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31"/>
  </p:notesMasterIdLst>
  <p:handoutMasterIdLst>
    <p:handoutMasterId r:id="rId132"/>
  </p:handoutMasterIdLst>
  <p:sldIdLst>
    <p:sldId id="438" r:id="rId5"/>
    <p:sldId id="732" r:id="rId6"/>
    <p:sldId id="743" r:id="rId7"/>
    <p:sldId id="288" r:id="rId8"/>
    <p:sldId id="274" r:id="rId9"/>
    <p:sldId id="691" r:id="rId10"/>
    <p:sldId id="694" r:id="rId11"/>
    <p:sldId id="698" r:id="rId12"/>
    <p:sldId id="692" r:id="rId13"/>
    <p:sldId id="773" r:id="rId14"/>
    <p:sldId id="699" r:id="rId15"/>
    <p:sldId id="700" r:id="rId16"/>
    <p:sldId id="770" r:id="rId17"/>
    <p:sldId id="734" r:id="rId18"/>
    <p:sldId id="772" r:id="rId19"/>
    <p:sldId id="771" r:id="rId20"/>
    <p:sldId id="735" r:id="rId21"/>
    <p:sldId id="736" r:id="rId22"/>
    <p:sldId id="737" r:id="rId23"/>
    <p:sldId id="738" r:id="rId24"/>
    <p:sldId id="774" r:id="rId25"/>
    <p:sldId id="775" r:id="rId26"/>
    <p:sldId id="776" r:id="rId27"/>
    <p:sldId id="745" r:id="rId28"/>
    <p:sldId id="746" r:id="rId29"/>
    <p:sldId id="747" r:id="rId30"/>
    <p:sldId id="749" r:id="rId31"/>
    <p:sldId id="388" r:id="rId32"/>
    <p:sldId id="433" r:id="rId33"/>
    <p:sldId id="744" r:id="rId34"/>
    <p:sldId id="436" r:id="rId35"/>
    <p:sldId id="696" r:id="rId36"/>
    <p:sldId id="750" r:id="rId37"/>
    <p:sldId id="434" r:id="rId38"/>
    <p:sldId id="751" r:id="rId39"/>
    <p:sldId id="766" r:id="rId40"/>
    <p:sldId id="767" r:id="rId41"/>
    <p:sldId id="768" r:id="rId42"/>
    <p:sldId id="752" r:id="rId43"/>
    <p:sldId id="753" r:id="rId44"/>
    <p:sldId id="754" r:id="rId45"/>
    <p:sldId id="755" r:id="rId46"/>
    <p:sldId id="756" r:id="rId47"/>
    <p:sldId id="757" r:id="rId48"/>
    <p:sldId id="758" r:id="rId49"/>
    <p:sldId id="759" r:id="rId50"/>
    <p:sldId id="760" r:id="rId51"/>
    <p:sldId id="761" r:id="rId52"/>
    <p:sldId id="762" r:id="rId53"/>
    <p:sldId id="763" r:id="rId54"/>
    <p:sldId id="764" r:id="rId55"/>
    <p:sldId id="765" r:id="rId56"/>
    <p:sldId id="703" r:id="rId57"/>
    <p:sldId id="284" r:id="rId58"/>
    <p:sldId id="678" r:id="rId59"/>
    <p:sldId id="676" r:id="rId60"/>
    <p:sldId id="677" r:id="rId61"/>
    <p:sldId id="707" r:id="rId62"/>
    <p:sldId id="674" r:id="rId63"/>
    <p:sldId id="679" r:id="rId64"/>
    <p:sldId id="675" r:id="rId65"/>
    <p:sldId id="680" r:id="rId66"/>
    <p:sldId id="705" r:id="rId67"/>
    <p:sldId id="708" r:id="rId68"/>
    <p:sldId id="706" r:id="rId69"/>
    <p:sldId id="709" r:id="rId70"/>
    <p:sldId id="260" r:id="rId71"/>
    <p:sldId id="256" r:id="rId72"/>
    <p:sldId id="321" r:id="rId73"/>
    <p:sldId id="361" r:id="rId74"/>
    <p:sldId id="366" r:id="rId75"/>
    <p:sldId id="363" r:id="rId76"/>
    <p:sldId id="362" r:id="rId77"/>
    <p:sldId id="349" r:id="rId78"/>
    <p:sldId id="323" r:id="rId79"/>
    <p:sldId id="324" r:id="rId80"/>
    <p:sldId id="326" r:id="rId81"/>
    <p:sldId id="327" r:id="rId82"/>
    <p:sldId id="328" r:id="rId83"/>
    <p:sldId id="329" r:id="rId84"/>
    <p:sldId id="365" r:id="rId85"/>
    <p:sldId id="330" r:id="rId86"/>
    <p:sldId id="367" r:id="rId87"/>
    <p:sldId id="331" r:id="rId88"/>
    <p:sldId id="332" r:id="rId89"/>
    <p:sldId id="333" r:id="rId90"/>
    <p:sldId id="348" r:id="rId91"/>
    <p:sldId id="334" r:id="rId92"/>
    <p:sldId id="291" r:id="rId93"/>
    <p:sldId id="351" r:id="rId94"/>
    <p:sldId id="292" r:id="rId95"/>
    <p:sldId id="293" r:id="rId96"/>
    <p:sldId id="355" r:id="rId97"/>
    <p:sldId id="295" r:id="rId98"/>
    <p:sldId id="357" r:id="rId99"/>
    <p:sldId id="298" r:id="rId100"/>
    <p:sldId id="299" r:id="rId101"/>
    <p:sldId id="300" r:id="rId102"/>
    <p:sldId id="359" r:id="rId103"/>
    <p:sldId id="342" r:id="rId104"/>
    <p:sldId id="339" r:id="rId105"/>
    <p:sldId id="344" r:id="rId106"/>
    <p:sldId id="340" r:id="rId107"/>
    <p:sldId id="341" r:id="rId108"/>
    <p:sldId id="301" r:id="rId109"/>
    <p:sldId id="302" r:id="rId110"/>
    <p:sldId id="303" r:id="rId111"/>
    <p:sldId id="352" r:id="rId112"/>
    <p:sldId id="305" r:id="rId113"/>
    <p:sldId id="306" r:id="rId114"/>
    <p:sldId id="307" r:id="rId115"/>
    <p:sldId id="308" r:id="rId116"/>
    <p:sldId id="345" r:id="rId117"/>
    <p:sldId id="309" r:id="rId118"/>
    <p:sldId id="311" r:id="rId119"/>
    <p:sldId id="346" r:id="rId120"/>
    <p:sldId id="347" r:id="rId121"/>
    <p:sldId id="312" r:id="rId122"/>
    <p:sldId id="313" r:id="rId123"/>
    <p:sldId id="314" r:id="rId124"/>
    <p:sldId id="315" r:id="rId125"/>
    <p:sldId id="316" r:id="rId126"/>
    <p:sldId id="317" r:id="rId127"/>
    <p:sldId id="318" r:id="rId128"/>
    <p:sldId id="319" r:id="rId129"/>
    <p:sldId id="769" r:id="rId13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438"/>
            <p14:sldId id="732"/>
            <p14:sldId id="743"/>
            <p14:sldId id="288"/>
            <p14:sldId id="274"/>
            <p14:sldId id="691"/>
            <p14:sldId id="694"/>
            <p14:sldId id="698"/>
            <p14:sldId id="692"/>
            <p14:sldId id="773"/>
            <p14:sldId id="699"/>
            <p14:sldId id="700"/>
            <p14:sldId id="770"/>
            <p14:sldId id="734"/>
            <p14:sldId id="772"/>
            <p14:sldId id="771"/>
            <p14:sldId id="735"/>
            <p14:sldId id="736"/>
            <p14:sldId id="737"/>
            <p14:sldId id="738"/>
            <p14:sldId id="774"/>
            <p14:sldId id="775"/>
            <p14:sldId id="776"/>
            <p14:sldId id="745"/>
            <p14:sldId id="746"/>
            <p14:sldId id="747"/>
            <p14:sldId id="749"/>
            <p14:sldId id="388"/>
            <p14:sldId id="433"/>
            <p14:sldId id="744"/>
            <p14:sldId id="436"/>
            <p14:sldId id="696"/>
            <p14:sldId id="750"/>
            <p14:sldId id="434"/>
            <p14:sldId id="751"/>
            <p14:sldId id="766"/>
            <p14:sldId id="767"/>
            <p14:sldId id="768"/>
            <p14:sldId id="75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03"/>
            <p14:sldId id="284"/>
            <p14:sldId id="678"/>
            <p14:sldId id="676"/>
            <p14:sldId id="677"/>
            <p14:sldId id="707"/>
            <p14:sldId id="674"/>
            <p14:sldId id="679"/>
            <p14:sldId id="675"/>
            <p14:sldId id="680"/>
            <p14:sldId id="705"/>
            <p14:sldId id="708"/>
            <p14:sldId id="706"/>
            <p14:sldId id="709"/>
            <p14:sldId id="260"/>
            <p14:sldId id="256"/>
            <p14:sldId id="321"/>
            <p14:sldId id="361"/>
            <p14:sldId id="366"/>
            <p14:sldId id="363"/>
            <p14:sldId id="362"/>
            <p14:sldId id="349"/>
            <p14:sldId id="323"/>
            <p14:sldId id="324"/>
            <p14:sldId id="326"/>
            <p14:sldId id="327"/>
            <p14:sldId id="328"/>
            <p14:sldId id="329"/>
            <p14:sldId id="365"/>
            <p14:sldId id="330"/>
            <p14:sldId id="367"/>
            <p14:sldId id="331"/>
            <p14:sldId id="332"/>
            <p14:sldId id="333"/>
            <p14:sldId id="348"/>
            <p14:sldId id="334"/>
            <p14:sldId id="291"/>
            <p14:sldId id="351"/>
            <p14:sldId id="292"/>
            <p14:sldId id="293"/>
            <p14:sldId id="355"/>
            <p14:sldId id="295"/>
            <p14:sldId id="357"/>
            <p14:sldId id="298"/>
            <p14:sldId id="299"/>
            <p14:sldId id="300"/>
            <p14:sldId id="359"/>
            <p14:sldId id="342"/>
            <p14:sldId id="339"/>
            <p14:sldId id="344"/>
            <p14:sldId id="340"/>
            <p14:sldId id="341"/>
            <p14:sldId id="301"/>
            <p14:sldId id="302"/>
            <p14:sldId id="303"/>
            <p14:sldId id="352"/>
            <p14:sldId id="305"/>
            <p14:sldId id="306"/>
            <p14:sldId id="307"/>
            <p14:sldId id="308"/>
            <p14:sldId id="345"/>
            <p14:sldId id="309"/>
            <p14:sldId id="311"/>
            <p14:sldId id="346"/>
            <p14:sldId id="347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7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Jamróz Marzena" initials="JM" lastIdx="1" clrIdx="1">
    <p:extLst>
      <p:ext uri="{19B8F6BF-5375-455C-9EA6-DF929625EA0E}">
        <p15:presenceInfo xmlns:p15="http://schemas.microsoft.com/office/powerpoint/2012/main" userId="S-1-5-21-833596994-3496505273-2944068786-1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071B4-6483-E130-74B8-0931C56E33DD}" v="7" dt="2023-05-14T13:52:25.150"/>
    <p1510:client id="{94F14D13-0DC8-D8CE-DF8B-20367C26CDAB}" v="101" dt="2023-05-14T14:27:13.718"/>
    <p1510:client id="{2569B18E-219A-CEE3-B37E-2A2DCD77D8F8}" v="575" dt="2023-05-14T20:35:41.887"/>
    <p1510:client id="{68F5B32E-6E49-9A2F-D85C-9124D75EC607}" v="7" dt="2023-05-14T15:45:29.686"/>
    <p1510:client id="{3CC0FE9C-25A1-4599-B83F-A92A1E325862}" v="8" dt="2023-05-13T05:35:35.659"/>
    <p1510:client id="{355413EC-C388-4827-9F55-50686030DED2}" v="239" dt="2023-05-14T19:20:54.970"/>
    <p1510:client id="{746B1CDA-BCC9-0172-4BB3-ADD5749820F7}" v="201" dt="2023-05-15T05:23:29.754"/>
    <p1510:client id="{A6A0A1D3-DC6B-5571-AF6B-061F8A6368C6}" v="15" dt="2023-05-13T08:29:13.389"/>
    <p1510:client id="{837C4358-9DCC-6B95-A1C1-C31F310A86BC}" v="7" dt="2023-05-14T14:22:08.820"/>
    <p1510:client id="{CCEE5A85-0FB7-B876-41DB-2D95FF483EDB}" v="2" dt="2023-05-14T14:23:49.533"/>
    <p1510:client id="{D076EDBF-A1E0-BD3E-229A-83FD65D3988F}" v="153" dt="2023-05-14T13:41:12.856"/>
    <p1510:client id="{D15AAF53-A30F-9341-08C0-218AF3436E92}" v="3" dt="2023-05-14T12:23:05.911"/>
    <p1510:client id="{E5288CC0-9CA9-A765-0BE3-B99D4B3FDB05}" v="6" dt="2023-05-14T14:27:50.531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64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microsoft.com/office/2016/11/relationships/changesInfo" Target="changesInfos/changesInfo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presProps" Target="presProps.xml"/><Relationship Id="rId139" Type="http://schemas.microsoft.com/office/2015/10/relationships/revisionInfo" Target="revisionInfo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viewProps" Target="view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zyńska Magdalena" userId="S::paczynskam@slaskie.pl::0e8114b1-6589-4691-a0ed-9159437a7501" providerId="AD" clId="Web-{94F14D13-0DC8-D8CE-DF8B-20367C26CDAB}"/>
    <pc:docChg chg="modSld">
      <pc:chgData name="Paczyńska Magdalena" userId="S::paczynskam@slaskie.pl::0e8114b1-6589-4691-a0ed-9159437a7501" providerId="AD" clId="Web-{94F14D13-0DC8-D8CE-DF8B-20367C26CDAB}" dt="2023-05-14T14:27:13.718" v="107" actId="20577"/>
      <pc:docMkLst>
        <pc:docMk/>
      </pc:docMkLst>
      <pc:sldChg chg="modSp">
        <pc:chgData name="Paczyńska Magdalena" userId="S::paczynskam@slaskie.pl::0e8114b1-6589-4691-a0ed-9159437a7501" providerId="AD" clId="Web-{94F14D13-0DC8-D8CE-DF8B-20367C26CDAB}" dt="2023-05-14T14:27:13.718" v="107" actId="20577"/>
        <pc:sldMkLst>
          <pc:docMk/>
          <pc:sldMk cId="1381893051" sldId="763"/>
        </pc:sldMkLst>
        <pc:spChg chg="mod">
          <ac:chgData name="Paczyńska Magdalena" userId="S::paczynskam@slaskie.pl::0e8114b1-6589-4691-a0ed-9159437a7501" providerId="AD" clId="Web-{94F14D13-0DC8-D8CE-DF8B-20367C26CDAB}" dt="2023-05-14T14:27:13.718" v="107" actId="20577"/>
          <ac:spMkLst>
            <pc:docMk/>
            <pc:sldMk cId="1381893051" sldId="763"/>
            <ac:spMk id="3" creationId="{D767F801-B82A-4E17-8CCC-F3D28A1E23D0}"/>
          </ac:spMkLst>
        </pc:spChg>
      </pc:sldChg>
    </pc:docChg>
  </pc:docChgLst>
  <pc:docChgLst>
    <pc:chgData name="Paczyńska Magdalena" userId="S::paczynskam@slaskie.pl::0e8114b1-6589-4691-a0ed-9159437a7501" providerId="AD" clId="Web-{CCEE5A85-0FB7-B876-41DB-2D95FF483EDB}"/>
    <pc:docChg chg="modSld">
      <pc:chgData name="Paczyńska Magdalena" userId="S::paczynskam@slaskie.pl::0e8114b1-6589-4691-a0ed-9159437a7501" providerId="AD" clId="Web-{CCEE5A85-0FB7-B876-41DB-2D95FF483EDB}" dt="2023-05-14T14:23:49.533" v="2" actId="20577"/>
      <pc:docMkLst>
        <pc:docMk/>
      </pc:docMkLst>
      <pc:sldChg chg="modSp">
        <pc:chgData name="Paczyńska Magdalena" userId="S::paczynskam@slaskie.pl::0e8114b1-6589-4691-a0ed-9159437a7501" providerId="AD" clId="Web-{CCEE5A85-0FB7-B876-41DB-2D95FF483EDB}" dt="2023-05-14T14:23:49.533" v="2" actId="20577"/>
        <pc:sldMkLst>
          <pc:docMk/>
          <pc:sldMk cId="1381893051" sldId="763"/>
        </pc:sldMkLst>
        <pc:spChg chg="mod">
          <ac:chgData name="Paczyńska Magdalena" userId="S::paczynskam@slaskie.pl::0e8114b1-6589-4691-a0ed-9159437a7501" providerId="AD" clId="Web-{CCEE5A85-0FB7-B876-41DB-2D95FF483EDB}" dt="2023-05-14T14:23:49.533" v="2" actId="20577"/>
          <ac:spMkLst>
            <pc:docMk/>
            <pc:sldMk cId="1381893051" sldId="763"/>
            <ac:spMk id="3" creationId="{D767F801-B82A-4E17-8CCC-F3D28A1E23D0}"/>
          </ac:spMkLst>
        </pc:spChg>
      </pc:sldChg>
    </pc:docChg>
  </pc:docChgLst>
  <pc:docChgLst>
    <pc:chgData name="Domżalska Anna" userId="52b3d865-bbcb-4595-8214-473525144e5e" providerId="ADAL" clId="{360D2E48-D9C6-49E4-887D-7129E8BAA5B0}"/>
    <pc:docChg chg="undo custSel addSld modSld">
      <pc:chgData name="Domżalska Anna" userId="52b3d865-bbcb-4595-8214-473525144e5e" providerId="ADAL" clId="{360D2E48-D9C6-49E4-887D-7129E8BAA5B0}" dt="2023-05-13T13:47:20.228" v="318" actId="20577"/>
      <pc:docMkLst>
        <pc:docMk/>
      </pc:docMkLst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061682294" sldId="256"/>
        </pc:sldMkLst>
      </pc:sldChg>
      <pc:sldChg chg="modSp mod">
        <pc:chgData name="Domżalska Anna" userId="52b3d865-bbcb-4595-8214-473525144e5e" providerId="ADAL" clId="{360D2E48-D9C6-49E4-887D-7129E8BAA5B0}" dt="2023-05-13T13:45:48.378" v="257" actId="20577"/>
        <pc:sldMkLst>
          <pc:docMk/>
          <pc:sldMk cId="3387121958" sldId="288"/>
        </pc:sldMkLst>
        <pc:graphicFrameChg chg="modGraphic">
          <ac:chgData name="Domżalska Anna" userId="52b3d865-bbcb-4595-8214-473525144e5e" providerId="ADAL" clId="{360D2E48-D9C6-49E4-887D-7129E8BAA5B0}" dt="2023-05-13T13:45:48.378" v="257" actId="20577"/>
          <ac:graphicFrameMkLst>
            <pc:docMk/>
            <pc:sldMk cId="3387121958" sldId="288"/>
            <ac:graphicFrameMk id="5" creationId="{F30FC1BF-D75C-4019-9F56-AC05DBAE57B5}"/>
          </ac:graphicFrameMkLst>
        </pc:graphicFrameChg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713633177" sldId="291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892435319" sldId="292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988896757" sldId="293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216106868" sldId="295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889795195" sldId="298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590763316" sldId="299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882568266" sldId="300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543642167" sldId="301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994043379" sldId="302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847792901" sldId="303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881313176" sldId="305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926194190" sldId="306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905114817" sldId="307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603510414" sldId="308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456480834" sldId="309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206049688" sldId="311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101993393" sldId="312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690673091" sldId="313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593949735" sldId="314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855082287" sldId="315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336308665" sldId="316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666921603" sldId="317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277711197" sldId="318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118584061" sldId="319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612477928" sldId="321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50972033" sldId="323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430383443" sldId="324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738631523" sldId="326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33940074" sldId="327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511053688" sldId="328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882580693" sldId="329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719879466" sldId="330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791739150" sldId="331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453539226" sldId="332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383614570" sldId="333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4146052023" sldId="334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406236397" sldId="339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680874224" sldId="340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736305241" sldId="341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75163560" sldId="342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852427393" sldId="344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816931744" sldId="345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941772109" sldId="346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4078798678" sldId="347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379589285" sldId="348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45528307" sldId="349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978928988" sldId="351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784227963" sldId="352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2252232208" sldId="355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642006553" sldId="357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550750240" sldId="359"/>
        </pc:sldMkLst>
      </pc:sldChg>
      <pc:sldChg chg="modSp add mod">
        <pc:chgData name="Domżalska Anna" userId="52b3d865-bbcb-4595-8214-473525144e5e" providerId="ADAL" clId="{360D2E48-D9C6-49E4-887D-7129E8BAA5B0}" dt="2023-05-13T13:40:25.025" v="227" actId="20578"/>
        <pc:sldMkLst>
          <pc:docMk/>
          <pc:sldMk cId="879063216" sldId="361"/>
        </pc:sldMkLst>
        <pc:spChg chg="mod">
          <ac:chgData name="Domżalska Anna" userId="52b3d865-bbcb-4595-8214-473525144e5e" providerId="ADAL" clId="{360D2E48-D9C6-49E4-887D-7129E8BAA5B0}" dt="2023-05-13T13:40:25.025" v="227" actId="20578"/>
          <ac:spMkLst>
            <pc:docMk/>
            <pc:sldMk cId="879063216" sldId="361"/>
            <ac:spMk id="3" creationId="{00000000-0000-0000-0000-000000000000}"/>
          </ac:spMkLst>
        </pc:spChg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912686236" sldId="362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74864833" sldId="363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027045662" sldId="365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865160693" sldId="366"/>
        </pc:sldMkLst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1512052653" sldId="367"/>
        </pc:sldMkLst>
      </pc:sldChg>
      <pc:sldChg chg="modSp mod">
        <pc:chgData name="Domżalska Anna" userId="52b3d865-bbcb-4595-8214-473525144e5e" providerId="ADAL" clId="{360D2E48-D9C6-49E4-887D-7129E8BAA5B0}" dt="2023-05-13T09:11:34.459" v="4" actId="27636"/>
        <pc:sldMkLst>
          <pc:docMk/>
          <pc:sldMk cId="88451157" sldId="439"/>
        </pc:sldMkLst>
        <pc:spChg chg="mod">
          <ac:chgData name="Domżalska Anna" userId="52b3d865-bbcb-4595-8214-473525144e5e" providerId="ADAL" clId="{360D2E48-D9C6-49E4-887D-7129E8BAA5B0}" dt="2023-05-13T09:11:34.459" v="4" actId="27636"/>
          <ac:spMkLst>
            <pc:docMk/>
            <pc:sldMk cId="88451157" sldId="439"/>
            <ac:spMk id="3" creationId="{E0A4F5A7-E379-471C-958A-C33378013F3C}"/>
          </ac:spMkLst>
        </pc:spChg>
      </pc:sldChg>
      <pc:sldChg chg="modSp mod">
        <pc:chgData name="Domżalska Anna" userId="52b3d865-bbcb-4595-8214-473525144e5e" providerId="ADAL" clId="{360D2E48-D9C6-49E4-887D-7129E8BAA5B0}" dt="2023-05-13T09:11:34.509" v="5" actId="27636"/>
        <pc:sldMkLst>
          <pc:docMk/>
          <pc:sldMk cId="3722170863" sldId="730"/>
        </pc:sldMkLst>
        <pc:spChg chg="mod">
          <ac:chgData name="Domżalska Anna" userId="52b3d865-bbcb-4595-8214-473525144e5e" providerId="ADAL" clId="{360D2E48-D9C6-49E4-887D-7129E8BAA5B0}" dt="2023-05-13T09:11:34.509" v="5" actId="27636"/>
          <ac:spMkLst>
            <pc:docMk/>
            <pc:sldMk cId="3722170863" sldId="730"/>
            <ac:spMk id="5" creationId="{7A644058-EB01-4A2E-A36F-37FEE5F2E667}"/>
          </ac:spMkLst>
        </pc:spChg>
      </pc:sldChg>
      <pc:sldChg chg="modSp mod">
        <pc:chgData name="Domżalska Anna" userId="52b3d865-bbcb-4595-8214-473525144e5e" providerId="ADAL" clId="{360D2E48-D9C6-49E4-887D-7129E8BAA5B0}" dt="2023-05-13T13:47:20.228" v="318" actId="20577"/>
        <pc:sldMkLst>
          <pc:docMk/>
          <pc:sldMk cId="623842639" sldId="732"/>
        </pc:sldMkLst>
        <pc:spChg chg="mod">
          <ac:chgData name="Domżalska Anna" userId="52b3d865-bbcb-4595-8214-473525144e5e" providerId="ADAL" clId="{360D2E48-D9C6-49E4-887D-7129E8BAA5B0}" dt="2023-05-13T13:47:20.228" v="318" actId="20577"/>
          <ac:spMkLst>
            <pc:docMk/>
            <pc:sldMk cId="623842639" sldId="732"/>
            <ac:spMk id="3" creationId="{E0A4F5A7-E379-471C-958A-C33378013F3C}"/>
          </ac:spMkLst>
        </pc:spChg>
      </pc:sldChg>
      <pc:sldChg chg="modSp mod">
        <pc:chgData name="Domżalska Anna" userId="52b3d865-bbcb-4595-8214-473525144e5e" providerId="ADAL" clId="{360D2E48-D9C6-49E4-887D-7129E8BAA5B0}" dt="2023-05-13T13:30:42.919" v="170" actId="20577"/>
        <pc:sldMkLst>
          <pc:docMk/>
          <pc:sldMk cId="2951207084" sldId="734"/>
        </pc:sldMkLst>
        <pc:spChg chg="mod">
          <ac:chgData name="Domżalska Anna" userId="52b3d865-bbcb-4595-8214-473525144e5e" providerId="ADAL" clId="{360D2E48-D9C6-49E4-887D-7129E8BAA5B0}" dt="2023-05-13T13:30:42.919" v="170" actId="20577"/>
          <ac:spMkLst>
            <pc:docMk/>
            <pc:sldMk cId="2951207084" sldId="734"/>
            <ac:spMk id="3" creationId="{BC2F625A-2277-4F6D-95F0-91B1E048662A}"/>
          </ac:spMkLst>
        </pc:spChg>
      </pc:sldChg>
      <pc:sldChg chg="modSp mod">
        <pc:chgData name="Domżalska Anna" userId="52b3d865-bbcb-4595-8214-473525144e5e" providerId="ADAL" clId="{360D2E48-D9C6-49E4-887D-7129E8BAA5B0}" dt="2023-05-13T13:33:14.202" v="174" actId="255"/>
        <pc:sldMkLst>
          <pc:docMk/>
          <pc:sldMk cId="166574338" sldId="735"/>
        </pc:sldMkLst>
        <pc:spChg chg="mod">
          <ac:chgData name="Domżalska Anna" userId="52b3d865-bbcb-4595-8214-473525144e5e" providerId="ADAL" clId="{360D2E48-D9C6-49E4-887D-7129E8BAA5B0}" dt="2023-05-13T09:11:34.509" v="6" actId="27636"/>
          <ac:spMkLst>
            <pc:docMk/>
            <pc:sldMk cId="166574338" sldId="735"/>
            <ac:spMk id="2" creationId="{F93568BE-245E-449B-9BA3-0D02E7BF7EC3}"/>
          </ac:spMkLst>
        </pc:spChg>
        <pc:spChg chg="mod">
          <ac:chgData name="Domżalska Anna" userId="52b3d865-bbcb-4595-8214-473525144e5e" providerId="ADAL" clId="{360D2E48-D9C6-49E4-887D-7129E8BAA5B0}" dt="2023-05-13T13:33:14.202" v="174" actId="255"/>
          <ac:spMkLst>
            <pc:docMk/>
            <pc:sldMk cId="166574338" sldId="735"/>
            <ac:spMk id="3" creationId="{BC2F625A-2277-4F6D-95F0-91B1E048662A}"/>
          </ac:spMkLst>
        </pc:spChg>
      </pc:sldChg>
      <pc:sldChg chg="modSp mod">
        <pc:chgData name="Domżalska Anna" userId="52b3d865-bbcb-4595-8214-473525144e5e" providerId="ADAL" clId="{360D2E48-D9C6-49E4-887D-7129E8BAA5B0}" dt="2023-05-13T13:34:03.136" v="178" actId="113"/>
        <pc:sldMkLst>
          <pc:docMk/>
          <pc:sldMk cId="3959180179" sldId="736"/>
        </pc:sldMkLst>
        <pc:spChg chg="mod">
          <ac:chgData name="Domżalska Anna" userId="52b3d865-bbcb-4595-8214-473525144e5e" providerId="ADAL" clId="{360D2E48-D9C6-49E4-887D-7129E8BAA5B0}" dt="2023-05-13T09:11:34.509" v="7" actId="27636"/>
          <ac:spMkLst>
            <pc:docMk/>
            <pc:sldMk cId="3959180179" sldId="736"/>
            <ac:spMk id="2" creationId="{F93568BE-245E-449B-9BA3-0D02E7BF7EC3}"/>
          </ac:spMkLst>
        </pc:spChg>
        <pc:spChg chg="mod">
          <ac:chgData name="Domżalska Anna" userId="52b3d865-bbcb-4595-8214-473525144e5e" providerId="ADAL" clId="{360D2E48-D9C6-49E4-887D-7129E8BAA5B0}" dt="2023-05-13T13:34:03.136" v="178" actId="113"/>
          <ac:spMkLst>
            <pc:docMk/>
            <pc:sldMk cId="3959180179" sldId="736"/>
            <ac:spMk id="3" creationId="{BC2F625A-2277-4F6D-95F0-91B1E048662A}"/>
          </ac:spMkLst>
        </pc:spChg>
      </pc:sldChg>
      <pc:sldChg chg="modSp mod">
        <pc:chgData name="Domżalska Anna" userId="52b3d865-bbcb-4595-8214-473525144e5e" providerId="ADAL" clId="{360D2E48-D9C6-49E4-887D-7129E8BAA5B0}" dt="2023-05-13T13:34:23.320" v="180" actId="20577"/>
        <pc:sldMkLst>
          <pc:docMk/>
          <pc:sldMk cId="1993427387" sldId="737"/>
        </pc:sldMkLst>
        <pc:spChg chg="mod">
          <ac:chgData name="Domżalska Anna" userId="52b3d865-bbcb-4595-8214-473525144e5e" providerId="ADAL" clId="{360D2E48-D9C6-49E4-887D-7129E8BAA5B0}" dt="2023-05-13T09:11:34.524" v="8" actId="27636"/>
          <ac:spMkLst>
            <pc:docMk/>
            <pc:sldMk cId="1993427387" sldId="737"/>
            <ac:spMk id="2" creationId="{F93568BE-245E-449B-9BA3-0D02E7BF7EC3}"/>
          </ac:spMkLst>
        </pc:spChg>
        <pc:spChg chg="mod">
          <ac:chgData name="Domżalska Anna" userId="52b3d865-bbcb-4595-8214-473525144e5e" providerId="ADAL" clId="{360D2E48-D9C6-49E4-887D-7129E8BAA5B0}" dt="2023-05-13T13:34:23.320" v="180" actId="20577"/>
          <ac:spMkLst>
            <pc:docMk/>
            <pc:sldMk cId="1993427387" sldId="737"/>
            <ac:spMk id="3" creationId="{BC2F625A-2277-4F6D-95F0-91B1E048662A}"/>
          </ac:spMkLst>
        </pc:spChg>
      </pc:sldChg>
      <pc:sldChg chg="modSp mod">
        <pc:chgData name="Domżalska Anna" userId="52b3d865-bbcb-4595-8214-473525144e5e" providerId="ADAL" clId="{360D2E48-D9C6-49E4-887D-7129E8BAA5B0}" dt="2023-05-13T13:39:22.806" v="201" actId="113"/>
        <pc:sldMkLst>
          <pc:docMk/>
          <pc:sldMk cId="424964152" sldId="738"/>
        </pc:sldMkLst>
        <pc:spChg chg="mod">
          <ac:chgData name="Domżalska Anna" userId="52b3d865-bbcb-4595-8214-473525144e5e" providerId="ADAL" clId="{360D2E48-D9C6-49E4-887D-7129E8BAA5B0}" dt="2023-05-13T13:39:22.806" v="201" actId="113"/>
          <ac:spMkLst>
            <pc:docMk/>
            <pc:sldMk cId="424964152" sldId="738"/>
            <ac:spMk id="3" creationId="{BC2F625A-2277-4F6D-95F0-91B1E048662A}"/>
          </ac:spMkLst>
        </pc:spChg>
      </pc:sldChg>
      <pc:sldChg chg="modSp mod">
        <pc:chgData name="Domżalska Anna" userId="52b3d865-bbcb-4595-8214-473525144e5e" providerId="ADAL" clId="{360D2E48-D9C6-49E4-887D-7129E8BAA5B0}" dt="2023-05-13T13:44:21.177" v="249" actId="20577"/>
        <pc:sldMkLst>
          <pc:docMk/>
          <pc:sldMk cId="3405464910" sldId="743"/>
        </pc:sldMkLst>
        <pc:spChg chg="mod">
          <ac:chgData name="Domżalska Anna" userId="52b3d865-bbcb-4595-8214-473525144e5e" providerId="ADAL" clId="{360D2E48-D9C6-49E4-887D-7129E8BAA5B0}" dt="2023-05-13T13:44:21.177" v="249" actId="20577"/>
          <ac:spMkLst>
            <pc:docMk/>
            <pc:sldMk cId="3405464910" sldId="743"/>
            <ac:spMk id="3" creationId="{E0A4F5A7-E379-471C-958A-C33378013F3C}"/>
          </ac:spMkLst>
        </pc:spChg>
      </pc:sldChg>
      <pc:sldChg chg="modSp mod">
        <pc:chgData name="Domżalska Anna" userId="52b3d865-bbcb-4595-8214-473525144e5e" providerId="ADAL" clId="{360D2E48-D9C6-49E4-887D-7129E8BAA5B0}" dt="2023-05-13T09:14:03.245" v="21" actId="255"/>
        <pc:sldMkLst>
          <pc:docMk/>
          <pc:sldMk cId="2556514794" sldId="750"/>
        </pc:sldMkLst>
        <pc:spChg chg="mod">
          <ac:chgData name="Domżalska Anna" userId="52b3d865-bbcb-4595-8214-473525144e5e" providerId="ADAL" clId="{360D2E48-D9C6-49E4-887D-7129E8BAA5B0}" dt="2023-05-13T09:14:03.245" v="21" actId="255"/>
          <ac:spMkLst>
            <pc:docMk/>
            <pc:sldMk cId="2556514794" sldId="750"/>
            <ac:spMk id="3" creationId="{BC2F625A-2277-4F6D-95F0-91B1E048662A}"/>
          </ac:spMkLst>
        </pc:spChg>
      </pc:sldChg>
      <pc:sldChg chg="modSp mod">
        <pc:chgData name="Domżalska Anna" userId="52b3d865-bbcb-4595-8214-473525144e5e" providerId="ADAL" clId="{360D2E48-D9C6-49E4-887D-7129E8BAA5B0}" dt="2023-05-13T09:11:34.442" v="1" actId="27636"/>
        <pc:sldMkLst>
          <pc:docMk/>
          <pc:sldMk cId="3426879087" sldId="762"/>
        </pc:sldMkLst>
        <pc:spChg chg="mod">
          <ac:chgData name="Domżalska Anna" userId="52b3d865-bbcb-4595-8214-473525144e5e" providerId="ADAL" clId="{360D2E48-D9C6-49E4-887D-7129E8BAA5B0}" dt="2023-05-13T09:11:34.442" v="1" actId="27636"/>
          <ac:spMkLst>
            <pc:docMk/>
            <pc:sldMk cId="3426879087" sldId="762"/>
            <ac:spMk id="3" creationId="{D767F801-B82A-4E17-8CCC-F3D28A1E23D0}"/>
          </ac:spMkLst>
        </pc:spChg>
      </pc:sldChg>
      <pc:sldChg chg="modSp mod">
        <pc:chgData name="Domżalska Anna" userId="52b3d865-bbcb-4595-8214-473525144e5e" providerId="ADAL" clId="{360D2E48-D9C6-49E4-887D-7129E8BAA5B0}" dt="2023-05-13T13:40:25.076" v="228" actId="27636"/>
        <pc:sldMkLst>
          <pc:docMk/>
          <pc:sldMk cId="1381893051" sldId="763"/>
        </pc:sldMkLst>
        <pc:spChg chg="mod">
          <ac:chgData name="Domżalska Anna" userId="52b3d865-bbcb-4595-8214-473525144e5e" providerId="ADAL" clId="{360D2E48-D9C6-49E4-887D-7129E8BAA5B0}" dt="2023-05-13T13:40:25.076" v="228" actId="27636"/>
          <ac:spMkLst>
            <pc:docMk/>
            <pc:sldMk cId="1381893051" sldId="763"/>
            <ac:spMk id="3" creationId="{D767F801-B82A-4E17-8CCC-F3D28A1E23D0}"/>
          </ac:spMkLst>
        </pc:spChg>
      </pc:sldChg>
      <pc:sldChg chg="modSp mod">
        <pc:chgData name="Domżalska Anna" userId="52b3d865-bbcb-4595-8214-473525144e5e" providerId="ADAL" clId="{360D2E48-D9C6-49E4-887D-7129E8BAA5B0}" dt="2023-05-13T09:11:34.459" v="3" actId="27636"/>
        <pc:sldMkLst>
          <pc:docMk/>
          <pc:sldMk cId="575178230" sldId="765"/>
        </pc:sldMkLst>
        <pc:spChg chg="mod">
          <ac:chgData name="Domżalska Anna" userId="52b3d865-bbcb-4595-8214-473525144e5e" providerId="ADAL" clId="{360D2E48-D9C6-49E4-887D-7129E8BAA5B0}" dt="2023-05-13T09:11:34.459" v="3" actId="27636"/>
          <ac:spMkLst>
            <pc:docMk/>
            <pc:sldMk cId="575178230" sldId="765"/>
            <ac:spMk id="3" creationId="{A9D5D05D-C767-4F99-AC3A-82F13171F390}"/>
          </ac:spMkLst>
        </pc:spChg>
      </pc:sldChg>
      <pc:sldChg chg="modSp add mod">
        <pc:chgData name="Domżalska Anna" userId="52b3d865-bbcb-4595-8214-473525144e5e" providerId="ADAL" clId="{360D2E48-D9C6-49E4-887D-7129E8BAA5B0}" dt="2023-05-13T09:12:51.311" v="15" actId="255"/>
        <pc:sldMkLst>
          <pc:docMk/>
          <pc:sldMk cId="1364144716" sldId="766"/>
        </pc:sldMkLst>
        <pc:spChg chg="mod">
          <ac:chgData name="Domżalska Anna" userId="52b3d865-bbcb-4595-8214-473525144e5e" providerId="ADAL" clId="{360D2E48-D9C6-49E4-887D-7129E8BAA5B0}" dt="2023-05-13T09:12:51.311" v="15" actId="255"/>
          <ac:spMkLst>
            <pc:docMk/>
            <pc:sldMk cId="1364144716" sldId="766"/>
            <ac:spMk id="3" creationId="{BC2F625A-2277-4F6D-95F0-91B1E048662A}"/>
          </ac:spMkLst>
        </pc:spChg>
      </pc:sldChg>
      <pc:sldChg chg="modSp add mod">
        <pc:chgData name="Domżalska Anna" userId="52b3d865-bbcb-4595-8214-473525144e5e" providerId="ADAL" clId="{360D2E48-D9C6-49E4-887D-7129E8BAA5B0}" dt="2023-05-13T09:13:06.945" v="17" actId="255"/>
        <pc:sldMkLst>
          <pc:docMk/>
          <pc:sldMk cId="1459114051" sldId="767"/>
        </pc:sldMkLst>
        <pc:spChg chg="mod">
          <ac:chgData name="Domżalska Anna" userId="52b3d865-bbcb-4595-8214-473525144e5e" providerId="ADAL" clId="{360D2E48-D9C6-49E4-887D-7129E8BAA5B0}" dt="2023-05-13T09:13:06.945" v="17" actId="255"/>
          <ac:spMkLst>
            <pc:docMk/>
            <pc:sldMk cId="1459114051" sldId="767"/>
            <ac:spMk id="3" creationId="{BC2F625A-2277-4F6D-95F0-91B1E048662A}"/>
          </ac:spMkLst>
        </pc:spChg>
      </pc:sldChg>
      <pc:sldChg chg="modSp add mod">
        <pc:chgData name="Domżalska Anna" userId="52b3d865-bbcb-4595-8214-473525144e5e" providerId="ADAL" clId="{360D2E48-D9C6-49E4-887D-7129E8BAA5B0}" dt="2023-05-13T09:13:28.278" v="20" actId="14100"/>
        <pc:sldMkLst>
          <pc:docMk/>
          <pc:sldMk cId="3671466817" sldId="768"/>
        </pc:sldMkLst>
        <pc:spChg chg="mod">
          <ac:chgData name="Domżalska Anna" userId="52b3d865-bbcb-4595-8214-473525144e5e" providerId="ADAL" clId="{360D2E48-D9C6-49E4-887D-7129E8BAA5B0}" dt="2023-05-13T09:13:28.278" v="20" actId="14100"/>
          <ac:spMkLst>
            <pc:docMk/>
            <pc:sldMk cId="3671466817" sldId="768"/>
            <ac:spMk id="3" creationId="{BC2F625A-2277-4F6D-95F0-91B1E048662A}"/>
          </ac:spMkLst>
        </pc:spChg>
      </pc:sldChg>
      <pc:sldChg chg="add">
        <pc:chgData name="Domżalska Anna" userId="52b3d865-bbcb-4595-8214-473525144e5e" providerId="ADAL" clId="{360D2E48-D9C6-49E4-887D-7129E8BAA5B0}" dt="2023-05-13T09:16:36.279" v="22"/>
        <pc:sldMkLst>
          <pc:docMk/>
          <pc:sldMk cId="3833390054" sldId="769"/>
        </pc:sldMkLst>
      </pc:sldChg>
    </pc:docChg>
  </pc:docChgLst>
  <pc:docChgLst>
    <pc:chgData name="Domżalska Anna" userId="S::domzalskaa@slaskie.pl::52b3d865-bbcb-4595-8214-473525144e5e" providerId="AD" clId="Web-{A6A0A1D3-DC6B-5571-AF6B-061F8A6368C6}"/>
    <pc:docChg chg="modSld">
      <pc:chgData name="Domżalska Anna" userId="S::domzalskaa@slaskie.pl::52b3d865-bbcb-4595-8214-473525144e5e" providerId="AD" clId="Web-{A6A0A1D3-DC6B-5571-AF6B-061F8A6368C6}" dt="2023-05-13T08:29:13.389" v="14" actId="1076"/>
      <pc:docMkLst>
        <pc:docMk/>
      </pc:docMkLst>
      <pc:sldChg chg="modSp">
        <pc:chgData name="Domżalska Anna" userId="S::domzalskaa@slaskie.pl::52b3d865-bbcb-4595-8214-473525144e5e" providerId="AD" clId="Web-{A6A0A1D3-DC6B-5571-AF6B-061F8A6368C6}" dt="2023-05-13T08:29:13.389" v="14" actId="1076"/>
        <pc:sldMkLst>
          <pc:docMk/>
          <pc:sldMk cId="623842639" sldId="732"/>
        </pc:sldMkLst>
        <pc:spChg chg="mod">
          <ac:chgData name="Domżalska Anna" userId="S::domzalskaa@slaskie.pl::52b3d865-bbcb-4595-8214-473525144e5e" providerId="AD" clId="Web-{A6A0A1D3-DC6B-5571-AF6B-061F8A6368C6}" dt="2023-05-13T08:29:13.389" v="14" actId="1076"/>
          <ac:spMkLst>
            <pc:docMk/>
            <pc:sldMk cId="623842639" sldId="732"/>
            <ac:spMk id="3" creationId="{E0A4F5A7-E379-471C-958A-C33378013F3C}"/>
          </ac:spMkLst>
        </pc:spChg>
      </pc:sldChg>
    </pc:docChg>
  </pc:docChgLst>
  <pc:docChgLst>
    <pc:chgData name="Paczyńska Magdalena" userId="S::paczynskam@slaskie.pl::0e8114b1-6589-4691-a0ed-9159437a7501" providerId="AD" clId="Web-{837C4358-9DCC-6B95-A1C1-C31F310A86BC}"/>
    <pc:docChg chg="modSld">
      <pc:chgData name="Paczyńska Magdalena" userId="S::paczynskam@slaskie.pl::0e8114b1-6589-4691-a0ed-9159437a7501" providerId="AD" clId="Web-{837C4358-9DCC-6B95-A1C1-C31F310A86BC}" dt="2023-05-14T14:22:08.820" v="6" actId="20577"/>
      <pc:docMkLst>
        <pc:docMk/>
      </pc:docMkLst>
      <pc:sldChg chg="modSp">
        <pc:chgData name="Paczyńska Magdalena" userId="S::paczynskam@slaskie.pl::0e8114b1-6589-4691-a0ed-9159437a7501" providerId="AD" clId="Web-{837C4358-9DCC-6B95-A1C1-C31F310A86BC}" dt="2023-05-14T14:22:08.820" v="6" actId="20577"/>
        <pc:sldMkLst>
          <pc:docMk/>
          <pc:sldMk cId="1381893051" sldId="763"/>
        </pc:sldMkLst>
        <pc:spChg chg="mod">
          <ac:chgData name="Paczyńska Magdalena" userId="S::paczynskam@slaskie.pl::0e8114b1-6589-4691-a0ed-9159437a7501" providerId="AD" clId="Web-{837C4358-9DCC-6B95-A1C1-C31F310A86BC}" dt="2023-05-14T14:22:08.820" v="6" actId="20577"/>
          <ac:spMkLst>
            <pc:docMk/>
            <pc:sldMk cId="1381893051" sldId="763"/>
            <ac:spMk id="3" creationId="{D767F801-B82A-4E17-8CCC-F3D28A1E23D0}"/>
          </ac:spMkLst>
        </pc:spChg>
      </pc:sldChg>
    </pc:docChg>
  </pc:docChgLst>
  <pc:docChgLst>
    <pc:chgData name="Paczyńska Magdalena" userId="S::paczynskam@slaskie.pl::0e8114b1-6589-4691-a0ed-9159437a7501" providerId="AD" clId="Web-{E5288CC0-9CA9-A765-0BE3-B99D4B3FDB05}"/>
    <pc:docChg chg="modSld">
      <pc:chgData name="Paczyńska Magdalena" userId="S::paczynskam@slaskie.pl::0e8114b1-6589-4691-a0ed-9159437a7501" providerId="AD" clId="Web-{E5288CC0-9CA9-A765-0BE3-B99D4B3FDB05}" dt="2023-05-14T14:27:48.734" v="3" actId="20577"/>
      <pc:docMkLst>
        <pc:docMk/>
      </pc:docMkLst>
      <pc:sldChg chg="modSp">
        <pc:chgData name="Paczyńska Magdalena" userId="S::paczynskam@slaskie.pl::0e8114b1-6589-4691-a0ed-9159437a7501" providerId="AD" clId="Web-{E5288CC0-9CA9-A765-0BE3-B99D4B3FDB05}" dt="2023-05-14T14:27:48.734" v="3" actId="20577"/>
        <pc:sldMkLst>
          <pc:docMk/>
          <pc:sldMk cId="1381893051" sldId="763"/>
        </pc:sldMkLst>
        <pc:spChg chg="mod">
          <ac:chgData name="Paczyńska Magdalena" userId="S::paczynskam@slaskie.pl::0e8114b1-6589-4691-a0ed-9159437a7501" providerId="AD" clId="Web-{E5288CC0-9CA9-A765-0BE3-B99D4B3FDB05}" dt="2023-05-14T14:27:48.734" v="3" actId="20577"/>
          <ac:spMkLst>
            <pc:docMk/>
            <pc:sldMk cId="1381893051" sldId="763"/>
            <ac:spMk id="3" creationId="{D767F801-B82A-4E17-8CCC-F3D28A1E23D0}"/>
          </ac:spMkLst>
        </pc:spChg>
      </pc:sldChg>
    </pc:docChg>
  </pc:docChgLst>
  <pc:docChgLst>
    <pc:chgData name="Paczyńska Magdalena" userId="S::paczynskam@slaskie.pl::0e8114b1-6589-4691-a0ed-9159437a7501" providerId="AD" clId="Web-{0C0071B4-6483-E130-74B8-0931C56E33DD}"/>
    <pc:docChg chg="modSld">
      <pc:chgData name="Paczyńska Magdalena" userId="S::paczynskam@slaskie.pl::0e8114b1-6589-4691-a0ed-9159437a7501" providerId="AD" clId="Web-{0C0071B4-6483-E130-74B8-0931C56E33DD}" dt="2023-05-14T13:52:25.150" v="7" actId="14100"/>
      <pc:docMkLst>
        <pc:docMk/>
      </pc:docMkLst>
      <pc:sldChg chg="modSp">
        <pc:chgData name="Paczyńska Magdalena" userId="S::paczynskam@slaskie.pl::0e8114b1-6589-4691-a0ed-9159437a7501" providerId="AD" clId="Web-{0C0071B4-6483-E130-74B8-0931C56E33DD}" dt="2023-05-14T13:52:25.150" v="7" actId="14100"/>
        <pc:sldMkLst>
          <pc:docMk/>
          <pc:sldMk cId="1487939224" sldId="764"/>
        </pc:sldMkLst>
        <pc:spChg chg="mod">
          <ac:chgData name="Paczyńska Magdalena" userId="S::paczynskam@slaskie.pl::0e8114b1-6589-4691-a0ed-9159437a7501" providerId="AD" clId="Web-{0C0071B4-6483-E130-74B8-0931C56E33DD}" dt="2023-05-14T13:52:25.150" v="7" actId="14100"/>
          <ac:spMkLst>
            <pc:docMk/>
            <pc:sldMk cId="1487939224" sldId="764"/>
            <ac:spMk id="3" creationId="{A9D5D05D-C767-4F99-AC3A-82F13171F390}"/>
          </ac:spMkLst>
        </pc:spChg>
      </pc:sldChg>
    </pc:docChg>
  </pc:docChgLst>
  <pc:docChgLst>
    <pc:chgData name="Wodniok Agnieszka" userId="00ec9daa-78ec-419b-94ac-549db5f99afb" providerId="ADAL" clId="{680C08F2-BD6D-4C31-AC5C-68578291B181}"/>
    <pc:docChg chg="custSel addSld delSld modSld modSection">
      <pc:chgData name="Wodniok Agnieszka" userId="00ec9daa-78ec-419b-94ac-549db5f99afb" providerId="ADAL" clId="{680C08F2-BD6D-4C31-AC5C-68578291B181}" dt="2023-05-12T12:11:32.533" v="78" actId="478"/>
      <pc:docMkLst>
        <pc:docMk/>
      </pc:docMkLst>
      <pc:sldChg chg="modSp">
        <pc:chgData name="Wodniok Agnieszka" userId="00ec9daa-78ec-419b-94ac-549db5f99afb" providerId="ADAL" clId="{680C08F2-BD6D-4C31-AC5C-68578291B181}" dt="2023-05-12T12:05:49.333" v="72" actId="20577"/>
        <pc:sldMkLst>
          <pc:docMk/>
          <pc:sldMk cId="3325994817" sldId="260"/>
        </pc:sldMkLst>
        <pc:spChg chg="mod">
          <ac:chgData name="Wodniok Agnieszka" userId="00ec9daa-78ec-419b-94ac-549db5f99afb" providerId="ADAL" clId="{680C08F2-BD6D-4C31-AC5C-68578291B181}" dt="2023-05-12T12:05:49.333" v="72" actId="20577"/>
          <ac:spMkLst>
            <pc:docMk/>
            <pc:sldMk cId="3325994817" sldId="260"/>
            <ac:spMk id="12" creationId="{20D15C57-6318-468B-8420-59416F315FF6}"/>
          </ac:spMkLst>
        </pc:spChg>
      </pc:sldChg>
      <pc:sldChg chg="modSp del">
        <pc:chgData name="Wodniok Agnieszka" userId="00ec9daa-78ec-419b-94ac-549db5f99afb" providerId="ADAL" clId="{680C08F2-BD6D-4C31-AC5C-68578291B181}" dt="2023-05-12T12:01:09.262" v="54" actId="2696"/>
        <pc:sldMkLst>
          <pc:docMk/>
          <pc:sldMk cId="362600678" sldId="361"/>
        </pc:sldMkLst>
        <pc:spChg chg="mod">
          <ac:chgData name="Wodniok Agnieszka" userId="00ec9daa-78ec-419b-94ac-549db5f99afb" providerId="ADAL" clId="{680C08F2-BD6D-4C31-AC5C-68578291B181}" dt="2023-05-12T05:21:11.365" v="16" actId="20577"/>
          <ac:spMkLst>
            <pc:docMk/>
            <pc:sldMk cId="362600678" sldId="361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20:47.563" v="10" actId="478"/>
        <pc:sldMkLst>
          <pc:docMk/>
          <pc:sldMk cId="3858192883" sldId="388"/>
        </pc:sldMkLst>
        <pc:spChg chg="del">
          <ac:chgData name="Wodniok Agnieszka" userId="00ec9daa-78ec-419b-94ac-549db5f99afb" providerId="ADAL" clId="{680C08F2-BD6D-4C31-AC5C-68578291B181}" dt="2023-05-12T05:20:47.563" v="10" actId="478"/>
          <ac:spMkLst>
            <pc:docMk/>
            <pc:sldMk cId="3858192883" sldId="388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20:52.106" v="11" actId="478"/>
        <pc:sldMkLst>
          <pc:docMk/>
          <pc:sldMk cId="310657049" sldId="433"/>
        </pc:sldMkLst>
        <pc:spChg chg="del">
          <ac:chgData name="Wodniok Agnieszka" userId="00ec9daa-78ec-419b-94ac-549db5f99afb" providerId="ADAL" clId="{680C08F2-BD6D-4C31-AC5C-68578291B181}" dt="2023-05-12T05:20:52.106" v="11" actId="478"/>
          <ac:spMkLst>
            <pc:docMk/>
            <pc:sldMk cId="310657049" sldId="433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21:05.197" v="14" actId="478"/>
        <pc:sldMkLst>
          <pc:docMk/>
          <pc:sldMk cId="446939964" sldId="434"/>
        </pc:sldMkLst>
        <pc:spChg chg="del">
          <ac:chgData name="Wodniok Agnieszka" userId="00ec9daa-78ec-419b-94ac-549db5f99afb" providerId="ADAL" clId="{680C08F2-BD6D-4C31-AC5C-68578291B181}" dt="2023-05-12T05:21:05.197" v="14" actId="478"/>
          <ac:spMkLst>
            <pc:docMk/>
            <pc:sldMk cId="446939964" sldId="434"/>
            <ac:spMk id="4" creationId="{B229C2C5-54F9-4EC4-92E9-11C5F82C31FB}"/>
          </ac:spMkLst>
        </pc:spChg>
      </pc:sldChg>
      <pc:sldChg chg="modSp">
        <pc:chgData name="Wodniok Agnieszka" userId="00ec9daa-78ec-419b-94ac-549db5f99afb" providerId="ADAL" clId="{680C08F2-BD6D-4C31-AC5C-68578291B181}" dt="2023-05-12T05:20:54.786" v="12" actId="20577"/>
        <pc:sldMkLst>
          <pc:docMk/>
          <pc:sldMk cId="631564306" sldId="436"/>
        </pc:sldMkLst>
        <pc:spChg chg="mod">
          <ac:chgData name="Wodniok Agnieszka" userId="00ec9daa-78ec-419b-94ac-549db5f99afb" providerId="ADAL" clId="{680C08F2-BD6D-4C31-AC5C-68578291B181}" dt="2023-05-12T05:20:54.786" v="12" actId="20577"/>
          <ac:spMkLst>
            <pc:docMk/>
            <pc:sldMk cId="631564306" sldId="436"/>
            <ac:spMk id="4" creationId="{B77E45B5-0762-4690-B280-94144EDF31EA}"/>
          </ac:spMkLst>
        </pc:spChg>
      </pc:sldChg>
      <pc:sldChg chg="delSp modSp">
        <pc:chgData name="Wodniok Agnieszka" userId="00ec9daa-78ec-419b-94ac-549db5f99afb" providerId="ADAL" clId="{680C08F2-BD6D-4C31-AC5C-68578291B181}" dt="2023-05-12T12:11:32.533" v="78" actId="478"/>
        <pc:sldMkLst>
          <pc:docMk/>
          <pc:sldMk cId="88451157" sldId="439"/>
        </pc:sldMkLst>
        <pc:spChg chg="del mod">
          <ac:chgData name="Wodniok Agnieszka" userId="00ec9daa-78ec-419b-94ac-549db5f99afb" providerId="ADAL" clId="{680C08F2-BD6D-4C31-AC5C-68578291B181}" dt="2023-05-12T12:11:32.533" v="78" actId="478"/>
          <ac:spMkLst>
            <pc:docMk/>
            <pc:sldMk cId="88451157" sldId="439"/>
            <ac:spMk id="4" creationId="{CC7EF44B-B7EE-456C-852C-811C1110AE64}"/>
          </ac:spMkLst>
        </pc:spChg>
      </pc:sldChg>
      <pc:sldChg chg="delSp modSp">
        <pc:chgData name="Wodniok Agnieszka" userId="00ec9daa-78ec-419b-94ac-549db5f99afb" providerId="ADAL" clId="{680C08F2-BD6D-4C31-AC5C-68578291B181}" dt="2023-05-12T05:21:21.244" v="19" actId="478"/>
        <pc:sldMkLst>
          <pc:docMk/>
          <pc:sldMk cId="3731129210" sldId="703"/>
        </pc:sldMkLst>
        <pc:spChg chg="del mod">
          <ac:chgData name="Wodniok Agnieszka" userId="00ec9daa-78ec-419b-94ac-549db5f99afb" providerId="ADAL" clId="{680C08F2-BD6D-4C31-AC5C-68578291B181}" dt="2023-05-12T05:21:21.244" v="19" actId="478"/>
          <ac:spMkLst>
            <pc:docMk/>
            <pc:sldMk cId="3731129210" sldId="703"/>
            <ac:spMk id="2" creationId="{01A395D3-35E7-4FC6-9F13-A51704F85134}"/>
          </ac:spMkLst>
        </pc:spChg>
      </pc:sldChg>
      <pc:sldChg chg="delSp modSp">
        <pc:chgData name="Wodniok Agnieszka" userId="00ec9daa-78ec-419b-94ac-549db5f99afb" providerId="ADAL" clId="{680C08F2-BD6D-4C31-AC5C-68578291B181}" dt="2023-05-12T12:10:33.819" v="77" actId="478"/>
        <pc:sldMkLst>
          <pc:docMk/>
          <pc:sldMk cId="623842639" sldId="732"/>
        </pc:sldMkLst>
        <pc:spChg chg="del mod">
          <ac:chgData name="Wodniok Agnieszka" userId="00ec9daa-78ec-419b-94ac-549db5f99afb" providerId="ADAL" clId="{680C08F2-BD6D-4C31-AC5C-68578291B181}" dt="2023-05-12T12:10:33.819" v="77" actId="478"/>
          <ac:spMkLst>
            <pc:docMk/>
            <pc:sldMk cId="623842639" sldId="732"/>
            <ac:spMk id="4" creationId="{CC7EF44B-B7EE-456C-852C-811C1110AE64}"/>
          </ac:spMkLst>
        </pc:spChg>
      </pc:sldChg>
      <pc:sldChg chg="delSp">
        <pc:chgData name="Wodniok Agnieszka" userId="00ec9daa-78ec-419b-94ac-549db5f99afb" providerId="ADAL" clId="{680C08F2-BD6D-4C31-AC5C-68578291B181}" dt="2023-05-12T05:17:48.693" v="2" actId="478"/>
        <pc:sldMkLst>
          <pc:docMk/>
          <pc:sldMk cId="2951207084" sldId="734"/>
        </pc:sldMkLst>
        <pc:spChg chg="del">
          <ac:chgData name="Wodniok Agnieszka" userId="00ec9daa-78ec-419b-94ac-549db5f99afb" providerId="ADAL" clId="{680C08F2-BD6D-4C31-AC5C-68578291B181}" dt="2023-05-12T05:17:48.693" v="2" actId="478"/>
          <ac:spMkLst>
            <pc:docMk/>
            <pc:sldMk cId="2951207084" sldId="734"/>
            <ac:spMk id="4" creationId="{B229C2C5-54F9-4EC4-92E9-11C5F82C31FB}"/>
          </ac:spMkLst>
        </pc:spChg>
      </pc:sldChg>
      <pc:sldChg chg="delSp modSp">
        <pc:chgData name="Wodniok Agnieszka" userId="00ec9daa-78ec-419b-94ac-549db5f99afb" providerId="ADAL" clId="{680C08F2-BD6D-4C31-AC5C-68578291B181}" dt="2023-05-12T12:07:41.522" v="75" actId="478"/>
        <pc:sldMkLst>
          <pc:docMk/>
          <pc:sldMk cId="166574338" sldId="735"/>
        </pc:sldMkLst>
        <pc:spChg chg="mod">
          <ac:chgData name="Wodniok Agnieszka" userId="00ec9daa-78ec-419b-94ac-549db5f99afb" providerId="ADAL" clId="{680C08F2-BD6D-4C31-AC5C-68578291B181}" dt="2023-05-12T10:04:44.278" v="50" actId="27636"/>
          <ac:spMkLst>
            <pc:docMk/>
            <pc:sldMk cId="166574338" sldId="735"/>
            <ac:spMk id="2" creationId="{F93568BE-245E-449B-9BA3-0D02E7BF7EC3}"/>
          </ac:spMkLst>
        </pc:spChg>
        <pc:spChg chg="del">
          <ac:chgData name="Wodniok Agnieszka" userId="00ec9daa-78ec-419b-94ac-549db5f99afb" providerId="ADAL" clId="{680C08F2-BD6D-4C31-AC5C-68578291B181}" dt="2023-05-12T12:07:41.522" v="75" actId="478"/>
          <ac:spMkLst>
            <pc:docMk/>
            <pc:sldMk cId="166574338" sldId="735"/>
            <ac:spMk id="4" creationId="{B229C2C5-54F9-4EC4-92E9-11C5F82C31FB}"/>
          </ac:spMkLst>
        </pc:spChg>
      </pc:sldChg>
      <pc:sldChg chg="delSp modSp">
        <pc:chgData name="Wodniok Agnieszka" userId="00ec9daa-78ec-419b-94ac-549db5f99afb" providerId="ADAL" clId="{680C08F2-BD6D-4C31-AC5C-68578291B181}" dt="2023-05-12T10:04:44.285" v="51" actId="27636"/>
        <pc:sldMkLst>
          <pc:docMk/>
          <pc:sldMk cId="3959180179" sldId="736"/>
        </pc:sldMkLst>
        <pc:spChg chg="mod">
          <ac:chgData name="Wodniok Agnieszka" userId="00ec9daa-78ec-419b-94ac-549db5f99afb" providerId="ADAL" clId="{680C08F2-BD6D-4C31-AC5C-68578291B181}" dt="2023-05-12T10:04:44.285" v="51" actId="27636"/>
          <ac:spMkLst>
            <pc:docMk/>
            <pc:sldMk cId="3959180179" sldId="736"/>
            <ac:spMk id="2" creationId="{F93568BE-245E-449B-9BA3-0D02E7BF7EC3}"/>
          </ac:spMkLst>
        </pc:spChg>
        <pc:spChg chg="del">
          <ac:chgData name="Wodniok Agnieszka" userId="00ec9daa-78ec-419b-94ac-549db5f99afb" providerId="ADAL" clId="{680C08F2-BD6D-4C31-AC5C-68578291B181}" dt="2023-05-12T05:18:17.710" v="3" actId="478"/>
          <ac:spMkLst>
            <pc:docMk/>
            <pc:sldMk cId="3959180179" sldId="736"/>
            <ac:spMk id="4" creationId="{B229C2C5-54F9-4EC4-92E9-11C5F82C31FB}"/>
          </ac:spMkLst>
        </pc:spChg>
      </pc:sldChg>
      <pc:sldChg chg="delSp modSp">
        <pc:chgData name="Wodniok Agnieszka" userId="00ec9daa-78ec-419b-94ac-549db5f99afb" providerId="ADAL" clId="{680C08F2-BD6D-4C31-AC5C-68578291B181}" dt="2023-05-12T10:04:44.293" v="52" actId="27636"/>
        <pc:sldMkLst>
          <pc:docMk/>
          <pc:sldMk cId="1993427387" sldId="737"/>
        </pc:sldMkLst>
        <pc:spChg chg="mod">
          <ac:chgData name="Wodniok Agnieszka" userId="00ec9daa-78ec-419b-94ac-549db5f99afb" providerId="ADAL" clId="{680C08F2-BD6D-4C31-AC5C-68578291B181}" dt="2023-05-12T10:04:44.293" v="52" actId="27636"/>
          <ac:spMkLst>
            <pc:docMk/>
            <pc:sldMk cId="1993427387" sldId="737"/>
            <ac:spMk id="2" creationId="{F93568BE-245E-449B-9BA3-0D02E7BF7EC3}"/>
          </ac:spMkLst>
        </pc:spChg>
        <pc:spChg chg="del">
          <ac:chgData name="Wodniok Agnieszka" userId="00ec9daa-78ec-419b-94ac-549db5f99afb" providerId="ADAL" clId="{680C08F2-BD6D-4C31-AC5C-68578291B181}" dt="2023-05-12T05:18:37.342" v="4" actId="478"/>
          <ac:spMkLst>
            <pc:docMk/>
            <pc:sldMk cId="1993427387" sldId="737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18:46.014" v="5" actId="478"/>
        <pc:sldMkLst>
          <pc:docMk/>
          <pc:sldMk cId="424964152" sldId="738"/>
        </pc:sldMkLst>
        <pc:spChg chg="del">
          <ac:chgData name="Wodniok Agnieszka" userId="00ec9daa-78ec-419b-94ac-549db5f99afb" providerId="ADAL" clId="{680C08F2-BD6D-4C31-AC5C-68578291B181}" dt="2023-05-12T05:18:46.014" v="5" actId="478"/>
          <ac:spMkLst>
            <pc:docMk/>
            <pc:sldMk cId="424964152" sldId="738"/>
            <ac:spMk id="4" creationId="{B229C2C5-54F9-4EC4-92E9-11C5F82C31FB}"/>
          </ac:spMkLst>
        </pc:spChg>
      </pc:sldChg>
      <pc:sldChg chg="modSp">
        <pc:chgData name="Wodniok Agnieszka" userId="00ec9daa-78ec-419b-94ac-549db5f99afb" providerId="ADAL" clId="{680C08F2-BD6D-4C31-AC5C-68578291B181}" dt="2023-05-12T05:17:11.999" v="1" actId="20577"/>
        <pc:sldMkLst>
          <pc:docMk/>
          <pc:sldMk cId="3405464910" sldId="743"/>
        </pc:sldMkLst>
        <pc:spChg chg="mod">
          <ac:chgData name="Wodniok Agnieszka" userId="00ec9daa-78ec-419b-94ac-549db5f99afb" providerId="ADAL" clId="{680C08F2-BD6D-4C31-AC5C-68578291B181}" dt="2023-05-12T05:17:11.999" v="1" actId="20577"/>
          <ac:spMkLst>
            <pc:docMk/>
            <pc:sldMk cId="3405464910" sldId="743"/>
            <ac:spMk id="4" creationId="{CC7EF44B-B7EE-456C-852C-811C1110AE64}"/>
          </ac:spMkLst>
        </pc:spChg>
      </pc:sldChg>
      <pc:sldChg chg="delSp modSp">
        <pc:chgData name="Wodniok Agnieszka" userId="00ec9daa-78ec-419b-94ac-549db5f99afb" providerId="ADAL" clId="{680C08F2-BD6D-4C31-AC5C-68578291B181}" dt="2023-05-12T12:07:14.319" v="74" actId="478"/>
        <pc:sldMkLst>
          <pc:docMk/>
          <pc:sldMk cId="37233124" sldId="744"/>
        </pc:sldMkLst>
        <pc:spChg chg="del mod">
          <ac:chgData name="Wodniok Agnieszka" userId="00ec9daa-78ec-419b-94ac-549db5f99afb" providerId="ADAL" clId="{680C08F2-BD6D-4C31-AC5C-68578291B181}" dt="2023-05-12T12:07:14.319" v="74" actId="478"/>
          <ac:spMkLst>
            <pc:docMk/>
            <pc:sldMk cId="37233124" sldId="744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18:51.706" v="6" actId="478"/>
        <pc:sldMkLst>
          <pc:docMk/>
          <pc:sldMk cId="409403816" sldId="745"/>
        </pc:sldMkLst>
        <pc:spChg chg="del">
          <ac:chgData name="Wodniok Agnieszka" userId="00ec9daa-78ec-419b-94ac-549db5f99afb" providerId="ADAL" clId="{680C08F2-BD6D-4C31-AC5C-68578291B181}" dt="2023-05-12T05:18:51.706" v="6" actId="478"/>
          <ac:spMkLst>
            <pc:docMk/>
            <pc:sldMk cId="409403816" sldId="745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18:57.719" v="7" actId="478"/>
        <pc:sldMkLst>
          <pc:docMk/>
          <pc:sldMk cId="428255547" sldId="746"/>
        </pc:sldMkLst>
        <pc:spChg chg="del">
          <ac:chgData name="Wodniok Agnieszka" userId="00ec9daa-78ec-419b-94ac-549db5f99afb" providerId="ADAL" clId="{680C08F2-BD6D-4C31-AC5C-68578291B181}" dt="2023-05-12T05:18:57.719" v="7" actId="478"/>
          <ac:spMkLst>
            <pc:docMk/>
            <pc:sldMk cId="428255547" sldId="746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19:04.198" v="8" actId="478"/>
        <pc:sldMkLst>
          <pc:docMk/>
          <pc:sldMk cId="611076704" sldId="747"/>
        </pc:sldMkLst>
        <pc:spChg chg="del">
          <ac:chgData name="Wodniok Agnieszka" userId="00ec9daa-78ec-419b-94ac-549db5f99afb" providerId="ADAL" clId="{680C08F2-BD6D-4C31-AC5C-68578291B181}" dt="2023-05-12T05:19:04.198" v="8" actId="478"/>
          <ac:spMkLst>
            <pc:docMk/>
            <pc:sldMk cId="611076704" sldId="747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20:42.138" v="9" actId="478"/>
        <pc:sldMkLst>
          <pc:docMk/>
          <pc:sldMk cId="1452369417" sldId="749"/>
        </pc:sldMkLst>
        <pc:spChg chg="del">
          <ac:chgData name="Wodniok Agnieszka" userId="00ec9daa-78ec-419b-94ac-549db5f99afb" providerId="ADAL" clId="{680C08F2-BD6D-4C31-AC5C-68578291B181}" dt="2023-05-12T05:20:42.138" v="9" actId="478"/>
          <ac:spMkLst>
            <pc:docMk/>
            <pc:sldMk cId="1452369417" sldId="749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21:01.104" v="13" actId="478"/>
        <pc:sldMkLst>
          <pc:docMk/>
          <pc:sldMk cId="2556514794" sldId="750"/>
        </pc:sldMkLst>
        <pc:spChg chg="del">
          <ac:chgData name="Wodniok Agnieszka" userId="00ec9daa-78ec-419b-94ac-549db5f99afb" providerId="ADAL" clId="{680C08F2-BD6D-4C31-AC5C-68578291B181}" dt="2023-05-12T05:21:01.104" v="13" actId="478"/>
          <ac:spMkLst>
            <pc:docMk/>
            <pc:sldMk cId="2556514794" sldId="750"/>
            <ac:spMk id="4" creationId="{B229C2C5-54F9-4EC4-92E9-11C5F82C31FB}"/>
          </ac:spMkLst>
        </pc:spChg>
      </pc:sldChg>
      <pc:sldChg chg="delSp">
        <pc:chgData name="Wodniok Agnieszka" userId="00ec9daa-78ec-419b-94ac-549db5f99afb" providerId="ADAL" clId="{680C08F2-BD6D-4C31-AC5C-68578291B181}" dt="2023-05-12T05:21:08.689" v="15" actId="478"/>
        <pc:sldMkLst>
          <pc:docMk/>
          <pc:sldMk cId="1016371198" sldId="751"/>
        </pc:sldMkLst>
        <pc:spChg chg="del">
          <ac:chgData name="Wodniok Agnieszka" userId="00ec9daa-78ec-419b-94ac-549db5f99afb" providerId="ADAL" clId="{680C08F2-BD6D-4C31-AC5C-68578291B181}" dt="2023-05-12T05:21:08.689" v="15" actId="478"/>
          <ac:spMkLst>
            <pc:docMk/>
            <pc:sldMk cId="1016371198" sldId="751"/>
            <ac:spMk id="4" creationId="{B229C2C5-54F9-4EC4-92E9-11C5F82C31FB}"/>
          </ac:spMkLst>
        </pc:spChg>
      </pc:sldChg>
      <pc:sldChg chg="delSp add">
        <pc:chgData name="Wodniok Agnieszka" userId="00ec9daa-78ec-419b-94ac-549db5f99afb" providerId="ADAL" clId="{680C08F2-BD6D-4C31-AC5C-68578291B181}" dt="2023-05-12T12:08:20.477" v="76" actId="478"/>
        <pc:sldMkLst>
          <pc:docMk/>
          <pc:sldMk cId="3221634577" sldId="752"/>
        </pc:sldMkLst>
        <pc:spChg chg="del">
          <ac:chgData name="Wodniok Agnieszka" userId="00ec9daa-78ec-419b-94ac-549db5f99afb" providerId="ADAL" clId="{680C08F2-BD6D-4C31-AC5C-68578291B181}" dt="2023-05-12T12:08:20.477" v="76" actId="478"/>
          <ac:spMkLst>
            <pc:docMk/>
            <pc:sldMk cId="3221634577" sldId="752"/>
            <ac:spMk id="4" creationId="{B229C2C5-54F9-4EC4-92E9-11C5F82C31FB}"/>
          </ac:spMkLst>
        </pc:spChg>
      </pc:sldChg>
      <pc:sldChg chg="add">
        <pc:chgData name="Wodniok Agnieszka" userId="00ec9daa-78ec-419b-94ac-549db5f99afb" providerId="ADAL" clId="{680C08F2-BD6D-4C31-AC5C-68578291B181}" dt="2023-05-12T12:01:23.709" v="55"/>
        <pc:sldMkLst>
          <pc:docMk/>
          <pc:sldMk cId="2224766733" sldId="753"/>
        </pc:sldMkLst>
      </pc:sldChg>
      <pc:sldChg chg="add">
        <pc:chgData name="Wodniok Agnieszka" userId="00ec9daa-78ec-419b-94ac-549db5f99afb" providerId="ADAL" clId="{680C08F2-BD6D-4C31-AC5C-68578291B181}" dt="2023-05-12T12:01:32.402" v="56"/>
        <pc:sldMkLst>
          <pc:docMk/>
          <pc:sldMk cId="3223716792" sldId="754"/>
        </pc:sldMkLst>
      </pc:sldChg>
      <pc:sldChg chg="add">
        <pc:chgData name="Wodniok Agnieszka" userId="00ec9daa-78ec-419b-94ac-549db5f99afb" providerId="ADAL" clId="{680C08F2-BD6D-4C31-AC5C-68578291B181}" dt="2023-05-12T12:01:41.991" v="57"/>
        <pc:sldMkLst>
          <pc:docMk/>
          <pc:sldMk cId="1327733245" sldId="755"/>
        </pc:sldMkLst>
      </pc:sldChg>
      <pc:sldChg chg="add">
        <pc:chgData name="Wodniok Agnieszka" userId="00ec9daa-78ec-419b-94ac-549db5f99afb" providerId="ADAL" clId="{680C08F2-BD6D-4C31-AC5C-68578291B181}" dt="2023-05-12T12:01:53.008" v="58"/>
        <pc:sldMkLst>
          <pc:docMk/>
          <pc:sldMk cId="2754722345" sldId="756"/>
        </pc:sldMkLst>
      </pc:sldChg>
      <pc:sldChg chg="add">
        <pc:chgData name="Wodniok Agnieszka" userId="00ec9daa-78ec-419b-94ac-549db5f99afb" providerId="ADAL" clId="{680C08F2-BD6D-4C31-AC5C-68578291B181}" dt="2023-05-12T12:02:01.541" v="59"/>
        <pc:sldMkLst>
          <pc:docMk/>
          <pc:sldMk cId="2071180637" sldId="757"/>
        </pc:sldMkLst>
      </pc:sldChg>
      <pc:sldChg chg="add">
        <pc:chgData name="Wodniok Agnieszka" userId="00ec9daa-78ec-419b-94ac-549db5f99afb" providerId="ADAL" clId="{680C08F2-BD6D-4C31-AC5C-68578291B181}" dt="2023-05-12T12:02:11.541" v="60"/>
        <pc:sldMkLst>
          <pc:docMk/>
          <pc:sldMk cId="198214602" sldId="758"/>
        </pc:sldMkLst>
      </pc:sldChg>
      <pc:sldChg chg="add">
        <pc:chgData name="Wodniok Agnieszka" userId="00ec9daa-78ec-419b-94ac-549db5f99afb" providerId="ADAL" clId="{680C08F2-BD6D-4C31-AC5C-68578291B181}" dt="2023-05-12T12:02:25.064" v="61"/>
        <pc:sldMkLst>
          <pc:docMk/>
          <pc:sldMk cId="3982720433" sldId="759"/>
        </pc:sldMkLst>
      </pc:sldChg>
      <pc:sldChg chg="add">
        <pc:chgData name="Wodniok Agnieszka" userId="00ec9daa-78ec-419b-94ac-549db5f99afb" providerId="ADAL" clId="{680C08F2-BD6D-4C31-AC5C-68578291B181}" dt="2023-05-12T12:02:34.172" v="62"/>
        <pc:sldMkLst>
          <pc:docMk/>
          <pc:sldMk cId="412016525" sldId="760"/>
        </pc:sldMkLst>
      </pc:sldChg>
      <pc:sldChg chg="add">
        <pc:chgData name="Wodniok Agnieszka" userId="00ec9daa-78ec-419b-94ac-549db5f99afb" providerId="ADAL" clId="{680C08F2-BD6D-4C31-AC5C-68578291B181}" dt="2023-05-12T12:02:43.374" v="63"/>
        <pc:sldMkLst>
          <pc:docMk/>
          <pc:sldMk cId="4260028816" sldId="761"/>
        </pc:sldMkLst>
      </pc:sldChg>
      <pc:sldChg chg="add">
        <pc:chgData name="Wodniok Agnieszka" userId="00ec9daa-78ec-419b-94ac-549db5f99afb" providerId="ADAL" clId="{680C08F2-BD6D-4C31-AC5C-68578291B181}" dt="2023-05-12T12:02:56.331" v="64"/>
        <pc:sldMkLst>
          <pc:docMk/>
          <pc:sldMk cId="3426879087" sldId="762"/>
        </pc:sldMkLst>
      </pc:sldChg>
      <pc:sldChg chg="add">
        <pc:chgData name="Wodniok Agnieszka" userId="00ec9daa-78ec-419b-94ac-549db5f99afb" providerId="ADAL" clId="{680C08F2-BD6D-4C31-AC5C-68578291B181}" dt="2023-05-12T12:03:06.127" v="65"/>
        <pc:sldMkLst>
          <pc:docMk/>
          <pc:sldMk cId="1381893051" sldId="763"/>
        </pc:sldMkLst>
      </pc:sldChg>
      <pc:sldChg chg="add">
        <pc:chgData name="Wodniok Agnieszka" userId="00ec9daa-78ec-419b-94ac-549db5f99afb" providerId="ADAL" clId="{680C08F2-BD6D-4C31-AC5C-68578291B181}" dt="2023-05-12T12:03:24.050" v="66"/>
        <pc:sldMkLst>
          <pc:docMk/>
          <pc:sldMk cId="1487939224" sldId="764"/>
        </pc:sldMkLst>
      </pc:sldChg>
      <pc:sldChg chg="add">
        <pc:chgData name="Wodniok Agnieszka" userId="00ec9daa-78ec-419b-94ac-549db5f99afb" providerId="ADAL" clId="{680C08F2-BD6D-4C31-AC5C-68578291B181}" dt="2023-05-12T12:03:33.308" v="67"/>
        <pc:sldMkLst>
          <pc:docMk/>
          <pc:sldMk cId="575178230" sldId="765"/>
        </pc:sldMkLst>
      </pc:sldChg>
    </pc:docChg>
  </pc:docChgLst>
  <pc:docChgLst>
    <pc:chgData name="Gwóźdź Mikołaj" userId="S::gwozdzm@slaskie.pl::e0db5a7a-1747-4bdf-b3b9-262db883cea1" providerId="AD" clId="Web-{2BB92E25-FC20-4A31-14B1-5919AAAEF9D3}"/>
    <pc:docChg chg="modSld">
      <pc:chgData name="Gwóźdź Mikołaj" userId="S::gwozdzm@slaskie.pl::e0db5a7a-1747-4bdf-b3b9-262db883cea1" providerId="AD" clId="Web-{2BB92E25-FC20-4A31-14B1-5919AAAEF9D3}" dt="2023-05-12T12:14:16.808" v="1" actId="20577"/>
      <pc:docMkLst>
        <pc:docMk/>
      </pc:docMkLst>
      <pc:sldChg chg="modSp">
        <pc:chgData name="Gwóźdź Mikołaj" userId="S::gwozdzm@slaskie.pl::e0db5a7a-1747-4bdf-b3b9-262db883cea1" providerId="AD" clId="Web-{2BB92E25-FC20-4A31-14B1-5919AAAEF9D3}" dt="2023-05-12T12:14:16.808" v="1" actId="20577"/>
        <pc:sldMkLst>
          <pc:docMk/>
          <pc:sldMk cId="88451157" sldId="439"/>
        </pc:sldMkLst>
        <pc:spChg chg="mod">
          <ac:chgData name="Gwóźdź Mikołaj" userId="S::gwozdzm@slaskie.pl::e0db5a7a-1747-4bdf-b3b9-262db883cea1" providerId="AD" clId="Web-{2BB92E25-FC20-4A31-14B1-5919AAAEF9D3}" dt="2023-05-12T12:14:16.808" v="1" actId="20577"/>
          <ac:spMkLst>
            <pc:docMk/>
            <pc:sldMk cId="88451157" sldId="439"/>
            <ac:spMk id="3" creationId="{E0A4F5A7-E379-471C-958A-C33378013F3C}"/>
          </ac:spMkLst>
        </pc:spChg>
      </pc:sldChg>
    </pc:docChg>
  </pc:docChgLst>
  <pc:docChgLst>
    <pc:chgData name="Domżalska Anna" userId="S::domzalskaa@slaskie.pl::52b3d865-bbcb-4595-8214-473525144e5e" providerId="AD" clId="Web-{355413EC-C388-4827-9F55-50686030DED2}"/>
    <pc:docChg chg="addSld delSld modSld sldOrd modSection">
      <pc:chgData name="Domżalska Anna" userId="S::domzalskaa@slaskie.pl::52b3d865-bbcb-4595-8214-473525144e5e" providerId="AD" clId="Web-{355413EC-C388-4827-9F55-50686030DED2}" dt="2023-05-14T19:20:54.970" v="207"/>
      <pc:docMkLst>
        <pc:docMk/>
      </pc:docMkLst>
      <pc:sldChg chg="modSp">
        <pc:chgData name="Domżalska Anna" userId="S::domzalskaa@slaskie.pl::52b3d865-bbcb-4595-8214-473525144e5e" providerId="AD" clId="Web-{355413EC-C388-4827-9F55-50686030DED2}" dt="2023-05-14T19:13:50.757" v="200"/>
        <pc:sldMkLst>
          <pc:docMk/>
          <pc:sldMk cId="3387121958" sldId="288"/>
        </pc:sldMkLst>
        <pc:graphicFrameChg chg="mod modGraphic">
          <ac:chgData name="Domżalska Anna" userId="S::domzalskaa@slaskie.pl::52b3d865-bbcb-4595-8214-473525144e5e" providerId="AD" clId="Web-{355413EC-C388-4827-9F55-50686030DED2}" dt="2023-05-14T19:13:50.757" v="200"/>
          <ac:graphicFrameMkLst>
            <pc:docMk/>
            <pc:sldMk cId="3387121958" sldId="288"/>
            <ac:graphicFrameMk id="5" creationId="{F30FC1BF-D75C-4019-9F56-AC05DBAE57B5}"/>
          </ac:graphicFrameMkLst>
        </pc:graphicFrameChg>
      </pc:sldChg>
      <pc:sldChg chg="ord">
        <pc:chgData name="Domżalska Anna" userId="S::domzalskaa@slaskie.pl::52b3d865-bbcb-4595-8214-473525144e5e" providerId="AD" clId="Web-{355413EC-C388-4827-9F55-50686030DED2}" dt="2023-05-14T17:43:19.709" v="0"/>
        <pc:sldMkLst>
          <pc:docMk/>
          <pc:sldMk cId="349091582" sldId="692"/>
        </pc:sldMkLst>
      </pc:sldChg>
      <pc:sldChg chg="modSp">
        <pc:chgData name="Domżalska Anna" userId="S::domzalskaa@slaskie.pl::52b3d865-bbcb-4595-8214-473525144e5e" providerId="AD" clId="Web-{355413EC-C388-4827-9F55-50686030DED2}" dt="2023-05-14T17:46:02.994" v="14" actId="20577"/>
        <pc:sldMkLst>
          <pc:docMk/>
          <pc:sldMk cId="2461240188" sldId="694"/>
        </pc:sldMkLst>
        <pc:spChg chg="mod">
          <ac:chgData name="Domżalska Anna" userId="S::domzalskaa@slaskie.pl::52b3d865-bbcb-4595-8214-473525144e5e" providerId="AD" clId="Web-{355413EC-C388-4827-9F55-50686030DED2}" dt="2023-05-14T17:46:02.994" v="14" actId="20577"/>
          <ac:spMkLst>
            <pc:docMk/>
            <pc:sldMk cId="2461240188" sldId="694"/>
            <ac:spMk id="7" creationId="{EFF2F7B6-E8EA-4C66-BAA5-225326FEBCB9}"/>
          </ac:spMkLst>
        </pc:spChg>
      </pc:sldChg>
      <pc:sldChg chg="ord">
        <pc:chgData name="Domżalska Anna" userId="S::domzalskaa@slaskie.pl::52b3d865-bbcb-4595-8214-473525144e5e" providerId="AD" clId="Web-{355413EC-C388-4827-9F55-50686030DED2}" dt="2023-05-14T17:44:01.241" v="4"/>
        <pc:sldMkLst>
          <pc:docMk/>
          <pc:sldMk cId="1478605230" sldId="698"/>
        </pc:sldMkLst>
      </pc:sldChg>
      <pc:sldChg chg="modSp">
        <pc:chgData name="Domżalska Anna" userId="S::domzalskaa@slaskie.pl::52b3d865-bbcb-4595-8214-473525144e5e" providerId="AD" clId="Web-{355413EC-C388-4827-9F55-50686030DED2}" dt="2023-05-14T17:47:09.089" v="16" actId="20577"/>
        <pc:sldMkLst>
          <pc:docMk/>
          <pc:sldMk cId="4195455019" sldId="699"/>
        </pc:sldMkLst>
        <pc:spChg chg="mod">
          <ac:chgData name="Domżalska Anna" userId="S::domzalskaa@slaskie.pl::52b3d865-bbcb-4595-8214-473525144e5e" providerId="AD" clId="Web-{355413EC-C388-4827-9F55-50686030DED2}" dt="2023-05-14T17:47:09.089" v="16" actId="20577"/>
          <ac:spMkLst>
            <pc:docMk/>
            <pc:sldMk cId="4195455019" sldId="699"/>
            <ac:spMk id="7" creationId="{EFF2F7B6-E8EA-4C66-BAA5-225326FEBCB9}"/>
          </ac:spMkLst>
        </pc:spChg>
      </pc:sldChg>
      <pc:sldChg chg="del">
        <pc:chgData name="Domżalska Anna" userId="S::domzalskaa@slaskie.pl::52b3d865-bbcb-4595-8214-473525144e5e" providerId="AD" clId="Web-{355413EC-C388-4827-9F55-50686030DED2}" dt="2023-05-14T17:43:31.209" v="1"/>
        <pc:sldMkLst>
          <pc:docMk/>
          <pc:sldMk cId="3722170863" sldId="730"/>
        </pc:sldMkLst>
      </pc:sldChg>
      <pc:sldChg chg="modSp">
        <pc:chgData name="Domżalska Anna" userId="S::domzalskaa@slaskie.pl::52b3d865-bbcb-4595-8214-473525144e5e" providerId="AD" clId="Web-{355413EC-C388-4827-9F55-50686030DED2}" dt="2023-05-14T17:49:11.091" v="19" actId="1076"/>
        <pc:sldMkLst>
          <pc:docMk/>
          <pc:sldMk cId="623842639" sldId="732"/>
        </pc:sldMkLst>
        <pc:spChg chg="mod">
          <ac:chgData name="Domżalska Anna" userId="S::domzalskaa@slaskie.pl::52b3d865-bbcb-4595-8214-473525144e5e" providerId="AD" clId="Web-{355413EC-C388-4827-9F55-50686030DED2}" dt="2023-05-14T17:49:11.091" v="19" actId="1076"/>
          <ac:spMkLst>
            <pc:docMk/>
            <pc:sldMk cId="623842639" sldId="732"/>
            <ac:spMk id="2" creationId="{480B03DE-AE5C-4072-888A-2B33EB0F33F4}"/>
          </ac:spMkLst>
        </pc:spChg>
      </pc:sldChg>
      <pc:sldChg chg="addSp modSp">
        <pc:chgData name="Domżalska Anna" userId="S::domzalskaa@slaskie.pl::52b3d865-bbcb-4595-8214-473525144e5e" providerId="AD" clId="Web-{355413EC-C388-4827-9F55-50686030DED2}" dt="2023-05-14T19:20:54.970" v="207"/>
        <pc:sldMkLst>
          <pc:docMk/>
          <pc:sldMk cId="2951207084" sldId="734"/>
        </pc:sldMkLst>
        <pc:spChg chg="mod">
          <ac:chgData name="Domżalska Anna" userId="S::domzalskaa@slaskie.pl::52b3d865-bbcb-4595-8214-473525144e5e" providerId="AD" clId="Web-{355413EC-C388-4827-9F55-50686030DED2}" dt="2023-05-14T19:09:03.641" v="185" actId="20577"/>
          <ac:spMkLst>
            <pc:docMk/>
            <pc:sldMk cId="2951207084" sldId="734"/>
            <ac:spMk id="3" creationId="{BC2F625A-2277-4F6D-95F0-91B1E048662A}"/>
          </ac:spMkLst>
        </pc:spChg>
        <pc:spChg chg="add mod">
          <ac:chgData name="Domżalska Anna" userId="S::domzalskaa@slaskie.pl::52b3d865-bbcb-4595-8214-473525144e5e" providerId="AD" clId="Web-{355413EC-C388-4827-9F55-50686030DED2}" dt="2023-05-14T19:20:54.970" v="207"/>
          <ac:spMkLst>
            <pc:docMk/>
            <pc:sldMk cId="2951207084" sldId="734"/>
            <ac:spMk id="4" creationId="{151ADAEB-11BD-38F2-B358-63B8BCB8E6F5}"/>
          </ac:spMkLst>
        </pc:spChg>
      </pc:sldChg>
      <pc:sldChg chg="modSp">
        <pc:chgData name="Domżalska Anna" userId="S::domzalskaa@slaskie.pl::52b3d865-bbcb-4595-8214-473525144e5e" providerId="AD" clId="Web-{355413EC-C388-4827-9F55-50686030DED2}" dt="2023-05-14T19:04:19.166" v="138" actId="20577"/>
        <pc:sldMkLst>
          <pc:docMk/>
          <pc:sldMk cId="166574338" sldId="735"/>
        </pc:sldMkLst>
        <pc:spChg chg="mod">
          <ac:chgData name="Domżalska Anna" userId="S::domzalskaa@slaskie.pl::52b3d865-bbcb-4595-8214-473525144e5e" providerId="AD" clId="Web-{355413EC-C388-4827-9F55-50686030DED2}" dt="2023-05-14T19:04:19.166" v="138" actId="20577"/>
          <ac:spMkLst>
            <pc:docMk/>
            <pc:sldMk cId="166574338" sldId="735"/>
            <ac:spMk id="3" creationId="{BC2F625A-2277-4F6D-95F0-91B1E048662A}"/>
          </ac:spMkLst>
        </pc:spChg>
      </pc:sldChg>
      <pc:sldChg chg="modSp">
        <pc:chgData name="Domżalska Anna" userId="S::domzalskaa@slaskie.pl::52b3d865-bbcb-4595-8214-473525144e5e" providerId="AD" clId="Web-{355413EC-C388-4827-9F55-50686030DED2}" dt="2023-05-14T18:53:51.276" v="95" actId="20577"/>
        <pc:sldMkLst>
          <pc:docMk/>
          <pc:sldMk cId="3959180179" sldId="736"/>
        </pc:sldMkLst>
        <pc:spChg chg="mod">
          <ac:chgData name="Domżalska Anna" userId="S::domzalskaa@slaskie.pl::52b3d865-bbcb-4595-8214-473525144e5e" providerId="AD" clId="Web-{355413EC-C388-4827-9F55-50686030DED2}" dt="2023-05-14T18:53:51.276" v="95" actId="20577"/>
          <ac:spMkLst>
            <pc:docMk/>
            <pc:sldMk cId="3959180179" sldId="736"/>
            <ac:spMk id="3" creationId="{BC2F625A-2277-4F6D-95F0-91B1E048662A}"/>
          </ac:spMkLst>
        </pc:spChg>
      </pc:sldChg>
      <pc:sldChg chg="modSp">
        <pc:chgData name="Domżalska Anna" userId="S::domzalskaa@slaskie.pl::52b3d865-bbcb-4595-8214-473525144e5e" providerId="AD" clId="Web-{355413EC-C388-4827-9F55-50686030DED2}" dt="2023-05-14T19:07:15.592" v="174" actId="1076"/>
        <pc:sldMkLst>
          <pc:docMk/>
          <pc:sldMk cId="1993427387" sldId="737"/>
        </pc:sldMkLst>
        <pc:spChg chg="mod">
          <ac:chgData name="Domżalska Anna" userId="S::domzalskaa@slaskie.pl::52b3d865-bbcb-4595-8214-473525144e5e" providerId="AD" clId="Web-{355413EC-C388-4827-9F55-50686030DED2}" dt="2023-05-14T19:07:15.592" v="174" actId="1076"/>
          <ac:spMkLst>
            <pc:docMk/>
            <pc:sldMk cId="1993427387" sldId="737"/>
            <ac:spMk id="3" creationId="{BC2F625A-2277-4F6D-95F0-91B1E048662A}"/>
          </ac:spMkLst>
        </pc:spChg>
      </pc:sldChg>
      <pc:sldChg chg="modSp">
        <pc:chgData name="Domżalska Anna" userId="S::domzalskaa@slaskie.pl::52b3d865-bbcb-4595-8214-473525144e5e" providerId="AD" clId="Web-{355413EC-C388-4827-9F55-50686030DED2}" dt="2023-05-14T19:14:10.258" v="205" actId="20577"/>
        <pc:sldMkLst>
          <pc:docMk/>
          <pc:sldMk cId="3405464910" sldId="743"/>
        </pc:sldMkLst>
        <pc:spChg chg="mod">
          <ac:chgData name="Domżalska Anna" userId="S::domzalskaa@slaskie.pl::52b3d865-bbcb-4595-8214-473525144e5e" providerId="AD" clId="Web-{355413EC-C388-4827-9F55-50686030DED2}" dt="2023-05-14T19:14:10.258" v="205" actId="20577"/>
          <ac:spMkLst>
            <pc:docMk/>
            <pc:sldMk cId="3405464910" sldId="743"/>
            <ac:spMk id="3" creationId="{E0A4F5A7-E379-471C-958A-C33378013F3C}"/>
          </ac:spMkLst>
        </pc:spChg>
      </pc:sldChg>
      <pc:sldChg chg="add ord">
        <pc:chgData name="Domżalska Anna" userId="S::domzalskaa@slaskie.pl::52b3d865-bbcb-4595-8214-473525144e5e" providerId="AD" clId="Web-{355413EC-C388-4827-9F55-50686030DED2}" dt="2023-05-14T17:43:50.600" v="3"/>
        <pc:sldMkLst>
          <pc:docMk/>
          <pc:sldMk cId="1593880113" sldId="770"/>
        </pc:sldMkLst>
      </pc:sldChg>
    </pc:docChg>
  </pc:docChgLst>
  <pc:docChgLst>
    <pc:chgData name="Paczyńska Magdalena" userId="S::paczynskam@slaskie.pl::0e8114b1-6589-4691-a0ed-9159437a7501" providerId="AD" clId="Web-{D15AAF53-A30F-9341-08C0-218AF3436E92}"/>
    <pc:docChg chg="modSld">
      <pc:chgData name="Paczyńska Magdalena" userId="S::paczynskam@slaskie.pl::0e8114b1-6589-4691-a0ed-9159437a7501" providerId="AD" clId="Web-{D15AAF53-A30F-9341-08C0-218AF3436E92}" dt="2023-05-14T12:23:05.911" v="2" actId="20577"/>
      <pc:docMkLst>
        <pc:docMk/>
      </pc:docMkLst>
      <pc:sldChg chg="modSp">
        <pc:chgData name="Paczyńska Magdalena" userId="S::paczynskam@slaskie.pl::0e8114b1-6589-4691-a0ed-9159437a7501" providerId="AD" clId="Web-{D15AAF53-A30F-9341-08C0-218AF3436E92}" dt="2023-05-14T12:23:05.911" v="2" actId="20577"/>
        <pc:sldMkLst>
          <pc:docMk/>
          <pc:sldMk cId="412016525" sldId="760"/>
        </pc:sldMkLst>
        <pc:spChg chg="mod">
          <ac:chgData name="Paczyńska Magdalena" userId="S::paczynskam@slaskie.pl::0e8114b1-6589-4691-a0ed-9159437a7501" providerId="AD" clId="Web-{D15AAF53-A30F-9341-08C0-218AF3436E92}" dt="2023-05-14T12:23:05.911" v="2" actId="20577"/>
          <ac:spMkLst>
            <pc:docMk/>
            <pc:sldMk cId="412016525" sldId="760"/>
            <ac:spMk id="3" creationId="{69B9685C-9365-430E-920F-7915449E24AA}"/>
          </ac:spMkLst>
        </pc:spChg>
      </pc:sldChg>
    </pc:docChg>
  </pc:docChgLst>
  <pc:docChgLst>
    <pc:chgData name="Paczyńska Magdalena" userId="S::paczynskam@slaskie.pl::0e8114b1-6589-4691-a0ed-9159437a7501" providerId="AD" clId="Web-{D076EDBF-A1E0-BD3E-229A-83FD65D3988F}"/>
    <pc:docChg chg="modSld">
      <pc:chgData name="Paczyńska Magdalena" userId="S::paczynskam@slaskie.pl::0e8114b1-6589-4691-a0ed-9159437a7501" providerId="AD" clId="Web-{D076EDBF-A1E0-BD3E-229A-83FD65D3988F}" dt="2023-05-14T13:41:12.856" v="160" actId="20577"/>
      <pc:docMkLst>
        <pc:docMk/>
      </pc:docMkLst>
      <pc:sldChg chg="modSp">
        <pc:chgData name="Paczyńska Magdalena" userId="S::paczynskam@slaskie.pl::0e8114b1-6589-4691-a0ed-9159437a7501" providerId="AD" clId="Web-{D076EDBF-A1E0-BD3E-229A-83FD65D3988F}" dt="2023-05-14T13:41:12.856" v="160" actId="20577"/>
        <pc:sldMkLst>
          <pc:docMk/>
          <pc:sldMk cId="1487939224" sldId="764"/>
        </pc:sldMkLst>
        <pc:spChg chg="mod">
          <ac:chgData name="Paczyńska Magdalena" userId="S::paczynskam@slaskie.pl::0e8114b1-6589-4691-a0ed-9159437a7501" providerId="AD" clId="Web-{D076EDBF-A1E0-BD3E-229A-83FD65D3988F}" dt="2023-05-14T13:41:12.856" v="160" actId="20577"/>
          <ac:spMkLst>
            <pc:docMk/>
            <pc:sldMk cId="1487939224" sldId="764"/>
            <ac:spMk id="3" creationId="{A9D5D05D-C767-4F99-AC3A-82F13171F390}"/>
          </ac:spMkLst>
        </pc:spChg>
      </pc:sldChg>
    </pc:docChg>
  </pc:docChgLst>
  <pc:docChgLst>
    <pc:chgData name="Gwóźdź Mikołaj" userId="S::gwozdzm@slaskie.pl::e0db5a7a-1747-4bdf-b3b9-262db883cea1" providerId="AD" clId="Web-{3CC0FE9C-25A1-4599-B83F-A92A1E325862}"/>
    <pc:docChg chg="modSld">
      <pc:chgData name="Gwóźdź Mikołaj" userId="S::gwozdzm@slaskie.pl::e0db5a7a-1747-4bdf-b3b9-262db883cea1" providerId="AD" clId="Web-{3CC0FE9C-25A1-4599-B83F-A92A1E325862}" dt="2023-05-13T05:35:33.284" v="6" actId="20577"/>
      <pc:docMkLst>
        <pc:docMk/>
      </pc:docMkLst>
      <pc:sldChg chg="modSp">
        <pc:chgData name="Gwóźdź Mikołaj" userId="S::gwozdzm@slaskie.pl::e0db5a7a-1747-4bdf-b3b9-262db883cea1" providerId="AD" clId="Web-{3CC0FE9C-25A1-4599-B83F-A92A1E325862}" dt="2023-05-13T05:35:33.284" v="6" actId="20577"/>
        <pc:sldMkLst>
          <pc:docMk/>
          <pc:sldMk cId="260820657" sldId="748"/>
        </pc:sldMkLst>
        <pc:spChg chg="mod">
          <ac:chgData name="Gwóźdź Mikołaj" userId="S::gwozdzm@slaskie.pl::e0db5a7a-1747-4bdf-b3b9-262db883cea1" providerId="AD" clId="Web-{3CC0FE9C-25A1-4599-B83F-A92A1E325862}" dt="2023-05-13T05:35:33.284" v="6" actId="20577"/>
          <ac:spMkLst>
            <pc:docMk/>
            <pc:sldMk cId="260820657" sldId="748"/>
            <ac:spMk id="3" creationId="{5CBDA51A-B3BA-4308-B270-1A9B554F9C26}"/>
          </ac:spMkLst>
        </pc:spChg>
      </pc:sldChg>
    </pc:docChg>
  </pc:docChgLst>
  <pc:docChgLst>
    <pc:chgData name="Domżalska Anna" userId="S::domzalskaa@slaskie.pl::52b3d865-bbcb-4595-8214-473525144e5e" providerId="AD" clId="Web-{2569B18E-219A-CEE3-B37E-2A2DCD77D8F8}"/>
    <pc:docChg chg="addSld modSld modSection">
      <pc:chgData name="Domżalska Anna" userId="S::domzalskaa@slaskie.pl::52b3d865-bbcb-4595-8214-473525144e5e" providerId="AD" clId="Web-{2569B18E-219A-CEE3-B37E-2A2DCD77D8F8}" dt="2023-05-14T20:35:41.887" v="475" actId="20577"/>
      <pc:docMkLst>
        <pc:docMk/>
      </pc:docMkLst>
      <pc:sldChg chg="addSp modSp">
        <pc:chgData name="Domżalska Anna" userId="S::domzalskaa@slaskie.pl::52b3d865-bbcb-4595-8214-473525144e5e" providerId="AD" clId="Web-{2569B18E-219A-CEE3-B37E-2A2DCD77D8F8}" dt="2023-05-14T19:29:12.878" v="64" actId="20577"/>
        <pc:sldMkLst>
          <pc:docMk/>
          <pc:sldMk cId="3852992799" sldId="274"/>
        </pc:sldMkLst>
        <pc:spChg chg="add mod">
          <ac:chgData name="Domżalska Anna" userId="S::domzalskaa@slaskie.pl::52b3d865-bbcb-4595-8214-473525144e5e" providerId="AD" clId="Web-{2569B18E-219A-CEE3-B37E-2A2DCD77D8F8}" dt="2023-05-14T19:29:12.878" v="64" actId="20577"/>
          <ac:spMkLst>
            <pc:docMk/>
            <pc:sldMk cId="3852992799" sldId="274"/>
            <ac:spMk id="2" creationId="{02A9C571-3F10-B925-3792-975894B04B9E}"/>
          </ac:spMkLst>
        </pc:spChg>
        <pc:spChg chg="mod">
          <ac:chgData name="Domżalska Anna" userId="S::domzalskaa@slaskie.pl::52b3d865-bbcb-4595-8214-473525144e5e" providerId="AD" clId="Web-{2569B18E-219A-CEE3-B37E-2A2DCD77D8F8}" dt="2023-05-14T19:28:54.127" v="60" actId="14100"/>
          <ac:spMkLst>
            <pc:docMk/>
            <pc:sldMk cId="3852992799" sldId="274"/>
            <ac:spMk id="5" creationId="{12118C9C-56A6-4451-8007-C4E5EE3584FA}"/>
          </ac:spMkLst>
        </pc:spChg>
        <pc:picChg chg="mod">
          <ac:chgData name="Domżalska Anna" userId="S::domzalskaa@slaskie.pl::52b3d865-bbcb-4595-8214-473525144e5e" providerId="AD" clId="Web-{2569B18E-219A-CEE3-B37E-2A2DCD77D8F8}" dt="2023-05-14T19:25:38.185" v="1" actId="1076"/>
          <ac:picMkLst>
            <pc:docMk/>
            <pc:sldMk cId="3852992799" sldId="274"/>
            <ac:picMk id="7" creationId="{213B259C-C833-4A79-AAD1-701FE99CCCDF}"/>
          </ac:picMkLst>
        </pc:picChg>
      </pc:sldChg>
      <pc:sldChg chg="addSp modSp">
        <pc:chgData name="Domżalska Anna" userId="S::domzalskaa@slaskie.pl::52b3d865-bbcb-4595-8214-473525144e5e" providerId="AD" clId="Web-{2569B18E-219A-CEE3-B37E-2A2DCD77D8F8}" dt="2023-05-14T19:35:40.966" v="140" actId="1076"/>
        <pc:sldMkLst>
          <pc:docMk/>
          <pc:sldMk cId="3960302096" sldId="691"/>
        </pc:sldMkLst>
        <pc:spChg chg="add mod">
          <ac:chgData name="Domżalska Anna" userId="S::domzalskaa@slaskie.pl::52b3d865-bbcb-4595-8214-473525144e5e" providerId="AD" clId="Web-{2569B18E-219A-CEE3-B37E-2A2DCD77D8F8}" dt="2023-05-14T19:35:40.966" v="140" actId="1076"/>
          <ac:spMkLst>
            <pc:docMk/>
            <pc:sldMk cId="3960302096" sldId="691"/>
            <ac:spMk id="3" creationId="{BAD83525-1700-E789-BEC3-1E06E0EE4AA4}"/>
          </ac:spMkLst>
        </pc:spChg>
      </pc:sldChg>
      <pc:sldChg chg="addSp modSp">
        <pc:chgData name="Domżalska Anna" userId="S::domzalskaa@slaskie.pl::52b3d865-bbcb-4595-8214-473525144e5e" providerId="AD" clId="Web-{2569B18E-219A-CEE3-B37E-2A2DCD77D8F8}" dt="2023-05-14T19:34:34.527" v="138" actId="20577"/>
        <pc:sldMkLst>
          <pc:docMk/>
          <pc:sldMk cId="349091582" sldId="692"/>
        </pc:sldMkLst>
        <pc:spChg chg="add mod">
          <ac:chgData name="Domżalska Anna" userId="S::domzalskaa@slaskie.pl::52b3d865-bbcb-4595-8214-473525144e5e" providerId="AD" clId="Web-{2569B18E-219A-CEE3-B37E-2A2DCD77D8F8}" dt="2023-05-14T19:34:34.527" v="138" actId="20577"/>
          <ac:spMkLst>
            <pc:docMk/>
            <pc:sldMk cId="349091582" sldId="692"/>
            <ac:spMk id="2" creationId="{DF5AF24F-D00E-6C59-D97E-F0636D5792B4}"/>
          </ac:spMkLst>
        </pc:spChg>
      </pc:sldChg>
      <pc:sldChg chg="modSp">
        <pc:chgData name="Domżalska Anna" userId="S::domzalskaa@slaskie.pl::52b3d865-bbcb-4595-8214-473525144e5e" providerId="AD" clId="Web-{2569B18E-219A-CEE3-B37E-2A2DCD77D8F8}" dt="2023-05-14T20:07:10.530" v="464" actId="14100"/>
        <pc:sldMkLst>
          <pc:docMk/>
          <pc:sldMk cId="623842639" sldId="732"/>
        </pc:sldMkLst>
        <pc:spChg chg="mod">
          <ac:chgData name="Domżalska Anna" userId="S::domzalskaa@slaskie.pl::52b3d865-bbcb-4595-8214-473525144e5e" providerId="AD" clId="Web-{2569B18E-219A-CEE3-B37E-2A2DCD77D8F8}" dt="2023-05-14T20:07:10.530" v="464" actId="14100"/>
          <ac:spMkLst>
            <pc:docMk/>
            <pc:sldMk cId="623842639" sldId="732"/>
            <ac:spMk id="3" creationId="{E0A4F5A7-E379-471C-958A-C33378013F3C}"/>
          </ac:spMkLst>
        </pc:spChg>
      </pc:sldChg>
      <pc:sldChg chg="delSp modSp">
        <pc:chgData name="Domżalska Anna" userId="S::domzalskaa@slaskie.pl::52b3d865-bbcb-4595-8214-473525144e5e" providerId="AD" clId="Web-{2569B18E-219A-CEE3-B37E-2A2DCD77D8F8}" dt="2023-05-14T20:35:41.887" v="475" actId="20577"/>
        <pc:sldMkLst>
          <pc:docMk/>
          <pc:sldMk cId="2951207084" sldId="734"/>
        </pc:sldMkLst>
        <pc:spChg chg="mod">
          <ac:chgData name="Domżalska Anna" userId="S::domzalskaa@slaskie.pl::52b3d865-bbcb-4595-8214-473525144e5e" providerId="AD" clId="Web-{2569B18E-219A-CEE3-B37E-2A2DCD77D8F8}" dt="2023-05-14T19:42:30.211" v="198" actId="1076"/>
          <ac:spMkLst>
            <pc:docMk/>
            <pc:sldMk cId="2951207084" sldId="734"/>
            <ac:spMk id="2" creationId="{F93568BE-245E-449B-9BA3-0D02E7BF7EC3}"/>
          </ac:spMkLst>
        </pc:spChg>
        <pc:spChg chg="mod">
          <ac:chgData name="Domżalska Anna" userId="S::domzalskaa@slaskie.pl::52b3d865-bbcb-4595-8214-473525144e5e" providerId="AD" clId="Web-{2569B18E-219A-CEE3-B37E-2A2DCD77D8F8}" dt="2023-05-14T20:35:41.887" v="475" actId="20577"/>
          <ac:spMkLst>
            <pc:docMk/>
            <pc:sldMk cId="2951207084" sldId="734"/>
            <ac:spMk id="3" creationId="{BC2F625A-2277-4F6D-95F0-91B1E048662A}"/>
          </ac:spMkLst>
        </pc:spChg>
        <pc:spChg chg="del">
          <ac:chgData name="Domżalska Anna" userId="S::domzalskaa@slaskie.pl::52b3d865-bbcb-4595-8214-473525144e5e" providerId="AD" clId="Web-{2569B18E-219A-CEE3-B37E-2A2DCD77D8F8}" dt="2023-05-14T19:36:17.592" v="141"/>
          <ac:spMkLst>
            <pc:docMk/>
            <pc:sldMk cId="2951207084" sldId="734"/>
            <ac:spMk id="4" creationId="{151ADAEB-11BD-38F2-B358-63B8BCB8E6F5}"/>
          </ac:spMkLst>
        </pc:spChg>
      </pc:sldChg>
      <pc:sldChg chg="modSp">
        <pc:chgData name="Domżalska Anna" userId="S::domzalskaa@slaskie.pl::52b3d865-bbcb-4595-8214-473525144e5e" providerId="AD" clId="Web-{2569B18E-219A-CEE3-B37E-2A2DCD77D8F8}" dt="2023-05-14T20:00:27.770" v="413" actId="20577"/>
        <pc:sldMkLst>
          <pc:docMk/>
          <pc:sldMk cId="166574338" sldId="735"/>
        </pc:sldMkLst>
        <pc:spChg chg="mod">
          <ac:chgData name="Domżalska Anna" userId="S::domzalskaa@slaskie.pl::52b3d865-bbcb-4595-8214-473525144e5e" providerId="AD" clId="Web-{2569B18E-219A-CEE3-B37E-2A2DCD77D8F8}" dt="2023-05-14T20:00:27.770" v="413" actId="20577"/>
          <ac:spMkLst>
            <pc:docMk/>
            <pc:sldMk cId="166574338" sldId="735"/>
            <ac:spMk id="3" creationId="{BC2F625A-2277-4F6D-95F0-91B1E048662A}"/>
          </ac:spMkLst>
        </pc:spChg>
      </pc:sldChg>
      <pc:sldChg chg="modSp">
        <pc:chgData name="Domżalska Anna" userId="S::domzalskaa@slaskie.pl::52b3d865-bbcb-4595-8214-473525144e5e" providerId="AD" clId="Web-{2569B18E-219A-CEE3-B37E-2A2DCD77D8F8}" dt="2023-05-14T19:22:02.378" v="0" actId="20577"/>
        <pc:sldMkLst>
          <pc:docMk/>
          <pc:sldMk cId="3405464910" sldId="743"/>
        </pc:sldMkLst>
        <pc:spChg chg="mod">
          <ac:chgData name="Domżalska Anna" userId="S::domzalskaa@slaskie.pl::52b3d865-bbcb-4595-8214-473525144e5e" providerId="AD" clId="Web-{2569B18E-219A-CEE3-B37E-2A2DCD77D8F8}" dt="2023-05-14T19:22:02.378" v="0" actId="20577"/>
          <ac:spMkLst>
            <pc:docMk/>
            <pc:sldMk cId="3405464910" sldId="743"/>
            <ac:spMk id="3" creationId="{E0A4F5A7-E379-471C-958A-C33378013F3C}"/>
          </ac:spMkLst>
        </pc:spChg>
      </pc:sldChg>
      <pc:sldChg chg="add replId">
        <pc:chgData name="Domżalska Anna" userId="S::domzalskaa@slaskie.pl::52b3d865-bbcb-4595-8214-473525144e5e" providerId="AD" clId="Web-{2569B18E-219A-CEE3-B37E-2A2DCD77D8F8}" dt="2023-05-14T19:36:24.717" v="142"/>
        <pc:sldMkLst>
          <pc:docMk/>
          <pc:sldMk cId="3054815143" sldId="771"/>
        </pc:sldMkLst>
      </pc:sldChg>
      <pc:sldChg chg="modSp add replId">
        <pc:chgData name="Domżalska Anna" userId="S::domzalskaa@slaskie.pl::52b3d865-bbcb-4595-8214-473525144e5e" providerId="AD" clId="Web-{2569B18E-219A-CEE3-B37E-2A2DCD77D8F8}" dt="2023-05-14T19:57:09.546" v="388" actId="14100"/>
        <pc:sldMkLst>
          <pc:docMk/>
          <pc:sldMk cId="207999809" sldId="772"/>
        </pc:sldMkLst>
        <pc:spChg chg="mod">
          <ac:chgData name="Domżalska Anna" userId="S::domzalskaa@slaskie.pl::52b3d865-bbcb-4595-8214-473525144e5e" providerId="AD" clId="Web-{2569B18E-219A-CEE3-B37E-2A2DCD77D8F8}" dt="2023-05-14T19:57:09.546" v="388" actId="14100"/>
          <ac:spMkLst>
            <pc:docMk/>
            <pc:sldMk cId="207999809" sldId="772"/>
            <ac:spMk id="3" creationId="{BC2F625A-2277-4F6D-95F0-91B1E048662A}"/>
          </ac:spMkLst>
        </pc:spChg>
      </pc:sldChg>
    </pc:docChg>
  </pc:docChgLst>
  <pc:docChgLst>
    <pc:chgData name="Paszenda Agnieszka" userId="S::paszendaa@slaskie.pl::54b73e3f-9b87-4783-acb2-a64e432c8b37" providerId="AD" clId="Web-{746B1CDA-BCC9-0172-4BB3-ADD5749820F7}"/>
    <pc:docChg chg="addSld delSld modSld sldOrd modSection">
      <pc:chgData name="Paszenda Agnieszka" userId="S::paszendaa@slaskie.pl::54b73e3f-9b87-4783-acb2-a64e432c8b37" providerId="AD" clId="Web-{746B1CDA-BCC9-0172-4BB3-ADD5749820F7}" dt="2023-05-15T05:23:29.754" v="202"/>
      <pc:docMkLst>
        <pc:docMk/>
      </pc:docMkLst>
      <pc:sldChg chg="modSp">
        <pc:chgData name="Paszenda Agnieszka" userId="S::paszendaa@slaskie.pl::54b73e3f-9b87-4783-acb2-a64e432c8b37" providerId="AD" clId="Web-{746B1CDA-BCC9-0172-4BB3-ADD5749820F7}" dt="2023-05-15T05:22:36.862" v="199" actId="20577"/>
        <pc:sldMkLst>
          <pc:docMk/>
          <pc:sldMk cId="690673091" sldId="313"/>
        </pc:sldMkLst>
        <pc:spChg chg="mod">
          <ac:chgData name="Paszenda Agnieszka" userId="S::paszendaa@slaskie.pl::54b73e3f-9b87-4783-acb2-a64e432c8b37" providerId="AD" clId="Web-{746B1CDA-BCC9-0172-4BB3-ADD5749820F7}" dt="2023-05-15T05:22:36.862" v="199" actId="20577"/>
          <ac:spMkLst>
            <pc:docMk/>
            <pc:sldMk cId="690673091" sldId="313"/>
            <ac:spMk id="3" creationId="{00000000-0000-0000-0000-000000000000}"/>
          </ac:spMkLst>
        </pc:spChg>
      </pc:sldChg>
      <pc:sldChg chg="delSp modSp">
        <pc:chgData name="Paszenda Agnieszka" userId="S::paszendaa@slaskie.pl::54b73e3f-9b87-4783-acb2-a64e432c8b37" providerId="AD" clId="Web-{746B1CDA-BCC9-0172-4BB3-ADD5749820F7}" dt="2023-05-15T05:19:53.387" v="153" actId="20577"/>
        <pc:sldMkLst>
          <pc:docMk/>
          <pc:sldMk cId="2593949735" sldId="314"/>
        </pc:sldMkLst>
        <pc:spChg chg="mod">
          <ac:chgData name="Paszenda Agnieszka" userId="S::paszendaa@slaskie.pl::54b73e3f-9b87-4783-acb2-a64e432c8b37" providerId="AD" clId="Web-{746B1CDA-BCC9-0172-4BB3-ADD5749820F7}" dt="2023-05-15T05:19:53.387" v="153" actId="20577"/>
          <ac:spMkLst>
            <pc:docMk/>
            <pc:sldMk cId="2593949735" sldId="314"/>
            <ac:spMk id="3" creationId="{00000000-0000-0000-0000-000000000000}"/>
          </ac:spMkLst>
        </pc:spChg>
        <pc:spChg chg="del">
          <ac:chgData name="Paszenda Agnieszka" userId="S::paszendaa@slaskie.pl::54b73e3f-9b87-4783-acb2-a64e432c8b37" providerId="AD" clId="Web-{746B1CDA-BCC9-0172-4BB3-ADD5749820F7}" dt="2023-05-15T05:18:39.276" v="109"/>
          <ac:spMkLst>
            <pc:docMk/>
            <pc:sldMk cId="2593949735" sldId="314"/>
            <ac:spMk id="5" creationId="{00000000-0000-0000-0000-000000000000}"/>
          </ac:spMkLst>
        </pc:spChg>
      </pc:sldChg>
      <pc:sldChg chg="modSp">
        <pc:chgData name="Paszenda Agnieszka" userId="S::paszendaa@slaskie.pl::54b73e3f-9b87-4783-acb2-a64e432c8b37" providerId="AD" clId="Web-{746B1CDA-BCC9-0172-4BB3-ADD5749820F7}" dt="2023-05-15T05:09:07.073" v="5" actId="14100"/>
        <pc:sldMkLst>
          <pc:docMk/>
          <pc:sldMk cId="1719879466" sldId="330"/>
        </pc:sldMkLst>
        <pc:spChg chg="mod">
          <ac:chgData name="Paszenda Agnieszka" userId="S::paszendaa@slaskie.pl::54b73e3f-9b87-4783-acb2-a64e432c8b37" providerId="AD" clId="Web-{746B1CDA-BCC9-0172-4BB3-ADD5749820F7}" dt="2023-05-15T05:09:07.073" v="5" actId="14100"/>
          <ac:spMkLst>
            <pc:docMk/>
            <pc:sldMk cId="1719879466" sldId="330"/>
            <ac:spMk id="3" creationId="{00000000-0000-0000-0000-000000000000}"/>
          </ac:spMkLst>
        </pc:spChg>
      </pc:sldChg>
      <pc:sldChg chg="modSp">
        <pc:chgData name="Paszenda Agnieszka" userId="S::paszendaa@slaskie.pl::54b73e3f-9b87-4783-acb2-a64e432c8b37" providerId="AD" clId="Web-{746B1CDA-BCC9-0172-4BB3-ADD5749820F7}" dt="2023-05-15T05:18:01.380" v="108" actId="20577"/>
        <pc:sldMkLst>
          <pc:docMk/>
          <pc:sldMk cId="2680874224" sldId="340"/>
        </pc:sldMkLst>
        <pc:spChg chg="mod">
          <ac:chgData name="Paszenda Agnieszka" userId="S::paszendaa@slaskie.pl::54b73e3f-9b87-4783-acb2-a64e432c8b37" providerId="AD" clId="Web-{746B1CDA-BCC9-0172-4BB3-ADD5749820F7}" dt="2023-05-15T05:18:01.380" v="108" actId="20577"/>
          <ac:spMkLst>
            <pc:docMk/>
            <pc:sldMk cId="2680874224" sldId="340"/>
            <ac:spMk id="3" creationId="{00000000-0000-0000-0000-000000000000}"/>
          </ac:spMkLst>
        </pc:spChg>
      </pc:sldChg>
      <pc:sldChg chg="modSp">
        <pc:chgData name="Paszenda Agnieszka" userId="S::paszendaa@slaskie.pl::54b73e3f-9b87-4783-acb2-a64e432c8b37" providerId="AD" clId="Web-{746B1CDA-BCC9-0172-4BB3-ADD5749820F7}" dt="2023-05-15T05:14:12.282" v="74" actId="14100"/>
        <pc:sldMkLst>
          <pc:docMk/>
          <pc:sldMk cId="1852427393" sldId="344"/>
        </pc:sldMkLst>
        <pc:spChg chg="mod">
          <ac:chgData name="Paszenda Agnieszka" userId="S::paszendaa@slaskie.pl::54b73e3f-9b87-4783-acb2-a64e432c8b37" providerId="AD" clId="Web-{746B1CDA-BCC9-0172-4BB3-ADD5749820F7}" dt="2023-05-15T05:14:12.282" v="74" actId="14100"/>
          <ac:spMkLst>
            <pc:docMk/>
            <pc:sldMk cId="1852427393" sldId="344"/>
            <ac:spMk id="2" creationId="{00000000-0000-0000-0000-000000000000}"/>
          </ac:spMkLst>
        </pc:spChg>
        <pc:spChg chg="mod">
          <ac:chgData name="Paszenda Agnieszka" userId="S::paszendaa@slaskie.pl::54b73e3f-9b87-4783-acb2-a64e432c8b37" providerId="AD" clId="Web-{746B1CDA-BCC9-0172-4BB3-ADD5749820F7}" dt="2023-05-15T05:14:04.266" v="71" actId="20577"/>
          <ac:spMkLst>
            <pc:docMk/>
            <pc:sldMk cId="1852427393" sldId="344"/>
            <ac:spMk id="3" creationId="{00000000-0000-0000-0000-000000000000}"/>
          </ac:spMkLst>
        </pc:spChg>
      </pc:sldChg>
      <pc:sldChg chg="modSp">
        <pc:chgData name="Paszenda Agnieszka" userId="S::paszendaa@slaskie.pl::54b73e3f-9b87-4783-acb2-a64e432c8b37" providerId="AD" clId="Web-{746B1CDA-BCC9-0172-4BB3-ADD5749820F7}" dt="2023-05-15T05:08:42.432" v="4" actId="14100"/>
        <pc:sldMkLst>
          <pc:docMk/>
          <pc:sldMk cId="245528307" sldId="349"/>
        </pc:sldMkLst>
        <pc:spChg chg="mod">
          <ac:chgData name="Paszenda Agnieszka" userId="S::paszendaa@slaskie.pl::54b73e3f-9b87-4783-acb2-a64e432c8b37" providerId="AD" clId="Web-{746B1CDA-BCC9-0172-4BB3-ADD5749820F7}" dt="2023-05-15T05:08:42.432" v="4" actId="14100"/>
          <ac:spMkLst>
            <pc:docMk/>
            <pc:sldMk cId="245528307" sldId="349"/>
            <ac:spMk id="3" creationId="{00000000-0000-0000-0000-000000000000}"/>
          </ac:spMkLst>
        </pc:spChg>
      </pc:sldChg>
      <pc:sldChg chg="ord">
        <pc:chgData name="Paszenda Agnieszka" userId="S::paszendaa@slaskie.pl::54b73e3f-9b87-4783-acb2-a64e432c8b37" providerId="AD" clId="Web-{746B1CDA-BCC9-0172-4BB3-ADD5749820F7}" dt="2023-05-15T05:23:29.754" v="202"/>
        <pc:sldMkLst>
          <pc:docMk/>
          <pc:sldMk cId="3978928988" sldId="351"/>
        </pc:sldMkLst>
      </pc:sldChg>
      <pc:sldChg chg="new del">
        <pc:chgData name="Paszenda Agnieszka" userId="S::paszendaa@slaskie.pl::54b73e3f-9b87-4783-acb2-a64e432c8b37" providerId="AD" clId="Web-{746B1CDA-BCC9-0172-4BB3-ADD5749820F7}" dt="2023-05-15T05:23:21.301" v="201"/>
        <pc:sldMkLst>
          <pc:docMk/>
          <pc:sldMk cId="3178466563" sldId="773"/>
        </pc:sldMkLst>
      </pc:sldChg>
    </pc:docChg>
  </pc:docChgLst>
  <pc:docChgLst>
    <pc:chgData name="Paczyńska Magdalena" userId="S::paczynskam@slaskie.pl::0e8114b1-6589-4691-a0ed-9159437a7501" providerId="AD" clId="Web-{68F5B32E-6E49-9A2F-D85C-9124D75EC607}"/>
    <pc:docChg chg="modSld">
      <pc:chgData name="Paczyńska Magdalena" userId="S::paczynskam@slaskie.pl::0e8114b1-6589-4691-a0ed-9159437a7501" providerId="AD" clId="Web-{68F5B32E-6E49-9A2F-D85C-9124D75EC607}" dt="2023-05-14T15:45:29.686" v="6" actId="20577"/>
      <pc:docMkLst>
        <pc:docMk/>
      </pc:docMkLst>
      <pc:sldChg chg="modSp">
        <pc:chgData name="Paczyńska Magdalena" userId="S::paczynskam@slaskie.pl::0e8114b1-6589-4691-a0ed-9159437a7501" providerId="AD" clId="Web-{68F5B32E-6E49-9A2F-D85C-9124D75EC607}" dt="2023-05-14T15:45:29.686" v="6" actId="20577"/>
        <pc:sldMkLst>
          <pc:docMk/>
          <pc:sldMk cId="1487939224" sldId="764"/>
        </pc:sldMkLst>
        <pc:spChg chg="mod">
          <ac:chgData name="Paczyńska Magdalena" userId="S::paczynskam@slaskie.pl::0e8114b1-6589-4691-a0ed-9159437a7501" providerId="AD" clId="Web-{68F5B32E-6E49-9A2F-D85C-9124D75EC607}" dt="2023-05-14T15:45:29.686" v="6" actId="20577"/>
          <ac:spMkLst>
            <pc:docMk/>
            <pc:sldMk cId="1487939224" sldId="764"/>
            <ac:spMk id="3" creationId="{A9D5D05D-C767-4F99-AC3A-82F13171F39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0D416-6771-4167-B6A9-AC12B0E4A6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71814D-9954-4E8F-8098-EFA5A3B089AF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</a:t>
          </a:r>
        </a:p>
      </dgm:t>
    </dgm:pt>
    <dgm:pt modelId="{58299B57-2D21-447D-B896-1A788B3CD531}" type="parTrans" cxnId="{B22A37D4-6AF0-4EAA-823A-D102E186F48D}">
      <dgm:prSet/>
      <dgm:spPr/>
      <dgm:t>
        <a:bodyPr/>
        <a:lstStyle/>
        <a:p>
          <a:endParaRPr lang="pl-PL"/>
        </a:p>
      </dgm:t>
    </dgm:pt>
    <dgm:pt modelId="{D2878D32-9974-4CAF-B3EF-60D486420552}" type="sibTrans" cxnId="{B22A37D4-6AF0-4EAA-823A-D102E186F48D}">
      <dgm:prSet/>
      <dgm:spPr/>
      <dgm:t>
        <a:bodyPr/>
        <a:lstStyle/>
        <a:p>
          <a:endParaRPr lang="pl-PL"/>
        </a:p>
      </dgm:t>
    </dgm:pt>
    <dgm:pt modelId="{8BCB8223-F521-46CA-AB0F-9909873ED7CE}">
      <dgm:prSet phldrT="[Tekst]" custT="1"/>
      <dgm:spPr/>
      <dgm:t>
        <a:bodyPr/>
        <a:lstStyle/>
        <a:p>
          <a:r>
            <a:rPr lang="pl-PL" sz="1600"/>
            <a:t>Złożenie wniosku</a:t>
          </a:r>
        </a:p>
      </dgm:t>
    </dgm:pt>
    <dgm:pt modelId="{00E6B62D-211E-4FD2-8055-35542E53A1E3}" type="parTrans" cxnId="{2970D474-0114-444D-BE47-C5A8DBDBE359}">
      <dgm:prSet/>
      <dgm:spPr/>
      <dgm:t>
        <a:bodyPr/>
        <a:lstStyle/>
        <a:p>
          <a:endParaRPr lang="pl-PL"/>
        </a:p>
      </dgm:t>
    </dgm:pt>
    <dgm:pt modelId="{126D6661-7B3D-48B4-8FC8-5E0E9C40C135}" type="sibTrans" cxnId="{2970D474-0114-444D-BE47-C5A8DBDBE359}">
      <dgm:prSet/>
      <dgm:spPr/>
      <dgm:t>
        <a:bodyPr/>
        <a:lstStyle/>
        <a:p>
          <a:endParaRPr lang="pl-PL"/>
        </a:p>
      </dgm:t>
    </dgm:pt>
    <dgm:pt modelId="{17E4E899-0DDF-4C40-95F9-4F4123C7DBC7}">
      <dgm:prSet phldrT="[Tekst]" custT="1"/>
      <dgm:spPr/>
      <dgm:t>
        <a:bodyPr/>
        <a:lstStyle/>
        <a:p>
          <a:r>
            <a:rPr lang="pl-PL" sz="1600"/>
            <a:t>Weryfikacja kryteriów formalnych (z możliwością uzupełnienia)</a:t>
          </a:r>
        </a:p>
      </dgm:t>
    </dgm:pt>
    <dgm:pt modelId="{80610A01-490F-43BC-A9A2-F65A3FFE946B}" type="parTrans" cxnId="{FA0876ED-05AA-42AF-9676-6A4381976C04}">
      <dgm:prSet/>
      <dgm:spPr/>
      <dgm:t>
        <a:bodyPr/>
        <a:lstStyle/>
        <a:p>
          <a:endParaRPr lang="pl-PL"/>
        </a:p>
      </dgm:t>
    </dgm:pt>
    <dgm:pt modelId="{9931E9F5-2B5A-48E0-84E2-3A25493BEFCA}" type="sibTrans" cxnId="{FA0876ED-05AA-42AF-9676-6A4381976C04}">
      <dgm:prSet/>
      <dgm:spPr/>
      <dgm:t>
        <a:bodyPr/>
        <a:lstStyle/>
        <a:p>
          <a:endParaRPr lang="pl-PL"/>
        </a:p>
      </dgm:t>
    </dgm:pt>
    <dgm:pt modelId="{90E2D5F1-8965-4A69-8497-70ED40067AD7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II</a:t>
          </a:r>
        </a:p>
      </dgm:t>
    </dgm:pt>
    <dgm:pt modelId="{4813FCE1-2070-4DF8-964B-2529303CA6E0}" type="parTrans" cxnId="{C43E6B27-21D6-46D5-9CF5-890548EC2DCF}">
      <dgm:prSet/>
      <dgm:spPr/>
      <dgm:t>
        <a:bodyPr/>
        <a:lstStyle/>
        <a:p>
          <a:endParaRPr lang="pl-PL"/>
        </a:p>
      </dgm:t>
    </dgm:pt>
    <dgm:pt modelId="{13E6FF1A-EDBA-4353-BC23-DD655B4D9AD7}" type="sibTrans" cxnId="{C43E6B27-21D6-46D5-9CF5-890548EC2DCF}">
      <dgm:prSet/>
      <dgm:spPr/>
      <dgm:t>
        <a:bodyPr/>
        <a:lstStyle/>
        <a:p>
          <a:endParaRPr lang="pl-PL"/>
        </a:p>
      </dgm:t>
    </dgm:pt>
    <dgm:pt modelId="{ECB7ADF8-7A35-4191-9043-E0780E9C2BC7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III</a:t>
          </a:r>
        </a:p>
      </dgm:t>
    </dgm:pt>
    <dgm:pt modelId="{1CBD2A45-6CB4-4743-89C3-4408B5F6A80D}" type="parTrans" cxnId="{E76C5DFB-9915-48CD-AD5C-FA521571E1AA}">
      <dgm:prSet/>
      <dgm:spPr/>
      <dgm:t>
        <a:bodyPr/>
        <a:lstStyle/>
        <a:p>
          <a:endParaRPr lang="pl-PL"/>
        </a:p>
      </dgm:t>
    </dgm:pt>
    <dgm:pt modelId="{49D6C66E-74EF-4BAE-BED1-40878B5FAE73}" type="sibTrans" cxnId="{E76C5DFB-9915-48CD-AD5C-FA521571E1AA}">
      <dgm:prSet/>
      <dgm:spPr/>
      <dgm:t>
        <a:bodyPr/>
        <a:lstStyle/>
        <a:p>
          <a:endParaRPr lang="pl-PL"/>
        </a:p>
      </dgm:t>
    </dgm:pt>
    <dgm:pt modelId="{D127E7B7-89D2-4B6C-863C-B5FE37372E13}">
      <dgm:prSet phldrT="[Tekst]" custT="1"/>
      <dgm:spPr/>
      <dgm:t>
        <a:bodyPr/>
        <a:lstStyle/>
        <a:p>
          <a:r>
            <a:rPr lang="pl-PL" sz="1600"/>
            <a:t>Ocena merytoryczna punktowa</a:t>
          </a:r>
        </a:p>
      </dgm:t>
    </dgm:pt>
    <dgm:pt modelId="{B035A9AA-8892-464C-991C-0F32DF268B40}" type="parTrans" cxnId="{1702A4A0-0A1A-481F-BB5C-42AA43AFDF52}">
      <dgm:prSet/>
      <dgm:spPr/>
      <dgm:t>
        <a:bodyPr/>
        <a:lstStyle/>
        <a:p>
          <a:endParaRPr lang="pl-PL"/>
        </a:p>
      </dgm:t>
    </dgm:pt>
    <dgm:pt modelId="{25E4B688-E763-4785-8BB0-D38BE02AB684}" type="sibTrans" cxnId="{1702A4A0-0A1A-481F-BB5C-42AA43AFDF52}">
      <dgm:prSet/>
      <dgm:spPr/>
      <dgm:t>
        <a:bodyPr/>
        <a:lstStyle/>
        <a:p>
          <a:endParaRPr lang="pl-PL"/>
        </a:p>
      </dgm:t>
    </dgm:pt>
    <dgm:pt modelId="{A020F7B1-9D44-4638-80E1-865B4EFC3003}">
      <dgm:prSet phldrT="[Tekst]" custT="1"/>
      <dgm:spPr/>
      <dgm:t>
        <a:bodyPr/>
        <a:lstStyle/>
        <a:p>
          <a:r>
            <a:rPr lang="pl-PL" sz="1600"/>
            <a:t>Wybór projektów do dofinansowania</a:t>
          </a:r>
        </a:p>
      </dgm:t>
    </dgm:pt>
    <dgm:pt modelId="{05896058-B052-48A5-AB0A-873408D2CE0C}" type="parTrans" cxnId="{218B9B22-9605-4EE7-B5BB-CBBE7CEA1275}">
      <dgm:prSet/>
      <dgm:spPr/>
      <dgm:t>
        <a:bodyPr/>
        <a:lstStyle/>
        <a:p>
          <a:endParaRPr lang="pl-PL"/>
        </a:p>
      </dgm:t>
    </dgm:pt>
    <dgm:pt modelId="{2F0DC536-D50E-44D8-B050-A1F20EB13344}" type="sibTrans" cxnId="{218B9B22-9605-4EE7-B5BB-CBBE7CEA1275}">
      <dgm:prSet/>
      <dgm:spPr/>
      <dgm:t>
        <a:bodyPr/>
        <a:lstStyle/>
        <a:p>
          <a:endParaRPr lang="pl-PL"/>
        </a:p>
      </dgm:t>
    </dgm:pt>
    <dgm:pt modelId="{1B50BC55-3B2E-42BF-B427-AC8E6EC9118F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/>
            <a:t>Ocena merytoryczna – kryteria 0/1</a:t>
          </a:r>
        </a:p>
      </dgm:t>
    </dgm:pt>
    <dgm:pt modelId="{E10698A5-EBA3-4596-8C41-B603BFEF4F22}" type="sibTrans" cxnId="{46A4F4A4-6B2B-492B-ACBE-0FBDF621A467}">
      <dgm:prSet/>
      <dgm:spPr/>
      <dgm:t>
        <a:bodyPr/>
        <a:lstStyle/>
        <a:p>
          <a:endParaRPr lang="pl-PL"/>
        </a:p>
      </dgm:t>
    </dgm:pt>
    <dgm:pt modelId="{1CC0A91F-6C35-478D-B2D0-1E01FB70B47F}" type="parTrans" cxnId="{46A4F4A4-6B2B-492B-ACBE-0FBDF621A467}">
      <dgm:prSet/>
      <dgm:spPr/>
      <dgm:t>
        <a:bodyPr/>
        <a:lstStyle/>
        <a:p>
          <a:endParaRPr lang="pl-PL"/>
        </a:p>
      </dgm:t>
    </dgm:pt>
    <dgm:pt modelId="{F3C7C29D-2E09-4BE4-8B3B-FCB9CF797242}">
      <dgm:prSet phldrT="[Tekst]" custT="1"/>
      <dgm:spPr/>
      <dgm:t>
        <a:bodyPr/>
        <a:lstStyle/>
        <a:p>
          <a:r>
            <a:rPr lang="pl-PL" sz="1600"/>
            <a:t>Możliwa ocena negatywna</a:t>
          </a:r>
        </a:p>
      </dgm:t>
    </dgm:pt>
    <dgm:pt modelId="{DCC1E834-C871-49B8-B402-77882200394A}" type="parTrans" cxnId="{E2D1499D-B942-4B82-AE1D-C89DEF7A2627}">
      <dgm:prSet/>
      <dgm:spPr/>
      <dgm:t>
        <a:bodyPr/>
        <a:lstStyle/>
        <a:p>
          <a:endParaRPr lang="pl-PL"/>
        </a:p>
      </dgm:t>
    </dgm:pt>
    <dgm:pt modelId="{D956853E-CE9B-46ED-9FEB-D301E687AF8A}" type="sibTrans" cxnId="{E2D1499D-B942-4B82-AE1D-C89DEF7A2627}">
      <dgm:prSet/>
      <dgm:spPr/>
      <dgm:t>
        <a:bodyPr/>
        <a:lstStyle/>
        <a:p>
          <a:endParaRPr lang="pl-PL"/>
        </a:p>
      </dgm:t>
    </dgm:pt>
    <dgm:pt modelId="{1485805D-73B2-4781-8B99-6045BBFA1058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/>
            <a:t>W przypadku kryterium merytorycznego specyficznego dla 10.6 „</a:t>
          </a:r>
          <a:r>
            <a:rPr lang="pl-PL" sz="1600" i="1"/>
            <a:t>Efektywność kosztowa projektowanych instalacji</a:t>
          </a:r>
          <a:r>
            <a:rPr lang="pl-PL" sz="1600"/>
            <a:t>” możliwość wezwania do uzupełnienia/poprawy</a:t>
          </a:r>
        </a:p>
      </dgm:t>
    </dgm:pt>
    <dgm:pt modelId="{CC94E5BB-19C4-435B-98A7-22E18088BA7F}" type="parTrans" cxnId="{A82F03FA-1C7D-4A51-AF71-6AA5BAEE17D2}">
      <dgm:prSet/>
      <dgm:spPr/>
      <dgm:t>
        <a:bodyPr/>
        <a:lstStyle/>
        <a:p>
          <a:endParaRPr lang="pl-PL"/>
        </a:p>
      </dgm:t>
    </dgm:pt>
    <dgm:pt modelId="{3D6DF5E9-4AF7-48C2-9C4C-D492C06E4CAF}" type="sibTrans" cxnId="{A82F03FA-1C7D-4A51-AF71-6AA5BAEE17D2}">
      <dgm:prSet/>
      <dgm:spPr/>
      <dgm:t>
        <a:bodyPr/>
        <a:lstStyle/>
        <a:p>
          <a:endParaRPr lang="pl-PL"/>
        </a:p>
      </dgm:t>
    </dgm:pt>
    <dgm:pt modelId="{34F42B09-3541-403D-B481-4E3DE9B8EB2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/>
            <a:t>Możliwa ocena negatywna</a:t>
          </a:r>
        </a:p>
      </dgm:t>
    </dgm:pt>
    <dgm:pt modelId="{2F52AF98-58C8-402D-8472-20454EC02745}" type="parTrans" cxnId="{61AD794C-7BD0-44E2-A243-5982BCF62350}">
      <dgm:prSet/>
      <dgm:spPr/>
      <dgm:t>
        <a:bodyPr/>
        <a:lstStyle/>
        <a:p>
          <a:endParaRPr lang="pl-PL"/>
        </a:p>
      </dgm:t>
    </dgm:pt>
    <dgm:pt modelId="{EDFFB9B9-7806-4469-A663-890DC5D408AF}" type="sibTrans" cxnId="{61AD794C-7BD0-44E2-A243-5982BCF62350}">
      <dgm:prSet/>
      <dgm:spPr/>
      <dgm:t>
        <a:bodyPr/>
        <a:lstStyle/>
        <a:p>
          <a:endParaRPr lang="pl-PL"/>
        </a:p>
      </dgm:t>
    </dgm:pt>
    <dgm:pt modelId="{DD0043EF-CE07-4175-A563-D7BBDD53F46A}">
      <dgm:prSet phldrT="[Tekst]" custT="1"/>
      <dgm:spPr/>
      <dgm:t>
        <a:bodyPr/>
        <a:lstStyle/>
        <a:p>
          <a:r>
            <a:rPr lang="pl-PL" sz="1600"/>
            <a:t>Ranking projektów</a:t>
          </a:r>
        </a:p>
      </dgm:t>
    </dgm:pt>
    <dgm:pt modelId="{2DF84C0A-7F4A-4AE6-AB32-7BD9C13AE889}" type="parTrans" cxnId="{2F5BF44C-37EF-45B8-8222-E4758F904CF0}">
      <dgm:prSet/>
      <dgm:spPr/>
      <dgm:t>
        <a:bodyPr/>
        <a:lstStyle/>
        <a:p>
          <a:endParaRPr lang="pl-PL"/>
        </a:p>
      </dgm:t>
    </dgm:pt>
    <dgm:pt modelId="{116B62BB-2B0E-45C8-9F66-2F7E7717F759}" type="sibTrans" cxnId="{2F5BF44C-37EF-45B8-8222-E4758F904CF0}">
      <dgm:prSet/>
      <dgm:spPr/>
      <dgm:t>
        <a:bodyPr/>
        <a:lstStyle/>
        <a:p>
          <a:endParaRPr lang="pl-PL"/>
        </a:p>
      </dgm:t>
    </dgm:pt>
    <dgm:pt modelId="{DD412EA7-B925-40AA-B1C0-B25470AC0D1F}">
      <dgm:prSet phldrT="[Tekst]" custT="1"/>
      <dgm:spPr/>
      <dgm:t>
        <a:bodyPr/>
        <a:lstStyle/>
        <a:p>
          <a:r>
            <a:rPr lang="pl-PL" sz="1600"/>
            <a:t>Przyjęcie w LSI2021</a:t>
          </a:r>
        </a:p>
      </dgm:t>
    </dgm:pt>
    <dgm:pt modelId="{779535A1-130C-4EB5-87B4-06D794D8F5BB}" type="parTrans" cxnId="{4CEA1C73-7880-4D1B-9F0C-B6496D2FA685}">
      <dgm:prSet/>
      <dgm:spPr/>
      <dgm:t>
        <a:bodyPr/>
        <a:lstStyle/>
        <a:p>
          <a:endParaRPr lang="pl-PL"/>
        </a:p>
      </dgm:t>
    </dgm:pt>
    <dgm:pt modelId="{88806734-612E-4778-9E63-69C037FBE2AF}" type="sibTrans" cxnId="{4CEA1C73-7880-4D1B-9F0C-B6496D2FA685}">
      <dgm:prSet/>
      <dgm:spPr/>
      <dgm:t>
        <a:bodyPr/>
        <a:lstStyle/>
        <a:p>
          <a:endParaRPr lang="pl-PL"/>
        </a:p>
      </dgm:t>
    </dgm:pt>
    <dgm:pt modelId="{441945B0-485B-42A0-A6F4-9A5CF1693AAC}">
      <dgm:prSet phldrT="[Tekst]" custT="1"/>
      <dgm:spPr/>
      <dgm:t>
        <a:bodyPr/>
        <a:lstStyle/>
        <a:p>
          <a:r>
            <a:rPr lang="pl-PL" sz="1600"/>
            <a:t>Możliwe odesłanie wniosku z uwagami do uzupełnienia</a:t>
          </a:r>
        </a:p>
      </dgm:t>
    </dgm:pt>
    <dgm:pt modelId="{43480623-64EA-409D-BF7F-54E2EE28580E}" type="parTrans" cxnId="{A0F2BF7E-FDCA-4A6B-933B-97D3559FAFA2}">
      <dgm:prSet/>
      <dgm:spPr/>
      <dgm:t>
        <a:bodyPr/>
        <a:lstStyle/>
        <a:p>
          <a:endParaRPr lang="pl-PL"/>
        </a:p>
      </dgm:t>
    </dgm:pt>
    <dgm:pt modelId="{50EEEE4E-83FE-463D-8CF3-9A17EE046EAC}" type="sibTrans" cxnId="{A0F2BF7E-FDCA-4A6B-933B-97D3559FAFA2}">
      <dgm:prSet/>
      <dgm:spPr/>
      <dgm:t>
        <a:bodyPr/>
        <a:lstStyle/>
        <a:p>
          <a:endParaRPr lang="pl-PL"/>
        </a:p>
      </dgm:t>
    </dgm:pt>
    <dgm:pt modelId="{9EC8C6F6-4368-4421-A02F-AFD656445D49}">
      <dgm:prSet phldrT="[Tekst]" custT="1"/>
      <dgm:spPr/>
      <dgm:t>
        <a:bodyPr/>
        <a:lstStyle/>
        <a:p>
          <a:r>
            <a:rPr lang="pl-PL" sz="1600"/>
            <a:t>Brak oceny negatywnej punktowej</a:t>
          </a:r>
        </a:p>
      </dgm:t>
    </dgm:pt>
    <dgm:pt modelId="{E19A1EC9-367C-4A6C-B8F6-05B9E1C56B41}" type="parTrans" cxnId="{F705CDD7-3514-46F4-9C2C-284B29D502C8}">
      <dgm:prSet/>
      <dgm:spPr/>
      <dgm:t>
        <a:bodyPr/>
        <a:lstStyle/>
        <a:p>
          <a:endParaRPr lang="pl-PL"/>
        </a:p>
      </dgm:t>
    </dgm:pt>
    <dgm:pt modelId="{36C73D8A-1907-40F2-86F4-E2A3242DF8E6}" type="sibTrans" cxnId="{F705CDD7-3514-46F4-9C2C-284B29D502C8}">
      <dgm:prSet/>
      <dgm:spPr/>
      <dgm:t>
        <a:bodyPr/>
        <a:lstStyle/>
        <a:p>
          <a:endParaRPr lang="pl-PL"/>
        </a:p>
      </dgm:t>
    </dgm:pt>
    <dgm:pt modelId="{E5861133-9632-4E6C-B2DD-70544A90CAD2}">
      <dgm:prSet phldrT="[Tekst]" custT="1"/>
      <dgm:spPr/>
      <dgm:t>
        <a:bodyPr/>
        <a:lstStyle/>
        <a:p>
          <a:r>
            <a:rPr lang="pl-PL" sz="1600"/>
            <a:t>Zmiana statusu wniosku i projektu</a:t>
          </a:r>
        </a:p>
      </dgm:t>
    </dgm:pt>
    <dgm:pt modelId="{AC42C6D5-925F-4615-A0C6-3D4DC4C3DEE2}" type="parTrans" cxnId="{026AB79D-FE25-4916-B626-3885D827B100}">
      <dgm:prSet/>
      <dgm:spPr/>
      <dgm:t>
        <a:bodyPr/>
        <a:lstStyle/>
        <a:p>
          <a:endParaRPr lang="pl-PL"/>
        </a:p>
      </dgm:t>
    </dgm:pt>
    <dgm:pt modelId="{F6F6B393-CB3E-4295-8060-C5B37AD07459}" type="sibTrans" cxnId="{026AB79D-FE25-4916-B626-3885D827B100}">
      <dgm:prSet/>
      <dgm:spPr/>
      <dgm:t>
        <a:bodyPr/>
        <a:lstStyle/>
        <a:p>
          <a:endParaRPr lang="pl-PL"/>
        </a:p>
      </dgm:t>
    </dgm:pt>
    <dgm:pt modelId="{AAE7FD17-F80C-42E4-9A43-5F878E695C38}">
      <dgm:prSet phldrT="[Tekst]" custT="1"/>
      <dgm:spPr/>
      <dgm:t>
        <a:bodyPr/>
        <a:lstStyle/>
        <a:p>
          <a:r>
            <a:rPr lang="pl-PL" sz="1600"/>
            <a:t>Zmiana statusu projektu</a:t>
          </a:r>
        </a:p>
      </dgm:t>
    </dgm:pt>
    <dgm:pt modelId="{006D5997-0214-4C01-86BC-41F79C8ED836}" type="parTrans" cxnId="{D2992CF7-9C12-41E7-A3B0-6CDB65BD5CDA}">
      <dgm:prSet/>
      <dgm:spPr/>
      <dgm:t>
        <a:bodyPr/>
        <a:lstStyle/>
        <a:p>
          <a:endParaRPr lang="pl-PL"/>
        </a:p>
      </dgm:t>
    </dgm:pt>
    <dgm:pt modelId="{9CECF6C8-386F-4C74-989E-9DA4D80FD299}" type="sibTrans" cxnId="{D2992CF7-9C12-41E7-A3B0-6CDB65BD5CDA}">
      <dgm:prSet/>
      <dgm:spPr/>
      <dgm:t>
        <a:bodyPr/>
        <a:lstStyle/>
        <a:p>
          <a:endParaRPr lang="pl-PL"/>
        </a:p>
      </dgm:t>
    </dgm:pt>
    <dgm:pt modelId="{F11DD334-5649-413A-90C1-453333CE90F3}" type="pres">
      <dgm:prSet presAssocID="{1120D416-6771-4167-B6A9-AC12B0E4A6A2}" presName="linearFlow" presStyleCnt="0">
        <dgm:presLayoutVars>
          <dgm:dir/>
          <dgm:animLvl val="lvl"/>
          <dgm:resizeHandles val="exact"/>
        </dgm:presLayoutVars>
      </dgm:prSet>
      <dgm:spPr/>
    </dgm:pt>
    <dgm:pt modelId="{48B95270-A307-4CE1-9919-D2F781F89D8F}" type="pres">
      <dgm:prSet presAssocID="{3171814D-9954-4E8F-8098-EFA5A3B089AF}" presName="composite" presStyleCnt="0"/>
      <dgm:spPr/>
    </dgm:pt>
    <dgm:pt modelId="{545CAF00-F058-433B-A7B8-526B13EA0E94}" type="pres">
      <dgm:prSet presAssocID="{3171814D-9954-4E8F-8098-EFA5A3B089A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DF4193-BF9B-45FF-9551-B52633797206}" type="pres">
      <dgm:prSet presAssocID="{3171814D-9954-4E8F-8098-EFA5A3B089AF}" presName="descendantText" presStyleLbl="alignAcc1" presStyleIdx="0" presStyleCnt="3" custScaleY="149111" custLinFactNeighborX="-317" custLinFactNeighborY="1787">
        <dgm:presLayoutVars>
          <dgm:bulletEnabled val="1"/>
        </dgm:presLayoutVars>
      </dgm:prSet>
      <dgm:spPr/>
    </dgm:pt>
    <dgm:pt modelId="{C8C1F4C0-9221-4922-A4FB-817291220932}" type="pres">
      <dgm:prSet presAssocID="{D2878D32-9974-4CAF-B3EF-60D486420552}" presName="sp" presStyleCnt="0"/>
      <dgm:spPr/>
    </dgm:pt>
    <dgm:pt modelId="{C9871452-7FC8-4B70-AEDE-3CCD94905010}" type="pres">
      <dgm:prSet presAssocID="{90E2D5F1-8965-4A69-8497-70ED40067AD7}" presName="composite" presStyleCnt="0"/>
      <dgm:spPr/>
    </dgm:pt>
    <dgm:pt modelId="{C3644D83-D124-4EF8-850F-2F5700AA78E0}" type="pres">
      <dgm:prSet presAssocID="{90E2D5F1-8965-4A69-8497-70ED40067AD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9279C3F-85A6-4C70-9E65-6CD2170DD845}" type="pres">
      <dgm:prSet presAssocID="{90E2D5F1-8965-4A69-8497-70ED40067AD7}" presName="descendantText" presStyleLbl="alignAcc1" presStyleIdx="1" presStyleCnt="3" custScaleY="147246">
        <dgm:presLayoutVars>
          <dgm:bulletEnabled val="1"/>
        </dgm:presLayoutVars>
      </dgm:prSet>
      <dgm:spPr/>
    </dgm:pt>
    <dgm:pt modelId="{D5433E47-F878-480B-8C96-11135A98C223}" type="pres">
      <dgm:prSet presAssocID="{13E6FF1A-EDBA-4353-BC23-DD655B4D9AD7}" presName="sp" presStyleCnt="0"/>
      <dgm:spPr/>
    </dgm:pt>
    <dgm:pt modelId="{DDF0F2ED-DEA0-4BD7-BFF4-DFDCA95599EE}" type="pres">
      <dgm:prSet presAssocID="{ECB7ADF8-7A35-4191-9043-E0780E9C2BC7}" presName="composite" presStyleCnt="0"/>
      <dgm:spPr/>
    </dgm:pt>
    <dgm:pt modelId="{59D72076-A3F1-4886-BFB9-C855FFF36FD7}" type="pres">
      <dgm:prSet presAssocID="{ECB7ADF8-7A35-4191-9043-E0780E9C2BC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B39E22D-3B89-45AA-9D70-4C8FF0055C32}" type="pres">
      <dgm:prSet presAssocID="{ECB7ADF8-7A35-4191-9043-E0780E9C2BC7}" presName="descendantText" presStyleLbl="alignAcc1" presStyleIdx="2" presStyleCnt="3" custScaleY="180274" custLinFactNeighborX="-14" custLinFactNeighborY="-2946">
        <dgm:presLayoutVars>
          <dgm:bulletEnabled val="1"/>
        </dgm:presLayoutVars>
      </dgm:prSet>
      <dgm:spPr/>
    </dgm:pt>
  </dgm:ptLst>
  <dgm:cxnLst>
    <dgm:cxn modelId="{218B9B22-9605-4EE7-B5BB-CBBE7CEA1275}" srcId="{ECB7ADF8-7A35-4191-9043-E0780E9C2BC7}" destId="{A020F7B1-9D44-4638-80E1-865B4EFC3003}" srcOrd="3" destOrd="0" parTransId="{05896058-B052-48A5-AB0A-873408D2CE0C}" sibTransId="{2F0DC536-D50E-44D8-B050-A1F20EB13344}"/>
    <dgm:cxn modelId="{C43E6B27-21D6-46D5-9CF5-890548EC2DCF}" srcId="{1120D416-6771-4167-B6A9-AC12B0E4A6A2}" destId="{90E2D5F1-8965-4A69-8497-70ED40067AD7}" srcOrd="1" destOrd="0" parTransId="{4813FCE1-2070-4DF8-964B-2529303CA6E0}" sibTransId="{13E6FF1A-EDBA-4353-BC23-DD655B4D9AD7}"/>
    <dgm:cxn modelId="{A096932C-789F-41AC-BA11-DE95B30C72DB}" type="presOf" srcId="{1B50BC55-3B2E-42BF-B427-AC8E6EC9118F}" destId="{79279C3F-85A6-4C70-9E65-6CD2170DD845}" srcOrd="0" destOrd="0" presId="urn:microsoft.com/office/officeart/2005/8/layout/chevron2"/>
    <dgm:cxn modelId="{D2C2F531-FE9D-44B0-89EF-969F58008575}" type="presOf" srcId="{E5861133-9632-4E6C-B2DD-70544A90CAD2}" destId="{B9DF4193-BF9B-45FF-9551-B52633797206}" srcOrd="0" destOrd="2" presId="urn:microsoft.com/office/officeart/2005/8/layout/chevron2"/>
    <dgm:cxn modelId="{5CFB4237-8153-4BD1-B4D2-D6656B5CB063}" type="presOf" srcId="{3171814D-9954-4E8F-8098-EFA5A3B089AF}" destId="{545CAF00-F058-433B-A7B8-526B13EA0E94}" srcOrd="0" destOrd="0" presId="urn:microsoft.com/office/officeart/2005/8/layout/chevron2"/>
    <dgm:cxn modelId="{0EEE9A3B-5D7E-4ED6-8C0F-7F8173D1DA96}" type="presOf" srcId="{8BCB8223-F521-46CA-AB0F-9909873ED7CE}" destId="{B9DF4193-BF9B-45FF-9551-B52633797206}" srcOrd="0" destOrd="0" presId="urn:microsoft.com/office/officeart/2005/8/layout/chevron2"/>
    <dgm:cxn modelId="{99C6CC40-ACDF-4430-9D98-85D9DACBB630}" type="presOf" srcId="{F3C7C29D-2E09-4BE4-8B3B-FCB9CF797242}" destId="{B9DF4193-BF9B-45FF-9551-B52633797206}" srcOrd="0" destOrd="5" presId="urn:microsoft.com/office/officeart/2005/8/layout/chevron2"/>
    <dgm:cxn modelId="{66BA0969-FDB5-4A95-95B0-7E82E1E4BE4F}" type="presOf" srcId="{DD0043EF-CE07-4175-A563-D7BBDD53F46A}" destId="{9B39E22D-3B89-45AA-9D70-4C8FF0055C32}" srcOrd="0" destOrd="2" presId="urn:microsoft.com/office/officeart/2005/8/layout/chevron2"/>
    <dgm:cxn modelId="{94A5664B-7EE5-478C-97BC-CB87F810EA81}" type="presOf" srcId="{441945B0-485B-42A0-A6F4-9A5CF1693AAC}" destId="{B9DF4193-BF9B-45FF-9551-B52633797206}" srcOrd="0" destOrd="4" presId="urn:microsoft.com/office/officeart/2005/8/layout/chevron2"/>
    <dgm:cxn modelId="{61AD794C-7BD0-44E2-A243-5982BCF62350}" srcId="{90E2D5F1-8965-4A69-8497-70ED40067AD7}" destId="{34F42B09-3541-403D-B481-4E3DE9B8EB20}" srcOrd="2" destOrd="0" parTransId="{2F52AF98-58C8-402D-8472-20454EC02745}" sibTransId="{EDFFB9B9-7806-4469-A663-890DC5D408AF}"/>
    <dgm:cxn modelId="{2F5BF44C-37EF-45B8-8222-E4758F904CF0}" srcId="{ECB7ADF8-7A35-4191-9043-E0780E9C2BC7}" destId="{DD0043EF-CE07-4175-A563-D7BBDD53F46A}" srcOrd="2" destOrd="0" parTransId="{2DF84C0A-7F4A-4AE6-AB32-7BD9C13AE889}" sibTransId="{116B62BB-2B0E-45C8-9F66-2F7E7717F759}"/>
    <dgm:cxn modelId="{4CEA1C73-7880-4D1B-9F0C-B6496D2FA685}" srcId="{3171814D-9954-4E8F-8098-EFA5A3B089AF}" destId="{DD412EA7-B925-40AA-B1C0-B25470AC0D1F}" srcOrd="1" destOrd="0" parTransId="{779535A1-130C-4EB5-87B4-06D794D8F5BB}" sibTransId="{88806734-612E-4778-9E63-69C037FBE2AF}"/>
    <dgm:cxn modelId="{3FDD3E53-E751-4799-88BD-F122041C873C}" type="presOf" srcId="{34F42B09-3541-403D-B481-4E3DE9B8EB20}" destId="{79279C3F-85A6-4C70-9E65-6CD2170DD845}" srcOrd="0" destOrd="2" presId="urn:microsoft.com/office/officeart/2005/8/layout/chevron2"/>
    <dgm:cxn modelId="{2970D474-0114-444D-BE47-C5A8DBDBE359}" srcId="{3171814D-9954-4E8F-8098-EFA5A3B089AF}" destId="{8BCB8223-F521-46CA-AB0F-9909873ED7CE}" srcOrd="0" destOrd="0" parTransId="{00E6B62D-211E-4FD2-8055-35542E53A1E3}" sibTransId="{126D6661-7B3D-48B4-8FC8-5E0E9C40C135}"/>
    <dgm:cxn modelId="{EA859B78-E6A0-4F33-8BD3-863AB22D8F0E}" type="presOf" srcId="{1485805D-73B2-4781-8B99-6045BBFA1058}" destId="{79279C3F-85A6-4C70-9E65-6CD2170DD845}" srcOrd="0" destOrd="1" presId="urn:microsoft.com/office/officeart/2005/8/layout/chevron2"/>
    <dgm:cxn modelId="{A0F2BF7E-FDCA-4A6B-933B-97D3559FAFA2}" srcId="{3171814D-9954-4E8F-8098-EFA5A3B089AF}" destId="{441945B0-485B-42A0-A6F4-9A5CF1693AAC}" srcOrd="4" destOrd="0" parTransId="{43480623-64EA-409D-BF7F-54E2EE28580E}" sibTransId="{50EEEE4E-83FE-463D-8CF3-9A17EE046EAC}"/>
    <dgm:cxn modelId="{227E178A-45D2-447E-977B-47600856401D}" type="presOf" srcId="{17E4E899-0DDF-4C40-95F9-4F4123C7DBC7}" destId="{B9DF4193-BF9B-45FF-9551-B52633797206}" srcOrd="0" destOrd="3" presId="urn:microsoft.com/office/officeart/2005/8/layout/chevron2"/>
    <dgm:cxn modelId="{5EF8D692-E52C-4145-8627-D9B440D3F15E}" type="presOf" srcId="{90E2D5F1-8965-4A69-8497-70ED40067AD7}" destId="{C3644D83-D124-4EF8-850F-2F5700AA78E0}" srcOrd="0" destOrd="0" presId="urn:microsoft.com/office/officeart/2005/8/layout/chevron2"/>
    <dgm:cxn modelId="{35312E94-DA93-4C62-8524-9CE9F2D63916}" type="presOf" srcId="{9EC8C6F6-4368-4421-A02F-AFD656445D49}" destId="{9B39E22D-3B89-45AA-9D70-4C8FF0055C32}" srcOrd="0" destOrd="1" presId="urn:microsoft.com/office/officeart/2005/8/layout/chevron2"/>
    <dgm:cxn modelId="{4DC9C396-6C8A-48C5-80DA-F673825A62A0}" type="presOf" srcId="{1120D416-6771-4167-B6A9-AC12B0E4A6A2}" destId="{F11DD334-5649-413A-90C1-453333CE90F3}" srcOrd="0" destOrd="0" presId="urn:microsoft.com/office/officeart/2005/8/layout/chevron2"/>
    <dgm:cxn modelId="{1532AC98-3644-48CB-AFAB-B075C589F11E}" type="presOf" srcId="{AAE7FD17-F80C-42E4-9A43-5F878E695C38}" destId="{9B39E22D-3B89-45AA-9D70-4C8FF0055C32}" srcOrd="0" destOrd="4" presId="urn:microsoft.com/office/officeart/2005/8/layout/chevron2"/>
    <dgm:cxn modelId="{E2D1499D-B942-4B82-AE1D-C89DEF7A2627}" srcId="{3171814D-9954-4E8F-8098-EFA5A3B089AF}" destId="{F3C7C29D-2E09-4BE4-8B3B-FCB9CF797242}" srcOrd="5" destOrd="0" parTransId="{DCC1E834-C871-49B8-B402-77882200394A}" sibTransId="{D956853E-CE9B-46ED-9FEB-D301E687AF8A}"/>
    <dgm:cxn modelId="{026AB79D-FE25-4916-B626-3885D827B100}" srcId="{3171814D-9954-4E8F-8098-EFA5A3B089AF}" destId="{E5861133-9632-4E6C-B2DD-70544A90CAD2}" srcOrd="2" destOrd="0" parTransId="{AC42C6D5-925F-4615-A0C6-3D4DC4C3DEE2}" sibTransId="{F6F6B393-CB3E-4295-8060-C5B37AD07459}"/>
    <dgm:cxn modelId="{1702A4A0-0A1A-481F-BB5C-42AA43AFDF52}" srcId="{ECB7ADF8-7A35-4191-9043-E0780E9C2BC7}" destId="{D127E7B7-89D2-4B6C-863C-B5FE37372E13}" srcOrd="0" destOrd="0" parTransId="{B035A9AA-8892-464C-991C-0F32DF268B40}" sibTransId="{25E4B688-E763-4785-8BB0-D38BE02AB684}"/>
    <dgm:cxn modelId="{46A4F4A4-6B2B-492B-ACBE-0FBDF621A467}" srcId="{90E2D5F1-8965-4A69-8497-70ED40067AD7}" destId="{1B50BC55-3B2E-42BF-B427-AC8E6EC9118F}" srcOrd="0" destOrd="0" parTransId="{1CC0A91F-6C35-478D-B2D0-1E01FB70B47F}" sibTransId="{E10698A5-EBA3-4596-8C41-B603BFEF4F22}"/>
    <dgm:cxn modelId="{B22A37D4-6AF0-4EAA-823A-D102E186F48D}" srcId="{1120D416-6771-4167-B6A9-AC12B0E4A6A2}" destId="{3171814D-9954-4E8F-8098-EFA5A3B089AF}" srcOrd="0" destOrd="0" parTransId="{58299B57-2D21-447D-B896-1A788B3CD531}" sibTransId="{D2878D32-9974-4CAF-B3EF-60D486420552}"/>
    <dgm:cxn modelId="{C550D9D6-FCC8-44F9-83A3-CF9A37A1B138}" type="presOf" srcId="{A020F7B1-9D44-4638-80E1-865B4EFC3003}" destId="{9B39E22D-3B89-45AA-9D70-4C8FF0055C32}" srcOrd="0" destOrd="3" presId="urn:microsoft.com/office/officeart/2005/8/layout/chevron2"/>
    <dgm:cxn modelId="{F705CDD7-3514-46F4-9C2C-284B29D502C8}" srcId="{ECB7ADF8-7A35-4191-9043-E0780E9C2BC7}" destId="{9EC8C6F6-4368-4421-A02F-AFD656445D49}" srcOrd="1" destOrd="0" parTransId="{E19A1EC9-367C-4A6C-B8F6-05B9E1C56B41}" sibTransId="{36C73D8A-1907-40F2-86F4-E2A3242DF8E6}"/>
    <dgm:cxn modelId="{1E81A6DA-F25C-413E-BBBE-35D8C4227A46}" type="presOf" srcId="{D127E7B7-89D2-4B6C-863C-B5FE37372E13}" destId="{9B39E22D-3B89-45AA-9D70-4C8FF0055C32}" srcOrd="0" destOrd="0" presId="urn:microsoft.com/office/officeart/2005/8/layout/chevron2"/>
    <dgm:cxn modelId="{44B9AFE0-DB3C-4851-A1C7-0E8C8774B5E6}" type="presOf" srcId="{ECB7ADF8-7A35-4191-9043-E0780E9C2BC7}" destId="{59D72076-A3F1-4886-BFB9-C855FFF36FD7}" srcOrd="0" destOrd="0" presId="urn:microsoft.com/office/officeart/2005/8/layout/chevron2"/>
    <dgm:cxn modelId="{413CDBE5-FB6D-4817-BE94-B23D88A2CAA8}" type="presOf" srcId="{DD412EA7-B925-40AA-B1C0-B25470AC0D1F}" destId="{B9DF4193-BF9B-45FF-9551-B52633797206}" srcOrd="0" destOrd="1" presId="urn:microsoft.com/office/officeart/2005/8/layout/chevron2"/>
    <dgm:cxn modelId="{FA0876ED-05AA-42AF-9676-6A4381976C04}" srcId="{3171814D-9954-4E8F-8098-EFA5A3B089AF}" destId="{17E4E899-0DDF-4C40-95F9-4F4123C7DBC7}" srcOrd="3" destOrd="0" parTransId="{80610A01-490F-43BC-A9A2-F65A3FFE946B}" sibTransId="{9931E9F5-2B5A-48E0-84E2-3A25493BEFCA}"/>
    <dgm:cxn modelId="{D2992CF7-9C12-41E7-A3B0-6CDB65BD5CDA}" srcId="{ECB7ADF8-7A35-4191-9043-E0780E9C2BC7}" destId="{AAE7FD17-F80C-42E4-9A43-5F878E695C38}" srcOrd="4" destOrd="0" parTransId="{006D5997-0214-4C01-86BC-41F79C8ED836}" sibTransId="{9CECF6C8-386F-4C74-989E-9DA4D80FD299}"/>
    <dgm:cxn modelId="{A82F03FA-1C7D-4A51-AF71-6AA5BAEE17D2}" srcId="{90E2D5F1-8965-4A69-8497-70ED40067AD7}" destId="{1485805D-73B2-4781-8B99-6045BBFA1058}" srcOrd="1" destOrd="0" parTransId="{CC94E5BB-19C4-435B-98A7-22E18088BA7F}" sibTransId="{3D6DF5E9-4AF7-48C2-9C4C-D492C06E4CAF}"/>
    <dgm:cxn modelId="{E76C5DFB-9915-48CD-AD5C-FA521571E1AA}" srcId="{1120D416-6771-4167-B6A9-AC12B0E4A6A2}" destId="{ECB7ADF8-7A35-4191-9043-E0780E9C2BC7}" srcOrd="2" destOrd="0" parTransId="{1CBD2A45-6CB4-4743-89C3-4408B5F6A80D}" sibTransId="{49D6C66E-74EF-4BAE-BED1-40878B5FAE73}"/>
    <dgm:cxn modelId="{4D74E933-9042-4373-9702-9D6FA89D5D9E}" type="presParOf" srcId="{F11DD334-5649-413A-90C1-453333CE90F3}" destId="{48B95270-A307-4CE1-9919-D2F781F89D8F}" srcOrd="0" destOrd="0" presId="urn:microsoft.com/office/officeart/2005/8/layout/chevron2"/>
    <dgm:cxn modelId="{DA030974-90CF-4FE6-A419-2487E43965A3}" type="presParOf" srcId="{48B95270-A307-4CE1-9919-D2F781F89D8F}" destId="{545CAF00-F058-433B-A7B8-526B13EA0E94}" srcOrd="0" destOrd="0" presId="urn:microsoft.com/office/officeart/2005/8/layout/chevron2"/>
    <dgm:cxn modelId="{D8AA6C11-ECA0-449D-B397-2F355A28EAEA}" type="presParOf" srcId="{48B95270-A307-4CE1-9919-D2F781F89D8F}" destId="{B9DF4193-BF9B-45FF-9551-B52633797206}" srcOrd="1" destOrd="0" presId="urn:microsoft.com/office/officeart/2005/8/layout/chevron2"/>
    <dgm:cxn modelId="{8E22B3E9-867B-46E1-9318-BFAC918D7FA9}" type="presParOf" srcId="{F11DD334-5649-413A-90C1-453333CE90F3}" destId="{C8C1F4C0-9221-4922-A4FB-817291220932}" srcOrd="1" destOrd="0" presId="urn:microsoft.com/office/officeart/2005/8/layout/chevron2"/>
    <dgm:cxn modelId="{11D8017F-D8B7-4C7D-8A46-0DFCF1DDB579}" type="presParOf" srcId="{F11DD334-5649-413A-90C1-453333CE90F3}" destId="{C9871452-7FC8-4B70-AEDE-3CCD94905010}" srcOrd="2" destOrd="0" presId="urn:microsoft.com/office/officeart/2005/8/layout/chevron2"/>
    <dgm:cxn modelId="{214C8B31-D7E0-408A-9C4C-DC8375737AF9}" type="presParOf" srcId="{C9871452-7FC8-4B70-AEDE-3CCD94905010}" destId="{C3644D83-D124-4EF8-850F-2F5700AA78E0}" srcOrd="0" destOrd="0" presId="urn:microsoft.com/office/officeart/2005/8/layout/chevron2"/>
    <dgm:cxn modelId="{C964397D-F6C1-4536-9519-E18470264F64}" type="presParOf" srcId="{C9871452-7FC8-4B70-AEDE-3CCD94905010}" destId="{79279C3F-85A6-4C70-9E65-6CD2170DD845}" srcOrd="1" destOrd="0" presId="urn:microsoft.com/office/officeart/2005/8/layout/chevron2"/>
    <dgm:cxn modelId="{E89E238B-3E25-4C0A-BDEC-78F42F372B5C}" type="presParOf" srcId="{F11DD334-5649-413A-90C1-453333CE90F3}" destId="{D5433E47-F878-480B-8C96-11135A98C223}" srcOrd="3" destOrd="0" presId="urn:microsoft.com/office/officeart/2005/8/layout/chevron2"/>
    <dgm:cxn modelId="{20B630FF-D73D-40E7-A065-464EB9A91E2B}" type="presParOf" srcId="{F11DD334-5649-413A-90C1-453333CE90F3}" destId="{DDF0F2ED-DEA0-4BD7-BFF4-DFDCA95599EE}" srcOrd="4" destOrd="0" presId="urn:microsoft.com/office/officeart/2005/8/layout/chevron2"/>
    <dgm:cxn modelId="{62801FCF-2A42-4510-8633-CC2179E0A026}" type="presParOf" srcId="{DDF0F2ED-DEA0-4BD7-BFF4-DFDCA95599EE}" destId="{59D72076-A3F1-4886-BFB9-C855FFF36FD7}" srcOrd="0" destOrd="0" presId="urn:microsoft.com/office/officeart/2005/8/layout/chevron2"/>
    <dgm:cxn modelId="{0A4B9DF4-EAF7-43D8-92DB-F0A966682E21}" type="presParOf" srcId="{DDF0F2ED-DEA0-4BD7-BFF4-DFDCA95599EE}" destId="{9B39E22D-3B89-45AA-9D70-4C8FF0055C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0D416-6771-4167-B6A9-AC12B0E4A6A2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71814D-9954-4E8F-8098-EFA5A3B089AF}">
      <dgm:prSet phldrT="[Tekst]"/>
      <dgm:spPr/>
      <dgm:t>
        <a:bodyPr/>
        <a:lstStyle/>
        <a:p>
          <a:r>
            <a:rPr lang="pl-PL"/>
            <a:t>I</a:t>
          </a:r>
        </a:p>
      </dgm:t>
    </dgm:pt>
    <dgm:pt modelId="{58299B57-2D21-447D-B896-1A788B3CD531}" type="parTrans" cxnId="{B22A37D4-6AF0-4EAA-823A-D102E186F48D}">
      <dgm:prSet/>
      <dgm:spPr/>
      <dgm:t>
        <a:bodyPr/>
        <a:lstStyle/>
        <a:p>
          <a:endParaRPr lang="pl-PL"/>
        </a:p>
      </dgm:t>
    </dgm:pt>
    <dgm:pt modelId="{D2878D32-9974-4CAF-B3EF-60D486420552}" type="sibTrans" cxnId="{B22A37D4-6AF0-4EAA-823A-D102E186F48D}">
      <dgm:prSet/>
      <dgm:spPr/>
      <dgm:t>
        <a:bodyPr/>
        <a:lstStyle/>
        <a:p>
          <a:endParaRPr lang="pl-PL"/>
        </a:p>
      </dgm:t>
    </dgm:pt>
    <dgm:pt modelId="{8BCB8223-F521-46CA-AB0F-9909873ED7CE}">
      <dgm:prSet phldrT="[Tekst]" custT="1"/>
      <dgm:spPr/>
      <dgm:t>
        <a:bodyPr/>
        <a:lstStyle/>
        <a:p>
          <a:pPr>
            <a:spcBef>
              <a:spcPts val="600"/>
            </a:spcBef>
          </a:pPr>
          <a:r>
            <a:rPr lang="pl-PL" sz="2000"/>
            <a:t>otrzymasz pismo informujące o wyborze projektu do dofinansowania oraz o konieczności złożenia, dokumentów </a:t>
          </a:r>
          <a:br>
            <a:rPr lang="pl-PL" sz="2000"/>
          </a:br>
          <a:r>
            <a:rPr lang="pl-PL" sz="2000"/>
            <a:t>do umowy podpisanych kwalifikowanym podpisem elektronicznym</a:t>
          </a:r>
        </a:p>
      </dgm:t>
    </dgm:pt>
    <dgm:pt modelId="{00E6B62D-211E-4FD2-8055-35542E53A1E3}" type="parTrans" cxnId="{2970D474-0114-444D-BE47-C5A8DBDBE359}">
      <dgm:prSet/>
      <dgm:spPr/>
      <dgm:t>
        <a:bodyPr/>
        <a:lstStyle/>
        <a:p>
          <a:endParaRPr lang="pl-PL"/>
        </a:p>
      </dgm:t>
    </dgm:pt>
    <dgm:pt modelId="{126D6661-7B3D-48B4-8FC8-5E0E9C40C135}" type="sibTrans" cxnId="{2970D474-0114-444D-BE47-C5A8DBDBE359}">
      <dgm:prSet/>
      <dgm:spPr/>
      <dgm:t>
        <a:bodyPr/>
        <a:lstStyle/>
        <a:p>
          <a:endParaRPr lang="pl-PL"/>
        </a:p>
      </dgm:t>
    </dgm:pt>
    <dgm:pt modelId="{90E2D5F1-8965-4A69-8497-70ED40067AD7}">
      <dgm:prSet phldrT="[Tekst]"/>
      <dgm:spPr/>
      <dgm:t>
        <a:bodyPr/>
        <a:lstStyle/>
        <a:p>
          <a:r>
            <a:rPr lang="pl-PL"/>
            <a:t>II</a:t>
          </a:r>
        </a:p>
      </dgm:t>
    </dgm:pt>
    <dgm:pt modelId="{4813FCE1-2070-4DF8-964B-2529303CA6E0}" type="parTrans" cxnId="{C43E6B27-21D6-46D5-9CF5-890548EC2DCF}">
      <dgm:prSet/>
      <dgm:spPr/>
      <dgm:t>
        <a:bodyPr/>
        <a:lstStyle/>
        <a:p>
          <a:endParaRPr lang="pl-PL"/>
        </a:p>
      </dgm:t>
    </dgm:pt>
    <dgm:pt modelId="{13E6FF1A-EDBA-4353-BC23-DD655B4D9AD7}" type="sibTrans" cxnId="{C43E6B27-21D6-46D5-9CF5-890548EC2DCF}">
      <dgm:prSet/>
      <dgm:spPr/>
      <dgm:t>
        <a:bodyPr/>
        <a:lstStyle/>
        <a:p>
          <a:endParaRPr lang="pl-PL"/>
        </a:p>
      </dgm:t>
    </dgm:pt>
    <dgm:pt modelId="{ECB7ADF8-7A35-4191-9043-E0780E9C2BC7}">
      <dgm:prSet phldrT="[Tekst]"/>
      <dgm:spPr/>
      <dgm:t>
        <a:bodyPr/>
        <a:lstStyle/>
        <a:p>
          <a:r>
            <a:rPr lang="pl-PL"/>
            <a:t>III</a:t>
          </a:r>
        </a:p>
      </dgm:t>
    </dgm:pt>
    <dgm:pt modelId="{1CBD2A45-6CB4-4743-89C3-4408B5F6A80D}" type="parTrans" cxnId="{E76C5DFB-9915-48CD-AD5C-FA521571E1AA}">
      <dgm:prSet/>
      <dgm:spPr/>
      <dgm:t>
        <a:bodyPr/>
        <a:lstStyle/>
        <a:p>
          <a:endParaRPr lang="pl-PL"/>
        </a:p>
      </dgm:t>
    </dgm:pt>
    <dgm:pt modelId="{49D6C66E-74EF-4BAE-BED1-40878B5FAE73}" type="sibTrans" cxnId="{E76C5DFB-9915-48CD-AD5C-FA521571E1AA}">
      <dgm:prSet/>
      <dgm:spPr/>
      <dgm:t>
        <a:bodyPr/>
        <a:lstStyle/>
        <a:p>
          <a:endParaRPr lang="pl-PL"/>
        </a:p>
      </dgm:t>
    </dgm:pt>
    <dgm:pt modelId="{D127E7B7-89D2-4B6C-863C-B5FE37372E13}">
      <dgm:prSet phldrT="[Tekst]" custT="1"/>
      <dgm:spPr/>
      <dgm:t>
        <a:bodyPr/>
        <a:lstStyle/>
        <a:p>
          <a:r>
            <a:rPr lang="pl-PL" sz="2000"/>
            <a:t>po otrzymaniu od Ciebie podpisanej umowy zostanie ona podpisana przez nas, a Ty otrzymasz podpisaną umowę wraz z załącznikami</a:t>
          </a:r>
        </a:p>
      </dgm:t>
    </dgm:pt>
    <dgm:pt modelId="{B035A9AA-8892-464C-991C-0F32DF268B40}" type="parTrans" cxnId="{1702A4A0-0A1A-481F-BB5C-42AA43AFDF52}">
      <dgm:prSet/>
      <dgm:spPr/>
      <dgm:t>
        <a:bodyPr/>
        <a:lstStyle/>
        <a:p>
          <a:endParaRPr lang="pl-PL"/>
        </a:p>
      </dgm:t>
    </dgm:pt>
    <dgm:pt modelId="{25E4B688-E763-4785-8BB0-D38BE02AB684}" type="sibTrans" cxnId="{1702A4A0-0A1A-481F-BB5C-42AA43AFDF52}">
      <dgm:prSet/>
      <dgm:spPr/>
      <dgm:t>
        <a:bodyPr/>
        <a:lstStyle/>
        <a:p>
          <a:endParaRPr lang="pl-PL"/>
        </a:p>
      </dgm:t>
    </dgm:pt>
    <dgm:pt modelId="{1B50BC55-3B2E-42BF-B427-AC8E6EC9118F}">
      <dgm:prSet phldrT="[Tekst]" custT="1"/>
      <dgm:spPr/>
      <dgm:t>
        <a:bodyPr/>
        <a:lstStyle/>
        <a:p>
          <a:r>
            <a:rPr lang="pl-PL" sz="2000"/>
            <a:t>kiedy dokumenty do umowy będą kompletne, prawidłowe prześlemy Ci elektronicznie umowę do podpisu (wymaganym podpisem na umowie jest podpis PADES)</a:t>
          </a:r>
        </a:p>
      </dgm:t>
    </dgm:pt>
    <dgm:pt modelId="{E10698A5-EBA3-4596-8C41-B603BFEF4F22}" type="sibTrans" cxnId="{46A4F4A4-6B2B-492B-ACBE-0FBDF621A467}">
      <dgm:prSet/>
      <dgm:spPr/>
      <dgm:t>
        <a:bodyPr/>
        <a:lstStyle/>
        <a:p>
          <a:endParaRPr lang="pl-PL"/>
        </a:p>
      </dgm:t>
    </dgm:pt>
    <dgm:pt modelId="{1CC0A91F-6C35-478D-B2D0-1E01FB70B47F}" type="parTrans" cxnId="{46A4F4A4-6B2B-492B-ACBE-0FBDF621A467}">
      <dgm:prSet/>
      <dgm:spPr/>
      <dgm:t>
        <a:bodyPr/>
        <a:lstStyle/>
        <a:p>
          <a:endParaRPr lang="pl-PL"/>
        </a:p>
      </dgm:t>
    </dgm:pt>
    <dgm:pt modelId="{F11DD334-5649-413A-90C1-453333CE90F3}" type="pres">
      <dgm:prSet presAssocID="{1120D416-6771-4167-B6A9-AC12B0E4A6A2}" presName="linearFlow" presStyleCnt="0">
        <dgm:presLayoutVars>
          <dgm:dir/>
          <dgm:animLvl val="lvl"/>
          <dgm:resizeHandles val="exact"/>
        </dgm:presLayoutVars>
      </dgm:prSet>
      <dgm:spPr/>
    </dgm:pt>
    <dgm:pt modelId="{48B95270-A307-4CE1-9919-D2F781F89D8F}" type="pres">
      <dgm:prSet presAssocID="{3171814D-9954-4E8F-8098-EFA5A3B089AF}" presName="composite" presStyleCnt="0"/>
      <dgm:spPr/>
    </dgm:pt>
    <dgm:pt modelId="{545CAF00-F058-433B-A7B8-526B13EA0E94}" type="pres">
      <dgm:prSet presAssocID="{3171814D-9954-4E8F-8098-EFA5A3B089A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DF4193-BF9B-45FF-9551-B52633797206}" type="pres">
      <dgm:prSet presAssocID="{3171814D-9954-4E8F-8098-EFA5A3B089AF}" presName="descendantText" presStyleLbl="alignAcc1" presStyleIdx="0" presStyleCnt="3" custLinFactNeighborX="-317" custLinFactNeighborY="1787">
        <dgm:presLayoutVars>
          <dgm:bulletEnabled val="1"/>
        </dgm:presLayoutVars>
      </dgm:prSet>
      <dgm:spPr/>
    </dgm:pt>
    <dgm:pt modelId="{C8C1F4C0-9221-4922-A4FB-817291220932}" type="pres">
      <dgm:prSet presAssocID="{D2878D32-9974-4CAF-B3EF-60D486420552}" presName="sp" presStyleCnt="0"/>
      <dgm:spPr/>
    </dgm:pt>
    <dgm:pt modelId="{C9871452-7FC8-4B70-AEDE-3CCD94905010}" type="pres">
      <dgm:prSet presAssocID="{90E2D5F1-8965-4A69-8497-70ED40067AD7}" presName="composite" presStyleCnt="0"/>
      <dgm:spPr/>
    </dgm:pt>
    <dgm:pt modelId="{C3644D83-D124-4EF8-850F-2F5700AA78E0}" type="pres">
      <dgm:prSet presAssocID="{90E2D5F1-8965-4A69-8497-70ED40067AD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9279C3F-85A6-4C70-9E65-6CD2170DD845}" type="pres">
      <dgm:prSet presAssocID="{90E2D5F1-8965-4A69-8497-70ED40067AD7}" presName="descendantText" presStyleLbl="alignAcc1" presStyleIdx="1" presStyleCnt="3">
        <dgm:presLayoutVars>
          <dgm:bulletEnabled val="1"/>
        </dgm:presLayoutVars>
      </dgm:prSet>
      <dgm:spPr/>
    </dgm:pt>
    <dgm:pt modelId="{D5433E47-F878-480B-8C96-11135A98C223}" type="pres">
      <dgm:prSet presAssocID="{13E6FF1A-EDBA-4353-BC23-DD655B4D9AD7}" presName="sp" presStyleCnt="0"/>
      <dgm:spPr/>
    </dgm:pt>
    <dgm:pt modelId="{DDF0F2ED-DEA0-4BD7-BFF4-DFDCA95599EE}" type="pres">
      <dgm:prSet presAssocID="{ECB7ADF8-7A35-4191-9043-E0780E9C2BC7}" presName="composite" presStyleCnt="0"/>
      <dgm:spPr/>
    </dgm:pt>
    <dgm:pt modelId="{59D72076-A3F1-4886-BFB9-C855FFF36FD7}" type="pres">
      <dgm:prSet presAssocID="{ECB7ADF8-7A35-4191-9043-E0780E9C2BC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B39E22D-3B89-45AA-9D70-4C8FF0055C32}" type="pres">
      <dgm:prSet presAssocID="{ECB7ADF8-7A35-4191-9043-E0780E9C2BC7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C43E6B27-21D6-46D5-9CF5-890548EC2DCF}" srcId="{1120D416-6771-4167-B6A9-AC12B0E4A6A2}" destId="{90E2D5F1-8965-4A69-8497-70ED40067AD7}" srcOrd="1" destOrd="0" parTransId="{4813FCE1-2070-4DF8-964B-2529303CA6E0}" sibTransId="{13E6FF1A-EDBA-4353-BC23-DD655B4D9AD7}"/>
    <dgm:cxn modelId="{A096932C-789F-41AC-BA11-DE95B30C72DB}" type="presOf" srcId="{1B50BC55-3B2E-42BF-B427-AC8E6EC9118F}" destId="{79279C3F-85A6-4C70-9E65-6CD2170DD845}" srcOrd="0" destOrd="0" presId="urn:microsoft.com/office/officeart/2005/8/layout/chevron2"/>
    <dgm:cxn modelId="{5CFB4237-8153-4BD1-B4D2-D6656B5CB063}" type="presOf" srcId="{3171814D-9954-4E8F-8098-EFA5A3B089AF}" destId="{545CAF00-F058-433B-A7B8-526B13EA0E94}" srcOrd="0" destOrd="0" presId="urn:microsoft.com/office/officeart/2005/8/layout/chevron2"/>
    <dgm:cxn modelId="{0EEE9A3B-5D7E-4ED6-8C0F-7F8173D1DA96}" type="presOf" srcId="{8BCB8223-F521-46CA-AB0F-9909873ED7CE}" destId="{B9DF4193-BF9B-45FF-9551-B52633797206}" srcOrd="0" destOrd="0" presId="urn:microsoft.com/office/officeart/2005/8/layout/chevron2"/>
    <dgm:cxn modelId="{2970D474-0114-444D-BE47-C5A8DBDBE359}" srcId="{3171814D-9954-4E8F-8098-EFA5A3B089AF}" destId="{8BCB8223-F521-46CA-AB0F-9909873ED7CE}" srcOrd="0" destOrd="0" parTransId="{00E6B62D-211E-4FD2-8055-35542E53A1E3}" sibTransId="{126D6661-7B3D-48B4-8FC8-5E0E9C40C135}"/>
    <dgm:cxn modelId="{5EF8D692-E52C-4145-8627-D9B440D3F15E}" type="presOf" srcId="{90E2D5F1-8965-4A69-8497-70ED40067AD7}" destId="{C3644D83-D124-4EF8-850F-2F5700AA78E0}" srcOrd="0" destOrd="0" presId="urn:microsoft.com/office/officeart/2005/8/layout/chevron2"/>
    <dgm:cxn modelId="{4DC9C396-6C8A-48C5-80DA-F673825A62A0}" type="presOf" srcId="{1120D416-6771-4167-B6A9-AC12B0E4A6A2}" destId="{F11DD334-5649-413A-90C1-453333CE90F3}" srcOrd="0" destOrd="0" presId="urn:microsoft.com/office/officeart/2005/8/layout/chevron2"/>
    <dgm:cxn modelId="{1702A4A0-0A1A-481F-BB5C-42AA43AFDF52}" srcId="{ECB7ADF8-7A35-4191-9043-E0780E9C2BC7}" destId="{D127E7B7-89D2-4B6C-863C-B5FE37372E13}" srcOrd="0" destOrd="0" parTransId="{B035A9AA-8892-464C-991C-0F32DF268B40}" sibTransId="{25E4B688-E763-4785-8BB0-D38BE02AB684}"/>
    <dgm:cxn modelId="{46A4F4A4-6B2B-492B-ACBE-0FBDF621A467}" srcId="{90E2D5F1-8965-4A69-8497-70ED40067AD7}" destId="{1B50BC55-3B2E-42BF-B427-AC8E6EC9118F}" srcOrd="0" destOrd="0" parTransId="{1CC0A91F-6C35-478D-B2D0-1E01FB70B47F}" sibTransId="{E10698A5-EBA3-4596-8C41-B603BFEF4F22}"/>
    <dgm:cxn modelId="{B22A37D4-6AF0-4EAA-823A-D102E186F48D}" srcId="{1120D416-6771-4167-B6A9-AC12B0E4A6A2}" destId="{3171814D-9954-4E8F-8098-EFA5A3B089AF}" srcOrd="0" destOrd="0" parTransId="{58299B57-2D21-447D-B896-1A788B3CD531}" sibTransId="{D2878D32-9974-4CAF-B3EF-60D486420552}"/>
    <dgm:cxn modelId="{1E81A6DA-F25C-413E-BBBE-35D8C4227A46}" type="presOf" srcId="{D127E7B7-89D2-4B6C-863C-B5FE37372E13}" destId="{9B39E22D-3B89-45AA-9D70-4C8FF0055C32}" srcOrd="0" destOrd="0" presId="urn:microsoft.com/office/officeart/2005/8/layout/chevron2"/>
    <dgm:cxn modelId="{44B9AFE0-DB3C-4851-A1C7-0E8C8774B5E6}" type="presOf" srcId="{ECB7ADF8-7A35-4191-9043-E0780E9C2BC7}" destId="{59D72076-A3F1-4886-BFB9-C855FFF36FD7}" srcOrd="0" destOrd="0" presId="urn:microsoft.com/office/officeart/2005/8/layout/chevron2"/>
    <dgm:cxn modelId="{E76C5DFB-9915-48CD-AD5C-FA521571E1AA}" srcId="{1120D416-6771-4167-B6A9-AC12B0E4A6A2}" destId="{ECB7ADF8-7A35-4191-9043-E0780E9C2BC7}" srcOrd="2" destOrd="0" parTransId="{1CBD2A45-6CB4-4743-89C3-4408B5F6A80D}" sibTransId="{49D6C66E-74EF-4BAE-BED1-40878B5FAE73}"/>
    <dgm:cxn modelId="{4D74E933-9042-4373-9702-9D6FA89D5D9E}" type="presParOf" srcId="{F11DD334-5649-413A-90C1-453333CE90F3}" destId="{48B95270-A307-4CE1-9919-D2F781F89D8F}" srcOrd="0" destOrd="0" presId="urn:microsoft.com/office/officeart/2005/8/layout/chevron2"/>
    <dgm:cxn modelId="{DA030974-90CF-4FE6-A419-2487E43965A3}" type="presParOf" srcId="{48B95270-A307-4CE1-9919-D2F781F89D8F}" destId="{545CAF00-F058-433B-A7B8-526B13EA0E94}" srcOrd="0" destOrd="0" presId="urn:microsoft.com/office/officeart/2005/8/layout/chevron2"/>
    <dgm:cxn modelId="{D8AA6C11-ECA0-449D-B397-2F355A28EAEA}" type="presParOf" srcId="{48B95270-A307-4CE1-9919-D2F781F89D8F}" destId="{B9DF4193-BF9B-45FF-9551-B52633797206}" srcOrd="1" destOrd="0" presId="urn:microsoft.com/office/officeart/2005/8/layout/chevron2"/>
    <dgm:cxn modelId="{8E22B3E9-867B-46E1-9318-BFAC918D7FA9}" type="presParOf" srcId="{F11DD334-5649-413A-90C1-453333CE90F3}" destId="{C8C1F4C0-9221-4922-A4FB-817291220932}" srcOrd="1" destOrd="0" presId="urn:microsoft.com/office/officeart/2005/8/layout/chevron2"/>
    <dgm:cxn modelId="{11D8017F-D8B7-4C7D-8A46-0DFCF1DDB579}" type="presParOf" srcId="{F11DD334-5649-413A-90C1-453333CE90F3}" destId="{C9871452-7FC8-4B70-AEDE-3CCD94905010}" srcOrd="2" destOrd="0" presId="urn:microsoft.com/office/officeart/2005/8/layout/chevron2"/>
    <dgm:cxn modelId="{214C8B31-D7E0-408A-9C4C-DC8375737AF9}" type="presParOf" srcId="{C9871452-7FC8-4B70-AEDE-3CCD94905010}" destId="{C3644D83-D124-4EF8-850F-2F5700AA78E0}" srcOrd="0" destOrd="0" presId="urn:microsoft.com/office/officeart/2005/8/layout/chevron2"/>
    <dgm:cxn modelId="{C964397D-F6C1-4536-9519-E18470264F64}" type="presParOf" srcId="{C9871452-7FC8-4B70-AEDE-3CCD94905010}" destId="{79279C3F-85A6-4C70-9E65-6CD2170DD845}" srcOrd="1" destOrd="0" presId="urn:microsoft.com/office/officeart/2005/8/layout/chevron2"/>
    <dgm:cxn modelId="{E89E238B-3E25-4C0A-BDEC-78F42F372B5C}" type="presParOf" srcId="{F11DD334-5649-413A-90C1-453333CE90F3}" destId="{D5433E47-F878-480B-8C96-11135A98C223}" srcOrd="3" destOrd="0" presId="urn:microsoft.com/office/officeart/2005/8/layout/chevron2"/>
    <dgm:cxn modelId="{20B630FF-D73D-40E7-A065-464EB9A91E2B}" type="presParOf" srcId="{F11DD334-5649-413A-90C1-453333CE90F3}" destId="{DDF0F2ED-DEA0-4BD7-BFF4-DFDCA95599EE}" srcOrd="4" destOrd="0" presId="urn:microsoft.com/office/officeart/2005/8/layout/chevron2"/>
    <dgm:cxn modelId="{62801FCF-2A42-4510-8633-CC2179E0A026}" type="presParOf" srcId="{DDF0F2ED-DEA0-4BD7-BFF4-DFDCA95599EE}" destId="{59D72076-A3F1-4886-BFB9-C855FFF36FD7}" srcOrd="0" destOrd="0" presId="urn:microsoft.com/office/officeart/2005/8/layout/chevron2"/>
    <dgm:cxn modelId="{0A4B9DF4-EAF7-43D8-92DB-F0A966682E21}" type="presParOf" srcId="{DDF0F2ED-DEA0-4BD7-BFF4-DFDCA95599EE}" destId="{9B39E22D-3B89-45AA-9D70-4C8FF0055C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A2271-2267-4756-8033-2946C682DAB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B38E83-BA91-4671-8AB9-B44560826533}">
      <dgm:prSet phldrT="[Tekst]" custT="1"/>
      <dgm:spPr>
        <a:ln>
          <a:solidFill>
            <a:srgbClr val="21561E"/>
          </a:solidFill>
        </a:ln>
      </dgm:spPr>
      <dgm:t>
        <a:bodyPr/>
        <a:lstStyle/>
        <a:p>
          <a:r>
            <a:rPr lang="pl-PL" sz="1400" b="1"/>
            <a:t>protokoły konieczności </a:t>
          </a:r>
          <a:r>
            <a:rPr lang="pl-PL" sz="1400"/>
            <a:t>wykonania robót / dostaw / usług zamiennych </a:t>
          </a:r>
          <a:r>
            <a:rPr lang="pl-PL" sz="1400" b="1"/>
            <a:t>lub inne </a:t>
          </a:r>
          <a:r>
            <a:rPr lang="pl-PL" sz="1400"/>
            <a:t>równoważne dokumenty potwierdzające konieczność wprowadzenia zmian,</a:t>
          </a:r>
        </a:p>
      </dgm:t>
    </dgm:pt>
    <dgm:pt modelId="{01A9739C-A9D8-4AC2-98F6-B17EB0088C25}" type="parTrans" cxnId="{15601AC4-FC9D-4EBF-970F-5CB40EDD5C07}">
      <dgm:prSet/>
      <dgm:spPr/>
      <dgm:t>
        <a:bodyPr/>
        <a:lstStyle/>
        <a:p>
          <a:endParaRPr lang="pl-PL"/>
        </a:p>
      </dgm:t>
    </dgm:pt>
    <dgm:pt modelId="{0BDD8E3B-005E-4573-998C-DE67B1564BEB}" type="sibTrans" cxnId="{15601AC4-FC9D-4EBF-970F-5CB40EDD5C07}">
      <dgm:prSet/>
      <dgm:spPr/>
      <dgm:t>
        <a:bodyPr/>
        <a:lstStyle/>
        <a:p>
          <a:endParaRPr lang="pl-PL"/>
        </a:p>
      </dgm:t>
    </dgm:pt>
    <dgm:pt modelId="{DEE7D8DA-85DB-474F-BB8C-863E7C7B342E}">
      <dgm:prSet phldrT="[Tekst]"/>
      <dgm:spPr>
        <a:solidFill>
          <a:srgbClr val="21561E"/>
        </a:solidFill>
      </dgm:spPr>
      <dgm:t>
        <a:bodyPr/>
        <a:lstStyle/>
        <a:p>
          <a:r>
            <a:rPr lang="pl-PL" b="1"/>
            <a:t>zatwierdzone roboty zamienne możesz</a:t>
          </a:r>
          <a:endParaRPr lang="pl-PL"/>
        </a:p>
      </dgm:t>
    </dgm:pt>
    <dgm:pt modelId="{21B5C56D-96C3-4741-A2D0-4B5E09084CA5}" type="parTrans" cxnId="{FC45609E-2B54-451E-943F-1F378861AB41}">
      <dgm:prSet/>
      <dgm:spPr/>
      <dgm:t>
        <a:bodyPr/>
        <a:lstStyle/>
        <a:p>
          <a:endParaRPr lang="pl-PL"/>
        </a:p>
      </dgm:t>
    </dgm:pt>
    <dgm:pt modelId="{99D01E78-F43A-4881-8B68-A95B769D674B}" type="sibTrans" cxnId="{FC45609E-2B54-451E-943F-1F378861AB41}">
      <dgm:prSet/>
      <dgm:spPr/>
      <dgm:t>
        <a:bodyPr/>
        <a:lstStyle/>
        <a:p>
          <a:endParaRPr lang="pl-PL"/>
        </a:p>
      </dgm:t>
    </dgm:pt>
    <dgm:pt modelId="{61F92E6A-39A7-4C46-B794-17973B0FC30E}">
      <dgm:prSet phldrT="[Tekst]"/>
      <dgm:spPr>
        <a:ln>
          <a:solidFill>
            <a:srgbClr val="21561E"/>
          </a:solidFill>
        </a:ln>
      </dgm:spPr>
      <dgm:t>
        <a:bodyPr/>
        <a:lstStyle/>
        <a:p>
          <a:r>
            <a:rPr lang="pl-PL" b="1"/>
            <a:t>rozliczyć do wysokości wydatków kwalifikowalnych </a:t>
          </a:r>
          <a:r>
            <a:rPr lang="pl-PL"/>
            <a:t>zaplanowanych we wniosku aplikacyjnym na wykonanie przedmiotowego zakresu prac,</a:t>
          </a:r>
        </a:p>
      </dgm:t>
    </dgm:pt>
    <dgm:pt modelId="{7607C761-35F5-4F7B-B2ED-4074D561E986}" type="parTrans" cxnId="{13853902-1552-4D33-ACCF-EB60ED285924}">
      <dgm:prSet/>
      <dgm:spPr/>
      <dgm:t>
        <a:bodyPr/>
        <a:lstStyle/>
        <a:p>
          <a:endParaRPr lang="pl-PL"/>
        </a:p>
      </dgm:t>
    </dgm:pt>
    <dgm:pt modelId="{24E0594E-FC35-49B4-8987-211C97817047}" type="sibTrans" cxnId="{13853902-1552-4D33-ACCF-EB60ED285924}">
      <dgm:prSet/>
      <dgm:spPr/>
      <dgm:t>
        <a:bodyPr/>
        <a:lstStyle/>
        <a:p>
          <a:endParaRPr lang="pl-PL"/>
        </a:p>
      </dgm:t>
    </dgm:pt>
    <dgm:pt modelId="{A8312303-268A-42D5-AAC4-F56D1FAEDC63}">
      <dgm:prSet/>
      <dgm:spPr>
        <a:ln>
          <a:solidFill>
            <a:srgbClr val="21561E"/>
          </a:solidFill>
        </a:ln>
      </dgm:spPr>
      <dgm:t>
        <a:bodyPr/>
        <a:lstStyle/>
        <a:p>
          <a:r>
            <a:rPr lang="pl-PL" b="1"/>
            <a:t>wykorzystać</a:t>
          </a:r>
          <a:r>
            <a:rPr lang="pl-PL"/>
            <a:t> na ten cel wygenerowane </a:t>
          </a:r>
          <a:r>
            <a:rPr lang="pl-PL" b="1"/>
            <a:t>oszczędności</a:t>
          </a:r>
          <a:r>
            <a:rPr lang="pl-PL"/>
            <a:t> w projekcie, </a:t>
          </a:r>
        </a:p>
      </dgm:t>
    </dgm:pt>
    <dgm:pt modelId="{0B30EA89-7668-43E7-AB54-E161595E2BE6}" type="parTrans" cxnId="{28663D75-478E-4FF5-B932-80622B1353CF}">
      <dgm:prSet/>
      <dgm:spPr/>
      <dgm:t>
        <a:bodyPr/>
        <a:lstStyle/>
        <a:p>
          <a:endParaRPr lang="pl-PL"/>
        </a:p>
      </dgm:t>
    </dgm:pt>
    <dgm:pt modelId="{606D04A5-5200-410F-99DB-FA046B77696F}" type="sibTrans" cxnId="{28663D75-478E-4FF5-B932-80622B1353CF}">
      <dgm:prSet/>
      <dgm:spPr/>
      <dgm:t>
        <a:bodyPr/>
        <a:lstStyle/>
        <a:p>
          <a:endParaRPr lang="pl-PL"/>
        </a:p>
      </dgm:t>
    </dgm:pt>
    <dgm:pt modelId="{7FEE268F-2106-4903-8C37-16E24A27AEB8}">
      <dgm:prSet/>
      <dgm:spPr>
        <a:ln>
          <a:solidFill>
            <a:srgbClr val="21561E"/>
          </a:solidFill>
        </a:ln>
      </dgm:spPr>
      <dgm:t>
        <a:bodyPr/>
        <a:lstStyle/>
        <a:p>
          <a:r>
            <a:rPr lang="pl-PL" b="1"/>
            <a:t>zawnioskować o zwiększenie poziomu dofinasowania </a:t>
          </a:r>
          <a:r>
            <a:rPr lang="pl-PL"/>
            <a:t>w projekcie, </a:t>
          </a:r>
        </a:p>
      </dgm:t>
    </dgm:pt>
    <dgm:pt modelId="{FB15D977-6741-47B1-A0EA-B39C7565D417}" type="parTrans" cxnId="{C87B7B5D-85D9-45CD-B40D-6F7B06C8C559}">
      <dgm:prSet/>
      <dgm:spPr/>
      <dgm:t>
        <a:bodyPr/>
        <a:lstStyle/>
        <a:p>
          <a:endParaRPr lang="pl-PL"/>
        </a:p>
      </dgm:t>
    </dgm:pt>
    <dgm:pt modelId="{853BCAE3-AD77-4979-A9BC-509B3DE691CD}" type="sibTrans" cxnId="{C87B7B5D-85D9-45CD-B40D-6F7B06C8C559}">
      <dgm:prSet/>
      <dgm:spPr/>
      <dgm:t>
        <a:bodyPr/>
        <a:lstStyle/>
        <a:p>
          <a:endParaRPr lang="pl-PL"/>
        </a:p>
      </dgm:t>
    </dgm:pt>
    <dgm:pt modelId="{8BCDAE70-CF41-47CF-9F48-3E40614AB327}">
      <dgm:prSet/>
      <dgm:spPr>
        <a:ln>
          <a:solidFill>
            <a:srgbClr val="21561E"/>
          </a:solidFill>
        </a:ln>
      </dgm:spPr>
      <dgm:t>
        <a:bodyPr/>
        <a:lstStyle/>
        <a:p>
          <a:r>
            <a:rPr lang="pl-PL" b="1"/>
            <a:t>pokryć ze środków własnych </a:t>
          </a:r>
          <a:r>
            <a:rPr lang="pl-PL"/>
            <a:t>jako wydatki niekwalifikowalne.</a:t>
          </a:r>
        </a:p>
      </dgm:t>
    </dgm:pt>
    <dgm:pt modelId="{8948E35E-0BAA-4723-853B-52CACFFAE6BF}" type="parTrans" cxnId="{C7DDC803-A3AF-41C4-A4F2-5B300A3020C7}">
      <dgm:prSet/>
      <dgm:spPr/>
      <dgm:t>
        <a:bodyPr/>
        <a:lstStyle/>
        <a:p>
          <a:endParaRPr lang="pl-PL"/>
        </a:p>
      </dgm:t>
    </dgm:pt>
    <dgm:pt modelId="{1BA5F4A7-7153-40B9-B231-011C71BF5FEC}" type="sibTrans" cxnId="{C7DDC803-A3AF-41C4-A4F2-5B300A3020C7}">
      <dgm:prSet/>
      <dgm:spPr/>
      <dgm:t>
        <a:bodyPr/>
        <a:lstStyle/>
        <a:p>
          <a:endParaRPr lang="pl-PL"/>
        </a:p>
      </dgm:t>
    </dgm:pt>
    <dgm:pt modelId="{945E90A8-03E3-4BEE-B61C-415F2F01674C}">
      <dgm:prSet phldrT="[Tekst]"/>
      <dgm:spPr>
        <a:solidFill>
          <a:srgbClr val="21561E"/>
        </a:solidFill>
      </dgm:spPr>
      <dgm:t>
        <a:bodyPr/>
        <a:lstStyle/>
        <a:p>
          <a:r>
            <a:rPr lang="pl-PL" b="1"/>
            <a:t>przykłady</a:t>
          </a:r>
          <a:endParaRPr lang="pl-PL"/>
        </a:p>
      </dgm:t>
    </dgm:pt>
    <dgm:pt modelId="{A0DE5223-3ABD-4C76-B361-4BA52181B11F}" type="parTrans" cxnId="{4254A740-248F-4476-AFAC-FE4B57349495}">
      <dgm:prSet/>
      <dgm:spPr/>
      <dgm:t>
        <a:bodyPr/>
        <a:lstStyle/>
        <a:p>
          <a:endParaRPr lang="pl-PL"/>
        </a:p>
      </dgm:t>
    </dgm:pt>
    <dgm:pt modelId="{CF7D8DB5-7E09-4C56-871D-18AD493AD91E}" type="sibTrans" cxnId="{4254A740-248F-4476-AFAC-FE4B57349495}">
      <dgm:prSet/>
      <dgm:spPr/>
      <dgm:t>
        <a:bodyPr/>
        <a:lstStyle/>
        <a:p>
          <a:endParaRPr lang="pl-PL"/>
        </a:p>
      </dgm:t>
    </dgm:pt>
    <dgm:pt modelId="{974A7C22-6158-46F5-8DC0-89797275343A}">
      <dgm:prSet/>
      <dgm:spPr>
        <a:ln>
          <a:solidFill>
            <a:srgbClr val="21561E"/>
          </a:solidFill>
        </a:ln>
      </dgm:spPr>
      <dgm:t>
        <a:bodyPr/>
        <a:lstStyle/>
        <a:p>
          <a:r>
            <a:rPr lang="pl-PL"/>
            <a:t>wykonanie nawierzchni miejsc postojowych dla autobusów z</a:t>
          </a:r>
          <a:r>
            <a:rPr lang="pl-PL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l-PL"/>
            <a:t>betonu zamiast z</a:t>
          </a:r>
          <a:r>
            <a:rPr lang="pl-PL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l-PL"/>
            <a:t>kostki granitowej,</a:t>
          </a:r>
        </a:p>
      </dgm:t>
    </dgm:pt>
    <dgm:pt modelId="{C8088588-7BA6-47B4-BE8C-8F8599F1EE03}" type="parTrans" cxnId="{F961184B-CA59-459F-A80C-8695B7D9F3E4}">
      <dgm:prSet/>
      <dgm:spPr/>
      <dgm:t>
        <a:bodyPr/>
        <a:lstStyle/>
        <a:p>
          <a:endParaRPr lang="pl-PL"/>
        </a:p>
      </dgm:t>
    </dgm:pt>
    <dgm:pt modelId="{A5E41D4F-B911-46F9-A600-DF14E1F560A7}" type="sibTrans" cxnId="{F961184B-CA59-459F-A80C-8695B7D9F3E4}">
      <dgm:prSet/>
      <dgm:spPr/>
      <dgm:t>
        <a:bodyPr/>
        <a:lstStyle/>
        <a:p>
          <a:endParaRPr lang="pl-PL"/>
        </a:p>
      </dgm:t>
    </dgm:pt>
    <dgm:pt modelId="{2222CA2A-A014-40D8-A28B-17EB047F79E0}">
      <dgm:prSet/>
      <dgm:spPr>
        <a:ln>
          <a:solidFill>
            <a:srgbClr val="21561E"/>
          </a:solidFill>
        </a:ln>
      </dgm:spPr>
      <dgm:t>
        <a:bodyPr/>
        <a:lstStyle/>
        <a:p>
          <a:r>
            <a:rPr lang="pl-PL"/>
            <a:t>wykonanie kanalizacji w wykopie otwartym zamiast przewiertem,</a:t>
          </a:r>
        </a:p>
      </dgm:t>
    </dgm:pt>
    <dgm:pt modelId="{D32760D5-CDB1-4283-AC52-0708DA8AFDEF}" type="parTrans" cxnId="{FD3EDBDF-7870-4C71-A1F6-7E549DD87B8F}">
      <dgm:prSet/>
      <dgm:spPr/>
      <dgm:t>
        <a:bodyPr/>
        <a:lstStyle/>
        <a:p>
          <a:endParaRPr lang="pl-PL"/>
        </a:p>
      </dgm:t>
    </dgm:pt>
    <dgm:pt modelId="{8425FC02-55B5-4149-BF26-46207E778CE0}" type="sibTrans" cxnId="{FD3EDBDF-7870-4C71-A1F6-7E549DD87B8F}">
      <dgm:prSet/>
      <dgm:spPr/>
      <dgm:t>
        <a:bodyPr/>
        <a:lstStyle/>
        <a:p>
          <a:endParaRPr lang="pl-PL"/>
        </a:p>
      </dgm:t>
    </dgm:pt>
    <dgm:pt modelId="{EDC76791-F3A8-4779-8B8C-CDB28084BA4B}">
      <dgm:prSet/>
      <dgm:spPr>
        <a:ln>
          <a:solidFill>
            <a:srgbClr val="21561E"/>
          </a:solidFill>
        </a:ln>
      </dgm:spPr>
      <dgm:t>
        <a:bodyPr/>
        <a:lstStyle/>
        <a:p>
          <a:r>
            <a:rPr lang="pl-PL"/>
            <a:t>ławki betonowe zamiast ławek drewnianych.</a:t>
          </a:r>
        </a:p>
      </dgm:t>
    </dgm:pt>
    <dgm:pt modelId="{E418E7B0-F0E4-4C2B-A621-C5BC1E0BCE9C}" type="parTrans" cxnId="{0630C2FA-68F8-40BC-AA35-7E761D3FFB43}">
      <dgm:prSet/>
      <dgm:spPr/>
      <dgm:t>
        <a:bodyPr/>
        <a:lstStyle/>
        <a:p>
          <a:endParaRPr lang="pl-PL"/>
        </a:p>
      </dgm:t>
    </dgm:pt>
    <dgm:pt modelId="{1B5480FD-4D5E-4851-8705-A185A6570757}" type="sibTrans" cxnId="{0630C2FA-68F8-40BC-AA35-7E761D3FFB43}">
      <dgm:prSet/>
      <dgm:spPr/>
      <dgm:t>
        <a:bodyPr/>
        <a:lstStyle/>
        <a:p>
          <a:endParaRPr lang="pl-PL"/>
        </a:p>
      </dgm:t>
    </dgm:pt>
    <dgm:pt modelId="{57ECF820-31D8-46FA-89D6-F891AB219FD4}">
      <dgm:prSet custT="1"/>
      <dgm:spPr>
        <a:ln>
          <a:solidFill>
            <a:srgbClr val="21561E"/>
          </a:solidFill>
        </a:ln>
      </dgm:spPr>
      <dgm:t>
        <a:bodyPr/>
        <a:lstStyle/>
        <a:p>
          <a:r>
            <a:rPr lang="pl-PL" sz="1400" b="1"/>
            <a:t>umowę</a:t>
          </a:r>
          <a:r>
            <a:rPr lang="pl-PL" sz="1400"/>
            <a:t>/y z wykonawcą / </a:t>
          </a:r>
          <a:r>
            <a:rPr lang="pl-PL" sz="1400" b="1"/>
            <a:t>aneks</a:t>
          </a:r>
          <a:r>
            <a:rPr lang="pl-PL" sz="1400"/>
            <a:t>/y do umowy/ów z wykonawcą,</a:t>
          </a:r>
        </a:p>
      </dgm:t>
    </dgm:pt>
    <dgm:pt modelId="{C2B167E4-8501-4CC7-8CAB-4CADF03BA58C}" type="parTrans" cxnId="{770CD41F-908A-487C-B345-C7D26BDCAE60}">
      <dgm:prSet/>
      <dgm:spPr/>
      <dgm:t>
        <a:bodyPr/>
        <a:lstStyle/>
        <a:p>
          <a:endParaRPr lang="pl-PL"/>
        </a:p>
      </dgm:t>
    </dgm:pt>
    <dgm:pt modelId="{5A137DD7-6C52-4EE9-8D87-6654FD951046}" type="sibTrans" cxnId="{770CD41F-908A-487C-B345-C7D26BDCAE60}">
      <dgm:prSet/>
      <dgm:spPr/>
      <dgm:t>
        <a:bodyPr/>
        <a:lstStyle/>
        <a:p>
          <a:endParaRPr lang="pl-PL"/>
        </a:p>
      </dgm:t>
    </dgm:pt>
    <dgm:pt modelId="{64D233D3-CD93-4110-BF76-1036D18D333D}">
      <dgm:prSet custT="1"/>
      <dgm:spPr>
        <a:ln>
          <a:solidFill>
            <a:srgbClr val="21561E"/>
          </a:solidFill>
        </a:ln>
      </dgm:spPr>
      <dgm:t>
        <a:bodyPr/>
        <a:lstStyle/>
        <a:p>
          <a:r>
            <a:rPr lang="pl-PL" sz="1400"/>
            <a:t>informację dotyczącą prawa </a:t>
          </a:r>
          <a:r>
            <a:rPr lang="pl-PL" sz="1400" b="1"/>
            <a:t>dysponowania nieruchomością </a:t>
          </a:r>
          <a:r>
            <a:rPr lang="pl-PL" sz="1400"/>
            <a:t>- w przypadku wejścia w teren pierwotnie niezaplanowany w projekcie,</a:t>
          </a:r>
        </a:p>
      </dgm:t>
    </dgm:pt>
    <dgm:pt modelId="{1309BE13-826F-497B-81FA-0731FC8D026D}" type="parTrans" cxnId="{961A3F78-58EB-4556-A9EA-E2CF6AFA13A1}">
      <dgm:prSet/>
      <dgm:spPr/>
      <dgm:t>
        <a:bodyPr/>
        <a:lstStyle/>
        <a:p>
          <a:endParaRPr lang="pl-PL"/>
        </a:p>
      </dgm:t>
    </dgm:pt>
    <dgm:pt modelId="{D313A43E-2263-4426-927D-0DF301DEB12B}" type="sibTrans" cxnId="{961A3F78-58EB-4556-A9EA-E2CF6AFA13A1}">
      <dgm:prSet/>
      <dgm:spPr/>
      <dgm:t>
        <a:bodyPr/>
        <a:lstStyle/>
        <a:p>
          <a:endParaRPr lang="pl-PL"/>
        </a:p>
      </dgm:t>
    </dgm:pt>
    <dgm:pt modelId="{D398FA4C-6356-40D8-A08A-CFC1DADD0E0D}">
      <dgm:prSet custT="1"/>
      <dgm:spPr>
        <a:ln>
          <a:solidFill>
            <a:srgbClr val="21561E"/>
          </a:solidFill>
        </a:ln>
      </dgm:spPr>
      <dgm:t>
        <a:bodyPr/>
        <a:lstStyle/>
        <a:p>
          <a:r>
            <a:rPr lang="pl-PL" sz="1400"/>
            <a:t>informację dotyczącą wpływu / braku wpływu wnioskowanej zmiany na </a:t>
          </a:r>
          <a:r>
            <a:rPr lang="pl-PL" sz="1400" b="1"/>
            <a:t>wskaźniki</a:t>
          </a:r>
        </a:p>
      </dgm:t>
    </dgm:pt>
    <dgm:pt modelId="{E873E9E6-489C-49F9-9B3D-4712F10A440C}" type="parTrans" cxnId="{E00981CE-DFB7-4BE3-8977-4BBFB5748FB2}">
      <dgm:prSet/>
      <dgm:spPr/>
      <dgm:t>
        <a:bodyPr/>
        <a:lstStyle/>
        <a:p>
          <a:endParaRPr lang="pl-PL"/>
        </a:p>
      </dgm:t>
    </dgm:pt>
    <dgm:pt modelId="{62B2A35E-FAEF-4012-BBE7-1C45083D4E09}" type="sibTrans" cxnId="{E00981CE-DFB7-4BE3-8977-4BBFB5748FB2}">
      <dgm:prSet/>
      <dgm:spPr/>
      <dgm:t>
        <a:bodyPr/>
        <a:lstStyle/>
        <a:p>
          <a:endParaRPr lang="pl-PL"/>
        </a:p>
      </dgm:t>
    </dgm:pt>
    <dgm:pt modelId="{EA5CC0CA-257E-4DA2-9AB3-A24586B8B0F5}">
      <dgm:prSet custT="1"/>
      <dgm:spPr>
        <a:ln>
          <a:solidFill>
            <a:srgbClr val="21561E"/>
          </a:solidFill>
        </a:ln>
      </dgm:spPr>
      <dgm:t>
        <a:bodyPr/>
        <a:lstStyle/>
        <a:p>
          <a:r>
            <a:rPr lang="pl-PL" sz="1400" b="1"/>
            <a:t>formularz zgłaszania zmian</a:t>
          </a:r>
          <a:r>
            <a:rPr lang="pl-PL" sz="1400" b="0"/>
            <a:t>.</a:t>
          </a:r>
          <a:endParaRPr lang="pl-PL" sz="1200" b="1"/>
        </a:p>
      </dgm:t>
    </dgm:pt>
    <dgm:pt modelId="{7EDF08EF-42E4-444D-9BB2-0B06C59E5294}" type="parTrans" cxnId="{A5EF8A9A-6A30-492B-949C-CC436F3FA068}">
      <dgm:prSet/>
      <dgm:spPr/>
      <dgm:t>
        <a:bodyPr/>
        <a:lstStyle/>
        <a:p>
          <a:endParaRPr lang="pl-PL"/>
        </a:p>
      </dgm:t>
    </dgm:pt>
    <dgm:pt modelId="{DAD36E9B-F4D4-45EC-B365-7F1D4AEA3039}" type="sibTrans" cxnId="{A5EF8A9A-6A30-492B-949C-CC436F3FA068}">
      <dgm:prSet/>
      <dgm:spPr/>
      <dgm:t>
        <a:bodyPr/>
        <a:lstStyle/>
        <a:p>
          <a:endParaRPr lang="pl-PL"/>
        </a:p>
      </dgm:t>
    </dgm:pt>
    <dgm:pt modelId="{98AA2F90-C28E-4DB0-9AFE-4F2892565242}">
      <dgm:prSet phldrT="[Tekst]"/>
      <dgm:spPr>
        <a:solidFill>
          <a:srgbClr val="21561E"/>
        </a:solidFill>
      </dgm:spPr>
      <dgm:t>
        <a:bodyPr/>
        <a:lstStyle/>
        <a:p>
          <a:r>
            <a:rPr lang="pl-PL" b="1"/>
            <a:t>musisz </a:t>
          </a:r>
        </a:p>
        <a:p>
          <a:r>
            <a:rPr lang="pl-PL" b="1"/>
            <a:t>dostarczyć</a:t>
          </a:r>
          <a:endParaRPr lang="pl-PL"/>
        </a:p>
      </dgm:t>
    </dgm:pt>
    <dgm:pt modelId="{08917036-0C64-4DEC-ADAD-5D228C56A7A8}" type="sibTrans" cxnId="{9944BF78-11D7-438B-BC41-39DCF572A9ED}">
      <dgm:prSet/>
      <dgm:spPr/>
      <dgm:t>
        <a:bodyPr/>
        <a:lstStyle/>
        <a:p>
          <a:endParaRPr lang="pl-PL"/>
        </a:p>
      </dgm:t>
    </dgm:pt>
    <dgm:pt modelId="{B10E5978-7FAD-40BE-8CBB-3A7DC90ADAE0}" type="parTrans" cxnId="{9944BF78-11D7-438B-BC41-39DCF572A9ED}">
      <dgm:prSet/>
      <dgm:spPr/>
      <dgm:t>
        <a:bodyPr/>
        <a:lstStyle/>
        <a:p>
          <a:endParaRPr lang="pl-PL"/>
        </a:p>
      </dgm:t>
    </dgm:pt>
    <dgm:pt modelId="{AD7004DD-8FEC-415E-BDE8-669116ECB9E5}" type="pres">
      <dgm:prSet presAssocID="{B7BA2271-2267-4756-8033-2946C682DAB6}" presName="linearFlow" presStyleCnt="0">
        <dgm:presLayoutVars>
          <dgm:dir/>
          <dgm:animLvl val="lvl"/>
          <dgm:resizeHandles val="exact"/>
        </dgm:presLayoutVars>
      </dgm:prSet>
      <dgm:spPr/>
    </dgm:pt>
    <dgm:pt modelId="{CB91643C-0A12-44AF-A347-C55E7F4FC91D}" type="pres">
      <dgm:prSet presAssocID="{98AA2F90-C28E-4DB0-9AFE-4F2892565242}" presName="composite" presStyleCnt="0"/>
      <dgm:spPr/>
    </dgm:pt>
    <dgm:pt modelId="{1EFCA182-949A-41CD-88B1-2BAB9FDF811D}" type="pres">
      <dgm:prSet presAssocID="{98AA2F90-C28E-4DB0-9AFE-4F2892565242}" presName="parentText" presStyleLbl="alignNode1" presStyleIdx="0" presStyleCnt="3" custScaleY="119747">
        <dgm:presLayoutVars>
          <dgm:chMax val="1"/>
          <dgm:bulletEnabled val="1"/>
        </dgm:presLayoutVars>
      </dgm:prSet>
      <dgm:spPr/>
    </dgm:pt>
    <dgm:pt modelId="{6C2E811B-1DA9-4BA5-AA51-961443EFE364}" type="pres">
      <dgm:prSet presAssocID="{98AA2F90-C28E-4DB0-9AFE-4F2892565242}" presName="descendantText" presStyleLbl="alignAcc1" presStyleIdx="0" presStyleCnt="3" custScaleY="131903" custLinFactNeighborX="302" custLinFactNeighborY="-283">
        <dgm:presLayoutVars>
          <dgm:bulletEnabled val="1"/>
        </dgm:presLayoutVars>
      </dgm:prSet>
      <dgm:spPr/>
    </dgm:pt>
    <dgm:pt modelId="{30D47A1A-99B1-436A-AF37-EA97B293BC10}" type="pres">
      <dgm:prSet presAssocID="{08917036-0C64-4DEC-ADAD-5D228C56A7A8}" presName="sp" presStyleCnt="0"/>
      <dgm:spPr/>
    </dgm:pt>
    <dgm:pt modelId="{839EE6A6-7EC4-4D10-B6ED-5F0EC271EB82}" type="pres">
      <dgm:prSet presAssocID="{945E90A8-03E3-4BEE-B61C-415F2F01674C}" presName="composite" presStyleCnt="0"/>
      <dgm:spPr/>
    </dgm:pt>
    <dgm:pt modelId="{7F19C9DA-D6CD-464E-91DE-E3174E46E63B}" type="pres">
      <dgm:prSet presAssocID="{945E90A8-03E3-4BEE-B61C-415F2F01674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A6D197D-100B-4158-A71C-DC4E29F85B7A}" type="pres">
      <dgm:prSet presAssocID="{945E90A8-03E3-4BEE-B61C-415F2F01674C}" presName="descendantText" presStyleLbl="alignAcc1" presStyleIdx="1" presStyleCnt="3">
        <dgm:presLayoutVars>
          <dgm:bulletEnabled val="1"/>
        </dgm:presLayoutVars>
      </dgm:prSet>
      <dgm:spPr/>
    </dgm:pt>
    <dgm:pt modelId="{83BA1FB3-8AAD-4AAE-AF3E-E98A8379F145}" type="pres">
      <dgm:prSet presAssocID="{CF7D8DB5-7E09-4C56-871D-18AD493AD91E}" presName="sp" presStyleCnt="0"/>
      <dgm:spPr/>
    </dgm:pt>
    <dgm:pt modelId="{FBD786FD-5CE9-43D9-868A-54842DB5C75E}" type="pres">
      <dgm:prSet presAssocID="{DEE7D8DA-85DB-474F-BB8C-863E7C7B342E}" presName="composite" presStyleCnt="0"/>
      <dgm:spPr/>
    </dgm:pt>
    <dgm:pt modelId="{95F80425-7570-4FEB-BD78-999F7286A286}" type="pres">
      <dgm:prSet presAssocID="{DEE7D8DA-85DB-474F-BB8C-863E7C7B34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BC5B2CC-F7BF-46B6-9D50-BF1BD6D93401}" type="pres">
      <dgm:prSet presAssocID="{DEE7D8DA-85DB-474F-BB8C-863E7C7B342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3853902-1552-4D33-ACCF-EB60ED285924}" srcId="{DEE7D8DA-85DB-474F-BB8C-863E7C7B342E}" destId="{61F92E6A-39A7-4C46-B794-17973B0FC30E}" srcOrd="0" destOrd="0" parTransId="{7607C761-35F5-4F7B-B2ED-4074D561E986}" sibTransId="{24E0594E-FC35-49B4-8987-211C97817047}"/>
    <dgm:cxn modelId="{C7DDC803-A3AF-41C4-A4F2-5B300A3020C7}" srcId="{DEE7D8DA-85DB-474F-BB8C-863E7C7B342E}" destId="{8BCDAE70-CF41-47CF-9F48-3E40614AB327}" srcOrd="3" destOrd="0" parTransId="{8948E35E-0BAA-4723-853B-52CACFFAE6BF}" sibTransId="{1BA5F4A7-7153-40B9-B231-011C71BF5FEC}"/>
    <dgm:cxn modelId="{54B13818-F025-4363-A05C-44212308BAE7}" type="presOf" srcId="{08B38E83-BA91-4671-8AB9-B44560826533}" destId="{6C2E811B-1DA9-4BA5-AA51-961443EFE364}" srcOrd="0" destOrd="0" presId="urn:microsoft.com/office/officeart/2005/8/layout/chevron2"/>
    <dgm:cxn modelId="{770CD41F-908A-487C-B345-C7D26BDCAE60}" srcId="{98AA2F90-C28E-4DB0-9AFE-4F2892565242}" destId="{57ECF820-31D8-46FA-89D6-F891AB219FD4}" srcOrd="1" destOrd="0" parTransId="{C2B167E4-8501-4CC7-8CAB-4CADF03BA58C}" sibTransId="{5A137DD7-6C52-4EE9-8D87-6654FD951046}"/>
    <dgm:cxn modelId="{695AD03A-8A43-43CA-89F0-970F5722671C}" type="presOf" srcId="{8BCDAE70-CF41-47CF-9F48-3E40614AB327}" destId="{FBC5B2CC-F7BF-46B6-9D50-BF1BD6D93401}" srcOrd="0" destOrd="3" presId="urn:microsoft.com/office/officeart/2005/8/layout/chevron2"/>
    <dgm:cxn modelId="{BB32123F-6A60-4C37-971C-FD680FD1AD74}" type="presOf" srcId="{EDC76791-F3A8-4779-8B8C-CDB28084BA4B}" destId="{AA6D197D-100B-4158-A71C-DC4E29F85B7A}" srcOrd="0" destOrd="2" presId="urn:microsoft.com/office/officeart/2005/8/layout/chevron2"/>
    <dgm:cxn modelId="{4254A740-248F-4476-AFAC-FE4B57349495}" srcId="{B7BA2271-2267-4756-8033-2946C682DAB6}" destId="{945E90A8-03E3-4BEE-B61C-415F2F01674C}" srcOrd="1" destOrd="0" parTransId="{A0DE5223-3ABD-4C76-B361-4BA52181B11F}" sibTransId="{CF7D8DB5-7E09-4C56-871D-18AD493AD91E}"/>
    <dgm:cxn modelId="{C87B7B5D-85D9-45CD-B40D-6F7B06C8C559}" srcId="{DEE7D8DA-85DB-474F-BB8C-863E7C7B342E}" destId="{7FEE268F-2106-4903-8C37-16E24A27AEB8}" srcOrd="2" destOrd="0" parTransId="{FB15D977-6741-47B1-A0EA-B39C7565D417}" sibTransId="{853BCAE3-AD77-4979-A9BC-509B3DE691CD}"/>
    <dgm:cxn modelId="{1FBD265F-841E-4E57-B8F4-D7A8D3C6F4B3}" type="presOf" srcId="{DEE7D8DA-85DB-474F-BB8C-863E7C7B342E}" destId="{95F80425-7570-4FEB-BD78-999F7286A286}" srcOrd="0" destOrd="0" presId="urn:microsoft.com/office/officeart/2005/8/layout/chevron2"/>
    <dgm:cxn modelId="{7F82C244-2562-4B0D-8ECF-E6E270B2B732}" type="presOf" srcId="{2222CA2A-A014-40D8-A28B-17EB047F79E0}" destId="{AA6D197D-100B-4158-A71C-DC4E29F85B7A}" srcOrd="0" destOrd="1" presId="urn:microsoft.com/office/officeart/2005/8/layout/chevron2"/>
    <dgm:cxn modelId="{E6915945-46F6-4533-A4F3-50DBFE31E617}" type="presOf" srcId="{974A7C22-6158-46F5-8DC0-89797275343A}" destId="{AA6D197D-100B-4158-A71C-DC4E29F85B7A}" srcOrd="0" destOrd="0" presId="urn:microsoft.com/office/officeart/2005/8/layout/chevron2"/>
    <dgm:cxn modelId="{F961184B-CA59-459F-A80C-8695B7D9F3E4}" srcId="{945E90A8-03E3-4BEE-B61C-415F2F01674C}" destId="{974A7C22-6158-46F5-8DC0-89797275343A}" srcOrd="0" destOrd="0" parTransId="{C8088588-7BA6-47B4-BE8C-8F8599F1EE03}" sibTransId="{A5E41D4F-B911-46F9-A600-DF14E1F560A7}"/>
    <dgm:cxn modelId="{28663D75-478E-4FF5-B932-80622B1353CF}" srcId="{DEE7D8DA-85DB-474F-BB8C-863E7C7B342E}" destId="{A8312303-268A-42D5-AAC4-F56D1FAEDC63}" srcOrd="1" destOrd="0" parTransId="{0B30EA89-7668-43E7-AB54-E161595E2BE6}" sibTransId="{606D04A5-5200-410F-99DB-FA046B77696F}"/>
    <dgm:cxn modelId="{961A3F78-58EB-4556-A9EA-E2CF6AFA13A1}" srcId="{98AA2F90-C28E-4DB0-9AFE-4F2892565242}" destId="{64D233D3-CD93-4110-BF76-1036D18D333D}" srcOrd="2" destOrd="0" parTransId="{1309BE13-826F-497B-81FA-0731FC8D026D}" sibTransId="{D313A43E-2263-4426-927D-0DF301DEB12B}"/>
    <dgm:cxn modelId="{9944BF78-11D7-438B-BC41-39DCF572A9ED}" srcId="{B7BA2271-2267-4756-8033-2946C682DAB6}" destId="{98AA2F90-C28E-4DB0-9AFE-4F2892565242}" srcOrd="0" destOrd="0" parTransId="{B10E5978-7FAD-40BE-8CBB-3A7DC90ADAE0}" sibTransId="{08917036-0C64-4DEC-ADAD-5D228C56A7A8}"/>
    <dgm:cxn modelId="{14746483-5DB3-47A7-B17B-DAF009D9B9B0}" type="presOf" srcId="{7FEE268F-2106-4903-8C37-16E24A27AEB8}" destId="{FBC5B2CC-F7BF-46B6-9D50-BF1BD6D93401}" srcOrd="0" destOrd="2" presId="urn:microsoft.com/office/officeart/2005/8/layout/chevron2"/>
    <dgm:cxn modelId="{2AAB0884-6BCF-445C-B230-D4E742528D11}" type="presOf" srcId="{EA5CC0CA-257E-4DA2-9AB3-A24586B8B0F5}" destId="{6C2E811B-1DA9-4BA5-AA51-961443EFE364}" srcOrd="0" destOrd="4" presId="urn:microsoft.com/office/officeart/2005/8/layout/chevron2"/>
    <dgm:cxn modelId="{A5EF8A9A-6A30-492B-949C-CC436F3FA068}" srcId="{98AA2F90-C28E-4DB0-9AFE-4F2892565242}" destId="{EA5CC0CA-257E-4DA2-9AB3-A24586B8B0F5}" srcOrd="4" destOrd="0" parTransId="{7EDF08EF-42E4-444D-9BB2-0B06C59E5294}" sibTransId="{DAD36E9B-F4D4-45EC-B365-7F1D4AEA3039}"/>
    <dgm:cxn modelId="{FC45609E-2B54-451E-943F-1F378861AB41}" srcId="{B7BA2271-2267-4756-8033-2946C682DAB6}" destId="{DEE7D8DA-85DB-474F-BB8C-863E7C7B342E}" srcOrd="2" destOrd="0" parTransId="{21B5C56D-96C3-4741-A2D0-4B5E09084CA5}" sibTransId="{99D01E78-F43A-4881-8B68-A95B769D674B}"/>
    <dgm:cxn modelId="{FABBB5A5-A38C-4F1F-A0E4-8AB4573DC523}" type="presOf" srcId="{64D233D3-CD93-4110-BF76-1036D18D333D}" destId="{6C2E811B-1DA9-4BA5-AA51-961443EFE364}" srcOrd="0" destOrd="2" presId="urn:microsoft.com/office/officeart/2005/8/layout/chevron2"/>
    <dgm:cxn modelId="{4B3D8CA8-2D50-46AC-B404-4687024B6209}" type="presOf" srcId="{945E90A8-03E3-4BEE-B61C-415F2F01674C}" destId="{7F19C9DA-D6CD-464E-91DE-E3174E46E63B}" srcOrd="0" destOrd="0" presId="urn:microsoft.com/office/officeart/2005/8/layout/chevron2"/>
    <dgm:cxn modelId="{DB5BA9A9-0429-4E86-B500-032DD127C95B}" type="presOf" srcId="{A8312303-268A-42D5-AAC4-F56D1FAEDC63}" destId="{FBC5B2CC-F7BF-46B6-9D50-BF1BD6D93401}" srcOrd="0" destOrd="1" presId="urn:microsoft.com/office/officeart/2005/8/layout/chevron2"/>
    <dgm:cxn modelId="{94F7CAAD-F1DD-45C0-91ED-B183C2566180}" type="presOf" srcId="{D398FA4C-6356-40D8-A08A-CFC1DADD0E0D}" destId="{6C2E811B-1DA9-4BA5-AA51-961443EFE364}" srcOrd="0" destOrd="3" presId="urn:microsoft.com/office/officeart/2005/8/layout/chevron2"/>
    <dgm:cxn modelId="{B9C46BBA-BCCF-40E2-929F-4B6E6BDD3FB7}" type="presOf" srcId="{98AA2F90-C28E-4DB0-9AFE-4F2892565242}" destId="{1EFCA182-949A-41CD-88B1-2BAB9FDF811D}" srcOrd="0" destOrd="0" presId="urn:microsoft.com/office/officeart/2005/8/layout/chevron2"/>
    <dgm:cxn modelId="{15601AC4-FC9D-4EBF-970F-5CB40EDD5C07}" srcId="{98AA2F90-C28E-4DB0-9AFE-4F2892565242}" destId="{08B38E83-BA91-4671-8AB9-B44560826533}" srcOrd="0" destOrd="0" parTransId="{01A9739C-A9D8-4AC2-98F6-B17EB0088C25}" sibTransId="{0BDD8E3B-005E-4573-998C-DE67B1564BEB}"/>
    <dgm:cxn modelId="{E00981CE-DFB7-4BE3-8977-4BBFB5748FB2}" srcId="{98AA2F90-C28E-4DB0-9AFE-4F2892565242}" destId="{D398FA4C-6356-40D8-A08A-CFC1DADD0E0D}" srcOrd="3" destOrd="0" parTransId="{E873E9E6-489C-49F9-9B3D-4712F10A440C}" sibTransId="{62B2A35E-FAEF-4012-BBE7-1C45083D4E09}"/>
    <dgm:cxn modelId="{A02194DD-C614-480B-A68E-F072DC7D42B2}" type="presOf" srcId="{57ECF820-31D8-46FA-89D6-F891AB219FD4}" destId="{6C2E811B-1DA9-4BA5-AA51-961443EFE364}" srcOrd="0" destOrd="1" presId="urn:microsoft.com/office/officeart/2005/8/layout/chevron2"/>
    <dgm:cxn modelId="{FD3EDBDF-7870-4C71-A1F6-7E549DD87B8F}" srcId="{945E90A8-03E3-4BEE-B61C-415F2F01674C}" destId="{2222CA2A-A014-40D8-A28B-17EB047F79E0}" srcOrd="1" destOrd="0" parTransId="{D32760D5-CDB1-4283-AC52-0708DA8AFDEF}" sibTransId="{8425FC02-55B5-4149-BF26-46207E778CE0}"/>
    <dgm:cxn modelId="{008F57E3-C95A-4D05-8340-8B89289D2AA5}" type="presOf" srcId="{B7BA2271-2267-4756-8033-2946C682DAB6}" destId="{AD7004DD-8FEC-415E-BDE8-669116ECB9E5}" srcOrd="0" destOrd="0" presId="urn:microsoft.com/office/officeart/2005/8/layout/chevron2"/>
    <dgm:cxn modelId="{38BA90F6-8527-4199-94A5-5D7ED5AE7A43}" type="presOf" srcId="{61F92E6A-39A7-4C46-B794-17973B0FC30E}" destId="{FBC5B2CC-F7BF-46B6-9D50-BF1BD6D93401}" srcOrd="0" destOrd="0" presId="urn:microsoft.com/office/officeart/2005/8/layout/chevron2"/>
    <dgm:cxn modelId="{0630C2FA-68F8-40BC-AA35-7E761D3FFB43}" srcId="{945E90A8-03E3-4BEE-B61C-415F2F01674C}" destId="{EDC76791-F3A8-4779-8B8C-CDB28084BA4B}" srcOrd="2" destOrd="0" parTransId="{E418E7B0-F0E4-4C2B-A621-C5BC1E0BCE9C}" sibTransId="{1B5480FD-4D5E-4851-8705-A185A6570757}"/>
    <dgm:cxn modelId="{E24AF836-B8FE-4D97-AAFD-B10D2B4A075E}" type="presParOf" srcId="{AD7004DD-8FEC-415E-BDE8-669116ECB9E5}" destId="{CB91643C-0A12-44AF-A347-C55E7F4FC91D}" srcOrd="0" destOrd="0" presId="urn:microsoft.com/office/officeart/2005/8/layout/chevron2"/>
    <dgm:cxn modelId="{052D9977-9220-4A33-92D6-21FD474F35F5}" type="presParOf" srcId="{CB91643C-0A12-44AF-A347-C55E7F4FC91D}" destId="{1EFCA182-949A-41CD-88B1-2BAB9FDF811D}" srcOrd="0" destOrd="0" presId="urn:microsoft.com/office/officeart/2005/8/layout/chevron2"/>
    <dgm:cxn modelId="{34C7F949-07F8-477E-BA91-86F3C4904902}" type="presParOf" srcId="{CB91643C-0A12-44AF-A347-C55E7F4FC91D}" destId="{6C2E811B-1DA9-4BA5-AA51-961443EFE364}" srcOrd="1" destOrd="0" presId="urn:microsoft.com/office/officeart/2005/8/layout/chevron2"/>
    <dgm:cxn modelId="{774F2D41-0A63-4996-9D34-90672973E739}" type="presParOf" srcId="{AD7004DD-8FEC-415E-BDE8-669116ECB9E5}" destId="{30D47A1A-99B1-436A-AF37-EA97B293BC10}" srcOrd="1" destOrd="0" presId="urn:microsoft.com/office/officeart/2005/8/layout/chevron2"/>
    <dgm:cxn modelId="{8E801615-FDA4-44F2-8292-93F38A59E2FD}" type="presParOf" srcId="{AD7004DD-8FEC-415E-BDE8-669116ECB9E5}" destId="{839EE6A6-7EC4-4D10-B6ED-5F0EC271EB82}" srcOrd="2" destOrd="0" presId="urn:microsoft.com/office/officeart/2005/8/layout/chevron2"/>
    <dgm:cxn modelId="{EC52038D-63D2-4DE9-991F-7704D7380096}" type="presParOf" srcId="{839EE6A6-7EC4-4D10-B6ED-5F0EC271EB82}" destId="{7F19C9DA-D6CD-464E-91DE-E3174E46E63B}" srcOrd="0" destOrd="0" presId="urn:microsoft.com/office/officeart/2005/8/layout/chevron2"/>
    <dgm:cxn modelId="{EA1E23E9-8B6A-4C5F-925E-DAEC4DFBA429}" type="presParOf" srcId="{839EE6A6-7EC4-4D10-B6ED-5F0EC271EB82}" destId="{AA6D197D-100B-4158-A71C-DC4E29F85B7A}" srcOrd="1" destOrd="0" presId="urn:microsoft.com/office/officeart/2005/8/layout/chevron2"/>
    <dgm:cxn modelId="{3768B0A3-3D87-46BE-85E1-103EE6250287}" type="presParOf" srcId="{AD7004DD-8FEC-415E-BDE8-669116ECB9E5}" destId="{83BA1FB3-8AAD-4AAE-AF3E-E98A8379F145}" srcOrd="3" destOrd="0" presId="urn:microsoft.com/office/officeart/2005/8/layout/chevron2"/>
    <dgm:cxn modelId="{88CD457C-23D8-4A40-84D2-6A37DBA2CB6A}" type="presParOf" srcId="{AD7004DD-8FEC-415E-BDE8-669116ECB9E5}" destId="{FBD786FD-5CE9-43D9-868A-54842DB5C75E}" srcOrd="4" destOrd="0" presId="urn:microsoft.com/office/officeart/2005/8/layout/chevron2"/>
    <dgm:cxn modelId="{12FC1142-9805-4B51-9CD0-7D60F42E9781}" type="presParOf" srcId="{FBD786FD-5CE9-43D9-868A-54842DB5C75E}" destId="{95F80425-7570-4FEB-BD78-999F7286A286}" srcOrd="0" destOrd="0" presId="urn:microsoft.com/office/officeart/2005/8/layout/chevron2"/>
    <dgm:cxn modelId="{286A8106-3F56-4487-BAAA-EA98BE826D05}" type="presParOf" srcId="{FBD786FD-5CE9-43D9-868A-54842DB5C75E}" destId="{FBC5B2CC-F7BF-46B6-9D50-BF1BD6D934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A2271-2267-4756-8033-2946C682DAB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B38E83-BA91-4671-8AB9-B44560826533}">
      <dgm:prSet phldrT="[Tekst]" custT="1"/>
      <dgm:spPr>
        <a:ln>
          <a:solidFill>
            <a:srgbClr val="DB310F"/>
          </a:solidFill>
        </a:ln>
      </dgm:spPr>
      <dgm:t>
        <a:bodyPr/>
        <a:lstStyle/>
        <a:p>
          <a:r>
            <a:rPr lang="pl-PL" sz="1400" b="1"/>
            <a:t>protokoły konieczności </a:t>
          </a:r>
          <a:r>
            <a:rPr lang="pl-PL" sz="1400"/>
            <a:t>wykonania robót / dostaw / usług zamiennych </a:t>
          </a:r>
          <a:r>
            <a:rPr lang="pl-PL" sz="1400" b="1"/>
            <a:t>lub inne </a:t>
          </a:r>
          <a:r>
            <a:rPr lang="pl-PL" sz="1400"/>
            <a:t>równoważne dokumenty potwierdzające konieczność wprowadzenia zmian,</a:t>
          </a:r>
        </a:p>
      </dgm:t>
    </dgm:pt>
    <dgm:pt modelId="{01A9739C-A9D8-4AC2-98F6-B17EB0088C25}" type="parTrans" cxnId="{15601AC4-FC9D-4EBF-970F-5CB40EDD5C07}">
      <dgm:prSet/>
      <dgm:spPr/>
      <dgm:t>
        <a:bodyPr/>
        <a:lstStyle/>
        <a:p>
          <a:endParaRPr lang="pl-PL"/>
        </a:p>
      </dgm:t>
    </dgm:pt>
    <dgm:pt modelId="{0BDD8E3B-005E-4573-998C-DE67B1564BEB}" type="sibTrans" cxnId="{15601AC4-FC9D-4EBF-970F-5CB40EDD5C07}">
      <dgm:prSet/>
      <dgm:spPr/>
      <dgm:t>
        <a:bodyPr/>
        <a:lstStyle/>
        <a:p>
          <a:endParaRPr lang="pl-PL"/>
        </a:p>
      </dgm:t>
    </dgm:pt>
    <dgm:pt modelId="{DEE7D8DA-85DB-474F-BB8C-863E7C7B342E}">
      <dgm:prSet phldrT="[Tekst]"/>
      <dgm:spPr>
        <a:solidFill>
          <a:srgbClr val="DB310F"/>
        </a:solidFill>
      </dgm:spPr>
      <dgm:t>
        <a:bodyPr/>
        <a:lstStyle/>
        <a:p>
          <a:r>
            <a:rPr lang="pl-PL" b="1"/>
            <a:t>zatwierdzone roboty dodatkowe możesz</a:t>
          </a:r>
          <a:endParaRPr lang="pl-PL"/>
        </a:p>
      </dgm:t>
    </dgm:pt>
    <dgm:pt modelId="{21B5C56D-96C3-4741-A2D0-4B5E09084CA5}" type="parTrans" cxnId="{FC45609E-2B54-451E-943F-1F378861AB41}">
      <dgm:prSet/>
      <dgm:spPr/>
      <dgm:t>
        <a:bodyPr/>
        <a:lstStyle/>
        <a:p>
          <a:endParaRPr lang="pl-PL"/>
        </a:p>
      </dgm:t>
    </dgm:pt>
    <dgm:pt modelId="{99D01E78-F43A-4881-8B68-A95B769D674B}" type="sibTrans" cxnId="{FC45609E-2B54-451E-943F-1F378861AB41}">
      <dgm:prSet/>
      <dgm:spPr/>
      <dgm:t>
        <a:bodyPr/>
        <a:lstStyle/>
        <a:p>
          <a:endParaRPr lang="pl-PL"/>
        </a:p>
      </dgm:t>
    </dgm:pt>
    <dgm:pt modelId="{61F92E6A-39A7-4C46-B794-17973B0FC30E}">
      <dgm:prSet phldrT="[Tekst]"/>
      <dgm:spPr>
        <a:ln>
          <a:solidFill>
            <a:srgbClr val="DB310F"/>
          </a:solidFill>
        </a:ln>
      </dgm:spPr>
      <dgm:t>
        <a:bodyPr/>
        <a:lstStyle/>
        <a:p>
          <a:r>
            <a:rPr lang="pl-PL" b="1"/>
            <a:t>rozliczyć do wysokości wydatków kwalifikowalnych </a:t>
          </a:r>
          <a:r>
            <a:rPr lang="pl-PL"/>
            <a:t>zaplanowanych we wniosku aplikacyjnym na wykonanie przedmiotowego zakresu prac,</a:t>
          </a:r>
        </a:p>
      </dgm:t>
    </dgm:pt>
    <dgm:pt modelId="{7607C761-35F5-4F7B-B2ED-4074D561E986}" type="parTrans" cxnId="{13853902-1552-4D33-ACCF-EB60ED285924}">
      <dgm:prSet/>
      <dgm:spPr/>
      <dgm:t>
        <a:bodyPr/>
        <a:lstStyle/>
        <a:p>
          <a:endParaRPr lang="pl-PL"/>
        </a:p>
      </dgm:t>
    </dgm:pt>
    <dgm:pt modelId="{24E0594E-FC35-49B4-8987-211C97817047}" type="sibTrans" cxnId="{13853902-1552-4D33-ACCF-EB60ED285924}">
      <dgm:prSet/>
      <dgm:spPr/>
      <dgm:t>
        <a:bodyPr/>
        <a:lstStyle/>
        <a:p>
          <a:endParaRPr lang="pl-PL"/>
        </a:p>
      </dgm:t>
    </dgm:pt>
    <dgm:pt modelId="{A8312303-268A-42D5-AAC4-F56D1FAEDC63}">
      <dgm:prSet/>
      <dgm:spPr>
        <a:ln>
          <a:solidFill>
            <a:srgbClr val="DB310F"/>
          </a:solidFill>
        </a:ln>
      </dgm:spPr>
      <dgm:t>
        <a:bodyPr/>
        <a:lstStyle/>
        <a:p>
          <a:r>
            <a:rPr lang="pl-PL" b="1"/>
            <a:t>wykorzystać</a:t>
          </a:r>
          <a:r>
            <a:rPr lang="pl-PL"/>
            <a:t> na ten cel wygenerowane </a:t>
          </a:r>
          <a:r>
            <a:rPr lang="pl-PL" b="1"/>
            <a:t>oszczędności</a:t>
          </a:r>
          <a:r>
            <a:rPr lang="pl-PL"/>
            <a:t> w projekcie, </a:t>
          </a:r>
        </a:p>
      </dgm:t>
    </dgm:pt>
    <dgm:pt modelId="{0B30EA89-7668-43E7-AB54-E161595E2BE6}" type="parTrans" cxnId="{28663D75-478E-4FF5-B932-80622B1353CF}">
      <dgm:prSet/>
      <dgm:spPr/>
      <dgm:t>
        <a:bodyPr/>
        <a:lstStyle/>
        <a:p>
          <a:endParaRPr lang="pl-PL"/>
        </a:p>
      </dgm:t>
    </dgm:pt>
    <dgm:pt modelId="{606D04A5-5200-410F-99DB-FA046B77696F}" type="sibTrans" cxnId="{28663D75-478E-4FF5-B932-80622B1353CF}">
      <dgm:prSet/>
      <dgm:spPr/>
      <dgm:t>
        <a:bodyPr/>
        <a:lstStyle/>
        <a:p>
          <a:endParaRPr lang="pl-PL"/>
        </a:p>
      </dgm:t>
    </dgm:pt>
    <dgm:pt modelId="{7FEE268F-2106-4903-8C37-16E24A27AEB8}">
      <dgm:prSet/>
      <dgm:spPr>
        <a:ln>
          <a:solidFill>
            <a:srgbClr val="DB310F"/>
          </a:solidFill>
        </a:ln>
      </dgm:spPr>
      <dgm:t>
        <a:bodyPr/>
        <a:lstStyle/>
        <a:p>
          <a:r>
            <a:rPr lang="pl-PL" b="1"/>
            <a:t>zawnioskować o zwiększenie poziomu dofinasowania </a:t>
          </a:r>
          <a:r>
            <a:rPr lang="pl-PL"/>
            <a:t>w projekcie, </a:t>
          </a:r>
        </a:p>
      </dgm:t>
    </dgm:pt>
    <dgm:pt modelId="{FB15D977-6741-47B1-A0EA-B39C7565D417}" type="parTrans" cxnId="{C87B7B5D-85D9-45CD-B40D-6F7B06C8C559}">
      <dgm:prSet/>
      <dgm:spPr/>
      <dgm:t>
        <a:bodyPr/>
        <a:lstStyle/>
        <a:p>
          <a:endParaRPr lang="pl-PL"/>
        </a:p>
      </dgm:t>
    </dgm:pt>
    <dgm:pt modelId="{853BCAE3-AD77-4979-A9BC-509B3DE691CD}" type="sibTrans" cxnId="{C87B7B5D-85D9-45CD-B40D-6F7B06C8C559}">
      <dgm:prSet/>
      <dgm:spPr/>
      <dgm:t>
        <a:bodyPr/>
        <a:lstStyle/>
        <a:p>
          <a:endParaRPr lang="pl-PL"/>
        </a:p>
      </dgm:t>
    </dgm:pt>
    <dgm:pt modelId="{8BCDAE70-CF41-47CF-9F48-3E40614AB327}">
      <dgm:prSet/>
      <dgm:spPr>
        <a:ln>
          <a:solidFill>
            <a:srgbClr val="DB310F"/>
          </a:solidFill>
        </a:ln>
      </dgm:spPr>
      <dgm:t>
        <a:bodyPr/>
        <a:lstStyle/>
        <a:p>
          <a:r>
            <a:rPr lang="pl-PL" b="1"/>
            <a:t>pokryć ze środków własnych </a:t>
          </a:r>
          <a:r>
            <a:rPr lang="pl-PL"/>
            <a:t>jako wydatki niekwalifikowalne.</a:t>
          </a:r>
        </a:p>
      </dgm:t>
    </dgm:pt>
    <dgm:pt modelId="{8948E35E-0BAA-4723-853B-52CACFFAE6BF}" type="parTrans" cxnId="{C7DDC803-A3AF-41C4-A4F2-5B300A3020C7}">
      <dgm:prSet/>
      <dgm:spPr/>
      <dgm:t>
        <a:bodyPr/>
        <a:lstStyle/>
        <a:p>
          <a:endParaRPr lang="pl-PL"/>
        </a:p>
      </dgm:t>
    </dgm:pt>
    <dgm:pt modelId="{1BA5F4A7-7153-40B9-B231-011C71BF5FEC}" type="sibTrans" cxnId="{C7DDC803-A3AF-41C4-A4F2-5B300A3020C7}">
      <dgm:prSet/>
      <dgm:spPr/>
      <dgm:t>
        <a:bodyPr/>
        <a:lstStyle/>
        <a:p>
          <a:endParaRPr lang="pl-PL"/>
        </a:p>
      </dgm:t>
    </dgm:pt>
    <dgm:pt modelId="{945E90A8-03E3-4BEE-B61C-415F2F01674C}">
      <dgm:prSet phldrT="[Tekst]"/>
      <dgm:spPr>
        <a:solidFill>
          <a:srgbClr val="DB310F"/>
        </a:solidFill>
      </dgm:spPr>
      <dgm:t>
        <a:bodyPr/>
        <a:lstStyle/>
        <a:p>
          <a:r>
            <a:rPr lang="pl-PL" b="1"/>
            <a:t>przykłady</a:t>
          </a:r>
          <a:endParaRPr lang="pl-PL"/>
        </a:p>
      </dgm:t>
    </dgm:pt>
    <dgm:pt modelId="{A0DE5223-3ABD-4C76-B361-4BA52181B11F}" type="parTrans" cxnId="{4254A740-248F-4476-AFAC-FE4B57349495}">
      <dgm:prSet/>
      <dgm:spPr/>
      <dgm:t>
        <a:bodyPr/>
        <a:lstStyle/>
        <a:p>
          <a:endParaRPr lang="pl-PL"/>
        </a:p>
      </dgm:t>
    </dgm:pt>
    <dgm:pt modelId="{CF7D8DB5-7E09-4C56-871D-18AD493AD91E}" type="sibTrans" cxnId="{4254A740-248F-4476-AFAC-FE4B57349495}">
      <dgm:prSet/>
      <dgm:spPr/>
      <dgm:t>
        <a:bodyPr/>
        <a:lstStyle/>
        <a:p>
          <a:endParaRPr lang="pl-PL"/>
        </a:p>
      </dgm:t>
    </dgm:pt>
    <dgm:pt modelId="{974A7C22-6158-46F5-8DC0-89797275343A}">
      <dgm:prSet/>
      <dgm:spPr>
        <a:ln>
          <a:solidFill>
            <a:srgbClr val="DB310F"/>
          </a:solidFill>
        </a:ln>
      </dgm:spPr>
      <dgm:t>
        <a:bodyPr/>
        <a:lstStyle/>
        <a:p>
          <a:r>
            <a:rPr lang="pl-PL"/>
            <a:t>dodatkowe elementy oznakowania pionowego / poziomego w celu zapewnienia bezpieczeństwa ruchu,</a:t>
          </a:r>
        </a:p>
      </dgm:t>
    </dgm:pt>
    <dgm:pt modelId="{C8088588-7BA6-47B4-BE8C-8F8599F1EE03}" type="parTrans" cxnId="{F961184B-CA59-459F-A80C-8695B7D9F3E4}">
      <dgm:prSet/>
      <dgm:spPr/>
      <dgm:t>
        <a:bodyPr/>
        <a:lstStyle/>
        <a:p>
          <a:endParaRPr lang="pl-PL"/>
        </a:p>
      </dgm:t>
    </dgm:pt>
    <dgm:pt modelId="{A5E41D4F-B911-46F9-A600-DF14E1F560A7}" type="sibTrans" cxnId="{F961184B-CA59-459F-A80C-8695B7D9F3E4}">
      <dgm:prSet/>
      <dgm:spPr/>
      <dgm:t>
        <a:bodyPr/>
        <a:lstStyle/>
        <a:p>
          <a:endParaRPr lang="pl-PL"/>
        </a:p>
      </dgm:t>
    </dgm:pt>
    <dgm:pt modelId="{57ECF820-31D8-46FA-89D6-F891AB219FD4}">
      <dgm:prSet custT="1"/>
      <dgm:spPr>
        <a:ln>
          <a:solidFill>
            <a:srgbClr val="DB310F"/>
          </a:solidFill>
        </a:ln>
      </dgm:spPr>
      <dgm:t>
        <a:bodyPr/>
        <a:lstStyle/>
        <a:p>
          <a:r>
            <a:rPr lang="pl-PL" sz="1400" b="1"/>
            <a:t>umowę</a:t>
          </a:r>
          <a:r>
            <a:rPr lang="pl-PL" sz="1400"/>
            <a:t>/y z wykonawcą / </a:t>
          </a:r>
          <a:r>
            <a:rPr lang="pl-PL" sz="1400" b="1"/>
            <a:t>aneks</a:t>
          </a:r>
          <a:r>
            <a:rPr lang="pl-PL" sz="1400"/>
            <a:t>/y do umowy/ów z wykonawcą,</a:t>
          </a:r>
        </a:p>
      </dgm:t>
    </dgm:pt>
    <dgm:pt modelId="{C2B167E4-8501-4CC7-8CAB-4CADF03BA58C}" type="parTrans" cxnId="{770CD41F-908A-487C-B345-C7D26BDCAE60}">
      <dgm:prSet/>
      <dgm:spPr/>
      <dgm:t>
        <a:bodyPr/>
        <a:lstStyle/>
        <a:p>
          <a:endParaRPr lang="pl-PL"/>
        </a:p>
      </dgm:t>
    </dgm:pt>
    <dgm:pt modelId="{5A137DD7-6C52-4EE9-8D87-6654FD951046}" type="sibTrans" cxnId="{770CD41F-908A-487C-B345-C7D26BDCAE60}">
      <dgm:prSet/>
      <dgm:spPr/>
      <dgm:t>
        <a:bodyPr/>
        <a:lstStyle/>
        <a:p>
          <a:endParaRPr lang="pl-PL"/>
        </a:p>
      </dgm:t>
    </dgm:pt>
    <dgm:pt modelId="{64D233D3-CD93-4110-BF76-1036D18D333D}">
      <dgm:prSet custT="1"/>
      <dgm:spPr>
        <a:ln>
          <a:solidFill>
            <a:srgbClr val="DB310F"/>
          </a:solidFill>
        </a:ln>
      </dgm:spPr>
      <dgm:t>
        <a:bodyPr/>
        <a:lstStyle/>
        <a:p>
          <a:r>
            <a:rPr lang="pl-PL" sz="1400"/>
            <a:t>informację dotyczącą prawa </a:t>
          </a:r>
          <a:r>
            <a:rPr lang="pl-PL" sz="1400" b="1"/>
            <a:t>dysponowania nieruchomością </a:t>
          </a:r>
          <a:r>
            <a:rPr lang="pl-PL" sz="1400"/>
            <a:t>- w przypadku wejścia w teren pierwotnie niezaplanowany w projekcie,</a:t>
          </a:r>
        </a:p>
      </dgm:t>
    </dgm:pt>
    <dgm:pt modelId="{1309BE13-826F-497B-81FA-0731FC8D026D}" type="parTrans" cxnId="{961A3F78-58EB-4556-A9EA-E2CF6AFA13A1}">
      <dgm:prSet/>
      <dgm:spPr/>
      <dgm:t>
        <a:bodyPr/>
        <a:lstStyle/>
        <a:p>
          <a:endParaRPr lang="pl-PL"/>
        </a:p>
      </dgm:t>
    </dgm:pt>
    <dgm:pt modelId="{D313A43E-2263-4426-927D-0DF301DEB12B}" type="sibTrans" cxnId="{961A3F78-58EB-4556-A9EA-E2CF6AFA13A1}">
      <dgm:prSet/>
      <dgm:spPr/>
      <dgm:t>
        <a:bodyPr/>
        <a:lstStyle/>
        <a:p>
          <a:endParaRPr lang="pl-PL"/>
        </a:p>
      </dgm:t>
    </dgm:pt>
    <dgm:pt modelId="{D398FA4C-6356-40D8-A08A-CFC1DADD0E0D}">
      <dgm:prSet custT="1"/>
      <dgm:spPr>
        <a:ln>
          <a:solidFill>
            <a:srgbClr val="DB310F"/>
          </a:solidFill>
        </a:ln>
      </dgm:spPr>
      <dgm:t>
        <a:bodyPr/>
        <a:lstStyle/>
        <a:p>
          <a:r>
            <a:rPr lang="pl-PL" sz="1400"/>
            <a:t>informację dotyczącą wpływu / braku wpływu wnioskowanej zmiany na </a:t>
          </a:r>
          <a:r>
            <a:rPr lang="pl-PL" sz="1400" b="1"/>
            <a:t>wskaźniki</a:t>
          </a:r>
          <a:r>
            <a:rPr lang="pl-PL" sz="1400" b="0"/>
            <a:t>,</a:t>
          </a:r>
        </a:p>
      </dgm:t>
    </dgm:pt>
    <dgm:pt modelId="{E873E9E6-489C-49F9-9B3D-4712F10A440C}" type="parTrans" cxnId="{E00981CE-DFB7-4BE3-8977-4BBFB5748FB2}">
      <dgm:prSet/>
      <dgm:spPr/>
      <dgm:t>
        <a:bodyPr/>
        <a:lstStyle/>
        <a:p>
          <a:endParaRPr lang="pl-PL"/>
        </a:p>
      </dgm:t>
    </dgm:pt>
    <dgm:pt modelId="{62B2A35E-FAEF-4012-BBE7-1C45083D4E09}" type="sibTrans" cxnId="{E00981CE-DFB7-4BE3-8977-4BBFB5748FB2}">
      <dgm:prSet/>
      <dgm:spPr/>
      <dgm:t>
        <a:bodyPr/>
        <a:lstStyle/>
        <a:p>
          <a:endParaRPr lang="pl-PL"/>
        </a:p>
      </dgm:t>
    </dgm:pt>
    <dgm:pt modelId="{EA5CC0CA-257E-4DA2-9AB3-A24586B8B0F5}">
      <dgm:prSet custT="1"/>
      <dgm:spPr>
        <a:ln>
          <a:solidFill>
            <a:srgbClr val="DB310F"/>
          </a:solidFill>
        </a:ln>
      </dgm:spPr>
      <dgm:t>
        <a:bodyPr/>
        <a:lstStyle/>
        <a:p>
          <a:r>
            <a:rPr lang="pl-PL" sz="1400" b="1"/>
            <a:t>formularz zgłaszania zmian</a:t>
          </a:r>
          <a:r>
            <a:rPr lang="pl-PL" sz="1400" b="0"/>
            <a:t>.</a:t>
          </a:r>
          <a:endParaRPr lang="pl-PL" sz="1200" b="1"/>
        </a:p>
      </dgm:t>
    </dgm:pt>
    <dgm:pt modelId="{7EDF08EF-42E4-444D-9BB2-0B06C59E5294}" type="parTrans" cxnId="{A5EF8A9A-6A30-492B-949C-CC436F3FA068}">
      <dgm:prSet/>
      <dgm:spPr/>
      <dgm:t>
        <a:bodyPr/>
        <a:lstStyle/>
        <a:p>
          <a:endParaRPr lang="pl-PL"/>
        </a:p>
      </dgm:t>
    </dgm:pt>
    <dgm:pt modelId="{DAD36E9B-F4D4-45EC-B365-7F1D4AEA3039}" type="sibTrans" cxnId="{A5EF8A9A-6A30-492B-949C-CC436F3FA068}">
      <dgm:prSet/>
      <dgm:spPr/>
      <dgm:t>
        <a:bodyPr/>
        <a:lstStyle/>
        <a:p>
          <a:endParaRPr lang="pl-PL"/>
        </a:p>
      </dgm:t>
    </dgm:pt>
    <dgm:pt modelId="{98AA2F90-C28E-4DB0-9AFE-4F2892565242}">
      <dgm:prSet phldrT="[Tekst]"/>
      <dgm:spPr>
        <a:solidFill>
          <a:srgbClr val="DB310F"/>
        </a:solidFill>
      </dgm:spPr>
      <dgm:t>
        <a:bodyPr/>
        <a:lstStyle/>
        <a:p>
          <a:r>
            <a:rPr lang="pl-PL" b="1"/>
            <a:t>musisz </a:t>
          </a:r>
        </a:p>
        <a:p>
          <a:r>
            <a:rPr lang="pl-PL" b="1"/>
            <a:t>dostarczyć</a:t>
          </a:r>
          <a:endParaRPr lang="pl-PL"/>
        </a:p>
      </dgm:t>
    </dgm:pt>
    <dgm:pt modelId="{08917036-0C64-4DEC-ADAD-5D228C56A7A8}" type="sibTrans" cxnId="{9944BF78-11D7-438B-BC41-39DCF572A9ED}">
      <dgm:prSet/>
      <dgm:spPr/>
      <dgm:t>
        <a:bodyPr/>
        <a:lstStyle/>
        <a:p>
          <a:endParaRPr lang="pl-PL"/>
        </a:p>
      </dgm:t>
    </dgm:pt>
    <dgm:pt modelId="{B10E5978-7FAD-40BE-8CBB-3A7DC90ADAE0}" type="parTrans" cxnId="{9944BF78-11D7-438B-BC41-39DCF572A9ED}">
      <dgm:prSet/>
      <dgm:spPr/>
      <dgm:t>
        <a:bodyPr/>
        <a:lstStyle/>
        <a:p>
          <a:endParaRPr lang="pl-PL"/>
        </a:p>
      </dgm:t>
    </dgm:pt>
    <dgm:pt modelId="{7951FFFB-8140-446C-B976-79B56E520876}">
      <dgm:prSet/>
      <dgm:spPr>
        <a:ln>
          <a:solidFill>
            <a:srgbClr val="DB310F"/>
          </a:solidFill>
        </a:ln>
      </dgm:spPr>
      <dgm:t>
        <a:bodyPr/>
        <a:lstStyle/>
        <a:p>
          <a:r>
            <a:rPr lang="pl-PL"/>
            <a:t>konieczność usunięcia kolizji,</a:t>
          </a:r>
        </a:p>
      </dgm:t>
    </dgm:pt>
    <dgm:pt modelId="{6B7697BE-63D6-4E4C-BC9A-ADD5B509CBC0}" type="parTrans" cxnId="{FB52E1C6-2469-4B47-A585-DFBB4E407621}">
      <dgm:prSet/>
      <dgm:spPr/>
      <dgm:t>
        <a:bodyPr/>
        <a:lstStyle/>
        <a:p>
          <a:endParaRPr lang="pl-PL"/>
        </a:p>
      </dgm:t>
    </dgm:pt>
    <dgm:pt modelId="{21709393-2565-4121-9399-9C43783EAE2B}" type="sibTrans" cxnId="{FB52E1C6-2469-4B47-A585-DFBB4E407621}">
      <dgm:prSet/>
      <dgm:spPr/>
      <dgm:t>
        <a:bodyPr/>
        <a:lstStyle/>
        <a:p>
          <a:endParaRPr lang="pl-PL"/>
        </a:p>
      </dgm:t>
    </dgm:pt>
    <dgm:pt modelId="{16B955E1-397B-404C-BFE1-180AB44CD159}">
      <dgm:prSet/>
      <dgm:spPr>
        <a:ln>
          <a:solidFill>
            <a:srgbClr val="DB310F"/>
          </a:solidFill>
        </a:ln>
      </dgm:spPr>
      <dgm:t>
        <a:bodyPr/>
        <a:lstStyle/>
        <a:p>
          <a:r>
            <a:rPr lang="pl-PL"/>
            <a:t>konieczność zapewnienia dodatkowego nadzoru, np. architektonicznego, archeologicznego </a:t>
          </a:r>
        </a:p>
      </dgm:t>
    </dgm:pt>
    <dgm:pt modelId="{54EC5F0B-C0D4-46EB-ACBD-3EB8F329A85C}" type="parTrans" cxnId="{0E470068-F3A2-43C8-B83B-92448BA44582}">
      <dgm:prSet/>
      <dgm:spPr/>
      <dgm:t>
        <a:bodyPr/>
        <a:lstStyle/>
        <a:p>
          <a:endParaRPr lang="pl-PL"/>
        </a:p>
      </dgm:t>
    </dgm:pt>
    <dgm:pt modelId="{6A7E9DE1-61EE-40EC-9401-A3BFCDCA2551}" type="sibTrans" cxnId="{0E470068-F3A2-43C8-B83B-92448BA44582}">
      <dgm:prSet/>
      <dgm:spPr/>
      <dgm:t>
        <a:bodyPr/>
        <a:lstStyle/>
        <a:p>
          <a:endParaRPr lang="pl-PL"/>
        </a:p>
      </dgm:t>
    </dgm:pt>
    <dgm:pt modelId="{EDBD5A71-CEB8-4EF4-861F-586032652CA8}">
      <dgm:prSet/>
      <dgm:spPr>
        <a:ln>
          <a:solidFill>
            <a:srgbClr val="DB310F"/>
          </a:solidFill>
        </a:ln>
      </dgm:spPr>
      <dgm:t>
        <a:bodyPr/>
        <a:lstStyle/>
        <a:p>
          <a:r>
            <a:rPr lang="pl-PL"/>
            <a:t>konieczność przeprowadzenia dodatkowych prac celem uzyskania odbiorów końcowych. </a:t>
          </a:r>
        </a:p>
      </dgm:t>
    </dgm:pt>
    <dgm:pt modelId="{E712818D-E4E8-4D29-B165-86825CBFC940}" type="parTrans" cxnId="{4ECE222E-5DA8-4096-B7D1-EE64449CA47D}">
      <dgm:prSet/>
      <dgm:spPr/>
      <dgm:t>
        <a:bodyPr/>
        <a:lstStyle/>
        <a:p>
          <a:endParaRPr lang="pl-PL"/>
        </a:p>
      </dgm:t>
    </dgm:pt>
    <dgm:pt modelId="{C9AB4892-7274-42C3-87D3-44090DD56F5B}" type="sibTrans" cxnId="{4ECE222E-5DA8-4096-B7D1-EE64449CA47D}">
      <dgm:prSet/>
      <dgm:spPr/>
      <dgm:t>
        <a:bodyPr/>
        <a:lstStyle/>
        <a:p>
          <a:endParaRPr lang="pl-PL"/>
        </a:p>
      </dgm:t>
    </dgm:pt>
    <dgm:pt modelId="{AD7004DD-8FEC-415E-BDE8-669116ECB9E5}" type="pres">
      <dgm:prSet presAssocID="{B7BA2271-2267-4756-8033-2946C682DAB6}" presName="linearFlow" presStyleCnt="0">
        <dgm:presLayoutVars>
          <dgm:dir/>
          <dgm:animLvl val="lvl"/>
          <dgm:resizeHandles val="exact"/>
        </dgm:presLayoutVars>
      </dgm:prSet>
      <dgm:spPr/>
    </dgm:pt>
    <dgm:pt modelId="{CB91643C-0A12-44AF-A347-C55E7F4FC91D}" type="pres">
      <dgm:prSet presAssocID="{98AA2F90-C28E-4DB0-9AFE-4F2892565242}" presName="composite" presStyleCnt="0"/>
      <dgm:spPr/>
    </dgm:pt>
    <dgm:pt modelId="{1EFCA182-949A-41CD-88B1-2BAB9FDF811D}" type="pres">
      <dgm:prSet presAssocID="{98AA2F90-C28E-4DB0-9AFE-4F2892565242}" presName="parentText" presStyleLbl="alignNode1" presStyleIdx="0" presStyleCnt="3" custScaleY="119747">
        <dgm:presLayoutVars>
          <dgm:chMax val="1"/>
          <dgm:bulletEnabled val="1"/>
        </dgm:presLayoutVars>
      </dgm:prSet>
      <dgm:spPr/>
    </dgm:pt>
    <dgm:pt modelId="{6C2E811B-1DA9-4BA5-AA51-961443EFE364}" type="pres">
      <dgm:prSet presAssocID="{98AA2F90-C28E-4DB0-9AFE-4F2892565242}" presName="descendantText" presStyleLbl="alignAcc1" presStyleIdx="0" presStyleCnt="3" custScaleY="131903" custLinFactNeighborX="302" custLinFactNeighborY="-283">
        <dgm:presLayoutVars>
          <dgm:bulletEnabled val="1"/>
        </dgm:presLayoutVars>
      </dgm:prSet>
      <dgm:spPr/>
    </dgm:pt>
    <dgm:pt modelId="{30D47A1A-99B1-436A-AF37-EA97B293BC10}" type="pres">
      <dgm:prSet presAssocID="{08917036-0C64-4DEC-ADAD-5D228C56A7A8}" presName="sp" presStyleCnt="0"/>
      <dgm:spPr/>
    </dgm:pt>
    <dgm:pt modelId="{839EE6A6-7EC4-4D10-B6ED-5F0EC271EB82}" type="pres">
      <dgm:prSet presAssocID="{945E90A8-03E3-4BEE-B61C-415F2F01674C}" presName="composite" presStyleCnt="0"/>
      <dgm:spPr/>
    </dgm:pt>
    <dgm:pt modelId="{7F19C9DA-D6CD-464E-91DE-E3174E46E63B}" type="pres">
      <dgm:prSet presAssocID="{945E90A8-03E3-4BEE-B61C-415F2F01674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A6D197D-100B-4158-A71C-DC4E29F85B7A}" type="pres">
      <dgm:prSet presAssocID="{945E90A8-03E3-4BEE-B61C-415F2F01674C}" presName="descendantText" presStyleLbl="alignAcc1" presStyleIdx="1" presStyleCnt="3">
        <dgm:presLayoutVars>
          <dgm:bulletEnabled val="1"/>
        </dgm:presLayoutVars>
      </dgm:prSet>
      <dgm:spPr/>
    </dgm:pt>
    <dgm:pt modelId="{83BA1FB3-8AAD-4AAE-AF3E-E98A8379F145}" type="pres">
      <dgm:prSet presAssocID="{CF7D8DB5-7E09-4C56-871D-18AD493AD91E}" presName="sp" presStyleCnt="0"/>
      <dgm:spPr/>
    </dgm:pt>
    <dgm:pt modelId="{FBD786FD-5CE9-43D9-868A-54842DB5C75E}" type="pres">
      <dgm:prSet presAssocID="{DEE7D8DA-85DB-474F-BB8C-863E7C7B342E}" presName="composite" presStyleCnt="0"/>
      <dgm:spPr/>
    </dgm:pt>
    <dgm:pt modelId="{95F80425-7570-4FEB-BD78-999F7286A286}" type="pres">
      <dgm:prSet presAssocID="{DEE7D8DA-85DB-474F-BB8C-863E7C7B34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BC5B2CC-F7BF-46B6-9D50-BF1BD6D93401}" type="pres">
      <dgm:prSet presAssocID="{DEE7D8DA-85DB-474F-BB8C-863E7C7B342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3853902-1552-4D33-ACCF-EB60ED285924}" srcId="{DEE7D8DA-85DB-474F-BB8C-863E7C7B342E}" destId="{61F92E6A-39A7-4C46-B794-17973B0FC30E}" srcOrd="0" destOrd="0" parTransId="{7607C761-35F5-4F7B-B2ED-4074D561E986}" sibTransId="{24E0594E-FC35-49B4-8987-211C97817047}"/>
    <dgm:cxn modelId="{C7DDC803-A3AF-41C4-A4F2-5B300A3020C7}" srcId="{DEE7D8DA-85DB-474F-BB8C-863E7C7B342E}" destId="{8BCDAE70-CF41-47CF-9F48-3E40614AB327}" srcOrd="3" destOrd="0" parTransId="{8948E35E-0BAA-4723-853B-52CACFFAE6BF}" sibTransId="{1BA5F4A7-7153-40B9-B231-011C71BF5FEC}"/>
    <dgm:cxn modelId="{54B13818-F025-4363-A05C-44212308BAE7}" type="presOf" srcId="{08B38E83-BA91-4671-8AB9-B44560826533}" destId="{6C2E811B-1DA9-4BA5-AA51-961443EFE364}" srcOrd="0" destOrd="0" presId="urn:microsoft.com/office/officeart/2005/8/layout/chevron2"/>
    <dgm:cxn modelId="{770CD41F-908A-487C-B345-C7D26BDCAE60}" srcId="{98AA2F90-C28E-4DB0-9AFE-4F2892565242}" destId="{57ECF820-31D8-46FA-89D6-F891AB219FD4}" srcOrd="1" destOrd="0" parTransId="{C2B167E4-8501-4CC7-8CAB-4CADF03BA58C}" sibTransId="{5A137DD7-6C52-4EE9-8D87-6654FD951046}"/>
    <dgm:cxn modelId="{4ECE222E-5DA8-4096-B7D1-EE64449CA47D}" srcId="{945E90A8-03E3-4BEE-B61C-415F2F01674C}" destId="{EDBD5A71-CEB8-4EF4-861F-586032652CA8}" srcOrd="3" destOrd="0" parTransId="{E712818D-E4E8-4D29-B165-86825CBFC940}" sibTransId="{C9AB4892-7274-42C3-87D3-44090DD56F5B}"/>
    <dgm:cxn modelId="{8DBA6236-8C36-4800-B30C-71F2C77FBF12}" type="presOf" srcId="{16B955E1-397B-404C-BFE1-180AB44CD159}" destId="{AA6D197D-100B-4158-A71C-DC4E29F85B7A}" srcOrd="0" destOrd="2" presId="urn:microsoft.com/office/officeart/2005/8/layout/chevron2"/>
    <dgm:cxn modelId="{695AD03A-8A43-43CA-89F0-970F5722671C}" type="presOf" srcId="{8BCDAE70-CF41-47CF-9F48-3E40614AB327}" destId="{FBC5B2CC-F7BF-46B6-9D50-BF1BD6D93401}" srcOrd="0" destOrd="3" presId="urn:microsoft.com/office/officeart/2005/8/layout/chevron2"/>
    <dgm:cxn modelId="{4254A740-248F-4476-AFAC-FE4B57349495}" srcId="{B7BA2271-2267-4756-8033-2946C682DAB6}" destId="{945E90A8-03E3-4BEE-B61C-415F2F01674C}" srcOrd="1" destOrd="0" parTransId="{A0DE5223-3ABD-4C76-B361-4BA52181B11F}" sibTransId="{CF7D8DB5-7E09-4C56-871D-18AD493AD91E}"/>
    <dgm:cxn modelId="{C87B7B5D-85D9-45CD-B40D-6F7B06C8C559}" srcId="{DEE7D8DA-85DB-474F-BB8C-863E7C7B342E}" destId="{7FEE268F-2106-4903-8C37-16E24A27AEB8}" srcOrd="2" destOrd="0" parTransId="{FB15D977-6741-47B1-A0EA-B39C7565D417}" sibTransId="{853BCAE3-AD77-4979-A9BC-509B3DE691CD}"/>
    <dgm:cxn modelId="{1FBD265F-841E-4E57-B8F4-D7A8D3C6F4B3}" type="presOf" srcId="{DEE7D8DA-85DB-474F-BB8C-863E7C7B342E}" destId="{95F80425-7570-4FEB-BD78-999F7286A286}" srcOrd="0" destOrd="0" presId="urn:microsoft.com/office/officeart/2005/8/layout/chevron2"/>
    <dgm:cxn modelId="{E6915945-46F6-4533-A4F3-50DBFE31E617}" type="presOf" srcId="{974A7C22-6158-46F5-8DC0-89797275343A}" destId="{AA6D197D-100B-4158-A71C-DC4E29F85B7A}" srcOrd="0" destOrd="0" presId="urn:microsoft.com/office/officeart/2005/8/layout/chevron2"/>
    <dgm:cxn modelId="{0E470068-F3A2-43C8-B83B-92448BA44582}" srcId="{945E90A8-03E3-4BEE-B61C-415F2F01674C}" destId="{16B955E1-397B-404C-BFE1-180AB44CD159}" srcOrd="2" destOrd="0" parTransId="{54EC5F0B-C0D4-46EB-ACBD-3EB8F329A85C}" sibTransId="{6A7E9DE1-61EE-40EC-9401-A3BFCDCA2551}"/>
    <dgm:cxn modelId="{F961184B-CA59-459F-A80C-8695B7D9F3E4}" srcId="{945E90A8-03E3-4BEE-B61C-415F2F01674C}" destId="{974A7C22-6158-46F5-8DC0-89797275343A}" srcOrd="0" destOrd="0" parTransId="{C8088588-7BA6-47B4-BE8C-8F8599F1EE03}" sibTransId="{A5E41D4F-B911-46F9-A600-DF14E1F560A7}"/>
    <dgm:cxn modelId="{980D5151-525C-4664-B82C-8922952D9E8A}" type="presOf" srcId="{7951FFFB-8140-446C-B976-79B56E520876}" destId="{AA6D197D-100B-4158-A71C-DC4E29F85B7A}" srcOrd="0" destOrd="1" presId="urn:microsoft.com/office/officeart/2005/8/layout/chevron2"/>
    <dgm:cxn modelId="{28663D75-478E-4FF5-B932-80622B1353CF}" srcId="{DEE7D8DA-85DB-474F-BB8C-863E7C7B342E}" destId="{A8312303-268A-42D5-AAC4-F56D1FAEDC63}" srcOrd="1" destOrd="0" parTransId="{0B30EA89-7668-43E7-AB54-E161595E2BE6}" sibTransId="{606D04A5-5200-410F-99DB-FA046B77696F}"/>
    <dgm:cxn modelId="{9D70F155-A3CC-417B-B764-F561C8B9258A}" type="presOf" srcId="{EDBD5A71-CEB8-4EF4-861F-586032652CA8}" destId="{AA6D197D-100B-4158-A71C-DC4E29F85B7A}" srcOrd="0" destOrd="3" presId="urn:microsoft.com/office/officeart/2005/8/layout/chevron2"/>
    <dgm:cxn modelId="{961A3F78-58EB-4556-A9EA-E2CF6AFA13A1}" srcId="{98AA2F90-C28E-4DB0-9AFE-4F2892565242}" destId="{64D233D3-CD93-4110-BF76-1036D18D333D}" srcOrd="2" destOrd="0" parTransId="{1309BE13-826F-497B-81FA-0731FC8D026D}" sibTransId="{D313A43E-2263-4426-927D-0DF301DEB12B}"/>
    <dgm:cxn modelId="{9944BF78-11D7-438B-BC41-39DCF572A9ED}" srcId="{B7BA2271-2267-4756-8033-2946C682DAB6}" destId="{98AA2F90-C28E-4DB0-9AFE-4F2892565242}" srcOrd="0" destOrd="0" parTransId="{B10E5978-7FAD-40BE-8CBB-3A7DC90ADAE0}" sibTransId="{08917036-0C64-4DEC-ADAD-5D228C56A7A8}"/>
    <dgm:cxn modelId="{14746483-5DB3-47A7-B17B-DAF009D9B9B0}" type="presOf" srcId="{7FEE268F-2106-4903-8C37-16E24A27AEB8}" destId="{FBC5B2CC-F7BF-46B6-9D50-BF1BD6D93401}" srcOrd="0" destOrd="2" presId="urn:microsoft.com/office/officeart/2005/8/layout/chevron2"/>
    <dgm:cxn modelId="{2AAB0884-6BCF-445C-B230-D4E742528D11}" type="presOf" srcId="{EA5CC0CA-257E-4DA2-9AB3-A24586B8B0F5}" destId="{6C2E811B-1DA9-4BA5-AA51-961443EFE364}" srcOrd="0" destOrd="4" presId="urn:microsoft.com/office/officeart/2005/8/layout/chevron2"/>
    <dgm:cxn modelId="{A5EF8A9A-6A30-492B-949C-CC436F3FA068}" srcId="{98AA2F90-C28E-4DB0-9AFE-4F2892565242}" destId="{EA5CC0CA-257E-4DA2-9AB3-A24586B8B0F5}" srcOrd="4" destOrd="0" parTransId="{7EDF08EF-42E4-444D-9BB2-0B06C59E5294}" sibTransId="{DAD36E9B-F4D4-45EC-B365-7F1D4AEA3039}"/>
    <dgm:cxn modelId="{FC45609E-2B54-451E-943F-1F378861AB41}" srcId="{B7BA2271-2267-4756-8033-2946C682DAB6}" destId="{DEE7D8DA-85DB-474F-BB8C-863E7C7B342E}" srcOrd="2" destOrd="0" parTransId="{21B5C56D-96C3-4741-A2D0-4B5E09084CA5}" sibTransId="{99D01E78-F43A-4881-8B68-A95B769D674B}"/>
    <dgm:cxn modelId="{FABBB5A5-A38C-4F1F-A0E4-8AB4573DC523}" type="presOf" srcId="{64D233D3-CD93-4110-BF76-1036D18D333D}" destId="{6C2E811B-1DA9-4BA5-AA51-961443EFE364}" srcOrd="0" destOrd="2" presId="urn:microsoft.com/office/officeart/2005/8/layout/chevron2"/>
    <dgm:cxn modelId="{4B3D8CA8-2D50-46AC-B404-4687024B6209}" type="presOf" srcId="{945E90A8-03E3-4BEE-B61C-415F2F01674C}" destId="{7F19C9DA-D6CD-464E-91DE-E3174E46E63B}" srcOrd="0" destOrd="0" presId="urn:microsoft.com/office/officeart/2005/8/layout/chevron2"/>
    <dgm:cxn modelId="{DB5BA9A9-0429-4E86-B500-032DD127C95B}" type="presOf" srcId="{A8312303-268A-42D5-AAC4-F56D1FAEDC63}" destId="{FBC5B2CC-F7BF-46B6-9D50-BF1BD6D93401}" srcOrd="0" destOrd="1" presId="urn:microsoft.com/office/officeart/2005/8/layout/chevron2"/>
    <dgm:cxn modelId="{94F7CAAD-F1DD-45C0-91ED-B183C2566180}" type="presOf" srcId="{D398FA4C-6356-40D8-A08A-CFC1DADD0E0D}" destId="{6C2E811B-1DA9-4BA5-AA51-961443EFE364}" srcOrd="0" destOrd="3" presId="urn:microsoft.com/office/officeart/2005/8/layout/chevron2"/>
    <dgm:cxn modelId="{B9C46BBA-BCCF-40E2-929F-4B6E6BDD3FB7}" type="presOf" srcId="{98AA2F90-C28E-4DB0-9AFE-4F2892565242}" destId="{1EFCA182-949A-41CD-88B1-2BAB9FDF811D}" srcOrd="0" destOrd="0" presId="urn:microsoft.com/office/officeart/2005/8/layout/chevron2"/>
    <dgm:cxn modelId="{15601AC4-FC9D-4EBF-970F-5CB40EDD5C07}" srcId="{98AA2F90-C28E-4DB0-9AFE-4F2892565242}" destId="{08B38E83-BA91-4671-8AB9-B44560826533}" srcOrd="0" destOrd="0" parTransId="{01A9739C-A9D8-4AC2-98F6-B17EB0088C25}" sibTransId="{0BDD8E3B-005E-4573-998C-DE67B1564BEB}"/>
    <dgm:cxn modelId="{FB52E1C6-2469-4B47-A585-DFBB4E407621}" srcId="{945E90A8-03E3-4BEE-B61C-415F2F01674C}" destId="{7951FFFB-8140-446C-B976-79B56E520876}" srcOrd="1" destOrd="0" parTransId="{6B7697BE-63D6-4E4C-BC9A-ADD5B509CBC0}" sibTransId="{21709393-2565-4121-9399-9C43783EAE2B}"/>
    <dgm:cxn modelId="{E00981CE-DFB7-4BE3-8977-4BBFB5748FB2}" srcId="{98AA2F90-C28E-4DB0-9AFE-4F2892565242}" destId="{D398FA4C-6356-40D8-A08A-CFC1DADD0E0D}" srcOrd="3" destOrd="0" parTransId="{E873E9E6-489C-49F9-9B3D-4712F10A440C}" sibTransId="{62B2A35E-FAEF-4012-BBE7-1C45083D4E09}"/>
    <dgm:cxn modelId="{A02194DD-C614-480B-A68E-F072DC7D42B2}" type="presOf" srcId="{57ECF820-31D8-46FA-89D6-F891AB219FD4}" destId="{6C2E811B-1DA9-4BA5-AA51-961443EFE364}" srcOrd="0" destOrd="1" presId="urn:microsoft.com/office/officeart/2005/8/layout/chevron2"/>
    <dgm:cxn modelId="{008F57E3-C95A-4D05-8340-8B89289D2AA5}" type="presOf" srcId="{B7BA2271-2267-4756-8033-2946C682DAB6}" destId="{AD7004DD-8FEC-415E-BDE8-669116ECB9E5}" srcOrd="0" destOrd="0" presId="urn:microsoft.com/office/officeart/2005/8/layout/chevron2"/>
    <dgm:cxn modelId="{38BA90F6-8527-4199-94A5-5D7ED5AE7A43}" type="presOf" srcId="{61F92E6A-39A7-4C46-B794-17973B0FC30E}" destId="{FBC5B2CC-F7BF-46B6-9D50-BF1BD6D93401}" srcOrd="0" destOrd="0" presId="urn:microsoft.com/office/officeart/2005/8/layout/chevron2"/>
    <dgm:cxn modelId="{E24AF836-B8FE-4D97-AAFD-B10D2B4A075E}" type="presParOf" srcId="{AD7004DD-8FEC-415E-BDE8-669116ECB9E5}" destId="{CB91643C-0A12-44AF-A347-C55E7F4FC91D}" srcOrd="0" destOrd="0" presId="urn:microsoft.com/office/officeart/2005/8/layout/chevron2"/>
    <dgm:cxn modelId="{052D9977-9220-4A33-92D6-21FD474F35F5}" type="presParOf" srcId="{CB91643C-0A12-44AF-A347-C55E7F4FC91D}" destId="{1EFCA182-949A-41CD-88B1-2BAB9FDF811D}" srcOrd="0" destOrd="0" presId="urn:microsoft.com/office/officeart/2005/8/layout/chevron2"/>
    <dgm:cxn modelId="{34C7F949-07F8-477E-BA91-86F3C4904902}" type="presParOf" srcId="{CB91643C-0A12-44AF-A347-C55E7F4FC91D}" destId="{6C2E811B-1DA9-4BA5-AA51-961443EFE364}" srcOrd="1" destOrd="0" presId="urn:microsoft.com/office/officeart/2005/8/layout/chevron2"/>
    <dgm:cxn modelId="{774F2D41-0A63-4996-9D34-90672973E739}" type="presParOf" srcId="{AD7004DD-8FEC-415E-BDE8-669116ECB9E5}" destId="{30D47A1A-99B1-436A-AF37-EA97B293BC10}" srcOrd="1" destOrd="0" presId="urn:microsoft.com/office/officeart/2005/8/layout/chevron2"/>
    <dgm:cxn modelId="{8E801615-FDA4-44F2-8292-93F38A59E2FD}" type="presParOf" srcId="{AD7004DD-8FEC-415E-BDE8-669116ECB9E5}" destId="{839EE6A6-7EC4-4D10-B6ED-5F0EC271EB82}" srcOrd="2" destOrd="0" presId="urn:microsoft.com/office/officeart/2005/8/layout/chevron2"/>
    <dgm:cxn modelId="{EC52038D-63D2-4DE9-991F-7704D7380096}" type="presParOf" srcId="{839EE6A6-7EC4-4D10-B6ED-5F0EC271EB82}" destId="{7F19C9DA-D6CD-464E-91DE-E3174E46E63B}" srcOrd="0" destOrd="0" presId="urn:microsoft.com/office/officeart/2005/8/layout/chevron2"/>
    <dgm:cxn modelId="{EA1E23E9-8B6A-4C5F-925E-DAEC4DFBA429}" type="presParOf" srcId="{839EE6A6-7EC4-4D10-B6ED-5F0EC271EB82}" destId="{AA6D197D-100B-4158-A71C-DC4E29F85B7A}" srcOrd="1" destOrd="0" presId="urn:microsoft.com/office/officeart/2005/8/layout/chevron2"/>
    <dgm:cxn modelId="{3768B0A3-3D87-46BE-85E1-103EE6250287}" type="presParOf" srcId="{AD7004DD-8FEC-415E-BDE8-669116ECB9E5}" destId="{83BA1FB3-8AAD-4AAE-AF3E-E98A8379F145}" srcOrd="3" destOrd="0" presId="urn:microsoft.com/office/officeart/2005/8/layout/chevron2"/>
    <dgm:cxn modelId="{88CD457C-23D8-4A40-84D2-6A37DBA2CB6A}" type="presParOf" srcId="{AD7004DD-8FEC-415E-BDE8-669116ECB9E5}" destId="{FBD786FD-5CE9-43D9-868A-54842DB5C75E}" srcOrd="4" destOrd="0" presId="urn:microsoft.com/office/officeart/2005/8/layout/chevron2"/>
    <dgm:cxn modelId="{12FC1142-9805-4B51-9CD0-7D60F42E9781}" type="presParOf" srcId="{FBD786FD-5CE9-43D9-868A-54842DB5C75E}" destId="{95F80425-7570-4FEB-BD78-999F7286A286}" srcOrd="0" destOrd="0" presId="urn:microsoft.com/office/officeart/2005/8/layout/chevron2"/>
    <dgm:cxn modelId="{286A8106-3F56-4487-BAAA-EA98BE826D05}" type="presParOf" srcId="{FBD786FD-5CE9-43D9-868A-54842DB5C75E}" destId="{FBC5B2CC-F7BF-46B6-9D50-BF1BD6D934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369B06-6A7E-49B9-8764-5380E7DD21AD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DC5BC9-53D7-49D6-B472-86E7715A13A3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l-PL"/>
            <a:t>musisz dostarczyć</a:t>
          </a:r>
        </a:p>
      </dgm:t>
    </dgm:pt>
    <dgm:pt modelId="{E4B3434B-B8E7-4DE8-B96F-FE4D4A7570E8}" type="parTrans" cxnId="{4E60A32C-80EB-4571-BFD1-D7C963085A04}">
      <dgm:prSet/>
      <dgm:spPr/>
      <dgm:t>
        <a:bodyPr/>
        <a:lstStyle/>
        <a:p>
          <a:endParaRPr lang="pl-PL"/>
        </a:p>
      </dgm:t>
    </dgm:pt>
    <dgm:pt modelId="{601201DC-9D8E-4630-BD55-2B417382454B}" type="sibTrans" cxnId="{4E60A32C-80EB-4571-BFD1-D7C963085A04}">
      <dgm:prSet/>
      <dgm:spPr/>
      <dgm:t>
        <a:bodyPr/>
        <a:lstStyle/>
        <a:p>
          <a:endParaRPr lang="pl-PL"/>
        </a:p>
      </dgm:t>
    </dgm:pt>
    <dgm:pt modelId="{C947104B-6DB6-4B2F-BCEF-EBFE9A853E86}">
      <dgm:prSet phldrT="[Tekst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sz="1600"/>
            <a:t>dokumenty / uzasadnienie potwierdzające konieczność wprowadzenia zmian,</a:t>
          </a:r>
        </a:p>
      </dgm:t>
    </dgm:pt>
    <dgm:pt modelId="{5F2D43D5-1C10-42D7-9368-8C357000EC7B}" type="parTrans" cxnId="{1AEFF43D-D4C4-4D98-897D-20E76D13E853}">
      <dgm:prSet/>
      <dgm:spPr/>
      <dgm:t>
        <a:bodyPr/>
        <a:lstStyle/>
        <a:p>
          <a:endParaRPr lang="pl-PL"/>
        </a:p>
      </dgm:t>
    </dgm:pt>
    <dgm:pt modelId="{1F79CF56-EAE0-4E87-94DB-151FA46D2BA0}" type="sibTrans" cxnId="{1AEFF43D-D4C4-4D98-897D-20E76D13E853}">
      <dgm:prSet/>
      <dgm:spPr/>
      <dgm:t>
        <a:bodyPr/>
        <a:lstStyle/>
        <a:p>
          <a:endParaRPr lang="pl-PL"/>
        </a:p>
      </dgm:t>
    </dgm:pt>
    <dgm:pt modelId="{CD840832-B937-4A23-A57A-A5495B0060D3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l-PL"/>
            <a:t>przykłady</a:t>
          </a:r>
        </a:p>
      </dgm:t>
    </dgm:pt>
    <dgm:pt modelId="{3CECB3FE-8D03-4D8C-9AB0-F036D77C4E88}" type="parTrans" cxnId="{79D7BDB6-9CA2-4DB7-BF49-CB2FCDAEEFB6}">
      <dgm:prSet/>
      <dgm:spPr/>
      <dgm:t>
        <a:bodyPr/>
        <a:lstStyle/>
        <a:p>
          <a:endParaRPr lang="pl-PL"/>
        </a:p>
      </dgm:t>
    </dgm:pt>
    <dgm:pt modelId="{25A738D4-1300-4B48-8C49-E4810A12BBBF}" type="sibTrans" cxnId="{79D7BDB6-9CA2-4DB7-BF49-CB2FCDAEEFB6}">
      <dgm:prSet/>
      <dgm:spPr/>
      <dgm:t>
        <a:bodyPr/>
        <a:lstStyle/>
        <a:p>
          <a:endParaRPr lang="pl-PL"/>
        </a:p>
      </dgm:t>
    </dgm:pt>
    <dgm:pt modelId="{48C91602-67A2-46E7-98FF-C01D154D7F2E}">
      <dgm:prSet phldrT="[Tekst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sz="1600"/>
            <a:t>zamiana kilku odrębnych sprzętów (drukarka, skaner, kserokopiarka) na jedno urządzenie wielofunkcyjne,</a:t>
          </a:r>
        </a:p>
      </dgm:t>
    </dgm:pt>
    <dgm:pt modelId="{44336521-9CE9-4B3C-AF41-E3B7AB585594}" type="parTrans" cxnId="{111DA47E-756C-4035-BB77-64EA076FE076}">
      <dgm:prSet/>
      <dgm:spPr/>
      <dgm:t>
        <a:bodyPr/>
        <a:lstStyle/>
        <a:p>
          <a:endParaRPr lang="pl-PL"/>
        </a:p>
      </dgm:t>
    </dgm:pt>
    <dgm:pt modelId="{23462CB5-9AF5-4471-9D17-C04770A27D50}" type="sibTrans" cxnId="{111DA47E-756C-4035-BB77-64EA076FE076}">
      <dgm:prSet/>
      <dgm:spPr/>
      <dgm:t>
        <a:bodyPr/>
        <a:lstStyle/>
        <a:p>
          <a:endParaRPr lang="pl-PL"/>
        </a:p>
      </dgm:t>
    </dgm:pt>
    <dgm:pt modelId="{1438938B-0AB6-47AD-8AA8-670465958A7E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l-PL"/>
            <a:t>zmienione sprzęty możesz</a:t>
          </a:r>
        </a:p>
      </dgm:t>
    </dgm:pt>
    <dgm:pt modelId="{0CCBA52E-3AD9-4158-B46A-548A137E118F}" type="parTrans" cxnId="{77C2B527-A31E-4A4F-8DD9-2731DC97B2B1}">
      <dgm:prSet/>
      <dgm:spPr/>
      <dgm:t>
        <a:bodyPr/>
        <a:lstStyle/>
        <a:p>
          <a:endParaRPr lang="pl-PL"/>
        </a:p>
      </dgm:t>
    </dgm:pt>
    <dgm:pt modelId="{9E531E53-9949-4172-B8D0-ECA4D7EC7A37}" type="sibTrans" cxnId="{77C2B527-A31E-4A4F-8DD9-2731DC97B2B1}">
      <dgm:prSet/>
      <dgm:spPr/>
      <dgm:t>
        <a:bodyPr/>
        <a:lstStyle/>
        <a:p>
          <a:endParaRPr lang="pl-PL"/>
        </a:p>
      </dgm:t>
    </dgm:pt>
    <dgm:pt modelId="{396903CF-98BD-4701-8D07-072E3132B74B}">
      <dgm:prSet phldrT="[Tekst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b="1"/>
            <a:t>rozliczyć do wysokości wydatków kwalifikowalnych </a:t>
          </a:r>
          <a:r>
            <a:rPr lang="pl-PL"/>
            <a:t>zaplanowanych we wniosku aplikacyjnym na wykonanie przedmiotowego zakresu prac,</a:t>
          </a:r>
        </a:p>
      </dgm:t>
    </dgm:pt>
    <dgm:pt modelId="{5CB0C41C-D1EB-463D-BE56-2A50AD47DD7C}" type="parTrans" cxnId="{99CE0CB9-F93C-48CF-869B-71A76F0669EF}">
      <dgm:prSet/>
      <dgm:spPr/>
      <dgm:t>
        <a:bodyPr/>
        <a:lstStyle/>
        <a:p>
          <a:endParaRPr lang="pl-PL"/>
        </a:p>
      </dgm:t>
    </dgm:pt>
    <dgm:pt modelId="{B646F520-761F-41EF-9496-3C77AA747BAA}" type="sibTrans" cxnId="{99CE0CB9-F93C-48CF-869B-71A76F0669EF}">
      <dgm:prSet/>
      <dgm:spPr/>
      <dgm:t>
        <a:bodyPr/>
        <a:lstStyle/>
        <a:p>
          <a:endParaRPr lang="pl-PL"/>
        </a:p>
      </dgm:t>
    </dgm:pt>
    <dgm:pt modelId="{0E3E9CAA-3C5B-4847-A393-18733BA72D8C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sz="1600"/>
            <a:t>informację dotyczącą wpływu / braku wpływu wnioskowanej zmiany na wskaźniki,</a:t>
          </a:r>
        </a:p>
      </dgm:t>
    </dgm:pt>
    <dgm:pt modelId="{F0E00BFB-B913-4785-955D-61A77EC035D8}" type="parTrans" cxnId="{297B7D13-0964-4848-8F74-8CD5D5584955}">
      <dgm:prSet/>
      <dgm:spPr/>
      <dgm:t>
        <a:bodyPr/>
        <a:lstStyle/>
        <a:p>
          <a:endParaRPr lang="pl-PL"/>
        </a:p>
      </dgm:t>
    </dgm:pt>
    <dgm:pt modelId="{75840F80-788A-461C-AFDA-18B1E190E714}" type="sibTrans" cxnId="{297B7D13-0964-4848-8F74-8CD5D5584955}">
      <dgm:prSet/>
      <dgm:spPr/>
      <dgm:t>
        <a:bodyPr/>
        <a:lstStyle/>
        <a:p>
          <a:endParaRPr lang="pl-PL"/>
        </a:p>
      </dgm:t>
    </dgm:pt>
    <dgm:pt modelId="{72BA607B-9C05-4634-BDF3-DE54BC60EAD9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sz="1600"/>
            <a:t>formularz zgłaszania zmian.</a:t>
          </a:r>
        </a:p>
      </dgm:t>
    </dgm:pt>
    <dgm:pt modelId="{80D7F4CA-D128-487B-B607-ED0CCFAF1433}" type="parTrans" cxnId="{1D60B54B-F2B1-4783-A20B-4234499DCD0C}">
      <dgm:prSet/>
      <dgm:spPr/>
      <dgm:t>
        <a:bodyPr/>
        <a:lstStyle/>
        <a:p>
          <a:endParaRPr lang="pl-PL"/>
        </a:p>
      </dgm:t>
    </dgm:pt>
    <dgm:pt modelId="{506EF392-19FC-479C-A4E2-ECADA8DA9BED}" type="sibTrans" cxnId="{1D60B54B-F2B1-4783-A20B-4234499DCD0C}">
      <dgm:prSet/>
      <dgm:spPr/>
      <dgm:t>
        <a:bodyPr/>
        <a:lstStyle/>
        <a:p>
          <a:endParaRPr lang="pl-PL"/>
        </a:p>
      </dgm:t>
    </dgm:pt>
    <dgm:pt modelId="{10864CB9-765B-4689-84BF-EFB13DFFD2E2}">
      <dgm:prSet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sz="1600"/>
            <a:t>zamiana wyposażenia </a:t>
          </a:r>
          <a:r>
            <a:rPr lang="pl-PL" sz="1600" err="1"/>
            <a:t>sal</a:t>
          </a:r>
          <a:r>
            <a:rPr lang="pl-PL" sz="1600"/>
            <a:t> dydaktycznych na inne wyposażenie spełniające ten sam cel dydaktyczny, na przykład w pracowni gastronomicznej zaplanowałeś zakup lodówki, robota kuchennego oraz expressu do kawy, po analizie zapotrzebowania sprzętu niezbędnego do nauki zawodu wnioskujesz o zmianę na kuchenkę gazową czteropalnikową, zamrażarkę i sokowirówkę.</a:t>
          </a:r>
        </a:p>
      </dgm:t>
    </dgm:pt>
    <dgm:pt modelId="{B92FC964-AD18-4238-8174-23E850CB0E39}" type="parTrans" cxnId="{EB376B56-17A6-4CBB-8A08-F5834BF49B9B}">
      <dgm:prSet/>
      <dgm:spPr/>
      <dgm:t>
        <a:bodyPr/>
        <a:lstStyle/>
        <a:p>
          <a:endParaRPr lang="pl-PL"/>
        </a:p>
      </dgm:t>
    </dgm:pt>
    <dgm:pt modelId="{8AC4A7E4-4644-41BB-B332-61B30B4F2A11}" type="sibTrans" cxnId="{EB376B56-17A6-4CBB-8A08-F5834BF49B9B}">
      <dgm:prSet/>
      <dgm:spPr/>
      <dgm:t>
        <a:bodyPr/>
        <a:lstStyle/>
        <a:p>
          <a:endParaRPr lang="pl-PL"/>
        </a:p>
      </dgm:t>
    </dgm:pt>
    <dgm:pt modelId="{39A20E46-954D-412F-A8AF-A6C2A26EA89F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b="1"/>
            <a:t>wykorzystać</a:t>
          </a:r>
          <a:r>
            <a:rPr lang="pl-PL"/>
            <a:t> na ten cel wygenerowane </a:t>
          </a:r>
          <a:r>
            <a:rPr lang="pl-PL" b="1"/>
            <a:t>oszczędności</a:t>
          </a:r>
          <a:r>
            <a:rPr lang="pl-PL"/>
            <a:t> w projekcie, </a:t>
          </a:r>
        </a:p>
      </dgm:t>
    </dgm:pt>
    <dgm:pt modelId="{18DBCA32-AF7A-4DA2-9D5B-BEA59881F670}" type="parTrans" cxnId="{3CF718C9-A018-4A3E-8D21-B7D367F6374A}">
      <dgm:prSet/>
      <dgm:spPr/>
      <dgm:t>
        <a:bodyPr/>
        <a:lstStyle/>
        <a:p>
          <a:endParaRPr lang="pl-PL"/>
        </a:p>
      </dgm:t>
    </dgm:pt>
    <dgm:pt modelId="{E6D958CC-8009-47BD-AE7B-E04354DDF7BA}" type="sibTrans" cxnId="{3CF718C9-A018-4A3E-8D21-B7D367F6374A}">
      <dgm:prSet/>
      <dgm:spPr/>
      <dgm:t>
        <a:bodyPr/>
        <a:lstStyle/>
        <a:p>
          <a:endParaRPr lang="pl-PL"/>
        </a:p>
      </dgm:t>
    </dgm:pt>
    <dgm:pt modelId="{3B52F1BF-4D62-43D9-804C-558E56E37655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b="1"/>
            <a:t>zawnioskować o zwiększenie poziomu dofinasowania </a:t>
          </a:r>
          <a:r>
            <a:rPr lang="pl-PL"/>
            <a:t>w projekcie, </a:t>
          </a:r>
        </a:p>
      </dgm:t>
    </dgm:pt>
    <dgm:pt modelId="{740DE98B-B995-4CBE-82D2-9030796808AF}" type="parTrans" cxnId="{6A2227EB-21E8-41B5-833E-CDF66112D82D}">
      <dgm:prSet/>
      <dgm:spPr/>
      <dgm:t>
        <a:bodyPr/>
        <a:lstStyle/>
        <a:p>
          <a:endParaRPr lang="pl-PL"/>
        </a:p>
      </dgm:t>
    </dgm:pt>
    <dgm:pt modelId="{394EE625-26F7-43FB-A104-32E6C25ED7C1}" type="sibTrans" cxnId="{6A2227EB-21E8-41B5-833E-CDF66112D82D}">
      <dgm:prSet/>
      <dgm:spPr/>
      <dgm:t>
        <a:bodyPr/>
        <a:lstStyle/>
        <a:p>
          <a:endParaRPr lang="pl-PL"/>
        </a:p>
      </dgm:t>
    </dgm:pt>
    <dgm:pt modelId="{89D65511-2987-4B18-A911-63200D223E1B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b="1"/>
            <a:t>pokryć ze środków własnych </a:t>
          </a:r>
          <a:r>
            <a:rPr lang="pl-PL"/>
            <a:t>jako wydatki niekwalifikowalne.</a:t>
          </a:r>
        </a:p>
      </dgm:t>
    </dgm:pt>
    <dgm:pt modelId="{D8BD5F5F-134D-4ABD-B9F7-5D37D224D634}" type="parTrans" cxnId="{A3D93E4E-5709-4B93-8A82-D4DB4C72E220}">
      <dgm:prSet/>
      <dgm:spPr/>
      <dgm:t>
        <a:bodyPr/>
        <a:lstStyle/>
        <a:p>
          <a:endParaRPr lang="pl-PL"/>
        </a:p>
      </dgm:t>
    </dgm:pt>
    <dgm:pt modelId="{88F20E69-9D06-4F69-B489-4D8616D4B01A}" type="sibTrans" cxnId="{A3D93E4E-5709-4B93-8A82-D4DB4C72E220}">
      <dgm:prSet/>
      <dgm:spPr/>
      <dgm:t>
        <a:bodyPr/>
        <a:lstStyle/>
        <a:p>
          <a:endParaRPr lang="pl-PL"/>
        </a:p>
      </dgm:t>
    </dgm:pt>
    <dgm:pt modelId="{1DB265B0-30BA-4949-BB29-AC4350B02794}" type="pres">
      <dgm:prSet presAssocID="{1A369B06-6A7E-49B9-8764-5380E7DD21AD}" presName="linearFlow" presStyleCnt="0">
        <dgm:presLayoutVars>
          <dgm:dir/>
          <dgm:animLvl val="lvl"/>
          <dgm:resizeHandles val="exact"/>
        </dgm:presLayoutVars>
      </dgm:prSet>
      <dgm:spPr/>
    </dgm:pt>
    <dgm:pt modelId="{BF0CAC1F-38CC-4B14-9F1F-573832B1550A}" type="pres">
      <dgm:prSet presAssocID="{B4DC5BC9-53D7-49D6-B472-86E7715A13A3}" presName="composite" presStyleCnt="0"/>
      <dgm:spPr/>
    </dgm:pt>
    <dgm:pt modelId="{921A8431-57B5-438E-AC8A-7BC9BDE2D792}" type="pres">
      <dgm:prSet presAssocID="{B4DC5BC9-53D7-49D6-B472-86E7715A13A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E80B215-2334-4868-9BBD-CBD65A3BCF42}" type="pres">
      <dgm:prSet presAssocID="{B4DC5BC9-53D7-49D6-B472-86E7715A13A3}" presName="descendantText" presStyleLbl="alignAcc1" presStyleIdx="0" presStyleCnt="3">
        <dgm:presLayoutVars>
          <dgm:bulletEnabled val="1"/>
        </dgm:presLayoutVars>
      </dgm:prSet>
      <dgm:spPr/>
    </dgm:pt>
    <dgm:pt modelId="{4E5F23AC-0489-4C88-A88C-D0DC83E2366C}" type="pres">
      <dgm:prSet presAssocID="{601201DC-9D8E-4630-BD55-2B417382454B}" presName="sp" presStyleCnt="0"/>
      <dgm:spPr/>
    </dgm:pt>
    <dgm:pt modelId="{B9122798-61A3-41AA-A61C-846D64ECBBC2}" type="pres">
      <dgm:prSet presAssocID="{CD840832-B937-4A23-A57A-A5495B0060D3}" presName="composite" presStyleCnt="0"/>
      <dgm:spPr/>
    </dgm:pt>
    <dgm:pt modelId="{A1B97F16-E27A-4835-8A62-656D6908EC07}" type="pres">
      <dgm:prSet presAssocID="{CD840832-B937-4A23-A57A-A5495B0060D3}" presName="parentText" presStyleLbl="alignNode1" presStyleIdx="1" presStyleCnt="3" custScaleY="123000">
        <dgm:presLayoutVars>
          <dgm:chMax val="1"/>
          <dgm:bulletEnabled val="1"/>
        </dgm:presLayoutVars>
      </dgm:prSet>
      <dgm:spPr/>
    </dgm:pt>
    <dgm:pt modelId="{DFD5FFCA-04EF-4458-A656-17C17CA701AD}" type="pres">
      <dgm:prSet presAssocID="{CD840832-B937-4A23-A57A-A5495B0060D3}" presName="descendantText" presStyleLbl="alignAcc1" presStyleIdx="1" presStyleCnt="3" custScaleY="137738">
        <dgm:presLayoutVars>
          <dgm:bulletEnabled val="1"/>
        </dgm:presLayoutVars>
      </dgm:prSet>
      <dgm:spPr/>
    </dgm:pt>
    <dgm:pt modelId="{ED808B39-D7CF-407B-AC8D-056AD5FAD941}" type="pres">
      <dgm:prSet presAssocID="{25A738D4-1300-4B48-8C49-E4810A12BBBF}" presName="sp" presStyleCnt="0"/>
      <dgm:spPr/>
    </dgm:pt>
    <dgm:pt modelId="{FE20E33F-B601-4531-9F64-4A3911DEAB07}" type="pres">
      <dgm:prSet presAssocID="{1438938B-0AB6-47AD-8AA8-670465958A7E}" presName="composite" presStyleCnt="0"/>
      <dgm:spPr/>
    </dgm:pt>
    <dgm:pt modelId="{890E742D-B7A0-4BE2-92FB-E1F12115F8B0}" type="pres">
      <dgm:prSet presAssocID="{1438938B-0AB6-47AD-8AA8-670465958A7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7DA4768-1946-4684-BA02-BB1D4323D4ED}" type="pres">
      <dgm:prSet presAssocID="{1438938B-0AB6-47AD-8AA8-670465958A7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0A47805-DBB1-446D-9B6C-35F689EAA5E2}" type="presOf" srcId="{1A369B06-6A7E-49B9-8764-5380E7DD21AD}" destId="{1DB265B0-30BA-4949-BB29-AC4350B02794}" srcOrd="0" destOrd="0" presId="urn:microsoft.com/office/officeart/2005/8/layout/chevron2"/>
    <dgm:cxn modelId="{FBA1B210-987D-458B-B664-C036E59103F0}" type="presOf" srcId="{48C91602-67A2-46E7-98FF-C01D154D7F2E}" destId="{DFD5FFCA-04EF-4458-A656-17C17CA701AD}" srcOrd="0" destOrd="0" presId="urn:microsoft.com/office/officeart/2005/8/layout/chevron2"/>
    <dgm:cxn modelId="{297B7D13-0964-4848-8F74-8CD5D5584955}" srcId="{B4DC5BC9-53D7-49D6-B472-86E7715A13A3}" destId="{0E3E9CAA-3C5B-4847-A393-18733BA72D8C}" srcOrd="1" destOrd="0" parTransId="{F0E00BFB-B913-4785-955D-61A77EC035D8}" sibTransId="{75840F80-788A-461C-AFDA-18B1E190E714}"/>
    <dgm:cxn modelId="{AD684C15-FD2D-4774-91A7-545C040519BC}" type="presOf" srcId="{B4DC5BC9-53D7-49D6-B472-86E7715A13A3}" destId="{921A8431-57B5-438E-AC8A-7BC9BDE2D792}" srcOrd="0" destOrd="0" presId="urn:microsoft.com/office/officeart/2005/8/layout/chevron2"/>
    <dgm:cxn modelId="{265CD822-7304-417F-B7C9-F262E64708B7}" type="presOf" srcId="{396903CF-98BD-4701-8D07-072E3132B74B}" destId="{87DA4768-1946-4684-BA02-BB1D4323D4ED}" srcOrd="0" destOrd="0" presId="urn:microsoft.com/office/officeart/2005/8/layout/chevron2"/>
    <dgm:cxn modelId="{77C2B527-A31E-4A4F-8DD9-2731DC97B2B1}" srcId="{1A369B06-6A7E-49B9-8764-5380E7DD21AD}" destId="{1438938B-0AB6-47AD-8AA8-670465958A7E}" srcOrd="2" destOrd="0" parTransId="{0CCBA52E-3AD9-4158-B46A-548A137E118F}" sibTransId="{9E531E53-9949-4172-B8D0-ECA4D7EC7A37}"/>
    <dgm:cxn modelId="{4E60A32C-80EB-4571-BFD1-D7C963085A04}" srcId="{1A369B06-6A7E-49B9-8764-5380E7DD21AD}" destId="{B4DC5BC9-53D7-49D6-B472-86E7715A13A3}" srcOrd="0" destOrd="0" parTransId="{E4B3434B-B8E7-4DE8-B96F-FE4D4A7570E8}" sibTransId="{601201DC-9D8E-4630-BD55-2B417382454B}"/>
    <dgm:cxn modelId="{1AEFF43D-D4C4-4D98-897D-20E76D13E853}" srcId="{B4DC5BC9-53D7-49D6-B472-86E7715A13A3}" destId="{C947104B-6DB6-4B2F-BCEF-EBFE9A853E86}" srcOrd="0" destOrd="0" parTransId="{5F2D43D5-1C10-42D7-9368-8C357000EC7B}" sibTransId="{1F79CF56-EAE0-4E87-94DB-151FA46D2BA0}"/>
    <dgm:cxn modelId="{D2052C41-79A2-4CF0-AF94-91BA007DA815}" type="presOf" srcId="{72BA607B-9C05-4634-BDF3-DE54BC60EAD9}" destId="{FE80B215-2334-4868-9BBD-CBD65A3BCF42}" srcOrd="0" destOrd="2" presId="urn:microsoft.com/office/officeart/2005/8/layout/chevron2"/>
    <dgm:cxn modelId="{790E1343-FE73-4F03-83B3-D041A40263DA}" type="presOf" srcId="{89D65511-2987-4B18-A911-63200D223E1B}" destId="{87DA4768-1946-4684-BA02-BB1D4323D4ED}" srcOrd="0" destOrd="3" presId="urn:microsoft.com/office/officeart/2005/8/layout/chevron2"/>
    <dgm:cxn modelId="{1D60B54B-F2B1-4783-A20B-4234499DCD0C}" srcId="{B4DC5BC9-53D7-49D6-B472-86E7715A13A3}" destId="{72BA607B-9C05-4634-BDF3-DE54BC60EAD9}" srcOrd="2" destOrd="0" parTransId="{80D7F4CA-D128-487B-B607-ED0CCFAF1433}" sibTransId="{506EF392-19FC-479C-A4E2-ECADA8DA9BED}"/>
    <dgm:cxn modelId="{A3D93E4E-5709-4B93-8A82-D4DB4C72E220}" srcId="{1438938B-0AB6-47AD-8AA8-670465958A7E}" destId="{89D65511-2987-4B18-A911-63200D223E1B}" srcOrd="3" destOrd="0" parTransId="{D8BD5F5F-134D-4ABD-B9F7-5D37D224D634}" sibTransId="{88F20E69-9D06-4F69-B489-4D8616D4B01A}"/>
    <dgm:cxn modelId="{DD7D7252-8112-4A55-9DFA-F78E4AE946B5}" type="presOf" srcId="{0E3E9CAA-3C5B-4847-A393-18733BA72D8C}" destId="{FE80B215-2334-4868-9BBD-CBD65A3BCF42}" srcOrd="0" destOrd="1" presId="urn:microsoft.com/office/officeart/2005/8/layout/chevron2"/>
    <dgm:cxn modelId="{EB376B56-17A6-4CBB-8A08-F5834BF49B9B}" srcId="{CD840832-B937-4A23-A57A-A5495B0060D3}" destId="{10864CB9-765B-4689-84BF-EFB13DFFD2E2}" srcOrd="1" destOrd="0" parTransId="{B92FC964-AD18-4238-8174-23E850CB0E39}" sibTransId="{8AC4A7E4-4644-41BB-B332-61B30B4F2A11}"/>
    <dgm:cxn modelId="{B9546F79-A0CB-4C7E-95FA-5897E4B4C31A}" type="presOf" srcId="{3B52F1BF-4D62-43D9-804C-558E56E37655}" destId="{87DA4768-1946-4684-BA02-BB1D4323D4ED}" srcOrd="0" destOrd="2" presId="urn:microsoft.com/office/officeart/2005/8/layout/chevron2"/>
    <dgm:cxn modelId="{111DA47E-756C-4035-BB77-64EA076FE076}" srcId="{CD840832-B937-4A23-A57A-A5495B0060D3}" destId="{48C91602-67A2-46E7-98FF-C01D154D7F2E}" srcOrd="0" destOrd="0" parTransId="{44336521-9CE9-4B3C-AF41-E3B7AB585594}" sibTransId="{23462CB5-9AF5-4471-9D17-C04770A27D50}"/>
    <dgm:cxn modelId="{79D7BDB6-9CA2-4DB7-BF49-CB2FCDAEEFB6}" srcId="{1A369B06-6A7E-49B9-8764-5380E7DD21AD}" destId="{CD840832-B937-4A23-A57A-A5495B0060D3}" srcOrd="1" destOrd="0" parTransId="{3CECB3FE-8D03-4D8C-9AB0-F036D77C4E88}" sibTransId="{25A738D4-1300-4B48-8C49-E4810A12BBBF}"/>
    <dgm:cxn modelId="{99CE0CB9-F93C-48CF-869B-71A76F0669EF}" srcId="{1438938B-0AB6-47AD-8AA8-670465958A7E}" destId="{396903CF-98BD-4701-8D07-072E3132B74B}" srcOrd="0" destOrd="0" parTransId="{5CB0C41C-D1EB-463D-BE56-2A50AD47DD7C}" sibTransId="{B646F520-761F-41EF-9496-3C77AA747BAA}"/>
    <dgm:cxn modelId="{893CEABF-965E-42F2-94FD-A2EF94D21B0D}" type="presOf" srcId="{10864CB9-765B-4689-84BF-EFB13DFFD2E2}" destId="{DFD5FFCA-04EF-4458-A656-17C17CA701AD}" srcOrd="0" destOrd="1" presId="urn:microsoft.com/office/officeart/2005/8/layout/chevron2"/>
    <dgm:cxn modelId="{486C29C3-6167-438E-B8F6-82F453C5C507}" type="presOf" srcId="{1438938B-0AB6-47AD-8AA8-670465958A7E}" destId="{890E742D-B7A0-4BE2-92FB-E1F12115F8B0}" srcOrd="0" destOrd="0" presId="urn:microsoft.com/office/officeart/2005/8/layout/chevron2"/>
    <dgm:cxn modelId="{3CF718C9-A018-4A3E-8D21-B7D367F6374A}" srcId="{1438938B-0AB6-47AD-8AA8-670465958A7E}" destId="{39A20E46-954D-412F-A8AF-A6C2A26EA89F}" srcOrd="1" destOrd="0" parTransId="{18DBCA32-AF7A-4DA2-9D5B-BEA59881F670}" sibTransId="{E6D958CC-8009-47BD-AE7B-E04354DDF7BA}"/>
    <dgm:cxn modelId="{5C4338C9-DC37-4315-AC1A-489B9BEDB1FC}" type="presOf" srcId="{C947104B-6DB6-4B2F-BCEF-EBFE9A853E86}" destId="{FE80B215-2334-4868-9BBD-CBD65A3BCF42}" srcOrd="0" destOrd="0" presId="urn:microsoft.com/office/officeart/2005/8/layout/chevron2"/>
    <dgm:cxn modelId="{4D7786E3-241D-43C2-A409-0BE64692801E}" type="presOf" srcId="{39A20E46-954D-412F-A8AF-A6C2A26EA89F}" destId="{87DA4768-1946-4684-BA02-BB1D4323D4ED}" srcOrd="0" destOrd="1" presId="urn:microsoft.com/office/officeart/2005/8/layout/chevron2"/>
    <dgm:cxn modelId="{6A2227EB-21E8-41B5-833E-CDF66112D82D}" srcId="{1438938B-0AB6-47AD-8AA8-670465958A7E}" destId="{3B52F1BF-4D62-43D9-804C-558E56E37655}" srcOrd="2" destOrd="0" parTransId="{740DE98B-B995-4CBE-82D2-9030796808AF}" sibTransId="{394EE625-26F7-43FB-A104-32E6C25ED7C1}"/>
    <dgm:cxn modelId="{C230ACFD-AE15-40F9-809A-07649C85E1C1}" type="presOf" srcId="{CD840832-B937-4A23-A57A-A5495B0060D3}" destId="{A1B97F16-E27A-4835-8A62-656D6908EC07}" srcOrd="0" destOrd="0" presId="urn:microsoft.com/office/officeart/2005/8/layout/chevron2"/>
    <dgm:cxn modelId="{2449B1E6-D336-481B-937D-1634CC84569C}" type="presParOf" srcId="{1DB265B0-30BA-4949-BB29-AC4350B02794}" destId="{BF0CAC1F-38CC-4B14-9F1F-573832B1550A}" srcOrd="0" destOrd="0" presId="urn:microsoft.com/office/officeart/2005/8/layout/chevron2"/>
    <dgm:cxn modelId="{C9ABCA4E-2E7F-48FE-A278-C7A93A0220E7}" type="presParOf" srcId="{BF0CAC1F-38CC-4B14-9F1F-573832B1550A}" destId="{921A8431-57B5-438E-AC8A-7BC9BDE2D792}" srcOrd="0" destOrd="0" presId="urn:microsoft.com/office/officeart/2005/8/layout/chevron2"/>
    <dgm:cxn modelId="{685F1485-6F52-4F0C-BBB1-7D199D9C6EE8}" type="presParOf" srcId="{BF0CAC1F-38CC-4B14-9F1F-573832B1550A}" destId="{FE80B215-2334-4868-9BBD-CBD65A3BCF42}" srcOrd="1" destOrd="0" presId="urn:microsoft.com/office/officeart/2005/8/layout/chevron2"/>
    <dgm:cxn modelId="{BE3E1CDE-5190-4B5F-93FB-5250C2F84925}" type="presParOf" srcId="{1DB265B0-30BA-4949-BB29-AC4350B02794}" destId="{4E5F23AC-0489-4C88-A88C-D0DC83E2366C}" srcOrd="1" destOrd="0" presId="urn:microsoft.com/office/officeart/2005/8/layout/chevron2"/>
    <dgm:cxn modelId="{97C3DAE3-9286-466C-BB4B-339C98E94EF9}" type="presParOf" srcId="{1DB265B0-30BA-4949-BB29-AC4350B02794}" destId="{B9122798-61A3-41AA-A61C-846D64ECBBC2}" srcOrd="2" destOrd="0" presId="urn:microsoft.com/office/officeart/2005/8/layout/chevron2"/>
    <dgm:cxn modelId="{1C5D53F2-0FDC-41BC-8F27-ABC3F662D44C}" type="presParOf" srcId="{B9122798-61A3-41AA-A61C-846D64ECBBC2}" destId="{A1B97F16-E27A-4835-8A62-656D6908EC07}" srcOrd="0" destOrd="0" presId="urn:microsoft.com/office/officeart/2005/8/layout/chevron2"/>
    <dgm:cxn modelId="{4590D806-99F5-4B5F-9A9D-18DE26682547}" type="presParOf" srcId="{B9122798-61A3-41AA-A61C-846D64ECBBC2}" destId="{DFD5FFCA-04EF-4458-A656-17C17CA701AD}" srcOrd="1" destOrd="0" presId="urn:microsoft.com/office/officeart/2005/8/layout/chevron2"/>
    <dgm:cxn modelId="{76906703-1ED8-4BEF-9DDC-9AEA5AFC9A3F}" type="presParOf" srcId="{1DB265B0-30BA-4949-BB29-AC4350B02794}" destId="{ED808B39-D7CF-407B-AC8D-056AD5FAD941}" srcOrd="3" destOrd="0" presId="urn:microsoft.com/office/officeart/2005/8/layout/chevron2"/>
    <dgm:cxn modelId="{A343F12E-0A74-4390-B125-E43274CC39C7}" type="presParOf" srcId="{1DB265B0-30BA-4949-BB29-AC4350B02794}" destId="{FE20E33F-B601-4531-9F64-4A3911DEAB07}" srcOrd="4" destOrd="0" presId="urn:microsoft.com/office/officeart/2005/8/layout/chevron2"/>
    <dgm:cxn modelId="{A5EAA9EE-215D-4A8B-B786-F4AEF5DC1823}" type="presParOf" srcId="{FE20E33F-B601-4531-9F64-4A3911DEAB07}" destId="{890E742D-B7A0-4BE2-92FB-E1F12115F8B0}" srcOrd="0" destOrd="0" presId="urn:microsoft.com/office/officeart/2005/8/layout/chevron2"/>
    <dgm:cxn modelId="{E56F0EE1-46A1-42B2-99B1-5CD491056C91}" type="presParOf" srcId="{FE20E33F-B601-4531-9F64-4A3911DEAB07}" destId="{87DA4768-1946-4684-BA02-BB1D4323D4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AF00-F058-433B-A7B8-526B13EA0E94}">
      <dsp:nvSpPr>
        <dsp:cNvPr id="0" name=""/>
        <dsp:cNvSpPr/>
      </dsp:nvSpPr>
      <dsp:spPr>
        <a:xfrm rot="5400000">
          <a:off x="-243555" y="645866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</a:t>
          </a:r>
        </a:p>
      </dsp:txBody>
      <dsp:txXfrm rot="-5400000">
        <a:off x="0" y="970606"/>
        <a:ext cx="1136590" cy="487110"/>
      </dsp:txXfrm>
    </dsp:sp>
    <dsp:sp modelId="{B9DF4193-BF9B-45FF-9551-B52633797206}">
      <dsp:nvSpPr>
        <dsp:cNvPr id="0" name=""/>
        <dsp:cNvSpPr/>
      </dsp:nvSpPr>
      <dsp:spPr>
        <a:xfrm rot="5400000">
          <a:off x="3199935" y="-1919648"/>
          <a:ext cx="1574553" cy="573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Złożenie wniosku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Przyjęcie w LSI2021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Zmiana statusu wniosku i projektu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Weryfikacja kryteriów formalnych (z możliwością uzupełnienia)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Możliwe odesłanie wniosku z uwagami do uzupełnienia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Możliwa ocena negatywna</a:t>
          </a:r>
        </a:p>
      </dsp:txBody>
      <dsp:txXfrm rot="-5400000">
        <a:off x="1118403" y="238747"/>
        <a:ext cx="5660756" cy="1420827"/>
      </dsp:txXfrm>
    </dsp:sp>
    <dsp:sp modelId="{C3644D83-D124-4EF8-850F-2F5700AA78E0}">
      <dsp:nvSpPr>
        <dsp:cNvPr id="0" name=""/>
        <dsp:cNvSpPr/>
      </dsp:nvSpPr>
      <dsp:spPr>
        <a:xfrm rot="5400000">
          <a:off x="-243555" y="2368634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II</a:t>
          </a:r>
        </a:p>
      </dsp:txBody>
      <dsp:txXfrm rot="-5400000">
        <a:off x="0" y="2693374"/>
        <a:ext cx="1136590" cy="487110"/>
      </dsp:txXfrm>
    </dsp:sp>
    <dsp:sp modelId="{79279C3F-85A6-4C70-9E65-6CD2170DD845}">
      <dsp:nvSpPr>
        <dsp:cNvPr id="0" name=""/>
        <dsp:cNvSpPr/>
      </dsp:nvSpPr>
      <dsp:spPr>
        <a:xfrm rot="5400000">
          <a:off x="3228379" y="-216027"/>
          <a:ext cx="1554042" cy="573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Ocena merytoryczna – kryteria 0/1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W przypadku kryterium merytorycznego specyficznego dla 10.6 „</a:t>
          </a:r>
          <a:r>
            <a:rPr lang="pl-PL" sz="1600" i="1" kern="1200"/>
            <a:t>Efektywność kosztowa projektowanych instalacji</a:t>
          </a:r>
          <a:r>
            <a:rPr lang="pl-PL" sz="1600" kern="1200"/>
            <a:t>” możliwość wezwania do uzupełnienia/poprawy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Możliwa ocena negatywna</a:t>
          </a:r>
        </a:p>
      </dsp:txBody>
      <dsp:txXfrm rot="-5400000">
        <a:off x="1136591" y="1951623"/>
        <a:ext cx="5661757" cy="1402318"/>
      </dsp:txXfrm>
    </dsp:sp>
    <dsp:sp modelId="{59D72076-A3F1-4886-BFB9-C855FFF36FD7}">
      <dsp:nvSpPr>
        <dsp:cNvPr id="0" name=""/>
        <dsp:cNvSpPr/>
      </dsp:nvSpPr>
      <dsp:spPr>
        <a:xfrm rot="5400000">
          <a:off x="-243555" y="4265691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III</a:t>
          </a:r>
        </a:p>
      </dsp:txBody>
      <dsp:txXfrm rot="-5400000">
        <a:off x="0" y="4590431"/>
        <a:ext cx="1136590" cy="487110"/>
      </dsp:txXfrm>
    </dsp:sp>
    <dsp:sp modelId="{9B39E22D-3B89-45AA-9D70-4C8FF0055C32}">
      <dsp:nvSpPr>
        <dsp:cNvPr id="0" name=""/>
        <dsp:cNvSpPr/>
      </dsp:nvSpPr>
      <dsp:spPr>
        <a:xfrm rot="5400000">
          <a:off x="3053286" y="1649937"/>
          <a:ext cx="1902621" cy="573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Ocena merytoryczna punktowa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Brak oceny negatywnej punktowej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Ranking projektów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Wybór projektów do dofinansowania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Zmiana statusu projektu</a:t>
          </a:r>
        </a:p>
      </dsp:txBody>
      <dsp:txXfrm rot="-5400000">
        <a:off x="1135787" y="3660314"/>
        <a:ext cx="5644741" cy="1716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AF00-F058-433B-A7B8-526B13EA0E94}">
      <dsp:nvSpPr>
        <dsp:cNvPr id="0" name=""/>
        <dsp:cNvSpPr/>
      </dsp:nvSpPr>
      <dsp:spPr>
        <a:xfrm rot="5400000">
          <a:off x="-278316" y="278928"/>
          <a:ext cx="1855442" cy="12988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I</a:t>
          </a:r>
        </a:p>
      </dsp:txBody>
      <dsp:txXfrm rot="-5400000">
        <a:off x="1" y="650017"/>
        <a:ext cx="1298809" cy="556633"/>
      </dsp:txXfrm>
    </dsp:sp>
    <dsp:sp modelId="{B9DF4193-BF9B-45FF-9551-B52633797206}">
      <dsp:nvSpPr>
        <dsp:cNvPr id="0" name=""/>
        <dsp:cNvSpPr/>
      </dsp:nvSpPr>
      <dsp:spPr>
        <a:xfrm rot="5400000">
          <a:off x="4343493" y="-3045793"/>
          <a:ext cx="1206037" cy="7341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/>
            <a:t>otrzymasz pismo informujące o wyborze projektu do dofinansowania oraz o konieczności złożenia, dokumentów </a:t>
          </a:r>
          <a:br>
            <a:rPr lang="pl-PL" sz="2000" kern="1200"/>
          </a:br>
          <a:r>
            <a:rPr lang="pl-PL" sz="2000" kern="1200"/>
            <a:t>do umowy podpisanych kwalifikowanym podpisem elektronicznym</a:t>
          </a:r>
        </a:p>
      </dsp:txBody>
      <dsp:txXfrm rot="-5400000">
        <a:off x="1275535" y="81039"/>
        <a:ext cx="7283079" cy="1088289"/>
      </dsp:txXfrm>
    </dsp:sp>
    <dsp:sp modelId="{C3644D83-D124-4EF8-850F-2F5700AA78E0}">
      <dsp:nvSpPr>
        <dsp:cNvPr id="0" name=""/>
        <dsp:cNvSpPr/>
      </dsp:nvSpPr>
      <dsp:spPr>
        <a:xfrm rot="5400000">
          <a:off x="-278316" y="1942645"/>
          <a:ext cx="1855442" cy="12988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II</a:t>
          </a:r>
        </a:p>
      </dsp:txBody>
      <dsp:txXfrm rot="-5400000">
        <a:off x="1" y="2313734"/>
        <a:ext cx="1298809" cy="556633"/>
      </dsp:txXfrm>
    </dsp:sp>
    <dsp:sp modelId="{79279C3F-85A6-4C70-9E65-6CD2170DD845}">
      <dsp:nvSpPr>
        <dsp:cNvPr id="0" name=""/>
        <dsp:cNvSpPr/>
      </dsp:nvSpPr>
      <dsp:spPr>
        <a:xfrm rot="5400000">
          <a:off x="4366767" y="-1403628"/>
          <a:ext cx="1206037" cy="7341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/>
            <a:t>kiedy dokumenty do umowy będą kompletne, prawidłowe prześlemy Ci elektronicznie umowę do podpisu (wymaganym podpisem na umowie jest podpis PADES)</a:t>
          </a:r>
        </a:p>
      </dsp:txBody>
      <dsp:txXfrm rot="-5400000">
        <a:off x="1298809" y="1723204"/>
        <a:ext cx="7283079" cy="1088289"/>
      </dsp:txXfrm>
    </dsp:sp>
    <dsp:sp modelId="{59D72076-A3F1-4886-BFB9-C855FFF36FD7}">
      <dsp:nvSpPr>
        <dsp:cNvPr id="0" name=""/>
        <dsp:cNvSpPr/>
      </dsp:nvSpPr>
      <dsp:spPr>
        <a:xfrm rot="5400000">
          <a:off x="-278316" y="3606362"/>
          <a:ext cx="1855442" cy="12988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III</a:t>
          </a:r>
        </a:p>
      </dsp:txBody>
      <dsp:txXfrm rot="-5400000">
        <a:off x="1" y="3977451"/>
        <a:ext cx="1298809" cy="556633"/>
      </dsp:txXfrm>
    </dsp:sp>
    <dsp:sp modelId="{9B39E22D-3B89-45AA-9D70-4C8FF0055C32}">
      <dsp:nvSpPr>
        <dsp:cNvPr id="0" name=""/>
        <dsp:cNvSpPr/>
      </dsp:nvSpPr>
      <dsp:spPr>
        <a:xfrm rot="5400000">
          <a:off x="4366767" y="260088"/>
          <a:ext cx="1206037" cy="7341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/>
            <a:t>po otrzymaniu od Ciebie podpisanej umowy zostanie ona podpisana przez nas, a Ty otrzymasz podpisaną umowę wraz z załącznikami</a:t>
          </a:r>
        </a:p>
      </dsp:txBody>
      <dsp:txXfrm rot="-5400000">
        <a:off x="1298809" y="3386920"/>
        <a:ext cx="7283079" cy="1088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CA182-949A-41CD-88B1-2BAB9FDF811D}">
      <dsp:nvSpPr>
        <dsp:cNvPr id="0" name=""/>
        <dsp:cNvSpPr/>
      </dsp:nvSpPr>
      <dsp:spPr>
        <a:xfrm rot="5400000">
          <a:off x="-532696" y="565551"/>
          <a:ext cx="2564527" cy="1499134"/>
        </a:xfrm>
        <a:prstGeom prst="chevron">
          <a:avLst/>
        </a:prstGeom>
        <a:solidFill>
          <a:srgbClr val="21561E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musisz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dostarczyć</a:t>
          </a:r>
          <a:endParaRPr lang="pl-PL" sz="1400" kern="1200"/>
        </a:p>
      </dsp:txBody>
      <dsp:txXfrm rot="-5400000">
        <a:off x="1" y="782421"/>
        <a:ext cx="1499134" cy="1065393"/>
      </dsp:txXfrm>
    </dsp:sp>
    <dsp:sp modelId="{6C2E811B-1DA9-4BA5-AA51-961443EFE364}">
      <dsp:nvSpPr>
        <dsp:cNvPr id="0" name=""/>
        <dsp:cNvSpPr/>
      </dsp:nvSpPr>
      <dsp:spPr>
        <a:xfrm rot="5400000">
          <a:off x="4151868" y="-2634418"/>
          <a:ext cx="1836160" cy="7141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1561E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protokoły konieczności </a:t>
          </a:r>
          <a:r>
            <a:rPr lang="pl-PL" sz="1400" kern="1200"/>
            <a:t>wykonania robót / dostaw / usług zamiennych </a:t>
          </a:r>
          <a:r>
            <a:rPr lang="pl-PL" sz="1400" b="1" kern="1200"/>
            <a:t>lub inne </a:t>
          </a:r>
          <a:r>
            <a:rPr lang="pl-PL" sz="1400" kern="1200"/>
            <a:t>równoważne dokumenty potwierdzające konieczność wprowadzenia zmian,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umowę</a:t>
          </a:r>
          <a:r>
            <a:rPr lang="pl-PL" sz="1400" kern="1200"/>
            <a:t>/y z wykonawcą / </a:t>
          </a:r>
          <a:r>
            <a:rPr lang="pl-PL" sz="1400" b="1" kern="1200"/>
            <a:t>aneks</a:t>
          </a:r>
          <a:r>
            <a:rPr lang="pl-PL" sz="1400" kern="1200"/>
            <a:t>/y do umowy/ów z wykonawcą,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informację dotyczącą prawa </a:t>
          </a:r>
          <a:r>
            <a:rPr lang="pl-PL" sz="1400" b="1" kern="1200"/>
            <a:t>dysponowania nieruchomością </a:t>
          </a:r>
          <a:r>
            <a:rPr lang="pl-PL" sz="1400" kern="1200"/>
            <a:t>- w przypadku wejścia w teren pierwotnie niezaplanowany w projekcie,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informację dotyczącą wpływu / braku wpływu wnioskowanej zmiany na </a:t>
          </a:r>
          <a:r>
            <a:rPr lang="pl-PL" sz="1400" b="1" kern="1200"/>
            <a:t>wskaźniki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formularz zgłaszania zmian</a:t>
          </a:r>
          <a:r>
            <a:rPr lang="pl-PL" sz="1400" b="0" kern="1200"/>
            <a:t>.</a:t>
          </a:r>
          <a:endParaRPr lang="pl-PL" sz="1200" b="1" kern="1200"/>
        </a:p>
      </dsp:txBody>
      <dsp:txXfrm rot="-5400000">
        <a:off x="1499134" y="107950"/>
        <a:ext cx="7051994" cy="1656892"/>
      </dsp:txXfrm>
    </dsp:sp>
    <dsp:sp modelId="{7F19C9DA-D6CD-464E-91DE-E3174E46E63B}">
      <dsp:nvSpPr>
        <dsp:cNvPr id="0" name=""/>
        <dsp:cNvSpPr/>
      </dsp:nvSpPr>
      <dsp:spPr>
        <a:xfrm rot="5400000">
          <a:off x="-321243" y="2743549"/>
          <a:ext cx="2141621" cy="1499134"/>
        </a:xfrm>
        <a:prstGeom prst="chevron">
          <a:avLst/>
        </a:prstGeom>
        <a:solidFill>
          <a:srgbClr val="21561E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przykłady</a:t>
          </a:r>
          <a:endParaRPr lang="pl-PL" sz="1400" kern="1200"/>
        </a:p>
      </dsp:txBody>
      <dsp:txXfrm rot="-5400000">
        <a:off x="1" y="3171872"/>
        <a:ext cx="1499134" cy="642487"/>
      </dsp:txXfrm>
    </dsp:sp>
    <dsp:sp modelId="{AA6D197D-100B-4158-A71C-DC4E29F85B7A}">
      <dsp:nvSpPr>
        <dsp:cNvPr id="0" name=""/>
        <dsp:cNvSpPr/>
      </dsp:nvSpPr>
      <dsp:spPr>
        <a:xfrm rot="5400000">
          <a:off x="4373922" y="-452480"/>
          <a:ext cx="1392053" cy="7141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1561E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wykonanie nawierzchni miejsc postojowych dla autobusów z</a:t>
          </a:r>
          <a:r>
            <a:rPr lang="pl-PL" sz="1600" kern="120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l-PL" sz="1600" kern="1200"/>
            <a:t>betonu zamiast z</a:t>
          </a:r>
          <a:r>
            <a:rPr lang="pl-PL" sz="1600" kern="120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l-PL" sz="1600" kern="1200"/>
            <a:t>kostki granitowej,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wykonanie kanalizacji w wykopie otwartym zamiast przewiertem,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ławki betonowe zamiast ławek drewnianych.</a:t>
          </a:r>
        </a:p>
      </dsp:txBody>
      <dsp:txXfrm rot="-5400000">
        <a:off x="1499135" y="2490261"/>
        <a:ext cx="7073674" cy="1256145"/>
      </dsp:txXfrm>
    </dsp:sp>
    <dsp:sp modelId="{95F80425-7570-4FEB-BD78-999F7286A286}">
      <dsp:nvSpPr>
        <dsp:cNvPr id="0" name=""/>
        <dsp:cNvSpPr/>
      </dsp:nvSpPr>
      <dsp:spPr>
        <a:xfrm rot="5400000">
          <a:off x="-321243" y="4710095"/>
          <a:ext cx="2141621" cy="1499134"/>
        </a:xfrm>
        <a:prstGeom prst="chevron">
          <a:avLst/>
        </a:prstGeom>
        <a:solidFill>
          <a:srgbClr val="21561E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zatwierdzone roboty zamienne możesz</a:t>
          </a:r>
          <a:endParaRPr lang="pl-PL" sz="1400" kern="1200"/>
        </a:p>
      </dsp:txBody>
      <dsp:txXfrm rot="-5400000">
        <a:off x="1" y="5138418"/>
        <a:ext cx="1499134" cy="642487"/>
      </dsp:txXfrm>
    </dsp:sp>
    <dsp:sp modelId="{FBC5B2CC-F7BF-46B6-9D50-BF1BD6D93401}">
      <dsp:nvSpPr>
        <dsp:cNvPr id="0" name=""/>
        <dsp:cNvSpPr/>
      </dsp:nvSpPr>
      <dsp:spPr>
        <a:xfrm rot="5400000">
          <a:off x="4373922" y="1514064"/>
          <a:ext cx="1392053" cy="7141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1561E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/>
            <a:t>rozliczyć do wysokości wydatków kwalifikowalnych </a:t>
          </a:r>
          <a:r>
            <a:rPr lang="pl-PL" sz="1600" kern="1200"/>
            <a:t>zaplanowanych we wniosku aplikacyjnym na wykonanie przedmiotowego zakresu prac,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/>
            <a:t>wykorzystać</a:t>
          </a:r>
          <a:r>
            <a:rPr lang="pl-PL" sz="1600" kern="1200"/>
            <a:t> na ten cel wygenerowane </a:t>
          </a:r>
          <a:r>
            <a:rPr lang="pl-PL" sz="1600" b="1" kern="1200"/>
            <a:t>oszczędności</a:t>
          </a:r>
          <a:r>
            <a:rPr lang="pl-PL" sz="1600" kern="1200"/>
            <a:t> w projekcie,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/>
            <a:t>zawnioskować o zwiększenie poziomu dofinasowania </a:t>
          </a:r>
          <a:r>
            <a:rPr lang="pl-PL" sz="1600" kern="1200"/>
            <a:t>w projekcie,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/>
            <a:t>pokryć ze środków własnych </a:t>
          </a:r>
          <a:r>
            <a:rPr lang="pl-PL" sz="1600" kern="1200"/>
            <a:t>jako wydatki niekwalifikowalne.</a:t>
          </a:r>
        </a:p>
      </dsp:txBody>
      <dsp:txXfrm rot="-5400000">
        <a:off x="1499135" y="4456805"/>
        <a:ext cx="7073674" cy="1256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CA182-949A-41CD-88B1-2BAB9FDF811D}">
      <dsp:nvSpPr>
        <dsp:cNvPr id="0" name=""/>
        <dsp:cNvSpPr/>
      </dsp:nvSpPr>
      <dsp:spPr>
        <a:xfrm rot="5400000">
          <a:off x="-532696" y="565551"/>
          <a:ext cx="2564527" cy="1499134"/>
        </a:xfrm>
        <a:prstGeom prst="chevron">
          <a:avLst/>
        </a:prstGeom>
        <a:solidFill>
          <a:srgbClr val="DB310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musisz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dostarczyć</a:t>
          </a:r>
          <a:endParaRPr lang="pl-PL" sz="1400" kern="1200"/>
        </a:p>
      </dsp:txBody>
      <dsp:txXfrm rot="-5400000">
        <a:off x="1" y="782421"/>
        <a:ext cx="1499134" cy="1065393"/>
      </dsp:txXfrm>
    </dsp:sp>
    <dsp:sp modelId="{6C2E811B-1DA9-4BA5-AA51-961443EFE364}">
      <dsp:nvSpPr>
        <dsp:cNvPr id="0" name=""/>
        <dsp:cNvSpPr/>
      </dsp:nvSpPr>
      <dsp:spPr>
        <a:xfrm rot="5400000">
          <a:off x="4151868" y="-2634418"/>
          <a:ext cx="1836160" cy="7141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DB310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protokoły konieczności </a:t>
          </a:r>
          <a:r>
            <a:rPr lang="pl-PL" sz="1400" kern="1200"/>
            <a:t>wykonania robót / dostaw / usług zamiennych </a:t>
          </a:r>
          <a:r>
            <a:rPr lang="pl-PL" sz="1400" b="1" kern="1200"/>
            <a:t>lub inne </a:t>
          </a:r>
          <a:r>
            <a:rPr lang="pl-PL" sz="1400" kern="1200"/>
            <a:t>równoważne dokumenty potwierdzające konieczność wprowadzenia zmian,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umowę</a:t>
          </a:r>
          <a:r>
            <a:rPr lang="pl-PL" sz="1400" kern="1200"/>
            <a:t>/y z wykonawcą / </a:t>
          </a:r>
          <a:r>
            <a:rPr lang="pl-PL" sz="1400" b="1" kern="1200"/>
            <a:t>aneks</a:t>
          </a:r>
          <a:r>
            <a:rPr lang="pl-PL" sz="1400" kern="1200"/>
            <a:t>/y do umowy/ów z wykonawcą,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informację dotyczącą prawa </a:t>
          </a:r>
          <a:r>
            <a:rPr lang="pl-PL" sz="1400" b="1" kern="1200"/>
            <a:t>dysponowania nieruchomością </a:t>
          </a:r>
          <a:r>
            <a:rPr lang="pl-PL" sz="1400" kern="1200"/>
            <a:t>- w przypadku wejścia w teren pierwotnie niezaplanowany w projekcie,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informację dotyczącą wpływu / braku wpływu wnioskowanej zmiany na </a:t>
          </a:r>
          <a:r>
            <a:rPr lang="pl-PL" sz="1400" b="1" kern="1200"/>
            <a:t>wskaźniki</a:t>
          </a:r>
          <a:r>
            <a:rPr lang="pl-PL" sz="1400" b="0" kern="1200"/>
            <a:t>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formularz zgłaszania zmian</a:t>
          </a:r>
          <a:r>
            <a:rPr lang="pl-PL" sz="1400" b="0" kern="1200"/>
            <a:t>.</a:t>
          </a:r>
          <a:endParaRPr lang="pl-PL" sz="1200" b="1" kern="1200"/>
        </a:p>
      </dsp:txBody>
      <dsp:txXfrm rot="-5400000">
        <a:off x="1499134" y="107950"/>
        <a:ext cx="7051994" cy="1656892"/>
      </dsp:txXfrm>
    </dsp:sp>
    <dsp:sp modelId="{7F19C9DA-D6CD-464E-91DE-E3174E46E63B}">
      <dsp:nvSpPr>
        <dsp:cNvPr id="0" name=""/>
        <dsp:cNvSpPr/>
      </dsp:nvSpPr>
      <dsp:spPr>
        <a:xfrm rot="5400000">
          <a:off x="-321243" y="2743549"/>
          <a:ext cx="2141621" cy="1499134"/>
        </a:xfrm>
        <a:prstGeom prst="chevron">
          <a:avLst/>
        </a:prstGeom>
        <a:solidFill>
          <a:srgbClr val="DB310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przykłady</a:t>
          </a:r>
          <a:endParaRPr lang="pl-PL" sz="1400" kern="1200"/>
        </a:p>
      </dsp:txBody>
      <dsp:txXfrm rot="-5400000">
        <a:off x="1" y="3171872"/>
        <a:ext cx="1499134" cy="642487"/>
      </dsp:txXfrm>
    </dsp:sp>
    <dsp:sp modelId="{AA6D197D-100B-4158-A71C-DC4E29F85B7A}">
      <dsp:nvSpPr>
        <dsp:cNvPr id="0" name=""/>
        <dsp:cNvSpPr/>
      </dsp:nvSpPr>
      <dsp:spPr>
        <a:xfrm rot="5400000">
          <a:off x="4373922" y="-452480"/>
          <a:ext cx="1392053" cy="7141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DB310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dodatkowe elementy oznakowania pionowego / poziomego w celu zapewnienia bezpieczeństwa ruchu,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konieczność usunięcia kolizji,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konieczność zapewnienia dodatkowego nadzoru, np. architektonicznego, archeologicznego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konieczność przeprowadzenia dodatkowych prac celem uzyskania odbiorów końcowych. </a:t>
          </a:r>
        </a:p>
      </dsp:txBody>
      <dsp:txXfrm rot="-5400000">
        <a:off x="1499135" y="2490261"/>
        <a:ext cx="7073674" cy="1256145"/>
      </dsp:txXfrm>
    </dsp:sp>
    <dsp:sp modelId="{95F80425-7570-4FEB-BD78-999F7286A286}">
      <dsp:nvSpPr>
        <dsp:cNvPr id="0" name=""/>
        <dsp:cNvSpPr/>
      </dsp:nvSpPr>
      <dsp:spPr>
        <a:xfrm rot="5400000">
          <a:off x="-321243" y="4710095"/>
          <a:ext cx="2141621" cy="1499134"/>
        </a:xfrm>
        <a:prstGeom prst="chevron">
          <a:avLst/>
        </a:prstGeom>
        <a:solidFill>
          <a:srgbClr val="DB310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zatwierdzone roboty dodatkowe możesz</a:t>
          </a:r>
          <a:endParaRPr lang="pl-PL" sz="1400" kern="1200"/>
        </a:p>
      </dsp:txBody>
      <dsp:txXfrm rot="-5400000">
        <a:off x="1" y="5138418"/>
        <a:ext cx="1499134" cy="642487"/>
      </dsp:txXfrm>
    </dsp:sp>
    <dsp:sp modelId="{FBC5B2CC-F7BF-46B6-9D50-BF1BD6D93401}">
      <dsp:nvSpPr>
        <dsp:cNvPr id="0" name=""/>
        <dsp:cNvSpPr/>
      </dsp:nvSpPr>
      <dsp:spPr>
        <a:xfrm rot="5400000">
          <a:off x="4373922" y="1514064"/>
          <a:ext cx="1392053" cy="7141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DB310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rozliczyć do wysokości wydatków kwalifikowalnych </a:t>
          </a:r>
          <a:r>
            <a:rPr lang="pl-PL" sz="1400" kern="1200"/>
            <a:t>zaplanowanych we wniosku aplikacyjnym na wykonanie przedmiotowego zakresu prac,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wykorzystać</a:t>
          </a:r>
          <a:r>
            <a:rPr lang="pl-PL" sz="1400" kern="1200"/>
            <a:t> na ten cel wygenerowane </a:t>
          </a:r>
          <a:r>
            <a:rPr lang="pl-PL" sz="1400" b="1" kern="1200"/>
            <a:t>oszczędności</a:t>
          </a:r>
          <a:r>
            <a:rPr lang="pl-PL" sz="1400" kern="1200"/>
            <a:t> w projekcie,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zawnioskować o zwiększenie poziomu dofinasowania </a:t>
          </a:r>
          <a:r>
            <a:rPr lang="pl-PL" sz="1400" kern="1200"/>
            <a:t>w projekcie,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pokryć ze środków własnych </a:t>
          </a:r>
          <a:r>
            <a:rPr lang="pl-PL" sz="1400" kern="1200"/>
            <a:t>jako wydatki niekwalifikowalne.</a:t>
          </a:r>
        </a:p>
      </dsp:txBody>
      <dsp:txXfrm rot="-5400000">
        <a:off x="1499135" y="4456805"/>
        <a:ext cx="7073674" cy="1256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8431-57B5-438E-AC8A-7BC9BDE2D792}">
      <dsp:nvSpPr>
        <dsp:cNvPr id="0" name=""/>
        <dsp:cNvSpPr/>
      </dsp:nvSpPr>
      <dsp:spPr>
        <a:xfrm rot="5400000">
          <a:off x="-294732" y="311997"/>
          <a:ext cx="1964885" cy="1375420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musisz dostarczyć</a:t>
          </a:r>
        </a:p>
      </dsp:txBody>
      <dsp:txXfrm rot="-5400000">
        <a:off x="1" y="704974"/>
        <a:ext cx="1375420" cy="589465"/>
      </dsp:txXfrm>
    </dsp:sp>
    <dsp:sp modelId="{FE80B215-2334-4868-9BBD-CBD65A3BCF42}">
      <dsp:nvSpPr>
        <dsp:cNvPr id="0" name=""/>
        <dsp:cNvSpPr/>
      </dsp:nvSpPr>
      <dsp:spPr>
        <a:xfrm rot="5400000">
          <a:off x="4369503" y="-2976818"/>
          <a:ext cx="1277175" cy="7265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dokumenty / uzasadnienie potwierdzające konieczność wprowadzenia zmian,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informację dotyczącą wpływu / braku wpływu wnioskowanej zmiany na wskaźniki,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formularz zgłaszania zmian.</a:t>
          </a:r>
        </a:p>
      </dsp:txBody>
      <dsp:txXfrm rot="-5400000">
        <a:off x="1375420" y="79612"/>
        <a:ext cx="7202995" cy="1152481"/>
      </dsp:txXfrm>
    </dsp:sp>
    <dsp:sp modelId="{A1B97F16-E27A-4835-8A62-656D6908EC07}">
      <dsp:nvSpPr>
        <dsp:cNvPr id="0" name=""/>
        <dsp:cNvSpPr/>
      </dsp:nvSpPr>
      <dsp:spPr>
        <a:xfrm rot="5400000">
          <a:off x="-520694" y="2343843"/>
          <a:ext cx="2416809" cy="1375420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przykłady</a:t>
          </a:r>
        </a:p>
      </dsp:txBody>
      <dsp:txXfrm rot="-5400000">
        <a:off x="1" y="2510858"/>
        <a:ext cx="1375420" cy="1041389"/>
      </dsp:txXfrm>
    </dsp:sp>
    <dsp:sp modelId="{DFD5FFCA-04EF-4458-A656-17C17CA701AD}">
      <dsp:nvSpPr>
        <dsp:cNvPr id="0" name=""/>
        <dsp:cNvSpPr/>
      </dsp:nvSpPr>
      <dsp:spPr>
        <a:xfrm rot="5400000">
          <a:off x="4128513" y="-944973"/>
          <a:ext cx="1759156" cy="7265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zamiana kilku odrębnych sprzętów (drukarka, skaner, kserokopiarka) na jedno urządzenie wielofunkcyjne,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zamiana wyposażenia </a:t>
          </a:r>
          <a:r>
            <a:rPr lang="pl-PL" sz="1600" kern="1200" err="1"/>
            <a:t>sal</a:t>
          </a:r>
          <a:r>
            <a:rPr lang="pl-PL" sz="1600" kern="1200"/>
            <a:t> dydaktycznych na inne wyposażenie spełniające ten sam cel dydaktyczny, na przykład w pracowni gastronomicznej zaplanowałeś zakup lodówki, robota kuchennego oraz expressu do kawy, po analizie zapotrzebowania sprzętu niezbędnego do nauki zawodu wnioskujesz o zmianę na kuchenkę gazową czteropalnikową, zamrażarkę i sokowirówkę.</a:t>
          </a:r>
        </a:p>
      </dsp:txBody>
      <dsp:txXfrm rot="-5400000">
        <a:off x="1375421" y="1893994"/>
        <a:ext cx="7179467" cy="1587406"/>
      </dsp:txXfrm>
    </dsp:sp>
    <dsp:sp modelId="{890E742D-B7A0-4BE2-92FB-E1F12115F8B0}">
      <dsp:nvSpPr>
        <dsp:cNvPr id="0" name=""/>
        <dsp:cNvSpPr/>
      </dsp:nvSpPr>
      <dsp:spPr>
        <a:xfrm rot="5400000">
          <a:off x="-294732" y="4360660"/>
          <a:ext cx="1964885" cy="1375420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zmienione sprzęty możesz</a:t>
          </a:r>
        </a:p>
      </dsp:txBody>
      <dsp:txXfrm rot="-5400000">
        <a:off x="1" y="4753637"/>
        <a:ext cx="1375420" cy="589465"/>
      </dsp:txXfrm>
    </dsp:sp>
    <dsp:sp modelId="{87DA4768-1946-4684-BA02-BB1D4323D4ED}">
      <dsp:nvSpPr>
        <dsp:cNvPr id="0" name=""/>
        <dsp:cNvSpPr/>
      </dsp:nvSpPr>
      <dsp:spPr>
        <a:xfrm rot="5400000">
          <a:off x="4369503" y="1071844"/>
          <a:ext cx="1277175" cy="7265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rozliczyć do wysokości wydatków kwalifikowalnych </a:t>
          </a:r>
          <a:r>
            <a:rPr lang="pl-PL" sz="1400" kern="1200"/>
            <a:t>zaplanowanych we wniosku aplikacyjnym na wykonanie przedmiotowego zakresu prac,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wykorzystać</a:t>
          </a:r>
          <a:r>
            <a:rPr lang="pl-PL" sz="1400" kern="1200"/>
            <a:t> na ten cel wygenerowane </a:t>
          </a:r>
          <a:r>
            <a:rPr lang="pl-PL" sz="1400" b="1" kern="1200"/>
            <a:t>oszczędności</a:t>
          </a:r>
          <a:r>
            <a:rPr lang="pl-PL" sz="1400" kern="1200"/>
            <a:t> w projekcie,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zawnioskować o zwiększenie poziomu dofinasowania </a:t>
          </a:r>
          <a:r>
            <a:rPr lang="pl-PL" sz="1400" kern="1200"/>
            <a:t>w projekcie,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/>
            <a:t>pokryć ze środków własnych </a:t>
          </a:r>
          <a:r>
            <a:rPr lang="pl-PL" sz="1400" kern="1200"/>
            <a:t>jako wydatki niekwalifikowalne.</a:t>
          </a:r>
        </a:p>
      </dsp:txBody>
      <dsp:txXfrm rot="-5400000">
        <a:off x="1375420" y="4128275"/>
        <a:ext cx="7202995" cy="1152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2023-05-16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43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694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26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30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95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2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64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28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40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2023-05-16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2023-05-16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2023-05-16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regulamin_uzytkownika_lsi_2021" TargetMode="External"/><Relationship Id="rId2" Type="http://schemas.openxmlformats.org/officeDocument/2006/relationships/hyperlink" Target="https://lsi2021-auth.slaskie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sifr@slaskie.pl" TargetMode="External"/><Relationship Id="rId5" Type="http://schemas.openxmlformats.org/officeDocument/2006/relationships/hyperlink" Target="https://rpo.slaskie.pl/dokument/zasady_bezpieczenstwa_lsi_2021_011923" TargetMode="External"/><Relationship Id="rId4" Type="http://schemas.openxmlformats.org/officeDocument/2006/relationships/hyperlink" Target="https://funduszeue.slaskie.pl/czytaj/tworzenie_profilu_lsi_202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lsi/nabor/10" TargetMode="External"/><Relationship Id="rId2" Type="http://schemas.openxmlformats.org/officeDocument/2006/relationships/hyperlink" Target="https://funduszeue.slaskie.pl/lsi/nabor/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fundusze-regiony/wytyczne-na-lata-2021-202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procedura_parasol_efrr_fesl_v1" TargetMode="External"/><Relationship Id="rId2" Type="http://schemas.openxmlformats.org/officeDocument/2006/relationships/hyperlink" Target="https://funduszeue.slaskie.pl/dokument/procedura_grant_efrr_fesl_v1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ptez.pl/rapor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mailto:pomocpubliczna_fr@slaskie.pl" TargetMode="External"/><Relationship Id="rId3" Type="http://schemas.openxmlformats.org/officeDocument/2006/relationships/image" Target="../media/image25.png"/><Relationship Id="rId7" Type="http://schemas.openxmlformats.org/officeDocument/2006/relationships/hyperlink" Target="mailto:energetyka_fr@slaskie.p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3039053"/>
            <a:ext cx="7920115" cy="2322655"/>
          </a:xfrm>
        </p:spPr>
        <p:txBody>
          <a:bodyPr>
            <a:normAutofit/>
          </a:bodyPr>
          <a:lstStyle/>
          <a:p>
            <a:pPr algn="ctr"/>
            <a:r>
              <a:rPr lang="pl-PL"/>
              <a:t>Zasady aplikowania w naborach dla działania 10.06 Rozwój energetyki rozproszonej opartej o odnawialne źródła energii FE SL 2021-2027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200320-5367-4BFF-85F6-086C828A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E8EE-D7CF-4F1D-849B-3E54D1DD80B0}" type="datetime1">
              <a:rPr lang="pl-PL" smtClean="0"/>
              <a:t>2023-05-16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14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10.6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Rozwój energetyki rozproszonej opartej o odnawialne źródła energii</a:t>
            </a: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Kryteria oceny projektów – formalne ogólne,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1025524" y="2555701"/>
            <a:ext cx="8784976" cy="45243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 złożenia wniosku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Kwalifikowalność podmiotowa</a:t>
            </a: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Kwalifikowalność przedmiotowa</a:t>
            </a: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Zgodność z zasadami dot. pomocy publicznej</a:t>
            </a: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Działania informacyjno-promocyjne</a:t>
            </a: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Zgodność z zasadą „zanieczyszczający płaci”</a:t>
            </a: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Zgodność z zasadami horyzontalnymi, w tym: zasadą DNSH, zasadą równości kobiet i mężczyzn, zasadą niedyskryminacji (w tym dostępności dla osób z niepełnosprawnością), z Kartą Praw Podstawowych</a:t>
            </a: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Kwalifikowalność wydatków</a:t>
            </a: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Poprawny dobór i oszacowanie wartości wskaźników</a:t>
            </a: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7930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323591"/>
            <a:ext cx="8640381" cy="864000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pl-PL" sz="2400"/>
              <a:t>Zmiany rzeczowe w projekcie grantowym / parasolowym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331565"/>
            <a:ext cx="8640382" cy="5328274"/>
          </a:xfrm>
        </p:spPr>
        <p:txBody>
          <a:bodyPr>
            <a:normAutofit fontScale="85000" lnSpcReduction="10000"/>
          </a:bodyPr>
          <a:lstStyle/>
          <a:p>
            <a:r>
              <a:rPr lang="pl-PL" b="1"/>
              <a:t>zmiany te wymagają zgłoszenia oraz</a:t>
            </a:r>
            <a:r>
              <a:rPr lang="pl-PL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/>
              <a:t>uzyskania naszej zgody</a:t>
            </a:r>
          </a:p>
          <a:p>
            <a:pPr>
              <a:spcBef>
                <a:spcPts val="600"/>
              </a:spcBef>
            </a:pPr>
            <a:r>
              <a:rPr lang="pl-PL"/>
              <a:t>możesz wprowadzić </a:t>
            </a:r>
            <a:r>
              <a:rPr lang="pl-PL" b="1"/>
              <a:t>zmianę</a:t>
            </a:r>
            <a:r>
              <a:rPr lang="pl-PL"/>
              <a:t>:</a:t>
            </a:r>
          </a:p>
          <a:p>
            <a:pPr lvl="1">
              <a:spcBef>
                <a:spcPts val="300"/>
              </a:spcBef>
            </a:pPr>
            <a:r>
              <a:rPr lang="pl-PL" b="1"/>
              <a:t>mocy instalacji </a:t>
            </a:r>
            <a:r>
              <a:rPr lang="pl-PL"/>
              <a:t>zaplanowanej w projekcie,</a:t>
            </a:r>
          </a:p>
          <a:p>
            <a:pPr lvl="1">
              <a:spcBef>
                <a:spcPts val="300"/>
              </a:spcBef>
            </a:pPr>
            <a:r>
              <a:rPr lang="pl-PL" b="1"/>
              <a:t>ilości instalacji </a:t>
            </a:r>
            <a:r>
              <a:rPr lang="pl-PL"/>
              <a:t>zaplanowanej w projekcie,</a:t>
            </a:r>
          </a:p>
          <a:p>
            <a:pPr lvl="1">
              <a:spcBef>
                <a:spcPts val="300"/>
              </a:spcBef>
            </a:pPr>
            <a:r>
              <a:rPr lang="pl-PL" b="1"/>
              <a:t>źródła energii w ramach danego rodzaju energii</a:t>
            </a:r>
            <a:r>
              <a:rPr lang="pl-PL"/>
              <a:t> planowanego w projekcie, na przykład zmiana źródła energii cieplnej na inne źródło energii cieplnej, </a:t>
            </a:r>
            <a:r>
              <a:rPr lang="pl-PL" b="1"/>
              <a:t>jeżeli</a:t>
            </a:r>
            <a:r>
              <a:rPr lang="pl-PL"/>
              <a:t>: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/>
              <a:t>zmiany nie wpłynęłyby na wynik oceny projektu w sposób, który skutkowałby negatywną oceną projektu, albo 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l-PL"/>
              <a:t>zmiany wynikają z wystąpienia okoliczności niezależnych od beneficjenta, których nie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mógł przewidzieć, działając z należytą starannością oraz zmieniony projekt 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wystarczającym stopniu będzie przyczyniał się do realizacji celu projektu i programu.</a:t>
            </a:r>
          </a:p>
          <a:p>
            <a:r>
              <a:rPr lang="pl-PL"/>
              <a:t>w przypadku zmiany zakresu rzeczowego jesteś zobowiązany do </a:t>
            </a:r>
            <a:r>
              <a:rPr lang="pl-PL" b="1"/>
              <a:t>monitorowania wskaźników produktu i rezultatu</a:t>
            </a:r>
            <a:r>
              <a:rPr lang="pl-PL"/>
              <a:t>. Wartości wskaźników produktu i rezultatu po zmianach wyliczasz </a:t>
            </a:r>
            <a:r>
              <a:rPr lang="pl-PL" u="sng"/>
              <a:t>tą samą metodą </a:t>
            </a:r>
            <a:r>
              <a:rPr lang="pl-PL"/>
              <a:t>co wskaźniki planowane do osiągnięcia we wniosku o dofinansowanie w wersji wybranej </a:t>
            </a:r>
            <a:br>
              <a:rPr lang="pl-PL"/>
            </a:br>
            <a:r>
              <a:rPr lang="pl-PL"/>
              <a:t>do dofinansowania. Oświadczenie dotyczące zastosowania tożsamej metody dołączasz do opisu zmiany wraz z przeliczeniem wskaźników.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635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526533"/>
            <a:ext cx="8640381" cy="1165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1600"/>
              <a:t>Zmiany rzeczowe w projekcie grantowym / parasolowym</a:t>
            </a:r>
            <a:br>
              <a:rPr lang="pl-PL" sz="2400"/>
            </a:br>
            <a:r>
              <a:rPr lang="pl-PL" sz="2000"/>
              <a:t>Rozbudowa instalacji OZE (wykonanej ze środków UE na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000"/>
              <a:t>lata 2021-2027) ze środków własnych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2195661"/>
            <a:ext cx="8640382" cy="446417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err="1"/>
              <a:t>grantobiorca</a:t>
            </a:r>
            <a:r>
              <a:rPr lang="pl-PL"/>
              <a:t> / odbiorca końcowy </a:t>
            </a:r>
            <a:r>
              <a:rPr lang="pl-PL" b="1"/>
              <a:t>może zamontować, z własnych środków, dodatkowe elementy</a:t>
            </a:r>
            <a:r>
              <a:rPr lang="pl-PL"/>
              <a:t> niebędące przedmiotem projektu (na przykład niezaplanowana rekuperacja, dodatkowe panele fotowoltaiczne),</a:t>
            </a:r>
          </a:p>
          <a:p>
            <a:pPr>
              <a:spcBef>
                <a:spcPts val="600"/>
              </a:spcBef>
            </a:pPr>
            <a:r>
              <a:rPr lang="pl-PL"/>
              <a:t>rozbudowa jest traktowana jako </a:t>
            </a:r>
            <a:r>
              <a:rPr lang="pl-PL" b="1"/>
              <a:t>koszt poza projektem</a:t>
            </a:r>
            <a:r>
              <a:rPr lang="pl-PL"/>
              <a:t>, w związku z tym nie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musisz jej ujmować kosztach niekwalifikowalnych projektu</a:t>
            </a:r>
          </a:p>
          <a:p>
            <a:pPr marL="503971" lvl="1" indent="0">
              <a:spcBef>
                <a:spcPts val="1200"/>
              </a:spcBef>
              <a:buNone/>
            </a:pPr>
            <a:endParaRPr lang="pl-PL"/>
          </a:p>
          <a:p>
            <a:pPr marL="0" indent="0">
              <a:spcBef>
                <a:spcPts val="1800"/>
              </a:spcBef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2363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582" y="348830"/>
            <a:ext cx="8650280" cy="9917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1600"/>
              <a:t>Zmiany rzeczowe w projekcie grantowym / parasolowym</a:t>
            </a:r>
            <a:br>
              <a:rPr lang="pl-PL" sz="2400"/>
            </a:br>
            <a:r>
              <a:rPr lang="pl-PL" sz="2000"/>
              <a:t>Rozbudowa instalacji OZE (wykonanej ze środków UE na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000"/>
              <a:t>lata 2021-2027) ze środków własnych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6232" y="1439469"/>
            <a:ext cx="8640382" cy="5238456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pl-PL" sz="6400" b="1" err="1">
                <a:latin typeface="Open Sans"/>
                <a:ea typeface="Open Sans"/>
                <a:cs typeface="Open Sans"/>
              </a:rPr>
              <a:t>Grantobiorca</a:t>
            </a:r>
            <a:r>
              <a:rPr lang="pl-PL" sz="6400" b="1">
                <a:latin typeface="Open Sans"/>
                <a:ea typeface="Open Sans"/>
                <a:cs typeface="Open Sans"/>
              </a:rPr>
              <a:t> / odbiorca końcowy</a:t>
            </a:r>
            <a:r>
              <a:rPr lang="pl-PL" sz="6400">
                <a:latin typeface="Open Sans"/>
                <a:ea typeface="Open Sans"/>
                <a:cs typeface="Open Sans"/>
              </a:rPr>
              <a:t> może </a:t>
            </a:r>
            <a:r>
              <a:rPr lang="pl-PL" sz="6400" b="1">
                <a:latin typeface="Open Sans"/>
                <a:ea typeface="Open Sans"/>
                <a:cs typeface="Open Sans"/>
              </a:rPr>
              <a:t>rozbudować instalację fotowoltaiczną</a:t>
            </a:r>
            <a:r>
              <a:rPr lang="pl-PL" sz="6400">
                <a:latin typeface="Open Sans"/>
                <a:ea typeface="Open Sans"/>
                <a:cs typeface="Open Sans"/>
              </a:rPr>
              <a:t> </a:t>
            </a:r>
            <a:r>
              <a:rPr lang="pl-PL" sz="6400" b="1">
                <a:latin typeface="Open Sans"/>
                <a:ea typeface="Open Sans"/>
                <a:cs typeface="Open Sans"/>
              </a:rPr>
              <a:t>na własny koszt</a:t>
            </a:r>
            <a:r>
              <a:rPr lang="pl-PL" sz="6400">
                <a:latin typeface="Open Sans"/>
                <a:ea typeface="Open Sans"/>
                <a:cs typeface="Open Sans"/>
              </a:rPr>
              <a:t> (np.</a:t>
            </a:r>
            <a:r>
              <a:rPr lang="pl-PL" sz="6400">
                <a:latin typeface="Calibri"/>
                <a:ea typeface="Open Sans"/>
                <a:cs typeface="Calibri"/>
              </a:rPr>
              <a:t> </a:t>
            </a:r>
            <a:r>
              <a:rPr lang="pl-PL" sz="6400">
                <a:latin typeface="Open Sans"/>
                <a:ea typeface="Open Sans"/>
                <a:cs typeface="Open Sans"/>
              </a:rPr>
              <a:t>rozbudowa instalacji fotowoltaicznej o mocy 3 kW, zaplanowanej do realizacji w</a:t>
            </a:r>
            <a:r>
              <a:rPr lang="pl-PL" sz="6400">
                <a:latin typeface="Calibri"/>
                <a:ea typeface="Open Sans"/>
                <a:cs typeface="Calibri"/>
              </a:rPr>
              <a:t> </a:t>
            </a:r>
            <a:r>
              <a:rPr lang="pl-PL" sz="6400">
                <a:latin typeface="Open Sans"/>
                <a:ea typeface="Open Sans"/>
                <a:cs typeface="Open Sans"/>
              </a:rPr>
              <a:t>ramach projektu, o</a:t>
            </a:r>
            <a:r>
              <a:rPr lang="pl-PL" sz="6400">
                <a:latin typeface="Calibri"/>
                <a:ea typeface="Open Sans"/>
                <a:cs typeface="Calibri"/>
              </a:rPr>
              <a:t> </a:t>
            </a:r>
            <a:r>
              <a:rPr lang="pl-PL" sz="6400">
                <a:latin typeface="Open Sans"/>
                <a:ea typeface="Open Sans"/>
                <a:cs typeface="Open Sans"/>
              </a:rPr>
              <a:t>dodatkowe 2 kW): </a:t>
            </a:r>
            <a:endParaRPr lang="en-US"/>
          </a:p>
          <a:p>
            <a:pPr marL="846455" lvl="1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arenR"/>
            </a:pPr>
            <a:r>
              <a:rPr lang="pl-PL" sz="6400" b="1">
                <a:latin typeface="Open Sans"/>
                <a:ea typeface="Open Sans"/>
                <a:cs typeface="Open Sans"/>
              </a:rPr>
              <a:t>bez konieczności zakupu inwertera o większej mocy</a:t>
            </a:r>
            <a:r>
              <a:rPr lang="pl-PL" sz="6400">
                <a:latin typeface="Open Sans"/>
                <a:ea typeface="Open Sans"/>
                <a:cs typeface="Open Sans"/>
              </a:rPr>
              <a:t>, to jest do maksymalnej mocy inwertera, który był przedmiotem dofinansowania, lub </a:t>
            </a:r>
            <a:endParaRPr lang="pl-PL" sz="6400"/>
          </a:p>
          <a:p>
            <a:pPr marL="846455" lvl="1" indent="-342900">
              <a:lnSpc>
                <a:spcPct val="150000"/>
              </a:lnSpc>
              <a:spcBef>
                <a:spcPts val="300"/>
              </a:spcBef>
              <a:buFont typeface="+mj-lt"/>
              <a:buAutoNum type="arabicParenR"/>
            </a:pPr>
            <a:r>
              <a:rPr lang="pl-PL" sz="6400" b="1">
                <a:latin typeface="Open Sans"/>
                <a:ea typeface="Open Sans"/>
                <a:cs typeface="Open Sans"/>
              </a:rPr>
              <a:t>z instalacją odrębnego inwertera</a:t>
            </a:r>
            <a:r>
              <a:rPr lang="pl-PL" sz="6400">
                <a:latin typeface="Open Sans"/>
                <a:ea typeface="Open Sans"/>
                <a:cs typeface="Open Sans"/>
              </a:rPr>
              <a:t>, dla rozbudowanej instalacji;</a:t>
            </a:r>
          </a:p>
          <a:p>
            <a:pPr marL="90805" indent="0">
              <a:lnSpc>
                <a:spcPct val="150000"/>
              </a:lnSpc>
              <a:spcBef>
                <a:spcPts val="300"/>
              </a:spcBef>
              <a:buClr>
                <a:srgbClr val="003399"/>
              </a:buClr>
              <a:buNone/>
            </a:pPr>
            <a:r>
              <a:rPr lang="pl-PL" sz="6400" b="1" err="1">
                <a:latin typeface="Open Sans"/>
                <a:ea typeface="Open Sans"/>
                <a:cs typeface="Open Sans"/>
              </a:rPr>
              <a:t>Grantobiorca</a:t>
            </a:r>
            <a:r>
              <a:rPr lang="pl-PL" sz="6400" b="1">
                <a:latin typeface="Open Sans"/>
                <a:ea typeface="Open Sans"/>
                <a:cs typeface="Open Sans"/>
              </a:rPr>
              <a:t> </a:t>
            </a:r>
            <a:r>
              <a:rPr lang="pl-PL" sz="6400">
                <a:latin typeface="Open Sans"/>
                <a:ea typeface="Open Sans"/>
                <a:cs typeface="Open Sans"/>
              </a:rPr>
              <a:t>może </a:t>
            </a:r>
            <a:r>
              <a:rPr lang="pl-PL" sz="6400" b="1">
                <a:latin typeface="Open Sans"/>
                <a:ea typeface="Open Sans"/>
                <a:cs typeface="Open Sans"/>
              </a:rPr>
              <a:t>rozbudować instalację fotowoltaiczną</a:t>
            </a:r>
            <a:r>
              <a:rPr lang="pl-PL" sz="6400">
                <a:latin typeface="Open Sans"/>
                <a:ea typeface="Open Sans"/>
                <a:cs typeface="Open Sans"/>
              </a:rPr>
              <a:t> </a:t>
            </a:r>
            <a:r>
              <a:rPr lang="pl-PL" sz="6400" b="1">
                <a:latin typeface="Open Sans"/>
                <a:ea typeface="Open Sans"/>
                <a:cs typeface="Open Sans"/>
              </a:rPr>
              <a:t>na własny koszt </a:t>
            </a:r>
            <a:r>
              <a:rPr lang="pl-PL" sz="6400">
                <a:latin typeface="Open Sans"/>
                <a:ea typeface="Open Sans"/>
                <a:cs typeface="Open Sans"/>
              </a:rPr>
              <a:t>i kupić jeden inwerter o większej mocy dla całej instalacji:</a:t>
            </a:r>
          </a:p>
          <a:p>
            <a:pPr marL="755650" lvl="1" indent="-342900">
              <a:lnSpc>
                <a:spcPct val="150000"/>
              </a:lnSpc>
              <a:spcBef>
                <a:spcPts val="300"/>
              </a:spcBef>
            </a:pPr>
            <a:r>
              <a:rPr lang="pl-PL" sz="5600">
                <a:latin typeface="Open Sans"/>
                <a:ea typeface="Open Sans"/>
                <a:cs typeface="Open Sans"/>
              </a:rPr>
              <a:t>jeśli </a:t>
            </a:r>
            <a:r>
              <a:rPr lang="pl-PL" sz="5600" b="1">
                <a:latin typeface="Open Sans"/>
                <a:ea typeface="Open Sans"/>
                <a:cs typeface="Open Sans"/>
              </a:rPr>
              <a:t>wydatek dotyczący inwertera </a:t>
            </a:r>
            <a:r>
              <a:rPr lang="pl-PL" sz="5600" b="1" u="sng">
                <a:latin typeface="Open Sans"/>
                <a:ea typeface="Open Sans"/>
                <a:cs typeface="Open Sans"/>
              </a:rPr>
              <a:t>nie został jeszcze rozliczony </a:t>
            </a:r>
            <a:r>
              <a:rPr lang="pl-PL" sz="5600" b="1">
                <a:latin typeface="Open Sans"/>
                <a:ea typeface="Open Sans"/>
                <a:cs typeface="Open Sans"/>
              </a:rPr>
              <a:t>we wniosku o płatność</a:t>
            </a:r>
            <a:r>
              <a:rPr lang="pl-PL" sz="5600">
                <a:latin typeface="Open Sans"/>
                <a:ea typeface="Open Sans"/>
                <a:cs typeface="Open Sans"/>
              </a:rPr>
              <a:t> to istnieje możliwość jego wymiany – koszt zakupu inwertera o większej mocy może być uznany jako </a:t>
            </a:r>
            <a:r>
              <a:rPr lang="pl-PL" sz="5600" u="sng">
                <a:latin typeface="Open Sans"/>
                <a:ea typeface="Open Sans"/>
                <a:cs typeface="Open Sans"/>
              </a:rPr>
              <a:t>kwalifikowalny tylko w części związanej z projektem</a:t>
            </a:r>
            <a:r>
              <a:rPr lang="pl-PL" sz="5600">
                <a:latin typeface="Open Sans"/>
                <a:ea typeface="Open Sans"/>
                <a:cs typeface="Open Sans"/>
              </a:rPr>
              <a:t>, </a:t>
            </a:r>
            <a:endParaRPr lang="pl-PL" sz="5600" b="1">
              <a:solidFill>
                <a:srgbClr val="FF0000"/>
              </a:solidFill>
            </a:endParaRPr>
          </a:p>
          <a:p>
            <a:pPr marL="755650" lvl="1" indent="-342900">
              <a:lnSpc>
                <a:spcPct val="150000"/>
              </a:lnSpc>
              <a:spcBef>
                <a:spcPts val="300"/>
              </a:spcBef>
            </a:pPr>
            <a:r>
              <a:rPr lang="pl-PL" sz="5600">
                <a:latin typeface="Open Sans"/>
                <a:ea typeface="Open Sans"/>
                <a:cs typeface="Open Sans"/>
              </a:rPr>
              <a:t>jeśli </a:t>
            </a:r>
            <a:r>
              <a:rPr lang="pl-PL" sz="5600" b="1">
                <a:latin typeface="Open Sans"/>
                <a:ea typeface="Open Sans"/>
                <a:cs typeface="Open Sans"/>
              </a:rPr>
              <a:t>wydatek dotyczący inwertera </a:t>
            </a:r>
            <a:r>
              <a:rPr lang="pl-PL" sz="5600" b="1" u="sng">
                <a:latin typeface="Open Sans"/>
                <a:ea typeface="Open Sans"/>
                <a:cs typeface="Open Sans"/>
              </a:rPr>
              <a:t>został rozliczony </a:t>
            </a:r>
            <a:r>
              <a:rPr lang="pl-PL" sz="5600" b="1">
                <a:latin typeface="Open Sans"/>
                <a:ea typeface="Open Sans"/>
                <a:cs typeface="Open Sans"/>
              </a:rPr>
              <a:t>we wniosku o płatność</a:t>
            </a:r>
            <a:r>
              <a:rPr lang="pl-PL" sz="5600">
                <a:latin typeface="Open Sans"/>
                <a:ea typeface="Open Sans"/>
                <a:cs typeface="Open Sans"/>
              </a:rPr>
              <a:t> jesteś zobowiązany do </a:t>
            </a:r>
            <a:r>
              <a:rPr lang="pl-PL" sz="5600" u="sng">
                <a:latin typeface="Open Sans"/>
                <a:ea typeface="Open Sans"/>
                <a:cs typeface="Open Sans"/>
              </a:rPr>
              <a:t>zwrotu wypłaconych środków </a:t>
            </a:r>
            <a:r>
              <a:rPr lang="pl-PL" sz="5600">
                <a:latin typeface="Open Sans"/>
                <a:ea typeface="Open Sans"/>
                <a:cs typeface="Open Sans"/>
              </a:rPr>
              <a:t>z dofinasowania wraz </a:t>
            </a:r>
            <a:r>
              <a:rPr lang="pl-PL" sz="5600" u="sng">
                <a:latin typeface="Open Sans"/>
                <a:ea typeface="Open Sans"/>
                <a:cs typeface="Open Sans"/>
              </a:rPr>
              <a:t>z odsetkami </a:t>
            </a:r>
            <a:r>
              <a:rPr lang="pl-PL" sz="5600">
                <a:latin typeface="Open Sans"/>
                <a:ea typeface="Open Sans"/>
                <a:cs typeface="Open Sans"/>
              </a:rPr>
              <a:t>liczonymi jak dla zaległości podatkowych od dnia wypłaty do dnia zwrotu (zgodnie z artykułem 207 Ustawy o finansach publicznych). Środki zwrócone pomniejszają współfinansowanie z UE dla danego projektu. Nowy</a:t>
            </a:r>
            <a:r>
              <a:rPr lang="pl-PL" sz="5600">
                <a:latin typeface="Calibri"/>
                <a:ea typeface="Open Sans"/>
                <a:cs typeface="Calibri"/>
              </a:rPr>
              <a:t> </a:t>
            </a:r>
            <a:r>
              <a:rPr lang="pl-PL" sz="5600">
                <a:latin typeface="Open Sans"/>
                <a:ea typeface="Open Sans"/>
                <a:cs typeface="Open Sans"/>
              </a:rPr>
              <a:t>inwerter zostanie uznany jako koszt </a:t>
            </a:r>
            <a:r>
              <a:rPr lang="pl-PL" sz="5600" u="sng">
                <a:latin typeface="Open Sans"/>
                <a:ea typeface="Open Sans"/>
                <a:cs typeface="Open Sans"/>
              </a:rPr>
              <a:t>kwalifikowalny tylko w części związanej z projektem i w przypadku posiadania oszczędności w projekcie</a:t>
            </a:r>
            <a:r>
              <a:rPr lang="pl-PL" sz="5600">
                <a:latin typeface="Open Sans"/>
                <a:ea typeface="Open Sans"/>
                <a:cs typeface="Open Sans"/>
              </a:rPr>
              <a:t>.</a:t>
            </a:r>
            <a:endParaRPr lang="pl-PL" sz="5600" b="1" u="sng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4273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31741"/>
            <a:ext cx="8640381" cy="86400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1600"/>
              <a:t>Zmiany rzeczowe w projekcie grantowym / parasolowym</a:t>
            </a:r>
            <a:br>
              <a:rPr lang="pl-PL" sz="2400"/>
            </a:br>
            <a:r>
              <a:rPr lang="pl-PL" sz="2400"/>
              <a:t>Rozbudowa posiadanej już instalacji OZE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560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251460" indent="-251460"/>
            <a:r>
              <a:rPr lang="pl-PL" err="1">
                <a:latin typeface="Open Sans"/>
                <a:ea typeface="Open Sans"/>
                <a:cs typeface="Open Sans"/>
              </a:rPr>
              <a:t>grantobiorca</a:t>
            </a:r>
            <a:r>
              <a:rPr lang="pl-PL">
                <a:latin typeface="Open Sans"/>
                <a:ea typeface="Open Sans"/>
                <a:cs typeface="Open Sans"/>
              </a:rPr>
              <a:t> / odbiorca końcowy może rozbudować </a:t>
            </a:r>
            <a:r>
              <a:rPr lang="pl-PL" b="1">
                <a:latin typeface="Open Sans"/>
                <a:ea typeface="Open Sans"/>
                <a:cs typeface="Open Sans"/>
              </a:rPr>
              <a:t>posiadaną już </a:t>
            </a:r>
            <a:r>
              <a:rPr lang="pl-PL">
                <a:latin typeface="Open Sans"/>
                <a:ea typeface="Open Sans"/>
                <a:cs typeface="Open Sans"/>
              </a:rPr>
              <a:t>instalację OZE o</a:t>
            </a:r>
            <a:r>
              <a:rPr lang="pl-PL">
                <a:latin typeface="Calibri"/>
                <a:ea typeface="Open Sans"/>
                <a:cs typeface="Calibri"/>
              </a:rPr>
              <a:t> </a:t>
            </a:r>
            <a:r>
              <a:rPr lang="pl-PL">
                <a:latin typeface="Open Sans"/>
                <a:ea typeface="Open Sans"/>
                <a:cs typeface="Open Sans"/>
              </a:rPr>
              <a:t>dodatkowe elementy.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251460" indent="-251460"/>
            <a:r>
              <a:rPr lang="pl-PL" b="1">
                <a:latin typeface="Open Sans"/>
                <a:ea typeface="Open Sans"/>
                <a:cs typeface="Open Sans"/>
              </a:rPr>
              <a:t>przykład</a:t>
            </a:r>
          </a:p>
          <a:p>
            <a:pPr marL="755650" lvl="1" indent="-251460"/>
            <a:r>
              <a:rPr lang="pl-PL">
                <a:latin typeface="Open Sans"/>
                <a:ea typeface="Open Sans"/>
                <a:cs typeface="Open Sans"/>
              </a:rPr>
              <a:t>rozbudowa posiadanej już instalacji </a:t>
            </a:r>
            <a:r>
              <a:rPr lang="pl-PL" err="1">
                <a:latin typeface="Open Sans"/>
                <a:ea typeface="Open Sans"/>
                <a:cs typeface="Open Sans"/>
              </a:rPr>
              <a:t>fotowolt</a:t>
            </a:r>
            <a:r>
              <a:rPr lang="pl-PL">
                <a:latin typeface="Open Sans"/>
                <a:ea typeface="Open Sans"/>
                <a:cs typeface="Open Sans"/>
              </a:rPr>
              <a:t>., o mocy 3 kW, o</a:t>
            </a:r>
            <a:r>
              <a:rPr lang="pl-PL">
                <a:latin typeface="Calibri"/>
                <a:ea typeface="Open Sans"/>
                <a:cs typeface="Calibri"/>
              </a:rPr>
              <a:t> </a:t>
            </a:r>
            <a:r>
              <a:rPr lang="pl-PL">
                <a:latin typeface="Open Sans"/>
                <a:ea typeface="Open Sans"/>
                <a:cs typeface="Open Sans"/>
              </a:rPr>
              <a:t>dodatkowe 2 kW,</a:t>
            </a:r>
          </a:p>
          <a:p>
            <a:pPr marL="755650" lvl="1" indent="-251460"/>
            <a:r>
              <a:rPr lang="pl-PL">
                <a:latin typeface="Open Sans"/>
                <a:ea typeface="Open Sans"/>
                <a:cs typeface="Open Sans"/>
              </a:rPr>
              <a:t>zakup paneli fotowoltaicznych gdy posiadasz już pompę ciepła.</a:t>
            </a:r>
          </a:p>
          <a:p>
            <a:pPr marL="0" indent="0">
              <a:buNone/>
            </a:pPr>
            <a:r>
              <a:rPr lang="pl-PL" b="1" err="1">
                <a:latin typeface="Open Sans"/>
                <a:ea typeface="Open Sans"/>
                <a:cs typeface="Open Sans"/>
              </a:rPr>
              <a:t>Grantobiorca</a:t>
            </a:r>
            <a:r>
              <a:rPr lang="pl-PL" b="1">
                <a:latin typeface="Open Sans"/>
                <a:ea typeface="Open Sans"/>
                <a:cs typeface="Open Sans"/>
              </a:rPr>
              <a:t> / odbiorca końcowy</a:t>
            </a:r>
            <a:r>
              <a:rPr lang="pl-PL">
                <a:latin typeface="Open Sans"/>
                <a:ea typeface="Open Sans"/>
                <a:cs typeface="Open Sans"/>
              </a:rPr>
              <a:t> może </a:t>
            </a:r>
            <a:r>
              <a:rPr lang="pl-PL" b="1">
                <a:latin typeface="Open Sans"/>
                <a:ea typeface="Open Sans"/>
                <a:cs typeface="Open Sans"/>
              </a:rPr>
              <a:t>rozbudować posiadaną już instalację fotowoltaiczną</a:t>
            </a:r>
            <a:r>
              <a:rPr lang="pl-PL">
                <a:latin typeface="Open Sans"/>
                <a:ea typeface="Open Sans"/>
                <a:cs typeface="Open Sans"/>
              </a:rPr>
              <a:t>:</a:t>
            </a:r>
          </a:p>
          <a:p>
            <a:pPr marL="846455" lvl="1" indent="-342900">
              <a:buFont typeface="+mj-lt"/>
              <a:buAutoNum type="arabicParenR"/>
            </a:pPr>
            <a:r>
              <a:rPr lang="pl-PL" b="1">
                <a:latin typeface="Open Sans"/>
                <a:ea typeface="Open Sans"/>
                <a:cs typeface="Open Sans"/>
              </a:rPr>
              <a:t>bez konieczności zakupu inwertera o większej mocy</a:t>
            </a:r>
            <a:r>
              <a:rPr lang="pl-PL">
                <a:latin typeface="Open Sans"/>
                <a:ea typeface="Open Sans"/>
                <a:cs typeface="Open Sans"/>
              </a:rPr>
              <a:t>, to jest do maksymalnej mocy inwertera, który już posiada, lub</a:t>
            </a:r>
          </a:p>
          <a:p>
            <a:pPr marL="846455" lvl="1" indent="-342900">
              <a:buFont typeface="+mj-lt"/>
              <a:buAutoNum type="arabicParenR"/>
            </a:pPr>
            <a:r>
              <a:rPr lang="pl-PL" b="1">
                <a:latin typeface="Open Sans"/>
                <a:ea typeface="Open Sans"/>
                <a:cs typeface="Open Sans"/>
              </a:rPr>
              <a:t>zainstalować odrębny inwerter</a:t>
            </a:r>
            <a:r>
              <a:rPr lang="pl-PL">
                <a:latin typeface="Open Sans"/>
                <a:ea typeface="Open Sans"/>
                <a:cs typeface="Open Sans"/>
              </a:rPr>
              <a:t>, dla rozbudowanej instalacji, lub</a:t>
            </a:r>
            <a:endParaRPr lang="pl-PL"/>
          </a:p>
          <a:p>
            <a:pPr marL="0" indent="-635">
              <a:buNone/>
            </a:pPr>
            <a:r>
              <a:rPr lang="pl-PL" b="1" err="1">
                <a:latin typeface="Open Sans"/>
                <a:ea typeface="Open Sans"/>
                <a:cs typeface="Open Sans"/>
              </a:rPr>
              <a:t>Grantobiorca</a:t>
            </a:r>
            <a:r>
              <a:rPr lang="pl-PL" b="1">
                <a:latin typeface="Open Sans"/>
                <a:ea typeface="Open Sans"/>
                <a:cs typeface="Open Sans"/>
              </a:rPr>
              <a:t> </a:t>
            </a:r>
            <a:r>
              <a:rPr lang="pl-PL" sz="1600">
                <a:latin typeface="Open Sans"/>
                <a:ea typeface="Open Sans"/>
                <a:cs typeface="Open Sans"/>
              </a:rPr>
              <a:t>może </a:t>
            </a:r>
            <a:r>
              <a:rPr lang="pl-PL" sz="1600" b="1">
                <a:latin typeface="Open Sans"/>
                <a:ea typeface="Open Sans"/>
                <a:cs typeface="Open Sans"/>
              </a:rPr>
              <a:t>rozbudować instalację fotowoltaiczną</a:t>
            </a:r>
            <a:r>
              <a:rPr lang="pl-PL" sz="1600">
                <a:latin typeface="Open Sans"/>
                <a:ea typeface="Open Sans"/>
                <a:cs typeface="Open Sans"/>
              </a:rPr>
              <a:t> </a:t>
            </a:r>
            <a:r>
              <a:rPr lang="pl-PL" sz="1600" b="1">
                <a:latin typeface="Open Sans"/>
                <a:ea typeface="Open Sans"/>
                <a:cs typeface="Open Sans"/>
              </a:rPr>
              <a:t>na własny koszt </a:t>
            </a:r>
            <a:r>
              <a:rPr lang="pl-PL" sz="1600">
                <a:latin typeface="Open Sans"/>
                <a:ea typeface="Open Sans"/>
                <a:cs typeface="Open Sans"/>
              </a:rPr>
              <a:t>i kupić jeden </a:t>
            </a:r>
            <a:r>
              <a:rPr lang="pl-PL">
                <a:latin typeface="Open Sans"/>
                <a:ea typeface="Open Sans"/>
                <a:cs typeface="Open Sans"/>
              </a:rPr>
              <a:t>inwerter o większej mocy dla całej instalacji</a:t>
            </a:r>
            <a:r>
              <a:rPr lang="pl-PL" b="1">
                <a:latin typeface="Open Sans"/>
                <a:ea typeface="Open Sans"/>
                <a:cs typeface="Open Sans"/>
              </a:rPr>
              <a:t>. </a:t>
            </a:r>
            <a:r>
              <a:rPr lang="pl-PL">
                <a:latin typeface="Open Sans"/>
                <a:ea typeface="Open Sans"/>
                <a:cs typeface="Open Sans"/>
              </a:rPr>
              <a:t>W tym przypadku koszt inwertera</a:t>
            </a:r>
            <a:r>
              <a:rPr lang="pl-PL" b="1">
                <a:latin typeface="Open Sans"/>
                <a:ea typeface="Open Sans"/>
                <a:cs typeface="Open Sans"/>
              </a:rPr>
              <a:t> </a:t>
            </a:r>
            <a:r>
              <a:rPr lang="pl-PL">
                <a:latin typeface="Open Sans"/>
                <a:ea typeface="Open Sans"/>
                <a:cs typeface="Open Sans"/>
              </a:rPr>
              <a:t>może być uznany jako </a:t>
            </a:r>
            <a:r>
              <a:rPr lang="pl-PL" u="sng">
                <a:latin typeface="Open Sans"/>
                <a:ea typeface="Open Sans"/>
                <a:cs typeface="Open Sans"/>
              </a:rPr>
              <a:t>kwalifikowalny tylko w</a:t>
            </a:r>
            <a:r>
              <a:rPr lang="pl-PL" u="sng">
                <a:latin typeface="Calibri"/>
                <a:ea typeface="Open Sans"/>
                <a:cs typeface="Calibri"/>
              </a:rPr>
              <a:t> </a:t>
            </a:r>
            <a:r>
              <a:rPr lang="pl-PL" u="sng">
                <a:latin typeface="Open Sans"/>
                <a:ea typeface="Open Sans"/>
                <a:cs typeface="Open Sans"/>
              </a:rPr>
              <a:t>części związanej z</a:t>
            </a:r>
            <a:r>
              <a:rPr lang="pl-PL" u="sng">
                <a:latin typeface="Calibri"/>
                <a:ea typeface="Open Sans"/>
                <a:cs typeface="Calibri"/>
              </a:rPr>
              <a:t> </a:t>
            </a:r>
            <a:r>
              <a:rPr lang="pl-PL" u="sng">
                <a:latin typeface="Open Sans"/>
                <a:ea typeface="Open Sans"/>
                <a:cs typeface="Open Sans"/>
              </a:rPr>
              <a:t>projektem</a:t>
            </a:r>
            <a:r>
              <a:rPr lang="pl-PL">
                <a:latin typeface="Open Sans"/>
                <a:ea typeface="Open Sans"/>
                <a:cs typeface="Open Sans"/>
              </a:rPr>
              <a:t> realizowanym ze środków UE na lata </a:t>
            </a:r>
            <a:r>
              <a:rPr lang="pl-PL" u="sng">
                <a:latin typeface="Open Sans"/>
                <a:ea typeface="Open Sans"/>
                <a:cs typeface="Open Sans"/>
              </a:rPr>
              <a:t>2021-2027</a:t>
            </a:r>
            <a:r>
              <a:rPr lang="pl-PL">
                <a:latin typeface="Open Sans"/>
                <a:ea typeface="Open Sans"/>
                <a:cs typeface="Open Sans"/>
              </a:rPr>
              <a:t>.</a:t>
            </a:r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8742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251" y="323549"/>
            <a:ext cx="8640381" cy="86400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pl-PL" sz="1600"/>
              <a:t>Zmiany rzeczowe w projekcie grantowym / parasolowym</a:t>
            </a:r>
            <a:br>
              <a:rPr lang="pl-PL" sz="3600"/>
            </a:br>
            <a:r>
              <a:rPr lang="pl-PL" sz="2400"/>
              <a:t>Podsumowanie</a:t>
            </a:r>
            <a:endParaRPr lang="pl-PL" sz="20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331565"/>
            <a:ext cx="8640382" cy="5328274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sz="2300" b="1">
                <a:solidFill>
                  <a:srgbClr val="002060"/>
                </a:solidFill>
              </a:rPr>
              <a:t>Pamiętaj</a:t>
            </a:r>
          </a:p>
          <a:p>
            <a:pPr>
              <a:spcBef>
                <a:spcPts val="600"/>
              </a:spcBef>
            </a:pPr>
            <a:r>
              <a:rPr lang="pl-PL"/>
              <a:t>prawidłowość wprowadzenia zmian zakresu rzeczowego spoczywa na Tobie i </a:t>
            </a:r>
            <a:r>
              <a:rPr lang="pl-PL" b="1"/>
              <a:t>nie może naruszać zasady równego traktowania</a:t>
            </a:r>
            <a:r>
              <a:rPr lang="pl-PL"/>
              <a:t> </a:t>
            </a:r>
            <a:r>
              <a:rPr lang="pl-PL" err="1"/>
              <a:t>grantobiorców</a:t>
            </a:r>
            <a:r>
              <a:rPr lang="pl-PL"/>
              <a:t> / odbiorców końcowych,</a:t>
            </a:r>
          </a:p>
          <a:p>
            <a:r>
              <a:rPr lang="pl-PL" b="1"/>
              <a:t>możliwość wprowadzenia zmian jest również uzależniona od zapisów regulaminu </a:t>
            </a:r>
            <a:r>
              <a:rPr lang="pl-PL"/>
              <a:t>naboru i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realizacji projektu grantowego / parasolowego i umowy o powierzenie grantu / </a:t>
            </a:r>
            <a:r>
              <a:rPr lang="pl-PL" b="1"/>
              <a:t>umowy </a:t>
            </a:r>
            <a:r>
              <a:rPr lang="pl-PL"/>
              <a:t>zawieranej między beneficjentem a odbiorcą końcowym,</a:t>
            </a:r>
          </a:p>
          <a:p>
            <a:r>
              <a:rPr lang="pl-PL"/>
              <a:t>w przypadku projektów grantowych / parasolowych, w których udzielane granty / </a:t>
            </a:r>
            <a:r>
              <a:rPr lang="pl-PL" b="1"/>
              <a:t>wsparcie nie jest pomocą de </a:t>
            </a:r>
            <a:r>
              <a:rPr lang="pl-PL" b="1" err="1"/>
              <a:t>minimis</a:t>
            </a:r>
            <a:r>
              <a:rPr lang="pl-PL" b="1"/>
              <a:t> </a:t>
            </a:r>
            <a:r>
              <a:rPr lang="pl-PL"/>
              <a:t>musisz mieć na uwadze, aby:</a:t>
            </a:r>
          </a:p>
          <a:p>
            <a:pPr lvl="1">
              <a:lnSpc>
                <a:spcPct val="130000"/>
              </a:lnSpc>
              <a:spcBef>
                <a:spcPts val="300"/>
              </a:spcBef>
            </a:pPr>
            <a:r>
              <a:rPr lang="pl-PL"/>
              <a:t>moc, to jest zdolność wytwórcza instalacji nie przekraczała realnego zapotrzebowania na energię danego mieszkańca - czyli nie była przewymiarowana oraz </a:t>
            </a:r>
          </a:p>
          <a:p>
            <a:pPr lvl="1">
              <a:lnSpc>
                <a:spcPct val="130000"/>
              </a:lnSpc>
              <a:spcBef>
                <a:spcPts val="300"/>
              </a:spcBef>
            </a:pPr>
            <a:r>
              <a:rPr lang="pl-PL"/>
              <a:t>wytworzona energia była zużywana na potrzeby własne o charakterze niegospodarczym,</a:t>
            </a:r>
          </a:p>
          <a:p>
            <a:r>
              <a:rPr lang="pl-PL" b="1"/>
              <a:t>grant może być wypłacony po zrealizowaniu całego zakresu </a:t>
            </a:r>
            <a:r>
              <a:rPr lang="pl-PL"/>
              <a:t>wskazanego w umowie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powierzenie grantu,</a:t>
            </a:r>
          </a:p>
          <a:p>
            <a:r>
              <a:rPr lang="pl-PL" b="1"/>
              <a:t>wartość grantu </a:t>
            </a:r>
            <a:r>
              <a:rPr lang="pl-PL"/>
              <a:t>przekazanego </a:t>
            </a:r>
            <a:r>
              <a:rPr lang="pl-PL" err="1"/>
              <a:t>grantobiorcy</a:t>
            </a:r>
            <a:r>
              <a:rPr lang="pl-PL"/>
              <a:t> </a:t>
            </a:r>
            <a:r>
              <a:rPr lang="pl-PL" b="1"/>
              <a:t>nie może przekroczyć równowartości w złotych 200 000 euro</a:t>
            </a:r>
            <a:r>
              <a:rPr lang="pl-PL"/>
              <a:t>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3052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288" y="503838"/>
            <a:ext cx="8640381" cy="864000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pl-PL" sz="2400">
                <a:solidFill>
                  <a:schemeClr val="accent1"/>
                </a:solidFill>
              </a:rPr>
              <a:t> Zmiana kosztów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2288" y="1979637"/>
            <a:ext cx="8640382" cy="4680002"/>
          </a:xfrm>
        </p:spPr>
        <p:txBody>
          <a:bodyPr/>
          <a:lstStyle/>
          <a:p>
            <a:r>
              <a:rPr lang="pl-PL" sz="2000"/>
              <a:t>zgłaszasz ją nie później niż </a:t>
            </a:r>
            <a:r>
              <a:rPr lang="pl-PL" sz="2000" b="1"/>
              <a:t>do dnia zatwierdzenia wniosku o płatność końcową </a:t>
            </a:r>
            <a:r>
              <a:rPr lang="pl-PL" sz="2000"/>
              <a:t>- sugerujemy jednak, abyś zgłosił zmiany i uzyskał nasze stanowisko przed złożeniem wniosku o płatność końcową (pozwoli to sprawnie rozliczyć wniosek).</a:t>
            </a:r>
          </a:p>
          <a:p>
            <a:r>
              <a:rPr lang="pl-PL" sz="2000"/>
              <a:t>jeżeli projekt zakończy się niższą kwotą nie ma konieczności zgłaszania i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000"/>
              <a:t>aneksowania umowy - możesz złożyć wniosek o płatność końcową. 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6421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86400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/>
              <a:t>Zmiana kosztów projektu</a:t>
            </a:r>
            <a:br>
              <a:rPr lang="pl-PL"/>
            </a:br>
            <a:r>
              <a:rPr lang="pl-PL" sz="2200"/>
              <a:t>Przesunięcia środków pomiędzy wydatkami kwalifikowalnymi</a:t>
            </a:r>
            <a:endParaRPr lang="pl-PL" sz="24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8242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/>
              <a:t>wymagają zgłoszenia oraz uzyskania zgody,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/>
              <a:t>w celu podjęcia decyzji musisz </a:t>
            </a:r>
            <a:r>
              <a:rPr lang="pl-PL" b="1"/>
              <a:t>dostarczyć</a:t>
            </a:r>
            <a:r>
              <a:rPr lang="pl-PL"/>
              <a:t>, w szczególności: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umowę/y z wykonawcą / aneks/y do umowy/ów z wykonawcą, lub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informację, że po ponownym szacowaniu wartości zamówienia kwota wydatków zaplanowanych we wniosku o dofinansowanie uległa zmianie oraz dysponujesz dokumentami, które to potwierdzają, lub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informację, że najkorzystniejsza oferta złożona w postępowaniu przetargowym uległa zmianie i dysponujesz dokumentami, które to potwierdzają, </a:t>
            </a:r>
            <a:r>
              <a:rPr lang="pl-PL" b="1"/>
              <a:t>oraz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formularz zgłaszania zmian.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0433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395461"/>
            <a:ext cx="8640381" cy="864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pl-PL" sz="2000"/>
              <a:t>Zmiana kosztów projektu</a:t>
            </a:r>
            <a:br>
              <a:rPr lang="pl-PL" sz="2400"/>
            </a:br>
            <a:r>
              <a:rPr lang="pl-PL" sz="2400"/>
              <a:t>Przesunięcia środków pomiędzy wydatkami kwalifikowalnymi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691605"/>
            <a:ext cx="8640382" cy="47098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>
                <a:solidFill>
                  <a:srgbClr val="002060"/>
                </a:solidFill>
              </a:rPr>
              <a:t>Pamiętaj: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/>
              <a:t>jeżeli chcesz przesunąć środki na podstawie ponownego szacowania / oferty </a:t>
            </a:r>
            <a:br>
              <a:rPr lang="pl-PL"/>
            </a:br>
            <a:r>
              <a:rPr lang="pl-PL"/>
              <a:t>to musisz nam przesłać informację dotyczącą wydatku z którego i na który przenosisz,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pl-PL" b="1"/>
              <a:t>przykład: </a:t>
            </a:r>
            <a:r>
              <a:rPr lang="pl-PL"/>
              <a:t>zaplanowałeś wykonanie robót budowlanych i wyposażenia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jednakowej wartości 100 zł. Po ponownym oszacowaniu wartości zamówienia / otrzymaniu oferty wartość robót budowlanych wzrosła i wynosi 120 zł, a wartość wyposażenia spadła i wynosi 80 zł. Masz możliwość przesunięcia środków z wyposażenia na roboty budowlane.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/>
              <a:t>przy przesuwaniu środków </a:t>
            </a:r>
            <a:r>
              <a:rPr lang="pl-PL" b="1"/>
              <a:t>nie możesz przekroczyć dopuszczalnych limitów </a:t>
            </a:r>
            <a:r>
              <a:rPr lang="pl-PL"/>
              <a:t>wynikających z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dokumentów programowych, maksymalnej </a:t>
            </a:r>
            <a:r>
              <a:rPr lang="pl-PL" b="1"/>
              <a:t>intensywności pomocy publicznej oraz poziomu dofinansowania określonego dla danego wydatku</a:t>
            </a:r>
            <a:r>
              <a:rPr lang="pl-PL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7929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467469"/>
            <a:ext cx="8640381" cy="936000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pl-PL" sz="1800">
                <a:solidFill>
                  <a:srgbClr val="002073"/>
                </a:solidFill>
              </a:rPr>
              <a:t>Zmiana kosztów projektu</a:t>
            </a:r>
            <a:br>
              <a:rPr lang="pl-PL" sz="2500">
                <a:solidFill>
                  <a:srgbClr val="002073"/>
                </a:solidFill>
              </a:rPr>
            </a:br>
            <a:r>
              <a:rPr lang="pl-PL" sz="2200">
                <a:solidFill>
                  <a:srgbClr val="002073"/>
                </a:solidFill>
              </a:rPr>
              <a:t>Przesunięcia środków pomiędzy wydatkami kwalifikowalnymi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48962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b="1">
                <a:solidFill>
                  <a:srgbClr val="002060"/>
                </a:solidFill>
              </a:rPr>
              <a:t>Pamiętaj także, że: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5600" b="1"/>
              <a:t>nie możesz przesuwać oszczędności pomiędzy wydatkami stanowiącymi koszty bezpośrednie </a:t>
            </a:r>
            <a:br>
              <a:rPr lang="pl-PL" sz="5600" b="1"/>
            </a:br>
            <a:r>
              <a:rPr lang="pl-PL" sz="5600" b="1"/>
              <a:t>do wydatków stanowiących koszty pośrednie i</a:t>
            </a:r>
            <a:r>
              <a:rPr lang="pl-PL" sz="5600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5600" b="1"/>
              <a:t>odwrotnie</a:t>
            </a:r>
            <a:r>
              <a:rPr lang="pl-PL" sz="5600"/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5600" b="1"/>
              <a:t>nie możesz przesuwać oszczędności pomiędzy różnymi rodzajami pomocy publicznej</a:t>
            </a:r>
            <a:r>
              <a:rPr lang="pl-PL" sz="5600"/>
              <a:t>,                za wyjątkiem pomocy, dla której nie obowiązuje wymóg wywoływania efektu zachęty, to jest: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pl-PL" sz="5600"/>
              <a:t>Rozporządzenie Ministra Funduszy i Polityki Regionalnej w sprawie udzielania pomocy inwestycyjnej na kulturę i zachowanie dziedzictwa kulturowego w ramach regionalnych programów na lata 2021-2027, 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pl-PL" sz="5600"/>
              <a:t>Rozporządzenie (WE) nr 1370/2007 Parlamentu Europejskiego i Rady z dnia 23 października 2007 r. dotyczące usług publicznych w zakresie kolejowego i drogowego transportu pasażerskiego oraz uchylające rozporządzenia Rady (EWG) nr 1191/69 i (EWG) nr 1107/70,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pl-PL" sz="5600"/>
              <a:t>Decyzję Komisji 2012/21/EU z dnia 20 grudnia 2011 r. w sprawie stosowania art. 106 ust. 2 Traktatu o funkcjonowaniu Unii Europejskiej do pomocy państwa w formie rekompensaty          z tytułu świadczenia usług publicznych, przyznawanej przedsiębiorstwom zobowiązanym        do wykonywania usług świadczonych w ogólnym interesie gospodarczym.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2279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97434" y="5868069"/>
            <a:ext cx="856776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67607"/>
            <a:ext cx="8640381" cy="864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pl-PL" sz="2000"/>
              <a:t>Zmiana kosztów projektu</a:t>
            </a:r>
            <a:br>
              <a:rPr lang="pl-PL"/>
            </a:br>
            <a:r>
              <a:rPr lang="pl-PL" sz="2700"/>
              <a:t>Wykorzystanie oszczędności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968552"/>
          </a:xfrm>
        </p:spPr>
        <p:txBody>
          <a:bodyPr>
            <a:normAutofit fontScale="85000" lnSpcReduction="10000"/>
          </a:bodyPr>
          <a:lstStyle/>
          <a:p>
            <a:r>
              <a:rPr lang="pl-PL" b="1"/>
              <a:t>wymaga zgłoszenia oraz uzyskania zgody</a:t>
            </a:r>
            <a:r>
              <a:rPr lang="pl-PL"/>
              <a:t>,</a:t>
            </a:r>
            <a:r>
              <a:rPr lang="pl-PL" b="1"/>
              <a:t> </a:t>
            </a:r>
          </a:p>
          <a:p>
            <a:r>
              <a:rPr lang="pl-PL" b="1"/>
              <a:t>możliwe przypadki</a:t>
            </a:r>
            <a:r>
              <a:rPr lang="pl-PL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pl-PL" b="1"/>
              <a:t>niewykonanie zakresu projektu bez wpływu na wskaźniki</a:t>
            </a:r>
          </a:p>
          <a:p>
            <a:pPr marL="0" indent="0">
              <a:buNone/>
            </a:pPr>
            <a:r>
              <a:rPr lang="pl-PL"/>
              <a:t>W przypadku, kiedy </a:t>
            </a:r>
            <a:r>
              <a:rPr lang="pl-PL" b="1"/>
              <a:t>nie wykonałeś części zadań lub wydatków – co nie ma wpływu na wskaźniki produktu, rezultatu i cel projektu </a:t>
            </a:r>
            <a:r>
              <a:rPr lang="pl-PL"/>
              <a:t>– </a:t>
            </a:r>
            <a:r>
              <a:rPr lang="pl-PL" b="1"/>
              <a:t>środki</a:t>
            </a:r>
            <a:r>
              <a:rPr lang="pl-PL"/>
              <a:t> zaplanowane na ich pokrycie </a:t>
            </a:r>
            <a:r>
              <a:rPr lang="pl-PL" b="1"/>
              <a:t>możesz przesunąć </a:t>
            </a:r>
            <a:r>
              <a:rPr lang="pl-PL"/>
              <a:t>na inne zadania lub wydatki. Środki te </a:t>
            </a:r>
            <a:r>
              <a:rPr lang="pl-PL" b="1"/>
              <a:t>nie pomniejszają </a:t>
            </a:r>
            <a:r>
              <a:rPr lang="pl-PL"/>
              <a:t>wartości wydatków kwalifikowalnych i nie stanowią ograniczenia rzeczowego w projekcie</a:t>
            </a:r>
          </a:p>
          <a:p>
            <a:pPr lvl="1"/>
            <a:r>
              <a:rPr lang="pl-PL" b="1"/>
              <a:t>przykład: </a:t>
            </a:r>
            <a:r>
              <a:rPr lang="pl-PL"/>
              <a:t>W trakcie realizacji robót budowlanych okazuje się, że nie ma konieczności wykonania wzmocnienia ścian. Jednocześnie, w ramach pozostałych zaplanowanych robót budowlanych kwota na ich pokrycie jest niewystarczająca. Środki zaplanowane na wzmocnienie ścian nie pomniejszają wartości kosztów kwalifikowalnych i można je wykorzystać w ramach projektu.</a:t>
            </a:r>
          </a:p>
          <a:p>
            <a:pPr marL="503971" lvl="1" indent="0">
              <a:buNone/>
            </a:pPr>
            <a:r>
              <a:rPr lang="pl-PL"/>
              <a:t>Każdy przypadek będziemy rozpatrywać indywidualnie w zakresie wpływu na cel projektu oraz istotnego znaczenia dla projektu. Różnice obmiarowe nie stanowią ograniczenia rzeczowego.  </a:t>
            </a:r>
          </a:p>
          <a:p>
            <a:pPr marL="503971" lvl="1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31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10.6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Rozwój energetyki rozproszonej opartej o odnawialne źródła energii</a:t>
            </a: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>
                <a:ea typeface="Open Sans"/>
                <a:cs typeface="Open Sans"/>
              </a:rPr>
              <a:t>Kryteria oceny projektów – merytoryczne ogólne,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962132" y="2987844"/>
            <a:ext cx="8784976" cy="415498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Właściwie przygotowana analiza finansowa i ekonomiczna 0/1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Efektywność inwestycji 0/1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Stabilność finansowa i organizacyjna wnioskodawcy 0/1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Realność wskaźników projektu 0/1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Stopień przygotowania inwestycji do realizacji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Zasięg oddziaływania projektu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Wpływ projektu na realizację celów środowiskowych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Zastosowanie zasad Nowego Europejskiego </a:t>
            </a:r>
            <a:r>
              <a:rPr lang="pl-PL" sz="2400" err="1"/>
              <a:t>Bauhausu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Realizacja projektu w formie partnerstwa publiczno-prywatnego lub ESCO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Zastosowanie „zielonych zamówień”</a:t>
            </a: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54550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7398" y="4139877"/>
            <a:ext cx="8640381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52434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 sz="2700"/>
              <a:t>Wykorzystanie oszczędności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8261" y="1907630"/>
            <a:ext cx="8640382" cy="36724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pl-PL" b="1"/>
              <a:t>ograniczenie rzeczowe wpływające na wskaźniki</a:t>
            </a:r>
            <a:endParaRPr lang="pl-PL"/>
          </a:p>
          <a:p>
            <a:pPr marL="0" indent="0">
              <a:buNone/>
            </a:pPr>
            <a:r>
              <a:rPr lang="pl-PL"/>
              <a:t>W przypadku, kiedy nie wykonałeś części zadań lub wydatków – co ma wpływ </a:t>
            </a:r>
            <a:br>
              <a:rPr lang="pl-PL"/>
            </a:br>
            <a:r>
              <a:rPr lang="pl-PL"/>
              <a:t>na wskaźniki produktu, rezultatu i / lub cel projektu – niewykorzystane środki </a:t>
            </a:r>
            <a:r>
              <a:rPr lang="pl-PL" b="1"/>
              <a:t>mogą pomniejszyć</a:t>
            </a:r>
            <a:r>
              <a:rPr lang="pl-PL"/>
              <a:t> wartość wydatków kwalifikowalnych i stanowić ograniczenie rzeczowe 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projekcie.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Każdy przypadek będziemy rozpatrywać indywidualnie w zakresie wpływu na cel projektu oraz istotnego znaczenia dla projektu. Różnice obmiarowe nie stanowią ograniczenia rzeczowego.  </a:t>
            </a:r>
          </a:p>
          <a:p>
            <a:pPr marL="0" indent="0">
              <a:buNone/>
            </a:pPr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1941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539477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 sz="2700"/>
              <a:t>Wykorzystanie oszczędności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637"/>
            <a:ext cx="8640382" cy="468020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pl-PL" b="1"/>
              <a:t>realizacja zakresu projektu ze środków własnych</a:t>
            </a:r>
          </a:p>
          <a:p>
            <a:pPr marL="0" indent="0">
              <a:buNone/>
            </a:pPr>
            <a:r>
              <a:rPr lang="pl-PL"/>
              <a:t>W przypadku, kiedy wygenerowałeś środki na skutek rezygnacji z realizacji części projektu w ramach kosztów kwalifikowalnych - jeżeli zrealizujesz ten zakres w ramach środków własnych – środki wygenerowane </a:t>
            </a:r>
            <a:r>
              <a:rPr lang="pl-PL" b="1"/>
              <a:t>nie pomniejszają </a:t>
            </a:r>
            <a:r>
              <a:rPr lang="pl-PL"/>
              <a:t>wartości kosztów kwalifikowalnych </a:t>
            </a:r>
            <a:r>
              <a:rPr lang="pl-PL" b="1"/>
              <a:t>i możesz je wykorzystać w ramach projektu</a:t>
            </a:r>
            <a:r>
              <a:rPr lang="pl-PL"/>
              <a:t>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1148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395461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 sz="2700"/>
              <a:t>Zmiana montażu finansowego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/>
              <a:t>wymaga zgłoszenia oraz uzyskania zgody</a:t>
            </a:r>
            <a:r>
              <a:rPr lang="pl-PL"/>
              <a:t>,</a:t>
            </a:r>
            <a:r>
              <a:rPr lang="pl-PL" b="1"/>
              <a:t> </a:t>
            </a:r>
          </a:p>
          <a:p>
            <a:r>
              <a:rPr lang="pl-PL"/>
              <a:t>jeżeli na realizację projektu otrzymałeś środki publiczne na podstawie innej umowy lub umów na finansowanie wkładu własnego musisz uwzględnić te środki 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montażu finansowym – w zależności od źródła pochodzenia środków, </a:t>
            </a:r>
          </a:p>
          <a:p>
            <a:r>
              <a:rPr lang="pl-PL"/>
              <a:t>będziemy weryfikować wartość otrzymanych środków publicznych w odniesieniu do </a:t>
            </a:r>
            <a:r>
              <a:rPr lang="pl-PL" b="1"/>
              <a:t>sumarycznej wartości wkładu własnego dla projektu</a:t>
            </a:r>
            <a:r>
              <a:rPr lang="pl-PL"/>
              <a:t>,</a:t>
            </a:r>
          </a:p>
          <a:p>
            <a:r>
              <a:rPr lang="pl-PL" b="1"/>
              <a:t>przykład:</a:t>
            </a:r>
          </a:p>
          <a:p>
            <a:pPr lvl="1"/>
            <a:r>
              <a:rPr lang="pl-PL"/>
              <a:t>środki pochodzące m.in. z dotacji z funduszy celowych np. środki NFOŚiGW, </a:t>
            </a:r>
            <a:r>
              <a:rPr lang="pl-PL" err="1"/>
              <a:t>WFOŚiGW</a:t>
            </a:r>
            <a:r>
              <a:rPr lang="pl-PL"/>
              <a:t> oraz umorzenia pożyczek wykazujesz w montażu finansowym, 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pozycji „inne publiczne”,</a:t>
            </a:r>
          </a:p>
          <a:p>
            <a:pPr lvl="1"/>
            <a:r>
              <a:rPr lang="pl-PL"/>
              <a:t>pożyczki nieumarzalne wykazujesz w pozycjach właściwych dla wnioskodawcy / beneficjenta, który spłaci daną pożyczkę.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51041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467469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/>
              <a:t>Zmiana montażu finansowego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>
                <a:solidFill>
                  <a:srgbClr val="002060"/>
                </a:solidFill>
              </a:rPr>
              <a:t>Pamiętaj:</a:t>
            </a:r>
          </a:p>
          <a:p>
            <a:r>
              <a:rPr lang="pl-PL"/>
              <a:t>wysokość środków publicznych przekraczająca wartość wkładu własnego skutkuje obniżeniem wartości dofinansowania. Środki, które powodują obniżenie dofinansowania to środki publiczne otrzymane bezzwrotnie, między innymi dotacje oraz umorzenia pożyczek.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9317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506110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 sz="2700"/>
              <a:t>Zmiana kosztu całkowitego - kwalifikowalność VAT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/>
              <a:t>wymaga zgłoszenia oraz uzyskania zgody</a:t>
            </a:r>
            <a:r>
              <a:rPr lang="pl-PL"/>
              <a:t>,</a:t>
            </a:r>
            <a:endParaRPr lang="pl-PL" b="1"/>
          </a:p>
          <a:p>
            <a:r>
              <a:rPr lang="pl-PL"/>
              <a:t>jeżeli </a:t>
            </a:r>
            <a:r>
              <a:rPr lang="pl-PL" b="1"/>
              <a:t>wartość projektu (łączny koszt) jest mniejsza niż 5 000 000 euro z VAT</a:t>
            </a:r>
            <a:r>
              <a:rPr lang="pl-PL"/>
              <a:t>, </a:t>
            </a:r>
            <a:r>
              <a:rPr lang="pl-PL" b="1"/>
              <a:t>podatek VAT jest wydatkiem kwalifikowalnym</a:t>
            </a:r>
            <a:r>
              <a:rPr lang="pl-PL"/>
              <a:t> z uwzględnieniem zasad dotyczących projektów objętych pomocą publiczną,</a:t>
            </a:r>
          </a:p>
          <a:p>
            <a:r>
              <a:rPr lang="pl-PL"/>
              <a:t>kiedy </a:t>
            </a:r>
            <a:r>
              <a:rPr lang="pl-PL" b="1"/>
              <a:t>w trakcie realizacji projektu jego wartość wzrośnie do wysokości 5</a:t>
            </a:r>
            <a:r>
              <a:rPr lang="pl-PL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/>
              <a:t>000</a:t>
            </a:r>
            <a:r>
              <a:rPr lang="pl-PL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/>
              <a:t>000 euro (lub więcej)</a:t>
            </a:r>
            <a:r>
              <a:rPr lang="pl-PL"/>
              <a:t>, w celu zbadania kwalifikowalności podatku </a:t>
            </a:r>
            <a:br>
              <a:rPr lang="pl-PL"/>
            </a:br>
            <a:r>
              <a:rPr lang="pl-PL"/>
              <a:t>od towarów i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usług, będziemy Cię prosić o dostarczenie oświadczenia. </a:t>
            </a:r>
            <a:r>
              <a:rPr lang="pl-PL" b="1"/>
              <a:t>Indywidualną interpretację </a:t>
            </a:r>
            <a:r>
              <a:rPr lang="pl-PL"/>
              <a:t>prawa podatkowego będziesz musiał dostarczyć</a:t>
            </a:r>
            <a:br>
              <a:rPr lang="pl-PL"/>
            </a:br>
            <a:r>
              <a:rPr lang="pl-PL" b="1"/>
              <a:t>na etapie składania pierwszego wniosku o płatność</a:t>
            </a:r>
            <a:r>
              <a:rPr lang="pl-PL"/>
              <a:t>, </a:t>
            </a:r>
          </a:p>
          <a:p>
            <a:r>
              <a:rPr lang="pl-PL"/>
              <a:t>jeżeli realizujesz </a:t>
            </a:r>
            <a:r>
              <a:rPr lang="pl-PL" b="1"/>
              <a:t>projekt w partnerstwie (w tym również PPP) </a:t>
            </a:r>
            <a:r>
              <a:rPr lang="pl-PL"/>
              <a:t>o dostarczenie oświadczenia i indywidualnej interpretacji prawa podatkowego będziemy także prosić partnera projektu / partnera prywatnego. 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48083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4506" y="539838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 sz="2700"/>
              <a:t>Zmiana kosztu całkowitego - kwalifikowalność VAT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/>
              <a:t>dla projektów o wartości 5 000 000,00 euro (lub więcej):</a:t>
            </a:r>
            <a:endParaRPr lang="pl-PL"/>
          </a:p>
          <a:p>
            <a:r>
              <a:rPr lang="pl-PL"/>
              <a:t>możemy uznać wydatki poniesione na podatek od towarów i usług </a:t>
            </a:r>
            <a:br>
              <a:rPr lang="pl-PL"/>
            </a:br>
            <a:r>
              <a:rPr lang="pl-PL"/>
              <a:t>za kwalifikowalne, tylko w przypadku, jeśli Ty i inny podmiot zaangażowany </a:t>
            </a:r>
            <a:br>
              <a:rPr lang="pl-PL"/>
            </a:br>
            <a:r>
              <a:rPr lang="pl-PL"/>
              <a:t>w projekt, a wykorzystujący do działalności opodatkowanej produkty będące efektem realizacji projektu (zarówno w fazie realizacyjnej jak i operacyjnej) </a:t>
            </a:r>
            <a:br>
              <a:rPr lang="pl-PL"/>
            </a:br>
            <a:r>
              <a:rPr lang="pl-PL"/>
              <a:t>nie masz prawnej możliwości ich odzyskania na poziomie projektu,</a:t>
            </a:r>
          </a:p>
          <a:p>
            <a:r>
              <a:rPr lang="pl-PL"/>
              <a:t>potencjalna prawna możliwość odzyskania podatku VAT wyklucza uznanie </a:t>
            </a:r>
            <a:br>
              <a:rPr lang="pl-PL"/>
            </a:br>
            <a:r>
              <a:rPr lang="pl-PL"/>
              <a:t>go za wydatek kwalifikowalny, nawet jeśli faktycznie zwrot nie nastąpił, </a:t>
            </a:r>
            <a:br>
              <a:rPr lang="pl-PL"/>
            </a:br>
            <a:r>
              <a:rPr lang="pl-PL"/>
              <a:t>np. ze względu na niepodjęcie przez Ciebie czynności zmierzających                 do realizacji tego prawa.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0496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99588"/>
            <a:ext cx="8640381" cy="864000"/>
          </a:xfrm>
        </p:spPr>
        <p:txBody>
          <a:bodyPr anchor="ctr"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 sz="2700"/>
              <a:t>Zmiana kosztu całkowitego - kwalifikowalność VAT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07629"/>
            <a:ext cx="8640382" cy="4752210"/>
          </a:xfrm>
        </p:spPr>
        <p:txBody>
          <a:bodyPr>
            <a:normAutofit/>
          </a:bodyPr>
          <a:lstStyle/>
          <a:p>
            <a:r>
              <a:rPr lang="pl-PL"/>
              <a:t>w przypadku, gdy masz </a:t>
            </a:r>
            <a:r>
              <a:rPr lang="pl-PL" b="1"/>
              <a:t>możliwość częściowego odzyskania podatku VAT </a:t>
            </a:r>
            <a:r>
              <a:rPr lang="pl-PL"/>
              <a:t>jego kwalifikowalność będzie przez nas określana w następujący sposób:</a:t>
            </a:r>
          </a:p>
          <a:p>
            <a:pPr lvl="1"/>
            <a:r>
              <a:rPr lang="pl-PL"/>
              <a:t>jeśli </a:t>
            </a:r>
            <a:r>
              <a:rPr lang="pl-PL" b="1"/>
              <a:t>masz możliwość odzyskać podatek VAT od 2% do 20% (włącznie)</a:t>
            </a:r>
            <a:r>
              <a:rPr lang="pl-PL"/>
              <a:t>, </a:t>
            </a:r>
            <a:br>
              <a:rPr lang="pl-PL"/>
            </a:br>
            <a:r>
              <a:rPr lang="pl-PL"/>
              <a:t>to podatek VAT kwalifikowalny będzie według stałych wartości procentowych to znaczy 80% podatku VAT uznamy jako kwalifikowalne w projekcie, a 20% będzie niekwalifikowalne. Wartości procentowe będą niezmienne i będą niezależne od rzeczywistego rozliczenia z urzędem skarbowym, </a:t>
            </a:r>
          </a:p>
          <a:p>
            <a:pPr lvl="1"/>
            <a:r>
              <a:rPr lang="pl-PL"/>
              <a:t>jeśli </a:t>
            </a:r>
            <a:r>
              <a:rPr lang="pl-PL" b="1"/>
              <a:t>masz możliwość odzyskać podatek VAT powyżej 20%, </a:t>
            </a:r>
            <a:r>
              <a:rPr lang="pl-PL"/>
              <a:t>to wartość wydatków kwalifikowalnych tytułem podatku VAT będzie zgodna z rzeczywistą wartością określoną na podstawie przepisów ustawy o podatku od towarów i usług,</a:t>
            </a:r>
          </a:p>
          <a:p>
            <a:r>
              <a:rPr lang="pl-PL"/>
              <a:t>do </a:t>
            </a:r>
            <a:r>
              <a:rPr lang="pl-PL" b="1"/>
              <a:t>przeliczenia łącznego kosztu projektu</a:t>
            </a:r>
            <a:r>
              <a:rPr lang="pl-PL"/>
              <a:t> będziemy się posługiwać miesięcznym obrachunkowym kursem wymiany walut stosowanym przez KE, aktualnym w dniu zawarcia aneksu do umowy wynikającego ze zmiany łącznego kosztu projektu.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77210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503838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 sz="2700"/>
              <a:t>Zmiana kosztu całkowitego - kwalifikowalność VAT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z uwagi na konieczność monitorowania kwalifikowalności podatku od towarów i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usług </a:t>
            </a:r>
            <a:r>
              <a:rPr lang="pl-PL" b="1"/>
              <a:t>przy aktualizacji kosztów będziemy Cię prosić o zaktualizowanie wartości kosztów całkowitych</a:t>
            </a:r>
          </a:p>
          <a:p>
            <a:r>
              <a:rPr lang="pl-PL" b="1"/>
              <a:t>do kosztu całkowitego wliczamy</a:t>
            </a:r>
            <a:r>
              <a:rPr lang="pl-PL"/>
              <a:t>, między innymi:</a:t>
            </a:r>
          </a:p>
          <a:p>
            <a:pPr lvl="1"/>
            <a:r>
              <a:rPr lang="pl-PL"/>
              <a:t>roboty dodatkowe wynikające z prac kwalifikowalnych,</a:t>
            </a:r>
          </a:p>
          <a:p>
            <a:pPr lvl="1"/>
            <a:r>
              <a:rPr lang="pl-PL"/>
              <a:t>wydatki podlegające limitom, które przekroczyły limit,</a:t>
            </a:r>
          </a:p>
          <a:p>
            <a:pPr lvl="1"/>
            <a:r>
              <a:rPr lang="pl-PL"/>
              <a:t>podatek VAT jeśli jest kosztem niekwalifikowalnym w projekcie,</a:t>
            </a:r>
          </a:p>
          <a:p>
            <a:pPr lvl="1"/>
            <a:r>
              <a:rPr lang="pl-PL"/>
              <a:t>wydatki nierozerwalnie związane z realizacją projektu.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7986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6293" y="539838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/>
              <a:t>Zwiększenie dofinansowania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/>
              <a:t>wymaga zgłoszenia oraz uzyskania zgody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/>
              <a:t>możesz wnioskować o zwiększenie: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procentu lub/i kwoty dofinansowania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kosztów kwalifikowalnych i kwoty dofinansowania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/>
              <a:t>będziemy analizować możliwość zwiększenia kwoty lub / i procentu dofinansowania m.in. w przypadku gdy: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ponowne szacowanie wartości zamówienia lub/i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oferta złożona przez wykonawcę / ów lub/i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wartość podpisanej / </a:t>
            </a:r>
            <a:r>
              <a:rPr lang="pl-PL" err="1"/>
              <a:t>ych</a:t>
            </a:r>
            <a:r>
              <a:rPr lang="pl-PL"/>
              <a:t> umowy / umów z wykonawcą / </a:t>
            </a:r>
            <a:r>
              <a:rPr lang="pl-PL" err="1"/>
              <a:t>ami</a:t>
            </a:r>
            <a:r>
              <a:rPr lang="pl-PL"/>
              <a:t>,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/>
              <a:t>przekroczy wysokość wydatków dotyczących danego zamówienia, które zaplanowałeś we wniosku o dofinansowanie.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99339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2346" y="467469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/>
              <a:t>Zwiększenie dofinansowania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968234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lnSpc>
                <a:spcPct val="120000"/>
              </a:lnSpc>
              <a:spcBef>
                <a:spcPts val="0"/>
              </a:spcBef>
            </a:pPr>
            <a:r>
              <a:rPr lang="pl-PL">
                <a:latin typeface="Open Sans"/>
                <a:ea typeface="Open Sans"/>
                <a:cs typeface="Open Sans"/>
              </a:rPr>
              <a:t>Przy zwiększaniu dofinansowania do maksymalnego poziomu możliwego dla danego projektu będziemy uwzględniać w szczególności ograniczenia / limity  wynikające z dokumentów programowych Regulaminu wyboru projektów czy Szczegółowego Opisu Priorytetów oraz dostępność środków.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251460" indent="-251460"/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67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10.6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Rozwój energetyki rozproszonej opartej o odnawialne źródła energii</a:t>
            </a: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0929" y="1452269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>
                <a:ea typeface="Open Sans"/>
                <a:cs typeface="Open Sans"/>
              </a:rPr>
              <a:t>Kryteria oceny projektów – merytoryczne specyficzne,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70325" y="2117458"/>
            <a:ext cx="8784976" cy="52629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normami dla biomasy (0/1)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Efektywność kosztowa instalacji (0/1, możliwość uzupełnienia)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Kompleksowość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Zastosowanie magazynu energii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Realizacja projektu w ramach społeczności energetycznej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Premiowanie biogazu, w tym </a:t>
            </a:r>
            <a:r>
              <a:rPr lang="pl-PL" sz="2400" err="1"/>
              <a:t>biometanu</a:t>
            </a:r>
            <a:endParaRPr lang="pl-PL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Zastosowanie systemów zarządzania energią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Rozpowszechnienie wiedzy dot. OZE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Lokalizacja na terenach poprzemysłowym/zdegradowanym/zdewastowanym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Lokalizacja na terenie gminy w transformacji górniczej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Przeciwdziałanie ubóstwu energetycznemu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Preferencje dla obszarów o znacznym zanieczyszczeniu powietrza</a:t>
            </a:r>
          </a:p>
          <a:p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5802599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7642" y="539477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/>
              <a:t>Zwiększenie dofinansowania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5806" y="1763157"/>
            <a:ext cx="8640382" cy="5074789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251460">
              <a:lnSpc>
                <a:spcPct val="140000"/>
              </a:lnSpc>
              <a:spcBef>
                <a:spcPts val="0"/>
              </a:spcBef>
            </a:pPr>
            <a:r>
              <a:rPr lang="pl-PL" sz="1200">
                <a:latin typeface="Open Sans"/>
                <a:ea typeface="Open Sans"/>
                <a:cs typeface="Open Sans"/>
              </a:rPr>
              <a:t>w celu przeprowadzenia analizy musisz </a:t>
            </a:r>
            <a:r>
              <a:rPr lang="pl-PL" sz="1200" b="1">
                <a:latin typeface="Open Sans"/>
                <a:ea typeface="Open Sans"/>
                <a:cs typeface="Open Sans"/>
              </a:rPr>
              <a:t>dostarczyć</a:t>
            </a:r>
            <a:r>
              <a:rPr lang="pl-PL" sz="1200">
                <a:latin typeface="Open Sans"/>
                <a:ea typeface="Open Sans"/>
                <a:cs typeface="Open Sans"/>
              </a:rPr>
              <a:t>, w szczególności:</a:t>
            </a:r>
            <a:endParaRPr lang="en-US" sz="1200">
              <a:latin typeface="Open Sans"/>
              <a:ea typeface="Open Sans"/>
              <a:cs typeface="Open Sans"/>
            </a:endParaRPr>
          </a:p>
          <a:p>
            <a:pPr marL="755650" lvl="1" indent="-251460">
              <a:lnSpc>
                <a:spcPct val="140000"/>
              </a:lnSpc>
              <a:spcBef>
                <a:spcPts val="0"/>
              </a:spcBef>
            </a:pPr>
            <a:r>
              <a:rPr lang="pl-PL" sz="1200">
                <a:latin typeface="Open Sans"/>
                <a:ea typeface="Open Sans"/>
                <a:cs typeface="Open Sans"/>
              </a:rPr>
              <a:t>umowę/y z wykonawcą / aneks/y do umowy/ów z wykonawcą, lub</a:t>
            </a:r>
          </a:p>
          <a:p>
            <a:pPr marL="755650" lvl="1" indent="-251460">
              <a:lnSpc>
                <a:spcPct val="140000"/>
              </a:lnSpc>
              <a:spcBef>
                <a:spcPts val="0"/>
              </a:spcBef>
            </a:pPr>
            <a:r>
              <a:rPr lang="pl-PL" sz="1200">
                <a:latin typeface="Open Sans"/>
                <a:ea typeface="Open Sans"/>
                <a:cs typeface="Open Sans"/>
              </a:rPr>
              <a:t>informację, że po ponownym szacowaniu wartości zamówienia kwota wydatków zaplanowanych we wniosku    o dofinansowanie uległa zmianie oraz dysponujesz dokumentami, które to potwierdzają, lub</a:t>
            </a:r>
          </a:p>
          <a:p>
            <a:pPr marL="755650" lvl="1" indent="-251460">
              <a:lnSpc>
                <a:spcPct val="140000"/>
              </a:lnSpc>
              <a:spcBef>
                <a:spcPts val="0"/>
              </a:spcBef>
            </a:pPr>
            <a:r>
              <a:rPr lang="pl-PL" sz="1200">
                <a:latin typeface="Open Sans"/>
                <a:ea typeface="Open Sans"/>
                <a:cs typeface="Open Sans"/>
              </a:rPr>
              <a:t>informację, że najkorzystniejsza oferta złożona w postępowaniu przetargowym uległa zmianie oraz dysponujesz dokumentami, które to potwierdzają,</a:t>
            </a:r>
          </a:p>
          <a:p>
            <a:pPr marL="755650" lvl="1" indent="-251460">
              <a:lnSpc>
                <a:spcPct val="140000"/>
              </a:lnSpc>
              <a:spcBef>
                <a:spcPts val="0"/>
              </a:spcBef>
            </a:pPr>
            <a:r>
              <a:rPr lang="pl-PL" sz="1200">
                <a:latin typeface="Open Sans"/>
                <a:ea typeface="Open Sans"/>
                <a:cs typeface="Open Sans"/>
              </a:rPr>
              <a:t>formularz zgłaszania zmian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pl-PL" sz="12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200" b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Pamiętaj</a:t>
            </a:r>
          </a:p>
          <a:p>
            <a:pPr marL="251460" indent="-251460">
              <a:lnSpc>
                <a:spcPct val="140000"/>
              </a:lnSpc>
              <a:spcBef>
                <a:spcPts val="0"/>
              </a:spcBef>
            </a:pPr>
            <a:r>
              <a:rPr lang="pl-PL" sz="1200">
                <a:latin typeface="Open Sans"/>
                <a:ea typeface="Open Sans"/>
                <a:cs typeface="Open Sans"/>
              </a:rPr>
              <a:t>zwiększenie dofinansowania </a:t>
            </a:r>
            <a:r>
              <a:rPr lang="pl-PL" sz="1200" b="1">
                <a:latin typeface="Open Sans"/>
                <a:ea typeface="Open Sans"/>
                <a:cs typeface="Open Sans"/>
              </a:rPr>
              <a:t>nie będzie możliwe dla wydatków objętych pomocą publiczną</a:t>
            </a:r>
            <a:r>
              <a:rPr lang="pl-PL" sz="1200">
                <a:latin typeface="Open Sans"/>
                <a:ea typeface="Open Sans"/>
                <a:cs typeface="Open Sans"/>
              </a:rPr>
              <a:t>, jeżeli spowodowałoby naruszenie zasad dotyczących udzielania pomocy. </a:t>
            </a:r>
            <a:r>
              <a:rPr lang="pl-PL" sz="1200" b="1">
                <a:latin typeface="Open Sans"/>
                <a:ea typeface="Open Sans"/>
                <a:cs typeface="Open Sans"/>
              </a:rPr>
              <a:t>Wyjątek</a:t>
            </a:r>
            <a:r>
              <a:rPr lang="pl-PL" sz="1200">
                <a:latin typeface="Open Sans"/>
                <a:ea typeface="Open Sans"/>
                <a:cs typeface="Open Sans"/>
              </a:rPr>
              <a:t> stanowią projekty objęte pomocą publiczną, dla której       </a:t>
            </a:r>
            <a:r>
              <a:rPr lang="pl-PL" sz="1200" b="1">
                <a:latin typeface="Open Sans"/>
                <a:ea typeface="Open Sans"/>
                <a:cs typeface="Open Sans"/>
              </a:rPr>
              <a:t>nie obowiązuje wymóg wywoływania efektu zachęty,</a:t>
            </a:r>
            <a:r>
              <a:rPr lang="pl-PL" sz="1200">
                <a:latin typeface="Open Sans"/>
                <a:ea typeface="Open Sans"/>
                <a:cs typeface="Open Sans"/>
              </a:rPr>
              <a:t> </a:t>
            </a:r>
            <a:endParaRPr lang="pl-PL" sz="1200"/>
          </a:p>
          <a:p>
            <a:pPr marL="251460" indent="-251460">
              <a:lnSpc>
                <a:spcPct val="140000"/>
              </a:lnSpc>
              <a:spcBef>
                <a:spcPts val="0"/>
              </a:spcBef>
            </a:pPr>
            <a:r>
              <a:rPr lang="pl-PL" sz="1200">
                <a:latin typeface="Open Sans"/>
                <a:ea typeface="Open Sans"/>
                <a:cs typeface="Open Sans"/>
              </a:rPr>
              <a:t>będzie badany </a:t>
            </a:r>
            <a:r>
              <a:rPr lang="pl-PL" sz="1200" b="1">
                <a:latin typeface="Open Sans"/>
                <a:ea typeface="Open Sans"/>
                <a:cs typeface="Open Sans"/>
              </a:rPr>
              <a:t>wpływ zwiększenia dofinansowania na punktację </a:t>
            </a:r>
            <a:r>
              <a:rPr lang="pl-PL" sz="1200">
                <a:latin typeface="Open Sans"/>
                <a:ea typeface="Open Sans"/>
                <a:cs typeface="Open Sans"/>
              </a:rPr>
              <a:t>jaką projekt otrzymałby w ramach oceny (jeśli dotyczy). Punktacja projektu musi być wyższa od punktacji jaką osiągnął pierwszy projekt niewybrany pierwotnie </a:t>
            </a:r>
            <a:br>
              <a:rPr lang="pl-PL" sz="1200"/>
            </a:br>
            <a:r>
              <a:rPr lang="pl-PL" sz="1200">
                <a:latin typeface="Open Sans"/>
                <a:ea typeface="Open Sans"/>
                <a:cs typeface="Open Sans"/>
              </a:rPr>
              <a:t>do dofinansowania. Jeśli punktacja będzie równa punktacji jaką osiągnął pierwszy projekt niewybrany pierwotnie </a:t>
            </a:r>
            <a:br>
              <a:rPr lang="pl-PL" sz="1200"/>
            </a:br>
            <a:r>
              <a:rPr lang="pl-PL" sz="1200">
                <a:latin typeface="Open Sans"/>
                <a:ea typeface="Open Sans"/>
                <a:cs typeface="Open Sans"/>
              </a:rPr>
              <a:t>do dofinansowania zastosujemy kryteria rozstrzygające.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pl-PL" sz="1200" b="1">
                <a:latin typeface="Open Sans"/>
                <a:ea typeface="Open Sans"/>
                <a:cs typeface="Open Sans"/>
              </a:rPr>
              <a:t>Zwiększone dofinansowanie zostanie przyznane pod warunkiem spełnienia wszystkich powyższych warunków </a:t>
            </a:r>
            <a:br>
              <a:rPr lang="pl-PL" sz="1200" b="1"/>
            </a:br>
            <a:r>
              <a:rPr lang="pl-PL" sz="1200" b="1">
                <a:latin typeface="Open Sans"/>
                <a:ea typeface="Open Sans"/>
                <a:cs typeface="Open Sans"/>
              </a:rPr>
              <a:t>i po uzyskaniu zgody Instytucji Zarządzającej FE SL 2021-2027.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9497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539477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/>
              <a:t>Zmiana kosztów projektu</a:t>
            </a:r>
            <a:br>
              <a:rPr lang="pl-PL"/>
            </a:br>
            <a:r>
              <a:rPr lang="pl-PL"/>
              <a:t>Wydatki niekwalifikowalne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2195661"/>
            <a:ext cx="8640382" cy="4464178"/>
          </a:xfrm>
        </p:spPr>
        <p:txBody>
          <a:bodyPr/>
          <a:lstStyle/>
          <a:p>
            <a:r>
              <a:rPr lang="pl-PL"/>
              <a:t>w przypadku </a:t>
            </a:r>
            <a:r>
              <a:rPr lang="pl-PL" b="1"/>
              <a:t>uznania wydatków za niekwalifikowalne</a:t>
            </a:r>
            <a:r>
              <a:rPr lang="pl-PL"/>
              <a:t>, środków zaplanowanych na ich pokrycie nie możesz przesunąć na inne zadania lub wydatki. Środki te </a:t>
            </a:r>
            <a:r>
              <a:rPr lang="pl-PL" b="1"/>
              <a:t>pomniejszają wartość wydatków kwalifikowalnych</a:t>
            </a:r>
            <a:r>
              <a:rPr lang="pl-PL"/>
              <a:t>. </a:t>
            </a:r>
          </a:p>
          <a:p>
            <a:r>
              <a:rPr lang="pl-PL" b="1"/>
              <a:t>przykład</a:t>
            </a:r>
            <a:r>
              <a:rPr lang="pl-PL"/>
              <a:t>:</a:t>
            </a:r>
          </a:p>
          <a:p>
            <a:pPr lvl="1"/>
            <a:r>
              <a:rPr lang="pl-PL"/>
              <a:t>We wniosku aplikacyjnym ująłeś wydatki dotyczące nagród jubileuszowych dla personelu projektu. Nagrody jubileuszowe stanowią koszt niekwalifikowalny, a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środków na nie zaplanowanych nie możesz przesunąć na inne zadania lub wydatki. Środki te pomniejszają wartość wydatków kwalifikowalnych. 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0822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80742"/>
            <a:ext cx="8640381" cy="864000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pl-PL" sz="2500"/>
              <a:t>Mechanizm </a:t>
            </a:r>
            <a:r>
              <a:rPr lang="pl-PL" sz="2400"/>
              <a:t>racjonalnych</a:t>
            </a:r>
            <a:r>
              <a:rPr lang="pl-PL" sz="2500"/>
              <a:t> usprawnień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jeżeli planujesz </a:t>
            </a:r>
            <a:r>
              <a:rPr lang="pl-PL" b="1"/>
              <a:t>wprowadzenie mechanizmu racjonalnych usprawnień </a:t>
            </a:r>
            <a:r>
              <a:rPr lang="pl-PL"/>
              <a:t>(np.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dostosowanie infrastruktury do potrzeb osób z niepełnosprawnościami), będziemy podejmować decyzję w tym zakresie biorąc pod uwagę </a:t>
            </a:r>
            <a:r>
              <a:rPr lang="pl-PL" b="1"/>
              <a:t>zasadność i</a:t>
            </a:r>
            <a:r>
              <a:rPr lang="pl-PL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/>
              <a:t>racjonalność poniesienia dodatkowych kosztów</a:t>
            </a:r>
          </a:p>
          <a:p>
            <a:r>
              <a:rPr lang="pl-PL"/>
              <a:t>w przypadku zgody roboty dodatkowe / uzupełniające w tym zakresie wprowadzimy do projektu przez zmianę umowy o dofinansowanie </a:t>
            </a:r>
          </a:p>
          <a:p>
            <a:pPr marL="0" indent="0">
              <a:buNone/>
            </a:pPr>
            <a:r>
              <a:rPr lang="pl-PL" b="1">
                <a:solidFill>
                  <a:schemeClr val="accent1">
                    <a:lumMod val="75000"/>
                  </a:schemeClr>
                </a:solidFill>
              </a:rPr>
              <a:t>Pamiętaj</a:t>
            </a:r>
          </a:p>
          <a:p>
            <a:r>
              <a:rPr lang="pl-PL"/>
              <a:t>zgodnie z Wytycznymi dotyczącymi realizacji zasad równościowych w ramach funduszy unijnych na lata 2021-2027, średni koszt mechanizmu racjonalnych usprawnień na 1 osobę w projekcie nie może przekroczyć 15 tysięcy złotych brutto.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30866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503838"/>
            <a:ext cx="8640381" cy="864000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pl-PL" sz="2500"/>
              <a:t>Zmiany w projekcje wymagające opinii eksperta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/>
              <a:t>Zgodnie z </a:t>
            </a:r>
            <a:r>
              <a:rPr lang="pl-PL" b="1"/>
              <a:t>art. 62 </a:t>
            </a:r>
            <a:r>
              <a:rPr lang="pl-PL"/>
              <a:t>Ustawy z dnia 28 kwietnia 2022 r. o zasadach realizacji zadań finansowanych ze środków europejskich w perspektywie finansowej 2021-2027, </a:t>
            </a:r>
            <a:r>
              <a:rPr lang="pl-PL" b="1"/>
              <a:t>projekt</a:t>
            </a:r>
            <a:r>
              <a:rPr lang="pl-PL"/>
              <a:t> objęty dofinansowaniem </a:t>
            </a:r>
            <a:r>
              <a:rPr lang="pl-PL" b="1"/>
              <a:t>może być zmieniony za zgodą właściwej instytucji, jeżeli</a:t>
            </a:r>
            <a:r>
              <a:rPr lang="pl-PL"/>
              <a:t>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/>
              <a:t>zmiany </a:t>
            </a:r>
            <a:r>
              <a:rPr lang="pl-PL" b="1"/>
              <a:t>nie wpłynęłyby na wynik oceny projektu w sposób, który skutkowałby negatywną oceną projektu</a:t>
            </a:r>
            <a:r>
              <a:rPr lang="pl-PL"/>
              <a:t>, </a:t>
            </a:r>
            <a:r>
              <a:rPr lang="pl-PL" b="1"/>
              <a:t>albo</a:t>
            </a:r>
            <a:r>
              <a:rPr lang="pl-PL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/>
              <a:t>zmiany wynikają z wystąpienia </a:t>
            </a:r>
            <a:r>
              <a:rPr lang="pl-PL" b="1"/>
              <a:t>okoliczności niezależnych od beneficjenta, których nie mógł przewidzieć, działając z należytą starannością</a:t>
            </a:r>
            <a:r>
              <a:rPr lang="pl-PL"/>
              <a:t>, oraz zmieniony projekt w wystarczającym stopniu będzie przyczyniał się </a:t>
            </a:r>
            <a:br>
              <a:rPr lang="pl-PL"/>
            </a:br>
            <a:r>
              <a:rPr lang="pl-PL"/>
              <a:t>do realizacji celów programu.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/>
              <a:t>w przypadku wątpliwości co do możliwości dokonania zmiany umowy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dofinansowanie w kontekście art. 62 ww. Ustawy </a:t>
            </a:r>
            <a:r>
              <a:rPr lang="pl-PL" b="1"/>
              <a:t>możemy wyznaczyć eksperta </a:t>
            </a:r>
            <a:r>
              <a:rPr lang="pl-PL"/>
              <a:t>(zgodnie z art. 80 ww. Ustawy) w celu opinii wpływu zaproponowanych zmian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/>
              <a:t>powyższa procedura </a:t>
            </a:r>
            <a:r>
              <a:rPr lang="pl-PL" b="1"/>
              <a:t>co do zasady </a:t>
            </a:r>
            <a:r>
              <a:rPr lang="pl-PL"/>
              <a:t>może zostać zastosowana </a:t>
            </a:r>
            <a:r>
              <a:rPr lang="pl-PL" b="1"/>
              <a:t>tylko raz </a:t>
            </a:r>
            <a:r>
              <a:rPr lang="pl-PL"/>
              <a:t>podczas realizacji projektu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9216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476923"/>
            <a:ext cx="8640381" cy="864000"/>
          </a:xfrm>
        </p:spPr>
        <p:txBody>
          <a:bodyPr anchor="ctr">
            <a:normAutofit/>
          </a:bodyPr>
          <a:lstStyle/>
          <a:p>
            <a:r>
              <a:rPr lang="pl-PL" sz="2400"/>
              <a:t>Zmiany w projekcje wymagające opinii eksperta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07629"/>
            <a:ext cx="8640382" cy="4752210"/>
          </a:xfrm>
        </p:spPr>
        <p:txBody>
          <a:bodyPr>
            <a:normAutofit fontScale="85000" lnSpcReduction="10000"/>
          </a:bodyPr>
          <a:lstStyle/>
          <a:p>
            <a:r>
              <a:rPr lang="pl-PL" sz="2000"/>
              <a:t>zgodnie z uzyskaną opinią eksperta:</a:t>
            </a:r>
          </a:p>
          <a:p>
            <a:pPr lvl="1">
              <a:spcBef>
                <a:spcPts val="1200"/>
              </a:spcBef>
            </a:pPr>
            <a:r>
              <a:rPr lang="pl-PL" sz="2000" b="1"/>
              <a:t>możesz</a:t>
            </a:r>
            <a:r>
              <a:rPr lang="pl-PL" sz="2000"/>
              <a:t> </a:t>
            </a:r>
            <a:r>
              <a:rPr lang="pl-PL" sz="2000" b="1"/>
              <a:t>realizować projekt w zmienionym kształcie </a:t>
            </a:r>
            <a:r>
              <a:rPr lang="pl-PL" sz="2000"/>
              <a:t>(zgodnie ze zaktualizowanym wnioskiem o dofinansowanie), po podpisaniu aneksu do umowy o dofinansowanie - gdy zmiany nie wpływają na wynik oceny projektu w sposób, który skutkowałby negatywną oceną projektu albo zmiany wynikają z wystąpienia okoliczności od Ciebie niezależnych, których nie mogłeś przewidzieć, działając </a:t>
            </a:r>
            <a:br>
              <a:rPr lang="pl-PL" sz="2000"/>
            </a:br>
            <a:r>
              <a:rPr lang="pl-PL" sz="2000"/>
              <a:t>z należytą starannością, oraz zmieniony projekt w wystarczającym stopniu będzie przyczyniał się do realizacji celów programu.</a:t>
            </a:r>
          </a:p>
          <a:p>
            <a:pPr lvl="1">
              <a:spcBef>
                <a:spcPts val="1200"/>
              </a:spcBef>
            </a:pPr>
            <a:r>
              <a:rPr lang="pl-PL" sz="2000" b="1"/>
              <a:t>nie możesz realizować projektu w zmienionym kształcie</a:t>
            </a:r>
            <a:r>
              <a:rPr lang="pl-PL" sz="2000"/>
              <a:t>, gdyż zaproponowane zmiany wpływają na wynik oceny projektu w sposób, który skutkuje negatywną oceną projektu - jesteś zobowiązany do realizacji projektu zgodnie z obowiązującą wersją wniosku o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000"/>
              <a:t>dofinansowanie lub masz możliwość rezygnacji z dalszej realizacji projektu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71119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539477"/>
            <a:ext cx="8640381" cy="864000"/>
          </a:xfrm>
          <a:solidFill>
            <a:schemeClr val="accent2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pl-PL" sz="2000"/>
              <a:t>Zmiany w projekcie</a:t>
            </a:r>
            <a:br>
              <a:rPr lang="pl-PL" sz="2400"/>
            </a:br>
            <a:r>
              <a:rPr lang="pl-PL" sz="2700"/>
              <a:t>Podsumowanie</a:t>
            </a:r>
            <a:endParaRPr lang="pl-PL" sz="24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2123653"/>
            <a:ext cx="8640382" cy="4536186"/>
          </a:xfrm>
        </p:spPr>
        <p:txBody>
          <a:bodyPr/>
          <a:lstStyle/>
          <a:p>
            <a:pPr marL="0" indent="0">
              <a:buNone/>
            </a:pPr>
            <a:r>
              <a:rPr lang="pl-PL" sz="2000" b="1">
                <a:solidFill>
                  <a:schemeClr val="accent1">
                    <a:lumMod val="75000"/>
                  </a:schemeClr>
                </a:solidFill>
              </a:rPr>
              <a:t>Pamiętaj </a:t>
            </a:r>
          </a:p>
          <a:p>
            <a:r>
              <a:rPr lang="pl-PL" sz="2000" b="1"/>
              <a:t>nie wszystkie zmiany </a:t>
            </a:r>
            <a:r>
              <a:rPr lang="pl-PL" sz="2000"/>
              <a:t>wprowadzane przez Ciebie we wniosku o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000"/>
              <a:t>dofinansowanie </a:t>
            </a:r>
            <a:r>
              <a:rPr lang="pl-PL" sz="2000" b="1"/>
              <a:t>wymagają aneksowania umowy</a:t>
            </a:r>
            <a:r>
              <a:rPr lang="pl-PL" sz="2000"/>
              <a:t> </a:t>
            </a:r>
          </a:p>
          <a:p>
            <a:pPr lvl="1"/>
            <a:r>
              <a:rPr lang="pl-PL" sz="2000"/>
              <a:t>część z nich może zostać przez nas </a:t>
            </a:r>
            <a:r>
              <a:rPr lang="pl-PL" sz="2000" b="1"/>
              <a:t>zatwierdzona w formie korespondencji</a:t>
            </a:r>
            <a:r>
              <a:rPr lang="pl-PL" sz="2000"/>
              <a:t>, gdzie wskażemy numer zmienionego / zatwierdzonego wniosku. Informację, czy dana zmiana wymaga aneksowania umowy zawrzemy w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000"/>
              <a:t>piśmie przekazującym nasze stanowisko.</a:t>
            </a:r>
          </a:p>
          <a:p>
            <a:r>
              <a:rPr lang="pl-PL" sz="2000"/>
              <a:t>zawarcia </a:t>
            </a:r>
            <a:r>
              <a:rPr lang="pl-PL" sz="2000" b="1"/>
              <a:t>aneksu do umowy wymaga dodanie lub zmiana rachunku bankowego </a:t>
            </a:r>
            <a:r>
              <a:rPr lang="pl-PL" sz="2000"/>
              <a:t>/ rachunków bankowych.</a:t>
            </a:r>
          </a:p>
          <a:p>
            <a:pPr marL="503971" lvl="1" indent="0">
              <a:buNone/>
            </a:pPr>
            <a:r>
              <a:rPr lang="pl-PL" sz="2000"/>
              <a:t> 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5840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819" y="5309043"/>
            <a:ext cx="7559675" cy="705572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257674" y="322711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/>
              <a:t>DZIĘKUJĘ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677" y="733599"/>
            <a:ext cx="3333897" cy="33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42901"/>
            <a:ext cx="8640381" cy="895350"/>
          </a:xfrm>
        </p:spPr>
        <p:txBody>
          <a:bodyPr>
            <a:normAutofit/>
          </a:bodyPr>
          <a:lstStyle/>
          <a:p>
            <a:pPr algn="ctr"/>
            <a:r>
              <a:rPr lang="pl-PL"/>
              <a:t>Kryteria rozstrzygające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43E49-FA6E-410E-B076-E1BA5D78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54" y="1567544"/>
            <a:ext cx="9071852" cy="984738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71463" indent="0">
              <a:lnSpc>
                <a:spcPct val="110000"/>
              </a:lnSpc>
              <a:buNone/>
            </a:pPr>
            <a:r>
              <a:rPr lang="pl-PL">
                <a:solidFill>
                  <a:schemeClr val="tx2"/>
                </a:solidFill>
              </a:rPr>
              <a:t>Stosowane w ramach trybu konkurencyjnego w przypadku, gdy na liście rankingowej projektów dwie lub więcej inwestycji uzyskały taką samą liczbę punktów.</a:t>
            </a: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en-US"/>
          </a:p>
          <a:p>
            <a:pPr marL="0" lvl="0" indent="0">
              <a:lnSpc>
                <a:spcPct val="110000"/>
              </a:lnSpc>
              <a:buNone/>
            </a:pPr>
            <a:endParaRPr lang="pl-PL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/>
            <a:endParaRPr lang="pl-PL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CEA6F46-8C9C-4A57-AEB5-E85436D9377A}"/>
              </a:ext>
            </a:extLst>
          </p:cNvPr>
          <p:cNvSpPr txBox="1">
            <a:spLocks/>
          </p:cNvSpPr>
          <p:nvPr/>
        </p:nvSpPr>
        <p:spPr>
          <a:xfrm>
            <a:off x="594054" y="2776241"/>
            <a:ext cx="9071852" cy="1175657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W przypadku uzyskania przez dwa lub więcej projektów takiej samej sumy punktów podczas oceny merytorycznej, o miejscu na liście rankingowej będzie decydować ilość punktów uzyskana w kryterium oznaczonym jako rozstrzygające.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A644058-EB01-4A2E-A36F-37FEE5F2E667}"/>
              </a:ext>
            </a:extLst>
          </p:cNvPr>
          <p:cNvSpPr txBox="1">
            <a:spLocks/>
          </p:cNvSpPr>
          <p:nvPr/>
        </p:nvSpPr>
        <p:spPr>
          <a:xfrm>
            <a:off x="594053" y="4195605"/>
            <a:ext cx="9082509" cy="148171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W przypadku jednakowej liczby punktów uzyskanych w kryterium rozstrzygającym stosowanym w pierwszej kolejności (nr 1) o miejscu na liście rankingowej decyduje liczba punktów uzyskana w kryterium rozstrzygającym stosowanym w drugiej kolejności (nr 2) a następnie w trzeciej kolejności (nr 3), jeżeli takie zostało wyznaczone. 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765C488-147F-4A45-B9F1-9A349069BA2C}"/>
              </a:ext>
            </a:extLst>
          </p:cNvPr>
          <p:cNvSpPr txBox="1">
            <a:spLocks/>
          </p:cNvSpPr>
          <p:nvPr/>
        </p:nvSpPr>
        <p:spPr>
          <a:xfrm>
            <a:off x="583397" y="5921026"/>
            <a:ext cx="9082509" cy="570209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Kryteria wybrane jako rozstrzygające są oznaczone w zestawie kryteriów.  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388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217" y="2014295"/>
            <a:ext cx="4634983" cy="82242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>
                <a:latin typeface="Open Sans"/>
                <a:ea typeface="Open Sans"/>
                <a:cs typeface="Open Sans"/>
              </a:rPr>
              <a:t>Zasada zanieczyszczający płaci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52" y="3170192"/>
            <a:ext cx="8193615" cy="267448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Zanieczyszczający powinien pokryć koszty spowodowanego przez siebie zanieczyszczenia lub szkody w środowisku.</a:t>
            </a:r>
            <a:endParaRPr lang="pl-PL"/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Dotyczy przypadków gdy projekt zakłada wydatki dotyczące oczyszczania terenów zanieczyszczonych.</a:t>
            </a:r>
            <a:endParaRPr lang="pl-PL" sz="1500" b="0">
              <a:solidFill>
                <a:srgbClr val="040C28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Zasada spełniona dla organów administracji publicznej - np. JST</a:t>
            </a:r>
            <a:endParaRPr lang="pl-PL" sz="1600" b="0"/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pl-PL" sz="12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5120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217" y="2014295"/>
            <a:ext cx="4634983" cy="82242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>
                <a:latin typeface="Open Sans"/>
                <a:ea typeface="Open Sans"/>
                <a:cs typeface="Open Sans"/>
              </a:rPr>
              <a:t>Zasada zanieczyszczający płaci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867" y="2830921"/>
            <a:ext cx="8193615" cy="318774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Pozostałe podmioty - konieczność udokumentowania, iż:</a:t>
            </a:r>
            <a:endParaRPr lang="pl-PL" sz="140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l-PL" sz="1400" b="0">
                <a:latin typeface="Open Sans"/>
                <a:ea typeface="Open Sans"/>
                <a:cs typeface="Open Sans"/>
              </a:rPr>
              <a:t>nie było możliwe ustalenie podmiotu, który spowodował „zanieczyszczenie”,  </a:t>
            </a:r>
            <a:endParaRPr lang="pl-PL" sz="140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l-PL" sz="1400" b="0">
                <a:latin typeface="Open Sans"/>
                <a:ea typeface="Open Sans"/>
                <a:cs typeface="Open Sans"/>
              </a:rPr>
              <a:t>nie było/jest możliwe pociągnięcie do odpowiedzialności podmiotu gospodarczego, od którego obszar/teren ten został przejęty np. z uwagi na jego upadłość lub niewypłacalność, a wobec niemożności wyegzekwowania od podmiotu zobowiązanego do usunięcia odpadów, powinien sam usunąć te odpady, </a:t>
            </a:r>
            <a:endParaRPr lang="pl-PL" sz="140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l-PL" sz="1400" b="0">
                <a:latin typeface="Open Sans"/>
                <a:ea typeface="Open Sans"/>
                <a:cs typeface="Open Sans"/>
              </a:rPr>
              <a:t>podmiot gospodarczy nie został prawnie zobowiązany do podjęcia takich działań w okresie prowadzenia działalności lub po jej zaprzestaniu. </a:t>
            </a:r>
            <a:endParaRPr lang="pl-PL" sz="1400"/>
          </a:p>
          <a:p>
            <a:pPr>
              <a:lnSpc>
                <a:spcPct val="100000"/>
              </a:lnSpc>
            </a:pPr>
            <a:r>
              <a:rPr lang="pl-PL" sz="1200" b="0">
                <a:latin typeface="Open Sans"/>
                <a:ea typeface="Open Sans"/>
                <a:cs typeface="Open Sans"/>
              </a:rPr>
              <a:t>(wyczerpanie wszelkich środków prawnych (odwołania, rekompensaty, wyroki sądowe), ekspertyza potwierdzająca, że identyfikacja podmiotu „zanieczyszczającego” nie jest jednoznacznie możliwa, dokumenty uzyskanych od właściwego miejscowo Starosty powiatowego: tj. decyzję o zakończeniu rekultywacji lub zaświadczenie stanowiącego, że grunty (obszar/teren) nie były objęte koniecznością przeprowadzenia rekultywacji)</a:t>
            </a: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pl-PL" sz="12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799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217" y="2014295"/>
            <a:ext cx="4634983" cy="82242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>
                <a:latin typeface="Open Sans"/>
                <a:ea typeface="Open Sans"/>
                <a:cs typeface="Open Sans"/>
              </a:rPr>
              <a:t>Zrównoważony rozwój i DNSH</a:t>
            </a:r>
            <a:endParaRPr lang="en-US" sz="24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770361"/>
            <a:ext cx="8193615" cy="379669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Kryterium formalne: </a:t>
            </a:r>
            <a:r>
              <a:rPr lang="pl-PL" sz="1600">
                <a:latin typeface="Open Sans"/>
                <a:ea typeface="Open Sans"/>
                <a:cs typeface="Open Sans"/>
              </a:rPr>
              <a:t>„Zgodność projektu z zasadą zrównoważonego rozwoju w tym zasadą „</a:t>
            </a:r>
            <a:r>
              <a:rPr lang="pl-PL" sz="1600" u="sng">
                <a:latin typeface="Open Sans"/>
                <a:ea typeface="Open Sans"/>
                <a:cs typeface="Open Sans"/>
              </a:rPr>
              <a:t>nie czyń poważnych szkód (DNSH</a:t>
            </a:r>
            <a:r>
              <a:rPr lang="pl-PL" sz="1600">
                <a:latin typeface="Open Sans"/>
                <a:ea typeface="Open Sans"/>
                <a:cs typeface="Open Sans"/>
              </a:rPr>
              <a:t> - do no </a:t>
            </a:r>
            <a:r>
              <a:rPr lang="pl-PL" sz="1600" err="1">
                <a:latin typeface="Open Sans"/>
                <a:ea typeface="Open Sans"/>
                <a:cs typeface="Open Sans"/>
              </a:rPr>
              <a:t>significant</a:t>
            </a:r>
            <a:r>
              <a:rPr lang="pl-PL" sz="1600">
                <a:latin typeface="Open Sans"/>
                <a:ea typeface="Open Sans"/>
                <a:cs typeface="Open Sans"/>
              </a:rPr>
              <a:t> </a:t>
            </a:r>
            <a:r>
              <a:rPr lang="pl-PL" sz="1600" err="1">
                <a:latin typeface="Open Sans"/>
                <a:ea typeface="Open Sans"/>
                <a:cs typeface="Open Sans"/>
              </a:rPr>
              <a:t>harm</a:t>
            </a:r>
            <a:r>
              <a:rPr lang="pl-PL" sz="1600">
                <a:latin typeface="Open Sans"/>
                <a:ea typeface="Open Sans"/>
                <a:cs typeface="Open Sans"/>
              </a:rPr>
              <a:t>)”</a:t>
            </a:r>
            <a:r>
              <a:rPr lang="pl-PL" sz="1600" b="0">
                <a:latin typeface="Open Sans"/>
                <a:ea typeface="Open Sans"/>
                <a:cs typeface="Open Sans"/>
              </a:rPr>
              <a:t>. </a:t>
            </a:r>
            <a:endParaRPr lang="pl-PL"/>
          </a:p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By je spełnić powinieneś wykazać, że Twój projekt wnosi istotny </a:t>
            </a:r>
            <a:r>
              <a:rPr lang="pl-PL" sz="1600">
                <a:latin typeface="Open Sans"/>
                <a:ea typeface="Open Sans"/>
                <a:cs typeface="Open Sans"/>
              </a:rPr>
              <a:t>wkład w realizację co najmniej jednego celu środowiskowego i zarazem nie wyrządza szkód dla żadnego z następujących celów środowiskowych</a:t>
            </a:r>
            <a:r>
              <a:rPr lang="pl-PL" sz="1600" b="0">
                <a:latin typeface="Open Sans"/>
                <a:ea typeface="Open Sans"/>
                <a:cs typeface="Open Sans"/>
              </a:rPr>
              <a:t> (zgodnie z tzw. rozporządzeniem dot. taksonomii):</a:t>
            </a:r>
            <a:endParaRPr lang="pl-PL"/>
          </a:p>
          <a:p>
            <a:pPr marL="285750" indent="-2857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Łagodzenie zmian klimatu</a:t>
            </a:r>
          </a:p>
          <a:p>
            <a:pPr marL="285750" indent="-2857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Adaptacja do zmian klimatu</a:t>
            </a:r>
          </a:p>
          <a:p>
            <a:pPr marL="285750" indent="-2857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Zrównoważone wykorzystanie i ochrona zasobów wodnych i morskich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pl-PL" sz="12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5481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515" y="1994487"/>
            <a:ext cx="4584685" cy="642443"/>
          </a:xfrm>
        </p:spPr>
        <p:txBody>
          <a:bodyPr>
            <a:normAutofit/>
          </a:bodyPr>
          <a:lstStyle/>
          <a:p>
            <a:r>
              <a:rPr lang="pl-PL" sz="2500"/>
              <a:t>Zrównoważony rozwój i DNSH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944" y="2889069"/>
            <a:ext cx="8193615" cy="316439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100"/>
              </a:spcBef>
              <a:buFont typeface="Arial,Sans-Serif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Gospodarka o obiegu zamkniętym, w tym zapobieganie powstawaniu odpadów i recykling</a:t>
            </a:r>
            <a:endParaRPr lang="en-US" sz="1600" b="0"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ct val="100000"/>
              </a:lnSpc>
              <a:spcBef>
                <a:spcPts val="1100"/>
              </a:spcBef>
              <a:buFont typeface="Arial,Sans-Serif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Zapobieganie zanieczyszczeniom powietrza, wody lub gleby i jego kontrola</a:t>
            </a:r>
            <a:endParaRPr lang="en-US" sz="1600" b="0"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ct val="100000"/>
              </a:lnSpc>
              <a:spcBef>
                <a:spcPts val="1100"/>
              </a:spcBef>
              <a:buFont typeface="Arial,Sans-Serif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Ochrona i odbudowa bioróżnorodności oraz ekosystemów </a:t>
            </a:r>
            <a:endParaRPr lang="en-US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załącznik nr 6 do </a:t>
            </a:r>
            <a:r>
              <a:rPr lang="pl-PL" sz="1600">
                <a:latin typeface="Open Sans"/>
                <a:ea typeface="Open Sans"/>
                <a:cs typeface="Open Sans"/>
              </a:rPr>
              <a:t>„Prognozy oddziaływania na środowisko dla projektu Programu Fundusze Europejskie dla Śląskiego 2021-2027”</a:t>
            </a:r>
            <a:r>
              <a:rPr lang="pl-PL" sz="1600" b="0">
                <a:latin typeface="Open Sans"/>
                <a:ea typeface="Open Sans"/>
                <a:cs typeface="Open Sans"/>
              </a:rPr>
              <a:t>, tj. do analizy dotyczącej wpływu poszczególnych działań wspieranych w programie na wszystkie cele środowiskowe o których mowa powyżej. </a:t>
            </a:r>
            <a:endParaRPr lang="pl-PL"/>
          </a:p>
          <a:p>
            <a:pPr>
              <a:lnSpc>
                <a:spcPct val="100000"/>
              </a:lnSpc>
            </a:pPr>
            <a:r>
              <a:rPr lang="pl-PL" sz="1600">
                <a:latin typeface="Open Sans"/>
                <a:ea typeface="Open Sans"/>
                <a:cs typeface="Open Sans"/>
              </a:rPr>
              <a:t>Instrukcja do pola B.7.2</a:t>
            </a:r>
          </a:p>
          <a:p>
            <a:pPr>
              <a:lnSpc>
                <a:spcPct val="100000"/>
              </a:lnSpc>
            </a:pPr>
            <a:r>
              <a:rPr lang="pl-PL" sz="1800" b="0">
                <a:latin typeface="Open Sans"/>
                <a:ea typeface="Open Sans"/>
                <a:cs typeface="Open Sans"/>
              </a:rPr>
              <a:t>   </a:t>
            </a:r>
          </a:p>
        </p:txBody>
      </p:sp>
    </p:spTree>
    <p:extLst>
      <p:ext uri="{BB962C8B-B14F-4D97-AF65-F5344CB8AC3E}">
        <p14:creationId xmlns:p14="http://schemas.microsoft.com/office/powerpoint/2010/main" val="16657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560" y="2100975"/>
            <a:ext cx="4636640" cy="535669"/>
          </a:xfrm>
        </p:spPr>
        <p:txBody>
          <a:bodyPr>
            <a:normAutofit/>
          </a:bodyPr>
          <a:lstStyle/>
          <a:p>
            <a:r>
              <a:rPr lang="pl-PL" sz="2500"/>
              <a:t>Zrównoważony rozwój i DNSH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882227"/>
            <a:ext cx="8193615" cy="344583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Dokumenty konieczne już na etapie oceny wniosku:</a:t>
            </a:r>
            <a:endParaRPr lang="pl-PL"/>
          </a:p>
          <a:p>
            <a:pPr marL="285750" indent="-285750">
              <a:lnSpc>
                <a:spcPct val="100000"/>
              </a:lnSpc>
              <a:buFont typeface="Calibri"/>
              <a:buChar char="-"/>
            </a:pPr>
            <a:r>
              <a:rPr lang="pl-PL" sz="1600">
                <a:latin typeface="Open Sans"/>
                <a:ea typeface="Open Sans"/>
                <a:cs typeface="Open Sans"/>
              </a:rPr>
              <a:t>deklaracja dotyczącej zgodności projektu z celami dla jednolitych części wód </a:t>
            </a:r>
            <a:r>
              <a:rPr lang="pl-PL" sz="1600" b="0">
                <a:latin typeface="Open Sans"/>
                <a:ea typeface="Open Sans"/>
                <a:cs typeface="Open Sans"/>
              </a:rPr>
              <a:t> </a:t>
            </a:r>
            <a:endParaRPr lang="pl-PL"/>
          </a:p>
          <a:p>
            <a:pPr marL="285750" indent="-285750">
              <a:lnSpc>
                <a:spcPct val="100000"/>
              </a:lnSpc>
              <a:buFont typeface="Calibri"/>
              <a:buChar char="-"/>
            </a:pPr>
            <a:r>
              <a:rPr lang="pl-PL" sz="1600">
                <a:latin typeface="Open Sans"/>
                <a:ea typeface="Open Sans"/>
                <a:cs typeface="Open Sans"/>
              </a:rPr>
              <a:t>deklaracja organu odpowiedzialnego za monitorowanie obszarów Natura 2000</a:t>
            </a:r>
            <a:r>
              <a:rPr lang="pl-PL" sz="1600" b="0">
                <a:latin typeface="Open Sans"/>
                <a:ea typeface="Open Sans"/>
                <a:cs typeface="Open Sans"/>
              </a:rPr>
              <a:t> </a:t>
            </a:r>
            <a:endParaRPr lang="pl-PL"/>
          </a:p>
          <a:p>
            <a:pPr marL="285750" indent="-285750">
              <a:lnSpc>
                <a:spcPct val="100000"/>
              </a:lnSpc>
              <a:buFont typeface="Calibri"/>
              <a:buChar char="-"/>
            </a:pPr>
            <a:r>
              <a:rPr lang="pl-PL" sz="1600">
                <a:latin typeface="Open Sans"/>
                <a:ea typeface="Open Sans"/>
                <a:cs typeface="Open Sans"/>
              </a:rPr>
              <a:t>opcjonalnie:</a:t>
            </a:r>
            <a:r>
              <a:rPr lang="pl-PL" sz="1600" b="0">
                <a:latin typeface="Open Sans"/>
                <a:ea typeface="Open Sans"/>
                <a:cs typeface="Open Sans"/>
              </a:rPr>
              <a:t> dokumentacja dot. </a:t>
            </a:r>
            <a:r>
              <a:rPr lang="pl-PL" sz="1600">
                <a:latin typeface="Open Sans"/>
                <a:ea typeface="Open Sans"/>
                <a:cs typeface="Open Sans"/>
              </a:rPr>
              <a:t>oceny oddziaływania na środowisko </a:t>
            </a:r>
            <a:r>
              <a:rPr lang="pl-PL" sz="1600" b="0">
                <a:latin typeface="Open Sans"/>
                <a:ea typeface="Open Sans"/>
                <a:cs typeface="Open Sans"/>
              </a:rPr>
              <a:t>- w przypadku inwestycji dla których istnieje obowiązek jej pozyskania (</a:t>
            </a:r>
            <a:r>
              <a:rPr lang="pl-PL" sz="1600" b="0" i="1">
                <a:latin typeface="Open Sans"/>
                <a:ea typeface="Open Sans"/>
                <a:cs typeface="Open Sans"/>
              </a:rPr>
              <a:t>Jeżeli nie posiadasz zezwoleń inwestycyjnych w momencie aplikowania, badanie zostanie przeprowadzone na podstawie opisu zaplanowanych do uzyskania zezwoleń wraz z deklaracją, iż zostaną zastosowane wszelkie obowiązki nakładane w ramach przedmiotowych zezwoleń</a:t>
            </a:r>
            <a:r>
              <a:rPr lang="pl-PL" sz="1600" b="0">
                <a:latin typeface="Open Sans"/>
                <a:ea typeface="Open Sans"/>
                <a:cs typeface="Open Sans"/>
              </a:rPr>
              <a:t>).</a:t>
            </a:r>
            <a:endParaRPr lang="pl-PL"/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5918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9342" y="2118131"/>
            <a:ext cx="4615858" cy="482281"/>
          </a:xfrm>
        </p:spPr>
        <p:txBody>
          <a:bodyPr>
            <a:normAutofit/>
          </a:bodyPr>
          <a:lstStyle/>
          <a:p>
            <a:r>
              <a:rPr lang="pl-PL" sz="2500"/>
              <a:t>Zrównoważony rozwój i DNSH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948015"/>
            <a:ext cx="8193615" cy="283623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Kryterium merytoryczne </a:t>
            </a:r>
            <a:r>
              <a:rPr lang="pl-PL" sz="1600">
                <a:latin typeface="Open Sans"/>
                <a:ea typeface="Open Sans"/>
                <a:cs typeface="Open Sans"/>
              </a:rPr>
              <a:t>„Wpływ projektu na realizację celów środowiskowo-klimatycznych UE określonych w dokumencie Europejski Zielony Ład (zasada „Nie czyń poważnych szkód” – DNSH)”</a:t>
            </a:r>
            <a:r>
              <a:rPr lang="pl-PL" sz="1600" b="0">
                <a:latin typeface="Open Sans"/>
                <a:ea typeface="Open Sans"/>
                <a:cs typeface="Open Sans"/>
              </a:rPr>
              <a:t> - możliwość uzyskania dodatkowych punktów w ramach oceny merytorycznej - ekspert oceni, wkład w realizację celów środowiskowych wskazanych na slajdzie powyżej.</a:t>
            </a: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Im więcej zadań proekologicznych zaplanujesz, tym więcej punktów uzyska Twój projekt. Przykłady zadań, które możesz zaplanować w projekcie znajdziesz w instrukcji wypełniania wniosku (B.7.2).</a:t>
            </a:r>
          </a:p>
        </p:txBody>
      </p:sp>
    </p:spTree>
    <p:extLst>
      <p:ext uri="{BB962C8B-B14F-4D97-AF65-F5344CB8AC3E}">
        <p14:creationId xmlns:p14="http://schemas.microsoft.com/office/powerpoint/2010/main" val="199342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788" y="2186825"/>
            <a:ext cx="3698809" cy="436418"/>
          </a:xfrm>
        </p:spPr>
        <p:txBody>
          <a:bodyPr>
            <a:normAutofit fontScale="90000"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Plan prezentacji: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795279"/>
            <a:ext cx="7920037" cy="346935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Ogłoszone konkursy – podstawowe informacje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Kryteria oceny projektów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Typy beneficjentów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Kwalifikowalność wydatków</a:t>
            </a:r>
          </a:p>
          <a:p>
            <a:pPr marL="342900" indent="-342900">
              <a:lnSpc>
                <a:spcPct val="100000"/>
              </a:lnSpc>
              <a:buFontTx/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Wskaźniki produktu i rezultatu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Projekty grantowe i parasolowe – specyfika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Pomoc publiczna w projektach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Podpisywanie umowy</a:t>
            </a:r>
            <a:endParaRPr lang="pl-PL" sz="140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System LSI2021, metodyka i proces oceny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400">
                <a:latin typeface="Open Sans"/>
                <a:ea typeface="Open Sans"/>
                <a:cs typeface="Open Sans"/>
              </a:rPr>
              <a:t>Sesja pytań (w przypadku braku pytań omówienie nadesłanych)</a:t>
            </a:r>
          </a:p>
          <a:p>
            <a:pPr marL="342900" indent="-342900">
              <a:buAutoNum type="arabicPeriod"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62384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0240" y="2127488"/>
            <a:ext cx="4449005" cy="9664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500">
                <a:latin typeface="Open Sans"/>
                <a:ea typeface="Open Sans"/>
                <a:cs typeface="Open Sans"/>
              </a:rPr>
              <a:t>Ocena oddziaływania na środowisko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3257332"/>
            <a:ext cx="8193615" cy="3483936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Jeżeli w ramach projektu planujesz </a:t>
            </a:r>
            <a:r>
              <a:rPr lang="pl-PL" sz="1600">
                <a:latin typeface="Open Sans"/>
                <a:ea typeface="Open Sans"/>
                <a:cs typeface="Open Sans"/>
              </a:rPr>
              <a:t>rozbudowę/przebudowę elektrowni wodnej </a:t>
            </a:r>
            <a:r>
              <a:rPr lang="pl-PL" sz="1600" b="0">
                <a:latin typeface="Open Sans"/>
                <a:ea typeface="Open Sans"/>
                <a:cs typeface="Open Sans"/>
              </a:rPr>
              <a:t>pamiętaj, że musisz uzyskać decyzję o środowiskowych uwarunkowaniach.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 Jeżeli planujesz </a:t>
            </a:r>
            <a:r>
              <a:rPr lang="pl-PL" sz="1600">
                <a:latin typeface="Open Sans"/>
                <a:ea typeface="Open Sans"/>
                <a:cs typeface="Open Sans"/>
              </a:rPr>
              <a:t>budowę farmy fotowoltaicznej</a:t>
            </a:r>
            <a:r>
              <a:rPr lang="pl-PL" sz="1600" b="0">
                <a:latin typeface="Open Sans"/>
                <a:ea typeface="Open Sans"/>
                <a:cs typeface="Open Sans"/>
              </a:rPr>
              <a:t>  - decyzję o środowiskowych uwarunkowaniach musisz uzyskać, jeśli Twoja inwestycja (wraz z towarzyszącą jej infrastrukturą) będzie realizowana na obszarze o </a:t>
            </a:r>
            <a:r>
              <a:rPr lang="pl-PL" sz="1600">
                <a:latin typeface="Open Sans"/>
                <a:ea typeface="Open Sans"/>
                <a:cs typeface="Open Sans"/>
              </a:rPr>
              <a:t>powierzchni zabudowy </a:t>
            </a:r>
            <a:r>
              <a:rPr lang="pl-PL" sz="1600" b="0">
                <a:latin typeface="Open Sans"/>
                <a:ea typeface="Open Sans"/>
                <a:cs typeface="Open Sans"/>
              </a:rPr>
              <a:t>nie mniejszej 0,5 ha  - na obszarach objętych ochroną przyrody lub nie mniejszej niż 1 ha  - na pozostałych obszarach</a:t>
            </a:r>
          </a:p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UWAGA! – dołączenie decyzji w momencie aplikowania pozwoli Ci na uzyskanie dodatkowego punktu w trakcie oceny merytorycznej Twojego projektu.</a:t>
            </a: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496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955" y="2740344"/>
            <a:ext cx="6300895" cy="925738"/>
          </a:xfrm>
        </p:spPr>
        <p:txBody>
          <a:bodyPr>
            <a:noAutofit/>
          </a:bodyPr>
          <a:lstStyle/>
          <a:p>
            <a:r>
              <a:rPr lang="pl-PL" sz="2000"/>
              <a:t>Wniosek o dofinansowanie w Systemie LSI2021 </a:t>
            </a:r>
            <a:br>
              <a:rPr lang="pl-PL" sz="2000"/>
            </a:br>
            <a:r>
              <a:rPr lang="pl-PL" sz="2000"/>
              <a:t>- funkcjonowanie systemu i proces oceny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490" y="3874558"/>
            <a:ext cx="6300833" cy="2297641"/>
          </a:xfrm>
        </p:spPr>
        <p:txBody>
          <a:bodyPr vert="horz" lIns="0" tIns="0" rIns="0" bIns="0" rtlCol="0"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  <a:hlinkClick r:id="rId2"/>
              </a:rPr>
              <a:t>https://lsi2021-auth.slaskie.pl</a:t>
            </a:r>
            <a:r>
              <a:rPr lang="pl-PL" sz="1600" b="0">
                <a:latin typeface="Open Sans"/>
                <a:ea typeface="Open Sans"/>
                <a:cs typeface="Open Sans"/>
              </a:rPr>
              <a:t> </a:t>
            </a:r>
            <a:br>
              <a:rPr lang="pl-PL" sz="1600" b="0"/>
            </a:br>
            <a:r>
              <a:rPr lang="pl-PL" sz="1600" b="0">
                <a:latin typeface="Open Sans"/>
                <a:ea typeface="Open Sans"/>
                <a:cs typeface="Open Sans"/>
                <a:hlinkClick r:id="rId3"/>
              </a:rPr>
              <a:t>https://funduszeue.slaskie.pl/dokument/regulamin_uzytkownika_lsi_2021</a:t>
            </a:r>
            <a:r>
              <a:rPr lang="pl-PL" sz="1600" b="0">
                <a:latin typeface="Open Sans"/>
                <a:ea typeface="Open Sans"/>
                <a:cs typeface="Open Sans"/>
              </a:rPr>
              <a:t> </a:t>
            </a:r>
            <a:br>
              <a:rPr lang="pl-PL" sz="1600" b="0"/>
            </a:br>
            <a:r>
              <a:rPr lang="pl-PL" sz="1600" b="0">
                <a:latin typeface="Open Sans"/>
                <a:ea typeface="Open Sans"/>
                <a:cs typeface="Open Sans"/>
                <a:hlinkClick r:id="rId4"/>
              </a:rPr>
              <a:t>https://funduszeue.slaskie.pl/czytaj/tworzenie_profilu_lsi_2021</a:t>
            </a:r>
            <a:br>
              <a:rPr lang="pl-PL" sz="1600" b="0">
                <a:latin typeface="Open Sans"/>
                <a:ea typeface="Open Sans"/>
                <a:cs typeface="Open Sans"/>
              </a:rPr>
            </a:br>
            <a:r>
              <a:rPr lang="pl-PL" sz="1600" b="0">
                <a:latin typeface="Open Sans"/>
                <a:ea typeface="Open Sans"/>
                <a:cs typeface="Open Sans"/>
                <a:hlinkClick r:id="rId5"/>
              </a:rPr>
              <a:t>https://rpo.slaskie.pl/dokument/zasady_bezpieczenstwa_lsi_2021_011923</a:t>
            </a:r>
            <a:r>
              <a:rPr lang="pl-PL" sz="1600" b="0">
                <a:latin typeface="Open Sans"/>
                <a:ea typeface="Open Sans"/>
                <a:cs typeface="Open Sans"/>
              </a:rPr>
              <a:t>  </a:t>
            </a:r>
            <a:br>
              <a:rPr lang="pl-PL" sz="1600" b="0"/>
            </a:br>
            <a:br>
              <a:rPr lang="pl-PL" sz="1600" b="0"/>
            </a:br>
            <a:endParaRPr lang="pl-PL" sz="1600" b="0"/>
          </a:p>
          <a:p>
            <a:pPr>
              <a:lnSpc>
                <a:spcPct val="100000"/>
              </a:lnSpc>
            </a:pPr>
            <a:r>
              <a:rPr lang="pl-PL" sz="1600" b="0"/>
              <a:t>Mikołaj Gwóźdź</a:t>
            </a:r>
            <a:br>
              <a:rPr lang="pl-PL" sz="1600" b="0"/>
            </a:br>
            <a:r>
              <a:rPr lang="pl-PL" sz="1600" b="0"/>
              <a:t>tel. (32) 77 40 324</a:t>
            </a:r>
            <a:br>
              <a:rPr lang="pl-PL" sz="1600" b="0"/>
            </a:br>
            <a:r>
              <a:rPr lang="pl-PL" sz="1600" b="0"/>
              <a:t>email: </a:t>
            </a:r>
            <a:r>
              <a:rPr lang="pl-PL" sz="1600" b="0">
                <a:hlinkClick r:id="rId6"/>
              </a:rPr>
              <a:t>lsifr@slaskie.pl</a:t>
            </a:r>
            <a:r>
              <a:rPr lang="pl-PL" sz="1600" b="0"/>
              <a:t> </a:t>
            </a:r>
            <a:endParaRPr lang="pl-PL" sz="1600" b="0" i="1"/>
          </a:p>
        </p:txBody>
      </p:sp>
    </p:spTree>
    <p:extLst>
      <p:ext uri="{BB962C8B-B14F-4D97-AF65-F5344CB8AC3E}">
        <p14:creationId xmlns:p14="http://schemas.microsoft.com/office/powerpoint/2010/main" val="3377486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75" y="679007"/>
            <a:ext cx="6873907" cy="551977"/>
          </a:xfrm>
        </p:spPr>
        <p:txBody>
          <a:bodyPr>
            <a:normAutofit/>
          </a:bodyPr>
          <a:lstStyle/>
          <a:p>
            <a:pPr algn="ctr"/>
            <a:r>
              <a:rPr lang="pl-PL" sz="2456"/>
              <a:t>Etapy oceny - procedura konkurencyjna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7C7090-AF58-420D-A660-C0F549B24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63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363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921F6881-0787-4B1D-88BE-07B053AA132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08802" y="1230985"/>
          <a:ext cx="6874210" cy="57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08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93" y="420124"/>
            <a:ext cx="6873907" cy="858847"/>
          </a:xfrm>
        </p:spPr>
        <p:txBody>
          <a:bodyPr>
            <a:noAutofit/>
          </a:bodyPr>
          <a:lstStyle/>
          <a:p>
            <a:pPr algn="ctr"/>
            <a:r>
              <a:rPr lang="pl-PL" sz="2456"/>
              <a:t>LSI2021 – podstawowe informacje i sposób komunikacji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7C7090-AF58-420D-A660-C0F549B24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63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363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DA51A-B3BA-4308-B270-1A9B554F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55" y="1413164"/>
            <a:ext cx="8768126" cy="5496791"/>
          </a:xfrm>
        </p:spPr>
        <p:txBody>
          <a:bodyPr vert="horz" lIns="0" tIns="0" rIns="0" bIns="0" rtlCol="0" anchor="t">
            <a:normAutofit fontScale="32500" lnSpcReduction="20000"/>
          </a:bodyPr>
          <a:lstStyle/>
          <a:p>
            <a:pPr marL="251460" indent="-251460"/>
            <a:r>
              <a:rPr lang="pl-PL" sz="7200"/>
              <a:t>Brak podpisu wniosku na etapie oceny.</a:t>
            </a:r>
            <a:endParaRPr lang="en-US"/>
          </a:p>
          <a:p>
            <a:pPr marL="251460" indent="-251460"/>
            <a:r>
              <a:rPr lang="pl-PL" sz="7200"/>
              <a:t>Brak „warunków formalnych”</a:t>
            </a:r>
          </a:p>
          <a:p>
            <a:pPr marL="251460" indent="-251460"/>
            <a:r>
              <a:rPr lang="pl-PL" sz="7200"/>
              <a:t>Wniosek składany tylko w LSI2021 (koniec z przesyłaniem wniosku w </a:t>
            </a:r>
            <a:r>
              <a:rPr lang="pl-PL" sz="7200" err="1"/>
              <a:t>ePUAP</a:t>
            </a:r>
            <a:r>
              <a:rPr lang="pl-PL" sz="7200"/>
              <a:t>).</a:t>
            </a:r>
          </a:p>
          <a:p>
            <a:pPr marL="251460" indent="-251460"/>
            <a:r>
              <a:rPr lang="pl-PL" sz="7200"/>
              <a:t>Komunikacja ION z wnioskodawcą (np. wezwania do uzupełnienia wraz z uwagami) za pośrednictwem LSI2021.</a:t>
            </a:r>
          </a:p>
          <a:p>
            <a:pPr marL="251460" indent="-251460"/>
            <a:r>
              <a:rPr lang="pl-PL" sz="7200">
                <a:latin typeface="Open Sans"/>
                <a:ea typeface="Open Sans"/>
                <a:cs typeface="Open Sans"/>
              </a:rPr>
              <a:t>W </a:t>
            </a:r>
            <a:r>
              <a:rPr lang="pl-PL" sz="7200" err="1">
                <a:latin typeface="Open Sans"/>
                <a:ea typeface="Open Sans"/>
                <a:cs typeface="Open Sans"/>
              </a:rPr>
              <a:t>ePUAP</a:t>
            </a:r>
            <a:r>
              <a:rPr lang="pl-PL" sz="7200">
                <a:latin typeface="Open Sans"/>
                <a:ea typeface="Open Sans"/>
                <a:cs typeface="Open Sans"/>
              </a:rPr>
              <a:t> korespondencja dot. kluczowych etapów oceny – informacja o negatywnej ocenie formalnej, informacja </a:t>
            </a:r>
            <a:br>
              <a:rPr lang="pl-PL" sz="7200">
                <a:latin typeface="Open Sans"/>
                <a:ea typeface="Open Sans"/>
                <a:cs typeface="Open Sans"/>
              </a:rPr>
            </a:br>
            <a:r>
              <a:rPr lang="pl-PL" sz="7200">
                <a:latin typeface="Open Sans"/>
                <a:ea typeface="Open Sans"/>
                <a:cs typeface="Open Sans"/>
              </a:rPr>
              <a:t>o wyborze do dofinansowania.</a:t>
            </a:r>
          </a:p>
          <a:p>
            <a:pPr marL="251460" indent="-251460"/>
            <a:r>
              <a:rPr lang="pl-PL" sz="7200"/>
              <a:t>UWAGA! Inny sposób liczenia terminu na uzupełnienie wniosku – liczony od dnia następującego po przekazaniu wezwania do uzupełnienia.</a:t>
            </a:r>
          </a:p>
          <a:p>
            <a:pPr marL="251460" indent="-251460"/>
            <a:r>
              <a:rPr lang="pl-PL" sz="7200"/>
              <a:t>W </a:t>
            </a:r>
            <a:r>
              <a:rPr lang="pl-PL" sz="7200" err="1"/>
              <a:t>ePUAP</a:t>
            </a:r>
            <a:r>
              <a:rPr lang="pl-PL" sz="7200"/>
              <a:t> – korespondencja dot. przedłużenie terminu na złożenie uzupełnionego wniosku.</a:t>
            </a:r>
          </a:p>
          <a:p>
            <a:pPr marL="251460" indent="-251460"/>
            <a:endParaRPr lang="pl-PL"/>
          </a:p>
          <a:p>
            <a:pPr marL="251460" indent="-251460"/>
            <a:endParaRPr lang="pl-PL"/>
          </a:p>
          <a:p>
            <a:pPr marL="251460" indent="-25146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94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1546" y="2106707"/>
            <a:ext cx="4457700" cy="8596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500">
                <a:latin typeface="Open Sans"/>
                <a:ea typeface="Open Sans"/>
                <a:cs typeface="Open Sans"/>
              </a:rPr>
              <a:t>Typy beneficjentów - projekty parasolowe i grantowe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3096491"/>
            <a:ext cx="8193615" cy="364477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/>
              <a:t>jednostki samorządu terytorialnego,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/>
              <a:t>związki jednostek samorządu terytorialnego,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0"/>
              <a:t>stowarzyszenia jednostek samorządu terytorialnego</a:t>
            </a:r>
          </a:p>
          <a:p>
            <a:r>
              <a:rPr lang="pl-PL" sz="2000" b="0"/>
              <a:t>Partnerstwa ww. podmiotów z typami beneficjentów wskazanymi dla działania, wnioskodawcą musi być </a:t>
            </a:r>
            <a:r>
              <a:rPr lang="pl-PL" sz="2000" b="0" err="1"/>
              <a:t>jst</a:t>
            </a:r>
            <a:r>
              <a:rPr lang="pl-PL" sz="2000" b="0"/>
              <a:t>, związek </a:t>
            </a:r>
            <a:r>
              <a:rPr lang="pl-PL" sz="2000" b="0" err="1"/>
              <a:t>jst</a:t>
            </a:r>
            <a:r>
              <a:rPr lang="pl-PL" sz="2000" b="0"/>
              <a:t> lub stowarzyszenie </a:t>
            </a:r>
            <a:r>
              <a:rPr lang="pl-PL" sz="2000" b="0" err="1"/>
              <a:t>jst</a:t>
            </a:r>
            <a:r>
              <a:rPr lang="pl-PL" sz="2000" b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940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735" y="2106707"/>
            <a:ext cx="4564511" cy="8596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500"/>
              <a:t>Typy beneficjentów – projekty inne niż parasolowe i grantowe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3096491"/>
            <a:ext cx="8193615" cy="310022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jednostki samorządu terytorialnego, związki jednostek samorządu terytorialnego, stowarzyszenia jednostek samorządu terytorialnego, Związek Metropolitalny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przedsiębiorstwa realizujące cele publiczne – spółki z większościowym udziałem </a:t>
            </a:r>
            <a:r>
              <a:rPr lang="pl-PL" sz="2000" b="0" err="1"/>
              <a:t>jst</a:t>
            </a:r>
            <a:endParaRPr lang="pl-PL" sz="2000" b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partnerstwa, w tym partnerstwa publiczno-prywatne, klastry energii, spółdzielnie energetyczne</a:t>
            </a:r>
          </a:p>
          <a:p>
            <a:endParaRPr lang="pl-PL" sz="20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8255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735" y="2106707"/>
            <a:ext cx="4564511" cy="8596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500"/>
              <a:t>Typy beneficjentów – projekty inne niż parasolowe i grantowe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3096491"/>
            <a:ext cx="8193615" cy="296141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służby publiczne, w tym m.in. publiczne instytucje kultury i sportu, instytucje odpowiedzialne za gospodarkę wodną, policja, straż pożarna, służby ratownicze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instytucje ochrony zdrowia: publiczne ZOZ, NZOZ – jeśli posiada kontrakt z NFZ na świadczenia w budynku, gdzie planuje OZE, uzdrowiska działające w publicznym systemie opieki zdrowotnej</a:t>
            </a:r>
          </a:p>
          <a:p>
            <a:endParaRPr lang="pl-PL" sz="20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107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5416" y="2106707"/>
            <a:ext cx="4553830" cy="8596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500"/>
              <a:t>Typy beneficjentów – projekty inne niż parasolowe i grantowe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3096491"/>
            <a:ext cx="8193615" cy="271583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organizacje społeczne i związki wyznaniowe, w tym: organizacje pozarządowe, kościoły i związki wyznaniowe, wspólnoty i spółdzielnie mieszkaniowe,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instytucje nauki i edukacji: publiczne uczelnie, publiczne organizacje badawcze, publiczne jednostki naukowe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52369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326" y="2192482"/>
            <a:ext cx="4343401" cy="364047"/>
          </a:xfrm>
        </p:spPr>
        <p:txBody>
          <a:bodyPr>
            <a:normAutofit fontScale="90000"/>
          </a:bodyPr>
          <a:lstStyle/>
          <a:p>
            <a:r>
              <a:rPr lang="pl-PL"/>
              <a:t>Zakres wsparcia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371" y="2837083"/>
            <a:ext cx="7741070" cy="323549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0">
                <a:latin typeface="Open Sans"/>
                <a:ea typeface="Open Sans"/>
                <a:cs typeface="Open Sans"/>
              </a:rPr>
              <a:t>Budowa i rozbudowa, zakup i montaż infrastruktury służącej do wytwarzania, dystrybucji i magazynowania (na potrzeby danego źródła) energii elektrycznej i cieplnej z odnawialnych źródeł energii wraz z ewentualnym podłączeniem do sieci, w tym: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urządzenia/instalacje wykorzystujące źródła odnawialne do produkcji energii;</a:t>
            </a:r>
            <a:endParaRPr lang="pl-PL" sz="2000" b="0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>
                <a:latin typeface="Open Sans"/>
                <a:ea typeface="Open Sans"/>
                <a:cs typeface="Open Sans"/>
              </a:rPr>
              <a:t>układy hybrydowe, w których w procesie wytwarzania energii wykorzystuje się dwa (lub więcej) różne źródła energii odnawialnej,</a:t>
            </a:r>
          </a:p>
        </p:txBody>
      </p:sp>
    </p:spTree>
    <p:extLst>
      <p:ext uri="{BB962C8B-B14F-4D97-AF65-F5344CB8AC3E}">
        <p14:creationId xmlns:p14="http://schemas.microsoft.com/office/powerpoint/2010/main" val="3858192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0" y="2773363"/>
            <a:ext cx="7972122" cy="365646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>
                <a:latin typeface="Open Sans"/>
                <a:ea typeface="Open Sans"/>
                <a:cs typeface="Open Sans"/>
              </a:rPr>
              <a:t>magazyny energii z odnawialnych  źródeł (wraz z instalacją OZE lub element rozbudowy już istniejących instalacji OZE),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>
                <a:latin typeface="Open Sans"/>
                <a:ea typeface="Open Sans"/>
                <a:cs typeface="Open Sans"/>
              </a:rPr>
              <a:t>rekultywacja terenów przeznaczonych pod instalacje OZE jako element niedominujący w projekcie dot. OZE,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>
                <a:latin typeface="Open Sans"/>
                <a:ea typeface="Open Sans"/>
                <a:cs typeface="Open Sans"/>
              </a:rPr>
              <a:t>działania edukacyjno-informacyjne dotyczące korzyści z zastosowania OZE oraz promocji alternatywnych źródeł energii,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projekty dotyczące energetyki rozproszonej i prosumenckiej, w tym: projekty parasolowe, grantowe, projekty prosumentów wirtualnych, zbiorowych,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430034" y="2188587"/>
            <a:ext cx="288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>
                <a:solidFill>
                  <a:srgbClr val="002073"/>
                </a:solidFill>
              </a:rPr>
              <a:t>Zakres wsparcia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5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2831236"/>
            <a:ext cx="7920115" cy="493855"/>
          </a:xfrm>
        </p:spPr>
        <p:txBody>
          <a:bodyPr>
            <a:normAutofit/>
          </a:bodyPr>
          <a:lstStyle/>
          <a:p>
            <a:r>
              <a:rPr lang="pl-PL" sz="2400"/>
              <a:t>Ogłoszone konkursy  - podstawowe informacje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3413052"/>
            <a:ext cx="7920037" cy="2664910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pl-PL" sz="2400">
                <a:latin typeface="Open Sans"/>
                <a:ea typeface="Open Sans"/>
                <a:cs typeface="Open Sans"/>
              </a:rPr>
              <a:t>Nabór nr  </a:t>
            </a:r>
            <a:r>
              <a:rPr lang="pl-PL" sz="2400">
                <a:latin typeface="Open Sans"/>
                <a:ea typeface="Open Sans"/>
                <a:cs typeface="Open Sans"/>
                <a:hlinkClick r:id="rId2" tooltip="link do ogłoszenia o naborze"/>
              </a:rPr>
              <a:t>FESL.10.06-IZ.01-010/23</a:t>
            </a:r>
            <a:r>
              <a:rPr lang="pl-PL" sz="2400">
                <a:latin typeface="Open Sans"/>
                <a:ea typeface="Open Sans"/>
                <a:cs typeface="Open Sans"/>
              </a:rPr>
              <a:t> - projekty parasolowe i </a:t>
            </a:r>
            <a:r>
              <a:rPr lang="pl-PL" sz="240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grantowe</a:t>
            </a:r>
            <a:r>
              <a:rPr lang="pl-PL" sz="2400">
                <a:latin typeface="Open Sans"/>
                <a:ea typeface="Open Sans"/>
                <a:cs typeface="Open Sans"/>
              </a:rPr>
              <a:t> – </a:t>
            </a:r>
            <a:r>
              <a:rPr lang="pl-PL" sz="240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! Zmiany !</a:t>
            </a:r>
            <a:endParaRPr lang="pl-PL" sz="2400"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rabicPeriod"/>
            </a:pPr>
            <a:r>
              <a:rPr lang="pl-PL" sz="2400">
                <a:latin typeface="Open Sans"/>
                <a:ea typeface="Open Sans"/>
                <a:cs typeface="Open Sans"/>
              </a:rPr>
              <a:t>Nabór nr </a:t>
            </a:r>
            <a:r>
              <a:rPr lang="pl-PL" sz="2400">
                <a:latin typeface="Open Sans"/>
                <a:ea typeface="Open Sans"/>
                <a:cs typeface="Open Sans"/>
                <a:hlinkClick r:id="rId3" tooltip="link do ogłoszenia o naborze"/>
              </a:rPr>
              <a:t>FESL.10.06-IZ.01-011/23</a:t>
            </a:r>
            <a:r>
              <a:rPr lang="pl-PL" sz="2400">
                <a:latin typeface="Open Sans"/>
                <a:ea typeface="Open Sans"/>
                <a:cs typeface="Open Sans"/>
              </a:rPr>
              <a:t> - projekty inne niż grantowe i parasolowe </a:t>
            </a:r>
            <a:endParaRPr lang="pl-PL" sz="240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  <a:p>
            <a:r>
              <a:rPr lang="pl-PL" sz="2000">
                <a:latin typeface="Open Sans"/>
                <a:ea typeface="Open Sans"/>
                <a:cs typeface="Open Sans"/>
              </a:rPr>
              <a:t>Źródło finansowania: Fundusz Sprawiedliwej Transformacji</a:t>
            </a:r>
          </a:p>
          <a:p>
            <a:endParaRPr lang="pl-PL" sz="240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7EF44B-B7EE-456C-852C-811C1110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464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0" y="2773363"/>
            <a:ext cx="7972122" cy="365646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projekty realizowane przez społeczności energetyczne w tym: klastry energii i spółdzielnie energetyczne,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projekty   realizowane w uzgodnieniu z Lokalnymi Grupami Działania,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/>
              <a:t>projekty realizowane w formie projektów partnerskich (art. 39 ustawy wdrożeniowej) i hybrydowych (art. 40 ustawy wdrożeniowej).</a:t>
            </a:r>
          </a:p>
          <a:p>
            <a:pPr>
              <a:lnSpc>
                <a:spcPct val="100000"/>
              </a:lnSpc>
            </a:pPr>
            <a:endParaRPr lang="pl-PL" sz="2000" b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430034" y="2188587"/>
            <a:ext cx="288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>
                <a:solidFill>
                  <a:srgbClr val="002073"/>
                </a:solidFill>
              </a:rPr>
              <a:t>Zakres wsparcia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3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84B7A-E17B-44EB-812D-03DB1B1D0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432" y="2218172"/>
            <a:ext cx="4509831" cy="493855"/>
          </a:xfrm>
        </p:spPr>
        <p:txBody>
          <a:bodyPr>
            <a:normAutofit/>
          </a:bodyPr>
          <a:lstStyle/>
          <a:p>
            <a:r>
              <a:rPr lang="pl-PL" sz="2500"/>
              <a:t>Kwalifikowalność wydatków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EF501D-EAE5-42A0-BC0D-5714E49F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961409"/>
            <a:ext cx="7920037" cy="29803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/>
              <a:t>Wytyczne dotyczące kwalifikowalności wydatków na lata 2021-2027 </a:t>
            </a:r>
            <a:r>
              <a:rPr lang="pl-PL" sz="1800" u="sng">
                <a:hlinkClick r:id="rId2"/>
              </a:rPr>
              <a:t>Wytyczne na lata 2021-2027</a:t>
            </a:r>
            <a:endParaRPr lang="pl-PL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/>
              <a:t> Przewodnik dla beneficjentów FE SL 2021-2027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/>
              <a:t>przepisy dotyczące pomocy publicznej, pomocy de </a:t>
            </a:r>
            <a:r>
              <a:rPr lang="pl-PL" sz="1800" err="1"/>
              <a:t>minimis</a:t>
            </a:r>
            <a:r>
              <a:rPr lang="pl-PL" sz="1800"/>
              <a:t> – jeśli dotyczy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/>
          </a:p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7E45B5-0762-4690-B280-94144EDF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564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59568" y="657680"/>
            <a:ext cx="878497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>
                <a:ea typeface="Open Sans"/>
                <a:cs typeface="Open Sans"/>
              </a:rPr>
              <a:t>Kwalifikowalność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80930" y="1579270"/>
            <a:ext cx="8784976" cy="56938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/>
              <a:t>Przewodnik dla beneficjentów FE SL 2021-2027, m.in.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800"/>
              <a:t>przygotowanie projektu;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800"/>
              <a:t>doradztwo technologiczne;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800"/>
              <a:t>prace budowlane dot. instalacji OZE;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800"/>
              <a:t>zakup i montaż instalacji OZE;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800"/>
              <a:t>wydatki związane z zapewnieniem dostępności dla osób z niepełnosprawnościami;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800"/>
              <a:t>promocja, doradztwo, podnoszenie wiedzy o efektywności energetycznej i wykorzystaniu OZE;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800"/>
              <a:t>inne przedsięwzięcia proekologiczne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800">
                <a:cs typeface="Calibri" panose="020F0502020204030204"/>
              </a:rPr>
              <a:t>koszty pośrednie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l-PL" sz="2800"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8857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761" y="2106707"/>
            <a:ext cx="4117094" cy="567701"/>
          </a:xfrm>
        </p:spPr>
        <p:txBody>
          <a:bodyPr/>
          <a:lstStyle/>
          <a:p>
            <a:r>
              <a:rPr lang="pl-PL"/>
              <a:t>Wskaźniki projektu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215" y="2674408"/>
            <a:ext cx="8193615" cy="389984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>
                <a:latin typeface="Open Sans"/>
                <a:ea typeface="Open Sans"/>
                <a:cs typeface="Open Sans"/>
              </a:rPr>
              <a:t>Wskaźniki produktu: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b="0">
                <a:latin typeface="Arial" panose="020B0604020202020204" pitchFamily="34" charset="0"/>
                <a:ea typeface="Arial" panose="020B0604020202020204" pitchFamily="34" charset="0"/>
              </a:rPr>
              <a:t>Powierzchnia wspieranych zrekultywowanych gruntów</a:t>
            </a:r>
            <a:endParaRPr lang="pl-PL" sz="1600" b="0"/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b="0">
                <a:latin typeface="Arial" panose="020B0604020202020204" pitchFamily="34" charset="0"/>
                <a:ea typeface="Arial" panose="020B0604020202020204" pitchFamily="34" charset="0"/>
              </a:rPr>
              <a:t>Dodatkowa zdolność wytwarzania energii elektrycznej ze źródeł OZE</a:t>
            </a:r>
            <a:endParaRPr lang="pl-PL" sz="1600" b="0"/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b="0">
                <a:latin typeface="Arial" panose="020B0604020202020204" pitchFamily="34" charset="0"/>
                <a:ea typeface="Arial" panose="020B0604020202020204" pitchFamily="34" charset="0"/>
              </a:rPr>
              <a:t>Dodatkowa zdolność wytwarzania energii cieplnej ze źródeł OZE</a:t>
            </a:r>
            <a:endParaRPr lang="pl-PL" sz="1600" b="0"/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b="0">
                <a:latin typeface="Arial" panose="020B0604020202020204" pitchFamily="34" charset="0"/>
                <a:ea typeface="Arial" panose="020B0604020202020204" pitchFamily="34" charset="0"/>
              </a:rPr>
              <a:t>Liczba wybudowanych jednostek wytwarzania energii elektrycznej z OZE</a:t>
            </a:r>
            <a:endParaRPr lang="pl-PL" sz="1600" b="0"/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b="0">
                <a:latin typeface="Arial" panose="020B0604020202020204" pitchFamily="34" charset="0"/>
                <a:ea typeface="Arial" panose="020B0604020202020204" pitchFamily="34" charset="0"/>
              </a:rPr>
              <a:t>Liczba zmodernizowanych jednostek wytwarzania energii elektrycznej z OZE</a:t>
            </a:r>
            <a:endParaRPr lang="pl-PL" sz="1600" b="0"/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b="0">
                <a:latin typeface="Arial" panose="020B0604020202020204" pitchFamily="34" charset="0"/>
                <a:ea typeface="Arial" panose="020B0604020202020204" pitchFamily="34" charset="0"/>
              </a:rPr>
              <a:t>Liczba wybudowanych jednostek wytwarzania energii cieplnej z OZE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600" b="0">
                <a:latin typeface="Arial" panose="020B0604020202020204" pitchFamily="34" charset="0"/>
                <a:ea typeface="Arial" panose="020B0604020202020204" pitchFamily="34" charset="0"/>
              </a:rPr>
              <a:t>Liczba zmodernizowanych jednostek wytwarzania energii cieplnej z OZE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600" b="0">
                <a:latin typeface="Arial" panose="020B0604020202020204" pitchFamily="34" charset="0"/>
              </a:rPr>
              <a:t>Liczba wspartych społeczności energetycznych działających w zakresie energii odnawialnej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pl-PL" sz="1800" b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pl-PL" sz="1800" b="0"/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56514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761" y="2106707"/>
            <a:ext cx="4117094" cy="567701"/>
          </a:xfrm>
        </p:spPr>
        <p:txBody>
          <a:bodyPr/>
          <a:lstStyle/>
          <a:p>
            <a:r>
              <a:rPr lang="pl-PL"/>
              <a:t>Wskaźniki projektu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215" y="2674408"/>
            <a:ext cx="8193615" cy="389984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>
                <a:latin typeface="Open Sans"/>
                <a:ea typeface="Open Sans"/>
                <a:cs typeface="Open Sans"/>
              </a:rPr>
              <a:t>Wskaźniki produktu: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sz="1800" b="0">
                <a:latin typeface="Arial" panose="020B0604020202020204" pitchFamily="34" charset="0"/>
              </a:rPr>
              <a:t>Liczba przeprowadzonych kampanii informacyjno-edukacyjnych kształtujących świadomość ekologiczną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sz="1800" b="0">
                <a:latin typeface="Arial" panose="020B0604020202020204" pitchFamily="34" charset="0"/>
              </a:rPr>
              <a:t>Liczba obiektów dostosowanych do potrzeb osób z niepełnosprawnościami (EFRR/FST/FS)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sz="1800" b="0">
                <a:latin typeface="Arial" panose="020B0604020202020204" pitchFamily="34" charset="0"/>
              </a:rPr>
              <a:t>Liczba projektów, w których sfinansowano koszty racjonalnych usprawnień dla osób z niepełnosprawnościami (EFRR/FST/FS)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sz="1800" b="0">
                <a:latin typeface="Arial" panose="020B0604020202020204" pitchFamily="34" charset="0"/>
              </a:rPr>
              <a:t>Liczba powstałych magazynów energii cieplnej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sz="1800" b="0">
                <a:latin typeface="Arial" panose="020B0604020202020204" pitchFamily="34" charset="0"/>
              </a:rPr>
              <a:t>Liczba powstałych magazynów energii elektrycznej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9"/>
            </a:pPr>
            <a:endParaRPr lang="pl-PL" sz="1600" b="0"/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46939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761" y="2106707"/>
            <a:ext cx="4117094" cy="567701"/>
          </a:xfrm>
        </p:spPr>
        <p:txBody>
          <a:bodyPr/>
          <a:lstStyle/>
          <a:p>
            <a:r>
              <a:rPr lang="pl-PL"/>
              <a:t>Wskaźniki projektu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215" y="2674408"/>
            <a:ext cx="8193615" cy="389984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>
                <a:latin typeface="Open Sans"/>
                <a:ea typeface="Open Sans"/>
                <a:cs typeface="Open Sans"/>
              </a:rPr>
              <a:t>Wskaźniki rezultatu: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800" b="0">
                <a:latin typeface="Arial" panose="020B0604020202020204" pitchFamily="34" charset="0"/>
                <a:ea typeface="Arial" panose="020B0604020202020204" pitchFamily="34" charset="0"/>
              </a:rPr>
              <a:t>Grunty zrekultywowane wykorzystywane jako tereny zielone, pod budowę lokali socjalnych lub pod działalność gospodarczą lub inną</a:t>
            </a:r>
            <a:endParaRPr lang="pl-PL" sz="1800" b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800" b="0">
                <a:latin typeface="Arial" panose="020B0604020202020204" pitchFamily="34" charset="0"/>
                <a:ea typeface="Arial" panose="020B0604020202020204" pitchFamily="34" charset="0"/>
              </a:rPr>
              <a:t>Szacowana emisja gazów cieplarnianych</a:t>
            </a:r>
            <a:endParaRPr lang="pl-PL" sz="1800" b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800" b="0">
                <a:latin typeface="Arial" panose="020B0604020202020204" pitchFamily="34" charset="0"/>
                <a:ea typeface="Arial" panose="020B0604020202020204" pitchFamily="34" charset="0"/>
              </a:rPr>
              <a:t>Ilość wytworzonej energii elektrycznej ze źródeł OZE</a:t>
            </a:r>
            <a:endParaRPr lang="pl-PL" sz="1800" b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800" b="0">
                <a:latin typeface="Arial" panose="020B0604020202020204" pitchFamily="34" charset="0"/>
                <a:ea typeface="Arial" panose="020B0604020202020204" pitchFamily="34" charset="0"/>
              </a:rPr>
              <a:t>Ilość wytworzonej energii cieplnej ze źródeł OZE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800" b="0">
                <a:latin typeface="Arial" panose="020B0604020202020204" pitchFamily="34" charset="0"/>
                <a:ea typeface="Arial" panose="020B0604020202020204" pitchFamily="34" charset="0"/>
              </a:rPr>
              <a:t>Liczba przedsięwzięć proekologicznych</a:t>
            </a:r>
            <a:endParaRPr lang="pl-PL" sz="1600" b="0"/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16371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761" y="2106707"/>
            <a:ext cx="4117094" cy="567701"/>
          </a:xfrm>
        </p:spPr>
        <p:txBody>
          <a:bodyPr/>
          <a:lstStyle/>
          <a:p>
            <a:r>
              <a:rPr lang="pl-PL"/>
              <a:t>Wskaźniki projektu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215" y="2898843"/>
            <a:ext cx="8193615" cy="331713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Definicje wskaźników i sposób pomiaru </a:t>
            </a:r>
            <a:r>
              <a:rPr lang="pl-PL" sz="1800" b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znajdują się w załączniku nr 2 do Regulaminu wyboru projektów</a:t>
            </a:r>
          </a:p>
          <a:p>
            <a:pPr>
              <a:lnSpc>
                <a:spcPct val="100000"/>
              </a:lnSpc>
            </a:pPr>
            <a:r>
              <a:rPr lang="pl-PL" sz="1800">
                <a:solidFill>
                  <a:srgbClr val="00207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Uwaga: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800" b="0">
                <a:solidFill>
                  <a:srgbClr val="00207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Należy wskazać </a:t>
            </a:r>
            <a:r>
              <a:rPr lang="pl-PL" sz="1800" b="0" u="sng">
                <a:solidFill>
                  <a:srgbClr val="00207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wszystkie</a:t>
            </a:r>
            <a:r>
              <a:rPr lang="pl-PL" sz="1800" b="0">
                <a:solidFill>
                  <a:srgbClr val="00207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adekwatne wskaźniki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800" b="0">
                <a:solidFill>
                  <a:srgbClr val="00207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Konieczność monitorowania produkcji energii przez okres trwałości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800" b="0">
                <a:solidFill>
                  <a:srgbClr val="00207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 szacowania i rozliczania wskaźników należy wykorzystać szablon </a:t>
            </a:r>
            <a:r>
              <a:rPr lang="pl-PL" sz="1800" i="1">
                <a:latin typeface="Arial" panose="020B0604020202020204" pitchFamily="34" charset="0"/>
                <a:cs typeface="Arial" panose="020B0604020202020204" pitchFamily="34" charset="0"/>
              </a:rPr>
              <a:t>Wzór wyliczenia wskaźników w projektach z zakresu OZE</a:t>
            </a: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0">
                <a:latin typeface="Arial" panose="020B0604020202020204" pitchFamily="34" charset="0"/>
                <a:cs typeface="Arial" panose="020B0604020202020204" pitchFamily="34" charset="0"/>
              </a:rPr>
              <a:t>Należy zmodyfikować ten szablon wg specyfiki projektu.</a:t>
            </a:r>
            <a:endParaRPr lang="pl-PL" sz="1800" b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44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761" y="2106707"/>
            <a:ext cx="4117094" cy="567701"/>
          </a:xfrm>
        </p:spPr>
        <p:txBody>
          <a:bodyPr/>
          <a:lstStyle/>
          <a:p>
            <a:r>
              <a:rPr lang="pl-PL"/>
              <a:t>Wskaźniki projektu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215" y="2674408"/>
            <a:ext cx="8193615" cy="389984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endParaRPr lang="pl-PL" sz="200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180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Należy odpowiednio oszacować wskaźniki: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b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Bazować na zużyciu energii za okres 12 miesięcy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b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Zbadać czy nie wystąpią istotne zmiany w zakresie funkcjonowania obiektu, np. zmniejszenie zużycia energii wskutek wymiany oświetlenia</a:t>
            </a:r>
          </a:p>
          <a:p>
            <a:pPr>
              <a:lnSpc>
                <a:spcPct val="100000"/>
              </a:lnSpc>
            </a:pPr>
            <a:r>
              <a:rPr lang="pl-PL" sz="1800" b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Nie należy przewymiarować instalacji!</a:t>
            </a:r>
          </a:p>
        </p:txBody>
      </p:sp>
    </p:spTree>
    <p:extLst>
      <p:ext uri="{BB962C8B-B14F-4D97-AF65-F5344CB8AC3E}">
        <p14:creationId xmlns:p14="http://schemas.microsoft.com/office/powerpoint/2010/main" val="145911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1761" y="2106707"/>
            <a:ext cx="4117094" cy="567701"/>
          </a:xfrm>
        </p:spPr>
        <p:txBody>
          <a:bodyPr/>
          <a:lstStyle/>
          <a:p>
            <a:r>
              <a:rPr lang="pl-PL"/>
              <a:t>Trwałość projektu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859234"/>
            <a:ext cx="8193615" cy="301627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Monitorowanie trwałości: 5 lat od płatności końcowej</a:t>
            </a:r>
          </a:p>
          <a:p>
            <a:pPr>
              <a:lnSpc>
                <a:spcPct val="100000"/>
              </a:lnSpc>
            </a:pPr>
            <a:r>
              <a:rPr lang="pl-PL" sz="1800" b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Rekomendujemy (dodatkowe punkty przy ocenie projektu): systemy zarządzania energią, systemy monitorowania produkcji energii.</a:t>
            </a:r>
          </a:p>
          <a:p>
            <a:pPr>
              <a:lnSpc>
                <a:spcPct val="100000"/>
              </a:lnSpc>
            </a:pPr>
            <a:endParaRPr lang="pl-PL" sz="1800" b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800">
                <a:solidFill>
                  <a:srgbClr val="00207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Zabezpieczenia instalacji w okresie trwałości:</a:t>
            </a:r>
          </a:p>
          <a:p>
            <a:pPr>
              <a:lnSpc>
                <a:spcPct val="100000"/>
              </a:lnSpc>
            </a:pPr>
            <a:r>
              <a:rPr lang="pl-PL" sz="1800" b="0">
                <a:solidFill>
                  <a:srgbClr val="00207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Rekomendujemy, aby instalacje finansowane z projektu posiadały ubezpieczenie. W przypadku braku odtworzenia zniszczonej instalacji, beneficjent będzie obciążony zwrotem z tytułu niezachowania trwałości.</a:t>
            </a:r>
            <a:endParaRPr lang="pl-PL" sz="1800" b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66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260" y="2771725"/>
            <a:ext cx="7920115" cy="567701"/>
          </a:xfrm>
        </p:spPr>
        <p:txBody>
          <a:bodyPr/>
          <a:lstStyle/>
          <a:p>
            <a:r>
              <a:rPr lang="pl-PL"/>
              <a:t>Projekty parasolowe i grantowe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215" y="3237876"/>
            <a:ext cx="8193615" cy="333637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endParaRPr lang="pl-PL" sz="2000"/>
          </a:p>
          <a:p>
            <a:pPr>
              <a:lnSpc>
                <a:spcPct val="100000"/>
              </a:lnSpc>
            </a:pPr>
            <a:r>
              <a:rPr lang="pl-PL" sz="2000"/>
              <a:t>Projekt grantowy </a:t>
            </a:r>
            <a:r>
              <a:rPr lang="pl-PL" sz="2000" b="0"/>
              <a:t>to projekt, w którym beneficjent udziela grantów na realizację zadań służących osiągnięciu celu projektu przez grantobiorców. </a:t>
            </a:r>
          </a:p>
          <a:p>
            <a:pPr>
              <a:lnSpc>
                <a:spcPct val="100000"/>
              </a:lnSpc>
            </a:pPr>
            <a:endParaRPr lang="pl-PL" sz="1000"/>
          </a:p>
          <a:p>
            <a:pPr>
              <a:lnSpc>
                <a:spcPct val="100000"/>
              </a:lnSpc>
            </a:pPr>
            <a:r>
              <a:rPr lang="pl-PL" sz="2000"/>
              <a:t>Projekt parasolowy </a:t>
            </a:r>
            <a:r>
              <a:rPr lang="pl-PL" sz="2000" b="0"/>
              <a:t>(tzw. projekt „ekologicznej gminy”) to projekt, w którym podmiot np. gmina, wnioskuje o dofinansowanie na rzecz innych podmiotów np. swoich mieszkańców, którzy są odbiorcami końcowymi produktów projektu.</a:t>
            </a:r>
          </a:p>
          <a:p>
            <a:pPr>
              <a:lnSpc>
                <a:spcPct val="100000"/>
              </a:lnSpc>
            </a:pPr>
            <a:endParaRPr lang="pl-PL" sz="18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2163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/>
              <a:t>Ogłoszone konkursy  - podstawowe informacje</a:t>
            </a:r>
            <a:endParaRPr lang="pl-PL" sz="320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5A843-529D-4651-97CD-229B798C3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30FC1BF-D75C-4019-9F56-AC05DBAE5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94437"/>
              </p:ext>
            </p:extLst>
          </p:nvPr>
        </p:nvGraphicFramePr>
        <p:xfrm>
          <a:off x="1025525" y="1979613"/>
          <a:ext cx="8814666" cy="46906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5420">
                  <a:extLst>
                    <a:ext uri="{9D8B030D-6E8A-4147-A177-3AD203B41FA5}">
                      <a16:colId xmlns:a16="http://schemas.microsoft.com/office/drawing/2014/main" val="2652819243"/>
                    </a:ext>
                  </a:extLst>
                </a:gridCol>
                <a:gridCol w="3356042">
                  <a:extLst>
                    <a:ext uri="{9D8B030D-6E8A-4147-A177-3AD203B41FA5}">
                      <a16:colId xmlns:a16="http://schemas.microsoft.com/office/drawing/2014/main" val="3352494958"/>
                    </a:ext>
                  </a:extLst>
                </a:gridCol>
                <a:gridCol w="3303204">
                  <a:extLst>
                    <a:ext uri="{9D8B030D-6E8A-4147-A177-3AD203B41FA5}">
                      <a16:colId xmlns:a16="http://schemas.microsoft.com/office/drawing/2014/main" val="3023775362"/>
                    </a:ext>
                  </a:extLst>
                </a:gridCol>
              </a:tblGrid>
              <a:tr h="67704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010/2023 (parasole i granty)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011/2023 (inne niż parasole i granty)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330012"/>
                  </a:ext>
                </a:extLst>
              </a:tr>
              <a:tr h="677045">
                <a:tc>
                  <a:txBody>
                    <a:bodyPr/>
                    <a:lstStyle/>
                    <a:p>
                      <a:r>
                        <a:rPr lang="pl-PL"/>
                        <a:t>Termin naboru wniosków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20 kwietnia 2023 </a:t>
                      </a:r>
                    </a:p>
                    <a:p>
                      <a:r>
                        <a:rPr lang="pl-PL" b="1">
                          <a:solidFill>
                            <a:srgbClr val="FF0000"/>
                          </a:solidFill>
                        </a:rPr>
                        <a:t>– 20 czerwca 2023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/>
                        <a:t>20 kwietnia 2023 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20 czerwca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13583"/>
                  </a:ext>
                </a:extLst>
              </a:tr>
              <a:tr h="677045">
                <a:tc>
                  <a:txBody>
                    <a:bodyPr/>
                    <a:lstStyle/>
                    <a:p>
                      <a:r>
                        <a:rPr lang="pl-PL"/>
                        <a:t>Orientacyjny termin rozstrzygnięcia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IV kwartał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/>
                        <a:t>IV kwartał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97570"/>
                  </a:ext>
                </a:extLst>
              </a:tr>
              <a:tr h="677045">
                <a:tc>
                  <a:txBody>
                    <a:bodyPr/>
                    <a:lstStyle/>
                    <a:p>
                      <a:r>
                        <a:rPr lang="pl-PL"/>
                        <a:t>Alokacja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169 697 125,00 zł</a:t>
                      </a:r>
                    </a:p>
                    <a:p>
                      <a:r>
                        <a:rPr lang="pl-PL"/>
                        <a:t>36 250 000,00 €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169 697 125,00 zł</a:t>
                      </a:r>
                    </a:p>
                    <a:p>
                      <a:r>
                        <a:rPr lang="pl-PL"/>
                        <a:t>36 250 000,00 €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96971"/>
                  </a:ext>
                </a:extLst>
              </a:tr>
              <a:tr h="677045">
                <a:tc>
                  <a:txBody>
                    <a:bodyPr/>
                    <a:lstStyle/>
                    <a:p>
                      <a:r>
                        <a:rPr lang="pl-PL"/>
                        <a:t>Poziom dofinansowania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Do 85% kosztów kwalifikowanych lub poziom wynikający z przepisów dot. pomocy publicznej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/>
                        <a:t>Do 85% kosztów kwalifikowanych lub poziom wynikający z przepisów dot. pomocy publicznej</a:t>
                      </a:r>
                    </a:p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86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21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819" y="1091380"/>
            <a:ext cx="9927542" cy="737419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l-PL"/>
              <a:t>		Projekty parasolowe i grantowe</a:t>
            </a:r>
            <a:br>
              <a:rPr lang="pl-PL"/>
            </a:br>
            <a:r>
              <a:rPr lang="pl-PL"/>
              <a:t>		</a:t>
            </a:r>
            <a:endParaRPr lang="pl-PL" sz="3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757" y="2014710"/>
            <a:ext cx="10000034" cy="5544965"/>
          </a:xfrm>
          <a:ln w="38100">
            <a:solidFill>
              <a:schemeClr val="accent1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pl-PL" sz="2400"/>
              <a:t>Wnioskodawcą, w przypadku projektów grantowych i parasolowych, może być wyłącznie:</a:t>
            </a:r>
          </a:p>
          <a:p>
            <a:pPr marL="1293693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>
                <a:latin typeface="Open Sans"/>
                <a:ea typeface="Open Sans"/>
                <a:cs typeface="Open Sans"/>
              </a:rPr>
              <a:t>jednostka samorządu terytorialnego </a:t>
            </a:r>
          </a:p>
          <a:p>
            <a:pPr marL="1293693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>
                <a:latin typeface="Open Sans"/>
                <a:ea typeface="Open Sans"/>
                <a:cs typeface="Open Sans"/>
              </a:rPr>
              <a:t>związek jednostek samorządu terytorialnego</a:t>
            </a:r>
          </a:p>
          <a:p>
            <a:pPr marL="1293693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>
                <a:latin typeface="Open Sans"/>
                <a:ea typeface="Open Sans"/>
                <a:cs typeface="Open Sans"/>
              </a:rPr>
              <a:t>stowarzyszenie jednostek samorządu terytorialnego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>
                <a:latin typeface="Open Sans"/>
                <a:ea typeface="Open Sans"/>
                <a:cs typeface="Open Sans"/>
              </a:rPr>
              <a:t>Możliwa jest realizacja projektów parasolowych i grantowych w partnerstwie.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>
                <a:latin typeface="Open Sans"/>
                <a:ea typeface="Open Sans"/>
                <a:cs typeface="Open Sans"/>
              </a:rPr>
              <a:t>Partnerem projektu grantowego lub parasolowego mogą być wyłącznie podmioty wpisujące się w katalog beneficjentów wskazany w Regulaminie wyboru projektów. 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/>
              <a:t>Planując realizację projektu w partnerstwie należy uwzględnić zasady </a:t>
            </a:r>
            <a:r>
              <a:rPr lang="pl-PL" sz="2400">
                <a:latin typeface="Open Sans"/>
                <a:ea typeface="Open Sans"/>
                <a:cs typeface="Open Sans"/>
              </a:rPr>
              <a:t>wynikające z art. 39 ustawy wdrożeniowej.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B63ABA4-054A-4727-8786-946044E161B7}"/>
              </a:ext>
            </a:extLst>
          </p:cNvPr>
          <p:cNvSpPr/>
          <p:nvPr/>
        </p:nvSpPr>
        <p:spPr>
          <a:xfrm>
            <a:off x="526757" y="198000"/>
            <a:ext cx="7348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 b="1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2224766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818" y="1034985"/>
            <a:ext cx="9983927" cy="646331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l-PL" sz="3600"/>
              <a:t>			</a:t>
            </a:r>
            <a:r>
              <a:rPr lang="pl-PL"/>
              <a:t>Projekt grantowy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757" y="1819462"/>
            <a:ext cx="9983927" cy="5740214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2400"/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/>
              <a:t>projekt grantowy musi być zgodny z warunkami przewidzianymi w art. 41 ustawy wdrożeniowej,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err="1"/>
              <a:t>grantobiorcą</a:t>
            </a:r>
            <a:r>
              <a:rPr lang="pl-PL" sz="2400" b="1"/>
              <a:t> </a:t>
            </a:r>
            <a:r>
              <a:rPr lang="pl-PL" sz="2400"/>
              <a:t>może być podmiot publiczny albo prywatny (np. osoba fizyczna), inny niż beneficjent projektu grantowego albo partner projektu partnerskiego, któremu udzielony zostaje grant zgodnie z podpisaną umową o powierzenie grantu, 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/>
              <a:t>nie można realizować projektu grantowego w ramach partnerstwa ze swoimi jednostkami organizacyjnymi i podległymi,</a:t>
            </a:r>
          </a:p>
          <a:p>
            <a:pPr>
              <a:lnSpc>
                <a:spcPct val="100000"/>
              </a:lnSpc>
            </a:pPr>
            <a:endParaRPr lang="en-US" sz="2400"/>
          </a:p>
          <a:p>
            <a:pPr>
              <a:lnSpc>
                <a:spcPct val="100000"/>
              </a:lnSpc>
            </a:pPr>
            <a:endParaRPr lang="pl-PL" sz="240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4E9C6AD-0E2B-4E60-96A1-EC9778A67E0F}"/>
              </a:ext>
            </a:extLst>
          </p:cNvPr>
          <p:cNvSpPr/>
          <p:nvPr/>
        </p:nvSpPr>
        <p:spPr>
          <a:xfrm>
            <a:off x="526757" y="250509"/>
            <a:ext cx="9138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3223716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819" y="855406"/>
            <a:ext cx="10041972" cy="739193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l-PL" sz="3600"/>
              <a:t>			</a:t>
            </a:r>
            <a:r>
              <a:rPr lang="pl-PL" sz="3200"/>
              <a:t>Projekt grantowy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757" y="1671152"/>
            <a:ext cx="10000034" cy="5998009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err="1">
                <a:latin typeface="Open Sans"/>
                <a:ea typeface="Open Sans"/>
                <a:cs typeface="Open Sans"/>
              </a:rPr>
              <a:t>grantobiorcy</a:t>
            </a:r>
            <a:r>
              <a:rPr lang="pl-PL" sz="2400">
                <a:latin typeface="Open Sans"/>
                <a:ea typeface="Open Sans"/>
                <a:cs typeface="Open Sans"/>
              </a:rPr>
              <a:t> są wybierani w drodze otwartego naboru ogłoszonego przez beneficjenta projektu grantowego w ramach realizacji projektu grantowego z uwzględnieniem zasady przejrzystości, rzetelności, bezstronności i równego traktowania podmiotów,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>
                <a:latin typeface="Open Sans"/>
                <a:ea typeface="Open Sans"/>
                <a:cs typeface="Open Sans"/>
              </a:rPr>
              <a:t>ogłoszenie naboru w ramach projektu musi zostać upublicznione na stronach internetowych oraz w siedzibie nie krócej niż przez 14 dni przed otwarciem naboru,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>
                <a:latin typeface="Open Sans"/>
                <a:ea typeface="Open Sans"/>
                <a:cs typeface="Open Sans"/>
              </a:rPr>
              <a:t>opis sposobu aplikowania o granty przez grantobiorców, zasady ich udzielania, rozliczeń i kontroli muszą zostać opisane w Regulaminie naboru i realizacji projektu grantowego oraz umowie o powierzenie grantu (dokumenty zatwierdzone lub projekt),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>
                <a:latin typeface="Open Sans"/>
                <a:ea typeface="Open Sans"/>
                <a:cs typeface="Open Sans"/>
              </a:rPr>
              <a:t>wartość poszczególnego grantu udzielanego </a:t>
            </a:r>
            <a:r>
              <a:rPr lang="pl-PL" sz="2400" err="1">
                <a:latin typeface="Open Sans"/>
                <a:ea typeface="Open Sans"/>
                <a:cs typeface="Open Sans"/>
              </a:rPr>
              <a:t>grantobiorcy</a:t>
            </a:r>
            <a:r>
              <a:rPr lang="pl-PL" sz="2400">
                <a:latin typeface="Open Sans"/>
                <a:ea typeface="Open Sans"/>
                <a:cs typeface="Open Sans"/>
              </a:rPr>
              <a:t> nie może być równa lub wyższa równowartości w złotych 200 000 euro,</a:t>
            </a:r>
            <a:endParaRPr lang="en-US" sz="2400"/>
          </a:p>
          <a:p>
            <a:pPr>
              <a:lnSpc>
                <a:spcPct val="100000"/>
              </a:lnSpc>
            </a:pPr>
            <a:endParaRPr lang="pl-PL" sz="240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C234B27-5341-466E-B3D9-D419522F55EA}"/>
              </a:ext>
            </a:extLst>
          </p:cNvPr>
          <p:cNvSpPr/>
          <p:nvPr/>
        </p:nvSpPr>
        <p:spPr>
          <a:xfrm>
            <a:off x="484819" y="132522"/>
            <a:ext cx="7833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1327733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819" y="924232"/>
            <a:ext cx="10000034" cy="670367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l-PL" sz="3600"/>
              <a:t>			</a:t>
            </a:r>
            <a:r>
              <a:rPr lang="pl-PL"/>
              <a:t>Projekt grantowy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757" y="1700650"/>
            <a:ext cx="10000034" cy="5687176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Umowa o powierzenie grantu zawierana między beneficjentem projektu grantowego a </a:t>
            </a:r>
            <a:r>
              <a:rPr lang="pl-PL" sz="2400" err="1">
                <a:latin typeface="Open Sans"/>
                <a:ea typeface="Open Sans"/>
                <a:cs typeface="Open Sans"/>
              </a:rPr>
              <a:t>grantobiorcą</a:t>
            </a:r>
            <a:r>
              <a:rPr lang="pl-PL" sz="2400">
                <a:latin typeface="Open Sans"/>
                <a:ea typeface="Open Sans"/>
                <a:cs typeface="Open Sans"/>
              </a:rPr>
              <a:t> określa w szczególności (art. 41 ust. 7 ustawy wdrożeniowej):</a:t>
            </a:r>
          </a:p>
          <a:p>
            <a:pPr marL="503971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1) cel projektu grantowego i zadania </a:t>
            </a:r>
            <a:r>
              <a:rPr lang="pl-PL" sz="2400" err="1">
                <a:latin typeface="Open Sans"/>
                <a:ea typeface="Open Sans"/>
                <a:cs typeface="Open Sans"/>
              </a:rPr>
              <a:t>grantobiorcy</a:t>
            </a:r>
            <a:r>
              <a:rPr lang="pl-PL" sz="2400">
                <a:latin typeface="Open Sans"/>
                <a:ea typeface="Open Sans"/>
                <a:cs typeface="Open Sans"/>
              </a:rPr>
              <a:t> objęte grantem;</a:t>
            </a:r>
          </a:p>
          <a:p>
            <a:pPr marL="503971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2) kwotę grantu i wkładu własnego </a:t>
            </a:r>
            <a:r>
              <a:rPr lang="pl-PL" sz="2400" err="1">
                <a:latin typeface="Open Sans"/>
                <a:ea typeface="Open Sans"/>
                <a:cs typeface="Open Sans"/>
              </a:rPr>
              <a:t>grantobiorcy</a:t>
            </a:r>
            <a:r>
              <a:rPr lang="pl-PL" sz="2400">
                <a:latin typeface="Open Sans"/>
                <a:ea typeface="Open Sans"/>
                <a:cs typeface="Open Sans"/>
              </a:rPr>
              <a:t>;</a:t>
            </a:r>
          </a:p>
          <a:p>
            <a:pPr marL="503971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3) warunki przekazania i rozliczenia grantu, w tym warunki rozliczania wydatków przez </a:t>
            </a:r>
            <a:r>
              <a:rPr lang="pl-PL" sz="2400" err="1">
                <a:latin typeface="Open Sans"/>
                <a:ea typeface="Open Sans"/>
                <a:cs typeface="Open Sans"/>
              </a:rPr>
              <a:t>grantobiorcę</a:t>
            </a:r>
            <a:r>
              <a:rPr lang="pl-PL" sz="2400">
                <a:latin typeface="Open Sans"/>
                <a:ea typeface="Open Sans"/>
                <a:cs typeface="Open Sans"/>
              </a:rPr>
              <a:t>;</a:t>
            </a:r>
          </a:p>
          <a:p>
            <a:pPr marL="503971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4) zobowiązanie do zwrotu grantu w przypadku wykorzystania go niezgodnie z celami projektu grantowego;</a:t>
            </a:r>
          </a:p>
          <a:p>
            <a:pPr marL="503971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5) zobowiązanie do poddania się kontrolom lub audytom prowadzonym przez beneficjenta projektu grantowego lub uprawnione podmioty, o których mowa w art. 25 ust. 1 i 2.</a:t>
            </a:r>
          </a:p>
          <a:p>
            <a:pPr>
              <a:lnSpc>
                <a:spcPct val="100000"/>
              </a:lnSpc>
            </a:pPr>
            <a:endParaRPr lang="pl-PL" sz="240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0FDDB18-ADBE-436B-85B4-041843C140F2}"/>
              </a:ext>
            </a:extLst>
          </p:cNvPr>
          <p:cNvSpPr/>
          <p:nvPr/>
        </p:nvSpPr>
        <p:spPr>
          <a:xfrm>
            <a:off x="382434" y="171850"/>
            <a:ext cx="10000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2754722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289B7C-5968-48A1-9F0A-D3EE96CD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081548"/>
            <a:ext cx="9288132" cy="511278"/>
          </a:xfrm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l-PL" sz="3600"/>
              <a:t>			Projekty grantowe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C7E593-391C-401B-BCAF-43036014A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91148"/>
            <a:ext cx="9288132" cy="5663381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/>
          </a:p>
          <a:p>
            <a:pPr marL="0" indent="0">
              <a:buNone/>
            </a:pPr>
            <a:r>
              <a:rPr lang="pl-PL" sz="2400"/>
              <a:t> Beneficjent projektu grantowego odpowiada w szczególności za (art. 41  ust. 8 ustawy wdrożeniowej):</a:t>
            </a:r>
          </a:p>
          <a:p>
            <a:pPr marL="0" indent="0">
              <a:buNone/>
            </a:pPr>
            <a:endParaRPr lang="pl-PL" sz="2400"/>
          </a:p>
          <a:p>
            <a:pPr marL="503971" lvl="1" indent="0">
              <a:spcBef>
                <a:spcPts val="1800"/>
              </a:spcBef>
              <a:buNone/>
            </a:pPr>
            <a:r>
              <a:rPr lang="pl-PL" sz="2400"/>
              <a:t>1) realizację projektu grantowego zgodnie z założonym celem;</a:t>
            </a:r>
          </a:p>
          <a:p>
            <a:pPr marL="503971" lvl="1" indent="0">
              <a:spcBef>
                <a:spcPts val="1800"/>
              </a:spcBef>
              <a:buNone/>
            </a:pPr>
            <a:r>
              <a:rPr lang="pl-PL" sz="2400"/>
              <a:t>2) przygotowanie i przekazanie właściwej instytucji propozycji kryteriów wyboru grantobiorców;</a:t>
            </a:r>
          </a:p>
          <a:p>
            <a:pPr marL="503971" lvl="1" indent="0">
              <a:spcBef>
                <a:spcPts val="1800"/>
              </a:spcBef>
              <a:buNone/>
            </a:pPr>
            <a:r>
              <a:rPr lang="pl-PL" sz="2400"/>
              <a:t>3) dokonywanie wyboru grantobiorców w oparciu o określone kryteria, z uwzględnieniem zasady przejrzystości, rzetelności, bezstronności i równego traktowania podmiotów;</a:t>
            </a:r>
          </a:p>
          <a:p>
            <a:pPr marL="503971" lvl="1" indent="0">
              <a:spcBef>
                <a:spcPts val="1800"/>
              </a:spcBef>
              <a:buNone/>
            </a:pPr>
            <a:r>
              <a:rPr lang="pl-PL" sz="2400"/>
              <a:t>4) zawieranie z </a:t>
            </a:r>
            <a:r>
              <a:rPr lang="pl-PL" sz="2400" err="1"/>
              <a:t>grantobiorcami</a:t>
            </a:r>
            <a:r>
              <a:rPr lang="pl-PL" sz="2400"/>
              <a:t> umów o powierzenie grantu;</a:t>
            </a:r>
          </a:p>
          <a:p>
            <a:pPr marL="0" indent="0">
              <a:buNone/>
            </a:pPr>
            <a:endParaRPr lang="pl-PL" sz="2400"/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B6D0CC-8422-4E01-B775-901495439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FDC7806-5643-47EA-8A2A-C5A436D3DD63}"/>
              </a:ext>
            </a:extLst>
          </p:cNvPr>
          <p:cNvSpPr/>
          <p:nvPr/>
        </p:nvSpPr>
        <p:spPr>
          <a:xfrm>
            <a:off x="470925" y="158218"/>
            <a:ext cx="772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2071180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83AE6-173A-424B-B0D7-F9A0727F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20809"/>
          </a:xfrm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pl-PL"/>
              <a:t>			Projekty grantowe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C1F20E-F9CF-4EF1-9340-67C7292F4705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tx2"/>
            </a:solidFill>
          </a:ln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endParaRPr lang="pl-PL" sz="2400"/>
          </a:p>
          <a:p>
            <a:pPr marL="0" indent="0">
              <a:spcBef>
                <a:spcPts val="1800"/>
              </a:spcBef>
              <a:buNone/>
            </a:pPr>
            <a:r>
              <a:rPr lang="pl-PL" sz="2400"/>
              <a:t>Beneficjent projektu grantowego odpowiada w szczególności za (art. 41  ust. 8 ustawy wdrożeniowej) c.d.:</a:t>
            </a:r>
          </a:p>
          <a:p>
            <a:pPr marL="0" indent="0">
              <a:spcBef>
                <a:spcPts val="1800"/>
              </a:spcBef>
              <a:buNone/>
            </a:pPr>
            <a:endParaRPr lang="pl-PL" sz="2400"/>
          </a:p>
          <a:p>
            <a:pPr marL="503971" lvl="1" indent="0">
              <a:spcBef>
                <a:spcPts val="1800"/>
              </a:spcBef>
              <a:buNone/>
            </a:pPr>
            <a:r>
              <a:rPr lang="pl-PL" sz="2400"/>
              <a:t>5) rozliczanie wydatków poniesionych przez grantobiorców;</a:t>
            </a:r>
          </a:p>
          <a:p>
            <a:pPr marL="503971" lvl="1" indent="0">
              <a:spcBef>
                <a:spcPts val="1800"/>
              </a:spcBef>
              <a:buNone/>
            </a:pPr>
            <a:r>
              <a:rPr lang="pl-PL" sz="2400"/>
              <a:t>6) monitorowanie realizacji zadań przez grantobiorców;</a:t>
            </a:r>
          </a:p>
          <a:p>
            <a:pPr marL="503971" lvl="1" indent="0">
              <a:spcBef>
                <a:spcPts val="1800"/>
              </a:spcBef>
              <a:buNone/>
            </a:pPr>
            <a:r>
              <a:rPr lang="pl-PL" sz="2400"/>
              <a:t>7) kontrolę realizacji zadań przez grantobiorców;</a:t>
            </a:r>
          </a:p>
          <a:p>
            <a:pPr marL="503971" lvl="1" indent="0">
              <a:spcBef>
                <a:spcPts val="1800"/>
              </a:spcBef>
              <a:buNone/>
            </a:pPr>
            <a:r>
              <a:rPr lang="pl-PL" sz="2400"/>
              <a:t>8) odzyskiwanie grantów w przypadku ich wykorzystania niezgodnie z umową o powierzenie grantu.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21B0D1-0EB4-4D74-A7F1-CB051479D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EC75FBA-FC0D-4B86-BE18-2D8CBEE4036C}"/>
              </a:ext>
            </a:extLst>
          </p:cNvPr>
          <p:cNvSpPr/>
          <p:nvPr/>
        </p:nvSpPr>
        <p:spPr>
          <a:xfrm>
            <a:off x="264447" y="152186"/>
            <a:ext cx="73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198214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1ACA3-3E8A-49D6-B5C6-C2592F06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1087765"/>
            <a:ext cx="8639293" cy="800030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l-PL"/>
              <a:t>		Projekty grantowe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EAE7C8-F752-4568-8C4C-5C0EB3C9C304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/>
              <a:t>Umowa o powierzenie grantu zawierana jest między beneficjentem projektu grantowego a </a:t>
            </a:r>
            <a:r>
              <a:rPr lang="pl-PL" sz="2400" err="1"/>
              <a:t>grantobiorcą</a:t>
            </a:r>
            <a:r>
              <a:rPr lang="pl-PL" sz="2400"/>
              <a:t> a w  przypadku realizacji projektu w partnerstwie umowa zawierana jest pomiędzy partnerem wiodącym a </a:t>
            </a:r>
            <a:r>
              <a:rPr lang="pl-PL" sz="2400" err="1"/>
              <a:t>grantobiorcą</a:t>
            </a:r>
            <a:r>
              <a:rPr lang="pl-PL" sz="2400"/>
              <a:t> (dotyczy wszystkich grantobiorców w projekcie). </a:t>
            </a:r>
          </a:p>
          <a:p>
            <a:pPr marL="0" indent="0">
              <a:buNone/>
            </a:pPr>
            <a:endParaRPr lang="pl-PL" sz="240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/>
              <a:t>W przypadku realizacji projektu w partnerstwie pomoce de </a:t>
            </a:r>
            <a:r>
              <a:rPr lang="pl-PL" sz="2400" err="1"/>
              <a:t>minimis</a:t>
            </a:r>
            <a:r>
              <a:rPr lang="pl-PL" sz="2400"/>
              <a:t> udzielana jest wyłącznie przez partnera wiodącego.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69453B-DDEC-4DEB-A31A-8D7E50BA0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8E7EB1E-1E7C-468F-A5BC-6F46165B5EF1}"/>
              </a:ext>
            </a:extLst>
          </p:cNvPr>
          <p:cNvSpPr/>
          <p:nvPr/>
        </p:nvSpPr>
        <p:spPr>
          <a:xfrm>
            <a:off x="657737" y="299214"/>
            <a:ext cx="9164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3982720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FF3061-12C2-4250-9DFB-11E130F7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01145"/>
          </a:xfrm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pl-PL"/>
              <a:t>		Projekty parasolowe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B9685C-9365-430E-920F-7915449E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828800"/>
            <a:ext cx="8640382" cy="4831039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2800"/>
          </a:p>
          <a:p>
            <a:pPr marL="251460" indent="-251460">
              <a:buFont typeface="Wingdings" panose="05000000000000000000" pitchFamily="2" charset="2"/>
              <a:buChar char="Ø"/>
            </a:pPr>
            <a:r>
              <a:rPr lang="pl-PL" sz="2400">
                <a:latin typeface="Open Sans"/>
                <a:ea typeface="Open Sans"/>
                <a:cs typeface="Open Sans"/>
              </a:rPr>
              <a:t> Beneficjentem projektu parasolowego może być wyłącznie JST, związek JST lub stowarzyszenie JST,</a:t>
            </a:r>
          </a:p>
          <a:p>
            <a:pPr marL="0" indent="0">
              <a:buNone/>
            </a:pPr>
            <a:endParaRPr lang="pl-PL" sz="2400"/>
          </a:p>
          <a:p>
            <a:pPr marL="251460" indent="-251460">
              <a:buFont typeface="Wingdings" panose="05000000000000000000" pitchFamily="2" charset="2"/>
              <a:buChar char="Ø"/>
            </a:pPr>
            <a:r>
              <a:rPr lang="pl-PL" sz="2400"/>
              <a:t> nie można realizować projektu parasolowego w   ramach partnerstwa ze swoimi jednostkami organizacyjnymi i podległymi,</a:t>
            </a:r>
          </a:p>
          <a:p>
            <a:pPr marL="0" indent="0">
              <a:buNone/>
            </a:pPr>
            <a:endParaRPr lang="pl-PL" sz="2400"/>
          </a:p>
          <a:p>
            <a:pPr marL="251460" indent="-251460">
              <a:buFont typeface="Wingdings" panose="05000000000000000000" pitchFamily="2" charset="2"/>
              <a:buChar char="Ø"/>
            </a:pPr>
            <a:r>
              <a:rPr lang="pl-PL" sz="2400"/>
              <a:t> odbiorcą końcowym może być osoba fizyczna, mieszkaniec, któremu udzielone zostaje wsparcie, zgodnie z podpisaną umową zawieraną między beneficjentem a odbiorcą końcowym,</a:t>
            </a:r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8AA938-B849-4143-BCD9-1E242391B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BC479DF-115B-43AF-857D-4DF92C3207E2}"/>
              </a:ext>
            </a:extLst>
          </p:cNvPr>
          <p:cNvSpPr/>
          <p:nvPr/>
        </p:nvSpPr>
        <p:spPr>
          <a:xfrm>
            <a:off x="431595" y="132521"/>
            <a:ext cx="9528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412016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8A484-2766-44A0-B1D8-43AB16DA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1152216"/>
            <a:ext cx="8640381" cy="646331"/>
          </a:xfrm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pl-PL"/>
              <a:t>		Projekty parasolowe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FE241D-A2BC-4C21-B9D8-35B12EB7A433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/>
              <a:t>odbiorcy końcowi wybierani są w drodze otwartego naboru ogłoszonego przez beneficjenta projektu parasolowego (na jego stronach internetowych oraz w jego siedzibie, nie krócej niż przez 14 dni przed otwarciem naboru), z uwzględnieniem zasady przejrzystości, rzetelności, bezstronności i równego traktowania podmiotów,</a:t>
            </a:r>
          </a:p>
          <a:p>
            <a:pPr marL="0" indent="0">
              <a:buNone/>
            </a:pPr>
            <a:endParaRPr lang="pl-PL" sz="240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/>
              <a:t>szczegółowe zasady wsparcia muszą zostać opisane w Regulaminie naboru i realizacji projektu parasolowego oraz wzorze umowy zawieranej między beneficjentem a odbiorcą końcowym (dokumenty zatwierdzone lub projekt).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400"/>
          </a:p>
          <a:p>
            <a:pPr>
              <a:buFont typeface="Wingdings" panose="05000000000000000000" pitchFamily="2" charset="2"/>
              <a:buChar char="Ø"/>
            </a:pPr>
            <a:endParaRPr lang="pl-PL" sz="2400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8226C0-90AD-4B66-9C31-A2D1DD2056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C672A26-F3D9-4DAC-9B71-5CC471512D79}"/>
              </a:ext>
            </a:extLst>
          </p:cNvPr>
          <p:cNvSpPr/>
          <p:nvPr/>
        </p:nvSpPr>
        <p:spPr>
          <a:xfrm>
            <a:off x="913375" y="138241"/>
            <a:ext cx="650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4260028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5FEBB-FB4F-45BD-9A2F-31F78975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199535"/>
            <a:ext cx="8640381" cy="560440"/>
          </a:xfrm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l-PL"/>
              <a:t>		Projekty parasolowe i grantowe </a:t>
            </a:r>
            <a:br>
              <a:rPr lang="pl-PL"/>
            </a:br>
            <a:r>
              <a:rPr lang="pl-PL"/>
              <a:t>			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67F801-B82A-4E17-8CCC-F3D28A1E23D0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/>
              <a:t>Szczegółowe informacje dot. zasad realizacji projektów grantowych znajdują się w dokumencie: Procedura grantowa w zakresie działań wdrażanych przez Departament Europejskiego Funduszu Rozwoju Regionalnego w ramach Programu Fundusze Europejskie dla Śląskiego 2021-2027. </a:t>
            </a:r>
          </a:p>
          <a:p>
            <a:pPr marL="1007943" lvl="2" indent="0">
              <a:buNone/>
            </a:pPr>
            <a:r>
              <a:rPr lang="pl-PL">
                <a:hlinkClick r:id="rId2"/>
              </a:rPr>
              <a:t>https://funduszeue.slaskie.pl/dokument/procedura_grant_efrr_fesl_v1</a:t>
            </a:r>
            <a:r>
              <a:rPr lang="pl-PL"/>
              <a:t> </a:t>
            </a:r>
          </a:p>
          <a:p>
            <a:endParaRPr lang="pl-PL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/>
              <a:t>Szczegółowe informacje dot. zasad realizacji projektów parasolowych znajdują się w dokumencie: Procedura parasolowa w zakresie działań wdrażanych przez Departament Europejskiego Funduszu Rozwoju Regionalnego w ramach Programu Fundusze Europejskie dla Śląskiego 2021-2027.</a:t>
            </a:r>
          </a:p>
          <a:p>
            <a:pPr marL="1007943" lvl="2" indent="0">
              <a:buNone/>
            </a:pPr>
            <a:r>
              <a:rPr lang="pl-PL">
                <a:hlinkClick r:id="rId3"/>
              </a:rPr>
              <a:t>https://funduszeue.slaskie.pl/dokument/procedura_parasol_efrr_fesl_v1</a:t>
            </a:r>
            <a:r>
              <a:rPr lang="pl-PL"/>
              <a:t> 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E54E55-7691-4FE1-9D3D-EBE5FCC6F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E4DF699-0B3C-45AB-A66E-6ECB5E84E2C8}"/>
              </a:ext>
            </a:extLst>
          </p:cNvPr>
          <p:cNvSpPr/>
          <p:nvPr/>
        </p:nvSpPr>
        <p:spPr>
          <a:xfrm>
            <a:off x="441427" y="276205"/>
            <a:ext cx="922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342687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88344"/>
            <a:ext cx="8640381" cy="924255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Open Sans"/>
                <a:ea typeface="Open Sans"/>
                <a:cs typeface="Open Sans"/>
              </a:rPr>
              <a:t>Metodyka kryteriów oceny projektów</a:t>
            </a:r>
            <a:br>
              <a:rPr lang="pl-PL">
                <a:latin typeface="Open Sans"/>
                <a:ea typeface="Open Sans"/>
                <a:cs typeface="Open Sans"/>
              </a:rPr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213B259C-C833-4A79-AAD1-701FE99C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742" y="1743178"/>
            <a:ext cx="7117997" cy="41981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A9C571-3F10-B925-3792-975894B04B9E}"/>
              </a:ext>
            </a:extLst>
          </p:cNvPr>
          <p:cNvSpPr txBox="1"/>
          <p:nvPr/>
        </p:nvSpPr>
        <p:spPr>
          <a:xfrm>
            <a:off x="1226966" y="6119868"/>
            <a:ext cx="85289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Brak minimum punktowego</a:t>
            </a:r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5FEBB-FB4F-45BD-9A2F-31F78975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199534"/>
            <a:ext cx="8640381" cy="924233"/>
          </a:xfrm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/>
              <a:t>Projekty grantowe i parasolowe – kryteria formalne i merytoryczne specyficzne</a:t>
            </a:r>
            <a:br>
              <a:rPr lang="pl-PL"/>
            </a:br>
            <a:r>
              <a:rPr lang="pl-PL"/>
              <a:t>			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67F801-B82A-4E17-8CCC-F3D28A1E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2519835"/>
            <a:ext cx="8640382" cy="4680002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b="1"/>
          </a:p>
          <a:p>
            <a:pPr marL="503555" lvl="1" indent="0">
              <a:buNone/>
            </a:pPr>
            <a:r>
              <a:rPr lang="pl-PL" sz="2400" b="1">
                <a:latin typeface="Open Sans"/>
                <a:ea typeface="Open Sans"/>
                <a:cs typeface="Open Sans"/>
              </a:rPr>
              <a:t>Kryterium formalne specyficzne </a:t>
            </a:r>
            <a:endParaRPr lang="pl-PL" sz="2400" b="1"/>
          </a:p>
          <a:p>
            <a:pPr marL="503555" lvl="1" indent="0"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1. Kwalifikowalność wnioskodawcy projektu grantowego i parasolowego.</a:t>
            </a:r>
          </a:p>
          <a:p>
            <a:pPr marL="503555" lvl="1" indent="0"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2. Zgodność projektu z warunkami przewidzianymi w art. 41 ustawy wdrożeniowej (dotyczy projektów grantowych)</a:t>
            </a:r>
            <a:endParaRPr lang="pl-PL" sz="2400"/>
          </a:p>
          <a:p>
            <a:pPr marL="503555" lvl="1" indent="0"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3. </a:t>
            </a:r>
            <a:r>
              <a:rPr lang="pl-PL" sz="2500">
                <a:latin typeface="Open Sans"/>
                <a:ea typeface="Open Sans"/>
                <a:cs typeface="Open Sans"/>
              </a:rPr>
              <a:t>Procedury i kryteria wyboru mieszkańców (odbiorców końcowych) - dotyczy projektów parasolowych.</a:t>
            </a:r>
            <a:endParaRPr lang="pl-PL" sz="2400"/>
          </a:p>
          <a:p>
            <a:pPr marL="503555" lvl="1" indent="0">
              <a:buNone/>
            </a:pPr>
            <a:endParaRPr lang="pl-PL" sz="2400" b="1"/>
          </a:p>
          <a:p>
            <a:pPr marL="503555" lvl="1" indent="0">
              <a:buNone/>
            </a:pPr>
            <a:r>
              <a:rPr lang="pl-PL" sz="2400" b="1">
                <a:latin typeface="Open Sans"/>
                <a:ea typeface="Open Sans"/>
                <a:cs typeface="Open Sans"/>
              </a:rPr>
              <a:t>Kryteria merytoryczne specyficzne </a:t>
            </a:r>
            <a:endParaRPr lang="pl-PL" sz="2400" b="1"/>
          </a:p>
          <a:p>
            <a:pPr marL="503555" lvl="1" indent="0">
              <a:spcBef>
                <a:spcPts val="1200"/>
              </a:spcBef>
              <a:buNone/>
            </a:pPr>
            <a:r>
              <a:rPr lang="pl-PL" sz="2400">
                <a:latin typeface="Open Sans"/>
                <a:ea typeface="Open Sans"/>
                <a:cs typeface="Open Sans"/>
              </a:rPr>
              <a:t>1. Stopień przygotowania projektu grantowego lub parasolowego do realizacji.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E54E55-7691-4FE1-9D3D-EBE5FCC6F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E4DF699-0B3C-45AB-A66E-6ECB5E84E2C8}"/>
              </a:ext>
            </a:extLst>
          </p:cNvPr>
          <p:cNvSpPr/>
          <p:nvPr/>
        </p:nvSpPr>
        <p:spPr>
          <a:xfrm>
            <a:off x="441427" y="276205"/>
            <a:ext cx="922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1381893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21FCB-20E2-4A57-B7BB-298DE96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061885"/>
            <a:ext cx="8640381" cy="835742"/>
          </a:xfrm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pl-PL"/>
              <a:t>			Kwalifikowalność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D5D05D-C767-4F99-AC3A-82F13171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044513"/>
            <a:ext cx="8757190" cy="5376810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 sz="1700" b="1">
                <a:latin typeface="Open Sans"/>
                <a:ea typeface="Open Sans"/>
                <a:cs typeface="Open Sans"/>
              </a:rPr>
              <a:t>Kwalifikowalność wydatków ponoszonych przez </a:t>
            </a:r>
            <a:r>
              <a:rPr lang="pl-PL" sz="1700" b="1" err="1">
                <a:latin typeface="Open Sans"/>
                <a:ea typeface="Open Sans"/>
                <a:cs typeface="Open Sans"/>
              </a:rPr>
              <a:t>grantobiorców</a:t>
            </a:r>
            <a:r>
              <a:rPr lang="pl-PL" sz="1700" b="1">
                <a:latin typeface="Open Sans"/>
                <a:ea typeface="Open Sans"/>
                <a:cs typeface="Open Sans"/>
              </a:rPr>
              <a:t> określona została w Wytycznych dotyczących kwalifikowalności wydatków na lata 2021-2027 (Rozdział 1 pkt 2 lit. e).</a:t>
            </a:r>
            <a:endParaRPr lang="pl-PL" sz="1700" b="1"/>
          </a:p>
          <a:p>
            <a:pPr marL="0" indent="0">
              <a:buNone/>
            </a:pPr>
            <a:r>
              <a:rPr lang="pl-PL" sz="1700" b="1">
                <a:latin typeface="Open Sans"/>
                <a:ea typeface="Open Sans"/>
                <a:cs typeface="Open Sans"/>
              </a:rPr>
              <a:t>Kwalifikowalność określona w Przewodniku dla Beneficjentów FE SL 2021-2027,  z wyłączeniem zakresu prac dla projektów parasolowych i grantowych:</a:t>
            </a:r>
            <a:endParaRPr lang="pl-PL" sz="1700" b="1"/>
          </a:p>
          <a:p>
            <a:pPr marL="0" indent="0">
              <a:buNone/>
            </a:pPr>
            <a:endParaRPr lang="pl-PL" sz="1700" b="1"/>
          </a:p>
          <a:p>
            <a:pPr marL="251460" indent="-251460">
              <a:buFont typeface="Wingdings" panose="05000000000000000000" pitchFamily="2" charset="2"/>
              <a:buChar char="Ø"/>
            </a:pPr>
            <a:r>
              <a:rPr lang="pl-PL" sz="1700">
                <a:latin typeface="Open Sans"/>
                <a:ea typeface="Open Sans"/>
                <a:cs typeface="Open Sans"/>
              </a:rPr>
              <a:t>Prac rekultywacyjnych terenu na potrzeby budowy/rozbudowy instalacji OZE, magazynu energii</a:t>
            </a:r>
            <a:endParaRPr lang="pl-PL" sz="1700"/>
          </a:p>
          <a:p>
            <a:pPr marL="251460" indent="-251460">
              <a:buFont typeface="Wingdings" panose="05000000000000000000" pitchFamily="2" charset="2"/>
              <a:buChar char="Ø"/>
            </a:pPr>
            <a:r>
              <a:rPr lang="pl-PL" sz="1700">
                <a:latin typeface="Open Sans"/>
                <a:ea typeface="Open Sans"/>
                <a:cs typeface="Open Sans"/>
              </a:rPr>
              <a:t>Inwestycje w rzeczowe aktywa trwałe i wartości niematerialne i prawne</a:t>
            </a:r>
          </a:p>
          <a:p>
            <a:pPr marL="0" indent="0">
              <a:buNone/>
            </a:pPr>
            <a:endParaRPr lang="pl-PL" sz="170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sz="1700">
                <a:latin typeface="Open Sans"/>
                <a:ea typeface="Open Sans"/>
                <a:cs typeface="Open Sans"/>
              </a:rPr>
              <a:t>Szczegółowe informacje nt. katalogu kosztów kwalifikowalnych i niekwalifikowalnych dla działania 10.6  znajdują się w Przewodniku w części dot. Wydatków i ich kwalifikowalność w ramach FE SL 2021-2027 (EFRR, FST).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DD3206-B665-4CB5-884D-B99ECE822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4D93E3B-4E8B-4F47-958A-7E7845A0C5BE}"/>
              </a:ext>
            </a:extLst>
          </p:cNvPr>
          <p:cNvSpPr/>
          <p:nvPr/>
        </p:nvSpPr>
        <p:spPr>
          <a:xfrm>
            <a:off x="608576" y="214524"/>
            <a:ext cx="905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1487939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21FCB-20E2-4A57-B7BB-298DE96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061885"/>
            <a:ext cx="8640381" cy="835742"/>
          </a:xfrm>
          <a:ln w="381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l-PL"/>
              <a:t>	Zmiany w projektach grantowych i parasolowych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D5D05D-C767-4F99-AC3A-82F13171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320413"/>
            <a:ext cx="8757190" cy="4339426"/>
          </a:xfrm>
          <a:ln w="381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200" b="1"/>
              <a:t>Zmiany w projektach grantowych i parasolowych wymagają zgłoszenia oraz uzyskania zgody IZ.</a:t>
            </a:r>
          </a:p>
          <a:p>
            <a:pPr marL="0" indent="0">
              <a:buNone/>
            </a:pPr>
            <a:r>
              <a:rPr lang="pl-PL" sz="2200"/>
              <a:t>Zmiany mogą dotyczyć m.in.: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/>
              <a:t>zakresu rzeczowego (mocy instalacji, ilości instalacji, źródła energii w ramach danego rodzaju energii planowanego w projekcie)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/>
              <a:t>rozbudowa instalacji OZE (wykonanej ze środków UE na lata 2021-2027) ze środków własnych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/>
              <a:t>rozbudowa posiadanej już instalacji OZE</a:t>
            </a:r>
          </a:p>
          <a:p>
            <a:pPr marL="0" indent="0">
              <a:buNone/>
            </a:pPr>
            <a:r>
              <a:rPr lang="pl-PL" sz="2200"/>
              <a:t>Szczegółowe informacje nt. zmian w projektach grantowych i parasolowych znajdują się w Przewodniku dla beneficjentów FE SL 2021-2027 w części 2.2.5.</a:t>
            </a:r>
          </a:p>
          <a:p>
            <a:pPr marL="0" indent="0">
              <a:buNone/>
            </a:pPr>
            <a:r>
              <a:rPr lang="pl-PL"/>
              <a:t> 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DD3206-B665-4CB5-884D-B99ECE822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4D93E3B-4E8B-4F47-958A-7E7845A0C5BE}"/>
              </a:ext>
            </a:extLst>
          </p:cNvPr>
          <p:cNvSpPr/>
          <p:nvPr/>
        </p:nvSpPr>
        <p:spPr>
          <a:xfrm>
            <a:off x="608576" y="214524"/>
            <a:ext cx="905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solidFill>
                  <a:schemeClr val="tx2"/>
                </a:solidFill>
              </a:rPr>
              <a:t>Działanie 10.6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Rozwój energetyki rozproszonej opartej o 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575178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pPr algn="ctr"/>
            <a:r>
              <a:rPr lang="pl-PL"/>
              <a:t>Pomoc publiczna w działaniu 10.06 </a:t>
            </a: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129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DEFINICJA POMOCY PUBLICZNEJ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1979837"/>
            <a:ext cx="8640382" cy="417623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>
                <a:latin typeface="+mn-lt"/>
              </a:rPr>
              <a:t>Ogólny </a:t>
            </a:r>
            <a:r>
              <a:rPr lang="pl-PL" sz="2400" b="1">
                <a:latin typeface="+mn-lt"/>
              </a:rPr>
              <a:t>ZAKAZ UDZIELANIA</a:t>
            </a:r>
            <a:r>
              <a:rPr lang="pl-PL" sz="2400">
                <a:latin typeface="+mn-lt"/>
              </a:rPr>
              <a:t> pomocy publicznej wynika z art. 107 ust. 1 TFUE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>
                <a:latin typeface="+mn-lt"/>
              </a:rPr>
              <a:t>Z zastrzeżeniem innych postanowień przewidzianych w Traktatach, wszelka </a:t>
            </a:r>
            <a:r>
              <a:rPr lang="pl-PL" sz="2400" b="1">
                <a:latin typeface="+mn-lt"/>
              </a:rPr>
              <a:t>pomoc przyznawana przez Państwo Członkowskie lub przy użyciu zasobów państwowych</a:t>
            </a:r>
            <a:r>
              <a:rPr lang="pl-PL" sz="2400">
                <a:latin typeface="+mn-lt"/>
              </a:rPr>
              <a:t> w jakiejkolwiek formie, która </a:t>
            </a:r>
            <a:r>
              <a:rPr lang="pl-PL" sz="2400" b="1">
                <a:latin typeface="+mn-lt"/>
              </a:rPr>
              <a:t>zakłóca lub grozi zakłóceniem konkurencji</a:t>
            </a:r>
            <a:r>
              <a:rPr lang="pl-PL" sz="2400">
                <a:latin typeface="+mn-lt"/>
              </a:rPr>
              <a:t> poprzez sprzyjanie niektórym </a:t>
            </a:r>
            <a:r>
              <a:rPr lang="pl-PL" sz="2400" b="1">
                <a:latin typeface="+mn-lt"/>
              </a:rPr>
              <a:t>przedsiębiorstwom</a:t>
            </a:r>
            <a:r>
              <a:rPr lang="pl-PL" sz="2400">
                <a:latin typeface="+mn-lt"/>
              </a:rPr>
              <a:t> lub produkcji niektórych towarów, jest niezgodna z rynkiem wewnętrznym w zakresie, w jakim </a:t>
            </a:r>
            <a:r>
              <a:rPr lang="pl-PL" sz="2400" b="1">
                <a:latin typeface="+mn-lt"/>
              </a:rPr>
              <a:t>wpływa na wymianę handlową</a:t>
            </a:r>
            <a:r>
              <a:rPr lang="pl-PL" sz="2400">
                <a:latin typeface="+mn-lt"/>
              </a:rPr>
              <a:t> między Państwami Członkowskimi.</a:t>
            </a:r>
          </a:p>
          <a:p>
            <a:pPr marL="0" indent="0">
              <a:buNone/>
            </a:pP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5647964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DEFINICJA POMOCY PUBLICZNEJ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1979837"/>
            <a:ext cx="8640382" cy="4176238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>
                <a:latin typeface="+mn-lt"/>
              </a:rPr>
              <a:t>Ogólny </a:t>
            </a:r>
            <a:r>
              <a:rPr lang="pl-PL" sz="2400" b="1">
                <a:latin typeface="+mn-lt"/>
              </a:rPr>
              <a:t>ZAKAZ UDZIELANIA</a:t>
            </a:r>
            <a:r>
              <a:rPr lang="pl-PL" sz="2400">
                <a:latin typeface="+mn-lt"/>
              </a:rPr>
              <a:t> pomocy publicznej – wyjątki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>
                <a:latin typeface="+mn-lt"/>
              </a:rPr>
              <a:t>1. Pomoc indywidualna </a:t>
            </a:r>
            <a:r>
              <a:rPr lang="pl-PL" sz="2400">
                <a:latin typeface="+mn-lt"/>
                <a:sym typeface="Wingdings" panose="05000000000000000000" pitchFamily="2" charset="2"/>
              </a:rPr>
              <a:t> </a:t>
            </a:r>
            <a:r>
              <a:rPr lang="pl-PL" sz="2400" b="1">
                <a:latin typeface="+mn-lt"/>
                <a:sym typeface="Wingdings" panose="05000000000000000000" pitchFamily="2" charset="2"/>
              </a:rPr>
              <a:t>NOTYFIKACJA</a:t>
            </a:r>
            <a:r>
              <a:rPr lang="pl-PL" sz="2400">
                <a:latin typeface="+mn-lt"/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>
                <a:latin typeface="+mn-lt"/>
                <a:sym typeface="Wingdings" panose="05000000000000000000" pitchFamily="2" charset="2"/>
              </a:rPr>
              <a:t>2. Pomoc dopuszczalna zwolniona z obowiązku NOTYFIKACJI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>
                <a:latin typeface="+mn-lt"/>
                <a:sym typeface="Wingdings" panose="05000000000000000000" pitchFamily="2" charset="2"/>
              </a:rPr>
              <a:t>GBER – Rozporządzenie Komisji (UE) NR 651/2014 z dnia 17 czerwca 2014 r. uznające niektóre rodzaje pomocy za </a:t>
            </a:r>
            <a:r>
              <a:rPr lang="pl-PL" sz="2400" b="1">
                <a:latin typeface="+mn-lt"/>
                <a:sym typeface="Wingdings" panose="05000000000000000000" pitchFamily="2" charset="2"/>
              </a:rPr>
              <a:t>zgodne z rynkiem wewnętrznym</a:t>
            </a:r>
            <a:r>
              <a:rPr lang="pl-PL" sz="2400">
                <a:latin typeface="+mn-lt"/>
                <a:sym typeface="Wingdings" panose="05000000000000000000" pitchFamily="2" charset="2"/>
              </a:rPr>
              <a:t> w zastosowaniu art. 107 i 108 Traktatu,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>
                <a:latin typeface="+mn-lt"/>
                <a:sym typeface="Wingdings" panose="05000000000000000000" pitchFamily="2" charset="2"/>
              </a:rPr>
              <a:t>Pomoc de minimis.</a:t>
            </a:r>
            <a:endParaRPr lang="pl-PL" sz="2400">
              <a:latin typeface="+mn-lt"/>
            </a:endParaRPr>
          </a:p>
          <a:p>
            <a:pPr marL="0" indent="0">
              <a:buNone/>
            </a:pP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278709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F8FE3D-690D-48F8-8E66-3085155B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2937"/>
          </a:xfrm>
        </p:spPr>
        <p:txBody>
          <a:bodyPr/>
          <a:lstStyle/>
          <a:p>
            <a:r>
              <a:rPr lang="pl-PL">
                <a:latin typeface="+mn-lt"/>
              </a:rPr>
              <a:t>Przesłanki wystąpienia – test pomocy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29BD58-0074-4B1D-B38E-35483D4D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475509"/>
            <a:ext cx="8640382" cy="52561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>
                <a:latin typeface="+mn-lt"/>
              </a:rPr>
              <a:t>Pomoc publiczna wystąpi, gdy odpowiedzi na wszystkie pytania będą twierdzące</a:t>
            </a:r>
          </a:p>
          <a:p>
            <a:pPr>
              <a:lnSpc>
                <a:spcPct val="150000"/>
              </a:lnSpc>
            </a:pPr>
            <a:r>
              <a:rPr lang="pl-PL" sz="2000">
                <a:latin typeface="+mn-lt"/>
              </a:rPr>
              <a:t>Czy wnioskodawca jest przedsiębiorcą w rozumieniu funkcjonalnym (wykorzystuje produkty projektu do działalności o charakterze gospodarczym)?</a:t>
            </a:r>
          </a:p>
          <a:p>
            <a:pPr>
              <a:lnSpc>
                <a:spcPct val="150000"/>
              </a:lnSpc>
            </a:pPr>
            <a:r>
              <a:rPr lang="pl-PL" sz="2000">
                <a:latin typeface="+mn-lt"/>
              </a:rPr>
              <a:t>Czy transfer zasobów </a:t>
            </a:r>
            <a:r>
              <a:rPr lang="pl-PL" sz="2000" err="1">
                <a:latin typeface="+mn-lt"/>
              </a:rPr>
              <a:t>przypisywalny</a:t>
            </a:r>
            <a:r>
              <a:rPr lang="pl-PL" sz="2000">
                <a:latin typeface="+mn-lt"/>
              </a:rPr>
              <a:t> władzy publicznej jest selektywny – tzn. uprzywilejowuje określone podmioty lub wytwarzanie określonych dóbr?</a:t>
            </a:r>
          </a:p>
          <a:p>
            <a:pPr>
              <a:lnSpc>
                <a:spcPct val="150000"/>
              </a:lnSpc>
            </a:pPr>
            <a:r>
              <a:rPr lang="pl-PL" sz="2000">
                <a:latin typeface="+mn-lt"/>
              </a:rPr>
              <a:t>Czy transfer skutkuje przysporzeniem na rzecz określonego podmiotu, na warunkach korzystniejszych niż rynkowe?</a:t>
            </a:r>
          </a:p>
          <a:p>
            <a:pPr>
              <a:lnSpc>
                <a:spcPct val="150000"/>
              </a:lnSpc>
            </a:pPr>
            <a:r>
              <a:rPr lang="pl-PL" sz="2000">
                <a:latin typeface="+mn-lt"/>
              </a:rPr>
              <a:t>Czy w efekcie tego transferu występuje lub może wystąpić zakłócenie konkurencji?</a:t>
            </a:r>
          </a:p>
          <a:p>
            <a:pPr>
              <a:lnSpc>
                <a:spcPct val="150000"/>
              </a:lnSpc>
            </a:pPr>
            <a:r>
              <a:rPr lang="pl-PL" sz="2000">
                <a:latin typeface="+mn-lt"/>
              </a:rPr>
              <a:t>Czy transfer wpływa na wymianę handlową między krajami członkowskimi?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2C1BD1-F1C8-439B-AF07-0E77B7E75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641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2D7DCC-CC65-4E6F-BEC6-2C62C125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>
                <a:latin typeface="+mn-lt"/>
              </a:rPr>
              <a:t>Przesłanki wystąpienia – test pomocy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0074B1-2313-4B7D-B807-DE7B54BA2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>
                <a:latin typeface="+mn-lt"/>
              </a:rPr>
              <a:t>Przy dokonywaniu analizy w/w przesłanek opieraj się na: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+mn-lt"/>
              </a:rPr>
              <a:t>Przyjętym przez Komisję Europejską komunikacie „Zawiadomienie Komisji w sprawie pojęcia pomocy państwa w rozumieniu art. 107 ust. 1 Traktatu o funkcjonowaniu Unii Europejskiej</a:t>
            </a:r>
            <a:r>
              <a:rPr lang="pl-PL" sz="2400" i="1">
                <a:latin typeface="+mn-lt"/>
              </a:rPr>
              <a:t>” </a:t>
            </a:r>
            <a:r>
              <a:rPr lang="pl-PL" sz="2400">
                <a:latin typeface="+mn-lt"/>
              </a:rPr>
              <a:t>(dalej jako Zawiadomienie Komisji),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+mn-lt"/>
              </a:rPr>
              <a:t>Orzecznictwie Trybunału Sprawiedliwości Unii Europejskiej oraz praktyce decyzyjnej Komisji Europejskiej.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BB9BDC-1835-4EBB-B339-AAB3BB456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339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Możliwe podstawy prawne udzielenia pomocy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>
                <a:latin typeface="+mn-lt"/>
              </a:rPr>
              <a:t>Pomoc może być udzielona w szczególności na:</a:t>
            </a:r>
          </a:p>
          <a:p>
            <a:pPr>
              <a:lnSpc>
                <a:spcPct val="150000"/>
              </a:lnSpc>
            </a:pPr>
            <a:r>
              <a:rPr lang="pl-PL" sz="2400" b="1">
                <a:latin typeface="+mn-lt"/>
              </a:rPr>
              <a:t>propagowanie energii ze źródeł odnawialnych, zgodnie z art. 41 rozporządzenia nr 651/2014;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+mn-lt"/>
              </a:rPr>
              <a:t>inwestycje w efektywny energetycznie system ciepłowniczy i chłodniczy, zgodnie z art. 46 rozporządzenia nr 651/2014;</a:t>
            </a:r>
          </a:p>
          <a:p>
            <a:pPr>
              <a:lnSpc>
                <a:spcPct val="150000"/>
              </a:lnSpc>
            </a:pPr>
            <a:r>
              <a:rPr lang="pl-PL" sz="2400" b="1">
                <a:latin typeface="+mn-lt"/>
              </a:rPr>
              <a:t>pomoc de minimis zgodnie z rozporządzeniem 1407/2013.</a:t>
            </a:r>
            <a:endParaRPr lang="pl-PL" sz="2400">
              <a:latin typeface="+mn-lt"/>
            </a:endParaRPr>
          </a:p>
          <a:p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365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80001"/>
          </a:xfrm>
        </p:spPr>
        <p:txBody>
          <a:bodyPr/>
          <a:lstStyle/>
          <a:p>
            <a:r>
              <a:rPr lang="pl-PL">
                <a:latin typeface="+mn-lt"/>
              </a:rPr>
              <a:t>Art. 41 - Pomoc inwestycyjna na propagowanie energii ze źródeł odnawialnych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39839"/>
            <a:ext cx="8640382" cy="5220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>
                <a:latin typeface="+mn-lt"/>
              </a:rPr>
              <a:t>Art. 41. ust 6: Za koszty kwalifikowalne uznaje się dodatkowe koszty inwestycji niezbędne do propagowania wytwarzania energii ze źródeł odnawialnych. Ustala się je w następujący sposób:</a:t>
            </a:r>
          </a:p>
          <a:p>
            <a:r>
              <a:rPr lang="pl-PL">
                <a:latin typeface="+mn-lt"/>
              </a:rPr>
              <a:t>a) w przypadku gdy koszty inwestycji w produkcję energii ze źródeł odnawialnych można wyodrębnić z całkowitych kosztów inwestycji jako oddzielną inwestycję, na przykład jako łatwy do wyodrębnienia dodatkowy element w już istniejącym obiekcie, taki koszt związany z energią ze źródeł odnawialnych stanowi koszty kwalifikowalne</a:t>
            </a:r>
          </a:p>
          <a:p>
            <a:r>
              <a:rPr lang="pl-PL">
                <a:latin typeface="+mn-lt"/>
              </a:rPr>
              <a:t>b) w przypadku gdy koszty inwestycji w wytwarzanie energii ze źródeł odnawialnych można określić poprzez odniesienie do podobnej, mniej przyjaznej dla środowiska inwestycji, która prawdopodobnie zostałaby przeprowadzona w przypadku braku pomocy, taka różnica między kosztami obu inwestycji określa koszt związany z energią ze źródeł odnawialnych i stanowi koszty kwalifikowalne; </a:t>
            </a:r>
          </a:p>
          <a:p>
            <a:r>
              <a:rPr lang="pl-PL">
                <a:latin typeface="+mn-lt"/>
              </a:rPr>
              <a:t>c) w przypadku niektórych małych instalacji, gdzie nie można określić mniej przyjaznej dla środowiska inwestycji, gdyż nie istnieją zakłady o ograniczonej wielkości, koszty kwalifikowalne stanowią całkowite koszty inwestycji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5A843-529D-4651-97CD-229B798C3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84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386673" y="2311121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 (0/1)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3707841"/>
            <a:ext cx="3004457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4000"/>
              <a:t>Ogólne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5498122" y="3707841"/>
            <a:ext cx="3242740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AD83525-1700-E789-BEC3-1E06E0EE4AA4}"/>
              </a:ext>
            </a:extLst>
          </p:cNvPr>
          <p:cNvSpPr txBox="1"/>
          <p:nvPr/>
        </p:nvSpPr>
        <p:spPr>
          <a:xfrm>
            <a:off x="1352761" y="5946298"/>
            <a:ext cx="799024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b="1">
                <a:solidFill>
                  <a:srgbClr val="002073"/>
                </a:solidFill>
                <a:cs typeface="Calibri"/>
              </a:rPr>
              <a:t>Załącznik do Regulaminu – 4a warunki specyficzne dla naboru</a:t>
            </a:r>
          </a:p>
        </p:txBody>
      </p:sp>
    </p:spTree>
    <p:extLst>
      <p:ext uri="{BB962C8B-B14F-4D97-AF65-F5344CB8AC3E}">
        <p14:creationId xmlns:p14="http://schemas.microsoft.com/office/powerpoint/2010/main" val="39603020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Art. 41 - Pomoc inwestycyjna na propagowanie energii ze źródeł odnawialnych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>
                <a:latin typeface="+mn-lt"/>
              </a:rPr>
              <a:t>Intensywność pomocy 45 % gdy a) b) lub 30 % gdy c)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>
                <a:latin typeface="+mn-lt"/>
              </a:rPr>
              <a:t>można zwiększyć o 20 punktów procentowych w przypadku pomocy na rzecz małych przedsiębiorstw i o 10 punktów procentowych w przypadku pomocy na rzecz średnich przedsiębiorstw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>
                <a:latin typeface="+mn-lt"/>
              </a:rPr>
              <a:t>zwiększyć o 15 punktów procentowych w przypadku inwestycji prowadzonych na obszarach objętych pomocą, które spełniają warunki określone w art. 107 ust. 3 lit. a) Traktatu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>
                <a:latin typeface="+mn-lt"/>
              </a:rPr>
              <a:t>kalkulator instalacji referencyjnej rekomendowany przez Ministerstwo: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>
                <a:latin typeface="+mn-lt"/>
                <a:hlinkClick r:id="rId3"/>
              </a:rPr>
              <a:t>http://ptez.pl/raporty</a:t>
            </a:r>
            <a:r>
              <a:rPr lang="pl-PL" sz="2000">
                <a:latin typeface="+mn-lt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b="1">
                <a:latin typeface="+mn-lt"/>
              </a:rPr>
              <a:t>UWAGA! Artykuł zmieni swoje brzmienie po przyjęciu nowelizacji GBER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5A843-529D-4651-97CD-229B798C3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953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Pomoc de </a:t>
            </a:r>
            <a:r>
              <a:rPr lang="pl-PL" err="1"/>
              <a:t>minimis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>
                <a:latin typeface="+mn-lt"/>
              </a:rPr>
              <a:t>Pomocą de </a:t>
            </a:r>
            <a:r>
              <a:rPr lang="pl-PL" sz="2400" err="1">
                <a:latin typeface="+mn-lt"/>
              </a:rPr>
              <a:t>minimis</a:t>
            </a:r>
            <a:r>
              <a:rPr lang="pl-PL" sz="2400">
                <a:latin typeface="+mn-lt"/>
              </a:rPr>
              <a:t> jest pomoc, która ze względu na niewielką wartość </a:t>
            </a:r>
            <a:r>
              <a:rPr lang="pl-PL" sz="2400" b="1">
                <a:latin typeface="+mn-lt"/>
              </a:rPr>
              <a:t>nie wpływa na wymianę gospodarczą między krajami członkowskimi i/lub nie zakłóca konkurencji.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>
                <a:latin typeface="+mn-lt"/>
              </a:rPr>
              <a:t>Z formalnego punktu widzenia </a:t>
            </a:r>
            <a:r>
              <a:rPr lang="pl-PL" sz="2400" b="1">
                <a:latin typeface="+mn-lt"/>
              </a:rPr>
              <a:t>pomoc de </a:t>
            </a:r>
            <a:r>
              <a:rPr lang="pl-PL" sz="2400" b="1" err="1">
                <a:latin typeface="+mn-lt"/>
              </a:rPr>
              <a:t>minimis</a:t>
            </a:r>
            <a:r>
              <a:rPr lang="pl-PL" sz="2400" b="1">
                <a:latin typeface="+mn-lt"/>
              </a:rPr>
              <a:t> nie jest pomocą publiczną.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>
                <a:latin typeface="+mn-lt"/>
              </a:rPr>
              <a:t>Najważniejszym warunkiem jest limit wartości dozwolonej pomocy określony w Rozporządzeniu na poziomie </a:t>
            </a:r>
            <a:r>
              <a:rPr lang="pl-PL" sz="2400" b="1">
                <a:latin typeface="+mn-lt"/>
              </a:rPr>
              <a:t>200 000 euro na 3 lata </a:t>
            </a:r>
            <a:r>
              <a:rPr lang="pl-PL" sz="2400">
                <a:latin typeface="+mn-lt"/>
              </a:rPr>
              <a:t>(100 000 w sektorze drogowego transportu towarów).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5A843-529D-4651-97CD-229B798C3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9523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Działalność na rynku wytwarzania energii</a:t>
            </a:r>
            <a:endParaRPr lang="pl-PL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96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600" b="1">
                <a:latin typeface="+mn-lt"/>
              </a:rPr>
              <a:t>Wytwarzanie energii elektrycznej i wprowadzanie jej do sieci </a:t>
            </a:r>
            <a:r>
              <a:rPr lang="pl-PL" sz="2600">
                <a:latin typeface="+mn-lt"/>
              </a:rPr>
              <a:t>z możliwością bezgotówkowego rozliczania nadwyżek, czy też ich sprzedaży, </a:t>
            </a:r>
            <a:r>
              <a:rPr lang="pl-PL" sz="2600" b="1">
                <a:latin typeface="+mn-lt"/>
              </a:rPr>
              <a:t>stanowi działalność gospodarczą </a:t>
            </a:r>
            <a:r>
              <a:rPr lang="pl-PL" sz="2600">
                <a:latin typeface="+mn-lt"/>
              </a:rPr>
              <a:t>w rozumieniu przepisów unijnych, ponieważ stanowi oferowanie towaru (energii) na rynku.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5A843-529D-4651-97CD-229B798C3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0841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Działalność na rynku wytwarzania energii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17073"/>
            <a:ext cx="8640382" cy="5142766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pl-PL" sz="2000">
                <a:latin typeface="+mn-lt"/>
              </a:rPr>
              <a:t>Zgodnie z interpretacjami KE w zakresie stosowania pkt 207 Zawiadomienia dopuszczalne jest uznanie wprowadzania do sieci wyprodukowanej energii elektrycznej za działalność pomocniczą (tj. niegospodarczą na potrzeby stosowania zasad pomocy publicznej), jeżeli:</a:t>
            </a:r>
            <a:r>
              <a:rPr lang="en-US" sz="2000">
                <a:latin typeface="+mn-lt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pl-PL" sz="2000">
                <a:latin typeface="+mn-lt"/>
              </a:rPr>
              <a:t>główna działalność podmiotu ma charakter niegospodarczy (np. osoby fizyczne nieprowadzące działalności gospodarczej, jednostki administracji publicznej);</a:t>
            </a:r>
            <a:r>
              <a:rPr lang="en-US" sz="2000">
                <a:latin typeface="+mn-lt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pl-PL" sz="2000">
                <a:latin typeface="+mn-lt"/>
              </a:rPr>
              <a:t>energia jest zużywana gównie na potrzeby własne podmiotu, tj. maksymalnie 20% ilości energii wytworzonej w danej instalacji nie jest zużywane przez podmiot na potrzeby własne; oraz</a:t>
            </a:r>
            <a:r>
              <a:rPr lang="en-US" sz="2000">
                <a:latin typeface="+mn-lt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pl-PL" sz="2000">
                <a:latin typeface="+mn-lt"/>
              </a:rPr>
              <a:t>rozmiar (zdolność wytwórcza) instalacji nie przekracza realnego zapotrzebowania podmiotu na energię elektryczną.</a:t>
            </a:r>
            <a:endParaRPr lang="en-US" sz="2000">
              <a:latin typeface="+mn-lt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1562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Zalety objęcia projektu pomocą publiczną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200">
                <a:latin typeface="+mn-lt"/>
              </a:rPr>
              <a:t>brak ograniczeń w zakresie mocy instalacji;</a:t>
            </a:r>
          </a:p>
          <a:p>
            <a:pPr>
              <a:lnSpc>
                <a:spcPct val="150000"/>
              </a:lnSpc>
            </a:pPr>
            <a:r>
              <a:rPr lang="pl-PL" sz="2200">
                <a:latin typeface="+mn-lt"/>
              </a:rPr>
              <a:t>swoboda w podejmowaniu decyzji co do zmian w zakresie funkcjonowania instalacji; </a:t>
            </a:r>
          </a:p>
          <a:p>
            <a:pPr>
              <a:lnSpc>
                <a:spcPct val="150000"/>
              </a:lnSpc>
            </a:pPr>
            <a:r>
              <a:rPr lang="pl-PL" sz="2200">
                <a:latin typeface="+mn-lt"/>
              </a:rPr>
              <a:t>brak konieczności monitorowania oddawania energii elektrycznej do sieci w okresie całkowitego ekonomicznego życia instalacji;</a:t>
            </a:r>
          </a:p>
          <a:p>
            <a:pPr>
              <a:lnSpc>
                <a:spcPct val="150000"/>
              </a:lnSpc>
            </a:pPr>
            <a:r>
              <a:rPr lang="pl-PL" sz="2200">
                <a:latin typeface="+mn-lt"/>
              </a:rPr>
              <a:t>brak ryzyka zwrotu otrzymanej dotacji - na starcie projekt nie będzie objęty pomocą publiczną (spełnione są przesłanki działalności prosumenckiej), a  po udzieleniu dotacji zmienią się założenia dot. instalacji skutkujące koniecznością legalizacji pomocy. </a:t>
            </a:r>
            <a:endParaRPr lang="pl-PL" sz="22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153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Pomoc publiczna w projektach grantowych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>
                <a:latin typeface="+mn-lt"/>
              </a:rPr>
              <a:t>Pomoc publiczna na I poziomie = Urząd Marszałkowski udziela pomocy publicznej beneficjentowi – zasady jak wskazano w poprzednich slajdach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b="1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000" b="1">
                <a:latin typeface="+mn-lt"/>
              </a:rPr>
              <a:t>Brak pomocy publicznej na I poziomie → warunki:</a:t>
            </a:r>
          </a:p>
          <a:p>
            <a:pPr lvl="0">
              <a:lnSpc>
                <a:spcPct val="150000"/>
              </a:lnSpc>
              <a:buClr>
                <a:srgbClr val="003399"/>
              </a:buClr>
            </a:pPr>
            <a:r>
              <a:rPr lang="pl-PL" sz="2000">
                <a:latin typeface="+mn-lt"/>
              </a:rPr>
              <a:t>Gmina w całości przekazuje korzyści Mieszkańcom </a:t>
            </a:r>
            <a:r>
              <a:rPr lang="pl-PL" sz="2000" b="1">
                <a:latin typeface="+mn-lt"/>
              </a:rPr>
              <a:t>→ </a:t>
            </a:r>
            <a:r>
              <a:rPr lang="pl-PL" sz="2000">
                <a:latin typeface="+mn-lt"/>
              </a:rPr>
              <a:t>przesłanka wystąpienia korzyści nie jest spełniona</a:t>
            </a:r>
          </a:p>
          <a:p>
            <a:pPr lvl="0">
              <a:lnSpc>
                <a:spcPct val="150000"/>
              </a:lnSpc>
              <a:buClr>
                <a:srgbClr val="003399"/>
              </a:buClr>
            </a:pPr>
            <a:r>
              <a:rPr lang="pl-PL" sz="2000">
                <a:solidFill>
                  <a:srgbClr val="000000"/>
                </a:solidFill>
                <a:latin typeface="+mn-lt"/>
              </a:rPr>
              <a:t>Gmina jednak będzie przedsiębiorstwem w rozumieniu funkcjonalnym, przesłanka zakłócenia konkurencji i wymiany handlowej również będzie spełniona</a:t>
            </a:r>
          </a:p>
          <a:p>
            <a:pPr marL="0" indent="0">
              <a:lnSpc>
                <a:spcPct val="150000"/>
              </a:lnSpc>
              <a:buNone/>
            </a:pPr>
            <a:endParaRPr lang="pl-PL" b="1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>
              <a:latin typeface="+mn-lt"/>
            </a:endParaRPr>
          </a:p>
          <a:p>
            <a:pPr marL="0" indent="0">
              <a:buNone/>
            </a:pPr>
            <a:endParaRPr lang="pl-PL"/>
          </a:p>
          <a:p>
            <a:pPr>
              <a:buFont typeface="Arial" panose="020B0604020202020204" pitchFamily="34" charset="0"/>
              <a:buChar char="•"/>
            </a:pPr>
            <a:endParaRPr lang="pl-PL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342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Pomoc publiczna w projektach grantowych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06682"/>
            <a:ext cx="8640382" cy="540327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/>
              <a:t>Pomoc publiczna na II poziomie = Beneficjent udziela pomocy de minimis grantobiorcom:</a:t>
            </a:r>
          </a:p>
          <a:p>
            <a:pPr lvl="0">
              <a:lnSpc>
                <a:spcPct val="150000"/>
              </a:lnSpc>
              <a:buClr>
                <a:srgbClr val="003399"/>
              </a:buClr>
            </a:pPr>
            <a:r>
              <a:rPr lang="pl-PL">
                <a:solidFill>
                  <a:srgbClr val="000000"/>
                </a:solidFill>
              </a:rPr>
              <a:t>Regulacje w tym zakresie powinny znaleźć się w regulaminie udzielania grantów / umowie z grantobiorcą – jedyna możliwa podstawa prawna to rozporządzenie 1407/2013 </a:t>
            </a:r>
          </a:p>
          <a:p>
            <a:pPr lvl="0">
              <a:lnSpc>
                <a:spcPct val="150000"/>
              </a:lnSpc>
              <a:buClr>
                <a:srgbClr val="003399"/>
              </a:buClr>
            </a:pPr>
            <a:r>
              <a:rPr lang="pl-PL">
                <a:solidFill>
                  <a:srgbClr val="000000"/>
                </a:solidFill>
              </a:rPr>
              <a:t>Dopuszczenie udzielenia wsparcia mieszkańców prowadzących działalność gospodarczą;</a:t>
            </a:r>
          </a:p>
          <a:p>
            <a:pPr lvl="0">
              <a:lnSpc>
                <a:spcPct val="150000"/>
              </a:lnSpc>
              <a:buClr>
                <a:srgbClr val="003399"/>
              </a:buClr>
            </a:pPr>
            <a:r>
              <a:rPr lang="pl-PL">
                <a:solidFill>
                  <a:srgbClr val="000000"/>
                </a:solidFill>
              </a:rPr>
              <a:t>Brak konieczności monitorowania odprowadzania  maksymalnie 20% wytworzonej energii elektrycznej do sieci (w sytuacji instalacji prosumenckiej)</a:t>
            </a:r>
          </a:p>
          <a:p>
            <a:pPr marL="251460" lvl="0" indent="-251460">
              <a:lnSpc>
                <a:spcPct val="150000"/>
              </a:lnSpc>
              <a:buClr>
                <a:srgbClr val="003399"/>
              </a:buClr>
            </a:pPr>
            <a:r>
              <a:rPr lang="pl-PL">
                <a:solidFill>
                  <a:srgbClr val="000000"/>
                </a:solidFill>
              </a:rPr>
              <a:t>Prawidłowość  oceny występowania pomocy de minimis, udzielenia tej pomocy oraz sprawozdawania, </a:t>
            </a:r>
            <a:r>
              <a:rPr lang="pl-PL" b="1">
                <a:solidFill>
                  <a:srgbClr val="000000"/>
                </a:solidFill>
              </a:rPr>
              <a:t>spoczywa na Grantodawcy</a:t>
            </a:r>
            <a:endParaRPr lang="pl-PL" b="1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4945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819" y="5309043"/>
            <a:ext cx="7559675" cy="705572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113658" y="620314"/>
            <a:ext cx="6984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/>
              <a:t>DZIĘKUJEMY ZA UWAGĘ</a:t>
            </a:r>
          </a:p>
          <a:p>
            <a:pPr algn="ctr"/>
            <a:endParaRPr lang="pl-PL" sz="2800"/>
          </a:p>
          <a:p>
            <a:pPr algn="ctr"/>
            <a:endParaRPr lang="pl-PL" sz="2800"/>
          </a:p>
          <a:p>
            <a:pPr algn="ctr"/>
            <a:r>
              <a:rPr lang="pl-PL" sz="3200"/>
              <a:t>Pracownicy referatów oceny projektów</a:t>
            </a:r>
          </a:p>
          <a:p>
            <a:pPr algn="ctr"/>
            <a:r>
              <a:rPr lang="pl-PL" sz="2000"/>
              <a:t>Departament Europejskiego Funduszu Rozwoju Regionalnego</a:t>
            </a:r>
          </a:p>
          <a:p>
            <a:pPr algn="ctr"/>
            <a:r>
              <a:rPr lang="pl-PL" sz="2000"/>
              <a:t>Urząd Marszałkowski Województwa Śląskiego</a:t>
            </a:r>
          </a:p>
          <a:p>
            <a:pPr algn="ctr"/>
            <a:endParaRPr lang="pl-PL" sz="2000"/>
          </a:p>
          <a:p>
            <a:pPr algn="ctr"/>
            <a:r>
              <a:rPr lang="pl-PL" sz="2000">
                <a:hlinkClick r:id="rId7"/>
              </a:rPr>
              <a:t>energetyka_fr@slaskie.pl</a:t>
            </a:r>
            <a:r>
              <a:rPr lang="pl-PL" sz="2000"/>
              <a:t> </a:t>
            </a:r>
          </a:p>
          <a:p>
            <a:pPr algn="ctr"/>
            <a:r>
              <a:rPr lang="pl-PL" sz="2000">
                <a:hlinkClick r:id="rId8"/>
              </a:rPr>
              <a:t>pomocpubliczna_fr@slaskie.pl</a:t>
            </a:r>
            <a:r>
              <a:rPr lang="pl-PL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3059757"/>
            <a:ext cx="7920115" cy="1087764"/>
          </a:xfrm>
        </p:spPr>
        <p:txBody>
          <a:bodyPr>
            <a:normAutofit/>
          </a:bodyPr>
          <a:lstStyle/>
          <a:p>
            <a:pPr algn="ctr"/>
            <a:r>
              <a:rPr lang="pl-PL"/>
              <a:t>ZASADY REALIZACJI PROJEKTÓW</a:t>
            </a:r>
            <a:br>
              <a:rPr lang="pl-PL"/>
            </a:br>
            <a:r>
              <a:rPr lang="pl-PL"/>
              <a:t>W RAMACH FE SL 2021-2027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/>
              <a:t>Urząd Marszałkowski 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/>
              <a:t>Departament Europejskiego Funduszu Rozwoju Regionalnego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2023-05-15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442" y="395461"/>
            <a:ext cx="8640381" cy="1080001"/>
          </a:xfrm>
        </p:spPr>
        <p:txBody>
          <a:bodyPr anchor="ctr"/>
          <a:lstStyle/>
          <a:p>
            <a:r>
              <a:rPr lang="pl-PL"/>
              <a:t>Planowany system zawarcia umowy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dofinansowanie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921F6881-0787-4B1D-88BE-07B053AA13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5525" y="1475462"/>
          <a:ext cx="8640763" cy="518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47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10.6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Rozwój energetyki rozproszonej opartej o odnawialne źródła energii</a:t>
            </a: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>
                <a:ea typeface="Open Sans"/>
                <a:cs typeface="Open Sans"/>
              </a:rPr>
              <a:t>Kryteria oceny projektów – formalne ogólne,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1025524" y="2555701"/>
            <a:ext cx="8784976" cy="45243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Termin złożenia wniosku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Kwalifikowalność podmiotowa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Kwalifikowalność przedmiotowa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zasadami dot. pomocy publicznej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Działania informacyjno-promocyjne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zasadą „zanieczyszczający płaci”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zasadami horyzontalnymi, w tym: zasadą DNSH, zasadą równości kobiet i mężczyzn, zasadą niedyskryminacji (w tym dostępności dla osób z niepełnosprawnością), z Kartą Praw Podstawowych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Kwalifikowalność wydatków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Poprawny dobór i oszacowanie wartości wskaźników</a:t>
            </a: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2401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434" y="539477"/>
            <a:ext cx="8640381" cy="575745"/>
          </a:xfrm>
        </p:spPr>
        <p:txBody>
          <a:bodyPr/>
          <a:lstStyle/>
          <a:p>
            <a:r>
              <a:rPr lang="pl-PL"/>
              <a:t>Termin na zawarcie umowy o dofinansowanie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03573"/>
            <a:ext cx="8640382" cy="5256266"/>
          </a:xfrm>
        </p:spPr>
        <p:txBody>
          <a:bodyPr>
            <a:normAutofit fontScale="92500"/>
          </a:bodyPr>
          <a:lstStyle/>
          <a:p>
            <a:pPr lvl="0"/>
            <a:r>
              <a:rPr lang="pl-PL"/>
              <a:t>termin na zawarcie umowy o dofinansowanie wynosi </a:t>
            </a:r>
            <a:r>
              <a:rPr lang="pl-PL" b="1"/>
              <a:t>3 miesiące od podjęcia uchwały w sprawie wyboru do dofinansowania</a:t>
            </a:r>
            <a:endParaRPr lang="pl-PL"/>
          </a:p>
          <a:p>
            <a:pPr lvl="0"/>
            <a:r>
              <a:rPr lang="pl-PL"/>
              <a:t>termin </a:t>
            </a:r>
            <a:r>
              <a:rPr lang="pl-PL" b="1"/>
              <a:t>może zostać przedłużony o dodatkowe 3 miesiące </a:t>
            </a:r>
            <a:r>
              <a:rPr lang="pl-PL"/>
              <a:t>na Twój uzasadniony wniosek lub z naszej inicjatywy - jeżeli zaistnieją obiektywne przesłanki do jego przedłużenia</a:t>
            </a:r>
          </a:p>
          <a:p>
            <a:pPr lvl="0"/>
            <a:r>
              <a:rPr lang="pl-PL"/>
              <a:t>zastrzegamy sobie prawo do przedłużenia terminu na zawarcie umowy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dofinansowanie w przypadku braku dostępności środków</a:t>
            </a:r>
          </a:p>
          <a:p>
            <a:r>
              <a:rPr lang="pl-PL"/>
              <a:t>jeżeli </a:t>
            </a:r>
            <a:r>
              <a:rPr lang="pl-PL" b="1"/>
              <a:t>umowa nie zostanie podpisana w terminie 6 miesięcy </a:t>
            </a:r>
            <a:r>
              <a:rPr lang="pl-PL"/>
              <a:t>od podjęcia uchwały 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sprawie wyboru do dofinansowania - </a:t>
            </a:r>
            <a:r>
              <a:rPr lang="pl-PL" b="1"/>
              <a:t>odmówimy jej zawarcia </a:t>
            </a:r>
            <a:r>
              <a:rPr lang="pl-PL"/>
              <a:t>(dopuszcza się zmianę terminu w przypadku projektów realizowanych w partnerstwie publiczno-prywatnym - na indywidualny wniosek wnioskodawcy - za zgodą IZ FE)</a:t>
            </a:r>
          </a:p>
          <a:p>
            <a:r>
              <a:rPr lang="pl-PL" b="1"/>
              <a:t>dokumenty</a:t>
            </a:r>
            <a:r>
              <a:rPr lang="pl-PL"/>
              <a:t> niezbędne do zawarcia umowy </a:t>
            </a:r>
            <a:r>
              <a:rPr lang="pl-PL" b="1"/>
              <a:t>musisz złożyć w terminie umożliwiającym jej zawarcie</a:t>
            </a:r>
            <a:r>
              <a:rPr lang="pl-PL"/>
              <a:t>. Niezłożenie wymaganych dokumentów w wyznaczonym przez nas terminie oznacza Twoją rezygnację z ubiegania się o dofinansowanie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0632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C8B73-622C-49F6-821C-570D28C5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Podpisanie umowy o dofinansowanie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493689-3EF6-4EF2-87C6-BD93DD25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/>
          <a:lstStyle/>
          <a:p>
            <a:r>
              <a:rPr lang="pl-PL"/>
              <a:t>Przygotowaną przez nas umowę w pierwszej kolejności podpisuje wnioskodawca.</a:t>
            </a:r>
          </a:p>
          <a:p>
            <a:r>
              <a:rPr lang="pl-PL"/>
              <a:t>Za datę podpisania umowy o dofinansowanie rozumie się datę złożenia ostatniego podpisu / kwalifikowalnego podpisu elektronicznego przez Członka Zarządu Województwa lub osobę upoważnioną ze strony Zarządu Województwa.</a:t>
            </a:r>
          </a:p>
          <a:p>
            <a:r>
              <a:rPr lang="pl-PL"/>
              <a:t>Zawarcie umowy o dofinansowanie może zostać poprzedzone kontrolą.</a:t>
            </a:r>
          </a:p>
          <a:p>
            <a:r>
              <a:rPr lang="pl-PL"/>
              <a:t>W przypadku wystąpienia nieprawidłowości kwota dofinansowania może zostać przez nas pomniejszona. Pomniejszenia możemy dokonać zarówno przed, </a:t>
            </a:r>
            <a:br>
              <a:rPr lang="pl-PL"/>
            </a:br>
            <a:r>
              <a:rPr lang="pl-PL"/>
              <a:t>jak i po podpisaniu umowy o dofinansowanie.</a:t>
            </a:r>
          </a:p>
          <a:p>
            <a:r>
              <a:rPr lang="pl-PL"/>
              <a:t>Co do zasady umowa zostanie zawarta w formie elektronicznej. Elektroniczna postać umowy musi zostać podpisana kwalifikowanym podpisem elektronicznym.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E52D68-E098-4827-A5A8-FE4CB2B15B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1606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0AE971-4BF0-4ED3-85F2-0EFCE0C6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Kiedy umowa o dofinansowanie projektu NIE może zostać zawarta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AE0D8F-496E-4CA6-BC6E-5D3DD4126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/>
              <a:t>Umowa o dofinansowanie projektu NIE może zostać zawarta w przypadku, gdy:</a:t>
            </a:r>
          </a:p>
          <a:p>
            <a:r>
              <a:rPr lang="pl-PL"/>
              <a:t>nie dokonałeś czynności wymaganych zgodnie z zapisami Regulaminu wyboru projektów,</a:t>
            </a:r>
          </a:p>
          <a:p>
            <a:r>
              <a:rPr lang="pl-PL"/>
              <a:t>zostałeś wykluczony z możliwości otrzymania dofinansowania na podstawie odrębnych przepisów,</a:t>
            </a:r>
          </a:p>
          <a:p>
            <a:r>
              <a:rPr lang="pl-PL"/>
              <a:t>zrezygnowałeś z dofinansowania,</a:t>
            </a:r>
          </a:p>
          <a:p>
            <a:r>
              <a:rPr lang="pl-PL"/>
              <a:t>doszło do unieważnienia postępowania w zakresie wyboru projektów.</a:t>
            </a:r>
          </a:p>
          <a:p>
            <a:pPr marL="0" indent="0">
              <a:buNone/>
            </a:pPr>
            <a:r>
              <a:rPr lang="pl-PL"/>
              <a:t>W uzasadnionych przypadkach możemy odmówić podpisania umowy o dofinansowanie, np. jeśli zachodzi obawa wyrządzenia szkody w mieniu publicznym.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8CFC89-282C-4A92-B138-7D516DB277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648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4727" y="561050"/>
            <a:ext cx="8640381" cy="626499"/>
          </a:xfrm>
        </p:spPr>
        <p:txBody>
          <a:bodyPr>
            <a:normAutofit fontScale="90000"/>
          </a:bodyPr>
          <a:lstStyle/>
          <a:p>
            <a:r>
              <a:rPr lang="pl-PL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Zmiany w projekcie przed zawarciem umowy</a:t>
            </a:r>
            <a:br>
              <a:rPr lang="pl-PL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112250"/>
          </a:xfrm>
        </p:spPr>
        <p:txBody>
          <a:bodyPr/>
          <a:lstStyle/>
          <a:p>
            <a:r>
              <a:rPr lang="pl-PL"/>
              <a:t>jeżeli wystąpią okoliczności, które mogą mieć negatywny wpływ na wynik oceny Twojego projektu, możemy skierować go do </a:t>
            </a:r>
            <a:r>
              <a:rPr lang="pl-PL" b="1"/>
              <a:t>ponownej oceny </a:t>
            </a:r>
            <a:r>
              <a:rPr lang="pl-PL"/>
              <a:t>- zastosowanie znajdą wtedy zasady wyboru projektu do dofinansowania</a:t>
            </a:r>
          </a:p>
          <a:p>
            <a:r>
              <a:rPr lang="pl-PL"/>
              <a:t>okoliczności, które mogą mieć </a:t>
            </a:r>
            <a:r>
              <a:rPr lang="pl-PL" b="1"/>
              <a:t>negatywny wpływ </a:t>
            </a:r>
            <a:r>
              <a:rPr lang="pl-PL"/>
              <a:t>to takie, które skutkowałyby niespełnieniem kryteriów wyboru projektu, a w konsekwencji przyznaniem oceny negatywnej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6862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767270" cy="1320421"/>
          </a:xfrm>
        </p:spPr>
        <p:txBody>
          <a:bodyPr>
            <a:normAutofit/>
          </a:bodyPr>
          <a:lstStyle/>
          <a:p>
            <a:r>
              <a:rPr lang="pl-PL" sz="2600">
                <a:latin typeface="Open Sans"/>
                <a:ea typeface="Open Sans"/>
                <a:cs typeface="Open Sans"/>
              </a:rPr>
              <a:t>Dokumenty do umowy o dofinansowanie</a:t>
            </a:r>
            <a:endParaRPr lang="pl-PL" sz="260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283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539477"/>
            <a:ext cx="8640382" cy="60486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b="1"/>
              <a:t>Oświadczenie o posiadanych rachunkach bankowych (formularz nr 1) </a:t>
            </a:r>
            <a:endParaRPr lang="pl-PL" sz="2000"/>
          </a:p>
          <a:p>
            <a:pPr lvl="1"/>
            <a:r>
              <a:rPr lang="pl-PL" u="sng"/>
              <a:t>składa wnioskodawca</a:t>
            </a:r>
          </a:p>
          <a:p>
            <a:pPr lvl="1"/>
            <a:r>
              <a:rPr lang="pl-PL"/>
              <a:t>w przypadku projektów partnerskich beneficjent (partner wiodący) zobowiązany jest wraz z pierwszym wnioskiem o płatność (WNP z wydatkami) dostarczyć oświadczenie o numerze rachunku, z którego będą ponoszone wydatki partnera projektu</a:t>
            </a:r>
          </a:p>
          <a:p>
            <a:pPr lvl="1"/>
            <a:r>
              <a:rPr lang="pl-PL"/>
              <a:t>do wskazanych rachunków bankowych należy dołączyć umowę z bankiem </a:t>
            </a:r>
            <a:br>
              <a:rPr lang="pl-PL"/>
            </a:br>
            <a:r>
              <a:rPr lang="pl-PL"/>
              <a:t>lub zaświadczenie z banku o prowadzonym rachunku bankowym</a:t>
            </a:r>
          </a:p>
          <a:p>
            <a:pPr lvl="1"/>
            <a:r>
              <a:rPr lang="pl-PL"/>
              <a:t>po podpisaniu umowy o dofinansowanie wnioskodawca zobowiązany jest </a:t>
            </a:r>
            <a:br>
              <a:rPr lang="pl-PL"/>
            </a:br>
            <a:r>
              <a:rPr lang="pl-PL"/>
              <a:t>do ponoszenia wydatków z wyodrębnionego rachunku bankowego do obsługi projektu (obowiązek ten nie dotyczy jednostek samorządu terytorialnego oraz Górnośląsko-Zagłębiowskiej Metropolii)</a:t>
            </a:r>
          </a:p>
          <a:p>
            <a:pPr>
              <a:spcBef>
                <a:spcPts val="2400"/>
              </a:spcBef>
            </a:pPr>
            <a:r>
              <a:rPr lang="pl-PL" b="1"/>
              <a:t>Oświadczenie o zabezpieczeniu 25% wydatków kwalifikowalnych pozbawionych wsparcia ze środków publicznych (dotyczy projektów objętych regionalną pomocą inwestycyjną) (formularz nr 2)</a:t>
            </a:r>
            <a:r>
              <a:rPr lang="pl-PL" b="1" i="1"/>
              <a:t> </a:t>
            </a:r>
            <a:endParaRPr lang="pl-PL"/>
          </a:p>
          <a:p>
            <a:pPr lvl="1"/>
            <a:r>
              <a:rPr lang="pl-PL"/>
              <a:t>składa wnioskodawca, a w przypadku projektów partnerskich oświadczenie jest składane przez partnera wiodącego</a:t>
            </a:r>
          </a:p>
          <a:p>
            <a:pPr marL="503971" lvl="1" indent="0">
              <a:buNone/>
            </a:pPr>
            <a:endParaRPr lang="pl-PL" sz="160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b="1" i="1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b="1" i="1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b="1" i="1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720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683493"/>
            <a:ext cx="8640382" cy="5976346"/>
          </a:xfrm>
        </p:spPr>
        <p:txBody>
          <a:bodyPr>
            <a:normAutofit/>
          </a:bodyPr>
          <a:lstStyle/>
          <a:p>
            <a:r>
              <a:rPr lang="pl-PL" b="1"/>
              <a:t>Oświadczenie o udzieleniu licencji niewyłącznej (formularz nr 3)</a:t>
            </a:r>
            <a:r>
              <a:rPr lang="pl-PL"/>
              <a:t> </a:t>
            </a:r>
            <a:endParaRPr lang="pl-PL" b="1"/>
          </a:p>
          <a:p>
            <a:pPr lvl="1"/>
            <a:r>
              <a:rPr lang="pl-PL" u="sng"/>
              <a:t>składa wnioskodawca</a:t>
            </a:r>
            <a:r>
              <a:rPr lang="pl-PL"/>
              <a:t>, a w przypadku projektów partnerskich oświadczenie jest składane przez partnera wiodącego oraz każdego z partnerów</a:t>
            </a:r>
          </a:p>
          <a:p>
            <a:pPr lvl="1"/>
            <a:r>
              <a:rPr lang="pl-PL" u="sng"/>
              <a:t>podmiot realizujący projekt</a:t>
            </a:r>
            <a:r>
              <a:rPr lang="pl-PL"/>
              <a:t>, w przypadku gdy jego realizacja została powierzona podmiotowi innemu niż wnioskodawca</a:t>
            </a:r>
          </a:p>
          <a:p>
            <a:pPr lvl="0"/>
            <a:r>
              <a:rPr lang="pl-PL" b="1"/>
              <a:t>Oświadczenie o niezaleganiu z podatkami i opłatami (formularz nr 4)</a:t>
            </a:r>
            <a:r>
              <a:rPr lang="pl-PL"/>
              <a:t> </a:t>
            </a:r>
          </a:p>
          <a:p>
            <a:pPr lvl="1"/>
            <a:r>
              <a:rPr lang="pl-PL" u="sng"/>
              <a:t>składa wnioskodawca</a:t>
            </a:r>
            <a:r>
              <a:rPr lang="pl-PL"/>
              <a:t>, a w przypadku projektów partnerskich jest składane przez partnera wiodącego oraz każdego z partnerów  </a:t>
            </a:r>
          </a:p>
          <a:p>
            <a:pPr lvl="1"/>
            <a:r>
              <a:rPr lang="pl-PL" u="sng"/>
              <a:t>podmiot realizujący projekt</a:t>
            </a:r>
            <a:r>
              <a:rPr lang="pl-PL"/>
              <a:t>, w przypadku gdy jego realizacja została powierzona podmiotowi innemu niż wnioskodawca</a:t>
            </a:r>
          </a:p>
          <a:p>
            <a:pPr lvl="0"/>
            <a:r>
              <a:rPr lang="pl-PL" b="1"/>
              <a:t>Oświadczenie o braku działań dyskryminujących (formularz nr 5) </a:t>
            </a:r>
            <a:endParaRPr lang="pl-PL"/>
          </a:p>
          <a:p>
            <a:pPr lvl="1"/>
            <a:r>
              <a:rPr lang="pl-PL" u="sng"/>
              <a:t>składa wnioskodawca</a:t>
            </a:r>
          </a:p>
          <a:p>
            <a:pPr lvl="1"/>
            <a:r>
              <a:rPr lang="pl-PL"/>
              <a:t>w przypadku, gdy wnioskodawcą jest podmiot kontrolowany przez jednostkę samorządu terytorialnego lub od niej zależny, wymóg dotyczy również tej jednostki samorządu terytorialnego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3834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971525"/>
            <a:ext cx="8640382" cy="5688314"/>
          </a:xfrm>
        </p:spPr>
        <p:txBody>
          <a:bodyPr>
            <a:normAutofit/>
          </a:bodyPr>
          <a:lstStyle/>
          <a:p>
            <a:pPr lvl="0"/>
            <a:r>
              <a:rPr lang="pl-PL" b="1"/>
              <a:t>Oświadczenie o sytuacji ekonomicznej podmiotu, któremu ma być udzielone wsparcie (formularz nr 6)</a:t>
            </a:r>
            <a:endParaRPr lang="pl-PL" sz="2000"/>
          </a:p>
          <a:p>
            <a:pPr lvl="1"/>
            <a:r>
              <a:rPr lang="pl-PL"/>
              <a:t>składa </a:t>
            </a:r>
            <a:r>
              <a:rPr lang="pl-PL" u="sng"/>
              <a:t>wnioskodawca będący przedsiębiorcą</a:t>
            </a:r>
            <a:r>
              <a:rPr lang="pl-PL"/>
              <a:t> w rozumieniu przepisów unijnych, a w przypadku projektów partnerskich oświadczenie jest składane przez partnera wiodącego oraz każdego z partnerów spełniających powyższy warunek</a:t>
            </a:r>
            <a:endParaRPr lang="pl-PL" sz="2000"/>
          </a:p>
          <a:p>
            <a:pPr lvl="1"/>
            <a:r>
              <a:rPr lang="pl-PL"/>
              <a:t>wraz z oświadczeniem należy dostarczyć </a:t>
            </a:r>
            <a:r>
              <a:rPr lang="pl-PL" u="sng"/>
              <a:t>sprawozdania finansowe lub inne równoważne dokumenty za trzy ostatnie lata obrotowe</a:t>
            </a:r>
            <a:r>
              <a:rPr lang="pl-PL"/>
              <a:t>, potwierdzające </a:t>
            </a:r>
            <a:br>
              <a:rPr lang="pl-PL"/>
            </a:br>
            <a:r>
              <a:rPr lang="pl-PL"/>
              <a:t>że podmiot nie znajduje się w trudnej sytuacji finansowej – w przypadku kiedy nie załączono ich na etapie oceny wniosku o dofinansowanie lub gdy nie są dostępne na stronie </a:t>
            </a:r>
            <a:r>
              <a:rPr lang="pl-PL" u="sng"/>
              <a:t>ekrs.ms.gov.pl</a:t>
            </a:r>
            <a:endParaRPr lang="pl-PL"/>
          </a:p>
          <a:p>
            <a:pPr lvl="1"/>
            <a:r>
              <a:rPr lang="pl-PL"/>
              <a:t>obowiązek złożenia sprawozdań finansowych </a:t>
            </a:r>
            <a:r>
              <a:rPr lang="pl-PL" u="sng"/>
              <a:t>nie dotyczy </a:t>
            </a:r>
            <a:r>
              <a:rPr lang="pl-PL"/>
              <a:t>jednostek samorządu terytorialnego oraz Górnośląsko-Zagłębiowskiej Metropolii</a:t>
            </a:r>
          </a:p>
          <a:p>
            <a:pPr marL="503971" lvl="1" indent="0">
              <a:lnSpc>
                <a:spcPct val="100000"/>
              </a:lnSpc>
              <a:buNone/>
            </a:pPr>
            <a:endParaRPr lang="pl-PL" b="1"/>
          </a:p>
          <a:p>
            <a:pPr marL="0" indent="0">
              <a:lnSpc>
                <a:spcPct val="100000"/>
              </a:lnSpc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6315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683493"/>
            <a:ext cx="8640382" cy="5976346"/>
          </a:xfrm>
        </p:spPr>
        <p:txBody>
          <a:bodyPr/>
          <a:lstStyle/>
          <a:p>
            <a:r>
              <a:rPr lang="pl-PL" b="1"/>
              <a:t>Formularz informacji przedstawianych przy ubieganiu się o pomoc inną niż pomoc de </a:t>
            </a:r>
            <a:r>
              <a:rPr lang="pl-PL" b="1" err="1"/>
              <a:t>minimis</a:t>
            </a:r>
            <a:r>
              <a:rPr lang="pl-PL" b="1"/>
              <a:t> lub pomoc de </a:t>
            </a:r>
            <a:r>
              <a:rPr lang="pl-PL" b="1" err="1"/>
              <a:t>minimis</a:t>
            </a:r>
            <a:r>
              <a:rPr lang="pl-PL" b="1"/>
              <a:t> w rolnictwie i rybołówstwie </a:t>
            </a:r>
          </a:p>
          <a:p>
            <a:pPr lvl="1">
              <a:spcBef>
                <a:spcPts val="0"/>
              </a:spcBef>
            </a:pPr>
            <a:r>
              <a:rPr lang="pl-PL" sz="1600"/>
              <a:t>dotyczy projektów w których występuje pomoc publiczna</a:t>
            </a:r>
          </a:p>
          <a:p>
            <a:pPr lvl="1">
              <a:spcBef>
                <a:spcPts val="0"/>
              </a:spcBef>
            </a:pPr>
            <a:r>
              <a:rPr lang="pl-PL" sz="1600"/>
              <a:t>formularz składa </a:t>
            </a:r>
            <a:r>
              <a:rPr lang="pl-PL" sz="1600" u="sng"/>
              <a:t>wnioskodawca, a w przypadku projektów partnerskich oświadczenie jest składane przez partnera wiodącego</a:t>
            </a:r>
            <a:endParaRPr lang="pl-PL" sz="1600"/>
          </a:p>
          <a:p>
            <a:r>
              <a:rPr lang="pl-PL" b="1"/>
              <a:t>Formularz informacji przedstawianych przy ubieganiu się o pomoc de </a:t>
            </a:r>
            <a:r>
              <a:rPr lang="pl-PL" b="1" err="1"/>
              <a:t>minimis</a:t>
            </a:r>
            <a:r>
              <a:rPr lang="pl-PL"/>
              <a:t> </a:t>
            </a:r>
          </a:p>
          <a:p>
            <a:pPr lvl="1">
              <a:spcBef>
                <a:spcPts val="0"/>
              </a:spcBef>
            </a:pPr>
            <a:r>
              <a:rPr lang="pl-PL" sz="1600"/>
              <a:t>dotyczy projektów w których występuje pomoc de </a:t>
            </a:r>
            <a:r>
              <a:rPr lang="pl-PL" sz="1600" err="1"/>
              <a:t>minimis</a:t>
            </a:r>
            <a:endParaRPr lang="pl-PL" sz="1600"/>
          </a:p>
          <a:p>
            <a:pPr lvl="1">
              <a:spcBef>
                <a:spcPts val="0"/>
              </a:spcBef>
            </a:pPr>
            <a:r>
              <a:rPr lang="pl-PL" sz="1600"/>
              <a:t>formularz składa </a:t>
            </a:r>
            <a:r>
              <a:rPr lang="pl-PL" sz="1600" u="sng"/>
              <a:t>wnioskodawca, a w projektach partnerskich tożsamy wymóg dotyczy partnerów, gdy otrzymują oni pomoc de </a:t>
            </a:r>
            <a:r>
              <a:rPr lang="pl-PL" sz="1600" u="sng" err="1"/>
              <a:t>minimis</a:t>
            </a:r>
            <a:endParaRPr lang="pl-PL" sz="1600"/>
          </a:p>
          <a:p>
            <a:pPr lvl="0"/>
            <a:r>
              <a:rPr lang="pl-PL" b="1"/>
              <a:t>Dokumenty dotyczące oceny oddziaływania na środowisko </a:t>
            </a:r>
            <a:r>
              <a:rPr lang="pl-PL"/>
              <a:t>/jeśli dotyczy/</a:t>
            </a:r>
          </a:p>
          <a:p>
            <a:pPr lvl="1"/>
            <a:r>
              <a:rPr lang="pl-PL"/>
              <a:t>dla przedsięwzięć mogących zawsze znacząco oraz potencjalnie znacząco oddziaływać na środowisko określonych we właściwym rozporządzeniu Rady Ministrów w sprawie przedsięwzięć mogących znacząco oddziaływać na środowisko ostateczną decyzję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środowiskowych uwarunkowaniach. Jeśli była przeprowadzana dla całości/części projektu ponowna ocena oddziaływania na środowisko należy również przedłożyć dokumenty dot. ponownej oceny. </a:t>
            </a:r>
          </a:p>
          <a:p>
            <a:endParaRPr lang="pl-PL" b="1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400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467469"/>
            <a:ext cx="8640382" cy="619268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40000"/>
              </a:lnSpc>
              <a:spcBef>
                <a:spcPts val="600"/>
              </a:spcBef>
            </a:pPr>
            <a:r>
              <a:rPr lang="pl-PL" b="1"/>
              <a:t>Ostateczne dokumenty zezwalające na rozpoczęcie inwestycji zgodnie z przepisami prawa </a:t>
            </a:r>
            <a:r>
              <a:rPr lang="pl-PL"/>
              <a:t>/jeśli dotyczy/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pl-PL"/>
              <a:t>należy je złożyć gdy nie zostały załączone na etapie oceny wniosku o dofinansowanie lub 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przypadku gdy decyzja nie zawierała adnotacji o ostateczności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pl-PL" b="1" u="sng"/>
              <a:t>W przypadku projektów niekonkurencyjnych lub realizowanych w oparciu o PFU, a także w</a:t>
            </a:r>
            <a:r>
              <a:rPr lang="pl-PL" b="1" u="sng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 u="sng"/>
              <a:t>partnerstwie publiczno-prywatnym</a:t>
            </a:r>
            <a:r>
              <a:rPr lang="pl-PL" b="1"/>
              <a:t>, dokumenty należy złożyć najpóźniej do dnia złożenia pierwszego wniosku o płatność, w którym beneficjent przedkłada wydatki do rozliczenia. 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pl-PL"/>
              <a:t>gdy dokumentem zezwalającym na rozpoczęcie realizacji inwestycji jest </a:t>
            </a:r>
            <a:r>
              <a:rPr lang="pl-PL" b="1" u="sng"/>
              <a:t>zgłoszenie robót budowlanych</a:t>
            </a:r>
            <a:r>
              <a:rPr lang="pl-PL" b="1"/>
              <a:t> </a:t>
            </a:r>
            <a:r>
              <a:rPr lang="pl-PL"/>
              <a:t>wnioskodawca jest zobowiązany do przedłożenia dokumentu wraz z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informacją wnioskodawcy o braku sprzeciwu organu administracji architektoniczno-budowlanej wobec zgłoszenia inwestora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pl-PL"/>
              <a:t>w przypadku </a:t>
            </a:r>
            <a:r>
              <a:rPr lang="pl-PL" b="1" u="sng"/>
              <a:t>decyzji o pozwoleniu na budowę</a:t>
            </a:r>
            <a:r>
              <a:rPr lang="pl-PL"/>
              <a:t>, dla której upłynęły więcej niż 3 lata od dnia, 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którym decyzja stała się ostateczna wnioskodawca zobowiązany jest do załączenia odwzorowania cyfrowego pierwszej strony stosownego dziennika budowy oraz strony z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pierwszym i ostatnim wpisem w dzienniku budowy dotyczącym zakresu projektu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pl-PL"/>
              <a:t>w przypadku realizowania inwestycji zgodnie z przepisami Ustawy z dnia 10 kwietnia 2003 r.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szczególnych zasadach przygotowania i realizacji inwestycji w zakresie dróg publicznych:</a:t>
            </a:r>
          </a:p>
          <a:p>
            <a:pPr lvl="2">
              <a:lnSpc>
                <a:spcPct val="140000"/>
              </a:lnSpc>
              <a:spcBef>
                <a:spcPts val="600"/>
              </a:spcBef>
            </a:pPr>
            <a:r>
              <a:rPr lang="pl-PL" b="1" u="sng"/>
              <a:t>decyzję</a:t>
            </a:r>
            <a:r>
              <a:rPr lang="pl-PL" b="1" u="sng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 u="sng"/>
              <a:t>o zezwoleniu na realizację inwestycji drogowej</a:t>
            </a:r>
            <a:r>
              <a:rPr lang="pl-PL" b="1"/>
              <a:t>, </a:t>
            </a:r>
            <a:r>
              <a:rPr lang="pl-PL"/>
              <a:t>której nadano rygor natychmiastowej wykonalności (decyzja nie musi być ostateczna)</a:t>
            </a:r>
          </a:p>
          <a:p>
            <a:pPr lvl="2">
              <a:lnSpc>
                <a:spcPct val="140000"/>
              </a:lnSpc>
              <a:spcBef>
                <a:spcPts val="600"/>
              </a:spcBef>
            </a:pPr>
            <a:r>
              <a:rPr lang="pl-PL" b="1" u="sng"/>
              <a:t>ostateczną decyzję</a:t>
            </a:r>
            <a:r>
              <a:rPr lang="pl-PL" b="1" u="sng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 u="sng"/>
              <a:t>o zezwoleniu na realizację inwestycji drogowej</a:t>
            </a:r>
            <a:r>
              <a:rPr lang="pl-PL" b="1"/>
              <a:t>, </a:t>
            </a:r>
            <a:r>
              <a:rPr lang="pl-PL"/>
              <a:t>jeżeli nie nadano jej rygoru natychmiastowej wykonalności</a:t>
            </a:r>
            <a:endParaRPr lang="pl-PL" b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05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10.6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Rozwój energetyki rozproszonej opartej o odnawialne źródła energii</a:t>
            </a: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>
                <a:ea typeface="Open Sans"/>
                <a:cs typeface="Open Sans"/>
              </a:rPr>
              <a:t>Kryteria oceny projektów – formalne specyficzne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962132" y="2987844"/>
            <a:ext cx="8784976" cy="26776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Lokalizacja na obszarze wdrażania FST (7 podregionów)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Rozporządzeniem 2021/1056 oraz Terytorialnym Planem Sprawiedliwej Transformacji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wymogami z zakresu energetyki wodnej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wymogami dla projektów parasolowych i grantowych (wnioskodawca, procedury i kryteria wyboru)</a:t>
            </a:r>
          </a:p>
          <a:p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4786052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467469"/>
            <a:ext cx="8640382" cy="655236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l-PL" sz="3100" b="1"/>
              <a:t>Harmonogram składania wniosków o płatność</a:t>
            </a:r>
            <a:endParaRPr lang="pl-PL" sz="3100"/>
          </a:p>
          <a:p>
            <a:pPr lvl="1"/>
            <a:r>
              <a:rPr lang="pl-PL" sz="3100"/>
              <a:t> składa </a:t>
            </a:r>
            <a:r>
              <a:rPr lang="pl-PL" sz="3100" u="sng"/>
              <a:t>wnioskodawca</a:t>
            </a:r>
            <a:r>
              <a:rPr lang="pl-PL" sz="3100"/>
              <a:t> w systemie LSI.</a:t>
            </a:r>
          </a:p>
          <a:p>
            <a:pPr lvl="0"/>
            <a:r>
              <a:rPr lang="pl-PL" sz="3100" b="1"/>
              <a:t> Informacja o wyborze zabezpieczenia prawidłowej realizacji umowy</a:t>
            </a:r>
            <a:endParaRPr lang="pl-PL" sz="3100"/>
          </a:p>
          <a:p>
            <a:pPr lvl="1"/>
            <a:r>
              <a:rPr lang="pl-PL" sz="3100" u="sng"/>
              <a:t>nie dotyczy </a:t>
            </a:r>
            <a:r>
              <a:rPr lang="pl-PL" sz="3100"/>
              <a:t>jednostek sektora finansów publicznych albo fundacji, których jedynym fundatorem jest Skarb Państwa, a także Banku Gospodarstwa Krajowego</a:t>
            </a:r>
          </a:p>
          <a:p>
            <a:pPr lvl="1"/>
            <a:r>
              <a:rPr lang="pl-PL" sz="3100"/>
              <a:t>formy zabezpieczeń zostały wskazane w rozporządzeniu Ministra Rozwoju i</a:t>
            </a:r>
            <a:r>
              <a:rPr lang="pl-PL" sz="31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3100"/>
              <a:t>Finansów z 21 września 2022 r. w sprawie zaliczek w ramach programów finansowanych z udziałem środków europejskich (Dz. U. z 2022 r. poz. 2055) </a:t>
            </a:r>
          </a:p>
          <a:p>
            <a:pPr lvl="1"/>
            <a:r>
              <a:rPr lang="pl-PL" sz="3100"/>
              <a:t>termin wniesienia zabezpieczenia </a:t>
            </a:r>
            <a:r>
              <a:rPr lang="pl-PL" sz="3100" b="1"/>
              <a:t>to 30 dni kalendarzowych od dnia zawarcia umowy</a:t>
            </a:r>
            <a:r>
              <a:rPr lang="pl-PL" sz="3100"/>
              <a:t>. Dopuszczamy wniesienie zabezpieczenia prawidłowej realizacji umowy w terminie późniejszym niż 30 dni kalendarzowych od dnia zawarcia umowy, ale nie później niż do dnia złożenia przez Ciebie pierwszego wniosku o płatność</a:t>
            </a:r>
          </a:p>
          <a:p>
            <a:pPr lvl="1"/>
            <a:r>
              <a:rPr lang="pl-PL" sz="3100"/>
              <a:t>jeśli nie wniesiesz zabezpieczenia w wymaganej formie i terminie możemy rozwiązać umowę  ze skutkiem natychmiastowym o czym informujemy Cię w formie pisemnej wraz z uzasadnieniem</a:t>
            </a:r>
          </a:p>
          <a:p>
            <a:pPr marL="503971" lvl="1" indent="0">
              <a:buNone/>
            </a:pPr>
            <a:endParaRPr lang="pl-PL" sz="3100"/>
          </a:p>
          <a:p>
            <a:pPr marL="503971" lvl="1" indent="0">
              <a:buNone/>
            </a:pPr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5806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3BF4CD-F594-4CFB-9AE2-D1BC02D9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727605"/>
            <a:ext cx="8640381" cy="647753"/>
          </a:xfrm>
        </p:spPr>
        <p:txBody>
          <a:bodyPr>
            <a:normAutofit/>
          </a:bodyPr>
          <a:lstStyle/>
          <a:p>
            <a:r>
              <a:rPr lang="pl-PL" sz="1800">
                <a:solidFill>
                  <a:schemeClr val="tx1"/>
                </a:solidFill>
              </a:rPr>
              <a:t>Informacja o wyborze zabezpieczenia prawidłowej realizacji umowy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6AA3FF-CB19-419E-91A5-B3FC9F88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375358"/>
            <a:ext cx="8640382" cy="4492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/>
          </a:p>
          <a:p>
            <a:r>
              <a:rPr lang="pl-PL"/>
              <a:t>Zabezpieczenie ustanawiane jest na okres od dnia zawarcia umowy do upływu okresu trwałości projektu. Ponosisz koszty ustanowienia, zmiany i wykreślenia zabezpieczenia oraz wszelkie inne koszty związane z zabezpieczeniem.</a:t>
            </a:r>
          </a:p>
          <a:p>
            <a:r>
              <a:rPr lang="pl-PL"/>
              <a:t>IZ FE SL może podjąć decyzję o weryfikacji i zmianie wybranej przez Ciebie formy zabezpieczenia na każdym etapie realizacji projektu.</a:t>
            </a:r>
          </a:p>
          <a:p>
            <a:r>
              <a:rPr lang="pl-PL"/>
              <a:t>IZ FE SL zastrzega sobie także prawo do odmowy przyjęcia zabezpieczenia w wybranej przez Ciebie formie, stosownie do oceny jakości zabezpieczenia oraz wiarygodności i zdolności płatniczych.</a:t>
            </a:r>
          </a:p>
          <a:p>
            <a:r>
              <a:rPr lang="pl-PL"/>
              <a:t>W przypadku, jeżeli prawidłowo wypełnisz wszelkie zobowiązania określone </a:t>
            </a:r>
            <a:br>
              <a:rPr lang="pl-PL"/>
            </a:br>
            <a:r>
              <a:rPr lang="pl-PL"/>
              <a:t>w umowie, zwrócimy ustanowione zabezpieczenie po upływie okresu trwałości projektu.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5BD40C-5464-48B1-9E08-BCF69E174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0456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539477"/>
            <a:ext cx="8650281" cy="624899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pl-PL" sz="2900" b="1"/>
              <a:t>Dokumenty potwierdzające wartość otrzymanych środków ze źródeł zewnętrznych </a:t>
            </a:r>
            <a:r>
              <a:rPr lang="pl-PL" sz="2900"/>
              <a:t>/jeśli dotyczy/</a:t>
            </a:r>
          </a:p>
          <a:p>
            <a:pPr lvl="1"/>
            <a:r>
              <a:rPr lang="pl-PL" sz="2900"/>
              <a:t>składa </a:t>
            </a:r>
            <a:r>
              <a:rPr lang="pl-PL" sz="2900" u="sng"/>
              <a:t>wnioskodawca</a:t>
            </a:r>
            <a:r>
              <a:rPr lang="pl-PL" sz="2900"/>
              <a:t>, a w przypadku projektów partnerskich dokumenty są składane przez </a:t>
            </a:r>
            <a:r>
              <a:rPr lang="pl-PL" sz="2900" u="sng"/>
              <a:t>partnera wiodącego oraz każdego z partnerów</a:t>
            </a:r>
            <a:r>
              <a:rPr lang="pl-PL" sz="2900"/>
              <a:t>, którzy otrzymali środki ze źródeł zewnętrznych na realizację przedmiotowego projektu.</a:t>
            </a:r>
          </a:p>
          <a:p>
            <a:pPr lvl="0"/>
            <a:r>
              <a:rPr lang="pl-PL" sz="2900" b="1"/>
              <a:t>Dokumenty potwierdzające posiadanie środków na zabezpieczanie wkładu własnego zgodne z</a:t>
            </a:r>
            <a:r>
              <a:rPr lang="pl-PL" sz="2900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900" b="1"/>
              <a:t>zapisami Instrukcji wypełniania wniosku o dofinansowanie projektu (nie dotyczy jednostek samorządu terytorialnego i Górnośląsko-Zagłębiowskiej Metropolii)</a:t>
            </a:r>
            <a:endParaRPr lang="pl-PL" sz="3400"/>
          </a:p>
          <a:p>
            <a:pPr lvl="1"/>
            <a:r>
              <a:rPr lang="pl-PL" sz="2900"/>
              <a:t>składa </a:t>
            </a:r>
            <a:r>
              <a:rPr lang="pl-PL" sz="2900" u="sng"/>
              <a:t>wnioskodawca</a:t>
            </a:r>
            <a:r>
              <a:rPr lang="pl-PL" sz="2900"/>
              <a:t>, a w przypadku projektów partnerskich dokumenty są składane przez </a:t>
            </a:r>
            <a:r>
              <a:rPr lang="pl-PL" sz="2900" u="sng"/>
              <a:t>partnera wiodącego oraz każdego z partnerów </a:t>
            </a:r>
            <a:r>
              <a:rPr lang="pl-PL" sz="2900"/>
              <a:t>– zgodnie z montażem finansowym we wniosku o</a:t>
            </a:r>
            <a:r>
              <a:rPr lang="pl-PL" sz="29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900"/>
              <a:t>dofinansowanie</a:t>
            </a:r>
            <a:r>
              <a:rPr lang="pl-PL" sz="2000"/>
              <a:t> </a:t>
            </a:r>
            <a:endParaRPr lang="pl-PL" sz="2500"/>
          </a:p>
          <a:p>
            <a:pPr lvl="1"/>
            <a:r>
              <a:rPr lang="pl-PL" sz="2900"/>
              <a:t>kiedy wnioskodawcą jest jednostka samorządu terytorialnego lub Górnośląsko-Zagłębiowska Metropolia, a</a:t>
            </a:r>
            <a:r>
              <a:rPr lang="pl-PL" sz="29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900"/>
              <a:t>partnerem podmiot, który nie jest zwolniony z obowiązku złożenia dokumentów – podmiot ten składa dokumenty potwierdzające posiadanie środków na zabezpieczenie wkładu własnego</a:t>
            </a:r>
          </a:p>
          <a:p>
            <a:pPr lvl="1"/>
            <a:r>
              <a:rPr lang="pl-PL" sz="2900"/>
              <a:t>w przypadku gdy </a:t>
            </a:r>
            <a:r>
              <a:rPr lang="pl-PL" sz="2900" b="1"/>
              <a:t>realizacja projektu rozpoczęła się i poniesiono wydatki </a:t>
            </a:r>
            <a:r>
              <a:rPr lang="pl-PL" sz="2900"/>
              <a:t>wartość zabezpieczenia wkładu własnego może być pomniejszona o wartość tych wydatków oraz o wartość środków otrzymanych ze źródeł zewnętrznych z zastrzeżeniem, że muszą stanowić koszty kwalifikowalne inwestycji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8794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CBF6A5-5B19-4E66-969D-1884ECBB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683493"/>
            <a:ext cx="8640382" cy="5976346"/>
          </a:xfrm>
        </p:spPr>
        <p:txBody>
          <a:bodyPr>
            <a:normAutofit/>
          </a:bodyPr>
          <a:lstStyle/>
          <a:p>
            <a:r>
              <a:rPr lang="pl-PL" b="1"/>
              <a:t>Przyjęte formy zabezpieczenia wkładu własnego</a:t>
            </a:r>
          </a:p>
          <a:p>
            <a:pPr lvl="1"/>
            <a:r>
              <a:rPr lang="pl-PL"/>
              <a:t>co najmniej trzymiesięczna lokata terminowa (dokument potwierdzający lokatę powinien zawierać informację o terminie założenia lokaty wraz z terminem jej zapadalności),</a:t>
            </a:r>
          </a:p>
          <a:p>
            <a:pPr lvl="1"/>
            <a:r>
              <a:rPr lang="pl-PL"/>
              <a:t>promesa bankowa (w przypadku promesy warunkowej dokument będzie podlegał indywidualnej ocenie i akceptacji IZ FE SL w zakresie wskazanych przez bank warunków),</a:t>
            </a:r>
          </a:p>
          <a:p>
            <a:pPr lvl="1"/>
            <a:r>
              <a:rPr lang="pl-PL"/>
              <a:t>wyciąg z wyodrębnionego na realizację projektu rachunku bankowego beneficjenta wskazujący wartość, co najmniej wkładu własnego wraz z oświadczeniem o wykorzystaniu środków na cele projektu,</a:t>
            </a:r>
          </a:p>
          <a:p>
            <a:pPr lvl="1"/>
            <a:r>
              <a:rPr lang="pl-PL"/>
              <a:t>WPF lub uchwała budżetowa podjęta przez organ założycielski pełniący nadzór i kontrolę nad podmiotem realizującym zadania JST,</a:t>
            </a:r>
          </a:p>
          <a:p>
            <a:pPr lvl="1"/>
            <a:r>
              <a:rPr lang="pl-PL"/>
              <a:t>uchwała (lub oświadczenie w przypadku organu jednoosobowego) właściwego organu określająca zadanie, na które przeznaczone są środki finansowe,</a:t>
            </a:r>
          </a:p>
          <a:p>
            <a:pPr lvl="1"/>
            <a:r>
              <a:rPr lang="pl-PL"/>
              <a:t>umowa kredytowa,</a:t>
            </a:r>
          </a:p>
          <a:p>
            <a:pPr lvl="1"/>
            <a:r>
              <a:rPr lang="pl-PL"/>
              <a:t>zawarta umowa </a:t>
            </a:r>
            <a:r>
              <a:rPr lang="pl-PL" err="1"/>
              <a:t>ppp</a:t>
            </a:r>
            <a:r>
              <a:rPr lang="pl-PL"/>
              <a:t> (dla projektów hybrydowych).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9AAE21-C796-4F9C-95EE-841DEC0416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0526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1115541"/>
            <a:ext cx="8640382" cy="4680002"/>
          </a:xfrm>
        </p:spPr>
        <p:txBody>
          <a:bodyPr/>
          <a:lstStyle/>
          <a:p>
            <a:pPr lvl="0"/>
            <a:r>
              <a:rPr lang="pl-PL" b="1"/>
              <a:t>Pełnomocnictwo do podpisania umowy o dofinansowanie zawieranej w</a:t>
            </a:r>
            <a:r>
              <a:rPr lang="pl-PL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/>
              <a:t>ramach FE SL 2021-2027</a:t>
            </a:r>
            <a:endParaRPr lang="pl-PL"/>
          </a:p>
          <a:p>
            <a:pPr lvl="1"/>
            <a:r>
              <a:rPr lang="pl-PL"/>
              <a:t>pełnomocnictwo powinno zawierać imię i nazwisko oraz numer PESEL i zakres pełnomocnictwa.</a:t>
            </a:r>
            <a:br>
              <a:rPr lang="pl-PL"/>
            </a:br>
            <a:r>
              <a:rPr lang="pl-PL" u="sng"/>
              <a:t>Nie należy wskazywać w pełnomocnictwie numeru i serii dowodu osobistego</a:t>
            </a:r>
            <a:r>
              <a:rPr lang="pl-PL"/>
              <a:t>.</a:t>
            </a:r>
          </a:p>
          <a:p>
            <a:r>
              <a:rPr lang="pl-PL" b="1"/>
              <a:t>Dokumenty wynikające z instrukcji wypełniania wniosku o dofinansowanie projektu stanowiącej załącznik do regulaminu naboru wniosków  o</a:t>
            </a:r>
            <a:r>
              <a:rPr lang="pl-PL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/>
              <a:t>dofinansowanie projektów w ramach FE SL 2021-2027.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7391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2403" y="539838"/>
            <a:ext cx="8640381" cy="864000"/>
          </a:xfrm>
        </p:spPr>
        <p:txBody>
          <a:bodyPr anchor="ctr">
            <a:normAutofit/>
          </a:bodyPr>
          <a:lstStyle/>
          <a:p>
            <a:r>
              <a:rPr lang="pl-PL" sz="2400"/>
              <a:t>Dokumenty składane </a:t>
            </a:r>
            <a:r>
              <a:rPr lang="pl-PL" sz="2400" u="sng"/>
              <a:t>z podpisaną umową </a:t>
            </a:r>
            <a:r>
              <a:rPr lang="pl-PL" sz="2400"/>
              <a:t>o</a:t>
            </a:r>
            <a:r>
              <a:rPr lang="pl-PL" sz="24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/>
              <a:t>dofinansowanie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 fontScale="92500"/>
          </a:bodyPr>
          <a:lstStyle/>
          <a:p>
            <a:pPr lvl="0"/>
            <a:r>
              <a:rPr lang="pl-PL" b="1"/>
              <a:t>Oświadczenie o kwalifikowalności VAT (formularz nr 7)</a:t>
            </a:r>
            <a:endParaRPr lang="pl-PL"/>
          </a:p>
          <a:p>
            <a:pPr lvl="1"/>
            <a:r>
              <a:rPr lang="pl-PL"/>
              <a:t>składa </a:t>
            </a:r>
            <a:r>
              <a:rPr lang="pl-PL" u="sng"/>
              <a:t>wnioskodawca</a:t>
            </a:r>
            <a:r>
              <a:rPr lang="pl-PL"/>
              <a:t>, a w przypadku projektów partnerskich dokument składa  </a:t>
            </a:r>
            <a:r>
              <a:rPr lang="pl-PL" u="sng"/>
              <a:t>partner wiodący oraz każdy z partnerów</a:t>
            </a:r>
            <a:r>
              <a:rPr lang="pl-PL"/>
              <a:t> – zgodnie z montażem finansowym we wniosku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dofinansowanie </a:t>
            </a:r>
          </a:p>
          <a:p>
            <a:pPr lvl="1"/>
            <a:r>
              <a:rPr lang="pl-PL"/>
              <a:t>dotyczy projektów, gdzie całkowity koszt projektu z VAT wynosi co najmniej 5 000 000 euro i VAT jest kosztem kwalifikowalnym oraz dla projektów z pomocą państwa (bez względu na ich wartość).</a:t>
            </a:r>
          </a:p>
          <a:p>
            <a:pPr lvl="1"/>
            <a:r>
              <a:rPr lang="pl-PL"/>
              <a:t>w przypadku </a:t>
            </a:r>
            <a:r>
              <a:rPr lang="pl-PL" b="1"/>
              <a:t>projektów własnych </a:t>
            </a:r>
            <a:r>
              <a:rPr lang="pl-PL"/>
              <a:t>oświadczenie należy dostarczyć z pozostałymi dokumentami niezbędnymi do podjęcia decyzji o dofinansowaniu.</a:t>
            </a:r>
          </a:p>
          <a:p>
            <a:pPr lvl="0"/>
            <a:r>
              <a:rPr lang="pl-PL" b="1"/>
              <a:t>Wniosek o dodanie osoby uprawnionej zarządzającej projektem po stronie beneficjenta (formularz nr 8)</a:t>
            </a:r>
            <a:endParaRPr lang="pl-PL"/>
          </a:p>
          <a:p>
            <a:pPr lvl="1"/>
            <a:r>
              <a:rPr lang="pl-PL"/>
              <a:t>składa </a:t>
            </a:r>
            <a:r>
              <a:rPr lang="pl-PL" u="sng"/>
              <a:t>wnioskodawca</a:t>
            </a:r>
            <a:r>
              <a:rPr lang="pl-PL"/>
              <a:t>, </a:t>
            </a:r>
          </a:p>
          <a:p>
            <a:pPr lvl="1"/>
            <a:r>
              <a:rPr lang="pl-PL"/>
              <a:t>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przypadku </a:t>
            </a:r>
            <a:r>
              <a:rPr lang="pl-PL" b="1"/>
              <a:t>projektów własnych </a:t>
            </a:r>
            <a:r>
              <a:rPr lang="pl-PL"/>
              <a:t>oświadczenie należy dostarczyć z pozostałymi dokumentami niezbędnymi do podjęcia decyzji o dofinansowaniu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5392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539838"/>
            <a:ext cx="8640381" cy="900000"/>
          </a:xfrm>
        </p:spPr>
        <p:txBody>
          <a:bodyPr anchor="ctr">
            <a:normAutofit/>
          </a:bodyPr>
          <a:lstStyle/>
          <a:p>
            <a:r>
              <a:rPr lang="pl-PL" sz="2400"/>
              <a:t>Dokumenty składane </a:t>
            </a:r>
            <a:r>
              <a:rPr lang="pl-PL" sz="2400" u="sng"/>
              <a:t>w dniu zawarcia umowy </a:t>
            </a:r>
            <a:r>
              <a:rPr lang="pl-PL" sz="2400"/>
              <a:t>o</a:t>
            </a:r>
            <a:r>
              <a:rPr lang="pl-PL" sz="24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/>
              <a:t>dofinansowanie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4896226"/>
          </a:xfrm>
        </p:spPr>
        <p:txBody>
          <a:bodyPr>
            <a:normAutofit/>
          </a:bodyPr>
          <a:lstStyle/>
          <a:p>
            <a:pPr lvl="0"/>
            <a:r>
              <a:rPr lang="pl-PL" b="1"/>
              <a:t>Oświadczenie o trudnej sytuacji finansowej </a:t>
            </a:r>
            <a:r>
              <a:rPr lang="pl-PL"/>
              <a:t>/jeśli dotyczy/</a:t>
            </a:r>
            <a:r>
              <a:rPr lang="pl-PL" b="1"/>
              <a:t> (formularz nr 9)</a:t>
            </a:r>
            <a:endParaRPr lang="pl-PL"/>
          </a:p>
          <a:p>
            <a:pPr lvl="1"/>
            <a:r>
              <a:rPr lang="pl-PL"/>
              <a:t>składa </a:t>
            </a:r>
            <a:r>
              <a:rPr lang="pl-PL" u="sng"/>
              <a:t>wnioskodawca</a:t>
            </a:r>
            <a:r>
              <a:rPr lang="pl-PL"/>
              <a:t>, a w przypadku projektów partnerskich oświadczenie jest składane przez </a:t>
            </a:r>
            <a:r>
              <a:rPr lang="pl-PL" u="sng"/>
              <a:t>partnera wiodącego oraz każdego z partnerów w przypadku gdy są przedsiębiorcami </a:t>
            </a:r>
            <a:r>
              <a:rPr lang="pl-PL"/>
              <a:t>w rozumieniu przepisów unijnych</a:t>
            </a:r>
          </a:p>
          <a:p>
            <a:pPr lvl="0"/>
            <a:r>
              <a:rPr lang="pl-PL" b="1"/>
              <a:t>Oświadczenie o otrzymanej pomocy de </a:t>
            </a:r>
            <a:r>
              <a:rPr lang="pl-PL" b="1" err="1"/>
              <a:t>minimis</a:t>
            </a:r>
            <a:r>
              <a:rPr lang="pl-PL" b="1"/>
              <a:t>, </a:t>
            </a:r>
            <a:r>
              <a:rPr lang="pl-PL" b="1" i="1"/>
              <a:t>(formularz nr 10) </a:t>
            </a:r>
            <a:r>
              <a:rPr lang="pl-PL" b="1"/>
              <a:t>lub zaświadczenie o otrzymanej pomocy de </a:t>
            </a:r>
            <a:r>
              <a:rPr lang="pl-PL" b="1" err="1"/>
              <a:t>minimis</a:t>
            </a:r>
            <a:r>
              <a:rPr lang="pl-PL" b="1"/>
              <a:t> </a:t>
            </a:r>
            <a:r>
              <a:rPr lang="pl-PL"/>
              <a:t>/jeśli dotyczy/</a:t>
            </a:r>
          </a:p>
          <a:p>
            <a:pPr lvl="1"/>
            <a:r>
              <a:rPr lang="pl-PL"/>
              <a:t>składa </a:t>
            </a:r>
            <a:r>
              <a:rPr lang="pl-PL" u="sng"/>
              <a:t>wnioskodawca</a:t>
            </a:r>
            <a:r>
              <a:rPr lang="pl-PL"/>
              <a:t>, a w przypadku projektów partnerskich oświadczenie jest składane przez partnera wiodącego oraz partnerów projektu, którym zostanie udzielona pomoc de </a:t>
            </a:r>
            <a:r>
              <a:rPr lang="pl-PL" err="1"/>
              <a:t>minimis</a:t>
            </a:r>
            <a:r>
              <a:rPr lang="pl-PL"/>
              <a:t> w projekcie</a:t>
            </a:r>
          </a:p>
          <a:p>
            <a:pPr lvl="1"/>
            <a:r>
              <a:rPr lang="pl-PL"/>
              <a:t>jeżeli wnioskodawca nie otrzymał wcześniej pomocy de </a:t>
            </a:r>
            <a:r>
              <a:rPr lang="pl-PL" err="1"/>
              <a:t>minimis</a:t>
            </a:r>
            <a:r>
              <a:rPr lang="pl-PL"/>
              <a:t> składa </a:t>
            </a:r>
            <a:r>
              <a:rPr lang="pl-PL" u="sng"/>
              <a:t>oświadczenie w tym zakresie w piśmie przekazującym dokumenty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/>
              <a:t>O dniu zawarcia umowy o dofinansowanie / podjęcia decyzji o dofinansowaniu wnioskodawca zostanie poinformowany przez IZ FE SL.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6145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Zmiany na etapie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13795892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259558"/>
            <a:ext cx="8640382" cy="5400282"/>
          </a:xfrm>
        </p:spPr>
        <p:txBody>
          <a:bodyPr>
            <a:normAutofit/>
          </a:bodyPr>
          <a:lstStyle/>
          <a:p>
            <a:r>
              <a:rPr lang="pl-PL"/>
              <a:t>W trakcie realizacji projektu, już po podpisaniu umowy o dofinansowanie, może się okazać, że konieczne będzie wprowadzenie zmian do wniosku o dofinansowanie lub umowy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dofinansowanie.</a:t>
            </a:r>
          </a:p>
          <a:p>
            <a:r>
              <a:rPr lang="pl-PL"/>
              <a:t>Część z wprowadzanych przez Ciebie zmian </a:t>
            </a:r>
            <a:r>
              <a:rPr lang="pl-PL" b="1"/>
              <a:t>będzie wymagała naszej wcześniejszej zgody</a:t>
            </a:r>
            <a:r>
              <a:rPr lang="pl-PL"/>
              <a:t>.</a:t>
            </a:r>
          </a:p>
          <a:p>
            <a:r>
              <a:rPr lang="pl-PL"/>
              <a:t>Zgłaszanie zmian wymaga </a:t>
            </a:r>
            <a:r>
              <a:rPr lang="pl-PL" b="1"/>
              <a:t>formy pisemnej</a:t>
            </a:r>
            <a:r>
              <a:rPr lang="pl-PL"/>
              <a:t>, a zmiany mogą być inicjowane zarówno przez Ciebie jak i przez nas. Składane przez Ciebie dokumenty powinny zostać przygotowane w sposób rzetelny i możliwy do weryfikacji.  </a:t>
            </a:r>
          </a:p>
          <a:p>
            <a:r>
              <a:rPr lang="pl-PL"/>
              <a:t>W każdym przypadku wprowadzane zmiany nie powinny wpływać negatywnie </a:t>
            </a:r>
            <a:br>
              <a:rPr lang="pl-PL"/>
            </a:br>
            <a:r>
              <a:rPr lang="pl-PL"/>
              <a:t>na cel projektu, wskaźniki produktu i rezultatu oraz zmieniać głównych założeń wniosku o dofinansowanie i </a:t>
            </a:r>
            <a:r>
              <a:rPr lang="pl-PL" b="1"/>
              <a:t>na Tobie spoczywa ciężar dowodu zaistnienia powyższych okoliczności</a:t>
            </a:r>
            <a:r>
              <a:rPr lang="pl-PL"/>
              <a:t>.</a:t>
            </a:r>
          </a:p>
          <a:p>
            <a:r>
              <a:rPr lang="pl-PL"/>
              <a:t>Pamiętaj, że wskazane przez nas przykłady mają Ci ułatwić zrozumienie zakresu możliwych zmian, a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/>
              <a:t>każdy przypadek będziemy rozpatrywać indywidualnie</a:t>
            </a:r>
            <a:r>
              <a:rPr lang="pl-PL"/>
              <a:t>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0520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637"/>
            <a:ext cx="8640382" cy="4680202"/>
          </a:xfrm>
        </p:spPr>
        <p:txBody>
          <a:bodyPr>
            <a:normAutofit/>
          </a:bodyPr>
          <a:lstStyle/>
          <a:p>
            <a:r>
              <a:rPr lang="pl-PL" b="1"/>
              <a:t>wymaga zgłoszenia oraz uzyskania zgody</a:t>
            </a:r>
            <a:r>
              <a:rPr lang="pl-PL"/>
              <a:t>,</a:t>
            </a:r>
            <a:endParaRPr lang="pl-PL" b="1"/>
          </a:p>
          <a:p>
            <a:r>
              <a:rPr lang="pl-PL"/>
              <a:t>zgłaszasz ją nie później niż </a:t>
            </a:r>
            <a:r>
              <a:rPr lang="pl-PL" b="1"/>
              <a:t>do dnia zakończenia realizacji projektu</a:t>
            </a:r>
            <a:r>
              <a:rPr lang="pl-PL"/>
              <a:t>, pod rygorem uznania wydatków za niekwalifikowalne, </a:t>
            </a:r>
          </a:p>
          <a:p>
            <a:r>
              <a:rPr lang="pl-PL"/>
              <a:t>gdy umowę o dofinansowanie zawarto po terminie zakończenia wskazanym we wniosku o dofinansowanie, zmiany dotyczące okresu realizacji projektu powinieneś zgłosić nie później niż </a:t>
            </a:r>
            <a:r>
              <a:rPr lang="pl-PL" b="1"/>
              <a:t>30 dni od podpisania umowy o dofinansowanie</a:t>
            </a:r>
            <a:r>
              <a:rPr lang="pl-PL"/>
              <a:t>,</a:t>
            </a:r>
            <a:endParaRPr lang="pl-PL" b="1"/>
          </a:p>
          <a:p>
            <a:pPr>
              <a:spcBef>
                <a:spcPts val="600"/>
              </a:spcBef>
            </a:pPr>
            <a:r>
              <a:rPr lang="pl-PL"/>
              <a:t>w szczególnie uzasadnionych przypadkach możesz zgłosić zmianę okresu realizacji projektu </a:t>
            </a:r>
            <a:r>
              <a:rPr lang="pl-PL" b="1"/>
              <a:t>po terminie zakończenia realizacji projektu</a:t>
            </a:r>
            <a:r>
              <a:rPr lang="pl-PL"/>
              <a:t> </a:t>
            </a:r>
            <a:r>
              <a:rPr lang="pl-PL" b="1" u="sng"/>
              <a:t>pod warunkiem</a:t>
            </a:r>
            <a:r>
              <a:rPr lang="pl-PL"/>
              <a:t>, że:</a:t>
            </a:r>
          </a:p>
          <a:p>
            <a:pPr lvl="1">
              <a:spcBef>
                <a:spcPts val="600"/>
              </a:spcBef>
            </a:pPr>
            <a:r>
              <a:rPr lang="pl-PL"/>
              <a:t>kwalifikowalny zakres rzeczowy został wykonany w okresie wskazanym 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umowie o dofinansowanie oraz</a:t>
            </a:r>
          </a:p>
          <a:p>
            <a:pPr lvl="1">
              <a:spcBef>
                <a:spcPts val="600"/>
              </a:spcBef>
            </a:pPr>
            <a:r>
              <a:rPr lang="pl-PL"/>
              <a:t>wydatki związane z realizacją projektu zostały poniesione</a:t>
            </a:r>
            <a:r>
              <a:rPr lang="pl-PL" sz="1600"/>
              <a:t>.</a:t>
            </a:r>
          </a:p>
          <a:p>
            <a:pPr marL="503971" lvl="1" indent="0">
              <a:buNone/>
            </a:pPr>
            <a:r>
              <a:rPr lang="pl-PL"/>
              <a:t>Na potwierdzenie powyższego możemy zażądać stosownych dokumentów.</a:t>
            </a:r>
            <a:endParaRPr lang="pl-PL" sz="2000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89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54931" y="611485"/>
            <a:ext cx="8640381" cy="8640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l-PL"/>
              <a:t> </a:t>
            </a:r>
            <a:r>
              <a:rPr lang="pl-PL" sz="2400"/>
              <a:t>Zmiana okresu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371363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431882" y="1688279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91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/>
              <a:t>Obligatoryjne (0/1)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6109380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Punktowe</a:t>
            </a:r>
          </a:p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(Premiujące) 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DCFB69AF-570C-42D1-8DA3-7457E4ABD03A}"/>
              </a:ext>
            </a:extLst>
          </p:cNvPr>
          <p:cNvSpPr txBox="1">
            <a:spLocks/>
          </p:cNvSpPr>
          <p:nvPr/>
        </p:nvSpPr>
        <p:spPr>
          <a:xfrm>
            <a:off x="499891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B6B9E703-1D3D-4670-A04D-0D54FA45E04B}"/>
              </a:ext>
            </a:extLst>
          </p:cNvPr>
          <p:cNvSpPr txBox="1">
            <a:spLocks/>
          </p:cNvSpPr>
          <p:nvPr/>
        </p:nvSpPr>
        <p:spPr>
          <a:xfrm>
            <a:off x="2962574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11" name="Symbol zastępczy zawartości 7">
            <a:extLst>
              <a:ext uri="{FF2B5EF4-FFF2-40B4-BE49-F238E27FC236}">
                <a16:creationId xmlns:a16="http://schemas.microsoft.com/office/drawing/2014/main" id="{6CF7DDE6-5602-4739-9B47-F4D6320C3D62}"/>
              </a:ext>
            </a:extLst>
          </p:cNvPr>
          <p:cNvSpPr txBox="1">
            <a:spLocks/>
          </p:cNvSpPr>
          <p:nvPr/>
        </p:nvSpPr>
        <p:spPr>
          <a:xfrm>
            <a:off x="5425257" y="4554815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2" name="Symbol zastępczy zawartości 7">
            <a:extLst>
              <a:ext uri="{FF2B5EF4-FFF2-40B4-BE49-F238E27FC236}">
                <a16:creationId xmlns:a16="http://schemas.microsoft.com/office/drawing/2014/main" id="{E6672A1B-DD88-4678-8053-C90F241F8D32}"/>
              </a:ext>
            </a:extLst>
          </p:cNvPr>
          <p:cNvSpPr txBox="1">
            <a:spLocks/>
          </p:cNvSpPr>
          <p:nvPr/>
        </p:nvSpPr>
        <p:spPr>
          <a:xfrm>
            <a:off x="7850320" y="4524670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F5AF24F-D00E-6C59-D97E-F0636D5792B4}"/>
              </a:ext>
            </a:extLst>
          </p:cNvPr>
          <p:cNvSpPr txBox="1"/>
          <p:nvPr/>
        </p:nvSpPr>
        <p:spPr>
          <a:xfrm>
            <a:off x="1137188" y="6269499"/>
            <a:ext cx="799024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b="1">
                <a:solidFill>
                  <a:srgbClr val="002073"/>
                </a:solidFill>
                <a:cs typeface="Calibri"/>
              </a:rPr>
              <a:t>Załącznik do Regulaminu – 4a warunki specyficzne dla naboru</a:t>
            </a:r>
          </a:p>
        </p:txBody>
      </p:sp>
    </p:spTree>
    <p:extLst>
      <p:ext uri="{BB962C8B-B14F-4D97-AF65-F5344CB8AC3E}">
        <p14:creationId xmlns:p14="http://schemas.microsoft.com/office/powerpoint/2010/main" val="3490915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6048" y="467469"/>
            <a:ext cx="8640381" cy="864000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pl-PL" sz="2400"/>
              <a:t>Zmiany rzeczowe i zmiany kosztów w projekcie objętym pomocą publiczną/pomocą de</a:t>
            </a:r>
            <a:r>
              <a:rPr lang="pl-PL" sz="24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 err="1"/>
              <a:t>minimis</a:t>
            </a:r>
            <a:endParaRPr lang="pl-PL" sz="24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l-PL"/>
              <a:t>Każda zmiana w projekcie </a:t>
            </a:r>
            <a:r>
              <a:rPr lang="pl-PL" b="1"/>
              <a:t>nieobjętym pomocą</a:t>
            </a:r>
            <a:r>
              <a:rPr lang="pl-PL"/>
              <a:t> </a:t>
            </a:r>
            <a:r>
              <a:rPr lang="pl-PL" b="1"/>
              <a:t>publiczną/pomocą de </a:t>
            </a:r>
            <a:r>
              <a:rPr lang="pl-PL" b="1" err="1"/>
              <a:t>minimis</a:t>
            </a:r>
            <a:r>
              <a:rPr lang="pl-PL"/>
              <a:t>, która może mieć wpływ na jej wystąpienie, wymaga od Ciebie ponownego przenalizowania udzielonego wsparcia przez przesłanki wynikające z art. 107 ust. 1 Traktatu o Funkcjonowaniu Unii Europejskiej. Przy udzielaniu pomocy publicznej/pomocy de </a:t>
            </a:r>
            <a:r>
              <a:rPr lang="pl-PL" err="1"/>
              <a:t>minimis</a:t>
            </a:r>
            <a:r>
              <a:rPr lang="pl-PL"/>
              <a:t> muszą być spełnione </a:t>
            </a:r>
            <a:r>
              <a:rPr lang="pl-PL" u="sng"/>
              <a:t>wszystkie</a:t>
            </a:r>
            <a:r>
              <a:rPr lang="pl-PL"/>
              <a:t> warunki podstawy prawnej,   w oparciu 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które będzie udzielone wsparcie, w tym odnoszące się do efektu zachęty (jeśli dotyczy).</a:t>
            </a:r>
          </a:p>
          <a:p>
            <a:pPr>
              <a:lnSpc>
                <a:spcPct val="150000"/>
              </a:lnSpc>
            </a:pPr>
            <a:r>
              <a:rPr lang="pl-PL"/>
              <a:t>W przypadku projektu </a:t>
            </a:r>
            <a:r>
              <a:rPr lang="pl-PL" b="1"/>
              <a:t>objętego pomocą publiczną</a:t>
            </a:r>
            <a:r>
              <a:rPr lang="pl-PL"/>
              <a:t> niedopuszczalne są:</a:t>
            </a:r>
          </a:p>
          <a:p>
            <a:pPr lvl="1">
              <a:lnSpc>
                <a:spcPct val="150000"/>
              </a:lnSpc>
            </a:pPr>
            <a:r>
              <a:rPr lang="pl-PL"/>
              <a:t>co do zasady wszystkie </a:t>
            </a:r>
            <a:r>
              <a:rPr lang="pl-PL" u="sng"/>
              <a:t>zmiany w zakresie kosztów kwalifikowalnych w projekcie po rozpoczęciu prac nad projektem</a:t>
            </a:r>
            <a:r>
              <a:rPr lang="pl-PL"/>
              <a:t>, niezależnie, czy są związane z rozszerzeniem zakresu projektu czy też nie – zwiększenie/zmiana zakresu rzeczowego projektu po rozpoczęciu prac nad projektem (bez względu, czy wynika to z przyczyn niezależnych od beneficjenta) stoi w sprzeczności z efektem zachęty, </a:t>
            </a:r>
          </a:p>
          <a:p>
            <a:pPr lvl="1">
              <a:lnSpc>
                <a:spcPct val="150000"/>
              </a:lnSpc>
            </a:pPr>
            <a:r>
              <a:rPr lang="pl-PL"/>
              <a:t>zmiany prowadzące do </a:t>
            </a:r>
            <a:r>
              <a:rPr lang="pl-PL" u="sng"/>
              <a:t>zwiększenia całościowej wartości pomocy publicznej </a:t>
            </a:r>
            <a:r>
              <a:rPr lang="pl-PL"/>
              <a:t>dla projektu lub </a:t>
            </a:r>
            <a:r>
              <a:rPr lang="pl-PL" u="sng"/>
              <a:t>intensywności wsparcia </a:t>
            </a:r>
            <a:r>
              <a:rPr lang="pl-PL"/>
              <a:t>– zmiany te naruszają efekt zachęty. </a:t>
            </a:r>
          </a:p>
          <a:p>
            <a:pPr>
              <a:lnSpc>
                <a:spcPct val="150000"/>
              </a:lnSpc>
            </a:pPr>
            <a:r>
              <a:rPr lang="pl-PL"/>
              <a:t>W przypadku powstania </a:t>
            </a:r>
            <a:r>
              <a:rPr lang="pl-PL" b="1"/>
              <a:t>oszczędności </a:t>
            </a:r>
            <a:r>
              <a:rPr lang="pl-PL"/>
              <a:t>w projekcie objętym pomocą publiczną, niedozwolone jest, aby wielkość tych oszczędności obejmować podstawą prawną wybranej pomocy. Pomoc publiczna udzielana jest na jasno określone wydatki wpisujące się katalog kosztów kwalifikowanych w ramach określonej podstawy prawnej.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9289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424617"/>
            <a:ext cx="8640381" cy="864096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pl-PL" sz="2400"/>
              <a:t>Zmiany rzeczowe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/>
              <a:t>zgłaszasz je nie później niż </a:t>
            </a:r>
            <a:r>
              <a:rPr lang="pl-PL" b="1"/>
              <a:t>do dnia zatwierdzenia wniosku o płatność końcową</a:t>
            </a:r>
            <a:r>
              <a:rPr lang="pl-PL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/>
              <a:t>mogą obejmować swoim zakresem zarówno </a:t>
            </a:r>
            <a:r>
              <a:rPr lang="pl-PL" b="1"/>
              <a:t>roboty budowlane </a:t>
            </a:r>
            <a:r>
              <a:rPr lang="pl-PL"/>
              <a:t>jak i zaplanowane we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wniosku aplikacyjnym </a:t>
            </a:r>
            <a:r>
              <a:rPr lang="pl-PL" b="1"/>
              <a:t>wyposażenie</a:t>
            </a:r>
            <a:r>
              <a:rPr lang="pl-PL"/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b="1">
                <a:solidFill>
                  <a:schemeClr val="accent1">
                    <a:lumMod val="75000"/>
                  </a:schemeClr>
                </a:solidFill>
              </a:rPr>
              <a:t>Pamiętaj, że akceptacja</a:t>
            </a:r>
            <a:r>
              <a:rPr lang="pl-PL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robót zamiennych,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robót / dostaw / usług wynikających z zamówień dodatkowych / uzupełniających,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zmienionych parametrów technicznych (kiedy zmieniasz ilość zaplanowanego sprzętu / urządzeń / wyposażenia i musisz uzyskać naszą zgodę),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zmiany elementów wskazanych na etapie aplikacyjnym na inne o podobnych funkcjach,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/>
              <a:t>nie jest równoznaczna ze stwierdzeniem prawidłowości robót w kontekście przepisów ustawy PZP lub zasady konkurencyjności</a:t>
            </a:r>
            <a:r>
              <a:rPr lang="pl-PL"/>
              <a:t>, o której mowa w Wytycznych dotyczących kwalifikowalności wydatków na lata 2021-2027. Ten zakres będzie badany na etapie kontroli projektu.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4353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86400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600">
                <a:solidFill>
                  <a:schemeClr val="accent2">
                    <a:lumMod val="25000"/>
                  </a:schemeClr>
                </a:solidFill>
              </a:rPr>
              <a:t>Zmiany rzeczowe w projekcie  </a:t>
            </a:r>
            <a:br>
              <a:rPr lang="pl-PL"/>
            </a:br>
            <a:r>
              <a:rPr lang="pl-PL" sz="2400">
                <a:solidFill>
                  <a:srgbClr val="21561E"/>
                </a:solidFill>
              </a:rPr>
              <a:t>Roboty zamienne</a:t>
            </a:r>
            <a:endParaRPr lang="pl-PL" sz="2700">
              <a:solidFill>
                <a:srgbClr val="2156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9682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/>
              <a:t>wymagają zgłoszenia oraz uzyskania zgody</a:t>
            </a:r>
            <a:r>
              <a:rPr lang="pl-PL"/>
              <a:t>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/>
              <a:t>konieczność wykonania robót zamiennych może wynikać m.in.: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z przyczyn technologicznych, ekonomicznych,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/>
              <a:t>zmiany materiałów / sposobu wykonania określonych robót / dostaw / usług, gdy w okresie realizacji projektu: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/>
              <a:t>zmieniła się np. Polska Norma, przepisy prawa,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/>
              <a:t>nowa technologia wykonania jest bardziej efektywna,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/>
              <a:t>zaprojektowane roboty są niemożliwe do przeprowadzenia.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8967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025525" y="395461"/>
          <a:ext cx="8640763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93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553818" y="6430015"/>
            <a:ext cx="51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>
                <a:solidFill>
                  <a:srgbClr val="21561E"/>
                </a:solidFill>
              </a:rPr>
              <a:t>Roboty zamienne</a:t>
            </a:r>
          </a:p>
        </p:txBody>
      </p:sp>
    </p:spTree>
    <p:extLst>
      <p:ext uri="{BB962C8B-B14F-4D97-AF65-F5344CB8AC3E}">
        <p14:creationId xmlns:p14="http://schemas.microsoft.com/office/powerpoint/2010/main" val="22522322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539475"/>
            <a:ext cx="8640381" cy="10081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1800"/>
              <a:t>Zmiany rzeczowe w projekcie  </a:t>
            </a:r>
            <a:br>
              <a:rPr lang="pl-PL"/>
            </a:br>
            <a:r>
              <a:rPr lang="pl-PL" sz="2700">
                <a:solidFill>
                  <a:srgbClr val="DB310F"/>
                </a:solidFill>
              </a:rPr>
              <a:t>Roboty / dostawy / usługi wynikające z zamówień dodatkowych / uzupełniających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/>
              <a:t>wymagają zgłoszenia oraz uzyskania zgody</a:t>
            </a:r>
            <a:r>
              <a:rPr lang="pl-PL"/>
              <a:t>,</a:t>
            </a:r>
          </a:p>
          <a:p>
            <a:r>
              <a:rPr lang="pl-PL"/>
              <a:t>możemy uznać za koszt kwalifikowalny roboty / dostawy / usługi wynikające z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/>
              <a:t>zamówień dodatkowych / uzupełniających,</a:t>
            </a:r>
          </a:p>
          <a:p>
            <a:r>
              <a:rPr lang="pl-PL"/>
              <a:t>uznając roboty / dostawy / usługi / wynikające z zamówień dodatkowych / uzupełniających za kwalifikowalne będziemy się kierować zasadą,                      że </a:t>
            </a:r>
            <a:r>
              <a:rPr lang="pl-PL" b="1"/>
              <a:t>przeprowadzanie ww. robót / dostaw / usług / okazało się niezbędne w</a:t>
            </a:r>
            <a:r>
              <a:rPr lang="pl-PL" b="1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r>
              <a:rPr lang="pl-PL" b="1"/>
              <a:t>trakcie realizacji zamówienia podstawowego</a:t>
            </a:r>
            <a:r>
              <a:rPr lang="pl-PL"/>
              <a:t>,</a:t>
            </a:r>
          </a:p>
          <a:p>
            <a:r>
              <a:rPr lang="pl-PL"/>
              <a:t>w szczególnie uzasadnionych przypadkach, możemy uznać za koszt kwalifikowalny roboty / dostawy / usługi jeżeli są one </a:t>
            </a:r>
            <a:r>
              <a:rPr lang="pl-PL" b="1"/>
              <a:t>uzasadnione                      i niezbędne do prawidłowego zrealizowania projektu</a:t>
            </a:r>
            <a:r>
              <a:rPr lang="pl-PL"/>
              <a:t>, a tym samym            do osiągniecia celu projektu jak i wskaźników. 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1068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025525" y="395461"/>
          <a:ext cx="8640763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049762" y="6300117"/>
            <a:ext cx="561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>
                <a:solidFill>
                  <a:srgbClr val="DB310F"/>
                </a:solidFill>
              </a:rPr>
              <a:t>Roboty / dostawy / usługi wynikające z zamówień dodatkowych / uzupełniających</a:t>
            </a:r>
          </a:p>
        </p:txBody>
      </p:sp>
    </p:spTree>
    <p:extLst>
      <p:ext uri="{BB962C8B-B14F-4D97-AF65-F5344CB8AC3E}">
        <p14:creationId xmlns:p14="http://schemas.microsoft.com/office/powerpoint/2010/main" val="16420065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67469"/>
            <a:ext cx="8640381" cy="864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/>
              <a:t>Zmiany rzeczowe w projekcie </a:t>
            </a:r>
            <a:br>
              <a:rPr lang="pl-PL"/>
            </a:br>
            <a:r>
              <a:rPr lang="pl-PL" sz="2700"/>
              <a:t>Zmiana parametrów technicznych</a:t>
            </a:r>
            <a:endParaRPr lang="pl-PL" sz="24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4896226"/>
          </a:xfrm>
        </p:spPr>
        <p:txBody>
          <a:bodyPr/>
          <a:lstStyle/>
          <a:p>
            <a:r>
              <a:rPr lang="pl-PL" b="1"/>
              <a:t>nie wymaga zgłoszenia</a:t>
            </a:r>
            <a:r>
              <a:rPr lang="pl-PL"/>
              <a:t>,</a:t>
            </a:r>
            <a:r>
              <a:rPr lang="pl-PL" b="1"/>
              <a:t> </a:t>
            </a:r>
          </a:p>
          <a:p>
            <a:r>
              <a:rPr lang="pl-PL"/>
              <a:t>masz możliwość wprowadzania zmian w zakresie parametrów sprzętu / urządzeń / wyposażenia zaplanowanych do zakupu w ramach wniosku              o dofinasowanie - </a:t>
            </a:r>
            <a:r>
              <a:rPr lang="pl-PL" b="1"/>
              <a:t>pod</a:t>
            </a:r>
            <a:r>
              <a:rPr lang="pl-PL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/>
              <a:t>warunkiem</a:t>
            </a:r>
            <a:r>
              <a:rPr lang="pl-PL"/>
              <a:t>, że kupujesz sprzęt / urządzenia /wyposażenie zaplanowane we wniosku o dofinasowanie w takiej samej ilości   i do wysokości wydatków kwalifikowalnych zaplanowanych we wniosku aplikacyjnym na wykonanie przedmiotowego zakresu prac.</a:t>
            </a:r>
          </a:p>
          <a:p>
            <a:pPr marL="0" indent="0">
              <a:buNone/>
            </a:pPr>
            <a:r>
              <a:rPr lang="pl-PL" b="1">
                <a:solidFill>
                  <a:srgbClr val="002060"/>
                </a:solidFill>
              </a:rPr>
              <a:t>Pamiętaj </a:t>
            </a:r>
          </a:p>
          <a:p>
            <a:r>
              <a:rPr lang="pl-PL"/>
              <a:t>zmiana parametrów technicznych nie może zmieniać pierwotnych funkcji sprzętu / urządzeń / wyposażenia,</a:t>
            </a:r>
          </a:p>
          <a:p>
            <a:r>
              <a:rPr lang="pl-PL"/>
              <a:t>parametry nie powinny być gorsze od założonych,</a:t>
            </a:r>
          </a:p>
          <a:p>
            <a:r>
              <a:rPr lang="pl-PL"/>
              <a:t>w przypadku </a:t>
            </a:r>
            <a:r>
              <a:rPr lang="pl-PL" b="1"/>
              <a:t>zmiany ilości </a:t>
            </a:r>
            <a:r>
              <a:rPr lang="pl-PL"/>
              <a:t>zaplanowanego sprzętu / urządzeń / wyposażenia </a:t>
            </a:r>
            <a:r>
              <a:rPr lang="pl-PL" b="1"/>
              <a:t>musisz uzyskać naszą zgodę</a:t>
            </a:r>
            <a:r>
              <a:rPr lang="pl-PL"/>
              <a:t>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7951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482825"/>
            <a:ext cx="8640381" cy="86400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/>
              <a:t>Zmiany rzeczowe w projekcie </a:t>
            </a:r>
            <a:br>
              <a:rPr lang="pl-PL"/>
            </a:br>
            <a:r>
              <a:rPr lang="pl-PL" sz="2700"/>
              <a:t>Zmiana parametrów technicznych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4896226"/>
          </a:xfrm>
        </p:spPr>
        <p:txBody>
          <a:bodyPr>
            <a:normAutofit/>
          </a:bodyPr>
          <a:lstStyle/>
          <a:p>
            <a:r>
              <a:rPr lang="pl-PL" b="1"/>
              <a:t>Przykłady:</a:t>
            </a:r>
          </a:p>
          <a:p>
            <a:pPr marL="503971" lvl="1" indent="0">
              <a:spcBef>
                <a:spcPts val="0"/>
              </a:spcBef>
              <a:buNone/>
            </a:pPr>
            <a:r>
              <a:rPr lang="pl-PL"/>
              <a:t>kupujesz sprzęt / urządzenia / wyposażenie zaplanowane na etapie aplikacyjnym, ale o innej specyfikacji technicznej, np.:</a:t>
            </a:r>
          </a:p>
          <a:p>
            <a:pPr lvl="1"/>
            <a:r>
              <a:rPr lang="pl-PL"/>
              <a:t>sprzęt komputerowy o innych parametrach, </a:t>
            </a:r>
          </a:p>
          <a:p>
            <a:pPr lvl="1"/>
            <a:r>
              <a:rPr lang="pl-PL"/>
              <a:t>kuchenka gazowa czteropalnikowa zamiast trzypalnikowej, </a:t>
            </a:r>
          </a:p>
          <a:p>
            <a:pPr lvl="1"/>
            <a:r>
              <a:rPr lang="pl-PL"/>
              <a:t>wyposażenie meblowe o innych wymiarach, </a:t>
            </a:r>
          </a:p>
          <a:p>
            <a:pPr lvl="1"/>
            <a:r>
              <a:rPr lang="pl-PL"/>
              <a:t>okna o innym współczynniku przenikania ciepła, </a:t>
            </a:r>
          </a:p>
          <a:p>
            <a:pPr lvl="1"/>
            <a:r>
              <a:rPr lang="pl-PL"/>
              <a:t>wyposażenie o podobnych właściwościach, na przykład fotel zamiast sofy, regał zamiast szafy.</a:t>
            </a:r>
          </a:p>
          <a:p>
            <a:pPr>
              <a:spcBef>
                <a:spcPts val="600"/>
              </a:spcBef>
            </a:pPr>
            <a:r>
              <a:rPr lang="pl-PL"/>
              <a:t>Sprzęt / urządzenia / wyposażenie o innych parametrach technicznych możesz:</a:t>
            </a:r>
          </a:p>
          <a:p>
            <a:pPr lvl="1">
              <a:spcBef>
                <a:spcPts val="0"/>
              </a:spcBef>
            </a:pPr>
            <a:r>
              <a:rPr lang="pl-PL" b="1"/>
              <a:t>rozliczyć do wysokości wydatków kwalifikowalnych </a:t>
            </a:r>
            <a:r>
              <a:rPr lang="pl-PL"/>
              <a:t>zaplanowanych we wniosku aplikacyjnym na wykonanie przedmiotowego zakresu prac.</a:t>
            </a:r>
          </a:p>
          <a:p>
            <a:pPr marL="503971" lvl="1" indent="0">
              <a:buNone/>
            </a:pPr>
            <a:endParaRPr lang="pl-PL" sz="2000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7633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7"/>
            <a:ext cx="8640381" cy="10801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1800">
                <a:solidFill>
                  <a:schemeClr val="accent1"/>
                </a:solidFill>
              </a:rPr>
              <a:t>Zmiany rzeczowe w projekcie </a:t>
            </a:r>
            <a:br>
              <a:rPr lang="pl-PL">
                <a:solidFill>
                  <a:srgbClr val="F50F61"/>
                </a:solidFill>
              </a:rPr>
            </a:br>
            <a:r>
              <a:rPr lang="pl-PL" sz="2700">
                <a:solidFill>
                  <a:schemeClr val="tx1">
                    <a:lumMod val="75000"/>
                    <a:lumOff val="25000"/>
                  </a:schemeClr>
                </a:solidFill>
              </a:rPr>
              <a:t>Zmiana sprzętu / urządzeń / wyposażenia wskazanych na etapie aplikacyjnym na inne</a:t>
            </a:r>
            <a:endParaRPr lang="pl-PL" sz="3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637"/>
            <a:ext cx="8640382" cy="468020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b="1"/>
              <a:t>wymaga zgłoszenia oraz uzyskania zgody</a:t>
            </a:r>
            <a:r>
              <a:rPr lang="pl-PL"/>
              <a:t>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/>
              <a:t>konieczne będzie </a:t>
            </a:r>
            <a:r>
              <a:rPr lang="pl-PL" b="1"/>
              <a:t>szczegółowe wyjaśnienia powodu zmiany </a:t>
            </a:r>
            <a:r>
              <a:rPr lang="pl-PL"/>
              <a:t>sprzętu / urządzeń / wyposażenia.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b="1">
                <a:solidFill>
                  <a:srgbClr val="002060"/>
                </a:solidFill>
              </a:rPr>
              <a:t>Pamiętaj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/>
              <a:t>w przypadku projektów, gdzie sprzęt / urządzenie / wyposażenie miały zostać zakupione dla określonej grupy docelowej nie może ona ulec zmianie.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5682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025525" y="611485"/>
          <a:ext cx="8640763" cy="604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99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15011" y="6020683"/>
            <a:ext cx="460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Zmiana sprzętu / urządzeń / wyposażenia wskazanych na etapie aplikacyjnym na inne</a:t>
            </a:r>
          </a:p>
        </p:txBody>
      </p:sp>
    </p:spTree>
    <p:extLst>
      <p:ext uri="{BB962C8B-B14F-4D97-AF65-F5344CB8AC3E}">
        <p14:creationId xmlns:p14="http://schemas.microsoft.com/office/powerpoint/2010/main" val="550750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a5b636-efbd-498d-8e03-8e36647a40b7">
      <UserInfo>
        <DisplayName>Dąbek Justyna</DisplayName>
        <AccountId>11</AccountId>
        <AccountType/>
      </UserInfo>
    </SharedWithUsers>
    <lcf76f155ced4ddcb4097134ff3c332f xmlns="f9fddaa2-5d50-496e-a787-7f0e5e10bc21">
      <Terms xmlns="http://schemas.microsoft.com/office/infopath/2007/PartnerControls"/>
    </lcf76f155ced4ddcb4097134ff3c332f>
    <TaxCatchAll xmlns="d7a5b636-efbd-498d-8e03-8e36647a40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32422732D4754B8A38F43DCA7E29FA" ma:contentTypeVersion="15" ma:contentTypeDescription="Utwórz nowy dokument." ma:contentTypeScope="" ma:versionID="b892c91fd946aaf44c38733298bff7d4">
  <xsd:schema xmlns:xsd="http://www.w3.org/2001/XMLSchema" xmlns:xs="http://www.w3.org/2001/XMLSchema" xmlns:p="http://schemas.microsoft.com/office/2006/metadata/properties" xmlns:ns2="f9fddaa2-5d50-496e-a787-7f0e5e10bc21" xmlns:ns3="d7a5b636-efbd-498d-8e03-8e36647a40b7" targetNamespace="http://schemas.microsoft.com/office/2006/metadata/properties" ma:root="true" ma:fieldsID="5ff6b59f1aa29c38726caa7ee0eb6772" ns2:_="" ns3:_="">
    <xsd:import namespace="f9fddaa2-5d50-496e-a787-7f0e5e10bc21"/>
    <xsd:import namespace="d7a5b636-efbd-498d-8e03-8e36647a40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ddaa2-5d50-496e-a787-7f0e5e10b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5b636-efbd-498d-8e03-8e36647a40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a1202c-0176-4fa6-92b7-ee75c8913657}" ma:internalName="TaxCatchAll" ma:showField="CatchAllData" ma:web="d7a5b636-efbd-498d-8e03-8e36647a4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470E4-38B4-4043-87FE-9820A2779581}">
  <ds:schemaRefs>
    <ds:schemaRef ds:uri="d7a5b636-efbd-498d-8e03-8e36647a40b7"/>
    <ds:schemaRef ds:uri="f9fddaa2-5d50-496e-a787-7f0e5e10bc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1B62C7-1B81-4EC3-A533-B4AF9C0EE89F}">
  <ds:schemaRefs>
    <ds:schemaRef ds:uri="d7a5b636-efbd-498d-8e03-8e36647a40b7"/>
    <ds:schemaRef ds:uri="f9fddaa2-5d50-496e-a787-7f0e5e10bc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11559</Words>
  <Application>Microsoft Office PowerPoint</Application>
  <PresentationFormat>Niestandardowy</PresentationFormat>
  <Paragraphs>952</Paragraphs>
  <Slides>126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126</vt:i4>
      </vt:variant>
    </vt:vector>
  </HeadingPairs>
  <TitlesOfParts>
    <vt:vector size="132" baseType="lpstr">
      <vt:lpstr>Arial</vt:lpstr>
      <vt:lpstr>Arial,Sans-Serif</vt:lpstr>
      <vt:lpstr>Calibri</vt:lpstr>
      <vt:lpstr>Open Sans</vt:lpstr>
      <vt:lpstr>Wingdings</vt:lpstr>
      <vt:lpstr>Motyw pakietu Office</vt:lpstr>
      <vt:lpstr>Zasady aplikowania w naborach dla działania 10.06 Rozwój energetyki rozproszonej opartej o odnawialne źródła energii FE SL 2021-2027</vt:lpstr>
      <vt:lpstr>Plan prezentacji:</vt:lpstr>
      <vt:lpstr>Ogłoszone konkursy  - podstawowe informacje</vt:lpstr>
      <vt:lpstr>Ogłoszone konkursy  - podstawowe informacje</vt:lpstr>
      <vt:lpstr>Metodyka kryteriów oceny projektów            </vt:lpstr>
      <vt:lpstr>Metodyka kryteriów oceny projektów</vt:lpstr>
      <vt:lpstr>Działanie 10.6  Rozwój energetyki rozproszonej opartej o odnawialne źródła energii  </vt:lpstr>
      <vt:lpstr>Działanie 10.6  Rozwój energetyki rozproszonej opartej o odnawialne źródła energii  </vt:lpstr>
      <vt:lpstr>Metodyka kryteriów oceny projektów</vt:lpstr>
      <vt:lpstr>Działanie 10.6  Rozwój energetyki rozproszonej opartej o odnawialne źródła energii  </vt:lpstr>
      <vt:lpstr>Działanie 10.6  Rozwój energetyki rozproszonej opartej o odnawialne źródła energii  </vt:lpstr>
      <vt:lpstr>Działanie 10.6  Rozwój energetyki rozproszonej opartej o odnawialne źródła energii  </vt:lpstr>
      <vt:lpstr>Kryteria rozstrzygające</vt:lpstr>
      <vt:lpstr>Zasada zanieczyszczający płaci</vt:lpstr>
      <vt:lpstr>Zasada zanieczyszczający płaci</vt:lpstr>
      <vt:lpstr>Zrównoważony rozwój i DNSH</vt:lpstr>
      <vt:lpstr>Zrównoważony rozwój i DNSH</vt:lpstr>
      <vt:lpstr>Zrównoważony rozwój i DNSH</vt:lpstr>
      <vt:lpstr>Zrównoważony rozwój i DNSH</vt:lpstr>
      <vt:lpstr>Ocena oddziaływania na środowisko</vt:lpstr>
      <vt:lpstr>Wniosek o dofinansowanie w Systemie LSI2021  - funkcjonowanie systemu i proces oceny</vt:lpstr>
      <vt:lpstr>Etapy oceny - procedura konkurencyjna</vt:lpstr>
      <vt:lpstr>LSI2021 – podstawowe informacje i sposób komunikacji</vt:lpstr>
      <vt:lpstr>Typy beneficjentów - projekty parasolowe i grantowe</vt:lpstr>
      <vt:lpstr>Typy beneficjentów – projekty inne niż parasolowe i grantowe</vt:lpstr>
      <vt:lpstr>Typy beneficjentów – projekty inne niż parasolowe i grantowe</vt:lpstr>
      <vt:lpstr>Typy beneficjentów – projekty inne niż parasolowe i grantowe</vt:lpstr>
      <vt:lpstr>Zakres wsparcia</vt:lpstr>
      <vt:lpstr>Prezentacja programu PowerPoint</vt:lpstr>
      <vt:lpstr>Prezentacja programu PowerPoint</vt:lpstr>
      <vt:lpstr>Kwalifikowalność wydatków</vt:lpstr>
      <vt:lpstr>Prezentacja programu PowerPoint</vt:lpstr>
      <vt:lpstr>Wskaźniki projektu</vt:lpstr>
      <vt:lpstr>Wskaźniki projektu</vt:lpstr>
      <vt:lpstr>Wskaźniki projektu</vt:lpstr>
      <vt:lpstr>Wskaźniki projektu</vt:lpstr>
      <vt:lpstr>Wskaźniki projektu</vt:lpstr>
      <vt:lpstr>Trwałość projektu</vt:lpstr>
      <vt:lpstr>Projekty parasolowe i grantowe</vt:lpstr>
      <vt:lpstr>  Projekty parasolowe i grantowe   </vt:lpstr>
      <vt:lpstr>   Projekt grantowy</vt:lpstr>
      <vt:lpstr>   Projekt grantowy</vt:lpstr>
      <vt:lpstr>   Projekt grantowy</vt:lpstr>
      <vt:lpstr>   Projekty grantowe </vt:lpstr>
      <vt:lpstr>   Projekty grantowe</vt:lpstr>
      <vt:lpstr>  Projekty grantowe</vt:lpstr>
      <vt:lpstr>  Projekty parasolowe</vt:lpstr>
      <vt:lpstr>  Projekty parasolowe</vt:lpstr>
      <vt:lpstr>  Projekty parasolowe i grantowe      </vt:lpstr>
      <vt:lpstr>Projekty grantowe i parasolowe – kryteria formalne i merytoryczne specyficzne     </vt:lpstr>
      <vt:lpstr>   Kwalifikowalność </vt:lpstr>
      <vt:lpstr> Zmiany w projektach grantowych i parasolowych </vt:lpstr>
      <vt:lpstr>Pomoc publiczna w działaniu 10.06  </vt:lpstr>
      <vt:lpstr>DEFINICJA POMOCY PUBLICZNEJ</vt:lpstr>
      <vt:lpstr>DEFINICJA POMOCY PUBLICZNEJ</vt:lpstr>
      <vt:lpstr>Przesłanki wystąpienia – test pomocy publicznej</vt:lpstr>
      <vt:lpstr>Przesłanki wystąpienia – test pomocy publicznej</vt:lpstr>
      <vt:lpstr>Możliwe podstawy prawne udzielenia pomocy</vt:lpstr>
      <vt:lpstr>Art. 41 - Pomoc inwestycyjna na propagowanie energii ze źródeł odnawialnych</vt:lpstr>
      <vt:lpstr>Art. 41 - Pomoc inwestycyjna na propagowanie energii ze źródeł odnawialnych</vt:lpstr>
      <vt:lpstr>Pomoc de minimis</vt:lpstr>
      <vt:lpstr>Działalność na rynku wytwarzania energii</vt:lpstr>
      <vt:lpstr>Działalność na rynku wytwarzania energii</vt:lpstr>
      <vt:lpstr>Zalety objęcia projektu pomocą publiczną</vt:lpstr>
      <vt:lpstr>Pomoc publiczna w projektach grantowych</vt:lpstr>
      <vt:lpstr>Pomoc publiczna w projektach grantowych</vt:lpstr>
      <vt:lpstr> </vt:lpstr>
      <vt:lpstr>ZASADY REALIZACJI PROJEKTÓW W RAMACH FE SL 2021-2027</vt:lpstr>
      <vt:lpstr>Planowany system zawarcia umowy o dofinansowanie</vt:lpstr>
      <vt:lpstr>Termin na zawarcie umowy o dofinansowanie</vt:lpstr>
      <vt:lpstr>Podpisanie umowy o dofinansowanie</vt:lpstr>
      <vt:lpstr>Kiedy umowa o dofinansowanie projektu NIE może zostać zawarta </vt:lpstr>
      <vt:lpstr>Zmiany w projekcie przed zawarciem umowy </vt:lpstr>
      <vt:lpstr>Dokumenty do umowy o dofinansowanie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Informacja o wyborze zabezpieczenia prawidłowej realizacji umowy</vt:lpstr>
      <vt:lpstr>Prezentacja programu PowerPoint</vt:lpstr>
      <vt:lpstr>Prezentacja programu PowerPoint</vt:lpstr>
      <vt:lpstr>Prezentacja programu PowerPoint</vt:lpstr>
      <vt:lpstr>Dokumenty składane z podpisaną umową o dofinansowanie </vt:lpstr>
      <vt:lpstr>Dokumenty składane w dniu zawarcia umowy o dofinansowanie </vt:lpstr>
      <vt:lpstr>Zmiany na etapie realizacji projektu</vt:lpstr>
      <vt:lpstr>Prezentacja programu PowerPoint</vt:lpstr>
      <vt:lpstr>Prezentacja programu PowerPoint</vt:lpstr>
      <vt:lpstr>Zmiany rzeczowe i zmiany kosztów w projekcie objętym pomocą publiczną/pomocą de minimis</vt:lpstr>
      <vt:lpstr>Zmiany rzeczowe w projekcie</vt:lpstr>
      <vt:lpstr>Zmiany rzeczowe w projekcie   Roboty zamienne</vt:lpstr>
      <vt:lpstr>Prezentacja programu PowerPoint</vt:lpstr>
      <vt:lpstr>Zmiany rzeczowe w projekcie   Roboty / dostawy / usługi wynikające z zamówień dodatkowych / uzupełniających</vt:lpstr>
      <vt:lpstr>Prezentacja programu PowerPoint</vt:lpstr>
      <vt:lpstr>Zmiany rzeczowe w projekcie  Zmiana parametrów technicznych</vt:lpstr>
      <vt:lpstr>Zmiany rzeczowe w projekcie  Zmiana parametrów technicznych</vt:lpstr>
      <vt:lpstr>Zmiany rzeczowe w projekcie  Zmiana sprzętu / urządzeń / wyposażenia wskazanych na etapie aplikacyjnym na inne</vt:lpstr>
      <vt:lpstr>Prezentacja programu PowerPoint</vt:lpstr>
      <vt:lpstr>Zmiany rzeczowe w projekcie grantowym / parasolowym</vt:lpstr>
      <vt:lpstr>Zmiany rzeczowe w projekcie grantowym / parasolowym Rozbudowa instalacji OZE (wykonanej ze środków UE na lata 2021-2027) ze środków własnych</vt:lpstr>
      <vt:lpstr>Zmiany rzeczowe w projekcie grantowym / parasolowym Rozbudowa instalacji OZE (wykonanej ze środków UE na lata 2021-2027) ze środków własnych</vt:lpstr>
      <vt:lpstr>Zmiany rzeczowe w projekcie grantowym / parasolowym Rozbudowa posiadanej już instalacji OZE </vt:lpstr>
      <vt:lpstr>Zmiany rzeczowe w projekcie grantowym / parasolowym Podsumowanie</vt:lpstr>
      <vt:lpstr> Zmiana kosztów projektu</vt:lpstr>
      <vt:lpstr>Zmiana kosztów projektu Przesunięcia środków pomiędzy wydatkami kwalifikowalnymi</vt:lpstr>
      <vt:lpstr>Zmiana kosztów projektu Przesunięcia środków pomiędzy wydatkami kwalifikowalnymi</vt:lpstr>
      <vt:lpstr>Zmiana kosztów projektu Przesunięcia środków pomiędzy wydatkami kwalifikowalnymi</vt:lpstr>
      <vt:lpstr>Zmiana kosztów projektu Wykorzystanie oszczędności</vt:lpstr>
      <vt:lpstr>Zmiana kosztów projektu Wykorzystanie oszczędności</vt:lpstr>
      <vt:lpstr>Zmiana kosztów projektu Wykorzystanie oszczędności</vt:lpstr>
      <vt:lpstr>Zmiana kosztów projektu Zmiana montażu finansowego</vt:lpstr>
      <vt:lpstr>Zmiana kosztów projektu Zmiana montażu finansowego</vt:lpstr>
      <vt:lpstr>Zmiana kosztów projektu Zmiana kosztu całkowitego - kwalifikowalność VAT</vt:lpstr>
      <vt:lpstr>Zmiana kosztów projektu Zmiana kosztu całkowitego - kwalifikowalność VAT</vt:lpstr>
      <vt:lpstr>Zmiana kosztów projektu Zmiana kosztu całkowitego - kwalifikowalność VAT</vt:lpstr>
      <vt:lpstr>Zmiana kosztów projektu Zmiana kosztu całkowitego - kwalifikowalność VAT</vt:lpstr>
      <vt:lpstr>Zmiana kosztów projektu Zwiększenie dofinansowania</vt:lpstr>
      <vt:lpstr>Zmiana kosztów projektu Zwiększenie dofinansowania</vt:lpstr>
      <vt:lpstr>Zmiana kosztów projektu Zwiększenie dofinansowania</vt:lpstr>
      <vt:lpstr>Zmiana kosztów projektu Wydatki niekwalifikowalne</vt:lpstr>
      <vt:lpstr>Mechanizm racjonalnych usprawnień</vt:lpstr>
      <vt:lpstr>Zmiany w projekcje wymagające opinii eksperta</vt:lpstr>
      <vt:lpstr>Zmiany w projekcje wymagające opinii eksperta</vt:lpstr>
      <vt:lpstr>Zmiany w projekcie Podsumowanie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Gwóźdź Mikołaj</cp:lastModifiedBy>
  <cp:revision>4</cp:revision>
  <dcterms:created xsi:type="dcterms:W3CDTF">2022-06-22T09:40:44Z</dcterms:created>
  <dcterms:modified xsi:type="dcterms:W3CDTF">2023-05-16T05:36:22Z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0x0101003E32422732D4754B8A38F43DCA7E29FA</vt:lpwstr>
  </property>
  <property fmtid="{D5CDD505-2E9C-101B-9397-08002B2CF9AE}" pid="3" name="MediaServiceImageTags">
    <vt:lpwstr/>
  </property>
</Properties>
</file>