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embeddedFontLst>
    <p:embeddedFont>
      <p:font typeface="Aileron Regular" panose="020B0604020202020204" charset="-1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Now" panose="020B0604020202020204" charset="-18"/>
      <p:regular r:id="rId22"/>
    </p:embeddedFont>
    <p:embeddedFont>
      <p:font typeface="Now Bold" panose="020B0604020202020204" charset="-1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27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eplik Agnieszka" userId="5f99851d-3ae8-46b4-80bf-43456106835a" providerId="ADAL" clId="{13A409FF-3CA6-4347-89D4-9EBA7BB93664}"/>
    <pc:docChg chg="modSld">
      <pc:chgData name="Cieplik Agnieszka" userId="5f99851d-3ae8-46b4-80bf-43456106835a" providerId="ADAL" clId="{13A409FF-3CA6-4347-89D4-9EBA7BB93664}" dt="2023-04-13T07:32:06.631" v="66" actId="20577"/>
      <pc:docMkLst>
        <pc:docMk/>
      </pc:docMkLst>
      <pc:sldChg chg="modSp">
        <pc:chgData name="Cieplik Agnieszka" userId="5f99851d-3ae8-46b4-80bf-43456106835a" providerId="ADAL" clId="{13A409FF-3CA6-4347-89D4-9EBA7BB93664}" dt="2023-04-13T07:31:33.494" v="20" actId="20577"/>
        <pc:sldMkLst>
          <pc:docMk/>
          <pc:sldMk cId="0" sldId="260"/>
        </pc:sldMkLst>
        <pc:spChg chg="mod">
          <ac:chgData name="Cieplik Agnieszka" userId="5f99851d-3ae8-46b4-80bf-43456106835a" providerId="ADAL" clId="{13A409FF-3CA6-4347-89D4-9EBA7BB93664}" dt="2023-04-13T07:31:33.494" v="20" actId="20577"/>
          <ac:spMkLst>
            <pc:docMk/>
            <pc:sldMk cId="0" sldId="260"/>
            <ac:spMk id="5" creationId="{00000000-0000-0000-0000-000000000000}"/>
          </ac:spMkLst>
        </pc:spChg>
      </pc:sldChg>
      <pc:sldChg chg="modSp">
        <pc:chgData name="Cieplik Agnieszka" userId="5f99851d-3ae8-46b4-80bf-43456106835a" providerId="ADAL" clId="{13A409FF-3CA6-4347-89D4-9EBA7BB93664}" dt="2023-04-13T07:31:56.120" v="64" actId="20577"/>
        <pc:sldMkLst>
          <pc:docMk/>
          <pc:sldMk cId="0" sldId="263"/>
        </pc:sldMkLst>
        <pc:spChg chg="mod">
          <ac:chgData name="Cieplik Agnieszka" userId="5f99851d-3ae8-46b4-80bf-43456106835a" providerId="ADAL" clId="{13A409FF-3CA6-4347-89D4-9EBA7BB93664}" dt="2023-04-13T07:31:56.120" v="64" actId="20577"/>
          <ac:spMkLst>
            <pc:docMk/>
            <pc:sldMk cId="0" sldId="263"/>
            <ac:spMk id="2" creationId="{00000000-0000-0000-0000-000000000000}"/>
          </ac:spMkLst>
        </pc:spChg>
      </pc:sldChg>
      <pc:sldChg chg="modSp">
        <pc:chgData name="Cieplik Agnieszka" userId="5f99851d-3ae8-46b4-80bf-43456106835a" providerId="ADAL" clId="{13A409FF-3CA6-4347-89D4-9EBA7BB93664}" dt="2023-04-13T07:32:06.631" v="66" actId="20577"/>
        <pc:sldMkLst>
          <pc:docMk/>
          <pc:sldMk cId="0" sldId="264"/>
        </pc:sldMkLst>
        <pc:spChg chg="mod">
          <ac:chgData name="Cieplik Agnieszka" userId="5f99851d-3ae8-46b4-80bf-43456106835a" providerId="ADAL" clId="{13A409FF-3CA6-4347-89D4-9EBA7BB93664}" dt="2023-04-13T07:32:06.631" v="66" actId="20577"/>
          <ac:spMkLst>
            <pc:docMk/>
            <pc:sldMk cId="0" sldId="26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38092" y="2718387"/>
            <a:ext cx="8596312" cy="581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>
                <a:solidFill>
                  <a:srgbClr val="8CB9E2"/>
                </a:solidFill>
                <a:latin typeface="Now Bold"/>
              </a:rPr>
              <a:t> KREATORZY</a:t>
            </a:r>
          </a:p>
          <a:p>
            <a:pPr algn="ctr">
              <a:lnSpc>
                <a:spcPts val="15259"/>
              </a:lnSpc>
            </a:pPr>
            <a:r>
              <a:rPr lang="en-US" sz="10899" dirty="0">
                <a:solidFill>
                  <a:srgbClr val="8CB9E2"/>
                </a:solidFill>
                <a:latin typeface="Now Bold"/>
              </a:rPr>
              <a:t>INNOWACJI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756021"/>
            <a:ext cx="1235212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463013" y="-186717"/>
            <a:ext cx="13552153" cy="653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endParaRPr dirty="0"/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NAGROD</a:t>
            </a:r>
            <a:r>
              <a:rPr lang="pl-PL" sz="4920" dirty="0">
                <a:solidFill>
                  <a:srgbClr val="BFDEF2"/>
                </a:solidFill>
                <a:latin typeface="Now Bold"/>
              </a:rPr>
              <a:t>Y </a:t>
            </a:r>
            <a:r>
              <a:rPr lang="en-US" sz="4920" dirty="0">
                <a:solidFill>
                  <a:srgbClr val="BFDEF2"/>
                </a:solidFill>
                <a:latin typeface="Now Bold"/>
              </a:rPr>
              <a:t>KLASOWE</a:t>
            </a:r>
            <a:r>
              <a:rPr lang="pl-PL" sz="4920" dirty="0">
                <a:solidFill>
                  <a:srgbClr val="BFDEF2"/>
                </a:solidFill>
                <a:latin typeface="Now Bold"/>
              </a:rPr>
              <a:t>/ </a:t>
            </a:r>
          </a:p>
          <a:p>
            <a:pPr algn="ctr">
              <a:lnSpc>
                <a:spcPts val="6888"/>
              </a:lnSpc>
            </a:pPr>
            <a:r>
              <a:rPr lang="pl-PL" sz="4920" dirty="0">
                <a:solidFill>
                  <a:srgbClr val="BFDEF2"/>
                </a:solidFill>
                <a:latin typeface="Now Bold"/>
              </a:rPr>
              <a:t>RZECZOWE O WARTOŚCI:</a:t>
            </a:r>
            <a:endParaRPr lang="en-US" sz="4920" dirty="0">
              <a:solidFill>
                <a:srgbClr val="BFDEF2"/>
              </a:solidFill>
              <a:latin typeface="Now Bold"/>
            </a:endParaRPr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   I MIEJSCE 1 500 ZŁ</a:t>
            </a:r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   II MIEJSCE 1 000 ZŁ</a:t>
            </a:r>
          </a:p>
          <a:p>
            <a:pPr algn="ctr">
              <a:lnSpc>
                <a:spcPts val="6888"/>
              </a:lnSpc>
            </a:pPr>
            <a:r>
              <a:rPr lang="en-US" sz="4920" dirty="0">
                <a:solidFill>
                  <a:srgbClr val="BFDEF2"/>
                </a:solidFill>
                <a:latin typeface="Now Bold"/>
              </a:rPr>
              <a:t>III MIEJSCE 800 ZŁ</a:t>
            </a:r>
          </a:p>
          <a:p>
            <a:pPr algn="ctr">
              <a:lnSpc>
                <a:spcPts val="8708"/>
              </a:lnSpc>
            </a:pPr>
            <a:endParaRPr lang="en-US" sz="4920" dirty="0">
              <a:solidFill>
                <a:srgbClr val="BFDEF2"/>
              </a:solidFill>
              <a:latin typeface="Now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01799" y="1276543"/>
            <a:ext cx="13552153" cy="386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en-US" sz="5420" dirty="0">
                <a:solidFill>
                  <a:srgbClr val="BFDEF2"/>
                </a:solidFill>
                <a:latin typeface="Now Bold"/>
              </a:rPr>
              <a:t>DODATKOWO</a:t>
            </a:r>
          </a:p>
          <a:p>
            <a:pPr algn="ctr">
              <a:lnSpc>
                <a:spcPts val="4788"/>
              </a:lnSpc>
            </a:pPr>
            <a:r>
              <a:rPr lang="en-US" sz="3420" dirty="0">
                <a:solidFill>
                  <a:srgbClr val="BFDEF2"/>
                </a:solidFill>
                <a:latin typeface="Now"/>
              </a:rPr>
              <a:t>NAGRODY RZECZOWE DLA UCZNIÓW</a:t>
            </a:r>
          </a:p>
          <a:p>
            <a:pPr algn="ctr">
              <a:lnSpc>
                <a:spcPts val="4788"/>
              </a:lnSpc>
            </a:pPr>
            <a:r>
              <a:rPr lang="en-US" sz="3420" dirty="0">
                <a:solidFill>
                  <a:srgbClr val="BFDEF2"/>
                </a:solidFill>
                <a:latin typeface="Now"/>
              </a:rPr>
              <a:t>POKAZ GWIEZDNY W PLANETARIUM ŚLĄSKIM</a:t>
            </a:r>
          </a:p>
          <a:p>
            <a:pPr algn="ctr">
              <a:lnSpc>
                <a:spcPts val="5068"/>
              </a:lnSpc>
            </a:pPr>
            <a:endParaRPr lang="en-US" sz="3620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8708"/>
              </a:lnSpc>
            </a:pPr>
            <a:endParaRPr lang="en-US" sz="3620" dirty="0">
              <a:solidFill>
                <a:srgbClr val="BFDEF2"/>
              </a:solidFill>
              <a:latin typeface="Now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2574" r="85218" b="2574"/>
          <a:stretch>
            <a:fillRect/>
          </a:stretch>
        </p:blipFill>
        <p:spPr>
          <a:xfrm>
            <a:off x="12736508" y="3079944"/>
            <a:ext cx="2132677" cy="9117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78390" r="5927"/>
          <a:stretch>
            <a:fillRect/>
          </a:stretch>
        </p:blipFill>
        <p:spPr>
          <a:xfrm>
            <a:off x="11281334" y="3524034"/>
            <a:ext cx="193704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1032" y="3112620"/>
            <a:ext cx="12685937" cy="845200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88916" y="-123825"/>
            <a:ext cx="15310168" cy="329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endParaRPr dirty="0"/>
          </a:p>
          <a:p>
            <a:pPr algn="ctr">
              <a:lnSpc>
                <a:spcPts val="8708"/>
              </a:lnSpc>
            </a:pPr>
            <a:r>
              <a:rPr lang="en-US" sz="6220" dirty="0">
                <a:solidFill>
                  <a:srgbClr val="BFDEF2"/>
                </a:solidFill>
                <a:latin typeface="Now Bold"/>
              </a:rPr>
              <a:t>ŻYCZYMY POWODZENIA,</a:t>
            </a:r>
          </a:p>
          <a:p>
            <a:pPr algn="ctr">
              <a:lnSpc>
                <a:spcPts val="8708"/>
              </a:lnSpc>
            </a:pPr>
            <a:r>
              <a:rPr lang="en-US" sz="6220" dirty="0">
                <a:solidFill>
                  <a:srgbClr val="BFDEF2"/>
                </a:solidFill>
                <a:latin typeface="Now Bold"/>
              </a:rPr>
              <a:t>BĄDŹCIE INNOWACYJNI I KREATYWNI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93484"/>
            <a:ext cx="19980847" cy="3086100"/>
            <a:chOff x="0" y="0"/>
            <a:chExt cx="526244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445" cy="812800"/>
            </a:xfrm>
            <a:custGeom>
              <a:avLst/>
              <a:gdLst/>
              <a:ahLst/>
              <a:cxnLst/>
              <a:rect l="l" t="t" r="r" b="b"/>
              <a:pathLst>
                <a:path w="5262445" h="812800">
                  <a:moveTo>
                    <a:pt x="0" y="0"/>
                  </a:moveTo>
                  <a:lnTo>
                    <a:pt x="5262445" y="0"/>
                  </a:lnTo>
                  <a:lnTo>
                    <a:pt x="526244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0575" y="8293484"/>
            <a:ext cx="12534683" cy="1368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77083" y="0"/>
            <a:ext cx="9892773" cy="16409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3992" y="3277225"/>
            <a:ext cx="16841470" cy="186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>
                <a:solidFill>
                  <a:srgbClr val="BFDEF2"/>
                </a:solidFill>
                <a:latin typeface="Now"/>
              </a:rPr>
              <a:t> FUNDUSZEUE.SLASKIE.PL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81411" y="9569834"/>
            <a:ext cx="11393012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Now Bold"/>
              </a:rPr>
              <a:t>KONKURS WSPÓŁFINANSOWANY PRZEZ UNIĘ EUROPEJSKĄ ZE ŚRODKÓW EUROPEJSKIEGO FUNDUSZU SPOŁECZNEGO </a:t>
            </a:r>
          </a:p>
          <a:p>
            <a:pPr algn="ctr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Now Bold"/>
              </a:rPr>
              <a:t>W RAMACH REGIONALNEGO PROGRAMU OPERACYJNEGO WOJEWÓDZTWA ŚLĄSKIEGO NA LATA 2014-2020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73250" y="5143500"/>
            <a:ext cx="5829100" cy="6040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206982">
            <a:off x="-1205830" y="7270608"/>
            <a:ext cx="6048809" cy="62681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74878">
            <a:off x="10379971" y="6104493"/>
            <a:ext cx="1777479" cy="1804547"/>
          </a:xfrm>
          <a:prstGeom prst="rect">
            <a:avLst/>
          </a:prstGeom>
        </p:spPr>
      </p:pic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-4636337" y="-139573"/>
            <a:ext cx="18722468" cy="1056614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93382" y="-2780059"/>
            <a:ext cx="13464561" cy="13792365"/>
            <a:chOff x="0" y="0"/>
            <a:chExt cx="2086610" cy="2137410"/>
          </a:xfrm>
        </p:grpSpPr>
        <p:sp>
          <p:nvSpPr>
            <p:cNvPr id="7" name="Freeform 7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solidFill>
              <a:srgbClr val="04345C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0659465" y="661716"/>
            <a:ext cx="7310935" cy="959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endParaRPr dirty="0"/>
          </a:p>
          <a:p>
            <a:pPr algn="ctr">
              <a:lnSpc>
                <a:spcPts val="4202"/>
              </a:lnSpc>
            </a:pPr>
            <a:endParaRPr dirty="0"/>
          </a:p>
          <a:p>
            <a:pPr algn="ctr">
              <a:lnSpc>
                <a:spcPts val="4202"/>
              </a:lnSpc>
            </a:pPr>
            <a:endParaRPr dirty="0"/>
          </a:p>
          <a:p>
            <a:pPr algn="ctr">
              <a:lnSpc>
                <a:spcPts val="5923"/>
              </a:lnSpc>
            </a:pPr>
            <a:r>
              <a:rPr lang="en-US" sz="3948" dirty="0">
                <a:solidFill>
                  <a:srgbClr val="BFDEF2"/>
                </a:solidFill>
                <a:latin typeface="Now"/>
              </a:rPr>
              <a:t>CZYM JEST INNOWACJA</a:t>
            </a: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zmian</a:t>
            </a:r>
            <a:r>
              <a:rPr lang="pl-PL" sz="3201" dirty="0">
                <a:solidFill>
                  <a:srgbClr val="BFDEF2"/>
                </a:solidFill>
                <a:latin typeface="Now"/>
              </a:rPr>
              <a:t>ą</a:t>
            </a:r>
            <a:r>
              <a:rPr lang="en-US" sz="3201" dirty="0">
                <a:solidFill>
                  <a:srgbClr val="BFDEF2"/>
                </a:solidFill>
                <a:latin typeface="Now"/>
              </a:rPr>
              <a:t> </a:t>
            </a:r>
            <a:r>
              <a:rPr lang="en-US" sz="3201" dirty="0" err="1">
                <a:solidFill>
                  <a:srgbClr val="BFDEF2"/>
                </a:solidFill>
                <a:latin typeface="Now"/>
              </a:rPr>
              <a:t>jedyn</a:t>
            </a:r>
            <a:r>
              <a:rPr lang="pl-PL" sz="3201" dirty="0">
                <a:solidFill>
                  <a:srgbClr val="BFDEF2"/>
                </a:solidFill>
                <a:latin typeface="Now"/>
              </a:rPr>
              <a:t>ą</a:t>
            </a:r>
            <a:r>
              <a:rPr lang="en-US" sz="3201" dirty="0">
                <a:solidFill>
                  <a:srgbClr val="BFDEF2"/>
                </a:solidFill>
                <a:latin typeface="Now"/>
              </a:rPr>
              <a:t> w </a:t>
            </a:r>
            <a:r>
              <a:rPr lang="en-US" sz="3201" dirty="0" err="1">
                <a:solidFill>
                  <a:srgbClr val="BFDEF2"/>
                </a:solidFill>
                <a:latin typeface="Now"/>
              </a:rPr>
              <a:t>swoim</a:t>
            </a:r>
            <a:r>
              <a:rPr lang="en-US" sz="3201" dirty="0">
                <a:solidFill>
                  <a:srgbClr val="BFDEF2"/>
                </a:solidFill>
                <a:latin typeface="Now"/>
              </a:rPr>
              <a:t> </a:t>
            </a:r>
            <a:r>
              <a:rPr lang="en-US" sz="3201" dirty="0" err="1">
                <a:solidFill>
                  <a:srgbClr val="BFDEF2"/>
                </a:solidFill>
                <a:latin typeface="Now"/>
              </a:rPr>
              <a:t>rodzaju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5402"/>
              </a:lnSpc>
            </a:pPr>
            <a:r>
              <a:rPr lang="en-US" sz="3601" dirty="0">
                <a:solidFill>
                  <a:srgbClr val="BFDEF2"/>
                </a:solidFill>
                <a:latin typeface="Now"/>
              </a:rPr>
              <a:t>CO TO ZNACZY</a:t>
            </a:r>
            <a:r>
              <a:rPr lang="pl-PL" sz="3601" dirty="0">
                <a:solidFill>
                  <a:srgbClr val="BFDEF2"/>
                </a:solidFill>
                <a:latin typeface="Now"/>
              </a:rPr>
              <a:t>,</a:t>
            </a:r>
            <a:r>
              <a:rPr lang="en-US" sz="3601" dirty="0">
                <a:solidFill>
                  <a:srgbClr val="BFDEF2"/>
                </a:solidFill>
                <a:latin typeface="Now"/>
              </a:rPr>
              <a:t> ŻE COŚ JEST INNOWACYJNE?</a:t>
            </a: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nieszablonowe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kreatywne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802"/>
              </a:lnSpc>
            </a:pPr>
            <a:r>
              <a:rPr lang="en-US" sz="3201" dirty="0" err="1">
                <a:solidFill>
                  <a:srgbClr val="BFDEF2"/>
                </a:solidFill>
                <a:latin typeface="Now"/>
              </a:rPr>
              <a:t>nowatorskie</a:t>
            </a: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  <a:p>
            <a:pPr algn="ctr">
              <a:lnSpc>
                <a:spcPts val="4202"/>
              </a:lnSpc>
            </a:pPr>
            <a:endParaRPr lang="en-US" sz="3201" dirty="0">
              <a:solidFill>
                <a:srgbClr val="BFDEF2"/>
              </a:solidFill>
              <a:latin typeface="N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859846" y="2998230"/>
            <a:ext cx="4454985" cy="2472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9165371" y="5825170"/>
            <a:ext cx="4454985" cy="2472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V="1">
            <a:off x="4689015" y="1958022"/>
            <a:ext cx="4454985" cy="24725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52841" y="5024851"/>
            <a:ext cx="4454985" cy="24725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338726" y="3953445"/>
            <a:ext cx="9748613" cy="2142811"/>
            <a:chOff x="0" y="0"/>
            <a:chExt cx="5032465" cy="1106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33735" cy="1106170"/>
            </a:xfrm>
            <a:custGeom>
              <a:avLst/>
              <a:gdLst/>
              <a:ahLst/>
              <a:cxnLst/>
              <a:rect l="l" t="t" r="r" b="b"/>
              <a:pathLst>
                <a:path w="5033735" h="1106170">
                  <a:moveTo>
                    <a:pt x="4480015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4480015" y="0"/>
                  </a:lnTo>
                  <a:cubicBezTo>
                    <a:pt x="4786085" y="0"/>
                    <a:pt x="5033735" y="247650"/>
                    <a:pt x="5033735" y="553720"/>
                  </a:cubicBezTo>
                  <a:cubicBezTo>
                    <a:pt x="5032465" y="858520"/>
                    <a:pt x="4784815" y="1106170"/>
                    <a:pt x="4480015" y="110617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113568" y="1064831"/>
            <a:ext cx="4450317" cy="1933399"/>
            <a:chOff x="0" y="0"/>
            <a:chExt cx="2518233" cy="11061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311409" y="1186226"/>
            <a:ext cx="4054634" cy="1690611"/>
            <a:chOff x="0" y="0"/>
            <a:chExt cx="2797961" cy="11666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9231" cy="1166631"/>
            </a:xfrm>
            <a:custGeom>
              <a:avLst/>
              <a:gdLst/>
              <a:ahLst/>
              <a:cxnLst/>
              <a:rect l="l" t="t" r="r" b="b"/>
              <a:pathLst>
                <a:path w="2799231" h="1166631">
                  <a:moveTo>
                    <a:pt x="2245511" y="1166631"/>
                  </a:moveTo>
                  <a:lnTo>
                    <a:pt x="553720" y="1166631"/>
                  </a:lnTo>
                  <a:cubicBezTo>
                    <a:pt x="247650" y="1166631"/>
                    <a:pt x="0" y="905454"/>
                    <a:pt x="0" y="583991"/>
                  </a:cubicBezTo>
                  <a:cubicBezTo>
                    <a:pt x="0" y="261189"/>
                    <a:pt x="247650" y="0"/>
                    <a:pt x="553720" y="0"/>
                  </a:cubicBezTo>
                  <a:lnTo>
                    <a:pt x="2245511" y="0"/>
                  </a:lnTo>
                  <a:cubicBezTo>
                    <a:pt x="2551581" y="0"/>
                    <a:pt x="2799231" y="261189"/>
                    <a:pt x="2799231" y="583991"/>
                  </a:cubicBezTo>
                  <a:cubicBezTo>
                    <a:pt x="2797961" y="905454"/>
                    <a:pt x="2550311" y="1166631"/>
                    <a:pt x="2245511" y="1166631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727863" y="1453046"/>
            <a:ext cx="3044702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coś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czego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nie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było</a:t>
            </a:r>
            <a:endParaRPr lang="en-US" sz="3199" spc="127" dirty="0">
              <a:solidFill>
                <a:srgbClr val="8CB9E2"/>
              </a:solidFill>
              <a:latin typeface="Aileron Regular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6408" y="7061428"/>
            <a:ext cx="5656157" cy="2457265"/>
            <a:chOff x="0" y="0"/>
            <a:chExt cx="2518233" cy="11061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00341" y="7319908"/>
            <a:ext cx="5088291" cy="1955556"/>
            <a:chOff x="0" y="0"/>
            <a:chExt cx="3035535" cy="11666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36805" cy="1166631"/>
            </a:xfrm>
            <a:custGeom>
              <a:avLst/>
              <a:gdLst/>
              <a:ahLst/>
              <a:cxnLst/>
              <a:rect l="l" t="t" r="r" b="b"/>
              <a:pathLst>
                <a:path w="3036805" h="1166631">
                  <a:moveTo>
                    <a:pt x="2483085" y="1166631"/>
                  </a:moveTo>
                  <a:lnTo>
                    <a:pt x="553720" y="1166631"/>
                  </a:lnTo>
                  <a:cubicBezTo>
                    <a:pt x="247650" y="1166631"/>
                    <a:pt x="0" y="905454"/>
                    <a:pt x="0" y="583991"/>
                  </a:cubicBezTo>
                  <a:cubicBezTo>
                    <a:pt x="0" y="261189"/>
                    <a:pt x="247650" y="0"/>
                    <a:pt x="553720" y="0"/>
                  </a:cubicBezTo>
                  <a:lnTo>
                    <a:pt x="2483085" y="0"/>
                  </a:lnTo>
                  <a:cubicBezTo>
                    <a:pt x="2789155" y="0"/>
                    <a:pt x="3036805" y="261189"/>
                    <a:pt x="3036805" y="583991"/>
                  </a:cubicBezTo>
                  <a:cubicBezTo>
                    <a:pt x="3035535" y="905454"/>
                    <a:pt x="2787885" y="1166631"/>
                    <a:pt x="2483085" y="1166631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518250" y="6982081"/>
            <a:ext cx="7138178" cy="3101116"/>
            <a:chOff x="0" y="0"/>
            <a:chExt cx="2518233" cy="11061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843312" y="7246132"/>
            <a:ext cx="6415988" cy="2573014"/>
            <a:chOff x="0" y="0"/>
            <a:chExt cx="2909076" cy="11666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0346" cy="1166631"/>
            </a:xfrm>
            <a:custGeom>
              <a:avLst/>
              <a:gdLst/>
              <a:ahLst/>
              <a:cxnLst/>
              <a:rect l="l" t="t" r="r" b="b"/>
              <a:pathLst>
                <a:path w="2910346" h="1166631">
                  <a:moveTo>
                    <a:pt x="2356626" y="1166631"/>
                  </a:moveTo>
                  <a:lnTo>
                    <a:pt x="553720" y="1166631"/>
                  </a:lnTo>
                  <a:cubicBezTo>
                    <a:pt x="247650" y="1166631"/>
                    <a:pt x="0" y="905454"/>
                    <a:pt x="0" y="583991"/>
                  </a:cubicBezTo>
                  <a:cubicBezTo>
                    <a:pt x="0" y="261189"/>
                    <a:pt x="247650" y="0"/>
                    <a:pt x="553720" y="0"/>
                  </a:cubicBezTo>
                  <a:lnTo>
                    <a:pt x="2356626" y="0"/>
                  </a:lnTo>
                  <a:cubicBezTo>
                    <a:pt x="2662696" y="0"/>
                    <a:pt x="2910346" y="261189"/>
                    <a:pt x="2910346" y="583991"/>
                  </a:cubicBezTo>
                  <a:cubicBezTo>
                    <a:pt x="2909076" y="905454"/>
                    <a:pt x="2661426" y="1166631"/>
                    <a:pt x="2356626" y="1166631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1913818" y="7385607"/>
            <a:ext cx="4520041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nie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każda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zmiana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ma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charakter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innowacji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– </a:t>
            </a:r>
          </a:p>
          <a:p>
            <a:pPr algn="ctr">
              <a:lnSpc>
                <a:spcPts val="4339"/>
              </a:lnSpc>
            </a:pP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za to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każda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innowacja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powoduje</a:t>
            </a:r>
            <a:r>
              <a:rPr lang="en-US" sz="3099" spc="123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099" spc="123" dirty="0" err="1">
                <a:solidFill>
                  <a:srgbClr val="8CB9E2"/>
                </a:solidFill>
                <a:latin typeface="Aileron Regular"/>
              </a:rPr>
              <a:t>zmianę</a:t>
            </a:r>
            <a:endParaRPr lang="en-US" sz="3099" spc="123" dirty="0">
              <a:solidFill>
                <a:srgbClr val="8CB9E2"/>
              </a:solidFill>
              <a:latin typeface="Aileron Regular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2499023" y="643899"/>
            <a:ext cx="5863965" cy="2547546"/>
            <a:chOff x="0" y="0"/>
            <a:chExt cx="2518233" cy="11061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19503" cy="1107440"/>
            </a:xfrm>
            <a:custGeom>
              <a:avLst/>
              <a:gdLst/>
              <a:ahLst/>
              <a:cxnLst/>
              <a:rect l="l" t="t" r="r" b="b"/>
              <a:pathLst>
                <a:path w="2519503" h="1107440">
                  <a:moveTo>
                    <a:pt x="1965783" y="45720"/>
                  </a:moveTo>
                  <a:cubicBezTo>
                    <a:pt x="2245183" y="45720"/>
                    <a:pt x="2472513" y="273050"/>
                    <a:pt x="2472513" y="552450"/>
                  </a:cubicBezTo>
                  <a:cubicBezTo>
                    <a:pt x="2472513" y="831850"/>
                    <a:pt x="2245183" y="1059180"/>
                    <a:pt x="1965783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965783" y="45720"/>
                  </a:lnTo>
                  <a:moveTo>
                    <a:pt x="196578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965783" y="1107440"/>
                  </a:lnTo>
                  <a:cubicBezTo>
                    <a:pt x="2271853" y="1107440"/>
                    <a:pt x="2519503" y="859790"/>
                    <a:pt x="2519503" y="553720"/>
                  </a:cubicBezTo>
                  <a:cubicBezTo>
                    <a:pt x="2518233" y="247650"/>
                    <a:pt x="2270583" y="0"/>
                    <a:pt x="1965783" y="0"/>
                  </a:cubicBezTo>
                  <a:close/>
                </a:path>
              </a:pathLst>
            </a:custGeom>
            <a:solidFill>
              <a:srgbClr val="8CB9E2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892992" y="768294"/>
            <a:ext cx="5076028" cy="2298757"/>
            <a:chOff x="0" y="0"/>
            <a:chExt cx="2797961" cy="126709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99231" cy="1267099"/>
            </a:xfrm>
            <a:custGeom>
              <a:avLst/>
              <a:gdLst/>
              <a:ahLst/>
              <a:cxnLst/>
              <a:rect l="l" t="t" r="r" b="b"/>
              <a:pathLst>
                <a:path w="2799231" h="1267099">
                  <a:moveTo>
                    <a:pt x="2245511" y="1267099"/>
                  </a:moveTo>
                  <a:lnTo>
                    <a:pt x="553720" y="1267099"/>
                  </a:lnTo>
                  <a:cubicBezTo>
                    <a:pt x="247650" y="1267099"/>
                    <a:pt x="0" y="983443"/>
                    <a:pt x="0" y="634292"/>
                  </a:cubicBezTo>
                  <a:cubicBezTo>
                    <a:pt x="0" y="283686"/>
                    <a:pt x="247650" y="0"/>
                    <a:pt x="553720" y="0"/>
                  </a:cubicBezTo>
                  <a:lnTo>
                    <a:pt x="2245511" y="0"/>
                  </a:lnTo>
                  <a:cubicBezTo>
                    <a:pt x="2551581" y="0"/>
                    <a:pt x="2799231" y="283686"/>
                    <a:pt x="2799231" y="634292"/>
                  </a:cubicBezTo>
                  <a:cubicBezTo>
                    <a:pt x="2797961" y="983443"/>
                    <a:pt x="2550311" y="1267099"/>
                    <a:pt x="2245511" y="1267099"/>
                  </a:cubicBezTo>
                  <a:close/>
                </a:path>
              </a:pathLst>
            </a:custGeom>
            <a:solidFill>
              <a:srgbClr val="191919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3389867" y="714770"/>
            <a:ext cx="4664073" cy="231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wdrożenie</a:t>
            </a: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nowego</a:t>
            </a:r>
            <a:endParaRPr lang="en-US" sz="3299" spc="131" dirty="0">
              <a:solidFill>
                <a:srgbClr val="8CB9E2"/>
              </a:solidFill>
              <a:latin typeface="Aileron Regular"/>
            </a:endParaRPr>
          </a:p>
          <a:p>
            <a:pPr algn="ctr">
              <a:lnSpc>
                <a:spcPts val="4619"/>
              </a:lnSpc>
            </a:pP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lub</a:t>
            </a: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istotnie</a:t>
            </a:r>
            <a:endParaRPr lang="en-US" sz="3299" spc="131" dirty="0">
              <a:solidFill>
                <a:srgbClr val="8CB9E2"/>
              </a:solidFill>
              <a:latin typeface="Aileron Regular"/>
            </a:endParaRPr>
          </a:p>
          <a:p>
            <a:pPr algn="ctr">
              <a:lnSpc>
                <a:spcPts val="4619"/>
              </a:lnSpc>
            </a:pP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ulepszonego</a:t>
            </a:r>
            <a:r>
              <a:rPr lang="en-US" sz="3299" spc="131" dirty="0">
                <a:solidFill>
                  <a:srgbClr val="8CB9E2"/>
                </a:solidFill>
                <a:latin typeface="Aileron Regular"/>
              </a:rPr>
              <a:t> </a:t>
            </a:r>
            <a:r>
              <a:rPr lang="en-US" sz="3299" spc="131" dirty="0" err="1">
                <a:solidFill>
                  <a:srgbClr val="8CB9E2"/>
                </a:solidFill>
                <a:latin typeface="Aileron Regular"/>
              </a:rPr>
              <a:t>produktu</a:t>
            </a:r>
            <a:endParaRPr lang="en-US" sz="3299" spc="131" dirty="0">
              <a:solidFill>
                <a:srgbClr val="8CB9E2"/>
              </a:solidFill>
              <a:latin typeface="Aileron Regular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689015" y="4566697"/>
            <a:ext cx="876231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spc="199" dirty="0">
                <a:solidFill>
                  <a:srgbClr val="FFFFFF"/>
                </a:solidFill>
                <a:latin typeface="Aileron Regular"/>
              </a:rPr>
              <a:t>CO  TO JEST INNOWACJA</a:t>
            </a:r>
            <a:r>
              <a:rPr lang="pl-PL" sz="4999" spc="199" dirty="0">
                <a:solidFill>
                  <a:srgbClr val="FFFFFF"/>
                </a:solidFill>
                <a:latin typeface="Aileron Regular"/>
              </a:rPr>
              <a:t> ?</a:t>
            </a:r>
            <a:endParaRPr lang="en-US" sz="4999" spc="199" dirty="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7711576"/>
            <a:ext cx="3044702" cy="109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innowacja</a:t>
            </a:r>
            <a:r>
              <a:rPr lang="en-US" sz="3199" spc="127" dirty="0">
                <a:solidFill>
                  <a:srgbClr val="8CB9E2"/>
                </a:solidFill>
                <a:latin typeface="Aileron Regular"/>
              </a:rPr>
              <a:t> to </a:t>
            </a:r>
            <a:r>
              <a:rPr lang="en-US" sz="3199" spc="127" dirty="0" err="1">
                <a:solidFill>
                  <a:srgbClr val="8CB9E2"/>
                </a:solidFill>
                <a:latin typeface="Aileron Regular"/>
              </a:rPr>
              <a:t>potrzeba</a:t>
            </a:r>
            <a:endParaRPr lang="en-US" sz="3199" spc="127" dirty="0">
              <a:solidFill>
                <a:srgbClr val="8CB9E2"/>
              </a:solidFill>
              <a:latin typeface="Aileron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60623" y="0"/>
            <a:ext cx="4227377" cy="63569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72511"/>
            <a:ext cx="4277013" cy="4268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3241" y="5166630"/>
            <a:ext cx="3109669" cy="40916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38506" y="7425482"/>
            <a:ext cx="5839655" cy="2221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8"/>
              </a:lnSpc>
              <a:spcBef>
                <a:spcPct val="0"/>
              </a:spcBef>
            </a:pPr>
            <a:r>
              <a:rPr lang="en-US" sz="4220" dirty="0">
                <a:solidFill>
                  <a:srgbClr val="8CB9E2"/>
                </a:solidFill>
                <a:latin typeface="Now Bold"/>
              </a:rPr>
              <a:t>LODY, KTÓRE SIĘ NIE ROZPUSZCZAJĄ – JAPOŃSKI HIT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13445" y="6057900"/>
            <a:ext cx="8511314" cy="402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2473" dirty="0">
                <a:solidFill>
                  <a:srgbClr val="8CB9E2"/>
                </a:solidFill>
                <a:latin typeface="Now Bold"/>
              </a:rPr>
              <a:t>ALGATOR - BIOREAKTOR DO HODOWLI ALG</a:t>
            </a:r>
          </a:p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2473" dirty="0">
                <a:solidFill>
                  <a:srgbClr val="8CB9E2"/>
                </a:solidFill>
                <a:latin typeface="Now Bold"/>
              </a:rPr>
              <a:t>ALGI MAJĄ SZANSĘ STAĆ SIĘ JEDZENIEM PRZYSZŁOŚCI. SAMODZIELNA HODOWLA DAJE POCZUCIE SPRAWCZOŚCI – MY JESTEŚMY AUTORAMI NASZEGO POSIŁKU – STWARZAMY GO. URZĄDZENIE MA PRZYBLIŻYĆ ALGI, JEGO WYGLĄD SUGERUJE SPOŻYWCZY CHARAKTER ZAWARTOŚCI. UKRYTE KOMPONENTY ELEKTRONICZNE DBAJĄ O PRAWIDŁOWE ŚRODOWISKO DLA GLONÓW</a:t>
            </a:r>
            <a:r>
              <a:rPr lang="en-US" sz="2473" dirty="0">
                <a:solidFill>
                  <a:srgbClr val="FFFFFF"/>
                </a:solidFill>
                <a:latin typeface="Now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2910" y="1219317"/>
            <a:ext cx="5216440" cy="355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39"/>
              </a:lnSpc>
              <a:spcBef>
                <a:spcPct val="0"/>
              </a:spcBef>
            </a:pPr>
            <a:r>
              <a:rPr lang="en-US" sz="2028" dirty="0">
                <a:solidFill>
                  <a:srgbClr val="8CB9E2"/>
                </a:solidFill>
                <a:latin typeface="Now Bold"/>
              </a:rPr>
              <a:t>INNOWACJA TORBA BORBA JEST SKIEROWANA DO OSÓB STARSZYCH, MAJĄCYCH TRUDNOŚCI W SAMODZIELNYM ROBIENIU ZAKUPÓW. UŻYTKOWANIE OPIERA SIĘ NA WSPÓŁDZIELENIU W MIKROSPOŁECZNOŚCI. PROJEKT REALIZOWANY W RAMACH GENERATORA INNOWACJI SIECI WSPARCIA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44390"/>
            <a:ext cx="5839655" cy="1571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  <a:spcBef>
                <a:spcPct val="0"/>
              </a:spcBef>
            </a:pPr>
            <a:r>
              <a:rPr lang="en-US" sz="4520" dirty="0">
                <a:solidFill>
                  <a:srgbClr val="8CB9E2"/>
                </a:solidFill>
                <a:latin typeface="Now"/>
              </a:rPr>
              <a:t>INNOWACJA PRZYKŁADY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59" t="41600" r="13414"/>
          <a:stretch>
            <a:fillRect/>
          </a:stretch>
        </p:blipFill>
        <p:spPr>
          <a:xfrm>
            <a:off x="2935243" y="5316596"/>
            <a:ext cx="6922619" cy="36488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8811" t="27245" r="26899" b="23056"/>
          <a:stretch>
            <a:fillRect/>
          </a:stretch>
        </p:blipFill>
        <p:spPr>
          <a:xfrm>
            <a:off x="12523952" y="5143500"/>
            <a:ext cx="3266534" cy="3550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48510" r="37115"/>
          <a:stretch>
            <a:fillRect/>
          </a:stretch>
        </p:blipFill>
        <p:spPr>
          <a:xfrm>
            <a:off x="12523952" y="427287"/>
            <a:ext cx="4900086" cy="28753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3400" y="800100"/>
            <a:ext cx="12669972" cy="312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NIE WYMAGAMY OD WAS TAKICH CUDÓW</a:t>
            </a:r>
          </a:p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TWÓRZCIE COŚ PROSTEGO</a:t>
            </a:r>
          </a:p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MYŚLCIE NIESZABLONOW</a:t>
            </a:r>
            <a:r>
              <a:rPr lang="pl-PL" sz="2473" dirty="0">
                <a:solidFill>
                  <a:srgbClr val="8CB9E2"/>
                </a:solidFill>
                <a:latin typeface="Now"/>
              </a:rPr>
              <a:t>O</a:t>
            </a:r>
            <a:endParaRPr lang="en-US" sz="2473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3462"/>
              </a:lnSpc>
            </a:pPr>
            <a:endParaRPr lang="en-US" sz="2473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3462"/>
              </a:lnSpc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WIDZICIE JAKIEŚ OBSZARY RZECZYWISTOŚCI, KTÓRE CHCIELIBYŚCIE "POPRAWIĆ"</a:t>
            </a:r>
          </a:p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2473" dirty="0">
                <a:solidFill>
                  <a:srgbClr val="8CB9E2"/>
                </a:solidFill>
                <a:latin typeface="Now"/>
              </a:rPr>
              <a:t>MACIE SWÓJ POMYSŁ NA INNOWACJ</a:t>
            </a:r>
            <a:r>
              <a:rPr lang="pl-PL" sz="2473" dirty="0">
                <a:solidFill>
                  <a:srgbClr val="8CB9E2"/>
                </a:solidFill>
                <a:latin typeface="Now"/>
              </a:rPr>
              <a:t>E</a:t>
            </a:r>
            <a:r>
              <a:rPr lang="en-US" sz="2473" dirty="0">
                <a:solidFill>
                  <a:srgbClr val="8CB9E2"/>
                </a:solidFill>
                <a:latin typeface="Now"/>
              </a:rPr>
              <a:t> – TWÓRZCIE</a:t>
            </a:r>
            <a:r>
              <a:rPr lang="pl-PL" sz="2473" dirty="0">
                <a:solidFill>
                  <a:srgbClr val="8CB9E2"/>
                </a:solidFill>
                <a:latin typeface="Now"/>
              </a:rPr>
              <a:t>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82361" y="2511875"/>
            <a:ext cx="4647240" cy="4409953"/>
            <a:chOff x="0" y="0"/>
            <a:chExt cx="2636520" cy="2501900"/>
          </a:xfrm>
        </p:grpSpPr>
        <p:sp>
          <p:nvSpPr>
            <p:cNvPr id="3" name="Freeform 3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2"/>
              <a:stretch>
                <a:fillRect l="-21255" r="-21255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901494" y="640363"/>
            <a:ext cx="5686481" cy="5824923"/>
            <a:chOff x="0" y="0"/>
            <a:chExt cx="2086610" cy="2137410"/>
          </a:xfrm>
        </p:grpSpPr>
        <p:sp>
          <p:nvSpPr>
            <p:cNvPr id="5" name="Freeform 5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26776" r="-2677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05139" y="1154422"/>
            <a:ext cx="6482861" cy="6151848"/>
            <a:chOff x="0" y="0"/>
            <a:chExt cx="2636520" cy="2501900"/>
          </a:xfrm>
        </p:grpSpPr>
        <p:sp>
          <p:nvSpPr>
            <p:cNvPr id="7" name="Freeform 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26632" r="-1561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4030" y="7358063"/>
            <a:ext cx="514390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59" dirty="0">
                <a:solidFill>
                  <a:srgbClr val="8CB9E2"/>
                </a:solidFill>
                <a:latin typeface="Now"/>
              </a:rPr>
              <a:t>POCZĄTEK </a:t>
            </a:r>
          </a:p>
          <a:p>
            <a:pPr algn="ctr">
              <a:lnSpc>
                <a:spcPts val="4320"/>
              </a:lnSpc>
            </a:pPr>
            <a:r>
              <a:rPr lang="en-US" sz="3600" spc="359" dirty="0">
                <a:solidFill>
                  <a:srgbClr val="8CB9E2"/>
                </a:solidFill>
                <a:latin typeface="Now"/>
              </a:rPr>
              <a:t>BYWA TRUDNY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5016" y="6734175"/>
            <a:ext cx="5143900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359" dirty="0">
                <a:solidFill>
                  <a:srgbClr val="8CB9E2"/>
                </a:solidFill>
                <a:latin typeface="Now"/>
              </a:rPr>
              <a:t>UWOLNIJ SWOJ</a:t>
            </a:r>
            <a:r>
              <a:rPr lang="pl-PL" sz="3600" spc="359" dirty="0">
                <a:solidFill>
                  <a:srgbClr val="8CB9E2"/>
                </a:solidFill>
                <a:latin typeface="Now"/>
              </a:rPr>
              <a:t>Ą</a:t>
            </a:r>
            <a:r>
              <a:rPr lang="en-US" sz="3600" spc="359" dirty="0">
                <a:solidFill>
                  <a:srgbClr val="8CB9E2"/>
                </a:solidFill>
                <a:latin typeface="Now"/>
              </a:rPr>
              <a:t> KREATYWNOŚĆ I WYOBRAŹNIĘ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79991" y="7589044"/>
            <a:ext cx="5143900" cy="62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</a:pPr>
            <a:r>
              <a:rPr lang="en-US" sz="4099" spc="409" dirty="0">
                <a:solidFill>
                  <a:srgbClr val="8CB9E2"/>
                </a:solidFill>
                <a:latin typeface="Now" panose="020B0604020202020204" charset="-18"/>
              </a:rPr>
              <a:t>PROJEKTUJ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4030" y="285425"/>
            <a:ext cx="7356793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>
                <a:solidFill>
                  <a:srgbClr val="8CB9E2"/>
                </a:solidFill>
                <a:latin typeface="Now"/>
              </a:rPr>
              <a:t>JAK ZACZĄĆ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4022" y="1266654"/>
            <a:ext cx="12169464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465575"/>
            <a:ext cx="11408963" cy="3280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8"/>
              </a:lnSpc>
            </a:pPr>
            <a:endParaRPr/>
          </a:p>
          <a:p>
            <a:pPr algn="ctr">
              <a:lnSpc>
                <a:spcPts val="8708"/>
              </a:lnSpc>
            </a:pPr>
            <a:r>
              <a:rPr lang="en-US" sz="6220">
                <a:solidFill>
                  <a:srgbClr val="BFDEF2"/>
                </a:solidFill>
                <a:latin typeface="Now"/>
              </a:rPr>
              <a:t>TERAZ ZOSTAJE JUŻ TYLKO ZGŁOSZENIE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738" y="296441"/>
            <a:ext cx="19138175" cy="8081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6400" dirty="0">
                <a:solidFill>
                  <a:srgbClr val="8CB9E2"/>
                </a:solidFill>
                <a:latin typeface="Now"/>
              </a:rPr>
              <a:t>ZASADY UDZIAŁU W KONKURSIE</a:t>
            </a:r>
          </a:p>
          <a:p>
            <a:pPr algn="ctr">
              <a:lnSpc>
                <a:spcPts val="7000"/>
              </a:lnSpc>
            </a:pPr>
            <a:endParaRPr lang="en-US" sz="6400" dirty="0">
              <a:solidFill>
                <a:srgbClr val="8CB9E2"/>
              </a:solidFill>
              <a:latin typeface="Now"/>
            </a:endParaRPr>
          </a:p>
          <a:p>
            <a:pPr>
              <a:lnSpc>
                <a:spcPts val="6020"/>
              </a:lnSpc>
            </a:pP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>
              <a:lnSpc>
                <a:spcPts val="6020"/>
              </a:lnSpc>
            </a:pPr>
            <a:r>
              <a:rPr lang="en-US" sz="4300" dirty="0">
                <a:solidFill>
                  <a:srgbClr val="8CB9E2"/>
                </a:solidFill>
                <a:latin typeface="Now"/>
              </a:rPr>
              <a:t>METODA I INTERPRETACJA DOWOLNA</a:t>
            </a:r>
          </a:p>
          <a:p>
            <a:pPr>
              <a:lnSpc>
                <a:spcPts val="6020"/>
              </a:lnSpc>
            </a:pPr>
            <a:r>
              <a:rPr lang="en-US" sz="4300" dirty="0">
                <a:solidFill>
                  <a:srgbClr val="8CB9E2"/>
                </a:solidFill>
                <a:latin typeface="Now"/>
              </a:rPr>
              <a:t>KAŻDA DZIEDZINA ŻYCIA- NAJLEPIEJ OBOK WAS</a:t>
            </a:r>
          </a:p>
          <a:p>
            <a:pPr>
              <a:lnSpc>
                <a:spcPts val="6020"/>
              </a:lnSpc>
            </a:pPr>
            <a:r>
              <a:rPr lang="en-US" sz="4300" dirty="0">
                <a:solidFill>
                  <a:srgbClr val="8CB9E2"/>
                </a:solidFill>
                <a:latin typeface="Now"/>
              </a:rPr>
              <a:t>PRACA W GRUPACH</a:t>
            </a:r>
            <a:r>
              <a:rPr lang="pl-PL" sz="4300" dirty="0">
                <a:solidFill>
                  <a:srgbClr val="8CB9E2"/>
                </a:solidFill>
                <a:latin typeface="Now"/>
              </a:rPr>
              <a:t> LUB INDYWIDUALNIE</a:t>
            </a: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>
              <a:lnSpc>
                <a:spcPts val="6020"/>
              </a:lnSpc>
            </a:pPr>
            <a:r>
              <a:rPr lang="pl-PL" sz="4300" dirty="0">
                <a:solidFill>
                  <a:srgbClr val="8CB9E2"/>
                </a:solidFill>
                <a:latin typeface="Now"/>
              </a:rPr>
              <a:t>OPIS </a:t>
            </a:r>
            <a:r>
              <a:rPr lang="en-US" sz="4300" dirty="0">
                <a:solidFill>
                  <a:srgbClr val="8CB9E2"/>
                </a:solidFill>
                <a:latin typeface="Now"/>
              </a:rPr>
              <a:t> POMYSŁU </a:t>
            </a:r>
            <a:r>
              <a:rPr lang="pl-PL" sz="4300" dirty="0">
                <a:solidFill>
                  <a:srgbClr val="8CB9E2"/>
                </a:solidFill>
                <a:latin typeface="Now"/>
              </a:rPr>
              <a:t> (PREZENTACJA MAKS. 10 SLAJDÓW)</a:t>
            </a: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8960"/>
              </a:lnSpc>
            </a:pPr>
            <a:endParaRPr lang="en-US" sz="4300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8960"/>
              </a:lnSpc>
            </a:pPr>
            <a:endParaRPr lang="en-US" sz="4300" dirty="0">
              <a:solidFill>
                <a:srgbClr val="8CB9E2"/>
              </a:solidFill>
              <a:latin typeface="Now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64420" y="2182169"/>
            <a:ext cx="13923105" cy="92762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5908" y="-728592"/>
            <a:ext cx="16929825" cy="1159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endParaRPr dirty="0"/>
          </a:p>
          <a:p>
            <a:pPr algn="l">
              <a:lnSpc>
                <a:spcPts val="8960"/>
              </a:lnSpc>
            </a:pPr>
            <a:r>
              <a:rPr lang="en-US" sz="6400" dirty="0">
                <a:solidFill>
                  <a:srgbClr val="8CB9E2"/>
                </a:solidFill>
                <a:latin typeface="Now"/>
              </a:rPr>
              <a:t>TERMINY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ZGŁOSZENIE</a:t>
            </a:r>
            <a:r>
              <a:rPr lang="pl-PL" sz="5000" dirty="0">
                <a:solidFill>
                  <a:srgbClr val="8CB9E2"/>
                </a:solidFill>
                <a:latin typeface="Now"/>
              </a:rPr>
              <a:t> </a:t>
            </a:r>
            <a:r>
              <a:rPr lang="pl-PL" sz="5000" b="1" dirty="0">
                <a:solidFill>
                  <a:srgbClr val="8CB9E2"/>
                </a:solidFill>
                <a:latin typeface="Now"/>
              </a:rPr>
              <a:t>10 MAJA</a:t>
            </a:r>
            <a:r>
              <a:rPr lang="en-US" sz="5000" b="1" dirty="0">
                <a:solidFill>
                  <a:srgbClr val="8CB9E2"/>
                </a:solidFill>
                <a:latin typeface="Now Bold"/>
              </a:rPr>
              <a:t> </a:t>
            </a:r>
            <a:r>
              <a:rPr lang="en-US" sz="5000" dirty="0">
                <a:solidFill>
                  <a:srgbClr val="8CB9E2"/>
                </a:solidFill>
                <a:latin typeface="Now Bold"/>
              </a:rPr>
              <a:t>2023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8CB9E2"/>
              </a:solidFill>
              <a:latin typeface="Now Bold"/>
            </a:endParaRP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OGŁOSZENIE WYNIKÓW </a:t>
            </a:r>
            <a:r>
              <a:rPr lang="pl-PL" sz="5000" dirty="0">
                <a:solidFill>
                  <a:srgbClr val="8CB9E2"/>
                </a:solidFill>
                <a:latin typeface="Now Bold"/>
              </a:rPr>
              <a:t>12 MAJA</a:t>
            </a:r>
            <a:r>
              <a:rPr lang="en-US" sz="5000" dirty="0">
                <a:solidFill>
                  <a:srgbClr val="8CB9E2"/>
                </a:solidFill>
                <a:latin typeface="Now Bold"/>
              </a:rPr>
              <a:t> 2023</a:t>
            </a:r>
          </a:p>
          <a:p>
            <a:pPr>
              <a:lnSpc>
                <a:spcPts val="7000"/>
              </a:lnSpc>
            </a:pPr>
            <a:endParaRPr lang="en-US" sz="5000" dirty="0">
              <a:solidFill>
                <a:srgbClr val="8CB9E2"/>
              </a:solidFill>
              <a:latin typeface="Now Bold"/>
            </a:endParaRP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 Bold"/>
              </a:rPr>
              <a:t>FINAŁ- 19 MAJA 2023 ROKU/ PLANETARIUM ŚLĄSKIE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PREZENTACJE ZWYCIĘZCÓW 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WRĘCZENIE NAGRÓD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8CB9E2"/>
                </a:solidFill>
                <a:latin typeface="Now"/>
              </a:rPr>
              <a:t> </a:t>
            </a:r>
          </a:p>
          <a:p>
            <a:pPr algn="ctr">
              <a:lnSpc>
                <a:spcPts val="8960"/>
              </a:lnSpc>
            </a:pPr>
            <a:endParaRPr lang="en-US" sz="5000" dirty="0">
              <a:solidFill>
                <a:srgbClr val="8CB9E2"/>
              </a:solidFill>
              <a:latin typeface="Now"/>
            </a:endParaRPr>
          </a:p>
          <a:p>
            <a:pPr algn="ctr">
              <a:lnSpc>
                <a:spcPts val="8960"/>
              </a:lnSpc>
            </a:pPr>
            <a:endParaRPr lang="en-US" sz="5000" dirty="0">
              <a:solidFill>
                <a:srgbClr val="8CB9E2"/>
              </a:solidFill>
              <a:latin typeface="Now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86800" y="4762500"/>
            <a:ext cx="9927091" cy="66139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A1F3B16C8C704DA37A63ACA9CA61DD" ma:contentTypeVersion="15" ma:contentTypeDescription="Utwórz nowy dokument." ma:contentTypeScope="" ma:versionID="e0646e677760826295674a4e5bfb94f3">
  <xsd:schema xmlns:xsd="http://www.w3.org/2001/XMLSchema" xmlns:xs="http://www.w3.org/2001/XMLSchema" xmlns:p="http://schemas.microsoft.com/office/2006/metadata/properties" xmlns:ns3="d4f64a22-a125-4b7a-afce-4a30c86a8f7c" xmlns:ns4="d47a4560-aee9-43e8-973f-2abd655c26a0" targetNamespace="http://schemas.microsoft.com/office/2006/metadata/properties" ma:root="true" ma:fieldsID="52040d03df43cb18cd6f8b13fb447ae7" ns3:_="" ns4:_="">
    <xsd:import namespace="d4f64a22-a125-4b7a-afce-4a30c86a8f7c"/>
    <xsd:import namespace="d47a4560-aee9-43e8-973f-2abd655c26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64a22-a125-4b7a-afce-4a30c86a8f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a4560-aee9-43e8-973f-2abd655c26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4f64a22-a125-4b7a-afce-4a30c86a8f7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1B5283-2051-4AA3-9B3A-CB9C421BDE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f64a22-a125-4b7a-afce-4a30c86a8f7c"/>
    <ds:schemaRef ds:uri="d47a4560-aee9-43e8-973f-2abd655c26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65855A-7964-4E7C-B972-431F93348CA6}">
  <ds:schemaRefs>
    <ds:schemaRef ds:uri="d47a4560-aee9-43e8-973f-2abd655c26a0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d4f64a22-a125-4b7a-afce-4a30c86a8f7c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D2563E-D7D6-412A-B352-AEAA3364CA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323</Words>
  <Application>Microsoft Office PowerPoint</Application>
  <PresentationFormat>Niestandardowy</PresentationFormat>
  <Paragraphs>73</Paragraphs>
  <Slides>12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Calibri</vt:lpstr>
      <vt:lpstr>Arial</vt:lpstr>
      <vt:lpstr>Now</vt:lpstr>
      <vt:lpstr>Aileron Regular</vt:lpstr>
      <vt:lpstr>Now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mistrzowie innowacji</dc:title>
  <dc:creator>Walczak Paulina</dc:creator>
  <cp:lastModifiedBy>Cieplik Agnieszka</cp:lastModifiedBy>
  <cp:revision>4</cp:revision>
  <dcterms:created xsi:type="dcterms:W3CDTF">2006-08-16T00:00:00Z</dcterms:created>
  <dcterms:modified xsi:type="dcterms:W3CDTF">2023-04-13T07:32:20Z</dcterms:modified>
  <dc:identifier>DAFZgSv-TVk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0x0101002FA1F3B16C8C704DA37A63ACA9CA61DD</vt:lpwstr>
  </property>
</Properties>
</file>