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52"/>
  </p:notesMasterIdLst>
  <p:sldIdLst>
    <p:sldId id="256" r:id="rId5"/>
    <p:sldId id="274" r:id="rId6"/>
    <p:sldId id="313" r:id="rId7"/>
    <p:sldId id="314" r:id="rId8"/>
    <p:sldId id="315" r:id="rId9"/>
    <p:sldId id="317" r:id="rId10"/>
    <p:sldId id="316" r:id="rId11"/>
    <p:sldId id="281" r:id="rId12"/>
    <p:sldId id="330" r:id="rId13"/>
    <p:sldId id="329" r:id="rId14"/>
    <p:sldId id="327" r:id="rId15"/>
    <p:sldId id="280" r:id="rId16"/>
    <p:sldId id="298" r:id="rId17"/>
    <p:sldId id="299" r:id="rId18"/>
    <p:sldId id="328" r:id="rId19"/>
    <p:sldId id="331" r:id="rId20"/>
    <p:sldId id="332" r:id="rId21"/>
    <p:sldId id="288" r:id="rId22"/>
    <p:sldId id="289" r:id="rId23"/>
    <p:sldId id="292" r:id="rId24"/>
    <p:sldId id="333" r:id="rId25"/>
    <p:sldId id="334" r:id="rId26"/>
    <p:sldId id="303" r:id="rId27"/>
    <p:sldId id="291" r:id="rId28"/>
    <p:sldId id="295" r:id="rId29"/>
    <p:sldId id="302" r:id="rId30"/>
    <p:sldId id="304" r:id="rId31"/>
    <p:sldId id="335" r:id="rId32"/>
    <p:sldId id="342" r:id="rId33"/>
    <p:sldId id="343" r:id="rId34"/>
    <p:sldId id="344" r:id="rId35"/>
    <p:sldId id="319" r:id="rId36"/>
    <p:sldId id="324" r:id="rId37"/>
    <p:sldId id="323" r:id="rId38"/>
    <p:sldId id="336" r:id="rId39"/>
    <p:sldId id="312" r:id="rId40"/>
    <p:sldId id="306" r:id="rId41"/>
    <p:sldId id="307" r:id="rId42"/>
    <p:sldId id="308" r:id="rId43"/>
    <p:sldId id="309" r:id="rId44"/>
    <p:sldId id="310" r:id="rId45"/>
    <p:sldId id="318" r:id="rId46"/>
    <p:sldId id="325" r:id="rId47"/>
    <p:sldId id="326" r:id="rId48"/>
    <p:sldId id="338" r:id="rId49"/>
    <p:sldId id="311" r:id="rId50"/>
    <p:sldId id="260" r:id="rId51"/>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 id="2" name="Powroźnik Kinga" initials="PK" lastIdx="2" clrIdx="1">
    <p:extLst>
      <p:ext uri="{19B8F6BF-5375-455C-9EA6-DF929625EA0E}">
        <p15:presenceInfo xmlns:p15="http://schemas.microsoft.com/office/powerpoint/2012/main" userId="S::powroznikk@slaskie.pl::2f3c013f-6106-4490-9045-b131bceeeb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DDF8FD"/>
    <a:srgbClr val="CCFFCC"/>
    <a:srgbClr val="A50021"/>
    <a:srgbClr val="FFCCFF"/>
    <a:srgbClr val="FFCC99"/>
    <a:srgbClr val="CCECFF"/>
    <a:srgbClr val="CCFFFF"/>
    <a:srgbClr val="A4D3F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46" autoAdjust="0"/>
  </p:normalViewPr>
  <p:slideViewPr>
    <p:cSldViewPr snapToGrid="0">
      <p:cViewPr varScale="1">
        <p:scale>
          <a:sx n="75" d="100"/>
          <a:sy n="75" d="100"/>
        </p:scale>
        <p:origin x="2190" y="78"/>
      </p:cViewPr>
      <p:guideLst>
        <p:guide orient="horz" pos="2381"/>
        <p:guide pos="33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2024-12-04</a:t>
            </a:fld>
            <a:endParaRPr lang="pl-PL"/>
          </a:p>
        </p:txBody>
      </p:sp>
      <p:sp>
        <p:nvSpPr>
          <p:cNvPr id="4" name="Symbol zastępczy obrazu slajd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2</a:t>
            </a:fld>
            <a:endParaRPr lang="pl-PL"/>
          </a:p>
        </p:txBody>
      </p:sp>
    </p:spTree>
    <p:extLst>
      <p:ext uri="{BB962C8B-B14F-4D97-AF65-F5344CB8AC3E}">
        <p14:creationId xmlns:p14="http://schemas.microsoft.com/office/powerpoint/2010/main" val="25622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C02B4DB-5212-AD42-B2C1-BD19AC94D45E}" type="slidenum">
              <a:rPr lang="pl-PL" smtClean="0"/>
              <a:t>42</a:t>
            </a:fld>
            <a:endParaRPr lang="pl-PL"/>
          </a:p>
        </p:txBody>
      </p:sp>
    </p:spTree>
    <p:extLst>
      <p:ext uri="{BB962C8B-B14F-4D97-AF65-F5344CB8AC3E}">
        <p14:creationId xmlns:p14="http://schemas.microsoft.com/office/powerpoint/2010/main" val="400772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endParaRPr lang="en-US" dirty="0">
              <a:cs typeface="Calibri"/>
            </a:endParaRPr>
          </a:p>
        </p:txBody>
      </p:sp>
      <p:sp>
        <p:nvSpPr>
          <p:cNvPr id="4" name="Symbol zastępczy numeru slajdu 3"/>
          <p:cNvSpPr>
            <a:spLocks noGrp="1"/>
          </p:cNvSpPr>
          <p:nvPr>
            <p:ph type="sldNum" sz="quarter" idx="5"/>
          </p:nvPr>
        </p:nvSpPr>
        <p:spPr/>
        <p:txBody>
          <a:bodyPr/>
          <a:lstStyle/>
          <a:p>
            <a:fld id="{2C02B4DB-5212-AD42-B2C1-BD19AC94D45E}" type="slidenum">
              <a:rPr lang="pl-PL" smtClean="0"/>
              <a:t>3</a:t>
            </a:fld>
            <a:endParaRPr lang="pl-PL"/>
          </a:p>
        </p:txBody>
      </p:sp>
    </p:spTree>
    <p:extLst>
      <p:ext uri="{BB962C8B-B14F-4D97-AF65-F5344CB8AC3E}">
        <p14:creationId xmlns:p14="http://schemas.microsoft.com/office/powerpoint/2010/main" val="1486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a:t>
            </a:fld>
            <a:endParaRPr lang="pl-PL"/>
          </a:p>
        </p:txBody>
      </p:sp>
    </p:spTree>
    <p:extLst>
      <p:ext uri="{BB962C8B-B14F-4D97-AF65-F5344CB8AC3E}">
        <p14:creationId xmlns:p14="http://schemas.microsoft.com/office/powerpoint/2010/main" val="123965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7</a:t>
            </a:fld>
            <a:endParaRPr lang="pl-PL"/>
          </a:p>
        </p:txBody>
      </p:sp>
    </p:spTree>
    <p:extLst>
      <p:ext uri="{BB962C8B-B14F-4D97-AF65-F5344CB8AC3E}">
        <p14:creationId xmlns:p14="http://schemas.microsoft.com/office/powerpoint/2010/main" val="112775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34</a:t>
            </a:fld>
            <a:endParaRPr lang="pl-PL"/>
          </a:p>
        </p:txBody>
      </p:sp>
    </p:spTree>
    <p:extLst>
      <p:ext uri="{BB962C8B-B14F-4D97-AF65-F5344CB8AC3E}">
        <p14:creationId xmlns:p14="http://schemas.microsoft.com/office/powerpoint/2010/main" val="1942423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C02B4DB-5212-AD42-B2C1-BD19AC94D45E}" type="slidenum">
              <a:rPr lang="pl-PL" smtClean="0"/>
              <a:t>36</a:t>
            </a:fld>
            <a:endParaRPr lang="pl-PL"/>
          </a:p>
        </p:txBody>
      </p:sp>
    </p:spTree>
    <p:extLst>
      <p:ext uri="{BB962C8B-B14F-4D97-AF65-F5344CB8AC3E}">
        <p14:creationId xmlns:p14="http://schemas.microsoft.com/office/powerpoint/2010/main" val="99356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C02B4DB-5212-AD42-B2C1-BD19AC94D45E}" type="slidenum">
              <a:rPr lang="pl-PL" smtClean="0"/>
              <a:t>37</a:t>
            </a:fld>
            <a:endParaRPr lang="pl-PL"/>
          </a:p>
        </p:txBody>
      </p:sp>
    </p:spTree>
    <p:extLst>
      <p:ext uri="{BB962C8B-B14F-4D97-AF65-F5344CB8AC3E}">
        <p14:creationId xmlns:p14="http://schemas.microsoft.com/office/powerpoint/2010/main" val="151999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C02B4DB-5212-AD42-B2C1-BD19AC94D45E}" type="slidenum">
              <a:rPr lang="pl-PL" smtClean="0"/>
              <a:t>39</a:t>
            </a:fld>
            <a:endParaRPr lang="pl-PL"/>
          </a:p>
        </p:txBody>
      </p:sp>
    </p:spTree>
    <p:extLst>
      <p:ext uri="{BB962C8B-B14F-4D97-AF65-F5344CB8AC3E}">
        <p14:creationId xmlns:p14="http://schemas.microsoft.com/office/powerpoint/2010/main" val="224352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40</a:t>
            </a:fld>
            <a:endParaRPr lang="pl-PL"/>
          </a:p>
        </p:txBody>
      </p:sp>
    </p:spTree>
    <p:extLst>
      <p:ext uri="{BB962C8B-B14F-4D97-AF65-F5344CB8AC3E}">
        <p14:creationId xmlns:p14="http://schemas.microsoft.com/office/powerpoint/2010/main" val="2540130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2024-12-04</a:t>
            </a:fld>
            <a:endParaRPr lang="pl-PL"/>
          </a:p>
        </p:txBody>
      </p:sp>
    </p:spTree>
    <p:extLst>
      <p:ext uri="{BB962C8B-B14F-4D97-AF65-F5344CB8AC3E}">
        <p14:creationId xmlns:p14="http://schemas.microsoft.com/office/powerpoint/2010/main" val="4255767286"/>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F8E39A3A-22D6-B8ED-2F58-16F69704FFAA}"/>
              </a:ext>
            </a:extLst>
          </p:cNvPr>
          <p:cNvSpPr/>
          <p:nvPr userDrawn="1"/>
        </p:nvSpPr>
        <p:spPr>
          <a:xfrm>
            <a:off x="2465388" y="4500563"/>
            <a:ext cx="8226426"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p>
        </p:txBody>
      </p:sp>
      <p:pic>
        <p:nvPicPr>
          <p:cNvPr id="7" name="Obraz 6" descr="Obraz zawierający tekst&#10;&#10;Opis wygenerowany automatycznie">
            <a:extLst>
              <a:ext uri="{FF2B5EF4-FFF2-40B4-BE49-F238E27FC236}">
                <a16:creationId xmlns:a16="http://schemas.microsoft.com/office/drawing/2014/main" id="{3B4B8A84-3D08-244B-BF5B-6E361D1A74B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66975" y="4500563"/>
            <a:ext cx="3959225" cy="720090"/>
          </a:xfrm>
          <a:prstGeom prst="rect">
            <a:avLst/>
          </a:prstGeom>
        </p:spPr>
      </p:pic>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825750" y="5593629"/>
            <a:ext cx="7559675" cy="705572"/>
          </a:xfrm>
        </p:spPr>
        <p:txBody>
          <a:bodyPr/>
          <a:lstStyle/>
          <a:p>
            <a:r>
              <a:rPr lang="pl-PL"/>
              <a:t>Kliknij, aby edytować styl</a:t>
            </a:r>
          </a:p>
        </p:txBody>
      </p:sp>
    </p:spTree>
    <p:extLst>
      <p:ext uri="{BB962C8B-B14F-4D97-AF65-F5344CB8AC3E}">
        <p14:creationId xmlns:p14="http://schemas.microsoft.com/office/powerpoint/2010/main" val="278508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2024-12-04</a:t>
            </a:fld>
            <a:endParaRPr lang="pl-PL"/>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6" cstate="hqprint">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7" cstate="hqprint">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8" cstate="hqprint">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9" cstate="hqprint">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0" cstate="hqprint">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1" cstate="hqprint">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2" cstate="hqprint">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3" cstate="hqprint">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4" cstate="hqprint">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spTree>
    <p:extLst>
      <p:ext uri="{BB962C8B-B14F-4D97-AF65-F5344CB8AC3E}">
        <p14:creationId xmlns:p14="http://schemas.microsoft.com/office/powerpoint/2010/main" val="3586026018"/>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2024-12-04</a:t>
            </a:fld>
            <a:endParaRPr lang="pl-PL"/>
          </a:p>
        </p:txBody>
      </p:sp>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5750" y="4500563"/>
            <a:ext cx="3959225" cy="720090"/>
          </a:xfrm>
          <a:prstGeom prst="rect">
            <a:avLst/>
          </a:prstGeom>
        </p:spPr>
      </p:pic>
    </p:spTree>
    <p:extLst>
      <p:ext uri="{BB962C8B-B14F-4D97-AF65-F5344CB8AC3E}">
        <p14:creationId xmlns:p14="http://schemas.microsoft.com/office/powerpoint/2010/main" val="163393511"/>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a:p>
        </p:txBody>
      </p:sp>
    </p:spTree>
    <p:extLst>
      <p:ext uri="{BB962C8B-B14F-4D97-AF65-F5344CB8AC3E}">
        <p14:creationId xmlns:p14="http://schemas.microsoft.com/office/powerpoint/2010/main" val="1007901643"/>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a:p>
        </p:txBody>
      </p:sp>
    </p:spTree>
    <p:extLst>
      <p:ext uri="{BB962C8B-B14F-4D97-AF65-F5344CB8AC3E}">
        <p14:creationId xmlns:p14="http://schemas.microsoft.com/office/powerpoint/2010/main" val="9052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a:p>
        </p:txBody>
      </p:sp>
    </p:spTree>
    <p:extLst>
      <p:ext uri="{BB962C8B-B14F-4D97-AF65-F5344CB8AC3E}">
        <p14:creationId xmlns:p14="http://schemas.microsoft.com/office/powerpoint/2010/main" val="313400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p>
        </p:txBody>
      </p:sp>
    </p:spTree>
    <p:extLst>
      <p:ext uri="{BB962C8B-B14F-4D97-AF65-F5344CB8AC3E}">
        <p14:creationId xmlns:p14="http://schemas.microsoft.com/office/powerpoint/2010/main" val="145398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a:t>Kliknij, aby edytować styl</a:t>
            </a:r>
            <a:endParaRPr lang="en-US"/>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a:t>Kliknij, aby edytować style wzorca tekstu</a:t>
            </a:r>
          </a:p>
          <a:p>
            <a:pPr lvl="1"/>
            <a:r>
              <a:rPr lang="pl-PL"/>
              <a:t>Drugi poziom</a:t>
            </a:r>
          </a:p>
          <a:p>
            <a:pPr lvl="2"/>
            <a:r>
              <a:rPr lang="pl-PL"/>
              <a:t>Trzeci poziom</a:t>
            </a:r>
            <a:endParaRPr lang="en-US"/>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Lst>
  <p:hf hdr="0" ftr="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2"/>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3"/>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4"/>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funduszeue.slaskie.pl/dokument/przew_benef_fesl_v7" TargetMode="External"/><Relationship Id="rId2" Type="http://schemas.openxmlformats.org/officeDocument/2006/relationships/hyperlink" Target="https://funduszeue.slaskie.pl/dokument/instr_benef_sl_2021_zp_1_7" TargetMode="External"/><Relationship Id="rId1" Type="http://schemas.openxmlformats.org/officeDocument/2006/relationships/slideLayout" Target="../slideLayouts/slideLayout5.xml"/><Relationship Id="rId4" Type="http://schemas.openxmlformats.org/officeDocument/2006/relationships/hyperlink" Target="https://funduszeue.slaskie.pl/dokument/zestawienie_dokumentow_niezbednych_do_rozliczenia_projektu_v2"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natalia.wochnik@slaskie.pl" TargetMode="External"/><Relationship Id="rId2" Type="http://schemas.openxmlformats.org/officeDocument/2006/relationships/hyperlink" Target="mailto:paulina.solecka-szponar@slaskie.pl" TargetMode="External"/><Relationship Id="rId1" Type="http://schemas.openxmlformats.org/officeDocument/2006/relationships/slideLayout" Target="../slideLayouts/slideLayout5.xml"/><Relationship Id="rId5" Type="http://schemas.openxmlformats.org/officeDocument/2006/relationships/hyperlink" Target="mailto:kinga.powroznik@slaskie.pl" TargetMode="External"/><Relationship Id="rId4" Type="http://schemas.openxmlformats.org/officeDocument/2006/relationships/hyperlink" Target="mailto:marta.kurek@slaskie.p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funduszeue.slaskie.pl/dokument/przew_benef_fesl_v7" TargetMode="External"/><Relationship Id="rId2" Type="http://schemas.openxmlformats.org/officeDocument/2006/relationships/hyperlink" Target="https://bip.slaskie.pl/sprawy_w_urzedzie/kontrole/kontrole_zam_benef_w_ramach_rpo_wsl_2014_2020/kwestionariusz-kontroli.html"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funduszeue.slaskie.pl/dokument/przew_benef_fesl_v8" TargetMode="External"/><Relationship Id="rId2" Type="http://schemas.openxmlformats.org/officeDocument/2006/relationships/hyperlink" Target="https://funduszeue.slaskie.pl/dokument/wytyczne_kwalifikowalnosci_wydatkow_2021_2027"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funduszeue.slaskie.pl/dokument/przew_benef_fesl_v8" TargetMode="External"/><Relationship Id="rId2" Type="http://schemas.openxmlformats.org/officeDocument/2006/relationships/hyperlink" Target="https://funduszeue.slaskie.pl/dokument/wytyczne_kwalifikowalnosci_wydatkow_2021_2027"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funduszeue.slaskie.pl/dokument/przew_benef_fesl_v8" TargetMode="External"/><Relationship Id="rId2" Type="http://schemas.openxmlformats.org/officeDocument/2006/relationships/hyperlink" Target="https://funduszeue.slaskie.pl/dokument/wytyczne_kwalifikowalnosci_wydatkow_2021_2027"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funduszeue.slaskie.pl/dokument/przew_benef_fesl_v7"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bazakonkurencyjnosci.funduszeeuropejskie.gov.pl/pomoc" TargetMode="External"/><Relationship Id="rId4" Type="http://schemas.openxmlformats.org/officeDocument/2006/relationships/hyperlink" Target="https://funduszeue.slaskie.pl/dokument/wytyczne_kwalifikowalnosci_wydatkow_2021_2027"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funduszeue.slaskie.pl/dokument/przew_benef_fesl_v7"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s://funduszeue.slaskie.pl/dokument/przew_benef_fesl_v7"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funduszeue.slaskie.pl/dokument/przew_benef_fesl_v7"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bazakonkurencyjnosci.funduszeeuropejskie.gov.pl/pomoc/65-najczesciej-zadawane-pytania-cz-3"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funduszeue.slaskie.pl/dokument/przew_benef_fesl_v7"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bip.slaskie.pl/sprawy_w_urzedzie/kontrole/kontrole-zamowien-beneficjentow-w-ramach-fe-sl-20212027/"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2726208F-D6F7-1381-5132-3B60A6BFE74B}"/>
              </a:ext>
            </a:extLst>
          </p:cNvPr>
          <p:cNvSpPr>
            <a:spLocks noGrp="1"/>
          </p:cNvSpPr>
          <p:nvPr>
            <p:ph type="ctrTitle"/>
          </p:nvPr>
        </p:nvSpPr>
        <p:spPr>
          <a:xfrm>
            <a:off x="1385877" y="3070227"/>
            <a:ext cx="7920115" cy="1213666"/>
          </a:xfrm>
        </p:spPr>
        <p:txBody>
          <a:bodyPr>
            <a:normAutofit fontScale="90000"/>
          </a:bodyPr>
          <a:lstStyle/>
          <a:p>
            <a:pPr algn="ctr"/>
            <a:br>
              <a:rPr lang="pl-PL" sz="6000"/>
            </a:br>
            <a:r>
              <a:rPr lang="pl-PL" sz="6000"/>
              <a:t>Kontrole projektów</a:t>
            </a:r>
            <a:br>
              <a:rPr lang="pl-PL" sz="4400"/>
            </a:br>
            <a:endParaRPr lang="pl-PL" sz="4400"/>
          </a:p>
        </p:txBody>
      </p:sp>
      <p:sp>
        <p:nvSpPr>
          <p:cNvPr id="5" name="Podtytuł 4">
            <a:extLst>
              <a:ext uri="{FF2B5EF4-FFF2-40B4-BE49-F238E27FC236}">
                <a16:creationId xmlns:a16="http://schemas.microsoft.com/office/drawing/2014/main" id="{0F4B11A1-2445-C731-5567-0EBA6FAF8969}"/>
              </a:ext>
            </a:extLst>
          </p:cNvPr>
          <p:cNvSpPr>
            <a:spLocks noGrp="1"/>
          </p:cNvSpPr>
          <p:nvPr>
            <p:ph type="subTitle" idx="1"/>
          </p:nvPr>
        </p:nvSpPr>
        <p:spPr>
          <a:xfrm>
            <a:off x="1385878" y="4571925"/>
            <a:ext cx="7920048" cy="1495340"/>
          </a:xfrm>
        </p:spPr>
        <p:txBody>
          <a:bodyPr>
            <a:noAutofit/>
          </a:bodyPr>
          <a:lstStyle/>
          <a:p>
            <a:pPr algn="ctr">
              <a:spcBef>
                <a:spcPts val="600"/>
              </a:spcBef>
            </a:pPr>
            <a:r>
              <a:rPr lang="pl-PL" sz="2400"/>
              <a:t>FE SL 2021-2027</a:t>
            </a:r>
          </a:p>
          <a:p>
            <a:pPr algn="ctr">
              <a:spcBef>
                <a:spcPts val="600"/>
              </a:spcBef>
            </a:pPr>
            <a:r>
              <a:rPr lang="pl-PL" sz="2400"/>
              <a:t>Departament </a:t>
            </a:r>
          </a:p>
          <a:p>
            <a:pPr algn="ctr">
              <a:spcBef>
                <a:spcPts val="600"/>
              </a:spcBef>
            </a:pPr>
            <a:r>
              <a:rPr lang="pl-PL" sz="2400"/>
              <a:t>Europejskiego Funduszu Rozwoju Regionalnego</a:t>
            </a:r>
          </a:p>
        </p:txBody>
      </p:sp>
      <p:sp>
        <p:nvSpPr>
          <p:cNvPr id="2" name="Symbol zastępczy daty 1">
            <a:extLst>
              <a:ext uri="{FF2B5EF4-FFF2-40B4-BE49-F238E27FC236}">
                <a16:creationId xmlns:a16="http://schemas.microsoft.com/office/drawing/2014/main" id="{01A395D3-35E7-4FC6-9F13-A51704F85134}"/>
              </a:ext>
            </a:extLst>
          </p:cNvPr>
          <p:cNvSpPr>
            <a:spLocks noGrp="1"/>
          </p:cNvSpPr>
          <p:nvPr>
            <p:ph type="dt" sz="half" idx="10"/>
          </p:nvPr>
        </p:nvSpPr>
        <p:spPr>
          <a:xfrm>
            <a:off x="7883716" y="539750"/>
            <a:ext cx="1799844" cy="349114"/>
          </a:xfrm>
        </p:spPr>
        <p:txBody>
          <a:bodyPr/>
          <a:lstStyle/>
          <a:p>
            <a:fld id="{A83385F5-A64F-428D-9CAC-5D502640F501}" type="datetime1">
              <a:rPr lang="pl-PL" smtClean="0"/>
              <a:t>2024-12-04</a:t>
            </a:fld>
            <a:endParaRPr lang="pl-PL"/>
          </a:p>
        </p:txBody>
      </p:sp>
      <p:pic>
        <p:nvPicPr>
          <p:cNvPr id="3" name="Obraz 2" descr="Ciąg logotypów dla FE SL 2021-2027&#10;Logo Funduszy Europejskich i napis Fundusze Europejskie dla Śląskiego, flaga PL i napis Rzeczpospolita Polska, napis Dofinansowane przez Unię Europejską, flaga UE, godło Województwa Śląskiego i napis Województwo Śląski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21" y="6299200"/>
            <a:ext cx="9522371" cy="1006083"/>
          </a:xfrm>
          <a:prstGeom prst="rect">
            <a:avLst/>
          </a:prstGeom>
        </p:spPr>
      </p:pic>
    </p:spTree>
    <p:extLst>
      <p:ext uri="{BB962C8B-B14F-4D97-AF65-F5344CB8AC3E}">
        <p14:creationId xmlns:p14="http://schemas.microsoft.com/office/powerpoint/2010/main" val="1061682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E8D0B5-09F9-0984-CE8D-CA6D72385488}"/>
              </a:ext>
            </a:extLst>
          </p:cNvPr>
          <p:cNvSpPr>
            <a:spLocks noGrp="1"/>
          </p:cNvSpPr>
          <p:nvPr>
            <p:ph type="title"/>
          </p:nvPr>
        </p:nvSpPr>
        <p:spPr/>
        <p:txBody>
          <a:bodyPr/>
          <a:lstStyle/>
          <a:p>
            <a:r>
              <a:rPr lang="pl-PL"/>
              <a:t>Zdobądź potrzebne informacje</a:t>
            </a:r>
          </a:p>
        </p:txBody>
      </p:sp>
      <p:sp>
        <p:nvSpPr>
          <p:cNvPr id="3" name="Symbol zastępczy zawartości 2">
            <a:extLst>
              <a:ext uri="{FF2B5EF4-FFF2-40B4-BE49-F238E27FC236}">
                <a16:creationId xmlns:a16="http://schemas.microsoft.com/office/drawing/2014/main" id="{70E2C7A2-1298-086F-1016-C9A011C64C6A}"/>
              </a:ext>
            </a:extLst>
          </p:cNvPr>
          <p:cNvSpPr>
            <a:spLocks noGrp="1"/>
          </p:cNvSpPr>
          <p:nvPr>
            <p:ph idx="1"/>
          </p:nvPr>
        </p:nvSpPr>
        <p:spPr>
          <a:xfrm>
            <a:off x="900815" y="1899137"/>
            <a:ext cx="8640382" cy="4760701"/>
          </a:xfrm>
        </p:spPr>
        <p:txBody>
          <a:bodyPr vert="horz" lIns="0" tIns="0" rIns="0" bIns="0" rtlCol="0" anchor="t">
            <a:normAutofit/>
          </a:bodyPr>
          <a:lstStyle/>
          <a:p>
            <a:pPr>
              <a:buClrTx/>
              <a:buFont typeface="Wingdings" panose="05000000000000000000" pitchFamily="2" charset="2"/>
              <a:buChar char="§"/>
            </a:pPr>
            <a:r>
              <a:rPr lang="pl-PL">
                <a:latin typeface="Open Sans"/>
                <a:ea typeface="Open Sans"/>
                <a:cs typeface="Open Sans"/>
              </a:rPr>
              <a:t>Jak dodać zamówienia oraz kontrakty do CST2021:</a:t>
            </a:r>
            <a:endParaRPr lang="pl-PL"/>
          </a:p>
          <a:p>
            <a:pPr marL="228600" indent="0">
              <a:buNone/>
            </a:pPr>
            <a:r>
              <a:rPr lang="pl-PL">
                <a:latin typeface="Open Sans"/>
                <a:ea typeface="Open Sans"/>
                <a:cs typeface="Open Sans"/>
                <a:hlinkClick r:id="rId2"/>
              </a:rPr>
              <a:t>Instrukcja Beneficjenta SL2021 – zamówienia publiczne opracowane przez Ministerstwo Funduszy i Polityki Regionalnej</a:t>
            </a:r>
            <a:endParaRPr lang="pl-PL"/>
          </a:p>
          <a:p>
            <a:pPr marL="400050" indent="-342900">
              <a:buClrTx/>
              <a:buFont typeface="Wingdings" panose="05000000000000000000" pitchFamily="2" charset="2"/>
              <a:buChar char="§"/>
            </a:pPr>
            <a:r>
              <a:rPr lang="pl-PL">
                <a:latin typeface="Open Sans"/>
                <a:ea typeface="Open Sans"/>
                <a:cs typeface="Open Sans"/>
              </a:rPr>
              <a:t>Kontrola oraz wymogi IZ odnośnie zamówień</a:t>
            </a:r>
            <a:endParaRPr lang="pl-PL"/>
          </a:p>
          <a:p>
            <a:pPr marL="228600" indent="0">
              <a:buNone/>
            </a:pPr>
            <a:r>
              <a:rPr lang="pl-PL">
                <a:latin typeface="Open Sans"/>
                <a:ea typeface="Open Sans"/>
                <a:cs typeface="Open Sans"/>
                <a:hlinkClick r:id="rId3"/>
              </a:rPr>
              <a:t>Przewodnik dla beneficjentów FE SL 2021-2027 (projekty EFRR)</a:t>
            </a:r>
            <a:endParaRPr lang="pl-PL">
              <a:latin typeface="Open Sans"/>
              <a:ea typeface="Open Sans"/>
              <a:cs typeface="Open Sans"/>
            </a:endParaRPr>
          </a:p>
          <a:p>
            <a:pPr>
              <a:buClrTx/>
              <a:buFont typeface="Wingdings" panose="05000000000000000000" pitchFamily="2" charset="2"/>
              <a:buChar char="§"/>
            </a:pPr>
            <a:r>
              <a:rPr lang="pl-PL">
                <a:latin typeface="Open Sans"/>
                <a:ea typeface="Open Sans"/>
                <a:cs typeface="Open Sans"/>
              </a:rPr>
              <a:t>Jak wypełnić matryce ryzyka i zestawienie zamówień w projekcie</a:t>
            </a:r>
          </a:p>
          <a:p>
            <a:pPr marL="228600" indent="0">
              <a:buNone/>
            </a:pPr>
            <a:r>
              <a:rPr lang="pl-PL">
                <a:latin typeface="Open Sans"/>
                <a:ea typeface="Open Sans"/>
                <a:cs typeface="Open Sans"/>
                <a:hlinkClick r:id="rId4"/>
              </a:rPr>
              <a:t>Zestawienie dokumentów niezbędnych do rozliczenia projektu </a:t>
            </a:r>
            <a:endParaRPr lang="pl-PL">
              <a:latin typeface="Open Sans"/>
              <a:ea typeface="Open Sans"/>
              <a:cs typeface="Open Sans"/>
            </a:endParaRPr>
          </a:p>
          <a:p>
            <a:pPr marL="0" indent="0">
              <a:lnSpc>
                <a:spcPct val="300000"/>
              </a:lnSpc>
              <a:spcBef>
                <a:spcPts val="1100"/>
              </a:spcBef>
              <a:buNone/>
            </a:pPr>
            <a:r>
              <a:rPr lang="pl-PL">
                <a:latin typeface="Open Sans"/>
                <a:ea typeface="Open Sans"/>
                <a:cs typeface="Open Sans"/>
              </a:rPr>
              <a:t>UWAGA: zawsze patrz na aktualną wersję dokumentów.</a:t>
            </a:r>
            <a:endParaRPr lang="pl-PL"/>
          </a:p>
          <a:p>
            <a:pPr marL="251460" indent="-251460">
              <a:buFont typeface="Arial"/>
            </a:pPr>
            <a:endParaRPr lang="pl-PL"/>
          </a:p>
        </p:txBody>
      </p:sp>
      <p:sp>
        <p:nvSpPr>
          <p:cNvPr id="4" name="Symbol zastępczy numeru slajdu 3">
            <a:extLst>
              <a:ext uri="{FF2B5EF4-FFF2-40B4-BE49-F238E27FC236}">
                <a16:creationId xmlns:a16="http://schemas.microsoft.com/office/drawing/2014/main" id="{BE6AC9D9-7EE1-1C8B-AA63-F45E7424B401}"/>
              </a:ext>
            </a:extLst>
          </p:cNvPr>
          <p:cNvSpPr>
            <a:spLocks noGrp="1"/>
          </p:cNvSpPr>
          <p:nvPr>
            <p:ph type="sldNum" sz="quarter" idx="10"/>
          </p:nvPr>
        </p:nvSpPr>
        <p:spPr/>
        <p:txBody>
          <a:bodyPr/>
          <a:lstStyle/>
          <a:p>
            <a:fld id="{EB4015AA-59F6-416B-87A6-8E3D940284E2}" type="slidenum">
              <a:rPr lang="pl-PL" smtClean="0"/>
              <a:pPr/>
              <a:t>10</a:t>
            </a:fld>
            <a:endParaRPr lang="pl-PL"/>
          </a:p>
        </p:txBody>
      </p:sp>
    </p:spTree>
    <p:extLst>
      <p:ext uri="{BB962C8B-B14F-4D97-AF65-F5344CB8AC3E}">
        <p14:creationId xmlns:p14="http://schemas.microsoft.com/office/powerpoint/2010/main" val="321788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Stos folderów , dokumentów">
            <a:extLst>
              <a:ext uri="{FF2B5EF4-FFF2-40B4-BE49-F238E27FC236}">
                <a16:creationId xmlns:a16="http://schemas.microsoft.com/office/drawing/2014/main" id="{36AD5F31-BB47-D73B-A9C6-F27F339290D2}"/>
              </a:ext>
            </a:extLst>
          </p:cNvPr>
          <p:cNvPicPr>
            <a:picLocks noGrp="1" noChangeAspect="1"/>
          </p:cNvPicPr>
          <p:nvPr>
            <p:ph type="pic" sz="quarter" idx="11"/>
          </p:nvPr>
        </p:nvPicPr>
        <p:blipFill>
          <a:blip r:embed="rId2"/>
          <a:srcRect t="11498" b="11498"/>
          <a:stretch/>
        </p:blipFill>
        <p:spPr>
          <a:xfrm>
            <a:off x="177800" y="1225529"/>
            <a:ext cx="4698386" cy="5434034"/>
          </a:xfrm>
        </p:spPr>
      </p:pic>
      <p:sp>
        <p:nvSpPr>
          <p:cNvPr id="2" name="Tytuł 1">
            <a:extLst>
              <a:ext uri="{FF2B5EF4-FFF2-40B4-BE49-F238E27FC236}">
                <a16:creationId xmlns:a16="http://schemas.microsoft.com/office/drawing/2014/main" id="{40010BC2-F04F-E772-90A5-EF5CE6255368}"/>
              </a:ext>
            </a:extLst>
          </p:cNvPr>
          <p:cNvSpPr>
            <a:spLocks noGrp="1"/>
          </p:cNvSpPr>
          <p:nvPr>
            <p:ph type="title"/>
          </p:nvPr>
        </p:nvSpPr>
        <p:spPr>
          <a:xfrm>
            <a:off x="5208305" y="1137441"/>
            <a:ext cx="4320000" cy="754585"/>
          </a:xfrm>
        </p:spPr>
        <p:txBody>
          <a:bodyPr/>
          <a:lstStyle/>
          <a:p>
            <a:r>
              <a:rPr lang="pl-PL">
                <a:latin typeface="Open Sans"/>
                <a:ea typeface="Open Sans"/>
                <a:cs typeface="Open Sans"/>
              </a:rPr>
              <a:t>Pierwszy krok</a:t>
            </a:r>
            <a:endParaRPr lang="pl-PL"/>
          </a:p>
        </p:txBody>
      </p:sp>
      <p:sp>
        <p:nvSpPr>
          <p:cNvPr id="3" name="Symbol zastępczy zawartości 2">
            <a:extLst>
              <a:ext uri="{FF2B5EF4-FFF2-40B4-BE49-F238E27FC236}">
                <a16:creationId xmlns:a16="http://schemas.microsoft.com/office/drawing/2014/main" id="{2E1F3CF7-9141-2405-3E29-7369271057E5}"/>
              </a:ext>
            </a:extLst>
          </p:cNvPr>
          <p:cNvSpPr>
            <a:spLocks noGrp="1"/>
          </p:cNvSpPr>
          <p:nvPr>
            <p:ph sz="half" idx="1"/>
          </p:nvPr>
        </p:nvSpPr>
        <p:spPr>
          <a:xfrm>
            <a:off x="5208305" y="2836636"/>
            <a:ext cx="4833687" cy="1619295"/>
          </a:xfrm>
        </p:spPr>
        <p:txBody>
          <a:bodyPr vert="horz" lIns="0" tIns="0" rIns="0" bIns="0" rtlCol="0" anchor="t">
            <a:normAutofit/>
          </a:bodyPr>
          <a:lstStyle/>
          <a:p>
            <a:pPr marL="0" indent="0">
              <a:lnSpc>
                <a:spcPct val="100000"/>
              </a:lnSpc>
              <a:spcBef>
                <a:spcPts val="0"/>
              </a:spcBef>
              <a:buNone/>
            </a:pPr>
            <a:r>
              <a:rPr lang="pl-PL" sz="2000">
                <a:latin typeface="Open Sans"/>
                <a:ea typeface="Open Sans"/>
                <a:cs typeface="Open Sans"/>
              </a:rPr>
              <a:t>Przygotuj dokumenty z zamówień:</a:t>
            </a:r>
            <a:r>
              <a:rPr lang="en-US" sz="2000">
                <a:latin typeface="Open Sans"/>
                <a:ea typeface="Open Sans"/>
                <a:cs typeface="Open Sans"/>
              </a:rPr>
              <a:t> </a:t>
            </a:r>
            <a:endParaRPr lang="pl-PL" sz="2000">
              <a:latin typeface="Open Sans"/>
              <a:ea typeface="Open Sans"/>
              <a:cs typeface="Open Sans"/>
            </a:endParaRPr>
          </a:p>
          <a:p>
            <a:pPr>
              <a:lnSpc>
                <a:spcPct val="100000"/>
              </a:lnSpc>
              <a:spcBef>
                <a:spcPts val="0"/>
              </a:spcBef>
              <a:buClrTx/>
              <a:buFont typeface="Wingdings" panose="05000000000000000000" pitchFamily="2" charset="2"/>
              <a:buChar char="§"/>
            </a:pPr>
            <a:r>
              <a:rPr lang="pl-PL" sz="2000">
                <a:latin typeface="Open Sans"/>
                <a:ea typeface="Open Sans"/>
                <a:cs typeface="Open Sans"/>
              </a:rPr>
              <a:t>z których chcesz zrefundować wydatki,</a:t>
            </a:r>
            <a:r>
              <a:rPr lang="en-US" sz="2000">
                <a:latin typeface="Open Sans"/>
                <a:ea typeface="Open Sans"/>
                <a:cs typeface="Open Sans"/>
              </a:rPr>
              <a:t> </a:t>
            </a:r>
          </a:p>
          <a:p>
            <a:pPr>
              <a:lnSpc>
                <a:spcPct val="100000"/>
              </a:lnSpc>
              <a:spcBef>
                <a:spcPts val="0"/>
              </a:spcBef>
              <a:buClrTx/>
              <a:buFont typeface="Wingdings" panose="05000000000000000000" pitchFamily="2" charset="2"/>
              <a:buChar char="§"/>
            </a:pPr>
            <a:r>
              <a:rPr lang="pl-PL" sz="2000">
                <a:latin typeface="Open Sans"/>
                <a:ea typeface="Open Sans"/>
                <a:cs typeface="Open Sans"/>
              </a:rPr>
              <a:t>dla których chcesz wypełnić matryce ryzyka.</a:t>
            </a:r>
          </a:p>
        </p:txBody>
      </p:sp>
      <p:sp>
        <p:nvSpPr>
          <p:cNvPr id="4" name="Symbol zastępczy numeru slajdu 3">
            <a:extLst>
              <a:ext uri="{FF2B5EF4-FFF2-40B4-BE49-F238E27FC236}">
                <a16:creationId xmlns:a16="http://schemas.microsoft.com/office/drawing/2014/main" id="{03BADBB6-B3B0-8EDC-AF20-764AE519A054}"/>
              </a:ext>
            </a:extLst>
          </p:cNvPr>
          <p:cNvSpPr>
            <a:spLocks noGrp="1"/>
          </p:cNvSpPr>
          <p:nvPr>
            <p:ph type="sldNum" sz="quarter" idx="10"/>
          </p:nvPr>
        </p:nvSpPr>
        <p:spPr/>
        <p:txBody>
          <a:bodyPr/>
          <a:lstStyle/>
          <a:p>
            <a:fld id="{EB4015AA-59F6-416B-87A6-8E3D940284E2}" type="slidenum">
              <a:rPr lang="pl-PL" smtClean="0"/>
              <a:pPr/>
              <a:t>11</a:t>
            </a:fld>
            <a:endParaRPr lang="pl-PL"/>
          </a:p>
        </p:txBody>
      </p:sp>
    </p:spTree>
    <p:extLst>
      <p:ext uri="{BB962C8B-B14F-4D97-AF65-F5344CB8AC3E}">
        <p14:creationId xmlns:p14="http://schemas.microsoft.com/office/powerpoint/2010/main" val="285911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obraz przedstawiający czerwony balon unoszący się nad pinezką skierowaną igłą do góry">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srcRect l="6636" r="6636"/>
          <a:stretch/>
        </p:blipFill>
        <p:spPr>
          <a:xfrm>
            <a:off x="0" y="0"/>
            <a:ext cx="6784975" cy="5221288"/>
          </a:xfrm>
        </p:spPr>
      </p:pic>
      <p:sp>
        <p:nvSpPr>
          <p:cNvPr id="19" name="Tytuł 18">
            <a:extLst>
              <a:ext uri="{FF2B5EF4-FFF2-40B4-BE49-F238E27FC236}">
                <a16:creationId xmlns:a16="http://schemas.microsoft.com/office/drawing/2014/main" id="{64CA579E-0933-2C4B-732C-9B8E1C1D3432}"/>
              </a:ext>
            </a:extLst>
          </p:cNvPr>
          <p:cNvSpPr>
            <a:spLocks noGrp="1"/>
          </p:cNvSpPr>
          <p:nvPr>
            <p:ph type="ctrTitle"/>
          </p:nvPr>
        </p:nvSpPr>
        <p:spPr/>
        <p:txBody>
          <a:bodyPr/>
          <a:lstStyle/>
          <a:p>
            <a:r>
              <a:rPr lang="pl-PL">
                <a:latin typeface="Open Sans"/>
                <a:ea typeface="Open Sans"/>
                <a:cs typeface="Open Sans"/>
              </a:rPr>
              <a:t>Matryca ryzyka</a:t>
            </a:r>
            <a:endParaRPr lang="pl-PL"/>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449694" y="7019925"/>
            <a:ext cx="1079500" cy="179388"/>
          </a:xfrm>
        </p:spPr>
        <p:txBody>
          <a:bodyPr/>
          <a:lstStyle/>
          <a:p>
            <a:fld id="{EB4015AA-59F6-416B-87A6-8E3D940284E2}" type="slidenum">
              <a:rPr lang="pl-PL" smtClean="0"/>
              <a:pPr/>
              <a:t>12</a:t>
            </a:fld>
            <a:endParaRPr lang="pl-PL"/>
          </a:p>
        </p:txBody>
      </p:sp>
    </p:spTree>
    <p:extLst>
      <p:ext uri="{BB962C8B-B14F-4D97-AF65-F5344CB8AC3E}">
        <p14:creationId xmlns:p14="http://schemas.microsoft.com/office/powerpoint/2010/main" val="259190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D2BFA8-5804-4195-B5A9-F74F172D7D54}"/>
              </a:ext>
            </a:extLst>
          </p:cNvPr>
          <p:cNvSpPr>
            <a:spLocks noGrp="1"/>
          </p:cNvSpPr>
          <p:nvPr>
            <p:ph type="title"/>
          </p:nvPr>
        </p:nvSpPr>
        <p:spPr/>
        <p:txBody>
          <a:bodyPr/>
          <a:lstStyle/>
          <a:p>
            <a:r>
              <a:rPr lang="pl-PL"/>
              <a:t>Czym jest matryca ryzyka?</a:t>
            </a:r>
          </a:p>
        </p:txBody>
      </p:sp>
      <p:sp>
        <p:nvSpPr>
          <p:cNvPr id="3" name="Symbol zastępczy zawartości 2">
            <a:extLst>
              <a:ext uri="{FF2B5EF4-FFF2-40B4-BE49-F238E27FC236}">
                <a16:creationId xmlns:a16="http://schemas.microsoft.com/office/drawing/2014/main" id="{776E41EB-DA8E-4264-990A-15B86957FF59}"/>
              </a:ext>
            </a:extLst>
          </p:cNvPr>
          <p:cNvSpPr>
            <a:spLocks noGrp="1"/>
          </p:cNvSpPr>
          <p:nvPr>
            <p:ph idx="1"/>
          </p:nvPr>
        </p:nvSpPr>
        <p:spPr>
          <a:xfrm>
            <a:off x="1025715" y="2159837"/>
            <a:ext cx="8640382" cy="3600001"/>
          </a:xfrm>
        </p:spPr>
        <p:txBody>
          <a:bodyPr>
            <a:normAutofit/>
          </a:bodyPr>
          <a:lstStyle/>
          <a:p>
            <a:pPr marL="0" indent="0">
              <a:lnSpc>
                <a:spcPct val="150000"/>
              </a:lnSpc>
              <a:buNone/>
            </a:pPr>
            <a:r>
              <a:rPr lang="pl-PL" sz="2000">
                <a:latin typeface="Open Sans" panose="020B0606030504020204" pitchFamily="34" charset="0"/>
                <a:ea typeface="Open Sans" panose="020B0606030504020204" pitchFamily="34" charset="0"/>
                <a:cs typeface="Open Sans" panose="020B0606030504020204" pitchFamily="34" charset="0"/>
              </a:rPr>
              <a:t>Matryca to narzędzie, które pozwala na oszacowanie ryzyka związanego z danym zamówieniem i przyporządkowanie go do grupy niskiego lub wysokiego ryzyka.</a:t>
            </a:r>
          </a:p>
          <a:p>
            <a:pPr marL="0" indent="0">
              <a:lnSpc>
                <a:spcPct val="150000"/>
              </a:lnSpc>
              <a:buNone/>
            </a:pPr>
            <a:endParaRPr lang="pl-PL" sz="200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pl-PL" sz="2000">
                <a:latin typeface="Open Sans" panose="020B0606030504020204" pitchFamily="34" charset="0"/>
                <a:ea typeface="Open Sans" panose="020B0606030504020204" pitchFamily="34" charset="0"/>
                <a:cs typeface="Open Sans" panose="020B0606030504020204" pitchFamily="34" charset="0"/>
              </a:rPr>
              <a:t>Matrycę ryzyka wypełnia się dla zamówień o wartości szacunkowej </a:t>
            </a:r>
            <a:r>
              <a:rPr lang="pl-PL" sz="2000" b="1">
                <a:latin typeface="Open Sans" panose="020B0606030504020204" pitchFamily="34" charset="0"/>
                <a:ea typeface="Open Sans" panose="020B0606030504020204" pitchFamily="34" charset="0"/>
                <a:cs typeface="Open Sans" panose="020B0606030504020204" pitchFamily="34" charset="0"/>
              </a:rPr>
              <a:t>przekraczającej</a:t>
            </a:r>
            <a:r>
              <a:rPr lang="pl-PL" sz="2000">
                <a:latin typeface="Open Sans" panose="020B0606030504020204" pitchFamily="34" charset="0"/>
                <a:ea typeface="Open Sans" panose="020B0606030504020204" pitchFamily="34" charset="0"/>
                <a:cs typeface="Open Sans" panose="020B0606030504020204" pitchFamily="34" charset="0"/>
              </a:rPr>
              <a:t> 50 000 zł netto.</a:t>
            </a:r>
          </a:p>
        </p:txBody>
      </p:sp>
      <p:sp>
        <p:nvSpPr>
          <p:cNvPr id="4" name="Symbol zastępczy numeru slajdu 3">
            <a:extLst>
              <a:ext uri="{FF2B5EF4-FFF2-40B4-BE49-F238E27FC236}">
                <a16:creationId xmlns:a16="http://schemas.microsoft.com/office/drawing/2014/main" id="{1BE4DA39-0A7B-45B0-83D9-9FAA08AC2370}"/>
              </a:ext>
            </a:extLst>
          </p:cNvPr>
          <p:cNvSpPr>
            <a:spLocks noGrp="1"/>
          </p:cNvSpPr>
          <p:nvPr>
            <p:ph type="sldNum" sz="quarter" idx="10"/>
          </p:nvPr>
        </p:nvSpPr>
        <p:spPr/>
        <p:txBody>
          <a:bodyPr/>
          <a:lstStyle/>
          <a:p>
            <a:fld id="{EB4015AA-59F6-416B-87A6-8E3D940284E2}" type="slidenum">
              <a:rPr lang="pl-PL" smtClean="0"/>
              <a:pPr/>
              <a:t>13</a:t>
            </a:fld>
            <a:endParaRPr lang="pl-PL"/>
          </a:p>
        </p:txBody>
      </p:sp>
    </p:spTree>
    <p:extLst>
      <p:ext uri="{BB962C8B-B14F-4D97-AF65-F5344CB8AC3E}">
        <p14:creationId xmlns:p14="http://schemas.microsoft.com/office/powerpoint/2010/main" val="623005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D2BFA8-5804-4195-B5A9-F74F172D7D54}"/>
              </a:ext>
            </a:extLst>
          </p:cNvPr>
          <p:cNvSpPr>
            <a:spLocks noGrp="1"/>
          </p:cNvSpPr>
          <p:nvPr>
            <p:ph type="title"/>
          </p:nvPr>
        </p:nvSpPr>
        <p:spPr/>
        <p:txBody>
          <a:bodyPr/>
          <a:lstStyle/>
          <a:p>
            <a:r>
              <a:rPr lang="pl-PL"/>
              <a:t>Jak to działa?</a:t>
            </a:r>
          </a:p>
        </p:txBody>
      </p:sp>
      <p:sp>
        <p:nvSpPr>
          <p:cNvPr id="3" name="Symbol zastępczy zawartości 2">
            <a:extLst>
              <a:ext uri="{FF2B5EF4-FFF2-40B4-BE49-F238E27FC236}">
                <a16:creationId xmlns:a16="http://schemas.microsoft.com/office/drawing/2014/main" id="{776E41EB-DA8E-4264-990A-15B86957FF59}"/>
              </a:ext>
            </a:extLst>
          </p:cNvPr>
          <p:cNvSpPr>
            <a:spLocks noGrp="1"/>
          </p:cNvSpPr>
          <p:nvPr>
            <p:ph idx="1"/>
          </p:nvPr>
        </p:nvSpPr>
        <p:spPr>
          <a:xfrm>
            <a:off x="1025715" y="1979837"/>
            <a:ext cx="8640382" cy="3600001"/>
          </a:xfrm>
        </p:spPr>
        <p:txBody>
          <a:bodyPr>
            <a:normAutofit/>
          </a:bodyPr>
          <a:lstStyle/>
          <a:p>
            <a:pPr marL="0" indent="0">
              <a:buNone/>
            </a:pPr>
            <a:endParaRPr lang="pl-PL" sz="24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pl-PL" sz="2000">
                <a:latin typeface="Open Sans" panose="020B0606030504020204" pitchFamily="34" charset="0"/>
                <a:ea typeface="Open Sans" panose="020B0606030504020204" pitchFamily="34" charset="0"/>
                <a:cs typeface="Open Sans" panose="020B0606030504020204" pitchFamily="34" charset="0"/>
              </a:rPr>
              <a:t>Odpowiedziom na pytania zawarte w matrycy odpowiadają punkty. </a:t>
            </a:r>
          </a:p>
          <a:p>
            <a:pPr marL="0" indent="0">
              <a:lnSpc>
                <a:spcPct val="150000"/>
              </a:lnSpc>
              <a:buNone/>
            </a:pPr>
            <a:r>
              <a:rPr lang="pl-PL" sz="2000">
                <a:latin typeface="Open Sans" panose="020B0606030504020204" pitchFamily="34" charset="0"/>
                <a:ea typeface="Open Sans" panose="020B0606030504020204" pitchFamily="34" charset="0"/>
                <a:cs typeface="Open Sans" panose="020B0606030504020204" pitchFamily="34" charset="0"/>
              </a:rPr>
              <a:t>O zakwalifikowaniu zamówienia do grupy niskiego lub wysokiego ryzyka decyduje ilość uzyskanych punktów. Punkty naliczają się automatycznie. Wynik analizy, czyli poziom ryzyka (komunikat WYSOKI/NISKI) generuje się automatycznie po odpowiedzi na wszystkie pytania.</a:t>
            </a:r>
          </a:p>
          <a:p>
            <a:pPr marL="0" indent="0">
              <a:buNone/>
            </a:pPr>
            <a:endParaRPr lang="pl-PL" sz="240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ymbol zastępczy numeru slajdu 3">
            <a:extLst>
              <a:ext uri="{FF2B5EF4-FFF2-40B4-BE49-F238E27FC236}">
                <a16:creationId xmlns:a16="http://schemas.microsoft.com/office/drawing/2014/main" id="{1BE4DA39-0A7B-45B0-83D9-9FAA08AC2370}"/>
              </a:ext>
            </a:extLst>
          </p:cNvPr>
          <p:cNvSpPr>
            <a:spLocks noGrp="1"/>
          </p:cNvSpPr>
          <p:nvPr>
            <p:ph type="sldNum" sz="quarter" idx="10"/>
          </p:nvPr>
        </p:nvSpPr>
        <p:spPr/>
        <p:txBody>
          <a:bodyPr/>
          <a:lstStyle/>
          <a:p>
            <a:fld id="{EB4015AA-59F6-416B-87A6-8E3D940284E2}" type="slidenum">
              <a:rPr lang="pl-PL" smtClean="0"/>
              <a:pPr/>
              <a:t>14</a:t>
            </a:fld>
            <a:endParaRPr lang="pl-PL"/>
          </a:p>
        </p:txBody>
      </p:sp>
    </p:spTree>
    <p:extLst>
      <p:ext uri="{BB962C8B-B14F-4D97-AF65-F5344CB8AC3E}">
        <p14:creationId xmlns:p14="http://schemas.microsoft.com/office/powerpoint/2010/main" val="701470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przedstawiający rozstaje dróg leśnych">
            <a:extLst>
              <a:ext uri="{FF2B5EF4-FFF2-40B4-BE49-F238E27FC236}">
                <a16:creationId xmlns:a16="http://schemas.microsoft.com/office/drawing/2014/main" id="{5FB18F05-8C68-1740-CFB1-65BFF16E30DB}"/>
              </a:ext>
            </a:extLst>
          </p:cNvPr>
          <p:cNvPicPr>
            <a:picLocks noGrp="1" noChangeAspect="1"/>
          </p:cNvPicPr>
          <p:nvPr>
            <p:ph type="pic" sz="quarter" idx="10"/>
          </p:nvPr>
        </p:nvPicPr>
        <p:blipFill>
          <a:blip r:embed="rId2"/>
          <a:srcRect l="10010" r="10010"/>
          <a:stretch/>
        </p:blipFill>
        <p:spPr/>
      </p:pic>
      <p:sp>
        <p:nvSpPr>
          <p:cNvPr id="3" name="Tytuł 2">
            <a:extLst>
              <a:ext uri="{FF2B5EF4-FFF2-40B4-BE49-F238E27FC236}">
                <a16:creationId xmlns:a16="http://schemas.microsoft.com/office/drawing/2014/main" id="{84F1B658-06B3-7739-C65E-97D111C7DE26}"/>
              </a:ext>
            </a:extLst>
          </p:cNvPr>
          <p:cNvSpPr>
            <a:spLocks noGrp="1"/>
          </p:cNvSpPr>
          <p:nvPr>
            <p:ph type="ctrTitle"/>
          </p:nvPr>
        </p:nvSpPr>
        <p:spPr/>
        <p:txBody>
          <a:bodyPr/>
          <a:lstStyle/>
          <a:p>
            <a:r>
              <a:rPr lang="pl-PL">
                <a:latin typeface="Open Sans"/>
                <a:ea typeface="Open Sans"/>
                <a:cs typeface="Open Sans"/>
              </a:rPr>
              <a:t>Który wzór matrycy wybrać?</a:t>
            </a:r>
            <a:endParaRPr lang="pl-PL"/>
          </a:p>
        </p:txBody>
      </p:sp>
    </p:spTree>
    <p:extLst>
      <p:ext uri="{BB962C8B-B14F-4D97-AF65-F5344CB8AC3E}">
        <p14:creationId xmlns:p14="http://schemas.microsoft.com/office/powerpoint/2010/main" val="3864328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D2BFA8-5804-4195-B5A9-F74F172D7D54}"/>
              </a:ext>
            </a:extLst>
          </p:cNvPr>
          <p:cNvSpPr>
            <a:spLocks noGrp="1"/>
          </p:cNvSpPr>
          <p:nvPr>
            <p:ph type="title"/>
          </p:nvPr>
        </p:nvSpPr>
        <p:spPr/>
        <p:txBody>
          <a:bodyPr/>
          <a:lstStyle/>
          <a:p>
            <a:r>
              <a:rPr lang="pl-PL">
                <a:latin typeface="Open Sans"/>
                <a:ea typeface="Open Sans"/>
                <a:cs typeface="Open Sans"/>
              </a:rPr>
              <a:t>Matrycę ryzyka PZP wybieram, jeśli:</a:t>
            </a:r>
            <a:endParaRPr lang="pl-PL"/>
          </a:p>
        </p:txBody>
      </p:sp>
      <p:sp>
        <p:nvSpPr>
          <p:cNvPr id="3" name="Symbol zastępczy zawartości 2">
            <a:extLst>
              <a:ext uri="{FF2B5EF4-FFF2-40B4-BE49-F238E27FC236}">
                <a16:creationId xmlns:a16="http://schemas.microsoft.com/office/drawing/2014/main" id="{776E41EB-DA8E-4264-990A-15B86957FF59}"/>
              </a:ext>
            </a:extLst>
          </p:cNvPr>
          <p:cNvSpPr>
            <a:spLocks noGrp="1"/>
          </p:cNvSpPr>
          <p:nvPr>
            <p:ph idx="1"/>
          </p:nvPr>
        </p:nvSpPr>
        <p:spPr>
          <a:xfrm>
            <a:off x="1025907" y="1708210"/>
            <a:ext cx="8640382" cy="4680002"/>
          </a:xfrm>
        </p:spPr>
        <p:txBody>
          <a:bodyPr vert="horz" lIns="0" tIns="0" rIns="0" bIns="0" rtlCol="0" anchor="t">
            <a:normAutofit/>
          </a:bodyPr>
          <a:lstStyle/>
          <a:p>
            <a:pPr marL="251460" indent="-251460">
              <a:buFont typeface="Arial"/>
              <a:buChar char="•"/>
            </a:pPr>
            <a:endParaRPr lang="pl-PL" sz="24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buClrTx/>
              <a:buFont typeface="Wingdings" panose="05000000000000000000" pitchFamily="2" charset="2"/>
              <a:buChar char="§"/>
            </a:pPr>
            <a:r>
              <a:rPr lang="pl-PL" sz="2000">
                <a:latin typeface="Open Sans"/>
                <a:ea typeface="Open Sans"/>
                <a:cs typeface="Open Sans"/>
              </a:rPr>
              <a:t>muszę stosować ustawę Prawo zamówień publicznych, a wartość mojego zamówienia jest równa lub przekracza 130 000 zł netto;</a:t>
            </a:r>
          </a:p>
          <a:p>
            <a:pPr>
              <a:lnSpc>
                <a:spcPct val="150000"/>
              </a:lnSpc>
              <a:buClrTx/>
              <a:buFont typeface="Wingdings" panose="05000000000000000000" pitchFamily="2" charset="2"/>
              <a:buChar char="§"/>
            </a:pPr>
            <a:r>
              <a:rPr lang="pl-PL" sz="2000">
                <a:latin typeface="Open Sans"/>
                <a:ea typeface="Open Sans"/>
                <a:cs typeface="Open Sans"/>
              </a:rPr>
              <a:t>jestem zamawiającym sektorowym, a wartość szacunkowa zamówienia jest równa lub przekracza "progi unijne".</a:t>
            </a:r>
          </a:p>
          <a:p>
            <a:pPr marL="0" indent="0">
              <a:buNone/>
            </a:pPr>
            <a:endParaRPr lang="pl-PL" sz="240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ymbol zastępczy numeru slajdu 3">
            <a:extLst>
              <a:ext uri="{FF2B5EF4-FFF2-40B4-BE49-F238E27FC236}">
                <a16:creationId xmlns:a16="http://schemas.microsoft.com/office/drawing/2014/main" id="{1BE4DA39-0A7B-45B0-83D9-9FAA08AC2370}"/>
              </a:ext>
            </a:extLst>
          </p:cNvPr>
          <p:cNvSpPr>
            <a:spLocks noGrp="1"/>
          </p:cNvSpPr>
          <p:nvPr>
            <p:ph type="sldNum" sz="quarter" idx="10"/>
          </p:nvPr>
        </p:nvSpPr>
        <p:spPr/>
        <p:txBody>
          <a:bodyPr/>
          <a:lstStyle/>
          <a:p>
            <a:fld id="{EB4015AA-59F6-416B-87A6-8E3D940284E2}" type="slidenum">
              <a:rPr lang="pl-PL" smtClean="0"/>
              <a:pPr/>
              <a:t>16</a:t>
            </a:fld>
            <a:endParaRPr lang="pl-PL"/>
          </a:p>
        </p:txBody>
      </p:sp>
    </p:spTree>
    <p:extLst>
      <p:ext uri="{BB962C8B-B14F-4D97-AF65-F5344CB8AC3E}">
        <p14:creationId xmlns:p14="http://schemas.microsoft.com/office/powerpoint/2010/main" val="668380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D2BFA8-5804-4195-B5A9-F74F172D7D54}"/>
              </a:ext>
            </a:extLst>
          </p:cNvPr>
          <p:cNvSpPr>
            <a:spLocks noGrp="1"/>
          </p:cNvSpPr>
          <p:nvPr>
            <p:ph type="title"/>
          </p:nvPr>
        </p:nvSpPr>
        <p:spPr>
          <a:xfrm>
            <a:off x="1025525" y="512165"/>
            <a:ext cx="8640381" cy="1080001"/>
          </a:xfrm>
        </p:spPr>
        <p:txBody>
          <a:bodyPr/>
          <a:lstStyle/>
          <a:p>
            <a:r>
              <a:rPr lang="pl-PL">
                <a:solidFill>
                  <a:srgbClr val="002060"/>
                </a:solidFill>
                <a:latin typeface="Open Sans"/>
                <a:ea typeface="Open Sans"/>
                <a:cs typeface="Open Sans"/>
              </a:rPr>
              <a:t>Matryca ryzyka poniżej progów i poza PZP</a:t>
            </a:r>
            <a:r>
              <a:rPr lang="pl-PL">
                <a:latin typeface="Open Sans"/>
                <a:ea typeface="Open Sans"/>
                <a:cs typeface="Open Sans"/>
              </a:rPr>
              <a:t> wybieram, jeśli:</a:t>
            </a:r>
            <a:endParaRPr lang="pl-PL"/>
          </a:p>
        </p:txBody>
      </p:sp>
      <p:sp>
        <p:nvSpPr>
          <p:cNvPr id="3" name="Symbol zastępczy zawartości 2">
            <a:extLst>
              <a:ext uri="{FF2B5EF4-FFF2-40B4-BE49-F238E27FC236}">
                <a16:creationId xmlns:a16="http://schemas.microsoft.com/office/drawing/2014/main" id="{776E41EB-DA8E-4264-990A-15B86957FF59}"/>
              </a:ext>
            </a:extLst>
          </p:cNvPr>
          <p:cNvSpPr>
            <a:spLocks noGrp="1"/>
          </p:cNvSpPr>
          <p:nvPr>
            <p:ph idx="1"/>
          </p:nvPr>
        </p:nvSpPr>
        <p:spPr>
          <a:xfrm>
            <a:off x="1025907" y="2110154"/>
            <a:ext cx="8640382" cy="4703602"/>
          </a:xfrm>
        </p:spPr>
        <p:txBody>
          <a:bodyPr vert="horz" lIns="0" tIns="0" rIns="0" bIns="0" rtlCol="0" anchor="t">
            <a:normAutofit/>
          </a:bodyPr>
          <a:lstStyle/>
          <a:p>
            <a:pPr>
              <a:lnSpc>
                <a:spcPct val="150000"/>
              </a:lnSpc>
              <a:buClrTx/>
              <a:buFont typeface="Wingdings" panose="05000000000000000000" pitchFamily="2" charset="2"/>
              <a:buChar char="§"/>
            </a:pPr>
            <a:r>
              <a:rPr lang="pl-PL">
                <a:latin typeface="Open Sans"/>
                <a:ea typeface="Open Sans"/>
                <a:cs typeface="Open Sans"/>
              </a:rPr>
              <a:t>muszę stosować ustawę Prawo zamówień publicznych, a wartość szacunkowa mojego zamówienia jest niższa 130 000 zł netto ale wyższa niż 50 000 zł netto;</a:t>
            </a:r>
            <a:endParaRPr lang="pl-PL"/>
          </a:p>
          <a:p>
            <a:pPr>
              <a:lnSpc>
                <a:spcPct val="150000"/>
              </a:lnSpc>
              <a:buClrTx/>
              <a:buFont typeface="Wingdings" panose="05000000000000000000" pitchFamily="2" charset="2"/>
              <a:buChar char="§"/>
            </a:pPr>
            <a:r>
              <a:rPr lang="pl-PL">
                <a:latin typeface="Open Sans"/>
                <a:ea typeface="Open Sans"/>
                <a:cs typeface="Open Sans"/>
              </a:rPr>
              <a:t>jestem zamawiającym sektorowym, a wartość szacunkowa mojego zamówienia jest niższa 130 000 zł netto ale wyższa niż 50 000 zł netto;</a:t>
            </a:r>
          </a:p>
          <a:p>
            <a:pPr>
              <a:lnSpc>
                <a:spcPct val="150000"/>
              </a:lnSpc>
              <a:buClrTx/>
              <a:buFont typeface="Wingdings" panose="05000000000000000000" pitchFamily="2" charset="2"/>
              <a:buChar char="§"/>
            </a:pPr>
            <a:r>
              <a:rPr lang="pl-PL">
                <a:latin typeface="Open Sans"/>
                <a:ea typeface="Open Sans"/>
                <a:cs typeface="Open Sans"/>
              </a:rPr>
              <a:t>jestem zamawiającym sektorowym, a wartość szacunkowa mojego zamówienia jest niższa od progów unijnych ale wyższa niż 50 000 zł netto;</a:t>
            </a:r>
          </a:p>
          <a:p>
            <a:pPr>
              <a:lnSpc>
                <a:spcPct val="150000"/>
              </a:lnSpc>
              <a:buClrTx/>
              <a:buFont typeface="Wingdings" panose="05000000000000000000" pitchFamily="2" charset="2"/>
              <a:buChar char="§"/>
            </a:pPr>
            <a:r>
              <a:rPr lang="pl-PL">
                <a:latin typeface="Open Sans"/>
                <a:ea typeface="Open Sans"/>
                <a:cs typeface="Open Sans"/>
              </a:rPr>
              <a:t>nie muszę stosować ustawy Prawo zamówień publicznych, a wartość mojego zamówienia jest wyższa niż 50 000 zł netto.</a:t>
            </a:r>
          </a:p>
          <a:p>
            <a:pPr marL="251460" indent="-251460">
              <a:lnSpc>
                <a:spcPct val="150000"/>
              </a:lnSpc>
              <a:buFont typeface="Arial"/>
              <a:buChar char="•"/>
            </a:pPr>
            <a:endParaRPr lang="pl-PL" sz="20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51460" indent="-251460">
              <a:lnSpc>
                <a:spcPct val="150000"/>
              </a:lnSpc>
              <a:buFont typeface="Arial"/>
              <a:buChar char="•"/>
            </a:pPr>
            <a:endParaRPr lang="pl-PL" sz="24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sz="240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ymbol zastępczy numeru slajdu 3">
            <a:extLst>
              <a:ext uri="{FF2B5EF4-FFF2-40B4-BE49-F238E27FC236}">
                <a16:creationId xmlns:a16="http://schemas.microsoft.com/office/drawing/2014/main" id="{1BE4DA39-0A7B-45B0-83D9-9FAA08AC2370}"/>
              </a:ext>
            </a:extLst>
          </p:cNvPr>
          <p:cNvSpPr>
            <a:spLocks noGrp="1"/>
          </p:cNvSpPr>
          <p:nvPr>
            <p:ph type="sldNum" sz="quarter" idx="10"/>
          </p:nvPr>
        </p:nvSpPr>
        <p:spPr/>
        <p:txBody>
          <a:bodyPr/>
          <a:lstStyle/>
          <a:p>
            <a:fld id="{EB4015AA-59F6-416B-87A6-8E3D940284E2}" type="slidenum">
              <a:rPr lang="pl-PL" smtClean="0"/>
              <a:pPr/>
              <a:t>17</a:t>
            </a:fld>
            <a:endParaRPr lang="pl-PL"/>
          </a:p>
        </p:txBody>
      </p:sp>
    </p:spTree>
    <p:extLst>
      <p:ext uri="{BB962C8B-B14F-4D97-AF65-F5344CB8AC3E}">
        <p14:creationId xmlns:p14="http://schemas.microsoft.com/office/powerpoint/2010/main" val="2911838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Dziewczyna uczennica pisząca kredą na tablicy, rozwiązująca zadanie matematyczne">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663" r="6663"/>
          <a:stretch/>
        </p:blipFill>
        <p:spPr/>
      </p:pic>
      <p:sp>
        <p:nvSpPr>
          <p:cNvPr id="15" name="Tytuł 14">
            <a:extLst>
              <a:ext uri="{FF2B5EF4-FFF2-40B4-BE49-F238E27FC236}">
                <a16:creationId xmlns:a16="http://schemas.microsoft.com/office/drawing/2014/main" id="{E587C63E-30DF-1473-71FB-B26A63F26CC9}"/>
              </a:ext>
            </a:extLst>
          </p:cNvPr>
          <p:cNvSpPr>
            <a:spLocks noGrp="1"/>
          </p:cNvSpPr>
          <p:nvPr>
            <p:ph type="ctrTitle"/>
          </p:nvPr>
        </p:nvSpPr>
        <p:spPr>
          <a:xfrm>
            <a:off x="3172808" y="5579563"/>
            <a:ext cx="6333431" cy="648546"/>
          </a:xfrm>
        </p:spPr>
        <p:txBody>
          <a:bodyPr>
            <a:normAutofit/>
          </a:bodyPr>
          <a:lstStyle/>
          <a:p>
            <a:r>
              <a:rPr lang="pl-PL">
                <a:latin typeface="Open Sans"/>
                <a:ea typeface="Open Sans"/>
                <a:cs typeface="Open Sans"/>
              </a:rPr>
              <a:t>Jak prawidłowo wypełnić matrycę?</a:t>
            </a:r>
            <a:endParaRPr lang="pl-PL"/>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612313" y="7019925"/>
            <a:ext cx="1079500" cy="179388"/>
          </a:xfrm>
        </p:spPr>
        <p:txBody>
          <a:bodyPr/>
          <a:lstStyle/>
          <a:p>
            <a:fld id="{EB4015AA-59F6-416B-87A6-8E3D940284E2}" type="slidenum">
              <a:rPr lang="pl-PL" smtClean="0"/>
              <a:pPr/>
              <a:t>18</a:t>
            </a:fld>
            <a:endParaRPr lang="pl-PL"/>
          </a:p>
        </p:txBody>
      </p:sp>
    </p:spTree>
    <p:extLst>
      <p:ext uri="{BB962C8B-B14F-4D97-AF65-F5344CB8AC3E}">
        <p14:creationId xmlns:p14="http://schemas.microsoft.com/office/powerpoint/2010/main" val="555753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6249A1-36D7-4A5D-B4B2-18D30D86E0C9}"/>
              </a:ext>
            </a:extLst>
          </p:cNvPr>
          <p:cNvSpPr>
            <a:spLocks noGrp="1"/>
          </p:cNvSpPr>
          <p:nvPr>
            <p:ph type="title"/>
          </p:nvPr>
        </p:nvSpPr>
        <p:spPr>
          <a:xfrm>
            <a:off x="1015765" y="330098"/>
            <a:ext cx="8640381" cy="785444"/>
          </a:xfrm>
        </p:spPr>
        <p:txBody>
          <a:bodyPr/>
          <a:lstStyle/>
          <a:p>
            <a:r>
              <a:rPr lang="pl-PL"/>
              <a:t>Na co zwrócić uwagę?</a:t>
            </a:r>
          </a:p>
        </p:txBody>
      </p:sp>
      <p:sp>
        <p:nvSpPr>
          <p:cNvPr id="3" name="Symbol zastępczy zawartości 2">
            <a:extLst>
              <a:ext uri="{FF2B5EF4-FFF2-40B4-BE49-F238E27FC236}">
                <a16:creationId xmlns:a16="http://schemas.microsoft.com/office/drawing/2014/main" id="{7C8E2E39-42F7-4F37-8BF7-FA59FAEC4700}"/>
              </a:ext>
            </a:extLst>
          </p:cNvPr>
          <p:cNvSpPr>
            <a:spLocks noGrp="1"/>
          </p:cNvSpPr>
          <p:nvPr>
            <p:ph idx="1"/>
          </p:nvPr>
        </p:nvSpPr>
        <p:spPr>
          <a:xfrm>
            <a:off x="1035666" y="1115541"/>
            <a:ext cx="8640382" cy="5328592"/>
          </a:xfrm>
        </p:spPr>
        <p:txBody>
          <a:bodyPr>
            <a:normAutofit fontScale="92500" lnSpcReduction="20000"/>
          </a:bodyPr>
          <a:lstStyle/>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Korzystaj zawsze z aktualnego wzoru matrycy.</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Zapoznaj się z instrukcją wypełniania matrycy.</a:t>
            </a:r>
          </a:p>
          <a:p>
            <a:pPr marL="342900" lvl="0" indent="-342900">
              <a:lnSpc>
                <a:spcPct val="107000"/>
              </a:lnSpc>
              <a:buClrTx/>
              <a:buFont typeface="+mj-lt"/>
              <a:buAutoNum type="arabicParenR"/>
            </a:pPr>
            <a:r>
              <a:rPr lang="pl-PL">
                <a:latin typeface="Open Sans" panose="020B0606030504020204" pitchFamily="34" charset="0"/>
                <a:ea typeface="Open Sans" panose="020B0606030504020204" pitchFamily="34" charset="0"/>
                <a:cs typeface="Open Sans" panose="020B0606030504020204" pitchFamily="34" charset="0"/>
              </a:rPr>
              <a:t>Wzory matryc zostały sporządzone w programie Excel365, jeżeli Excel którym dysponujesz jest starszy niż wersja z 2019 roku matryca może utracić swoje właściwości</a:t>
            </a:r>
            <a:r>
              <a:rPr lang="pl-PL" sz="1800">
                <a:effectLst/>
                <a:latin typeface="Open Sans" panose="020B0606030504020204" pitchFamily="34" charset="0"/>
                <a:ea typeface="Open Sans" panose="020B0606030504020204" pitchFamily="34" charset="0"/>
                <a:cs typeface="Open Sans" panose="020B0606030504020204" pitchFamily="34" charset="0"/>
              </a:rPr>
              <a:t>. W takim przypadku skontaktuj się mailowo lub telefonicznie z pracownikiem Referatu kontroli projektów w Departamencie Europejskiego Funduszu Rozwoju Regionalnego (FR-RKPR). Nasze dane to:</a:t>
            </a:r>
          </a:p>
          <a:p>
            <a:pPr marL="704850" lvl="0" indent="-342900">
              <a:lnSpc>
                <a:spcPct val="107000"/>
              </a:lnSpc>
              <a:buClrTx/>
              <a:buFont typeface="Wingdings" panose="05000000000000000000" pitchFamily="2" charset="2"/>
              <a:buChar char="§"/>
            </a:pPr>
            <a:r>
              <a:rPr lang="pl-PL" sz="1700">
                <a:effectLst/>
                <a:latin typeface="Open Sans" panose="020B0606030504020204" pitchFamily="34" charset="0"/>
                <a:ea typeface="Open Sans" panose="020B0606030504020204" pitchFamily="34" charset="0"/>
                <a:cs typeface="Open Sans" panose="020B0606030504020204" pitchFamily="34" charset="0"/>
              </a:rPr>
              <a:t>Paulina Solecka - Szponar, tel</a:t>
            </a:r>
            <a:r>
              <a:rPr lang="pl-PL" sz="1700">
                <a:latin typeface="Open Sans" panose="020B0606030504020204" pitchFamily="34" charset="0"/>
                <a:ea typeface="Open Sans" panose="020B0606030504020204" pitchFamily="34" charset="0"/>
                <a:cs typeface="Open Sans" panose="020B0606030504020204" pitchFamily="34" charset="0"/>
              </a:rPr>
              <a:t>. (032) 77 40 156 / (032) 77 44 638 , e-mail: </a:t>
            </a:r>
            <a:r>
              <a:rPr lang="pl-PL" sz="1700">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paulina.solecka-szponar@slaskie.pl</a:t>
            </a:r>
            <a:r>
              <a:rPr lang="pl-PL" sz="1700">
                <a:latin typeface="Open Sans" panose="020B0606030504020204" pitchFamily="34" charset="0"/>
                <a:ea typeface="Open Sans" panose="020B0606030504020204" pitchFamily="34" charset="0"/>
                <a:cs typeface="Open Sans" panose="020B0606030504020204" pitchFamily="34" charset="0"/>
              </a:rPr>
              <a:t>;</a:t>
            </a:r>
          </a:p>
          <a:p>
            <a:pPr marL="704850" lvl="0" indent="-342900">
              <a:lnSpc>
                <a:spcPct val="107000"/>
              </a:lnSpc>
              <a:buClrTx/>
              <a:buFont typeface="Wingdings" panose="05000000000000000000" pitchFamily="2" charset="2"/>
              <a:buChar char="§"/>
            </a:pPr>
            <a:r>
              <a:rPr lang="pl-PL" sz="1700">
                <a:latin typeface="Open Sans" panose="020B0606030504020204" pitchFamily="34" charset="0"/>
                <a:ea typeface="Open Sans" panose="020B0606030504020204" pitchFamily="34" charset="0"/>
                <a:cs typeface="Open Sans" panose="020B0606030504020204" pitchFamily="34" charset="0"/>
              </a:rPr>
              <a:t>Natalia Wochnik, tel. (32) 77 40 155 / (32) 77 44 406, e-mail: </a:t>
            </a:r>
            <a:r>
              <a:rPr lang="pl-PL" sz="170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natalia.wochnik@slaskie.pl</a:t>
            </a:r>
            <a:r>
              <a:rPr lang="pl-PL" sz="1700">
                <a:latin typeface="Open Sans" panose="020B0606030504020204" pitchFamily="34" charset="0"/>
                <a:ea typeface="Open Sans" panose="020B0606030504020204" pitchFamily="34" charset="0"/>
                <a:cs typeface="Open Sans" panose="020B0606030504020204" pitchFamily="34" charset="0"/>
              </a:rPr>
              <a:t>;</a:t>
            </a:r>
          </a:p>
          <a:p>
            <a:pPr marL="704850" lvl="0" indent="-342900">
              <a:lnSpc>
                <a:spcPct val="107000"/>
              </a:lnSpc>
              <a:buClrTx/>
              <a:buFont typeface="Wingdings" panose="05000000000000000000" pitchFamily="2" charset="2"/>
              <a:buChar char="§"/>
            </a:pPr>
            <a:r>
              <a:rPr lang="pl-PL" sz="1700">
                <a:latin typeface="Open Sans" panose="020B0606030504020204" pitchFamily="34" charset="0"/>
                <a:ea typeface="Open Sans" panose="020B0606030504020204" pitchFamily="34" charset="0"/>
                <a:cs typeface="Open Sans" panose="020B0606030504020204" pitchFamily="34" charset="0"/>
              </a:rPr>
              <a:t>Marta Kurek, tel. (32) 77 40 142/ (32) 77 44 287, e-mail: </a:t>
            </a:r>
            <a:r>
              <a:rPr lang="pl-PL" sz="170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marta.kurek@slaskie.pl</a:t>
            </a:r>
            <a:r>
              <a:rPr lang="pl-PL" sz="1700">
                <a:latin typeface="Open Sans" panose="020B0606030504020204" pitchFamily="34" charset="0"/>
                <a:ea typeface="Open Sans" panose="020B0606030504020204" pitchFamily="34" charset="0"/>
                <a:cs typeface="Open Sans" panose="020B0606030504020204" pitchFamily="34" charset="0"/>
              </a:rPr>
              <a:t>;</a:t>
            </a:r>
          </a:p>
          <a:p>
            <a:pPr marL="704850" lvl="0" indent="-342900">
              <a:lnSpc>
                <a:spcPct val="107000"/>
              </a:lnSpc>
              <a:buClrTx/>
              <a:buFont typeface="Wingdings" panose="05000000000000000000" pitchFamily="2" charset="2"/>
              <a:buChar char="§"/>
            </a:pPr>
            <a:r>
              <a:rPr lang="pl-PL" sz="1700">
                <a:latin typeface="Open Sans" panose="020B0606030504020204" pitchFamily="34" charset="0"/>
                <a:ea typeface="Open Sans" panose="020B0606030504020204" pitchFamily="34" charset="0"/>
                <a:cs typeface="Open Sans" panose="020B0606030504020204" pitchFamily="34" charset="0"/>
              </a:rPr>
              <a:t>Kinga Powroźnik, </a:t>
            </a:r>
            <a:r>
              <a:rPr lang="pt-BR" sz="1700">
                <a:latin typeface="Open Sans" panose="020B0606030504020204" pitchFamily="34" charset="0"/>
                <a:ea typeface="Open Sans" panose="020B0606030504020204" pitchFamily="34" charset="0"/>
                <a:cs typeface="Open Sans" panose="020B0606030504020204" pitchFamily="34" charset="0"/>
              </a:rPr>
              <a:t>tel. (32) 77 40 142/ (32) 77 44 2</a:t>
            </a:r>
            <a:r>
              <a:rPr lang="pl-PL" sz="1700">
                <a:latin typeface="Open Sans" panose="020B0606030504020204" pitchFamily="34" charset="0"/>
                <a:ea typeface="Open Sans" panose="020B0606030504020204" pitchFamily="34" charset="0"/>
                <a:cs typeface="Open Sans" panose="020B0606030504020204" pitchFamily="34" charset="0"/>
              </a:rPr>
              <a:t>55</a:t>
            </a:r>
            <a:r>
              <a:rPr lang="pt-BR" sz="1700">
                <a:latin typeface="Open Sans" panose="020B0606030504020204" pitchFamily="34" charset="0"/>
                <a:ea typeface="Open Sans" panose="020B0606030504020204" pitchFamily="34" charset="0"/>
                <a:cs typeface="Open Sans" panose="020B0606030504020204" pitchFamily="34" charset="0"/>
              </a:rPr>
              <a:t>, e-mail: </a:t>
            </a:r>
            <a:r>
              <a:rPr lang="pl-PL" sz="1700" err="1">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kinga.powroznik</a:t>
            </a:r>
            <a:r>
              <a:rPr lang="pt-BR" sz="1700">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@slaskie.pl</a:t>
            </a:r>
            <a:r>
              <a:rPr lang="pl-PL" sz="1700">
                <a:latin typeface="Open Sans" panose="020B0606030504020204" pitchFamily="34" charset="0"/>
                <a:ea typeface="Open Sans" panose="020B0606030504020204" pitchFamily="34" charset="0"/>
                <a:cs typeface="Open Sans" panose="020B0606030504020204" pitchFamily="34" charset="0"/>
              </a:rPr>
              <a:t>. </a:t>
            </a:r>
          </a:p>
          <a:p>
            <a:pPr marL="342900" lvl="0" indent="-342900">
              <a:lnSpc>
                <a:spcPct val="107000"/>
              </a:lnSpc>
              <a:spcAft>
                <a:spcPts val="800"/>
              </a:spcAft>
              <a:buClrTx/>
              <a:buFont typeface="+mj-lt"/>
              <a:buAutoNum type="arabicParenR" startAt="4"/>
            </a:pPr>
            <a:r>
              <a:rPr lang="pl-PL" sz="1800">
                <a:effectLst/>
                <a:latin typeface="Open Sans" panose="020B0606030504020204" pitchFamily="34" charset="0"/>
                <a:ea typeface="Open Sans" panose="020B0606030504020204" pitchFamily="34" charset="0"/>
                <a:cs typeface="Open Sans" panose="020B0606030504020204" pitchFamily="34" charset="0"/>
              </a:rPr>
              <a:t>Po wypełnieniu matrycy zapisz ją w formacie .pdf, podpisz ją podpisem elektronicznym lub podpisem zaufanym lub podpisem osobistym oraz dołącz ją do zamówienia w systemie CST2021. Uwaga: matrycę podpisuje osoba upoważniona do reprezentowania Beneficjenta.</a:t>
            </a:r>
          </a:p>
          <a:p>
            <a:pPr marL="0" indent="0">
              <a:buNone/>
            </a:pPr>
            <a:endParaRPr lang="pl-PL"/>
          </a:p>
        </p:txBody>
      </p:sp>
      <p:sp>
        <p:nvSpPr>
          <p:cNvPr id="4" name="Symbol zastępczy numeru slajdu 3">
            <a:extLst>
              <a:ext uri="{FF2B5EF4-FFF2-40B4-BE49-F238E27FC236}">
                <a16:creationId xmlns:a16="http://schemas.microsoft.com/office/drawing/2014/main" id="{C2FEDF0E-01AD-4D4B-9069-9402849F6ED2}"/>
              </a:ext>
            </a:extLst>
          </p:cNvPr>
          <p:cNvSpPr>
            <a:spLocks noGrp="1"/>
          </p:cNvSpPr>
          <p:nvPr>
            <p:ph type="sldNum" sz="quarter" idx="10"/>
          </p:nvPr>
        </p:nvSpPr>
        <p:spPr/>
        <p:txBody>
          <a:bodyPr/>
          <a:lstStyle/>
          <a:p>
            <a:fld id="{EB4015AA-59F6-416B-87A6-8E3D940284E2}" type="slidenum">
              <a:rPr lang="pl-PL" smtClean="0"/>
              <a:pPr/>
              <a:t>19</a:t>
            </a:fld>
            <a:endParaRPr lang="pl-PL"/>
          </a:p>
        </p:txBody>
      </p:sp>
    </p:spTree>
    <p:extLst>
      <p:ext uri="{BB962C8B-B14F-4D97-AF65-F5344CB8AC3E}">
        <p14:creationId xmlns:p14="http://schemas.microsoft.com/office/powerpoint/2010/main" val="1983300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Jakich kontroli mogę się spodziewać?</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normAutofit fontScale="92500"/>
          </a:bodyPr>
          <a:lstStyle/>
          <a:p>
            <a:pPr marL="371475" lvl="1" indent="-371475">
              <a:buFont typeface="Wingdings" panose="05000000000000000000" pitchFamily="2" charset="2"/>
              <a:buChar char="§"/>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Kontrola doraźna</a:t>
            </a:r>
          </a:p>
          <a:p>
            <a:pPr lvl="1">
              <a:buFont typeface="Wingdings" panose="05000000000000000000" pitchFamily="2" charset="2"/>
              <a:buChar char="Ø"/>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przeprowadzana jest w związku z podejrzeniem wystąpienia nieprawidłowości,</a:t>
            </a:r>
          </a:p>
          <a:p>
            <a:pPr lvl="1">
              <a:buFont typeface="Wingdings" panose="05000000000000000000" pitchFamily="2" charset="2"/>
              <a:buChar char="Ø"/>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IZ FE SL nie musi przekazywać zawiadomienia o jej rozpoczęciu, </a:t>
            </a:r>
          </a:p>
          <a:p>
            <a:pPr lvl="1">
              <a:buFont typeface="Wingdings" panose="05000000000000000000" pitchFamily="2" charset="2"/>
              <a:buChar char="Ø"/>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kończy się ona informacją pokontrolną (a po wniesieniu zastrzeżeń – ostateczną informacją pokontrolną)</a:t>
            </a:r>
          </a:p>
          <a:p>
            <a:pPr lvl="0" algn="just">
              <a:lnSpc>
                <a:spcPct val="115000"/>
              </a:lnSpc>
              <a:spcAft>
                <a:spcPts val="300"/>
              </a:spcAft>
              <a:buClrTx/>
              <a:buFont typeface="Wingdings" panose="05000000000000000000" pitchFamily="2" charset="2"/>
              <a:buChar char="§"/>
              <a:tabLst>
                <a:tab pos="457200" algn="l"/>
              </a:tabLst>
            </a:pPr>
            <a:r>
              <a:rPr lang="pl-PL" sz="1800">
                <a:effectLst/>
                <a:latin typeface="Open Sans" panose="020B0606030504020204" pitchFamily="34" charset="0"/>
                <a:ea typeface="Open Sans" panose="020B0606030504020204" pitchFamily="34" charset="0"/>
                <a:cs typeface="Open Sans" panose="020B0606030504020204" pitchFamily="34" charset="0"/>
              </a:rPr>
              <a:t>Wizyta monitoringowa</a:t>
            </a:r>
          </a:p>
          <a:p>
            <a:pPr marL="875447" lvl="2" indent="-285750">
              <a:buFont typeface="Wingdings" panose="05000000000000000000" pitchFamily="2" charset="2"/>
              <a:buChar char="Ø"/>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celem wizyty może być m.in. wczesne identyfikowanie ewentualnych zagrożeń i nieprawidłowości, monitorowanie postępu w realizacji projektu, weryfikacja sposobu realizacji projektu w miejscu wykonywania zadań merytorycznych,</a:t>
            </a:r>
          </a:p>
          <a:p>
            <a:pPr marL="875447" lvl="2" indent="-285750">
              <a:buFont typeface="Wingdings" panose="05000000000000000000" pitchFamily="2" charset="2"/>
              <a:buChar char="Ø"/>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IZ FE SL nie musi przekazywać zawiadomienia o jej rozpoczęciu, </a:t>
            </a:r>
          </a:p>
          <a:p>
            <a:pPr marL="875447" lvl="2" indent="-285750">
              <a:buFont typeface="Wingdings" panose="05000000000000000000" pitchFamily="2" charset="2"/>
              <a:buChar char="Ø"/>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kończy się ona pismem informującym o zakończeniu czynności kontrolnych w związku z odbyciem wizyty. </a:t>
            </a:r>
          </a:p>
          <a:p>
            <a:pPr marL="85725" lvl="1" indent="0">
              <a:buFont typeface="Wingdings" panose="05000000000000000000" pitchFamily="2" charset="2"/>
              <a:buChar char="§"/>
            </a:pPr>
            <a:endParaRPr lang="pl-PL">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 lvl="1" indent="0">
              <a:buFont typeface="Wingdings" panose="05000000000000000000" pitchFamily="2" charset="2"/>
              <a:buChar char="§"/>
            </a:pPr>
            <a:endParaRPr lang="pl-PL">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1">
              <a:buFont typeface="Wingdings" panose="05000000000000000000" pitchFamily="2" charset="2"/>
              <a:buChar char="§"/>
            </a:pPr>
            <a:endParaRPr lang="pl-PL">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ü"/>
            </a:pPr>
            <a:endParaRPr lang="pl-PL"/>
          </a:p>
        </p:txBody>
      </p:sp>
      <p:sp>
        <p:nvSpPr>
          <p:cNvPr id="6" name="Symbol zastępczy numeru slajdu 3">
            <a:extLst>
              <a:ext uri="{FF2B5EF4-FFF2-40B4-BE49-F238E27FC236}">
                <a16:creationId xmlns:a16="http://schemas.microsoft.com/office/drawing/2014/main" id="{C73180A4-E39B-4691-869B-CECF57E91C02}"/>
              </a:ext>
            </a:extLst>
          </p:cNvPr>
          <p:cNvSpPr>
            <a:spLocks noGrp="1"/>
          </p:cNvSpPr>
          <p:nvPr>
            <p:ph type="sldNum" sz="quarter" idx="10"/>
          </p:nvPr>
        </p:nvSpPr>
        <p:spPr>
          <a:xfrm>
            <a:off x="8585200" y="7019837"/>
            <a:ext cx="1080000" cy="180000"/>
          </a:xfrm>
        </p:spPr>
        <p:txBody>
          <a:bodyPr/>
          <a:lstStyle/>
          <a:p>
            <a:fld id="{EB4015AA-59F6-416B-87A6-8E3D940284E2}" type="slidenum">
              <a:rPr lang="pl-PL" smtClean="0"/>
              <a:pPr/>
              <a:t>2</a:t>
            </a:fld>
            <a:endParaRPr lang="pl-PL"/>
          </a:p>
        </p:txBody>
      </p:sp>
    </p:spTree>
    <p:extLst>
      <p:ext uri="{BB962C8B-B14F-4D97-AF65-F5344CB8AC3E}">
        <p14:creationId xmlns:p14="http://schemas.microsoft.com/office/powerpoint/2010/main" val="385299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Lupa powiększająca wyniki przedstawione na wykresie">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694" r="6694"/>
          <a:stretch/>
        </p:blipFill>
        <p:spPr/>
      </p:pic>
      <p:sp>
        <p:nvSpPr>
          <p:cNvPr id="11" name="Tytuł 10">
            <a:extLst>
              <a:ext uri="{FF2B5EF4-FFF2-40B4-BE49-F238E27FC236}">
                <a16:creationId xmlns:a16="http://schemas.microsoft.com/office/drawing/2014/main" id="{008C7606-55CD-919F-0CC0-FD372FFC8DE6}"/>
              </a:ext>
            </a:extLst>
          </p:cNvPr>
          <p:cNvSpPr>
            <a:spLocks noGrp="1"/>
          </p:cNvSpPr>
          <p:nvPr>
            <p:ph type="ctrTitle"/>
          </p:nvPr>
        </p:nvSpPr>
        <p:spPr/>
        <p:txBody>
          <a:bodyPr/>
          <a:lstStyle/>
          <a:p>
            <a:r>
              <a:rPr lang="pl-PL">
                <a:latin typeface="Open Sans"/>
                <a:ea typeface="Open Sans"/>
                <a:cs typeface="Open Sans"/>
              </a:rPr>
              <a:t>Mam już wynik – co dalej?</a:t>
            </a:r>
            <a:endParaRPr lang="pl-PL"/>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305925" y="7120408"/>
            <a:ext cx="1079500" cy="179388"/>
          </a:xfrm>
        </p:spPr>
        <p:txBody>
          <a:bodyPr/>
          <a:lstStyle/>
          <a:p>
            <a:fld id="{EB4015AA-59F6-416B-87A6-8E3D940284E2}" type="slidenum">
              <a:rPr lang="pl-PL" smtClean="0"/>
              <a:pPr/>
              <a:t>20</a:t>
            </a:fld>
            <a:endParaRPr lang="pl-PL"/>
          </a:p>
        </p:txBody>
      </p:sp>
    </p:spTree>
    <p:extLst>
      <p:ext uri="{BB962C8B-B14F-4D97-AF65-F5344CB8AC3E}">
        <p14:creationId xmlns:p14="http://schemas.microsoft.com/office/powerpoint/2010/main" val="25423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C504E4-1448-8749-9986-DD8FDE22427A}"/>
              </a:ext>
            </a:extLst>
          </p:cNvPr>
          <p:cNvSpPr>
            <a:spLocks noGrp="1"/>
          </p:cNvSpPr>
          <p:nvPr>
            <p:ph type="title"/>
          </p:nvPr>
        </p:nvSpPr>
        <p:spPr>
          <a:xfrm>
            <a:off x="1025525" y="450606"/>
            <a:ext cx="8650832" cy="515379"/>
          </a:xfrm>
        </p:spPr>
        <p:txBody>
          <a:bodyPr/>
          <a:lstStyle/>
          <a:p>
            <a:r>
              <a:rPr lang="pl-PL">
                <a:latin typeface="Open Sans"/>
                <a:ea typeface="Open Sans"/>
                <a:cs typeface="Open Sans"/>
              </a:rPr>
              <a:t>NISKI POZIOM RYZYKA</a:t>
            </a:r>
            <a:endParaRPr lang="pl-PL"/>
          </a:p>
        </p:txBody>
      </p:sp>
      <p:sp>
        <p:nvSpPr>
          <p:cNvPr id="3" name="Symbol zastępczy zawartości 2">
            <a:extLst>
              <a:ext uri="{FF2B5EF4-FFF2-40B4-BE49-F238E27FC236}">
                <a16:creationId xmlns:a16="http://schemas.microsoft.com/office/drawing/2014/main" id="{7740C89E-6D36-2E55-BCEC-43309E9CAE8A}"/>
              </a:ext>
            </a:extLst>
          </p:cNvPr>
          <p:cNvSpPr>
            <a:spLocks noGrp="1"/>
          </p:cNvSpPr>
          <p:nvPr>
            <p:ph idx="1"/>
          </p:nvPr>
        </p:nvSpPr>
        <p:spPr>
          <a:xfrm>
            <a:off x="827330" y="966319"/>
            <a:ext cx="9110695" cy="5589671"/>
          </a:xfrm>
        </p:spPr>
        <p:txBody>
          <a:bodyPr vert="horz" lIns="0" tIns="0" rIns="0" bIns="0" rtlCol="0" anchor="t">
            <a:normAutofit/>
          </a:bodyPr>
          <a:lstStyle/>
          <a:p>
            <a:pPr marL="0" indent="0">
              <a:buNone/>
            </a:pPr>
            <a:r>
              <a:rPr lang="pl-PL" sz="1600">
                <a:latin typeface="Open Sans"/>
                <a:ea typeface="Open Sans"/>
                <a:cs typeface="Open Sans"/>
              </a:rPr>
              <a:t>Dołącz do zamówienia utworzonego w CST2021: </a:t>
            </a:r>
          </a:p>
          <a:p>
            <a:pPr marL="628650" indent="-285750">
              <a:buClrTx/>
              <a:buFont typeface="Wingdings" panose="05000000000000000000" pitchFamily="2" charset="2"/>
              <a:buChar char="§"/>
            </a:pPr>
            <a:r>
              <a:rPr lang="pl-PL" sz="1600">
                <a:latin typeface="Open Sans"/>
                <a:ea typeface="Open Sans"/>
                <a:cs typeface="Open Sans"/>
              </a:rPr>
              <a:t> matrycę ryzyka dla zamówienia;</a:t>
            </a:r>
            <a:endParaRPr lang="pl-PL" sz="1600"/>
          </a:p>
          <a:p>
            <a:pPr marL="628650" indent="-285750">
              <a:buClrTx/>
              <a:buFont typeface="Wingdings" panose="05000000000000000000" pitchFamily="2" charset="2"/>
              <a:buChar char="§"/>
            </a:pPr>
            <a:r>
              <a:rPr lang="pl-PL" sz="1600">
                <a:latin typeface="Open Sans"/>
                <a:ea typeface="Open Sans"/>
                <a:cs typeface="Open Sans"/>
              </a:rPr>
              <a:t> protokół z postępowania;</a:t>
            </a:r>
            <a:endParaRPr lang="pl-PL" sz="1600"/>
          </a:p>
          <a:p>
            <a:pPr marL="628650" indent="-285750">
              <a:buClrTx/>
              <a:buFont typeface="Wingdings" panose="05000000000000000000" pitchFamily="2" charset="2"/>
              <a:buChar char="§"/>
            </a:pPr>
            <a:r>
              <a:rPr lang="pl-PL" sz="1600">
                <a:latin typeface="Open Sans"/>
                <a:ea typeface="Open Sans"/>
                <a:cs typeface="Open Sans"/>
              </a:rPr>
              <a:t> wyniki kontroli przeprowadzonych przez inne niż IZ FE SL podmioty (o ile zostały przeprowadzone);</a:t>
            </a:r>
            <a:endParaRPr lang="pl-PL" sz="1600"/>
          </a:p>
          <a:p>
            <a:pPr marL="628650" indent="-285750">
              <a:buClrTx/>
              <a:buFont typeface="Wingdings" panose="05000000000000000000" pitchFamily="2" charset="2"/>
              <a:buChar char="§"/>
            </a:pPr>
            <a:r>
              <a:rPr lang="pl-PL" sz="1600">
                <a:latin typeface="Open Sans"/>
                <a:ea typeface="Open Sans"/>
                <a:cs typeface="Open Sans"/>
              </a:rPr>
              <a:t> do zamieszczonego wcześniej kontraktu dodaj ewentualne aneksy, które nie były sporządzone na moment wprowadzenia zamówienia do CST2021.</a:t>
            </a:r>
          </a:p>
          <a:p>
            <a:pPr marL="0" indent="0">
              <a:buNone/>
            </a:pPr>
            <a:r>
              <a:rPr lang="pl-PL" sz="1600">
                <a:latin typeface="Open Sans"/>
                <a:ea typeface="Open Sans"/>
                <a:cs typeface="Open Sans"/>
              </a:rPr>
              <a:t>Prześlij zamówienia i kontrakt w CST2021.</a:t>
            </a:r>
            <a:endParaRPr lang="pl-PL" sz="1600"/>
          </a:p>
          <a:p>
            <a:pPr marL="0" indent="0">
              <a:buNone/>
            </a:pPr>
            <a:r>
              <a:rPr lang="pl-PL" sz="1600">
                <a:latin typeface="Open Sans"/>
                <a:ea typeface="Open Sans"/>
                <a:cs typeface="Open Sans"/>
              </a:rPr>
              <a:t>Wypełnij zestawienie zamówień do wniosku o płatność i dołącz go w CST2021 do wniosku.</a:t>
            </a:r>
            <a:endParaRPr lang="pl-PL" sz="1600"/>
          </a:p>
          <a:p>
            <a:pPr marL="0" indent="0">
              <a:buNone/>
            </a:pPr>
            <a:r>
              <a:rPr lang="pl-PL" b="1">
                <a:latin typeface="Open Sans"/>
                <a:ea typeface="Open Sans"/>
                <a:cs typeface="Open Sans"/>
              </a:rPr>
              <a:t>Zamówienie NIE będzie kontrolowane przez IZ (przewiduje się wyjątki od tej zasady). Jeżeli kontrola będzie konieczna wezwiemy Cię do uzupełnienia kompletnej dokumentacji postępowania.</a:t>
            </a:r>
            <a:r>
              <a:rPr lang="pl-PL" sz="1600">
                <a:latin typeface="Open Sans"/>
                <a:ea typeface="Open Sans"/>
                <a:cs typeface="Open Sans"/>
              </a:rPr>
              <a:t> </a:t>
            </a:r>
            <a:endParaRPr lang="pl-PL" sz="1600"/>
          </a:p>
          <a:p>
            <a:pPr marL="0" indent="0">
              <a:buNone/>
            </a:pPr>
            <a:endParaRPr lang="pl-PL">
              <a:latin typeface="Open Sans"/>
              <a:ea typeface="Open Sans"/>
              <a:cs typeface="Open Sans"/>
            </a:endParaRPr>
          </a:p>
          <a:p>
            <a:pPr marL="0" indent="0">
              <a:buNone/>
            </a:pPr>
            <a:endParaRPr lang="pl-PL">
              <a:latin typeface="Open Sans"/>
              <a:ea typeface="Open Sans"/>
              <a:cs typeface="Open Sans"/>
            </a:endParaRPr>
          </a:p>
          <a:p>
            <a:pPr marL="342900" indent="-342900">
              <a:buFont typeface="Arial"/>
              <a:buChar char="•"/>
            </a:pPr>
            <a:endParaRPr lang="pl-PL">
              <a:latin typeface="Open Sans"/>
              <a:ea typeface="Open Sans"/>
              <a:cs typeface="Open Sans"/>
            </a:endParaRPr>
          </a:p>
        </p:txBody>
      </p:sp>
      <p:sp>
        <p:nvSpPr>
          <p:cNvPr id="4" name="Symbol zastępczy numeru slajdu 3">
            <a:extLst>
              <a:ext uri="{FF2B5EF4-FFF2-40B4-BE49-F238E27FC236}">
                <a16:creationId xmlns:a16="http://schemas.microsoft.com/office/drawing/2014/main" id="{554800E9-4422-9E6E-87E1-F67A36328FCB}"/>
              </a:ext>
            </a:extLst>
          </p:cNvPr>
          <p:cNvSpPr>
            <a:spLocks noGrp="1"/>
          </p:cNvSpPr>
          <p:nvPr>
            <p:ph type="sldNum" sz="quarter" idx="10"/>
          </p:nvPr>
        </p:nvSpPr>
        <p:spPr/>
        <p:txBody>
          <a:bodyPr/>
          <a:lstStyle/>
          <a:p>
            <a:fld id="{EB4015AA-59F6-416B-87A6-8E3D940284E2}" type="slidenum">
              <a:rPr lang="pl-PL" smtClean="0"/>
              <a:pPr/>
              <a:t>21</a:t>
            </a:fld>
            <a:endParaRPr lang="pl-PL"/>
          </a:p>
        </p:txBody>
      </p:sp>
    </p:spTree>
    <p:extLst>
      <p:ext uri="{BB962C8B-B14F-4D97-AF65-F5344CB8AC3E}">
        <p14:creationId xmlns:p14="http://schemas.microsoft.com/office/powerpoint/2010/main" val="2301102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C504E4-1448-8749-9986-DD8FDE22427A}"/>
              </a:ext>
            </a:extLst>
          </p:cNvPr>
          <p:cNvSpPr>
            <a:spLocks noGrp="1"/>
          </p:cNvSpPr>
          <p:nvPr>
            <p:ph type="title"/>
          </p:nvPr>
        </p:nvSpPr>
        <p:spPr>
          <a:xfrm>
            <a:off x="1025525" y="450606"/>
            <a:ext cx="8650832" cy="515379"/>
          </a:xfrm>
        </p:spPr>
        <p:txBody>
          <a:bodyPr/>
          <a:lstStyle/>
          <a:p>
            <a:r>
              <a:rPr lang="pl-PL">
                <a:latin typeface="Open Sans"/>
                <a:ea typeface="Open Sans"/>
                <a:cs typeface="Open Sans"/>
              </a:rPr>
              <a:t>WYSOKI POZIOM RYZYKA</a:t>
            </a:r>
            <a:endParaRPr lang="pl-PL"/>
          </a:p>
        </p:txBody>
      </p:sp>
      <p:sp>
        <p:nvSpPr>
          <p:cNvPr id="3" name="Symbol zastępczy zawartości 2">
            <a:extLst>
              <a:ext uri="{FF2B5EF4-FFF2-40B4-BE49-F238E27FC236}">
                <a16:creationId xmlns:a16="http://schemas.microsoft.com/office/drawing/2014/main" id="{7740C89E-6D36-2E55-BCEC-43309E9CAE8A}"/>
              </a:ext>
            </a:extLst>
          </p:cNvPr>
          <p:cNvSpPr>
            <a:spLocks noGrp="1"/>
          </p:cNvSpPr>
          <p:nvPr>
            <p:ph idx="1"/>
          </p:nvPr>
        </p:nvSpPr>
        <p:spPr>
          <a:xfrm>
            <a:off x="827330" y="966319"/>
            <a:ext cx="9110695" cy="5589671"/>
          </a:xfrm>
        </p:spPr>
        <p:txBody>
          <a:bodyPr vert="horz" lIns="0" tIns="0" rIns="0" bIns="0" rtlCol="0" anchor="t">
            <a:normAutofit/>
          </a:bodyPr>
          <a:lstStyle/>
          <a:p>
            <a:pPr marL="0" indent="0">
              <a:buNone/>
            </a:pPr>
            <a:r>
              <a:rPr lang="pl-PL" sz="1600">
                <a:latin typeface="Open Sans"/>
                <a:ea typeface="Open Sans"/>
                <a:cs typeface="Open Sans"/>
              </a:rPr>
              <a:t>Dołącz do zamówienia utworzonego w CST2021: </a:t>
            </a:r>
          </a:p>
          <a:p>
            <a:pPr marL="628650" indent="-285750">
              <a:buClrTx/>
              <a:buFont typeface="Wingdings" panose="05000000000000000000" pitchFamily="2" charset="2"/>
              <a:buChar char="§"/>
            </a:pPr>
            <a:r>
              <a:rPr lang="pl-PL" sz="1600">
                <a:latin typeface="Open Sans"/>
                <a:ea typeface="Open Sans"/>
                <a:cs typeface="Open Sans"/>
              </a:rPr>
              <a:t>matrycę ryzyka dla zamówienia;</a:t>
            </a:r>
            <a:endParaRPr lang="pl-PL" sz="1600">
              <a:solidFill>
                <a:srgbClr val="000000"/>
              </a:solidFill>
              <a:latin typeface="Open Sans"/>
              <a:ea typeface="Open Sans"/>
              <a:cs typeface="Open Sans"/>
            </a:endParaRPr>
          </a:p>
          <a:p>
            <a:pPr marL="628650" indent="-285750">
              <a:buClrTx/>
              <a:buFont typeface="Wingdings" panose="05000000000000000000" pitchFamily="2" charset="2"/>
              <a:buChar char="§"/>
            </a:pPr>
            <a:r>
              <a:rPr lang="pl-PL" sz="1600">
                <a:solidFill>
                  <a:srgbClr val="002060"/>
                </a:solidFill>
                <a:latin typeface="Open Sans"/>
                <a:ea typeface="Open Sans"/>
                <a:cs typeface="Open Sans"/>
              </a:rPr>
              <a:t> </a:t>
            </a:r>
            <a:r>
              <a:rPr lang="pl-PL" sz="1600">
                <a:latin typeface="Open Sans"/>
                <a:ea typeface="Open Sans"/>
                <a:cs typeface="Open Sans"/>
              </a:rPr>
              <a:t>inne dokumenty tworzące kompletną dokumentację postępowania;</a:t>
            </a:r>
          </a:p>
          <a:p>
            <a:pPr marL="628650" indent="-285750">
              <a:buClrTx/>
              <a:buFont typeface="Wingdings" panose="05000000000000000000" pitchFamily="2" charset="2"/>
              <a:buChar char="§"/>
            </a:pPr>
            <a:r>
              <a:rPr lang="pl-PL" sz="1600">
                <a:latin typeface="Open Sans"/>
                <a:ea typeface="Open Sans"/>
                <a:cs typeface="Open Sans"/>
              </a:rPr>
              <a:t> protokół z postępowania;</a:t>
            </a:r>
            <a:endParaRPr lang="pl-PL" sz="1600"/>
          </a:p>
          <a:p>
            <a:pPr marL="628650" indent="-285750">
              <a:buClrTx/>
              <a:buFont typeface="Wingdings" panose="05000000000000000000" pitchFamily="2" charset="2"/>
              <a:buChar char="§"/>
            </a:pPr>
            <a:r>
              <a:rPr lang="pl-PL" sz="1600">
                <a:latin typeface="Open Sans"/>
                <a:ea typeface="Open Sans"/>
                <a:cs typeface="Open Sans"/>
              </a:rPr>
              <a:t> wyniki kontroli przeprowadzonych przez inne niż IZ FE SL podmioty (o ile zostały przeprowadzone);</a:t>
            </a:r>
            <a:endParaRPr lang="pl-PL" sz="1600"/>
          </a:p>
          <a:p>
            <a:pPr marL="628650" indent="-285750">
              <a:buClrTx/>
              <a:buFont typeface="Wingdings" panose="05000000000000000000" pitchFamily="2" charset="2"/>
              <a:buChar char="§"/>
            </a:pPr>
            <a:r>
              <a:rPr lang="pl-PL" sz="1600">
                <a:latin typeface="Open Sans"/>
                <a:ea typeface="Open Sans"/>
                <a:cs typeface="Open Sans"/>
              </a:rPr>
              <a:t> do zamieszczonego wcześniej kontraktu dodaj ewentualne aneksy, które nie były sporządzone na moment wprowadzenia zamówienia do CST2021.</a:t>
            </a:r>
          </a:p>
          <a:p>
            <a:pPr marL="0" indent="0">
              <a:buNone/>
            </a:pPr>
            <a:r>
              <a:rPr lang="pl-PL" sz="1600">
                <a:latin typeface="Open Sans"/>
                <a:ea typeface="Open Sans"/>
                <a:cs typeface="Open Sans"/>
              </a:rPr>
              <a:t>Prześlij zamówienia i kontrakt w CST2021.</a:t>
            </a:r>
            <a:endParaRPr lang="pl-PL" sz="1600"/>
          </a:p>
          <a:p>
            <a:pPr marL="0" indent="0">
              <a:buNone/>
            </a:pPr>
            <a:r>
              <a:rPr lang="pl-PL" sz="1600">
                <a:latin typeface="Open Sans"/>
                <a:ea typeface="Open Sans"/>
                <a:cs typeface="Open Sans"/>
              </a:rPr>
              <a:t>Wypełnij zestawienie zamówień do wniosku o płatność i dołącz go w CST2021 do wniosku.</a:t>
            </a:r>
            <a:endParaRPr lang="pl-PL" sz="1600"/>
          </a:p>
          <a:p>
            <a:pPr marL="0" indent="0">
              <a:buNone/>
            </a:pPr>
            <a:r>
              <a:rPr lang="pl-PL" b="1">
                <a:latin typeface="Open Sans"/>
                <a:ea typeface="Open Sans"/>
                <a:cs typeface="Open Sans"/>
              </a:rPr>
              <a:t>Zamówienie będzie kontrolowane przez IZ.</a:t>
            </a:r>
          </a:p>
          <a:p>
            <a:pPr marL="0" indent="0">
              <a:buNone/>
            </a:pPr>
            <a:endParaRPr lang="pl-PL">
              <a:latin typeface="Open Sans"/>
              <a:ea typeface="Open Sans"/>
              <a:cs typeface="Open Sans"/>
            </a:endParaRPr>
          </a:p>
          <a:p>
            <a:pPr marL="342900" indent="-342900">
              <a:buFont typeface="Arial"/>
              <a:buChar char="•"/>
            </a:pPr>
            <a:endParaRPr lang="pl-PL">
              <a:latin typeface="Open Sans"/>
              <a:ea typeface="Open Sans"/>
              <a:cs typeface="Open Sans"/>
            </a:endParaRPr>
          </a:p>
        </p:txBody>
      </p:sp>
      <p:sp>
        <p:nvSpPr>
          <p:cNvPr id="4" name="Symbol zastępczy numeru slajdu 3">
            <a:extLst>
              <a:ext uri="{FF2B5EF4-FFF2-40B4-BE49-F238E27FC236}">
                <a16:creationId xmlns:a16="http://schemas.microsoft.com/office/drawing/2014/main" id="{554800E9-4422-9E6E-87E1-F67A36328FCB}"/>
              </a:ext>
            </a:extLst>
          </p:cNvPr>
          <p:cNvSpPr>
            <a:spLocks noGrp="1"/>
          </p:cNvSpPr>
          <p:nvPr>
            <p:ph type="sldNum" sz="quarter" idx="10"/>
          </p:nvPr>
        </p:nvSpPr>
        <p:spPr/>
        <p:txBody>
          <a:bodyPr/>
          <a:lstStyle/>
          <a:p>
            <a:fld id="{EB4015AA-59F6-416B-87A6-8E3D940284E2}" type="slidenum">
              <a:rPr lang="pl-PL" smtClean="0"/>
              <a:pPr/>
              <a:t>22</a:t>
            </a:fld>
            <a:endParaRPr lang="pl-PL"/>
          </a:p>
        </p:txBody>
      </p:sp>
    </p:spTree>
    <p:extLst>
      <p:ext uri="{BB962C8B-B14F-4D97-AF65-F5344CB8AC3E}">
        <p14:creationId xmlns:p14="http://schemas.microsoft.com/office/powerpoint/2010/main" val="1036318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7D699A-F05C-4706-88D8-B455745CB602}"/>
              </a:ext>
            </a:extLst>
          </p:cNvPr>
          <p:cNvSpPr>
            <a:spLocks noGrp="1"/>
          </p:cNvSpPr>
          <p:nvPr>
            <p:ph type="title"/>
          </p:nvPr>
        </p:nvSpPr>
        <p:spPr>
          <a:xfrm>
            <a:off x="1025444" y="359838"/>
            <a:ext cx="8640381" cy="827711"/>
          </a:xfrm>
        </p:spPr>
        <p:txBody>
          <a:bodyPr/>
          <a:lstStyle/>
          <a:p>
            <a:r>
              <a:rPr lang="pl-PL"/>
              <a:t>Kompletna dokumentacja postępowania</a:t>
            </a:r>
          </a:p>
        </p:txBody>
      </p:sp>
      <p:sp>
        <p:nvSpPr>
          <p:cNvPr id="3" name="Symbol zastępczy zawartości 2">
            <a:extLst>
              <a:ext uri="{FF2B5EF4-FFF2-40B4-BE49-F238E27FC236}">
                <a16:creationId xmlns:a16="http://schemas.microsoft.com/office/drawing/2014/main" id="{CF4A9CAF-F32D-4D96-8E0B-797E66EF11A1}"/>
              </a:ext>
            </a:extLst>
          </p:cNvPr>
          <p:cNvSpPr>
            <a:spLocks noGrp="1"/>
          </p:cNvSpPr>
          <p:nvPr>
            <p:ph idx="1"/>
          </p:nvPr>
        </p:nvSpPr>
        <p:spPr>
          <a:xfrm>
            <a:off x="1025907" y="1187549"/>
            <a:ext cx="8640382" cy="5472290"/>
          </a:xfrm>
        </p:spPr>
        <p:txBody>
          <a:bodyPr>
            <a:normAutofit lnSpcReduction="10000"/>
          </a:bodyPr>
          <a:lstStyle/>
          <a:p>
            <a:pPr>
              <a:lnSpc>
                <a:spcPct val="150000"/>
              </a:lnSpc>
              <a:buClrTx/>
              <a:buFont typeface="Wingdings" panose="05000000000000000000" pitchFamily="2" charset="2"/>
              <a:buChar char="§"/>
            </a:pPr>
            <a:r>
              <a:rPr lang="pl-PL"/>
              <a:t>Wykaz dokumentów z zamówień udzielonych na podstawie ustawy Pzp znajduje się na stronach Biuletynu Informacji Publicznej:</a:t>
            </a:r>
            <a:r>
              <a:rPr lang="pl-PL">
                <a:solidFill>
                  <a:srgbClr val="002060"/>
                </a:solidFill>
              </a:rPr>
              <a:t> </a:t>
            </a:r>
            <a:r>
              <a:rPr lang="pl-PL">
                <a:solidFill>
                  <a:srgbClr val="002060"/>
                </a:solidFill>
                <a:hlinkClick r:id="rId2"/>
              </a:rPr>
              <a:t>Kwestionariusz kontroli</a:t>
            </a:r>
            <a:r>
              <a:rPr lang="pl-PL">
                <a:solidFill>
                  <a:srgbClr val="002060"/>
                </a:solidFill>
              </a:rPr>
              <a:t>.</a:t>
            </a:r>
          </a:p>
          <a:p>
            <a:pPr>
              <a:lnSpc>
                <a:spcPct val="150000"/>
              </a:lnSpc>
              <a:buClrTx/>
              <a:buFont typeface="Wingdings" panose="05000000000000000000" pitchFamily="2" charset="2"/>
              <a:buChar char="§"/>
            </a:pPr>
            <a:r>
              <a:rPr lang="pl-PL"/>
              <a:t>Przykładowy wykaz dokumentów z zamówień udzielanych na podstawie zasady konkurencyjności i zamówień o wartości szacunkowej przekraczającej 50 000 zł netto (do których nie ma zastosowania ustawa PZP) odnajdziesz w </a:t>
            </a:r>
            <a:r>
              <a:rPr lang="pl-PL">
                <a:solidFill>
                  <a:srgbClr val="002060"/>
                </a:solidFill>
                <a:hlinkClick r:id="rId3"/>
              </a:rPr>
              <a:t>Przewodniku dla beneficjentów FE SL 2021-2027</a:t>
            </a:r>
            <a:r>
              <a:rPr lang="pl-PL">
                <a:solidFill>
                  <a:srgbClr val="002060"/>
                </a:solidFill>
              </a:rPr>
              <a:t>.</a:t>
            </a:r>
          </a:p>
          <a:p>
            <a:pPr>
              <a:lnSpc>
                <a:spcPct val="150000"/>
              </a:lnSpc>
              <a:buClrTx/>
              <a:buFont typeface="Wingdings" panose="05000000000000000000" pitchFamily="2" charset="2"/>
              <a:buChar char="§"/>
            </a:pPr>
            <a:r>
              <a:rPr lang="pl-PL"/>
              <a:t>Jeżeli z przyczyn technicznych dołączenie w CST2021 wymaganych dokumentów nie będzie możliwe, dopuszcza się inne sposoby przesłania dokumentów z zastrzeżeniem, że nie może to być nośnik danych typu karta pamięci, dysk zewnętrzny, pendrive, płyta CD/DVD czy pamięć </a:t>
            </a:r>
            <a:r>
              <a:rPr lang="pl-PL" err="1"/>
              <a:t>flash</a:t>
            </a:r>
            <a:r>
              <a:rPr lang="pl-PL"/>
              <a:t>. </a:t>
            </a:r>
          </a:p>
          <a:p>
            <a:pPr>
              <a:lnSpc>
                <a:spcPct val="150000"/>
              </a:lnSpc>
              <a:buClrTx/>
              <a:buFont typeface="Wingdings" panose="05000000000000000000" pitchFamily="2" charset="2"/>
              <a:buChar char="§"/>
            </a:pPr>
            <a:r>
              <a:rPr lang="pl-PL"/>
              <a:t>Alternatywny sposób przekazania danych należy ustalić z przedstawicielem                 FR-RKPR.</a:t>
            </a:r>
          </a:p>
        </p:txBody>
      </p:sp>
      <p:sp>
        <p:nvSpPr>
          <p:cNvPr id="4" name="Symbol zastępczy numeru slajdu 3">
            <a:extLst>
              <a:ext uri="{FF2B5EF4-FFF2-40B4-BE49-F238E27FC236}">
                <a16:creationId xmlns:a16="http://schemas.microsoft.com/office/drawing/2014/main" id="{8502801A-5968-40E9-B6CF-44953CA80BF9}"/>
              </a:ext>
            </a:extLst>
          </p:cNvPr>
          <p:cNvSpPr>
            <a:spLocks noGrp="1"/>
          </p:cNvSpPr>
          <p:nvPr>
            <p:ph type="sldNum" sz="quarter" idx="10"/>
          </p:nvPr>
        </p:nvSpPr>
        <p:spPr/>
        <p:txBody>
          <a:bodyPr/>
          <a:lstStyle/>
          <a:p>
            <a:fld id="{EB4015AA-59F6-416B-87A6-8E3D940284E2}" type="slidenum">
              <a:rPr lang="pl-PL" smtClean="0"/>
              <a:pPr/>
              <a:t>23</a:t>
            </a:fld>
            <a:endParaRPr lang="pl-PL"/>
          </a:p>
        </p:txBody>
      </p:sp>
    </p:spTree>
    <p:extLst>
      <p:ext uri="{BB962C8B-B14F-4D97-AF65-F5344CB8AC3E}">
        <p14:creationId xmlns:p14="http://schemas.microsoft.com/office/powerpoint/2010/main" val="3772075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Kobieta przeglądająca dokumenty leżące na stole">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srcRect l="6631" r="6631"/>
          <a:stretch/>
        </p:blipFill>
        <p:spPr>
          <a:xfrm>
            <a:off x="0" y="0"/>
            <a:ext cx="6784975" cy="5221288"/>
          </a:xfrm>
        </p:spPr>
      </p:pic>
      <p:sp>
        <p:nvSpPr>
          <p:cNvPr id="9" name="Tytuł 8">
            <a:extLst>
              <a:ext uri="{FF2B5EF4-FFF2-40B4-BE49-F238E27FC236}">
                <a16:creationId xmlns:a16="http://schemas.microsoft.com/office/drawing/2014/main" id="{B6987D57-3F45-9569-254D-385DEA9E3FE4}"/>
              </a:ext>
            </a:extLst>
          </p:cNvPr>
          <p:cNvSpPr>
            <a:spLocks noGrp="1"/>
          </p:cNvSpPr>
          <p:nvPr>
            <p:ph type="ctrTitle"/>
          </p:nvPr>
        </p:nvSpPr>
        <p:spPr>
          <a:xfrm>
            <a:off x="3010022" y="5529541"/>
            <a:ext cx="6471147" cy="661062"/>
          </a:xfrm>
        </p:spPr>
        <p:txBody>
          <a:bodyPr vert="horz" lIns="0" tIns="0" rIns="0" bIns="0" rtlCol="0" anchor="t" anchorCtr="0">
            <a:noAutofit/>
          </a:bodyPr>
          <a:lstStyle/>
          <a:p>
            <a:r>
              <a:rPr lang="pl-PL" sz="2200">
                <a:latin typeface="Open Sans"/>
                <a:ea typeface="Open Sans"/>
                <a:cs typeface="Open Sans"/>
              </a:rPr>
              <a:t>Zestawienie zamówień do wniosku o płatność</a:t>
            </a:r>
            <a:endParaRPr lang="pl-PL" sz="2200"/>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612313" y="7019925"/>
            <a:ext cx="1079500" cy="179388"/>
          </a:xfrm>
        </p:spPr>
        <p:txBody>
          <a:bodyPr/>
          <a:lstStyle/>
          <a:p>
            <a:fld id="{EB4015AA-59F6-416B-87A6-8E3D940284E2}" type="slidenum">
              <a:rPr lang="pl-PL" smtClean="0"/>
              <a:pPr/>
              <a:t>24</a:t>
            </a:fld>
            <a:endParaRPr lang="pl-PL"/>
          </a:p>
        </p:txBody>
      </p:sp>
    </p:spTree>
    <p:extLst>
      <p:ext uri="{BB962C8B-B14F-4D97-AF65-F5344CB8AC3E}">
        <p14:creationId xmlns:p14="http://schemas.microsoft.com/office/powerpoint/2010/main" val="288738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6249A1-36D7-4A5D-B4B2-18D30D86E0C9}"/>
              </a:ext>
            </a:extLst>
          </p:cNvPr>
          <p:cNvSpPr>
            <a:spLocks noGrp="1"/>
          </p:cNvSpPr>
          <p:nvPr>
            <p:ph type="title"/>
          </p:nvPr>
        </p:nvSpPr>
        <p:spPr>
          <a:xfrm>
            <a:off x="1024819" y="359837"/>
            <a:ext cx="8640381" cy="741728"/>
          </a:xfrm>
        </p:spPr>
        <p:txBody>
          <a:bodyPr/>
          <a:lstStyle/>
          <a:p>
            <a:r>
              <a:rPr lang="pl-PL"/>
              <a:t>Na co zwrócić uwagę?</a:t>
            </a:r>
          </a:p>
        </p:txBody>
      </p:sp>
      <p:sp>
        <p:nvSpPr>
          <p:cNvPr id="3" name="Symbol zastępczy zawartości 2">
            <a:extLst>
              <a:ext uri="{FF2B5EF4-FFF2-40B4-BE49-F238E27FC236}">
                <a16:creationId xmlns:a16="http://schemas.microsoft.com/office/drawing/2014/main" id="{7C8E2E39-42F7-4F37-8BF7-FA59FAEC4700}"/>
              </a:ext>
            </a:extLst>
          </p:cNvPr>
          <p:cNvSpPr>
            <a:spLocks noGrp="1"/>
          </p:cNvSpPr>
          <p:nvPr>
            <p:ph idx="1"/>
          </p:nvPr>
        </p:nvSpPr>
        <p:spPr>
          <a:xfrm>
            <a:off x="1024818" y="1101565"/>
            <a:ext cx="8640382" cy="5702608"/>
          </a:xfrm>
        </p:spPr>
        <p:txBody>
          <a:bodyPr vert="horz" lIns="0" tIns="0" rIns="0" bIns="0" rtlCol="0" anchor="t">
            <a:normAutofit fontScale="92500" lnSpcReduction="10000"/>
          </a:bodyPr>
          <a:lstStyle/>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Zestawienie jest obowiązkowym załącznikiem do wniosku o płatność.</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Zestawienie wypełnij dla konkretnego wniosku o płatność.</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W zestawieniu wpisz tylko te zamówienia, z których wydatki przedstawiłeś w tym wniosku.</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Podczas wypełniania zestawienia korzystaj z podpowiedzi wyświetlanych w komórce.</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Nierozerwalną częścią zestawienia są:</a:t>
            </a:r>
          </a:p>
          <a:p>
            <a:pPr marL="846455" lvl="1" indent="-342900">
              <a:lnSpc>
                <a:spcPct val="107000"/>
              </a:lnSpc>
              <a:buFont typeface="+mj-lt"/>
              <a:buAutoNum type="alphaLcParenR"/>
            </a:pPr>
            <a:r>
              <a:rPr lang="pl-PL">
                <a:effectLst/>
                <a:latin typeface="Open Sans" panose="020B0606030504020204" pitchFamily="34" charset="0"/>
                <a:ea typeface="Open Sans" panose="020B0606030504020204" pitchFamily="34" charset="0"/>
                <a:cs typeface="Open Sans" panose="020B0606030504020204" pitchFamily="34" charset="0"/>
              </a:rPr>
              <a:t>matryce ryzyka dla wykazanych tu zamówień (o wartości szacunkowej przekraczającej 50 000 zł netto), </a:t>
            </a:r>
          </a:p>
          <a:p>
            <a:pPr marL="846455" lvl="1" indent="-342900">
              <a:lnSpc>
                <a:spcPct val="107000"/>
              </a:lnSpc>
              <a:buFont typeface="+mj-lt"/>
              <a:buAutoNum type="alphaLcParenR"/>
            </a:pPr>
            <a:r>
              <a:rPr lang="pl-PL">
                <a:effectLst/>
                <a:latin typeface="Open Sans" panose="020B0606030504020204" pitchFamily="34" charset="0"/>
                <a:ea typeface="Open Sans" panose="020B0606030504020204" pitchFamily="34" charset="0"/>
                <a:cs typeface="Open Sans" panose="020B0606030504020204" pitchFamily="34" charset="0"/>
              </a:rPr>
              <a:t>protokoły z postępowań o udzielenie zamówień,</a:t>
            </a:r>
          </a:p>
          <a:p>
            <a:pPr marL="846455" lvl="1" indent="-342900">
              <a:lnSpc>
                <a:spcPct val="107000"/>
              </a:lnSpc>
              <a:buFont typeface="+mj-lt"/>
              <a:buAutoNum type="alphaLcParenR"/>
            </a:pPr>
            <a:r>
              <a:rPr lang="pl-PL">
                <a:effectLst/>
                <a:latin typeface="Open Sans" panose="020B0606030504020204" pitchFamily="34" charset="0"/>
                <a:ea typeface="Open Sans" panose="020B0606030504020204" pitchFamily="34" charset="0"/>
                <a:cs typeface="Open Sans" panose="020B0606030504020204" pitchFamily="34" charset="0"/>
              </a:rPr>
              <a:t>kontrakty z wykonawcami,</a:t>
            </a:r>
          </a:p>
          <a:p>
            <a:pPr marL="846455" lvl="1" indent="-342900">
              <a:lnSpc>
                <a:spcPct val="107000"/>
              </a:lnSpc>
              <a:buFont typeface="+mj-lt"/>
              <a:buAutoNum type="alphaLcParenR"/>
            </a:pPr>
            <a:r>
              <a:rPr lang="pl-PL">
                <a:effectLst/>
                <a:latin typeface="Open Sans" panose="020B0606030504020204" pitchFamily="34" charset="0"/>
                <a:ea typeface="Open Sans" panose="020B0606030504020204" pitchFamily="34" charset="0"/>
                <a:cs typeface="Open Sans" panose="020B0606030504020204" pitchFamily="34" charset="0"/>
              </a:rPr>
              <a:t>wyniki kontroli przeprowadzonych przez inne niż IZ FE SL podmioty (o ile zostały przeprowadzone),</a:t>
            </a:r>
          </a:p>
          <a:p>
            <a:pPr marL="503555" lvl="1" indent="0">
              <a:lnSpc>
                <a:spcPct val="107000"/>
              </a:lnSpc>
              <a:buNone/>
            </a:pPr>
            <a:r>
              <a:rPr lang="pl-PL">
                <a:effectLst/>
                <a:latin typeface="Open Sans" panose="020B0606030504020204" pitchFamily="34" charset="0"/>
                <a:ea typeface="Open Sans" panose="020B0606030504020204" pitchFamily="34" charset="0"/>
                <a:cs typeface="Open Sans" panose="020B0606030504020204" pitchFamily="34" charset="0"/>
              </a:rPr>
              <a:t>które dołączyłeś do przesłanych w systemie CST2021 zamówień.</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Pamiętaj o podpisaniu zestawienia.</a:t>
            </a:r>
          </a:p>
          <a:p>
            <a:pPr marL="342900" lvl="0" indent="-342900">
              <a:lnSpc>
                <a:spcPct val="107000"/>
              </a:lnSpc>
              <a:spcAft>
                <a:spcPts val="800"/>
              </a:spcAft>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W module kontakty, w systemie LSI2021 wpisz dane osób, z którymi będziemy kontaktować się weryfikując wniosek o płatność oraz zamówienia.</a:t>
            </a:r>
          </a:p>
          <a:p>
            <a:pPr marL="0" indent="0">
              <a:buNone/>
            </a:pPr>
            <a:endParaRPr lang="pl-PL">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ymbol zastępczy numeru slajdu 3">
            <a:extLst>
              <a:ext uri="{FF2B5EF4-FFF2-40B4-BE49-F238E27FC236}">
                <a16:creationId xmlns:a16="http://schemas.microsoft.com/office/drawing/2014/main" id="{C2FEDF0E-01AD-4D4B-9069-9402849F6ED2}"/>
              </a:ext>
            </a:extLst>
          </p:cNvPr>
          <p:cNvSpPr>
            <a:spLocks noGrp="1"/>
          </p:cNvSpPr>
          <p:nvPr>
            <p:ph type="sldNum" sz="quarter" idx="10"/>
          </p:nvPr>
        </p:nvSpPr>
        <p:spPr/>
        <p:txBody>
          <a:bodyPr/>
          <a:lstStyle/>
          <a:p>
            <a:fld id="{EB4015AA-59F6-416B-87A6-8E3D940284E2}" type="slidenum">
              <a:rPr lang="pl-PL" smtClean="0"/>
              <a:pPr/>
              <a:t>25</a:t>
            </a:fld>
            <a:endParaRPr lang="pl-PL"/>
          </a:p>
        </p:txBody>
      </p:sp>
    </p:spTree>
    <p:extLst>
      <p:ext uri="{BB962C8B-B14F-4D97-AF65-F5344CB8AC3E}">
        <p14:creationId xmlns:p14="http://schemas.microsoft.com/office/powerpoint/2010/main" val="3323471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Grafika laptopa, z którego ekranu startuje rakieta">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srcRect l="6684" r="6684"/>
          <a:stretch/>
        </p:blipFill>
        <p:spPr>
          <a:xfrm>
            <a:off x="0" y="0"/>
            <a:ext cx="6784975" cy="5221288"/>
          </a:xfrm>
        </p:spPr>
      </p:pic>
      <p:sp>
        <p:nvSpPr>
          <p:cNvPr id="11" name="Tytuł 10">
            <a:extLst>
              <a:ext uri="{FF2B5EF4-FFF2-40B4-BE49-F238E27FC236}">
                <a16:creationId xmlns:a16="http://schemas.microsoft.com/office/drawing/2014/main" id="{3E5817ED-9114-651A-5AE5-08032E848D9A}"/>
              </a:ext>
            </a:extLst>
          </p:cNvPr>
          <p:cNvSpPr>
            <a:spLocks noGrp="1"/>
          </p:cNvSpPr>
          <p:nvPr>
            <p:ph type="ctrTitle"/>
          </p:nvPr>
        </p:nvSpPr>
        <p:spPr>
          <a:xfrm>
            <a:off x="3172808" y="5404486"/>
            <a:ext cx="6133117" cy="648546"/>
          </a:xfrm>
        </p:spPr>
        <p:txBody>
          <a:bodyPr>
            <a:normAutofit fontScale="90000"/>
          </a:bodyPr>
          <a:lstStyle/>
          <a:p>
            <a:r>
              <a:rPr lang="pl-PL">
                <a:latin typeface="Open Sans"/>
                <a:ea typeface="Open Sans"/>
                <a:cs typeface="Open Sans"/>
              </a:rPr>
              <a:t>Zamówienia i kontrakty w CST2021</a:t>
            </a:r>
            <a:endParaRPr lang="pl-PL"/>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612313" y="7019925"/>
            <a:ext cx="1079500" cy="179388"/>
          </a:xfrm>
        </p:spPr>
        <p:txBody>
          <a:bodyPr/>
          <a:lstStyle/>
          <a:p>
            <a:fld id="{EB4015AA-59F6-416B-87A6-8E3D940284E2}" type="slidenum">
              <a:rPr lang="pl-PL" smtClean="0"/>
              <a:pPr/>
              <a:t>26</a:t>
            </a:fld>
            <a:endParaRPr lang="pl-PL"/>
          </a:p>
        </p:txBody>
      </p:sp>
    </p:spTree>
    <p:extLst>
      <p:ext uri="{BB962C8B-B14F-4D97-AF65-F5344CB8AC3E}">
        <p14:creationId xmlns:p14="http://schemas.microsoft.com/office/powerpoint/2010/main" val="114553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6249A1-36D7-4A5D-B4B2-18D30D86E0C9}"/>
              </a:ext>
            </a:extLst>
          </p:cNvPr>
          <p:cNvSpPr>
            <a:spLocks noGrp="1"/>
          </p:cNvSpPr>
          <p:nvPr>
            <p:ph type="title"/>
          </p:nvPr>
        </p:nvSpPr>
        <p:spPr>
          <a:xfrm>
            <a:off x="1024819" y="359837"/>
            <a:ext cx="8640381" cy="526064"/>
          </a:xfrm>
        </p:spPr>
        <p:txBody>
          <a:bodyPr/>
          <a:lstStyle/>
          <a:p>
            <a:r>
              <a:rPr lang="pl-PL" dirty="0"/>
              <a:t>Na co zwrócić uwagę?</a:t>
            </a:r>
          </a:p>
        </p:txBody>
      </p:sp>
      <p:sp>
        <p:nvSpPr>
          <p:cNvPr id="3" name="Symbol zastępczy zawartości 2">
            <a:extLst>
              <a:ext uri="{FF2B5EF4-FFF2-40B4-BE49-F238E27FC236}">
                <a16:creationId xmlns:a16="http://schemas.microsoft.com/office/drawing/2014/main" id="{7C8E2E39-42F7-4F37-8BF7-FA59FAEC4700}"/>
              </a:ext>
            </a:extLst>
          </p:cNvPr>
          <p:cNvSpPr>
            <a:spLocks noGrp="1"/>
          </p:cNvSpPr>
          <p:nvPr>
            <p:ph idx="1"/>
          </p:nvPr>
        </p:nvSpPr>
        <p:spPr>
          <a:xfrm>
            <a:off x="1024818" y="971525"/>
            <a:ext cx="8640382" cy="5832648"/>
          </a:xfrm>
        </p:spPr>
        <p:txBody>
          <a:bodyPr vert="horz" lIns="0" tIns="0" rIns="0" bIns="0" rtlCol="0" anchor="t">
            <a:normAutofit fontScale="85000" lnSpcReduction="20000"/>
          </a:bodyPr>
          <a:lstStyle/>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Korzystaj z instrukcji użytkownika aplikacji SL2021 opracowanych przez Ministerstwo Funduszy i Polityki Regionalnej. Pamiętaj by zawsze korzystać z aktualnej wersji instrukcji</a:t>
            </a:r>
            <a:r>
              <a:rPr lang="pl-PL">
                <a:latin typeface="Open Sans" panose="020B0606030504020204" pitchFamily="34" charset="0"/>
                <a:ea typeface="Open Sans" panose="020B0606030504020204" pitchFamily="34" charset="0"/>
                <a:cs typeface="Open Sans" panose="020B0606030504020204" pitchFamily="34" charset="0"/>
              </a:rPr>
              <a:t>. </a:t>
            </a:r>
            <a:endParaRPr lang="pl-PL" sz="180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W CST2021 tworzy się i przesyła się tylko zamówienia związane z wydatkami kwalifikowalnymi.</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Zamówienia (o wartości szacunkowej przekraczającej 50 000 zł netto) należy dodawać w systemie na bie</a:t>
            </a:r>
            <a:r>
              <a:rPr lang="pl-PL">
                <a:latin typeface="Open Sans" panose="020B0606030504020204" pitchFamily="34" charset="0"/>
                <a:ea typeface="Open Sans" panose="020B0606030504020204" pitchFamily="34" charset="0"/>
                <a:cs typeface="Open Sans" panose="020B0606030504020204" pitchFamily="34" charset="0"/>
              </a:rPr>
              <a:t>żąco. Natomiast</a:t>
            </a:r>
            <a:r>
              <a:rPr lang="pl-PL" sz="1800">
                <a:effectLst/>
                <a:latin typeface="Open Sans" panose="020B0606030504020204" pitchFamily="34" charset="0"/>
                <a:ea typeface="Open Sans" panose="020B0606030504020204" pitchFamily="34" charset="0"/>
                <a:cs typeface="Open Sans" panose="020B0606030504020204" pitchFamily="34" charset="0"/>
              </a:rPr>
              <a:t> </a:t>
            </a:r>
            <a:r>
              <a:rPr lang="pl-PL" sz="1800" b="1">
                <a:effectLst/>
                <a:latin typeface="Open Sans" panose="020B0606030504020204" pitchFamily="34" charset="0"/>
                <a:ea typeface="Open Sans" panose="020B0606030504020204" pitchFamily="34" charset="0"/>
                <a:cs typeface="Open Sans" panose="020B0606030504020204" pitchFamily="34" charset="0"/>
              </a:rPr>
              <a:t>przesłać</a:t>
            </a:r>
            <a:r>
              <a:rPr lang="pl-PL" sz="1800">
                <a:effectLst/>
                <a:latin typeface="Open Sans" panose="020B0606030504020204" pitchFamily="34" charset="0"/>
                <a:ea typeface="Open Sans" panose="020B0606030504020204" pitchFamily="34" charset="0"/>
                <a:cs typeface="Open Sans" panose="020B0606030504020204" pitchFamily="34" charset="0"/>
              </a:rPr>
              <a:t> je  należy w CST2021 tuż   przed złożeniem wniosku o płatność, w którym wykazuje się wydatki z tych zamówień.</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Zamówień, których wartość nie przekracza kwoty 50 000 zł netto nie przesyła się w CST2021,                 ale informację o takich zamówieniach uwzględnia się w zestawieniu zamówień w projekcie do wniosku o płatność. W zestawieniu zamówień wpisuje się wszystkie zamówienia, z których wydatki przedstawiono w danym wniosku o płatność.</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Z uwagi na ograniczenia techniczne w CST2021 (moduł Zamówienia Publiczne) i brak możliwości wyboru trybów pozaustawowych, w przypadku:</a:t>
            </a:r>
          </a:p>
          <a:p>
            <a:pPr marL="846455" lvl="1" indent="-342900">
              <a:lnSpc>
                <a:spcPct val="107000"/>
              </a:lnSpc>
              <a:buFont typeface="+mj-lt"/>
              <a:buAutoNum type="alphaLcParenR"/>
            </a:pPr>
            <a:r>
              <a:rPr lang="pl-PL">
                <a:effectLst/>
                <a:latin typeface="Open Sans" panose="020B0606030504020204" pitchFamily="34" charset="0"/>
                <a:ea typeface="Open Sans" panose="020B0606030504020204" pitchFamily="34" charset="0"/>
                <a:cs typeface="Open Sans" panose="020B0606030504020204" pitchFamily="34" charset="0"/>
              </a:rPr>
              <a:t>zamówień udzielanych na podstawie zasady konkurencyjności i zamówień o wartości szacunkowej przekraczającej 50 000 zł netto (do których nie ma zastosowania ustawa PZP) wszczętych przed ogłoszeniem regulaminu wyboru trzeba wybrać z listy opcję „tryb podstawowy”, </a:t>
            </a:r>
          </a:p>
          <a:p>
            <a:pPr marL="846455" lvl="1" indent="-342900">
              <a:lnSpc>
                <a:spcPct val="107000"/>
              </a:lnSpc>
              <a:buFont typeface="+mj-lt"/>
              <a:buAutoNum type="alphaLcParenR"/>
            </a:pPr>
            <a:r>
              <a:rPr lang="pl-PL">
                <a:effectLst/>
                <a:latin typeface="Open Sans" panose="020B0606030504020204" pitchFamily="34" charset="0"/>
                <a:ea typeface="Open Sans" panose="020B0606030504020204" pitchFamily="34" charset="0"/>
                <a:cs typeface="Open Sans" panose="020B0606030504020204" pitchFamily="34" charset="0"/>
              </a:rPr>
              <a:t>zamówień wyłączonych ze stosowania zasady konkurencyjności lub ustawy PZP trzeba wybrać z listy opcję „zamówienie z wolnej ręki”.</a:t>
            </a:r>
          </a:p>
          <a:p>
            <a:pPr marL="342900" lvl="0" indent="-342900">
              <a:lnSpc>
                <a:spcPct val="107000"/>
              </a:lnSpc>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W polu „uwagi” należy wpisać odnośnik do strony postępowania.</a:t>
            </a:r>
          </a:p>
          <a:p>
            <a:pPr marL="342900" lvl="0" indent="-342900">
              <a:lnSpc>
                <a:spcPct val="107000"/>
              </a:lnSpc>
              <a:spcAft>
                <a:spcPts val="800"/>
              </a:spcAft>
              <a:buClrTx/>
              <a:buFont typeface="+mj-lt"/>
              <a:buAutoNum type="arabicParenR"/>
            </a:pPr>
            <a:r>
              <a:rPr lang="pl-PL" sz="1800">
                <a:effectLst/>
                <a:latin typeface="Open Sans" panose="020B0606030504020204" pitchFamily="34" charset="0"/>
                <a:ea typeface="Open Sans" panose="020B0606030504020204" pitchFamily="34" charset="0"/>
                <a:cs typeface="Open Sans" panose="020B0606030504020204" pitchFamily="34" charset="0"/>
              </a:rPr>
              <a:t>W polu „wartość zamówienia” należy wpisać wartość szacunkową, a nie wartość zawartej umowy. Wartość kontraktu uzupełnia się przy tworzeniu kontraktu z wykonawcami (kolejny krok po utworzeniu i przesłaniu zamówienia).</a:t>
            </a:r>
          </a:p>
          <a:p>
            <a:pPr marL="0" indent="0">
              <a:buNone/>
            </a:pPr>
            <a:endParaRPr lang="pl-PL">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ymbol zastępczy numeru slajdu 3">
            <a:extLst>
              <a:ext uri="{FF2B5EF4-FFF2-40B4-BE49-F238E27FC236}">
                <a16:creationId xmlns:a16="http://schemas.microsoft.com/office/drawing/2014/main" id="{C2FEDF0E-01AD-4D4B-9069-9402849F6ED2}"/>
              </a:ext>
            </a:extLst>
          </p:cNvPr>
          <p:cNvSpPr>
            <a:spLocks noGrp="1"/>
          </p:cNvSpPr>
          <p:nvPr>
            <p:ph type="sldNum" sz="quarter" idx="10"/>
          </p:nvPr>
        </p:nvSpPr>
        <p:spPr/>
        <p:txBody>
          <a:bodyPr/>
          <a:lstStyle/>
          <a:p>
            <a:fld id="{EB4015AA-59F6-416B-87A6-8E3D940284E2}" type="slidenum">
              <a:rPr lang="pl-PL" smtClean="0"/>
              <a:pPr/>
              <a:t>27</a:t>
            </a:fld>
            <a:endParaRPr lang="pl-PL"/>
          </a:p>
        </p:txBody>
      </p:sp>
    </p:spTree>
    <p:extLst>
      <p:ext uri="{BB962C8B-B14F-4D97-AF65-F5344CB8AC3E}">
        <p14:creationId xmlns:p14="http://schemas.microsoft.com/office/powerpoint/2010/main" val="3198498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Obiektyw aparatu z odbiciami na obiektywie">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694" r="6694"/>
          <a:stretch/>
        </p:blipFill>
        <p:spPr>
          <a:xfrm>
            <a:off x="0" y="0"/>
            <a:ext cx="6784975" cy="5221288"/>
          </a:xfrm>
        </p:spPr>
      </p:pic>
      <p:sp>
        <p:nvSpPr>
          <p:cNvPr id="11" name="Tytuł 10">
            <a:extLst>
              <a:ext uri="{FF2B5EF4-FFF2-40B4-BE49-F238E27FC236}">
                <a16:creationId xmlns:a16="http://schemas.microsoft.com/office/drawing/2014/main" id="{3E5817ED-9114-651A-5AE5-08032E848D9A}"/>
              </a:ext>
            </a:extLst>
          </p:cNvPr>
          <p:cNvSpPr>
            <a:spLocks noGrp="1"/>
          </p:cNvSpPr>
          <p:nvPr>
            <p:ph type="ctrTitle"/>
          </p:nvPr>
        </p:nvSpPr>
        <p:spPr>
          <a:xfrm>
            <a:off x="2827340" y="5404486"/>
            <a:ext cx="6784974" cy="648546"/>
          </a:xfrm>
        </p:spPr>
        <p:txBody>
          <a:bodyPr>
            <a:noAutofit/>
          </a:bodyPr>
          <a:lstStyle/>
          <a:p>
            <a:r>
              <a:rPr lang="pl-PL" sz="2200"/>
              <a:t> Jak przebiega kontrola zamówień w siedzibie IZ?</a:t>
            </a:r>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612313" y="7019925"/>
            <a:ext cx="1079500" cy="1793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000" b="0" i="0" u="none" strike="noStrike" kern="1200" cap="none" spc="0" normalizeH="0" baseline="0" noProof="0" smtClean="0">
                <a:ln>
                  <a:noFill/>
                </a:ln>
                <a:solidFill>
                  <a:srgbClr val="002073"/>
                </a:solidFill>
                <a:effectLst/>
                <a:uLnTx/>
                <a:uFillTx/>
                <a:latin typeface="Open Sans" pitchFamily="2" charset="0"/>
                <a:ea typeface="Open Sans" pitchFamily="2" charset="0"/>
                <a:cs typeface="Open San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pl-PL" sz="1000" b="0" i="0" u="none" strike="noStrike" kern="1200" cap="none" spc="0" normalizeH="0" baseline="0" noProof="0">
              <a:ln>
                <a:noFill/>
              </a:ln>
              <a:solidFill>
                <a:srgbClr val="002073"/>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910861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D1691E-3A0B-4018-9CFF-813B640462AC}"/>
              </a:ext>
            </a:extLst>
          </p:cNvPr>
          <p:cNvSpPr>
            <a:spLocks noGrp="1"/>
          </p:cNvSpPr>
          <p:nvPr>
            <p:ph type="title"/>
          </p:nvPr>
        </p:nvSpPr>
        <p:spPr/>
        <p:txBody>
          <a:bodyPr>
            <a:normAutofit fontScale="90000"/>
          </a:bodyPr>
          <a:lstStyle/>
          <a:p>
            <a:r>
              <a:rPr lang="pl-PL" sz="3100" b="1" kern="0" dirty="0">
                <a:solidFill>
                  <a:srgbClr val="2F5496"/>
                </a:solidFill>
                <a:effectLst/>
                <a:latin typeface="Open Sans" panose="020B0606030504020204" pitchFamily="34" charset="0"/>
                <a:ea typeface="Open Sans" panose="020B0606030504020204" pitchFamily="34" charset="0"/>
                <a:cs typeface="Open Sans" panose="020B0606030504020204" pitchFamily="34" charset="0"/>
              </a:rPr>
              <a:t>Jak udzielać zamówień w projektach FE SL?</a:t>
            </a:r>
            <a:br>
              <a:rPr lang="pl-PL"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800" b="1" dirty="0">
                <a:solidFill>
                  <a:srgbClr val="2F5496"/>
                </a:solidFill>
                <a:effectLst/>
                <a:latin typeface="Open Sans" panose="020B0606030504020204" pitchFamily="34" charset="0"/>
                <a:ea typeface="Open Sans" panose="020B0606030504020204" pitchFamily="34" charset="0"/>
                <a:cs typeface="Open Sans" panose="020B0606030504020204" pitchFamily="34" charset="0"/>
              </a:rPr>
              <a:t>Jestem zobowiązany do stosowania ustawy Prawo zamówień publicznych:</a:t>
            </a:r>
            <a:br>
              <a:rPr lang="pl-P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pl-PL" dirty="0"/>
          </a:p>
        </p:txBody>
      </p:sp>
      <p:sp>
        <p:nvSpPr>
          <p:cNvPr id="3" name="Symbol zastępczy zawartości 2">
            <a:extLst>
              <a:ext uri="{FF2B5EF4-FFF2-40B4-BE49-F238E27FC236}">
                <a16:creationId xmlns:a16="http://schemas.microsoft.com/office/drawing/2014/main" id="{D32949D7-1BAD-4B88-82BD-D3F79D415A32}"/>
              </a:ext>
            </a:extLst>
          </p:cNvPr>
          <p:cNvSpPr>
            <a:spLocks noGrp="1"/>
          </p:cNvSpPr>
          <p:nvPr>
            <p:ph idx="1"/>
          </p:nvPr>
        </p:nvSpPr>
        <p:spPr/>
        <p:txBody>
          <a:bodyPr/>
          <a:lstStyle/>
          <a:p>
            <a:pPr lvl="0">
              <a:lnSpc>
                <a:spcPct val="107000"/>
              </a:lnSpc>
              <a:spcBef>
                <a:spcPts val="600"/>
              </a:spcBef>
              <a:spcAft>
                <a:spcPts val="600"/>
              </a:spcAft>
              <a:buFont typeface="Wingdings" panose="05000000000000000000" pitchFamily="2" charset="2"/>
              <a:buChar char="§"/>
            </a:pPr>
            <a:r>
              <a:rPr lang="pl-PL" sz="1800" b="1" dirty="0">
                <a:solidFill>
                  <a:srgbClr val="1F3763"/>
                </a:solidFill>
                <a:effectLst/>
                <a:latin typeface="Open Sans" panose="020B0606030504020204" pitchFamily="34" charset="0"/>
                <a:ea typeface="Open Sans" panose="020B0606030504020204" pitchFamily="34" charset="0"/>
                <a:cs typeface="Open Sans" panose="020B0606030504020204" pitchFamily="34" charset="0"/>
              </a:rPr>
              <a:t>Wartość szacunkowa zamówienia do 50 000 zł netto</a:t>
            </a:r>
          </a:p>
          <a:p>
            <a:pPr marL="342900" lvl="0" indent="-342900">
              <a:lnSpc>
                <a:spcPct val="107000"/>
              </a:lnSpc>
              <a:spcBef>
                <a:spcPts val="600"/>
              </a:spcBef>
              <a:spcAft>
                <a:spcPts val="600"/>
              </a:spcAft>
              <a:buFont typeface="Wingdings" panose="05000000000000000000" pitchFamily="2" charset="2"/>
              <a:buChar char=""/>
            </a:pPr>
            <a:r>
              <a:rPr lang="pl-PL" sz="18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2"/>
              </a:rPr>
              <a:t>Wytyczne dotyczące kwalifikowalności wydatków na lata 2021-2027</a:t>
            </a:r>
            <a:r>
              <a:rPr lang="pl-PL" sz="1800" dirty="0">
                <a:effectLst/>
                <a:latin typeface="Open Sans" panose="020B0606030504020204" pitchFamily="34" charset="0"/>
                <a:ea typeface="Open Sans" panose="020B0606030504020204" pitchFamily="34" charset="0"/>
                <a:cs typeface="Open Sans" panose="020B0606030504020204" pitchFamily="34" charset="0"/>
              </a:rPr>
              <a:t> (dalej Wytyczne) i </a:t>
            </a:r>
            <a:r>
              <a:rPr lang="pl-PL" sz="18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3"/>
              </a:rPr>
              <a:t>Przewodnik dla beneficjentów FE SL 2021-2027</a:t>
            </a:r>
            <a:r>
              <a:rPr lang="pl-PL" sz="1800" dirty="0">
                <a:effectLst/>
                <a:latin typeface="Open Sans" panose="020B0606030504020204" pitchFamily="34" charset="0"/>
                <a:ea typeface="Open Sans" panose="020B0606030504020204" pitchFamily="34" charset="0"/>
                <a:cs typeface="Open Sans" panose="020B0606030504020204" pitchFamily="34" charset="0"/>
              </a:rPr>
              <a:t> (dalej Przewodnik) nie precyzują sposobu udzielania zamówień o wartości szacunkowej do 50 000 zł netto.</a:t>
            </a:r>
          </a:p>
          <a:p>
            <a:pPr marL="342900" lvl="0" indent="-342900">
              <a:lnSpc>
                <a:spcPct val="107000"/>
              </a:lnSpc>
              <a:spcBef>
                <a:spcPts val="600"/>
              </a:spcBef>
              <a:spcAft>
                <a:spcPts val="600"/>
              </a:spcAft>
              <a:buFont typeface="Wingdings" panose="05000000000000000000" pitchFamily="2" charset="2"/>
              <a:buChar char=""/>
            </a:pPr>
            <a:r>
              <a:rPr lang="pl-PL" sz="1800" dirty="0">
                <a:effectLst/>
                <a:latin typeface="Open Sans" panose="020B0606030504020204" pitchFamily="34" charset="0"/>
                <a:ea typeface="Open Sans" panose="020B0606030504020204" pitchFamily="34" charset="0"/>
                <a:cs typeface="Open Sans" panose="020B0606030504020204" pitchFamily="34" charset="0"/>
              </a:rPr>
              <a:t>Udzielam zamówienia zgodnie ze swoimi wewnętrznymi procedurami zamówieniowymi.</a:t>
            </a:r>
          </a:p>
          <a:p>
            <a:pPr marL="342900" lvl="0" indent="-342900">
              <a:lnSpc>
                <a:spcPct val="107000"/>
              </a:lnSpc>
              <a:spcBef>
                <a:spcPts val="600"/>
              </a:spcBef>
              <a:spcAft>
                <a:spcPts val="600"/>
              </a:spcAft>
              <a:buFont typeface="Wingdings" panose="05000000000000000000" pitchFamily="2" charset="2"/>
              <a:buChar char=""/>
            </a:pPr>
            <a:r>
              <a:rPr lang="pl-PL" sz="1800" dirty="0">
                <a:effectLst/>
                <a:latin typeface="Open Sans" panose="020B0606030504020204" pitchFamily="34" charset="0"/>
                <a:ea typeface="Open Sans" panose="020B0606030504020204" pitchFamily="34" charset="0"/>
                <a:cs typeface="Open Sans" panose="020B0606030504020204" pitchFamily="34" charset="0"/>
              </a:rPr>
              <a:t>Wydatki ponoszę celowo, rzetelnie, racjonalnie i oszczędnie z zachowaniem zasady uzyskiwania najlepszych efektów z danych nakładów.</a:t>
            </a:r>
          </a:p>
          <a:p>
            <a:pPr marL="0" indent="0">
              <a:buNone/>
            </a:pPr>
            <a:endParaRPr lang="pl-PL" dirty="0"/>
          </a:p>
        </p:txBody>
      </p:sp>
      <p:sp>
        <p:nvSpPr>
          <p:cNvPr id="4" name="Symbol zastępczy numeru slajdu 3">
            <a:extLst>
              <a:ext uri="{FF2B5EF4-FFF2-40B4-BE49-F238E27FC236}">
                <a16:creationId xmlns:a16="http://schemas.microsoft.com/office/drawing/2014/main" id="{2E09D432-6899-43DC-8382-D5E07D394B52}"/>
              </a:ext>
            </a:extLst>
          </p:cNvPr>
          <p:cNvSpPr>
            <a:spLocks noGrp="1"/>
          </p:cNvSpPr>
          <p:nvPr>
            <p:ph type="sldNum" sz="quarter" idx="10"/>
          </p:nvPr>
        </p:nvSpPr>
        <p:spPr/>
        <p:txBody>
          <a:bodyPr/>
          <a:lstStyle/>
          <a:p>
            <a:fld id="{EB4015AA-59F6-416B-87A6-8E3D940284E2}" type="slidenum">
              <a:rPr lang="pl-PL" smtClean="0"/>
              <a:pPr/>
              <a:t>29</a:t>
            </a:fld>
            <a:endParaRPr lang="pl-PL"/>
          </a:p>
        </p:txBody>
      </p:sp>
    </p:spTree>
    <p:extLst>
      <p:ext uri="{BB962C8B-B14F-4D97-AF65-F5344CB8AC3E}">
        <p14:creationId xmlns:p14="http://schemas.microsoft.com/office/powerpoint/2010/main" val="3824019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Jakich kontroli mogę się spodziewać?</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normAutofit/>
          </a:bodyPr>
          <a:lstStyle/>
          <a:p>
            <a:pPr marL="371475" lvl="1" indent="-371475">
              <a:buFont typeface="Wingdings" panose="05000000000000000000" pitchFamily="2" charset="2"/>
              <a:buChar char="§"/>
            </a:pPr>
            <a:r>
              <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rPr>
              <a:t>Kontrola zamówień</a:t>
            </a:r>
          </a:p>
          <a:p>
            <a:pPr lvl="1">
              <a:buFont typeface="Wingdings" panose="05000000000000000000" pitchFamily="2" charset="2"/>
              <a:buChar char="Ø"/>
            </a:pPr>
            <a:r>
              <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rPr>
              <a:t>jeżeli kontrola odbywa się w siedzibie IZ FE SL albo jest kontrolą doraźną IZ FE SL nie musi przekazywać zawiadomienia o jej rozpoczęciu,</a:t>
            </a:r>
          </a:p>
          <a:p>
            <a:pPr lvl="1">
              <a:buFont typeface="Wingdings" panose="05000000000000000000" pitchFamily="2" charset="2"/>
              <a:buChar char="Ø"/>
            </a:pPr>
            <a:r>
              <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rPr>
              <a:t>kończy się ona informacją pokontrolną (a po wniesieniu zastrzeżeń - ostateczną informacją pokontrolną).</a:t>
            </a:r>
          </a:p>
          <a:p>
            <a:pPr lvl="0" algn="just">
              <a:lnSpc>
                <a:spcPct val="115000"/>
              </a:lnSpc>
              <a:spcAft>
                <a:spcPts val="300"/>
              </a:spcAft>
              <a:buClrTx/>
              <a:buFont typeface="Wingdings" panose="05000000000000000000" pitchFamily="2" charset="2"/>
              <a:buChar char="§"/>
              <a:tabLst>
                <a:tab pos="457200" algn="l"/>
              </a:tabLst>
            </a:pPr>
            <a:r>
              <a:rPr lang="pl-PL" sz="1800" dirty="0">
                <a:effectLst/>
                <a:latin typeface="Open Sans" panose="020B0606030504020204" pitchFamily="34" charset="0"/>
                <a:ea typeface="Open Sans" panose="020B0606030504020204" pitchFamily="34" charset="0"/>
                <a:cs typeface="Open Sans" panose="020B0606030504020204" pitchFamily="34" charset="0"/>
              </a:rPr>
              <a:t>Kontrola planowa realizacji rzeczowej projektu</a:t>
            </a:r>
          </a:p>
          <a:p>
            <a:pPr marL="875447" lvl="2" indent="-285750">
              <a:buFont typeface="Wingdings" panose="05000000000000000000" pitchFamily="2" charset="2"/>
              <a:buChar char="Ø"/>
            </a:pPr>
            <a:r>
              <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rPr>
              <a:t>jest przeprowadzana przed zatwierdzeniem przez IZ FE SL wniosku o płatność końcową,</a:t>
            </a:r>
          </a:p>
          <a:p>
            <a:pPr marL="875447" lvl="2" indent="-285750">
              <a:buFont typeface="Wingdings" panose="05000000000000000000" pitchFamily="2" charset="2"/>
              <a:buChar char="Ø"/>
            </a:pPr>
            <a:r>
              <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rPr>
              <a:t>kontrolowane są projekty, które IZ FE SL zakwalifikuje jako te wysokiego ryzyka (IZ FE SL robi dla projektów analizę ryzyka),</a:t>
            </a:r>
          </a:p>
          <a:p>
            <a:pPr marL="875447" lvl="2" indent="-285750">
              <a:buFont typeface="Wingdings" panose="05000000000000000000" pitchFamily="2" charset="2"/>
              <a:buChar char="Ø"/>
            </a:pPr>
            <a:r>
              <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rPr>
              <a:t>IZ FE SL przekazuje zawiadomienie o jej rozpoczęciu,</a:t>
            </a:r>
          </a:p>
          <a:p>
            <a:pPr marL="875447" lvl="2" indent="-285750">
              <a:buFont typeface="Wingdings" panose="05000000000000000000" pitchFamily="2" charset="2"/>
              <a:buChar char="Ø"/>
            </a:pPr>
            <a:r>
              <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rPr>
              <a:t>kończy się ona informacją pokontrolną (a po wniesieniu zastrzeżeń - ostateczną informacją pokontrolną).</a:t>
            </a:r>
          </a:p>
          <a:p>
            <a:pPr marL="85725" lvl="1" indent="0">
              <a:buFont typeface="Wingdings" panose="05000000000000000000" pitchFamily="2" charset="2"/>
              <a:buChar char="§"/>
            </a:pPr>
            <a:endPar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 lvl="1" indent="0">
              <a:buFont typeface="Wingdings" panose="05000000000000000000" pitchFamily="2" charset="2"/>
              <a:buChar char="§"/>
            </a:pPr>
            <a:endPar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1">
              <a:buFont typeface="Wingdings" panose="05000000000000000000" pitchFamily="2" charset="2"/>
              <a:buChar char="§"/>
            </a:pPr>
            <a:endPar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ü"/>
            </a:pPr>
            <a:endParaRPr lang="pl-PL" dirty="0"/>
          </a:p>
        </p:txBody>
      </p:sp>
      <p:sp>
        <p:nvSpPr>
          <p:cNvPr id="6" name="Symbol zastępczy numeru slajdu 3">
            <a:extLst>
              <a:ext uri="{FF2B5EF4-FFF2-40B4-BE49-F238E27FC236}">
                <a16:creationId xmlns:a16="http://schemas.microsoft.com/office/drawing/2014/main" id="{4BCCB5A4-B3B6-4950-9D8F-743833364808}"/>
              </a:ext>
            </a:extLst>
          </p:cNvPr>
          <p:cNvSpPr>
            <a:spLocks noGrp="1"/>
          </p:cNvSpPr>
          <p:nvPr>
            <p:ph type="sldNum" sz="quarter" idx="10"/>
          </p:nvPr>
        </p:nvSpPr>
        <p:spPr>
          <a:xfrm>
            <a:off x="8585200" y="7019837"/>
            <a:ext cx="1080000" cy="180000"/>
          </a:xfrm>
        </p:spPr>
        <p:txBody>
          <a:bodyPr/>
          <a:lstStyle/>
          <a:p>
            <a:fld id="{EB4015AA-59F6-416B-87A6-8E3D940284E2}" type="slidenum">
              <a:rPr lang="pl-PL" smtClean="0"/>
              <a:pPr/>
              <a:t>3</a:t>
            </a:fld>
            <a:endParaRPr lang="pl-PL"/>
          </a:p>
        </p:txBody>
      </p:sp>
    </p:spTree>
    <p:extLst>
      <p:ext uri="{BB962C8B-B14F-4D97-AF65-F5344CB8AC3E}">
        <p14:creationId xmlns:p14="http://schemas.microsoft.com/office/powerpoint/2010/main" val="1861603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D1691E-3A0B-4018-9CFF-813B640462AC}"/>
              </a:ext>
            </a:extLst>
          </p:cNvPr>
          <p:cNvSpPr>
            <a:spLocks noGrp="1"/>
          </p:cNvSpPr>
          <p:nvPr>
            <p:ph type="title"/>
          </p:nvPr>
        </p:nvSpPr>
        <p:spPr/>
        <p:txBody>
          <a:bodyPr>
            <a:normAutofit fontScale="90000"/>
          </a:bodyPr>
          <a:lstStyle/>
          <a:p>
            <a:r>
              <a:rPr lang="pl-PL" sz="3100" b="1" kern="0" dirty="0">
                <a:solidFill>
                  <a:srgbClr val="2F5496"/>
                </a:solidFill>
                <a:effectLst/>
                <a:latin typeface="Open Sans" panose="020B0606030504020204" pitchFamily="34" charset="0"/>
                <a:ea typeface="Open Sans" panose="020B0606030504020204" pitchFamily="34" charset="0"/>
                <a:cs typeface="Open Sans" panose="020B0606030504020204" pitchFamily="34" charset="0"/>
              </a:rPr>
              <a:t>Jak udzielać zamówień w projektach FE SL?</a:t>
            </a:r>
            <a:br>
              <a:rPr lang="pl-PL"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800" b="1" dirty="0">
                <a:solidFill>
                  <a:srgbClr val="2F5496"/>
                </a:solidFill>
                <a:effectLst/>
                <a:latin typeface="Open Sans" panose="020B0606030504020204" pitchFamily="34" charset="0"/>
                <a:ea typeface="Open Sans" panose="020B0606030504020204" pitchFamily="34" charset="0"/>
                <a:cs typeface="Open Sans" panose="020B0606030504020204" pitchFamily="34" charset="0"/>
              </a:rPr>
              <a:t>Jestem zobowiązany do stosowania ustawy Prawo zamówień publicznych:</a:t>
            </a:r>
            <a:br>
              <a:rPr lang="pl-P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pl-PL" dirty="0"/>
          </a:p>
        </p:txBody>
      </p:sp>
      <p:sp>
        <p:nvSpPr>
          <p:cNvPr id="3" name="Symbol zastępczy zawartości 2">
            <a:extLst>
              <a:ext uri="{FF2B5EF4-FFF2-40B4-BE49-F238E27FC236}">
                <a16:creationId xmlns:a16="http://schemas.microsoft.com/office/drawing/2014/main" id="{D32949D7-1BAD-4B88-82BD-D3F79D415A32}"/>
              </a:ext>
            </a:extLst>
          </p:cNvPr>
          <p:cNvSpPr>
            <a:spLocks noGrp="1"/>
          </p:cNvSpPr>
          <p:nvPr>
            <p:ph idx="1"/>
          </p:nvPr>
        </p:nvSpPr>
        <p:spPr/>
        <p:txBody>
          <a:bodyPr/>
          <a:lstStyle/>
          <a:p>
            <a:pPr lvl="0">
              <a:lnSpc>
                <a:spcPct val="107000"/>
              </a:lnSpc>
              <a:spcBef>
                <a:spcPts val="600"/>
              </a:spcBef>
              <a:spcAft>
                <a:spcPts val="600"/>
              </a:spcAft>
              <a:buFont typeface="Wingdings" panose="05000000000000000000" pitchFamily="2" charset="2"/>
              <a:buChar char="§"/>
            </a:pPr>
            <a:r>
              <a:rPr lang="pl-PL" sz="1800" b="1" dirty="0">
                <a:solidFill>
                  <a:srgbClr val="1F3763"/>
                </a:solidFill>
                <a:effectLst/>
                <a:latin typeface="Open Sans" panose="020B0606030504020204" pitchFamily="34" charset="0"/>
                <a:ea typeface="Open Sans" panose="020B0606030504020204" pitchFamily="34" charset="0"/>
                <a:cs typeface="Open Sans" panose="020B0606030504020204" pitchFamily="34" charset="0"/>
              </a:rPr>
              <a:t>Wartość szacunkowa zamówienia przekracza 50 000 zł netto, ale jest poniżej 130 000 zł netto</a:t>
            </a:r>
          </a:p>
          <a:p>
            <a:pPr marL="342900" lvl="0" indent="-342900">
              <a:lnSpc>
                <a:spcPct val="107000"/>
              </a:lnSpc>
              <a:spcBef>
                <a:spcPts val="600"/>
              </a:spcBef>
              <a:spcAft>
                <a:spcPts val="600"/>
              </a:spcAft>
              <a:buFont typeface="Wingdings" panose="05000000000000000000" pitchFamily="2" charset="2"/>
              <a:buChar char=""/>
            </a:pPr>
            <a:r>
              <a:rPr lang="pl-PL" sz="1800" dirty="0">
                <a:effectLst/>
                <a:latin typeface="Open Sans" panose="020B0606030504020204" pitchFamily="34" charset="0"/>
                <a:ea typeface="Open Sans" panose="020B0606030504020204" pitchFamily="34" charset="0"/>
                <a:cs typeface="Open Sans" panose="020B0606030504020204" pitchFamily="34" charset="0"/>
              </a:rPr>
              <a:t>Udzielam zamówienia zgodnie z zasadą konkurencyjności opisaną w </a:t>
            </a:r>
            <a:r>
              <a:rPr lang="pl-PL" sz="18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2"/>
              </a:rPr>
              <a:t>Wytycznych</a:t>
            </a:r>
            <a:r>
              <a:rPr lang="pl-PL" sz="1800" dirty="0">
                <a:effectLst/>
                <a:latin typeface="Open Sans" panose="020B0606030504020204" pitchFamily="34" charset="0"/>
                <a:ea typeface="Open Sans" panose="020B0606030504020204" pitchFamily="34" charset="0"/>
                <a:cs typeface="Open Sans" panose="020B0606030504020204" pitchFamily="34" charset="0"/>
              </a:rPr>
              <a:t> (Podrozdział 3.2. Zasada konkurencyjności) i </a:t>
            </a:r>
            <a:r>
              <a:rPr lang="pl-PL" sz="18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3"/>
              </a:rPr>
              <a:t>Przewodniku</a:t>
            </a:r>
            <a:r>
              <a:rPr lang="pl-PL" sz="1800" dirty="0">
                <a:effectLst/>
                <a:latin typeface="Open Sans" panose="020B0606030504020204" pitchFamily="34" charset="0"/>
                <a:ea typeface="Open Sans" panose="020B0606030504020204" pitchFamily="34" charset="0"/>
                <a:cs typeface="Open Sans" panose="020B0606030504020204" pitchFamily="34" charset="0"/>
              </a:rPr>
              <a:t> (rozdziały: Zasady przeprowadzania kontroli projektów oraz Zamówienia w ramach projektu).</a:t>
            </a:r>
          </a:p>
          <a:p>
            <a:pPr marL="342900" lvl="0" indent="-342900">
              <a:lnSpc>
                <a:spcPct val="107000"/>
              </a:lnSpc>
              <a:spcBef>
                <a:spcPts val="600"/>
              </a:spcBef>
              <a:spcAft>
                <a:spcPts val="600"/>
              </a:spcAft>
              <a:buFont typeface="Wingdings" panose="05000000000000000000" pitchFamily="2" charset="2"/>
              <a:buChar char=""/>
            </a:pPr>
            <a:r>
              <a:rPr lang="pl-PL" sz="1800" dirty="0">
                <a:effectLst/>
                <a:latin typeface="Open Sans" panose="020B0606030504020204" pitchFamily="34" charset="0"/>
                <a:ea typeface="Open Sans" panose="020B0606030504020204" pitchFamily="34" charset="0"/>
                <a:cs typeface="Open Sans" panose="020B0606030504020204" pitchFamily="34" charset="0"/>
              </a:rPr>
              <a:t>Zarówno zamówienia wszczęte przed ogłoszeniem regulaminu naboru projektów jak i po ogłoszeniu regulaminu muszą być udzielone zgodnie z procedurą właściwą dla zasady konkurencyjności – to jeden z warunków do uznania wydatku za kwalifikowalny.</a:t>
            </a:r>
          </a:p>
          <a:p>
            <a:pPr lvl="0">
              <a:lnSpc>
                <a:spcPct val="107000"/>
              </a:lnSpc>
              <a:spcBef>
                <a:spcPts val="200"/>
              </a:spcBef>
              <a:buFont typeface="Wingdings" panose="05000000000000000000" pitchFamily="2" charset="2"/>
              <a:buChar char="§"/>
            </a:pPr>
            <a:r>
              <a:rPr lang="pl-PL" sz="1800" b="1" dirty="0">
                <a:solidFill>
                  <a:srgbClr val="1F3763"/>
                </a:solidFill>
                <a:effectLst/>
                <a:latin typeface="Open Sans" panose="020B0606030504020204" pitchFamily="34" charset="0"/>
                <a:ea typeface="Open Sans" panose="020B0606030504020204" pitchFamily="34" charset="0"/>
                <a:cs typeface="Open Sans" panose="020B0606030504020204" pitchFamily="34" charset="0"/>
              </a:rPr>
              <a:t>Wartość szacunkowa zamówienia od 130 000 zł netto</a:t>
            </a:r>
          </a:p>
          <a:p>
            <a:pPr marL="342900" lvl="0" indent="-342900">
              <a:lnSpc>
                <a:spcPct val="107000"/>
              </a:lnSpc>
              <a:spcBef>
                <a:spcPts val="600"/>
              </a:spcBef>
              <a:spcAft>
                <a:spcPts val="600"/>
              </a:spcAft>
              <a:buFont typeface="Wingdings" panose="05000000000000000000" pitchFamily="2" charset="2"/>
              <a:buChar char=""/>
            </a:pPr>
            <a:r>
              <a:rPr lang="pl-PL" sz="1800" dirty="0">
                <a:effectLst/>
                <a:latin typeface="Open Sans" panose="020B0606030504020204" pitchFamily="34" charset="0"/>
                <a:ea typeface="Open Sans" panose="020B0606030504020204" pitchFamily="34" charset="0"/>
                <a:cs typeface="Open Sans" panose="020B0606030504020204" pitchFamily="34" charset="0"/>
              </a:rPr>
              <a:t>Przeprowadzam postępowanie zgodnie z rygorami ustawy Prawo zamówień publicznych.</a:t>
            </a:r>
          </a:p>
        </p:txBody>
      </p:sp>
      <p:sp>
        <p:nvSpPr>
          <p:cNvPr id="4" name="Symbol zastępczy numeru slajdu 3">
            <a:extLst>
              <a:ext uri="{FF2B5EF4-FFF2-40B4-BE49-F238E27FC236}">
                <a16:creationId xmlns:a16="http://schemas.microsoft.com/office/drawing/2014/main" id="{2E09D432-6899-43DC-8382-D5E07D394B52}"/>
              </a:ext>
            </a:extLst>
          </p:cNvPr>
          <p:cNvSpPr>
            <a:spLocks noGrp="1"/>
          </p:cNvSpPr>
          <p:nvPr>
            <p:ph type="sldNum" sz="quarter" idx="10"/>
          </p:nvPr>
        </p:nvSpPr>
        <p:spPr/>
        <p:txBody>
          <a:bodyPr/>
          <a:lstStyle/>
          <a:p>
            <a:fld id="{EB4015AA-59F6-416B-87A6-8E3D940284E2}" type="slidenum">
              <a:rPr lang="pl-PL" smtClean="0"/>
              <a:pPr/>
              <a:t>30</a:t>
            </a:fld>
            <a:endParaRPr lang="pl-PL"/>
          </a:p>
        </p:txBody>
      </p:sp>
    </p:spTree>
    <p:extLst>
      <p:ext uri="{BB962C8B-B14F-4D97-AF65-F5344CB8AC3E}">
        <p14:creationId xmlns:p14="http://schemas.microsoft.com/office/powerpoint/2010/main" val="3492307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D1691E-3A0B-4018-9CFF-813B640462AC}"/>
              </a:ext>
            </a:extLst>
          </p:cNvPr>
          <p:cNvSpPr>
            <a:spLocks noGrp="1"/>
          </p:cNvSpPr>
          <p:nvPr>
            <p:ph type="title"/>
          </p:nvPr>
        </p:nvSpPr>
        <p:spPr/>
        <p:txBody>
          <a:bodyPr>
            <a:normAutofit fontScale="90000"/>
          </a:bodyPr>
          <a:lstStyle/>
          <a:p>
            <a:r>
              <a:rPr lang="pl-PL" sz="3100" b="1" kern="0" dirty="0">
                <a:solidFill>
                  <a:srgbClr val="2F5496"/>
                </a:solidFill>
                <a:effectLst/>
                <a:latin typeface="Open Sans" panose="020B0606030504020204" pitchFamily="34" charset="0"/>
                <a:ea typeface="Open Sans" panose="020B0606030504020204" pitchFamily="34" charset="0"/>
                <a:cs typeface="Open Sans" panose="020B0606030504020204" pitchFamily="34" charset="0"/>
              </a:rPr>
              <a:t>Jak udzielać zamówień w projektach FE SL?</a:t>
            </a:r>
            <a:br>
              <a:rPr lang="pl-PL"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800" b="1" dirty="0">
                <a:solidFill>
                  <a:srgbClr val="2F5496"/>
                </a:solidFill>
                <a:effectLst/>
                <a:latin typeface="Open Sans" panose="020B0606030504020204" pitchFamily="34" charset="0"/>
                <a:ea typeface="Open Sans" panose="020B0606030504020204" pitchFamily="34" charset="0"/>
                <a:cs typeface="Open Sans" panose="020B0606030504020204" pitchFamily="34" charset="0"/>
              </a:rPr>
              <a:t>Nie jestem zobowiązany do stosowania ustawy Prawo zamówień publicznych:</a:t>
            </a:r>
            <a:br>
              <a:rPr lang="pl-PL"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pl-PL" dirty="0"/>
          </a:p>
        </p:txBody>
      </p:sp>
      <p:sp>
        <p:nvSpPr>
          <p:cNvPr id="3" name="Symbol zastępczy zawartości 2">
            <a:extLst>
              <a:ext uri="{FF2B5EF4-FFF2-40B4-BE49-F238E27FC236}">
                <a16:creationId xmlns:a16="http://schemas.microsoft.com/office/drawing/2014/main" id="{D32949D7-1BAD-4B88-82BD-D3F79D415A32}"/>
              </a:ext>
            </a:extLst>
          </p:cNvPr>
          <p:cNvSpPr>
            <a:spLocks noGrp="1"/>
          </p:cNvSpPr>
          <p:nvPr>
            <p:ph idx="1"/>
          </p:nvPr>
        </p:nvSpPr>
        <p:spPr>
          <a:xfrm>
            <a:off x="1025525" y="1979836"/>
            <a:ext cx="8640764" cy="5040001"/>
          </a:xfrm>
        </p:spPr>
        <p:txBody>
          <a:bodyPr>
            <a:noAutofit/>
          </a:bodyPr>
          <a:lstStyle/>
          <a:p>
            <a:pPr lvl="0">
              <a:lnSpc>
                <a:spcPct val="107000"/>
              </a:lnSpc>
              <a:spcBef>
                <a:spcPts val="600"/>
              </a:spcBef>
              <a:spcAft>
                <a:spcPts val="600"/>
              </a:spcAft>
              <a:buFont typeface="Wingdings" panose="05000000000000000000" pitchFamily="2" charset="2"/>
              <a:buChar char="§"/>
            </a:pPr>
            <a:r>
              <a:rPr lang="pl-PL" sz="1700" b="1" dirty="0">
                <a:solidFill>
                  <a:srgbClr val="1F3763"/>
                </a:solidFill>
                <a:effectLst/>
                <a:latin typeface="Open Sans" panose="020B0606030504020204" pitchFamily="34" charset="0"/>
                <a:ea typeface="Open Sans" panose="020B0606030504020204" pitchFamily="34" charset="0"/>
                <a:cs typeface="Open Sans" panose="020B0606030504020204" pitchFamily="34" charset="0"/>
              </a:rPr>
              <a:t>Wartość szacunkowa zamówienia do 50 000 zł netto</a:t>
            </a:r>
            <a:endParaRPr lang="pl-PL" sz="1700" b="1"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Bef>
                <a:spcPts val="600"/>
              </a:spcBef>
              <a:spcAft>
                <a:spcPts val="600"/>
              </a:spcAft>
              <a:buFont typeface="Wingdings" panose="05000000000000000000" pitchFamily="2" charset="2"/>
              <a:buChar char=""/>
            </a:pPr>
            <a:r>
              <a:rPr lang="pl-PL" sz="17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2"/>
              </a:rPr>
              <a:t>Wytyczne</a:t>
            </a:r>
            <a:r>
              <a:rPr lang="pl-PL" sz="1700" dirty="0">
                <a:effectLst/>
                <a:latin typeface="Open Sans" panose="020B0606030504020204" pitchFamily="34" charset="0"/>
                <a:ea typeface="Open Sans" panose="020B0606030504020204" pitchFamily="34" charset="0"/>
                <a:cs typeface="Open Sans" panose="020B0606030504020204" pitchFamily="34" charset="0"/>
              </a:rPr>
              <a:t> i </a:t>
            </a:r>
            <a:r>
              <a:rPr lang="pl-PL" sz="17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3"/>
              </a:rPr>
              <a:t>Przewodnik</a:t>
            </a:r>
            <a:r>
              <a:rPr lang="pl-PL" sz="1700" dirty="0">
                <a:effectLst/>
                <a:latin typeface="Open Sans" panose="020B0606030504020204" pitchFamily="34" charset="0"/>
                <a:ea typeface="Open Sans" panose="020B0606030504020204" pitchFamily="34" charset="0"/>
                <a:cs typeface="Open Sans" panose="020B0606030504020204" pitchFamily="34" charset="0"/>
              </a:rPr>
              <a:t> nie precyzują sposobu udzielania zamówień o wartości szacunkowej do 50 000 zł netto.</a:t>
            </a:r>
          </a:p>
          <a:p>
            <a:pPr marL="342900" lvl="0" indent="-342900">
              <a:lnSpc>
                <a:spcPct val="107000"/>
              </a:lnSpc>
              <a:spcBef>
                <a:spcPts val="600"/>
              </a:spcBef>
              <a:spcAft>
                <a:spcPts val="600"/>
              </a:spcAft>
              <a:buFont typeface="Wingdings" panose="05000000000000000000" pitchFamily="2" charset="2"/>
              <a:buChar char=""/>
            </a:pPr>
            <a:r>
              <a:rPr lang="pl-PL" sz="1700" dirty="0">
                <a:effectLst/>
                <a:latin typeface="Open Sans" panose="020B0606030504020204" pitchFamily="34" charset="0"/>
                <a:ea typeface="Open Sans" panose="020B0606030504020204" pitchFamily="34" charset="0"/>
                <a:cs typeface="Open Sans" panose="020B0606030504020204" pitchFamily="34" charset="0"/>
              </a:rPr>
              <a:t>Udzielam zamówienia zgodnie ze swoimi wewnętrznymi procedurami zamówieniowymi.</a:t>
            </a:r>
          </a:p>
          <a:p>
            <a:pPr marL="342900" lvl="0" indent="-342900">
              <a:lnSpc>
                <a:spcPct val="107000"/>
              </a:lnSpc>
              <a:spcBef>
                <a:spcPts val="600"/>
              </a:spcBef>
              <a:spcAft>
                <a:spcPts val="600"/>
              </a:spcAft>
              <a:buFont typeface="Wingdings" panose="05000000000000000000" pitchFamily="2" charset="2"/>
              <a:buChar char=""/>
            </a:pPr>
            <a:r>
              <a:rPr lang="pl-PL" sz="1700" dirty="0">
                <a:effectLst/>
                <a:latin typeface="Open Sans" panose="020B0606030504020204" pitchFamily="34" charset="0"/>
                <a:ea typeface="Open Sans" panose="020B0606030504020204" pitchFamily="34" charset="0"/>
                <a:cs typeface="Open Sans" panose="020B0606030504020204" pitchFamily="34" charset="0"/>
              </a:rPr>
              <a:t>Wydatki ponoszę celowo, rzetelnie, racjonalnie i oszczędnie z zachowaniem zasady uzyskiwania najlepszych efektów z danych nakładów.</a:t>
            </a:r>
          </a:p>
          <a:p>
            <a:pPr lvl="0">
              <a:lnSpc>
                <a:spcPct val="107000"/>
              </a:lnSpc>
              <a:spcBef>
                <a:spcPts val="600"/>
              </a:spcBef>
              <a:spcAft>
                <a:spcPts val="600"/>
              </a:spcAft>
              <a:buFont typeface="Wingdings" panose="05000000000000000000" pitchFamily="2" charset="2"/>
              <a:buChar char="§"/>
            </a:pPr>
            <a:r>
              <a:rPr lang="pl-PL" sz="1700" b="1" dirty="0">
                <a:solidFill>
                  <a:srgbClr val="1F3763"/>
                </a:solidFill>
                <a:effectLst/>
                <a:latin typeface="Open Sans" panose="020B0606030504020204" pitchFamily="34" charset="0"/>
                <a:ea typeface="Open Sans" panose="020B0606030504020204" pitchFamily="34" charset="0"/>
                <a:cs typeface="Open Sans" panose="020B0606030504020204" pitchFamily="34" charset="0"/>
              </a:rPr>
              <a:t>Wartość szacunkowa zamówienia przekracza 50 000 zł netto</a:t>
            </a:r>
            <a:endParaRPr lang="pl-PL" sz="1700" b="1"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Bef>
                <a:spcPts val="600"/>
              </a:spcBef>
              <a:spcAft>
                <a:spcPts val="600"/>
              </a:spcAft>
              <a:buFont typeface="Wingdings" panose="05000000000000000000" pitchFamily="2" charset="2"/>
              <a:buChar char=""/>
            </a:pPr>
            <a:r>
              <a:rPr lang="pl-PL" sz="1700" dirty="0">
                <a:effectLst/>
                <a:latin typeface="Open Sans" panose="020B0606030504020204" pitchFamily="34" charset="0"/>
                <a:ea typeface="Open Sans" panose="020B0606030504020204" pitchFamily="34" charset="0"/>
                <a:cs typeface="Open Sans" panose="020B0606030504020204" pitchFamily="34" charset="0"/>
              </a:rPr>
              <a:t>Udzielam zamówienia zgodnie z zasadą konkurencyjności opisaną w </a:t>
            </a:r>
            <a:r>
              <a:rPr lang="pl-PL" sz="17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2"/>
              </a:rPr>
              <a:t>Wytycznych</a:t>
            </a:r>
            <a:r>
              <a:rPr lang="pl-PL" sz="1700" dirty="0">
                <a:effectLst/>
                <a:latin typeface="Open Sans" panose="020B0606030504020204" pitchFamily="34" charset="0"/>
                <a:ea typeface="Open Sans" panose="020B0606030504020204" pitchFamily="34" charset="0"/>
                <a:cs typeface="Open Sans" panose="020B0606030504020204" pitchFamily="34" charset="0"/>
              </a:rPr>
              <a:t> (Podrozdział 3.2. Zasada konkurencyjności) i </a:t>
            </a:r>
            <a:r>
              <a:rPr lang="pl-PL" sz="1700" u="sng" dirty="0">
                <a:solidFill>
                  <a:srgbClr val="0563C1"/>
                </a:solidFill>
                <a:effectLst/>
                <a:latin typeface="Open Sans" panose="020B0606030504020204" pitchFamily="34" charset="0"/>
                <a:ea typeface="Open Sans" panose="020B0606030504020204" pitchFamily="34" charset="0"/>
                <a:cs typeface="Open Sans" panose="020B0606030504020204" pitchFamily="34" charset="0"/>
                <a:hlinkClick r:id="rId3"/>
              </a:rPr>
              <a:t>Przewodniku</a:t>
            </a:r>
            <a:r>
              <a:rPr lang="pl-PL" sz="1700" dirty="0">
                <a:effectLst/>
                <a:latin typeface="Open Sans" panose="020B0606030504020204" pitchFamily="34" charset="0"/>
                <a:ea typeface="Open Sans" panose="020B0606030504020204" pitchFamily="34" charset="0"/>
                <a:cs typeface="Open Sans" panose="020B0606030504020204" pitchFamily="34" charset="0"/>
              </a:rPr>
              <a:t> (rozdziały: Zasady przeprowadzania kontroli projektów oraz Zamówienia w ramach projektu).</a:t>
            </a:r>
          </a:p>
          <a:p>
            <a:pPr marL="342900" lvl="0" indent="-342900">
              <a:lnSpc>
                <a:spcPct val="107000"/>
              </a:lnSpc>
              <a:spcBef>
                <a:spcPts val="600"/>
              </a:spcBef>
              <a:spcAft>
                <a:spcPts val="600"/>
              </a:spcAft>
              <a:buFont typeface="Wingdings" panose="05000000000000000000" pitchFamily="2" charset="2"/>
              <a:buChar char=""/>
            </a:pPr>
            <a:r>
              <a:rPr lang="pl-PL" sz="1700" dirty="0">
                <a:effectLst/>
                <a:latin typeface="Open Sans" panose="020B0606030504020204" pitchFamily="34" charset="0"/>
                <a:ea typeface="Open Sans" panose="020B0606030504020204" pitchFamily="34" charset="0"/>
                <a:cs typeface="Open Sans" panose="020B0606030504020204" pitchFamily="34" charset="0"/>
              </a:rPr>
              <a:t>Zarówno zamówienia wszczęte przed ogłoszeniem regulaminu naboru projektów jak i po ogłoszeniu regulaminu muszą być udzielone zgodnie z procedurą właściwą dla zasady konkurencyjności – to jeden z warunków do uznania wydatku za kwalifikowalny.</a:t>
            </a:r>
          </a:p>
        </p:txBody>
      </p:sp>
      <p:sp>
        <p:nvSpPr>
          <p:cNvPr id="4" name="Symbol zastępczy numeru slajdu 3">
            <a:extLst>
              <a:ext uri="{FF2B5EF4-FFF2-40B4-BE49-F238E27FC236}">
                <a16:creationId xmlns:a16="http://schemas.microsoft.com/office/drawing/2014/main" id="{2E09D432-6899-43DC-8382-D5E07D394B52}"/>
              </a:ext>
            </a:extLst>
          </p:cNvPr>
          <p:cNvSpPr>
            <a:spLocks noGrp="1"/>
          </p:cNvSpPr>
          <p:nvPr>
            <p:ph type="sldNum" sz="quarter" idx="10"/>
          </p:nvPr>
        </p:nvSpPr>
        <p:spPr/>
        <p:txBody>
          <a:bodyPr/>
          <a:lstStyle/>
          <a:p>
            <a:fld id="{EB4015AA-59F6-416B-87A6-8E3D940284E2}" type="slidenum">
              <a:rPr lang="pl-PL" smtClean="0"/>
              <a:pPr/>
              <a:t>31</a:t>
            </a:fld>
            <a:endParaRPr lang="pl-PL"/>
          </a:p>
        </p:txBody>
      </p:sp>
    </p:spTree>
    <p:extLst>
      <p:ext uri="{BB962C8B-B14F-4D97-AF65-F5344CB8AC3E}">
        <p14:creationId xmlns:p14="http://schemas.microsoft.com/office/powerpoint/2010/main" val="2367845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2D1FA4-1D71-4FD8-8F0B-6FBC0323AEC1}"/>
              </a:ext>
            </a:extLst>
          </p:cNvPr>
          <p:cNvSpPr>
            <a:spLocks noGrp="1"/>
          </p:cNvSpPr>
          <p:nvPr>
            <p:ph type="title"/>
          </p:nvPr>
        </p:nvSpPr>
        <p:spPr/>
        <p:txBody>
          <a:bodyPr/>
          <a:lstStyle/>
          <a:p>
            <a:r>
              <a:rPr lang="pl-PL" dirty="0"/>
              <a:t>Jak przebiega kontrola zamówień w siedzibie IZ?</a:t>
            </a:r>
          </a:p>
        </p:txBody>
      </p:sp>
      <p:sp>
        <p:nvSpPr>
          <p:cNvPr id="3" name="Symbol zastępczy zawartości 2">
            <a:extLst>
              <a:ext uri="{FF2B5EF4-FFF2-40B4-BE49-F238E27FC236}">
                <a16:creationId xmlns:a16="http://schemas.microsoft.com/office/drawing/2014/main" id="{02ECD8F0-AE0F-4884-BD03-E8E726F7F2D1}"/>
              </a:ext>
            </a:extLst>
          </p:cNvPr>
          <p:cNvSpPr>
            <a:spLocks noGrp="1"/>
          </p:cNvSpPr>
          <p:nvPr>
            <p:ph idx="1"/>
          </p:nvPr>
        </p:nvSpPr>
        <p:spPr>
          <a:xfrm>
            <a:off x="1025907" y="1708220"/>
            <a:ext cx="8640382" cy="4951619"/>
          </a:xfrm>
        </p:spPr>
        <p:txBody>
          <a:bodyPr>
            <a:normAutofit fontScale="85000" lnSpcReduction="10000"/>
          </a:bodyPr>
          <a:lstStyle/>
          <a:p>
            <a:pPr marL="342900" indent="-342900">
              <a:buClrTx/>
              <a:buFont typeface="+mj-lt"/>
              <a:buAutoNum type="arabicPeriod"/>
            </a:pPr>
            <a:r>
              <a:rPr lang="pl-PL">
                <a:latin typeface="Open Sans" panose="020B0606030504020204" pitchFamily="34" charset="0"/>
                <a:ea typeface="Open Sans" panose="020B0606030504020204" pitchFamily="34" charset="0"/>
                <a:cs typeface="Open Sans" panose="020B0606030504020204" pitchFamily="34" charset="0"/>
              </a:rPr>
              <a:t>Beneficjent dodaje zamówienie w </a:t>
            </a:r>
            <a:r>
              <a:rPr lang="pl-PL" sz="1800">
                <a:solidFill>
                  <a:schemeClr val="tx1"/>
                </a:solidFill>
                <a:latin typeface="Open Sans" panose="020B0606030504020204" pitchFamily="34" charset="0"/>
                <a:ea typeface="Open Sans" panose="020B0606030504020204" pitchFamily="34" charset="0"/>
                <a:cs typeface="Open Sans" panose="020B0606030504020204" pitchFamily="34" charset="0"/>
              </a:rPr>
              <a:t>CST2021 </a:t>
            </a:r>
            <a:r>
              <a:rPr lang="pl-PL">
                <a:latin typeface="Open Sans" panose="020B0606030504020204" pitchFamily="34" charset="0"/>
                <a:ea typeface="Open Sans" panose="020B0606030504020204" pitchFamily="34" charset="0"/>
                <a:cs typeface="Open Sans" panose="020B0606030504020204" pitchFamily="34" charset="0"/>
              </a:rPr>
              <a:t>wraz z matrycą ryzyka i kompletną dokumentacją postępowania (dot. zamówień wysokiego ryzyka) oraz składa wniosek o płatność.</a:t>
            </a:r>
          </a:p>
          <a:p>
            <a:pPr marL="342900" indent="-342900">
              <a:buClrTx/>
              <a:buFont typeface="+mj-lt"/>
              <a:buAutoNum type="arabicPeriod"/>
            </a:pPr>
            <a:r>
              <a:rPr lang="pl-PL">
                <a:latin typeface="Open Sans" panose="020B0606030504020204" pitchFamily="34" charset="0"/>
                <a:ea typeface="Open Sans" panose="020B0606030504020204" pitchFamily="34" charset="0"/>
                <a:cs typeface="Open Sans" panose="020B0606030504020204" pitchFamily="34" charset="0"/>
              </a:rPr>
              <a:t>Referat kontroli projektów (dalej: RKPR) weryfikuje czy Beneficjent poprawnie wypełnił matrycę ryzyka i dołączył dokumentację z postępowania (jeżeli nie, Beneficjent jest wezwany do poprawy i uzupełnienia braków).</a:t>
            </a:r>
          </a:p>
          <a:p>
            <a:pPr marL="342900" indent="-342900">
              <a:buClrTx/>
              <a:buFont typeface="+mj-lt"/>
              <a:buAutoNum type="arabicPeriod"/>
            </a:pPr>
            <a:r>
              <a:rPr lang="pl-PL">
                <a:latin typeface="Open Sans" panose="020B0606030504020204" pitchFamily="34" charset="0"/>
                <a:ea typeface="Open Sans" panose="020B0606030504020204" pitchFamily="34" charset="0"/>
                <a:cs typeface="Open Sans" panose="020B0606030504020204" pitchFamily="34" charset="0"/>
              </a:rPr>
              <a:t>RKPR sprawdza zamówienie wypełniając przy tym listę sprawdzającą (dokument wewnętrzny). Jeżeli kontrolujący stwierdzi braki lub uzna, że jakieś kwestie wymagają wyjaśnienia, to wyśle e-mailem pytania do Beneficjenta. Po analizie postępowania i wyjaśnień złożonych przez Beneficjenta, kontrolujący sporządza informację pokontrolną. Zespół kontrolujący na kontrolę zamówienia ma </a:t>
            </a:r>
            <a:r>
              <a:rPr lang="pl-PL" sz="1800">
                <a:effectLst/>
                <a:latin typeface="Open Sans" panose="020B0606030504020204" pitchFamily="34" charset="0"/>
                <a:ea typeface="Open Sans" panose="020B0606030504020204" pitchFamily="34" charset="0"/>
                <a:cs typeface="Open Sans" panose="020B0606030504020204" pitchFamily="34" charset="0"/>
              </a:rPr>
              <a:t>28 dni od jej wszczęcia. </a:t>
            </a:r>
          </a:p>
          <a:p>
            <a:pPr marL="361950" indent="0">
              <a:spcBef>
                <a:spcPts val="600"/>
              </a:spcBef>
              <a:buClrTx/>
              <a:buNone/>
            </a:pPr>
            <a:r>
              <a:rPr lang="pl-PL" sz="1400">
                <a:latin typeface="Open Sans" panose="020B0606030504020204" pitchFamily="34" charset="0"/>
                <a:ea typeface="Open Sans" panose="020B0606030504020204" pitchFamily="34" charset="0"/>
                <a:cs typeface="Open Sans" panose="020B0606030504020204" pitchFamily="34" charset="0"/>
              </a:rPr>
              <a:t>Termin na sporządzenie informacji pokontrolnej jest przedłużany przy wykonywaniu dodatkowych czynności kontrolnych takich jak np. konieczność uzyskania opinii prawnej, otrzymania dodatkowych wyjaśnień, dokumentów, konieczność przekazania sprawy na spotkanie Dyrektora FR z Zastępcami. Wówczas informacja pokontrolna i listy sprawdzające sporządzane są w terminie 14 dni od daty otrzymania opinii prawnej, wyjaśnień, podjęcia decyzji na spotkaniu Dyrektora FR z Zastępcami itp. </a:t>
            </a:r>
            <a:endParaRPr lang="pl-PL" sz="140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sz="1800">
              <a:effectLst/>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endParaRPr lang="pl-PL">
              <a:latin typeface="Open Sans" panose="020B0606030504020204" pitchFamily="34" charset="0"/>
              <a:ea typeface="Open Sans" panose="020B0606030504020204" pitchFamily="34" charset="0"/>
              <a:cs typeface="Open Sans" panose="020B0606030504020204" pitchFamily="34" charset="0"/>
            </a:endParaRPr>
          </a:p>
        </p:txBody>
      </p:sp>
      <p:sp>
        <p:nvSpPr>
          <p:cNvPr id="4" name="Symbol zastępczy numeru slajdu 3">
            <a:extLst>
              <a:ext uri="{FF2B5EF4-FFF2-40B4-BE49-F238E27FC236}">
                <a16:creationId xmlns:a16="http://schemas.microsoft.com/office/drawing/2014/main" id="{C9BB8A61-7AF7-47BE-9095-0F86AFFF3C04}"/>
              </a:ext>
            </a:extLst>
          </p:cNvPr>
          <p:cNvSpPr>
            <a:spLocks noGrp="1"/>
          </p:cNvSpPr>
          <p:nvPr>
            <p:ph type="sldNum" sz="quarter" idx="10"/>
          </p:nvPr>
        </p:nvSpPr>
        <p:spPr/>
        <p:txBody>
          <a:bodyPr/>
          <a:lstStyle/>
          <a:p>
            <a:fld id="{EB4015AA-59F6-416B-87A6-8E3D940284E2}" type="slidenum">
              <a:rPr lang="pl-PL" smtClean="0"/>
              <a:pPr/>
              <a:t>32</a:t>
            </a:fld>
            <a:endParaRPr lang="pl-PL"/>
          </a:p>
        </p:txBody>
      </p:sp>
    </p:spTree>
    <p:extLst>
      <p:ext uri="{BB962C8B-B14F-4D97-AF65-F5344CB8AC3E}">
        <p14:creationId xmlns:p14="http://schemas.microsoft.com/office/powerpoint/2010/main" val="2276557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2D1FA4-1D71-4FD8-8F0B-6FBC0323AEC1}"/>
              </a:ext>
            </a:extLst>
          </p:cNvPr>
          <p:cNvSpPr>
            <a:spLocks noGrp="1"/>
          </p:cNvSpPr>
          <p:nvPr>
            <p:ph type="title"/>
          </p:nvPr>
        </p:nvSpPr>
        <p:spPr/>
        <p:txBody>
          <a:bodyPr/>
          <a:lstStyle/>
          <a:p>
            <a:r>
              <a:rPr lang="pl-PL"/>
              <a:t>Jak przebiega kontrola zamówień w siedzibie IZ?</a:t>
            </a:r>
          </a:p>
        </p:txBody>
      </p:sp>
      <p:sp>
        <p:nvSpPr>
          <p:cNvPr id="3" name="Symbol zastępczy zawartości 2">
            <a:extLst>
              <a:ext uri="{FF2B5EF4-FFF2-40B4-BE49-F238E27FC236}">
                <a16:creationId xmlns:a16="http://schemas.microsoft.com/office/drawing/2014/main" id="{02ECD8F0-AE0F-4884-BD03-E8E726F7F2D1}"/>
              </a:ext>
            </a:extLst>
          </p:cNvPr>
          <p:cNvSpPr>
            <a:spLocks noGrp="1"/>
          </p:cNvSpPr>
          <p:nvPr>
            <p:ph idx="1"/>
          </p:nvPr>
        </p:nvSpPr>
        <p:spPr>
          <a:xfrm>
            <a:off x="1025525" y="1768822"/>
            <a:ext cx="8640382" cy="4680002"/>
          </a:xfrm>
        </p:spPr>
        <p:txBody>
          <a:bodyPr>
            <a:normAutofit fontScale="85000" lnSpcReduction="10000"/>
          </a:bodyPr>
          <a:lstStyle/>
          <a:p>
            <a:pPr marL="342900" indent="-342900">
              <a:spcBef>
                <a:spcPts val="0"/>
              </a:spcBef>
              <a:buClrTx/>
              <a:buFont typeface="+mj-lt"/>
              <a:buAutoNum type="arabicPeriod" startAt="4"/>
            </a:pPr>
            <a:r>
              <a:rPr lang="pl-PL">
                <a:latin typeface="Open Sans" panose="020B0606030504020204" pitchFamily="34" charset="0"/>
                <a:ea typeface="Open Sans" panose="020B0606030504020204" pitchFamily="34" charset="0"/>
                <a:cs typeface="Open Sans" panose="020B0606030504020204" pitchFamily="34" charset="0"/>
              </a:rPr>
              <a:t>Beneficjent otrzymuje informację pokontrolną przez </a:t>
            </a:r>
            <a:r>
              <a:rPr lang="pl-PL" err="1">
                <a:latin typeface="Open Sans" panose="020B0606030504020204" pitchFamily="34" charset="0"/>
                <a:ea typeface="Open Sans" panose="020B0606030504020204" pitchFamily="34" charset="0"/>
                <a:cs typeface="Open Sans" panose="020B0606030504020204" pitchFamily="34" charset="0"/>
              </a:rPr>
              <a:t>ePuap</a:t>
            </a:r>
            <a:r>
              <a:rPr lang="pl-PL">
                <a:latin typeface="Open Sans" panose="020B0606030504020204" pitchFamily="34" charset="0"/>
                <a:ea typeface="Open Sans" panose="020B0606030504020204" pitchFamily="34" charset="0"/>
                <a:cs typeface="Open Sans" panose="020B0606030504020204" pitchFamily="34" charset="0"/>
              </a:rPr>
              <a:t> i jeżeli się nie zgadza z ustaleniami, to w ciągu 14 dni od jej doręczenia wnosi zastrzeżenia (przez </a:t>
            </a:r>
            <a:r>
              <a:rPr lang="pl-PL" err="1">
                <a:latin typeface="Open Sans" panose="020B0606030504020204" pitchFamily="34" charset="0"/>
                <a:ea typeface="Open Sans" panose="020B0606030504020204" pitchFamily="34" charset="0"/>
                <a:cs typeface="Open Sans" panose="020B0606030504020204" pitchFamily="34" charset="0"/>
              </a:rPr>
              <a:t>ePuap</a:t>
            </a:r>
            <a:r>
              <a:rPr lang="pl-PL">
                <a:latin typeface="Open Sans" panose="020B0606030504020204" pitchFamily="34" charset="0"/>
                <a:ea typeface="Open Sans" panose="020B0606030504020204" pitchFamily="34" charset="0"/>
                <a:cs typeface="Open Sans" panose="020B0606030504020204" pitchFamily="34" charset="0"/>
              </a:rPr>
              <a:t>). </a:t>
            </a:r>
          </a:p>
          <a:p>
            <a:pPr marL="361950" indent="0">
              <a:spcBef>
                <a:spcPts val="0"/>
              </a:spcBef>
              <a:buClrTx/>
              <a:buNone/>
            </a:pPr>
            <a:r>
              <a:rPr lang="pl-PL" sz="1500">
                <a:effectLst/>
                <a:latin typeface="Open Sans" panose="020B0606030504020204" pitchFamily="34" charset="0"/>
                <a:ea typeface="Open Sans" panose="020B0606030504020204" pitchFamily="34" charset="0"/>
                <a:cs typeface="Open Sans" panose="020B0606030504020204" pitchFamily="34" charset="0"/>
              </a:rPr>
              <a:t>Termin ten może być przedłużony przez instytucję kontrolującą na czas oznaczony, na wniosek podmiotu kontrolowanego, złożony przed upływem terminu zgłoszenia zastrzeżeń. Jeżeli do informacji pokontrolnej nie zgłoszono zastrzeżeń, ostatecznej informacji pokontrolnej nie sporządza się.</a:t>
            </a:r>
          </a:p>
          <a:p>
            <a:pPr marL="342900" indent="-342900">
              <a:buClrTx/>
              <a:buFont typeface="+mj-lt"/>
              <a:buAutoNum type="arabicPeriod" startAt="5"/>
            </a:pPr>
            <a:r>
              <a:rPr lang="pl-PL" sz="1800">
                <a:effectLst/>
                <a:latin typeface="Open Sans" panose="020B0606030504020204" pitchFamily="34" charset="0"/>
                <a:ea typeface="Open Sans" panose="020B0606030504020204" pitchFamily="34" charset="0"/>
                <a:cs typeface="Open Sans" panose="020B0606030504020204" pitchFamily="34" charset="0"/>
              </a:rPr>
              <a:t>Po otrzymaniu zastrzeżeń RKPR ma 14 dni na ich rozpatrzenie (podjęcie przez instytucję kontrolującą, w trakcie rozpatrywania zastrzeżeń, dodatkowych czynności lub działań, przerywa bieg tego terminu) a potem 10 dni na przygotowanie ostatecznej informacji pokontrolnej </a:t>
            </a:r>
            <a:r>
              <a:rPr lang="pl-PL">
                <a:latin typeface="Open Sans" panose="020B0606030504020204" pitchFamily="34" charset="0"/>
                <a:ea typeface="Open Sans" panose="020B0606030504020204" pitchFamily="34" charset="0"/>
                <a:cs typeface="Open Sans" panose="020B0606030504020204" pitchFamily="34" charset="0"/>
              </a:rPr>
              <a:t>zawierającej skorygowane ustalenia kontroli lub pisemne stanowisko wobec zgłoszonych zastrzeżeń wraz z uzasadnieniem odmowy skorygowania ustaleń.</a:t>
            </a:r>
          </a:p>
          <a:p>
            <a:pPr marL="342900" indent="-342900">
              <a:buClrTx/>
              <a:buFont typeface="+mj-lt"/>
              <a:buAutoNum type="arabicPeriod" startAt="5"/>
            </a:pPr>
            <a:r>
              <a:rPr lang="pl-PL" sz="1800">
                <a:effectLst/>
                <a:latin typeface="Open Sans" panose="020B0606030504020204" pitchFamily="34" charset="0"/>
                <a:ea typeface="Open Sans" panose="020B0606030504020204" pitchFamily="34" charset="0"/>
                <a:cs typeface="Open Sans" panose="020B0606030504020204" pitchFamily="34" charset="0"/>
              </a:rPr>
              <a:t>Do ostatecznej informacji pokontrolnej oraz do pisemnego stanowiska wobec zgłoszonych zastrzeżeń nie przysługuje prawo do złożenia zastrzeżeń.</a:t>
            </a:r>
          </a:p>
          <a:p>
            <a:pPr marL="342900" indent="-342900">
              <a:buClrTx/>
              <a:buFont typeface="+mj-lt"/>
              <a:buAutoNum type="arabicPeriod" startAt="5"/>
            </a:pPr>
            <a:r>
              <a:rPr lang="pl-PL" sz="1800">
                <a:effectLst/>
                <a:latin typeface="Open Sans" panose="020B0606030504020204" pitchFamily="34" charset="0"/>
                <a:ea typeface="Open Sans" panose="020B0606030504020204" pitchFamily="34" charset="0"/>
                <a:cs typeface="Open Sans" panose="020B0606030504020204" pitchFamily="34" charset="0"/>
              </a:rPr>
              <a:t>W przypadku gdy w ramach kontroli weryfikowane są zamówienia publiczne udzielane na podstawie ustawy PZP, RKPR publikuje informację o wyniku kontroli na BIP.</a:t>
            </a:r>
          </a:p>
        </p:txBody>
      </p:sp>
      <p:sp>
        <p:nvSpPr>
          <p:cNvPr id="4" name="Symbol zastępczy numeru slajdu 3">
            <a:extLst>
              <a:ext uri="{FF2B5EF4-FFF2-40B4-BE49-F238E27FC236}">
                <a16:creationId xmlns:a16="http://schemas.microsoft.com/office/drawing/2014/main" id="{C9BB8A61-7AF7-47BE-9095-0F86AFFF3C04}"/>
              </a:ext>
            </a:extLst>
          </p:cNvPr>
          <p:cNvSpPr>
            <a:spLocks noGrp="1"/>
          </p:cNvSpPr>
          <p:nvPr>
            <p:ph type="sldNum" sz="quarter" idx="10"/>
          </p:nvPr>
        </p:nvSpPr>
        <p:spPr/>
        <p:txBody>
          <a:bodyPr/>
          <a:lstStyle/>
          <a:p>
            <a:fld id="{EB4015AA-59F6-416B-87A6-8E3D940284E2}" type="slidenum">
              <a:rPr lang="pl-PL" smtClean="0"/>
              <a:pPr/>
              <a:t>33</a:t>
            </a:fld>
            <a:endParaRPr lang="pl-PL"/>
          </a:p>
        </p:txBody>
      </p:sp>
    </p:spTree>
    <p:extLst>
      <p:ext uri="{BB962C8B-B14F-4D97-AF65-F5344CB8AC3E}">
        <p14:creationId xmlns:p14="http://schemas.microsoft.com/office/powerpoint/2010/main" val="3282200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9AE06D-AB9D-45CF-A7F2-F5CA7AD42657}"/>
              </a:ext>
            </a:extLst>
          </p:cNvPr>
          <p:cNvSpPr>
            <a:spLocks noGrp="1"/>
          </p:cNvSpPr>
          <p:nvPr>
            <p:ph type="title"/>
          </p:nvPr>
        </p:nvSpPr>
        <p:spPr/>
        <p:txBody>
          <a:bodyPr/>
          <a:lstStyle/>
          <a:p>
            <a:r>
              <a:rPr lang="pl-PL"/>
              <a:t>Kontrola zmian do umów z wykonawcami</a:t>
            </a:r>
          </a:p>
        </p:txBody>
      </p:sp>
      <p:sp>
        <p:nvSpPr>
          <p:cNvPr id="3" name="Symbol zastępczy zawartości 2">
            <a:extLst>
              <a:ext uri="{FF2B5EF4-FFF2-40B4-BE49-F238E27FC236}">
                <a16:creationId xmlns:a16="http://schemas.microsoft.com/office/drawing/2014/main" id="{3DC9C00D-C579-4B78-A79C-A59B1E6D7522}"/>
              </a:ext>
            </a:extLst>
          </p:cNvPr>
          <p:cNvSpPr>
            <a:spLocks noGrp="1"/>
          </p:cNvSpPr>
          <p:nvPr>
            <p:ph idx="1"/>
          </p:nvPr>
        </p:nvSpPr>
        <p:spPr>
          <a:xfrm>
            <a:off x="1025525" y="1798966"/>
            <a:ext cx="8640382" cy="4680002"/>
          </a:xfrm>
        </p:spPr>
        <p:txBody>
          <a:bodyPr>
            <a:noAutofit/>
          </a:bodyPr>
          <a:lstStyle/>
          <a:p>
            <a:pPr>
              <a:buClrTx/>
              <a:buFont typeface="Wingdings" panose="05000000000000000000" pitchFamily="2" charset="2"/>
              <a:buChar char="§"/>
            </a:pPr>
            <a:r>
              <a:rPr lang="pl-PL" sz="1500" b="0" i="0">
                <a:effectLst/>
                <a:latin typeface="Open Sans" panose="020B0606030504020204" pitchFamily="34" charset="0"/>
                <a:ea typeface="Open Sans" panose="020B0606030504020204" pitchFamily="34" charset="0"/>
                <a:cs typeface="Open Sans" panose="020B0606030504020204" pitchFamily="34" charset="0"/>
              </a:rPr>
              <a:t>Jeżeli podczas kontroli zamówienia RKPR nie skontrolował aneksów do umowy i wykonania tej umowy, to zwykle kontrolujący bada ten zakres po złożeniu przez Beneficjenta wniosku o płatność końcową. Analiza realizacji umów z wykonawcami dotyczy wszystkich dotychczas skontrolowanych zamówień.  </a:t>
            </a:r>
          </a:p>
          <a:p>
            <a:pPr>
              <a:buClrTx/>
              <a:buFont typeface="Wingdings" panose="05000000000000000000" pitchFamily="2" charset="2"/>
              <a:buChar char="§"/>
            </a:pPr>
            <a:r>
              <a:rPr lang="pl-PL" sz="1500">
                <a:latin typeface="Open Sans" panose="020B0606030504020204" pitchFamily="34" charset="0"/>
                <a:ea typeface="Open Sans" panose="020B0606030504020204" pitchFamily="34" charset="0"/>
                <a:cs typeface="Open Sans" panose="020B0606030504020204" pitchFamily="34" charset="0"/>
              </a:rPr>
              <a:t>Zakres weryfikacji: </a:t>
            </a:r>
          </a:p>
          <a:p>
            <a:pPr lvl="1">
              <a:spcBef>
                <a:spcPts val="1000"/>
              </a:spcBef>
              <a:buFont typeface="Wingdings" panose="05000000000000000000" pitchFamily="2" charset="2"/>
              <a:buChar char="Ø"/>
            </a:pPr>
            <a:r>
              <a:rPr lang="pl-PL" sz="1500" b="0" i="0">
                <a:effectLst/>
                <a:latin typeface="Open Sans" panose="020B0606030504020204" pitchFamily="34" charset="0"/>
                <a:ea typeface="Open Sans" panose="020B0606030504020204" pitchFamily="34" charset="0"/>
                <a:cs typeface="Open Sans" panose="020B0606030504020204" pitchFamily="34" charset="0"/>
              </a:rPr>
              <a:t>Czy dokonano odbioru przedmiotu umów (czy potwierdzono prawidłowe wykonanie umów oraz czy zaistniały przesłanki do naliczenia kar umownych)? </a:t>
            </a:r>
          </a:p>
          <a:p>
            <a:pPr lvl="1">
              <a:spcBef>
                <a:spcPts val="1000"/>
              </a:spcBef>
              <a:buFont typeface="Wingdings" panose="05000000000000000000" pitchFamily="2" charset="2"/>
              <a:buChar char="Ø"/>
            </a:pPr>
            <a:r>
              <a:rPr lang="pl-PL" sz="1500" b="0" i="0">
                <a:effectLst/>
                <a:latin typeface="Open Sans" panose="020B0606030504020204" pitchFamily="34" charset="0"/>
                <a:ea typeface="Open Sans" panose="020B0606030504020204" pitchFamily="34" charset="0"/>
                <a:cs typeface="Open Sans" panose="020B0606030504020204" pitchFamily="34" charset="0"/>
              </a:rPr>
              <a:t>Czy dokonano zmian umów zgodnie z art. 454-455 Pzp/ sekcją 3.2.4. pkt 4 Wytycznych? </a:t>
            </a:r>
          </a:p>
          <a:p>
            <a:pPr lvl="1">
              <a:spcBef>
                <a:spcPts val="1000"/>
              </a:spcBef>
              <a:buFont typeface="Wingdings" panose="05000000000000000000" pitchFamily="2" charset="2"/>
              <a:buChar char="Ø"/>
            </a:pPr>
            <a:r>
              <a:rPr lang="pl-PL" sz="1500" b="0" i="0">
                <a:effectLst/>
                <a:latin typeface="Open Sans" panose="020B0606030504020204" pitchFamily="34" charset="0"/>
                <a:ea typeface="Open Sans" panose="020B0606030504020204" pitchFamily="34" charset="0"/>
                <a:cs typeface="Open Sans" panose="020B0606030504020204" pitchFamily="34" charset="0"/>
              </a:rPr>
              <a:t>Czy Zamawiający we właściwy sposób opublikował ogłoszenia o zmianie umowy? (art. 455 ust. 3 pkt 2 Pzp) </a:t>
            </a:r>
          </a:p>
          <a:p>
            <a:pPr lvl="1">
              <a:spcBef>
                <a:spcPts val="1000"/>
              </a:spcBef>
              <a:buFont typeface="Wingdings" panose="05000000000000000000" pitchFamily="2" charset="2"/>
              <a:buChar char="Ø"/>
            </a:pPr>
            <a:r>
              <a:rPr lang="pl-PL" sz="1500" b="0" i="0">
                <a:effectLst/>
                <a:latin typeface="Open Sans" panose="020B0606030504020204" pitchFamily="34" charset="0"/>
                <a:ea typeface="Open Sans" panose="020B0606030504020204" pitchFamily="34" charset="0"/>
                <a:cs typeface="Open Sans" panose="020B0606030504020204" pitchFamily="34" charset="0"/>
              </a:rPr>
              <a:t>Czy zamawiający zamieścił w terminie 30 dni od wykonania umów w Biuletynie Zamówień Publicznych ogłoszenia o wykonaniu umowy? (art. 448 Pzp) </a:t>
            </a:r>
          </a:p>
          <a:p>
            <a:pPr lvl="1">
              <a:spcBef>
                <a:spcPts val="1000"/>
              </a:spcBef>
              <a:buFont typeface="Wingdings" panose="05000000000000000000" pitchFamily="2" charset="2"/>
              <a:buChar char="Ø"/>
            </a:pPr>
            <a:r>
              <a:rPr lang="pl-PL" sz="1500" b="0" i="0">
                <a:effectLst/>
                <a:latin typeface="Open Sans" panose="020B0606030504020204" pitchFamily="34" charset="0"/>
                <a:ea typeface="Open Sans" panose="020B0606030504020204" pitchFamily="34" charset="0"/>
                <a:cs typeface="Open Sans" panose="020B0606030504020204" pitchFamily="34" charset="0"/>
              </a:rPr>
              <a:t>Czy Zamawiający sporządził raport z realizacji zamówień, o którym mowa w art. 446 Pzp?</a:t>
            </a:r>
          </a:p>
        </p:txBody>
      </p:sp>
      <p:sp>
        <p:nvSpPr>
          <p:cNvPr id="4" name="Symbol zastępczy numeru slajdu 3">
            <a:extLst>
              <a:ext uri="{FF2B5EF4-FFF2-40B4-BE49-F238E27FC236}">
                <a16:creationId xmlns:a16="http://schemas.microsoft.com/office/drawing/2014/main" id="{6DE9DBEE-FB88-4EBD-9B58-EDF3E79EB87F}"/>
              </a:ext>
            </a:extLst>
          </p:cNvPr>
          <p:cNvSpPr>
            <a:spLocks noGrp="1"/>
          </p:cNvSpPr>
          <p:nvPr>
            <p:ph type="sldNum" sz="quarter" idx="10"/>
          </p:nvPr>
        </p:nvSpPr>
        <p:spPr/>
        <p:txBody>
          <a:bodyPr/>
          <a:lstStyle/>
          <a:p>
            <a:fld id="{EB4015AA-59F6-416B-87A6-8E3D940284E2}" type="slidenum">
              <a:rPr lang="pl-PL" smtClean="0"/>
              <a:pPr/>
              <a:t>34</a:t>
            </a:fld>
            <a:endParaRPr lang="pl-PL"/>
          </a:p>
        </p:txBody>
      </p:sp>
    </p:spTree>
    <p:extLst>
      <p:ext uri="{BB962C8B-B14F-4D97-AF65-F5344CB8AC3E}">
        <p14:creationId xmlns:p14="http://schemas.microsoft.com/office/powerpoint/2010/main" val="2737702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Kilka podniesionych rąk wskazujących gotowość do odpowiedzi na pytanie">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631" r="6631"/>
          <a:stretch/>
        </p:blipFill>
        <p:spPr>
          <a:xfrm>
            <a:off x="0" y="0"/>
            <a:ext cx="6784975" cy="5221288"/>
          </a:xfrm>
        </p:spPr>
      </p:pic>
      <p:sp>
        <p:nvSpPr>
          <p:cNvPr id="11" name="Tytuł 10">
            <a:extLst>
              <a:ext uri="{FF2B5EF4-FFF2-40B4-BE49-F238E27FC236}">
                <a16:creationId xmlns:a16="http://schemas.microsoft.com/office/drawing/2014/main" id="{3E5817ED-9114-651A-5AE5-08032E848D9A}"/>
              </a:ext>
            </a:extLst>
          </p:cNvPr>
          <p:cNvSpPr>
            <a:spLocks noGrp="1"/>
          </p:cNvSpPr>
          <p:nvPr>
            <p:ph type="ctrTitle"/>
          </p:nvPr>
        </p:nvSpPr>
        <p:spPr>
          <a:xfrm>
            <a:off x="2827340" y="5404486"/>
            <a:ext cx="6784974" cy="648546"/>
          </a:xfrm>
        </p:spPr>
        <p:txBody>
          <a:bodyPr>
            <a:noAutofit/>
          </a:bodyPr>
          <a:lstStyle/>
          <a:p>
            <a:r>
              <a:rPr lang="pl-PL" sz="2200">
                <a:latin typeface="Open Sans"/>
                <a:ea typeface="Open Sans"/>
                <a:cs typeface="Open Sans"/>
              </a:rPr>
              <a:t> </a:t>
            </a:r>
            <a:r>
              <a:rPr lang="pl-PL">
                <a:latin typeface="Open Sans"/>
                <a:ea typeface="Open Sans"/>
                <a:cs typeface="Open Sans"/>
              </a:rPr>
              <a:t>Zasada konkurencyjności</a:t>
            </a:r>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072564" y="7090264"/>
            <a:ext cx="1079500" cy="1793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000" b="0" i="0" u="none" strike="noStrike" kern="1200" cap="none" spc="0" normalizeH="0" baseline="0" noProof="0" smtClean="0">
                <a:ln>
                  <a:noFill/>
                </a:ln>
                <a:solidFill>
                  <a:srgbClr val="002073"/>
                </a:solidFill>
                <a:effectLst/>
                <a:uLnTx/>
                <a:uFillTx/>
                <a:latin typeface="Open Sans" pitchFamily="2" charset="0"/>
                <a:ea typeface="Open Sans" pitchFamily="2" charset="0"/>
                <a:cs typeface="Open San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pl-PL" sz="1000" b="0" i="0" u="none" strike="noStrike" kern="1200" cap="none" spc="0" normalizeH="0" baseline="0" noProof="0">
              <a:ln>
                <a:noFill/>
              </a:ln>
              <a:solidFill>
                <a:srgbClr val="002073"/>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902446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Zasada konkurencyjności</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lstStyle/>
          <a:p>
            <a:pPr marL="0" indent="0">
              <a:buNone/>
            </a:pPr>
            <a:r>
              <a:rPr lang="pl-PL" b="1" dirty="0"/>
              <a:t>Przed wszczęciem postępowania zapoznaj się z:</a:t>
            </a:r>
          </a:p>
          <a:p>
            <a:pPr>
              <a:spcAft>
                <a:spcPts val="600"/>
              </a:spcAft>
              <a:buClrTx/>
              <a:buFont typeface="Wingdings" panose="05000000000000000000" pitchFamily="2" charset="2"/>
              <a:buChar char="§"/>
            </a:pPr>
            <a:r>
              <a:rPr lang="pl-PL" dirty="0"/>
              <a:t>Umową o dofinansowanie projektu</a:t>
            </a:r>
          </a:p>
          <a:p>
            <a:pPr lvl="1">
              <a:spcBef>
                <a:spcPts val="0"/>
              </a:spcBef>
              <a:buFont typeface="Wingdings" panose="05000000000000000000" pitchFamily="2" charset="2"/>
              <a:buChar char="Ø"/>
            </a:pPr>
            <a:r>
              <a:rPr lang="pl-PL" dirty="0"/>
              <a:t>Paragraf 5 ODPOWIEDZIALNOŚĆ BENEFICJENTA</a:t>
            </a:r>
          </a:p>
          <a:p>
            <a:pPr lvl="1">
              <a:spcBef>
                <a:spcPts val="0"/>
              </a:spcBef>
              <a:buFont typeface="Wingdings" panose="05000000000000000000" pitchFamily="2" charset="2"/>
              <a:buChar char="Ø"/>
            </a:pPr>
            <a:r>
              <a:rPr lang="pl-PL" dirty="0"/>
              <a:t>Paragraf 13 STOSOWANIE PRZEPISÓW DOTYCZĄCYCH ZAMÓWIEŃ</a:t>
            </a:r>
          </a:p>
          <a:p>
            <a:pPr lvl="1">
              <a:spcBef>
                <a:spcPts val="0"/>
              </a:spcBef>
              <a:buFont typeface="Wingdings" panose="05000000000000000000" pitchFamily="2" charset="2"/>
              <a:buChar char="Ø"/>
            </a:pPr>
            <a:r>
              <a:rPr lang="pl-PL" dirty="0"/>
              <a:t>Paragraf 14 KONTROLE</a:t>
            </a:r>
          </a:p>
          <a:p>
            <a:pPr>
              <a:buClrTx/>
              <a:buFont typeface="Wingdings" panose="05000000000000000000" pitchFamily="2" charset="2"/>
              <a:buChar char="§"/>
            </a:pPr>
            <a:r>
              <a:rPr lang="pl-PL" sz="18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Przewodnikiem dla beneficjentów FE SL 2021-2027</a:t>
            </a:r>
            <a:endParaRPr lang="pl-PL" sz="1800" dirty="0">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None/>
            </a:pPr>
            <a:r>
              <a:rPr lang="pl-PL" dirty="0">
                <a:latin typeface="Open Sans" panose="020B0606030504020204" pitchFamily="34" charset="0"/>
                <a:ea typeface="Open Sans" panose="020B0606030504020204" pitchFamily="34" charset="0"/>
                <a:cs typeface="Open Sans" panose="020B0606030504020204" pitchFamily="34" charset="0"/>
              </a:rPr>
              <a:t>	rozdziały: </a:t>
            </a:r>
          </a:p>
          <a:p>
            <a:pPr marL="542925" indent="447675">
              <a:spcBef>
                <a:spcPts val="0"/>
              </a:spcBef>
              <a:buClrTx/>
              <a:buFont typeface="Wingdings" panose="05000000000000000000" pitchFamily="2" charset="2"/>
              <a:buChar char="Ø"/>
            </a:pPr>
            <a:r>
              <a:rPr lang="pl-PL" sz="1800" dirty="0">
                <a:effectLst/>
                <a:latin typeface="Open Sans" panose="020B0606030504020204" pitchFamily="34" charset="0"/>
                <a:ea typeface="Open Sans" panose="020B0606030504020204" pitchFamily="34" charset="0"/>
                <a:cs typeface="Open Sans" panose="020B0606030504020204" pitchFamily="34" charset="0"/>
              </a:rPr>
              <a:t>	Zasady przeprowadzania kontroli projektów</a:t>
            </a:r>
          </a:p>
          <a:p>
            <a:pPr marL="542925" indent="447675">
              <a:spcBef>
                <a:spcPts val="0"/>
              </a:spcBef>
              <a:buClrTx/>
              <a:buFont typeface="Wingdings" panose="05000000000000000000" pitchFamily="2" charset="2"/>
              <a:buChar char="Ø"/>
            </a:pPr>
            <a:r>
              <a:rPr lang="pl-PL" dirty="0">
                <a:latin typeface="Open Sans" panose="020B0606030504020204" pitchFamily="34" charset="0"/>
                <a:ea typeface="Open Sans" panose="020B0606030504020204" pitchFamily="34" charset="0"/>
                <a:cs typeface="Open Sans" panose="020B0606030504020204" pitchFamily="34" charset="0"/>
              </a:rPr>
              <a:t>Zamówienia w ramach projektu</a:t>
            </a:r>
          </a:p>
          <a:p>
            <a:pPr>
              <a:buClrTx/>
              <a:buFont typeface="Wingdings" panose="05000000000000000000" pitchFamily="2" charset="2"/>
              <a:buChar char="§"/>
            </a:pPr>
            <a:r>
              <a:rPr lang="pl-PL" sz="1800"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Wytycznymi dotyczącymi kwalifikowalności wydatków na lata 2021-2027</a:t>
            </a:r>
            <a:endParaRPr lang="pl-PL" sz="1800" dirty="0">
              <a:latin typeface="Open Sans" panose="020B0606030504020204" pitchFamily="34" charset="0"/>
              <a:ea typeface="Open Sans" panose="020B0606030504020204" pitchFamily="34" charset="0"/>
              <a:cs typeface="Open Sans" panose="020B0606030504020204" pitchFamily="34" charset="0"/>
            </a:endParaRPr>
          </a:p>
          <a:p>
            <a:pPr lvl="1">
              <a:buFont typeface="Wingdings" panose="05000000000000000000" pitchFamily="2" charset="2"/>
              <a:buChar char="Ø"/>
            </a:pPr>
            <a:r>
              <a:rPr lang="pl-PL" dirty="0">
                <a:latin typeface="Open Sans" panose="020B0606030504020204" pitchFamily="34" charset="0"/>
                <a:ea typeface="Open Sans" panose="020B0606030504020204" pitchFamily="34" charset="0"/>
                <a:cs typeface="Open Sans" panose="020B0606030504020204" pitchFamily="34" charset="0"/>
              </a:rPr>
              <a:t>Podrozdział 3.2. Zasada konkurencyjności</a:t>
            </a:r>
            <a:endParaRPr lang="pl-PL" sz="1800" dirty="0">
              <a:latin typeface="Open Sans" panose="020B0606030504020204" pitchFamily="34" charset="0"/>
              <a:ea typeface="Open Sans" panose="020B0606030504020204" pitchFamily="34" charset="0"/>
              <a:cs typeface="Open Sans" panose="020B0606030504020204" pitchFamily="34" charset="0"/>
            </a:endParaRPr>
          </a:p>
          <a:p>
            <a:pPr>
              <a:buClrTx/>
              <a:buFont typeface="Wingdings" panose="05000000000000000000" pitchFamily="2" charset="2"/>
              <a:buChar char="§"/>
            </a:pPr>
            <a:r>
              <a:rPr lang="pl-PL" sz="18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rPr>
              <a:t>https://bazakonkurencyjnosci.funduszeeuropejskie.gov.pl/pomoc</a:t>
            </a:r>
            <a:r>
              <a:rPr lang="pl-P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503971" lvl="1" indent="0">
              <a:buNone/>
            </a:pPr>
            <a:endPar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ü"/>
            </a:pPr>
            <a:endParaRPr lang="pl-PL" dirty="0"/>
          </a:p>
        </p:txBody>
      </p:sp>
      <p:sp>
        <p:nvSpPr>
          <p:cNvPr id="6" name="Symbol zastępczy numeru slajdu 3">
            <a:extLst>
              <a:ext uri="{FF2B5EF4-FFF2-40B4-BE49-F238E27FC236}">
                <a16:creationId xmlns:a16="http://schemas.microsoft.com/office/drawing/2014/main" id="{3B7150CB-6CFB-4F17-ACB7-7CB3C9A08BD8}"/>
              </a:ext>
            </a:extLst>
          </p:cNvPr>
          <p:cNvSpPr txBox="1">
            <a:spLocks/>
          </p:cNvSpPr>
          <p:nvPr/>
        </p:nvSpPr>
        <p:spPr>
          <a:xfrm>
            <a:off x="9072564" y="7090264"/>
            <a:ext cx="1079500" cy="179388"/>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B4015AA-59F6-416B-87A6-8E3D940284E2}" type="slidenum">
              <a:rPr lang="pl-PL" smtClean="0">
                <a:solidFill>
                  <a:srgbClr val="002073"/>
                </a:solidFill>
              </a:rPr>
              <a:pPr>
                <a:defRPr/>
              </a:pPr>
              <a:t>36</a:t>
            </a:fld>
            <a:endParaRPr lang="pl-PL">
              <a:solidFill>
                <a:srgbClr val="002073"/>
              </a:solidFill>
            </a:endParaRPr>
          </a:p>
        </p:txBody>
      </p:sp>
    </p:spTree>
    <p:extLst>
      <p:ext uri="{BB962C8B-B14F-4D97-AF65-F5344CB8AC3E}">
        <p14:creationId xmlns:p14="http://schemas.microsoft.com/office/powerpoint/2010/main" val="893442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Zasada konkurencyjności</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lstStyle/>
          <a:p>
            <a:pPr marL="0" indent="0">
              <a:buNone/>
            </a:pPr>
            <a:r>
              <a:rPr lang="pl-PL" b="1"/>
              <a:t>Kiedy stosować?</a:t>
            </a:r>
          </a:p>
          <a:p>
            <a:pPr>
              <a:buClrTx/>
              <a:buFont typeface="Wingdings" panose="05000000000000000000" pitchFamily="2" charset="2"/>
              <a:buChar char="§"/>
            </a:pPr>
            <a:r>
              <a:rPr lang="pl-PL" u="sng">
                <a:latin typeface="Open Sans" panose="020B0606030504020204" pitchFamily="34" charset="0"/>
                <a:ea typeface="Open Sans" panose="020B0606030504020204" pitchFamily="34" charset="0"/>
                <a:cs typeface="Open Sans" panose="020B0606030504020204" pitchFamily="34" charset="0"/>
              </a:rPr>
              <a:t>Jestem zobowiązany do stosowania ustawy Prawo zamówień publicznych</a:t>
            </a:r>
          </a:p>
          <a:p>
            <a:pPr lvl="1">
              <a:buFont typeface="Wingdings" panose="05000000000000000000" pitchFamily="2" charset="2"/>
              <a:buChar char="Ø"/>
            </a:pPr>
            <a:r>
              <a:rPr lang="pl-PL">
                <a:latin typeface="Open Sans" panose="020B0606030504020204" pitchFamily="34" charset="0"/>
                <a:ea typeface="Open Sans" panose="020B0606030504020204" pitchFamily="34" charset="0"/>
                <a:cs typeface="Open Sans" panose="020B0606030504020204" pitchFamily="34" charset="0"/>
              </a:rPr>
              <a:t>Wartość szacunkowa zamówienia przekracza kwotę 50 000 zł netto, ale jest poniżej 130 000 zł netto</a:t>
            </a:r>
          </a:p>
          <a:p>
            <a:pPr lvl="1">
              <a:buFont typeface="Wingdings" panose="05000000000000000000" pitchFamily="2" charset="2"/>
              <a:buChar char="Ø"/>
            </a:pPr>
            <a:r>
              <a:rPr lang="pl-PL">
                <a:latin typeface="Open Sans" panose="020B0606030504020204" pitchFamily="34" charset="0"/>
                <a:ea typeface="Open Sans" panose="020B0606030504020204" pitchFamily="34" charset="0"/>
                <a:cs typeface="Open Sans" panose="020B0606030504020204" pitchFamily="34" charset="0"/>
              </a:rPr>
              <a:t>Przeprowadziłam/em postępowanie bez zastosowanie zasady konkurencyjności, ale cena najkorzystniejszej oferty przekracza 50 000 zł netto  (patrz: </a:t>
            </a:r>
            <a:r>
              <a:rPr lang="pl-PL" sz="180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Przewodnik dla beneficjentów FE SL 2021-2027</a:t>
            </a:r>
            <a:r>
              <a:rPr lang="pl-PL" sz="1800">
                <a:latin typeface="Open Sans" panose="020B0606030504020204" pitchFamily="34" charset="0"/>
                <a:ea typeface="Open Sans" panose="020B0606030504020204" pitchFamily="34" charset="0"/>
                <a:cs typeface="Open Sans" panose="020B0606030504020204" pitchFamily="34" charset="0"/>
              </a:rPr>
              <a:t>)</a:t>
            </a:r>
            <a:endParaRPr lang="pl-PL">
              <a:latin typeface="Open Sans" panose="020B0606030504020204" pitchFamily="34" charset="0"/>
              <a:ea typeface="Open Sans" panose="020B0606030504020204" pitchFamily="34" charset="0"/>
              <a:cs typeface="Open Sans" panose="020B0606030504020204" pitchFamily="34" charset="0"/>
            </a:endParaRPr>
          </a:p>
          <a:p>
            <a:pPr marL="503971" lvl="1" indent="0">
              <a:buNone/>
            </a:pPr>
            <a:r>
              <a:rPr lang="pl-PL">
                <a:latin typeface="Open Sans" panose="020B0606030504020204" pitchFamily="34" charset="0"/>
                <a:ea typeface="Open Sans" panose="020B0606030504020204" pitchFamily="34" charset="0"/>
                <a:cs typeface="Open Sans" panose="020B0606030504020204" pitchFamily="34" charset="0"/>
              </a:rPr>
              <a:t>	</a:t>
            </a:r>
            <a:r>
              <a:rPr lang="pl-PL" b="1">
                <a:latin typeface="Open Sans" panose="020B0606030504020204" pitchFamily="34" charset="0"/>
                <a:ea typeface="Open Sans" panose="020B0606030504020204" pitchFamily="34" charset="0"/>
                <a:cs typeface="Open Sans" panose="020B0606030504020204" pitchFamily="34" charset="0"/>
              </a:rPr>
              <a:t>!</a:t>
            </a:r>
            <a:r>
              <a:rPr lang="pl-PL">
                <a:latin typeface="Open Sans" panose="020B0606030504020204" pitchFamily="34" charset="0"/>
                <a:ea typeface="Open Sans" panose="020B0606030504020204" pitchFamily="34" charset="0"/>
                <a:cs typeface="Open Sans" panose="020B0606030504020204" pitchFamily="34" charset="0"/>
              </a:rPr>
              <a:t> Takie </a:t>
            </a:r>
            <a:r>
              <a:rPr lang="pl-PL" sz="1800">
                <a:effectLst/>
                <a:latin typeface="Open Sans" panose="020B0606030504020204" pitchFamily="34" charset="0"/>
                <a:ea typeface="Open Sans" panose="020B0606030504020204" pitchFamily="34" charset="0"/>
                <a:cs typeface="Open Sans" panose="020B0606030504020204" pitchFamily="34" charset="0"/>
              </a:rPr>
              <a:t>zamówienie należy unieważnić i przeprowadzić nowe 	postępowanie z zastosowaniem właściwej procedury. </a:t>
            </a:r>
          </a:p>
          <a:p>
            <a:pPr marL="503971" lvl="1" indent="0">
              <a:buNone/>
            </a:pPr>
            <a:r>
              <a:rPr lang="pl-PL" sz="1800">
                <a:effectLst/>
                <a:latin typeface="Open Sans" panose="020B0606030504020204" pitchFamily="34" charset="0"/>
                <a:ea typeface="Open Sans" panose="020B0606030504020204" pitchFamily="34" charset="0"/>
                <a:cs typeface="Open Sans" panose="020B0606030504020204" pitchFamily="34" charset="0"/>
              </a:rPr>
              <a:t>	</a:t>
            </a:r>
            <a:r>
              <a:rPr lang="pl-PL" sz="1800" b="1">
                <a:effectLst/>
                <a:latin typeface="Open Sans" panose="020B0606030504020204" pitchFamily="34" charset="0"/>
                <a:ea typeface="Open Sans" panose="020B0606030504020204" pitchFamily="34" charset="0"/>
                <a:cs typeface="Open Sans" panose="020B0606030504020204" pitchFamily="34" charset="0"/>
              </a:rPr>
              <a:t>!</a:t>
            </a:r>
            <a:r>
              <a:rPr lang="pl-PL" sz="1800">
                <a:effectLst/>
                <a:latin typeface="Open Sans" panose="020B0606030504020204" pitchFamily="34" charset="0"/>
                <a:ea typeface="Open Sans" panose="020B0606030504020204" pitchFamily="34" charset="0"/>
                <a:cs typeface="Open Sans" panose="020B0606030504020204" pitchFamily="34" charset="0"/>
              </a:rPr>
              <a:t> Wybór oferty z naruszeniem tej zasady może skutkować uznaniem 	wydatku za niekwalifikowalny.</a:t>
            </a:r>
          </a:p>
          <a:p>
            <a:pPr lvl="1">
              <a:buFont typeface="Wingdings" panose="05000000000000000000" pitchFamily="2" charset="2"/>
              <a:buChar char="Ø"/>
            </a:pPr>
            <a:endParaRPr lang="pl-PL">
              <a:latin typeface="Open Sans" panose="020B0606030504020204" pitchFamily="34" charset="0"/>
              <a:ea typeface="Open Sans" panose="020B0606030504020204" pitchFamily="34" charset="0"/>
              <a:cs typeface="Open Sans" panose="020B0606030504020204" pitchFamily="34" charset="0"/>
            </a:endParaRPr>
          </a:p>
          <a:p>
            <a:pPr lvl="1">
              <a:buFont typeface="Wingdings" panose="05000000000000000000" pitchFamily="2" charset="2"/>
              <a:buChar char="Ø"/>
            </a:pPr>
            <a:endParaRPr lang="pl-P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a:p>
        </p:txBody>
      </p:sp>
      <p:sp>
        <p:nvSpPr>
          <p:cNvPr id="6" name="Symbol zastępczy numeru slajdu 3">
            <a:extLst>
              <a:ext uri="{FF2B5EF4-FFF2-40B4-BE49-F238E27FC236}">
                <a16:creationId xmlns:a16="http://schemas.microsoft.com/office/drawing/2014/main" id="{6EAC4A29-27E5-4CE0-865C-FAEF2C45E3F9}"/>
              </a:ext>
            </a:extLst>
          </p:cNvPr>
          <p:cNvSpPr txBox="1">
            <a:spLocks/>
          </p:cNvSpPr>
          <p:nvPr/>
        </p:nvSpPr>
        <p:spPr>
          <a:xfrm>
            <a:off x="9072564" y="7090264"/>
            <a:ext cx="1079500" cy="179388"/>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B4015AA-59F6-416B-87A6-8E3D940284E2}" type="slidenum">
              <a:rPr lang="pl-PL" smtClean="0">
                <a:solidFill>
                  <a:srgbClr val="002073"/>
                </a:solidFill>
              </a:rPr>
              <a:pPr>
                <a:defRPr/>
              </a:pPr>
              <a:t>37</a:t>
            </a:fld>
            <a:endParaRPr lang="pl-PL">
              <a:solidFill>
                <a:srgbClr val="002073"/>
              </a:solidFill>
            </a:endParaRPr>
          </a:p>
        </p:txBody>
      </p:sp>
    </p:spTree>
    <p:extLst>
      <p:ext uri="{BB962C8B-B14F-4D97-AF65-F5344CB8AC3E}">
        <p14:creationId xmlns:p14="http://schemas.microsoft.com/office/powerpoint/2010/main" val="2302576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Zasada konkurencyjności</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lstStyle/>
          <a:p>
            <a:pPr marL="0" indent="0">
              <a:buNone/>
            </a:pPr>
            <a:r>
              <a:rPr lang="pl-PL" b="1"/>
              <a:t>Kiedy stosować?</a:t>
            </a:r>
          </a:p>
          <a:p>
            <a:pPr>
              <a:buClrTx/>
              <a:buFont typeface="Wingdings" panose="05000000000000000000" pitchFamily="2" charset="2"/>
              <a:buChar char="§"/>
            </a:pPr>
            <a:r>
              <a:rPr lang="pl-PL" u="sng">
                <a:latin typeface="Open Sans" panose="020B0606030504020204" pitchFamily="34" charset="0"/>
                <a:ea typeface="Open Sans" panose="020B0606030504020204" pitchFamily="34" charset="0"/>
                <a:cs typeface="Open Sans" panose="020B0606030504020204" pitchFamily="34" charset="0"/>
              </a:rPr>
              <a:t>Nie jestem zobowiązany do stosowania ustawy Prawo zamówień publicznych</a:t>
            </a:r>
          </a:p>
          <a:p>
            <a:pPr lvl="1">
              <a:buFont typeface="Wingdings" panose="05000000000000000000" pitchFamily="2" charset="2"/>
              <a:buChar char="Ø"/>
            </a:pPr>
            <a:r>
              <a:rPr lang="pl-PL">
                <a:latin typeface="Open Sans" panose="020B0606030504020204" pitchFamily="34" charset="0"/>
                <a:ea typeface="Open Sans" panose="020B0606030504020204" pitchFamily="34" charset="0"/>
                <a:cs typeface="Open Sans" panose="020B0606030504020204" pitchFamily="34" charset="0"/>
              </a:rPr>
              <a:t>Wartość szacunkowa zamówienia przekracza kwotę 50 000 zł netto</a:t>
            </a:r>
          </a:p>
          <a:p>
            <a:pPr lvl="1">
              <a:buFont typeface="Wingdings" panose="05000000000000000000" pitchFamily="2" charset="2"/>
              <a:buChar char="Ø"/>
            </a:pPr>
            <a:r>
              <a:rPr lang="pl-PL">
                <a:latin typeface="Open Sans" panose="020B0606030504020204" pitchFamily="34" charset="0"/>
                <a:ea typeface="Open Sans" panose="020B0606030504020204" pitchFamily="34" charset="0"/>
                <a:cs typeface="Open Sans" panose="020B0606030504020204" pitchFamily="34" charset="0"/>
              </a:rPr>
              <a:t>Przeprowadziłam/em postępowanie bez zastosowanie zasady konkurencyjności, ale cena najkorzystniejszej oferty przekracza 50 000 zł netto  (patrz: </a:t>
            </a:r>
            <a:r>
              <a:rPr lang="pl-PL" sz="1800">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Przewodnik dla beneficjentów FE SL 2021-2027</a:t>
            </a:r>
            <a:r>
              <a:rPr lang="pl-PL" sz="1800">
                <a:latin typeface="Open Sans" panose="020B0606030504020204" pitchFamily="34" charset="0"/>
                <a:ea typeface="Open Sans" panose="020B0606030504020204" pitchFamily="34" charset="0"/>
                <a:cs typeface="Open Sans" panose="020B0606030504020204" pitchFamily="34" charset="0"/>
              </a:rPr>
              <a:t>)</a:t>
            </a:r>
            <a:endParaRPr lang="pl-PL">
              <a:latin typeface="Open Sans" panose="020B0606030504020204" pitchFamily="34" charset="0"/>
              <a:ea typeface="Open Sans" panose="020B0606030504020204" pitchFamily="34" charset="0"/>
              <a:cs typeface="Open Sans" panose="020B0606030504020204" pitchFamily="34" charset="0"/>
            </a:endParaRPr>
          </a:p>
          <a:p>
            <a:pPr marL="503971" lvl="1" indent="0">
              <a:buNone/>
            </a:pPr>
            <a:r>
              <a:rPr lang="pl-PL">
                <a:latin typeface="Open Sans" panose="020B0606030504020204" pitchFamily="34" charset="0"/>
                <a:ea typeface="Open Sans" panose="020B0606030504020204" pitchFamily="34" charset="0"/>
                <a:cs typeface="Open Sans" panose="020B0606030504020204" pitchFamily="34" charset="0"/>
              </a:rPr>
              <a:t>	</a:t>
            </a:r>
            <a:r>
              <a:rPr lang="pl-PL" b="1">
                <a:latin typeface="Open Sans" panose="020B0606030504020204" pitchFamily="34" charset="0"/>
                <a:ea typeface="Open Sans" panose="020B0606030504020204" pitchFamily="34" charset="0"/>
                <a:cs typeface="Open Sans" panose="020B0606030504020204" pitchFamily="34" charset="0"/>
              </a:rPr>
              <a:t>!</a:t>
            </a:r>
            <a:r>
              <a:rPr lang="pl-PL">
                <a:latin typeface="Open Sans" panose="020B0606030504020204" pitchFamily="34" charset="0"/>
                <a:ea typeface="Open Sans" panose="020B0606030504020204" pitchFamily="34" charset="0"/>
                <a:cs typeface="Open Sans" panose="020B0606030504020204" pitchFamily="34" charset="0"/>
              </a:rPr>
              <a:t> Takie </a:t>
            </a:r>
            <a:r>
              <a:rPr lang="pl-PL" sz="1800">
                <a:effectLst/>
                <a:latin typeface="Open Sans" panose="020B0606030504020204" pitchFamily="34" charset="0"/>
                <a:ea typeface="Open Sans" panose="020B0606030504020204" pitchFamily="34" charset="0"/>
                <a:cs typeface="Open Sans" panose="020B0606030504020204" pitchFamily="34" charset="0"/>
              </a:rPr>
              <a:t>zamówienie należy unieważnić i przeprowadzić nowe 	postępowanie z zastosowaniem zasady konkurencyjności. </a:t>
            </a:r>
          </a:p>
          <a:p>
            <a:pPr marL="503971" lvl="1" indent="0">
              <a:buNone/>
            </a:pPr>
            <a:r>
              <a:rPr lang="pl-PL" sz="1800">
                <a:effectLst/>
                <a:latin typeface="Open Sans" panose="020B0606030504020204" pitchFamily="34" charset="0"/>
                <a:ea typeface="Open Sans" panose="020B0606030504020204" pitchFamily="34" charset="0"/>
                <a:cs typeface="Open Sans" panose="020B0606030504020204" pitchFamily="34" charset="0"/>
              </a:rPr>
              <a:t>	</a:t>
            </a:r>
            <a:r>
              <a:rPr lang="pl-PL" sz="1800" b="1">
                <a:effectLst/>
                <a:latin typeface="Open Sans" panose="020B0606030504020204" pitchFamily="34" charset="0"/>
                <a:ea typeface="Open Sans" panose="020B0606030504020204" pitchFamily="34" charset="0"/>
                <a:cs typeface="Open Sans" panose="020B0606030504020204" pitchFamily="34" charset="0"/>
              </a:rPr>
              <a:t>!</a:t>
            </a:r>
            <a:r>
              <a:rPr lang="pl-PL" sz="1800">
                <a:effectLst/>
                <a:latin typeface="Open Sans" panose="020B0606030504020204" pitchFamily="34" charset="0"/>
                <a:ea typeface="Open Sans" panose="020B0606030504020204" pitchFamily="34" charset="0"/>
                <a:cs typeface="Open Sans" panose="020B0606030504020204" pitchFamily="34" charset="0"/>
              </a:rPr>
              <a:t> Wybór oferty z naruszeniem tej zasady może skutkować uznaniem 	wydatku za niekwalifikowalny.</a:t>
            </a:r>
          </a:p>
          <a:p>
            <a:pPr lvl="1">
              <a:buFont typeface="Wingdings" panose="05000000000000000000" pitchFamily="2" charset="2"/>
              <a:buChar char="Ø"/>
            </a:pPr>
            <a:endParaRPr lang="pl-PL">
              <a:latin typeface="Open Sans" panose="020B0606030504020204" pitchFamily="34" charset="0"/>
              <a:ea typeface="Open Sans" panose="020B0606030504020204" pitchFamily="34" charset="0"/>
              <a:cs typeface="Open Sans" panose="020B0606030504020204" pitchFamily="34" charset="0"/>
            </a:endParaRPr>
          </a:p>
          <a:p>
            <a:pPr lvl="1">
              <a:buFont typeface="Wingdings" panose="05000000000000000000" pitchFamily="2" charset="2"/>
              <a:buChar char="Ø"/>
            </a:pPr>
            <a:endParaRPr lang="pl-P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a:p>
        </p:txBody>
      </p:sp>
      <p:sp>
        <p:nvSpPr>
          <p:cNvPr id="6" name="Symbol zastępczy numeru slajdu 3">
            <a:extLst>
              <a:ext uri="{FF2B5EF4-FFF2-40B4-BE49-F238E27FC236}">
                <a16:creationId xmlns:a16="http://schemas.microsoft.com/office/drawing/2014/main" id="{989AF324-FBC7-45B3-9EF1-C227428BCAD2}"/>
              </a:ext>
            </a:extLst>
          </p:cNvPr>
          <p:cNvSpPr txBox="1">
            <a:spLocks/>
          </p:cNvSpPr>
          <p:nvPr/>
        </p:nvSpPr>
        <p:spPr>
          <a:xfrm>
            <a:off x="9072564" y="7090264"/>
            <a:ext cx="1079500" cy="179388"/>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B4015AA-59F6-416B-87A6-8E3D940284E2}" type="slidenum">
              <a:rPr lang="pl-PL" smtClean="0">
                <a:solidFill>
                  <a:srgbClr val="002073"/>
                </a:solidFill>
              </a:rPr>
              <a:pPr>
                <a:defRPr/>
              </a:pPr>
              <a:t>38</a:t>
            </a:fld>
            <a:endParaRPr lang="pl-PL">
              <a:solidFill>
                <a:srgbClr val="002073"/>
              </a:solidFill>
            </a:endParaRPr>
          </a:p>
        </p:txBody>
      </p:sp>
    </p:spTree>
    <p:extLst>
      <p:ext uri="{BB962C8B-B14F-4D97-AF65-F5344CB8AC3E}">
        <p14:creationId xmlns:p14="http://schemas.microsoft.com/office/powerpoint/2010/main" val="624362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Zasada konkurencyjności</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normAutofit fontScale="32500" lnSpcReduction="20000"/>
          </a:bodyPr>
          <a:lstStyle/>
          <a:p>
            <a:pPr marL="0" indent="0">
              <a:buNone/>
            </a:pPr>
            <a:r>
              <a:rPr lang="pl-PL" sz="5500" b="1">
                <a:latin typeface="Open Sans" panose="020B0606030504020204" pitchFamily="34" charset="0"/>
                <a:ea typeface="Open Sans" panose="020B0606030504020204" pitchFamily="34" charset="0"/>
                <a:cs typeface="Open Sans" panose="020B0606030504020204" pitchFamily="34" charset="0"/>
              </a:rPr>
              <a:t>Co z zamówieniami wszczętymi przed ogłoszeniem regulaminu wyboru projektów ?</a:t>
            </a:r>
          </a:p>
          <a:p>
            <a:pPr>
              <a:buClrTx/>
              <a:buFont typeface="Wingdings" panose="05000000000000000000" pitchFamily="2" charset="2"/>
              <a:buChar char="§"/>
            </a:pPr>
            <a:r>
              <a:rPr lang="pl-PL" sz="5500">
                <a:latin typeface="Open Sans" panose="020B0606030504020204" pitchFamily="34" charset="0"/>
                <a:ea typeface="Open Sans" panose="020B0606030504020204" pitchFamily="34" charset="0"/>
                <a:cs typeface="Open Sans" panose="020B0606030504020204" pitchFamily="34" charset="0"/>
              </a:rPr>
              <a:t>Zamówienia o wartości szacunkowej przekraczającej 50 000 zł netto (do których nie ma zastosowania ustawa PZP) wszczętych przed ogłoszeniem regulaminu wyboru projektów należy udzielić zgodnie z procedurą właściwą dla zasady konkurencyjności.</a:t>
            </a:r>
          </a:p>
          <a:p>
            <a:pPr marL="0" indent="0">
              <a:buNone/>
            </a:pPr>
            <a:r>
              <a:rPr lang="pl-PL" sz="5500" b="1">
                <a:latin typeface="Open Sans" panose="020B0606030504020204" pitchFamily="34" charset="0"/>
                <a:ea typeface="Open Sans" panose="020B0606030504020204" pitchFamily="34" charset="0"/>
                <a:cs typeface="Open Sans" panose="020B0606030504020204" pitchFamily="34" charset="0"/>
              </a:rPr>
              <a:t>Uwaga! </a:t>
            </a:r>
          </a:p>
          <a:p>
            <a:pPr marL="0" indent="0">
              <a:buNone/>
            </a:pPr>
            <a:r>
              <a:rPr lang="pl-PL" sz="5500">
                <a:latin typeface="Open Sans" panose="020B0606030504020204" pitchFamily="34" charset="0"/>
                <a:ea typeface="Open Sans" panose="020B0606030504020204" pitchFamily="34" charset="0"/>
                <a:cs typeface="Open Sans" panose="020B0606030504020204" pitchFamily="34" charset="0"/>
              </a:rPr>
              <a:t>Udzielenie zamówienia w opisany sposób jest jednym z warunków do uznania wydatku za kwalifikowalny.</a:t>
            </a:r>
          </a:p>
          <a:p>
            <a:pPr lvl="1">
              <a:buFont typeface="Wingdings" panose="05000000000000000000" pitchFamily="2" charset="2"/>
              <a:buChar char="Ø"/>
            </a:pPr>
            <a:r>
              <a:rPr lang="pl-PL" sz="5500">
                <a:latin typeface="Open Sans" panose="020B0606030504020204" pitchFamily="34" charset="0"/>
                <a:ea typeface="Open Sans" panose="020B0606030504020204" pitchFamily="34" charset="0"/>
                <a:cs typeface="Open Sans" panose="020B0606030504020204" pitchFamily="34" charset="0"/>
              </a:rPr>
              <a:t>(patrz: </a:t>
            </a:r>
            <a:r>
              <a:rPr lang="pl-PL" sz="550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Przewodnik dla beneficjentów FE SL 2021-2027</a:t>
            </a:r>
            <a:r>
              <a:rPr lang="pl-PL" sz="5500">
                <a:latin typeface="Open Sans" panose="020B0606030504020204" pitchFamily="34" charset="0"/>
                <a:ea typeface="Open Sans" panose="020B0606030504020204" pitchFamily="34" charset="0"/>
                <a:cs typeface="Open Sans" panose="020B0606030504020204" pitchFamily="34" charset="0"/>
              </a:rPr>
              <a:t> – rozdział </a:t>
            </a:r>
            <a:r>
              <a:rPr lang="pl-PL" sz="5500" i="0">
                <a:effectLst/>
                <a:latin typeface="Open Sans" panose="020B0606030504020204" pitchFamily="34" charset="0"/>
                <a:ea typeface="Open Sans" panose="020B0606030504020204" pitchFamily="34" charset="0"/>
                <a:cs typeface="Open Sans" panose="020B0606030504020204" pitchFamily="34" charset="0"/>
              </a:rPr>
              <a:t>Zamówienia o wartości szacunkowej przekraczającej 50 000 zł netto wszczęte przed ogłoszeniem regulaminu wyboru projektów</a:t>
            </a:r>
            <a:r>
              <a:rPr lang="pl-PL" sz="5500">
                <a:latin typeface="Open Sans" panose="020B0606030504020204" pitchFamily="34" charset="0"/>
                <a:ea typeface="Open Sans" panose="020B0606030504020204" pitchFamily="34" charset="0"/>
                <a:cs typeface="Open Sans" panose="020B0606030504020204" pitchFamily="34" charset="0"/>
              </a:rPr>
              <a:t>)</a:t>
            </a:r>
          </a:p>
          <a:p>
            <a:pPr marL="503971" lvl="1" indent="0">
              <a:buNone/>
            </a:pPr>
            <a:r>
              <a:rPr lang="pl-PL">
                <a:latin typeface="Open Sans" panose="020B0606030504020204" pitchFamily="34" charset="0"/>
                <a:ea typeface="Open Sans" panose="020B0606030504020204" pitchFamily="34" charset="0"/>
                <a:cs typeface="Open Sans" panose="020B0606030504020204" pitchFamily="34" charset="0"/>
              </a:rPr>
              <a:t>	</a:t>
            </a:r>
          </a:p>
          <a:p>
            <a:pPr lvl="1">
              <a:buFont typeface="Wingdings" panose="05000000000000000000" pitchFamily="2" charset="2"/>
              <a:buChar char="Ø"/>
            </a:pPr>
            <a:endParaRPr lang="pl-P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a:p>
        </p:txBody>
      </p:sp>
      <p:sp>
        <p:nvSpPr>
          <p:cNvPr id="6" name="Symbol zastępczy numeru slajdu 3">
            <a:extLst>
              <a:ext uri="{FF2B5EF4-FFF2-40B4-BE49-F238E27FC236}">
                <a16:creationId xmlns:a16="http://schemas.microsoft.com/office/drawing/2014/main" id="{8862000F-F0BA-4D1C-B8BA-1DB6F23A6684}"/>
              </a:ext>
            </a:extLst>
          </p:cNvPr>
          <p:cNvSpPr txBox="1">
            <a:spLocks/>
          </p:cNvSpPr>
          <p:nvPr/>
        </p:nvSpPr>
        <p:spPr>
          <a:xfrm>
            <a:off x="9072564" y="7090264"/>
            <a:ext cx="1079500" cy="179388"/>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B4015AA-59F6-416B-87A6-8E3D940284E2}" type="slidenum">
              <a:rPr lang="pl-PL" smtClean="0">
                <a:solidFill>
                  <a:srgbClr val="002073"/>
                </a:solidFill>
              </a:rPr>
              <a:pPr>
                <a:defRPr/>
              </a:pPr>
              <a:t>39</a:t>
            </a:fld>
            <a:endParaRPr lang="pl-PL">
              <a:solidFill>
                <a:srgbClr val="002073"/>
              </a:solidFill>
            </a:endParaRPr>
          </a:p>
        </p:txBody>
      </p:sp>
    </p:spTree>
    <p:extLst>
      <p:ext uri="{BB962C8B-B14F-4D97-AF65-F5344CB8AC3E}">
        <p14:creationId xmlns:p14="http://schemas.microsoft.com/office/powerpoint/2010/main" val="170441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Jakich kontroli mogę się spodziewać?</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normAutofit fontScale="92500"/>
          </a:bodyPr>
          <a:lstStyle/>
          <a:p>
            <a:pPr marL="285750" lvl="1" indent="-285750">
              <a:buFont typeface="Wingdings" panose="05000000000000000000" pitchFamily="2" charset="2"/>
              <a:buChar char="§"/>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Kontrola administracyjna tj. weryfikacja wniosków o płatność beneficjenta </a:t>
            </a:r>
          </a:p>
          <a:p>
            <a:pPr lvl="0" algn="just">
              <a:lnSpc>
                <a:spcPct val="115000"/>
              </a:lnSpc>
              <a:spcAft>
                <a:spcPts val="300"/>
              </a:spcAft>
              <a:buClrTx/>
              <a:buFont typeface="Wingdings" panose="05000000000000000000" pitchFamily="2" charset="2"/>
              <a:buChar char="§"/>
              <a:tabLst>
                <a:tab pos="457200" algn="l"/>
              </a:tabLst>
            </a:pPr>
            <a:r>
              <a:rPr lang="pl-PL" sz="1800">
                <a:effectLst/>
                <a:latin typeface="Open Sans" panose="020B0606030504020204" pitchFamily="34" charset="0"/>
                <a:ea typeface="Open Sans" panose="020B0606030504020204" pitchFamily="34" charset="0"/>
                <a:cs typeface="Open Sans" panose="020B0606030504020204" pitchFamily="34" charset="0"/>
              </a:rPr>
              <a:t>Kontrola trwałości</a:t>
            </a:r>
          </a:p>
          <a:p>
            <a:pPr lvl="1" algn="just">
              <a:lnSpc>
                <a:spcPct val="115000"/>
              </a:lnSpc>
              <a:spcAft>
                <a:spcPts val="300"/>
              </a:spcAft>
              <a:buFont typeface="Wingdings" panose="05000000000000000000" pitchFamily="2" charset="2"/>
              <a:buChar char="Ø"/>
              <a:tabLst>
                <a:tab pos="457200" algn="l"/>
              </a:tabLst>
            </a:pPr>
            <a:r>
              <a:rPr lang="pl-PL">
                <a:effectLst/>
                <a:latin typeface="Open Sans" panose="020B0606030504020204" pitchFamily="34" charset="0"/>
                <a:ea typeface="Open Sans" panose="020B0606030504020204" pitchFamily="34" charset="0"/>
                <a:cs typeface="Open Sans" panose="020B0606030504020204" pitchFamily="34" charset="0"/>
              </a:rPr>
              <a:t>prowadzona po zakończeniu realizacji projektu – podczas tej kontroli sprawdzeniu podlega m.in. czy zaszły w projekcie niedozwolone modyfikacje</a:t>
            </a:r>
          </a:p>
          <a:p>
            <a:pPr lvl="0" algn="just">
              <a:lnSpc>
                <a:spcPct val="115000"/>
              </a:lnSpc>
              <a:spcAft>
                <a:spcPts val="300"/>
              </a:spcAft>
              <a:buClrTx/>
              <a:buFont typeface="Wingdings" panose="05000000000000000000" pitchFamily="2" charset="2"/>
              <a:buChar char="§"/>
              <a:tabLst>
                <a:tab pos="457200" algn="l"/>
              </a:tabLst>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Inne kontrole: </a:t>
            </a:r>
            <a:r>
              <a:rPr lang="pl-PL" sz="1800">
                <a:effectLst/>
                <a:latin typeface="Open Sans" panose="020B0606030504020204" pitchFamily="34" charset="0"/>
                <a:ea typeface="Open Sans" panose="020B0606030504020204" pitchFamily="34" charset="0"/>
                <a:cs typeface="Open Sans" panose="020B0606030504020204" pitchFamily="34" charset="0"/>
              </a:rPr>
              <a:t>realizowane na podstawie odrębnych przepisów bezpośrednio przez Komisję Europejską, Europejski Trybunał Obrachunkowy, Prezesa Urzędu Zamówień Publicznych, Instytucję Audytową (czyli właściwa Krajowa Administracja Skarbowa) lub Najwyższą Izbę Kontroli i inne</a:t>
            </a:r>
            <a:endParaRPr lang="pl-PL">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85725" lvl="1" indent="0">
              <a:buNone/>
            </a:pPr>
            <a:r>
              <a:rPr lang="pl-PL" b="1">
                <a:solidFill>
                  <a:srgbClr val="002060"/>
                </a:solidFill>
                <a:latin typeface="Open Sans" panose="020B0606030504020204" pitchFamily="34" charset="0"/>
                <a:ea typeface="Open Sans" panose="020B0606030504020204" pitchFamily="34" charset="0"/>
                <a:cs typeface="Open Sans" panose="020B0606030504020204" pitchFamily="34" charset="0"/>
              </a:rPr>
              <a:t>Pamiętaj!</a:t>
            </a:r>
          </a:p>
          <a:p>
            <a:pPr marL="271463" lvl="1" indent="-185738">
              <a:buFont typeface="Wingdings" panose="05000000000000000000" pitchFamily="2" charset="2"/>
              <a:buChar char="§"/>
            </a:pPr>
            <a:r>
              <a:rPr lang="pl-PL">
                <a:solidFill>
                  <a:schemeClr val="tx1"/>
                </a:solidFill>
                <a:latin typeface="Open Sans" panose="020B0606030504020204" pitchFamily="34" charset="0"/>
                <a:ea typeface="Open Sans" panose="020B0606030504020204" pitchFamily="34" charset="0"/>
                <a:cs typeface="Open Sans" panose="020B0606030504020204" pitchFamily="34" charset="0"/>
              </a:rPr>
              <a:t>Jeżeli projekt (w tym zamówienia) był skontrolowany przez inne organy kontroli niż IZ FE SL, musisz niezwłocznie przesłać protokół pokontrolny wraz z informacją o ewentualnych zaleceniach pokontrolnych (paragraf 13 ust. 4 pkt 3, paragraf 14 ust. 7 Umowy o dofinansowanie).</a:t>
            </a:r>
          </a:p>
          <a:p>
            <a:pPr marL="85725" lvl="1" indent="0">
              <a:buFont typeface="Wingdings" panose="05000000000000000000" pitchFamily="2" charset="2"/>
              <a:buChar char="§"/>
            </a:pPr>
            <a:endParaRPr lang="pl-PL">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1">
              <a:buFont typeface="Wingdings" panose="05000000000000000000" pitchFamily="2" charset="2"/>
              <a:buChar char="§"/>
            </a:pPr>
            <a:endParaRPr lang="pl-PL">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buFont typeface="Wingdings" panose="05000000000000000000" pitchFamily="2" charset="2"/>
              <a:buChar char="ü"/>
            </a:pPr>
            <a:endParaRPr lang="pl-PL"/>
          </a:p>
        </p:txBody>
      </p:sp>
      <p:sp>
        <p:nvSpPr>
          <p:cNvPr id="6" name="Symbol zastępczy numeru slajdu 3">
            <a:extLst>
              <a:ext uri="{FF2B5EF4-FFF2-40B4-BE49-F238E27FC236}">
                <a16:creationId xmlns:a16="http://schemas.microsoft.com/office/drawing/2014/main" id="{F77D0848-D3C8-4006-8AA2-4A0DA986442D}"/>
              </a:ext>
            </a:extLst>
          </p:cNvPr>
          <p:cNvSpPr>
            <a:spLocks noGrp="1"/>
          </p:cNvSpPr>
          <p:nvPr>
            <p:ph type="sldNum" sz="quarter" idx="10"/>
          </p:nvPr>
        </p:nvSpPr>
        <p:spPr>
          <a:xfrm>
            <a:off x="8585200" y="7019837"/>
            <a:ext cx="1080000" cy="180000"/>
          </a:xfrm>
        </p:spPr>
        <p:txBody>
          <a:bodyPr/>
          <a:lstStyle/>
          <a:p>
            <a:fld id="{EB4015AA-59F6-416B-87A6-8E3D940284E2}" type="slidenum">
              <a:rPr lang="pl-PL" smtClean="0"/>
              <a:pPr/>
              <a:t>4</a:t>
            </a:fld>
            <a:endParaRPr lang="pl-PL"/>
          </a:p>
        </p:txBody>
      </p:sp>
    </p:spTree>
    <p:extLst>
      <p:ext uri="{BB962C8B-B14F-4D97-AF65-F5344CB8AC3E}">
        <p14:creationId xmlns:p14="http://schemas.microsoft.com/office/powerpoint/2010/main" val="300428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Zasada konkurencyjności</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normAutofit fontScale="25000" lnSpcReduction="20000"/>
          </a:bodyPr>
          <a:lstStyle/>
          <a:p>
            <a:pPr marL="0" indent="0">
              <a:buNone/>
            </a:pPr>
            <a:r>
              <a:rPr lang="pl-PL" sz="7200" b="1">
                <a:latin typeface="Open Sans" panose="020B0606030504020204" pitchFamily="34" charset="0"/>
                <a:ea typeface="Open Sans" panose="020B0606030504020204" pitchFamily="34" charset="0"/>
                <a:cs typeface="Open Sans" panose="020B0606030504020204" pitchFamily="34" charset="0"/>
              </a:rPr>
              <a:t>Jak zamieścić ogłoszenie w bazie konkurencyjności przed naborem ?</a:t>
            </a:r>
          </a:p>
          <a:p>
            <a:pPr marL="0" indent="0">
              <a:buNone/>
            </a:pPr>
            <a:r>
              <a:rPr lang="pl-PL" sz="7200">
                <a:latin typeface="Open Sans" panose="020B0606030504020204" pitchFamily="34" charset="0"/>
                <a:ea typeface="Open Sans" panose="020B0606030504020204" pitchFamily="34" charset="0"/>
                <a:cs typeface="Open Sans" panose="020B0606030504020204" pitchFamily="34" charset="0"/>
                <a:hlinkClick r:id="rId3"/>
              </a:rPr>
              <a:t>https://bazakonkurencyjnosci.funduszeeuropejskie.gov.pl/pomoc/65-najczesciej-zadawane-pytania-cz-3</a:t>
            </a:r>
            <a:r>
              <a:rPr lang="pl-PL" sz="7200">
                <a:latin typeface="Open Sans" panose="020B0606030504020204" pitchFamily="34" charset="0"/>
                <a:ea typeface="Open Sans" panose="020B0606030504020204" pitchFamily="34" charset="0"/>
                <a:cs typeface="Open Sans" panose="020B0606030504020204" pitchFamily="34" charset="0"/>
              </a:rPr>
              <a:t> </a:t>
            </a:r>
          </a:p>
          <a:p>
            <a:pPr>
              <a:buClrTx/>
              <a:buFont typeface="Wingdings" panose="05000000000000000000" pitchFamily="2" charset="2"/>
              <a:buChar char="§"/>
            </a:pPr>
            <a:r>
              <a:rPr lang="pl-PL" sz="7200">
                <a:latin typeface="Open Sans" panose="020B0606030504020204" pitchFamily="34" charset="0"/>
                <a:ea typeface="Open Sans" panose="020B0606030504020204" pitchFamily="34" charset="0"/>
                <a:cs typeface="Open Sans" panose="020B0606030504020204" pitchFamily="34" charset="0"/>
              </a:rPr>
              <a:t>Najczęściej zadawane pytania - cz.3</a:t>
            </a:r>
          </a:p>
          <a:p>
            <a:pPr marL="0" indent="0">
              <a:spcBef>
                <a:spcPts val="600"/>
              </a:spcBef>
              <a:buNone/>
            </a:pPr>
            <a:r>
              <a:rPr lang="pl-PL" sz="7200">
                <a:latin typeface="Open Sans" panose="020B0606030504020204" pitchFamily="34" charset="0"/>
                <a:ea typeface="Open Sans" panose="020B0606030504020204" pitchFamily="34" charset="0"/>
                <a:cs typeface="Open Sans" panose="020B0606030504020204" pitchFamily="34" charset="0"/>
              </a:rPr>
              <a:t>„Nie znam jeszcze swojego numeru projektu lub naboru, jednak chcę dodać ogłoszenie w Bazie Konkurencyjności.</a:t>
            </a:r>
          </a:p>
          <a:p>
            <a:pPr marL="0" indent="0">
              <a:spcBef>
                <a:spcPts val="600"/>
              </a:spcBef>
              <a:buNone/>
            </a:pPr>
            <a:r>
              <a:rPr lang="pl-PL" sz="7200">
                <a:latin typeface="Open Sans" panose="020B0606030504020204" pitchFamily="34" charset="0"/>
                <a:ea typeface="Open Sans" panose="020B0606030504020204" pitchFamily="34" charset="0"/>
                <a:cs typeface="Open Sans" panose="020B0606030504020204" pitchFamily="34" charset="0"/>
              </a:rPr>
              <a:t>- w zakładce „Moje projekty i nabory” wybierz „Dodaj nabór” (niezależnie od tego, czy w rzeczywistości jest to projekt czy nabór)</a:t>
            </a:r>
          </a:p>
          <a:p>
            <a:pPr marL="0" indent="0">
              <a:spcBef>
                <a:spcPts val="600"/>
              </a:spcBef>
              <a:buNone/>
            </a:pPr>
            <a:r>
              <a:rPr lang="pl-PL" sz="7200">
                <a:latin typeface="Open Sans" panose="020B0606030504020204" pitchFamily="34" charset="0"/>
                <a:ea typeface="Open Sans" panose="020B0606030504020204" pitchFamily="34" charset="0"/>
                <a:cs typeface="Open Sans" panose="020B0606030504020204" pitchFamily="34" charset="0"/>
              </a:rPr>
              <a:t>- pozostaw zaznaczoną perspektywę 2014-20 (niezależnie od tego dla jakiej perspektywy w rzeczywistości będzie to projekt lub nabór).</a:t>
            </a:r>
          </a:p>
          <a:p>
            <a:pPr marL="0" indent="0">
              <a:spcBef>
                <a:spcPts val="600"/>
              </a:spcBef>
              <a:buNone/>
            </a:pPr>
            <a:r>
              <a:rPr lang="pl-PL" sz="7200">
                <a:latin typeface="Open Sans" panose="020B0606030504020204" pitchFamily="34" charset="0"/>
                <a:ea typeface="Open Sans" panose="020B0606030504020204" pitchFamily="34" charset="0"/>
                <a:cs typeface="Open Sans" panose="020B0606030504020204" pitchFamily="34" charset="0"/>
              </a:rPr>
              <a:t>- utwórz „techniczny” numer naboru:</a:t>
            </a:r>
          </a:p>
          <a:p>
            <a:pPr marL="0" indent="0">
              <a:spcBef>
                <a:spcPts val="600"/>
              </a:spcBef>
              <a:buNone/>
            </a:pPr>
            <a:r>
              <a:rPr lang="pl-PL" sz="7200">
                <a:latin typeface="Open Sans" panose="020B0606030504020204" pitchFamily="34" charset="0"/>
                <a:ea typeface="Open Sans" panose="020B0606030504020204" pitchFamily="34" charset="0"/>
                <a:cs typeface="Open Sans" panose="020B0606030504020204" pitchFamily="34" charset="0"/>
              </a:rPr>
              <a:t> dla perspektywy finansowej 2021-2027: POPT.21.27.00-IZ.00-00-001/21”</a:t>
            </a:r>
            <a:endParaRPr lang="pl-PL">
              <a:latin typeface="Open Sans" panose="020B0606030504020204" pitchFamily="34" charset="0"/>
              <a:ea typeface="Open Sans" panose="020B0606030504020204" pitchFamily="34" charset="0"/>
              <a:cs typeface="Open Sans" panose="020B0606030504020204" pitchFamily="34" charset="0"/>
            </a:endParaRPr>
          </a:p>
          <a:p>
            <a:pPr lvl="1">
              <a:buFont typeface="Wingdings" panose="05000000000000000000" pitchFamily="2" charset="2"/>
              <a:buChar char="Ø"/>
            </a:pPr>
            <a:endParaRPr lang="pl-P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a:p>
        </p:txBody>
      </p:sp>
      <p:sp>
        <p:nvSpPr>
          <p:cNvPr id="6" name="Symbol zastępczy numeru slajdu 3">
            <a:extLst>
              <a:ext uri="{FF2B5EF4-FFF2-40B4-BE49-F238E27FC236}">
                <a16:creationId xmlns:a16="http://schemas.microsoft.com/office/drawing/2014/main" id="{FB5D0438-03FC-4853-BD15-80A266782276}"/>
              </a:ext>
            </a:extLst>
          </p:cNvPr>
          <p:cNvSpPr txBox="1">
            <a:spLocks/>
          </p:cNvSpPr>
          <p:nvPr/>
        </p:nvSpPr>
        <p:spPr>
          <a:xfrm>
            <a:off x="9072564" y="7090264"/>
            <a:ext cx="1079500" cy="179388"/>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B4015AA-59F6-416B-87A6-8E3D940284E2}" type="slidenum">
              <a:rPr lang="pl-PL" smtClean="0">
                <a:solidFill>
                  <a:srgbClr val="002073"/>
                </a:solidFill>
              </a:rPr>
              <a:pPr>
                <a:defRPr/>
              </a:pPr>
              <a:t>40</a:t>
            </a:fld>
            <a:endParaRPr lang="pl-PL">
              <a:solidFill>
                <a:srgbClr val="002073"/>
              </a:solidFill>
            </a:endParaRPr>
          </a:p>
        </p:txBody>
      </p:sp>
    </p:spTree>
    <p:extLst>
      <p:ext uri="{BB962C8B-B14F-4D97-AF65-F5344CB8AC3E}">
        <p14:creationId xmlns:p14="http://schemas.microsoft.com/office/powerpoint/2010/main" val="1164366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1025525" y="899836"/>
            <a:ext cx="8640381" cy="647753"/>
          </a:xfrm>
        </p:spPr>
        <p:txBody>
          <a:bodyPr/>
          <a:lstStyle/>
          <a:p>
            <a:r>
              <a:rPr lang="pl-PL"/>
              <a:t>Baza konkurencyjności</a:t>
            </a:r>
          </a:p>
        </p:txBody>
      </p:sp>
      <p:sp>
        <p:nvSpPr>
          <p:cNvPr id="4" name="Symbol zastępczy zawartości 3">
            <a:extLst>
              <a:ext uri="{FF2B5EF4-FFF2-40B4-BE49-F238E27FC236}">
                <a16:creationId xmlns:a16="http://schemas.microsoft.com/office/drawing/2014/main" id="{E81FF857-DCFE-48F1-AFC0-812A61BF704F}"/>
              </a:ext>
            </a:extLst>
          </p:cNvPr>
          <p:cNvSpPr>
            <a:spLocks noGrp="1"/>
          </p:cNvSpPr>
          <p:nvPr>
            <p:ph idx="1"/>
          </p:nvPr>
        </p:nvSpPr>
        <p:spPr/>
        <p:txBody>
          <a:bodyPr>
            <a:normAutofit/>
          </a:bodyPr>
          <a:lstStyle/>
          <a:p>
            <a:pPr marL="0" indent="0">
              <a:buNone/>
            </a:pPr>
            <a:r>
              <a:rPr lang="pl-PL" b="1">
                <a:latin typeface="Open Sans" panose="020B0606030504020204" pitchFamily="34" charset="0"/>
                <a:ea typeface="Open Sans" panose="020B0606030504020204" pitchFamily="34" charset="0"/>
                <a:cs typeface="Open Sans" panose="020B0606030504020204" pitchFamily="34" charset="0"/>
              </a:rPr>
              <a:t>Wsparcie techniczne</a:t>
            </a:r>
          </a:p>
          <a:p>
            <a:pPr>
              <a:buClrTx/>
              <a:buFont typeface="Wingdings" panose="05000000000000000000" pitchFamily="2" charset="2"/>
              <a:buChar char="§"/>
            </a:pPr>
            <a:r>
              <a:rPr lang="pl-PL">
                <a:latin typeface="Open Sans" panose="020B0606030504020204" pitchFamily="34" charset="0"/>
                <a:ea typeface="Open Sans" panose="020B0606030504020204" pitchFamily="34" charset="0"/>
                <a:cs typeface="Open Sans" panose="020B0606030504020204" pitchFamily="34" charset="0"/>
              </a:rPr>
              <a:t>konkurencyjnosc@mfipr.gov.pl</a:t>
            </a:r>
          </a:p>
          <a:p>
            <a:pPr marL="0" indent="0">
              <a:buNone/>
            </a:pPr>
            <a:endParaRPr lang="pl-PL"/>
          </a:p>
        </p:txBody>
      </p:sp>
      <p:sp>
        <p:nvSpPr>
          <p:cNvPr id="6" name="Symbol zastępczy numeru slajdu 3">
            <a:extLst>
              <a:ext uri="{FF2B5EF4-FFF2-40B4-BE49-F238E27FC236}">
                <a16:creationId xmlns:a16="http://schemas.microsoft.com/office/drawing/2014/main" id="{1BF31BC2-57A4-466B-8A2F-8A22F2B44378}"/>
              </a:ext>
            </a:extLst>
          </p:cNvPr>
          <p:cNvSpPr txBox="1">
            <a:spLocks/>
          </p:cNvSpPr>
          <p:nvPr/>
        </p:nvSpPr>
        <p:spPr>
          <a:xfrm>
            <a:off x="9072564" y="7090264"/>
            <a:ext cx="1079500" cy="179388"/>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EB4015AA-59F6-416B-87A6-8E3D940284E2}" type="slidenum">
              <a:rPr lang="pl-PL" smtClean="0">
                <a:solidFill>
                  <a:srgbClr val="002073"/>
                </a:solidFill>
              </a:rPr>
              <a:pPr>
                <a:defRPr/>
              </a:pPr>
              <a:t>41</a:t>
            </a:fld>
            <a:endParaRPr lang="pl-PL">
              <a:solidFill>
                <a:srgbClr val="002073"/>
              </a:solidFill>
            </a:endParaRPr>
          </a:p>
        </p:txBody>
      </p:sp>
    </p:spTree>
    <p:extLst>
      <p:ext uri="{BB962C8B-B14F-4D97-AF65-F5344CB8AC3E}">
        <p14:creationId xmlns:p14="http://schemas.microsoft.com/office/powerpoint/2010/main" val="758405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ADB482-4FF1-4ECF-8FF8-86038F331591}"/>
              </a:ext>
            </a:extLst>
          </p:cNvPr>
          <p:cNvSpPr>
            <a:spLocks noGrp="1"/>
          </p:cNvSpPr>
          <p:nvPr>
            <p:ph type="title"/>
          </p:nvPr>
        </p:nvSpPr>
        <p:spPr/>
        <p:txBody>
          <a:bodyPr>
            <a:normAutofit/>
          </a:bodyPr>
          <a:lstStyle/>
          <a:p>
            <a:r>
              <a:rPr lang="pl-PL"/>
              <a:t>Zasada konkurencyjności - główne różnice między perspektywą 2014-2020 a 2021-2027</a:t>
            </a:r>
          </a:p>
        </p:txBody>
      </p:sp>
      <p:sp>
        <p:nvSpPr>
          <p:cNvPr id="3" name="Symbol zastępczy zawartości 2">
            <a:extLst>
              <a:ext uri="{FF2B5EF4-FFF2-40B4-BE49-F238E27FC236}">
                <a16:creationId xmlns:a16="http://schemas.microsoft.com/office/drawing/2014/main" id="{9A4581C4-DB90-40F0-A94F-420F45AF23F0}"/>
              </a:ext>
            </a:extLst>
          </p:cNvPr>
          <p:cNvSpPr>
            <a:spLocks noGrp="1"/>
          </p:cNvSpPr>
          <p:nvPr>
            <p:ph idx="1"/>
          </p:nvPr>
        </p:nvSpPr>
        <p:spPr/>
        <p:txBody>
          <a:bodyPr>
            <a:normAutofit fontScale="62500" lnSpcReduction="20000"/>
          </a:bodyPr>
          <a:lstStyle/>
          <a:p>
            <a:pPr>
              <a:buClrTx/>
              <a:buFont typeface="Wingdings" panose="05000000000000000000" pitchFamily="2" charset="2"/>
              <a:buChar char="§"/>
            </a:pPr>
            <a:r>
              <a:rPr lang="pl-PL" sz="2400"/>
              <a:t>O udzielenie zamówienia mogą ubiegać się wykonawcy, którzy nie podlegają wykluczeniu na podstawie art. 7 ust. 1 ustawy z dnia 13 kwietnia 2022 r. o szczególnych rozwiązaniach w zakresie przeciwdziałania wspieraniu agresji na Ukrainę oraz służących ochronie bezpieczeństwa narodowego. Zamawiający musi udokumentować, że zbadał te podstawy wykluczenia (np. oświadczenie wykonawcy). </a:t>
            </a:r>
          </a:p>
          <a:p>
            <a:pPr marL="755957" marR="0" lvl="1" indent="-251986" algn="l" defTabSz="1007943" rtl="0" eaLnBrk="1" fontAlgn="auto" latinLnBrk="0" hangingPunct="1">
              <a:lnSpc>
                <a:spcPts val="2400"/>
              </a:lnSpc>
              <a:spcBef>
                <a:spcPts val="551"/>
              </a:spcBef>
              <a:spcAft>
                <a:spcPts val="0"/>
              </a:spcAft>
              <a:buClrTx/>
              <a:buSzTx/>
              <a:buFont typeface="Wingdings" panose="05000000000000000000" pitchFamily="2" charset="2"/>
              <a:buChar char="Ø"/>
              <a:tabLst/>
              <a:defRPr/>
            </a:pPr>
            <a:r>
              <a:rPr kumimoji="0" lang="pl-PL"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(patrz: </a:t>
            </a:r>
            <a:r>
              <a:rPr kumimoji="0" lang="pl-PL"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Przewodnik dla beneficjentów FE SL 2021-2027</a:t>
            </a:r>
            <a:r>
              <a:rPr kumimoji="0" lang="pl-PL" sz="2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rozdział  Zamówienia w ramach projektu)</a:t>
            </a:r>
            <a:endParaRPr lang="pl-PL" sz="2000"/>
          </a:p>
          <a:p>
            <a:pPr>
              <a:buClrTx/>
              <a:buFont typeface="Wingdings" panose="05000000000000000000" pitchFamily="2" charset="2"/>
              <a:buChar char="§"/>
            </a:pPr>
            <a:r>
              <a:rPr lang="pl-PL" sz="2400"/>
              <a:t>Jeżeli użyto:</a:t>
            </a:r>
          </a:p>
          <a:p>
            <a:pPr marL="542925" indent="-271463">
              <a:spcBef>
                <a:spcPts val="600"/>
              </a:spcBef>
              <a:buClrTx/>
              <a:buFont typeface="Wingdings" panose="05000000000000000000" pitchFamily="2" charset="2"/>
              <a:buChar char="Ø"/>
            </a:pPr>
            <a:r>
              <a:rPr lang="pl-PL" sz="2400"/>
              <a:t>znaków towarowych, </a:t>
            </a:r>
          </a:p>
          <a:p>
            <a:pPr marL="542925" indent="-271463">
              <a:spcBef>
                <a:spcPts val="600"/>
              </a:spcBef>
              <a:buClrTx/>
              <a:buFont typeface="Wingdings" panose="05000000000000000000" pitchFamily="2" charset="2"/>
              <a:buChar char="Ø"/>
            </a:pPr>
            <a:r>
              <a:rPr lang="pl-PL" sz="2400"/>
              <a:t>patentów lub pochodzenia, źródła lub szczególnego procesu, który charakteryzuje produkty lub usługi dostarczane przez konkretnego wykonawcę</a:t>
            </a:r>
          </a:p>
          <a:p>
            <a:pPr marL="542925" indent="-271463">
              <a:spcBef>
                <a:spcPts val="600"/>
              </a:spcBef>
              <a:buClrTx/>
              <a:buFont typeface="Wingdings" panose="05000000000000000000" pitchFamily="2" charset="2"/>
              <a:buChar char="Ø"/>
            </a:pPr>
            <a:r>
              <a:rPr lang="pl-PL" sz="2400"/>
              <a:t>norm</a:t>
            </a:r>
          </a:p>
          <a:p>
            <a:pPr marL="0" indent="0">
              <a:spcBef>
                <a:spcPts val="600"/>
              </a:spcBef>
              <a:buNone/>
            </a:pPr>
            <a:r>
              <a:rPr lang="pl-PL" sz="2400"/>
              <a:t>takim odniesieniom w opisie przedmiotu zamówienia muszą </a:t>
            </a:r>
            <a:r>
              <a:rPr lang="pl-PL" sz="2400" b="1"/>
              <a:t>KAŻDORAZOWO </a:t>
            </a:r>
            <a:r>
              <a:rPr lang="pl-PL" sz="2400"/>
              <a:t>towarzyszyć słowa </a:t>
            </a:r>
            <a:r>
              <a:rPr lang="pl-PL" sz="2400" b="1"/>
              <a:t>„lub równoważne”.</a:t>
            </a:r>
          </a:p>
          <a:p>
            <a:pPr marL="0" indent="0">
              <a:buNone/>
            </a:pPr>
            <a:endParaRPr lang="pl-PL"/>
          </a:p>
        </p:txBody>
      </p:sp>
      <p:sp>
        <p:nvSpPr>
          <p:cNvPr id="4" name="Symbol zastępczy numeru slajdu 3">
            <a:extLst>
              <a:ext uri="{FF2B5EF4-FFF2-40B4-BE49-F238E27FC236}">
                <a16:creationId xmlns:a16="http://schemas.microsoft.com/office/drawing/2014/main" id="{CC9676B0-FC9F-4B54-A32F-4FE9EC1DC416}"/>
              </a:ext>
            </a:extLst>
          </p:cNvPr>
          <p:cNvSpPr>
            <a:spLocks noGrp="1"/>
          </p:cNvSpPr>
          <p:nvPr>
            <p:ph type="sldNum" sz="quarter" idx="10"/>
          </p:nvPr>
        </p:nvSpPr>
        <p:spPr/>
        <p:txBody>
          <a:bodyPr/>
          <a:lstStyle/>
          <a:p>
            <a:fld id="{EB4015AA-59F6-416B-87A6-8E3D940284E2}" type="slidenum">
              <a:rPr lang="pl-PL" smtClean="0"/>
              <a:pPr/>
              <a:t>42</a:t>
            </a:fld>
            <a:endParaRPr lang="pl-PL"/>
          </a:p>
        </p:txBody>
      </p:sp>
    </p:spTree>
    <p:extLst>
      <p:ext uri="{BB962C8B-B14F-4D97-AF65-F5344CB8AC3E}">
        <p14:creationId xmlns:p14="http://schemas.microsoft.com/office/powerpoint/2010/main" val="2305803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ADB482-4FF1-4ECF-8FF8-86038F331591}"/>
              </a:ext>
            </a:extLst>
          </p:cNvPr>
          <p:cNvSpPr>
            <a:spLocks noGrp="1"/>
          </p:cNvSpPr>
          <p:nvPr>
            <p:ph type="title"/>
          </p:nvPr>
        </p:nvSpPr>
        <p:spPr/>
        <p:txBody>
          <a:bodyPr>
            <a:normAutofit/>
          </a:bodyPr>
          <a:lstStyle/>
          <a:p>
            <a:r>
              <a:rPr lang="pl-PL">
                <a:latin typeface="Open Sans"/>
                <a:ea typeface="Open Sans"/>
                <a:cs typeface="Open Sans"/>
              </a:rPr>
              <a:t>Zasada konkurencyjności - główne różnice między perspektywą 2014-2020 a 2021-2027</a:t>
            </a:r>
          </a:p>
        </p:txBody>
      </p:sp>
      <p:sp>
        <p:nvSpPr>
          <p:cNvPr id="3" name="Symbol zastępczy zawartości 2">
            <a:extLst>
              <a:ext uri="{FF2B5EF4-FFF2-40B4-BE49-F238E27FC236}">
                <a16:creationId xmlns:a16="http://schemas.microsoft.com/office/drawing/2014/main" id="{9A4581C4-DB90-40F0-A94F-420F45AF23F0}"/>
              </a:ext>
            </a:extLst>
          </p:cNvPr>
          <p:cNvSpPr>
            <a:spLocks noGrp="1"/>
          </p:cNvSpPr>
          <p:nvPr>
            <p:ph idx="1"/>
          </p:nvPr>
        </p:nvSpPr>
        <p:spPr/>
        <p:txBody>
          <a:bodyPr>
            <a:normAutofit fontScale="85000" lnSpcReduction="10000"/>
          </a:bodyPr>
          <a:lstStyle/>
          <a:p>
            <a:pPr>
              <a:buClrTx/>
              <a:buFont typeface="Wingdings" panose="05000000000000000000" pitchFamily="2" charset="2"/>
              <a:buChar char="§"/>
            </a:pPr>
            <a:r>
              <a:rPr lang="pl-PL"/>
              <a:t>Jeżeli zaoferowana cena lub koszt wydają się rażąco niskie w stosunku do przedmiotu zamówienia, tj. różnią się o więcej niż 30% od średniej arytmetycznej cen wszystkich ważnych ofert niepodlegających odrzuceniu, lub budzą wątpliwości zamawiającego co do możliwości wykonania przedmiotu zamówienia zgodnie z wymaganiami określonymi w zapytaniu ofertowym lub wynikającymi z odrębnych przepisów, zamawiający żąda od wykonawcy złożenia w wyznaczonym terminie wyjaśnień, w tym złożenia dowodów </a:t>
            </a:r>
            <a:br>
              <a:rPr lang="pl-PL"/>
            </a:br>
            <a:r>
              <a:rPr lang="pl-PL"/>
              <a:t>w zakresie wyliczenia ceny lub kosztu. Zamawiający ocenia te wyjaśnienia </a:t>
            </a:r>
            <a:br>
              <a:rPr lang="pl-PL"/>
            </a:br>
            <a:r>
              <a:rPr lang="pl-PL"/>
              <a:t>w konsultacji z wykonawcą i może odrzucić tę ofertę wyłącznie w przypadku, gdy złożone wyjaśnienia wraz z dowodami nie uzasadniają podanej ceny lub kosztu w tej ofercie.</a:t>
            </a:r>
          </a:p>
          <a:p>
            <a:pPr>
              <a:buClrTx/>
              <a:buFont typeface="Wingdings" panose="05000000000000000000" pitchFamily="2" charset="2"/>
              <a:buChar char="§"/>
            </a:pPr>
            <a:r>
              <a:rPr lang="pl-PL" sz="1800"/>
              <a:t>Komunikacja w postępowaniu o udzielenie zamówienia, w tym ogłoszenie zapytania ofertowego, </a:t>
            </a:r>
            <a:r>
              <a:rPr lang="pl-PL" sz="1800" b="1" u="sng"/>
              <a:t>składanie ofert, wymiana informacji między zamawiającym a wykonawcą oraz przekazywanie dokumentów i oświadczeń odbywa się pisemnie za pomocą BK2021.</a:t>
            </a:r>
            <a:endParaRPr lang="pl-PL"/>
          </a:p>
        </p:txBody>
      </p:sp>
      <p:sp>
        <p:nvSpPr>
          <p:cNvPr id="4" name="Symbol zastępczy numeru slajdu 3">
            <a:extLst>
              <a:ext uri="{FF2B5EF4-FFF2-40B4-BE49-F238E27FC236}">
                <a16:creationId xmlns:a16="http://schemas.microsoft.com/office/drawing/2014/main" id="{CC9676B0-FC9F-4B54-A32F-4FE9EC1DC416}"/>
              </a:ext>
            </a:extLst>
          </p:cNvPr>
          <p:cNvSpPr>
            <a:spLocks noGrp="1"/>
          </p:cNvSpPr>
          <p:nvPr>
            <p:ph type="sldNum" sz="quarter" idx="10"/>
          </p:nvPr>
        </p:nvSpPr>
        <p:spPr/>
        <p:txBody>
          <a:bodyPr/>
          <a:lstStyle/>
          <a:p>
            <a:fld id="{EB4015AA-59F6-416B-87A6-8E3D940284E2}" type="slidenum">
              <a:rPr lang="pl-PL" smtClean="0"/>
              <a:pPr/>
              <a:t>43</a:t>
            </a:fld>
            <a:endParaRPr lang="pl-PL"/>
          </a:p>
        </p:txBody>
      </p:sp>
    </p:spTree>
    <p:extLst>
      <p:ext uri="{BB962C8B-B14F-4D97-AF65-F5344CB8AC3E}">
        <p14:creationId xmlns:p14="http://schemas.microsoft.com/office/powerpoint/2010/main" val="413552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ADB482-4FF1-4ECF-8FF8-86038F331591}"/>
              </a:ext>
            </a:extLst>
          </p:cNvPr>
          <p:cNvSpPr>
            <a:spLocks noGrp="1"/>
          </p:cNvSpPr>
          <p:nvPr>
            <p:ph type="title"/>
          </p:nvPr>
        </p:nvSpPr>
        <p:spPr/>
        <p:txBody>
          <a:bodyPr>
            <a:normAutofit/>
          </a:bodyPr>
          <a:lstStyle/>
          <a:p>
            <a:r>
              <a:rPr lang="pl-PL">
                <a:latin typeface="Open Sans"/>
                <a:ea typeface="Open Sans"/>
                <a:cs typeface="Open Sans"/>
              </a:rPr>
              <a:t>Zasada konkurencyjności - główne różnice między perspektywą 2014-2020 a 2021-2027</a:t>
            </a:r>
          </a:p>
        </p:txBody>
      </p:sp>
      <p:sp>
        <p:nvSpPr>
          <p:cNvPr id="3" name="Symbol zastępczy zawartości 2">
            <a:extLst>
              <a:ext uri="{FF2B5EF4-FFF2-40B4-BE49-F238E27FC236}">
                <a16:creationId xmlns:a16="http://schemas.microsoft.com/office/drawing/2014/main" id="{9A4581C4-DB90-40F0-A94F-420F45AF23F0}"/>
              </a:ext>
            </a:extLst>
          </p:cNvPr>
          <p:cNvSpPr>
            <a:spLocks noGrp="1"/>
          </p:cNvSpPr>
          <p:nvPr>
            <p:ph idx="1"/>
          </p:nvPr>
        </p:nvSpPr>
        <p:spPr/>
        <p:txBody>
          <a:bodyPr>
            <a:normAutofit fontScale="77500" lnSpcReduction="20000"/>
          </a:bodyPr>
          <a:lstStyle/>
          <a:p>
            <a:pPr>
              <a:buClrTx/>
              <a:buFont typeface="Wingdings" panose="05000000000000000000" pitchFamily="2" charset="2"/>
              <a:buChar char="§"/>
            </a:pPr>
            <a:r>
              <a:rPr lang="pl-PL"/>
              <a:t>Wybór najkorzystniejszej oferty jest dokumentowany pisemnie za pomocą protokołu postępowania o udzielenie zamówienia, zawierającego co najmniej: </a:t>
            </a:r>
          </a:p>
          <a:p>
            <a:pPr marL="271463" indent="0">
              <a:buNone/>
            </a:pPr>
            <a:r>
              <a:rPr lang="pl-PL"/>
              <a:t>b) wykryte przypadki konfliktu interesów i podjęte w związku z tym środki albo informację o braku występowania konfliktu interesów, (…)</a:t>
            </a:r>
          </a:p>
          <a:p>
            <a:pPr marL="271463" indent="0">
              <a:buNone/>
            </a:pPr>
            <a:r>
              <a:rPr lang="pl-PL"/>
              <a:t>e) uzasadnienie rezygnacji z dopuszczenia możliwości składania ofert częściowych (jeśli dotyczy), </a:t>
            </a:r>
          </a:p>
          <a:p>
            <a:pPr marL="271463" indent="0">
              <a:buNone/>
            </a:pPr>
            <a:r>
              <a:rPr lang="pl-PL"/>
              <a:t>f) powody odrzucenia ofert, w tym ofert uznanych za rażąco niskie (o ile dotyczy).</a:t>
            </a:r>
          </a:p>
          <a:p>
            <a:pPr marL="0" indent="0">
              <a:buNone/>
            </a:pPr>
            <a:r>
              <a:rPr lang="pl-PL"/>
              <a:t>Załączniki: dokument dot. ustalenia wartości szacunkowej zamówienia</a:t>
            </a:r>
          </a:p>
          <a:p>
            <a:pPr>
              <a:buClrTx/>
              <a:buFont typeface="Wingdings" panose="05000000000000000000" pitchFamily="2" charset="2"/>
              <a:buChar char="§"/>
            </a:pPr>
            <a:r>
              <a:rPr lang="pl-PL" sz="1800"/>
              <a:t>W przypadku zawieszenia działalności BK2021 potwierdzonego odpowiednim komunikatem w BK2021, zamawiający kieruje zapytanie ofertowe </a:t>
            </a:r>
            <a:r>
              <a:rPr lang="pl-PL" sz="1800" b="1"/>
              <a:t>do co najmniej trzech potencjalnych wykonawców</a:t>
            </a:r>
            <a:r>
              <a:rPr lang="pl-PL" sz="1800"/>
              <a:t>, o ile na rynku istnieje trzech potencjalnych wykonawców danego zamówienia, </a:t>
            </a:r>
            <a:r>
              <a:rPr lang="pl-PL" sz="1800" b="1"/>
              <a:t>oraz ogłasza zapytanie ofertowe co najmniej na swojej stronie internetowej</a:t>
            </a:r>
            <a:r>
              <a:rPr lang="pl-PL" sz="1800"/>
              <a:t>, o ile posiada taką stronę. W takim przypadku zamawiający określa w zapytaniu ofertowym sposób komunikacji w postępowaniu o udzielenie zamówienia.</a:t>
            </a:r>
          </a:p>
        </p:txBody>
      </p:sp>
      <p:sp>
        <p:nvSpPr>
          <p:cNvPr id="4" name="Symbol zastępczy numeru slajdu 3">
            <a:extLst>
              <a:ext uri="{FF2B5EF4-FFF2-40B4-BE49-F238E27FC236}">
                <a16:creationId xmlns:a16="http://schemas.microsoft.com/office/drawing/2014/main" id="{CC9676B0-FC9F-4B54-A32F-4FE9EC1DC416}"/>
              </a:ext>
            </a:extLst>
          </p:cNvPr>
          <p:cNvSpPr>
            <a:spLocks noGrp="1"/>
          </p:cNvSpPr>
          <p:nvPr>
            <p:ph type="sldNum" sz="quarter" idx="10"/>
          </p:nvPr>
        </p:nvSpPr>
        <p:spPr/>
        <p:txBody>
          <a:bodyPr/>
          <a:lstStyle/>
          <a:p>
            <a:fld id="{EB4015AA-59F6-416B-87A6-8E3D940284E2}" type="slidenum">
              <a:rPr lang="pl-PL" smtClean="0"/>
              <a:pPr/>
              <a:t>44</a:t>
            </a:fld>
            <a:endParaRPr lang="pl-PL"/>
          </a:p>
        </p:txBody>
      </p:sp>
    </p:spTree>
    <p:extLst>
      <p:ext uri="{BB962C8B-B14F-4D97-AF65-F5344CB8AC3E}">
        <p14:creationId xmlns:p14="http://schemas.microsoft.com/office/powerpoint/2010/main" val="1243034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1" descr="Otwarte białe drzwi">
            <a:extLst>
              <a:ext uri="{FF2B5EF4-FFF2-40B4-BE49-F238E27FC236}">
                <a16:creationId xmlns:a16="http://schemas.microsoft.com/office/drawing/2014/main" id="{C1D68782-D713-EB95-728F-E39B4602C1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69" r="1269"/>
          <a:stretch/>
        </p:blipFill>
        <p:spPr>
          <a:xfrm>
            <a:off x="0" y="0"/>
            <a:ext cx="6784975" cy="5221288"/>
          </a:xfrm>
        </p:spPr>
      </p:pic>
      <p:sp>
        <p:nvSpPr>
          <p:cNvPr id="11" name="Tytuł 10">
            <a:extLst>
              <a:ext uri="{FF2B5EF4-FFF2-40B4-BE49-F238E27FC236}">
                <a16:creationId xmlns:a16="http://schemas.microsoft.com/office/drawing/2014/main" id="{3E5817ED-9114-651A-5AE5-08032E848D9A}"/>
              </a:ext>
            </a:extLst>
          </p:cNvPr>
          <p:cNvSpPr>
            <a:spLocks noGrp="1"/>
          </p:cNvSpPr>
          <p:nvPr>
            <p:ph type="ctrTitle"/>
          </p:nvPr>
        </p:nvSpPr>
        <p:spPr>
          <a:xfrm>
            <a:off x="2827340" y="5404486"/>
            <a:ext cx="6784974" cy="885782"/>
          </a:xfrm>
        </p:spPr>
        <p:txBody>
          <a:bodyPr>
            <a:noAutofit/>
          </a:bodyPr>
          <a:lstStyle/>
          <a:p>
            <a:r>
              <a:rPr lang="pl-PL">
                <a:latin typeface="Open Sans"/>
                <a:ea typeface="Open Sans"/>
                <a:cs typeface="Open Sans"/>
              </a:rPr>
              <a:t>Kontakt ws. kontroli</a:t>
            </a:r>
          </a:p>
        </p:txBody>
      </p:sp>
      <p:sp>
        <p:nvSpPr>
          <p:cNvPr id="4" name="Symbol zastępczy numeru slajdu 3">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612313" y="7019925"/>
            <a:ext cx="1079500" cy="17938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4015AA-59F6-416B-87A6-8E3D940284E2}" type="slidenum">
              <a:rPr kumimoji="0" lang="pl-PL" sz="1000" b="0" i="0" u="none" strike="noStrike" kern="1200" cap="none" spc="0" normalizeH="0" baseline="0" noProof="0" smtClean="0">
                <a:ln>
                  <a:noFill/>
                </a:ln>
                <a:solidFill>
                  <a:srgbClr val="002073"/>
                </a:solidFill>
                <a:effectLst/>
                <a:uLnTx/>
                <a:uFillTx/>
                <a:latin typeface="Open Sans" pitchFamily="2" charset="0"/>
                <a:ea typeface="Open Sans" pitchFamily="2" charset="0"/>
                <a:cs typeface="Open San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pl-PL" sz="1000" b="0" i="0" u="none" strike="noStrike" kern="1200" cap="none" spc="0" normalizeH="0" baseline="0" noProof="0">
              <a:ln>
                <a:noFill/>
              </a:ln>
              <a:solidFill>
                <a:srgbClr val="002073"/>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263614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6249A1-36D7-4A5D-B4B2-18D30D86E0C9}"/>
              </a:ext>
            </a:extLst>
          </p:cNvPr>
          <p:cNvSpPr>
            <a:spLocks noGrp="1"/>
          </p:cNvSpPr>
          <p:nvPr>
            <p:ph type="title"/>
          </p:nvPr>
        </p:nvSpPr>
        <p:spPr>
          <a:xfrm>
            <a:off x="1024819" y="359837"/>
            <a:ext cx="8640381" cy="526064"/>
          </a:xfrm>
        </p:spPr>
        <p:txBody>
          <a:bodyPr/>
          <a:lstStyle/>
          <a:p>
            <a:r>
              <a:rPr lang="pl-PL"/>
              <a:t>Pytania, wątpliwości?</a:t>
            </a:r>
          </a:p>
        </p:txBody>
      </p:sp>
      <p:sp>
        <p:nvSpPr>
          <p:cNvPr id="3" name="Symbol zastępczy zawartości 2">
            <a:extLst>
              <a:ext uri="{FF2B5EF4-FFF2-40B4-BE49-F238E27FC236}">
                <a16:creationId xmlns:a16="http://schemas.microsoft.com/office/drawing/2014/main" id="{7C8E2E39-42F7-4F37-8BF7-FA59FAEC4700}"/>
              </a:ext>
            </a:extLst>
          </p:cNvPr>
          <p:cNvSpPr>
            <a:spLocks noGrp="1"/>
          </p:cNvSpPr>
          <p:nvPr>
            <p:ph idx="1"/>
          </p:nvPr>
        </p:nvSpPr>
        <p:spPr>
          <a:xfrm>
            <a:off x="1024818" y="971525"/>
            <a:ext cx="8640382" cy="5832648"/>
          </a:xfrm>
        </p:spPr>
        <p:txBody>
          <a:bodyPr vert="horz" lIns="0" tIns="0" rIns="0" bIns="0" rtlCol="0" anchor="t">
            <a:normAutofit fontScale="85000" lnSpcReduction="10000"/>
          </a:bodyPr>
          <a:lstStyle/>
          <a:p>
            <a:pPr marL="0" indent="0" algn="ctr">
              <a:spcBef>
                <a:spcPts val="0"/>
              </a:spcBef>
              <a:buNone/>
            </a:pPr>
            <a:r>
              <a:rPr lang="pl-PL">
                <a:latin typeface="Open Sans" panose="020B0606030504020204" pitchFamily="34" charset="0"/>
                <a:ea typeface="Open Sans" panose="020B0606030504020204" pitchFamily="34" charset="0"/>
                <a:cs typeface="Open Sans" panose="020B0606030504020204" pitchFamily="34" charset="0"/>
              </a:rPr>
              <a:t>Urząd Marszałkowski Województwa Śląskiego </a:t>
            </a:r>
          </a:p>
          <a:p>
            <a:pPr marL="0" indent="0" algn="ctr">
              <a:spcBef>
                <a:spcPts val="0"/>
              </a:spcBef>
              <a:buNone/>
            </a:pPr>
            <a:r>
              <a:rPr lang="pl-PL">
                <a:latin typeface="Open Sans" panose="020B0606030504020204" pitchFamily="34" charset="0"/>
                <a:ea typeface="Open Sans" panose="020B0606030504020204" pitchFamily="34" charset="0"/>
                <a:cs typeface="Open Sans" panose="020B0606030504020204" pitchFamily="34" charset="0"/>
              </a:rPr>
              <a:t>Departament Europejskiego Funduszu Rozwoju Regionalnego</a:t>
            </a:r>
          </a:p>
          <a:p>
            <a:pPr marL="0" indent="0" algn="ctr">
              <a:spcBef>
                <a:spcPts val="0"/>
              </a:spcBef>
              <a:buNone/>
            </a:pPr>
            <a:r>
              <a:rPr lang="pl-PL">
                <a:latin typeface="Open Sans" panose="020B0606030504020204" pitchFamily="34" charset="0"/>
                <a:ea typeface="Open Sans" panose="020B0606030504020204" pitchFamily="34" charset="0"/>
                <a:cs typeface="Open Sans" panose="020B0606030504020204" pitchFamily="34" charset="0"/>
              </a:rPr>
              <a:t>Referat Kontroli Projektów</a:t>
            </a:r>
          </a:p>
          <a:p>
            <a:pPr marL="0" indent="0" algn="ctr">
              <a:spcBef>
                <a:spcPts val="0"/>
              </a:spcBef>
              <a:buNone/>
            </a:pPr>
            <a:r>
              <a:rPr lang="pl-PL">
                <a:latin typeface="Open Sans" panose="020B0606030504020204" pitchFamily="34" charset="0"/>
                <a:ea typeface="Open Sans" panose="020B0606030504020204" pitchFamily="34" charset="0"/>
                <a:cs typeface="Open Sans" panose="020B0606030504020204" pitchFamily="34" charset="0"/>
              </a:rPr>
              <a:t>Kierownik Referatu:  Piotr Ryza (32) 77 40 621</a:t>
            </a:r>
          </a:p>
          <a:p>
            <a:pPr marL="0" indent="0" algn="ctr">
              <a:spcBef>
                <a:spcPts val="0"/>
              </a:spcBef>
              <a:buNone/>
            </a:pPr>
            <a:r>
              <a:rPr lang="pl-PL">
                <a:latin typeface="Open Sans" panose="020B0606030504020204" pitchFamily="34" charset="0"/>
                <a:ea typeface="Open Sans" panose="020B0606030504020204" pitchFamily="34" charset="0"/>
                <a:cs typeface="Open Sans" panose="020B0606030504020204" pitchFamily="34" charset="0"/>
              </a:rPr>
              <a:t>e-mail: piotr.ryza@slaskie.pl</a:t>
            </a:r>
          </a:p>
          <a:p>
            <a:pPr>
              <a:buClrTx/>
              <a:buFont typeface="Wingdings" panose="05000000000000000000" pitchFamily="2" charset="2"/>
              <a:buChar char="§"/>
            </a:pPr>
            <a:r>
              <a:rPr lang="pl-PL">
                <a:latin typeface="Open Sans" panose="020B0606030504020204" pitchFamily="34" charset="0"/>
                <a:ea typeface="Open Sans" panose="020B0606030504020204" pitchFamily="34" charset="0"/>
                <a:cs typeface="Open Sans" panose="020B0606030504020204" pitchFamily="34" charset="0"/>
              </a:rPr>
              <a:t>Matryca ryzyka dot. zamówień, </a:t>
            </a:r>
            <a:r>
              <a:rPr lang="pl-PL" sz="1800">
                <a:latin typeface="Open Sans" panose="020B0606030504020204" pitchFamily="34" charset="0"/>
                <a:ea typeface="Open Sans" panose="020B0606030504020204" pitchFamily="34" charset="0"/>
                <a:cs typeface="Open Sans" panose="020B0606030504020204" pitchFamily="34" charset="0"/>
              </a:rPr>
              <a:t>zestawienie zamówień do wniosku o płatność</a:t>
            </a:r>
          </a:p>
          <a:p>
            <a:pPr lvl="1">
              <a:buFont typeface="Wingdings" panose="05000000000000000000" pitchFamily="2" charset="2"/>
              <a:buChar char="Ø"/>
            </a:pPr>
            <a:r>
              <a:rPr lang="pl-PL"/>
              <a:t>Paulina Solecka - Szponar, tel. (032) 77 40 156 / (032) 77 44 638 , e-mail: paulina.solecka-szponar@slaskie.pl;</a:t>
            </a:r>
          </a:p>
          <a:p>
            <a:pPr lvl="1">
              <a:buFont typeface="Wingdings" panose="05000000000000000000" pitchFamily="2" charset="2"/>
              <a:buChar char="Ø"/>
            </a:pPr>
            <a:r>
              <a:rPr lang="pl-PL"/>
              <a:t>Natalia Wochnik, tel. (32) 77 40 155 / (32) 77 44 406, e-mail: natalia.wochnik@slaskie.pl</a:t>
            </a:r>
          </a:p>
          <a:p>
            <a:pPr>
              <a:buClrTx/>
              <a:buFont typeface="Wingdings" panose="05000000000000000000" pitchFamily="2" charset="2"/>
              <a:buChar char="§"/>
            </a:pPr>
            <a:r>
              <a:rPr lang="pl-PL">
                <a:latin typeface="Open Sans" panose="020B0606030504020204" pitchFamily="34" charset="0"/>
                <a:ea typeface="Open Sans" panose="020B0606030504020204" pitchFamily="34" charset="0"/>
                <a:cs typeface="Open Sans" panose="020B0606030504020204" pitchFamily="34" charset="0"/>
              </a:rPr>
              <a:t> Kontrola zamówień</a:t>
            </a:r>
          </a:p>
          <a:p>
            <a:pPr lvl="1">
              <a:buFont typeface="Wingdings" panose="05000000000000000000" pitchFamily="2" charset="2"/>
              <a:buChar char="Ø"/>
            </a:pPr>
            <a:r>
              <a:rPr lang="pl-PL">
                <a:latin typeface="Open Sans" panose="020B0606030504020204" pitchFamily="34" charset="0"/>
                <a:ea typeface="Open Sans" panose="020B0606030504020204" pitchFamily="34" charset="0"/>
                <a:cs typeface="Open Sans" panose="020B0606030504020204" pitchFamily="34" charset="0"/>
              </a:rPr>
              <a:t>Marta Kurek, tel. (32) 77 40 142/ (32) 77 44 287, e-mail: marta.kurek@slaskie.pl;</a:t>
            </a:r>
          </a:p>
          <a:p>
            <a:pPr lvl="1">
              <a:buFont typeface="Wingdings" panose="05000000000000000000" pitchFamily="2" charset="2"/>
              <a:buChar char="Ø"/>
            </a:pPr>
            <a:r>
              <a:rPr lang="pl-PL">
                <a:latin typeface="Open Sans" panose="020B0606030504020204" pitchFamily="34" charset="0"/>
                <a:ea typeface="Open Sans" panose="020B0606030504020204" pitchFamily="34" charset="0"/>
                <a:cs typeface="Open Sans" panose="020B0606030504020204" pitchFamily="34" charset="0"/>
              </a:rPr>
              <a:t>Kinga Powroźnik, tel. (32) 77 40 142/ (32) 77 44 255, e-mail: kinga.powroznik@slaskie.pl</a:t>
            </a:r>
          </a:p>
          <a:p>
            <a:pPr>
              <a:buClrTx/>
              <a:buFont typeface="Wingdings" panose="05000000000000000000" pitchFamily="2" charset="2"/>
              <a:buChar char="§"/>
            </a:pPr>
            <a:r>
              <a:rPr lang="pl-PL">
                <a:latin typeface="Open Sans" panose="020B0606030504020204" pitchFamily="34" charset="0"/>
                <a:ea typeface="Open Sans" panose="020B0606030504020204" pitchFamily="34" charset="0"/>
                <a:cs typeface="Open Sans" panose="020B0606030504020204" pitchFamily="34" charset="0"/>
              </a:rPr>
              <a:t>Kontrola rzeczowa, wizyty monitoringowe</a:t>
            </a:r>
          </a:p>
          <a:p>
            <a:pPr lvl="1">
              <a:buFont typeface="Wingdings" panose="05000000000000000000" pitchFamily="2" charset="2"/>
              <a:buChar char="Ø"/>
            </a:pPr>
            <a:r>
              <a:rPr lang="pl-PL">
                <a:latin typeface="Open Sans" panose="020B0606030504020204" pitchFamily="34" charset="0"/>
                <a:ea typeface="Open Sans" panose="020B0606030504020204" pitchFamily="34" charset="0"/>
                <a:cs typeface="Open Sans" panose="020B0606030504020204" pitchFamily="34" charset="0"/>
              </a:rPr>
              <a:t>Aleksandra Kozera, tel. (32) 77 40 142/ (32) 77 44 292, e-mail: aleksandra.kozera@slaskie.pl</a:t>
            </a:r>
          </a:p>
        </p:txBody>
      </p:sp>
      <p:sp>
        <p:nvSpPr>
          <p:cNvPr id="4" name="Symbol zastępczy numeru slajdu 3">
            <a:extLst>
              <a:ext uri="{FF2B5EF4-FFF2-40B4-BE49-F238E27FC236}">
                <a16:creationId xmlns:a16="http://schemas.microsoft.com/office/drawing/2014/main" id="{C2FEDF0E-01AD-4D4B-9069-9402849F6ED2}"/>
              </a:ext>
            </a:extLst>
          </p:cNvPr>
          <p:cNvSpPr>
            <a:spLocks noGrp="1"/>
          </p:cNvSpPr>
          <p:nvPr>
            <p:ph type="sldNum" sz="quarter" idx="10"/>
          </p:nvPr>
        </p:nvSpPr>
        <p:spPr/>
        <p:txBody>
          <a:bodyPr/>
          <a:lstStyle/>
          <a:p>
            <a:fld id="{EB4015AA-59F6-416B-87A6-8E3D940284E2}" type="slidenum">
              <a:rPr lang="pl-PL" smtClean="0"/>
              <a:pPr/>
              <a:t>46</a:t>
            </a:fld>
            <a:endParaRPr lang="pl-PL"/>
          </a:p>
        </p:txBody>
      </p:sp>
    </p:spTree>
    <p:extLst>
      <p:ext uri="{BB962C8B-B14F-4D97-AF65-F5344CB8AC3E}">
        <p14:creationId xmlns:p14="http://schemas.microsoft.com/office/powerpoint/2010/main" val="2870270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obrazu 2" descr="Tekst „The End” wpisany na maszynie do pisania">
            <a:extLst>
              <a:ext uri="{FF2B5EF4-FFF2-40B4-BE49-F238E27FC236}">
                <a16:creationId xmlns:a16="http://schemas.microsoft.com/office/drawing/2014/main" id="{2A639C30-AC74-496B-97CA-1464CAE6D1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536" b="4536"/>
          <a:stretch/>
        </p:blipFill>
        <p:spPr>
          <a:xfrm>
            <a:off x="1025524" y="-1588"/>
            <a:ext cx="8640763" cy="5221288"/>
          </a:xfrm>
        </p:spPr>
      </p:pic>
      <p:sp>
        <p:nvSpPr>
          <p:cNvPr id="6" name="Tytuł 5">
            <a:extLst>
              <a:ext uri="{FF2B5EF4-FFF2-40B4-BE49-F238E27FC236}">
                <a16:creationId xmlns:a16="http://schemas.microsoft.com/office/drawing/2014/main" id="{0CD17717-5751-F730-50BD-CBB39F57635A}"/>
              </a:ext>
            </a:extLst>
          </p:cNvPr>
          <p:cNvSpPr>
            <a:spLocks noGrp="1"/>
          </p:cNvSpPr>
          <p:nvPr>
            <p:ph type="title"/>
          </p:nvPr>
        </p:nvSpPr>
        <p:spPr>
          <a:xfrm>
            <a:off x="2753618" y="5219699"/>
            <a:ext cx="7559675" cy="1224433"/>
          </a:xfrm>
        </p:spPr>
        <p:txBody>
          <a:bodyPr>
            <a:normAutofit/>
          </a:bodyPr>
          <a:lstStyle/>
          <a:p>
            <a:r>
              <a:rPr lang="pl-PL" dirty="0"/>
              <a:t>Dziękujemy za uwagę.</a:t>
            </a:r>
            <a:br>
              <a:rPr lang="pl-PL" dirty="0"/>
            </a:br>
            <a:r>
              <a:rPr lang="pl-PL" sz="1800" dirty="0"/>
              <a:t>Kinga Powroźnik, Paulina Solecka - Szponar</a:t>
            </a:r>
            <a:endParaRPr lang="pl-PL" dirty="0"/>
          </a:p>
        </p:txBody>
      </p:sp>
      <p:pic>
        <p:nvPicPr>
          <p:cNvPr id="4" name="Obraz 3" descr="Ciąg logotypów dla FE SL 2021-2027&#10;Logo Funduszy Europejskich i napis Fundusze Europejskie dla Śląskiego, flaga PL i napis Rzeczpospolita Polska, napis Dofinansowane przez Unię Europejską, flaga UE, godło Województwa Śląskiego i napis Województwo Śląski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721" y="6299200"/>
            <a:ext cx="9522371" cy="1006083"/>
          </a:xfrm>
          <a:prstGeom prst="rect">
            <a:avLst/>
          </a:prstGeom>
        </p:spPr>
      </p:pic>
    </p:spTree>
    <p:extLst>
      <p:ext uri="{BB962C8B-B14F-4D97-AF65-F5344CB8AC3E}">
        <p14:creationId xmlns:p14="http://schemas.microsoft.com/office/powerpoint/2010/main" val="3325994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CDF9BF-0972-47B8-A8DF-95061B0DB94F}"/>
              </a:ext>
            </a:extLst>
          </p:cNvPr>
          <p:cNvSpPr>
            <a:spLocks noGrp="1"/>
          </p:cNvSpPr>
          <p:nvPr>
            <p:ph type="title"/>
          </p:nvPr>
        </p:nvSpPr>
        <p:spPr/>
        <p:txBody>
          <a:bodyPr/>
          <a:lstStyle/>
          <a:p>
            <a:r>
              <a:rPr lang="pl-PL"/>
              <a:t>Współpraca organów kontroli</a:t>
            </a:r>
          </a:p>
        </p:txBody>
      </p:sp>
      <p:sp>
        <p:nvSpPr>
          <p:cNvPr id="3" name="Symbol zastępczy zawartości 2">
            <a:extLst>
              <a:ext uri="{FF2B5EF4-FFF2-40B4-BE49-F238E27FC236}">
                <a16:creationId xmlns:a16="http://schemas.microsoft.com/office/drawing/2014/main" id="{E4B7E657-6110-400C-8D6F-6D7E284F64CE}"/>
              </a:ext>
            </a:extLst>
          </p:cNvPr>
          <p:cNvSpPr>
            <a:spLocks noGrp="1"/>
          </p:cNvSpPr>
          <p:nvPr>
            <p:ph idx="1"/>
          </p:nvPr>
        </p:nvSpPr>
        <p:spPr/>
        <p:txBody>
          <a:bodyPr>
            <a:normAutofit fontScale="77500" lnSpcReduction="20000"/>
          </a:bodyPr>
          <a:lstStyle/>
          <a:p>
            <a:pPr marL="0" indent="0">
              <a:spcBef>
                <a:spcPts val="600"/>
              </a:spcBef>
              <a:buNone/>
            </a:pPr>
            <a:r>
              <a:rPr lang="pl-PL" b="1"/>
              <a:t>Zasada współpracy organów kontroli, udostępnianie wyniku kontroli</a:t>
            </a:r>
          </a:p>
          <a:p>
            <a:pPr marL="0" indent="0">
              <a:spcBef>
                <a:spcPts val="600"/>
              </a:spcBef>
              <a:buNone/>
            </a:pPr>
            <a:r>
              <a:rPr lang="pl-PL"/>
              <a:t>Art. 597 ustawy z 11 września 2019 r. Prawo zamówień publicznych</a:t>
            </a:r>
          </a:p>
          <a:p>
            <a:pPr marL="0" indent="0">
              <a:spcBef>
                <a:spcPts val="600"/>
              </a:spcBef>
              <a:buNone/>
            </a:pPr>
            <a:r>
              <a:rPr lang="pl-PL"/>
              <a:t>1. Organy kontroli, w związku z przeprowadzaną kontrolą, współpracują ze sobą, wymieniając informacje o przeprowadzonych kontrolach i ich wynikach.</a:t>
            </a:r>
          </a:p>
          <a:p>
            <a:pPr marL="0" indent="0">
              <a:spcBef>
                <a:spcPts val="600"/>
              </a:spcBef>
              <a:buNone/>
            </a:pPr>
            <a:r>
              <a:rPr lang="pl-PL"/>
              <a:t>2. W przypadku powzięcia przez organ kontroli informacji o przeprowadzonej wcześniej kontroli danego zamówienia przez inny organ kontroli, organ ten:</a:t>
            </a:r>
          </a:p>
          <a:p>
            <a:pPr marL="0" indent="0">
              <a:spcBef>
                <a:spcPts val="600"/>
              </a:spcBef>
              <a:buNone/>
            </a:pPr>
            <a:r>
              <a:rPr lang="pl-PL"/>
              <a:t>1) zwraca się z wnioskiem o udostępnienie informacji o jej wyniku, w tym dokumentu kończącego kontrolę, do organu, który tę kontrolę przeprowadził, chyba że uzyskał tę informację w inny sposób;</a:t>
            </a:r>
          </a:p>
          <a:p>
            <a:pPr marL="0" indent="0">
              <a:spcBef>
                <a:spcPts val="600"/>
              </a:spcBef>
              <a:buNone/>
            </a:pPr>
            <a:r>
              <a:rPr lang="pl-PL"/>
              <a:t>2)</a:t>
            </a:r>
            <a:r>
              <a:rPr lang="pl-PL" b="1"/>
              <a:t> uwzględnia wyniki przeprowadzonej wcześniej kontroli innego organu kontroli</a:t>
            </a:r>
            <a:r>
              <a:rPr lang="pl-PL"/>
              <a:t>.</a:t>
            </a:r>
          </a:p>
          <a:p>
            <a:pPr marL="0" indent="0">
              <a:spcBef>
                <a:spcPts val="600"/>
              </a:spcBef>
              <a:buNone/>
            </a:pPr>
            <a:r>
              <a:rPr lang="pl-PL"/>
              <a:t>3. Organ kontroli udostępnia informację, o której mowa w ust. 2, niezwłocznie, nie później jednak niż w terminie 30 dni od dnia otrzymania wniosku o jej udostępnienie.</a:t>
            </a:r>
          </a:p>
          <a:p>
            <a:pPr marL="0" indent="0">
              <a:spcBef>
                <a:spcPts val="600"/>
              </a:spcBef>
              <a:buNone/>
            </a:pPr>
            <a:r>
              <a:rPr lang="pl-PL"/>
              <a:t>4. </a:t>
            </a:r>
            <a:r>
              <a:rPr lang="pl-PL" b="1"/>
              <a:t>Zamawiający niezwłocznie po wszczęciu kontroli informuje organ kontroli o przeprowadzonej wcześniej kontroli danego zamówienia przez inny organ kontroli i udostępnia jej wyniki.</a:t>
            </a:r>
          </a:p>
        </p:txBody>
      </p:sp>
      <p:sp>
        <p:nvSpPr>
          <p:cNvPr id="4" name="Symbol zastępczy numeru slajdu 3">
            <a:extLst>
              <a:ext uri="{FF2B5EF4-FFF2-40B4-BE49-F238E27FC236}">
                <a16:creationId xmlns:a16="http://schemas.microsoft.com/office/drawing/2014/main" id="{21D52913-F123-4EB7-9D20-697C9D816436}"/>
              </a:ext>
            </a:extLst>
          </p:cNvPr>
          <p:cNvSpPr>
            <a:spLocks noGrp="1"/>
          </p:cNvSpPr>
          <p:nvPr>
            <p:ph type="sldNum" sz="quarter" idx="10"/>
          </p:nvPr>
        </p:nvSpPr>
        <p:spPr/>
        <p:txBody>
          <a:bodyPr/>
          <a:lstStyle/>
          <a:p>
            <a:fld id="{EB4015AA-59F6-416B-87A6-8E3D940284E2}" type="slidenum">
              <a:rPr lang="pl-PL" smtClean="0"/>
              <a:pPr/>
              <a:t>5</a:t>
            </a:fld>
            <a:endParaRPr lang="pl-PL"/>
          </a:p>
        </p:txBody>
      </p:sp>
    </p:spTree>
    <p:extLst>
      <p:ext uri="{BB962C8B-B14F-4D97-AF65-F5344CB8AC3E}">
        <p14:creationId xmlns:p14="http://schemas.microsoft.com/office/powerpoint/2010/main" val="341206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00476B-6D34-4E96-B20B-7A66270C8E06}"/>
              </a:ext>
            </a:extLst>
          </p:cNvPr>
          <p:cNvSpPr>
            <a:spLocks noGrp="1"/>
          </p:cNvSpPr>
          <p:nvPr>
            <p:ph type="title"/>
          </p:nvPr>
        </p:nvSpPr>
        <p:spPr/>
        <p:txBody>
          <a:bodyPr/>
          <a:lstStyle/>
          <a:p>
            <a:r>
              <a:rPr lang="pl-PL"/>
              <a:t>Współpraca organów kontroli</a:t>
            </a:r>
          </a:p>
        </p:txBody>
      </p:sp>
      <p:sp>
        <p:nvSpPr>
          <p:cNvPr id="3" name="Symbol zastępczy zawartości 2">
            <a:extLst>
              <a:ext uri="{FF2B5EF4-FFF2-40B4-BE49-F238E27FC236}">
                <a16:creationId xmlns:a16="http://schemas.microsoft.com/office/drawing/2014/main" id="{D8B2598F-4E82-4DF4-9E51-33D3C13529CB}"/>
              </a:ext>
            </a:extLst>
          </p:cNvPr>
          <p:cNvSpPr>
            <a:spLocks noGrp="1"/>
          </p:cNvSpPr>
          <p:nvPr>
            <p:ph idx="1"/>
          </p:nvPr>
        </p:nvSpPr>
        <p:spPr/>
        <p:txBody>
          <a:bodyPr/>
          <a:lstStyle/>
          <a:p>
            <a:pPr marL="0" indent="0">
              <a:lnSpc>
                <a:spcPct val="115000"/>
              </a:lnSpc>
              <a:spcAft>
                <a:spcPts val="600"/>
              </a:spcAft>
              <a:buNone/>
            </a:pPr>
            <a:r>
              <a:rPr lang="pl-PL" b="1">
                <a:latin typeface="Open Sans" panose="020B0606030504020204" pitchFamily="34" charset="0"/>
                <a:ea typeface="Open Sans" panose="020B0606030504020204" pitchFamily="34" charset="0"/>
                <a:cs typeface="Open Sans" panose="020B0606030504020204" pitchFamily="34" charset="0"/>
              </a:rPr>
              <a:t>Roczny Plan Kontroli dla Programu Fundusze Europejskie dla Śląskiego 2021-2027:</a:t>
            </a:r>
          </a:p>
          <a:p>
            <a:pPr marL="0" indent="0">
              <a:lnSpc>
                <a:spcPct val="115000"/>
              </a:lnSpc>
              <a:spcAft>
                <a:spcPts val="600"/>
              </a:spcAft>
              <a:buNone/>
            </a:pPr>
            <a:r>
              <a:rPr lang="pl-PL"/>
              <a:t>Departament Europejskiego Funduszu Rozwoju Regionalnego Urzędu Marszałkowskiego Województwa Śląskiego może </a:t>
            </a:r>
            <a:r>
              <a:rPr lang="pl-PL" b="1"/>
              <a:t>odstąpić od kontroli </a:t>
            </a:r>
            <a:r>
              <a:rPr lang="pl-PL"/>
              <a:t>zamówienia i uwzględnić wyniki kontroli zamówień przeprowadzonych wcześniej przez organy kontroli, o których mowa w art. 596 ustawy z 11 września 2019 r. Prawo Zamówień Publicznych lub Instytucję Audytową lub inne organy kontroli (np. RIO, NIK, KE, ETO). </a:t>
            </a:r>
            <a:endParaRPr lang="pl-PL" sz="1800">
              <a:effectLst/>
              <a:latin typeface="Calibri" panose="020F0502020204030204" pitchFamily="34" charset="0"/>
              <a:ea typeface="Calibri" panose="020F0502020204030204" pitchFamily="34" charset="0"/>
              <a:cs typeface="Times New Roman" panose="02020603050405020304" pitchFamily="18" charset="0"/>
            </a:endParaRPr>
          </a:p>
          <a:p>
            <a:endParaRPr lang="pl-PL"/>
          </a:p>
        </p:txBody>
      </p:sp>
      <p:sp>
        <p:nvSpPr>
          <p:cNvPr id="4" name="Symbol zastępczy numeru slajdu 3">
            <a:extLst>
              <a:ext uri="{FF2B5EF4-FFF2-40B4-BE49-F238E27FC236}">
                <a16:creationId xmlns:a16="http://schemas.microsoft.com/office/drawing/2014/main" id="{2D54B122-311B-4391-8F8B-E2260A51E619}"/>
              </a:ext>
            </a:extLst>
          </p:cNvPr>
          <p:cNvSpPr>
            <a:spLocks noGrp="1"/>
          </p:cNvSpPr>
          <p:nvPr>
            <p:ph type="sldNum" sz="quarter" idx="10"/>
          </p:nvPr>
        </p:nvSpPr>
        <p:spPr/>
        <p:txBody>
          <a:bodyPr/>
          <a:lstStyle/>
          <a:p>
            <a:fld id="{EB4015AA-59F6-416B-87A6-8E3D940284E2}" type="slidenum">
              <a:rPr lang="pl-PL" smtClean="0"/>
              <a:pPr/>
              <a:t>6</a:t>
            </a:fld>
            <a:endParaRPr lang="pl-PL"/>
          </a:p>
        </p:txBody>
      </p:sp>
    </p:spTree>
    <p:extLst>
      <p:ext uri="{BB962C8B-B14F-4D97-AF65-F5344CB8AC3E}">
        <p14:creationId xmlns:p14="http://schemas.microsoft.com/office/powerpoint/2010/main" val="101523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CDF9BF-0972-47B8-A8DF-95061B0DB94F}"/>
              </a:ext>
            </a:extLst>
          </p:cNvPr>
          <p:cNvSpPr>
            <a:spLocks noGrp="1"/>
          </p:cNvSpPr>
          <p:nvPr>
            <p:ph type="title"/>
          </p:nvPr>
        </p:nvSpPr>
        <p:spPr/>
        <p:txBody>
          <a:bodyPr/>
          <a:lstStyle/>
          <a:p>
            <a:r>
              <a:rPr lang="pl-PL"/>
              <a:t>Obowiązek publikacji informacji o wynikach kontroli</a:t>
            </a:r>
          </a:p>
        </p:txBody>
      </p:sp>
      <p:sp>
        <p:nvSpPr>
          <p:cNvPr id="3" name="Symbol zastępczy zawartości 2">
            <a:extLst>
              <a:ext uri="{FF2B5EF4-FFF2-40B4-BE49-F238E27FC236}">
                <a16:creationId xmlns:a16="http://schemas.microsoft.com/office/drawing/2014/main" id="{E4B7E657-6110-400C-8D6F-6D7E284F64CE}"/>
              </a:ext>
            </a:extLst>
          </p:cNvPr>
          <p:cNvSpPr>
            <a:spLocks noGrp="1"/>
          </p:cNvSpPr>
          <p:nvPr>
            <p:ph idx="1"/>
          </p:nvPr>
        </p:nvSpPr>
        <p:spPr/>
        <p:txBody>
          <a:bodyPr/>
          <a:lstStyle/>
          <a:p>
            <a:pPr>
              <a:buClrTx/>
              <a:buFont typeface="Wingdings" panose="05000000000000000000" pitchFamily="2" charset="2"/>
              <a:buChar char="§"/>
            </a:pPr>
            <a:r>
              <a:rPr lang="pl-PL"/>
              <a:t>Art. 602 ustawy z 11 września 2019 r. Prawo zamówień publicznych</a:t>
            </a:r>
          </a:p>
          <a:p>
            <a:pPr marL="0" indent="0">
              <a:buNone/>
            </a:pPr>
            <a:r>
              <a:rPr lang="pl-PL"/>
              <a:t>Organy kontroli zamieszczają informacje o przeprowadzonych kontrolach i ich wynikach, w tym dokument kończący kontrolę, w Biuletynie Informacji Publicznej na swojej stronie podmiotowej, w terminie 30 dni </a:t>
            </a:r>
            <a:r>
              <a:rPr lang="pl-PL" b="1"/>
              <a:t>od dnia zakończenia kontroli</a:t>
            </a:r>
            <a:r>
              <a:rPr lang="pl-PL"/>
              <a:t>.</a:t>
            </a:r>
          </a:p>
          <a:p>
            <a:pPr marL="0" indent="0">
              <a:buNone/>
            </a:pPr>
            <a:r>
              <a:rPr lang="pl-PL">
                <a:hlinkClick r:id="rId3"/>
              </a:rPr>
              <a:t>https://bip.slaskie.pl/sprawy_w_urzedzie/kontrole/kontrole-zamowien-beneficjentow-w-ramach-fe-sl-20212027/</a:t>
            </a:r>
            <a:r>
              <a:rPr lang="pl-PL"/>
              <a:t> </a:t>
            </a:r>
          </a:p>
        </p:txBody>
      </p:sp>
      <p:sp>
        <p:nvSpPr>
          <p:cNvPr id="4" name="Symbol zastępczy numeru slajdu 3">
            <a:extLst>
              <a:ext uri="{FF2B5EF4-FFF2-40B4-BE49-F238E27FC236}">
                <a16:creationId xmlns:a16="http://schemas.microsoft.com/office/drawing/2014/main" id="{21D52913-F123-4EB7-9D20-697C9D816436}"/>
              </a:ext>
            </a:extLst>
          </p:cNvPr>
          <p:cNvSpPr>
            <a:spLocks noGrp="1"/>
          </p:cNvSpPr>
          <p:nvPr>
            <p:ph type="sldNum" sz="quarter" idx="10"/>
          </p:nvPr>
        </p:nvSpPr>
        <p:spPr/>
        <p:txBody>
          <a:bodyPr/>
          <a:lstStyle/>
          <a:p>
            <a:fld id="{EB4015AA-59F6-416B-87A6-8E3D940284E2}" type="slidenum">
              <a:rPr lang="pl-PL" smtClean="0"/>
              <a:pPr/>
              <a:t>7</a:t>
            </a:fld>
            <a:endParaRPr lang="pl-PL"/>
          </a:p>
        </p:txBody>
      </p:sp>
    </p:spTree>
    <p:extLst>
      <p:ext uri="{BB962C8B-B14F-4D97-AF65-F5344CB8AC3E}">
        <p14:creationId xmlns:p14="http://schemas.microsoft.com/office/powerpoint/2010/main" val="3640453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ymbol zastępczy zawartości 8" descr="Lupa i znak zapytania">
            <a:extLst>
              <a:ext uri="{FF2B5EF4-FFF2-40B4-BE49-F238E27FC236}">
                <a16:creationId xmlns:a16="http://schemas.microsoft.com/office/drawing/2014/main" id="{3654474C-F560-46B1-B5D3-F4D1B24D687E}"/>
              </a:ext>
            </a:extLst>
          </p:cNvPr>
          <p:cNvPicPr>
            <a:picLocks noGrp="1" noChangeAspect="1"/>
          </p:cNvPicPr>
          <p:nvPr>
            <p:ph type="pic" sz="quarter" idx="11"/>
          </p:nvPr>
        </p:nvPicPr>
        <p:blipFill>
          <a:blip r:embed="rId2"/>
          <a:srcRect l="13454" r="13454"/>
          <a:stretch/>
        </p:blipFill>
        <p:spPr>
          <a:xfrm>
            <a:off x="0" y="0"/>
            <a:ext cx="6784975" cy="5221288"/>
          </a:xfrm>
        </p:spPr>
      </p:pic>
      <p:sp>
        <p:nvSpPr>
          <p:cNvPr id="5" name="Tytuł 4">
            <a:extLst>
              <a:ext uri="{FF2B5EF4-FFF2-40B4-BE49-F238E27FC236}">
                <a16:creationId xmlns:a16="http://schemas.microsoft.com/office/drawing/2014/main" id="{4191DD86-321B-9BC9-EBF9-26424C0FE631}"/>
              </a:ext>
            </a:extLst>
          </p:cNvPr>
          <p:cNvSpPr>
            <a:spLocks noGrp="1"/>
          </p:cNvSpPr>
          <p:nvPr>
            <p:ph type="ctrTitle"/>
          </p:nvPr>
        </p:nvSpPr>
        <p:spPr/>
        <p:txBody>
          <a:bodyPr/>
          <a:lstStyle/>
          <a:p>
            <a:r>
              <a:rPr lang="pl-PL">
                <a:latin typeface="Open Sans"/>
                <a:ea typeface="Open Sans"/>
                <a:cs typeface="Open Sans"/>
              </a:rPr>
              <a:t>Od czego zacząć?</a:t>
            </a:r>
            <a:endParaRPr lang="pl-PL"/>
          </a:p>
        </p:txBody>
      </p:sp>
      <p:sp>
        <p:nvSpPr>
          <p:cNvPr id="4" name="Symbol zastępczy numeru slajdu 3" hidden="1">
            <a:extLst>
              <a:ext uri="{FF2B5EF4-FFF2-40B4-BE49-F238E27FC236}">
                <a16:creationId xmlns:a16="http://schemas.microsoft.com/office/drawing/2014/main" id="{BF97C865-F044-4BCF-9C28-1101AE5EBDC5}"/>
              </a:ext>
            </a:extLst>
          </p:cNvPr>
          <p:cNvSpPr>
            <a:spLocks noGrp="1"/>
          </p:cNvSpPr>
          <p:nvPr>
            <p:ph type="sldNum" sz="quarter" idx="4294967295"/>
          </p:nvPr>
        </p:nvSpPr>
        <p:spPr>
          <a:xfrm>
            <a:off x="9174492" y="6994914"/>
            <a:ext cx="1079500" cy="179388"/>
          </a:xfrm>
        </p:spPr>
        <p:txBody>
          <a:bodyPr/>
          <a:lstStyle/>
          <a:p>
            <a:fld id="{EB4015AA-59F6-416B-87A6-8E3D940284E2}" type="slidenum">
              <a:rPr lang="pl-PL" smtClean="0"/>
              <a:pPr/>
              <a:t>8</a:t>
            </a:fld>
            <a:endParaRPr lang="pl-PL"/>
          </a:p>
        </p:txBody>
      </p:sp>
    </p:spTree>
    <p:extLst>
      <p:ext uri="{BB962C8B-B14F-4D97-AF65-F5344CB8AC3E}">
        <p14:creationId xmlns:p14="http://schemas.microsoft.com/office/powerpoint/2010/main" val="521742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C504E4-1448-8749-9986-DD8FDE22427A}"/>
              </a:ext>
            </a:extLst>
          </p:cNvPr>
          <p:cNvSpPr>
            <a:spLocks noGrp="1"/>
          </p:cNvSpPr>
          <p:nvPr>
            <p:ph type="title"/>
          </p:nvPr>
        </p:nvSpPr>
        <p:spPr>
          <a:xfrm>
            <a:off x="1025525" y="450606"/>
            <a:ext cx="8650832" cy="682674"/>
          </a:xfrm>
        </p:spPr>
        <p:txBody>
          <a:bodyPr/>
          <a:lstStyle/>
          <a:p>
            <a:r>
              <a:rPr lang="pl-PL"/>
              <a:t>Chcę zrefundować wydatki – i co teraz?</a:t>
            </a:r>
          </a:p>
        </p:txBody>
      </p:sp>
      <p:sp>
        <p:nvSpPr>
          <p:cNvPr id="3" name="Symbol zastępczy zawartości 2">
            <a:extLst>
              <a:ext uri="{FF2B5EF4-FFF2-40B4-BE49-F238E27FC236}">
                <a16:creationId xmlns:a16="http://schemas.microsoft.com/office/drawing/2014/main" id="{7740C89E-6D36-2E55-BCEC-43309E9CAE8A}"/>
              </a:ext>
            </a:extLst>
          </p:cNvPr>
          <p:cNvSpPr>
            <a:spLocks noGrp="1"/>
          </p:cNvSpPr>
          <p:nvPr>
            <p:ph idx="1"/>
          </p:nvPr>
        </p:nvSpPr>
        <p:spPr>
          <a:xfrm>
            <a:off x="827330" y="1537398"/>
            <a:ext cx="9110695" cy="5018592"/>
          </a:xfrm>
        </p:spPr>
        <p:txBody>
          <a:bodyPr vert="horz" lIns="0" tIns="0" rIns="0" bIns="0" rtlCol="0" anchor="t">
            <a:normAutofit/>
          </a:bodyPr>
          <a:lstStyle/>
          <a:p>
            <a:pPr marL="342900" indent="-342900">
              <a:buClrTx/>
              <a:buAutoNum type="arabicPeriod"/>
            </a:pPr>
            <a:r>
              <a:rPr lang="pl-PL">
                <a:latin typeface="Open Sans"/>
                <a:ea typeface="Open Sans"/>
                <a:cs typeface="Open Sans"/>
              </a:rPr>
              <a:t>Dodaj zamówienie do CST2021 i dołącz do niego umowę zawartą z wykonawcą. </a:t>
            </a:r>
            <a:r>
              <a:rPr lang="pl-PL">
                <a:solidFill>
                  <a:srgbClr val="FF0000"/>
                </a:solidFill>
                <a:latin typeface="Open Sans"/>
                <a:ea typeface="Open Sans"/>
                <a:cs typeface="Open Sans"/>
              </a:rPr>
              <a:t>NIE PRZESYŁAJ ZAMÓWIENIA DO CST2021.</a:t>
            </a:r>
          </a:p>
          <a:p>
            <a:pPr marL="342900" indent="-342900">
              <a:buClrTx/>
              <a:buAutoNum type="arabicPeriod"/>
            </a:pPr>
            <a:r>
              <a:rPr lang="pl-PL">
                <a:latin typeface="Open Sans"/>
                <a:ea typeface="Open Sans"/>
                <a:cs typeface="Open Sans"/>
              </a:rPr>
              <a:t>Wypełnij matrycę ryzyka dla zamówienia. Dodaj matrycę ryzyka, protokół z postępowania, wyniki kontroli innych podmiotów (jeśli takie przeprowadzono) oraz załączniki z postępowania do zamówień (o ile zamówienie jest wysokiego ryzyka) w CST2021. </a:t>
            </a:r>
            <a:r>
              <a:rPr lang="pl-PL">
                <a:solidFill>
                  <a:srgbClr val="FF0000"/>
                </a:solidFill>
                <a:latin typeface="Open Sans"/>
                <a:ea typeface="Open Sans"/>
                <a:cs typeface="Open Sans"/>
              </a:rPr>
              <a:t>Wyślij zamówienie. </a:t>
            </a:r>
            <a:r>
              <a:rPr lang="pl-PL">
                <a:latin typeface="Open Sans"/>
                <a:ea typeface="Open Sans"/>
                <a:cs typeface="Open Sans"/>
              </a:rPr>
              <a:t>Uzupełnij zakładkę "KONTRAKTY" i prześlij kontrakt.</a:t>
            </a:r>
          </a:p>
          <a:p>
            <a:pPr marL="342900" indent="-342900">
              <a:buClrTx/>
              <a:buAutoNum type="arabicPeriod"/>
            </a:pPr>
            <a:r>
              <a:rPr lang="pl-PL">
                <a:latin typeface="Open Sans"/>
                <a:ea typeface="Open Sans"/>
                <a:cs typeface="Open Sans"/>
              </a:rPr>
              <a:t>Wypełnij zestawienie zamówień do wniosku o płatność i dołącz go w CST2021 do wniosku.</a:t>
            </a:r>
          </a:p>
          <a:p>
            <a:pPr marL="342900" indent="-342900">
              <a:buClrTx/>
              <a:buAutoNum type="arabicPeriod"/>
            </a:pPr>
            <a:r>
              <a:rPr lang="pl-PL">
                <a:latin typeface="Open Sans"/>
                <a:ea typeface="Open Sans"/>
                <a:cs typeface="Open Sans"/>
              </a:rPr>
              <a:t>Złóż wniosek o płatność wraz z niezbędnymi załącznikami.</a:t>
            </a:r>
          </a:p>
          <a:p>
            <a:pPr marL="342900" indent="-342900">
              <a:buClrTx/>
              <a:buAutoNum type="arabicPeriod"/>
            </a:pPr>
            <a:r>
              <a:rPr lang="pl-PL">
                <a:latin typeface="Open Sans"/>
                <a:ea typeface="Open Sans"/>
                <a:cs typeface="Open Sans"/>
              </a:rPr>
              <a:t>IZ zweryfikuje wniosek o płatność i zamówienia o wysokim stopniu ryzyka.</a:t>
            </a:r>
          </a:p>
          <a:p>
            <a:pPr marL="342900" indent="-342900">
              <a:buClrTx/>
              <a:buAutoNum type="arabicPeriod"/>
            </a:pPr>
            <a:r>
              <a:rPr lang="pl-PL">
                <a:latin typeface="Open Sans"/>
                <a:ea typeface="Open Sans"/>
                <a:cs typeface="Open Sans"/>
              </a:rPr>
              <a:t>IZ wypłaci należne środki.</a:t>
            </a:r>
          </a:p>
          <a:p>
            <a:pPr marL="0" indent="0">
              <a:buNone/>
            </a:pPr>
            <a:endParaRPr lang="pl-PL">
              <a:latin typeface="Open Sans"/>
              <a:ea typeface="Open Sans"/>
              <a:cs typeface="Open Sans"/>
            </a:endParaRPr>
          </a:p>
        </p:txBody>
      </p:sp>
      <p:sp>
        <p:nvSpPr>
          <p:cNvPr id="4" name="Symbol zastępczy numeru slajdu 3">
            <a:extLst>
              <a:ext uri="{FF2B5EF4-FFF2-40B4-BE49-F238E27FC236}">
                <a16:creationId xmlns:a16="http://schemas.microsoft.com/office/drawing/2014/main" id="{554800E9-4422-9E6E-87E1-F67A36328FCB}"/>
              </a:ext>
            </a:extLst>
          </p:cNvPr>
          <p:cNvSpPr>
            <a:spLocks noGrp="1"/>
          </p:cNvSpPr>
          <p:nvPr>
            <p:ph type="sldNum" sz="quarter" idx="10"/>
          </p:nvPr>
        </p:nvSpPr>
        <p:spPr/>
        <p:txBody>
          <a:bodyPr/>
          <a:lstStyle/>
          <a:p>
            <a:fld id="{EB4015AA-59F6-416B-87A6-8E3D940284E2}" type="slidenum">
              <a:rPr lang="pl-PL" smtClean="0"/>
              <a:pPr/>
              <a:t>9</a:t>
            </a:fld>
            <a:endParaRPr lang="pl-PL"/>
          </a:p>
        </p:txBody>
      </p:sp>
    </p:spTree>
    <p:extLst>
      <p:ext uri="{BB962C8B-B14F-4D97-AF65-F5344CB8AC3E}">
        <p14:creationId xmlns:p14="http://schemas.microsoft.com/office/powerpoint/2010/main" val="3781249853"/>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0ACB6205CCB440BCC41DD17B34EDA9" ma:contentTypeVersion="15" ma:contentTypeDescription="Utwórz nowy dokument." ma:contentTypeScope="" ma:versionID="78c9576a188f2cf701e075c9d41f8006">
  <xsd:schema xmlns:xsd="http://www.w3.org/2001/XMLSchema" xmlns:xs="http://www.w3.org/2001/XMLSchema" xmlns:p="http://schemas.microsoft.com/office/2006/metadata/properties" xmlns:ns2="4cc2e982-662e-4003-abc6-548c6c46be5b" xmlns:ns3="5b1e5c06-cdfa-4713-8d99-5f91f92d15bc" targetNamespace="http://schemas.microsoft.com/office/2006/metadata/properties" ma:root="true" ma:fieldsID="95171b3606da887a8d79d394088c82c1" ns2:_="" ns3:_="">
    <xsd:import namespace="4cc2e982-662e-4003-abc6-548c6c46be5b"/>
    <xsd:import namespace="5b1e5c06-cdfa-4713-8d99-5f91f92d15b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bjectDetectorVersions"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2e982-662e-4003-abc6-548c6c46be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i obrazów" ma:readOnly="false" ma:fieldId="{5cf76f15-5ced-4ddc-b409-7134ff3c332f}" ma:taxonomyMulti="true" ma:sspId="54914f52-495d-4bb6-95e8-b9da89695b2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b1e5c06-cdfa-4713-8d99-5f91f92d15bc"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element name="TaxCatchAll" ma:index="14" nillable="true" ma:displayName="Taxonomy Catch All Column" ma:hidden="true" ma:list="{51bb93a6-da44-479a-af7e-dc3f43f5c759}" ma:internalName="TaxCatchAll" ma:showField="CatchAllData" ma:web="5b1e5c06-cdfa-4713-8d99-5f91f92d15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b1e5c06-cdfa-4713-8d99-5f91f92d15bc" xsi:nil="true"/>
    <lcf76f155ced4ddcb4097134ff3c332f xmlns="4cc2e982-662e-4003-abc6-548c6c46be5b">
      <Terms xmlns="http://schemas.microsoft.com/office/infopath/2007/PartnerControls"/>
    </lcf76f155ced4ddcb4097134ff3c332f>
    <SharedWithUsers xmlns="5b1e5c06-cdfa-4713-8d99-5f91f92d15bc">
      <UserInfo>
        <DisplayName>Solecka-Szponar Paulina</DisplayName>
        <AccountId>41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575536-9973-4ABC-8AF3-C987DB8F4C86}">
  <ds:schemaRefs>
    <ds:schemaRef ds:uri="4cc2e982-662e-4003-abc6-548c6c46be5b"/>
    <ds:schemaRef ds:uri="5b1e5c06-cdfa-4713-8d99-5f91f92d15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734B14-AD9C-4F5D-B1E5-B1777D81BF07}">
  <ds:schemaRefs>
    <ds:schemaRef ds:uri="4cc2e982-662e-4003-abc6-548c6c46be5b"/>
    <ds:schemaRef ds:uri="5b1e5c06-cdfa-4713-8d99-5f91f92d15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EAE707B-CAB2-4EF2-9059-DA173A9CEE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TotalTime>
  <Words>4140</Words>
  <Application>Microsoft Office PowerPoint</Application>
  <PresentationFormat>Niestandardowy</PresentationFormat>
  <Paragraphs>328</Paragraphs>
  <Slides>47</Slides>
  <Notes>10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47</vt:i4>
      </vt:variant>
    </vt:vector>
  </HeadingPairs>
  <TitlesOfParts>
    <vt:vector size="53" baseType="lpstr">
      <vt:lpstr>Arial</vt:lpstr>
      <vt:lpstr>Calibri</vt:lpstr>
      <vt:lpstr>Calibri Light</vt:lpstr>
      <vt:lpstr>Open Sans</vt:lpstr>
      <vt:lpstr>Wingdings</vt:lpstr>
      <vt:lpstr>Motyw pakietu Office</vt:lpstr>
      <vt:lpstr> Kontrole projektów </vt:lpstr>
      <vt:lpstr>Jakich kontroli mogę się spodziewać?</vt:lpstr>
      <vt:lpstr>Jakich kontroli mogę się spodziewać?</vt:lpstr>
      <vt:lpstr>Jakich kontroli mogę się spodziewać?</vt:lpstr>
      <vt:lpstr>Współpraca organów kontroli</vt:lpstr>
      <vt:lpstr>Współpraca organów kontroli</vt:lpstr>
      <vt:lpstr>Obowiązek publikacji informacji o wynikach kontroli</vt:lpstr>
      <vt:lpstr>Od czego zacząć?</vt:lpstr>
      <vt:lpstr>Chcę zrefundować wydatki – i co teraz?</vt:lpstr>
      <vt:lpstr>Zdobądź potrzebne informacje</vt:lpstr>
      <vt:lpstr>Pierwszy krok</vt:lpstr>
      <vt:lpstr>Matryca ryzyka</vt:lpstr>
      <vt:lpstr>Czym jest matryca ryzyka?</vt:lpstr>
      <vt:lpstr>Jak to działa?</vt:lpstr>
      <vt:lpstr>Który wzór matrycy wybrać?</vt:lpstr>
      <vt:lpstr>Matrycę ryzyka PZP wybieram, jeśli:</vt:lpstr>
      <vt:lpstr>Matryca ryzyka poniżej progów i poza PZP wybieram, jeśli:</vt:lpstr>
      <vt:lpstr>Jak prawidłowo wypełnić matrycę?</vt:lpstr>
      <vt:lpstr>Na co zwrócić uwagę?</vt:lpstr>
      <vt:lpstr>Mam już wynik – co dalej?</vt:lpstr>
      <vt:lpstr>NISKI POZIOM RYZYKA</vt:lpstr>
      <vt:lpstr>WYSOKI POZIOM RYZYKA</vt:lpstr>
      <vt:lpstr>Kompletna dokumentacja postępowania</vt:lpstr>
      <vt:lpstr>Zestawienie zamówień do wniosku o płatność</vt:lpstr>
      <vt:lpstr>Na co zwrócić uwagę?</vt:lpstr>
      <vt:lpstr>Zamówienia i kontrakty w CST2021</vt:lpstr>
      <vt:lpstr>Na co zwrócić uwagę?</vt:lpstr>
      <vt:lpstr> Jak przebiega kontrola zamówień w siedzibie IZ?</vt:lpstr>
      <vt:lpstr>Jak udzielać zamówień w projektach FE SL? Jestem zobowiązany do stosowania ustawy Prawo zamówień publicznych: </vt:lpstr>
      <vt:lpstr>Jak udzielać zamówień w projektach FE SL? Jestem zobowiązany do stosowania ustawy Prawo zamówień publicznych: </vt:lpstr>
      <vt:lpstr>Jak udzielać zamówień w projektach FE SL? Nie jestem zobowiązany do stosowania ustawy Prawo zamówień publicznych: </vt:lpstr>
      <vt:lpstr>Jak przebiega kontrola zamówień w siedzibie IZ?</vt:lpstr>
      <vt:lpstr>Jak przebiega kontrola zamówień w siedzibie IZ?</vt:lpstr>
      <vt:lpstr>Kontrola zmian do umów z wykonawcami</vt:lpstr>
      <vt:lpstr> Zasada konkurencyjności</vt:lpstr>
      <vt:lpstr>Zasada konkurencyjności</vt:lpstr>
      <vt:lpstr>Zasada konkurencyjności</vt:lpstr>
      <vt:lpstr>Zasada konkurencyjności</vt:lpstr>
      <vt:lpstr>Zasada konkurencyjności</vt:lpstr>
      <vt:lpstr>Zasada konkurencyjności</vt:lpstr>
      <vt:lpstr>Baza konkurencyjności</vt:lpstr>
      <vt:lpstr>Zasada konkurencyjności - główne różnice między perspektywą 2014-2020 a 2021-2027</vt:lpstr>
      <vt:lpstr>Zasada konkurencyjności - główne różnice między perspektywą 2014-2020 a 2021-2027</vt:lpstr>
      <vt:lpstr>Zasada konkurencyjności - główne różnice między perspektywą 2014-2020 a 2021-2027</vt:lpstr>
      <vt:lpstr>Kontakt ws. kontroli</vt:lpstr>
      <vt:lpstr>Pytania, wątpliwości?</vt:lpstr>
      <vt:lpstr>Dziękujemy za uwagę. Kinga Powroźnik, Paulina Solecka - Szponar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Sowiński Piotr</dc:creator>
  <cp:lastModifiedBy>Powroźnik Kinga</cp:lastModifiedBy>
  <cp:revision>7</cp:revision>
  <dcterms:created xsi:type="dcterms:W3CDTF">2022-06-22T09:40:44Z</dcterms:created>
  <dcterms:modified xsi:type="dcterms:W3CDTF">2024-12-04T06:33:38Z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0x010100390ACB6205CCB440BCC41DD17B34EDA9</vt:lpwstr>
  </property>
  <property fmtid="{D5CDD505-2E9C-101B-9397-08002B2CF9AE}" pid="3" name="MediaServiceImageTags">
    <vt:lpwstr/>
  </property>
</Properties>
</file>