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28"/>
  </p:notesMasterIdLst>
  <p:sldIdLst>
    <p:sldId id="256" r:id="rId5"/>
    <p:sldId id="281" r:id="rId6"/>
    <p:sldId id="330" r:id="rId7"/>
    <p:sldId id="329" r:id="rId8"/>
    <p:sldId id="327" r:id="rId9"/>
    <p:sldId id="280" r:id="rId10"/>
    <p:sldId id="298" r:id="rId11"/>
    <p:sldId id="299" r:id="rId12"/>
    <p:sldId id="328" r:id="rId13"/>
    <p:sldId id="331" r:id="rId14"/>
    <p:sldId id="332" r:id="rId15"/>
    <p:sldId id="288" r:id="rId16"/>
    <p:sldId id="289" r:id="rId17"/>
    <p:sldId id="292" r:id="rId18"/>
    <p:sldId id="333" r:id="rId19"/>
    <p:sldId id="334" r:id="rId20"/>
    <p:sldId id="303" r:id="rId21"/>
    <p:sldId id="291" r:id="rId22"/>
    <p:sldId id="295" r:id="rId23"/>
    <p:sldId id="302" r:id="rId24"/>
    <p:sldId id="304" r:id="rId25"/>
    <p:sldId id="311" r:id="rId26"/>
    <p:sldId id="260" r:id="rId27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enik Agnieszka" initials="PA" lastIdx="1" clrIdx="0">
    <p:extLst>
      <p:ext uri="{19B8F6BF-5375-455C-9EA6-DF929625EA0E}">
        <p15:presenceInfo xmlns:p15="http://schemas.microsoft.com/office/powerpoint/2012/main" userId="S::Agnieszka.Palenik@mfipr.gov.pl::6a0c958d-6557-4bbd-8aa6-03360055b1e8" providerId="AD"/>
      </p:ext>
    </p:extLst>
  </p:cmAuthor>
  <p:cmAuthor id="2" name="Powroźnik Kinga" initials="PK" lastIdx="2" clrIdx="1">
    <p:extLst>
      <p:ext uri="{19B8F6BF-5375-455C-9EA6-DF929625EA0E}">
        <p15:presenceInfo xmlns:p15="http://schemas.microsoft.com/office/powerpoint/2012/main" userId="S::powroznikk@slaskie.pl::2f3c013f-6106-4490-9045-b131bceeeb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DDF8FD"/>
    <a:srgbClr val="CCFFCC"/>
    <a:srgbClr val="A50021"/>
    <a:srgbClr val="FFCCFF"/>
    <a:srgbClr val="FFCC99"/>
    <a:srgbClr val="CCECFF"/>
    <a:srgbClr val="CCFFFF"/>
    <a:srgbClr val="A4D3F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1524" y="84"/>
      </p:cViewPr>
      <p:guideLst>
        <p:guide orient="horz" pos="2381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zera Aleksandra" userId="392a4525-d69f-4157-b72b-b26972b8c9b9" providerId="ADAL" clId="{CD550EC9-1B2B-4D88-B790-1390EC5EB781}"/>
    <pc:docChg chg="modSld">
      <pc:chgData name="Kozera Aleksandra" userId="392a4525-d69f-4157-b72b-b26972b8c9b9" providerId="ADAL" clId="{CD550EC9-1B2B-4D88-B790-1390EC5EB781}" dt="2024-10-29T10:33:38.958" v="1" actId="20577"/>
      <pc:docMkLst>
        <pc:docMk/>
      </pc:docMkLst>
      <pc:sldChg chg="modSp mod">
        <pc:chgData name="Kozera Aleksandra" userId="392a4525-d69f-4157-b72b-b26972b8c9b9" providerId="ADAL" clId="{CD550EC9-1B2B-4D88-B790-1390EC5EB781}" dt="2024-10-29T10:33:38.958" v="1" actId="20577"/>
        <pc:sldMkLst>
          <pc:docMk/>
          <pc:sldMk cId="1362275872" sldId="320"/>
        </pc:sldMkLst>
        <pc:spChg chg="mod">
          <ac:chgData name="Kozera Aleksandra" userId="392a4525-d69f-4157-b72b-b26972b8c9b9" providerId="ADAL" clId="{CD550EC9-1B2B-4D88-B790-1390EC5EB781}" dt="2024-10-29T10:33:38.958" v="1" actId="20577"/>
          <ac:spMkLst>
            <pc:docMk/>
            <pc:sldMk cId="1362275872" sldId="320"/>
            <ac:spMk id="3" creationId="{18DF178D-A797-43C4-81FB-560AEB93DD8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EFF2B-0721-7148-92D1-1650B5B78E9F}" type="datetimeFigureOut">
              <a:rPr lang="pl-PL" smtClean="0"/>
              <a:t>2024-12-02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2B4DB-5212-AD42-B2C1-BD19AC94D4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77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6613" y="1973818"/>
            <a:ext cx="8639675" cy="4326381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60" y="1973818"/>
            <a:ext cx="3959225" cy="72009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2" y="540402"/>
            <a:ext cx="1080000" cy="1080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788" y="540402"/>
            <a:ext cx="1080000" cy="1080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44" y="540402"/>
            <a:ext cx="1080000" cy="1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59113"/>
            <a:ext cx="7920115" cy="1107677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2024-12-02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5767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2465388" y="4500563"/>
            <a:ext cx="8226426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5525" y="0"/>
            <a:ext cx="8640763" cy="522128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B4B8A84-3D08-244B-BF5B-6E361D1A74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5" y="4500563"/>
            <a:ext cx="3959225" cy="7200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50" y="5593629"/>
            <a:ext cx="7559675" cy="705572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785084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5525" y="1983572"/>
            <a:ext cx="8640763" cy="4316627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5" y="1983572"/>
            <a:ext cx="3959225" cy="720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70227"/>
            <a:ext cx="7920115" cy="1087764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8EEE8EE-D7CF-4F1D-849B-3E54D1DD80B0}" type="datetime1">
              <a:rPr lang="pl-PL" smtClean="0"/>
              <a:t>2024-12-02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7" y="1244366"/>
            <a:ext cx="381000" cy="381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545866"/>
            <a:ext cx="381000" cy="3810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11" y="1244366"/>
            <a:ext cx="381000" cy="3810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86" y="538288"/>
            <a:ext cx="381000" cy="3810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5" y="545866"/>
            <a:ext cx="381000" cy="3810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93" y="1254829"/>
            <a:ext cx="381000" cy="381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543567"/>
            <a:ext cx="381000" cy="3810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18" y="535269"/>
            <a:ext cx="381000" cy="3810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56" y="531095"/>
            <a:ext cx="381000" cy="3810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2" y="1251987"/>
            <a:ext cx="381000" cy="381000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13" y="1250549"/>
            <a:ext cx="381000" cy="3810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1250549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26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69383BDA-94B1-6FB6-27E3-0CC3DEDF5A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784975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2825750" y="4500563"/>
            <a:ext cx="6840538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2808" y="5579563"/>
            <a:ext cx="6133117" cy="648546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6444" y="539750"/>
            <a:ext cx="1799844" cy="366725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857886D-A165-4D54-8DB0-CE6586ECA8EC}" type="datetime1">
              <a:rPr lang="pl-PL" smtClean="0"/>
              <a:t>2024-12-02</a:t>
            </a:fld>
            <a:endParaRPr lang="pl-PL"/>
          </a:p>
        </p:txBody>
      </p:sp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EB4DB370-BCB9-D1E9-5613-5A9DCA5F3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50" y="4500563"/>
            <a:ext cx="3959225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3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2825749" y="4500563"/>
            <a:ext cx="7196139" cy="215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9925" y="0"/>
            <a:ext cx="68357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3905250" y="4500562"/>
            <a:ext cx="3600449" cy="359395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2825751" y="4500561"/>
            <a:ext cx="1079500" cy="358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6113" y="5195719"/>
            <a:ext cx="6480176" cy="1320421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0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5279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4000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06" y="899836"/>
            <a:ext cx="4320000" cy="108000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06" y="1979837"/>
            <a:ext cx="4320382" cy="468000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900113"/>
            <a:ext cx="4986338" cy="575972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</a:p>
        </p:txBody>
      </p:sp>
    </p:spTree>
    <p:extLst>
      <p:ext uri="{BB962C8B-B14F-4D97-AF65-F5344CB8AC3E}">
        <p14:creationId xmlns:p14="http://schemas.microsoft.com/office/powerpoint/2010/main" val="1453987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999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597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907" y="1979837"/>
            <a:ext cx="8640382" cy="46800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  <a:endParaRPr lang="en-US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1025870" y="0"/>
            <a:ext cx="1080742" cy="179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2106612" y="0"/>
            <a:ext cx="7559293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5200" y="7019837"/>
            <a:ext cx="1080000" cy="18000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10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616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5" r:id="rId2"/>
    <p:sldLayoutId id="2147483720" r:id="rId3"/>
    <p:sldLayoutId id="2147483721" r:id="rId4"/>
    <p:sldLayoutId id="2147483710" r:id="rId5"/>
    <p:sldLayoutId id="2147483712" r:id="rId6"/>
    <p:sldLayoutId id="2147483726" r:id="rId7"/>
    <p:sldLayoutId id="2147483740" r:id="rId8"/>
    <p:sldLayoutId id="2147483723" r:id="rId9"/>
    <p:sldLayoutId id="2147483728" r:id="rId10"/>
  </p:sldLayoutIdLst>
  <p:hf hdr="0" ftr="0"/>
  <p:txStyles>
    <p:titleStyle>
      <a:lvl1pPr algn="l" defTabSz="1007943" rtl="0" eaLnBrk="1" latinLnBrk="0" hangingPunct="1">
        <a:lnSpc>
          <a:spcPts val="3600"/>
        </a:lnSpc>
        <a:spcBef>
          <a:spcPct val="0"/>
        </a:spcBef>
        <a:buNone/>
        <a:defRPr sz="280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51986" indent="-251986" algn="l" defTabSz="1007943" rtl="0" eaLnBrk="1" latinLnBrk="0" hangingPunct="1">
        <a:lnSpc>
          <a:spcPts val="2400"/>
        </a:lnSpc>
        <a:spcBef>
          <a:spcPts val="1102"/>
        </a:spcBef>
        <a:buClr>
          <a:schemeClr val="accent1"/>
        </a:buClr>
        <a:buFontTx/>
        <a:buBlip>
          <a:blip r:embed="rId12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755957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3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259929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4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763900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267872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3" userDrawn="1">
          <p15:clr>
            <a:srgbClr val="F26B43"/>
          </p15:clr>
        </p15:guide>
        <p15:guide id="2" pos="419" userDrawn="1">
          <p15:clr>
            <a:srgbClr val="F26B43"/>
          </p15:clr>
        </p15:guide>
        <p15:guide id="3" pos="646" userDrawn="1">
          <p15:clr>
            <a:srgbClr val="F26B43"/>
          </p15:clr>
        </p15:guide>
        <p15:guide id="4" pos="873" userDrawn="1">
          <p15:clr>
            <a:srgbClr val="F26B43"/>
          </p15:clr>
        </p15:guide>
        <p15:guide id="5" pos="1100" userDrawn="1">
          <p15:clr>
            <a:srgbClr val="F26B43"/>
          </p15:clr>
        </p15:guide>
        <p15:guide id="6" pos="1327" userDrawn="1">
          <p15:clr>
            <a:srgbClr val="F26B43"/>
          </p15:clr>
        </p15:guide>
        <p15:guide id="7" pos="1553" userDrawn="1">
          <p15:clr>
            <a:srgbClr val="F26B43"/>
          </p15:clr>
        </p15:guide>
        <p15:guide id="8" pos="1780" userDrawn="1">
          <p15:clr>
            <a:srgbClr val="F26B43"/>
          </p15:clr>
        </p15:guide>
        <p15:guide id="9" pos="2007" userDrawn="1">
          <p15:clr>
            <a:srgbClr val="F26B43"/>
          </p15:clr>
        </p15:guide>
        <p15:guide id="10" pos="2234" userDrawn="1">
          <p15:clr>
            <a:srgbClr val="F26B43"/>
          </p15:clr>
        </p15:guide>
        <p15:guide id="11" pos="2460" userDrawn="1">
          <p15:clr>
            <a:srgbClr val="F26B43"/>
          </p15:clr>
        </p15:guide>
        <p15:guide id="12" pos="2687" userDrawn="1">
          <p15:clr>
            <a:srgbClr val="F26B43"/>
          </p15:clr>
        </p15:guide>
        <p15:guide id="13" pos="2914" userDrawn="1">
          <p15:clr>
            <a:srgbClr val="F26B43"/>
          </p15:clr>
        </p15:guide>
        <p15:guide id="14" pos="3141" userDrawn="1">
          <p15:clr>
            <a:srgbClr val="F26B43"/>
          </p15:clr>
        </p15:guide>
        <p15:guide id="15" pos="3368" userDrawn="1">
          <p15:clr>
            <a:srgbClr val="F26B43"/>
          </p15:clr>
        </p15:guide>
        <p15:guide id="16" pos="3594" userDrawn="1">
          <p15:clr>
            <a:srgbClr val="F26B43"/>
          </p15:clr>
        </p15:guide>
        <p15:guide id="17" pos="3821" userDrawn="1">
          <p15:clr>
            <a:srgbClr val="F26B43"/>
          </p15:clr>
        </p15:guide>
        <p15:guide id="18" pos="4048" userDrawn="1">
          <p15:clr>
            <a:srgbClr val="F26B43"/>
          </p15:clr>
        </p15:guide>
        <p15:guide id="19" pos="4275" userDrawn="1">
          <p15:clr>
            <a:srgbClr val="F26B43"/>
          </p15:clr>
        </p15:guide>
        <p15:guide id="20" pos="4501" userDrawn="1">
          <p15:clr>
            <a:srgbClr val="F26B43"/>
          </p15:clr>
        </p15:guide>
        <p15:guide id="21" pos="4728" userDrawn="1">
          <p15:clr>
            <a:srgbClr val="F26B43"/>
          </p15:clr>
        </p15:guide>
        <p15:guide id="22" pos="4955" userDrawn="1">
          <p15:clr>
            <a:srgbClr val="F26B43"/>
          </p15:clr>
        </p15:guide>
        <p15:guide id="23" pos="5182" userDrawn="1">
          <p15:clr>
            <a:srgbClr val="F26B43"/>
          </p15:clr>
        </p15:guide>
        <p15:guide id="24" pos="5408" userDrawn="1">
          <p15:clr>
            <a:srgbClr val="F26B43"/>
          </p15:clr>
        </p15:guide>
        <p15:guide id="25" pos="5635" userDrawn="1">
          <p15:clr>
            <a:srgbClr val="F26B43"/>
          </p15:clr>
        </p15:guide>
        <p15:guide id="26" pos="5862" userDrawn="1">
          <p15:clr>
            <a:srgbClr val="F26B43"/>
          </p15:clr>
        </p15:guide>
        <p15:guide id="27" pos="6089" userDrawn="1">
          <p15:clr>
            <a:srgbClr val="F26B43"/>
          </p15:clr>
        </p15:guide>
        <p15:guide id="28" pos="6316" userDrawn="1">
          <p15:clr>
            <a:srgbClr val="F26B43"/>
          </p15:clr>
        </p15:guide>
        <p15:guide id="29" pos="6542" userDrawn="1">
          <p15:clr>
            <a:srgbClr val="F26B43"/>
          </p15:clr>
        </p15:guide>
        <p15:guide id="30" orient="horz" pos="113" userDrawn="1">
          <p15:clr>
            <a:srgbClr val="F26B43"/>
          </p15:clr>
        </p15:guide>
        <p15:guide id="31" orient="horz" pos="340" userDrawn="1">
          <p15:clr>
            <a:srgbClr val="F26B43"/>
          </p15:clr>
        </p15:guide>
        <p15:guide id="32" orient="horz" pos="567" userDrawn="1">
          <p15:clr>
            <a:srgbClr val="F26B43"/>
          </p15:clr>
        </p15:guide>
        <p15:guide id="33" orient="horz" pos="794" userDrawn="1">
          <p15:clr>
            <a:srgbClr val="F26B43"/>
          </p15:clr>
        </p15:guide>
        <p15:guide id="34" orient="horz" pos="1020" userDrawn="1">
          <p15:clr>
            <a:srgbClr val="F26B43"/>
          </p15:clr>
        </p15:guide>
        <p15:guide id="35" orient="horz" pos="1247" userDrawn="1">
          <p15:clr>
            <a:srgbClr val="F26B43"/>
          </p15:clr>
        </p15:guide>
        <p15:guide id="36" orient="horz" pos="1474" userDrawn="1">
          <p15:clr>
            <a:srgbClr val="F26B43"/>
          </p15:clr>
        </p15:guide>
        <p15:guide id="37" orient="horz" pos="1701" userDrawn="1">
          <p15:clr>
            <a:srgbClr val="F26B43"/>
          </p15:clr>
        </p15:guide>
        <p15:guide id="38" orient="horz" pos="1927" userDrawn="1">
          <p15:clr>
            <a:srgbClr val="F26B43"/>
          </p15:clr>
        </p15:guide>
        <p15:guide id="39" orient="horz" pos="2154" userDrawn="1">
          <p15:clr>
            <a:srgbClr val="F26B43"/>
          </p15:clr>
        </p15:guide>
        <p15:guide id="40" orient="horz" pos="2381" userDrawn="1">
          <p15:clr>
            <a:srgbClr val="F26B43"/>
          </p15:clr>
        </p15:guide>
        <p15:guide id="41" orient="horz" pos="2608" userDrawn="1">
          <p15:clr>
            <a:srgbClr val="F26B43"/>
          </p15:clr>
        </p15:guide>
        <p15:guide id="42" orient="horz" pos="2835" userDrawn="1">
          <p15:clr>
            <a:srgbClr val="F26B43"/>
          </p15:clr>
        </p15:guide>
        <p15:guide id="43" orient="horz" pos="3061" userDrawn="1">
          <p15:clr>
            <a:srgbClr val="F26B43"/>
          </p15:clr>
        </p15:guide>
        <p15:guide id="44" orient="horz" pos="3288" userDrawn="1">
          <p15:clr>
            <a:srgbClr val="F26B43"/>
          </p15:clr>
        </p15:guide>
        <p15:guide id="45" orient="horz" pos="3515" userDrawn="1">
          <p15:clr>
            <a:srgbClr val="F26B43"/>
          </p15:clr>
        </p15:guide>
        <p15:guide id="46" orient="horz" pos="3742" userDrawn="1">
          <p15:clr>
            <a:srgbClr val="F26B43"/>
          </p15:clr>
        </p15:guide>
        <p15:guide id="47" orient="horz" pos="3968" userDrawn="1">
          <p15:clr>
            <a:srgbClr val="F26B43"/>
          </p15:clr>
        </p15:guide>
        <p15:guide id="48" orient="horz" pos="4195" userDrawn="1">
          <p15:clr>
            <a:srgbClr val="F26B43"/>
          </p15:clr>
        </p15:guide>
        <p15:guide id="49" orient="horz" pos="4422" userDrawn="1">
          <p15:clr>
            <a:srgbClr val="F26B43"/>
          </p15:clr>
        </p15:guide>
        <p15:guide id="50" orient="horz" pos="46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natalia.wochnik@slaskie.pl" TargetMode="External"/><Relationship Id="rId2" Type="http://schemas.openxmlformats.org/officeDocument/2006/relationships/hyperlink" Target="mailto:paulina.solecka-szponar@slaskie.pl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kinga.powroznik@slaskie.pl" TargetMode="External"/><Relationship Id="rId4" Type="http://schemas.openxmlformats.org/officeDocument/2006/relationships/hyperlink" Target="mailto:marta.kurek@slaskie.pl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funduszeue.slaskie.pl/dokument/przew_benef_fesl_v7" TargetMode="External"/><Relationship Id="rId2" Type="http://schemas.openxmlformats.org/officeDocument/2006/relationships/hyperlink" Target="https://bip.slaskie.pl/sprawy_w_urzedzie/kontrole/kontrole_zam_benef_w_ramach_rpo_wsl_2014_2020/kwestionariusz-kontroli.html" TargetMode="Externa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natalia.wochnik@slaskie.pl" TargetMode="Externa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unduszeue.slaskie.pl/dokument/przew_benef_fesl_v8" TargetMode="External"/><Relationship Id="rId2" Type="http://schemas.openxmlformats.org/officeDocument/2006/relationships/hyperlink" Target="https://funduszeue.slaskie.pl/dokument/instr_benef_sl_2021_zp_1_7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funduszeue.slaskie.pl/dokument/zestawienie_dok_do_rozliczenia_projektow_v4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726208F-D6F7-1381-5132-3B60A6BFE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5877" y="3216535"/>
            <a:ext cx="7920115" cy="112345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dirty="0"/>
              <a:t>Dokumenty niezbędne do rozliczenia projektu - kontrola</a:t>
            </a:r>
            <a:br>
              <a:rPr lang="pl-PL" sz="4400" dirty="0"/>
            </a:br>
            <a:endParaRPr lang="pl-PL" sz="4400" dirty="0"/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0F4B11A1-2445-C731-5567-0EBA6FAF89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5878" y="4571925"/>
            <a:ext cx="7920048" cy="1495340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</a:pPr>
            <a:r>
              <a:rPr lang="pl-PL" sz="2400" dirty="0"/>
              <a:t>FE SL 2021-2027</a:t>
            </a:r>
          </a:p>
          <a:p>
            <a:pPr algn="ctr">
              <a:spcBef>
                <a:spcPts val="600"/>
              </a:spcBef>
            </a:pPr>
            <a:r>
              <a:rPr lang="pl-PL" sz="2400" dirty="0"/>
              <a:t>Departament </a:t>
            </a:r>
          </a:p>
          <a:p>
            <a:pPr algn="ctr">
              <a:spcBef>
                <a:spcPts val="600"/>
              </a:spcBef>
            </a:pPr>
            <a:r>
              <a:rPr lang="pl-PL" sz="2400" dirty="0"/>
              <a:t>Europejskiego Funduszu Rozwoju Regionalnego</a:t>
            </a:r>
          </a:p>
        </p:txBody>
      </p:sp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1A395D3-35E7-4FC6-9F13-A51704F8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83716" y="539750"/>
            <a:ext cx="1799844" cy="349114"/>
          </a:xfrm>
        </p:spPr>
        <p:txBody>
          <a:bodyPr/>
          <a:lstStyle/>
          <a:p>
            <a:fld id="{A83385F5-A64F-428D-9CAC-5D502640F501}" type="datetime1">
              <a:rPr lang="pl-PL" smtClean="0"/>
              <a:t>2024-12-02</a:t>
            </a:fld>
            <a:endParaRPr lang="pl-PL"/>
          </a:p>
        </p:txBody>
      </p:sp>
      <p:pic>
        <p:nvPicPr>
          <p:cNvPr id="3" name="Obraz 2" descr="Ciąg logotypów dla FE SL 2021-2027&#10;Logo Funduszy Europejskich i napis Fundusze Europejskie dla Śląskiego, flaga PL i napis Rzeczpospolita Polska, napis Dofinansowane przez Unię Europejską, flaga UE, godło Województwa Śląskiego i napis Województwo Śląski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21" y="6299200"/>
            <a:ext cx="9522371" cy="100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82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D2BFA8-5804-4195-B5A9-F74F172D7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latin typeface="Open Sans"/>
                <a:ea typeface="Open Sans"/>
                <a:cs typeface="Open Sans"/>
              </a:rPr>
              <a:t>Matrycę ryzyka PZP wybieram, jeśli: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6E41EB-DA8E-4264-990A-15B86957F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708210"/>
            <a:ext cx="8640382" cy="4680002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>
              <a:buFont typeface="Arial"/>
              <a:buChar char="•"/>
            </a:pPr>
            <a:endParaRPr lang="pl-PL" sz="24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pl-PL" sz="2000" dirty="0">
                <a:latin typeface="Open Sans"/>
                <a:ea typeface="Open Sans"/>
                <a:cs typeface="Open Sans"/>
              </a:rPr>
              <a:t>muszę stosować ustawę Prawo zamówień publicznych, a wartość mojego zamówienia jest równa lub przekracza 130 000 zł netto;</a:t>
            </a:r>
          </a:p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pl-PL" sz="2000" dirty="0">
                <a:latin typeface="Open Sans"/>
                <a:ea typeface="Open Sans"/>
                <a:cs typeface="Open Sans"/>
              </a:rPr>
              <a:t>jestem zamawiającym sektorowym, a wartość szacunkowa zamówienia jest równa lub przekracza "progi unijne".</a:t>
            </a:r>
          </a:p>
          <a:p>
            <a:pPr marL="0" indent="0">
              <a:buNone/>
            </a:pPr>
            <a:endParaRPr lang="pl-PL" sz="24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BE4DA39-0A7B-45B0-83D9-9FAA08AC23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8380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D2BFA8-5804-4195-B5A9-F74F172D7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512165"/>
            <a:ext cx="8640381" cy="1080001"/>
          </a:xfrm>
        </p:spPr>
        <p:txBody>
          <a:bodyPr/>
          <a:lstStyle/>
          <a:p>
            <a:r>
              <a:rPr lang="pl-PL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Matryca ryzyka poniżej progów i poza PZP</a:t>
            </a:r>
            <a:r>
              <a:rPr lang="pl-PL">
                <a:latin typeface="Open Sans"/>
                <a:ea typeface="Open Sans"/>
                <a:cs typeface="Open Sans"/>
              </a:rPr>
              <a:t> wybieram, jeśli: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6E41EB-DA8E-4264-990A-15B86957F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2110154"/>
            <a:ext cx="8640382" cy="4703602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pl-PL" dirty="0">
                <a:latin typeface="Open Sans"/>
                <a:ea typeface="Open Sans"/>
                <a:cs typeface="Open Sans"/>
              </a:rPr>
              <a:t>muszę stosować ustawę Prawo zamówień publicznych, a wartość szacunkowa mojego zamówienia jest niższa 130 000 zł netto ale wyższa niż 50 000 zł netto;</a:t>
            </a:r>
            <a:endParaRPr lang="pl-PL" dirty="0"/>
          </a:p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pl-PL" dirty="0">
                <a:latin typeface="Open Sans"/>
                <a:ea typeface="Open Sans"/>
                <a:cs typeface="Open Sans"/>
              </a:rPr>
              <a:t>jestem zamawiającym sektorowym, a wartość szacunkowa mojego zamówienia jest niższa 130 000 zł netto ale wyższa niż 50 000 zł netto;</a:t>
            </a:r>
          </a:p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pl-PL" dirty="0">
                <a:latin typeface="Open Sans"/>
                <a:ea typeface="Open Sans"/>
                <a:cs typeface="Open Sans"/>
              </a:rPr>
              <a:t>jestem zamawiającym sektorowym, a wartość szacunkowa mojego zamówienia jest niższa od progów unijnych ale wyższa niż 50 000 zł netto;</a:t>
            </a:r>
          </a:p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pl-PL" dirty="0">
                <a:latin typeface="Open Sans"/>
                <a:ea typeface="Open Sans"/>
                <a:cs typeface="Open Sans"/>
              </a:rPr>
              <a:t>nie muszę stosować ustawy Prawo zamówień publicznych, a wartość mojego zamówienia jest wyższa niż 50 000 zł netto.</a:t>
            </a:r>
          </a:p>
          <a:p>
            <a:pPr marL="251460" indent="-251460">
              <a:lnSpc>
                <a:spcPct val="150000"/>
              </a:lnSpc>
              <a:buFont typeface="Arial"/>
              <a:buChar char="•"/>
            </a:pPr>
            <a:endParaRPr lang="pl-PL" sz="20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51460" indent="-251460">
              <a:lnSpc>
                <a:spcPct val="150000"/>
              </a:lnSpc>
              <a:buFont typeface="Arial"/>
              <a:buChar char="•"/>
            </a:pPr>
            <a:endParaRPr lang="pl-PL" sz="24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pl-PL" sz="24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BE4DA39-0A7B-45B0-83D9-9FAA08AC23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1838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 descr="Dziewczyna uczennica pisząca kredą na tablicy, rozwiązująca zadanie matematyczne">
            <a:extLst>
              <a:ext uri="{FF2B5EF4-FFF2-40B4-BE49-F238E27FC236}">
                <a16:creationId xmlns:a16="http://schemas.microsoft.com/office/drawing/2014/main" id="{C1D68782-D713-EB95-728F-E39B4602C1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" r="6663"/>
          <a:stretch/>
        </p:blipFill>
        <p:spPr/>
      </p:pic>
      <p:sp>
        <p:nvSpPr>
          <p:cNvPr id="15" name="Tytuł 14">
            <a:extLst>
              <a:ext uri="{FF2B5EF4-FFF2-40B4-BE49-F238E27FC236}">
                <a16:creationId xmlns:a16="http://schemas.microsoft.com/office/drawing/2014/main" id="{E587C63E-30DF-1473-71FB-B26A63F26C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808" y="5579563"/>
            <a:ext cx="6333431" cy="648546"/>
          </a:xfrm>
        </p:spPr>
        <p:txBody>
          <a:bodyPr>
            <a:normAutofit/>
          </a:bodyPr>
          <a:lstStyle/>
          <a:p>
            <a:r>
              <a:rPr lang="pl-PL">
                <a:latin typeface="Open Sans"/>
                <a:ea typeface="Open Sans"/>
                <a:cs typeface="Open Sans"/>
              </a:rPr>
              <a:t>Jak prawidłowo wypełnić matrycę?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F97C865-F044-4BCF-9C28-1101AE5EBD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612313" y="7019925"/>
            <a:ext cx="1079500" cy="179388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5753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6249A1-36D7-4A5D-B4B2-18D30D86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765" y="330098"/>
            <a:ext cx="8640381" cy="785444"/>
          </a:xfrm>
        </p:spPr>
        <p:txBody>
          <a:bodyPr/>
          <a:lstStyle/>
          <a:p>
            <a:r>
              <a:rPr lang="pl-PL"/>
              <a:t>Na co zwrócić uwagę?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C8E2E39-42F7-4F37-8BF7-FA59FAEC4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666" y="1115541"/>
            <a:ext cx="8640382" cy="5328592"/>
          </a:xfrm>
        </p:spPr>
        <p:txBody>
          <a:bodyPr>
            <a:normAutofit fontScale="92500" lnSpcReduction="20000"/>
          </a:bodyPr>
          <a:lstStyle/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Korzystaj zawsze z aktualnego wzoru matrycy.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Zapoznaj się z instrukcją wypełniania matrycy.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Wzory matryc zostały sporządzone w programie Excel365, jeżeli Excel którym dysponujesz jest starszy niż wersja z 2019 roku matryca może utracić swoje właściwości</a:t>
            </a: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W takim przypadku skontaktuj się mailowo lub telefonicznie z pracownikiem Referatu kontroli projektów w Departamencie Europejskiego Funduszu Rozwoju Regionalnego (FR-RKPR). Nasze dane to:</a:t>
            </a:r>
          </a:p>
          <a:p>
            <a:pPr marL="704850" lvl="0" indent="-342900">
              <a:lnSpc>
                <a:spcPct val="107000"/>
              </a:lnSpc>
              <a:buClrTx/>
              <a:buFont typeface="Wingdings" panose="05000000000000000000" pitchFamily="2" charset="2"/>
              <a:buChar char="§"/>
            </a:pPr>
            <a:r>
              <a:rPr lang="pl-PL" sz="17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Paulina Solecka - Szponar, tel</a:t>
            </a:r>
            <a:r>
              <a:rPr lang="pl-PL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(032) 77 40 156 / (032) 77 44 638 , e-mail: </a:t>
            </a:r>
            <a:r>
              <a:rPr lang="pl-PL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paulina.solecka-szponar@slaskie.pl</a:t>
            </a:r>
            <a:r>
              <a:rPr lang="pl-PL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marL="704850" lvl="0" indent="-342900">
              <a:lnSpc>
                <a:spcPct val="107000"/>
              </a:lnSpc>
              <a:buClrTx/>
              <a:buFont typeface="Wingdings" panose="05000000000000000000" pitchFamily="2" charset="2"/>
              <a:buChar char="§"/>
            </a:pPr>
            <a:r>
              <a:rPr lang="pl-PL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Natalia Wochnik, tel. (32) 77 40 155 / (32) 77 44 406, e-mail: </a:t>
            </a:r>
            <a:r>
              <a:rPr lang="pl-PL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natalia.wochnik@slaskie.pl</a:t>
            </a:r>
            <a:r>
              <a:rPr lang="pl-PL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marL="704850" lvl="0" indent="-342900">
              <a:lnSpc>
                <a:spcPct val="107000"/>
              </a:lnSpc>
              <a:buClrTx/>
              <a:buFont typeface="Wingdings" panose="05000000000000000000" pitchFamily="2" charset="2"/>
              <a:buChar char="§"/>
            </a:pPr>
            <a:r>
              <a:rPr lang="pl-PL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Marta Kurek, tel. (32) 77 40 142/ (32) 77 44 287, e-mail: </a:t>
            </a:r>
            <a:r>
              <a:rPr lang="pl-PL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marta.kurek@slaskie.pl</a:t>
            </a:r>
            <a:r>
              <a:rPr lang="pl-PL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marL="704850" lvl="0" indent="-342900">
              <a:lnSpc>
                <a:spcPct val="107000"/>
              </a:lnSpc>
              <a:buClrTx/>
              <a:buFont typeface="Wingdings" panose="05000000000000000000" pitchFamily="2" charset="2"/>
              <a:buChar char="§"/>
            </a:pPr>
            <a:r>
              <a:rPr lang="pl-PL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Kinga Powroźnik, </a:t>
            </a:r>
            <a:r>
              <a:rPr lang="pt-BR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tel. (32) 77 40 142/ (32) 77 44 2</a:t>
            </a:r>
            <a:r>
              <a:rPr lang="pl-PL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55</a:t>
            </a:r>
            <a:r>
              <a:rPr lang="pt-BR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e-mail: </a:t>
            </a:r>
            <a:r>
              <a:rPr lang="pl-PL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kinga.powroznik</a:t>
            </a:r>
            <a:r>
              <a:rPr lang="pt-BR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@slaskie.pl</a:t>
            </a:r>
            <a:r>
              <a:rPr lang="pl-PL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Tx/>
              <a:buFont typeface="+mj-lt"/>
              <a:buAutoNum type="arabicParenR" startAt="4"/>
            </a:pP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 wypełnieniu matrycy zapisz ją w formacie .pdf, podpisz ją podpisem elektronicznym lub podpisem zaufanym lub podpisem osobistym oraz dołącz ją do zamówienia w systemie CST2021. Uwaga: matrycę podpisuje osoba upoważniona do reprezentowania Beneficjenta.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2FEDF0E-01AD-4D4B-9069-9402849F6E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3300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 descr="Lupa powiększająca wyniki przedstawione na wykresie">
            <a:extLst>
              <a:ext uri="{FF2B5EF4-FFF2-40B4-BE49-F238E27FC236}">
                <a16:creationId xmlns:a16="http://schemas.microsoft.com/office/drawing/2014/main" id="{C1D68782-D713-EB95-728F-E39B4602C1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694"/>
          <a:stretch/>
        </p:blipFill>
        <p:spPr/>
      </p:pic>
      <p:sp>
        <p:nvSpPr>
          <p:cNvPr id="11" name="Tytuł 10">
            <a:extLst>
              <a:ext uri="{FF2B5EF4-FFF2-40B4-BE49-F238E27FC236}">
                <a16:creationId xmlns:a16="http://schemas.microsoft.com/office/drawing/2014/main" id="{008C7606-55CD-919F-0CC0-FD372FFC8D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>
                <a:latin typeface="Open Sans"/>
                <a:ea typeface="Open Sans"/>
                <a:cs typeface="Open Sans"/>
              </a:rPr>
              <a:t>Mam już wynik – co dalej?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F97C865-F044-4BCF-9C28-1101AE5EBD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05925" y="7120408"/>
            <a:ext cx="1079500" cy="179388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237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C504E4-1448-8749-9986-DD8FDE224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450606"/>
            <a:ext cx="8650832" cy="515379"/>
          </a:xfrm>
        </p:spPr>
        <p:txBody>
          <a:bodyPr/>
          <a:lstStyle/>
          <a:p>
            <a:r>
              <a:rPr lang="pl-PL">
                <a:latin typeface="Open Sans"/>
                <a:ea typeface="Open Sans"/>
                <a:cs typeface="Open Sans"/>
              </a:rPr>
              <a:t>NISKI POZIOM RYZYKA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40C89E-6D36-2E55-BCEC-43309E9CA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330" y="966319"/>
            <a:ext cx="9110695" cy="5589671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pl-PL" sz="1600" dirty="0">
                <a:latin typeface="Open Sans"/>
                <a:ea typeface="Open Sans"/>
                <a:cs typeface="Open Sans"/>
              </a:rPr>
              <a:t>Dołącz do zamówienia utworzonego w CST2021: </a:t>
            </a:r>
          </a:p>
          <a:p>
            <a:pPr marL="628650" indent="-285750">
              <a:buClrTx/>
              <a:buFont typeface="Wingdings" panose="05000000000000000000" pitchFamily="2" charset="2"/>
              <a:buChar char="§"/>
            </a:pPr>
            <a:r>
              <a:rPr lang="pl-PL" sz="1600" dirty="0">
                <a:latin typeface="Open Sans"/>
                <a:ea typeface="Open Sans"/>
                <a:cs typeface="Open Sans"/>
              </a:rPr>
              <a:t> matrycę ryzyka dla zamówienia;</a:t>
            </a:r>
            <a:endParaRPr lang="pl-PL" sz="1600" dirty="0"/>
          </a:p>
          <a:p>
            <a:pPr marL="628650" indent="-285750">
              <a:buClrTx/>
              <a:buFont typeface="Wingdings" panose="05000000000000000000" pitchFamily="2" charset="2"/>
              <a:buChar char="§"/>
            </a:pPr>
            <a:r>
              <a:rPr lang="pl-PL" sz="1600" dirty="0">
                <a:latin typeface="Open Sans"/>
                <a:ea typeface="Open Sans"/>
                <a:cs typeface="Open Sans"/>
              </a:rPr>
              <a:t> protokół z postępowania;</a:t>
            </a:r>
            <a:endParaRPr lang="pl-PL" sz="1600" dirty="0"/>
          </a:p>
          <a:p>
            <a:pPr marL="628650" indent="-285750">
              <a:buClrTx/>
              <a:buFont typeface="Wingdings" panose="05000000000000000000" pitchFamily="2" charset="2"/>
              <a:buChar char="§"/>
            </a:pPr>
            <a:r>
              <a:rPr lang="pl-PL" sz="1600" dirty="0">
                <a:latin typeface="Open Sans"/>
                <a:ea typeface="Open Sans"/>
                <a:cs typeface="Open Sans"/>
              </a:rPr>
              <a:t> wyniki kontroli przeprowadzonych przez inne niż IZ FE SL podmioty (o ile zostały przeprowadzone);</a:t>
            </a:r>
            <a:endParaRPr lang="pl-PL" sz="1600" dirty="0"/>
          </a:p>
          <a:p>
            <a:pPr marL="628650" indent="-285750">
              <a:buClrTx/>
              <a:buFont typeface="Wingdings" panose="05000000000000000000" pitchFamily="2" charset="2"/>
              <a:buChar char="§"/>
            </a:pPr>
            <a:r>
              <a:rPr lang="pl-PL" sz="1600" dirty="0">
                <a:latin typeface="Open Sans"/>
                <a:ea typeface="Open Sans"/>
                <a:cs typeface="Open Sans"/>
              </a:rPr>
              <a:t> do zamieszczonego wcześniej kontraktu dodaj ewentualne aneksy, które nie były sporządzone na moment wprowadzenia zamówienia do CST2021.</a:t>
            </a:r>
          </a:p>
          <a:p>
            <a:pPr marL="0" indent="0">
              <a:buNone/>
            </a:pPr>
            <a:r>
              <a:rPr lang="pl-PL" sz="1600" dirty="0">
                <a:latin typeface="Open Sans"/>
                <a:ea typeface="Open Sans"/>
                <a:cs typeface="Open Sans"/>
              </a:rPr>
              <a:t>Prześlij zamówienia i kontrakt w CST2021.</a:t>
            </a:r>
            <a:endParaRPr lang="pl-PL" sz="1600" dirty="0"/>
          </a:p>
          <a:p>
            <a:pPr marL="0" indent="0">
              <a:buNone/>
            </a:pPr>
            <a:r>
              <a:rPr lang="pl-PL" sz="1600" dirty="0">
                <a:latin typeface="Open Sans"/>
                <a:ea typeface="Open Sans"/>
                <a:cs typeface="Open Sans"/>
              </a:rPr>
              <a:t>Wypełnij zestawienie zamówień do wniosku o płatność i dołącz go w CST2021 do wniosku.</a:t>
            </a:r>
            <a:endParaRPr lang="pl-PL" sz="1600" dirty="0"/>
          </a:p>
          <a:p>
            <a:pPr marL="0" indent="0">
              <a:buNone/>
            </a:pPr>
            <a:r>
              <a:rPr lang="pl-PL" b="1" dirty="0">
                <a:latin typeface="Open Sans"/>
                <a:ea typeface="Open Sans"/>
                <a:cs typeface="Open Sans"/>
              </a:rPr>
              <a:t>Zamówienie NIE będzie kontrolowane przez IZ (przewiduje się wyjątki od tej zasady). Jeżeli kontrola będzie konieczna wezwiemy Cię do uzupełnienia kompletnej dokumentacji postępowania.</a:t>
            </a:r>
            <a:r>
              <a:rPr lang="pl-PL" sz="1600" dirty="0">
                <a:latin typeface="Open Sans"/>
                <a:ea typeface="Open Sans"/>
                <a:cs typeface="Open Sans"/>
              </a:rPr>
              <a:t> </a:t>
            </a:r>
            <a:endParaRPr lang="pl-PL" sz="1600" dirty="0"/>
          </a:p>
          <a:p>
            <a:pPr marL="0" indent="0">
              <a:buNone/>
            </a:pPr>
            <a:endParaRPr lang="pl-PL" dirty="0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endParaRPr lang="pl-PL" dirty="0">
              <a:latin typeface="Open Sans"/>
              <a:ea typeface="Open Sans"/>
              <a:cs typeface="Open Sans"/>
            </a:endParaRPr>
          </a:p>
          <a:p>
            <a:pPr marL="342900" indent="-342900">
              <a:buFont typeface="Arial"/>
              <a:buChar char="•"/>
            </a:pPr>
            <a:endParaRPr lang="pl-PL" dirty="0">
              <a:latin typeface="Open Sans"/>
              <a:ea typeface="Open Sans"/>
              <a:cs typeface="Open San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4800E9-4422-9E6E-87E1-F67A36328F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1102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C504E4-1448-8749-9986-DD8FDE224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450606"/>
            <a:ext cx="8650832" cy="515379"/>
          </a:xfrm>
        </p:spPr>
        <p:txBody>
          <a:bodyPr/>
          <a:lstStyle/>
          <a:p>
            <a:r>
              <a:rPr lang="pl-PL">
                <a:latin typeface="Open Sans"/>
                <a:ea typeface="Open Sans"/>
                <a:cs typeface="Open Sans"/>
              </a:rPr>
              <a:t>WYSOKI POZIOM RYZYKA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40C89E-6D36-2E55-BCEC-43309E9CA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330" y="966319"/>
            <a:ext cx="9110695" cy="5589671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pl-PL" sz="1600" dirty="0">
                <a:latin typeface="Open Sans"/>
                <a:ea typeface="Open Sans"/>
                <a:cs typeface="Open Sans"/>
              </a:rPr>
              <a:t>Dołącz do zamówienia utworzonego w CST2021: </a:t>
            </a:r>
          </a:p>
          <a:p>
            <a:pPr marL="628650" indent="-285750">
              <a:buClrTx/>
              <a:buFont typeface="Wingdings" panose="05000000000000000000" pitchFamily="2" charset="2"/>
              <a:buChar char="§"/>
            </a:pPr>
            <a:r>
              <a:rPr lang="pl-PL" sz="1600" dirty="0">
                <a:latin typeface="Open Sans"/>
                <a:ea typeface="Open Sans"/>
                <a:cs typeface="Open Sans"/>
              </a:rPr>
              <a:t>matrycę ryzyka dla zamówienia;</a:t>
            </a:r>
            <a:endParaRPr lang="pl-PL" sz="160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628650" indent="-285750">
              <a:buClrTx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pl-PL" sz="1600" dirty="0">
                <a:latin typeface="Open Sans"/>
                <a:ea typeface="Open Sans"/>
                <a:cs typeface="Open Sans"/>
              </a:rPr>
              <a:t>inne dokumenty tworzące kompletną dokumentację postępowania;</a:t>
            </a:r>
          </a:p>
          <a:p>
            <a:pPr marL="628650" indent="-285750">
              <a:buClrTx/>
              <a:buFont typeface="Wingdings" panose="05000000000000000000" pitchFamily="2" charset="2"/>
              <a:buChar char="§"/>
            </a:pPr>
            <a:r>
              <a:rPr lang="pl-PL" sz="1600" dirty="0">
                <a:latin typeface="Open Sans"/>
                <a:ea typeface="Open Sans"/>
                <a:cs typeface="Open Sans"/>
              </a:rPr>
              <a:t> protokół z postępowania;</a:t>
            </a:r>
            <a:endParaRPr lang="pl-PL" sz="1600" dirty="0"/>
          </a:p>
          <a:p>
            <a:pPr marL="628650" indent="-285750">
              <a:buClrTx/>
              <a:buFont typeface="Wingdings" panose="05000000000000000000" pitchFamily="2" charset="2"/>
              <a:buChar char="§"/>
            </a:pPr>
            <a:r>
              <a:rPr lang="pl-PL" sz="1600" dirty="0">
                <a:latin typeface="Open Sans"/>
                <a:ea typeface="Open Sans"/>
                <a:cs typeface="Open Sans"/>
              </a:rPr>
              <a:t> wyniki kontroli przeprowadzonych przez inne niż IZ FE SL podmioty (o ile zostały przeprowadzone);</a:t>
            </a:r>
            <a:endParaRPr lang="pl-PL" sz="1600" dirty="0"/>
          </a:p>
          <a:p>
            <a:pPr marL="628650" indent="-285750">
              <a:buClrTx/>
              <a:buFont typeface="Wingdings" panose="05000000000000000000" pitchFamily="2" charset="2"/>
              <a:buChar char="§"/>
            </a:pPr>
            <a:r>
              <a:rPr lang="pl-PL" sz="1600" dirty="0">
                <a:latin typeface="Open Sans"/>
                <a:ea typeface="Open Sans"/>
                <a:cs typeface="Open Sans"/>
              </a:rPr>
              <a:t> do zamieszczonego wcześniej kontraktu dodaj ewentualne aneksy, które nie były sporządzone na moment wprowadzenia zamówienia do CST2021.</a:t>
            </a:r>
          </a:p>
          <a:p>
            <a:pPr marL="0" indent="0">
              <a:buNone/>
            </a:pPr>
            <a:r>
              <a:rPr lang="pl-PL" sz="1600" dirty="0">
                <a:latin typeface="Open Sans"/>
                <a:ea typeface="Open Sans"/>
                <a:cs typeface="Open Sans"/>
              </a:rPr>
              <a:t>Prześlij zamówienia i kontrakt w CST2021.</a:t>
            </a:r>
            <a:endParaRPr lang="pl-PL" sz="1600" dirty="0"/>
          </a:p>
          <a:p>
            <a:pPr marL="0" indent="0">
              <a:buNone/>
            </a:pPr>
            <a:r>
              <a:rPr lang="pl-PL" sz="1600" dirty="0">
                <a:latin typeface="Open Sans"/>
                <a:ea typeface="Open Sans"/>
                <a:cs typeface="Open Sans"/>
              </a:rPr>
              <a:t>Wypełnij zestawienie zamówień do wniosku o płatność i dołącz go w CST2021 do wniosku.</a:t>
            </a:r>
            <a:endParaRPr lang="pl-PL" sz="1600" dirty="0"/>
          </a:p>
          <a:p>
            <a:pPr marL="0" indent="0">
              <a:buNone/>
            </a:pPr>
            <a:r>
              <a:rPr lang="pl-PL" b="1" dirty="0">
                <a:latin typeface="Open Sans"/>
                <a:ea typeface="Open Sans"/>
                <a:cs typeface="Open Sans"/>
              </a:rPr>
              <a:t>Zamówienie będzie kontrolowane przez IZ.</a:t>
            </a:r>
          </a:p>
          <a:p>
            <a:pPr marL="0" indent="0">
              <a:buNone/>
            </a:pPr>
            <a:endParaRPr lang="pl-PL" dirty="0">
              <a:latin typeface="Open Sans"/>
              <a:ea typeface="Open Sans"/>
              <a:cs typeface="Open Sans"/>
            </a:endParaRPr>
          </a:p>
          <a:p>
            <a:pPr marL="342900" indent="-342900">
              <a:buFont typeface="Arial"/>
              <a:buChar char="•"/>
            </a:pPr>
            <a:endParaRPr lang="pl-PL" dirty="0">
              <a:latin typeface="Open Sans"/>
              <a:ea typeface="Open Sans"/>
              <a:cs typeface="Open San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4800E9-4422-9E6E-87E1-F67A36328F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6318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7D699A-F05C-4706-88D8-B455745CB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444" y="359838"/>
            <a:ext cx="8640381" cy="827711"/>
          </a:xfrm>
        </p:spPr>
        <p:txBody>
          <a:bodyPr/>
          <a:lstStyle/>
          <a:p>
            <a:r>
              <a:rPr lang="pl-PL"/>
              <a:t>Kompletna dokumentacja postępowania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F4A9CAF-F32D-4D96-8E0B-797E66EF1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187549"/>
            <a:ext cx="8640382" cy="547229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pl-PL" dirty="0"/>
              <a:t>Wykaz dokumentów z zamówień udzielonych na podstawie ustawy Pzp znajduje się na stronach Biuletynu Informacji Publicznej:</a:t>
            </a:r>
            <a:r>
              <a:rPr lang="pl-PL" dirty="0">
                <a:solidFill>
                  <a:srgbClr val="002060"/>
                </a:solidFill>
              </a:rPr>
              <a:t> </a:t>
            </a:r>
            <a:r>
              <a:rPr lang="pl-PL" dirty="0">
                <a:solidFill>
                  <a:srgbClr val="002060"/>
                </a:solidFill>
                <a:hlinkClick r:id="rId2"/>
              </a:rPr>
              <a:t>Kwestionariusz kontroli</a:t>
            </a:r>
            <a:r>
              <a:rPr lang="pl-PL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pl-PL" dirty="0"/>
              <a:t>Przykładowy wykaz dokumentów z zamówień udzielanych na podstawie zasady konkurencyjności i zamówień o wartości szacunkowej przekraczającej 50 000 zł netto (do których nie ma zastosowania ustawa PZP) odnajdziesz w </a:t>
            </a:r>
            <a:r>
              <a:rPr lang="pl-PL" dirty="0">
                <a:solidFill>
                  <a:srgbClr val="002060"/>
                </a:solidFill>
                <a:hlinkClick r:id="rId3"/>
              </a:rPr>
              <a:t>Przewodniku dla beneficjentów FE SL 2021-2027</a:t>
            </a:r>
            <a:r>
              <a:rPr lang="pl-PL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pl-PL" dirty="0"/>
              <a:t>Jeżeli z przyczyn technicznych dołączenie w CST2021 wymaganych dokumentów nie będzie możliwe, dopuszcza się inne sposoby przesłania dokumentów z zastrzeżeniem, że nie może to być nośnik danych typu karta pamięci, dysk zewnętrzny, pendrive, płyta CD/DVD czy pamięć </a:t>
            </a:r>
            <a:r>
              <a:rPr lang="pl-PL" dirty="0" err="1"/>
              <a:t>flash</a:t>
            </a:r>
            <a:r>
              <a:rPr lang="pl-PL" dirty="0"/>
              <a:t>. </a:t>
            </a:r>
          </a:p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pl-PL" dirty="0"/>
              <a:t>Alternatywny sposób przekazania danych należy ustalić z przedstawicielem                 FR-RKPR.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502801A-5968-40E9-B6CF-44953CA80B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2075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 descr="Kobieta przeglądająca dokumenty leżące na stole">
            <a:extLst>
              <a:ext uri="{FF2B5EF4-FFF2-40B4-BE49-F238E27FC236}">
                <a16:creationId xmlns:a16="http://schemas.microsoft.com/office/drawing/2014/main" id="{C1D68782-D713-EB95-728F-E39B4602C1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6631" r="6631"/>
          <a:stretch/>
        </p:blipFill>
        <p:spPr>
          <a:xfrm>
            <a:off x="0" y="0"/>
            <a:ext cx="6784975" cy="5221288"/>
          </a:xfrm>
        </p:spPr>
      </p:pic>
      <p:sp>
        <p:nvSpPr>
          <p:cNvPr id="9" name="Tytuł 8">
            <a:extLst>
              <a:ext uri="{FF2B5EF4-FFF2-40B4-BE49-F238E27FC236}">
                <a16:creationId xmlns:a16="http://schemas.microsoft.com/office/drawing/2014/main" id="{B6987D57-3F45-9569-254D-385DEA9E3F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0022" y="5529541"/>
            <a:ext cx="6471147" cy="661062"/>
          </a:xfrm>
        </p:spPr>
        <p:txBody>
          <a:bodyPr vert="horz" lIns="0" tIns="0" rIns="0" bIns="0" rtlCol="0" anchor="t" anchorCtr="0">
            <a:noAutofit/>
          </a:bodyPr>
          <a:lstStyle/>
          <a:p>
            <a:r>
              <a:rPr lang="pl-PL" sz="2200">
                <a:latin typeface="Open Sans"/>
                <a:ea typeface="Open Sans"/>
                <a:cs typeface="Open Sans"/>
              </a:rPr>
              <a:t>Zestawienie zamówień do wniosku o płatność</a:t>
            </a:r>
            <a:endParaRPr lang="pl-PL" sz="220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F97C865-F044-4BCF-9C28-1101AE5EBD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612313" y="7019925"/>
            <a:ext cx="1079500" cy="179388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7384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6249A1-36D7-4A5D-B4B2-18D30D86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819" y="359837"/>
            <a:ext cx="8640381" cy="741728"/>
          </a:xfrm>
        </p:spPr>
        <p:txBody>
          <a:bodyPr/>
          <a:lstStyle/>
          <a:p>
            <a:r>
              <a:rPr lang="pl-PL"/>
              <a:t>Na co zwrócić uwagę?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C8E2E39-42F7-4F37-8BF7-FA59FAEC4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818" y="1101565"/>
            <a:ext cx="8640382" cy="5702608"/>
          </a:xfrm>
        </p:spPr>
        <p:txBody>
          <a:bodyPr vert="horz" lIns="0" tIns="0" rIns="0" bIns="0" rtlCol="0" anchor="t">
            <a:normAutofit fontScale="92500" lnSpcReduction="10000"/>
          </a:bodyPr>
          <a:lstStyle/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Zestawienie jest obowiązkowym załącznikiem do wniosku o płatność.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Zestawienie wypełnij dla konkretnego wniosku o płatność.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zestawieniu wpisz tylko te zamówienia, z których wydatki przedstawiłeś w tym wniosku.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Podczas wypełniania zestawienia korzystaj z podpowiedzi wyświetlanych w komórce.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Nierozerwalną częścią zestawienia są:</a:t>
            </a:r>
          </a:p>
          <a:p>
            <a:pPr marL="846455" lvl="1" indent="-342900">
              <a:lnSpc>
                <a:spcPct val="107000"/>
              </a:lnSpc>
              <a:buFont typeface="+mj-lt"/>
              <a:buAutoNum type="alphaLcParenR"/>
            </a:pPr>
            <a:r>
              <a:rPr lang="pl-PL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matryce ryzyka dla wykazanych tu zamówień (o wartości szacunkowej przekraczającej 50 000 zł netto), </a:t>
            </a:r>
          </a:p>
          <a:p>
            <a:pPr marL="846455" lvl="1" indent="-342900">
              <a:lnSpc>
                <a:spcPct val="107000"/>
              </a:lnSpc>
              <a:buFont typeface="+mj-lt"/>
              <a:buAutoNum type="alphaLcParenR"/>
            </a:pPr>
            <a:r>
              <a:rPr lang="pl-PL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protokoły z postępowań o udzielenie zamówień,</a:t>
            </a:r>
          </a:p>
          <a:p>
            <a:pPr marL="846455" lvl="1" indent="-342900">
              <a:lnSpc>
                <a:spcPct val="107000"/>
              </a:lnSpc>
              <a:buFont typeface="+mj-lt"/>
              <a:buAutoNum type="alphaLcParenR"/>
            </a:pPr>
            <a:r>
              <a:rPr lang="pl-PL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kontrakty z wykonawcami,</a:t>
            </a:r>
          </a:p>
          <a:p>
            <a:pPr marL="846455" lvl="1" indent="-342900">
              <a:lnSpc>
                <a:spcPct val="107000"/>
              </a:lnSpc>
              <a:buFont typeface="+mj-lt"/>
              <a:buAutoNum type="alphaLcParenR"/>
            </a:pPr>
            <a:r>
              <a:rPr lang="pl-PL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wyniki kontroli przeprowadzonych przez inne niż IZ FE SL podmioty (o ile zostały przeprowadzone),</a:t>
            </a:r>
          </a:p>
          <a:p>
            <a:pPr marL="503555" lvl="1" indent="0">
              <a:lnSpc>
                <a:spcPct val="107000"/>
              </a:lnSpc>
              <a:buNone/>
            </a:pPr>
            <a:r>
              <a:rPr lang="pl-PL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które dołączyłeś do przesłanych w systemie CST2021 zamówień.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Pamiętaj o podpisaniu zestawienia.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Tx/>
              <a:buFont typeface="+mj-lt"/>
              <a:buAutoNum type="arabicParenR"/>
            </a:pP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module kontakty, w systemie LSI2021 wpisz dane osób, z którymi będziemy kontaktować się weryfikując wniosek o płatność oraz zamówienia.</a:t>
            </a:r>
          </a:p>
          <a:p>
            <a:pPr marL="0" indent="0">
              <a:buNone/>
            </a:pPr>
            <a:endParaRPr lang="pl-PL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2FEDF0E-01AD-4D4B-9069-9402849F6E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3471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 descr="Lupa i znak zapytania">
            <a:extLst>
              <a:ext uri="{FF2B5EF4-FFF2-40B4-BE49-F238E27FC236}">
                <a16:creationId xmlns:a16="http://schemas.microsoft.com/office/drawing/2014/main" id="{3654474C-F560-46B1-B5D3-F4D1B24D687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3454" r="13454"/>
          <a:stretch/>
        </p:blipFill>
        <p:spPr>
          <a:xfrm>
            <a:off x="0" y="0"/>
            <a:ext cx="6784975" cy="5221288"/>
          </a:xfrm>
        </p:spPr>
      </p:pic>
      <p:sp>
        <p:nvSpPr>
          <p:cNvPr id="5" name="Tytuł 4">
            <a:extLst>
              <a:ext uri="{FF2B5EF4-FFF2-40B4-BE49-F238E27FC236}">
                <a16:creationId xmlns:a16="http://schemas.microsoft.com/office/drawing/2014/main" id="{4191DD86-321B-9BC9-EBF9-26424C0FE6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>
                <a:latin typeface="Open Sans"/>
                <a:ea typeface="Open Sans"/>
                <a:cs typeface="Open Sans"/>
              </a:rPr>
              <a:t>Od czego zacząć?</a:t>
            </a:r>
            <a:endParaRPr lang="pl-PL"/>
          </a:p>
        </p:txBody>
      </p:sp>
      <p:sp>
        <p:nvSpPr>
          <p:cNvPr id="4" name="Symbol zastępczy numeru slajdu 3" hidden="1">
            <a:extLst>
              <a:ext uri="{FF2B5EF4-FFF2-40B4-BE49-F238E27FC236}">
                <a16:creationId xmlns:a16="http://schemas.microsoft.com/office/drawing/2014/main" id="{BF97C865-F044-4BCF-9C28-1101AE5EBD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74492" y="6994914"/>
            <a:ext cx="1079500" cy="179388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1742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 descr="Mężczyzna używający tabletu cyfrowego na spotkaniu">
            <a:extLst>
              <a:ext uri="{FF2B5EF4-FFF2-40B4-BE49-F238E27FC236}">
                <a16:creationId xmlns:a16="http://schemas.microsoft.com/office/drawing/2014/main" id="{C1D68782-D713-EB95-728F-E39B4602C1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694"/>
          <a:stretch/>
        </p:blipFill>
        <p:spPr>
          <a:xfrm>
            <a:off x="0" y="0"/>
            <a:ext cx="6784975" cy="5221288"/>
          </a:xfrm>
        </p:spPr>
      </p:pic>
      <p:sp>
        <p:nvSpPr>
          <p:cNvPr id="11" name="Tytuł 10">
            <a:extLst>
              <a:ext uri="{FF2B5EF4-FFF2-40B4-BE49-F238E27FC236}">
                <a16:creationId xmlns:a16="http://schemas.microsoft.com/office/drawing/2014/main" id="{3E5817ED-9114-651A-5AE5-08032E848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808" y="5404486"/>
            <a:ext cx="6133117" cy="648546"/>
          </a:xfrm>
        </p:spPr>
        <p:txBody>
          <a:bodyPr>
            <a:normAutofit fontScale="90000"/>
          </a:bodyPr>
          <a:lstStyle/>
          <a:p>
            <a:r>
              <a:rPr lang="pl-PL">
                <a:latin typeface="Open Sans"/>
                <a:ea typeface="Open Sans"/>
                <a:cs typeface="Open Sans"/>
              </a:rPr>
              <a:t>Zamówienia i kontrakty w CST2021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F97C865-F044-4BCF-9C28-1101AE5EBD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612313" y="7019925"/>
            <a:ext cx="1079500" cy="179388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5537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6249A1-36D7-4A5D-B4B2-18D30D86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819" y="359837"/>
            <a:ext cx="8640381" cy="526064"/>
          </a:xfrm>
        </p:spPr>
        <p:txBody>
          <a:bodyPr/>
          <a:lstStyle/>
          <a:p>
            <a:r>
              <a:rPr lang="pl-PL"/>
              <a:t>Na co zwrócić uwagę?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C8E2E39-42F7-4F37-8BF7-FA59FAEC4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818" y="971525"/>
            <a:ext cx="8640382" cy="5832648"/>
          </a:xfrm>
        </p:spPr>
        <p:txBody>
          <a:bodyPr vert="horz" lIns="0" tIns="0" rIns="0" bIns="0" rtlCol="0" anchor="t">
            <a:normAutofit fontScale="85000" lnSpcReduction="20000"/>
          </a:bodyPr>
          <a:lstStyle/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Korzystaj z instrukcji użytkownika aplikacji SL2021 opracowanych przez Ministerstwo Funduszy i Polityki Regionalnej. Pamiętaj by zawsze korzystać z aktualnej wersji instrukcji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pl-PL" sz="18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CST2021 tworzy się i przesyła się tylko zamówienia związane z wydatkami kwalifikowalnymi.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Zamówienia (o wartości szacunkowej przekraczającej 50 000 zł netto) należy dodawać w systemie na bie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żąco. Natomiast</a:t>
            </a: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8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przesłać</a:t>
            </a: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je  należy w CST2021 tuż   przed złożeniem wniosku o płatność, w którym wykazuje się wydatki z tych zamówień.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Zamówień, których wartość nie przekracza kwoty 50 000 zł netto nie przesyła się w CST2021,                 ale informację o takich zamówieniach uwzględnia się w zestawieniu zamówień w projekcie do wniosku o płatność. W zestawieniu zamówień wpisuje się wszystkie zamówienia, z których wydatki przedstawiono w danym wniosku o płatność.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uwagi na ograniczenia techniczne w CST2021 (moduł Zamówienia Publiczne) i brak możliwości wyboru trybów pozaustawowych, w przypadku:</a:t>
            </a:r>
          </a:p>
          <a:p>
            <a:pPr marL="846455" lvl="1" indent="-342900">
              <a:lnSpc>
                <a:spcPct val="107000"/>
              </a:lnSpc>
              <a:buFont typeface="+mj-lt"/>
              <a:buAutoNum type="alphaLcParenR"/>
            </a:pPr>
            <a:r>
              <a:rPr lang="pl-PL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zamówień udzielanych na podstawie zasady konkurencyjności i zamówień o wartości szacunkowej przekraczającej 50 000 zł netto (do których nie ma zastosowania ustawa PZP) wszczętych przed ogłoszeniem regulaminu wyboru trzeba wybrać z listy opcję „tryb podstawowy”, </a:t>
            </a:r>
          </a:p>
          <a:p>
            <a:pPr marL="846455" lvl="1" indent="-342900">
              <a:lnSpc>
                <a:spcPct val="107000"/>
              </a:lnSpc>
              <a:buFont typeface="+mj-lt"/>
              <a:buAutoNum type="alphaLcParenR"/>
            </a:pPr>
            <a:r>
              <a:rPr lang="pl-PL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zamówień wyłączonych ze stosowania zasady konkurencyjności lub ustawy PZP trzeba wybrać z listy opcję „zamówienie z wolnej ręki”.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polu „uwagi” należy wpisać odnośnik do strony postępowania.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Tx/>
              <a:buFont typeface="+mj-lt"/>
              <a:buAutoNum type="arabicParenR"/>
            </a:pP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polu „wartość zamówienia” należy wpisać wartość szacunkową, a nie wartość zawartej umowy. Wartość kontraktu uzupełnia się przy tworzeniu kontraktu z wykonawcami (kolejny krok po utworzeniu i przesłaniu zamówienia).</a:t>
            </a:r>
          </a:p>
          <a:p>
            <a:pPr marL="0" indent="0">
              <a:buNone/>
            </a:pPr>
            <a:endParaRPr lang="pl-PL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2FEDF0E-01AD-4D4B-9069-9402849F6E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8498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6249A1-36D7-4A5D-B4B2-18D30D86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819" y="359837"/>
            <a:ext cx="8640381" cy="526064"/>
          </a:xfrm>
        </p:spPr>
        <p:txBody>
          <a:bodyPr/>
          <a:lstStyle/>
          <a:p>
            <a:r>
              <a:rPr lang="pl-PL" dirty="0"/>
              <a:t>Pytania, wątpliwości?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C8E2E39-42F7-4F37-8BF7-FA59FAEC4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818" y="971525"/>
            <a:ext cx="8640382" cy="5832648"/>
          </a:xfrm>
        </p:spPr>
        <p:txBody>
          <a:bodyPr vert="horz" lIns="0" tIns="0" rIns="0" bIns="0" rtlCol="0" anchor="t">
            <a:normAutofit fontScale="85000"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Urząd Marszałkowski Województwa Śląskiego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Departament Europejskiego Funduszu Rozwoju Regionalnego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Referat Kontroli Projektów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Kierownik Referatu:  Piotr Ryza (32) 77 40 621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piotr.ryza@slaskie.pl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Matryca ryzyka dot. zamówień, 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zestawienie zamówień do wniosku o płatność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dirty="0"/>
              <a:t>Paulina Solecka - Szponar, tel. (032) 77 40 156 / (032) 77 44 638 , e-mail: paulina.solecka-szponar@slaskie.pl;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dirty="0"/>
              <a:t>Natalia Wochnik, tel. (32) 77 40 155 / (32) 77 44 406, e-mail: </a:t>
            </a:r>
            <a:r>
              <a:rPr lang="pl-PL" dirty="0">
                <a:hlinkClick r:id="rId2"/>
              </a:rPr>
              <a:t>natalia.wochnik@slaskie.pl</a:t>
            </a:r>
            <a:endParaRPr lang="pl-PL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pl-PL" dirty="0"/>
              <a:t>e-mail: kontroleEFRR@slaskie.pl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Kontrola zamówień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Marta Kurek, tel. (32) 77 40 142/ (32) 77 44 287, e-mail: marta.kurek@slaskie.pl;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Kinga Powroźnik, tel. (32) 77 40 142/ (32) 77 44 255, e-mail: kinga.powroznik@slaskie.pl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Kontrola rzeczowa, wizyty monitoringowe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Aleksandra Kozera, tel. (32) 77 40 142/ (32) 77 44 292, e-mail: aleksandra.kozera@slaskie.pl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2FEDF0E-01AD-4D4B-9069-9402849F6E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0270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2" descr="Tekst „The End” wpisany na maszynie do pisania">
            <a:extLst>
              <a:ext uri="{FF2B5EF4-FFF2-40B4-BE49-F238E27FC236}">
                <a16:creationId xmlns:a16="http://schemas.microsoft.com/office/drawing/2014/main" id="{2A639C30-AC74-496B-97CA-1464CAE6D1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6" b="4536"/>
          <a:stretch/>
        </p:blipFill>
        <p:spPr>
          <a:xfrm>
            <a:off x="1025524" y="-1588"/>
            <a:ext cx="8640763" cy="5221288"/>
          </a:xfrm>
        </p:spPr>
      </p:pic>
      <p:sp>
        <p:nvSpPr>
          <p:cNvPr id="6" name="Tytuł 5">
            <a:extLst>
              <a:ext uri="{FF2B5EF4-FFF2-40B4-BE49-F238E27FC236}">
                <a16:creationId xmlns:a16="http://schemas.microsoft.com/office/drawing/2014/main" id="{0CD17717-5751-F730-50BD-CBB39F576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3618" y="5219699"/>
            <a:ext cx="7559675" cy="1224433"/>
          </a:xfrm>
        </p:spPr>
        <p:txBody>
          <a:bodyPr>
            <a:normAutofit/>
          </a:bodyPr>
          <a:lstStyle/>
          <a:p>
            <a:r>
              <a:rPr lang="pl-PL" dirty="0"/>
              <a:t>Dziękuję za uwagę.</a:t>
            </a:r>
            <a:br>
              <a:rPr lang="pl-PL" dirty="0"/>
            </a:br>
            <a:r>
              <a:rPr lang="pl-PL" sz="1800" dirty="0"/>
              <a:t>Marta Kurek</a:t>
            </a:r>
            <a:endParaRPr lang="pl-PL" dirty="0"/>
          </a:p>
        </p:txBody>
      </p:sp>
      <p:pic>
        <p:nvPicPr>
          <p:cNvPr id="4" name="Obraz 3" descr="Ciąg logotypów dla FE SL 2021-2027&#10;Logo Funduszy Europejskich i napis Fundusze Europejskie dla Śląskiego, flaga PL i napis Rzeczpospolita Polska, napis Dofinansowane przez Unię Europejską, flaga UE, godło Województwa Śląskiego i napis Województwo Śląski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21" y="6299200"/>
            <a:ext cx="9522371" cy="100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94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C504E4-1448-8749-9986-DD8FDE224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450606"/>
            <a:ext cx="8650832" cy="682674"/>
          </a:xfrm>
        </p:spPr>
        <p:txBody>
          <a:bodyPr/>
          <a:lstStyle/>
          <a:p>
            <a:r>
              <a:rPr lang="pl-PL"/>
              <a:t>Chcę zrefundować wydatki – i co teraz?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40C89E-6D36-2E55-BCEC-43309E9CA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330" y="1537398"/>
            <a:ext cx="9110695" cy="5018592"/>
          </a:xfrm>
        </p:spPr>
        <p:txBody>
          <a:bodyPr vert="horz" lIns="0" tIns="0" rIns="0" bIns="0" rtlCol="0" anchor="t">
            <a:normAutofit/>
          </a:bodyPr>
          <a:lstStyle/>
          <a:p>
            <a:pPr marL="342900" indent="-342900">
              <a:buClrTx/>
              <a:buAutoNum type="arabicPeriod"/>
            </a:pPr>
            <a:r>
              <a:rPr lang="pl-PL" dirty="0">
                <a:latin typeface="Open Sans"/>
                <a:ea typeface="Open Sans"/>
                <a:cs typeface="Open Sans"/>
              </a:rPr>
              <a:t>Dodaj zamówienie do CST2021 i dołącz do niego umowę zawartą z wykonawcą. </a:t>
            </a:r>
            <a:r>
              <a:rPr lang="pl-PL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NIE PRZESYŁAJ ZAMÓWIENIA DO CST2021.</a:t>
            </a:r>
          </a:p>
          <a:p>
            <a:pPr marL="342900" indent="-342900">
              <a:buClrTx/>
              <a:buAutoNum type="arabicPeriod"/>
            </a:pPr>
            <a:r>
              <a:rPr lang="pl-PL" dirty="0">
                <a:latin typeface="Open Sans"/>
                <a:ea typeface="Open Sans"/>
                <a:cs typeface="Open Sans"/>
              </a:rPr>
              <a:t>Wypełnij matrycę ryzyka dla zamówienia. Dodaj matrycę ryzyka, protokół z postępowania, wyniki kontroli innych podmiotów (jeśli takie przeprowadzono) oraz załączniki z postępowania do zamówień (o ile zamówienie jest wysokiego ryzyka) w CST2021. </a:t>
            </a:r>
            <a:r>
              <a:rPr lang="pl-PL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Wyślij zamówienie. </a:t>
            </a:r>
            <a:r>
              <a:rPr lang="pl-PL" dirty="0">
                <a:latin typeface="Open Sans"/>
                <a:ea typeface="Open Sans"/>
                <a:cs typeface="Open Sans"/>
              </a:rPr>
              <a:t>Uzupełnij zakładkę "KONTRAKTY" i prześlij kontrakt.</a:t>
            </a:r>
          </a:p>
          <a:p>
            <a:pPr marL="342900" indent="-342900">
              <a:buClrTx/>
              <a:buAutoNum type="arabicPeriod"/>
            </a:pPr>
            <a:r>
              <a:rPr lang="pl-PL" dirty="0">
                <a:latin typeface="Open Sans"/>
                <a:ea typeface="Open Sans"/>
                <a:cs typeface="Open Sans"/>
              </a:rPr>
              <a:t>Wypełnij zestawienie zamówień do wniosku o płatność i dołącz go w CST2021 do wniosku.</a:t>
            </a:r>
          </a:p>
          <a:p>
            <a:pPr marL="342900" indent="-342900">
              <a:buClrTx/>
              <a:buAutoNum type="arabicPeriod"/>
            </a:pPr>
            <a:r>
              <a:rPr lang="pl-PL" dirty="0">
                <a:latin typeface="Open Sans"/>
                <a:ea typeface="Open Sans"/>
                <a:cs typeface="Open Sans"/>
              </a:rPr>
              <a:t>Złóż wniosek o płatność wraz z niezbędnymi załącznikami.</a:t>
            </a:r>
          </a:p>
          <a:p>
            <a:pPr marL="342900" indent="-342900">
              <a:buClrTx/>
              <a:buAutoNum type="arabicPeriod"/>
            </a:pPr>
            <a:r>
              <a:rPr lang="pl-PL" dirty="0">
                <a:latin typeface="Open Sans"/>
                <a:ea typeface="Open Sans"/>
                <a:cs typeface="Open Sans"/>
              </a:rPr>
              <a:t>IZ zweryfikuje wniosek o płatność i zamówienia o wysokim stopniu ryzyka.</a:t>
            </a:r>
          </a:p>
          <a:p>
            <a:pPr marL="342900" indent="-342900">
              <a:buClrTx/>
              <a:buAutoNum type="arabicPeriod"/>
            </a:pPr>
            <a:r>
              <a:rPr lang="pl-PL" dirty="0">
                <a:latin typeface="Open Sans"/>
                <a:ea typeface="Open Sans"/>
                <a:cs typeface="Open Sans"/>
              </a:rPr>
              <a:t>IZ wypłaci należne środki.</a:t>
            </a:r>
          </a:p>
          <a:p>
            <a:pPr marL="0" indent="0">
              <a:buNone/>
            </a:pPr>
            <a:endParaRPr lang="pl-PL" dirty="0">
              <a:latin typeface="Open Sans"/>
              <a:ea typeface="Open Sans"/>
              <a:cs typeface="Open San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4800E9-4422-9E6E-87E1-F67A36328F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1249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E8D0B5-09F9-0984-CE8D-CA6D72385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Zdobądź potrzebne informacje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0E2C7A2-1298-086F-1016-C9A011C64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815" y="1899137"/>
            <a:ext cx="8640382" cy="4760701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buClrTx/>
              <a:buFont typeface="Wingdings" panose="05000000000000000000" pitchFamily="2" charset="2"/>
              <a:buChar char="§"/>
            </a:pPr>
            <a:r>
              <a:rPr lang="pl-PL" dirty="0">
                <a:latin typeface="Open Sans"/>
                <a:ea typeface="Open Sans"/>
                <a:cs typeface="Open Sans"/>
              </a:rPr>
              <a:t>Jak dodać zamówienia oraz kontrakty do CST2021:</a:t>
            </a:r>
            <a:endParaRPr lang="pl-PL" dirty="0"/>
          </a:p>
          <a:p>
            <a:pPr marL="228600" indent="0">
              <a:buNone/>
            </a:pPr>
            <a:r>
              <a:rPr lang="pl-PL" dirty="0">
                <a:latin typeface="Open Sans"/>
                <a:ea typeface="Open Sans"/>
                <a:cs typeface="Open Sans"/>
                <a:hlinkClick r:id="rId2"/>
              </a:rPr>
              <a:t>Instrukcja Beneficjenta SL2021 – zamówienia publiczne opracowane przez Ministerstwo Funduszy i Polityki Regionalnej</a:t>
            </a:r>
            <a:endParaRPr lang="pl-PL" dirty="0"/>
          </a:p>
          <a:p>
            <a:pPr marL="400050" indent="-342900">
              <a:buClrTx/>
              <a:buFont typeface="Wingdings" panose="05000000000000000000" pitchFamily="2" charset="2"/>
              <a:buChar char="§"/>
            </a:pPr>
            <a:r>
              <a:rPr lang="pl-PL" dirty="0">
                <a:latin typeface="Open Sans"/>
                <a:ea typeface="Open Sans"/>
                <a:cs typeface="Open Sans"/>
              </a:rPr>
              <a:t>Kontrola oraz wymogi IZ odnośnie zamówień</a:t>
            </a:r>
            <a:endParaRPr lang="pl-PL" dirty="0"/>
          </a:p>
          <a:p>
            <a:pPr marL="228600" indent="0">
              <a:buNone/>
            </a:pPr>
            <a:r>
              <a:rPr lang="pl-PL" dirty="0">
                <a:latin typeface="Open Sans"/>
                <a:ea typeface="Open Sans"/>
                <a:cs typeface="Open Sans"/>
                <a:hlinkClick r:id="rId3"/>
              </a:rPr>
              <a:t>Przewodnik dla beneficjentów FE SL 2021-2027 (projekty EFRR)</a:t>
            </a:r>
            <a:endParaRPr lang="pl-PL" dirty="0">
              <a:latin typeface="Open Sans"/>
              <a:ea typeface="Open Sans"/>
              <a:cs typeface="Open Sans"/>
            </a:endParaRP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pl-PL" dirty="0">
                <a:latin typeface="Open Sans"/>
                <a:ea typeface="Open Sans"/>
                <a:cs typeface="Open Sans"/>
              </a:rPr>
              <a:t>Jak wypełnić matryce ryzyka i zestawienie zamówień w projekcie</a:t>
            </a:r>
          </a:p>
          <a:p>
            <a:pPr marL="228600" indent="0">
              <a:buNone/>
            </a:pPr>
            <a:r>
              <a:rPr lang="pl-PL" dirty="0">
                <a:latin typeface="Open Sans"/>
                <a:ea typeface="Open Sans"/>
                <a:cs typeface="Open Sans"/>
                <a:hlinkClick r:id="rId4"/>
              </a:rPr>
              <a:t>Zestawienie dokumentów niezbędnych do rozliczenia projektu </a:t>
            </a:r>
            <a:endParaRPr lang="pl-PL" dirty="0">
              <a:latin typeface="Open Sans"/>
              <a:ea typeface="Open Sans"/>
              <a:cs typeface="Open Sans"/>
            </a:endParaRPr>
          </a:p>
          <a:p>
            <a:pPr marL="0" indent="0">
              <a:lnSpc>
                <a:spcPct val="300000"/>
              </a:lnSpc>
              <a:spcBef>
                <a:spcPts val="1100"/>
              </a:spcBef>
              <a:buNone/>
            </a:pPr>
            <a:r>
              <a:rPr lang="pl-PL" dirty="0">
                <a:latin typeface="Open Sans"/>
                <a:ea typeface="Open Sans"/>
                <a:cs typeface="Open Sans"/>
              </a:rPr>
              <a:t>UWAGA: zawsze patrz na aktualną wersję dokumentów.</a:t>
            </a:r>
            <a:endParaRPr lang="pl-PL" dirty="0"/>
          </a:p>
          <a:p>
            <a:pPr marL="251460" indent="-251460">
              <a:buFont typeface="Arial"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E6AC9D9-7EE1-1C8B-AA63-F45E7424B4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7889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 descr="Stos folderów , dokumentów">
            <a:extLst>
              <a:ext uri="{FF2B5EF4-FFF2-40B4-BE49-F238E27FC236}">
                <a16:creationId xmlns:a16="http://schemas.microsoft.com/office/drawing/2014/main" id="{36AD5F31-BB47-D73B-A9C6-F27F339290D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11498" b="11498"/>
          <a:stretch/>
        </p:blipFill>
        <p:spPr>
          <a:xfrm>
            <a:off x="177800" y="1225529"/>
            <a:ext cx="4698386" cy="5434034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0010BC2-F04F-E772-90A5-EF5CE6255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305" y="1137441"/>
            <a:ext cx="4320000" cy="754585"/>
          </a:xfrm>
        </p:spPr>
        <p:txBody>
          <a:bodyPr/>
          <a:lstStyle/>
          <a:p>
            <a:r>
              <a:rPr lang="pl-PL">
                <a:latin typeface="Open Sans"/>
                <a:ea typeface="Open Sans"/>
                <a:cs typeface="Open Sans"/>
              </a:rPr>
              <a:t>Pierwszy krok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E1F3CF7-9141-2405-3E29-7369271057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08305" y="2836636"/>
            <a:ext cx="4833687" cy="1619295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000" dirty="0">
                <a:latin typeface="Open Sans"/>
                <a:ea typeface="Open Sans"/>
                <a:cs typeface="Open Sans"/>
              </a:rPr>
              <a:t>Przygotuj dokumenty z zamówień:</a:t>
            </a:r>
            <a:r>
              <a:rPr lang="en-US" sz="2000" dirty="0">
                <a:latin typeface="Open Sans"/>
                <a:ea typeface="Open Sans"/>
                <a:cs typeface="Open Sans"/>
              </a:rPr>
              <a:t> </a:t>
            </a:r>
            <a:endParaRPr lang="pl-PL" sz="2000" dirty="0">
              <a:latin typeface="Open Sans"/>
              <a:ea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r>
              <a:rPr lang="pl-PL" sz="2000" dirty="0">
                <a:latin typeface="Open Sans"/>
                <a:ea typeface="Open Sans"/>
                <a:cs typeface="Open Sans"/>
              </a:rPr>
              <a:t>z których chcesz zrefundować wydatki,</a:t>
            </a:r>
            <a:r>
              <a:rPr lang="en-US" sz="2000" dirty="0">
                <a:latin typeface="Open Sans"/>
                <a:ea typeface="Open Sans"/>
                <a:cs typeface="Open Sans"/>
              </a:rPr>
              <a:t> 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r>
              <a:rPr lang="pl-PL" sz="2000" dirty="0">
                <a:latin typeface="Open Sans"/>
                <a:ea typeface="Open Sans"/>
                <a:cs typeface="Open Sans"/>
              </a:rPr>
              <a:t>dla których chcesz wypełnić matryce ryzyka.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3BADBB6-B3B0-8EDC-AF20-764AE519A0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9115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 descr="obraz przedstawiający czerwony balon unoszący się nad pinezką skierowaną igłą do góry">
            <a:extLst>
              <a:ext uri="{FF2B5EF4-FFF2-40B4-BE49-F238E27FC236}">
                <a16:creationId xmlns:a16="http://schemas.microsoft.com/office/drawing/2014/main" id="{C1D68782-D713-EB95-728F-E39B4602C1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6636" r="6636"/>
          <a:stretch/>
        </p:blipFill>
        <p:spPr>
          <a:xfrm>
            <a:off x="0" y="0"/>
            <a:ext cx="6784975" cy="5221288"/>
          </a:xfrm>
        </p:spPr>
      </p:pic>
      <p:sp>
        <p:nvSpPr>
          <p:cNvPr id="19" name="Tytuł 18">
            <a:extLst>
              <a:ext uri="{FF2B5EF4-FFF2-40B4-BE49-F238E27FC236}">
                <a16:creationId xmlns:a16="http://schemas.microsoft.com/office/drawing/2014/main" id="{64CA579E-0933-2C4B-732C-9B8E1C1D34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>
                <a:latin typeface="Open Sans"/>
                <a:ea typeface="Open Sans"/>
                <a:cs typeface="Open Sans"/>
              </a:rPr>
              <a:t>Matryca ryzyka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F97C865-F044-4BCF-9C28-1101AE5EBD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9694" y="7019925"/>
            <a:ext cx="1079500" cy="179388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190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D2BFA8-5804-4195-B5A9-F74F172D7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Czym jest matryca ryzyka?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6E41EB-DA8E-4264-990A-15B86957F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715" y="2159837"/>
            <a:ext cx="8640382" cy="360000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Matryca to narzędzie, które pozwala na oszacowanie ryzyka związanego z danym zamówieniem i przyporządkowanie go do grupy niskiego lub wysokiego ryzyka.</a:t>
            </a:r>
          </a:p>
          <a:p>
            <a:pPr marL="0" indent="0">
              <a:lnSpc>
                <a:spcPct val="150000"/>
              </a:lnSpc>
              <a:buNone/>
            </a:pPr>
            <a:endParaRPr lang="pl-PL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Matrycę ryzyka wypełnia się dla zamówień o wartości szacunkowej </a:t>
            </a:r>
            <a:r>
              <a:rPr lang="pl-PL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przekraczającej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50 000 zł netto.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BE4DA39-0A7B-45B0-83D9-9FAA08AC23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3005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D2BFA8-5804-4195-B5A9-F74F172D7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Jak to działa?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6E41EB-DA8E-4264-990A-15B86957F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715" y="1979837"/>
            <a:ext cx="8640382" cy="36000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4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Odpowiedziom na pytania zawarte w matrycy odpowiadają punkty.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zakwalifikowaniu zamówienia do grupy niskiego lub wysokiego ryzyka decyduje ilość uzyskanych punktów. Punkty naliczają się automatycznie. Wynik analizy, czyli poziom ryzyka (komunikat WYSOKI/NISKI) generuje się automatycznie po odpowiedzi na wszystkie pytania.</a:t>
            </a:r>
          </a:p>
          <a:p>
            <a:pPr marL="0" indent="0">
              <a:buNone/>
            </a:pPr>
            <a:endParaRPr lang="pl-PL" sz="24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BE4DA39-0A7B-45B0-83D9-9FAA08AC23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1470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 descr="Obraz przedstawiający rozstaje dróg leśnych">
            <a:extLst>
              <a:ext uri="{FF2B5EF4-FFF2-40B4-BE49-F238E27FC236}">
                <a16:creationId xmlns:a16="http://schemas.microsoft.com/office/drawing/2014/main" id="{5FB18F05-8C68-1740-CFB1-65BFF16E30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0010" r="10010"/>
          <a:stretch/>
        </p:blipFill>
        <p:spPr/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84F1B658-06B3-7739-C65E-97D111C7DE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>
                <a:latin typeface="Open Sans"/>
                <a:ea typeface="Open Sans"/>
                <a:cs typeface="Open Sans"/>
              </a:rPr>
              <a:t>Który wzór matrycy wybrać?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432814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90ACB6205CCB440BCC41DD17B34EDA9" ma:contentTypeVersion="15" ma:contentTypeDescription="Utwórz nowy dokument." ma:contentTypeScope="" ma:versionID="78c9576a188f2cf701e075c9d41f8006">
  <xsd:schema xmlns:xsd="http://www.w3.org/2001/XMLSchema" xmlns:xs="http://www.w3.org/2001/XMLSchema" xmlns:p="http://schemas.microsoft.com/office/2006/metadata/properties" xmlns:ns2="4cc2e982-662e-4003-abc6-548c6c46be5b" xmlns:ns3="5b1e5c06-cdfa-4713-8d99-5f91f92d15bc" targetNamespace="http://schemas.microsoft.com/office/2006/metadata/properties" ma:root="true" ma:fieldsID="95171b3606da887a8d79d394088c82c1" ns2:_="" ns3:_="">
    <xsd:import namespace="4cc2e982-662e-4003-abc6-548c6c46be5b"/>
    <xsd:import namespace="5b1e5c06-cdfa-4713-8d99-5f91f92d15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bjectDetectorVersions" minOccurs="0"/>
                <xsd:element ref="ns2:MediaServiceOCR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2e982-662e-4003-abc6-548c6c46be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Tagi obrazów" ma:readOnly="false" ma:fieldId="{5cf76f15-5ced-4ddc-b409-7134ff3c332f}" ma:taxonomyMulti="true" ma:sspId="54914f52-495d-4bb6-95e8-b9da89695b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1e5c06-cdfa-4713-8d99-5f91f92d15b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51bb93a6-da44-479a-af7e-dc3f43f5c759}" ma:internalName="TaxCatchAll" ma:showField="CatchAllData" ma:web="5b1e5c06-cdfa-4713-8d99-5f91f92d15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b1e5c06-cdfa-4713-8d99-5f91f92d15bc" xsi:nil="true"/>
    <lcf76f155ced4ddcb4097134ff3c332f xmlns="4cc2e982-662e-4003-abc6-548c6c46be5b">
      <Terms xmlns="http://schemas.microsoft.com/office/infopath/2007/PartnerControls"/>
    </lcf76f155ced4ddcb4097134ff3c332f>
    <SharedWithUsers xmlns="5b1e5c06-cdfa-4713-8d99-5f91f92d15bc">
      <UserInfo>
        <DisplayName>Solecka-Szponar Paulina</DisplayName>
        <AccountId>41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3575536-9973-4ABC-8AF3-C987DB8F4C86}">
  <ds:schemaRefs>
    <ds:schemaRef ds:uri="4cc2e982-662e-4003-abc6-548c6c46be5b"/>
    <ds:schemaRef ds:uri="5b1e5c06-cdfa-4713-8d99-5f91f92d15b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EAE707B-CAB2-4EF2-9059-DA173A9CEE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0734B14-AD9C-4F5D-B1E5-B1777D81BF07}">
  <ds:schemaRefs>
    <ds:schemaRef ds:uri="http://purl.org/dc/terms/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5b1e5c06-cdfa-4713-8d99-5f91f92d15bc"/>
    <ds:schemaRef ds:uri="4cc2e982-662e-4003-abc6-548c6c46be5b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</TotalTime>
  <Words>1668</Words>
  <Application>Microsoft Office PowerPoint</Application>
  <PresentationFormat>Niestandardowy</PresentationFormat>
  <Paragraphs>142</Paragraphs>
  <Slides>23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8" baseType="lpstr">
      <vt:lpstr>Arial</vt:lpstr>
      <vt:lpstr>Calibri</vt:lpstr>
      <vt:lpstr>Open Sans</vt:lpstr>
      <vt:lpstr>Wingdings</vt:lpstr>
      <vt:lpstr>Motyw pakietu Office</vt:lpstr>
      <vt:lpstr>Dokumenty niezbędne do rozliczenia projektu - kontrola </vt:lpstr>
      <vt:lpstr>Od czego zacząć?</vt:lpstr>
      <vt:lpstr>Chcę zrefundować wydatki – i co teraz?</vt:lpstr>
      <vt:lpstr>Zdobądź potrzebne informacje</vt:lpstr>
      <vt:lpstr>Pierwszy krok</vt:lpstr>
      <vt:lpstr>Matryca ryzyka</vt:lpstr>
      <vt:lpstr>Czym jest matryca ryzyka?</vt:lpstr>
      <vt:lpstr>Jak to działa?</vt:lpstr>
      <vt:lpstr>Który wzór matrycy wybrać?</vt:lpstr>
      <vt:lpstr>Matrycę ryzyka PZP wybieram, jeśli:</vt:lpstr>
      <vt:lpstr>Matryca ryzyka poniżej progów i poza PZP wybieram, jeśli:</vt:lpstr>
      <vt:lpstr>Jak prawidłowo wypełnić matrycę?</vt:lpstr>
      <vt:lpstr>Na co zwrócić uwagę?</vt:lpstr>
      <vt:lpstr>Mam już wynik – co dalej?</vt:lpstr>
      <vt:lpstr>NISKI POZIOM RYZYKA</vt:lpstr>
      <vt:lpstr>WYSOKI POZIOM RYZYKA</vt:lpstr>
      <vt:lpstr>Kompletna dokumentacja postępowania</vt:lpstr>
      <vt:lpstr>Zestawienie zamówień do wniosku o płatność</vt:lpstr>
      <vt:lpstr>Na co zwrócić uwagę?</vt:lpstr>
      <vt:lpstr>Zamówienia i kontrakty w CST2021</vt:lpstr>
      <vt:lpstr>Na co zwrócić uwagę?</vt:lpstr>
      <vt:lpstr>Pytania, wątpliwości?</vt:lpstr>
      <vt:lpstr>Dziękuję za uwagę. Marta Kurek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Sowiński Piotr</dc:creator>
  <cp:lastModifiedBy>Kurek Marta</cp:lastModifiedBy>
  <cp:revision>34</cp:revision>
  <dcterms:created xsi:type="dcterms:W3CDTF">2022-06-22T09:40:44Z</dcterms:created>
  <dcterms:modified xsi:type="dcterms:W3CDTF">2024-12-02T06:31:57Z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0x010100390ACB6205CCB440BCC41DD17B34EDA9</vt:lpwstr>
  </property>
  <property fmtid="{D5CDD505-2E9C-101B-9397-08002B2CF9AE}" pid="3" name="MediaServiceImageTags">
    <vt:lpwstr/>
  </property>
</Properties>
</file>