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43"/>
  </p:notesMasterIdLst>
  <p:sldIdLst>
    <p:sldId id="256" r:id="rId5"/>
    <p:sldId id="266" r:id="rId6"/>
    <p:sldId id="268" r:id="rId7"/>
    <p:sldId id="304" r:id="rId8"/>
    <p:sldId id="305" r:id="rId9"/>
    <p:sldId id="306" r:id="rId10"/>
    <p:sldId id="307" r:id="rId11"/>
    <p:sldId id="308" r:id="rId12"/>
    <p:sldId id="336" r:id="rId13"/>
    <p:sldId id="337" r:id="rId14"/>
    <p:sldId id="6037" r:id="rId15"/>
    <p:sldId id="6118" r:id="rId16"/>
    <p:sldId id="6120" r:id="rId17"/>
    <p:sldId id="6121" r:id="rId18"/>
    <p:sldId id="6119" r:id="rId19"/>
    <p:sldId id="6122" r:id="rId20"/>
    <p:sldId id="6081" r:id="rId21"/>
    <p:sldId id="6038" r:id="rId22"/>
    <p:sldId id="6172" r:id="rId23"/>
    <p:sldId id="6137" r:id="rId24"/>
    <p:sldId id="310" r:id="rId25"/>
    <p:sldId id="309" r:id="rId26"/>
    <p:sldId id="340" r:id="rId27"/>
    <p:sldId id="6124" r:id="rId28"/>
    <p:sldId id="6155" r:id="rId29"/>
    <p:sldId id="326" r:id="rId30"/>
    <p:sldId id="6125" r:id="rId31"/>
    <p:sldId id="335" r:id="rId32"/>
    <p:sldId id="6126" r:id="rId33"/>
    <p:sldId id="6127" r:id="rId34"/>
    <p:sldId id="6132" r:id="rId35"/>
    <p:sldId id="311" r:id="rId36"/>
    <p:sldId id="6134" r:id="rId37"/>
    <p:sldId id="303" r:id="rId38"/>
    <p:sldId id="312" r:id="rId39"/>
    <p:sldId id="325" r:id="rId40"/>
    <p:sldId id="318" r:id="rId41"/>
    <p:sldId id="292" r:id="rId42"/>
    <p:sldId id="321" r:id="rId43"/>
    <p:sldId id="6156" r:id="rId44"/>
    <p:sldId id="338" r:id="rId45"/>
    <p:sldId id="339" r:id="rId46"/>
    <p:sldId id="6130" r:id="rId47"/>
    <p:sldId id="6129" r:id="rId48"/>
    <p:sldId id="6131" r:id="rId49"/>
    <p:sldId id="6128" r:id="rId50"/>
    <p:sldId id="6135" r:id="rId51"/>
    <p:sldId id="6136" r:id="rId52"/>
    <p:sldId id="6138" r:id="rId53"/>
    <p:sldId id="6173" r:id="rId54"/>
    <p:sldId id="968" r:id="rId55"/>
    <p:sldId id="997" r:id="rId56"/>
    <p:sldId id="998" r:id="rId57"/>
    <p:sldId id="6157" r:id="rId58"/>
    <p:sldId id="969" r:id="rId59"/>
    <p:sldId id="6158" r:id="rId60"/>
    <p:sldId id="6174" r:id="rId61"/>
    <p:sldId id="6020" r:id="rId62"/>
    <p:sldId id="6133" r:id="rId63"/>
    <p:sldId id="663" r:id="rId64"/>
    <p:sldId id="995" r:id="rId65"/>
    <p:sldId id="641" r:id="rId66"/>
    <p:sldId id="6175" r:id="rId67"/>
    <p:sldId id="808" r:id="rId68"/>
    <p:sldId id="6006" r:id="rId69"/>
    <p:sldId id="6007" r:id="rId70"/>
    <p:sldId id="6152" r:id="rId71"/>
    <p:sldId id="6164" r:id="rId72"/>
    <p:sldId id="6143" r:id="rId73"/>
    <p:sldId id="6165" r:id="rId74"/>
    <p:sldId id="974" r:id="rId75"/>
    <p:sldId id="6144" r:id="rId76"/>
    <p:sldId id="6145" r:id="rId77"/>
    <p:sldId id="6147" r:id="rId78"/>
    <p:sldId id="6166" r:id="rId79"/>
    <p:sldId id="6148" r:id="rId80"/>
    <p:sldId id="6149" r:id="rId81"/>
    <p:sldId id="6151" r:id="rId82"/>
    <p:sldId id="287" r:id="rId83"/>
    <p:sldId id="288" r:id="rId84"/>
    <p:sldId id="289" r:id="rId85"/>
    <p:sldId id="6154" r:id="rId86"/>
    <p:sldId id="6025" r:id="rId87"/>
    <p:sldId id="6026" r:id="rId88"/>
    <p:sldId id="6033" r:id="rId89"/>
    <p:sldId id="6035" r:id="rId90"/>
    <p:sldId id="6034" r:id="rId91"/>
    <p:sldId id="6041" r:id="rId92"/>
    <p:sldId id="6040" r:id="rId93"/>
    <p:sldId id="6029" r:id="rId94"/>
    <p:sldId id="6044" r:id="rId95"/>
    <p:sldId id="6030" r:id="rId96"/>
    <p:sldId id="6045" r:id="rId97"/>
    <p:sldId id="6049" r:id="rId98"/>
    <p:sldId id="6050" r:id="rId99"/>
    <p:sldId id="6046" r:id="rId100"/>
    <p:sldId id="6036" r:id="rId101"/>
    <p:sldId id="6140" r:id="rId102"/>
    <p:sldId id="6047" r:id="rId103"/>
    <p:sldId id="6084" r:id="rId104"/>
    <p:sldId id="6052" r:id="rId105"/>
    <p:sldId id="6053" r:id="rId106"/>
    <p:sldId id="6009" r:id="rId107"/>
    <p:sldId id="6010" r:id="rId108"/>
    <p:sldId id="6011" r:id="rId109"/>
    <p:sldId id="753" r:id="rId110"/>
    <p:sldId id="842" r:id="rId111"/>
    <p:sldId id="843" r:id="rId112"/>
    <p:sldId id="844" r:id="rId113"/>
    <p:sldId id="846" r:id="rId114"/>
    <p:sldId id="847" r:id="rId115"/>
    <p:sldId id="849" r:id="rId116"/>
    <p:sldId id="6167" r:id="rId117"/>
    <p:sldId id="859" r:id="rId118"/>
    <p:sldId id="860" r:id="rId119"/>
    <p:sldId id="1011" r:id="rId120"/>
    <p:sldId id="863" r:id="rId121"/>
    <p:sldId id="870" r:id="rId122"/>
    <p:sldId id="6024" r:id="rId123"/>
    <p:sldId id="6059" r:id="rId124"/>
    <p:sldId id="6063" r:id="rId125"/>
    <p:sldId id="6064" r:id="rId126"/>
    <p:sldId id="6066" r:id="rId127"/>
    <p:sldId id="6115" r:id="rId128"/>
    <p:sldId id="6067" r:id="rId129"/>
    <p:sldId id="6168" r:id="rId130"/>
    <p:sldId id="6169" r:id="rId131"/>
    <p:sldId id="6170" r:id="rId132"/>
    <p:sldId id="6171" r:id="rId133"/>
    <p:sldId id="6160" r:id="rId134"/>
    <p:sldId id="6163" r:id="rId135"/>
    <p:sldId id="6012" r:id="rId136"/>
    <p:sldId id="6031" r:id="rId137"/>
    <p:sldId id="6013" r:id="rId138"/>
    <p:sldId id="6014" r:id="rId139"/>
    <p:sldId id="6161" r:id="rId140"/>
    <p:sldId id="6162" r:id="rId141"/>
    <p:sldId id="260" r:id="rId142"/>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howGuides="1">
      <p:cViewPr varScale="1">
        <p:scale>
          <a:sx n="57" d="100"/>
          <a:sy n="57" d="100"/>
        </p:scale>
        <p:origin x="1284" y="48"/>
      </p:cViewPr>
      <p:guideLst>
        <p:guide orient="horz" pos="2381"/>
        <p:guide pos="3368"/>
      </p:guideLst>
    </p:cSldViewPr>
  </p:slideViewPr>
  <p:notesTextViewPr>
    <p:cViewPr>
      <p:scale>
        <a:sx n="1" d="1"/>
        <a:sy n="1" d="1"/>
      </p:scale>
      <p:origin x="0" y="0"/>
    </p:cViewPr>
  </p:notesTextViewPr>
  <p:notesViewPr>
    <p:cSldViewPr showGuide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commentAuthors" Target="commentAuthors.xml"/></Relationships>
</file>

<file path=ppt/diagrams/_rels/data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68.svg"/></Relationships>
</file>

<file path=ppt/diagrams/_rels/data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ata37.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68.svg"/></Relationships>
</file>

<file path=ppt/diagrams/_rels/drawing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37.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03224-1578-4D46-B48B-88D4CC142059}" type="doc">
      <dgm:prSet loTypeId="urn:microsoft.com/office/officeart/2005/8/layout/vList2" loCatId="list" qsTypeId="urn:microsoft.com/office/officeart/2005/8/quickstyle/3d5" qsCatId="3D" csTypeId="urn:microsoft.com/office/officeart/2005/8/colors/accent1_2" csCatId="accent1"/>
      <dgm:spPr/>
      <dgm:t>
        <a:bodyPr/>
        <a:lstStyle/>
        <a:p>
          <a:endParaRPr lang="pl-PL"/>
        </a:p>
      </dgm:t>
    </dgm:pt>
    <dgm:pt modelId="{A502D6EE-ADA1-4D4F-932E-E8C4D28B901F}">
      <dgm:prSet/>
      <dgm:spPr/>
      <dgm:t>
        <a:bodyPr/>
        <a:lstStyle/>
        <a:p>
          <a:r>
            <a:rPr lang="pl-PL" dirty="0"/>
            <a:t>status podmiotu na podstawie prawa krajowego nie jest decydujący</a:t>
          </a:r>
        </a:p>
      </dgm:t>
    </dgm:pt>
    <dgm:pt modelId="{A0CAD6C6-46C2-46FD-87C7-B85A0C6E1B8C}" type="parTrans" cxnId="{DBA99D85-C613-41E0-9BA0-BF63361ECCD1}">
      <dgm:prSet/>
      <dgm:spPr/>
      <dgm:t>
        <a:bodyPr/>
        <a:lstStyle/>
        <a:p>
          <a:endParaRPr lang="pl-PL"/>
        </a:p>
      </dgm:t>
    </dgm:pt>
    <dgm:pt modelId="{662E592E-2551-40B3-A31D-87716A3CBC94}" type="sibTrans" cxnId="{DBA99D85-C613-41E0-9BA0-BF63361ECCD1}">
      <dgm:prSet/>
      <dgm:spPr/>
      <dgm:t>
        <a:bodyPr/>
        <a:lstStyle/>
        <a:p>
          <a:endParaRPr lang="pl-PL"/>
        </a:p>
      </dgm:t>
    </dgm:pt>
    <dgm:pt modelId="{4620DC43-F848-449E-843C-1991B8B0A173}">
      <dgm:prSet/>
      <dgm:spPr/>
      <dgm:t>
        <a:bodyPr/>
        <a:lstStyle/>
        <a:p>
          <a:r>
            <a:rPr lang="pl-PL"/>
            <a:t>o stosowaniu zasad pomocy państwa nie decyduje to, czy dany podmiot utworzono po to, aby przynosił zyski</a:t>
          </a:r>
        </a:p>
      </dgm:t>
    </dgm:pt>
    <dgm:pt modelId="{FB0313B9-9315-4D4D-87D5-B0CA594FBD8F}" type="parTrans" cxnId="{23A428CA-4E03-4A46-A65F-1BEE99D772CF}">
      <dgm:prSet/>
      <dgm:spPr/>
      <dgm:t>
        <a:bodyPr/>
        <a:lstStyle/>
        <a:p>
          <a:endParaRPr lang="pl-PL"/>
        </a:p>
      </dgm:t>
    </dgm:pt>
    <dgm:pt modelId="{C2311BAB-90B4-4FA7-A50D-3A0F8BFF701C}" type="sibTrans" cxnId="{23A428CA-4E03-4A46-A65F-1BEE99D772CF}">
      <dgm:prSet/>
      <dgm:spPr/>
      <dgm:t>
        <a:bodyPr/>
        <a:lstStyle/>
        <a:p>
          <a:endParaRPr lang="pl-PL"/>
        </a:p>
      </dgm:t>
    </dgm:pt>
    <dgm:pt modelId="{45632BF0-1C72-4F61-9E02-55B1ECBF7AE9}">
      <dgm:prSet/>
      <dgm:spPr/>
      <dgm:t>
        <a:bodyPr/>
        <a:lstStyle/>
        <a:p>
          <a:r>
            <a:rPr lang="pl-PL"/>
            <a:t>klasyfikacja podmiotu jako przedsiębiorstwa zawsze odnosi się do konkretnej działalności</a:t>
          </a:r>
        </a:p>
      </dgm:t>
    </dgm:pt>
    <dgm:pt modelId="{573BE592-EFB8-4C77-8D0C-3353CB8F2A90}" type="parTrans" cxnId="{B55D1DF3-CE10-4FA5-8D36-D0850BE5202E}">
      <dgm:prSet/>
      <dgm:spPr/>
      <dgm:t>
        <a:bodyPr/>
        <a:lstStyle/>
        <a:p>
          <a:endParaRPr lang="pl-PL"/>
        </a:p>
      </dgm:t>
    </dgm:pt>
    <dgm:pt modelId="{3DF6DBB3-4079-4C92-84CE-AE054729A6CE}" type="sibTrans" cxnId="{B55D1DF3-CE10-4FA5-8D36-D0850BE5202E}">
      <dgm:prSet/>
      <dgm:spPr/>
      <dgm:t>
        <a:bodyPr/>
        <a:lstStyle/>
        <a:p>
          <a:endParaRPr lang="pl-PL"/>
        </a:p>
      </dgm:t>
    </dgm:pt>
    <dgm:pt modelId="{2EF33C91-6BAF-4A1C-BFE4-472A8BCBDCFE}" type="pres">
      <dgm:prSet presAssocID="{BB103224-1578-4D46-B48B-88D4CC142059}" presName="linear" presStyleCnt="0">
        <dgm:presLayoutVars>
          <dgm:animLvl val="lvl"/>
          <dgm:resizeHandles val="exact"/>
        </dgm:presLayoutVars>
      </dgm:prSet>
      <dgm:spPr/>
    </dgm:pt>
    <dgm:pt modelId="{86EFB554-5BE1-4E08-9CAD-74E677561569}" type="pres">
      <dgm:prSet presAssocID="{A502D6EE-ADA1-4D4F-932E-E8C4D28B901F}" presName="parentText" presStyleLbl="node1" presStyleIdx="0" presStyleCnt="3">
        <dgm:presLayoutVars>
          <dgm:chMax val="0"/>
          <dgm:bulletEnabled val="1"/>
        </dgm:presLayoutVars>
      </dgm:prSet>
      <dgm:spPr/>
    </dgm:pt>
    <dgm:pt modelId="{E99427DE-DC29-43EA-8754-A494E0EF16D1}" type="pres">
      <dgm:prSet presAssocID="{662E592E-2551-40B3-A31D-87716A3CBC94}" presName="spacer" presStyleCnt="0"/>
      <dgm:spPr/>
    </dgm:pt>
    <dgm:pt modelId="{E7510D60-3642-404B-89A0-96A5005A450F}" type="pres">
      <dgm:prSet presAssocID="{4620DC43-F848-449E-843C-1991B8B0A173}" presName="parentText" presStyleLbl="node1" presStyleIdx="1" presStyleCnt="3">
        <dgm:presLayoutVars>
          <dgm:chMax val="0"/>
          <dgm:bulletEnabled val="1"/>
        </dgm:presLayoutVars>
      </dgm:prSet>
      <dgm:spPr/>
    </dgm:pt>
    <dgm:pt modelId="{EC966DF8-9197-45E4-933A-6520B5735A94}" type="pres">
      <dgm:prSet presAssocID="{C2311BAB-90B4-4FA7-A50D-3A0F8BFF701C}" presName="spacer" presStyleCnt="0"/>
      <dgm:spPr/>
    </dgm:pt>
    <dgm:pt modelId="{27E595E3-5A00-43B7-8D35-16C3642E8541}" type="pres">
      <dgm:prSet presAssocID="{45632BF0-1C72-4F61-9E02-55B1ECBF7AE9}" presName="parentText" presStyleLbl="node1" presStyleIdx="2" presStyleCnt="3">
        <dgm:presLayoutVars>
          <dgm:chMax val="0"/>
          <dgm:bulletEnabled val="1"/>
        </dgm:presLayoutVars>
      </dgm:prSet>
      <dgm:spPr/>
    </dgm:pt>
  </dgm:ptLst>
  <dgm:cxnLst>
    <dgm:cxn modelId="{F89F302F-FDC2-4CC7-8D1F-1B4EAD0DE7EE}" type="presOf" srcId="{A502D6EE-ADA1-4D4F-932E-E8C4D28B901F}" destId="{86EFB554-5BE1-4E08-9CAD-74E677561569}" srcOrd="0" destOrd="0" presId="urn:microsoft.com/office/officeart/2005/8/layout/vList2"/>
    <dgm:cxn modelId="{21212F63-80FD-4044-BD0C-90853D99AAA5}" type="presOf" srcId="{45632BF0-1C72-4F61-9E02-55B1ECBF7AE9}" destId="{27E595E3-5A00-43B7-8D35-16C3642E8541}" srcOrd="0" destOrd="0" presId="urn:microsoft.com/office/officeart/2005/8/layout/vList2"/>
    <dgm:cxn modelId="{DBA99D85-C613-41E0-9BA0-BF63361ECCD1}" srcId="{BB103224-1578-4D46-B48B-88D4CC142059}" destId="{A502D6EE-ADA1-4D4F-932E-E8C4D28B901F}" srcOrd="0" destOrd="0" parTransId="{A0CAD6C6-46C2-46FD-87C7-B85A0C6E1B8C}" sibTransId="{662E592E-2551-40B3-A31D-87716A3CBC94}"/>
    <dgm:cxn modelId="{F3DC5BA6-C075-4EA7-8292-9865B44ECAE7}" type="presOf" srcId="{4620DC43-F848-449E-843C-1991B8B0A173}" destId="{E7510D60-3642-404B-89A0-96A5005A450F}" srcOrd="0" destOrd="0" presId="urn:microsoft.com/office/officeart/2005/8/layout/vList2"/>
    <dgm:cxn modelId="{23A428CA-4E03-4A46-A65F-1BEE99D772CF}" srcId="{BB103224-1578-4D46-B48B-88D4CC142059}" destId="{4620DC43-F848-449E-843C-1991B8B0A173}" srcOrd="1" destOrd="0" parTransId="{FB0313B9-9315-4D4D-87D5-B0CA594FBD8F}" sibTransId="{C2311BAB-90B4-4FA7-A50D-3A0F8BFF701C}"/>
    <dgm:cxn modelId="{B55D1DF3-CE10-4FA5-8D36-D0850BE5202E}" srcId="{BB103224-1578-4D46-B48B-88D4CC142059}" destId="{45632BF0-1C72-4F61-9E02-55B1ECBF7AE9}" srcOrd="2" destOrd="0" parTransId="{573BE592-EFB8-4C77-8D0C-3353CB8F2A90}" sibTransId="{3DF6DBB3-4079-4C92-84CE-AE054729A6CE}"/>
    <dgm:cxn modelId="{8FEB70FA-2013-4264-B9AF-13E478FDF1BB}" type="presOf" srcId="{BB103224-1578-4D46-B48B-88D4CC142059}" destId="{2EF33C91-6BAF-4A1C-BFE4-472A8BCBDCFE}" srcOrd="0" destOrd="0" presId="urn:microsoft.com/office/officeart/2005/8/layout/vList2"/>
    <dgm:cxn modelId="{2441C500-F9BE-4D1D-80B7-2B7ECE9576F3}" type="presParOf" srcId="{2EF33C91-6BAF-4A1C-BFE4-472A8BCBDCFE}" destId="{86EFB554-5BE1-4E08-9CAD-74E677561569}" srcOrd="0" destOrd="0" presId="urn:microsoft.com/office/officeart/2005/8/layout/vList2"/>
    <dgm:cxn modelId="{CC2838B5-62D0-41F8-A57B-C6E46E0E942E}" type="presParOf" srcId="{2EF33C91-6BAF-4A1C-BFE4-472A8BCBDCFE}" destId="{E99427DE-DC29-43EA-8754-A494E0EF16D1}" srcOrd="1" destOrd="0" presId="urn:microsoft.com/office/officeart/2005/8/layout/vList2"/>
    <dgm:cxn modelId="{EC4B16CD-788B-45CB-8DC2-7278B2EBC201}" type="presParOf" srcId="{2EF33C91-6BAF-4A1C-BFE4-472A8BCBDCFE}" destId="{E7510D60-3642-404B-89A0-96A5005A450F}" srcOrd="2" destOrd="0" presId="urn:microsoft.com/office/officeart/2005/8/layout/vList2"/>
    <dgm:cxn modelId="{17AB3DC1-2EB2-4963-A3A8-66E17B5582B5}" type="presParOf" srcId="{2EF33C91-6BAF-4A1C-BFE4-472A8BCBDCFE}" destId="{EC966DF8-9197-45E4-933A-6520B5735A94}" srcOrd="3" destOrd="0" presId="urn:microsoft.com/office/officeart/2005/8/layout/vList2"/>
    <dgm:cxn modelId="{16476DBF-3EBD-4668-8576-B1B9D9D95DAB}" type="presParOf" srcId="{2EF33C91-6BAF-4A1C-BFE4-472A8BCBDCFE}" destId="{27E595E3-5A00-43B7-8D35-16C3642E854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AA8526-8632-4E1A-ABD5-AEA6DF4620B3}"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en-GB"/>
        </a:p>
      </dgm:t>
    </dgm:pt>
    <dgm:pt modelId="{5F7A84BB-BE29-4444-95D4-8F914C23F9B8}">
      <dgm:prSet phldrT="[Text]"/>
      <dgm:spPr/>
      <dgm:t>
        <a:bodyPr/>
        <a:lstStyle/>
        <a:p>
          <a:r>
            <a:rPr lang="pl-PL"/>
            <a:t>Inwestor prywatny</a:t>
          </a:r>
          <a:endParaRPr lang="en-GB"/>
        </a:p>
      </dgm:t>
    </dgm:pt>
    <dgm:pt modelId="{28B66146-9718-4518-A06E-918E8E3C9D5C}" type="parTrans" cxnId="{F7574E89-FF56-4E19-8C1D-8BC17FCFBA6E}">
      <dgm:prSet/>
      <dgm:spPr/>
      <dgm:t>
        <a:bodyPr/>
        <a:lstStyle/>
        <a:p>
          <a:endParaRPr lang="en-GB" sz="1100"/>
        </a:p>
      </dgm:t>
    </dgm:pt>
    <dgm:pt modelId="{15759943-A2E6-42B4-97C2-2157F7869460}" type="sibTrans" cxnId="{F7574E89-FF56-4E19-8C1D-8BC17FCFBA6E}">
      <dgm:prSet/>
      <dgm:spPr/>
      <dgm:t>
        <a:bodyPr/>
        <a:lstStyle/>
        <a:p>
          <a:endParaRPr lang="en-GB"/>
        </a:p>
      </dgm:t>
    </dgm:pt>
    <dgm:pt modelId="{32AC10D3-B5FC-4DC0-9EAB-C3E11B7EEA6C}">
      <dgm:prSet phldrT="[Text]"/>
      <dgm:spPr/>
      <dgm:t>
        <a:bodyPr/>
        <a:lstStyle/>
        <a:p>
          <a:r>
            <a:rPr lang="pl-PL"/>
            <a:t>Ostrożny i sumienny</a:t>
          </a:r>
          <a:endParaRPr lang="en-GB"/>
        </a:p>
      </dgm:t>
    </dgm:pt>
    <dgm:pt modelId="{012924F3-5553-4A18-BAA7-1AADE8EB36D9}" type="parTrans" cxnId="{DF633F9D-AB19-4A47-9E7F-C94A5B63A49F}">
      <dgm:prSet/>
      <dgm:spPr/>
      <dgm:t>
        <a:bodyPr/>
        <a:lstStyle/>
        <a:p>
          <a:endParaRPr lang="en-GB" sz="1100"/>
        </a:p>
      </dgm:t>
    </dgm:pt>
    <dgm:pt modelId="{CBCD060F-C05F-45E7-970E-5056DC8161BE}" type="sibTrans" cxnId="{DF633F9D-AB19-4A47-9E7F-C94A5B63A49F}">
      <dgm:prSet/>
      <dgm:spPr/>
      <dgm:t>
        <a:bodyPr/>
        <a:lstStyle/>
        <a:p>
          <a:endParaRPr lang="en-GB"/>
        </a:p>
      </dgm:t>
    </dgm:pt>
    <dgm:pt modelId="{39438312-5DAC-4879-ADC8-7BBE6BB488EB}">
      <dgm:prSet phldrT="[Text]"/>
      <dgm:spPr/>
      <dgm:t>
        <a:bodyPr/>
        <a:lstStyle/>
        <a:p>
          <a:r>
            <a:rPr lang="pl-PL"/>
            <a:t>bliski</a:t>
          </a:r>
          <a:endParaRPr lang="en-GB"/>
        </a:p>
      </dgm:t>
    </dgm:pt>
    <dgm:pt modelId="{3109AF16-87C2-4D73-A304-60FDA6A9792A}" type="parTrans" cxnId="{C0B845F3-B0B6-4BFB-A751-FF8B25401846}">
      <dgm:prSet/>
      <dgm:spPr/>
      <dgm:t>
        <a:bodyPr/>
        <a:lstStyle/>
        <a:p>
          <a:endParaRPr lang="en-GB" sz="1100"/>
        </a:p>
      </dgm:t>
    </dgm:pt>
    <dgm:pt modelId="{171ED09C-0E93-4975-80EC-BE6153F2B801}" type="sibTrans" cxnId="{C0B845F3-B0B6-4BFB-A751-FF8B25401846}">
      <dgm:prSet/>
      <dgm:spPr/>
      <dgm:t>
        <a:bodyPr/>
        <a:lstStyle/>
        <a:p>
          <a:endParaRPr lang="en-GB"/>
        </a:p>
      </dgm:t>
    </dgm:pt>
    <dgm:pt modelId="{7059C2D1-1DEB-493F-8DC6-8B85B7B27223}">
      <dgm:prSet phldrT="[Text]"/>
      <dgm:spPr/>
      <dgm:t>
        <a:bodyPr/>
        <a:lstStyle/>
        <a:p>
          <a:r>
            <a:rPr lang="pl-PL"/>
            <a:t>biznesowy</a:t>
          </a:r>
          <a:endParaRPr lang="en-GB"/>
        </a:p>
      </dgm:t>
    </dgm:pt>
    <dgm:pt modelId="{B9373FDE-C2A3-46ED-824A-D50D1ED86246}" type="parTrans" cxnId="{57B3FE6A-3EFE-46F5-AA80-881ED40EEB95}">
      <dgm:prSet/>
      <dgm:spPr/>
      <dgm:t>
        <a:bodyPr/>
        <a:lstStyle/>
        <a:p>
          <a:endParaRPr lang="en-GB" sz="1100"/>
        </a:p>
      </dgm:t>
    </dgm:pt>
    <dgm:pt modelId="{16F888B2-A006-4FC0-B2DC-D01F71ED0459}" type="sibTrans" cxnId="{57B3FE6A-3EFE-46F5-AA80-881ED40EEB95}">
      <dgm:prSet/>
      <dgm:spPr/>
      <dgm:t>
        <a:bodyPr/>
        <a:lstStyle/>
        <a:p>
          <a:endParaRPr lang="en-GB"/>
        </a:p>
      </dgm:t>
    </dgm:pt>
    <dgm:pt modelId="{9931397F-3EC0-4CD9-A566-BCFC0317185C}">
      <dgm:prSet phldrT="[Text]"/>
      <dgm:spPr/>
      <dgm:t>
        <a:bodyPr/>
        <a:lstStyle/>
        <a:p>
          <a:r>
            <a:rPr lang="pl-PL"/>
            <a:t>przewidywalny</a:t>
          </a:r>
          <a:endParaRPr lang="en-GB"/>
        </a:p>
      </dgm:t>
    </dgm:pt>
    <dgm:pt modelId="{B5485AEB-B0C3-44AB-86BB-ADF915DD32E1}" type="parTrans" cxnId="{A276A50C-9588-4B8D-943D-2BB4E25884C1}">
      <dgm:prSet/>
      <dgm:spPr/>
      <dgm:t>
        <a:bodyPr/>
        <a:lstStyle/>
        <a:p>
          <a:endParaRPr lang="en-GB" sz="1100"/>
        </a:p>
      </dgm:t>
    </dgm:pt>
    <dgm:pt modelId="{2F9543AF-7901-41D8-BB18-A3A3D81406A2}" type="sibTrans" cxnId="{A276A50C-9588-4B8D-943D-2BB4E25884C1}">
      <dgm:prSet/>
      <dgm:spPr/>
      <dgm:t>
        <a:bodyPr/>
        <a:lstStyle/>
        <a:p>
          <a:endParaRPr lang="en-GB"/>
        </a:p>
      </dgm:t>
    </dgm:pt>
    <dgm:pt modelId="{ECA5FF70-0300-4156-8978-64637C2D4188}" type="pres">
      <dgm:prSet presAssocID="{78AA8526-8632-4E1A-ABD5-AEA6DF4620B3}" presName="Name0" presStyleCnt="0">
        <dgm:presLayoutVars>
          <dgm:chMax val="1"/>
          <dgm:dir/>
          <dgm:animLvl val="ctr"/>
          <dgm:resizeHandles val="exact"/>
        </dgm:presLayoutVars>
      </dgm:prSet>
      <dgm:spPr/>
    </dgm:pt>
    <dgm:pt modelId="{2ED45DC0-C2B9-4A76-A002-588CF3EF10CF}" type="pres">
      <dgm:prSet presAssocID="{5F7A84BB-BE29-4444-95D4-8F914C23F9B8}" presName="centerShape" presStyleLbl="node0" presStyleIdx="0" presStyleCnt="1"/>
      <dgm:spPr/>
    </dgm:pt>
    <dgm:pt modelId="{BE5CA2E3-43F8-4F61-99C8-7D4131CF4543}" type="pres">
      <dgm:prSet presAssocID="{32AC10D3-B5FC-4DC0-9EAB-C3E11B7EEA6C}" presName="node" presStyleLbl="node1" presStyleIdx="0" presStyleCnt="4">
        <dgm:presLayoutVars>
          <dgm:bulletEnabled val="1"/>
        </dgm:presLayoutVars>
      </dgm:prSet>
      <dgm:spPr/>
    </dgm:pt>
    <dgm:pt modelId="{2DC0E385-AE44-423C-92E0-60234982F038}" type="pres">
      <dgm:prSet presAssocID="{32AC10D3-B5FC-4DC0-9EAB-C3E11B7EEA6C}" presName="dummy" presStyleCnt="0"/>
      <dgm:spPr/>
    </dgm:pt>
    <dgm:pt modelId="{425D0C68-CCD3-4524-BA25-A29DE803A2E7}" type="pres">
      <dgm:prSet presAssocID="{CBCD060F-C05F-45E7-970E-5056DC8161BE}" presName="sibTrans" presStyleLbl="sibTrans2D1" presStyleIdx="0" presStyleCnt="4"/>
      <dgm:spPr/>
    </dgm:pt>
    <dgm:pt modelId="{A2B1FE31-6838-44CB-A33D-0DBCBDCB776F}" type="pres">
      <dgm:prSet presAssocID="{39438312-5DAC-4879-ADC8-7BBE6BB488EB}" presName="node" presStyleLbl="node1" presStyleIdx="1" presStyleCnt="4">
        <dgm:presLayoutVars>
          <dgm:bulletEnabled val="1"/>
        </dgm:presLayoutVars>
      </dgm:prSet>
      <dgm:spPr/>
    </dgm:pt>
    <dgm:pt modelId="{BB08DDEC-F488-435A-AB63-2C8B9E8F0046}" type="pres">
      <dgm:prSet presAssocID="{39438312-5DAC-4879-ADC8-7BBE6BB488EB}" presName="dummy" presStyleCnt="0"/>
      <dgm:spPr/>
    </dgm:pt>
    <dgm:pt modelId="{25B45D13-5781-420A-AC9B-6385784242D0}" type="pres">
      <dgm:prSet presAssocID="{171ED09C-0E93-4975-80EC-BE6153F2B801}" presName="sibTrans" presStyleLbl="sibTrans2D1" presStyleIdx="1" presStyleCnt="4"/>
      <dgm:spPr/>
    </dgm:pt>
    <dgm:pt modelId="{BE2FB84D-CED2-4601-9B5F-6AC34EF19992}" type="pres">
      <dgm:prSet presAssocID="{7059C2D1-1DEB-493F-8DC6-8B85B7B27223}" presName="node" presStyleLbl="node1" presStyleIdx="2" presStyleCnt="4">
        <dgm:presLayoutVars>
          <dgm:bulletEnabled val="1"/>
        </dgm:presLayoutVars>
      </dgm:prSet>
      <dgm:spPr/>
    </dgm:pt>
    <dgm:pt modelId="{876099A3-2C25-4F22-92F5-42B0616C63C1}" type="pres">
      <dgm:prSet presAssocID="{7059C2D1-1DEB-493F-8DC6-8B85B7B27223}" presName="dummy" presStyleCnt="0"/>
      <dgm:spPr/>
    </dgm:pt>
    <dgm:pt modelId="{E516F784-8991-40E5-8E07-0015FD6B81D5}" type="pres">
      <dgm:prSet presAssocID="{16F888B2-A006-4FC0-B2DC-D01F71ED0459}" presName="sibTrans" presStyleLbl="sibTrans2D1" presStyleIdx="2" presStyleCnt="4"/>
      <dgm:spPr/>
    </dgm:pt>
    <dgm:pt modelId="{70007B0B-FA2B-4A7D-BAAC-B0376FD9AE4C}" type="pres">
      <dgm:prSet presAssocID="{9931397F-3EC0-4CD9-A566-BCFC0317185C}" presName="node" presStyleLbl="node1" presStyleIdx="3" presStyleCnt="4">
        <dgm:presLayoutVars>
          <dgm:bulletEnabled val="1"/>
        </dgm:presLayoutVars>
      </dgm:prSet>
      <dgm:spPr/>
    </dgm:pt>
    <dgm:pt modelId="{7780BB9F-2233-4000-9678-0DA13E73EA00}" type="pres">
      <dgm:prSet presAssocID="{9931397F-3EC0-4CD9-A566-BCFC0317185C}" presName="dummy" presStyleCnt="0"/>
      <dgm:spPr/>
    </dgm:pt>
    <dgm:pt modelId="{B582BDE0-DD6B-43CB-BB91-6CD6205999F2}" type="pres">
      <dgm:prSet presAssocID="{2F9543AF-7901-41D8-BB18-A3A3D81406A2}" presName="sibTrans" presStyleLbl="sibTrans2D1" presStyleIdx="3" presStyleCnt="4"/>
      <dgm:spPr/>
    </dgm:pt>
  </dgm:ptLst>
  <dgm:cxnLst>
    <dgm:cxn modelId="{A276A50C-9588-4B8D-943D-2BB4E25884C1}" srcId="{5F7A84BB-BE29-4444-95D4-8F914C23F9B8}" destId="{9931397F-3EC0-4CD9-A566-BCFC0317185C}" srcOrd="3" destOrd="0" parTransId="{B5485AEB-B0C3-44AB-86BB-ADF915DD32E1}" sibTransId="{2F9543AF-7901-41D8-BB18-A3A3D81406A2}"/>
    <dgm:cxn modelId="{9CE00B31-66E9-4EAB-ACED-494F3CEC8742}" type="presOf" srcId="{39438312-5DAC-4879-ADC8-7BBE6BB488EB}" destId="{A2B1FE31-6838-44CB-A33D-0DBCBDCB776F}" srcOrd="0" destOrd="0" presId="urn:microsoft.com/office/officeart/2005/8/layout/radial6"/>
    <dgm:cxn modelId="{E7850B34-6BA0-47D6-AE65-B65131147D8A}" type="presOf" srcId="{CBCD060F-C05F-45E7-970E-5056DC8161BE}" destId="{425D0C68-CCD3-4524-BA25-A29DE803A2E7}" srcOrd="0" destOrd="0" presId="urn:microsoft.com/office/officeart/2005/8/layout/radial6"/>
    <dgm:cxn modelId="{3494CA36-3494-4357-BA7D-3BBD1767E6ED}" type="presOf" srcId="{32AC10D3-B5FC-4DC0-9EAB-C3E11B7EEA6C}" destId="{BE5CA2E3-43F8-4F61-99C8-7D4131CF4543}" srcOrd="0" destOrd="0" presId="urn:microsoft.com/office/officeart/2005/8/layout/radial6"/>
    <dgm:cxn modelId="{48F7AC3A-846B-4A5C-AE78-A5BD9BBC28AB}" type="presOf" srcId="{7059C2D1-1DEB-493F-8DC6-8B85B7B27223}" destId="{BE2FB84D-CED2-4601-9B5F-6AC34EF19992}" srcOrd="0" destOrd="0" presId="urn:microsoft.com/office/officeart/2005/8/layout/radial6"/>
    <dgm:cxn modelId="{8F68AC42-6A5D-4CEF-BA86-2D887F03013D}" type="presOf" srcId="{78AA8526-8632-4E1A-ABD5-AEA6DF4620B3}" destId="{ECA5FF70-0300-4156-8978-64637C2D4188}" srcOrd="0" destOrd="0" presId="urn:microsoft.com/office/officeart/2005/8/layout/radial6"/>
    <dgm:cxn modelId="{57B3FE6A-3EFE-46F5-AA80-881ED40EEB95}" srcId="{5F7A84BB-BE29-4444-95D4-8F914C23F9B8}" destId="{7059C2D1-1DEB-493F-8DC6-8B85B7B27223}" srcOrd="2" destOrd="0" parTransId="{B9373FDE-C2A3-46ED-824A-D50D1ED86246}" sibTransId="{16F888B2-A006-4FC0-B2DC-D01F71ED0459}"/>
    <dgm:cxn modelId="{4058F34C-EC15-4DE4-B153-A1D29231F2AC}" type="presOf" srcId="{2F9543AF-7901-41D8-BB18-A3A3D81406A2}" destId="{B582BDE0-DD6B-43CB-BB91-6CD6205999F2}" srcOrd="0" destOrd="0" presId="urn:microsoft.com/office/officeart/2005/8/layout/radial6"/>
    <dgm:cxn modelId="{2D04A86E-B9F7-4CE5-BCA7-3E1F15266BF8}" type="presOf" srcId="{171ED09C-0E93-4975-80EC-BE6153F2B801}" destId="{25B45D13-5781-420A-AC9B-6385784242D0}" srcOrd="0" destOrd="0" presId="urn:microsoft.com/office/officeart/2005/8/layout/radial6"/>
    <dgm:cxn modelId="{F7574E89-FF56-4E19-8C1D-8BC17FCFBA6E}" srcId="{78AA8526-8632-4E1A-ABD5-AEA6DF4620B3}" destId="{5F7A84BB-BE29-4444-95D4-8F914C23F9B8}" srcOrd="0" destOrd="0" parTransId="{28B66146-9718-4518-A06E-918E8E3C9D5C}" sibTransId="{15759943-A2E6-42B4-97C2-2157F7869460}"/>
    <dgm:cxn modelId="{EC13D696-BF8B-4F8A-BA96-A9A3BA5FD72A}" type="presOf" srcId="{5F7A84BB-BE29-4444-95D4-8F914C23F9B8}" destId="{2ED45DC0-C2B9-4A76-A002-588CF3EF10CF}" srcOrd="0" destOrd="0" presId="urn:microsoft.com/office/officeart/2005/8/layout/radial6"/>
    <dgm:cxn modelId="{DF633F9D-AB19-4A47-9E7F-C94A5B63A49F}" srcId="{5F7A84BB-BE29-4444-95D4-8F914C23F9B8}" destId="{32AC10D3-B5FC-4DC0-9EAB-C3E11B7EEA6C}" srcOrd="0" destOrd="0" parTransId="{012924F3-5553-4A18-BAA7-1AADE8EB36D9}" sibTransId="{CBCD060F-C05F-45E7-970E-5056DC8161BE}"/>
    <dgm:cxn modelId="{8AE960BD-13B9-401F-A763-4248EA9CA2A8}" type="presOf" srcId="{9931397F-3EC0-4CD9-A566-BCFC0317185C}" destId="{70007B0B-FA2B-4A7D-BAAC-B0376FD9AE4C}" srcOrd="0" destOrd="0" presId="urn:microsoft.com/office/officeart/2005/8/layout/radial6"/>
    <dgm:cxn modelId="{0D9C71DC-BA2A-4019-840E-B019AD449B74}" type="presOf" srcId="{16F888B2-A006-4FC0-B2DC-D01F71ED0459}" destId="{E516F784-8991-40E5-8E07-0015FD6B81D5}" srcOrd="0" destOrd="0" presId="urn:microsoft.com/office/officeart/2005/8/layout/radial6"/>
    <dgm:cxn modelId="{C0B845F3-B0B6-4BFB-A751-FF8B25401846}" srcId="{5F7A84BB-BE29-4444-95D4-8F914C23F9B8}" destId="{39438312-5DAC-4879-ADC8-7BBE6BB488EB}" srcOrd="1" destOrd="0" parTransId="{3109AF16-87C2-4D73-A304-60FDA6A9792A}" sibTransId="{171ED09C-0E93-4975-80EC-BE6153F2B801}"/>
    <dgm:cxn modelId="{B3AA4AEB-0831-447F-B477-6C83B7C12D3A}" type="presParOf" srcId="{ECA5FF70-0300-4156-8978-64637C2D4188}" destId="{2ED45DC0-C2B9-4A76-A002-588CF3EF10CF}" srcOrd="0" destOrd="0" presId="urn:microsoft.com/office/officeart/2005/8/layout/radial6"/>
    <dgm:cxn modelId="{84AB7DBF-57FB-4293-877F-027F80A9CD50}" type="presParOf" srcId="{ECA5FF70-0300-4156-8978-64637C2D4188}" destId="{BE5CA2E3-43F8-4F61-99C8-7D4131CF4543}" srcOrd="1" destOrd="0" presId="urn:microsoft.com/office/officeart/2005/8/layout/radial6"/>
    <dgm:cxn modelId="{4A3EFE45-8817-4FA8-911F-1FD12ECB196F}" type="presParOf" srcId="{ECA5FF70-0300-4156-8978-64637C2D4188}" destId="{2DC0E385-AE44-423C-92E0-60234982F038}" srcOrd="2" destOrd="0" presId="urn:microsoft.com/office/officeart/2005/8/layout/radial6"/>
    <dgm:cxn modelId="{02E1C649-43F4-4602-89C1-35565F8361DB}" type="presParOf" srcId="{ECA5FF70-0300-4156-8978-64637C2D4188}" destId="{425D0C68-CCD3-4524-BA25-A29DE803A2E7}" srcOrd="3" destOrd="0" presId="urn:microsoft.com/office/officeart/2005/8/layout/radial6"/>
    <dgm:cxn modelId="{C1C8FAA5-F56C-4418-BA72-F7A464963853}" type="presParOf" srcId="{ECA5FF70-0300-4156-8978-64637C2D4188}" destId="{A2B1FE31-6838-44CB-A33D-0DBCBDCB776F}" srcOrd="4" destOrd="0" presId="urn:microsoft.com/office/officeart/2005/8/layout/radial6"/>
    <dgm:cxn modelId="{3BB34BC1-862C-46AE-BF86-CE7EBE9CA124}" type="presParOf" srcId="{ECA5FF70-0300-4156-8978-64637C2D4188}" destId="{BB08DDEC-F488-435A-AB63-2C8B9E8F0046}" srcOrd="5" destOrd="0" presId="urn:microsoft.com/office/officeart/2005/8/layout/radial6"/>
    <dgm:cxn modelId="{66B4180C-FB8F-41D2-88D7-0E3BB5BD317B}" type="presParOf" srcId="{ECA5FF70-0300-4156-8978-64637C2D4188}" destId="{25B45D13-5781-420A-AC9B-6385784242D0}" srcOrd="6" destOrd="0" presId="urn:microsoft.com/office/officeart/2005/8/layout/radial6"/>
    <dgm:cxn modelId="{1A250CBA-1876-4471-91D8-ACBD99198762}" type="presParOf" srcId="{ECA5FF70-0300-4156-8978-64637C2D4188}" destId="{BE2FB84D-CED2-4601-9B5F-6AC34EF19992}" srcOrd="7" destOrd="0" presId="urn:microsoft.com/office/officeart/2005/8/layout/radial6"/>
    <dgm:cxn modelId="{E73569A1-DAB5-40D2-B40E-A570A5B0FD65}" type="presParOf" srcId="{ECA5FF70-0300-4156-8978-64637C2D4188}" destId="{876099A3-2C25-4F22-92F5-42B0616C63C1}" srcOrd="8" destOrd="0" presId="urn:microsoft.com/office/officeart/2005/8/layout/radial6"/>
    <dgm:cxn modelId="{9A6037F2-F979-4DD5-80AD-E77380FEBDB7}" type="presParOf" srcId="{ECA5FF70-0300-4156-8978-64637C2D4188}" destId="{E516F784-8991-40E5-8E07-0015FD6B81D5}" srcOrd="9" destOrd="0" presId="urn:microsoft.com/office/officeart/2005/8/layout/radial6"/>
    <dgm:cxn modelId="{B88E43E5-B166-4C71-87D0-7565297D5406}" type="presParOf" srcId="{ECA5FF70-0300-4156-8978-64637C2D4188}" destId="{70007B0B-FA2B-4A7D-BAAC-B0376FD9AE4C}" srcOrd="10" destOrd="0" presId="urn:microsoft.com/office/officeart/2005/8/layout/radial6"/>
    <dgm:cxn modelId="{CCE059D2-341A-4586-BC26-F9D51F30B341}" type="presParOf" srcId="{ECA5FF70-0300-4156-8978-64637C2D4188}" destId="{7780BB9F-2233-4000-9678-0DA13E73EA00}" srcOrd="11" destOrd="0" presId="urn:microsoft.com/office/officeart/2005/8/layout/radial6"/>
    <dgm:cxn modelId="{DC382874-3EA0-4CE3-87D3-259188C1EC1A}" type="presParOf" srcId="{ECA5FF70-0300-4156-8978-64637C2D4188}" destId="{B582BDE0-DD6B-43CB-BB91-6CD6205999F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55DCFD-72A5-40C3-8A79-8003F5684BA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pl-PL"/>
        </a:p>
      </dgm:t>
    </dgm:pt>
    <dgm:pt modelId="{AE3F2593-5BB3-400B-8613-CE6EA49CD40F}">
      <dgm:prSet phldrT="[Tekst]"/>
      <dgm:spPr/>
      <dgm:t>
        <a:bodyPr/>
        <a:lstStyle/>
        <a:p>
          <a:pPr>
            <a:lnSpc>
              <a:spcPct val="100000"/>
            </a:lnSpc>
          </a:pPr>
          <a:r>
            <a:rPr lang="pl-PL" dirty="0"/>
            <a:t>Pomoc w formie zastrzyków kapitałowych</a:t>
          </a:r>
        </a:p>
      </dgm:t>
    </dgm:pt>
    <dgm:pt modelId="{7ECE86D6-EE57-490D-B926-DF01FE843DD5}" type="parTrans" cxnId="{55069D76-1209-4A73-B7FB-0EEBA0B44788}">
      <dgm:prSet/>
      <dgm:spPr/>
      <dgm:t>
        <a:bodyPr/>
        <a:lstStyle/>
        <a:p>
          <a:endParaRPr lang="pl-PL"/>
        </a:p>
      </dgm:t>
    </dgm:pt>
    <dgm:pt modelId="{6E98EDF4-1301-43A8-A25B-FD82265A85A9}" type="sibTrans" cxnId="{55069D76-1209-4A73-B7FB-0EEBA0B44788}">
      <dgm:prSet/>
      <dgm:spPr/>
      <dgm:t>
        <a:bodyPr/>
        <a:lstStyle/>
        <a:p>
          <a:endParaRPr lang="pl-PL"/>
        </a:p>
      </dgm:t>
    </dgm:pt>
    <dgm:pt modelId="{AF45AA88-E789-4706-9BE0-1F2421E58C67}">
      <dgm:prSet phldrT="[Tekst]" custT="1"/>
      <dgm:spPr/>
      <dgm:t>
        <a:bodyPr/>
        <a:lstStyle/>
        <a:p>
          <a:pPr>
            <a:lnSpc>
              <a:spcPct val="100000"/>
            </a:lnSpc>
          </a:pPr>
          <a:r>
            <a:rPr lang="pl-PL" sz="1400"/>
            <a:t> co do terminowego zastosowania TPI, metodologii TPI?</a:t>
          </a:r>
        </a:p>
      </dgm:t>
    </dgm:pt>
    <dgm:pt modelId="{73DFEDF6-660F-48D0-8E8F-F509D33C217E}" type="parTrans" cxnId="{311CE365-5855-4037-B201-ADA3EB8810CF}">
      <dgm:prSet/>
      <dgm:spPr/>
      <dgm:t>
        <a:bodyPr/>
        <a:lstStyle/>
        <a:p>
          <a:endParaRPr lang="pl-PL"/>
        </a:p>
      </dgm:t>
    </dgm:pt>
    <dgm:pt modelId="{39C3E7D9-0AD2-4BCC-ACFA-3ECCA1F1DE29}" type="sibTrans" cxnId="{311CE365-5855-4037-B201-ADA3EB8810CF}">
      <dgm:prSet/>
      <dgm:spPr/>
      <dgm:t>
        <a:bodyPr/>
        <a:lstStyle/>
        <a:p>
          <a:endParaRPr lang="pl-PL"/>
        </a:p>
      </dgm:t>
    </dgm:pt>
    <dgm:pt modelId="{4B93BD29-1D4C-4169-B1FB-9A754C083510}">
      <dgm:prSet phldrT="[Tekst]"/>
      <dgm:spPr/>
      <dgm:t>
        <a:bodyPr/>
        <a:lstStyle/>
        <a:p>
          <a:pPr>
            <a:lnSpc>
              <a:spcPct val="100000"/>
            </a:lnSpc>
          </a:pPr>
          <a:r>
            <a:rPr lang="pl-PL" dirty="0"/>
            <a:t>Czy publiczne finansowanie projektu inwestycyjnego jest zgodne z TPI?</a:t>
          </a:r>
        </a:p>
      </dgm:t>
    </dgm:pt>
    <dgm:pt modelId="{B5579667-B1A3-4C5B-A6CB-D63A8DCF5D02}" type="parTrans" cxnId="{24B715E5-21D7-42F6-BDC9-BD59AE85696E}">
      <dgm:prSet/>
      <dgm:spPr/>
      <dgm:t>
        <a:bodyPr/>
        <a:lstStyle/>
        <a:p>
          <a:endParaRPr lang="pl-PL"/>
        </a:p>
      </dgm:t>
    </dgm:pt>
    <dgm:pt modelId="{AD070CD6-CD4E-433A-8FD5-DAD07033680B}" type="sibTrans" cxnId="{24B715E5-21D7-42F6-BDC9-BD59AE85696E}">
      <dgm:prSet/>
      <dgm:spPr/>
      <dgm:t>
        <a:bodyPr/>
        <a:lstStyle/>
        <a:p>
          <a:endParaRPr lang="pl-PL"/>
        </a:p>
      </dgm:t>
    </dgm:pt>
    <dgm:pt modelId="{ABABF917-0AD8-4CE7-ABC8-DF9BB56D5058}">
      <dgm:prSet phldrT="[Tekst]"/>
      <dgm:spPr/>
      <dgm:t>
        <a:bodyPr/>
        <a:lstStyle/>
        <a:p>
          <a:pPr>
            <a:lnSpc>
              <a:spcPct val="100000"/>
            </a:lnSpc>
          </a:pPr>
          <a:r>
            <a:rPr lang="pl-PL" dirty="0"/>
            <a:t>Czy pomoc operacyjną i inwestycyjną dla portu lotniczego w Gdyni można uznać za zgodną z rynkiem wewnętrznym?</a:t>
          </a:r>
        </a:p>
      </dgm:t>
    </dgm:pt>
    <dgm:pt modelId="{E2302462-12A7-4AD0-8FEB-DD0C9135373D}" type="parTrans" cxnId="{A17ABE20-42EE-4030-9B66-2690ABBFB6F7}">
      <dgm:prSet/>
      <dgm:spPr/>
      <dgm:t>
        <a:bodyPr/>
        <a:lstStyle/>
        <a:p>
          <a:endParaRPr lang="pl-PL"/>
        </a:p>
      </dgm:t>
    </dgm:pt>
    <dgm:pt modelId="{1CB57DA3-65A2-4B83-9383-DE4BD8679B4F}" type="sibTrans" cxnId="{A17ABE20-42EE-4030-9B66-2690ABBFB6F7}">
      <dgm:prSet/>
      <dgm:spPr/>
      <dgm:t>
        <a:bodyPr/>
        <a:lstStyle/>
        <a:p>
          <a:endParaRPr lang="pl-PL"/>
        </a:p>
      </dgm:t>
    </dgm:pt>
    <dgm:pt modelId="{19526A11-8B7A-4664-A02A-223BB5E853BB}">
      <dgm:prSet phldrT="[Tekst]" custT="1"/>
      <dgm:spPr/>
      <dgm:t>
        <a:bodyPr/>
        <a:lstStyle/>
        <a:p>
          <a:pPr>
            <a:lnSpc>
              <a:spcPct val="100000"/>
            </a:lnSpc>
          </a:pPr>
          <a:r>
            <a:rPr lang="pl-PL" sz="1400" dirty="0"/>
            <a:t> co do tego czy przeprowadzona </a:t>
          </a:r>
          <a:r>
            <a:rPr lang="pl-PL" sz="1400" dirty="0" err="1"/>
            <a:t>TPI</a:t>
          </a:r>
          <a:r>
            <a:rPr lang="pl-PL" sz="1400" dirty="0"/>
            <a:t>, gdzie </a:t>
          </a:r>
          <a:r>
            <a:rPr lang="pl-PL" sz="1400" dirty="0" err="1"/>
            <a:t>NPV</a:t>
          </a:r>
          <a:r>
            <a:rPr lang="pl-PL" sz="1400" dirty="0"/>
            <a:t> (+) oparto na realistycznych i wiarygodnych założeniach?</a:t>
          </a:r>
        </a:p>
      </dgm:t>
    </dgm:pt>
    <dgm:pt modelId="{AA210359-EDE9-48ED-B444-A256A9F3C49F}" type="parTrans" cxnId="{2B5AB8CD-C41D-4DD4-9975-77547BCF98F7}">
      <dgm:prSet/>
      <dgm:spPr/>
      <dgm:t>
        <a:bodyPr/>
        <a:lstStyle/>
        <a:p>
          <a:endParaRPr lang="en-GB"/>
        </a:p>
      </dgm:t>
    </dgm:pt>
    <dgm:pt modelId="{85D9D376-BE07-463B-87CA-6B40519CEC84}" type="sibTrans" cxnId="{2B5AB8CD-C41D-4DD4-9975-77547BCF98F7}">
      <dgm:prSet/>
      <dgm:spPr/>
      <dgm:t>
        <a:bodyPr/>
        <a:lstStyle/>
        <a:p>
          <a:endParaRPr lang="en-GB"/>
        </a:p>
      </dgm:t>
    </dgm:pt>
    <dgm:pt modelId="{D825A0E0-A327-4FAF-B952-20524C160C45}" type="pres">
      <dgm:prSet presAssocID="{D955DCFD-72A5-40C3-8A79-8003F5684BA4}" presName="root" presStyleCnt="0">
        <dgm:presLayoutVars>
          <dgm:dir/>
          <dgm:resizeHandles val="exact"/>
        </dgm:presLayoutVars>
      </dgm:prSet>
      <dgm:spPr/>
    </dgm:pt>
    <dgm:pt modelId="{B919D678-2594-4F23-972E-86B15C8330AE}" type="pres">
      <dgm:prSet presAssocID="{AE3F2593-5BB3-400B-8613-CE6EA49CD40F}" presName="compNode" presStyleCnt="0"/>
      <dgm:spPr/>
    </dgm:pt>
    <dgm:pt modelId="{28DF9C03-FC24-49ED-867B-437DC2FBCC53}" type="pres">
      <dgm:prSet presAssocID="{AE3F2593-5BB3-400B-8613-CE6EA49CD40F}" presName="bgRect" presStyleLbl="bgShp" presStyleIdx="0" presStyleCnt="3"/>
      <dgm:spPr/>
    </dgm:pt>
    <dgm:pt modelId="{777927AA-4D49-40C3-9FF7-296907B65F27}" type="pres">
      <dgm:prSet presAssocID="{AE3F2593-5BB3-400B-8613-CE6EA49CD4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nacznik wyboru"/>
        </a:ext>
      </dgm:extLst>
    </dgm:pt>
    <dgm:pt modelId="{BEA13B72-F4A4-4BA3-A33B-7B400EF7D0D5}" type="pres">
      <dgm:prSet presAssocID="{AE3F2593-5BB3-400B-8613-CE6EA49CD40F}" presName="spaceRect" presStyleCnt="0"/>
      <dgm:spPr/>
    </dgm:pt>
    <dgm:pt modelId="{9C0E8350-699C-4B90-BFFC-8EE46EABC304}" type="pres">
      <dgm:prSet presAssocID="{AE3F2593-5BB3-400B-8613-CE6EA49CD40F}" presName="parTx" presStyleLbl="revTx" presStyleIdx="0" presStyleCnt="4">
        <dgm:presLayoutVars>
          <dgm:chMax val="0"/>
          <dgm:chPref val="0"/>
        </dgm:presLayoutVars>
      </dgm:prSet>
      <dgm:spPr/>
    </dgm:pt>
    <dgm:pt modelId="{7D225EAA-5349-46AC-ADFE-647B1BB9CAB9}" type="pres">
      <dgm:prSet presAssocID="{AE3F2593-5BB3-400B-8613-CE6EA49CD40F}" presName="desTx" presStyleLbl="revTx" presStyleIdx="1" presStyleCnt="4">
        <dgm:presLayoutVars/>
      </dgm:prSet>
      <dgm:spPr/>
    </dgm:pt>
    <dgm:pt modelId="{E14747CA-91B6-4E21-BB97-5246B5244548}" type="pres">
      <dgm:prSet presAssocID="{6E98EDF4-1301-43A8-A25B-FD82265A85A9}" presName="sibTrans" presStyleCnt="0"/>
      <dgm:spPr/>
    </dgm:pt>
    <dgm:pt modelId="{65B2310D-151E-4A6E-898F-5E2E6145ECBB}" type="pres">
      <dgm:prSet presAssocID="{4B93BD29-1D4C-4169-B1FB-9A754C083510}" presName="compNode" presStyleCnt="0"/>
      <dgm:spPr/>
    </dgm:pt>
    <dgm:pt modelId="{2174CC0B-ED90-4B1F-98EE-29A26E06F2DE}" type="pres">
      <dgm:prSet presAssocID="{4B93BD29-1D4C-4169-B1FB-9A754C083510}" presName="bgRect" presStyleLbl="bgShp" presStyleIdx="1" presStyleCnt="3"/>
      <dgm:spPr/>
    </dgm:pt>
    <dgm:pt modelId="{1BFBCE10-F01D-48AF-8322-32FCF161CDBB}" type="pres">
      <dgm:prSet presAssocID="{4B93BD29-1D4C-4169-B1FB-9A754C08351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eniądze"/>
        </a:ext>
      </dgm:extLst>
    </dgm:pt>
    <dgm:pt modelId="{9115A988-5005-4960-A017-87A3A44D44F7}" type="pres">
      <dgm:prSet presAssocID="{4B93BD29-1D4C-4169-B1FB-9A754C083510}" presName="spaceRect" presStyleCnt="0"/>
      <dgm:spPr/>
    </dgm:pt>
    <dgm:pt modelId="{3FC72564-F5CD-49C4-A9E1-42BA9C326F3E}" type="pres">
      <dgm:prSet presAssocID="{4B93BD29-1D4C-4169-B1FB-9A754C083510}" presName="parTx" presStyleLbl="revTx" presStyleIdx="2" presStyleCnt="4">
        <dgm:presLayoutVars>
          <dgm:chMax val="0"/>
          <dgm:chPref val="0"/>
        </dgm:presLayoutVars>
      </dgm:prSet>
      <dgm:spPr/>
    </dgm:pt>
    <dgm:pt modelId="{A2FC8194-F8B9-4067-BCBA-FECB89DFC3EA}" type="pres">
      <dgm:prSet presAssocID="{AD070CD6-CD4E-433A-8FD5-DAD07033680B}" presName="sibTrans" presStyleCnt="0"/>
      <dgm:spPr/>
    </dgm:pt>
    <dgm:pt modelId="{B164271C-2979-464A-9FAD-E333EEEE396D}" type="pres">
      <dgm:prSet presAssocID="{ABABF917-0AD8-4CE7-ABC8-DF9BB56D5058}" presName="compNode" presStyleCnt="0"/>
      <dgm:spPr/>
    </dgm:pt>
    <dgm:pt modelId="{EE7C66DA-0A2D-4CC4-BA09-7858DA9FA5BB}" type="pres">
      <dgm:prSet presAssocID="{ABABF917-0AD8-4CE7-ABC8-DF9BB56D5058}" presName="bgRect" presStyleLbl="bgShp" presStyleIdx="2" presStyleCnt="3"/>
      <dgm:spPr/>
    </dgm:pt>
    <dgm:pt modelId="{9D0604A1-B942-4B61-84A8-DBAC69901CA9}" type="pres">
      <dgm:prSet presAssocID="{ABABF917-0AD8-4CE7-ABC8-DF9BB56D50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ktor"/>
        </a:ext>
      </dgm:extLst>
    </dgm:pt>
    <dgm:pt modelId="{404EC632-8D36-4DB2-8C1D-E9B4152B6EAE}" type="pres">
      <dgm:prSet presAssocID="{ABABF917-0AD8-4CE7-ABC8-DF9BB56D5058}" presName="spaceRect" presStyleCnt="0"/>
      <dgm:spPr/>
    </dgm:pt>
    <dgm:pt modelId="{FC8BDB1B-E859-4F67-A332-E9C98A24955D}" type="pres">
      <dgm:prSet presAssocID="{ABABF917-0AD8-4CE7-ABC8-DF9BB56D5058}" presName="parTx" presStyleLbl="revTx" presStyleIdx="3" presStyleCnt="4">
        <dgm:presLayoutVars>
          <dgm:chMax val="0"/>
          <dgm:chPref val="0"/>
        </dgm:presLayoutVars>
      </dgm:prSet>
      <dgm:spPr/>
    </dgm:pt>
  </dgm:ptLst>
  <dgm:cxnLst>
    <dgm:cxn modelId="{7B0FA107-83FB-4B47-8257-599658A2867D}" type="presOf" srcId="{AF45AA88-E789-4706-9BE0-1F2421E58C67}" destId="{7D225EAA-5349-46AC-ADFE-647B1BB9CAB9}" srcOrd="0" destOrd="0" presId="urn:microsoft.com/office/officeart/2018/2/layout/IconVerticalSolidList"/>
    <dgm:cxn modelId="{8A80A50E-0736-4936-A95D-38DD0FE4E945}" type="presOf" srcId="{4B93BD29-1D4C-4169-B1FB-9A754C083510}" destId="{3FC72564-F5CD-49C4-A9E1-42BA9C326F3E}" srcOrd="0" destOrd="0" presId="urn:microsoft.com/office/officeart/2018/2/layout/IconVerticalSolidList"/>
    <dgm:cxn modelId="{39F05510-170F-47EF-A211-2FCA5129281F}" type="presOf" srcId="{AE3F2593-5BB3-400B-8613-CE6EA49CD40F}" destId="{9C0E8350-699C-4B90-BFFC-8EE46EABC304}" srcOrd="0" destOrd="0" presId="urn:microsoft.com/office/officeart/2018/2/layout/IconVerticalSolidList"/>
    <dgm:cxn modelId="{A17ABE20-42EE-4030-9B66-2690ABBFB6F7}" srcId="{D955DCFD-72A5-40C3-8A79-8003F5684BA4}" destId="{ABABF917-0AD8-4CE7-ABC8-DF9BB56D5058}" srcOrd="2" destOrd="0" parTransId="{E2302462-12A7-4AD0-8FEB-DD0C9135373D}" sibTransId="{1CB57DA3-65A2-4B83-9383-DE4BD8679B4F}"/>
    <dgm:cxn modelId="{7DCC7421-966E-41CC-BA99-2E5F252E0635}" type="presOf" srcId="{19526A11-8B7A-4664-A02A-223BB5E853BB}" destId="{7D225EAA-5349-46AC-ADFE-647B1BB9CAB9}" srcOrd="0" destOrd="1" presId="urn:microsoft.com/office/officeart/2018/2/layout/IconVerticalSolidList"/>
    <dgm:cxn modelId="{C11BE85D-012A-48FC-A261-6365FD18193B}" type="presOf" srcId="{D955DCFD-72A5-40C3-8A79-8003F5684BA4}" destId="{D825A0E0-A327-4FAF-B952-20524C160C45}" srcOrd="0" destOrd="0" presId="urn:microsoft.com/office/officeart/2018/2/layout/IconVerticalSolidList"/>
    <dgm:cxn modelId="{B71FFE62-0053-42E9-8516-DE300B051FD2}" type="presOf" srcId="{ABABF917-0AD8-4CE7-ABC8-DF9BB56D5058}" destId="{FC8BDB1B-E859-4F67-A332-E9C98A24955D}" srcOrd="0" destOrd="0" presId="urn:microsoft.com/office/officeart/2018/2/layout/IconVerticalSolidList"/>
    <dgm:cxn modelId="{311CE365-5855-4037-B201-ADA3EB8810CF}" srcId="{AE3F2593-5BB3-400B-8613-CE6EA49CD40F}" destId="{AF45AA88-E789-4706-9BE0-1F2421E58C67}" srcOrd="0" destOrd="0" parTransId="{73DFEDF6-660F-48D0-8E8F-F509D33C217E}" sibTransId="{39C3E7D9-0AD2-4BCC-ACFA-3ECCA1F1DE29}"/>
    <dgm:cxn modelId="{55069D76-1209-4A73-B7FB-0EEBA0B44788}" srcId="{D955DCFD-72A5-40C3-8A79-8003F5684BA4}" destId="{AE3F2593-5BB3-400B-8613-CE6EA49CD40F}" srcOrd="0" destOrd="0" parTransId="{7ECE86D6-EE57-490D-B926-DF01FE843DD5}" sibTransId="{6E98EDF4-1301-43A8-A25B-FD82265A85A9}"/>
    <dgm:cxn modelId="{2B5AB8CD-C41D-4DD4-9975-77547BCF98F7}" srcId="{AE3F2593-5BB3-400B-8613-CE6EA49CD40F}" destId="{19526A11-8B7A-4664-A02A-223BB5E853BB}" srcOrd="1" destOrd="0" parTransId="{AA210359-EDE9-48ED-B444-A256A9F3C49F}" sibTransId="{85D9D376-BE07-463B-87CA-6B40519CEC84}"/>
    <dgm:cxn modelId="{24B715E5-21D7-42F6-BDC9-BD59AE85696E}" srcId="{D955DCFD-72A5-40C3-8A79-8003F5684BA4}" destId="{4B93BD29-1D4C-4169-B1FB-9A754C083510}" srcOrd="1" destOrd="0" parTransId="{B5579667-B1A3-4C5B-A6CB-D63A8DCF5D02}" sibTransId="{AD070CD6-CD4E-433A-8FD5-DAD07033680B}"/>
    <dgm:cxn modelId="{26ED5B94-D703-4E92-8D7F-8168E82A5DA6}" type="presParOf" srcId="{D825A0E0-A327-4FAF-B952-20524C160C45}" destId="{B919D678-2594-4F23-972E-86B15C8330AE}" srcOrd="0" destOrd="0" presId="urn:microsoft.com/office/officeart/2018/2/layout/IconVerticalSolidList"/>
    <dgm:cxn modelId="{768ED889-26C7-4EB6-A6FF-3AADA320CF16}" type="presParOf" srcId="{B919D678-2594-4F23-972E-86B15C8330AE}" destId="{28DF9C03-FC24-49ED-867B-437DC2FBCC53}" srcOrd="0" destOrd="0" presId="urn:microsoft.com/office/officeart/2018/2/layout/IconVerticalSolidList"/>
    <dgm:cxn modelId="{1437552F-0F8D-482E-A6C1-9EED096F4645}" type="presParOf" srcId="{B919D678-2594-4F23-972E-86B15C8330AE}" destId="{777927AA-4D49-40C3-9FF7-296907B65F27}" srcOrd="1" destOrd="0" presId="urn:microsoft.com/office/officeart/2018/2/layout/IconVerticalSolidList"/>
    <dgm:cxn modelId="{543C648D-4E92-492D-A57F-84B768092AD7}" type="presParOf" srcId="{B919D678-2594-4F23-972E-86B15C8330AE}" destId="{BEA13B72-F4A4-4BA3-A33B-7B400EF7D0D5}" srcOrd="2" destOrd="0" presId="urn:microsoft.com/office/officeart/2018/2/layout/IconVerticalSolidList"/>
    <dgm:cxn modelId="{08F82DB8-E52A-44EF-8BF0-AB6726280549}" type="presParOf" srcId="{B919D678-2594-4F23-972E-86B15C8330AE}" destId="{9C0E8350-699C-4B90-BFFC-8EE46EABC304}" srcOrd="3" destOrd="0" presId="urn:microsoft.com/office/officeart/2018/2/layout/IconVerticalSolidList"/>
    <dgm:cxn modelId="{DF2A4702-7026-4297-A535-870208900B08}" type="presParOf" srcId="{B919D678-2594-4F23-972E-86B15C8330AE}" destId="{7D225EAA-5349-46AC-ADFE-647B1BB9CAB9}" srcOrd="4" destOrd="0" presId="urn:microsoft.com/office/officeart/2018/2/layout/IconVerticalSolidList"/>
    <dgm:cxn modelId="{690633FF-A342-429F-9654-9F7046477827}" type="presParOf" srcId="{D825A0E0-A327-4FAF-B952-20524C160C45}" destId="{E14747CA-91B6-4E21-BB97-5246B5244548}" srcOrd="1" destOrd="0" presId="urn:microsoft.com/office/officeart/2018/2/layout/IconVerticalSolidList"/>
    <dgm:cxn modelId="{3F4F24A7-5FE7-4E7D-9AA6-A3BD5C3806D7}" type="presParOf" srcId="{D825A0E0-A327-4FAF-B952-20524C160C45}" destId="{65B2310D-151E-4A6E-898F-5E2E6145ECBB}" srcOrd="2" destOrd="0" presId="urn:microsoft.com/office/officeart/2018/2/layout/IconVerticalSolidList"/>
    <dgm:cxn modelId="{C82177E8-DFDE-40FD-97AF-A0A090C5C85B}" type="presParOf" srcId="{65B2310D-151E-4A6E-898F-5E2E6145ECBB}" destId="{2174CC0B-ED90-4B1F-98EE-29A26E06F2DE}" srcOrd="0" destOrd="0" presId="urn:microsoft.com/office/officeart/2018/2/layout/IconVerticalSolidList"/>
    <dgm:cxn modelId="{18BF8D84-60FD-4A39-951C-17780232151A}" type="presParOf" srcId="{65B2310D-151E-4A6E-898F-5E2E6145ECBB}" destId="{1BFBCE10-F01D-48AF-8322-32FCF161CDBB}" srcOrd="1" destOrd="0" presId="urn:microsoft.com/office/officeart/2018/2/layout/IconVerticalSolidList"/>
    <dgm:cxn modelId="{AB8D3C95-49AD-48FF-8D6D-BF986B4DCBA6}" type="presParOf" srcId="{65B2310D-151E-4A6E-898F-5E2E6145ECBB}" destId="{9115A988-5005-4960-A017-87A3A44D44F7}" srcOrd="2" destOrd="0" presId="urn:microsoft.com/office/officeart/2018/2/layout/IconVerticalSolidList"/>
    <dgm:cxn modelId="{60897B34-73F6-42CA-81B6-B3CE6535ABFD}" type="presParOf" srcId="{65B2310D-151E-4A6E-898F-5E2E6145ECBB}" destId="{3FC72564-F5CD-49C4-A9E1-42BA9C326F3E}" srcOrd="3" destOrd="0" presId="urn:microsoft.com/office/officeart/2018/2/layout/IconVerticalSolidList"/>
    <dgm:cxn modelId="{43F4120B-A241-407B-8507-891C86D216F0}" type="presParOf" srcId="{D825A0E0-A327-4FAF-B952-20524C160C45}" destId="{A2FC8194-F8B9-4067-BCBA-FECB89DFC3EA}" srcOrd="3" destOrd="0" presId="urn:microsoft.com/office/officeart/2018/2/layout/IconVerticalSolidList"/>
    <dgm:cxn modelId="{023492AA-687B-44E8-81BC-4B9C0DB9F914}" type="presParOf" srcId="{D825A0E0-A327-4FAF-B952-20524C160C45}" destId="{B164271C-2979-464A-9FAD-E333EEEE396D}" srcOrd="4" destOrd="0" presId="urn:microsoft.com/office/officeart/2018/2/layout/IconVerticalSolidList"/>
    <dgm:cxn modelId="{537FD860-01A0-4836-B08F-36E7BA5F8951}" type="presParOf" srcId="{B164271C-2979-464A-9FAD-E333EEEE396D}" destId="{EE7C66DA-0A2D-4CC4-BA09-7858DA9FA5BB}" srcOrd="0" destOrd="0" presId="urn:microsoft.com/office/officeart/2018/2/layout/IconVerticalSolidList"/>
    <dgm:cxn modelId="{ED8C9623-7BFF-4F09-8B7E-5B1723B15C61}" type="presParOf" srcId="{B164271C-2979-464A-9FAD-E333EEEE396D}" destId="{9D0604A1-B942-4B61-84A8-DBAC69901CA9}" srcOrd="1" destOrd="0" presId="urn:microsoft.com/office/officeart/2018/2/layout/IconVerticalSolidList"/>
    <dgm:cxn modelId="{6A3C5675-F634-419C-BF64-811F4041EABC}" type="presParOf" srcId="{B164271C-2979-464A-9FAD-E333EEEE396D}" destId="{404EC632-8D36-4DB2-8C1D-E9B4152B6EAE}" srcOrd="2" destOrd="0" presId="urn:microsoft.com/office/officeart/2018/2/layout/IconVerticalSolidList"/>
    <dgm:cxn modelId="{7EF2E448-05A7-4CEB-9471-E69A8805B028}" type="presParOf" srcId="{B164271C-2979-464A-9FAD-E333EEEE396D}" destId="{FC8BDB1B-E859-4F67-A332-E9C98A2495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1EA251F-F6E6-4AEE-96B0-046ADBE25B17}" type="doc">
      <dgm:prSet loTypeId="urn:microsoft.com/office/officeart/2005/8/layout/process1" loCatId="process" qsTypeId="urn:microsoft.com/office/officeart/2005/8/quickstyle/3d5" qsCatId="3D" csTypeId="urn:microsoft.com/office/officeart/2005/8/colors/accent1_2" csCatId="accent1"/>
      <dgm:spPr/>
      <dgm:t>
        <a:bodyPr/>
        <a:lstStyle/>
        <a:p>
          <a:endParaRPr lang="pl-PL"/>
        </a:p>
      </dgm:t>
    </dgm:pt>
    <dgm:pt modelId="{D0A65B79-AFC5-4EFE-8949-3EC0007E6505}">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dany podmiot działa, sprawując władzę publiczną, jeżeli przedmiotowa działalność stanowi część zasadniczych funkcji państwa, lub jeżeli jest ona powiązana z tymi funkcjami przez swój charakter, swoje cele i zasady, którym podlega </a:t>
          </a:r>
        </a:p>
      </dgm:t>
    </dgm:pt>
    <dgm:pt modelId="{7F65DE30-45EA-4DFA-A9A6-A7DA8A7D3148}" type="parTrans" cxnId="{12D17C14-0270-4F35-9F90-8FAE2B7667CB}">
      <dgm:prSet/>
      <dgm:spPr/>
      <dgm:t>
        <a:bodyPr/>
        <a:lstStyle/>
        <a:p>
          <a:endParaRPr lang="pl-PL"/>
        </a:p>
      </dgm:t>
    </dgm:pt>
    <dgm:pt modelId="{792FD038-2220-44BE-A165-8F37402F0EA1}" type="sibTrans" cxnId="{12D17C14-0270-4F35-9F90-8FAE2B7667CB}">
      <dgm:prSet/>
      <dgm:spPr/>
      <dgm:t>
        <a:bodyPr/>
        <a:lstStyle/>
        <a:p>
          <a:endParaRPr lang="pl-PL"/>
        </a:p>
      </dgm:t>
    </dgm:pt>
    <dgm:pt modelId="{5AF744F7-3804-4D43-88C6-FCB716A0E8E9}" type="pres">
      <dgm:prSet presAssocID="{81EA251F-F6E6-4AEE-96B0-046ADBE25B17}" presName="Name0" presStyleCnt="0">
        <dgm:presLayoutVars>
          <dgm:dir/>
          <dgm:resizeHandles val="exact"/>
        </dgm:presLayoutVars>
      </dgm:prSet>
      <dgm:spPr/>
    </dgm:pt>
    <dgm:pt modelId="{BCAA29F8-C489-4AE4-9CB4-8A3CD9E8084E}" type="pres">
      <dgm:prSet presAssocID="{D0A65B79-AFC5-4EFE-8949-3EC0007E6505}" presName="node" presStyleLbl="node1" presStyleIdx="0" presStyleCnt="1">
        <dgm:presLayoutVars>
          <dgm:bulletEnabled val="1"/>
        </dgm:presLayoutVars>
      </dgm:prSet>
      <dgm:spPr/>
    </dgm:pt>
  </dgm:ptLst>
  <dgm:cxnLst>
    <dgm:cxn modelId="{12D17C14-0270-4F35-9F90-8FAE2B7667CB}" srcId="{81EA251F-F6E6-4AEE-96B0-046ADBE25B17}" destId="{D0A65B79-AFC5-4EFE-8949-3EC0007E6505}" srcOrd="0" destOrd="0" parTransId="{7F65DE30-45EA-4DFA-A9A6-A7DA8A7D3148}" sibTransId="{792FD038-2220-44BE-A165-8F37402F0EA1}"/>
    <dgm:cxn modelId="{51F2614A-7FD1-40DF-BAB6-D5A65B501006}" type="presOf" srcId="{D0A65B79-AFC5-4EFE-8949-3EC0007E6505}" destId="{BCAA29F8-C489-4AE4-9CB4-8A3CD9E8084E}" srcOrd="0" destOrd="0" presId="urn:microsoft.com/office/officeart/2005/8/layout/process1"/>
    <dgm:cxn modelId="{32D36FEE-1199-41F1-AAB4-39F116BB207A}" type="presOf" srcId="{81EA251F-F6E6-4AEE-96B0-046ADBE25B17}" destId="{5AF744F7-3804-4D43-88C6-FCB716A0E8E9}" srcOrd="0" destOrd="0" presId="urn:microsoft.com/office/officeart/2005/8/layout/process1"/>
    <dgm:cxn modelId="{3A3B0184-D0AD-44B4-8AD2-AF6FA7562E7F}" type="presParOf" srcId="{5AF744F7-3804-4D43-88C6-FCB716A0E8E9}" destId="{BCAA29F8-C489-4AE4-9CB4-8A3CD9E8084E}"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F3B93F-4F57-431B-8C69-E8CADECA14FD}"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pl-PL"/>
        </a:p>
      </dgm:t>
    </dgm:pt>
    <dgm:pt modelId="{C788EFAB-416B-41BE-9C73-0DCD6097B73F}">
      <dgm:prSet/>
      <dgm:spPr/>
      <dgm:t>
        <a:bodyPr/>
        <a:lstStyle/>
        <a:p>
          <a:r>
            <a:rPr lang="pl-PL"/>
            <a:t>działalność wojska lub policji </a:t>
          </a:r>
        </a:p>
      </dgm:t>
    </dgm:pt>
    <dgm:pt modelId="{5A6C907F-2797-4195-840B-398015C27EFA}" type="parTrans" cxnId="{8F60522B-D05D-4B56-8BF4-3F4C06DC5EDD}">
      <dgm:prSet/>
      <dgm:spPr/>
      <dgm:t>
        <a:bodyPr/>
        <a:lstStyle/>
        <a:p>
          <a:endParaRPr lang="pl-PL"/>
        </a:p>
      </dgm:t>
    </dgm:pt>
    <dgm:pt modelId="{C2B98521-3A64-4561-B953-4472293827BD}" type="sibTrans" cxnId="{8F60522B-D05D-4B56-8BF4-3F4C06DC5EDD}">
      <dgm:prSet/>
      <dgm:spPr/>
      <dgm:t>
        <a:bodyPr/>
        <a:lstStyle/>
        <a:p>
          <a:endParaRPr lang="pl-PL"/>
        </a:p>
      </dgm:t>
    </dgm:pt>
    <dgm:pt modelId="{DC4E2331-BFE0-45C6-8CD0-F0A6721EB351}">
      <dgm:prSet/>
      <dgm:spPr/>
      <dgm:t>
        <a:bodyPr/>
        <a:lstStyle/>
        <a:p>
          <a:r>
            <a:rPr lang="pl-PL"/>
            <a:t>działalność w zakresie bezpieczeństwa i kontroli żeglugi powietrznej </a:t>
          </a:r>
        </a:p>
      </dgm:t>
    </dgm:pt>
    <dgm:pt modelId="{E38B2248-E128-4E27-BAD1-FC7FFFFB671C}" type="parTrans" cxnId="{B63C1F12-088A-4A5F-B8A5-C383BF43DE1C}">
      <dgm:prSet/>
      <dgm:spPr/>
      <dgm:t>
        <a:bodyPr/>
        <a:lstStyle/>
        <a:p>
          <a:endParaRPr lang="pl-PL"/>
        </a:p>
      </dgm:t>
    </dgm:pt>
    <dgm:pt modelId="{AFA9E96F-6C1B-48FA-841B-877FC5399C7B}" type="sibTrans" cxnId="{B63C1F12-088A-4A5F-B8A5-C383BF43DE1C}">
      <dgm:prSet/>
      <dgm:spPr/>
      <dgm:t>
        <a:bodyPr/>
        <a:lstStyle/>
        <a:p>
          <a:endParaRPr lang="pl-PL"/>
        </a:p>
      </dgm:t>
    </dgm:pt>
    <dgm:pt modelId="{87B098B1-1307-438B-93F5-FFDF0990812E}">
      <dgm:prSet/>
      <dgm:spPr/>
      <dgm:t>
        <a:bodyPr/>
        <a:lstStyle/>
        <a:p>
          <a:r>
            <a:rPr lang="pl-PL"/>
            <a:t>działalność w zakresie kontroli i bezpieczeństwa ruchu morskiego </a:t>
          </a:r>
        </a:p>
      </dgm:t>
    </dgm:pt>
    <dgm:pt modelId="{63FA74A1-3A93-47E8-95C5-008358B845F6}" type="parTrans" cxnId="{DAA24A3F-F39F-4C55-A410-C53AAAA642F1}">
      <dgm:prSet/>
      <dgm:spPr/>
      <dgm:t>
        <a:bodyPr/>
        <a:lstStyle/>
        <a:p>
          <a:endParaRPr lang="pl-PL"/>
        </a:p>
      </dgm:t>
    </dgm:pt>
    <dgm:pt modelId="{DBD2EB37-D2C7-429E-B7A7-179B5EA15365}" type="sibTrans" cxnId="{DAA24A3F-F39F-4C55-A410-C53AAAA642F1}">
      <dgm:prSet/>
      <dgm:spPr/>
      <dgm:t>
        <a:bodyPr/>
        <a:lstStyle/>
        <a:p>
          <a:endParaRPr lang="pl-PL"/>
        </a:p>
      </dgm:t>
    </dgm:pt>
    <dgm:pt modelId="{6FEE1EAB-CA42-40F1-8CBC-9871FC2DB88E}">
      <dgm:prSet/>
      <dgm:spPr/>
      <dgm:t>
        <a:bodyPr/>
        <a:lstStyle/>
        <a:p>
          <a:r>
            <a:rPr lang="pl-PL"/>
            <a:t>działalność w zakresie nadzoru nad zanieczyszczeniami </a:t>
          </a:r>
        </a:p>
      </dgm:t>
    </dgm:pt>
    <dgm:pt modelId="{7966D990-AAA4-46EB-B05D-40136A6D12FE}" type="parTrans" cxnId="{769AA398-F7B0-4A9E-9C96-CA946892F155}">
      <dgm:prSet/>
      <dgm:spPr/>
      <dgm:t>
        <a:bodyPr/>
        <a:lstStyle/>
        <a:p>
          <a:endParaRPr lang="pl-PL"/>
        </a:p>
      </dgm:t>
    </dgm:pt>
    <dgm:pt modelId="{037C7165-61A5-4313-9EB8-A17B0166F667}" type="sibTrans" cxnId="{769AA398-F7B0-4A9E-9C96-CA946892F155}">
      <dgm:prSet/>
      <dgm:spPr/>
      <dgm:t>
        <a:bodyPr/>
        <a:lstStyle/>
        <a:p>
          <a:endParaRPr lang="pl-PL"/>
        </a:p>
      </dgm:t>
    </dgm:pt>
    <dgm:pt modelId="{388B6059-837C-43AB-984A-EB67EB0B42E3}">
      <dgm:prSet/>
      <dgm:spPr/>
      <dgm:t>
        <a:bodyPr/>
        <a:lstStyle/>
        <a:p>
          <a:r>
            <a:rPr lang="pl-PL"/>
            <a:t>działalność w zakresie organizacji, finansowania i wykonywania wyroków więzienia</a:t>
          </a:r>
        </a:p>
      </dgm:t>
    </dgm:pt>
    <dgm:pt modelId="{D566E6B4-88EA-44BB-AF0C-FC3619934103}" type="parTrans" cxnId="{859935F6-4796-4555-91FA-9CB62EDA1E51}">
      <dgm:prSet/>
      <dgm:spPr/>
      <dgm:t>
        <a:bodyPr/>
        <a:lstStyle/>
        <a:p>
          <a:endParaRPr lang="pl-PL"/>
        </a:p>
      </dgm:t>
    </dgm:pt>
    <dgm:pt modelId="{14B5B023-9920-4CFE-88D7-937094C26F8A}" type="sibTrans" cxnId="{859935F6-4796-4555-91FA-9CB62EDA1E51}">
      <dgm:prSet/>
      <dgm:spPr/>
      <dgm:t>
        <a:bodyPr/>
        <a:lstStyle/>
        <a:p>
          <a:endParaRPr lang="pl-PL"/>
        </a:p>
      </dgm:t>
    </dgm:pt>
    <dgm:pt modelId="{E6C5CB7B-2646-49BB-8975-48BC4864308C}">
      <dgm:prSet/>
      <dgm:spPr/>
      <dgm:t>
        <a:bodyPr/>
        <a:lstStyle/>
        <a:p>
          <a:r>
            <a:rPr lang="pl-PL"/>
            <a:t>działalność organów publicznych w zakresie rozwoju i rewitalizacji terenów publicznych </a:t>
          </a:r>
        </a:p>
      </dgm:t>
    </dgm:pt>
    <dgm:pt modelId="{9A2396BD-05CB-4593-B689-B396557FCFF9}" type="parTrans" cxnId="{6E996A05-4E88-4EBE-BF07-EA65D5C69B9F}">
      <dgm:prSet/>
      <dgm:spPr/>
      <dgm:t>
        <a:bodyPr/>
        <a:lstStyle/>
        <a:p>
          <a:endParaRPr lang="pl-PL"/>
        </a:p>
      </dgm:t>
    </dgm:pt>
    <dgm:pt modelId="{B45CA9C0-5258-45A8-8CF0-4E9771C3C669}" type="sibTrans" cxnId="{6E996A05-4E88-4EBE-BF07-EA65D5C69B9F}">
      <dgm:prSet/>
      <dgm:spPr/>
      <dgm:t>
        <a:bodyPr/>
        <a:lstStyle/>
        <a:p>
          <a:endParaRPr lang="pl-PL"/>
        </a:p>
      </dgm:t>
    </dgm:pt>
    <dgm:pt modelId="{4183A279-BB38-4DC3-B9B4-2122998BE908}">
      <dgm:prSet/>
      <dgm:spPr/>
      <dgm:t>
        <a:bodyPr/>
        <a:lstStyle/>
        <a:p>
          <a:r>
            <a:rPr lang="pl-PL"/>
            <a:t>działalność w zakresie zbierania danych, które mają być wykorzystane do celów publicznych, na podstawie ustawowego obowiązku informacyjnego nałożonego na te przedsiębiorstw</a:t>
          </a:r>
        </a:p>
      </dgm:t>
    </dgm:pt>
    <dgm:pt modelId="{8392C32E-F884-4296-A037-90510D49BC55}" type="parTrans" cxnId="{EF9628F6-CAE8-4B67-A3B5-50EBD2BD510B}">
      <dgm:prSet/>
      <dgm:spPr/>
      <dgm:t>
        <a:bodyPr/>
        <a:lstStyle/>
        <a:p>
          <a:endParaRPr lang="pl-PL"/>
        </a:p>
      </dgm:t>
    </dgm:pt>
    <dgm:pt modelId="{DD1B3A26-C939-412B-AD00-7BBBD15B7055}" type="sibTrans" cxnId="{EF9628F6-CAE8-4B67-A3B5-50EBD2BD510B}">
      <dgm:prSet/>
      <dgm:spPr/>
      <dgm:t>
        <a:bodyPr/>
        <a:lstStyle/>
        <a:p>
          <a:endParaRPr lang="pl-PL"/>
        </a:p>
      </dgm:t>
    </dgm:pt>
    <dgm:pt modelId="{079B2C2E-2909-4E91-B6C0-024088DEE25B}" type="pres">
      <dgm:prSet presAssocID="{4FF3B93F-4F57-431B-8C69-E8CADECA14FD}" presName="vert0" presStyleCnt="0">
        <dgm:presLayoutVars>
          <dgm:dir/>
          <dgm:animOne val="branch"/>
          <dgm:animLvl val="lvl"/>
        </dgm:presLayoutVars>
      </dgm:prSet>
      <dgm:spPr/>
    </dgm:pt>
    <dgm:pt modelId="{E273ED53-B9BD-4444-A7F7-A4D99026E7ED}" type="pres">
      <dgm:prSet presAssocID="{C788EFAB-416B-41BE-9C73-0DCD6097B73F}" presName="thickLine" presStyleLbl="alignNode1" presStyleIdx="0" presStyleCnt="7"/>
      <dgm:spPr/>
    </dgm:pt>
    <dgm:pt modelId="{A5B95A7A-8848-400A-9783-AD70B896C4A5}" type="pres">
      <dgm:prSet presAssocID="{C788EFAB-416B-41BE-9C73-0DCD6097B73F}" presName="horz1" presStyleCnt="0"/>
      <dgm:spPr/>
    </dgm:pt>
    <dgm:pt modelId="{FB201770-9B4F-4A44-8206-1A26F62F398C}" type="pres">
      <dgm:prSet presAssocID="{C788EFAB-416B-41BE-9C73-0DCD6097B73F}" presName="tx1" presStyleLbl="revTx" presStyleIdx="0" presStyleCnt="7"/>
      <dgm:spPr/>
    </dgm:pt>
    <dgm:pt modelId="{24FFCF98-1737-4683-8715-FAB0F9ED0FC6}" type="pres">
      <dgm:prSet presAssocID="{C788EFAB-416B-41BE-9C73-0DCD6097B73F}" presName="vert1" presStyleCnt="0"/>
      <dgm:spPr/>
    </dgm:pt>
    <dgm:pt modelId="{53C9B623-66D4-4E64-A970-055A560E504B}" type="pres">
      <dgm:prSet presAssocID="{DC4E2331-BFE0-45C6-8CD0-F0A6721EB351}" presName="thickLine" presStyleLbl="alignNode1" presStyleIdx="1" presStyleCnt="7"/>
      <dgm:spPr/>
    </dgm:pt>
    <dgm:pt modelId="{28BE577A-84DB-4321-A7EE-86C6DC5B7817}" type="pres">
      <dgm:prSet presAssocID="{DC4E2331-BFE0-45C6-8CD0-F0A6721EB351}" presName="horz1" presStyleCnt="0"/>
      <dgm:spPr/>
    </dgm:pt>
    <dgm:pt modelId="{535D6097-9F24-4F21-96E9-F794C7FFA8D8}" type="pres">
      <dgm:prSet presAssocID="{DC4E2331-BFE0-45C6-8CD0-F0A6721EB351}" presName="tx1" presStyleLbl="revTx" presStyleIdx="1" presStyleCnt="7"/>
      <dgm:spPr/>
    </dgm:pt>
    <dgm:pt modelId="{AF4D333C-063B-41D5-8D3F-E23EDC2BD2B6}" type="pres">
      <dgm:prSet presAssocID="{DC4E2331-BFE0-45C6-8CD0-F0A6721EB351}" presName="vert1" presStyleCnt="0"/>
      <dgm:spPr/>
    </dgm:pt>
    <dgm:pt modelId="{875B10B5-A7AC-4C93-8F16-B53E4FB9578A}" type="pres">
      <dgm:prSet presAssocID="{87B098B1-1307-438B-93F5-FFDF0990812E}" presName="thickLine" presStyleLbl="alignNode1" presStyleIdx="2" presStyleCnt="7"/>
      <dgm:spPr/>
    </dgm:pt>
    <dgm:pt modelId="{5E894925-5455-440D-A817-B52320135455}" type="pres">
      <dgm:prSet presAssocID="{87B098B1-1307-438B-93F5-FFDF0990812E}" presName="horz1" presStyleCnt="0"/>
      <dgm:spPr/>
    </dgm:pt>
    <dgm:pt modelId="{8C9B6E79-B42C-496B-AFF6-FE3B11891E4C}" type="pres">
      <dgm:prSet presAssocID="{87B098B1-1307-438B-93F5-FFDF0990812E}" presName="tx1" presStyleLbl="revTx" presStyleIdx="2" presStyleCnt="7"/>
      <dgm:spPr/>
    </dgm:pt>
    <dgm:pt modelId="{71DF6536-4428-4CD4-BD25-2B3CED389DA5}" type="pres">
      <dgm:prSet presAssocID="{87B098B1-1307-438B-93F5-FFDF0990812E}" presName="vert1" presStyleCnt="0"/>
      <dgm:spPr/>
    </dgm:pt>
    <dgm:pt modelId="{8F22BB4C-8277-48BB-9272-D893B758D2FC}" type="pres">
      <dgm:prSet presAssocID="{6FEE1EAB-CA42-40F1-8CBC-9871FC2DB88E}" presName="thickLine" presStyleLbl="alignNode1" presStyleIdx="3" presStyleCnt="7"/>
      <dgm:spPr/>
    </dgm:pt>
    <dgm:pt modelId="{99A61D34-0CBC-4957-852F-B39F9D10A842}" type="pres">
      <dgm:prSet presAssocID="{6FEE1EAB-CA42-40F1-8CBC-9871FC2DB88E}" presName="horz1" presStyleCnt="0"/>
      <dgm:spPr/>
    </dgm:pt>
    <dgm:pt modelId="{767B832B-1243-4DE9-A871-B67C5941281B}" type="pres">
      <dgm:prSet presAssocID="{6FEE1EAB-CA42-40F1-8CBC-9871FC2DB88E}" presName="tx1" presStyleLbl="revTx" presStyleIdx="3" presStyleCnt="7"/>
      <dgm:spPr/>
    </dgm:pt>
    <dgm:pt modelId="{A5A70D03-3BF0-4C37-8329-3A2F89D4497F}" type="pres">
      <dgm:prSet presAssocID="{6FEE1EAB-CA42-40F1-8CBC-9871FC2DB88E}" presName="vert1" presStyleCnt="0"/>
      <dgm:spPr/>
    </dgm:pt>
    <dgm:pt modelId="{B3DBB6D0-4574-48E3-8FEF-DE8BFBBB3913}" type="pres">
      <dgm:prSet presAssocID="{388B6059-837C-43AB-984A-EB67EB0B42E3}" presName="thickLine" presStyleLbl="alignNode1" presStyleIdx="4" presStyleCnt="7"/>
      <dgm:spPr/>
    </dgm:pt>
    <dgm:pt modelId="{06A5E537-C792-4F6A-96B5-28E2526A0402}" type="pres">
      <dgm:prSet presAssocID="{388B6059-837C-43AB-984A-EB67EB0B42E3}" presName="horz1" presStyleCnt="0"/>
      <dgm:spPr/>
    </dgm:pt>
    <dgm:pt modelId="{33BEEA2E-3E9B-42A5-A28E-028DA8FBB917}" type="pres">
      <dgm:prSet presAssocID="{388B6059-837C-43AB-984A-EB67EB0B42E3}" presName="tx1" presStyleLbl="revTx" presStyleIdx="4" presStyleCnt="7"/>
      <dgm:spPr/>
    </dgm:pt>
    <dgm:pt modelId="{FC828C20-09EF-496D-B018-0BFF260839FD}" type="pres">
      <dgm:prSet presAssocID="{388B6059-837C-43AB-984A-EB67EB0B42E3}" presName="vert1" presStyleCnt="0"/>
      <dgm:spPr/>
    </dgm:pt>
    <dgm:pt modelId="{E505EDCA-D6EF-4A65-94B3-7A957B33CD25}" type="pres">
      <dgm:prSet presAssocID="{E6C5CB7B-2646-49BB-8975-48BC4864308C}" presName="thickLine" presStyleLbl="alignNode1" presStyleIdx="5" presStyleCnt="7"/>
      <dgm:spPr/>
    </dgm:pt>
    <dgm:pt modelId="{CD3A8384-569F-4E7D-9B11-2A58683989DD}" type="pres">
      <dgm:prSet presAssocID="{E6C5CB7B-2646-49BB-8975-48BC4864308C}" presName="horz1" presStyleCnt="0"/>
      <dgm:spPr/>
    </dgm:pt>
    <dgm:pt modelId="{076C3A45-1E48-4EBE-9247-E38FC7E48DE3}" type="pres">
      <dgm:prSet presAssocID="{E6C5CB7B-2646-49BB-8975-48BC4864308C}" presName="tx1" presStyleLbl="revTx" presStyleIdx="5" presStyleCnt="7"/>
      <dgm:spPr/>
    </dgm:pt>
    <dgm:pt modelId="{FF43FACD-1A62-4715-84BC-BB5A967B52BA}" type="pres">
      <dgm:prSet presAssocID="{E6C5CB7B-2646-49BB-8975-48BC4864308C}" presName="vert1" presStyleCnt="0"/>
      <dgm:spPr/>
    </dgm:pt>
    <dgm:pt modelId="{D8E86110-9876-4EFC-814C-9F5620040304}" type="pres">
      <dgm:prSet presAssocID="{4183A279-BB38-4DC3-B9B4-2122998BE908}" presName="thickLine" presStyleLbl="alignNode1" presStyleIdx="6" presStyleCnt="7"/>
      <dgm:spPr/>
    </dgm:pt>
    <dgm:pt modelId="{C79B6EBE-1EAF-4FBA-8A55-74269F04F4EF}" type="pres">
      <dgm:prSet presAssocID="{4183A279-BB38-4DC3-B9B4-2122998BE908}" presName="horz1" presStyleCnt="0"/>
      <dgm:spPr/>
    </dgm:pt>
    <dgm:pt modelId="{70D683A0-DE9D-4DDC-ADB7-FA773941523D}" type="pres">
      <dgm:prSet presAssocID="{4183A279-BB38-4DC3-B9B4-2122998BE908}" presName="tx1" presStyleLbl="revTx" presStyleIdx="6" presStyleCnt="7"/>
      <dgm:spPr/>
    </dgm:pt>
    <dgm:pt modelId="{EA557CE8-FB27-4F5D-9990-B2ACC1B56871}" type="pres">
      <dgm:prSet presAssocID="{4183A279-BB38-4DC3-B9B4-2122998BE908}" presName="vert1" presStyleCnt="0"/>
      <dgm:spPr/>
    </dgm:pt>
  </dgm:ptLst>
  <dgm:cxnLst>
    <dgm:cxn modelId="{6E996A05-4E88-4EBE-BF07-EA65D5C69B9F}" srcId="{4FF3B93F-4F57-431B-8C69-E8CADECA14FD}" destId="{E6C5CB7B-2646-49BB-8975-48BC4864308C}" srcOrd="5" destOrd="0" parTransId="{9A2396BD-05CB-4593-B689-B396557FCFF9}" sibTransId="{B45CA9C0-5258-45A8-8CF0-4E9771C3C669}"/>
    <dgm:cxn modelId="{B63C1F12-088A-4A5F-B8A5-C383BF43DE1C}" srcId="{4FF3B93F-4F57-431B-8C69-E8CADECA14FD}" destId="{DC4E2331-BFE0-45C6-8CD0-F0A6721EB351}" srcOrd="1" destOrd="0" parTransId="{E38B2248-E128-4E27-BAD1-FC7FFFFB671C}" sibTransId="{AFA9E96F-6C1B-48FA-841B-877FC5399C7B}"/>
    <dgm:cxn modelId="{8F60522B-D05D-4B56-8BF4-3F4C06DC5EDD}" srcId="{4FF3B93F-4F57-431B-8C69-E8CADECA14FD}" destId="{C788EFAB-416B-41BE-9C73-0DCD6097B73F}" srcOrd="0" destOrd="0" parTransId="{5A6C907F-2797-4195-840B-398015C27EFA}" sibTransId="{C2B98521-3A64-4561-B953-4472293827BD}"/>
    <dgm:cxn modelId="{DAA24A3F-F39F-4C55-A410-C53AAAA642F1}" srcId="{4FF3B93F-4F57-431B-8C69-E8CADECA14FD}" destId="{87B098B1-1307-438B-93F5-FFDF0990812E}" srcOrd="2" destOrd="0" parTransId="{63FA74A1-3A93-47E8-95C5-008358B845F6}" sibTransId="{DBD2EB37-D2C7-429E-B7A7-179B5EA15365}"/>
    <dgm:cxn modelId="{E31F2863-CAE1-4726-97F8-D67A597F0ED9}" type="presOf" srcId="{4FF3B93F-4F57-431B-8C69-E8CADECA14FD}" destId="{079B2C2E-2909-4E91-B6C0-024088DEE25B}" srcOrd="0" destOrd="0" presId="urn:microsoft.com/office/officeart/2008/layout/LinedList"/>
    <dgm:cxn modelId="{39467975-FE24-402A-B43F-5082C16F1775}" type="presOf" srcId="{DC4E2331-BFE0-45C6-8CD0-F0A6721EB351}" destId="{535D6097-9F24-4F21-96E9-F794C7FFA8D8}" srcOrd="0" destOrd="0" presId="urn:microsoft.com/office/officeart/2008/layout/LinedList"/>
    <dgm:cxn modelId="{769AA398-F7B0-4A9E-9C96-CA946892F155}" srcId="{4FF3B93F-4F57-431B-8C69-E8CADECA14FD}" destId="{6FEE1EAB-CA42-40F1-8CBC-9871FC2DB88E}" srcOrd="3" destOrd="0" parTransId="{7966D990-AAA4-46EB-B05D-40136A6D12FE}" sibTransId="{037C7165-61A5-4313-9EB8-A17B0166F667}"/>
    <dgm:cxn modelId="{D3824E9A-E368-4459-9D5E-00C8F4F0025B}" type="presOf" srcId="{6FEE1EAB-CA42-40F1-8CBC-9871FC2DB88E}" destId="{767B832B-1243-4DE9-A871-B67C5941281B}" srcOrd="0" destOrd="0" presId="urn:microsoft.com/office/officeart/2008/layout/LinedList"/>
    <dgm:cxn modelId="{01103DA4-BFC6-4300-A414-DA4C6C5D8F19}" type="presOf" srcId="{87B098B1-1307-438B-93F5-FFDF0990812E}" destId="{8C9B6E79-B42C-496B-AFF6-FE3B11891E4C}" srcOrd="0" destOrd="0" presId="urn:microsoft.com/office/officeart/2008/layout/LinedList"/>
    <dgm:cxn modelId="{954BD1BF-45EF-491A-B89C-B0712AE4A8A5}" type="presOf" srcId="{E6C5CB7B-2646-49BB-8975-48BC4864308C}" destId="{076C3A45-1E48-4EBE-9247-E38FC7E48DE3}" srcOrd="0" destOrd="0" presId="urn:microsoft.com/office/officeart/2008/layout/LinedList"/>
    <dgm:cxn modelId="{57EC56C1-B1AA-4F90-960E-5664F11AE352}" type="presOf" srcId="{C788EFAB-416B-41BE-9C73-0DCD6097B73F}" destId="{FB201770-9B4F-4A44-8206-1A26F62F398C}" srcOrd="0" destOrd="0" presId="urn:microsoft.com/office/officeart/2008/layout/LinedList"/>
    <dgm:cxn modelId="{168862C5-01B9-4A81-AC6D-1471598F08E4}" type="presOf" srcId="{4183A279-BB38-4DC3-B9B4-2122998BE908}" destId="{70D683A0-DE9D-4DDC-ADB7-FA773941523D}" srcOrd="0" destOrd="0" presId="urn:microsoft.com/office/officeart/2008/layout/LinedList"/>
    <dgm:cxn modelId="{29BEDAC7-039A-456C-9BA1-D20B0090E87F}" type="presOf" srcId="{388B6059-837C-43AB-984A-EB67EB0B42E3}" destId="{33BEEA2E-3E9B-42A5-A28E-028DA8FBB917}" srcOrd="0" destOrd="0" presId="urn:microsoft.com/office/officeart/2008/layout/LinedList"/>
    <dgm:cxn modelId="{EF9628F6-CAE8-4B67-A3B5-50EBD2BD510B}" srcId="{4FF3B93F-4F57-431B-8C69-E8CADECA14FD}" destId="{4183A279-BB38-4DC3-B9B4-2122998BE908}" srcOrd="6" destOrd="0" parTransId="{8392C32E-F884-4296-A037-90510D49BC55}" sibTransId="{DD1B3A26-C939-412B-AD00-7BBBD15B7055}"/>
    <dgm:cxn modelId="{859935F6-4796-4555-91FA-9CB62EDA1E51}" srcId="{4FF3B93F-4F57-431B-8C69-E8CADECA14FD}" destId="{388B6059-837C-43AB-984A-EB67EB0B42E3}" srcOrd="4" destOrd="0" parTransId="{D566E6B4-88EA-44BB-AF0C-FC3619934103}" sibTransId="{14B5B023-9920-4CFE-88D7-937094C26F8A}"/>
    <dgm:cxn modelId="{5AAFF8F0-A0EE-4E24-A6AA-0E2BFE2D42DE}" type="presParOf" srcId="{079B2C2E-2909-4E91-B6C0-024088DEE25B}" destId="{E273ED53-B9BD-4444-A7F7-A4D99026E7ED}" srcOrd="0" destOrd="0" presId="urn:microsoft.com/office/officeart/2008/layout/LinedList"/>
    <dgm:cxn modelId="{8062504D-4545-48D8-BA6B-975466A62476}" type="presParOf" srcId="{079B2C2E-2909-4E91-B6C0-024088DEE25B}" destId="{A5B95A7A-8848-400A-9783-AD70B896C4A5}" srcOrd="1" destOrd="0" presId="urn:microsoft.com/office/officeart/2008/layout/LinedList"/>
    <dgm:cxn modelId="{C44E7EF8-E569-49BF-A024-FF2F8C223696}" type="presParOf" srcId="{A5B95A7A-8848-400A-9783-AD70B896C4A5}" destId="{FB201770-9B4F-4A44-8206-1A26F62F398C}" srcOrd="0" destOrd="0" presId="urn:microsoft.com/office/officeart/2008/layout/LinedList"/>
    <dgm:cxn modelId="{3D7A01D7-FADA-4E3E-83F8-98EFB4B23E08}" type="presParOf" srcId="{A5B95A7A-8848-400A-9783-AD70B896C4A5}" destId="{24FFCF98-1737-4683-8715-FAB0F9ED0FC6}" srcOrd="1" destOrd="0" presId="urn:microsoft.com/office/officeart/2008/layout/LinedList"/>
    <dgm:cxn modelId="{C98C0A0D-2AF6-4606-8C40-79E93EE5F83D}" type="presParOf" srcId="{079B2C2E-2909-4E91-B6C0-024088DEE25B}" destId="{53C9B623-66D4-4E64-A970-055A560E504B}" srcOrd="2" destOrd="0" presId="urn:microsoft.com/office/officeart/2008/layout/LinedList"/>
    <dgm:cxn modelId="{3F32674C-D518-4B61-A33C-E28C25AF0146}" type="presParOf" srcId="{079B2C2E-2909-4E91-B6C0-024088DEE25B}" destId="{28BE577A-84DB-4321-A7EE-86C6DC5B7817}" srcOrd="3" destOrd="0" presId="urn:microsoft.com/office/officeart/2008/layout/LinedList"/>
    <dgm:cxn modelId="{A75C9C49-98A7-4A31-A010-9CAF9D2F601D}" type="presParOf" srcId="{28BE577A-84DB-4321-A7EE-86C6DC5B7817}" destId="{535D6097-9F24-4F21-96E9-F794C7FFA8D8}" srcOrd="0" destOrd="0" presId="urn:microsoft.com/office/officeart/2008/layout/LinedList"/>
    <dgm:cxn modelId="{597F0088-E81A-48EE-ABD8-1E475FD8788F}" type="presParOf" srcId="{28BE577A-84DB-4321-A7EE-86C6DC5B7817}" destId="{AF4D333C-063B-41D5-8D3F-E23EDC2BD2B6}" srcOrd="1" destOrd="0" presId="urn:microsoft.com/office/officeart/2008/layout/LinedList"/>
    <dgm:cxn modelId="{D58FF3A6-6450-4B5A-B065-72592C5D3AAB}" type="presParOf" srcId="{079B2C2E-2909-4E91-B6C0-024088DEE25B}" destId="{875B10B5-A7AC-4C93-8F16-B53E4FB9578A}" srcOrd="4" destOrd="0" presId="urn:microsoft.com/office/officeart/2008/layout/LinedList"/>
    <dgm:cxn modelId="{C0B35403-941F-46A3-A043-5C7FE85EDDFA}" type="presParOf" srcId="{079B2C2E-2909-4E91-B6C0-024088DEE25B}" destId="{5E894925-5455-440D-A817-B52320135455}" srcOrd="5" destOrd="0" presId="urn:microsoft.com/office/officeart/2008/layout/LinedList"/>
    <dgm:cxn modelId="{CF4665A3-8EA4-4683-9338-9247B6BE14B5}" type="presParOf" srcId="{5E894925-5455-440D-A817-B52320135455}" destId="{8C9B6E79-B42C-496B-AFF6-FE3B11891E4C}" srcOrd="0" destOrd="0" presId="urn:microsoft.com/office/officeart/2008/layout/LinedList"/>
    <dgm:cxn modelId="{29007250-ADD4-48A6-A868-81A27689BA42}" type="presParOf" srcId="{5E894925-5455-440D-A817-B52320135455}" destId="{71DF6536-4428-4CD4-BD25-2B3CED389DA5}" srcOrd="1" destOrd="0" presId="urn:microsoft.com/office/officeart/2008/layout/LinedList"/>
    <dgm:cxn modelId="{1FB66622-70EB-419E-BE4E-82C328C1CC7F}" type="presParOf" srcId="{079B2C2E-2909-4E91-B6C0-024088DEE25B}" destId="{8F22BB4C-8277-48BB-9272-D893B758D2FC}" srcOrd="6" destOrd="0" presId="urn:microsoft.com/office/officeart/2008/layout/LinedList"/>
    <dgm:cxn modelId="{D502DDFC-A127-4EF8-A962-DFB85A765D36}" type="presParOf" srcId="{079B2C2E-2909-4E91-B6C0-024088DEE25B}" destId="{99A61D34-0CBC-4957-852F-B39F9D10A842}" srcOrd="7" destOrd="0" presId="urn:microsoft.com/office/officeart/2008/layout/LinedList"/>
    <dgm:cxn modelId="{FDCBA909-4538-4B3B-91DA-912F038B93A6}" type="presParOf" srcId="{99A61D34-0CBC-4957-852F-B39F9D10A842}" destId="{767B832B-1243-4DE9-A871-B67C5941281B}" srcOrd="0" destOrd="0" presId="urn:microsoft.com/office/officeart/2008/layout/LinedList"/>
    <dgm:cxn modelId="{8CB3D5AF-CCFB-4C5E-8DB6-6FA35537D996}" type="presParOf" srcId="{99A61D34-0CBC-4957-852F-B39F9D10A842}" destId="{A5A70D03-3BF0-4C37-8329-3A2F89D4497F}" srcOrd="1" destOrd="0" presId="urn:microsoft.com/office/officeart/2008/layout/LinedList"/>
    <dgm:cxn modelId="{CD9B9673-E962-4863-9F52-122923083D1A}" type="presParOf" srcId="{079B2C2E-2909-4E91-B6C0-024088DEE25B}" destId="{B3DBB6D0-4574-48E3-8FEF-DE8BFBBB3913}" srcOrd="8" destOrd="0" presId="urn:microsoft.com/office/officeart/2008/layout/LinedList"/>
    <dgm:cxn modelId="{14FF8F39-0EAD-4BD3-BF15-A642FB83CCFB}" type="presParOf" srcId="{079B2C2E-2909-4E91-B6C0-024088DEE25B}" destId="{06A5E537-C792-4F6A-96B5-28E2526A0402}" srcOrd="9" destOrd="0" presId="urn:microsoft.com/office/officeart/2008/layout/LinedList"/>
    <dgm:cxn modelId="{234DC1FF-3106-42E7-B157-AAB3AD756F8B}" type="presParOf" srcId="{06A5E537-C792-4F6A-96B5-28E2526A0402}" destId="{33BEEA2E-3E9B-42A5-A28E-028DA8FBB917}" srcOrd="0" destOrd="0" presId="urn:microsoft.com/office/officeart/2008/layout/LinedList"/>
    <dgm:cxn modelId="{12C63633-7BDB-45C0-81FA-280C0DC5B40A}" type="presParOf" srcId="{06A5E537-C792-4F6A-96B5-28E2526A0402}" destId="{FC828C20-09EF-496D-B018-0BFF260839FD}" srcOrd="1" destOrd="0" presId="urn:microsoft.com/office/officeart/2008/layout/LinedList"/>
    <dgm:cxn modelId="{A3F94CF0-ECAA-4804-A1FE-C5E49913FF7B}" type="presParOf" srcId="{079B2C2E-2909-4E91-B6C0-024088DEE25B}" destId="{E505EDCA-D6EF-4A65-94B3-7A957B33CD25}" srcOrd="10" destOrd="0" presId="urn:microsoft.com/office/officeart/2008/layout/LinedList"/>
    <dgm:cxn modelId="{A41542AF-BAE0-474B-B421-FF2A277C3BD5}" type="presParOf" srcId="{079B2C2E-2909-4E91-B6C0-024088DEE25B}" destId="{CD3A8384-569F-4E7D-9B11-2A58683989DD}" srcOrd="11" destOrd="0" presId="urn:microsoft.com/office/officeart/2008/layout/LinedList"/>
    <dgm:cxn modelId="{2EAB7E90-2C7C-462F-8230-5174B314ED13}" type="presParOf" srcId="{CD3A8384-569F-4E7D-9B11-2A58683989DD}" destId="{076C3A45-1E48-4EBE-9247-E38FC7E48DE3}" srcOrd="0" destOrd="0" presId="urn:microsoft.com/office/officeart/2008/layout/LinedList"/>
    <dgm:cxn modelId="{F91B664D-8B82-4F10-B480-37752B6F2E9C}" type="presParOf" srcId="{CD3A8384-569F-4E7D-9B11-2A58683989DD}" destId="{FF43FACD-1A62-4715-84BC-BB5A967B52BA}" srcOrd="1" destOrd="0" presId="urn:microsoft.com/office/officeart/2008/layout/LinedList"/>
    <dgm:cxn modelId="{4FF7EA26-3759-4837-B819-DF6FB8538B1D}" type="presParOf" srcId="{079B2C2E-2909-4E91-B6C0-024088DEE25B}" destId="{D8E86110-9876-4EFC-814C-9F5620040304}" srcOrd="12" destOrd="0" presId="urn:microsoft.com/office/officeart/2008/layout/LinedList"/>
    <dgm:cxn modelId="{272FCA30-9257-4582-8498-0AF49B9A49B9}" type="presParOf" srcId="{079B2C2E-2909-4E91-B6C0-024088DEE25B}" destId="{C79B6EBE-1EAF-4FBA-8A55-74269F04F4EF}" srcOrd="13" destOrd="0" presId="urn:microsoft.com/office/officeart/2008/layout/LinedList"/>
    <dgm:cxn modelId="{4B7B269B-CF35-4B10-A526-F215E990C979}" type="presParOf" srcId="{C79B6EBE-1EAF-4FBA-8A55-74269F04F4EF}" destId="{70D683A0-DE9D-4DDC-ADB7-FA773941523D}" srcOrd="0" destOrd="0" presId="urn:microsoft.com/office/officeart/2008/layout/LinedList"/>
    <dgm:cxn modelId="{1CCB3218-21B6-4DB5-BC37-A613CB003DB3}" type="presParOf" srcId="{C79B6EBE-1EAF-4FBA-8A55-74269F04F4EF}" destId="{EA557CE8-FB27-4F5D-9990-B2ACC1B5687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7CF6B84-24EC-4B40-9779-10E74B6322F7}" type="doc">
      <dgm:prSet loTypeId="urn:microsoft.com/office/officeart/2005/8/layout/hList7" loCatId="list" qsTypeId="urn:microsoft.com/office/officeart/2005/8/quickstyle/simple4" qsCatId="simple" csTypeId="urn:microsoft.com/office/officeart/2005/8/colors/accent2_4" csCatId="accent2" phldr="1"/>
      <dgm:spPr/>
      <dgm:t>
        <a:bodyPr/>
        <a:lstStyle/>
        <a:p>
          <a:endParaRPr lang="pl-PL"/>
        </a:p>
      </dgm:t>
    </dgm:pt>
    <dgm:pt modelId="{20CCCC5D-9EB1-48DC-90C1-B9B7DDD599EC}">
      <dgm:prSet/>
      <dgm:spPr/>
      <dgm:t>
        <a:bodyPr/>
        <a:lstStyle/>
        <a:p>
          <a:r>
            <a:rPr lang="pl-PL" dirty="0"/>
            <a:t>Zasada </a:t>
          </a:r>
        </a:p>
        <a:p>
          <a:r>
            <a:rPr lang="pl-PL" dirty="0" err="1"/>
            <a:t>pari</a:t>
          </a:r>
          <a:r>
            <a:rPr lang="pl-PL" dirty="0"/>
            <a:t> </a:t>
          </a:r>
          <a:r>
            <a:rPr lang="pl-PL" dirty="0" err="1"/>
            <a:t>passu</a:t>
          </a:r>
          <a:r>
            <a:rPr lang="pl-PL" dirty="0"/>
            <a:t> </a:t>
          </a:r>
        </a:p>
        <a:p>
          <a:r>
            <a:rPr lang="pl-PL" dirty="0"/>
            <a:t>(PPP)</a:t>
          </a:r>
        </a:p>
      </dgm:t>
    </dgm:pt>
    <dgm:pt modelId="{A9320687-7165-4777-B4D5-585518A99588}" type="parTrans" cxnId="{14DA6EC4-7501-4C95-B4A9-4383ADFB239A}">
      <dgm:prSet/>
      <dgm:spPr/>
      <dgm:t>
        <a:bodyPr/>
        <a:lstStyle/>
        <a:p>
          <a:endParaRPr lang="pl-PL"/>
        </a:p>
      </dgm:t>
    </dgm:pt>
    <dgm:pt modelId="{7F487B2D-A6EC-4114-87B0-F766E0910C0F}" type="sibTrans" cxnId="{14DA6EC4-7501-4C95-B4A9-4383ADFB239A}">
      <dgm:prSet/>
      <dgm:spPr/>
      <dgm:t>
        <a:bodyPr/>
        <a:lstStyle/>
        <a:p>
          <a:endParaRPr lang="pl-PL"/>
        </a:p>
      </dgm:t>
    </dgm:pt>
    <dgm:pt modelId="{26ED187F-B9B5-4845-BAD0-1DE3E42AA7C2}">
      <dgm:prSet/>
      <dgm:spPr/>
      <dgm:t>
        <a:bodyPr/>
        <a:lstStyle/>
        <a:p>
          <a:r>
            <a:rPr lang="pl-PL" dirty="0"/>
            <a:t>Przetargi </a:t>
          </a:r>
        </a:p>
        <a:p>
          <a:r>
            <a:rPr lang="pl-PL" dirty="0"/>
            <a:t>(PZP)</a:t>
          </a:r>
        </a:p>
      </dgm:t>
    </dgm:pt>
    <dgm:pt modelId="{D6A9F2B3-2FE3-4A5D-AFE0-921880414FC2}" type="parTrans" cxnId="{9594A0CC-E636-41EB-8477-872A1E40CF13}">
      <dgm:prSet/>
      <dgm:spPr/>
      <dgm:t>
        <a:bodyPr/>
        <a:lstStyle/>
        <a:p>
          <a:endParaRPr lang="pl-PL"/>
        </a:p>
      </dgm:t>
    </dgm:pt>
    <dgm:pt modelId="{CF50B064-82B5-4184-A522-C4AC11513D6F}" type="sibTrans" cxnId="{9594A0CC-E636-41EB-8477-872A1E40CF13}">
      <dgm:prSet/>
      <dgm:spPr/>
      <dgm:t>
        <a:bodyPr/>
        <a:lstStyle/>
        <a:p>
          <a:endParaRPr lang="pl-PL"/>
        </a:p>
      </dgm:t>
    </dgm:pt>
    <dgm:pt modelId="{4E9E801A-A191-4B44-AA92-1E2A1F017AEA}" type="pres">
      <dgm:prSet presAssocID="{57CF6B84-24EC-4B40-9779-10E74B6322F7}" presName="Name0" presStyleCnt="0">
        <dgm:presLayoutVars>
          <dgm:dir/>
          <dgm:resizeHandles val="exact"/>
        </dgm:presLayoutVars>
      </dgm:prSet>
      <dgm:spPr/>
    </dgm:pt>
    <dgm:pt modelId="{3FCB3316-BA4F-4C37-8133-8E47CF525CA1}" type="pres">
      <dgm:prSet presAssocID="{57CF6B84-24EC-4B40-9779-10E74B6322F7}" presName="fgShape" presStyleLbl="fgShp" presStyleIdx="0" presStyleCnt="1"/>
      <dgm:spPr/>
    </dgm:pt>
    <dgm:pt modelId="{9A117812-0CB5-4AF8-8E97-1039E72B5A7F}" type="pres">
      <dgm:prSet presAssocID="{57CF6B84-24EC-4B40-9779-10E74B6322F7}" presName="linComp" presStyleCnt="0"/>
      <dgm:spPr/>
    </dgm:pt>
    <dgm:pt modelId="{FA76BF2F-1C34-41CA-B493-6F294FFCD2FD}" type="pres">
      <dgm:prSet presAssocID="{20CCCC5D-9EB1-48DC-90C1-B9B7DDD599EC}" presName="compNode" presStyleCnt="0"/>
      <dgm:spPr/>
    </dgm:pt>
    <dgm:pt modelId="{499DFEEA-E521-42E9-BDC2-5C626730F8B2}" type="pres">
      <dgm:prSet presAssocID="{20CCCC5D-9EB1-48DC-90C1-B9B7DDD599EC}" presName="bkgdShape" presStyleLbl="node1" presStyleIdx="0" presStyleCnt="2" custScaleX="102748"/>
      <dgm:spPr/>
    </dgm:pt>
    <dgm:pt modelId="{53227F5A-DCA0-4C8C-B9D6-0CE21DABDC77}" type="pres">
      <dgm:prSet presAssocID="{20CCCC5D-9EB1-48DC-90C1-B9B7DDD599EC}" presName="nodeTx" presStyleLbl="node1" presStyleIdx="0" presStyleCnt="2">
        <dgm:presLayoutVars>
          <dgm:bulletEnabled val="1"/>
        </dgm:presLayoutVars>
      </dgm:prSet>
      <dgm:spPr/>
    </dgm:pt>
    <dgm:pt modelId="{B4B8F83A-2B8C-42C5-893D-8F5A763E9DFB}" type="pres">
      <dgm:prSet presAssocID="{20CCCC5D-9EB1-48DC-90C1-B9B7DDD599EC}" presName="invisiNode" presStyleLbl="node1" presStyleIdx="0" presStyleCnt="2"/>
      <dgm:spPr/>
    </dgm:pt>
    <dgm:pt modelId="{CDEFEDC8-ECFF-4856-83A0-D1DD52F27AFF}" type="pres">
      <dgm:prSet presAssocID="{20CCCC5D-9EB1-48DC-90C1-B9B7DDD599EC}" presName="imagNode" presStyleLbl="fgImgPlac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zala sprawiedliwości kontur"/>
        </a:ext>
      </dgm:extLst>
    </dgm:pt>
    <dgm:pt modelId="{96922051-3932-4070-B246-8273A3D57FC5}" type="pres">
      <dgm:prSet presAssocID="{7F487B2D-A6EC-4114-87B0-F766E0910C0F}" presName="sibTrans" presStyleLbl="sibTrans2D1" presStyleIdx="0" presStyleCnt="0"/>
      <dgm:spPr/>
    </dgm:pt>
    <dgm:pt modelId="{57801674-442E-4FBD-8F5B-24EA8ED3583B}" type="pres">
      <dgm:prSet presAssocID="{26ED187F-B9B5-4845-BAD0-1DE3E42AA7C2}" presName="compNode" presStyleCnt="0"/>
      <dgm:spPr/>
    </dgm:pt>
    <dgm:pt modelId="{A8350576-802A-4A2D-A37E-4B9B9E23909B}" type="pres">
      <dgm:prSet presAssocID="{26ED187F-B9B5-4845-BAD0-1DE3E42AA7C2}" presName="bkgdShape" presStyleLbl="node1" presStyleIdx="1" presStyleCnt="2" custLinFactNeighborX="-968"/>
      <dgm:spPr/>
    </dgm:pt>
    <dgm:pt modelId="{D0E2B6C4-1A7F-4A8E-84DB-7D9CF3471F67}" type="pres">
      <dgm:prSet presAssocID="{26ED187F-B9B5-4845-BAD0-1DE3E42AA7C2}" presName="nodeTx" presStyleLbl="node1" presStyleIdx="1" presStyleCnt="2">
        <dgm:presLayoutVars>
          <dgm:bulletEnabled val="1"/>
        </dgm:presLayoutVars>
      </dgm:prSet>
      <dgm:spPr/>
    </dgm:pt>
    <dgm:pt modelId="{7F9ED9CD-63B8-44D2-99F8-B85966C276BB}" type="pres">
      <dgm:prSet presAssocID="{26ED187F-B9B5-4845-BAD0-1DE3E42AA7C2}" presName="invisiNode" presStyleLbl="node1" presStyleIdx="1" presStyleCnt="2"/>
      <dgm:spPr/>
    </dgm:pt>
    <dgm:pt modelId="{BC06CA28-6487-4824-A3C2-BD5ED37AD414}" type="pres">
      <dgm:prSet presAssocID="{26ED187F-B9B5-4845-BAD0-1DE3E42AA7C2}" presName="imagNode" presStyleLbl="fgImgPlac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oszyk na zakupy kontur"/>
        </a:ext>
      </dgm:extLst>
    </dgm:pt>
  </dgm:ptLst>
  <dgm:cxnLst>
    <dgm:cxn modelId="{B1F1C918-5855-48CB-98CA-99488EA56782}" type="presOf" srcId="{7F487B2D-A6EC-4114-87B0-F766E0910C0F}" destId="{96922051-3932-4070-B246-8273A3D57FC5}" srcOrd="0" destOrd="0" presId="urn:microsoft.com/office/officeart/2005/8/layout/hList7"/>
    <dgm:cxn modelId="{1B1A5C1B-3704-4748-B55C-B1D0A98E3463}" type="presOf" srcId="{26ED187F-B9B5-4845-BAD0-1DE3E42AA7C2}" destId="{A8350576-802A-4A2D-A37E-4B9B9E23909B}" srcOrd="0" destOrd="0" presId="urn:microsoft.com/office/officeart/2005/8/layout/hList7"/>
    <dgm:cxn modelId="{46219C6F-1ABD-43DA-82FA-A231A67CA6E8}" type="presOf" srcId="{20CCCC5D-9EB1-48DC-90C1-B9B7DDD599EC}" destId="{499DFEEA-E521-42E9-BDC2-5C626730F8B2}" srcOrd="0" destOrd="0" presId="urn:microsoft.com/office/officeart/2005/8/layout/hList7"/>
    <dgm:cxn modelId="{CB339355-5765-47CB-8D52-BA5B3F45F437}" type="presOf" srcId="{26ED187F-B9B5-4845-BAD0-1DE3E42AA7C2}" destId="{D0E2B6C4-1A7F-4A8E-84DB-7D9CF3471F67}" srcOrd="1" destOrd="0" presId="urn:microsoft.com/office/officeart/2005/8/layout/hList7"/>
    <dgm:cxn modelId="{DFA2D09E-2DC7-4FDA-9426-31F0CEFF0ADD}" type="presOf" srcId="{57CF6B84-24EC-4B40-9779-10E74B6322F7}" destId="{4E9E801A-A191-4B44-AA92-1E2A1F017AEA}" srcOrd="0" destOrd="0" presId="urn:microsoft.com/office/officeart/2005/8/layout/hList7"/>
    <dgm:cxn modelId="{20C24EB9-71DA-462D-AD6B-213A1D72558D}" type="presOf" srcId="{20CCCC5D-9EB1-48DC-90C1-B9B7DDD599EC}" destId="{53227F5A-DCA0-4C8C-B9D6-0CE21DABDC77}" srcOrd="1" destOrd="0" presId="urn:microsoft.com/office/officeart/2005/8/layout/hList7"/>
    <dgm:cxn modelId="{14DA6EC4-7501-4C95-B4A9-4383ADFB239A}" srcId="{57CF6B84-24EC-4B40-9779-10E74B6322F7}" destId="{20CCCC5D-9EB1-48DC-90C1-B9B7DDD599EC}" srcOrd="0" destOrd="0" parTransId="{A9320687-7165-4777-B4D5-585518A99588}" sibTransId="{7F487B2D-A6EC-4114-87B0-F766E0910C0F}"/>
    <dgm:cxn modelId="{9594A0CC-E636-41EB-8477-872A1E40CF13}" srcId="{57CF6B84-24EC-4B40-9779-10E74B6322F7}" destId="{26ED187F-B9B5-4845-BAD0-1DE3E42AA7C2}" srcOrd="1" destOrd="0" parTransId="{D6A9F2B3-2FE3-4A5D-AFE0-921880414FC2}" sibTransId="{CF50B064-82B5-4184-A522-C4AC11513D6F}"/>
    <dgm:cxn modelId="{6FE3084E-A5E4-47BD-A799-3282C0D12A2E}" type="presParOf" srcId="{4E9E801A-A191-4B44-AA92-1E2A1F017AEA}" destId="{3FCB3316-BA4F-4C37-8133-8E47CF525CA1}" srcOrd="0" destOrd="0" presId="urn:microsoft.com/office/officeart/2005/8/layout/hList7"/>
    <dgm:cxn modelId="{9DD7D660-1865-4FCA-BFDE-713B8C6D66EE}" type="presParOf" srcId="{4E9E801A-A191-4B44-AA92-1E2A1F017AEA}" destId="{9A117812-0CB5-4AF8-8E97-1039E72B5A7F}" srcOrd="1" destOrd="0" presId="urn:microsoft.com/office/officeart/2005/8/layout/hList7"/>
    <dgm:cxn modelId="{B13FFAA0-7C6B-4E04-8DE4-981410591ADA}" type="presParOf" srcId="{9A117812-0CB5-4AF8-8E97-1039E72B5A7F}" destId="{FA76BF2F-1C34-41CA-B493-6F294FFCD2FD}" srcOrd="0" destOrd="0" presId="urn:microsoft.com/office/officeart/2005/8/layout/hList7"/>
    <dgm:cxn modelId="{73B9DF92-EC1A-4B93-945B-024F7A8F8C22}" type="presParOf" srcId="{FA76BF2F-1C34-41CA-B493-6F294FFCD2FD}" destId="{499DFEEA-E521-42E9-BDC2-5C626730F8B2}" srcOrd="0" destOrd="0" presId="urn:microsoft.com/office/officeart/2005/8/layout/hList7"/>
    <dgm:cxn modelId="{C2C95894-C217-4BE7-948B-4326DD7D73D5}" type="presParOf" srcId="{FA76BF2F-1C34-41CA-B493-6F294FFCD2FD}" destId="{53227F5A-DCA0-4C8C-B9D6-0CE21DABDC77}" srcOrd="1" destOrd="0" presId="urn:microsoft.com/office/officeart/2005/8/layout/hList7"/>
    <dgm:cxn modelId="{3A5A34EE-DB88-4F57-8BEC-B91E4ABAF731}" type="presParOf" srcId="{FA76BF2F-1C34-41CA-B493-6F294FFCD2FD}" destId="{B4B8F83A-2B8C-42C5-893D-8F5A763E9DFB}" srcOrd="2" destOrd="0" presId="urn:microsoft.com/office/officeart/2005/8/layout/hList7"/>
    <dgm:cxn modelId="{1F6EE3BA-74D5-48B4-B973-1F0C5EAE66CB}" type="presParOf" srcId="{FA76BF2F-1C34-41CA-B493-6F294FFCD2FD}" destId="{CDEFEDC8-ECFF-4856-83A0-D1DD52F27AFF}" srcOrd="3" destOrd="0" presId="urn:microsoft.com/office/officeart/2005/8/layout/hList7"/>
    <dgm:cxn modelId="{11F40355-5AAA-4A5B-847E-38D4247AC333}" type="presParOf" srcId="{9A117812-0CB5-4AF8-8E97-1039E72B5A7F}" destId="{96922051-3932-4070-B246-8273A3D57FC5}" srcOrd="1" destOrd="0" presId="urn:microsoft.com/office/officeart/2005/8/layout/hList7"/>
    <dgm:cxn modelId="{C48CD97F-D7D6-42E7-81A4-0EE761525E16}" type="presParOf" srcId="{9A117812-0CB5-4AF8-8E97-1039E72B5A7F}" destId="{57801674-442E-4FBD-8F5B-24EA8ED3583B}" srcOrd="2" destOrd="0" presId="urn:microsoft.com/office/officeart/2005/8/layout/hList7"/>
    <dgm:cxn modelId="{D312B308-CEF0-4DE4-B50A-8FA5A8F719BF}" type="presParOf" srcId="{57801674-442E-4FBD-8F5B-24EA8ED3583B}" destId="{A8350576-802A-4A2D-A37E-4B9B9E23909B}" srcOrd="0" destOrd="0" presId="urn:microsoft.com/office/officeart/2005/8/layout/hList7"/>
    <dgm:cxn modelId="{0B6208E2-B9D4-4B0A-9EDB-477BC53E8E56}" type="presParOf" srcId="{57801674-442E-4FBD-8F5B-24EA8ED3583B}" destId="{D0E2B6C4-1A7F-4A8E-84DB-7D9CF3471F67}" srcOrd="1" destOrd="0" presId="urn:microsoft.com/office/officeart/2005/8/layout/hList7"/>
    <dgm:cxn modelId="{FB497932-71AC-407E-81E6-B9FA211BD564}" type="presParOf" srcId="{57801674-442E-4FBD-8F5B-24EA8ED3583B}" destId="{7F9ED9CD-63B8-44D2-99F8-B85966C276BB}" srcOrd="2" destOrd="0" presId="urn:microsoft.com/office/officeart/2005/8/layout/hList7"/>
    <dgm:cxn modelId="{C3F68621-1289-4523-904F-BFB10F4BD572}" type="presParOf" srcId="{57801674-442E-4FBD-8F5B-24EA8ED3583B}" destId="{BC06CA28-6487-4824-A3C2-BD5ED37AD41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CB201B2-8817-4F39-93F9-A5F44B8633FB}" type="doc">
      <dgm:prSet loTypeId="urn:microsoft.com/office/officeart/2005/8/layout/orgChart1" loCatId="hierarchy" qsTypeId="urn:microsoft.com/office/officeart/2005/8/quickstyle/simple3" qsCatId="simple" csTypeId="urn:microsoft.com/office/officeart/2005/8/colors/accent4_3" csCatId="accent4" phldr="1"/>
      <dgm:spPr/>
      <dgm:t>
        <a:bodyPr/>
        <a:lstStyle/>
        <a:p>
          <a:endParaRPr lang="pl-PL"/>
        </a:p>
      </dgm:t>
    </dgm:pt>
    <dgm:pt modelId="{35355629-F865-4E94-B799-93E3F3A9A1B9}">
      <dgm:prSet custT="1"/>
      <dgm:spPr/>
      <dgm:t>
        <a:bodyPr/>
        <a:lstStyle/>
        <a:p>
          <a:r>
            <a:rPr lang="pl-PL" sz="1670" dirty="0"/>
            <a:t>Możliwość zakłócenia konkurencji wyklucza się w przypadku wystąpienia łącznie czterech następujących przesłanek: </a:t>
          </a:r>
        </a:p>
      </dgm:t>
    </dgm:pt>
    <dgm:pt modelId="{C12A7386-1FC8-4E1A-993F-91B3DEA5CB4B}" type="parTrans" cxnId="{5FDB0327-626E-49FB-AFFC-AD32B52F5334}">
      <dgm:prSet/>
      <dgm:spPr/>
      <dgm:t>
        <a:bodyPr/>
        <a:lstStyle/>
        <a:p>
          <a:endParaRPr lang="pl-PL" sz="1670"/>
        </a:p>
      </dgm:t>
    </dgm:pt>
    <dgm:pt modelId="{4811FBC3-827E-413E-B97C-33275849C5B1}" type="sibTrans" cxnId="{5FDB0327-626E-49FB-AFFC-AD32B52F5334}">
      <dgm:prSet/>
      <dgm:spPr/>
      <dgm:t>
        <a:bodyPr/>
        <a:lstStyle/>
        <a:p>
          <a:endParaRPr lang="pl-PL" sz="1670"/>
        </a:p>
      </dgm:t>
    </dgm:pt>
    <dgm:pt modelId="{74D6EEEF-127F-4F9C-A08D-7739299793B6}">
      <dgm:prSet custT="1"/>
      <dgm:spPr/>
      <dgm:t>
        <a:bodyPr/>
        <a:lstStyle/>
        <a:p>
          <a:r>
            <a:rPr lang="pl-PL" sz="1670"/>
            <a:t>usługa jest objęta monopolem prawnym </a:t>
          </a:r>
        </a:p>
      </dgm:t>
    </dgm:pt>
    <dgm:pt modelId="{283A8DF3-4F95-4472-BE53-AF823094E07D}" type="parTrans" cxnId="{15F09B4F-C451-458C-BD76-2A02D5E1A0AE}">
      <dgm:prSet/>
      <dgm:spPr/>
      <dgm:t>
        <a:bodyPr/>
        <a:lstStyle/>
        <a:p>
          <a:endParaRPr lang="pl-PL" sz="1670"/>
        </a:p>
      </dgm:t>
    </dgm:pt>
    <dgm:pt modelId="{539E8CF8-D5C9-45EF-97D4-86F892D53216}" type="sibTrans" cxnId="{15F09B4F-C451-458C-BD76-2A02D5E1A0AE}">
      <dgm:prSet/>
      <dgm:spPr/>
      <dgm:t>
        <a:bodyPr/>
        <a:lstStyle/>
        <a:p>
          <a:endParaRPr lang="pl-PL" sz="1670"/>
        </a:p>
      </dgm:t>
    </dgm:pt>
    <dgm:pt modelId="{EE482F66-4245-4090-9BD9-8CD5AAEE890C}">
      <dgm:prSet custT="1"/>
      <dgm:spPr/>
      <dgm:t>
        <a:bodyPr/>
        <a:lstStyle/>
        <a:p>
          <a:r>
            <a:rPr lang="pl-PL" sz="1670"/>
            <a:t>monopol prawny wyklucza konkurencję na rynku i o rynek</a:t>
          </a:r>
        </a:p>
      </dgm:t>
    </dgm:pt>
    <dgm:pt modelId="{04E650F2-A842-4DB1-A413-663929DC158D}" type="parTrans" cxnId="{B4A9772C-AB9E-487D-B00F-B35C0ED6CB43}">
      <dgm:prSet/>
      <dgm:spPr/>
      <dgm:t>
        <a:bodyPr/>
        <a:lstStyle/>
        <a:p>
          <a:endParaRPr lang="pl-PL" sz="1670"/>
        </a:p>
      </dgm:t>
    </dgm:pt>
    <dgm:pt modelId="{385C3A90-20D5-4BD3-9654-B35A61334C3C}" type="sibTrans" cxnId="{B4A9772C-AB9E-487D-B00F-B35C0ED6CB43}">
      <dgm:prSet/>
      <dgm:spPr/>
      <dgm:t>
        <a:bodyPr/>
        <a:lstStyle/>
        <a:p>
          <a:endParaRPr lang="pl-PL" sz="1670"/>
        </a:p>
      </dgm:t>
    </dgm:pt>
    <dgm:pt modelId="{0650A6CC-3CC2-46B5-8434-0B05DDB0519E}">
      <dgm:prSet custT="1"/>
      <dgm:spPr/>
      <dgm:t>
        <a:bodyPr/>
        <a:lstStyle/>
        <a:p>
          <a:r>
            <a:rPr lang="pl-PL" sz="1670" dirty="0"/>
            <a:t>usługa nie konkuruje z innymi usługami</a:t>
          </a:r>
        </a:p>
      </dgm:t>
    </dgm:pt>
    <dgm:pt modelId="{376B563F-D39E-46CF-A9BF-876D6C57D0FE}" type="parTrans" cxnId="{60C87B81-586E-4F5C-A776-0E3BB5DF8B00}">
      <dgm:prSet/>
      <dgm:spPr/>
      <dgm:t>
        <a:bodyPr/>
        <a:lstStyle/>
        <a:p>
          <a:endParaRPr lang="pl-PL" sz="1670"/>
        </a:p>
      </dgm:t>
    </dgm:pt>
    <dgm:pt modelId="{3AA2FC66-B541-48A2-837B-277A104D6B24}" type="sibTrans" cxnId="{60C87B81-586E-4F5C-A776-0E3BB5DF8B00}">
      <dgm:prSet/>
      <dgm:spPr/>
      <dgm:t>
        <a:bodyPr/>
        <a:lstStyle/>
        <a:p>
          <a:endParaRPr lang="pl-PL" sz="1670"/>
        </a:p>
      </dgm:t>
    </dgm:pt>
    <dgm:pt modelId="{B509C90F-357D-411E-A7FD-D71781032D9E}">
      <dgm:prSet custT="1"/>
      <dgm:spPr/>
      <dgm:t>
        <a:bodyPr/>
        <a:lstStyle/>
        <a:p>
          <a:r>
            <a:rPr lang="pl-PL" sz="1670" dirty="0"/>
            <a:t>jeżeli usługodawca prowadzi działalność na innym rynku (geograficznym lub produktowym), który jest otwarty na konkurencję, trzeba wykluczyć subsydiowanie skrośne</a:t>
          </a:r>
        </a:p>
      </dgm:t>
    </dgm:pt>
    <dgm:pt modelId="{295C3FCE-610E-4D01-8712-7828B8ED444B}" type="parTrans" cxnId="{6AAD109B-1814-4804-8011-FF3925312ED4}">
      <dgm:prSet/>
      <dgm:spPr/>
      <dgm:t>
        <a:bodyPr/>
        <a:lstStyle/>
        <a:p>
          <a:endParaRPr lang="pl-PL" sz="1670"/>
        </a:p>
      </dgm:t>
    </dgm:pt>
    <dgm:pt modelId="{F05A7748-C41A-4EFD-A2B3-4F7C68E63003}" type="sibTrans" cxnId="{6AAD109B-1814-4804-8011-FF3925312ED4}">
      <dgm:prSet/>
      <dgm:spPr/>
      <dgm:t>
        <a:bodyPr/>
        <a:lstStyle/>
        <a:p>
          <a:endParaRPr lang="pl-PL" sz="1670"/>
        </a:p>
      </dgm:t>
    </dgm:pt>
    <dgm:pt modelId="{1599F242-AAC3-4115-83BE-09E014BBDFB0}" type="pres">
      <dgm:prSet presAssocID="{ACB201B2-8817-4F39-93F9-A5F44B8633FB}" presName="hierChild1" presStyleCnt="0">
        <dgm:presLayoutVars>
          <dgm:orgChart val="1"/>
          <dgm:chPref val="1"/>
          <dgm:dir/>
          <dgm:animOne val="branch"/>
          <dgm:animLvl val="lvl"/>
          <dgm:resizeHandles/>
        </dgm:presLayoutVars>
      </dgm:prSet>
      <dgm:spPr/>
    </dgm:pt>
    <dgm:pt modelId="{842F830B-447D-42FF-80B9-0B1A6C4CA936}" type="pres">
      <dgm:prSet presAssocID="{35355629-F865-4E94-B799-93E3F3A9A1B9}" presName="hierRoot1" presStyleCnt="0">
        <dgm:presLayoutVars>
          <dgm:hierBranch val="init"/>
        </dgm:presLayoutVars>
      </dgm:prSet>
      <dgm:spPr/>
    </dgm:pt>
    <dgm:pt modelId="{4D3950DA-A99B-4B76-858F-36113338D11E}" type="pres">
      <dgm:prSet presAssocID="{35355629-F865-4E94-B799-93E3F3A9A1B9}" presName="rootComposite1" presStyleCnt="0"/>
      <dgm:spPr/>
    </dgm:pt>
    <dgm:pt modelId="{57F1A38D-901A-4716-9ABB-0452E17599DB}" type="pres">
      <dgm:prSet presAssocID="{35355629-F865-4E94-B799-93E3F3A9A1B9}" presName="rootText1" presStyleLbl="node0" presStyleIdx="0" presStyleCnt="1" custScaleY="194325">
        <dgm:presLayoutVars>
          <dgm:chPref val="3"/>
        </dgm:presLayoutVars>
      </dgm:prSet>
      <dgm:spPr/>
    </dgm:pt>
    <dgm:pt modelId="{117EE331-10B9-4276-ABFA-7BB52D4F0CC9}" type="pres">
      <dgm:prSet presAssocID="{35355629-F865-4E94-B799-93E3F3A9A1B9}" presName="rootConnector1" presStyleLbl="node1" presStyleIdx="0" presStyleCnt="0"/>
      <dgm:spPr/>
    </dgm:pt>
    <dgm:pt modelId="{9071A1FB-2577-4AE1-BAC6-46CA233720AC}" type="pres">
      <dgm:prSet presAssocID="{35355629-F865-4E94-B799-93E3F3A9A1B9}" presName="hierChild2" presStyleCnt="0"/>
      <dgm:spPr/>
    </dgm:pt>
    <dgm:pt modelId="{14680A3F-427D-4A20-B306-2829FEDE8DE6}" type="pres">
      <dgm:prSet presAssocID="{283A8DF3-4F95-4472-BE53-AF823094E07D}" presName="Name37" presStyleLbl="parChTrans1D2" presStyleIdx="0" presStyleCnt="4"/>
      <dgm:spPr/>
    </dgm:pt>
    <dgm:pt modelId="{15C2B0FD-863A-41A4-BCE9-390341E5ED56}" type="pres">
      <dgm:prSet presAssocID="{74D6EEEF-127F-4F9C-A08D-7739299793B6}" presName="hierRoot2" presStyleCnt="0">
        <dgm:presLayoutVars>
          <dgm:hierBranch val="init"/>
        </dgm:presLayoutVars>
      </dgm:prSet>
      <dgm:spPr/>
    </dgm:pt>
    <dgm:pt modelId="{052A8042-305C-468E-A88B-2B8DA4C991EF}" type="pres">
      <dgm:prSet presAssocID="{74D6EEEF-127F-4F9C-A08D-7739299793B6}" presName="rootComposite" presStyleCnt="0"/>
      <dgm:spPr/>
    </dgm:pt>
    <dgm:pt modelId="{8B1DC7E4-28F4-4E1C-8B8E-0AE94F3A04EA}" type="pres">
      <dgm:prSet presAssocID="{74D6EEEF-127F-4F9C-A08D-7739299793B6}" presName="rootText" presStyleLbl="node2" presStyleIdx="0" presStyleCnt="4">
        <dgm:presLayoutVars>
          <dgm:chPref val="3"/>
        </dgm:presLayoutVars>
      </dgm:prSet>
      <dgm:spPr/>
    </dgm:pt>
    <dgm:pt modelId="{C194A933-BBDA-4BF8-9D79-59A1BC324EAD}" type="pres">
      <dgm:prSet presAssocID="{74D6EEEF-127F-4F9C-A08D-7739299793B6}" presName="rootConnector" presStyleLbl="node2" presStyleIdx="0" presStyleCnt="4"/>
      <dgm:spPr/>
    </dgm:pt>
    <dgm:pt modelId="{79B3EC11-40CD-4F6A-B2A6-9DB46363D285}" type="pres">
      <dgm:prSet presAssocID="{74D6EEEF-127F-4F9C-A08D-7739299793B6}" presName="hierChild4" presStyleCnt="0"/>
      <dgm:spPr/>
    </dgm:pt>
    <dgm:pt modelId="{E62ED9CE-8FAC-4660-B753-13C89AB9D725}" type="pres">
      <dgm:prSet presAssocID="{74D6EEEF-127F-4F9C-A08D-7739299793B6}" presName="hierChild5" presStyleCnt="0"/>
      <dgm:spPr/>
    </dgm:pt>
    <dgm:pt modelId="{3C2A0EEF-C900-49E7-9183-16C06DAEC815}" type="pres">
      <dgm:prSet presAssocID="{04E650F2-A842-4DB1-A413-663929DC158D}" presName="Name37" presStyleLbl="parChTrans1D2" presStyleIdx="1" presStyleCnt="4"/>
      <dgm:spPr/>
    </dgm:pt>
    <dgm:pt modelId="{A44E728F-EBCB-4DC3-B84E-9104DD0016F2}" type="pres">
      <dgm:prSet presAssocID="{EE482F66-4245-4090-9BD9-8CD5AAEE890C}" presName="hierRoot2" presStyleCnt="0">
        <dgm:presLayoutVars>
          <dgm:hierBranch val="init"/>
        </dgm:presLayoutVars>
      </dgm:prSet>
      <dgm:spPr/>
    </dgm:pt>
    <dgm:pt modelId="{A4A9558A-9107-47DA-A65A-5793BB4CBF6D}" type="pres">
      <dgm:prSet presAssocID="{EE482F66-4245-4090-9BD9-8CD5AAEE890C}" presName="rootComposite" presStyleCnt="0"/>
      <dgm:spPr/>
    </dgm:pt>
    <dgm:pt modelId="{2614D391-F53F-461D-A5E9-701B08238B64}" type="pres">
      <dgm:prSet presAssocID="{EE482F66-4245-4090-9BD9-8CD5AAEE890C}" presName="rootText" presStyleLbl="node2" presStyleIdx="1" presStyleCnt="4">
        <dgm:presLayoutVars>
          <dgm:chPref val="3"/>
        </dgm:presLayoutVars>
      </dgm:prSet>
      <dgm:spPr/>
    </dgm:pt>
    <dgm:pt modelId="{A2EC75B3-10FD-4015-AB1E-5C1F3856DD53}" type="pres">
      <dgm:prSet presAssocID="{EE482F66-4245-4090-9BD9-8CD5AAEE890C}" presName="rootConnector" presStyleLbl="node2" presStyleIdx="1" presStyleCnt="4"/>
      <dgm:spPr/>
    </dgm:pt>
    <dgm:pt modelId="{AEC58291-C762-4C7E-9C83-89A873704240}" type="pres">
      <dgm:prSet presAssocID="{EE482F66-4245-4090-9BD9-8CD5AAEE890C}" presName="hierChild4" presStyleCnt="0"/>
      <dgm:spPr/>
    </dgm:pt>
    <dgm:pt modelId="{77B03796-9300-4EE4-88B9-EC7304E52107}" type="pres">
      <dgm:prSet presAssocID="{EE482F66-4245-4090-9BD9-8CD5AAEE890C}" presName="hierChild5" presStyleCnt="0"/>
      <dgm:spPr/>
    </dgm:pt>
    <dgm:pt modelId="{601ABCC6-B2EE-4750-8C7D-5CA796E8E974}" type="pres">
      <dgm:prSet presAssocID="{376B563F-D39E-46CF-A9BF-876D6C57D0FE}" presName="Name37" presStyleLbl="parChTrans1D2" presStyleIdx="2" presStyleCnt="4"/>
      <dgm:spPr/>
    </dgm:pt>
    <dgm:pt modelId="{ADC5A327-1844-46B3-A43B-4157DB2FBC8A}" type="pres">
      <dgm:prSet presAssocID="{0650A6CC-3CC2-46B5-8434-0B05DDB0519E}" presName="hierRoot2" presStyleCnt="0">
        <dgm:presLayoutVars>
          <dgm:hierBranch val="init"/>
        </dgm:presLayoutVars>
      </dgm:prSet>
      <dgm:spPr/>
    </dgm:pt>
    <dgm:pt modelId="{6E6C59F6-5149-40FA-86E4-0A27AFC03205}" type="pres">
      <dgm:prSet presAssocID="{0650A6CC-3CC2-46B5-8434-0B05DDB0519E}" presName="rootComposite" presStyleCnt="0"/>
      <dgm:spPr/>
    </dgm:pt>
    <dgm:pt modelId="{0EA19759-4C84-4684-AADD-943BC2E6772D}" type="pres">
      <dgm:prSet presAssocID="{0650A6CC-3CC2-46B5-8434-0B05DDB0519E}" presName="rootText" presStyleLbl="node2" presStyleIdx="2" presStyleCnt="4">
        <dgm:presLayoutVars>
          <dgm:chPref val="3"/>
        </dgm:presLayoutVars>
      </dgm:prSet>
      <dgm:spPr/>
    </dgm:pt>
    <dgm:pt modelId="{EBA8CCB5-6A92-4478-ACBD-7FF27C3CF392}" type="pres">
      <dgm:prSet presAssocID="{0650A6CC-3CC2-46B5-8434-0B05DDB0519E}" presName="rootConnector" presStyleLbl="node2" presStyleIdx="2" presStyleCnt="4"/>
      <dgm:spPr/>
    </dgm:pt>
    <dgm:pt modelId="{EE04FD6E-E514-4233-AE57-0E87F59B4499}" type="pres">
      <dgm:prSet presAssocID="{0650A6CC-3CC2-46B5-8434-0B05DDB0519E}" presName="hierChild4" presStyleCnt="0"/>
      <dgm:spPr/>
    </dgm:pt>
    <dgm:pt modelId="{3759CFBD-29C0-438F-97A8-64E45BECD974}" type="pres">
      <dgm:prSet presAssocID="{0650A6CC-3CC2-46B5-8434-0B05DDB0519E}" presName="hierChild5" presStyleCnt="0"/>
      <dgm:spPr/>
    </dgm:pt>
    <dgm:pt modelId="{FD7C1526-B827-4FCE-B43D-46A9FCDDF249}" type="pres">
      <dgm:prSet presAssocID="{295C3FCE-610E-4D01-8712-7828B8ED444B}" presName="Name37" presStyleLbl="parChTrans1D2" presStyleIdx="3" presStyleCnt="4"/>
      <dgm:spPr/>
    </dgm:pt>
    <dgm:pt modelId="{0D87835C-11CE-4A1C-B981-E28CE0ABBFF1}" type="pres">
      <dgm:prSet presAssocID="{B509C90F-357D-411E-A7FD-D71781032D9E}" presName="hierRoot2" presStyleCnt="0">
        <dgm:presLayoutVars>
          <dgm:hierBranch val="init"/>
        </dgm:presLayoutVars>
      </dgm:prSet>
      <dgm:spPr/>
    </dgm:pt>
    <dgm:pt modelId="{5676A8C2-61F6-4EBC-952A-402E614D4F4E}" type="pres">
      <dgm:prSet presAssocID="{B509C90F-357D-411E-A7FD-D71781032D9E}" presName="rootComposite" presStyleCnt="0"/>
      <dgm:spPr/>
    </dgm:pt>
    <dgm:pt modelId="{C922C6C1-AA68-4C8D-BB9D-AE432F694FBE}" type="pres">
      <dgm:prSet presAssocID="{B509C90F-357D-411E-A7FD-D71781032D9E}" presName="rootText" presStyleLbl="node2" presStyleIdx="3" presStyleCnt="4" custScaleY="249620">
        <dgm:presLayoutVars>
          <dgm:chPref val="3"/>
        </dgm:presLayoutVars>
      </dgm:prSet>
      <dgm:spPr/>
    </dgm:pt>
    <dgm:pt modelId="{3C44206F-553E-4C4F-87AC-5F75AEB25086}" type="pres">
      <dgm:prSet presAssocID="{B509C90F-357D-411E-A7FD-D71781032D9E}" presName="rootConnector" presStyleLbl="node2" presStyleIdx="3" presStyleCnt="4"/>
      <dgm:spPr/>
    </dgm:pt>
    <dgm:pt modelId="{5F571882-2F5C-4BDC-939B-33E0DF751AD6}" type="pres">
      <dgm:prSet presAssocID="{B509C90F-357D-411E-A7FD-D71781032D9E}" presName="hierChild4" presStyleCnt="0"/>
      <dgm:spPr/>
    </dgm:pt>
    <dgm:pt modelId="{9EF59096-5BD3-4C37-8E62-A7575FB1BF56}" type="pres">
      <dgm:prSet presAssocID="{B509C90F-357D-411E-A7FD-D71781032D9E}" presName="hierChild5" presStyleCnt="0"/>
      <dgm:spPr/>
    </dgm:pt>
    <dgm:pt modelId="{6CD8B4CA-6B5F-4823-BB4B-F70FCCA4DE72}" type="pres">
      <dgm:prSet presAssocID="{35355629-F865-4E94-B799-93E3F3A9A1B9}" presName="hierChild3" presStyleCnt="0"/>
      <dgm:spPr/>
    </dgm:pt>
  </dgm:ptLst>
  <dgm:cxnLst>
    <dgm:cxn modelId="{D8788B0E-2EC4-4423-A972-0D660DC36D44}" type="presOf" srcId="{74D6EEEF-127F-4F9C-A08D-7739299793B6}" destId="{C194A933-BBDA-4BF8-9D79-59A1BC324EAD}" srcOrd="1" destOrd="0" presId="urn:microsoft.com/office/officeart/2005/8/layout/orgChart1"/>
    <dgm:cxn modelId="{9FF65F0F-6574-472F-9A15-15CC6957051A}" type="presOf" srcId="{35355629-F865-4E94-B799-93E3F3A9A1B9}" destId="{117EE331-10B9-4276-ABFA-7BB52D4F0CC9}" srcOrd="1" destOrd="0" presId="urn:microsoft.com/office/officeart/2005/8/layout/orgChart1"/>
    <dgm:cxn modelId="{A2889118-7659-4CB2-B842-A8E86E8C5669}" type="presOf" srcId="{B509C90F-357D-411E-A7FD-D71781032D9E}" destId="{C922C6C1-AA68-4C8D-BB9D-AE432F694FBE}" srcOrd="0" destOrd="0" presId="urn:microsoft.com/office/officeart/2005/8/layout/orgChart1"/>
    <dgm:cxn modelId="{5FDB0327-626E-49FB-AFFC-AD32B52F5334}" srcId="{ACB201B2-8817-4F39-93F9-A5F44B8633FB}" destId="{35355629-F865-4E94-B799-93E3F3A9A1B9}" srcOrd="0" destOrd="0" parTransId="{C12A7386-1FC8-4E1A-993F-91B3DEA5CB4B}" sibTransId="{4811FBC3-827E-413E-B97C-33275849C5B1}"/>
    <dgm:cxn modelId="{B4A9772C-AB9E-487D-B00F-B35C0ED6CB43}" srcId="{35355629-F865-4E94-B799-93E3F3A9A1B9}" destId="{EE482F66-4245-4090-9BD9-8CD5AAEE890C}" srcOrd="1" destOrd="0" parTransId="{04E650F2-A842-4DB1-A413-663929DC158D}" sibTransId="{385C3A90-20D5-4BD3-9654-B35A61334C3C}"/>
    <dgm:cxn modelId="{73B9AA2C-E09F-4258-AE1E-521D657149E3}" type="presOf" srcId="{376B563F-D39E-46CF-A9BF-876D6C57D0FE}" destId="{601ABCC6-B2EE-4750-8C7D-5CA796E8E974}" srcOrd="0" destOrd="0" presId="urn:microsoft.com/office/officeart/2005/8/layout/orgChart1"/>
    <dgm:cxn modelId="{6046702D-7FB2-44FC-A098-E928C59660E3}" type="presOf" srcId="{04E650F2-A842-4DB1-A413-663929DC158D}" destId="{3C2A0EEF-C900-49E7-9183-16C06DAEC815}" srcOrd="0" destOrd="0" presId="urn:microsoft.com/office/officeart/2005/8/layout/orgChart1"/>
    <dgm:cxn modelId="{9D83D332-51CF-4911-B001-39631B6532D5}" type="presOf" srcId="{35355629-F865-4E94-B799-93E3F3A9A1B9}" destId="{57F1A38D-901A-4716-9ABB-0452E17599DB}" srcOrd="0" destOrd="0" presId="urn:microsoft.com/office/officeart/2005/8/layout/orgChart1"/>
    <dgm:cxn modelId="{F6AE8641-7D31-4D53-9CAC-D8DCEEEFD641}" type="presOf" srcId="{B509C90F-357D-411E-A7FD-D71781032D9E}" destId="{3C44206F-553E-4C4F-87AC-5F75AEB25086}" srcOrd="1" destOrd="0" presId="urn:microsoft.com/office/officeart/2005/8/layout/orgChart1"/>
    <dgm:cxn modelId="{15F09B4F-C451-458C-BD76-2A02D5E1A0AE}" srcId="{35355629-F865-4E94-B799-93E3F3A9A1B9}" destId="{74D6EEEF-127F-4F9C-A08D-7739299793B6}" srcOrd="0" destOrd="0" parTransId="{283A8DF3-4F95-4472-BE53-AF823094E07D}" sibTransId="{539E8CF8-D5C9-45EF-97D4-86F892D53216}"/>
    <dgm:cxn modelId="{5CFEE575-B3EC-44F0-8270-9ACE2180D270}" type="presOf" srcId="{EE482F66-4245-4090-9BD9-8CD5AAEE890C}" destId="{2614D391-F53F-461D-A5E9-701B08238B64}" srcOrd="0" destOrd="0" presId="urn:microsoft.com/office/officeart/2005/8/layout/orgChart1"/>
    <dgm:cxn modelId="{FF077C79-31CE-4AB0-AC1D-0AABB270F2DB}" type="presOf" srcId="{0650A6CC-3CC2-46B5-8434-0B05DDB0519E}" destId="{EBA8CCB5-6A92-4478-ACBD-7FF27C3CF392}" srcOrd="1" destOrd="0" presId="urn:microsoft.com/office/officeart/2005/8/layout/orgChart1"/>
    <dgm:cxn modelId="{60C87B81-586E-4F5C-A776-0E3BB5DF8B00}" srcId="{35355629-F865-4E94-B799-93E3F3A9A1B9}" destId="{0650A6CC-3CC2-46B5-8434-0B05DDB0519E}" srcOrd="2" destOrd="0" parTransId="{376B563F-D39E-46CF-A9BF-876D6C57D0FE}" sibTransId="{3AA2FC66-B541-48A2-837B-277A104D6B24}"/>
    <dgm:cxn modelId="{6AAD109B-1814-4804-8011-FF3925312ED4}" srcId="{35355629-F865-4E94-B799-93E3F3A9A1B9}" destId="{B509C90F-357D-411E-A7FD-D71781032D9E}" srcOrd="3" destOrd="0" parTransId="{295C3FCE-610E-4D01-8712-7828B8ED444B}" sibTransId="{F05A7748-C41A-4EFD-A2B3-4F7C68E63003}"/>
    <dgm:cxn modelId="{447EB5A6-D59E-4A96-AEC5-0414C9143A2C}" type="presOf" srcId="{295C3FCE-610E-4D01-8712-7828B8ED444B}" destId="{FD7C1526-B827-4FCE-B43D-46A9FCDDF249}" srcOrd="0" destOrd="0" presId="urn:microsoft.com/office/officeart/2005/8/layout/orgChart1"/>
    <dgm:cxn modelId="{7EFAF9AE-B022-4185-B3B4-946BD5930596}" type="presOf" srcId="{74D6EEEF-127F-4F9C-A08D-7739299793B6}" destId="{8B1DC7E4-28F4-4E1C-8B8E-0AE94F3A04EA}" srcOrd="0" destOrd="0" presId="urn:microsoft.com/office/officeart/2005/8/layout/orgChart1"/>
    <dgm:cxn modelId="{5792CCCF-CA06-47C4-B122-28FD0FE35800}" type="presOf" srcId="{0650A6CC-3CC2-46B5-8434-0B05DDB0519E}" destId="{0EA19759-4C84-4684-AADD-943BC2E6772D}" srcOrd="0" destOrd="0" presId="urn:microsoft.com/office/officeart/2005/8/layout/orgChart1"/>
    <dgm:cxn modelId="{A3609EE9-28C2-4E30-BB30-A402B3775C30}" type="presOf" srcId="{ACB201B2-8817-4F39-93F9-A5F44B8633FB}" destId="{1599F242-AAC3-4115-83BE-09E014BBDFB0}" srcOrd="0" destOrd="0" presId="urn:microsoft.com/office/officeart/2005/8/layout/orgChart1"/>
    <dgm:cxn modelId="{CFFDB4EB-3E2F-43B6-A7AA-8D6F15930036}" type="presOf" srcId="{283A8DF3-4F95-4472-BE53-AF823094E07D}" destId="{14680A3F-427D-4A20-B306-2829FEDE8DE6}" srcOrd="0" destOrd="0" presId="urn:microsoft.com/office/officeart/2005/8/layout/orgChart1"/>
    <dgm:cxn modelId="{3D0A15F8-8D1B-4800-ADE1-FBE6BD9F3BEA}" type="presOf" srcId="{EE482F66-4245-4090-9BD9-8CD5AAEE890C}" destId="{A2EC75B3-10FD-4015-AB1E-5C1F3856DD53}" srcOrd="1" destOrd="0" presId="urn:microsoft.com/office/officeart/2005/8/layout/orgChart1"/>
    <dgm:cxn modelId="{50BE9C74-D5CF-4A7B-97A7-CA07E846D512}" type="presParOf" srcId="{1599F242-AAC3-4115-83BE-09E014BBDFB0}" destId="{842F830B-447D-42FF-80B9-0B1A6C4CA936}" srcOrd="0" destOrd="0" presId="urn:microsoft.com/office/officeart/2005/8/layout/orgChart1"/>
    <dgm:cxn modelId="{55CC9F07-7793-4D39-B146-6BC27ED34C17}" type="presParOf" srcId="{842F830B-447D-42FF-80B9-0B1A6C4CA936}" destId="{4D3950DA-A99B-4B76-858F-36113338D11E}" srcOrd="0" destOrd="0" presId="urn:microsoft.com/office/officeart/2005/8/layout/orgChart1"/>
    <dgm:cxn modelId="{6E2991F5-108F-4C3D-A955-B5537B799828}" type="presParOf" srcId="{4D3950DA-A99B-4B76-858F-36113338D11E}" destId="{57F1A38D-901A-4716-9ABB-0452E17599DB}" srcOrd="0" destOrd="0" presId="urn:microsoft.com/office/officeart/2005/8/layout/orgChart1"/>
    <dgm:cxn modelId="{781D01EF-0BC0-42FD-9307-8E717C8331C3}" type="presParOf" srcId="{4D3950DA-A99B-4B76-858F-36113338D11E}" destId="{117EE331-10B9-4276-ABFA-7BB52D4F0CC9}" srcOrd="1" destOrd="0" presId="urn:microsoft.com/office/officeart/2005/8/layout/orgChart1"/>
    <dgm:cxn modelId="{D176AC6C-E93C-4130-9399-C0979B8BF3AB}" type="presParOf" srcId="{842F830B-447D-42FF-80B9-0B1A6C4CA936}" destId="{9071A1FB-2577-4AE1-BAC6-46CA233720AC}" srcOrd="1" destOrd="0" presId="urn:microsoft.com/office/officeart/2005/8/layout/orgChart1"/>
    <dgm:cxn modelId="{3A7C9C82-56A4-47F3-9739-822EB33D3C4E}" type="presParOf" srcId="{9071A1FB-2577-4AE1-BAC6-46CA233720AC}" destId="{14680A3F-427D-4A20-B306-2829FEDE8DE6}" srcOrd="0" destOrd="0" presId="urn:microsoft.com/office/officeart/2005/8/layout/orgChart1"/>
    <dgm:cxn modelId="{F3B1FF76-479F-4125-8E83-0D52E42B06D0}" type="presParOf" srcId="{9071A1FB-2577-4AE1-BAC6-46CA233720AC}" destId="{15C2B0FD-863A-41A4-BCE9-390341E5ED56}" srcOrd="1" destOrd="0" presId="urn:microsoft.com/office/officeart/2005/8/layout/orgChart1"/>
    <dgm:cxn modelId="{94B460AA-EC42-4E76-BBAE-0E8F8FDB5C48}" type="presParOf" srcId="{15C2B0FD-863A-41A4-BCE9-390341E5ED56}" destId="{052A8042-305C-468E-A88B-2B8DA4C991EF}" srcOrd="0" destOrd="0" presId="urn:microsoft.com/office/officeart/2005/8/layout/orgChart1"/>
    <dgm:cxn modelId="{5F739E82-23CC-4F33-8829-37A024F3AA87}" type="presParOf" srcId="{052A8042-305C-468E-A88B-2B8DA4C991EF}" destId="{8B1DC7E4-28F4-4E1C-8B8E-0AE94F3A04EA}" srcOrd="0" destOrd="0" presId="urn:microsoft.com/office/officeart/2005/8/layout/orgChart1"/>
    <dgm:cxn modelId="{C5651EA9-8130-43D7-99A9-4A4583AF72A2}" type="presParOf" srcId="{052A8042-305C-468E-A88B-2B8DA4C991EF}" destId="{C194A933-BBDA-4BF8-9D79-59A1BC324EAD}" srcOrd="1" destOrd="0" presId="urn:microsoft.com/office/officeart/2005/8/layout/orgChart1"/>
    <dgm:cxn modelId="{ADF6680C-4662-4895-AC4D-44799B3ADC39}" type="presParOf" srcId="{15C2B0FD-863A-41A4-BCE9-390341E5ED56}" destId="{79B3EC11-40CD-4F6A-B2A6-9DB46363D285}" srcOrd="1" destOrd="0" presId="urn:microsoft.com/office/officeart/2005/8/layout/orgChart1"/>
    <dgm:cxn modelId="{83D01BEE-4ABC-4270-818C-9FA94EB54691}" type="presParOf" srcId="{15C2B0FD-863A-41A4-BCE9-390341E5ED56}" destId="{E62ED9CE-8FAC-4660-B753-13C89AB9D725}" srcOrd="2" destOrd="0" presId="urn:microsoft.com/office/officeart/2005/8/layout/orgChart1"/>
    <dgm:cxn modelId="{F2209F39-0268-448A-B940-F591A903188B}" type="presParOf" srcId="{9071A1FB-2577-4AE1-BAC6-46CA233720AC}" destId="{3C2A0EEF-C900-49E7-9183-16C06DAEC815}" srcOrd="2" destOrd="0" presId="urn:microsoft.com/office/officeart/2005/8/layout/orgChart1"/>
    <dgm:cxn modelId="{17E5FFDA-3A11-4A19-AD01-94719B1CEFF9}" type="presParOf" srcId="{9071A1FB-2577-4AE1-BAC6-46CA233720AC}" destId="{A44E728F-EBCB-4DC3-B84E-9104DD0016F2}" srcOrd="3" destOrd="0" presId="urn:microsoft.com/office/officeart/2005/8/layout/orgChart1"/>
    <dgm:cxn modelId="{AA368120-46E2-4F75-BD3F-C51F296A6E6E}" type="presParOf" srcId="{A44E728F-EBCB-4DC3-B84E-9104DD0016F2}" destId="{A4A9558A-9107-47DA-A65A-5793BB4CBF6D}" srcOrd="0" destOrd="0" presId="urn:microsoft.com/office/officeart/2005/8/layout/orgChart1"/>
    <dgm:cxn modelId="{CFD34C31-463F-4C27-BE91-FBF7DF532CA8}" type="presParOf" srcId="{A4A9558A-9107-47DA-A65A-5793BB4CBF6D}" destId="{2614D391-F53F-461D-A5E9-701B08238B64}" srcOrd="0" destOrd="0" presId="urn:microsoft.com/office/officeart/2005/8/layout/orgChart1"/>
    <dgm:cxn modelId="{EE8FC296-17BB-4EE6-86BB-5E765C2FAA73}" type="presParOf" srcId="{A4A9558A-9107-47DA-A65A-5793BB4CBF6D}" destId="{A2EC75B3-10FD-4015-AB1E-5C1F3856DD53}" srcOrd="1" destOrd="0" presId="urn:microsoft.com/office/officeart/2005/8/layout/orgChart1"/>
    <dgm:cxn modelId="{BEF340B7-BE2D-4472-8DE8-AFA5A068F6B8}" type="presParOf" srcId="{A44E728F-EBCB-4DC3-B84E-9104DD0016F2}" destId="{AEC58291-C762-4C7E-9C83-89A873704240}" srcOrd="1" destOrd="0" presId="urn:microsoft.com/office/officeart/2005/8/layout/orgChart1"/>
    <dgm:cxn modelId="{380C2368-652C-481A-ADE7-ABF91690012E}" type="presParOf" srcId="{A44E728F-EBCB-4DC3-B84E-9104DD0016F2}" destId="{77B03796-9300-4EE4-88B9-EC7304E52107}" srcOrd="2" destOrd="0" presId="urn:microsoft.com/office/officeart/2005/8/layout/orgChart1"/>
    <dgm:cxn modelId="{3DC7B4C7-6AC0-4984-ABED-253043DCBBE7}" type="presParOf" srcId="{9071A1FB-2577-4AE1-BAC6-46CA233720AC}" destId="{601ABCC6-B2EE-4750-8C7D-5CA796E8E974}" srcOrd="4" destOrd="0" presId="urn:microsoft.com/office/officeart/2005/8/layout/orgChart1"/>
    <dgm:cxn modelId="{35AE32E4-F89D-48F4-86D6-4861FDF65DE9}" type="presParOf" srcId="{9071A1FB-2577-4AE1-BAC6-46CA233720AC}" destId="{ADC5A327-1844-46B3-A43B-4157DB2FBC8A}" srcOrd="5" destOrd="0" presId="urn:microsoft.com/office/officeart/2005/8/layout/orgChart1"/>
    <dgm:cxn modelId="{3D711FB3-CB3D-4992-AA1E-31B9527DB6A6}" type="presParOf" srcId="{ADC5A327-1844-46B3-A43B-4157DB2FBC8A}" destId="{6E6C59F6-5149-40FA-86E4-0A27AFC03205}" srcOrd="0" destOrd="0" presId="urn:microsoft.com/office/officeart/2005/8/layout/orgChart1"/>
    <dgm:cxn modelId="{F39E92E7-FB5D-45A7-91E9-F797FFE35ED9}" type="presParOf" srcId="{6E6C59F6-5149-40FA-86E4-0A27AFC03205}" destId="{0EA19759-4C84-4684-AADD-943BC2E6772D}" srcOrd="0" destOrd="0" presId="urn:microsoft.com/office/officeart/2005/8/layout/orgChart1"/>
    <dgm:cxn modelId="{F884DCB7-1B98-4B54-BE19-A9F5F7AC2756}" type="presParOf" srcId="{6E6C59F6-5149-40FA-86E4-0A27AFC03205}" destId="{EBA8CCB5-6A92-4478-ACBD-7FF27C3CF392}" srcOrd="1" destOrd="0" presId="urn:microsoft.com/office/officeart/2005/8/layout/orgChart1"/>
    <dgm:cxn modelId="{8E1AB668-9E1C-4B6D-82AF-55CF5B51CCC8}" type="presParOf" srcId="{ADC5A327-1844-46B3-A43B-4157DB2FBC8A}" destId="{EE04FD6E-E514-4233-AE57-0E87F59B4499}" srcOrd="1" destOrd="0" presId="urn:microsoft.com/office/officeart/2005/8/layout/orgChart1"/>
    <dgm:cxn modelId="{6F03DD8C-917D-4EF5-8B90-A527DD8561E4}" type="presParOf" srcId="{ADC5A327-1844-46B3-A43B-4157DB2FBC8A}" destId="{3759CFBD-29C0-438F-97A8-64E45BECD974}" srcOrd="2" destOrd="0" presId="urn:microsoft.com/office/officeart/2005/8/layout/orgChart1"/>
    <dgm:cxn modelId="{C56A312B-DE26-4EBA-B1DF-EF265C6799FE}" type="presParOf" srcId="{9071A1FB-2577-4AE1-BAC6-46CA233720AC}" destId="{FD7C1526-B827-4FCE-B43D-46A9FCDDF249}" srcOrd="6" destOrd="0" presId="urn:microsoft.com/office/officeart/2005/8/layout/orgChart1"/>
    <dgm:cxn modelId="{EEADA155-5B12-4BE6-8476-E92CD6B14A1E}" type="presParOf" srcId="{9071A1FB-2577-4AE1-BAC6-46CA233720AC}" destId="{0D87835C-11CE-4A1C-B981-E28CE0ABBFF1}" srcOrd="7" destOrd="0" presId="urn:microsoft.com/office/officeart/2005/8/layout/orgChart1"/>
    <dgm:cxn modelId="{20079FA5-28AF-4C17-8813-59C64D86BF99}" type="presParOf" srcId="{0D87835C-11CE-4A1C-B981-E28CE0ABBFF1}" destId="{5676A8C2-61F6-4EBC-952A-402E614D4F4E}" srcOrd="0" destOrd="0" presId="urn:microsoft.com/office/officeart/2005/8/layout/orgChart1"/>
    <dgm:cxn modelId="{37DCE347-285F-4044-8985-DDFFC1431E50}" type="presParOf" srcId="{5676A8C2-61F6-4EBC-952A-402E614D4F4E}" destId="{C922C6C1-AA68-4C8D-BB9D-AE432F694FBE}" srcOrd="0" destOrd="0" presId="urn:microsoft.com/office/officeart/2005/8/layout/orgChart1"/>
    <dgm:cxn modelId="{5F2CBA57-4777-4464-B01A-948142759006}" type="presParOf" srcId="{5676A8C2-61F6-4EBC-952A-402E614D4F4E}" destId="{3C44206F-553E-4C4F-87AC-5F75AEB25086}" srcOrd="1" destOrd="0" presId="urn:microsoft.com/office/officeart/2005/8/layout/orgChart1"/>
    <dgm:cxn modelId="{21E7333E-6738-4EF9-94AE-E101787D9312}" type="presParOf" srcId="{0D87835C-11CE-4A1C-B981-E28CE0ABBFF1}" destId="{5F571882-2F5C-4BDC-939B-33E0DF751AD6}" srcOrd="1" destOrd="0" presId="urn:microsoft.com/office/officeart/2005/8/layout/orgChart1"/>
    <dgm:cxn modelId="{B64438C5-8AB6-43A7-B8B0-6F62DAB831C2}" type="presParOf" srcId="{0D87835C-11CE-4A1C-B981-E28CE0ABBFF1}" destId="{9EF59096-5BD3-4C37-8E62-A7575FB1BF56}" srcOrd="2" destOrd="0" presId="urn:microsoft.com/office/officeart/2005/8/layout/orgChart1"/>
    <dgm:cxn modelId="{ACF162E2-49FF-482D-A180-976186BE1BBA}" type="presParOf" srcId="{842F830B-447D-42FF-80B9-0B1A6C4CA936}" destId="{6CD8B4CA-6B5F-4823-BB4B-F70FCCA4DE7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C3AE634-8BAD-434E-86CF-88DE42B95969}" type="doc">
      <dgm:prSet loTypeId="urn:microsoft.com/office/officeart/2009/3/layout/IncreasingArrowsProcess" loCatId="process" qsTypeId="urn:microsoft.com/office/officeart/2005/8/quickstyle/simple1" qsCatId="simple" csTypeId="urn:microsoft.com/office/officeart/2005/8/colors/accent3_2" csCatId="accent3" phldr="1"/>
      <dgm:spPr/>
      <dgm:t>
        <a:bodyPr/>
        <a:lstStyle/>
        <a:p>
          <a:endParaRPr lang="pl-PL"/>
        </a:p>
      </dgm:t>
    </dgm:pt>
    <dgm:pt modelId="{2546C975-CD53-469C-BA0F-469B507040AC}">
      <dgm:prSet phldrT="[Tekst]"/>
      <dgm:spPr/>
      <dgm:t>
        <a:bodyPr/>
        <a:lstStyle/>
        <a:p>
          <a:r>
            <a:rPr lang="pl-PL" dirty="0"/>
            <a:t>Pomoc dla właściciela</a:t>
          </a:r>
        </a:p>
      </dgm:t>
    </dgm:pt>
    <dgm:pt modelId="{38A828AF-A198-4C22-BF22-80A072AB0A2B}" type="parTrans" cxnId="{CE246F4D-A95C-4123-A0F2-364B713BBBEC}">
      <dgm:prSet/>
      <dgm:spPr/>
      <dgm:t>
        <a:bodyPr/>
        <a:lstStyle/>
        <a:p>
          <a:endParaRPr lang="pl-PL"/>
        </a:p>
      </dgm:t>
    </dgm:pt>
    <dgm:pt modelId="{C9FBD39E-419E-4DB9-BC64-712D95A089A9}" type="sibTrans" cxnId="{CE246F4D-A95C-4123-A0F2-364B713BBBEC}">
      <dgm:prSet/>
      <dgm:spPr/>
      <dgm:t>
        <a:bodyPr/>
        <a:lstStyle/>
        <a:p>
          <a:endParaRPr lang="pl-PL"/>
        </a:p>
      </dgm:t>
    </dgm:pt>
    <dgm:pt modelId="{F3975FC5-1EC2-45D7-800C-80B696D80106}">
      <dgm:prSet phldrT="[Tekst]"/>
      <dgm:spPr/>
      <dgm:t>
        <a:bodyPr/>
        <a:lstStyle/>
        <a:p>
          <a:r>
            <a:rPr lang="pl-PL" dirty="0"/>
            <a:t>Ustalenie wykonywania działalności gospodarczej</a:t>
          </a:r>
        </a:p>
        <a:p>
          <a:r>
            <a:rPr lang="pl-PL" dirty="0"/>
            <a:t>Rozdzielenie działalności związanych z prerogatywami państwa od działalności gospodarczej + rozdzielenie infrastruktury podwójnego przeznaczenia</a:t>
          </a:r>
        </a:p>
      </dgm:t>
    </dgm:pt>
    <dgm:pt modelId="{FE3B978B-6496-4ECB-B2D6-6B17E4796C4E}" type="parTrans" cxnId="{8E10DF58-2E0A-4200-9FCB-FAECF59B9848}">
      <dgm:prSet/>
      <dgm:spPr/>
      <dgm:t>
        <a:bodyPr/>
        <a:lstStyle/>
        <a:p>
          <a:endParaRPr lang="pl-PL"/>
        </a:p>
      </dgm:t>
    </dgm:pt>
    <dgm:pt modelId="{C68564D6-000B-460F-8CF9-C39421FAC6D2}" type="sibTrans" cxnId="{8E10DF58-2E0A-4200-9FCB-FAECF59B9848}">
      <dgm:prSet/>
      <dgm:spPr/>
      <dgm:t>
        <a:bodyPr/>
        <a:lstStyle/>
        <a:p>
          <a:endParaRPr lang="pl-PL"/>
        </a:p>
      </dgm:t>
    </dgm:pt>
    <dgm:pt modelId="{56C9CBA3-6843-4C03-A5A6-811CBA254373}">
      <dgm:prSet phldrT="[Tekst]"/>
      <dgm:spPr/>
      <dgm:t>
        <a:bodyPr/>
        <a:lstStyle/>
        <a:p>
          <a:r>
            <a:rPr lang="pl-PL" dirty="0"/>
            <a:t>Pomoc dla operatora</a:t>
          </a:r>
        </a:p>
      </dgm:t>
    </dgm:pt>
    <dgm:pt modelId="{19D3594A-CE02-4B84-BE6D-8443F5785F46}" type="parTrans" cxnId="{17AFF658-8AA3-499B-82C7-E798D91BEACD}">
      <dgm:prSet/>
      <dgm:spPr/>
      <dgm:t>
        <a:bodyPr/>
        <a:lstStyle/>
        <a:p>
          <a:endParaRPr lang="pl-PL"/>
        </a:p>
      </dgm:t>
    </dgm:pt>
    <dgm:pt modelId="{01B2AC5E-1F2D-4F61-A50F-731290119DB9}" type="sibTrans" cxnId="{17AFF658-8AA3-499B-82C7-E798D91BEACD}">
      <dgm:prSet/>
      <dgm:spPr/>
      <dgm:t>
        <a:bodyPr/>
        <a:lstStyle/>
        <a:p>
          <a:endParaRPr lang="pl-PL"/>
        </a:p>
      </dgm:t>
    </dgm:pt>
    <dgm:pt modelId="{AA9220CC-0D94-4F24-BD18-4AE826D645A5}">
      <dgm:prSet phldrT="[Tekst]"/>
      <dgm:spPr/>
      <dgm:t>
        <a:bodyPr/>
        <a:lstStyle/>
        <a:p>
          <a:r>
            <a:rPr lang="pl-PL" dirty="0"/>
            <a:t>Jeśli korzystanie z infrastruktury przynosi im korzyści ekonomiczne, których nie osiągnęliby w normalnych warunkach rynkowych</a:t>
          </a:r>
        </a:p>
      </dgm:t>
    </dgm:pt>
    <dgm:pt modelId="{1DC5454B-79E7-464E-B875-63E7D4D0B8F4}" type="parTrans" cxnId="{424488B4-B2EC-442B-BFCA-7585DB92D5DA}">
      <dgm:prSet/>
      <dgm:spPr/>
      <dgm:t>
        <a:bodyPr/>
        <a:lstStyle/>
        <a:p>
          <a:endParaRPr lang="pl-PL"/>
        </a:p>
      </dgm:t>
    </dgm:pt>
    <dgm:pt modelId="{CEF910A4-A36F-41EC-B74D-19F6FCD953B4}" type="sibTrans" cxnId="{424488B4-B2EC-442B-BFCA-7585DB92D5DA}">
      <dgm:prSet/>
      <dgm:spPr/>
      <dgm:t>
        <a:bodyPr/>
        <a:lstStyle/>
        <a:p>
          <a:endParaRPr lang="pl-PL"/>
        </a:p>
      </dgm:t>
    </dgm:pt>
    <dgm:pt modelId="{88E6E01B-E8A0-4C5E-B212-E317B8B7C341}">
      <dgm:prSet phldrT="[Tekst]"/>
      <dgm:spPr/>
      <dgm:t>
        <a:bodyPr/>
        <a:lstStyle/>
        <a:p>
          <a:r>
            <a:rPr lang="pl-PL" dirty="0"/>
            <a:t>Pomoc dla odbiorcy końcowego</a:t>
          </a:r>
        </a:p>
      </dgm:t>
    </dgm:pt>
    <dgm:pt modelId="{FC6E1369-FC68-41EE-8DDD-F7D63A7D0514}" type="parTrans" cxnId="{17C03970-E396-4A71-BBC7-9FE8744BF739}">
      <dgm:prSet/>
      <dgm:spPr/>
      <dgm:t>
        <a:bodyPr/>
        <a:lstStyle/>
        <a:p>
          <a:endParaRPr lang="pl-PL"/>
        </a:p>
      </dgm:t>
    </dgm:pt>
    <dgm:pt modelId="{958685AE-17D5-4B62-9432-85B535F97AE5}" type="sibTrans" cxnId="{17C03970-E396-4A71-BBC7-9FE8744BF739}">
      <dgm:prSet/>
      <dgm:spPr/>
      <dgm:t>
        <a:bodyPr/>
        <a:lstStyle/>
        <a:p>
          <a:endParaRPr lang="pl-PL"/>
        </a:p>
      </dgm:t>
    </dgm:pt>
    <dgm:pt modelId="{8D256938-85BA-43E8-9B25-C6378B3D9FF0}">
      <dgm:prSet phldrT="[Tekst]"/>
      <dgm:spPr/>
      <dgm:t>
        <a:bodyPr/>
        <a:lstStyle/>
        <a:p>
          <a:r>
            <a:rPr lang="pl-PL" dirty="0"/>
            <a:t>Na zasadzie przeniesienia korzyści</a:t>
          </a:r>
        </a:p>
      </dgm:t>
    </dgm:pt>
    <dgm:pt modelId="{102ED035-124C-40A4-B04D-1F8239F57A9D}" type="parTrans" cxnId="{3C063FDF-3DB5-466C-954E-7C7620B55EBB}">
      <dgm:prSet/>
      <dgm:spPr/>
      <dgm:t>
        <a:bodyPr/>
        <a:lstStyle/>
        <a:p>
          <a:endParaRPr lang="pl-PL"/>
        </a:p>
      </dgm:t>
    </dgm:pt>
    <dgm:pt modelId="{55EFB798-AF4C-486D-8CBD-6974EAFE2623}" type="sibTrans" cxnId="{3C063FDF-3DB5-466C-954E-7C7620B55EBB}">
      <dgm:prSet/>
      <dgm:spPr/>
      <dgm:t>
        <a:bodyPr/>
        <a:lstStyle/>
        <a:p>
          <a:endParaRPr lang="pl-PL"/>
        </a:p>
      </dgm:t>
    </dgm:pt>
    <dgm:pt modelId="{4C5AD005-55A5-47F6-81B9-77852F76BE86}" type="pres">
      <dgm:prSet presAssocID="{EC3AE634-8BAD-434E-86CF-88DE42B95969}" presName="Name0" presStyleCnt="0">
        <dgm:presLayoutVars>
          <dgm:chMax val="5"/>
          <dgm:chPref val="5"/>
          <dgm:dir/>
          <dgm:animLvl val="lvl"/>
        </dgm:presLayoutVars>
      </dgm:prSet>
      <dgm:spPr/>
    </dgm:pt>
    <dgm:pt modelId="{68410DEB-09AC-4AE1-9327-9028832AD870}" type="pres">
      <dgm:prSet presAssocID="{2546C975-CD53-469C-BA0F-469B507040AC}" presName="parentText1" presStyleLbl="node1" presStyleIdx="0" presStyleCnt="3">
        <dgm:presLayoutVars>
          <dgm:chMax/>
          <dgm:chPref val="3"/>
          <dgm:bulletEnabled val="1"/>
        </dgm:presLayoutVars>
      </dgm:prSet>
      <dgm:spPr/>
    </dgm:pt>
    <dgm:pt modelId="{709541E3-11AA-44C3-A689-761782A40C4E}" type="pres">
      <dgm:prSet presAssocID="{2546C975-CD53-469C-BA0F-469B507040AC}" presName="childText1" presStyleLbl="solidAlignAcc1" presStyleIdx="0" presStyleCnt="3">
        <dgm:presLayoutVars>
          <dgm:chMax val="0"/>
          <dgm:chPref val="0"/>
          <dgm:bulletEnabled val="1"/>
        </dgm:presLayoutVars>
      </dgm:prSet>
      <dgm:spPr/>
    </dgm:pt>
    <dgm:pt modelId="{A3867280-781A-463C-927C-F9FCC591398F}" type="pres">
      <dgm:prSet presAssocID="{56C9CBA3-6843-4C03-A5A6-811CBA254373}" presName="parentText2" presStyleLbl="node1" presStyleIdx="1" presStyleCnt="3">
        <dgm:presLayoutVars>
          <dgm:chMax/>
          <dgm:chPref val="3"/>
          <dgm:bulletEnabled val="1"/>
        </dgm:presLayoutVars>
      </dgm:prSet>
      <dgm:spPr/>
    </dgm:pt>
    <dgm:pt modelId="{ADEB33BE-F038-44EB-9680-79829D3F7839}" type="pres">
      <dgm:prSet presAssocID="{56C9CBA3-6843-4C03-A5A6-811CBA254373}" presName="childText2" presStyleLbl="solidAlignAcc1" presStyleIdx="1" presStyleCnt="3">
        <dgm:presLayoutVars>
          <dgm:chMax val="0"/>
          <dgm:chPref val="0"/>
          <dgm:bulletEnabled val="1"/>
        </dgm:presLayoutVars>
      </dgm:prSet>
      <dgm:spPr/>
    </dgm:pt>
    <dgm:pt modelId="{1D8CEA61-C1F6-49F1-AF5F-B8CE4306ECB5}" type="pres">
      <dgm:prSet presAssocID="{88E6E01B-E8A0-4C5E-B212-E317B8B7C341}" presName="parentText3" presStyleLbl="node1" presStyleIdx="2" presStyleCnt="3">
        <dgm:presLayoutVars>
          <dgm:chMax/>
          <dgm:chPref val="3"/>
          <dgm:bulletEnabled val="1"/>
        </dgm:presLayoutVars>
      </dgm:prSet>
      <dgm:spPr/>
    </dgm:pt>
    <dgm:pt modelId="{08285819-EE61-4753-9443-37D211F982B7}" type="pres">
      <dgm:prSet presAssocID="{88E6E01B-E8A0-4C5E-B212-E317B8B7C341}" presName="childText3" presStyleLbl="solidAlignAcc1" presStyleIdx="2" presStyleCnt="3">
        <dgm:presLayoutVars>
          <dgm:chMax val="0"/>
          <dgm:chPref val="0"/>
          <dgm:bulletEnabled val="1"/>
        </dgm:presLayoutVars>
      </dgm:prSet>
      <dgm:spPr/>
    </dgm:pt>
  </dgm:ptLst>
  <dgm:cxnLst>
    <dgm:cxn modelId="{7A70BE0A-9A57-43BE-8A06-95B4875F81B5}" type="presOf" srcId="{56C9CBA3-6843-4C03-A5A6-811CBA254373}" destId="{A3867280-781A-463C-927C-F9FCC591398F}" srcOrd="0" destOrd="0" presId="urn:microsoft.com/office/officeart/2009/3/layout/IncreasingArrowsProcess"/>
    <dgm:cxn modelId="{CE246F4D-A95C-4123-A0F2-364B713BBBEC}" srcId="{EC3AE634-8BAD-434E-86CF-88DE42B95969}" destId="{2546C975-CD53-469C-BA0F-469B507040AC}" srcOrd="0" destOrd="0" parTransId="{38A828AF-A198-4C22-BF22-80A072AB0A2B}" sibTransId="{C9FBD39E-419E-4DB9-BC64-712D95A089A9}"/>
    <dgm:cxn modelId="{17C03970-E396-4A71-BBC7-9FE8744BF739}" srcId="{EC3AE634-8BAD-434E-86CF-88DE42B95969}" destId="{88E6E01B-E8A0-4C5E-B212-E317B8B7C341}" srcOrd="2" destOrd="0" parTransId="{FC6E1369-FC68-41EE-8DDD-F7D63A7D0514}" sibTransId="{958685AE-17D5-4B62-9432-85B535F97AE5}"/>
    <dgm:cxn modelId="{8E10DF58-2E0A-4200-9FCB-FAECF59B9848}" srcId="{2546C975-CD53-469C-BA0F-469B507040AC}" destId="{F3975FC5-1EC2-45D7-800C-80B696D80106}" srcOrd="0" destOrd="0" parTransId="{FE3B978B-6496-4ECB-B2D6-6B17E4796C4E}" sibTransId="{C68564D6-000B-460F-8CF9-C39421FAC6D2}"/>
    <dgm:cxn modelId="{17AFF658-8AA3-499B-82C7-E798D91BEACD}" srcId="{EC3AE634-8BAD-434E-86CF-88DE42B95969}" destId="{56C9CBA3-6843-4C03-A5A6-811CBA254373}" srcOrd="1" destOrd="0" parTransId="{19D3594A-CE02-4B84-BE6D-8443F5785F46}" sibTransId="{01B2AC5E-1F2D-4F61-A50F-731290119DB9}"/>
    <dgm:cxn modelId="{1F8D697C-03B3-4590-AD75-61918ACA4F43}" type="presOf" srcId="{EC3AE634-8BAD-434E-86CF-88DE42B95969}" destId="{4C5AD005-55A5-47F6-81B9-77852F76BE86}" srcOrd="0" destOrd="0" presId="urn:microsoft.com/office/officeart/2009/3/layout/IncreasingArrowsProcess"/>
    <dgm:cxn modelId="{A10BB393-7827-4BBD-9512-9045D660F46B}" type="presOf" srcId="{AA9220CC-0D94-4F24-BD18-4AE826D645A5}" destId="{ADEB33BE-F038-44EB-9680-79829D3F7839}" srcOrd="0" destOrd="0" presId="urn:microsoft.com/office/officeart/2009/3/layout/IncreasingArrowsProcess"/>
    <dgm:cxn modelId="{4D9A82A4-4B26-4799-8189-6B58DF9C6F9B}" type="presOf" srcId="{8D256938-85BA-43E8-9B25-C6378B3D9FF0}" destId="{08285819-EE61-4753-9443-37D211F982B7}" srcOrd="0" destOrd="0" presId="urn:microsoft.com/office/officeart/2009/3/layout/IncreasingArrowsProcess"/>
    <dgm:cxn modelId="{424488B4-B2EC-442B-BFCA-7585DB92D5DA}" srcId="{56C9CBA3-6843-4C03-A5A6-811CBA254373}" destId="{AA9220CC-0D94-4F24-BD18-4AE826D645A5}" srcOrd="0" destOrd="0" parTransId="{1DC5454B-79E7-464E-B875-63E7D4D0B8F4}" sibTransId="{CEF910A4-A36F-41EC-B74D-19F6FCD953B4}"/>
    <dgm:cxn modelId="{AD2C53C8-09E3-444C-ABC2-ACE644AC8A39}" type="presOf" srcId="{2546C975-CD53-469C-BA0F-469B507040AC}" destId="{68410DEB-09AC-4AE1-9327-9028832AD870}" srcOrd="0" destOrd="0" presId="urn:microsoft.com/office/officeart/2009/3/layout/IncreasingArrowsProcess"/>
    <dgm:cxn modelId="{9B21CAC9-D4EA-49BA-A7F2-753171823520}" type="presOf" srcId="{F3975FC5-1EC2-45D7-800C-80B696D80106}" destId="{709541E3-11AA-44C3-A689-761782A40C4E}" srcOrd="0" destOrd="0" presId="urn:microsoft.com/office/officeart/2009/3/layout/IncreasingArrowsProcess"/>
    <dgm:cxn modelId="{E8D51CD0-6D33-48B2-A195-46D247D0546C}" type="presOf" srcId="{88E6E01B-E8A0-4C5E-B212-E317B8B7C341}" destId="{1D8CEA61-C1F6-49F1-AF5F-B8CE4306ECB5}" srcOrd="0" destOrd="0" presId="urn:microsoft.com/office/officeart/2009/3/layout/IncreasingArrowsProcess"/>
    <dgm:cxn modelId="{3C063FDF-3DB5-466C-954E-7C7620B55EBB}" srcId="{88E6E01B-E8A0-4C5E-B212-E317B8B7C341}" destId="{8D256938-85BA-43E8-9B25-C6378B3D9FF0}" srcOrd="0" destOrd="0" parTransId="{102ED035-124C-40A4-B04D-1F8239F57A9D}" sibTransId="{55EFB798-AF4C-486D-8CBD-6974EAFE2623}"/>
    <dgm:cxn modelId="{1071DF82-832F-4127-96BB-BD357B895A73}" type="presParOf" srcId="{4C5AD005-55A5-47F6-81B9-77852F76BE86}" destId="{68410DEB-09AC-4AE1-9327-9028832AD870}" srcOrd="0" destOrd="0" presId="urn:microsoft.com/office/officeart/2009/3/layout/IncreasingArrowsProcess"/>
    <dgm:cxn modelId="{0BBFB136-3B7C-484F-BB8C-1D702B639D4F}" type="presParOf" srcId="{4C5AD005-55A5-47F6-81B9-77852F76BE86}" destId="{709541E3-11AA-44C3-A689-761782A40C4E}" srcOrd="1" destOrd="0" presId="urn:microsoft.com/office/officeart/2009/3/layout/IncreasingArrowsProcess"/>
    <dgm:cxn modelId="{1896B06D-5C48-4D4B-BD31-42EFF9B7F536}" type="presParOf" srcId="{4C5AD005-55A5-47F6-81B9-77852F76BE86}" destId="{A3867280-781A-463C-927C-F9FCC591398F}" srcOrd="2" destOrd="0" presId="urn:microsoft.com/office/officeart/2009/3/layout/IncreasingArrowsProcess"/>
    <dgm:cxn modelId="{584030DD-2F37-46F8-9859-1D5FAA9B7E2A}" type="presParOf" srcId="{4C5AD005-55A5-47F6-81B9-77852F76BE86}" destId="{ADEB33BE-F038-44EB-9680-79829D3F7839}" srcOrd="3" destOrd="0" presId="urn:microsoft.com/office/officeart/2009/3/layout/IncreasingArrowsProcess"/>
    <dgm:cxn modelId="{579A5670-3E7E-4B38-9E08-2D9FFE0942A7}" type="presParOf" srcId="{4C5AD005-55A5-47F6-81B9-77852F76BE86}" destId="{1D8CEA61-C1F6-49F1-AF5F-B8CE4306ECB5}" srcOrd="4" destOrd="0" presId="urn:microsoft.com/office/officeart/2009/3/layout/IncreasingArrowsProcess"/>
    <dgm:cxn modelId="{3FF6A5ED-3783-4870-85F1-D344C1D2676E}" type="presParOf" srcId="{4C5AD005-55A5-47F6-81B9-77852F76BE86}" destId="{08285819-EE61-4753-9443-37D211F982B7}"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D00BC77-F981-4D11-9BC2-6FD8DA8F86FE}" type="doc">
      <dgm:prSet loTypeId="urn:microsoft.com/office/officeart/2005/8/layout/arrow2" loCatId="process" qsTypeId="urn:microsoft.com/office/officeart/2005/8/quickstyle/3d1" qsCatId="3D" csTypeId="urn:microsoft.com/office/officeart/2005/8/colors/accent1_1" csCatId="accent1"/>
      <dgm:spPr/>
      <dgm:t>
        <a:bodyPr/>
        <a:lstStyle/>
        <a:p>
          <a:endParaRPr lang="pl-PL"/>
        </a:p>
      </dgm:t>
    </dgm:pt>
    <dgm:pt modelId="{24E2777F-37DE-4350-85EA-ACBFE4B16799}">
      <dgm:prSet custT="1"/>
      <dgm:spPr/>
      <dgm:t>
        <a:bodyPr/>
        <a:lstStyle/>
        <a:p>
          <a:r>
            <a:rPr lang="pl-PL" sz="1670" dirty="0"/>
            <a:t>W przypadku połączeń lub przejęć przedsiębiorstw-uwzględnia się wszelką wcześniejszą pomoc de </a:t>
          </a:r>
          <a:r>
            <a:rPr lang="pl-PL" sz="1670" dirty="0" err="1"/>
            <a:t>minimis</a:t>
          </a:r>
          <a:r>
            <a:rPr lang="pl-PL" sz="1670" dirty="0"/>
            <a:t> przyznaną któremukolwiek z łączących się przedsiębiorstw</a:t>
          </a:r>
        </a:p>
      </dgm:t>
    </dgm:pt>
    <dgm:pt modelId="{74F36F9B-73D0-47BF-B693-F76824A1A19A}" type="parTrans" cxnId="{19209CC9-F674-4CBD-BABF-00D45E65251A}">
      <dgm:prSet/>
      <dgm:spPr/>
      <dgm:t>
        <a:bodyPr/>
        <a:lstStyle/>
        <a:p>
          <a:endParaRPr lang="pl-PL" sz="1670"/>
        </a:p>
      </dgm:t>
    </dgm:pt>
    <dgm:pt modelId="{22204FDD-8FFB-4BDC-AD06-D1983ACA8C72}" type="sibTrans" cxnId="{19209CC9-F674-4CBD-BABF-00D45E65251A}">
      <dgm:prSet/>
      <dgm:spPr/>
      <dgm:t>
        <a:bodyPr/>
        <a:lstStyle/>
        <a:p>
          <a:endParaRPr lang="pl-PL" sz="1670"/>
        </a:p>
      </dgm:t>
    </dgm:pt>
    <dgm:pt modelId="{73898E57-50EC-4D5E-B68B-E13722698894}">
      <dgm:prSet custT="1"/>
      <dgm:spPr/>
      <dgm:t>
        <a:bodyPr/>
        <a:lstStyle/>
        <a:p>
          <a:r>
            <a:rPr lang="pl-PL" sz="1670" dirty="0"/>
            <a:t>pomoc de </a:t>
          </a:r>
          <a:r>
            <a:rPr lang="pl-PL" sz="1670" dirty="0" err="1"/>
            <a:t>minimis</a:t>
          </a:r>
          <a:r>
            <a:rPr lang="pl-PL" sz="1670" dirty="0"/>
            <a:t> przyznana zgodnie z prawem przed połączeniem lub przejęciem pozostaje zgodna z prawem</a:t>
          </a:r>
        </a:p>
      </dgm:t>
    </dgm:pt>
    <dgm:pt modelId="{5111FAEF-FA46-47BB-B0AD-59BEF0CFC32E}" type="parTrans" cxnId="{DB1D01A9-F052-4917-B3B1-56755AEAE8D5}">
      <dgm:prSet/>
      <dgm:spPr/>
      <dgm:t>
        <a:bodyPr/>
        <a:lstStyle/>
        <a:p>
          <a:endParaRPr lang="pl-PL" sz="1670"/>
        </a:p>
      </dgm:t>
    </dgm:pt>
    <dgm:pt modelId="{16E29A0D-2C65-4E29-8F77-ECC9F60C9AE9}" type="sibTrans" cxnId="{DB1D01A9-F052-4917-B3B1-56755AEAE8D5}">
      <dgm:prSet/>
      <dgm:spPr/>
      <dgm:t>
        <a:bodyPr/>
        <a:lstStyle/>
        <a:p>
          <a:endParaRPr lang="pl-PL" sz="1670"/>
        </a:p>
      </dgm:t>
    </dgm:pt>
    <dgm:pt modelId="{1F1B9C01-B703-4918-9406-1349A629711C}" type="pres">
      <dgm:prSet presAssocID="{5D00BC77-F981-4D11-9BC2-6FD8DA8F86FE}" presName="arrowDiagram" presStyleCnt="0">
        <dgm:presLayoutVars>
          <dgm:chMax val="5"/>
          <dgm:dir/>
          <dgm:resizeHandles val="exact"/>
        </dgm:presLayoutVars>
      </dgm:prSet>
      <dgm:spPr/>
    </dgm:pt>
    <dgm:pt modelId="{1C8B047F-5CCF-42C1-8149-98B9042A986D}" type="pres">
      <dgm:prSet presAssocID="{5D00BC77-F981-4D11-9BC2-6FD8DA8F86FE}" presName="arrow" presStyleLbl="bgShp" presStyleIdx="0" presStyleCnt="1"/>
      <dgm:spPr/>
    </dgm:pt>
    <dgm:pt modelId="{78D90411-95E0-4B42-BB40-FC2A4C66BA4C}" type="pres">
      <dgm:prSet presAssocID="{5D00BC77-F981-4D11-9BC2-6FD8DA8F86FE}" presName="arrowDiagram2" presStyleCnt="0"/>
      <dgm:spPr/>
    </dgm:pt>
    <dgm:pt modelId="{F2F08B8D-93D4-4E28-BB37-59CD14AD8EEB}" type="pres">
      <dgm:prSet presAssocID="{24E2777F-37DE-4350-85EA-ACBFE4B16799}" presName="bullet2a" presStyleLbl="node1" presStyleIdx="0" presStyleCnt="2"/>
      <dgm:spPr/>
    </dgm:pt>
    <dgm:pt modelId="{AAB7BADB-E79A-41DC-9030-3E804EB6CF98}" type="pres">
      <dgm:prSet presAssocID="{24E2777F-37DE-4350-85EA-ACBFE4B16799}" presName="textBox2a" presStyleLbl="revTx" presStyleIdx="0" presStyleCnt="2">
        <dgm:presLayoutVars>
          <dgm:bulletEnabled val="1"/>
        </dgm:presLayoutVars>
      </dgm:prSet>
      <dgm:spPr/>
    </dgm:pt>
    <dgm:pt modelId="{C88AD764-51A5-4BE5-8D01-43451CC11936}" type="pres">
      <dgm:prSet presAssocID="{73898E57-50EC-4D5E-B68B-E13722698894}" presName="bullet2b" presStyleLbl="node1" presStyleIdx="1" presStyleCnt="2"/>
      <dgm:spPr/>
    </dgm:pt>
    <dgm:pt modelId="{E5CB8ABD-3B36-419E-8E22-6C834DE432EE}" type="pres">
      <dgm:prSet presAssocID="{73898E57-50EC-4D5E-B68B-E13722698894}" presName="textBox2b" presStyleLbl="revTx" presStyleIdx="1" presStyleCnt="2">
        <dgm:presLayoutVars>
          <dgm:bulletEnabled val="1"/>
        </dgm:presLayoutVars>
      </dgm:prSet>
      <dgm:spPr/>
    </dgm:pt>
  </dgm:ptLst>
  <dgm:cxnLst>
    <dgm:cxn modelId="{6FE9EF29-F1F0-4F40-B117-AC8BE77EDBF5}" type="presOf" srcId="{73898E57-50EC-4D5E-B68B-E13722698894}" destId="{E5CB8ABD-3B36-419E-8E22-6C834DE432EE}" srcOrd="0" destOrd="0" presId="urn:microsoft.com/office/officeart/2005/8/layout/arrow2"/>
    <dgm:cxn modelId="{2B8E7299-D1E1-4FA8-90A6-9DC7402A2839}" type="presOf" srcId="{24E2777F-37DE-4350-85EA-ACBFE4B16799}" destId="{AAB7BADB-E79A-41DC-9030-3E804EB6CF98}" srcOrd="0" destOrd="0" presId="urn:microsoft.com/office/officeart/2005/8/layout/arrow2"/>
    <dgm:cxn modelId="{DB1D01A9-F052-4917-B3B1-56755AEAE8D5}" srcId="{5D00BC77-F981-4D11-9BC2-6FD8DA8F86FE}" destId="{73898E57-50EC-4D5E-B68B-E13722698894}" srcOrd="1" destOrd="0" parTransId="{5111FAEF-FA46-47BB-B0AD-59BEF0CFC32E}" sibTransId="{16E29A0D-2C65-4E29-8F77-ECC9F60C9AE9}"/>
    <dgm:cxn modelId="{D1DAA1B7-0E7B-46C6-8000-F81907267B96}" type="presOf" srcId="{5D00BC77-F981-4D11-9BC2-6FD8DA8F86FE}" destId="{1F1B9C01-B703-4918-9406-1349A629711C}" srcOrd="0" destOrd="0" presId="urn:microsoft.com/office/officeart/2005/8/layout/arrow2"/>
    <dgm:cxn modelId="{19209CC9-F674-4CBD-BABF-00D45E65251A}" srcId="{5D00BC77-F981-4D11-9BC2-6FD8DA8F86FE}" destId="{24E2777F-37DE-4350-85EA-ACBFE4B16799}" srcOrd="0" destOrd="0" parTransId="{74F36F9B-73D0-47BF-B693-F76824A1A19A}" sibTransId="{22204FDD-8FFB-4BDC-AD06-D1983ACA8C72}"/>
    <dgm:cxn modelId="{5D77B1C7-1712-4BEC-811C-3AC303220B53}" type="presParOf" srcId="{1F1B9C01-B703-4918-9406-1349A629711C}" destId="{1C8B047F-5CCF-42C1-8149-98B9042A986D}" srcOrd="0" destOrd="0" presId="urn:microsoft.com/office/officeart/2005/8/layout/arrow2"/>
    <dgm:cxn modelId="{75D880FA-3CFB-40C1-A323-08402D4FF869}" type="presParOf" srcId="{1F1B9C01-B703-4918-9406-1349A629711C}" destId="{78D90411-95E0-4B42-BB40-FC2A4C66BA4C}" srcOrd="1" destOrd="0" presId="urn:microsoft.com/office/officeart/2005/8/layout/arrow2"/>
    <dgm:cxn modelId="{A0A8644F-140F-4705-A9B7-B2502AFF0EDF}" type="presParOf" srcId="{78D90411-95E0-4B42-BB40-FC2A4C66BA4C}" destId="{F2F08B8D-93D4-4E28-BB37-59CD14AD8EEB}" srcOrd="0" destOrd="0" presId="urn:microsoft.com/office/officeart/2005/8/layout/arrow2"/>
    <dgm:cxn modelId="{998BAF3E-D318-4DBD-A083-92EB1FBBA4A0}" type="presParOf" srcId="{78D90411-95E0-4B42-BB40-FC2A4C66BA4C}" destId="{AAB7BADB-E79A-41DC-9030-3E804EB6CF98}" srcOrd="1" destOrd="0" presId="urn:microsoft.com/office/officeart/2005/8/layout/arrow2"/>
    <dgm:cxn modelId="{1394C69E-7E11-42C7-AB18-2E6862A9A5B6}" type="presParOf" srcId="{78D90411-95E0-4B42-BB40-FC2A4C66BA4C}" destId="{C88AD764-51A5-4BE5-8D01-43451CC11936}" srcOrd="2" destOrd="0" presId="urn:microsoft.com/office/officeart/2005/8/layout/arrow2"/>
    <dgm:cxn modelId="{D680CCC0-C638-4968-AEA8-1B1CEAA4CD9E}" type="presParOf" srcId="{78D90411-95E0-4B42-BB40-FC2A4C66BA4C}" destId="{E5CB8ABD-3B36-419E-8E22-6C834DE432EE}" srcOrd="3"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3D4D47A-C16B-4517-8200-ACC95F724CE3}"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pl-PL"/>
        </a:p>
      </dgm:t>
    </dgm:pt>
    <dgm:pt modelId="{27E95C53-9C6D-4660-B3C2-E78BD58E2AC0}">
      <dgm:prSet custT="1"/>
      <dgm:spPr/>
      <dgm:t>
        <a:bodyPr/>
        <a:lstStyle/>
        <a:p>
          <a:r>
            <a:rPr lang="pl-PL" sz="1670"/>
            <a:t>Jeżeli przedsiębiorstwo podzieli się na co najmniej dwa osobne przedsiębiorstwa </a:t>
          </a:r>
        </a:p>
      </dgm:t>
    </dgm:pt>
    <dgm:pt modelId="{ACF24DBE-DA57-403A-9546-086BD5D41199}" type="parTrans" cxnId="{C43A9F61-B89B-4A76-96E1-604D1B78D56A}">
      <dgm:prSet/>
      <dgm:spPr/>
      <dgm:t>
        <a:bodyPr/>
        <a:lstStyle/>
        <a:p>
          <a:endParaRPr lang="pl-PL" sz="1670"/>
        </a:p>
      </dgm:t>
    </dgm:pt>
    <dgm:pt modelId="{4EF1691F-B40F-438A-BAAF-23C91356E28A}" type="sibTrans" cxnId="{C43A9F61-B89B-4A76-96E1-604D1B78D56A}">
      <dgm:prSet/>
      <dgm:spPr/>
      <dgm:t>
        <a:bodyPr/>
        <a:lstStyle/>
        <a:p>
          <a:endParaRPr lang="pl-PL" sz="1670"/>
        </a:p>
      </dgm:t>
    </dgm:pt>
    <dgm:pt modelId="{BA80495A-FED4-4B16-AF8A-47DAF89A24D6}">
      <dgm:prSet custT="1"/>
      <dgm:spPr/>
      <dgm:t>
        <a:bodyPr/>
        <a:lstStyle/>
        <a:p>
          <a:r>
            <a:rPr lang="pl-PL" sz="1670" dirty="0"/>
            <a:t>pomoc de </a:t>
          </a:r>
          <a:r>
            <a:rPr lang="pl-PL" sz="1670" dirty="0" err="1"/>
            <a:t>minimis</a:t>
          </a:r>
          <a:r>
            <a:rPr lang="pl-PL" sz="1670" dirty="0"/>
            <a:t> przyznaną przed podziałem należy przydzielić przedsiębiorstwu, które z niej skorzystało</a:t>
          </a:r>
        </a:p>
      </dgm:t>
    </dgm:pt>
    <dgm:pt modelId="{0DECEC57-0DBF-433F-8089-D3558AF5299C}" type="parTrans" cxnId="{09EA72CD-FF85-43F9-B111-04F896D66F8D}">
      <dgm:prSet/>
      <dgm:spPr/>
      <dgm:t>
        <a:bodyPr/>
        <a:lstStyle/>
        <a:p>
          <a:endParaRPr lang="pl-PL" sz="1670"/>
        </a:p>
      </dgm:t>
    </dgm:pt>
    <dgm:pt modelId="{3C976CC3-13CF-4C41-93C9-782213D73D67}" type="sibTrans" cxnId="{09EA72CD-FF85-43F9-B111-04F896D66F8D}">
      <dgm:prSet/>
      <dgm:spPr/>
      <dgm:t>
        <a:bodyPr/>
        <a:lstStyle/>
        <a:p>
          <a:endParaRPr lang="pl-PL" sz="1670"/>
        </a:p>
      </dgm:t>
    </dgm:pt>
    <dgm:pt modelId="{63D9283D-519E-43E8-ADA6-3D6E7CEE17F1}">
      <dgm:prSet custT="1"/>
      <dgm:spPr/>
      <dgm:t>
        <a:bodyPr/>
        <a:lstStyle/>
        <a:p>
          <a:r>
            <a:rPr lang="pl-PL" sz="1670" dirty="0"/>
            <a:t>Jeżeli taki przydział jest niemożliwy, pomoc de </a:t>
          </a:r>
          <a:r>
            <a:rPr lang="pl-PL" sz="1670" dirty="0" err="1"/>
            <a:t>minimis</a:t>
          </a:r>
          <a:r>
            <a:rPr lang="pl-PL" sz="1670" dirty="0"/>
            <a:t> przydziela się proporcjonalnie</a:t>
          </a:r>
        </a:p>
      </dgm:t>
    </dgm:pt>
    <dgm:pt modelId="{81EFB17D-3C9F-4285-A124-E513B4F55851}" type="parTrans" cxnId="{FEA5D2EF-7752-4569-A26A-E6A870A02FD1}">
      <dgm:prSet/>
      <dgm:spPr/>
      <dgm:t>
        <a:bodyPr/>
        <a:lstStyle/>
        <a:p>
          <a:endParaRPr lang="pl-PL" sz="1670"/>
        </a:p>
      </dgm:t>
    </dgm:pt>
    <dgm:pt modelId="{9E81E7A4-6182-4883-8C4F-EC9A30233D86}" type="sibTrans" cxnId="{FEA5D2EF-7752-4569-A26A-E6A870A02FD1}">
      <dgm:prSet/>
      <dgm:spPr/>
      <dgm:t>
        <a:bodyPr/>
        <a:lstStyle/>
        <a:p>
          <a:endParaRPr lang="pl-PL" sz="1670"/>
        </a:p>
      </dgm:t>
    </dgm:pt>
    <dgm:pt modelId="{183CE54D-3425-42EB-A821-36952C8AD7F0}" type="pres">
      <dgm:prSet presAssocID="{03D4D47A-C16B-4517-8200-ACC95F724CE3}" presName="hierChild1" presStyleCnt="0">
        <dgm:presLayoutVars>
          <dgm:chPref val="1"/>
          <dgm:dir/>
          <dgm:animOne val="branch"/>
          <dgm:animLvl val="lvl"/>
          <dgm:resizeHandles/>
        </dgm:presLayoutVars>
      </dgm:prSet>
      <dgm:spPr/>
    </dgm:pt>
    <dgm:pt modelId="{89BFD62B-8FE2-47A8-A047-B8700EE08AF5}" type="pres">
      <dgm:prSet presAssocID="{27E95C53-9C6D-4660-B3C2-E78BD58E2AC0}" presName="hierRoot1" presStyleCnt="0"/>
      <dgm:spPr/>
    </dgm:pt>
    <dgm:pt modelId="{306C964B-B421-475C-90CF-9DC8782A0F0A}" type="pres">
      <dgm:prSet presAssocID="{27E95C53-9C6D-4660-B3C2-E78BD58E2AC0}" presName="composite" presStyleCnt="0"/>
      <dgm:spPr/>
    </dgm:pt>
    <dgm:pt modelId="{C9C617DA-A5C1-4FF5-BD28-C6E9E401A059}" type="pres">
      <dgm:prSet presAssocID="{27E95C53-9C6D-4660-B3C2-E78BD58E2AC0}" presName="background" presStyleLbl="node0" presStyleIdx="0" presStyleCnt="1"/>
      <dgm:spPr/>
    </dgm:pt>
    <dgm:pt modelId="{7EE75ADF-6B6C-44B9-9220-D5BCD0CA1460}" type="pres">
      <dgm:prSet presAssocID="{27E95C53-9C6D-4660-B3C2-E78BD58E2AC0}" presName="text" presStyleLbl="fgAcc0" presStyleIdx="0" presStyleCnt="1">
        <dgm:presLayoutVars>
          <dgm:chPref val="3"/>
        </dgm:presLayoutVars>
      </dgm:prSet>
      <dgm:spPr/>
    </dgm:pt>
    <dgm:pt modelId="{12E5F27C-50F1-46A7-BFC4-5A6E79198702}" type="pres">
      <dgm:prSet presAssocID="{27E95C53-9C6D-4660-B3C2-E78BD58E2AC0}" presName="hierChild2" presStyleCnt="0"/>
      <dgm:spPr/>
    </dgm:pt>
    <dgm:pt modelId="{0E5A6B21-984B-4D7D-9120-91CBA31FD572}" type="pres">
      <dgm:prSet presAssocID="{0DECEC57-0DBF-433F-8089-D3558AF5299C}" presName="Name10" presStyleLbl="parChTrans1D2" presStyleIdx="0" presStyleCnt="2"/>
      <dgm:spPr/>
    </dgm:pt>
    <dgm:pt modelId="{28C37DBD-C433-4632-B74E-3DFEED8C5D10}" type="pres">
      <dgm:prSet presAssocID="{BA80495A-FED4-4B16-AF8A-47DAF89A24D6}" presName="hierRoot2" presStyleCnt="0"/>
      <dgm:spPr/>
    </dgm:pt>
    <dgm:pt modelId="{B50B98B0-B50A-467B-9890-E410224336F7}" type="pres">
      <dgm:prSet presAssocID="{BA80495A-FED4-4B16-AF8A-47DAF89A24D6}" presName="composite2" presStyleCnt="0"/>
      <dgm:spPr/>
    </dgm:pt>
    <dgm:pt modelId="{2E9DAB78-999C-4DD2-9549-5FC8F05BB76D}" type="pres">
      <dgm:prSet presAssocID="{BA80495A-FED4-4B16-AF8A-47DAF89A24D6}" presName="background2" presStyleLbl="node2" presStyleIdx="0" presStyleCnt="2"/>
      <dgm:spPr/>
    </dgm:pt>
    <dgm:pt modelId="{159A8CDE-BDF9-4367-97FF-56D128E2601C}" type="pres">
      <dgm:prSet presAssocID="{BA80495A-FED4-4B16-AF8A-47DAF89A24D6}" presName="text2" presStyleLbl="fgAcc2" presStyleIdx="0" presStyleCnt="2">
        <dgm:presLayoutVars>
          <dgm:chPref val="3"/>
        </dgm:presLayoutVars>
      </dgm:prSet>
      <dgm:spPr/>
    </dgm:pt>
    <dgm:pt modelId="{CB07E147-841E-44D9-8393-214FAFF5B036}" type="pres">
      <dgm:prSet presAssocID="{BA80495A-FED4-4B16-AF8A-47DAF89A24D6}" presName="hierChild3" presStyleCnt="0"/>
      <dgm:spPr/>
    </dgm:pt>
    <dgm:pt modelId="{4C4439AE-4E26-4315-B579-BB480B7D996D}" type="pres">
      <dgm:prSet presAssocID="{81EFB17D-3C9F-4285-A124-E513B4F55851}" presName="Name10" presStyleLbl="parChTrans1D2" presStyleIdx="1" presStyleCnt="2"/>
      <dgm:spPr/>
    </dgm:pt>
    <dgm:pt modelId="{5EC1409B-91CA-4E5A-97CF-E9155A85AA9D}" type="pres">
      <dgm:prSet presAssocID="{63D9283D-519E-43E8-ADA6-3D6E7CEE17F1}" presName="hierRoot2" presStyleCnt="0"/>
      <dgm:spPr/>
    </dgm:pt>
    <dgm:pt modelId="{FBBBB726-2E6D-467A-B715-90C36188C478}" type="pres">
      <dgm:prSet presAssocID="{63D9283D-519E-43E8-ADA6-3D6E7CEE17F1}" presName="composite2" presStyleCnt="0"/>
      <dgm:spPr/>
    </dgm:pt>
    <dgm:pt modelId="{BA3B8004-660B-42F4-8FAE-E83D89E7D93C}" type="pres">
      <dgm:prSet presAssocID="{63D9283D-519E-43E8-ADA6-3D6E7CEE17F1}" presName="background2" presStyleLbl="node2" presStyleIdx="1" presStyleCnt="2"/>
      <dgm:spPr/>
    </dgm:pt>
    <dgm:pt modelId="{1BF3A059-F0CB-4CB3-8358-CDD263A9B449}" type="pres">
      <dgm:prSet presAssocID="{63D9283D-519E-43E8-ADA6-3D6E7CEE17F1}" presName="text2" presStyleLbl="fgAcc2" presStyleIdx="1" presStyleCnt="2">
        <dgm:presLayoutVars>
          <dgm:chPref val="3"/>
        </dgm:presLayoutVars>
      </dgm:prSet>
      <dgm:spPr/>
    </dgm:pt>
    <dgm:pt modelId="{789C9F20-0091-47D6-8FB5-3C90E965F782}" type="pres">
      <dgm:prSet presAssocID="{63D9283D-519E-43E8-ADA6-3D6E7CEE17F1}" presName="hierChild3" presStyleCnt="0"/>
      <dgm:spPr/>
    </dgm:pt>
  </dgm:ptLst>
  <dgm:cxnLst>
    <dgm:cxn modelId="{2CE22418-7165-4007-8C3B-98DF3F353CE7}" type="presOf" srcId="{81EFB17D-3C9F-4285-A124-E513B4F55851}" destId="{4C4439AE-4E26-4315-B579-BB480B7D996D}" srcOrd="0" destOrd="0" presId="urn:microsoft.com/office/officeart/2005/8/layout/hierarchy1"/>
    <dgm:cxn modelId="{93DC3B18-F670-4D04-A51C-EA732157F19B}" type="presOf" srcId="{63D9283D-519E-43E8-ADA6-3D6E7CEE17F1}" destId="{1BF3A059-F0CB-4CB3-8358-CDD263A9B449}" srcOrd="0" destOrd="0" presId="urn:microsoft.com/office/officeart/2005/8/layout/hierarchy1"/>
    <dgm:cxn modelId="{C43A9F61-B89B-4A76-96E1-604D1B78D56A}" srcId="{03D4D47A-C16B-4517-8200-ACC95F724CE3}" destId="{27E95C53-9C6D-4660-B3C2-E78BD58E2AC0}" srcOrd="0" destOrd="0" parTransId="{ACF24DBE-DA57-403A-9546-086BD5D41199}" sibTransId="{4EF1691F-B40F-438A-BAAF-23C91356E28A}"/>
    <dgm:cxn modelId="{AF09C763-D78D-4BC2-AB79-863AF9809033}" type="presOf" srcId="{27E95C53-9C6D-4660-B3C2-E78BD58E2AC0}" destId="{7EE75ADF-6B6C-44B9-9220-D5BCD0CA1460}" srcOrd="0" destOrd="0" presId="urn:microsoft.com/office/officeart/2005/8/layout/hierarchy1"/>
    <dgm:cxn modelId="{FA888477-6CDA-4A1E-BC26-66AD108D99C7}" type="presOf" srcId="{BA80495A-FED4-4B16-AF8A-47DAF89A24D6}" destId="{159A8CDE-BDF9-4367-97FF-56D128E2601C}" srcOrd="0" destOrd="0" presId="urn:microsoft.com/office/officeart/2005/8/layout/hierarchy1"/>
    <dgm:cxn modelId="{A356D499-B81F-4F9D-9D51-458EDD881191}" type="presOf" srcId="{03D4D47A-C16B-4517-8200-ACC95F724CE3}" destId="{183CE54D-3425-42EB-A821-36952C8AD7F0}" srcOrd="0" destOrd="0" presId="urn:microsoft.com/office/officeart/2005/8/layout/hierarchy1"/>
    <dgm:cxn modelId="{CADE0BB5-992E-4F95-86AD-0E4969780481}" type="presOf" srcId="{0DECEC57-0DBF-433F-8089-D3558AF5299C}" destId="{0E5A6B21-984B-4D7D-9120-91CBA31FD572}" srcOrd="0" destOrd="0" presId="urn:microsoft.com/office/officeart/2005/8/layout/hierarchy1"/>
    <dgm:cxn modelId="{09EA72CD-FF85-43F9-B111-04F896D66F8D}" srcId="{27E95C53-9C6D-4660-B3C2-E78BD58E2AC0}" destId="{BA80495A-FED4-4B16-AF8A-47DAF89A24D6}" srcOrd="0" destOrd="0" parTransId="{0DECEC57-0DBF-433F-8089-D3558AF5299C}" sibTransId="{3C976CC3-13CF-4C41-93C9-782213D73D67}"/>
    <dgm:cxn modelId="{FEA5D2EF-7752-4569-A26A-E6A870A02FD1}" srcId="{27E95C53-9C6D-4660-B3C2-E78BD58E2AC0}" destId="{63D9283D-519E-43E8-ADA6-3D6E7CEE17F1}" srcOrd="1" destOrd="0" parTransId="{81EFB17D-3C9F-4285-A124-E513B4F55851}" sibTransId="{9E81E7A4-6182-4883-8C4F-EC9A30233D86}"/>
    <dgm:cxn modelId="{82921ECF-46D0-45D1-8DF1-663CE78AFC62}" type="presParOf" srcId="{183CE54D-3425-42EB-A821-36952C8AD7F0}" destId="{89BFD62B-8FE2-47A8-A047-B8700EE08AF5}" srcOrd="0" destOrd="0" presId="urn:microsoft.com/office/officeart/2005/8/layout/hierarchy1"/>
    <dgm:cxn modelId="{CE73F232-AACA-4D47-A540-C626E1142EBF}" type="presParOf" srcId="{89BFD62B-8FE2-47A8-A047-B8700EE08AF5}" destId="{306C964B-B421-475C-90CF-9DC8782A0F0A}" srcOrd="0" destOrd="0" presId="urn:microsoft.com/office/officeart/2005/8/layout/hierarchy1"/>
    <dgm:cxn modelId="{51143CE5-5BEC-4E09-944A-215841B75260}" type="presParOf" srcId="{306C964B-B421-475C-90CF-9DC8782A0F0A}" destId="{C9C617DA-A5C1-4FF5-BD28-C6E9E401A059}" srcOrd="0" destOrd="0" presId="urn:microsoft.com/office/officeart/2005/8/layout/hierarchy1"/>
    <dgm:cxn modelId="{542D549F-F498-4CD0-83D1-C692415A1507}" type="presParOf" srcId="{306C964B-B421-475C-90CF-9DC8782A0F0A}" destId="{7EE75ADF-6B6C-44B9-9220-D5BCD0CA1460}" srcOrd="1" destOrd="0" presId="urn:microsoft.com/office/officeart/2005/8/layout/hierarchy1"/>
    <dgm:cxn modelId="{576BC609-5BB9-466A-AEDF-74B663D9AF40}" type="presParOf" srcId="{89BFD62B-8FE2-47A8-A047-B8700EE08AF5}" destId="{12E5F27C-50F1-46A7-BFC4-5A6E79198702}" srcOrd="1" destOrd="0" presId="urn:microsoft.com/office/officeart/2005/8/layout/hierarchy1"/>
    <dgm:cxn modelId="{9F6BD94E-76E8-4AD5-9F7F-A75EE40EA593}" type="presParOf" srcId="{12E5F27C-50F1-46A7-BFC4-5A6E79198702}" destId="{0E5A6B21-984B-4D7D-9120-91CBA31FD572}" srcOrd="0" destOrd="0" presId="urn:microsoft.com/office/officeart/2005/8/layout/hierarchy1"/>
    <dgm:cxn modelId="{22D036D2-1686-4CE7-A1C2-DBA4F40D31DA}" type="presParOf" srcId="{12E5F27C-50F1-46A7-BFC4-5A6E79198702}" destId="{28C37DBD-C433-4632-B74E-3DFEED8C5D10}" srcOrd="1" destOrd="0" presId="urn:microsoft.com/office/officeart/2005/8/layout/hierarchy1"/>
    <dgm:cxn modelId="{A9C009B7-2746-4043-8878-3BEDE734EBB0}" type="presParOf" srcId="{28C37DBD-C433-4632-B74E-3DFEED8C5D10}" destId="{B50B98B0-B50A-467B-9890-E410224336F7}" srcOrd="0" destOrd="0" presId="urn:microsoft.com/office/officeart/2005/8/layout/hierarchy1"/>
    <dgm:cxn modelId="{3614DC6E-0781-4392-8782-AC25B406BDA9}" type="presParOf" srcId="{B50B98B0-B50A-467B-9890-E410224336F7}" destId="{2E9DAB78-999C-4DD2-9549-5FC8F05BB76D}" srcOrd="0" destOrd="0" presId="urn:microsoft.com/office/officeart/2005/8/layout/hierarchy1"/>
    <dgm:cxn modelId="{E761F2A6-6213-4E43-B77F-FFA92BEF7546}" type="presParOf" srcId="{B50B98B0-B50A-467B-9890-E410224336F7}" destId="{159A8CDE-BDF9-4367-97FF-56D128E2601C}" srcOrd="1" destOrd="0" presId="urn:microsoft.com/office/officeart/2005/8/layout/hierarchy1"/>
    <dgm:cxn modelId="{B4B0FB36-391F-4080-B20D-32AF29DBAAF1}" type="presParOf" srcId="{28C37DBD-C433-4632-B74E-3DFEED8C5D10}" destId="{CB07E147-841E-44D9-8393-214FAFF5B036}" srcOrd="1" destOrd="0" presId="urn:microsoft.com/office/officeart/2005/8/layout/hierarchy1"/>
    <dgm:cxn modelId="{2495D852-1531-4747-B7A3-92F1A60B16F2}" type="presParOf" srcId="{12E5F27C-50F1-46A7-BFC4-5A6E79198702}" destId="{4C4439AE-4E26-4315-B579-BB480B7D996D}" srcOrd="2" destOrd="0" presId="urn:microsoft.com/office/officeart/2005/8/layout/hierarchy1"/>
    <dgm:cxn modelId="{FCE0388A-FEBC-4A79-AADE-FB9416F0C80E}" type="presParOf" srcId="{12E5F27C-50F1-46A7-BFC4-5A6E79198702}" destId="{5EC1409B-91CA-4E5A-97CF-E9155A85AA9D}" srcOrd="3" destOrd="0" presId="urn:microsoft.com/office/officeart/2005/8/layout/hierarchy1"/>
    <dgm:cxn modelId="{6E11B567-7137-46EC-9E15-0A21A6AD87CF}" type="presParOf" srcId="{5EC1409B-91CA-4E5A-97CF-E9155A85AA9D}" destId="{FBBBB726-2E6D-467A-B715-90C36188C478}" srcOrd="0" destOrd="0" presId="urn:microsoft.com/office/officeart/2005/8/layout/hierarchy1"/>
    <dgm:cxn modelId="{C61762E6-306C-469B-BC7A-DC55D9187B6F}" type="presParOf" srcId="{FBBBB726-2E6D-467A-B715-90C36188C478}" destId="{BA3B8004-660B-42F4-8FAE-E83D89E7D93C}" srcOrd="0" destOrd="0" presId="urn:microsoft.com/office/officeart/2005/8/layout/hierarchy1"/>
    <dgm:cxn modelId="{8E3BAF94-6AE0-422E-9711-5FD214DAB826}" type="presParOf" srcId="{FBBBB726-2E6D-467A-B715-90C36188C478}" destId="{1BF3A059-F0CB-4CB3-8358-CDD263A9B449}" srcOrd="1" destOrd="0" presId="urn:microsoft.com/office/officeart/2005/8/layout/hierarchy1"/>
    <dgm:cxn modelId="{AE3B8F30-74B7-492A-94EF-D9A4EEACB41C}" type="presParOf" srcId="{5EC1409B-91CA-4E5A-97CF-E9155A85AA9D}" destId="{789C9F20-0091-47D6-8FB5-3C90E965F78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181E23-C038-47C4-9453-91259A83F1FC}" type="doc">
      <dgm:prSet loTypeId="urn:microsoft.com/office/officeart/2005/8/layout/arrow1" loCatId="process" qsTypeId="urn:microsoft.com/office/officeart/2005/8/quickstyle/3d3" qsCatId="3D" csTypeId="urn:microsoft.com/office/officeart/2005/8/colors/accent1_2" csCatId="accent1" phldr="1"/>
      <dgm:spPr/>
      <dgm:t>
        <a:bodyPr/>
        <a:lstStyle/>
        <a:p>
          <a:endParaRPr lang="pl-PL"/>
        </a:p>
      </dgm:t>
    </dgm:pt>
    <dgm:pt modelId="{7A2F1051-5180-48CE-959B-791C16E87F55}">
      <dgm:prSet phldrT="[Tekst]"/>
      <dgm:spPr/>
      <dgm:t>
        <a:bodyPr/>
        <a:lstStyle/>
        <a:p>
          <a:r>
            <a:rPr lang="pl-PL" dirty="0"/>
            <a:t>Zasada – brak pomocy</a:t>
          </a:r>
        </a:p>
      </dgm:t>
    </dgm:pt>
    <dgm:pt modelId="{F42257A4-4F0F-47AF-9B0D-46EE64A80AE4}" type="parTrans" cxnId="{A6A517F5-BA8F-46C1-AF15-728300BC4CF0}">
      <dgm:prSet/>
      <dgm:spPr/>
      <dgm:t>
        <a:bodyPr/>
        <a:lstStyle/>
        <a:p>
          <a:endParaRPr lang="pl-PL"/>
        </a:p>
      </dgm:t>
    </dgm:pt>
    <dgm:pt modelId="{F54471A8-AF51-4CCD-BFAC-4F430281F1F6}" type="sibTrans" cxnId="{A6A517F5-BA8F-46C1-AF15-728300BC4CF0}">
      <dgm:prSet/>
      <dgm:spPr/>
      <dgm:t>
        <a:bodyPr/>
        <a:lstStyle/>
        <a:p>
          <a:endParaRPr lang="pl-PL"/>
        </a:p>
      </dgm:t>
    </dgm:pt>
    <dgm:pt modelId="{FE9CCFA5-6470-4A68-B72A-92432A61C158}">
      <dgm:prSet phldrT="[Tekst]"/>
      <dgm:spPr/>
      <dgm:t>
        <a:bodyPr/>
        <a:lstStyle/>
        <a:p>
          <a:r>
            <a:rPr lang="pl-PL" dirty="0"/>
            <a:t>Wyjątek </a:t>
          </a:r>
        </a:p>
        <a:p>
          <a:r>
            <a:rPr lang="pl-PL" dirty="0"/>
            <a:t>- udzielenie pomocy ale tylko w prawnie dopuszczalnych ramach</a:t>
          </a:r>
        </a:p>
      </dgm:t>
    </dgm:pt>
    <dgm:pt modelId="{07A59759-9717-4485-A2C3-1F6B0A9FCBC0}" type="parTrans" cxnId="{66B07EEA-A5EC-4DCD-A617-B7E6856C10D2}">
      <dgm:prSet/>
      <dgm:spPr/>
      <dgm:t>
        <a:bodyPr/>
        <a:lstStyle/>
        <a:p>
          <a:endParaRPr lang="pl-PL"/>
        </a:p>
      </dgm:t>
    </dgm:pt>
    <dgm:pt modelId="{4096705F-83E2-4490-A48F-7D3418CB0503}" type="sibTrans" cxnId="{66B07EEA-A5EC-4DCD-A617-B7E6856C10D2}">
      <dgm:prSet/>
      <dgm:spPr/>
      <dgm:t>
        <a:bodyPr/>
        <a:lstStyle/>
        <a:p>
          <a:endParaRPr lang="pl-PL"/>
        </a:p>
      </dgm:t>
    </dgm:pt>
    <dgm:pt modelId="{F42CB12C-9DB7-4FD2-86D7-8B26B69F5F0F}" type="pres">
      <dgm:prSet presAssocID="{72181E23-C038-47C4-9453-91259A83F1FC}" presName="cycle" presStyleCnt="0">
        <dgm:presLayoutVars>
          <dgm:dir/>
          <dgm:resizeHandles val="exact"/>
        </dgm:presLayoutVars>
      </dgm:prSet>
      <dgm:spPr/>
    </dgm:pt>
    <dgm:pt modelId="{2CB6DC49-74E9-4F0B-AFC5-C5609EB9A9FC}" type="pres">
      <dgm:prSet presAssocID="{7A2F1051-5180-48CE-959B-791C16E87F55}" presName="arrow" presStyleLbl="node1" presStyleIdx="0" presStyleCnt="2">
        <dgm:presLayoutVars>
          <dgm:bulletEnabled val="1"/>
        </dgm:presLayoutVars>
      </dgm:prSet>
      <dgm:spPr/>
    </dgm:pt>
    <dgm:pt modelId="{38F0DF19-8FCF-468F-ADAB-A57F34D8AF92}" type="pres">
      <dgm:prSet presAssocID="{FE9CCFA5-6470-4A68-B72A-92432A61C158}" presName="arrow" presStyleLbl="node1" presStyleIdx="1" presStyleCnt="2">
        <dgm:presLayoutVars>
          <dgm:bulletEnabled val="1"/>
        </dgm:presLayoutVars>
      </dgm:prSet>
      <dgm:spPr/>
    </dgm:pt>
  </dgm:ptLst>
  <dgm:cxnLst>
    <dgm:cxn modelId="{40CA7F1A-1F33-420B-BE3F-021994D7016B}" type="presOf" srcId="{72181E23-C038-47C4-9453-91259A83F1FC}" destId="{F42CB12C-9DB7-4FD2-86D7-8B26B69F5F0F}" srcOrd="0" destOrd="0" presId="urn:microsoft.com/office/officeart/2005/8/layout/arrow1"/>
    <dgm:cxn modelId="{320CA857-FE07-4806-8262-7807E2F90535}" type="presOf" srcId="{FE9CCFA5-6470-4A68-B72A-92432A61C158}" destId="{38F0DF19-8FCF-468F-ADAB-A57F34D8AF92}" srcOrd="0" destOrd="0" presId="urn:microsoft.com/office/officeart/2005/8/layout/arrow1"/>
    <dgm:cxn modelId="{252E6FAA-CF10-4F10-B34C-054C052B10D0}" type="presOf" srcId="{7A2F1051-5180-48CE-959B-791C16E87F55}" destId="{2CB6DC49-74E9-4F0B-AFC5-C5609EB9A9FC}" srcOrd="0" destOrd="0" presId="urn:microsoft.com/office/officeart/2005/8/layout/arrow1"/>
    <dgm:cxn modelId="{66B07EEA-A5EC-4DCD-A617-B7E6856C10D2}" srcId="{72181E23-C038-47C4-9453-91259A83F1FC}" destId="{FE9CCFA5-6470-4A68-B72A-92432A61C158}" srcOrd="1" destOrd="0" parTransId="{07A59759-9717-4485-A2C3-1F6B0A9FCBC0}" sibTransId="{4096705F-83E2-4490-A48F-7D3418CB0503}"/>
    <dgm:cxn modelId="{A6A517F5-BA8F-46C1-AF15-728300BC4CF0}" srcId="{72181E23-C038-47C4-9453-91259A83F1FC}" destId="{7A2F1051-5180-48CE-959B-791C16E87F55}" srcOrd="0" destOrd="0" parTransId="{F42257A4-4F0F-47AF-9B0D-46EE64A80AE4}" sibTransId="{F54471A8-AF51-4CCD-BFAC-4F430281F1F6}"/>
    <dgm:cxn modelId="{4642C85D-16DB-42E9-A59C-AC941658A6B9}" type="presParOf" srcId="{F42CB12C-9DB7-4FD2-86D7-8B26B69F5F0F}" destId="{2CB6DC49-74E9-4F0B-AFC5-C5609EB9A9FC}" srcOrd="0" destOrd="0" presId="urn:microsoft.com/office/officeart/2005/8/layout/arrow1"/>
    <dgm:cxn modelId="{D2A38B97-FD2A-48B6-A5E9-6467E89E5DC8}" type="presParOf" srcId="{F42CB12C-9DB7-4FD2-86D7-8B26B69F5F0F}" destId="{38F0DF19-8FCF-468F-ADAB-A57F34D8AF92}"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AC51F-F5C8-4450-AF89-CB87B7A77E45}" type="doc">
      <dgm:prSet loTypeId="urn:microsoft.com/office/officeart/2005/8/layout/lProcess3" loCatId="process" qsTypeId="urn:microsoft.com/office/officeart/2005/8/quickstyle/3d5" qsCatId="3D" csTypeId="urn:microsoft.com/office/officeart/2005/8/colors/accent1_2" csCatId="accent1"/>
      <dgm:spPr/>
      <dgm:t>
        <a:bodyPr/>
        <a:lstStyle/>
        <a:p>
          <a:endParaRPr lang="pl-PL"/>
        </a:p>
      </dgm:t>
    </dgm:pt>
    <dgm:pt modelId="{499B1C4D-B668-4CD4-8D5C-53A4CE1015AC}">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Do celów stosowania zasad pomocy państwa szereg odrębnych podmiotów prawnych można uznać za tworzące jeden podmiot gospodarczy. Taka jednostka gospodarcza jest wówczas uznawana za odnośne przedsiębiorstwo. W tym względzie Trybunał Sprawiedliwości za istotne uznaje istnienie pakietu kontrolnego i innych powiązań funkcjonalnych, gospodarczych i organizacyjnych</a:t>
          </a:r>
        </a:p>
      </dgm:t>
    </dgm:pt>
    <dgm:pt modelId="{E919D570-82F4-4272-B1AF-73080486A8D9}" type="parTrans" cxnId="{E55AA431-0CE2-422C-9199-6C370B11372D}">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E736445E-54C9-42A8-A589-3952207385C1}" type="sibTrans" cxnId="{E55AA431-0CE2-422C-9199-6C370B11372D}">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B813EFEA-6607-415B-BC4C-FD4F85244C52}" type="pres">
      <dgm:prSet presAssocID="{2BEAC51F-F5C8-4450-AF89-CB87B7A77E45}" presName="Name0" presStyleCnt="0">
        <dgm:presLayoutVars>
          <dgm:chPref val="3"/>
          <dgm:dir/>
          <dgm:animLvl val="lvl"/>
          <dgm:resizeHandles/>
        </dgm:presLayoutVars>
      </dgm:prSet>
      <dgm:spPr/>
    </dgm:pt>
    <dgm:pt modelId="{271BECA3-0F85-484C-B25B-DB5C018DC409}" type="pres">
      <dgm:prSet presAssocID="{499B1C4D-B668-4CD4-8D5C-53A4CE1015AC}" presName="horFlow" presStyleCnt="0"/>
      <dgm:spPr/>
    </dgm:pt>
    <dgm:pt modelId="{B43F7546-A527-4A54-8651-731560F6E59E}" type="pres">
      <dgm:prSet presAssocID="{499B1C4D-B668-4CD4-8D5C-53A4CE1015AC}" presName="bigChev" presStyleLbl="node1" presStyleIdx="0" presStyleCnt="1"/>
      <dgm:spPr/>
    </dgm:pt>
  </dgm:ptLst>
  <dgm:cxnLst>
    <dgm:cxn modelId="{E55AA431-0CE2-422C-9199-6C370B11372D}" srcId="{2BEAC51F-F5C8-4450-AF89-CB87B7A77E45}" destId="{499B1C4D-B668-4CD4-8D5C-53A4CE1015AC}" srcOrd="0" destOrd="0" parTransId="{E919D570-82F4-4272-B1AF-73080486A8D9}" sibTransId="{E736445E-54C9-42A8-A589-3952207385C1}"/>
    <dgm:cxn modelId="{BFF9058A-3ACC-471C-8A36-A3483F764E85}" type="presOf" srcId="{499B1C4D-B668-4CD4-8D5C-53A4CE1015AC}" destId="{B43F7546-A527-4A54-8651-731560F6E59E}" srcOrd="0" destOrd="0" presId="urn:microsoft.com/office/officeart/2005/8/layout/lProcess3"/>
    <dgm:cxn modelId="{295C9BE8-7940-4A11-B550-3E7831AE95F8}" type="presOf" srcId="{2BEAC51F-F5C8-4450-AF89-CB87B7A77E45}" destId="{B813EFEA-6607-415B-BC4C-FD4F85244C52}" srcOrd="0" destOrd="0" presId="urn:microsoft.com/office/officeart/2005/8/layout/lProcess3"/>
    <dgm:cxn modelId="{938222C5-8300-463B-8600-F7ACAD056585}" type="presParOf" srcId="{B813EFEA-6607-415B-BC4C-FD4F85244C52}" destId="{271BECA3-0F85-484C-B25B-DB5C018DC409}" srcOrd="0" destOrd="0" presId="urn:microsoft.com/office/officeart/2005/8/layout/lProcess3"/>
    <dgm:cxn modelId="{E84A7206-FE73-4613-8C40-AD33A115B1F1}" type="presParOf" srcId="{271BECA3-0F85-484C-B25B-DB5C018DC409}" destId="{B43F7546-A527-4A54-8651-731560F6E59E}"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983ED66-9ABE-4797-992C-612281DC72A6}" type="doc">
      <dgm:prSet loTypeId="urn:microsoft.com/office/officeart/2005/8/layout/target1" loCatId="relationship" qsTypeId="urn:microsoft.com/office/officeart/2005/8/quickstyle/3d2" qsCatId="3D" csTypeId="urn:microsoft.com/office/officeart/2005/8/colors/colorful3" csCatId="colorful" phldr="1"/>
      <dgm:spPr/>
      <dgm:t>
        <a:bodyPr/>
        <a:lstStyle/>
        <a:p>
          <a:endParaRPr lang="pl-PL"/>
        </a:p>
      </dgm:t>
    </dgm:pt>
    <dgm:pt modelId="{58DE063D-092C-49D0-BB30-EAE89D97BA63}">
      <dgm:prSet custT="1"/>
      <dgm:spPr/>
      <dgm:t>
        <a:bodyPr/>
        <a:lstStyle/>
        <a:p>
          <a:r>
            <a:rPr lang="pl-PL" sz="1400" dirty="0"/>
            <a:t>pomoc o charakterze socjalnym przyznawana indywidualnym konsumentom, pod warunkiem że jest przyznawana bez dyskryminacji związanej z pochodzeniem produktów</a:t>
          </a:r>
        </a:p>
      </dgm:t>
    </dgm:pt>
    <dgm:pt modelId="{A1DDB7A2-CFAB-4BFD-BF6B-CE0C58601F5F}" type="parTrans" cxnId="{5EF50524-D627-4C50-A126-3F95AD7EE470}">
      <dgm:prSet/>
      <dgm:spPr/>
      <dgm:t>
        <a:bodyPr/>
        <a:lstStyle/>
        <a:p>
          <a:endParaRPr lang="pl-PL" sz="1400"/>
        </a:p>
      </dgm:t>
    </dgm:pt>
    <dgm:pt modelId="{2FE54BF2-384F-4B62-8F47-2F86C9B9F240}" type="sibTrans" cxnId="{5EF50524-D627-4C50-A126-3F95AD7EE470}">
      <dgm:prSet/>
      <dgm:spPr/>
      <dgm:t>
        <a:bodyPr/>
        <a:lstStyle/>
        <a:p>
          <a:endParaRPr lang="pl-PL" sz="1400"/>
        </a:p>
      </dgm:t>
    </dgm:pt>
    <dgm:pt modelId="{8E12886A-64AF-4115-95B3-F74C11C8221C}">
      <dgm:prSet custT="1"/>
      <dgm:spPr/>
      <dgm:t>
        <a:bodyPr/>
        <a:lstStyle/>
        <a:p>
          <a:r>
            <a:rPr lang="pl-PL" sz="1400" dirty="0"/>
            <a:t>pomoc mająca na celu naprawienie szkód spowodowanych klęskami żywiołowymi lub innymi zdarzeniami nadzwyczajnymi</a:t>
          </a:r>
        </a:p>
      </dgm:t>
    </dgm:pt>
    <dgm:pt modelId="{B5623F0C-B1C6-4DDE-BEB6-F5099DF36324}" type="parTrans" cxnId="{D0EDA67D-EDFE-41E4-B75E-AEC7192F0AAD}">
      <dgm:prSet/>
      <dgm:spPr/>
      <dgm:t>
        <a:bodyPr/>
        <a:lstStyle/>
        <a:p>
          <a:endParaRPr lang="pl-PL" sz="1400"/>
        </a:p>
      </dgm:t>
    </dgm:pt>
    <dgm:pt modelId="{1F95DFBB-4443-498F-B2DD-B35DFF9523A1}" type="sibTrans" cxnId="{D0EDA67D-EDFE-41E4-B75E-AEC7192F0AAD}">
      <dgm:prSet/>
      <dgm:spPr/>
      <dgm:t>
        <a:bodyPr/>
        <a:lstStyle/>
        <a:p>
          <a:endParaRPr lang="pl-PL" sz="1400"/>
        </a:p>
      </dgm:t>
    </dgm:pt>
    <dgm:pt modelId="{74857686-A0B4-44BC-BAF5-5E0ECCC38336}">
      <dgm:prSet custT="1"/>
      <dgm:spPr/>
      <dgm:t>
        <a:bodyPr/>
        <a:lstStyle/>
        <a:p>
          <a:r>
            <a:rPr lang="pl-PL" sz="1400" dirty="0"/>
            <a:t>pomoc przyznawana gospodarce niektórych regionów RFN dotkniętych podziałem Niemiec, w zakresie, w jakim jest niezbędna do skompensowania niekorzystnych skutków gospodarczych spowodowanych tym podziałem</a:t>
          </a:r>
        </a:p>
      </dgm:t>
    </dgm:pt>
    <dgm:pt modelId="{05264283-B743-462D-B957-93F9002A6D3F}" type="parTrans" cxnId="{C4B7FE05-65C2-4220-ADB8-ED34A7782966}">
      <dgm:prSet/>
      <dgm:spPr/>
      <dgm:t>
        <a:bodyPr/>
        <a:lstStyle/>
        <a:p>
          <a:endParaRPr lang="pl-PL" sz="1400"/>
        </a:p>
      </dgm:t>
    </dgm:pt>
    <dgm:pt modelId="{CE8EBDBD-CC8A-4B27-B8A7-DEB8BA6CCF53}" type="sibTrans" cxnId="{C4B7FE05-65C2-4220-ADB8-ED34A7782966}">
      <dgm:prSet/>
      <dgm:spPr/>
      <dgm:t>
        <a:bodyPr/>
        <a:lstStyle/>
        <a:p>
          <a:endParaRPr lang="pl-PL" sz="1400"/>
        </a:p>
      </dgm:t>
    </dgm:pt>
    <dgm:pt modelId="{707D58A3-9110-4B5C-BB4C-C962F4C33DA1}" type="pres">
      <dgm:prSet presAssocID="{8983ED66-9ABE-4797-992C-612281DC72A6}" presName="composite" presStyleCnt="0">
        <dgm:presLayoutVars>
          <dgm:chMax val="5"/>
          <dgm:dir/>
          <dgm:resizeHandles val="exact"/>
        </dgm:presLayoutVars>
      </dgm:prSet>
      <dgm:spPr/>
    </dgm:pt>
    <dgm:pt modelId="{D9164D1F-7428-43FF-9698-038B30EEA37F}" type="pres">
      <dgm:prSet presAssocID="{58DE063D-092C-49D0-BB30-EAE89D97BA63}" presName="circle1" presStyleLbl="lnNode1" presStyleIdx="0" presStyleCnt="3"/>
      <dgm:spPr/>
    </dgm:pt>
    <dgm:pt modelId="{3A94D1BC-C7C7-4D7B-95AD-210678146A74}" type="pres">
      <dgm:prSet presAssocID="{58DE063D-092C-49D0-BB30-EAE89D97BA63}" presName="text1" presStyleLbl="revTx" presStyleIdx="0" presStyleCnt="3">
        <dgm:presLayoutVars>
          <dgm:bulletEnabled val="1"/>
        </dgm:presLayoutVars>
      </dgm:prSet>
      <dgm:spPr/>
    </dgm:pt>
    <dgm:pt modelId="{1F57C978-CD21-4698-BC26-1175C237D302}" type="pres">
      <dgm:prSet presAssocID="{58DE063D-092C-49D0-BB30-EAE89D97BA63}" presName="line1" presStyleLbl="callout" presStyleIdx="0" presStyleCnt="6"/>
      <dgm:spPr/>
    </dgm:pt>
    <dgm:pt modelId="{5EE9B508-6E88-489C-AAE1-792F814A653F}" type="pres">
      <dgm:prSet presAssocID="{58DE063D-092C-49D0-BB30-EAE89D97BA63}" presName="d1" presStyleLbl="callout" presStyleIdx="1" presStyleCnt="6"/>
      <dgm:spPr/>
    </dgm:pt>
    <dgm:pt modelId="{D30CD05E-DE4C-480E-A2C9-788C066EAC86}" type="pres">
      <dgm:prSet presAssocID="{8E12886A-64AF-4115-95B3-F74C11C8221C}" presName="circle2" presStyleLbl="lnNode1" presStyleIdx="1" presStyleCnt="3"/>
      <dgm:spPr/>
    </dgm:pt>
    <dgm:pt modelId="{C4D8B541-A561-479B-BDB5-26CC7B53D793}" type="pres">
      <dgm:prSet presAssocID="{8E12886A-64AF-4115-95B3-F74C11C8221C}" presName="text2" presStyleLbl="revTx" presStyleIdx="1" presStyleCnt="3">
        <dgm:presLayoutVars>
          <dgm:bulletEnabled val="1"/>
        </dgm:presLayoutVars>
      </dgm:prSet>
      <dgm:spPr/>
    </dgm:pt>
    <dgm:pt modelId="{DC215077-EB8C-4083-9D71-FD17F0BC3A9E}" type="pres">
      <dgm:prSet presAssocID="{8E12886A-64AF-4115-95B3-F74C11C8221C}" presName="line2" presStyleLbl="callout" presStyleIdx="2" presStyleCnt="6"/>
      <dgm:spPr/>
    </dgm:pt>
    <dgm:pt modelId="{DAE908CB-C70A-4FC8-A584-DFBDBBA857B0}" type="pres">
      <dgm:prSet presAssocID="{8E12886A-64AF-4115-95B3-F74C11C8221C}" presName="d2" presStyleLbl="callout" presStyleIdx="3" presStyleCnt="6"/>
      <dgm:spPr/>
    </dgm:pt>
    <dgm:pt modelId="{F267CEF9-8C37-4EF1-8A15-1212C89C86A8}" type="pres">
      <dgm:prSet presAssocID="{74857686-A0B4-44BC-BAF5-5E0ECCC38336}" presName="circle3" presStyleLbl="lnNode1" presStyleIdx="2" presStyleCnt="3"/>
      <dgm:spPr/>
    </dgm:pt>
    <dgm:pt modelId="{DDC0B570-E16F-4E82-93BC-E1E30920DEF8}" type="pres">
      <dgm:prSet presAssocID="{74857686-A0B4-44BC-BAF5-5E0ECCC38336}" presName="text3" presStyleLbl="revTx" presStyleIdx="2" presStyleCnt="3">
        <dgm:presLayoutVars>
          <dgm:bulletEnabled val="1"/>
        </dgm:presLayoutVars>
      </dgm:prSet>
      <dgm:spPr/>
    </dgm:pt>
    <dgm:pt modelId="{C2BC5289-6D61-4E33-94D6-768A286CB782}" type="pres">
      <dgm:prSet presAssocID="{74857686-A0B4-44BC-BAF5-5E0ECCC38336}" presName="line3" presStyleLbl="callout" presStyleIdx="4" presStyleCnt="6"/>
      <dgm:spPr/>
    </dgm:pt>
    <dgm:pt modelId="{B093B7B0-56DD-41A0-8738-CDA31636A39D}" type="pres">
      <dgm:prSet presAssocID="{74857686-A0B4-44BC-BAF5-5E0ECCC38336}" presName="d3" presStyleLbl="callout" presStyleIdx="5" presStyleCnt="6"/>
      <dgm:spPr/>
    </dgm:pt>
  </dgm:ptLst>
  <dgm:cxnLst>
    <dgm:cxn modelId="{C4B7FE05-65C2-4220-ADB8-ED34A7782966}" srcId="{8983ED66-9ABE-4797-992C-612281DC72A6}" destId="{74857686-A0B4-44BC-BAF5-5E0ECCC38336}" srcOrd="2" destOrd="0" parTransId="{05264283-B743-462D-B957-93F9002A6D3F}" sibTransId="{CE8EBDBD-CC8A-4B27-B8A7-DEB8BA6CCF53}"/>
    <dgm:cxn modelId="{5EF50524-D627-4C50-A126-3F95AD7EE470}" srcId="{8983ED66-9ABE-4797-992C-612281DC72A6}" destId="{58DE063D-092C-49D0-BB30-EAE89D97BA63}" srcOrd="0" destOrd="0" parTransId="{A1DDB7A2-CFAB-4BFD-BF6B-CE0C58601F5F}" sibTransId="{2FE54BF2-384F-4B62-8F47-2F86C9B9F240}"/>
    <dgm:cxn modelId="{6F85F439-7937-4BEE-89E8-C642F2C41A81}" type="presOf" srcId="{58DE063D-092C-49D0-BB30-EAE89D97BA63}" destId="{3A94D1BC-C7C7-4D7B-95AD-210678146A74}" srcOrd="0" destOrd="0" presId="urn:microsoft.com/office/officeart/2005/8/layout/target1"/>
    <dgm:cxn modelId="{D65E6962-1B20-4EDB-BC08-F186464B0298}" type="presOf" srcId="{8E12886A-64AF-4115-95B3-F74C11C8221C}" destId="{C4D8B541-A561-479B-BDB5-26CC7B53D793}" srcOrd="0" destOrd="0" presId="urn:microsoft.com/office/officeart/2005/8/layout/target1"/>
    <dgm:cxn modelId="{D0EDA67D-EDFE-41E4-B75E-AEC7192F0AAD}" srcId="{8983ED66-9ABE-4797-992C-612281DC72A6}" destId="{8E12886A-64AF-4115-95B3-F74C11C8221C}" srcOrd="1" destOrd="0" parTransId="{B5623F0C-B1C6-4DDE-BEB6-F5099DF36324}" sibTransId="{1F95DFBB-4443-498F-B2DD-B35DFF9523A1}"/>
    <dgm:cxn modelId="{C48028B6-34EB-4B3F-A63B-C6A86D1C0CDE}" type="presOf" srcId="{74857686-A0B4-44BC-BAF5-5E0ECCC38336}" destId="{DDC0B570-E16F-4E82-93BC-E1E30920DEF8}" srcOrd="0" destOrd="0" presId="urn:microsoft.com/office/officeart/2005/8/layout/target1"/>
    <dgm:cxn modelId="{55BA19FE-FBC2-43D4-B636-570F98CCB3B2}" type="presOf" srcId="{8983ED66-9ABE-4797-992C-612281DC72A6}" destId="{707D58A3-9110-4B5C-BB4C-C962F4C33DA1}" srcOrd="0" destOrd="0" presId="urn:microsoft.com/office/officeart/2005/8/layout/target1"/>
    <dgm:cxn modelId="{AFFC6B7B-AF6F-44C9-BF0C-EC16D0A761F6}" type="presParOf" srcId="{707D58A3-9110-4B5C-BB4C-C962F4C33DA1}" destId="{D9164D1F-7428-43FF-9698-038B30EEA37F}" srcOrd="0" destOrd="0" presId="urn:microsoft.com/office/officeart/2005/8/layout/target1"/>
    <dgm:cxn modelId="{28173FA2-DEF1-415E-8297-D94FA9DE44EB}" type="presParOf" srcId="{707D58A3-9110-4B5C-BB4C-C962F4C33DA1}" destId="{3A94D1BC-C7C7-4D7B-95AD-210678146A74}" srcOrd="1" destOrd="0" presId="urn:microsoft.com/office/officeart/2005/8/layout/target1"/>
    <dgm:cxn modelId="{72CF4147-583E-4145-AEF9-6C17A0950E05}" type="presParOf" srcId="{707D58A3-9110-4B5C-BB4C-C962F4C33DA1}" destId="{1F57C978-CD21-4698-BC26-1175C237D302}" srcOrd="2" destOrd="0" presId="urn:microsoft.com/office/officeart/2005/8/layout/target1"/>
    <dgm:cxn modelId="{95662E04-CA55-47C1-A063-84889310734A}" type="presParOf" srcId="{707D58A3-9110-4B5C-BB4C-C962F4C33DA1}" destId="{5EE9B508-6E88-489C-AAE1-792F814A653F}" srcOrd="3" destOrd="0" presId="urn:microsoft.com/office/officeart/2005/8/layout/target1"/>
    <dgm:cxn modelId="{0F49F577-353B-48C4-8A62-A38302DE8F7F}" type="presParOf" srcId="{707D58A3-9110-4B5C-BB4C-C962F4C33DA1}" destId="{D30CD05E-DE4C-480E-A2C9-788C066EAC86}" srcOrd="4" destOrd="0" presId="urn:microsoft.com/office/officeart/2005/8/layout/target1"/>
    <dgm:cxn modelId="{FC3081DC-9B08-4939-9BB2-76838457E5C9}" type="presParOf" srcId="{707D58A3-9110-4B5C-BB4C-C962F4C33DA1}" destId="{C4D8B541-A561-479B-BDB5-26CC7B53D793}" srcOrd="5" destOrd="0" presId="urn:microsoft.com/office/officeart/2005/8/layout/target1"/>
    <dgm:cxn modelId="{E70C8C33-1E32-4D52-AF1F-24754B8955BA}" type="presParOf" srcId="{707D58A3-9110-4B5C-BB4C-C962F4C33DA1}" destId="{DC215077-EB8C-4083-9D71-FD17F0BC3A9E}" srcOrd="6" destOrd="0" presId="urn:microsoft.com/office/officeart/2005/8/layout/target1"/>
    <dgm:cxn modelId="{82061610-D2C0-4A7E-B8EC-EDD221295423}" type="presParOf" srcId="{707D58A3-9110-4B5C-BB4C-C962F4C33DA1}" destId="{DAE908CB-C70A-4FC8-A584-DFBDBBA857B0}" srcOrd="7" destOrd="0" presId="urn:microsoft.com/office/officeart/2005/8/layout/target1"/>
    <dgm:cxn modelId="{67F66C70-39ED-4008-A369-224F2F56680F}" type="presParOf" srcId="{707D58A3-9110-4B5C-BB4C-C962F4C33DA1}" destId="{F267CEF9-8C37-4EF1-8A15-1212C89C86A8}" srcOrd="8" destOrd="0" presId="urn:microsoft.com/office/officeart/2005/8/layout/target1"/>
    <dgm:cxn modelId="{DDF52666-9B04-4D0B-AF38-A4EB8BB4C7F7}" type="presParOf" srcId="{707D58A3-9110-4B5C-BB4C-C962F4C33DA1}" destId="{DDC0B570-E16F-4E82-93BC-E1E30920DEF8}" srcOrd="9" destOrd="0" presId="urn:microsoft.com/office/officeart/2005/8/layout/target1"/>
    <dgm:cxn modelId="{C2279BA7-F266-434E-A0BD-A774976AC079}" type="presParOf" srcId="{707D58A3-9110-4B5C-BB4C-C962F4C33DA1}" destId="{C2BC5289-6D61-4E33-94D6-768A286CB782}" srcOrd="10" destOrd="0" presId="urn:microsoft.com/office/officeart/2005/8/layout/target1"/>
    <dgm:cxn modelId="{F15252EF-BA95-4979-8F9E-4CA6C694E123}" type="presParOf" srcId="{707D58A3-9110-4B5C-BB4C-C962F4C33DA1}" destId="{B093B7B0-56DD-41A0-8738-CDA31636A39D}"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3ABD68E-0B31-49DD-8C2B-DDA11407F560}"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pl-PL"/>
        </a:p>
      </dgm:t>
    </dgm:pt>
    <dgm:pt modelId="{FBBF786D-FA14-43C0-A7E8-A654C20220A8}">
      <dgm:prSet custT="1"/>
      <dgm:spPr/>
      <dgm:t>
        <a:bodyPr/>
        <a:lstStyle/>
        <a:p>
          <a:r>
            <a:rPr lang="pl-PL" sz="1670" b="0">
              <a:latin typeface="Open Sans" panose="020B0606030504020204" pitchFamily="34" charset="0"/>
              <a:ea typeface="Open Sans" panose="020B0606030504020204" pitchFamily="34" charset="0"/>
              <a:cs typeface="Open Sans" panose="020B0606030504020204" pitchFamily="34" charset="0"/>
            </a:rPr>
            <a:t>pomoc przeznaczona na sprzyjanie rozwojowi gospodarczemu regionów, w których poziom życia jest nienormalnie niski lub regionów, w których istnieje poważny stan niedostatecznego zatrudnienia</a:t>
          </a:r>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2CB0E01A-0975-45F8-8A39-15924B894448}" type="parTrans" cxnId="{259F41E7-51F0-4462-A14A-A625D69FFDE1}">
      <dgm:prSet/>
      <dgm:spPr/>
      <dgm:t>
        <a:bodyPr/>
        <a:lstStyle/>
        <a:p>
          <a:endParaRPr lang="pl-PL"/>
        </a:p>
      </dgm:t>
    </dgm:pt>
    <dgm:pt modelId="{6A1A31A7-A188-4F93-BA8A-4B1F2AA94C47}" type="sibTrans" cxnId="{259F41E7-51F0-4462-A14A-A625D69FFDE1}">
      <dgm:prSet/>
      <dgm:spPr/>
      <dgm:t>
        <a:bodyPr/>
        <a:lstStyle/>
        <a:p>
          <a:endParaRPr lang="pl-PL"/>
        </a:p>
      </dgm:t>
    </dgm:pt>
    <dgm:pt modelId="{04DB6E43-6B00-431E-8814-3AF3267C88C6}">
      <dgm:prSet custT="1"/>
      <dgm:spPr/>
      <dgm:t>
        <a:bodyPr/>
        <a:lstStyle/>
        <a:p>
          <a:r>
            <a:rPr lang="pl-PL" sz="1670" b="0">
              <a:latin typeface="Open Sans" panose="020B0606030504020204" pitchFamily="34" charset="0"/>
              <a:ea typeface="Open Sans" panose="020B0606030504020204" pitchFamily="34" charset="0"/>
              <a:cs typeface="Open Sans" panose="020B0606030504020204" pitchFamily="34" charset="0"/>
            </a:rPr>
            <a:t>pomoc przeznaczona na wspieranie realizacji ważnych projektów stanowiących przedmiot wspólnego europejskiego zainteresowania lub mająca na celu zaradzenie poważnym zaburzeniom w gospodarce Państwa Członkowskiego</a:t>
          </a:r>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9B05620F-9A5E-4985-BB9B-D83E33005164}" type="parTrans" cxnId="{B5BA276E-E79C-4526-9418-0D47B16B4F46}">
      <dgm:prSet/>
      <dgm:spPr/>
      <dgm:t>
        <a:bodyPr/>
        <a:lstStyle/>
        <a:p>
          <a:endParaRPr lang="pl-PL"/>
        </a:p>
      </dgm:t>
    </dgm:pt>
    <dgm:pt modelId="{1FCA3780-C34D-4006-AAD3-3BD208FDED6F}" type="sibTrans" cxnId="{B5BA276E-E79C-4526-9418-0D47B16B4F46}">
      <dgm:prSet/>
      <dgm:spPr/>
      <dgm:t>
        <a:bodyPr/>
        <a:lstStyle/>
        <a:p>
          <a:endParaRPr lang="pl-PL"/>
        </a:p>
      </dgm:t>
    </dgm:pt>
    <dgm:pt modelId="{E5A4A133-8502-4F38-8382-E21184616800}">
      <dgm:prSet custT="1"/>
      <dgm:spPr/>
      <dgm:t>
        <a:bodyPr/>
        <a:lstStyle/>
        <a:p>
          <a:r>
            <a:rPr lang="pl-PL" sz="1670" b="0">
              <a:latin typeface="Open Sans" panose="020B0606030504020204" pitchFamily="34" charset="0"/>
              <a:ea typeface="Open Sans" panose="020B0606030504020204" pitchFamily="34" charset="0"/>
              <a:cs typeface="Open Sans" panose="020B0606030504020204" pitchFamily="34" charset="0"/>
            </a:rPr>
            <a:t>pomoc przeznaczona na ułatwianie rozwoju niektórych działań gospodarczych lub niektórych regionów gospodarczych, o ile nie zmienia warunków wymiany handlowej w zakresie sprzecznym ze wspólnym interesem</a:t>
          </a:r>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28D4826E-0D2A-40C9-AA59-50C23D092635}" type="parTrans" cxnId="{E82CA009-8DD3-4E34-99EC-A744721197FF}">
      <dgm:prSet/>
      <dgm:spPr/>
      <dgm:t>
        <a:bodyPr/>
        <a:lstStyle/>
        <a:p>
          <a:endParaRPr lang="pl-PL"/>
        </a:p>
      </dgm:t>
    </dgm:pt>
    <dgm:pt modelId="{F96E964E-DB88-4096-B7A9-85364C927358}" type="sibTrans" cxnId="{E82CA009-8DD3-4E34-99EC-A744721197FF}">
      <dgm:prSet/>
      <dgm:spPr/>
      <dgm:t>
        <a:bodyPr/>
        <a:lstStyle/>
        <a:p>
          <a:endParaRPr lang="pl-PL"/>
        </a:p>
      </dgm:t>
    </dgm:pt>
    <dgm:pt modelId="{D27D2A8A-50A0-4659-8E2D-DF38210FA8CF}">
      <dgm:prSet custT="1"/>
      <dgm:spPr/>
      <dgm:t>
        <a:bodyPr/>
        <a:lstStyle/>
        <a:p>
          <a:r>
            <a:rPr lang="pl-PL" sz="1670" b="0">
              <a:latin typeface="Open Sans" panose="020B0606030504020204" pitchFamily="34" charset="0"/>
              <a:ea typeface="Open Sans" panose="020B0606030504020204" pitchFamily="34" charset="0"/>
              <a:cs typeface="Open Sans" panose="020B0606030504020204" pitchFamily="34" charset="0"/>
            </a:rPr>
            <a:t>pomoc przeznaczona na wspieranie kultury i zachowanie dziedzictwa kulturowego, o ile nie zmienia warunków wymiany handlowej i konkurencji we Wspólnocie w zakresie sprzecznym ze wspólnym interesem</a:t>
          </a:r>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AA8C78A0-BD2D-403A-837C-F9EBE844187D}" type="parTrans" cxnId="{8D9057A3-5E5D-4E1A-95DE-21076935992F}">
      <dgm:prSet/>
      <dgm:spPr/>
      <dgm:t>
        <a:bodyPr/>
        <a:lstStyle/>
        <a:p>
          <a:endParaRPr lang="pl-PL"/>
        </a:p>
      </dgm:t>
    </dgm:pt>
    <dgm:pt modelId="{C7577F77-AAEE-488F-B7D8-F6382306DED6}" type="sibTrans" cxnId="{8D9057A3-5E5D-4E1A-95DE-21076935992F}">
      <dgm:prSet/>
      <dgm:spPr/>
      <dgm:t>
        <a:bodyPr/>
        <a:lstStyle/>
        <a:p>
          <a:endParaRPr lang="pl-PL"/>
        </a:p>
      </dgm:t>
    </dgm:pt>
    <dgm:pt modelId="{E11F8A27-07B0-415F-8672-A5663F89E110}">
      <dgm:prSet custT="1"/>
      <dgm:spPr/>
      <dgm:t>
        <a:bodyPr/>
        <a:lstStyle/>
        <a:p>
          <a:r>
            <a:rPr lang="pl-PL" sz="1670" b="0">
              <a:latin typeface="Open Sans" panose="020B0606030504020204" pitchFamily="34" charset="0"/>
              <a:ea typeface="Open Sans" panose="020B0606030504020204" pitchFamily="34" charset="0"/>
              <a:cs typeface="Open Sans" panose="020B0606030504020204" pitchFamily="34" charset="0"/>
            </a:rPr>
            <a:t>inne kategorie pomocy, jakie Rada może określić decyzją, stanowiąc większości kwalifikowaną, na wniosek Komisji</a:t>
          </a:r>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9DC07A91-19A7-45FD-840A-6D15217A0EF4}" type="parTrans" cxnId="{E9D3DB54-A1EE-40DD-9874-97E88A7FD3AE}">
      <dgm:prSet/>
      <dgm:spPr/>
      <dgm:t>
        <a:bodyPr/>
        <a:lstStyle/>
        <a:p>
          <a:endParaRPr lang="pl-PL"/>
        </a:p>
      </dgm:t>
    </dgm:pt>
    <dgm:pt modelId="{84711292-505D-4D3F-8F36-0CC2D1374CAB}" type="sibTrans" cxnId="{E9D3DB54-A1EE-40DD-9874-97E88A7FD3AE}">
      <dgm:prSet/>
      <dgm:spPr/>
      <dgm:t>
        <a:bodyPr/>
        <a:lstStyle/>
        <a:p>
          <a:endParaRPr lang="pl-PL"/>
        </a:p>
      </dgm:t>
    </dgm:pt>
    <dgm:pt modelId="{58183605-8D8C-458A-BFED-CB0F916A175F}" type="pres">
      <dgm:prSet presAssocID="{53ABD68E-0B31-49DD-8C2B-DDA11407F560}" presName="linear" presStyleCnt="0">
        <dgm:presLayoutVars>
          <dgm:animLvl val="lvl"/>
          <dgm:resizeHandles val="exact"/>
        </dgm:presLayoutVars>
      </dgm:prSet>
      <dgm:spPr/>
    </dgm:pt>
    <dgm:pt modelId="{4AD801A2-8B9B-4055-BE50-7C6D6B3660EC}" type="pres">
      <dgm:prSet presAssocID="{FBBF786D-FA14-43C0-A7E8-A654C20220A8}" presName="parentText" presStyleLbl="node1" presStyleIdx="0" presStyleCnt="5">
        <dgm:presLayoutVars>
          <dgm:chMax val="0"/>
          <dgm:bulletEnabled val="1"/>
        </dgm:presLayoutVars>
      </dgm:prSet>
      <dgm:spPr/>
    </dgm:pt>
    <dgm:pt modelId="{BCBC25F3-1F4D-401E-9002-374FC86FF2A0}" type="pres">
      <dgm:prSet presAssocID="{6A1A31A7-A188-4F93-BA8A-4B1F2AA94C47}" presName="spacer" presStyleCnt="0"/>
      <dgm:spPr/>
    </dgm:pt>
    <dgm:pt modelId="{0711B946-1135-431B-B0E5-B92D63FB5B39}" type="pres">
      <dgm:prSet presAssocID="{04DB6E43-6B00-431E-8814-3AF3267C88C6}" presName="parentText" presStyleLbl="node1" presStyleIdx="1" presStyleCnt="5">
        <dgm:presLayoutVars>
          <dgm:chMax val="0"/>
          <dgm:bulletEnabled val="1"/>
        </dgm:presLayoutVars>
      </dgm:prSet>
      <dgm:spPr/>
    </dgm:pt>
    <dgm:pt modelId="{1F435728-4C6B-4AEE-B254-D0A783CB0006}" type="pres">
      <dgm:prSet presAssocID="{1FCA3780-C34D-4006-AAD3-3BD208FDED6F}" presName="spacer" presStyleCnt="0"/>
      <dgm:spPr/>
    </dgm:pt>
    <dgm:pt modelId="{5A277310-378B-47AF-9D8F-E1E1B247E53E}" type="pres">
      <dgm:prSet presAssocID="{E5A4A133-8502-4F38-8382-E21184616800}" presName="parentText" presStyleLbl="node1" presStyleIdx="2" presStyleCnt="5">
        <dgm:presLayoutVars>
          <dgm:chMax val="0"/>
          <dgm:bulletEnabled val="1"/>
        </dgm:presLayoutVars>
      </dgm:prSet>
      <dgm:spPr/>
    </dgm:pt>
    <dgm:pt modelId="{2739280B-3AA5-444B-B29E-BF29BFEE1EDC}" type="pres">
      <dgm:prSet presAssocID="{F96E964E-DB88-4096-B7A9-85364C927358}" presName="spacer" presStyleCnt="0"/>
      <dgm:spPr/>
    </dgm:pt>
    <dgm:pt modelId="{95B7B930-A3FE-4F14-B5F3-4D54B447833E}" type="pres">
      <dgm:prSet presAssocID="{D27D2A8A-50A0-4659-8E2D-DF38210FA8CF}" presName="parentText" presStyleLbl="node1" presStyleIdx="3" presStyleCnt="5">
        <dgm:presLayoutVars>
          <dgm:chMax val="0"/>
          <dgm:bulletEnabled val="1"/>
        </dgm:presLayoutVars>
      </dgm:prSet>
      <dgm:spPr/>
    </dgm:pt>
    <dgm:pt modelId="{1733AD9C-11F7-403F-BA1E-1EA1E9CA08C7}" type="pres">
      <dgm:prSet presAssocID="{C7577F77-AAEE-488F-B7D8-F6382306DED6}" presName="spacer" presStyleCnt="0"/>
      <dgm:spPr/>
    </dgm:pt>
    <dgm:pt modelId="{1D3D7010-44A8-4CFA-9D6B-D289855067E8}" type="pres">
      <dgm:prSet presAssocID="{E11F8A27-07B0-415F-8672-A5663F89E110}" presName="parentText" presStyleLbl="node1" presStyleIdx="4" presStyleCnt="5">
        <dgm:presLayoutVars>
          <dgm:chMax val="0"/>
          <dgm:bulletEnabled val="1"/>
        </dgm:presLayoutVars>
      </dgm:prSet>
      <dgm:spPr/>
    </dgm:pt>
  </dgm:ptLst>
  <dgm:cxnLst>
    <dgm:cxn modelId="{0C719B00-1277-44DB-91FF-B86F923CF411}" type="presOf" srcId="{E11F8A27-07B0-415F-8672-A5663F89E110}" destId="{1D3D7010-44A8-4CFA-9D6B-D289855067E8}" srcOrd="0" destOrd="0" presId="urn:microsoft.com/office/officeart/2005/8/layout/vList2"/>
    <dgm:cxn modelId="{E82CA009-8DD3-4E34-99EC-A744721197FF}" srcId="{53ABD68E-0B31-49DD-8C2B-DDA11407F560}" destId="{E5A4A133-8502-4F38-8382-E21184616800}" srcOrd="2" destOrd="0" parTransId="{28D4826E-0D2A-40C9-AA59-50C23D092635}" sibTransId="{F96E964E-DB88-4096-B7A9-85364C927358}"/>
    <dgm:cxn modelId="{BAE6EA44-BACC-43F5-94DC-698426B29547}" type="presOf" srcId="{E5A4A133-8502-4F38-8382-E21184616800}" destId="{5A277310-378B-47AF-9D8F-E1E1B247E53E}" srcOrd="0" destOrd="0" presId="urn:microsoft.com/office/officeart/2005/8/layout/vList2"/>
    <dgm:cxn modelId="{B5BA276E-E79C-4526-9418-0D47B16B4F46}" srcId="{53ABD68E-0B31-49DD-8C2B-DDA11407F560}" destId="{04DB6E43-6B00-431E-8814-3AF3267C88C6}" srcOrd="1" destOrd="0" parTransId="{9B05620F-9A5E-4985-BB9B-D83E33005164}" sibTransId="{1FCA3780-C34D-4006-AAD3-3BD208FDED6F}"/>
    <dgm:cxn modelId="{0BA74371-FD13-4073-B255-5BCCFC1E0F62}" type="presOf" srcId="{04DB6E43-6B00-431E-8814-3AF3267C88C6}" destId="{0711B946-1135-431B-B0E5-B92D63FB5B39}" srcOrd="0" destOrd="0" presId="urn:microsoft.com/office/officeart/2005/8/layout/vList2"/>
    <dgm:cxn modelId="{26BC5E52-31DE-44B1-BBE6-530E58DD1B3E}" type="presOf" srcId="{53ABD68E-0B31-49DD-8C2B-DDA11407F560}" destId="{58183605-8D8C-458A-BFED-CB0F916A175F}" srcOrd="0" destOrd="0" presId="urn:microsoft.com/office/officeart/2005/8/layout/vList2"/>
    <dgm:cxn modelId="{E9D3DB54-A1EE-40DD-9874-97E88A7FD3AE}" srcId="{53ABD68E-0B31-49DD-8C2B-DDA11407F560}" destId="{E11F8A27-07B0-415F-8672-A5663F89E110}" srcOrd="4" destOrd="0" parTransId="{9DC07A91-19A7-45FD-840A-6D15217A0EF4}" sibTransId="{84711292-505D-4D3F-8F36-0CC2D1374CAB}"/>
    <dgm:cxn modelId="{8D9057A3-5E5D-4E1A-95DE-21076935992F}" srcId="{53ABD68E-0B31-49DD-8C2B-DDA11407F560}" destId="{D27D2A8A-50A0-4659-8E2D-DF38210FA8CF}" srcOrd="3" destOrd="0" parTransId="{AA8C78A0-BD2D-403A-837C-F9EBE844187D}" sibTransId="{C7577F77-AAEE-488F-B7D8-F6382306DED6}"/>
    <dgm:cxn modelId="{8C21B8D0-5CBB-4D57-80AB-670E05D21952}" type="presOf" srcId="{D27D2A8A-50A0-4659-8E2D-DF38210FA8CF}" destId="{95B7B930-A3FE-4F14-B5F3-4D54B447833E}" srcOrd="0" destOrd="0" presId="urn:microsoft.com/office/officeart/2005/8/layout/vList2"/>
    <dgm:cxn modelId="{259F41E7-51F0-4462-A14A-A625D69FFDE1}" srcId="{53ABD68E-0B31-49DD-8C2B-DDA11407F560}" destId="{FBBF786D-FA14-43C0-A7E8-A654C20220A8}" srcOrd="0" destOrd="0" parTransId="{2CB0E01A-0975-45F8-8A39-15924B894448}" sibTransId="{6A1A31A7-A188-4F93-BA8A-4B1F2AA94C47}"/>
    <dgm:cxn modelId="{859F29FE-4D36-44DD-B003-721768EFA658}" type="presOf" srcId="{FBBF786D-FA14-43C0-A7E8-A654C20220A8}" destId="{4AD801A2-8B9B-4055-BE50-7C6D6B3660EC}" srcOrd="0" destOrd="0" presId="urn:microsoft.com/office/officeart/2005/8/layout/vList2"/>
    <dgm:cxn modelId="{64A3FC3F-1B06-499C-B413-733A21ECCC34}" type="presParOf" srcId="{58183605-8D8C-458A-BFED-CB0F916A175F}" destId="{4AD801A2-8B9B-4055-BE50-7C6D6B3660EC}" srcOrd="0" destOrd="0" presId="urn:microsoft.com/office/officeart/2005/8/layout/vList2"/>
    <dgm:cxn modelId="{2E1AD4C9-09D2-4877-8DC9-AB6F9202C28D}" type="presParOf" srcId="{58183605-8D8C-458A-BFED-CB0F916A175F}" destId="{BCBC25F3-1F4D-401E-9002-374FC86FF2A0}" srcOrd="1" destOrd="0" presId="urn:microsoft.com/office/officeart/2005/8/layout/vList2"/>
    <dgm:cxn modelId="{6CED01DD-4568-4E19-9B98-8A9425C4DC4D}" type="presParOf" srcId="{58183605-8D8C-458A-BFED-CB0F916A175F}" destId="{0711B946-1135-431B-B0E5-B92D63FB5B39}" srcOrd="2" destOrd="0" presId="urn:microsoft.com/office/officeart/2005/8/layout/vList2"/>
    <dgm:cxn modelId="{231885B6-56ED-49A9-ADA9-BCC39060B3D2}" type="presParOf" srcId="{58183605-8D8C-458A-BFED-CB0F916A175F}" destId="{1F435728-4C6B-4AEE-B254-D0A783CB0006}" srcOrd="3" destOrd="0" presId="urn:microsoft.com/office/officeart/2005/8/layout/vList2"/>
    <dgm:cxn modelId="{C48EBBCE-8B79-4003-9CE1-643205C7F957}" type="presParOf" srcId="{58183605-8D8C-458A-BFED-CB0F916A175F}" destId="{5A277310-378B-47AF-9D8F-E1E1B247E53E}" srcOrd="4" destOrd="0" presId="urn:microsoft.com/office/officeart/2005/8/layout/vList2"/>
    <dgm:cxn modelId="{BE7653C2-2F4A-486C-A71F-35DE810BB595}" type="presParOf" srcId="{58183605-8D8C-458A-BFED-CB0F916A175F}" destId="{2739280B-3AA5-444B-B29E-BF29BFEE1EDC}" srcOrd="5" destOrd="0" presId="urn:microsoft.com/office/officeart/2005/8/layout/vList2"/>
    <dgm:cxn modelId="{A52BD698-52F9-4AB8-9F4D-0211609D0F5F}" type="presParOf" srcId="{58183605-8D8C-458A-BFED-CB0F916A175F}" destId="{95B7B930-A3FE-4F14-B5F3-4D54B447833E}" srcOrd="6" destOrd="0" presId="urn:microsoft.com/office/officeart/2005/8/layout/vList2"/>
    <dgm:cxn modelId="{2C48E1AC-75C0-4EB8-BA9B-A92322365067}" type="presParOf" srcId="{58183605-8D8C-458A-BFED-CB0F916A175F}" destId="{1733AD9C-11F7-403F-BA1E-1EA1E9CA08C7}" srcOrd="7" destOrd="0" presId="urn:microsoft.com/office/officeart/2005/8/layout/vList2"/>
    <dgm:cxn modelId="{0850437B-B8ED-4E21-9166-D185EA7E50CA}" type="presParOf" srcId="{58183605-8D8C-458A-BFED-CB0F916A175F}" destId="{1D3D7010-44A8-4CFA-9D6B-D289855067E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FC37A37-6B3D-4C0D-AC5E-F9630AAAF1C6}" type="doc">
      <dgm:prSet loTypeId="urn:microsoft.com/office/officeart/2005/8/layout/process4" loCatId="process" qsTypeId="urn:microsoft.com/office/officeart/2005/8/quickstyle/simple4" qsCatId="simple" csTypeId="urn:microsoft.com/office/officeart/2005/8/colors/accent3_2" csCatId="accent3" phldr="1"/>
      <dgm:spPr/>
      <dgm:t>
        <a:bodyPr/>
        <a:lstStyle/>
        <a:p>
          <a:endParaRPr lang="pl-PL"/>
        </a:p>
      </dgm:t>
    </dgm:pt>
    <dgm:pt modelId="{03415EFE-FF8D-432E-A666-1DE7EECF4E2D}">
      <dgm:prSet/>
      <dgm:spPr/>
      <dgm:t>
        <a:bodyPr/>
        <a:lstStyle/>
        <a:p>
          <a:r>
            <a:rPr lang="pl-PL" b="1">
              <a:latin typeface="Open Sans" panose="020B0606030504020204" pitchFamily="34" charset="0"/>
              <a:ea typeface="Open Sans" panose="020B0606030504020204" pitchFamily="34" charset="0"/>
              <a:cs typeface="Open Sans" panose="020B0606030504020204" pitchFamily="34" charset="0"/>
            </a:rPr>
            <a:t>Pomoc publiczna jest dopuszczalna na podstawie:</a:t>
          </a:r>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7985B6A0-64F6-4BAE-89BC-0DA946876E06}" type="parTrans" cxnId="{D218CABC-9D66-4C43-8D95-0D1F5468A32B}">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DAEEC416-4695-49F0-BA67-0F087B24A56F}" type="sibTrans" cxnId="{D218CABC-9D66-4C43-8D95-0D1F5468A32B}">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9B8786B0-655C-41CA-BA01-4C1613FD79D2}">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Przepisów TFUE</a:t>
          </a:r>
          <a:r>
            <a:rPr lang="en-US">
              <a:latin typeface="Open Sans" panose="020B0606030504020204" pitchFamily="34" charset="0"/>
              <a:ea typeface="Open Sans" panose="020B0606030504020204" pitchFamily="34" charset="0"/>
              <a:cs typeface="Open Sans" panose="020B0606030504020204" pitchFamily="34" charset="0"/>
            </a:rPr>
            <a:t>: Article 107.2 (</a:t>
          </a:r>
          <a:r>
            <a:rPr lang="pl-PL">
              <a:latin typeface="Open Sans" panose="020B0606030504020204" pitchFamily="34" charset="0"/>
              <a:ea typeface="Open Sans" panose="020B0606030504020204" pitchFamily="34" charset="0"/>
              <a:cs typeface="Open Sans" panose="020B0606030504020204" pitchFamily="34" charset="0"/>
            </a:rPr>
            <a:t>zawsze</a:t>
          </a:r>
          <a:r>
            <a:rPr lang="en-US">
              <a:latin typeface="Open Sans" panose="020B0606030504020204" pitchFamily="34" charset="0"/>
              <a:ea typeface="Open Sans" panose="020B0606030504020204" pitchFamily="34" charset="0"/>
              <a:cs typeface="Open Sans" panose="020B0606030504020204" pitchFamily="34" charset="0"/>
            </a:rPr>
            <a:t>)</a:t>
          </a:r>
          <a:r>
            <a:rPr lang="pl-PL">
              <a:latin typeface="Open Sans" panose="020B0606030504020204" pitchFamily="34" charset="0"/>
              <a:ea typeface="Open Sans" panose="020B0606030504020204" pitchFamily="34" charset="0"/>
              <a:cs typeface="Open Sans" panose="020B0606030504020204" pitchFamily="34" charset="0"/>
            </a:rPr>
            <a:t>.</a:t>
          </a:r>
          <a:r>
            <a:rPr lang="en-US">
              <a:latin typeface="Open Sans" panose="020B0606030504020204" pitchFamily="34" charset="0"/>
              <a:ea typeface="Open Sans" panose="020B0606030504020204" pitchFamily="34" charset="0"/>
              <a:cs typeface="Open Sans" panose="020B0606030504020204" pitchFamily="34" charset="0"/>
            </a:rPr>
            <a:t> </a:t>
          </a:r>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59180017-5C7E-4E93-A97F-06488088A9F0}" type="parTrans" cxnId="{499345A8-CC45-49BB-97A0-95E9CA487C8E}">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40E99739-BDE7-4BE9-96D5-5017E53287A7}" type="sibTrans" cxnId="{499345A8-CC45-49BB-97A0-95E9CA487C8E}">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71836250-FCC5-4CDA-A7A7-539948BF35A5}">
      <dgm:prSet/>
      <dgm:spPr/>
      <dgm:t>
        <a:bodyPr/>
        <a:lstStyle/>
        <a:p>
          <a:r>
            <a:rPr lang="pl-PL" dirty="0">
              <a:latin typeface="Open Sans" panose="020B0606030504020204" pitchFamily="34" charset="0"/>
              <a:ea typeface="Open Sans" panose="020B0606030504020204" pitchFamily="34" charset="0"/>
              <a:cs typeface="Open Sans" panose="020B0606030504020204" pitchFamily="34" charset="0"/>
            </a:rPr>
            <a:t>Decyzji Komisji Europejskiej zatwierdzającej pomoc w drodze notyfikacja</a:t>
          </a:r>
          <a:br>
            <a:rPr lang="pl-PL"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 </a:t>
          </a:r>
          <a:r>
            <a:rPr lang="pl-PL" dirty="0">
              <a:latin typeface="Open Sans" panose="020B0606030504020204" pitchFamily="34" charset="0"/>
              <a:ea typeface="Open Sans" panose="020B0606030504020204" pitchFamily="34" charset="0"/>
              <a:cs typeface="Open Sans" panose="020B0606030504020204" pitchFamily="34" charset="0"/>
            </a:rPr>
            <a:t>np. Decyzja Komisji Europejskiej zatwierdzająca program pomocowy</a:t>
          </a:r>
        </a:p>
      </dgm:t>
    </dgm:pt>
    <dgm:pt modelId="{DD244C66-B942-49F2-9C27-C3C40F2EB156}" type="parTrans" cxnId="{FEAE13C9-75CC-4E2A-89F3-C9E016FF58E0}">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C1547063-3A50-4948-AE8C-C7ECE11BF239}" type="sibTrans" cxnId="{FEAE13C9-75CC-4E2A-89F3-C9E016FF58E0}">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68D182A5-597D-4AF1-848C-ED9EDF74B80A}">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Wyroku TSUE</a:t>
          </a:r>
        </a:p>
      </dgm:t>
    </dgm:pt>
    <dgm:pt modelId="{CAFDDA23-1A82-4DB9-A297-920E0301C130}" type="parTrans" cxnId="{79921269-7E0F-4ED6-94BB-35BF4306A05A}">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BA9DEAF6-074F-4590-BBED-081794798BC6}" type="sibTrans" cxnId="{79921269-7E0F-4ED6-94BB-35BF4306A05A}">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11E11B2F-8AD1-4C8E-8617-928A58E2ED8F}">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Rozporządzeń Komisji zgodnie z którymi pomoc spełniająca warunki z nim określone jest wyłączona z obowiązku notyfikacji </a:t>
          </a:r>
        </a:p>
      </dgm:t>
    </dgm:pt>
    <dgm:pt modelId="{D2309010-62E1-4EC5-8B63-21DD1328115A}" type="parTrans" cxnId="{735C5591-C0FC-4C21-97C6-008150C2D812}">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51CEC04C-9618-4F8D-B4E8-ECA40711087F}" type="sibTrans" cxnId="{735C5591-C0FC-4C21-97C6-008150C2D812}">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F034E947-1949-423C-BD77-4C2A1C7793C1}">
      <dgm:prSet custT="1"/>
      <dgm:spPr/>
      <dgm:t>
        <a:bodyPr/>
        <a:lstStyle/>
        <a:p>
          <a:r>
            <a:rPr lang="pl-PL" sz="2400" b="1" dirty="0">
              <a:latin typeface="Open Sans" panose="020B0606030504020204" pitchFamily="34" charset="0"/>
              <a:ea typeface="Open Sans" panose="020B0606030504020204" pitchFamily="34" charset="0"/>
              <a:cs typeface="Open Sans" panose="020B0606030504020204" pitchFamily="34" charset="0"/>
            </a:rPr>
            <a:t>ROZPORZĄDZENIE KOMISJI (UE) NR 651/2014 z dnia 17 czerwca 2014 </a:t>
          </a:r>
          <a:r>
            <a:rPr lang="pl-PL" sz="2400" b="1" dirty="0" err="1">
              <a:latin typeface="Open Sans" panose="020B0606030504020204" pitchFamily="34" charset="0"/>
              <a:ea typeface="Open Sans" panose="020B0606030504020204" pitchFamily="34" charset="0"/>
              <a:cs typeface="Open Sans" panose="020B0606030504020204" pitchFamily="34" charset="0"/>
            </a:rPr>
            <a:t>r.uznające</a:t>
          </a:r>
          <a:r>
            <a:rPr lang="pl-PL" sz="2400" b="1" dirty="0">
              <a:latin typeface="Open Sans" panose="020B0606030504020204" pitchFamily="34" charset="0"/>
              <a:ea typeface="Open Sans" panose="020B0606030504020204" pitchFamily="34" charset="0"/>
              <a:cs typeface="Open Sans" panose="020B0606030504020204" pitchFamily="34" charset="0"/>
            </a:rPr>
            <a:t> niektóre rodzaje pomocy za zgodne z rynkiem wewnętrznym w zastosowaniu art. 107 i 108 Traktatu</a:t>
          </a:r>
          <a:endParaRPr lang="pl-PL" sz="2400" dirty="0">
            <a:latin typeface="Open Sans" panose="020B0606030504020204" pitchFamily="34" charset="0"/>
            <a:ea typeface="Open Sans" panose="020B0606030504020204" pitchFamily="34" charset="0"/>
            <a:cs typeface="Open Sans" panose="020B0606030504020204" pitchFamily="34" charset="0"/>
          </a:endParaRPr>
        </a:p>
      </dgm:t>
    </dgm:pt>
    <dgm:pt modelId="{F5209CB9-FDB6-4968-AC81-7D7DBC87BF99}" type="parTrans" cxnId="{F2CFF421-9059-4831-A29C-C175FF6E063B}">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F9BA20D8-BA67-426D-8683-4A947DC2D85D}" type="sibTrans" cxnId="{F2CFF421-9059-4831-A29C-C175FF6E063B}">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678DB984-A025-4944-B1F9-06051D23BF91}" type="pres">
      <dgm:prSet presAssocID="{DFC37A37-6B3D-4C0D-AC5E-F9630AAAF1C6}" presName="Name0" presStyleCnt="0">
        <dgm:presLayoutVars>
          <dgm:dir/>
          <dgm:animLvl val="lvl"/>
          <dgm:resizeHandles val="exact"/>
        </dgm:presLayoutVars>
      </dgm:prSet>
      <dgm:spPr/>
    </dgm:pt>
    <dgm:pt modelId="{657F8B21-22B6-438A-8E40-14706F1288BE}" type="pres">
      <dgm:prSet presAssocID="{F034E947-1949-423C-BD77-4C2A1C7793C1}" presName="boxAndChildren" presStyleCnt="0"/>
      <dgm:spPr/>
    </dgm:pt>
    <dgm:pt modelId="{13A1DAEC-7166-4190-89BB-9DA36768395D}" type="pres">
      <dgm:prSet presAssocID="{F034E947-1949-423C-BD77-4C2A1C7793C1}" presName="parentTextBox" presStyleLbl="node1" presStyleIdx="0" presStyleCnt="2"/>
      <dgm:spPr/>
    </dgm:pt>
    <dgm:pt modelId="{EBF2F595-C1F6-4DD6-A8F3-B583718E53CC}" type="pres">
      <dgm:prSet presAssocID="{DAEEC416-4695-49F0-BA67-0F087B24A56F}" presName="sp" presStyleCnt="0"/>
      <dgm:spPr/>
    </dgm:pt>
    <dgm:pt modelId="{23034260-C0E8-4331-A14A-804E221188AA}" type="pres">
      <dgm:prSet presAssocID="{03415EFE-FF8D-432E-A666-1DE7EECF4E2D}" presName="arrowAndChildren" presStyleCnt="0"/>
      <dgm:spPr/>
    </dgm:pt>
    <dgm:pt modelId="{E7B48093-E523-4B5B-9402-41C8F6C15DA5}" type="pres">
      <dgm:prSet presAssocID="{03415EFE-FF8D-432E-A666-1DE7EECF4E2D}" presName="parentTextArrow" presStyleLbl="node1" presStyleIdx="0" presStyleCnt="2"/>
      <dgm:spPr/>
    </dgm:pt>
    <dgm:pt modelId="{1A3FB6DB-8EC8-4269-BD6E-BBF44CFA247A}" type="pres">
      <dgm:prSet presAssocID="{03415EFE-FF8D-432E-A666-1DE7EECF4E2D}" presName="arrow" presStyleLbl="node1" presStyleIdx="1" presStyleCnt="2"/>
      <dgm:spPr/>
    </dgm:pt>
    <dgm:pt modelId="{37F4041F-53E2-45C0-BFDE-A821E6DCBEA0}" type="pres">
      <dgm:prSet presAssocID="{03415EFE-FF8D-432E-A666-1DE7EECF4E2D}" presName="descendantArrow" presStyleCnt="0"/>
      <dgm:spPr/>
    </dgm:pt>
    <dgm:pt modelId="{25429145-586A-4ADB-9C0C-93B73059BE7F}" type="pres">
      <dgm:prSet presAssocID="{9B8786B0-655C-41CA-BA01-4C1613FD79D2}" presName="childTextArrow" presStyleLbl="fgAccFollowNode1" presStyleIdx="0" presStyleCnt="4">
        <dgm:presLayoutVars>
          <dgm:bulletEnabled val="1"/>
        </dgm:presLayoutVars>
      </dgm:prSet>
      <dgm:spPr/>
    </dgm:pt>
    <dgm:pt modelId="{91D97F8E-E7BD-4CA5-9B08-61B43E1EC4AC}" type="pres">
      <dgm:prSet presAssocID="{71836250-FCC5-4CDA-A7A7-539948BF35A5}" presName="childTextArrow" presStyleLbl="fgAccFollowNode1" presStyleIdx="1" presStyleCnt="4">
        <dgm:presLayoutVars>
          <dgm:bulletEnabled val="1"/>
        </dgm:presLayoutVars>
      </dgm:prSet>
      <dgm:spPr/>
    </dgm:pt>
    <dgm:pt modelId="{5735DB54-8566-4AD1-8756-97C9861961A3}" type="pres">
      <dgm:prSet presAssocID="{68D182A5-597D-4AF1-848C-ED9EDF74B80A}" presName="childTextArrow" presStyleLbl="fgAccFollowNode1" presStyleIdx="2" presStyleCnt="4">
        <dgm:presLayoutVars>
          <dgm:bulletEnabled val="1"/>
        </dgm:presLayoutVars>
      </dgm:prSet>
      <dgm:spPr/>
    </dgm:pt>
    <dgm:pt modelId="{3220971E-ED79-4B7C-B01E-AD7012724627}" type="pres">
      <dgm:prSet presAssocID="{11E11B2F-8AD1-4C8E-8617-928A58E2ED8F}" presName="childTextArrow" presStyleLbl="fgAccFollowNode1" presStyleIdx="3" presStyleCnt="4">
        <dgm:presLayoutVars>
          <dgm:bulletEnabled val="1"/>
        </dgm:presLayoutVars>
      </dgm:prSet>
      <dgm:spPr/>
    </dgm:pt>
  </dgm:ptLst>
  <dgm:cxnLst>
    <dgm:cxn modelId="{F2CFF421-9059-4831-A29C-C175FF6E063B}" srcId="{DFC37A37-6B3D-4C0D-AC5E-F9630AAAF1C6}" destId="{F034E947-1949-423C-BD77-4C2A1C7793C1}" srcOrd="1" destOrd="0" parTransId="{F5209CB9-FDB6-4968-AC81-7D7DBC87BF99}" sibTransId="{F9BA20D8-BA67-426D-8683-4A947DC2D85D}"/>
    <dgm:cxn modelId="{C57CDD3D-42F2-4457-A3B7-0D2530E56FC6}" type="presOf" srcId="{11E11B2F-8AD1-4C8E-8617-928A58E2ED8F}" destId="{3220971E-ED79-4B7C-B01E-AD7012724627}" srcOrd="0" destOrd="0" presId="urn:microsoft.com/office/officeart/2005/8/layout/process4"/>
    <dgm:cxn modelId="{79921269-7E0F-4ED6-94BB-35BF4306A05A}" srcId="{03415EFE-FF8D-432E-A666-1DE7EECF4E2D}" destId="{68D182A5-597D-4AF1-848C-ED9EDF74B80A}" srcOrd="2" destOrd="0" parTransId="{CAFDDA23-1A82-4DB9-A297-920E0301C130}" sibTransId="{BA9DEAF6-074F-4590-BBED-081794798BC6}"/>
    <dgm:cxn modelId="{2ABFBB76-CFBA-4BE5-99E4-B4AF09C4D336}" type="presOf" srcId="{DFC37A37-6B3D-4C0D-AC5E-F9630AAAF1C6}" destId="{678DB984-A025-4944-B1F9-06051D23BF91}" srcOrd="0" destOrd="0" presId="urn:microsoft.com/office/officeart/2005/8/layout/process4"/>
    <dgm:cxn modelId="{1420E776-FC01-48B3-8D8C-43CD8CE494EA}" type="presOf" srcId="{68D182A5-597D-4AF1-848C-ED9EDF74B80A}" destId="{5735DB54-8566-4AD1-8756-97C9861961A3}" srcOrd="0" destOrd="0" presId="urn:microsoft.com/office/officeart/2005/8/layout/process4"/>
    <dgm:cxn modelId="{24BFAF7D-7222-4FB9-9F64-18FF7922D3F6}" type="presOf" srcId="{03415EFE-FF8D-432E-A666-1DE7EECF4E2D}" destId="{E7B48093-E523-4B5B-9402-41C8F6C15DA5}" srcOrd="0" destOrd="0" presId="urn:microsoft.com/office/officeart/2005/8/layout/process4"/>
    <dgm:cxn modelId="{86B75190-48A1-4188-9518-0D2F4F913EBA}" type="presOf" srcId="{71836250-FCC5-4CDA-A7A7-539948BF35A5}" destId="{91D97F8E-E7BD-4CA5-9B08-61B43E1EC4AC}" srcOrd="0" destOrd="0" presId="urn:microsoft.com/office/officeart/2005/8/layout/process4"/>
    <dgm:cxn modelId="{735C5591-C0FC-4C21-97C6-008150C2D812}" srcId="{03415EFE-FF8D-432E-A666-1DE7EECF4E2D}" destId="{11E11B2F-8AD1-4C8E-8617-928A58E2ED8F}" srcOrd="3" destOrd="0" parTransId="{D2309010-62E1-4EC5-8B63-21DD1328115A}" sibTransId="{51CEC04C-9618-4F8D-B4E8-ECA40711087F}"/>
    <dgm:cxn modelId="{499345A8-CC45-49BB-97A0-95E9CA487C8E}" srcId="{03415EFE-FF8D-432E-A666-1DE7EECF4E2D}" destId="{9B8786B0-655C-41CA-BA01-4C1613FD79D2}" srcOrd="0" destOrd="0" parTransId="{59180017-5C7E-4E93-A97F-06488088A9F0}" sibTransId="{40E99739-BDE7-4BE9-96D5-5017E53287A7}"/>
    <dgm:cxn modelId="{D218CABC-9D66-4C43-8D95-0D1F5468A32B}" srcId="{DFC37A37-6B3D-4C0D-AC5E-F9630AAAF1C6}" destId="{03415EFE-FF8D-432E-A666-1DE7EECF4E2D}" srcOrd="0" destOrd="0" parTransId="{7985B6A0-64F6-4BAE-89BC-0DA946876E06}" sibTransId="{DAEEC416-4695-49F0-BA67-0F087B24A56F}"/>
    <dgm:cxn modelId="{30DB5FBF-A954-4432-BC5B-0E995D35229D}" type="presOf" srcId="{F034E947-1949-423C-BD77-4C2A1C7793C1}" destId="{13A1DAEC-7166-4190-89BB-9DA36768395D}" srcOrd="0" destOrd="0" presId="urn:microsoft.com/office/officeart/2005/8/layout/process4"/>
    <dgm:cxn modelId="{FEAE13C9-75CC-4E2A-89F3-C9E016FF58E0}" srcId="{03415EFE-FF8D-432E-A666-1DE7EECF4E2D}" destId="{71836250-FCC5-4CDA-A7A7-539948BF35A5}" srcOrd="1" destOrd="0" parTransId="{DD244C66-B942-49F2-9C27-C3C40F2EB156}" sibTransId="{C1547063-3A50-4948-AE8C-C7ECE11BF239}"/>
    <dgm:cxn modelId="{F3EF07E2-8C00-4970-9E34-C0E8F036B647}" type="presOf" srcId="{03415EFE-FF8D-432E-A666-1DE7EECF4E2D}" destId="{1A3FB6DB-8EC8-4269-BD6E-BBF44CFA247A}" srcOrd="1" destOrd="0" presId="urn:microsoft.com/office/officeart/2005/8/layout/process4"/>
    <dgm:cxn modelId="{04ABB9F5-DD5F-42C5-A136-3EDD068B35AC}" type="presOf" srcId="{9B8786B0-655C-41CA-BA01-4C1613FD79D2}" destId="{25429145-586A-4ADB-9C0C-93B73059BE7F}" srcOrd="0" destOrd="0" presId="urn:microsoft.com/office/officeart/2005/8/layout/process4"/>
    <dgm:cxn modelId="{A1371C7E-DB1E-4944-B4FA-595345C185B6}" type="presParOf" srcId="{678DB984-A025-4944-B1F9-06051D23BF91}" destId="{657F8B21-22B6-438A-8E40-14706F1288BE}" srcOrd="0" destOrd="0" presId="urn:microsoft.com/office/officeart/2005/8/layout/process4"/>
    <dgm:cxn modelId="{95BBB600-DE36-4CC9-85D5-5571CBB64746}" type="presParOf" srcId="{657F8B21-22B6-438A-8E40-14706F1288BE}" destId="{13A1DAEC-7166-4190-89BB-9DA36768395D}" srcOrd="0" destOrd="0" presId="urn:microsoft.com/office/officeart/2005/8/layout/process4"/>
    <dgm:cxn modelId="{D6C8BE03-18F1-4485-83D7-AFADF8272331}" type="presParOf" srcId="{678DB984-A025-4944-B1F9-06051D23BF91}" destId="{EBF2F595-C1F6-4DD6-A8F3-B583718E53CC}" srcOrd="1" destOrd="0" presId="urn:microsoft.com/office/officeart/2005/8/layout/process4"/>
    <dgm:cxn modelId="{ECE91181-87D6-4879-A708-831792BEEA96}" type="presParOf" srcId="{678DB984-A025-4944-B1F9-06051D23BF91}" destId="{23034260-C0E8-4331-A14A-804E221188AA}" srcOrd="2" destOrd="0" presId="urn:microsoft.com/office/officeart/2005/8/layout/process4"/>
    <dgm:cxn modelId="{562E485C-C16F-448F-A667-CDDA9BFECAA2}" type="presParOf" srcId="{23034260-C0E8-4331-A14A-804E221188AA}" destId="{E7B48093-E523-4B5B-9402-41C8F6C15DA5}" srcOrd="0" destOrd="0" presId="urn:microsoft.com/office/officeart/2005/8/layout/process4"/>
    <dgm:cxn modelId="{B8FE88C2-016E-4FF2-A5AF-042CD4DE3CB2}" type="presParOf" srcId="{23034260-C0E8-4331-A14A-804E221188AA}" destId="{1A3FB6DB-8EC8-4269-BD6E-BBF44CFA247A}" srcOrd="1" destOrd="0" presId="urn:microsoft.com/office/officeart/2005/8/layout/process4"/>
    <dgm:cxn modelId="{5B3B2816-910C-4743-B01B-3742E5D5BE68}" type="presParOf" srcId="{23034260-C0E8-4331-A14A-804E221188AA}" destId="{37F4041F-53E2-45C0-BFDE-A821E6DCBEA0}" srcOrd="2" destOrd="0" presId="urn:microsoft.com/office/officeart/2005/8/layout/process4"/>
    <dgm:cxn modelId="{23F70BBE-DB41-4A6A-988A-84F1AEB8C070}" type="presParOf" srcId="{37F4041F-53E2-45C0-BFDE-A821E6DCBEA0}" destId="{25429145-586A-4ADB-9C0C-93B73059BE7F}" srcOrd="0" destOrd="0" presId="urn:microsoft.com/office/officeart/2005/8/layout/process4"/>
    <dgm:cxn modelId="{C55D8E44-6AB4-4360-AD13-A75BF9313D20}" type="presParOf" srcId="{37F4041F-53E2-45C0-BFDE-A821E6DCBEA0}" destId="{91D97F8E-E7BD-4CA5-9B08-61B43E1EC4AC}" srcOrd="1" destOrd="0" presId="urn:microsoft.com/office/officeart/2005/8/layout/process4"/>
    <dgm:cxn modelId="{60F196C5-20C8-4A72-B884-80575BB67AEB}" type="presParOf" srcId="{37F4041F-53E2-45C0-BFDE-A821E6DCBEA0}" destId="{5735DB54-8566-4AD1-8756-97C9861961A3}" srcOrd="2" destOrd="0" presId="urn:microsoft.com/office/officeart/2005/8/layout/process4"/>
    <dgm:cxn modelId="{515F6AA2-E60C-4C22-A58F-B374724380D7}" type="presParOf" srcId="{37F4041F-53E2-45C0-BFDE-A821E6DCBEA0}" destId="{3220971E-ED79-4B7C-B01E-AD7012724627}"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74079FD-779B-4842-8459-6C8099A9498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pl-PL"/>
        </a:p>
      </dgm:t>
    </dgm:pt>
    <dgm:pt modelId="{37918038-2652-4D5D-A6CC-394C088D1E61}">
      <dgm:prSet custT="1"/>
      <dgm:spPr/>
      <dgm:t>
        <a:bodyPr/>
        <a:lstStyle/>
        <a:p>
          <a:r>
            <a:rPr lang="pl-PL" sz="1600" u="sng">
              <a:latin typeface="Open Sans" panose="020B0606030504020204" pitchFamily="34" charset="0"/>
              <a:ea typeface="Open Sans" panose="020B0606030504020204" pitchFamily="34" charset="0"/>
              <a:cs typeface="Open Sans" panose="020B0606030504020204" pitchFamily="34" charset="0"/>
            </a:rPr>
            <a:t>PRAWO UE</a:t>
          </a:r>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B7D48CC7-C5AF-4015-9D36-074B5616740E}" type="parTrans" cxnId="{5DC7BC31-AA3C-4C3C-95D2-5010D15F4977}">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A20ADC20-209A-4C21-89B6-4985E3F720C4}" type="sibTrans" cxnId="{5DC7BC31-AA3C-4C3C-95D2-5010D15F4977}">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64D3211F-D1F7-4951-AAC4-8C4FAF3FDA73}">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Traktaty</a:t>
          </a:r>
        </a:p>
      </dgm:t>
    </dgm:pt>
    <dgm:pt modelId="{3551BAC4-A78C-4644-BC49-FE4AC56DC414}" type="parTrans" cxnId="{A0B8AD57-1EF2-4FF5-B70B-B979F996E3AA}">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111BB5F4-498E-483E-AC53-0C88D1DF4981}" type="sibTrans" cxnId="{A0B8AD57-1EF2-4FF5-B70B-B979F996E3AA}">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63D6DD1C-59A6-4910-A8AF-A086AAFB6EAC}">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akty prawa wtórnego:</a:t>
          </a:r>
        </a:p>
      </dgm:t>
    </dgm:pt>
    <dgm:pt modelId="{C1588155-6689-4D9F-9545-A2E910C31E53}" type="parTrans" cxnId="{67480E37-0755-4192-BA53-24623057B417}">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3AAB4D50-675B-4285-A7D9-6CD02A2595B1}" type="sibTrans" cxnId="{67480E37-0755-4192-BA53-24623057B417}">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9582AE04-0DDB-412A-AE91-3E3F03E8395B}">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Rozporządzenie Komisji (UE) NR 651/2014 z dnia 17 czerwca 2014 r. uznające niektóre rodzaje pomocy za zgodne z rynkiem wewnętrznym w zastosowaniu art. 107 i 108 Traktatu (ogólne rozporządzenie w sprawie wyłączeń blokowych)</a:t>
          </a:r>
        </a:p>
      </dgm:t>
    </dgm:pt>
    <dgm:pt modelId="{922361E4-C12D-4824-80AA-8D1108B480E5}" type="parTrans" cxnId="{11B097C1-7818-462D-86D4-DB8C4FE14061}">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C579134F-061C-4F9B-9094-30FEEF66067C}" type="sibTrans" cxnId="{11B097C1-7818-462D-86D4-DB8C4FE14061}">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3222D3A3-1663-46FB-B045-7BD66E0D6E13}">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Wytyczne, zarządzenia, komunikaty organów UE.</a:t>
          </a:r>
        </a:p>
      </dgm:t>
    </dgm:pt>
    <dgm:pt modelId="{FC126882-669C-4231-BDCA-1E67A36D8362}" type="parTrans" cxnId="{6B0344C0-75CD-4357-933A-2FA6C73EDC52}">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0C6745BF-B076-4246-9273-B95E5AACC516}" type="sibTrans" cxnId="{6B0344C0-75CD-4357-933A-2FA6C73EDC52}">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2C92DEA5-0B32-4D09-8F92-D1ABD32B5FD9}">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ORZECZNICTWO: orzeczenia ETS, akty Komisji Europejskiej</a:t>
          </a:r>
        </a:p>
      </dgm:t>
    </dgm:pt>
    <dgm:pt modelId="{9D4E283A-E4D5-4FE9-87B9-1DFDA1EBB3A9}" type="parTrans" cxnId="{294D80C2-650A-4DA3-81A0-E937BBB96FB0}">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D099EB30-7E7D-4973-9F05-6F324F9DE722}" type="sibTrans" cxnId="{294D80C2-650A-4DA3-81A0-E937BBB96FB0}">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6B3D2302-99B1-41E2-B2A0-72F6AF6B87B4}">
      <dgm:prSet custT="1"/>
      <dgm:spPr/>
      <dgm:t>
        <a:bodyPr/>
        <a:lstStyle/>
        <a:p>
          <a:r>
            <a:rPr lang="pl-PL" sz="1600" u="sng">
              <a:latin typeface="Open Sans" panose="020B0606030504020204" pitchFamily="34" charset="0"/>
              <a:ea typeface="Open Sans" panose="020B0606030504020204" pitchFamily="34" charset="0"/>
              <a:cs typeface="Open Sans" panose="020B0606030504020204" pitchFamily="34" charset="0"/>
            </a:rPr>
            <a:t>PRAWO KRAJOWE</a:t>
          </a:r>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0D74D60A-B6F6-456D-B210-3F9A9F6E0561}" type="parTrans" cxnId="{FF9E92E0-11A8-44F1-9E67-94977A15C173}">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FA43012E-1601-48C1-BC96-42A63D41C2D4}" type="sibTrans" cxnId="{FF9E92E0-11A8-44F1-9E67-94977A15C173}">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7BB423E9-CF2B-4210-AAF0-05C5C24034C7}">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Ustawa z dnia 6 grudnia 2006 r. o zasadach prowadzenia polityki rozwoju </a:t>
          </a:r>
        </a:p>
      </dgm:t>
    </dgm:pt>
    <dgm:pt modelId="{2A8E003E-F50F-47A2-ACDB-A774960AB74D}" type="parTrans" cxnId="{51706D53-2B9E-4813-B6A6-7F8B4F5407A5}">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F1940C5D-4C9C-4F22-A650-107094AF05BA}" type="sibTrans" cxnId="{51706D53-2B9E-4813-B6A6-7F8B4F5407A5}">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DBF780BB-A663-4CDD-A561-118674E51C0D}">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proceduralne – ustawa z dnia 30 kwietnia 2004r. o postępowaniu w sprawach dotyczących pomocy publicznej</a:t>
          </a:r>
        </a:p>
      </dgm:t>
    </dgm:pt>
    <dgm:pt modelId="{3CBC49C0-9260-4453-807A-236E12EF3362}" type="parTrans" cxnId="{9C47E43D-4552-48A2-913A-4203503BFC11}">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EAB3BBFF-1DEA-4677-B688-B9A8450708CB}" type="sibTrans" cxnId="{9C47E43D-4552-48A2-913A-4203503BFC11}">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ED8FAC11-5455-47A1-B0D6-B76CFD13E305}">
      <dgm:prSet custT="1"/>
      <dgm:spPr/>
      <dgm:t>
        <a:bodyPr/>
        <a:lstStyle/>
        <a:p>
          <a:r>
            <a:rPr lang="pl-PL" sz="1600">
              <a:latin typeface="Open Sans" panose="020B0606030504020204" pitchFamily="34" charset="0"/>
              <a:ea typeface="Open Sans" panose="020B0606030504020204" pitchFamily="34" charset="0"/>
              <a:cs typeface="Open Sans" panose="020B0606030504020204" pitchFamily="34" charset="0"/>
            </a:rPr>
            <a:t>programy pomocowe </a:t>
          </a:r>
        </a:p>
      </dgm:t>
    </dgm:pt>
    <dgm:pt modelId="{3107D5E8-646B-4485-BBCE-698314D36523}" type="parTrans" cxnId="{222A77D9-157B-4E6D-AEA0-3EFB94900B8A}">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97E9667F-4C08-4FF1-A58F-44951E8DE110}" type="sibTrans" cxnId="{222A77D9-157B-4E6D-AEA0-3EFB94900B8A}">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8EA17EE3-A426-4628-BF9C-500642736CE9}" type="pres">
      <dgm:prSet presAssocID="{C74079FD-779B-4842-8459-6C8099A94986}" presName="linear" presStyleCnt="0">
        <dgm:presLayoutVars>
          <dgm:animLvl val="lvl"/>
          <dgm:resizeHandles val="exact"/>
        </dgm:presLayoutVars>
      </dgm:prSet>
      <dgm:spPr/>
    </dgm:pt>
    <dgm:pt modelId="{6D54A549-67D6-4D7F-9AA0-36BF816DC900}" type="pres">
      <dgm:prSet presAssocID="{37918038-2652-4D5D-A6CC-394C088D1E61}" presName="parentText" presStyleLbl="node1" presStyleIdx="0" presStyleCnt="2">
        <dgm:presLayoutVars>
          <dgm:chMax val="0"/>
          <dgm:bulletEnabled val="1"/>
        </dgm:presLayoutVars>
      </dgm:prSet>
      <dgm:spPr/>
    </dgm:pt>
    <dgm:pt modelId="{0BBCC92A-63BC-4E29-A79F-A1457B37FB20}" type="pres">
      <dgm:prSet presAssocID="{37918038-2652-4D5D-A6CC-394C088D1E61}" presName="childText" presStyleLbl="revTx" presStyleIdx="0" presStyleCnt="2">
        <dgm:presLayoutVars>
          <dgm:bulletEnabled val="1"/>
        </dgm:presLayoutVars>
      </dgm:prSet>
      <dgm:spPr/>
    </dgm:pt>
    <dgm:pt modelId="{EA2148FE-EAE2-4B98-8C47-59220FAE695B}" type="pres">
      <dgm:prSet presAssocID="{6B3D2302-99B1-41E2-B2A0-72F6AF6B87B4}" presName="parentText" presStyleLbl="node1" presStyleIdx="1" presStyleCnt="2">
        <dgm:presLayoutVars>
          <dgm:chMax val="0"/>
          <dgm:bulletEnabled val="1"/>
        </dgm:presLayoutVars>
      </dgm:prSet>
      <dgm:spPr/>
    </dgm:pt>
    <dgm:pt modelId="{FFF0123B-B805-462F-8325-4AE55EC159A0}" type="pres">
      <dgm:prSet presAssocID="{6B3D2302-99B1-41E2-B2A0-72F6AF6B87B4}" presName="childText" presStyleLbl="revTx" presStyleIdx="1" presStyleCnt="2">
        <dgm:presLayoutVars>
          <dgm:bulletEnabled val="1"/>
        </dgm:presLayoutVars>
      </dgm:prSet>
      <dgm:spPr/>
    </dgm:pt>
  </dgm:ptLst>
  <dgm:cxnLst>
    <dgm:cxn modelId="{FAB44A2D-FE39-42F4-A439-26E774BD344E}" type="presOf" srcId="{7BB423E9-CF2B-4210-AAF0-05C5C24034C7}" destId="{FFF0123B-B805-462F-8325-4AE55EC159A0}" srcOrd="0" destOrd="0" presId="urn:microsoft.com/office/officeart/2005/8/layout/vList2"/>
    <dgm:cxn modelId="{5DC7BC31-AA3C-4C3C-95D2-5010D15F4977}" srcId="{C74079FD-779B-4842-8459-6C8099A94986}" destId="{37918038-2652-4D5D-A6CC-394C088D1E61}" srcOrd="0" destOrd="0" parTransId="{B7D48CC7-C5AF-4015-9D36-074B5616740E}" sibTransId="{A20ADC20-209A-4C21-89B6-4985E3F720C4}"/>
    <dgm:cxn modelId="{67480E37-0755-4192-BA53-24623057B417}" srcId="{37918038-2652-4D5D-A6CC-394C088D1E61}" destId="{63D6DD1C-59A6-4910-A8AF-A086AAFB6EAC}" srcOrd="1" destOrd="0" parTransId="{C1588155-6689-4D9F-9545-A2E910C31E53}" sibTransId="{3AAB4D50-675B-4285-A7D9-6CD02A2595B1}"/>
    <dgm:cxn modelId="{79BE593A-94F8-4469-AE04-F307997C596A}" type="presOf" srcId="{64D3211F-D1F7-4951-AAC4-8C4FAF3FDA73}" destId="{0BBCC92A-63BC-4E29-A79F-A1457B37FB20}" srcOrd="0" destOrd="0" presId="urn:microsoft.com/office/officeart/2005/8/layout/vList2"/>
    <dgm:cxn modelId="{9C47E43D-4552-48A2-913A-4203503BFC11}" srcId="{6B3D2302-99B1-41E2-B2A0-72F6AF6B87B4}" destId="{DBF780BB-A663-4CDD-A561-118674E51C0D}" srcOrd="1" destOrd="0" parTransId="{3CBC49C0-9260-4453-807A-236E12EF3362}" sibTransId="{EAB3BBFF-1DEA-4677-B688-B9A8450708CB}"/>
    <dgm:cxn modelId="{B639285E-22B8-44B3-AD0C-6005E3B92377}" type="presOf" srcId="{2C92DEA5-0B32-4D09-8F92-D1ABD32B5FD9}" destId="{0BBCC92A-63BC-4E29-A79F-A1457B37FB20}" srcOrd="0" destOrd="4" presId="urn:microsoft.com/office/officeart/2005/8/layout/vList2"/>
    <dgm:cxn modelId="{51706D53-2B9E-4813-B6A6-7F8B4F5407A5}" srcId="{6B3D2302-99B1-41E2-B2A0-72F6AF6B87B4}" destId="{7BB423E9-CF2B-4210-AAF0-05C5C24034C7}" srcOrd="0" destOrd="0" parTransId="{2A8E003E-F50F-47A2-ACDB-A774960AB74D}" sibTransId="{F1940C5D-4C9C-4F22-A650-107094AF05BA}"/>
    <dgm:cxn modelId="{A0B8AD57-1EF2-4FF5-B70B-B979F996E3AA}" srcId="{37918038-2652-4D5D-A6CC-394C088D1E61}" destId="{64D3211F-D1F7-4951-AAC4-8C4FAF3FDA73}" srcOrd="0" destOrd="0" parTransId="{3551BAC4-A78C-4644-BC49-FE4AC56DC414}" sibTransId="{111BB5F4-498E-483E-AC53-0C88D1DF4981}"/>
    <dgm:cxn modelId="{A41AE478-45CE-486A-9053-C8823C968D6F}" type="presOf" srcId="{ED8FAC11-5455-47A1-B0D6-B76CFD13E305}" destId="{FFF0123B-B805-462F-8325-4AE55EC159A0}" srcOrd="0" destOrd="2" presId="urn:microsoft.com/office/officeart/2005/8/layout/vList2"/>
    <dgm:cxn modelId="{B794059E-21E9-49A6-BAF2-F419BB544DD9}" type="presOf" srcId="{63D6DD1C-59A6-4910-A8AF-A086AAFB6EAC}" destId="{0BBCC92A-63BC-4E29-A79F-A1457B37FB20}" srcOrd="0" destOrd="1" presId="urn:microsoft.com/office/officeart/2005/8/layout/vList2"/>
    <dgm:cxn modelId="{234324A4-6CFA-42CC-B0C1-B84416A37037}" type="presOf" srcId="{37918038-2652-4D5D-A6CC-394C088D1E61}" destId="{6D54A549-67D6-4D7F-9AA0-36BF816DC900}" srcOrd="0" destOrd="0" presId="urn:microsoft.com/office/officeart/2005/8/layout/vList2"/>
    <dgm:cxn modelId="{EF1C92A4-4468-40B5-AA33-7D4EF69F79AD}" type="presOf" srcId="{9582AE04-0DDB-412A-AE91-3E3F03E8395B}" destId="{0BBCC92A-63BC-4E29-A79F-A1457B37FB20}" srcOrd="0" destOrd="2" presId="urn:microsoft.com/office/officeart/2005/8/layout/vList2"/>
    <dgm:cxn modelId="{0D8B60A8-F676-49D0-A146-F4F8372DB7B5}" type="presOf" srcId="{DBF780BB-A663-4CDD-A561-118674E51C0D}" destId="{FFF0123B-B805-462F-8325-4AE55EC159A0}" srcOrd="0" destOrd="1" presId="urn:microsoft.com/office/officeart/2005/8/layout/vList2"/>
    <dgm:cxn modelId="{EAEE27B6-CD67-4E7A-836E-EDF00AB02540}" type="presOf" srcId="{6B3D2302-99B1-41E2-B2A0-72F6AF6B87B4}" destId="{EA2148FE-EAE2-4B98-8C47-59220FAE695B}" srcOrd="0" destOrd="0" presId="urn:microsoft.com/office/officeart/2005/8/layout/vList2"/>
    <dgm:cxn modelId="{58A85FBD-4604-47FB-8100-FB50D74D380C}" type="presOf" srcId="{C74079FD-779B-4842-8459-6C8099A94986}" destId="{8EA17EE3-A426-4628-BF9C-500642736CE9}" srcOrd="0" destOrd="0" presId="urn:microsoft.com/office/officeart/2005/8/layout/vList2"/>
    <dgm:cxn modelId="{6B0344C0-75CD-4357-933A-2FA6C73EDC52}" srcId="{37918038-2652-4D5D-A6CC-394C088D1E61}" destId="{3222D3A3-1663-46FB-B045-7BD66E0D6E13}" srcOrd="3" destOrd="0" parTransId="{FC126882-669C-4231-BDCA-1E67A36D8362}" sibTransId="{0C6745BF-B076-4246-9273-B95E5AACC516}"/>
    <dgm:cxn modelId="{11B097C1-7818-462D-86D4-DB8C4FE14061}" srcId="{37918038-2652-4D5D-A6CC-394C088D1E61}" destId="{9582AE04-0DDB-412A-AE91-3E3F03E8395B}" srcOrd="2" destOrd="0" parTransId="{922361E4-C12D-4824-80AA-8D1108B480E5}" sibTransId="{C579134F-061C-4F9B-9094-30FEEF66067C}"/>
    <dgm:cxn modelId="{294D80C2-650A-4DA3-81A0-E937BBB96FB0}" srcId="{37918038-2652-4D5D-A6CC-394C088D1E61}" destId="{2C92DEA5-0B32-4D09-8F92-D1ABD32B5FD9}" srcOrd="4" destOrd="0" parTransId="{9D4E283A-E4D5-4FE9-87B9-1DFDA1EBB3A9}" sibTransId="{D099EB30-7E7D-4973-9F05-6F324F9DE722}"/>
    <dgm:cxn modelId="{222A77D9-157B-4E6D-AEA0-3EFB94900B8A}" srcId="{6B3D2302-99B1-41E2-B2A0-72F6AF6B87B4}" destId="{ED8FAC11-5455-47A1-B0D6-B76CFD13E305}" srcOrd="2" destOrd="0" parTransId="{3107D5E8-646B-4485-BBCE-698314D36523}" sibTransId="{97E9667F-4C08-4FF1-A58F-44951E8DE110}"/>
    <dgm:cxn modelId="{FF9E92E0-11A8-44F1-9E67-94977A15C173}" srcId="{C74079FD-779B-4842-8459-6C8099A94986}" destId="{6B3D2302-99B1-41E2-B2A0-72F6AF6B87B4}" srcOrd="1" destOrd="0" parTransId="{0D74D60A-B6F6-456D-B210-3F9A9F6E0561}" sibTransId="{FA43012E-1601-48C1-BC96-42A63D41C2D4}"/>
    <dgm:cxn modelId="{7DE007E9-CD6D-4D5A-96DC-D5D31ADB8780}" type="presOf" srcId="{3222D3A3-1663-46FB-B045-7BD66E0D6E13}" destId="{0BBCC92A-63BC-4E29-A79F-A1457B37FB20}" srcOrd="0" destOrd="3" presId="urn:microsoft.com/office/officeart/2005/8/layout/vList2"/>
    <dgm:cxn modelId="{085C438E-1DDB-4E4C-8D9B-53BDCEEECA72}" type="presParOf" srcId="{8EA17EE3-A426-4628-BF9C-500642736CE9}" destId="{6D54A549-67D6-4D7F-9AA0-36BF816DC900}" srcOrd="0" destOrd="0" presId="urn:microsoft.com/office/officeart/2005/8/layout/vList2"/>
    <dgm:cxn modelId="{11D512B2-B410-4F26-922F-AFD89640C4F9}" type="presParOf" srcId="{8EA17EE3-A426-4628-BF9C-500642736CE9}" destId="{0BBCC92A-63BC-4E29-A79F-A1457B37FB20}" srcOrd="1" destOrd="0" presId="urn:microsoft.com/office/officeart/2005/8/layout/vList2"/>
    <dgm:cxn modelId="{B83F914D-A219-43B7-8FF2-441D9909C8DC}" type="presParOf" srcId="{8EA17EE3-A426-4628-BF9C-500642736CE9}" destId="{EA2148FE-EAE2-4B98-8C47-59220FAE695B}" srcOrd="2" destOrd="0" presId="urn:microsoft.com/office/officeart/2005/8/layout/vList2"/>
    <dgm:cxn modelId="{86A2D7A7-3DAD-472B-9D34-DCB988D88711}" type="presParOf" srcId="{8EA17EE3-A426-4628-BF9C-500642736CE9}" destId="{FFF0123B-B805-462F-8325-4AE55EC159A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C9725ED-3A33-4F30-BAAE-D0FA4B324100}"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pl-PL"/>
        </a:p>
      </dgm:t>
    </dgm:pt>
    <dgm:pt modelId="{2BEBA6F0-666C-487B-8AC5-4B4DD328D2FC}">
      <dgm:prSet custT="1"/>
      <dgm:spPr/>
      <dgm:t>
        <a:bodyPr/>
        <a:lstStyle/>
        <a:p>
          <a:r>
            <a:rPr lang="pl-PL" sz="1400"/>
            <a:t>Artykuł 107 TFUE przewiduje 3 kategorie pomocy publicznej:</a:t>
          </a:r>
        </a:p>
      </dgm:t>
    </dgm:pt>
    <dgm:pt modelId="{895AF3F3-7D6C-486F-9E90-0D5A492E2421}" type="parTrans" cxnId="{727761D3-C256-4FC7-8ACF-5464F205045C}">
      <dgm:prSet/>
      <dgm:spPr/>
      <dgm:t>
        <a:bodyPr/>
        <a:lstStyle/>
        <a:p>
          <a:endParaRPr lang="pl-PL" sz="1400"/>
        </a:p>
      </dgm:t>
    </dgm:pt>
    <dgm:pt modelId="{5B767BD1-89F3-40D2-B4FC-6D18A8C2E505}" type="sibTrans" cxnId="{727761D3-C256-4FC7-8ACF-5464F205045C}">
      <dgm:prSet/>
      <dgm:spPr/>
      <dgm:t>
        <a:bodyPr/>
        <a:lstStyle/>
        <a:p>
          <a:endParaRPr lang="pl-PL" sz="1400"/>
        </a:p>
      </dgm:t>
    </dgm:pt>
    <dgm:pt modelId="{49579A15-5540-4491-BCAB-A6A4336776BA}">
      <dgm:prSet custT="1"/>
      <dgm:spPr/>
      <dgm:t>
        <a:bodyPr/>
        <a:lstStyle/>
        <a:p>
          <a:r>
            <a:rPr lang="pl-PL" sz="1400"/>
            <a:t>pomoc sektorowa – dla sektorów wrażliwych i podatnych na koniunkturę gospodarczą, tj. przemysł górniczy, hutniczy, włókienniczy, stoczniowy, stalowy, motoryzacyjny); </a:t>
          </a:r>
        </a:p>
      </dgm:t>
    </dgm:pt>
    <dgm:pt modelId="{ED12FE33-DA61-491E-B904-7DA47A9DCF1F}" type="parTrans" cxnId="{5E1933F1-B73A-4DDF-83ED-C380A0DF5807}">
      <dgm:prSet/>
      <dgm:spPr/>
      <dgm:t>
        <a:bodyPr/>
        <a:lstStyle/>
        <a:p>
          <a:endParaRPr lang="pl-PL" sz="1400"/>
        </a:p>
      </dgm:t>
    </dgm:pt>
    <dgm:pt modelId="{85DC0A58-625B-4FDC-86A8-86471871D920}" type="sibTrans" cxnId="{5E1933F1-B73A-4DDF-83ED-C380A0DF5807}">
      <dgm:prSet/>
      <dgm:spPr/>
      <dgm:t>
        <a:bodyPr/>
        <a:lstStyle/>
        <a:p>
          <a:endParaRPr lang="pl-PL" sz="1400"/>
        </a:p>
      </dgm:t>
    </dgm:pt>
    <dgm:pt modelId="{D3814B31-177A-41C2-83D4-32535F4C3635}">
      <dgm:prSet custT="1"/>
      <dgm:spPr/>
      <dgm:t>
        <a:bodyPr/>
        <a:lstStyle/>
        <a:p>
          <a:r>
            <a:rPr lang="pl-PL" sz="1400"/>
            <a:t>pomoc regionalna – na realizację nowych inwestycji w celu zmniejszenia dysproporcji w rozwoju społeczno-gospodarczym pomiędzy poszczególnymi regionami; </a:t>
          </a:r>
        </a:p>
      </dgm:t>
    </dgm:pt>
    <dgm:pt modelId="{DA0FB951-5A1F-4E4E-B4B4-A10762F11E42}" type="parTrans" cxnId="{F252C624-32AA-4F27-BF09-7ACDC4743129}">
      <dgm:prSet/>
      <dgm:spPr/>
      <dgm:t>
        <a:bodyPr/>
        <a:lstStyle/>
        <a:p>
          <a:endParaRPr lang="pl-PL" sz="1400"/>
        </a:p>
      </dgm:t>
    </dgm:pt>
    <dgm:pt modelId="{74DBF7F1-CCD1-4784-A474-EB1594DE8202}" type="sibTrans" cxnId="{F252C624-32AA-4F27-BF09-7ACDC4743129}">
      <dgm:prSet/>
      <dgm:spPr/>
      <dgm:t>
        <a:bodyPr/>
        <a:lstStyle/>
        <a:p>
          <a:endParaRPr lang="pl-PL" sz="1400"/>
        </a:p>
      </dgm:t>
    </dgm:pt>
    <dgm:pt modelId="{EDCDC9A6-6BEC-4B0D-AF2E-D099D4880146}">
      <dgm:prSet custT="1"/>
      <dgm:spPr/>
      <dgm:t>
        <a:bodyPr/>
        <a:lstStyle/>
        <a:p>
          <a:r>
            <a:rPr lang="pl-PL" sz="1400" dirty="0"/>
            <a:t>pomoc horyzontalna na: - Badania i rozwój  - ochronę środowiska, - małe i średnie przedsiębiorstwa, - inwestycje energooszczędne, - utrzymanie poziomu zatrudnienia lub tworzenie nowych miejsc pracy, - szkolenia, - pomoc restrukturyzacyjną, - pomoc doraźną, - rozwój infrastruktury technicznej</a:t>
          </a:r>
        </a:p>
      </dgm:t>
    </dgm:pt>
    <dgm:pt modelId="{9CB4171C-3670-46AA-AECD-BEA0CD678365}" type="parTrans" cxnId="{EFCFFC83-004C-460E-B530-DF94D6F99ACB}">
      <dgm:prSet/>
      <dgm:spPr/>
      <dgm:t>
        <a:bodyPr/>
        <a:lstStyle/>
        <a:p>
          <a:endParaRPr lang="pl-PL" sz="1400"/>
        </a:p>
      </dgm:t>
    </dgm:pt>
    <dgm:pt modelId="{D9AB66BF-AC38-4C5F-8B6A-0ECB4ED0E0AE}" type="sibTrans" cxnId="{EFCFFC83-004C-460E-B530-DF94D6F99ACB}">
      <dgm:prSet/>
      <dgm:spPr/>
      <dgm:t>
        <a:bodyPr/>
        <a:lstStyle/>
        <a:p>
          <a:endParaRPr lang="pl-PL" sz="1400"/>
        </a:p>
      </dgm:t>
    </dgm:pt>
    <dgm:pt modelId="{F2187391-63D7-4ACC-A504-9D72CBEDC801}" type="pres">
      <dgm:prSet presAssocID="{3C9725ED-3A33-4F30-BAAE-D0FA4B324100}" presName="hierChild1" presStyleCnt="0">
        <dgm:presLayoutVars>
          <dgm:orgChart val="1"/>
          <dgm:chPref val="1"/>
          <dgm:dir/>
          <dgm:animOne val="branch"/>
          <dgm:animLvl val="lvl"/>
          <dgm:resizeHandles/>
        </dgm:presLayoutVars>
      </dgm:prSet>
      <dgm:spPr/>
    </dgm:pt>
    <dgm:pt modelId="{D4AB0BBD-EA7A-4F44-93E2-183A4A8DEB01}" type="pres">
      <dgm:prSet presAssocID="{2BEBA6F0-666C-487B-8AC5-4B4DD328D2FC}" presName="hierRoot1" presStyleCnt="0">
        <dgm:presLayoutVars>
          <dgm:hierBranch val="init"/>
        </dgm:presLayoutVars>
      </dgm:prSet>
      <dgm:spPr/>
    </dgm:pt>
    <dgm:pt modelId="{4DA5F8C1-2CBF-4471-AA64-C172A22A8E5C}" type="pres">
      <dgm:prSet presAssocID="{2BEBA6F0-666C-487B-8AC5-4B4DD328D2FC}" presName="rootComposite1" presStyleCnt="0"/>
      <dgm:spPr/>
    </dgm:pt>
    <dgm:pt modelId="{FA7F9377-BCDC-455B-8789-71FA6A5C21D0}" type="pres">
      <dgm:prSet presAssocID="{2BEBA6F0-666C-487B-8AC5-4B4DD328D2FC}" presName="rootText1" presStyleLbl="node0" presStyleIdx="0" presStyleCnt="1">
        <dgm:presLayoutVars>
          <dgm:chPref val="3"/>
        </dgm:presLayoutVars>
      </dgm:prSet>
      <dgm:spPr/>
    </dgm:pt>
    <dgm:pt modelId="{2D7444EB-610E-406F-A053-157AFF4E2956}" type="pres">
      <dgm:prSet presAssocID="{2BEBA6F0-666C-487B-8AC5-4B4DD328D2FC}" presName="rootConnector1" presStyleLbl="node1" presStyleIdx="0" presStyleCnt="0"/>
      <dgm:spPr/>
    </dgm:pt>
    <dgm:pt modelId="{CE8F1AFE-2FFF-414C-8061-37333E675B23}" type="pres">
      <dgm:prSet presAssocID="{2BEBA6F0-666C-487B-8AC5-4B4DD328D2FC}" presName="hierChild2" presStyleCnt="0"/>
      <dgm:spPr/>
    </dgm:pt>
    <dgm:pt modelId="{5961579D-5DAF-4B05-BFA5-C1ADDE431D24}" type="pres">
      <dgm:prSet presAssocID="{ED12FE33-DA61-491E-B904-7DA47A9DCF1F}" presName="Name37" presStyleLbl="parChTrans1D2" presStyleIdx="0" presStyleCnt="3"/>
      <dgm:spPr/>
    </dgm:pt>
    <dgm:pt modelId="{C016270B-7786-44A8-8001-B44F3AD67CE3}" type="pres">
      <dgm:prSet presAssocID="{49579A15-5540-4491-BCAB-A6A4336776BA}" presName="hierRoot2" presStyleCnt="0">
        <dgm:presLayoutVars>
          <dgm:hierBranch val="init"/>
        </dgm:presLayoutVars>
      </dgm:prSet>
      <dgm:spPr/>
    </dgm:pt>
    <dgm:pt modelId="{8FED073F-5FA2-49BF-BC4B-C9674C952E9A}" type="pres">
      <dgm:prSet presAssocID="{49579A15-5540-4491-BCAB-A6A4336776BA}" presName="rootComposite" presStyleCnt="0"/>
      <dgm:spPr/>
    </dgm:pt>
    <dgm:pt modelId="{3FA903B9-4C47-46F3-A372-073607E2C8A8}" type="pres">
      <dgm:prSet presAssocID="{49579A15-5540-4491-BCAB-A6A4336776BA}" presName="rootText" presStyleLbl="node2" presStyleIdx="0" presStyleCnt="3">
        <dgm:presLayoutVars>
          <dgm:chPref val="3"/>
        </dgm:presLayoutVars>
      </dgm:prSet>
      <dgm:spPr/>
    </dgm:pt>
    <dgm:pt modelId="{8E7E0750-69C2-4569-88B3-66DF5C41F1FE}" type="pres">
      <dgm:prSet presAssocID="{49579A15-5540-4491-BCAB-A6A4336776BA}" presName="rootConnector" presStyleLbl="node2" presStyleIdx="0" presStyleCnt="3"/>
      <dgm:spPr/>
    </dgm:pt>
    <dgm:pt modelId="{B4CC396E-66CC-4B1F-BA0C-20CDCEFB948F}" type="pres">
      <dgm:prSet presAssocID="{49579A15-5540-4491-BCAB-A6A4336776BA}" presName="hierChild4" presStyleCnt="0"/>
      <dgm:spPr/>
    </dgm:pt>
    <dgm:pt modelId="{0A32EF27-9F27-4B6B-A13A-06AB5FD1F115}" type="pres">
      <dgm:prSet presAssocID="{49579A15-5540-4491-BCAB-A6A4336776BA}" presName="hierChild5" presStyleCnt="0"/>
      <dgm:spPr/>
    </dgm:pt>
    <dgm:pt modelId="{CCCCDFBA-5CBA-4749-AAE0-CC89F0F527EC}" type="pres">
      <dgm:prSet presAssocID="{DA0FB951-5A1F-4E4E-B4B4-A10762F11E42}" presName="Name37" presStyleLbl="parChTrans1D2" presStyleIdx="1" presStyleCnt="3"/>
      <dgm:spPr/>
    </dgm:pt>
    <dgm:pt modelId="{24B48C16-493F-4753-B632-EA778FBCA3E2}" type="pres">
      <dgm:prSet presAssocID="{D3814B31-177A-41C2-83D4-32535F4C3635}" presName="hierRoot2" presStyleCnt="0">
        <dgm:presLayoutVars>
          <dgm:hierBranch val="init"/>
        </dgm:presLayoutVars>
      </dgm:prSet>
      <dgm:spPr/>
    </dgm:pt>
    <dgm:pt modelId="{668CB3DB-61AA-4974-8D07-B26A0DEE0F4C}" type="pres">
      <dgm:prSet presAssocID="{D3814B31-177A-41C2-83D4-32535F4C3635}" presName="rootComposite" presStyleCnt="0"/>
      <dgm:spPr/>
    </dgm:pt>
    <dgm:pt modelId="{9149A99E-DCE4-4D20-BD1F-8E3FF3813A76}" type="pres">
      <dgm:prSet presAssocID="{D3814B31-177A-41C2-83D4-32535F4C3635}" presName="rootText" presStyleLbl="node2" presStyleIdx="1" presStyleCnt="3">
        <dgm:presLayoutVars>
          <dgm:chPref val="3"/>
        </dgm:presLayoutVars>
      </dgm:prSet>
      <dgm:spPr/>
    </dgm:pt>
    <dgm:pt modelId="{78B17A94-E3A9-4045-9566-392620AE8A77}" type="pres">
      <dgm:prSet presAssocID="{D3814B31-177A-41C2-83D4-32535F4C3635}" presName="rootConnector" presStyleLbl="node2" presStyleIdx="1" presStyleCnt="3"/>
      <dgm:spPr/>
    </dgm:pt>
    <dgm:pt modelId="{F706B17B-C1DA-4AA0-A339-BB5F9323AB0E}" type="pres">
      <dgm:prSet presAssocID="{D3814B31-177A-41C2-83D4-32535F4C3635}" presName="hierChild4" presStyleCnt="0"/>
      <dgm:spPr/>
    </dgm:pt>
    <dgm:pt modelId="{30315A5D-D26D-49E2-AFA5-561612E1DE1D}" type="pres">
      <dgm:prSet presAssocID="{D3814B31-177A-41C2-83D4-32535F4C3635}" presName="hierChild5" presStyleCnt="0"/>
      <dgm:spPr/>
    </dgm:pt>
    <dgm:pt modelId="{E52F7AE5-4074-4D87-AFA4-273B6A903F03}" type="pres">
      <dgm:prSet presAssocID="{9CB4171C-3670-46AA-AECD-BEA0CD678365}" presName="Name37" presStyleLbl="parChTrans1D2" presStyleIdx="2" presStyleCnt="3"/>
      <dgm:spPr/>
    </dgm:pt>
    <dgm:pt modelId="{689F0055-94CA-4234-9A16-B55673A44D26}" type="pres">
      <dgm:prSet presAssocID="{EDCDC9A6-6BEC-4B0D-AF2E-D099D4880146}" presName="hierRoot2" presStyleCnt="0">
        <dgm:presLayoutVars>
          <dgm:hierBranch val="init"/>
        </dgm:presLayoutVars>
      </dgm:prSet>
      <dgm:spPr/>
    </dgm:pt>
    <dgm:pt modelId="{3D8C89D0-F31D-4763-A2E4-F19F694C9836}" type="pres">
      <dgm:prSet presAssocID="{EDCDC9A6-6BEC-4B0D-AF2E-D099D4880146}" presName="rootComposite" presStyleCnt="0"/>
      <dgm:spPr/>
    </dgm:pt>
    <dgm:pt modelId="{4A83F984-CD88-4D32-A049-71E11096605C}" type="pres">
      <dgm:prSet presAssocID="{EDCDC9A6-6BEC-4B0D-AF2E-D099D4880146}" presName="rootText" presStyleLbl="node2" presStyleIdx="2" presStyleCnt="3" custScaleY="170496">
        <dgm:presLayoutVars>
          <dgm:chPref val="3"/>
        </dgm:presLayoutVars>
      </dgm:prSet>
      <dgm:spPr/>
    </dgm:pt>
    <dgm:pt modelId="{AF67A5F6-9E1F-4E16-9A16-983D149B9E51}" type="pres">
      <dgm:prSet presAssocID="{EDCDC9A6-6BEC-4B0D-AF2E-D099D4880146}" presName="rootConnector" presStyleLbl="node2" presStyleIdx="2" presStyleCnt="3"/>
      <dgm:spPr/>
    </dgm:pt>
    <dgm:pt modelId="{976E051F-78DF-4D58-86B8-6A5105913911}" type="pres">
      <dgm:prSet presAssocID="{EDCDC9A6-6BEC-4B0D-AF2E-D099D4880146}" presName="hierChild4" presStyleCnt="0"/>
      <dgm:spPr/>
    </dgm:pt>
    <dgm:pt modelId="{E116CAC8-1E2F-42FB-8FB8-2E1B4E7118AC}" type="pres">
      <dgm:prSet presAssocID="{EDCDC9A6-6BEC-4B0D-AF2E-D099D4880146}" presName="hierChild5" presStyleCnt="0"/>
      <dgm:spPr/>
    </dgm:pt>
    <dgm:pt modelId="{A2899B84-EED7-420B-A5B9-5B9DEB5C20CB}" type="pres">
      <dgm:prSet presAssocID="{2BEBA6F0-666C-487B-8AC5-4B4DD328D2FC}" presName="hierChild3" presStyleCnt="0"/>
      <dgm:spPr/>
    </dgm:pt>
  </dgm:ptLst>
  <dgm:cxnLst>
    <dgm:cxn modelId="{3EDE9A21-F05E-44D0-A094-144CADDBD490}" type="presOf" srcId="{EDCDC9A6-6BEC-4B0D-AF2E-D099D4880146}" destId="{4A83F984-CD88-4D32-A049-71E11096605C}" srcOrd="0" destOrd="0" presId="urn:microsoft.com/office/officeart/2005/8/layout/orgChart1"/>
    <dgm:cxn modelId="{F252C624-32AA-4F27-BF09-7ACDC4743129}" srcId="{2BEBA6F0-666C-487B-8AC5-4B4DD328D2FC}" destId="{D3814B31-177A-41C2-83D4-32535F4C3635}" srcOrd="1" destOrd="0" parTransId="{DA0FB951-5A1F-4E4E-B4B4-A10762F11E42}" sibTransId="{74DBF7F1-CCD1-4784-A474-EB1594DE8202}"/>
    <dgm:cxn modelId="{521F4725-26C5-4954-8230-7E9E96EE1A36}" type="presOf" srcId="{D3814B31-177A-41C2-83D4-32535F4C3635}" destId="{78B17A94-E3A9-4045-9566-392620AE8A77}" srcOrd="1" destOrd="0" presId="urn:microsoft.com/office/officeart/2005/8/layout/orgChart1"/>
    <dgm:cxn modelId="{43838534-6458-4575-B9F9-5CE4BAFDBC53}" type="presOf" srcId="{ED12FE33-DA61-491E-B904-7DA47A9DCF1F}" destId="{5961579D-5DAF-4B05-BFA5-C1ADDE431D24}" srcOrd="0" destOrd="0" presId="urn:microsoft.com/office/officeart/2005/8/layout/orgChart1"/>
    <dgm:cxn modelId="{7F75B051-4ABB-4388-8A78-10EF55AA178C}" type="presOf" srcId="{EDCDC9A6-6BEC-4B0D-AF2E-D099D4880146}" destId="{AF67A5F6-9E1F-4E16-9A16-983D149B9E51}" srcOrd="1" destOrd="0" presId="urn:microsoft.com/office/officeart/2005/8/layout/orgChart1"/>
    <dgm:cxn modelId="{6EBA9072-0783-4B93-A83B-5C6F3A4FAF4D}" type="presOf" srcId="{D3814B31-177A-41C2-83D4-32535F4C3635}" destId="{9149A99E-DCE4-4D20-BD1F-8E3FF3813A76}" srcOrd="0" destOrd="0" presId="urn:microsoft.com/office/officeart/2005/8/layout/orgChart1"/>
    <dgm:cxn modelId="{EFCFFC83-004C-460E-B530-DF94D6F99ACB}" srcId="{2BEBA6F0-666C-487B-8AC5-4B4DD328D2FC}" destId="{EDCDC9A6-6BEC-4B0D-AF2E-D099D4880146}" srcOrd="2" destOrd="0" parTransId="{9CB4171C-3670-46AA-AECD-BEA0CD678365}" sibTransId="{D9AB66BF-AC38-4C5F-8B6A-0ECB4ED0E0AE}"/>
    <dgm:cxn modelId="{2B486784-7790-4FE4-9346-37FF1EB17FA1}" type="presOf" srcId="{3C9725ED-3A33-4F30-BAAE-D0FA4B324100}" destId="{F2187391-63D7-4ACC-A504-9D72CBEDC801}" srcOrd="0" destOrd="0" presId="urn:microsoft.com/office/officeart/2005/8/layout/orgChart1"/>
    <dgm:cxn modelId="{84CB11A1-C0EB-4170-8F58-1BD7BF8F5724}" type="presOf" srcId="{2BEBA6F0-666C-487B-8AC5-4B4DD328D2FC}" destId="{2D7444EB-610E-406F-A053-157AFF4E2956}" srcOrd="1" destOrd="0" presId="urn:microsoft.com/office/officeart/2005/8/layout/orgChart1"/>
    <dgm:cxn modelId="{605037A2-30F1-4E89-9654-82722E58E130}" type="presOf" srcId="{9CB4171C-3670-46AA-AECD-BEA0CD678365}" destId="{E52F7AE5-4074-4D87-AFA4-273B6A903F03}" srcOrd="0" destOrd="0" presId="urn:microsoft.com/office/officeart/2005/8/layout/orgChart1"/>
    <dgm:cxn modelId="{3375DEA3-8B5E-4469-A387-B76610228F0E}" type="presOf" srcId="{49579A15-5540-4491-BCAB-A6A4336776BA}" destId="{8E7E0750-69C2-4569-88B3-66DF5C41F1FE}" srcOrd="1" destOrd="0" presId="urn:microsoft.com/office/officeart/2005/8/layout/orgChart1"/>
    <dgm:cxn modelId="{3FD2ACB3-1BC7-4C74-9AB7-890F7B9D4093}" type="presOf" srcId="{2BEBA6F0-666C-487B-8AC5-4B4DD328D2FC}" destId="{FA7F9377-BCDC-455B-8789-71FA6A5C21D0}" srcOrd="0" destOrd="0" presId="urn:microsoft.com/office/officeart/2005/8/layout/orgChart1"/>
    <dgm:cxn modelId="{0B3075C1-6AE8-4B52-BE63-F63AA19687D0}" type="presOf" srcId="{49579A15-5540-4491-BCAB-A6A4336776BA}" destId="{3FA903B9-4C47-46F3-A372-073607E2C8A8}" srcOrd="0" destOrd="0" presId="urn:microsoft.com/office/officeart/2005/8/layout/orgChart1"/>
    <dgm:cxn modelId="{727761D3-C256-4FC7-8ACF-5464F205045C}" srcId="{3C9725ED-3A33-4F30-BAAE-D0FA4B324100}" destId="{2BEBA6F0-666C-487B-8AC5-4B4DD328D2FC}" srcOrd="0" destOrd="0" parTransId="{895AF3F3-7D6C-486F-9E90-0D5A492E2421}" sibTransId="{5B767BD1-89F3-40D2-B4FC-6D18A8C2E505}"/>
    <dgm:cxn modelId="{5E1933F1-B73A-4DDF-83ED-C380A0DF5807}" srcId="{2BEBA6F0-666C-487B-8AC5-4B4DD328D2FC}" destId="{49579A15-5540-4491-BCAB-A6A4336776BA}" srcOrd="0" destOrd="0" parTransId="{ED12FE33-DA61-491E-B904-7DA47A9DCF1F}" sibTransId="{85DC0A58-625B-4FDC-86A8-86471871D920}"/>
    <dgm:cxn modelId="{1F01B6F9-2394-42D6-B3EC-96F943E993F2}" type="presOf" srcId="{DA0FB951-5A1F-4E4E-B4B4-A10762F11E42}" destId="{CCCCDFBA-5CBA-4749-AAE0-CC89F0F527EC}" srcOrd="0" destOrd="0" presId="urn:microsoft.com/office/officeart/2005/8/layout/orgChart1"/>
    <dgm:cxn modelId="{FE6F88F0-9BDA-4E7B-AC7D-9C074B2D0D46}" type="presParOf" srcId="{F2187391-63D7-4ACC-A504-9D72CBEDC801}" destId="{D4AB0BBD-EA7A-4F44-93E2-183A4A8DEB01}" srcOrd="0" destOrd="0" presId="urn:microsoft.com/office/officeart/2005/8/layout/orgChart1"/>
    <dgm:cxn modelId="{38B26F1B-AD88-48D2-80F9-D1ED0B6FF1DF}" type="presParOf" srcId="{D4AB0BBD-EA7A-4F44-93E2-183A4A8DEB01}" destId="{4DA5F8C1-2CBF-4471-AA64-C172A22A8E5C}" srcOrd="0" destOrd="0" presId="urn:microsoft.com/office/officeart/2005/8/layout/orgChart1"/>
    <dgm:cxn modelId="{670CBDA9-B237-4A0C-997A-6A92342B5719}" type="presParOf" srcId="{4DA5F8C1-2CBF-4471-AA64-C172A22A8E5C}" destId="{FA7F9377-BCDC-455B-8789-71FA6A5C21D0}" srcOrd="0" destOrd="0" presId="urn:microsoft.com/office/officeart/2005/8/layout/orgChart1"/>
    <dgm:cxn modelId="{995FCF3D-8DBD-4BC3-B19B-49367AB1DF4D}" type="presParOf" srcId="{4DA5F8C1-2CBF-4471-AA64-C172A22A8E5C}" destId="{2D7444EB-610E-406F-A053-157AFF4E2956}" srcOrd="1" destOrd="0" presId="urn:microsoft.com/office/officeart/2005/8/layout/orgChart1"/>
    <dgm:cxn modelId="{A1FD6242-ACA2-4A3D-AD9C-103C2C583CBE}" type="presParOf" srcId="{D4AB0BBD-EA7A-4F44-93E2-183A4A8DEB01}" destId="{CE8F1AFE-2FFF-414C-8061-37333E675B23}" srcOrd="1" destOrd="0" presId="urn:microsoft.com/office/officeart/2005/8/layout/orgChart1"/>
    <dgm:cxn modelId="{59872BED-3E97-4084-8ABD-54AD4E8763A0}" type="presParOf" srcId="{CE8F1AFE-2FFF-414C-8061-37333E675B23}" destId="{5961579D-5DAF-4B05-BFA5-C1ADDE431D24}" srcOrd="0" destOrd="0" presId="urn:microsoft.com/office/officeart/2005/8/layout/orgChart1"/>
    <dgm:cxn modelId="{EC714EC8-CE52-44B6-B42D-AF44AB88BD4C}" type="presParOf" srcId="{CE8F1AFE-2FFF-414C-8061-37333E675B23}" destId="{C016270B-7786-44A8-8001-B44F3AD67CE3}" srcOrd="1" destOrd="0" presId="urn:microsoft.com/office/officeart/2005/8/layout/orgChart1"/>
    <dgm:cxn modelId="{4F70D3E4-1BCF-4870-A5D8-CE71C53777D7}" type="presParOf" srcId="{C016270B-7786-44A8-8001-B44F3AD67CE3}" destId="{8FED073F-5FA2-49BF-BC4B-C9674C952E9A}" srcOrd="0" destOrd="0" presId="urn:microsoft.com/office/officeart/2005/8/layout/orgChart1"/>
    <dgm:cxn modelId="{B69463AC-D1CF-409D-851E-E2F0254DE9B8}" type="presParOf" srcId="{8FED073F-5FA2-49BF-BC4B-C9674C952E9A}" destId="{3FA903B9-4C47-46F3-A372-073607E2C8A8}" srcOrd="0" destOrd="0" presId="urn:microsoft.com/office/officeart/2005/8/layout/orgChart1"/>
    <dgm:cxn modelId="{9C095782-33E2-4351-843B-64276C3542F6}" type="presParOf" srcId="{8FED073F-5FA2-49BF-BC4B-C9674C952E9A}" destId="{8E7E0750-69C2-4569-88B3-66DF5C41F1FE}" srcOrd="1" destOrd="0" presId="urn:microsoft.com/office/officeart/2005/8/layout/orgChart1"/>
    <dgm:cxn modelId="{8DA346D4-9D77-4CD8-87C0-A57DAC865EDB}" type="presParOf" srcId="{C016270B-7786-44A8-8001-B44F3AD67CE3}" destId="{B4CC396E-66CC-4B1F-BA0C-20CDCEFB948F}" srcOrd="1" destOrd="0" presId="urn:microsoft.com/office/officeart/2005/8/layout/orgChart1"/>
    <dgm:cxn modelId="{CFD8E522-AE82-431F-8244-79DB0D5A313C}" type="presParOf" srcId="{C016270B-7786-44A8-8001-B44F3AD67CE3}" destId="{0A32EF27-9F27-4B6B-A13A-06AB5FD1F115}" srcOrd="2" destOrd="0" presId="urn:microsoft.com/office/officeart/2005/8/layout/orgChart1"/>
    <dgm:cxn modelId="{A1A513AB-AC1E-448B-B5A6-F002723BA631}" type="presParOf" srcId="{CE8F1AFE-2FFF-414C-8061-37333E675B23}" destId="{CCCCDFBA-5CBA-4749-AAE0-CC89F0F527EC}" srcOrd="2" destOrd="0" presId="urn:microsoft.com/office/officeart/2005/8/layout/orgChart1"/>
    <dgm:cxn modelId="{20436386-86C5-4092-A0B2-C642D136E90D}" type="presParOf" srcId="{CE8F1AFE-2FFF-414C-8061-37333E675B23}" destId="{24B48C16-493F-4753-B632-EA778FBCA3E2}" srcOrd="3" destOrd="0" presId="urn:microsoft.com/office/officeart/2005/8/layout/orgChart1"/>
    <dgm:cxn modelId="{568E1274-BDF4-4B16-A0E4-B00C805967B6}" type="presParOf" srcId="{24B48C16-493F-4753-B632-EA778FBCA3E2}" destId="{668CB3DB-61AA-4974-8D07-B26A0DEE0F4C}" srcOrd="0" destOrd="0" presId="urn:microsoft.com/office/officeart/2005/8/layout/orgChart1"/>
    <dgm:cxn modelId="{C2D20340-B297-4D53-80EA-C4E34992AA51}" type="presParOf" srcId="{668CB3DB-61AA-4974-8D07-B26A0DEE0F4C}" destId="{9149A99E-DCE4-4D20-BD1F-8E3FF3813A76}" srcOrd="0" destOrd="0" presId="urn:microsoft.com/office/officeart/2005/8/layout/orgChart1"/>
    <dgm:cxn modelId="{F7E1B18B-E265-4C3B-98E7-124942BB7E1D}" type="presParOf" srcId="{668CB3DB-61AA-4974-8D07-B26A0DEE0F4C}" destId="{78B17A94-E3A9-4045-9566-392620AE8A77}" srcOrd="1" destOrd="0" presId="urn:microsoft.com/office/officeart/2005/8/layout/orgChart1"/>
    <dgm:cxn modelId="{ED6CA6C8-0CB1-4021-B26A-8004274F1F9D}" type="presParOf" srcId="{24B48C16-493F-4753-B632-EA778FBCA3E2}" destId="{F706B17B-C1DA-4AA0-A339-BB5F9323AB0E}" srcOrd="1" destOrd="0" presId="urn:microsoft.com/office/officeart/2005/8/layout/orgChart1"/>
    <dgm:cxn modelId="{9E5F01AB-E9E8-495E-961C-8847DB87ADD5}" type="presParOf" srcId="{24B48C16-493F-4753-B632-EA778FBCA3E2}" destId="{30315A5D-D26D-49E2-AFA5-561612E1DE1D}" srcOrd="2" destOrd="0" presId="urn:microsoft.com/office/officeart/2005/8/layout/orgChart1"/>
    <dgm:cxn modelId="{E66A2A3B-6D9F-4CB9-978D-A8912ACEA955}" type="presParOf" srcId="{CE8F1AFE-2FFF-414C-8061-37333E675B23}" destId="{E52F7AE5-4074-4D87-AFA4-273B6A903F03}" srcOrd="4" destOrd="0" presId="urn:microsoft.com/office/officeart/2005/8/layout/orgChart1"/>
    <dgm:cxn modelId="{4018561E-B861-4121-8C30-52229126F42C}" type="presParOf" srcId="{CE8F1AFE-2FFF-414C-8061-37333E675B23}" destId="{689F0055-94CA-4234-9A16-B55673A44D26}" srcOrd="5" destOrd="0" presId="urn:microsoft.com/office/officeart/2005/8/layout/orgChart1"/>
    <dgm:cxn modelId="{F3C009EE-A9BD-4C55-BE56-E9E7AECC4ACB}" type="presParOf" srcId="{689F0055-94CA-4234-9A16-B55673A44D26}" destId="{3D8C89D0-F31D-4763-A2E4-F19F694C9836}" srcOrd="0" destOrd="0" presId="urn:microsoft.com/office/officeart/2005/8/layout/orgChart1"/>
    <dgm:cxn modelId="{F57CCF47-CC0E-472B-86E1-FD233918E403}" type="presParOf" srcId="{3D8C89D0-F31D-4763-A2E4-F19F694C9836}" destId="{4A83F984-CD88-4D32-A049-71E11096605C}" srcOrd="0" destOrd="0" presId="urn:microsoft.com/office/officeart/2005/8/layout/orgChart1"/>
    <dgm:cxn modelId="{AD22B823-93F3-4122-9775-A23BBDEB1A25}" type="presParOf" srcId="{3D8C89D0-F31D-4763-A2E4-F19F694C9836}" destId="{AF67A5F6-9E1F-4E16-9A16-983D149B9E51}" srcOrd="1" destOrd="0" presId="urn:microsoft.com/office/officeart/2005/8/layout/orgChart1"/>
    <dgm:cxn modelId="{B294A11B-9530-49FE-A041-F89A8BAD7044}" type="presParOf" srcId="{689F0055-94CA-4234-9A16-B55673A44D26}" destId="{976E051F-78DF-4D58-86B8-6A5105913911}" srcOrd="1" destOrd="0" presId="urn:microsoft.com/office/officeart/2005/8/layout/orgChart1"/>
    <dgm:cxn modelId="{7777FAD3-BB69-44DA-9380-7D12D66B8906}" type="presParOf" srcId="{689F0055-94CA-4234-9A16-B55673A44D26}" destId="{E116CAC8-1E2F-42FB-8FB8-2E1B4E7118AC}" srcOrd="2" destOrd="0" presId="urn:microsoft.com/office/officeart/2005/8/layout/orgChart1"/>
    <dgm:cxn modelId="{5FDE3EE2-4AD4-4FF7-8301-35F87A1BE8CB}" type="presParOf" srcId="{D4AB0BBD-EA7A-4F44-93E2-183A4A8DEB01}" destId="{A2899B84-EED7-420B-A5B9-5B9DEB5C20C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F1D3AD8-1FF4-4A4A-A6C8-1768B98D62E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pl-PL"/>
        </a:p>
      </dgm:t>
    </dgm:pt>
    <dgm:pt modelId="{1D9B855C-EC7B-4659-A52A-31575792E45F}">
      <dgm:prSet custT="1"/>
      <dgm:spPr/>
      <dgm:t>
        <a:bodyPr/>
        <a:lstStyle/>
        <a:p>
          <a:r>
            <a:rPr lang="pl-PL" sz="1400" b="0" i="0" dirty="0"/>
            <a:t>50% - na obszarach należących do województw: lubelskiego, podkarpackiego, podlaskiego, świętokrzyskiego, warmińsko-mazurskiego oraz do podregionu siedleckiego </a:t>
          </a:r>
          <a:endParaRPr lang="pl-PL" sz="1400" dirty="0"/>
        </a:p>
      </dgm:t>
    </dgm:pt>
    <dgm:pt modelId="{01078A99-6990-47D5-AC28-F572C6E477DD}" type="parTrans" cxnId="{00697C66-9FEC-4240-AC00-F2489787D88B}">
      <dgm:prSet/>
      <dgm:spPr/>
      <dgm:t>
        <a:bodyPr/>
        <a:lstStyle/>
        <a:p>
          <a:endParaRPr lang="pl-PL" sz="1400"/>
        </a:p>
      </dgm:t>
    </dgm:pt>
    <dgm:pt modelId="{43F8A986-5CCC-4535-9C67-3109E771BDBB}" type="sibTrans" cxnId="{00697C66-9FEC-4240-AC00-F2489787D88B}">
      <dgm:prSet/>
      <dgm:spPr/>
      <dgm:t>
        <a:bodyPr/>
        <a:lstStyle/>
        <a:p>
          <a:endParaRPr lang="pl-PL" sz="1400"/>
        </a:p>
      </dgm:t>
    </dgm:pt>
    <dgm:pt modelId="{084410AF-C718-4EA8-AD3C-5066F0C1DD19}">
      <dgm:prSet custT="1"/>
      <dgm:spPr/>
      <dgm:t>
        <a:bodyPr/>
        <a:lstStyle/>
        <a:p>
          <a:r>
            <a:rPr lang="pl-PL" sz="1400" b="0" i="0" dirty="0"/>
            <a:t>40% - na obszarach należących do województw: kujawsko-pomorskiego, lubuskiego, łódzkiego, małopolskiego, opolskiego, zachodniopomorskiego oraz do regionu mazowieckiego regionalnego, z wyjątkiem podregionu siedleckiego</a:t>
          </a:r>
          <a:endParaRPr lang="pl-PL" sz="1400" dirty="0"/>
        </a:p>
      </dgm:t>
    </dgm:pt>
    <dgm:pt modelId="{D7945614-6E69-4F03-A843-65949C2BC6C7}" type="parTrans" cxnId="{6F7EA962-26E2-43ED-B710-B1C4333B98AE}">
      <dgm:prSet/>
      <dgm:spPr/>
      <dgm:t>
        <a:bodyPr/>
        <a:lstStyle/>
        <a:p>
          <a:endParaRPr lang="pl-PL" sz="1400"/>
        </a:p>
      </dgm:t>
    </dgm:pt>
    <dgm:pt modelId="{444B4253-DC9D-4162-8A16-CA6715477039}" type="sibTrans" cxnId="{6F7EA962-26E2-43ED-B710-B1C4333B98AE}">
      <dgm:prSet/>
      <dgm:spPr/>
      <dgm:t>
        <a:bodyPr/>
        <a:lstStyle/>
        <a:p>
          <a:endParaRPr lang="pl-PL" sz="1400"/>
        </a:p>
      </dgm:t>
    </dgm:pt>
    <dgm:pt modelId="{F0C301CB-FDCE-43F1-BF9A-EE05CBB11CBA}">
      <dgm:prSet custT="1"/>
      <dgm:spPr/>
      <dgm:t>
        <a:bodyPr/>
        <a:lstStyle/>
        <a:p>
          <a:r>
            <a:rPr lang="pl-PL" sz="1400" b="0" i="0" dirty="0"/>
            <a:t>30% - na obszarach należących do województw: pomorskiego i śląskiego</a:t>
          </a:r>
          <a:endParaRPr lang="pl-PL" sz="1400" dirty="0"/>
        </a:p>
      </dgm:t>
    </dgm:pt>
    <dgm:pt modelId="{10118A44-7BC0-4312-821C-9FC53C1570F6}" type="parTrans" cxnId="{FDF302F0-9F6C-43CE-B43E-7F7F0901E303}">
      <dgm:prSet/>
      <dgm:spPr/>
      <dgm:t>
        <a:bodyPr/>
        <a:lstStyle/>
        <a:p>
          <a:endParaRPr lang="pl-PL" sz="1400"/>
        </a:p>
      </dgm:t>
    </dgm:pt>
    <dgm:pt modelId="{D1BE1104-29C5-4C0C-AF12-1310B059F7BE}" type="sibTrans" cxnId="{FDF302F0-9F6C-43CE-B43E-7F7F0901E303}">
      <dgm:prSet/>
      <dgm:spPr/>
      <dgm:t>
        <a:bodyPr/>
        <a:lstStyle/>
        <a:p>
          <a:endParaRPr lang="pl-PL" sz="1400"/>
        </a:p>
      </dgm:t>
    </dgm:pt>
    <dgm:pt modelId="{5EF49E97-03E2-4D99-87F9-78B11B7CBDCF}">
      <dgm:prSet custT="1"/>
      <dgm:spPr/>
      <dgm:t>
        <a:bodyPr/>
        <a:lstStyle/>
        <a:p>
          <a:r>
            <a:rPr lang="pl-PL" sz="1400" b="0" i="0"/>
            <a:t>25% - na obszarach należących do województw: dolnośląskiego i wielkopolskiego, z tym, że na obszarach należących do miast Poznania i Wrocławia oraz do podregionu poznańskiego:</a:t>
          </a:r>
          <a:endParaRPr lang="pl-PL" sz="1400"/>
        </a:p>
      </dgm:t>
    </dgm:pt>
    <dgm:pt modelId="{F46B0C22-D4D2-409C-9BA6-D5BA19F1BD69}" type="parTrans" cxnId="{E149AF8C-C7B3-4C4B-88A8-7159B8C73E01}">
      <dgm:prSet/>
      <dgm:spPr/>
      <dgm:t>
        <a:bodyPr/>
        <a:lstStyle/>
        <a:p>
          <a:endParaRPr lang="pl-PL" sz="1400"/>
        </a:p>
      </dgm:t>
    </dgm:pt>
    <dgm:pt modelId="{7847DD0F-319A-41DC-9FEB-2CC52BC2BC23}" type="sibTrans" cxnId="{E149AF8C-C7B3-4C4B-88A8-7159B8C73E01}">
      <dgm:prSet/>
      <dgm:spPr/>
      <dgm:t>
        <a:bodyPr/>
        <a:lstStyle/>
        <a:p>
          <a:endParaRPr lang="pl-PL" sz="1400"/>
        </a:p>
      </dgm:t>
    </dgm:pt>
    <dgm:pt modelId="{485D318B-98E9-4EED-A076-3FFB7FF2AA7E}">
      <dgm:prSet custT="1"/>
      <dgm:spPr/>
      <dgm:t>
        <a:bodyPr/>
        <a:lstStyle/>
        <a:p>
          <a:r>
            <a:rPr lang="pl-PL" sz="1400"/>
            <a:t>20% - w okresie od dnia 1 stycznia 2022 r. do dnia 31 grudnia 2024 r.,</a:t>
          </a:r>
        </a:p>
      </dgm:t>
    </dgm:pt>
    <dgm:pt modelId="{F568D761-3ECA-461C-B8EC-69C7EC4607AB}" type="parTrans" cxnId="{8C7B4AE6-1C64-4840-9D56-0F26C132403A}">
      <dgm:prSet/>
      <dgm:spPr/>
      <dgm:t>
        <a:bodyPr/>
        <a:lstStyle/>
        <a:p>
          <a:endParaRPr lang="pl-PL" sz="1400"/>
        </a:p>
      </dgm:t>
    </dgm:pt>
    <dgm:pt modelId="{235B0B66-2134-44F9-BE1F-0C2F237808A1}" type="sibTrans" cxnId="{8C7B4AE6-1C64-4840-9D56-0F26C132403A}">
      <dgm:prSet/>
      <dgm:spPr/>
      <dgm:t>
        <a:bodyPr/>
        <a:lstStyle/>
        <a:p>
          <a:endParaRPr lang="pl-PL" sz="1400"/>
        </a:p>
      </dgm:t>
    </dgm:pt>
    <dgm:pt modelId="{293D9550-F6B9-4BE3-AB15-4DB2485EB0D5}">
      <dgm:prSet custT="1"/>
      <dgm:spPr/>
      <dgm:t>
        <a:bodyPr/>
        <a:lstStyle/>
        <a:p>
          <a:r>
            <a:rPr lang="pl-PL" sz="1400" dirty="0"/>
            <a:t>15% - w okresie od dnia 1 stycznia 2025 r. do dnia 31 grudnia 2027 r.</a:t>
          </a:r>
        </a:p>
      </dgm:t>
    </dgm:pt>
    <dgm:pt modelId="{5C94787B-1730-4D7E-BACE-3A9B5A6FF6C5}" type="parTrans" cxnId="{58A906EF-22A5-4064-BC8D-DF4FEA06ED42}">
      <dgm:prSet/>
      <dgm:spPr/>
      <dgm:t>
        <a:bodyPr/>
        <a:lstStyle/>
        <a:p>
          <a:endParaRPr lang="pl-PL" sz="1400"/>
        </a:p>
      </dgm:t>
    </dgm:pt>
    <dgm:pt modelId="{D63A3CE5-3E32-4F93-B451-311DCF131F0D}" type="sibTrans" cxnId="{58A906EF-22A5-4064-BC8D-DF4FEA06ED42}">
      <dgm:prSet/>
      <dgm:spPr/>
      <dgm:t>
        <a:bodyPr/>
        <a:lstStyle/>
        <a:p>
          <a:endParaRPr lang="pl-PL" sz="1400"/>
        </a:p>
      </dgm:t>
    </dgm:pt>
    <dgm:pt modelId="{6ACC1D00-1855-4721-A01F-CB783753A0E6}" type="pres">
      <dgm:prSet presAssocID="{9F1D3AD8-1FF4-4A4A-A6C8-1768B98D62EC}" presName="Name0" presStyleCnt="0">
        <dgm:presLayoutVars>
          <dgm:dir/>
          <dgm:resizeHandles val="exact"/>
        </dgm:presLayoutVars>
      </dgm:prSet>
      <dgm:spPr/>
    </dgm:pt>
    <dgm:pt modelId="{2B8A7B65-F9A5-4EF8-A73C-A4CCE33521A9}" type="pres">
      <dgm:prSet presAssocID="{9F1D3AD8-1FF4-4A4A-A6C8-1768B98D62EC}" presName="arrow" presStyleLbl="bgShp" presStyleIdx="0" presStyleCnt="1"/>
      <dgm:spPr/>
    </dgm:pt>
    <dgm:pt modelId="{2D0E3970-9ACE-42AA-90B3-B367C702D9C3}" type="pres">
      <dgm:prSet presAssocID="{9F1D3AD8-1FF4-4A4A-A6C8-1768B98D62EC}" presName="points" presStyleCnt="0"/>
      <dgm:spPr/>
    </dgm:pt>
    <dgm:pt modelId="{ACCC5FFF-966F-4699-8BE8-D3DCD1B355E9}" type="pres">
      <dgm:prSet presAssocID="{1D9B855C-EC7B-4659-A52A-31575792E45F}" presName="compositeA" presStyleCnt="0"/>
      <dgm:spPr/>
    </dgm:pt>
    <dgm:pt modelId="{13E2C40F-270A-4EB0-9791-8D2DB26FF767}" type="pres">
      <dgm:prSet presAssocID="{1D9B855C-EC7B-4659-A52A-31575792E45F}" presName="textA" presStyleLbl="revTx" presStyleIdx="0" presStyleCnt="4">
        <dgm:presLayoutVars>
          <dgm:bulletEnabled val="1"/>
        </dgm:presLayoutVars>
      </dgm:prSet>
      <dgm:spPr/>
    </dgm:pt>
    <dgm:pt modelId="{484D8F35-6E4C-417D-B97A-422918274456}" type="pres">
      <dgm:prSet presAssocID="{1D9B855C-EC7B-4659-A52A-31575792E45F}" presName="circleA" presStyleLbl="node1" presStyleIdx="0" presStyleCnt="4"/>
      <dgm:spPr/>
    </dgm:pt>
    <dgm:pt modelId="{26F1F0FD-6172-4460-9CC4-E7D107971660}" type="pres">
      <dgm:prSet presAssocID="{1D9B855C-EC7B-4659-A52A-31575792E45F}" presName="spaceA" presStyleCnt="0"/>
      <dgm:spPr/>
    </dgm:pt>
    <dgm:pt modelId="{86B35417-DAFA-4C9A-9E7F-7DF537067D14}" type="pres">
      <dgm:prSet presAssocID="{43F8A986-5CCC-4535-9C67-3109E771BDBB}" presName="space" presStyleCnt="0"/>
      <dgm:spPr/>
    </dgm:pt>
    <dgm:pt modelId="{30152901-11D4-4A58-84DC-8F847BB0D142}" type="pres">
      <dgm:prSet presAssocID="{084410AF-C718-4EA8-AD3C-5066F0C1DD19}" presName="compositeB" presStyleCnt="0"/>
      <dgm:spPr/>
    </dgm:pt>
    <dgm:pt modelId="{A1BCA8D3-EAD7-4899-BCD9-B31C2CFE5E88}" type="pres">
      <dgm:prSet presAssocID="{084410AF-C718-4EA8-AD3C-5066F0C1DD19}" presName="textB" presStyleLbl="revTx" presStyleIdx="1" presStyleCnt="4">
        <dgm:presLayoutVars>
          <dgm:bulletEnabled val="1"/>
        </dgm:presLayoutVars>
      </dgm:prSet>
      <dgm:spPr/>
    </dgm:pt>
    <dgm:pt modelId="{03396A6C-6ABA-4C12-B178-2E5B64EB819A}" type="pres">
      <dgm:prSet presAssocID="{084410AF-C718-4EA8-AD3C-5066F0C1DD19}" presName="circleB" presStyleLbl="node1" presStyleIdx="1" presStyleCnt="4"/>
      <dgm:spPr/>
    </dgm:pt>
    <dgm:pt modelId="{B063EB99-1A53-4AC0-A271-11042C8919FA}" type="pres">
      <dgm:prSet presAssocID="{084410AF-C718-4EA8-AD3C-5066F0C1DD19}" presName="spaceB" presStyleCnt="0"/>
      <dgm:spPr/>
    </dgm:pt>
    <dgm:pt modelId="{B825BFD8-DB06-475F-87D1-7D53E9AB6B81}" type="pres">
      <dgm:prSet presAssocID="{444B4253-DC9D-4162-8A16-CA6715477039}" presName="space" presStyleCnt="0"/>
      <dgm:spPr/>
    </dgm:pt>
    <dgm:pt modelId="{9825CCDD-C119-4B4E-AB77-C1E9D84EF4D3}" type="pres">
      <dgm:prSet presAssocID="{F0C301CB-FDCE-43F1-BF9A-EE05CBB11CBA}" presName="compositeA" presStyleCnt="0"/>
      <dgm:spPr/>
    </dgm:pt>
    <dgm:pt modelId="{4F456539-A741-4821-A2A1-24323A67B8BB}" type="pres">
      <dgm:prSet presAssocID="{F0C301CB-FDCE-43F1-BF9A-EE05CBB11CBA}" presName="textA" presStyleLbl="revTx" presStyleIdx="2" presStyleCnt="4">
        <dgm:presLayoutVars>
          <dgm:bulletEnabled val="1"/>
        </dgm:presLayoutVars>
      </dgm:prSet>
      <dgm:spPr/>
    </dgm:pt>
    <dgm:pt modelId="{48B1CB8B-AFB3-43E6-B7B3-911C25640C64}" type="pres">
      <dgm:prSet presAssocID="{F0C301CB-FDCE-43F1-BF9A-EE05CBB11CBA}" presName="circleA" presStyleLbl="node1" presStyleIdx="2" presStyleCnt="4"/>
      <dgm:spPr/>
    </dgm:pt>
    <dgm:pt modelId="{DFB7A4FA-BF30-4C7B-AE6B-2B820649F2D4}" type="pres">
      <dgm:prSet presAssocID="{F0C301CB-FDCE-43F1-BF9A-EE05CBB11CBA}" presName="spaceA" presStyleCnt="0"/>
      <dgm:spPr/>
    </dgm:pt>
    <dgm:pt modelId="{CF0671F8-1373-463A-9F41-8F8706CC3185}" type="pres">
      <dgm:prSet presAssocID="{D1BE1104-29C5-4C0C-AF12-1310B059F7BE}" presName="space" presStyleCnt="0"/>
      <dgm:spPr/>
    </dgm:pt>
    <dgm:pt modelId="{8A222AAD-A4ED-403B-894C-D927FC50578E}" type="pres">
      <dgm:prSet presAssocID="{5EF49E97-03E2-4D99-87F9-78B11B7CBDCF}" presName="compositeB" presStyleCnt="0"/>
      <dgm:spPr/>
    </dgm:pt>
    <dgm:pt modelId="{9C8CEA44-08CD-40CB-98B5-C9FDE948F98C}" type="pres">
      <dgm:prSet presAssocID="{5EF49E97-03E2-4D99-87F9-78B11B7CBDCF}" presName="textB" presStyleLbl="revTx" presStyleIdx="3" presStyleCnt="4">
        <dgm:presLayoutVars>
          <dgm:bulletEnabled val="1"/>
        </dgm:presLayoutVars>
      </dgm:prSet>
      <dgm:spPr/>
    </dgm:pt>
    <dgm:pt modelId="{22DD8716-6667-41B7-A6AB-5B95889F79AE}" type="pres">
      <dgm:prSet presAssocID="{5EF49E97-03E2-4D99-87F9-78B11B7CBDCF}" presName="circleB" presStyleLbl="node1" presStyleIdx="3" presStyleCnt="4"/>
      <dgm:spPr/>
    </dgm:pt>
    <dgm:pt modelId="{3CCDD792-4A69-4C38-88A4-186FA8BB2AAF}" type="pres">
      <dgm:prSet presAssocID="{5EF49E97-03E2-4D99-87F9-78B11B7CBDCF}" presName="spaceB" presStyleCnt="0"/>
      <dgm:spPr/>
    </dgm:pt>
  </dgm:ptLst>
  <dgm:cxnLst>
    <dgm:cxn modelId="{61244F04-577E-4279-B398-0D850CB32067}" type="presOf" srcId="{9F1D3AD8-1FF4-4A4A-A6C8-1768B98D62EC}" destId="{6ACC1D00-1855-4721-A01F-CB783753A0E6}" srcOrd="0" destOrd="0" presId="urn:microsoft.com/office/officeart/2005/8/layout/hProcess11"/>
    <dgm:cxn modelId="{16C51F34-F337-498E-987E-C2CA75B45561}" type="presOf" srcId="{084410AF-C718-4EA8-AD3C-5066F0C1DD19}" destId="{A1BCA8D3-EAD7-4899-BCD9-B31C2CFE5E88}" srcOrd="0" destOrd="0" presId="urn:microsoft.com/office/officeart/2005/8/layout/hProcess11"/>
    <dgm:cxn modelId="{6F7EA962-26E2-43ED-B710-B1C4333B98AE}" srcId="{9F1D3AD8-1FF4-4A4A-A6C8-1768B98D62EC}" destId="{084410AF-C718-4EA8-AD3C-5066F0C1DD19}" srcOrd="1" destOrd="0" parTransId="{D7945614-6E69-4F03-A843-65949C2BC6C7}" sibTransId="{444B4253-DC9D-4162-8A16-CA6715477039}"/>
    <dgm:cxn modelId="{00697C66-9FEC-4240-AC00-F2489787D88B}" srcId="{9F1D3AD8-1FF4-4A4A-A6C8-1768B98D62EC}" destId="{1D9B855C-EC7B-4659-A52A-31575792E45F}" srcOrd="0" destOrd="0" parTransId="{01078A99-6990-47D5-AC28-F572C6E477DD}" sibTransId="{43F8A986-5CCC-4535-9C67-3109E771BDBB}"/>
    <dgm:cxn modelId="{570C0253-3DFB-44E5-AF76-0A3DAD676C0C}" type="presOf" srcId="{F0C301CB-FDCE-43F1-BF9A-EE05CBB11CBA}" destId="{4F456539-A741-4821-A2A1-24323A67B8BB}" srcOrd="0" destOrd="0" presId="urn:microsoft.com/office/officeart/2005/8/layout/hProcess11"/>
    <dgm:cxn modelId="{E149AF8C-C7B3-4C4B-88A8-7159B8C73E01}" srcId="{9F1D3AD8-1FF4-4A4A-A6C8-1768B98D62EC}" destId="{5EF49E97-03E2-4D99-87F9-78B11B7CBDCF}" srcOrd="3" destOrd="0" parTransId="{F46B0C22-D4D2-409C-9BA6-D5BA19F1BD69}" sibTransId="{7847DD0F-319A-41DC-9FEB-2CC52BC2BC23}"/>
    <dgm:cxn modelId="{3B8E1DB1-51CF-4CB3-9CF8-923CCCEC5376}" type="presOf" srcId="{5EF49E97-03E2-4D99-87F9-78B11B7CBDCF}" destId="{9C8CEA44-08CD-40CB-98B5-C9FDE948F98C}" srcOrd="0" destOrd="0" presId="urn:microsoft.com/office/officeart/2005/8/layout/hProcess11"/>
    <dgm:cxn modelId="{3031BCCC-B16D-45A5-AAB7-DAED0945AA82}" type="presOf" srcId="{293D9550-F6B9-4BE3-AB15-4DB2485EB0D5}" destId="{9C8CEA44-08CD-40CB-98B5-C9FDE948F98C}" srcOrd="0" destOrd="2" presId="urn:microsoft.com/office/officeart/2005/8/layout/hProcess11"/>
    <dgm:cxn modelId="{BF847DDA-1400-458D-9562-EEAD17BFF07A}" type="presOf" srcId="{485D318B-98E9-4EED-A076-3FFB7FF2AA7E}" destId="{9C8CEA44-08CD-40CB-98B5-C9FDE948F98C}" srcOrd="0" destOrd="1" presId="urn:microsoft.com/office/officeart/2005/8/layout/hProcess11"/>
    <dgm:cxn modelId="{8AA1DEDF-49DB-4734-AA9A-F20B65CE1AE9}" type="presOf" srcId="{1D9B855C-EC7B-4659-A52A-31575792E45F}" destId="{13E2C40F-270A-4EB0-9791-8D2DB26FF767}" srcOrd="0" destOrd="0" presId="urn:microsoft.com/office/officeart/2005/8/layout/hProcess11"/>
    <dgm:cxn modelId="{8C7B4AE6-1C64-4840-9D56-0F26C132403A}" srcId="{5EF49E97-03E2-4D99-87F9-78B11B7CBDCF}" destId="{485D318B-98E9-4EED-A076-3FFB7FF2AA7E}" srcOrd="0" destOrd="0" parTransId="{F568D761-3ECA-461C-B8EC-69C7EC4607AB}" sibTransId="{235B0B66-2134-44F9-BE1F-0C2F237808A1}"/>
    <dgm:cxn modelId="{58A906EF-22A5-4064-BC8D-DF4FEA06ED42}" srcId="{5EF49E97-03E2-4D99-87F9-78B11B7CBDCF}" destId="{293D9550-F6B9-4BE3-AB15-4DB2485EB0D5}" srcOrd="1" destOrd="0" parTransId="{5C94787B-1730-4D7E-BACE-3A9B5A6FF6C5}" sibTransId="{D63A3CE5-3E32-4F93-B451-311DCF131F0D}"/>
    <dgm:cxn modelId="{FDF302F0-9F6C-43CE-B43E-7F7F0901E303}" srcId="{9F1D3AD8-1FF4-4A4A-A6C8-1768B98D62EC}" destId="{F0C301CB-FDCE-43F1-BF9A-EE05CBB11CBA}" srcOrd="2" destOrd="0" parTransId="{10118A44-7BC0-4312-821C-9FC53C1570F6}" sibTransId="{D1BE1104-29C5-4C0C-AF12-1310B059F7BE}"/>
    <dgm:cxn modelId="{E1C8913E-59DC-431C-AA98-F08001DA61A4}" type="presParOf" srcId="{6ACC1D00-1855-4721-A01F-CB783753A0E6}" destId="{2B8A7B65-F9A5-4EF8-A73C-A4CCE33521A9}" srcOrd="0" destOrd="0" presId="urn:microsoft.com/office/officeart/2005/8/layout/hProcess11"/>
    <dgm:cxn modelId="{C0833486-432E-44E4-A314-6719D795F0BD}" type="presParOf" srcId="{6ACC1D00-1855-4721-A01F-CB783753A0E6}" destId="{2D0E3970-9ACE-42AA-90B3-B367C702D9C3}" srcOrd="1" destOrd="0" presId="urn:microsoft.com/office/officeart/2005/8/layout/hProcess11"/>
    <dgm:cxn modelId="{72E1D3DB-BD81-4CA6-8C00-10D0CE0D5E86}" type="presParOf" srcId="{2D0E3970-9ACE-42AA-90B3-B367C702D9C3}" destId="{ACCC5FFF-966F-4699-8BE8-D3DCD1B355E9}" srcOrd="0" destOrd="0" presId="urn:microsoft.com/office/officeart/2005/8/layout/hProcess11"/>
    <dgm:cxn modelId="{5FF83006-03BC-487B-8390-65E064F8F02A}" type="presParOf" srcId="{ACCC5FFF-966F-4699-8BE8-D3DCD1B355E9}" destId="{13E2C40F-270A-4EB0-9791-8D2DB26FF767}" srcOrd="0" destOrd="0" presId="urn:microsoft.com/office/officeart/2005/8/layout/hProcess11"/>
    <dgm:cxn modelId="{0EEC4BBC-4697-44A9-B57C-F59A1A08A59F}" type="presParOf" srcId="{ACCC5FFF-966F-4699-8BE8-D3DCD1B355E9}" destId="{484D8F35-6E4C-417D-B97A-422918274456}" srcOrd="1" destOrd="0" presId="urn:microsoft.com/office/officeart/2005/8/layout/hProcess11"/>
    <dgm:cxn modelId="{E8523B48-4D05-4C63-AF70-C91B65FCAD27}" type="presParOf" srcId="{ACCC5FFF-966F-4699-8BE8-D3DCD1B355E9}" destId="{26F1F0FD-6172-4460-9CC4-E7D107971660}" srcOrd="2" destOrd="0" presId="urn:microsoft.com/office/officeart/2005/8/layout/hProcess11"/>
    <dgm:cxn modelId="{8672678C-2A60-43FF-8E68-B748B18EF18C}" type="presParOf" srcId="{2D0E3970-9ACE-42AA-90B3-B367C702D9C3}" destId="{86B35417-DAFA-4C9A-9E7F-7DF537067D14}" srcOrd="1" destOrd="0" presId="urn:microsoft.com/office/officeart/2005/8/layout/hProcess11"/>
    <dgm:cxn modelId="{5C9CA1CC-3F9F-487F-8967-AF9C88D4DBEE}" type="presParOf" srcId="{2D0E3970-9ACE-42AA-90B3-B367C702D9C3}" destId="{30152901-11D4-4A58-84DC-8F847BB0D142}" srcOrd="2" destOrd="0" presId="urn:microsoft.com/office/officeart/2005/8/layout/hProcess11"/>
    <dgm:cxn modelId="{D1D8026C-0C80-4226-9609-CD5FD07035F1}" type="presParOf" srcId="{30152901-11D4-4A58-84DC-8F847BB0D142}" destId="{A1BCA8D3-EAD7-4899-BCD9-B31C2CFE5E88}" srcOrd="0" destOrd="0" presId="urn:microsoft.com/office/officeart/2005/8/layout/hProcess11"/>
    <dgm:cxn modelId="{50715BBD-C566-44B3-9F49-9B2CE27632EC}" type="presParOf" srcId="{30152901-11D4-4A58-84DC-8F847BB0D142}" destId="{03396A6C-6ABA-4C12-B178-2E5B64EB819A}" srcOrd="1" destOrd="0" presId="urn:microsoft.com/office/officeart/2005/8/layout/hProcess11"/>
    <dgm:cxn modelId="{5E8D626B-9BF9-440A-88C2-01362431CC08}" type="presParOf" srcId="{30152901-11D4-4A58-84DC-8F847BB0D142}" destId="{B063EB99-1A53-4AC0-A271-11042C8919FA}" srcOrd="2" destOrd="0" presId="urn:microsoft.com/office/officeart/2005/8/layout/hProcess11"/>
    <dgm:cxn modelId="{6366A0F5-1CCC-4331-8CC6-5D8D996ED2C3}" type="presParOf" srcId="{2D0E3970-9ACE-42AA-90B3-B367C702D9C3}" destId="{B825BFD8-DB06-475F-87D1-7D53E9AB6B81}" srcOrd="3" destOrd="0" presId="urn:microsoft.com/office/officeart/2005/8/layout/hProcess11"/>
    <dgm:cxn modelId="{C7840B01-19C0-41AD-8764-0D840EB9901B}" type="presParOf" srcId="{2D0E3970-9ACE-42AA-90B3-B367C702D9C3}" destId="{9825CCDD-C119-4B4E-AB77-C1E9D84EF4D3}" srcOrd="4" destOrd="0" presId="urn:microsoft.com/office/officeart/2005/8/layout/hProcess11"/>
    <dgm:cxn modelId="{0153BAF1-8907-4574-8C38-DC1BBA273798}" type="presParOf" srcId="{9825CCDD-C119-4B4E-AB77-C1E9D84EF4D3}" destId="{4F456539-A741-4821-A2A1-24323A67B8BB}" srcOrd="0" destOrd="0" presId="urn:microsoft.com/office/officeart/2005/8/layout/hProcess11"/>
    <dgm:cxn modelId="{C6CC3A30-997E-4FE7-9EA4-DED5A8D188AF}" type="presParOf" srcId="{9825CCDD-C119-4B4E-AB77-C1E9D84EF4D3}" destId="{48B1CB8B-AFB3-43E6-B7B3-911C25640C64}" srcOrd="1" destOrd="0" presId="urn:microsoft.com/office/officeart/2005/8/layout/hProcess11"/>
    <dgm:cxn modelId="{235F0F98-A790-47D4-AFC2-99792790544F}" type="presParOf" srcId="{9825CCDD-C119-4B4E-AB77-C1E9D84EF4D3}" destId="{DFB7A4FA-BF30-4C7B-AE6B-2B820649F2D4}" srcOrd="2" destOrd="0" presId="urn:microsoft.com/office/officeart/2005/8/layout/hProcess11"/>
    <dgm:cxn modelId="{6260D273-0F33-46E8-93A7-D7A704713256}" type="presParOf" srcId="{2D0E3970-9ACE-42AA-90B3-B367C702D9C3}" destId="{CF0671F8-1373-463A-9F41-8F8706CC3185}" srcOrd="5" destOrd="0" presId="urn:microsoft.com/office/officeart/2005/8/layout/hProcess11"/>
    <dgm:cxn modelId="{F6026616-A186-4DBB-9AC5-33EBB8536482}" type="presParOf" srcId="{2D0E3970-9ACE-42AA-90B3-B367C702D9C3}" destId="{8A222AAD-A4ED-403B-894C-D927FC50578E}" srcOrd="6" destOrd="0" presId="urn:microsoft.com/office/officeart/2005/8/layout/hProcess11"/>
    <dgm:cxn modelId="{6CEAE0FC-B40F-4D62-9D2B-29B86B2AE528}" type="presParOf" srcId="{8A222AAD-A4ED-403B-894C-D927FC50578E}" destId="{9C8CEA44-08CD-40CB-98B5-C9FDE948F98C}" srcOrd="0" destOrd="0" presId="urn:microsoft.com/office/officeart/2005/8/layout/hProcess11"/>
    <dgm:cxn modelId="{E3E6193F-89FA-43F2-87C3-6B9AF208D86F}" type="presParOf" srcId="{8A222AAD-A4ED-403B-894C-D927FC50578E}" destId="{22DD8716-6667-41B7-A6AB-5B95889F79AE}" srcOrd="1" destOrd="0" presId="urn:microsoft.com/office/officeart/2005/8/layout/hProcess11"/>
    <dgm:cxn modelId="{03AACD76-A838-47FB-9829-007421359017}" type="presParOf" srcId="{8A222AAD-A4ED-403B-894C-D927FC50578E}" destId="{3CCDD792-4A69-4C38-88A4-186FA8BB2AAF}"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6CB5CF0-D9A5-4197-B5FA-1F61F584E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l-PL"/>
        </a:p>
      </dgm:t>
    </dgm:pt>
    <dgm:pt modelId="{C8037EC1-9AF6-4AFD-B3AE-27DE37905E91}">
      <dgm:prSet custT="1"/>
      <dgm:spPr/>
      <dgm:t>
        <a:bodyPr/>
        <a:lstStyle/>
        <a:p>
          <a:r>
            <a:rPr lang="pl-PL" sz="1670"/>
            <a:t>Podmiot udzielający pomocy przeprowadza ocenę wniosku, uwzględniając:</a:t>
          </a:r>
        </a:p>
      </dgm:t>
    </dgm:pt>
    <dgm:pt modelId="{7A7D9F39-7CCB-408F-AD93-BFDBF2D2EE02}" type="parTrans" cxnId="{415DCDA4-F648-40AF-9C3D-AD0A249B4639}">
      <dgm:prSet/>
      <dgm:spPr/>
      <dgm:t>
        <a:bodyPr/>
        <a:lstStyle/>
        <a:p>
          <a:endParaRPr lang="pl-PL" sz="1670"/>
        </a:p>
      </dgm:t>
    </dgm:pt>
    <dgm:pt modelId="{7F3B9681-D53E-4F1E-AD07-340FBAC834FD}" type="sibTrans" cxnId="{415DCDA4-F648-40AF-9C3D-AD0A249B4639}">
      <dgm:prSet/>
      <dgm:spPr/>
      <dgm:t>
        <a:bodyPr/>
        <a:lstStyle/>
        <a:p>
          <a:endParaRPr lang="pl-PL" sz="1670"/>
        </a:p>
      </dgm:t>
    </dgm:pt>
    <dgm:pt modelId="{968EFF2D-F565-4750-A069-80AA5C239E06}">
      <dgm:prSet custT="1"/>
      <dgm:spPr/>
      <dgm:t>
        <a:bodyPr/>
        <a:lstStyle/>
        <a:p>
          <a:r>
            <a:rPr lang="pl-PL" sz="1670"/>
            <a:t>cel pomocy</a:t>
          </a:r>
        </a:p>
      </dgm:t>
    </dgm:pt>
    <dgm:pt modelId="{8C148704-807C-4425-9364-54925235E4F4}" type="parTrans" cxnId="{D979FD0A-1E2A-4568-B128-961A3259EC85}">
      <dgm:prSet/>
      <dgm:spPr/>
      <dgm:t>
        <a:bodyPr/>
        <a:lstStyle/>
        <a:p>
          <a:endParaRPr lang="pl-PL" sz="1670"/>
        </a:p>
      </dgm:t>
    </dgm:pt>
    <dgm:pt modelId="{6632CA8E-70D5-4DC9-B18E-B419C32B728A}" type="sibTrans" cxnId="{D979FD0A-1E2A-4568-B128-961A3259EC85}">
      <dgm:prSet/>
      <dgm:spPr/>
      <dgm:t>
        <a:bodyPr/>
        <a:lstStyle/>
        <a:p>
          <a:endParaRPr lang="pl-PL" sz="1670"/>
        </a:p>
      </dgm:t>
    </dgm:pt>
    <dgm:pt modelId="{92EF39B6-0360-488D-8B6A-14AFF202E467}">
      <dgm:prSet custT="1"/>
      <dgm:spPr/>
      <dgm:t>
        <a:bodyPr/>
        <a:lstStyle/>
        <a:p>
          <a:r>
            <a:rPr lang="pl-PL" sz="1670"/>
            <a:t>koszty kwalifikowalne</a:t>
          </a:r>
        </a:p>
      </dgm:t>
    </dgm:pt>
    <dgm:pt modelId="{31D1F834-24FC-4C2E-ADF1-1DC183F74CCE}" type="parTrans" cxnId="{C5D51D1A-569A-402A-BA89-08364C44C97F}">
      <dgm:prSet/>
      <dgm:spPr/>
      <dgm:t>
        <a:bodyPr/>
        <a:lstStyle/>
        <a:p>
          <a:endParaRPr lang="pl-PL" sz="1670"/>
        </a:p>
      </dgm:t>
    </dgm:pt>
    <dgm:pt modelId="{9DA07309-03ED-4025-8704-9364C83AD1D0}" type="sibTrans" cxnId="{C5D51D1A-569A-402A-BA89-08364C44C97F}">
      <dgm:prSet/>
      <dgm:spPr/>
      <dgm:t>
        <a:bodyPr/>
        <a:lstStyle/>
        <a:p>
          <a:endParaRPr lang="pl-PL" sz="1670"/>
        </a:p>
      </dgm:t>
    </dgm:pt>
    <dgm:pt modelId="{02AB4594-076E-49A0-A215-B7EF9B0E0ED0}">
      <dgm:prSet custT="1"/>
      <dgm:spPr/>
      <dgm:t>
        <a:bodyPr/>
        <a:lstStyle/>
        <a:p>
          <a:r>
            <a:rPr lang="pl-PL" sz="1670"/>
            <a:t>wartość dopuszczalnej pomocy.</a:t>
          </a:r>
        </a:p>
      </dgm:t>
    </dgm:pt>
    <dgm:pt modelId="{6B3FD86A-585C-48EA-994C-DFED019C50E9}" type="parTrans" cxnId="{3033E9C1-2418-4296-AD15-108360AA2286}">
      <dgm:prSet/>
      <dgm:spPr/>
      <dgm:t>
        <a:bodyPr/>
        <a:lstStyle/>
        <a:p>
          <a:endParaRPr lang="pl-PL" sz="1670"/>
        </a:p>
      </dgm:t>
    </dgm:pt>
    <dgm:pt modelId="{F9C21028-2307-4615-A509-73612C6FAD22}" type="sibTrans" cxnId="{3033E9C1-2418-4296-AD15-108360AA2286}">
      <dgm:prSet/>
      <dgm:spPr/>
      <dgm:t>
        <a:bodyPr/>
        <a:lstStyle/>
        <a:p>
          <a:endParaRPr lang="pl-PL" sz="1670"/>
        </a:p>
      </dgm:t>
    </dgm:pt>
    <dgm:pt modelId="{E78479BB-7E13-47EF-9926-44F362D2CCC8}">
      <dgm:prSet custT="1"/>
      <dgm:spPr/>
      <dgm:t>
        <a:bodyPr/>
        <a:lstStyle/>
        <a:p>
          <a:r>
            <a:rPr lang="pl-PL" sz="1670"/>
            <a:t>Pomoc może być udzielona przedsiębiorcy na podstawie umowy.</a:t>
          </a:r>
        </a:p>
      </dgm:t>
    </dgm:pt>
    <dgm:pt modelId="{9C3D4584-651C-446D-89F2-803EEF2CABED}" type="parTrans" cxnId="{F363C663-5811-4F37-98DF-AE68C81FDF44}">
      <dgm:prSet/>
      <dgm:spPr/>
      <dgm:t>
        <a:bodyPr/>
        <a:lstStyle/>
        <a:p>
          <a:endParaRPr lang="pl-PL" sz="1670"/>
        </a:p>
      </dgm:t>
    </dgm:pt>
    <dgm:pt modelId="{E1187E72-E471-4F74-B278-F5E1034C3DEB}" type="sibTrans" cxnId="{F363C663-5811-4F37-98DF-AE68C81FDF44}">
      <dgm:prSet/>
      <dgm:spPr/>
      <dgm:t>
        <a:bodyPr/>
        <a:lstStyle/>
        <a:p>
          <a:endParaRPr lang="pl-PL" sz="1670"/>
        </a:p>
      </dgm:t>
    </dgm:pt>
    <dgm:pt modelId="{11D39973-0800-4601-B14C-947C26AF9468}">
      <dgm:prSet custT="1"/>
      <dgm:spPr/>
      <dgm:t>
        <a:bodyPr/>
        <a:lstStyle/>
        <a:p>
          <a:r>
            <a:rPr lang="pl-PL" sz="1670"/>
            <a:t>Przedsiębiorca, przed podpisaniem umowy, przedstawia podmiotowi udzielającemu pomocy:</a:t>
          </a:r>
        </a:p>
      </dgm:t>
    </dgm:pt>
    <dgm:pt modelId="{7285CAFE-2030-4C7D-B324-CD989206765A}" type="parTrans" cxnId="{803611A9-053F-4315-B297-24121FE2B82B}">
      <dgm:prSet/>
      <dgm:spPr/>
      <dgm:t>
        <a:bodyPr/>
        <a:lstStyle/>
        <a:p>
          <a:endParaRPr lang="pl-PL" sz="1670"/>
        </a:p>
      </dgm:t>
    </dgm:pt>
    <dgm:pt modelId="{09597F34-15F2-488E-9C76-1E2AB5A45D9A}" type="sibTrans" cxnId="{803611A9-053F-4315-B297-24121FE2B82B}">
      <dgm:prSet/>
      <dgm:spPr/>
      <dgm:t>
        <a:bodyPr/>
        <a:lstStyle/>
        <a:p>
          <a:endParaRPr lang="pl-PL" sz="1670"/>
        </a:p>
      </dgm:t>
    </dgm:pt>
    <dgm:pt modelId="{93EBE1FE-264F-43DF-A730-95B8CF2C0B14}">
      <dgm:prSet custT="1"/>
      <dgm:spPr/>
      <dgm:t>
        <a:bodyPr/>
        <a:lstStyle/>
        <a:p>
          <a:r>
            <a:rPr lang="pl-PL" sz="1670" dirty="0"/>
            <a:t>kopie zaświadczeń o pomocy </a:t>
          </a:r>
          <a:r>
            <a:rPr lang="pl-PL" sz="1670" i="1" dirty="0"/>
            <a:t>de </a:t>
          </a:r>
          <a:r>
            <a:rPr lang="pl-PL" sz="1670" i="1" dirty="0" err="1"/>
            <a:t>minimis</a:t>
          </a:r>
          <a:r>
            <a:rPr lang="pl-PL" sz="1670" dirty="0"/>
            <a:t>  + przed złożeniem wniosku</a:t>
          </a:r>
        </a:p>
      </dgm:t>
    </dgm:pt>
    <dgm:pt modelId="{3BB10F5C-6AE3-4319-8021-59DF802415C1}" type="parTrans" cxnId="{0025F86C-25D3-42D9-BC5A-FCF92047C0ED}">
      <dgm:prSet/>
      <dgm:spPr/>
      <dgm:t>
        <a:bodyPr/>
        <a:lstStyle/>
        <a:p>
          <a:endParaRPr lang="pl-PL" sz="1670"/>
        </a:p>
      </dgm:t>
    </dgm:pt>
    <dgm:pt modelId="{AAED6224-8C3D-4064-823F-716119E321D6}" type="sibTrans" cxnId="{0025F86C-25D3-42D9-BC5A-FCF92047C0ED}">
      <dgm:prSet/>
      <dgm:spPr/>
      <dgm:t>
        <a:bodyPr/>
        <a:lstStyle/>
        <a:p>
          <a:endParaRPr lang="pl-PL" sz="1670"/>
        </a:p>
      </dgm:t>
    </dgm:pt>
    <dgm:pt modelId="{BCD20948-62F7-49A0-94F6-B0119AB9027A}">
      <dgm:prSet custT="1"/>
      <dgm:spPr/>
      <dgm:t>
        <a:bodyPr/>
        <a:lstStyle/>
        <a:p>
          <a:r>
            <a:rPr lang="pl-PL" sz="1670" dirty="0"/>
            <a:t>informacje o wielkości i przeznaczeniu pomocy publicznej otrzymanej w odniesieniu do tych samych kosztów kwalifikowalnych, na pokrycie których ma być przeznaczona pomoc - dotyczące okresu od dnia złożenia wniosku.</a:t>
          </a:r>
        </a:p>
      </dgm:t>
    </dgm:pt>
    <dgm:pt modelId="{0E81AB3B-9021-4307-869D-8587455A13C3}" type="parTrans" cxnId="{795EF7C4-DB5A-4827-8D36-0D0225B6F20B}">
      <dgm:prSet/>
      <dgm:spPr/>
      <dgm:t>
        <a:bodyPr/>
        <a:lstStyle/>
        <a:p>
          <a:endParaRPr lang="pl-PL" sz="1670"/>
        </a:p>
      </dgm:t>
    </dgm:pt>
    <dgm:pt modelId="{5C9F2B48-14C1-48C3-9B97-3676C00FCB85}" type="sibTrans" cxnId="{795EF7C4-DB5A-4827-8D36-0D0225B6F20B}">
      <dgm:prSet/>
      <dgm:spPr/>
      <dgm:t>
        <a:bodyPr/>
        <a:lstStyle/>
        <a:p>
          <a:endParaRPr lang="pl-PL" sz="1670"/>
        </a:p>
      </dgm:t>
    </dgm:pt>
    <dgm:pt modelId="{326B291B-A54B-486F-A9D4-4122138A94D3}" type="pres">
      <dgm:prSet presAssocID="{C6CB5CF0-D9A5-4197-B5FA-1F61F584EC04}" presName="linear" presStyleCnt="0">
        <dgm:presLayoutVars>
          <dgm:animLvl val="lvl"/>
          <dgm:resizeHandles val="exact"/>
        </dgm:presLayoutVars>
      </dgm:prSet>
      <dgm:spPr/>
    </dgm:pt>
    <dgm:pt modelId="{CFEA2201-0E03-4951-A138-1FB7D9AB176C}" type="pres">
      <dgm:prSet presAssocID="{C8037EC1-9AF6-4AFD-B3AE-27DE37905E91}" presName="parentText" presStyleLbl="node1" presStyleIdx="0" presStyleCnt="3">
        <dgm:presLayoutVars>
          <dgm:chMax val="0"/>
          <dgm:bulletEnabled val="1"/>
        </dgm:presLayoutVars>
      </dgm:prSet>
      <dgm:spPr/>
    </dgm:pt>
    <dgm:pt modelId="{FB460167-D391-47E1-8E51-8DE2057C43B8}" type="pres">
      <dgm:prSet presAssocID="{C8037EC1-9AF6-4AFD-B3AE-27DE37905E91}" presName="childText" presStyleLbl="revTx" presStyleIdx="0" presStyleCnt="2">
        <dgm:presLayoutVars>
          <dgm:bulletEnabled val="1"/>
        </dgm:presLayoutVars>
      </dgm:prSet>
      <dgm:spPr/>
    </dgm:pt>
    <dgm:pt modelId="{41F56309-2FED-47F6-B6E6-07CBB2551082}" type="pres">
      <dgm:prSet presAssocID="{E78479BB-7E13-47EF-9926-44F362D2CCC8}" presName="parentText" presStyleLbl="node1" presStyleIdx="1" presStyleCnt="3">
        <dgm:presLayoutVars>
          <dgm:chMax val="0"/>
          <dgm:bulletEnabled val="1"/>
        </dgm:presLayoutVars>
      </dgm:prSet>
      <dgm:spPr/>
    </dgm:pt>
    <dgm:pt modelId="{FCF13E6E-F5C3-4214-86A4-2AD2ADE7D9D3}" type="pres">
      <dgm:prSet presAssocID="{E1187E72-E471-4F74-B278-F5E1034C3DEB}" presName="spacer" presStyleCnt="0"/>
      <dgm:spPr/>
    </dgm:pt>
    <dgm:pt modelId="{925EB684-465F-4773-9CD5-A78F3197B685}" type="pres">
      <dgm:prSet presAssocID="{11D39973-0800-4601-B14C-947C26AF9468}" presName="parentText" presStyleLbl="node1" presStyleIdx="2" presStyleCnt="3">
        <dgm:presLayoutVars>
          <dgm:chMax val="0"/>
          <dgm:bulletEnabled val="1"/>
        </dgm:presLayoutVars>
      </dgm:prSet>
      <dgm:spPr/>
    </dgm:pt>
    <dgm:pt modelId="{1A08057F-FD4E-4484-B863-EAF5D32B26F4}" type="pres">
      <dgm:prSet presAssocID="{11D39973-0800-4601-B14C-947C26AF9468}" presName="childText" presStyleLbl="revTx" presStyleIdx="1" presStyleCnt="2">
        <dgm:presLayoutVars>
          <dgm:bulletEnabled val="1"/>
        </dgm:presLayoutVars>
      </dgm:prSet>
      <dgm:spPr/>
    </dgm:pt>
  </dgm:ptLst>
  <dgm:cxnLst>
    <dgm:cxn modelId="{D979FD0A-1E2A-4568-B128-961A3259EC85}" srcId="{C8037EC1-9AF6-4AFD-B3AE-27DE37905E91}" destId="{968EFF2D-F565-4750-A069-80AA5C239E06}" srcOrd="0" destOrd="0" parTransId="{8C148704-807C-4425-9364-54925235E4F4}" sibTransId="{6632CA8E-70D5-4DC9-B18E-B419C32B728A}"/>
    <dgm:cxn modelId="{C5D51D1A-569A-402A-BA89-08364C44C97F}" srcId="{C8037EC1-9AF6-4AFD-B3AE-27DE37905E91}" destId="{92EF39B6-0360-488D-8B6A-14AFF202E467}" srcOrd="1" destOrd="0" parTransId="{31D1F834-24FC-4C2E-ADF1-1DC183F74CCE}" sibTransId="{9DA07309-03ED-4025-8704-9364C83AD1D0}"/>
    <dgm:cxn modelId="{45C53E33-CA65-4212-A7C4-8DF76EC99C9C}" type="presOf" srcId="{BCD20948-62F7-49A0-94F6-B0119AB9027A}" destId="{1A08057F-FD4E-4484-B863-EAF5D32B26F4}" srcOrd="0" destOrd="1" presId="urn:microsoft.com/office/officeart/2005/8/layout/vList2"/>
    <dgm:cxn modelId="{F3D14C36-EA35-4C29-AA14-6CD442CA542D}" type="presOf" srcId="{C6CB5CF0-D9A5-4197-B5FA-1F61F584EC04}" destId="{326B291B-A54B-486F-A9D4-4122138A94D3}" srcOrd="0" destOrd="0" presId="urn:microsoft.com/office/officeart/2005/8/layout/vList2"/>
    <dgm:cxn modelId="{40514039-DE8D-4773-ABDA-816DC28B0B9C}" type="presOf" srcId="{92EF39B6-0360-488D-8B6A-14AFF202E467}" destId="{FB460167-D391-47E1-8E51-8DE2057C43B8}" srcOrd="0" destOrd="1" presId="urn:microsoft.com/office/officeart/2005/8/layout/vList2"/>
    <dgm:cxn modelId="{F363C663-5811-4F37-98DF-AE68C81FDF44}" srcId="{C6CB5CF0-D9A5-4197-B5FA-1F61F584EC04}" destId="{E78479BB-7E13-47EF-9926-44F362D2CCC8}" srcOrd="1" destOrd="0" parTransId="{9C3D4584-651C-446D-89F2-803EEF2CABED}" sibTransId="{E1187E72-E471-4F74-B278-F5E1034C3DEB}"/>
    <dgm:cxn modelId="{0025F86C-25D3-42D9-BC5A-FCF92047C0ED}" srcId="{11D39973-0800-4601-B14C-947C26AF9468}" destId="{93EBE1FE-264F-43DF-A730-95B8CF2C0B14}" srcOrd="0" destOrd="0" parTransId="{3BB10F5C-6AE3-4319-8021-59DF802415C1}" sibTransId="{AAED6224-8C3D-4064-823F-716119E321D6}"/>
    <dgm:cxn modelId="{7E702077-0810-4AB7-B1EB-AA49E1944DE1}" type="presOf" srcId="{E78479BB-7E13-47EF-9926-44F362D2CCC8}" destId="{41F56309-2FED-47F6-B6E6-07CBB2551082}" srcOrd="0" destOrd="0" presId="urn:microsoft.com/office/officeart/2005/8/layout/vList2"/>
    <dgm:cxn modelId="{0892B358-E4D1-45E7-A541-DB1BBC92A946}" type="presOf" srcId="{93EBE1FE-264F-43DF-A730-95B8CF2C0B14}" destId="{1A08057F-FD4E-4484-B863-EAF5D32B26F4}" srcOrd="0" destOrd="0" presId="urn:microsoft.com/office/officeart/2005/8/layout/vList2"/>
    <dgm:cxn modelId="{415DCDA4-F648-40AF-9C3D-AD0A249B4639}" srcId="{C6CB5CF0-D9A5-4197-B5FA-1F61F584EC04}" destId="{C8037EC1-9AF6-4AFD-B3AE-27DE37905E91}" srcOrd="0" destOrd="0" parTransId="{7A7D9F39-7CCB-408F-AD93-BFDBF2D2EE02}" sibTransId="{7F3B9681-D53E-4F1E-AD07-340FBAC834FD}"/>
    <dgm:cxn modelId="{803611A9-053F-4315-B297-24121FE2B82B}" srcId="{C6CB5CF0-D9A5-4197-B5FA-1F61F584EC04}" destId="{11D39973-0800-4601-B14C-947C26AF9468}" srcOrd="2" destOrd="0" parTransId="{7285CAFE-2030-4C7D-B324-CD989206765A}" sibTransId="{09597F34-15F2-488E-9C76-1E2AB5A45D9A}"/>
    <dgm:cxn modelId="{2C96D3BE-8F9C-4F14-A16C-90657DDFD72B}" type="presOf" srcId="{968EFF2D-F565-4750-A069-80AA5C239E06}" destId="{FB460167-D391-47E1-8E51-8DE2057C43B8}" srcOrd="0" destOrd="0" presId="urn:microsoft.com/office/officeart/2005/8/layout/vList2"/>
    <dgm:cxn modelId="{3033E9C1-2418-4296-AD15-108360AA2286}" srcId="{C8037EC1-9AF6-4AFD-B3AE-27DE37905E91}" destId="{02AB4594-076E-49A0-A215-B7EF9B0E0ED0}" srcOrd="2" destOrd="0" parTransId="{6B3FD86A-585C-48EA-994C-DFED019C50E9}" sibTransId="{F9C21028-2307-4615-A509-73612C6FAD22}"/>
    <dgm:cxn modelId="{795EF7C4-DB5A-4827-8D36-0D0225B6F20B}" srcId="{11D39973-0800-4601-B14C-947C26AF9468}" destId="{BCD20948-62F7-49A0-94F6-B0119AB9027A}" srcOrd="1" destOrd="0" parTransId="{0E81AB3B-9021-4307-869D-8587455A13C3}" sibTransId="{5C9F2B48-14C1-48C3-9B97-3676C00FCB85}"/>
    <dgm:cxn modelId="{223CD3C7-A970-4C56-B547-126B7A09EABF}" type="presOf" srcId="{11D39973-0800-4601-B14C-947C26AF9468}" destId="{925EB684-465F-4773-9CD5-A78F3197B685}" srcOrd="0" destOrd="0" presId="urn:microsoft.com/office/officeart/2005/8/layout/vList2"/>
    <dgm:cxn modelId="{358136D4-A5C4-4F72-9737-DC4A05EB0792}" type="presOf" srcId="{02AB4594-076E-49A0-A215-B7EF9B0E0ED0}" destId="{FB460167-D391-47E1-8E51-8DE2057C43B8}" srcOrd="0" destOrd="2" presId="urn:microsoft.com/office/officeart/2005/8/layout/vList2"/>
    <dgm:cxn modelId="{F44763E8-BC78-4CD2-8745-0FF6A02AB686}" type="presOf" srcId="{C8037EC1-9AF6-4AFD-B3AE-27DE37905E91}" destId="{CFEA2201-0E03-4951-A138-1FB7D9AB176C}" srcOrd="0" destOrd="0" presId="urn:microsoft.com/office/officeart/2005/8/layout/vList2"/>
    <dgm:cxn modelId="{A255EDA5-49A1-4CA9-A200-CC63387167AC}" type="presParOf" srcId="{326B291B-A54B-486F-A9D4-4122138A94D3}" destId="{CFEA2201-0E03-4951-A138-1FB7D9AB176C}" srcOrd="0" destOrd="0" presId="urn:microsoft.com/office/officeart/2005/8/layout/vList2"/>
    <dgm:cxn modelId="{1CF3FDAB-213E-475D-A574-5047D617F4C9}" type="presParOf" srcId="{326B291B-A54B-486F-A9D4-4122138A94D3}" destId="{FB460167-D391-47E1-8E51-8DE2057C43B8}" srcOrd="1" destOrd="0" presId="urn:microsoft.com/office/officeart/2005/8/layout/vList2"/>
    <dgm:cxn modelId="{D1A268EB-E56F-43CF-A9C8-E3D70F5C9467}" type="presParOf" srcId="{326B291B-A54B-486F-A9D4-4122138A94D3}" destId="{41F56309-2FED-47F6-B6E6-07CBB2551082}" srcOrd="2" destOrd="0" presId="urn:microsoft.com/office/officeart/2005/8/layout/vList2"/>
    <dgm:cxn modelId="{CB390B05-0E15-4793-9840-A385A89307BC}" type="presParOf" srcId="{326B291B-A54B-486F-A9D4-4122138A94D3}" destId="{FCF13E6E-F5C3-4214-86A4-2AD2ADE7D9D3}" srcOrd="3" destOrd="0" presId="urn:microsoft.com/office/officeart/2005/8/layout/vList2"/>
    <dgm:cxn modelId="{3035D431-02C3-408E-A42C-3FE9977E77C6}" type="presParOf" srcId="{326B291B-A54B-486F-A9D4-4122138A94D3}" destId="{925EB684-465F-4773-9CD5-A78F3197B685}" srcOrd="4" destOrd="0" presId="urn:microsoft.com/office/officeart/2005/8/layout/vList2"/>
    <dgm:cxn modelId="{7DFAA5CD-BB0A-4D50-BCAC-9BDF1B0C4BF5}" type="presParOf" srcId="{326B291B-A54B-486F-A9D4-4122138A94D3}" destId="{1A08057F-FD4E-4484-B863-EAF5D32B26F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838718F-9F0F-4C1C-9321-5FD530585F27}" type="doc">
      <dgm:prSet loTypeId="urn:microsoft.com/office/officeart/2005/8/layout/target3" loCatId="relationship" qsTypeId="urn:microsoft.com/office/officeart/2005/8/quickstyle/simple1" qsCatId="simple" csTypeId="urn:microsoft.com/office/officeart/2005/8/colors/accent2_3" csCatId="accent2" phldr="1"/>
      <dgm:spPr/>
      <dgm:t>
        <a:bodyPr/>
        <a:lstStyle/>
        <a:p>
          <a:endParaRPr lang="pl-PL"/>
        </a:p>
      </dgm:t>
    </dgm:pt>
    <dgm:pt modelId="{2790449F-543F-4A72-8990-130DB351E422}">
      <dgm:prSe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inwestycja w rzeczowe aktywa trwałe </a:t>
          </a:r>
          <a:br>
            <a:rPr lang="pl-PL" sz="1600" dirty="0">
              <a:latin typeface="Open Sans" panose="020B0606030504020204" pitchFamily="34" charset="0"/>
              <a:ea typeface="Open Sans" panose="020B0606030504020204" pitchFamily="34" charset="0"/>
              <a:cs typeface="Open Sans" panose="020B0606030504020204" pitchFamily="34" charset="0"/>
            </a:rPr>
          </a:br>
          <a:r>
            <a:rPr lang="pl-PL" sz="1600" dirty="0">
              <a:latin typeface="Open Sans" panose="020B0606030504020204" pitchFamily="34" charset="0"/>
              <a:ea typeface="Open Sans" panose="020B0606030504020204" pitchFamily="34" charset="0"/>
              <a:cs typeface="Open Sans" panose="020B0606030504020204" pitchFamily="34" charset="0"/>
            </a:rPr>
            <a:t>i wartości niematerialne i prawne związane z :</a:t>
          </a:r>
        </a:p>
      </dgm:t>
    </dgm:pt>
    <dgm:pt modelId="{98CFE5C5-B15C-45A5-9A42-844271658B91}" type="parTrans" cxnId="{B2C15862-778D-4420-BF01-58902BF6E694}">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74739C0E-DE92-40D4-9F48-270CE92272DE}" type="sibTrans" cxnId="{B2C15862-778D-4420-BF01-58902BF6E694}">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24BC20E0-5FA7-4EAC-B83B-80216D7AC5F1}">
      <dgm:prSe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utworzeniem nowego zakładu,</a:t>
          </a:r>
        </a:p>
      </dgm:t>
    </dgm:pt>
    <dgm:pt modelId="{645AC357-2D76-4EA3-BF91-854F47FB6915}" type="parTrans" cxnId="{6D6E4DA4-DB82-4EE3-965C-FA80283E935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014665A0-5223-402D-A9C3-D87DBE99EADB}" type="sibTrans" cxnId="{6D6E4DA4-DB82-4EE3-965C-FA80283E935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D53A49BF-C361-4FDA-BE8D-D3B2A6631C3E}">
      <dgm:prSe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zwiększeniem zdolności produkcyjnej istniejącego zakładu,</a:t>
          </a:r>
        </a:p>
      </dgm:t>
    </dgm:pt>
    <dgm:pt modelId="{9CDF57CC-2C11-4F67-8375-83D4357AE053}" type="parTrans" cxnId="{F1B0D25F-D2D3-4505-90E6-1AB08C042088}">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CF38605A-65F4-4F60-B7B7-42EF44FCF809}" type="sibTrans" cxnId="{F1B0D25F-D2D3-4505-90E6-1AB08C042088}">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F55634FA-1C0C-491D-A3B1-22FE45DDF0B8}">
      <dgm:prSe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dywersyfikacją produkcji zakładu na produkty dotąd niewytwarzane przez ten zakład, lub</a:t>
          </a:r>
        </a:p>
      </dgm:t>
    </dgm:pt>
    <dgm:pt modelId="{92A53175-C5A6-493F-8679-5421947ACAA3}" type="parTrans" cxnId="{366ACB9B-8408-4D76-AC5F-2171F59CB45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005B349E-1E89-483B-86D4-31530E14FA8A}" type="sibTrans" cxnId="{366ACB9B-8408-4D76-AC5F-2171F59CB45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A083305E-E435-4E71-8E2A-6CBC541F1BF9}">
      <dgm:prSe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zasadniczą zmianą całościowego procesu produkcji produktu lub produktów, których dotyczy inwestycja w ten zakład; lub</a:t>
          </a:r>
        </a:p>
      </dgm:t>
    </dgm:pt>
    <dgm:pt modelId="{87B878F9-DD5F-4008-9203-F504D555312C}" type="parTrans" cxnId="{93A8D4C4-A727-4577-8F96-BF6B80D043C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A7082ED3-4451-498B-84B6-0CFDFD43BAD4}" type="sibTrans" cxnId="{93A8D4C4-A727-4577-8F96-BF6B80D043CB}">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24EC6AD1-6C5E-408A-AA5D-E80F8A1CA219}">
      <dgm:prSet custT="1"/>
      <dgm:spPr/>
      <dgm:t>
        <a:bodyPr/>
        <a:lstStyle/>
        <a:p>
          <a:r>
            <a:rPr lang="pl-PL" sz="1600" dirty="0">
              <a:latin typeface="Open Sans" panose="020B0606030504020204" pitchFamily="34" charset="0"/>
              <a:ea typeface="Open Sans" panose="020B0606030504020204" pitchFamily="34" charset="0"/>
              <a:cs typeface="Open Sans" panose="020B0606030504020204" pitchFamily="34" charset="0"/>
            </a:rPr>
            <a:t>nabycie aktywów należących do zakładu, który został zamknięty lub zostałby zamknięty, gdyby zakup nie nastą­ pił. Samo nabycie akcji lub udziałów przedsiębiorstwa nie stanowi inwestycji początkowej.</a:t>
          </a:r>
        </a:p>
      </dgm:t>
    </dgm:pt>
    <dgm:pt modelId="{C2A347BD-CCB7-4264-9000-EA80EEFE2D8B}" type="parTrans" cxnId="{BC75174E-317F-4860-9590-3817E2E0AA1E}">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F98712AD-557F-4551-8022-E89089A284B6}" type="sibTrans" cxnId="{BC75174E-317F-4860-9590-3817E2E0AA1E}">
      <dgm:prSet/>
      <dgm:spPr/>
      <dgm:t>
        <a:bodyPr/>
        <a:lstStyle/>
        <a:p>
          <a:endParaRPr lang="pl-PL" sz="1600">
            <a:latin typeface="Open Sans" panose="020B0606030504020204" pitchFamily="34" charset="0"/>
            <a:ea typeface="Open Sans" panose="020B0606030504020204" pitchFamily="34" charset="0"/>
            <a:cs typeface="Open Sans" panose="020B0606030504020204" pitchFamily="34" charset="0"/>
          </a:endParaRPr>
        </a:p>
      </dgm:t>
    </dgm:pt>
    <dgm:pt modelId="{AC3E0CFD-F495-4D54-923A-EA35BE015CAE}" type="pres">
      <dgm:prSet presAssocID="{8838718F-9F0F-4C1C-9321-5FD530585F27}" presName="Name0" presStyleCnt="0">
        <dgm:presLayoutVars>
          <dgm:chMax val="7"/>
          <dgm:dir/>
          <dgm:animLvl val="lvl"/>
          <dgm:resizeHandles val="exact"/>
        </dgm:presLayoutVars>
      </dgm:prSet>
      <dgm:spPr/>
    </dgm:pt>
    <dgm:pt modelId="{427EFCC8-DBFF-4C83-871C-0B73287EC959}" type="pres">
      <dgm:prSet presAssocID="{2790449F-543F-4A72-8990-130DB351E422}" presName="circle1" presStyleLbl="node1" presStyleIdx="0" presStyleCnt="2"/>
      <dgm:spPr/>
    </dgm:pt>
    <dgm:pt modelId="{95405D4E-7209-45C2-A2F2-5B14E6EB5447}" type="pres">
      <dgm:prSet presAssocID="{2790449F-543F-4A72-8990-130DB351E422}" presName="space" presStyleCnt="0"/>
      <dgm:spPr/>
    </dgm:pt>
    <dgm:pt modelId="{70B0B334-597C-4606-8C1F-2576BEFD37B0}" type="pres">
      <dgm:prSet presAssocID="{2790449F-543F-4A72-8990-130DB351E422}" presName="rect1" presStyleLbl="alignAcc1" presStyleIdx="0" presStyleCnt="2"/>
      <dgm:spPr/>
    </dgm:pt>
    <dgm:pt modelId="{0294EF26-380A-46D9-B34E-6ADF398C40FB}" type="pres">
      <dgm:prSet presAssocID="{24EC6AD1-6C5E-408A-AA5D-E80F8A1CA219}" presName="vertSpace2" presStyleLbl="node1" presStyleIdx="0" presStyleCnt="2"/>
      <dgm:spPr/>
    </dgm:pt>
    <dgm:pt modelId="{50B613DB-9EFB-4F61-9E48-023C9F27E43E}" type="pres">
      <dgm:prSet presAssocID="{24EC6AD1-6C5E-408A-AA5D-E80F8A1CA219}" presName="circle2" presStyleLbl="node1" presStyleIdx="1" presStyleCnt="2"/>
      <dgm:spPr/>
    </dgm:pt>
    <dgm:pt modelId="{F9734AB2-8BBE-4FEB-876D-EBFB1D7C4F1A}" type="pres">
      <dgm:prSet presAssocID="{24EC6AD1-6C5E-408A-AA5D-E80F8A1CA219}" presName="rect2" presStyleLbl="alignAcc1" presStyleIdx="1" presStyleCnt="2" custScaleY="72234" custLinFactNeighborX="-200" custLinFactNeighborY="24575"/>
      <dgm:spPr/>
    </dgm:pt>
    <dgm:pt modelId="{5244A905-10EA-4B4E-B2B4-648B6851B92B}" type="pres">
      <dgm:prSet presAssocID="{2790449F-543F-4A72-8990-130DB351E422}" presName="rect1ParTx" presStyleLbl="alignAcc1" presStyleIdx="1" presStyleCnt="2">
        <dgm:presLayoutVars>
          <dgm:chMax val="1"/>
          <dgm:bulletEnabled val="1"/>
        </dgm:presLayoutVars>
      </dgm:prSet>
      <dgm:spPr/>
    </dgm:pt>
    <dgm:pt modelId="{FD507261-BD28-4E17-A9D8-04967F96187C}" type="pres">
      <dgm:prSet presAssocID="{2790449F-543F-4A72-8990-130DB351E422}" presName="rect1ChTx" presStyleLbl="alignAcc1" presStyleIdx="1" presStyleCnt="2" custScaleY="150840" custLinFactNeighborX="-1058" custLinFactNeighborY="12710">
        <dgm:presLayoutVars>
          <dgm:bulletEnabled val="1"/>
        </dgm:presLayoutVars>
      </dgm:prSet>
      <dgm:spPr/>
    </dgm:pt>
    <dgm:pt modelId="{F35B62CC-741C-4739-BA8F-C35093318CF6}" type="pres">
      <dgm:prSet presAssocID="{24EC6AD1-6C5E-408A-AA5D-E80F8A1CA219}" presName="rect2ParTx" presStyleLbl="alignAcc1" presStyleIdx="1" presStyleCnt="2">
        <dgm:presLayoutVars>
          <dgm:chMax val="1"/>
          <dgm:bulletEnabled val="1"/>
        </dgm:presLayoutVars>
      </dgm:prSet>
      <dgm:spPr/>
    </dgm:pt>
    <dgm:pt modelId="{E5C04315-28B7-4E1A-A1D4-43080742CAAD}" type="pres">
      <dgm:prSet presAssocID="{24EC6AD1-6C5E-408A-AA5D-E80F8A1CA219}" presName="rect2ChTx" presStyleLbl="alignAcc1" presStyleIdx="1" presStyleCnt="2">
        <dgm:presLayoutVars>
          <dgm:bulletEnabled val="1"/>
        </dgm:presLayoutVars>
      </dgm:prSet>
      <dgm:spPr/>
    </dgm:pt>
  </dgm:ptLst>
  <dgm:cxnLst>
    <dgm:cxn modelId="{BF4FDD0B-BB83-4C18-B714-6060A1A16998}" type="presOf" srcId="{8838718F-9F0F-4C1C-9321-5FD530585F27}" destId="{AC3E0CFD-F495-4D54-923A-EA35BE015CAE}" srcOrd="0" destOrd="0" presId="urn:microsoft.com/office/officeart/2005/8/layout/target3"/>
    <dgm:cxn modelId="{38A2A326-416E-4587-B7B8-255F61F5FF8C}" type="presOf" srcId="{2790449F-543F-4A72-8990-130DB351E422}" destId="{70B0B334-597C-4606-8C1F-2576BEFD37B0}" srcOrd="0" destOrd="0" presId="urn:microsoft.com/office/officeart/2005/8/layout/target3"/>
    <dgm:cxn modelId="{1AD7B738-DA87-4245-93A0-85953B1FEACB}" type="presOf" srcId="{2790449F-543F-4A72-8990-130DB351E422}" destId="{5244A905-10EA-4B4E-B2B4-648B6851B92B}" srcOrd="1" destOrd="0" presId="urn:microsoft.com/office/officeart/2005/8/layout/target3"/>
    <dgm:cxn modelId="{2B87575C-04E1-42B8-B07C-6FC50F8F63EF}" type="presOf" srcId="{A083305E-E435-4E71-8E2A-6CBC541F1BF9}" destId="{FD507261-BD28-4E17-A9D8-04967F96187C}" srcOrd="0" destOrd="3" presId="urn:microsoft.com/office/officeart/2005/8/layout/target3"/>
    <dgm:cxn modelId="{F1B0D25F-D2D3-4505-90E6-1AB08C042088}" srcId="{2790449F-543F-4A72-8990-130DB351E422}" destId="{D53A49BF-C361-4FDA-BE8D-D3B2A6631C3E}" srcOrd="1" destOrd="0" parTransId="{9CDF57CC-2C11-4F67-8375-83D4357AE053}" sibTransId="{CF38605A-65F4-4F60-B7B7-42EF44FCF809}"/>
    <dgm:cxn modelId="{B2C15862-778D-4420-BF01-58902BF6E694}" srcId="{8838718F-9F0F-4C1C-9321-5FD530585F27}" destId="{2790449F-543F-4A72-8990-130DB351E422}" srcOrd="0" destOrd="0" parTransId="{98CFE5C5-B15C-45A5-9A42-844271658B91}" sibTransId="{74739C0E-DE92-40D4-9F48-270CE92272DE}"/>
    <dgm:cxn modelId="{BC75174E-317F-4860-9590-3817E2E0AA1E}" srcId="{8838718F-9F0F-4C1C-9321-5FD530585F27}" destId="{24EC6AD1-6C5E-408A-AA5D-E80F8A1CA219}" srcOrd="1" destOrd="0" parTransId="{C2A347BD-CCB7-4264-9000-EA80EEFE2D8B}" sibTransId="{F98712AD-557F-4551-8022-E89089A284B6}"/>
    <dgm:cxn modelId="{2E0AC053-F39E-4CCF-BCB9-FC5CE26067DA}" type="presOf" srcId="{24EC6AD1-6C5E-408A-AA5D-E80F8A1CA219}" destId="{F9734AB2-8BBE-4FEB-876D-EBFB1D7C4F1A}" srcOrd="0" destOrd="0" presId="urn:microsoft.com/office/officeart/2005/8/layout/target3"/>
    <dgm:cxn modelId="{E0ECE27A-4AC1-4344-8EFD-197B10FF536C}" type="presOf" srcId="{24BC20E0-5FA7-4EAC-B83B-80216D7AC5F1}" destId="{FD507261-BD28-4E17-A9D8-04967F96187C}" srcOrd="0" destOrd="0" presId="urn:microsoft.com/office/officeart/2005/8/layout/target3"/>
    <dgm:cxn modelId="{366ACB9B-8408-4D76-AC5F-2171F59CB45B}" srcId="{2790449F-543F-4A72-8990-130DB351E422}" destId="{F55634FA-1C0C-491D-A3B1-22FE45DDF0B8}" srcOrd="2" destOrd="0" parTransId="{92A53175-C5A6-493F-8679-5421947ACAA3}" sibTransId="{005B349E-1E89-483B-86D4-31530E14FA8A}"/>
    <dgm:cxn modelId="{6D6E4DA4-DB82-4EE3-965C-FA80283E935B}" srcId="{2790449F-543F-4A72-8990-130DB351E422}" destId="{24BC20E0-5FA7-4EAC-B83B-80216D7AC5F1}" srcOrd="0" destOrd="0" parTransId="{645AC357-2D76-4EA3-BF91-854F47FB6915}" sibTransId="{014665A0-5223-402D-A9C3-D87DBE99EADB}"/>
    <dgm:cxn modelId="{0D8CEFB9-E086-4F65-8B8A-81536B54F26C}" type="presOf" srcId="{24EC6AD1-6C5E-408A-AA5D-E80F8A1CA219}" destId="{F35B62CC-741C-4739-BA8F-C35093318CF6}" srcOrd="1" destOrd="0" presId="urn:microsoft.com/office/officeart/2005/8/layout/target3"/>
    <dgm:cxn modelId="{93A8D4C4-A727-4577-8F96-BF6B80D043CB}" srcId="{2790449F-543F-4A72-8990-130DB351E422}" destId="{A083305E-E435-4E71-8E2A-6CBC541F1BF9}" srcOrd="3" destOrd="0" parTransId="{87B878F9-DD5F-4008-9203-F504D555312C}" sibTransId="{A7082ED3-4451-498B-84B6-0CFDFD43BAD4}"/>
    <dgm:cxn modelId="{431218D4-23C4-4159-925D-06788BEE61FB}" type="presOf" srcId="{F55634FA-1C0C-491D-A3B1-22FE45DDF0B8}" destId="{FD507261-BD28-4E17-A9D8-04967F96187C}" srcOrd="0" destOrd="2" presId="urn:microsoft.com/office/officeart/2005/8/layout/target3"/>
    <dgm:cxn modelId="{3E5C25E3-4E9C-46B7-AAAC-57C503DEA96E}" type="presOf" srcId="{D53A49BF-C361-4FDA-BE8D-D3B2A6631C3E}" destId="{FD507261-BD28-4E17-A9D8-04967F96187C}" srcOrd="0" destOrd="1" presId="urn:microsoft.com/office/officeart/2005/8/layout/target3"/>
    <dgm:cxn modelId="{48892765-A915-4F2E-9DE8-ADA841AE19B8}" type="presParOf" srcId="{AC3E0CFD-F495-4D54-923A-EA35BE015CAE}" destId="{427EFCC8-DBFF-4C83-871C-0B73287EC959}" srcOrd="0" destOrd="0" presId="urn:microsoft.com/office/officeart/2005/8/layout/target3"/>
    <dgm:cxn modelId="{A7321522-DAD2-4429-9043-6CE44212F47D}" type="presParOf" srcId="{AC3E0CFD-F495-4D54-923A-EA35BE015CAE}" destId="{95405D4E-7209-45C2-A2F2-5B14E6EB5447}" srcOrd="1" destOrd="0" presId="urn:microsoft.com/office/officeart/2005/8/layout/target3"/>
    <dgm:cxn modelId="{825DC270-D463-4580-A6DE-9E18E77DE354}" type="presParOf" srcId="{AC3E0CFD-F495-4D54-923A-EA35BE015CAE}" destId="{70B0B334-597C-4606-8C1F-2576BEFD37B0}" srcOrd="2" destOrd="0" presId="urn:microsoft.com/office/officeart/2005/8/layout/target3"/>
    <dgm:cxn modelId="{7626BDCD-29FA-40AA-9BC4-D411DA4F3DB3}" type="presParOf" srcId="{AC3E0CFD-F495-4D54-923A-EA35BE015CAE}" destId="{0294EF26-380A-46D9-B34E-6ADF398C40FB}" srcOrd="3" destOrd="0" presId="urn:microsoft.com/office/officeart/2005/8/layout/target3"/>
    <dgm:cxn modelId="{84C7F2CE-12AF-456F-921A-28C4687ACD28}" type="presParOf" srcId="{AC3E0CFD-F495-4D54-923A-EA35BE015CAE}" destId="{50B613DB-9EFB-4F61-9E48-023C9F27E43E}" srcOrd="4" destOrd="0" presId="urn:microsoft.com/office/officeart/2005/8/layout/target3"/>
    <dgm:cxn modelId="{749994E3-CF38-4F0D-9EA7-562D852D33F9}" type="presParOf" srcId="{AC3E0CFD-F495-4D54-923A-EA35BE015CAE}" destId="{F9734AB2-8BBE-4FEB-876D-EBFB1D7C4F1A}" srcOrd="5" destOrd="0" presId="urn:microsoft.com/office/officeart/2005/8/layout/target3"/>
    <dgm:cxn modelId="{12961D30-7023-4AA1-8435-B125014E043D}" type="presParOf" srcId="{AC3E0CFD-F495-4D54-923A-EA35BE015CAE}" destId="{5244A905-10EA-4B4E-B2B4-648B6851B92B}" srcOrd="6" destOrd="0" presId="urn:microsoft.com/office/officeart/2005/8/layout/target3"/>
    <dgm:cxn modelId="{20844CC0-0396-4E24-B66F-A04448398741}" type="presParOf" srcId="{AC3E0CFD-F495-4D54-923A-EA35BE015CAE}" destId="{FD507261-BD28-4E17-A9D8-04967F96187C}" srcOrd="7" destOrd="0" presId="urn:microsoft.com/office/officeart/2005/8/layout/target3"/>
    <dgm:cxn modelId="{60668A4B-0A6D-4D09-9B97-34FAB4DE4F7C}" type="presParOf" srcId="{AC3E0CFD-F495-4D54-923A-EA35BE015CAE}" destId="{F35B62CC-741C-4739-BA8F-C35093318CF6}" srcOrd="8" destOrd="0" presId="urn:microsoft.com/office/officeart/2005/8/layout/target3"/>
    <dgm:cxn modelId="{D29ACD51-9607-487C-A8C1-E34AA3738CB3}" type="presParOf" srcId="{AC3E0CFD-F495-4D54-923A-EA35BE015CAE}" destId="{E5C04315-28B7-4E1A-A1D4-43080742CAAD}"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6992F4D-97C4-4675-A47D-585999C91A91}"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pl-PL"/>
        </a:p>
      </dgm:t>
    </dgm:pt>
    <dgm:pt modelId="{5C936E94-1E4A-4CF3-BCC6-D127354FEC7A}">
      <dgm:prSet/>
      <dgm:spPr/>
      <dgm:t>
        <a:bodyPr/>
        <a:lstStyle/>
        <a:p>
          <a:r>
            <a:rPr lang="pl-PL" dirty="0"/>
            <a:t>są wdrażane poprzez fundusze na rzecz rozwoju obszarów miejskich na obszarach objętych pomocą</a:t>
          </a:r>
        </a:p>
      </dgm:t>
    </dgm:pt>
    <dgm:pt modelId="{8B6E33EC-E4BD-4985-BACF-FE03B9E5A8D2}" type="parTrans" cxnId="{72A48190-024F-4D61-BD72-B408EB1AA12A}">
      <dgm:prSet/>
      <dgm:spPr/>
      <dgm:t>
        <a:bodyPr/>
        <a:lstStyle/>
        <a:p>
          <a:endParaRPr lang="pl-PL"/>
        </a:p>
      </dgm:t>
    </dgm:pt>
    <dgm:pt modelId="{E6D089C8-561B-4908-A5F2-22EF358C2FF4}" type="sibTrans" cxnId="{72A48190-024F-4D61-BD72-B408EB1AA12A}">
      <dgm:prSet/>
      <dgm:spPr/>
      <dgm:t>
        <a:bodyPr/>
        <a:lstStyle/>
        <a:p>
          <a:endParaRPr lang="pl-PL"/>
        </a:p>
      </dgm:t>
    </dgm:pt>
    <dgm:pt modelId="{A744EBBE-F2D6-4D74-9942-5D01141796A4}">
      <dgm:prSet/>
      <dgm:spPr/>
      <dgm:t>
        <a:bodyPr/>
        <a:lstStyle/>
        <a:p>
          <a:r>
            <a:rPr lang="pl-PL" dirty="0"/>
            <a:t>są współfinansowane przez europejskie fundusze strukturalne i inwestycyjne</a:t>
          </a:r>
        </a:p>
      </dgm:t>
    </dgm:pt>
    <dgm:pt modelId="{11C41CAA-7996-4208-928C-12F20835BC23}" type="parTrans" cxnId="{6253BD8B-E689-4A32-91A1-1E9EEE045965}">
      <dgm:prSet/>
      <dgm:spPr/>
      <dgm:t>
        <a:bodyPr/>
        <a:lstStyle/>
        <a:p>
          <a:endParaRPr lang="pl-PL"/>
        </a:p>
      </dgm:t>
    </dgm:pt>
    <dgm:pt modelId="{6B57039F-6E71-4FD4-82E0-E1CEEC9EA967}" type="sibTrans" cxnId="{6253BD8B-E689-4A32-91A1-1E9EEE045965}">
      <dgm:prSet/>
      <dgm:spPr/>
      <dgm:t>
        <a:bodyPr/>
        <a:lstStyle/>
        <a:p>
          <a:endParaRPr lang="pl-PL"/>
        </a:p>
      </dgm:t>
    </dgm:pt>
    <dgm:pt modelId="{EF66A9BD-5364-40C5-8CDF-532D7BFAB8D9}">
      <dgm:prSet/>
      <dgm:spPr/>
      <dgm:t>
        <a:bodyPr/>
        <a:lstStyle/>
        <a:p>
          <a:r>
            <a:rPr lang="pl-PL" dirty="0"/>
            <a:t>wspierają realizację „zintegrowanej strategii zrównoważonego rozwoju obszarów miejskich”</a:t>
          </a:r>
        </a:p>
      </dgm:t>
    </dgm:pt>
    <dgm:pt modelId="{BE24C6FE-4B9E-4197-8055-29E379C1AF10}" type="parTrans" cxnId="{C3931328-19A7-44AC-B365-BE95B78FA80A}">
      <dgm:prSet/>
      <dgm:spPr/>
      <dgm:t>
        <a:bodyPr/>
        <a:lstStyle/>
        <a:p>
          <a:endParaRPr lang="pl-PL"/>
        </a:p>
      </dgm:t>
    </dgm:pt>
    <dgm:pt modelId="{9A19B537-D64A-4967-92CE-B1E908F1B11F}" type="sibTrans" cxnId="{C3931328-19A7-44AC-B365-BE95B78FA80A}">
      <dgm:prSet/>
      <dgm:spPr/>
      <dgm:t>
        <a:bodyPr/>
        <a:lstStyle/>
        <a:p>
          <a:endParaRPr lang="pl-PL"/>
        </a:p>
      </dgm:t>
    </dgm:pt>
    <dgm:pt modelId="{5E79E2E7-8A49-4EBC-9372-0DC268562E2F}">
      <dgm:prSet/>
      <dgm:spPr/>
      <dgm:t>
        <a:bodyPr/>
        <a:lstStyle/>
        <a:p>
          <a:r>
            <a:rPr lang="pl-PL" dirty="0"/>
            <a:t>Inwestorzy publiczni i prywatni mogą wnieść wkład pieniężny lub niepieniężny lub ich połączenie na wdrożenie projektu na rzecz rozwoju obszarów miejskich. Wkład niepieniężny uwzględnia się według jego wartości rynkowej potwierdzonej przez niezależnego wykwalifikowanego eksperta lub uprawniony organ urzędowy</a:t>
          </a:r>
        </a:p>
      </dgm:t>
    </dgm:pt>
    <dgm:pt modelId="{6A2B613D-9106-4CD0-8BE0-8AB46A29F150}" type="parTrans" cxnId="{EF51B5E8-BDCD-4724-8C7F-8F08C8D0D761}">
      <dgm:prSet/>
      <dgm:spPr/>
      <dgm:t>
        <a:bodyPr/>
        <a:lstStyle/>
        <a:p>
          <a:endParaRPr lang="pl-PL"/>
        </a:p>
      </dgm:t>
    </dgm:pt>
    <dgm:pt modelId="{9CF44C08-7B4F-4739-A92E-A782EA0E9CBD}" type="sibTrans" cxnId="{EF51B5E8-BDCD-4724-8C7F-8F08C8D0D761}">
      <dgm:prSet/>
      <dgm:spPr/>
      <dgm:t>
        <a:bodyPr/>
        <a:lstStyle/>
        <a:p>
          <a:endParaRPr lang="pl-PL"/>
        </a:p>
      </dgm:t>
    </dgm:pt>
    <dgm:pt modelId="{28A3FC80-41BA-428D-8583-B63CCCA802F5}" type="pres">
      <dgm:prSet presAssocID="{46992F4D-97C4-4675-A47D-585999C91A91}" presName="linear" presStyleCnt="0">
        <dgm:presLayoutVars>
          <dgm:animLvl val="lvl"/>
          <dgm:resizeHandles val="exact"/>
        </dgm:presLayoutVars>
      </dgm:prSet>
      <dgm:spPr/>
    </dgm:pt>
    <dgm:pt modelId="{108833FC-C0D8-4A98-8A05-7BE91150E9BB}" type="pres">
      <dgm:prSet presAssocID="{5C936E94-1E4A-4CF3-BCC6-D127354FEC7A}" presName="parentText" presStyleLbl="node1" presStyleIdx="0" presStyleCnt="4">
        <dgm:presLayoutVars>
          <dgm:chMax val="0"/>
          <dgm:bulletEnabled val="1"/>
        </dgm:presLayoutVars>
      </dgm:prSet>
      <dgm:spPr/>
    </dgm:pt>
    <dgm:pt modelId="{7C06EBA3-5209-420F-B14A-1FAC28E5A5FD}" type="pres">
      <dgm:prSet presAssocID="{E6D089C8-561B-4908-A5F2-22EF358C2FF4}" presName="spacer" presStyleCnt="0"/>
      <dgm:spPr/>
    </dgm:pt>
    <dgm:pt modelId="{D0208370-92E9-470D-8CD8-0B0616CE895F}" type="pres">
      <dgm:prSet presAssocID="{A744EBBE-F2D6-4D74-9942-5D01141796A4}" presName="parentText" presStyleLbl="node1" presStyleIdx="1" presStyleCnt="4">
        <dgm:presLayoutVars>
          <dgm:chMax val="0"/>
          <dgm:bulletEnabled val="1"/>
        </dgm:presLayoutVars>
      </dgm:prSet>
      <dgm:spPr/>
    </dgm:pt>
    <dgm:pt modelId="{6D03EE1D-7A75-4390-BE16-36857FDF557A}" type="pres">
      <dgm:prSet presAssocID="{6B57039F-6E71-4FD4-82E0-E1CEEC9EA967}" presName="spacer" presStyleCnt="0"/>
      <dgm:spPr/>
    </dgm:pt>
    <dgm:pt modelId="{E29539A3-5DB6-4EE5-8820-55E57D394B07}" type="pres">
      <dgm:prSet presAssocID="{EF66A9BD-5364-40C5-8CDF-532D7BFAB8D9}" presName="parentText" presStyleLbl="node1" presStyleIdx="2" presStyleCnt="4">
        <dgm:presLayoutVars>
          <dgm:chMax val="0"/>
          <dgm:bulletEnabled val="1"/>
        </dgm:presLayoutVars>
      </dgm:prSet>
      <dgm:spPr/>
    </dgm:pt>
    <dgm:pt modelId="{A291F291-5A8A-4210-8E6E-CFA14EBFF9A3}" type="pres">
      <dgm:prSet presAssocID="{9A19B537-D64A-4967-92CE-B1E908F1B11F}" presName="spacer" presStyleCnt="0"/>
      <dgm:spPr/>
    </dgm:pt>
    <dgm:pt modelId="{D2920C3F-458E-4201-BDBE-C23604B7EC3E}" type="pres">
      <dgm:prSet presAssocID="{5E79E2E7-8A49-4EBC-9372-0DC268562E2F}" presName="parentText" presStyleLbl="node1" presStyleIdx="3" presStyleCnt="4">
        <dgm:presLayoutVars>
          <dgm:chMax val="0"/>
          <dgm:bulletEnabled val="1"/>
        </dgm:presLayoutVars>
      </dgm:prSet>
      <dgm:spPr/>
    </dgm:pt>
  </dgm:ptLst>
  <dgm:cxnLst>
    <dgm:cxn modelId="{C3931328-19A7-44AC-B365-BE95B78FA80A}" srcId="{46992F4D-97C4-4675-A47D-585999C91A91}" destId="{EF66A9BD-5364-40C5-8CDF-532D7BFAB8D9}" srcOrd="2" destOrd="0" parTransId="{BE24C6FE-4B9E-4197-8055-29E379C1AF10}" sibTransId="{9A19B537-D64A-4967-92CE-B1E908F1B11F}"/>
    <dgm:cxn modelId="{416EE02C-9F6E-49BC-AB28-F55410A5BFE9}" type="presOf" srcId="{A744EBBE-F2D6-4D74-9942-5D01141796A4}" destId="{D0208370-92E9-470D-8CD8-0B0616CE895F}" srcOrd="0" destOrd="0" presId="urn:microsoft.com/office/officeart/2005/8/layout/vList2"/>
    <dgm:cxn modelId="{3270003F-CCCF-4468-9D46-32609D1A6BE2}" type="presOf" srcId="{5C936E94-1E4A-4CF3-BCC6-D127354FEC7A}" destId="{108833FC-C0D8-4A98-8A05-7BE91150E9BB}" srcOrd="0" destOrd="0" presId="urn:microsoft.com/office/officeart/2005/8/layout/vList2"/>
    <dgm:cxn modelId="{6253BD8B-E689-4A32-91A1-1E9EEE045965}" srcId="{46992F4D-97C4-4675-A47D-585999C91A91}" destId="{A744EBBE-F2D6-4D74-9942-5D01141796A4}" srcOrd="1" destOrd="0" parTransId="{11C41CAA-7996-4208-928C-12F20835BC23}" sibTransId="{6B57039F-6E71-4FD4-82E0-E1CEEC9EA967}"/>
    <dgm:cxn modelId="{72A48190-024F-4D61-BD72-B408EB1AA12A}" srcId="{46992F4D-97C4-4675-A47D-585999C91A91}" destId="{5C936E94-1E4A-4CF3-BCC6-D127354FEC7A}" srcOrd="0" destOrd="0" parTransId="{8B6E33EC-E4BD-4985-BACF-FE03B9E5A8D2}" sibTransId="{E6D089C8-561B-4908-A5F2-22EF358C2FF4}"/>
    <dgm:cxn modelId="{82938FC2-C8CF-4ED9-AE23-BD68114C9F70}" type="presOf" srcId="{EF66A9BD-5364-40C5-8CDF-532D7BFAB8D9}" destId="{E29539A3-5DB6-4EE5-8820-55E57D394B07}" srcOrd="0" destOrd="0" presId="urn:microsoft.com/office/officeart/2005/8/layout/vList2"/>
    <dgm:cxn modelId="{040F16DC-2E02-40D0-8E8B-40FB80618D70}" type="presOf" srcId="{46992F4D-97C4-4675-A47D-585999C91A91}" destId="{28A3FC80-41BA-428D-8583-B63CCCA802F5}" srcOrd="0" destOrd="0" presId="urn:microsoft.com/office/officeart/2005/8/layout/vList2"/>
    <dgm:cxn modelId="{EF51B5E8-BDCD-4724-8C7F-8F08C8D0D761}" srcId="{46992F4D-97C4-4675-A47D-585999C91A91}" destId="{5E79E2E7-8A49-4EBC-9372-0DC268562E2F}" srcOrd="3" destOrd="0" parTransId="{6A2B613D-9106-4CD0-8BE0-8AB46A29F150}" sibTransId="{9CF44C08-7B4F-4739-A92E-A782EA0E9CBD}"/>
    <dgm:cxn modelId="{C12784F8-0998-488B-98FF-F9F6EC5AA229}" type="presOf" srcId="{5E79E2E7-8A49-4EBC-9372-0DC268562E2F}" destId="{D2920C3F-458E-4201-BDBE-C23604B7EC3E}" srcOrd="0" destOrd="0" presId="urn:microsoft.com/office/officeart/2005/8/layout/vList2"/>
    <dgm:cxn modelId="{03CE9F21-4C88-47F7-A3EF-3CB62B460F60}" type="presParOf" srcId="{28A3FC80-41BA-428D-8583-B63CCCA802F5}" destId="{108833FC-C0D8-4A98-8A05-7BE91150E9BB}" srcOrd="0" destOrd="0" presId="urn:microsoft.com/office/officeart/2005/8/layout/vList2"/>
    <dgm:cxn modelId="{916DD7D2-D8C9-4D3D-88AA-333690AD9FBA}" type="presParOf" srcId="{28A3FC80-41BA-428D-8583-B63CCCA802F5}" destId="{7C06EBA3-5209-420F-B14A-1FAC28E5A5FD}" srcOrd="1" destOrd="0" presId="urn:microsoft.com/office/officeart/2005/8/layout/vList2"/>
    <dgm:cxn modelId="{E5FFB86E-60DA-4BCD-9CC1-260281CC4F19}" type="presParOf" srcId="{28A3FC80-41BA-428D-8583-B63CCCA802F5}" destId="{D0208370-92E9-470D-8CD8-0B0616CE895F}" srcOrd="2" destOrd="0" presId="urn:microsoft.com/office/officeart/2005/8/layout/vList2"/>
    <dgm:cxn modelId="{4D0BD553-D950-424A-9FEC-F26845721FD1}" type="presParOf" srcId="{28A3FC80-41BA-428D-8583-B63CCCA802F5}" destId="{6D03EE1D-7A75-4390-BE16-36857FDF557A}" srcOrd="3" destOrd="0" presId="urn:microsoft.com/office/officeart/2005/8/layout/vList2"/>
    <dgm:cxn modelId="{F380AD94-C712-49A5-98D1-01C60C2BCBEA}" type="presParOf" srcId="{28A3FC80-41BA-428D-8583-B63CCCA802F5}" destId="{E29539A3-5DB6-4EE5-8820-55E57D394B07}" srcOrd="4" destOrd="0" presId="urn:microsoft.com/office/officeart/2005/8/layout/vList2"/>
    <dgm:cxn modelId="{BC3E1CEA-7AA9-4062-B44A-4C348D7902A0}" type="presParOf" srcId="{28A3FC80-41BA-428D-8583-B63CCCA802F5}" destId="{A291F291-5A8A-4210-8E6E-CFA14EBFF9A3}" srcOrd="5" destOrd="0" presId="urn:microsoft.com/office/officeart/2005/8/layout/vList2"/>
    <dgm:cxn modelId="{79B2FC38-D34A-42D2-B762-A520573E4793}" type="presParOf" srcId="{28A3FC80-41BA-428D-8583-B63CCCA802F5}" destId="{D2920C3F-458E-4201-BDBE-C23604B7EC3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1ACFE6E-9A5D-41F9-B026-D0117D812697}"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pl-PL"/>
        </a:p>
      </dgm:t>
    </dgm:pt>
    <dgm:pt modelId="{392A1F41-1E53-44B2-A6CA-43E8DADB9F4F}">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Koszty kwalifikowalne oznaczają jedno albo kilka z poniższych:</a:t>
          </a:r>
        </a:p>
      </dgm:t>
    </dgm:pt>
    <dgm:pt modelId="{D8D9DE7D-6761-498E-BB10-3AD975549294}" type="parTrans" cxnId="{B6AF64A2-6D24-4A1D-B766-26AB40AD9886}">
      <dgm:prSet/>
      <dgm:spPr/>
      <dgm:t>
        <a:bodyPr/>
        <a:lstStyle/>
        <a:p>
          <a:endParaRPr lang="pl-PL" sz="1400"/>
        </a:p>
      </dgm:t>
    </dgm:pt>
    <dgm:pt modelId="{4CD42F0F-54D2-42D8-A2EC-6EFC6ABD55AE}" type="sibTrans" cxnId="{B6AF64A2-6D24-4A1D-B766-26AB40AD9886}">
      <dgm:prSet/>
      <dgm:spPr/>
      <dgm:t>
        <a:bodyPr/>
        <a:lstStyle/>
        <a:p>
          <a:endParaRPr lang="pl-PL" sz="1400"/>
        </a:p>
      </dgm:t>
    </dgm:pt>
    <dgm:pt modelId="{593CB6C9-CBC9-4780-B291-D6E49FCD9D60}">
      <dgm:prSe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koszty inwestycji w rzeczowe aktywa trwałe oraz wartości niematerialne i prawne, w tym jednorazowe koszty niepodlegające amortyzacji, związane bezpośrednio z inwestycją i jej początkową instalacją;</a:t>
          </a:r>
        </a:p>
      </dgm:t>
    </dgm:pt>
    <dgm:pt modelId="{8E1FB240-DBEC-4CFD-AB87-E5EEA559F75F}" type="parTrans" cxnId="{9A369D06-F5B5-4346-88D3-6072CF332926}">
      <dgm:prSet/>
      <dgm:spPr/>
      <dgm:t>
        <a:bodyPr/>
        <a:lstStyle/>
        <a:p>
          <a:endParaRPr lang="pl-PL" sz="1400"/>
        </a:p>
      </dgm:t>
    </dgm:pt>
    <dgm:pt modelId="{9BCDEEB5-BA2B-4ED4-952B-7DAD3FEBC4E2}" type="sibTrans" cxnId="{9A369D06-F5B5-4346-88D3-6072CF332926}">
      <dgm:prSet/>
      <dgm:spPr/>
      <dgm:t>
        <a:bodyPr/>
        <a:lstStyle/>
        <a:p>
          <a:endParaRPr lang="pl-PL" sz="1400"/>
        </a:p>
      </dgm:t>
    </dgm:pt>
    <dgm:pt modelId="{3B614A56-F2BF-47F2-B1F2-02A17A1D9207}">
      <dgm:prSe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szacunkowe koszty płacy za okres 2 lat w odniesieniu do miejsc pracy powstałych bezpośrednio w wyniku realizacji projektu inwestycyjnego;</a:t>
          </a:r>
        </a:p>
      </dgm:t>
    </dgm:pt>
    <dgm:pt modelId="{5E848177-CDAE-4513-BFEC-3862713B706E}" type="parTrans" cxnId="{1129C7E4-5E99-40A9-B6B6-F97CA14C8C4B}">
      <dgm:prSet/>
      <dgm:spPr/>
      <dgm:t>
        <a:bodyPr/>
        <a:lstStyle/>
        <a:p>
          <a:endParaRPr lang="pl-PL" sz="1400"/>
        </a:p>
      </dgm:t>
    </dgm:pt>
    <dgm:pt modelId="{51AC292D-C1D5-4D10-A88C-6F6963E91EC3}" type="sibTrans" cxnId="{1129C7E4-5E99-40A9-B6B6-F97CA14C8C4B}">
      <dgm:prSet/>
      <dgm:spPr/>
      <dgm:t>
        <a:bodyPr/>
        <a:lstStyle/>
        <a:p>
          <a:endParaRPr lang="pl-PL" sz="1400"/>
        </a:p>
      </dgm:t>
    </dgm:pt>
    <dgm:pt modelId="{CABBA3E5-F9E0-42C7-9096-04AB02454094}">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połączenie części kosztów, do wysokości kwoty wyższej</a:t>
          </a:r>
        </a:p>
      </dgm:t>
    </dgm:pt>
    <dgm:pt modelId="{5CE9939B-1EAA-44FC-9454-1209909CAFEE}" type="parTrans" cxnId="{9AB66EC4-FF05-474B-B945-CD51E6167A13}">
      <dgm:prSet/>
      <dgm:spPr/>
      <dgm:t>
        <a:bodyPr/>
        <a:lstStyle/>
        <a:p>
          <a:endParaRPr lang="pl-PL" sz="1400"/>
        </a:p>
      </dgm:t>
    </dgm:pt>
    <dgm:pt modelId="{88A3BF20-9CF3-46EA-89FE-5F1E44A5AF59}" type="sibTrans" cxnId="{9AB66EC4-FF05-474B-B945-CD51E6167A13}">
      <dgm:prSet/>
      <dgm:spPr/>
      <dgm:t>
        <a:bodyPr/>
        <a:lstStyle/>
        <a:p>
          <a:endParaRPr lang="pl-PL" sz="1400"/>
        </a:p>
      </dgm:t>
    </dgm:pt>
    <dgm:pt modelId="{F322B5F8-36EB-402C-AAE1-25427C8CF57C}" type="pres">
      <dgm:prSet presAssocID="{81ACFE6E-9A5D-41F9-B026-D0117D812697}" presName="Name0" presStyleCnt="0">
        <dgm:presLayoutVars>
          <dgm:dir/>
          <dgm:animLvl val="lvl"/>
          <dgm:resizeHandles val="exact"/>
        </dgm:presLayoutVars>
      </dgm:prSet>
      <dgm:spPr/>
    </dgm:pt>
    <dgm:pt modelId="{FA55A274-D400-4845-AFC7-95E84A9B457E}" type="pres">
      <dgm:prSet presAssocID="{392A1F41-1E53-44B2-A6CA-43E8DADB9F4F}" presName="linNode" presStyleCnt="0"/>
      <dgm:spPr/>
    </dgm:pt>
    <dgm:pt modelId="{209F0AF6-A1A1-4BB7-91C1-4FB52106B51D}" type="pres">
      <dgm:prSet presAssocID="{392A1F41-1E53-44B2-A6CA-43E8DADB9F4F}" presName="parentText" presStyleLbl="node1" presStyleIdx="0" presStyleCnt="1" custLinFactNeighborX="-8586" custLinFactNeighborY="-2797">
        <dgm:presLayoutVars>
          <dgm:chMax val="1"/>
          <dgm:bulletEnabled val="1"/>
        </dgm:presLayoutVars>
      </dgm:prSet>
      <dgm:spPr/>
    </dgm:pt>
    <dgm:pt modelId="{66C45173-59B2-4661-B236-87BA26AF7269}" type="pres">
      <dgm:prSet presAssocID="{392A1F41-1E53-44B2-A6CA-43E8DADB9F4F}" presName="descendantText" presStyleLbl="alignAccFollowNode1" presStyleIdx="0" presStyleCnt="1">
        <dgm:presLayoutVars>
          <dgm:bulletEnabled val="1"/>
        </dgm:presLayoutVars>
      </dgm:prSet>
      <dgm:spPr/>
    </dgm:pt>
  </dgm:ptLst>
  <dgm:cxnLst>
    <dgm:cxn modelId="{9A369D06-F5B5-4346-88D3-6072CF332926}" srcId="{392A1F41-1E53-44B2-A6CA-43E8DADB9F4F}" destId="{593CB6C9-CBC9-4780-B291-D6E49FCD9D60}" srcOrd="0" destOrd="0" parTransId="{8E1FB240-DBEC-4CFD-AB87-E5EEA559F75F}" sibTransId="{9BCDEEB5-BA2B-4ED4-952B-7DAD3FEBC4E2}"/>
    <dgm:cxn modelId="{7B796B35-F5CC-492A-91FB-BF4228781257}" type="presOf" srcId="{CABBA3E5-F9E0-42C7-9096-04AB02454094}" destId="{66C45173-59B2-4661-B236-87BA26AF7269}" srcOrd="0" destOrd="2" presId="urn:microsoft.com/office/officeart/2005/8/layout/vList5"/>
    <dgm:cxn modelId="{5D61DB40-D219-4FDD-B5C8-3243CCD737E6}" type="presOf" srcId="{81ACFE6E-9A5D-41F9-B026-D0117D812697}" destId="{F322B5F8-36EB-402C-AAE1-25427C8CF57C}" srcOrd="0" destOrd="0" presId="urn:microsoft.com/office/officeart/2005/8/layout/vList5"/>
    <dgm:cxn modelId="{002F895D-C757-4D1D-808F-4D1AD50014D8}" type="presOf" srcId="{3B614A56-F2BF-47F2-B1F2-02A17A1D9207}" destId="{66C45173-59B2-4661-B236-87BA26AF7269}" srcOrd="0" destOrd="1" presId="urn:microsoft.com/office/officeart/2005/8/layout/vList5"/>
    <dgm:cxn modelId="{B6AF64A2-6D24-4A1D-B766-26AB40AD9886}" srcId="{81ACFE6E-9A5D-41F9-B026-D0117D812697}" destId="{392A1F41-1E53-44B2-A6CA-43E8DADB9F4F}" srcOrd="0" destOrd="0" parTransId="{D8D9DE7D-6761-498E-BB10-3AD975549294}" sibTransId="{4CD42F0F-54D2-42D8-A2EC-6EFC6ABD55AE}"/>
    <dgm:cxn modelId="{150E50B4-BE63-4CCD-9E3F-948F9302F992}" type="presOf" srcId="{593CB6C9-CBC9-4780-B291-D6E49FCD9D60}" destId="{66C45173-59B2-4661-B236-87BA26AF7269}" srcOrd="0" destOrd="0" presId="urn:microsoft.com/office/officeart/2005/8/layout/vList5"/>
    <dgm:cxn modelId="{9AB66EC4-FF05-474B-B945-CD51E6167A13}" srcId="{392A1F41-1E53-44B2-A6CA-43E8DADB9F4F}" destId="{CABBA3E5-F9E0-42C7-9096-04AB02454094}" srcOrd="2" destOrd="0" parTransId="{5CE9939B-1EAA-44FC-9454-1209909CAFEE}" sibTransId="{88A3BF20-9CF3-46EA-89FE-5F1E44A5AF59}"/>
    <dgm:cxn modelId="{964741DE-8F7B-41E4-B191-08713A24474E}" type="presOf" srcId="{392A1F41-1E53-44B2-A6CA-43E8DADB9F4F}" destId="{209F0AF6-A1A1-4BB7-91C1-4FB52106B51D}" srcOrd="0" destOrd="0" presId="urn:microsoft.com/office/officeart/2005/8/layout/vList5"/>
    <dgm:cxn modelId="{1129C7E4-5E99-40A9-B6B6-F97CA14C8C4B}" srcId="{392A1F41-1E53-44B2-A6CA-43E8DADB9F4F}" destId="{3B614A56-F2BF-47F2-B1F2-02A17A1D9207}" srcOrd="1" destOrd="0" parTransId="{5E848177-CDAE-4513-BFEC-3862713B706E}" sibTransId="{51AC292D-C1D5-4D10-A88C-6F6963E91EC3}"/>
    <dgm:cxn modelId="{6420DE32-2064-40DF-9810-9634C75476E0}" type="presParOf" srcId="{F322B5F8-36EB-402C-AAE1-25427C8CF57C}" destId="{FA55A274-D400-4845-AFC7-95E84A9B457E}" srcOrd="0" destOrd="0" presId="urn:microsoft.com/office/officeart/2005/8/layout/vList5"/>
    <dgm:cxn modelId="{648B0851-C337-4980-838E-C1AEEDB6B60E}" type="presParOf" srcId="{FA55A274-D400-4845-AFC7-95E84A9B457E}" destId="{209F0AF6-A1A1-4BB7-91C1-4FB52106B51D}" srcOrd="0" destOrd="0" presId="urn:microsoft.com/office/officeart/2005/8/layout/vList5"/>
    <dgm:cxn modelId="{D8876321-9E1E-475F-9B5B-32A06AF85A55}" type="presParOf" srcId="{FA55A274-D400-4845-AFC7-95E84A9B457E}" destId="{66C45173-59B2-4661-B236-87BA26AF726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020B59-BDEE-4F4C-AA66-3F10B1BEA7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D5025955-0AD4-49A5-A68B-FC43C6D6B22F}">
      <dgm:prSet phldrT="[Teks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przedsiębiorstwo samodzielne: jeżeli przedsiębiorstwo jest całkowicie niezależne albo posiada co najmniej jeden mniejszościowy udział (przy czym każdy z udziałów jest mniejszy niż 25%) w innych przedsiębiorstwach</a:t>
          </a:r>
        </a:p>
      </dgm:t>
    </dgm:pt>
    <dgm:pt modelId="{FE81A7F6-57CB-4A66-8873-45218A0D9CDB}" type="parTrans" cxnId="{2106F3BE-4B12-497E-AA4D-62815DFF1CF9}">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7AFFA2A9-B9B4-4400-B794-C772CBB3DD10}" type="sibTrans" cxnId="{2106F3BE-4B12-497E-AA4D-62815DFF1CF9}">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985F9435-867D-47DA-A5F9-DFFC9968A98E}">
      <dgm:prSet phldrT="[Teks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przedsiębiorstwo partnerskie: jeżeli wysokość udziałów w innych przedsiębiorstwach wynosi co najmniej 25%, ale nie więcej niż 50%, wówczas uznaje się, że są to przedsiębiorstwa partnerskie </a:t>
          </a:r>
        </a:p>
      </dgm:t>
    </dgm:pt>
    <dgm:pt modelId="{C8D93AE9-EEEB-4DDF-A684-35A3E024D7A7}" type="parTrans" cxnId="{808B9355-584A-44ED-B182-8C65763AFE27}">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A08BD231-6BD8-415E-A91D-00894E92C358}" type="sibTrans" cxnId="{808B9355-584A-44ED-B182-8C65763AFE27}">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158DB05C-DFCD-4FBE-B260-FDF8D80D507B}">
      <dgm:prSet phldrT="[Teks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przedsiębiorstwo powiązane: jeżeli wysokość udziałów w innych przedsiębiorstwach przekracza próg 50%, przedsiębiorstwa te uważa się za przedsiębiorstwa powiązane</a:t>
          </a:r>
        </a:p>
      </dgm:t>
    </dgm:pt>
    <dgm:pt modelId="{0644DF49-D0CE-4531-BD6C-A739DC863DE7}" type="parTrans" cxnId="{76B0CF9C-2517-4FE0-832C-71EA103C9808}">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E16B37BE-EB55-48C0-B38B-70FE594FE5C2}" type="sibTrans" cxnId="{76B0CF9C-2517-4FE0-832C-71EA103C9808}">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581A82F9-19D8-4F27-9551-EB41870F26AE}" type="pres">
      <dgm:prSet presAssocID="{42020B59-BDEE-4F4C-AA66-3F10B1BEA7EB}" presName="linear" presStyleCnt="0">
        <dgm:presLayoutVars>
          <dgm:dir/>
          <dgm:animLvl val="lvl"/>
          <dgm:resizeHandles val="exact"/>
        </dgm:presLayoutVars>
      </dgm:prSet>
      <dgm:spPr/>
    </dgm:pt>
    <dgm:pt modelId="{3B111DC5-D30B-4D31-AD4D-FED9DFDAC718}" type="pres">
      <dgm:prSet presAssocID="{D5025955-0AD4-49A5-A68B-FC43C6D6B22F}" presName="parentLin" presStyleCnt="0"/>
      <dgm:spPr/>
    </dgm:pt>
    <dgm:pt modelId="{8E610792-A081-4A4F-82EA-93B3CEB15DEB}" type="pres">
      <dgm:prSet presAssocID="{D5025955-0AD4-49A5-A68B-FC43C6D6B22F}" presName="parentLeftMargin" presStyleLbl="node1" presStyleIdx="0" presStyleCnt="3"/>
      <dgm:spPr/>
    </dgm:pt>
    <dgm:pt modelId="{C69FD0A1-C2AD-402B-9B25-8393125C3096}" type="pres">
      <dgm:prSet presAssocID="{D5025955-0AD4-49A5-A68B-FC43C6D6B22F}" presName="parentText" presStyleLbl="node1" presStyleIdx="0" presStyleCnt="3">
        <dgm:presLayoutVars>
          <dgm:chMax val="0"/>
          <dgm:bulletEnabled val="1"/>
        </dgm:presLayoutVars>
      </dgm:prSet>
      <dgm:spPr/>
    </dgm:pt>
    <dgm:pt modelId="{E78B9CC2-8AF2-4076-AD1B-A7EF886ABE20}" type="pres">
      <dgm:prSet presAssocID="{D5025955-0AD4-49A5-A68B-FC43C6D6B22F}" presName="negativeSpace" presStyleCnt="0"/>
      <dgm:spPr/>
    </dgm:pt>
    <dgm:pt modelId="{4326A55B-887D-4011-B0E4-9734F87EEA08}" type="pres">
      <dgm:prSet presAssocID="{D5025955-0AD4-49A5-A68B-FC43C6D6B22F}" presName="childText" presStyleLbl="conFgAcc1" presStyleIdx="0" presStyleCnt="3">
        <dgm:presLayoutVars>
          <dgm:bulletEnabled val="1"/>
        </dgm:presLayoutVars>
      </dgm:prSet>
      <dgm:spPr/>
    </dgm:pt>
    <dgm:pt modelId="{F2FF4AB0-7F32-4804-BC86-6B63F5F64F84}" type="pres">
      <dgm:prSet presAssocID="{7AFFA2A9-B9B4-4400-B794-C772CBB3DD10}" presName="spaceBetweenRectangles" presStyleCnt="0"/>
      <dgm:spPr/>
    </dgm:pt>
    <dgm:pt modelId="{84AA7025-2FE9-46FD-AEF0-0094A4F4F0ED}" type="pres">
      <dgm:prSet presAssocID="{985F9435-867D-47DA-A5F9-DFFC9968A98E}" presName="parentLin" presStyleCnt="0"/>
      <dgm:spPr/>
    </dgm:pt>
    <dgm:pt modelId="{5816CBA0-EEBB-4C52-85C3-ACDDD4B6E650}" type="pres">
      <dgm:prSet presAssocID="{985F9435-867D-47DA-A5F9-DFFC9968A98E}" presName="parentLeftMargin" presStyleLbl="node1" presStyleIdx="0" presStyleCnt="3"/>
      <dgm:spPr/>
    </dgm:pt>
    <dgm:pt modelId="{AF7FC19E-3802-4D67-9DD2-C4B6356B317E}" type="pres">
      <dgm:prSet presAssocID="{985F9435-867D-47DA-A5F9-DFFC9968A98E}" presName="parentText" presStyleLbl="node1" presStyleIdx="1" presStyleCnt="3">
        <dgm:presLayoutVars>
          <dgm:chMax val="0"/>
          <dgm:bulletEnabled val="1"/>
        </dgm:presLayoutVars>
      </dgm:prSet>
      <dgm:spPr/>
    </dgm:pt>
    <dgm:pt modelId="{C6941CAB-E055-4F92-869F-35DE47D10854}" type="pres">
      <dgm:prSet presAssocID="{985F9435-867D-47DA-A5F9-DFFC9968A98E}" presName="negativeSpace" presStyleCnt="0"/>
      <dgm:spPr/>
    </dgm:pt>
    <dgm:pt modelId="{534DC11D-4801-454D-ADF8-D9F52BB194BC}" type="pres">
      <dgm:prSet presAssocID="{985F9435-867D-47DA-A5F9-DFFC9968A98E}" presName="childText" presStyleLbl="conFgAcc1" presStyleIdx="1" presStyleCnt="3">
        <dgm:presLayoutVars>
          <dgm:bulletEnabled val="1"/>
        </dgm:presLayoutVars>
      </dgm:prSet>
      <dgm:spPr/>
    </dgm:pt>
    <dgm:pt modelId="{25B40909-647C-4EE4-88A6-82394A60A560}" type="pres">
      <dgm:prSet presAssocID="{A08BD231-6BD8-415E-A91D-00894E92C358}" presName="spaceBetweenRectangles" presStyleCnt="0"/>
      <dgm:spPr/>
    </dgm:pt>
    <dgm:pt modelId="{DF6C12DC-9F57-46DC-8F6B-F195D8187A3A}" type="pres">
      <dgm:prSet presAssocID="{158DB05C-DFCD-4FBE-B260-FDF8D80D507B}" presName="parentLin" presStyleCnt="0"/>
      <dgm:spPr/>
    </dgm:pt>
    <dgm:pt modelId="{6F3F388A-38A4-4017-95CB-4455924773E1}" type="pres">
      <dgm:prSet presAssocID="{158DB05C-DFCD-4FBE-B260-FDF8D80D507B}" presName="parentLeftMargin" presStyleLbl="node1" presStyleIdx="1" presStyleCnt="3"/>
      <dgm:spPr/>
    </dgm:pt>
    <dgm:pt modelId="{927687E7-48CB-4FCA-A4AD-412545B1AA35}" type="pres">
      <dgm:prSet presAssocID="{158DB05C-DFCD-4FBE-B260-FDF8D80D507B}" presName="parentText" presStyleLbl="node1" presStyleIdx="2" presStyleCnt="3">
        <dgm:presLayoutVars>
          <dgm:chMax val="0"/>
          <dgm:bulletEnabled val="1"/>
        </dgm:presLayoutVars>
      </dgm:prSet>
      <dgm:spPr/>
    </dgm:pt>
    <dgm:pt modelId="{90AA8DE3-B494-4D0F-AC72-EC18AE84BD50}" type="pres">
      <dgm:prSet presAssocID="{158DB05C-DFCD-4FBE-B260-FDF8D80D507B}" presName="negativeSpace" presStyleCnt="0"/>
      <dgm:spPr/>
    </dgm:pt>
    <dgm:pt modelId="{423557E9-2D21-4D60-A2E7-D938D2DDA964}" type="pres">
      <dgm:prSet presAssocID="{158DB05C-DFCD-4FBE-B260-FDF8D80D507B}" presName="childText" presStyleLbl="conFgAcc1" presStyleIdx="2" presStyleCnt="3">
        <dgm:presLayoutVars>
          <dgm:bulletEnabled val="1"/>
        </dgm:presLayoutVars>
      </dgm:prSet>
      <dgm:spPr/>
    </dgm:pt>
  </dgm:ptLst>
  <dgm:cxnLst>
    <dgm:cxn modelId="{7D6FB40E-BADC-46D5-8AC7-38E452DF544A}" type="presOf" srcId="{158DB05C-DFCD-4FBE-B260-FDF8D80D507B}" destId="{6F3F388A-38A4-4017-95CB-4455924773E1}" srcOrd="0" destOrd="0" presId="urn:microsoft.com/office/officeart/2005/8/layout/list1"/>
    <dgm:cxn modelId="{5C2AE125-3749-4670-A07A-738267AB9142}" type="presOf" srcId="{158DB05C-DFCD-4FBE-B260-FDF8D80D507B}" destId="{927687E7-48CB-4FCA-A4AD-412545B1AA35}" srcOrd="1" destOrd="0" presId="urn:microsoft.com/office/officeart/2005/8/layout/list1"/>
    <dgm:cxn modelId="{808B9355-584A-44ED-B182-8C65763AFE27}" srcId="{42020B59-BDEE-4F4C-AA66-3F10B1BEA7EB}" destId="{985F9435-867D-47DA-A5F9-DFFC9968A98E}" srcOrd="1" destOrd="0" parTransId="{C8D93AE9-EEEB-4DDF-A684-35A3E024D7A7}" sibTransId="{A08BD231-6BD8-415E-A91D-00894E92C358}"/>
    <dgm:cxn modelId="{76B0CF9C-2517-4FE0-832C-71EA103C9808}" srcId="{42020B59-BDEE-4F4C-AA66-3F10B1BEA7EB}" destId="{158DB05C-DFCD-4FBE-B260-FDF8D80D507B}" srcOrd="2" destOrd="0" parTransId="{0644DF49-D0CE-4531-BD6C-A739DC863DE7}" sibTransId="{E16B37BE-EB55-48C0-B38B-70FE594FE5C2}"/>
    <dgm:cxn modelId="{21EB3EA5-9410-4C49-B94D-D905EE6AC6C7}" type="presOf" srcId="{42020B59-BDEE-4F4C-AA66-3F10B1BEA7EB}" destId="{581A82F9-19D8-4F27-9551-EB41870F26AE}" srcOrd="0" destOrd="0" presId="urn:microsoft.com/office/officeart/2005/8/layout/list1"/>
    <dgm:cxn modelId="{C78221B0-A6E1-4B7A-8093-C7656993EFC6}" type="presOf" srcId="{985F9435-867D-47DA-A5F9-DFFC9968A98E}" destId="{AF7FC19E-3802-4D67-9DD2-C4B6356B317E}" srcOrd="1" destOrd="0" presId="urn:microsoft.com/office/officeart/2005/8/layout/list1"/>
    <dgm:cxn modelId="{2106F3BE-4B12-497E-AA4D-62815DFF1CF9}" srcId="{42020B59-BDEE-4F4C-AA66-3F10B1BEA7EB}" destId="{D5025955-0AD4-49A5-A68B-FC43C6D6B22F}" srcOrd="0" destOrd="0" parTransId="{FE81A7F6-57CB-4A66-8873-45218A0D9CDB}" sibTransId="{7AFFA2A9-B9B4-4400-B794-C772CBB3DD10}"/>
    <dgm:cxn modelId="{A3FDE4E1-86AB-4006-A318-2DD6DB90B9F2}" type="presOf" srcId="{D5025955-0AD4-49A5-A68B-FC43C6D6B22F}" destId="{8E610792-A081-4A4F-82EA-93B3CEB15DEB}" srcOrd="0" destOrd="0" presId="urn:microsoft.com/office/officeart/2005/8/layout/list1"/>
    <dgm:cxn modelId="{A62F86F5-7DEA-48FD-A8CD-9FAF48B5CFD6}" type="presOf" srcId="{D5025955-0AD4-49A5-A68B-FC43C6D6B22F}" destId="{C69FD0A1-C2AD-402B-9B25-8393125C3096}" srcOrd="1" destOrd="0" presId="urn:microsoft.com/office/officeart/2005/8/layout/list1"/>
    <dgm:cxn modelId="{877EBAFA-9827-450C-A82C-912C1241A02E}" type="presOf" srcId="{985F9435-867D-47DA-A5F9-DFFC9968A98E}" destId="{5816CBA0-EEBB-4C52-85C3-ACDDD4B6E650}" srcOrd="0" destOrd="0" presId="urn:microsoft.com/office/officeart/2005/8/layout/list1"/>
    <dgm:cxn modelId="{8E878875-DC81-46CE-B551-B63883A577F3}" type="presParOf" srcId="{581A82F9-19D8-4F27-9551-EB41870F26AE}" destId="{3B111DC5-D30B-4D31-AD4D-FED9DFDAC718}" srcOrd="0" destOrd="0" presId="urn:microsoft.com/office/officeart/2005/8/layout/list1"/>
    <dgm:cxn modelId="{837D50A0-8982-4D9F-B999-8761AB65AC85}" type="presParOf" srcId="{3B111DC5-D30B-4D31-AD4D-FED9DFDAC718}" destId="{8E610792-A081-4A4F-82EA-93B3CEB15DEB}" srcOrd="0" destOrd="0" presId="urn:microsoft.com/office/officeart/2005/8/layout/list1"/>
    <dgm:cxn modelId="{AA9C86CC-F6CF-4733-9F4F-75DA311C77DD}" type="presParOf" srcId="{3B111DC5-D30B-4D31-AD4D-FED9DFDAC718}" destId="{C69FD0A1-C2AD-402B-9B25-8393125C3096}" srcOrd="1" destOrd="0" presId="urn:microsoft.com/office/officeart/2005/8/layout/list1"/>
    <dgm:cxn modelId="{1A56A45C-263B-4481-B424-B67A61256C52}" type="presParOf" srcId="{581A82F9-19D8-4F27-9551-EB41870F26AE}" destId="{E78B9CC2-8AF2-4076-AD1B-A7EF886ABE20}" srcOrd="1" destOrd="0" presId="urn:microsoft.com/office/officeart/2005/8/layout/list1"/>
    <dgm:cxn modelId="{8C942646-2D22-42D3-80B1-2EFB5C45AD2A}" type="presParOf" srcId="{581A82F9-19D8-4F27-9551-EB41870F26AE}" destId="{4326A55B-887D-4011-B0E4-9734F87EEA08}" srcOrd="2" destOrd="0" presId="urn:microsoft.com/office/officeart/2005/8/layout/list1"/>
    <dgm:cxn modelId="{3F57E49B-1606-4995-A5B1-AC7514C7F25D}" type="presParOf" srcId="{581A82F9-19D8-4F27-9551-EB41870F26AE}" destId="{F2FF4AB0-7F32-4804-BC86-6B63F5F64F84}" srcOrd="3" destOrd="0" presId="urn:microsoft.com/office/officeart/2005/8/layout/list1"/>
    <dgm:cxn modelId="{58746C84-4FFD-4067-AAB5-11CE4D15B22E}" type="presParOf" srcId="{581A82F9-19D8-4F27-9551-EB41870F26AE}" destId="{84AA7025-2FE9-46FD-AEF0-0094A4F4F0ED}" srcOrd="4" destOrd="0" presId="urn:microsoft.com/office/officeart/2005/8/layout/list1"/>
    <dgm:cxn modelId="{5D9D9605-EB4D-4C01-936E-D29757F57E77}" type="presParOf" srcId="{84AA7025-2FE9-46FD-AEF0-0094A4F4F0ED}" destId="{5816CBA0-EEBB-4C52-85C3-ACDDD4B6E650}" srcOrd="0" destOrd="0" presId="urn:microsoft.com/office/officeart/2005/8/layout/list1"/>
    <dgm:cxn modelId="{A8569983-0173-49B9-8E17-CA0B17F9E3BE}" type="presParOf" srcId="{84AA7025-2FE9-46FD-AEF0-0094A4F4F0ED}" destId="{AF7FC19E-3802-4D67-9DD2-C4B6356B317E}" srcOrd="1" destOrd="0" presId="urn:microsoft.com/office/officeart/2005/8/layout/list1"/>
    <dgm:cxn modelId="{AF0E8760-8BCF-45A3-920F-31E94D9D4BD5}" type="presParOf" srcId="{581A82F9-19D8-4F27-9551-EB41870F26AE}" destId="{C6941CAB-E055-4F92-869F-35DE47D10854}" srcOrd="5" destOrd="0" presId="urn:microsoft.com/office/officeart/2005/8/layout/list1"/>
    <dgm:cxn modelId="{9EED3A0D-3EAB-428F-A860-CE1A224B59DA}" type="presParOf" srcId="{581A82F9-19D8-4F27-9551-EB41870F26AE}" destId="{534DC11D-4801-454D-ADF8-D9F52BB194BC}" srcOrd="6" destOrd="0" presId="urn:microsoft.com/office/officeart/2005/8/layout/list1"/>
    <dgm:cxn modelId="{EAD01109-F44E-47DA-8F66-BF8A2CCC38D3}" type="presParOf" srcId="{581A82F9-19D8-4F27-9551-EB41870F26AE}" destId="{25B40909-647C-4EE4-88A6-82394A60A560}" srcOrd="7" destOrd="0" presId="urn:microsoft.com/office/officeart/2005/8/layout/list1"/>
    <dgm:cxn modelId="{70DA5C86-A048-48AE-98CE-92F93375C0E3}" type="presParOf" srcId="{581A82F9-19D8-4F27-9551-EB41870F26AE}" destId="{DF6C12DC-9F57-46DC-8F6B-F195D8187A3A}" srcOrd="8" destOrd="0" presId="urn:microsoft.com/office/officeart/2005/8/layout/list1"/>
    <dgm:cxn modelId="{6B1C93EB-D852-49C4-8BD5-7786B9C95E1C}" type="presParOf" srcId="{DF6C12DC-9F57-46DC-8F6B-F195D8187A3A}" destId="{6F3F388A-38A4-4017-95CB-4455924773E1}" srcOrd="0" destOrd="0" presId="urn:microsoft.com/office/officeart/2005/8/layout/list1"/>
    <dgm:cxn modelId="{F43ACB62-A43D-43F5-A933-4185E46AD6A8}" type="presParOf" srcId="{DF6C12DC-9F57-46DC-8F6B-F195D8187A3A}" destId="{927687E7-48CB-4FCA-A4AD-412545B1AA35}" srcOrd="1" destOrd="0" presId="urn:microsoft.com/office/officeart/2005/8/layout/list1"/>
    <dgm:cxn modelId="{62A8A903-A26E-4C70-87E6-EC6FA65688BF}" type="presParOf" srcId="{581A82F9-19D8-4F27-9551-EB41870F26AE}" destId="{90AA8DE3-B494-4D0F-AC72-EC18AE84BD50}" srcOrd="9" destOrd="0" presId="urn:microsoft.com/office/officeart/2005/8/layout/list1"/>
    <dgm:cxn modelId="{69AD4070-1927-4167-B166-CB4A9079F8A4}" type="presParOf" srcId="{581A82F9-19D8-4F27-9551-EB41870F26AE}" destId="{423557E9-2D21-4D60-A2E7-D938D2DDA96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31426E3-3E81-49F9-8605-F8722B55141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pl-PL"/>
        </a:p>
      </dgm:t>
    </dgm:pt>
    <dgm:pt modelId="{4E8FA35A-FFBE-45F2-95E6-E787A7E733B9}">
      <dgm:prSet phldrT="[Tekst]"/>
      <dgm:spPr/>
      <dgm:t>
        <a:bodyPr/>
        <a:lstStyle/>
        <a:p>
          <a:r>
            <a:rPr lang="pl-PL" dirty="0"/>
            <a:t>poszanowania praw podstawowych oraz przestrzegania Karty praw podstawowych Unii Europejskiej w procesie wdrażania funduszy (ust. 1) </a:t>
          </a:r>
        </a:p>
      </dgm:t>
    </dgm:pt>
    <dgm:pt modelId="{26EC5765-4482-4970-AB07-022C4C468A1D}" type="parTrans" cxnId="{5384A2D6-F798-46CC-82FD-F345CC1F6E0F}">
      <dgm:prSet/>
      <dgm:spPr/>
      <dgm:t>
        <a:bodyPr/>
        <a:lstStyle/>
        <a:p>
          <a:endParaRPr lang="pl-PL"/>
        </a:p>
      </dgm:t>
    </dgm:pt>
    <dgm:pt modelId="{4AACE23B-E373-4D56-BB02-936698BCFE5A}" type="sibTrans" cxnId="{5384A2D6-F798-46CC-82FD-F345CC1F6E0F}">
      <dgm:prSet/>
      <dgm:spPr/>
      <dgm:t>
        <a:bodyPr/>
        <a:lstStyle/>
        <a:p>
          <a:endParaRPr lang="pl-PL"/>
        </a:p>
      </dgm:t>
    </dgm:pt>
    <dgm:pt modelId="{E931A9BA-8CA2-4753-B548-74D26C78538F}">
      <dgm:prSet phldrT="[Tekst]"/>
      <dgm:spPr/>
      <dgm:t>
        <a:bodyPr/>
        <a:lstStyle/>
        <a:p>
          <a:r>
            <a:rPr lang="pl-PL" dirty="0"/>
            <a:t>zapewnienia równości mężczyzn i kobiet oraz uwzględnienia aspektu i perspektywy płci w całym procesie przygotowywania, wdrażania, monitorowania, sprawozdawczości i ewaluacji programów (ust. 2),</a:t>
          </a:r>
        </a:p>
      </dgm:t>
    </dgm:pt>
    <dgm:pt modelId="{0000CDE3-592A-4F40-ABB6-3831F42CACFA}" type="parTrans" cxnId="{EC016CB5-C533-4539-ADC7-FCD489EFE92A}">
      <dgm:prSet/>
      <dgm:spPr/>
      <dgm:t>
        <a:bodyPr/>
        <a:lstStyle/>
        <a:p>
          <a:endParaRPr lang="pl-PL"/>
        </a:p>
      </dgm:t>
    </dgm:pt>
    <dgm:pt modelId="{006F40C5-7148-4FA5-97B6-8E21D3F4F74D}" type="sibTrans" cxnId="{EC016CB5-C533-4539-ADC7-FCD489EFE92A}">
      <dgm:prSet/>
      <dgm:spPr/>
      <dgm:t>
        <a:bodyPr/>
        <a:lstStyle/>
        <a:p>
          <a:endParaRPr lang="pl-PL"/>
        </a:p>
      </dgm:t>
    </dgm:pt>
    <dgm:pt modelId="{CAB4C738-7C42-4A73-AF5D-31832789EBA7}">
      <dgm:prSet phldrT="[Tekst]"/>
      <dgm:spPr/>
      <dgm:t>
        <a:bodyPr/>
        <a:lstStyle/>
        <a:p>
          <a:pPr>
            <a:buFont typeface="Symbol" panose="05050102010706020507" pitchFamily="18" charset="2"/>
            <a:buChar char=""/>
          </a:pPr>
          <a:r>
            <a:rPr lang="pl-PL" dirty="0"/>
            <a:t>zapobiegania wszelkiej dyskryminacji ze względu na płeć, rasę lub pochodzenie etniczne, religię lub światopogląd, niepełnosprawność (zapewnienie dostępności dla osób z niepełnosprawnościami), wiek lub orientację seksualną podczas przygotowywania, wdrażania, monitorowania, sprawozdawczości i ewaluacji programów, </a:t>
          </a:r>
        </a:p>
      </dgm:t>
    </dgm:pt>
    <dgm:pt modelId="{E621935D-213E-45F7-B644-06844933E519}" type="parTrans" cxnId="{8E77617D-E5AF-400B-9B84-D3F595930FD4}">
      <dgm:prSet/>
      <dgm:spPr/>
      <dgm:t>
        <a:bodyPr/>
        <a:lstStyle/>
        <a:p>
          <a:endParaRPr lang="pl-PL"/>
        </a:p>
      </dgm:t>
    </dgm:pt>
    <dgm:pt modelId="{8C74569E-70F1-4799-B231-801769261656}" type="sibTrans" cxnId="{8E77617D-E5AF-400B-9B84-D3F595930FD4}">
      <dgm:prSet/>
      <dgm:spPr/>
      <dgm:t>
        <a:bodyPr/>
        <a:lstStyle/>
        <a:p>
          <a:endParaRPr lang="pl-PL"/>
        </a:p>
      </dgm:t>
    </dgm:pt>
    <dgm:pt modelId="{FFD0226F-9E56-4537-9DA8-A4049A84B02B}">
      <dgm:prSet/>
      <dgm:spPr/>
      <dgm:t>
        <a:bodyPr/>
        <a:lstStyle/>
        <a:p>
          <a:r>
            <a:rPr lang="pl-PL"/>
            <a:t>wdrażać fundusze zgodnie z celem wspierania zrównoważonego rozwoju, określonym w art. 11 TFUE, oraz z uwzględnieniem celów ONZ dotyczących zrównoważonego rozwoju, a także porozumienia paryskiego i zasady „nie czyń poważnych szkód” </a:t>
          </a:r>
        </a:p>
      </dgm:t>
    </dgm:pt>
    <dgm:pt modelId="{39AF981F-E3F7-457B-BCEF-2A516411A901}" type="parTrans" cxnId="{2D3860B7-71C0-4012-9723-C43E500F0CA4}">
      <dgm:prSet/>
      <dgm:spPr/>
      <dgm:t>
        <a:bodyPr/>
        <a:lstStyle/>
        <a:p>
          <a:endParaRPr lang="pl-PL"/>
        </a:p>
      </dgm:t>
    </dgm:pt>
    <dgm:pt modelId="{8328F95F-FC4B-4642-86E8-03B31BCBCBCA}" type="sibTrans" cxnId="{2D3860B7-71C0-4012-9723-C43E500F0CA4}">
      <dgm:prSet/>
      <dgm:spPr/>
      <dgm:t>
        <a:bodyPr/>
        <a:lstStyle/>
        <a:p>
          <a:endParaRPr lang="pl-PL"/>
        </a:p>
      </dgm:t>
    </dgm:pt>
    <dgm:pt modelId="{62431B66-2923-4A78-B28B-04E613233212}" type="pres">
      <dgm:prSet presAssocID="{931426E3-3E81-49F9-8605-F8722B551415}" presName="vert0" presStyleCnt="0">
        <dgm:presLayoutVars>
          <dgm:dir/>
          <dgm:animOne val="branch"/>
          <dgm:animLvl val="lvl"/>
        </dgm:presLayoutVars>
      </dgm:prSet>
      <dgm:spPr/>
    </dgm:pt>
    <dgm:pt modelId="{0BB1A7D4-6B14-4BBD-AC34-93823872C3A4}" type="pres">
      <dgm:prSet presAssocID="{4E8FA35A-FFBE-45F2-95E6-E787A7E733B9}" presName="thickLine" presStyleLbl="alignNode1" presStyleIdx="0" presStyleCnt="4"/>
      <dgm:spPr/>
    </dgm:pt>
    <dgm:pt modelId="{2C5523AA-EEA0-4FD5-AA9D-9A043B6F71B7}" type="pres">
      <dgm:prSet presAssocID="{4E8FA35A-FFBE-45F2-95E6-E787A7E733B9}" presName="horz1" presStyleCnt="0"/>
      <dgm:spPr/>
    </dgm:pt>
    <dgm:pt modelId="{CBF9B268-2E8D-4358-8EE7-D78EBE5237EA}" type="pres">
      <dgm:prSet presAssocID="{4E8FA35A-FFBE-45F2-95E6-E787A7E733B9}" presName="tx1" presStyleLbl="revTx" presStyleIdx="0" presStyleCnt="4"/>
      <dgm:spPr/>
    </dgm:pt>
    <dgm:pt modelId="{C8241216-D4F3-4A15-A1A7-DDCB1B3E3515}" type="pres">
      <dgm:prSet presAssocID="{4E8FA35A-FFBE-45F2-95E6-E787A7E733B9}" presName="vert1" presStyleCnt="0"/>
      <dgm:spPr/>
    </dgm:pt>
    <dgm:pt modelId="{AD68E5B4-C3FE-495F-BCF8-EE5AE38E305B}" type="pres">
      <dgm:prSet presAssocID="{E931A9BA-8CA2-4753-B548-74D26C78538F}" presName="thickLine" presStyleLbl="alignNode1" presStyleIdx="1" presStyleCnt="4"/>
      <dgm:spPr/>
    </dgm:pt>
    <dgm:pt modelId="{3949F348-267B-4DD9-B58D-BBA503B5382D}" type="pres">
      <dgm:prSet presAssocID="{E931A9BA-8CA2-4753-B548-74D26C78538F}" presName="horz1" presStyleCnt="0"/>
      <dgm:spPr/>
    </dgm:pt>
    <dgm:pt modelId="{F7D36F6A-B5A3-4686-A2C1-F18109184AF7}" type="pres">
      <dgm:prSet presAssocID="{E931A9BA-8CA2-4753-B548-74D26C78538F}" presName="tx1" presStyleLbl="revTx" presStyleIdx="1" presStyleCnt="4"/>
      <dgm:spPr/>
    </dgm:pt>
    <dgm:pt modelId="{F567A925-4B52-49F3-BC31-45F27138B67D}" type="pres">
      <dgm:prSet presAssocID="{E931A9BA-8CA2-4753-B548-74D26C78538F}" presName="vert1" presStyleCnt="0"/>
      <dgm:spPr/>
    </dgm:pt>
    <dgm:pt modelId="{A981EAB8-C2CC-4560-ABAB-7937941C27B4}" type="pres">
      <dgm:prSet presAssocID="{CAB4C738-7C42-4A73-AF5D-31832789EBA7}" presName="thickLine" presStyleLbl="alignNode1" presStyleIdx="2" presStyleCnt="4"/>
      <dgm:spPr/>
    </dgm:pt>
    <dgm:pt modelId="{588AB075-94C7-41EB-B2CA-10850529EF89}" type="pres">
      <dgm:prSet presAssocID="{CAB4C738-7C42-4A73-AF5D-31832789EBA7}" presName="horz1" presStyleCnt="0"/>
      <dgm:spPr/>
    </dgm:pt>
    <dgm:pt modelId="{B1188F0D-52EC-4D7B-9387-7511E47C4CCB}" type="pres">
      <dgm:prSet presAssocID="{CAB4C738-7C42-4A73-AF5D-31832789EBA7}" presName="tx1" presStyleLbl="revTx" presStyleIdx="2" presStyleCnt="4"/>
      <dgm:spPr/>
    </dgm:pt>
    <dgm:pt modelId="{1AA41792-B98E-4EFF-9AB2-94215FC40D13}" type="pres">
      <dgm:prSet presAssocID="{CAB4C738-7C42-4A73-AF5D-31832789EBA7}" presName="vert1" presStyleCnt="0"/>
      <dgm:spPr/>
    </dgm:pt>
    <dgm:pt modelId="{E5075B7C-1CD7-49FB-9E1F-7B807FE7226C}" type="pres">
      <dgm:prSet presAssocID="{FFD0226F-9E56-4537-9DA8-A4049A84B02B}" presName="thickLine" presStyleLbl="alignNode1" presStyleIdx="3" presStyleCnt="4"/>
      <dgm:spPr/>
    </dgm:pt>
    <dgm:pt modelId="{38FE7457-AFA2-4150-9426-7A3732E1B6A7}" type="pres">
      <dgm:prSet presAssocID="{FFD0226F-9E56-4537-9DA8-A4049A84B02B}" presName="horz1" presStyleCnt="0"/>
      <dgm:spPr/>
    </dgm:pt>
    <dgm:pt modelId="{B00DEAA4-A709-4D58-9100-250935472838}" type="pres">
      <dgm:prSet presAssocID="{FFD0226F-9E56-4537-9DA8-A4049A84B02B}" presName="tx1" presStyleLbl="revTx" presStyleIdx="3" presStyleCnt="4"/>
      <dgm:spPr/>
    </dgm:pt>
    <dgm:pt modelId="{01FDE7FE-D6A5-49DD-9EDF-97AA0B0F593D}" type="pres">
      <dgm:prSet presAssocID="{FFD0226F-9E56-4537-9DA8-A4049A84B02B}" presName="vert1" presStyleCnt="0"/>
      <dgm:spPr/>
    </dgm:pt>
  </dgm:ptLst>
  <dgm:cxnLst>
    <dgm:cxn modelId="{B32A2662-09F3-4F8C-BE35-1B8890394449}" type="presOf" srcId="{931426E3-3E81-49F9-8605-F8722B551415}" destId="{62431B66-2923-4A78-B28B-04E613233212}" srcOrd="0" destOrd="0" presId="urn:microsoft.com/office/officeart/2008/layout/LinedList"/>
    <dgm:cxn modelId="{8D24AE48-7008-4809-AFA3-D382BEC82439}" type="presOf" srcId="{E931A9BA-8CA2-4753-B548-74D26C78538F}" destId="{F7D36F6A-B5A3-4686-A2C1-F18109184AF7}" srcOrd="0" destOrd="0" presId="urn:microsoft.com/office/officeart/2008/layout/LinedList"/>
    <dgm:cxn modelId="{E5EE3F6B-3F60-427B-BDEA-2972371AD6FF}" type="presOf" srcId="{CAB4C738-7C42-4A73-AF5D-31832789EBA7}" destId="{B1188F0D-52EC-4D7B-9387-7511E47C4CCB}" srcOrd="0" destOrd="0" presId="urn:microsoft.com/office/officeart/2008/layout/LinedList"/>
    <dgm:cxn modelId="{8E77617D-E5AF-400B-9B84-D3F595930FD4}" srcId="{931426E3-3E81-49F9-8605-F8722B551415}" destId="{CAB4C738-7C42-4A73-AF5D-31832789EBA7}" srcOrd="2" destOrd="0" parTransId="{E621935D-213E-45F7-B644-06844933E519}" sibTransId="{8C74569E-70F1-4799-B231-801769261656}"/>
    <dgm:cxn modelId="{4ECAC0A8-53A4-474A-8D22-D02BB0C2715C}" type="presOf" srcId="{FFD0226F-9E56-4537-9DA8-A4049A84B02B}" destId="{B00DEAA4-A709-4D58-9100-250935472838}" srcOrd="0" destOrd="0" presId="urn:microsoft.com/office/officeart/2008/layout/LinedList"/>
    <dgm:cxn modelId="{EC016CB5-C533-4539-ADC7-FCD489EFE92A}" srcId="{931426E3-3E81-49F9-8605-F8722B551415}" destId="{E931A9BA-8CA2-4753-B548-74D26C78538F}" srcOrd="1" destOrd="0" parTransId="{0000CDE3-592A-4F40-ABB6-3831F42CACFA}" sibTransId="{006F40C5-7148-4FA5-97B6-8E21D3F4F74D}"/>
    <dgm:cxn modelId="{2D3860B7-71C0-4012-9723-C43E500F0CA4}" srcId="{931426E3-3E81-49F9-8605-F8722B551415}" destId="{FFD0226F-9E56-4537-9DA8-A4049A84B02B}" srcOrd="3" destOrd="0" parTransId="{39AF981F-E3F7-457B-BCEF-2A516411A901}" sibTransId="{8328F95F-FC4B-4642-86E8-03B31BCBCBCA}"/>
    <dgm:cxn modelId="{EF7564D0-5AEE-4B22-BBA0-E553B75480B9}" type="presOf" srcId="{4E8FA35A-FFBE-45F2-95E6-E787A7E733B9}" destId="{CBF9B268-2E8D-4358-8EE7-D78EBE5237EA}" srcOrd="0" destOrd="0" presId="urn:microsoft.com/office/officeart/2008/layout/LinedList"/>
    <dgm:cxn modelId="{5384A2D6-F798-46CC-82FD-F345CC1F6E0F}" srcId="{931426E3-3E81-49F9-8605-F8722B551415}" destId="{4E8FA35A-FFBE-45F2-95E6-E787A7E733B9}" srcOrd="0" destOrd="0" parTransId="{26EC5765-4482-4970-AB07-022C4C468A1D}" sibTransId="{4AACE23B-E373-4D56-BB02-936698BCFE5A}"/>
    <dgm:cxn modelId="{6878E8BA-5B48-4DDE-B8BB-2E31FCFAF022}" type="presParOf" srcId="{62431B66-2923-4A78-B28B-04E613233212}" destId="{0BB1A7D4-6B14-4BBD-AC34-93823872C3A4}" srcOrd="0" destOrd="0" presId="urn:microsoft.com/office/officeart/2008/layout/LinedList"/>
    <dgm:cxn modelId="{491248E8-4606-4866-98CF-C3266B439E50}" type="presParOf" srcId="{62431B66-2923-4A78-B28B-04E613233212}" destId="{2C5523AA-EEA0-4FD5-AA9D-9A043B6F71B7}" srcOrd="1" destOrd="0" presId="urn:microsoft.com/office/officeart/2008/layout/LinedList"/>
    <dgm:cxn modelId="{DD31E711-C66B-473C-88F3-AED8DD1A616E}" type="presParOf" srcId="{2C5523AA-EEA0-4FD5-AA9D-9A043B6F71B7}" destId="{CBF9B268-2E8D-4358-8EE7-D78EBE5237EA}" srcOrd="0" destOrd="0" presId="urn:microsoft.com/office/officeart/2008/layout/LinedList"/>
    <dgm:cxn modelId="{22388590-B7DC-4778-8EC5-302AC92821C1}" type="presParOf" srcId="{2C5523AA-EEA0-4FD5-AA9D-9A043B6F71B7}" destId="{C8241216-D4F3-4A15-A1A7-DDCB1B3E3515}" srcOrd="1" destOrd="0" presId="urn:microsoft.com/office/officeart/2008/layout/LinedList"/>
    <dgm:cxn modelId="{0F98C4AD-EAB6-484F-818A-FAF8D4E9BCFD}" type="presParOf" srcId="{62431B66-2923-4A78-B28B-04E613233212}" destId="{AD68E5B4-C3FE-495F-BCF8-EE5AE38E305B}" srcOrd="2" destOrd="0" presId="urn:microsoft.com/office/officeart/2008/layout/LinedList"/>
    <dgm:cxn modelId="{67FE40B4-93CE-472D-B825-73E19FC1DFD2}" type="presParOf" srcId="{62431B66-2923-4A78-B28B-04E613233212}" destId="{3949F348-267B-4DD9-B58D-BBA503B5382D}" srcOrd="3" destOrd="0" presId="urn:microsoft.com/office/officeart/2008/layout/LinedList"/>
    <dgm:cxn modelId="{FF9E31FD-6A49-441D-96A0-53691F3754A9}" type="presParOf" srcId="{3949F348-267B-4DD9-B58D-BBA503B5382D}" destId="{F7D36F6A-B5A3-4686-A2C1-F18109184AF7}" srcOrd="0" destOrd="0" presId="urn:microsoft.com/office/officeart/2008/layout/LinedList"/>
    <dgm:cxn modelId="{290D92DF-6895-4C4B-9841-E7F847145C2F}" type="presParOf" srcId="{3949F348-267B-4DD9-B58D-BBA503B5382D}" destId="{F567A925-4B52-49F3-BC31-45F27138B67D}" srcOrd="1" destOrd="0" presId="urn:microsoft.com/office/officeart/2008/layout/LinedList"/>
    <dgm:cxn modelId="{22C9BBBB-B3EA-470E-A2E3-97247F7D1361}" type="presParOf" srcId="{62431B66-2923-4A78-B28B-04E613233212}" destId="{A981EAB8-C2CC-4560-ABAB-7937941C27B4}" srcOrd="4" destOrd="0" presId="urn:microsoft.com/office/officeart/2008/layout/LinedList"/>
    <dgm:cxn modelId="{AC50E79C-9C26-4737-AA0B-2C8B7FFCE965}" type="presParOf" srcId="{62431B66-2923-4A78-B28B-04E613233212}" destId="{588AB075-94C7-41EB-B2CA-10850529EF89}" srcOrd="5" destOrd="0" presId="urn:microsoft.com/office/officeart/2008/layout/LinedList"/>
    <dgm:cxn modelId="{0FA5862F-6100-48D1-AF9B-C7A683F862E7}" type="presParOf" srcId="{588AB075-94C7-41EB-B2CA-10850529EF89}" destId="{B1188F0D-52EC-4D7B-9387-7511E47C4CCB}" srcOrd="0" destOrd="0" presId="urn:microsoft.com/office/officeart/2008/layout/LinedList"/>
    <dgm:cxn modelId="{861DE087-30D7-464B-8E0D-127205B3BC5C}" type="presParOf" srcId="{588AB075-94C7-41EB-B2CA-10850529EF89}" destId="{1AA41792-B98E-4EFF-9AB2-94215FC40D13}" srcOrd="1" destOrd="0" presId="urn:microsoft.com/office/officeart/2008/layout/LinedList"/>
    <dgm:cxn modelId="{54E3DD6E-3AF3-4442-BA85-132433B29780}" type="presParOf" srcId="{62431B66-2923-4A78-B28B-04E613233212}" destId="{E5075B7C-1CD7-49FB-9E1F-7B807FE7226C}" srcOrd="6" destOrd="0" presId="urn:microsoft.com/office/officeart/2008/layout/LinedList"/>
    <dgm:cxn modelId="{6357EB5B-2E62-4FDE-A6B2-32E77B40292D}" type="presParOf" srcId="{62431B66-2923-4A78-B28B-04E613233212}" destId="{38FE7457-AFA2-4150-9426-7A3732E1B6A7}" srcOrd="7" destOrd="0" presId="urn:microsoft.com/office/officeart/2008/layout/LinedList"/>
    <dgm:cxn modelId="{ECA65A17-AE9F-437F-A341-D49B6A223E77}" type="presParOf" srcId="{38FE7457-AFA2-4150-9426-7A3732E1B6A7}" destId="{B00DEAA4-A709-4D58-9100-250935472838}" srcOrd="0" destOrd="0" presId="urn:microsoft.com/office/officeart/2008/layout/LinedList"/>
    <dgm:cxn modelId="{024FE68F-6FB6-49B7-B53F-E76A38AC1DA7}" type="presParOf" srcId="{38FE7457-AFA2-4150-9426-7A3732E1B6A7}" destId="{01FDE7FE-D6A5-49DD-9EDF-97AA0B0F593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DCAC090-B0B9-42D3-9C9F-ABA8F6F8C034}"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pl-PL"/>
        </a:p>
      </dgm:t>
    </dgm:pt>
    <dgm:pt modelId="{1137F35D-2B0B-40B3-B9EC-DB0711D4B193}">
      <dgm:prSet/>
      <dgm:spPr/>
      <dgm:t>
        <a:bodyPr/>
        <a:lstStyle/>
        <a:p>
          <a:r>
            <a:rPr lang="pl-PL"/>
            <a:t>Do współfinansowania kwalifikują się wydatki poniesione przez beneficjenta (lub partnera w projekcie PPP) w trakcie realizacji projektu, w okresie pomiędzy datą przekazania programu do Komisji </a:t>
          </a:r>
          <a:r>
            <a:rPr lang="pl-PL" b="1"/>
            <a:t>lub dniem 1 stycznia 2021 r. - w zależności od tego, która z tych dat jest wcześniejsza – a dniem 31 grudnia 2029 r.</a:t>
          </a:r>
          <a:endParaRPr lang="pl-PL"/>
        </a:p>
      </dgm:t>
    </dgm:pt>
    <dgm:pt modelId="{6630407D-9DC9-4234-9E81-8D77B1EB95FE}" type="parTrans" cxnId="{12033DE3-76A8-42F6-802B-9144D424D572}">
      <dgm:prSet/>
      <dgm:spPr/>
      <dgm:t>
        <a:bodyPr/>
        <a:lstStyle/>
        <a:p>
          <a:endParaRPr lang="pl-PL"/>
        </a:p>
      </dgm:t>
    </dgm:pt>
    <dgm:pt modelId="{E73EDCED-5E72-4C1B-8E70-57D2EBDD1F33}" type="sibTrans" cxnId="{12033DE3-76A8-42F6-802B-9144D424D572}">
      <dgm:prSet/>
      <dgm:spPr/>
      <dgm:t>
        <a:bodyPr/>
        <a:lstStyle/>
        <a:p>
          <a:endParaRPr lang="pl-PL"/>
        </a:p>
      </dgm:t>
    </dgm:pt>
    <dgm:pt modelId="{ABDD6EED-9005-48CC-B380-48D2B78A4157}" type="pres">
      <dgm:prSet presAssocID="{7DCAC090-B0B9-42D3-9C9F-ABA8F6F8C034}" presName="linear" presStyleCnt="0">
        <dgm:presLayoutVars>
          <dgm:animLvl val="lvl"/>
          <dgm:resizeHandles val="exact"/>
        </dgm:presLayoutVars>
      </dgm:prSet>
      <dgm:spPr/>
    </dgm:pt>
    <dgm:pt modelId="{6A64AD47-84FF-46A6-B057-A1BA6E866314}" type="pres">
      <dgm:prSet presAssocID="{1137F35D-2B0B-40B3-B9EC-DB0711D4B193}" presName="parentText" presStyleLbl="node1" presStyleIdx="0" presStyleCnt="1">
        <dgm:presLayoutVars>
          <dgm:chMax val="0"/>
          <dgm:bulletEnabled val="1"/>
        </dgm:presLayoutVars>
      </dgm:prSet>
      <dgm:spPr/>
    </dgm:pt>
  </dgm:ptLst>
  <dgm:cxnLst>
    <dgm:cxn modelId="{70B5105D-A16D-4832-BDB4-F489C054BFEF}" type="presOf" srcId="{7DCAC090-B0B9-42D3-9C9F-ABA8F6F8C034}" destId="{ABDD6EED-9005-48CC-B380-48D2B78A4157}" srcOrd="0" destOrd="0" presId="urn:microsoft.com/office/officeart/2005/8/layout/vList2"/>
    <dgm:cxn modelId="{C9A073A6-11C0-4C7F-8D51-62135F3F3008}" type="presOf" srcId="{1137F35D-2B0B-40B3-B9EC-DB0711D4B193}" destId="{6A64AD47-84FF-46A6-B057-A1BA6E866314}" srcOrd="0" destOrd="0" presId="urn:microsoft.com/office/officeart/2005/8/layout/vList2"/>
    <dgm:cxn modelId="{12033DE3-76A8-42F6-802B-9144D424D572}" srcId="{7DCAC090-B0B9-42D3-9C9F-ABA8F6F8C034}" destId="{1137F35D-2B0B-40B3-B9EC-DB0711D4B193}" srcOrd="0" destOrd="0" parTransId="{6630407D-9DC9-4234-9E81-8D77B1EB95FE}" sibTransId="{E73EDCED-5E72-4C1B-8E70-57D2EBDD1F33}"/>
    <dgm:cxn modelId="{D7F3F119-364C-48D1-8052-C850DAA86936}" type="presParOf" srcId="{ABDD6EED-9005-48CC-B380-48D2B78A4157}" destId="{6A64AD47-84FF-46A6-B057-A1BA6E8663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9C59D66-9946-4EFC-ADA2-A677919D0EC0}"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438E6A4C-DDE7-482E-8A8B-08C600F9401E}">
      <dgm:prSet/>
      <dgm:spPr/>
      <dgm:t>
        <a:bodyPr/>
        <a:lstStyle/>
        <a:p>
          <a:r>
            <a:rPr lang="pl-PL"/>
            <a:t>Podatek VAT jest jednak wydatkiem kwalifikowalnym w ramach instrumentów finansowych w odniesieniu do inwestycji dokonanych przez ostatecznych odbiorców. VAT jest również kwalifikowalny w przypadku, gdy instrumenty finansowe są łączone z dotacjami w ramach jednego projektu, pod warunkiem, że spełnione są łącznie następujące warunki:</a:t>
          </a:r>
          <a:endParaRPr lang="en-US"/>
        </a:p>
      </dgm:t>
    </dgm:pt>
    <dgm:pt modelId="{49686E8E-2EA3-468A-A9B6-2126E801F1CF}" type="parTrans" cxnId="{1ABDAAB6-A706-4C23-8BC1-B45BED89F0B6}">
      <dgm:prSet/>
      <dgm:spPr/>
      <dgm:t>
        <a:bodyPr/>
        <a:lstStyle/>
        <a:p>
          <a:endParaRPr lang="en-US"/>
        </a:p>
      </dgm:t>
    </dgm:pt>
    <dgm:pt modelId="{D0DE1556-C847-44C8-8F7E-BE618DCBABD4}" type="sibTrans" cxnId="{1ABDAAB6-A706-4C23-8BC1-B45BED89F0B6}">
      <dgm:prSet/>
      <dgm:spPr/>
      <dgm:t>
        <a:bodyPr/>
        <a:lstStyle/>
        <a:p>
          <a:endParaRPr lang="en-US"/>
        </a:p>
      </dgm:t>
    </dgm:pt>
    <dgm:pt modelId="{4712AB28-C4B7-482F-9FEF-CA83941703D1}">
      <dgm:prSet/>
      <dgm:spPr/>
      <dgm:t>
        <a:bodyPr/>
        <a:lstStyle/>
        <a:p>
          <a:r>
            <a:rPr lang="pl-PL"/>
            <a:t>wsparcie programu w formie dotacji nie przekracza wartości kwot wsparcia w formie zwrotnej na poziomie danego instrumentu,  </a:t>
          </a:r>
          <a:endParaRPr lang="en-US"/>
        </a:p>
      </dgm:t>
    </dgm:pt>
    <dgm:pt modelId="{8211A53F-93B2-470E-9A53-674E8453A4DB}" type="parTrans" cxnId="{95B05CA1-8E16-4BC2-ACFD-614DB433DE1E}">
      <dgm:prSet/>
      <dgm:spPr/>
      <dgm:t>
        <a:bodyPr/>
        <a:lstStyle/>
        <a:p>
          <a:endParaRPr lang="en-US"/>
        </a:p>
      </dgm:t>
    </dgm:pt>
    <dgm:pt modelId="{0F809E59-DF35-4225-ABF7-FD3F7B42A387}" type="sibTrans" cxnId="{95B05CA1-8E16-4BC2-ACFD-614DB433DE1E}">
      <dgm:prSet/>
      <dgm:spPr/>
      <dgm:t>
        <a:bodyPr/>
        <a:lstStyle/>
        <a:p>
          <a:endParaRPr lang="en-US"/>
        </a:p>
      </dgm:t>
    </dgm:pt>
    <dgm:pt modelId="{AEA21527-AFDC-4CF2-AA34-FF09A656AF13}">
      <dgm:prSet/>
      <dgm:spPr/>
      <dgm:t>
        <a:bodyPr/>
        <a:lstStyle/>
        <a:p>
          <a:r>
            <a:rPr lang="pl-PL"/>
            <a:t>VAT nie podlega zwrotowi na mocy krajowych przepisów dotyczących VAT lub gdy część kosztów inwestycji odpowiadająca wsparciu z programu w formie dotacji wynosi mniej niż 5 mln EUR (z VAT).</a:t>
          </a:r>
          <a:endParaRPr lang="en-US"/>
        </a:p>
      </dgm:t>
    </dgm:pt>
    <dgm:pt modelId="{08867D4B-8123-4E25-AECF-27D9857E9031}" type="parTrans" cxnId="{1FAE8CA6-522A-4C57-95C0-73B4AD6F5858}">
      <dgm:prSet/>
      <dgm:spPr/>
      <dgm:t>
        <a:bodyPr/>
        <a:lstStyle/>
        <a:p>
          <a:endParaRPr lang="en-US"/>
        </a:p>
      </dgm:t>
    </dgm:pt>
    <dgm:pt modelId="{F65BDE11-7AD4-4655-98B5-3BF0EEF4CAC2}" type="sibTrans" cxnId="{1FAE8CA6-522A-4C57-95C0-73B4AD6F5858}">
      <dgm:prSet/>
      <dgm:spPr/>
      <dgm:t>
        <a:bodyPr/>
        <a:lstStyle/>
        <a:p>
          <a:endParaRPr lang="en-US"/>
        </a:p>
      </dgm:t>
    </dgm:pt>
    <dgm:pt modelId="{90F2C0A6-7E7E-4920-893B-91649D021984}">
      <dgm:prSet/>
      <dgm:spPr/>
      <dgm:t>
        <a:bodyPr/>
        <a:lstStyle/>
        <a:p>
          <a:r>
            <a:rPr lang="pl-PL"/>
            <a:t>W przypadku braku spełnienia powyższych warunków, VAT nie stanowi wydatku kwalifikowalnego.</a:t>
          </a:r>
          <a:endParaRPr lang="en-US"/>
        </a:p>
      </dgm:t>
    </dgm:pt>
    <dgm:pt modelId="{024CC3B0-1800-47F1-B15A-0E29FF391040}" type="parTrans" cxnId="{F7F0FCB9-FF4B-4322-8FC4-EA0FF4E08FF1}">
      <dgm:prSet/>
      <dgm:spPr/>
      <dgm:t>
        <a:bodyPr/>
        <a:lstStyle/>
        <a:p>
          <a:endParaRPr lang="en-US"/>
        </a:p>
      </dgm:t>
    </dgm:pt>
    <dgm:pt modelId="{3B074E51-95B4-4234-BAE7-B4E61648A2FD}" type="sibTrans" cxnId="{F7F0FCB9-FF4B-4322-8FC4-EA0FF4E08FF1}">
      <dgm:prSet/>
      <dgm:spPr/>
      <dgm:t>
        <a:bodyPr/>
        <a:lstStyle/>
        <a:p>
          <a:endParaRPr lang="en-US"/>
        </a:p>
      </dgm:t>
    </dgm:pt>
    <dgm:pt modelId="{31E79873-E4F4-49A1-AB05-055CF991EAF2}" type="pres">
      <dgm:prSet presAssocID="{19C59D66-9946-4EFC-ADA2-A677919D0EC0}" presName="linear" presStyleCnt="0">
        <dgm:presLayoutVars>
          <dgm:animLvl val="lvl"/>
          <dgm:resizeHandles val="exact"/>
        </dgm:presLayoutVars>
      </dgm:prSet>
      <dgm:spPr/>
    </dgm:pt>
    <dgm:pt modelId="{0AA26072-6263-4E96-90F3-88A952D8F8F6}" type="pres">
      <dgm:prSet presAssocID="{438E6A4C-DDE7-482E-8A8B-08C600F9401E}" presName="parentText" presStyleLbl="node1" presStyleIdx="0" presStyleCnt="2">
        <dgm:presLayoutVars>
          <dgm:chMax val="0"/>
          <dgm:bulletEnabled val="1"/>
        </dgm:presLayoutVars>
      </dgm:prSet>
      <dgm:spPr/>
    </dgm:pt>
    <dgm:pt modelId="{07F9FDE7-5293-432B-903D-A3883D70B1C2}" type="pres">
      <dgm:prSet presAssocID="{438E6A4C-DDE7-482E-8A8B-08C600F9401E}" presName="childText" presStyleLbl="revTx" presStyleIdx="0" presStyleCnt="1">
        <dgm:presLayoutVars>
          <dgm:bulletEnabled val="1"/>
        </dgm:presLayoutVars>
      </dgm:prSet>
      <dgm:spPr/>
    </dgm:pt>
    <dgm:pt modelId="{6089BCE1-144D-485D-9940-6D35E3309591}" type="pres">
      <dgm:prSet presAssocID="{90F2C0A6-7E7E-4920-893B-91649D021984}" presName="parentText" presStyleLbl="node1" presStyleIdx="1" presStyleCnt="2">
        <dgm:presLayoutVars>
          <dgm:chMax val="0"/>
          <dgm:bulletEnabled val="1"/>
        </dgm:presLayoutVars>
      </dgm:prSet>
      <dgm:spPr/>
    </dgm:pt>
  </dgm:ptLst>
  <dgm:cxnLst>
    <dgm:cxn modelId="{F9B59032-2E10-4523-A364-2D323011174C}" type="presOf" srcId="{90F2C0A6-7E7E-4920-893B-91649D021984}" destId="{6089BCE1-144D-485D-9940-6D35E3309591}" srcOrd="0" destOrd="0" presId="urn:microsoft.com/office/officeart/2005/8/layout/vList2"/>
    <dgm:cxn modelId="{E19EBE68-FB8C-4AED-AC0B-2DB3F86BBD12}" type="presOf" srcId="{4712AB28-C4B7-482F-9FEF-CA83941703D1}" destId="{07F9FDE7-5293-432B-903D-A3883D70B1C2}" srcOrd="0" destOrd="0" presId="urn:microsoft.com/office/officeart/2005/8/layout/vList2"/>
    <dgm:cxn modelId="{C8F08474-E1F1-4FC4-AE8A-B3938762B475}" type="presOf" srcId="{19C59D66-9946-4EFC-ADA2-A677919D0EC0}" destId="{31E79873-E4F4-49A1-AB05-055CF991EAF2}" srcOrd="0" destOrd="0" presId="urn:microsoft.com/office/officeart/2005/8/layout/vList2"/>
    <dgm:cxn modelId="{775EC59E-159F-4C6C-9F71-185C47F7AA0D}" type="presOf" srcId="{438E6A4C-DDE7-482E-8A8B-08C600F9401E}" destId="{0AA26072-6263-4E96-90F3-88A952D8F8F6}" srcOrd="0" destOrd="0" presId="urn:microsoft.com/office/officeart/2005/8/layout/vList2"/>
    <dgm:cxn modelId="{95B05CA1-8E16-4BC2-ACFD-614DB433DE1E}" srcId="{438E6A4C-DDE7-482E-8A8B-08C600F9401E}" destId="{4712AB28-C4B7-482F-9FEF-CA83941703D1}" srcOrd="0" destOrd="0" parTransId="{8211A53F-93B2-470E-9A53-674E8453A4DB}" sibTransId="{0F809E59-DF35-4225-ABF7-FD3F7B42A387}"/>
    <dgm:cxn modelId="{1FAE8CA6-522A-4C57-95C0-73B4AD6F5858}" srcId="{438E6A4C-DDE7-482E-8A8B-08C600F9401E}" destId="{AEA21527-AFDC-4CF2-AA34-FF09A656AF13}" srcOrd="1" destOrd="0" parTransId="{08867D4B-8123-4E25-AECF-27D9857E9031}" sibTransId="{F65BDE11-7AD4-4655-98B5-3BF0EEF4CAC2}"/>
    <dgm:cxn modelId="{1ABDAAB6-A706-4C23-8BC1-B45BED89F0B6}" srcId="{19C59D66-9946-4EFC-ADA2-A677919D0EC0}" destId="{438E6A4C-DDE7-482E-8A8B-08C600F9401E}" srcOrd="0" destOrd="0" parTransId="{49686E8E-2EA3-468A-A9B6-2126E801F1CF}" sibTransId="{D0DE1556-C847-44C8-8F7E-BE618DCBABD4}"/>
    <dgm:cxn modelId="{800400B8-F68F-42EE-9D60-39312E750490}" type="presOf" srcId="{AEA21527-AFDC-4CF2-AA34-FF09A656AF13}" destId="{07F9FDE7-5293-432B-903D-A3883D70B1C2}" srcOrd="0" destOrd="1" presId="urn:microsoft.com/office/officeart/2005/8/layout/vList2"/>
    <dgm:cxn modelId="{F7F0FCB9-FF4B-4322-8FC4-EA0FF4E08FF1}" srcId="{19C59D66-9946-4EFC-ADA2-A677919D0EC0}" destId="{90F2C0A6-7E7E-4920-893B-91649D021984}" srcOrd="1" destOrd="0" parTransId="{024CC3B0-1800-47F1-B15A-0E29FF391040}" sibTransId="{3B074E51-95B4-4234-BAE7-B4E61648A2FD}"/>
    <dgm:cxn modelId="{C6C20CDB-BE7A-4C12-A92B-E286E0BD2F4A}" type="presParOf" srcId="{31E79873-E4F4-49A1-AB05-055CF991EAF2}" destId="{0AA26072-6263-4E96-90F3-88A952D8F8F6}" srcOrd="0" destOrd="0" presId="urn:microsoft.com/office/officeart/2005/8/layout/vList2"/>
    <dgm:cxn modelId="{4A60F29C-C2F7-478E-B215-A470DD4D4A65}" type="presParOf" srcId="{31E79873-E4F4-49A1-AB05-055CF991EAF2}" destId="{07F9FDE7-5293-432B-903D-A3883D70B1C2}" srcOrd="1" destOrd="0" presId="urn:microsoft.com/office/officeart/2005/8/layout/vList2"/>
    <dgm:cxn modelId="{8F35D776-2485-4887-A8FB-34B3EF50D4B9}" type="presParOf" srcId="{31E79873-E4F4-49A1-AB05-055CF991EAF2}" destId="{6089BCE1-144D-485D-9940-6D35E330959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F8AC0041-C877-4739-97CD-2F143BFBBA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pl-PL"/>
        </a:p>
      </dgm:t>
    </dgm:pt>
    <dgm:pt modelId="{250F61B7-D905-4F2D-AEF1-BACCCC2CC945}">
      <dgm:prSet/>
      <dgm:spPr/>
      <dgm:t>
        <a:bodyPr/>
        <a:lstStyle/>
        <a:p>
          <a:pPr>
            <a:lnSpc>
              <a:spcPct val="100000"/>
            </a:lnSpc>
          </a:pPr>
          <a:r>
            <a:rPr lang="pl-PL" b="1" dirty="0">
              <a:latin typeface="Open Sans" panose="020B0606030504020204" pitchFamily="34" charset="0"/>
              <a:ea typeface="Open Sans" panose="020B0606030504020204" pitchFamily="34" charset="0"/>
              <a:cs typeface="Open Sans" panose="020B0606030504020204" pitchFamily="34" charset="0"/>
            </a:rPr>
            <a:t>Trwałość projektu oznacza utrzymanie inwestycji przez okres pięciu (trzech) lat od daty jego rozliczenia</a:t>
          </a:r>
          <a:r>
            <a:rPr lang="pl-PL" dirty="0">
              <a:latin typeface="Open Sans" panose="020B0606030504020204" pitchFamily="34" charset="0"/>
              <a:ea typeface="Open Sans" panose="020B0606030504020204" pitchFamily="34" charset="0"/>
              <a:cs typeface="Open Sans" panose="020B0606030504020204" pitchFamily="34" charset="0"/>
            </a:rPr>
            <a:t>. W tym czasie beneficjent nie może dokonać istotnych zmian w projekcie, ani zaprzestać uruchomionej w ramach projektu działalności. Zasada ta dotyczy projektów obejmujących inwestycje infrastrukturalne oraz inwestycje produkcyjne.</a:t>
          </a:r>
        </a:p>
      </dgm:t>
    </dgm:pt>
    <dgm:pt modelId="{3C03191F-513F-42A8-BCA6-9C373E3DFB77}" type="parTrans" cxnId="{6C59B761-AF7B-4DA7-9A96-A0ACA6E1F909}">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92B88B40-3A29-4683-8272-9A2CE0102265}" type="sibTrans" cxnId="{6C59B761-AF7B-4DA7-9A96-A0ACA6E1F909}">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BF5E71E9-AECE-4BDD-8288-AD186F66D907}">
      <dgm:prSet/>
      <dgm:spPr/>
      <dgm:t>
        <a:bodyPr/>
        <a:lstStyle/>
        <a:p>
          <a:pPr>
            <a:lnSpc>
              <a:spcPct val="100000"/>
            </a:lnSpc>
          </a:pPr>
          <a:r>
            <a:rPr lang="pl-PL" dirty="0">
              <a:latin typeface="Open Sans" panose="020B0606030504020204" pitchFamily="34" charset="0"/>
              <a:ea typeface="Open Sans" panose="020B0606030504020204" pitchFamily="34" charset="0"/>
              <a:cs typeface="Open Sans" panose="020B0606030504020204" pitchFamily="34" charset="0"/>
            </a:rPr>
            <a:t>Podobnie jak w poprzednim okresie programowania, również w perspektywie 2021-2027 otrzymane wsparcie podlega zwrotowi, jeżeli w ciągu pięciu lat od płatności końcowej na rzecz beneficjenta albo w okresie ustalonym zgodnie z zasadami pomocy państwa, nastąpi którakolwiek z poniższych okoliczności:</a:t>
          </a:r>
        </a:p>
      </dgm:t>
    </dgm:pt>
    <dgm:pt modelId="{24FF55FC-2ACE-4033-8A76-8E66D1A18FE2}" type="parTrans" cxnId="{7ED1EE1E-4CE6-4A65-AF05-E9FBFE08CBC7}">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397BCD1A-9D89-4FD6-B446-298483EE45BF}" type="sibTrans" cxnId="{7ED1EE1E-4CE6-4A65-AF05-E9FBFE08CBC7}">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4E09EAD5-602C-40D7-BB15-81C21D09449E}">
      <dgm:prSet/>
      <dgm:spPr/>
      <dgm:t>
        <a:bodyPr/>
        <a:lstStyle/>
        <a:p>
          <a:pPr>
            <a:lnSpc>
              <a:spcPct val="100000"/>
            </a:lnSpc>
          </a:pPr>
          <a:r>
            <a:rPr lang="pl-PL">
              <a:latin typeface="Open Sans" panose="020B0606030504020204" pitchFamily="34" charset="0"/>
              <a:ea typeface="Open Sans" panose="020B0606030504020204" pitchFamily="34" charset="0"/>
              <a:cs typeface="Open Sans" panose="020B0606030504020204" pitchFamily="34" charset="0"/>
            </a:rPr>
            <a:t>beneficjent zaprzestanie lub przeniesie działalność produkcyjną poza region na poziomie NUTS 2, w którym zostało udzielone wsparcie,</a:t>
          </a:r>
        </a:p>
      </dgm:t>
    </dgm:pt>
    <dgm:pt modelId="{50020190-1F4F-417D-8964-F8D2BD805D4E}" type="parTrans" cxnId="{118E2234-0F52-41C4-A78C-C04F5819E8E6}">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1B0A6015-1A1C-41F3-9D0E-8D583D671A43}" type="sibTrans" cxnId="{118E2234-0F52-41C4-A78C-C04F5819E8E6}">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A0B17926-6102-4B2E-BDF3-F987F087C58D}">
      <dgm:prSet/>
      <dgm:spPr/>
      <dgm:t>
        <a:bodyPr/>
        <a:lstStyle/>
        <a:p>
          <a:pPr>
            <a:lnSpc>
              <a:spcPct val="100000"/>
            </a:lnSpc>
          </a:pPr>
          <a:r>
            <a:rPr lang="pl-PL" dirty="0">
              <a:latin typeface="Open Sans" panose="020B0606030504020204" pitchFamily="34" charset="0"/>
              <a:ea typeface="Open Sans" panose="020B0606030504020204" pitchFamily="34" charset="0"/>
              <a:cs typeface="Open Sans" panose="020B0606030504020204" pitchFamily="34" charset="0"/>
            </a:rPr>
            <a:t>nastąpi zmiana własności elementu infrastruktury, która daje przedsiębiorstwu lub podmiotowi publicznemu nienależne korzyści,</a:t>
          </a:r>
        </a:p>
      </dgm:t>
    </dgm:pt>
    <dgm:pt modelId="{52D795AB-F8C0-4483-9035-0AEF18D5E8F2}" type="parTrans" cxnId="{E5E61815-0F09-4F94-8FB1-CADB905B59D2}">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EA9A32D6-6C8E-4C5C-A88A-982D5887DDD2}" type="sibTrans" cxnId="{E5E61815-0F09-4F94-8FB1-CADB905B59D2}">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458AB1FA-B0A9-455C-BADB-DA2F88A6B58B}">
      <dgm:prSet/>
      <dgm:spPr/>
      <dgm:t>
        <a:bodyPr/>
        <a:lstStyle/>
        <a:p>
          <a:pPr>
            <a:lnSpc>
              <a:spcPct val="100000"/>
            </a:lnSpc>
          </a:pPr>
          <a:r>
            <a:rPr lang="pl-PL" dirty="0">
              <a:latin typeface="Open Sans" panose="020B0606030504020204" pitchFamily="34" charset="0"/>
              <a:ea typeface="Open Sans" panose="020B0606030504020204" pitchFamily="34" charset="0"/>
              <a:cs typeface="Open Sans" panose="020B0606030504020204" pitchFamily="34" charset="0"/>
            </a:rPr>
            <a:t>zachodzi zmiana, która istotnie wpływa na charakter operacji, jej cele lub warunki wdrażania, mogąca doprowadzić do naruszenia jej pierwotnych celów.</a:t>
          </a:r>
        </a:p>
      </dgm:t>
    </dgm:pt>
    <dgm:pt modelId="{B7F66FFB-D720-4FCC-AB73-36A9EDDA39AF}" type="parTrans" cxnId="{82F92486-4366-462A-9D63-A169C94B384F}">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CFF7CA83-060B-4D79-97C9-1F2E747A1B12}" type="sibTrans" cxnId="{82F92486-4366-462A-9D63-A169C94B384F}">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A34ADA83-1A52-43A8-BD3E-F8ACC966CEBE}" type="pres">
      <dgm:prSet presAssocID="{F8AC0041-C877-4739-97CD-2F143BFBBA5F}" presName="root" presStyleCnt="0">
        <dgm:presLayoutVars>
          <dgm:dir/>
          <dgm:resizeHandles val="exact"/>
        </dgm:presLayoutVars>
      </dgm:prSet>
      <dgm:spPr/>
    </dgm:pt>
    <dgm:pt modelId="{66CE2026-26DE-4EC7-931C-4FA8552846C6}" type="pres">
      <dgm:prSet presAssocID="{250F61B7-D905-4F2D-AEF1-BACCCC2CC945}" presName="compNode" presStyleCnt="0"/>
      <dgm:spPr/>
    </dgm:pt>
    <dgm:pt modelId="{8D46C18F-3E2E-42CA-895F-D9712C1F6023}" type="pres">
      <dgm:prSet presAssocID="{250F61B7-D905-4F2D-AEF1-BACCCC2CC945}" presName="bgRect" presStyleLbl="bgShp" presStyleIdx="0" presStyleCnt="2"/>
      <dgm:spPr/>
    </dgm:pt>
    <dgm:pt modelId="{5D693C2F-16E0-416E-AFF7-C6572C82757C}" type="pres">
      <dgm:prSet presAssocID="{250F61B7-D905-4F2D-AEF1-BACCCC2CC9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eniądze"/>
        </a:ext>
      </dgm:extLst>
    </dgm:pt>
    <dgm:pt modelId="{5EBF2C8E-C38C-4D2A-9E60-BE67D165CCA9}" type="pres">
      <dgm:prSet presAssocID="{250F61B7-D905-4F2D-AEF1-BACCCC2CC945}" presName="spaceRect" presStyleCnt="0"/>
      <dgm:spPr/>
    </dgm:pt>
    <dgm:pt modelId="{36664090-B00D-4002-A9DA-165AFB09CE23}" type="pres">
      <dgm:prSet presAssocID="{250F61B7-D905-4F2D-AEF1-BACCCC2CC945}" presName="parTx" presStyleLbl="revTx" presStyleIdx="0" presStyleCnt="3">
        <dgm:presLayoutVars>
          <dgm:chMax val="0"/>
          <dgm:chPref val="0"/>
        </dgm:presLayoutVars>
      </dgm:prSet>
      <dgm:spPr/>
    </dgm:pt>
    <dgm:pt modelId="{C806AC0B-C43A-4315-A038-D2103D32D444}" type="pres">
      <dgm:prSet presAssocID="{92B88B40-3A29-4683-8272-9A2CE0102265}" presName="sibTrans" presStyleCnt="0"/>
      <dgm:spPr/>
    </dgm:pt>
    <dgm:pt modelId="{D2BDF24C-3F62-4D8C-8F92-0A5E6218155E}" type="pres">
      <dgm:prSet presAssocID="{BF5E71E9-AECE-4BDD-8288-AD186F66D907}" presName="compNode" presStyleCnt="0"/>
      <dgm:spPr/>
    </dgm:pt>
    <dgm:pt modelId="{1B1A55C1-3E89-49A1-ABF7-FFA129382CFE}" type="pres">
      <dgm:prSet presAssocID="{BF5E71E9-AECE-4BDD-8288-AD186F66D907}" presName="bgRect" presStyleLbl="bgShp" presStyleIdx="1" presStyleCnt="2" custScaleY="127571"/>
      <dgm:spPr/>
    </dgm:pt>
    <dgm:pt modelId="{DCA1BFB7-0346-403C-8453-C8B57B4E5EE9}" type="pres">
      <dgm:prSet presAssocID="{BF5E71E9-AECE-4BDD-8288-AD186F66D90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Zasilanie"/>
        </a:ext>
      </dgm:extLst>
    </dgm:pt>
    <dgm:pt modelId="{AEBBCD6E-298F-4E22-B7F6-D922DA2D6DA7}" type="pres">
      <dgm:prSet presAssocID="{BF5E71E9-AECE-4BDD-8288-AD186F66D907}" presName="spaceRect" presStyleCnt="0"/>
      <dgm:spPr/>
    </dgm:pt>
    <dgm:pt modelId="{CE2A431E-43BF-4FC5-8449-CCBB78B61B93}" type="pres">
      <dgm:prSet presAssocID="{BF5E71E9-AECE-4BDD-8288-AD186F66D907}" presName="parTx" presStyleLbl="revTx" presStyleIdx="1" presStyleCnt="3">
        <dgm:presLayoutVars>
          <dgm:chMax val="0"/>
          <dgm:chPref val="0"/>
        </dgm:presLayoutVars>
      </dgm:prSet>
      <dgm:spPr/>
    </dgm:pt>
    <dgm:pt modelId="{6AC83516-7C2D-4DD5-B8FB-265E524FC72D}" type="pres">
      <dgm:prSet presAssocID="{BF5E71E9-AECE-4BDD-8288-AD186F66D907}" presName="desTx" presStyleLbl="revTx" presStyleIdx="2" presStyleCnt="3">
        <dgm:presLayoutVars/>
      </dgm:prSet>
      <dgm:spPr/>
    </dgm:pt>
  </dgm:ptLst>
  <dgm:cxnLst>
    <dgm:cxn modelId="{E5E61815-0F09-4F94-8FB1-CADB905B59D2}" srcId="{BF5E71E9-AECE-4BDD-8288-AD186F66D907}" destId="{A0B17926-6102-4B2E-BDF3-F987F087C58D}" srcOrd="1" destOrd="0" parTransId="{52D795AB-F8C0-4483-9035-0AEF18D5E8F2}" sibTransId="{EA9A32D6-6C8E-4C5C-A88A-982D5887DDD2}"/>
    <dgm:cxn modelId="{7ED1EE1E-4CE6-4A65-AF05-E9FBFE08CBC7}" srcId="{F8AC0041-C877-4739-97CD-2F143BFBBA5F}" destId="{BF5E71E9-AECE-4BDD-8288-AD186F66D907}" srcOrd="1" destOrd="0" parTransId="{24FF55FC-2ACE-4033-8A76-8E66D1A18FE2}" sibTransId="{397BCD1A-9D89-4FD6-B446-298483EE45BF}"/>
    <dgm:cxn modelId="{5DD41634-847E-4CB5-BC60-F5009BE84868}" type="presOf" srcId="{BF5E71E9-AECE-4BDD-8288-AD186F66D907}" destId="{CE2A431E-43BF-4FC5-8449-CCBB78B61B93}" srcOrd="0" destOrd="0" presId="urn:microsoft.com/office/officeart/2018/2/layout/IconVerticalSolidList"/>
    <dgm:cxn modelId="{118E2234-0F52-41C4-A78C-C04F5819E8E6}" srcId="{BF5E71E9-AECE-4BDD-8288-AD186F66D907}" destId="{4E09EAD5-602C-40D7-BB15-81C21D09449E}" srcOrd="0" destOrd="0" parTransId="{50020190-1F4F-417D-8964-F8D2BD805D4E}" sibTransId="{1B0A6015-1A1C-41F3-9D0E-8D583D671A43}"/>
    <dgm:cxn modelId="{6C59B761-AF7B-4DA7-9A96-A0ACA6E1F909}" srcId="{F8AC0041-C877-4739-97CD-2F143BFBBA5F}" destId="{250F61B7-D905-4F2D-AEF1-BACCCC2CC945}" srcOrd="0" destOrd="0" parTransId="{3C03191F-513F-42A8-BCA6-9C373E3DFB77}" sibTransId="{92B88B40-3A29-4683-8272-9A2CE0102265}"/>
    <dgm:cxn modelId="{173FDB45-A188-4EDB-9115-A8B2EE079EB1}" type="presOf" srcId="{4E09EAD5-602C-40D7-BB15-81C21D09449E}" destId="{6AC83516-7C2D-4DD5-B8FB-265E524FC72D}" srcOrd="0" destOrd="0" presId="urn:microsoft.com/office/officeart/2018/2/layout/IconVerticalSolidList"/>
    <dgm:cxn modelId="{EB468756-5D52-482B-B462-2C6FFFCAB2DE}" type="presOf" srcId="{250F61B7-D905-4F2D-AEF1-BACCCC2CC945}" destId="{36664090-B00D-4002-A9DA-165AFB09CE23}" srcOrd="0" destOrd="0" presId="urn:microsoft.com/office/officeart/2018/2/layout/IconVerticalSolidList"/>
    <dgm:cxn modelId="{82F92486-4366-462A-9D63-A169C94B384F}" srcId="{BF5E71E9-AECE-4BDD-8288-AD186F66D907}" destId="{458AB1FA-B0A9-455C-BADB-DA2F88A6B58B}" srcOrd="2" destOrd="0" parTransId="{B7F66FFB-D720-4FCC-AB73-36A9EDDA39AF}" sibTransId="{CFF7CA83-060B-4D79-97C9-1F2E747A1B12}"/>
    <dgm:cxn modelId="{E791FF89-479F-47A7-A15F-17B11180A696}" type="presOf" srcId="{F8AC0041-C877-4739-97CD-2F143BFBBA5F}" destId="{A34ADA83-1A52-43A8-BD3E-F8ACC966CEBE}" srcOrd="0" destOrd="0" presId="urn:microsoft.com/office/officeart/2018/2/layout/IconVerticalSolidList"/>
    <dgm:cxn modelId="{0F5DCE8A-4764-4948-94AA-05E1AB2B7460}" type="presOf" srcId="{A0B17926-6102-4B2E-BDF3-F987F087C58D}" destId="{6AC83516-7C2D-4DD5-B8FB-265E524FC72D}" srcOrd="0" destOrd="1" presId="urn:microsoft.com/office/officeart/2018/2/layout/IconVerticalSolidList"/>
    <dgm:cxn modelId="{FE050094-DA87-445C-BA35-BA2D5C247E73}" type="presOf" srcId="{458AB1FA-B0A9-455C-BADB-DA2F88A6B58B}" destId="{6AC83516-7C2D-4DD5-B8FB-265E524FC72D}" srcOrd="0" destOrd="2" presId="urn:microsoft.com/office/officeart/2018/2/layout/IconVerticalSolidList"/>
    <dgm:cxn modelId="{AAF954FA-7301-4809-99E9-50B91E2A2637}" type="presParOf" srcId="{A34ADA83-1A52-43A8-BD3E-F8ACC966CEBE}" destId="{66CE2026-26DE-4EC7-931C-4FA8552846C6}" srcOrd="0" destOrd="0" presId="urn:microsoft.com/office/officeart/2018/2/layout/IconVerticalSolidList"/>
    <dgm:cxn modelId="{BCCFF47B-B827-4D8C-BB2A-FC3037E9A7FE}" type="presParOf" srcId="{66CE2026-26DE-4EC7-931C-4FA8552846C6}" destId="{8D46C18F-3E2E-42CA-895F-D9712C1F6023}" srcOrd="0" destOrd="0" presId="urn:microsoft.com/office/officeart/2018/2/layout/IconVerticalSolidList"/>
    <dgm:cxn modelId="{28246ED2-15AC-4D4C-97DF-171E7156320A}" type="presParOf" srcId="{66CE2026-26DE-4EC7-931C-4FA8552846C6}" destId="{5D693C2F-16E0-416E-AFF7-C6572C82757C}" srcOrd="1" destOrd="0" presId="urn:microsoft.com/office/officeart/2018/2/layout/IconVerticalSolidList"/>
    <dgm:cxn modelId="{8B9D2E59-E4C4-4EBD-901E-1D5D9D21C351}" type="presParOf" srcId="{66CE2026-26DE-4EC7-931C-4FA8552846C6}" destId="{5EBF2C8E-C38C-4D2A-9E60-BE67D165CCA9}" srcOrd="2" destOrd="0" presId="urn:microsoft.com/office/officeart/2018/2/layout/IconVerticalSolidList"/>
    <dgm:cxn modelId="{539FADDA-114B-44E9-A11B-178454B03FE1}" type="presParOf" srcId="{66CE2026-26DE-4EC7-931C-4FA8552846C6}" destId="{36664090-B00D-4002-A9DA-165AFB09CE23}" srcOrd="3" destOrd="0" presId="urn:microsoft.com/office/officeart/2018/2/layout/IconVerticalSolidList"/>
    <dgm:cxn modelId="{38456B86-C64A-4E4E-9CA6-5A5758D7CE56}" type="presParOf" srcId="{A34ADA83-1A52-43A8-BD3E-F8ACC966CEBE}" destId="{C806AC0B-C43A-4315-A038-D2103D32D444}" srcOrd="1" destOrd="0" presId="urn:microsoft.com/office/officeart/2018/2/layout/IconVerticalSolidList"/>
    <dgm:cxn modelId="{2F2F6DB8-AA52-4FE8-A4E3-060BC7225432}" type="presParOf" srcId="{A34ADA83-1A52-43A8-BD3E-F8ACC966CEBE}" destId="{D2BDF24C-3F62-4D8C-8F92-0A5E6218155E}" srcOrd="2" destOrd="0" presId="urn:microsoft.com/office/officeart/2018/2/layout/IconVerticalSolidList"/>
    <dgm:cxn modelId="{A124D40C-6031-46B1-B07C-ABF79D11B452}" type="presParOf" srcId="{D2BDF24C-3F62-4D8C-8F92-0A5E6218155E}" destId="{1B1A55C1-3E89-49A1-ABF7-FFA129382CFE}" srcOrd="0" destOrd="0" presId="urn:microsoft.com/office/officeart/2018/2/layout/IconVerticalSolidList"/>
    <dgm:cxn modelId="{B00DEE96-2AF8-4077-90A2-F42E3F3CA0F1}" type="presParOf" srcId="{D2BDF24C-3F62-4D8C-8F92-0A5E6218155E}" destId="{DCA1BFB7-0346-403C-8453-C8B57B4E5EE9}" srcOrd="1" destOrd="0" presId="urn:microsoft.com/office/officeart/2018/2/layout/IconVerticalSolidList"/>
    <dgm:cxn modelId="{3156F4BB-01E9-4365-98B2-9DDB031768B6}" type="presParOf" srcId="{D2BDF24C-3F62-4D8C-8F92-0A5E6218155E}" destId="{AEBBCD6E-298F-4E22-B7F6-D922DA2D6DA7}" srcOrd="2" destOrd="0" presId="urn:microsoft.com/office/officeart/2018/2/layout/IconVerticalSolidList"/>
    <dgm:cxn modelId="{AE75B7DE-B8FB-40A9-AB9B-A15E337F845B}" type="presParOf" srcId="{D2BDF24C-3F62-4D8C-8F92-0A5E6218155E}" destId="{CE2A431E-43BF-4FC5-8449-CCBB78B61B93}" srcOrd="3" destOrd="0" presId="urn:microsoft.com/office/officeart/2018/2/layout/IconVerticalSolidList"/>
    <dgm:cxn modelId="{80E33E5D-09DD-44D0-9AA9-14F20878D0A7}" type="presParOf" srcId="{D2BDF24C-3F62-4D8C-8F92-0A5E6218155E}" destId="{6AC83516-7C2D-4DD5-B8FB-265E524FC72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D58022C-7814-46F1-94F8-82D19E61CCC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0051D7E2-52C7-4630-A588-62A038222383}">
      <dgm:prSet/>
      <dgm:spPr/>
      <dgm:t>
        <a:bodyPr/>
        <a:lstStyle/>
        <a:p>
          <a:pPr>
            <a:lnSpc>
              <a:spcPct val="100000"/>
            </a:lnSpc>
          </a:pPr>
          <a:r>
            <a:rPr lang="pl-PL" b="0"/>
            <a:t>Prawo konkurencji i przepisy dotyczące rynku wewnętrznego mają zastosowanie do sportu, o ile jest on rodzajem działalności gospodarczej </a:t>
          </a:r>
          <a:endParaRPr lang="en-US" b="0"/>
        </a:p>
      </dgm:t>
    </dgm:pt>
    <dgm:pt modelId="{36A7CB43-6F1D-4E68-B84B-AE58E082215A}" type="parTrans" cxnId="{3131A42D-6F67-4F96-A80B-60DA44396C1C}">
      <dgm:prSet/>
      <dgm:spPr/>
      <dgm:t>
        <a:bodyPr/>
        <a:lstStyle/>
        <a:p>
          <a:endParaRPr lang="en-US" sz="1400" b="0"/>
        </a:p>
      </dgm:t>
    </dgm:pt>
    <dgm:pt modelId="{DDE0012C-6CB3-4D9B-88AE-E07D042A246E}" type="sibTrans" cxnId="{3131A42D-6F67-4F96-A80B-60DA44396C1C}">
      <dgm:prSet/>
      <dgm:spPr/>
      <dgm:t>
        <a:bodyPr/>
        <a:lstStyle/>
        <a:p>
          <a:endParaRPr lang="en-US" b="0"/>
        </a:p>
      </dgm:t>
    </dgm:pt>
    <dgm:pt modelId="{26A69F92-C68E-4C4D-90DE-65180969ABD6}">
      <dgm:prSet/>
      <dgm:spPr/>
      <dgm:t>
        <a:bodyPr/>
        <a:lstStyle/>
        <a:p>
          <a:pPr>
            <a:lnSpc>
              <a:spcPct val="100000"/>
            </a:lnSpc>
          </a:pPr>
          <a:r>
            <a:rPr lang="pl-PL" b="0"/>
            <a:t>Finansowanie ze środków publicznych może dotyczyć:</a:t>
          </a:r>
          <a:endParaRPr lang="en-US" b="0"/>
        </a:p>
      </dgm:t>
    </dgm:pt>
    <dgm:pt modelId="{CA0F376D-7744-42B7-8A31-3787F1760093}" type="parTrans" cxnId="{496CB946-2899-4D6D-B5A1-424E26068A4F}">
      <dgm:prSet/>
      <dgm:spPr/>
      <dgm:t>
        <a:bodyPr/>
        <a:lstStyle/>
        <a:p>
          <a:endParaRPr lang="en-US" sz="1400" b="0"/>
        </a:p>
      </dgm:t>
    </dgm:pt>
    <dgm:pt modelId="{712A0389-E8A7-4D5E-A75E-E9D5AB72AF0A}" type="sibTrans" cxnId="{496CB946-2899-4D6D-B5A1-424E26068A4F}">
      <dgm:prSet/>
      <dgm:spPr/>
      <dgm:t>
        <a:bodyPr/>
        <a:lstStyle/>
        <a:p>
          <a:endParaRPr lang="en-US" b="0"/>
        </a:p>
      </dgm:t>
    </dgm:pt>
    <dgm:pt modelId="{39A6EE02-2B5B-4850-9822-54A8AB523DB9}">
      <dgm:prSet/>
      <dgm:spPr/>
      <dgm:t>
        <a:bodyPr/>
        <a:lstStyle/>
        <a:p>
          <a:pPr>
            <a:lnSpc>
              <a:spcPct val="100000"/>
            </a:lnSpc>
          </a:pPr>
          <a:r>
            <a:rPr lang="pl-PL" b="0"/>
            <a:t>1) działalności klubów sportowych</a:t>
          </a:r>
          <a:endParaRPr lang="en-US" b="0"/>
        </a:p>
      </dgm:t>
    </dgm:pt>
    <dgm:pt modelId="{02B4B967-7F88-4411-9E02-F7B826E89D29}" type="parTrans" cxnId="{2385F0C2-617C-4BDA-A1C8-8961E8D95373}">
      <dgm:prSet/>
      <dgm:spPr/>
      <dgm:t>
        <a:bodyPr/>
        <a:lstStyle/>
        <a:p>
          <a:endParaRPr lang="en-US" sz="1400" b="0"/>
        </a:p>
      </dgm:t>
    </dgm:pt>
    <dgm:pt modelId="{821D2D65-D128-49FA-AAE3-F77A121ED985}" type="sibTrans" cxnId="{2385F0C2-617C-4BDA-A1C8-8961E8D95373}">
      <dgm:prSet/>
      <dgm:spPr/>
      <dgm:t>
        <a:bodyPr/>
        <a:lstStyle/>
        <a:p>
          <a:endParaRPr lang="en-US" b="0"/>
        </a:p>
      </dgm:t>
    </dgm:pt>
    <dgm:pt modelId="{73DB05BA-DBD9-4B20-9B33-279D4635B4E8}">
      <dgm:prSet/>
      <dgm:spPr/>
      <dgm:t>
        <a:bodyPr/>
        <a:lstStyle/>
        <a:p>
          <a:pPr>
            <a:lnSpc>
              <a:spcPct val="100000"/>
            </a:lnSpc>
          </a:pPr>
          <a:r>
            <a:rPr lang="pl-PL" b="0"/>
            <a:t>2) infrastruktury sportowej</a:t>
          </a:r>
          <a:endParaRPr lang="en-US" b="0"/>
        </a:p>
      </dgm:t>
    </dgm:pt>
    <dgm:pt modelId="{B92C88A7-0CB1-49FA-A405-AD9EC53D9A1A}" type="parTrans" cxnId="{CBA2CEC9-A432-4220-A6D5-CDCFA060B96B}">
      <dgm:prSet/>
      <dgm:spPr/>
      <dgm:t>
        <a:bodyPr/>
        <a:lstStyle/>
        <a:p>
          <a:endParaRPr lang="en-US" sz="1400" b="0"/>
        </a:p>
      </dgm:t>
    </dgm:pt>
    <dgm:pt modelId="{58C35785-B139-42AA-B9A5-A3072828FDFE}" type="sibTrans" cxnId="{CBA2CEC9-A432-4220-A6D5-CDCFA060B96B}">
      <dgm:prSet/>
      <dgm:spPr/>
      <dgm:t>
        <a:bodyPr/>
        <a:lstStyle/>
        <a:p>
          <a:endParaRPr lang="en-US" b="0"/>
        </a:p>
      </dgm:t>
    </dgm:pt>
    <dgm:pt modelId="{36A620CD-694F-4DDE-8981-6EF7EC5A00E6}" type="pres">
      <dgm:prSet presAssocID="{9D58022C-7814-46F1-94F8-82D19E61CCC1}" presName="root" presStyleCnt="0">
        <dgm:presLayoutVars>
          <dgm:dir/>
          <dgm:resizeHandles val="exact"/>
        </dgm:presLayoutVars>
      </dgm:prSet>
      <dgm:spPr/>
    </dgm:pt>
    <dgm:pt modelId="{FA523477-81EE-4E32-8AF0-EA35CA85865B}" type="pres">
      <dgm:prSet presAssocID="{0051D7E2-52C7-4630-A588-62A038222383}" presName="compNode" presStyleCnt="0"/>
      <dgm:spPr/>
    </dgm:pt>
    <dgm:pt modelId="{57F70642-37D0-4E8E-903E-1232D9F69FFB}" type="pres">
      <dgm:prSet presAssocID="{0051D7E2-52C7-4630-A588-62A038222383}" presName="bgRect" presStyleLbl="bgShp" presStyleIdx="0" presStyleCnt="2"/>
      <dgm:spPr/>
    </dgm:pt>
    <dgm:pt modelId="{C227E25E-2118-48BF-8F07-6631778B8826}" type="pres">
      <dgm:prSet presAssocID="{0051D7E2-52C7-4630-A588-62A038222383}" presName="iconRect" presStyleLbl="node1" presStyleIdx="0" presStyleCnt="2"/>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961DBF68-6636-4839-9EBA-ABDBB6E31D44}" type="pres">
      <dgm:prSet presAssocID="{0051D7E2-52C7-4630-A588-62A038222383}" presName="spaceRect" presStyleCnt="0"/>
      <dgm:spPr/>
    </dgm:pt>
    <dgm:pt modelId="{3286FEC7-EA38-4C03-A969-27E2A6524362}" type="pres">
      <dgm:prSet presAssocID="{0051D7E2-52C7-4630-A588-62A038222383}" presName="parTx" presStyleLbl="revTx" presStyleIdx="0" presStyleCnt="3">
        <dgm:presLayoutVars>
          <dgm:chMax val="0"/>
          <dgm:chPref val="0"/>
        </dgm:presLayoutVars>
      </dgm:prSet>
      <dgm:spPr/>
    </dgm:pt>
    <dgm:pt modelId="{0E863D39-A4E6-4688-B624-1605030799AD}" type="pres">
      <dgm:prSet presAssocID="{DDE0012C-6CB3-4D9B-88AE-E07D042A246E}" presName="sibTrans" presStyleCnt="0"/>
      <dgm:spPr/>
    </dgm:pt>
    <dgm:pt modelId="{0171DD08-0E7B-405D-8611-7CEB49ADF6E6}" type="pres">
      <dgm:prSet presAssocID="{26A69F92-C68E-4C4D-90DE-65180969ABD6}" presName="compNode" presStyleCnt="0"/>
      <dgm:spPr/>
    </dgm:pt>
    <dgm:pt modelId="{034C9F23-1BA8-4F26-886B-888977541210}" type="pres">
      <dgm:prSet presAssocID="{26A69F92-C68E-4C4D-90DE-65180969ABD6}" presName="bgRect" presStyleLbl="bgShp" presStyleIdx="1" presStyleCnt="2"/>
      <dgm:spPr/>
    </dgm:pt>
    <dgm:pt modelId="{D247E95D-5445-4D7C-A684-ED42AB5F8E71}" type="pres">
      <dgm:prSet presAssocID="{26A69F92-C68E-4C4D-90DE-65180969ABD6}" presName="iconRect" presStyleLbl="node1" presStyleIdx="1" presStyleCnt="2"/>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ar"/>
        </a:ext>
      </dgm:extLst>
    </dgm:pt>
    <dgm:pt modelId="{568F6171-71E3-4F11-A295-DC24AA16EAB7}" type="pres">
      <dgm:prSet presAssocID="{26A69F92-C68E-4C4D-90DE-65180969ABD6}" presName="spaceRect" presStyleCnt="0"/>
      <dgm:spPr/>
    </dgm:pt>
    <dgm:pt modelId="{7FFC8025-4E56-4329-8B5B-A2A0C364F8F9}" type="pres">
      <dgm:prSet presAssocID="{26A69F92-C68E-4C4D-90DE-65180969ABD6}" presName="parTx" presStyleLbl="revTx" presStyleIdx="1" presStyleCnt="3">
        <dgm:presLayoutVars>
          <dgm:chMax val="0"/>
          <dgm:chPref val="0"/>
        </dgm:presLayoutVars>
      </dgm:prSet>
      <dgm:spPr/>
    </dgm:pt>
    <dgm:pt modelId="{CAEA3A43-A3C4-4837-8F9F-3497F174B8EC}" type="pres">
      <dgm:prSet presAssocID="{26A69F92-C68E-4C4D-90DE-65180969ABD6}" presName="desTx" presStyleLbl="revTx" presStyleIdx="2" presStyleCnt="3">
        <dgm:presLayoutVars/>
      </dgm:prSet>
      <dgm:spPr/>
    </dgm:pt>
  </dgm:ptLst>
  <dgm:cxnLst>
    <dgm:cxn modelId="{7BB6D706-7A37-4715-836E-5EDB497AADAF}" type="presOf" srcId="{9D58022C-7814-46F1-94F8-82D19E61CCC1}" destId="{36A620CD-694F-4DDE-8981-6EF7EC5A00E6}" srcOrd="0" destOrd="0" presId="urn:microsoft.com/office/officeart/2018/2/layout/IconVerticalSolidList"/>
    <dgm:cxn modelId="{9C9AEC16-724A-427E-862F-A784EE9C631F}" type="presOf" srcId="{26A69F92-C68E-4C4D-90DE-65180969ABD6}" destId="{7FFC8025-4E56-4329-8B5B-A2A0C364F8F9}" srcOrd="0" destOrd="0" presId="urn:microsoft.com/office/officeart/2018/2/layout/IconVerticalSolidList"/>
    <dgm:cxn modelId="{3131A42D-6F67-4F96-A80B-60DA44396C1C}" srcId="{9D58022C-7814-46F1-94F8-82D19E61CCC1}" destId="{0051D7E2-52C7-4630-A588-62A038222383}" srcOrd="0" destOrd="0" parTransId="{36A7CB43-6F1D-4E68-B84B-AE58E082215A}" sibTransId="{DDE0012C-6CB3-4D9B-88AE-E07D042A246E}"/>
    <dgm:cxn modelId="{496CB946-2899-4D6D-B5A1-424E26068A4F}" srcId="{9D58022C-7814-46F1-94F8-82D19E61CCC1}" destId="{26A69F92-C68E-4C4D-90DE-65180969ABD6}" srcOrd="1" destOrd="0" parTransId="{CA0F376D-7744-42B7-8A31-3787F1760093}" sibTransId="{712A0389-E8A7-4D5E-A75E-E9D5AB72AF0A}"/>
    <dgm:cxn modelId="{702C4255-125E-4EE7-8E47-3BF5ED61ED96}" type="presOf" srcId="{0051D7E2-52C7-4630-A588-62A038222383}" destId="{3286FEC7-EA38-4C03-A969-27E2A6524362}" srcOrd="0" destOrd="0" presId="urn:microsoft.com/office/officeart/2018/2/layout/IconVerticalSolidList"/>
    <dgm:cxn modelId="{149D4659-A935-4322-8B66-52C6EAF0EF7F}" type="presOf" srcId="{73DB05BA-DBD9-4B20-9B33-279D4635B4E8}" destId="{CAEA3A43-A3C4-4837-8F9F-3497F174B8EC}" srcOrd="0" destOrd="1" presId="urn:microsoft.com/office/officeart/2018/2/layout/IconVerticalSolidList"/>
    <dgm:cxn modelId="{2385F0C2-617C-4BDA-A1C8-8961E8D95373}" srcId="{26A69F92-C68E-4C4D-90DE-65180969ABD6}" destId="{39A6EE02-2B5B-4850-9822-54A8AB523DB9}" srcOrd="0" destOrd="0" parTransId="{02B4B967-7F88-4411-9E02-F7B826E89D29}" sibTransId="{821D2D65-D128-49FA-AAE3-F77A121ED985}"/>
    <dgm:cxn modelId="{CBA2CEC9-A432-4220-A6D5-CDCFA060B96B}" srcId="{26A69F92-C68E-4C4D-90DE-65180969ABD6}" destId="{73DB05BA-DBD9-4B20-9B33-279D4635B4E8}" srcOrd="1" destOrd="0" parTransId="{B92C88A7-0CB1-49FA-A405-AD9EC53D9A1A}" sibTransId="{58C35785-B139-42AA-B9A5-A3072828FDFE}"/>
    <dgm:cxn modelId="{D22BD9D3-D2D4-4274-B071-F17F41664802}" type="presOf" srcId="{39A6EE02-2B5B-4850-9822-54A8AB523DB9}" destId="{CAEA3A43-A3C4-4837-8F9F-3497F174B8EC}" srcOrd="0" destOrd="0" presId="urn:microsoft.com/office/officeart/2018/2/layout/IconVerticalSolidList"/>
    <dgm:cxn modelId="{442140F7-B3CF-41EB-B25B-75326B0851AC}" type="presParOf" srcId="{36A620CD-694F-4DDE-8981-6EF7EC5A00E6}" destId="{FA523477-81EE-4E32-8AF0-EA35CA85865B}" srcOrd="0" destOrd="0" presId="urn:microsoft.com/office/officeart/2018/2/layout/IconVerticalSolidList"/>
    <dgm:cxn modelId="{FE954361-5B41-4065-B4DE-64A4727A3A44}" type="presParOf" srcId="{FA523477-81EE-4E32-8AF0-EA35CA85865B}" destId="{57F70642-37D0-4E8E-903E-1232D9F69FFB}" srcOrd="0" destOrd="0" presId="urn:microsoft.com/office/officeart/2018/2/layout/IconVerticalSolidList"/>
    <dgm:cxn modelId="{289B1D66-0493-493A-8C5E-95318DD6115E}" type="presParOf" srcId="{FA523477-81EE-4E32-8AF0-EA35CA85865B}" destId="{C227E25E-2118-48BF-8F07-6631778B8826}" srcOrd="1" destOrd="0" presId="urn:microsoft.com/office/officeart/2018/2/layout/IconVerticalSolidList"/>
    <dgm:cxn modelId="{1A9863C8-7F29-43DB-832F-9B5BC363917E}" type="presParOf" srcId="{FA523477-81EE-4E32-8AF0-EA35CA85865B}" destId="{961DBF68-6636-4839-9EBA-ABDBB6E31D44}" srcOrd="2" destOrd="0" presId="urn:microsoft.com/office/officeart/2018/2/layout/IconVerticalSolidList"/>
    <dgm:cxn modelId="{4A8E92D0-15EA-4315-97F7-DA9459554AF5}" type="presParOf" srcId="{FA523477-81EE-4E32-8AF0-EA35CA85865B}" destId="{3286FEC7-EA38-4C03-A969-27E2A6524362}" srcOrd="3" destOrd="0" presId="urn:microsoft.com/office/officeart/2018/2/layout/IconVerticalSolidList"/>
    <dgm:cxn modelId="{13F57690-3E5F-4860-B18A-04EABAF6AF6B}" type="presParOf" srcId="{36A620CD-694F-4DDE-8981-6EF7EC5A00E6}" destId="{0E863D39-A4E6-4688-B624-1605030799AD}" srcOrd="1" destOrd="0" presId="urn:microsoft.com/office/officeart/2018/2/layout/IconVerticalSolidList"/>
    <dgm:cxn modelId="{6672BE77-799E-47F5-8FAA-E5E5088496E0}" type="presParOf" srcId="{36A620CD-694F-4DDE-8981-6EF7EC5A00E6}" destId="{0171DD08-0E7B-405D-8611-7CEB49ADF6E6}" srcOrd="2" destOrd="0" presId="urn:microsoft.com/office/officeart/2018/2/layout/IconVerticalSolidList"/>
    <dgm:cxn modelId="{2AC66664-6D7E-46E5-AD01-E84E37CBBD5D}" type="presParOf" srcId="{0171DD08-0E7B-405D-8611-7CEB49ADF6E6}" destId="{034C9F23-1BA8-4F26-886B-888977541210}" srcOrd="0" destOrd="0" presId="urn:microsoft.com/office/officeart/2018/2/layout/IconVerticalSolidList"/>
    <dgm:cxn modelId="{07B918A9-B753-4C05-B7B1-342CAF3D2BA7}" type="presParOf" srcId="{0171DD08-0E7B-405D-8611-7CEB49ADF6E6}" destId="{D247E95D-5445-4D7C-A684-ED42AB5F8E71}" srcOrd="1" destOrd="0" presId="urn:microsoft.com/office/officeart/2018/2/layout/IconVerticalSolidList"/>
    <dgm:cxn modelId="{AA5121CE-3590-4AA5-BEEE-ED7504457590}" type="presParOf" srcId="{0171DD08-0E7B-405D-8611-7CEB49ADF6E6}" destId="{568F6171-71E3-4F11-A295-DC24AA16EAB7}" srcOrd="2" destOrd="0" presId="urn:microsoft.com/office/officeart/2018/2/layout/IconVerticalSolidList"/>
    <dgm:cxn modelId="{778FC15D-768C-4975-8069-91C607C3034F}" type="presParOf" srcId="{0171DD08-0E7B-405D-8611-7CEB49ADF6E6}" destId="{7FFC8025-4E56-4329-8B5B-A2A0C364F8F9}" srcOrd="3" destOrd="0" presId="urn:microsoft.com/office/officeart/2018/2/layout/IconVerticalSolidList"/>
    <dgm:cxn modelId="{9A395898-1DF5-4E57-9589-20D0146F6DCA}" type="presParOf" srcId="{0171DD08-0E7B-405D-8611-7CEB49ADF6E6}" destId="{CAEA3A43-A3C4-4837-8F9F-3497F174B8E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106B221-7EC8-4CCD-BAF7-6317EB04028C}"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9095204E-70D6-4035-939E-15749FC12CA1}">
      <dgm:prSet/>
      <dgm:spPr/>
      <dgm:t>
        <a:bodyPr/>
        <a:lstStyle/>
        <a:p>
          <a:r>
            <a:rPr lang="pl-PL"/>
            <a:t>Finansowanie ze środków publicznych działalności klubów sportowych podlega regułom pomocy publicznej w przypadku, gdy są to </a:t>
          </a:r>
          <a:r>
            <a:rPr lang="pl-PL" u="sng"/>
            <a:t>kluby profesjonalne – prowadzące działalność gospodarczą (działalność klubów amatorskich, lokalnych nie jest działalnością gospodarczą).</a:t>
          </a:r>
          <a:endParaRPr lang="en-US"/>
        </a:p>
      </dgm:t>
    </dgm:pt>
    <dgm:pt modelId="{D4D22F2C-E03A-465D-A0CA-AF3C34BBF897}" type="parTrans" cxnId="{AAAB73D0-12F4-4905-AFC7-D7AC71A96E33}">
      <dgm:prSet/>
      <dgm:spPr/>
      <dgm:t>
        <a:bodyPr/>
        <a:lstStyle/>
        <a:p>
          <a:endParaRPr lang="en-US"/>
        </a:p>
      </dgm:t>
    </dgm:pt>
    <dgm:pt modelId="{5D005A31-0BF0-455D-94F3-621D38B9E1C1}" type="sibTrans" cxnId="{AAAB73D0-12F4-4905-AFC7-D7AC71A96E33}">
      <dgm:prSet/>
      <dgm:spPr/>
      <dgm:t>
        <a:bodyPr/>
        <a:lstStyle/>
        <a:p>
          <a:endParaRPr lang="en-US"/>
        </a:p>
      </dgm:t>
    </dgm:pt>
    <dgm:pt modelId="{01255AA0-E310-4DAB-B69A-326BEA8A9C12}">
      <dgm:prSet/>
      <dgm:spPr/>
      <dgm:t>
        <a:bodyPr/>
        <a:lstStyle/>
        <a:p>
          <a:r>
            <a:rPr lang="pl-PL" b="1"/>
            <a:t>Finansowanie infrastruktury sportowej nie stanowi pomocy publicznej, w przypadku gdy spełnione są następujące warunki </a:t>
          </a:r>
          <a:r>
            <a:rPr lang="pl-PL"/>
            <a:t>(Biała księga na temat sportu – przypis 73):</a:t>
          </a:r>
          <a:endParaRPr lang="en-US"/>
        </a:p>
      </dgm:t>
    </dgm:pt>
    <dgm:pt modelId="{17AFEA83-A9FE-4AE4-96D9-08A26AD53DD5}" type="parTrans" cxnId="{6FE69BFC-9E96-4063-A495-FFC259D9E296}">
      <dgm:prSet/>
      <dgm:spPr/>
      <dgm:t>
        <a:bodyPr/>
        <a:lstStyle/>
        <a:p>
          <a:endParaRPr lang="en-US"/>
        </a:p>
      </dgm:t>
    </dgm:pt>
    <dgm:pt modelId="{20630E3E-4C24-485C-A49D-C5BFC6C20756}" type="sibTrans" cxnId="{6FE69BFC-9E96-4063-A495-FFC259D9E296}">
      <dgm:prSet/>
      <dgm:spPr/>
      <dgm:t>
        <a:bodyPr/>
        <a:lstStyle/>
        <a:p>
          <a:endParaRPr lang="en-US"/>
        </a:p>
      </dgm:t>
    </dgm:pt>
    <dgm:pt modelId="{FE8D0061-BEC4-48DF-9C42-98ED15665760}">
      <dgm:prSet/>
      <dgm:spPr/>
      <dgm:t>
        <a:bodyPr/>
        <a:lstStyle/>
        <a:p>
          <a:r>
            <a:rPr lang="pl-PL" b="0"/>
            <a:t>1) charakter infrastruktury wskazuje, iż </a:t>
          </a:r>
          <a:r>
            <a:rPr lang="pl-PL" b="0" u="sng"/>
            <a:t>jest mało prawdopodobne, aby jej budowa była opłacalna z ekonomicznego punktu widzenia dla inwestorów prywatnych</a:t>
          </a:r>
          <a:r>
            <a:rPr lang="pl-PL" b="0"/>
            <a:t> (dotyczy to dużych i ryzykownych inwestycji, które w warunkach rynkowych nie są realizowane ze środków własnych inwestorów),</a:t>
          </a:r>
          <a:endParaRPr lang="en-US" b="0"/>
        </a:p>
      </dgm:t>
    </dgm:pt>
    <dgm:pt modelId="{C035140D-5816-413F-8083-515A1130197D}" type="parTrans" cxnId="{CC4B4E9E-BF76-403D-BAEE-7D3DFE727E85}">
      <dgm:prSet/>
      <dgm:spPr/>
      <dgm:t>
        <a:bodyPr/>
        <a:lstStyle/>
        <a:p>
          <a:endParaRPr lang="en-US"/>
        </a:p>
      </dgm:t>
    </dgm:pt>
    <dgm:pt modelId="{A7338513-9788-4E15-91D0-25FF79EC04A9}" type="sibTrans" cxnId="{CC4B4E9E-BF76-403D-BAEE-7D3DFE727E85}">
      <dgm:prSet/>
      <dgm:spPr/>
      <dgm:t>
        <a:bodyPr/>
        <a:lstStyle/>
        <a:p>
          <a:endParaRPr lang="en-US"/>
        </a:p>
      </dgm:t>
    </dgm:pt>
    <dgm:pt modelId="{E32C55C9-257D-4DD5-A74D-1577817000F4}">
      <dgm:prSet/>
      <dgm:spPr/>
      <dgm:t>
        <a:bodyPr/>
        <a:lstStyle/>
        <a:p>
          <a:r>
            <a:rPr lang="pl-PL" b="0"/>
            <a:t>2) infrastruktura nie będzie zapewniała korzyści konkretnym  przedsiębiorcom – rodzaj infrastruktury daje możliwość wykorzystania jej do różnych celów  i udostępniania różnym podmiotom za odpowiednią rynkową opłatą, </a:t>
          </a:r>
          <a:endParaRPr lang="en-US" b="0"/>
        </a:p>
      </dgm:t>
    </dgm:pt>
    <dgm:pt modelId="{B72A4C31-11B0-4098-BEDC-D1A530204DDF}" type="parTrans" cxnId="{C30384F8-E74C-48EC-B883-6C23C5785D36}">
      <dgm:prSet/>
      <dgm:spPr/>
      <dgm:t>
        <a:bodyPr/>
        <a:lstStyle/>
        <a:p>
          <a:endParaRPr lang="en-US"/>
        </a:p>
      </dgm:t>
    </dgm:pt>
    <dgm:pt modelId="{77C6D8FC-B008-433C-9CA8-830CE04AFD76}" type="sibTrans" cxnId="{C30384F8-E74C-48EC-B883-6C23C5785D36}">
      <dgm:prSet/>
      <dgm:spPr/>
      <dgm:t>
        <a:bodyPr/>
        <a:lstStyle/>
        <a:p>
          <a:endParaRPr lang="en-US"/>
        </a:p>
      </dgm:t>
    </dgm:pt>
    <dgm:pt modelId="{7D40B830-0C8C-43AE-8089-219CD7329004}" type="pres">
      <dgm:prSet presAssocID="{0106B221-7EC8-4CCD-BAF7-6317EB04028C}" presName="hierChild1" presStyleCnt="0">
        <dgm:presLayoutVars>
          <dgm:chPref val="1"/>
          <dgm:dir/>
          <dgm:animOne val="branch"/>
          <dgm:animLvl val="lvl"/>
          <dgm:resizeHandles/>
        </dgm:presLayoutVars>
      </dgm:prSet>
      <dgm:spPr/>
    </dgm:pt>
    <dgm:pt modelId="{62ED5CD4-3AC0-42F3-8A67-56A8B58134B6}" type="pres">
      <dgm:prSet presAssocID="{9095204E-70D6-4035-939E-15749FC12CA1}" presName="hierRoot1" presStyleCnt="0"/>
      <dgm:spPr/>
    </dgm:pt>
    <dgm:pt modelId="{6DDB1D5C-286A-48D9-AF11-344B54F7C467}" type="pres">
      <dgm:prSet presAssocID="{9095204E-70D6-4035-939E-15749FC12CA1}" presName="composite" presStyleCnt="0"/>
      <dgm:spPr/>
    </dgm:pt>
    <dgm:pt modelId="{CF6AD175-140B-4250-B1E1-81F0DBBDDB3F}" type="pres">
      <dgm:prSet presAssocID="{9095204E-70D6-4035-939E-15749FC12CA1}" presName="background" presStyleLbl="node0" presStyleIdx="0" presStyleCnt="2"/>
      <dgm:spPr/>
    </dgm:pt>
    <dgm:pt modelId="{6CCE8869-B609-4603-ACFC-0B34F4DB2A33}" type="pres">
      <dgm:prSet presAssocID="{9095204E-70D6-4035-939E-15749FC12CA1}" presName="text" presStyleLbl="fgAcc0" presStyleIdx="0" presStyleCnt="2">
        <dgm:presLayoutVars>
          <dgm:chPref val="3"/>
        </dgm:presLayoutVars>
      </dgm:prSet>
      <dgm:spPr/>
    </dgm:pt>
    <dgm:pt modelId="{754A80DB-4810-48C0-B054-978DF04DDF5C}" type="pres">
      <dgm:prSet presAssocID="{9095204E-70D6-4035-939E-15749FC12CA1}" presName="hierChild2" presStyleCnt="0"/>
      <dgm:spPr/>
    </dgm:pt>
    <dgm:pt modelId="{8DAF6897-E107-413E-8B4A-6DC8D34253C8}" type="pres">
      <dgm:prSet presAssocID="{01255AA0-E310-4DAB-B69A-326BEA8A9C12}" presName="hierRoot1" presStyleCnt="0"/>
      <dgm:spPr/>
    </dgm:pt>
    <dgm:pt modelId="{1FD83822-9F16-45BE-8C5F-21BC6476D97C}" type="pres">
      <dgm:prSet presAssocID="{01255AA0-E310-4DAB-B69A-326BEA8A9C12}" presName="composite" presStyleCnt="0"/>
      <dgm:spPr/>
    </dgm:pt>
    <dgm:pt modelId="{7A433118-9FF5-4222-9151-77C9D4A67691}" type="pres">
      <dgm:prSet presAssocID="{01255AA0-E310-4DAB-B69A-326BEA8A9C12}" presName="background" presStyleLbl="node0" presStyleIdx="1" presStyleCnt="2"/>
      <dgm:spPr/>
    </dgm:pt>
    <dgm:pt modelId="{92C817AC-BEE3-4201-B55E-0E015E296B40}" type="pres">
      <dgm:prSet presAssocID="{01255AA0-E310-4DAB-B69A-326BEA8A9C12}" presName="text" presStyleLbl="fgAcc0" presStyleIdx="1" presStyleCnt="2">
        <dgm:presLayoutVars>
          <dgm:chPref val="3"/>
        </dgm:presLayoutVars>
      </dgm:prSet>
      <dgm:spPr/>
    </dgm:pt>
    <dgm:pt modelId="{094E84BB-6B03-4257-B0B7-A534AF46A6A3}" type="pres">
      <dgm:prSet presAssocID="{01255AA0-E310-4DAB-B69A-326BEA8A9C12}" presName="hierChild2" presStyleCnt="0"/>
      <dgm:spPr/>
    </dgm:pt>
    <dgm:pt modelId="{4BF9FB2A-8586-4FD3-858C-A7E15D90D71D}" type="pres">
      <dgm:prSet presAssocID="{C035140D-5816-413F-8083-515A1130197D}" presName="Name10" presStyleLbl="parChTrans1D2" presStyleIdx="0" presStyleCnt="2"/>
      <dgm:spPr/>
    </dgm:pt>
    <dgm:pt modelId="{C2D5353D-C8DA-4F65-8BF8-8A22E5F52899}" type="pres">
      <dgm:prSet presAssocID="{FE8D0061-BEC4-48DF-9C42-98ED15665760}" presName="hierRoot2" presStyleCnt="0"/>
      <dgm:spPr/>
    </dgm:pt>
    <dgm:pt modelId="{2D80782A-6C9D-4831-9CEF-502455A28717}" type="pres">
      <dgm:prSet presAssocID="{FE8D0061-BEC4-48DF-9C42-98ED15665760}" presName="composite2" presStyleCnt="0"/>
      <dgm:spPr/>
    </dgm:pt>
    <dgm:pt modelId="{2DEFA9EF-B2E3-46B4-BB9B-F71DDD8B79C9}" type="pres">
      <dgm:prSet presAssocID="{FE8D0061-BEC4-48DF-9C42-98ED15665760}" presName="background2" presStyleLbl="node2" presStyleIdx="0" presStyleCnt="2"/>
      <dgm:spPr/>
    </dgm:pt>
    <dgm:pt modelId="{7676D7AD-6442-41B5-B65A-A506822CA526}" type="pres">
      <dgm:prSet presAssocID="{FE8D0061-BEC4-48DF-9C42-98ED15665760}" presName="text2" presStyleLbl="fgAcc2" presStyleIdx="0" presStyleCnt="2">
        <dgm:presLayoutVars>
          <dgm:chPref val="3"/>
        </dgm:presLayoutVars>
      </dgm:prSet>
      <dgm:spPr/>
    </dgm:pt>
    <dgm:pt modelId="{8B9D98C1-462C-4DD8-AC17-FA77C0356CF2}" type="pres">
      <dgm:prSet presAssocID="{FE8D0061-BEC4-48DF-9C42-98ED15665760}" presName="hierChild3" presStyleCnt="0"/>
      <dgm:spPr/>
    </dgm:pt>
    <dgm:pt modelId="{AE6AE814-F1F7-48B4-8E77-5F5A2B75BEF0}" type="pres">
      <dgm:prSet presAssocID="{B72A4C31-11B0-4098-BEDC-D1A530204DDF}" presName="Name10" presStyleLbl="parChTrans1D2" presStyleIdx="1" presStyleCnt="2"/>
      <dgm:spPr/>
    </dgm:pt>
    <dgm:pt modelId="{486BD326-ADFF-4D00-A61C-534CE781A003}" type="pres">
      <dgm:prSet presAssocID="{E32C55C9-257D-4DD5-A74D-1577817000F4}" presName="hierRoot2" presStyleCnt="0"/>
      <dgm:spPr/>
    </dgm:pt>
    <dgm:pt modelId="{2420E880-0D6B-4E06-8C93-AC8DDA7C0A2D}" type="pres">
      <dgm:prSet presAssocID="{E32C55C9-257D-4DD5-A74D-1577817000F4}" presName="composite2" presStyleCnt="0"/>
      <dgm:spPr/>
    </dgm:pt>
    <dgm:pt modelId="{59E10EF7-6896-4A2F-98B5-EF61FC02A1D0}" type="pres">
      <dgm:prSet presAssocID="{E32C55C9-257D-4DD5-A74D-1577817000F4}" presName="background2" presStyleLbl="node2" presStyleIdx="1" presStyleCnt="2"/>
      <dgm:spPr/>
    </dgm:pt>
    <dgm:pt modelId="{E15789B2-76E8-4AED-B36A-4B2F9AE89F34}" type="pres">
      <dgm:prSet presAssocID="{E32C55C9-257D-4DD5-A74D-1577817000F4}" presName="text2" presStyleLbl="fgAcc2" presStyleIdx="1" presStyleCnt="2">
        <dgm:presLayoutVars>
          <dgm:chPref val="3"/>
        </dgm:presLayoutVars>
      </dgm:prSet>
      <dgm:spPr/>
    </dgm:pt>
    <dgm:pt modelId="{8975E33A-03C7-47D2-BA4D-67EAB125FF5F}" type="pres">
      <dgm:prSet presAssocID="{E32C55C9-257D-4DD5-A74D-1577817000F4}" presName="hierChild3" presStyleCnt="0"/>
      <dgm:spPr/>
    </dgm:pt>
  </dgm:ptLst>
  <dgm:cxnLst>
    <dgm:cxn modelId="{EAFFD86D-B485-4919-83CA-23FD9B2727A1}" type="presOf" srcId="{FE8D0061-BEC4-48DF-9C42-98ED15665760}" destId="{7676D7AD-6442-41B5-B65A-A506822CA526}" srcOrd="0" destOrd="0" presId="urn:microsoft.com/office/officeart/2005/8/layout/hierarchy1"/>
    <dgm:cxn modelId="{3A66FA81-E891-4B7B-80EB-0FBA875E6402}" type="presOf" srcId="{B72A4C31-11B0-4098-BEDC-D1A530204DDF}" destId="{AE6AE814-F1F7-48B4-8E77-5F5A2B75BEF0}" srcOrd="0" destOrd="0" presId="urn:microsoft.com/office/officeart/2005/8/layout/hierarchy1"/>
    <dgm:cxn modelId="{E156968A-B73D-4A46-81BE-A88318DA09D2}" type="presOf" srcId="{0106B221-7EC8-4CCD-BAF7-6317EB04028C}" destId="{7D40B830-0C8C-43AE-8089-219CD7329004}" srcOrd="0" destOrd="0" presId="urn:microsoft.com/office/officeart/2005/8/layout/hierarchy1"/>
    <dgm:cxn modelId="{F48B129D-CB09-449D-A331-CD81E2E87FAB}" type="presOf" srcId="{E32C55C9-257D-4DD5-A74D-1577817000F4}" destId="{E15789B2-76E8-4AED-B36A-4B2F9AE89F34}" srcOrd="0" destOrd="0" presId="urn:microsoft.com/office/officeart/2005/8/layout/hierarchy1"/>
    <dgm:cxn modelId="{CC4B4E9E-BF76-403D-BAEE-7D3DFE727E85}" srcId="{01255AA0-E310-4DAB-B69A-326BEA8A9C12}" destId="{FE8D0061-BEC4-48DF-9C42-98ED15665760}" srcOrd="0" destOrd="0" parTransId="{C035140D-5816-413F-8083-515A1130197D}" sibTransId="{A7338513-9788-4E15-91D0-25FF79EC04A9}"/>
    <dgm:cxn modelId="{6D5188A9-E98A-4B63-883E-D10896E7CC9C}" type="presOf" srcId="{9095204E-70D6-4035-939E-15749FC12CA1}" destId="{6CCE8869-B609-4603-ACFC-0B34F4DB2A33}" srcOrd="0" destOrd="0" presId="urn:microsoft.com/office/officeart/2005/8/layout/hierarchy1"/>
    <dgm:cxn modelId="{AAAB73D0-12F4-4905-AFC7-D7AC71A96E33}" srcId="{0106B221-7EC8-4CCD-BAF7-6317EB04028C}" destId="{9095204E-70D6-4035-939E-15749FC12CA1}" srcOrd="0" destOrd="0" parTransId="{D4D22F2C-E03A-465D-A0CA-AF3C34BBF897}" sibTransId="{5D005A31-0BF0-455D-94F3-621D38B9E1C1}"/>
    <dgm:cxn modelId="{596FB3F2-F290-46DF-A656-240DA6D2FBBD}" type="presOf" srcId="{C035140D-5816-413F-8083-515A1130197D}" destId="{4BF9FB2A-8586-4FD3-858C-A7E15D90D71D}" srcOrd="0" destOrd="0" presId="urn:microsoft.com/office/officeart/2005/8/layout/hierarchy1"/>
    <dgm:cxn modelId="{C30384F8-E74C-48EC-B883-6C23C5785D36}" srcId="{01255AA0-E310-4DAB-B69A-326BEA8A9C12}" destId="{E32C55C9-257D-4DD5-A74D-1577817000F4}" srcOrd="1" destOrd="0" parTransId="{B72A4C31-11B0-4098-BEDC-D1A530204DDF}" sibTransId="{77C6D8FC-B008-433C-9CA8-830CE04AFD76}"/>
    <dgm:cxn modelId="{062A9FFA-E496-4BC9-85FD-0A06E5D3A9D8}" type="presOf" srcId="{01255AA0-E310-4DAB-B69A-326BEA8A9C12}" destId="{92C817AC-BEE3-4201-B55E-0E015E296B40}" srcOrd="0" destOrd="0" presId="urn:microsoft.com/office/officeart/2005/8/layout/hierarchy1"/>
    <dgm:cxn modelId="{6FE69BFC-9E96-4063-A495-FFC259D9E296}" srcId="{0106B221-7EC8-4CCD-BAF7-6317EB04028C}" destId="{01255AA0-E310-4DAB-B69A-326BEA8A9C12}" srcOrd="1" destOrd="0" parTransId="{17AFEA83-A9FE-4AE4-96D9-08A26AD53DD5}" sibTransId="{20630E3E-4C24-485C-A49D-C5BFC6C20756}"/>
    <dgm:cxn modelId="{073D4C41-1AE1-46C3-A624-7A6A8E2AA074}" type="presParOf" srcId="{7D40B830-0C8C-43AE-8089-219CD7329004}" destId="{62ED5CD4-3AC0-42F3-8A67-56A8B58134B6}" srcOrd="0" destOrd="0" presId="urn:microsoft.com/office/officeart/2005/8/layout/hierarchy1"/>
    <dgm:cxn modelId="{CDD42F20-40EF-473B-83E0-E02BC9C8414D}" type="presParOf" srcId="{62ED5CD4-3AC0-42F3-8A67-56A8B58134B6}" destId="{6DDB1D5C-286A-48D9-AF11-344B54F7C467}" srcOrd="0" destOrd="0" presId="urn:microsoft.com/office/officeart/2005/8/layout/hierarchy1"/>
    <dgm:cxn modelId="{81ADC0C2-89D3-49DC-9C10-745FD28E313B}" type="presParOf" srcId="{6DDB1D5C-286A-48D9-AF11-344B54F7C467}" destId="{CF6AD175-140B-4250-B1E1-81F0DBBDDB3F}" srcOrd="0" destOrd="0" presId="urn:microsoft.com/office/officeart/2005/8/layout/hierarchy1"/>
    <dgm:cxn modelId="{CF7857BD-6B31-43EC-AE03-1A169B4DEEDB}" type="presParOf" srcId="{6DDB1D5C-286A-48D9-AF11-344B54F7C467}" destId="{6CCE8869-B609-4603-ACFC-0B34F4DB2A33}" srcOrd="1" destOrd="0" presId="urn:microsoft.com/office/officeart/2005/8/layout/hierarchy1"/>
    <dgm:cxn modelId="{C64F1C65-9458-471A-9458-FB2350DCFF57}" type="presParOf" srcId="{62ED5CD4-3AC0-42F3-8A67-56A8B58134B6}" destId="{754A80DB-4810-48C0-B054-978DF04DDF5C}" srcOrd="1" destOrd="0" presId="urn:microsoft.com/office/officeart/2005/8/layout/hierarchy1"/>
    <dgm:cxn modelId="{66519657-A38B-4C11-99B0-CB74DB0EEE68}" type="presParOf" srcId="{7D40B830-0C8C-43AE-8089-219CD7329004}" destId="{8DAF6897-E107-413E-8B4A-6DC8D34253C8}" srcOrd="1" destOrd="0" presId="urn:microsoft.com/office/officeart/2005/8/layout/hierarchy1"/>
    <dgm:cxn modelId="{AAA5A807-4342-4D2C-B677-0E3C24E4F86B}" type="presParOf" srcId="{8DAF6897-E107-413E-8B4A-6DC8D34253C8}" destId="{1FD83822-9F16-45BE-8C5F-21BC6476D97C}" srcOrd="0" destOrd="0" presId="urn:microsoft.com/office/officeart/2005/8/layout/hierarchy1"/>
    <dgm:cxn modelId="{932E163F-B828-4A2E-A69D-159587A9C221}" type="presParOf" srcId="{1FD83822-9F16-45BE-8C5F-21BC6476D97C}" destId="{7A433118-9FF5-4222-9151-77C9D4A67691}" srcOrd="0" destOrd="0" presId="urn:microsoft.com/office/officeart/2005/8/layout/hierarchy1"/>
    <dgm:cxn modelId="{C56DC573-2750-401B-A97C-64B9310B32B5}" type="presParOf" srcId="{1FD83822-9F16-45BE-8C5F-21BC6476D97C}" destId="{92C817AC-BEE3-4201-B55E-0E015E296B40}" srcOrd="1" destOrd="0" presId="urn:microsoft.com/office/officeart/2005/8/layout/hierarchy1"/>
    <dgm:cxn modelId="{2EC4DF93-45F1-46CF-BECF-E063085A7CD2}" type="presParOf" srcId="{8DAF6897-E107-413E-8B4A-6DC8D34253C8}" destId="{094E84BB-6B03-4257-B0B7-A534AF46A6A3}" srcOrd="1" destOrd="0" presId="urn:microsoft.com/office/officeart/2005/8/layout/hierarchy1"/>
    <dgm:cxn modelId="{C809A64D-D724-4194-8C87-F952EC78FF57}" type="presParOf" srcId="{094E84BB-6B03-4257-B0B7-A534AF46A6A3}" destId="{4BF9FB2A-8586-4FD3-858C-A7E15D90D71D}" srcOrd="0" destOrd="0" presId="urn:microsoft.com/office/officeart/2005/8/layout/hierarchy1"/>
    <dgm:cxn modelId="{0ED1A690-70B0-478E-933C-E6743D497F7E}" type="presParOf" srcId="{094E84BB-6B03-4257-B0B7-A534AF46A6A3}" destId="{C2D5353D-C8DA-4F65-8BF8-8A22E5F52899}" srcOrd="1" destOrd="0" presId="urn:microsoft.com/office/officeart/2005/8/layout/hierarchy1"/>
    <dgm:cxn modelId="{B0DEB1F2-B104-4FC5-939F-7D0B10880167}" type="presParOf" srcId="{C2D5353D-C8DA-4F65-8BF8-8A22E5F52899}" destId="{2D80782A-6C9D-4831-9CEF-502455A28717}" srcOrd="0" destOrd="0" presId="urn:microsoft.com/office/officeart/2005/8/layout/hierarchy1"/>
    <dgm:cxn modelId="{B350F057-4AA6-47BB-A4EE-0390D8671782}" type="presParOf" srcId="{2D80782A-6C9D-4831-9CEF-502455A28717}" destId="{2DEFA9EF-B2E3-46B4-BB9B-F71DDD8B79C9}" srcOrd="0" destOrd="0" presId="urn:microsoft.com/office/officeart/2005/8/layout/hierarchy1"/>
    <dgm:cxn modelId="{46E2F8B4-3241-43A6-A8C8-A0F5946647C7}" type="presParOf" srcId="{2D80782A-6C9D-4831-9CEF-502455A28717}" destId="{7676D7AD-6442-41B5-B65A-A506822CA526}" srcOrd="1" destOrd="0" presId="urn:microsoft.com/office/officeart/2005/8/layout/hierarchy1"/>
    <dgm:cxn modelId="{F0328D86-EA41-4BD5-B078-91CC0500FA8C}" type="presParOf" srcId="{C2D5353D-C8DA-4F65-8BF8-8A22E5F52899}" destId="{8B9D98C1-462C-4DD8-AC17-FA77C0356CF2}" srcOrd="1" destOrd="0" presId="urn:microsoft.com/office/officeart/2005/8/layout/hierarchy1"/>
    <dgm:cxn modelId="{ED004231-3050-4ABA-9FC8-F76967A62665}" type="presParOf" srcId="{094E84BB-6B03-4257-B0B7-A534AF46A6A3}" destId="{AE6AE814-F1F7-48B4-8E77-5F5A2B75BEF0}" srcOrd="2" destOrd="0" presId="urn:microsoft.com/office/officeart/2005/8/layout/hierarchy1"/>
    <dgm:cxn modelId="{2363C76D-C248-4110-A976-D4E79AC136CF}" type="presParOf" srcId="{094E84BB-6B03-4257-B0B7-A534AF46A6A3}" destId="{486BD326-ADFF-4D00-A61C-534CE781A003}" srcOrd="3" destOrd="0" presId="urn:microsoft.com/office/officeart/2005/8/layout/hierarchy1"/>
    <dgm:cxn modelId="{D3A07890-6BB4-4FEA-85CB-03C0DCEE5ED4}" type="presParOf" srcId="{486BD326-ADFF-4D00-A61C-534CE781A003}" destId="{2420E880-0D6B-4E06-8C93-AC8DDA7C0A2D}" srcOrd="0" destOrd="0" presId="urn:microsoft.com/office/officeart/2005/8/layout/hierarchy1"/>
    <dgm:cxn modelId="{674C7AE2-C0C1-4376-9577-82FF41C12C0A}" type="presParOf" srcId="{2420E880-0D6B-4E06-8C93-AC8DDA7C0A2D}" destId="{59E10EF7-6896-4A2F-98B5-EF61FC02A1D0}" srcOrd="0" destOrd="0" presId="urn:microsoft.com/office/officeart/2005/8/layout/hierarchy1"/>
    <dgm:cxn modelId="{945DA550-700C-4878-BD44-9ACF5636D4A6}" type="presParOf" srcId="{2420E880-0D6B-4E06-8C93-AC8DDA7C0A2D}" destId="{E15789B2-76E8-4AED-B36A-4B2F9AE89F34}" srcOrd="1" destOrd="0" presId="urn:microsoft.com/office/officeart/2005/8/layout/hierarchy1"/>
    <dgm:cxn modelId="{A2239E8B-B0B4-438F-AD12-C1EF2509B809}" type="presParOf" srcId="{486BD326-ADFF-4D00-A61C-534CE781A003}" destId="{8975E33A-03C7-47D2-BA4D-67EAB125FF5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67BDB7B-BEF9-4EDA-9DAA-39FA3C3ABCE9}" type="doc">
      <dgm:prSet loTypeId="urn:microsoft.com/office/officeart/2005/8/layout/vProcess5" loCatId="process" qsTypeId="urn:microsoft.com/office/officeart/2005/8/quickstyle/simple4" qsCatId="simple" csTypeId="urn:microsoft.com/office/officeart/2005/8/colors/accent1_2" csCatId="accent1"/>
      <dgm:spPr/>
      <dgm:t>
        <a:bodyPr/>
        <a:lstStyle/>
        <a:p>
          <a:endParaRPr lang="en-US"/>
        </a:p>
      </dgm:t>
    </dgm:pt>
    <dgm:pt modelId="{E7C0AB4E-503D-429B-844D-326B7A724320}">
      <dgm:prSet/>
      <dgm:spPr/>
      <dgm:t>
        <a:bodyPr/>
        <a:lstStyle/>
        <a:p>
          <a:r>
            <a:rPr lang="pl-PL"/>
            <a:t>Oceniając dofinansowanie udzielane przez państwo związane ze wspieranie kultury KE bierze pod uwagę w szczególności:</a:t>
          </a:r>
          <a:endParaRPr lang="en-US"/>
        </a:p>
      </dgm:t>
    </dgm:pt>
    <dgm:pt modelId="{08F25794-5AC9-45DE-BED5-0A8CACB6BEF1}" type="parTrans" cxnId="{2DA537E5-7D77-411F-AED3-46D3EC217BD6}">
      <dgm:prSet/>
      <dgm:spPr/>
      <dgm:t>
        <a:bodyPr/>
        <a:lstStyle/>
        <a:p>
          <a:endParaRPr lang="en-US"/>
        </a:p>
      </dgm:t>
    </dgm:pt>
    <dgm:pt modelId="{D4951320-0EAA-4D38-8032-38A17FEAE822}" type="sibTrans" cxnId="{2DA537E5-7D77-411F-AED3-46D3EC217BD6}">
      <dgm:prSet/>
      <dgm:spPr/>
      <dgm:t>
        <a:bodyPr/>
        <a:lstStyle/>
        <a:p>
          <a:endParaRPr lang="en-US"/>
        </a:p>
      </dgm:t>
    </dgm:pt>
    <dgm:pt modelId="{361DCC6F-87D2-41EB-9DF1-B1C95A120E66}">
      <dgm:prSet/>
      <dgm:spPr/>
      <dgm:t>
        <a:bodyPr/>
        <a:lstStyle/>
        <a:p>
          <a:r>
            <a:rPr lang="pl-PL"/>
            <a:t>rangę i skalę obiektów kulturalnych, </a:t>
          </a:r>
          <a:endParaRPr lang="en-US"/>
        </a:p>
      </dgm:t>
    </dgm:pt>
    <dgm:pt modelId="{F09DC86E-4A01-45E8-9A88-61BDCAB4C5C0}" type="parTrans" cxnId="{F2A2637A-18E4-4C87-9EAF-288BAF89EBD3}">
      <dgm:prSet/>
      <dgm:spPr/>
      <dgm:t>
        <a:bodyPr/>
        <a:lstStyle/>
        <a:p>
          <a:endParaRPr lang="en-US"/>
        </a:p>
      </dgm:t>
    </dgm:pt>
    <dgm:pt modelId="{D9CB725B-D323-457A-9EF5-9734D77038B6}" type="sibTrans" cxnId="{F2A2637A-18E4-4C87-9EAF-288BAF89EBD3}">
      <dgm:prSet/>
      <dgm:spPr/>
      <dgm:t>
        <a:bodyPr/>
        <a:lstStyle/>
        <a:p>
          <a:endParaRPr lang="en-US"/>
        </a:p>
      </dgm:t>
    </dgm:pt>
    <dgm:pt modelId="{2E22142A-4C6D-44EC-8D61-B1BEDE17DE64}">
      <dgm:prSet/>
      <dgm:spPr/>
      <dgm:t>
        <a:bodyPr/>
        <a:lstStyle/>
        <a:p>
          <a:r>
            <a:rPr lang="pl-PL"/>
            <a:t>zakres oferowanych usług,</a:t>
          </a:r>
          <a:endParaRPr lang="en-US"/>
        </a:p>
      </dgm:t>
    </dgm:pt>
    <dgm:pt modelId="{BFB5DFC6-0949-4404-9EEE-7F59051B0D36}" type="parTrans" cxnId="{7A3ED1B5-7AFB-420F-8589-EC9C0907B6A9}">
      <dgm:prSet/>
      <dgm:spPr/>
      <dgm:t>
        <a:bodyPr/>
        <a:lstStyle/>
        <a:p>
          <a:endParaRPr lang="en-US"/>
        </a:p>
      </dgm:t>
    </dgm:pt>
    <dgm:pt modelId="{97E9078B-1878-4D97-93B5-3830837A9FFB}" type="sibTrans" cxnId="{7A3ED1B5-7AFB-420F-8589-EC9C0907B6A9}">
      <dgm:prSet/>
      <dgm:spPr/>
      <dgm:t>
        <a:bodyPr/>
        <a:lstStyle/>
        <a:p>
          <a:endParaRPr lang="en-US"/>
        </a:p>
      </dgm:t>
    </dgm:pt>
    <dgm:pt modelId="{6ABD13B7-2A4B-4E66-871B-FDC712DA8009}">
      <dgm:prSet/>
      <dgm:spPr/>
      <dgm:t>
        <a:bodyPr/>
        <a:lstStyle/>
        <a:p>
          <a:r>
            <a:rPr lang="pl-PL"/>
            <a:t>„zdolność do przyciągania” turystów z zagranicy. </a:t>
          </a:r>
          <a:endParaRPr lang="en-US"/>
        </a:p>
      </dgm:t>
    </dgm:pt>
    <dgm:pt modelId="{BDA22C14-05E0-414F-A6EE-778E858C9769}" type="parTrans" cxnId="{90BAFD2A-613B-4C4D-866E-D7D512C9A361}">
      <dgm:prSet/>
      <dgm:spPr/>
      <dgm:t>
        <a:bodyPr/>
        <a:lstStyle/>
        <a:p>
          <a:endParaRPr lang="en-US"/>
        </a:p>
      </dgm:t>
    </dgm:pt>
    <dgm:pt modelId="{E70158CF-45B1-4CA1-9318-4CBFBE59FD14}" type="sibTrans" cxnId="{90BAFD2A-613B-4C4D-866E-D7D512C9A361}">
      <dgm:prSet/>
      <dgm:spPr/>
      <dgm:t>
        <a:bodyPr/>
        <a:lstStyle/>
        <a:p>
          <a:endParaRPr lang="en-US"/>
        </a:p>
      </dgm:t>
    </dgm:pt>
    <dgm:pt modelId="{CD263C59-0903-4C3B-BC73-3E9E3A72EDC2}" type="pres">
      <dgm:prSet presAssocID="{867BDB7B-BEF9-4EDA-9DAA-39FA3C3ABCE9}" presName="outerComposite" presStyleCnt="0">
        <dgm:presLayoutVars>
          <dgm:chMax val="5"/>
          <dgm:dir/>
          <dgm:resizeHandles val="exact"/>
        </dgm:presLayoutVars>
      </dgm:prSet>
      <dgm:spPr/>
    </dgm:pt>
    <dgm:pt modelId="{BBB600CD-188C-4295-AF64-C9E817CAEC16}" type="pres">
      <dgm:prSet presAssocID="{867BDB7B-BEF9-4EDA-9DAA-39FA3C3ABCE9}" presName="dummyMaxCanvas" presStyleCnt="0">
        <dgm:presLayoutVars/>
      </dgm:prSet>
      <dgm:spPr/>
    </dgm:pt>
    <dgm:pt modelId="{2130B099-807E-4170-BFD0-E70C8D6EAB0F}" type="pres">
      <dgm:prSet presAssocID="{867BDB7B-BEF9-4EDA-9DAA-39FA3C3ABCE9}" presName="FourNodes_1" presStyleLbl="node1" presStyleIdx="0" presStyleCnt="4">
        <dgm:presLayoutVars>
          <dgm:bulletEnabled val="1"/>
        </dgm:presLayoutVars>
      </dgm:prSet>
      <dgm:spPr/>
    </dgm:pt>
    <dgm:pt modelId="{0AA44C98-3033-4CCF-9F3A-A4ADA224B1B3}" type="pres">
      <dgm:prSet presAssocID="{867BDB7B-BEF9-4EDA-9DAA-39FA3C3ABCE9}" presName="FourNodes_2" presStyleLbl="node1" presStyleIdx="1" presStyleCnt="4">
        <dgm:presLayoutVars>
          <dgm:bulletEnabled val="1"/>
        </dgm:presLayoutVars>
      </dgm:prSet>
      <dgm:spPr/>
    </dgm:pt>
    <dgm:pt modelId="{272F8A52-696A-4BB4-8C7F-C32008F5B622}" type="pres">
      <dgm:prSet presAssocID="{867BDB7B-BEF9-4EDA-9DAA-39FA3C3ABCE9}" presName="FourNodes_3" presStyleLbl="node1" presStyleIdx="2" presStyleCnt="4">
        <dgm:presLayoutVars>
          <dgm:bulletEnabled val="1"/>
        </dgm:presLayoutVars>
      </dgm:prSet>
      <dgm:spPr/>
    </dgm:pt>
    <dgm:pt modelId="{9305CF93-A72A-4DA6-81E0-4BD3A2D9091B}" type="pres">
      <dgm:prSet presAssocID="{867BDB7B-BEF9-4EDA-9DAA-39FA3C3ABCE9}" presName="FourNodes_4" presStyleLbl="node1" presStyleIdx="3" presStyleCnt="4">
        <dgm:presLayoutVars>
          <dgm:bulletEnabled val="1"/>
        </dgm:presLayoutVars>
      </dgm:prSet>
      <dgm:spPr/>
    </dgm:pt>
    <dgm:pt modelId="{D2BBB8D4-034B-47F8-8E55-6C5997BA8918}" type="pres">
      <dgm:prSet presAssocID="{867BDB7B-BEF9-4EDA-9DAA-39FA3C3ABCE9}" presName="FourConn_1-2" presStyleLbl="fgAccFollowNode1" presStyleIdx="0" presStyleCnt="3">
        <dgm:presLayoutVars>
          <dgm:bulletEnabled val="1"/>
        </dgm:presLayoutVars>
      </dgm:prSet>
      <dgm:spPr/>
    </dgm:pt>
    <dgm:pt modelId="{4D8FD5E8-AEE5-4C99-A83C-858E96671475}" type="pres">
      <dgm:prSet presAssocID="{867BDB7B-BEF9-4EDA-9DAA-39FA3C3ABCE9}" presName="FourConn_2-3" presStyleLbl="fgAccFollowNode1" presStyleIdx="1" presStyleCnt="3">
        <dgm:presLayoutVars>
          <dgm:bulletEnabled val="1"/>
        </dgm:presLayoutVars>
      </dgm:prSet>
      <dgm:spPr/>
    </dgm:pt>
    <dgm:pt modelId="{E1614B1F-FFCB-4B03-BFC9-50C1E25D707B}" type="pres">
      <dgm:prSet presAssocID="{867BDB7B-BEF9-4EDA-9DAA-39FA3C3ABCE9}" presName="FourConn_3-4" presStyleLbl="fgAccFollowNode1" presStyleIdx="2" presStyleCnt="3">
        <dgm:presLayoutVars>
          <dgm:bulletEnabled val="1"/>
        </dgm:presLayoutVars>
      </dgm:prSet>
      <dgm:spPr/>
    </dgm:pt>
    <dgm:pt modelId="{99C83FB7-3485-436D-AAEB-70BCC5890D0C}" type="pres">
      <dgm:prSet presAssocID="{867BDB7B-BEF9-4EDA-9DAA-39FA3C3ABCE9}" presName="FourNodes_1_text" presStyleLbl="node1" presStyleIdx="3" presStyleCnt="4">
        <dgm:presLayoutVars>
          <dgm:bulletEnabled val="1"/>
        </dgm:presLayoutVars>
      </dgm:prSet>
      <dgm:spPr/>
    </dgm:pt>
    <dgm:pt modelId="{00E02BAD-18B7-4D06-A84F-9EA9BD5DFAF5}" type="pres">
      <dgm:prSet presAssocID="{867BDB7B-BEF9-4EDA-9DAA-39FA3C3ABCE9}" presName="FourNodes_2_text" presStyleLbl="node1" presStyleIdx="3" presStyleCnt="4">
        <dgm:presLayoutVars>
          <dgm:bulletEnabled val="1"/>
        </dgm:presLayoutVars>
      </dgm:prSet>
      <dgm:spPr/>
    </dgm:pt>
    <dgm:pt modelId="{0471B518-05E2-426C-A466-7A7D8CD284A4}" type="pres">
      <dgm:prSet presAssocID="{867BDB7B-BEF9-4EDA-9DAA-39FA3C3ABCE9}" presName="FourNodes_3_text" presStyleLbl="node1" presStyleIdx="3" presStyleCnt="4">
        <dgm:presLayoutVars>
          <dgm:bulletEnabled val="1"/>
        </dgm:presLayoutVars>
      </dgm:prSet>
      <dgm:spPr/>
    </dgm:pt>
    <dgm:pt modelId="{4DAF29FF-8DCD-4096-8664-DB64426E7EC2}" type="pres">
      <dgm:prSet presAssocID="{867BDB7B-BEF9-4EDA-9DAA-39FA3C3ABCE9}" presName="FourNodes_4_text" presStyleLbl="node1" presStyleIdx="3" presStyleCnt="4">
        <dgm:presLayoutVars>
          <dgm:bulletEnabled val="1"/>
        </dgm:presLayoutVars>
      </dgm:prSet>
      <dgm:spPr/>
    </dgm:pt>
  </dgm:ptLst>
  <dgm:cxnLst>
    <dgm:cxn modelId="{5AFE6710-7C7C-4549-A805-1E848099D99D}" type="presOf" srcId="{2E22142A-4C6D-44EC-8D61-B1BEDE17DE64}" destId="{272F8A52-696A-4BB4-8C7F-C32008F5B622}" srcOrd="0" destOrd="0" presId="urn:microsoft.com/office/officeart/2005/8/layout/vProcess5"/>
    <dgm:cxn modelId="{681F641C-FEFD-49E0-9C00-2E5ACFD9FEC9}" type="presOf" srcId="{361DCC6F-87D2-41EB-9DF1-B1C95A120E66}" destId="{00E02BAD-18B7-4D06-A84F-9EA9BD5DFAF5}" srcOrd="1" destOrd="0" presId="urn:microsoft.com/office/officeart/2005/8/layout/vProcess5"/>
    <dgm:cxn modelId="{90BAFD2A-613B-4C4D-866E-D7D512C9A361}" srcId="{867BDB7B-BEF9-4EDA-9DAA-39FA3C3ABCE9}" destId="{6ABD13B7-2A4B-4E66-871B-FDC712DA8009}" srcOrd="3" destOrd="0" parTransId="{BDA22C14-05E0-414F-A6EE-778E858C9769}" sibTransId="{E70158CF-45B1-4CA1-9318-4CBFBE59FD14}"/>
    <dgm:cxn modelId="{A2FD174C-C431-4FF3-9E5A-A4F5D3E0B9BB}" type="presOf" srcId="{D4951320-0EAA-4D38-8032-38A17FEAE822}" destId="{D2BBB8D4-034B-47F8-8E55-6C5997BA8918}" srcOrd="0" destOrd="0" presId="urn:microsoft.com/office/officeart/2005/8/layout/vProcess5"/>
    <dgm:cxn modelId="{8490FF59-58A0-443B-AFFB-94F2882B50F7}" type="presOf" srcId="{2E22142A-4C6D-44EC-8D61-B1BEDE17DE64}" destId="{0471B518-05E2-426C-A466-7A7D8CD284A4}" srcOrd="1" destOrd="0" presId="urn:microsoft.com/office/officeart/2005/8/layout/vProcess5"/>
    <dgm:cxn modelId="{F2A2637A-18E4-4C87-9EAF-288BAF89EBD3}" srcId="{867BDB7B-BEF9-4EDA-9DAA-39FA3C3ABCE9}" destId="{361DCC6F-87D2-41EB-9DF1-B1C95A120E66}" srcOrd="1" destOrd="0" parTransId="{F09DC86E-4A01-45E8-9A88-61BDCAB4C5C0}" sibTransId="{D9CB725B-D323-457A-9EF5-9734D77038B6}"/>
    <dgm:cxn modelId="{E4A93791-BA1D-4B31-9701-960C860ECD9B}" type="presOf" srcId="{97E9078B-1878-4D97-93B5-3830837A9FFB}" destId="{E1614B1F-FFCB-4B03-BFC9-50C1E25D707B}" srcOrd="0" destOrd="0" presId="urn:microsoft.com/office/officeart/2005/8/layout/vProcess5"/>
    <dgm:cxn modelId="{121E0B9D-E5FA-4D55-9F68-A21BE0D7996D}" type="presOf" srcId="{D9CB725B-D323-457A-9EF5-9734D77038B6}" destId="{4D8FD5E8-AEE5-4C99-A83C-858E96671475}" srcOrd="0" destOrd="0" presId="urn:microsoft.com/office/officeart/2005/8/layout/vProcess5"/>
    <dgm:cxn modelId="{7A3ED1B5-7AFB-420F-8589-EC9C0907B6A9}" srcId="{867BDB7B-BEF9-4EDA-9DAA-39FA3C3ABCE9}" destId="{2E22142A-4C6D-44EC-8D61-B1BEDE17DE64}" srcOrd="2" destOrd="0" parTransId="{BFB5DFC6-0949-4404-9EEE-7F59051B0D36}" sibTransId="{97E9078B-1878-4D97-93B5-3830837A9FFB}"/>
    <dgm:cxn modelId="{8DB628B9-6702-496B-A244-694E9F6ED0D4}" type="presOf" srcId="{867BDB7B-BEF9-4EDA-9DAA-39FA3C3ABCE9}" destId="{CD263C59-0903-4C3B-BC73-3E9E3A72EDC2}" srcOrd="0" destOrd="0" presId="urn:microsoft.com/office/officeart/2005/8/layout/vProcess5"/>
    <dgm:cxn modelId="{3F5047C9-AB4E-4509-87CD-84E8358787F6}" type="presOf" srcId="{6ABD13B7-2A4B-4E66-871B-FDC712DA8009}" destId="{4DAF29FF-8DCD-4096-8664-DB64426E7EC2}" srcOrd="1" destOrd="0" presId="urn:microsoft.com/office/officeart/2005/8/layout/vProcess5"/>
    <dgm:cxn modelId="{3342E7C9-64C3-438A-9015-EC30DF9FD1B5}" type="presOf" srcId="{361DCC6F-87D2-41EB-9DF1-B1C95A120E66}" destId="{0AA44C98-3033-4CCF-9F3A-A4ADA224B1B3}" srcOrd="0" destOrd="0" presId="urn:microsoft.com/office/officeart/2005/8/layout/vProcess5"/>
    <dgm:cxn modelId="{2DA537E5-7D77-411F-AED3-46D3EC217BD6}" srcId="{867BDB7B-BEF9-4EDA-9DAA-39FA3C3ABCE9}" destId="{E7C0AB4E-503D-429B-844D-326B7A724320}" srcOrd="0" destOrd="0" parTransId="{08F25794-5AC9-45DE-BED5-0A8CACB6BEF1}" sibTransId="{D4951320-0EAA-4D38-8032-38A17FEAE822}"/>
    <dgm:cxn modelId="{DCADB8F8-BC5B-4233-A45E-AE02DE1DF1B3}" type="presOf" srcId="{E7C0AB4E-503D-429B-844D-326B7A724320}" destId="{99C83FB7-3485-436D-AAEB-70BCC5890D0C}" srcOrd="1" destOrd="0" presId="urn:microsoft.com/office/officeart/2005/8/layout/vProcess5"/>
    <dgm:cxn modelId="{AD7DD9FA-4F91-489F-B767-CF068D44E345}" type="presOf" srcId="{6ABD13B7-2A4B-4E66-871B-FDC712DA8009}" destId="{9305CF93-A72A-4DA6-81E0-4BD3A2D9091B}" srcOrd="0" destOrd="0" presId="urn:microsoft.com/office/officeart/2005/8/layout/vProcess5"/>
    <dgm:cxn modelId="{F8CB5FFD-2102-49FA-922E-2A53DDC20E06}" type="presOf" srcId="{E7C0AB4E-503D-429B-844D-326B7A724320}" destId="{2130B099-807E-4170-BFD0-E70C8D6EAB0F}" srcOrd="0" destOrd="0" presId="urn:microsoft.com/office/officeart/2005/8/layout/vProcess5"/>
    <dgm:cxn modelId="{1761CDB2-BA56-4CE6-B76E-7FC85CCF2977}" type="presParOf" srcId="{CD263C59-0903-4C3B-BC73-3E9E3A72EDC2}" destId="{BBB600CD-188C-4295-AF64-C9E817CAEC16}" srcOrd="0" destOrd="0" presId="urn:microsoft.com/office/officeart/2005/8/layout/vProcess5"/>
    <dgm:cxn modelId="{6438A866-22C3-491B-A504-6FB9591B7D94}" type="presParOf" srcId="{CD263C59-0903-4C3B-BC73-3E9E3A72EDC2}" destId="{2130B099-807E-4170-BFD0-E70C8D6EAB0F}" srcOrd="1" destOrd="0" presId="urn:microsoft.com/office/officeart/2005/8/layout/vProcess5"/>
    <dgm:cxn modelId="{3BF78EDC-F864-4930-84D8-15F0629DB55B}" type="presParOf" srcId="{CD263C59-0903-4C3B-BC73-3E9E3A72EDC2}" destId="{0AA44C98-3033-4CCF-9F3A-A4ADA224B1B3}" srcOrd="2" destOrd="0" presId="urn:microsoft.com/office/officeart/2005/8/layout/vProcess5"/>
    <dgm:cxn modelId="{31DD3D62-CDE8-4177-951A-83F944A86119}" type="presParOf" srcId="{CD263C59-0903-4C3B-BC73-3E9E3A72EDC2}" destId="{272F8A52-696A-4BB4-8C7F-C32008F5B622}" srcOrd="3" destOrd="0" presId="urn:microsoft.com/office/officeart/2005/8/layout/vProcess5"/>
    <dgm:cxn modelId="{91C5445E-BB9F-4A49-98C9-8A1BA8C8C947}" type="presParOf" srcId="{CD263C59-0903-4C3B-BC73-3E9E3A72EDC2}" destId="{9305CF93-A72A-4DA6-81E0-4BD3A2D9091B}" srcOrd="4" destOrd="0" presId="urn:microsoft.com/office/officeart/2005/8/layout/vProcess5"/>
    <dgm:cxn modelId="{EAA80E0E-088C-49D5-807F-A2A3F9E13D7B}" type="presParOf" srcId="{CD263C59-0903-4C3B-BC73-3E9E3A72EDC2}" destId="{D2BBB8D4-034B-47F8-8E55-6C5997BA8918}" srcOrd="5" destOrd="0" presId="urn:microsoft.com/office/officeart/2005/8/layout/vProcess5"/>
    <dgm:cxn modelId="{88BA1396-5E71-4271-999A-37437B226D48}" type="presParOf" srcId="{CD263C59-0903-4C3B-BC73-3E9E3A72EDC2}" destId="{4D8FD5E8-AEE5-4C99-A83C-858E96671475}" srcOrd="6" destOrd="0" presId="urn:microsoft.com/office/officeart/2005/8/layout/vProcess5"/>
    <dgm:cxn modelId="{F9C1C770-A25A-4862-AFFF-65F3BCDDC33F}" type="presParOf" srcId="{CD263C59-0903-4C3B-BC73-3E9E3A72EDC2}" destId="{E1614B1F-FFCB-4B03-BFC9-50C1E25D707B}" srcOrd="7" destOrd="0" presId="urn:microsoft.com/office/officeart/2005/8/layout/vProcess5"/>
    <dgm:cxn modelId="{D9EA391F-C996-48C5-A951-E4CDA5BBD310}" type="presParOf" srcId="{CD263C59-0903-4C3B-BC73-3E9E3A72EDC2}" destId="{99C83FB7-3485-436D-AAEB-70BCC5890D0C}" srcOrd="8" destOrd="0" presId="urn:microsoft.com/office/officeart/2005/8/layout/vProcess5"/>
    <dgm:cxn modelId="{BE97009A-0236-47EB-8FA6-5917DCE7E558}" type="presParOf" srcId="{CD263C59-0903-4C3B-BC73-3E9E3A72EDC2}" destId="{00E02BAD-18B7-4D06-A84F-9EA9BD5DFAF5}" srcOrd="9" destOrd="0" presId="urn:microsoft.com/office/officeart/2005/8/layout/vProcess5"/>
    <dgm:cxn modelId="{E687599C-E9D6-4033-8DBA-543C56BC39B7}" type="presParOf" srcId="{CD263C59-0903-4C3B-BC73-3E9E3A72EDC2}" destId="{0471B518-05E2-426C-A466-7A7D8CD284A4}" srcOrd="10" destOrd="0" presId="urn:microsoft.com/office/officeart/2005/8/layout/vProcess5"/>
    <dgm:cxn modelId="{F868345B-A1B6-431C-87EE-A293E0494D42}" type="presParOf" srcId="{CD263C59-0903-4C3B-BC73-3E9E3A72EDC2}" destId="{4DAF29FF-8DCD-4096-8664-DB64426E7EC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346A7CB-5573-4A17-A59B-44697D05640D}" type="doc">
      <dgm:prSet loTypeId="urn:microsoft.com/office/officeart/2018/2/layout/IconVerticalSolidList#17" loCatId="icon" qsTypeId="urn:microsoft.com/office/officeart/2005/8/quickstyle/simple1" qsCatId="simple" csTypeId="urn:microsoft.com/office/officeart/2005/8/colors/accent3_2" csCatId="accent3" phldr="1"/>
      <dgm:spPr/>
      <dgm:t>
        <a:bodyPr/>
        <a:lstStyle/>
        <a:p>
          <a:endParaRPr lang="en-US"/>
        </a:p>
      </dgm:t>
    </dgm:pt>
    <dgm:pt modelId="{C481E731-DBE6-4BF9-B2E5-CF3C4FC40773}">
      <dgm:prSet/>
      <dgm:spPr/>
      <dgm:t>
        <a:bodyPr/>
        <a:lstStyle/>
        <a:p>
          <a:pPr>
            <a:lnSpc>
              <a:spcPct val="100000"/>
            </a:lnSpc>
          </a:pPr>
          <a:r>
            <a:rPr lang="pl-PL" b="1" i="1" dirty="0"/>
            <a:t>Pomoc N 503/99 – Hiszpania – Dotacja na renowację Klasztoru Santa Maria de </a:t>
          </a:r>
          <a:r>
            <a:rPr lang="pl-PL" b="1" i="1" dirty="0" err="1"/>
            <a:t>Retuerta</a:t>
          </a:r>
          <a:endParaRPr lang="en-US" dirty="0"/>
        </a:p>
      </dgm:t>
    </dgm:pt>
    <dgm:pt modelId="{515D1812-D6F8-4DF7-A933-DB208751DAED}" type="parTrans" cxnId="{6F978008-6BFA-4C31-99D5-68D32D2BF355}">
      <dgm:prSet/>
      <dgm:spPr/>
      <dgm:t>
        <a:bodyPr/>
        <a:lstStyle/>
        <a:p>
          <a:endParaRPr lang="en-US"/>
        </a:p>
      </dgm:t>
    </dgm:pt>
    <dgm:pt modelId="{291D53FD-DC36-4723-9942-ED910F363531}" type="sibTrans" cxnId="{6F978008-6BFA-4C31-99D5-68D32D2BF355}">
      <dgm:prSet/>
      <dgm:spPr/>
      <dgm:t>
        <a:bodyPr/>
        <a:lstStyle/>
        <a:p>
          <a:endParaRPr lang="en-US"/>
        </a:p>
      </dgm:t>
    </dgm:pt>
    <dgm:pt modelId="{5C62CE84-E911-42C6-83BB-5A41994438C0}">
      <dgm:prSet/>
      <dgm:spPr/>
      <dgm:t>
        <a:bodyPr/>
        <a:lstStyle/>
        <a:p>
          <a:pPr>
            <a:lnSpc>
              <a:spcPct val="100000"/>
            </a:lnSpc>
          </a:pPr>
          <a:r>
            <a:rPr lang="pl-PL"/>
            <a:t>Dotacja (120.202 €) udzielona przez władze regionalne na renowację i umocnienie kościoła, klasztoru oraz refektarza Klasztoru Santa Maria de Retuerta. </a:t>
          </a:r>
          <a:endParaRPr lang="en-US"/>
        </a:p>
      </dgm:t>
    </dgm:pt>
    <dgm:pt modelId="{D742592A-7F9A-4366-8937-4F3A64FE70D6}" type="parTrans" cxnId="{45B93624-E651-4923-9C9D-E543D4AF5394}">
      <dgm:prSet/>
      <dgm:spPr/>
      <dgm:t>
        <a:bodyPr/>
        <a:lstStyle/>
        <a:p>
          <a:endParaRPr lang="en-US"/>
        </a:p>
      </dgm:t>
    </dgm:pt>
    <dgm:pt modelId="{2137B4BA-5F95-40DB-8001-ECCC128BF6EF}" type="sibTrans" cxnId="{45B93624-E651-4923-9C9D-E543D4AF5394}">
      <dgm:prSet/>
      <dgm:spPr/>
      <dgm:t>
        <a:bodyPr/>
        <a:lstStyle/>
        <a:p>
          <a:endParaRPr lang="en-US"/>
        </a:p>
      </dgm:t>
    </dgm:pt>
    <dgm:pt modelId="{BB231BBD-452B-47E4-BDC4-507AF27D9913}">
      <dgm:prSet/>
      <dgm:spPr/>
      <dgm:t>
        <a:bodyPr/>
        <a:lstStyle/>
        <a:p>
          <a:pPr>
            <a:lnSpc>
              <a:spcPct val="100000"/>
            </a:lnSpc>
          </a:pPr>
          <a:r>
            <a:rPr lang="pl-PL"/>
            <a:t>Klasztor z 1145 r. będący własnością spółki należącej do Opactwa Santa Maria de Retuerta (beneficjent pomocy). </a:t>
          </a:r>
          <a:endParaRPr lang="en-US"/>
        </a:p>
      </dgm:t>
    </dgm:pt>
    <dgm:pt modelId="{801FD36D-245A-40F1-B58F-937E9D4ED261}" type="parTrans" cxnId="{3CD6D671-E319-4FED-8E9B-09060BEFAC28}">
      <dgm:prSet/>
      <dgm:spPr/>
      <dgm:t>
        <a:bodyPr/>
        <a:lstStyle/>
        <a:p>
          <a:endParaRPr lang="en-US"/>
        </a:p>
      </dgm:t>
    </dgm:pt>
    <dgm:pt modelId="{F6AFE930-F1EF-48B5-BC60-64F2780C1931}" type="sibTrans" cxnId="{3CD6D671-E319-4FED-8E9B-09060BEFAC28}">
      <dgm:prSet/>
      <dgm:spPr/>
      <dgm:t>
        <a:bodyPr/>
        <a:lstStyle/>
        <a:p>
          <a:endParaRPr lang="en-US"/>
        </a:p>
      </dgm:t>
    </dgm:pt>
    <dgm:pt modelId="{2B4F80D3-1396-4028-97F1-122A3E5CCE51}">
      <dgm:prSet/>
      <dgm:spPr/>
      <dgm:t>
        <a:bodyPr/>
        <a:lstStyle/>
        <a:p>
          <a:pPr>
            <a:lnSpc>
              <a:spcPct val="100000"/>
            </a:lnSpc>
          </a:pPr>
          <a:r>
            <a:rPr lang="pl-PL"/>
            <a:t>W decyzji KE stwierdziła -„Pomimo, że beneficjent pomocy prowadzi działalność w zakresie rolnictwa i produkcji wina, należy zaznaczyć, że klasztor nie jest wykorzystywany przez spółkę do zasadniczej działalności gospodarczej”.</a:t>
          </a:r>
          <a:endParaRPr lang="en-US"/>
        </a:p>
      </dgm:t>
    </dgm:pt>
    <dgm:pt modelId="{6BBA6284-970E-4277-B232-90996177D781}" type="parTrans" cxnId="{863E7F88-2DCA-4B55-AB46-159973203688}">
      <dgm:prSet/>
      <dgm:spPr/>
      <dgm:t>
        <a:bodyPr/>
        <a:lstStyle/>
        <a:p>
          <a:endParaRPr lang="en-US"/>
        </a:p>
      </dgm:t>
    </dgm:pt>
    <dgm:pt modelId="{8AFA4EA5-6C55-40DE-BFF3-16544F686B08}" type="sibTrans" cxnId="{863E7F88-2DCA-4B55-AB46-159973203688}">
      <dgm:prSet/>
      <dgm:spPr/>
      <dgm:t>
        <a:bodyPr/>
        <a:lstStyle/>
        <a:p>
          <a:endParaRPr lang="en-US"/>
        </a:p>
      </dgm:t>
    </dgm:pt>
    <dgm:pt modelId="{D2E4A361-39BC-4416-B8A4-87AC91572B3D}" type="pres">
      <dgm:prSet presAssocID="{D346A7CB-5573-4A17-A59B-44697D05640D}" presName="root" presStyleCnt="0">
        <dgm:presLayoutVars>
          <dgm:dir/>
          <dgm:resizeHandles val="exact"/>
        </dgm:presLayoutVars>
      </dgm:prSet>
      <dgm:spPr/>
    </dgm:pt>
    <dgm:pt modelId="{C0F7BA05-F412-4A60-8F62-DCC89F55D302}" type="pres">
      <dgm:prSet presAssocID="{C481E731-DBE6-4BF9-B2E5-CF3C4FC40773}" presName="compNode" presStyleCnt="0"/>
      <dgm:spPr/>
    </dgm:pt>
    <dgm:pt modelId="{CED3EBDF-5B46-43EE-8F38-F59C3422EB36}" type="pres">
      <dgm:prSet presAssocID="{C481E731-DBE6-4BF9-B2E5-CF3C4FC40773}" presName="bgRect" presStyleLbl="bgShp" presStyleIdx="0" presStyleCnt="4"/>
      <dgm:spPr/>
    </dgm:pt>
    <dgm:pt modelId="{0AFE0518-4F4F-40AA-AE14-222AA6BD3A45}" type="pres">
      <dgm:prSet presAssocID="{C481E731-DBE6-4BF9-B2E5-CF3C4FC40773}"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BF2B3B9B-4705-4188-972B-FD961EBAB897}" type="pres">
      <dgm:prSet presAssocID="{C481E731-DBE6-4BF9-B2E5-CF3C4FC40773}" presName="spaceRect" presStyleCnt="0"/>
      <dgm:spPr/>
    </dgm:pt>
    <dgm:pt modelId="{9A2FBFD1-B903-460B-8A9E-C0B2DF8BBA47}" type="pres">
      <dgm:prSet presAssocID="{C481E731-DBE6-4BF9-B2E5-CF3C4FC40773}" presName="parTx" presStyleLbl="revTx" presStyleIdx="0" presStyleCnt="4">
        <dgm:presLayoutVars>
          <dgm:chMax val="0"/>
          <dgm:chPref val="0"/>
        </dgm:presLayoutVars>
      </dgm:prSet>
      <dgm:spPr/>
    </dgm:pt>
    <dgm:pt modelId="{130C82C1-A6A9-473C-9286-8302E07EA8CC}" type="pres">
      <dgm:prSet presAssocID="{291D53FD-DC36-4723-9942-ED910F363531}" presName="sibTrans" presStyleCnt="0"/>
      <dgm:spPr/>
    </dgm:pt>
    <dgm:pt modelId="{7522F6B2-F289-4068-ABA9-44CDB953BCE1}" type="pres">
      <dgm:prSet presAssocID="{5C62CE84-E911-42C6-83BB-5A41994438C0}" presName="compNode" presStyleCnt="0"/>
      <dgm:spPr/>
    </dgm:pt>
    <dgm:pt modelId="{50E8050A-2B00-4EB3-96A4-E67CD8662B03}" type="pres">
      <dgm:prSet presAssocID="{5C62CE84-E911-42C6-83BB-5A41994438C0}" presName="bgRect" presStyleLbl="bgShp" presStyleIdx="1" presStyleCnt="4"/>
      <dgm:spPr/>
    </dgm:pt>
    <dgm:pt modelId="{9E01AD96-5AE9-4FF7-B113-AEBFFDA97534}" type="pres">
      <dgm:prSet presAssocID="{5C62CE84-E911-42C6-83BB-5A41994438C0}"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prechaun Hat"/>
        </a:ext>
      </dgm:extLst>
    </dgm:pt>
    <dgm:pt modelId="{2098233B-C920-4DD7-B562-0DBA8712523D}" type="pres">
      <dgm:prSet presAssocID="{5C62CE84-E911-42C6-83BB-5A41994438C0}" presName="spaceRect" presStyleCnt="0"/>
      <dgm:spPr/>
    </dgm:pt>
    <dgm:pt modelId="{85146469-379B-483A-B963-00375D1848FC}" type="pres">
      <dgm:prSet presAssocID="{5C62CE84-E911-42C6-83BB-5A41994438C0}" presName="parTx" presStyleLbl="revTx" presStyleIdx="1" presStyleCnt="4">
        <dgm:presLayoutVars>
          <dgm:chMax val="0"/>
          <dgm:chPref val="0"/>
        </dgm:presLayoutVars>
      </dgm:prSet>
      <dgm:spPr/>
    </dgm:pt>
    <dgm:pt modelId="{F0417077-A846-4FC5-B2D7-E160505344DD}" type="pres">
      <dgm:prSet presAssocID="{2137B4BA-5F95-40DB-8001-ECCC128BF6EF}" presName="sibTrans" presStyleCnt="0"/>
      <dgm:spPr/>
    </dgm:pt>
    <dgm:pt modelId="{11BBAD01-F878-4E59-9785-6B169B42A566}" type="pres">
      <dgm:prSet presAssocID="{BB231BBD-452B-47E4-BDC4-507AF27D9913}" presName="compNode" presStyleCnt="0"/>
      <dgm:spPr/>
    </dgm:pt>
    <dgm:pt modelId="{503AC427-DD6F-4701-B901-25FFC5A91657}" type="pres">
      <dgm:prSet presAssocID="{BB231BBD-452B-47E4-BDC4-507AF27D9913}" presName="bgRect" presStyleLbl="bgShp" presStyleIdx="2" presStyleCnt="4"/>
      <dgm:spPr/>
    </dgm:pt>
    <dgm:pt modelId="{6C8C3B80-78FD-4DD2-AE9E-8CA7B2C92E3D}" type="pres">
      <dgm:prSet presAssocID="{BB231BBD-452B-47E4-BDC4-507AF27D9913}"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9BE720C5-B63F-4052-BCA2-AE9556F2A460}" type="pres">
      <dgm:prSet presAssocID="{BB231BBD-452B-47E4-BDC4-507AF27D9913}" presName="spaceRect" presStyleCnt="0"/>
      <dgm:spPr/>
    </dgm:pt>
    <dgm:pt modelId="{5EC58CF0-9E73-4951-830B-8BAB1E0C4BEF}" type="pres">
      <dgm:prSet presAssocID="{BB231BBD-452B-47E4-BDC4-507AF27D9913}" presName="parTx" presStyleLbl="revTx" presStyleIdx="2" presStyleCnt="4">
        <dgm:presLayoutVars>
          <dgm:chMax val="0"/>
          <dgm:chPref val="0"/>
        </dgm:presLayoutVars>
      </dgm:prSet>
      <dgm:spPr/>
    </dgm:pt>
    <dgm:pt modelId="{0EAF8E84-707D-42B5-8CE6-577F231BDE71}" type="pres">
      <dgm:prSet presAssocID="{F6AFE930-F1EF-48B5-BC60-64F2780C1931}" presName="sibTrans" presStyleCnt="0"/>
      <dgm:spPr/>
    </dgm:pt>
    <dgm:pt modelId="{666B2106-56C8-4320-852C-FAAA4ADDB963}" type="pres">
      <dgm:prSet presAssocID="{2B4F80D3-1396-4028-97F1-122A3E5CCE51}" presName="compNode" presStyleCnt="0"/>
      <dgm:spPr/>
    </dgm:pt>
    <dgm:pt modelId="{B7F8EF39-9C9E-438F-BEC0-7A1C43DF2240}" type="pres">
      <dgm:prSet presAssocID="{2B4F80D3-1396-4028-97F1-122A3E5CCE51}" presName="bgRect" presStyleLbl="bgShp" presStyleIdx="3" presStyleCnt="4"/>
      <dgm:spPr/>
    </dgm:pt>
    <dgm:pt modelId="{301D8831-FD8B-4EC3-8745-7D4F4D618E76}" type="pres">
      <dgm:prSet presAssocID="{2B4F80D3-1396-4028-97F1-122A3E5CCE51}"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eleton"/>
        </a:ext>
      </dgm:extLst>
    </dgm:pt>
    <dgm:pt modelId="{6EAC8356-9A75-433E-8F4F-C213C996EE5C}" type="pres">
      <dgm:prSet presAssocID="{2B4F80D3-1396-4028-97F1-122A3E5CCE51}" presName="spaceRect" presStyleCnt="0"/>
      <dgm:spPr/>
    </dgm:pt>
    <dgm:pt modelId="{0357B0BB-32BB-4226-AC53-A7C19FAB0950}" type="pres">
      <dgm:prSet presAssocID="{2B4F80D3-1396-4028-97F1-122A3E5CCE51}" presName="parTx" presStyleLbl="revTx" presStyleIdx="3" presStyleCnt="4">
        <dgm:presLayoutVars>
          <dgm:chMax val="0"/>
          <dgm:chPref val="0"/>
        </dgm:presLayoutVars>
      </dgm:prSet>
      <dgm:spPr/>
    </dgm:pt>
  </dgm:ptLst>
  <dgm:cxnLst>
    <dgm:cxn modelId="{F58E9307-1748-4867-BC28-83CDA673F4C9}" type="presOf" srcId="{C481E731-DBE6-4BF9-B2E5-CF3C4FC40773}" destId="{9A2FBFD1-B903-460B-8A9E-C0B2DF8BBA47}" srcOrd="0" destOrd="0" presId="urn:microsoft.com/office/officeart/2018/2/layout/IconVerticalSolidList#17"/>
    <dgm:cxn modelId="{6F978008-6BFA-4C31-99D5-68D32D2BF355}" srcId="{D346A7CB-5573-4A17-A59B-44697D05640D}" destId="{C481E731-DBE6-4BF9-B2E5-CF3C4FC40773}" srcOrd="0" destOrd="0" parTransId="{515D1812-D6F8-4DF7-A933-DB208751DAED}" sibTransId="{291D53FD-DC36-4723-9942-ED910F363531}"/>
    <dgm:cxn modelId="{A3DB6F1E-0CB8-42CF-BC46-531256FF73B6}" type="presOf" srcId="{2B4F80D3-1396-4028-97F1-122A3E5CCE51}" destId="{0357B0BB-32BB-4226-AC53-A7C19FAB0950}" srcOrd="0" destOrd="0" presId="urn:microsoft.com/office/officeart/2018/2/layout/IconVerticalSolidList#17"/>
    <dgm:cxn modelId="{45B93624-E651-4923-9C9D-E543D4AF5394}" srcId="{D346A7CB-5573-4A17-A59B-44697D05640D}" destId="{5C62CE84-E911-42C6-83BB-5A41994438C0}" srcOrd="1" destOrd="0" parTransId="{D742592A-7F9A-4366-8937-4F3A64FE70D6}" sibTransId="{2137B4BA-5F95-40DB-8001-ECCC128BF6EF}"/>
    <dgm:cxn modelId="{3CD6D671-E319-4FED-8E9B-09060BEFAC28}" srcId="{D346A7CB-5573-4A17-A59B-44697D05640D}" destId="{BB231BBD-452B-47E4-BDC4-507AF27D9913}" srcOrd="2" destOrd="0" parTransId="{801FD36D-245A-40F1-B58F-937E9D4ED261}" sibTransId="{F6AFE930-F1EF-48B5-BC60-64F2780C1931}"/>
    <dgm:cxn modelId="{863E7F88-2DCA-4B55-AB46-159973203688}" srcId="{D346A7CB-5573-4A17-A59B-44697D05640D}" destId="{2B4F80D3-1396-4028-97F1-122A3E5CCE51}" srcOrd="3" destOrd="0" parTransId="{6BBA6284-970E-4277-B232-90996177D781}" sibTransId="{8AFA4EA5-6C55-40DE-BFF3-16544F686B08}"/>
    <dgm:cxn modelId="{B4A76C94-5250-4C00-93CC-65ECB8B17F10}" type="presOf" srcId="{5C62CE84-E911-42C6-83BB-5A41994438C0}" destId="{85146469-379B-483A-B963-00375D1848FC}" srcOrd="0" destOrd="0" presId="urn:microsoft.com/office/officeart/2018/2/layout/IconVerticalSolidList#17"/>
    <dgm:cxn modelId="{4FA109AA-DDC4-488F-AA13-1EDA204968A4}" type="presOf" srcId="{D346A7CB-5573-4A17-A59B-44697D05640D}" destId="{D2E4A361-39BC-4416-B8A4-87AC91572B3D}" srcOrd="0" destOrd="0" presId="urn:microsoft.com/office/officeart/2018/2/layout/IconVerticalSolidList#17"/>
    <dgm:cxn modelId="{84A977C4-AE6E-456C-A6BB-0CCC70A2BA0A}" type="presOf" srcId="{BB231BBD-452B-47E4-BDC4-507AF27D9913}" destId="{5EC58CF0-9E73-4951-830B-8BAB1E0C4BEF}" srcOrd="0" destOrd="0" presId="urn:microsoft.com/office/officeart/2018/2/layout/IconVerticalSolidList#17"/>
    <dgm:cxn modelId="{4C5BDEB5-261A-46AD-9B0C-18ED2E550724}" type="presParOf" srcId="{D2E4A361-39BC-4416-B8A4-87AC91572B3D}" destId="{C0F7BA05-F412-4A60-8F62-DCC89F55D302}" srcOrd="0" destOrd="0" presId="urn:microsoft.com/office/officeart/2018/2/layout/IconVerticalSolidList#17"/>
    <dgm:cxn modelId="{F2CF7BAA-7BE6-4262-A9B8-FF1019731128}" type="presParOf" srcId="{C0F7BA05-F412-4A60-8F62-DCC89F55D302}" destId="{CED3EBDF-5B46-43EE-8F38-F59C3422EB36}" srcOrd="0" destOrd="0" presId="urn:microsoft.com/office/officeart/2018/2/layout/IconVerticalSolidList#17"/>
    <dgm:cxn modelId="{2D7BC71F-1C26-4342-A42E-77EC1DD34004}" type="presParOf" srcId="{C0F7BA05-F412-4A60-8F62-DCC89F55D302}" destId="{0AFE0518-4F4F-40AA-AE14-222AA6BD3A45}" srcOrd="1" destOrd="0" presId="urn:microsoft.com/office/officeart/2018/2/layout/IconVerticalSolidList#17"/>
    <dgm:cxn modelId="{E4F5D0DF-B8FF-4B89-B83C-8A747F950E9C}" type="presParOf" srcId="{C0F7BA05-F412-4A60-8F62-DCC89F55D302}" destId="{BF2B3B9B-4705-4188-972B-FD961EBAB897}" srcOrd="2" destOrd="0" presId="urn:microsoft.com/office/officeart/2018/2/layout/IconVerticalSolidList#17"/>
    <dgm:cxn modelId="{03397795-CD4C-4907-9F7C-AB7F69CFC0C2}" type="presParOf" srcId="{C0F7BA05-F412-4A60-8F62-DCC89F55D302}" destId="{9A2FBFD1-B903-460B-8A9E-C0B2DF8BBA47}" srcOrd="3" destOrd="0" presId="urn:microsoft.com/office/officeart/2018/2/layout/IconVerticalSolidList#17"/>
    <dgm:cxn modelId="{24375150-B193-4E09-830C-84AF87C23DD7}" type="presParOf" srcId="{D2E4A361-39BC-4416-B8A4-87AC91572B3D}" destId="{130C82C1-A6A9-473C-9286-8302E07EA8CC}" srcOrd="1" destOrd="0" presId="urn:microsoft.com/office/officeart/2018/2/layout/IconVerticalSolidList#17"/>
    <dgm:cxn modelId="{45C6A15D-BFD4-4EB6-ADDD-64D844DAD412}" type="presParOf" srcId="{D2E4A361-39BC-4416-B8A4-87AC91572B3D}" destId="{7522F6B2-F289-4068-ABA9-44CDB953BCE1}" srcOrd="2" destOrd="0" presId="urn:microsoft.com/office/officeart/2018/2/layout/IconVerticalSolidList#17"/>
    <dgm:cxn modelId="{196A16A5-2331-4730-82D3-E217664860D5}" type="presParOf" srcId="{7522F6B2-F289-4068-ABA9-44CDB953BCE1}" destId="{50E8050A-2B00-4EB3-96A4-E67CD8662B03}" srcOrd="0" destOrd="0" presId="urn:microsoft.com/office/officeart/2018/2/layout/IconVerticalSolidList#17"/>
    <dgm:cxn modelId="{86F8A7F6-3AE6-4F9C-B6B8-A2F057D6E0BF}" type="presParOf" srcId="{7522F6B2-F289-4068-ABA9-44CDB953BCE1}" destId="{9E01AD96-5AE9-4FF7-B113-AEBFFDA97534}" srcOrd="1" destOrd="0" presId="urn:microsoft.com/office/officeart/2018/2/layout/IconVerticalSolidList#17"/>
    <dgm:cxn modelId="{1E8BD71C-EFFE-496F-B1C7-A69407DE987E}" type="presParOf" srcId="{7522F6B2-F289-4068-ABA9-44CDB953BCE1}" destId="{2098233B-C920-4DD7-B562-0DBA8712523D}" srcOrd="2" destOrd="0" presId="urn:microsoft.com/office/officeart/2018/2/layout/IconVerticalSolidList#17"/>
    <dgm:cxn modelId="{5E2E911C-5ABE-4E2D-8EC3-B50CD91525CF}" type="presParOf" srcId="{7522F6B2-F289-4068-ABA9-44CDB953BCE1}" destId="{85146469-379B-483A-B963-00375D1848FC}" srcOrd="3" destOrd="0" presId="urn:microsoft.com/office/officeart/2018/2/layout/IconVerticalSolidList#17"/>
    <dgm:cxn modelId="{C0F4B22C-EA1B-4546-8969-CDE81D26648F}" type="presParOf" srcId="{D2E4A361-39BC-4416-B8A4-87AC91572B3D}" destId="{F0417077-A846-4FC5-B2D7-E160505344DD}" srcOrd="3" destOrd="0" presId="urn:microsoft.com/office/officeart/2018/2/layout/IconVerticalSolidList#17"/>
    <dgm:cxn modelId="{8C6FC23C-F365-4308-8D37-85B47C9E1911}" type="presParOf" srcId="{D2E4A361-39BC-4416-B8A4-87AC91572B3D}" destId="{11BBAD01-F878-4E59-9785-6B169B42A566}" srcOrd="4" destOrd="0" presId="urn:microsoft.com/office/officeart/2018/2/layout/IconVerticalSolidList#17"/>
    <dgm:cxn modelId="{74E78DEC-BC49-4AE9-A351-27D89F420C32}" type="presParOf" srcId="{11BBAD01-F878-4E59-9785-6B169B42A566}" destId="{503AC427-DD6F-4701-B901-25FFC5A91657}" srcOrd="0" destOrd="0" presId="urn:microsoft.com/office/officeart/2018/2/layout/IconVerticalSolidList#17"/>
    <dgm:cxn modelId="{B6ADEB1C-EA22-4D19-BC0E-E004651091EE}" type="presParOf" srcId="{11BBAD01-F878-4E59-9785-6B169B42A566}" destId="{6C8C3B80-78FD-4DD2-AE9E-8CA7B2C92E3D}" srcOrd="1" destOrd="0" presId="urn:microsoft.com/office/officeart/2018/2/layout/IconVerticalSolidList#17"/>
    <dgm:cxn modelId="{F8B593F6-00EE-43D4-AF59-2326828E94D9}" type="presParOf" srcId="{11BBAD01-F878-4E59-9785-6B169B42A566}" destId="{9BE720C5-B63F-4052-BCA2-AE9556F2A460}" srcOrd="2" destOrd="0" presId="urn:microsoft.com/office/officeart/2018/2/layout/IconVerticalSolidList#17"/>
    <dgm:cxn modelId="{B9F3D26B-8970-4693-9DFD-CC0A402AC7EA}" type="presParOf" srcId="{11BBAD01-F878-4E59-9785-6B169B42A566}" destId="{5EC58CF0-9E73-4951-830B-8BAB1E0C4BEF}" srcOrd="3" destOrd="0" presId="urn:microsoft.com/office/officeart/2018/2/layout/IconVerticalSolidList#17"/>
    <dgm:cxn modelId="{FEDE8163-6D6F-44AE-90F3-A67B525B39B6}" type="presParOf" srcId="{D2E4A361-39BC-4416-B8A4-87AC91572B3D}" destId="{0EAF8E84-707D-42B5-8CE6-577F231BDE71}" srcOrd="5" destOrd="0" presId="urn:microsoft.com/office/officeart/2018/2/layout/IconVerticalSolidList#17"/>
    <dgm:cxn modelId="{2B0CECD4-83EF-4D98-A3A2-0227A17B07F2}" type="presParOf" srcId="{D2E4A361-39BC-4416-B8A4-87AC91572B3D}" destId="{666B2106-56C8-4320-852C-FAAA4ADDB963}" srcOrd="6" destOrd="0" presId="urn:microsoft.com/office/officeart/2018/2/layout/IconVerticalSolidList#17"/>
    <dgm:cxn modelId="{7CC335E9-1D25-4496-B576-5B316CEDEC50}" type="presParOf" srcId="{666B2106-56C8-4320-852C-FAAA4ADDB963}" destId="{B7F8EF39-9C9E-438F-BEC0-7A1C43DF2240}" srcOrd="0" destOrd="0" presId="urn:microsoft.com/office/officeart/2018/2/layout/IconVerticalSolidList#17"/>
    <dgm:cxn modelId="{AFF552C6-0071-44A9-A720-294530BFAF22}" type="presParOf" srcId="{666B2106-56C8-4320-852C-FAAA4ADDB963}" destId="{301D8831-FD8B-4EC3-8745-7D4F4D618E76}" srcOrd="1" destOrd="0" presId="urn:microsoft.com/office/officeart/2018/2/layout/IconVerticalSolidList#17"/>
    <dgm:cxn modelId="{1B81E5F6-8ED3-42E3-BFA2-7A53E4D81AD7}" type="presParOf" srcId="{666B2106-56C8-4320-852C-FAAA4ADDB963}" destId="{6EAC8356-9A75-433E-8F4F-C213C996EE5C}" srcOrd="2" destOrd="0" presId="urn:microsoft.com/office/officeart/2018/2/layout/IconVerticalSolidList#17"/>
    <dgm:cxn modelId="{A0B0B086-C211-4644-A30D-82DEDECCB899}" type="presParOf" srcId="{666B2106-56C8-4320-852C-FAAA4ADDB963}" destId="{0357B0BB-32BB-4226-AC53-A7C19FAB0950}" srcOrd="3" destOrd="0" presId="urn:microsoft.com/office/officeart/2018/2/layout/IconVerticalSolidList#1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E972B07-4503-4403-8D4D-98BADBB7D8BF}"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pl-PL"/>
        </a:p>
      </dgm:t>
    </dgm:pt>
    <dgm:pt modelId="{50DAF358-2B57-46D8-882D-629A5CFF7894}">
      <dgm:prSet/>
      <dgm:spPr/>
      <dgm:t>
        <a:bodyPr/>
        <a:lstStyle/>
        <a:p>
          <a:r>
            <a:rPr lang="pl-PL"/>
            <a:t>Intensywność pomocy nie przekracza 50 % kosztów kwalifikowalnych.</a:t>
          </a:r>
        </a:p>
      </dgm:t>
    </dgm:pt>
    <dgm:pt modelId="{9D8F4F01-8226-4842-A9A8-5033D8084719}" type="parTrans" cxnId="{374F8DF9-F681-4A44-9A72-5F05728F685C}">
      <dgm:prSet/>
      <dgm:spPr/>
      <dgm:t>
        <a:bodyPr/>
        <a:lstStyle/>
        <a:p>
          <a:endParaRPr lang="pl-PL"/>
        </a:p>
      </dgm:t>
    </dgm:pt>
    <dgm:pt modelId="{33562390-AC7C-41CA-BEB3-749E9F93A67F}" type="sibTrans" cxnId="{374F8DF9-F681-4A44-9A72-5F05728F685C}">
      <dgm:prSet/>
      <dgm:spPr/>
      <dgm:t>
        <a:bodyPr/>
        <a:lstStyle/>
        <a:p>
          <a:endParaRPr lang="pl-PL"/>
        </a:p>
      </dgm:t>
    </dgm:pt>
    <dgm:pt modelId="{5365D34B-0371-4C49-A2CA-58370E0EBF97}">
      <dgm:prSet/>
      <dgm:spPr/>
      <dgm:t>
        <a:bodyPr/>
        <a:lstStyle/>
        <a:p>
          <a:r>
            <a:rPr lang="pl-PL"/>
            <a:t>Kosztami kwalifikowalnymi są koszty usług doradczych świadczonych przez doradców zewnętrznych.</a:t>
          </a:r>
        </a:p>
      </dgm:t>
    </dgm:pt>
    <dgm:pt modelId="{2A114C12-2389-48B3-9CC3-C7CFED2D8CD3}" type="parTrans" cxnId="{843A8AF1-612F-4366-84EE-E1934119FDAB}">
      <dgm:prSet/>
      <dgm:spPr/>
      <dgm:t>
        <a:bodyPr/>
        <a:lstStyle/>
        <a:p>
          <a:endParaRPr lang="pl-PL"/>
        </a:p>
      </dgm:t>
    </dgm:pt>
    <dgm:pt modelId="{D137DF45-94CA-4501-8A2E-E742AF52EB03}" type="sibTrans" cxnId="{843A8AF1-612F-4366-84EE-E1934119FDAB}">
      <dgm:prSet/>
      <dgm:spPr/>
      <dgm:t>
        <a:bodyPr/>
        <a:lstStyle/>
        <a:p>
          <a:endParaRPr lang="pl-PL"/>
        </a:p>
      </dgm:t>
    </dgm:pt>
    <dgm:pt modelId="{24B86AB6-44E4-4373-B305-DDAF84D7A4AD}">
      <dgm:prSet/>
      <dgm:spPr/>
      <dgm:t>
        <a:bodyPr/>
        <a:lstStyle/>
        <a:p>
          <a:r>
            <a:rPr lang="pl-PL"/>
            <a:t>Usługi takie nie mają charakteru ciągłego ani okresowego, nie są też związane ze zwykłymi kosztami operacyjnymi przedsiębiorstwa, takimi jak rutynowe usługi doradztwa podatkowego, regularne usługi prawnicze lub reklama.</a:t>
          </a:r>
        </a:p>
      </dgm:t>
    </dgm:pt>
    <dgm:pt modelId="{F2245C30-CC00-4F54-9E2B-91CF901795D7}" type="parTrans" cxnId="{6A8ADA7C-F310-4EC3-B369-2E7D71B92348}">
      <dgm:prSet/>
      <dgm:spPr/>
      <dgm:t>
        <a:bodyPr/>
        <a:lstStyle/>
        <a:p>
          <a:endParaRPr lang="pl-PL"/>
        </a:p>
      </dgm:t>
    </dgm:pt>
    <dgm:pt modelId="{23C2E421-1453-4A7C-B276-D4E5A7E32AB7}" type="sibTrans" cxnId="{6A8ADA7C-F310-4EC3-B369-2E7D71B92348}">
      <dgm:prSet/>
      <dgm:spPr/>
      <dgm:t>
        <a:bodyPr/>
        <a:lstStyle/>
        <a:p>
          <a:endParaRPr lang="pl-PL"/>
        </a:p>
      </dgm:t>
    </dgm:pt>
    <dgm:pt modelId="{FFAE380B-C2AA-4FFE-A1BD-F38603AC1887}" type="pres">
      <dgm:prSet presAssocID="{BE972B07-4503-4403-8D4D-98BADBB7D8BF}" presName="linear" presStyleCnt="0">
        <dgm:presLayoutVars>
          <dgm:animLvl val="lvl"/>
          <dgm:resizeHandles val="exact"/>
        </dgm:presLayoutVars>
      </dgm:prSet>
      <dgm:spPr/>
    </dgm:pt>
    <dgm:pt modelId="{A355609C-71E5-4206-BCFF-A65C16C5753F}" type="pres">
      <dgm:prSet presAssocID="{50DAF358-2B57-46D8-882D-629A5CFF7894}" presName="parentText" presStyleLbl="node1" presStyleIdx="0" presStyleCnt="3">
        <dgm:presLayoutVars>
          <dgm:chMax val="0"/>
          <dgm:bulletEnabled val="1"/>
        </dgm:presLayoutVars>
      </dgm:prSet>
      <dgm:spPr/>
    </dgm:pt>
    <dgm:pt modelId="{BEB44877-A24A-41AB-ADE8-364269280C86}" type="pres">
      <dgm:prSet presAssocID="{33562390-AC7C-41CA-BEB3-749E9F93A67F}" presName="spacer" presStyleCnt="0"/>
      <dgm:spPr/>
    </dgm:pt>
    <dgm:pt modelId="{D3F3B49D-A365-43B8-A001-840067987C90}" type="pres">
      <dgm:prSet presAssocID="{5365D34B-0371-4C49-A2CA-58370E0EBF97}" presName="parentText" presStyleLbl="node1" presStyleIdx="1" presStyleCnt="3">
        <dgm:presLayoutVars>
          <dgm:chMax val="0"/>
          <dgm:bulletEnabled val="1"/>
        </dgm:presLayoutVars>
      </dgm:prSet>
      <dgm:spPr/>
    </dgm:pt>
    <dgm:pt modelId="{69BF53FD-F5F6-4C64-80CF-F6AB342ADE84}" type="pres">
      <dgm:prSet presAssocID="{D137DF45-94CA-4501-8A2E-E742AF52EB03}" presName="spacer" presStyleCnt="0"/>
      <dgm:spPr/>
    </dgm:pt>
    <dgm:pt modelId="{6B1030A3-955E-4464-B9FA-6DE8DB357CA0}" type="pres">
      <dgm:prSet presAssocID="{24B86AB6-44E4-4373-B305-DDAF84D7A4AD}" presName="parentText" presStyleLbl="node1" presStyleIdx="2" presStyleCnt="3">
        <dgm:presLayoutVars>
          <dgm:chMax val="0"/>
          <dgm:bulletEnabled val="1"/>
        </dgm:presLayoutVars>
      </dgm:prSet>
      <dgm:spPr/>
    </dgm:pt>
  </dgm:ptLst>
  <dgm:cxnLst>
    <dgm:cxn modelId="{A0AD696D-DFF7-4CB9-9745-4D3F47E26A34}" type="presOf" srcId="{BE972B07-4503-4403-8D4D-98BADBB7D8BF}" destId="{FFAE380B-C2AA-4FFE-A1BD-F38603AC1887}" srcOrd="0" destOrd="0" presId="urn:microsoft.com/office/officeart/2005/8/layout/vList2"/>
    <dgm:cxn modelId="{80636656-08A9-4345-BA7F-05B62D547D40}" type="presOf" srcId="{24B86AB6-44E4-4373-B305-DDAF84D7A4AD}" destId="{6B1030A3-955E-4464-B9FA-6DE8DB357CA0}" srcOrd="0" destOrd="0" presId="urn:microsoft.com/office/officeart/2005/8/layout/vList2"/>
    <dgm:cxn modelId="{6A8ADA7C-F310-4EC3-B369-2E7D71B92348}" srcId="{BE972B07-4503-4403-8D4D-98BADBB7D8BF}" destId="{24B86AB6-44E4-4373-B305-DDAF84D7A4AD}" srcOrd="2" destOrd="0" parTransId="{F2245C30-CC00-4F54-9E2B-91CF901795D7}" sibTransId="{23C2E421-1453-4A7C-B276-D4E5A7E32AB7}"/>
    <dgm:cxn modelId="{843A8AF1-612F-4366-84EE-E1934119FDAB}" srcId="{BE972B07-4503-4403-8D4D-98BADBB7D8BF}" destId="{5365D34B-0371-4C49-A2CA-58370E0EBF97}" srcOrd="1" destOrd="0" parTransId="{2A114C12-2389-48B3-9CC3-C7CFED2D8CD3}" sibTransId="{D137DF45-94CA-4501-8A2E-E742AF52EB03}"/>
    <dgm:cxn modelId="{B2F7BEF1-CC96-4116-BCC5-44D9697DD77A}" type="presOf" srcId="{5365D34B-0371-4C49-A2CA-58370E0EBF97}" destId="{D3F3B49D-A365-43B8-A001-840067987C90}" srcOrd="0" destOrd="0" presId="urn:microsoft.com/office/officeart/2005/8/layout/vList2"/>
    <dgm:cxn modelId="{F79801F9-0D68-400E-92C1-3259C82C7A7B}" type="presOf" srcId="{50DAF358-2B57-46D8-882D-629A5CFF7894}" destId="{A355609C-71E5-4206-BCFF-A65C16C5753F}" srcOrd="0" destOrd="0" presId="urn:microsoft.com/office/officeart/2005/8/layout/vList2"/>
    <dgm:cxn modelId="{374F8DF9-F681-4A44-9A72-5F05728F685C}" srcId="{BE972B07-4503-4403-8D4D-98BADBB7D8BF}" destId="{50DAF358-2B57-46D8-882D-629A5CFF7894}" srcOrd="0" destOrd="0" parTransId="{9D8F4F01-8226-4842-A9A8-5033D8084719}" sibTransId="{33562390-AC7C-41CA-BEB3-749E9F93A67F}"/>
    <dgm:cxn modelId="{DF6C9A8F-46D1-4BAE-ACDA-AF422791919E}" type="presParOf" srcId="{FFAE380B-C2AA-4FFE-A1BD-F38603AC1887}" destId="{A355609C-71E5-4206-BCFF-A65C16C5753F}" srcOrd="0" destOrd="0" presId="urn:microsoft.com/office/officeart/2005/8/layout/vList2"/>
    <dgm:cxn modelId="{484CBB67-300E-4CC9-B519-71CC2EFBD354}" type="presParOf" srcId="{FFAE380B-C2AA-4FFE-A1BD-F38603AC1887}" destId="{BEB44877-A24A-41AB-ADE8-364269280C86}" srcOrd="1" destOrd="0" presId="urn:microsoft.com/office/officeart/2005/8/layout/vList2"/>
    <dgm:cxn modelId="{CB85ABD7-9D37-4BC5-A657-E167325C5C97}" type="presParOf" srcId="{FFAE380B-C2AA-4FFE-A1BD-F38603AC1887}" destId="{D3F3B49D-A365-43B8-A001-840067987C90}" srcOrd="2" destOrd="0" presId="urn:microsoft.com/office/officeart/2005/8/layout/vList2"/>
    <dgm:cxn modelId="{6565B21C-A902-4D96-A4B6-DB3695ECA652}" type="presParOf" srcId="{FFAE380B-C2AA-4FFE-A1BD-F38603AC1887}" destId="{69BF53FD-F5F6-4C64-80CF-F6AB342ADE84}" srcOrd="3" destOrd="0" presId="urn:microsoft.com/office/officeart/2005/8/layout/vList2"/>
    <dgm:cxn modelId="{FC00A22C-4DE0-4641-A530-0A9FCE41105E}" type="presParOf" srcId="{FFAE380B-C2AA-4FFE-A1BD-F38603AC1887}" destId="{6B1030A3-955E-4464-B9FA-6DE8DB357CA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4BAD4A2-6879-4FD2-809B-62CFE2CE6B2A}"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pl-PL"/>
        </a:p>
      </dgm:t>
    </dgm:pt>
    <dgm:pt modelId="{69B31906-7C81-4B4A-9ABA-5B8EAE2162E0}">
      <dgm:prSet/>
      <dgm:spPr/>
      <dgm:t>
        <a:bodyPr/>
        <a:lstStyle/>
        <a:p>
          <a:r>
            <a:rPr lang="pl-PL"/>
            <a:t>Za kwalifikujące się przedsiębiorstwa uznaje się przedsiębiorstwa, które są MŚP nienotowanymi na giełdzie i spełniają, w momencie wdrożenia początkowej inwestycji w zakresie finansowania ryzyka, co najmniej jeden z następujących warunków:</a:t>
          </a:r>
        </a:p>
      </dgm:t>
    </dgm:pt>
    <dgm:pt modelId="{B899DEE6-2514-493F-B94E-A9CE629F6A84}" type="parTrans" cxnId="{EB338F36-8693-431D-AF29-A6B53D0C7F3E}">
      <dgm:prSet/>
      <dgm:spPr/>
      <dgm:t>
        <a:bodyPr/>
        <a:lstStyle/>
        <a:p>
          <a:endParaRPr lang="pl-PL"/>
        </a:p>
      </dgm:t>
    </dgm:pt>
    <dgm:pt modelId="{B88C93FD-1071-41F9-A9E1-300C509236D9}" type="sibTrans" cxnId="{EB338F36-8693-431D-AF29-A6B53D0C7F3E}">
      <dgm:prSet/>
      <dgm:spPr/>
      <dgm:t>
        <a:bodyPr/>
        <a:lstStyle/>
        <a:p>
          <a:endParaRPr lang="pl-PL"/>
        </a:p>
      </dgm:t>
    </dgm:pt>
    <dgm:pt modelId="{695BC537-C0CA-4DF1-9CBB-0BF430AC670D}">
      <dgm:prSet/>
      <dgm:spPr/>
      <dgm:t>
        <a:bodyPr/>
        <a:lstStyle/>
        <a:p>
          <a:r>
            <a:rPr lang="pl-PL"/>
            <a:t>nie prowadzą działalności na żadnym rynku;</a:t>
          </a:r>
        </a:p>
      </dgm:t>
    </dgm:pt>
    <dgm:pt modelId="{ADB6279A-70F9-42C5-A215-6144B1DE083D}" type="parTrans" cxnId="{96D660B7-D293-4899-8956-740D356AC678}">
      <dgm:prSet/>
      <dgm:spPr/>
      <dgm:t>
        <a:bodyPr/>
        <a:lstStyle/>
        <a:p>
          <a:endParaRPr lang="pl-PL"/>
        </a:p>
      </dgm:t>
    </dgm:pt>
    <dgm:pt modelId="{473BB081-93F4-40C6-9B90-B486FA1C6CA4}" type="sibTrans" cxnId="{96D660B7-D293-4899-8956-740D356AC678}">
      <dgm:prSet/>
      <dgm:spPr/>
      <dgm:t>
        <a:bodyPr/>
        <a:lstStyle/>
        <a:p>
          <a:endParaRPr lang="pl-PL"/>
        </a:p>
      </dgm:t>
    </dgm:pt>
    <dgm:pt modelId="{53FD18CE-FE22-475D-81ED-8A294B49B397}">
      <dgm:prSet/>
      <dgm:spPr/>
      <dgm:t>
        <a:bodyPr/>
        <a:lstStyle/>
        <a:p>
          <a:r>
            <a:rPr lang="pl-PL"/>
            <a:t>prowadzą działalność na dowolnym rynku przez:</a:t>
          </a:r>
        </a:p>
      </dgm:t>
    </dgm:pt>
    <dgm:pt modelId="{3DF966CC-03ED-4BF7-B97B-7166A1D405EB}" type="parTrans" cxnId="{7919968F-3A67-4D49-92B1-A72EE703740F}">
      <dgm:prSet/>
      <dgm:spPr/>
      <dgm:t>
        <a:bodyPr/>
        <a:lstStyle/>
        <a:p>
          <a:endParaRPr lang="pl-PL"/>
        </a:p>
      </dgm:t>
    </dgm:pt>
    <dgm:pt modelId="{AD05AA81-E592-4C52-8CB9-C7DB5871D456}" type="sibTrans" cxnId="{7919968F-3A67-4D49-92B1-A72EE703740F}">
      <dgm:prSet/>
      <dgm:spPr/>
      <dgm:t>
        <a:bodyPr/>
        <a:lstStyle/>
        <a:p>
          <a:endParaRPr lang="pl-PL"/>
        </a:p>
      </dgm:t>
    </dgm:pt>
    <dgm:pt modelId="{CFACBFE3-DAB5-452A-AA72-FD62321A9CC9}">
      <dgm:prSet/>
      <dgm:spPr/>
      <dgm:t>
        <a:bodyPr/>
        <a:lstStyle/>
        <a:p>
          <a:r>
            <a:rPr lang="pl-PL"/>
            <a:t>mniej niż 10 lat od rejestracji; lub</a:t>
          </a:r>
        </a:p>
      </dgm:t>
    </dgm:pt>
    <dgm:pt modelId="{24C49BF9-1C68-4BCA-B7C7-48881018062B}" type="parTrans" cxnId="{2DD19194-AA92-4817-A71F-7745A53AA2F3}">
      <dgm:prSet/>
      <dgm:spPr/>
      <dgm:t>
        <a:bodyPr/>
        <a:lstStyle/>
        <a:p>
          <a:endParaRPr lang="pl-PL"/>
        </a:p>
      </dgm:t>
    </dgm:pt>
    <dgm:pt modelId="{B5DF4E8B-2B47-428F-A31F-1D653D96A6A0}" type="sibTrans" cxnId="{2DD19194-AA92-4817-A71F-7745A53AA2F3}">
      <dgm:prSet/>
      <dgm:spPr/>
      <dgm:t>
        <a:bodyPr/>
        <a:lstStyle/>
        <a:p>
          <a:endParaRPr lang="pl-PL"/>
        </a:p>
      </dgm:t>
    </dgm:pt>
    <dgm:pt modelId="{DE63F5CC-BA0F-419B-B340-60DE6432B957}">
      <dgm:prSet/>
      <dgm:spPr/>
      <dgm:t>
        <a:bodyPr/>
        <a:lstStyle/>
        <a:p>
          <a:r>
            <a:rPr lang="pl-PL"/>
            <a:t>mniej niż 7 lat od pierwszej sprzedaży komercyjnej.</a:t>
          </a:r>
        </a:p>
      </dgm:t>
    </dgm:pt>
    <dgm:pt modelId="{FD210B06-05A8-4FDD-BED6-D704A9B468F5}" type="parTrans" cxnId="{3066AE83-6414-435C-991D-A3FF0B187971}">
      <dgm:prSet/>
      <dgm:spPr/>
      <dgm:t>
        <a:bodyPr/>
        <a:lstStyle/>
        <a:p>
          <a:endParaRPr lang="pl-PL"/>
        </a:p>
      </dgm:t>
    </dgm:pt>
    <dgm:pt modelId="{6E210AE7-ED26-4293-A6AF-898B7650AF30}" type="sibTrans" cxnId="{3066AE83-6414-435C-991D-A3FF0B187971}">
      <dgm:prSet/>
      <dgm:spPr/>
      <dgm:t>
        <a:bodyPr/>
        <a:lstStyle/>
        <a:p>
          <a:endParaRPr lang="pl-PL"/>
        </a:p>
      </dgm:t>
    </dgm:pt>
    <dgm:pt modelId="{4EDDD99E-594A-411E-8427-872C0A301854}">
      <dgm:prSet/>
      <dgm:spPr/>
      <dgm:t>
        <a:bodyPr/>
        <a:lstStyle/>
        <a:p>
          <a:r>
            <a:rPr lang="pl-PL"/>
            <a:t>potrzebują początkowej inwestycji, która – w oparciu o biznesplan przygotowany w celu podjęcia nowej działalności gospodarczej – przekracza 50 % ich średnich rocznych obrotów w poprzednich 5 latach (do 30% na inwestycje środowiskowe)</a:t>
          </a:r>
        </a:p>
      </dgm:t>
    </dgm:pt>
    <dgm:pt modelId="{25FDBBA9-DAC5-449B-9BED-07A5CB8D7326}" type="parTrans" cxnId="{A0EF4860-76E2-4C83-A3D8-B9EC03D40DE3}">
      <dgm:prSet/>
      <dgm:spPr/>
      <dgm:t>
        <a:bodyPr/>
        <a:lstStyle/>
        <a:p>
          <a:endParaRPr lang="pl-PL"/>
        </a:p>
      </dgm:t>
    </dgm:pt>
    <dgm:pt modelId="{2E8EB35D-0255-4095-87E5-C72B3DC122C9}" type="sibTrans" cxnId="{A0EF4860-76E2-4C83-A3D8-B9EC03D40DE3}">
      <dgm:prSet/>
      <dgm:spPr/>
      <dgm:t>
        <a:bodyPr/>
        <a:lstStyle/>
        <a:p>
          <a:endParaRPr lang="pl-PL"/>
        </a:p>
      </dgm:t>
    </dgm:pt>
    <dgm:pt modelId="{C8EFE808-35E1-4F7E-B962-42EB785C6EF8}" type="pres">
      <dgm:prSet presAssocID="{14BAD4A2-6879-4FD2-809B-62CFE2CE6B2A}" presName="linear" presStyleCnt="0">
        <dgm:presLayoutVars>
          <dgm:animLvl val="lvl"/>
          <dgm:resizeHandles val="exact"/>
        </dgm:presLayoutVars>
      </dgm:prSet>
      <dgm:spPr/>
    </dgm:pt>
    <dgm:pt modelId="{9EC25386-6857-46D8-A9E0-2214B2D0B4DC}" type="pres">
      <dgm:prSet presAssocID="{69B31906-7C81-4B4A-9ABA-5B8EAE2162E0}" presName="parentText" presStyleLbl="node1" presStyleIdx="0" presStyleCnt="1">
        <dgm:presLayoutVars>
          <dgm:chMax val="0"/>
          <dgm:bulletEnabled val="1"/>
        </dgm:presLayoutVars>
      </dgm:prSet>
      <dgm:spPr/>
    </dgm:pt>
    <dgm:pt modelId="{0094FE19-744A-4CA2-B04E-DDDE3BF1FFA8}" type="pres">
      <dgm:prSet presAssocID="{69B31906-7C81-4B4A-9ABA-5B8EAE2162E0}" presName="childText" presStyleLbl="revTx" presStyleIdx="0" presStyleCnt="1">
        <dgm:presLayoutVars>
          <dgm:bulletEnabled val="1"/>
        </dgm:presLayoutVars>
      </dgm:prSet>
      <dgm:spPr/>
    </dgm:pt>
  </dgm:ptLst>
  <dgm:cxnLst>
    <dgm:cxn modelId="{FBD11D26-C64C-424B-BFB9-A24B7B16FE97}" type="presOf" srcId="{53FD18CE-FE22-475D-81ED-8A294B49B397}" destId="{0094FE19-744A-4CA2-B04E-DDDE3BF1FFA8}" srcOrd="0" destOrd="1" presId="urn:microsoft.com/office/officeart/2005/8/layout/vList2"/>
    <dgm:cxn modelId="{3D55F828-4255-42A6-8D76-98D0FDD465C3}" type="presOf" srcId="{14BAD4A2-6879-4FD2-809B-62CFE2CE6B2A}" destId="{C8EFE808-35E1-4F7E-B962-42EB785C6EF8}" srcOrd="0" destOrd="0" presId="urn:microsoft.com/office/officeart/2005/8/layout/vList2"/>
    <dgm:cxn modelId="{EB338F36-8693-431D-AF29-A6B53D0C7F3E}" srcId="{14BAD4A2-6879-4FD2-809B-62CFE2CE6B2A}" destId="{69B31906-7C81-4B4A-9ABA-5B8EAE2162E0}" srcOrd="0" destOrd="0" parTransId="{B899DEE6-2514-493F-B94E-A9CE629F6A84}" sibTransId="{B88C93FD-1071-41F9-A9E1-300C509236D9}"/>
    <dgm:cxn modelId="{A0EF4860-76E2-4C83-A3D8-B9EC03D40DE3}" srcId="{69B31906-7C81-4B4A-9ABA-5B8EAE2162E0}" destId="{4EDDD99E-594A-411E-8427-872C0A301854}" srcOrd="2" destOrd="0" parTransId="{25FDBBA9-DAC5-449B-9BED-07A5CB8D7326}" sibTransId="{2E8EB35D-0255-4095-87E5-C72B3DC122C9}"/>
    <dgm:cxn modelId="{EB179363-914C-4912-A2A7-CB1B7B759246}" type="presOf" srcId="{69B31906-7C81-4B4A-9ABA-5B8EAE2162E0}" destId="{9EC25386-6857-46D8-A9E0-2214B2D0B4DC}" srcOrd="0" destOrd="0" presId="urn:microsoft.com/office/officeart/2005/8/layout/vList2"/>
    <dgm:cxn modelId="{D982C976-C244-426F-9F7D-28A6698EB56C}" type="presOf" srcId="{695BC537-C0CA-4DF1-9CBB-0BF430AC670D}" destId="{0094FE19-744A-4CA2-B04E-DDDE3BF1FFA8}" srcOrd="0" destOrd="0" presId="urn:microsoft.com/office/officeart/2005/8/layout/vList2"/>
    <dgm:cxn modelId="{CDB6E879-B773-4B6E-AE05-A913DCABE694}" type="presOf" srcId="{4EDDD99E-594A-411E-8427-872C0A301854}" destId="{0094FE19-744A-4CA2-B04E-DDDE3BF1FFA8}" srcOrd="0" destOrd="4" presId="urn:microsoft.com/office/officeart/2005/8/layout/vList2"/>
    <dgm:cxn modelId="{FA27807F-F07A-42CD-B965-5902DFB3C726}" type="presOf" srcId="{CFACBFE3-DAB5-452A-AA72-FD62321A9CC9}" destId="{0094FE19-744A-4CA2-B04E-DDDE3BF1FFA8}" srcOrd="0" destOrd="2" presId="urn:microsoft.com/office/officeart/2005/8/layout/vList2"/>
    <dgm:cxn modelId="{3066AE83-6414-435C-991D-A3FF0B187971}" srcId="{53FD18CE-FE22-475D-81ED-8A294B49B397}" destId="{DE63F5CC-BA0F-419B-B340-60DE6432B957}" srcOrd="1" destOrd="0" parTransId="{FD210B06-05A8-4FDD-BED6-D704A9B468F5}" sibTransId="{6E210AE7-ED26-4293-A6AF-898B7650AF30}"/>
    <dgm:cxn modelId="{7919968F-3A67-4D49-92B1-A72EE703740F}" srcId="{69B31906-7C81-4B4A-9ABA-5B8EAE2162E0}" destId="{53FD18CE-FE22-475D-81ED-8A294B49B397}" srcOrd="1" destOrd="0" parTransId="{3DF966CC-03ED-4BF7-B97B-7166A1D405EB}" sibTransId="{AD05AA81-E592-4C52-8CB9-C7DB5871D456}"/>
    <dgm:cxn modelId="{2DD19194-AA92-4817-A71F-7745A53AA2F3}" srcId="{53FD18CE-FE22-475D-81ED-8A294B49B397}" destId="{CFACBFE3-DAB5-452A-AA72-FD62321A9CC9}" srcOrd="0" destOrd="0" parTransId="{24C49BF9-1C68-4BCA-B7C7-48881018062B}" sibTransId="{B5DF4E8B-2B47-428F-A31F-1D653D96A6A0}"/>
    <dgm:cxn modelId="{96D660B7-D293-4899-8956-740D356AC678}" srcId="{69B31906-7C81-4B4A-9ABA-5B8EAE2162E0}" destId="{695BC537-C0CA-4DF1-9CBB-0BF430AC670D}" srcOrd="0" destOrd="0" parTransId="{ADB6279A-70F9-42C5-A215-6144B1DE083D}" sibTransId="{473BB081-93F4-40C6-9B90-B486FA1C6CA4}"/>
    <dgm:cxn modelId="{EBF12FC9-9582-4DA1-B28F-1E16594F3D4D}" type="presOf" srcId="{DE63F5CC-BA0F-419B-B340-60DE6432B957}" destId="{0094FE19-744A-4CA2-B04E-DDDE3BF1FFA8}" srcOrd="0" destOrd="3" presId="urn:microsoft.com/office/officeart/2005/8/layout/vList2"/>
    <dgm:cxn modelId="{03EB30F3-620F-49BA-8BEF-44FBDE1B9B73}" type="presParOf" srcId="{C8EFE808-35E1-4F7E-B962-42EB785C6EF8}" destId="{9EC25386-6857-46D8-A9E0-2214B2D0B4DC}" srcOrd="0" destOrd="0" presId="urn:microsoft.com/office/officeart/2005/8/layout/vList2"/>
    <dgm:cxn modelId="{6E0AD312-4F78-4860-A53F-ABFE69A2E33D}" type="presParOf" srcId="{C8EFE808-35E1-4F7E-B962-42EB785C6EF8}" destId="{0094FE19-744A-4CA2-B04E-DDDE3BF1FFA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42EE3E-2E48-4260-8112-C334109A1421}"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pl-PL"/>
        </a:p>
      </dgm:t>
    </dgm:pt>
    <dgm:pt modelId="{EA13F8FA-4768-46E8-AACA-A75722C3768F}">
      <dgm:prSet custT="1"/>
      <dgm:spPr/>
      <dgm:t>
        <a:bodyPr/>
        <a:lstStyle/>
        <a:p>
          <a:r>
            <a:rPr lang="pl-PL" sz="1670" b="0" i="0" dirty="0">
              <a:latin typeface="Open Sans" panose="020B0606030504020204" pitchFamily="34" charset="0"/>
              <a:ea typeface="Open Sans" panose="020B0606030504020204" pitchFamily="34" charset="0"/>
              <a:cs typeface="Open Sans" panose="020B0606030504020204" pitchFamily="34" charset="0"/>
            </a:rPr>
            <a:t>„Przedsiębiorstwa powiązane” pozostają w jednym z następujących związków</a:t>
          </a:r>
          <a:endParaRPr lang="pl-PL" sz="1670" dirty="0">
            <a:latin typeface="Open Sans" panose="020B0606030504020204" pitchFamily="34" charset="0"/>
            <a:ea typeface="Open Sans" panose="020B0606030504020204" pitchFamily="34" charset="0"/>
            <a:cs typeface="Open Sans" panose="020B0606030504020204" pitchFamily="34" charset="0"/>
          </a:endParaRPr>
        </a:p>
      </dgm:t>
    </dgm:pt>
    <dgm:pt modelId="{13C70528-FF19-4421-B168-7F82953F8269}" type="parTrans" cxnId="{BCE67548-5E30-4E50-9A9A-F80792CB7699}">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730FBA22-4A91-4907-A2EC-9AA710615709}" type="sibTrans" cxnId="{BCE67548-5E30-4E50-9A9A-F80792CB7699}">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F02D6302-9CC8-4E69-8F6D-EA15304023C3}">
      <dgm:prSet custT="1"/>
      <dgm:spPr/>
      <dgm:t>
        <a:bodyPr/>
        <a:lstStyle/>
        <a:p>
          <a:r>
            <a:rPr lang="pl-PL" sz="1670" b="0" i="0" dirty="0">
              <a:latin typeface="Open Sans" panose="020B0606030504020204" pitchFamily="34" charset="0"/>
              <a:ea typeface="Open Sans" panose="020B0606030504020204" pitchFamily="34" charset="0"/>
              <a:cs typeface="Open Sans" panose="020B0606030504020204" pitchFamily="34" charset="0"/>
            </a:rPr>
            <a:t>większość praw głosu w innym przedsiębiorstwie;</a:t>
          </a:r>
          <a:endParaRPr lang="pl-PL" sz="1670" dirty="0">
            <a:latin typeface="Open Sans" panose="020B0606030504020204" pitchFamily="34" charset="0"/>
            <a:ea typeface="Open Sans" panose="020B0606030504020204" pitchFamily="34" charset="0"/>
            <a:cs typeface="Open Sans" panose="020B0606030504020204" pitchFamily="34" charset="0"/>
          </a:endParaRPr>
        </a:p>
      </dgm:t>
    </dgm:pt>
    <dgm:pt modelId="{748EDC29-C160-4FF9-91F6-7E2AAE247783}" type="parTrans" cxnId="{9B39339D-BEDF-4A1B-A750-1E75E1C999B3}">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4FF84E18-F2BF-4837-82BF-C9A30D132D1E}" type="sibTrans" cxnId="{9B39339D-BEDF-4A1B-A750-1E75E1C999B3}">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53F36D92-10F3-4667-9E7D-3FC9EA38F22A}">
      <dgm:prSet custT="1"/>
      <dgm:spPr/>
      <dgm:t>
        <a:bodyPr/>
        <a:lstStyle/>
        <a:p>
          <a:r>
            <a:rPr lang="pl-PL" sz="1670" b="0" i="0" dirty="0">
              <a:latin typeface="Open Sans" panose="020B0606030504020204" pitchFamily="34" charset="0"/>
              <a:ea typeface="Open Sans" panose="020B0606030504020204" pitchFamily="34" charset="0"/>
              <a:cs typeface="Open Sans" panose="020B0606030504020204" pitchFamily="34" charset="0"/>
            </a:rPr>
            <a:t>ma prawo wyznaczyć lub odwołać większość członków organów;</a:t>
          </a:r>
          <a:endParaRPr lang="pl-PL" sz="1670" dirty="0">
            <a:latin typeface="Open Sans" panose="020B0606030504020204" pitchFamily="34" charset="0"/>
            <a:ea typeface="Open Sans" panose="020B0606030504020204" pitchFamily="34" charset="0"/>
            <a:cs typeface="Open Sans" panose="020B0606030504020204" pitchFamily="34" charset="0"/>
          </a:endParaRPr>
        </a:p>
      </dgm:t>
    </dgm:pt>
    <dgm:pt modelId="{AA8D960C-8BA8-4AA4-B472-3B5CEE277B98}" type="parTrans" cxnId="{56CB256D-9C9D-4624-AA5E-0D5A4BAF7E8B}">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625B5613-A623-4343-A8F3-3D4B1D87A4C4}" type="sibTrans" cxnId="{56CB256D-9C9D-4624-AA5E-0D5A4BAF7E8B}">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36F71561-A60C-4A1F-9F8F-220304C398B4}">
      <dgm:prSet custT="1"/>
      <dgm:spPr/>
      <dgm:t>
        <a:bodyPr/>
        <a:lstStyle/>
        <a:p>
          <a:r>
            <a:rPr lang="pl-PL" sz="1670" b="0" i="0" dirty="0">
              <a:latin typeface="Open Sans" panose="020B0606030504020204" pitchFamily="34" charset="0"/>
              <a:ea typeface="Open Sans" panose="020B0606030504020204" pitchFamily="34" charset="0"/>
              <a:cs typeface="Open Sans" panose="020B0606030504020204" pitchFamily="34" charset="0"/>
            </a:rPr>
            <a:t>ma prawo wywierać dominujący wpływ na inne przedsiębiorstwo na podstawie umowy lub statutu;</a:t>
          </a:r>
          <a:endParaRPr lang="pl-PL" sz="1670" dirty="0">
            <a:latin typeface="Open Sans" panose="020B0606030504020204" pitchFamily="34" charset="0"/>
            <a:ea typeface="Open Sans" panose="020B0606030504020204" pitchFamily="34" charset="0"/>
            <a:cs typeface="Open Sans" panose="020B0606030504020204" pitchFamily="34" charset="0"/>
          </a:endParaRPr>
        </a:p>
      </dgm:t>
    </dgm:pt>
    <dgm:pt modelId="{D5E71402-8490-408E-A087-CBE74EAF14B8}" type="parTrans" cxnId="{8A5F1E3E-DBE7-487D-A8E7-DBCFCC80D765}">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08D7876A-17EF-4084-A415-E15E37708EE9}" type="sibTrans" cxnId="{8A5F1E3E-DBE7-487D-A8E7-DBCFCC80D765}">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CA538B6F-26C0-4184-9B95-550B665832FC}">
      <dgm:prSet custT="1"/>
      <dgm:spPr/>
      <dgm:t>
        <a:bodyPr/>
        <a:lstStyle/>
        <a:p>
          <a:r>
            <a:rPr lang="pl-PL" sz="1670" b="0" i="0" dirty="0">
              <a:latin typeface="Open Sans" panose="020B0606030504020204" pitchFamily="34" charset="0"/>
              <a:ea typeface="Open Sans" panose="020B0606030504020204" pitchFamily="34" charset="0"/>
              <a:cs typeface="Open Sans" panose="020B0606030504020204" pitchFamily="34" charset="0"/>
            </a:rPr>
            <a:t>będące udziałowcem/akcjonariuszem lub członkiem kontroluje samodzielnie, na mocy umowy z innymi udziałowcami/akcjonariuszami lub członkami tego przedsiębiorstwa, większość praw głosu udziałowców/akcjonariuszy lub członków w tym przedsiębiorstwie.</a:t>
          </a:r>
          <a:endParaRPr lang="pl-PL" sz="1670" dirty="0">
            <a:latin typeface="Open Sans" panose="020B0606030504020204" pitchFamily="34" charset="0"/>
            <a:ea typeface="Open Sans" panose="020B0606030504020204" pitchFamily="34" charset="0"/>
            <a:cs typeface="Open Sans" panose="020B0606030504020204" pitchFamily="34" charset="0"/>
          </a:endParaRPr>
        </a:p>
      </dgm:t>
    </dgm:pt>
    <dgm:pt modelId="{18C948A4-D4B6-4C04-B568-D1F7ED962E1B}" type="parTrans" cxnId="{7234C9F1-92A8-4898-B4F7-9A460A4A559E}">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413083E5-86AA-4AB4-BF2C-A95DBB46EB7F}" type="sibTrans" cxnId="{7234C9F1-92A8-4898-B4F7-9A460A4A559E}">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6043F710-D906-4C7A-8655-559D4754C037}" type="pres">
      <dgm:prSet presAssocID="{E142EE3E-2E48-4260-8112-C334109A1421}" presName="Name0" presStyleCnt="0">
        <dgm:presLayoutVars>
          <dgm:dir/>
          <dgm:animLvl val="lvl"/>
          <dgm:resizeHandles val="exact"/>
        </dgm:presLayoutVars>
      </dgm:prSet>
      <dgm:spPr/>
    </dgm:pt>
    <dgm:pt modelId="{496F0130-6C55-4174-AC4B-AD4D7FB46595}" type="pres">
      <dgm:prSet presAssocID="{EA13F8FA-4768-46E8-AACA-A75722C3768F}" presName="linNode" presStyleCnt="0"/>
      <dgm:spPr/>
    </dgm:pt>
    <dgm:pt modelId="{257CB2CB-9FB0-46E6-BD9B-158EFC789CB0}" type="pres">
      <dgm:prSet presAssocID="{EA13F8FA-4768-46E8-AACA-A75722C3768F}" presName="parentText" presStyleLbl="node1" presStyleIdx="0" presStyleCnt="1">
        <dgm:presLayoutVars>
          <dgm:chMax val="1"/>
          <dgm:bulletEnabled val="1"/>
        </dgm:presLayoutVars>
      </dgm:prSet>
      <dgm:spPr/>
    </dgm:pt>
    <dgm:pt modelId="{6517E9A4-C108-4A2D-AA45-6372CCAE9B5E}" type="pres">
      <dgm:prSet presAssocID="{EA13F8FA-4768-46E8-AACA-A75722C3768F}" presName="descendantText" presStyleLbl="alignAccFollowNode1" presStyleIdx="0" presStyleCnt="1">
        <dgm:presLayoutVars>
          <dgm:bulletEnabled val="1"/>
        </dgm:presLayoutVars>
      </dgm:prSet>
      <dgm:spPr/>
    </dgm:pt>
  </dgm:ptLst>
  <dgm:cxnLst>
    <dgm:cxn modelId="{38731037-F53A-446A-82E2-594A84996979}" type="presOf" srcId="{36F71561-A60C-4A1F-9F8F-220304C398B4}" destId="{6517E9A4-C108-4A2D-AA45-6372CCAE9B5E}" srcOrd="0" destOrd="2" presId="urn:microsoft.com/office/officeart/2005/8/layout/vList5"/>
    <dgm:cxn modelId="{8A5F1E3E-DBE7-487D-A8E7-DBCFCC80D765}" srcId="{EA13F8FA-4768-46E8-AACA-A75722C3768F}" destId="{36F71561-A60C-4A1F-9F8F-220304C398B4}" srcOrd="2" destOrd="0" parTransId="{D5E71402-8490-408E-A087-CBE74EAF14B8}" sibTransId="{08D7876A-17EF-4084-A415-E15E37708EE9}"/>
    <dgm:cxn modelId="{BCE67548-5E30-4E50-9A9A-F80792CB7699}" srcId="{E142EE3E-2E48-4260-8112-C334109A1421}" destId="{EA13F8FA-4768-46E8-AACA-A75722C3768F}" srcOrd="0" destOrd="0" parTransId="{13C70528-FF19-4421-B168-7F82953F8269}" sibTransId="{730FBA22-4A91-4907-A2EC-9AA710615709}"/>
    <dgm:cxn modelId="{56CB256D-9C9D-4624-AA5E-0D5A4BAF7E8B}" srcId="{EA13F8FA-4768-46E8-AACA-A75722C3768F}" destId="{53F36D92-10F3-4667-9E7D-3FC9EA38F22A}" srcOrd="1" destOrd="0" parTransId="{AA8D960C-8BA8-4AA4-B472-3B5CEE277B98}" sibTransId="{625B5613-A623-4343-A8F3-3D4B1D87A4C4}"/>
    <dgm:cxn modelId="{89417052-EDC4-43CE-8E51-5F96BFFF2AB7}" type="presOf" srcId="{53F36D92-10F3-4667-9E7D-3FC9EA38F22A}" destId="{6517E9A4-C108-4A2D-AA45-6372CCAE9B5E}" srcOrd="0" destOrd="1" presId="urn:microsoft.com/office/officeart/2005/8/layout/vList5"/>
    <dgm:cxn modelId="{5EC17559-1D39-4147-87CA-D07BAB48A4F3}" type="presOf" srcId="{EA13F8FA-4768-46E8-AACA-A75722C3768F}" destId="{257CB2CB-9FB0-46E6-BD9B-158EFC789CB0}" srcOrd="0" destOrd="0" presId="urn:microsoft.com/office/officeart/2005/8/layout/vList5"/>
    <dgm:cxn modelId="{2DB79C7E-EDD6-4EA5-B8F7-3BB66F903190}" type="presOf" srcId="{E142EE3E-2E48-4260-8112-C334109A1421}" destId="{6043F710-D906-4C7A-8655-559D4754C037}" srcOrd="0" destOrd="0" presId="urn:microsoft.com/office/officeart/2005/8/layout/vList5"/>
    <dgm:cxn modelId="{9B39339D-BEDF-4A1B-A750-1E75E1C999B3}" srcId="{EA13F8FA-4768-46E8-AACA-A75722C3768F}" destId="{F02D6302-9CC8-4E69-8F6D-EA15304023C3}" srcOrd="0" destOrd="0" parTransId="{748EDC29-C160-4FF9-91F6-7E2AAE247783}" sibTransId="{4FF84E18-F2BF-4837-82BF-C9A30D132D1E}"/>
    <dgm:cxn modelId="{3D74F1C4-0820-4FC0-BA81-809C3351AA3C}" type="presOf" srcId="{F02D6302-9CC8-4E69-8F6D-EA15304023C3}" destId="{6517E9A4-C108-4A2D-AA45-6372CCAE9B5E}" srcOrd="0" destOrd="0" presId="urn:microsoft.com/office/officeart/2005/8/layout/vList5"/>
    <dgm:cxn modelId="{7234C9F1-92A8-4898-B4F7-9A460A4A559E}" srcId="{EA13F8FA-4768-46E8-AACA-A75722C3768F}" destId="{CA538B6F-26C0-4184-9B95-550B665832FC}" srcOrd="3" destOrd="0" parTransId="{18C948A4-D4B6-4C04-B568-D1F7ED962E1B}" sibTransId="{413083E5-86AA-4AB4-BF2C-A95DBB46EB7F}"/>
    <dgm:cxn modelId="{0FBDCCF3-D7A5-4C2D-8B6D-5779818E655D}" type="presOf" srcId="{CA538B6F-26C0-4184-9B95-550B665832FC}" destId="{6517E9A4-C108-4A2D-AA45-6372CCAE9B5E}" srcOrd="0" destOrd="3" presId="urn:microsoft.com/office/officeart/2005/8/layout/vList5"/>
    <dgm:cxn modelId="{4208A144-2B32-49B8-B2D0-446DAEBCFBB4}" type="presParOf" srcId="{6043F710-D906-4C7A-8655-559D4754C037}" destId="{496F0130-6C55-4174-AC4B-AD4D7FB46595}" srcOrd="0" destOrd="0" presId="urn:microsoft.com/office/officeart/2005/8/layout/vList5"/>
    <dgm:cxn modelId="{342EFD3D-3722-41BF-8240-AEC4421FBE7D}" type="presParOf" srcId="{496F0130-6C55-4174-AC4B-AD4D7FB46595}" destId="{257CB2CB-9FB0-46E6-BD9B-158EFC789CB0}" srcOrd="0" destOrd="0" presId="urn:microsoft.com/office/officeart/2005/8/layout/vList5"/>
    <dgm:cxn modelId="{A922A3EC-A6E5-4C30-870E-480DBBDDE48A}" type="presParOf" srcId="{496F0130-6C55-4174-AC4B-AD4D7FB46595}" destId="{6517E9A4-C108-4A2D-AA45-6372CCAE9B5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C84E355-8427-4447-9490-6AF0E3E6110E}"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pl-PL"/>
        </a:p>
      </dgm:t>
    </dgm:pt>
    <dgm:pt modelId="{9E796A6F-198B-407F-BFAC-FE0E665D9F04}">
      <dgm:prSet/>
      <dgm:spPr/>
      <dgm:t>
        <a:bodyPr/>
        <a:lstStyle/>
        <a:p>
          <a:r>
            <a:rPr lang="pl-PL"/>
            <a:t>Środki pochodzące z budżetu UE są traktowane jako środki publiczne – zwrot jak dla zobowiązań podatkowych. </a:t>
          </a:r>
        </a:p>
      </dgm:t>
    </dgm:pt>
    <dgm:pt modelId="{611C0785-C6C3-4C4E-BB0E-F1E0081A957B}" type="parTrans" cxnId="{6BE877C1-ECA5-4BD7-B14D-26431741B3DB}">
      <dgm:prSet/>
      <dgm:spPr/>
      <dgm:t>
        <a:bodyPr/>
        <a:lstStyle/>
        <a:p>
          <a:endParaRPr lang="pl-PL"/>
        </a:p>
      </dgm:t>
    </dgm:pt>
    <dgm:pt modelId="{4479E0D7-87BE-45CC-91AC-0F61B93A1A2F}" type="sibTrans" cxnId="{6BE877C1-ECA5-4BD7-B14D-26431741B3DB}">
      <dgm:prSet/>
      <dgm:spPr/>
      <dgm:t>
        <a:bodyPr/>
        <a:lstStyle/>
        <a:p>
          <a:endParaRPr lang="pl-PL"/>
        </a:p>
      </dgm:t>
    </dgm:pt>
    <dgm:pt modelId="{A70DBAA1-77DC-40D5-BE2B-BC154814BE98}">
      <dgm:prSet/>
      <dgm:spPr/>
      <dgm:t>
        <a:bodyPr/>
        <a:lstStyle/>
        <a:p>
          <a:r>
            <a:rPr lang="pl-PL"/>
            <a:t>Postępowania administracyjne, oparte o ustawę o finansach publicznych, są stosowane w przypadku:</a:t>
          </a:r>
        </a:p>
      </dgm:t>
    </dgm:pt>
    <dgm:pt modelId="{91733948-80C2-4E1D-B3C8-5C37AC2577A9}" type="parTrans" cxnId="{6C79EC66-9F77-4B36-8E9A-9693081561D8}">
      <dgm:prSet/>
      <dgm:spPr/>
      <dgm:t>
        <a:bodyPr/>
        <a:lstStyle/>
        <a:p>
          <a:endParaRPr lang="pl-PL"/>
        </a:p>
      </dgm:t>
    </dgm:pt>
    <dgm:pt modelId="{BDAC7763-341D-4091-8398-BA6ED71AE06C}" type="sibTrans" cxnId="{6C79EC66-9F77-4B36-8E9A-9693081561D8}">
      <dgm:prSet/>
      <dgm:spPr/>
      <dgm:t>
        <a:bodyPr/>
        <a:lstStyle/>
        <a:p>
          <a:endParaRPr lang="pl-PL"/>
        </a:p>
      </dgm:t>
    </dgm:pt>
    <dgm:pt modelId="{0B1B28A1-754B-4BD5-B3A9-40B2CD8BF4A5}">
      <dgm:prSet/>
      <dgm:spPr/>
      <dgm:t>
        <a:bodyPr/>
        <a:lstStyle/>
        <a:p>
          <a:r>
            <a:rPr lang="pl-PL"/>
            <a:t>niewłaściwego wykorzystania funduszy unijnych, </a:t>
          </a:r>
        </a:p>
      </dgm:t>
    </dgm:pt>
    <dgm:pt modelId="{469CB47A-1F36-4B53-BACA-7CB3F8FB8506}" type="parTrans" cxnId="{C17CCFE6-D75C-4084-909C-0390BD21571A}">
      <dgm:prSet/>
      <dgm:spPr/>
      <dgm:t>
        <a:bodyPr/>
        <a:lstStyle/>
        <a:p>
          <a:endParaRPr lang="pl-PL"/>
        </a:p>
      </dgm:t>
    </dgm:pt>
    <dgm:pt modelId="{FADDCB0F-BAE6-421E-BE5B-7BDF2FA9D8B1}" type="sibTrans" cxnId="{C17CCFE6-D75C-4084-909C-0390BD21571A}">
      <dgm:prSet/>
      <dgm:spPr/>
      <dgm:t>
        <a:bodyPr/>
        <a:lstStyle/>
        <a:p>
          <a:endParaRPr lang="pl-PL"/>
        </a:p>
      </dgm:t>
    </dgm:pt>
    <dgm:pt modelId="{124CF9D4-D230-4A6F-891E-517E92A9569F}">
      <dgm:prSet/>
      <dgm:spPr/>
      <dgm:t>
        <a:bodyPr/>
        <a:lstStyle/>
        <a:p>
          <a:r>
            <a:rPr lang="pl-PL"/>
            <a:t>wykorzystania ich z naruszeniem procedur, </a:t>
          </a:r>
        </a:p>
      </dgm:t>
    </dgm:pt>
    <dgm:pt modelId="{DB6EC606-2085-4361-A10B-BCE2261280F7}" type="parTrans" cxnId="{2F555CC0-9B79-451C-A0D5-9FE3B9DED0BE}">
      <dgm:prSet/>
      <dgm:spPr/>
      <dgm:t>
        <a:bodyPr/>
        <a:lstStyle/>
        <a:p>
          <a:endParaRPr lang="pl-PL"/>
        </a:p>
      </dgm:t>
    </dgm:pt>
    <dgm:pt modelId="{D2C4EE4C-4FDF-4CD1-BF86-9D1FE12C1666}" type="sibTrans" cxnId="{2F555CC0-9B79-451C-A0D5-9FE3B9DED0BE}">
      <dgm:prSet/>
      <dgm:spPr/>
      <dgm:t>
        <a:bodyPr/>
        <a:lstStyle/>
        <a:p>
          <a:endParaRPr lang="pl-PL"/>
        </a:p>
      </dgm:t>
    </dgm:pt>
    <dgm:pt modelId="{B959D1A5-21BA-4F4E-9F2E-113A81588D41}">
      <dgm:prSet/>
      <dgm:spPr/>
      <dgm:t>
        <a:bodyPr/>
        <a:lstStyle/>
        <a:p>
          <a:r>
            <a:rPr lang="pl-PL"/>
            <a:t>w sposób  nienależny lub nadmierny.</a:t>
          </a:r>
        </a:p>
      </dgm:t>
    </dgm:pt>
    <dgm:pt modelId="{37C7D6E8-F38C-45EC-93F5-17063E2E0F60}" type="parTrans" cxnId="{30D6C317-91A5-46EE-BC65-AC468120B08E}">
      <dgm:prSet/>
      <dgm:spPr/>
      <dgm:t>
        <a:bodyPr/>
        <a:lstStyle/>
        <a:p>
          <a:endParaRPr lang="pl-PL"/>
        </a:p>
      </dgm:t>
    </dgm:pt>
    <dgm:pt modelId="{767C3188-C092-4430-B294-D8E6B6F1B277}" type="sibTrans" cxnId="{30D6C317-91A5-46EE-BC65-AC468120B08E}">
      <dgm:prSet/>
      <dgm:spPr/>
      <dgm:t>
        <a:bodyPr/>
        <a:lstStyle/>
        <a:p>
          <a:endParaRPr lang="pl-PL"/>
        </a:p>
      </dgm:t>
    </dgm:pt>
    <dgm:pt modelId="{C722D050-6834-4E39-90AF-6CEE30F15F5E}" type="pres">
      <dgm:prSet presAssocID="{7C84E355-8427-4447-9490-6AF0E3E6110E}" presName="linear" presStyleCnt="0">
        <dgm:presLayoutVars>
          <dgm:animLvl val="lvl"/>
          <dgm:resizeHandles val="exact"/>
        </dgm:presLayoutVars>
      </dgm:prSet>
      <dgm:spPr/>
    </dgm:pt>
    <dgm:pt modelId="{BF2749C2-BC7C-4702-9AE6-DE2E445CC62D}" type="pres">
      <dgm:prSet presAssocID="{9E796A6F-198B-407F-BFAC-FE0E665D9F04}" presName="parentText" presStyleLbl="node1" presStyleIdx="0" presStyleCnt="2">
        <dgm:presLayoutVars>
          <dgm:chMax val="0"/>
          <dgm:bulletEnabled val="1"/>
        </dgm:presLayoutVars>
      </dgm:prSet>
      <dgm:spPr/>
    </dgm:pt>
    <dgm:pt modelId="{EDC4DC2B-CD7C-4109-9192-4E722B9688A7}" type="pres">
      <dgm:prSet presAssocID="{4479E0D7-87BE-45CC-91AC-0F61B93A1A2F}" presName="spacer" presStyleCnt="0"/>
      <dgm:spPr/>
    </dgm:pt>
    <dgm:pt modelId="{18C5D740-EE99-4DBE-B839-3E9B2CF018D9}" type="pres">
      <dgm:prSet presAssocID="{A70DBAA1-77DC-40D5-BE2B-BC154814BE98}" presName="parentText" presStyleLbl="node1" presStyleIdx="1" presStyleCnt="2">
        <dgm:presLayoutVars>
          <dgm:chMax val="0"/>
          <dgm:bulletEnabled val="1"/>
        </dgm:presLayoutVars>
      </dgm:prSet>
      <dgm:spPr/>
    </dgm:pt>
    <dgm:pt modelId="{69E5B44B-6788-402D-A55E-5A4F7C4C6434}" type="pres">
      <dgm:prSet presAssocID="{A70DBAA1-77DC-40D5-BE2B-BC154814BE98}" presName="childText" presStyleLbl="revTx" presStyleIdx="0" presStyleCnt="1">
        <dgm:presLayoutVars>
          <dgm:bulletEnabled val="1"/>
        </dgm:presLayoutVars>
      </dgm:prSet>
      <dgm:spPr/>
    </dgm:pt>
  </dgm:ptLst>
  <dgm:cxnLst>
    <dgm:cxn modelId="{9CFA2514-56C3-482E-8DC4-B70598339D85}" type="presOf" srcId="{B959D1A5-21BA-4F4E-9F2E-113A81588D41}" destId="{69E5B44B-6788-402D-A55E-5A4F7C4C6434}" srcOrd="0" destOrd="2" presId="urn:microsoft.com/office/officeart/2005/8/layout/vList2"/>
    <dgm:cxn modelId="{30D6C317-91A5-46EE-BC65-AC468120B08E}" srcId="{A70DBAA1-77DC-40D5-BE2B-BC154814BE98}" destId="{B959D1A5-21BA-4F4E-9F2E-113A81588D41}" srcOrd="2" destOrd="0" parTransId="{37C7D6E8-F38C-45EC-93F5-17063E2E0F60}" sibTransId="{767C3188-C092-4430-B294-D8E6B6F1B277}"/>
    <dgm:cxn modelId="{C9D1D51D-7937-4614-BA3D-140857E81462}" type="presOf" srcId="{7C84E355-8427-4447-9490-6AF0E3E6110E}" destId="{C722D050-6834-4E39-90AF-6CEE30F15F5E}" srcOrd="0" destOrd="0" presId="urn:microsoft.com/office/officeart/2005/8/layout/vList2"/>
    <dgm:cxn modelId="{D38C2326-695D-47B6-ABE0-F00B79EE5203}" type="presOf" srcId="{A70DBAA1-77DC-40D5-BE2B-BC154814BE98}" destId="{18C5D740-EE99-4DBE-B839-3E9B2CF018D9}" srcOrd="0" destOrd="0" presId="urn:microsoft.com/office/officeart/2005/8/layout/vList2"/>
    <dgm:cxn modelId="{078FFB2F-7B13-4D5B-A791-82AFED4F264E}" type="presOf" srcId="{0B1B28A1-754B-4BD5-B3A9-40B2CD8BF4A5}" destId="{69E5B44B-6788-402D-A55E-5A4F7C4C6434}" srcOrd="0" destOrd="0" presId="urn:microsoft.com/office/officeart/2005/8/layout/vList2"/>
    <dgm:cxn modelId="{3DAE5432-B6F8-4B6E-AC1E-9E9C36CD2F44}" type="presOf" srcId="{9E796A6F-198B-407F-BFAC-FE0E665D9F04}" destId="{BF2749C2-BC7C-4702-9AE6-DE2E445CC62D}" srcOrd="0" destOrd="0" presId="urn:microsoft.com/office/officeart/2005/8/layout/vList2"/>
    <dgm:cxn modelId="{6C79EC66-9F77-4B36-8E9A-9693081561D8}" srcId="{7C84E355-8427-4447-9490-6AF0E3E6110E}" destId="{A70DBAA1-77DC-40D5-BE2B-BC154814BE98}" srcOrd="1" destOrd="0" parTransId="{91733948-80C2-4E1D-B3C8-5C37AC2577A9}" sibTransId="{BDAC7763-341D-4091-8398-BA6ED71AE06C}"/>
    <dgm:cxn modelId="{68A1C651-6B52-41CD-BC97-F2BA62FBA994}" type="presOf" srcId="{124CF9D4-D230-4A6F-891E-517E92A9569F}" destId="{69E5B44B-6788-402D-A55E-5A4F7C4C6434}" srcOrd="0" destOrd="1" presId="urn:microsoft.com/office/officeart/2005/8/layout/vList2"/>
    <dgm:cxn modelId="{2F555CC0-9B79-451C-A0D5-9FE3B9DED0BE}" srcId="{A70DBAA1-77DC-40D5-BE2B-BC154814BE98}" destId="{124CF9D4-D230-4A6F-891E-517E92A9569F}" srcOrd="1" destOrd="0" parTransId="{DB6EC606-2085-4361-A10B-BCE2261280F7}" sibTransId="{D2C4EE4C-4FDF-4CD1-BF86-9D1FE12C1666}"/>
    <dgm:cxn modelId="{6BE877C1-ECA5-4BD7-B14D-26431741B3DB}" srcId="{7C84E355-8427-4447-9490-6AF0E3E6110E}" destId="{9E796A6F-198B-407F-BFAC-FE0E665D9F04}" srcOrd="0" destOrd="0" parTransId="{611C0785-C6C3-4C4E-BB0E-F1E0081A957B}" sibTransId="{4479E0D7-87BE-45CC-91AC-0F61B93A1A2F}"/>
    <dgm:cxn modelId="{C17CCFE6-D75C-4084-909C-0390BD21571A}" srcId="{A70DBAA1-77DC-40D5-BE2B-BC154814BE98}" destId="{0B1B28A1-754B-4BD5-B3A9-40B2CD8BF4A5}" srcOrd="0" destOrd="0" parTransId="{469CB47A-1F36-4B53-BACA-7CB3F8FB8506}" sibTransId="{FADDCB0F-BAE6-421E-BE5B-7BDF2FA9D8B1}"/>
    <dgm:cxn modelId="{8685CD74-175E-4A7D-9CC4-6396918BE499}" type="presParOf" srcId="{C722D050-6834-4E39-90AF-6CEE30F15F5E}" destId="{BF2749C2-BC7C-4702-9AE6-DE2E445CC62D}" srcOrd="0" destOrd="0" presId="urn:microsoft.com/office/officeart/2005/8/layout/vList2"/>
    <dgm:cxn modelId="{7FFD790C-C250-4137-B06C-E93EB90C38FD}" type="presParOf" srcId="{C722D050-6834-4E39-90AF-6CEE30F15F5E}" destId="{EDC4DC2B-CD7C-4109-9192-4E722B9688A7}" srcOrd="1" destOrd="0" presId="urn:microsoft.com/office/officeart/2005/8/layout/vList2"/>
    <dgm:cxn modelId="{E1A7F700-3B88-4BF7-8618-12478DAE93E1}" type="presParOf" srcId="{C722D050-6834-4E39-90AF-6CEE30F15F5E}" destId="{18C5D740-EE99-4DBE-B839-3E9B2CF018D9}" srcOrd="2" destOrd="0" presId="urn:microsoft.com/office/officeart/2005/8/layout/vList2"/>
    <dgm:cxn modelId="{AAE43843-B69C-49F8-AB95-824001024B73}" type="presParOf" srcId="{C722D050-6834-4E39-90AF-6CEE30F15F5E}" destId="{69E5B44B-6788-402D-A55E-5A4F7C4C643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791EABF-94D0-47FC-85DA-187DB19C54D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pl-PL"/>
        </a:p>
      </dgm:t>
    </dgm:pt>
    <dgm:pt modelId="{9FA2FD73-8A9E-4B33-B447-6531F3D90BF3}">
      <dgm:prSet/>
      <dgm:spPr/>
      <dgm:t>
        <a:bodyPr/>
        <a:lstStyle/>
        <a:p>
          <a:r>
            <a:rPr lang="pl-PL"/>
            <a:t>Jeżeli państwo członkowskie przyznaje pomoc rzekomo wyłączoną z obowiązku zgłoszenia na mocy niniejszego rozporządzenia, nie spełniając przy tym warunków dopuszczalności, Komisja może, po umożliwieniu zainteresowanemu państwu członkowskiemu przedstawienia swojego stanowiska, przyjąć decyzję stwierdzającą, że całość lub część przyszłych środków pomocy przyjętych przez dane państwo członkowskie, które w innych okolicznościach spełniałoby wymogi niniejszego rozporządzenia, ma podlegać obowiązkowi zgłoszenia do Komisji zgodnie z art. 108 ust. 3 Traktatu. </a:t>
          </a:r>
        </a:p>
      </dgm:t>
    </dgm:pt>
    <dgm:pt modelId="{3C303643-725E-4EF5-B55B-0A170904B400}" type="parTrans" cxnId="{ADA3DA5D-6BCA-407E-A1FA-6228A1153089}">
      <dgm:prSet/>
      <dgm:spPr/>
      <dgm:t>
        <a:bodyPr/>
        <a:lstStyle/>
        <a:p>
          <a:endParaRPr lang="pl-PL" sz="1400"/>
        </a:p>
      </dgm:t>
    </dgm:pt>
    <dgm:pt modelId="{E101D932-E17B-46F4-9262-F0E0C48C404D}" type="sibTrans" cxnId="{ADA3DA5D-6BCA-407E-A1FA-6228A1153089}">
      <dgm:prSet/>
      <dgm:spPr/>
      <dgm:t>
        <a:bodyPr/>
        <a:lstStyle/>
        <a:p>
          <a:endParaRPr lang="pl-PL"/>
        </a:p>
      </dgm:t>
    </dgm:pt>
    <dgm:pt modelId="{3CCC503A-DBDA-4663-B022-65307400D5BA}">
      <dgm:prSet/>
      <dgm:spPr/>
      <dgm:t>
        <a:bodyPr/>
        <a:lstStyle/>
        <a:p>
          <a:r>
            <a:rPr lang="pl-PL"/>
            <a:t>Środki podlegające zgłoszeniu mogą zostać ograniczone do środków przyznających niektóre rodzaje pomocy lub na rzecz niektórych beneficjentów lub do środków przyjętych przez niektóre organy danego państwa członkowskiego.</a:t>
          </a:r>
        </a:p>
      </dgm:t>
    </dgm:pt>
    <dgm:pt modelId="{468D66C8-8665-469C-8B03-EEC0C3858E7E}" type="parTrans" cxnId="{9D00DD19-E72E-483E-9B22-980061F24B3C}">
      <dgm:prSet/>
      <dgm:spPr/>
      <dgm:t>
        <a:bodyPr/>
        <a:lstStyle/>
        <a:p>
          <a:endParaRPr lang="pl-PL" sz="1400"/>
        </a:p>
      </dgm:t>
    </dgm:pt>
    <dgm:pt modelId="{3618DC80-F42D-474F-8C4B-A73A5C0E427B}" type="sibTrans" cxnId="{9D00DD19-E72E-483E-9B22-980061F24B3C}">
      <dgm:prSet/>
      <dgm:spPr/>
      <dgm:t>
        <a:bodyPr/>
        <a:lstStyle/>
        <a:p>
          <a:endParaRPr lang="pl-PL"/>
        </a:p>
      </dgm:t>
    </dgm:pt>
    <dgm:pt modelId="{9780D764-FB1F-4559-98BB-3F1A2B9CAAAF}" type="pres">
      <dgm:prSet presAssocID="{D791EABF-94D0-47FC-85DA-187DB19C54D9}" presName="vert0" presStyleCnt="0">
        <dgm:presLayoutVars>
          <dgm:dir/>
          <dgm:animOne val="branch"/>
          <dgm:animLvl val="lvl"/>
        </dgm:presLayoutVars>
      </dgm:prSet>
      <dgm:spPr/>
    </dgm:pt>
    <dgm:pt modelId="{A788152A-2431-48D7-9178-AC515DE02A70}" type="pres">
      <dgm:prSet presAssocID="{9FA2FD73-8A9E-4B33-B447-6531F3D90BF3}" presName="thickLine" presStyleLbl="alignNode1" presStyleIdx="0" presStyleCnt="2"/>
      <dgm:spPr/>
    </dgm:pt>
    <dgm:pt modelId="{DE1FF0B3-A147-4705-9F81-6A3124A218BF}" type="pres">
      <dgm:prSet presAssocID="{9FA2FD73-8A9E-4B33-B447-6531F3D90BF3}" presName="horz1" presStyleCnt="0"/>
      <dgm:spPr/>
    </dgm:pt>
    <dgm:pt modelId="{F896F28E-1441-444D-97D6-E96AF60CCCBF}" type="pres">
      <dgm:prSet presAssocID="{9FA2FD73-8A9E-4B33-B447-6531F3D90BF3}" presName="tx1" presStyleLbl="revTx" presStyleIdx="0" presStyleCnt="2"/>
      <dgm:spPr/>
    </dgm:pt>
    <dgm:pt modelId="{49AB3547-BCCB-4DB2-B566-38CFD9A2B2B8}" type="pres">
      <dgm:prSet presAssocID="{9FA2FD73-8A9E-4B33-B447-6531F3D90BF3}" presName="vert1" presStyleCnt="0"/>
      <dgm:spPr/>
    </dgm:pt>
    <dgm:pt modelId="{07B3D743-C319-4990-B781-79D521C55EBF}" type="pres">
      <dgm:prSet presAssocID="{3CCC503A-DBDA-4663-B022-65307400D5BA}" presName="thickLine" presStyleLbl="alignNode1" presStyleIdx="1" presStyleCnt="2"/>
      <dgm:spPr/>
    </dgm:pt>
    <dgm:pt modelId="{6B2C1746-FB16-45CF-9B42-D87DB10B6E02}" type="pres">
      <dgm:prSet presAssocID="{3CCC503A-DBDA-4663-B022-65307400D5BA}" presName="horz1" presStyleCnt="0"/>
      <dgm:spPr/>
    </dgm:pt>
    <dgm:pt modelId="{B5E85A16-75A7-4EB5-82EF-9E791EBA36F5}" type="pres">
      <dgm:prSet presAssocID="{3CCC503A-DBDA-4663-B022-65307400D5BA}" presName="tx1" presStyleLbl="revTx" presStyleIdx="1" presStyleCnt="2"/>
      <dgm:spPr/>
    </dgm:pt>
    <dgm:pt modelId="{BB85F631-ED25-45F3-8391-5CA05BF49D21}" type="pres">
      <dgm:prSet presAssocID="{3CCC503A-DBDA-4663-B022-65307400D5BA}" presName="vert1" presStyleCnt="0"/>
      <dgm:spPr/>
    </dgm:pt>
  </dgm:ptLst>
  <dgm:cxnLst>
    <dgm:cxn modelId="{9D00DD19-E72E-483E-9B22-980061F24B3C}" srcId="{D791EABF-94D0-47FC-85DA-187DB19C54D9}" destId="{3CCC503A-DBDA-4663-B022-65307400D5BA}" srcOrd="1" destOrd="0" parTransId="{468D66C8-8665-469C-8B03-EEC0C3858E7E}" sibTransId="{3618DC80-F42D-474F-8C4B-A73A5C0E427B}"/>
    <dgm:cxn modelId="{ADA3DA5D-6BCA-407E-A1FA-6228A1153089}" srcId="{D791EABF-94D0-47FC-85DA-187DB19C54D9}" destId="{9FA2FD73-8A9E-4B33-B447-6531F3D90BF3}" srcOrd="0" destOrd="0" parTransId="{3C303643-725E-4EF5-B55B-0A170904B400}" sibTransId="{E101D932-E17B-46F4-9262-F0E0C48C404D}"/>
    <dgm:cxn modelId="{20D03672-C77A-4589-87FE-3EDDA22C3413}" type="presOf" srcId="{3CCC503A-DBDA-4663-B022-65307400D5BA}" destId="{B5E85A16-75A7-4EB5-82EF-9E791EBA36F5}" srcOrd="0" destOrd="0" presId="urn:microsoft.com/office/officeart/2008/layout/LinedList"/>
    <dgm:cxn modelId="{6CBB9CCD-0BC5-4D05-96D3-7685FE0AC752}" type="presOf" srcId="{D791EABF-94D0-47FC-85DA-187DB19C54D9}" destId="{9780D764-FB1F-4559-98BB-3F1A2B9CAAAF}" srcOrd="0" destOrd="0" presId="urn:microsoft.com/office/officeart/2008/layout/LinedList"/>
    <dgm:cxn modelId="{5D62AEF4-F856-45D5-A2F3-043AB5F79B36}" type="presOf" srcId="{9FA2FD73-8A9E-4B33-B447-6531F3D90BF3}" destId="{F896F28E-1441-444D-97D6-E96AF60CCCBF}" srcOrd="0" destOrd="0" presId="urn:microsoft.com/office/officeart/2008/layout/LinedList"/>
    <dgm:cxn modelId="{07E4C70E-D938-4350-BBAC-19F294EFD555}" type="presParOf" srcId="{9780D764-FB1F-4559-98BB-3F1A2B9CAAAF}" destId="{A788152A-2431-48D7-9178-AC515DE02A70}" srcOrd="0" destOrd="0" presId="urn:microsoft.com/office/officeart/2008/layout/LinedList"/>
    <dgm:cxn modelId="{A95A0B39-64D3-41AD-806D-3370799C195A}" type="presParOf" srcId="{9780D764-FB1F-4559-98BB-3F1A2B9CAAAF}" destId="{DE1FF0B3-A147-4705-9F81-6A3124A218BF}" srcOrd="1" destOrd="0" presId="urn:microsoft.com/office/officeart/2008/layout/LinedList"/>
    <dgm:cxn modelId="{D03AC594-F351-4417-A6C8-4454D5618F72}" type="presParOf" srcId="{DE1FF0B3-A147-4705-9F81-6A3124A218BF}" destId="{F896F28E-1441-444D-97D6-E96AF60CCCBF}" srcOrd="0" destOrd="0" presId="urn:microsoft.com/office/officeart/2008/layout/LinedList"/>
    <dgm:cxn modelId="{DCA89F46-6A04-4779-B61C-8870C83B4B46}" type="presParOf" srcId="{DE1FF0B3-A147-4705-9F81-6A3124A218BF}" destId="{49AB3547-BCCB-4DB2-B566-38CFD9A2B2B8}" srcOrd="1" destOrd="0" presId="urn:microsoft.com/office/officeart/2008/layout/LinedList"/>
    <dgm:cxn modelId="{B64B75DD-1A55-464F-983A-2A45C78FEF43}" type="presParOf" srcId="{9780D764-FB1F-4559-98BB-3F1A2B9CAAAF}" destId="{07B3D743-C319-4990-B781-79D521C55EBF}" srcOrd="2" destOrd="0" presId="urn:microsoft.com/office/officeart/2008/layout/LinedList"/>
    <dgm:cxn modelId="{F3CA6E46-EFCE-4278-9E6C-7A7D957A5903}" type="presParOf" srcId="{9780D764-FB1F-4559-98BB-3F1A2B9CAAAF}" destId="{6B2C1746-FB16-45CF-9B42-D87DB10B6E02}" srcOrd="3" destOrd="0" presId="urn:microsoft.com/office/officeart/2008/layout/LinedList"/>
    <dgm:cxn modelId="{1C403A55-3E83-4F3C-804C-50CC9A92A4FA}" type="presParOf" srcId="{6B2C1746-FB16-45CF-9B42-D87DB10B6E02}" destId="{B5E85A16-75A7-4EB5-82EF-9E791EBA36F5}" srcOrd="0" destOrd="0" presId="urn:microsoft.com/office/officeart/2008/layout/LinedList"/>
    <dgm:cxn modelId="{67DF452A-BF4C-4E23-9A33-0DF3E3FC7DD2}" type="presParOf" srcId="{6B2C1746-FB16-45CF-9B42-D87DB10B6E02}" destId="{BB85F631-ED25-45F3-8391-5CA05BF49D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49DE18-0A0C-471D-848D-7387A865D9D1}" type="doc">
      <dgm:prSet loTypeId="urn:microsoft.com/office/officeart/2005/8/layout/venn1" loCatId="relationship" qsTypeId="urn:microsoft.com/office/officeart/2005/8/quickstyle/3d5" qsCatId="3D" csTypeId="urn:microsoft.com/office/officeart/2005/8/colors/colorful2" csCatId="colorful" phldr="1"/>
      <dgm:spPr/>
      <dgm:t>
        <a:bodyPr/>
        <a:lstStyle/>
        <a:p>
          <a:endParaRPr lang="pl-PL"/>
        </a:p>
      </dgm:t>
    </dgm:pt>
    <dgm:pt modelId="{8738C63A-5B40-4A08-B4CC-BA79AE3EC49D}">
      <dgm:prSet/>
      <dgm:spPr/>
      <dgm:t>
        <a:bodyPr/>
        <a:lstStyle/>
        <a:p>
          <a:r>
            <a:rPr lang="pl-PL"/>
            <a:t>Dotacje UE  - zawsze </a:t>
          </a:r>
        </a:p>
      </dgm:t>
    </dgm:pt>
    <dgm:pt modelId="{C4F325AB-D13F-4F9F-9BB2-A53E7D79CAA9}" type="parTrans" cxnId="{A5C7701C-47D3-4947-9552-66A6ADC7AE24}">
      <dgm:prSet/>
      <dgm:spPr/>
      <dgm:t>
        <a:bodyPr/>
        <a:lstStyle/>
        <a:p>
          <a:endParaRPr lang="pl-PL"/>
        </a:p>
      </dgm:t>
    </dgm:pt>
    <dgm:pt modelId="{90876854-BFC1-4389-8D42-6EDA71E7B719}" type="sibTrans" cxnId="{A5C7701C-47D3-4947-9552-66A6ADC7AE24}">
      <dgm:prSet/>
      <dgm:spPr/>
      <dgm:t>
        <a:bodyPr/>
        <a:lstStyle/>
        <a:p>
          <a:endParaRPr lang="pl-PL"/>
        </a:p>
      </dgm:t>
    </dgm:pt>
    <dgm:pt modelId="{32EC65A6-8AAB-4E72-AFEB-A783DEFDFD3F}">
      <dgm:prSet/>
      <dgm:spPr/>
      <dgm:t>
        <a:bodyPr/>
        <a:lstStyle/>
        <a:p>
          <a:r>
            <a:rPr lang="pl-PL" dirty="0"/>
            <a:t>Zwróć uwagę na Ustawę o finansach publicznych </a:t>
          </a:r>
          <a:br>
            <a:rPr lang="pl-PL" dirty="0"/>
          </a:br>
          <a:r>
            <a:rPr lang="pl-PL" dirty="0"/>
            <a:t>(art. 5 ust. 1 pkt 2) i 2a)</a:t>
          </a:r>
        </a:p>
      </dgm:t>
    </dgm:pt>
    <dgm:pt modelId="{8A0761CC-D465-44C8-A2BA-9D55C242540E}" type="parTrans" cxnId="{1697E34C-0245-4379-902D-FE3932823964}">
      <dgm:prSet/>
      <dgm:spPr/>
      <dgm:t>
        <a:bodyPr/>
        <a:lstStyle/>
        <a:p>
          <a:endParaRPr lang="pl-PL"/>
        </a:p>
      </dgm:t>
    </dgm:pt>
    <dgm:pt modelId="{C0B9E477-7E22-4FC6-B4BA-632934B2E5AD}" type="sibTrans" cxnId="{1697E34C-0245-4379-902D-FE3932823964}">
      <dgm:prSet/>
      <dgm:spPr/>
      <dgm:t>
        <a:bodyPr/>
        <a:lstStyle/>
        <a:p>
          <a:endParaRPr lang="pl-PL"/>
        </a:p>
      </dgm:t>
    </dgm:pt>
    <dgm:pt modelId="{A16A03A0-729B-4E2C-A2C3-0F0C784DEAA3}">
      <dgm:prSet/>
      <dgm:spPr/>
      <dgm:t>
        <a:bodyPr/>
        <a:lstStyle/>
        <a:p>
          <a:r>
            <a:rPr lang="pl-PL"/>
            <a:t>Przedsiębiorstwo publiczne jako emanacja państwa  </a:t>
          </a:r>
        </a:p>
      </dgm:t>
    </dgm:pt>
    <dgm:pt modelId="{BA0946AD-2C43-419C-A9F2-6701714E8359}" type="parTrans" cxnId="{D1356D33-DA66-4C45-BF69-17266E39BD04}">
      <dgm:prSet/>
      <dgm:spPr/>
      <dgm:t>
        <a:bodyPr/>
        <a:lstStyle/>
        <a:p>
          <a:endParaRPr lang="pl-PL"/>
        </a:p>
      </dgm:t>
    </dgm:pt>
    <dgm:pt modelId="{EBEC2A7F-5748-4C29-BBF7-98F474EB2419}" type="sibTrans" cxnId="{D1356D33-DA66-4C45-BF69-17266E39BD04}">
      <dgm:prSet/>
      <dgm:spPr/>
      <dgm:t>
        <a:bodyPr/>
        <a:lstStyle/>
        <a:p>
          <a:endParaRPr lang="pl-PL"/>
        </a:p>
      </dgm:t>
    </dgm:pt>
    <dgm:pt modelId="{1FF5B025-E077-4F4C-B85F-847525AD02EF}" type="pres">
      <dgm:prSet presAssocID="{3249DE18-0A0C-471D-848D-7387A865D9D1}" presName="compositeShape" presStyleCnt="0">
        <dgm:presLayoutVars>
          <dgm:chMax val="7"/>
          <dgm:dir/>
          <dgm:resizeHandles val="exact"/>
        </dgm:presLayoutVars>
      </dgm:prSet>
      <dgm:spPr/>
    </dgm:pt>
    <dgm:pt modelId="{9D70862C-E4DF-45F4-8527-70810EFC7677}" type="pres">
      <dgm:prSet presAssocID="{8738C63A-5B40-4A08-B4CC-BA79AE3EC49D}" presName="circ1" presStyleLbl="vennNode1" presStyleIdx="0" presStyleCnt="3"/>
      <dgm:spPr/>
    </dgm:pt>
    <dgm:pt modelId="{8343814B-0E97-45A4-BB33-BF4A84DB25C7}" type="pres">
      <dgm:prSet presAssocID="{8738C63A-5B40-4A08-B4CC-BA79AE3EC49D}" presName="circ1Tx" presStyleLbl="revTx" presStyleIdx="0" presStyleCnt="0">
        <dgm:presLayoutVars>
          <dgm:chMax val="0"/>
          <dgm:chPref val="0"/>
          <dgm:bulletEnabled val="1"/>
        </dgm:presLayoutVars>
      </dgm:prSet>
      <dgm:spPr/>
    </dgm:pt>
    <dgm:pt modelId="{A4C563EE-E01D-42AF-AEB3-F606F326B2C3}" type="pres">
      <dgm:prSet presAssocID="{32EC65A6-8AAB-4E72-AFEB-A783DEFDFD3F}" presName="circ2" presStyleLbl="vennNode1" presStyleIdx="1" presStyleCnt="3"/>
      <dgm:spPr/>
    </dgm:pt>
    <dgm:pt modelId="{372B462F-6BED-45F4-AFDB-E9B93F8E8B6F}" type="pres">
      <dgm:prSet presAssocID="{32EC65A6-8AAB-4E72-AFEB-A783DEFDFD3F}" presName="circ2Tx" presStyleLbl="revTx" presStyleIdx="0" presStyleCnt="0">
        <dgm:presLayoutVars>
          <dgm:chMax val="0"/>
          <dgm:chPref val="0"/>
          <dgm:bulletEnabled val="1"/>
        </dgm:presLayoutVars>
      </dgm:prSet>
      <dgm:spPr/>
    </dgm:pt>
    <dgm:pt modelId="{D8095559-927F-46A6-A611-CF1E29545586}" type="pres">
      <dgm:prSet presAssocID="{A16A03A0-729B-4E2C-A2C3-0F0C784DEAA3}" presName="circ3" presStyleLbl="vennNode1" presStyleIdx="2" presStyleCnt="3"/>
      <dgm:spPr/>
    </dgm:pt>
    <dgm:pt modelId="{DEF14A2A-EE3E-4C27-9A3E-A211766358AC}" type="pres">
      <dgm:prSet presAssocID="{A16A03A0-729B-4E2C-A2C3-0F0C784DEAA3}" presName="circ3Tx" presStyleLbl="revTx" presStyleIdx="0" presStyleCnt="0">
        <dgm:presLayoutVars>
          <dgm:chMax val="0"/>
          <dgm:chPref val="0"/>
          <dgm:bulletEnabled val="1"/>
        </dgm:presLayoutVars>
      </dgm:prSet>
      <dgm:spPr/>
    </dgm:pt>
  </dgm:ptLst>
  <dgm:cxnLst>
    <dgm:cxn modelId="{E638C913-68E6-4E6D-8565-B80A6D4F65CF}" type="presOf" srcId="{8738C63A-5B40-4A08-B4CC-BA79AE3EC49D}" destId="{8343814B-0E97-45A4-BB33-BF4A84DB25C7}" srcOrd="1" destOrd="0" presId="urn:microsoft.com/office/officeart/2005/8/layout/venn1"/>
    <dgm:cxn modelId="{A5C7701C-47D3-4947-9552-66A6ADC7AE24}" srcId="{3249DE18-0A0C-471D-848D-7387A865D9D1}" destId="{8738C63A-5B40-4A08-B4CC-BA79AE3EC49D}" srcOrd="0" destOrd="0" parTransId="{C4F325AB-D13F-4F9F-9BB2-A53E7D79CAA9}" sibTransId="{90876854-BFC1-4389-8D42-6EDA71E7B719}"/>
    <dgm:cxn modelId="{84538732-9F4E-4CA3-BF75-1010CF486808}" type="presOf" srcId="{8738C63A-5B40-4A08-B4CC-BA79AE3EC49D}" destId="{9D70862C-E4DF-45F4-8527-70810EFC7677}" srcOrd="0" destOrd="0" presId="urn:microsoft.com/office/officeart/2005/8/layout/venn1"/>
    <dgm:cxn modelId="{D1356D33-DA66-4C45-BF69-17266E39BD04}" srcId="{3249DE18-0A0C-471D-848D-7387A865D9D1}" destId="{A16A03A0-729B-4E2C-A2C3-0F0C784DEAA3}" srcOrd="2" destOrd="0" parTransId="{BA0946AD-2C43-419C-A9F2-6701714E8359}" sibTransId="{EBEC2A7F-5748-4C29-BBF7-98F474EB2419}"/>
    <dgm:cxn modelId="{50A3353B-2F83-4233-9B5D-5C2316DD24F9}" type="presOf" srcId="{32EC65A6-8AAB-4E72-AFEB-A783DEFDFD3F}" destId="{372B462F-6BED-45F4-AFDB-E9B93F8E8B6F}" srcOrd="1" destOrd="0" presId="urn:microsoft.com/office/officeart/2005/8/layout/venn1"/>
    <dgm:cxn modelId="{1697E34C-0245-4379-902D-FE3932823964}" srcId="{3249DE18-0A0C-471D-848D-7387A865D9D1}" destId="{32EC65A6-8AAB-4E72-AFEB-A783DEFDFD3F}" srcOrd="1" destOrd="0" parTransId="{8A0761CC-D465-44C8-A2BA-9D55C242540E}" sibTransId="{C0B9E477-7E22-4FC6-B4BA-632934B2E5AD}"/>
    <dgm:cxn modelId="{72A75A8C-00F6-45BD-B51E-7BAA7F29E079}" type="presOf" srcId="{A16A03A0-729B-4E2C-A2C3-0F0C784DEAA3}" destId="{D8095559-927F-46A6-A611-CF1E29545586}" srcOrd="0" destOrd="0" presId="urn:microsoft.com/office/officeart/2005/8/layout/venn1"/>
    <dgm:cxn modelId="{DE43ACBC-0393-4121-936D-ADC606CCD114}" type="presOf" srcId="{A16A03A0-729B-4E2C-A2C3-0F0C784DEAA3}" destId="{DEF14A2A-EE3E-4C27-9A3E-A211766358AC}" srcOrd="1" destOrd="0" presId="urn:microsoft.com/office/officeart/2005/8/layout/venn1"/>
    <dgm:cxn modelId="{87E76FC5-067A-4CC1-B308-10AB09ECCE03}" type="presOf" srcId="{3249DE18-0A0C-471D-848D-7387A865D9D1}" destId="{1FF5B025-E077-4F4C-B85F-847525AD02EF}" srcOrd="0" destOrd="0" presId="urn:microsoft.com/office/officeart/2005/8/layout/venn1"/>
    <dgm:cxn modelId="{5CFD66EA-DDFE-445C-A6BC-7908D2D17EBD}" type="presOf" srcId="{32EC65A6-8AAB-4E72-AFEB-A783DEFDFD3F}" destId="{A4C563EE-E01D-42AF-AEB3-F606F326B2C3}" srcOrd="0" destOrd="0" presId="urn:microsoft.com/office/officeart/2005/8/layout/venn1"/>
    <dgm:cxn modelId="{DD980541-24C8-45CD-B6A9-9CFE51DD9A4F}" type="presParOf" srcId="{1FF5B025-E077-4F4C-B85F-847525AD02EF}" destId="{9D70862C-E4DF-45F4-8527-70810EFC7677}" srcOrd="0" destOrd="0" presId="urn:microsoft.com/office/officeart/2005/8/layout/venn1"/>
    <dgm:cxn modelId="{8EFFB45A-4363-412C-A49D-7AC4932BF9CA}" type="presParOf" srcId="{1FF5B025-E077-4F4C-B85F-847525AD02EF}" destId="{8343814B-0E97-45A4-BB33-BF4A84DB25C7}" srcOrd="1" destOrd="0" presId="urn:microsoft.com/office/officeart/2005/8/layout/venn1"/>
    <dgm:cxn modelId="{0EE6DBA4-1001-4DAF-91DB-D95B4C249990}" type="presParOf" srcId="{1FF5B025-E077-4F4C-B85F-847525AD02EF}" destId="{A4C563EE-E01D-42AF-AEB3-F606F326B2C3}" srcOrd="2" destOrd="0" presId="urn:microsoft.com/office/officeart/2005/8/layout/venn1"/>
    <dgm:cxn modelId="{1D4819FA-E13F-41B1-A586-A03DA6A6CABD}" type="presParOf" srcId="{1FF5B025-E077-4F4C-B85F-847525AD02EF}" destId="{372B462F-6BED-45F4-AFDB-E9B93F8E8B6F}" srcOrd="3" destOrd="0" presId="urn:microsoft.com/office/officeart/2005/8/layout/venn1"/>
    <dgm:cxn modelId="{6253E63A-49CD-479F-970B-A338E1A85AE4}" type="presParOf" srcId="{1FF5B025-E077-4F4C-B85F-847525AD02EF}" destId="{D8095559-927F-46A6-A611-CF1E29545586}" srcOrd="4" destOrd="0" presId="urn:microsoft.com/office/officeart/2005/8/layout/venn1"/>
    <dgm:cxn modelId="{194D1CDF-ED5C-4AD8-9DD4-C6813E501ED4}" type="presParOf" srcId="{1FF5B025-E077-4F4C-B85F-847525AD02EF}" destId="{DEF14A2A-EE3E-4C27-9A3E-A211766358A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8669BD-1090-405D-9B3C-6A4630C47172}" type="doc">
      <dgm:prSet loTypeId="urn:microsoft.com/office/officeart/2005/8/layout/venn1" loCatId="relationship" qsTypeId="urn:microsoft.com/office/officeart/2005/8/quickstyle/3d3" qsCatId="3D" csTypeId="urn:microsoft.com/office/officeart/2005/8/colors/accent1_2" csCatId="accent1"/>
      <dgm:spPr/>
      <dgm:t>
        <a:bodyPr/>
        <a:lstStyle/>
        <a:p>
          <a:endParaRPr lang="pl-PL"/>
        </a:p>
      </dgm:t>
    </dgm:pt>
    <dgm:pt modelId="{BA51B1FD-46E9-46C3-BEEC-484B717AA734}">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Pożyczki i gwarancje</a:t>
          </a:r>
        </a:p>
      </dgm:t>
    </dgm:pt>
    <dgm:pt modelId="{F14D41CE-8EEF-4F71-832E-AEB41672674A}" type="parTrans" cxnId="{6B067D2B-592B-41AB-8644-AEA992AFA53D}">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476C4769-443B-421D-8A02-66B0919F8406}" type="sibTrans" cxnId="{6B067D2B-592B-41AB-8644-AEA992AFA53D}">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40F26136-0591-4637-9586-6D118547352A}">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„niekonkurencyjne” zamówienia</a:t>
          </a:r>
        </a:p>
      </dgm:t>
    </dgm:pt>
    <dgm:pt modelId="{746755C0-B504-4754-AE07-022C9AAE8A24}" type="parTrans" cxnId="{6F297306-950B-4540-9F14-342953B02517}">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BF467A9F-9168-4269-AE2C-B6095B6EE41D}" type="sibTrans" cxnId="{6F297306-950B-4540-9F14-342953B02517}">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A02DD680-2B13-4026-AE81-6A8B6E4A5E0E}">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Obniżenia/zwolnienia podatkowe</a:t>
          </a:r>
        </a:p>
      </dgm:t>
    </dgm:pt>
    <dgm:pt modelId="{CCE21741-F146-4F32-8255-4CA9ACEF4E8F}" type="parTrans" cxnId="{20A95C99-D99C-4134-821C-AB7DFF0BD9C5}">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BBABCD93-EEE1-4776-9D79-0FEA1818BA0F}" type="sibTrans" cxnId="{20A95C99-D99C-4134-821C-AB7DFF0BD9C5}">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CD8DF7DF-15D0-462B-9B95-3D55E35B1AC9}">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Nieruchomości</a:t>
          </a:r>
        </a:p>
      </dgm:t>
    </dgm:pt>
    <dgm:pt modelId="{BD4C55C8-B28E-4263-A708-4680598D6781}" type="parTrans" cxnId="{8C25B002-73A3-4EFF-88A0-C7AF051D6922}">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4FD5C67A-2FC1-476D-8E82-0AE73167B7B4}" type="sibTrans" cxnId="{8C25B002-73A3-4EFF-88A0-C7AF051D6922}">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BF36809E-C81A-4617-AD1E-BCCB3794418E}">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Zamówienia „in house”</a:t>
          </a:r>
        </a:p>
      </dgm:t>
    </dgm:pt>
    <dgm:pt modelId="{B2E04C2E-48E3-445B-82AD-E17FBD7A70A5}" type="parTrans" cxnId="{C8F57ADB-0EAB-4504-A555-86696978DAA7}">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D4CFA9B3-3E08-434F-AD19-9A9A3DD2038A}" type="sibTrans" cxnId="{C8F57ADB-0EAB-4504-A555-86696978DAA7}">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910812C0-2C58-4C6C-AF84-AD5B0A42D019}">
      <dgm:prSet custT="1"/>
      <dgm:spPr/>
      <dgm:t>
        <a:bodyPr/>
        <a:lstStyle/>
        <a:p>
          <a:r>
            <a:rPr lang="pl-PL" sz="1670">
              <a:latin typeface="Open Sans" panose="020B0606030504020204" pitchFamily="34" charset="0"/>
              <a:ea typeface="Open Sans" panose="020B0606030504020204" pitchFamily="34" charset="0"/>
              <a:cs typeface="Open Sans" panose="020B0606030504020204" pitchFamily="34" charset="0"/>
            </a:rPr>
            <a:t>Zastrzyki kapitałowe</a:t>
          </a:r>
        </a:p>
      </dgm:t>
    </dgm:pt>
    <dgm:pt modelId="{B5897C9E-4C68-4B3F-AD02-396F717E2D31}" type="parTrans" cxnId="{2490C417-A8CD-40C2-8A17-314F52E83CAF}">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52EDB0AC-1CE2-4C1E-887B-82909BB39650}" type="sibTrans" cxnId="{2490C417-A8CD-40C2-8A17-314F52E83CAF}">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77857DDA-8E88-4AA9-A679-71CB6B021110}" type="pres">
      <dgm:prSet presAssocID="{648669BD-1090-405D-9B3C-6A4630C47172}" presName="compositeShape" presStyleCnt="0">
        <dgm:presLayoutVars>
          <dgm:chMax val="7"/>
          <dgm:dir/>
          <dgm:resizeHandles val="exact"/>
        </dgm:presLayoutVars>
      </dgm:prSet>
      <dgm:spPr/>
    </dgm:pt>
    <dgm:pt modelId="{D31E8E47-B30C-4820-AF07-E9DE04023F03}" type="pres">
      <dgm:prSet presAssocID="{BA51B1FD-46E9-46C3-BEEC-484B717AA734}" presName="circ1" presStyleLbl="vennNode1" presStyleIdx="0" presStyleCnt="6"/>
      <dgm:spPr/>
    </dgm:pt>
    <dgm:pt modelId="{388C2065-F965-4109-9CB2-EBE87C2063A2}" type="pres">
      <dgm:prSet presAssocID="{BA51B1FD-46E9-46C3-BEEC-484B717AA734}" presName="circ1Tx" presStyleLbl="revTx" presStyleIdx="0" presStyleCnt="0">
        <dgm:presLayoutVars>
          <dgm:chMax val="0"/>
          <dgm:chPref val="0"/>
          <dgm:bulletEnabled val="1"/>
        </dgm:presLayoutVars>
      </dgm:prSet>
      <dgm:spPr/>
    </dgm:pt>
    <dgm:pt modelId="{44352C4D-C44C-4656-BDD9-18FF639C8DC0}" type="pres">
      <dgm:prSet presAssocID="{40F26136-0591-4637-9586-6D118547352A}" presName="circ2" presStyleLbl="vennNode1" presStyleIdx="1" presStyleCnt="6"/>
      <dgm:spPr/>
    </dgm:pt>
    <dgm:pt modelId="{DAF5F0DD-1AB7-495B-BB07-BDDD73B42AC2}" type="pres">
      <dgm:prSet presAssocID="{40F26136-0591-4637-9586-6D118547352A}" presName="circ2Tx" presStyleLbl="revTx" presStyleIdx="0" presStyleCnt="0">
        <dgm:presLayoutVars>
          <dgm:chMax val="0"/>
          <dgm:chPref val="0"/>
          <dgm:bulletEnabled val="1"/>
        </dgm:presLayoutVars>
      </dgm:prSet>
      <dgm:spPr/>
    </dgm:pt>
    <dgm:pt modelId="{14A080BC-B68E-4918-BC0E-D61112BB4DF1}" type="pres">
      <dgm:prSet presAssocID="{A02DD680-2B13-4026-AE81-6A8B6E4A5E0E}" presName="circ3" presStyleLbl="vennNode1" presStyleIdx="2" presStyleCnt="6"/>
      <dgm:spPr/>
    </dgm:pt>
    <dgm:pt modelId="{CC5F4328-08A0-436D-A9B1-805D4A744017}" type="pres">
      <dgm:prSet presAssocID="{A02DD680-2B13-4026-AE81-6A8B6E4A5E0E}" presName="circ3Tx" presStyleLbl="revTx" presStyleIdx="0" presStyleCnt="0">
        <dgm:presLayoutVars>
          <dgm:chMax val="0"/>
          <dgm:chPref val="0"/>
          <dgm:bulletEnabled val="1"/>
        </dgm:presLayoutVars>
      </dgm:prSet>
      <dgm:spPr/>
    </dgm:pt>
    <dgm:pt modelId="{93B7D93F-055E-4653-8197-0E38B1BD2CCF}" type="pres">
      <dgm:prSet presAssocID="{CD8DF7DF-15D0-462B-9B95-3D55E35B1AC9}" presName="circ4" presStyleLbl="vennNode1" presStyleIdx="3" presStyleCnt="6"/>
      <dgm:spPr/>
    </dgm:pt>
    <dgm:pt modelId="{5F544D08-4C76-4855-9F04-E29121117957}" type="pres">
      <dgm:prSet presAssocID="{CD8DF7DF-15D0-462B-9B95-3D55E35B1AC9}" presName="circ4Tx" presStyleLbl="revTx" presStyleIdx="0" presStyleCnt="0">
        <dgm:presLayoutVars>
          <dgm:chMax val="0"/>
          <dgm:chPref val="0"/>
          <dgm:bulletEnabled val="1"/>
        </dgm:presLayoutVars>
      </dgm:prSet>
      <dgm:spPr/>
    </dgm:pt>
    <dgm:pt modelId="{A394F506-9406-4FE1-9B6D-58FE88D63DAC}" type="pres">
      <dgm:prSet presAssocID="{BF36809E-C81A-4617-AD1E-BCCB3794418E}" presName="circ5" presStyleLbl="vennNode1" presStyleIdx="4" presStyleCnt="6"/>
      <dgm:spPr/>
    </dgm:pt>
    <dgm:pt modelId="{E8C275BF-9293-4CCE-8974-F99922CA4AC6}" type="pres">
      <dgm:prSet presAssocID="{BF36809E-C81A-4617-AD1E-BCCB3794418E}" presName="circ5Tx" presStyleLbl="revTx" presStyleIdx="0" presStyleCnt="0">
        <dgm:presLayoutVars>
          <dgm:chMax val="0"/>
          <dgm:chPref val="0"/>
          <dgm:bulletEnabled val="1"/>
        </dgm:presLayoutVars>
      </dgm:prSet>
      <dgm:spPr/>
    </dgm:pt>
    <dgm:pt modelId="{F83A1747-9811-49B6-A653-84D6FC36A6D3}" type="pres">
      <dgm:prSet presAssocID="{910812C0-2C58-4C6C-AF84-AD5B0A42D019}" presName="circ6" presStyleLbl="vennNode1" presStyleIdx="5" presStyleCnt="6"/>
      <dgm:spPr/>
    </dgm:pt>
    <dgm:pt modelId="{FD4611EA-2F7F-4896-B25D-F6AD7A8C39F2}" type="pres">
      <dgm:prSet presAssocID="{910812C0-2C58-4C6C-AF84-AD5B0A42D019}" presName="circ6Tx" presStyleLbl="revTx" presStyleIdx="0" presStyleCnt="0">
        <dgm:presLayoutVars>
          <dgm:chMax val="0"/>
          <dgm:chPref val="0"/>
          <dgm:bulletEnabled val="1"/>
        </dgm:presLayoutVars>
      </dgm:prSet>
      <dgm:spPr/>
    </dgm:pt>
  </dgm:ptLst>
  <dgm:cxnLst>
    <dgm:cxn modelId="{8C25B002-73A3-4EFF-88A0-C7AF051D6922}" srcId="{648669BD-1090-405D-9B3C-6A4630C47172}" destId="{CD8DF7DF-15D0-462B-9B95-3D55E35B1AC9}" srcOrd="3" destOrd="0" parTransId="{BD4C55C8-B28E-4263-A708-4680598D6781}" sibTransId="{4FD5C67A-2FC1-476D-8E82-0AE73167B7B4}"/>
    <dgm:cxn modelId="{6F297306-950B-4540-9F14-342953B02517}" srcId="{648669BD-1090-405D-9B3C-6A4630C47172}" destId="{40F26136-0591-4637-9586-6D118547352A}" srcOrd="1" destOrd="0" parTransId="{746755C0-B504-4754-AE07-022C9AAE8A24}" sibTransId="{BF467A9F-9168-4269-AE2C-B6095B6EE41D}"/>
    <dgm:cxn modelId="{2490C417-A8CD-40C2-8A17-314F52E83CAF}" srcId="{648669BD-1090-405D-9B3C-6A4630C47172}" destId="{910812C0-2C58-4C6C-AF84-AD5B0A42D019}" srcOrd="5" destOrd="0" parTransId="{B5897C9E-4C68-4B3F-AD02-396F717E2D31}" sibTransId="{52EDB0AC-1CE2-4C1E-887B-82909BB39650}"/>
    <dgm:cxn modelId="{6B067D2B-592B-41AB-8644-AEA992AFA53D}" srcId="{648669BD-1090-405D-9B3C-6A4630C47172}" destId="{BA51B1FD-46E9-46C3-BEEC-484B717AA734}" srcOrd="0" destOrd="0" parTransId="{F14D41CE-8EEF-4F71-832E-AEB41672674A}" sibTransId="{476C4769-443B-421D-8A02-66B0919F8406}"/>
    <dgm:cxn modelId="{4F76E669-C288-4BF6-B1D3-5E4F8ECDCEAD}" type="presOf" srcId="{BF36809E-C81A-4617-AD1E-BCCB3794418E}" destId="{E8C275BF-9293-4CCE-8974-F99922CA4AC6}" srcOrd="0" destOrd="0" presId="urn:microsoft.com/office/officeart/2005/8/layout/venn1"/>
    <dgm:cxn modelId="{20A95C99-D99C-4134-821C-AB7DFF0BD9C5}" srcId="{648669BD-1090-405D-9B3C-6A4630C47172}" destId="{A02DD680-2B13-4026-AE81-6A8B6E4A5E0E}" srcOrd="2" destOrd="0" parTransId="{CCE21741-F146-4F32-8255-4CA9ACEF4E8F}" sibTransId="{BBABCD93-EEE1-4776-9D79-0FEA1818BA0F}"/>
    <dgm:cxn modelId="{D990FEA6-62DB-47D1-87BF-9F467A72184E}" type="presOf" srcId="{648669BD-1090-405D-9B3C-6A4630C47172}" destId="{77857DDA-8E88-4AA9-A679-71CB6B021110}" srcOrd="0" destOrd="0" presId="urn:microsoft.com/office/officeart/2005/8/layout/venn1"/>
    <dgm:cxn modelId="{0E1EE1B8-3B52-4A51-84B8-AA73CA051D14}" type="presOf" srcId="{CD8DF7DF-15D0-462B-9B95-3D55E35B1AC9}" destId="{5F544D08-4C76-4855-9F04-E29121117957}" srcOrd="0" destOrd="0" presId="urn:microsoft.com/office/officeart/2005/8/layout/venn1"/>
    <dgm:cxn modelId="{715D76BE-4560-4C16-89AD-6533F1B39501}" type="presOf" srcId="{BA51B1FD-46E9-46C3-BEEC-484B717AA734}" destId="{388C2065-F965-4109-9CB2-EBE87C2063A2}" srcOrd="0" destOrd="0" presId="urn:microsoft.com/office/officeart/2005/8/layout/venn1"/>
    <dgm:cxn modelId="{C8F57ADB-0EAB-4504-A555-86696978DAA7}" srcId="{648669BD-1090-405D-9B3C-6A4630C47172}" destId="{BF36809E-C81A-4617-AD1E-BCCB3794418E}" srcOrd="4" destOrd="0" parTransId="{B2E04C2E-48E3-445B-82AD-E17FBD7A70A5}" sibTransId="{D4CFA9B3-3E08-434F-AD19-9A9A3DD2038A}"/>
    <dgm:cxn modelId="{ED72BDDF-FB7D-4250-8A4D-ADA0426E469B}" type="presOf" srcId="{A02DD680-2B13-4026-AE81-6A8B6E4A5E0E}" destId="{CC5F4328-08A0-436D-A9B1-805D4A744017}" srcOrd="0" destOrd="0" presId="urn:microsoft.com/office/officeart/2005/8/layout/venn1"/>
    <dgm:cxn modelId="{0FF499EA-8A83-41FA-8865-F00DD79FD774}" type="presOf" srcId="{40F26136-0591-4637-9586-6D118547352A}" destId="{DAF5F0DD-1AB7-495B-BB07-BDDD73B42AC2}" srcOrd="0" destOrd="0" presId="urn:microsoft.com/office/officeart/2005/8/layout/venn1"/>
    <dgm:cxn modelId="{AEEDEBEA-7AE8-4B7D-BE50-A88065DBFDA1}" type="presOf" srcId="{910812C0-2C58-4C6C-AF84-AD5B0A42D019}" destId="{FD4611EA-2F7F-4896-B25D-F6AD7A8C39F2}" srcOrd="0" destOrd="0" presId="urn:microsoft.com/office/officeart/2005/8/layout/venn1"/>
    <dgm:cxn modelId="{D29D58A3-F332-445E-8A92-E24CC148CF01}" type="presParOf" srcId="{77857DDA-8E88-4AA9-A679-71CB6B021110}" destId="{D31E8E47-B30C-4820-AF07-E9DE04023F03}" srcOrd="0" destOrd="0" presId="urn:microsoft.com/office/officeart/2005/8/layout/venn1"/>
    <dgm:cxn modelId="{5DF2952D-748C-4BCB-9443-7C683EA672D1}" type="presParOf" srcId="{77857DDA-8E88-4AA9-A679-71CB6B021110}" destId="{388C2065-F965-4109-9CB2-EBE87C2063A2}" srcOrd="1" destOrd="0" presId="urn:microsoft.com/office/officeart/2005/8/layout/venn1"/>
    <dgm:cxn modelId="{125614A8-90E8-4F2A-9D6F-CF3C642DCD99}" type="presParOf" srcId="{77857DDA-8E88-4AA9-A679-71CB6B021110}" destId="{44352C4D-C44C-4656-BDD9-18FF639C8DC0}" srcOrd="2" destOrd="0" presId="urn:microsoft.com/office/officeart/2005/8/layout/venn1"/>
    <dgm:cxn modelId="{0E7514F2-48EB-4CA5-B037-D9BF77E89965}" type="presParOf" srcId="{77857DDA-8E88-4AA9-A679-71CB6B021110}" destId="{DAF5F0DD-1AB7-495B-BB07-BDDD73B42AC2}" srcOrd="3" destOrd="0" presId="urn:microsoft.com/office/officeart/2005/8/layout/venn1"/>
    <dgm:cxn modelId="{9DD4B853-A475-40F6-BB1E-57FE28600FD6}" type="presParOf" srcId="{77857DDA-8E88-4AA9-A679-71CB6B021110}" destId="{14A080BC-B68E-4918-BC0E-D61112BB4DF1}" srcOrd="4" destOrd="0" presId="urn:microsoft.com/office/officeart/2005/8/layout/venn1"/>
    <dgm:cxn modelId="{9D98CDB0-ED04-4DB8-AA7A-ECFF3D8FA2A6}" type="presParOf" srcId="{77857DDA-8E88-4AA9-A679-71CB6B021110}" destId="{CC5F4328-08A0-436D-A9B1-805D4A744017}" srcOrd="5" destOrd="0" presId="urn:microsoft.com/office/officeart/2005/8/layout/venn1"/>
    <dgm:cxn modelId="{D98A0AE7-2287-4479-A388-4AF7C96C69C8}" type="presParOf" srcId="{77857DDA-8E88-4AA9-A679-71CB6B021110}" destId="{93B7D93F-055E-4653-8197-0E38B1BD2CCF}" srcOrd="6" destOrd="0" presId="urn:microsoft.com/office/officeart/2005/8/layout/venn1"/>
    <dgm:cxn modelId="{BCB13021-FA20-4909-B1F7-410EDBA7AA05}" type="presParOf" srcId="{77857DDA-8E88-4AA9-A679-71CB6B021110}" destId="{5F544D08-4C76-4855-9F04-E29121117957}" srcOrd="7" destOrd="0" presId="urn:microsoft.com/office/officeart/2005/8/layout/venn1"/>
    <dgm:cxn modelId="{E4964522-A22B-40E4-B554-7D3CAA781FDD}" type="presParOf" srcId="{77857DDA-8E88-4AA9-A679-71CB6B021110}" destId="{A394F506-9406-4FE1-9B6D-58FE88D63DAC}" srcOrd="8" destOrd="0" presId="urn:microsoft.com/office/officeart/2005/8/layout/venn1"/>
    <dgm:cxn modelId="{16747083-66CB-433E-9DCC-2D5EBD77EBB4}" type="presParOf" srcId="{77857DDA-8E88-4AA9-A679-71CB6B021110}" destId="{E8C275BF-9293-4CCE-8974-F99922CA4AC6}" srcOrd="9" destOrd="0" presId="urn:microsoft.com/office/officeart/2005/8/layout/venn1"/>
    <dgm:cxn modelId="{AEDEE254-027A-4A90-9FFB-8C8C54DDFC7D}" type="presParOf" srcId="{77857DDA-8E88-4AA9-A679-71CB6B021110}" destId="{F83A1747-9811-49B6-A653-84D6FC36A6D3}" srcOrd="10" destOrd="0" presId="urn:microsoft.com/office/officeart/2005/8/layout/venn1"/>
    <dgm:cxn modelId="{F96E0516-F896-412A-9BF9-F1E7CEF02073}" type="presParOf" srcId="{77857DDA-8E88-4AA9-A679-71CB6B021110}" destId="{FD4611EA-2F7F-4896-B25D-F6AD7A8C39F2}"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E059A4-E77E-4B85-9433-78FAF11C837F}"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pl-PL"/>
        </a:p>
      </dgm:t>
    </dgm:pt>
    <dgm:pt modelId="{FAAEDEB3-F724-4869-A5C9-4C5D55917AE7}">
      <dgm:prSet phldrT="[Tekst]"/>
      <dgm:spPr/>
      <dgm:t>
        <a:bodyPr/>
        <a:lstStyle/>
        <a:p>
          <a:r>
            <a:rPr lang="pl-PL" dirty="0">
              <a:latin typeface="Open Sans" panose="020B0606030504020204" pitchFamily="34" charset="0"/>
              <a:ea typeface="Open Sans" panose="020B0606030504020204" pitchFamily="34" charset="0"/>
              <a:cs typeface="Open Sans" panose="020B0606030504020204" pitchFamily="34" charset="0"/>
            </a:rPr>
            <a:t>Pierwotne wsparcie</a:t>
          </a:r>
        </a:p>
      </dgm:t>
    </dgm:pt>
    <dgm:pt modelId="{DC3F1370-C472-4163-8867-D828A654CA0A}" type="parTrans" cxnId="{53AFFFB6-3C56-4382-84F0-73AA6DF60EC1}">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7794273D-835F-4AAB-99E8-AAD1D283FE77}" type="sibTrans" cxnId="{53AFFFB6-3C56-4382-84F0-73AA6DF60EC1}">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256564D7-E98D-4180-AECC-BDCDCD49AC17}">
      <dgm:prSet phldrT="[Tekst]"/>
      <dgm:spPr/>
      <dgm:t>
        <a:bodyPr/>
        <a:lstStyle/>
        <a:p>
          <a:pPr>
            <a:buFont typeface="Arial" panose="020B0604020202020204" pitchFamily="34" charset="0"/>
            <a:buChar char="•"/>
          </a:pPr>
          <a:r>
            <a:rPr lang="pl-PL">
              <a:latin typeface="Open Sans" panose="020B0606030504020204" pitchFamily="34" charset="0"/>
              <a:ea typeface="Open Sans" panose="020B0606030504020204" pitchFamily="34" charset="0"/>
              <a:cs typeface="Open Sans" panose="020B0606030504020204" pitchFamily="34" charset="0"/>
            </a:rPr>
            <a:t>Zakupy przez stronę publiczną po cenie wyższej niż standardowa</a:t>
          </a:r>
          <a:endParaRPr lang="pl-PL" dirty="0">
            <a:latin typeface="Open Sans" panose="020B0606030504020204" pitchFamily="34" charset="0"/>
            <a:ea typeface="Open Sans" panose="020B0606030504020204" pitchFamily="34" charset="0"/>
            <a:cs typeface="Open Sans" panose="020B0606030504020204" pitchFamily="34" charset="0"/>
          </a:endParaRPr>
        </a:p>
      </dgm:t>
    </dgm:pt>
    <dgm:pt modelId="{8D0106CC-539A-48B4-89EF-B8AB964A5DC0}" type="parTrans" cxnId="{41AFC0A5-36DA-4D22-A0E3-63BF6920A7C6}">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91768F23-AB05-4A2F-BDB1-8D7CE0F16E69}" type="sibTrans" cxnId="{41AFC0A5-36DA-4D22-A0E3-63BF6920A7C6}">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79109170-CE98-4227-A07A-1D9CFE299983}">
      <dgm:prSet phldrT="[Tekst]"/>
      <dgm:spPr/>
      <dgm:t>
        <a:bodyPr/>
        <a:lstStyle/>
        <a:p>
          <a:r>
            <a:rPr lang="pl-PL" dirty="0">
              <a:latin typeface="Open Sans" panose="020B0606030504020204" pitchFamily="34" charset="0"/>
              <a:ea typeface="Open Sans" panose="020B0606030504020204" pitchFamily="34" charset="0"/>
              <a:cs typeface="Open Sans" panose="020B0606030504020204" pitchFamily="34" charset="0"/>
            </a:rPr>
            <a:t>Zakupy rynkowe ale niepotrzebne</a:t>
          </a:r>
        </a:p>
      </dgm:t>
    </dgm:pt>
    <dgm:pt modelId="{C7A45267-CC66-49DE-ABD9-F65AF834EB85}" type="parTrans" cxnId="{6FF538E5-7E7C-4A14-ACE0-A44AFB6BC1E4}">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9F10CC7A-8D8C-4484-886D-50A5936991EC}" type="sibTrans" cxnId="{6FF538E5-7E7C-4A14-ACE0-A44AFB6BC1E4}">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A01C1677-30A7-4844-A624-604155CDFEEE}">
      <dgm:prSet phldrT="[Tekst]"/>
      <dgm:spPr/>
      <dgm:t>
        <a:bodyPr/>
        <a:lstStyle/>
        <a:p>
          <a:pPr>
            <a:buFont typeface="Arial" panose="020B0604020202020204" pitchFamily="34" charset="0"/>
            <a:buChar char="•"/>
          </a:pPr>
          <a:r>
            <a:rPr lang="pl-PL">
              <a:latin typeface="Open Sans" panose="020B0606030504020204" pitchFamily="34" charset="0"/>
              <a:ea typeface="Open Sans" panose="020B0606030504020204" pitchFamily="34" charset="0"/>
              <a:cs typeface="Open Sans" panose="020B0606030504020204" pitchFamily="34" charset="0"/>
            </a:rPr>
            <a:t>Zakupy po z góry ustalonej cenie jeśli przychód jest wyższy</a:t>
          </a:r>
          <a:endParaRPr lang="pl-PL" dirty="0">
            <a:latin typeface="Open Sans" panose="020B0606030504020204" pitchFamily="34" charset="0"/>
            <a:ea typeface="Open Sans" panose="020B0606030504020204" pitchFamily="34" charset="0"/>
            <a:cs typeface="Open Sans" panose="020B0606030504020204" pitchFamily="34" charset="0"/>
          </a:endParaRPr>
        </a:p>
      </dgm:t>
    </dgm:pt>
    <dgm:pt modelId="{0C332D59-8CFE-4105-9EEE-C77E1A7DC7F7}" type="parTrans" cxnId="{22EF15A0-1407-4BE9-9051-70D48FFA577F}">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94E6F6F6-3CF2-4EBE-974E-C935772CD7C9}" type="sibTrans" cxnId="{22EF15A0-1407-4BE9-9051-70D48FFA577F}">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139F4304-AEF0-4B3A-9925-DBBA7626D515}">
      <dgm:prSet phldrT="[Tekst]"/>
      <dgm:spPr/>
      <dgm:t>
        <a:bodyPr/>
        <a:lstStyle/>
        <a:p>
          <a:r>
            <a:rPr lang="pl-PL" dirty="0">
              <a:latin typeface="Open Sans" panose="020B0606030504020204" pitchFamily="34" charset="0"/>
              <a:ea typeface="Open Sans" panose="020B0606030504020204" pitchFamily="34" charset="0"/>
              <a:cs typeface="Open Sans" panose="020B0606030504020204" pitchFamily="34" charset="0"/>
            </a:rPr>
            <a:t>Dobry cel, ale złe środki</a:t>
          </a:r>
        </a:p>
      </dgm:t>
    </dgm:pt>
    <dgm:pt modelId="{80DCD6BD-216F-41A3-BB03-FA59705EEA55}" type="parTrans" cxnId="{2BCA56A8-9D7F-435A-AFB4-DA0E9B6AF507}">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D2EAEA18-9F9B-41CD-9A12-46E3A52BFDFB}" type="sibTrans" cxnId="{2BCA56A8-9D7F-435A-AFB4-DA0E9B6AF507}">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24305EEC-FF06-4C40-AC8A-D4CEC055D70B}">
      <dgm:prSet phldrT="[Tekst]"/>
      <dgm:spPr/>
      <dgm:t>
        <a:bodyPr/>
        <a:lstStyle/>
        <a:p>
          <a:r>
            <a:rPr lang="pl-PL">
              <a:latin typeface="Open Sans" panose="020B0606030504020204" pitchFamily="34" charset="0"/>
              <a:ea typeface="Open Sans" panose="020B0606030504020204" pitchFamily="34" charset="0"/>
              <a:cs typeface="Open Sans" panose="020B0606030504020204" pitchFamily="34" charset="0"/>
            </a:rPr>
            <a:t>Nie ma znaczenia okoliczność, że pomoc była przeznaczona na cele kulturalne lub socjalne. </a:t>
          </a:r>
          <a:endParaRPr lang="pl-PL" dirty="0">
            <a:latin typeface="Open Sans" panose="020B0606030504020204" pitchFamily="34" charset="0"/>
            <a:ea typeface="Open Sans" panose="020B0606030504020204" pitchFamily="34" charset="0"/>
            <a:cs typeface="Open Sans" panose="020B0606030504020204" pitchFamily="34" charset="0"/>
          </a:endParaRPr>
        </a:p>
      </dgm:t>
    </dgm:pt>
    <dgm:pt modelId="{A378E8F4-857B-4955-88DD-962EA57A5110}" type="parTrans" cxnId="{32622C64-2C5D-45C6-AE3D-DBE7611FAB8E}">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D67B69DF-C24D-4C23-A021-AF5F4047B974}" type="sibTrans" cxnId="{32622C64-2C5D-45C6-AE3D-DBE7611FAB8E}">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625900DD-3003-4C15-8503-F0CCF23BABB5}">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Brak dowodów na to, że ilość nabywanych biletów była uzasadniona</a:t>
          </a:r>
          <a:endParaRPr lang="pl-PL" dirty="0">
            <a:latin typeface="Open Sans" panose="020B0606030504020204" pitchFamily="34" charset="0"/>
            <a:ea typeface="Open Sans" panose="020B0606030504020204" pitchFamily="34" charset="0"/>
            <a:cs typeface="Open Sans" panose="020B0606030504020204" pitchFamily="34" charset="0"/>
          </a:endParaRPr>
        </a:p>
      </dgm:t>
    </dgm:pt>
    <dgm:pt modelId="{5206153F-4D38-4C75-8377-BCFED9BCA9DC}" type="parTrans" cxnId="{C9CF136A-F574-4671-9B19-1E1203A298E3}">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EF715F5B-1C3B-44BC-8CD2-AB2B4D337737}" type="sibTrans" cxnId="{C9CF136A-F574-4671-9B19-1E1203A298E3}">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33AD5549-9104-4AB7-AAAD-4B83E73DDE9D}">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Zróżnicowanie dotacji w zależności od przychodów operacyjnych</a:t>
          </a:r>
          <a:endParaRPr lang="pl-PL" dirty="0">
            <a:latin typeface="Open Sans" panose="020B0606030504020204" pitchFamily="34" charset="0"/>
            <a:ea typeface="Open Sans" panose="020B0606030504020204" pitchFamily="34" charset="0"/>
            <a:cs typeface="Open Sans" panose="020B0606030504020204" pitchFamily="34" charset="0"/>
          </a:endParaRPr>
        </a:p>
      </dgm:t>
    </dgm:pt>
    <dgm:pt modelId="{D75B0123-7A68-49B7-89BF-E390CACEBF0C}" type="sibTrans" cxnId="{DCC37650-EF00-4780-AF1A-55A113214812}">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94FD14E1-557F-4A7F-9A9F-B504502BB4E7}" type="parTrans" cxnId="{DCC37650-EF00-4780-AF1A-55A113214812}">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EE2B91BC-B84E-4D6C-98B1-C8E026315F7D}">
      <dgm:prSet/>
      <dgm:spPr/>
      <dgm:t>
        <a:bodyPr/>
        <a:lstStyle/>
        <a:p>
          <a:endParaRPr lang="pl-PL"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4F0C9370-123F-489E-9FF3-E245D4F1E9A4}" type="parTrans" cxnId="{A1EDC8FF-173E-4C4D-843A-B1BBBCA2D7EF}">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82537B7F-A459-4B18-B2C7-351461F18AD8}" type="sibTrans" cxnId="{A1EDC8FF-173E-4C4D-843A-B1BBBCA2D7EF}">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BB51FCBD-1EAB-425D-9DC2-B9FB06E80830}">
      <dgm:prSet/>
      <dgm:spPr/>
      <dgm:t>
        <a:bodyPr/>
        <a:lstStyle/>
        <a:p>
          <a:r>
            <a:rPr lang="pl-PL">
              <a:latin typeface="Open Sans" panose="020B0606030504020204" pitchFamily="34" charset="0"/>
              <a:ea typeface="Open Sans" panose="020B0606030504020204" pitchFamily="34" charset="0"/>
              <a:cs typeface="Open Sans" panose="020B0606030504020204" pitchFamily="34" charset="0"/>
            </a:rPr>
            <a:t>Przy ocenie pomocy nie mają znaczenia przyczyny lub cele wsparcia ale ocenia się efekty</a:t>
          </a:r>
          <a:endParaRPr lang="pl-PL" dirty="0">
            <a:latin typeface="Open Sans" panose="020B0606030504020204" pitchFamily="34" charset="0"/>
            <a:ea typeface="Open Sans" panose="020B0606030504020204" pitchFamily="34" charset="0"/>
            <a:cs typeface="Open Sans" panose="020B0606030504020204" pitchFamily="34" charset="0"/>
          </a:endParaRPr>
        </a:p>
      </dgm:t>
    </dgm:pt>
    <dgm:pt modelId="{13DC51F4-13A8-4856-A055-D3584B617A86}" type="parTrans" cxnId="{EB3B512A-C12C-40E8-9BD5-2E3663C140BA}">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683980DF-9D16-4BE7-9950-02E50C835007}" type="sibTrans" cxnId="{EB3B512A-C12C-40E8-9BD5-2E3663C140BA}">
      <dgm:prSet/>
      <dgm:spPr/>
      <dgm:t>
        <a:bodyPr/>
        <a:lstStyle/>
        <a:p>
          <a:endParaRPr lang="pl-PL">
            <a:latin typeface="Open Sans" panose="020B0606030504020204" pitchFamily="34" charset="0"/>
            <a:ea typeface="Open Sans" panose="020B0606030504020204" pitchFamily="34" charset="0"/>
            <a:cs typeface="Open Sans" panose="020B0606030504020204" pitchFamily="34" charset="0"/>
          </a:endParaRPr>
        </a:p>
      </dgm:t>
    </dgm:pt>
    <dgm:pt modelId="{CFBD1DD8-32B5-4EFE-A495-07F305CE86F4}" type="pres">
      <dgm:prSet presAssocID="{BDE059A4-E77E-4B85-9433-78FAF11C837F}" presName="Name0" presStyleCnt="0">
        <dgm:presLayoutVars>
          <dgm:dir/>
          <dgm:animLvl val="lvl"/>
          <dgm:resizeHandles val="exact"/>
        </dgm:presLayoutVars>
      </dgm:prSet>
      <dgm:spPr/>
    </dgm:pt>
    <dgm:pt modelId="{B4EFADF6-1056-401E-AD9E-F1F9CD2CD623}" type="pres">
      <dgm:prSet presAssocID="{FAAEDEB3-F724-4869-A5C9-4C5D55917AE7}" presName="composite" presStyleCnt="0"/>
      <dgm:spPr/>
    </dgm:pt>
    <dgm:pt modelId="{F4613CF1-62F8-4111-B8CB-38710A65D8FA}" type="pres">
      <dgm:prSet presAssocID="{FAAEDEB3-F724-4869-A5C9-4C5D55917AE7}" presName="parTx" presStyleLbl="alignNode1" presStyleIdx="0" presStyleCnt="3">
        <dgm:presLayoutVars>
          <dgm:chMax val="0"/>
          <dgm:chPref val="0"/>
          <dgm:bulletEnabled val="1"/>
        </dgm:presLayoutVars>
      </dgm:prSet>
      <dgm:spPr/>
    </dgm:pt>
    <dgm:pt modelId="{44E7BDCB-B73E-4E23-BC66-A26A9355DC64}" type="pres">
      <dgm:prSet presAssocID="{FAAEDEB3-F724-4869-A5C9-4C5D55917AE7}" presName="desTx" presStyleLbl="alignAccFollowNode1" presStyleIdx="0" presStyleCnt="3">
        <dgm:presLayoutVars>
          <dgm:bulletEnabled val="1"/>
        </dgm:presLayoutVars>
      </dgm:prSet>
      <dgm:spPr/>
    </dgm:pt>
    <dgm:pt modelId="{9B419602-F2F2-49D0-961C-361721E441AE}" type="pres">
      <dgm:prSet presAssocID="{7794273D-835F-4AAB-99E8-AAD1D283FE77}" presName="space" presStyleCnt="0"/>
      <dgm:spPr/>
    </dgm:pt>
    <dgm:pt modelId="{31A2173F-65FA-4550-88F8-42B50FEE3B1D}" type="pres">
      <dgm:prSet presAssocID="{79109170-CE98-4227-A07A-1D9CFE299983}" presName="composite" presStyleCnt="0"/>
      <dgm:spPr/>
    </dgm:pt>
    <dgm:pt modelId="{C4E276CB-12BA-4626-9ADB-4211E0B4B08E}" type="pres">
      <dgm:prSet presAssocID="{79109170-CE98-4227-A07A-1D9CFE299983}" presName="parTx" presStyleLbl="alignNode1" presStyleIdx="1" presStyleCnt="3">
        <dgm:presLayoutVars>
          <dgm:chMax val="0"/>
          <dgm:chPref val="0"/>
          <dgm:bulletEnabled val="1"/>
        </dgm:presLayoutVars>
      </dgm:prSet>
      <dgm:spPr/>
    </dgm:pt>
    <dgm:pt modelId="{B6097EBB-E057-4FB6-9195-E25AD5DA0E5B}" type="pres">
      <dgm:prSet presAssocID="{79109170-CE98-4227-A07A-1D9CFE299983}" presName="desTx" presStyleLbl="alignAccFollowNode1" presStyleIdx="1" presStyleCnt="3">
        <dgm:presLayoutVars>
          <dgm:bulletEnabled val="1"/>
        </dgm:presLayoutVars>
      </dgm:prSet>
      <dgm:spPr/>
    </dgm:pt>
    <dgm:pt modelId="{F63A0414-78B1-4A16-803E-D347B74200F6}" type="pres">
      <dgm:prSet presAssocID="{9F10CC7A-8D8C-4484-886D-50A5936991EC}" presName="space" presStyleCnt="0"/>
      <dgm:spPr/>
    </dgm:pt>
    <dgm:pt modelId="{D6D75A24-C083-4770-B346-8FBBA9752CB1}" type="pres">
      <dgm:prSet presAssocID="{139F4304-AEF0-4B3A-9925-DBBA7626D515}" presName="composite" presStyleCnt="0"/>
      <dgm:spPr/>
    </dgm:pt>
    <dgm:pt modelId="{12A6C629-CAF9-41CD-96EB-BDC7CDEEF76C}" type="pres">
      <dgm:prSet presAssocID="{139F4304-AEF0-4B3A-9925-DBBA7626D515}" presName="parTx" presStyleLbl="alignNode1" presStyleIdx="2" presStyleCnt="3">
        <dgm:presLayoutVars>
          <dgm:chMax val="0"/>
          <dgm:chPref val="0"/>
          <dgm:bulletEnabled val="1"/>
        </dgm:presLayoutVars>
      </dgm:prSet>
      <dgm:spPr/>
    </dgm:pt>
    <dgm:pt modelId="{AE8D8654-D039-4ED6-B900-FC1DC45CCE99}" type="pres">
      <dgm:prSet presAssocID="{139F4304-AEF0-4B3A-9925-DBBA7626D515}" presName="desTx" presStyleLbl="alignAccFollowNode1" presStyleIdx="2" presStyleCnt="3">
        <dgm:presLayoutVars>
          <dgm:bulletEnabled val="1"/>
        </dgm:presLayoutVars>
      </dgm:prSet>
      <dgm:spPr/>
    </dgm:pt>
  </dgm:ptLst>
  <dgm:cxnLst>
    <dgm:cxn modelId="{EB3B512A-C12C-40E8-9BD5-2E3663C140BA}" srcId="{139F4304-AEF0-4B3A-9925-DBBA7626D515}" destId="{BB51FCBD-1EAB-425D-9DC2-B9FB06E80830}" srcOrd="2" destOrd="0" parTransId="{13DC51F4-13A8-4856-A055-D3584B617A86}" sibTransId="{683980DF-9D16-4BE7-9950-02E50C835007}"/>
    <dgm:cxn modelId="{9DFD4C2C-B026-45A8-8516-32101E3EFA37}" type="presOf" srcId="{BDE059A4-E77E-4B85-9433-78FAF11C837F}" destId="{CFBD1DD8-32B5-4EFE-A495-07F305CE86F4}" srcOrd="0" destOrd="0" presId="urn:microsoft.com/office/officeart/2005/8/layout/hList1"/>
    <dgm:cxn modelId="{2C3BB92D-BC16-45B9-A507-0CFE249A5A25}" type="presOf" srcId="{FAAEDEB3-F724-4869-A5C9-4C5D55917AE7}" destId="{F4613CF1-62F8-4111-B8CB-38710A65D8FA}" srcOrd="0" destOrd="0" presId="urn:microsoft.com/office/officeart/2005/8/layout/hList1"/>
    <dgm:cxn modelId="{AA0B4A39-3FBA-4F37-980B-19AB89D47C80}" type="presOf" srcId="{625900DD-3003-4C15-8503-F0CCF23BABB5}" destId="{B6097EBB-E057-4FB6-9195-E25AD5DA0E5B}" srcOrd="0" destOrd="1" presId="urn:microsoft.com/office/officeart/2005/8/layout/hList1"/>
    <dgm:cxn modelId="{32622C64-2C5D-45C6-AE3D-DBE7611FAB8E}" srcId="{139F4304-AEF0-4B3A-9925-DBBA7626D515}" destId="{24305EEC-FF06-4C40-AC8A-D4CEC055D70B}" srcOrd="0" destOrd="0" parTransId="{A378E8F4-857B-4955-88DD-962EA57A5110}" sibTransId="{D67B69DF-C24D-4C23-A021-AF5F4047B974}"/>
    <dgm:cxn modelId="{C9CF136A-F574-4671-9B19-1E1203A298E3}" srcId="{79109170-CE98-4227-A07A-1D9CFE299983}" destId="{625900DD-3003-4C15-8503-F0CCF23BABB5}" srcOrd="1" destOrd="0" parTransId="{5206153F-4D38-4C75-8377-BCFED9BCA9DC}" sibTransId="{EF715F5B-1C3B-44BC-8CD2-AB2B4D337737}"/>
    <dgm:cxn modelId="{DCC37650-EF00-4780-AF1A-55A113214812}" srcId="{FAAEDEB3-F724-4869-A5C9-4C5D55917AE7}" destId="{33AD5549-9104-4AB7-AAAD-4B83E73DDE9D}" srcOrd="1" destOrd="0" parTransId="{94FD14E1-557F-4A7F-9A9F-B504502BB4E7}" sibTransId="{D75B0123-7A68-49B7-89BF-E390CACEBF0C}"/>
    <dgm:cxn modelId="{D1FB3277-12C5-4FED-9D1F-54EEC9D22466}" type="presOf" srcId="{BB51FCBD-1EAB-425D-9DC2-B9FB06E80830}" destId="{AE8D8654-D039-4ED6-B900-FC1DC45CCE99}" srcOrd="0" destOrd="2" presId="urn:microsoft.com/office/officeart/2005/8/layout/hList1"/>
    <dgm:cxn modelId="{8CF0CC9A-1CB4-453A-A68B-D652D1C0E7DC}" type="presOf" srcId="{33AD5549-9104-4AB7-AAAD-4B83E73DDE9D}" destId="{44E7BDCB-B73E-4E23-BC66-A26A9355DC64}" srcOrd="0" destOrd="1" presId="urn:microsoft.com/office/officeart/2005/8/layout/hList1"/>
    <dgm:cxn modelId="{22EF15A0-1407-4BE9-9051-70D48FFA577F}" srcId="{79109170-CE98-4227-A07A-1D9CFE299983}" destId="{A01C1677-30A7-4844-A624-604155CDFEEE}" srcOrd="0" destOrd="0" parTransId="{0C332D59-8CFE-4105-9EEE-C77E1A7DC7F7}" sibTransId="{94E6F6F6-3CF2-4EBE-974E-C935772CD7C9}"/>
    <dgm:cxn modelId="{41AFC0A5-36DA-4D22-A0E3-63BF6920A7C6}" srcId="{FAAEDEB3-F724-4869-A5C9-4C5D55917AE7}" destId="{256564D7-E98D-4180-AECC-BDCDCD49AC17}" srcOrd="0" destOrd="0" parTransId="{8D0106CC-539A-48B4-89EF-B8AB964A5DC0}" sibTransId="{91768F23-AB05-4A2F-BDB1-8D7CE0F16E69}"/>
    <dgm:cxn modelId="{2BCA56A8-9D7F-435A-AFB4-DA0E9B6AF507}" srcId="{BDE059A4-E77E-4B85-9433-78FAF11C837F}" destId="{139F4304-AEF0-4B3A-9925-DBBA7626D515}" srcOrd="2" destOrd="0" parTransId="{80DCD6BD-216F-41A3-BB03-FA59705EEA55}" sibTransId="{D2EAEA18-9F9B-41CD-9A12-46E3A52BFDFB}"/>
    <dgm:cxn modelId="{53AFFFB6-3C56-4382-84F0-73AA6DF60EC1}" srcId="{BDE059A4-E77E-4B85-9433-78FAF11C837F}" destId="{FAAEDEB3-F724-4869-A5C9-4C5D55917AE7}" srcOrd="0" destOrd="0" parTransId="{DC3F1370-C472-4163-8867-D828A654CA0A}" sibTransId="{7794273D-835F-4AAB-99E8-AAD1D283FE77}"/>
    <dgm:cxn modelId="{BA5673C1-4184-440B-AB0D-8F1C2879CC13}" type="presOf" srcId="{EE2B91BC-B84E-4D6C-98B1-C8E026315F7D}" destId="{AE8D8654-D039-4ED6-B900-FC1DC45CCE99}" srcOrd="0" destOrd="1" presId="urn:microsoft.com/office/officeart/2005/8/layout/hList1"/>
    <dgm:cxn modelId="{54A5E1D1-4747-423C-A5B4-7B29B34F5EDA}" type="presOf" srcId="{79109170-CE98-4227-A07A-1D9CFE299983}" destId="{C4E276CB-12BA-4626-9ADB-4211E0B4B08E}" srcOrd="0" destOrd="0" presId="urn:microsoft.com/office/officeart/2005/8/layout/hList1"/>
    <dgm:cxn modelId="{0C5C08D4-C488-482F-B2E0-D502E418E08E}" type="presOf" srcId="{139F4304-AEF0-4B3A-9925-DBBA7626D515}" destId="{12A6C629-CAF9-41CD-96EB-BDC7CDEEF76C}" srcOrd="0" destOrd="0" presId="urn:microsoft.com/office/officeart/2005/8/layout/hList1"/>
    <dgm:cxn modelId="{12163FD7-BCAA-4E33-8833-C4853336BB28}" type="presOf" srcId="{256564D7-E98D-4180-AECC-BDCDCD49AC17}" destId="{44E7BDCB-B73E-4E23-BC66-A26A9355DC64}" srcOrd="0" destOrd="0" presId="urn:microsoft.com/office/officeart/2005/8/layout/hList1"/>
    <dgm:cxn modelId="{6FF538E5-7E7C-4A14-ACE0-A44AFB6BC1E4}" srcId="{BDE059A4-E77E-4B85-9433-78FAF11C837F}" destId="{79109170-CE98-4227-A07A-1D9CFE299983}" srcOrd="1" destOrd="0" parTransId="{C7A45267-CC66-49DE-ABD9-F65AF834EB85}" sibTransId="{9F10CC7A-8D8C-4484-886D-50A5936991EC}"/>
    <dgm:cxn modelId="{65C077EC-1D5D-4294-9F28-023391DA7FCC}" type="presOf" srcId="{24305EEC-FF06-4C40-AC8A-D4CEC055D70B}" destId="{AE8D8654-D039-4ED6-B900-FC1DC45CCE99}" srcOrd="0" destOrd="0" presId="urn:microsoft.com/office/officeart/2005/8/layout/hList1"/>
    <dgm:cxn modelId="{23F107EE-8447-447C-81A7-1AC7BA9395B5}" type="presOf" srcId="{A01C1677-30A7-4844-A624-604155CDFEEE}" destId="{B6097EBB-E057-4FB6-9195-E25AD5DA0E5B}" srcOrd="0" destOrd="0" presId="urn:microsoft.com/office/officeart/2005/8/layout/hList1"/>
    <dgm:cxn modelId="{A1EDC8FF-173E-4C4D-843A-B1BBBCA2D7EF}" srcId="{139F4304-AEF0-4B3A-9925-DBBA7626D515}" destId="{EE2B91BC-B84E-4D6C-98B1-C8E026315F7D}" srcOrd="1" destOrd="0" parTransId="{4F0C9370-123F-489E-9FF3-E245D4F1E9A4}" sibTransId="{82537B7F-A459-4B18-B2C7-351461F18AD8}"/>
    <dgm:cxn modelId="{EF03F45C-7F9A-4229-A53E-E845532808E4}" type="presParOf" srcId="{CFBD1DD8-32B5-4EFE-A495-07F305CE86F4}" destId="{B4EFADF6-1056-401E-AD9E-F1F9CD2CD623}" srcOrd="0" destOrd="0" presId="urn:microsoft.com/office/officeart/2005/8/layout/hList1"/>
    <dgm:cxn modelId="{BE56A3FF-16BA-4F44-A7FF-5A700249D42E}" type="presParOf" srcId="{B4EFADF6-1056-401E-AD9E-F1F9CD2CD623}" destId="{F4613CF1-62F8-4111-B8CB-38710A65D8FA}" srcOrd="0" destOrd="0" presId="urn:microsoft.com/office/officeart/2005/8/layout/hList1"/>
    <dgm:cxn modelId="{247E54DA-F6C9-47A6-BBA4-D495345F5ADB}" type="presParOf" srcId="{B4EFADF6-1056-401E-AD9E-F1F9CD2CD623}" destId="{44E7BDCB-B73E-4E23-BC66-A26A9355DC64}" srcOrd="1" destOrd="0" presId="urn:microsoft.com/office/officeart/2005/8/layout/hList1"/>
    <dgm:cxn modelId="{BCF8319C-1677-41E9-BCEC-C79A987699DF}" type="presParOf" srcId="{CFBD1DD8-32B5-4EFE-A495-07F305CE86F4}" destId="{9B419602-F2F2-49D0-961C-361721E441AE}" srcOrd="1" destOrd="0" presId="urn:microsoft.com/office/officeart/2005/8/layout/hList1"/>
    <dgm:cxn modelId="{B2C689C9-9731-4487-8ED2-B85585E8E149}" type="presParOf" srcId="{CFBD1DD8-32B5-4EFE-A495-07F305CE86F4}" destId="{31A2173F-65FA-4550-88F8-42B50FEE3B1D}" srcOrd="2" destOrd="0" presId="urn:microsoft.com/office/officeart/2005/8/layout/hList1"/>
    <dgm:cxn modelId="{B292915F-5E97-446E-9491-C0B9CB5D53BE}" type="presParOf" srcId="{31A2173F-65FA-4550-88F8-42B50FEE3B1D}" destId="{C4E276CB-12BA-4626-9ADB-4211E0B4B08E}" srcOrd="0" destOrd="0" presId="urn:microsoft.com/office/officeart/2005/8/layout/hList1"/>
    <dgm:cxn modelId="{C510617E-7B06-4D13-8077-3D9012DC0BEF}" type="presParOf" srcId="{31A2173F-65FA-4550-88F8-42B50FEE3B1D}" destId="{B6097EBB-E057-4FB6-9195-E25AD5DA0E5B}" srcOrd="1" destOrd="0" presId="urn:microsoft.com/office/officeart/2005/8/layout/hList1"/>
    <dgm:cxn modelId="{F0484C7B-A129-44EC-9DD1-3071BD75E84C}" type="presParOf" srcId="{CFBD1DD8-32B5-4EFE-A495-07F305CE86F4}" destId="{F63A0414-78B1-4A16-803E-D347B74200F6}" srcOrd="3" destOrd="0" presId="urn:microsoft.com/office/officeart/2005/8/layout/hList1"/>
    <dgm:cxn modelId="{C748BA8E-60DB-467A-A266-B7F649C352A7}" type="presParOf" srcId="{CFBD1DD8-32B5-4EFE-A495-07F305CE86F4}" destId="{D6D75A24-C083-4770-B346-8FBBA9752CB1}" srcOrd="4" destOrd="0" presId="urn:microsoft.com/office/officeart/2005/8/layout/hList1"/>
    <dgm:cxn modelId="{5D025674-3766-4662-B2DC-968867B68805}" type="presParOf" srcId="{D6D75A24-C083-4770-B346-8FBBA9752CB1}" destId="{12A6C629-CAF9-41CD-96EB-BDC7CDEEF76C}" srcOrd="0" destOrd="0" presId="urn:microsoft.com/office/officeart/2005/8/layout/hList1"/>
    <dgm:cxn modelId="{3BE9C31E-1E50-48AB-9C3F-97352B317618}" type="presParOf" srcId="{D6D75A24-C083-4770-B346-8FBBA9752CB1}" destId="{AE8D8654-D039-4ED6-B900-FC1DC45CCE9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CF4B3F-A517-4A6D-BA3D-F47CDA70CEE2}"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pl-PL"/>
        </a:p>
      </dgm:t>
    </dgm:pt>
    <dgm:pt modelId="{782F63EE-9F13-4AAB-8043-A0372AA76EBB}">
      <dgm:prSet phldrT="[Teks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Oświadczenie ministra w mediach o wsparciu</a:t>
          </a:r>
        </a:p>
      </dgm:t>
    </dgm:pt>
    <dgm:pt modelId="{610453C8-DDF9-4C8E-A895-E1D4B3269568}" type="parTrans" cxnId="{0024C679-2EEE-4484-8989-3CEA996A5E0D}">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28BD52E5-250D-45D5-9F02-32D93B471C5D}" type="sibTrans" cxnId="{0024C679-2EEE-4484-8989-3CEA996A5E0D}">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73593539-992F-43A2-B543-5F679AA29ED6}">
      <dgm:prSet phldrT="[Teks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Komunikat prasowy władz francuskich </a:t>
          </a:r>
        </a:p>
      </dgm:t>
    </dgm:pt>
    <dgm:pt modelId="{47B0E6EE-7A73-41FD-A3AA-EA253DB9204E}" type="parTrans" cxnId="{FC4912C4-F0DD-40F5-95D1-15ECCD81F88C}">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7D677DC5-0976-4BE5-9C40-3D5921D3A737}" type="sibTrans" cxnId="{FC4912C4-F0DD-40F5-95D1-15ECCD81F88C}">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1D3287C7-0475-405D-AD3E-025318F5E6B6}">
      <dgm:prSet phldrT="[Tekst]" custT="1"/>
      <dgm:spPr/>
      <dgm: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Oferta pożyczki akcjonariusza</a:t>
          </a:r>
        </a:p>
      </dgm:t>
    </dgm:pt>
    <dgm:pt modelId="{862F24FD-1494-42B7-A7E2-46D248A16BBB}" type="parTrans" cxnId="{5EF5CD2A-022B-46C4-95AB-CEB696376BA2}">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B7594D44-9E16-4EE9-8E7B-2A802B03C485}" type="sibTrans" cxnId="{5EF5CD2A-022B-46C4-95AB-CEB696376BA2}">
      <dgm:prSet/>
      <dgm:spPr/>
      <dgm:t>
        <a:bodyPr/>
        <a:lstStyle/>
        <a:p>
          <a:endParaRPr lang="pl-PL" sz="1670">
            <a:latin typeface="Open Sans" panose="020B0606030504020204" pitchFamily="34" charset="0"/>
            <a:ea typeface="Open Sans" panose="020B0606030504020204" pitchFamily="34" charset="0"/>
            <a:cs typeface="Open Sans" panose="020B0606030504020204" pitchFamily="34" charset="0"/>
          </a:endParaRPr>
        </a:p>
      </dgm:t>
    </dgm:pt>
    <dgm:pt modelId="{CFA7B67D-BE20-4BD2-9406-2BFA62279B1D}" type="pres">
      <dgm:prSet presAssocID="{1ACF4B3F-A517-4A6D-BA3D-F47CDA70CEE2}" presName="Name0" presStyleCnt="0">
        <dgm:presLayoutVars>
          <dgm:chMax val="7"/>
          <dgm:chPref val="7"/>
          <dgm:dir/>
          <dgm:animLvl val="lvl"/>
        </dgm:presLayoutVars>
      </dgm:prSet>
      <dgm:spPr/>
    </dgm:pt>
    <dgm:pt modelId="{460468DE-6978-46CA-87E6-9DDA3D14F1CF}" type="pres">
      <dgm:prSet presAssocID="{782F63EE-9F13-4AAB-8043-A0372AA76EBB}" presName="Accent1" presStyleCnt="0"/>
      <dgm:spPr/>
    </dgm:pt>
    <dgm:pt modelId="{F3F2CB34-863C-4A78-A338-4BBB1F78FB9D}" type="pres">
      <dgm:prSet presAssocID="{782F63EE-9F13-4AAB-8043-A0372AA76EBB}" presName="Accent" presStyleLbl="node1" presStyleIdx="0" presStyleCnt="3"/>
      <dgm:spPr/>
    </dgm:pt>
    <dgm:pt modelId="{05675403-22BF-4344-89EF-A33C1D3059AB}" type="pres">
      <dgm:prSet presAssocID="{782F63EE-9F13-4AAB-8043-A0372AA76EBB}" presName="Parent1" presStyleLbl="revTx" presStyleIdx="0" presStyleCnt="3">
        <dgm:presLayoutVars>
          <dgm:chMax val="1"/>
          <dgm:chPref val="1"/>
          <dgm:bulletEnabled val="1"/>
        </dgm:presLayoutVars>
      </dgm:prSet>
      <dgm:spPr/>
    </dgm:pt>
    <dgm:pt modelId="{71A636B3-0CC2-416E-969F-8FD1AAD213DD}" type="pres">
      <dgm:prSet presAssocID="{73593539-992F-43A2-B543-5F679AA29ED6}" presName="Accent2" presStyleCnt="0"/>
      <dgm:spPr/>
    </dgm:pt>
    <dgm:pt modelId="{D616ACD5-4064-4577-AE8F-6EED13741257}" type="pres">
      <dgm:prSet presAssocID="{73593539-992F-43A2-B543-5F679AA29ED6}" presName="Accent" presStyleLbl="node1" presStyleIdx="1" presStyleCnt="3"/>
      <dgm:spPr/>
    </dgm:pt>
    <dgm:pt modelId="{8D5C9CBE-4103-45BE-9CEB-ABE86D80C303}" type="pres">
      <dgm:prSet presAssocID="{73593539-992F-43A2-B543-5F679AA29ED6}" presName="Parent2" presStyleLbl="revTx" presStyleIdx="1" presStyleCnt="3">
        <dgm:presLayoutVars>
          <dgm:chMax val="1"/>
          <dgm:chPref val="1"/>
          <dgm:bulletEnabled val="1"/>
        </dgm:presLayoutVars>
      </dgm:prSet>
      <dgm:spPr/>
    </dgm:pt>
    <dgm:pt modelId="{D9C77E86-1618-4040-A23C-D92846066B67}" type="pres">
      <dgm:prSet presAssocID="{1D3287C7-0475-405D-AD3E-025318F5E6B6}" presName="Accent3" presStyleCnt="0"/>
      <dgm:spPr/>
    </dgm:pt>
    <dgm:pt modelId="{3401F453-78BB-4F1E-B46D-A7FC0F610FD3}" type="pres">
      <dgm:prSet presAssocID="{1D3287C7-0475-405D-AD3E-025318F5E6B6}" presName="Accent" presStyleLbl="node1" presStyleIdx="2" presStyleCnt="3"/>
      <dgm:spPr/>
    </dgm:pt>
    <dgm:pt modelId="{288F5111-8F13-4573-AE67-C42CE3494E80}" type="pres">
      <dgm:prSet presAssocID="{1D3287C7-0475-405D-AD3E-025318F5E6B6}" presName="Parent3" presStyleLbl="revTx" presStyleIdx="2" presStyleCnt="3">
        <dgm:presLayoutVars>
          <dgm:chMax val="1"/>
          <dgm:chPref val="1"/>
          <dgm:bulletEnabled val="1"/>
        </dgm:presLayoutVars>
      </dgm:prSet>
      <dgm:spPr/>
    </dgm:pt>
  </dgm:ptLst>
  <dgm:cxnLst>
    <dgm:cxn modelId="{C68C5A1D-87A2-4E0E-88B7-4596D5EEAADB}" type="presOf" srcId="{1ACF4B3F-A517-4A6D-BA3D-F47CDA70CEE2}" destId="{CFA7B67D-BE20-4BD2-9406-2BFA62279B1D}" srcOrd="0" destOrd="0" presId="urn:microsoft.com/office/officeart/2009/layout/CircleArrowProcess"/>
    <dgm:cxn modelId="{5EF5CD2A-022B-46C4-95AB-CEB696376BA2}" srcId="{1ACF4B3F-A517-4A6D-BA3D-F47CDA70CEE2}" destId="{1D3287C7-0475-405D-AD3E-025318F5E6B6}" srcOrd="2" destOrd="0" parTransId="{862F24FD-1494-42B7-A7E2-46D248A16BBB}" sibTransId="{B7594D44-9E16-4EE9-8E7B-2A802B03C485}"/>
    <dgm:cxn modelId="{60BA662D-BDBA-47E3-BA3F-ED0DFB926D36}" type="presOf" srcId="{1D3287C7-0475-405D-AD3E-025318F5E6B6}" destId="{288F5111-8F13-4573-AE67-C42CE3494E80}" srcOrd="0" destOrd="0" presId="urn:microsoft.com/office/officeart/2009/layout/CircleArrowProcess"/>
    <dgm:cxn modelId="{45BCD74C-FF60-4B59-B6E4-E338F834CC6F}" type="presOf" srcId="{782F63EE-9F13-4AAB-8043-A0372AA76EBB}" destId="{05675403-22BF-4344-89EF-A33C1D3059AB}" srcOrd="0" destOrd="0" presId="urn:microsoft.com/office/officeart/2009/layout/CircleArrowProcess"/>
    <dgm:cxn modelId="{0024C679-2EEE-4484-8989-3CEA996A5E0D}" srcId="{1ACF4B3F-A517-4A6D-BA3D-F47CDA70CEE2}" destId="{782F63EE-9F13-4AAB-8043-A0372AA76EBB}" srcOrd="0" destOrd="0" parTransId="{610453C8-DDF9-4C8E-A895-E1D4B3269568}" sibTransId="{28BD52E5-250D-45D5-9F02-32D93B471C5D}"/>
    <dgm:cxn modelId="{B74A93AE-9C1B-49C3-921D-B75168EDB634}" type="presOf" srcId="{73593539-992F-43A2-B543-5F679AA29ED6}" destId="{8D5C9CBE-4103-45BE-9CEB-ABE86D80C303}" srcOrd="0" destOrd="0" presId="urn:microsoft.com/office/officeart/2009/layout/CircleArrowProcess"/>
    <dgm:cxn modelId="{FC4912C4-F0DD-40F5-95D1-15ECCD81F88C}" srcId="{1ACF4B3F-A517-4A6D-BA3D-F47CDA70CEE2}" destId="{73593539-992F-43A2-B543-5F679AA29ED6}" srcOrd="1" destOrd="0" parTransId="{47B0E6EE-7A73-41FD-A3AA-EA253DB9204E}" sibTransId="{7D677DC5-0976-4BE5-9C40-3D5921D3A737}"/>
    <dgm:cxn modelId="{31F1FC6E-0F08-47F8-8634-7E76950405DD}" type="presParOf" srcId="{CFA7B67D-BE20-4BD2-9406-2BFA62279B1D}" destId="{460468DE-6978-46CA-87E6-9DDA3D14F1CF}" srcOrd="0" destOrd="0" presId="urn:microsoft.com/office/officeart/2009/layout/CircleArrowProcess"/>
    <dgm:cxn modelId="{0A3D0226-F7E0-4C4F-AAD6-D84E69698D0D}" type="presParOf" srcId="{460468DE-6978-46CA-87E6-9DDA3D14F1CF}" destId="{F3F2CB34-863C-4A78-A338-4BBB1F78FB9D}" srcOrd="0" destOrd="0" presId="urn:microsoft.com/office/officeart/2009/layout/CircleArrowProcess"/>
    <dgm:cxn modelId="{C5AD008C-4F3C-4242-8AE6-D6AC5C1F5FCD}" type="presParOf" srcId="{CFA7B67D-BE20-4BD2-9406-2BFA62279B1D}" destId="{05675403-22BF-4344-89EF-A33C1D3059AB}" srcOrd="1" destOrd="0" presId="urn:microsoft.com/office/officeart/2009/layout/CircleArrowProcess"/>
    <dgm:cxn modelId="{951BB5AE-AB83-4DF6-8050-616D804FAD97}" type="presParOf" srcId="{CFA7B67D-BE20-4BD2-9406-2BFA62279B1D}" destId="{71A636B3-0CC2-416E-969F-8FD1AAD213DD}" srcOrd="2" destOrd="0" presId="urn:microsoft.com/office/officeart/2009/layout/CircleArrowProcess"/>
    <dgm:cxn modelId="{747B69A2-457D-4EB8-BA51-44F8BE4B482E}" type="presParOf" srcId="{71A636B3-0CC2-416E-969F-8FD1AAD213DD}" destId="{D616ACD5-4064-4577-AE8F-6EED13741257}" srcOrd="0" destOrd="0" presId="urn:microsoft.com/office/officeart/2009/layout/CircleArrowProcess"/>
    <dgm:cxn modelId="{45CFCD63-BE07-4290-B5FD-32CC9DD7377D}" type="presParOf" srcId="{CFA7B67D-BE20-4BD2-9406-2BFA62279B1D}" destId="{8D5C9CBE-4103-45BE-9CEB-ABE86D80C303}" srcOrd="3" destOrd="0" presId="urn:microsoft.com/office/officeart/2009/layout/CircleArrowProcess"/>
    <dgm:cxn modelId="{F02686F9-7DE4-4FED-9384-16F5A11355A4}" type="presParOf" srcId="{CFA7B67D-BE20-4BD2-9406-2BFA62279B1D}" destId="{D9C77E86-1618-4040-A23C-D92846066B67}" srcOrd="4" destOrd="0" presId="urn:microsoft.com/office/officeart/2009/layout/CircleArrowProcess"/>
    <dgm:cxn modelId="{0BD9B687-D456-4A97-982B-8D006C290E47}" type="presParOf" srcId="{D9C77E86-1618-4040-A23C-D92846066B67}" destId="{3401F453-78BB-4F1E-B46D-A7FC0F610FD3}" srcOrd="0" destOrd="0" presId="urn:microsoft.com/office/officeart/2009/layout/CircleArrowProcess"/>
    <dgm:cxn modelId="{72E862F8-43BB-4AEA-9592-384339DC3ADA}" type="presParOf" srcId="{CFA7B67D-BE20-4BD2-9406-2BFA62279B1D}" destId="{288F5111-8F13-4573-AE67-C42CE3494E80}"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CE468B-BE88-4AEA-A172-0974D78C2AFB}" type="doc">
      <dgm:prSet loTypeId="urn:microsoft.com/office/officeart/2005/8/layout/arrow5" loCatId="process" qsTypeId="urn:microsoft.com/office/officeart/2005/8/quickstyle/3d3" qsCatId="3D" csTypeId="urn:microsoft.com/office/officeart/2005/8/colors/colorful5" csCatId="colorful" phldr="1"/>
      <dgm:spPr/>
      <dgm:t>
        <a:bodyPr/>
        <a:lstStyle/>
        <a:p>
          <a:endParaRPr lang="pl-PL"/>
        </a:p>
      </dgm:t>
    </dgm:pt>
    <dgm:pt modelId="{F4715C62-336D-4DFD-AE24-D2459DA89937}">
      <dgm:prSet phldrT="[Tekst]"/>
      <dgm:spPr/>
      <dgm:t>
        <a:bodyPr/>
        <a:lstStyle/>
        <a:p>
          <a:r>
            <a:rPr lang="pl-PL" dirty="0"/>
            <a:t>Dotacje unijne zawsze</a:t>
          </a:r>
        </a:p>
      </dgm:t>
    </dgm:pt>
    <dgm:pt modelId="{7B9806F1-6597-44C9-9909-08BDF5929B32}" type="parTrans" cxnId="{9EBB1E31-0BAB-4C77-8AA3-678DFF4CA472}">
      <dgm:prSet/>
      <dgm:spPr/>
      <dgm:t>
        <a:bodyPr/>
        <a:lstStyle/>
        <a:p>
          <a:endParaRPr lang="pl-PL"/>
        </a:p>
      </dgm:t>
    </dgm:pt>
    <dgm:pt modelId="{FB885848-5DDB-4CFA-8210-FF4633D5D5FC}" type="sibTrans" cxnId="{9EBB1E31-0BAB-4C77-8AA3-678DFF4CA472}">
      <dgm:prSet/>
      <dgm:spPr/>
      <dgm:t>
        <a:bodyPr/>
        <a:lstStyle/>
        <a:p>
          <a:endParaRPr lang="pl-PL"/>
        </a:p>
      </dgm:t>
    </dgm:pt>
    <dgm:pt modelId="{C5C5BABC-618B-45A0-B653-5D6D14C306F7}">
      <dgm:prSet phldrT="[Tekst]"/>
      <dgm:spPr/>
      <dgm:t>
        <a:bodyPr/>
        <a:lstStyle/>
        <a:p>
          <a:r>
            <a:rPr lang="pl-PL" dirty="0"/>
            <a:t>Środki generalne nigdy </a:t>
          </a:r>
        </a:p>
      </dgm:t>
    </dgm:pt>
    <dgm:pt modelId="{F60BF61F-6CFA-4D93-B99A-711722115BCC}" type="parTrans" cxnId="{0BA00328-A6DE-4AD4-A6B3-598DF9B02742}">
      <dgm:prSet/>
      <dgm:spPr/>
      <dgm:t>
        <a:bodyPr/>
        <a:lstStyle/>
        <a:p>
          <a:endParaRPr lang="pl-PL"/>
        </a:p>
      </dgm:t>
    </dgm:pt>
    <dgm:pt modelId="{BEB6F476-C95E-4F44-AF5E-7A2EFE928757}" type="sibTrans" cxnId="{0BA00328-A6DE-4AD4-A6B3-598DF9B02742}">
      <dgm:prSet/>
      <dgm:spPr/>
      <dgm:t>
        <a:bodyPr/>
        <a:lstStyle/>
        <a:p>
          <a:endParaRPr lang="pl-PL"/>
        </a:p>
      </dgm:t>
    </dgm:pt>
    <dgm:pt modelId="{F430F920-2471-4068-A884-F9271A33A2C4}" type="pres">
      <dgm:prSet presAssocID="{00CE468B-BE88-4AEA-A172-0974D78C2AFB}" presName="diagram" presStyleCnt="0">
        <dgm:presLayoutVars>
          <dgm:dir/>
          <dgm:resizeHandles val="exact"/>
        </dgm:presLayoutVars>
      </dgm:prSet>
      <dgm:spPr/>
    </dgm:pt>
    <dgm:pt modelId="{2DC09F9F-97B0-4FB8-A441-6A5C940D04ED}" type="pres">
      <dgm:prSet presAssocID="{F4715C62-336D-4DFD-AE24-D2459DA89937}" presName="arrow" presStyleLbl="node1" presStyleIdx="0" presStyleCnt="2">
        <dgm:presLayoutVars>
          <dgm:bulletEnabled val="1"/>
        </dgm:presLayoutVars>
      </dgm:prSet>
      <dgm:spPr/>
    </dgm:pt>
    <dgm:pt modelId="{C04920A7-49D0-4CF3-8F5A-E8C0E4C1FD2F}" type="pres">
      <dgm:prSet presAssocID="{C5C5BABC-618B-45A0-B653-5D6D14C306F7}" presName="arrow" presStyleLbl="node1" presStyleIdx="1" presStyleCnt="2">
        <dgm:presLayoutVars>
          <dgm:bulletEnabled val="1"/>
        </dgm:presLayoutVars>
      </dgm:prSet>
      <dgm:spPr/>
    </dgm:pt>
  </dgm:ptLst>
  <dgm:cxnLst>
    <dgm:cxn modelId="{2E56620C-621C-4828-9529-D3938ECC8C05}" type="presOf" srcId="{F4715C62-336D-4DFD-AE24-D2459DA89937}" destId="{2DC09F9F-97B0-4FB8-A441-6A5C940D04ED}" srcOrd="0" destOrd="0" presId="urn:microsoft.com/office/officeart/2005/8/layout/arrow5"/>
    <dgm:cxn modelId="{0BA00328-A6DE-4AD4-A6B3-598DF9B02742}" srcId="{00CE468B-BE88-4AEA-A172-0974D78C2AFB}" destId="{C5C5BABC-618B-45A0-B653-5D6D14C306F7}" srcOrd="1" destOrd="0" parTransId="{F60BF61F-6CFA-4D93-B99A-711722115BCC}" sibTransId="{BEB6F476-C95E-4F44-AF5E-7A2EFE928757}"/>
    <dgm:cxn modelId="{9EBB1E31-0BAB-4C77-8AA3-678DFF4CA472}" srcId="{00CE468B-BE88-4AEA-A172-0974D78C2AFB}" destId="{F4715C62-336D-4DFD-AE24-D2459DA89937}" srcOrd="0" destOrd="0" parTransId="{7B9806F1-6597-44C9-9909-08BDF5929B32}" sibTransId="{FB885848-5DDB-4CFA-8210-FF4633D5D5FC}"/>
    <dgm:cxn modelId="{1CBDF99D-6F48-435A-81BA-A0A24F69686D}" type="presOf" srcId="{00CE468B-BE88-4AEA-A172-0974D78C2AFB}" destId="{F430F920-2471-4068-A884-F9271A33A2C4}" srcOrd="0" destOrd="0" presId="urn:microsoft.com/office/officeart/2005/8/layout/arrow5"/>
    <dgm:cxn modelId="{C22521B2-42DB-4221-BE51-DAB33EBBF2CC}" type="presOf" srcId="{C5C5BABC-618B-45A0-B653-5D6D14C306F7}" destId="{C04920A7-49D0-4CF3-8F5A-E8C0E4C1FD2F}" srcOrd="0" destOrd="0" presId="urn:microsoft.com/office/officeart/2005/8/layout/arrow5"/>
    <dgm:cxn modelId="{C2471634-1670-4354-BC57-7D04281F77C7}" type="presParOf" srcId="{F430F920-2471-4068-A884-F9271A33A2C4}" destId="{2DC09F9F-97B0-4FB8-A441-6A5C940D04ED}" srcOrd="0" destOrd="0" presId="urn:microsoft.com/office/officeart/2005/8/layout/arrow5"/>
    <dgm:cxn modelId="{6BF6FFE7-D9E4-4A04-BB78-31D8225DB7CF}" type="presParOf" srcId="{F430F920-2471-4068-A884-F9271A33A2C4}" destId="{C04920A7-49D0-4CF3-8F5A-E8C0E4C1FD2F}"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FB554-5BE1-4E08-9CAD-74E677561569}">
      <dsp:nvSpPr>
        <dsp:cNvPr id="0" name=""/>
        <dsp:cNvSpPr/>
      </dsp:nvSpPr>
      <dsp:spPr>
        <a:xfrm>
          <a:off x="0" y="318399"/>
          <a:ext cx="7858173" cy="103428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l-PL" sz="2600" kern="1200" dirty="0"/>
            <a:t>status podmiotu na podstawie prawa krajowego nie jest decydujący</a:t>
          </a:r>
        </a:p>
      </dsp:txBody>
      <dsp:txXfrm>
        <a:off x="50489" y="368888"/>
        <a:ext cx="7757195" cy="933302"/>
      </dsp:txXfrm>
    </dsp:sp>
    <dsp:sp modelId="{E7510D60-3642-404B-89A0-96A5005A450F}">
      <dsp:nvSpPr>
        <dsp:cNvPr id="0" name=""/>
        <dsp:cNvSpPr/>
      </dsp:nvSpPr>
      <dsp:spPr>
        <a:xfrm>
          <a:off x="0" y="1427559"/>
          <a:ext cx="7858173" cy="103428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l-PL" sz="2600" kern="1200"/>
            <a:t>o stosowaniu zasad pomocy państwa nie decyduje to, czy dany podmiot utworzono po to, aby przynosił zyski</a:t>
          </a:r>
        </a:p>
      </dsp:txBody>
      <dsp:txXfrm>
        <a:off x="50489" y="1478048"/>
        <a:ext cx="7757195" cy="933302"/>
      </dsp:txXfrm>
    </dsp:sp>
    <dsp:sp modelId="{27E595E3-5A00-43B7-8D35-16C3642E8541}">
      <dsp:nvSpPr>
        <dsp:cNvPr id="0" name=""/>
        <dsp:cNvSpPr/>
      </dsp:nvSpPr>
      <dsp:spPr>
        <a:xfrm>
          <a:off x="0" y="2536719"/>
          <a:ext cx="7858173" cy="1034280"/>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l-PL" sz="2600" kern="1200"/>
            <a:t>klasyfikacja podmiotu jako przedsiębiorstwa zawsze odnosi się do konkretnej działalności</a:t>
          </a:r>
        </a:p>
      </dsp:txBody>
      <dsp:txXfrm>
        <a:off x="50489" y="2587208"/>
        <a:ext cx="7757195" cy="9333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2BDE0-DD6B-43CB-BB91-6CD6205999F2}">
      <dsp:nvSpPr>
        <dsp:cNvPr id="0" name=""/>
        <dsp:cNvSpPr/>
      </dsp:nvSpPr>
      <dsp:spPr>
        <a:xfrm>
          <a:off x="2129659" y="689389"/>
          <a:ext cx="4597567" cy="4597567"/>
        </a:xfrm>
        <a:prstGeom prst="blockArc">
          <a:avLst>
            <a:gd name="adj1" fmla="val 1080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516F784-8991-40E5-8E07-0015FD6B81D5}">
      <dsp:nvSpPr>
        <dsp:cNvPr id="0" name=""/>
        <dsp:cNvSpPr/>
      </dsp:nvSpPr>
      <dsp:spPr>
        <a:xfrm>
          <a:off x="2129659" y="689389"/>
          <a:ext cx="4597567" cy="4597567"/>
        </a:xfrm>
        <a:prstGeom prst="blockArc">
          <a:avLst>
            <a:gd name="adj1" fmla="val 5400000"/>
            <a:gd name="adj2" fmla="val 108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5B45D13-5781-420A-AC9B-6385784242D0}">
      <dsp:nvSpPr>
        <dsp:cNvPr id="0" name=""/>
        <dsp:cNvSpPr/>
      </dsp:nvSpPr>
      <dsp:spPr>
        <a:xfrm>
          <a:off x="2129659" y="689389"/>
          <a:ext cx="4597567" cy="4597567"/>
        </a:xfrm>
        <a:prstGeom prst="blockArc">
          <a:avLst>
            <a:gd name="adj1" fmla="val 0"/>
            <a:gd name="adj2" fmla="val 54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25D0C68-CCD3-4524-BA25-A29DE803A2E7}">
      <dsp:nvSpPr>
        <dsp:cNvPr id="0" name=""/>
        <dsp:cNvSpPr/>
      </dsp:nvSpPr>
      <dsp:spPr>
        <a:xfrm>
          <a:off x="2129659" y="689389"/>
          <a:ext cx="4597567" cy="4597567"/>
        </a:xfrm>
        <a:prstGeom prst="blockArc">
          <a:avLst>
            <a:gd name="adj1" fmla="val 16200000"/>
            <a:gd name="adj2" fmla="val 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ED45DC0-C2B9-4A76-A002-588CF3EF10CF}">
      <dsp:nvSpPr>
        <dsp:cNvPr id="0" name=""/>
        <dsp:cNvSpPr/>
      </dsp:nvSpPr>
      <dsp:spPr>
        <a:xfrm>
          <a:off x="3371066" y="1930795"/>
          <a:ext cx="2114754" cy="211475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pl-PL" sz="2900" kern="1200"/>
            <a:t>Inwestor prywatny</a:t>
          </a:r>
          <a:endParaRPr lang="en-GB" sz="2900" kern="1200"/>
        </a:p>
      </dsp:txBody>
      <dsp:txXfrm>
        <a:off x="3680765" y="2240494"/>
        <a:ext cx="1495356" cy="1495356"/>
      </dsp:txXfrm>
    </dsp:sp>
    <dsp:sp modelId="{BE5CA2E3-43F8-4F61-99C8-7D4131CF4543}">
      <dsp:nvSpPr>
        <dsp:cNvPr id="0" name=""/>
        <dsp:cNvSpPr/>
      </dsp:nvSpPr>
      <dsp:spPr>
        <a:xfrm>
          <a:off x="3688279" y="2516"/>
          <a:ext cx="1480328" cy="1480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l-PL" sz="1300" kern="1200"/>
            <a:t>Ostrożny i sumienny</a:t>
          </a:r>
          <a:endParaRPr lang="en-GB" sz="1300" kern="1200"/>
        </a:p>
      </dsp:txBody>
      <dsp:txXfrm>
        <a:off x="3905068" y="219305"/>
        <a:ext cx="1046750" cy="1046750"/>
      </dsp:txXfrm>
    </dsp:sp>
    <dsp:sp modelId="{A2B1FE31-6838-44CB-A33D-0DBCBDCB776F}">
      <dsp:nvSpPr>
        <dsp:cNvPr id="0" name=""/>
        <dsp:cNvSpPr/>
      </dsp:nvSpPr>
      <dsp:spPr>
        <a:xfrm>
          <a:off x="5933771" y="2248008"/>
          <a:ext cx="1480328" cy="1480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l-PL" sz="1300" kern="1200"/>
            <a:t>bliski</a:t>
          </a:r>
          <a:endParaRPr lang="en-GB" sz="1300" kern="1200"/>
        </a:p>
      </dsp:txBody>
      <dsp:txXfrm>
        <a:off x="6150560" y="2464797"/>
        <a:ext cx="1046750" cy="1046750"/>
      </dsp:txXfrm>
    </dsp:sp>
    <dsp:sp modelId="{BE2FB84D-CED2-4601-9B5F-6AC34EF19992}">
      <dsp:nvSpPr>
        <dsp:cNvPr id="0" name=""/>
        <dsp:cNvSpPr/>
      </dsp:nvSpPr>
      <dsp:spPr>
        <a:xfrm>
          <a:off x="3688279" y="4493500"/>
          <a:ext cx="1480328" cy="1480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l-PL" sz="1300" kern="1200"/>
            <a:t>biznesowy</a:t>
          </a:r>
          <a:endParaRPr lang="en-GB" sz="1300" kern="1200"/>
        </a:p>
      </dsp:txBody>
      <dsp:txXfrm>
        <a:off x="3905068" y="4710289"/>
        <a:ext cx="1046750" cy="1046750"/>
      </dsp:txXfrm>
    </dsp:sp>
    <dsp:sp modelId="{70007B0B-FA2B-4A7D-BAAC-B0376FD9AE4C}">
      <dsp:nvSpPr>
        <dsp:cNvPr id="0" name=""/>
        <dsp:cNvSpPr/>
      </dsp:nvSpPr>
      <dsp:spPr>
        <a:xfrm>
          <a:off x="1442787" y="2248008"/>
          <a:ext cx="1480328" cy="14803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pl-PL" sz="1300" kern="1200"/>
            <a:t>przewidywalny</a:t>
          </a:r>
          <a:endParaRPr lang="en-GB" sz="1300" kern="1200"/>
        </a:p>
      </dsp:txBody>
      <dsp:txXfrm>
        <a:off x="1659576" y="2464797"/>
        <a:ext cx="1046750" cy="10467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F9C03-FC24-49ED-867B-437DC2FBCC53}">
      <dsp:nvSpPr>
        <dsp:cNvPr id="0" name=""/>
        <dsp:cNvSpPr/>
      </dsp:nvSpPr>
      <dsp:spPr>
        <a:xfrm>
          <a:off x="0" y="2855"/>
          <a:ext cx="8640382" cy="13355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7927AA-4D49-40C3-9FF7-296907B65F27}">
      <dsp:nvSpPr>
        <dsp:cNvPr id="0" name=""/>
        <dsp:cNvSpPr/>
      </dsp:nvSpPr>
      <dsp:spPr>
        <a:xfrm>
          <a:off x="403992" y="303345"/>
          <a:ext cx="734531" cy="734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E8350-699C-4B90-BFFC-8EE46EABC304}">
      <dsp:nvSpPr>
        <dsp:cNvPr id="0" name=""/>
        <dsp:cNvSpPr/>
      </dsp:nvSpPr>
      <dsp:spPr>
        <a:xfrm>
          <a:off x="1542515" y="2855"/>
          <a:ext cx="3888171" cy="133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2" tIns="141342" rIns="141342" bIns="141342" numCol="1" spcCol="1270" anchor="ctr" anchorCtr="0">
          <a:noAutofit/>
        </a:bodyPr>
        <a:lstStyle/>
        <a:p>
          <a:pPr marL="0" lvl="0" indent="0" algn="l" defTabSz="977900">
            <a:lnSpc>
              <a:spcPct val="100000"/>
            </a:lnSpc>
            <a:spcBef>
              <a:spcPct val="0"/>
            </a:spcBef>
            <a:spcAft>
              <a:spcPct val="35000"/>
            </a:spcAft>
            <a:buNone/>
          </a:pPr>
          <a:r>
            <a:rPr lang="pl-PL" sz="2200" kern="1200" dirty="0"/>
            <a:t>Pomoc w formie zastrzyków kapitałowych</a:t>
          </a:r>
        </a:p>
      </dsp:txBody>
      <dsp:txXfrm>
        <a:off x="1542515" y="2855"/>
        <a:ext cx="3888171" cy="1335511"/>
      </dsp:txXfrm>
    </dsp:sp>
    <dsp:sp modelId="{7D225EAA-5349-46AC-ADFE-647B1BB9CAB9}">
      <dsp:nvSpPr>
        <dsp:cNvPr id="0" name=""/>
        <dsp:cNvSpPr/>
      </dsp:nvSpPr>
      <dsp:spPr>
        <a:xfrm>
          <a:off x="5430687" y="2855"/>
          <a:ext cx="3208186" cy="133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2" tIns="141342" rIns="141342" bIns="141342" numCol="1" spcCol="1270" anchor="ctr" anchorCtr="0">
          <a:noAutofit/>
        </a:bodyPr>
        <a:lstStyle/>
        <a:p>
          <a:pPr marL="0" lvl="0" indent="0" algn="l" defTabSz="622300">
            <a:lnSpc>
              <a:spcPct val="100000"/>
            </a:lnSpc>
            <a:spcBef>
              <a:spcPct val="0"/>
            </a:spcBef>
            <a:spcAft>
              <a:spcPct val="35000"/>
            </a:spcAft>
            <a:buNone/>
          </a:pPr>
          <a:r>
            <a:rPr lang="pl-PL" sz="1400" kern="1200"/>
            <a:t> co do terminowego zastosowania TPI, metodologii TPI?</a:t>
          </a:r>
        </a:p>
        <a:p>
          <a:pPr marL="0" lvl="0" indent="0" algn="l" defTabSz="622300">
            <a:lnSpc>
              <a:spcPct val="100000"/>
            </a:lnSpc>
            <a:spcBef>
              <a:spcPct val="0"/>
            </a:spcBef>
            <a:spcAft>
              <a:spcPct val="35000"/>
            </a:spcAft>
            <a:buNone/>
          </a:pPr>
          <a:r>
            <a:rPr lang="pl-PL" sz="1400" kern="1200" dirty="0"/>
            <a:t> co do tego czy przeprowadzona </a:t>
          </a:r>
          <a:r>
            <a:rPr lang="pl-PL" sz="1400" kern="1200" dirty="0" err="1"/>
            <a:t>TPI</a:t>
          </a:r>
          <a:r>
            <a:rPr lang="pl-PL" sz="1400" kern="1200" dirty="0"/>
            <a:t>, gdzie </a:t>
          </a:r>
          <a:r>
            <a:rPr lang="pl-PL" sz="1400" kern="1200" dirty="0" err="1"/>
            <a:t>NPV</a:t>
          </a:r>
          <a:r>
            <a:rPr lang="pl-PL" sz="1400" kern="1200" dirty="0"/>
            <a:t> (+) oparto na realistycznych i wiarygodnych założeniach?</a:t>
          </a:r>
        </a:p>
      </dsp:txBody>
      <dsp:txXfrm>
        <a:off x="5430687" y="2855"/>
        <a:ext cx="3208186" cy="1335511"/>
      </dsp:txXfrm>
    </dsp:sp>
    <dsp:sp modelId="{2174CC0B-ED90-4B1F-98EE-29A26E06F2DE}">
      <dsp:nvSpPr>
        <dsp:cNvPr id="0" name=""/>
        <dsp:cNvSpPr/>
      </dsp:nvSpPr>
      <dsp:spPr>
        <a:xfrm>
          <a:off x="0" y="1672245"/>
          <a:ext cx="8640382" cy="13355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BCE10-F01D-48AF-8322-32FCF161CDBB}">
      <dsp:nvSpPr>
        <dsp:cNvPr id="0" name=""/>
        <dsp:cNvSpPr/>
      </dsp:nvSpPr>
      <dsp:spPr>
        <a:xfrm>
          <a:off x="403992" y="1972735"/>
          <a:ext cx="734531" cy="734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C72564-F5CD-49C4-A9E1-42BA9C326F3E}">
      <dsp:nvSpPr>
        <dsp:cNvPr id="0" name=""/>
        <dsp:cNvSpPr/>
      </dsp:nvSpPr>
      <dsp:spPr>
        <a:xfrm>
          <a:off x="1542515" y="1672245"/>
          <a:ext cx="7096358" cy="133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2" tIns="141342" rIns="141342" bIns="141342" numCol="1" spcCol="1270" anchor="ctr" anchorCtr="0">
          <a:noAutofit/>
        </a:bodyPr>
        <a:lstStyle/>
        <a:p>
          <a:pPr marL="0" lvl="0" indent="0" algn="l" defTabSz="977900">
            <a:lnSpc>
              <a:spcPct val="100000"/>
            </a:lnSpc>
            <a:spcBef>
              <a:spcPct val="0"/>
            </a:spcBef>
            <a:spcAft>
              <a:spcPct val="35000"/>
            </a:spcAft>
            <a:buNone/>
          </a:pPr>
          <a:r>
            <a:rPr lang="pl-PL" sz="2200" kern="1200" dirty="0"/>
            <a:t>Czy publiczne finansowanie projektu inwestycyjnego jest zgodne z TPI?</a:t>
          </a:r>
        </a:p>
      </dsp:txBody>
      <dsp:txXfrm>
        <a:off x="1542515" y="1672245"/>
        <a:ext cx="7096358" cy="1335511"/>
      </dsp:txXfrm>
    </dsp:sp>
    <dsp:sp modelId="{EE7C66DA-0A2D-4CC4-BA09-7858DA9FA5BB}">
      <dsp:nvSpPr>
        <dsp:cNvPr id="0" name=""/>
        <dsp:cNvSpPr/>
      </dsp:nvSpPr>
      <dsp:spPr>
        <a:xfrm>
          <a:off x="0" y="3341634"/>
          <a:ext cx="8640382" cy="13355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604A1-B942-4B61-84A8-DBAC69901CA9}">
      <dsp:nvSpPr>
        <dsp:cNvPr id="0" name=""/>
        <dsp:cNvSpPr/>
      </dsp:nvSpPr>
      <dsp:spPr>
        <a:xfrm>
          <a:off x="403992" y="3642124"/>
          <a:ext cx="734531" cy="7345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8BDB1B-E859-4F67-A332-E9C98A24955D}">
      <dsp:nvSpPr>
        <dsp:cNvPr id="0" name=""/>
        <dsp:cNvSpPr/>
      </dsp:nvSpPr>
      <dsp:spPr>
        <a:xfrm>
          <a:off x="1542515" y="3341634"/>
          <a:ext cx="7096358" cy="133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42" tIns="141342" rIns="141342" bIns="141342" numCol="1" spcCol="1270" anchor="ctr" anchorCtr="0">
          <a:noAutofit/>
        </a:bodyPr>
        <a:lstStyle/>
        <a:p>
          <a:pPr marL="0" lvl="0" indent="0" algn="l" defTabSz="977900">
            <a:lnSpc>
              <a:spcPct val="100000"/>
            </a:lnSpc>
            <a:spcBef>
              <a:spcPct val="0"/>
            </a:spcBef>
            <a:spcAft>
              <a:spcPct val="35000"/>
            </a:spcAft>
            <a:buNone/>
          </a:pPr>
          <a:r>
            <a:rPr lang="pl-PL" sz="2200" kern="1200" dirty="0"/>
            <a:t>Czy pomoc operacyjną i inwestycyjną dla portu lotniczego w Gdyni można uznać za zgodną z rynkiem wewnętrznym?</a:t>
          </a:r>
        </a:p>
      </dsp:txBody>
      <dsp:txXfrm>
        <a:off x="1542515" y="3341634"/>
        <a:ext cx="7096358" cy="13355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A29F8-C489-4AE4-9CB4-8A3CD9E8084E}">
      <dsp:nvSpPr>
        <dsp:cNvPr id="0" name=""/>
        <dsp:cNvSpPr/>
      </dsp:nvSpPr>
      <dsp:spPr>
        <a:xfrm>
          <a:off x="2838" y="0"/>
          <a:ext cx="5807068" cy="3052311"/>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kern="1200">
              <a:latin typeface="Open Sans" panose="020B0606030504020204" pitchFamily="34" charset="0"/>
              <a:ea typeface="Open Sans" panose="020B0606030504020204" pitchFamily="34" charset="0"/>
              <a:cs typeface="Open Sans" panose="020B0606030504020204" pitchFamily="34" charset="0"/>
            </a:rPr>
            <a:t>dany podmiot działa, sprawując władzę publiczną, jeżeli przedmiotowa działalność stanowi część zasadniczych funkcji państwa, lub jeżeli jest ona powiązana z tymi funkcjami przez swój charakter, swoje cele i zasady, którym podlega </a:t>
          </a:r>
        </a:p>
      </dsp:txBody>
      <dsp:txXfrm>
        <a:off x="92237" y="89399"/>
        <a:ext cx="5628270" cy="28735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3ED53-B9BD-4444-A7F7-A4D99026E7ED}">
      <dsp:nvSpPr>
        <dsp:cNvPr id="0" name=""/>
        <dsp:cNvSpPr/>
      </dsp:nvSpPr>
      <dsp:spPr>
        <a:xfrm>
          <a:off x="0" y="571"/>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201770-9B4F-4A44-8206-1A26F62F398C}">
      <dsp:nvSpPr>
        <dsp:cNvPr id="0" name=""/>
        <dsp:cNvSpPr/>
      </dsp:nvSpPr>
      <dsp:spPr>
        <a:xfrm>
          <a:off x="0" y="571"/>
          <a:ext cx="8640382"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pl-PL" sz="1700" kern="1200"/>
            <a:t>działalność wojska lub policji </a:t>
          </a:r>
        </a:p>
      </dsp:txBody>
      <dsp:txXfrm>
        <a:off x="0" y="571"/>
        <a:ext cx="8640382" cy="668408"/>
      </dsp:txXfrm>
    </dsp:sp>
    <dsp:sp modelId="{53C9B623-66D4-4E64-A970-055A560E504B}">
      <dsp:nvSpPr>
        <dsp:cNvPr id="0" name=""/>
        <dsp:cNvSpPr/>
      </dsp:nvSpPr>
      <dsp:spPr>
        <a:xfrm>
          <a:off x="0" y="668979"/>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D6097-9F24-4F21-96E9-F794C7FFA8D8}">
      <dsp:nvSpPr>
        <dsp:cNvPr id="0" name=""/>
        <dsp:cNvSpPr/>
      </dsp:nvSpPr>
      <dsp:spPr>
        <a:xfrm>
          <a:off x="0" y="668979"/>
          <a:ext cx="8640382"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pl-PL" sz="1700" kern="1200"/>
            <a:t>działalność w zakresie bezpieczeństwa i kontroli żeglugi powietrznej </a:t>
          </a:r>
        </a:p>
      </dsp:txBody>
      <dsp:txXfrm>
        <a:off x="0" y="668979"/>
        <a:ext cx="8640382" cy="668408"/>
      </dsp:txXfrm>
    </dsp:sp>
    <dsp:sp modelId="{875B10B5-A7AC-4C93-8F16-B53E4FB9578A}">
      <dsp:nvSpPr>
        <dsp:cNvPr id="0" name=""/>
        <dsp:cNvSpPr/>
      </dsp:nvSpPr>
      <dsp:spPr>
        <a:xfrm>
          <a:off x="0" y="1337388"/>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9B6E79-B42C-496B-AFF6-FE3B11891E4C}">
      <dsp:nvSpPr>
        <dsp:cNvPr id="0" name=""/>
        <dsp:cNvSpPr/>
      </dsp:nvSpPr>
      <dsp:spPr>
        <a:xfrm>
          <a:off x="0" y="1337388"/>
          <a:ext cx="8640382"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pl-PL" sz="1700" kern="1200"/>
            <a:t>działalność w zakresie kontroli i bezpieczeństwa ruchu morskiego </a:t>
          </a:r>
        </a:p>
      </dsp:txBody>
      <dsp:txXfrm>
        <a:off x="0" y="1337388"/>
        <a:ext cx="8640382" cy="668408"/>
      </dsp:txXfrm>
    </dsp:sp>
    <dsp:sp modelId="{8F22BB4C-8277-48BB-9272-D893B758D2FC}">
      <dsp:nvSpPr>
        <dsp:cNvPr id="0" name=""/>
        <dsp:cNvSpPr/>
      </dsp:nvSpPr>
      <dsp:spPr>
        <a:xfrm>
          <a:off x="0" y="2005796"/>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B832B-1243-4DE9-A871-B67C5941281B}">
      <dsp:nvSpPr>
        <dsp:cNvPr id="0" name=""/>
        <dsp:cNvSpPr/>
      </dsp:nvSpPr>
      <dsp:spPr>
        <a:xfrm>
          <a:off x="0" y="2005796"/>
          <a:ext cx="8640382"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pl-PL" sz="1700" kern="1200"/>
            <a:t>działalność w zakresie nadzoru nad zanieczyszczeniami </a:t>
          </a:r>
        </a:p>
      </dsp:txBody>
      <dsp:txXfrm>
        <a:off x="0" y="2005796"/>
        <a:ext cx="8640382" cy="668408"/>
      </dsp:txXfrm>
    </dsp:sp>
    <dsp:sp modelId="{B3DBB6D0-4574-48E3-8FEF-DE8BFBBB3913}">
      <dsp:nvSpPr>
        <dsp:cNvPr id="0" name=""/>
        <dsp:cNvSpPr/>
      </dsp:nvSpPr>
      <dsp:spPr>
        <a:xfrm>
          <a:off x="0" y="2674205"/>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BEEA2E-3E9B-42A5-A28E-028DA8FBB917}">
      <dsp:nvSpPr>
        <dsp:cNvPr id="0" name=""/>
        <dsp:cNvSpPr/>
      </dsp:nvSpPr>
      <dsp:spPr>
        <a:xfrm>
          <a:off x="0" y="2674205"/>
          <a:ext cx="8640382"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pl-PL" sz="1700" kern="1200"/>
            <a:t>działalność w zakresie organizacji, finansowania i wykonywania wyroków więzienia</a:t>
          </a:r>
        </a:p>
      </dsp:txBody>
      <dsp:txXfrm>
        <a:off x="0" y="2674205"/>
        <a:ext cx="8640382" cy="668408"/>
      </dsp:txXfrm>
    </dsp:sp>
    <dsp:sp modelId="{E505EDCA-D6EF-4A65-94B3-7A957B33CD25}">
      <dsp:nvSpPr>
        <dsp:cNvPr id="0" name=""/>
        <dsp:cNvSpPr/>
      </dsp:nvSpPr>
      <dsp:spPr>
        <a:xfrm>
          <a:off x="0" y="3342613"/>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C3A45-1E48-4EBE-9247-E38FC7E48DE3}">
      <dsp:nvSpPr>
        <dsp:cNvPr id="0" name=""/>
        <dsp:cNvSpPr/>
      </dsp:nvSpPr>
      <dsp:spPr>
        <a:xfrm>
          <a:off x="0" y="3342613"/>
          <a:ext cx="8640382"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pl-PL" sz="1700" kern="1200"/>
            <a:t>działalność organów publicznych w zakresie rozwoju i rewitalizacji terenów publicznych </a:t>
          </a:r>
        </a:p>
      </dsp:txBody>
      <dsp:txXfrm>
        <a:off x="0" y="3342613"/>
        <a:ext cx="8640382" cy="668408"/>
      </dsp:txXfrm>
    </dsp:sp>
    <dsp:sp modelId="{D8E86110-9876-4EFC-814C-9F5620040304}">
      <dsp:nvSpPr>
        <dsp:cNvPr id="0" name=""/>
        <dsp:cNvSpPr/>
      </dsp:nvSpPr>
      <dsp:spPr>
        <a:xfrm>
          <a:off x="0" y="4011022"/>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D683A0-DE9D-4DDC-ADB7-FA773941523D}">
      <dsp:nvSpPr>
        <dsp:cNvPr id="0" name=""/>
        <dsp:cNvSpPr/>
      </dsp:nvSpPr>
      <dsp:spPr>
        <a:xfrm>
          <a:off x="0" y="4011022"/>
          <a:ext cx="8640382"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pl-PL" sz="1700" kern="1200"/>
            <a:t>działalność w zakresie zbierania danych, które mają być wykorzystane do celów publicznych, na podstawie ustawowego obowiązku informacyjnego nałożonego na te przedsiębiorstw</a:t>
          </a:r>
        </a:p>
      </dsp:txBody>
      <dsp:txXfrm>
        <a:off x="0" y="4011022"/>
        <a:ext cx="8640382" cy="6684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DFEEA-E521-42E9-BDC2-5C626730F8B2}">
      <dsp:nvSpPr>
        <dsp:cNvPr id="0" name=""/>
        <dsp:cNvSpPr/>
      </dsp:nvSpPr>
      <dsp:spPr>
        <a:xfrm>
          <a:off x="1484" y="0"/>
          <a:ext cx="3758869" cy="3461351"/>
        </a:xfrm>
        <a:prstGeom prst="roundRect">
          <a:avLst>
            <a:gd name="adj" fmla="val 1000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a:t>Zasada </a:t>
          </a:r>
        </a:p>
        <a:p>
          <a:pPr marL="0" lvl="0" indent="0" algn="ctr" defTabSz="889000">
            <a:lnSpc>
              <a:spcPct val="90000"/>
            </a:lnSpc>
            <a:spcBef>
              <a:spcPct val="0"/>
            </a:spcBef>
            <a:spcAft>
              <a:spcPct val="35000"/>
            </a:spcAft>
            <a:buNone/>
          </a:pPr>
          <a:r>
            <a:rPr lang="pl-PL" sz="2000" kern="1200" dirty="0" err="1"/>
            <a:t>pari</a:t>
          </a:r>
          <a:r>
            <a:rPr lang="pl-PL" sz="2000" kern="1200" dirty="0"/>
            <a:t> </a:t>
          </a:r>
          <a:r>
            <a:rPr lang="pl-PL" sz="2000" kern="1200" dirty="0" err="1"/>
            <a:t>passu</a:t>
          </a:r>
          <a:r>
            <a:rPr lang="pl-PL" sz="2000" kern="1200" dirty="0"/>
            <a:t> </a:t>
          </a:r>
        </a:p>
        <a:p>
          <a:pPr marL="0" lvl="0" indent="0" algn="ctr" defTabSz="889000">
            <a:lnSpc>
              <a:spcPct val="90000"/>
            </a:lnSpc>
            <a:spcBef>
              <a:spcPct val="0"/>
            </a:spcBef>
            <a:spcAft>
              <a:spcPct val="35000"/>
            </a:spcAft>
            <a:buNone/>
          </a:pPr>
          <a:r>
            <a:rPr lang="pl-PL" sz="2000" kern="1200" dirty="0"/>
            <a:t>(PPP)</a:t>
          </a:r>
        </a:p>
      </dsp:txBody>
      <dsp:txXfrm>
        <a:off x="1484" y="1384540"/>
        <a:ext cx="3758869" cy="1384540"/>
      </dsp:txXfrm>
    </dsp:sp>
    <dsp:sp modelId="{CDEFEDC8-ECFF-4856-83A0-D1DD52F27AFF}">
      <dsp:nvSpPr>
        <dsp:cNvPr id="0" name=""/>
        <dsp:cNvSpPr/>
      </dsp:nvSpPr>
      <dsp:spPr>
        <a:xfrm>
          <a:off x="1304603" y="207681"/>
          <a:ext cx="1152629" cy="115262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A8350576-802A-4A2D-A37E-4B9B9E23909B}">
      <dsp:nvSpPr>
        <dsp:cNvPr id="0" name=""/>
        <dsp:cNvSpPr/>
      </dsp:nvSpPr>
      <dsp:spPr>
        <a:xfrm>
          <a:off x="3834690" y="0"/>
          <a:ext cx="3658338" cy="3461351"/>
        </a:xfrm>
        <a:prstGeom prst="roundRect">
          <a:avLst>
            <a:gd name="adj" fmla="val 10000"/>
          </a:avLst>
        </a:prstGeom>
        <a:gradFill rotWithShape="0">
          <a:gsLst>
            <a:gs pos="0">
              <a:schemeClr val="accent2">
                <a:shade val="50000"/>
                <a:hueOff val="163759"/>
                <a:satOff val="66935"/>
                <a:lumOff val="32832"/>
                <a:alphaOff val="0"/>
                <a:satMod val="103000"/>
                <a:lumMod val="102000"/>
                <a:tint val="94000"/>
              </a:schemeClr>
            </a:gs>
            <a:gs pos="50000">
              <a:schemeClr val="accent2">
                <a:shade val="50000"/>
                <a:hueOff val="163759"/>
                <a:satOff val="66935"/>
                <a:lumOff val="32832"/>
                <a:alphaOff val="0"/>
                <a:satMod val="110000"/>
                <a:lumMod val="100000"/>
                <a:shade val="100000"/>
              </a:schemeClr>
            </a:gs>
            <a:gs pos="100000">
              <a:schemeClr val="accent2">
                <a:shade val="50000"/>
                <a:hueOff val="163759"/>
                <a:satOff val="66935"/>
                <a:lumOff val="3283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l-PL" sz="2000" kern="1200" dirty="0"/>
            <a:t>Przetargi </a:t>
          </a:r>
        </a:p>
        <a:p>
          <a:pPr marL="0" lvl="0" indent="0" algn="ctr" defTabSz="889000">
            <a:lnSpc>
              <a:spcPct val="90000"/>
            </a:lnSpc>
            <a:spcBef>
              <a:spcPct val="0"/>
            </a:spcBef>
            <a:spcAft>
              <a:spcPct val="35000"/>
            </a:spcAft>
            <a:buNone/>
          </a:pPr>
          <a:r>
            <a:rPr lang="pl-PL" sz="2000" kern="1200" dirty="0"/>
            <a:t>(PZP)</a:t>
          </a:r>
        </a:p>
      </dsp:txBody>
      <dsp:txXfrm>
        <a:off x="3834690" y="1384540"/>
        <a:ext cx="3658338" cy="1384540"/>
      </dsp:txXfrm>
    </dsp:sp>
    <dsp:sp modelId="{BC06CA28-6487-4824-A3C2-BD5ED37AD414}">
      <dsp:nvSpPr>
        <dsp:cNvPr id="0" name=""/>
        <dsp:cNvSpPr/>
      </dsp:nvSpPr>
      <dsp:spPr>
        <a:xfrm>
          <a:off x="5122957" y="207681"/>
          <a:ext cx="1152629" cy="1152629"/>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3FCB3316-BA4F-4C37-8133-8E47CF525CA1}">
      <dsp:nvSpPr>
        <dsp:cNvPr id="0" name=""/>
        <dsp:cNvSpPr/>
      </dsp:nvSpPr>
      <dsp:spPr>
        <a:xfrm>
          <a:off x="301197" y="2769080"/>
          <a:ext cx="6927531" cy="519202"/>
        </a:xfrm>
        <a:prstGeom prst="leftRightArrow">
          <a:avLst/>
        </a:prstGeom>
        <a:gradFill rotWithShape="0">
          <a:gsLst>
            <a:gs pos="0">
              <a:schemeClr val="accent2">
                <a:tint val="55000"/>
                <a:hueOff val="0"/>
                <a:satOff val="0"/>
                <a:lumOff val="0"/>
                <a:alphaOff val="0"/>
                <a:satMod val="103000"/>
                <a:lumMod val="102000"/>
                <a:tint val="94000"/>
              </a:schemeClr>
            </a:gs>
            <a:gs pos="50000">
              <a:schemeClr val="accent2">
                <a:tint val="55000"/>
                <a:hueOff val="0"/>
                <a:satOff val="0"/>
                <a:lumOff val="0"/>
                <a:alphaOff val="0"/>
                <a:satMod val="110000"/>
                <a:lumMod val="100000"/>
                <a:shade val="100000"/>
              </a:schemeClr>
            </a:gs>
            <a:gs pos="100000">
              <a:schemeClr val="accent2">
                <a:tint val="55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C1526-B827-4FCE-B43D-46A9FCDDF249}">
      <dsp:nvSpPr>
        <dsp:cNvPr id="0" name=""/>
        <dsp:cNvSpPr/>
      </dsp:nvSpPr>
      <dsp:spPr>
        <a:xfrm>
          <a:off x="4464447" y="2591585"/>
          <a:ext cx="3496582" cy="404563"/>
        </a:xfrm>
        <a:custGeom>
          <a:avLst/>
          <a:gdLst/>
          <a:ahLst/>
          <a:cxnLst/>
          <a:rect l="0" t="0" r="0" b="0"/>
          <a:pathLst>
            <a:path>
              <a:moveTo>
                <a:pt x="0" y="0"/>
              </a:moveTo>
              <a:lnTo>
                <a:pt x="0" y="202281"/>
              </a:lnTo>
              <a:lnTo>
                <a:pt x="3496582" y="202281"/>
              </a:lnTo>
              <a:lnTo>
                <a:pt x="3496582" y="404563"/>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1ABCC6-B2EE-4750-8C7D-5CA796E8E974}">
      <dsp:nvSpPr>
        <dsp:cNvPr id="0" name=""/>
        <dsp:cNvSpPr/>
      </dsp:nvSpPr>
      <dsp:spPr>
        <a:xfrm>
          <a:off x="4464447" y="2591585"/>
          <a:ext cx="1165527" cy="404563"/>
        </a:xfrm>
        <a:custGeom>
          <a:avLst/>
          <a:gdLst/>
          <a:ahLst/>
          <a:cxnLst/>
          <a:rect l="0" t="0" r="0" b="0"/>
          <a:pathLst>
            <a:path>
              <a:moveTo>
                <a:pt x="0" y="0"/>
              </a:moveTo>
              <a:lnTo>
                <a:pt x="0" y="202281"/>
              </a:lnTo>
              <a:lnTo>
                <a:pt x="1165527" y="202281"/>
              </a:lnTo>
              <a:lnTo>
                <a:pt x="1165527" y="404563"/>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2A0EEF-C900-49E7-9183-16C06DAEC815}">
      <dsp:nvSpPr>
        <dsp:cNvPr id="0" name=""/>
        <dsp:cNvSpPr/>
      </dsp:nvSpPr>
      <dsp:spPr>
        <a:xfrm>
          <a:off x="3298919" y="2591585"/>
          <a:ext cx="1165527" cy="404563"/>
        </a:xfrm>
        <a:custGeom>
          <a:avLst/>
          <a:gdLst/>
          <a:ahLst/>
          <a:cxnLst/>
          <a:rect l="0" t="0" r="0" b="0"/>
          <a:pathLst>
            <a:path>
              <a:moveTo>
                <a:pt x="1165527" y="0"/>
              </a:moveTo>
              <a:lnTo>
                <a:pt x="1165527" y="202281"/>
              </a:lnTo>
              <a:lnTo>
                <a:pt x="0" y="202281"/>
              </a:lnTo>
              <a:lnTo>
                <a:pt x="0" y="404563"/>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680A3F-427D-4A20-B306-2829FEDE8DE6}">
      <dsp:nvSpPr>
        <dsp:cNvPr id="0" name=""/>
        <dsp:cNvSpPr/>
      </dsp:nvSpPr>
      <dsp:spPr>
        <a:xfrm>
          <a:off x="967864" y="2591585"/>
          <a:ext cx="3496582" cy="404563"/>
        </a:xfrm>
        <a:custGeom>
          <a:avLst/>
          <a:gdLst/>
          <a:ahLst/>
          <a:cxnLst/>
          <a:rect l="0" t="0" r="0" b="0"/>
          <a:pathLst>
            <a:path>
              <a:moveTo>
                <a:pt x="3496582" y="0"/>
              </a:moveTo>
              <a:lnTo>
                <a:pt x="3496582" y="202281"/>
              </a:lnTo>
              <a:lnTo>
                <a:pt x="0" y="202281"/>
              </a:lnTo>
              <a:lnTo>
                <a:pt x="0" y="404563"/>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F1A38D-901A-4716-9ABB-0452E17599DB}">
      <dsp:nvSpPr>
        <dsp:cNvPr id="0" name=""/>
        <dsp:cNvSpPr/>
      </dsp:nvSpPr>
      <dsp:spPr>
        <a:xfrm>
          <a:off x="3501201" y="719758"/>
          <a:ext cx="1926491" cy="1871827"/>
        </a:xfrm>
        <a:prstGeom prst="rect">
          <a:avLst/>
        </a:prstGeom>
        <a:gradFill rotWithShape="0">
          <a:gsLst>
            <a:gs pos="0">
              <a:schemeClr val="accent4">
                <a:shade val="80000"/>
                <a:hueOff val="0"/>
                <a:satOff val="0"/>
                <a:lumOff val="0"/>
                <a:alphaOff val="0"/>
                <a:lumMod val="110000"/>
                <a:satMod val="105000"/>
                <a:tint val="67000"/>
              </a:schemeClr>
            </a:gs>
            <a:gs pos="50000">
              <a:schemeClr val="accent4">
                <a:shade val="80000"/>
                <a:hueOff val="0"/>
                <a:satOff val="0"/>
                <a:lumOff val="0"/>
                <a:alphaOff val="0"/>
                <a:lumMod val="105000"/>
                <a:satMod val="103000"/>
                <a:tint val="73000"/>
              </a:schemeClr>
            </a:gs>
            <a:gs pos="100000">
              <a:schemeClr val="accent4">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dirty="0"/>
            <a:t>Możliwość zakłócenia konkurencji wyklucza się w przypadku wystąpienia łącznie czterech następujących przesłanek: </a:t>
          </a:r>
        </a:p>
      </dsp:txBody>
      <dsp:txXfrm>
        <a:off x="3501201" y="719758"/>
        <a:ext cx="1926491" cy="1871827"/>
      </dsp:txXfrm>
    </dsp:sp>
    <dsp:sp modelId="{8B1DC7E4-28F4-4E1C-8B8E-0AE94F3A04EA}">
      <dsp:nvSpPr>
        <dsp:cNvPr id="0" name=""/>
        <dsp:cNvSpPr/>
      </dsp:nvSpPr>
      <dsp:spPr>
        <a:xfrm>
          <a:off x="4618" y="2996149"/>
          <a:ext cx="1926491" cy="963245"/>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a:t>usługa jest objęta monopolem prawnym </a:t>
          </a:r>
        </a:p>
      </dsp:txBody>
      <dsp:txXfrm>
        <a:off x="4618" y="2996149"/>
        <a:ext cx="1926491" cy="963245"/>
      </dsp:txXfrm>
    </dsp:sp>
    <dsp:sp modelId="{2614D391-F53F-461D-A5E9-701B08238B64}">
      <dsp:nvSpPr>
        <dsp:cNvPr id="0" name=""/>
        <dsp:cNvSpPr/>
      </dsp:nvSpPr>
      <dsp:spPr>
        <a:xfrm>
          <a:off x="2335673" y="2996149"/>
          <a:ext cx="1926491" cy="963245"/>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a:t>monopol prawny wyklucza konkurencję na rynku i o rynek</a:t>
          </a:r>
        </a:p>
      </dsp:txBody>
      <dsp:txXfrm>
        <a:off x="2335673" y="2996149"/>
        <a:ext cx="1926491" cy="963245"/>
      </dsp:txXfrm>
    </dsp:sp>
    <dsp:sp modelId="{0EA19759-4C84-4684-AADD-943BC2E6772D}">
      <dsp:nvSpPr>
        <dsp:cNvPr id="0" name=""/>
        <dsp:cNvSpPr/>
      </dsp:nvSpPr>
      <dsp:spPr>
        <a:xfrm>
          <a:off x="4666729" y="2996149"/>
          <a:ext cx="1926491" cy="963245"/>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dirty="0"/>
            <a:t>usługa nie konkuruje z innymi usługami</a:t>
          </a:r>
        </a:p>
      </dsp:txBody>
      <dsp:txXfrm>
        <a:off x="4666729" y="2996149"/>
        <a:ext cx="1926491" cy="963245"/>
      </dsp:txXfrm>
    </dsp:sp>
    <dsp:sp modelId="{C922C6C1-AA68-4C8D-BB9D-AE432F694FBE}">
      <dsp:nvSpPr>
        <dsp:cNvPr id="0" name=""/>
        <dsp:cNvSpPr/>
      </dsp:nvSpPr>
      <dsp:spPr>
        <a:xfrm>
          <a:off x="6997784" y="2996149"/>
          <a:ext cx="1926491" cy="2404454"/>
        </a:xfrm>
        <a:prstGeom prst="rect">
          <a:avLst/>
        </a:prstGeom>
        <a:gradFill rotWithShape="0">
          <a:gsLst>
            <a:gs pos="0">
              <a:schemeClr val="accent4">
                <a:tint val="99000"/>
                <a:hueOff val="0"/>
                <a:satOff val="0"/>
                <a:lumOff val="0"/>
                <a:alphaOff val="0"/>
                <a:lumMod val="110000"/>
                <a:satMod val="105000"/>
                <a:tint val="67000"/>
              </a:schemeClr>
            </a:gs>
            <a:gs pos="50000">
              <a:schemeClr val="accent4">
                <a:tint val="99000"/>
                <a:hueOff val="0"/>
                <a:satOff val="0"/>
                <a:lumOff val="0"/>
                <a:alphaOff val="0"/>
                <a:lumMod val="105000"/>
                <a:satMod val="103000"/>
                <a:tint val="73000"/>
              </a:schemeClr>
            </a:gs>
            <a:gs pos="100000">
              <a:schemeClr val="accent4">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dirty="0"/>
            <a:t>jeżeli usługodawca prowadzi działalność na innym rynku (geograficznym lub produktowym), który jest otwarty na konkurencję, trzeba wykluczyć subsydiowanie skrośne</a:t>
          </a:r>
        </a:p>
      </dsp:txBody>
      <dsp:txXfrm>
        <a:off x="6997784" y="2996149"/>
        <a:ext cx="1926491" cy="24044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10DEB-09AC-4AE1-9327-9028832AD870}">
      <dsp:nvSpPr>
        <dsp:cNvPr id="0" name=""/>
        <dsp:cNvSpPr/>
      </dsp:nvSpPr>
      <dsp:spPr>
        <a:xfrm>
          <a:off x="0" y="241050"/>
          <a:ext cx="8640382" cy="1258368"/>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99766" numCol="1" spcCol="1270" anchor="ctr" anchorCtr="0">
          <a:noAutofit/>
        </a:bodyPr>
        <a:lstStyle/>
        <a:p>
          <a:pPr marL="0" lvl="0" indent="0" algn="l" defTabSz="711200">
            <a:lnSpc>
              <a:spcPct val="90000"/>
            </a:lnSpc>
            <a:spcBef>
              <a:spcPct val="0"/>
            </a:spcBef>
            <a:spcAft>
              <a:spcPct val="35000"/>
            </a:spcAft>
            <a:buNone/>
          </a:pPr>
          <a:r>
            <a:rPr lang="pl-PL" sz="1600" kern="1200" dirty="0"/>
            <a:t>Pomoc dla właściciela</a:t>
          </a:r>
        </a:p>
      </dsp:txBody>
      <dsp:txXfrm>
        <a:off x="0" y="555642"/>
        <a:ext cx="8325790" cy="629184"/>
      </dsp:txXfrm>
    </dsp:sp>
    <dsp:sp modelId="{709541E3-11AA-44C3-A689-761782A40C4E}">
      <dsp:nvSpPr>
        <dsp:cNvPr id="0" name=""/>
        <dsp:cNvSpPr/>
      </dsp:nvSpPr>
      <dsp:spPr>
        <a:xfrm>
          <a:off x="0" y="1211434"/>
          <a:ext cx="2661237" cy="2424081"/>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kern="1200" dirty="0"/>
            <a:t>Ustalenie wykonywania działalności gospodarczej</a:t>
          </a:r>
        </a:p>
        <a:p>
          <a:pPr marL="0" lvl="0" indent="0" algn="l" defTabSz="711200">
            <a:lnSpc>
              <a:spcPct val="90000"/>
            </a:lnSpc>
            <a:spcBef>
              <a:spcPct val="0"/>
            </a:spcBef>
            <a:spcAft>
              <a:spcPct val="35000"/>
            </a:spcAft>
            <a:buNone/>
          </a:pPr>
          <a:r>
            <a:rPr lang="pl-PL" sz="1600" kern="1200" dirty="0"/>
            <a:t>Rozdzielenie działalności związanych z prerogatywami państwa od działalności gospodarczej + rozdzielenie infrastruktury podwójnego przeznaczenia</a:t>
          </a:r>
        </a:p>
      </dsp:txBody>
      <dsp:txXfrm>
        <a:off x="0" y="1211434"/>
        <a:ext cx="2661237" cy="2424081"/>
      </dsp:txXfrm>
    </dsp:sp>
    <dsp:sp modelId="{A3867280-781A-463C-927C-F9FCC591398F}">
      <dsp:nvSpPr>
        <dsp:cNvPr id="0" name=""/>
        <dsp:cNvSpPr/>
      </dsp:nvSpPr>
      <dsp:spPr>
        <a:xfrm>
          <a:off x="2661237" y="660506"/>
          <a:ext cx="5979144" cy="1258368"/>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99766" numCol="1" spcCol="1270" anchor="ctr" anchorCtr="0">
          <a:noAutofit/>
        </a:bodyPr>
        <a:lstStyle/>
        <a:p>
          <a:pPr marL="0" lvl="0" indent="0" algn="l" defTabSz="711200">
            <a:lnSpc>
              <a:spcPct val="90000"/>
            </a:lnSpc>
            <a:spcBef>
              <a:spcPct val="0"/>
            </a:spcBef>
            <a:spcAft>
              <a:spcPct val="35000"/>
            </a:spcAft>
            <a:buNone/>
          </a:pPr>
          <a:r>
            <a:rPr lang="pl-PL" sz="1600" kern="1200" dirty="0"/>
            <a:t>Pomoc dla operatora</a:t>
          </a:r>
        </a:p>
      </dsp:txBody>
      <dsp:txXfrm>
        <a:off x="2661237" y="975098"/>
        <a:ext cx="5664552" cy="629184"/>
      </dsp:txXfrm>
    </dsp:sp>
    <dsp:sp modelId="{ADEB33BE-F038-44EB-9680-79829D3F7839}">
      <dsp:nvSpPr>
        <dsp:cNvPr id="0" name=""/>
        <dsp:cNvSpPr/>
      </dsp:nvSpPr>
      <dsp:spPr>
        <a:xfrm>
          <a:off x="2661237" y="1630890"/>
          <a:ext cx="2661237" cy="2424081"/>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kern="1200" dirty="0"/>
            <a:t>Jeśli korzystanie z infrastruktury przynosi im korzyści ekonomiczne, których nie osiągnęliby w normalnych warunkach rynkowych</a:t>
          </a:r>
        </a:p>
      </dsp:txBody>
      <dsp:txXfrm>
        <a:off x="2661237" y="1630890"/>
        <a:ext cx="2661237" cy="2424081"/>
      </dsp:txXfrm>
    </dsp:sp>
    <dsp:sp modelId="{1D8CEA61-C1F6-49F1-AF5F-B8CE4306ECB5}">
      <dsp:nvSpPr>
        <dsp:cNvPr id="0" name=""/>
        <dsp:cNvSpPr/>
      </dsp:nvSpPr>
      <dsp:spPr>
        <a:xfrm>
          <a:off x="5322475" y="1079962"/>
          <a:ext cx="3317906" cy="1258368"/>
        </a:xfrm>
        <a:prstGeom prst="rightArrow">
          <a:avLst>
            <a:gd name="adj1" fmla="val 50000"/>
            <a:gd name="adj2" fmla="val 5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99766" numCol="1" spcCol="1270" anchor="ctr" anchorCtr="0">
          <a:noAutofit/>
        </a:bodyPr>
        <a:lstStyle/>
        <a:p>
          <a:pPr marL="0" lvl="0" indent="0" algn="l" defTabSz="711200">
            <a:lnSpc>
              <a:spcPct val="90000"/>
            </a:lnSpc>
            <a:spcBef>
              <a:spcPct val="0"/>
            </a:spcBef>
            <a:spcAft>
              <a:spcPct val="35000"/>
            </a:spcAft>
            <a:buNone/>
          </a:pPr>
          <a:r>
            <a:rPr lang="pl-PL" sz="1600" kern="1200" dirty="0"/>
            <a:t>Pomoc dla odbiorcy końcowego</a:t>
          </a:r>
        </a:p>
      </dsp:txBody>
      <dsp:txXfrm>
        <a:off x="5322475" y="1394554"/>
        <a:ext cx="3003314" cy="629184"/>
      </dsp:txXfrm>
    </dsp:sp>
    <dsp:sp modelId="{08285819-EE61-4753-9443-37D211F982B7}">
      <dsp:nvSpPr>
        <dsp:cNvPr id="0" name=""/>
        <dsp:cNvSpPr/>
      </dsp:nvSpPr>
      <dsp:spPr>
        <a:xfrm>
          <a:off x="5322475" y="2050346"/>
          <a:ext cx="2661237" cy="2388605"/>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pl-PL" sz="1600" kern="1200" dirty="0"/>
            <a:t>Na zasadzie przeniesienia korzyści</a:t>
          </a:r>
        </a:p>
      </dsp:txBody>
      <dsp:txXfrm>
        <a:off x="5322475" y="2050346"/>
        <a:ext cx="2661237" cy="238860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B047F-5CCF-42C1-8149-98B9042A986D}">
      <dsp:nvSpPr>
        <dsp:cNvPr id="0" name=""/>
        <dsp:cNvSpPr/>
      </dsp:nvSpPr>
      <dsp:spPr>
        <a:xfrm>
          <a:off x="529658" y="0"/>
          <a:ext cx="8160340" cy="5100213"/>
        </a:xfrm>
        <a:prstGeom prst="swooshArrow">
          <a:avLst>
            <a:gd name="adj1" fmla="val 25000"/>
            <a:gd name="adj2" fmla="val 25000"/>
          </a:avLst>
        </a:prstGeom>
        <a:gradFill rotWithShape="0">
          <a:gsLst>
            <a:gs pos="0">
              <a:schemeClr val="accent1">
                <a:tint val="40000"/>
                <a:hueOff val="0"/>
                <a:satOff val="0"/>
                <a:lumOff val="0"/>
                <a:alphaOff val="0"/>
                <a:satMod val="103000"/>
                <a:lumMod val="102000"/>
                <a:tint val="94000"/>
              </a:schemeClr>
            </a:gs>
            <a:gs pos="50000">
              <a:schemeClr val="accent1">
                <a:tint val="40000"/>
                <a:hueOff val="0"/>
                <a:satOff val="0"/>
                <a:lumOff val="0"/>
                <a:alphaOff val="0"/>
                <a:satMod val="110000"/>
                <a:lumMod val="100000"/>
                <a:shade val="100000"/>
              </a:schemeClr>
            </a:gs>
            <a:gs pos="100000">
              <a:schemeClr val="accent1">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F2F08B8D-93D4-4E28-BB37-59CD14AD8EEB}">
      <dsp:nvSpPr>
        <dsp:cNvPr id="0" name=""/>
        <dsp:cNvSpPr/>
      </dsp:nvSpPr>
      <dsp:spPr>
        <a:xfrm>
          <a:off x="2426937" y="2779616"/>
          <a:ext cx="285611" cy="285611"/>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AB7BADB-E79A-41DC-9030-3E804EB6CF98}">
      <dsp:nvSpPr>
        <dsp:cNvPr id="0" name=""/>
        <dsp:cNvSpPr/>
      </dsp:nvSpPr>
      <dsp:spPr>
        <a:xfrm>
          <a:off x="2569743" y="2922422"/>
          <a:ext cx="2652110" cy="2177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40" tIns="0" rIns="0" bIns="0" numCol="1" spcCol="1270" anchor="t" anchorCtr="0">
          <a:noAutofit/>
        </a:bodyPr>
        <a:lstStyle/>
        <a:p>
          <a:pPr marL="0" lvl="0" indent="0" algn="l" defTabSz="742315">
            <a:lnSpc>
              <a:spcPct val="90000"/>
            </a:lnSpc>
            <a:spcBef>
              <a:spcPct val="0"/>
            </a:spcBef>
            <a:spcAft>
              <a:spcPct val="35000"/>
            </a:spcAft>
            <a:buNone/>
          </a:pPr>
          <a:r>
            <a:rPr lang="pl-PL" sz="1670" kern="1200" dirty="0"/>
            <a:t>W przypadku połączeń lub przejęć przedsiębiorstw-uwzględnia się wszelką wcześniejszą pomoc de </a:t>
          </a:r>
          <a:r>
            <a:rPr lang="pl-PL" sz="1670" kern="1200" dirty="0" err="1"/>
            <a:t>minimis</a:t>
          </a:r>
          <a:r>
            <a:rPr lang="pl-PL" sz="1670" kern="1200" dirty="0"/>
            <a:t> przyznaną któremukolwiek z łączących się przedsiębiorstw</a:t>
          </a:r>
        </a:p>
      </dsp:txBody>
      <dsp:txXfrm>
        <a:off x="2569743" y="2922422"/>
        <a:ext cx="2652110" cy="2177790"/>
      </dsp:txXfrm>
    </dsp:sp>
    <dsp:sp modelId="{C88AD764-51A5-4BE5-8D01-43451CC11936}">
      <dsp:nvSpPr>
        <dsp:cNvPr id="0" name=""/>
        <dsp:cNvSpPr/>
      </dsp:nvSpPr>
      <dsp:spPr>
        <a:xfrm>
          <a:off x="5058647" y="1479061"/>
          <a:ext cx="489620" cy="48962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5CB8ABD-3B36-419E-8E22-6C834DE432EE}">
      <dsp:nvSpPr>
        <dsp:cNvPr id="0" name=""/>
        <dsp:cNvSpPr/>
      </dsp:nvSpPr>
      <dsp:spPr>
        <a:xfrm>
          <a:off x="5303457" y="1723871"/>
          <a:ext cx="2652110" cy="3376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440" tIns="0" rIns="0" bIns="0" numCol="1" spcCol="1270" anchor="t" anchorCtr="0">
          <a:noAutofit/>
        </a:bodyPr>
        <a:lstStyle/>
        <a:p>
          <a:pPr marL="0" lvl="0" indent="0" algn="l" defTabSz="742315">
            <a:lnSpc>
              <a:spcPct val="90000"/>
            </a:lnSpc>
            <a:spcBef>
              <a:spcPct val="0"/>
            </a:spcBef>
            <a:spcAft>
              <a:spcPct val="35000"/>
            </a:spcAft>
            <a:buNone/>
          </a:pPr>
          <a:r>
            <a:rPr lang="pl-PL" sz="1670" kern="1200" dirty="0"/>
            <a:t>pomoc de </a:t>
          </a:r>
          <a:r>
            <a:rPr lang="pl-PL" sz="1670" kern="1200" dirty="0" err="1"/>
            <a:t>minimis</a:t>
          </a:r>
          <a:r>
            <a:rPr lang="pl-PL" sz="1670" kern="1200" dirty="0"/>
            <a:t> przyznana zgodnie z prawem przed połączeniem lub przejęciem pozostaje zgodna z prawem</a:t>
          </a:r>
        </a:p>
      </dsp:txBody>
      <dsp:txXfrm>
        <a:off x="5303457" y="1723871"/>
        <a:ext cx="2652110" cy="33763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439AE-4E26-4315-B579-BB480B7D996D}">
      <dsp:nvSpPr>
        <dsp:cNvPr id="0" name=""/>
        <dsp:cNvSpPr/>
      </dsp:nvSpPr>
      <dsp:spPr>
        <a:xfrm>
          <a:off x="4820913" y="1683415"/>
          <a:ext cx="1619747" cy="770852"/>
        </a:xfrm>
        <a:custGeom>
          <a:avLst/>
          <a:gdLst/>
          <a:ahLst/>
          <a:cxnLst/>
          <a:rect l="0" t="0" r="0" b="0"/>
          <a:pathLst>
            <a:path>
              <a:moveTo>
                <a:pt x="0" y="0"/>
              </a:moveTo>
              <a:lnTo>
                <a:pt x="0" y="525313"/>
              </a:lnTo>
              <a:lnTo>
                <a:pt x="1619747" y="525313"/>
              </a:lnTo>
              <a:lnTo>
                <a:pt x="1619747" y="7708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5A6B21-984B-4D7D-9120-91CBA31FD572}">
      <dsp:nvSpPr>
        <dsp:cNvPr id="0" name=""/>
        <dsp:cNvSpPr/>
      </dsp:nvSpPr>
      <dsp:spPr>
        <a:xfrm>
          <a:off x="3201166" y="1683415"/>
          <a:ext cx="1619747" cy="770852"/>
        </a:xfrm>
        <a:custGeom>
          <a:avLst/>
          <a:gdLst/>
          <a:ahLst/>
          <a:cxnLst/>
          <a:rect l="0" t="0" r="0" b="0"/>
          <a:pathLst>
            <a:path>
              <a:moveTo>
                <a:pt x="1619747" y="0"/>
              </a:moveTo>
              <a:lnTo>
                <a:pt x="1619747" y="525313"/>
              </a:lnTo>
              <a:lnTo>
                <a:pt x="0" y="525313"/>
              </a:lnTo>
              <a:lnTo>
                <a:pt x="0" y="7708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C617DA-A5C1-4FF5-BD28-C6E9E401A059}">
      <dsp:nvSpPr>
        <dsp:cNvPr id="0" name=""/>
        <dsp:cNvSpPr/>
      </dsp:nvSpPr>
      <dsp:spPr>
        <a:xfrm>
          <a:off x="3495665" y="350"/>
          <a:ext cx="2650495" cy="168306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EE75ADF-6B6C-44B9-9220-D5BCD0CA1460}">
      <dsp:nvSpPr>
        <dsp:cNvPr id="0" name=""/>
        <dsp:cNvSpPr/>
      </dsp:nvSpPr>
      <dsp:spPr>
        <a:xfrm>
          <a:off x="3790165" y="280125"/>
          <a:ext cx="2650495" cy="168306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42315">
            <a:lnSpc>
              <a:spcPct val="90000"/>
            </a:lnSpc>
            <a:spcBef>
              <a:spcPct val="0"/>
            </a:spcBef>
            <a:spcAft>
              <a:spcPct val="35000"/>
            </a:spcAft>
            <a:buNone/>
          </a:pPr>
          <a:r>
            <a:rPr lang="pl-PL" sz="1670" kern="1200"/>
            <a:t>Jeżeli przedsiębiorstwo podzieli się na co najmniej dwa osobne przedsiębiorstwa </a:t>
          </a:r>
        </a:p>
      </dsp:txBody>
      <dsp:txXfrm>
        <a:off x="3839460" y="329420"/>
        <a:ext cx="2551905" cy="1584474"/>
      </dsp:txXfrm>
    </dsp:sp>
    <dsp:sp modelId="{2E9DAB78-999C-4DD2-9549-5FC8F05BB76D}">
      <dsp:nvSpPr>
        <dsp:cNvPr id="0" name=""/>
        <dsp:cNvSpPr/>
      </dsp:nvSpPr>
      <dsp:spPr>
        <a:xfrm>
          <a:off x="1875918" y="2454267"/>
          <a:ext cx="2650495" cy="168306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59A8CDE-BDF9-4367-97FF-56D128E2601C}">
      <dsp:nvSpPr>
        <dsp:cNvPr id="0" name=""/>
        <dsp:cNvSpPr/>
      </dsp:nvSpPr>
      <dsp:spPr>
        <a:xfrm>
          <a:off x="2170417" y="2734042"/>
          <a:ext cx="2650495" cy="168306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42315">
            <a:lnSpc>
              <a:spcPct val="90000"/>
            </a:lnSpc>
            <a:spcBef>
              <a:spcPct val="0"/>
            </a:spcBef>
            <a:spcAft>
              <a:spcPct val="35000"/>
            </a:spcAft>
            <a:buNone/>
          </a:pPr>
          <a:r>
            <a:rPr lang="pl-PL" sz="1670" kern="1200" dirty="0"/>
            <a:t>pomoc de </a:t>
          </a:r>
          <a:r>
            <a:rPr lang="pl-PL" sz="1670" kern="1200" dirty="0" err="1"/>
            <a:t>minimis</a:t>
          </a:r>
          <a:r>
            <a:rPr lang="pl-PL" sz="1670" kern="1200" dirty="0"/>
            <a:t> przyznaną przed podziałem należy przydzielić przedsiębiorstwu, które z niej skorzystało</a:t>
          </a:r>
        </a:p>
      </dsp:txBody>
      <dsp:txXfrm>
        <a:off x="2219712" y="2783337"/>
        <a:ext cx="2551905" cy="1584474"/>
      </dsp:txXfrm>
    </dsp:sp>
    <dsp:sp modelId="{BA3B8004-660B-42F4-8FAE-E83D89E7D93C}">
      <dsp:nvSpPr>
        <dsp:cNvPr id="0" name=""/>
        <dsp:cNvSpPr/>
      </dsp:nvSpPr>
      <dsp:spPr>
        <a:xfrm>
          <a:off x="5115413" y="2454267"/>
          <a:ext cx="2650495" cy="168306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BF3A059-F0CB-4CB3-8358-CDD263A9B449}">
      <dsp:nvSpPr>
        <dsp:cNvPr id="0" name=""/>
        <dsp:cNvSpPr/>
      </dsp:nvSpPr>
      <dsp:spPr>
        <a:xfrm>
          <a:off x="5409912" y="2734042"/>
          <a:ext cx="2650495" cy="168306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42315">
            <a:lnSpc>
              <a:spcPct val="90000"/>
            </a:lnSpc>
            <a:spcBef>
              <a:spcPct val="0"/>
            </a:spcBef>
            <a:spcAft>
              <a:spcPct val="35000"/>
            </a:spcAft>
            <a:buNone/>
          </a:pPr>
          <a:r>
            <a:rPr lang="pl-PL" sz="1670" kern="1200" dirty="0"/>
            <a:t>Jeżeli taki przydział jest niemożliwy, pomoc de </a:t>
          </a:r>
          <a:r>
            <a:rPr lang="pl-PL" sz="1670" kern="1200" dirty="0" err="1"/>
            <a:t>minimis</a:t>
          </a:r>
          <a:r>
            <a:rPr lang="pl-PL" sz="1670" kern="1200" dirty="0"/>
            <a:t> przydziela się proporcjonalnie</a:t>
          </a:r>
        </a:p>
      </dsp:txBody>
      <dsp:txXfrm>
        <a:off x="5459207" y="2783337"/>
        <a:ext cx="2551905" cy="158447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6DC49-74E9-4F0B-AFC5-C5609EB9A9FC}">
      <dsp:nvSpPr>
        <dsp:cNvPr id="0" name=""/>
        <dsp:cNvSpPr/>
      </dsp:nvSpPr>
      <dsp:spPr>
        <a:xfrm rot="16200000">
          <a:off x="368" y="15945"/>
          <a:ext cx="4216581" cy="4216581"/>
        </a:xfrm>
        <a:prstGeom prst="upArrow">
          <a:avLst>
            <a:gd name="adj1" fmla="val 50000"/>
            <a:gd name="adj2" fmla="val 35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pl-PL" sz="2500" kern="1200" dirty="0"/>
            <a:t>Zasada – brak pomocy</a:t>
          </a:r>
        </a:p>
      </dsp:txBody>
      <dsp:txXfrm rot="5400000">
        <a:off x="738270" y="1070090"/>
        <a:ext cx="3478679" cy="2108291"/>
      </dsp:txXfrm>
    </dsp:sp>
    <dsp:sp modelId="{38F0DF19-8FCF-468F-ADAB-A57F34D8AF92}">
      <dsp:nvSpPr>
        <dsp:cNvPr id="0" name=""/>
        <dsp:cNvSpPr/>
      </dsp:nvSpPr>
      <dsp:spPr>
        <a:xfrm rot="5400000">
          <a:off x="4640034" y="15945"/>
          <a:ext cx="4216581" cy="4216581"/>
        </a:xfrm>
        <a:prstGeom prst="upArrow">
          <a:avLst>
            <a:gd name="adj1" fmla="val 50000"/>
            <a:gd name="adj2" fmla="val 35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pl-PL" sz="2500" kern="1200" dirty="0"/>
            <a:t>Wyjątek </a:t>
          </a:r>
        </a:p>
        <a:p>
          <a:pPr marL="0" lvl="0" indent="0" algn="ctr" defTabSz="1111250">
            <a:lnSpc>
              <a:spcPct val="90000"/>
            </a:lnSpc>
            <a:spcBef>
              <a:spcPct val="0"/>
            </a:spcBef>
            <a:spcAft>
              <a:spcPct val="35000"/>
            </a:spcAft>
            <a:buNone/>
          </a:pPr>
          <a:r>
            <a:rPr lang="pl-PL" sz="2500" kern="1200" dirty="0"/>
            <a:t>- udzielenie pomocy ale tylko w prawnie dopuszczalnych ramach</a:t>
          </a:r>
        </a:p>
      </dsp:txBody>
      <dsp:txXfrm rot="-5400000">
        <a:off x="4640034" y="1070090"/>
        <a:ext cx="3478679" cy="21082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F7546-A527-4A54-8651-731560F6E59E}">
      <dsp:nvSpPr>
        <dsp:cNvPr id="0" name=""/>
        <dsp:cNvSpPr/>
      </dsp:nvSpPr>
      <dsp:spPr>
        <a:xfrm>
          <a:off x="140922" y="806"/>
          <a:ext cx="7735079" cy="3094031"/>
        </a:xfrm>
        <a:prstGeom prst="chevr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1590" tIns="10795" rIns="0" bIns="10795" numCol="1" spcCol="1270" anchor="ctr" anchorCtr="0">
          <a:noAutofit/>
        </a:bodyPr>
        <a:lstStyle/>
        <a:p>
          <a:pPr marL="0" lvl="0" indent="0" algn="ctr" defTabSz="755650">
            <a:lnSpc>
              <a:spcPct val="90000"/>
            </a:lnSpc>
            <a:spcBef>
              <a:spcPct val="0"/>
            </a:spcBef>
            <a:spcAft>
              <a:spcPct val="35000"/>
            </a:spcAft>
            <a:buNone/>
          </a:pPr>
          <a:r>
            <a:rPr lang="pl-PL" sz="1700" kern="1200">
              <a:latin typeface="Open Sans" panose="020B0606030504020204" pitchFamily="34" charset="0"/>
              <a:ea typeface="Open Sans" panose="020B0606030504020204" pitchFamily="34" charset="0"/>
              <a:cs typeface="Open Sans" panose="020B0606030504020204" pitchFamily="34" charset="0"/>
            </a:rPr>
            <a:t>Do celów stosowania zasad pomocy państwa szereg odrębnych podmiotów prawnych można uznać za tworzące jeden podmiot gospodarczy. Taka jednostka gospodarcza jest wówczas uznawana za odnośne przedsiębiorstwo. W tym względzie Trybunał Sprawiedliwości za istotne uznaje istnienie pakietu kontrolnego i innych powiązań funkcjonalnych, gospodarczych i organizacyjnych</a:t>
          </a:r>
        </a:p>
      </dsp:txBody>
      <dsp:txXfrm>
        <a:off x="1687938" y="806"/>
        <a:ext cx="4641048" cy="309403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7CEF9-8C37-4EF1-8A15-1212C89C86A8}">
      <dsp:nvSpPr>
        <dsp:cNvPr id="0" name=""/>
        <dsp:cNvSpPr/>
      </dsp:nvSpPr>
      <dsp:spPr>
        <a:xfrm>
          <a:off x="587730" y="1791053"/>
          <a:ext cx="5373160" cy="5373160"/>
        </a:xfrm>
        <a:prstGeom prst="ellipse">
          <a:avLst/>
        </a:prstGeom>
        <a:gradFill rotWithShape="0">
          <a:gsLst>
            <a:gs pos="0">
              <a:schemeClr val="accent3">
                <a:hueOff val="9782150"/>
                <a:satOff val="0"/>
                <a:lumOff val="-20194"/>
                <a:alphaOff val="0"/>
                <a:satMod val="103000"/>
                <a:lumMod val="102000"/>
                <a:tint val="94000"/>
              </a:schemeClr>
            </a:gs>
            <a:gs pos="50000">
              <a:schemeClr val="accent3">
                <a:hueOff val="9782150"/>
                <a:satOff val="0"/>
                <a:lumOff val="-20194"/>
                <a:alphaOff val="0"/>
                <a:satMod val="110000"/>
                <a:lumMod val="100000"/>
                <a:shade val="100000"/>
              </a:schemeClr>
            </a:gs>
            <a:gs pos="100000">
              <a:schemeClr val="accent3">
                <a:hueOff val="9782150"/>
                <a:satOff val="0"/>
                <a:lumOff val="-20194"/>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D30CD05E-DE4C-480E-A2C9-788C066EAC86}">
      <dsp:nvSpPr>
        <dsp:cNvPr id="0" name=""/>
        <dsp:cNvSpPr/>
      </dsp:nvSpPr>
      <dsp:spPr>
        <a:xfrm>
          <a:off x="1662362" y="2865685"/>
          <a:ext cx="3223896" cy="3223896"/>
        </a:xfrm>
        <a:prstGeom prst="ellipse">
          <a:avLst/>
        </a:prstGeom>
        <a:gradFill rotWithShape="0">
          <a:gsLst>
            <a:gs pos="0">
              <a:schemeClr val="accent3">
                <a:hueOff val="4891075"/>
                <a:satOff val="0"/>
                <a:lumOff val="-10097"/>
                <a:alphaOff val="0"/>
                <a:satMod val="103000"/>
                <a:lumMod val="102000"/>
                <a:tint val="94000"/>
              </a:schemeClr>
            </a:gs>
            <a:gs pos="50000">
              <a:schemeClr val="accent3">
                <a:hueOff val="4891075"/>
                <a:satOff val="0"/>
                <a:lumOff val="-10097"/>
                <a:alphaOff val="0"/>
                <a:satMod val="110000"/>
                <a:lumMod val="100000"/>
                <a:shade val="100000"/>
              </a:schemeClr>
            </a:gs>
            <a:gs pos="100000">
              <a:schemeClr val="accent3">
                <a:hueOff val="4891075"/>
                <a:satOff val="0"/>
                <a:lumOff val="-10097"/>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D9164D1F-7428-43FF-9698-038B30EEA37F}">
      <dsp:nvSpPr>
        <dsp:cNvPr id="0" name=""/>
        <dsp:cNvSpPr/>
      </dsp:nvSpPr>
      <dsp:spPr>
        <a:xfrm>
          <a:off x="2736994" y="3940317"/>
          <a:ext cx="1074632" cy="107463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sp>
    <dsp:sp modelId="{3A94D1BC-C7C7-4D7B-95AD-210678146A74}">
      <dsp:nvSpPr>
        <dsp:cNvPr id="0" name=""/>
        <dsp:cNvSpPr/>
      </dsp:nvSpPr>
      <dsp:spPr>
        <a:xfrm>
          <a:off x="6856418" y="0"/>
          <a:ext cx="2686580" cy="1567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pl-PL" sz="1400" kern="1200" dirty="0"/>
            <a:t>pomoc o charakterze socjalnym przyznawana indywidualnym konsumentom, pod warunkiem że jest przyznawana bez dyskryminacji związanej z pochodzeniem produktów</a:t>
          </a:r>
        </a:p>
      </dsp:txBody>
      <dsp:txXfrm>
        <a:off x="6856418" y="0"/>
        <a:ext cx="2686580" cy="1567171"/>
      </dsp:txXfrm>
    </dsp:sp>
    <dsp:sp modelId="{1F57C978-CD21-4698-BC26-1175C237D302}">
      <dsp:nvSpPr>
        <dsp:cNvPr id="0" name=""/>
        <dsp:cNvSpPr/>
      </dsp:nvSpPr>
      <dsp:spPr>
        <a:xfrm>
          <a:off x="6184772" y="783585"/>
          <a:ext cx="671645"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5EE9B508-6E88-489C-AAE1-792F814A653F}">
      <dsp:nvSpPr>
        <dsp:cNvPr id="0" name=""/>
        <dsp:cNvSpPr/>
      </dsp:nvSpPr>
      <dsp:spPr>
        <a:xfrm rot="5400000">
          <a:off x="2881622" y="1177169"/>
          <a:ext cx="3693152" cy="2907775"/>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4D8B541-A561-479B-BDB5-26CC7B53D793}">
      <dsp:nvSpPr>
        <dsp:cNvPr id="0" name=""/>
        <dsp:cNvSpPr/>
      </dsp:nvSpPr>
      <dsp:spPr>
        <a:xfrm>
          <a:off x="6856418" y="1567171"/>
          <a:ext cx="2686580" cy="1567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pl-PL" sz="1400" kern="1200" dirty="0"/>
            <a:t>pomoc mająca na celu naprawienie szkód spowodowanych klęskami żywiołowymi lub innymi zdarzeniami nadzwyczajnymi</a:t>
          </a:r>
        </a:p>
      </dsp:txBody>
      <dsp:txXfrm>
        <a:off x="6856418" y="1567171"/>
        <a:ext cx="2686580" cy="1567171"/>
      </dsp:txXfrm>
    </dsp:sp>
    <dsp:sp modelId="{DC215077-EB8C-4083-9D71-FD17F0BC3A9E}">
      <dsp:nvSpPr>
        <dsp:cNvPr id="0" name=""/>
        <dsp:cNvSpPr/>
      </dsp:nvSpPr>
      <dsp:spPr>
        <a:xfrm>
          <a:off x="6184772" y="2350757"/>
          <a:ext cx="671645"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DAE908CB-C70A-4FC8-A584-DFBDBBA857B0}">
      <dsp:nvSpPr>
        <dsp:cNvPr id="0" name=""/>
        <dsp:cNvSpPr/>
      </dsp:nvSpPr>
      <dsp:spPr>
        <a:xfrm rot="5400000">
          <a:off x="3674342" y="2719893"/>
          <a:ext cx="2877864" cy="2137622"/>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DDC0B570-E16F-4E82-93BC-E1E30920DEF8}">
      <dsp:nvSpPr>
        <dsp:cNvPr id="0" name=""/>
        <dsp:cNvSpPr/>
      </dsp:nvSpPr>
      <dsp:spPr>
        <a:xfrm>
          <a:off x="6856418" y="3134343"/>
          <a:ext cx="2686580" cy="1567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pl-PL" sz="1400" kern="1200" dirty="0"/>
            <a:t>pomoc przyznawana gospodarce niektórych regionów RFN dotkniętych podziałem Niemiec, w zakresie, w jakim jest niezbędna do skompensowania niekorzystnych skutków gospodarczych spowodowanych tym podziałem</a:t>
          </a:r>
        </a:p>
      </dsp:txBody>
      <dsp:txXfrm>
        <a:off x="6856418" y="3134343"/>
        <a:ext cx="2686580" cy="1567171"/>
      </dsp:txXfrm>
    </dsp:sp>
    <dsp:sp modelId="{C2BC5289-6D61-4E33-94D6-768A286CB782}">
      <dsp:nvSpPr>
        <dsp:cNvPr id="0" name=""/>
        <dsp:cNvSpPr/>
      </dsp:nvSpPr>
      <dsp:spPr>
        <a:xfrm>
          <a:off x="6184772" y="3917929"/>
          <a:ext cx="671645"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B093B7B0-56DD-41A0-8738-CDA31636A39D}">
      <dsp:nvSpPr>
        <dsp:cNvPr id="0" name=""/>
        <dsp:cNvSpPr/>
      </dsp:nvSpPr>
      <dsp:spPr>
        <a:xfrm rot="5400000">
          <a:off x="4468048" y="4261364"/>
          <a:ext cx="2056129" cy="1367469"/>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801A2-8B9B-4055-BE50-7C6D6B3660EC}">
      <dsp:nvSpPr>
        <dsp:cNvPr id="0" name=""/>
        <dsp:cNvSpPr/>
      </dsp:nvSpPr>
      <dsp:spPr>
        <a:xfrm>
          <a:off x="0" y="1963"/>
          <a:ext cx="9802312" cy="862692"/>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b="0" kern="1200">
              <a:latin typeface="Open Sans" panose="020B0606030504020204" pitchFamily="34" charset="0"/>
              <a:ea typeface="Open Sans" panose="020B0606030504020204" pitchFamily="34" charset="0"/>
              <a:cs typeface="Open Sans" panose="020B0606030504020204" pitchFamily="34" charset="0"/>
            </a:rPr>
            <a:t>pomoc przeznaczona na sprzyjanie rozwojowi gospodarczemu regionów, w których poziom życia jest nienormalnie niski lub regionów, w których istnieje poważny stan niedostatecznego zatrudnienia</a:t>
          </a:r>
          <a:endParaRPr lang="pl-PL" sz="1670" kern="1200">
            <a:latin typeface="Open Sans" panose="020B0606030504020204" pitchFamily="34" charset="0"/>
            <a:ea typeface="Open Sans" panose="020B0606030504020204" pitchFamily="34" charset="0"/>
            <a:cs typeface="Open Sans" panose="020B0606030504020204" pitchFamily="34" charset="0"/>
          </a:endParaRPr>
        </a:p>
      </dsp:txBody>
      <dsp:txXfrm>
        <a:off x="42113" y="44076"/>
        <a:ext cx="9718086" cy="778466"/>
      </dsp:txXfrm>
    </dsp:sp>
    <dsp:sp modelId="{0711B946-1135-431B-B0E5-B92D63FB5B39}">
      <dsp:nvSpPr>
        <dsp:cNvPr id="0" name=""/>
        <dsp:cNvSpPr/>
      </dsp:nvSpPr>
      <dsp:spPr>
        <a:xfrm>
          <a:off x="0" y="876721"/>
          <a:ext cx="9802312" cy="862692"/>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b="0" kern="1200">
              <a:latin typeface="Open Sans" panose="020B0606030504020204" pitchFamily="34" charset="0"/>
              <a:ea typeface="Open Sans" panose="020B0606030504020204" pitchFamily="34" charset="0"/>
              <a:cs typeface="Open Sans" panose="020B0606030504020204" pitchFamily="34" charset="0"/>
            </a:rPr>
            <a:t>pomoc przeznaczona na wspieranie realizacji ważnych projektów stanowiących przedmiot wspólnego europejskiego zainteresowania lub mająca na celu zaradzenie poważnym zaburzeniom w gospodarce Państwa Członkowskiego</a:t>
          </a:r>
          <a:endParaRPr lang="pl-PL" sz="1670" kern="1200">
            <a:latin typeface="Open Sans" panose="020B0606030504020204" pitchFamily="34" charset="0"/>
            <a:ea typeface="Open Sans" panose="020B0606030504020204" pitchFamily="34" charset="0"/>
            <a:cs typeface="Open Sans" panose="020B0606030504020204" pitchFamily="34" charset="0"/>
          </a:endParaRPr>
        </a:p>
      </dsp:txBody>
      <dsp:txXfrm>
        <a:off x="42113" y="918834"/>
        <a:ext cx="9718086" cy="778466"/>
      </dsp:txXfrm>
    </dsp:sp>
    <dsp:sp modelId="{5A277310-378B-47AF-9D8F-E1E1B247E53E}">
      <dsp:nvSpPr>
        <dsp:cNvPr id="0" name=""/>
        <dsp:cNvSpPr/>
      </dsp:nvSpPr>
      <dsp:spPr>
        <a:xfrm>
          <a:off x="0" y="1751479"/>
          <a:ext cx="9802312" cy="862692"/>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b="0" kern="1200">
              <a:latin typeface="Open Sans" panose="020B0606030504020204" pitchFamily="34" charset="0"/>
              <a:ea typeface="Open Sans" panose="020B0606030504020204" pitchFamily="34" charset="0"/>
              <a:cs typeface="Open Sans" panose="020B0606030504020204" pitchFamily="34" charset="0"/>
            </a:rPr>
            <a:t>pomoc przeznaczona na ułatwianie rozwoju niektórych działań gospodarczych lub niektórych regionów gospodarczych, o ile nie zmienia warunków wymiany handlowej w zakresie sprzecznym ze wspólnym interesem</a:t>
          </a:r>
          <a:endParaRPr lang="pl-PL" sz="1670" kern="1200">
            <a:latin typeface="Open Sans" panose="020B0606030504020204" pitchFamily="34" charset="0"/>
            <a:ea typeface="Open Sans" panose="020B0606030504020204" pitchFamily="34" charset="0"/>
            <a:cs typeface="Open Sans" panose="020B0606030504020204" pitchFamily="34" charset="0"/>
          </a:endParaRPr>
        </a:p>
      </dsp:txBody>
      <dsp:txXfrm>
        <a:off x="42113" y="1793592"/>
        <a:ext cx="9718086" cy="778466"/>
      </dsp:txXfrm>
    </dsp:sp>
    <dsp:sp modelId="{95B7B930-A3FE-4F14-B5F3-4D54B447833E}">
      <dsp:nvSpPr>
        <dsp:cNvPr id="0" name=""/>
        <dsp:cNvSpPr/>
      </dsp:nvSpPr>
      <dsp:spPr>
        <a:xfrm>
          <a:off x="0" y="2626237"/>
          <a:ext cx="9802312" cy="862692"/>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b="0" kern="1200">
              <a:latin typeface="Open Sans" panose="020B0606030504020204" pitchFamily="34" charset="0"/>
              <a:ea typeface="Open Sans" panose="020B0606030504020204" pitchFamily="34" charset="0"/>
              <a:cs typeface="Open Sans" panose="020B0606030504020204" pitchFamily="34" charset="0"/>
            </a:rPr>
            <a:t>pomoc przeznaczona na wspieranie kultury i zachowanie dziedzictwa kulturowego, o ile nie zmienia warunków wymiany handlowej i konkurencji we Wspólnocie w zakresie sprzecznym ze wspólnym interesem</a:t>
          </a:r>
          <a:endParaRPr lang="pl-PL" sz="1670" kern="1200">
            <a:latin typeface="Open Sans" panose="020B0606030504020204" pitchFamily="34" charset="0"/>
            <a:ea typeface="Open Sans" panose="020B0606030504020204" pitchFamily="34" charset="0"/>
            <a:cs typeface="Open Sans" panose="020B0606030504020204" pitchFamily="34" charset="0"/>
          </a:endParaRPr>
        </a:p>
      </dsp:txBody>
      <dsp:txXfrm>
        <a:off x="42113" y="2668350"/>
        <a:ext cx="9718086" cy="778466"/>
      </dsp:txXfrm>
    </dsp:sp>
    <dsp:sp modelId="{1D3D7010-44A8-4CFA-9D6B-D289855067E8}">
      <dsp:nvSpPr>
        <dsp:cNvPr id="0" name=""/>
        <dsp:cNvSpPr/>
      </dsp:nvSpPr>
      <dsp:spPr>
        <a:xfrm>
          <a:off x="0" y="3500995"/>
          <a:ext cx="9802312" cy="862692"/>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b="0" kern="1200">
              <a:latin typeface="Open Sans" panose="020B0606030504020204" pitchFamily="34" charset="0"/>
              <a:ea typeface="Open Sans" panose="020B0606030504020204" pitchFamily="34" charset="0"/>
              <a:cs typeface="Open Sans" panose="020B0606030504020204" pitchFamily="34" charset="0"/>
            </a:rPr>
            <a:t>inne kategorie pomocy, jakie Rada może określić decyzją, stanowiąc większości kwalifikowaną, na wniosek Komisji</a:t>
          </a:r>
          <a:endParaRPr lang="pl-PL" sz="1670" kern="1200">
            <a:latin typeface="Open Sans" panose="020B0606030504020204" pitchFamily="34" charset="0"/>
            <a:ea typeface="Open Sans" panose="020B0606030504020204" pitchFamily="34" charset="0"/>
            <a:cs typeface="Open Sans" panose="020B0606030504020204" pitchFamily="34" charset="0"/>
          </a:endParaRPr>
        </a:p>
      </dsp:txBody>
      <dsp:txXfrm>
        <a:off x="42113" y="3543108"/>
        <a:ext cx="9718086" cy="77846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1DAEC-7166-4190-89BB-9DA36768395D}">
      <dsp:nvSpPr>
        <dsp:cNvPr id="0" name=""/>
        <dsp:cNvSpPr/>
      </dsp:nvSpPr>
      <dsp:spPr>
        <a:xfrm>
          <a:off x="0" y="3389712"/>
          <a:ext cx="9505056" cy="22240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b="1" kern="1200" dirty="0">
              <a:latin typeface="Open Sans" panose="020B0606030504020204" pitchFamily="34" charset="0"/>
              <a:ea typeface="Open Sans" panose="020B0606030504020204" pitchFamily="34" charset="0"/>
              <a:cs typeface="Open Sans" panose="020B0606030504020204" pitchFamily="34" charset="0"/>
            </a:rPr>
            <a:t>ROZPORZĄDZENIE KOMISJI (UE) NR 651/2014 z dnia 17 czerwca 2014 </a:t>
          </a:r>
          <a:r>
            <a:rPr lang="pl-PL" sz="2400" b="1" kern="1200" dirty="0" err="1">
              <a:latin typeface="Open Sans" panose="020B0606030504020204" pitchFamily="34" charset="0"/>
              <a:ea typeface="Open Sans" panose="020B0606030504020204" pitchFamily="34" charset="0"/>
              <a:cs typeface="Open Sans" panose="020B0606030504020204" pitchFamily="34" charset="0"/>
            </a:rPr>
            <a:t>r.uznające</a:t>
          </a:r>
          <a:r>
            <a:rPr lang="pl-PL" sz="2400" b="1" kern="1200" dirty="0">
              <a:latin typeface="Open Sans" panose="020B0606030504020204" pitchFamily="34" charset="0"/>
              <a:ea typeface="Open Sans" panose="020B0606030504020204" pitchFamily="34" charset="0"/>
              <a:cs typeface="Open Sans" panose="020B0606030504020204" pitchFamily="34" charset="0"/>
            </a:rPr>
            <a:t> niektóre rodzaje pomocy za zgodne z rynkiem wewnętrznym w zastosowaniu art. 107 i 108 Traktatu</a:t>
          </a:r>
          <a:endParaRPr lang="pl-PL"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3389712"/>
        <a:ext cx="9505056" cy="2224018"/>
      </dsp:txXfrm>
    </dsp:sp>
    <dsp:sp modelId="{1A3FB6DB-8EC8-4269-BD6E-BBF44CFA247A}">
      <dsp:nvSpPr>
        <dsp:cNvPr id="0" name=""/>
        <dsp:cNvSpPr/>
      </dsp:nvSpPr>
      <dsp:spPr>
        <a:xfrm rot="10800000">
          <a:off x="0" y="2532"/>
          <a:ext cx="9505056" cy="3420540"/>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pl-PL" sz="2800" b="1" kern="1200">
              <a:latin typeface="Open Sans" panose="020B0606030504020204" pitchFamily="34" charset="0"/>
              <a:ea typeface="Open Sans" panose="020B0606030504020204" pitchFamily="34" charset="0"/>
              <a:cs typeface="Open Sans" panose="020B0606030504020204" pitchFamily="34" charset="0"/>
            </a:rPr>
            <a:t>Pomoc publiczna jest dopuszczalna na podstawie:</a:t>
          </a:r>
          <a:endParaRPr lang="pl-PL" sz="2800" kern="1200">
            <a:latin typeface="Open Sans" panose="020B0606030504020204" pitchFamily="34" charset="0"/>
            <a:ea typeface="Open Sans" panose="020B0606030504020204" pitchFamily="34" charset="0"/>
            <a:cs typeface="Open Sans" panose="020B0606030504020204" pitchFamily="34" charset="0"/>
          </a:endParaRPr>
        </a:p>
      </dsp:txBody>
      <dsp:txXfrm rot="-10800000">
        <a:off x="0" y="2532"/>
        <a:ext cx="9505056" cy="1200609"/>
      </dsp:txXfrm>
    </dsp:sp>
    <dsp:sp modelId="{25429145-586A-4ADB-9C0C-93B73059BE7F}">
      <dsp:nvSpPr>
        <dsp:cNvPr id="0" name=""/>
        <dsp:cNvSpPr/>
      </dsp:nvSpPr>
      <dsp:spPr>
        <a:xfrm>
          <a:off x="0" y="1203142"/>
          <a:ext cx="2376264" cy="1022741"/>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pl-PL" sz="1000" kern="1200">
              <a:latin typeface="Open Sans" panose="020B0606030504020204" pitchFamily="34" charset="0"/>
              <a:ea typeface="Open Sans" panose="020B0606030504020204" pitchFamily="34" charset="0"/>
              <a:cs typeface="Open Sans" panose="020B0606030504020204" pitchFamily="34" charset="0"/>
            </a:rPr>
            <a:t>Przepisów TFUE</a:t>
          </a:r>
          <a:r>
            <a:rPr lang="en-US" sz="1000" kern="1200">
              <a:latin typeface="Open Sans" panose="020B0606030504020204" pitchFamily="34" charset="0"/>
              <a:ea typeface="Open Sans" panose="020B0606030504020204" pitchFamily="34" charset="0"/>
              <a:cs typeface="Open Sans" panose="020B0606030504020204" pitchFamily="34" charset="0"/>
            </a:rPr>
            <a:t>: Article 107.2 (</a:t>
          </a:r>
          <a:r>
            <a:rPr lang="pl-PL" sz="1000" kern="1200">
              <a:latin typeface="Open Sans" panose="020B0606030504020204" pitchFamily="34" charset="0"/>
              <a:ea typeface="Open Sans" panose="020B0606030504020204" pitchFamily="34" charset="0"/>
              <a:cs typeface="Open Sans" panose="020B0606030504020204" pitchFamily="34" charset="0"/>
            </a:rPr>
            <a:t>zawsze</a:t>
          </a:r>
          <a:r>
            <a:rPr lang="en-US" sz="1000" kern="1200">
              <a:latin typeface="Open Sans" panose="020B0606030504020204" pitchFamily="34" charset="0"/>
              <a:ea typeface="Open Sans" panose="020B0606030504020204" pitchFamily="34" charset="0"/>
              <a:cs typeface="Open Sans" panose="020B0606030504020204" pitchFamily="34" charset="0"/>
            </a:rPr>
            <a:t>)</a:t>
          </a:r>
          <a:r>
            <a:rPr lang="pl-PL" sz="1000" kern="1200">
              <a:latin typeface="Open Sans" panose="020B0606030504020204" pitchFamily="34" charset="0"/>
              <a:ea typeface="Open Sans" panose="020B0606030504020204" pitchFamily="34" charset="0"/>
              <a:cs typeface="Open Sans" panose="020B0606030504020204" pitchFamily="34" charset="0"/>
            </a:rPr>
            <a:t>.</a:t>
          </a:r>
          <a:r>
            <a:rPr lang="en-US" sz="1000" kern="1200">
              <a:latin typeface="Open Sans" panose="020B0606030504020204" pitchFamily="34" charset="0"/>
              <a:ea typeface="Open Sans" panose="020B0606030504020204" pitchFamily="34" charset="0"/>
              <a:cs typeface="Open Sans" panose="020B0606030504020204" pitchFamily="34" charset="0"/>
            </a:rPr>
            <a:t> </a:t>
          </a:r>
          <a:endParaRPr lang="pl-PL" sz="1000" kern="1200">
            <a:latin typeface="Open Sans" panose="020B0606030504020204" pitchFamily="34" charset="0"/>
            <a:ea typeface="Open Sans" panose="020B0606030504020204" pitchFamily="34" charset="0"/>
            <a:cs typeface="Open Sans" panose="020B0606030504020204" pitchFamily="34" charset="0"/>
          </a:endParaRPr>
        </a:p>
      </dsp:txBody>
      <dsp:txXfrm>
        <a:off x="0" y="1203142"/>
        <a:ext cx="2376264" cy="1022741"/>
      </dsp:txXfrm>
    </dsp:sp>
    <dsp:sp modelId="{91D97F8E-E7BD-4CA5-9B08-61B43E1EC4AC}">
      <dsp:nvSpPr>
        <dsp:cNvPr id="0" name=""/>
        <dsp:cNvSpPr/>
      </dsp:nvSpPr>
      <dsp:spPr>
        <a:xfrm>
          <a:off x="2376264" y="1203142"/>
          <a:ext cx="2376264" cy="1022741"/>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pl-PL" sz="1000" kern="1200" dirty="0">
              <a:latin typeface="Open Sans" panose="020B0606030504020204" pitchFamily="34" charset="0"/>
              <a:ea typeface="Open Sans" panose="020B0606030504020204" pitchFamily="34" charset="0"/>
              <a:cs typeface="Open Sans" panose="020B0606030504020204" pitchFamily="34" charset="0"/>
            </a:rPr>
            <a:t>Decyzji Komisji Europejskiej zatwierdzającej pomoc w drodze notyfikacja</a:t>
          </a:r>
          <a:br>
            <a:rPr lang="pl-PL" sz="1000" kern="1200" dirty="0">
              <a:latin typeface="Open Sans" panose="020B0606030504020204" pitchFamily="34" charset="0"/>
              <a:ea typeface="Open Sans" panose="020B0606030504020204" pitchFamily="34" charset="0"/>
              <a:cs typeface="Open Sans" panose="020B0606030504020204" pitchFamily="34" charset="0"/>
            </a:rPr>
          </a:br>
          <a:r>
            <a:rPr lang="en-US" sz="1000" kern="1200" dirty="0">
              <a:latin typeface="Open Sans" panose="020B0606030504020204" pitchFamily="34" charset="0"/>
              <a:ea typeface="Open Sans" panose="020B0606030504020204" pitchFamily="34" charset="0"/>
              <a:cs typeface="Open Sans" panose="020B0606030504020204" pitchFamily="34" charset="0"/>
            </a:rPr>
            <a:t>– </a:t>
          </a:r>
          <a:r>
            <a:rPr lang="pl-PL" sz="1000" kern="1200" dirty="0">
              <a:latin typeface="Open Sans" panose="020B0606030504020204" pitchFamily="34" charset="0"/>
              <a:ea typeface="Open Sans" panose="020B0606030504020204" pitchFamily="34" charset="0"/>
              <a:cs typeface="Open Sans" panose="020B0606030504020204" pitchFamily="34" charset="0"/>
            </a:rPr>
            <a:t>np. Decyzja Komisji Europejskiej zatwierdzająca program pomocowy</a:t>
          </a:r>
        </a:p>
      </dsp:txBody>
      <dsp:txXfrm>
        <a:off x="2376264" y="1203142"/>
        <a:ext cx="2376264" cy="1022741"/>
      </dsp:txXfrm>
    </dsp:sp>
    <dsp:sp modelId="{5735DB54-8566-4AD1-8756-97C9861961A3}">
      <dsp:nvSpPr>
        <dsp:cNvPr id="0" name=""/>
        <dsp:cNvSpPr/>
      </dsp:nvSpPr>
      <dsp:spPr>
        <a:xfrm>
          <a:off x="4752528" y="1203142"/>
          <a:ext cx="2376264" cy="1022741"/>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pl-PL" sz="1000" kern="1200">
              <a:latin typeface="Open Sans" panose="020B0606030504020204" pitchFamily="34" charset="0"/>
              <a:ea typeface="Open Sans" panose="020B0606030504020204" pitchFamily="34" charset="0"/>
              <a:cs typeface="Open Sans" panose="020B0606030504020204" pitchFamily="34" charset="0"/>
            </a:rPr>
            <a:t>Wyroku TSUE</a:t>
          </a:r>
        </a:p>
      </dsp:txBody>
      <dsp:txXfrm>
        <a:off x="4752528" y="1203142"/>
        <a:ext cx="2376264" cy="1022741"/>
      </dsp:txXfrm>
    </dsp:sp>
    <dsp:sp modelId="{3220971E-ED79-4B7C-B01E-AD7012724627}">
      <dsp:nvSpPr>
        <dsp:cNvPr id="0" name=""/>
        <dsp:cNvSpPr/>
      </dsp:nvSpPr>
      <dsp:spPr>
        <a:xfrm>
          <a:off x="7128792" y="1203142"/>
          <a:ext cx="2376264" cy="1022741"/>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pl-PL" sz="1000" kern="1200">
              <a:latin typeface="Open Sans" panose="020B0606030504020204" pitchFamily="34" charset="0"/>
              <a:ea typeface="Open Sans" panose="020B0606030504020204" pitchFamily="34" charset="0"/>
              <a:cs typeface="Open Sans" panose="020B0606030504020204" pitchFamily="34" charset="0"/>
            </a:rPr>
            <a:t>Rozporządzeń Komisji zgodnie z którymi pomoc spełniająca warunki z nim określone jest wyłączona z obowiązku notyfikacji </a:t>
          </a:r>
        </a:p>
      </dsp:txBody>
      <dsp:txXfrm>
        <a:off x="7128792" y="1203142"/>
        <a:ext cx="2376264" cy="102274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4A549-67D6-4D7F-9AA0-36BF816DC900}">
      <dsp:nvSpPr>
        <dsp:cNvPr id="0" name=""/>
        <dsp:cNvSpPr/>
      </dsp:nvSpPr>
      <dsp:spPr>
        <a:xfrm>
          <a:off x="0" y="9929"/>
          <a:ext cx="6434148" cy="561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u="sng" kern="1200">
              <a:latin typeface="Open Sans" panose="020B0606030504020204" pitchFamily="34" charset="0"/>
              <a:ea typeface="Open Sans" panose="020B0606030504020204" pitchFamily="34" charset="0"/>
              <a:cs typeface="Open Sans" panose="020B0606030504020204" pitchFamily="34" charset="0"/>
            </a:rPr>
            <a:t>PRAWO UE</a:t>
          </a:r>
          <a:endParaRPr lang="pl-PL" sz="1600" kern="1200">
            <a:latin typeface="Open Sans" panose="020B0606030504020204" pitchFamily="34" charset="0"/>
            <a:ea typeface="Open Sans" panose="020B0606030504020204" pitchFamily="34" charset="0"/>
            <a:cs typeface="Open Sans" panose="020B0606030504020204" pitchFamily="34" charset="0"/>
          </a:endParaRPr>
        </a:p>
      </dsp:txBody>
      <dsp:txXfrm>
        <a:off x="27415" y="37344"/>
        <a:ext cx="6379318" cy="506770"/>
      </dsp:txXfrm>
    </dsp:sp>
    <dsp:sp modelId="{0BBCC92A-63BC-4E29-A79F-A1457B37FB20}">
      <dsp:nvSpPr>
        <dsp:cNvPr id="0" name=""/>
        <dsp:cNvSpPr/>
      </dsp:nvSpPr>
      <dsp:spPr>
        <a:xfrm>
          <a:off x="0" y="571529"/>
          <a:ext cx="6434148" cy="2297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28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Traktaty</a:t>
          </a:r>
        </a:p>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akty prawa wtórnego:</a:t>
          </a:r>
        </a:p>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Rozporządzenie Komisji (UE) NR 651/2014 z dnia 17 czerwca 2014 r. uznające niektóre rodzaje pomocy za zgodne z rynkiem wewnętrznym w zastosowaniu art. 107 i 108 Traktatu (ogólne rozporządzenie w sprawie wyłączeń blokowych)</a:t>
          </a:r>
        </a:p>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Wytyczne, zarządzenia, komunikaty organów UE.</a:t>
          </a:r>
        </a:p>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ORZECZNICTWO: orzeczenia ETS, akty Komisji Europejskiej</a:t>
          </a:r>
        </a:p>
      </dsp:txBody>
      <dsp:txXfrm>
        <a:off x="0" y="571529"/>
        <a:ext cx="6434148" cy="2297700"/>
      </dsp:txXfrm>
    </dsp:sp>
    <dsp:sp modelId="{EA2148FE-EAE2-4B98-8C47-59220FAE695B}">
      <dsp:nvSpPr>
        <dsp:cNvPr id="0" name=""/>
        <dsp:cNvSpPr/>
      </dsp:nvSpPr>
      <dsp:spPr>
        <a:xfrm>
          <a:off x="0" y="2869229"/>
          <a:ext cx="6434148" cy="561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u="sng" kern="1200">
              <a:latin typeface="Open Sans" panose="020B0606030504020204" pitchFamily="34" charset="0"/>
              <a:ea typeface="Open Sans" panose="020B0606030504020204" pitchFamily="34" charset="0"/>
              <a:cs typeface="Open Sans" panose="020B0606030504020204" pitchFamily="34" charset="0"/>
            </a:rPr>
            <a:t>PRAWO KRAJOWE</a:t>
          </a:r>
          <a:endParaRPr lang="pl-PL" sz="1600" kern="1200">
            <a:latin typeface="Open Sans" panose="020B0606030504020204" pitchFamily="34" charset="0"/>
            <a:ea typeface="Open Sans" panose="020B0606030504020204" pitchFamily="34" charset="0"/>
            <a:cs typeface="Open Sans" panose="020B0606030504020204" pitchFamily="34" charset="0"/>
          </a:endParaRPr>
        </a:p>
      </dsp:txBody>
      <dsp:txXfrm>
        <a:off x="27415" y="2896644"/>
        <a:ext cx="6379318" cy="506770"/>
      </dsp:txXfrm>
    </dsp:sp>
    <dsp:sp modelId="{FFF0123B-B805-462F-8325-4AE55EC159A0}">
      <dsp:nvSpPr>
        <dsp:cNvPr id="0" name=""/>
        <dsp:cNvSpPr/>
      </dsp:nvSpPr>
      <dsp:spPr>
        <a:xfrm>
          <a:off x="0" y="3430829"/>
          <a:ext cx="6434148" cy="139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28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Ustawa z dnia 6 grudnia 2006 r. o zasadach prowadzenia polityki rozwoju </a:t>
          </a:r>
        </a:p>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proceduralne – ustawa z dnia 30 kwietnia 2004r. o postępowaniu w sprawach dotyczących pomocy publicznej</a:t>
          </a:r>
        </a:p>
        <a:p>
          <a:pPr marL="171450" lvl="1" indent="-171450" algn="l" defTabSz="711200">
            <a:lnSpc>
              <a:spcPct val="90000"/>
            </a:lnSpc>
            <a:spcBef>
              <a:spcPct val="0"/>
            </a:spcBef>
            <a:spcAft>
              <a:spcPct val="20000"/>
            </a:spcAft>
            <a:buChar char="•"/>
          </a:pPr>
          <a:r>
            <a:rPr lang="pl-PL" sz="1600" kern="1200">
              <a:latin typeface="Open Sans" panose="020B0606030504020204" pitchFamily="34" charset="0"/>
              <a:ea typeface="Open Sans" panose="020B0606030504020204" pitchFamily="34" charset="0"/>
              <a:cs typeface="Open Sans" panose="020B0606030504020204" pitchFamily="34" charset="0"/>
            </a:rPr>
            <a:t>programy pomocowe </a:t>
          </a:r>
        </a:p>
      </dsp:txBody>
      <dsp:txXfrm>
        <a:off x="0" y="3430829"/>
        <a:ext cx="6434148" cy="139725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F7AE5-4074-4D87-AFA4-273B6A903F03}">
      <dsp:nvSpPr>
        <dsp:cNvPr id="0" name=""/>
        <dsp:cNvSpPr/>
      </dsp:nvSpPr>
      <dsp:spPr>
        <a:xfrm>
          <a:off x="4320191" y="1629563"/>
          <a:ext cx="3056566" cy="530478"/>
        </a:xfrm>
        <a:custGeom>
          <a:avLst/>
          <a:gdLst/>
          <a:ahLst/>
          <a:cxnLst/>
          <a:rect l="0" t="0" r="0" b="0"/>
          <a:pathLst>
            <a:path>
              <a:moveTo>
                <a:pt x="0" y="0"/>
              </a:moveTo>
              <a:lnTo>
                <a:pt x="0" y="265239"/>
              </a:lnTo>
              <a:lnTo>
                <a:pt x="3056566" y="265239"/>
              </a:lnTo>
              <a:lnTo>
                <a:pt x="3056566" y="53047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CCCDFBA-5CBA-4749-AAE0-CC89F0F527EC}">
      <dsp:nvSpPr>
        <dsp:cNvPr id="0" name=""/>
        <dsp:cNvSpPr/>
      </dsp:nvSpPr>
      <dsp:spPr>
        <a:xfrm>
          <a:off x="4274471" y="1629563"/>
          <a:ext cx="91440" cy="530478"/>
        </a:xfrm>
        <a:custGeom>
          <a:avLst/>
          <a:gdLst/>
          <a:ahLst/>
          <a:cxnLst/>
          <a:rect l="0" t="0" r="0" b="0"/>
          <a:pathLst>
            <a:path>
              <a:moveTo>
                <a:pt x="45720" y="0"/>
              </a:moveTo>
              <a:lnTo>
                <a:pt x="45720" y="53047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961579D-5DAF-4B05-BFA5-C1ADDE431D24}">
      <dsp:nvSpPr>
        <dsp:cNvPr id="0" name=""/>
        <dsp:cNvSpPr/>
      </dsp:nvSpPr>
      <dsp:spPr>
        <a:xfrm>
          <a:off x="1263624" y="1629563"/>
          <a:ext cx="3056566" cy="530478"/>
        </a:xfrm>
        <a:custGeom>
          <a:avLst/>
          <a:gdLst/>
          <a:ahLst/>
          <a:cxnLst/>
          <a:rect l="0" t="0" r="0" b="0"/>
          <a:pathLst>
            <a:path>
              <a:moveTo>
                <a:pt x="3056566" y="0"/>
              </a:moveTo>
              <a:lnTo>
                <a:pt x="3056566" y="265239"/>
              </a:lnTo>
              <a:lnTo>
                <a:pt x="0" y="265239"/>
              </a:lnTo>
              <a:lnTo>
                <a:pt x="0" y="53047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7F9377-BCDC-455B-8789-71FA6A5C21D0}">
      <dsp:nvSpPr>
        <dsp:cNvPr id="0" name=""/>
        <dsp:cNvSpPr/>
      </dsp:nvSpPr>
      <dsp:spPr>
        <a:xfrm>
          <a:off x="3057146" y="366519"/>
          <a:ext cx="2526088" cy="12630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kern="1200"/>
            <a:t>Artykuł 107 TFUE przewiduje 3 kategorie pomocy publicznej:</a:t>
          </a:r>
        </a:p>
      </dsp:txBody>
      <dsp:txXfrm>
        <a:off x="3057146" y="366519"/>
        <a:ext cx="2526088" cy="1263044"/>
      </dsp:txXfrm>
    </dsp:sp>
    <dsp:sp modelId="{3FA903B9-4C47-46F3-A372-073607E2C8A8}">
      <dsp:nvSpPr>
        <dsp:cNvPr id="0" name=""/>
        <dsp:cNvSpPr/>
      </dsp:nvSpPr>
      <dsp:spPr>
        <a:xfrm>
          <a:off x="580" y="2160042"/>
          <a:ext cx="2526088" cy="12630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kern="1200"/>
            <a:t>pomoc sektorowa – dla sektorów wrażliwych i podatnych na koniunkturę gospodarczą, tj. przemysł górniczy, hutniczy, włókienniczy, stoczniowy, stalowy, motoryzacyjny); </a:t>
          </a:r>
        </a:p>
      </dsp:txBody>
      <dsp:txXfrm>
        <a:off x="580" y="2160042"/>
        <a:ext cx="2526088" cy="1263044"/>
      </dsp:txXfrm>
    </dsp:sp>
    <dsp:sp modelId="{9149A99E-DCE4-4D20-BD1F-8E3FF3813A76}">
      <dsp:nvSpPr>
        <dsp:cNvPr id="0" name=""/>
        <dsp:cNvSpPr/>
      </dsp:nvSpPr>
      <dsp:spPr>
        <a:xfrm>
          <a:off x="3057146" y="2160042"/>
          <a:ext cx="2526088" cy="12630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kern="1200"/>
            <a:t>pomoc regionalna – na realizację nowych inwestycji w celu zmniejszenia dysproporcji w rozwoju społeczno-gospodarczym pomiędzy poszczególnymi regionami; </a:t>
          </a:r>
        </a:p>
      </dsp:txBody>
      <dsp:txXfrm>
        <a:off x="3057146" y="2160042"/>
        <a:ext cx="2526088" cy="1263044"/>
      </dsp:txXfrm>
    </dsp:sp>
    <dsp:sp modelId="{4A83F984-CD88-4D32-A049-71E11096605C}">
      <dsp:nvSpPr>
        <dsp:cNvPr id="0" name=""/>
        <dsp:cNvSpPr/>
      </dsp:nvSpPr>
      <dsp:spPr>
        <a:xfrm>
          <a:off x="6113713" y="2160042"/>
          <a:ext cx="2526088" cy="21534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l-PL" sz="1400" kern="1200" dirty="0"/>
            <a:t>pomoc horyzontalna na: - Badania i rozwój  - ochronę środowiska, - małe i średnie przedsiębiorstwa, - inwestycje energooszczędne, - utrzymanie poziomu zatrudnienia lub tworzenie nowych miejsc pracy, - szkolenia, - pomoc restrukturyzacyjną, - pomoc doraźną, - rozwój infrastruktury technicznej</a:t>
          </a:r>
        </a:p>
      </dsp:txBody>
      <dsp:txXfrm>
        <a:off x="6113713" y="2160042"/>
        <a:ext cx="2526088" cy="21534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A7B65-F9A5-4EF8-A73C-A4CCE33521A9}">
      <dsp:nvSpPr>
        <dsp:cNvPr id="0" name=""/>
        <dsp:cNvSpPr/>
      </dsp:nvSpPr>
      <dsp:spPr>
        <a:xfrm>
          <a:off x="0" y="1814601"/>
          <a:ext cx="9937426" cy="241946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2C40F-270A-4EB0-9791-8D2DB26FF767}">
      <dsp:nvSpPr>
        <dsp:cNvPr id="0" name=""/>
        <dsp:cNvSpPr/>
      </dsp:nvSpPr>
      <dsp:spPr>
        <a:xfrm>
          <a:off x="4476" y="0"/>
          <a:ext cx="2152947" cy="241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pl-PL" sz="1400" b="0" i="0" kern="1200" dirty="0"/>
            <a:t>50% - na obszarach należących do województw: lubelskiego, podkarpackiego, podlaskiego, świętokrzyskiego, warmińsko-mazurskiego oraz do podregionu siedleckiego </a:t>
          </a:r>
          <a:endParaRPr lang="pl-PL" sz="1400" kern="1200" dirty="0"/>
        </a:p>
      </dsp:txBody>
      <dsp:txXfrm>
        <a:off x="4476" y="0"/>
        <a:ext cx="2152947" cy="2419468"/>
      </dsp:txXfrm>
    </dsp:sp>
    <dsp:sp modelId="{484D8F35-6E4C-417D-B97A-422918274456}">
      <dsp:nvSpPr>
        <dsp:cNvPr id="0" name=""/>
        <dsp:cNvSpPr/>
      </dsp:nvSpPr>
      <dsp:spPr>
        <a:xfrm>
          <a:off x="778516" y="2721902"/>
          <a:ext cx="604867" cy="604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BCA8D3-EAD7-4899-BCD9-B31C2CFE5E88}">
      <dsp:nvSpPr>
        <dsp:cNvPr id="0" name=""/>
        <dsp:cNvSpPr/>
      </dsp:nvSpPr>
      <dsp:spPr>
        <a:xfrm>
          <a:off x="2265070" y="3629203"/>
          <a:ext cx="2152947" cy="241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pl-PL" sz="1400" b="0" i="0" kern="1200" dirty="0"/>
            <a:t>40% - na obszarach należących do województw: kujawsko-pomorskiego, lubuskiego, łódzkiego, małopolskiego, opolskiego, zachodniopomorskiego oraz do regionu mazowieckiego regionalnego, z wyjątkiem podregionu siedleckiego</a:t>
          </a:r>
          <a:endParaRPr lang="pl-PL" sz="1400" kern="1200" dirty="0"/>
        </a:p>
      </dsp:txBody>
      <dsp:txXfrm>
        <a:off x="2265070" y="3629203"/>
        <a:ext cx="2152947" cy="2419468"/>
      </dsp:txXfrm>
    </dsp:sp>
    <dsp:sp modelId="{03396A6C-6ABA-4C12-B178-2E5B64EB819A}">
      <dsp:nvSpPr>
        <dsp:cNvPr id="0" name=""/>
        <dsp:cNvSpPr/>
      </dsp:nvSpPr>
      <dsp:spPr>
        <a:xfrm>
          <a:off x="3039110" y="2721902"/>
          <a:ext cx="604867" cy="604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56539-A741-4821-A2A1-24323A67B8BB}">
      <dsp:nvSpPr>
        <dsp:cNvPr id="0" name=""/>
        <dsp:cNvSpPr/>
      </dsp:nvSpPr>
      <dsp:spPr>
        <a:xfrm>
          <a:off x="4525665" y="0"/>
          <a:ext cx="2152947" cy="241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pl-PL" sz="1400" b="0" i="0" kern="1200" dirty="0"/>
            <a:t>30% - na obszarach należących do województw: pomorskiego i śląskiego</a:t>
          </a:r>
          <a:endParaRPr lang="pl-PL" sz="1400" kern="1200" dirty="0"/>
        </a:p>
      </dsp:txBody>
      <dsp:txXfrm>
        <a:off x="4525665" y="0"/>
        <a:ext cx="2152947" cy="2419468"/>
      </dsp:txXfrm>
    </dsp:sp>
    <dsp:sp modelId="{48B1CB8B-AFB3-43E6-B7B3-911C25640C64}">
      <dsp:nvSpPr>
        <dsp:cNvPr id="0" name=""/>
        <dsp:cNvSpPr/>
      </dsp:nvSpPr>
      <dsp:spPr>
        <a:xfrm>
          <a:off x="5299705" y="2721902"/>
          <a:ext cx="604867" cy="604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8CEA44-08CD-40CB-98B5-C9FDE948F98C}">
      <dsp:nvSpPr>
        <dsp:cNvPr id="0" name=""/>
        <dsp:cNvSpPr/>
      </dsp:nvSpPr>
      <dsp:spPr>
        <a:xfrm>
          <a:off x="6786259" y="3629203"/>
          <a:ext cx="2152947" cy="241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pl-PL" sz="1400" b="0" i="0" kern="1200"/>
            <a:t>25% - na obszarach należących do województw: dolnośląskiego i wielkopolskiego, z tym, że na obszarach należących do miast Poznania i Wrocławia oraz do podregionu poznańskiego:</a:t>
          </a:r>
          <a:endParaRPr lang="pl-PL" sz="1400" kern="1200"/>
        </a:p>
        <a:p>
          <a:pPr marL="114300" lvl="1" indent="-114300" algn="l" defTabSz="622300">
            <a:lnSpc>
              <a:spcPct val="90000"/>
            </a:lnSpc>
            <a:spcBef>
              <a:spcPct val="0"/>
            </a:spcBef>
            <a:spcAft>
              <a:spcPct val="15000"/>
            </a:spcAft>
            <a:buChar char="•"/>
          </a:pPr>
          <a:r>
            <a:rPr lang="pl-PL" sz="1400" kern="1200"/>
            <a:t>20% - w okresie od dnia 1 stycznia 2022 r. do dnia 31 grudnia 2024 r.,</a:t>
          </a:r>
        </a:p>
        <a:p>
          <a:pPr marL="114300" lvl="1" indent="-114300" algn="l" defTabSz="622300">
            <a:lnSpc>
              <a:spcPct val="90000"/>
            </a:lnSpc>
            <a:spcBef>
              <a:spcPct val="0"/>
            </a:spcBef>
            <a:spcAft>
              <a:spcPct val="15000"/>
            </a:spcAft>
            <a:buChar char="•"/>
          </a:pPr>
          <a:r>
            <a:rPr lang="pl-PL" sz="1400" kern="1200" dirty="0"/>
            <a:t>15% - w okresie od dnia 1 stycznia 2025 r. do dnia 31 grudnia 2027 r.</a:t>
          </a:r>
        </a:p>
      </dsp:txBody>
      <dsp:txXfrm>
        <a:off x="6786259" y="3629203"/>
        <a:ext cx="2152947" cy="2419468"/>
      </dsp:txXfrm>
    </dsp:sp>
    <dsp:sp modelId="{22DD8716-6667-41B7-A6AB-5B95889F79AE}">
      <dsp:nvSpPr>
        <dsp:cNvPr id="0" name=""/>
        <dsp:cNvSpPr/>
      </dsp:nvSpPr>
      <dsp:spPr>
        <a:xfrm>
          <a:off x="7560299" y="2721902"/>
          <a:ext cx="604867" cy="604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A2201-0E03-4951-A138-1FB7D9AB176C}">
      <dsp:nvSpPr>
        <dsp:cNvPr id="0" name=""/>
        <dsp:cNvSpPr/>
      </dsp:nvSpPr>
      <dsp:spPr>
        <a:xfrm>
          <a:off x="0" y="1382"/>
          <a:ext cx="7514907"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kern="1200"/>
            <a:t>Podmiot udzielający pomocy przeprowadza ocenę wniosku, uwzględniając:</a:t>
          </a:r>
        </a:p>
      </dsp:txBody>
      <dsp:txXfrm>
        <a:off x="36553" y="37935"/>
        <a:ext cx="7441801" cy="675694"/>
      </dsp:txXfrm>
    </dsp:sp>
    <dsp:sp modelId="{FB460167-D391-47E1-8E51-8DE2057C43B8}">
      <dsp:nvSpPr>
        <dsp:cNvPr id="0" name=""/>
        <dsp:cNvSpPr/>
      </dsp:nvSpPr>
      <dsp:spPr>
        <a:xfrm>
          <a:off x="0" y="750182"/>
          <a:ext cx="7514907" cy="848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598" tIns="21590" rIns="120904" bIns="21590" numCol="1" spcCol="1270" anchor="t" anchorCtr="0">
          <a:noAutofit/>
        </a:bodyPr>
        <a:lstStyle/>
        <a:p>
          <a:pPr marL="171450" lvl="1" indent="-171450" algn="l" defTabSz="742315">
            <a:lnSpc>
              <a:spcPct val="90000"/>
            </a:lnSpc>
            <a:spcBef>
              <a:spcPct val="0"/>
            </a:spcBef>
            <a:spcAft>
              <a:spcPct val="20000"/>
            </a:spcAft>
            <a:buChar char="•"/>
          </a:pPr>
          <a:r>
            <a:rPr lang="pl-PL" sz="1670" kern="1200"/>
            <a:t>cel pomocy</a:t>
          </a:r>
        </a:p>
        <a:p>
          <a:pPr marL="171450" lvl="1" indent="-171450" algn="l" defTabSz="742315">
            <a:lnSpc>
              <a:spcPct val="90000"/>
            </a:lnSpc>
            <a:spcBef>
              <a:spcPct val="0"/>
            </a:spcBef>
            <a:spcAft>
              <a:spcPct val="20000"/>
            </a:spcAft>
            <a:buChar char="•"/>
          </a:pPr>
          <a:r>
            <a:rPr lang="pl-PL" sz="1670" kern="1200"/>
            <a:t>koszty kwalifikowalne</a:t>
          </a:r>
        </a:p>
        <a:p>
          <a:pPr marL="171450" lvl="1" indent="-171450" algn="l" defTabSz="742315">
            <a:lnSpc>
              <a:spcPct val="90000"/>
            </a:lnSpc>
            <a:spcBef>
              <a:spcPct val="0"/>
            </a:spcBef>
            <a:spcAft>
              <a:spcPct val="20000"/>
            </a:spcAft>
            <a:buChar char="•"/>
          </a:pPr>
          <a:r>
            <a:rPr lang="pl-PL" sz="1670" kern="1200"/>
            <a:t>wartość dopuszczalnej pomocy.</a:t>
          </a:r>
        </a:p>
      </dsp:txBody>
      <dsp:txXfrm>
        <a:off x="0" y="750182"/>
        <a:ext cx="7514907" cy="848700"/>
      </dsp:txXfrm>
    </dsp:sp>
    <dsp:sp modelId="{41F56309-2FED-47F6-B6E6-07CBB2551082}">
      <dsp:nvSpPr>
        <dsp:cNvPr id="0" name=""/>
        <dsp:cNvSpPr/>
      </dsp:nvSpPr>
      <dsp:spPr>
        <a:xfrm>
          <a:off x="0" y="1598882"/>
          <a:ext cx="7514907"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kern="1200"/>
            <a:t>Pomoc może być udzielona przedsiębiorcy na podstawie umowy.</a:t>
          </a:r>
        </a:p>
      </dsp:txBody>
      <dsp:txXfrm>
        <a:off x="36553" y="1635435"/>
        <a:ext cx="7441801" cy="675694"/>
      </dsp:txXfrm>
    </dsp:sp>
    <dsp:sp modelId="{925EB684-465F-4773-9CD5-A78F3197B685}">
      <dsp:nvSpPr>
        <dsp:cNvPr id="0" name=""/>
        <dsp:cNvSpPr/>
      </dsp:nvSpPr>
      <dsp:spPr>
        <a:xfrm>
          <a:off x="0" y="2462882"/>
          <a:ext cx="7514907"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42315">
            <a:lnSpc>
              <a:spcPct val="90000"/>
            </a:lnSpc>
            <a:spcBef>
              <a:spcPct val="0"/>
            </a:spcBef>
            <a:spcAft>
              <a:spcPct val="35000"/>
            </a:spcAft>
            <a:buNone/>
          </a:pPr>
          <a:r>
            <a:rPr lang="pl-PL" sz="1670" kern="1200"/>
            <a:t>Przedsiębiorca, przed podpisaniem umowy, przedstawia podmiotowi udzielającemu pomocy:</a:t>
          </a:r>
        </a:p>
      </dsp:txBody>
      <dsp:txXfrm>
        <a:off x="36553" y="2499435"/>
        <a:ext cx="7441801" cy="675694"/>
      </dsp:txXfrm>
    </dsp:sp>
    <dsp:sp modelId="{1A08057F-FD4E-4484-B863-EAF5D32B26F4}">
      <dsp:nvSpPr>
        <dsp:cNvPr id="0" name=""/>
        <dsp:cNvSpPr/>
      </dsp:nvSpPr>
      <dsp:spPr>
        <a:xfrm>
          <a:off x="0" y="3211682"/>
          <a:ext cx="7514907"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598" tIns="21590" rIns="120904" bIns="21590" numCol="1" spcCol="1270" anchor="t" anchorCtr="0">
          <a:noAutofit/>
        </a:bodyPr>
        <a:lstStyle/>
        <a:p>
          <a:pPr marL="171450" lvl="1" indent="-171450" algn="l" defTabSz="742315">
            <a:lnSpc>
              <a:spcPct val="90000"/>
            </a:lnSpc>
            <a:spcBef>
              <a:spcPct val="0"/>
            </a:spcBef>
            <a:spcAft>
              <a:spcPct val="20000"/>
            </a:spcAft>
            <a:buChar char="•"/>
          </a:pPr>
          <a:r>
            <a:rPr lang="pl-PL" sz="1670" kern="1200" dirty="0"/>
            <a:t>kopie zaświadczeń o pomocy </a:t>
          </a:r>
          <a:r>
            <a:rPr lang="pl-PL" sz="1670" i="1" kern="1200" dirty="0"/>
            <a:t>de </a:t>
          </a:r>
          <a:r>
            <a:rPr lang="pl-PL" sz="1670" i="1" kern="1200" dirty="0" err="1"/>
            <a:t>minimis</a:t>
          </a:r>
          <a:r>
            <a:rPr lang="pl-PL" sz="1670" kern="1200" dirty="0"/>
            <a:t>  + przed złożeniem wniosku</a:t>
          </a:r>
        </a:p>
        <a:p>
          <a:pPr marL="171450" lvl="1" indent="-171450" algn="l" defTabSz="742315">
            <a:lnSpc>
              <a:spcPct val="90000"/>
            </a:lnSpc>
            <a:spcBef>
              <a:spcPct val="0"/>
            </a:spcBef>
            <a:spcAft>
              <a:spcPct val="20000"/>
            </a:spcAft>
            <a:buChar char="•"/>
          </a:pPr>
          <a:r>
            <a:rPr lang="pl-PL" sz="1670" kern="1200" dirty="0"/>
            <a:t>informacje o wielkości i przeznaczeniu pomocy publicznej otrzymanej w odniesieniu do tych samych kosztów kwalifikowalnych, na pokrycie których ma być przeznaczona pomoc - dotyczące okresu od dnia złożenia wniosku.</a:t>
          </a:r>
        </a:p>
      </dsp:txBody>
      <dsp:txXfrm>
        <a:off x="0" y="3211682"/>
        <a:ext cx="7514907" cy="10350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EFCC8-DBFF-4C83-871C-0B73287EC959}">
      <dsp:nvSpPr>
        <dsp:cNvPr id="0" name=""/>
        <dsp:cNvSpPr/>
      </dsp:nvSpPr>
      <dsp:spPr>
        <a:xfrm>
          <a:off x="0" y="481683"/>
          <a:ext cx="5864358" cy="5864358"/>
        </a:xfrm>
        <a:prstGeom prst="pie">
          <a:avLst>
            <a:gd name="adj1" fmla="val 5400000"/>
            <a:gd name="adj2" fmla="val 1620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0B334-597C-4606-8C1F-2576BEFD37B0}">
      <dsp:nvSpPr>
        <dsp:cNvPr id="0" name=""/>
        <dsp:cNvSpPr/>
      </dsp:nvSpPr>
      <dsp:spPr>
        <a:xfrm>
          <a:off x="2932179" y="481683"/>
          <a:ext cx="6841750" cy="5864358"/>
        </a:xfrm>
        <a:prstGeom prst="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kern="1200" dirty="0">
              <a:latin typeface="Open Sans" panose="020B0606030504020204" pitchFamily="34" charset="0"/>
              <a:ea typeface="Open Sans" panose="020B0606030504020204" pitchFamily="34" charset="0"/>
              <a:cs typeface="Open Sans" panose="020B0606030504020204" pitchFamily="34" charset="0"/>
            </a:rPr>
            <a:t>inwestycja w rzeczowe aktywa trwałe </a:t>
          </a:r>
          <a:br>
            <a:rPr lang="pl-PL" sz="1600" kern="1200" dirty="0">
              <a:latin typeface="Open Sans" panose="020B0606030504020204" pitchFamily="34" charset="0"/>
              <a:ea typeface="Open Sans" panose="020B0606030504020204" pitchFamily="34" charset="0"/>
              <a:cs typeface="Open Sans" panose="020B0606030504020204" pitchFamily="34" charset="0"/>
            </a:rPr>
          </a:br>
          <a:r>
            <a:rPr lang="pl-PL" sz="1600" kern="1200" dirty="0">
              <a:latin typeface="Open Sans" panose="020B0606030504020204" pitchFamily="34" charset="0"/>
              <a:ea typeface="Open Sans" panose="020B0606030504020204" pitchFamily="34" charset="0"/>
              <a:cs typeface="Open Sans" panose="020B0606030504020204" pitchFamily="34" charset="0"/>
            </a:rPr>
            <a:t>i wartości niematerialne i prawne związane z :</a:t>
          </a:r>
        </a:p>
      </dsp:txBody>
      <dsp:txXfrm>
        <a:off x="2932179" y="481683"/>
        <a:ext cx="3420875" cy="2785570"/>
      </dsp:txXfrm>
    </dsp:sp>
    <dsp:sp modelId="{50B613DB-9EFB-4F61-9E48-023C9F27E43E}">
      <dsp:nvSpPr>
        <dsp:cNvPr id="0" name=""/>
        <dsp:cNvSpPr/>
      </dsp:nvSpPr>
      <dsp:spPr>
        <a:xfrm>
          <a:off x="1539393" y="3267254"/>
          <a:ext cx="2785570" cy="2785570"/>
        </a:xfrm>
        <a:prstGeom prst="pie">
          <a:avLst>
            <a:gd name="adj1" fmla="val 5400000"/>
            <a:gd name="adj2" fmla="val 16200000"/>
          </a:avLst>
        </a:prstGeom>
        <a:solidFill>
          <a:schemeClr val="accent2">
            <a:shade val="80000"/>
            <a:hueOff val="101012"/>
            <a:satOff val="37069"/>
            <a:lumOff val="141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34AB2-8BBE-4FEB-876D-EBFB1D7C4F1A}">
      <dsp:nvSpPr>
        <dsp:cNvPr id="0" name=""/>
        <dsp:cNvSpPr/>
      </dsp:nvSpPr>
      <dsp:spPr>
        <a:xfrm>
          <a:off x="2918495" y="4107505"/>
          <a:ext cx="6841750" cy="2012128"/>
        </a:xfrm>
        <a:prstGeom prst="rect">
          <a:avLst/>
        </a:prstGeom>
        <a:solidFill>
          <a:schemeClr val="lt1">
            <a:alpha val="90000"/>
            <a:hueOff val="0"/>
            <a:satOff val="0"/>
            <a:lumOff val="0"/>
            <a:alphaOff val="0"/>
          </a:schemeClr>
        </a:solidFill>
        <a:ln w="12700" cap="flat" cmpd="sng" algn="ctr">
          <a:solidFill>
            <a:schemeClr val="accent2">
              <a:shade val="80000"/>
              <a:hueOff val="101012"/>
              <a:satOff val="37069"/>
              <a:lumOff val="1416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kern="1200" dirty="0">
              <a:latin typeface="Open Sans" panose="020B0606030504020204" pitchFamily="34" charset="0"/>
              <a:ea typeface="Open Sans" panose="020B0606030504020204" pitchFamily="34" charset="0"/>
              <a:cs typeface="Open Sans" panose="020B0606030504020204" pitchFamily="34" charset="0"/>
            </a:rPr>
            <a:t>nabycie aktywów należących do zakładu, który został zamknięty lub zostałby zamknięty, gdyby zakup nie nastą­ pił. Samo nabycie akcji lub udziałów przedsiębiorstwa nie stanowi inwestycji początkowej.</a:t>
          </a:r>
        </a:p>
      </dsp:txBody>
      <dsp:txXfrm>
        <a:off x="2918495" y="4107505"/>
        <a:ext cx="3420875" cy="2012128"/>
      </dsp:txXfrm>
    </dsp:sp>
    <dsp:sp modelId="{FD507261-BD28-4E17-A9D8-04967F96187C}">
      <dsp:nvSpPr>
        <dsp:cNvPr id="0" name=""/>
        <dsp:cNvSpPr/>
      </dsp:nvSpPr>
      <dsp:spPr>
        <a:xfrm>
          <a:off x="6316861" y="127637"/>
          <a:ext cx="3420875" cy="420175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pl-PL" sz="1600" kern="1200" dirty="0">
              <a:latin typeface="Open Sans" panose="020B0606030504020204" pitchFamily="34" charset="0"/>
              <a:ea typeface="Open Sans" panose="020B0606030504020204" pitchFamily="34" charset="0"/>
              <a:cs typeface="Open Sans" panose="020B0606030504020204" pitchFamily="34" charset="0"/>
            </a:rPr>
            <a:t>utworzeniem nowego zakładu,</a:t>
          </a:r>
        </a:p>
        <a:p>
          <a:pPr marL="171450" lvl="1" indent="-171450" algn="l" defTabSz="711200">
            <a:lnSpc>
              <a:spcPct val="90000"/>
            </a:lnSpc>
            <a:spcBef>
              <a:spcPct val="0"/>
            </a:spcBef>
            <a:spcAft>
              <a:spcPct val="15000"/>
            </a:spcAft>
            <a:buChar char="•"/>
          </a:pPr>
          <a:r>
            <a:rPr lang="pl-PL" sz="1600" kern="1200" dirty="0">
              <a:latin typeface="Open Sans" panose="020B0606030504020204" pitchFamily="34" charset="0"/>
              <a:ea typeface="Open Sans" panose="020B0606030504020204" pitchFamily="34" charset="0"/>
              <a:cs typeface="Open Sans" panose="020B0606030504020204" pitchFamily="34" charset="0"/>
            </a:rPr>
            <a:t>zwiększeniem zdolności produkcyjnej istniejącego zakładu,</a:t>
          </a:r>
        </a:p>
        <a:p>
          <a:pPr marL="171450" lvl="1" indent="-171450" algn="l" defTabSz="711200">
            <a:lnSpc>
              <a:spcPct val="90000"/>
            </a:lnSpc>
            <a:spcBef>
              <a:spcPct val="0"/>
            </a:spcBef>
            <a:spcAft>
              <a:spcPct val="15000"/>
            </a:spcAft>
            <a:buChar char="•"/>
          </a:pPr>
          <a:r>
            <a:rPr lang="pl-PL" sz="1600" kern="1200" dirty="0">
              <a:latin typeface="Open Sans" panose="020B0606030504020204" pitchFamily="34" charset="0"/>
              <a:ea typeface="Open Sans" panose="020B0606030504020204" pitchFamily="34" charset="0"/>
              <a:cs typeface="Open Sans" panose="020B0606030504020204" pitchFamily="34" charset="0"/>
            </a:rPr>
            <a:t>dywersyfikacją produkcji zakładu na produkty dotąd niewytwarzane przez ten zakład, lub</a:t>
          </a:r>
        </a:p>
        <a:p>
          <a:pPr marL="171450" lvl="1" indent="-171450" algn="l" defTabSz="711200">
            <a:lnSpc>
              <a:spcPct val="90000"/>
            </a:lnSpc>
            <a:spcBef>
              <a:spcPct val="0"/>
            </a:spcBef>
            <a:spcAft>
              <a:spcPct val="15000"/>
            </a:spcAft>
            <a:buChar char="•"/>
          </a:pPr>
          <a:r>
            <a:rPr lang="pl-PL" sz="1600" kern="1200" dirty="0">
              <a:latin typeface="Open Sans" panose="020B0606030504020204" pitchFamily="34" charset="0"/>
              <a:ea typeface="Open Sans" panose="020B0606030504020204" pitchFamily="34" charset="0"/>
              <a:cs typeface="Open Sans" panose="020B0606030504020204" pitchFamily="34" charset="0"/>
            </a:rPr>
            <a:t>zasadniczą zmianą całościowego procesu produkcji produktu lub produktów, których dotyczy inwestycja w ten zakład; lub</a:t>
          </a:r>
        </a:p>
      </dsp:txBody>
      <dsp:txXfrm>
        <a:off x="6316861" y="127637"/>
        <a:ext cx="3420875" cy="420175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833FC-C0D8-4A98-8A05-7BE91150E9BB}">
      <dsp:nvSpPr>
        <dsp:cNvPr id="0" name=""/>
        <dsp:cNvSpPr/>
      </dsp:nvSpPr>
      <dsp:spPr>
        <a:xfrm>
          <a:off x="0" y="588214"/>
          <a:ext cx="8830148" cy="83197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l-PL" sz="1500" kern="1200" dirty="0"/>
            <a:t>są wdrażane poprzez fundusze na rzecz rozwoju obszarów miejskich na obszarach objętych pomocą</a:t>
          </a:r>
        </a:p>
      </dsp:txBody>
      <dsp:txXfrm>
        <a:off x="40614" y="628828"/>
        <a:ext cx="8748920" cy="750751"/>
      </dsp:txXfrm>
    </dsp:sp>
    <dsp:sp modelId="{D0208370-92E9-470D-8CD8-0B0616CE895F}">
      <dsp:nvSpPr>
        <dsp:cNvPr id="0" name=""/>
        <dsp:cNvSpPr/>
      </dsp:nvSpPr>
      <dsp:spPr>
        <a:xfrm>
          <a:off x="0" y="1463394"/>
          <a:ext cx="8830148" cy="83197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l-PL" sz="1500" kern="1200" dirty="0"/>
            <a:t>są współfinansowane przez europejskie fundusze strukturalne i inwestycyjne</a:t>
          </a:r>
        </a:p>
      </dsp:txBody>
      <dsp:txXfrm>
        <a:off x="40614" y="1504008"/>
        <a:ext cx="8748920" cy="750751"/>
      </dsp:txXfrm>
    </dsp:sp>
    <dsp:sp modelId="{E29539A3-5DB6-4EE5-8820-55E57D394B07}">
      <dsp:nvSpPr>
        <dsp:cNvPr id="0" name=""/>
        <dsp:cNvSpPr/>
      </dsp:nvSpPr>
      <dsp:spPr>
        <a:xfrm>
          <a:off x="0" y="2338574"/>
          <a:ext cx="8830148" cy="83197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l-PL" sz="1500" kern="1200" dirty="0"/>
            <a:t>wspierają realizację „zintegrowanej strategii zrównoważonego rozwoju obszarów miejskich”</a:t>
          </a:r>
        </a:p>
      </dsp:txBody>
      <dsp:txXfrm>
        <a:off x="40614" y="2379188"/>
        <a:ext cx="8748920" cy="750751"/>
      </dsp:txXfrm>
    </dsp:sp>
    <dsp:sp modelId="{D2920C3F-458E-4201-BDBE-C23604B7EC3E}">
      <dsp:nvSpPr>
        <dsp:cNvPr id="0" name=""/>
        <dsp:cNvSpPr/>
      </dsp:nvSpPr>
      <dsp:spPr>
        <a:xfrm>
          <a:off x="0" y="3213753"/>
          <a:ext cx="8830148" cy="831979"/>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l-PL" sz="1500" kern="1200" dirty="0"/>
            <a:t>Inwestorzy publiczni i prywatni mogą wnieść wkład pieniężny lub niepieniężny lub ich połączenie na wdrożenie projektu na rzecz rozwoju obszarów miejskich. Wkład niepieniężny uwzględnia się według jego wartości rynkowej potwierdzonej przez niezależnego wykwalifikowanego eksperta lub uprawniony organ urzędowy</a:t>
          </a:r>
        </a:p>
      </dsp:txBody>
      <dsp:txXfrm>
        <a:off x="40614" y="3254367"/>
        <a:ext cx="8748920" cy="75075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45173-59B2-4661-B236-87BA26AF7269}">
      <dsp:nvSpPr>
        <dsp:cNvPr id="0" name=""/>
        <dsp:cNvSpPr/>
      </dsp:nvSpPr>
      <dsp:spPr>
        <a:xfrm rot="5400000">
          <a:off x="4046535" y="-704358"/>
          <a:ext cx="3074153" cy="525516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42315">
            <a:lnSpc>
              <a:spcPct val="90000"/>
            </a:lnSpc>
            <a:spcBef>
              <a:spcPct val="0"/>
            </a:spcBef>
            <a:spcAft>
              <a:spcPct val="15000"/>
            </a:spcAft>
            <a:buChar char="•"/>
          </a:pPr>
          <a:r>
            <a:rPr lang="pl-PL" sz="1670" kern="1200" dirty="0">
              <a:latin typeface="Open Sans" panose="020B0606030504020204" pitchFamily="34" charset="0"/>
              <a:ea typeface="Open Sans" panose="020B0606030504020204" pitchFamily="34" charset="0"/>
              <a:cs typeface="Open Sans" panose="020B0606030504020204" pitchFamily="34" charset="0"/>
            </a:rPr>
            <a:t>koszty inwestycji w rzeczowe aktywa trwałe oraz wartości niematerialne i prawne, w tym jednorazowe koszty niepodlegające amortyzacji, związane bezpośrednio z inwestycją i jej początkową instalacją;</a:t>
          </a:r>
        </a:p>
        <a:p>
          <a:pPr marL="171450" lvl="1" indent="-171450" algn="l" defTabSz="742315">
            <a:lnSpc>
              <a:spcPct val="90000"/>
            </a:lnSpc>
            <a:spcBef>
              <a:spcPct val="0"/>
            </a:spcBef>
            <a:spcAft>
              <a:spcPct val="15000"/>
            </a:spcAft>
            <a:buChar char="•"/>
          </a:pPr>
          <a:r>
            <a:rPr lang="pl-PL" sz="1670" kern="1200" dirty="0">
              <a:latin typeface="Open Sans" panose="020B0606030504020204" pitchFamily="34" charset="0"/>
              <a:ea typeface="Open Sans" panose="020B0606030504020204" pitchFamily="34" charset="0"/>
              <a:cs typeface="Open Sans" panose="020B0606030504020204" pitchFamily="34" charset="0"/>
            </a:rPr>
            <a:t>szacunkowe koszty płacy za okres 2 lat w odniesieniu do miejsc pracy powstałych bezpośrednio w wyniku realizacji projektu inwestycyjnego;</a:t>
          </a:r>
        </a:p>
        <a:p>
          <a:pPr marL="171450" lvl="1" indent="-171450" algn="l" defTabSz="742315">
            <a:lnSpc>
              <a:spcPct val="90000"/>
            </a:lnSpc>
            <a:spcBef>
              <a:spcPct val="0"/>
            </a:spcBef>
            <a:spcAft>
              <a:spcPct val="15000"/>
            </a:spcAft>
            <a:buChar char="•"/>
          </a:pPr>
          <a:r>
            <a:rPr lang="pl-PL" sz="1670" kern="1200">
              <a:latin typeface="Open Sans" panose="020B0606030504020204" pitchFamily="34" charset="0"/>
              <a:ea typeface="Open Sans" panose="020B0606030504020204" pitchFamily="34" charset="0"/>
              <a:cs typeface="Open Sans" panose="020B0606030504020204" pitchFamily="34" charset="0"/>
            </a:rPr>
            <a:t>połączenie części kosztów, do wysokości kwoty wyższej</a:t>
          </a:r>
        </a:p>
      </dsp:txBody>
      <dsp:txXfrm rot="-5400000">
        <a:off x="2956030" y="536215"/>
        <a:ext cx="5105096" cy="2774017"/>
      </dsp:txXfrm>
    </dsp:sp>
    <dsp:sp modelId="{209F0AF6-A1A1-4BB7-91C1-4FB52106B51D}">
      <dsp:nvSpPr>
        <dsp:cNvPr id="0" name=""/>
        <dsp:cNvSpPr/>
      </dsp:nvSpPr>
      <dsp:spPr>
        <a:xfrm>
          <a:off x="0" y="0"/>
          <a:ext cx="2956029" cy="38426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42315">
            <a:lnSpc>
              <a:spcPct val="90000"/>
            </a:lnSpc>
            <a:spcBef>
              <a:spcPct val="0"/>
            </a:spcBef>
            <a:spcAft>
              <a:spcPct val="35000"/>
            </a:spcAft>
            <a:buNone/>
          </a:pPr>
          <a:r>
            <a:rPr lang="pl-PL" sz="1670" kern="1200">
              <a:latin typeface="Open Sans" panose="020B0606030504020204" pitchFamily="34" charset="0"/>
              <a:ea typeface="Open Sans" panose="020B0606030504020204" pitchFamily="34" charset="0"/>
              <a:cs typeface="Open Sans" panose="020B0606030504020204" pitchFamily="34" charset="0"/>
            </a:rPr>
            <a:t>Koszty kwalifikowalne oznaczają jedno albo kilka z poniższych:</a:t>
          </a:r>
        </a:p>
      </dsp:txBody>
      <dsp:txXfrm>
        <a:off x="144301" y="144301"/>
        <a:ext cx="2667427" cy="355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6A55B-887D-4011-B0E4-9734F87EEA08}">
      <dsp:nvSpPr>
        <dsp:cNvPr id="0" name=""/>
        <dsp:cNvSpPr/>
      </dsp:nvSpPr>
      <dsp:spPr>
        <a:xfrm>
          <a:off x="0" y="607832"/>
          <a:ext cx="9075641" cy="98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FD0A1-C2AD-402B-9B25-8393125C3096}">
      <dsp:nvSpPr>
        <dsp:cNvPr id="0" name=""/>
        <dsp:cNvSpPr/>
      </dsp:nvSpPr>
      <dsp:spPr>
        <a:xfrm>
          <a:off x="453782" y="32192"/>
          <a:ext cx="6352948" cy="1151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126" tIns="0" rIns="240126" bIns="0" numCol="1" spcCol="1270" anchor="ctr" anchorCtr="0">
          <a:noAutofit/>
        </a:bodyPr>
        <a:lstStyle/>
        <a:p>
          <a:pPr marL="0" lvl="0" indent="0" algn="l" defTabSz="742315">
            <a:lnSpc>
              <a:spcPct val="90000"/>
            </a:lnSpc>
            <a:spcBef>
              <a:spcPct val="0"/>
            </a:spcBef>
            <a:spcAft>
              <a:spcPct val="35000"/>
            </a:spcAft>
            <a:buNone/>
          </a:pPr>
          <a:r>
            <a:rPr lang="pl-PL" sz="1670" kern="1200" dirty="0">
              <a:latin typeface="Open Sans" panose="020B0606030504020204" pitchFamily="34" charset="0"/>
              <a:ea typeface="Open Sans" panose="020B0606030504020204" pitchFamily="34" charset="0"/>
              <a:cs typeface="Open Sans" panose="020B0606030504020204" pitchFamily="34" charset="0"/>
            </a:rPr>
            <a:t>przedsiębiorstwo samodzielne: jeżeli przedsiębiorstwo jest całkowicie niezależne albo posiada co najmniej jeden mniejszościowy udział (przy czym każdy z udziałów jest mniejszy niż 25%) w innych przedsiębiorstwach</a:t>
          </a:r>
        </a:p>
      </dsp:txBody>
      <dsp:txXfrm>
        <a:off x="509983" y="88393"/>
        <a:ext cx="6240546" cy="1038878"/>
      </dsp:txXfrm>
    </dsp:sp>
    <dsp:sp modelId="{534DC11D-4801-454D-ADF8-D9F52BB194BC}">
      <dsp:nvSpPr>
        <dsp:cNvPr id="0" name=""/>
        <dsp:cNvSpPr/>
      </dsp:nvSpPr>
      <dsp:spPr>
        <a:xfrm>
          <a:off x="0" y="2376872"/>
          <a:ext cx="9075641" cy="98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7FC19E-3802-4D67-9DD2-C4B6356B317E}">
      <dsp:nvSpPr>
        <dsp:cNvPr id="0" name=""/>
        <dsp:cNvSpPr/>
      </dsp:nvSpPr>
      <dsp:spPr>
        <a:xfrm>
          <a:off x="453782" y="1801232"/>
          <a:ext cx="6352948" cy="1151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126" tIns="0" rIns="240126" bIns="0" numCol="1" spcCol="1270" anchor="ctr" anchorCtr="0">
          <a:noAutofit/>
        </a:bodyPr>
        <a:lstStyle/>
        <a:p>
          <a:pPr marL="0" lvl="0" indent="0" algn="l" defTabSz="742315">
            <a:lnSpc>
              <a:spcPct val="90000"/>
            </a:lnSpc>
            <a:spcBef>
              <a:spcPct val="0"/>
            </a:spcBef>
            <a:spcAft>
              <a:spcPct val="35000"/>
            </a:spcAft>
            <a:buNone/>
          </a:pPr>
          <a:r>
            <a:rPr lang="pl-PL" sz="1670" kern="1200" dirty="0">
              <a:latin typeface="Open Sans" panose="020B0606030504020204" pitchFamily="34" charset="0"/>
              <a:ea typeface="Open Sans" panose="020B0606030504020204" pitchFamily="34" charset="0"/>
              <a:cs typeface="Open Sans" panose="020B0606030504020204" pitchFamily="34" charset="0"/>
            </a:rPr>
            <a:t>przedsiębiorstwo partnerskie: jeżeli wysokość udziałów w innych przedsiębiorstwach wynosi co najmniej 25%, ale nie więcej niż 50%, wówczas uznaje się, że są to przedsiębiorstwa partnerskie </a:t>
          </a:r>
        </a:p>
      </dsp:txBody>
      <dsp:txXfrm>
        <a:off x="509983" y="1857433"/>
        <a:ext cx="6240546" cy="1038878"/>
      </dsp:txXfrm>
    </dsp:sp>
    <dsp:sp modelId="{423557E9-2D21-4D60-A2E7-D938D2DDA964}">
      <dsp:nvSpPr>
        <dsp:cNvPr id="0" name=""/>
        <dsp:cNvSpPr/>
      </dsp:nvSpPr>
      <dsp:spPr>
        <a:xfrm>
          <a:off x="0" y="4145912"/>
          <a:ext cx="9075641" cy="98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7687E7-48CB-4FCA-A4AD-412545B1AA35}">
      <dsp:nvSpPr>
        <dsp:cNvPr id="0" name=""/>
        <dsp:cNvSpPr/>
      </dsp:nvSpPr>
      <dsp:spPr>
        <a:xfrm>
          <a:off x="453782" y="3570272"/>
          <a:ext cx="6352948" cy="1151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126" tIns="0" rIns="240126" bIns="0" numCol="1" spcCol="1270" anchor="ctr" anchorCtr="0">
          <a:noAutofit/>
        </a:bodyPr>
        <a:lstStyle/>
        <a:p>
          <a:pPr marL="0" lvl="0" indent="0" algn="l" defTabSz="742315">
            <a:lnSpc>
              <a:spcPct val="90000"/>
            </a:lnSpc>
            <a:spcBef>
              <a:spcPct val="0"/>
            </a:spcBef>
            <a:spcAft>
              <a:spcPct val="35000"/>
            </a:spcAft>
            <a:buNone/>
          </a:pPr>
          <a:r>
            <a:rPr lang="pl-PL" sz="1670" kern="1200" dirty="0">
              <a:latin typeface="Open Sans" panose="020B0606030504020204" pitchFamily="34" charset="0"/>
              <a:ea typeface="Open Sans" panose="020B0606030504020204" pitchFamily="34" charset="0"/>
              <a:cs typeface="Open Sans" panose="020B0606030504020204" pitchFamily="34" charset="0"/>
            </a:rPr>
            <a:t>przedsiębiorstwo powiązane: jeżeli wysokość udziałów w innych przedsiębiorstwach przekracza próg 50%, przedsiębiorstwa te uważa się za przedsiębiorstwa powiązane</a:t>
          </a:r>
        </a:p>
      </dsp:txBody>
      <dsp:txXfrm>
        <a:off x="509983" y="3626473"/>
        <a:ext cx="6240546" cy="103887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1A7D4-6B14-4BBD-AC34-93823872C3A4}">
      <dsp:nvSpPr>
        <dsp:cNvPr id="0" name=""/>
        <dsp:cNvSpPr/>
      </dsp:nvSpPr>
      <dsp:spPr>
        <a:xfrm>
          <a:off x="0" y="0"/>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9B268-2E8D-4358-8EE7-D78EBE5237EA}">
      <dsp:nvSpPr>
        <dsp:cNvPr id="0" name=""/>
        <dsp:cNvSpPr/>
      </dsp:nvSpPr>
      <dsp:spPr>
        <a:xfrm>
          <a:off x="0" y="0"/>
          <a:ext cx="864038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l-PL" sz="1800" kern="1200" dirty="0"/>
            <a:t>poszanowania praw podstawowych oraz przestrzegania Karty praw podstawowych Unii Europejskiej w procesie wdrażania funduszy (ust. 1) </a:t>
          </a:r>
        </a:p>
      </dsp:txBody>
      <dsp:txXfrm>
        <a:off x="0" y="0"/>
        <a:ext cx="8640382" cy="1170000"/>
      </dsp:txXfrm>
    </dsp:sp>
    <dsp:sp modelId="{AD68E5B4-C3FE-495F-BCF8-EE5AE38E305B}">
      <dsp:nvSpPr>
        <dsp:cNvPr id="0" name=""/>
        <dsp:cNvSpPr/>
      </dsp:nvSpPr>
      <dsp:spPr>
        <a:xfrm>
          <a:off x="0" y="1170000"/>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36F6A-B5A3-4686-A2C1-F18109184AF7}">
      <dsp:nvSpPr>
        <dsp:cNvPr id="0" name=""/>
        <dsp:cNvSpPr/>
      </dsp:nvSpPr>
      <dsp:spPr>
        <a:xfrm>
          <a:off x="0" y="1170000"/>
          <a:ext cx="864038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l-PL" sz="1800" kern="1200" dirty="0"/>
            <a:t>zapewnienia równości mężczyzn i kobiet oraz uwzględnienia aspektu i perspektywy płci w całym procesie przygotowywania, wdrażania, monitorowania, sprawozdawczości i ewaluacji programów (ust. 2),</a:t>
          </a:r>
        </a:p>
      </dsp:txBody>
      <dsp:txXfrm>
        <a:off x="0" y="1170000"/>
        <a:ext cx="8640382" cy="1170000"/>
      </dsp:txXfrm>
    </dsp:sp>
    <dsp:sp modelId="{A981EAB8-C2CC-4560-ABAB-7937941C27B4}">
      <dsp:nvSpPr>
        <dsp:cNvPr id="0" name=""/>
        <dsp:cNvSpPr/>
      </dsp:nvSpPr>
      <dsp:spPr>
        <a:xfrm>
          <a:off x="0" y="2340001"/>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188F0D-52EC-4D7B-9387-7511E47C4CCB}">
      <dsp:nvSpPr>
        <dsp:cNvPr id="0" name=""/>
        <dsp:cNvSpPr/>
      </dsp:nvSpPr>
      <dsp:spPr>
        <a:xfrm>
          <a:off x="0" y="2340001"/>
          <a:ext cx="864038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pl-PL" sz="1800" kern="1200" dirty="0"/>
            <a:t>zapobiegania wszelkiej dyskryminacji ze względu na płeć, rasę lub pochodzenie etniczne, religię lub światopogląd, niepełnosprawność (zapewnienie dostępności dla osób z niepełnosprawnościami), wiek lub orientację seksualną podczas przygotowywania, wdrażania, monitorowania, sprawozdawczości i ewaluacji programów, </a:t>
          </a:r>
        </a:p>
      </dsp:txBody>
      <dsp:txXfrm>
        <a:off x="0" y="2340001"/>
        <a:ext cx="8640382" cy="1170000"/>
      </dsp:txXfrm>
    </dsp:sp>
    <dsp:sp modelId="{E5075B7C-1CD7-49FB-9E1F-7B807FE7226C}">
      <dsp:nvSpPr>
        <dsp:cNvPr id="0" name=""/>
        <dsp:cNvSpPr/>
      </dsp:nvSpPr>
      <dsp:spPr>
        <a:xfrm>
          <a:off x="0" y="3510001"/>
          <a:ext cx="86403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0DEAA4-A709-4D58-9100-250935472838}">
      <dsp:nvSpPr>
        <dsp:cNvPr id="0" name=""/>
        <dsp:cNvSpPr/>
      </dsp:nvSpPr>
      <dsp:spPr>
        <a:xfrm>
          <a:off x="0" y="3510001"/>
          <a:ext cx="8640382"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l-PL" sz="1800" kern="1200"/>
            <a:t>wdrażać fundusze zgodnie z celem wspierania zrównoważonego rozwoju, określonym w art. 11 TFUE, oraz z uwzględnieniem celów ONZ dotyczących zrównoważonego rozwoju, a także porozumienia paryskiego i zasady „nie czyń poważnych szkód” </a:t>
          </a:r>
        </a:p>
      </dsp:txBody>
      <dsp:txXfrm>
        <a:off x="0" y="3510001"/>
        <a:ext cx="8640382" cy="117000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4AD47-84FF-46A6-B057-A1BA6E866314}">
      <dsp:nvSpPr>
        <dsp:cNvPr id="0" name=""/>
        <dsp:cNvSpPr/>
      </dsp:nvSpPr>
      <dsp:spPr>
        <a:xfrm>
          <a:off x="0" y="5851"/>
          <a:ext cx="8640382" cy="46682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pl-PL" sz="3500" kern="1200"/>
            <a:t>Do współfinansowania kwalifikują się wydatki poniesione przez beneficjenta (lub partnera w projekcie PPP) w trakcie realizacji projektu, w okresie pomiędzy datą przekazania programu do Komisji </a:t>
          </a:r>
          <a:r>
            <a:rPr lang="pl-PL" sz="3500" b="1" kern="1200"/>
            <a:t>lub dniem 1 stycznia 2021 r. - w zależności od tego, która z tych dat jest wcześniejsza – a dniem 31 grudnia 2029 r.</a:t>
          </a:r>
          <a:endParaRPr lang="pl-PL" sz="3500" kern="1200"/>
        </a:p>
      </dsp:txBody>
      <dsp:txXfrm>
        <a:off x="227888" y="233739"/>
        <a:ext cx="8184606" cy="421252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26072-6263-4E96-90F3-88A952D8F8F6}">
      <dsp:nvSpPr>
        <dsp:cNvPr id="0" name=""/>
        <dsp:cNvSpPr/>
      </dsp:nvSpPr>
      <dsp:spPr>
        <a:xfrm>
          <a:off x="0" y="287389"/>
          <a:ext cx="4283816" cy="12355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pl-PL" sz="1200" kern="1200"/>
            <a:t>Podatek VAT jest jednak wydatkiem kwalifikowalnym w ramach instrumentów finansowych w odniesieniu do inwestycji dokonanych przez ostatecznych odbiorców. VAT jest również kwalifikowalny w przypadku, gdy instrumenty finansowe są łączone z dotacjami w ramach jednego projektu, pod warunkiem, że spełnione są łącznie następujące warunki:</a:t>
          </a:r>
          <a:endParaRPr lang="en-US" sz="1200" kern="1200"/>
        </a:p>
      </dsp:txBody>
      <dsp:txXfrm>
        <a:off x="60313" y="347702"/>
        <a:ext cx="4163190" cy="1114893"/>
      </dsp:txXfrm>
    </dsp:sp>
    <dsp:sp modelId="{07F9FDE7-5293-432B-903D-A3883D70B1C2}">
      <dsp:nvSpPr>
        <dsp:cNvPr id="0" name=""/>
        <dsp:cNvSpPr/>
      </dsp:nvSpPr>
      <dsp:spPr>
        <a:xfrm>
          <a:off x="0" y="1522909"/>
          <a:ext cx="4283816"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11" tIns="15240" rIns="85344" bIns="15240" numCol="1" spcCol="1270" anchor="t" anchorCtr="0">
          <a:noAutofit/>
        </a:bodyPr>
        <a:lstStyle/>
        <a:p>
          <a:pPr marL="57150" lvl="1" indent="-57150" algn="l" defTabSz="400050">
            <a:lnSpc>
              <a:spcPct val="90000"/>
            </a:lnSpc>
            <a:spcBef>
              <a:spcPct val="0"/>
            </a:spcBef>
            <a:spcAft>
              <a:spcPct val="20000"/>
            </a:spcAft>
            <a:buChar char="•"/>
          </a:pPr>
          <a:r>
            <a:rPr lang="pl-PL" sz="900" kern="1200"/>
            <a:t>wsparcie programu w formie dotacji nie przekracza wartości kwot wsparcia w formie zwrotnej na poziomie danego instrumentu,  </a:t>
          </a:r>
          <a:endParaRPr lang="en-US" sz="900" kern="1200"/>
        </a:p>
        <a:p>
          <a:pPr marL="57150" lvl="1" indent="-57150" algn="l" defTabSz="400050">
            <a:lnSpc>
              <a:spcPct val="90000"/>
            </a:lnSpc>
            <a:spcBef>
              <a:spcPct val="0"/>
            </a:spcBef>
            <a:spcAft>
              <a:spcPct val="20000"/>
            </a:spcAft>
            <a:buChar char="•"/>
          </a:pPr>
          <a:r>
            <a:rPr lang="pl-PL" sz="900" kern="1200"/>
            <a:t>VAT nie podlega zwrotowi na mocy krajowych przepisów dotyczących VAT lub gdy część kosztów inwestycji odpowiadająca wsparciu z programu w formie dotacji wynosi mniej niż 5 mln EUR (z VAT).</a:t>
          </a:r>
          <a:endParaRPr lang="en-US" sz="900" kern="1200"/>
        </a:p>
      </dsp:txBody>
      <dsp:txXfrm>
        <a:off x="0" y="1522909"/>
        <a:ext cx="4283816" cy="695520"/>
      </dsp:txXfrm>
    </dsp:sp>
    <dsp:sp modelId="{6089BCE1-144D-485D-9940-6D35E3309591}">
      <dsp:nvSpPr>
        <dsp:cNvPr id="0" name=""/>
        <dsp:cNvSpPr/>
      </dsp:nvSpPr>
      <dsp:spPr>
        <a:xfrm>
          <a:off x="0" y="2218429"/>
          <a:ext cx="4283816" cy="12355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pl-PL" sz="1200" kern="1200"/>
            <a:t>W przypadku braku spełnienia powyższych warunków, VAT nie stanowi wydatku kwalifikowalnego.</a:t>
          </a:r>
          <a:endParaRPr lang="en-US" sz="1200" kern="1200"/>
        </a:p>
      </dsp:txBody>
      <dsp:txXfrm>
        <a:off x="60313" y="2278742"/>
        <a:ext cx="4163190" cy="111489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6C18F-3E2E-42CA-895F-D9712C1F6023}">
      <dsp:nvSpPr>
        <dsp:cNvPr id="0" name=""/>
        <dsp:cNvSpPr/>
      </dsp:nvSpPr>
      <dsp:spPr>
        <a:xfrm>
          <a:off x="0" y="429670"/>
          <a:ext cx="9937104" cy="219804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693C2F-16E0-416E-AFF7-C6572C82757C}">
      <dsp:nvSpPr>
        <dsp:cNvPr id="0" name=""/>
        <dsp:cNvSpPr/>
      </dsp:nvSpPr>
      <dsp:spPr>
        <a:xfrm>
          <a:off x="664908" y="924229"/>
          <a:ext cx="1208924" cy="1208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664090-B00D-4002-A9DA-165AFB09CE23}">
      <dsp:nvSpPr>
        <dsp:cNvPr id="0" name=""/>
        <dsp:cNvSpPr/>
      </dsp:nvSpPr>
      <dsp:spPr>
        <a:xfrm>
          <a:off x="2538741" y="429670"/>
          <a:ext cx="7398362" cy="219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626" tIns="232626" rIns="232626" bIns="232626" numCol="1" spcCol="1270" anchor="ctr" anchorCtr="0">
          <a:noAutofit/>
        </a:bodyPr>
        <a:lstStyle/>
        <a:p>
          <a:pPr marL="0" lvl="0" indent="0" algn="l" defTabSz="622300">
            <a:lnSpc>
              <a:spcPct val="100000"/>
            </a:lnSpc>
            <a:spcBef>
              <a:spcPct val="0"/>
            </a:spcBef>
            <a:spcAft>
              <a:spcPct val="35000"/>
            </a:spcAft>
            <a:buNone/>
          </a:pPr>
          <a:r>
            <a:rPr lang="pl-PL" sz="1400" b="1" kern="1200" dirty="0">
              <a:latin typeface="Open Sans" panose="020B0606030504020204" pitchFamily="34" charset="0"/>
              <a:ea typeface="Open Sans" panose="020B0606030504020204" pitchFamily="34" charset="0"/>
              <a:cs typeface="Open Sans" panose="020B0606030504020204" pitchFamily="34" charset="0"/>
            </a:rPr>
            <a:t>Trwałość projektu oznacza utrzymanie inwestycji przez okres pięciu (trzech) lat od daty jego rozliczenia</a:t>
          </a:r>
          <a:r>
            <a:rPr lang="pl-PL" sz="1400" kern="1200" dirty="0">
              <a:latin typeface="Open Sans" panose="020B0606030504020204" pitchFamily="34" charset="0"/>
              <a:ea typeface="Open Sans" panose="020B0606030504020204" pitchFamily="34" charset="0"/>
              <a:cs typeface="Open Sans" panose="020B0606030504020204" pitchFamily="34" charset="0"/>
            </a:rPr>
            <a:t>. W tym czasie beneficjent nie może dokonać istotnych zmian w projekcie, ani zaprzestać uruchomionej w ramach projektu działalności. Zasada ta dotyczy projektów obejmujących inwestycje infrastrukturalne oraz inwestycje produkcyjne.</a:t>
          </a:r>
        </a:p>
      </dsp:txBody>
      <dsp:txXfrm>
        <a:off x="2538741" y="429670"/>
        <a:ext cx="7398362" cy="2198044"/>
      </dsp:txXfrm>
    </dsp:sp>
    <dsp:sp modelId="{1B1A55C1-3E89-49A1-ABF7-FFA129382CFE}">
      <dsp:nvSpPr>
        <dsp:cNvPr id="0" name=""/>
        <dsp:cNvSpPr/>
      </dsp:nvSpPr>
      <dsp:spPr>
        <a:xfrm>
          <a:off x="0" y="3102967"/>
          <a:ext cx="9937104" cy="28040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1BFB7-0346-403C-8453-C8B57B4E5EE9}">
      <dsp:nvSpPr>
        <dsp:cNvPr id="0" name=""/>
        <dsp:cNvSpPr/>
      </dsp:nvSpPr>
      <dsp:spPr>
        <a:xfrm>
          <a:off x="664908" y="3900538"/>
          <a:ext cx="1208924" cy="12089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2A431E-43BF-4FC5-8449-CCBB78B61B93}">
      <dsp:nvSpPr>
        <dsp:cNvPr id="0" name=""/>
        <dsp:cNvSpPr/>
      </dsp:nvSpPr>
      <dsp:spPr>
        <a:xfrm>
          <a:off x="2538741" y="3405978"/>
          <a:ext cx="4471696" cy="219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626" tIns="232626" rIns="232626" bIns="232626" numCol="1" spcCol="1270" anchor="ctr" anchorCtr="0">
          <a:noAutofit/>
        </a:bodyPr>
        <a:lstStyle/>
        <a:p>
          <a:pPr marL="0" lvl="0" indent="0" algn="l" defTabSz="622300">
            <a:lnSpc>
              <a:spcPct val="100000"/>
            </a:lnSpc>
            <a:spcBef>
              <a:spcPct val="0"/>
            </a:spcBef>
            <a:spcAft>
              <a:spcPct val="35000"/>
            </a:spcAft>
            <a:buNone/>
          </a:pPr>
          <a:r>
            <a:rPr lang="pl-PL" sz="1400" kern="1200" dirty="0">
              <a:latin typeface="Open Sans" panose="020B0606030504020204" pitchFamily="34" charset="0"/>
              <a:ea typeface="Open Sans" panose="020B0606030504020204" pitchFamily="34" charset="0"/>
              <a:cs typeface="Open Sans" panose="020B0606030504020204" pitchFamily="34" charset="0"/>
            </a:rPr>
            <a:t>Podobnie jak w poprzednim okresie programowania, również w perspektywie 2021-2027 otrzymane wsparcie podlega zwrotowi, jeżeli w ciągu pięciu lat od płatności końcowej na rzecz beneficjenta albo w okresie ustalonym zgodnie z zasadami pomocy państwa, nastąpi którakolwiek z poniższych okoliczności:</a:t>
          </a:r>
        </a:p>
      </dsp:txBody>
      <dsp:txXfrm>
        <a:off x="2538741" y="3405978"/>
        <a:ext cx="4471696" cy="2198044"/>
      </dsp:txXfrm>
    </dsp:sp>
    <dsp:sp modelId="{6AC83516-7C2D-4DD5-B8FB-265E524FC72D}">
      <dsp:nvSpPr>
        <dsp:cNvPr id="0" name=""/>
        <dsp:cNvSpPr/>
      </dsp:nvSpPr>
      <dsp:spPr>
        <a:xfrm>
          <a:off x="7010437" y="3405978"/>
          <a:ext cx="2926666" cy="2198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626" tIns="232626" rIns="232626" bIns="232626" numCol="1" spcCol="1270" anchor="ctr" anchorCtr="0">
          <a:noAutofit/>
        </a:bodyPr>
        <a:lstStyle/>
        <a:p>
          <a:pPr marL="0" lvl="0" indent="0" algn="l" defTabSz="488950">
            <a:lnSpc>
              <a:spcPct val="100000"/>
            </a:lnSpc>
            <a:spcBef>
              <a:spcPct val="0"/>
            </a:spcBef>
            <a:spcAft>
              <a:spcPct val="35000"/>
            </a:spcAft>
            <a:buNone/>
          </a:pPr>
          <a:r>
            <a:rPr lang="pl-PL" sz="1100" kern="1200">
              <a:latin typeface="Open Sans" panose="020B0606030504020204" pitchFamily="34" charset="0"/>
              <a:ea typeface="Open Sans" panose="020B0606030504020204" pitchFamily="34" charset="0"/>
              <a:cs typeface="Open Sans" panose="020B0606030504020204" pitchFamily="34" charset="0"/>
            </a:rPr>
            <a:t>beneficjent zaprzestanie lub przeniesie działalność produkcyjną poza region na poziomie NUTS 2, w którym zostało udzielone wsparcie,</a:t>
          </a:r>
        </a:p>
        <a:p>
          <a:pPr marL="0" lvl="0" indent="0" algn="l" defTabSz="488950">
            <a:lnSpc>
              <a:spcPct val="100000"/>
            </a:lnSpc>
            <a:spcBef>
              <a:spcPct val="0"/>
            </a:spcBef>
            <a:spcAft>
              <a:spcPct val="35000"/>
            </a:spcAft>
            <a:buNone/>
          </a:pPr>
          <a:r>
            <a:rPr lang="pl-PL" sz="1100" kern="1200" dirty="0">
              <a:latin typeface="Open Sans" panose="020B0606030504020204" pitchFamily="34" charset="0"/>
              <a:ea typeface="Open Sans" panose="020B0606030504020204" pitchFamily="34" charset="0"/>
              <a:cs typeface="Open Sans" panose="020B0606030504020204" pitchFamily="34" charset="0"/>
            </a:rPr>
            <a:t>nastąpi zmiana własności elementu infrastruktury, która daje przedsiębiorstwu lub podmiotowi publicznemu nienależne korzyści,</a:t>
          </a:r>
        </a:p>
        <a:p>
          <a:pPr marL="0" lvl="0" indent="0" algn="l" defTabSz="488950">
            <a:lnSpc>
              <a:spcPct val="100000"/>
            </a:lnSpc>
            <a:spcBef>
              <a:spcPct val="0"/>
            </a:spcBef>
            <a:spcAft>
              <a:spcPct val="35000"/>
            </a:spcAft>
            <a:buNone/>
          </a:pPr>
          <a:r>
            <a:rPr lang="pl-PL" sz="1100" kern="1200" dirty="0">
              <a:latin typeface="Open Sans" panose="020B0606030504020204" pitchFamily="34" charset="0"/>
              <a:ea typeface="Open Sans" panose="020B0606030504020204" pitchFamily="34" charset="0"/>
              <a:cs typeface="Open Sans" panose="020B0606030504020204" pitchFamily="34" charset="0"/>
            </a:rPr>
            <a:t>zachodzi zmiana, która istotnie wpływa na charakter operacji, jej cele lub warunki wdrażania, mogąca doprowadzić do naruszenia jej pierwotnych celów.</a:t>
          </a:r>
        </a:p>
      </dsp:txBody>
      <dsp:txXfrm>
        <a:off x="7010437" y="3405978"/>
        <a:ext cx="2926666" cy="219804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70642-37D0-4E8E-903E-1232D9F69FFB}">
      <dsp:nvSpPr>
        <dsp:cNvPr id="0" name=""/>
        <dsp:cNvSpPr/>
      </dsp:nvSpPr>
      <dsp:spPr>
        <a:xfrm>
          <a:off x="0" y="760500"/>
          <a:ext cx="8640382" cy="14040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27E25E-2118-48BF-8F07-6631778B8826}">
      <dsp:nvSpPr>
        <dsp:cNvPr id="0" name=""/>
        <dsp:cNvSpPr/>
      </dsp:nvSpPr>
      <dsp:spPr>
        <a:xfrm>
          <a:off x="424710" y="1076400"/>
          <a:ext cx="772200" cy="772200"/>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86FEC7-EA38-4C03-A969-27E2A6524362}">
      <dsp:nvSpPr>
        <dsp:cNvPr id="0" name=""/>
        <dsp:cNvSpPr/>
      </dsp:nvSpPr>
      <dsp:spPr>
        <a:xfrm>
          <a:off x="1621620" y="760500"/>
          <a:ext cx="7018761" cy="14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1022350">
            <a:lnSpc>
              <a:spcPct val="100000"/>
            </a:lnSpc>
            <a:spcBef>
              <a:spcPct val="0"/>
            </a:spcBef>
            <a:spcAft>
              <a:spcPct val="35000"/>
            </a:spcAft>
            <a:buNone/>
          </a:pPr>
          <a:r>
            <a:rPr lang="pl-PL" sz="2300" b="0" kern="1200"/>
            <a:t>Prawo konkurencji i przepisy dotyczące rynku wewnętrznego mają zastosowanie do sportu, o ile jest on rodzajem działalności gospodarczej </a:t>
          </a:r>
          <a:endParaRPr lang="en-US" sz="2300" b="0" kern="1200"/>
        </a:p>
      </dsp:txBody>
      <dsp:txXfrm>
        <a:off x="1621620" y="760500"/>
        <a:ext cx="7018761" cy="1404000"/>
      </dsp:txXfrm>
    </dsp:sp>
    <dsp:sp modelId="{034C9F23-1BA8-4F26-886B-888977541210}">
      <dsp:nvSpPr>
        <dsp:cNvPr id="0" name=""/>
        <dsp:cNvSpPr/>
      </dsp:nvSpPr>
      <dsp:spPr>
        <a:xfrm>
          <a:off x="0" y="2515501"/>
          <a:ext cx="8640382" cy="14040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7E95D-5445-4D7C-A684-ED42AB5F8E71}">
      <dsp:nvSpPr>
        <dsp:cNvPr id="0" name=""/>
        <dsp:cNvSpPr/>
      </dsp:nvSpPr>
      <dsp:spPr>
        <a:xfrm>
          <a:off x="424710" y="2831401"/>
          <a:ext cx="772200" cy="772200"/>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FC8025-4E56-4329-8B5B-A2A0C364F8F9}">
      <dsp:nvSpPr>
        <dsp:cNvPr id="0" name=""/>
        <dsp:cNvSpPr/>
      </dsp:nvSpPr>
      <dsp:spPr>
        <a:xfrm>
          <a:off x="1621620" y="2515501"/>
          <a:ext cx="3888171" cy="14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1022350">
            <a:lnSpc>
              <a:spcPct val="100000"/>
            </a:lnSpc>
            <a:spcBef>
              <a:spcPct val="0"/>
            </a:spcBef>
            <a:spcAft>
              <a:spcPct val="35000"/>
            </a:spcAft>
            <a:buNone/>
          </a:pPr>
          <a:r>
            <a:rPr lang="pl-PL" sz="2300" b="0" kern="1200"/>
            <a:t>Finansowanie ze środków publicznych może dotyczyć:</a:t>
          </a:r>
          <a:endParaRPr lang="en-US" sz="2300" b="0" kern="1200"/>
        </a:p>
      </dsp:txBody>
      <dsp:txXfrm>
        <a:off x="1621620" y="2515501"/>
        <a:ext cx="3888171" cy="1404000"/>
      </dsp:txXfrm>
    </dsp:sp>
    <dsp:sp modelId="{CAEA3A43-A3C4-4837-8F9F-3497F174B8EC}">
      <dsp:nvSpPr>
        <dsp:cNvPr id="0" name=""/>
        <dsp:cNvSpPr/>
      </dsp:nvSpPr>
      <dsp:spPr>
        <a:xfrm>
          <a:off x="5509792" y="2515501"/>
          <a:ext cx="3130589" cy="14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755650">
            <a:lnSpc>
              <a:spcPct val="100000"/>
            </a:lnSpc>
            <a:spcBef>
              <a:spcPct val="0"/>
            </a:spcBef>
            <a:spcAft>
              <a:spcPct val="35000"/>
            </a:spcAft>
            <a:buNone/>
          </a:pPr>
          <a:r>
            <a:rPr lang="pl-PL" sz="1700" b="0" kern="1200"/>
            <a:t>1) działalności klubów sportowych</a:t>
          </a:r>
          <a:endParaRPr lang="en-US" sz="1700" b="0" kern="1200"/>
        </a:p>
        <a:p>
          <a:pPr marL="0" lvl="0" indent="0" algn="l" defTabSz="755650">
            <a:lnSpc>
              <a:spcPct val="100000"/>
            </a:lnSpc>
            <a:spcBef>
              <a:spcPct val="0"/>
            </a:spcBef>
            <a:spcAft>
              <a:spcPct val="35000"/>
            </a:spcAft>
            <a:buNone/>
          </a:pPr>
          <a:r>
            <a:rPr lang="pl-PL" sz="1700" b="0" kern="1200"/>
            <a:t>2) infrastruktury sportowej</a:t>
          </a:r>
          <a:endParaRPr lang="en-US" sz="1700" b="0" kern="1200"/>
        </a:p>
      </dsp:txBody>
      <dsp:txXfrm>
        <a:off x="5509792" y="2515501"/>
        <a:ext cx="3130589" cy="14040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AE814-F1F7-48B4-8E77-5F5A2B75BEF0}">
      <dsp:nvSpPr>
        <dsp:cNvPr id="0" name=""/>
        <dsp:cNvSpPr/>
      </dsp:nvSpPr>
      <dsp:spPr>
        <a:xfrm>
          <a:off x="5616676" y="1920672"/>
          <a:ext cx="1848334" cy="879639"/>
        </a:xfrm>
        <a:custGeom>
          <a:avLst/>
          <a:gdLst/>
          <a:ahLst/>
          <a:cxnLst/>
          <a:rect l="0" t="0" r="0" b="0"/>
          <a:pathLst>
            <a:path>
              <a:moveTo>
                <a:pt x="0" y="0"/>
              </a:moveTo>
              <a:lnTo>
                <a:pt x="0" y="599448"/>
              </a:lnTo>
              <a:lnTo>
                <a:pt x="1848334" y="599448"/>
              </a:lnTo>
              <a:lnTo>
                <a:pt x="1848334" y="87963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F9FB2A-8586-4FD3-858C-A7E15D90D71D}">
      <dsp:nvSpPr>
        <dsp:cNvPr id="0" name=""/>
        <dsp:cNvSpPr/>
      </dsp:nvSpPr>
      <dsp:spPr>
        <a:xfrm>
          <a:off x="3768342" y="1920672"/>
          <a:ext cx="1848334" cy="879639"/>
        </a:xfrm>
        <a:custGeom>
          <a:avLst/>
          <a:gdLst/>
          <a:ahLst/>
          <a:cxnLst/>
          <a:rect l="0" t="0" r="0" b="0"/>
          <a:pathLst>
            <a:path>
              <a:moveTo>
                <a:pt x="1848334" y="0"/>
              </a:moveTo>
              <a:lnTo>
                <a:pt x="1848334" y="599448"/>
              </a:lnTo>
              <a:lnTo>
                <a:pt x="0" y="599448"/>
              </a:lnTo>
              <a:lnTo>
                <a:pt x="0" y="87963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6AD175-140B-4250-B1E1-81F0DBBDDB3F}">
      <dsp:nvSpPr>
        <dsp:cNvPr id="0" name=""/>
        <dsp:cNvSpPr/>
      </dsp:nvSpPr>
      <dsp:spPr>
        <a:xfrm>
          <a:off x="407734" y="85"/>
          <a:ext cx="3024546" cy="19205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CE8869-B609-4603-ACFC-0B34F4DB2A33}">
      <dsp:nvSpPr>
        <dsp:cNvPr id="0" name=""/>
        <dsp:cNvSpPr/>
      </dsp:nvSpPr>
      <dsp:spPr>
        <a:xfrm>
          <a:off x="743795" y="319343"/>
          <a:ext cx="3024546" cy="192058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kern="1200"/>
            <a:t>Finansowanie ze środków publicznych działalności klubów sportowych podlega regułom pomocy publicznej w przypadku, gdy są to </a:t>
          </a:r>
          <a:r>
            <a:rPr lang="pl-PL" sz="1300" u="sng" kern="1200"/>
            <a:t>kluby profesjonalne – prowadzące działalność gospodarczą (działalność klubów amatorskich, lokalnych nie jest działalnością gospodarczą).</a:t>
          </a:r>
          <a:endParaRPr lang="en-US" sz="1300" kern="1200"/>
        </a:p>
      </dsp:txBody>
      <dsp:txXfrm>
        <a:off x="800047" y="375595"/>
        <a:ext cx="2912042" cy="1808083"/>
      </dsp:txXfrm>
    </dsp:sp>
    <dsp:sp modelId="{7A433118-9FF5-4222-9151-77C9D4A67691}">
      <dsp:nvSpPr>
        <dsp:cNvPr id="0" name=""/>
        <dsp:cNvSpPr/>
      </dsp:nvSpPr>
      <dsp:spPr>
        <a:xfrm>
          <a:off x="4104403" y="85"/>
          <a:ext cx="3024546" cy="19205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C817AC-BEE3-4201-B55E-0E015E296B40}">
      <dsp:nvSpPr>
        <dsp:cNvPr id="0" name=""/>
        <dsp:cNvSpPr/>
      </dsp:nvSpPr>
      <dsp:spPr>
        <a:xfrm>
          <a:off x="4440464" y="319343"/>
          <a:ext cx="3024546" cy="192058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b="1" kern="1200"/>
            <a:t>Finansowanie infrastruktury sportowej nie stanowi pomocy publicznej, w przypadku gdy spełnione są następujące warunki </a:t>
          </a:r>
          <a:r>
            <a:rPr lang="pl-PL" sz="1300" kern="1200"/>
            <a:t>(Biała księga na temat sportu – przypis 73):</a:t>
          </a:r>
          <a:endParaRPr lang="en-US" sz="1300" kern="1200"/>
        </a:p>
      </dsp:txBody>
      <dsp:txXfrm>
        <a:off x="4496716" y="375595"/>
        <a:ext cx="2912042" cy="1808083"/>
      </dsp:txXfrm>
    </dsp:sp>
    <dsp:sp modelId="{2DEFA9EF-B2E3-46B4-BB9B-F71DDD8B79C9}">
      <dsp:nvSpPr>
        <dsp:cNvPr id="0" name=""/>
        <dsp:cNvSpPr/>
      </dsp:nvSpPr>
      <dsp:spPr>
        <a:xfrm>
          <a:off x="2256069" y="2800311"/>
          <a:ext cx="3024546" cy="19205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6D7AD-6442-41B5-B65A-A506822CA526}">
      <dsp:nvSpPr>
        <dsp:cNvPr id="0" name=""/>
        <dsp:cNvSpPr/>
      </dsp:nvSpPr>
      <dsp:spPr>
        <a:xfrm>
          <a:off x="2592129" y="3119569"/>
          <a:ext cx="3024546" cy="192058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b="0" kern="1200"/>
            <a:t>1) charakter infrastruktury wskazuje, iż </a:t>
          </a:r>
          <a:r>
            <a:rPr lang="pl-PL" sz="1300" b="0" u="sng" kern="1200"/>
            <a:t>jest mało prawdopodobne, aby jej budowa była opłacalna z ekonomicznego punktu widzenia dla inwestorów prywatnych</a:t>
          </a:r>
          <a:r>
            <a:rPr lang="pl-PL" sz="1300" b="0" kern="1200"/>
            <a:t> (dotyczy to dużych i ryzykownych inwestycji, które w warunkach rynkowych nie są realizowane ze środków własnych inwestorów),</a:t>
          </a:r>
          <a:endParaRPr lang="en-US" sz="1300" b="0" kern="1200"/>
        </a:p>
      </dsp:txBody>
      <dsp:txXfrm>
        <a:off x="2648381" y="3175821"/>
        <a:ext cx="2912042" cy="1808083"/>
      </dsp:txXfrm>
    </dsp:sp>
    <dsp:sp modelId="{59E10EF7-6896-4A2F-98B5-EF61FC02A1D0}">
      <dsp:nvSpPr>
        <dsp:cNvPr id="0" name=""/>
        <dsp:cNvSpPr/>
      </dsp:nvSpPr>
      <dsp:spPr>
        <a:xfrm>
          <a:off x="5952737" y="2800311"/>
          <a:ext cx="3024546" cy="192058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5789B2-76E8-4AED-B36A-4B2F9AE89F34}">
      <dsp:nvSpPr>
        <dsp:cNvPr id="0" name=""/>
        <dsp:cNvSpPr/>
      </dsp:nvSpPr>
      <dsp:spPr>
        <a:xfrm>
          <a:off x="6288798" y="3119569"/>
          <a:ext cx="3024546" cy="192058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l-PL" sz="1300" b="0" kern="1200"/>
            <a:t>2) infrastruktura nie będzie zapewniała korzyści konkretnym  przedsiębiorcom – rodzaj infrastruktury daje możliwość wykorzystania jej do różnych celów  i udostępniania różnym podmiotom za odpowiednią rynkową opłatą, </a:t>
          </a:r>
          <a:endParaRPr lang="en-US" sz="1300" b="0" kern="1200"/>
        </a:p>
      </dsp:txBody>
      <dsp:txXfrm>
        <a:off x="6345050" y="3175821"/>
        <a:ext cx="2912042" cy="180808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0B099-807E-4170-BFD0-E70C8D6EAB0F}">
      <dsp:nvSpPr>
        <dsp:cNvPr id="0" name=""/>
        <dsp:cNvSpPr/>
      </dsp:nvSpPr>
      <dsp:spPr>
        <a:xfrm>
          <a:off x="0" y="0"/>
          <a:ext cx="7166229" cy="8193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Oceniając dofinansowanie udzielane przez państwo związane ze wspieranie kultury KE bierze pod uwagę w szczególności:</a:t>
          </a:r>
          <a:endParaRPr lang="en-US" sz="1900" kern="1200"/>
        </a:p>
      </dsp:txBody>
      <dsp:txXfrm>
        <a:off x="23999" y="23999"/>
        <a:ext cx="6212810" cy="771387"/>
      </dsp:txXfrm>
    </dsp:sp>
    <dsp:sp modelId="{0AA44C98-3033-4CCF-9F3A-A4ADA224B1B3}">
      <dsp:nvSpPr>
        <dsp:cNvPr id="0" name=""/>
        <dsp:cNvSpPr/>
      </dsp:nvSpPr>
      <dsp:spPr>
        <a:xfrm>
          <a:off x="600171" y="968364"/>
          <a:ext cx="7166229" cy="8193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rangę i skalę obiektów kulturalnych, </a:t>
          </a:r>
          <a:endParaRPr lang="en-US" sz="1900" kern="1200"/>
        </a:p>
      </dsp:txBody>
      <dsp:txXfrm>
        <a:off x="624170" y="992363"/>
        <a:ext cx="5985459" cy="771387"/>
      </dsp:txXfrm>
    </dsp:sp>
    <dsp:sp modelId="{272F8A52-696A-4BB4-8C7F-C32008F5B622}">
      <dsp:nvSpPr>
        <dsp:cNvPr id="0" name=""/>
        <dsp:cNvSpPr/>
      </dsp:nvSpPr>
      <dsp:spPr>
        <a:xfrm>
          <a:off x="1191385" y="1936728"/>
          <a:ext cx="7166229" cy="8193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zakres oferowanych usług,</a:t>
          </a:r>
          <a:endParaRPr lang="en-US" sz="1900" kern="1200"/>
        </a:p>
      </dsp:txBody>
      <dsp:txXfrm>
        <a:off x="1215384" y="1960727"/>
        <a:ext cx="5994417" cy="771387"/>
      </dsp:txXfrm>
    </dsp:sp>
    <dsp:sp modelId="{9305CF93-A72A-4DA6-81E0-4BD3A2D9091B}">
      <dsp:nvSpPr>
        <dsp:cNvPr id="0" name=""/>
        <dsp:cNvSpPr/>
      </dsp:nvSpPr>
      <dsp:spPr>
        <a:xfrm>
          <a:off x="1791557" y="2905092"/>
          <a:ext cx="7166229" cy="81938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pl-PL" sz="1900" kern="1200"/>
            <a:t>„zdolność do przyciągania” turystów z zagranicy. </a:t>
          </a:r>
          <a:endParaRPr lang="en-US" sz="1900" kern="1200"/>
        </a:p>
      </dsp:txBody>
      <dsp:txXfrm>
        <a:off x="1815556" y="2929091"/>
        <a:ext cx="5985459" cy="771387"/>
      </dsp:txXfrm>
    </dsp:sp>
    <dsp:sp modelId="{D2BBB8D4-034B-47F8-8E55-6C5997BA8918}">
      <dsp:nvSpPr>
        <dsp:cNvPr id="0" name=""/>
        <dsp:cNvSpPr/>
      </dsp:nvSpPr>
      <dsp:spPr>
        <a:xfrm>
          <a:off x="6633629" y="627574"/>
          <a:ext cx="532600" cy="532600"/>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753464" y="627574"/>
        <a:ext cx="292930" cy="400782"/>
      </dsp:txXfrm>
    </dsp:sp>
    <dsp:sp modelId="{4D8FD5E8-AEE5-4C99-A83C-858E96671475}">
      <dsp:nvSpPr>
        <dsp:cNvPr id="0" name=""/>
        <dsp:cNvSpPr/>
      </dsp:nvSpPr>
      <dsp:spPr>
        <a:xfrm>
          <a:off x="7233800" y="1595938"/>
          <a:ext cx="532600" cy="532600"/>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353635" y="1595938"/>
        <a:ext cx="292930" cy="400782"/>
      </dsp:txXfrm>
    </dsp:sp>
    <dsp:sp modelId="{E1614B1F-FFCB-4B03-BFC9-50C1E25D707B}">
      <dsp:nvSpPr>
        <dsp:cNvPr id="0" name=""/>
        <dsp:cNvSpPr/>
      </dsp:nvSpPr>
      <dsp:spPr>
        <a:xfrm>
          <a:off x="7825014" y="2564303"/>
          <a:ext cx="532600" cy="532600"/>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944849" y="2564303"/>
        <a:ext cx="292930" cy="40078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3EBDF-5B46-43EE-8F38-F59C3422EB36}">
      <dsp:nvSpPr>
        <dsp:cNvPr id="0" name=""/>
        <dsp:cNvSpPr/>
      </dsp:nvSpPr>
      <dsp:spPr>
        <a:xfrm>
          <a:off x="0" y="1942"/>
          <a:ext cx="8640382" cy="98444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E0518-4F4F-40AA-AE14-222AA6BD3A45}">
      <dsp:nvSpPr>
        <dsp:cNvPr id="0" name=""/>
        <dsp:cNvSpPr/>
      </dsp:nvSpPr>
      <dsp:spPr>
        <a:xfrm>
          <a:off x="297794" y="223442"/>
          <a:ext cx="541445" cy="541445"/>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2FBFD1-B903-460B-8A9E-C0B2DF8BBA47}">
      <dsp:nvSpPr>
        <dsp:cNvPr id="0" name=""/>
        <dsp:cNvSpPr/>
      </dsp:nvSpPr>
      <dsp:spPr>
        <a:xfrm>
          <a:off x="1137034" y="1942"/>
          <a:ext cx="7503347" cy="984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7" tIns="104187" rIns="104187" bIns="104187" numCol="1" spcCol="1270" anchor="ctr" anchorCtr="0">
          <a:noAutofit/>
        </a:bodyPr>
        <a:lstStyle/>
        <a:p>
          <a:pPr marL="0" lvl="0" indent="0" algn="l" defTabSz="711200">
            <a:lnSpc>
              <a:spcPct val="100000"/>
            </a:lnSpc>
            <a:spcBef>
              <a:spcPct val="0"/>
            </a:spcBef>
            <a:spcAft>
              <a:spcPct val="35000"/>
            </a:spcAft>
            <a:buNone/>
          </a:pPr>
          <a:r>
            <a:rPr lang="pl-PL" sz="1600" b="1" i="1" kern="1200" dirty="0"/>
            <a:t>Pomoc N 503/99 – Hiszpania – Dotacja na renowację Klasztoru Santa Maria de </a:t>
          </a:r>
          <a:r>
            <a:rPr lang="pl-PL" sz="1600" b="1" i="1" kern="1200" dirty="0" err="1"/>
            <a:t>Retuerta</a:t>
          </a:r>
          <a:endParaRPr lang="en-US" sz="1600" kern="1200" dirty="0"/>
        </a:p>
      </dsp:txBody>
      <dsp:txXfrm>
        <a:off x="1137034" y="1942"/>
        <a:ext cx="7503347" cy="984445"/>
      </dsp:txXfrm>
    </dsp:sp>
    <dsp:sp modelId="{50E8050A-2B00-4EB3-96A4-E67CD8662B03}">
      <dsp:nvSpPr>
        <dsp:cNvPr id="0" name=""/>
        <dsp:cNvSpPr/>
      </dsp:nvSpPr>
      <dsp:spPr>
        <a:xfrm>
          <a:off x="0" y="1232499"/>
          <a:ext cx="8640382" cy="98444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01AD96-5AE9-4FF7-B113-AEBFFDA97534}">
      <dsp:nvSpPr>
        <dsp:cNvPr id="0" name=""/>
        <dsp:cNvSpPr/>
      </dsp:nvSpPr>
      <dsp:spPr>
        <a:xfrm>
          <a:off x="297794" y="1453999"/>
          <a:ext cx="541445" cy="541445"/>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146469-379B-483A-B963-00375D1848FC}">
      <dsp:nvSpPr>
        <dsp:cNvPr id="0" name=""/>
        <dsp:cNvSpPr/>
      </dsp:nvSpPr>
      <dsp:spPr>
        <a:xfrm>
          <a:off x="1137034" y="1232499"/>
          <a:ext cx="7503347" cy="984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7" tIns="104187" rIns="104187" bIns="104187" numCol="1" spcCol="1270" anchor="ctr" anchorCtr="0">
          <a:noAutofit/>
        </a:bodyPr>
        <a:lstStyle/>
        <a:p>
          <a:pPr marL="0" lvl="0" indent="0" algn="l" defTabSz="711200">
            <a:lnSpc>
              <a:spcPct val="100000"/>
            </a:lnSpc>
            <a:spcBef>
              <a:spcPct val="0"/>
            </a:spcBef>
            <a:spcAft>
              <a:spcPct val="35000"/>
            </a:spcAft>
            <a:buNone/>
          </a:pPr>
          <a:r>
            <a:rPr lang="pl-PL" sz="1600" kern="1200"/>
            <a:t>Dotacja (120.202 €) udzielona przez władze regionalne na renowację i umocnienie kościoła, klasztoru oraz refektarza Klasztoru Santa Maria de Retuerta. </a:t>
          </a:r>
          <a:endParaRPr lang="en-US" sz="1600" kern="1200"/>
        </a:p>
      </dsp:txBody>
      <dsp:txXfrm>
        <a:off x="1137034" y="1232499"/>
        <a:ext cx="7503347" cy="984445"/>
      </dsp:txXfrm>
    </dsp:sp>
    <dsp:sp modelId="{503AC427-DD6F-4701-B901-25FFC5A91657}">
      <dsp:nvSpPr>
        <dsp:cNvPr id="0" name=""/>
        <dsp:cNvSpPr/>
      </dsp:nvSpPr>
      <dsp:spPr>
        <a:xfrm>
          <a:off x="0" y="2463056"/>
          <a:ext cx="8640382" cy="98444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8C3B80-78FD-4DD2-AE9E-8CA7B2C92E3D}">
      <dsp:nvSpPr>
        <dsp:cNvPr id="0" name=""/>
        <dsp:cNvSpPr/>
      </dsp:nvSpPr>
      <dsp:spPr>
        <a:xfrm>
          <a:off x="297794" y="2684557"/>
          <a:ext cx="541445" cy="541445"/>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C58CF0-9E73-4951-830B-8BAB1E0C4BEF}">
      <dsp:nvSpPr>
        <dsp:cNvPr id="0" name=""/>
        <dsp:cNvSpPr/>
      </dsp:nvSpPr>
      <dsp:spPr>
        <a:xfrm>
          <a:off x="1137034" y="2463056"/>
          <a:ext cx="7503347" cy="984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7" tIns="104187" rIns="104187" bIns="104187" numCol="1" spcCol="1270" anchor="ctr" anchorCtr="0">
          <a:noAutofit/>
        </a:bodyPr>
        <a:lstStyle/>
        <a:p>
          <a:pPr marL="0" lvl="0" indent="0" algn="l" defTabSz="711200">
            <a:lnSpc>
              <a:spcPct val="100000"/>
            </a:lnSpc>
            <a:spcBef>
              <a:spcPct val="0"/>
            </a:spcBef>
            <a:spcAft>
              <a:spcPct val="35000"/>
            </a:spcAft>
            <a:buNone/>
          </a:pPr>
          <a:r>
            <a:rPr lang="pl-PL" sz="1600" kern="1200"/>
            <a:t>Klasztor z 1145 r. będący własnością spółki należącej do Opactwa Santa Maria de Retuerta (beneficjent pomocy). </a:t>
          </a:r>
          <a:endParaRPr lang="en-US" sz="1600" kern="1200"/>
        </a:p>
      </dsp:txBody>
      <dsp:txXfrm>
        <a:off x="1137034" y="2463056"/>
        <a:ext cx="7503347" cy="984445"/>
      </dsp:txXfrm>
    </dsp:sp>
    <dsp:sp modelId="{B7F8EF39-9C9E-438F-BEC0-7A1C43DF2240}">
      <dsp:nvSpPr>
        <dsp:cNvPr id="0" name=""/>
        <dsp:cNvSpPr/>
      </dsp:nvSpPr>
      <dsp:spPr>
        <a:xfrm>
          <a:off x="0" y="3693613"/>
          <a:ext cx="8640382" cy="98444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1D8831-FD8B-4EC3-8745-7D4F4D618E76}">
      <dsp:nvSpPr>
        <dsp:cNvPr id="0" name=""/>
        <dsp:cNvSpPr/>
      </dsp:nvSpPr>
      <dsp:spPr>
        <a:xfrm>
          <a:off x="297794" y="3915114"/>
          <a:ext cx="541445" cy="541445"/>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57B0BB-32BB-4226-AC53-A7C19FAB0950}">
      <dsp:nvSpPr>
        <dsp:cNvPr id="0" name=""/>
        <dsp:cNvSpPr/>
      </dsp:nvSpPr>
      <dsp:spPr>
        <a:xfrm>
          <a:off x="1137034" y="3693613"/>
          <a:ext cx="7503347" cy="984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187" tIns="104187" rIns="104187" bIns="104187" numCol="1" spcCol="1270" anchor="ctr" anchorCtr="0">
          <a:noAutofit/>
        </a:bodyPr>
        <a:lstStyle/>
        <a:p>
          <a:pPr marL="0" lvl="0" indent="0" algn="l" defTabSz="711200">
            <a:lnSpc>
              <a:spcPct val="100000"/>
            </a:lnSpc>
            <a:spcBef>
              <a:spcPct val="0"/>
            </a:spcBef>
            <a:spcAft>
              <a:spcPct val="35000"/>
            </a:spcAft>
            <a:buNone/>
          </a:pPr>
          <a:r>
            <a:rPr lang="pl-PL" sz="1600" kern="1200"/>
            <a:t>W decyzji KE stwierdziła -„Pomimo, że beneficjent pomocy prowadzi działalność w zakresie rolnictwa i produkcji wina, należy zaznaczyć, że klasztor nie jest wykorzystywany przez spółkę do zasadniczej działalności gospodarczej”.</a:t>
          </a:r>
          <a:endParaRPr lang="en-US" sz="1600" kern="1200"/>
        </a:p>
      </dsp:txBody>
      <dsp:txXfrm>
        <a:off x="1137034" y="3693613"/>
        <a:ext cx="7503347" cy="98444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5609C-71E5-4206-BCFF-A65C16C5753F}">
      <dsp:nvSpPr>
        <dsp:cNvPr id="0" name=""/>
        <dsp:cNvSpPr/>
      </dsp:nvSpPr>
      <dsp:spPr>
        <a:xfrm>
          <a:off x="0" y="50567"/>
          <a:ext cx="8640382" cy="14859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a:t>Intensywność pomocy nie przekracza 50 % kosztów kwalifikowalnych.</a:t>
          </a:r>
        </a:p>
      </dsp:txBody>
      <dsp:txXfrm>
        <a:off x="72539" y="123106"/>
        <a:ext cx="8495304" cy="1340891"/>
      </dsp:txXfrm>
    </dsp:sp>
    <dsp:sp modelId="{D3F3B49D-A365-43B8-A001-840067987C90}">
      <dsp:nvSpPr>
        <dsp:cNvPr id="0" name=""/>
        <dsp:cNvSpPr/>
      </dsp:nvSpPr>
      <dsp:spPr>
        <a:xfrm>
          <a:off x="0" y="1597016"/>
          <a:ext cx="8640382" cy="14859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a:t>Kosztami kwalifikowalnymi są koszty usług doradczych świadczonych przez doradców zewnętrznych.</a:t>
          </a:r>
        </a:p>
      </dsp:txBody>
      <dsp:txXfrm>
        <a:off x="72539" y="1669555"/>
        <a:ext cx="8495304" cy="1340891"/>
      </dsp:txXfrm>
    </dsp:sp>
    <dsp:sp modelId="{6B1030A3-955E-4464-B9FA-6DE8DB357CA0}">
      <dsp:nvSpPr>
        <dsp:cNvPr id="0" name=""/>
        <dsp:cNvSpPr/>
      </dsp:nvSpPr>
      <dsp:spPr>
        <a:xfrm>
          <a:off x="0" y="3143465"/>
          <a:ext cx="8640382" cy="148596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l-PL" sz="2100" kern="1200"/>
            <a:t>Usługi takie nie mają charakteru ciągłego ani okresowego, nie są też związane ze zwykłymi kosztami operacyjnymi przedsiębiorstwa, takimi jak rutynowe usługi doradztwa podatkowego, regularne usługi prawnicze lub reklama.</a:t>
          </a:r>
        </a:p>
      </dsp:txBody>
      <dsp:txXfrm>
        <a:off x="72539" y="3216004"/>
        <a:ext cx="8495304" cy="134089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25386-6857-46D8-A9E0-2214B2D0B4DC}">
      <dsp:nvSpPr>
        <dsp:cNvPr id="0" name=""/>
        <dsp:cNvSpPr/>
      </dsp:nvSpPr>
      <dsp:spPr>
        <a:xfrm>
          <a:off x="0" y="390600"/>
          <a:ext cx="8640382" cy="1712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400" kern="1200"/>
            <a:t>Za kwalifikujące się przedsiębiorstwa uznaje się przedsiębiorstwa, które są MŚP nienotowanymi na giełdzie i spełniają, w momencie wdrożenia początkowej inwestycji w zakresie finansowania ryzyka, co najmniej jeden z następujących warunków:</a:t>
          </a:r>
        </a:p>
      </dsp:txBody>
      <dsp:txXfrm>
        <a:off x="83616" y="474216"/>
        <a:ext cx="8473150" cy="1545648"/>
      </dsp:txXfrm>
    </dsp:sp>
    <dsp:sp modelId="{0094FE19-744A-4CA2-B04E-DDDE3BF1FFA8}">
      <dsp:nvSpPr>
        <dsp:cNvPr id="0" name=""/>
        <dsp:cNvSpPr/>
      </dsp:nvSpPr>
      <dsp:spPr>
        <a:xfrm>
          <a:off x="0" y="2103480"/>
          <a:ext cx="8640382" cy="218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3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pl-PL" sz="1900" kern="1200"/>
            <a:t>nie prowadzą działalności na żadnym rynku;</a:t>
          </a:r>
        </a:p>
        <a:p>
          <a:pPr marL="171450" lvl="1" indent="-171450" algn="l" defTabSz="844550">
            <a:lnSpc>
              <a:spcPct val="90000"/>
            </a:lnSpc>
            <a:spcBef>
              <a:spcPct val="0"/>
            </a:spcBef>
            <a:spcAft>
              <a:spcPct val="20000"/>
            </a:spcAft>
            <a:buChar char="•"/>
          </a:pPr>
          <a:r>
            <a:rPr lang="pl-PL" sz="1900" kern="1200"/>
            <a:t>prowadzą działalność na dowolnym rynku przez:</a:t>
          </a:r>
        </a:p>
        <a:p>
          <a:pPr marL="342900" lvl="2" indent="-171450" algn="l" defTabSz="844550">
            <a:lnSpc>
              <a:spcPct val="90000"/>
            </a:lnSpc>
            <a:spcBef>
              <a:spcPct val="0"/>
            </a:spcBef>
            <a:spcAft>
              <a:spcPct val="20000"/>
            </a:spcAft>
            <a:buChar char="•"/>
          </a:pPr>
          <a:r>
            <a:rPr lang="pl-PL" sz="1900" kern="1200"/>
            <a:t>mniej niż 10 lat od rejestracji; lub</a:t>
          </a:r>
        </a:p>
        <a:p>
          <a:pPr marL="342900" lvl="2" indent="-171450" algn="l" defTabSz="844550">
            <a:lnSpc>
              <a:spcPct val="90000"/>
            </a:lnSpc>
            <a:spcBef>
              <a:spcPct val="0"/>
            </a:spcBef>
            <a:spcAft>
              <a:spcPct val="20000"/>
            </a:spcAft>
            <a:buChar char="•"/>
          </a:pPr>
          <a:r>
            <a:rPr lang="pl-PL" sz="1900" kern="1200"/>
            <a:t>mniej niż 7 lat od pierwszej sprzedaży komercyjnej.</a:t>
          </a:r>
        </a:p>
        <a:p>
          <a:pPr marL="171450" lvl="1" indent="-171450" algn="l" defTabSz="844550">
            <a:lnSpc>
              <a:spcPct val="90000"/>
            </a:lnSpc>
            <a:spcBef>
              <a:spcPct val="0"/>
            </a:spcBef>
            <a:spcAft>
              <a:spcPct val="20000"/>
            </a:spcAft>
            <a:buChar char="•"/>
          </a:pPr>
          <a:r>
            <a:rPr lang="pl-PL" sz="1900" kern="1200"/>
            <a:t>potrzebują początkowej inwestycji, która – w oparciu o biznesplan przygotowany w celu podjęcia nowej działalności gospodarczej – przekracza 50 % ich średnich rocznych obrotów w poprzednich 5 latach (do 30% na inwestycje środowiskowe)</a:t>
          </a:r>
        </a:p>
      </dsp:txBody>
      <dsp:txXfrm>
        <a:off x="0" y="2103480"/>
        <a:ext cx="8640382" cy="2185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7E9A4-C108-4A2D-AA45-6372CCAE9B5E}">
      <dsp:nvSpPr>
        <dsp:cNvPr id="0" name=""/>
        <dsp:cNvSpPr/>
      </dsp:nvSpPr>
      <dsp:spPr>
        <a:xfrm rot="5400000">
          <a:off x="4107301" y="-399690"/>
          <a:ext cx="3927981" cy="5714157"/>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42315">
            <a:lnSpc>
              <a:spcPct val="90000"/>
            </a:lnSpc>
            <a:spcBef>
              <a:spcPct val="0"/>
            </a:spcBef>
            <a:spcAft>
              <a:spcPct val="15000"/>
            </a:spcAft>
            <a:buChar char="•"/>
          </a:pPr>
          <a:r>
            <a:rPr lang="pl-PL" sz="1670" b="0" i="0" kern="1200" dirty="0">
              <a:latin typeface="Open Sans" panose="020B0606030504020204" pitchFamily="34" charset="0"/>
              <a:ea typeface="Open Sans" panose="020B0606030504020204" pitchFamily="34" charset="0"/>
              <a:cs typeface="Open Sans" panose="020B0606030504020204" pitchFamily="34" charset="0"/>
            </a:rPr>
            <a:t>większość praw głosu w innym przedsiębiorstwie;</a:t>
          </a:r>
          <a:endParaRPr lang="pl-PL" sz="167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42315">
            <a:lnSpc>
              <a:spcPct val="90000"/>
            </a:lnSpc>
            <a:spcBef>
              <a:spcPct val="0"/>
            </a:spcBef>
            <a:spcAft>
              <a:spcPct val="15000"/>
            </a:spcAft>
            <a:buChar char="•"/>
          </a:pPr>
          <a:r>
            <a:rPr lang="pl-PL" sz="1670" b="0" i="0" kern="1200" dirty="0">
              <a:latin typeface="Open Sans" panose="020B0606030504020204" pitchFamily="34" charset="0"/>
              <a:ea typeface="Open Sans" panose="020B0606030504020204" pitchFamily="34" charset="0"/>
              <a:cs typeface="Open Sans" panose="020B0606030504020204" pitchFamily="34" charset="0"/>
            </a:rPr>
            <a:t>ma prawo wyznaczyć lub odwołać większość członków organów;</a:t>
          </a:r>
          <a:endParaRPr lang="pl-PL" sz="167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42315">
            <a:lnSpc>
              <a:spcPct val="90000"/>
            </a:lnSpc>
            <a:spcBef>
              <a:spcPct val="0"/>
            </a:spcBef>
            <a:spcAft>
              <a:spcPct val="15000"/>
            </a:spcAft>
            <a:buChar char="•"/>
          </a:pPr>
          <a:r>
            <a:rPr lang="pl-PL" sz="1670" b="0" i="0" kern="1200" dirty="0">
              <a:latin typeface="Open Sans" panose="020B0606030504020204" pitchFamily="34" charset="0"/>
              <a:ea typeface="Open Sans" panose="020B0606030504020204" pitchFamily="34" charset="0"/>
              <a:cs typeface="Open Sans" panose="020B0606030504020204" pitchFamily="34" charset="0"/>
            </a:rPr>
            <a:t>ma prawo wywierać dominujący wpływ na inne przedsiębiorstwo na podstawie umowy lub statutu;</a:t>
          </a:r>
          <a:endParaRPr lang="pl-PL" sz="167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42315">
            <a:lnSpc>
              <a:spcPct val="90000"/>
            </a:lnSpc>
            <a:spcBef>
              <a:spcPct val="0"/>
            </a:spcBef>
            <a:spcAft>
              <a:spcPct val="15000"/>
            </a:spcAft>
            <a:buChar char="•"/>
          </a:pPr>
          <a:r>
            <a:rPr lang="pl-PL" sz="1670" b="0" i="0" kern="1200" dirty="0">
              <a:latin typeface="Open Sans" panose="020B0606030504020204" pitchFamily="34" charset="0"/>
              <a:ea typeface="Open Sans" panose="020B0606030504020204" pitchFamily="34" charset="0"/>
              <a:cs typeface="Open Sans" panose="020B0606030504020204" pitchFamily="34" charset="0"/>
            </a:rPr>
            <a:t>będące udziałowcem/akcjonariuszem lub członkiem kontroluje samodzielnie, na mocy umowy z innymi udziałowcami/akcjonariuszami lub członkami tego przedsiębiorstwa, większość praw głosu udziałowców/akcjonariuszy lub członków w tym przedsiębiorstwie.</a:t>
          </a:r>
          <a:endParaRPr lang="pl-PL" sz="1670" kern="1200" dirty="0">
            <a:latin typeface="Open Sans" panose="020B0606030504020204" pitchFamily="34" charset="0"/>
            <a:ea typeface="Open Sans" panose="020B0606030504020204" pitchFamily="34" charset="0"/>
            <a:cs typeface="Open Sans" panose="020B0606030504020204" pitchFamily="34" charset="0"/>
          </a:endParaRPr>
        </a:p>
      </dsp:txBody>
      <dsp:txXfrm rot="-5400000">
        <a:off x="3214213" y="685146"/>
        <a:ext cx="5522409" cy="3544485"/>
      </dsp:txXfrm>
    </dsp:sp>
    <dsp:sp modelId="{257CB2CB-9FB0-46E6-BD9B-158EFC789CB0}">
      <dsp:nvSpPr>
        <dsp:cNvPr id="0" name=""/>
        <dsp:cNvSpPr/>
      </dsp:nvSpPr>
      <dsp:spPr>
        <a:xfrm>
          <a:off x="0" y="2399"/>
          <a:ext cx="3214213" cy="490997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42315">
            <a:lnSpc>
              <a:spcPct val="90000"/>
            </a:lnSpc>
            <a:spcBef>
              <a:spcPct val="0"/>
            </a:spcBef>
            <a:spcAft>
              <a:spcPct val="35000"/>
            </a:spcAft>
            <a:buNone/>
          </a:pPr>
          <a:r>
            <a:rPr lang="pl-PL" sz="1670" b="0" i="0" kern="1200" dirty="0">
              <a:latin typeface="Open Sans" panose="020B0606030504020204" pitchFamily="34" charset="0"/>
              <a:ea typeface="Open Sans" panose="020B0606030504020204" pitchFamily="34" charset="0"/>
              <a:cs typeface="Open Sans" panose="020B0606030504020204" pitchFamily="34" charset="0"/>
            </a:rPr>
            <a:t>„Przedsiębiorstwa powiązane” pozostają w jednym z następujących związków</a:t>
          </a:r>
          <a:endParaRPr lang="pl-PL" sz="1670" kern="1200" dirty="0">
            <a:latin typeface="Open Sans" panose="020B0606030504020204" pitchFamily="34" charset="0"/>
            <a:ea typeface="Open Sans" panose="020B0606030504020204" pitchFamily="34" charset="0"/>
            <a:cs typeface="Open Sans" panose="020B0606030504020204" pitchFamily="34" charset="0"/>
          </a:endParaRPr>
        </a:p>
      </dsp:txBody>
      <dsp:txXfrm>
        <a:off x="156905" y="159304"/>
        <a:ext cx="2900403" cy="459616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749C2-BC7C-4702-9AE6-DE2E445CC62D}">
      <dsp:nvSpPr>
        <dsp:cNvPr id="0" name=""/>
        <dsp:cNvSpPr/>
      </dsp:nvSpPr>
      <dsp:spPr>
        <a:xfrm>
          <a:off x="0" y="41625"/>
          <a:ext cx="8640382" cy="164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pl-PL" sz="3000" kern="1200"/>
            <a:t>Środki pochodzące z budżetu UE są traktowane jako środki publiczne – zwrot jak dla zobowiązań podatkowych. </a:t>
          </a:r>
        </a:p>
      </dsp:txBody>
      <dsp:txXfrm>
        <a:off x="80532" y="122157"/>
        <a:ext cx="8479318" cy="1488636"/>
      </dsp:txXfrm>
    </dsp:sp>
    <dsp:sp modelId="{18C5D740-EE99-4DBE-B839-3E9B2CF018D9}">
      <dsp:nvSpPr>
        <dsp:cNvPr id="0" name=""/>
        <dsp:cNvSpPr/>
      </dsp:nvSpPr>
      <dsp:spPr>
        <a:xfrm>
          <a:off x="0" y="1777725"/>
          <a:ext cx="8640382" cy="16497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pl-PL" sz="3000" kern="1200"/>
            <a:t>Postępowania administracyjne, oparte o ustawę o finansach publicznych, są stosowane w przypadku:</a:t>
          </a:r>
        </a:p>
      </dsp:txBody>
      <dsp:txXfrm>
        <a:off x="80532" y="1858257"/>
        <a:ext cx="8479318" cy="1488636"/>
      </dsp:txXfrm>
    </dsp:sp>
    <dsp:sp modelId="{69E5B44B-6788-402D-A55E-5A4F7C4C6434}">
      <dsp:nvSpPr>
        <dsp:cNvPr id="0" name=""/>
        <dsp:cNvSpPr/>
      </dsp:nvSpPr>
      <dsp:spPr>
        <a:xfrm>
          <a:off x="0" y="3427426"/>
          <a:ext cx="8640382"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32"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pl-PL" sz="2300" kern="1200"/>
            <a:t>niewłaściwego wykorzystania funduszy unijnych, </a:t>
          </a:r>
        </a:p>
        <a:p>
          <a:pPr marL="228600" lvl="1" indent="-228600" algn="l" defTabSz="1022350">
            <a:lnSpc>
              <a:spcPct val="90000"/>
            </a:lnSpc>
            <a:spcBef>
              <a:spcPct val="0"/>
            </a:spcBef>
            <a:spcAft>
              <a:spcPct val="20000"/>
            </a:spcAft>
            <a:buChar char="•"/>
          </a:pPr>
          <a:r>
            <a:rPr lang="pl-PL" sz="2300" kern="1200"/>
            <a:t>wykorzystania ich z naruszeniem procedur, </a:t>
          </a:r>
        </a:p>
        <a:p>
          <a:pPr marL="228600" lvl="1" indent="-228600" algn="l" defTabSz="1022350">
            <a:lnSpc>
              <a:spcPct val="90000"/>
            </a:lnSpc>
            <a:spcBef>
              <a:spcPct val="0"/>
            </a:spcBef>
            <a:spcAft>
              <a:spcPct val="20000"/>
            </a:spcAft>
            <a:buChar char="•"/>
          </a:pPr>
          <a:r>
            <a:rPr lang="pl-PL" sz="2300" kern="1200"/>
            <a:t>w sposób  nienależny lub nadmierny.</a:t>
          </a:r>
        </a:p>
      </dsp:txBody>
      <dsp:txXfrm>
        <a:off x="0" y="3427426"/>
        <a:ext cx="8640382" cy="121095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8152A-2431-48D7-9178-AC515DE02A70}">
      <dsp:nvSpPr>
        <dsp:cNvPr id="0" name=""/>
        <dsp:cNvSpPr/>
      </dsp:nvSpPr>
      <dsp:spPr>
        <a:xfrm>
          <a:off x="0" y="0"/>
          <a:ext cx="86403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6F28E-1441-444D-97D6-E96AF60CCCBF}">
      <dsp:nvSpPr>
        <dsp:cNvPr id="0" name=""/>
        <dsp:cNvSpPr/>
      </dsp:nvSpPr>
      <dsp:spPr>
        <a:xfrm>
          <a:off x="0" y="0"/>
          <a:ext cx="8640382" cy="234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pl-PL" sz="1900" kern="1200"/>
            <a:t>Jeżeli państwo członkowskie przyznaje pomoc rzekomo wyłączoną z obowiązku zgłoszenia na mocy niniejszego rozporządzenia, nie spełniając przy tym warunków dopuszczalności, Komisja może, po umożliwieniu zainteresowanemu państwu członkowskiemu przedstawienia swojego stanowiska, przyjąć decyzję stwierdzającą, że całość lub część przyszłych środków pomocy przyjętych przez dane państwo członkowskie, które w innych okolicznościach spełniałoby wymogi niniejszego rozporządzenia, ma podlegać obowiązkowi zgłoszenia do Komisji zgodnie z art. 108 ust. 3 Traktatu. </a:t>
          </a:r>
        </a:p>
      </dsp:txBody>
      <dsp:txXfrm>
        <a:off x="0" y="0"/>
        <a:ext cx="8640382" cy="2340001"/>
      </dsp:txXfrm>
    </dsp:sp>
    <dsp:sp modelId="{07B3D743-C319-4990-B781-79D521C55EBF}">
      <dsp:nvSpPr>
        <dsp:cNvPr id="0" name=""/>
        <dsp:cNvSpPr/>
      </dsp:nvSpPr>
      <dsp:spPr>
        <a:xfrm>
          <a:off x="0" y="2340001"/>
          <a:ext cx="86403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E85A16-75A7-4EB5-82EF-9E791EBA36F5}">
      <dsp:nvSpPr>
        <dsp:cNvPr id="0" name=""/>
        <dsp:cNvSpPr/>
      </dsp:nvSpPr>
      <dsp:spPr>
        <a:xfrm>
          <a:off x="0" y="2340001"/>
          <a:ext cx="8640382" cy="2340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pl-PL" sz="1900" kern="1200"/>
            <a:t>Środki podlegające zgłoszeniu mogą zostać ograniczone do środków przyznających niektóre rodzaje pomocy lub na rzecz niektórych beneficjentów lub do środków przyjętych przez niektóre organy danego państwa członkowskiego.</a:t>
          </a:r>
        </a:p>
      </dsp:txBody>
      <dsp:txXfrm>
        <a:off x="0" y="2340001"/>
        <a:ext cx="8640382" cy="2340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0862C-E4DF-45F4-8527-70810EFC7677}">
      <dsp:nvSpPr>
        <dsp:cNvPr id="0" name=""/>
        <dsp:cNvSpPr/>
      </dsp:nvSpPr>
      <dsp:spPr>
        <a:xfrm>
          <a:off x="3181752" y="59448"/>
          <a:ext cx="2853517" cy="2853517"/>
        </a:xfrm>
        <a:prstGeom prst="ellipse">
          <a:avLst/>
        </a:prstGeom>
        <a:solidFill>
          <a:schemeClr val="accent2">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l-PL" sz="1800" kern="1200"/>
            <a:t>Dotacje UE  - zawsze </a:t>
          </a:r>
        </a:p>
      </dsp:txBody>
      <dsp:txXfrm>
        <a:off x="3562221" y="558813"/>
        <a:ext cx="2092579" cy="1284082"/>
      </dsp:txXfrm>
    </dsp:sp>
    <dsp:sp modelId="{A4C563EE-E01D-42AF-AEB3-F606F326B2C3}">
      <dsp:nvSpPr>
        <dsp:cNvPr id="0" name=""/>
        <dsp:cNvSpPr/>
      </dsp:nvSpPr>
      <dsp:spPr>
        <a:xfrm>
          <a:off x="4211397" y="1842896"/>
          <a:ext cx="2853517" cy="2853517"/>
        </a:xfrm>
        <a:prstGeom prst="ellipse">
          <a:avLst/>
        </a:prstGeom>
        <a:solidFill>
          <a:schemeClr val="accent2">
            <a:alpha val="50000"/>
            <a:hueOff val="-4809357"/>
            <a:satOff val="0"/>
            <a:lumOff val="-1392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l-PL" sz="1800" kern="1200" dirty="0"/>
            <a:t>Zwróć uwagę na Ustawę o finansach publicznych </a:t>
          </a:r>
          <a:br>
            <a:rPr lang="pl-PL" sz="1800" kern="1200" dirty="0"/>
          </a:br>
          <a:r>
            <a:rPr lang="pl-PL" sz="1800" kern="1200" dirty="0"/>
            <a:t>(art. 5 ust. 1 pkt 2) i 2a)</a:t>
          </a:r>
        </a:p>
      </dsp:txBody>
      <dsp:txXfrm>
        <a:off x="5084097" y="2580055"/>
        <a:ext cx="1712110" cy="1569434"/>
      </dsp:txXfrm>
    </dsp:sp>
    <dsp:sp modelId="{D8095559-927F-46A6-A611-CF1E29545586}">
      <dsp:nvSpPr>
        <dsp:cNvPr id="0" name=""/>
        <dsp:cNvSpPr/>
      </dsp:nvSpPr>
      <dsp:spPr>
        <a:xfrm>
          <a:off x="2152108" y="1842896"/>
          <a:ext cx="2853517" cy="2853517"/>
        </a:xfrm>
        <a:prstGeom prst="ellipse">
          <a:avLst/>
        </a:prstGeom>
        <a:solidFill>
          <a:schemeClr val="accent2">
            <a:alpha val="50000"/>
            <a:hueOff val="-9618713"/>
            <a:satOff val="0"/>
            <a:lumOff val="-278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l-PL" sz="1800" kern="1200"/>
            <a:t>Przedsiębiorstwo publiczne jako emanacja państwa  </a:t>
          </a:r>
        </a:p>
      </dsp:txBody>
      <dsp:txXfrm>
        <a:off x="2420814" y="2580055"/>
        <a:ext cx="1712110" cy="15694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E8E47-B30C-4820-AF07-E9DE04023F03}">
      <dsp:nvSpPr>
        <dsp:cNvPr id="0" name=""/>
        <dsp:cNvSpPr/>
      </dsp:nvSpPr>
      <dsp:spPr>
        <a:xfrm>
          <a:off x="3888611" y="1408980"/>
          <a:ext cx="1887617" cy="1887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88C2065-F965-4109-9CB2-EBE87C2063A2}">
      <dsp:nvSpPr>
        <dsp:cNvPr id="0" name=""/>
        <dsp:cNvSpPr/>
      </dsp:nvSpPr>
      <dsp:spPr>
        <a:xfrm>
          <a:off x="3652658" y="0"/>
          <a:ext cx="2359522" cy="1285342"/>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42315">
            <a:lnSpc>
              <a:spcPct val="90000"/>
            </a:lnSpc>
            <a:spcBef>
              <a:spcPct val="0"/>
            </a:spcBef>
            <a:spcAft>
              <a:spcPct val="35000"/>
            </a:spcAft>
            <a:buNone/>
          </a:pPr>
          <a:r>
            <a:rPr lang="pl-PL" sz="1670" kern="1200">
              <a:latin typeface="Open Sans" panose="020B0606030504020204" pitchFamily="34" charset="0"/>
              <a:ea typeface="Open Sans" panose="020B0606030504020204" pitchFamily="34" charset="0"/>
              <a:cs typeface="Open Sans" panose="020B0606030504020204" pitchFamily="34" charset="0"/>
            </a:rPr>
            <a:t>Pożyczki i gwarancje</a:t>
          </a:r>
        </a:p>
      </dsp:txBody>
      <dsp:txXfrm>
        <a:off x="3652658" y="0"/>
        <a:ext cx="2359522" cy="1285342"/>
      </dsp:txXfrm>
    </dsp:sp>
    <dsp:sp modelId="{44352C4D-C44C-4656-BDD9-18FF639C8DC0}">
      <dsp:nvSpPr>
        <dsp:cNvPr id="0" name=""/>
        <dsp:cNvSpPr/>
      </dsp:nvSpPr>
      <dsp:spPr>
        <a:xfrm>
          <a:off x="4501300" y="1762755"/>
          <a:ext cx="1887617" cy="1887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DAF5F0DD-1AB7-495B-BB07-BDDD73B42AC2}">
      <dsp:nvSpPr>
        <dsp:cNvPr id="0" name=""/>
        <dsp:cNvSpPr/>
      </dsp:nvSpPr>
      <dsp:spPr>
        <a:xfrm>
          <a:off x="6528916" y="1224135"/>
          <a:ext cx="2236040" cy="1407756"/>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42315">
            <a:lnSpc>
              <a:spcPct val="90000"/>
            </a:lnSpc>
            <a:spcBef>
              <a:spcPct val="0"/>
            </a:spcBef>
            <a:spcAft>
              <a:spcPct val="35000"/>
            </a:spcAft>
            <a:buNone/>
          </a:pPr>
          <a:r>
            <a:rPr lang="pl-PL" sz="1670" kern="1200">
              <a:latin typeface="Open Sans" panose="020B0606030504020204" pitchFamily="34" charset="0"/>
              <a:ea typeface="Open Sans" panose="020B0606030504020204" pitchFamily="34" charset="0"/>
              <a:cs typeface="Open Sans" panose="020B0606030504020204" pitchFamily="34" charset="0"/>
            </a:rPr>
            <a:t>„niekonkurencyjne” zamówienia</a:t>
          </a:r>
        </a:p>
      </dsp:txBody>
      <dsp:txXfrm>
        <a:off x="6528916" y="1224135"/>
        <a:ext cx="2236040" cy="1407756"/>
      </dsp:txXfrm>
    </dsp:sp>
    <dsp:sp modelId="{14A080BC-B68E-4918-BC0E-D61112BB4DF1}">
      <dsp:nvSpPr>
        <dsp:cNvPr id="0" name=""/>
        <dsp:cNvSpPr/>
      </dsp:nvSpPr>
      <dsp:spPr>
        <a:xfrm>
          <a:off x="4501300" y="2470306"/>
          <a:ext cx="1887617" cy="1887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CC5F4328-08A0-436D-A9B1-805D4A744017}">
      <dsp:nvSpPr>
        <dsp:cNvPr id="0" name=""/>
        <dsp:cNvSpPr/>
      </dsp:nvSpPr>
      <dsp:spPr>
        <a:xfrm>
          <a:off x="6528916" y="3323529"/>
          <a:ext cx="2236040" cy="1573014"/>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42315">
            <a:lnSpc>
              <a:spcPct val="90000"/>
            </a:lnSpc>
            <a:spcBef>
              <a:spcPct val="0"/>
            </a:spcBef>
            <a:spcAft>
              <a:spcPct val="35000"/>
            </a:spcAft>
            <a:buNone/>
          </a:pPr>
          <a:r>
            <a:rPr lang="pl-PL" sz="1670" kern="1200">
              <a:latin typeface="Open Sans" panose="020B0606030504020204" pitchFamily="34" charset="0"/>
              <a:ea typeface="Open Sans" panose="020B0606030504020204" pitchFamily="34" charset="0"/>
              <a:cs typeface="Open Sans" panose="020B0606030504020204" pitchFamily="34" charset="0"/>
            </a:rPr>
            <a:t>Obniżenia/zwolnienia podatkowe</a:t>
          </a:r>
        </a:p>
      </dsp:txBody>
      <dsp:txXfrm>
        <a:off x="6528916" y="3323529"/>
        <a:ext cx="2236040" cy="1573014"/>
      </dsp:txXfrm>
    </dsp:sp>
    <dsp:sp modelId="{93B7D93F-055E-4653-8197-0E38B1BD2CCF}">
      <dsp:nvSpPr>
        <dsp:cNvPr id="0" name=""/>
        <dsp:cNvSpPr/>
      </dsp:nvSpPr>
      <dsp:spPr>
        <a:xfrm>
          <a:off x="3888611" y="2824693"/>
          <a:ext cx="1887617" cy="1887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F544D08-4C76-4855-9F04-E29121117957}">
      <dsp:nvSpPr>
        <dsp:cNvPr id="0" name=""/>
        <dsp:cNvSpPr/>
      </dsp:nvSpPr>
      <dsp:spPr>
        <a:xfrm>
          <a:off x="3652658" y="4835337"/>
          <a:ext cx="2359522" cy="1285342"/>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42315">
            <a:lnSpc>
              <a:spcPct val="90000"/>
            </a:lnSpc>
            <a:spcBef>
              <a:spcPct val="0"/>
            </a:spcBef>
            <a:spcAft>
              <a:spcPct val="35000"/>
            </a:spcAft>
            <a:buNone/>
          </a:pPr>
          <a:r>
            <a:rPr lang="pl-PL" sz="1670" kern="1200">
              <a:latin typeface="Open Sans" panose="020B0606030504020204" pitchFamily="34" charset="0"/>
              <a:ea typeface="Open Sans" panose="020B0606030504020204" pitchFamily="34" charset="0"/>
              <a:cs typeface="Open Sans" panose="020B0606030504020204" pitchFamily="34" charset="0"/>
            </a:rPr>
            <a:t>Nieruchomości</a:t>
          </a:r>
        </a:p>
      </dsp:txBody>
      <dsp:txXfrm>
        <a:off x="3652658" y="4835337"/>
        <a:ext cx="2359522" cy="1285342"/>
      </dsp:txXfrm>
    </dsp:sp>
    <dsp:sp modelId="{A394F506-9406-4FE1-9B6D-58FE88D63DAC}">
      <dsp:nvSpPr>
        <dsp:cNvPr id="0" name=""/>
        <dsp:cNvSpPr/>
      </dsp:nvSpPr>
      <dsp:spPr>
        <a:xfrm>
          <a:off x="3275921" y="2470306"/>
          <a:ext cx="1887617" cy="1887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8C275BF-9293-4CCE-8974-F99922CA4AC6}">
      <dsp:nvSpPr>
        <dsp:cNvPr id="0" name=""/>
        <dsp:cNvSpPr/>
      </dsp:nvSpPr>
      <dsp:spPr>
        <a:xfrm>
          <a:off x="899883" y="3323529"/>
          <a:ext cx="2236040" cy="1573014"/>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42315">
            <a:lnSpc>
              <a:spcPct val="90000"/>
            </a:lnSpc>
            <a:spcBef>
              <a:spcPct val="0"/>
            </a:spcBef>
            <a:spcAft>
              <a:spcPct val="35000"/>
            </a:spcAft>
            <a:buNone/>
          </a:pPr>
          <a:r>
            <a:rPr lang="pl-PL" sz="1670" kern="1200">
              <a:latin typeface="Open Sans" panose="020B0606030504020204" pitchFamily="34" charset="0"/>
              <a:ea typeface="Open Sans" panose="020B0606030504020204" pitchFamily="34" charset="0"/>
              <a:cs typeface="Open Sans" panose="020B0606030504020204" pitchFamily="34" charset="0"/>
            </a:rPr>
            <a:t>Zamówienia „in house”</a:t>
          </a:r>
        </a:p>
      </dsp:txBody>
      <dsp:txXfrm>
        <a:off x="899883" y="3323529"/>
        <a:ext cx="2236040" cy="1573014"/>
      </dsp:txXfrm>
    </dsp:sp>
    <dsp:sp modelId="{F83A1747-9811-49B6-A653-84D6FC36A6D3}">
      <dsp:nvSpPr>
        <dsp:cNvPr id="0" name=""/>
        <dsp:cNvSpPr/>
      </dsp:nvSpPr>
      <dsp:spPr>
        <a:xfrm>
          <a:off x="3275921" y="1762755"/>
          <a:ext cx="1887617" cy="188761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FD4611EA-2F7F-4896-B25D-F6AD7A8C39F2}">
      <dsp:nvSpPr>
        <dsp:cNvPr id="0" name=""/>
        <dsp:cNvSpPr/>
      </dsp:nvSpPr>
      <dsp:spPr>
        <a:xfrm>
          <a:off x="899883" y="1224135"/>
          <a:ext cx="2236040" cy="1573014"/>
        </a:xfrm>
        <a:prstGeom prst="rect">
          <a:avLst/>
        </a:prstGeom>
        <a:noFill/>
        <a:ln w="6350" cap="flat" cmpd="sng" algn="ctr">
          <a:noFill/>
          <a:prstDash val="solid"/>
          <a:miter lim="800000"/>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42315">
            <a:lnSpc>
              <a:spcPct val="90000"/>
            </a:lnSpc>
            <a:spcBef>
              <a:spcPct val="0"/>
            </a:spcBef>
            <a:spcAft>
              <a:spcPct val="35000"/>
            </a:spcAft>
            <a:buNone/>
          </a:pPr>
          <a:r>
            <a:rPr lang="pl-PL" sz="1670" kern="1200">
              <a:latin typeface="Open Sans" panose="020B0606030504020204" pitchFamily="34" charset="0"/>
              <a:ea typeface="Open Sans" panose="020B0606030504020204" pitchFamily="34" charset="0"/>
              <a:cs typeface="Open Sans" panose="020B0606030504020204" pitchFamily="34" charset="0"/>
            </a:rPr>
            <a:t>Zastrzyki kapitałowe</a:t>
          </a:r>
        </a:p>
      </dsp:txBody>
      <dsp:txXfrm>
        <a:off x="899883" y="1224135"/>
        <a:ext cx="2236040" cy="15730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13CF1-62F8-4111-B8CB-38710A65D8FA}">
      <dsp:nvSpPr>
        <dsp:cNvPr id="0" name=""/>
        <dsp:cNvSpPr/>
      </dsp:nvSpPr>
      <dsp:spPr>
        <a:xfrm>
          <a:off x="2841" y="103381"/>
          <a:ext cx="2769979" cy="6828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pl-PL" sz="1700" kern="1200" dirty="0">
              <a:latin typeface="Open Sans" panose="020B0606030504020204" pitchFamily="34" charset="0"/>
              <a:ea typeface="Open Sans" panose="020B0606030504020204" pitchFamily="34" charset="0"/>
              <a:cs typeface="Open Sans" panose="020B0606030504020204" pitchFamily="34" charset="0"/>
            </a:rPr>
            <a:t>Pierwotne wsparcie</a:t>
          </a:r>
        </a:p>
      </dsp:txBody>
      <dsp:txXfrm>
        <a:off x="2841" y="103381"/>
        <a:ext cx="2769979" cy="682847"/>
      </dsp:txXfrm>
    </dsp:sp>
    <dsp:sp modelId="{44E7BDCB-B73E-4E23-BC66-A26A9355DC64}">
      <dsp:nvSpPr>
        <dsp:cNvPr id="0" name=""/>
        <dsp:cNvSpPr/>
      </dsp:nvSpPr>
      <dsp:spPr>
        <a:xfrm>
          <a:off x="2841" y="786229"/>
          <a:ext cx="2769979" cy="3260716"/>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pl-PL" sz="1700" kern="1200">
              <a:latin typeface="Open Sans" panose="020B0606030504020204" pitchFamily="34" charset="0"/>
              <a:ea typeface="Open Sans" panose="020B0606030504020204" pitchFamily="34" charset="0"/>
              <a:cs typeface="Open Sans" panose="020B0606030504020204" pitchFamily="34" charset="0"/>
            </a:rPr>
            <a:t>Zakupy przez stronę publiczną po cenie wyższej niż standardowa</a:t>
          </a:r>
          <a:endParaRPr lang="pl-PL" sz="17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55650">
            <a:lnSpc>
              <a:spcPct val="90000"/>
            </a:lnSpc>
            <a:spcBef>
              <a:spcPct val="0"/>
            </a:spcBef>
            <a:spcAft>
              <a:spcPct val="15000"/>
            </a:spcAft>
            <a:buChar char="•"/>
          </a:pPr>
          <a:r>
            <a:rPr lang="pl-PL" sz="1700" kern="1200">
              <a:latin typeface="Open Sans" panose="020B0606030504020204" pitchFamily="34" charset="0"/>
              <a:ea typeface="Open Sans" panose="020B0606030504020204" pitchFamily="34" charset="0"/>
              <a:cs typeface="Open Sans" panose="020B0606030504020204" pitchFamily="34" charset="0"/>
            </a:rPr>
            <a:t>Zróżnicowanie dotacji w zależności od przychodów operacyjnych</a:t>
          </a:r>
          <a:endParaRPr lang="pl-PL" sz="17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841" y="786229"/>
        <a:ext cx="2769979" cy="3260716"/>
      </dsp:txXfrm>
    </dsp:sp>
    <dsp:sp modelId="{C4E276CB-12BA-4626-9ADB-4211E0B4B08E}">
      <dsp:nvSpPr>
        <dsp:cNvPr id="0" name=""/>
        <dsp:cNvSpPr/>
      </dsp:nvSpPr>
      <dsp:spPr>
        <a:xfrm>
          <a:off x="3160617" y="103381"/>
          <a:ext cx="2769979" cy="682847"/>
        </a:xfrm>
        <a:prstGeom prst="rect">
          <a:avLst/>
        </a:prstGeom>
        <a:gradFill rotWithShape="0">
          <a:gsLst>
            <a:gs pos="0">
              <a:schemeClr val="accent5">
                <a:hueOff val="-4525601"/>
                <a:satOff val="16385"/>
                <a:lumOff val="-6567"/>
                <a:alphaOff val="0"/>
                <a:satMod val="103000"/>
                <a:lumMod val="102000"/>
                <a:tint val="94000"/>
              </a:schemeClr>
            </a:gs>
            <a:gs pos="50000">
              <a:schemeClr val="accent5">
                <a:hueOff val="-4525601"/>
                <a:satOff val="16385"/>
                <a:lumOff val="-6567"/>
                <a:alphaOff val="0"/>
                <a:satMod val="110000"/>
                <a:lumMod val="100000"/>
                <a:shade val="100000"/>
              </a:schemeClr>
            </a:gs>
            <a:gs pos="100000">
              <a:schemeClr val="accent5">
                <a:hueOff val="-4525601"/>
                <a:satOff val="16385"/>
                <a:lumOff val="-6567"/>
                <a:alphaOff val="0"/>
                <a:lumMod val="99000"/>
                <a:satMod val="120000"/>
                <a:shade val="78000"/>
              </a:schemeClr>
            </a:gs>
          </a:gsLst>
          <a:lin ang="5400000" scaled="0"/>
        </a:gradFill>
        <a:ln w="6350" cap="flat" cmpd="sng" algn="ctr">
          <a:solidFill>
            <a:schemeClr val="accent5">
              <a:hueOff val="-4525601"/>
              <a:satOff val="16385"/>
              <a:lumOff val="-656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pl-PL" sz="1700" kern="1200" dirty="0">
              <a:latin typeface="Open Sans" panose="020B0606030504020204" pitchFamily="34" charset="0"/>
              <a:ea typeface="Open Sans" panose="020B0606030504020204" pitchFamily="34" charset="0"/>
              <a:cs typeface="Open Sans" panose="020B0606030504020204" pitchFamily="34" charset="0"/>
            </a:rPr>
            <a:t>Zakupy rynkowe ale niepotrzebne</a:t>
          </a:r>
        </a:p>
      </dsp:txBody>
      <dsp:txXfrm>
        <a:off x="3160617" y="103381"/>
        <a:ext cx="2769979" cy="682847"/>
      </dsp:txXfrm>
    </dsp:sp>
    <dsp:sp modelId="{B6097EBB-E057-4FB6-9195-E25AD5DA0E5B}">
      <dsp:nvSpPr>
        <dsp:cNvPr id="0" name=""/>
        <dsp:cNvSpPr/>
      </dsp:nvSpPr>
      <dsp:spPr>
        <a:xfrm>
          <a:off x="3160617" y="786229"/>
          <a:ext cx="2769979" cy="3260716"/>
        </a:xfrm>
        <a:prstGeom prst="rect">
          <a:avLst/>
        </a:prstGeom>
        <a:solidFill>
          <a:schemeClr val="accent5">
            <a:tint val="40000"/>
            <a:alpha val="90000"/>
            <a:hueOff val="-4836180"/>
            <a:satOff val="20473"/>
            <a:lumOff val="257"/>
            <a:alphaOff val="0"/>
          </a:schemeClr>
        </a:solidFill>
        <a:ln w="6350" cap="flat" cmpd="sng" algn="ctr">
          <a:solidFill>
            <a:schemeClr val="accent5">
              <a:tint val="40000"/>
              <a:alpha val="90000"/>
              <a:hueOff val="-4836180"/>
              <a:satOff val="20473"/>
              <a:lumOff val="25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pl-PL" sz="1700" kern="1200">
              <a:latin typeface="Open Sans" panose="020B0606030504020204" pitchFamily="34" charset="0"/>
              <a:ea typeface="Open Sans" panose="020B0606030504020204" pitchFamily="34" charset="0"/>
              <a:cs typeface="Open Sans" panose="020B0606030504020204" pitchFamily="34" charset="0"/>
            </a:rPr>
            <a:t>Zakupy po z góry ustalonej cenie jeśli przychód jest wyższy</a:t>
          </a:r>
          <a:endParaRPr lang="pl-PL" sz="17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55650">
            <a:lnSpc>
              <a:spcPct val="90000"/>
            </a:lnSpc>
            <a:spcBef>
              <a:spcPct val="0"/>
            </a:spcBef>
            <a:spcAft>
              <a:spcPct val="15000"/>
            </a:spcAft>
            <a:buChar char="•"/>
          </a:pPr>
          <a:r>
            <a:rPr lang="pl-PL" sz="1700" kern="1200">
              <a:latin typeface="Open Sans" panose="020B0606030504020204" pitchFamily="34" charset="0"/>
              <a:ea typeface="Open Sans" panose="020B0606030504020204" pitchFamily="34" charset="0"/>
              <a:cs typeface="Open Sans" panose="020B0606030504020204" pitchFamily="34" charset="0"/>
            </a:rPr>
            <a:t>Brak dowodów na to, że ilość nabywanych biletów była uzasadniona</a:t>
          </a:r>
          <a:endParaRPr lang="pl-PL" sz="17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160617" y="786229"/>
        <a:ext cx="2769979" cy="3260716"/>
      </dsp:txXfrm>
    </dsp:sp>
    <dsp:sp modelId="{12A6C629-CAF9-41CD-96EB-BDC7CDEEF76C}">
      <dsp:nvSpPr>
        <dsp:cNvPr id="0" name=""/>
        <dsp:cNvSpPr/>
      </dsp:nvSpPr>
      <dsp:spPr>
        <a:xfrm>
          <a:off x="6318393" y="103381"/>
          <a:ext cx="2769979" cy="682847"/>
        </a:xfrm>
        <a:prstGeom prst="rect">
          <a:avLst/>
        </a:prstGeom>
        <a:gradFill rotWithShape="0">
          <a:gsLst>
            <a:gs pos="0">
              <a:schemeClr val="accent5">
                <a:hueOff val="-9051203"/>
                <a:satOff val="32769"/>
                <a:lumOff val="-13135"/>
                <a:alphaOff val="0"/>
                <a:satMod val="103000"/>
                <a:lumMod val="102000"/>
                <a:tint val="94000"/>
              </a:schemeClr>
            </a:gs>
            <a:gs pos="50000">
              <a:schemeClr val="accent5">
                <a:hueOff val="-9051203"/>
                <a:satOff val="32769"/>
                <a:lumOff val="-13135"/>
                <a:alphaOff val="0"/>
                <a:satMod val="110000"/>
                <a:lumMod val="100000"/>
                <a:shade val="100000"/>
              </a:schemeClr>
            </a:gs>
            <a:gs pos="100000">
              <a:schemeClr val="accent5">
                <a:hueOff val="-9051203"/>
                <a:satOff val="32769"/>
                <a:lumOff val="-13135"/>
                <a:alphaOff val="0"/>
                <a:lumMod val="99000"/>
                <a:satMod val="120000"/>
                <a:shade val="78000"/>
              </a:schemeClr>
            </a:gs>
          </a:gsLst>
          <a:lin ang="5400000" scaled="0"/>
        </a:gradFill>
        <a:ln w="6350" cap="flat" cmpd="sng" algn="ctr">
          <a:solidFill>
            <a:schemeClr val="accent5">
              <a:hueOff val="-9051203"/>
              <a:satOff val="32769"/>
              <a:lumOff val="-1313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pl-PL" sz="1700" kern="1200" dirty="0">
              <a:latin typeface="Open Sans" panose="020B0606030504020204" pitchFamily="34" charset="0"/>
              <a:ea typeface="Open Sans" panose="020B0606030504020204" pitchFamily="34" charset="0"/>
              <a:cs typeface="Open Sans" panose="020B0606030504020204" pitchFamily="34" charset="0"/>
            </a:rPr>
            <a:t>Dobry cel, ale złe środki</a:t>
          </a:r>
        </a:p>
      </dsp:txBody>
      <dsp:txXfrm>
        <a:off x="6318393" y="103381"/>
        <a:ext cx="2769979" cy="682847"/>
      </dsp:txXfrm>
    </dsp:sp>
    <dsp:sp modelId="{AE8D8654-D039-4ED6-B900-FC1DC45CCE99}">
      <dsp:nvSpPr>
        <dsp:cNvPr id="0" name=""/>
        <dsp:cNvSpPr/>
      </dsp:nvSpPr>
      <dsp:spPr>
        <a:xfrm>
          <a:off x="6318393" y="786229"/>
          <a:ext cx="2769979" cy="3260716"/>
        </a:xfrm>
        <a:prstGeom prst="rect">
          <a:avLst/>
        </a:prstGeom>
        <a:solidFill>
          <a:schemeClr val="accent5">
            <a:tint val="40000"/>
            <a:alpha val="90000"/>
            <a:hueOff val="-9672360"/>
            <a:satOff val="40946"/>
            <a:lumOff val="514"/>
            <a:alphaOff val="0"/>
          </a:schemeClr>
        </a:solidFill>
        <a:ln w="6350" cap="flat" cmpd="sng" algn="ctr">
          <a:solidFill>
            <a:schemeClr val="accent5">
              <a:tint val="40000"/>
              <a:alpha val="90000"/>
              <a:hueOff val="-9672360"/>
              <a:satOff val="40946"/>
              <a:lumOff val="5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pl-PL" sz="1700" kern="1200">
              <a:latin typeface="Open Sans" panose="020B0606030504020204" pitchFamily="34" charset="0"/>
              <a:ea typeface="Open Sans" panose="020B0606030504020204" pitchFamily="34" charset="0"/>
              <a:cs typeface="Open Sans" panose="020B0606030504020204" pitchFamily="34" charset="0"/>
            </a:rPr>
            <a:t>Nie ma znaczenia okoliczność, że pomoc była przeznaczona na cele kulturalne lub socjalne. </a:t>
          </a:r>
          <a:endParaRPr lang="pl-PL" sz="1700" kern="1200" dirty="0">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55650">
            <a:lnSpc>
              <a:spcPct val="90000"/>
            </a:lnSpc>
            <a:spcBef>
              <a:spcPct val="0"/>
            </a:spcBef>
            <a:spcAft>
              <a:spcPct val="15000"/>
            </a:spcAft>
            <a:buChar char="•"/>
          </a:pPr>
          <a:endParaRPr lang="pl-PL"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lvl="1" indent="-171450" algn="l" defTabSz="755650">
            <a:lnSpc>
              <a:spcPct val="90000"/>
            </a:lnSpc>
            <a:spcBef>
              <a:spcPct val="0"/>
            </a:spcBef>
            <a:spcAft>
              <a:spcPct val="15000"/>
            </a:spcAft>
            <a:buChar char="•"/>
          </a:pPr>
          <a:r>
            <a:rPr lang="pl-PL" sz="1700" kern="1200">
              <a:latin typeface="Open Sans" panose="020B0606030504020204" pitchFamily="34" charset="0"/>
              <a:ea typeface="Open Sans" panose="020B0606030504020204" pitchFamily="34" charset="0"/>
              <a:cs typeface="Open Sans" panose="020B0606030504020204" pitchFamily="34" charset="0"/>
            </a:rPr>
            <a:t>Przy ocenie pomocy nie mają znaczenia przyczyny lub cele wsparcia ale ocenia się efekty</a:t>
          </a:r>
          <a:endParaRPr lang="pl-PL" sz="17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318393" y="786229"/>
        <a:ext cx="2769979" cy="3260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2CB34-863C-4A78-A338-4BBB1F78FB9D}">
      <dsp:nvSpPr>
        <dsp:cNvPr id="0" name=""/>
        <dsp:cNvSpPr/>
      </dsp:nvSpPr>
      <dsp:spPr>
        <a:xfrm>
          <a:off x="1502942" y="729210"/>
          <a:ext cx="2600965" cy="2601361"/>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75403-22BF-4344-89EF-A33C1D3059AB}">
      <dsp:nvSpPr>
        <dsp:cNvPr id="0" name=""/>
        <dsp:cNvSpPr/>
      </dsp:nvSpPr>
      <dsp:spPr>
        <a:xfrm>
          <a:off x="2077841" y="1668380"/>
          <a:ext cx="1445306" cy="72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dirty="0">
              <a:latin typeface="Open Sans" panose="020B0606030504020204" pitchFamily="34" charset="0"/>
              <a:ea typeface="Open Sans" panose="020B0606030504020204" pitchFamily="34" charset="0"/>
              <a:cs typeface="Open Sans" panose="020B0606030504020204" pitchFamily="34" charset="0"/>
            </a:rPr>
            <a:t>Oświadczenie ministra w mediach o wsparciu</a:t>
          </a:r>
        </a:p>
      </dsp:txBody>
      <dsp:txXfrm>
        <a:off x="2077841" y="1668380"/>
        <a:ext cx="1445306" cy="722480"/>
      </dsp:txXfrm>
    </dsp:sp>
    <dsp:sp modelId="{D616ACD5-4064-4577-AE8F-6EED13741257}">
      <dsp:nvSpPr>
        <dsp:cNvPr id="0" name=""/>
        <dsp:cNvSpPr/>
      </dsp:nvSpPr>
      <dsp:spPr>
        <a:xfrm>
          <a:off x="780533" y="2223885"/>
          <a:ext cx="2600965" cy="2601361"/>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5C9CBE-4103-45BE-9CEB-ABE86D80C303}">
      <dsp:nvSpPr>
        <dsp:cNvPr id="0" name=""/>
        <dsp:cNvSpPr/>
      </dsp:nvSpPr>
      <dsp:spPr>
        <a:xfrm>
          <a:off x="1358363" y="3171701"/>
          <a:ext cx="1445306" cy="72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dirty="0">
              <a:latin typeface="Open Sans" panose="020B0606030504020204" pitchFamily="34" charset="0"/>
              <a:ea typeface="Open Sans" panose="020B0606030504020204" pitchFamily="34" charset="0"/>
              <a:cs typeface="Open Sans" panose="020B0606030504020204" pitchFamily="34" charset="0"/>
            </a:rPr>
            <a:t>Komunikat prasowy władz francuskich </a:t>
          </a:r>
        </a:p>
      </dsp:txBody>
      <dsp:txXfrm>
        <a:off x="1358363" y="3171701"/>
        <a:ext cx="1445306" cy="722480"/>
      </dsp:txXfrm>
    </dsp:sp>
    <dsp:sp modelId="{3401F453-78BB-4F1E-B46D-A7FC0F610FD3}">
      <dsp:nvSpPr>
        <dsp:cNvPr id="0" name=""/>
        <dsp:cNvSpPr/>
      </dsp:nvSpPr>
      <dsp:spPr>
        <a:xfrm>
          <a:off x="1688063" y="3897423"/>
          <a:ext cx="2234632" cy="2235527"/>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F5111-8F13-4573-AE67-C42CE3494E80}">
      <dsp:nvSpPr>
        <dsp:cNvPr id="0" name=""/>
        <dsp:cNvSpPr/>
      </dsp:nvSpPr>
      <dsp:spPr>
        <a:xfrm>
          <a:off x="2081260" y="4677183"/>
          <a:ext cx="1445306" cy="722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42315">
            <a:lnSpc>
              <a:spcPct val="90000"/>
            </a:lnSpc>
            <a:spcBef>
              <a:spcPct val="0"/>
            </a:spcBef>
            <a:spcAft>
              <a:spcPct val="35000"/>
            </a:spcAft>
            <a:buNone/>
          </a:pPr>
          <a:r>
            <a:rPr lang="pl-PL" sz="1670" kern="1200" dirty="0">
              <a:latin typeface="Open Sans" panose="020B0606030504020204" pitchFamily="34" charset="0"/>
              <a:ea typeface="Open Sans" panose="020B0606030504020204" pitchFamily="34" charset="0"/>
              <a:cs typeface="Open Sans" panose="020B0606030504020204" pitchFamily="34" charset="0"/>
            </a:rPr>
            <a:t>Oferta pożyczki akcjonariusza</a:t>
          </a:r>
        </a:p>
      </dsp:txBody>
      <dsp:txXfrm>
        <a:off x="2081260" y="4677183"/>
        <a:ext cx="1445306" cy="7224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09F9F-97B0-4FB8-A441-6A5C940D04ED}">
      <dsp:nvSpPr>
        <dsp:cNvPr id="0" name=""/>
        <dsp:cNvSpPr/>
      </dsp:nvSpPr>
      <dsp:spPr>
        <a:xfrm rot="16200000">
          <a:off x="1282" y="1093"/>
          <a:ext cx="3172832" cy="3172832"/>
        </a:xfrm>
        <a:prstGeom prst="downArrow">
          <a:avLst>
            <a:gd name="adj1" fmla="val 50000"/>
            <a:gd name="adj2" fmla="val 35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pl-PL" sz="2800" kern="1200" dirty="0"/>
            <a:t>Dotacje unijne zawsze</a:t>
          </a:r>
        </a:p>
      </dsp:txBody>
      <dsp:txXfrm rot="5400000">
        <a:off x="1282" y="794301"/>
        <a:ext cx="2617586" cy="1586416"/>
      </dsp:txXfrm>
    </dsp:sp>
    <dsp:sp modelId="{C04920A7-49D0-4CF3-8F5A-E8C0E4C1FD2F}">
      <dsp:nvSpPr>
        <dsp:cNvPr id="0" name=""/>
        <dsp:cNvSpPr/>
      </dsp:nvSpPr>
      <dsp:spPr>
        <a:xfrm rot="5400000">
          <a:off x="3545596" y="1093"/>
          <a:ext cx="3172832" cy="3172832"/>
        </a:xfrm>
        <a:prstGeom prst="downArrow">
          <a:avLst>
            <a:gd name="adj1" fmla="val 50000"/>
            <a:gd name="adj2" fmla="val 35000"/>
          </a:avLst>
        </a:prstGeom>
        <a:solidFill>
          <a:schemeClr val="accent5">
            <a:hueOff val="-9051203"/>
            <a:satOff val="32769"/>
            <a:lumOff val="-131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pl-PL" sz="2800" kern="1200" dirty="0"/>
            <a:t>Środki generalne nigdy </a:t>
          </a:r>
        </a:p>
      </dsp:txBody>
      <dsp:txXfrm rot="-5400000">
        <a:off x="4100842" y="794301"/>
        <a:ext cx="2617586" cy="15864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7.xml><?xml version="1.0" encoding="utf-8"?>
<dgm:layoutDef xmlns:dgm="http://schemas.openxmlformats.org/drawingml/2006/diagram" xmlns:a="http://schemas.openxmlformats.org/drawingml/2006/main" uniqueId="urn:microsoft.com/office/officeart/2018/2/layout/IconVerticalSolidList#17">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28.11.2024</a:t>
            </a:fld>
            <a:endParaRPr lang="pl-PL"/>
          </a:p>
        </p:txBody>
      </p:sp>
      <p:sp>
        <p:nvSpPr>
          <p:cNvPr id="4" name="Symbol zastępczy obrazu slajd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ur-lex.europa.eu/legal-content/PL/TXT/HTML/?uri=CELEX:52016XC0719(05)&amp;from=PL#ntr123-C_2016262PL.01000101-E0123"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eur-lex.europa.eu/legal-content/PL/TXT/HTML/?uri=CELEX:52016XC0719(05)&amp;from=PL#ntr125-C_2016262PL.01000101-E0125" TargetMode="External"/><Relationship Id="rId4" Type="http://schemas.openxmlformats.org/officeDocument/2006/relationships/hyperlink" Target="http://eur-lex.europa.eu/legal-content/PL/TXT/HTML/?uri=CELEX:52016XC0719(05)&amp;from=PL#ntr124-C_2016262PL.01000101-E012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ur-lex.europa.eu/legal-content/PL/TXT/HTML/?uri=CELEX:52016XC0719(05)&amp;from=PL#ntr125-C_2016262PL.01000101-E0125" TargetMode="External"/><Relationship Id="rId3" Type="http://schemas.openxmlformats.org/officeDocument/2006/relationships/hyperlink" Target="http://eur-lex.europa.eu/legal-content/PL/TXT/HTML/?uri=CELEX:52016XC0719(05)&amp;from=PL#ntr120-C_2016262PL.01000101-E0120" TargetMode="External"/><Relationship Id="rId7" Type="http://schemas.openxmlformats.org/officeDocument/2006/relationships/hyperlink" Target="http://eur-lex.europa.eu/legal-content/PL/TXT/HTML/?uri=CELEX:52016XC0719(05)&amp;from=PL#ntr124-C_2016262PL.01000101-E0124"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eur-lex.europa.eu/legal-content/PL/TXT/HTML/?uri=CELEX:52016XC0719(05)&amp;from=PL#ntr123-C_2016262PL.01000101-E0123" TargetMode="External"/><Relationship Id="rId5" Type="http://schemas.openxmlformats.org/officeDocument/2006/relationships/hyperlink" Target="http://eur-lex.europa.eu/legal-content/PL/TXT/HTML/?uri=CELEX:52016XC0719(05)&amp;from=PL#ntr122-C_2016262PL.01000101-E0122" TargetMode="External"/><Relationship Id="rId4" Type="http://schemas.openxmlformats.org/officeDocument/2006/relationships/hyperlink" Target="http://eur-lex.europa.eu/legal-content/PL/TXT/HTML/?uri=CELEX:52016XC0719(05)&amp;from=PL#ntr121-C_2016262PL.01000101-E012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6893F2-344A-4317-9AF2-C168F2BFB6E2}" type="slidenum">
              <a:rPr lang="en-GB" smtClean="0"/>
              <a:t>24</a:t>
            </a:fld>
            <a:endParaRPr lang="en-GB" dirty="0"/>
          </a:p>
        </p:txBody>
      </p:sp>
    </p:spTree>
    <p:extLst>
      <p:ext uri="{BB962C8B-B14F-4D97-AF65-F5344CB8AC3E}">
        <p14:creationId xmlns:p14="http://schemas.microsoft.com/office/powerpoint/2010/main" val="4242214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ymbol zastępczy obrazu slajdu 1">
            <a:extLst>
              <a:ext uri="{FF2B5EF4-FFF2-40B4-BE49-F238E27FC236}">
                <a16:creationId xmlns:a16="http://schemas.microsoft.com/office/drawing/2014/main" id="{D533392F-404D-4D27-A0EE-4D9AFE1408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Symbol zastępczy notatek 2">
            <a:extLst>
              <a:ext uri="{FF2B5EF4-FFF2-40B4-BE49-F238E27FC236}">
                <a16:creationId xmlns:a16="http://schemas.microsoft.com/office/drawing/2014/main" id="{798E975B-ECBD-46E5-95E9-858A9A64AC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a:p>
        </p:txBody>
      </p:sp>
      <p:sp>
        <p:nvSpPr>
          <p:cNvPr id="147460" name="Symbol zastępczy numeru slajdu 3">
            <a:extLst>
              <a:ext uri="{FF2B5EF4-FFF2-40B4-BE49-F238E27FC236}">
                <a16:creationId xmlns:a16="http://schemas.microsoft.com/office/drawing/2014/main" id="{23868463-360A-480B-88C5-869E0EA0E8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520" eaLnBrk="0" hangingPunct="0">
              <a:defRPr b="1">
                <a:solidFill>
                  <a:schemeClr val="tx1"/>
                </a:solidFill>
                <a:latin typeface="Arial" panose="020B0604020202020204" pitchFamily="34" charset="0"/>
                <a:cs typeface="Arial" panose="020B0604020202020204" pitchFamily="34" charset="0"/>
              </a:defRPr>
            </a:lvl1pPr>
            <a:lvl2pPr marL="770216" indent="-296237" defTabSz="982520" eaLnBrk="0" hangingPunct="0">
              <a:defRPr b="1">
                <a:solidFill>
                  <a:schemeClr val="tx1"/>
                </a:solidFill>
                <a:latin typeface="Arial" panose="020B0604020202020204" pitchFamily="34" charset="0"/>
                <a:cs typeface="Arial" panose="020B0604020202020204" pitchFamily="34" charset="0"/>
              </a:defRPr>
            </a:lvl2pPr>
            <a:lvl3pPr marL="1184948" indent="-236990" defTabSz="982520" eaLnBrk="0" hangingPunct="0">
              <a:defRPr b="1">
                <a:solidFill>
                  <a:schemeClr val="tx1"/>
                </a:solidFill>
                <a:latin typeface="Arial" panose="020B0604020202020204" pitchFamily="34" charset="0"/>
                <a:cs typeface="Arial" panose="020B0604020202020204" pitchFamily="34" charset="0"/>
              </a:defRPr>
            </a:lvl3pPr>
            <a:lvl4pPr marL="1658927" indent="-236990" defTabSz="982520" eaLnBrk="0" hangingPunct="0">
              <a:defRPr b="1">
                <a:solidFill>
                  <a:schemeClr val="tx1"/>
                </a:solidFill>
                <a:latin typeface="Arial" panose="020B0604020202020204" pitchFamily="34" charset="0"/>
                <a:cs typeface="Arial" panose="020B0604020202020204" pitchFamily="34" charset="0"/>
              </a:defRPr>
            </a:lvl4pPr>
            <a:lvl5pPr marL="2132907" indent="-236990" defTabSz="982520" eaLnBrk="0" hangingPunct="0">
              <a:defRPr b="1">
                <a:solidFill>
                  <a:schemeClr val="tx1"/>
                </a:solidFill>
                <a:latin typeface="Arial" panose="020B0604020202020204" pitchFamily="34" charset="0"/>
                <a:cs typeface="Arial" panose="020B0604020202020204" pitchFamily="34" charset="0"/>
              </a:defRPr>
            </a:lvl5pPr>
            <a:lvl6pPr marL="2606886"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080865"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554844"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028824"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6455459-E519-4497-8560-B2AD4A4B7731}" type="slidenum">
              <a:rPr lang="pl-PL" altLang="pl-PL" b="0"/>
              <a:pPr eaLnBrk="1" hangingPunct="1"/>
              <a:t>60</a:t>
            </a:fld>
            <a:endParaRPr lang="pl-PL" altLang="pl-PL" b="0"/>
          </a:p>
        </p:txBody>
      </p:sp>
    </p:spTree>
    <p:extLst>
      <p:ext uri="{BB962C8B-B14F-4D97-AF65-F5344CB8AC3E}">
        <p14:creationId xmlns:p14="http://schemas.microsoft.com/office/powerpoint/2010/main" val="1062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ymbol zastępczy obrazu slajdu 1">
            <a:extLst>
              <a:ext uri="{FF2B5EF4-FFF2-40B4-BE49-F238E27FC236}">
                <a16:creationId xmlns:a16="http://schemas.microsoft.com/office/drawing/2014/main" id="{532093E2-D1AF-46DC-BFA8-4297068B96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Symbol zastępczy notatek 2">
            <a:extLst>
              <a:ext uri="{FF2B5EF4-FFF2-40B4-BE49-F238E27FC236}">
                <a16:creationId xmlns:a16="http://schemas.microsoft.com/office/drawing/2014/main" id="{A4B821B1-6578-4EC4-B64A-23D42C70DD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a:p>
        </p:txBody>
      </p:sp>
      <p:sp>
        <p:nvSpPr>
          <p:cNvPr id="119812" name="Symbol zastępczy numeru slajdu 3">
            <a:extLst>
              <a:ext uri="{FF2B5EF4-FFF2-40B4-BE49-F238E27FC236}">
                <a16:creationId xmlns:a16="http://schemas.microsoft.com/office/drawing/2014/main" id="{C0372EDF-EDB2-4DA7-B8A8-8FF5279ABB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520" eaLnBrk="0" hangingPunct="0">
              <a:defRPr b="1">
                <a:solidFill>
                  <a:schemeClr val="tx1"/>
                </a:solidFill>
                <a:latin typeface="Arial" panose="020B0604020202020204" pitchFamily="34" charset="0"/>
                <a:cs typeface="Arial" panose="020B0604020202020204" pitchFamily="34" charset="0"/>
              </a:defRPr>
            </a:lvl1pPr>
            <a:lvl2pPr marL="770216" indent="-296237" defTabSz="982520" eaLnBrk="0" hangingPunct="0">
              <a:defRPr b="1">
                <a:solidFill>
                  <a:schemeClr val="tx1"/>
                </a:solidFill>
                <a:latin typeface="Arial" panose="020B0604020202020204" pitchFamily="34" charset="0"/>
                <a:cs typeface="Arial" panose="020B0604020202020204" pitchFamily="34" charset="0"/>
              </a:defRPr>
            </a:lvl2pPr>
            <a:lvl3pPr marL="1184948" indent="-236990" defTabSz="982520" eaLnBrk="0" hangingPunct="0">
              <a:defRPr b="1">
                <a:solidFill>
                  <a:schemeClr val="tx1"/>
                </a:solidFill>
                <a:latin typeface="Arial" panose="020B0604020202020204" pitchFamily="34" charset="0"/>
                <a:cs typeface="Arial" panose="020B0604020202020204" pitchFamily="34" charset="0"/>
              </a:defRPr>
            </a:lvl3pPr>
            <a:lvl4pPr marL="1658927" indent="-236990" defTabSz="982520" eaLnBrk="0" hangingPunct="0">
              <a:defRPr b="1">
                <a:solidFill>
                  <a:schemeClr val="tx1"/>
                </a:solidFill>
                <a:latin typeface="Arial" panose="020B0604020202020204" pitchFamily="34" charset="0"/>
                <a:cs typeface="Arial" panose="020B0604020202020204" pitchFamily="34" charset="0"/>
              </a:defRPr>
            </a:lvl4pPr>
            <a:lvl5pPr marL="2132907" indent="-236990" defTabSz="982520" eaLnBrk="0" hangingPunct="0">
              <a:defRPr b="1">
                <a:solidFill>
                  <a:schemeClr val="tx1"/>
                </a:solidFill>
                <a:latin typeface="Arial" panose="020B0604020202020204" pitchFamily="34" charset="0"/>
                <a:cs typeface="Arial" panose="020B0604020202020204" pitchFamily="34" charset="0"/>
              </a:defRPr>
            </a:lvl5pPr>
            <a:lvl6pPr marL="2606886"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080865"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554844"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028824"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3A68A3C0-B630-4A71-824F-1FC783B30979}" type="slidenum">
              <a:rPr lang="pl-PL" altLang="pl-PL" b="0"/>
              <a:pPr eaLnBrk="1" hangingPunct="1"/>
              <a:t>62</a:t>
            </a:fld>
            <a:endParaRPr lang="pl-PL" altLang="pl-PL" b="0"/>
          </a:p>
        </p:txBody>
      </p:sp>
    </p:spTree>
    <p:extLst>
      <p:ext uri="{BB962C8B-B14F-4D97-AF65-F5344CB8AC3E}">
        <p14:creationId xmlns:p14="http://schemas.microsoft.com/office/powerpoint/2010/main" val="107123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ymbol zastępczy obrazu slajdu 1">
            <a:extLst>
              <a:ext uri="{FF2B5EF4-FFF2-40B4-BE49-F238E27FC236}">
                <a16:creationId xmlns:a16="http://schemas.microsoft.com/office/drawing/2014/main" id="{B8C40533-B596-44D5-A89E-B5E9DB8F34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Symbol zastępczy notatek 2">
            <a:extLst>
              <a:ext uri="{FF2B5EF4-FFF2-40B4-BE49-F238E27FC236}">
                <a16:creationId xmlns:a16="http://schemas.microsoft.com/office/drawing/2014/main" id="{C25BA850-9E75-49D3-9A6F-6AC94541D7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a:p>
        </p:txBody>
      </p:sp>
      <p:sp>
        <p:nvSpPr>
          <p:cNvPr id="133124" name="Symbol zastępczy numeru slajdu 3">
            <a:extLst>
              <a:ext uri="{FF2B5EF4-FFF2-40B4-BE49-F238E27FC236}">
                <a16:creationId xmlns:a16="http://schemas.microsoft.com/office/drawing/2014/main" id="{CA9FFD9F-F435-4F99-9BF1-08D014111F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520" eaLnBrk="0" hangingPunct="0">
              <a:defRPr b="1">
                <a:solidFill>
                  <a:schemeClr val="tx1"/>
                </a:solidFill>
                <a:latin typeface="Arial" panose="020B0604020202020204" pitchFamily="34" charset="0"/>
                <a:cs typeface="Arial" panose="020B0604020202020204" pitchFamily="34" charset="0"/>
              </a:defRPr>
            </a:lvl1pPr>
            <a:lvl2pPr marL="770216" indent="-296237" defTabSz="982520" eaLnBrk="0" hangingPunct="0">
              <a:defRPr b="1">
                <a:solidFill>
                  <a:schemeClr val="tx1"/>
                </a:solidFill>
                <a:latin typeface="Arial" panose="020B0604020202020204" pitchFamily="34" charset="0"/>
                <a:cs typeface="Arial" panose="020B0604020202020204" pitchFamily="34" charset="0"/>
              </a:defRPr>
            </a:lvl2pPr>
            <a:lvl3pPr marL="1184948" indent="-236990" defTabSz="982520" eaLnBrk="0" hangingPunct="0">
              <a:defRPr b="1">
                <a:solidFill>
                  <a:schemeClr val="tx1"/>
                </a:solidFill>
                <a:latin typeface="Arial" panose="020B0604020202020204" pitchFamily="34" charset="0"/>
                <a:cs typeface="Arial" panose="020B0604020202020204" pitchFamily="34" charset="0"/>
              </a:defRPr>
            </a:lvl3pPr>
            <a:lvl4pPr marL="1658927" indent="-236990" defTabSz="982520" eaLnBrk="0" hangingPunct="0">
              <a:defRPr b="1">
                <a:solidFill>
                  <a:schemeClr val="tx1"/>
                </a:solidFill>
                <a:latin typeface="Arial" panose="020B0604020202020204" pitchFamily="34" charset="0"/>
                <a:cs typeface="Arial" panose="020B0604020202020204" pitchFamily="34" charset="0"/>
              </a:defRPr>
            </a:lvl4pPr>
            <a:lvl5pPr marL="2132907" indent="-236990" defTabSz="982520" eaLnBrk="0" hangingPunct="0">
              <a:defRPr b="1">
                <a:solidFill>
                  <a:schemeClr val="tx1"/>
                </a:solidFill>
                <a:latin typeface="Arial" panose="020B0604020202020204" pitchFamily="34" charset="0"/>
                <a:cs typeface="Arial" panose="020B0604020202020204" pitchFamily="34" charset="0"/>
              </a:defRPr>
            </a:lvl5pPr>
            <a:lvl6pPr marL="2606886"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080865"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554844"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4028824" indent="-236990" defTabSz="98252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F862114-075C-488B-BCED-442B002D4A72}" type="slidenum">
              <a:rPr lang="pl-PL" altLang="pl-PL" b="0"/>
              <a:pPr eaLnBrk="1" hangingPunct="1"/>
              <a:t>64</a:t>
            </a:fld>
            <a:endParaRPr lang="pl-PL" altLang="pl-PL" b="0"/>
          </a:p>
        </p:txBody>
      </p:sp>
    </p:spTree>
    <p:extLst>
      <p:ext uri="{BB962C8B-B14F-4D97-AF65-F5344CB8AC3E}">
        <p14:creationId xmlns:p14="http://schemas.microsoft.com/office/powerpoint/2010/main" val="360773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latin typeface="+mn-lt"/>
              </a:rPr>
              <a:t>JUDGMENT OF THE GENERAL COURT (</a:t>
            </a:r>
            <a:r>
              <a:rPr lang="pl-PL" dirty="0" err="1">
                <a:latin typeface="+mn-lt"/>
              </a:rPr>
              <a:t>Sixth</a:t>
            </a:r>
            <a:r>
              <a:rPr lang="pl-PL" dirty="0">
                <a:latin typeface="+mn-lt"/>
              </a:rPr>
              <a:t> </a:t>
            </a:r>
            <a:r>
              <a:rPr lang="pl-PL" dirty="0" err="1">
                <a:latin typeface="+mn-lt"/>
              </a:rPr>
              <a:t>Chamber</a:t>
            </a:r>
            <a:r>
              <a:rPr lang="pl-PL" dirty="0">
                <a:latin typeface="+mn-lt"/>
              </a:rPr>
              <a:t>, Extended </a:t>
            </a:r>
            <a:r>
              <a:rPr lang="pl-PL" dirty="0" err="1">
                <a:latin typeface="+mn-lt"/>
              </a:rPr>
              <a:t>Composition</a:t>
            </a:r>
            <a:r>
              <a:rPr lang="pl-PL" dirty="0">
                <a:latin typeface="+mn-lt"/>
              </a:rPr>
              <a:t>)WYROK SĄDU (szósta izba w składzie powiększonym)2 </a:t>
            </a:r>
            <a:r>
              <a:rPr lang="pl-PL" dirty="0" err="1">
                <a:latin typeface="+mn-lt"/>
              </a:rPr>
              <a:t>July</a:t>
            </a:r>
            <a:r>
              <a:rPr lang="pl-PL" dirty="0">
                <a:latin typeface="+mn-lt"/>
              </a:rPr>
              <a:t> 2015 ( *1 )z dnia 2 lipca2015 r. ( *1 )‛</a:t>
            </a:r>
            <a:r>
              <a:rPr lang="pl-PL" dirty="0" err="1">
                <a:latin typeface="+mn-lt"/>
              </a:rPr>
              <a:t>State</a:t>
            </a:r>
            <a:r>
              <a:rPr lang="pl-PL" dirty="0">
                <a:latin typeface="+mn-lt"/>
              </a:rPr>
              <a:t> Aid — Financial </a:t>
            </a:r>
            <a:r>
              <a:rPr lang="pl-PL" dirty="0" err="1">
                <a:latin typeface="+mn-lt"/>
              </a:rPr>
              <a:t>measures</a:t>
            </a:r>
            <a:r>
              <a:rPr lang="pl-PL" dirty="0">
                <a:latin typeface="+mn-lt"/>
              </a:rPr>
              <a:t> in </a:t>
            </a:r>
            <a:r>
              <a:rPr lang="pl-PL" dirty="0" err="1">
                <a:latin typeface="+mn-lt"/>
              </a:rPr>
              <a:t>favour</a:t>
            </a:r>
            <a:r>
              <a:rPr lang="pl-PL" dirty="0">
                <a:latin typeface="+mn-lt"/>
              </a:rPr>
              <a:t> of France </a:t>
            </a:r>
            <a:r>
              <a:rPr lang="pl-PL" dirty="0" err="1">
                <a:latin typeface="+mn-lt"/>
              </a:rPr>
              <a:t>Télécom</a:t>
            </a:r>
            <a:r>
              <a:rPr lang="pl-PL" dirty="0">
                <a:latin typeface="+mn-lt"/>
              </a:rPr>
              <a:t> — </a:t>
            </a:r>
            <a:r>
              <a:rPr lang="pl-PL" dirty="0" err="1">
                <a:latin typeface="+mn-lt"/>
              </a:rPr>
              <a:t>Shareholder</a:t>
            </a:r>
            <a:r>
              <a:rPr lang="pl-PL" dirty="0">
                <a:latin typeface="+mn-lt"/>
              </a:rPr>
              <a:t> </a:t>
            </a:r>
            <a:r>
              <a:rPr lang="pl-PL" dirty="0" err="1">
                <a:latin typeface="+mn-lt"/>
              </a:rPr>
              <a:t>loan</a:t>
            </a:r>
            <a:r>
              <a:rPr lang="pl-PL" dirty="0">
                <a:latin typeface="+mn-lt"/>
              </a:rPr>
              <a:t> </a:t>
            </a:r>
            <a:r>
              <a:rPr lang="pl-PL" dirty="0" err="1">
                <a:latin typeface="+mn-lt"/>
              </a:rPr>
              <a:t>offer</a:t>
            </a:r>
            <a:r>
              <a:rPr lang="pl-PL" dirty="0">
                <a:latin typeface="+mn-lt"/>
              </a:rPr>
              <a:t> — Public </a:t>
            </a:r>
            <a:r>
              <a:rPr lang="pl-PL" dirty="0" err="1">
                <a:latin typeface="+mn-lt"/>
              </a:rPr>
              <a:t>declarations</a:t>
            </a:r>
            <a:r>
              <a:rPr lang="pl-PL" dirty="0">
                <a:latin typeface="+mn-lt"/>
              </a:rPr>
              <a:t> by the French </a:t>
            </a:r>
            <a:r>
              <a:rPr lang="pl-PL" dirty="0" err="1">
                <a:latin typeface="+mn-lt"/>
              </a:rPr>
              <a:t>State</a:t>
            </a:r>
            <a:r>
              <a:rPr lang="pl-PL" dirty="0">
                <a:latin typeface="+mn-lt"/>
              </a:rPr>
              <a:t> — </a:t>
            </a:r>
            <a:r>
              <a:rPr lang="pl-PL" dirty="0" err="1">
                <a:latin typeface="+mn-lt"/>
              </a:rPr>
              <a:t>Decision</a:t>
            </a:r>
            <a:r>
              <a:rPr lang="pl-PL" dirty="0">
                <a:latin typeface="+mn-lt"/>
              </a:rPr>
              <a:t> </a:t>
            </a:r>
            <a:r>
              <a:rPr lang="pl-PL" dirty="0" err="1">
                <a:latin typeface="+mn-lt"/>
              </a:rPr>
              <a:t>declaring</a:t>
            </a:r>
            <a:r>
              <a:rPr lang="pl-PL" dirty="0">
                <a:latin typeface="+mn-lt"/>
              </a:rPr>
              <a:t> the </a:t>
            </a:r>
            <a:r>
              <a:rPr lang="pl-PL" dirty="0" err="1">
                <a:latin typeface="+mn-lt"/>
              </a:rPr>
              <a:t>aid</a:t>
            </a:r>
            <a:r>
              <a:rPr lang="pl-PL" dirty="0">
                <a:latin typeface="+mn-lt"/>
              </a:rPr>
              <a:t> </a:t>
            </a:r>
            <a:r>
              <a:rPr lang="pl-PL" dirty="0" err="1">
                <a:latin typeface="+mn-lt"/>
              </a:rPr>
              <a:t>incompatible</a:t>
            </a:r>
            <a:r>
              <a:rPr lang="pl-PL" dirty="0">
                <a:latin typeface="+mn-lt"/>
              </a:rPr>
              <a:t> with the </a:t>
            </a:r>
            <a:r>
              <a:rPr lang="pl-PL" dirty="0" err="1">
                <a:latin typeface="+mn-lt"/>
              </a:rPr>
              <a:t>common</a:t>
            </a:r>
            <a:r>
              <a:rPr lang="pl-PL" dirty="0">
                <a:latin typeface="+mn-lt"/>
              </a:rPr>
              <a:t> market — </a:t>
            </a:r>
            <a:r>
              <a:rPr lang="pl-PL" dirty="0" err="1">
                <a:latin typeface="+mn-lt"/>
              </a:rPr>
              <a:t>Absence</a:t>
            </a:r>
            <a:r>
              <a:rPr lang="pl-PL" dirty="0">
                <a:latin typeface="+mn-lt"/>
              </a:rPr>
              <a:t> of </a:t>
            </a:r>
            <a:r>
              <a:rPr lang="pl-PL" dirty="0" err="1">
                <a:latin typeface="+mn-lt"/>
              </a:rPr>
              <a:t>extension</a:t>
            </a:r>
            <a:r>
              <a:rPr lang="pl-PL" dirty="0">
                <a:latin typeface="+mn-lt"/>
              </a:rPr>
              <a:t> of the </a:t>
            </a:r>
            <a:r>
              <a:rPr lang="pl-PL" dirty="0" err="1">
                <a:latin typeface="+mn-lt"/>
              </a:rPr>
              <a:t>formal</a:t>
            </a:r>
            <a:r>
              <a:rPr lang="pl-PL" dirty="0">
                <a:latin typeface="+mn-lt"/>
              </a:rPr>
              <a:t> </a:t>
            </a:r>
            <a:r>
              <a:rPr lang="pl-PL" dirty="0" err="1">
                <a:latin typeface="+mn-lt"/>
              </a:rPr>
              <a:t>investigation</a:t>
            </a:r>
            <a:r>
              <a:rPr lang="pl-PL" dirty="0">
                <a:latin typeface="+mn-lt"/>
              </a:rPr>
              <a:t> </a:t>
            </a:r>
            <a:r>
              <a:rPr lang="pl-PL" dirty="0" err="1">
                <a:latin typeface="+mn-lt"/>
              </a:rPr>
              <a:t>procedure</a:t>
            </a:r>
            <a:r>
              <a:rPr lang="pl-PL" dirty="0">
                <a:latin typeface="+mn-lt"/>
              </a:rPr>
              <a:t> — </a:t>
            </a:r>
            <a:r>
              <a:rPr lang="pl-PL" dirty="0" err="1">
                <a:latin typeface="+mn-lt"/>
              </a:rPr>
              <a:t>Rights</a:t>
            </a:r>
            <a:r>
              <a:rPr lang="pl-PL" dirty="0">
                <a:latin typeface="+mn-lt"/>
              </a:rPr>
              <a:t> of the </a:t>
            </a:r>
            <a:r>
              <a:rPr lang="pl-PL" dirty="0" err="1">
                <a:latin typeface="+mn-lt"/>
              </a:rPr>
              <a:t>defence</a:t>
            </a:r>
            <a:r>
              <a:rPr lang="pl-PL" dirty="0">
                <a:latin typeface="+mn-lt"/>
              </a:rPr>
              <a:t> — </a:t>
            </a:r>
            <a:r>
              <a:rPr lang="pl-PL" dirty="0" err="1">
                <a:latin typeface="+mn-lt"/>
              </a:rPr>
              <a:t>Prudent</a:t>
            </a:r>
            <a:r>
              <a:rPr lang="pl-PL" dirty="0">
                <a:latin typeface="+mn-lt"/>
              </a:rPr>
              <a:t> </a:t>
            </a:r>
            <a:r>
              <a:rPr lang="pl-PL" dirty="0" err="1">
                <a:latin typeface="+mn-lt"/>
              </a:rPr>
              <a:t>private</a:t>
            </a:r>
            <a:r>
              <a:rPr lang="pl-PL" dirty="0">
                <a:latin typeface="+mn-lt"/>
              </a:rPr>
              <a:t> </a:t>
            </a:r>
            <a:r>
              <a:rPr lang="pl-PL" dirty="0" err="1">
                <a:latin typeface="+mn-lt"/>
              </a:rPr>
              <a:t>investor</a:t>
            </a:r>
            <a:r>
              <a:rPr lang="pl-PL" dirty="0">
                <a:latin typeface="+mn-lt"/>
              </a:rPr>
              <a:t> </a:t>
            </a:r>
            <a:r>
              <a:rPr lang="pl-PL" dirty="0" err="1">
                <a:latin typeface="+mn-lt"/>
              </a:rPr>
              <a:t>criterion</a:t>
            </a:r>
            <a:r>
              <a:rPr lang="pl-PL" dirty="0">
                <a:latin typeface="+mn-lt"/>
              </a:rPr>
              <a:t> — </a:t>
            </a:r>
            <a:r>
              <a:rPr lang="pl-PL" dirty="0" err="1">
                <a:latin typeface="+mn-lt"/>
              </a:rPr>
              <a:t>Normal</a:t>
            </a:r>
            <a:r>
              <a:rPr lang="pl-PL" dirty="0">
                <a:latin typeface="+mn-lt"/>
              </a:rPr>
              <a:t> market </a:t>
            </a:r>
            <a:r>
              <a:rPr lang="pl-PL" dirty="0" err="1">
                <a:latin typeface="+mn-lt"/>
              </a:rPr>
              <a:t>conditions</a:t>
            </a:r>
            <a:r>
              <a:rPr lang="pl-PL" dirty="0">
                <a:latin typeface="+mn-lt"/>
              </a:rPr>
              <a:t> — </a:t>
            </a:r>
            <a:r>
              <a:rPr lang="pl-PL" dirty="0" err="1">
                <a:latin typeface="+mn-lt"/>
              </a:rPr>
              <a:t>Errors</a:t>
            </a:r>
            <a:r>
              <a:rPr lang="pl-PL" dirty="0">
                <a:latin typeface="+mn-lt"/>
              </a:rPr>
              <a:t> of law — Manifest </a:t>
            </a:r>
            <a:r>
              <a:rPr lang="pl-PL" dirty="0" err="1">
                <a:latin typeface="+mn-lt"/>
              </a:rPr>
              <a:t>errors</a:t>
            </a:r>
            <a:r>
              <a:rPr lang="pl-PL" dirty="0">
                <a:latin typeface="+mn-lt"/>
              </a:rPr>
              <a:t> of </a:t>
            </a:r>
            <a:r>
              <a:rPr lang="pl-PL" dirty="0" err="1">
                <a:latin typeface="+mn-lt"/>
              </a:rPr>
              <a:t>assessment</a:t>
            </a:r>
            <a:r>
              <a:rPr lang="pl-PL" dirty="0">
                <a:latin typeface="+mn-lt"/>
              </a:rPr>
              <a:t>’„Pomoc państwa — Środki finansowe na rzecz France </a:t>
            </a:r>
            <a:r>
              <a:rPr lang="pl-PL" dirty="0" err="1">
                <a:latin typeface="+mn-lt"/>
              </a:rPr>
              <a:t>Télécom</a:t>
            </a:r>
            <a:r>
              <a:rPr lang="pl-PL" dirty="0">
                <a:latin typeface="+mn-lt"/>
              </a:rPr>
              <a:t> — Oferta pożyczki akcjonariusza — Oświadczenia publiczne państwa francuskiego — Decyzja uznająca pomoc za niezgodną ze wspólnym rynkiem — Brak rozszerzenia formalnego postępowania wyjaśniającego — Prawo do obrony — Kryterium rozważnego inwestora prywatnego — Zwykłe warunki rynkowe — Naruszenia prawa — Oczywiste błędy w </a:t>
            </a:r>
            <a:r>
              <a:rPr lang="pl-PL" dirty="0" err="1">
                <a:latin typeface="+mn-lt"/>
              </a:rPr>
              <a:t>ocenie”In</a:t>
            </a:r>
            <a:r>
              <a:rPr lang="pl-PL" dirty="0">
                <a:latin typeface="+mn-lt"/>
              </a:rPr>
              <a:t> </a:t>
            </a:r>
            <a:r>
              <a:rPr lang="pl-PL" dirty="0" err="1">
                <a:latin typeface="+mn-lt"/>
              </a:rPr>
              <a:t>Joined</a:t>
            </a:r>
            <a:r>
              <a:rPr lang="pl-PL" dirty="0">
                <a:latin typeface="+mn-lt"/>
              </a:rPr>
              <a:t> </a:t>
            </a:r>
            <a:r>
              <a:rPr lang="pl-PL" dirty="0" err="1">
                <a:latin typeface="+mn-lt"/>
              </a:rPr>
              <a:t>Cases</a:t>
            </a:r>
            <a:r>
              <a:rPr lang="pl-PL" dirty="0">
                <a:latin typeface="+mn-lt"/>
              </a:rPr>
              <a:t> T‑425/04 RENV and T‑444/04 RENV,W sprawach połączonych T‑425/04 RENV i T‑444/04 RENV</a:t>
            </a:r>
          </a:p>
          <a:p>
            <a:endParaRPr lang="pl-PL" dirty="0">
              <a:latin typeface="+mn-lt"/>
            </a:endParaRPr>
          </a:p>
          <a:p>
            <a:r>
              <a:rPr lang="pl-PL" dirty="0">
                <a:latin typeface="+mn-lt"/>
              </a:rPr>
              <a:t>236 | Ponadto z analizy charakteru oświadczeń złożonych od lipca 2002 r. wynika, że oświadczenia te nie zawierały kategorycznego zobowiązania państwa francuskiego, które mogłoby mieć szkodliwe konsekwencje podnoszone przez Komisję.</a:t>
            </a:r>
          </a:p>
          <a:p>
            <a:endParaRPr lang="pl-PL" dirty="0">
              <a:latin typeface="+mn-lt"/>
            </a:endParaRPr>
          </a:p>
          <a:p>
            <a:r>
              <a:rPr lang="pl-PL" dirty="0">
                <a:latin typeface="+mn-lt"/>
              </a:rPr>
              <a:t>237 | Tak więc w pierwszej kolejności, jeśli chodzi o oświadczenie z dnia 12 lipca 2002 r., należy stwierdzić, iż oświadczenie to zostało złożone przez ministra gospodarki działającego przede wszystkim w charakterze przedstawiciela państwa francuskiego jako większościowego akcjonariusza FT („[j]</a:t>
            </a:r>
            <a:r>
              <a:rPr lang="pl-PL" dirty="0" err="1">
                <a:latin typeface="+mn-lt"/>
              </a:rPr>
              <a:t>esteśmy</a:t>
            </a:r>
            <a:r>
              <a:rPr lang="pl-PL" dirty="0">
                <a:latin typeface="+mn-lt"/>
              </a:rPr>
              <a:t> akcjonariuszem większościowym […]”). Działając w tym charakterze, minister gospodarki wyraźnie zapewnił, że państwo francuskie zamierzało postępować jak rozważny inwestor, bez względu na sposób jego interwencji („[p]</a:t>
            </a:r>
            <a:r>
              <a:rPr lang="pl-PL" dirty="0" err="1">
                <a:latin typeface="+mn-lt"/>
              </a:rPr>
              <a:t>aństwo</a:t>
            </a:r>
            <a:r>
              <a:rPr lang="pl-PL" dirty="0">
                <a:latin typeface="+mn-lt"/>
              </a:rPr>
              <a:t> akcjonariusz będzie postępować jak rozważny inwestor”). Komisja nie przedstawiła w tym względzie żadnej informacji mogącej stanowić dowód, że ów zamiar uwarunkowania przyszłej interwencji państwa francuskiego poszanowaniem kryterium rozważnego inwestora prywatnego został jedynie wyrażony, a nie był rzeczywisty i poważny w chwili złożenia tego oświadczenia.</a:t>
            </a:r>
          </a:p>
          <a:p>
            <a:endParaRPr lang="pl-PL" dirty="0">
              <a:latin typeface="+mn-lt"/>
            </a:endParaRPr>
          </a:p>
          <a:p>
            <a:endParaRPr lang="pl-PL" dirty="0">
              <a:latin typeface="+mn-lt"/>
            </a:endParaRPr>
          </a:p>
          <a:p>
            <a:r>
              <a:rPr lang="pl-PL" dirty="0">
                <a:latin typeface="+mn-lt"/>
              </a:rPr>
              <a:t>238 | Ponadto oświadczenie z dnia 12 lipca 2002 r. było niejasne i nieprecyzyjne, jeśli chodzi o możliwe środki wsparcia, jakie państwo francuskie mogło podjąć na późniejszym, ale jeszcze nieokreślonym etapie („będzie postępować jak rozważny inwestor i […] podejmiemy odpowiednie działania”). Z uwagi na otwarty i niejasny charakter tych stwierdzeń Komisja nie mogła uznać, że domniemane zobowiązanie podjęte przez państwo francuskie było jasne; w ramach tego zobowiązania jedynie „środki interwencyjne […], a więc tryb wykonawczy” powinny zostać jeszcze uszczegółowione (motyw 209 zaskarżonej decyzji), zważywszy, że takie jasne zobowiązanie zakłada bezwzględnie określenie charakteru i zakresu tej ewentualnej przyszłej interwencji. Tymczasem, jak potwierdza raport Deutsche Banku z dnia 22 lipca 2002 r., na którym sama Komisja oparła się w motywie 221 i w przypisie 146 do zaskarżonej decyzji, rynek nie mógł jeszcze w świetle oświadczenia z dnia 12 lipca 2002 r. określić charakteru i zakresu tej przyszłej interwencji państwa francuskiego („[FT] skorzystał[o] na wzrastającym zaufaniu rynku [ze względu na fakt], iż rząd [francuski] w taki lub w inny sposób wesprze kredyt”; to „[wsparcie] implicite państwa [francuskiego] […] [m]</a:t>
            </a:r>
            <a:r>
              <a:rPr lang="pl-PL" dirty="0" err="1">
                <a:latin typeface="+mn-lt"/>
              </a:rPr>
              <a:t>ogłoby</a:t>
            </a:r>
            <a:r>
              <a:rPr lang="pl-PL" dirty="0">
                <a:latin typeface="+mn-lt"/>
              </a:rPr>
              <a:t> przybrać formę pożyczek na warunkach rynkowych, udzielonych przez banki lub [przez] rząd [francuski]”). Ponadto oświadczenie z dnia 12 lipca 2002 r., potwierdzające przyszły, warunkowy i nieprecyzyjny charakter takiej interwencji, odrzuca wyraźnie ewentualność podwyższenia kapitału FT, mimo że państwo francuskie podąży tą właśnie drogą w grudniu 2002 r. („Nie, na pewno nie! Po prostu stwierdzam, że podejmiemy odpowiednie środki w stosownym czasie. Jeżeli zajdzie taka konieczność […]”).</a:t>
            </a:r>
          </a:p>
          <a:p>
            <a:endParaRPr lang="pl-PL" dirty="0">
              <a:latin typeface="+mn-lt"/>
            </a:endParaRPr>
          </a:p>
          <a:p>
            <a:endParaRPr lang="pl-PL" dirty="0">
              <a:latin typeface="+mn-lt"/>
            </a:endParaRPr>
          </a:p>
          <a:p>
            <a:r>
              <a:rPr lang="pl-PL" dirty="0">
                <a:latin typeface="+mn-lt"/>
              </a:rPr>
              <a:t>240 | Wbrew twierdzeniom Komisji w motywie 210 zaskarżonej decyzji sam fakt, że w chwili złożenia oświadczenia z dnia 12 lipca 2002 r. FT stało już w obliczu poważnych trudności z refinansowaniem, nie zmienia niczego, jeśli chodzi o otwarty i niejasny charakter tego oświadczenia rozpatrywanego w całości, ani też jeśli chodzi o jego znaczenie w świetle kontekstu faktycznego, w jakim zostało ono złożone. Tak więc zakładając nawet istnienie wspomnianych trudności na tym etapie, fakt, że owo oświadczenie nie odzwierciedlało w prawidłowy sposób krytycznego wówczas stanu krótkoterminowego zadłużenia FT, nie jest rozstrzygający („gdyby [FT] miał[o] napotkać trudności”; „gdyby [FT] miał[o] problemy z finansowaniem, co dzisiaj nie ma miejsca, państwo [francuskie] podejmie niezbędne decyzje celem ich przezwyciężenia”).</a:t>
            </a:r>
          </a:p>
          <a:p>
            <a:endParaRPr lang="pl-PL" dirty="0">
              <a:latin typeface="+mn-lt"/>
            </a:endParaRPr>
          </a:p>
          <a:p>
            <a:r>
              <a:rPr lang="pl-PL" dirty="0">
                <a:latin typeface="+mn-lt"/>
              </a:rPr>
              <a:t>246 | Z tych samych względów nie można uznać, że niezależnie od jakichkolwiek zobowiązań prawnych wspomniane oświadczenia stworzyły realne oczekiwania po stronie rynku oraz że niedochowanie złożonego przyrzeczenia przez państwo francuskie naraziłoby je – jako właściciela albo zarządcę przedsiębiorstwa oraz jako ważny podmiot gospodarczy i znaczącego pożyczkobiorcę na rynkach finansowych – na określone koszty ekonomiczne ze względu na utratę jego wiarygodności i reputacji na tychże rynkach (motywy 217 i 221 zaskarżonej decyzji). Po pierwsze, samo oczekiwanie ze strony rynku nie może jako takie prowadzić do powstania jakiegokolwiek prawnego obowiązku podjęcia działania w pożądanym kierunku (zob. pkt 235 powyżej). Po drugie, Komisja nie wykazała, że niedochowanie ewentualnego przyrzeczenia złożonego w sprawie wsparcia danego przedsiębiorstwa przez państwo francuskie może zagrozić jego wiarygodności i jego reputacji na rynkach finansowych. Ponadto, jak wynika z uwag zawartych w pkt 238 powyżej i w pkt 247 poniżej, zachowanie władz francuskich od lipca 2002 r. zmierzało właśnie do uniknięcia szkodliwych konsekwencji podnoszonych przez Komisję, utrzymując przy tym wątpliwość co do charakteru, zakresu i dokładnych warunków ewentualnej przyszłej interwencji państwa francuskiego. Wreszcie i w każdym razie, jak zauważył rzecznik generalny P. </a:t>
            </a:r>
            <a:r>
              <a:rPr lang="pl-PL" dirty="0" err="1">
                <a:latin typeface="+mn-lt"/>
              </a:rPr>
              <a:t>Mengozzi</a:t>
            </a:r>
            <a:r>
              <a:rPr lang="pl-PL" dirty="0">
                <a:latin typeface="+mn-lt"/>
              </a:rPr>
              <a:t> w opinii w sprawach połączonych </a:t>
            </a:r>
            <a:r>
              <a:rPr lang="pl-PL" dirty="0" err="1">
                <a:latin typeface="+mn-lt"/>
              </a:rPr>
              <a:t>Bouygues</a:t>
            </a:r>
            <a:r>
              <a:rPr lang="pl-PL" dirty="0">
                <a:latin typeface="+mn-lt"/>
              </a:rPr>
              <a:t> i in./Komisja i in. (C‑399/10 P i C‑401/10 P, </a:t>
            </a:r>
            <a:r>
              <a:rPr lang="pl-PL" dirty="0" err="1">
                <a:latin typeface="+mn-lt"/>
              </a:rPr>
              <a:t>Zb.Orz</a:t>
            </a:r>
            <a:r>
              <a:rPr lang="pl-PL" dirty="0">
                <a:latin typeface="+mn-lt"/>
              </a:rPr>
              <a:t>., EU:C:2012:392, pkt 64), należy przypomnieć, że Komisja w końcu zrezygnowała z zajmowania ostatecznego stanowiska w kwestii, czy oświadczenia złożone od lipca 2002 r. mogły spowodować utratę wiarygodności państwa na rynkach finansowych, co oznaczałoby dla tego państwa powstanie ryzyka finansowego w postaci wzrostu kosztów jego przyszłych transakcji.</a:t>
            </a:r>
          </a:p>
          <a:p>
            <a:endParaRPr lang="pl-PL" dirty="0">
              <a:latin typeface="+mn-lt"/>
            </a:endParaRPr>
          </a:p>
          <a:p>
            <a:endParaRPr lang="pl-PL" dirty="0">
              <a:latin typeface="+mn-lt"/>
            </a:endParaRPr>
          </a:p>
          <a:p>
            <a:r>
              <a:rPr lang="pl-PL" dirty="0">
                <a:latin typeface="+mn-lt"/>
              </a:rPr>
              <a:t>251 | Istotnie, oferta pożyczki akcjonariusza zapowiedziana i zgłoszona w dniu 4 grudnia 2002 r. wpisuje się w logikę i w strategię państwa francuskiego stosowaną od lipca 2002 r., która miała doprowadzić i doprowadziła do odzyskania zaufania rynków, aby móc refinansować krótkoterminowe zadłużenie FT na korzystniejszych warunkach (zob. pkt 247 powyżej).</a:t>
            </a:r>
          </a:p>
          <a:p>
            <a:endParaRPr lang="pl-PL" dirty="0">
              <a:latin typeface="+mn-lt"/>
            </a:endParaRPr>
          </a:p>
          <a:p>
            <a:r>
              <a:rPr lang="pl-PL" dirty="0">
                <a:latin typeface="+mn-lt"/>
              </a:rPr>
              <a:t>252 | Jednakże nie wynika stąd bynajmniej, że oświadczenia złożone od lipca 2002 r. stanowiły już same w sobie antycypację szczególnego wsparcia finansowego podobnego do wsparcia, które zostało w końcu skonkretyzowane w grudniu 2002 r</a:t>
            </a:r>
          </a:p>
          <a:p>
            <a:endParaRPr lang="pl-PL" dirty="0">
              <a:latin typeface="+mn-lt"/>
            </a:endParaRPr>
          </a:p>
          <a:p>
            <a:endParaRPr lang="pl-PL" dirty="0"/>
          </a:p>
        </p:txBody>
      </p:sp>
      <p:sp>
        <p:nvSpPr>
          <p:cNvPr id="4" name="Symbol zastępczy numeru slajdu 3"/>
          <p:cNvSpPr>
            <a:spLocks noGrp="1"/>
          </p:cNvSpPr>
          <p:nvPr>
            <p:ph type="sldNum" sz="quarter" idx="10"/>
          </p:nvPr>
        </p:nvSpPr>
        <p:spPr/>
        <p:txBody>
          <a:bodyPr/>
          <a:lstStyle/>
          <a:p>
            <a:fld id="{A124A525-DE7C-4DA1-A1BD-92FDD8F6FE77}" type="slidenum">
              <a:rPr lang="en-GB" smtClean="0"/>
              <a:t>28</a:t>
            </a:fld>
            <a:endParaRPr lang="en-GB"/>
          </a:p>
        </p:txBody>
      </p:sp>
    </p:spTree>
    <p:extLst>
      <p:ext uri="{BB962C8B-B14F-4D97-AF65-F5344CB8AC3E}">
        <p14:creationId xmlns:p14="http://schemas.microsoft.com/office/powerpoint/2010/main" val="396268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Zgodnie z pkt. 74 Zawiadomienia Komisji w sprawie pomocy państwa transakcje ekonomiczne realizowane przez organy</a:t>
            </a:r>
            <a:r>
              <a:rPr lang="pl-PL" baseline="0" dirty="0"/>
              <a:t> publiczne (w tym przedsiębiorstwa publiczne) nie przynoszą korzyści kontrahentowi, a zatem nie stanowią pomocy publicznej jeżeli są realizowane zgodnie z normalnymi warunkami rynkowymi. </a:t>
            </a:r>
          </a:p>
          <a:p>
            <a:endParaRPr lang="pl-PL" baseline="0" dirty="0"/>
          </a:p>
          <a:p>
            <a:r>
              <a:rPr lang="pl-PL" baseline="0" dirty="0"/>
              <a:t>Natomiast niejednoznaczne jest stwierdzenie z pkt. 52 Zawiadomienia Komisji, zgodnie z którym </a:t>
            </a:r>
            <a:endParaRPr lang="pl-PL" dirty="0"/>
          </a:p>
          <a:p>
            <a:r>
              <a:rPr lang="pl-PL" dirty="0"/>
              <a:t>Jeżeli organy publiczne lub przedsiębiorstwa publiczne oferują towary lub usługi po cenie niższej od stawek rynkowych lub inwestują w przedsiębiorstwo w sposób niespójny z testem prywatnego inwestora, opisanym w pkt 73 i nast., oznacza to rezygnację z zasobów państwowych (a także przyznanie korzyści) (</a:t>
            </a:r>
            <a:r>
              <a:rPr lang="en-US" dirty="0">
                <a:latin typeface="+mn-lt"/>
              </a:rPr>
              <a:t>this implies foregoing State resources (as well as the granting of an advantage)</a:t>
            </a:r>
            <a:r>
              <a:rPr lang="pl-PL" dirty="0">
                <a:latin typeface="+mn-lt"/>
              </a:rPr>
              <a:t>)</a:t>
            </a:r>
            <a:r>
              <a:rPr lang="pl-PL" dirty="0"/>
              <a:t>.</a:t>
            </a:r>
          </a:p>
          <a:p>
            <a:endParaRPr lang="pl-PL" baseline="0" dirty="0"/>
          </a:p>
          <a:p>
            <a:endParaRPr lang="pl-PL" baseline="0" dirty="0"/>
          </a:p>
          <a:p>
            <a:r>
              <a:rPr lang="pl-PL" dirty="0"/>
              <a:t>Zasada ta została opracowana w odniesieniu do różnych transakcji gospodarczych. Sądy unijne opracowały „test prywatnego inwestora” w celu zidentyfikowania obecności pomocy państwa w przypadkach inwestycji publicznych (w szczególności inwestycji kapitałowych): aby ustalić, czy inwestycja podmiotu publicznego ma charakter pomocy państwa, konieczna jest ocena, czy w podobnych okolicznościach inwestor prywatny porównywalnej wielkości, działający w normalnych warunkach gospodarki rynkowej, byłby skłonny dokonać przedmiotowej inwestycji</a:t>
            </a:r>
            <a:r>
              <a:rPr lang="pl-PL" dirty="0">
                <a:hlinkClick r:id="rId3"/>
              </a:rPr>
              <a:t> (123)</a:t>
            </a:r>
            <a:r>
              <a:rPr lang="pl-PL" dirty="0"/>
              <a:t>. Podobnie sądy unijne opracowały „test prywatnego wierzyciela” w celu zbadania, czy renegocjacje zobowiązań przez wierzycieli publicznych wiążą się z pomocą państwa, przez porównanie zachowania wierzyciela publicznego z zachowaniem hipotetycznych wierzycieli prywatnych, którzy znajdą się w podobnej sytuacji</a:t>
            </a:r>
            <a:r>
              <a:rPr lang="pl-PL" dirty="0">
                <a:hlinkClick r:id="rId4"/>
              </a:rPr>
              <a:t> (124)</a:t>
            </a:r>
            <a:r>
              <a:rPr lang="pl-PL" dirty="0"/>
              <a:t>. Ponadto sądy unijne opracowały „test prywatnego sprzedawcy”, aby ocenić, czy sprzedaż dokonana przez podmiot publiczny stanowi pomoc państwa, przez rozważenie, czy w normalnych warunkach rynkowych prywatny sprzedawca mógłby uzyskać taką samą lub lepszą cenę</a:t>
            </a:r>
            <a:r>
              <a:rPr lang="pl-PL" dirty="0">
                <a:hlinkClick r:id="rId5"/>
              </a:rPr>
              <a:t> (125)</a:t>
            </a:r>
            <a:r>
              <a:rPr lang="pl-PL" dirty="0"/>
              <a:t>.</a:t>
            </a:r>
            <a:endParaRPr lang="en-GB" dirty="0"/>
          </a:p>
        </p:txBody>
      </p:sp>
      <p:sp>
        <p:nvSpPr>
          <p:cNvPr id="4" name="Slide Number Placeholder 3"/>
          <p:cNvSpPr>
            <a:spLocks noGrp="1"/>
          </p:cNvSpPr>
          <p:nvPr>
            <p:ph type="sldNum" sz="quarter" idx="10"/>
          </p:nvPr>
        </p:nvSpPr>
        <p:spPr/>
        <p:txBody>
          <a:bodyPr/>
          <a:lstStyle/>
          <a:p>
            <a:fld id="{051D4630-9F64-44BB-AA41-3AAABC413308}" type="slidenum">
              <a:rPr lang="pl-PL" smtClean="0"/>
              <a:t>34</a:t>
            </a:fld>
            <a:endParaRPr lang="pl-PL" dirty="0"/>
          </a:p>
        </p:txBody>
      </p:sp>
    </p:spTree>
    <p:extLst>
      <p:ext uri="{BB962C8B-B14F-4D97-AF65-F5344CB8AC3E}">
        <p14:creationId xmlns:p14="http://schemas.microsoft.com/office/powerpoint/2010/main" val="225847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86" indent="-171486">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pPr>
              <a:defRPr/>
            </a:pPr>
            <a:fld id="{62F09154-F254-4E7F-BDF3-E339FCB4BF8D}" type="slidenum">
              <a:rPr lang="en-GB" smtClean="0"/>
              <a:pPr>
                <a:defRPr/>
              </a:pPr>
              <a:t>35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58" eaLnBrk="1" fontAlgn="auto" hangingPunct="1">
              <a:spcBef>
                <a:spcPts val="0"/>
              </a:spcBef>
              <a:spcAft>
                <a:spcPts val="0"/>
              </a:spcAft>
              <a:defRPr/>
            </a:pPr>
            <a:r>
              <a:rPr lang="pl-PL" baseline="0" dirty="0"/>
              <a:t>Jak mawia Leigh Hancher są bowiem różnego typu wierzyciele, którzy również mogą kierować się np. fazami księżyca, Takie przesłanki nie mają jednak znaczenia w odniesieniu do analizowanej kwestii testu prywatnego inwestora. </a:t>
            </a:r>
          </a:p>
          <a:p>
            <a:pPr defTabSz="947958" eaLnBrk="1" fontAlgn="auto" hangingPunct="1">
              <a:spcBef>
                <a:spcPts val="0"/>
              </a:spcBef>
              <a:spcAft>
                <a:spcPts val="0"/>
              </a:spcAft>
              <a:defRPr/>
            </a:pPr>
            <a:endParaRPr lang="pl-PL" baseline="0" dirty="0"/>
          </a:p>
          <a:p>
            <a:r>
              <a:rPr lang="pl-PL" dirty="0">
                <a:latin typeface="+mn-lt"/>
              </a:rPr>
              <a:t>Stosując test prywatnego wierzyciela, Komisja musi przeprowadzić ogólną ocenę, biorąc pod uwagę wszystkie istotne dowody w sprawie, które pozwolą jej ustalić, czy przedsiębiorstwo będące beneficjentem w oczywisty sposób nie uzyskało porównywalnych udogodnień od takiego prywatnego wierzyciela ". "(60) Wszystkie informacje mogące wywierać znaczny wpływ na proces decyzyjny zwykle rozważnego i sumiennego prywatnego wierzyciela, który znajduje się w sytuacji jak najbliższej interesowi wierzyciela publicznego i dąży do odzyskania kwot należnych z tytułu przez dłużnika, który ma trudności z dokonaniem płatności, należy uznać za istotny ". "(61) Ponadto do celów stosowania kryterium prywatnego wierzyciela jedynym istotnym dowodem są dostępne informacje oraz wydarzenia, które można było przewidzieć w chwili podjęcia decyzji".</a:t>
            </a:r>
          </a:p>
          <a:p>
            <a:endParaRPr lang="pl-PL" dirty="0">
              <a:latin typeface="+mn-lt"/>
            </a:endParaRPr>
          </a:p>
          <a:p>
            <a:r>
              <a:rPr lang="pl-PL" dirty="0">
                <a:latin typeface="+mn-lt"/>
              </a:rPr>
              <a:t>W sprawie EDF (par.58 i 59) natomiast Komisja w odwołaniu od wyroku Sądu I Instancji podniosła natomiast, że Sądy unijne wyłączają poza zakres testu prywatnego inwestora te sprawy, w których nie istnieje rzeczywisty (faktyczny) podmiot, z którym działania państwa mogłyby być porównane. </a:t>
            </a:r>
          </a:p>
          <a:p>
            <a:r>
              <a:rPr lang="pl-PL" dirty="0">
                <a:latin typeface="+mn-lt"/>
              </a:rPr>
              <a:t>Ponadto Komisja podniosła, że państwo francuskie nie mogło być uznane za operatora prywatnego z uwagi na to, że prywatny inwestor byłby zobowiązany do zapłaty podatku dochodowego od osób prawnych i nie były zdolny do konwersji podatku na kapitał. Tylko państwo posiadając uprawnienia organu podatkowego nadal miałoby do dyspozycji sumy stanowiące kwotę wsparcia. Mając to na uwadze test prywatnego inwestora jest z założenia przeznaczony do ustalenia czy inwestycja prywatna mogłaby zostać zrealizowana w zbliżonych warunkach. </a:t>
            </a:r>
          </a:p>
          <a:p>
            <a:endParaRPr lang="pl-PL" dirty="0">
              <a:latin typeface="+mn-lt"/>
            </a:endParaRPr>
          </a:p>
          <a:p>
            <a:r>
              <a:rPr lang="pl-PL" dirty="0">
                <a:latin typeface="+mn-lt"/>
              </a:rPr>
              <a:t>Sąd nie uznał jednak tego argumentu. </a:t>
            </a:r>
          </a:p>
          <a:p>
            <a:r>
              <a:rPr lang="pl-PL" dirty="0">
                <a:latin typeface="+mn-lt"/>
              </a:rPr>
              <a:t>W odniesieniu do kwestii, czy w niniejszej sprawie konieczne było określenie inwestora referencyjnego, należy zauważyć, że orzecznictwo powołane w tym względzie dotyczy sytuacji oznaczonej niemożność porównania pozycji przedsiębiorstwa publicznego działającego w sektorze zastrzeżonym z pozycją przedsiębiorstwa prywatnego nieprowadzącego działalności w sektorze zastrzeżonym (zob. podobnie połączone sprawy C-83/01 P, C-93/01 P i C -94/01 P </a:t>
            </a:r>
            <a:r>
              <a:rPr lang="pl-PL" dirty="0" err="1">
                <a:latin typeface="+mn-lt"/>
              </a:rPr>
              <a:t>Chronopost</a:t>
            </a:r>
            <a:r>
              <a:rPr lang="pl-PL" dirty="0">
                <a:latin typeface="+mn-lt"/>
              </a:rPr>
              <a:t> i in. Przeciwko </a:t>
            </a:r>
            <a:r>
              <a:rPr lang="pl-PL" dirty="0" err="1">
                <a:latin typeface="+mn-lt"/>
              </a:rPr>
              <a:t>Ufex</a:t>
            </a:r>
            <a:r>
              <a:rPr lang="pl-PL" dirty="0">
                <a:latin typeface="+mn-lt"/>
              </a:rPr>
              <a:t> i in. [2003] ECR.</a:t>
            </a:r>
          </a:p>
          <a:p>
            <a:endParaRPr lang="pl-PL" dirty="0">
              <a:latin typeface="+mn-lt"/>
            </a:endParaRPr>
          </a:p>
          <a:p>
            <a:r>
              <a:rPr lang="pl-PL" dirty="0">
                <a:latin typeface="+mn-lt"/>
              </a:rPr>
              <a:t>Ponadto z tej samej linii orzeczniczej wynika, że ​​do celów takiego porównania należy przeprowadzić ocenę poprzez odniesienie do obiektywnych i możliwych do zweryfikowania dowodów, które są dostępne.</a:t>
            </a:r>
          </a:p>
          <a:p>
            <a:endParaRPr lang="pl-PL" dirty="0">
              <a:latin typeface="+mn-lt"/>
            </a:endParaRPr>
          </a:p>
          <a:p>
            <a:r>
              <a:rPr lang="pl-PL" dirty="0">
                <a:latin typeface="+mn-lt"/>
              </a:rPr>
              <a:t>W związku z tym, jeżeli wydaje się, że test prywatnego inwestora może mieć zastosowanie, Komisja ma obowiązek zwrócić się do zainteresowanego państwa członkowskiego o przekazanie wszelkich istotnych informacji umożliwiających mu ustalenie, czy warunki dotyczące stosowania i stosowania tego testu są spełnione. spełnione, i nie może odmówić zbadania tych informacji, chyba że przedstawione dowody zostały ustalone po wydaniu decyzji o dokonaniu danej inwestycji.</a:t>
            </a:r>
          </a:p>
        </p:txBody>
      </p:sp>
      <p:sp>
        <p:nvSpPr>
          <p:cNvPr id="4" name="Slide Number Placeholder 3"/>
          <p:cNvSpPr>
            <a:spLocks noGrp="1"/>
          </p:cNvSpPr>
          <p:nvPr>
            <p:ph type="sldNum" sz="quarter" idx="10"/>
          </p:nvPr>
        </p:nvSpPr>
        <p:spPr/>
        <p:txBody>
          <a:bodyPr/>
          <a:lstStyle/>
          <a:p>
            <a:fld id="{A124A525-DE7C-4DA1-A1BD-92FDD8F6FE77}" type="slidenum">
              <a:rPr lang="en-GB" smtClean="0"/>
              <a:t>36</a:t>
            </a:fld>
            <a:endParaRPr lang="en-GB"/>
          </a:p>
        </p:txBody>
      </p:sp>
    </p:spTree>
    <p:extLst>
      <p:ext uri="{BB962C8B-B14F-4D97-AF65-F5344CB8AC3E}">
        <p14:creationId xmlns:p14="http://schemas.microsoft.com/office/powerpoint/2010/main" val="287244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Unijny porządek prawny jest neutralny w odniesieniu do zasad prawa własności</a:t>
            </a:r>
            <a:r>
              <a:rPr lang="pl-PL" dirty="0">
                <a:hlinkClick r:id="rId3"/>
              </a:rPr>
              <a:t> (120)</a:t>
            </a:r>
            <a:r>
              <a:rPr lang="pl-PL" dirty="0"/>
              <a:t> i w żaden sposób nie narusza prawa państw członkowskich do działania jako podmioty gospodarcze. W przypadku jednak gdy organy publiczne bezpośrednio lub pośrednio realizują transakcje ekonomiczne w jakiejkolwiek formie</a:t>
            </a:r>
            <a:r>
              <a:rPr lang="pl-PL" dirty="0">
                <a:hlinkClick r:id="rId4"/>
              </a:rPr>
              <a:t> (121)</a:t>
            </a:r>
            <a:r>
              <a:rPr lang="pl-PL" dirty="0"/>
              <a:t>, podlegają one unijnym zasadom pomocy państwa.</a:t>
            </a:r>
          </a:p>
          <a:p>
            <a:r>
              <a:rPr lang="pl-PL" dirty="0"/>
              <a:t>74.</a:t>
            </a:r>
          </a:p>
          <a:p>
            <a:r>
              <a:rPr lang="pl-PL" dirty="0"/>
              <a:t>Transakcje ekonomiczne realizowane przez organy publiczne (w tym przedsiębiorstwa publiczne) nie przynoszą korzyści kontrahentowi, a zatem nie stanowią pomocy, jeżeli są realizowane zgodnie z normalnymi warunkami rynkowymi</a:t>
            </a:r>
            <a:r>
              <a:rPr lang="pl-PL" dirty="0">
                <a:hlinkClick r:id="rId5"/>
              </a:rPr>
              <a:t> (122)</a:t>
            </a:r>
            <a:r>
              <a:rPr lang="pl-PL" dirty="0"/>
              <a:t>. Zasada ta została opracowana w odniesieniu do różnych transakcji gospodarczych. Sądy unijne opracowały „test prywatnego inwestora” w celu zidentyfikowania obecności pomocy państwa w przypadkach inwestycji publicznych (w szczególności inwestycji kapitałowych): aby ustalić, czy inwestycja podmiotu publicznego ma charakter pomocy państwa, konieczna jest ocena, czy w podobnych okolicznościach inwestor prywatny porównywalnej wielkości, działający w normalnych warunkach gospodarki rynkowej, byłby skłonny dokonać przedmiotowej inwestycji</a:t>
            </a:r>
            <a:r>
              <a:rPr lang="pl-PL" dirty="0">
                <a:hlinkClick r:id="rId6"/>
              </a:rPr>
              <a:t> (123)</a:t>
            </a:r>
            <a:r>
              <a:rPr lang="pl-PL" dirty="0"/>
              <a:t>. Podobnie sądy unijne opracowały „test prywatnego wierzyciela” w celu zbadania, czy renegocjacje zobowiązań przez wierzycieli publicznych wiążą się z pomocą państwa, przez porównanie zachowania wierzyciela publicznego z zachowaniem hipotetycznych wierzycieli prywatnych, którzy znajdą się w podobnej sytuacji</a:t>
            </a:r>
            <a:r>
              <a:rPr lang="pl-PL" dirty="0">
                <a:hlinkClick r:id="rId7"/>
              </a:rPr>
              <a:t> (124)</a:t>
            </a:r>
            <a:r>
              <a:rPr lang="pl-PL" dirty="0"/>
              <a:t>. Ponadto sądy unijne opracowały „test prywatnego sprzedawcy”, aby ocenić, czy sprzedaż dokonana przez podmiot publiczny stanowi pomoc państwa, przez rozważenie, czy w normalnych warunkach rynkowych prywatny sprzedawca mógłby uzyskać taką samą lub lepszą cenę</a:t>
            </a:r>
            <a:r>
              <a:rPr lang="pl-PL" dirty="0">
                <a:hlinkClick r:id="rId8"/>
              </a:rPr>
              <a:t> (125)</a:t>
            </a:r>
            <a:r>
              <a:rPr lang="pl-PL" dirty="0"/>
              <a:t>.</a:t>
            </a:r>
          </a:p>
          <a:p>
            <a:r>
              <a:rPr lang="pl-PL" dirty="0"/>
              <a:t>75.</a:t>
            </a:r>
          </a:p>
          <a:p>
            <a:r>
              <a:rPr lang="pl-PL" dirty="0"/>
              <a:t>Wymienione testy stanowią różne warianty tej samej podstawowej koncepcji, zgodnie z którą zachowanie organów publicznych należy porównywać z zachowaniem podobnych prywatnych podmiotów gospodarczych działających w normalnych warunkach rynkowych, aby ustalić czy transakcje ekonomiczne realizowane przez takie organy przynoszą korzyść ich kontrahentom. W niniejszym komunikacie Komisja będzie się odnosiła zatem w sposób ogólny do „testu prywatnego inwestora” (MEO) jako do właściwej metody oceny, czy transakcje ekonomiczne realizowane przez organy publiczne odbywają się w normalnych warunkach rynkowych, a zatem czy transakcje te wiążą się z przyznaniem korzyści (co nie miałoby miejsca w normalnych warunkach rynkowych) kontrahentom. Zasady ogólne i właściwe kryteria stosowania testu prywatnego inwestora określone zostały w sekcji 4.2.2 i 4.2.3.</a:t>
            </a:r>
          </a:p>
          <a:p>
            <a:endParaRPr lang="en-GB" dirty="0"/>
          </a:p>
        </p:txBody>
      </p:sp>
      <p:sp>
        <p:nvSpPr>
          <p:cNvPr id="4" name="Slide Number Placeholder 3"/>
          <p:cNvSpPr>
            <a:spLocks noGrp="1"/>
          </p:cNvSpPr>
          <p:nvPr>
            <p:ph type="sldNum" sz="quarter" idx="10"/>
          </p:nvPr>
        </p:nvSpPr>
        <p:spPr/>
        <p:txBody>
          <a:bodyPr/>
          <a:lstStyle/>
          <a:p>
            <a:fld id="{A124A525-DE7C-4DA1-A1BD-92FDD8F6FE77}" type="slidenum">
              <a:rPr lang="en-GB" smtClean="0"/>
              <a:t>37</a:t>
            </a:fld>
            <a:endParaRPr lang="en-GB"/>
          </a:p>
        </p:txBody>
      </p:sp>
    </p:spTree>
    <p:extLst>
      <p:ext uri="{BB962C8B-B14F-4D97-AF65-F5344CB8AC3E}">
        <p14:creationId xmlns:p14="http://schemas.microsoft.com/office/powerpoint/2010/main" val="3334857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 W wyroku Sądu z dnia 28 stycznia 1999 r. w sprawie T-14/96 BAI przeciwko Komisji ECLI:EU:T:1999:12, pkt 74–79, Sąd orzekł, że w świetle szczegółowych okoliczności sprawy można by stwierdzić, iż kupno bonów podróżnych od P &amp; O </a:t>
            </a:r>
            <a:r>
              <a:rPr lang="pl-PL" dirty="0" err="1"/>
              <a:t>Ferries</a:t>
            </a:r>
            <a:r>
              <a:rPr lang="pl-PL" dirty="0"/>
              <a:t> przez organy krajowe nie spełniało faktycznej potrzeby, w związku z czym organy krajowe nie działały w podobny sposób, w jaki działają prywatne podmioty gospodarcze w normalnych warunkach gospodarki rynkowej. Dlatego też zakup ten oznacza przyznanie korzyści P&amp;O </a:t>
            </a:r>
            <a:r>
              <a:rPr lang="pl-PL" dirty="0" err="1"/>
              <a:t>Ferries</a:t>
            </a:r>
            <a:r>
              <a:rPr lang="pl-PL" dirty="0"/>
              <a:t>, jakiej nie otrzymałoby ono w normalnych warunkach gospodarki rynkowej, a wszystkie kwoty wypłacone w ramach realizacji umowy kupna-sprzedaży stanowiły pomoc państwa.</a:t>
            </a:r>
            <a:endParaRPr lang="en-GB" dirty="0"/>
          </a:p>
        </p:txBody>
      </p:sp>
      <p:sp>
        <p:nvSpPr>
          <p:cNvPr id="4" name="Slide Number Placeholder 3"/>
          <p:cNvSpPr>
            <a:spLocks noGrp="1"/>
          </p:cNvSpPr>
          <p:nvPr>
            <p:ph type="sldNum" sz="quarter" idx="10"/>
          </p:nvPr>
        </p:nvSpPr>
        <p:spPr/>
        <p:txBody>
          <a:bodyPr/>
          <a:lstStyle/>
          <a:p>
            <a:fld id="{051D4630-9F64-44BB-AA41-3AAABC413308}" type="slidenum">
              <a:rPr lang="pl-PL" smtClean="0">
                <a:solidFill>
                  <a:prstClr val="black"/>
                </a:solidFill>
              </a:rPr>
              <a:t>38</a:t>
            </a:fld>
            <a:endParaRPr lang="pl-PL">
              <a:solidFill>
                <a:prstClr val="black"/>
              </a:solidFill>
            </a:endParaRPr>
          </a:p>
        </p:txBody>
      </p:sp>
    </p:spTree>
    <p:extLst>
      <p:ext uri="{BB962C8B-B14F-4D97-AF65-F5344CB8AC3E}">
        <p14:creationId xmlns:p14="http://schemas.microsoft.com/office/powerpoint/2010/main" val="21475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 W wyroku Sądu z dnia 28 stycznia 1999 r. w sprawie T-14/96 BAI przeciwko Komisji ECLI:EU:T:1999:12, pkt 74–79, Sąd orzekł, że w świetle szczegółowych okoliczności sprawy można by stwierdzić, iż kupno bonów podróżnych od P &amp; O </a:t>
            </a:r>
            <a:r>
              <a:rPr lang="pl-PL" dirty="0" err="1"/>
              <a:t>Ferries</a:t>
            </a:r>
            <a:r>
              <a:rPr lang="pl-PL" dirty="0"/>
              <a:t> przez organy krajowe nie spełniało faktycznej potrzeby, w związku z czym organy krajowe nie działały w podobny sposób, w jaki działają prywatne podmioty gospodarcze w normalnych warunkach gospodarki rynkowej. Dlatego też zakup ten oznacza przyznanie korzyści P&amp;O </a:t>
            </a:r>
            <a:r>
              <a:rPr lang="pl-PL" dirty="0" err="1"/>
              <a:t>Ferries</a:t>
            </a:r>
            <a:r>
              <a:rPr lang="pl-PL" dirty="0"/>
              <a:t>, jakiej nie otrzymałoby ono w normalnych warunkach gospodarki rynkowej, a wszystkie kwoty wypłacone w ramach realizacji umowy kupna-sprzedaży stanowiły pomoc państwa.</a:t>
            </a:r>
            <a:endParaRPr lang="en-GB" dirty="0"/>
          </a:p>
        </p:txBody>
      </p:sp>
      <p:sp>
        <p:nvSpPr>
          <p:cNvPr id="4" name="Slide Number Placeholder 3"/>
          <p:cNvSpPr>
            <a:spLocks noGrp="1"/>
          </p:cNvSpPr>
          <p:nvPr>
            <p:ph type="sldNum" sz="quarter" idx="10"/>
          </p:nvPr>
        </p:nvSpPr>
        <p:spPr/>
        <p:txBody>
          <a:bodyPr/>
          <a:lstStyle/>
          <a:p>
            <a:fld id="{051D4630-9F64-44BB-AA41-3AAABC413308}" type="slidenum">
              <a:rPr lang="pl-PL" smtClean="0">
                <a:solidFill>
                  <a:prstClr val="black"/>
                </a:solidFill>
              </a:rPr>
              <a:t>39</a:t>
            </a:fld>
            <a:endParaRPr lang="pl-PL">
              <a:solidFill>
                <a:prstClr val="black"/>
              </a:solidFill>
            </a:endParaRPr>
          </a:p>
        </p:txBody>
      </p:sp>
    </p:spTree>
    <p:extLst>
      <p:ext uri="{BB962C8B-B14F-4D97-AF65-F5344CB8AC3E}">
        <p14:creationId xmlns:p14="http://schemas.microsoft.com/office/powerpoint/2010/main" val="21475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Zgodnie z </a:t>
            </a:r>
            <a:r>
              <a:rPr lang="en-GB" b="1" dirty="0">
                <a:latin typeface="+mn-lt"/>
              </a:rPr>
              <a:t>DECYZJA KOMISJI</a:t>
            </a:r>
            <a:endParaRPr lang="pl-PL" dirty="0">
              <a:latin typeface="+mn-lt"/>
            </a:endParaRPr>
          </a:p>
          <a:p>
            <a:r>
              <a:rPr lang="en-GB" b="1" dirty="0">
                <a:latin typeface="+mn-lt"/>
              </a:rPr>
              <a:t>z </a:t>
            </a:r>
            <a:r>
              <a:rPr lang="en-GB" b="1" dirty="0" err="1">
                <a:latin typeface="+mn-lt"/>
              </a:rPr>
              <a:t>dnia</a:t>
            </a:r>
            <a:r>
              <a:rPr lang="en-GB" b="1" dirty="0">
                <a:latin typeface="+mn-lt"/>
              </a:rPr>
              <a:t> 11.02.2014</a:t>
            </a:r>
            <a:endParaRPr lang="pl-PL" dirty="0">
              <a:latin typeface="+mn-lt"/>
            </a:endParaRPr>
          </a:p>
          <a:p>
            <a:r>
              <a:rPr lang="pl-PL" b="1" dirty="0">
                <a:latin typeface="+mn-lt"/>
              </a:rPr>
              <a:t>w sprawie środka SA.35388 (2013/C) (ex 2013/NN i ex 2012/N) – Polska</a:t>
            </a:r>
            <a:endParaRPr lang="pl-PL" dirty="0">
              <a:latin typeface="+mn-lt"/>
            </a:endParaRPr>
          </a:p>
          <a:p>
            <a:r>
              <a:rPr lang="en-GB" b="1" dirty="0" err="1">
                <a:latin typeface="+mn-lt"/>
              </a:rPr>
              <a:t>Utworzenie</a:t>
            </a:r>
            <a:r>
              <a:rPr lang="en-GB" b="1" dirty="0">
                <a:latin typeface="+mn-lt"/>
              </a:rPr>
              <a:t> </a:t>
            </a:r>
            <a:r>
              <a:rPr lang="en-GB" b="1" dirty="0" err="1">
                <a:latin typeface="+mn-lt"/>
              </a:rPr>
              <a:t>portu</a:t>
            </a:r>
            <a:r>
              <a:rPr lang="en-GB" b="1" dirty="0">
                <a:latin typeface="+mn-lt"/>
              </a:rPr>
              <a:t> </a:t>
            </a:r>
            <a:r>
              <a:rPr lang="en-GB" b="1" dirty="0" err="1">
                <a:latin typeface="+mn-lt"/>
              </a:rPr>
              <a:t>lotniczego</a:t>
            </a:r>
            <a:r>
              <a:rPr lang="en-GB" b="1" dirty="0">
                <a:latin typeface="+mn-lt"/>
              </a:rPr>
              <a:t> Gdynia-</a:t>
            </a:r>
            <a:r>
              <a:rPr lang="en-GB" b="1" dirty="0" err="1">
                <a:latin typeface="+mn-lt"/>
              </a:rPr>
              <a:t>Kosakowo</a:t>
            </a:r>
            <a:endParaRPr lang="pl-PL" dirty="0">
              <a:latin typeface="+mn-lt"/>
            </a:endParaRPr>
          </a:p>
          <a:p>
            <a:r>
              <a:rPr lang="pl-PL" dirty="0">
                <a:latin typeface="+mn-lt"/>
              </a:rPr>
              <a:t>(Tekst mający znaczenie dla EOG)</a:t>
            </a:r>
          </a:p>
          <a:p>
            <a:r>
              <a:rPr lang="pl-PL" dirty="0">
                <a:latin typeface="+mn-lt"/>
              </a:rPr>
              <a:t>(Jedynie tekst w języku polskim jest autentyczny)</a:t>
            </a:r>
          </a:p>
          <a:p>
            <a:r>
              <a:rPr lang="en-GB" b="1" dirty="0">
                <a:latin typeface="+mn-lt"/>
              </a:rPr>
              <a:t>PL </a:t>
            </a:r>
            <a:r>
              <a:rPr lang="en-GB" dirty="0">
                <a:latin typeface="+mn-lt"/>
              </a:rPr>
              <a:t>1 </a:t>
            </a:r>
            <a:r>
              <a:rPr lang="en-GB" b="1" dirty="0">
                <a:latin typeface="+mn-lt"/>
              </a:rPr>
              <a:t>PL</a:t>
            </a:r>
            <a:endParaRPr lang="pl-PL" dirty="0">
              <a:latin typeface="+mn-lt"/>
            </a:endParaRPr>
          </a:p>
          <a:p>
            <a:r>
              <a:rPr lang="en-GB" b="1" dirty="0">
                <a:latin typeface="+mn-lt"/>
              </a:rPr>
              <a:t>DECYZJA KOMISJI</a:t>
            </a:r>
            <a:endParaRPr lang="pl-PL" dirty="0">
              <a:latin typeface="+mn-lt"/>
            </a:endParaRPr>
          </a:p>
          <a:p>
            <a:r>
              <a:rPr lang="en-GB" b="1" dirty="0">
                <a:latin typeface="+mn-lt"/>
              </a:rPr>
              <a:t>z </a:t>
            </a:r>
            <a:r>
              <a:rPr lang="en-GB" b="1" dirty="0" err="1">
                <a:latin typeface="+mn-lt"/>
              </a:rPr>
              <a:t>dnia</a:t>
            </a:r>
            <a:r>
              <a:rPr lang="en-GB" b="1" dirty="0">
                <a:latin typeface="+mn-lt"/>
              </a:rPr>
              <a:t> 11.02.2014</a:t>
            </a:r>
            <a:endParaRPr lang="pl-PL" dirty="0">
              <a:latin typeface="+mn-lt"/>
            </a:endParaRPr>
          </a:p>
          <a:p>
            <a:r>
              <a:rPr lang="pl-PL" b="1" dirty="0">
                <a:latin typeface="+mn-lt"/>
              </a:rPr>
              <a:t>w sprawie środka SA.35388 (2013/C) (ex 2013/NN i ex 2012/N) - Polska</a:t>
            </a:r>
            <a:endParaRPr lang="pl-PL" dirty="0">
              <a:latin typeface="+mn-lt"/>
            </a:endParaRPr>
          </a:p>
          <a:p>
            <a:r>
              <a:rPr lang="en-GB" b="1" dirty="0" err="1">
                <a:latin typeface="+mn-lt"/>
              </a:rPr>
              <a:t>Utworzenie</a:t>
            </a:r>
            <a:r>
              <a:rPr lang="en-GB" b="1" dirty="0">
                <a:latin typeface="+mn-lt"/>
              </a:rPr>
              <a:t> </a:t>
            </a:r>
            <a:r>
              <a:rPr lang="en-GB" b="1" dirty="0" err="1">
                <a:latin typeface="+mn-lt"/>
              </a:rPr>
              <a:t>portu</a:t>
            </a:r>
            <a:r>
              <a:rPr lang="en-GB" b="1" dirty="0">
                <a:latin typeface="+mn-lt"/>
              </a:rPr>
              <a:t> </a:t>
            </a:r>
            <a:r>
              <a:rPr lang="en-GB" b="1" dirty="0" err="1">
                <a:latin typeface="+mn-lt"/>
              </a:rPr>
              <a:t>lotniczego</a:t>
            </a:r>
            <a:r>
              <a:rPr lang="en-GB" b="1" dirty="0">
                <a:latin typeface="+mn-lt"/>
              </a:rPr>
              <a:t> Gdynia-</a:t>
            </a:r>
            <a:r>
              <a:rPr lang="en-GB" b="1" dirty="0" err="1">
                <a:latin typeface="+mn-lt"/>
              </a:rPr>
              <a:t>Kosakowo</a:t>
            </a:r>
            <a:endParaRPr lang="pl-PL" dirty="0">
              <a:latin typeface="+mn-lt"/>
            </a:endParaRP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W piśmie z dnia 7 września 2012 r. polskie władze zgłosiły Komisji, kierując się</a:t>
            </a: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względami związanymi z pewnością prawa, zamiar sfinansowania przekształcenia</a:t>
            </a: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lotniska wojskowego położonego w okolicach Gdyni, w północnej części Polski, w</a:t>
            </a: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port lotniczy lotnictwa cywilnego. Środek ten zarejestrowano jako sprawę dotyczącą</a:t>
            </a:r>
          </a:p>
          <a:p>
            <a:pPr>
              <a:spcAft>
                <a:spcPts val="0"/>
              </a:spcAft>
            </a:pPr>
            <a:r>
              <a:rPr lang="en-GB" dirty="0" err="1">
                <a:latin typeface="Times New Roman" panose="02020603050405020304" pitchFamily="18" charset="0"/>
                <a:ea typeface="Calibri" panose="020F0502020204030204" pitchFamily="34" charset="0"/>
                <a:cs typeface="Times New Roman" panose="02020603050405020304" pitchFamily="18" charset="0"/>
              </a:rPr>
              <a:t>pomocy</a:t>
            </a:r>
            <a:r>
              <a:rPr lang="en-GB" dirty="0">
                <a:latin typeface="Times New Roman" panose="02020603050405020304" pitchFamily="18" charset="0"/>
                <a:ea typeface="Calibri" panose="020F0502020204030204" pitchFamily="34" charset="0"/>
                <a:cs typeface="Times New Roman" panose="02020603050405020304" pitchFamily="18" charset="0"/>
              </a:rPr>
              <a:t> </a:t>
            </a:r>
            <a:r>
              <a:rPr lang="en-GB" dirty="0" err="1">
                <a:latin typeface="Times New Roman" panose="02020603050405020304" pitchFamily="18" charset="0"/>
                <a:ea typeface="Calibri" panose="020F0502020204030204" pitchFamily="34" charset="0"/>
                <a:cs typeface="Times New Roman" panose="02020603050405020304" pitchFamily="18" charset="0"/>
              </a:rPr>
              <a:t>państwa</a:t>
            </a:r>
            <a:r>
              <a:rPr lang="en-GB" dirty="0">
                <a:latin typeface="Times New Roman" panose="02020603050405020304" pitchFamily="18" charset="0"/>
                <a:ea typeface="Calibri" panose="020F0502020204030204" pitchFamily="34" charset="0"/>
                <a:cs typeface="Times New Roman" panose="02020603050405020304" pitchFamily="18" charset="0"/>
              </a:rPr>
              <a:t> </a:t>
            </a:r>
            <a:r>
              <a:rPr lang="en-GB" dirty="0" err="1">
                <a:latin typeface="Times New Roman" panose="02020603050405020304" pitchFamily="18" charset="0"/>
                <a:ea typeface="Calibri" panose="020F0502020204030204" pitchFamily="34" charset="0"/>
                <a:cs typeface="Times New Roman" panose="02020603050405020304" pitchFamily="18" charset="0"/>
              </a:rPr>
              <a:t>nr</a:t>
            </a:r>
            <a:r>
              <a:rPr lang="en-GB" dirty="0">
                <a:latin typeface="Times New Roman" panose="02020603050405020304" pitchFamily="18" charset="0"/>
                <a:ea typeface="Calibri" panose="020F0502020204030204" pitchFamily="34" charset="0"/>
                <a:cs typeface="Times New Roman" panose="02020603050405020304" pitchFamily="18" charset="0"/>
              </a:rPr>
              <a:t> SA.35388.</a:t>
            </a:r>
            <a:endParaRPr lang="pl-PL"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(2) W pismach z dnia 7 listopada 2012 r. i 6 lutego 2013 r. Komisja wystąpiła o</a:t>
            </a: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przekazanie dodatkowych informacji na temat zgłoszonego środka. W dniu 7 grudnia</a:t>
            </a: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2012 r. i 15 marca 2013 r. polskie władze przekazały dodatkowe informacje. Dnia 17</a:t>
            </a: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kwietnia 2013 r. odbyło się spotkanie Komisji z przedstawicielami Polski. W trakcie</a:t>
            </a:r>
          </a:p>
          <a:p>
            <a:pPr>
              <a:spcAft>
                <a:spcPts val="0"/>
              </a:spcAft>
            </a:pPr>
            <a:r>
              <a:rPr lang="pl-PL" dirty="0">
                <a:latin typeface="Times New Roman" panose="02020603050405020304" pitchFamily="18" charset="0"/>
                <a:ea typeface="Calibri" panose="020F0502020204030204" pitchFamily="34" charset="0"/>
                <a:cs typeface="Times New Roman" panose="02020603050405020304" pitchFamily="18" charset="0"/>
              </a:rPr>
              <a:t>spotkania polskie władze potwierdziły, że zgłoszone środki finansowe zostały już</a:t>
            </a:r>
          </a:p>
          <a:p>
            <a:r>
              <a:rPr lang="en-GB" dirty="0" err="1">
                <a:latin typeface="Times New Roman" panose="02020603050405020304" pitchFamily="18" charset="0"/>
                <a:ea typeface="Calibri" panose="020F0502020204030204" pitchFamily="34" charset="0"/>
              </a:rPr>
              <a:t>Nieod</a:t>
            </a:r>
            <a:r>
              <a:rPr lang="pl-PL" dirty="0">
                <a:latin typeface="Times New Roman" panose="02020603050405020304" pitchFamily="18" charset="0"/>
                <a:ea typeface="Calibri" panose="020F0502020204030204" pitchFamily="34" charset="0"/>
              </a:rPr>
              <a:t>.</a:t>
            </a:r>
            <a:r>
              <a:rPr lang="en-GB" dirty="0" err="1">
                <a:latin typeface="Times New Roman" panose="02020603050405020304" pitchFamily="18" charset="0"/>
                <a:ea typeface="Calibri" panose="020F0502020204030204" pitchFamily="34" charset="0"/>
              </a:rPr>
              <a:t>wołalnie</a:t>
            </a:r>
            <a:r>
              <a:rPr lang="en-GB" dirty="0">
                <a:latin typeface="Times New Roman" panose="02020603050405020304" pitchFamily="18" charset="0"/>
                <a:ea typeface="Calibri" panose="020F0502020204030204" pitchFamily="34" charset="0"/>
              </a:rPr>
              <a:t> </a:t>
            </a:r>
            <a:r>
              <a:rPr lang="en-GB" dirty="0" err="1">
                <a:latin typeface="Times New Roman" panose="02020603050405020304" pitchFamily="18" charset="0"/>
                <a:ea typeface="Calibri" panose="020F0502020204030204" pitchFamily="34" charset="0"/>
              </a:rPr>
              <a:t>przyznane</a:t>
            </a:r>
            <a:endParaRPr lang="pl-PL" dirty="0">
              <a:latin typeface="Times New Roman" panose="02020603050405020304" pitchFamily="18" charset="0"/>
              <a:ea typeface="Calibri" panose="020F0502020204030204" pitchFamily="34" charset="0"/>
            </a:endParaRPr>
          </a:p>
          <a:p>
            <a:endParaRPr lang="pl-PL" dirty="0">
              <a:latin typeface="Times New Roman" panose="02020603050405020304" pitchFamily="18" charset="0"/>
            </a:endParaRPr>
          </a:p>
          <a:p>
            <a:r>
              <a:rPr lang="pl-PL" dirty="0">
                <a:latin typeface="+mn-lt"/>
              </a:rPr>
              <a:t>Za początek projektu można uznać kwiecień 2005 r., kiedy to różne władze</a:t>
            </a:r>
          </a:p>
          <a:p>
            <a:r>
              <a:rPr lang="pl-PL" dirty="0">
                <a:latin typeface="+mn-lt"/>
              </a:rPr>
              <a:t>regionalne, Ministerstwo Obrony Narodowej i przedstawiciele portu lotniczego w</a:t>
            </a:r>
          </a:p>
          <a:p>
            <a:r>
              <a:rPr lang="pl-PL" dirty="0">
                <a:latin typeface="+mn-lt"/>
              </a:rPr>
              <a:t>Gdańsku6 podpisały list intencyjny, dotyczący utworzenia nowego portu lotniczego na</a:t>
            </a:r>
          </a:p>
          <a:p>
            <a:r>
              <a:rPr lang="pl-PL" dirty="0">
                <a:latin typeface="+mn-lt"/>
              </a:rPr>
              <a:t>Pomorzu na bazie obiektów infrastrukturalnych lotniska wojskowego położonego w</a:t>
            </a:r>
          </a:p>
          <a:p>
            <a:r>
              <a:rPr lang="pl-PL" dirty="0">
                <a:latin typeface="+mn-lt"/>
              </a:rPr>
              <a:t>Kosakowie. W lipcu 2007 r. władze lokalne Gdyni i Kosakowa utworzyły spółkę pod</a:t>
            </a:r>
          </a:p>
          <a:p>
            <a:r>
              <a:rPr lang="pl-PL" dirty="0">
                <a:latin typeface="+mn-lt"/>
              </a:rPr>
              <a:t>nazwą Port Lotniczy Gdynia-Kosakowo sp. z o.o. W grudniu 2009 r. władze Gdyni i</a:t>
            </a:r>
          </a:p>
          <a:p>
            <a:r>
              <a:rPr lang="pl-PL" dirty="0">
                <a:latin typeface="+mn-lt"/>
              </a:rPr>
              <a:t>Kosakowa uzyskały zgodę Ministerstwa Transportu, aby odpowiedzialność za nowy</a:t>
            </a:r>
          </a:p>
          <a:p>
            <a:r>
              <a:rPr lang="pl-PL" dirty="0">
                <a:latin typeface="+mn-lt"/>
              </a:rPr>
              <a:t>port lotniczy ponosiła od tej pory spółka Port Lotniczy Gdynia-Kosakowo sp. z o.o.</a:t>
            </a:r>
          </a:p>
          <a:p>
            <a:r>
              <a:rPr lang="pl-PL" dirty="0">
                <a:latin typeface="+mn-lt"/>
              </a:rPr>
              <a:t>Na tej podstawie polski rząd, w drodze umowy z dnia 9 września 2010 r., przekazał</a:t>
            </a:r>
          </a:p>
          <a:p>
            <a:r>
              <a:rPr lang="pl-PL" dirty="0">
                <a:latin typeface="+mn-lt"/>
              </a:rPr>
              <a:t>grunty o powierzchni 254 hektarów, na których położone jest lotnisko wojskowe, na</a:t>
            </a:r>
          </a:p>
          <a:p>
            <a:r>
              <a:rPr lang="pl-PL" dirty="0">
                <a:latin typeface="+mn-lt"/>
              </a:rPr>
              <a:t>okres 30 lat gminie Kosakowo, która następnie wydzierżawiła je spółce Port Lotniczy</a:t>
            </a:r>
          </a:p>
          <a:p>
            <a:r>
              <a:rPr lang="pl-PL" dirty="0">
                <a:latin typeface="+mn-lt"/>
              </a:rPr>
              <a:t>Gdynia-Kosakowo sp. z o.o. na ten sam okres.</a:t>
            </a:r>
          </a:p>
          <a:p>
            <a:endParaRPr lang="pl-PL" dirty="0">
              <a:latin typeface="+mn-lt"/>
            </a:endParaRPr>
          </a:p>
          <a:p>
            <a:r>
              <a:rPr lang="pl-PL" dirty="0">
                <a:latin typeface="+mn-lt"/>
              </a:rPr>
              <a:t>Projekt inwestycyjny jest finansowany za pośrednictwem zastrzyków kapitałowych</a:t>
            </a:r>
          </a:p>
          <a:p>
            <a:r>
              <a:rPr lang="pl-PL" dirty="0">
                <a:latin typeface="+mn-lt"/>
              </a:rPr>
              <a:t>dokonywanych przez wspólników publicznych (tj. Gdynię i Kosakowo). Zastrzyki</a:t>
            </a:r>
          </a:p>
          <a:p>
            <a:r>
              <a:rPr lang="pl-PL" dirty="0">
                <a:latin typeface="+mn-lt"/>
              </a:rPr>
              <a:t>kapitałowe mają pokryć zarówno koszty inwestycji, jak i koszty operacyjne związane</a:t>
            </a:r>
          </a:p>
          <a:p>
            <a:r>
              <a:rPr lang="pl-PL" dirty="0">
                <a:latin typeface="+mn-lt"/>
              </a:rPr>
              <a:t>z funkcjonowaniem lotniska w początkowym okresie jego eksploatacji (tj. do 2019 r.</a:t>
            </a:r>
          </a:p>
          <a:p>
            <a:r>
              <a:rPr lang="pl-PL" dirty="0">
                <a:latin typeface="+mn-lt"/>
              </a:rPr>
              <a:t>włącznie). Wspólnicy publiczni spodziewają się, że począwszy od 2020 r. zarządca</a:t>
            </a:r>
          </a:p>
          <a:p>
            <a:r>
              <a:rPr lang="pl-PL" dirty="0">
                <a:latin typeface="+mn-lt"/>
              </a:rPr>
              <a:t>portu lotniczego będzie generował zyski i tym samym będzie mógł samodzielnie</a:t>
            </a:r>
          </a:p>
          <a:p>
            <a:r>
              <a:rPr lang="pl-PL" dirty="0">
                <a:latin typeface="+mn-lt"/>
              </a:rPr>
              <a:t>finansować całą swoją działalność ze swoich przychodów.</a:t>
            </a:r>
          </a:p>
          <a:p>
            <a:endParaRPr lang="pl-PL" dirty="0">
              <a:latin typeface="+mn-lt"/>
            </a:endParaRPr>
          </a:p>
          <a:p>
            <a:r>
              <a:rPr lang="pl-PL" dirty="0">
                <a:latin typeface="+mn-lt"/>
              </a:rPr>
              <a:t>Przed zgłoszeniem projektu Komisji (tj. przed dniem 7 września 2012 r.) wspólnicy</a:t>
            </a:r>
          </a:p>
          <a:p>
            <a:r>
              <a:rPr lang="pl-PL" dirty="0">
                <a:latin typeface="+mn-lt"/>
              </a:rPr>
              <a:t>publiczni portu lotniczego w Gdyni zgodzili się wnieść wkład o łącznej wartości około</a:t>
            </a:r>
          </a:p>
          <a:p>
            <a:r>
              <a:rPr lang="pl-PL" dirty="0">
                <a:latin typeface="+mn-lt"/>
              </a:rPr>
              <a:t>207,48 mln PLN9 (około 51,87 mln EUR), przeznaczony na realizację projektu</a:t>
            </a:r>
          </a:p>
          <a:p>
            <a:r>
              <a:rPr lang="pl-PL" dirty="0">
                <a:latin typeface="+mn-lt"/>
              </a:rPr>
              <a:t>inwestycyjnego i pokrycie strat portu lotniczego w pierwszych latach jego</a:t>
            </a:r>
          </a:p>
          <a:p>
            <a:r>
              <a:rPr lang="pl-PL" dirty="0">
                <a:latin typeface="+mn-lt"/>
              </a:rPr>
              <a:t>eksploatacji. W latach 2007–2019 miasto Gdynia przekaże wkłady pieniężne w</a:t>
            </a:r>
          </a:p>
          <a:p>
            <a:r>
              <a:rPr lang="pl-PL" dirty="0">
                <a:latin typeface="+mn-lt"/>
              </a:rPr>
              <a:t>wysokości 142,48 mln PLN (ok. 35,62 mln EUR). Gmina Kosakowo przekazała</a:t>
            </a:r>
          </a:p>
          <a:p>
            <a:r>
              <a:rPr lang="pl-PL" dirty="0">
                <a:latin typeface="+mn-lt"/>
              </a:rPr>
              <a:t>wkład pieniężny w wysokości 0,1 mln PLN (25 000 EUR) w momencie powstania</a:t>
            </a:r>
          </a:p>
          <a:p>
            <a:r>
              <a:rPr lang="pl-PL" dirty="0">
                <a:latin typeface="+mn-lt"/>
              </a:rPr>
              <a:t>spółki. W latach 2011–2040 gmina Kosakowo będzie wnosiła również wkłady</a:t>
            </a:r>
          </a:p>
          <a:p>
            <a:r>
              <a:rPr lang="pl-PL" dirty="0">
                <a:latin typeface="+mn-lt"/>
              </a:rPr>
              <a:t>niepieniężne w kwocie do 64,9 mln PLN (ok. 16,2 mln EUR), przekształcając część</a:t>
            </a:r>
          </a:p>
          <a:p>
            <a:r>
              <a:rPr lang="pl-PL" dirty="0">
                <a:latin typeface="+mn-lt"/>
              </a:rPr>
              <a:t>rocznych opłat z tytułu dzierżawy gruntów (do których uiszczania zobowiązany jest</a:t>
            </a:r>
          </a:p>
          <a:p>
            <a:r>
              <a:rPr lang="pl-PL" dirty="0">
                <a:latin typeface="+mn-lt"/>
              </a:rPr>
              <a:t>port lotniczy w Gdyni) w udziały w porcie lotniczym (zob. tabela 2 poniżej).</a:t>
            </a:r>
          </a:p>
          <a:p>
            <a:endParaRPr lang="pl-PL" dirty="0">
              <a:latin typeface="+mn-lt"/>
            </a:endParaRPr>
          </a:p>
          <a:p>
            <a:r>
              <a:rPr lang="pl-PL" dirty="0">
                <a:latin typeface="+mn-lt"/>
              </a:rPr>
              <a:t>Polskie władze podtrzymują swoje stanowisko w kwestii zgodności publicznego</a:t>
            </a:r>
          </a:p>
          <a:p>
            <a:r>
              <a:rPr lang="pl-PL" dirty="0">
                <a:latin typeface="+mn-lt"/>
              </a:rPr>
              <a:t>finansowania inwestycji na rzecz portu lotniczego w Gdyni z TPI, w związku z czym</a:t>
            </a:r>
          </a:p>
          <a:p>
            <a:r>
              <a:rPr lang="pl-PL" dirty="0">
                <a:latin typeface="+mn-lt"/>
              </a:rPr>
              <a:t>finansowanie takie nie stanowi pomocy państwa. W związku z tym polskie władze</a:t>
            </a:r>
          </a:p>
          <a:p>
            <a:r>
              <a:rPr lang="pl-PL" dirty="0">
                <a:latin typeface="+mn-lt"/>
              </a:rPr>
              <a:t>przywołują analizy TPI wykonane w odniesieniu do inwestycji w latach 2010 – 2012.</a:t>
            </a:r>
          </a:p>
          <a:p>
            <a:r>
              <a:rPr lang="pl-PL" dirty="0">
                <a:latin typeface="+mn-lt"/>
              </a:rPr>
              <a:t>Polskie władze stwierdzają, że w wyniku wszystkich analiz TPI stwierdzono dodatnią</a:t>
            </a:r>
          </a:p>
          <a:p>
            <a:r>
              <a:rPr lang="pl-PL" dirty="0">
                <a:latin typeface="+mn-lt"/>
              </a:rPr>
              <a:t>wartość bieżącą netto oraz wyższą od kosztu kapitału wewnętrzną stopę zwrotu14</a:t>
            </a:r>
          </a:p>
          <a:p>
            <a:r>
              <a:rPr lang="en-GB" dirty="0">
                <a:latin typeface="+mn-lt"/>
              </a:rPr>
              <a:t>(</a:t>
            </a:r>
            <a:r>
              <a:rPr lang="en-GB" dirty="0" err="1">
                <a:latin typeface="+mn-lt"/>
              </a:rPr>
              <a:t>zwaną</a:t>
            </a:r>
            <a:r>
              <a:rPr lang="en-GB" dirty="0">
                <a:latin typeface="+mn-lt"/>
              </a:rPr>
              <a:t> </a:t>
            </a:r>
            <a:r>
              <a:rPr lang="en-GB" dirty="0" err="1">
                <a:latin typeface="+mn-lt"/>
              </a:rPr>
              <a:t>dalej</a:t>
            </a:r>
            <a:r>
              <a:rPr lang="en-GB" dirty="0">
                <a:latin typeface="+mn-lt"/>
              </a:rPr>
              <a:t> „IRR”).</a:t>
            </a:r>
            <a:endParaRPr lang="pl-PL" dirty="0">
              <a:latin typeface="+mn-lt"/>
            </a:endParaRPr>
          </a:p>
          <a:p>
            <a:endParaRPr lang="pl-PL" dirty="0">
              <a:latin typeface="+mn-lt"/>
            </a:endParaRPr>
          </a:p>
          <a:p>
            <a:r>
              <a:rPr lang="pl-PL" dirty="0">
                <a:latin typeface="+mn-lt"/>
              </a:rPr>
              <a:t>Komisja uważa, że na potrzeby ustalenia, czy miasto Gdynia i gmina Kosakowo</a:t>
            </a:r>
          </a:p>
          <a:p>
            <a:r>
              <a:rPr lang="pl-PL" dirty="0">
                <a:latin typeface="+mn-lt"/>
              </a:rPr>
              <a:t>działały jak prywatny inwestor, pierwszą istotną analizą jest analiza TPI 2010. Ocenę</a:t>
            </a:r>
          </a:p>
          <a:p>
            <a:r>
              <a:rPr lang="pl-PL" dirty="0">
                <a:latin typeface="+mn-lt"/>
              </a:rPr>
              <a:t>zgodności interwencji państwa z warunkami rynkowymi należy w rzeczywistości</a:t>
            </a:r>
          </a:p>
          <a:p>
            <a:r>
              <a:rPr lang="pl-PL" dirty="0">
                <a:latin typeface="+mn-lt"/>
              </a:rPr>
              <a:t>oprzeć na analizie </a:t>
            </a:r>
            <a:r>
              <a:rPr lang="pl-PL" i="1" dirty="0">
                <a:latin typeface="+mn-lt"/>
              </a:rPr>
              <a:t>ex-</a:t>
            </a:r>
            <a:r>
              <a:rPr lang="pl-PL" i="1" dirty="0" err="1">
                <a:latin typeface="+mn-lt"/>
              </a:rPr>
              <a:t>ante</a:t>
            </a:r>
            <a:r>
              <a:rPr lang="pl-PL" dirty="0">
                <a:latin typeface="+mn-lt"/>
              </a:rPr>
              <a:t>, uwzględniając informacje i dane dostępne w chwili</a:t>
            </a:r>
          </a:p>
          <a:p>
            <a:r>
              <a:rPr lang="en-GB" dirty="0" err="1">
                <a:latin typeface="+mn-lt"/>
              </a:rPr>
              <a:t>podjęcia</a:t>
            </a:r>
            <a:r>
              <a:rPr lang="en-GB" dirty="0">
                <a:latin typeface="+mn-lt"/>
              </a:rPr>
              <a:t> </a:t>
            </a:r>
            <a:r>
              <a:rPr lang="en-GB" dirty="0" err="1">
                <a:latin typeface="+mn-lt"/>
              </a:rPr>
              <a:t>decyzji</a:t>
            </a:r>
            <a:r>
              <a:rPr lang="en-GB" dirty="0">
                <a:latin typeface="+mn-lt"/>
              </a:rPr>
              <a:t> o </a:t>
            </a:r>
            <a:r>
              <a:rPr lang="en-GB" dirty="0" err="1">
                <a:latin typeface="+mn-lt"/>
              </a:rPr>
              <a:t>inwestycji</a:t>
            </a:r>
            <a:r>
              <a:rPr lang="en-GB" dirty="0">
                <a:latin typeface="+mn-lt"/>
              </a:rPr>
              <a:t>.</a:t>
            </a:r>
            <a:endParaRPr lang="pl-PL" dirty="0">
              <a:latin typeface="+mn-lt"/>
            </a:endParaRPr>
          </a:p>
          <a:p>
            <a:r>
              <a:rPr lang="pl-PL" dirty="0">
                <a:latin typeface="+mn-lt"/>
              </a:rPr>
              <a:t>(103) Komisja zauważa, że do 2010 r. wykonano badania i prace przygotowawcze na</a:t>
            </a:r>
          </a:p>
          <a:p>
            <a:r>
              <a:rPr lang="pl-PL" dirty="0">
                <a:latin typeface="+mn-lt"/>
              </a:rPr>
              <a:t>potrzeby przedmiotowego projektu inwestycyjnego. Obejmowały one plan generalny</a:t>
            </a:r>
          </a:p>
          <a:p>
            <a:r>
              <a:rPr lang="pl-PL" dirty="0">
                <a:latin typeface="+mn-lt"/>
              </a:rPr>
              <a:t>projektu inwestycyjnego, sprawozdanie dotyczące środowiska, dokumentację</a:t>
            </a:r>
          </a:p>
          <a:p>
            <a:r>
              <a:rPr lang="pl-PL" dirty="0">
                <a:latin typeface="+mn-lt"/>
              </a:rPr>
              <a:t>projektową terminalu lotnictwa ogólnego, dokumentację projektową budynku</a:t>
            </a:r>
          </a:p>
          <a:p>
            <a:r>
              <a:rPr lang="pl-PL" dirty="0">
                <a:latin typeface="+mn-lt"/>
              </a:rPr>
              <a:t>administracyjnego oraz budynku jednostki straży pożarnej, specjalistyczną</a:t>
            </a:r>
          </a:p>
          <a:p>
            <a:r>
              <a:rPr lang="pl-PL" dirty="0">
                <a:latin typeface="+mn-lt"/>
              </a:rPr>
              <a:t>dokumentację dotyczącą działalności lotniczej i inne ekspertyzy. Koszt tych badań do</a:t>
            </a:r>
          </a:p>
          <a:p>
            <a:r>
              <a:rPr lang="pl-PL" dirty="0">
                <a:latin typeface="+mn-lt"/>
              </a:rPr>
              <a:t>końca 2010 r. wyniósł w sumie […] mln PLN ([…] EUR)45. Wynika z tego, że</a:t>
            </a:r>
          </a:p>
          <a:p>
            <a:r>
              <a:rPr lang="pl-PL" dirty="0">
                <a:latin typeface="+mn-lt"/>
              </a:rPr>
              <a:t>decyzję o rozbudowie portu lotniczego w Gdyni inwestorzy podjęli przed 2010 r.</a:t>
            </a:r>
          </a:p>
          <a:p>
            <a:r>
              <a:rPr lang="pl-PL" dirty="0">
                <a:latin typeface="+mn-lt"/>
              </a:rPr>
              <a:t>Miasto Gdynia i gmina Kosakowo podjęły szereg wstępnych kroków w celu realizacji</a:t>
            </a:r>
          </a:p>
          <a:p>
            <a:r>
              <a:rPr lang="pl-PL" dirty="0">
                <a:latin typeface="+mn-lt"/>
              </a:rPr>
              <a:t>projektu (zob. motyw (10) powyżej); zlecono także w tym celu przeprowadzenie</a:t>
            </a:r>
          </a:p>
          <a:p>
            <a:r>
              <a:rPr lang="en-GB" dirty="0" err="1">
                <a:latin typeface="+mn-lt"/>
              </a:rPr>
              <a:t>specjalnych</a:t>
            </a:r>
            <a:r>
              <a:rPr lang="en-GB" dirty="0">
                <a:latin typeface="+mn-lt"/>
              </a:rPr>
              <a:t> </a:t>
            </a:r>
            <a:r>
              <a:rPr lang="en-GB" dirty="0" err="1">
                <a:latin typeface="+mn-lt"/>
              </a:rPr>
              <a:t>badań</a:t>
            </a:r>
            <a:r>
              <a:rPr lang="en-GB" dirty="0">
                <a:latin typeface="+mn-lt"/>
              </a:rPr>
              <a:t>.</a:t>
            </a:r>
            <a:endParaRPr lang="pl-PL" dirty="0">
              <a:latin typeface="+mn-lt"/>
            </a:endParaRPr>
          </a:p>
          <a:p>
            <a:endParaRPr lang="pl-PL" dirty="0">
              <a:latin typeface="+mn-lt"/>
            </a:endParaRPr>
          </a:p>
          <a:p>
            <a:r>
              <a:rPr lang="pl-PL" b="1" dirty="0">
                <a:latin typeface="+mn-lt"/>
              </a:rPr>
              <a:t>Komisja zauważa, że kluczowym czynnikiem kształtującym wartości przyszłych</a:t>
            </a:r>
            <a:endParaRPr lang="pl-PL" dirty="0">
              <a:latin typeface="+mn-lt"/>
            </a:endParaRPr>
          </a:p>
          <a:p>
            <a:r>
              <a:rPr lang="pl-PL" b="1" dirty="0">
                <a:latin typeface="+mn-lt"/>
              </a:rPr>
              <a:t>przepływów pieniężnych zarządcy portu lotniczego w Gdyni są spodziewane</a:t>
            </a:r>
            <a:endParaRPr lang="pl-PL" dirty="0">
              <a:latin typeface="+mn-lt"/>
            </a:endParaRPr>
          </a:p>
          <a:p>
            <a:r>
              <a:rPr lang="pl-PL" b="1" dirty="0">
                <a:latin typeface="+mn-lt"/>
              </a:rPr>
              <a:t>przychody, które będą uwarunkowane liczbą pasażerów oraz poziomem opłat</a:t>
            </a:r>
            <a:endParaRPr lang="pl-PL" dirty="0">
              <a:latin typeface="+mn-lt"/>
            </a:endParaRPr>
          </a:p>
          <a:p>
            <a:r>
              <a:rPr lang="pl-PL" b="1" dirty="0">
                <a:latin typeface="+mn-lt"/>
              </a:rPr>
              <a:t>lotniskowych płaconych przez przewoźników lotniczych</a:t>
            </a:r>
          </a:p>
          <a:p>
            <a:endParaRPr lang="pl-PL" b="1" dirty="0">
              <a:latin typeface="+mn-lt"/>
            </a:endParaRPr>
          </a:p>
          <a:p>
            <a:r>
              <a:rPr lang="pl-PL" dirty="0">
                <a:latin typeface="+mn-lt"/>
              </a:rPr>
              <a:t>) Biorąc pod uwagę bliskość innego niezatłoczonego działającego już portu lotniczego,</a:t>
            </a:r>
          </a:p>
          <a:p>
            <a:r>
              <a:rPr lang="pl-PL" dirty="0">
                <a:latin typeface="+mn-lt"/>
              </a:rPr>
              <a:t>który funkcjonuje według tego samego modelu biznesowego i posiada znaczącą wolną</a:t>
            </a:r>
          </a:p>
          <a:p>
            <a:r>
              <a:rPr lang="pl-PL" dirty="0">
                <a:latin typeface="+mn-lt"/>
              </a:rPr>
              <a:t>przepustowość w długiej perspektywie czasowej, Komisja uważa, że zdolność</a:t>
            </a:r>
          </a:p>
          <a:p>
            <a:r>
              <a:rPr lang="pl-PL" dirty="0">
                <a:latin typeface="+mn-lt"/>
              </a:rPr>
              <a:t>zarządcy portu w Gdyni do przyciągnięcia ruchu lotniczego i pasażerów będzie w</a:t>
            </a:r>
          </a:p>
          <a:p>
            <a:r>
              <a:rPr lang="pl-PL" dirty="0">
                <a:latin typeface="+mn-lt"/>
              </a:rPr>
              <a:t>dużej mierze uzależniona od poziomu opłat lotniskowych, które zaproponuje</a:t>
            </a:r>
          </a:p>
          <a:p>
            <a:r>
              <a:rPr lang="pl-PL" dirty="0">
                <a:latin typeface="+mn-lt"/>
              </a:rPr>
              <a:t>przewoźnikom lotniczym, zwłaszcza w porównaniu z opłatami pobieranymi przez</a:t>
            </a:r>
          </a:p>
          <a:p>
            <a:r>
              <a:rPr lang="en-GB" dirty="0" err="1">
                <a:latin typeface="+mn-lt"/>
              </a:rPr>
              <a:t>swoich</a:t>
            </a:r>
            <a:r>
              <a:rPr lang="en-GB" dirty="0">
                <a:latin typeface="+mn-lt"/>
              </a:rPr>
              <a:t> </a:t>
            </a:r>
            <a:r>
              <a:rPr lang="en-GB" dirty="0" err="1">
                <a:latin typeface="+mn-lt"/>
              </a:rPr>
              <a:t>najbliższych</a:t>
            </a:r>
            <a:r>
              <a:rPr lang="en-GB" dirty="0">
                <a:latin typeface="+mn-lt"/>
              </a:rPr>
              <a:t> </a:t>
            </a:r>
            <a:r>
              <a:rPr lang="en-GB" dirty="0" err="1">
                <a:latin typeface="+mn-lt"/>
              </a:rPr>
              <a:t>konkurentów</a:t>
            </a:r>
            <a:r>
              <a:rPr lang="en-GB" dirty="0">
                <a:latin typeface="+mn-lt"/>
              </a:rPr>
              <a:t>.</a:t>
            </a:r>
            <a:endParaRPr lang="pl-PL" dirty="0">
              <a:latin typeface="+mn-lt"/>
            </a:endParaRPr>
          </a:p>
          <a:p>
            <a:endParaRPr lang="pl-PL" dirty="0">
              <a:latin typeface="+mn-lt"/>
            </a:endParaRPr>
          </a:p>
          <a:p>
            <a:r>
              <a:rPr lang="pl-PL" dirty="0">
                <a:latin typeface="+mn-lt"/>
              </a:rPr>
              <a:t>Ponadto w analizie Komisji stwierdzono, że plan operacyjny opiera się na szeregu</a:t>
            </a:r>
          </a:p>
          <a:p>
            <a:r>
              <a:rPr lang="pl-PL" dirty="0">
                <a:latin typeface="+mn-lt"/>
              </a:rPr>
              <a:t>optymistycznych i nierealnych założeń w związku z bliskością portu lotniczego w</a:t>
            </a:r>
          </a:p>
          <a:p>
            <a:r>
              <a:rPr lang="pl-PL" dirty="0">
                <a:latin typeface="+mn-lt"/>
              </a:rPr>
              <a:t>Gdańsku, który ma taki sam model biznesowy, niewykorzystaną przepustowość i</a:t>
            </a:r>
          </a:p>
          <a:p>
            <a:r>
              <a:rPr lang="pl-PL" dirty="0">
                <a:latin typeface="+mn-lt"/>
              </a:rPr>
              <a:t>plany rozbudowy. Z kilku testów wrażliwości wynika, że NPV projektu staje się</a:t>
            </a:r>
          </a:p>
          <a:p>
            <a:r>
              <a:rPr lang="pl-PL" dirty="0">
                <a:latin typeface="+mn-lt"/>
              </a:rPr>
              <a:t>ujemna przy drobnych i realistycznych modyfikacjach przyjętych założeń.</a:t>
            </a:r>
          </a:p>
          <a:p>
            <a:r>
              <a:rPr lang="pl-PL" dirty="0">
                <a:latin typeface="+mn-lt"/>
              </a:rPr>
              <a:t>(151) W świetle powyższego Komisja stwierdza, że na podstawie analizy TPI 2010 inwestor</a:t>
            </a:r>
          </a:p>
          <a:p>
            <a:r>
              <a:rPr lang="pl-PL" dirty="0">
                <a:latin typeface="+mn-lt"/>
              </a:rPr>
              <a:t>prywatny nie podjąłby decyzji o rozpoczęciu omawianej inwestycji. Dlatego też</a:t>
            </a:r>
          </a:p>
          <a:p>
            <a:r>
              <a:rPr lang="pl-PL" dirty="0">
                <a:latin typeface="+mn-lt"/>
              </a:rPr>
              <a:t>decyzja gmin Miasta Gdyni i Kosakowa przyznaje korzyść gospodarczą zarządcy</a:t>
            </a:r>
          </a:p>
          <a:p>
            <a:r>
              <a:rPr lang="pl-PL" dirty="0">
                <a:latin typeface="+mn-lt"/>
              </a:rPr>
              <a:t>portu, której nie uzyskałby on w normalnych warunkach rynkowych.</a:t>
            </a:r>
          </a:p>
          <a:p>
            <a:r>
              <a:rPr lang="pl-PL" i="1" dirty="0">
                <a:latin typeface="+mn-lt"/>
              </a:rPr>
              <a:t>Wykorzystanie testu prywatnego inwestora na podstawie analizy TPI 2011 i</a:t>
            </a:r>
            <a:endParaRPr lang="pl-PL" dirty="0">
              <a:latin typeface="+mn-lt"/>
            </a:endParaRPr>
          </a:p>
          <a:p>
            <a:r>
              <a:rPr lang="en-GB" i="1" dirty="0" err="1">
                <a:latin typeface="+mn-lt"/>
              </a:rPr>
              <a:t>uaktualnienia</a:t>
            </a:r>
            <a:r>
              <a:rPr lang="en-GB" i="1" dirty="0">
                <a:latin typeface="+mn-lt"/>
              </a:rPr>
              <a:t> TPI 2012</a:t>
            </a:r>
            <a:endParaRPr lang="pl-PL" dirty="0">
              <a:latin typeface="+mn-lt"/>
            </a:endParaRPr>
          </a:p>
          <a:p>
            <a:endParaRPr lang="pl-PL" dirty="0">
              <a:latin typeface="+mn-lt"/>
            </a:endParaRPr>
          </a:p>
          <a:p>
            <a:endParaRPr lang="pl-PL" dirty="0">
              <a:latin typeface="+mn-lt"/>
            </a:endParaRPr>
          </a:p>
          <a:p>
            <a:endParaRPr lang="pl-PL" dirty="0">
              <a:latin typeface="+mn-lt"/>
            </a:endParaRPr>
          </a:p>
          <a:p>
            <a:endParaRPr lang="pl-PL" dirty="0">
              <a:latin typeface="+mn-lt"/>
            </a:endParaRPr>
          </a:p>
          <a:p>
            <a:endParaRPr lang="pl-PL" dirty="0">
              <a:latin typeface="+mn-lt"/>
            </a:endParaRPr>
          </a:p>
          <a:p>
            <a:endParaRPr lang="pl-PL" dirty="0">
              <a:latin typeface="+mn-lt"/>
            </a:endParaRPr>
          </a:p>
          <a:p>
            <a:endParaRPr lang="en-GB" dirty="0"/>
          </a:p>
        </p:txBody>
      </p:sp>
      <p:sp>
        <p:nvSpPr>
          <p:cNvPr id="4" name="Slide Number Placeholder 3"/>
          <p:cNvSpPr>
            <a:spLocks noGrp="1"/>
          </p:cNvSpPr>
          <p:nvPr>
            <p:ph type="sldNum" sz="quarter" idx="10"/>
          </p:nvPr>
        </p:nvSpPr>
        <p:spPr/>
        <p:txBody>
          <a:bodyPr/>
          <a:lstStyle/>
          <a:p>
            <a:fld id="{A124A525-DE7C-4DA1-A1BD-92FDD8F6FE77}" type="slidenum">
              <a:rPr lang="en-GB" smtClean="0"/>
              <a:t>40</a:t>
            </a:fld>
            <a:endParaRPr lang="en-GB"/>
          </a:p>
        </p:txBody>
      </p:sp>
    </p:spTree>
    <p:extLst>
      <p:ext uri="{BB962C8B-B14F-4D97-AF65-F5344CB8AC3E}">
        <p14:creationId xmlns:p14="http://schemas.microsoft.com/office/powerpoint/2010/main" val="4019531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28.11.2024</a:t>
            </a:fld>
            <a:endParaRPr lang="pl-PL" dirty="0"/>
          </a:p>
        </p:txBody>
      </p:sp>
    </p:spTree>
    <p:extLst>
      <p:ext uri="{BB962C8B-B14F-4D97-AF65-F5344CB8AC3E}">
        <p14:creationId xmlns:p14="http://schemas.microsoft.com/office/powerpoint/2010/main" val="4255767286"/>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F8E39A3A-22D6-B8ED-2F58-16F69704FFAA}"/>
              </a:ext>
            </a:extLst>
          </p:cNvPr>
          <p:cNvSpPr/>
          <p:nvPr userDrawn="1"/>
        </p:nvSpPr>
        <p:spPr>
          <a:xfrm>
            <a:off x="2465388" y="4500563"/>
            <a:ext cx="8226426"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1025525" y="0"/>
            <a:ext cx="8640763" cy="522128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pic>
        <p:nvPicPr>
          <p:cNvPr id="7" name="Obraz 6" descr="Obraz zawierający tekst&#10;&#10;Opis wygenerowany automatycznie">
            <a:extLst>
              <a:ext uri="{FF2B5EF4-FFF2-40B4-BE49-F238E27FC236}">
                <a16:creationId xmlns:a16="http://schemas.microsoft.com/office/drawing/2014/main" id="{3B4B8A84-3D08-244B-BF5B-6E361D1A74B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66975" y="4500563"/>
            <a:ext cx="3959225" cy="720090"/>
          </a:xfrm>
          <a:prstGeom prst="rect">
            <a:avLst/>
          </a:prstGeom>
        </p:spPr>
      </p:pic>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825750" y="5593629"/>
            <a:ext cx="7559675" cy="705572"/>
          </a:xfrm>
        </p:spPr>
        <p:txBody>
          <a:bodyPr/>
          <a:lstStyle/>
          <a:p>
            <a:r>
              <a:rPr lang="pl-PL"/>
              <a:t>Kliknij, aby edytować styl</a:t>
            </a:r>
            <a:endParaRPr lang="pl-PL" dirty="0"/>
          </a:p>
        </p:txBody>
      </p:sp>
    </p:spTree>
    <p:extLst>
      <p:ext uri="{BB962C8B-B14F-4D97-AF65-F5344CB8AC3E}">
        <p14:creationId xmlns:p14="http://schemas.microsoft.com/office/powerpoint/2010/main" val="278508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19076-3145-478D-819F-066CFD44F364}" type="datetimeFigureOut">
              <a:rPr lang="pl-PL" smtClean="0"/>
              <a:pPr/>
              <a:t>28.11.2024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4D8089A-20C8-4170-8593-D672EFDE3753}" type="slidenum">
              <a:rPr lang="pl-PL" smtClean="0"/>
              <a:pPr/>
              <a:t>‹#›</a:t>
            </a:fld>
            <a:endParaRPr lang="pl-PL"/>
          </a:p>
        </p:txBody>
      </p:sp>
    </p:spTree>
    <p:extLst>
      <p:ext uri="{BB962C8B-B14F-4D97-AF65-F5344CB8AC3E}">
        <p14:creationId xmlns:p14="http://schemas.microsoft.com/office/powerpoint/2010/main" val="2821338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661" y="467698"/>
            <a:ext cx="10023033" cy="427553"/>
          </a:xfrm>
          <a:prstGeom prst="rect">
            <a:avLst/>
          </a:prstGeom>
        </p:spPr>
        <p:txBody>
          <a:bodyPr lIns="0" tIns="0" rIns="0" bIns="0">
            <a:spAutoFit/>
          </a:bodyPr>
          <a:lstStyle>
            <a:lvl1pPr>
              <a:defRPr/>
            </a:lvl1pPr>
          </a:lstStyle>
          <a:p>
            <a:r>
              <a:rPr lang="en-US" altLang="en-US"/>
              <a:t>Click to insert title (Times New Roman, bold, 29 pt)</a:t>
            </a:r>
            <a:endParaRPr lang="en-GB"/>
          </a:p>
        </p:txBody>
      </p:sp>
      <p:sp>
        <p:nvSpPr>
          <p:cNvPr id="6" name="Rectangle 11"/>
          <p:cNvSpPr>
            <a:spLocks noChangeArrowheads="1"/>
          </p:cNvSpPr>
          <p:nvPr userDrawn="1"/>
        </p:nvSpPr>
        <p:spPr bwMode="auto">
          <a:xfrm>
            <a:off x="2661821" y="7250020"/>
            <a:ext cx="7664322" cy="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500">
                <a:solidFill>
                  <a:schemeClr val="tx1"/>
                </a:solidFill>
                <a:latin typeface="Arial"/>
              </a:defRPr>
            </a:lvl1pPr>
            <a:lvl2pPr marL="742950" indent="-285750">
              <a:defRPr sz="1500">
                <a:solidFill>
                  <a:schemeClr val="tx1"/>
                </a:solidFill>
                <a:latin typeface="Arial"/>
              </a:defRPr>
            </a:lvl2pPr>
            <a:lvl3pPr marL="1143000" indent="-228600">
              <a:defRPr sz="1500">
                <a:solidFill>
                  <a:schemeClr val="tx1"/>
                </a:solidFill>
                <a:latin typeface="Arial"/>
              </a:defRPr>
            </a:lvl3pPr>
            <a:lvl4pPr marL="1600200" indent="-228600">
              <a:defRPr sz="1500">
                <a:solidFill>
                  <a:schemeClr val="tx1"/>
                </a:solidFill>
                <a:latin typeface="Arial"/>
              </a:defRPr>
            </a:lvl4pPr>
            <a:lvl5pPr marL="2057400" indent="-228600">
              <a:defRPr sz="1500">
                <a:solidFill>
                  <a:schemeClr val="tx1"/>
                </a:solidFill>
                <a:latin typeface="Arial"/>
              </a:defRPr>
            </a:lvl5pPr>
            <a:lvl6pPr marL="2514600" indent="-228600" algn="ctr" eaLnBrk="0" fontAlgn="base" hangingPunct="0">
              <a:spcBef>
                <a:spcPct val="50000"/>
              </a:spcBef>
              <a:spcAft>
                <a:spcPct val="0"/>
              </a:spcAft>
              <a:defRPr sz="1500">
                <a:solidFill>
                  <a:schemeClr val="tx1"/>
                </a:solidFill>
                <a:latin typeface="Arial"/>
              </a:defRPr>
            </a:lvl6pPr>
            <a:lvl7pPr marL="2971800" indent="-228600" algn="ctr" eaLnBrk="0" fontAlgn="base" hangingPunct="0">
              <a:spcBef>
                <a:spcPct val="50000"/>
              </a:spcBef>
              <a:spcAft>
                <a:spcPct val="0"/>
              </a:spcAft>
              <a:defRPr sz="1500">
                <a:solidFill>
                  <a:schemeClr val="tx1"/>
                </a:solidFill>
                <a:latin typeface="Arial"/>
              </a:defRPr>
            </a:lvl7pPr>
            <a:lvl8pPr marL="3429000" indent="-228600" algn="ctr" eaLnBrk="0" fontAlgn="base" hangingPunct="0">
              <a:spcBef>
                <a:spcPct val="50000"/>
              </a:spcBef>
              <a:spcAft>
                <a:spcPct val="0"/>
              </a:spcAft>
              <a:defRPr sz="1500">
                <a:solidFill>
                  <a:schemeClr val="tx1"/>
                </a:solidFill>
                <a:latin typeface="Arial"/>
              </a:defRPr>
            </a:lvl8pPr>
            <a:lvl9pPr marL="3886200" indent="-228600" algn="ctr" eaLnBrk="0" fontAlgn="base" hangingPunct="0">
              <a:spcBef>
                <a:spcPct val="50000"/>
              </a:spcBef>
              <a:spcAft>
                <a:spcPct val="0"/>
              </a:spcAft>
              <a:defRPr sz="1500">
                <a:solidFill>
                  <a:schemeClr val="tx1"/>
                </a:solidFill>
                <a:latin typeface="Arial"/>
              </a:defRPr>
            </a:lvl9pPr>
          </a:lstStyle>
          <a:p>
            <a:pPr algn="r">
              <a:defRPr/>
            </a:pPr>
            <a:fld id="{D1CE1652-562F-4AD6-8407-3601846F24EE}" type="slidenum">
              <a:rPr lang="en-GB" altLang="en-US" sz="882" smtClean="0">
                <a:solidFill>
                  <a:srgbClr val="A19589"/>
                </a:solidFill>
                <a:latin typeface="Times New Roman" pitchFamily="18" charset="0"/>
              </a:rPr>
              <a:pPr algn="r">
                <a:defRPr/>
              </a:pPr>
              <a:t>‹#›</a:t>
            </a:fld>
            <a:endParaRPr lang="en-GB" altLang="en-US" sz="882">
              <a:solidFill>
                <a:srgbClr val="A19589"/>
              </a:solidFill>
              <a:latin typeface="Times New Roman" pitchFamily="18" charset="0"/>
            </a:endParaRPr>
          </a:p>
        </p:txBody>
      </p:sp>
    </p:spTree>
    <p:extLst>
      <p:ext uri="{BB962C8B-B14F-4D97-AF65-F5344CB8AC3E}">
        <p14:creationId xmlns:p14="http://schemas.microsoft.com/office/powerpoint/2010/main" val="4242185503"/>
      </p:ext>
    </p:extLst>
  </p:cSld>
  <p:clrMapOvr>
    <a:masterClrMapping/>
  </p:clrMapOv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534591" y="302737"/>
            <a:ext cx="9622632" cy="1259946"/>
          </a:xfrm>
        </p:spPr>
        <p:txBody>
          <a:bodyPr/>
          <a:lstStyle>
            <a:lvl1pPr>
              <a:defRPr/>
            </a:lvl1pPr>
          </a:lstStyle>
          <a:p>
            <a:r>
              <a:rPr lang="pl-PL"/>
              <a:t>Kliknij, aby edytować styl</a:t>
            </a:r>
            <a:endParaRPr lang="en-US"/>
          </a:p>
        </p:txBody>
      </p:sp>
      <p:sp>
        <p:nvSpPr>
          <p:cNvPr id="3" name="Text Placeholder 2"/>
          <p:cNvSpPr>
            <a:spLocks noGrp="1"/>
          </p:cNvSpPr>
          <p:nvPr>
            <p:ph type="body" idx="1"/>
          </p:nvPr>
        </p:nvSpPr>
        <p:spPr>
          <a:xfrm>
            <a:off x="534591" y="1692178"/>
            <a:ext cx="4724074" cy="705219"/>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pl-PL"/>
              <a:t>Kliknij, aby edytować style wzorca tekstu</a:t>
            </a:r>
          </a:p>
        </p:txBody>
      </p:sp>
      <p:sp>
        <p:nvSpPr>
          <p:cNvPr id="4" name="Content Placeholder 3"/>
          <p:cNvSpPr>
            <a:spLocks noGrp="1"/>
          </p:cNvSpPr>
          <p:nvPr>
            <p:ph sz="half" idx="2"/>
          </p:nvPr>
        </p:nvSpPr>
        <p:spPr>
          <a:xfrm>
            <a:off x="534591" y="2397397"/>
            <a:ext cx="4724074"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5431293" y="1692178"/>
            <a:ext cx="4725930" cy="705219"/>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pl-PL"/>
              <a:t>Kliknij, aby edytować style wzorca tekstu</a:t>
            </a:r>
          </a:p>
        </p:txBody>
      </p:sp>
      <p:sp>
        <p:nvSpPr>
          <p:cNvPr id="6" name="Content Placeholder 5"/>
          <p:cNvSpPr>
            <a:spLocks noGrp="1"/>
          </p:cNvSpPr>
          <p:nvPr>
            <p:ph sz="quarter" idx="4"/>
          </p:nvPr>
        </p:nvSpPr>
        <p:spPr>
          <a:xfrm>
            <a:off x="5431293" y="2397397"/>
            <a:ext cx="4725930" cy="4355563"/>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lvl1pPr>
              <a:defRPr/>
            </a:lvl1pPr>
          </a:lstStyle>
          <a:p>
            <a:endParaRPr lang="pl-PL"/>
          </a:p>
        </p:txBody>
      </p:sp>
      <p:sp>
        <p:nvSpPr>
          <p:cNvPr id="8" name="Footer Placeholder 7"/>
          <p:cNvSpPr>
            <a:spLocks noGrp="1"/>
          </p:cNvSpPr>
          <p:nvPr>
            <p:ph type="ftr" sz="quarter" idx="11"/>
          </p:nvPr>
        </p:nvSpPr>
        <p:spPr/>
        <p:txBody>
          <a:bodyPr/>
          <a:lstStyle>
            <a:lvl1pPr>
              <a:defRPr/>
            </a:lvl1pPr>
          </a:lstStyle>
          <a:p>
            <a:endParaRPr lang="pl-PL"/>
          </a:p>
        </p:txBody>
      </p:sp>
      <p:sp>
        <p:nvSpPr>
          <p:cNvPr id="9" name="Slide Number Placeholder 8"/>
          <p:cNvSpPr>
            <a:spLocks noGrp="1"/>
          </p:cNvSpPr>
          <p:nvPr>
            <p:ph type="sldNum" sz="quarter" idx="12"/>
          </p:nvPr>
        </p:nvSpPr>
        <p:spPr/>
        <p:txBody>
          <a:bodyPr/>
          <a:lstStyle>
            <a:lvl1pPr>
              <a:defRPr/>
            </a:lvl1pPr>
          </a:lstStyle>
          <a:p>
            <a:fld id="{334B9AA8-1A94-49B0-9398-704EA2725044}" type="slidenum">
              <a:rPr lang="pl-PL"/>
              <a:pPr/>
              <a:t>‹#›</a:t>
            </a:fld>
            <a:endParaRPr lang="pl-PL"/>
          </a:p>
        </p:txBody>
      </p:sp>
    </p:spTree>
    <p:extLst>
      <p:ext uri="{BB962C8B-B14F-4D97-AF65-F5344CB8AC3E}">
        <p14:creationId xmlns:p14="http://schemas.microsoft.com/office/powerpoint/2010/main" val="4079596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28.11.2024</a:t>
            </a:fld>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6" cstate="hqprint">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7" cstate="hqprint">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8" cstate="hqprint">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9" cstate="hqprint">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0" cstate="hqprint">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1" cstate="hqprint">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2" cstate="hqprint">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3" cstate="hqprint">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4" cstate="hqprint">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spTree>
    <p:extLst>
      <p:ext uri="{BB962C8B-B14F-4D97-AF65-F5344CB8AC3E}">
        <p14:creationId xmlns:p14="http://schemas.microsoft.com/office/powerpoint/2010/main" val="3586026018"/>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28.11.2024</a:t>
            </a:fld>
            <a:endParaRPr lang="pl-PL" dirty="0"/>
          </a:p>
        </p:txBody>
      </p:sp>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5750" y="4500563"/>
            <a:ext cx="3959225" cy="720090"/>
          </a:xfrm>
          <a:prstGeom prst="rect">
            <a:avLst/>
          </a:prstGeom>
        </p:spPr>
      </p:pic>
    </p:spTree>
    <p:extLst>
      <p:ext uri="{BB962C8B-B14F-4D97-AF65-F5344CB8AC3E}">
        <p14:creationId xmlns:p14="http://schemas.microsoft.com/office/powerpoint/2010/main" val="163393511"/>
      </p:ext>
    </p:extLst>
  </p:cSld>
  <p:clrMapOvr>
    <a:masterClrMapping/>
  </p:clrMapOvr>
  <p:extLst>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spTree>
    <p:extLst>
      <p:ext uri="{BB962C8B-B14F-4D97-AF65-F5344CB8AC3E}">
        <p14:creationId xmlns:p14="http://schemas.microsoft.com/office/powerpoint/2010/main" val="1007901643"/>
      </p:ext>
    </p:extLst>
  </p:cSld>
  <p:clrMapOvr>
    <a:masterClrMapping/>
  </p:clrMapOvr>
  <p:extLst>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9052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145398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 id="2147483741" r:id="rId11"/>
    <p:sldLayoutId id="2147483742" r:id="rId12"/>
    <p:sldLayoutId id="2147483743" r:id="rId13"/>
  </p:sldLayoutIdLst>
  <p:hf hdr="0" ftr="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5"/>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6"/>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7"/>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5.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8.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5.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1.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5.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8.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8.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5.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5.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hyperlink" Target="http://www.dabska.legal/" TargetMode="External"/><Relationship Id="rId4" Type="http://schemas.openxmlformats.org/officeDocument/2006/relationships/hyperlink" Target="mailto:office@dabska.lega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48.jpeg"/><Relationship Id="rId2" Type="http://schemas.openxmlformats.org/officeDocument/2006/relationships/diagramData" Target="../diagrams/data19.xml"/><Relationship Id="rId1" Type="http://schemas.openxmlformats.org/officeDocument/2006/relationships/slideLayout" Target="../slideLayouts/slideLayout11.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53.jpeg"/><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1.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1.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5.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8.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5.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61.jpeg"/><Relationship Id="rId1" Type="http://schemas.openxmlformats.org/officeDocument/2006/relationships/slideLayout" Target="../slideLayouts/slideLayout11.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2.png"/></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2726208F-D6F7-1381-5132-3B60A6BFE74B}"/>
              </a:ext>
            </a:extLst>
          </p:cNvPr>
          <p:cNvSpPr>
            <a:spLocks noGrp="1"/>
          </p:cNvSpPr>
          <p:nvPr>
            <p:ph type="ctrTitle"/>
          </p:nvPr>
        </p:nvSpPr>
        <p:spPr>
          <a:xfrm>
            <a:off x="1338081" y="3340145"/>
            <a:ext cx="7920115" cy="1087764"/>
          </a:xfrm>
        </p:spPr>
        <p:txBody>
          <a:bodyPr>
            <a:normAutofit/>
          </a:bodyPr>
          <a:lstStyle/>
          <a:p>
            <a:br>
              <a:rPr lang="pl-PL" sz="4000" b="0" dirty="0"/>
            </a:br>
            <a:endParaRPr lang="pl-PL" sz="4000" dirty="0"/>
          </a:p>
        </p:txBody>
      </p:sp>
      <p:sp>
        <p:nvSpPr>
          <p:cNvPr id="5" name="Podtytuł 4">
            <a:extLst>
              <a:ext uri="{FF2B5EF4-FFF2-40B4-BE49-F238E27FC236}">
                <a16:creationId xmlns:a16="http://schemas.microsoft.com/office/drawing/2014/main" id="{0F4B11A1-2445-C731-5567-0EBA6FAF8969}"/>
              </a:ext>
            </a:extLst>
          </p:cNvPr>
          <p:cNvSpPr>
            <a:spLocks noGrp="1"/>
          </p:cNvSpPr>
          <p:nvPr>
            <p:ph type="subTitle" idx="1"/>
          </p:nvPr>
        </p:nvSpPr>
        <p:spPr>
          <a:xfrm>
            <a:off x="1362372" y="4427909"/>
            <a:ext cx="7920037" cy="1080000"/>
          </a:xfrm>
        </p:spPr>
        <p:txBody>
          <a:bodyPr>
            <a:normAutofit fontScale="55000" lnSpcReduction="20000"/>
          </a:bodyPr>
          <a:lstStyle/>
          <a:p>
            <a:r>
              <a:rPr lang="pl-PL" sz="2800" dirty="0"/>
              <a:t>Pomoc publiczna i pomoc de </a:t>
            </a:r>
            <a:r>
              <a:rPr lang="pl-PL" sz="2800" dirty="0" err="1"/>
              <a:t>minimis</a:t>
            </a:r>
            <a:r>
              <a:rPr lang="pl-PL" sz="2800" dirty="0"/>
              <a:t> </a:t>
            </a:r>
            <a:br>
              <a:rPr lang="pl-PL" sz="2800" dirty="0"/>
            </a:br>
            <a:r>
              <a:rPr lang="pl-PL" sz="2800" dirty="0"/>
              <a:t>w projektach z programu Fundusze Europejskie dla Śląskiego 2021 - 2027</a:t>
            </a:r>
            <a:endParaRPr lang="pl-PL" dirty="0"/>
          </a:p>
        </p:txBody>
      </p:sp>
      <p:sp>
        <p:nvSpPr>
          <p:cNvPr id="2" name="Symbol zastępczy daty 1">
            <a:extLst>
              <a:ext uri="{FF2B5EF4-FFF2-40B4-BE49-F238E27FC236}">
                <a16:creationId xmlns:a16="http://schemas.microsoft.com/office/drawing/2014/main" id="{01A395D3-35E7-4FC6-9F13-A51704F85134}"/>
              </a:ext>
            </a:extLst>
          </p:cNvPr>
          <p:cNvSpPr>
            <a:spLocks noGrp="1"/>
          </p:cNvSpPr>
          <p:nvPr>
            <p:ph type="dt" sz="half" idx="10"/>
          </p:nvPr>
        </p:nvSpPr>
        <p:spPr>
          <a:xfrm>
            <a:off x="7362130" y="539749"/>
            <a:ext cx="2321430" cy="431775"/>
          </a:xfrm>
        </p:spPr>
        <p:txBody>
          <a:bodyPr/>
          <a:lstStyle/>
          <a:p>
            <a:r>
              <a:rPr lang="pl-PL" dirty="0"/>
              <a:t>2/3 grudnia </a:t>
            </a:r>
            <a:r>
              <a:rPr lang="en-US" dirty="0"/>
              <a:t>2024 r.</a:t>
            </a:r>
            <a:endParaRPr lang="pl-PL" dirty="0"/>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21" y="6299200"/>
            <a:ext cx="9522371" cy="1006083"/>
          </a:xfrm>
          <a:prstGeom prst="rect">
            <a:avLst/>
          </a:prstGeom>
        </p:spPr>
      </p:pic>
    </p:spTree>
    <p:extLst>
      <p:ext uri="{BB962C8B-B14F-4D97-AF65-F5344CB8AC3E}">
        <p14:creationId xmlns:p14="http://schemas.microsoft.com/office/powerpoint/2010/main" val="1061682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C5538D-50DC-A0EF-F4E2-39A8BBCD4EDD}"/>
              </a:ext>
            </a:extLst>
          </p:cNvPr>
          <p:cNvSpPr>
            <a:spLocks noGrp="1"/>
          </p:cNvSpPr>
          <p:nvPr>
            <p:ph type="title" idx="4294967295"/>
          </p:nvPr>
        </p:nvSpPr>
        <p:spPr>
          <a:xfrm>
            <a:off x="306123" y="922211"/>
            <a:ext cx="7461679" cy="747217"/>
          </a:xfrm>
        </p:spPr>
        <p:txBody>
          <a:bodyPr/>
          <a:lstStyle/>
          <a:p>
            <a:r>
              <a:rPr lang="pl-PL"/>
              <a:t>Single economic unit</a:t>
            </a:r>
            <a:endParaRPr lang="pl-PL" dirty="0"/>
          </a:p>
        </p:txBody>
      </p:sp>
      <p:graphicFrame>
        <p:nvGraphicFramePr>
          <p:cNvPr id="5" name="Diagram 4">
            <a:extLst>
              <a:ext uri="{FF2B5EF4-FFF2-40B4-BE49-F238E27FC236}">
                <a16:creationId xmlns:a16="http://schemas.microsoft.com/office/drawing/2014/main" id="{257A9A42-0B9C-847B-6636-19709D05CBF5}"/>
              </a:ext>
            </a:extLst>
          </p:cNvPr>
          <p:cNvGraphicFramePr/>
          <p:nvPr>
            <p:extLst>
              <p:ext uri="{D42A27DB-BD31-4B8C-83A1-F6EECF244321}">
                <p14:modId xmlns:p14="http://schemas.microsoft.com/office/powerpoint/2010/main" val="2502836642"/>
              </p:ext>
            </p:extLst>
          </p:nvPr>
        </p:nvGraphicFramePr>
        <p:xfrm>
          <a:off x="1535883" y="2351078"/>
          <a:ext cx="8016924" cy="3095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7332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C1FA39C0-5B6D-4110-8076-8F9A1331A3E4}"/>
              </a:ext>
            </a:extLst>
          </p:cNvPr>
          <p:cNvSpPr>
            <a:spLocks noGrp="1"/>
          </p:cNvSpPr>
          <p:nvPr>
            <p:ph type="title"/>
          </p:nvPr>
        </p:nvSpPr>
        <p:spPr>
          <a:xfrm>
            <a:off x="5345906" y="899836"/>
            <a:ext cx="4320000" cy="1080001"/>
          </a:xfrm>
        </p:spPr>
        <p:txBody>
          <a:bodyPr anchor="t">
            <a:normAutofit/>
          </a:bodyPr>
          <a:lstStyle/>
          <a:p>
            <a:r>
              <a:rPr lang="pl-PL" dirty="0"/>
              <a:t>Rozpoczęcie prac</a:t>
            </a:r>
            <a:endParaRPr lang="en-US" dirty="0"/>
          </a:p>
        </p:txBody>
      </p:sp>
      <p:sp>
        <p:nvSpPr>
          <p:cNvPr id="5" name="Symbol zastępczy zawartości 4">
            <a:extLst>
              <a:ext uri="{FF2B5EF4-FFF2-40B4-BE49-F238E27FC236}">
                <a16:creationId xmlns:a16="http://schemas.microsoft.com/office/drawing/2014/main" id="{3F6FF4D9-E4B8-4C11-8285-8C20D5B3359E}"/>
              </a:ext>
            </a:extLst>
          </p:cNvPr>
          <p:cNvSpPr>
            <a:spLocks noGrp="1"/>
          </p:cNvSpPr>
          <p:nvPr>
            <p:ph sz="half" idx="1"/>
          </p:nvPr>
        </p:nvSpPr>
        <p:spPr>
          <a:xfrm>
            <a:off x="5345906" y="1979837"/>
            <a:ext cx="4320382" cy="4680002"/>
          </a:xfrm>
        </p:spPr>
        <p:txBody>
          <a:bodyPr>
            <a:normAutofit/>
          </a:bodyPr>
          <a:lstStyle/>
          <a:p>
            <a:r>
              <a:rPr lang="pl-PL" sz="1400"/>
              <a:t>Pojęcie</a:t>
            </a:r>
            <a:r>
              <a:rPr lang="pl-PL" sz="1400" spc="4"/>
              <a:t> </a:t>
            </a:r>
            <a:r>
              <a:rPr lang="pl-PL" sz="1400"/>
              <a:t>„rozpoczęcia</a:t>
            </a:r>
            <a:r>
              <a:rPr lang="pl-PL" sz="1400" spc="4"/>
              <a:t> </a:t>
            </a:r>
            <a:r>
              <a:rPr lang="pl-PL" sz="1400"/>
              <a:t>prac”</a:t>
            </a:r>
            <a:r>
              <a:rPr lang="pl-PL" sz="1400" spc="4"/>
              <a:t> </a:t>
            </a:r>
            <a:r>
              <a:rPr lang="pl-PL" sz="1400"/>
              <a:t>zostało</a:t>
            </a:r>
            <a:r>
              <a:rPr lang="pl-PL" sz="1400" spc="4"/>
              <a:t> </a:t>
            </a:r>
            <a:r>
              <a:rPr lang="pl-PL" sz="1400"/>
              <a:t>zdefiniowane</a:t>
            </a:r>
            <a:r>
              <a:rPr lang="pl-PL" sz="1400" spc="4"/>
              <a:t> </a:t>
            </a:r>
            <a:r>
              <a:rPr lang="pl-PL" sz="1400"/>
              <a:t>w</a:t>
            </a:r>
            <a:r>
              <a:rPr lang="pl-PL" sz="1400" spc="4"/>
              <a:t> </a:t>
            </a:r>
            <a:r>
              <a:rPr lang="pl-PL" sz="1400"/>
              <a:t>art.</a:t>
            </a:r>
            <a:r>
              <a:rPr lang="pl-PL" sz="1400" spc="4"/>
              <a:t> </a:t>
            </a:r>
            <a:r>
              <a:rPr lang="pl-PL" sz="1400"/>
              <a:t>2</a:t>
            </a:r>
            <a:r>
              <a:rPr lang="pl-PL" sz="1400" spc="4"/>
              <a:t> </a:t>
            </a:r>
            <a:r>
              <a:rPr lang="pl-PL" sz="1400"/>
              <a:t>pkt</a:t>
            </a:r>
            <a:r>
              <a:rPr lang="pl-PL" sz="1400" spc="4"/>
              <a:t> </a:t>
            </a:r>
            <a:r>
              <a:rPr lang="pl-PL" sz="1400"/>
              <a:t>23</a:t>
            </a:r>
            <a:r>
              <a:rPr lang="pl-PL" sz="1400" spc="4"/>
              <a:t> </a:t>
            </a:r>
            <a:r>
              <a:rPr lang="pl-PL" sz="1400"/>
              <a:t>rozporządzenia</a:t>
            </a:r>
            <a:r>
              <a:rPr lang="pl-PL" sz="1400" spc="33"/>
              <a:t> </a:t>
            </a:r>
            <a:r>
              <a:rPr lang="pl-PL" sz="1400"/>
              <a:t>GBER,</a:t>
            </a:r>
            <a:r>
              <a:rPr lang="pl-PL" sz="1400" spc="231"/>
              <a:t> </a:t>
            </a:r>
            <a:r>
              <a:rPr lang="pl-PL" sz="1400"/>
              <a:t>należy</a:t>
            </a:r>
            <a:r>
              <a:rPr lang="pl-PL" sz="1400" spc="231"/>
              <a:t> </a:t>
            </a:r>
            <a:r>
              <a:rPr lang="pl-PL" sz="1400"/>
              <a:t>je</a:t>
            </a:r>
            <a:r>
              <a:rPr lang="pl-PL" sz="1400" spc="244"/>
              <a:t> </a:t>
            </a:r>
            <a:r>
              <a:rPr lang="pl-PL" sz="1400"/>
              <a:t>rozumieć</a:t>
            </a:r>
            <a:r>
              <a:rPr lang="pl-PL" sz="1400" spc="231"/>
              <a:t> </a:t>
            </a:r>
            <a:r>
              <a:rPr lang="pl-PL" sz="1400"/>
              <a:t>jako</a:t>
            </a:r>
            <a:r>
              <a:rPr lang="pl-PL" sz="1400" spc="236"/>
              <a:t> </a:t>
            </a:r>
            <a:r>
              <a:rPr lang="pl-PL" sz="1400"/>
              <a:t>rozpoczęcie</a:t>
            </a:r>
            <a:r>
              <a:rPr lang="pl-PL" sz="1400" spc="236"/>
              <a:t> </a:t>
            </a:r>
            <a:r>
              <a:rPr lang="pl-PL" sz="1400"/>
              <a:t>robót</a:t>
            </a:r>
            <a:r>
              <a:rPr lang="pl-PL" sz="1400" spc="227"/>
              <a:t> </a:t>
            </a:r>
            <a:r>
              <a:rPr lang="pl-PL" sz="1400"/>
              <a:t>budowlanych</a:t>
            </a:r>
            <a:r>
              <a:rPr lang="pl-PL" sz="1400" spc="231"/>
              <a:t> </a:t>
            </a:r>
            <a:r>
              <a:rPr lang="pl-PL" sz="1400"/>
              <a:t>związanych</a:t>
            </a:r>
            <a:r>
              <a:rPr lang="pl-PL" sz="1400" spc="-194"/>
              <a:t> </a:t>
            </a:r>
            <a:r>
              <a:rPr lang="pl-PL" sz="1400"/>
              <a:t>z inwestycją</a:t>
            </a:r>
            <a:r>
              <a:rPr lang="pl-PL" sz="1400" spc="4"/>
              <a:t> </a:t>
            </a:r>
            <a:r>
              <a:rPr lang="pl-PL" sz="1400"/>
              <a:t>lub</a:t>
            </a:r>
            <a:r>
              <a:rPr lang="pl-PL" sz="1400" spc="4"/>
              <a:t> </a:t>
            </a:r>
            <a:r>
              <a:rPr lang="pl-PL" sz="1400"/>
              <a:t>pierwsze prawnie</a:t>
            </a:r>
            <a:r>
              <a:rPr lang="pl-PL" sz="1400" spc="4"/>
              <a:t> </a:t>
            </a:r>
            <a:r>
              <a:rPr lang="pl-PL" sz="1400"/>
              <a:t>wiążące zobowiązanie do</a:t>
            </a:r>
            <a:r>
              <a:rPr lang="pl-PL" sz="1400" spc="4"/>
              <a:t> </a:t>
            </a:r>
            <a:r>
              <a:rPr lang="pl-PL" sz="1400"/>
              <a:t>zamówienia</a:t>
            </a:r>
            <a:r>
              <a:rPr lang="pl-PL" sz="1400" spc="4"/>
              <a:t> </a:t>
            </a:r>
            <a:r>
              <a:rPr lang="pl-PL" sz="1400"/>
              <a:t>urządzeń</a:t>
            </a:r>
            <a:r>
              <a:rPr lang="pl-PL" sz="1400" spc="4"/>
              <a:t> </a:t>
            </a:r>
            <a:r>
              <a:rPr lang="pl-PL" sz="1400"/>
              <a:t>lub</a:t>
            </a:r>
            <a:r>
              <a:rPr lang="pl-PL" sz="1400" spc="4"/>
              <a:t> </a:t>
            </a:r>
            <a:r>
              <a:rPr lang="pl-PL" sz="1400"/>
              <a:t>inne</a:t>
            </a:r>
            <a:r>
              <a:rPr lang="pl-PL" sz="1400" spc="4"/>
              <a:t> </a:t>
            </a:r>
            <a:r>
              <a:rPr lang="pl-PL" sz="1400"/>
              <a:t>zobowiązanie, które sprawia, że inwestycja staje się nieodwracalna, zależnie od tego, co nastąpi</a:t>
            </a:r>
            <a:r>
              <a:rPr lang="pl-PL" sz="1400" spc="4"/>
              <a:t> </a:t>
            </a:r>
            <a:r>
              <a:rPr lang="pl-PL" sz="1400"/>
              <a:t>najpierw.  </a:t>
            </a:r>
            <a:r>
              <a:rPr lang="pl-PL" sz="1400" spc="25"/>
              <a:t> </a:t>
            </a:r>
            <a:r>
              <a:rPr lang="pl-PL" sz="1400"/>
              <a:t>Zakupu  </a:t>
            </a:r>
            <a:r>
              <a:rPr lang="pl-PL" sz="1400" spc="29"/>
              <a:t> </a:t>
            </a:r>
            <a:r>
              <a:rPr lang="pl-PL" sz="1400"/>
              <a:t>gruntów  </a:t>
            </a:r>
            <a:r>
              <a:rPr lang="pl-PL" sz="1400" spc="25"/>
              <a:t> </a:t>
            </a:r>
            <a:r>
              <a:rPr lang="pl-PL" sz="1400"/>
              <a:t>ani  </a:t>
            </a:r>
            <a:r>
              <a:rPr lang="pl-PL" sz="1400" spc="25"/>
              <a:t> </a:t>
            </a:r>
            <a:r>
              <a:rPr lang="pl-PL" sz="1400"/>
              <a:t>prac  </a:t>
            </a:r>
            <a:r>
              <a:rPr lang="pl-PL" sz="1400" spc="25"/>
              <a:t> </a:t>
            </a:r>
            <a:r>
              <a:rPr lang="pl-PL" sz="1400"/>
              <a:t>przygotowawczych,  </a:t>
            </a:r>
            <a:r>
              <a:rPr lang="pl-PL" sz="1400" spc="29"/>
              <a:t> </a:t>
            </a:r>
            <a:r>
              <a:rPr lang="pl-PL" sz="1400"/>
              <a:t>takich  </a:t>
            </a:r>
            <a:r>
              <a:rPr lang="pl-PL" sz="1400" spc="25"/>
              <a:t> </a:t>
            </a:r>
            <a:r>
              <a:rPr lang="pl-PL" sz="1400"/>
              <a:t>jak  </a:t>
            </a:r>
            <a:r>
              <a:rPr lang="pl-PL" sz="1400" spc="58"/>
              <a:t> </a:t>
            </a:r>
            <a:r>
              <a:rPr lang="pl-PL" sz="1400"/>
              <a:t>uzyskanie  </a:t>
            </a:r>
            <a:r>
              <a:rPr lang="pl-PL" sz="1400" spc="25"/>
              <a:t> </a:t>
            </a:r>
            <a:r>
              <a:rPr lang="pl-PL" sz="1400"/>
              <a:t>zezwoleń</a:t>
            </a:r>
            <a:r>
              <a:rPr lang="pl-PL" sz="1400" spc="4"/>
              <a:t> </a:t>
            </a:r>
            <a:r>
              <a:rPr lang="pl-PL" sz="1400"/>
              <a:t>i przeprowadzenie studiów wykonalności, nie uznaje się za rozpoczęcie prac. W odniesieniu do</a:t>
            </a:r>
            <a:r>
              <a:rPr lang="pl-PL" sz="1400" spc="4"/>
              <a:t> </a:t>
            </a:r>
            <a:r>
              <a:rPr lang="pl-PL" sz="1400"/>
              <a:t>przejęć</a:t>
            </a:r>
            <a:r>
              <a:rPr lang="pl-PL" sz="1400" spc="203"/>
              <a:t> </a:t>
            </a:r>
            <a:r>
              <a:rPr lang="pl-PL" sz="1400"/>
              <a:t>„rozpoczęcie   prac”   oznacza   moment   nabycia   aktywów   bezpośrednio   związanych</a:t>
            </a:r>
            <a:r>
              <a:rPr lang="pl-PL" sz="1400" spc="-191"/>
              <a:t> </a:t>
            </a:r>
            <a:r>
              <a:rPr lang="pl-PL" sz="1400"/>
              <a:t>z</a:t>
            </a:r>
            <a:r>
              <a:rPr lang="pl-PL" sz="1400" spc="-4"/>
              <a:t> </a:t>
            </a:r>
            <a:r>
              <a:rPr lang="pl-PL" sz="1400"/>
              <a:t>nabytym</a:t>
            </a:r>
            <a:r>
              <a:rPr lang="pl-PL" sz="1400" spc="-4"/>
              <a:t> </a:t>
            </a:r>
            <a:r>
              <a:rPr lang="pl-PL" sz="1400"/>
              <a:t>zakładem.</a:t>
            </a:r>
          </a:p>
          <a:p>
            <a:endParaRPr lang="pl-PL" sz="1400"/>
          </a:p>
        </p:txBody>
      </p:sp>
      <p:sp>
        <p:nvSpPr>
          <p:cNvPr id="3" name="Symbol zastępczy numeru slajdu 2">
            <a:extLst>
              <a:ext uri="{FF2B5EF4-FFF2-40B4-BE49-F238E27FC236}">
                <a16:creationId xmlns:a16="http://schemas.microsoft.com/office/drawing/2014/main" id="{E83C5131-51AB-4E23-A7D4-C422F1CF4BC7}"/>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100</a:t>
            </a:fld>
            <a:endParaRPr lang="pl-PL" sz="500" noProof="0">
              <a:solidFill>
                <a:schemeClr val="tx2"/>
              </a:solidFill>
            </a:endParaRPr>
          </a:p>
        </p:txBody>
      </p:sp>
      <p:pic>
        <p:nvPicPr>
          <p:cNvPr id="7" name="Symbol zastępczy zawartości 6">
            <a:extLst>
              <a:ext uri="{FF2B5EF4-FFF2-40B4-BE49-F238E27FC236}">
                <a16:creationId xmlns:a16="http://schemas.microsoft.com/office/drawing/2014/main" id="{3CA0AF99-8128-4403-BB22-2E8E1B9F4A74}"/>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tretch/>
        </p:blipFill>
        <p:spPr>
          <a:xfrm>
            <a:off x="0" y="2146950"/>
            <a:ext cx="4986338" cy="3266051"/>
          </a:xfrm>
          <a:noFill/>
        </p:spPr>
      </p:pic>
      <p:sp>
        <p:nvSpPr>
          <p:cNvPr id="2" name="Symbol zastępczy stopki 1">
            <a:extLst>
              <a:ext uri="{FF2B5EF4-FFF2-40B4-BE49-F238E27FC236}">
                <a16:creationId xmlns:a16="http://schemas.microsoft.com/office/drawing/2014/main" id="{1DD614B1-A278-4372-BFAC-7B59B3BD4A93}"/>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39460054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FED8E980-274D-4CF7-A8B5-8D1E8ED85F0E}"/>
              </a:ext>
            </a:extLst>
          </p:cNvPr>
          <p:cNvSpPr>
            <a:spLocks noGrp="1"/>
          </p:cNvSpPr>
          <p:nvPr>
            <p:ph type="title"/>
          </p:nvPr>
        </p:nvSpPr>
        <p:spPr>
          <a:xfrm>
            <a:off x="521370" y="339854"/>
            <a:ext cx="8640381" cy="1080001"/>
          </a:xfrm>
        </p:spPr>
        <p:txBody>
          <a:bodyPr anchor="t">
            <a:normAutofit/>
          </a:bodyPr>
          <a:lstStyle/>
          <a:p>
            <a:r>
              <a:rPr lang="pl-PL" dirty="0"/>
              <a:t>Trwałość projektu</a:t>
            </a:r>
          </a:p>
        </p:txBody>
      </p:sp>
      <p:sp>
        <p:nvSpPr>
          <p:cNvPr id="5" name="Symbol zastępczy numeru slajdu 4">
            <a:extLst>
              <a:ext uri="{FF2B5EF4-FFF2-40B4-BE49-F238E27FC236}">
                <a16:creationId xmlns:a16="http://schemas.microsoft.com/office/drawing/2014/main" id="{A182FE70-53AF-4DEB-8045-7AF568190519}"/>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lnSpc>
                <a:spcPct val="90000"/>
              </a:lnSpc>
              <a:spcAft>
                <a:spcPts val="600"/>
              </a:spcAft>
            </a:pPr>
            <a:fld id="{8699F50C-BE38-4BD0-BA84-9B090E1F2B9B}" type="slidenum">
              <a:rPr lang="pl-PL" sz="500" smtClean="0">
                <a:solidFill>
                  <a:schemeClr val="tx2"/>
                </a:solidFill>
              </a:rPr>
              <a:pPr rtl="0">
                <a:lnSpc>
                  <a:spcPct val="90000"/>
                </a:lnSpc>
                <a:spcAft>
                  <a:spcPts val="600"/>
                </a:spcAft>
              </a:pPr>
              <a:t>101</a:t>
            </a:fld>
            <a:endParaRPr lang="pl-PL" sz="500" noProof="0">
              <a:solidFill>
                <a:schemeClr val="tx2"/>
              </a:solidFill>
            </a:endParaRPr>
          </a:p>
        </p:txBody>
      </p:sp>
      <p:sp>
        <p:nvSpPr>
          <p:cNvPr id="4" name="Symbol zastępczy stopki 3">
            <a:extLst>
              <a:ext uri="{FF2B5EF4-FFF2-40B4-BE49-F238E27FC236}">
                <a16:creationId xmlns:a16="http://schemas.microsoft.com/office/drawing/2014/main" id="{F396E214-114F-4B44-B264-C20B15B97D51}"/>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spcAft>
                <a:spcPts val="600"/>
              </a:spcAft>
            </a:pPr>
            <a:r>
              <a:rPr lang="pl-PL"/>
              <a:t>Dodaj stopkę</a:t>
            </a:r>
            <a:endParaRPr lang="pl-PL" noProof="0"/>
          </a:p>
        </p:txBody>
      </p:sp>
      <p:graphicFrame>
        <p:nvGraphicFramePr>
          <p:cNvPr id="2" name="Symbol zastępczy zawartości 1">
            <a:extLst>
              <a:ext uri="{FF2B5EF4-FFF2-40B4-BE49-F238E27FC236}">
                <a16:creationId xmlns:a16="http://schemas.microsoft.com/office/drawing/2014/main" id="{879E5594-537F-3BF1-4BFA-350C26F98203}"/>
              </a:ext>
            </a:extLst>
          </p:cNvPr>
          <p:cNvGraphicFramePr>
            <a:graphicFrameLocks noGrp="1"/>
          </p:cNvGraphicFramePr>
          <p:nvPr>
            <p:ph idx="1"/>
            <p:extLst>
              <p:ext uri="{D42A27DB-BD31-4B8C-83A1-F6EECF244321}">
                <p14:modId xmlns:p14="http://schemas.microsoft.com/office/powerpoint/2010/main" val="1308022834"/>
              </p:ext>
            </p:extLst>
          </p:nvPr>
        </p:nvGraphicFramePr>
        <p:xfrm>
          <a:off x="377354" y="539477"/>
          <a:ext cx="9937104"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3538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250D3A8E-2FBE-4764-8191-A3025C00D07D}"/>
              </a:ext>
            </a:extLst>
          </p:cNvPr>
          <p:cNvSpPr>
            <a:spLocks noGrp="1"/>
          </p:cNvSpPr>
          <p:nvPr>
            <p:ph type="title"/>
          </p:nvPr>
        </p:nvSpPr>
        <p:spPr>
          <a:xfrm>
            <a:off x="5345906" y="899836"/>
            <a:ext cx="4320000" cy="1080001"/>
          </a:xfrm>
        </p:spPr>
        <p:txBody>
          <a:bodyPr anchor="t">
            <a:normAutofit/>
          </a:bodyPr>
          <a:lstStyle/>
          <a:p>
            <a:r>
              <a:rPr lang="pl-PL" dirty="0"/>
              <a:t>Skutki naruszenia trwałości</a:t>
            </a:r>
          </a:p>
        </p:txBody>
      </p:sp>
      <p:sp>
        <p:nvSpPr>
          <p:cNvPr id="5" name="Symbol zastępczy zawartości 4">
            <a:extLst>
              <a:ext uri="{FF2B5EF4-FFF2-40B4-BE49-F238E27FC236}">
                <a16:creationId xmlns:a16="http://schemas.microsoft.com/office/drawing/2014/main" id="{DF14D859-FF2D-4131-B1A5-4C5C95DE687F}"/>
              </a:ext>
            </a:extLst>
          </p:cNvPr>
          <p:cNvSpPr>
            <a:spLocks noGrp="1"/>
          </p:cNvSpPr>
          <p:nvPr>
            <p:ph sz="half" idx="1"/>
          </p:nvPr>
        </p:nvSpPr>
        <p:spPr>
          <a:xfrm>
            <a:off x="5345906" y="1979837"/>
            <a:ext cx="4320382" cy="4680002"/>
          </a:xfrm>
        </p:spPr>
        <p:txBody>
          <a:bodyPr>
            <a:normAutofit/>
          </a:bodyPr>
          <a:lstStyle/>
          <a:p>
            <a:r>
              <a:rPr lang="pl-PL"/>
              <a:t>W sytuacji naruszenia trwałości, uzyskane wsparcie podlega zwrotowi, proporcjonalnie do okresu niezachowania trwałości projektu.</a:t>
            </a:r>
          </a:p>
          <a:p>
            <a:endParaRPr lang="pl-PL"/>
          </a:p>
        </p:txBody>
      </p:sp>
      <p:sp>
        <p:nvSpPr>
          <p:cNvPr id="3" name="Symbol zastępczy numeru slajdu 2">
            <a:extLst>
              <a:ext uri="{FF2B5EF4-FFF2-40B4-BE49-F238E27FC236}">
                <a16:creationId xmlns:a16="http://schemas.microsoft.com/office/drawing/2014/main" id="{AFDBD5DC-98F7-4CC0-A8AB-79E3267B79BD}"/>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102</a:t>
            </a:fld>
            <a:endParaRPr lang="pl-PL" sz="500" noProof="0">
              <a:solidFill>
                <a:schemeClr val="tx2"/>
              </a:solidFill>
            </a:endParaRPr>
          </a:p>
        </p:txBody>
      </p:sp>
      <p:pic>
        <p:nvPicPr>
          <p:cNvPr id="7" name="Symbol zastępczy zawartości 6" descr="Obraz zawierający kilka&#10;&#10;Opis wygenerowany automatycznie">
            <a:extLst>
              <a:ext uri="{FF2B5EF4-FFF2-40B4-BE49-F238E27FC236}">
                <a16:creationId xmlns:a16="http://schemas.microsoft.com/office/drawing/2014/main" id="{0AB72DD3-BD1E-4CD6-A9EF-9EFCD30E860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l="30825" r="11388"/>
          <a:stretch/>
        </p:blipFill>
        <p:spPr>
          <a:xfrm>
            <a:off x="20" y="900113"/>
            <a:ext cx="4986318" cy="5759726"/>
          </a:xfrm>
          <a:noFill/>
        </p:spPr>
      </p:pic>
      <p:sp>
        <p:nvSpPr>
          <p:cNvPr id="2" name="Symbol zastępczy stopki 1">
            <a:extLst>
              <a:ext uri="{FF2B5EF4-FFF2-40B4-BE49-F238E27FC236}">
                <a16:creationId xmlns:a16="http://schemas.microsoft.com/office/drawing/2014/main" id="{58A40531-04AD-4634-93A7-4EB88BA3E8BD}"/>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23616939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177162" y="2172485"/>
            <a:ext cx="6846136" cy="513987"/>
          </a:xfrm>
          <a:prstGeom prst="rect">
            <a:avLst/>
          </a:prstGeom>
          <a:noFill/>
        </p:spPr>
        <p:txBody>
          <a:bodyPr wrap="square" lIns="0" tIns="0" rIns="0" bIns="0" rtlCol="0">
            <a:spAutoFit/>
          </a:bodyPr>
          <a:lstStyle/>
          <a:p>
            <a:r>
              <a:rPr lang="pl-PL" sz="1670" b="1">
                <a:latin typeface="Open Sans" panose="020B0606030504020204" pitchFamily="34" charset="0"/>
                <a:ea typeface="Open Sans" panose="020B0606030504020204" pitchFamily="34" charset="0"/>
                <a:cs typeface="Open Sans" panose="020B0606030504020204" pitchFamily="34" charset="0"/>
              </a:rPr>
              <a:t>W okresie implementacji i okresie trwałości nie można poddawać operacji zasadniczej modyfikacji wynikającej:</a:t>
            </a:r>
            <a:endParaRPr lang="en-GB" sz="1670" b="1">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a:off x="4250845" y="2886862"/>
            <a:ext cx="5119719" cy="4368888"/>
          </a:xfrm>
          <a:prstGeom prst="rect">
            <a:avLst/>
          </a:prstGeom>
          <a:noFill/>
        </p:spPr>
        <p:txBody>
          <a:bodyPr wrap="square" lIns="0" tIns="0" rIns="0" bIns="0" rtlCol="0">
            <a:spAutoFit/>
          </a:bodyPr>
          <a:lstStyle/>
          <a:p>
            <a:pPr marL="283484" indent="-283484">
              <a:buAutoNum type="alphaLcParenBoth"/>
            </a:pPr>
            <a:r>
              <a:rPr lang="pl-PL" sz="1670" dirty="0">
                <a:latin typeface="Open Sans" panose="020B0606030504020204" pitchFamily="34" charset="0"/>
                <a:ea typeface="Open Sans" panose="020B0606030504020204" pitchFamily="34" charset="0"/>
                <a:cs typeface="Open Sans" panose="020B0606030504020204" pitchFamily="34" charset="0"/>
              </a:rPr>
              <a:t>ze zmiany charakteru własności elementu infrastruktury,</a:t>
            </a: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r>
              <a:rPr lang="pl-PL" sz="1670" dirty="0">
                <a:latin typeface="Open Sans" panose="020B0606030504020204" pitchFamily="34" charset="0"/>
                <a:ea typeface="Open Sans" panose="020B0606030504020204" pitchFamily="34" charset="0"/>
                <a:cs typeface="Open Sans" panose="020B0606030504020204" pitchFamily="34" charset="0"/>
              </a:rPr>
              <a:t>z zaprzestania działalności produkcyjnej</a:t>
            </a: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r>
              <a:rPr lang="pl-PL" sz="1670" dirty="0">
                <a:latin typeface="Open Sans" panose="020B0606030504020204" pitchFamily="34" charset="0"/>
                <a:ea typeface="Open Sans" panose="020B0606030504020204" pitchFamily="34" charset="0"/>
                <a:cs typeface="Open Sans" panose="020B0606030504020204" pitchFamily="34" charset="0"/>
              </a:rPr>
              <a:t>mającej wpływ na charakter lub warunki realizacji operacji</a:t>
            </a: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buAutoNum type="alphaLcParenBoth"/>
            </a:pPr>
            <a:r>
              <a:rPr lang="pl-PL" sz="1670" dirty="0">
                <a:latin typeface="Open Sans" panose="020B0606030504020204" pitchFamily="34" charset="0"/>
                <a:ea typeface="Open Sans" panose="020B0606030504020204" pitchFamily="34" charset="0"/>
                <a:cs typeface="Open Sans" panose="020B0606030504020204" pitchFamily="34" charset="0"/>
              </a:rPr>
              <a:t>Powodującej uzyskanie nieuzasadnionej korzyści przez  przedsiębiorstwo lub podmiot publiczny</a:t>
            </a:r>
          </a:p>
          <a:p>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3"/>
          <p:cNvSpPr>
            <a:spLocks noChangeArrowheads="1"/>
          </p:cNvSpPr>
          <p:nvPr/>
        </p:nvSpPr>
        <p:spPr bwMode="auto">
          <a:xfrm>
            <a:off x="2666983" y="3109167"/>
            <a:ext cx="366066" cy="366150"/>
          </a:xfrm>
          <a:prstGeom prst="ellipse">
            <a:avLst/>
          </a:prstGeom>
          <a:solidFill>
            <a:schemeClr val="accent4"/>
          </a:solidFill>
          <a:ln>
            <a:noFill/>
          </a:ln>
          <a:effectLst/>
        </p:spPr>
        <p:txBody>
          <a:bodyPr anchor="ctr"/>
          <a:lstStyle/>
          <a:p>
            <a:pPr algn="ctr" eaLnBrk="0" hangingPunct="0"/>
            <a:r>
              <a:rPr lang="pl-PL" altLang="en-US" sz="1670" b="1" dirty="0">
                <a:latin typeface="Open Sans" panose="020B0606030504020204" pitchFamily="34" charset="0"/>
                <a:ea typeface="Open Sans" panose="020B0606030504020204" pitchFamily="34" charset="0"/>
                <a:cs typeface="Open Sans" panose="020B0606030504020204" pitchFamily="34" charset="0"/>
              </a:rPr>
              <a:t>1</a:t>
            </a:r>
            <a:endParaRPr lang="en-GB" altLang="en-US" sz="167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3"/>
          <p:cNvSpPr>
            <a:spLocks noChangeArrowheads="1"/>
          </p:cNvSpPr>
          <p:nvPr/>
        </p:nvSpPr>
        <p:spPr bwMode="auto">
          <a:xfrm>
            <a:off x="2666983" y="4579035"/>
            <a:ext cx="366066" cy="366150"/>
          </a:xfrm>
          <a:prstGeom prst="ellipse">
            <a:avLst/>
          </a:prstGeom>
          <a:solidFill>
            <a:schemeClr val="accent2"/>
          </a:solidFill>
          <a:ln>
            <a:noFill/>
          </a:ln>
          <a:effectLst/>
        </p:spPr>
        <p:txBody>
          <a:bodyPr anchor="ctr"/>
          <a:lstStyle/>
          <a:p>
            <a:pPr algn="ctr" eaLnBrk="0" hangingPunct="0"/>
            <a:r>
              <a:rPr lang="pl-PL" altLang="en-US" sz="1670" b="1" dirty="0">
                <a:latin typeface="Open Sans" panose="020B0606030504020204" pitchFamily="34" charset="0"/>
                <a:ea typeface="Open Sans" panose="020B0606030504020204" pitchFamily="34" charset="0"/>
                <a:cs typeface="Open Sans" panose="020B0606030504020204" pitchFamily="34" charset="0"/>
              </a:rPr>
              <a:t>2</a:t>
            </a:r>
            <a:endParaRPr lang="en-GB" altLang="en-US" sz="167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Left Brace 16"/>
          <p:cNvSpPr/>
          <p:nvPr/>
        </p:nvSpPr>
        <p:spPr>
          <a:xfrm>
            <a:off x="3500426" y="2886862"/>
            <a:ext cx="178595" cy="892974"/>
          </a:xfrm>
          <a:prstGeom prst="leftBrace">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70">
              <a:latin typeface="Open Sans" panose="020B0606030504020204" pitchFamily="34" charset="0"/>
              <a:ea typeface="Open Sans" panose="020B0606030504020204" pitchFamily="34" charset="0"/>
              <a:cs typeface="Open Sans" panose="020B0606030504020204" pitchFamily="34" charset="0"/>
            </a:endParaRPr>
          </a:p>
        </p:txBody>
      </p:sp>
      <p:sp>
        <p:nvSpPr>
          <p:cNvPr id="18" name="Left Brace 17"/>
          <p:cNvSpPr/>
          <p:nvPr/>
        </p:nvSpPr>
        <p:spPr>
          <a:xfrm>
            <a:off x="3553374" y="4315621"/>
            <a:ext cx="178595" cy="892974"/>
          </a:xfrm>
          <a:prstGeom prst="leftBrace">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7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4024025" y="3504422"/>
            <a:ext cx="1547822" cy="256993"/>
          </a:xfrm>
          <a:prstGeom prst="rect">
            <a:avLst/>
          </a:prstGeom>
          <a:noFill/>
        </p:spPr>
        <p:txBody>
          <a:bodyPr wrap="square" lIns="0" tIns="0" rIns="0" bIns="0" rtlCol="0">
            <a:spAutoFit/>
          </a:bodyPr>
          <a:lstStyle/>
          <a:p>
            <a:r>
              <a:rPr lang="pl-PL" sz="1670" b="1" dirty="0">
                <a:latin typeface="Open Sans" panose="020B0606030504020204" pitchFamily="34" charset="0"/>
                <a:ea typeface="Open Sans" panose="020B0606030504020204" pitchFamily="34" charset="0"/>
                <a:cs typeface="Open Sans" panose="020B0606030504020204" pitchFamily="34" charset="0"/>
              </a:rPr>
              <a:t>albo </a:t>
            </a:r>
            <a:r>
              <a:rPr lang="pl-PL" sz="1670" dirty="0">
                <a:latin typeface="Open Sans" panose="020B0606030504020204" pitchFamily="34" charset="0"/>
                <a:ea typeface="Open Sans" panose="020B0606030504020204" pitchFamily="34" charset="0"/>
                <a:cs typeface="Open Sans" panose="020B0606030504020204" pitchFamily="34" charset="0"/>
              </a:rPr>
              <a:t>(ang. „</a:t>
            </a:r>
            <a:r>
              <a:rPr lang="pl-PL" sz="1670" dirty="0" err="1">
                <a:latin typeface="Open Sans" panose="020B0606030504020204" pitchFamily="34" charset="0"/>
                <a:ea typeface="Open Sans" panose="020B0606030504020204" pitchFamily="34" charset="0"/>
                <a:cs typeface="Open Sans" panose="020B0606030504020204" pitchFamily="34" charset="0"/>
              </a:rPr>
              <a:t>or</a:t>
            </a:r>
            <a:r>
              <a:rPr lang="pl-PL" sz="1670" dirty="0">
                <a:latin typeface="Open Sans" panose="020B0606030504020204" pitchFamily="34" charset="0"/>
                <a:ea typeface="Open Sans" panose="020B0606030504020204" pitchFamily="34" charset="0"/>
                <a:cs typeface="Open Sans" panose="020B0606030504020204" pitchFamily="34" charset="0"/>
              </a:rPr>
              <a:t>”)</a:t>
            </a:r>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052408" y="3834836"/>
            <a:ext cx="1547822" cy="256993"/>
          </a:xfrm>
          <a:prstGeom prst="rect">
            <a:avLst/>
          </a:prstGeom>
          <a:noFill/>
        </p:spPr>
        <p:txBody>
          <a:bodyPr wrap="square" lIns="0" tIns="0" rIns="0" bIns="0" rtlCol="0">
            <a:spAutoFit/>
          </a:bodyPr>
          <a:lstStyle/>
          <a:p>
            <a:r>
              <a:rPr lang="pl-PL" sz="1670" b="1" dirty="0">
                <a:latin typeface="Open Sans" panose="020B0606030504020204" pitchFamily="34" charset="0"/>
                <a:ea typeface="Open Sans" panose="020B0606030504020204" pitchFamily="34" charset="0"/>
                <a:cs typeface="Open Sans" panose="020B0606030504020204" pitchFamily="34" charset="0"/>
              </a:rPr>
              <a:t>i </a:t>
            </a:r>
            <a:r>
              <a:rPr lang="pl-PL" sz="1670" dirty="0">
                <a:latin typeface="Open Sans" panose="020B0606030504020204" pitchFamily="34" charset="0"/>
                <a:ea typeface="Open Sans" panose="020B0606030504020204" pitchFamily="34" charset="0"/>
                <a:cs typeface="Open Sans" panose="020B0606030504020204" pitchFamily="34" charset="0"/>
              </a:rPr>
              <a:t>(ang. „and”)</a:t>
            </a:r>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p:cNvSpPr txBox="1"/>
          <p:nvPr/>
        </p:nvSpPr>
        <p:spPr>
          <a:xfrm>
            <a:off x="3976679" y="4673051"/>
            <a:ext cx="1547822" cy="256993"/>
          </a:xfrm>
          <a:prstGeom prst="rect">
            <a:avLst/>
          </a:prstGeom>
          <a:noFill/>
        </p:spPr>
        <p:txBody>
          <a:bodyPr wrap="square" lIns="0" tIns="0" rIns="0" bIns="0" rtlCol="0">
            <a:spAutoFit/>
          </a:bodyPr>
          <a:lstStyle/>
          <a:p>
            <a:r>
              <a:rPr lang="pl-PL" sz="1670" b="1">
                <a:latin typeface="Open Sans" panose="020B0606030504020204" pitchFamily="34" charset="0"/>
                <a:ea typeface="Open Sans" panose="020B0606030504020204" pitchFamily="34" charset="0"/>
                <a:cs typeface="Open Sans" panose="020B0606030504020204" pitchFamily="34" charset="0"/>
              </a:rPr>
              <a:t>lub </a:t>
            </a:r>
            <a:r>
              <a:rPr lang="pl-PL" sz="1670">
                <a:latin typeface="Open Sans" panose="020B0606030504020204" pitchFamily="34" charset="0"/>
                <a:ea typeface="Open Sans" panose="020B0606030504020204" pitchFamily="34" charset="0"/>
                <a:cs typeface="Open Sans" panose="020B0606030504020204" pitchFamily="34" charset="0"/>
              </a:rPr>
              <a:t>(ang. „or”)</a:t>
            </a:r>
            <a:endParaRPr lang="en-GB" sz="1670">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980255" y="1219421"/>
            <a:ext cx="8255050" cy="461665"/>
          </a:xfrm>
          <a:prstGeom prst="rect">
            <a:avLst/>
          </a:prstGeom>
        </p:spPr>
        <p:txBody>
          <a:bodyPr wrap="square">
            <a:spAutoFit/>
          </a:bodyPr>
          <a:lstStyle/>
          <a:p>
            <a:pPr lvl="1"/>
            <a:r>
              <a:rPr lang="pl-PL"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Zakaz zasadniczej modyfikacji projektu</a:t>
            </a:r>
            <a:endParaRPr lang="en-GB" sz="2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19864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15240" y="3779837"/>
            <a:ext cx="6935620" cy="1634294"/>
          </a:xfrm>
          <a:prstGeom prst="rect">
            <a:avLst/>
          </a:prstGeom>
        </p:spPr>
        <p:txBody>
          <a:bodyPr wrap="square">
            <a:spAutoFit/>
          </a:bodyPr>
          <a:lstStyle/>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lvl="0" algn="just"/>
            <a:r>
              <a:rPr lang="pl-PL" sz="1670" dirty="0">
                <a:latin typeface="Open Sans" panose="020B0606030504020204" pitchFamily="34" charset="0"/>
                <a:ea typeface="Open Sans" panose="020B0606030504020204" pitchFamily="34" charset="0"/>
                <a:cs typeface="Open Sans" panose="020B0606030504020204" pitchFamily="34" charset="0"/>
              </a:rPr>
              <a:t>Wyjątek w tym zakresie: naruszenie zasady trwałości nie następuje w przypadku „operacji poddanej zasadniczej modyfikacji w wyniku </a:t>
            </a:r>
            <a:r>
              <a:rPr lang="pl-PL" sz="1670" b="1" dirty="0">
                <a:latin typeface="Open Sans" panose="020B0606030504020204" pitchFamily="34" charset="0"/>
                <a:ea typeface="Open Sans" panose="020B0606030504020204" pitchFamily="34" charset="0"/>
                <a:cs typeface="Open Sans" panose="020B0606030504020204" pitchFamily="34" charset="0"/>
              </a:rPr>
              <a:t>zaprzestania działalności produkcyjnej spowodowanego upadłością niewynikającą z oszukańczego bankructwa</a:t>
            </a:r>
            <a:r>
              <a:rPr lang="pl-PL" sz="1670" dirty="0">
                <a:latin typeface="Open Sans" panose="020B0606030504020204" pitchFamily="34" charset="0"/>
                <a:ea typeface="Open Sans" panose="020B0606030504020204" pitchFamily="34" charset="0"/>
                <a:cs typeface="Open Sans" panose="020B0606030504020204" pitchFamily="34" charset="0"/>
              </a:rPr>
              <a:t>”.</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1880763" y="1165275"/>
            <a:ext cx="6970097" cy="2212401"/>
          </a:xfrm>
          <a:prstGeom prst="rect">
            <a:avLst/>
          </a:prstGeom>
        </p:spPr>
        <p:txBody>
          <a:bodyPr wrap="square">
            <a:spAutoFit/>
          </a:bodyPr>
          <a:lstStyle/>
          <a:p>
            <a:pPr lvl="0" algn="just"/>
            <a:r>
              <a:rPr lang="pl-PL" sz="1670" b="1" i="1" dirty="0">
                <a:latin typeface="Open Sans" panose="020B0606030504020204" pitchFamily="34" charset="0"/>
                <a:ea typeface="Open Sans" panose="020B0606030504020204" pitchFamily="34" charset="0"/>
                <a:cs typeface="Open Sans" panose="020B0606030504020204" pitchFamily="34" charset="0"/>
              </a:rPr>
              <a:t>Zmiana charakteru własności</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algn="just">
              <a:spcAft>
                <a:spcPts val="496"/>
              </a:spcAft>
              <a:buFont typeface="Wingdings" pitchFamily="2"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  Każda podmiotowa zmiana własności wytworzonego majątku.</a:t>
            </a:r>
          </a:p>
          <a:p>
            <a:pPr algn="just">
              <a:buFont typeface="Wingdings" pitchFamily="2" charset="2"/>
              <a:buChar char="§"/>
              <a:tabLst>
                <a:tab pos="150929" algn="l"/>
              </a:tabLst>
            </a:pPr>
            <a:r>
              <a:rPr lang="pl-PL" sz="1670" dirty="0">
                <a:latin typeface="Open Sans" panose="020B0606030504020204" pitchFamily="34" charset="0"/>
                <a:ea typeface="Open Sans" panose="020B0606030504020204" pitchFamily="34" charset="0"/>
                <a:cs typeface="Open Sans" panose="020B0606030504020204" pitchFamily="34" charset="0"/>
              </a:rPr>
              <a:t>  Przekształcenia polegające na zmianach w strukturze własnościowej określonego podmiotu, w tym  	na zmianach struktury udziałów w spółce z o.o. i zmianie struktury akcjonariatu w spółce akcyjnej.</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3"/>
          <p:cNvSpPr>
            <a:spLocks noChangeArrowheads="1"/>
          </p:cNvSpPr>
          <p:nvPr/>
        </p:nvSpPr>
        <p:spPr bwMode="auto">
          <a:xfrm>
            <a:off x="4984284" y="557585"/>
            <a:ext cx="369426" cy="508382"/>
          </a:xfrm>
          <a:prstGeom prst="ellipse">
            <a:avLst/>
          </a:prstGeom>
          <a:solidFill>
            <a:schemeClr val="accent4"/>
          </a:solidFill>
          <a:ln>
            <a:noFill/>
          </a:ln>
          <a:effectLst/>
        </p:spPr>
        <p:txBody>
          <a:bodyPr anchor="ctr"/>
          <a:lstStyle/>
          <a:p>
            <a:pPr algn="ctr" eaLnBrk="0" hangingPunct="0"/>
            <a:r>
              <a:rPr lang="pl-PL" altLang="en-US" sz="1670" b="1">
                <a:latin typeface="Open Sans" panose="020B0606030504020204" pitchFamily="34" charset="0"/>
                <a:ea typeface="Open Sans" panose="020B0606030504020204" pitchFamily="34" charset="0"/>
                <a:cs typeface="Open Sans" panose="020B0606030504020204" pitchFamily="34" charset="0"/>
              </a:rPr>
              <a:t>1</a:t>
            </a:r>
            <a:endParaRPr lang="en-GB" altLang="en-US" sz="1670" b="1">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1880764" y="1165273"/>
            <a:ext cx="6791329" cy="37187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7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Zmiana charakteru własności</a:t>
            </a:r>
          </a:p>
        </p:txBody>
      </p:sp>
      <p:sp>
        <p:nvSpPr>
          <p:cNvPr id="8" name="Rectangle 7"/>
          <p:cNvSpPr/>
          <p:nvPr/>
        </p:nvSpPr>
        <p:spPr>
          <a:xfrm>
            <a:off x="1950241" y="3407965"/>
            <a:ext cx="6791329" cy="37187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7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Zaprzestanie działalności  przez beneficjenta</a:t>
            </a:r>
          </a:p>
        </p:txBody>
      </p:sp>
    </p:spTree>
    <p:extLst>
      <p:ext uri="{BB962C8B-B14F-4D97-AF65-F5344CB8AC3E}">
        <p14:creationId xmlns:p14="http://schemas.microsoft.com/office/powerpoint/2010/main" val="17259435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66" y="1319973"/>
            <a:ext cx="8471053" cy="5052152"/>
          </a:xfrm>
          <a:prstGeom prst="rect">
            <a:avLst/>
          </a:prstGeom>
        </p:spPr>
        <p:txBody>
          <a:bodyPr wrap="square">
            <a:spAutoFit/>
          </a:bodyPr>
          <a:lstStyle/>
          <a:p>
            <a:pPr algn="just">
              <a:spcAft>
                <a:spcPts val="248"/>
              </a:spcAft>
            </a:pPr>
            <a:r>
              <a:rPr lang="pl-PL" sz="1670" dirty="0">
                <a:latin typeface="Open Sans" panose="020B0606030504020204" pitchFamily="34" charset="0"/>
                <a:ea typeface="Open Sans" panose="020B0606030504020204" pitchFamily="34" charset="0"/>
                <a:cs typeface="Open Sans" panose="020B0606030504020204" pitchFamily="34" charset="0"/>
              </a:rPr>
              <a:t>Charakter przedsięwzięcia powinien pozostać niezmieniony; konieczne jest również, aby </a:t>
            </a:r>
            <a:r>
              <a:rPr lang="pl-PL" sz="1670" b="1" dirty="0">
                <a:latin typeface="Open Sans" panose="020B0606030504020204" pitchFamily="34" charset="0"/>
                <a:ea typeface="Open Sans" panose="020B0606030504020204" pitchFamily="34" charset="0"/>
                <a:cs typeface="Open Sans" panose="020B0606030504020204" pitchFamily="34" charset="0"/>
              </a:rPr>
              <a:t>utrzymane zostały założone wskaźniki projektów</a:t>
            </a:r>
            <a:r>
              <a:rPr lang="pl-PL" sz="1670" dirty="0">
                <a:latin typeface="Open Sans" panose="020B0606030504020204" pitchFamily="34" charset="0"/>
                <a:ea typeface="Open Sans" panose="020B0606030504020204" pitchFamily="34" charset="0"/>
                <a:cs typeface="Open Sans" panose="020B0606030504020204" pitchFamily="34" charset="0"/>
              </a:rPr>
              <a:t>. </a:t>
            </a:r>
          </a:p>
          <a:p>
            <a:pPr algn="just"/>
            <a:r>
              <a:rPr lang="pl-PL" sz="1670" b="1" dirty="0">
                <a:latin typeface="Open Sans" panose="020B0606030504020204" pitchFamily="34" charset="0"/>
                <a:ea typeface="Open Sans" panose="020B0606030504020204" pitchFamily="34" charset="0"/>
                <a:cs typeface="Open Sans" panose="020B0606030504020204" pitchFamily="34" charset="0"/>
              </a:rPr>
              <a:t>Warunki realizacji </a:t>
            </a:r>
            <a:r>
              <a:rPr lang="pl-PL" sz="1670" dirty="0">
                <a:latin typeface="Open Sans" panose="020B0606030504020204" pitchFamily="34" charset="0"/>
                <a:ea typeface="Open Sans" panose="020B0606030504020204" pitchFamily="34" charset="0"/>
                <a:cs typeface="Open Sans" panose="020B0606030504020204" pitchFamily="34" charset="0"/>
              </a:rPr>
              <a:t>projektu – jakimi umiejętnościami dysponuje podmiot prowadzący projekt.</a:t>
            </a:r>
            <a:endParaRPr lang="pl-PL" sz="1670" i="1" dirty="0">
              <a:latin typeface="Open Sans" panose="020B0606030504020204" pitchFamily="34" charset="0"/>
              <a:ea typeface="Open Sans" panose="020B0606030504020204" pitchFamily="34" charset="0"/>
              <a:cs typeface="Open Sans" panose="020B0606030504020204" pitchFamily="34" charset="0"/>
            </a:endParaRPr>
          </a:p>
          <a:p>
            <a:pPr lvl="0"/>
            <a:endParaRPr lang="pl-PL" sz="1670" b="1" i="1" dirty="0">
              <a:latin typeface="Open Sans" panose="020B0606030504020204" pitchFamily="34" charset="0"/>
              <a:ea typeface="Open Sans" panose="020B0606030504020204" pitchFamily="34" charset="0"/>
              <a:cs typeface="Open Sans" panose="020B0606030504020204" pitchFamily="34" charset="0"/>
            </a:endParaRPr>
          </a:p>
          <a:p>
            <a:pPr lvl="0"/>
            <a:endParaRPr lang="pl-PL" sz="1670" b="1" i="1" dirty="0">
              <a:latin typeface="Open Sans" panose="020B0606030504020204" pitchFamily="34" charset="0"/>
              <a:ea typeface="Open Sans" panose="020B0606030504020204" pitchFamily="34" charset="0"/>
              <a:cs typeface="Open Sans" panose="020B0606030504020204" pitchFamily="34" charset="0"/>
            </a:endParaRPr>
          </a:p>
          <a:p>
            <a:pPr lvl="0"/>
            <a:r>
              <a:rPr lang="pl-PL" sz="1670" b="1" i="1" dirty="0">
                <a:latin typeface="Open Sans" panose="020B0606030504020204" pitchFamily="34" charset="0"/>
                <a:ea typeface="Open Sans" panose="020B0606030504020204" pitchFamily="34" charset="0"/>
                <a:cs typeface="Open Sans" panose="020B0606030504020204" pitchFamily="34" charset="0"/>
              </a:rPr>
              <a:t>Nienależne korzyści</a:t>
            </a:r>
            <a:r>
              <a:rPr lang="pl-PL" sz="1670" dirty="0">
                <a:latin typeface="Open Sans" panose="020B0606030504020204" pitchFamily="34" charset="0"/>
                <a:ea typeface="Open Sans" panose="020B0606030504020204" pitchFamily="34" charset="0"/>
                <a:cs typeface="Open Sans" panose="020B0606030504020204" pitchFamily="34" charset="0"/>
              </a:rPr>
              <a:t> </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lvl="0" algn="just"/>
            <a:r>
              <a:rPr lang="pl-PL" sz="1670" b="1" dirty="0">
                <a:latin typeface="Open Sans" panose="020B0606030504020204" pitchFamily="34" charset="0"/>
                <a:ea typeface="Open Sans" panose="020B0606030504020204" pitchFamily="34" charset="0"/>
                <a:cs typeface="Open Sans" panose="020B0606030504020204" pitchFamily="34" charset="0"/>
              </a:rPr>
              <a:t>Korzyść </a:t>
            </a:r>
            <a:r>
              <a:rPr lang="pl-PL" sz="1670" dirty="0">
                <a:latin typeface="Open Sans" panose="020B0606030504020204" pitchFamily="34" charset="0"/>
                <a:ea typeface="Open Sans" panose="020B0606030504020204" pitchFamily="34" charset="0"/>
                <a:cs typeface="Open Sans" panose="020B0606030504020204" pitchFamily="34" charset="0"/>
              </a:rPr>
              <a:t>- podmiot </a:t>
            </a:r>
            <a:r>
              <a:rPr lang="pl-PL" sz="1670" b="1" dirty="0">
                <a:latin typeface="Open Sans" panose="020B0606030504020204" pitchFamily="34" charset="0"/>
                <a:ea typeface="Open Sans" panose="020B0606030504020204" pitchFamily="34" charset="0"/>
                <a:cs typeface="Open Sans" panose="020B0606030504020204" pitchFamily="34" charset="0"/>
              </a:rPr>
              <a:t>zaangażował w transakcję fundusze o wartości niższej niż rynkowa albo uzyskał pozycję ekonomicznie lepszą niż możliwa do uzyskania przez inne podmioty w tych samych warunkach</a:t>
            </a:r>
            <a:r>
              <a:rPr lang="pl-PL" sz="1670" dirty="0">
                <a:latin typeface="Open Sans" panose="020B0606030504020204" pitchFamily="34" charset="0"/>
                <a:ea typeface="Open Sans" panose="020B0606030504020204" pitchFamily="34" charset="0"/>
                <a:cs typeface="Open Sans" panose="020B0606030504020204" pitchFamily="34" charset="0"/>
              </a:rPr>
              <a:t>.</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algn="just">
              <a:spcAft>
                <a:spcPts val="248"/>
              </a:spcAft>
            </a:pPr>
            <a:r>
              <a:rPr lang="pl-PL" sz="1670" b="1" dirty="0">
                <a:latin typeface="Open Sans" panose="020B0606030504020204" pitchFamily="34" charset="0"/>
                <a:ea typeface="Open Sans" panose="020B0606030504020204" pitchFamily="34" charset="0"/>
                <a:cs typeface="Open Sans" panose="020B0606030504020204" pitchFamily="34" charset="0"/>
              </a:rPr>
              <a:t>Nienależna </a:t>
            </a:r>
            <a:r>
              <a:rPr lang="pl-PL" sz="1670" dirty="0">
                <a:latin typeface="Open Sans" panose="020B0606030504020204" pitchFamily="34" charset="0"/>
                <a:ea typeface="Open Sans" panose="020B0606030504020204" pitchFamily="34" charset="0"/>
                <a:cs typeface="Open Sans" panose="020B0606030504020204" pitchFamily="34" charset="0"/>
              </a:rPr>
              <a:t>- należy skonfrontować uzyskanie korzyści z celami pomocy : </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519721" lvl="1" indent="-141743" algn="just">
              <a:spcAft>
                <a:spcPts val="248"/>
              </a:spcAft>
              <a:buFont typeface="Wingdings" pitchFamily="2"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czy podmiot inny niż beneficjent spełnia podmiotowe kryteria udzielenia pomocy z funduszy (np. czy również jest SME);</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519721" lvl="1" indent="-141743" algn="just">
              <a:buFont typeface="Wingdings" pitchFamily="2"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czy „zaprzestanie działalności produkcyjnej” lub „zmiana charakteru własności elementu infrastruktury” doprowadziło do skutków sprzecznych z celami pomocy.</a:t>
            </a:r>
            <a:endParaRPr lang="pl-PL" sz="1670" b="1"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1398825" y="1022313"/>
            <a:ext cx="8409026" cy="26783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7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Wpływ na warunki oraz charakter realizacji</a:t>
            </a:r>
          </a:p>
        </p:txBody>
      </p:sp>
      <p:sp>
        <p:nvSpPr>
          <p:cNvPr id="7" name="Rectangle 6"/>
          <p:cNvSpPr/>
          <p:nvPr/>
        </p:nvSpPr>
        <p:spPr>
          <a:xfrm>
            <a:off x="1385466" y="2933026"/>
            <a:ext cx="8409026" cy="2678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7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Nienależne korzyści </a:t>
            </a:r>
          </a:p>
        </p:txBody>
      </p:sp>
    </p:spTree>
    <p:extLst>
      <p:ext uri="{BB962C8B-B14F-4D97-AF65-F5344CB8AC3E}">
        <p14:creationId xmlns:p14="http://schemas.microsoft.com/office/powerpoint/2010/main" val="8001299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osoba, laptop, wewnątrz, stół&#10;&#10;Opis wygenerowany automatycznie">
            <a:extLst>
              <a:ext uri="{FF2B5EF4-FFF2-40B4-BE49-F238E27FC236}">
                <a16:creationId xmlns:a16="http://schemas.microsoft.com/office/drawing/2014/main" id="{224892C4-B2FD-482C-987A-3AA5271C2770}"/>
              </a:ext>
            </a:extLst>
          </p:cNvPr>
          <p:cNvPicPr>
            <a:picLocks noChangeAspect="1"/>
          </p:cNvPicPr>
          <p:nvPr/>
        </p:nvPicPr>
        <p:blipFill>
          <a:blip r:embed="rId2" cstate="email">
            <a:extLst>
              <a:ext uri="{28A0092B-C50C-407E-A947-70E740481C1C}">
                <a14:useLocalDpi xmlns:a14="http://schemas.microsoft.com/office/drawing/2010/main"/>
              </a:ext>
            </a:extLst>
          </a:blip>
          <a:srcRect l="6218" r="-2" b="-2"/>
          <a:stretch/>
        </p:blipFill>
        <p:spPr>
          <a:xfrm>
            <a:off x="669925" y="10"/>
            <a:ext cx="6835775" cy="485932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noFill/>
        </p:spPr>
      </p:pic>
      <p:sp>
        <p:nvSpPr>
          <p:cNvPr id="2" name="Tytuł 1">
            <a:extLst>
              <a:ext uri="{FF2B5EF4-FFF2-40B4-BE49-F238E27FC236}">
                <a16:creationId xmlns:a16="http://schemas.microsoft.com/office/drawing/2014/main" id="{2B281CD7-D394-44B7-B033-261F2B192D8C}"/>
              </a:ext>
            </a:extLst>
          </p:cNvPr>
          <p:cNvSpPr>
            <a:spLocks noGrp="1"/>
          </p:cNvSpPr>
          <p:nvPr>
            <p:ph type="ctrTitle"/>
          </p:nvPr>
        </p:nvSpPr>
        <p:spPr>
          <a:xfrm>
            <a:off x="3186113" y="5195719"/>
            <a:ext cx="6480176" cy="1320421"/>
          </a:xfrm>
        </p:spPr>
        <p:txBody>
          <a:bodyPr anchor="t">
            <a:normAutofit/>
          </a:bodyPr>
          <a:lstStyle/>
          <a:p>
            <a:r>
              <a:rPr lang="pl-PL"/>
              <a:t>WYSTĘPOWANIE POMOCY PUBLICZNEJ W PROGRAMACH OPERACYJNYCH</a:t>
            </a:r>
          </a:p>
        </p:txBody>
      </p:sp>
      <p:sp>
        <p:nvSpPr>
          <p:cNvPr id="4" name="Symbol zastępczy numeru slajdu 3" hidden="1">
            <a:extLst>
              <a:ext uri="{FF2B5EF4-FFF2-40B4-BE49-F238E27FC236}">
                <a16:creationId xmlns:a16="http://schemas.microsoft.com/office/drawing/2014/main" id="{188DD149-B1ED-4070-9EB7-7A78D4B07CE3}"/>
              </a:ext>
            </a:extLst>
          </p:cNvPr>
          <p:cNvSpPr>
            <a:spLocks noGrp="1"/>
          </p:cNvSpPr>
          <p:nvPr>
            <p:ph type="sldNum" sz="quarter" idx="4294967295"/>
          </p:nvPr>
        </p:nvSpPr>
        <p:spPr>
          <a:xfrm>
            <a:off x="8585200" y="7019837"/>
            <a:ext cx="1080000" cy="180000"/>
          </a:xfrm>
          <a:prstGeom prst="ellipse">
            <a:avLst/>
          </a:prstGeom>
          <a:solidFill>
            <a:srgbClr val="1D1D1D">
              <a:alpha val="70000"/>
            </a:srgbClr>
          </a:solidFill>
        </p:spPr>
        <p:txBody>
          <a:bodyPr vert="horz" lIns="15119" tIns="37798" rIns="15119" bIns="37798" rtlCol="0" anchor="ctr" anchorCtr="0">
            <a:noAutofit/>
          </a:bodyPr>
          <a:lstStyle>
            <a:defPPr rtl="0">
              <a:defRPr lang="pl-pl"/>
            </a:defPPr>
            <a:lvl1pPr marL="0" algn="ctr" defTabSz="377979" rtl="0" eaLnBrk="1" latinLnBrk="0" hangingPunct="1">
              <a:defRPr sz="909" kern="1200" spc="0" baseline="0">
                <a:solidFill>
                  <a:srgbClr val="FFFFFF"/>
                </a:solidFill>
                <a:latin typeface="+mn-lt"/>
                <a:ea typeface="+mn-ea"/>
                <a:cs typeface="+mn-cs"/>
              </a:defRPr>
            </a:lvl1pPr>
            <a:lvl2pPr marL="377979" algn="l" defTabSz="377979" rtl="0" eaLnBrk="1" latinLnBrk="0" hangingPunct="1">
              <a:defRPr sz="1488" kern="1200">
                <a:solidFill>
                  <a:schemeClr val="tx1"/>
                </a:solidFill>
                <a:latin typeface="+mn-lt"/>
                <a:ea typeface="+mn-ea"/>
                <a:cs typeface="+mn-cs"/>
              </a:defRPr>
            </a:lvl2pPr>
            <a:lvl3pPr marL="755957" algn="l" defTabSz="377979" rtl="0" eaLnBrk="1" latinLnBrk="0" hangingPunct="1">
              <a:defRPr sz="1488" kern="1200">
                <a:solidFill>
                  <a:schemeClr val="tx1"/>
                </a:solidFill>
                <a:latin typeface="+mn-lt"/>
                <a:ea typeface="+mn-ea"/>
                <a:cs typeface="+mn-cs"/>
              </a:defRPr>
            </a:lvl3pPr>
            <a:lvl4pPr marL="1133936" algn="l" defTabSz="377979" rtl="0" eaLnBrk="1" latinLnBrk="0" hangingPunct="1">
              <a:defRPr sz="1488" kern="1200">
                <a:solidFill>
                  <a:schemeClr val="tx1"/>
                </a:solidFill>
                <a:latin typeface="+mn-lt"/>
                <a:ea typeface="+mn-ea"/>
                <a:cs typeface="+mn-cs"/>
              </a:defRPr>
            </a:lvl4pPr>
            <a:lvl5pPr marL="1511915" algn="l" defTabSz="377979" rtl="0" eaLnBrk="1" latinLnBrk="0" hangingPunct="1">
              <a:defRPr sz="1488" kern="1200">
                <a:solidFill>
                  <a:schemeClr val="tx1"/>
                </a:solidFill>
                <a:latin typeface="+mn-lt"/>
                <a:ea typeface="+mn-ea"/>
                <a:cs typeface="+mn-cs"/>
              </a:defRPr>
            </a:lvl5pPr>
            <a:lvl6pPr marL="1889893" algn="l" defTabSz="377979" rtl="0" eaLnBrk="1" latinLnBrk="0" hangingPunct="1">
              <a:defRPr sz="1488" kern="1200">
                <a:solidFill>
                  <a:schemeClr val="tx1"/>
                </a:solidFill>
                <a:latin typeface="+mn-lt"/>
                <a:ea typeface="+mn-ea"/>
                <a:cs typeface="+mn-cs"/>
              </a:defRPr>
            </a:lvl6pPr>
            <a:lvl7pPr marL="2267872" algn="l" defTabSz="377979" rtl="0" eaLnBrk="1" latinLnBrk="0" hangingPunct="1">
              <a:defRPr sz="1488" kern="1200">
                <a:solidFill>
                  <a:schemeClr val="tx1"/>
                </a:solidFill>
                <a:latin typeface="+mn-lt"/>
                <a:ea typeface="+mn-ea"/>
                <a:cs typeface="+mn-cs"/>
              </a:defRPr>
            </a:lvl7pPr>
            <a:lvl8pPr marL="2645851" algn="l" defTabSz="377979" rtl="0" eaLnBrk="1" latinLnBrk="0" hangingPunct="1">
              <a:defRPr sz="1488" kern="1200">
                <a:solidFill>
                  <a:schemeClr val="tx1"/>
                </a:solidFill>
                <a:latin typeface="+mn-lt"/>
                <a:ea typeface="+mn-ea"/>
                <a:cs typeface="+mn-cs"/>
              </a:defRPr>
            </a:lvl8pPr>
            <a:lvl9pPr marL="3023829" algn="l" defTabSz="377979" rtl="0" eaLnBrk="1" latinLnBrk="0" hangingPunct="1">
              <a:defRPr sz="1488" kern="1200">
                <a:solidFill>
                  <a:schemeClr val="tx1"/>
                </a:solidFill>
                <a:latin typeface="+mn-lt"/>
                <a:ea typeface="+mn-ea"/>
                <a:cs typeface="+mn-cs"/>
              </a:defRPr>
            </a:lvl9pPr>
          </a:lstStyle>
          <a:p>
            <a:pPr>
              <a:spcAft>
                <a:spcPts val="600"/>
              </a:spcAft>
              <a:defRPr/>
            </a:pPr>
            <a:fld id="{6D22F896-40B5-4ADD-8801-0D06FADFA095}" type="slidenum">
              <a:rPr lang="pl-PL" smtClean="0"/>
              <a:pPr>
                <a:spcAft>
                  <a:spcPts val="600"/>
                </a:spcAft>
                <a:defRPr/>
              </a:pPr>
              <a:t>106</a:t>
            </a:fld>
            <a:endParaRPr lang="en-US" altLang="en-US"/>
          </a:p>
        </p:txBody>
      </p:sp>
    </p:spTree>
    <p:extLst>
      <p:ext uri="{BB962C8B-B14F-4D97-AF65-F5344CB8AC3E}">
        <p14:creationId xmlns:p14="http://schemas.microsoft.com/office/powerpoint/2010/main" val="13343689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7E5C5CD-B010-461D-A914-806816C437B2}"/>
              </a:ext>
            </a:extLst>
          </p:cNvPr>
          <p:cNvSpPr>
            <a:spLocks noGrp="1" noChangeArrowheads="1"/>
          </p:cNvSpPr>
          <p:nvPr>
            <p:ph type="title"/>
          </p:nvPr>
        </p:nvSpPr>
        <p:spPr bwMode="auto">
          <a:xfrm>
            <a:off x="1025525" y="899836"/>
            <a:ext cx="8640381" cy="10800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75597" tIns="37798" rIns="75597" bIns="37798" numCol="1" rtlCol="0" anchor="t" anchorCtr="0" compatLnSpc="1">
            <a:prstTxWarp prst="textNoShape">
              <a:avLst/>
            </a:prstTxWarp>
            <a:normAutofit/>
          </a:bodyPr>
          <a:lstStyle/>
          <a:p>
            <a:pPr eaLnBrk="1" hangingPunct="1"/>
            <a:r>
              <a:rPr lang="pl-PL" altLang="pl-PL" sz="2400"/>
              <a:t>Pomoc publiczna w projektach z zakresu rewitalizacji, infrastruktury sportowej, kulturalnej i turystycznej </a:t>
            </a:r>
          </a:p>
        </p:txBody>
      </p:sp>
      <p:sp>
        <p:nvSpPr>
          <p:cNvPr id="76" name="Slide Number Placeholder 2">
            <a:extLst>
              <a:ext uri="{FF2B5EF4-FFF2-40B4-BE49-F238E27FC236}">
                <a16:creationId xmlns:a16="http://schemas.microsoft.com/office/drawing/2014/main" id="{E64B7198-4024-413E-901C-7C0D84D3B235}"/>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107</a:t>
            </a:fld>
            <a:endParaRPr lang="pl-PL" sz="500" noProof="0">
              <a:solidFill>
                <a:schemeClr val="tx2"/>
              </a:solidFill>
            </a:endParaRPr>
          </a:p>
        </p:txBody>
      </p:sp>
      <p:sp>
        <p:nvSpPr>
          <p:cNvPr id="74" name="Footer Placeholder 1">
            <a:extLst>
              <a:ext uri="{FF2B5EF4-FFF2-40B4-BE49-F238E27FC236}">
                <a16:creationId xmlns:a16="http://schemas.microsoft.com/office/drawing/2014/main" id="{A9F2AC95-4E09-4107-B9FC-AAE93AB0FAB6}"/>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graphicFrame>
        <p:nvGraphicFramePr>
          <p:cNvPr id="4101" name="Rectangle 3">
            <a:extLst>
              <a:ext uri="{FF2B5EF4-FFF2-40B4-BE49-F238E27FC236}">
                <a16:creationId xmlns:a16="http://schemas.microsoft.com/office/drawing/2014/main" id="{B09BCCB8-6C4D-42AC-926F-02A2D3523612}"/>
              </a:ext>
            </a:extLst>
          </p:cNvPr>
          <p:cNvGraphicFramePr/>
          <p:nvPr>
            <p:extLst>
              <p:ext uri="{D42A27DB-BD31-4B8C-83A1-F6EECF244321}">
                <p14:modId xmlns:p14="http://schemas.microsoft.com/office/powerpoint/2010/main" val="2102838013"/>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8407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39B351E-C41A-4FAD-9C12-FA28F8E07068}"/>
              </a:ext>
            </a:extLst>
          </p:cNvPr>
          <p:cNvSpPr>
            <a:spLocks noGrp="1" noChangeArrowheads="1"/>
          </p:cNvSpPr>
          <p:nvPr>
            <p:ph type="title"/>
          </p:nvPr>
        </p:nvSpPr>
        <p:spPr bwMode="auto">
          <a:xfrm>
            <a:off x="1025525" y="899836"/>
            <a:ext cx="8640381" cy="10800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eaLnBrk="1" hangingPunct="1"/>
            <a:r>
              <a:rPr lang="pl-PL" altLang="pl-PL"/>
              <a:t>Pomoc publiczna a sport</a:t>
            </a:r>
            <a:r>
              <a:rPr lang="pl-PL" altLang="pl-PL" b="1"/>
              <a:t> </a:t>
            </a:r>
          </a:p>
        </p:txBody>
      </p:sp>
      <p:sp>
        <p:nvSpPr>
          <p:cNvPr id="116739" name="Rectangle 3">
            <a:extLst>
              <a:ext uri="{FF2B5EF4-FFF2-40B4-BE49-F238E27FC236}">
                <a16:creationId xmlns:a16="http://schemas.microsoft.com/office/drawing/2014/main" id="{0BB213FC-A38A-4ACA-895A-FE189B8E3290}"/>
              </a:ext>
            </a:extLst>
          </p:cNvPr>
          <p:cNvSpPr>
            <a:spLocks noGrp="1" noChangeArrowheads="1"/>
          </p:cNvSpPr>
          <p:nvPr>
            <p:ph idx="1"/>
          </p:nvPr>
        </p:nvSpPr>
        <p:spPr bwMode="auto">
          <a:xfrm>
            <a:off x="1025907" y="1979837"/>
            <a:ext cx="8640382" cy="468000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75597" tIns="37798" rIns="75597" bIns="37798" numCol="1" rtlCol="0" anchorCtr="0" compatLnSpc="1">
            <a:prstTxWarp prst="textNoShape">
              <a:avLst/>
            </a:prstTxWarp>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90000"/>
              </a:lnSpc>
              <a:buFont typeface="Wingdings" panose="05000000000000000000" pitchFamily="2" charset="2"/>
              <a:buChar char="q"/>
            </a:pPr>
            <a:r>
              <a:rPr lang="pl-PL">
                <a:solidFill>
                  <a:schemeClr val="tx1"/>
                </a:solidFill>
              </a:rPr>
              <a:t>dotacje bezpośrednie,</a:t>
            </a:r>
          </a:p>
          <a:p>
            <a:pPr>
              <a:lnSpc>
                <a:spcPct val="90000"/>
              </a:lnSpc>
              <a:buFont typeface="Wingdings" panose="05000000000000000000" pitchFamily="2" charset="2"/>
              <a:buChar char="q"/>
            </a:pPr>
            <a:r>
              <a:rPr lang="pl-PL">
                <a:solidFill>
                  <a:schemeClr val="tx1"/>
                </a:solidFill>
              </a:rPr>
              <a:t>wsparcie ze środków częściowo lub całkowicie przynależnych państwowym zakładom sportowym (</a:t>
            </a:r>
            <a:r>
              <a:rPr lang="pl-PL" err="1">
                <a:solidFill>
                  <a:schemeClr val="tx1"/>
                </a:solidFill>
              </a:rPr>
              <a:t>gambling</a:t>
            </a:r>
            <a:r>
              <a:rPr lang="pl-PL">
                <a:solidFill>
                  <a:schemeClr val="tx1"/>
                </a:solidFill>
              </a:rPr>
              <a:t> </a:t>
            </a:r>
            <a:r>
              <a:rPr lang="pl-PL" err="1">
                <a:solidFill>
                  <a:schemeClr val="tx1"/>
                </a:solidFill>
              </a:rPr>
              <a:t>operators</a:t>
            </a:r>
            <a:r>
              <a:rPr lang="pl-PL">
                <a:solidFill>
                  <a:schemeClr val="tx1"/>
                </a:solidFill>
              </a:rPr>
              <a:t>) lub ze środków pochodzących ze sprzedaży licencji na usługi hazardowe,</a:t>
            </a:r>
          </a:p>
          <a:p>
            <a:pPr>
              <a:lnSpc>
                <a:spcPct val="90000"/>
              </a:lnSpc>
              <a:buFont typeface="Wingdings" panose="05000000000000000000" pitchFamily="2" charset="2"/>
              <a:buChar char="q"/>
            </a:pPr>
            <a:r>
              <a:rPr lang="pl-PL">
                <a:solidFill>
                  <a:schemeClr val="tx1"/>
                </a:solidFill>
              </a:rPr>
              <a:t>specjalne zasady opodatkowania,</a:t>
            </a:r>
          </a:p>
          <a:p>
            <a:pPr>
              <a:lnSpc>
                <a:spcPct val="90000"/>
              </a:lnSpc>
              <a:buFont typeface="Wingdings" panose="05000000000000000000" pitchFamily="2" charset="2"/>
              <a:buChar char="q"/>
            </a:pPr>
            <a:r>
              <a:rPr lang="pl-PL">
                <a:solidFill>
                  <a:schemeClr val="tx1"/>
                </a:solidFill>
              </a:rPr>
              <a:t>pożyczki preferencyjnie oprocentowane,</a:t>
            </a:r>
          </a:p>
          <a:p>
            <a:pPr>
              <a:lnSpc>
                <a:spcPct val="90000"/>
              </a:lnSpc>
              <a:buFont typeface="Wingdings" panose="05000000000000000000" pitchFamily="2" charset="2"/>
              <a:buChar char="q"/>
            </a:pPr>
            <a:r>
              <a:rPr lang="pl-PL">
                <a:solidFill>
                  <a:schemeClr val="tx1"/>
                </a:solidFill>
              </a:rPr>
              <a:t>gwarancje państwowe,</a:t>
            </a:r>
          </a:p>
          <a:p>
            <a:pPr>
              <a:lnSpc>
                <a:spcPct val="90000"/>
              </a:lnSpc>
              <a:buFont typeface="Wingdings" panose="05000000000000000000" pitchFamily="2" charset="2"/>
              <a:buChar char="q"/>
            </a:pPr>
            <a:r>
              <a:rPr lang="pl-PL">
                <a:solidFill>
                  <a:schemeClr val="tx1"/>
                </a:solidFill>
              </a:rPr>
              <a:t>publiczne finansowanie infrastruktury sportowej,</a:t>
            </a:r>
          </a:p>
          <a:p>
            <a:pPr>
              <a:lnSpc>
                <a:spcPct val="90000"/>
              </a:lnSpc>
              <a:buFont typeface="Wingdings" panose="05000000000000000000" pitchFamily="2" charset="2"/>
              <a:buChar char="q"/>
            </a:pPr>
            <a:r>
              <a:rPr lang="pl-PL">
                <a:solidFill>
                  <a:schemeClr val="tx1"/>
                </a:solidFill>
              </a:rPr>
              <a:t>nabycie miejskich obiektów przez prywatne kluby lub instytucje po niższej cenie,</a:t>
            </a:r>
          </a:p>
          <a:p>
            <a:pPr>
              <a:lnSpc>
                <a:spcPct val="90000"/>
              </a:lnSpc>
              <a:buFont typeface="Wingdings" panose="05000000000000000000" pitchFamily="2" charset="2"/>
              <a:buChar char="q"/>
            </a:pPr>
            <a:r>
              <a:rPr lang="pl-PL">
                <a:solidFill>
                  <a:schemeClr val="tx1"/>
                </a:solidFill>
              </a:rPr>
              <a:t>wynajem obiektów sportowych od podmiotów publicznych po obniżonej cenie,</a:t>
            </a:r>
          </a:p>
          <a:p>
            <a:pPr>
              <a:lnSpc>
                <a:spcPct val="90000"/>
              </a:lnSpc>
              <a:buFont typeface="Wingdings" panose="05000000000000000000" pitchFamily="2" charset="2"/>
              <a:buChar char="q"/>
            </a:pPr>
            <a:r>
              <a:rPr lang="pl-PL">
                <a:solidFill>
                  <a:schemeClr val="tx1"/>
                </a:solidFill>
              </a:rPr>
              <a:t>finansowanie budowy lun renowacji urządzeń sportowych przez władze lokalne,</a:t>
            </a:r>
          </a:p>
          <a:p>
            <a:pPr>
              <a:lnSpc>
                <a:spcPct val="90000"/>
              </a:lnSpc>
              <a:buFont typeface="Wingdings" panose="05000000000000000000" pitchFamily="2" charset="2"/>
              <a:buChar char="q"/>
            </a:pPr>
            <a:r>
              <a:rPr lang="pl-PL">
                <a:solidFill>
                  <a:schemeClr val="tx1"/>
                </a:solidFill>
              </a:rPr>
              <a:t>wykupienie miejsc reklamowych na obiektach sportowych,</a:t>
            </a:r>
          </a:p>
          <a:p>
            <a:pPr>
              <a:lnSpc>
                <a:spcPct val="90000"/>
              </a:lnSpc>
              <a:buFont typeface="Wingdings" panose="05000000000000000000" pitchFamily="2" charset="2"/>
              <a:buChar char="q"/>
            </a:pPr>
            <a:r>
              <a:rPr lang="pl-PL">
                <a:solidFill>
                  <a:schemeClr val="tx1"/>
                </a:solidFill>
              </a:rPr>
              <a:t>sprzedaż gruntu, wymiana bądź nieodpłatne przekazanie pod obiekty sportowe. </a:t>
            </a:r>
            <a:endParaRPr lang="pl-PL" altLang="pl-PL">
              <a:solidFill>
                <a:schemeClr val="tx1"/>
              </a:solidFill>
            </a:endParaRPr>
          </a:p>
        </p:txBody>
      </p:sp>
      <p:sp>
        <p:nvSpPr>
          <p:cNvPr id="116744" name="Slide Number Placeholder 3">
            <a:extLst>
              <a:ext uri="{FF2B5EF4-FFF2-40B4-BE49-F238E27FC236}">
                <a16:creationId xmlns:a16="http://schemas.microsoft.com/office/drawing/2014/main" id="{0AB7EE4D-BF2F-AEED-6383-E23CB7400365}"/>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600"/>
              </a:spcAft>
            </a:pPr>
            <a:fld id="{EB4015AA-59F6-416B-87A6-8E3D940284E2}" type="slidenum">
              <a:rPr lang="pl-PL" sz="300" smtClean="0"/>
              <a:pPr>
                <a:lnSpc>
                  <a:spcPct val="90000"/>
                </a:lnSpc>
                <a:spcAft>
                  <a:spcPts val="600"/>
                </a:spcAft>
              </a:pPr>
              <a:t>108</a:t>
            </a:fld>
            <a:endParaRPr lang="pl-PL" sz="300"/>
          </a:p>
        </p:txBody>
      </p:sp>
    </p:spTree>
    <p:extLst>
      <p:ext uri="{BB962C8B-B14F-4D97-AF65-F5344CB8AC3E}">
        <p14:creationId xmlns:p14="http://schemas.microsoft.com/office/powerpoint/2010/main" val="6722126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EA8758A-046E-457B-A86E-52BD26F650A9}"/>
              </a:ext>
            </a:extLst>
          </p:cNvPr>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74406" tIns="38691" rIns="74406" bIns="38691" numCol="1" rtlCol="0" anchor="t" anchorCtr="0" compatLnSpc="1">
            <a:prstTxWarp prst="textNoShape">
              <a:avLst/>
            </a:prstTxWarp>
            <a:normAutofit/>
          </a:bodyPr>
          <a:lstStyle/>
          <a:p>
            <a:pPr eaLnBrk="1" hangingPunct="1"/>
            <a:r>
              <a:rPr lang="pl-PL" altLang="pl-PL" dirty="0"/>
              <a:t>Pomoc publiczna a sport</a:t>
            </a:r>
          </a:p>
        </p:txBody>
      </p:sp>
      <p:sp>
        <p:nvSpPr>
          <p:cNvPr id="78" name="Slide Number Placeholder 4">
            <a:extLst>
              <a:ext uri="{FF2B5EF4-FFF2-40B4-BE49-F238E27FC236}">
                <a16:creationId xmlns:a16="http://schemas.microsoft.com/office/drawing/2014/main" id="{5D885C7E-4052-4C00-80C3-6D9A93D8C186}"/>
              </a:ext>
            </a:extLst>
          </p:cNvPr>
          <p:cNvSpPr>
            <a:spLocks noGrp="1"/>
          </p:cNvSpPr>
          <p:nvPr>
            <p:ph type="sldNum" sz="quarter" idx="10"/>
          </p:nvPr>
        </p:nvSpPr>
        <p:spPr/>
        <p:txBody>
          <a:bodyPr anchor="ctr">
            <a:normAutofit fontScale="92500" lnSpcReduction="20000"/>
          </a:bodyPr>
          <a:lstStyle/>
          <a:p>
            <a:pPr>
              <a:lnSpc>
                <a:spcPct val="90000"/>
              </a:lnSpc>
              <a:spcAft>
                <a:spcPts val="496"/>
              </a:spcAft>
            </a:pPr>
            <a:fld id="{8699F50C-BE38-4BD0-BA84-9B090E1F2B9B}" type="slidenum">
              <a:rPr lang="pl-PL" sz="300" noProof="0" smtClean="0"/>
              <a:pPr>
                <a:lnSpc>
                  <a:spcPct val="90000"/>
                </a:lnSpc>
                <a:spcAft>
                  <a:spcPts val="496"/>
                </a:spcAft>
              </a:pPr>
              <a:t>109</a:t>
            </a:fld>
            <a:endParaRPr lang="pl-PL" sz="300" noProof="0"/>
          </a:p>
        </p:txBody>
      </p:sp>
      <p:sp>
        <p:nvSpPr>
          <p:cNvPr id="76" name="Footer Placeholder 3">
            <a:extLst>
              <a:ext uri="{FF2B5EF4-FFF2-40B4-BE49-F238E27FC236}">
                <a16:creationId xmlns:a16="http://schemas.microsoft.com/office/drawing/2014/main" id="{E051AEBA-4C80-498C-B4FC-29E7A2686329}"/>
              </a:ext>
            </a:extLst>
          </p:cNvPr>
          <p:cNvSpPr>
            <a:spLocks noGrp="1"/>
          </p:cNvSpPr>
          <p:nvPr>
            <p:ph type="ftr" sz="quarter" idx="4294967295"/>
          </p:nvPr>
        </p:nvSpPr>
        <p:spPr>
          <a:xfrm>
            <a:off x="0" y="0"/>
            <a:ext cx="0" cy="0"/>
          </a:xfrm>
        </p:spPr>
        <p:txBody>
          <a:bodyPr/>
          <a:lstStyle/>
          <a:p>
            <a:pPr>
              <a:spcAft>
                <a:spcPts val="496"/>
              </a:spcAft>
            </a:pPr>
            <a:r>
              <a:rPr lang="pl-PL" noProof="0"/>
              <a:t>Dodaj stopkę</a:t>
            </a:r>
          </a:p>
        </p:txBody>
      </p:sp>
      <p:graphicFrame>
        <p:nvGraphicFramePr>
          <p:cNvPr id="5125" name="Rectangle 3">
            <a:extLst>
              <a:ext uri="{FF2B5EF4-FFF2-40B4-BE49-F238E27FC236}">
                <a16:creationId xmlns:a16="http://schemas.microsoft.com/office/drawing/2014/main" id="{10534D74-052D-49B3-9AD4-D7CC7CFD8964}"/>
              </a:ext>
            </a:extLst>
          </p:cNvPr>
          <p:cNvGraphicFramePr/>
          <p:nvPr>
            <p:extLst>
              <p:ext uri="{D42A27DB-BD31-4B8C-83A1-F6EECF244321}">
                <p14:modId xmlns:p14="http://schemas.microsoft.com/office/powerpoint/2010/main" val="3481559283"/>
              </p:ext>
            </p:extLst>
          </p:nvPr>
        </p:nvGraphicFramePr>
        <p:xfrm>
          <a:off x="521370" y="1691605"/>
          <a:ext cx="9721080" cy="5040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013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stopki 2">
            <a:extLst>
              <a:ext uri="{FF2B5EF4-FFF2-40B4-BE49-F238E27FC236}">
                <a16:creationId xmlns:a16="http://schemas.microsoft.com/office/drawing/2014/main" id="{A17DF553-F7DF-4CC9-BB0F-CA0F90D5E863}"/>
              </a:ext>
            </a:extLst>
          </p:cNvPr>
          <p:cNvSpPr>
            <a:spLocks noGrp="1"/>
          </p:cNvSpPr>
          <p:nvPr>
            <p:ph type="ftr" sz="quarter" idx="4294967295"/>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ctr" rtl="0" eaLnBrk="1" fontAlgn="base" hangingPunct="1">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4" name="Symbol zastępczy numeru slajdu 3">
            <a:extLst>
              <a:ext uri="{FF2B5EF4-FFF2-40B4-BE49-F238E27FC236}">
                <a16:creationId xmlns:a16="http://schemas.microsoft.com/office/drawing/2014/main" id="{5663C6CA-5FF5-4803-B990-1C2A5A8A407E}"/>
              </a:ext>
            </a:extLst>
          </p:cNvPr>
          <p:cNvSpPr>
            <a:spLocks noGrp="1"/>
          </p:cNvSpPr>
          <p:nvPr>
            <p:ph type="sldNum" sz="quarter" idx="4294967295"/>
          </p:nvPr>
        </p:nvSpPr>
        <p:spPr>
          <a:xfrm>
            <a:off x="7193826" y="6882454"/>
            <a:ext cx="3191863" cy="503978"/>
          </a:xfrm>
        </p:spPr>
        <p:txBody>
          <a:bodyPr/>
          <a:lstStyle/>
          <a:p>
            <a:fld id="{1621B6DD-29C1-4FEA-923F-71EA1347694C}" type="slidenum">
              <a:rPr lang="en-US" smtClean="0"/>
              <a:t>11</a:t>
            </a:fld>
            <a:endParaRPr lang="en-US"/>
          </a:p>
        </p:txBody>
      </p:sp>
      <p:graphicFrame>
        <p:nvGraphicFramePr>
          <p:cNvPr id="5" name="Diagram 4">
            <a:extLst>
              <a:ext uri="{FF2B5EF4-FFF2-40B4-BE49-F238E27FC236}">
                <a16:creationId xmlns:a16="http://schemas.microsoft.com/office/drawing/2014/main" id="{24803948-3CC0-4E93-9781-F20161A5797F}"/>
              </a:ext>
            </a:extLst>
          </p:cNvPr>
          <p:cNvGraphicFramePr/>
          <p:nvPr>
            <p:extLst>
              <p:ext uri="{D42A27DB-BD31-4B8C-83A1-F6EECF244321}">
                <p14:modId xmlns:p14="http://schemas.microsoft.com/office/powerpoint/2010/main" val="1391632105"/>
              </p:ext>
            </p:extLst>
          </p:nvPr>
        </p:nvGraphicFramePr>
        <p:xfrm>
          <a:off x="953418" y="1539932"/>
          <a:ext cx="9075641" cy="5160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ytuł 1">
            <a:extLst>
              <a:ext uri="{FF2B5EF4-FFF2-40B4-BE49-F238E27FC236}">
                <a16:creationId xmlns:a16="http://schemas.microsoft.com/office/drawing/2014/main" id="{26CE6C05-480E-D9CA-731F-A52FF18FEE13}"/>
              </a:ext>
            </a:extLst>
          </p:cNvPr>
          <p:cNvSpPr txBox="1">
            <a:spLocks/>
          </p:cNvSpPr>
          <p:nvPr/>
        </p:nvSpPr>
        <p:spPr>
          <a:xfrm>
            <a:off x="1456507" y="517370"/>
            <a:ext cx="7461296" cy="746386"/>
          </a:xfrm>
          <a:prstGeom prst="rect">
            <a:avLst/>
          </a:prstGeom>
        </p:spPr>
        <p:txBody>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pl-PL" sz="4850" kern="0" dirty="0"/>
              <a:t>Uwaga na powiązania</a:t>
            </a:r>
          </a:p>
        </p:txBody>
      </p:sp>
    </p:spTree>
    <p:extLst>
      <p:ext uri="{BB962C8B-B14F-4D97-AF65-F5344CB8AC3E}">
        <p14:creationId xmlns:p14="http://schemas.microsoft.com/office/powerpoint/2010/main" val="37680953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938C814-E4B5-4E5E-94E5-4D30DB71F99B}"/>
              </a:ext>
            </a:extLst>
          </p:cNvPr>
          <p:cNvSpPr>
            <a:spLocks noGrp="1" noChangeArrowheads="1"/>
          </p:cNvSpPr>
          <p:nvPr>
            <p:ph type="title"/>
          </p:nvPr>
        </p:nvSpPr>
        <p:spPr bwMode="auto">
          <a:xfrm>
            <a:off x="1025525" y="899836"/>
            <a:ext cx="8640381" cy="10800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74406" tIns="38691" rIns="74406" bIns="38691" numCol="1" rtlCol="0" anchor="t" anchorCtr="0" compatLnSpc="1">
            <a:prstTxWarp prst="textNoShape">
              <a:avLst/>
            </a:prstTxWarp>
            <a:normAutofit/>
          </a:bodyPr>
          <a:lstStyle/>
          <a:p>
            <a:pPr eaLnBrk="1" hangingPunct="1"/>
            <a:r>
              <a:rPr lang="pl-PL" altLang="pl-PL"/>
              <a:t>Infrastruktura sportowa </a:t>
            </a:r>
          </a:p>
        </p:txBody>
      </p:sp>
      <p:sp>
        <p:nvSpPr>
          <p:cNvPr id="7171" name="Rectangle 3">
            <a:extLst>
              <a:ext uri="{FF2B5EF4-FFF2-40B4-BE49-F238E27FC236}">
                <a16:creationId xmlns:a16="http://schemas.microsoft.com/office/drawing/2014/main" id="{58F083B8-0D96-4D1B-A093-9FAAE5D377BA}"/>
              </a:ext>
            </a:extLst>
          </p:cNvPr>
          <p:cNvSpPr>
            <a:spLocks noGrp="1" noChangeArrowheads="1"/>
          </p:cNvSpPr>
          <p:nvPr>
            <p:ph sz="half" idx="1"/>
          </p:nvPr>
        </p:nvSpPr>
        <p:spPr bwMode="auto">
          <a:xfrm>
            <a:off x="1025906" y="1979837"/>
            <a:ext cx="4140000" cy="468001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220488" indent="-220488">
              <a:buFont typeface="Wingdings" panose="05000000000000000000" pitchFamily="2" charset="2"/>
              <a:buChar char="Ø"/>
            </a:pPr>
            <a:r>
              <a:rPr lang="pl-PL" altLang="pl-PL"/>
              <a:t>Zadanie własne gminy</a:t>
            </a:r>
          </a:p>
          <a:p>
            <a:pPr marL="220488" indent="-220488">
              <a:buNone/>
            </a:pPr>
            <a:endParaRPr lang="pl-PL" altLang="pl-PL"/>
          </a:p>
          <a:p>
            <a:pPr marL="0" indent="0"/>
            <a:r>
              <a:rPr lang="pl-PL" altLang="pl-PL"/>
              <a:t>Rodzaje projektów realizowanych przez gminy (</a:t>
            </a:r>
            <a:r>
              <a:rPr lang="pl-PL" altLang="pl-PL" err="1"/>
              <a:t>jst</a:t>
            </a:r>
            <a:r>
              <a:rPr lang="pl-PL" altLang="pl-PL"/>
              <a:t>) w zakresie infrastruktury sportowej:</a:t>
            </a:r>
          </a:p>
          <a:p>
            <a:pPr marL="220488" indent="-220488">
              <a:buFont typeface="Wingdings" panose="05000000000000000000" pitchFamily="2" charset="2"/>
              <a:buAutoNum type="alphaLcParenR"/>
            </a:pPr>
            <a:r>
              <a:rPr lang="pl-PL" altLang="pl-PL"/>
              <a:t> projekty nie związane z działalnością gospodarczą – dotyczą infrastruktury otwartej –ogólnodostępnej </a:t>
            </a:r>
          </a:p>
          <a:p>
            <a:pPr marL="220488" indent="-220488">
              <a:buFont typeface="Wingdings" panose="05000000000000000000" pitchFamily="2" charset="2"/>
              <a:buAutoNum type="alphaLcParenR"/>
            </a:pPr>
            <a:r>
              <a:rPr lang="pl-PL" altLang="pl-PL"/>
              <a:t> projekty  dotyczące infrastruktury wykorzystywanej do działalności gospodarczej – np. pływalnie, korty tenisowe.</a:t>
            </a:r>
          </a:p>
        </p:txBody>
      </p:sp>
      <p:pic>
        <p:nvPicPr>
          <p:cNvPr id="7173" name="Picture 7172">
            <a:extLst>
              <a:ext uri="{FF2B5EF4-FFF2-40B4-BE49-F238E27FC236}">
                <a16:creationId xmlns:a16="http://schemas.microsoft.com/office/drawing/2014/main" id="{C8DEB50F-F532-4F19-A0A3-BA675F950C98}"/>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5694564" y="1979613"/>
            <a:ext cx="3802683" cy="4680226"/>
          </a:xfrm>
          <a:prstGeom prst="rect">
            <a:avLst/>
          </a:prstGeom>
          <a:noFill/>
        </p:spPr>
      </p:pic>
      <p:sp>
        <p:nvSpPr>
          <p:cNvPr id="77" name="Slide Number Placeholder 6">
            <a:extLst>
              <a:ext uri="{FF2B5EF4-FFF2-40B4-BE49-F238E27FC236}">
                <a16:creationId xmlns:a16="http://schemas.microsoft.com/office/drawing/2014/main" id="{ADDC5EC2-35E3-4538-8CE9-9B28F9DCCE62}"/>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496"/>
              </a:spcAft>
            </a:pPr>
            <a:fld id="{8699F50C-BE38-4BD0-BA84-9B090E1F2B9B}" type="slidenum">
              <a:rPr lang="pl-PL" sz="300" noProof="0" smtClean="0"/>
              <a:pPr>
                <a:lnSpc>
                  <a:spcPct val="90000"/>
                </a:lnSpc>
                <a:spcAft>
                  <a:spcPts val="496"/>
                </a:spcAft>
              </a:pPr>
              <a:t>110</a:t>
            </a:fld>
            <a:endParaRPr lang="pl-PL" sz="300" noProof="0"/>
          </a:p>
        </p:txBody>
      </p:sp>
      <p:sp>
        <p:nvSpPr>
          <p:cNvPr id="75" name="Footer Placeholder 5">
            <a:extLst>
              <a:ext uri="{FF2B5EF4-FFF2-40B4-BE49-F238E27FC236}">
                <a16:creationId xmlns:a16="http://schemas.microsoft.com/office/drawing/2014/main" id="{ED8045DF-02EC-43ED-8305-A5A52B81DA5D}"/>
              </a:ext>
            </a:extLst>
          </p:cNvPr>
          <p:cNvSpPr>
            <a:spLocks noGrp="1"/>
          </p:cNvSpPr>
          <p:nvPr>
            <p:ph type="ftr" sz="quarter" idx="4294967295"/>
          </p:nvPr>
        </p:nvSpPr>
        <p:spPr/>
        <p:txBody>
          <a:bodyPr/>
          <a:lstStyle/>
          <a:p>
            <a:pPr>
              <a:spcAft>
                <a:spcPts val="496"/>
              </a:spcAft>
            </a:pPr>
            <a:r>
              <a:rPr lang="pl-PL" noProof="0"/>
              <a:t>Dodaj stopkę</a:t>
            </a:r>
          </a:p>
        </p:txBody>
      </p:sp>
    </p:spTree>
    <p:extLst>
      <p:ext uri="{BB962C8B-B14F-4D97-AF65-F5344CB8AC3E}">
        <p14:creationId xmlns:p14="http://schemas.microsoft.com/office/powerpoint/2010/main" val="37350084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ooter Placeholder 1">
            <a:extLst>
              <a:ext uri="{FF2B5EF4-FFF2-40B4-BE49-F238E27FC236}">
                <a16:creationId xmlns:a16="http://schemas.microsoft.com/office/drawing/2014/main" id="{93AACD04-0D9F-4E0E-A217-83AA8FDAF3E6}"/>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74" name="Slide Number Placeholder 2">
            <a:extLst>
              <a:ext uri="{FF2B5EF4-FFF2-40B4-BE49-F238E27FC236}">
                <a16:creationId xmlns:a16="http://schemas.microsoft.com/office/drawing/2014/main" id="{104284EA-211B-413D-8B4E-BB3CAD8AAFC1}"/>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111</a:t>
            </a:fld>
            <a:endParaRPr lang="pl-PL" noProof="0"/>
          </a:p>
        </p:txBody>
      </p:sp>
      <p:sp>
        <p:nvSpPr>
          <p:cNvPr id="8194" name="Rectangle 2">
            <a:extLst>
              <a:ext uri="{FF2B5EF4-FFF2-40B4-BE49-F238E27FC236}">
                <a16:creationId xmlns:a16="http://schemas.microsoft.com/office/drawing/2014/main" id="{0DDA0CD3-1DC2-41B2-9FA3-664510A423A7}"/>
              </a:ext>
            </a:extLst>
          </p:cNvPr>
          <p:cNvSpPr>
            <a:spLocks noGrp="1" noChangeArrowheads="1"/>
          </p:cNvSpPr>
          <p:nvPr>
            <p:ph type="title" idx="4294967295"/>
          </p:nvPr>
        </p:nvSpPr>
        <p:spPr bwMode="black">
          <a:xfrm>
            <a:off x="866974" y="323453"/>
            <a:ext cx="6889454" cy="948459"/>
          </a:xfrm>
        </p:spPr>
        <p:txBody>
          <a:bodyPr anchor="b">
            <a:normAutofit/>
          </a:bodyPr>
          <a:lstStyle/>
          <a:p>
            <a:pPr eaLnBrk="1" hangingPunct="1"/>
            <a:r>
              <a:rPr lang="pl-PL" altLang="pl-PL" dirty="0"/>
              <a:t>Infrastruktura sportowa </a:t>
            </a:r>
          </a:p>
        </p:txBody>
      </p:sp>
      <p:sp>
        <p:nvSpPr>
          <p:cNvPr id="8195" name="Rectangle 3">
            <a:extLst>
              <a:ext uri="{FF2B5EF4-FFF2-40B4-BE49-F238E27FC236}">
                <a16:creationId xmlns:a16="http://schemas.microsoft.com/office/drawing/2014/main" id="{410DFF32-193F-4CD5-82BE-F32E53BDEC06}"/>
              </a:ext>
            </a:extLst>
          </p:cNvPr>
          <p:cNvSpPr>
            <a:spLocks noGrp="1" noChangeArrowheads="1"/>
          </p:cNvSpPr>
          <p:nvPr>
            <p:ph idx="4294967295"/>
          </p:nvPr>
        </p:nvSpPr>
        <p:spPr bwMode="auto">
          <a:xfrm>
            <a:off x="866974" y="1475581"/>
            <a:ext cx="8957865" cy="37238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293983" indent="-293983">
              <a:buNone/>
            </a:pPr>
            <a:r>
              <a:rPr lang="pl-PL" altLang="pl-PL" sz="1670" b="1" dirty="0"/>
              <a:t>	Dofinansowanie środkami regionalnych programów operacyjnych projektów z zakresu infrastruktury sportowej służącej do działalności gospodarczej:</a:t>
            </a:r>
          </a:p>
          <a:p>
            <a:pPr marL="293983" indent="-293983">
              <a:buNone/>
            </a:pPr>
            <a:endParaRPr lang="pl-PL" altLang="pl-PL" sz="1670" b="1" dirty="0"/>
          </a:p>
          <a:p>
            <a:pPr marL="293983" indent="-293983">
              <a:buFontTx/>
              <a:buAutoNum type="arabicParenR"/>
            </a:pPr>
            <a:r>
              <a:rPr lang="pl-PL" altLang="pl-PL" sz="1670" b="1" dirty="0"/>
              <a:t>jest pomoc publiczną </a:t>
            </a:r>
            <a:r>
              <a:rPr lang="pl-PL" altLang="pl-PL" sz="1670" dirty="0"/>
              <a:t>– jeśli beneficjent prowadzi działalność gospodarczą i nie można wykazać, że ma ona charakter wyłącznie lokalny</a:t>
            </a:r>
          </a:p>
          <a:p>
            <a:pPr marL="293983" indent="-293983">
              <a:buNone/>
            </a:pPr>
            <a:r>
              <a:rPr lang="pl-PL" altLang="pl-PL" sz="1670" dirty="0"/>
              <a:t>	np. hala sportowa, przystosowana do organizacji rozgrywek / meczy międzynarodowych, </a:t>
            </a:r>
          </a:p>
          <a:p>
            <a:pPr marL="293983" indent="-293983">
              <a:buNone/>
            </a:pPr>
            <a:r>
              <a:rPr lang="pl-PL" altLang="pl-PL" sz="1670" dirty="0"/>
              <a:t>	- duże stadiony piłkarskie,</a:t>
            </a:r>
          </a:p>
          <a:p>
            <a:pPr marL="293983" indent="-293983">
              <a:buNone/>
            </a:pPr>
            <a:r>
              <a:rPr lang="pl-PL" altLang="pl-PL" sz="1670" dirty="0"/>
              <a:t>	- obiekty sportowe (boiska, korty tenisowe, siłownie, baseny) w miejscowościach turystycznych</a:t>
            </a:r>
          </a:p>
          <a:p>
            <a:pPr marL="293983" indent="-293983">
              <a:buNone/>
            </a:pPr>
            <a:endParaRPr lang="pl-PL" altLang="pl-PL" sz="1670" dirty="0"/>
          </a:p>
          <a:p>
            <a:pPr marL="73496" indent="-73496">
              <a:buNone/>
            </a:pPr>
            <a:r>
              <a:rPr lang="pl-PL" altLang="pl-PL" sz="1670" b="1" dirty="0"/>
              <a:t>2) nie stanowi pomocy publicznej</a:t>
            </a:r>
            <a:r>
              <a:rPr lang="pl-PL" altLang="pl-PL" sz="1670" dirty="0"/>
              <a:t> – jeśli:</a:t>
            </a:r>
          </a:p>
          <a:p>
            <a:pPr marL="73496" indent="-73496">
              <a:buFontTx/>
              <a:buChar char="-"/>
            </a:pPr>
            <a:r>
              <a:rPr lang="pl-PL" altLang="pl-PL" sz="1670" dirty="0"/>
              <a:t> beneficjentem dofinansowania jest gmina (podmiot nie prowadzący  działalności gospodarczej), która przekaże infrastrukturę w zarząd lub odda w dzierżawę podmiotowi wybranemu w drodze otwartej, niedyskryminującej procedury przetargowej. </a:t>
            </a:r>
          </a:p>
          <a:p>
            <a:pPr marL="293983" indent="-293983">
              <a:buNone/>
            </a:pPr>
            <a:endParaRPr lang="pl-PL" altLang="pl-PL" sz="1670" dirty="0"/>
          </a:p>
          <a:p>
            <a:pPr marL="293983" indent="-293983">
              <a:buNone/>
            </a:pPr>
            <a:endParaRPr lang="pl-PL" altLang="pl-PL" sz="1670" dirty="0"/>
          </a:p>
        </p:txBody>
      </p:sp>
    </p:spTree>
    <p:extLst>
      <p:ext uri="{BB962C8B-B14F-4D97-AF65-F5344CB8AC3E}">
        <p14:creationId xmlns:p14="http://schemas.microsoft.com/office/powerpoint/2010/main" val="18144702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F447DFA9-1E77-40DC-9D74-754ABDE8AF77}"/>
              </a:ext>
            </a:extLst>
          </p:cNvPr>
          <p:cNvSpPr>
            <a:spLocks noGrp="1" noChangeArrowheads="1"/>
          </p:cNvSpPr>
          <p:nvPr>
            <p:ph type="title" idx="4294967295"/>
          </p:nvPr>
        </p:nvSpPr>
        <p:spPr bwMode="black">
          <a:xfrm>
            <a:off x="1025426" y="755501"/>
            <a:ext cx="8413801" cy="583546"/>
          </a:xfrm>
          <a:prstGeom prst="rect">
            <a:avLst/>
          </a:prstGeom>
          <a:ln/>
        </p:spPr>
        <p:style>
          <a:lnRef idx="2">
            <a:schemeClr val="accent3"/>
          </a:lnRef>
          <a:fillRef idx="1">
            <a:schemeClr val="lt1"/>
          </a:fillRef>
          <a:effectRef idx="0">
            <a:schemeClr val="accent3"/>
          </a:effectRef>
          <a:fontRef idx="minor">
            <a:schemeClr val="dk1"/>
          </a:fontRef>
        </p:style>
        <p:txBody>
          <a:bodyPr anchor="ctr">
            <a:normAutofit fontScale="90000"/>
          </a:bodyPr>
          <a:lstStyle/>
          <a:p>
            <a:r>
              <a:rPr lang="pl-PL" altLang="pl-PL" sz="2205" dirty="0">
                <a:solidFill>
                  <a:schemeClr val="tx2"/>
                </a:solidFill>
              </a:rPr>
              <a:t>Decyzja KE z dnia 12.01.2001 w sprawie N 258/00- Niemcy – Park Wodny </a:t>
            </a:r>
            <a:r>
              <a:rPr lang="pl-PL" altLang="pl-PL" sz="2205" dirty="0" err="1">
                <a:solidFill>
                  <a:schemeClr val="tx2"/>
                </a:solidFill>
              </a:rPr>
              <a:t>Dorsten</a:t>
            </a:r>
            <a:r>
              <a:rPr lang="pl-PL" altLang="pl-PL" sz="2205" dirty="0">
                <a:solidFill>
                  <a:schemeClr val="tx2"/>
                </a:solidFill>
              </a:rPr>
              <a:t> </a:t>
            </a:r>
            <a:br>
              <a:rPr lang="pl-PL" altLang="pl-PL" sz="2205" dirty="0">
                <a:solidFill>
                  <a:schemeClr val="tx2"/>
                </a:solidFill>
              </a:rPr>
            </a:br>
            <a:endParaRPr lang="pl-PL" altLang="pl-PL" sz="2149" dirty="0">
              <a:solidFill>
                <a:schemeClr val="tx2"/>
              </a:solidFill>
            </a:endParaRPr>
          </a:p>
        </p:txBody>
      </p:sp>
      <p:sp>
        <p:nvSpPr>
          <p:cNvPr id="131075" name="Rectangle 3">
            <a:extLst>
              <a:ext uri="{FF2B5EF4-FFF2-40B4-BE49-F238E27FC236}">
                <a16:creationId xmlns:a16="http://schemas.microsoft.com/office/drawing/2014/main" id="{C02E511F-1813-440D-B02F-47421ACE16D7}"/>
              </a:ext>
            </a:extLst>
          </p:cNvPr>
          <p:cNvSpPr>
            <a:spLocks noGrp="1" noChangeArrowheads="1"/>
          </p:cNvSpPr>
          <p:nvPr>
            <p:ph idx="4294967295"/>
          </p:nvPr>
        </p:nvSpPr>
        <p:spPr bwMode="auto">
          <a:xfrm>
            <a:off x="1056000" y="2195661"/>
            <a:ext cx="9071610" cy="4234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p>
            <a:pPr marL="146992" indent="-146992">
              <a:lnSpc>
                <a:spcPct val="90000"/>
              </a:lnSpc>
              <a:buFontTx/>
              <a:buChar char="-"/>
              <a:tabLst>
                <a:tab pos="146992" algn="l"/>
              </a:tabLst>
            </a:pPr>
            <a:r>
              <a:rPr lang="pl-PL" altLang="pl-PL" sz="1670" b="1" u="sng" dirty="0"/>
              <a:t>Założenia projektu:</a:t>
            </a:r>
          </a:p>
          <a:p>
            <a:pPr marL="146992" indent="-146992">
              <a:lnSpc>
                <a:spcPct val="90000"/>
              </a:lnSpc>
              <a:buFontTx/>
              <a:buChar char="-"/>
              <a:tabLst>
                <a:tab pos="146992" algn="l"/>
              </a:tabLst>
            </a:pPr>
            <a:r>
              <a:rPr lang="pl-PL" altLang="pl-PL" sz="1670" dirty="0" err="1"/>
              <a:t>Dorsten</a:t>
            </a:r>
            <a:r>
              <a:rPr lang="pl-PL" altLang="pl-PL" sz="1670" dirty="0"/>
              <a:t> – 80 tys. mieszkańców,</a:t>
            </a:r>
          </a:p>
          <a:p>
            <a:pPr marL="146992" indent="-146992">
              <a:lnSpc>
                <a:spcPct val="90000"/>
              </a:lnSpc>
              <a:buFontTx/>
              <a:buChar char="-"/>
              <a:tabLst>
                <a:tab pos="146992" algn="l"/>
              </a:tabLst>
            </a:pPr>
            <a:r>
              <a:rPr lang="pl-PL" altLang="pl-PL" sz="1670" dirty="0"/>
              <a:t>2 miejskie baseny kryte i 1 otwarty – w b. złym stanie technicznym (działalność deficytowa dla miasta). W 1999 r. Miasto ogłosiło przetarg na wybudowanie i prowadzenie nowego parku wodnego wraz z zespołem </a:t>
            </a:r>
            <a:r>
              <a:rPr lang="pl-PL" altLang="pl-PL" sz="1670" dirty="0" err="1"/>
              <a:t>saunowym</a:t>
            </a:r>
            <a:r>
              <a:rPr lang="pl-PL" altLang="pl-PL" sz="1670" dirty="0"/>
              <a:t> i zapleczem gastronomicznym. Ze spółką, która została wybrana w przetargu, miasto podpisało kilka umów dotyczących świadczeń wzajemnych – m.in.:</a:t>
            </a:r>
          </a:p>
          <a:p>
            <a:pPr marL="146992" indent="-146992">
              <a:lnSpc>
                <a:spcPct val="90000"/>
              </a:lnSpc>
              <a:buFontTx/>
              <a:buChar char="-"/>
              <a:tabLst>
                <a:tab pos="146992" algn="l"/>
              </a:tabLst>
            </a:pPr>
            <a:r>
              <a:rPr lang="pl-PL" altLang="pl-PL" sz="1670" dirty="0"/>
              <a:t>spółka wydzierżawiła grunt na 35 lat płacąc miastu czynsz w  stawek rynkowych, w tym okresie miała też prowadzić park wodny</a:t>
            </a:r>
          </a:p>
          <a:p>
            <a:pPr marL="146992" indent="-146992">
              <a:lnSpc>
                <a:spcPct val="90000"/>
              </a:lnSpc>
              <a:buFontTx/>
              <a:buChar char="-"/>
              <a:tabLst>
                <a:tab pos="146992" algn="l"/>
              </a:tabLst>
            </a:pPr>
            <a:r>
              <a:rPr lang="pl-PL" altLang="pl-PL" sz="1670" dirty="0"/>
              <a:t>spółka miał wybudować basen otwarty, który miał pozostać własnością miasta i przebudować basen kryty,</a:t>
            </a:r>
          </a:p>
          <a:p>
            <a:pPr marL="146992" indent="-146992">
              <a:lnSpc>
                <a:spcPct val="90000"/>
              </a:lnSpc>
              <a:buFontTx/>
              <a:buChar char="-"/>
              <a:tabLst>
                <a:tab pos="146992" algn="l"/>
              </a:tabLst>
            </a:pPr>
            <a:r>
              <a:rPr lang="pl-PL" altLang="pl-PL" sz="1670" dirty="0"/>
              <a:t> spółka była zobowiązana udostępniać wszystkie baseny nieodpłatnie na potrzeby zajęć szkolnych oraz związku pływackiego, a w pozostałych przypadkach - stosować „społecznie akceptowalne ceny” biletów, </a:t>
            </a:r>
          </a:p>
          <a:p>
            <a:pPr marL="146992" indent="-146992">
              <a:lnSpc>
                <a:spcPct val="90000"/>
              </a:lnSpc>
              <a:buFontTx/>
              <a:buChar char="-"/>
              <a:tabLst>
                <a:tab pos="146992" algn="l"/>
              </a:tabLst>
            </a:pPr>
            <a:r>
              <a:rPr lang="pl-PL" altLang="pl-PL" sz="1670" dirty="0"/>
              <a:t>Spółka miała przejąć dotychczasowych pracowników, zatrudnionych przez miasto.</a:t>
            </a:r>
          </a:p>
          <a:p>
            <a:pPr marL="146992" indent="-146992">
              <a:lnSpc>
                <a:spcPct val="90000"/>
              </a:lnSpc>
              <a:buNone/>
              <a:tabLst>
                <a:tab pos="146992" algn="l"/>
              </a:tabLst>
            </a:pPr>
            <a:endParaRPr lang="pl-PL" altLang="pl-PL" sz="1670" b="1" dirty="0"/>
          </a:p>
        </p:txBody>
      </p:sp>
    </p:spTree>
    <p:extLst>
      <p:ext uri="{BB962C8B-B14F-4D97-AF65-F5344CB8AC3E}">
        <p14:creationId xmlns:p14="http://schemas.microsoft.com/office/powerpoint/2010/main" val="41544710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10831AC1-69CE-89CD-7ED0-F9CC11BEA4BA}"/>
              </a:ext>
            </a:extLst>
          </p:cNvPr>
          <p:cNvSpPr>
            <a:spLocks noGrp="1"/>
          </p:cNvSpPr>
          <p:nvPr>
            <p:ph type="sldNum" sz="quarter" idx="12"/>
          </p:nvPr>
        </p:nvSpPr>
        <p:spPr/>
        <p:txBody>
          <a:bodyPr/>
          <a:lstStyle/>
          <a:p>
            <a:fld id="{1588827B-EB64-4086-AEC4-DFFB6BA96DC7}" type="slidenum">
              <a:rPr lang="pl-PL" smtClean="0"/>
              <a:pPr/>
              <a:t>113</a:t>
            </a:fld>
            <a:endParaRPr lang="pl-PL"/>
          </a:p>
        </p:txBody>
      </p:sp>
      <p:sp>
        <p:nvSpPr>
          <p:cNvPr id="4" name="pole tekstowe 3">
            <a:extLst>
              <a:ext uri="{FF2B5EF4-FFF2-40B4-BE49-F238E27FC236}">
                <a16:creationId xmlns:a16="http://schemas.microsoft.com/office/drawing/2014/main" id="{03525C93-F597-61E8-7579-6672825A1F71}"/>
              </a:ext>
            </a:extLst>
          </p:cNvPr>
          <p:cNvSpPr txBox="1"/>
          <p:nvPr/>
        </p:nvSpPr>
        <p:spPr>
          <a:xfrm>
            <a:off x="424626" y="2589205"/>
            <a:ext cx="3810023" cy="2807179"/>
          </a:xfrm>
          <a:prstGeom prst="rect">
            <a:avLst/>
          </a:prstGeom>
          <a:noFill/>
        </p:spPr>
        <p:txBody>
          <a:bodyPr wrap="square">
            <a:spAutoFit/>
          </a:bodyPr>
          <a:lstStyle/>
          <a:p>
            <a:pPr marL="314982" indent="-314982" algn="just">
              <a:buFont typeface="Arial" panose="020B0604020202020204" pitchFamily="34" charset="0"/>
              <a:buChar char="•"/>
            </a:pPr>
            <a:r>
              <a:rPr lang="pl-PL" sz="1764" dirty="0"/>
              <a:t>wzajemne świadczenia stron się równoważą</a:t>
            </a:r>
          </a:p>
          <a:p>
            <a:pPr marL="314982" indent="-314982" algn="just">
              <a:buFont typeface="Arial" panose="020B0604020202020204" pitchFamily="34" charset="0"/>
              <a:buChar char="•"/>
            </a:pPr>
            <a:r>
              <a:rPr lang="pl-PL" sz="1764" dirty="0"/>
              <a:t>przedstawiono ekspertyzę, z której wynikało, iż zakres oddziaływania basenu obejmuje </a:t>
            </a:r>
            <a:r>
              <a:rPr lang="pl-PL" sz="1764" dirty="0" err="1"/>
              <a:t>Dorsten</a:t>
            </a:r>
            <a:r>
              <a:rPr lang="pl-PL" sz="1764" dirty="0"/>
              <a:t> i okolice  - ok. 50 km. </a:t>
            </a:r>
          </a:p>
          <a:p>
            <a:pPr marL="314982" indent="-314982">
              <a:buFont typeface="Arial" panose="020B0604020202020204" pitchFamily="34" charset="0"/>
              <a:buChar char="•"/>
            </a:pPr>
            <a:r>
              <a:rPr lang="pl-PL" sz="1764" dirty="0"/>
              <a:t>Liczba odwiedzających basen wyniesie rocznie ok. 250 000, przy czym 90% odwiedzających to mieszkańcy miasta</a:t>
            </a:r>
            <a:endParaRPr lang="en-US" sz="1764" dirty="0"/>
          </a:p>
        </p:txBody>
      </p:sp>
      <p:sp>
        <p:nvSpPr>
          <p:cNvPr id="5" name="Rectangle 2">
            <a:extLst>
              <a:ext uri="{FF2B5EF4-FFF2-40B4-BE49-F238E27FC236}">
                <a16:creationId xmlns:a16="http://schemas.microsoft.com/office/drawing/2014/main" id="{5BEDA7EE-A4CA-CC3A-8BA4-4272DE88B909}"/>
              </a:ext>
            </a:extLst>
          </p:cNvPr>
          <p:cNvSpPr txBox="1">
            <a:spLocks noChangeArrowheads="1"/>
          </p:cNvSpPr>
          <p:nvPr/>
        </p:nvSpPr>
        <p:spPr bwMode="black">
          <a:xfrm>
            <a:off x="1297758" y="1211904"/>
            <a:ext cx="3889398" cy="583546"/>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3"/>
          </a:lnRef>
          <a:fillRef idx="1">
            <a:schemeClr val="lt1"/>
          </a:fillRef>
          <a:effectRef idx="0">
            <a:schemeClr val="accent3"/>
          </a:effectRef>
          <a:fontRef idx="minor">
            <a:schemeClr val="dk1"/>
          </a:fontRef>
        </p:style>
        <p:txBody>
          <a:bodyPr vert="horz" wrap="square" lIns="100796" tIns="50398" rIns="100796" bIns="50398" numCol="1" anchor="ctr" anchorCtr="0" compatLnSpc="1">
            <a:prstTxWarp prst="textNoShape">
              <a:avLst/>
            </a:prstTxWarp>
            <a:normAutofit fontScale="97500"/>
          </a:bodyPr>
          <a:lstStyle>
            <a:lvl1pPr algn="l" rtl="0" eaLnBrk="1" fontAlgn="base" hangingPunct="1">
              <a:spcBef>
                <a:spcPct val="0"/>
              </a:spcBef>
              <a:spcAft>
                <a:spcPct val="0"/>
              </a:spcAft>
              <a:defRPr sz="4400">
                <a:solidFill>
                  <a:schemeClr val="dk1"/>
                </a:solidFill>
                <a:latin typeface="+mn-lt"/>
                <a:ea typeface="+mn-ea"/>
                <a:cs typeface="+mn-cs"/>
              </a:defRPr>
            </a:lvl1pPr>
            <a:lvl2pPr algn="l" rtl="0" eaLnBrk="1" fontAlgn="base" hangingPunct="1">
              <a:spcBef>
                <a:spcPct val="0"/>
              </a:spcBef>
              <a:spcAft>
                <a:spcPct val="0"/>
              </a:spcAft>
              <a:defRPr sz="4400">
                <a:solidFill>
                  <a:schemeClr val="dk1"/>
                </a:solidFill>
                <a:latin typeface="+mn-lt"/>
                <a:ea typeface="+mn-ea"/>
                <a:cs typeface="+mn-cs"/>
              </a:defRPr>
            </a:lvl2pPr>
            <a:lvl3pPr algn="l" rtl="0" eaLnBrk="1" fontAlgn="base" hangingPunct="1">
              <a:spcBef>
                <a:spcPct val="0"/>
              </a:spcBef>
              <a:spcAft>
                <a:spcPct val="0"/>
              </a:spcAft>
              <a:defRPr sz="4400">
                <a:solidFill>
                  <a:schemeClr val="dk1"/>
                </a:solidFill>
                <a:latin typeface="+mn-lt"/>
                <a:ea typeface="+mn-ea"/>
                <a:cs typeface="+mn-cs"/>
              </a:defRPr>
            </a:lvl3pPr>
            <a:lvl4pPr algn="l" rtl="0" eaLnBrk="1" fontAlgn="base" hangingPunct="1">
              <a:spcBef>
                <a:spcPct val="0"/>
              </a:spcBef>
              <a:spcAft>
                <a:spcPct val="0"/>
              </a:spcAft>
              <a:defRPr sz="4400">
                <a:solidFill>
                  <a:schemeClr val="dk1"/>
                </a:solidFill>
                <a:latin typeface="+mn-lt"/>
                <a:ea typeface="+mn-ea"/>
                <a:cs typeface="+mn-cs"/>
              </a:defRPr>
            </a:lvl4pPr>
            <a:lvl5pPr algn="l" rtl="0" eaLnBrk="1" fontAlgn="base" hangingPunct="1">
              <a:spcBef>
                <a:spcPct val="0"/>
              </a:spcBef>
              <a:spcAft>
                <a:spcPct val="0"/>
              </a:spcAft>
              <a:defRPr sz="4400">
                <a:solidFill>
                  <a:schemeClr val="dk1"/>
                </a:solidFill>
                <a:latin typeface="+mn-lt"/>
                <a:ea typeface="+mn-ea"/>
                <a:cs typeface="+mn-cs"/>
              </a:defRPr>
            </a:lvl5pPr>
            <a:lvl6pPr marL="457200" algn="l" rtl="0" eaLnBrk="1" fontAlgn="base" hangingPunct="1">
              <a:spcBef>
                <a:spcPct val="0"/>
              </a:spcBef>
              <a:spcAft>
                <a:spcPct val="0"/>
              </a:spcAft>
              <a:defRPr sz="4400">
                <a:solidFill>
                  <a:schemeClr val="dk1"/>
                </a:solidFill>
                <a:latin typeface="+mn-lt"/>
                <a:ea typeface="+mn-ea"/>
                <a:cs typeface="+mn-cs"/>
              </a:defRPr>
            </a:lvl6pPr>
            <a:lvl7pPr marL="914400" algn="l" rtl="0" eaLnBrk="1" fontAlgn="base" hangingPunct="1">
              <a:spcBef>
                <a:spcPct val="0"/>
              </a:spcBef>
              <a:spcAft>
                <a:spcPct val="0"/>
              </a:spcAft>
              <a:defRPr sz="4400">
                <a:solidFill>
                  <a:schemeClr val="dk1"/>
                </a:solidFill>
                <a:latin typeface="+mn-lt"/>
                <a:ea typeface="+mn-ea"/>
                <a:cs typeface="+mn-cs"/>
              </a:defRPr>
            </a:lvl7pPr>
            <a:lvl8pPr marL="1371600" algn="l" rtl="0" eaLnBrk="1" fontAlgn="base" hangingPunct="1">
              <a:spcBef>
                <a:spcPct val="0"/>
              </a:spcBef>
              <a:spcAft>
                <a:spcPct val="0"/>
              </a:spcAft>
              <a:defRPr sz="4400">
                <a:solidFill>
                  <a:schemeClr val="dk1"/>
                </a:solidFill>
                <a:latin typeface="+mn-lt"/>
                <a:ea typeface="+mn-ea"/>
                <a:cs typeface="+mn-cs"/>
              </a:defRPr>
            </a:lvl8pPr>
            <a:lvl9pPr marL="1828800" algn="l" rtl="0" eaLnBrk="1" fontAlgn="base" hangingPunct="1">
              <a:spcBef>
                <a:spcPct val="0"/>
              </a:spcBef>
              <a:spcAft>
                <a:spcPct val="0"/>
              </a:spcAft>
              <a:defRPr sz="4400">
                <a:solidFill>
                  <a:schemeClr val="dk1"/>
                </a:solidFill>
                <a:latin typeface="+mn-lt"/>
                <a:ea typeface="+mn-ea"/>
                <a:cs typeface="+mn-cs"/>
              </a:defRPr>
            </a:lvl9pPr>
          </a:lstStyle>
          <a:p>
            <a:r>
              <a:rPr lang="pl-PL" altLang="pl-PL" sz="2205" kern="0" dirty="0">
                <a:solidFill>
                  <a:schemeClr val="tx2"/>
                </a:solidFill>
              </a:rPr>
              <a:t>Argumenty beneficjenta</a:t>
            </a:r>
            <a:endParaRPr lang="pl-PL" altLang="pl-PL" sz="2149" kern="0" dirty="0">
              <a:solidFill>
                <a:schemeClr val="tx2"/>
              </a:solidFill>
            </a:endParaRPr>
          </a:p>
        </p:txBody>
      </p:sp>
      <p:sp>
        <p:nvSpPr>
          <p:cNvPr id="7" name="pole tekstowe 6">
            <a:extLst>
              <a:ext uri="{FF2B5EF4-FFF2-40B4-BE49-F238E27FC236}">
                <a16:creationId xmlns:a16="http://schemas.microsoft.com/office/drawing/2014/main" id="{E9F2F8D8-95F8-F2C8-938D-B2E99767BAE5}"/>
              </a:ext>
            </a:extLst>
          </p:cNvPr>
          <p:cNvSpPr txBox="1"/>
          <p:nvPr/>
        </p:nvSpPr>
        <p:spPr>
          <a:xfrm>
            <a:off x="6388672" y="2371880"/>
            <a:ext cx="3889398" cy="3078663"/>
          </a:xfrm>
          <a:prstGeom prst="rect">
            <a:avLst/>
          </a:prstGeom>
          <a:noFill/>
        </p:spPr>
        <p:txBody>
          <a:bodyPr wrap="square">
            <a:spAutoFit/>
          </a:bodyPr>
          <a:lstStyle/>
          <a:p>
            <a:pPr lvl="0"/>
            <a:r>
              <a:rPr lang="pl-PL" sz="1764" dirty="0"/>
              <a:t>pomoc udzielana w celu wspierania obiektów, które mają zdobyć międzynarodową klientelę, prawdopodobnie wpłynie na wymianę handlową między państwami członkowskimi. Natomiast obiekty , które mają służyć mieszkańcom miasta i okolic (nie są wyjątkowe w skali danego regionu, a tym bardziej kraju) nie będą oddziaływać na wymianę handlową między państwami</a:t>
            </a:r>
          </a:p>
        </p:txBody>
      </p:sp>
      <p:sp>
        <p:nvSpPr>
          <p:cNvPr id="8" name="Rectangle 2">
            <a:extLst>
              <a:ext uri="{FF2B5EF4-FFF2-40B4-BE49-F238E27FC236}">
                <a16:creationId xmlns:a16="http://schemas.microsoft.com/office/drawing/2014/main" id="{39663DA3-F4A3-4C7D-B768-07ACAA806536}"/>
              </a:ext>
            </a:extLst>
          </p:cNvPr>
          <p:cNvSpPr txBox="1">
            <a:spLocks noChangeArrowheads="1"/>
          </p:cNvSpPr>
          <p:nvPr/>
        </p:nvSpPr>
        <p:spPr bwMode="black">
          <a:xfrm>
            <a:off x="5671931" y="1252256"/>
            <a:ext cx="3889398" cy="583546"/>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3"/>
          </a:lnRef>
          <a:fillRef idx="1">
            <a:schemeClr val="lt1"/>
          </a:fillRef>
          <a:effectRef idx="0">
            <a:schemeClr val="accent3"/>
          </a:effectRef>
          <a:fontRef idx="minor">
            <a:schemeClr val="dk1"/>
          </a:fontRef>
        </p:style>
        <p:txBody>
          <a:bodyPr vert="horz" wrap="square" lIns="100796" tIns="50398" rIns="100796" bIns="50398" numCol="1" anchor="ctr" anchorCtr="0" compatLnSpc="1">
            <a:prstTxWarp prst="textNoShape">
              <a:avLst/>
            </a:prstTxWarp>
            <a:normAutofit fontScale="97500"/>
          </a:bodyPr>
          <a:lstStyle>
            <a:lvl1pPr algn="l" rtl="0" eaLnBrk="1" fontAlgn="base" hangingPunct="1">
              <a:spcBef>
                <a:spcPct val="0"/>
              </a:spcBef>
              <a:spcAft>
                <a:spcPct val="0"/>
              </a:spcAft>
              <a:defRPr sz="4400">
                <a:solidFill>
                  <a:schemeClr val="dk1"/>
                </a:solidFill>
                <a:latin typeface="+mn-lt"/>
                <a:ea typeface="+mn-ea"/>
                <a:cs typeface="+mn-cs"/>
              </a:defRPr>
            </a:lvl1pPr>
            <a:lvl2pPr algn="l" rtl="0" eaLnBrk="1" fontAlgn="base" hangingPunct="1">
              <a:spcBef>
                <a:spcPct val="0"/>
              </a:spcBef>
              <a:spcAft>
                <a:spcPct val="0"/>
              </a:spcAft>
              <a:defRPr sz="4400">
                <a:solidFill>
                  <a:schemeClr val="dk1"/>
                </a:solidFill>
                <a:latin typeface="+mn-lt"/>
                <a:ea typeface="+mn-ea"/>
                <a:cs typeface="+mn-cs"/>
              </a:defRPr>
            </a:lvl2pPr>
            <a:lvl3pPr algn="l" rtl="0" eaLnBrk="1" fontAlgn="base" hangingPunct="1">
              <a:spcBef>
                <a:spcPct val="0"/>
              </a:spcBef>
              <a:spcAft>
                <a:spcPct val="0"/>
              </a:spcAft>
              <a:defRPr sz="4400">
                <a:solidFill>
                  <a:schemeClr val="dk1"/>
                </a:solidFill>
                <a:latin typeface="+mn-lt"/>
                <a:ea typeface="+mn-ea"/>
                <a:cs typeface="+mn-cs"/>
              </a:defRPr>
            </a:lvl3pPr>
            <a:lvl4pPr algn="l" rtl="0" eaLnBrk="1" fontAlgn="base" hangingPunct="1">
              <a:spcBef>
                <a:spcPct val="0"/>
              </a:spcBef>
              <a:spcAft>
                <a:spcPct val="0"/>
              </a:spcAft>
              <a:defRPr sz="4400">
                <a:solidFill>
                  <a:schemeClr val="dk1"/>
                </a:solidFill>
                <a:latin typeface="+mn-lt"/>
                <a:ea typeface="+mn-ea"/>
                <a:cs typeface="+mn-cs"/>
              </a:defRPr>
            </a:lvl4pPr>
            <a:lvl5pPr algn="l" rtl="0" eaLnBrk="1" fontAlgn="base" hangingPunct="1">
              <a:spcBef>
                <a:spcPct val="0"/>
              </a:spcBef>
              <a:spcAft>
                <a:spcPct val="0"/>
              </a:spcAft>
              <a:defRPr sz="4400">
                <a:solidFill>
                  <a:schemeClr val="dk1"/>
                </a:solidFill>
                <a:latin typeface="+mn-lt"/>
                <a:ea typeface="+mn-ea"/>
                <a:cs typeface="+mn-cs"/>
              </a:defRPr>
            </a:lvl5pPr>
            <a:lvl6pPr marL="457200" algn="l" rtl="0" eaLnBrk="1" fontAlgn="base" hangingPunct="1">
              <a:spcBef>
                <a:spcPct val="0"/>
              </a:spcBef>
              <a:spcAft>
                <a:spcPct val="0"/>
              </a:spcAft>
              <a:defRPr sz="4400">
                <a:solidFill>
                  <a:schemeClr val="dk1"/>
                </a:solidFill>
                <a:latin typeface="+mn-lt"/>
                <a:ea typeface="+mn-ea"/>
                <a:cs typeface="+mn-cs"/>
              </a:defRPr>
            </a:lvl6pPr>
            <a:lvl7pPr marL="914400" algn="l" rtl="0" eaLnBrk="1" fontAlgn="base" hangingPunct="1">
              <a:spcBef>
                <a:spcPct val="0"/>
              </a:spcBef>
              <a:spcAft>
                <a:spcPct val="0"/>
              </a:spcAft>
              <a:defRPr sz="4400">
                <a:solidFill>
                  <a:schemeClr val="dk1"/>
                </a:solidFill>
                <a:latin typeface="+mn-lt"/>
                <a:ea typeface="+mn-ea"/>
                <a:cs typeface="+mn-cs"/>
              </a:defRPr>
            </a:lvl7pPr>
            <a:lvl8pPr marL="1371600" algn="l" rtl="0" eaLnBrk="1" fontAlgn="base" hangingPunct="1">
              <a:spcBef>
                <a:spcPct val="0"/>
              </a:spcBef>
              <a:spcAft>
                <a:spcPct val="0"/>
              </a:spcAft>
              <a:defRPr sz="4400">
                <a:solidFill>
                  <a:schemeClr val="dk1"/>
                </a:solidFill>
                <a:latin typeface="+mn-lt"/>
                <a:ea typeface="+mn-ea"/>
                <a:cs typeface="+mn-cs"/>
              </a:defRPr>
            </a:lvl8pPr>
            <a:lvl9pPr marL="1828800" algn="l" rtl="0" eaLnBrk="1" fontAlgn="base" hangingPunct="1">
              <a:spcBef>
                <a:spcPct val="0"/>
              </a:spcBef>
              <a:spcAft>
                <a:spcPct val="0"/>
              </a:spcAft>
              <a:defRPr sz="4400">
                <a:solidFill>
                  <a:schemeClr val="dk1"/>
                </a:solidFill>
                <a:latin typeface="+mn-lt"/>
                <a:ea typeface="+mn-ea"/>
                <a:cs typeface="+mn-cs"/>
              </a:defRPr>
            </a:lvl9pPr>
          </a:lstStyle>
          <a:p>
            <a:r>
              <a:rPr lang="pl-PL" altLang="pl-PL" sz="2205" kern="0" dirty="0">
                <a:solidFill>
                  <a:schemeClr val="tx2"/>
                </a:solidFill>
              </a:rPr>
              <a:t>Stanowisko KE</a:t>
            </a:r>
            <a:endParaRPr lang="pl-PL" altLang="pl-PL" sz="2149" kern="0" dirty="0">
              <a:solidFill>
                <a:schemeClr val="tx2"/>
              </a:solidFill>
            </a:endParaRPr>
          </a:p>
        </p:txBody>
      </p:sp>
      <p:sp>
        <p:nvSpPr>
          <p:cNvPr id="9" name="Strzałka: w prawo 8">
            <a:extLst>
              <a:ext uri="{FF2B5EF4-FFF2-40B4-BE49-F238E27FC236}">
                <a16:creationId xmlns:a16="http://schemas.microsoft.com/office/drawing/2014/main" id="{5201E67E-8356-ED7E-DAD2-5E82850B1332}"/>
              </a:ext>
            </a:extLst>
          </p:cNvPr>
          <p:cNvSpPr/>
          <p:nvPr/>
        </p:nvSpPr>
        <p:spPr bwMode="auto">
          <a:xfrm>
            <a:off x="4552151" y="3382959"/>
            <a:ext cx="1508134" cy="1111257"/>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rtlCol="0" anchor="t" anchorCtr="0" compatLnSpc="1">
            <a:prstTxWarp prst="textNoShape">
              <a:avLst/>
            </a:prstTxWarp>
          </a:bodyPr>
          <a:lstStyle/>
          <a:p>
            <a:pPr defTabSz="1007943" eaLnBrk="0" fontAlgn="base" hangingPunct="0">
              <a:spcBef>
                <a:spcPct val="0"/>
              </a:spcBef>
              <a:spcAft>
                <a:spcPct val="0"/>
              </a:spcAft>
            </a:pPr>
            <a:endParaRPr lang="pl-PL" sz="1984">
              <a:latin typeface="Arial" charset="0"/>
            </a:endParaRPr>
          </a:p>
        </p:txBody>
      </p:sp>
    </p:spTree>
    <p:extLst>
      <p:ext uri="{BB962C8B-B14F-4D97-AF65-F5344CB8AC3E}">
        <p14:creationId xmlns:p14="http://schemas.microsoft.com/office/powerpoint/2010/main" val="31550279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ooter Placeholder 1">
            <a:extLst>
              <a:ext uri="{FF2B5EF4-FFF2-40B4-BE49-F238E27FC236}">
                <a16:creationId xmlns:a16="http://schemas.microsoft.com/office/drawing/2014/main" id="{4A2E4BF2-5E0B-42BA-9643-45B5F7A89D0F}"/>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76" name="Slide Number Placeholder 2">
            <a:extLst>
              <a:ext uri="{FF2B5EF4-FFF2-40B4-BE49-F238E27FC236}">
                <a16:creationId xmlns:a16="http://schemas.microsoft.com/office/drawing/2014/main" id="{3F0AAD2B-AF75-45FE-8C5E-9E8C2A8F0DE6}"/>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114</a:t>
            </a:fld>
            <a:endParaRPr lang="pl-PL" noProof="0"/>
          </a:p>
        </p:txBody>
      </p:sp>
      <p:sp>
        <p:nvSpPr>
          <p:cNvPr id="25602" name="Rectangle 2">
            <a:extLst>
              <a:ext uri="{FF2B5EF4-FFF2-40B4-BE49-F238E27FC236}">
                <a16:creationId xmlns:a16="http://schemas.microsoft.com/office/drawing/2014/main" id="{F2674477-3ACE-47EC-AB4D-CDE09599122C}"/>
              </a:ext>
            </a:extLst>
          </p:cNvPr>
          <p:cNvSpPr>
            <a:spLocks noGrp="1" noChangeArrowheads="1"/>
          </p:cNvSpPr>
          <p:nvPr>
            <p:ph type="title" idx="4294967295"/>
          </p:nvPr>
        </p:nvSpPr>
        <p:spPr bwMode="black">
          <a:xfrm>
            <a:off x="1535883" y="922320"/>
            <a:ext cx="6889454" cy="948459"/>
          </a:xfrm>
        </p:spPr>
        <p:txBody>
          <a:bodyPr vert="horz" wrap="square" lIns="75597" tIns="37798" rIns="75597" bIns="37798" numCol="1" rtlCol="0" anchor="b" anchorCtr="0" compatLnSpc="1">
            <a:prstTxWarp prst="textNoShape">
              <a:avLst/>
            </a:prstTxWarp>
            <a:normAutofit fontScale="90000"/>
          </a:bodyPr>
          <a:lstStyle/>
          <a:p>
            <a:pPr eaLnBrk="1" hangingPunct="1"/>
            <a:r>
              <a:rPr lang="pl-PL" altLang="pl-PL" sz="3390" dirty="0"/>
              <a:t>Pomoc na projekty z zakresu kultury</a:t>
            </a:r>
          </a:p>
        </p:txBody>
      </p:sp>
      <p:graphicFrame>
        <p:nvGraphicFramePr>
          <p:cNvPr id="25605" name="Rectangle 3">
            <a:extLst>
              <a:ext uri="{FF2B5EF4-FFF2-40B4-BE49-F238E27FC236}">
                <a16:creationId xmlns:a16="http://schemas.microsoft.com/office/drawing/2014/main" id="{11561F24-577A-410B-9FFE-C724AD281EFA}"/>
              </a:ext>
            </a:extLst>
          </p:cNvPr>
          <p:cNvGraphicFramePr/>
          <p:nvPr/>
        </p:nvGraphicFramePr>
        <p:xfrm>
          <a:off x="867013" y="2192328"/>
          <a:ext cx="8957787" cy="3724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53281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7F90D52-D56F-43F1-A30F-032414E1F616}"/>
              </a:ext>
            </a:extLst>
          </p:cNvPr>
          <p:cNvSpPr>
            <a:spLocks noGrp="1" noChangeArrowheads="1"/>
          </p:cNvSpPr>
          <p:nvPr>
            <p:ph type="title" idx="4294967295"/>
          </p:nvPr>
        </p:nvSpPr>
        <p:spPr bwMode="auto">
          <a:xfrm>
            <a:off x="1218381" y="1319197"/>
            <a:ext cx="8471386" cy="405983"/>
          </a:xfrm>
          <a:prstGeom prst="rect">
            <a:avLst/>
          </a:prstGeom>
          <a:noFill/>
          <a:ln w="31750" cap="sq">
            <a:noFill/>
            <a:miter lim="800000"/>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p>
            <a:pPr eaLnBrk="1" hangingPunct="1"/>
            <a:r>
              <a:rPr lang="pl-PL" altLang="pl-PL" sz="2646" dirty="0"/>
              <a:t>Pomoc na projekty z zakresu kultury</a:t>
            </a:r>
          </a:p>
        </p:txBody>
      </p:sp>
      <p:sp>
        <p:nvSpPr>
          <p:cNvPr id="134147" name="Rectangle 3">
            <a:extLst>
              <a:ext uri="{FF2B5EF4-FFF2-40B4-BE49-F238E27FC236}">
                <a16:creationId xmlns:a16="http://schemas.microsoft.com/office/drawing/2014/main" id="{15E60BEB-B265-43FA-947B-25B92DDD1780}"/>
              </a:ext>
            </a:extLst>
          </p:cNvPr>
          <p:cNvSpPr>
            <a:spLocks noGrp="1" noChangeArrowheads="1"/>
          </p:cNvSpPr>
          <p:nvPr>
            <p:ph idx="4294967295"/>
          </p:nvPr>
        </p:nvSpPr>
        <p:spPr bwMode="auto">
          <a:xfrm>
            <a:off x="618157" y="2112952"/>
            <a:ext cx="9071610" cy="3743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p>
            <a:pPr eaLnBrk="1" hangingPunct="1">
              <a:buFont typeface="Wingdings" panose="05000000000000000000" pitchFamily="2" charset="2"/>
              <a:buChar char="Ø"/>
            </a:pPr>
            <a:r>
              <a:rPr lang="pl-PL" altLang="pl-PL" sz="1764" b="1" dirty="0"/>
              <a:t>KE uznała, że pomoc publiczna nie występuje przykładowo:</a:t>
            </a:r>
          </a:p>
          <a:p>
            <a:pPr eaLnBrk="1" hangingPunct="1"/>
            <a:endParaRPr lang="pl-PL" altLang="pl-PL" sz="1764" b="1" dirty="0"/>
          </a:p>
          <a:p>
            <a:pPr eaLnBrk="1" hangingPunct="1">
              <a:buFontTx/>
              <a:buNone/>
            </a:pPr>
            <a:r>
              <a:rPr lang="pl-PL" altLang="pl-PL" sz="1764" b="1" dirty="0"/>
              <a:t>1) w decyzji w sprawie</a:t>
            </a:r>
            <a:r>
              <a:rPr lang="pl-PL" altLang="pl-PL" sz="1764" dirty="0"/>
              <a:t> </a:t>
            </a:r>
            <a:r>
              <a:rPr lang="pl-PL" altLang="pl-PL" sz="1764" b="1" dirty="0"/>
              <a:t>Programu pomocowego N 630/03 – Lokalne muzea na Sardynii </a:t>
            </a:r>
          </a:p>
          <a:p>
            <a:pPr>
              <a:buFontTx/>
              <a:buNone/>
            </a:pPr>
            <a:r>
              <a:rPr lang="pl-PL" altLang="pl-PL" sz="1764" dirty="0"/>
              <a:t>	Wsparcie dla lokalnych muzeów było przeznaczone na sfinansowanie renowacji i adaptacji lokali przeznaczonych na muzea, wyposażenie ekspozycji, wykonanie dokumentacji, działalność promocyjną, zakup nieruchomości oraz pokrycie kosztów administracji.</a:t>
            </a:r>
          </a:p>
          <a:p>
            <a:pPr>
              <a:buFontTx/>
              <a:buNone/>
            </a:pPr>
            <a:endParaRPr lang="pl-PL" altLang="pl-PL" sz="1764" dirty="0"/>
          </a:p>
          <a:p>
            <a:pPr>
              <a:buFontTx/>
              <a:buNone/>
            </a:pPr>
            <a:r>
              <a:rPr lang="pl-PL" altLang="pl-PL" sz="1764" dirty="0"/>
              <a:t>	KE uznała, że „Działalność muzealnicza </a:t>
            </a:r>
            <a:r>
              <a:rPr lang="pl-PL" altLang="pl-PL" sz="1764" u="sng" dirty="0"/>
              <a:t>w skali</a:t>
            </a:r>
            <a:r>
              <a:rPr lang="pl-PL" altLang="pl-PL" sz="1764" dirty="0"/>
              <a:t> prowadzonej przez beneficjentów proponowanego programu pomocowego </a:t>
            </a:r>
            <a:r>
              <a:rPr lang="pl-PL" altLang="pl-PL" sz="1764" u="sng" dirty="0"/>
              <a:t>nie powinna być traktowana jako działalność gospodarcza</a:t>
            </a:r>
            <a:r>
              <a:rPr lang="pl-PL" altLang="pl-PL" sz="1764" dirty="0"/>
              <a:t>, tj. działalność komercyjna w sektorze, w którym występuje konkurencja”</a:t>
            </a:r>
          </a:p>
          <a:p>
            <a:pPr eaLnBrk="1" hangingPunct="1"/>
            <a:endParaRPr lang="pl-PL" altLang="pl-PL" sz="1764" dirty="0"/>
          </a:p>
          <a:p>
            <a:pPr eaLnBrk="1" hangingPunct="1">
              <a:buFontTx/>
              <a:buNone/>
            </a:pPr>
            <a:endParaRPr lang="pl-PL" altLang="pl-PL" sz="1764" dirty="0"/>
          </a:p>
        </p:txBody>
      </p:sp>
    </p:spTree>
    <p:extLst>
      <p:ext uri="{BB962C8B-B14F-4D97-AF65-F5344CB8AC3E}">
        <p14:creationId xmlns:p14="http://schemas.microsoft.com/office/powerpoint/2010/main" val="23299078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9746A2-9238-4B6A-A6E1-1CC97D088CA8}"/>
              </a:ext>
            </a:extLst>
          </p:cNvPr>
          <p:cNvSpPr>
            <a:spLocks noGrp="1"/>
          </p:cNvSpPr>
          <p:nvPr>
            <p:ph type="title" idx="4294967295"/>
          </p:nvPr>
        </p:nvSpPr>
        <p:spPr>
          <a:xfrm>
            <a:off x="1097434" y="369917"/>
            <a:ext cx="9128181" cy="950448"/>
          </a:xfrm>
        </p:spPr>
        <p:txBody>
          <a:bodyPr/>
          <a:lstStyle/>
          <a:p>
            <a:r>
              <a:rPr lang="pl-PL" dirty="0"/>
              <a:t>brak komercji/</a:t>
            </a:r>
            <a:r>
              <a:rPr lang="pl-PL" dirty="0">
                <a:solidFill>
                  <a:srgbClr val="FF0000"/>
                </a:solidFill>
              </a:rPr>
              <a:t>komercja</a:t>
            </a:r>
            <a:br>
              <a:rPr lang="pl-PL" dirty="0"/>
            </a:br>
            <a:r>
              <a:rPr lang="pl-PL" dirty="0"/>
              <a:t>lokalny charakter infrastruktury</a:t>
            </a:r>
          </a:p>
        </p:txBody>
      </p:sp>
      <p:sp>
        <p:nvSpPr>
          <p:cNvPr id="3" name="Prostokąt 2">
            <a:extLst>
              <a:ext uri="{FF2B5EF4-FFF2-40B4-BE49-F238E27FC236}">
                <a16:creationId xmlns:a16="http://schemas.microsoft.com/office/drawing/2014/main" id="{FA4EFA5B-8F42-4E1B-B240-53798CB262A2}"/>
              </a:ext>
            </a:extLst>
          </p:cNvPr>
          <p:cNvSpPr/>
          <p:nvPr/>
        </p:nvSpPr>
        <p:spPr>
          <a:xfrm>
            <a:off x="881410" y="5969106"/>
            <a:ext cx="3816737" cy="1120307"/>
          </a:xfrm>
          <a:prstGeom prst="rect">
            <a:avLst/>
          </a:prstGeom>
        </p:spPr>
        <p:txBody>
          <a:bodyPr wrap="square">
            <a:spAutoFit/>
          </a:bodyPr>
          <a:lstStyle/>
          <a:p>
            <a:r>
              <a:rPr lang="pl-PL" sz="1670" dirty="0"/>
              <a:t>SA.34891 (2012/N) – Polska – Wsparcie państwa na rzecz Związku Gmin Fortecznych Twierdzy Przemyśl (Dz.U. C 293 z 9.10.2013, s. 1). </a:t>
            </a:r>
          </a:p>
        </p:txBody>
      </p:sp>
      <p:pic>
        <p:nvPicPr>
          <p:cNvPr id="6" name="Obraz 5" descr="Obraz zawierający zewnętrzne, drzewo, niebo, trawa&#10;&#10;Opis wygenerowany automatycznie">
            <a:extLst>
              <a:ext uri="{FF2B5EF4-FFF2-40B4-BE49-F238E27FC236}">
                <a16:creationId xmlns:a16="http://schemas.microsoft.com/office/drawing/2014/main" id="{35F61C85-C8A1-4B68-AD94-87CCD57935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2466" y="1819280"/>
            <a:ext cx="2371654" cy="1581105"/>
          </a:xfrm>
          <a:prstGeom prst="rect">
            <a:avLst/>
          </a:prstGeom>
        </p:spPr>
      </p:pic>
      <p:pic>
        <p:nvPicPr>
          <p:cNvPr id="8" name="Obraz 7" descr="Obraz zawierający trawa, zewnętrzne, niebo, drzewo&#10;&#10;Opis wygenerowany automatycznie">
            <a:extLst>
              <a:ext uri="{FF2B5EF4-FFF2-40B4-BE49-F238E27FC236}">
                <a16:creationId xmlns:a16="http://schemas.microsoft.com/office/drawing/2014/main" id="{2674A17D-561A-4D5E-8B76-03302339F2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3410" y="1831604"/>
            <a:ext cx="2371654" cy="1697772"/>
          </a:xfrm>
          <a:prstGeom prst="rect">
            <a:avLst/>
          </a:prstGeom>
        </p:spPr>
      </p:pic>
      <p:sp>
        <p:nvSpPr>
          <p:cNvPr id="9" name="pole tekstowe 8">
            <a:extLst>
              <a:ext uri="{FF2B5EF4-FFF2-40B4-BE49-F238E27FC236}">
                <a16:creationId xmlns:a16="http://schemas.microsoft.com/office/drawing/2014/main" id="{133A5411-8F99-4237-902E-C8AA346C8EF7}"/>
              </a:ext>
            </a:extLst>
          </p:cNvPr>
          <p:cNvSpPr txBox="1"/>
          <p:nvPr/>
        </p:nvSpPr>
        <p:spPr>
          <a:xfrm>
            <a:off x="5253314" y="5486362"/>
            <a:ext cx="2390185" cy="885316"/>
          </a:xfrm>
          <a:prstGeom prst="rect">
            <a:avLst/>
          </a:prstGeom>
          <a:noFill/>
        </p:spPr>
        <p:txBody>
          <a:bodyPr wrap="square" rtlCol="0">
            <a:spAutoFit/>
          </a:bodyPr>
          <a:lstStyle/>
          <a:p>
            <a:r>
              <a:rPr lang="pl-PL" sz="1670" dirty="0">
                <a:solidFill>
                  <a:srgbClr val="FF0000"/>
                </a:solidFill>
              </a:rPr>
              <a:t>Rewitalizacja zespołu dworsko – parkowego w Babciach </a:t>
            </a:r>
          </a:p>
        </p:txBody>
      </p:sp>
      <p:pic>
        <p:nvPicPr>
          <p:cNvPr id="13" name="Obraz 12" descr="Obraz zawierający podłoże, ściana, wewnątrz, budynek&#10;&#10;Opis wygenerowany automatycznie">
            <a:extLst>
              <a:ext uri="{FF2B5EF4-FFF2-40B4-BE49-F238E27FC236}">
                <a16:creationId xmlns:a16="http://schemas.microsoft.com/office/drawing/2014/main" id="{1DB4CACC-C367-4340-81F3-58EB810903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3407" y="3675135"/>
            <a:ext cx="2371658" cy="1581105"/>
          </a:xfrm>
          <a:prstGeom prst="rect">
            <a:avLst/>
          </a:prstGeom>
        </p:spPr>
      </p:pic>
      <p:pic>
        <p:nvPicPr>
          <p:cNvPr id="11" name="Obraz 10" descr="Obraz zawierający drzewo, zewnętrzne, niebo, dom&#10;&#10;Opis wygenerowany automatycznie">
            <a:extLst>
              <a:ext uri="{FF2B5EF4-FFF2-40B4-BE49-F238E27FC236}">
                <a16:creationId xmlns:a16="http://schemas.microsoft.com/office/drawing/2014/main" id="{BFFB56C7-2DB0-4E53-8182-2E1F73084A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75621" y="4595005"/>
            <a:ext cx="2145343" cy="1430228"/>
          </a:xfrm>
          <a:prstGeom prst="rect">
            <a:avLst/>
          </a:prstGeom>
        </p:spPr>
      </p:pic>
      <p:sp>
        <p:nvSpPr>
          <p:cNvPr id="14" name="pole tekstowe 13">
            <a:extLst>
              <a:ext uri="{FF2B5EF4-FFF2-40B4-BE49-F238E27FC236}">
                <a16:creationId xmlns:a16="http://schemas.microsoft.com/office/drawing/2014/main" id="{1BA7765C-1CCB-43DC-BBA7-BC7F63DFAD94}"/>
              </a:ext>
            </a:extLst>
          </p:cNvPr>
          <p:cNvSpPr txBox="1"/>
          <p:nvPr/>
        </p:nvSpPr>
        <p:spPr>
          <a:xfrm>
            <a:off x="7738195" y="3602375"/>
            <a:ext cx="2220194" cy="863313"/>
          </a:xfrm>
          <a:prstGeom prst="rect">
            <a:avLst/>
          </a:prstGeom>
          <a:noFill/>
        </p:spPr>
        <p:txBody>
          <a:bodyPr wrap="square" rtlCol="0">
            <a:spAutoFit/>
          </a:bodyPr>
          <a:lstStyle/>
          <a:p>
            <a:r>
              <a:rPr lang="pl-PL" sz="1670" dirty="0">
                <a:solidFill>
                  <a:srgbClr val="FF0000"/>
                </a:solidFill>
              </a:rPr>
              <a:t>Zagospodarowanie terenu pałacu Humnickich w Birczy</a:t>
            </a:r>
          </a:p>
        </p:txBody>
      </p:sp>
      <p:sp>
        <p:nvSpPr>
          <p:cNvPr id="15" name="pole tekstowe 14">
            <a:extLst>
              <a:ext uri="{FF2B5EF4-FFF2-40B4-BE49-F238E27FC236}">
                <a16:creationId xmlns:a16="http://schemas.microsoft.com/office/drawing/2014/main" id="{CF242B6C-8969-4824-8F24-1B98195A0ECA}"/>
              </a:ext>
            </a:extLst>
          </p:cNvPr>
          <p:cNvSpPr txBox="1"/>
          <p:nvPr/>
        </p:nvSpPr>
        <p:spPr>
          <a:xfrm>
            <a:off x="3842602" y="6856130"/>
            <a:ext cx="3816737" cy="349326"/>
          </a:xfrm>
          <a:prstGeom prst="rect">
            <a:avLst/>
          </a:prstGeom>
          <a:noFill/>
        </p:spPr>
        <p:txBody>
          <a:bodyPr wrap="square" rtlCol="0">
            <a:spAutoFit/>
          </a:bodyPr>
          <a:lstStyle/>
          <a:p>
            <a:r>
              <a:rPr lang="pl-PL" sz="1670" dirty="0"/>
              <a:t>Zdjęcia: www.fortytwierdzyprzemysl.pl </a:t>
            </a:r>
          </a:p>
        </p:txBody>
      </p:sp>
      <p:pic>
        <p:nvPicPr>
          <p:cNvPr id="17" name="Obraz 16" descr="Obraz zawierający zewnętrzne, niebo, podłoże, budynek&#10;&#10;Opis wygenerowany automatycznie">
            <a:extLst>
              <a:ext uri="{FF2B5EF4-FFF2-40B4-BE49-F238E27FC236}">
                <a16:creationId xmlns:a16="http://schemas.microsoft.com/office/drawing/2014/main" id="{7B9D5192-7DAC-4599-9CBE-60C2C2DB11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2382" y="1865891"/>
            <a:ext cx="2231826" cy="1487884"/>
          </a:xfrm>
          <a:prstGeom prst="rect">
            <a:avLst/>
          </a:prstGeom>
        </p:spPr>
      </p:pic>
      <p:sp>
        <p:nvSpPr>
          <p:cNvPr id="18" name="pole tekstowe 17">
            <a:extLst>
              <a:ext uri="{FF2B5EF4-FFF2-40B4-BE49-F238E27FC236}">
                <a16:creationId xmlns:a16="http://schemas.microsoft.com/office/drawing/2014/main" id="{E456C0E8-CC53-4B9A-B3C4-C0BC88E6D949}"/>
              </a:ext>
            </a:extLst>
          </p:cNvPr>
          <p:cNvSpPr txBox="1"/>
          <p:nvPr/>
        </p:nvSpPr>
        <p:spPr>
          <a:xfrm>
            <a:off x="377354" y="3789031"/>
            <a:ext cx="1890249" cy="1377300"/>
          </a:xfrm>
          <a:prstGeom prst="rect">
            <a:avLst/>
          </a:prstGeom>
          <a:noFill/>
        </p:spPr>
        <p:txBody>
          <a:bodyPr wrap="square" rtlCol="0">
            <a:spAutoFit/>
          </a:bodyPr>
          <a:lstStyle/>
          <a:p>
            <a:r>
              <a:rPr lang="pl-PL" sz="1670" dirty="0">
                <a:solidFill>
                  <a:schemeClr val="accent6"/>
                </a:solidFill>
              </a:rPr>
              <a:t>Ścieżka historyczno – przyrodniczo – dydaktyczna Stubno – Starzawa - Kalników</a:t>
            </a:r>
          </a:p>
        </p:txBody>
      </p:sp>
      <p:pic>
        <p:nvPicPr>
          <p:cNvPr id="20" name="Obraz 19" descr="Obraz zawierający trawa, drzewo, zewnętrzne, niebo&#10;&#10;Opis wygenerowany automatycznie">
            <a:extLst>
              <a:ext uri="{FF2B5EF4-FFF2-40B4-BE49-F238E27FC236}">
                <a16:creationId xmlns:a16="http://schemas.microsoft.com/office/drawing/2014/main" id="{7DAD57E9-1518-4F61-8AC0-90456C864A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46460" y="3675135"/>
            <a:ext cx="2371654" cy="1581105"/>
          </a:xfrm>
          <a:prstGeom prst="rect">
            <a:avLst/>
          </a:prstGeom>
        </p:spPr>
      </p:pic>
      <p:sp>
        <p:nvSpPr>
          <p:cNvPr id="21" name="pole tekstowe 20">
            <a:extLst>
              <a:ext uri="{FF2B5EF4-FFF2-40B4-BE49-F238E27FC236}">
                <a16:creationId xmlns:a16="http://schemas.microsoft.com/office/drawing/2014/main" id="{7EBE5706-8128-4F93-8521-64923289BACA}"/>
              </a:ext>
            </a:extLst>
          </p:cNvPr>
          <p:cNvSpPr txBox="1"/>
          <p:nvPr/>
        </p:nvSpPr>
        <p:spPr>
          <a:xfrm>
            <a:off x="3270181" y="1430635"/>
            <a:ext cx="1890249" cy="2203033"/>
          </a:xfrm>
          <a:prstGeom prst="rect">
            <a:avLst/>
          </a:prstGeom>
          <a:noFill/>
        </p:spPr>
        <p:txBody>
          <a:bodyPr wrap="square" rtlCol="0">
            <a:spAutoFit/>
          </a:bodyPr>
          <a:lstStyle/>
          <a:p>
            <a:r>
              <a:rPr lang="pl-PL" sz="1670" dirty="0">
                <a:solidFill>
                  <a:schemeClr val="accent6"/>
                </a:solidFill>
              </a:rPr>
              <a:t>Rewitalizacja drogi fortecznej, przebudowa ogrodzenia cmentarza wojennego żołnierzy austro – węg.</a:t>
            </a:r>
          </a:p>
        </p:txBody>
      </p:sp>
    </p:spTree>
    <p:extLst>
      <p:ext uri="{BB962C8B-B14F-4D97-AF65-F5344CB8AC3E}">
        <p14:creationId xmlns:p14="http://schemas.microsoft.com/office/powerpoint/2010/main" val="2055744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8241DD5-9B89-4B4A-9713-7191CC4F1A87}"/>
              </a:ext>
            </a:extLst>
          </p:cNvPr>
          <p:cNvSpPr>
            <a:spLocks noGrp="1" noChangeArrowheads="1"/>
          </p:cNvSpPr>
          <p:nvPr>
            <p:ph type="title"/>
          </p:nvPr>
        </p:nvSpPr>
        <p:spPr bwMode="black">
          <a:xfrm>
            <a:off x="1025525" y="899836"/>
            <a:ext cx="8640381" cy="1080001"/>
          </a:xfrm>
        </p:spPr>
        <p:txBody>
          <a:bodyPr anchor="t">
            <a:normAutofit/>
          </a:bodyPr>
          <a:lstStyle/>
          <a:p>
            <a:pPr eaLnBrk="1" hangingPunct="1"/>
            <a:r>
              <a:rPr lang="pl-PL" altLang="pl-PL"/>
              <a:t>Pomoc na projekty z zakresu kultury</a:t>
            </a:r>
          </a:p>
        </p:txBody>
      </p:sp>
      <p:sp>
        <p:nvSpPr>
          <p:cNvPr id="76" name="Slide Number Placeholder 2">
            <a:extLst>
              <a:ext uri="{FF2B5EF4-FFF2-40B4-BE49-F238E27FC236}">
                <a16:creationId xmlns:a16="http://schemas.microsoft.com/office/drawing/2014/main" id="{93FF842D-5B8A-4945-9EC0-1DE83EB44BE3}"/>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117</a:t>
            </a:fld>
            <a:endParaRPr lang="pl-PL" sz="500" noProof="0">
              <a:solidFill>
                <a:schemeClr val="tx2"/>
              </a:solidFill>
            </a:endParaRPr>
          </a:p>
        </p:txBody>
      </p:sp>
      <p:sp>
        <p:nvSpPr>
          <p:cNvPr id="74" name="Footer Placeholder 1">
            <a:extLst>
              <a:ext uri="{FF2B5EF4-FFF2-40B4-BE49-F238E27FC236}">
                <a16:creationId xmlns:a16="http://schemas.microsoft.com/office/drawing/2014/main" id="{ACBB6454-4C58-49BF-8141-74951A514749}"/>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graphicFrame>
        <p:nvGraphicFramePr>
          <p:cNvPr id="136197" name="Rectangle 3">
            <a:extLst>
              <a:ext uri="{FF2B5EF4-FFF2-40B4-BE49-F238E27FC236}">
                <a16:creationId xmlns:a16="http://schemas.microsoft.com/office/drawing/2014/main" id="{F1589ABF-5BBE-4B61-AF2B-C6B78FF59A6F}"/>
              </a:ext>
            </a:extLst>
          </p:cNvPr>
          <p:cNvGraphicFramePr/>
          <p:nvPr>
            <p:extLst>
              <p:ext uri="{D42A27DB-BD31-4B8C-83A1-F6EECF244321}">
                <p14:modId xmlns:p14="http://schemas.microsoft.com/office/powerpoint/2010/main" val="3138830615"/>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68645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1A2B711-26B6-4959-B68D-41CC7AEF6010}"/>
              </a:ext>
            </a:extLst>
          </p:cNvPr>
          <p:cNvSpPr>
            <a:spLocks noGrp="1" noChangeArrowheads="1"/>
          </p:cNvSpPr>
          <p:nvPr>
            <p:ph type="title"/>
          </p:nvPr>
        </p:nvSpPr>
        <p:spPr bwMode="auto">
          <a:xfrm>
            <a:off x="1025525" y="899836"/>
            <a:ext cx="8640381" cy="10800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eaLnBrk="1" hangingPunct="1"/>
            <a:r>
              <a:rPr lang="pl-PL" altLang="pl-PL"/>
              <a:t>Pomoc na projekty z zakresu kultury</a:t>
            </a:r>
          </a:p>
        </p:txBody>
      </p:sp>
      <p:sp>
        <p:nvSpPr>
          <p:cNvPr id="49155" name="Rectangle 3">
            <a:extLst>
              <a:ext uri="{FF2B5EF4-FFF2-40B4-BE49-F238E27FC236}">
                <a16:creationId xmlns:a16="http://schemas.microsoft.com/office/drawing/2014/main" id="{41A54E78-69D1-4814-9A64-137CCE290C0C}"/>
              </a:ext>
            </a:extLst>
          </p:cNvPr>
          <p:cNvSpPr>
            <a:spLocks noGrp="1" noChangeArrowheads="1"/>
          </p:cNvSpPr>
          <p:nvPr>
            <p:ph idx="1"/>
          </p:nvPr>
        </p:nvSpPr>
        <p:spPr bwMode="auto">
          <a:xfrm>
            <a:off x="1025907" y="1979837"/>
            <a:ext cx="8640382" cy="468000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Font typeface="Wingdings" panose="05000000000000000000" pitchFamily="2" charset="2"/>
              <a:buChar char="Ø"/>
            </a:pPr>
            <a:r>
              <a:rPr lang="pl-PL" altLang="pl-PL"/>
              <a:t>W przypadku </a:t>
            </a:r>
            <a:r>
              <a:rPr lang="pl-PL" altLang="pl-PL" b="1"/>
              <a:t>decyzji N 106/2005</a:t>
            </a:r>
            <a:r>
              <a:rPr lang="pl-PL" altLang="pl-PL"/>
              <a:t> – Hala Ludowa we Wrocławiu celem projektu była renowacja obiektu zabytkowego, w którym prowadzi działalność Wrocławskie Przedsiębiorstwo Hala Ludowa Sp. z o.o. Obiekt jest wykorzystywany do organizowania imprez sportowych, targów, kongresów, konferencji, sympozjów naukowych, koncertów, spektakli itp.</a:t>
            </a:r>
          </a:p>
          <a:p>
            <a:pPr eaLnBrk="1" hangingPunct="1"/>
            <a:r>
              <a:rPr lang="pl-PL" altLang="pl-PL"/>
              <a:t>Prace restauratorskie nie mogły być sfinansowane w całości przez Spółkę ze względu na ograniczoną liczbę imprez, które mogłyby wygenerować wystarczające dochody – Spółka miał pokryć ok. 13 % kosztów inwestycji.</a:t>
            </a:r>
          </a:p>
          <a:p>
            <a:pPr eaLnBrk="1" hangingPunct="1"/>
            <a:r>
              <a:rPr lang="pl-PL" altLang="pl-PL"/>
              <a:t>KE uznała, że ze względu na gospodarcze wykorzystanie obiektu nie można wykluczyć występowania pomocy publicznej (pomoc może zakłócać konkurencję, ponieważ w obiekcie odbywają się imprezy o charakterze międzynarodowym). </a:t>
            </a:r>
          </a:p>
          <a:p>
            <a:pPr eaLnBrk="1" hangingPunct="1"/>
            <a:r>
              <a:rPr lang="pl-PL" altLang="pl-PL"/>
              <a:t>KE zatwierdziła pomoc na podstawie art.87 ust. 3 lit. d) TWE (dofinansowanie dotyczyło wyłącznie kosztów prac konserwatorskich i restauracyjnych).</a:t>
            </a:r>
          </a:p>
        </p:txBody>
      </p:sp>
      <p:sp>
        <p:nvSpPr>
          <p:cNvPr id="74" name="Slide Number Placeholder 2">
            <a:extLst>
              <a:ext uri="{FF2B5EF4-FFF2-40B4-BE49-F238E27FC236}">
                <a16:creationId xmlns:a16="http://schemas.microsoft.com/office/drawing/2014/main" id="{33E83120-35C2-4CFC-BF3A-9AAB2451B24B}"/>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118</a:t>
            </a:fld>
            <a:endParaRPr lang="pl-PL" sz="500" noProof="0">
              <a:solidFill>
                <a:schemeClr val="tx2"/>
              </a:solidFill>
            </a:endParaRPr>
          </a:p>
        </p:txBody>
      </p:sp>
      <p:sp>
        <p:nvSpPr>
          <p:cNvPr id="72" name="Footer Placeholder 1">
            <a:extLst>
              <a:ext uri="{FF2B5EF4-FFF2-40B4-BE49-F238E27FC236}">
                <a16:creationId xmlns:a16="http://schemas.microsoft.com/office/drawing/2014/main" id="{11B39D3E-C253-4177-865F-46B1EEE441A1}"/>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Tree>
    <p:extLst>
      <p:ext uri="{BB962C8B-B14F-4D97-AF65-F5344CB8AC3E}">
        <p14:creationId xmlns:p14="http://schemas.microsoft.com/office/powerpoint/2010/main" val="5136329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63411E89-7BA2-4D73-AEA2-F1C283E62473}"/>
              </a:ext>
            </a:extLst>
          </p:cNvPr>
          <p:cNvSpPr>
            <a:spLocks noGrp="1"/>
          </p:cNvSpPr>
          <p:nvPr>
            <p:ph type="title"/>
          </p:nvPr>
        </p:nvSpPr>
        <p:spPr>
          <a:xfrm>
            <a:off x="5345906" y="899836"/>
            <a:ext cx="4320000" cy="1080001"/>
          </a:xfrm>
        </p:spPr>
        <p:txBody>
          <a:bodyPr anchor="t">
            <a:normAutofit/>
          </a:bodyPr>
          <a:lstStyle/>
          <a:p>
            <a:r>
              <a:rPr lang="pl-PL" dirty="0"/>
              <a:t>Pomoc publiczna na innowacje</a:t>
            </a:r>
          </a:p>
        </p:txBody>
      </p:sp>
      <p:sp>
        <p:nvSpPr>
          <p:cNvPr id="9" name="Podtytuł 8">
            <a:extLst>
              <a:ext uri="{FF2B5EF4-FFF2-40B4-BE49-F238E27FC236}">
                <a16:creationId xmlns:a16="http://schemas.microsoft.com/office/drawing/2014/main" id="{580FFD0A-E239-4407-AC70-8A861DAD2443}"/>
              </a:ext>
            </a:extLst>
          </p:cNvPr>
          <p:cNvSpPr>
            <a:spLocks noGrp="1"/>
          </p:cNvSpPr>
          <p:nvPr>
            <p:ph sz="half" idx="1"/>
          </p:nvPr>
        </p:nvSpPr>
        <p:spPr>
          <a:xfrm>
            <a:off x="5345906" y="1979837"/>
            <a:ext cx="4320382" cy="4680002"/>
          </a:xfrm>
        </p:spPr>
        <p:txBody>
          <a:bodyPr>
            <a:normAutofit/>
          </a:bodyPr>
          <a:lstStyle/>
          <a:p>
            <a:r>
              <a:rPr lang="pl-PL"/>
              <a:t>Komunikat Komisji dot. pomocy publicznej na działalność innowacyjną i badawczo – rozwojową </a:t>
            </a:r>
          </a:p>
          <a:p>
            <a:endParaRPr lang="pl-PL"/>
          </a:p>
          <a:p>
            <a:endParaRPr lang="pl-PL"/>
          </a:p>
        </p:txBody>
      </p:sp>
      <p:sp>
        <p:nvSpPr>
          <p:cNvPr id="4" name="Symbol zastępczy numeru slajdu 3">
            <a:extLst>
              <a:ext uri="{FF2B5EF4-FFF2-40B4-BE49-F238E27FC236}">
                <a16:creationId xmlns:a16="http://schemas.microsoft.com/office/drawing/2014/main" id="{E0CAD8CE-EABD-4190-8029-061A2C23FE3F}"/>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119</a:t>
            </a:fld>
            <a:endParaRPr lang="en-US" sz="500">
              <a:solidFill>
                <a:schemeClr val="tx2"/>
              </a:solidFill>
            </a:endParaRPr>
          </a:p>
        </p:txBody>
      </p:sp>
      <p:pic>
        <p:nvPicPr>
          <p:cNvPr id="12" name="Symbol zastępczy obrazu 11">
            <a:extLst>
              <a:ext uri="{FF2B5EF4-FFF2-40B4-BE49-F238E27FC236}">
                <a16:creationId xmlns:a16="http://schemas.microsoft.com/office/drawing/2014/main" id="{15690067-913F-4892-A1BF-661ADF639386}"/>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l="14085" r="10383" b="3"/>
          <a:stretch/>
        </p:blipFill>
        <p:spPr>
          <a:xfrm>
            <a:off x="20" y="900113"/>
            <a:ext cx="4986318" cy="5759726"/>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a:noFill/>
        </p:spPr>
      </p:pic>
      <p:sp>
        <p:nvSpPr>
          <p:cNvPr id="2" name="Symbol zastępczy daty 1" hidden="1">
            <a:extLst>
              <a:ext uri="{FF2B5EF4-FFF2-40B4-BE49-F238E27FC236}">
                <a16:creationId xmlns:a16="http://schemas.microsoft.com/office/drawing/2014/main" id="{6E2F86A8-5151-4F59-AFA7-B3E96DD57B3E}"/>
              </a:ext>
            </a:extLst>
          </p:cNvPr>
          <p:cNvSpPr>
            <a:spLocks noGrp="1"/>
          </p:cNvSpPr>
          <p:nvPr>
            <p:ph type="dt" sz="half" idx="4294967295"/>
          </p:nvPr>
        </p:nvSpPr>
        <p:spPr>
          <a:prstGeom prst="rect">
            <a:avLst/>
          </a:prstGeom>
        </p:spPr>
        <p:txBody>
          <a:bodyPr/>
          <a:lstStyle/>
          <a:p>
            <a:pPr>
              <a:spcAft>
                <a:spcPts val="496"/>
              </a:spcAft>
            </a:pPr>
            <a:fld id="{6DB82B9C-D65E-4F64-95C3-B10F3B00F0D9}" type="datetime2">
              <a:rPr lang="en-US" smtClean="0"/>
              <a:pPr>
                <a:spcAft>
                  <a:spcPts val="496"/>
                </a:spcAft>
              </a:pPr>
              <a:t>Thursday, November 28, 2024</a:t>
            </a:fld>
            <a:endParaRPr lang="en-US"/>
          </a:p>
        </p:txBody>
      </p:sp>
      <p:sp>
        <p:nvSpPr>
          <p:cNvPr id="3" name="Symbol zastępczy stopki 2">
            <a:extLst>
              <a:ext uri="{FF2B5EF4-FFF2-40B4-BE49-F238E27FC236}">
                <a16:creationId xmlns:a16="http://schemas.microsoft.com/office/drawing/2014/main" id="{53CBAEDD-ACCF-4E63-9708-7B71E33D1BA7}"/>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en-US" sz="300"/>
          </a:p>
        </p:txBody>
      </p:sp>
    </p:spTree>
    <p:extLst>
      <p:ext uri="{BB962C8B-B14F-4D97-AF65-F5344CB8AC3E}">
        <p14:creationId xmlns:p14="http://schemas.microsoft.com/office/powerpoint/2010/main" val="389879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9F7375E3-9852-47AF-91F2-2DB91A3BDDAB}"/>
              </a:ext>
            </a:extLst>
          </p:cNvPr>
          <p:cNvSpPr>
            <a:spLocks noGrp="1"/>
          </p:cNvSpPr>
          <p:nvPr>
            <p:ph type="sldNum" sz="quarter" idx="12"/>
          </p:nvPr>
        </p:nvSpPr>
        <p:spPr/>
        <p:txBody>
          <a:bodyPr/>
          <a:lstStyle/>
          <a:p>
            <a:fld id="{2EF4E27E-2D25-497E-9A69-241B9E64DB37}" type="slidenum">
              <a:rPr lang="en-GB" smtClean="0"/>
              <a:pPr/>
              <a:t>12</a:t>
            </a:fld>
            <a:endParaRPr lang="en-GB"/>
          </a:p>
        </p:txBody>
      </p:sp>
      <p:sp>
        <p:nvSpPr>
          <p:cNvPr id="3" name="Symbol zastępczy zawartości 2">
            <a:extLst>
              <a:ext uri="{FF2B5EF4-FFF2-40B4-BE49-F238E27FC236}">
                <a16:creationId xmlns:a16="http://schemas.microsoft.com/office/drawing/2014/main" id="{4725E1E5-9D47-4B57-B428-E5C8101662CA}"/>
              </a:ext>
            </a:extLst>
          </p:cNvPr>
          <p:cNvSpPr>
            <a:spLocks noGrp="1"/>
          </p:cNvSpPr>
          <p:nvPr>
            <p:ph idx="4294967295"/>
          </p:nvPr>
        </p:nvSpPr>
        <p:spPr>
          <a:xfrm>
            <a:off x="1314079" y="2509392"/>
            <a:ext cx="9071610" cy="2901375"/>
          </a:xfrm>
        </p:spPr>
        <p:txBody>
          <a:bodyPr/>
          <a:lstStyle/>
          <a:p>
            <a:pPr marL="0" indent="0">
              <a:buNone/>
            </a:pPr>
            <a:r>
              <a:rPr lang="pl-PL" sz="2646" dirty="0"/>
              <a:t>„Przedsiębiorstwo samodzielne” oznacza każde przedsiębiorstwo, które nie jest zakwalifikowane jako przedsiębiorstwo partnerskie ani jako przedsiębiorstwo powiązane</a:t>
            </a:r>
          </a:p>
        </p:txBody>
      </p:sp>
      <p:sp>
        <p:nvSpPr>
          <p:cNvPr id="5" name="Tytuł 4">
            <a:extLst>
              <a:ext uri="{FF2B5EF4-FFF2-40B4-BE49-F238E27FC236}">
                <a16:creationId xmlns:a16="http://schemas.microsoft.com/office/drawing/2014/main" id="{902733A1-F841-1A83-9517-46A5E4C333FA}"/>
              </a:ext>
            </a:extLst>
          </p:cNvPr>
          <p:cNvSpPr>
            <a:spLocks noGrp="1"/>
          </p:cNvSpPr>
          <p:nvPr>
            <p:ph type="title" idx="4294967295"/>
          </p:nvPr>
        </p:nvSpPr>
        <p:spPr>
          <a:xfrm>
            <a:off x="1914305" y="1324693"/>
            <a:ext cx="8471385" cy="538977"/>
          </a:xfrm>
        </p:spPr>
        <p:txBody>
          <a:bodyPr/>
          <a:lstStyle/>
          <a:p>
            <a:r>
              <a:rPr lang="pl-PL" sz="3086" dirty="0"/>
              <a:t>Nie bądź zbyt przedsiębiorczy!</a:t>
            </a:r>
          </a:p>
        </p:txBody>
      </p:sp>
    </p:spTree>
    <p:extLst>
      <p:ext uri="{BB962C8B-B14F-4D97-AF65-F5344CB8AC3E}">
        <p14:creationId xmlns:p14="http://schemas.microsoft.com/office/powerpoint/2010/main" val="35446332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849EC0AA-4569-4BA5-800B-A403101BE00B}"/>
              </a:ext>
            </a:extLst>
          </p:cNvPr>
          <p:cNvSpPr>
            <a:spLocks noGrp="1"/>
          </p:cNvSpPr>
          <p:nvPr>
            <p:ph type="title" idx="4294967295"/>
          </p:nvPr>
        </p:nvSpPr>
        <p:spPr>
          <a:xfrm>
            <a:off x="1456507" y="1001695"/>
            <a:ext cx="9449594" cy="1007957"/>
          </a:xfrm>
        </p:spPr>
        <p:txBody>
          <a:bodyPr anchor="b">
            <a:noAutofit/>
          </a:bodyPr>
          <a:lstStyle/>
          <a:p>
            <a:r>
              <a:rPr lang="pl-PL" sz="3527" dirty="0"/>
              <a:t>Zakres wsparcia poszczególnych funduszy - art. 5 rozporządzenia </a:t>
            </a:r>
            <a:r>
              <a:rPr lang="pl-PL" sz="3527" dirty="0" err="1"/>
              <a:t>ws</a:t>
            </a:r>
            <a:r>
              <a:rPr lang="pl-PL" sz="3527" dirty="0"/>
              <a:t>. EFRR i Funduszu Spójności </a:t>
            </a:r>
          </a:p>
        </p:txBody>
      </p:sp>
      <p:sp>
        <p:nvSpPr>
          <p:cNvPr id="6" name="Symbol zastępczy zawartości 5">
            <a:extLst>
              <a:ext uri="{FF2B5EF4-FFF2-40B4-BE49-F238E27FC236}">
                <a16:creationId xmlns:a16="http://schemas.microsoft.com/office/drawing/2014/main" id="{48495DB5-63AC-4306-B01E-9F2097811F3A}"/>
              </a:ext>
            </a:extLst>
          </p:cNvPr>
          <p:cNvSpPr>
            <a:spLocks noGrp="1"/>
          </p:cNvSpPr>
          <p:nvPr>
            <p:ph type="body" sz="quarter" idx="4294967295"/>
          </p:nvPr>
        </p:nvSpPr>
        <p:spPr>
          <a:xfrm>
            <a:off x="449362" y="2245153"/>
            <a:ext cx="9470593" cy="3069368"/>
          </a:xfrm>
        </p:spPr>
        <p:txBody>
          <a:bodyPr>
            <a:noAutofit/>
          </a:bodyPr>
          <a:lstStyle/>
          <a:p>
            <a:r>
              <a:rPr lang="pl-PL" sz="1670" dirty="0"/>
              <a:t>Zakres wsparcia EFRR i FS:</a:t>
            </a:r>
          </a:p>
          <a:p>
            <a:r>
              <a:rPr lang="pl-PL" sz="1670" dirty="0"/>
              <a:t>inwestycje w infrastrukturę, </a:t>
            </a:r>
          </a:p>
          <a:p>
            <a:r>
              <a:rPr lang="pl-PL" sz="1670" dirty="0"/>
              <a:t>działania w zakresie badań stosowanych i innowacji (w tym badań przemysłowych), rozwoju eksperymentalnego i studiów wykonalności, </a:t>
            </a:r>
          </a:p>
          <a:p>
            <a:r>
              <a:rPr lang="pl-PL" sz="1670" dirty="0"/>
              <a:t>inwestycje w dostęp do usług, </a:t>
            </a:r>
          </a:p>
          <a:p>
            <a:r>
              <a:rPr lang="pl-PL" sz="1670" dirty="0"/>
              <a:t>inwestycje produkcyjne w MŚP oraz inwestycje mające na celu ochronę istniejących miejsc pracy i tworzenie nowych miejsc pracy, </a:t>
            </a:r>
          </a:p>
          <a:p>
            <a:r>
              <a:rPr lang="pl-PL" sz="1670" dirty="0"/>
              <a:t>wyposażenie, oprogramowanie oraz wartości niematerialne i prawne, </a:t>
            </a:r>
          </a:p>
          <a:p>
            <a:r>
              <a:rPr lang="pl-PL" sz="1670" dirty="0"/>
              <a:t>Tworzenie sieci kontaktów, współpracę, wymianę doświadczeń i działania związane z klastrami innowacyjnymi, w tym pomiędzy przedsiębiorstwami, organizacjami badawczymi i instytucjami publicznymi, </a:t>
            </a:r>
          </a:p>
          <a:p>
            <a:r>
              <a:rPr lang="pl-PL" sz="1670" dirty="0"/>
              <a:t>działania informacyjne, komunikacyjne i badania, </a:t>
            </a:r>
          </a:p>
          <a:p>
            <a:r>
              <a:rPr lang="pl-PL" sz="1670" dirty="0"/>
              <a:t>pomoc techniczna. </a:t>
            </a:r>
          </a:p>
          <a:p>
            <a:endParaRPr lang="pl-PL" sz="1670" dirty="0"/>
          </a:p>
        </p:txBody>
      </p:sp>
    </p:spTree>
    <p:extLst>
      <p:ext uri="{BB962C8B-B14F-4D97-AF65-F5344CB8AC3E}">
        <p14:creationId xmlns:p14="http://schemas.microsoft.com/office/powerpoint/2010/main" val="6097996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F820C9E6-354C-4EF9-8FCE-B49745CC8C90}"/>
              </a:ext>
            </a:extLst>
          </p:cNvPr>
          <p:cNvSpPr>
            <a:spLocks noGrp="1"/>
          </p:cNvSpPr>
          <p:nvPr>
            <p:ph type="ftr" sz="quarter" idx="11"/>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3" name="Symbol zastępczy numeru slajdu 2">
            <a:extLst>
              <a:ext uri="{FF2B5EF4-FFF2-40B4-BE49-F238E27FC236}">
                <a16:creationId xmlns:a16="http://schemas.microsoft.com/office/drawing/2014/main" id="{DB59FDA9-CEF7-4EB6-8959-9931419E537A}"/>
              </a:ext>
            </a:extLst>
          </p:cNvPr>
          <p:cNvSpPr>
            <a:spLocks noGrp="1"/>
          </p:cNvSpPr>
          <p:nvPr>
            <p:ph type="sldNum" sz="quarter" idx="12"/>
          </p:nvPr>
        </p:nvSpPr>
        <p:spPr>
          <a:prstGeom prst="rect">
            <a:avLst/>
          </a:prstGeom>
        </p:spPr>
        <p:txBody>
          <a:bodyPr vert="horz" lIns="100796" tIns="50398" rIns="100796" bIns="50398" rtlCol="0" anchor="ctr" anchorCtr="0">
            <a:normAutofit fontScale="47500" lnSpcReduction="20000"/>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121</a:t>
            </a:fld>
            <a:endParaRPr lang="pl-PL" noProof="0"/>
          </a:p>
        </p:txBody>
      </p:sp>
      <p:sp>
        <p:nvSpPr>
          <p:cNvPr id="4" name="Tytuł 3">
            <a:extLst>
              <a:ext uri="{FF2B5EF4-FFF2-40B4-BE49-F238E27FC236}">
                <a16:creationId xmlns:a16="http://schemas.microsoft.com/office/drawing/2014/main" id="{6F1B8934-0DD2-42FC-97A2-02147C3B70C5}"/>
              </a:ext>
            </a:extLst>
          </p:cNvPr>
          <p:cNvSpPr>
            <a:spLocks noGrp="1"/>
          </p:cNvSpPr>
          <p:nvPr>
            <p:ph type="title" idx="4294967295"/>
          </p:nvPr>
        </p:nvSpPr>
        <p:spPr>
          <a:xfrm>
            <a:off x="5993978" y="867074"/>
            <a:ext cx="6889454" cy="948459"/>
          </a:xfrm>
        </p:spPr>
        <p:txBody>
          <a:bodyPr anchor="b">
            <a:normAutofit/>
          </a:bodyPr>
          <a:lstStyle/>
          <a:p>
            <a:r>
              <a:rPr lang="pl-PL" dirty="0"/>
              <a:t>Projekty środowiskowe</a:t>
            </a:r>
          </a:p>
        </p:txBody>
      </p:sp>
      <p:sp>
        <p:nvSpPr>
          <p:cNvPr id="5" name="Symbol zastępczy zawartości 4">
            <a:extLst>
              <a:ext uri="{FF2B5EF4-FFF2-40B4-BE49-F238E27FC236}">
                <a16:creationId xmlns:a16="http://schemas.microsoft.com/office/drawing/2014/main" id="{C33AB03E-623B-4AC0-9BCF-9CACFBBB7719}"/>
              </a:ext>
            </a:extLst>
          </p:cNvPr>
          <p:cNvSpPr>
            <a:spLocks noGrp="1"/>
          </p:cNvSpPr>
          <p:nvPr>
            <p:ph sz="half" idx="4294967295"/>
          </p:nvPr>
        </p:nvSpPr>
        <p:spPr>
          <a:xfrm>
            <a:off x="1027305" y="323453"/>
            <a:ext cx="4283816" cy="3741339"/>
          </a:xfrm>
        </p:spPr>
        <p:txBody>
          <a:bodyPr>
            <a:noAutofit/>
          </a:bodyPr>
          <a:lstStyle/>
          <a:p>
            <a:pPr>
              <a:spcAft>
                <a:spcPts val="496"/>
              </a:spcAft>
            </a:pPr>
            <a:r>
              <a:rPr lang="pl-PL" sz="1670" b="1" dirty="0"/>
              <a:t>Zakres wsparcia z Funduszu Spójności określają przepisy art. 6, zgodnie z którymi wsparcia udziela się na:</a:t>
            </a:r>
            <a:r>
              <a:rPr lang="pl-PL" sz="1670" dirty="0"/>
              <a:t> </a:t>
            </a:r>
          </a:p>
          <a:p>
            <a:pPr marL="283484" indent="-283484">
              <a:spcAft>
                <a:spcPts val="496"/>
              </a:spcAft>
              <a:buFont typeface="Symbol" panose="05050102010706020507" pitchFamily="18" charset="2"/>
              <a:buChar char=""/>
            </a:pPr>
            <a:r>
              <a:rPr lang="pl-PL" sz="1670" dirty="0"/>
              <a:t>inwestycje na rzecz środowiska, w tym korzystne dla środowiska inwestycje związane ze zrównoważonym rozwojem oraz energią, ze szczególną koncentracją na energii odnawialnej,</a:t>
            </a:r>
          </a:p>
          <a:p>
            <a:pPr marL="283484" indent="-283484">
              <a:spcAft>
                <a:spcPts val="496"/>
              </a:spcAft>
              <a:buFont typeface="Symbol" panose="05050102010706020507" pitchFamily="18" charset="2"/>
              <a:buChar char=""/>
            </a:pPr>
            <a:r>
              <a:rPr lang="pl-PL" sz="1670" dirty="0"/>
              <a:t>inwestycje w TEN-T,</a:t>
            </a:r>
          </a:p>
          <a:p>
            <a:pPr marL="283484" indent="-283484">
              <a:spcAft>
                <a:spcPts val="496"/>
              </a:spcAft>
              <a:buFont typeface="Symbol" panose="05050102010706020507" pitchFamily="18" charset="2"/>
              <a:buChar char=""/>
            </a:pPr>
            <a:r>
              <a:rPr lang="pl-PL" sz="1670" dirty="0"/>
              <a:t> pomoc techniczną,</a:t>
            </a:r>
          </a:p>
          <a:p>
            <a:pPr marL="283484" indent="-283484">
              <a:spcAft>
                <a:spcPts val="496"/>
              </a:spcAft>
              <a:buFont typeface="Symbol" panose="05050102010706020507" pitchFamily="18" charset="2"/>
              <a:buChar char=""/>
            </a:pPr>
            <a:r>
              <a:rPr lang="pl-PL" sz="1670" dirty="0"/>
              <a:t>informację, komunikację i studia/analizy. </a:t>
            </a:r>
          </a:p>
          <a:p>
            <a:pPr>
              <a:spcAft>
                <a:spcPts val="496"/>
              </a:spcAft>
            </a:pPr>
            <a:r>
              <a:rPr lang="pl-PL" sz="1670" dirty="0"/>
              <a:t>Obowiązkiem państw członkowskich jest zapewnienie odpowiedniej równowagi pomiędzy inwestycjami na rzecz środowiska i w sieci TEN-T, na podstawie ich szczególnych potrzeb w tym zakresie. Wsparcie projektów TEN-T jest również finansowane ze środków przeniesionych z Funduszu Spójności do instrumentu „Łącząc Europę” (art. 6 ust. 2).</a:t>
            </a:r>
          </a:p>
          <a:p>
            <a:endParaRPr lang="pl-PL" sz="1670" dirty="0"/>
          </a:p>
        </p:txBody>
      </p:sp>
      <p:pic>
        <p:nvPicPr>
          <p:cNvPr id="7" name="Symbol zastępczy zawartości 6" descr="Obraz zawierający niebo, zewnętrzne, podłoże, osoba&#10;&#10;Opis wygenerowany automatycznie">
            <a:extLst>
              <a:ext uri="{FF2B5EF4-FFF2-40B4-BE49-F238E27FC236}">
                <a16:creationId xmlns:a16="http://schemas.microsoft.com/office/drawing/2014/main" id="{816EBDE9-371D-43F4-93D3-871C9FC4E9F3}"/>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6101873" y="2752632"/>
            <a:ext cx="4283816" cy="2855877"/>
          </a:xfrm>
        </p:spPr>
      </p:pic>
    </p:spTree>
    <p:extLst>
      <p:ext uri="{BB962C8B-B14F-4D97-AF65-F5344CB8AC3E}">
        <p14:creationId xmlns:p14="http://schemas.microsoft.com/office/powerpoint/2010/main" val="14865655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09314B7A-C89C-4094-8787-F90AE5D11648}"/>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a:t>Dodaj stopkę</a:t>
            </a:r>
            <a:endParaRPr lang="pl-PL" noProof="0"/>
          </a:p>
        </p:txBody>
      </p:sp>
      <p:sp>
        <p:nvSpPr>
          <p:cNvPr id="3" name="Symbol zastępczy numeru slajdu 2">
            <a:extLst>
              <a:ext uri="{FF2B5EF4-FFF2-40B4-BE49-F238E27FC236}">
                <a16:creationId xmlns:a16="http://schemas.microsoft.com/office/drawing/2014/main" id="{A0031296-4FA8-4926-8634-785BFA037562}"/>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mtClean="0"/>
              <a:pPr rtl="0"/>
              <a:t>122</a:t>
            </a:fld>
            <a:endParaRPr lang="pl-PL" noProof="0"/>
          </a:p>
        </p:txBody>
      </p:sp>
      <p:sp>
        <p:nvSpPr>
          <p:cNvPr id="4" name="Tytuł 3">
            <a:extLst>
              <a:ext uri="{FF2B5EF4-FFF2-40B4-BE49-F238E27FC236}">
                <a16:creationId xmlns:a16="http://schemas.microsoft.com/office/drawing/2014/main" id="{C5D85E74-A52F-4B94-B501-07062EF031CE}"/>
              </a:ext>
            </a:extLst>
          </p:cNvPr>
          <p:cNvSpPr>
            <a:spLocks noGrp="1"/>
          </p:cNvSpPr>
          <p:nvPr>
            <p:ph type="title" idx="4294967295"/>
          </p:nvPr>
        </p:nvSpPr>
        <p:spPr>
          <a:xfrm>
            <a:off x="953418" y="406948"/>
            <a:ext cx="7913734" cy="582724"/>
          </a:xfrm>
        </p:spPr>
        <p:txBody>
          <a:bodyPr/>
          <a:lstStyle/>
          <a:p>
            <a:r>
              <a:rPr lang="pl-PL" sz="3086" dirty="0">
                <a:latin typeface="Calibri" panose="020F0502020204030204" pitchFamily="34" charset="0"/>
                <a:ea typeface="Calibri" panose="020F0502020204030204" pitchFamily="34" charset="0"/>
                <a:cs typeface="Times New Roman" panose="02020603050405020304" pitchFamily="18" charset="0"/>
              </a:rPr>
              <a:t>Wyłączenia z zakresu EFRR i Funduszu Spójności</a:t>
            </a:r>
            <a:endParaRPr lang="pl-PL" sz="3086" dirty="0"/>
          </a:p>
        </p:txBody>
      </p:sp>
      <p:sp>
        <p:nvSpPr>
          <p:cNvPr id="5" name="Symbol zastępczy zawartości 4">
            <a:extLst>
              <a:ext uri="{FF2B5EF4-FFF2-40B4-BE49-F238E27FC236}">
                <a16:creationId xmlns:a16="http://schemas.microsoft.com/office/drawing/2014/main" id="{A32937E9-DC76-4F41-B999-475075EA0BA5}"/>
              </a:ext>
            </a:extLst>
          </p:cNvPr>
          <p:cNvSpPr>
            <a:spLocks noGrp="1"/>
          </p:cNvSpPr>
          <p:nvPr>
            <p:ph idx="4294967295"/>
          </p:nvPr>
        </p:nvSpPr>
        <p:spPr>
          <a:xfrm>
            <a:off x="809402" y="899517"/>
            <a:ext cx="9237853" cy="3723840"/>
          </a:xfrm>
        </p:spPr>
        <p:txBody>
          <a:bodyPr>
            <a:noAutofit/>
          </a:bodyPr>
          <a:lstStyle/>
          <a:p>
            <a:pPr>
              <a:spcBef>
                <a:spcPts val="0"/>
              </a:spcBef>
              <a:spcAft>
                <a:spcPts val="496"/>
              </a:spcAft>
            </a:pPr>
            <a:r>
              <a:rPr lang="pl-PL" sz="1670" dirty="0">
                <a:latin typeface="Open Sans" panose="020B0606030504020204" pitchFamily="34" charset="0"/>
                <a:ea typeface="Open Sans" panose="020B0606030504020204" pitchFamily="34" charset="0"/>
                <a:cs typeface="Open Sans" panose="020B0606030504020204" pitchFamily="34" charset="0"/>
              </a:rPr>
              <a:t>W porównaniu z perspektywą 2014 – 2020, </a:t>
            </a:r>
            <a:r>
              <a:rPr lang="pl-PL" sz="1670" b="1" dirty="0">
                <a:latin typeface="Open Sans" panose="020B0606030504020204" pitchFamily="34" charset="0"/>
                <a:ea typeface="Open Sans" panose="020B0606030504020204" pitchFamily="34" charset="0"/>
                <a:cs typeface="Open Sans" panose="020B0606030504020204" pitchFamily="34" charset="0"/>
              </a:rPr>
              <a:t>katalog </a:t>
            </a:r>
            <a:r>
              <a:rPr lang="pl-PL" sz="1670" b="1" dirty="0" err="1">
                <a:latin typeface="Open Sans" panose="020B0606030504020204" pitchFamily="34" charset="0"/>
                <a:ea typeface="Open Sans" panose="020B0606030504020204" pitchFamily="34" charset="0"/>
                <a:cs typeface="Open Sans" panose="020B0606030504020204" pitchFamily="34" charset="0"/>
              </a:rPr>
              <a:t>wyłączeń</a:t>
            </a:r>
            <a:r>
              <a:rPr lang="pl-PL" sz="1670" b="1" dirty="0">
                <a:latin typeface="Open Sans" panose="020B0606030504020204" pitchFamily="34" charset="0"/>
                <a:ea typeface="Open Sans" panose="020B0606030504020204" pitchFamily="34" charset="0"/>
                <a:cs typeface="Open Sans" panose="020B0606030504020204" pitchFamily="34" charset="0"/>
              </a:rPr>
              <a:t> z zakresu wsparcia</a:t>
            </a:r>
            <a:r>
              <a:rPr lang="pl-PL" sz="1670"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został rozszerzony</a:t>
            </a:r>
            <a:r>
              <a:rPr lang="pl-PL" sz="1670" dirty="0">
                <a:latin typeface="Open Sans" panose="020B0606030504020204" pitchFamily="34" charset="0"/>
                <a:ea typeface="Open Sans" panose="020B0606030504020204" pitchFamily="34" charset="0"/>
                <a:cs typeface="Open Sans" panose="020B0606030504020204" pitchFamily="34" charset="0"/>
              </a:rPr>
              <a:t>. Znajdują się w nim </a:t>
            </a:r>
            <a:r>
              <a:rPr lang="pl-PL" sz="1670" b="1" dirty="0">
                <a:latin typeface="Open Sans" panose="020B0606030504020204" pitchFamily="34" charset="0"/>
                <a:ea typeface="Open Sans" panose="020B0606030504020204" pitchFamily="34" charset="0"/>
                <a:cs typeface="Open Sans" panose="020B0606030504020204" pitchFamily="34" charset="0"/>
              </a:rPr>
              <a:t>znane z wcześniejszych lat zakazy</a:t>
            </a:r>
            <a:r>
              <a:rPr lang="pl-PL" sz="1670" dirty="0">
                <a:latin typeface="Open Sans" panose="020B0606030504020204" pitchFamily="34" charset="0"/>
                <a:ea typeface="Open Sans" panose="020B0606030504020204" pitchFamily="34" charset="0"/>
                <a:cs typeface="Open Sans" panose="020B0606030504020204" pitchFamily="34" charset="0"/>
              </a:rPr>
              <a:t> finansowania:</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likwidacji lub budowy elektrowni jądrowych (art.7 ust.1. lit. a), </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inwestycji służących redukcji emisji gazów cieplarnianych pochodzących z listy działań wymienionych w załączniku I do dyrektywy 2003/87/WE Parlamentu Europejskiego I Rady UE z dnia 13 października 2003 r. ustanawiającej system handlu przydziałami emisji gazów cieplarnianych we Wspólnocie oraz zmieniającej dyrektywę Rady UE 96/61/WE (art.7 ust.1. lit. b), </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wytwarzania, przetwórstwa i wprowadzania do obrotu tytoniu i wyrobów tytoniowych (art. 7 ust. 1 lit. c), </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wspierania przedsiębiorstw w trudnej sytuacji (art. 7 ust. 1 lit. d), </a:t>
            </a:r>
          </a:p>
          <a:p>
            <a:pPr>
              <a:spcBef>
                <a:spcPts val="0"/>
              </a:spcBef>
              <a:spcAft>
                <a:spcPts val="496"/>
              </a:spcAft>
            </a:pPr>
            <a:r>
              <a:rPr lang="pl-PL" sz="1670" dirty="0">
                <a:latin typeface="Open Sans" panose="020B0606030504020204" pitchFamily="34" charset="0"/>
                <a:ea typeface="Open Sans" panose="020B0606030504020204" pitchFamily="34" charset="0"/>
                <a:cs typeface="Open Sans" panose="020B0606030504020204" pitchFamily="34" charset="0"/>
              </a:rPr>
              <a:t>oraz </a:t>
            </a:r>
            <a:r>
              <a:rPr lang="pl-PL" sz="1670" b="1" dirty="0">
                <a:latin typeface="Open Sans" panose="020B0606030504020204" pitchFamily="34" charset="0"/>
                <a:ea typeface="Open Sans" panose="020B0606030504020204" pitchFamily="34" charset="0"/>
                <a:cs typeface="Open Sans" panose="020B0606030504020204" pitchFamily="34" charset="0"/>
              </a:rPr>
              <a:t>rozszerzone</a:t>
            </a:r>
            <a:r>
              <a:rPr lang="pl-PL" sz="1670"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wyłączenia</a:t>
            </a:r>
            <a:r>
              <a:rPr lang="pl-PL" sz="1670" dirty="0">
                <a:latin typeface="Open Sans" panose="020B0606030504020204" pitchFamily="34" charset="0"/>
                <a:ea typeface="Open Sans" panose="020B0606030504020204" pitchFamily="34" charset="0"/>
                <a:cs typeface="Open Sans" panose="020B0606030504020204" pitchFamily="34" charset="0"/>
              </a:rPr>
              <a:t> dotyczące:</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infrastruktury lotniskowej (art. 7 ust. 1 lit. e), </a:t>
            </a:r>
          </a:p>
          <a:p>
            <a:pPr>
              <a:spcBef>
                <a:spcPts val="0"/>
              </a:spcBef>
              <a:spcAft>
                <a:spcPts val="496"/>
              </a:spcAft>
            </a:pPr>
            <a:r>
              <a:rPr lang="pl-PL" sz="1670" dirty="0">
                <a:latin typeface="Open Sans" panose="020B0606030504020204" pitchFamily="34" charset="0"/>
                <a:ea typeface="Open Sans" panose="020B0606030504020204" pitchFamily="34" charset="0"/>
                <a:cs typeface="Open Sans" panose="020B0606030504020204" pitchFamily="34" charset="0"/>
              </a:rPr>
              <a:t>oraz zupełnie </a:t>
            </a:r>
            <a:r>
              <a:rPr lang="pl-PL" sz="1670" b="1" dirty="0">
                <a:latin typeface="Open Sans" panose="020B0606030504020204" pitchFamily="34" charset="0"/>
                <a:ea typeface="Open Sans" panose="020B0606030504020204" pitchFamily="34" charset="0"/>
                <a:cs typeface="Open Sans" panose="020B0606030504020204" pitchFamily="34" charset="0"/>
              </a:rPr>
              <a:t>nowe zakazy</a:t>
            </a:r>
            <a:r>
              <a:rPr lang="pl-PL" sz="1670"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(z wyjątkami)</a:t>
            </a:r>
            <a:r>
              <a:rPr lang="pl-PL" sz="1670" dirty="0">
                <a:latin typeface="Open Sans" panose="020B0606030504020204" pitchFamily="34" charset="0"/>
                <a:ea typeface="Open Sans" panose="020B0606030504020204" pitchFamily="34" charset="0"/>
                <a:cs typeface="Open Sans" panose="020B0606030504020204" pitchFamily="34" charset="0"/>
              </a:rPr>
              <a:t> dotyczące:</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 inwestycji w zakresie składowania odpadów (art. 7 ust. 1 lit. f), </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inwestycji służących zwiększeniu przepustowości obiektów przetwarzania odpadów resztkowych (art. 7 ust. 1 lit. g), </a:t>
            </a:r>
          </a:p>
          <a:p>
            <a:pPr marL="283484" indent="-283484">
              <a:spcBef>
                <a:spcPts val="0"/>
              </a:spcBef>
              <a:spcAft>
                <a:spcPts val="496"/>
              </a:spcAft>
              <a:buFont typeface="Symbol" panose="05050102010706020507" pitchFamily="18" charset="2"/>
              <a:buChar char=""/>
            </a:pPr>
            <a:r>
              <a:rPr lang="pl-PL" sz="1670" dirty="0">
                <a:latin typeface="Open Sans" panose="020B0606030504020204" pitchFamily="34" charset="0"/>
                <a:ea typeface="Open Sans" panose="020B0606030504020204" pitchFamily="34" charset="0"/>
                <a:cs typeface="Open Sans" panose="020B0606030504020204" pitchFamily="34" charset="0"/>
              </a:rPr>
              <a:t>inwestycji w zakresie produkcji, przetwarzania, transportu, dystrybucji, magazynowania lub spalania paliw kopalnych (art. 7 ust. 1 lit. h).</a:t>
            </a:r>
          </a:p>
          <a:p>
            <a:pPr>
              <a:lnSpc>
                <a:spcPct val="100000"/>
              </a:lnSpc>
              <a:spcBef>
                <a:spcPts val="0"/>
              </a:spcBef>
            </a:pPr>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66621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1D13D82D-8D0A-42DD-A9D2-FC74F0BB5643}"/>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a:t>Dodaj stopkę</a:t>
            </a:r>
            <a:endParaRPr lang="pl-PL" noProof="0"/>
          </a:p>
        </p:txBody>
      </p:sp>
      <p:sp>
        <p:nvSpPr>
          <p:cNvPr id="3" name="Symbol zastępczy numeru slajdu 2">
            <a:extLst>
              <a:ext uri="{FF2B5EF4-FFF2-40B4-BE49-F238E27FC236}">
                <a16:creationId xmlns:a16="http://schemas.microsoft.com/office/drawing/2014/main" id="{7BB8FD59-89E1-4E07-A646-4B146A34775A}"/>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mtClean="0"/>
              <a:pPr rtl="0"/>
              <a:t>123</a:t>
            </a:fld>
            <a:endParaRPr lang="pl-PL" noProof="0"/>
          </a:p>
        </p:txBody>
      </p:sp>
      <p:sp>
        <p:nvSpPr>
          <p:cNvPr id="4" name="Tytuł 3">
            <a:extLst>
              <a:ext uri="{FF2B5EF4-FFF2-40B4-BE49-F238E27FC236}">
                <a16:creationId xmlns:a16="http://schemas.microsoft.com/office/drawing/2014/main" id="{8BC6AB45-5E11-4BEC-AFD6-9E4A5EBD6338}"/>
              </a:ext>
            </a:extLst>
          </p:cNvPr>
          <p:cNvSpPr>
            <a:spLocks noGrp="1"/>
          </p:cNvSpPr>
          <p:nvPr>
            <p:ph type="title" idx="4294967295"/>
          </p:nvPr>
        </p:nvSpPr>
        <p:spPr>
          <a:xfrm>
            <a:off x="1795310" y="236241"/>
            <a:ext cx="8590380" cy="1611680"/>
          </a:xfrm>
        </p:spPr>
        <p:txBody>
          <a:bodyPr/>
          <a:lstStyle/>
          <a:p>
            <a:r>
              <a:rPr lang="pl-PL" dirty="0"/>
              <a:t>Dalsze wyłączenia</a:t>
            </a:r>
          </a:p>
        </p:txBody>
      </p:sp>
      <p:sp>
        <p:nvSpPr>
          <p:cNvPr id="5" name="Symbol zastępczy zawartości 4">
            <a:extLst>
              <a:ext uri="{FF2B5EF4-FFF2-40B4-BE49-F238E27FC236}">
                <a16:creationId xmlns:a16="http://schemas.microsoft.com/office/drawing/2014/main" id="{6D937031-D078-49F8-8624-4109CE0F6E69}"/>
              </a:ext>
            </a:extLst>
          </p:cNvPr>
          <p:cNvSpPr>
            <a:spLocks noGrp="1"/>
          </p:cNvSpPr>
          <p:nvPr>
            <p:ph idx="4294967295"/>
          </p:nvPr>
        </p:nvSpPr>
        <p:spPr>
          <a:xfrm>
            <a:off x="1218381" y="1564967"/>
            <a:ext cx="8567632" cy="4535805"/>
          </a:xfrm>
        </p:spPr>
        <p:txBody>
          <a:bodyPr>
            <a:noAutofit/>
          </a:bodyPr>
          <a:lstStyle/>
          <a:p>
            <a:pPr>
              <a:spcBef>
                <a:spcPts val="0"/>
              </a:spcBef>
              <a:spcAft>
                <a:spcPts val="496"/>
              </a:spcAft>
            </a:pPr>
            <a:r>
              <a:rPr lang="pl-PL" sz="1670" b="1" dirty="0">
                <a:latin typeface="Arial" panose="020B0604020202020204" pitchFamily="34" charset="0"/>
                <a:ea typeface="Calibri" panose="020F0502020204030204" pitchFamily="34" charset="0"/>
                <a:cs typeface="Arial" panose="020B0604020202020204" pitchFamily="34" charset="0"/>
              </a:rPr>
              <a:t>Z nowych </a:t>
            </a:r>
            <a:r>
              <a:rPr lang="pl-PL" sz="1670" b="1" dirty="0" err="1">
                <a:latin typeface="Arial" panose="020B0604020202020204" pitchFamily="34" charset="0"/>
                <a:ea typeface="Calibri" panose="020F0502020204030204" pitchFamily="34" charset="0"/>
                <a:cs typeface="Arial" panose="020B0604020202020204" pitchFamily="34" charset="0"/>
              </a:rPr>
              <a:t>wyłączeń</a:t>
            </a:r>
            <a:r>
              <a:rPr lang="pl-PL" sz="1670" b="1" dirty="0">
                <a:latin typeface="Arial" panose="020B0604020202020204" pitchFamily="34" charset="0"/>
                <a:ea typeface="Calibri" panose="020F0502020204030204" pitchFamily="34" charset="0"/>
                <a:cs typeface="Arial" panose="020B0604020202020204" pitchFamily="34" charset="0"/>
              </a:rPr>
              <a:t> najbardziej niekorzystne dla Polski było</a:t>
            </a:r>
            <a:r>
              <a:rPr lang="pl-PL" sz="1670" dirty="0">
                <a:latin typeface="Arial" panose="020B0604020202020204" pitchFamily="34" charset="0"/>
                <a:ea typeface="Calibri" panose="020F0502020204030204" pitchFamily="34" charset="0"/>
                <a:cs typeface="Arial" panose="020B0604020202020204" pitchFamily="34" charset="0"/>
              </a:rPr>
              <a:t> </a:t>
            </a:r>
            <a:r>
              <a:rPr lang="pl-PL" sz="1670" b="1" dirty="0">
                <a:latin typeface="Arial" panose="020B0604020202020204" pitchFamily="34" charset="0"/>
                <a:ea typeface="Calibri" panose="020F0502020204030204" pitchFamily="34" charset="0"/>
                <a:cs typeface="Arial" panose="020B0604020202020204" pitchFamily="34" charset="0"/>
              </a:rPr>
              <a:t>wyłączenie dotyczące paliw kopalnych </a:t>
            </a:r>
            <a:r>
              <a:rPr lang="pl-PL" sz="1670" dirty="0">
                <a:latin typeface="Arial" panose="020B0604020202020204" pitchFamily="34" charset="0"/>
                <a:ea typeface="Calibri" panose="020F0502020204030204" pitchFamily="34" charset="0"/>
                <a:cs typeface="Arial" panose="020B0604020202020204" pitchFamily="34" charset="0"/>
              </a:rPr>
              <a:t>(art. 7 ust. 1 lit. h). W wersji zaproponowanej przez KE w maju 2018 r., uniemożliwiało ono również inwestycje w infrastrukturę gazu ziemnego. Komisja argumentowała to tym, że EFRR i Fundusz Spójności mają wspierać niskoemisyjną Europę poprzez promowanie czystej i sprawiedliwej transformacji energetycznej.  </a:t>
            </a:r>
          </a:p>
          <a:p>
            <a:pPr>
              <a:spcBef>
                <a:spcPts val="0"/>
              </a:spcBef>
              <a:spcAft>
                <a:spcPts val="496"/>
              </a:spcAft>
            </a:pPr>
            <a:r>
              <a:rPr lang="pl-PL" sz="1670" dirty="0">
                <a:latin typeface="Arial" panose="020B0604020202020204" pitchFamily="34" charset="0"/>
                <a:ea typeface="Calibri" panose="020F0502020204030204" pitchFamily="34" charset="0"/>
                <a:cs typeface="Arial" panose="020B0604020202020204" pitchFamily="34" charset="0"/>
              </a:rPr>
              <a:t>W toku negocjacji dopuszczono </a:t>
            </a:r>
            <a:r>
              <a:rPr lang="pl-PL" sz="1670" b="1" dirty="0">
                <a:latin typeface="Arial" panose="020B0604020202020204" pitchFamily="34" charset="0"/>
                <a:ea typeface="Calibri" panose="020F0502020204030204" pitchFamily="34" charset="0"/>
                <a:cs typeface="Arial" panose="020B0604020202020204" pitchFamily="34" charset="0"/>
              </a:rPr>
              <a:t>wyjątki</a:t>
            </a:r>
            <a:r>
              <a:rPr lang="pl-PL" sz="1670" dirty="0">
                <a:latin typeface="Arial" panose="020B0604020202020204" pitchFamily="34" charset="0"/>
                <a:ea typeface="Calibri" panose="020F0502020204030204" pitchFamily="34" charset="0"/>
                <a:cs typeface="Arial" panose="020B0604020202020204" pitchFamily="34" charset="0"/>
              </a:rPr>
              <a:t> i ostatecznie przepisy art. 7 ust. 1 lit. h) zezwalają na finansowanie inwestycji dotyczących:</a:t>
            </a:r>
          </a:p>
          <a:p>
            <a:pPr marL="283484" indent="-283484">
              <a:spcBef>
                <a:spcPts val="0"/>
              </a:spcBef>
              <a:spcAft>
                <a:spcPts val="496"/>
              </a:spcAft>
              <a:buFont typeface="+mj-lt"/>
              <a:buAutoNum type="romanLcParenBoth"/>
            </a:pPr>
            <a:r>
              <a:rPr lang="pl-PL" sz="1670" dirty="0">
                <a:latin typeface="Arial" panose="020B0604020202020204" pitchFamily="34" charset="0"/>
                <a:ea typeface="Calibri" panose="020F0502020204030204" pitchFamily="34" charset="0"/>
                <a:cs typeface="Arial" panose="020B0604020202020204" pitchFamily="34" charset="0"/>
              </a:rPr>
              <a:t>wymiany systemów ciepłowniczych zasilanych stałymi paliwami kopalnymi na systemy zasilane gazem ziemnym w celu:</a:t>
            </a:r>
          </a:p>
          <a:p>
            <a:pPr marL="614216" lvl="1" indent="-236237">
              <a:spcBef>
                <a:spcPts val="0"/>
              </a:spcBef>
              <a:spcAft>
                <a:spcPts val="496"/>
              </a:spcAft>
              <a:buFont typeface="Symbol" panose="05050102010706020507" pitchFamily="18" charset="2"/>
              <a:buChar char=""/>
            </a:pPr>
            <a:r>
              <a:rPr lang="pl-PL" sz="1670" dirty="0">
                <a:latin typeface="Arial" panose="020B0604020202020204" pitchFamily="34" charset="0"/>
                <a:ea typeface="Calibri" panose="020F0502020204030204" pitchFamily="34" charset="0"/>
                <a:cs typeface="Arial" panose="020B0604020202020204" pitchFamily="34" charset="0"/>
              </a:rPr>
              <a:t> modernizacji systemów ciepłowniczych i chłodniczych do stanu „efektywnego systemu ciepłowniczego i chłodniczego” jak zdefiniowano w art. 2 pkt. 41 dyrektywy 2012/27/UE, </a:t>
            </a:r>
          </a:p>
          <a:p>
            <a:pPr marL="614216" lvl="1" indent="-236237">
              <a:spcBef>
                <a:spcPts val="0"/>
              </a:spcBef>
              <a:spcAft>
                <a:spcPts val="496"/>
              </a:spcAft>
              <a:buFont typeface="Symbol" panose="05050102010706020507" pitchFamily="18" charset="2"/>
              <a:buChar char=""/>
            </a:pPr>
            <a:r>
              <a:rPr lang="pl-PL" sz="1670" dirty="0">
                <a:latin typeface="Arial" panose="020B0604020202020204" pitchFamily="34" charset="0"/>
                <a:ea typeface="Calibri" panose="020F0502020204030204" pitchFamily="34" charset="0"/>
                <a:cs typeface="Arial" panose="020B0604020202020204" pitchFamily="34" charset="0"/>
              </a:rPr>
              <a:t>modernizacji elektrociepłowni do stanu wysokosprawnej kogeneracji, jak zdefiniowano w art. 2 pkt. 34 dyrektywy 2012/27/UE, </a:t>
            </a:r>
          </a:p>
          <a:p>
            <a:pPr marL="614216" lvl="1" indent="-236237">
              <a:spcBef>
                <a:spcPts val="0"/>
              </a:spcBef>
              <a:spcAft>
                <a:spcPts val="496"/>
              </a:spcAft>
              <a:buFont typeface="Symbol" panose="05050102010706020507" pitchFamily="18" charset="2"/>
              <a:buChar char=""/>
            </a:pPr>
            <a:r>
              <a:rPr lang="pl-PL" sz="1670" dirty="0">
                <a:latin typeface="Arial" panose="020B0604020202020204" pitchFamily="34" charset="0"/>
                <a:ea typeface="Calibri" panose="020F0502020204030204" pitchFamily="34" charset="0"/>
                <a:cs typeface="Arial" panose="020B0604020202020204" pitchFamily="34" charset="0"/>
              </a:rPr>
              <a:t>inwestycji w wymianę instalacji zasilanych stałymi paliwami kopalnymi na kotły i systemy zasilane gazem ziemnym w budynkach mieszkalnych i niemieszkalnych,</a:t>
            </a:r>
          </a:p>
          <a:p>
            <a:pPr>
              <a:spcBef>
                <a:spcPts val="0"/>
              </a:spcBef>
            </a:pPr>
            <a:endParaRPr lang="pl-PL" sz="16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0943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57CE97CA-AC5C-4053-9BD6-DA4CB57F7723}"/>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a:t>Dodaj stopkę</a:t>
            </a:r>
            <a:endParaRPr lang="pl-PL" noProof="0"/>
          </a:p>
        </p:txBody>
      </p:sp>
      <p:sp>
        <p:nvSpPr>
          <p:cNvPr id="3" name="Symbol zastępczy numeru slajdu 2">
            <a:extLst>
              <a:ext uri="{FF2B5EF4-FFF2-40B4-BE49-F238E27FC236}">
                <a16:creationId xmlns:a16="http://schemas.microsoft.com/office/drawing/2014/main" id="{E179A2C6-C856-4678-B369-51137D00CB6B}"/>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mtClean="0"/>
              <a:pPr rtl="0"/>
              <a:t>124</a:t>
            </a:fld>
            <a:endParaRPr lang="pl-PL" noProof="0"/>
          </a:p>
        </p:txBody>
      </p:sp>
      <p:sp>
        <p:nvSpPr>
          <p:cNvPr id="4" name="Tytuł 3">
            <a:extLst>
              <a:ext uri="{FF2B5EF4-FFF2-40B4-BE49-F238E27FC236}">
                <a16:creationId xmlns:a16="http://schemas.microsoft.com/office/drawing/2014/main" id="{6AD5F28D-37AC-4627-8B55-7190954BF553}"/>
              </a:ext>
            </a:extLst>
          </p:cNvPr>
          <p:cNvSpPr>
            <a:spLocks noGrp="1"/>
          </p:cNvSpPr>
          <p:nvPr>
            <p:ph type="title" idx="4294967295"/>
          </p:nvPr>
        </p:nvSpPr>
        <p:spPr>
          <a:xfrm>
            <a:off x="1795310" y="236241"/>
            <a:ext cx="8590380" cy="1611680"/>
          </a:xfrm>
        </p:spPr>
        <p:txBody>
          <a:bodyPr/>
          <a:lstStyle/>
          <a:p>
            <a:r>
              <a:rPr lang="pl-PL" dirty="0"/>
              <a:t>Dalsze wyłączenia</a:t>
            </a:r>
          </a:p>
        </p:txBody>
      </p:sp>
      <p:sp>
        <p:nvSpPr>
          <p:cNvPr id="5" name="Symbol zastępczy zawartości 4">
            <a:extLst>
              <a:ext uri="{FF2B5EF4-FFF2-40B4-BE49-F238E27FC236}">
                <a16:creationId xmlns:a16="http://schemas.microsoft.com/office/drawing/2014/main" id="{24C04987-8171-4069-9697-D03B47800A41}"/>
              </a:ext>
            </a:extLst>
          </p:cNvPr>
          <p:cNvSpPr>
            <a:spLocks noGrp="1"/>
          </p:cNvSpPr>
          <p:nvPr>
            <p:ph idx="4294967295"/>
          </p:nvPr>
        </p:nvSpPr>
        <p:spPr>
          <a:xfrm>
            <a:off x="1297756" y="1547589"/>
            <a:ext cx="8567632" cy="4535805"/>
          </a:xfrm>
        </p:spPr>
        <p:txBody>
          <a:bodyPr>
            <a:normAutofit/>
          </a:bodyPr>
          <a:lstStyle/>
          <a:p>
            <a:pPr marL="283484" indent="-283484">
              <a:lnSpc>
                <a:spcPct val="115000"/>
              </a:lnSpc>
              <a:spcBef>
                <a:spcPts val="992"/>
              </a:spcBef>
              <a:spcAft>
                <a:spcPts val="496"/>
              </a:spcAft>
              <a:buFont typeface="+mj-lt"/>
              <a:buAutoNum type="romanLcParenBoth"/>
            </a:pPr>
            <a:r>
              <a:rPr lang="pl-PL" sz="1670" dirty="0">
                <a:latin typeface="+mj-lt"/>
                <a:ea typeface="Calibri" panose="020F0502020204030204" pitchFamily="34" charset="0"/>
                <a:cs typeface="Times New Roman" panose="02020603050405020304" pitchFamily="18" charset="0"/>
              </a:rPr>
              <a:t>inwestycji w rozbudowę, zmianę przeznaczenia, przekształcenie lub modernizację sieci przesyłowych i dystrybucyjnych gazu. Jednakże pod warunkiem, że inwestycje takie przygotowują je na wprowadzenie do systemu gazów odnawialnych i niskoemisyjnych, takich jak wodór, </a:t>
            </a:r>
            <a:r>
              <a:rPr lang="pl-PL" sz="1670" dirty="0" err="1">
                <a:latin typeface="+mj-lt"/>
                <a:ea typeface="Calibri" panose="020F0502020204030204" pitchFamily="34" charset="0"/>
                <a:cs typeface="Times New Roman" panose="02020603050405020304" pitchFamily="18" charset="0"/>
              </a:rPr>
              <a:t>biometan</a:t>
            </a:r>
            <a:r>
              <a:rPr lang="pl-PL" sz="1670" dirty="0">
                <a:latin typeface="+mj-lt"/>
                <a:ea typeface="Calibri" panose="020F0502020204030204" pitchFamily="34" charset="0"/>
                <a:cs typeface="Times New Roman" panose="02020603050405020304" pitchFamily="18" charset="0"/>
              </a:rPr>
              <a:t> i gaz syntezowy, oraz umożliwiają zastąpienie instalacji zasilanych stałymi paliwami kopalnymi,</a:t>
            </a:r>
          </a:p>
          <a:p>
            <a:pPr marL="283484" indent="-283484">
              <a:lnSpc>
                <a:spcPct val="115000"/>
              </a:lnSpc>
              <a:spcBef>
                <a:spcPts val="992"/>
              </a:spcBef>
              <a:spcAft>
                <a:spcPts val="496"/>
              </a:spcAft>
              <a:buFont typeface="+mj-lt"/>
              <a:buAutoNum type="romanLcParenBoth"/>
            </a:pPr>
            <a:r>
              <a:rPr lang="pl-PL" sz="1670" dirty="0">
                <a:latin typeface="+mj-lt"/>
                <a:ea typeface="Calibri" panose="020F0502020204030204" pitchFamily="34" charset="0"/>
                <a:cs typeface="Times New Roman" panose="02020603050405020304" pitchFamily="18" charset="0"/>
              </a:rPr>
              <a:t>inwestycji w:</a:t>
            </a:r>
          </a:p>
          <a:p>
            <a:pPr marL="283484" indent="-283484">
              <a:lnSpc>
                <a:spcPct val="115000"/>
              </a:lnSpc>
              <a:spcBef>
                <a:spcPts val="992"/>
              </a:spcBef>
              <a:spcAft>
                <a:spcPts val="496"/>
              </a:spcAft>
              <a:buFont typeface="Symbol" panose="05050102010706020507" pitchFamily="18" charset="2"/>
              <a:buChar char=""/>
            </a:pPr>
            <a:r>
              <a:rPr lang="pl-PL" sz="1670" dirty="0">
                <a:latin typeface="+mj-lt"/>
                <a:ea typeface="Calibri" panose="020F0502020204030204" pitchFamily="34" charset="0"/>
                <a:cs typeface="Times New Roman" panose="02020603050405020304" pitchFamily="18" charset="0"/>
              </a:rPr>
              <a:t>ekologicznie czyste pojazdy do celów publicznych, zgodnie z definicją w dyrektywie PE </a:t>
            </a:r>
            <a:br>
              <a:rPr lang="pl-PL" sz="1670" dirty="0">
                <a:latin typeface="+mj-lt"/>
                <a:ea typeface="Calibri" panose="020F0502020204030204" pitchFamily="34" charset="0"/>
                <a:cs typeface="Times New Roman" panose="02020603050405020304" pitchFamily="18" charset="0"/>
              </a:rPr>
            </a:br>
            <a:r>
              <a:rPr lang="pl-PL" sz="1670" dirty="0">
                <a:latin typeface="+mj-lt"/>
                <a:ea typeface="Calibri" panose="020F0502020204030204" pitchFamily="34" charset="0"/>
                <a:cs typeface="Times New Roman" panose="02020603050405020304" pitchFamily="18" charset="0"/>
              </a:rPr>
              <a:t>i Rady UE 2009/33/WE z dnia 23 kwietnia 2009 r. w sprawie promowania ekologicznie czystych i energooszczędnych pojazdów transportu drogowego, </a:t>
            </a:r>
          </a:p>
          <a:p>
            <a:pPr>
              <a:lnSpc>
                <a:spcPct val="115000"/>
              </a:lnSpc>
              <a:spcAft>
                <a:spcPts val="827"/>
              </a:spcAft>
            </a:pPr>
            <a:r>
              <a:rPr lang="pl-PL" sz="1670" dirty="0">
                <a:latin typeface="+mj-lt"/>
                <a:ea typeface="Calibri" panose="020F0502020204030204" pitchFamily="34" charset="0"/>
                <a:cs typeface="Times New Roman" panose="02020603050405020304" pitchFamily="18" charset="0"/>
              </a:rPr>
              <a:t>  Do stałych paliw kopalnych zalicza się: węgiel kamienny, torf, węgiel brunatny, łupki bitumiczne. </a:t>
            </a:r>
          </a:p>
          <a:p>
            <a:pPr>
              <a:lnSpc>
                <a:spcPct val="115000"/>
              </a:lnSpc>
              <a:spcAft>
                <a:spcPts val="827"/>
              </a:spcAft>
            </a:pPr>
            <a:r>
              <a:rPr lang="pl-PL" sz="1670" dirty="0">
                <a:latin typeface="+mj-lt"/>
                <a:ea typeface="Calibri" panose="020F0502020204030204" pitchFamily="34" charset="0"/>
                <a:cs typeface="Times New Roman" panose="02020603050405020304" pitchFamily="18" charset="0"/>
              </a:rPr>
              <a:t>pojazdy, statki powietrzne i jednostki pływające zaprojektowane i zbudowane lub przystosowane do użytku przez służby ochrony ludności i straż pożarną.</a:t>
            </a:r>
          </a:p>
          <a:p>
            <a:endParaRPr lang="pl-PL" sz="1670" dirty="0">
              <a:latin typeface="+mj-lt"/>
            </a:endParaRPr>
          </a:p>
        </p:txBody>
      </p:sp>
    </p:spTree>
    <p:extLst>
      <p:ext uri="{BB962C8B-B14F-4D97-AF65-F5344CB8AC3E}">
        <p14:creationId xmlns:p14="http://schemas.microsoft.com/office/powerpoint/2010/main" val="42301411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32A5D62B-94E7-4D9F-BCBB-001C481259C1}"/>
              </a:ext>
            </a:extLst>
          </p:cNvPr>
          <p:cNvSpPr>
            <a:spLocks noGrp="1"/>
          </p:cNvSpPr>
          <p:nvPr>
            <p:ph type="title"/>
          </p:nvPr>
        </p:nvSpPr>
        <p:spPr>
          <a:xfrm>
            <a:off x="1025525" y="899836"/>
            <a:ext cx="8640381" cy="1080001"/>
          </a:xfrm>
        </p:spPr>
        <p:txBody>
          <a:bodyPr anchor="t">
            <a:normAutofit/>
          </a:bodyPr>
          <a:lstStyle/>
          <a:p>
            <a:r>
              <a:rPr lang="pl-PL" dirty="0"/>
              <a:t>Niskoemisyjny transport</a:t>
            </a:r>
          </a:p>
        </p:txBody>
      </p:sp>
      <p:sp>
        <p:nvSpPr>
          <p:cNvPr id="5" name="Symbol zastępczy zawartości 4">
            <a:extLst>
              <a:ext uri="{FF2B5EF4-FFF2-40B4-BE49-F238E27FC236}">
                <a16:creationId xmlns:a16="http://schemas.microsoft.com/office/drawing/2014/main" id="{BBF75E41-3FE7-40F9-9952-3B36F3542DE3}"/>
              </a:ext>
            </a:extLst>
          </p:cNvPr>
          <p:cNvSpPr>
            <a:spLocks noGrp="1"/>
          </p:cNvSpPr>
          <p:nvPr>
            <p:ph idx="1"/>
          </p:nvPr>
        </p:nvSpPr>
        <p:spPr>
          <a:xfrm>
            <a:off x="1025907" y="1979837"/>
            <a:ext cx="8640382" cy="4680002"/>
          </a:xfrm>
        </p:spPr>
        <p:txBody>
          <a:bodyPr>
            <a:normAutofit/>
          </a:bodyPr>
          <a:lstStyle/>
          <a:p>
            <a:pPr>
              <a:spcBef>
                <a:spcPts val="992"/>
              </a:spcBef>
              <a:spcAft>
                <a:spcPts val="496"/>
              </a:spcAft>
            </a:pPr>
            <a:r>
              <a:rPr lang="pl-PL"/>
              <a:t>rozważając możliwość </a:t>
            </a:r>
            <a:r>
              <a:rPr lang="pl-PL" b="1"/>
              <a:t>finansowania niskoemisyjnego transportu</a:t>
            </a:r>
            <a:r>
              <a:rPr lang="pl-PL"/>
              <a:t> należy w pierwszej kolejności wziąć pod uwagę wyjątek wprowadzony w odnośniku (iii). Zgodnie z art. 4 </a:t>
            </a:r>
            <a:r>
              <a:rPr lang="pl-PL" i="1"/>
              <a:t>Dyrektywy Parlamentu Europejskiego i Rady (UE) 2019/1161 z dnia 20 czerwca 2019 r. zmieniającej ww. dyrektywę 2009/33/WE</a:t>
            </a:r>
            <a:r>
              <a:rPr lang="pl-PL"/>
              <a:t>, „ekologicznie czysty pojazd” oznacza pojazd kategorii M3, N2 lub N3 wykorzystujący paliwa alternatywne, zdefiniowane w art. 2 pkt 1) i 2) </a:t>
            </a:r>
            <a:r>
              <a:rPr lang="pl-PL" i="1"/>
              <a:t>dyrektywy Parlamentu Europejskiego i Rady 2014/94/UE z dnia 22 października 2014 r. w sprawie rozwoju infrastruktury paliw alternatywnych</a:t>
            </a:r>
            <a:r>
              <a:rPr lang="pl-PL"/>
              <a:t>. Czyli m.in. energię elektryczną, wodór, gaz ziemny w postaci gazowej (sprężony gaz ziemny — CNG) i w postaci ciekłej (skroplony gaz ziemny — LNG), oraz gaz płynny (LPG).</a:t>
            </a:r>
          </a:p>
          <a:p>
            <a:endParaRPr lang="pl-PL"/>
          </a:p>
        </p:txBody>
      </p:sp>
      <p:sp>
        <p:nvSpPr>
          <p:cNvPr id="3" name="Symbol zastępczy numeru slajdu 2">
            <a:extLst>
              <a:ext uri="{FF2B5EF4-FFF2-40B4-BE49-F238E27FC236}">
                <a16:creationId xmlns:a16="http://schemas.microsoft.com/office/drawing/2014/main" id="{4989F3F0-7CC8-4426-90D5-ABEB650513A5}"/>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lnSpc>
                <a:spcPct val="90000"/>
              </a:lnSpc>
              <a:spcAft>
                <a:spcPts val="600"/>
              </a:spcAft>
            </a:pPr>
            <a:fld id="{8699F50C-BE38-4BD0-BA84-9B090E1F2B9B}" type="slidenum">
              <a:rPr lang="pl-PL" sz="500" smtClean="0">
                <a:solidFill>
                  <a:schemeClr val="tx2"/>
                </a:solidFill>
              </a:rPr>
              <a:pPr rtl="0">
                <a:lnSpc>
                  <a:spcPct val="90000"/>
                </a:lnSpc>
                <a:spcAft>
                  <a:spcPts val="600"/>
                </a:spcAft>
              </a:pPr>
              <a:t>125</a:t>
            </a:fld>
            <a:endParaRPr lang="pl-PL" sz="500" noProof="0">
              <a:solidFill>
                <a:schemeClr val="tx2"/>
              </a:solidFill>
            </a:endParaRPr>
          </a:p>
        </p:txBody>
      </p:sp>
      <p:sp>
        <p:nvSpPr>
          <p:cNvPr id="2" name="Symbol zastępczy stopki 1">
            <a:extLst>
              <a:ext uri="{FF2B5EF4-FFF2-40B4-BE49-F238E27FC236}">
                <a16:creationId xmlns:a16="http://schemas.microsoft.com/office/drawing/2014/main" id="{E6B522A9-DA48-4CAE-B648-19A04398F2B2}"/>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spcAft>
                <a:spcPts val="600"/>
              </a:spcAft>
            </a:pPr>
            <a:r>
              <a:rPr lang="pl-PL"/>
              <a:t>Dodaj stopkę</a:t>
            </a:r>
            <a:endParaRPr lang="pl-PL" noProof="0"/>
          </a:p>
        </p:txBody>
      </p:sp>
    </p:spTree>
    <p:extLst>
      <p:ext uri="{BB962C8B-B14F-4D97-AF65-F5344CB8AC3E}">
        <p14:creationId xmlns:p14="http://schemas.microsoft.com/office/powerpoint/2010/main" val="29290074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424ABE-E60C-797C-9FB8-C3B911E5036F}"/>
              </a:ext>
            </a:extLst>
          </p:cNvPr>
          <p:cNvSpPr txBox="1">
            <a:spLocks noChangeArrowheads="1"/>
          </p:cNvSpPr>
          <p:nvPr/>
        </p:nvSpPr>
        <p:spPr bwMode="black">
          <a:xfrm>
            <a:off x="1025525" y="899836"/>
            <a:ext cx="8640381" cy="72000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3"/>
          </a:lnRef>
          <a:fillRef idx="1">
            <a:schemeClr val="lt1"/>
          </a:fillRef>
          <a:effectRef idx="0">
            <a:schemeClr val="accent3"/>
          </a:effectRef>
          <a:fontRef idx="minor">
            <a:schemeClr val="dk1"/>
          </a:fontRef>
        </p:style>
        <p:txBody>
          <a:bodyPr vert="horz" lIns="0" tIns="0" rIns="0" bIns="0" numCol="1" rtlCol="0" anchor="t" anchorCtr="0" compatLnSpc="1">
            <a:prstTxWarp prst="textNoShape">
              <a:avLst/>
            </a:prstTxWarp>
            <a:normAutofit/>
          </a:bodyPr>
          <a:lstStyle>
            <a:lvl1pPr algn="l" rtl="0" eaLnBrk="1" fontAlgn="base" hangingPunct="1">
              <a:spcBef>
                <a:spcPct val="0"/>
              </a:spcBef>
              <a:spcAft>
                <a:spcPct val="0"/>
              </a:spcAft>
              <a:defRPr sz="4400">
                <a:solidFill>
                  <a:schemeClr val="dk1"/>
                </a:solidFill>
                <a:latin typeface="+mn-lt"/>
                <a:ea typeface="+mn-ea"/>
                <a:cs typeface="+mn-cs"/>
              </a:defRPr>
            </a:lvl1pPr>
            <a:lvl2pPr algn="l" rtl="0" eaLnBrk="1" fontAlgn="base" hangingPunct="1">
              <a:spcBef>
                <a:spcPct val="0"/>
              </a:spcBef>
              <a:spcAft>
                <a:spcPct val="0"/>
              </a:spcAft>
              <a:defRPr sz="4400">
                <a:solidFill>
                  <a:schemeClr val="dk1"/>
                </a:solidFill>
                <a:latin typeface="+mn-lt"/>
                <a:ea typeface="+mn-ea"/>
                <a:cs typeface="+mn-cs"/>
              </a:defRPr>
            </a:lvl2pPr>
            <a:lvl3pPr algn="l" rtl="0" eaLnBrk="1" fontAlgn="base" hangingPunct="1">
              <a:spcBef>
                <a:spcPct val="0"/>
              </a:spcBef>
              <a:spcAft>
                <a:spcPct val="0"/>
              </a:spcAft>
              <a:defRPr sz="4400">
                <a:solidFill>
                  <a:schemeClr val="dk1"/>
                </a:solidFill>
                <a:latin typeface="+mn-lt"/>
                <a:ea typeface="+mn-ea"/>
                <a:cs typeface="+mn-cs"/>
              </a:defRPr>
            </a:lvl3pPr>
            <a:lvl4pPr algn="l" rtl="0" eaLnBrk="1" fontAlgn="base" hangingPunct="1">
              <a:spcBef>
                <a:spcPct val="0"/>
              </a:spcBef>
              <a:spcAft>
                <a:spcPct val="0"/>
              </a:spcAft>
              <a:defRPr sz="4400">
                <a:solidFill>
                  <a:schemeClr val="dk1"/>
                </a:solidFill>
                <a:latin typeface="+mn-lt"/>
                <a:ea typeface="+mn-ea"/>
                <a:cs typeface="+mn-cs"/>
              </a:defRPr>
            </a:lvl4pPr>
            <a:lvl5pPr algn="l" rtl="0" eaLnBrk="1" fontAlgn="base" hangingPunct="1">
              <a:spcBef>
                <a:spcPct val="0"/>
              </a:spcBef>
              <a:spcAft>
                <a:spcPct val="0"/>
              </a:spcAft>
              <a:defRPr sz="4400">
                <a:solidFill>
                  <a:schemeClr val="dk1"/>
                </a:solidFill>
                <a:latin typeface="+mn-lt"/>
                <a:ea typeface="+mn-ea"/>
                <a:cs typeface="+mn-cs"/>
              </a:defRPr>
            </a:lvl5pPr>
            <a:lvl6pPr marL="457200" algn="l" rtl="0" eaLnBrk="1" fontAlgn="base" hangingPunct="1">
              <a:spcBef>
                <a:spcPct val="0"/>
              </a:spcBef>
              <a:spcAft>
                <a:spcPct val="0"/>
              </a:spcAft>
              <a:defRPr sz="4400">
                <a:solidFill>
                  <a:schemeClr val="dk1"/>
                </a:solidFill>
                <a:latin typeface="+mn-lt"/>
                <a:ea typeface="+mn-ea"/>
                <a:cs typeface="+mn-cs"/>
              </a:defRPr>
            </a:lvl6pPr>
            <a:lvl7pPr marL="914400" algn="l" rtl="0" eaLnBrk="1" fontAlgn="base" hangingPunct="1">
              <a:spcBef>
                <a:spcPct val="0"/>
              </a:spcBef>
              <a:spcAft>
                <a:spcPct val="0"/>
              </a:spcAft>
              <a:defRPr sz="4400">
                <a:solidFill>
                  <a:schemeClr val="dk1"/>
                </a:solidFill>
                <a:latin typeface="+mn-lt"/>
                <a:ea typeface="+mn-ea"/>
                <a:cs typeface="+mn-cs"/>
              </a:defRPr>
            </a:lvl7pPr>
            <a:lvl8pPr marL="1371600" algn="l" rtl="0" eaLnBrk="1" fontAlgn="base" hangingPunct="1">
              <a:spcBef>
                <a:spcPct val="0"/>
              </a:spcBef>
              <a:spcAft>
                <a:spcPct val="0"/>
              </a:spcAft>
              <a:defRPr sz="4400">
                <a:solidFill>
                  <a:schemeClr val="dk1"/>
                </a:solidFill>
                <a:latin typeface="+mn-lt"/>
                <a:ea typeface="+mn-ea"/>
                <a:cs typeface="+mn-cs"/>
              </a:defRPr>
            </a:lvl8pPr>
            <a:lvl9pPr marL="1828800" algn="l" rtl="0" eaLnBrk="1" fontAlgn="base" hangingPunct="1">
              <a:spcBef>
                <a:spcPct val="0"/>
              </a:spcBef>
              <a:spcAft>
                <a:spcPct val="0"/>
              </a:spcAft>
              <a:defRPr sz="4400">
                <a:solidFill>
                  <a:schemeClr val="dk1"/>
                </a:solidFill>
                <a:latin typeface="+mn-lt"/>
                <a:ea typeface="+mn-ea"/>
                <a:cs typeface="+mn-cs"/>
              </a:defRPr>
            </a:lvl9pPr>
          </a:lstStyle>
          <a:p>
            <a:pPr defTabSz="1007943">
              <a:lnSpc>
                <a:spcPts val="3600"/>
              </a:lnSpc>
              <a:spcAft>
                <a:spcPts val="600"/>
              </a:spcAft>
            </a:pPr>
            <a:r>
              <a:rPr lang="en-US" altLang="pl-PL" sz="2800" b="1">
                <a:solidFill>
                  <a:schemeClr val="tx2"/>
                </a:solidFill>
                <a:latin typeface="Open Sans" pitchFamily="2" charset="0"/>
                <a:ea typeface="Open Sans" pitchFamily="2" charset="0"/>
                <a:cs typeface="Open Sans" pitchFamily="2" charset="0"/>
              </a:rPr>
              <a:t>Pomoc szkoleniowa</a:t>
            </a:r>
          </a:p>
        </p:txBody>
      </p:sp>
      <p:sp>
        <p:nvSpPr>
          <p:cNvPr id="5" name="pole tekstowe 4">
            <a:extLst>
              <a:ext uri="{FF2B5EF4-FFF2-40B4-BE49-F238E27FC236}">
                <a16:creationId xmlns:a16="http://schemas.microsoft.com/office/drawing/2014/main" id="{884E8D5B-F7D0-3B42-44C2-05BC4E1B5B36}"/>
              </a:ext>
            </a:extLst>
          </p:cNvPr>
          <p:cNvSpPr txBox="1"/>
          <p:nvPr/>
        </p:nvSpPr>
        <p:spPr>
          <a:xfrm>
            <a:off x="1025907" y="1979837"/>
            <a:ext cx="8640382" cy="4680002"/>
          </a:xfrm>
          <a:prstGeom prst="rect">
            <a:avLst/>
          </a:prstGeom>
        </p:spPr>
        <p:txBody>
          <a:bodyPr vert="horz" lIns="0" tIns="0" rIns="0" bIns="0" rtlCol="0">
            <a:noAutofit/>
          </a:bodyPr>
          <a:lstStyle/>
          <a:p>
            <a:pPr marL="251986" indent="-251986" defTabSz="1007943">
              <a:lnSpc>
                <a:spcPts val="2400"/>
              </a:lnSpc>
              <a:spcBef>
                <a:spcPts val="1102"/>
              </a:spcBef>
              <a:buClr>
                <a:schemeClr val="accent1"/>
              </a:buClr>
              <a:buFontTx/>
              <a:buBlip>
                <a:blip r:embed="rId2"/>
              </a:buBlip>
            </a:pPr>
            <a:r>
              <a:rPr lang="pl-PL" sz="1670" dirty="0">
                <a:latin typeface="Open Sans" pitchFamily="2" charset="0"/>
                <a:ea typeface="Open Sans" pitchFamily="2" charset="0"/>
                <a:cs typeface="Open Sans" pitchFamily="2" charset="0"/>
              </a:rPr>
              <a:t>  Pomocy nie przyznaje się na szkolenia prowadzone przez przedsiębiorstwa w celu przestrzegania obowiązkowych norm krajowych w zakresie szkoleń.</a:t>
            </a:r>
          </a:p>
          <a:p>
            <a:pPr marL="251986" indent="-251986" defTabSz="1007943">
              <a:lnSpc>
                <a:spcPts val="2400"/>
              </a:lnSpc>
              <a:spcBef>
                <a:spcPts val="1102"/>
              </a:spcBef>
              <a:buClr>
                <a:schemeClr val="accent1"/>
              </a:buClr>
              <a:buFontTx/>
              <a:buBlip>
                <a:blip r:embed="rId2"/>
              </a:buBlip>
            </a:pPr>
            <a:endParaRPr lang="pl-PL" sz="1670" dirty="0">
              <a:latin typeface="Open Sans" pitchFamily="2" charset="0"/>
              <a:ea typeface="Open Sans" pitchFamily="2" charset="0"/>
              <a:cs typeface="Open Sans" pitchFamily="2" charset="0"/>
            </a:endParaRPr>
          </a:p>
          <a:p>
            <a:pPr marL="251986" indent="-251986" defTabSz="1007943">
              <a:lnSpc>
                <a:spcPts val="2400"/>
              </a:lnSpc>
              <a:spcBef>
                <a:spcPts val="1102"/>
              </a:spcBef>
              <a:buClr>
                <a:schemeClr val="accent1"/>
              </a:buClr>
              <a:buFontTx/>
              <a:buBlip>
                <a:blip r:embed="rId2"/>
              </a:buBlip>
            </a:pPr>
            <a:r>
              <a:rPr lang="pl-PL" sz="1670" dirty="0">
                <a:latin typeface="Open Sans" pitchFamily="2" charset="0"/>
                <a:ea typeface="Open Sans" pitchFamily="2" charset="0"/>
                <a:cs typeface="Open Sans" pitchFamily="2" charset="0"/>
              </a:rPr>
              <a:t>Za koszty kwalifikowalne uznaje się:</a:t>
            </a:r>
          </a:p>
          <a:p>
            <a:pPr marL="251986" indent="-251986" defTabSz="1007943">
              <a:lnSpc>
                <a:spcPts val="2400"/>
              </a:lnSpc>
              <a:spcBef>
                <a:spcPts val="1102"/>
              </a:spcBef>
              <a:buClr>
                <a:schemeClr val="accent1"/>
              </a:buClr>
              <a:buFontTx/>
              <a:buBlip>
                <a:blip r:embed="rId2"/>
              </a:buBlip>
            </a:pPr>
            <a:r>
              <a:rPr lang="pl-PL" sz="1670" dirty="0">
                <a:latin typeface="Open Sans" pitchFamily="2" charset="0"/>
                <a:ea typeface="Open Sans" pitchFamily="2" charset="0"/>
                <a:cs typeface="Open Sans" pitchFamily="2" charset="0"/>
              </a:rPr>
              <a:t>koszty zatrudnienia wykładowców poniesione za godziny, podczas których wykładowcy uczestniczą w szkoleniu;</a:t>
            </a:r>
          </a:p>
          <a:p>
            <a:pPr marL="251986" indent="-251986" defTabSz="1007943">
              <a:lnSpc>
                <a:spcPts val="2400"/>
              </a:lnSpc>
              <a:spcBef>
                <a:spcPts val="1102"/>
              </a:spcBef>
              <a:buClr>
                <a:schemeClr val="accent1"/>
              </a:buClr>
              <a:buFontTx/>
              <a:buBlip>
                <a:blip r:embed="rId2"/>
              </a:buBlip>
            </a:pPr>
            <a:r>
              <a:rPr lang="pl-PL" sz="1670" dirty="0">
                <a:latin typeface="Open Sans" pitchFamily="2" charset="0"/>
                <a:ea typeface="Open Sans" pitchFamily="2" charset="0"/>
                <a:cs typeface="Open Sans" pitchFamily="2" charset="0"/>
              </a:rPr>
              <a:t>koszty operacyjne wykładowców i uczestników szkolenia bezpośrednio związane z projektem szkoleniowym, takie jak koszty podróży, koszty zakwaterowania, materiały bezpośrednio związane z projektem, amortyzacja narzędzi i wyposażenia w zakresie, w jakim są wykorzystywane wyłącznie na potrzeby projektu szkoleniowego;</a:t>
            </a:r>
          </a:p>
          <a:p>
            <a:pPr marL="251986" indent="-251986" defTabSz="1007943">
              <a:lnSpc>
                <a:spcPts val="2400"/>
              </a:lnSpc>
              <a:spcBef>
                <a:spcPts val="1102"/>
              </a:spcBef>
              <a:buClr>
                <a:schemeClr val="accent1"/>
              </a:buClr>
              <a:buFontTx/>
              <a:buBlip>
                <a:blip r:embed="rId2"/>
              </a:buBlip>
            </a:pPr>
            <a:r>
              <a:rPr lang="pl-PL" sz="1670" dirty="0">
                <a:latin typeface="Open Sans" pitchFamily="2" charset="0"/>
                <a:ea typeface="Open Sans" pitchFamily="2" charset="0"/>
                <a:cs typeface="Open Sans" pitchFamily="2" charset="0"/>
              </a:rPr>
              <a:t>koszty usług doradczych związanych z projektem szkoleniowym;</a:t>
            </a:r>
          </a:p>
          <a:p>
            <a:pPr marL="251986" indent="-251986" defTabSz="1007943">
              <a:lnSpc>
                <a:spcPts val="2400"/>
              </a:lnSpc>
              <a:spcBef>
                <a:spcPts val="1102"/>
              </a:spcBef>
              <a:buClr>
                <a:schemeClr val="accent1"/>
              </a:buClr>
              <a:buFontTx/>
              <a:buBlip>
                <a:blip r:embed="rId2"/>
              </a:buBlip>
            </a:pPr>
            <a:r>
              <a:rPr lang="pl-PL" sz="1670" dirty="0">
                <a:latin typeface="Open Sans" pitchFamily="2" charset="0"/>
                <a:ea typeface="Open Sans" pitchFamily="2" charset="0"/>
                <a:cs typeface="Open Sans" pitchFamily="2" charset="0"/>
              </a:rPr>
              <a:t>koszty personelu osób szkolonych i ogólne koszty pośrednie (koszty administracyjne, wynajem, koszty ogólne) poniesione za godziny, podczas których osoby szkolone biorą udział w szkoleniu.</a:t>
            </a:r>
          </a:p>
        </p:txBody>
      </p:sp>
      <p:sp>
        <p:nvSpPr>
          <p:cNvPr id="2" name="Symbol zastępczy numeru slajdu 1">
            <a:extLst>
              <a:ext uri="{FF2B5EF4-FFF2-40B4-BE49-F238E27FC236}">
                <a16:creationId xmlns:a16="http://schemas.microsoft.com/office/drawing/2014/main" id="{FEB03890-E8DC-390A-3797-A4CE5F59EA0B}"/>
              </a:ext>
            </a:extLst>
          </p:cNvPr>
          <p:cNvSpPr>
            <a:spLocks noGrp="1"/>
          </p:cNvSpPr>
          <p:nvPr>
            <p:ph type="sldNum" sz="quarter" idx="10"/>
          </p:nvPr>
        </p:nvSpPr>
        <p:spPr>
          <a:xfrm>
            <a:off x="8585200" y="7019837"/>
            <a:ext cx="1080000" cy="180000"/>
          </a:xfrm>
        </p:spPr>
        <p:txBody>
          <a:bodyPr vert="horz" lIns="0" tIns="72000" rIns="0" bIns="72000" rtlCol="0" anchor="ctr" anchorCtr="0">
            <a:normAutofit fontScale="92500" lnSpcReduction="20000"/>
          </a:bodyPr>
          <a:lstStyle/>
          <a:p>
            <a:pPr>
              <a:lnSpc>
                <a:spcPct val="90000"/>
              </a:lnSpc>
              <a:spcAft>
                <a:spcPts val="600"/>
              </a:spcAft>
            </a:pPr>
            <a:fld id="{1588827B-EB64-4086-AEC4-DFFB6BA96DC7}" type="slidenum">
              <a:rPr lang="pl-PL" sz="300" smtClean="0"/>
              <a:pPr>
                <a:lnSpc>
                  <a:spcPct val="90000"/>
                </a:lnSpc>
                <a:spcAft>
                  <a:spcPts val="600"/>
                </a:spcAft>
              </a:pPr>
              <a:t>126</a:t>
            </a:fld>
            <a:endParaRPr lang="pl-PL" sz="300"/>
          </a:p>
        </p:txBody>
      </p:sp>
    </p:spTree>
    <p:extLst>
      <p:ext uri="{BB962C8B-B14F-4D97-AF65-F5344CB8AC3E}">
        <p14:creationId xmlns:p14="http://schemas.microsoft.com/office/powerpoint/2010/main" val="29931360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424ABE-E60C-797C-9FB8-C3B911E5036F}"/>
              </a:ext>
            </a:extLst>
          </p:cNvPr>
          <p:cNvSpPr txBox="1">
            <a:spLocks noChangeArrowheads="1"/>
          </p:cNvSpPr>
          <p:nvPr/>
        </p:nvSpPr>
        <p:spPr bwMode="black">
          <a:xfrm>
            <a:off x="1025525" y="899836"/>
            <a:ext cx="8640381" cy="1080001"/>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3"/>
          </a:lnRef>
          <a:fillRef idx="1">
            <a:schemeClr val="lt1"/>
          </a:fillRef>
          <a:effectRef idx="0">
            <a:schemeClr val="accent3"/>
          </a:effectRef>
          <a:fontRef idx="minor">
            <a:schemeClr val="dk1"/>
          </a:fontRef>
        </p:style>
        <p:txBody>
          <a:bodyPr vert="horz" lIns="0" tIns="0" rIns="0" bIns="0" numCol="1" rtlCol="0" anchor="t" anchorCtr="0" compatLnSpc="1">
            <a:prstTxWarp prst="textNoShape">
              <a:avLst/>
            </a:prstTxWarp>
            <a:normAutofit/>
          </a:bodyPr>
          <a:lstStyle>
            <a:lvl1pPr algn="l" rtl="0" eaLnBrk="1" fontAlgn="base" hangingPunct="1">
              <a:spcBef>
                <a:spcPct val="0"/>
              </a:spcBef>
              <a:spcAft>
                <a:spcPct val="0"/>
              </a:spcAft>
              <a:defRPr sz="4400">
                <a:solidFill>
                  <a:schemeClr val="dk1"/>
                </a:solidFill>
                <a:latin typeface="+mn-lt"/>
                <a:ea typeface="+mn-ea"/>
                <a:cs typeface="+mn-cs"/>
              </a:defRPr>
            </a:lvl1pPr>
            <a:lvl2pPr algn="l" rtl="0" eaLnBrk="1" fontAlgn="base" hangingPunct="1">
              <a:spcBef>
                <a:spcPct val="0"/>
              </a:spcBef>
              <a:spcAft>
                <a:spcPct val="0"/>
              </a:spcAft>
              <a:defRPr sz="4400">
                <a:solidFill>
                  <a:schemeClr val="dk1"/>
                </a:solidFill>
                <a:latin typeface="+mn-lt"/>
                <a:ea typeface="+mn-ea"/>
                <a:cs typeface="+mn-cs"/>
              </a:defRPr>
            </a:lvl2pPr>
            <a:lvl3pPr algn="l" rtl="0" eaLnBrk="1" fontAlgn="base" hangingPunct="1">
              <a:spcBef>
                <a:spcPct val="0"/>
              </a:spcBef>
              <a:spcAft>
                <a:spcPct val="0"/>
              </a:spcAft>
              <a:defRPr sz="4400">
                <a:solidFill>
                  <a:schemeClr val="dk1"/>
                </a:solidFill>
                <a:latin typeface="+mn-lt"/>
                <a:ea typeface="+mn-ea"/>
                <a:cs typeface="+mn-cs"/>
              </a:defRPr>
            </a:lvl3pPr>
            <a:lvl4pPr algn="l" rtl="0" eaLnBrk="1" fontAlgn="base" hangingPunct="1">
              <a:spcBef>
                <a:spcPct val="0"/>
              </a:spcBef>
              <a:spcAft>
                <a:spcPct val="0"/>
              </a:spcAft>
              <a:defRPr sz="4400">
                <a:solidFill>
                  <a:schemeClr val="dk1"/>
                </a:solidFill>
                <a:latin typeface="+mn-lt"/>
                <a:ea typeface="+mn-ea"/>
                <a:cs typeface="+mn-cs"/>
              </a:defRPr>
            </a:lvl4pPr>
            <a:lvl5pPr algn="l" rtl="0" eaLnBrk="1" fontAlgn="base" hangingPunct="1">
              <a:spcBef>
                <a:spcPct val="0"/>
              </a:spcBef>
              <a:spcAft>
                <a:spcPct val="0"/>
              </a:spcAft>
              <a:defRPr sz="4400">
                <a:solidFill>
                  <a:schemeClr val="dk1"/>
                </a:solidFill>
                <a:latin typeface="+mn-lt"/>
                <a:ea typeface="+mn-ea"/>
                <a:cs typeface="+mn-cs"/>
              </a:defRPr>
            </a:lvl5pPr>
            <a:lvl6pPr marL="457200" algn="l" rtl="0" eaLnBrk="1" fontAlgn="base" hangingPunct="1">
              <a:spcBef>
                <a:spcPct val="0"/>
              </a:spcBef>
              <a:spcAft>
                <a:spcPct val="0"/>
              </a:spcAft>
              <a:defRPr sz="4400">
                <a:solidFill>
                  <a:schemeClr val="dk1"/>
                </a:solidFill>
                <a:latin typeface="+mn-lt"/>
                <a:ea typeface="+mn-ea"/>
                <a:cs typeface="+mn-cs"/>
              </a:defRPr>
            </a:lvl6pPr>
            <a:lvl7pPr marL="914400" algn="l" rtl="0" eaLnBrk="1" fontAlgn="base" hangingPunct="1">
              <a:spcBef>
                <a:spcPct val="0"/>
              </a:spcBef>
              <a:spcAft>
                <a:spcPct val="0"/>
              </a:spcAft>
              <a:defRPr sz="4400">
                <a:solidFill>
                  <a:schemeClr val="dk1"/>
                </a:solidFill>
                <a:latin typeface="+mn-lt"/>
                <a:ea typeface="+mn-ea"/>
                <a:cs typeface="+mn-cs"/>
              </a:defRPr>
            </a:lvl7pPr>
            <a:lvl8pPr marL="1371600" algn="l" rtl="0" eaLnBrk="1" fontAlgn="base" hangingPunct="1">
              <a:spcBef>
                <a:spcPct val="0"/>
              </a:spcBef>
              <a:spcAft>
                <a:spcPct val="0"/>
              </a:spcAft>
              <a:defRPr sz="4400">
                <a:solidFill>
                  <a:schemeClr val="dk1"/>
                </a:solidFill>
                <a:latin typeface="+mn-lt"/>
                <a:ea typeface="+mn-ea"/>
                <a:cs typeface="+mn-cs"/>
              </a:defRPr>
            </a:lvl8pPr>
            <a:lvl9pPr marL="1828800" algn="l" rtl="0" eaLnBrk="1" fontAlgn="base" hangingPunct="1">
              <a:spcBef>
                <a:spcPct val="0"/>
              </a:spcBef>
              <a:spcAft>
                <a:spcPct val="0"/>
              </a:spcAft>
              <a:defRPr sz="4400">
                <a:solidFill>
                  <a:schemeClr val="dk1"/>
                </a:solidFill>
                <a:latin typeface="+mn-lt"/>
                <a:ea typeface="+mn-ea"/>
                <a:cs typeface="+mn-cs"/>
              </a:defRPr>
            </a:lvl9pPr>
          </a:lstStyle>
          <a:p>
            <a:pPr defTabSz="1007943">
              <a:lnSpc>
                <a:spcPts val="3600"/>
              </a:lnSpc>
              <a:spcAft>
                <a:spcPts val="600"/>
              </a:spcAft>
            </a:pPr>
            <a:r>
              <a:rPr lang="en-US" altLang="pl-PL" sz="2800" b="1">
                <a:solidFill>
                  <a:schemeClr val="tx2"/>
                </a:solidFill>
                <a:latin typeface="Open Sans" pitchFamily="2" charset="0"/>
                <a:ea typeface="Open Sans" pitchFamily="2" charset="0"/>
                <a:cs typeface="Open Sans" pitchFamily="2" charset="0"/>
              </a:rPr>
              <a:t>Pomoc na usługi doradcze</a:t>
            </a:r>
          </a:p>
        </p:txBody>
      </p:sp>
      <p:sp>
        <p:nvSpPr>
          <p:cNvPr id="2" name="Symbol zastępczy numeru slajdu 1">
            <a:extLst>
              <a:ext uri="{FF2B5EF4-FFF2-40B4-BE49-F238E27FC236}">
                <a16:creationId xmlns:a16="http://schemas.microsoft.com/office/drawing/2014/main" id="{FEB03890-E8DC-390A-3797-A4CE5F59EA0B}"/>
              </a:ext>
            </a:extLst>
          </p:cNvPr>
          <p:cNvSpPr>
            <a:spLocks noGrp="1"/>
          </p:cNvSpPr>
          <p:nvPr>
            <p:ph type="sldNum" sz="quarter" idx="10"/>
          </p:nvPr>
        </p:nvSpPr>
        <p:spPr>
          <a:xfrm>
            <a:off x="8585200" y="7019837"/>
            <a:ext cx="1080000" cy="180000"/>
          </a:xfrm>
        </p:spPr>
        <p:txBody>
          <a:bodyPr vert="horz" lIns="0" tIns="72000" rIns="0" bIns="72000" rtlCol="0" anchor="ctr" anchorCtr="0">
            <a:normAutofit fontScale="92500" lnSpcReduction="20000"/>
          </a:bodyPr>
          <a:lstStyle/>
          <a:p>
            <a:pPr>
              <a:lnSpc>
                <a:spcPct val="90000"/>
              </a:lnSpc>
              <a:spcAft>
                <a:spcPts val="600"/>
              </a:spcAft>
            </a:pPr>
            <a:fld id="{1588827B-EB64-4086-AEC4-DFFB6BA96DC7}" type="slidenum">
              <a:rPr lang="pl-PL" sz="300" smtClean="0"/>
              <a:pPr>
                <a:lnSpc>
                  <a:spcPct val="90000"/>
                </a:lnSpc>
                <a:spcAft>
                  <a:spcPts val="600"/>
                </a:spcAft>
              </a:pPr>
              <a:t>127</a:t>
            </a:fld>
            <a:endParaRPr lang="pl-PL" sz="300"/>
          </a:p>
        </p:txBody>
      </p:sp>
      <p:graphicFrame>
        <p:nvGraphicFramePr>
          <p:cNvPr id="14" name="Diagram 13">
            <a:extLst>
              <a:ext uri="{FF2B5EF4-FFF2-40B4-BE49-F238E27FC236}">
                <a16:creationId xmlns:a16="http://schemas.microsoft.com/office/drawing/2014/main" id="{A05B264C-76FF-4DA8-8665-73FE9BF7D69F}"/>
              </a:ext>
            </a:extLst>
          </p:cNvPr>
          <p:cNvGraphicFramePr/>
          <p:nvPr>
            <p:extLst>
              <p:ext uri="{D42A27DB-BD31-4B8C-83A1-F6EECF244321}">
                <p14:modId xmlns:p14="http://schemas.microsoft.com/office/powerpoint/2010/main" val="2153429954"/>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5537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424ABE-E60C-797C-9FB8-C3B911E5036F}"/>
              </a:ext>
            </a:extLst>
          </p:cNvPr>
          <p:cNvSpPr txBox="1">
            <a:spLocks noChangeArrowheads="1"/>
          </p:cNvSpPr>
          <p:nvPr/>
        </p:nvSpPr>
        <p:spPr bwMode="black">
          <a:xfrm>
            <a:off x="1025525" y="899836"/>
            <a:ext cx="8640381" cy="1080001"/>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3"/>
          </a:lnRef>
          <a:fillRef idx="1">
            <a:schemeClr val="lt1"/>
          </a:fillRef>
          <a:effectRef idx="0">
            <a:schemeClr val="accent3"/>
          </a:effectRef>
          <a:fontRef idx="minor">
            <a:schemeClr val="dk1"/>
          </a:fontRef>
        </p:style>
        <p:txBody>
          <a:bodyPr vert="horz" lIns="0" tIns="0" rIns="0" bIns="0" numCol="1" rtlCol="0" anchor="t" anchorCtr="0" compatLnSpc="1">
            <a:prstTxWarp prst="textNoShape">
              <a:avLst/>
            </a:prstTxWarp>
            <a:normAutofit/>
          </a:bodyPr>
          <a:lstStyle>
            <a:lvl1pPr algn="l" rtl="0" eaLnBrk="1" fontAlgn="base" hangingPunct="1">
              <a:spcBef>
                <a:spcPct val="0"/>
              </a:spcBef>
              <a:spcAft>
                <a:spcPct val="0"/>
              </a:spcAft>
              <a:defRPr sz="4400">
                <a:solidFill>
                  <a:schemeClr val="dk1"/>
                </a:solidFill>
                <a:latin typeface="+mn-lt"/>
                <a:ea typeface="+mn-ea"/>
                <a:cs typeface="+mn-cs"/>
              </a:defRPr>
            </a:lvl1pPr>
            <a:lvl2pPr algn="l" rtl="0" eaLnBrk="1" fontAlgn="base" hangingPunct="1">
              <a:spcBef>
                <a:spcPct val="0"/>
              </a:spcBef>
              <a:spcAft>
                <a:spcPct val="0"/>
              </a:spcAft>
              <a:defRPr sz="4400">
                <a:solidFill>
                  <a:schemeClr val="dk1"/>
                </a:solidFill>
                <a:latin typeface="+mn-lt"/>
                <a:ea typeface="+mn-ea"/>
                <a:cs typeface="+mn-cs"/>
              </a:defRPr>
            </a:lvl2pPr>
            <a:lvl3pPr algn="l" rtl="0" eaLnBrk="1" fontAlgn="base" hangingPunct="1">
              <a:spcBef>
                <a:spcPct val="0"/>
              </a:spcBef>
              <a:spcAft>
                <a:spcPct val="0"/>
              </a:spcAft>
              <a:defRPr sz="4400">
                <a:solidFill>
                  <a:schemeClr val="dk1"/>
                </a:solidFill>
                <a:latin typeface="+mn-lt"/>
                <a:ea typeface="+mn-ea"/>
                <a:cs typeface="+mn-cs"/>
              </a:defRPr>
            </a:lvl3pPr>
            <a:lvl4pPr algn="l" rtl="0" eaLnBrk="1" fontAlgn="base" hangingPunct="1">
              <a:spcBef>
                <a:spcPct val="0"/>
              </a:spcBef>
              <a:spcAft>
                <a:spcPct val="0"/>
              </a:spcAft>
              <a:defRPr sz="4400">
                <a:solidFill>
                  <a:schemeClr val="dk1"/>
                </a:solidFill>
                <a:latin typeface="+mn-lt"/>
                <a:ea typeface="+mn-ea"/>
                <a:cs typeface="+mn-cs"/>
              </a:defRPr>
            </a:lvl4pPr>
            <a:lvl5pPr algn="l" rtl="0" eaLnBrk="1" fontAlgn="base" hangingPunct="1">
              <a:spcBef>
                <a:spcPct val="0"/>
              </a:spcBef>
              <a:spcAft>
                <a:spcPct val="0"/>
              </a:spcAft>
              <a:defRPr sz="4400">
                <a:solidFill>
                  <a:schemeClr val="dk1"/>
                </a:solidFill>
                <a:latin typeface="+mn-lt"/>
                <a:ea typeface="+mn-ea"/>
                <a:cs typeface="+mn-cs"/>
              </a:defRPr>
            </a:lvl5pPr>
            <a:lvl6pPr marL="457200" algn="l" rtl="0" eaLnBrk="1" fontAlgn="base" hangingPunct="1">
              <a:spcBef>
                <a:spcPct val="0"/>
              </a:spcBef>
              <a:spcAft>
                <a:spcPct val="0"/>
              </a:spcAft>
              <a:defRPr sz="4400">
                <a:solidFill>
                  <a:schemeClr val="dk1"/>
                </a:solidFill>
                <a:latin typeface="+mn-lt"/>
                <a:ea typeface="+mn-ea"/>
                <a:cs typeface="+mn-cs"/>
              </a:defRPr>
            </a:lvl6pPr>
            <a:lvl7pPr marL="914400" algn="l" rtl="0" eaLnBrk="1" fontAlgn="base" hangingPunct="1">
              <a:spcBef>
                <a:spcPct val="0"/>
              </a:spcBef>
              <a:spcAft>
                <a:spcPct val="0"/>
              </a:spcAft>
              <a:defRPr sz="4400">
                <a:solidFill>
                  <a:schemeClr val="dk1"/>
                </a:solidFill>
                <a:latin typeface="+mn-lt"/>
                <a:ea typeface="+mn-ea"/>
                <a:cs typeface="+mn-cs"/>
              </a:defRPr>
            </a:lvl7pPr>
            <a:lvl8pPr marL="1371600" algn="l" rtl="0" eaLnBrk="1" fontAlgn="base" hangingPunct="1">
              <a:spcBef>
                <a:spcPct val="0"/>
              </a:spcBef>
              <a:spcAft>
                <a:spcPct val="0"/>
              </a:spcAft>
              <a:defRPr sz="4400">
                <a:solidFill>
                  <a:schemeClr val="dk1"/>
                </a:solidFill>
                <a:latin typeface="+mn-lt"/>
                <a:ea typeface="+mn-ea"/>
                <a:cs typeface="+mn-cs"/>
              </a:defRPr>
            </a:lvl8pPr>
            <a:lvl9pPr marL="1828800" algn="l" rtl="0" eaLnBrk="1" fontAlgn="base" hangingPunct="1">
              <a:spcBef>
                <a:spcPct val="0"/>
              </a:spcBef>
              <a:spcAft>
                <a:spcPct val="0"/>
              </a:spcAft>
              <a:defRPr sz="4400">
                <a:solidFill>
                  <a:schemeClr val="dk1"/>
                </a:solidFill>
                <a:latin typeface="+mn-lt"/>
                <a:ea typeface="+mn-ea"/>
                <a:cs typeface="+mn-cs"/>
              </a:defRPr>
            </a:lvl9pPr>
          </a:lstStyle>
          <a:p>
            <a:pPr defTabSz="1007943">
              <a:lnSpc>
                <a:spcPts val="3600"/>
              </a:lnSpc>
              <a:spcAft>
                <a:spcPts val="600"/>
              </a:spcAft>
            </a:pPr>
            <a:r>
              <a:rPr lang="en-US" altLang="pl-PL" sz="2800" b="1">
                <a:solidFill>
                  <a:schemeClr val="tx2"/>
                </a:solidFill>
                <a:latin typeface="Open Sans" pitchFamily="2" charset="0"/>
                <a:ea typeface="Open Sans" pitchFamily="2" charset="0"/>
                <a:cs typeface="Open Sans" pitchFamily="2" charset="0"/>
              </a:rPr>
              <a:t>Pomoc na finansowanie ryzyka</a:t>
            </a:r>
          </a:p>
        </p:txBody>
      </p:sp>
      <p:sp>
        <p:nvSpPr>
          <p:cNvPr id="2" name="Symbol zastępczy numeru slajdu 1">
            <a:extLst>
              <a:ext uri="{FF2B5EF4-FFF2-40B4-BE49-F238E27FC236}">
                <a16:creationId xmlns:a16="http://schemas.microsoft.com/office/drawing/2014/main" id="{FEB03890-E8DC-390A-3797-A4CE5F59EA0B}"/>
              </a:ext>
            </a:extLst>
          </p:cNvPr>
          <p:cNvSpPr>
            <a:spLocks noGrp="1"/>
          </p:cNvSpPr>
          <p:nvPr>
            <p:ph type="sldNum" sz="quarter" idx="10"/>
          </p:nvPr>
        </p:nvSpPr>
        <p:spPr>
          <a:xfrm>
            <a:off x="8585200" y="7019837"/>
            <a:ext cx="1080000" cy="180000"/>
          </a:xfrm>
        </p:spPr>
        <p:txBody>
          <a:bodyPr vert="horz" lIns="0" tIns="72000" rIns="0" bIns="72000" rtlCol="0" anchor="ctr" anchorCtr="0">
            <a:normAutofit fontScale="92500" lnSpcReduction="20000"/>
          </a:bodyPr>
          <a:lstStyle/>
          <a:p>
            <a:pPr>
              <a:lnSpc>
                <a:spcPct val="90000"/>
              </a:lnSpc>
              <a:spcAft>
                <a:spcPts val="600"/>
              </a:spcAft>
            </a:pPr>
            <a:fld id="{1588827B-EB64-4086-AEC4-DFFB6BA96DC7}" type="slidenum">
              <a:rPr lang="pl-PL" sz="300" smtClean="0"/>
              <a:pPr>
                <a:lnSpc>
                  <a:spcPct val="90000"/>
                </a:lnSpc>
                <a:spcAft>
                  <a:spcPts val="600"/>
                </a:spcAft>
              </a:pPr>
              <a:t>128</a:t>
            </a:fld>
            <a:endParaRPr lang="pl-PL" sz="300"/>
          </a:p>
        </p:txBody>
      </p:sp>
      <p:graphicFrame>
        <p:nvGraphicFramePr>
          <p:cNvPr id="4" name="Diagram 3">
            <a:extLst>
              <a:ext uri="{FF2B5EF4-FFF2-40B4-BE49-F238E27FC236}">
                <a16:creationId xmlns:a16="http://schemas.microsoft.com/office/drawing/2014/main" id="{A3F00545-A368-90F4-C741-319DCC00ECE5}"/>
              </a:ext>
            </a:extLst>
          </p:cNvPr>
          <p:cNvGraphicFramePr/>
          <p:nvPr>
            <p:extLst>
              <p:ext uri="{D42A27DB-BD31-4B8C-83A1-F6EECF244321}">
                <p14:modId xmlns:p14="http://schemas.microsoft.com/office/powerpoint/2010/main" val="3582346893"/>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79731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FD09670-3FCA-7523-156E-CFB07278F6A8}"/>
              </a:ext>
            </a:extLst>
          </p:cNvPr>
          <p:cNvSpPr txBox="1">
            <a:spLocks noChangeArrowheads="1"/>
          </p:cNvSpPr>
          <p:nvPr/>
        </p:nvSpPr>
        <p:spPr bwMode="black">
          <a:xfrm>
            <a:off x="1025525" y="899836"/>
            <a:ext cx="8640381" cy="1080001"/>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3"/>
          </a:lnRef>
          <a:fillRef idx="1">
            <a:schemeClr val="lt1"/>
          </a:fillRef>
          <a:effectRef idx="0">
            <a:schemeClr val="accent3"/>
          </a:effectRef>
          <a:fontRef idx="minor">
            <a:schemeClr val="dk1"/>
          </a:fontRef>
        </p:style>
        <p:txBody>
          <a:bodyPr vert="horz" lIns="0" tIns="0" rIns="0" bIns="0" numCol="1" rtlCol="0" anchor="t" anchorCtr="0" compatLnSpc="1">
            <a:prstTxWarp prst="textNoShape">
              <a:avLst/>
            </a:prstTxWarp>
            <a:normAutofit/>
          </a:bodyPr>
          <a:lstStyle>
            <a:lvl1pPr algn="l" rtl="0" eaLnBrk="1" fontAlgn="base" hangingPunct="1">
              <a:spcBef>
                <a:spcPct val="0"/>
              </a:spcBef>
              <a:spcAft>
                <a:spcPct val="0"/>
              </a:spcAft>
              <a:defRPr sz="4400">
                <a:solidFill>
                  <a:schemeClr val="dk1"/>
                </a:solidFill>
                <a:latin typeface="+mn-lt"/>
                <a:ea typeface="+mn-ea"/>
                <a:cs typeface="+mn-cs"/>
              </a:defRPr>
            </a:lvl1pPr>
            <a:lvl2pPr algn="l" rtl="0" eaLnBrk="1" fontAlgn="base" hangingPunct="1">
              <a:spcBef>
                <a:spcPct val="0"/>
              </a:spcBef>
              <a:spcAft>
                <a:spcPct val="0"/>
              </a:spcAft>
              <a:defRPr sz="4400">
                <a:solidFill>
                  <a:schemeClr val="dk1"/>
                </a:solidFill>
                <a:latin typeface="+mn-lt"/>
                <a:ea typeface="+mn-ea"/>
                <a:cs typeface="+mn-cs"/>
              </a:defRPr>
            </a:lvl2pPr>
            <a:lvl3pPr algn="l" rtl="0" eaLnBrk="1" fontAlgn="base" hangingPunct="1">
              <a:spcBef>
                <a:spcPct val="0"/>
              </a:spcBef>
              <a:spcAft>
                <a:spcPct val="0"/>
              </a:spcAft>
              <a:defRPr sz="4400">
                <a:solidFill>
                  <a:schemeClr val="dk1"/>
                </a:solidFill>
                <a:latin typeface="+mn-lt"/>
                <a:ea typeface="+mn-ea"/>
                <a:cs typeface="+mn-cs"/>
              </a:defRPr>
            </a:lvl3pPr>
            <a:lvl4pPr algn="l" rtl="0" eaLnBrk="1" fontAlgn="base" hangingPunct="1">
              <a:spcBef>
                <a:spcPct val="0"/>
              </a:spcBef>
              <a:spcAft>
                <a:spcPct val="0"/>
              </a:spcAft>
              <a:defRPr sz="4400">
                <a:solidFill>
                  <a:schemeClr val="dk1"/>
                </a:solidFill>
                <a:latin typeface="+mn-lt"/>
                <a:ea typeface="+mn-ea"/>
                <a:cs typeface="+mn-cs"/>
              </a:defRPr>
            </a:lvl4pPr>
            <a:lvl5pPr algn="l" rtl="0" eaLnBrk="1" fontAlgn="base" hangingPunct="1">
              <a:spcBef>
                <a:spcPct val="0"/>
              </a:spcBef>
              <a:spcAft>
                <a:spcPct val="0"/>
              </a:spcAft>
              <a:defRPr sz="4400">
                <a:solidFill>
                  <a:schemeClr val="dk1"/>
                </a:solidFill>
                <a:latin typeface="+mn-lt"/>
                <a:ea typeface="+mn-ea"/>
                <a:cs typeface="+mn-cs"/>
              </a:defRPr>
            </a:lvl5pPr>
            <a:lvl6pPr marL="457200" algn="l" rtl="0" eaLnBrk="1" fontAlgn="base" hangingPunct="1">
              <a:spcBef>
                <a:spcPct val="0"/>
              </a:spcBef>
              <a:spcAft>
                <a:spcPct val="0"/>
              </a:spcAft>
              <a:defRPr sz="4400">
                <a:solidFill>
                  <a:schemeClr val="dk1"/>
                </a:solidFill>
                <a:latin typeface="+mn-lt"/>
                <a:ea typeface="+mn-ea"/>
                <a:cs typeface="+mn-cs"/>
              </a:defRPr>
            </a:lvl6pPr>
            <a:lvl7pPr marL="914400" algn="l" rtl="0" eaLnBrk="1" fontAlgn="base" hangingPunct="1">
              <a:spcBef>
                <a:spcPct val="0"/>
              </a:spcBef>
              <a:spcAft>
                <a:spcPct val="0"/>
              </a:spcAft>
              <a:defRPr sz="4400">
                <a:solidFill>
                  <a:schemeClr val="dk1"/>
                </a:solidFill>
                <a:latin typeface="+mn-lt"/>
                <a:ea typeface="+mn-ea"/>
                <a:cs typeface="+mn-cs"/>
              </a:defRPr>
            </a:lvl7pPr>
            <a:lvl8pPr marL="1371600" algn="l" rtl="0" eaLnBrk="1" fontAlgn="base" hangingPunct="1">
              <a:spcBef>
                <a:spcPct val="0"/>
              </a:spcBef>
              <a:spcAft>
                <a:spcPct val="0"/>
              </a:spcAft>
              <a:defRPr sz="4400">
                <a:solidFill>
                  <a:schemeClr val="dk1"/>
                </a:solidFill>
                <a:latin typeface="+mn-lt"/>
                <a:ea typeface="+mn-ea"/>
                <a:cs typeface="+mn-cs"/>
              </a:defRPr>
            </a:lvl8pPr>
            <a:lvl9pPr marL="1828800" algn="l" rtl="0" eaLnBrk="1" fontAlgn="base" hangingPunct="1">
              <a:spcBef>
                <a:spcPct val="0"/>
              </a:spcBef>
              <a:spcAft>
                <a:spcPct val="0"/>
              </a:spcAft>
              <a:defRPr sz="4400">
                <a:solidFill>
                  <a:schemeClr val="dk1"/>
                </a:solidFill>
                <a:latin typeface="+mn-lt"/>
                <a:ea typeface="+mn-ea"/>
                <a:cs typeface="+mn-cs"/>
              </a:defRPr>
            </a:lvl9pPr>
          </a:lstStyle>
          <a:p>
            <a:pPr defTabSz="1007943">
              <a:lnSpc>
                <a:spcPts val="3600"/>
              </a:lnSpc>
              <a:spcAft>
                <a:spcPts val="600"/>
              </a:spcAft>
            </a:pPr>
            <a:r>
              <a:rPr lang="en-US" altLang="pl-PL" sz="2800" b="1">
                <a:solidFill>
                  <a:schemeClr val="tx2"/>
                </a:solidFill>
                <a:latin typeface="Open Sans" pitchFamily="2" charset="0"/>
                <a:ea typeface="Open Sans" pitchFamily="2" charset="0"/>
                <a:cs typeface="Open Sans" pitchFamily="2" charset="0"/>
              </a:rPr>
              <a:t>Formy wkładu podmiotu publicznego</a:t>
            </a:r>
          </a:p>
        </p:txBody>
      </p:sp>
      <p:sp>
        <p:nvSpPr>
          <p:cNvPr id="4" name="pole tekstowe 3">
            <a:extLst>
              <a:ext uri="{FF2B5EF4-FFF2-40B4-BE49-F238E27FC236}">
                <a16:creationId xmlns:a16="http://schemas.microsoft.com/office/drawing/2014/main" id="{F996F5A1-0AE7-9F5A-9747-3C46A8A3C2BC}"/>
              </a:ext>
            </a:extLst>
          </p:cNvPr>
          <p:cNvSpPr txBox="1"/>
          <p:nvPr/>
        </p:nvSpPr>
        <p:spPr>
          <a:xfrm>
            <a:off x="1025907" y="1979837"/>
            <a:ext cx="8640382" cy="4680002"/>
          </a:xfrm>
          <a:prstGeom prst="rect">
            <a:avLst/>
          </a:prstGeom>
        </p:spPr>
        <p:txBody>
          <a:bodyPr vert="horz" lIns="0" tIns="0" rIns="0" bIns="0" rtlCol="0">
            <a:normAutofit/>
          </a:bodyPr>
          <a:lstStyle/>
          <a:p>
            <a:pPr marL="251986" indent="-251986" defTabSz="1007943">
              <a:lnSpc>
                <a:spcPts val="2400"/>
              </a:lnSpc>
              <a:spcBef>
                <a:spcPts val="1102"/>
              </a:spcBef>
              <a:buClr>
                <a:schemeClr val="accent1"/>
              </a:buClr>
              <a:buFontTx/>
              <a:buBlip>
                <a:blip r:embed="rId2"/>
              </a:buBlip>
            </a:pPr>
            <a:r>
              <a:rPr lang="pl-PL">
                <a:latin typeface="Open Sans" pitchFamily="2" charset="0"/>
                <a:ea typeface="Open Sans" pitchFamily="2" charset="0"/>
                <a:cs typeface="Open Sans" pitchFamily="2" charset="0"/>
              </a:rPr>
              <a:t>Wkład publiczny wniesiony na rzecz pośredników finansowych może przybrać jedną z następujących form:</a:t>
            </a:r>
          </a:p>
          <a:p>
            <a:pPr marL="251986" indent="-251986" defTabSz="1007943">
              <a:lnSpc>
                <a:spcPts val="2400"/>
              </a:lnSpc>
              <a:spcBef>
                <a:spcPts val="1102"/>
              </a:spcBef>
              <a:buClr>
                <a:schemeClr val="accent1"/>
              </a:buClr>
              <a:buFontTx/>
              <a:buBlip>
                <a:blip r:embed="rId2"/>
              </a:buBlip>
            </a:pPr>
            <a:r>
              <a:rPr lang="pl-PL">
                <a:latin typeface="Open Sans" pitchFamily="2" charset="0"/>
                <a:ea typeface="Open Sans" pitchFamily="2" charset="0"/>
                <a:cs typeface="Open Sans" pitchFamily="2" charset="0"/>
              </a:rPr>
              <a:t>kapitału własnego lub quasi-kapitału własnego lub środków finansowych, przeznaczonych na zapewnienie inwestycji w zakresie finansowania ryzyka bezpośrednio lub pośrednio kwalifikującym się przedsiębiorstwom;</a:t>
            </a:r>
          </a:p>
          <a:p>
            <a:pPr marL="251986" indent="-251986" defTabSz="1007943">
              <a:lnSpc>
                <a:spcPts val="2400"/>
              </a:lnSpc>
              <a:spcBef>
                <a:spcPts val="1102"/>
              </a:spcBef>
              <a:buClr>
                <a:schemeClr val="accent1"/>
              </a:buClr>
              <a:buFontTx/>
              <a:buBlip>
                <a:blip r:embed="rId2"/>
              </a:buBlip>
            </a:pPr>
            <a:r>
              <a:rPr lang="pl-PL">
                <a:latin typeface="Open Sans" pitchFamily="2" charset="0"/>
                <a:ea typeface="Open Sans" pitchFamily="2" charset="0"/>
                <a:cs typeface="Open Sans" pitchFamily="2" charset="0"/>
              </a:rPr>
              <a:t>pożyczek mających zapewnić inwestycje w zakresie finansowania ryzyka bezpośrednio lub pośrednio kwalifikującym się przedsiębiorstwom;</a:t>
            </a:r>
          </a:p>
          <a:p>
            <a:pPr marL="251986" indent="-251986" defTabSz="1007943">
              <a:lnSpc>
                <a:spcPts val="2400"/>
              </a:lnSpc>
              <a:spcBef>
                <a:spcPts val="1102"/>
              </a:spcBef>
              <a:buClr>
                <a:schemeClr val="accent1"/>
              </a:buClr>
              <a:buFontTx/>
              <a:buBlip>
                <a:blip r:embed="rId2"/>
              </a:buBlip>
            </a:pPr>
            <a:r>
              <a:rPr lang="pl-PL">
                <a:latin typeface="Open Sans" pitchFamily="2" charset="0"/>
                <a:ea typeface="Open Sans" pitchFamily="2" charset="0"/>
                <a:cs typeface="Open Sans" pitchFamily="2" charset="0"/>
              </a:rPr>
              <a:t>gwarancji, przeznaczonych na pokrycie strat z inwestycji w zakresie finansowania ryzyka, udzielanych bezpośrednio lub pośrednio kwalifikującym się przedsiębiorstwom.</a:t>
            </a:r>
          </a:p>
        </p:txBody>
      </p:sp>
      <p:sp>
        <p:nvSpPr>
          <p:cNvPr id="2" name="Symbol zastępczy numeru slajdu 1">
            <a:extLst>
              <a:ext uri="{FF2B5EF4-FFF2-40B4-BE49-F238E27FC236}">
                <a16:creationId xmlns:a16="http://schemas.microsoft.com/office/drawing/2014/main" id="{E37A0238-8891-823E-A710-2DE43FDF8C59}"/>
              </a:ext>
            </a:extLst>
          </p:cNvPr>
          <p:cNvSpPr>
            <a:spLocks noGrp="1"/>
          </p:cNvSpPr>
          <p:nvPr>
            <p:ph type="sldNum" sz="quarter" idx="10"/>
          </p:nvPr>
        </p:nvSpPr>
        <p:spPr>
          <a:xfrm>
            <a:off x="8585200" y="7019837"/>
            <a:ext cx="1080000" cy="180000"/>
          </a:xfrm>
        </p:spPr>
        <p:txBody>
          <a:bodyPr vert="horz" lIns="0" tIns="72000" rIns="0" bIns="72000" rtlCol="0" anchor="ctr" anchorCtr="0">
            <a:normAutofit fontScale="92500" lnSpcReduction="20000"/>
          </a:bodyPr>
          <a:lstStyle/>
          <a:p>
            <a:pPr>
              <a:lnSpc>
                <a:spcPct val="90000"/>
              </a:lnSpc>
              <a:spcAft>
                <a:spcPts val="600"/>
              </a:spcAft>
            </a:pPr>
            <a:fld id="{1588827B-EB64-4086-AEC4-DFFB6BA96DC7}" type="slidenum">
              <a:rPr lang="pl-PL" sz="300" smtClean="0"/>
              <a:pPr>
                <a:lnSpc>
                  <a:spcPct val="90000"/>
                </a:lnSpc>
                <a:spcAft>
                  <a:spcPts val="600"/>
                </a:spcAft>
              </a:pPr>
              <a:t>129</a:t>
            </a:fld>
            <a:endParaRPr lang="pl-PL" sz="300"/>
          </a:p>
        </p:txBody>
      </p:sp>
    </p:spTree>
    <p:extLst>
      <p:ext uri="{BB962C8B-B14F-4D97-AF65-F5344CB8AC3E}">
        <p14:creationId xmlns:p14="http://schemas.microsoft.com/office/powerpoint/2010/main" val="552547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F72EBA53-C6BE-4695-9821-D7D30DAD7582}"/>
              </a:ext>
            </a:extLst>
          </p:cNvPr>
          <p:cNvSpPr>
            <a:spLocks noGrp="1"/>
          </p:cNvSpPr>
          <p:nvPr>
            <p:ph type="sldNum" sz="quarter" idx="12"/>
          </p:nvPr>
        </p:nvSpPr>
        <p:spPr/>
        <p:txBody>
          <a:bodyPr/>
          <a:lstStyle/>
          <a:p>
            <a:fld id="{2EF4E27E-2D25-497E-9A69-241B9E64DB37}" type="slidenum">
              <a:rPr lang="en-GB" smtClean="0"/>
              <a:pPr/>
              <a:t>13</a:t>
            </a:fld>
            <a:endParaRPr lang="en-GB"/>
          </a:p>
        </p:txBody>
      </p:sp>
      <p:sp>
        <p:nvSpPr>
          <p:cNvPr id="2" name="Tytuł 1">
            <a:extLst>
              <a:ext uri="{FF2B5EF4-FFF2-40B4-BE49-F238E27FC236}">
                <a16:creationId xmlns:a16="http://schemas.microsoft.com/office/drawing/2014/main" id="{11B492D2-1269-4609-97FF-AE8FE32C434E}"/>
              </a:ext>
            </a:extLst>
          </p:cNvPr>
          <p:cNvSpPr>
            <a:spLocks noGrp="1"/>
          </p:cNvSpPr>
          <p:nvPr>
            <p:ph type="title" idx="4294967295"/>
          </p:nvPr>
        </p:nvSpPr>
        <p:spPr>
          <a:xfrm>
            <a:off x="306123" y="551227"/>
            <a:ext cx="8471386" cy="540726"/>
          </a:xfrm>
        </p:spPr>
        <p:txBody>
          <a:bodyPr>
            <a:normAutofit/>
          </a:bodyPr>
          <a:lstStyle/>
          <a:p>
            <a:r>
              <a:rPr lang="pl-PL" dirty="0"/>
              <a:t>Przedsiębiorstwo powiązane</a:t>
            </a:r>
          </a:p>
        </p:txBody>
      </p:sp>
      <p:graphicFrame>
        <p:nvGraphicFramePr>
          <p:cNvPr id="5" name="Symbol zastępczy zawartości 4">
            <a:extLst>
              <a:ext uri="{FF2B5EF4-FFF2-40B4-BE49-F238E27FC236}">
                <a16:creationId xmlns:a16="http://schemas.microsoft.com/office/drawing/2014/main" id="{8E342F96-3372-407C-FFD1-4521E776547A}"/>
              </a:ext>
            </a:extLst>
          </p:cNvPr>
          <p:cNvGraphicFramePr>
            <a:graphicFrameLocks noGrp="1"/>
          </p:cNvGraphicFramePr>
          <p:nvPr>
            <p:ph idx="4294967295"/>
            <p:extLst>
              <p:ext uri="{D42A27DB-BD31-4B8C-83A1-F6EECF244321}">
                <p14:modId xmlns:p14="http://schemas.microsoft.com/office/powerpoint/2010/main" val="2759675011"/>
              </p:ext>
            </p:extLst>
          </p:nvPr>
        </p:nvGraphicFramePr>
        <p:xfrm>
          <a:off x="449361" y="2033413"/>
          <a:ext cx="8928371" cy="491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18699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obrazu 3" descr="Obraz zawierający niebo, na wolnym powietrzu, rura&#10;&#10;Opis wygenerowany automatycznie">
            <a:extLst>
              <a:ext uri="{FF2B5EF4-FFF2-40B4-BE49-F238E27FC236}">
                <a16:creationId xmlns:a16="http://schemas.microsoft.com/office/drawing/2014/main" id="{51562407-9CEA-6572-9372-E62433EE76C9}"/>
              </a:ext>
            </a:extLst>
          </p:cNvPr>
          <p:cNvPicPr>
            <a:picLocks noGrp="1" noChangeAspect="1"/>
          </p:cNvPicPr>
          <p:nvPr>
            <p:ph type="pic" sz="quarter" idx="10"/>
          </p:nvPr>
        </p:nvPicPr>
        <p:blipFill>
          <a:blip r:embed="rId2"/>
          <a:srcRect l="23717" r="23717"/>
          <a:stretch>
            <a:fillRect/>
          </a:stretch>
        </p:blipFill>
        <p:spPr>
          <a:xfrm>
            <a:off x="669925" y="0"/>
            <a:ext cx="6835775" cy="4859338"/>
          </a:xfrm>
        </p:spPr>
      </p:pic>
      <p:sp>
        <p:nvSpPr>
          <p:cNvPr id="5" name="Tytuł 4">
            <a:extLst>
              <a:ext uri="{FF2B5EF4-FFF2-40B4-BE49-F238E27FC236}">
                <a16:creationId xmlns:a16="http://schemas.microsoft.com/office/drawing/2014/main" id="{501B8227-D339-330D-3E7C-E95A4E0280BA}"/>
              </a:ext>
            </a:extLst>
          </p:cNvPr>
          <p:cNvSpPr>
            <a:spLocks noGrp="1"/>
          </p:cNvSpPr>
          <p:nvPr>
            <p:ph type="ctrTitle"/>
          </p:nvPr>
        </p:nvSpPr>
        <p:spPr>
          <a:xfrm>
            <a:off x="3186113" y="5195719"/>
            <a:ext cx="6480176" cy="1320421"/>
          </a:xfrm>
        </p:spPr>
        <p:txBody>
          <a:bodyPr anchor="t">
            <a:normAutofit/>
          </a:bodyPr>
          <a:lstStyle/>
          <a:p>
            <a:r>
              <a:rPr lang="pl-PL"/>
              <a:t>Pomoc niezgodna z prawem a pomoc wykorzystana niezgodnie z przeznaczeniem</a:t>
            </a:r>
            <a:endParaRPr lang="pl-PL" dirty="0"/>
          </a:p>
        </p:txBody>
      </p:sp>
      <p:sp>
        <p:nvSpPr>
          <p:cNvPr id="2" name="Symbol zastępczy numeru slajdu 1" hidden="1">
            <a:extLst>
              <a:ext uri="{FF2B5EF4-FFF2-40B4-BE49-F238E27FC236}">
                <a16:creationId xmlns:a16="http://schemas.microsoft.com/office/drawing/2014/main" id="{00985441-AE63-A1D7-CB08-9E502396ADD8}"/>
              </a:ext>
            </a:extLst>
          </p:cNvPr>
          <p:cNvSpPr>
            <a:spLocks noGrp="1"/>
          </p:cNvSpPr>
          <p:nvPr>
            <p:ph type="sldNum" sz="quarter" idx="4294967295"/>
          </p:nvPr>
        </p:nvSpPr>
        <p:spPr>
          <a:xfrm>
            <a:off x="8285779" y="6882454"/>
            <a:ext cx="2099910" cy="503978"/>
          </a:xfrm>
        </p:spPr>
        <p:txBody>
          <a:bodyPr/>
          <a:lstStyle/>
          <a:p>
            <a:pPr>
              <a:spcAft>
                <a:spcPts val="600"/>
              </a:spcAft>
            </a:pPr>
            <a:fld id="{1588827B-EB64-4086-AEC4-DFFB6BA96DC7}" type="slidenum">
              <a:rPr lang="pl-PL" smtClean="0"/>
              <a:pPr>
                <a:spcAft>
                  <a:spcPts val="600"/>
                </a:spcAft>
              </a:pPr>
              <a:t>130</a:t>
            </a:fld>
            <a:endParaRPr lang="pl-PL"/>
          </a:p>
        </p:txBody>
      </p:sp>
    </p:spTree>
    <p:extLst>
      <p:ext uri="{BB962C8B-B14F-4D97-AF65-F5344CB8AC3E}">
        <p14:creationId xmlns:p14="http://schemas.microsoft.com/office/powerpoint/2010/main" val="24918553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EC75C4DD-83C0-5BFE-C039-1304BDEF13E9}"/>
              </a:ext>
            </a:extLst>
          </p:cNvPr>
          <p:cNvSpPr>
            <a:spLocks noGrp="1"/>
          </p:cNvSpPr>
          <p:nvPr>
            <p:ph type="title"/>
          </p:nvPr>
        </p:nvSpPr>
        <p:spPr>
          <a:xfrm>
            <a:off x="1314079" y="577748"/>
            <a:ext cx="9071610" cy="1259946"/>
          </a:xfrm>
        </p:spPr>
        <p:txBody>
          <a:bodyPr/>
          <a:lstStyle/>
          <a:p>
            <a:r>
              <a:rPr lang="pl-PL" dirty="0"/>
              <a:t>Pomoc do zwrotu</a:t>
            </a:r>
          </a:p>
        </p:txBody>
      </p:sp>
      <p:sp>
        <p:nvSpPr>
          <p:cNvPr id="4" name="Symbol zastępczy tekstu 3">
            <a:extLst>
              <a:ext uri="{FF2B5EF4-FFF2-40B4-BE49-F238E27FC236}">
                <a16:creationId xmlns:a16="http://schemas.microsoft.com/office/drawing/2014/main" id="{143EF1EE-5641-31E2-191B-F68B68BFEA9B}"/>
              </a:ext>
            </a:extLst>
          </p:cNvPr>
          <p:cNvSpPr>
            <a:spLocks noGrp="1"/>
          </p:cNvSpPr>
          <p:nvPr>
            <p:ph type="body" idx="1"/>
          </p:nvPr>
        </p:nvSpPr>
        <p:spPr>
          <a:xfrm>
            <a:off x="791609" y="1934216"/>
            <a:ext cx="4453559" cy="705219"/>
          </a:xfrm>
        </p:spPr>
        <p:txBody>
          <a:bodyPr>
            <a:normAutofit fontScale="92500"/>
          </a:bodyPr>
          <a:lstStyle/>
          <a:p>
            <a:r>
              <a:rPr lang="pl-PL" dirty="0"/>
              <a:t>pomoc niezgodna z prawem</a:t>
            </a:r>
          </a:p>
        </p:txBody>
      </p:sp>
      <p:sp>
        <p:nvSpPr>
          <p:cNvPr id="5" name="Symbol zastępczy zawartości 4">
            <a:extLst>
              <a:ext uri="{FF2B5EF4-FFF2-40B4-BE49-F238E27FC236}">
                <a16:creationId xmlns:a16="http://schemas.microsoft.com/office/drawing/2014/main" id="{F5349A1B-FAC8-EC6C-435A-3466E398F1F3}"/>
              </a:ext>
            </a:extLst>
          </p:cNvPr>
          <p:cNvSpPr>
            <a:spLocks noGrp="1"/>
          </p:cNvSpPr>
          <p:nvPr>
            <p:ph sz="half" idx="2"/>
          </p:nvPr>
        </p:nvSpPr>
        <p:spPr>
          <a:xfrm>
            <a:off x="791610" y="2976922"/>
            <a:ext cx="4453559" cy="4005004"/>
          </a:xfrm>
        </p:spPr>
        <p:txBody>
          <a:bodyPr/>
          <a:lstStyle/>
          <a:p>
            <a:r>
              <a:rPr lang="pl-PL" dirty="0"/>
              <a:t>oznacza nową pomoc, wprowadzoną w życie z naruszeniem art. 108 ust. 3 TFUE</a:t>
            </a:r>
          </a:p>
        </p:txBody>
      </p:sp>
      <p:sp>
        <p:nvSpPr>
          <p:cNvPr id="6" name="Symbol zastępczy tekstu 5">
            <a:extLst>
              <a:ext uri="{FF2B5EF4-FFF2-40B4-BE49-F238E27FC236}">
                <a16:creationId xmlns:a16="http://schemas.microsoft.com/office/drawing/2014/main" id="{271538EC-FA85-08D8-0B6B-2F9139274FE3}"/>
              </a:ext>
            </a:extLst>
          </p:cNvPr>
          <p:cNvSpPr>
            <a:spLocks noGrp="1"/>
          </p:cNvSpPr>
          <p:nvPr>
            <p:ph type="body" sz="quarter" idx="3"/>
          </p:nvPr>
        </p:nvSpPr>
        <p:spPr>
          <a:xfrm>
            <a:off x="5479223" y="2248079"/>
            <a:ext cx="4455308" cy="705219"/>
          </a:xfrm>
        </p:spPr>
        <p:txBody>
          <a:bodyPr>
            <a:normAutofit fontScale="92500"/>
          </a:bodyPr>
          <a:lstStyle/>
          <a:p>
            <a:r>
              <a:rPr lang="pl-PL" dirty="0"/>
              <a:t>Pomoc świadczona niezgodnie z przeznaczeniem</a:t>
            </a:r>
          </a:p>
        </p:txBody>
      </p:sp>
      <p:sp>
        <p:nvSpPr>
          <p:cNvPr id="7" name="Symbol zastępczy zawartości 6">
            <a:extLst>
              <a:ext uri="{FF2B5EF4-FFF2-40B4-BE49-F238E27FC236}">
                <a16:creationId xmlns:a16="http://schemas.microsoft.com/office/drawing/2014/main" id="{64E7889D-93DD-5D62-223D-1664C49A4EB0}"/>
              </a:ext>
            </a:extLst>
          </p:cNvPr>
          <p:cNvSpPr>
            <a:spLocks noGrp="1"/>
          </p:cNvSpPr>
          <p:nvPr>
            <p:ph sz="quarter" idx="4"/>
          </p:nvPr>
        </p:nvSpPr>
        <p:spPr>
          <a:xfrm>
            <a:off x="5426403" y="3303583"/>
            <a:ext cx="4455308" cy="3449376"/>
          </a:xfrm>
        </p:spPr>
        <p:txBody>
          <a:bodyPr/>
          <a:lstStyle/>
          <a:p>
            <a:r>
              <a:rPr lang="pl-PL" dirty="0"/>
              <a:t>pomoc, wykorzystana przez beneficjenta z naruszeniem decyzji zezwalającej na przyznanie pomocy</a:t>
            </a:r>
          </a:p>
        </p:txBody>
      </p:sp>
    </p:spTree>
    <p:extLst>
      <p:ext uri="{BB962C8B-B14F-4D97-AF65-F5344CB8AC3E}">
        <p14:creationId xmlns:p14="http://schemas.microsoft.com/office/powerpoint/2010/main" val="3506150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25525" y="899836"/>
            <a:ext cx="8640381" cy="1080001"/>
          </a:xfrm>
          <a:prstGeom prst="rect">
            <a:avLst/>
          </a:prstGeom>
        </p:spPr>
        <p:txBody>
          <a:bodyPr vert="horz" lIns="0" tIns="0" rIns="0" bIns="0" rtlCol="0" anchor="t" anchorCtr="0">
            <a:normAutofit/>
          </a:bodyPr>
          <a:lstStyle/>
          <a:p>
            <a:pPr lvl="1" defTabSz="1007943">
              <a:lnSpc>
                <a:spcPts val="3600"/>
              </a:lnSpc>
              <a:spcBef>
                <a:spcPct val="0"/>
              </a:spcBef>
              <a:spcAft>
                <a:spcPts val="496"/>
              </a:spcAft>
            </a:pPr>
            <a:r>
              <a:rPr lang="en-US" sz="2800" b="1">
                <a:solidFill>
                  <a:schemeClr val="tx2"/>
                </a:solidFill>
                <a:latin typeface="Open Sans" pitchFamily="2" charset="0"/>
                <a:ea typeface="Open Sans" pitchFamily="2" charset="0"/>
                <a:cs typeface="Open Sans" pitchFamily="2" charset="0"/>
              </a:rPr>
              <a:t>Egzekucja komornicza ze środków pochodzących z dotacji unijnej </a:t>
            </a:r>
          </a:p>
        </p:txBody>
      </p:sp>
      <p:sp>
        <p:nvSpPr>
          <p:cNvPr id="20" name="Rectangle 19"/>
          <p:cNvSpPr/>
          <p:nvPr/>
        </p:nvSpPr>
        <p:spPr>
          <a:xfrm>
            <a:off x="1025907" y="1979837"/>
            <a:ext cx="8640382" cy="4680002"/>
          </a:xfrm>
          <a:prstGeom prst="rect">
            <a:avLst/>
          </a:prstGeom>
        </p:spPr>
        <p:txBody>
          <a:bodyPr vert="horz" lIns="0" tIns="0" rIns="0" bIns="0" rtlCol="0">
            <a:normAutofit/>
          </a:bodyPr>
          <a:lstStyle/>
          <a:p>
            <a:pPr marL="251986" indent="-251986" defTabSz="1007943">
              <a:lnSpc>
                <a:spcPts val="2400"/>
              </a:lnSpc>
              <a:spcBef>
                <a:spcPts val="1102"/>
              </a:spcBef>
              <a:spcAft>
                <a:spcPts val="496"/>
              </a:spcAft>
              <a:buClr>
                <a:schemeClr val="accent1"/>
              </a:buClr>
              <a:buFontTx/>
              <a:buBlip>
                <a:blip r:embed="rId2"/>
              </a:buBlip>
            </a:pPr>
            <a:r>
              <a:rPr lang="pl-PL" b="1">
                <a:latin typeface="Open Sans" pitchFamily="2" charset="0"/>
                <a:ea typeface="Open Sans" pitchFamily="2" charset="0"/>
                <a:cs typeface="Open Sans" pitchFamily="2" charset="0"/>
              </a:rPr>
              <a:t>Środki pochodzące z programów finansowanych z funduszy unijnych nie podlegają egzekucji!</a:t>
            </a:r>
            <a:endParaRPr lang="pl-PL">
              <a:latin typeface="Open Sans" pitchFamily="2" charset="0"/>
              <a:ea typeface="Open Sans" pitchFamily="2" charset="0"/>
              <a:cs typeface="Open Sans" pitchFamily="2" charset="0"/>
            </a:endParaRPr>
          </a:p>
          <a:p>
            <a:pPr marL="251986" indent="-251986" defTabSz="1007943">
              <a:lnSpc>
                <a:spcPts val="2400"/>
              </a:lnSpc>
              <a:spcBef>
                <a:spcPts val="1102"/>
              </a:spcBef>
              <a:spcAft>
                <a:spcPts val="496"/>
              </a:spcAft>
              <a:buClr>
                <a:schemeClr val="accent1"/>
              </a:buClr>
              <a:buFontTx/>
              <a:buBlip>
                <a:blip r:embed="rId2"/>
              </a:buBlip>
            </a:pPr>
            <a:endParaRPr lang="pl-PL">
              <a:latin typeface="Open Sans" pitchFamily="2" charset="0"/>
              <a:ea typeface="Open Sans" pitchFamily="2" charset="0"/>
              <a:cs typeface="Open Sans" pitchFamily="2" charset="0"/>
            </a:endParaRPr>
          </a:p>
          <a:p>
            <a:pPr marL="251986" indent="-251986" defTabSz="1007943">
              <a:lnSpc>
                <a:spcPts val="2400"/>
              </a:lnSpc>
              <a:spcBef>
                <a:spcPts val="1102"/>
              </a:spcBef>
              <a:spcAft>
                <a:spcPts val="496"/>
              </a:spcAft>
              <a:buClr>
                <a:schemeClr val="accent1"/>
              </a:buClr>
              <a:buFontTx/>
              <a:buBlip>
                <a:blip r:embed="rId2"/>
              </a:buBlip>
            </a:pPr>
            <a:r>
              <a:rPr lang="pl-PL">
                <a:latin typeface="Open Sans" pitchFamily="2" charset="0"/>
                <a:ea typeface="Open Sans" pitchFamily="2" charset="0"/>
                <a:cs typeface="Open Sans" pitchFamily="2" charset="0"/>
              </a:rPr>
              <a:t>art. 831 § 1 pkt. 2a) k.p.c.: </a:t>
            </a:r>
            <a:r>
              <a:rPr lang="pl-PL" b="1">
                <a:latin typeface="Open Sans" pitchFamily="2" charset="0"/>
                <a:ea typeface="Open Sans" pitchFamily="2" charset="0"/>
                <a:cs typeface="Open Sans" pitchFamily="2" charset="0"/>
              </a:rPr>
              <a:t>Nie podlegają egzekucji środki pochodzące z programów finansowanych z udziałem środków, o których mowa w art. 5</a:t>
            </a:r>
            <a:r>
              <a:rPr lang="pl-PL">
                <a:latin typeface="Open Sans" pitchFamily="2" charset="0"/>
                <a:ea typeface="Open Sans" pitchFamily="2" charset="0"/>
                <a:cs typeface="Open Sans" pitchFamily="2" charset="0"/>
              </a:rPr>
              <a:t> (</a:t>
            </a:r>
            <a:r>
              <a:rPr lang="pl-PL" i="1">
                <a:latin typeface="Open Sans" pitchFamily="2" charset="0"/>
                <a:ea typeface="Open Sans" pitchFamily="2" charset="0"/>
                <a:cs typeface="Open Sans" pitchFamily="2" charset="0"/>
              </a:rPr>
              <a:t>pojęcie środków publicznych i dochodów publicznych</a:t>
            </a:r>
            <a:r>
              <a:rPr lang="pl-PL">
                <a:latin typeface="Open Sans" pitchFamily="2" charset="0"/>
                <a:ea typeface="Open Sans" pitchFamily="2" charset="0"/>
                <a:cs typeface="Open Sans" pitchFamily="2" charset="0"/>
              </a:rPr>
              <a:t> ust. 1 pkt 2 i 3 ustawy z dnia 27 sierpnia 2009 r. o finansach publicznych), wypłacone w formie zaliczki, chyba że wierzytelność egzekwowana powstała w związku z realizacją projektu, na który środki te były przeznaczone.</a:t>
            </a:r>
          </a:p>
          <a:p>
            <a:pPr marL="251986" indent="-251986" defTabSz="1007943">
              <a:lnSpc>
                <a:spcPts val="2400"/>
              </a:lnSpc>
              <a:spcBef>
                <a:spcPts val="1102"/>
              </a:spcBef>
              <a:spcAft>
                <a:spcPts val="496"/>
              </a:spcAft>
              <a:buClr>
                <a:schemeClr val="accent1"/>
              </a:buClr>
              <a:buFontTx/>
              <a:buBlip>
                <a:blip r:embed="rId2"/>
              </a:buBlip>
            </a:pPr>
            <a:endParaRPr lang="pl-PL">
              <a:latin typeface="Open Sans" pitchFamily="2" charset="0"/>
              <a:ea typeface="Open Sans" pitchFamily="2" charset="0"/>
              <a:cs typeface="Open Sans" pitchFamily="2" charset="0"/>
            </a:endParaRPr>
          </a:p>
          <a:p>
            <a:pPr marL="251986" indent="-251986" defTabSz="1007943">
              <a:lnSpc>
                <a:spcPts val="2400"/>
              </a:lnSpc>
              <a:spcBef>
                <a:spcPts val="1102"/>
              </a:spcBef>
              <a:spcAft>
                <a:spcPts val="496"/>
              </a:spcAft>
              <a:buClr>
                <a:schemeClr val="accent1"/>
              </a:buClr>
              <a:buFontTx/>
              <a:buBlip>
                <a:blip r:embed="rId2"/>
              </a:buBlip>
            </a:pPr>
            <a:endParaRPr lang="pl-PL">
              <a:latin typeface="Open Sans" pitchFamily="2" charset="0"/>
              <a:ea typeface="Open Sans" pitchFamily="2" charset="0"/>
              <a:cs typeface="Open Sans" pitchFamily="2" charset="0"/>
            </a:endParaRPr>
          </a:p>
        </p:txBody>
      </p:sp>
      <p:sp>
        <p:nvSpPr>
          <p:cNvPr id="27" name="Slide Number Placeholder 2">
            <a:extLst>
              <a:ext uri="{FF2B5EF4-FFF2-40B4-BE49-F238E27FC236}">
                <a16:creationId xmlns:a16="http://schemas.microsoft.com/office/drawing/2014/main" id="{A250BFC3-8583-458B-B3C3-1C4CBCE30C8A}"/>
              </a:ext>
            </a:extLst>
          </p:cNvPr>
          <p:cNvSpPr>
            <a:spLocks noGrp="1"/>
          </p:cNvSpPr>
          <p:nvPr>
            <p:ph type="sldNum" sz="quarter" idx="10"/>
          </p:nvPr>
        </p:nvSpPr>
        <p:spPr>
          <a:xfrm>
            <a:off x="8585200" y="7019837"/>
            <a:ext cx="1080000" cy="180000"/>
          </a:xfrm>
        </p:spPr>
        <p:txBody>
          <a:bodyPr vert="horz" lIns="0" tIns="72000" rIns="0" bIns="72000" rtlCol="0" anchor="ctr" anchorCtr="0">
            <a:normAutofit fontScale="92500" lnSpcReduction="20000"/>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defTabSz="457200">
              <a:lnSpc>
                <a:spcPct val="90000"/>
              </a:lnSpc>
              <a:spcAft>
                <a:spcPts val="496"/>
              </a:spcAft>
            </a:pPr>
            <a:fld id="{8699F50C-BE38-4BD0-BA84-9B090E1F2B9B}" type="slidenum">
              <a:rPr lang="pl-PL" sz="300" smtClean="0">
                <a:solidFill>
                  <a:schemeClr val="tx2"/>
                </a:solidFill>
                <a:latin typeface="Open Sans" pitchFamily="2" charset="0"/>
                <a:ea typeface="Open Sans" pitchFamily="2" charset="0"/>
                <a:cs typeface="Open Sans" pitchFamily="2" charset="0"/>
              </a:rPr>
              <a:pPr defTabSz="457200">
                <a:lnSpc>
                  <a:spcPct val="90000"/>
                </a:lnSpc>
                <a:spcAft>
                  <a:spcPts val="496"/>
                </a:spcAft>
              </a:pPr>
              <a:t>132</a:t>
            </a:fld>
            <a:endParaRPr lang="pl-PL" sz="300" noProof="0">
              <a:solidFill>
                <a:schemeClr val="tx2"/>
              </a:solidFill>
              <a:latin typeface="Open Sans" pitchFamily="2" charset="0"/>
              <a:ea typeface="Open Sans" pitchFamily="2" charset="0"/>
              <a:cs typeface="Open Sans" pitchFamily="2" charset="0"/>
            </a:endParaRPr>
          </a:p>
        </p:txBody>
      </p:sp>
      <p:sp>
        <p:nvSpPr>
          <p:cNvPr id="28" name="Footer Placeholder 1">
            <a:extLst>
              <a:ext uri="{FF2B5EF4-FFF2-40B4-BE49-F238E27FC236}">
                <a16:creationId xmlns:a16="http://schemas.microsoft.com/office/drawing/2014/main" id="{1CC43D17-5F3F-48B3-846F-62574E7096A9}"/>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Tree>
    <p:extLst>
      <p:ext uri="{BB962C8B-B14F-4D97-AF65-F5344CB8AC3E}">
        <p14:creationId xmlns:p14="http://schemas.microsoft.com/office/powerpoint/2010/main" val="4630833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B995E63B-1FBD-4E51-859E-E5D14F0B993E}"/>
              </a:ext>
            </a:extLst>
          </p:cNvPr>
          <p:cNvSpPr>
            <a:spLocks noGrp="1"/>
          </p:cNvSpPr>
          <p:nvPr>
            <p:ph type="title"/>
          </p:nvPr>
        </p:nvSpPr>
        <p:spPr>
          <a:xfrm>
            <a:off x="1025525" y="899836"/>
            <a:ext cx="8640381" cy="1080001"/>
          </a:xfrm>
        </p:spPr>
        <p:txBody>
          <a:bodyPr anchor="t">
            <a:normAutofit/>
          </a:bodyPr>
          <a:lstStyle/>
          <a:p>
            <a:r>
              <a:rPr lang="pl-PL" dirty="0"/>
              <a:t>nieprawidłowość</a:t>
            </a:r>
          </a:p>
        </p:txBody>
      </p:sp>
      <p:sp>
        <p:nvSpPr>
          <p:cNvPr id="6" name="Symbol zastępczy zawartości 5">
            <a:extLst>
              <a:ext uri="{FF2B5EF4-FFF2-40B4-BE49-F238E27FC236}">
                <a16:creationId xmlns:a16="http://schemas.microsoft.com/office/drawing/2014/main" id="{E4B21F38-366F-4A9A-8FAC-7550BB3FDCFB}"/>
              </a:ext>
            </a:extLst>
          </p:cNvPr>
          <p:cNvSpPr>
            <a:spLocks noGrp="1"/>
          </p:cNvSpPr>
          <p:nvPr>
            <p:ph sz="half" idx="1"/>
          </p:nvPr>
        </p:nvSpPr>
        <p:spPr>
          <a:xfrm>
            <a:off x="1025906" y="1979837"/>
            <a:ext cx="4140000" cy="4680018"/>
          </a:xfrm>
        </p:spPr>
        <p:txBody>
          <a:bodyPr>
            <a:normAutofit/>
          </a:bodyPr>
          <a:lstStyle/>
          <a:p>
            <a:r>
              <a:rPr lang="pl-PL" dirty="0"/>
              <a:t> każde naruszenie mającego zastosowanie prawa, wynikające z działania lub zaniechania podmiotu gospodarczego, które ma lub może mieć szkodliwy wpływ na budżet Unii poprzez obciążenie go nieuzasadnionym wydatkiem - art. 2 pkt 31) rozporządzenia ogólnego,</a:t>
            </a:r>
          </a:p>
        </p:txBody>
      </p:sp>
      <p:pic>
        <p:nvPicPr>
          <p:cNvPr id="8" name="Symbol zastępczy zawartości 7" descr="Obraz zawierający tekst&#10;&#10;Opis wygenerowany automatycznie">
            <a:extLst>
              <a:ext uri="{FF2B5EF4-FFF2-40B4-BE49-F238E27FC236}">
                <a16:creationId xmlns:a16="http://schemas.microsoft.com/office/drawing/2014/main" id="{83FA8D78-F5D7-40BD-8A5D-4FF9621D510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525906" y="2938001"/>
            <a:ext cx="4140000" cy="2763450"/>
          </a:xfrm>
          <a:noFill/>
        </p:spPr>
      </p:pic>
      <p:sp>
        <p:nvSpPr>
          <p:cNvPr id="4" name="Symbol zastępczy numeru slajdu 3">
            <a:extLst>
              <a:ext uri="{FF2B5EF4-FFF2-40B4-BE49-F238E27FC236}">
                <a16:creationId xmlns:a16="http://schemas.microsoft.com/office/drawing/2014/main" id="{A826BFDA-3979-4DB2-8AD2-818A592FD3BD}"/>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133</a:t>
            </a:fld>
            <a:endParaRPr lang="en-US" sz="500">
              <a:solidFill>
                <a:schemeClr val="tx2"/>
              </a:solidFill>
            </a:endParaRPr>
          </a:p>
        </p:txBody>
      </p:sp>
      <p:sp>
        <p:nvSpPr>
          <p:cNvPr id="2" name="Symbol zastępczy daty 1" hidden="1">
            <a:extLst>
              <a:ext uri="{FF2B5EF4-FFF2-40B4-BE49-F238E27FC236}">
                <a16:creationId xmlns:a16="http://schemas.microsoft.com/office/drawing/2014/main" id="{043D845A-A503-4C7A-B3ED-A4CA4B7D85AB}"/>
              </a:ext>
            </a:extLst>
          </p:cNvPr>
          <p:cNvSpPr>
            <a:spLocks noGrp="1"/>
          </p:cNvSpPr>
          <p:nvPr>
            <p:ph type="dt" sz="half" idx="4294967295"/>
          </p:nvPr>
        </p:nvSpPr>
        <p:spPr>
          <a:prstGeom prst="rect">
            <a:avLst/>
          </a:prstGeom>
        </p:spPr>
        <p:txBody>
          <a:bodyPr/>
          <a:lstStyle/>
          <a:p>
            <a:pPr>
              <a:spcAft>
                <a:spcPts val="496"/>
              </a:spcAft>
            </a:pPr>
            <a:fld id="{6DB82B9C-D65E-4F64-95C3-B10F3B00F0D9}" type="datetime2">
              <a:rPr lang="en-US" smtClean="0"/>
              <a:pPr>
                <a:spcAft>
                  <a:spcPts val="496"/>
                </a:spcAft>
              </a:pPr>
              <a:t>Thursday, November 28, 2024</a:t>
            </a:fld>
            <a:endParaRPr lang="en-US"/>
          </a:p>
        </p:txBody>
      </p:sp>
      <p:sp>
        <p:nvSpPr>
          <p:cNvPr id="3" name="Symbol zastępczy stopki 2">
            <a:extLst>
              <a:ext uri="{FF2B5EF4-FFF2-40B4-BE49-F238E27FC236}">
                <a16:creationId xmlns:a16="http://schemas.microsoft.com/office/drawing/2014/main" id="{650871A9-15BE-497B-8A8C-5947EB194695}"/>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en-US" sz="300"/>
          </a:p>
        </p:txBody>
      </p:sp>
    </p:spTree>
    <p:extLst>
      <p:ext uri="{BB962C8B-B14F-4D97-AF65-F5344CB8AC3E}">
        <p14:creationId xmlns:p14="http://schemas.microsoft.com/office/powerpoint/2010/main" val="3074503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25525" y="899836"/>
            <a:ext cx="8640381" cy="1080001"/>
          </a:xfrm>
          <a:prstGeom prst="rect">
            <a:avLst/>
          </a:prstGeom>
        </p:spPr>
        <p:txBody>
          <a:bodyPr vert="horz" lIns="0" tIns="0" rIns="0" bIns="0" rtlCol="0" anchor="t" anchorCtr="0">
            <a:normAutofit/>
          </a:bodyPr>
          <a:lstStyle/>
          <a:p>
            <a:pPr lvl="1" defTabSz="1007943">
              <a:lnSpc>
                <a:spcPts val="3600"/>
              </a:lnSpc>
              <a:spcBef>
                <a:spcPct val="0"/>
              </a:spcBef>
              <a:spcAft>
                <a:spcPts val="600"/>
              </a:spcAft>
            </a:pPr>
            <a:r>
              <a:rPr lang="en-US" sz="2800" b="1">
                <a:solidFill>
                  <a:schemeClr val="tx2"/>
                </a:solidFill>
                <a:latin typeface="Open Sans" pitchFamily="2" charset="0"/>
                <a:ea typeface="Open Sans" pitchFamily="2" charset="0"/>
                <a:cs typeface="Open Sans" pitchFamily="2" charset="0"/>
              </a:rPr>
              <a:t>Nieprawidłowości w realizacji projektu</a:t>
            </a:r>
          </a:p>
        </p:txBody>
      </p:sp>
      <p:sp>
        <p:nvSpPr>
          <p:cNvPr id="17" name="Slide Number Placeholder 3">
            <a:extLst>
              <a:ext uri="{FF2B5EF4-FFF2-40B4-BE49-F238E27FC236}">
                <a16:creationId xmlns:a16="http://schemas.microsoft.com/office/drawing/2014/main" id="{41F3232E-EB23-EBF4-B65C-03EFD0CF1E79}"/>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134</a:t>
            </a:fld>
            <a:endParaRPr lang="pl-PL"/>
          </a:p>
        </p:txBody>
      </p:sp>
      <p:graphicFrame>
        <p:nvGraphicFramePr>
          <p:cNvPr id="3" name="Diagram 2">
            <a:extLst>
              <a:ext uri="{FF2B5EF4-FFF2-40B4-BE49-F238E27FC236}">
                <a16:creationId xmlns:a16="http://schemas.microsoft.com/office/drawing/2014/main" id="{40A84873-2E64-3000-220E-F29E74B7B3B4}"/>
              </a:ext>
            </a:extLst>
          </p:cNvPr>
          <p:cNvGraphicFramePr/>
          <p:nvPr>
            <p:extLst>
              <p:ext uri="{D42A27DB-BD31-4B8C-83A1-F6EECF244321}">
                <p14:modId xmlns:p14="http://schemas.microsoft.com/office/powerpoint/2010/main" val="1678863461"/>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78896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9562" y="1619597"/>
            <a:ext cx="7908837" cy="5746188"/>
          </a:xfrm>
          <a:prstGeom prst="rect">
            <a:avLst/>
          </a:prstGeom>
        </p:spPr>
        <p:txBody>
          <a:bodyPr wrap="square">
            <a:spAutoFit/>
          </a:bodyPr>
          <a:lstStyle/>
          <a:p>
            <a:pPr marL="285750" lvl="0" indent="-285750" algn="just">
              <a:buFont typeface="Arial" panose="020B0604020202020204" pitchFamily="34" charset="0"/>
              <a:buChar char="•"/>
            </a:pPr>
            <a:r>
              <a:rPr lang="pl-PL" sz="1670" dirty="0">
                <a:latin typeface="Open Sans" panose="020B0606030504020204" pitchFamily="34" charset="0"/>
                <a:ea typeface="Open Sans" panose="020B0606030504020204" pitchFamily="34" charset="0"/>
                <a:cs typeface="Open Sans" panose="020B0606030504020204" pitchFamily="34" charset="0"/>
              </a:rPr>
              <a:t>Wezwanie do zwrotu przez instytucję, która podpisała umowę z beneficjentem.</a:t>
            </a:r>
          </a:p>
          <a:p>
            <a:pPr marL="285750" lvl="0" indent="-285750" algn="just">
              <a:buFont typeface="Arial" panose="020B0604020202020204" pitchFamily="34" charset="0"/>
              <a:buChar char="•"/>
            </a:pP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lgn="just">
              <a:buFont typeface="Arial" panose="020B0604020202020204" pitchFamily="34" charset="0"/>
              <a:buChar char="•"/>
            </a:pPr>
            <a:r>
              <a:rPr lang="pl-PL" sz="1670" dirty="0">
                <a:latin typeface="Open Sans" panose="020B0606030504020204" pitchFamily="34" charset="0"/>
                <a:ea typeface="Open Sans" panose="020B0606030504020204" pitchFamily="34" charset="0"/>
                <a:cs typeface="Open Sans" panose="020B0606030504020204" pitchFamily="34" charset="0"/>
              </a:rPr>
              <a:t>Wydanie decyzji określającej kwotę do spłaty, datę, od której naliczane są odsetki, oraz sposób zwrotu. </a:t>
            </a:r>
          </a:p>
          <a:p>
            <a:pPr marL="285750" indent="-285750" algn="just">
              <a:buFont typeface="Arial" panose="020B0604020202020204" pitchFamily="34" charset="0"/>
              <a:buChar char="•"/>
            </a:pPr>
            <a:endParaRPr lang="pl-PL" sz="1670" b="1" dirty="0">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pl-PL" sz="1670" b="1" dirty="0">
                <a:latin typeface="Open Sans" panose="020B0606030504020204" pitchFamily="34" charset="0"/>
                <a:ea typeface="Open Sans" panose="020B0606030504020204" pitchFamily="34" charset="0"/>
                <a:cs typeface="Open Sans" panose="020B0606030504020204" pitchFamily="34" charset="0"/>
              </a:rPr>
              <a:t>Jeżeli beneficjent nie zwróci środków w terminie 14 dni od daty doręczenia </a:t>
            </a:r>
            <a:r>
              <a:rPr lang="pl-PL" sz="1670" b="1" u="sng" dirty="0">
                <a:latin typeface="Open Sans" panose="020B0606030504020204" pitchFamily="34" charset="0"/>
                <a:ea typeface="Open Sans" panose="020B0606030504020204" pitchFamily="34" charset="0"/>
                <a:cs typeface="Open Sans" panose="020B0606030504020204" pitchFamily="34" charset="0"/>
              </a:rPr>
              <a:t>ostatecznej</a:t>
            </a:r>
            <a:r>
              <a:rPr lang="pl-PL" sz="1670" b="1" dirty="0">
                <a:latin typeface="Open Sans" panose="020B0606030504020204" pitchFamily="34" charset="0"/>
                <a:ea typeface="Open Sans" panose="020B0606030504020204" pitchFamily="34" charset="0"/>
                <a:cs typeface="Open Sans" panose="020B0606030504020204" pitchFamily="34" charset="0"/>
              </a:rPr>
              <a:t> decyzji, zostaje wyłączony z otrzymywania środków na realizację programów współfinansowanych ze środków UE. Okres wykluczenia rozpoczyna się w dniu, w którym decyzja staje się ostateczna i kończy się trzy lata po dacie spłaty.</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lvl="0"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lvl="0" algn="just"/>
            <a:r>
              <a:rPr lang="pl-PL" sz="1670" dirty="0">
                <a:latin typeface="Open Sans" panose="020B0606030504020204" pitchFamily="34" charset="0"/>
                <a:ea typeface="Open Sans" panose="020B0606030504020204" pitchFamily="34" charset="0"/>
                <a:cs typeface="Open Sans" panose="020B0606030504020204" pitchFamily="34" charset="0"/>
              </a:rPr>
              <a:t>Odwołanie od decyzji do właściwego organu zarządzającego.</a:t>
            </a:r>
          </a:p>
          <a:p>
            <a:pPr lvl="0" algn="just"/>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r>
              <a:rPr lang="pl-PL" sz="1670" dirty="0">
                <a:latin typeface="Open Sans" panose="020B0606030504020204" pitchFamily="34" charset="0"/>
                <a:ea typeface="Open Sans" panose="020B0606030504020204" pitchFamily="34" charset="0"/>
                <a:cs typeface="Open Sans" panose="020B0606030504020204" pitchFamily="34" charset="0"/>
              </a:rPr>
              <a:t>Skarga do właściwego Wojewódzkiego Sądu Administracyjnego. </a:t>
            </a:r>
          </a:p>
          <a:p>
            <a:pPr lvl="0" algn="just"/>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0" algn="just"/>
            <a:r>
              <a:rPr lang="pl-PL" sz="1670" dirty="0">
                <a:latin typeface="Open Sans" panose="020B0606030504020204" pitchFamily="34" charset="0"/>
                <a:ea typeface="Open Sans" panose="020B0606030504020204" pitchFamily="34" charset="0"/>
                <a:cs typeface="Open Sans" panose="020B0606030504020204" pitchFamily="34" charset="0"/>
              </a:rPr>
              <a:t>Skarga kasacyjna do Naczelnego Sądu Administracyjnego.</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algn="just"/>
            <a:endParaRPr lang="pl-PL" sz="1670" dirty="0">
              <a:latin typeface="Open Sans" panose="020B0606030504020204" pitchFamily="34" charset="0"/>
              <a:ea typeface="Open Sans" panose="020B0606030504020204" pitchFamily="34" charset="0"/>
              <a:cs typeface="Open Sans" panose="020B0606030504020204" pitchFamily="34" charset="0"/>
            </a:endParaRPr>
          </a:p>
          <a:p>
            <a:pPr algn="just"/>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1793711" y="1099690"/>
            <a:ext cx="8104515" cy="25073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7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Administracyjna procedura zwrotu pomocy</a:t>
            </a:r>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5"/>
          <p:cNvSpPr/>
          <p:nvPr/>
        </p:nvSpPr>
        <p:spPr>
          <a:xfrm>
            <a:off x="1835981" y="1368867"/>
            <a:ext cx="45719" cy="45719"/>
          </a:xfrm>
          <a:custGeom>
            <a:avLst/>
            <a:gdLst>
              <a:gd name="connsiteX0" fmla="*/ 0 w 0"/>
              <a:gd name="connsiteY0" fmla="*/ 0 h 928048"/>
              <a:gd name="connsiteX1" fmla="*/ 0 w 0"/>
              <a:gd name="connsiteY1" fmla="*/ 928048 h 928048"/>
            </a:gdLst>
            <a:ahLst/>
            <a:cxnLst>
              <a:cxn ang="0">
                <a:pos x="connsiteX0" y="connsiteY0"/>
              </a:cxn>
              <a:cxn ang="0">
                <a:pos x="connsiteX1" y="connsiteY1"/>
              </a:cxn>
            </a:cxnLst>
            <a:rect l="l" t="t" r="r" b="b"/>
            <a:pathLst>
              <a:path h="928048">
                <a:moveTo>
                  <a:pt x="0" y="0"/>
                </a:moveTo>
                <a:lnTo>
                  <a:pt x="0" y="928048"/>
                </a:lnTo>
              </a:path>
            </a:pathLst>
          </a:custGeom>
          <a:noFill/>
          <a:ln>
            <a:solidFill>
              <a:srgbClr val="9AD7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237" indent="-236237">
              <a:buFont typeface="Arial" panose="020B0604020202020204" pitchFamily="34" charset="0"/>
              <a:buChar char="−"/>
            </a:pPr>
            <a:endParaRPr lang="nl-NL" sz="1670">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14"/>
          <p:cNvSpPr/>
          <p:nvPr/>
        </p:nvSpPr>
        <p:spPr>
          <a:xfrm>
            <a:off x="1833287" y="3258632"/>
            <a:ext cx="45719" cy="45719"/>
          </a:xfrm>
          <a:custGeom>
            <a:avLst/>
            <a:gdLst>
              <a:gd name="connsiteX0" fmla="*/ 0 w 0"/>
              <a:gd name="connsiteY0" fmla="*/ 0 h 928048"/>
              <a:gd name="connsiteX1" fmla="*/ 0 w 0"/>
              <a:gd name="connsiteY1" fmla="*/ 928048 h 928048"/>
            </a:gdLst>
            <a:ahLst/>
            <a:cxnLst>
              <a:cxn ang="0">
                <a:pos x="connsiteX0" y="connsiteY0"/>
              </a:cxn>
              <a:cxn ang="0">
                <a:pos x="connsiteX1" y="connsiteY1"/>
              </a:cxn>
            </a:cxnLst>
            <a:rect l="l" t="t" r="r" b="b"/>
            <a:pathLst>
              <a:path h="928048">
                <a:moveTo>
                  <a:pt x="0" y="0"/>
                </a:moveTo>
                <a:lnTo>
                  <a:pt x="0" y="928048"/>
                </a:lnTo>
              </a:path>
            </a:pathLst>
          </a:custGeom>
          <a:noFill/>
          <a:ln>
            <a:solidFill>
              <a:srgbClr val="5C6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237" indent="-236237">
              <a:buFont typeface="Arial" panose="020B0604020202020204" pitchFamily="34" charset="0"/>
              <a:buChar char="−"/>
            </a:pPr>
            <a:endParaRPr lang="nl-NL" sz="167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4">
            <a:extLst>
              <a:ext uri="{FF2B5EF4-FFF2-40B4-BE49-F238E27FC236}">
                <a16:creationId xmlns:a16="http://schemas.microsoft.com/office/drawing/2014/main" id="{84F2DEC1-53D9-1F29-D18B-98B7357E4E0E}"/>
              </a:ext>
            </a:extLst>
          </p:cNvPr>
          <p:cNvSpPr/>
          <p:nvPr/>
        </p:nvSpPr>
        <p:spPr>
          <a:xfrm>
            <a:off x="1775985" y="4787949"/>
            <a:ext cx="8104515" cy="25073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7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Cywilna procedura zwrotu pomocy</a:t>
            </a:r>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29109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yfrowy wykres finansowy">
            <a:extLst>
              <a:ext uri="{FF2B5EF4-FFF2-40B4-BE49-F238E27FC236}">
                <a16:creationId xmlns:a16="http://schemas.microsoft.com/office/drawing/2014/main" id="{8CFF321C-46F7-6525-1FF1-01A98DA121E6}"/>
              </a:ext>
            </a:extLst>
          </p:cNvPr>
          <p:cNvPicPr>
            <a:picLocks noChangeAspect="1"/>
          </p:cNvPicPr>
          <p:nvPr/>
        </p:nvPicPr>
        <p:blipFill>
          <a:blip r:embed="rId2"/>
          <a:srcRect l="6911" r="1" b="1"/>
          <a:stretch/>
        </p:blipFill>
        <p:spPr>
          <a:xfrm>
            <a:off x="1025525" y="10"/>
            <a:ext cx="8640763" cy="522127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noFill/>
        </p:spPr>
      </p:pic>
      <p:sp>
        <p:nvSpPr>
          <p:cNvPr id="5" name="Tytuł 4">
            <a:extLst>
              <a:ext uri="{FF2B5EF4-FFF2-40B4-BE49-F238E27FC236}">
                <a16:creationId xmlns:a16="http://schemas.microsoft.com/office/drawing/2014/main" id="{501B8227-D339-330D-3E7C-E95A4E0280BA}"/>
              </a:ext>
            </a:extLst>
          </p:cNvPr>
          <p:cNvSpPr>
            <a:spLocks noGrp="1"/>
          </p:cNvSpPr>
          <p:nvPr>
            <p:ph type="title"/>
          </p:nvPr>
        </p:nvSpPr>
        <p:spPr>
          <a:xfrm>
            <a:off x="2825750" y="5593629"/>
            <a:ext cx="7559675" cy="705572"/>
          </a:xfrm>
        </p:spPr>
        <p:txBody>
          <a:bodyPr anchor="t">
            <a:normAutofit/>
          </a:bodyPr>
          <a:lstStyle/>
          <a:p>
            <a:r>
              <a:rPr lang="pl-PL" dirty="0"/>
              <a:t>Monitorowanie pomocy publicznej</a:t>
            </a:r>
          </a:p>
        </p:txBody>
      </p:sp>
      <p:sp>
        <p:nvSpPr>
          <p:cNvPr id="2" name="Symbol zastępczy numeru slajdu 1" hidden="1">
            <a:extLst>
              <a:ext uri="{FF2B5EF4-FFF2-40B4-BE49-F238E27FC236}">
                <a16:creationId xmlns:a16="http://schemas.microsoft.com/office/drawing/2014/main" id="{00985441-AE63-A1D7-CB08-9E502396ADD8}"/>
              </a:ext>
            </a:extLst>
          </p:cNvPr>
          <p:cNvSpPr>
            <a:spLocks noGrp="1"/>
          </p:cNvSpPr>
          <p:nvPr>
            <p:ph type="sldNum" sz="quarter" idx="4294967295"/>
          </p:nvPr>
        </p:nvSpPr>
        <p:spPr>
          <a:xfrm>
            <a:off x="8285779" y="6882454"/>
            <a:ext cx="2099910" cy="503978"/>
          </a:xfrm>
        </p:spPr>
        <p:txBody>
          <a:bodyPr/>
          <a:lstStyle/>
          <a:p>
            <a:pPr>
              <a:spcAft>
                <a:spcPts val="600"/>
              </a:spcAft>
            </a:pPr>
            <a:fld id="{1588827B-EB64-4086-AEC4-DFFB6BA96DC7}" type="slidenum">
              <a:rPr lang="pl-PL" smtClean="0"/>
              <a:pPr>
                <a:spcAft>
                  <a:spcPts val="600"/>
                </a:spcAft>
              </a:pPr>
              <a:t>136</a:t>
            </a:fld>
            <a:endParaRPr lang="pl-PL"/>
          </a:p>
        </p:txBody>
      </p:sp>
    </p:spTree>
    <p:extLst>
      <p:ext uri="{BB962C8B-B14F-4D97-AF65-F5344CB8AC3E}">
        <p14:creationId xmlns:p14="http://schemas.microsoft.com/office/powerpoint/2010/main" val="39042791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8C2BD980-EB14-1EAB-00EA-173F656C11A2}"/>
              </a:ext>
            </a:extLst>
          </p:cNvPr>
          <p:cNvSpPr>
            <a:spLocks noGrp="1"/>
          </p:cNvSpPr>
          <p:nvPr>
            <p:ph type="title"/>
          </p:nvPr>
        </p:nvSpPr>
        <p:spPr>
          <a:xfrm>
            <a:off x="1025525" y="899836"/>
            <a:ext cx="8640381" cy="1080001"/>
          </a:xfrm>
        </p:spPr>
        <p:txBody>
          <a:bodyPr anchor="t">
            <a:normAutofit/>
          </a:bodyPr>
          <a:lstStyle/>
          <a:p>
            <a:r>
              <a:rPr lang="pl-PL"/>
              <a:t>Wycofanie przywileju wyłączenia grupowego</a:t>
            </a:r>
          </a:p>
        </p:txBody>
      </p:sp>
      <p:sp>
        <p:nvSpPr>
          <p:cNvPr id="12" name="Slide Number Placeholder 3">
            <a:extLst>
              <a:ext uri="{FF2B5EF4-FFF2-40B4-BE49-F238E27FC236}">
                <a16:creationId xmlns:a16="http://schemas.microsoft.com/office/drawing/2014/main" id="{D3BE2E2F-46F0-49E0-8DEF-6B9C44D05FFA}"/>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137</a:t>
            </a:fld>
            <a:endParaRPr lang="pl-PL"/>
          </a:p>
        </p:txBody>
      </p:sp>
      <p:graphicFrame>
        <p:nvGraphicFramePr>
          <p:cNvPr id="5" name="Symbol zastępczy zawartości 4">
            <a:extLst>
              <a:ext uri="{FF2B5EF4-FFF2-40B4-BE49-F238E27FC236}">
                <a16:creationId xmlns:a16="http://schemas.microsoft.com/office/drawing/2014/main" id="{49298298-8096-6B74-CF08-D2BCEF8FE771}"/>
              </a:ext>
            </a:extLst>
          </p:cNvPr>
          <p:cNvGraphicFramePr>
            <a:graphicFrameLocks noGrp="1"/>
          </p:cNvGraphicFramePr>
          <p:nvPr>
            <p:ph idx="1"/>
            <p:extLst>
              <p:ext uri="{D42A27DB-BD31-4B8C-83A1-F6EECF244321}">
                <p14:modId xmlns:p14="http://schemas.microsoft.com/office/powerpoint/2010/main" val="1391893059"/>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74954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0CD17717-5751-F730-50BD-CBB39F57635A}"/>
              </a:ext>
            </a:extLst>
          </p:cNvPr>
          <p:cNvSpPr>
            <a:spLocks noGrp="1"/>
          </p:cNvSpPr>
          <p:nvPr>
            <p:ph type="title"/>
          </p:nvPr>
        </p:nvSpPr>
        <p:spPr>
          <a:xfrm>
            <a:off x="6714058" y="5407457"/>
            <a:ext cx="3977755" cy="748643"/>
          </a:xfrm>
        </p:spPr>
        <p:txBody>
          <a:bodyPr/>
          <a:lstStyle/>
          <a:p>
            <a:r>
              <a:rPr lang="pl-PL" dirty="0"/>
              <a:t>Dziękuję za uwagę</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721" y="6299200"/>
            <a:ext cx="9522371" cy="1006083"/>
          </a:xfrm>
          <a:prstGeom prst="rect">
            <a:avLst/>
          </a:prstGeom>
        </p:spPr>
      </p:pic>
      <p:pic>
        <p:nvPicPr>
          <p:cNvPr id="7" name="object 4"/>
          <p:cNvPicPr/>
          <p:nvPr/>
        </p:nvPicPr>
        <p:blipFill>
          <a:blip r:embed="rId3" cstate="email">
            <a:extLst>
              <a:ext uri="{28A0092B-C50C-407E-A947-70E740481C1C}">
                <a14:useLocalDpi xmlns:a14="http://schemas.microsoft.com/office/drawing/2010/main"/>
              </a:ext>
            </a:extLst>
          </a:blip>
          <a:stretch>
            <a:fillRect/>
          </a:stretch>
        </p:blipFill>
        <p:spPr>
          <a:xfrm>
            <a:off x="2393578" y="1098999"/>
            <a:ext cx="3528392" cy="3061480"/>
          </a:xfrm>
          <a:prstGeom prst="rect">
            <a:avLst/>
          </a:prstGeom>
        </p:spPr>
      </p:pic>
      <p:sp>
        <p:nvSpPr>
          <p:cNvPr id="8" name="object 3"/>
          <p:cNvSpPr txBox="1"/>
          <p:nvPr/>
        </p:nvSpPr>
        <p:spPr>
          <a:xfrm>
            <a:off x="7290122" y="2275190"/>
            <a:ext cx="3274618" cy="1791747"/>
          </a:xfrm>
          <a:prstGeom prst="rect">
            <a:avLst/>
          </a:prstGeom>
        </p:spPr>
        <p:txBody>
          <a:bodyPr vert="horz" wrap="square" lIns="0" tIns="11024" rIns="0" bIns="0" rtlCol="0">
            <a:spAutoFit/>
          </a:bodyPr>
          <a:lstStyle/>
          <a:p>
            <a:pPr marL="10499">
              <a:spcBef>
                <a:spcPts val="87"/>
              </a:spcBef>
            </a:pPr>
            <a:r>
              <a:rPr sz="1157" spc="-9" dirty="0">
                <a:latin typeface="+mj-lt"/>
                <a:cs typeface="Cambria"/>
              </a:rPr>
              <a:t>DABSKA.LEGAL</a:t>
            </a:r>
            <a:endParaRPr sz="1157" dirty="0">
              <a:latin typeface="+mj-lt"/>
              <a:cs typeface="Cambria"/>
            </a:endParaRPr>
          </a:p>
          <a:p>
            <a:pPr marL="10499" marR="304483"/>
            <a:r>
              <a:rPr sz="1157" dirty="0">
                <a:latin typeface="+mj-lt"/>
                <a:cs typeface="Cambria"/>
              </a:rPr>
              <a:t>Kancelaria </a:t>
            </a:r>
            <a:r>
              <a:rPr sz="1157" spc="-4" dirty="0">
                <a:latin typeface="+mj-lt"/>
                <a:cs typeface="Cambria"/>
              </a:rPr>
              <a:t>Radcy </a:t>
            </a:r>
            <a:r>
              <a:rPr sz="1157" spc="-9" dirty="0">
                <a:latin typeface="+mj-lt"/>
                <a:cs typeface="Cambria"/>
              </a:rPr>
              <a:t>Prawnego </a:t>
            </a:r>
            <a:r>
              <a:rPr sz="1157" spc="-4" dirty="0">
                <a:latin typeface="+mj-lt"/>
                <a:cs typeface="Cambria"/>
              </a:rPr>
              <a:t> Małgorzata Dobrzyńska-Dąbska </a:t>
            </a:r>
            <a:r>
              <a:rPr sz="1157" spc="-244" dirty="0">
                <a:latin typeface="+mj-lt"/>
                <a:cs typeface="Cambria"/>
              </a:rPr>
              <a:t> </a:t>
            </a:r>
            <a:r>
              <a:rPr sz="1157" spc="-4" dirty="0">
                <a:latin typeface="+mj-lt"/>
                <a:cs typeface="Cambria"/>
              </a:rPr>
              <a:t>ul.</a:t>
            </a:r>
            <a:r>
              <a:rPr sz="1157" spc="-12" dirty="0">
                <a:latin typeface="+mj-lt"/>
                <a:cs typeface="Cambria"/>
              </a:rPr>
              <a:t> </a:t>
            </a:r>
            <a:r>
              <a:rPr sz="1157" spc="-9" dirty="0">
                <a:latin typeface="+mj-lt"/>
                <a:cs typeface="Cambria"/>
              </a:rPr>
              <a:t>Ząbkowska</a:t>
            </a:r>
            <a:r>
              <a:rPr sz="1157" spc="-4" dirty="0">
                <a:latin typeface="+mj-lt"/>
                <a:cs typeface="Cambria"/>
              </a:rPr>
              <a:t> </a:t>
            </a:r>
            <a:r>
              <a:rPr sz="1157" dirty="0">
                <a:latin typeface="+mj-lt"/>
                <a:cs typeface="Cambria"/>
              </a:rPr>
              <a:t>31</a:t>
            </a:r>
          </a:p>
          <a:p>
            <a:pPr marL="10499" marR="4200"/>
            <a:r>
              <a:rPr sz="1157" spc="-17" dirty="0">
                <a:latin typeface="+mj-lt"/>
                <a:cs typeface="Cambria"/>
              </a:rPr>
              <a:t>DAGO </a:t>
            </a:r>
            <a:r>
              <a:rPr sz="1157" spc="-9" dirty="0">
                <a:latin typeface="+mj-lt"/>
                <a:cs typeface="Cambria"/>
              </a:rPr>
              <a:t>CENTRUM </a:t>
            </a:r>
            <a:r>
              <a:rPr sz="1157" spc="-4" dirty="0">
                <a:latin typeface="+mj-lt"/>
                <a:cs typeface="Cambria"/>
              </a:rPr>
              <a:t>PRASKIE </a:t>
            </a:r>
            <a:r>
              <a:rPr sz="1157" spc="-9" dirty="0">
                <a:latin typeface="+mj-lt"/>
                <a:cs typeface="Cambria"/>
              </a:rPr>
              <a:t>KONESER </a:t>
            </a:r>
            <a:r>
              <a:rPr sz="1157" spc="-244" dirty="0">
                <a:latin typeface="+mj-lt"/>
                <a:cs typeface="Cambria"/>
              </a:rPr>
              <a:t> </a:t>
            </a:r>
            <a:r>
              <a:rPr sz="1157" spc="-4" dirty="0">
                <a:latin typeface="+mj-lt"/>
                <a:cs typeface="Cambria"/>
              </a:rPr>
              <a:t>LOK.11.</a:t>
            </a:r>
            <a:endParaRPr sz="1157" dirty="0">
              <a:latin typeface="+mj-lt"/>
              <a:cs typeface="Cambria"/>
            </a:endParaRPr>
          </a:p>
          <a:p>
            <a:pPr marL="10499" marR="1058865"/>
            <a:r>
              <a:rPr sz="1157" dirty="0">
                <a:latin typeface="+mj-lt"/>
                <a:cs typeface="Cambria"/>
              </a:rPr>
              <a:t>03-736 </a:t>
            </a:r>
            <a:r>
              <a:rPr sz="1157" spc="-12" dirty="0">
                <a:latin typeface="+mj-lt"/>
                <a:cs typeface="Cambria"/>
              </a:rPr>
              <a:t>Warszawa </a:t>
            </a:r>
            <a:r>
              <a:rPr sz="1157" spc="-9" dirty="0">
                <a:latin typeface="+mj-lt"/>
                <a:cs typeface="Cambria"/>
              </a:rPr>
              <a:t> </a:t>
            </a:r>
            <a:r>
              <a:rPr sz="1157" u="sng" dirty="0" err="1">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o</a:t>
            </a:r>
            <a:r>
              <a:rPr sz="1157" u="sng" spc="-9" dirty="0" err="1">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ff</a:t>
            </a:r>
            <a:r>
              <a:rPr sz="1157" u="sng" dirty="0" err="1">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ice@dabs</a:t>
            </a:r>
            <a:r>
              <a:rPr sz="1157" u="sng" spc="-17" dirty="0" err="1">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k</a:t>
            </a:r>
            <a:r>
              <a:rPr sz="1157" u="sng" spc="-4" dirty="0" err="1">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a.le</a:t>
            </a:r>
            <a:r>
              <a:rPr sz="1157" u="sng" spc="-9" dirty="0" err="1">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g</a:t>
            </a:r>
            <a:r>
              <a:rPr sz="1157" u="sng" spc="-4" dirty="0" err="1">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al</a:t>
            </a:r>
            <a:r>
              <a:rPr sz="1157" u="sng" spc="-4" dirty="0">
                <a:uFill>
                  <a:solidFill>
                    <a:srgbClr val="0462C1"/>
                  </a:solidFill>
                </a:uFill>
                <a:latin typeface="+mj-lt"/>
                <a:cs typeface="Cambria"/>
                <a:hlinkClick r:id="rId4">
                  <a:extLst>
                    <a:ext uri="{A12FA001-AC4F-418D-AE19-62706E023703}">
                      <ahyp:hlinkClr xmlns:ahyp="http://schemas.microsoft.com/office/drawing/2018/hyperlinkcolor" val="tx"/>
                    </a:ext>
                  </a:extLst>
                </a:hlinkClick>
              </a:rPr>
              <a:t> </a:t>
            </a:r>
            <a:r>
              <a:rPr sz="1157" spc="-4" dirty="0">
                <a:latin typeface="+mj-lt"/>
                <a:cs typeface="Cambria"/>
              </a:rPr>
              <a:t> </a:t>
            </a:r>
            <a:endParaRPr lang="pl-PL" sz="1157" spc="-4" dirty="0">
              <a:latin typeface="+mj-lt"/>
              <a:cs typeface="Cambria"/>
            </a:endParaRPr>
          </a:p>
          <a:p>
            <a:pPr marL="10499" marR="1058865"/>
            <a:r>
              <a:rPr sz="1157" spc="-4" dirty="0" err="1">
                <a:latin typeface="+mj-lt"/>
                <a:cs typeface="Cambria"/>
              </a:rPr>
              <a:t>tel</a:t>
            </a:r>
            <a:r>
              <a:rPr sz="1157" spc="-4" dirty="0">
                <a:latin typeface="+mj-lt"/>
                <a:cs typeface="Cambria"/>
              </a:rPr>
              <a:t>:</a:t>
            </a:r>
            <a:r>
              <a:rPr sz="1157" spc="-17" dirty="0">
                <a:latin typeface="+mj-lt"/>
                <a:cs typeface="Cambria"/>
              </a:rPr>
              <a:t> </a:t>
            </a:r>
            <a:r>
              <a:rPr sz="1157" dirty="0">
                <a:latin typeface="+mj-lt"/>
                <a:cs typeface="Cambria"/>
              </a:rPr>
              <a:t>+</a:t>
            </a:r>
            <a:r>
              <a:rPr sz="1157" spc="-9" dirty="0">
                <a:latin typeface="+mj-lt"/>
                <a:cs typeface="Cambria"/>
              </a:rPr>
              <a:t> </a:t>
            </a:r>
            <a:r>
              <a:rPr sz="1157" dirty="0">
                <a:latin typeface="+mj-lt"/>
                <a:cs typeface="Cambria"/>
              </a:rPr>
              <a:t>22</a:t>
            </a:r>
            <a:r>
              <a:rPr sz="1157" spc="-12" dirty="0">
                <a:latin typeface="+mj-lt"/>
                <a:cs typeface="Cambria"/>
              </a:rPr>
              <a:t> </a:t>
            </a:r>
            <a:r>
              <a:rPr sz="1157" dirty="0">
                <a:latin typeface="+mj-lt"/>
                <a:cs typeface="Cambria"/>
              </a:rPr>
              <a:t>349</a:t>
            </a:r>
            <a:r>
              <a:rPr sz="1157" spc="-17" dirty="0">
                <a:latin typeface="+mj-lt"/>
                <a:cs typeface="Cambria"/>
              </a:rPr>
              <a:t> </a:t>
            </a:r>
            <a:r>
              <a:rPr sz="1157" dirty="0">
                <a:latin typeface="+mj-lt"/>
                <a:cs typeface="Cambria"/>
              </a:rPr>
              <a:t>92</a:t>
            </a:r>
            <a:r>
              <a:rPr sz="1157" spc="-9" dirty="0">
                <a:latin typeface="+mj-lt"/>
                <a:cs typeface="Cambria"/>
              </a:rPr>
              <a:t> </a:t>
            </a:r>
            <a:r>
              <a:rPr sz="1157" dirty="0">
                <a:latin typeface="+mj-lt"/>
                <a:cs typeface="Cambria"/>
              </a:rPr>
              <a:t>51</a:t>
            </a:r>
          </a:p>
          <a:p>
            <a:pPr marL="10499"/>
            <a:r>
              <a:rPr sz="1157" spc="-4" dirty="0">
                <a:latin typeface="+mj-lt"/>
                <a:cs typeface="Cambria"/>
              </a:rPr>
              <a:t>fax:</a:t>
            </a:r>
            <a:r>
              <a:rPr sz="1157" spc="-9" dirty="0">
                <a:latin typeface="+mj-lt"/>
                <a:cs typeface="Cambria"/>
              </a:rPr>
              <a:t> </a:t>
            </a:r>
            <a:r>
              <a:rPr sz="1157" dirty="0">
                <a:latin typeface="+mj-lt"/>
                <a:cs typeface="Cambria"/>
              </a:rPr>
              <a:t>+</a:t>
            </a:r>
            <a:r>
              <a:rPr sz="1157" spc="-17" dirty="0">
                <a:latin typeface="+mj-lt"/>
                <a:cs typeface="Cambria"/>
              </a:rPr>
              <a:t> </a:t>
            </a:r>
            <a:r>
              <a:rPr sz="1157" dirty="0">
                <a:latin typeface="+mj-lt"/>
                <a:cs typeface="Cambria"/>
              </a:rPr>
              <a:t>22</a:t>
            </a:r>
            <a:r>
              <a:rPr sz="1157" spc="-4" dirty="0">
                <a:latin typeface="+mj-lt"/>
                <a:cs typeface="Cambria"/>
              </a:rPr>
              <a:t> </a:t>
            </a:r>
            <a:r>
              <a:rPr sz="1157" dirty="0">
                <a:latin typeface="+mj-lt"/>
                <a:cs typeface="Cambria"/>
              </a:rPr>
              <a:t>349</a:t>
            </a:r>
            <a:r>
              <a:rPr sz="1157" spc="-21" dirty="0">
                <a:latin typeface="+mj-lt"/>
                <a:cs typeface="Cambria"/>
              </a:rPr>
              <a:t> </a:t>
            </a:r>
            <a:r>
              <a:rPr sz="1157" dirty="0">
                <a:latin typeface="+mj-lt"/>
                <a:cs typeface="Cambria"/>
              </a:rPr>
              <a:t>92</a:t>
            </a:r>
            <a:r>
              <a:rPr sz="1157" spc="-9" dirty="0">
                <a:latin typeface="+mj-lt"/>
                <a:cs typeface="Cambria"/>
              </a:rPr>
              <a:t> </a:t>
            </a:r>
            <a:r>
              <a:rPr sz="1157" dirty="0">
                <a:latin typeface="+mj-lt"/>
                <a:cs typeface="Cambria"/>
              </a:rPr>
              <a:t>52</a:t>
            </a:r>
          </a:p>
          <a:p>
            <a:pPr marL="10499"/>
            <a:r>
              <a:rPr sz="1157" spc="-4" dirty="0">
                <a:latin typeface="+mj-lt"/>
                <a:cs typeface="Cambria"/>
              </a:rPr>
              <a:t>REGON:142579139</a:t>
            </a:r>
            <a:endParaRPr sz="1157" dirty="0">
              <a:latin typeface="+mj-lt"/>
              <a:cs typeface="Cambria"/>
            </a:endParaRPr>
          </a:p>
          <a:p>
            <a:pPr marL="10499">
              <a:spcBef>
                <a:spcPts val="33"/>
              </a:spcBef>
            </a:pPr>
            <a:r>
              <a:rPr sz="1157" u="sng" spc="-9" dirty="0">
                <a:uFill>
                  <a:solidFill>
                    <a:srgbClr val="0462C1"/>
                  </a:solidFill>
                </a:uFill>
                <a:latin typeface="+mj-lt"/>
                <a:cs typeface="Cambria"/>
                <a:hlinkClick r:id="rId5">
                  <a:extLst>
                    <a:ext uri="{A12FA001-AC4F-418D-AE19-62706E023703}">
                      <ahyp:hlinkClr xmlns:ahyp="http://schemas.microsoft.com/office/drawing/2018/hyperlinkcolor" val="tx"/>
                    </a:ext>
                  </a:extLst>
                </a:hlinkClick>
              </a:rPr>
              <a:t>www.dabska.legal</a:t>
            </a:r>
            <a:endParaRPr sz="1157" dirty="0">
              <a:latin typeface="+mj-lt"/>
              <a:cs typeface="Cambria"/>
            </a:endParaRPr>
          </a:p>
        </p:txBody>
      </p:sp>
    </p:spTree>
    <p:extLst>
      <p:ext uri="{BB962C8B-B14F-4D97-AF65-F5344CB8AC3E}">
        <p14:creationId xmlns:p14="http://schemas.microsoft.com/office/powerpoint/2010/main" val="3325994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DD61C694-1C19-4819-A05E-5A0C6EFCC9E7}"/>
              </a:ext>
            </a:extLst>
          </p:cNvPr>
          <p:cNvSpPr>
            <a:spLocks noGrp="1"/>
          </p:cNvSpPr>
          <p:nvPr>
            <p:ph type="sldNum" sz="quarter" idx="12"/>
          </p:nvPr>
        </p:nvSpPr>
        <p:spPr/>
        <p:txBody>
          <a:bodyPr/>
          <a:lstStyle/>
          <a:p>
            <a:fld id="{2EF4E27E-2D25-497E-9A69-241B9E64DB37}" type="slidenum">
              <a:rPr lang="en-GB" smtClean="0"/>
              <a:pPr/>
              <a:t>14</a:t>
            </a:fld>
            <a:endParaRPr lang="en-GB"/>
          </a:p>
        </p:txBody>
      </p:sp>
      <p:sp>
        <p:nvSpPr>
          <p:cNvPr id="2" name="Tytuł 1">
            <a:extLst>
              <a:ext uri="{FF2B5EF4-FFF2-40B4-BE49-F238E27FC236}">
                <a16:creationId xmlns:a16="http://schemas.microsoft.com/office/drawing/2014/main" id="{3E9B20E2-B9BD-4268-994D-774459DB6B9D}"/>
              </a:ext>
            </a:extLst>
          </p:cNvPr>
          <p:cNvSpPr>
            <a:spLocks noGrp="1"/>
          </p:cNvSpPr>
          <p:nvPr>
            <p:ph type="title" idx="4294967295"/>
          </p:nvPr>
        </p:nvSpPr>
        <p:spPr>
          <a:xfrm>
            <a:off x="306123" y="551227"/>
            <a:ext cx="8471386" cy="540726"/>
          </a:xfrm>
        </p:spPr>
        <p:txBody>
          <a:bodyPr>
            <a:normAutofit/>
          </a:bodyPr>
          <a:lstStyle/>
          <a:p>
            <a:r>
              <a:rPr lang="pl-PL" dirty="0"/>
              <a:t>Uszczegółowienie powiązań</a:t>
            </a:r>
          </a:p>
        </p:txBody>
      </p:sp>
      <p:sp>
        <p:nvSpPr>
          <p:cNvPr id="3" name="Symbol zastępczy zawartości 2">
            <a:extLst>
              <a:ext uri="{FF2B5EF4-FFF2-40B4-BE49-F238E27FC236}">
                <a16:creationId xmlns:a16="http://schemas.microsoft.com/office/drawing/2014/main" id="{AD188BC4-6498-4600-88F9-F9F6D90A31E4}"/>
              </a:ext>
            </a:extLst>
          </p:cNvPr>
          <p:cNvSpPr>
            <a:spLocks noGrp="1"/>
          </p:cNvSpPr>
          <p:nvPr>
            <p:ph idx="4294967295"/>
          </p:nvPr>
        </p:nvSpPr>
        <p:spPr>
          <a:xfrm>
            <a:off x="306123" y="2246903"/>
            <a:ext cx="9071610" cy="4989036"/>
          </a:xfrm>
        </p:spPr>
        <p:txBody>
          <a:bodyPr/>
          <a:lstStyle/>
          <a:p>
            <a:pPr algn="just"/>
            <a:r>
              <a:rPr lang="pl-PL" sz="1764" dirty="0"/>
              <a:t>Wpływ dominujący nie istnieje, jeżeli inwestorzy nie angażują się bezpośrednio lub pośrednio w zarządzanie danym przedsiębiorstwem, bez uszczerbku dla ich praw jako udziałowców/akcjonariuszy.</a:t>
            </a:r>
          </a:p>
          <a:p>
            <a:pPr marL="0" indent="0" algn="just">
              <a:buNone/>
            </a:pPr>
            <a:endParaRPr lang="pl-PL" sz="1764" dirty="0"/>
          </a:p>
          <a:p>
            <a:pPr algn="just"/>
            <a:r>
              <a:rPr lang="pl-PL" sz="1764" dirty="0"/>
              <a:t>Uwaga ! – powiązania mogą nastąpić za pomocą innych przedsiębiorstw lub inwestorów. Powiązania mogą następować za pośrednictwem osoby fizycznej lub grupy osób fizycznych działających wspólnie. jeżeli prowadzą one swoją działalność lub część działalności na tym samym rynku właściwym lub rynkach pokrewnych.</a:t>
            </a:r>
          </a:p>
          <a:p>
            <a:pPr algn="just"/>
            <a:endParaRPr lang="pl-PL" sz="1764" dirty="0"/>
          </a:p>
          <a:p>
            <a:pPr algn="just"/>
            <a:r>
              <a:rPr lang="pl-PL" sz="1764" dirty="0"/>
              <a:t>Za „rynek pokrewny” uważa się rynek dla danego produktu lub usługi znajdujący się bezpośrednio na wyższym lub niższym szczeblu rynku w stosunku do rynku właściwego.</a:t>
            </a:r>
          </a:p>
        </p:txBody>
      </p:sp>
    </p:spTree>
    <p:extLst>
      <p:ext uri="{BB962C8B-B14F-4D97-AF65-F5344CB8AC3E}">
        <p14:creationId xmlns:p14="http://schemas.microsoft.com/office/powerpoint/2010/main" val="123641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999FC46A-6D8A-4C2C-BAF9-E6DFDB3068A2}"/>
              </a:ext>
            </a:extLst>
          </p:cNvPr>
          <p:cNvSpPr>
            <a:spLocks noGrp="1"/>
          </p:cNvSpPr>
          <p:nvPr>
            <p:ph type="sldNum" sz="quarter" idx="12"/>
          </p:nvPr>
        </p:nvSpPr>
        <p:spPr/>
        <p:txBody>
          <a:bodyPr/>
          <a:lstStyle/>
          <a:p>
            <a:fld id="{2EF4E27E-2D25-497E-9A69-241B9E64DB37}" type="slidenum">
              <a:rPr lang="en-GB" smtClean="0"/>
              <a:pPr/>
              <a:t>15</a:t>
            </a:fld>
            <a:endParaRPr lang="en-GB"/>
          </a:p>
        </p:txBody>
      </p:sp>
      <p:sp>
        <p:nvSpPr>
          <p:cNvPr id="2" name="Tytuł 1">
            <a:extLst>
              <a:ext uri="{FF2B5EF4-FFF2-40B4-BE49-F238E27FC236}">
                <a16:creationId xmlns:a16="http://schemas.microsoft.com/office/drawing/2014/main" id="{5F3382CA-75A5-44A3-9D04-AC34F1C857A9}"/>
              </a:ext>
            </a:extLst>
          </p:cNvPr>
          <p:cNvSpPr>
            <a:spLocks noGrp="1"/>
          </p:cNvSpPr>
          <p:nvPr>
            <p:ph type="title" idx="4294967295"/>
          </p:nvPr>
        </p:nvSpPr>
        <p:spPr>
          <a:xfrm>
            <a:off x="306123" y="551227"/>
            <a:ext cx="8471386" cy="540726"/>
          </a:xfrm>
        </p:spPr>
        <p:txBody>
          <a:bodyPr>
            <a:normAutofit/>
          </a:bodyPr>
          <a:lstStyle/>
          <a:p>
            <a:r>
              <a:rPr lang="pl-PL" dirty="0"/>
              <a:t>Przedsiębiorstwa partnerskie</a:t>
            </a:r>
          </a:p>
        </p:txBody>
      </p:sp>
      <p:sp>
        <p:nvSpPr>
          <p:cNvPr id="3" name="Symbol zastępczy zawartości 2">
            <a:extLst>
              <a:ext uri="{FF2B5EF4-FFF2-40B4-BE49-F238E27FC236}">
                <a16:creationId xmlns:a16="http://schemas.microsoft.com/office/drawing/2014/main" id="{1D61904C-3239-498D-B4B7-1D4B9FBD9920}"/>
              </a:ext>
            </a:extLst>
          </p:cNvPr>
          <p:cNvSpPr>
            <a:spLocks noGrp="1"/>
          </p:cNvSpPr>
          <p:nvPr>
            <p:ph idx="4294967295"/>
          </p:nvPr>
        </p:nvSpPr>
        <p:spPr>
          <a:xfrm>
            <a:off x="306123" y="2747381"/>
            <a:ext cx="9071610" cy="2619638"/>
          </a:xfrm>
        </p:spPr>
        <p:txBody>
          <a:bodyPr/>
          <a:lstStyle/>
          <a:p>
            <a:pPr algn="just"/>
            <a:r>
              <a:rPr lang="pl-PL" sz="1764" dirty="0"/>
              <a:t>  „Przedsiębiorstwa partnerskie” oznaczają wszystkie przedsiębiorstwa, które nie zostały zakwalifikowane jako przedsiębiorstwa powiązane i między którymi istnieją następujące związki: przedsiębiorstwo działające na rynku wyższego szczebla (typu upstream) posiada, samodzielnie lub wspólnie z co najmniej jednym przedsiębiorstwem powiązanym, co najmniej 25 % kapitału innego przedsiębiorstwa działającego na rynku niższego szczebla (typu downstream) lub praw głosu w takim przedsiębiorstwie.</a:t>
            </a:r>
          </a:p>
          <a:p>
            <a:pPr algn="just"/>
            <a:endParaRPr lang="pl-PL" sz="1764" dirty="0"/>
          </a:p>
        </p:txBody>
      </p:sp>
    </p:spTree>
    <p:extLst>
      <p:ext uri="{BB962C8B-B14F-4D97-AF65-F5344CB8AC3E}">
        <p14:creationId xmlns:p14="http://schemas.microsoft.com/office/powerpoint/2010/main" val="111619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D21A269-2458-4355-9068-FB5861787E91}"/>
              </a:ext>
            </a:extLst>
          </p:cNvPr>
          <p:cNvSpPr>
            <a:spLocks noGrp="1"/>
          </p:cNvSpPr>
          <p:nvPr>
            <p:ph type="sldNum" sz="quarter" idx="12"/>
          </p:nvPr>
        </p:nvSpPr>
        <p:spPr/>
        <p:txBody>
          <a:bodyPr/>
          <a:lstStyle/>
          <a:p>
            <a:fld id="{2EF4E27E-2D25-497E-9A69-241B9E64DB37}" type="slidenum">
              <a:rPr lang="en-GB" smtClean="0"/>
              <a:pPr/>
              <a:t>16</a:t>
            </a:fld>
            <a:endParaRPr lang="en-GB"/>
          </a:p>
        </p:txBody>
      </p:sp>
      <p:sp>
        <p:nvSpPr>
          <p:cNvPr id="2" name="Tytuł 1">
            <a:extLst>
              <a:ext uri="{FF2B5EF4-FFF2-40B4-BE49-F238E27FC236}">
                <a16:creationId xmlns:a16="http://schemas.microsoft.com/office/drawing/2014/main" id="{DD976B9C-80BC-4D51-AC20-5D293E3FD42C}"/>
              </a:ext>
            </a:extLst>
          </p:cNvPr>
          <p:cNvSpPr>
            <a:spLocks noGrp="1"/>
          </p:cNvSpPr>
          <p:nvPr>
            <p:ph type="title" idx="4294967295"/>
          </p:nvPr>
        </p:nvSpPr>
        <p:spPr>
          <a:xfrm>
            <a:off x="1914305" y="684221"/>
            <a:ext cx="8471385" cy="540726"/>
          </a:xfrm>
        </p:spPr>
        <p:txBody>
          <a:bodyPr>
            <a:normAutofit/>
          </a:bodyPr>
          <a:lstStyle/>
          <a:p>
            <a:r>
              <a:rPr lang="pl-PL" dirty="0"/>
              <a:t>Szczególna rola spółek komunalnych</a:t>
            </a:r>
          </a:p>
        </p:txBody>
      </p:sp>
      <p:sp>
        <p:nvSpPr>
          <p:cNvPr id="3" name="Symbol zastępczy zawartości 2">
            <a:extLst>
              <a:ext uri="{FF2B5EF4-FFF2-40B4-BE49-F238E27FC236}">
                <a16:creationId xmlns:a16="http://schemas.microsoft.com/office/drawing/2014/main" id="{875A7B62-E59A-4518-BF34-B33953F236FF}"/>
              </a:ext>
            </a:extLst>
          </p:cNvPr>
          <p:cNvSpPr>
            <a:spLocks noGrp="1"/>
          </p:cNvSpPr>
          <p:nvPr>
            <p:ph idx="4294967295"/>
          </p:nvPr>
        </p:nvSpPr>
        <p:spPr>
          <a:xfrm>
            <a:off x="306123" y="2645886"/>
            <a:ext cx="9073360" cy="3114866"/>
          </a:xfrm>
        </p:spPr>
        <p:txBody>
          <a:bodyPr/>
          <a:lstStyle/>
          <a:p>
            <a:r>
              <a:rPr lang="pl-PL" sz="1764" dirty="0"/>
              <a:t>przedsiębiorstwa nie można uznać za małe lub średnie przedsiębiorstwo, jeżeli 25 % lub więcej kapitału lub praw głosu kontroluje bezpośrednio lub pośrednio, wspólnie lub indywidualnie, co najmniej jeden organ publiczny.</a:t>
            </a:r>
          </a:p>
        </p:txBody>
      </p:sp>
    </p:spTree>
    <p:extLst>
      <p:ext uri="{BB962C8B-B14F-4D97-AF65-F5344CB8AC3E}">
        <p14:creationId xmlns:p14="http://schemas.microsoft.com/office/powerpoint/2010/main" val="111975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0842255-7718-4732-B045-4F62D606AA35}"/>
              </a:ext>
            </a:extLst>
          </p:cNvPr>
          <p:cNvSpPr>
            <a:spLocks noGrp="1"/>
          </p:cNvSpPr>
          <p:nvPr>
            <p:ph type="sldNum" sz="quarter" idx="12"/>
          </p:nvPr>
        </p:nvSpPr>
        <p:spPr/>
        <p:txBody>
          <a:bodyPr/>
          <a:lstStyle/>
          <a:p>
            <a:fld id="{2EF4E27E-2D25-497E-9A69-241B9E64DB37}" type="slidenum">
              <a:rPr lang="en-GB" smtClean="0"/>
              <a:pPr/>
              <a:t>17</a:t>
            </a:fld>
            <a:endParaRPr lang="en-GB"/>
          </a:p>
        </p:txBody>
      </p:sp>
      <p:sp>
        <p:nvSpPr>
          <p:cNvPr id="2" name="Tytuł 1">
            <a:extLst>
              <a:ext uri="{FF2B5EF4-FFF2-40B4-BE49-F238E27FC236}">
                <a16:creationId xmlns:a16="http://schemas.microsoft.com/office/drawing/2014/main" id="{C2DAD42F-21FC-4083-9868-6F17ACDD359C}"/>
              </a:ext>
            </a:extLst>
          </p:cNvPr>
          <p:cNvSpPr>
            <a:spLocks noGrp="1"/>
          </p:cNvSpPr>
          <p:nvPr>
            <p:ph type="title" idx="4294967295"/>
          </p:nvPr>
        </p:nvSpPr>
        <p:spPr>
          <a:xfrm>
            <a:off x="1332692" y="354953"/>
            <a:ext cx="8473136" cy="405983"/>
          </a:xfrm>
        </p:spPr>
        <p:txBody>
          <a:bodyPr>
            <a:noAutofit/>
          </a:bodyPr>
          <a:lstStyle/>
          <a:p>
            <a:r>
              <a:rPr lang="pl-PL" sz="3527" dirty="0"/>
              <a:t>Przedsiębiorstwo w trudnej sytuacji</a:t>
            </a:r>
          </a:p>
        </p:txBody>
      </p:sp>
      <p:sp>
        <p:nvSpPr>
          <p:cNvPr id="3" name="Symbol zastępczy zawartości 2">
            <a:extLst>
              <a:ext uri="{FF2B5EF4-FFF2-40B4-BE49-F238E27FC236}">
                <a16:creationId xmlns:a16="http://schemas.microsoft.com/office/drawing/2014/main" id="{3379C79E-35A3-4597-9DDB-F0184B997C0E}"/>
              </a:ext>
            </a:extLst>
          </p:cNvPr>
          <p:cNvSpPr>
            <a:spLocks noGrp="1"/>
          </p:cNvSpPr>
          <p:nvPr>
            <p:ph idx="4294967295"/>
          </p:nvPr>
        </p:nvSpPr>
        <p:spPr>
          <a:xfrm>
            <a:off x="281530" y="1170245"/>
            <a:ext cx="10320960" cy="3743089"/>
          </a:xfrm>
        </p:spPr>
        <p:txBody>
          <a:bodyPr>
            <a:noAutofit/>
          </a:bodyPr>
          <a:lstStyle/>
          <a:p>
            <a:pPr marL="0" marR="63521" indent="0" algn="just">
              <a:spcBef>
                <a:spcPts val="492"/>
              </a:spcBef>
              <a:buNone/>
            </a:pPr>
            <a:r>
              <a:rPr lang="pl-PL" sz="1670" b="1" dirty="0">
                <a:latin typeface="Open Sans" panose="020B0606030504020204" pitchFamily="34" charset="0"/>
                <a:ea typeface="Open Sans" panose="020B0606030504020204" pitchFamily="34" charset="0"/>
                <a:cs typeface="Open Sans" panose="020B0606030504020204" pitchFamily="34" charset="0"/>
              </a:rPr>
              <a:t>Przez</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przedsiębiorstwo</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znajdujące</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się</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w</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trudnej</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sytuacji</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należy</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rozumieć</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przedsiębiorstwo,</a:t>
            </a:r>
            <a:r>
              <a:rPr lang="pl-PL" sz="1670" b="1" spc="-17"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wobec</a:t>
            </a:r>
            <a:r>
              <a:rPr lang="pl-PL" sz="1670" b="1" spc="-17"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którego</a:t>
            </a:r>
            <a:r>
              <a:rPr lang="pl-PL" sz="1670" b="1" spc="-17"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zachodzi</a:t>
            </a:r>
            <a:r>
              <a:rPr lang="pl-PL" sz="1670" b="1" spc="-12"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co</a:t>
            </a:r>
            <a:r>
              <a:rPr lang="pl-PL" sz="1670" b="1" spc="-9"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najmniej</a:t>
            </a:r>
            <a:r>
              <a:rPr lang="pl-PL" sz="1670" b="1" spc="-12"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jedna</a:t>
            </a:r>
            <a:r>
              <a:rPr lang="pl-PL" sz="1670" b="1" spc="-12"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z</a:t>
            </a:r>
            <a:r>
              <a:rPr lang="pl-PL" sz="1670" b="1" spc="-12"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poniższych</a:t>
            </a:r>
            <a:r>
              <a:rPr lang="pl-PL" sz="1670" b="1" spc="-17" dirty="0">
                <a:latin typeface="Open Sans" panose="020B0606030504020204" pitchFamily="34" charset="0"/>
                <a:ea typeface="Open Sans" panose="020B0606030504020204" pitchFamily="34" charset="0"/>
                <a:cs typeface="Open Sans" panose="020B0606030504020204" pitchFamily="34" charset="0"/>
              </a:rPr>
              <a:t> </a:t>
            </a:r>
            <a:r>
              <a:rPr lang="pl-PL" sz="1670" b="1" dirty="0">
                <a:latin typeface="Open Sans" panose="020B0606030504020204" pitchFamily="34" charset="0"/>
                <a:ea typeface="Open Sans" panose="020B0606030504020204" pitchFamily="34" charset="0"/>
                <a:cs typeface="Open Sans" panose="020B0606030504020204" pitchFamily="34" charset="0"/>
              </a:rPr>
              <a:t>okoliczności:</a:t>
            </a:r>
          </a:p>
          <a:p>
            <a:pPr marR="60372" algn="just">
              <a:spcBef>
                <a:spcPts val="500"/>
              </a:spcBef>
              <a:buSzPts val="1100"/>
              <a:tabLst>
                <a:tab pos="211039" algn="l"/>
              </a:tabLst>
            </a:pPr>
            <a:r>
              <a:rPr lang="pl-PL" sz="1670" b="1" spc="-4" dirty="0">
                <a:latin typeface="Open Sans" panose="020B0606030504020204" pitchFamily="34" charset="0"/>
                <a:ea typeface="Open Sans" panose="020B0606030504020204" pitchFamily="34" charset="0"/>
                <a:cs typeface="Open Sans" panose="020B0606030504020204" pitchFamily="34" charset="0"/>
              </a:rPr>
              <a:t>w</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przypadku</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spółki</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z</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ograniczoną</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odpowiedzialnością,</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gdy</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ponad</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połowa</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jej</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subskrybowanego kapitału zakładowego została utracona w efekcie zakumulowanych</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b="1" spc="-4" dirty="0">
                <a:latin typeface="Open Sans" panose="020B0606030504020204" pitchFamily="34" charset="0"/>
                <a:ea typeface="Open Sans" panose="020B0606030504020204" pitchFamily="34" charset="0"/>
                <a:cs typeface="Open Sans" panose="020B0606030504020204" pitchFamily="34" charset="0"/>
              </a:rPr>
              <a:t>strat. </a:t>
            </a:r>
          </a:p>
          <a:p>
            <a:pPr marR="60372" algn="just">
              <a:spcBef>
                <a:spcPts val="500"/>
              </a:spcBef>
              <a:buSzPts val="1100"/>
              <a:tabLst>
                <a:tab pos="211039" algn="l"/>
              </a:tabLst>
            </a:pPr>
            <a:r>
              <a:rPr lang="pl-PL" sz="1670" spc="-4" dirty="0">
                <a:latin typeface="Open Sans" panose="020B0606030504020204" pitchFamily="34" charset="0"/>
                <a:ea typeface="Open Sans" panose="020B0606030504020204" pitchFamily="34" charset="0"/>
                <a:cs typeface="Open Sans" panose="020B0606030504020204" pitchFamily="34" charset="0"/>
              </a:rPr>
              <a:t>w</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przypadku</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spółki,</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w</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której</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co</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najmniej</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niektórzy</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członkowie</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ponoszą</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nieograniczoną</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odpowiedzialność za jej zadłużenie,    gdy    ponad    połowa    jej    kapitału    wykazanego</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w sprawozdaniach finansowych tej spółki została utracona w efekcie zakumulowanych strat.</a:t>
            </a:r>
            <a:r>
              <a:rPr lang="pl-PL" sz="1670" spc="4" dirty="0">
                <a:latin typeface="Open Sans" panose="020B0606030504020204" pitchFamily="34" charset="0"/>
                <a:ea typeface="Open Sans" panose="020B0606030504020204" pitchFamily="34" charset="0"/>
                <a:cs typeface="Open Sans" panose="020B0606030504020204" pitchFamily="34" charset="0"/>
              </a:rPr>
              <a:t> </a:t>
            </a:r>
          </a:p>
          <a:p>
            <a:pPr marR="61421" algn="just">
              <a:spcBef>
                <a:spcPts val="496"/>
              </a:spcBef>
              <a:buSzPts val="1100"/>
              <a:tabLst>
                <a:tab pos="211039" algn="l"/>
              </a:tabLst>
            </a:pPr>
            <a:r>
              <a:rPr lang="pl-PL" sz="1670" spc="-4" dirty="0">
                <a:latin typeface="Open Sans" panose="020B0606030504020204" pitchFamily="34" charset="0"/>
                <a:ea typeface="Open Sans" panose="020B0606030504020204" pitchFamily="34" charset="0"/>
                <a:cs typeface="Open Sans" panose="020B0606030504020204" pitchFamily="34" charset="0"/>
              </a:rPr>
              <a:t>w  </a:t>
            </a:r>
            <a:r>
              <a:rPr lang="pl-PL" sz="1670" spc="58"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sytuacji   </a:t>
            </a:r>
            <a:r>
              <a:rPr lang="pl-PL" sz="1670" spc="58"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gdy   </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przedsiębiorstwo   </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podlega   </a:t>
            </a:r>
            <a:r>
              <a:rPr lang="pl-PL" sz="1670" spc="5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zbiorowemu   </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postępowaniu   </a:t>
            </a:r>
            <a:r>
              <a:rPr lang="pl-PL" sz="1670" spc="58"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w   </a:t>
            </a:r>
            <a:r>
              <a:rPr lang="pl-PL" sz="1670" spc="58"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związku</a:t>
            </a:r>
            <a:r>
              <a:rPr lang="pl-PL" sz="1670" spc="-19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z</a:t>
            </a:r>
            <a:r>
              <a:rPr lang="pl-PL" sz="1670" spc="-25"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niewypłacalnością</a:t>
            </a:r>
            <a:r>
              <a:rPr lang="pl-PL" sz="1670" spc="-2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lub</a:t>
            </a:r>
            <a:r>
              <a:rPr lang="pl-PL" sz="1670" spc="-2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spełnia</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kryteria</a:t>
            </a:r>
            <a:r>
              <a:rPr lang="pl-PL" sz="1670" spc="-2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na</a:t>
            </a:r>
            <a:r>
              <a:rPr lang="pl-PL" sz="1670" spc="-2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mocy</a:t>
            </a:r>
            <a:r>
              <a:rPr lang="pl-PL" sz="1670" spc="-2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obowiązującego</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prawa</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krajowego,</a:t>
            </a:r>
            <a:r>
              <a:rPr lang="pl-PL" sz="1670" spc="-2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by</a:t>
            </a:r>
            <a:r>
              <a:rPr lang="pl-PL" sz="1670" spc="-2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zostać </a:t>
            </a:r>
            <a:r>
              <a:rPr lang="pl-PL" sz="1670" dirty="0">
                <a:latin typeface="Open Sans" panose="020B0606030504020204" pitchFamily="34" charset="0"/>
                <a:ea typeface="Open Sans" panose="020B0606030504020204" pitchFamily="34" charset="0"/>
                <a:cs typeface="Open Sans" panose="020B0606030504020204" pitchFamily="34" charset="0"/>
              </a:rPr>
              <a:t>objętym</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zbiorowym</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postępowaniem</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związku</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niewypłacalnością</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wniosek</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jej</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wierzycieli;</a:t>
            </a:r>
          </a:p>
          <a:p>
            <a:pPr marR="60372" algn="just">
              <a:spcBef>
                <a:spcPts val="496"/>
              </a:spcBef>
              <a:buSzPts val="1100"/>
              <a:tabLst>
                <a:tab pos="211039" algn="l"/>
              </a:tabLst>
            </a:pPr>
            <a:r>
              <a:rPr lang="pl-PL" sz="1670" spc="-4" dirty="0">
                <a:latin typeface="Open Sans" panose="020B0606030504020204" pitchFamily="34" charset="0"/>
                <a:ea typeface="Open Sans" panose="020B0606030504020204" pitchFamily="34" charset="0"/>
                <a:cs typeface="Open Sans" panose="020B0606030504020204" pitchFamily="34" charset="0"/>
              </a:rPr>
              <a:t>w sytuacji gdy przedsiębiorstwo otrzymało pomoc na ratowanie i nie spłaciło do tej pory</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pożyczki</a:t>
            </a:r>
            <a:r>
              <a:rPr lang="pl-PL" sz="1670" spc="95"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ani</a:t>
            </a:r>
            <a:r>
              <a:rPr lang="pl-PL" sz="1670" spc="95"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nie</a:t>
            </a:r>
            <a:r>
              <a:rPr lang="pl-PL" sz="1670" spc="9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zakończyło</a:t>
            </a:r>
            <a:r>
              <a:rPr lang="pl-PL" sz="1670" spc="95"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umowy</a:t>
            </a:r>
            <a:r>
              <a:rPr lang="pl-PL" sz="1670" spc="10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o</a:t>
            </a:r>
            <a:r>
              <a:rPr lang="pl-PL" sz="1670" spc="95"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gwarancję</a:t>
            </a:r>
            <a:r>
              <a:rPr lang="pl-PL" sz="1670" spc="9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lub</a:t>
            </a:r>
            <a:r>
              <a:rPr lang="pl-PL" sz="1670" spc="95"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otrzymało</a:t>
            </a:r>
            <a:r>
              <a:rPr lang="pl-PL" sz="1670" spc="9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pomoc</a:t>
            </a:r>
            <a:r>
              <a:rPr lang="pl-PL" sz="1670" spc="9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na</a:t>
            </a:r>
            <a:r>
              <a:rPr lang="pl-PL" sz="1670" spc="95"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restrukturyzację</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i</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nadal podlega</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planowi</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restrukturyzacyjnemu;</a:t>
            </a:r>
          </a:p>
          <a:p>
            <a:pPr algn="just">
              <a:spcBef>
                <a:spcPts val="500"/>
              </a:spcBef>
              <a:buSzPts val="1100"/>
              <a:tabLst>
                <a:tab pos="211039" algn="l"/>
              </a:tabLst>
            </a:pPr>
            <a:r>
              <a:rPr lang="pl-PL" sz="1670" spc="-4" dirty="0">
                <a:latin typeface="Open Sans" panose="020B0606030504020204" pitchFamily="34" charset="0"/>
                <a:ea typeface="Open Sans" panose="020B0606030504020204" pitchFamily="34" charset="0"/>
                <a:cs typeface="Open Sans" panose="020B0606030504020204" pitchFamily="34" charset="0"/>
              </a:rPr>
              <a:t>w</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przypadku</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przedsiębiorstwa,</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które</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nie</a:t>
            </a:r>
            <a:r>
              <a:rPr lang="pl-PL" sz="1670" spc="-12"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jest</a:t>
            </a:r>
            <a:r>
              <a:rPr lang="pl-PL" sz="1670" spc="-12"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MŚP,</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jeśli</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w</a:t>
            </a:r>
            <a:r>
              <a:rPr lang="pl-PL" sz="1670" spc="-12"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ciągu</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ostatnich</a:t>
            </a:r>
            <a:r>
              <a:rPr lang="pl-PL" sz="1670" spc="-12"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dwóch</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lat:</a:t>
            </a:r>
          </a:p>
          <a:p>
            <a:pPr marR="61421" lvl="1" algn="just">
              <a:spcBef>
                <a:spcPts val="529"/>
              </a:spcBef>
              <a:buSzPts val="1100"/>
              <a:tabLst>
                <a:tab pos="360130" algn="l"/>
              </a:tabLst>
            </a:pPr>
            <a:r>
              <a:rPr lang="pl-PL" sz="1670" spc="-4" dirty="0">
                <a:latin typeface="Open Sans" panose="020B0606030504020204" pitchFamily="34" charset="0"/>
                <a:ea typeface="Open Sans" panose="020B0606030504020204" pitchFamily="34" charset="0"/>
                <a:cs typeface="Open Sans" panose="020B0606030504020204" pitchFamily="34" charset="0"/>
              </a:rPr>
              <a:t>księgowy</a:t>
            </a:r>
            <a:r>
              <a:rPr lang="pl-PL" sz="1670" spc="-5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stosunek</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kapitału</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obcego</a:t>
            </a:r>
            <a:r>
              <a:rPr lang="pl-PL" sz="1670" spc="-58"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do</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kapitału</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własnego</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tego</a:t>
            </a:r>
            <a:r>
              <a:rPr lang="pl-PL" sz="1670" spc="-50"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przedsiębiorstwa</a:t>
            </a:r>
            <a:r>
              <a:rPr lang="pl-PL" sz="1670" spc="-5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przekracza</a:t>
            </a:r>
            <a:r>
              <a:rPr lang="pl-PL" sz="1670" spc="-191"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7,5; oraz</a:t>
            </a:r>
          </a:p>
          <a:p>
            <a:pPr marR="61421" lvl="1" algn="just">
              <a:buSzPts val="1100"/>
              <a:tabLst>
                <a:tab pos="360130" algn="l"/>
              </a:tabLst>
            </a:pPr>
            <a:r>
              <a:rPr lang="pl-PL" sz="1670" spc="-4" dirty="0">
                <a:latin typeface="Open Sans" panose="020B0606030504020204" pitchFamily="34" charset="0"/>
                <a:ea typeface="Open Sans" panose="020B0606030504020204" pitchFamily="34" charset="0"/>
                <a:cs typeface="Open Sans" panose="020B0606030504020204" pitchFamily="34" charset="0"/>
              </a:rPr>
              <a:t>wskaźnik relacji pokrycia odsetek do wskaźnika EBITDA tego przedsiębiorstwa wynosi</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poniżej 1,0.</a:t>
            </a:r>
          </a:p>
          <a:p>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02279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C4FEF01E-F8BB-4EAE-88D9-9A3902A8772E}"/>
              </a:ext>
            </a:extLst>
          </p:cNvPr>
          <p:cNvSpPr>
            <a:spLocks noGrp="1"/>
          </p:cNvSpPr>
          <p:nvPr>
            <p:ph type="sldNum" sz="quarter" idx="4294967295"/>
          </p:nvPr>
        </p:nvSpPr>
        <p:spPr>
          <a:xfrm>
            <a:off x="7193826" y="6882454"/>
            <a:ext cx="3191863" cy="503978"/>
          </a:xfrm>
        </p:spPr>
        <p:txBody>
          <a:bodyPr/>
          <a:lstStyle/>
          <a:p>
            <a:pPr rtl="0"/>
            <a:fld id="{8699F50C-BE38-4BD0-BA84-9B090E1F2B9B}" type="slidenum">
              <a:rPr lang="pl-PL" noProof="0" smtClean="0"/>
              <a:t>18</a:t>
            </a:fld>
            <a:endParaRPr lang="pl-PL" noProof="0"/>
          </a:p>
        </p:txBody>
      </p:sp>
      <p:sp>
        <p:nvSpPr>
          <p:cNvPr id="4" name="Owal 3">
            <a:extLst>
              <a:ext uri="{FF2B5EF4-FFF2-40B4-BE49-F238E27FC236}">
                <a16:creationId xmlns:a16="http://schemas.microsoft.com/office/drawing/2014/main" id="{89B5AD40-A20C-45DE-9AD1-05B50E8B711F}"/>
              </a:ext>
            </a:extLst>
          </p:cNvPr>
          <p:cNvSpPr/>
          <p:nvPr/>
        </p:nvSpPr>
        <p:spPr>
          <a:xfrm>
            <a:off x="1425722" y="1785972"/>
            <a:ext cx="2650670" cy="2215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984" dirty="0"/>
              <a:t>Liczba zatrudnionych</a:t>
            </a:r>
          </a:p>
        </p:txBody>
      </p:sp>
      <p:sp>
        <p:nvSpPr>
          <p:cNvPr id="5" name="Owal 4">
            <a:extLst>
              <a:ext uri="{FF2B5EF4-FFF2-40B4-BE49-F238E27FC236}">
                <a16:creationId xmlns:a16="http://schemas.microsoft.com/office/drawing/2014/main" id="{E9D545B5-264B-4D3D-8234-7D71F214C3AA}"/>
              </a:ext>
            </a:extLst>
          </p:cNvPr>
          <p:cNvSpPr/>
          <p:nvPr/>
        </p:nvSpPr>
        <p:spPr>
          <a:xfrm>
            <a:off x="5708456" y="966069"/>
            <a:ext cx="2360037" cy="1550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984" dirty="0"/>
              <a:t>Obrót roczny</a:t>
            </a:r>
          </a:p>
        </p:txBody>
      </p:sp>
      <p:sp>
        <p:nvSpPr>
          <p:cNvPr id="6" name="Owal 5">
            <a:extLst>
              <a:ext uri="{FF2B5EF4-FFF2-40B4-BE49-F238E27FC236}">
                <a16:creationId xmlns:a16="http://schemas.microsoft.com/office/drawing/2014/main" id="{89D8E8D7-C333-4323-A837-9C72AAEE0550}"/>
              </a:ext>
            </a:extLst>
          </p:cNvPr>
          <p:cNvSpPr/>
          <p:nvPr/>
        </p:nvSpPr>
        <p:spPr>
          <a:xfrm>
            <a:off x="5708455" y="3180022"/>
            <a:ext cx="2291241" cy="1550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984" dirty="0"/>
              <a:t>Roczna suma bilansowa</a:t>
            </a:r>
          </a:p>
        </p:txBody>
      </p:sp>
      <p:sp>
        <p:nvSpPr>
          <p:cNvPr id="7" name="pole tekstowe 6">
            <a:extLst>
              <a:ext uri="{FF2B5EF4-FFF2-40B4-BE49-F238E27FC236}">
                <a16:creationId xmlns:a16="http://schemas.microsoft.com/office/drawing/2014/main" id="{6C0FE17E-B515-41A9-A21A-C13090E7D79A}"/>
              </a:ext>
            </a:extLst>
          </p:cNvPr>
          <p:cNvSpPr txBox="1"/>
          <p:nvPr/>
        </p:nvSpPr>
        <p:spPr>
          <a:xfrm>
            <a:off x="1645813" y="4211765"/>
            <a:ext cx="2650670" cy="703013"/>
          </a:xfrm>
          <a:prstGeom prst="rect">
            <a:avLst/>
          </a:prstGeom>
          <a:noFill/>
        </p:spPr>
        <p:txBody>
          <a:bodyPr wrap="square" rtlCol="0">
            <a:spAutoFit/>
          </a:bodyPr>
          <a:lstStyle/>
          <a:p>
            <a:pPr algn="ctr"/>
            <a:r>
              <a:rPr lang="pl-PL" sz="1984" dirty="0"/>
              <a:t>Zatrudnienie &lt; 250 osób </a:t>
            </a:r>
          </a:p>
        </p:txBody>
      </p:sp>
      <p:sp>
        <p:nvSpPr>
          <p:cNvPr id="8" name="pole tekstowe 7">
            <a:extLst>
              <a:ext uri="{FF2B5EF4-FFF2-40B4-BE49-F238E27FC236}">
                <a16:creationId xmlns:a16="http://schemas.microsoft.com/office/drawing/2014/main" id="{13A32CFE-6B62-4BA6-9109-2B84D191B82D}"/>
              </a:ext>
            </a:extLst>
          </p:cNvPr>
          <p:cNvSpPr txBox="1"/>
          <p:nvPr/>
        </p:nvSpPr>
        <p:spPr>
          <a:xfrm>
            <a:off x="6012891" y="2489446"/>
            <a:ext cx="1751165" cy="703013"/>
          </a:xfrm>
          <a:prstGeom prst="rect">
            <a:avLst/>
          </a:prstGeom>
          <a:noFill/>
        </p:spPr>
        <p:txBody>
          <a:bodyPr wrap="square" rtlCol="0">
            <a:spAutoFit/>
          </a:bodyPr>
          <a:lstStyle/>
          <a:p>
            <a:pPr algn="ctr"/>
            <a:r>
              <a:rPr lang="pl-PL" sz="1984" dirty="0"/>
              <a:t>&lt; lub =</a:t>
            </a:r>
          </a:p>
          <a:p>
            <a:pPr algn="ctr"/>
            <a:r>
              <a:rPr lang="pl-PL" sz="1984" dirty="0"/>
              <a:t>50 mln EUR</a:t>
            </a:r>
          </a:p>
        </p:txBody>
      </p:sp>
      <p:sp>
        <p:nvSpPr>
          <p:cNvPr id="9" name="pole tekstowe 8">
            <a:extLst>
              <a:ext uri="{FF2B5EF4-FFF2-40B4-BE49-F238E27FC236}">
                <a16:creationId xmlns:a16="http://schemas.microsoft.com/office/drawing/2014/main" id="{9AC9B6E7-3CC4-4EEA-AADD-35F708030B9F}"/>
              </a:ext>
            </a:extLst>
          </p:cNvPr>
          <p:cNvSpPr txBox="1"/>
          <p:nvPr/>
        </p:nvSpPr>
        <p:spPr>
          <a:xfrm>
            <a:off x="5937252" y="4612954"/>
            <a:ext cx="1751165" cy="703013"/>
          </a:xfrm>
          <a:prstGeom prst="rect">
            <a:avLst/>
          </a:prstGeom>
          <a:noFill/>
        </p:spPr>
        <p:txBody>
          <a:bodyPr wrap="square" rtlCol="0">
            <a:spAutoFit/>
          </a:bodyPr>
          <a:lstStyle/>
          <a:p>
            <a:pPr algn="ctr"/>
            <a:r>
              <a:rPr lang="pl-PL" sz="1984" dirty="0"/>
              <a:t>&lt; lub =</a:t>
            </a:r>
          </a:p>
          <a:p>
            <a:pPr algn="ctr"/>
            <a:r>
              <a:rPr lang="pl-PL" sz="1984" dirty="0"/>
              <a:t>43 mln EUR</a:t>
            </a:r>
          </a:p>
        </p:txBody>
      </p:sp>
      <p:sp>
        <p:nvSpPr>
          <p:cNvPr id="10" name="pole tekstowe 9">
            <a:extLst>
              <a:ext uri="{FF2B5EF4-FFF2-40B4-BE49-F238E27FC236}">
                <a16:creationId xmlns:a16="http://schemas.microsoft.com/office/drawing/2014/main" id="{916E9C4B-263E-49B5-B058-7A337ACFF1E9}"/>
              </a:ext>
            </a:extLst>
          </p:cNvPr>
          <p:cNvSpPr txBox="1"/>
          <p:nvPr/>
        </p:nvSpPr>
        <p:spPr>
          <a:xfrm>
            <a:off x="4650543" y="2976463"/>
            <a:ext cx="1004768" cy="397673"/>
          </a:xfrm>
          <a:prstGeom prst="rect">
            <a:avLst/>
          </a:prstGeom>
          <a:noFill/>
        </p:spPr>
        <p:txBody>
          <a:bodyPr wrap="square" rtlCol="0">
            <a:spAutoFit/>
          </a:bodyPr>
          <a:lstStyle/>
          <a:p>
            <a:r>
              <a:rPr lang="pl-PL" sz="1984" dirty="0"/>
              <a:t>ORAZ</a:t>
            </a:r>
          </a:p>
        </p:txBody>
      </p:sp>
      <p:sp>
        <p:nvSpPr>
          <p:cNvPr id="11" name="pole tekstowe 10">
            <a:extLst>
              <a:ext uri="{FF2B5EF4-FFF2-40B4-BE49-F238E27FC236}">
                <a16:creationId xmlns:a16="http://schemas.microsoft.com/office/drawing/2014/main" id="{FB6170D7-9A4B-4811-B74B-DE9383B84E4D}"/>
              </a:ext>
            </a:extLst>
          </p:cNvPr>
          <p:cNvSpPr txBox="1"/>
          <p:nvPr/>
        </p:nvSpPr>
        <p:spPr>
          <a:xfrm>
            <a:off x="1587068" y="179437"/>
            <a:ext cx="7013233" cy="635110"/>
          </a:xfrm>
          <a:prstGeom prst="rect">
            <a:avLst/>
          </a:prstGeom>
          <a:noFill/>
        </p:spPr>
        <p:txBody>
          <a:bodyPr wrap="square" rtlCol="0">
            <a:spAutoFit/>
          </a:bodyPr>
          <a:lstStyle/>
          <a:p>
            <a:r>
              <a:rPr lang="pl-PL" sz="3527" dirty="0">
                <a:solidFill>
                  <a:schemeClr val="tx2"/>
                </a:solidFill>
                <a:latin typeface="+mj-lt"/>
                <a:ea typeface="+mj-ea"/>
                <a:cs typeface="+mj-cs"/>
              </a:rPr>
              <a:t>Kiedy mamy do czynienia z MŚP?</a:t>
            </a:r>
          </a:p>
        </p:txBody>
      </p:sp>
      <p:sp>
        <p:nvSpPr>
          <p:cNvPr id="13" name="pole tekstowe 12">
            <a:extLst>
              <a:ext uri="{FF2B5EF4-FFF2-40B4-BE49-F238E27FC236}">
                <a16:creationId xmlns:a16="http://schemas.microsoft.com/office/drawing/2014/main" id="{A731654A-8835-E4CE-5F8A-8C726777EDD6}"/>
              </a:ext>
            </a:extLst>
          </p:cNvPr>
          <p:cNvSpPr txBox="1"/>
          <p:nvPr/>
        </p:nvSpPr>
        <p:spPr>
          <a:xfrm>
            <a:off x="161331" y="5332047"/>
            <a:ext cx="5184576"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pl-PL" sz="1800" dirty="0">
                <a:latin typeface="Open Sans" panose="020B0606030504020204" pitchFamily="34" charset="0"/>
                <a:ea typeface="Open Sans" panose="020B0606030504020204" pitchFamily="34" charset="0"/>
                <a:cs typeface="Open Sans" panose="020B0606030504020204" pitchFamily="34" charset="0"/>
              </a:rPr>
              <a:t>wykorzystuje się dane odnoszące się do ostatniego zatwierdzonego okresu obrachunkowego i obliczane w skali rocznej</a:t>
            </a:r>
          </a:p>
          <a:p>
            <a:pPr marL="285750" indent="-285750">
              <a:buFont typeface="Arial" panose="020B0604020202020204" pitchFamily="34" charset="0"/>
              <a:buChar char="•"/>
            </a:pPr>
            <a:r>
              <a:rPr lang="pl-PL" sz="1800" dirty="0">
                <a:latin typeface="Open Sans" panose="020B0606030504020204" pitchFamily="34" charset="0"/>
                <a:ea typeface="Open Sans" panose="020B0606030504020204" pitchFamily="34" charset="0"/>
                <a:cs typeface="Open Sans" panose="020B0606030504020204" pitchFamily="34" charset="0"/>
              </a:rPr>
              <a:t>uwzględnia się je począwszy od dnia zamknięcia ksiąg rachunkowych</a:t>
            </a:r>
          </a:p>
          <a:p>
            <a:pPr marL="285750" indent="-285750">
              <a:buFont typeface="Arial" panose="020B0604020202020204" pitchFamily="34" charset="0"/>
              <a:buChar char="•"/>
            </a:pPr>
            <a:r>
              <a:rPr lang="pl-PL" sz="1800" dirty="0">
                <a:latin typeface="Open Sans" panose="020B0606030504020204" pitchFamily="34" charset="0"/>
                <a:ea typeface="Open Sans" panose="020B0606030504020204" pitchFamily="34" charset="0"/>
                <a:cs typeface="Open Sans" panose="020B0606030504020204" pitchFamily="34" charset="0"/>
              </a:rPr>
              <a:t>obrót jest obliczany z pominięciem podatku VAT i innych podatków pośrednich</a:t>
            </a:r>
          </a:p>
        </p:txBody>
      </p:sp>
      <p:sp>
        <p:nvSpPr>
          <p:cNvPr id="17" name="pole tekstowe 16">
            <a:extLst>
              <a:ext uri="{FF2B5EF4-FFF2-40B4-BE49-F238E27FC236}">
                <a16:creationId xmlns:a16="http://schemas.microsoft.com/office/drawing/2014/main" id="{933141B2-E0D0-DB23-C915-B639A7F04BF1}"/>
              </a:ext>
            </a:extLst>
          </p:cNvPr>
          <p:cNvSpPr txBox="1"/>
          <p:nvPr/>
        </p:nvSpPr>
        <p:spPr>
          <a:xfrm>
            <a:off x="5809585" y="5532416"/>
            <a:ext cx="460368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pl-PL" sz="1800" dirty="0">
                <a:latin typeface="Open Sans" panose="020B0606030504020204" pitchFamily="34" charset="0"/>
                <a:ea typeface="Open Sans" panose="020B0606030504020204" pitchFamily="34" charset="0"/>
                <a:cs typeface="Open Sans" panose="020B0606030504020204" pitchFamily="34" charset="0"/>
              </a:rPr>
              <a:t>W przypadku nowo utworzonych przedsiębiorstw, których księgi rachunkowe nie zostały jeszcze zatwierdzone, odpowiednie dane pochodzą z szacunków dokonanych w dobrej wierze w trakcie roku obrotowego</a:t>
            </a:r>
          </a:p>
        </p:txBody>
      </p:sp>
    </p:spTree>
    <p:extLst>
      <p:ext uri="{BB962C8B-B14F-4D97-AF65-F5344CB8AC3E}">
        <p14:creationId xmlns:p14="http://schemas.microsoft.com/office/powerpoint/2010/main" val="3394909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97D1E62D-DD1B-AFA0-A3B2-A32688752DE2}"/>
              </a:ext>
            </a:extLst>
          </p:cNvPr>
          <p:cNvSpPr>
            <a:spLocks noGrp="1"/>
          </p:cNvSpPr>
          <p:nvPr>
            <p:ph type="dt" sz="half" idx="10"/>
          </p:nvPr>
        </p:nvSpPr>
        <p:spPr/>
        <p:txBody>
          <a:bodyPr/>
          <a:lstStyle/>
          <a:p>
            <a:endParaRPr lang="pl-PL" dirty="0"/>
          </a:p>
        </p:txBody>
      </p:sp>
      <p:sp>
        <p:nvSpPr>
          <p:cNvPr id="3" name="Symbol zastępczy numeru slajdu 2">
            <a:extLst>
              <a:ext uri="{FF2B5EF4-FFF2-40B4-BE49-F238E27FC236}">
                <a16:creationId xmlns:a16="http://schemas.microsoft.com/office/drawing/2014/main" id="{35900DF7-E4DC-79C1-B7AD-92F52E10F5D4}"/>
              </a:ext>
            </a:extLst>
          </p:cNvPr>
          <p:cNvSpPr>
            <a:spLocks noGrp="1"/>
          </p:cNvSpPr>
          <p:nvPr>
            <p:ph type="sldNum" sz="quarter" idx="12"/>
          </p:nvPr>
        </p:nvSpPr>
        <p:spPr/>
        <p:txBody>
          <a:bodyPr/>
          <a:lstStyle/>
          <a:p>
            <a:fld id="{04D8089A-20C8-4170-8593-D672EFDE3753}" type="slidenum">
              <a:rPr lang="pl-PL" smtClean="0"/>
              <a:pPr/>
              <a:t>19</a:t>
            </a:fld>
            <a:endParaRPr lang="pl-PL"/>
          </a:p>
        </p:txBody>
      </p:sp>
      <p:sp>
        <p:nvSpPr>
          <p:cNvPr id="7" name="pole tekstowe 6">
            <a:extLst>
              <a:ext uri="{FF2B5EF4-FFF2-40B4-BE49-F238E27FC236}">
                <a16:creationId xmlns:a16="http://schemas.microsoft.com/office/drawing/2014/main" id="{25BAD94F-11E0-0C1D-470B-6199754F0265}"/>
              </a:ext>
            </a:extLst>
          </p:cNvPr>
          <p:cNvSpPr txBox="1"/>
          <p:nvPr/>
        </p:nvSpPr>
        <p:spPr>
          <a:xfrm>
            <a:off x="1097137" y="2716247"/>
            <a:ext cx="8041682" cy="1377300"/>
          </a:xfrm>
          <a:prstGeom prst="rect">
            <a:avLst/>
          </a:prstGeom>
          <a:noFill/>
        </p:spPr>
        <p:txBody>
          <a:bodyPr wrap="square">
            <a:spAutoFi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Jeżeli w dniu zamknięcia ksiąg rachunkowych dane przedsiębiorstwo stwierdza, że w skali rocznej przekroczyło pułapy zatrudnienia lub pułapy finansowe lub spadło poniżej tych pułapów, uzyskanie lub utrata statusu średniego, małego lub mikroprzedsiębiorstwa następuje tylko wówczas, gdy zjawisko to powtórzy się </a:t>
            </a:r>
            <a:r>
              <a:rPr lang="pl-PL" sz="1670" dirty="0">
                <a:solidFill>
                  <a:srgbClr val="FF0000"/>
                </a:solidFill>
                <a:latin typeface="Open Sans" panose="020B0606030504020204" pitchFamily="34" charset="0"/>
                <a:ea typeface="Open Sans" panose="020B0606030504020204" pitchFamily="34" charset="0"/>
                <a:cs typeface="Open Sans" panose="020B0606030504020204" pitchFamily="34" charset="0"/>
              </a:rPr>
              <a:t>w ciągu dwóch kolejnych okresów </a:t>
            </a:r>
            <a:r>
              <a:rPr lang="pl-PL" sz="1670" dirty="0">
                <a:latin typeface="Open Sans" panose="020B0606030504020204" pitchFamily="34" charset="0"/>
                <a:ea typeface="Open Sans" panose="020B0606030504020204" pitchFamily="34" charset="0"/>
                <a:cs typeface="Open Sans" panose="020B0606030504020204" pitchFamily="34" charset="0"/>
              </a:rPr>
              <a:t>obrachunkowych.</a:t>
            </a:r>
          </a:p>
        </p:txBody>
      </p:sp>
      <p:sp>
        <p:nvSpPr>
          <p:cNvPr id="8" name="Tytuł 1">
            <a:extLst>
              <a:ext uri="{FF2B5EF4-FFF2-40B4-BE49-F238E27FC236}">
                <a16:creationId xmlns:a16="http://schemas.microsoft.com/office/drawing/2014/main" id="{88729C4C-0843-07F2-E995-FA6174D968C1}"/>
              </a:ext>
            </a:extLst>
          </p:cNvPr>
          <p:cNvSpPr txBox="1">
            <a:spLocks/>
          </p:cNvSpPr>
          <p:nvPr/>
        </p:nvSpPr>
        <p:spPr>
          <a:xfrm>
            <a:off x="1182431" y="847119"/>
            <a:ext cx="8473136" cy="405983"/>
          </a:xfrm>
          <a:prstGeom prst="rect">
            <a:avLst/>
          </a:prstGeom>
        </p:spPr>
        <p:txBody>
          <a:bodyPr vert="horz" lIns="0" tIns="0" rIns="0" bIns="0" rtlCol="0" anchor="t" anchorCtr="0">
            <a:noAutofit/>
          </a:bodyPr>
          <a:lst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a:lstStyle>
          <a:p>
            <a:r>
              <a:rPr lang="pl-PL" sz="3527" dirty="0"/>
              <a:t>Dane przedsiębiorstwa a utrata statusu </a:t>
            </a:r>
            <a:r>
              <a:rPr lang="pl-PL" sz="3527" dirty="0" err="1"/>
              <a:t>MŚP</a:t>
            </a:r>
            <a:endParaRPr lang="pl-PL" sz="3527" dirty="0"/>
          </a:p>
        </p:txBody>
      </p:sp>
    </p:spTree>
    <p:extLst>
      <p:ext uri="{BB962C8B-B14F-4D97-AF65-F5344CB8AC3E}">
        <p14:creationId xmlns:p14="http://schemas.microsoft.com/office/powerpoint/2010/main" val="2431399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F2AC2699-95C5-66C5-35CD-406F5E15AB74}"/>
              </a:ext>
            </a:extLst>
          </p:cNvPr>
          <p:cNvSpPr>
            <a:spLocks noGrp="1"/>
          </p:cNvSpPr>
          <p:nvPr>
            <p:ph type="sldNum" sz="quarter" idx="12"/>
          </p:nvPr>
        </p:nvSpPr>
        <p:spPr/>
        <p:txBody>
          <a:bodyPr/>
          <a:lstStyle/>
          <a:p>
            <a:fld id="{BC29D94E-038F-4D2D-80A8-2F6BC0BA860D}" type="slidenum">
              <a:rPr lang="pl-PL" smtClean="0"/>
              <a:pPr/>
              <a:t>2</a:t>
            </a:fld>
            <a:endParaRPr lang="pl-PL"/>
          </a:p>
        </p:txBody>
      </p:sp>
      <p:sp>
        <p:nvSpPr>
          <p:cNvPr id="2" name="Tytuł 1">
            <a:extLst>
              <a:ext uri="{FF2B5EF4-FFF2-40B4-BE49-F238E27FC236}">
                <a16:creationId xmlns:a16="http://schemas.microsoft.com/office/drawing/2014/main" id="{066AA74B-4ACA-CB61-4919-6D80BD59A67E}"/>
              </a:ext>
            </a:extLst>
          </p:cNvPr>
          <p:cNvSpPr>
            <a:spLocks noGrp="1"/>
          </p:cNvSpPr>
          <p:nvPr>
            <p:ph type="title" idx="4294967295"/>
          </p:nvPr>
        </p:nvSpPr>
        <p:spPr>
          <a:xfrm>
            <a:off x="1795310" y="236241"/>
            <a:ext cx="8590380" cy="1611680"/>
          </a:xfrm>
        </p:spPr>
        <p:txBody>
          <a:bodyPr/>
          <a:lstStyle/>
          <a:p>
            <a:r>
              <a:rPr lang="pl-PL" dirty="0"/>
              <a:t>Program szkolenia</a:t>
            </a:r>
          </a:p>
        </p:txBody>
      </p:sp>
      <p:sp>
        <p:nvSpPr>
          <p:cNvPr id="3" name="Symbol zastępczy zawartości 2">
            <a:extLst>
              <a:ext uri="{FF2B5EF4-FFF2-40B4-BE49-F238E27FC236}">
                <a16:creationId xmlns:a16="http://schemas.microsoft.com/office/drawing/2014/main" id="{29AA5937-C83D-EB11-35C8-7CB143CFD29B}"/>
              </a:ext>
            </a:extLst>
          </p:cNvPr>
          <p:cNvSpPr>
            <a:spLocks noGrp="1"/>
          </p:cNvSpPr>
          <p:nvPr>
            <p:ph idx="4294967295"/>
          </p:nvPr>
        </p:nvSpPr>
        <p:spPr>
          <a:xfrm>
            <a:off x="306123" y="2110409"/>
            <a:ext cx="5039783" cy="4535805"/>
          </a:xfrm>
        </p:spPr>
        <p:txBody>
          <a:bodyPr/>
          <a:lstStyle/>
          <a:p>
            <a:r>
              <a:rPr lang="pl-PL" sz="1764" dirty="0"/>
              <a:t>Czym jest pomoc publiczna i jak ją rozpoznać?</a:t>
            </a:r>
          </a:p>
          <a:p>
            <a:r>
              <a:rPr lang="pl-PL" sz="1764" dirty="0"/>
              <a:t>Single </a:t>
            </a:r>
            <a:r>
              <a:rPr lang="pl-PL" sz="1764" dirty="0" err="1"/>
              <a:t>economic</a:t>
            </a:r>
            <a:r>
              <a:rPr lang="pl-PL" sz="1764" dirty="0"/>
              <a:t> unit – co to znaczy i jakie ma konsekwencje</a:t>
            </a:r>
          </a:p>
          <a:p>
            <a:r>
              <a:rPr lang="pl-PL" sz="1764" dirty="0"/>
              <a:t>Jak uniknąć pomocy publicznej?</a:t>
            </a:r>
          </a:p>
          <a:p>
            <a:r>
              <a:rPr lang="pl-PL" sz="1764" dirty="0"/>
              <a:t>Pomoc na różnych poziomach – jak zapewnić dopuszczalność pomocy publicznej</a:t>
            </a:r>
          </a:p>
          <a:p>
            <a:r>
              <a:rPr lang="pl-PL" sz="1764" dirty="0"/>
              <a:t>Pomoc publiczna a pomoc i nie pomoc – de </a:t>
            </a:r>
            <a:r>
              <a:rPr lang="pl-PL" sz="1764" dirty="0" err="1"/>
              <a:t>minimis</a:t>
            </a:r>
            <a:r>
              <a:rPr lang="pl-PL" sz="1764" dirty="0"/>
              <a:t>.</a:t>
            </a:r>
          </a:p>
          <a:p>
            <a:r>
              <a:rPr lang="pl-PL" sz="1764" dirty="0"/>
              <a:t>Jak się nie zniechęcić do efektu zachęty?</a:t>
            </a:r>
          </a:p>
          <a:p>
            <a:r>
              <a:rPr lang="pl-PL" sz="1764" dirty="0"/>
              <a:t>Kto pod kim dołki kopie – czyli udzielanie pomocy publicznej?</a:t>
            </a:r>
          </a:p>
          <a:p>
            <a:endParaRPr lang="pl-PL" sz="1764" dirty="0"/>
          </a:p>
          <a:p>
            <a:endParaRPr lang="pl-PL" sz="1764" dirty="0"/>
          </a:p>
        </p:txBody>
      </p:sp>
      <p:sp>
        <p:nvSpPr>
          <p:cNvPr id="7" name="pole tekstowe 6">
            <a:extLst>
              <a:ext uri="{FF2B5EF4-FFF2-40B4-BE49-F238E27FC236}">
                <a16:creationId xmlns:a16="http://schemas.microsoft.com/office/drawing/2014/main" id="{0780F71C-0966-7A9B-3EAF-50B6C0FC6ABF}"/>
              </a:ext>
            </a:extLst>
          </p:cNvPr>
          <p:cNvSpPr txBox="1"/>
          <p:nvPr/>
        </p:nvSpPr>
        <p:spPr>
          <a:xfrm>
            <a:off x="5425282" y="2035615"/>
            <a:ext cx="4445027" cy="3433248"/>
          </a:xfrm>
          <a:prstGeom prst="rect">
            <a:avLst/>
          </a:prstGeom>
          <a:noFill/>
        </p:spPr>
        <p:txBody>
          <a:bodyPr wrap="square">
            <a:spAutoFit/>
          </a:bodyPr>
          <a:lstStyle/>
          <a:p>
            <a:pPr marL="314982" indent="-314982">
              <a:buFont typeface="Wingdings" panose="05000000000000000000" pitchFamily="2" charset="2"/>
              <a:buChar char="ü"/>
            </a:pPr>
            <a:r>
              <a:rPr lang="pl-PL" sz="1670" dirty="0">
                <a:latin typeface="Open Sans" panose="020B0606030504020204" pitchFamily="34" charset="0"/>
                <a:ea typeface="Open Sans" panose="020B0606030504020204" pitchFamily="34" charset="0"/>
                <a:cs typeface="Open Sans" panose="020B0606030504020204" pitchFamily="34" charset="0"/>
              </a:rPr>
              <a:t>Dopuszczalność pomocy Procedura notyfikacji</a:t>
            </a:r>
          </a:p>
          <a:p>
            <a:pPr marL="314982" indent="-314982">
              <a:buFont typeface="Wingdings" panose="05000000000000000000" pitchFamily="2" charset="2"/>
              <a:buChar char="ü"/>
            </a:pPr>
            <a:r>
              <a:rPr lang="pl-PL" sz="1670" dirty="0">
                <a:latin typeface="Open Sans" panose="020B0606030504020204" pitchFamily="34" charset="0"/>
                <a:ea typeface="Open Sans" panose="020B0606030504020204" pitchFamily="34" charset="0"/>
                <a:cs typeface="Open Sans" panose="020B0606030504020204" pitchFamily="34" charset="0"/>
              </a:rPr>
              <a:t>Pomoc publiczna w różnych wersjach (RPI, B+R, środowiskowa, na kulturę, infrastrukturę lokalną, szkoleniowa, doradcza i finansowanie ryzyka)</a:t>
            </a:r>
          </a:p>
          <a:p>
            <a:pPr marL="314982" indent="-314982">
              <a:buFont typeface="Wingdings" panose="05000000000000000000" pitchFamily="2" charset="2"/>
              <a:buChar char="ü"/>
            </a:pPr>
            <a:r>
              <a:rPr lang="pl-PL" sz="1670" dirty="0">
                <a:latin typeface="Open Sans" panose="020B0606030504020204" pitchFamily="34" charset="0"/>
                <a:ea typeface="Open Sans" panose="020B0606030504020204" pitchFamily="34" charset="0"/>
                <a:cs typeface="Open Sans" panose="020B0606030504020204" pitchFamily="34" charset="0"/>
              </a:rPr>
              <a:t>Przykłady pomocy w poszczególnych programach</a:t>
            </a:r>
          </a:p>
          <a:p>
            <a:pPr marL="314982" indent="-314982">
              <a:buFont typeface="Wingdings" panose="05000000000000000000" pitchFamily="2" charset="2"/>
              <a:buChar char="ü"/>
            </a:pPr>
            <a:r>
              <a:rPr lang="pl-PL" sz="1670" dirty="0">
                <a:latin typeface="Open Sans" panose="020B0606030504020204" pitchFamily="34" charset="0"/>
                <a:ea typeface="Open Sans" panose="020B0606030504020204" pitchFamily="34" charset="0"/>
                <a:cs typeface="Open Sans" panose="020B0606030504020204" pitchFamily="34" charset="0"/>
              </a:rPr>
              <a:t>Pomoc bezprawna/pomoc wykorzystana niezgodnie z przeznaczeniem, zwrot pomocy publicznej</a:t>
            </a:r>
          </a:p>
          <a:p>
            <a:pPr marL="314982" indent="-314982">
              <a:buFont typeface="Wingdings" panose="05000000000000000000" pitchFamily="2" charset="2"/>
              <a:buChar char="ü"/>
            </a:pPr>
            <a:r>
              <a:rPr lang="pl-PL" sz="1670" dirty="0">
                <a:latin typeface="Open Sans" panose="020B0606030504020204" pitchFamily="34" charset="0"/>
                <a:ea typeface="Open Sans" panose="020B0606030504020204" pitchFamily="34" charset="0"/>
                <a:cs typeface="Open Sans" panose="020B0606030504020204" pitchFamily="34" charset="0"/>
              </a:rPr>
              <a:t>Monitoring pomocy publicznej</a:t>
            </a:r>
          </a:p>
        </p:txBody>
      </p:sp>
    </p:spTree>
    <p:extLst>
      <p:ext uri="{BB962C8B-B14F-4D97-AF65-F5344CB8AC3E}">
        <p14:creationId xmlns:p14="http://schemas.microsoft.com/office/powerpoint/2010/main" val="3189859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973F96F-B897-3246-C6DA-64E58C17EFF1}"/>
              </a:ext>
            </a:extLst>
          </p:cNvPr>
          <p:cNvSpPr>
            <a:spLocks noGrp="1"/>
          </p:cNvSpPr>
          <p:nvPr>
            <p:ph type="sldNum" sz="quarter" idx="12"/>
          </p:nvPr>
        </p:nvSpPr>
        <p:spPr/>
        <p:txBody>
          <a:bodyPr/>
          <a:lstStyle/>
          <a:p>
            <a:fld id="{2EF4E27E-2D25-497E-9A69-241B9E64DB37}" type="slidenum">
              <a:rPr lang="en-GB" smtClean="0"/>
              <a:pPr/>
              <a:t>20</a:t>
            </a:fld>
            <a:endParaRPr lang="en-GB"/>
          </a:p>
        </p:txBody>
      </p:sp>
      <p:sp>
        <p:nvSpPr>
          <p:cNvPr id="2" name="Tytuł 1">
            <a:extLst>
              <a:ext uri="{FF2B5EF4-FFF2-40B4-BE49-F238E27FC236}">
                <a16:creationId xmlns:a16="http://schemas.microsoft.com/office/drawing/2014/main" id="{D058EA6C-C6DF-5378-0F7B-EB68BB16366A}"/>
              </a:ext>
            </a:extLst>
          </p:cNvPr>
          <p:cNvSpPr>
            <a:spLocks noGrp="1"/>
          </p:cNvSpPr>
          <p:nvPr>
            <p:ph type="title" idx="4294967295"/>
          </p:nvPr>
        </p:nvSpPr>
        <p:spPr>
          <a:xfrm>
            <a:off x="1914305" y="1028955"/>
            <a:ext cx="8471385" cy="540727"/>
          </a:xfrm>
        </p:spPr>
        <p:txBody>
          <a:bodyPr>
            <a:normAutofit fontScale="90000"/>
          </a:bodyPr>
          <a:lstStyle/>
          <a:p>
            <a:r>
              <a:rPr lang="pl-PL" sz="3086" dirty="0"/>
              <a:t>A od strony przedmiotowej? – infrastruktura podwójnego wykorzystania</a:t>
            </a:r>
          </a:p>
        </p:txBody>
      </p:sp>
      <p:sp>
        <p:nvSpPr>
          <p:cNvPr id="3" name="Symbol zastępczy zawartości 2">
            <a:extLst>
              <a:ext uri="{FF2B5EF4-FFF2-40B4-BE49-F238E27FC236}">
                <a16:creationId xmlns:a16="http://schemas.microsoft.com/office/drawing/2014/main" id="{5D492BBA-4E6B-70FF-EF28-7C932A4A2450}"/>
              </a:ext>
            </a:extLst>
          </p:cNvPr>
          <p:cNvSpPr>
            <a:spLocks noGrp="1"/>
          </p:cNvSpPr>
          <p:nvPr>
            <p:ph idx="4294967295"/>
          </p:nvPr>
        </p:nvSpPr>
        <p:spPr>
          <a:xfrm>
            <a:off x="674111" y="2668636"/>
            <a:ext cx="9071610" cy="2460394"/>
          </a:xfrm>
        </p:spPr>
        <p:txBody>
          <a:bodyPr>
            <a:noAutofit/>
          </a:bodyPr>
          <a:lstStyle/>
          <a:p>
            <a:pPr marL="0" indent="0" algn="just">
              <a:buNone/>
            </a:pPr>
            <a:r>
              <a:rPr lang="pl-PL" sz="1670" dirty="0"/>
              <a:t>W przypadkach infrastruktury podwójnego wykorzystania, jeżeli, jest ona prawie wyłącznie wykorzystywana do celów działalności niegospodarczej, Komisja uważa, że finansowanie takiej infrastruktury może w całości wykraczać poza zakres zasad pomocy państwa, pod warunkiem że </a:t>
            </a:r>
            <a:r>
              <a:rPr lang="pl-PL" sz="1670" dirty="0">
                <a:solidFill>
                  <a:srgbClr val="FF0000"/>
                </a:solidFill>
              </a:rPr>
              <a:t>użytkowanie do celów działalności gospodarczej ma charakter czysto pomocniczy,</a:t>
            </a:r>
            <a:r>
              <a:rPr lang="pl-PL" sz="1670" dirty="0"/>
              <a:t> tj. działalności bezpośrednio powiązanej z eksploatacją infrastruktury, koniecznej do eksploatacji infrastruktury lub nieodłącznie związanej z podstawowym wykorzystaniem o charakterze niegospodarczym. Uznaje się, że taka sytuacja ma miejsce, gdy działalność gospodarcza pochłania takie same nakłady jak podstawowa działalność o charakterze niegospodarczym, takie jak materiały, sprzęt, siła robocza lub aktywa trwałe. Działalność gospodarcza o charakterze pomocniczym musi mieć ograniczony zakres, w odniesieniu do wydajności infrastruktury. (W tym względzie użytkowanie infrastruktury do celów gospodarczych można uznać za działalność pomocniczą, jeżeli wydajność przydzielana co roku na taką działalność </a:t>
            </a:r>
            <a:r>
              <a:rPr lang="pl-PL" sz="1670" dirty="0">
                <a:solidFill>
                  <a:srgbClr val="FF0000"/>
                </a:solidFill>
              </a:rPr>
              <a:t>nie przekracza 20 % całkowitej rocznej wydajności </a:t>
            </a:r>
            <a:r>
              <a:rPr lang="pl-PL" sz="1670" dirty="0"/>
              <a:t>infrastruktury)</a:t>
            </a:r>
          </a:p>
        </p:txBody>
      </p:sp>
    </p:spTree>
    <p:extLst>
      <p:ext uri="{BB962C8B-B14F-4D97-AF65-F5344CB8AC3E}">
        <p14:creationId xmlns:p14="http://schemas.microsoft.com/office/powerpoint/2010/main" val="4101580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3AA232-D9A2-BF5E-E382-E402B69DC677}"/>
              </a:ext>
            </a:extLst>
          </p:cNvPr>
          <p:cNvSpPr>
            <a:spLocks noGrp="1"/>
          </p:cNvSpPr>
          <p:nvPr>
            <p:ph type="title" idx="4294967295"/>
          </p:nvPr>
        </p:nvSpPr>
        <p:spPr>
          <a:xfrm>
            <a:off x="953418" y="611485"/>
            <a:ext cx="9447844" cy="745468"/>
          </a:xfrm>
        </p:spPr>
        <p:txBody>
          <a:bodyPr/>
          <a:lstStyle/>
          <a:p>
            <a:r>
              <a:rPr lang="pl-PL" dirty="0"/>
              <a:t>Jak wyliczać 20%? - pytanie</a:t>
            </a:r>
          </a:p>
        </p:txBody>
      </p:sp>
      <p:sp>
        <p:nvSpPr>
          <p:cNvPr id="4" name="pole tekstowe 3">
            <a:extLst>
              <a:ext uri="{FF2B5EF4-FFF2-40B4-BE49-F238E27FC236}">
                <a16:creationId xmlns:a16="http://schemas.microsoft.com/office/drawing/2014/main" id="{35B7B7E0-3F59-1C70-76B0-CED7BDC183D1}"/>
              </a:ext>
            </a:extLst>
          </p:cNvPr>
          <p:cNvSpPr txBox="1"/>
          <p:nvPr/>
        </p:nvSpPr>
        <p:spPr>
          <a:xfrm>
            <a:off x="790500" y="2430454"/>
            <a:ext cx="8921058" cy="3947234"/>
          </a:xfrm>
          <a:prstGeom prst="rect">
            <a:avLst/>
          </a:prstGeom>
          <a:noFill/>
        </p:spPr>
        <p:txBody>
          <a:bodyPr wrap="square">
            <a:spAutoFit/>
          </a:bodyPr>
          <a:lstStyle/>
          <a:p>
            <a:pPr algn="just"/>
            <a:r>
              <a:rPr lang="pl-PL" sz="1670" dirty="0">
                <a:solidFill>
                  <a:srgbClr val="000000"/>
                </a:solidFill>
                <a:latin typeface="Open Sans" panose="020B0606030504020204" pitchFamily="34" charset="0"/>
                <a:ea typeface="Open Sans" panose="020B0606030504020204" pitchFamily="34" charset="0"/>
                <a:cs typeface="Open Sans" panose="020B0606030504020204" pitchFamily="34" charset="0"/>
              </a:rPr>
              <a:t>Instytucja Zarządzająca stwierdziła, że z obliczeń przedstawionych w piśmie z dnia 18 kwietnia 2017 r. wynika, iż w ramach zadania inwestycyjnego zostaną poddane termomodernizacji obiekty o łącznej powierzchni 4.771,67 m², natomiast tylko 92,3 m² będą wykorzystywane na cele ośrodka zdrowia, co stanowi 1,93%. </a:t>
            </a:r>
          </a:p>
          <a:p>
            <a:pPr algn="just"/>
            <a:endParaRPr lang="pl-PL" sz="167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pl-PL" sz="1670" dirty="0">
                <a:solidFill>
                  <a:srgbClr val="000000"/>
                </a:solidFill>
                <a:latin typeface="Open Sans" panose="020B0606030504020204" pitchFamily="34" charset="0"/>
                <a:ea typeface="Open Sans" panose="020B0606030504020204" pitchFamily="34" charset="0"/>
                <a:cs typeface="Open Sans" panose="020B0606030504020204" pitchFamily="34" charset="0"/>
              </a:rPr>
              <a:t>Natomiast do obliczeń wskazanego w piśmie wskaźnika odzwierciedlającego procent powierzchni wynajmowanej podmiotom zewnętrznym w stosunku do powierzchni ogółem, wnioskodawca przyjął łączną powierzchnię budynków planowanych do poddania termomodernizacji (budynek w [...] i budynek w [...]), co oceniający uznali za nieprawidłowe, ponieważ zasadnym jest rozpatrywanie wydajności infrastruktury przeznaczonej na działalność komercyjną (a taką jest świadczenie usług wynajmu) w odniesieniu do danej infrastruktury, tj. budynku, w którym takie usługi są oferowane, a nie do wszystkich budynków objętych projektem. </a:t>
            </a:r>
          </a:p>
          <a:p>
            <a:pPr algn="just"/>
            <a:r>
              <a:rPr lang="pl-PL" sz="1670" dirty="0">
                <a:solidFill>
                  <a:srgbClr val="000000"/>
                </a:solidFill>
                <a:latin typeface="Open Sans" panose="020B0606030504020204" pitchFamily="34" charset="0"/>
                <a:ea typeface="Open Sans" panose="020B0606030504020204" pitchFamily="34" charset="0"/>
                <a:cs typeface="Open Sans" panose="020B0606030504020204" pitchFamily="34" charset="0"/>
              </a:rPr>
              <a:t>Metoda obliczenia wydajności powinna zostać dostosowania do specyfiki danej infrastruktury.</a:t>
            </a:r>
          </a:p>
        </p:txBody>
      </p:sp>
    </p:spTree>
    <p:extLst>
      <p:ext uri="{BB962C8B-B14F-4D97-AF65-F5344CB8AC3E}">
        <p14:creationId xmlns:p14="http://schemas.microsoft.com/office/powerpoint/2010/main" val="585746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2CF50A-C07D-1500-8B70-FE3114FEB1AE}"/>
              </a:ext>
            </a:extLst>
          </p:cNvPr>
          <p:cNvSpPr>
            <a:spLocks noGrp="1"/>
          </p:cNvSpPr>
          <p:nvPr>
            <p:ph type="title" idx="4294967295"/>
          </p:nvPr>
        </p:nvSpPr>
        <p:spPr>
          <a:xfrm>
            <a:off x="1097434" y="697771"/>
            <a:ext cx="6350478" cy="747218"/>
          </a:xfrm>
        </p:spPr>
        <p:txBody>
          <a:bodyPr/>
          <a:lstStyle/>
          <a:p>
            <a:r>
              <a:rPr lang="pl-PL" dirty="0"/>
              <a:t>Jak wyliczać 20%?</a:t>
            </a:r>
          </a:p>
        </p:txBody>
      </p:sp>
      <p:sp>
        <p:nvSpPr>
          <p:cNvPr id="4" name="pole tekstowe 3">
            <a:extLst>
              <a:ext uri="{FF2B5EF4-FFF2-40B4-BE49-F238E27FC236}">
                <a16:creationId xmlns:a16="http://schemas.microsoft.com/office/drawing/2014/main" id="{C27117F4-26C9-C96A-4B40-26E7BBCCD202}"/>
              </a:ext>
            </a:extLst>
          </p:cNvPr>
          <p:cNvSpPr txBox="1"/>
          <p:nvPr/>
        </p:nvSpPr>
        <p:spPr>
          <a:xfrm>
            <a:off x="900879" y="2192328"/>
            <a:ext cx="8969430" cy="3690241"/>
          </a:xfrm>
          <a:prstGeom prst="rect">
            <a:avLst/>
          </a:prstGeom>
          <a:noFill/>
        </p:spPr>
        <p:txBody>
          <a:bodyPr wrap="square">
            <a:spAutoFit/>
          </a:bodyPr>
          <a:lstStyle/>
          <a:p>
            <a:pPr algn="just"/>
            <a:r>
              <a:rPr lang="pl-PL" sz="1670" dirty="0">
                <a:solidFill>
                  <a:srgbClr val="000000"/>
                </a:solidFill>
                <a:latin typeface="Open Sans" panose="020B0606030504020204" pitchFamily="34" charset="0"/>
                <a:ea typeface="Open Sans" panose="020B0606030504020204" pitchFamily="34" charset="0"/>
                <a:cs typeface="Open Sans" panose="020B0606030504020204" pitchFamily="34" charset="0"/>
              </a:rPr>
              <a:t>Rację ma Instytucja Zarządzająca, że wyznacznikiem wykorzystania infrastruktury na działalność komercyjną powinna być powierzchnia budynku, w którym powierzchnia jest wynajmowana, tj. budynku ośrodka zdrowia w [...], nie zaś obydwu budynków objętych projektem. Wyliczenie procentu wykorzystania infrastruktury na działalność gospodarczą przy uwzględnieniu powierzchni obydwu budynków nie znajduje jakiegokolwiek racjonalnego uzasadnienia. Przy prawidłowym zaś wyliczeniu, stopień zaangażowania powierzchni budynku w [...], przeznaczonej na działalność gospodarczą (wynajem) wyniósł zatem 32,63% i tym samym przekroczył próg 20%. </a:t>
            </a:r>
          </a:p>
          <a:p>
            <a:pPr algn="just"/>
            <a:endParaRPr lang="pl-PL" sz="167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just"/>
            <a:r>
              <a:rPr lang="pl-PL" sz="1670" dirty="0">
                <a:solidFill>
                  <a:srgbClr val="000000"/>
                </a:solidFill>
                <a:latin typeface="Open Sans" panose="020B0606030504020204" pitchFamily="34" charset="0"/>
                <a:ea typeface="Open Sans" panose="020B0606030504020204" pitchFamily="34" charset="0"/>
                <a:cs typeface="Open Sans" panose="020B0606030504020204" pitchFamily="34" charset="0"/>
              </a:rPr>
              <a:t>Rację ma zatem Instytucja Zarządzająca, że wydatki kwalifikowalne ponoszone na roboty termomodernizacyjne budynku w [...] w tym samym stopniu (32,63%) powinny być objęte pomocą publiczną. W tym stanie rzeczy uprawnione jest twierdzenie, że udzielenie dofinansowania na planowane przedsięwzięcie podlega regulacjom dotyczącym pomocy publicznej, co należało wykazać w projekcie.</a:t>
            </a:r>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pole tekstowe 5">
            <a:extLst>
              <a:ext uri="{FF2B5EF4-FFF2-40B4-BE49-F238E27FC236}">
                <a16:creationId xmlns:a16="http://schemas.microsoft.com/office/drawing/2014/main" id="{33E0085C-09F9-CDA6-7886-EA2D226192C8}"/>
              </a:ext>
            </a:extLst>
          </p:cNvPr>
          <p:cNvSpPr txBox="1"/>
          <p:nvPr/>
        </p:nvSpPr>
        <p:spPr>
          <a:xfrm>
            <a:off x="938819" y="1561544"/>
            <a:ext cx="5085084" cy="397673"/>
          </a:xfrm>
          <a:prstGeom prst="rect">
            <a:avLst/>
          </a:prstGeom>
          <a:noFill/>
        </p:spPr>
        <p:txBody>
          <a:bodyPr wrap="square">
            <a:spAutoFit/>
          </a:bodyPr>
          <a:lstStyle/>
          <a:p>
            <a:r>
              <a:rPr lang="pl-PL" sz="1984" b="1" dirty="0">
                <a:solidFill>
                  <a:srgbClr val="000000"/>
                </a:solidFill>
                <a:latin typeface="Arial" panose="020B0604020202020204" pitchFamily="34" charset="0"/>
              </a:rPr>
              <a:t>II GSK 3883/17 - Wyrok NSA</a:t>
            </a:r>
            <a:endParaRPr lang="pl-PL" sz="1984" dirty="0"/>
          </a:p>
        </p:txBody>
      </p:sp>
    </p:spTree>
    <p:extLst>
      <p:ext uri="{BB962C8B-B14F-4D97-AF65-F5344CB8AC3E}">
        <p14:creationId xmlns:p14="http://schemas.microsoft.com/office/powerpoint/2010/main" val="2494675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E365DC-F35B-D6BA-4D83-D8A3FE7A1985}"/>
              </a:ext>
            </a:extLst>
          </p:cNvPr>
          <p:cNvSpPr>
            <a:spLocks noGrp="1"/>
          </p:cNvSpPr>
          <p:nvPr>
            <p:ph type="title" idx="4294967295"/>
          </p:nvPr>
        </p:nvSpPr>
        <p:spPr>
          <a:xfrm>
            <a:off x="936095" y="1000957"/>
            <a:ext cx="9449594" cy="747218"/>
          </a:xfrm>
        </p:spPr>
        <p:txBody>
          <a:bodyPr/>
          <a:lstStyle/>
          <a:p>
            <a:r>
              <a:rPr lang="pl-PL" dirty="0"/>
              <a:t>Przypisanie środka państwu</a:t>
            </a:r>
          </a:p>
        </p:txBody>
      </p:sp>
      <p:graphicFrame>
        <p:nvGraphicFramePr>
          <p:cNvPr id="4" name="Diagram 3">
            <a:extLst>
              <a:ext uri="{FF2B5EF4-FFF2-40B4-BE49-F238E27FC236}">
                <a16:creationId xmlns:a16="http://schemas.microsoft.com/office/drawing/2014/main" id="{EF702147-F631-73A1-39E5-2A5805E72123}"/>
              </a:ext>
            </a:extLst>
          </p:cNvPr>
          <p:cNvGraphicFramePr/>
          <p:nvPr>
            <p:extLst>
              <p:ext uri="{D42A27DB-BD31-4B8C-83A1-F6EECF244321}">
                <p14:modId xmlns:p14="http://schemas.microsoft.com/office/powerpoint/2010/main" val="1633563605"/>
              </p:ext>
            </p:extLst>
          </p:nvPr>
        </p:nvGraphicFramePr>
        <p:xfrm>
          <a:off x="737394" y="2192327"/>
          <a:ext cx="9217023" cy="4755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854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6095" y="1202198"/>
            <a:ext cx="9449594" cy="342985"/>
          </a:xfrm>
        </p:spPr>
        <p:txBody>
          <a:bodyPr>
            <a:noAutofit/>
          </a:bodyPr>
          <a:lstStyle/>
          <a:p>
            <a:r>
              <a:rPr lang="pl-PL" dirty="0"/>
              <a:t>Typy wsparcia </a:t>
            </a:r>
            <a:endParaRPr lang="en-GB" dirty="0"/>
          </a:p>
        </p:txBody>
      </p:sp>
      <p:sp>
        <p:nvSpPr>
          <p:cNvPr id="16" name="TextBox 17"/>
          <p:cNvSpPr txBox="1">
            <a:spLocks noChangeArrowheads="1"/>
          </p:cNvSpPr>
          <p:nvPr/>
        </p:nvSpPr>
        <p:spPr bwMode="auto">
          <a:xfrm>
            <a:off x="6824752" y="5334355"/>
            <a:ext cx="2728055" cy="2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Font typeface="Arial" charset="0"/>
              <a:buChar char="–"/>
              <a:defRPr sz="2400">
                <a:solidFill>
                  <a:schemeClr val="tx1"/>
                </a:solidFill>
                <a:latin typeface="Arial" charset="0"/>
              </a:defRPr>
            </a:lvl1pPr>
            <a:lvl2pPr marL="742950" indent="-285750" eaLnBrk="0" hangingPunct="0">
              <a:spcBef>
                <a:spcPct val="20000"/>
              </a:spcBef>
              <a:buChar char="–"/>
              <a:defRPr sz="22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Char char="–"/>
              <a:defRPr sz="1500">
                <a:solidFill>
                  <a:schemeClr val="tx1"/>
                </a:solidFill>
                <a:latin typeface="Arial" charset="0"/>
              </a:defRPr>
            </a:lvl4pPr>
            <a:lvl5pPr marL="2057400" indent="-228600" eaLnBrk="0" hangingPunct="0">
              <a:spcBef>
                <a:spcPct val="20000"/>
              </a:spcBef>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defRPr>
            </a:lvl9pPr>
          </a:lstStyle>
          <a:p>
            <a:pPr algn="ctr" eaLnBrk="1" hangingPunct="1">
              <a:spcBef>
                <a:spcPct val="0"/>
              </a:spcBef>
              <a:buFontTx/>
              <a:buNone/>
            </a:pPr>
            <a:endParaRPr lang="en-GB" altLang="en-US" sz="1764" dirty="0"/>
          </a:p>
        </p:txBody>
      </p:sp>
      <p:graphicFrame>
        <p:nvGraphicFramePr>
          <p:cNvPr id="29" name="Diagram 28">
            <a:extLst>
              <a:ext uri="{FF2B5EF4-FFF2-40B4-BE49-F238E27FC236}">
                <a16:creationId xmlns:a16="http://schemas.microsoft.com/office/drawing/2014/main" id="{042A4FBE-5B6B-EDD5-D1E4-78EB45EBB3A4}"/>
              </a:ext>
            </a:extLst>
          </p:cNvPr>
          <p:cNvGraphicFramePr/>
          <p:nvPr>
            <p:extLst>
              <p:ext uri="{D42A27DB-BD31-4B8C-83A1-F6EECF244321}">
                <p14:modId xmlns:p14="http://schemas.microsoft.com/office/powerpoint/2010/main" val="1333842601"/>
              </p:ext>
            </p:extLst>
          </p:nvPr>
        </p:nvGraphicFramePr>
        <p:xfrm>
          <a:off x="306124" y="971525"/>
          <a:ext cx="9664840"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435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2D9D4A-BDBD-18FF-46B3-0EFE2E56902C}"/>
              </a:ext>
            </a:extLst>
          </p:cNvPr>
          <p:cNvSpPr>
            <a:spLocks noGrp="1"/>
          </p:cNvSpPr>
          <p:nvPr>
            <p:ph type="title" idx="4294967295"/>
          </p:nvPr>
        </p:nvSpPr>
        <p:spPr>
          <a:xfrm>
            <a:off x="937846" y="1363191"/>
            <a:ext cx="9447843" cy="544226"/>
          </a:xfrm>
        </p:spPr>
        <p:txBody>
          <a:bodyPr/>
          <a:lstStyle/>
          <a:p>
            <a:r>
              <a:rPr lang="pl-PL" sz="3527" dirty="0"/>
              <a:t>Niepotrzebne zakupy BAI T-14/96</a:t>
            </a:r>
          </a:p>
        </p:txBody>
      </p:sp>
      <p:graphicFrame>
        <p:nvGraphicFramePr>
          <p:cNvPr id="3" name="Diagram 2">
            <a:extLst>
              <a:ext uri="{FF2B5EF4-FFF2-40B4-BE49-F238E27FC236}">
                <a16:creationId xmlns:a16="http://schemas.microsoft.com/office/drawing/2014/main" id="{D3EFAEA6-58E3-065F-EDC4-337900842284}"/>
              </a:ext>
            </a:extLst>
          </p:cNvPr>
          <p:cNvGraphicFramePr/>
          <p:nvPr>
            <p:extLst>
              <p:ext uri="{D42A27DB-BD31-4B8C-83A1-F6EECF244321}">
                <p14:modId xmlns:p14="http://schemas.microsoft.com/office/powerpoint/2010/main" val="250103916"/>
              </p:ext>
            </p:extLst>
          </p:nvPr>
        </p:nvGraphicFramePr>
        <p:xfrm>
          <a:off x="937846" y="2509829"/>
          <a:ext cx="9091214" cy="4150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9810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5C7DAC-F443-21BC-41D9-8110B835D14F}"/>
              </a:ext>
            </a:extLst>
          </p:cNvPr>
          <p:cNvSpPr>
            <a:spLocks noGrp="1"/>
          </p:cNvSpPr>
          <p:nvPr>
            <p:ph type="title" idx="4294967295"/>
          </p:nvPr>
        </p:nvSpPr>
        <p:spPr>
          <a:xfrm>
            <a:off x="936095" y="1000957"/>
            <a:ext cx="9449594" cy="747218"/>
          </a:xfrm>
        </p:spPr>
        <p:txBody>
          <a:bodyPr/>
          <a:lstStyle/>
          <a:p>
            <a:r>
              <a:rPr lang="pl-PL" dirty="0"/>
              <a:t>Jak rozpoznać korzyść?</a:t>
            </a:r>
          </a:p>
        </p:txBody>
      </p:sp>
      <p:sp>
        <p:nvSpPr>
          <p:cNvPr id="4" name="pole tekstowe 3">
            <a:extLst>
              <a:ext uri="{FF2B5EF4-FFF2-40B4-BE49-F238E27FC236}">
                <a16:creationId xmlns:a16="http://schemas.microsoft.com/office/drawing/2014/main" id="{1CFFE04F-F0F6-1BA2-A29D-4BDF8E75B267}"/>
              </a:ext>
            </a:extLst>
          </p:cNvPr>
          <p:cNvSpPr txBox="1"/>
          <p:nvPr/>
        </p:nvSpPr>
        <p:spPr>
          <a:xfrm>
            <a:off x="1817514" y="2987749"/>
            <a:ext cx="7192732" cy="131369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pl-PL" sz="1984" dirty="0">
                <a:latin typeface="Open Sans" panose="020B0606030504020204" pitchFamily="34" charset="0"/>
                <a:ea typeface="Open Sans" panose="020B0606030504020204" pitchFamily="34" charset="0"/>
                <a:cs typeface="Open Sans" panose="020B0606030504020204" pitchFamily="34" charset="0"/>
              </a:rPr>
              <a:t>W rozumieniu art. 107 ust. 1 Traktatu oznacza każdą korzyść gospodarczą, której dane przedsiębiorstwo nie mogłoby uzyskać w normalnych warunkach rynkowych, tj. bez interwencji państwa</a:t>
            </a:r>
          </a:p>
        </p:txBody>
      </p:sp>
    </p:spTree>
    <p:extLst>
      <p:ext uri="{BB962C8B-B14F-4D97-AF65-F5344CB8AC3E}">
        <p14:creationId xmlns:p14="http://schemas.microsoft.com/office/powerpoint/2010/main" val="1689362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2433B1-799D-2E03-6F27-055D8455516D}"/>
              </a:ext>
            </a:extLst>
          </p:cNvPr>
          <p:cNvSpPr>
            <a:spLocks noGrp="1"/>
          </p:cNvSpPr>
          <p:nvPr>
            <p:ph type="title" idx="4294967295"/>
          </p:nvPr>
        </p:nvSpPr>
        <p:spPr>
          <a:xfrm>
            <a:off x="306123" y="1081454"/>
            <a:ext cx="5318022" cy="745468"/>
          </a:xfrm>
        </p:spPr>
        <p:txBody>
          <a:bodyPr/>
          <a:lstStyle/>
          <a:p>
            <a:r>
              <a:rPr lang="pl-PL" dirty="0"/>
              <a:t>France Telecom</a:t>
            </a:r>
          </a:p>
        </p:txBody>
      </p:sp>
      <p:graphicFrame>
        <p:nvGraphicFramePr>
          <p:cNvPr id="3" name="Diagram 2">
            <a:extLst>
              <a:ext uri="{FF2B5EF4-FFF2-40B4-BE49-F238E27FC236}">
                <a16:creationId xmlns:a16="http://schemas.microsoft.com/office/drawing/2014/main" id="{BCB24CF3-6758-EED3-9E8A-F4CE6A1CF14C}"/>
              </a:ext>
            </a:extLst>
          </p:cNvPr>
          <p:cNvGraphicFramePr/>
          <p:nvPr>
            <p:extLst>
              <p:ext uri="{D42A27DB-BD31-4B8C-83A1-F6EECF244321}">
                <p14:modId xmlns:p14="http://schemas.microsoft.com/office/powerpoint/2010/main" val="1657235215"/>
              </p:ext>
            </p:extLst>
          </p:nvPr>
        </p:nvGraphicFramePr>
        <p:xfrm>
          <a:off x="4985866" y="446067"/>
          <a:ext cx="4884442" cy="6862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e tekstowe 6">
            <a:extLst>
              <a:ext uri="{FF2B5EF4-FFF2-40B4-BE49-F238E27FC236}">
                <a16:creationId xmlns:a16="http://schemas.microsoft.com/office/drawing/2014/main" id="{A9A2A7B7-36C7-568C-B77C-4736A4B5E821}"/>
              </a:ext>
            </a:extLst>
          </p:cNvPr>
          <p:cNvSpPr txBox="1"/>
          <p:nvPr/>
        </p:nvSpPr>
        <p:spPr>
          <a:xfrm>
            <a:off x="1139006" y="2827332"/>
            <a:ext cx="3571896" cy="1120307"/>
          </a:xfrm>
          <a:prstGeom prst="rect">
            <a:avLst/>
          </a:prstGeom>
          <a:noFill/>
        </p:spPr>
        <p:txBody>
          <a:bodyPr wrap="square">
            <a:spAutoFi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Udzielanie pomocy – naczynia połączone France Telecom </a:t>
            </a:r>
            <a:br>
              <a:rPr lang="pl-PL" sz="1670" dirty="0">
                <a:latin typeface="Open Sans" panose="020B0606030504020204" pitchFamily="34" charset="0"/>
                <a:ea typeface="Open Sans" panose="020B0606030504020204" pitchFamily="34" charset="0"/>
                <a:cs typeface="Open Sans" panose="020B0606030504020204" pitchFamily="34" charset="0"/>
              </a:rPr>
            </a:br>
            <a:r>
              <a:rPr lang="pl-PL" sz="1670" dirty="0">
                <a:latin typeface="Open Sans" panose="020B0606030504020204" pitchFamily="34" charset="0"/>
                <a:ea typeface="Open Sans" panose="020B0606030504020204" pitchFamily="34" charset="0"/>
                <a:cs typeface="Open Sans" panose="020B0606030504020204" pitchFamily="34" charset="0"/>
              </a:rPr>
              <a:t>C – 399/10, C – 401/10 P, </a:t>
            </a:r>
            <a:br>
              <a:rPr lang="pl-PL" sz="1670" dirty="0">
                <a:latin typeface="Open Sans" panose="020B0606030504020204" pitchFamily="34" charset="0"/>
                <a:ea typeface="Open Sans" panose="020B0606030504020204" pitchFamily="34" charset="0"/>
                <a:cs typeface="Open Sans" panose="020B0606030504020204" pitchFamily="34" charset="0"/>
              </a:rPr>
            </a:br>
            <a:r>
              <a:rPr lang="pl-PL" sz="1670" dirty="0">
                <a:latin typeface="Open Sans" panose="020B0606030504020204" pitchFamily="34" charset="0"/>
                <a:ea typeface="Open Sans" panose="020B0606030504020204" pitchFamily="34" charset="0"/>
                <a:cs typeface="Open Sans" panose="020B0606030504020204" pitchFamily="34" charset="0"/>
              </a:rPr>
              <a:t>C‑486/15 P, T‑425/04</a:t>
            </a:r>
          </a:p>
        </p:txBody>
      </p:sp>
    </p:spTree>
    <p:extLst>
      <p:ext uri="{BB962C8B-B14F-4D97-AF65-F5344CB8AC3E}">
        <p14:creationId xmlns:p14="http://schemas.microsoft.com/office/powerpoint/2010/main" val="2548611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072D97-3E4D-40F1-A8F9-6FEC54F7FB86}"/>
              </a:ext>
            </a:extLst>
          </p:cNvPr>
          <p:cNvSpPr>
            <a:spLocks noGrp="1"/>
          </p:cNvSpPr>
          <p:nvPr>
            <p:ph type="title" idx="4294967295"/>
          </p:nvPr>
        </p:nvSpPr>
        <p:spPr>
          <a:xfrm>
            <a:off x="1169442" y="539477"/>
            <a:ext cx="8590380" cy="1611680"/>
          </a:xfrm>
        </p:spPr>
        <p:txBody>
          <a:bodyPr/>
          <a:lstStyle/>
          <a:p>
            <a:r>
              <a:rPr lang="pl-PL" sz="3527" dirty="0"/>
              <a:t>Kiedy mamy do czynienia z korzyścią </a:t>
            </a:r>
            <a:br>
              <a:rPr lang="pl-PL" sz="3527" dirty="0"/>
            </a:br>
            <a:r>
              <a:rPr lang="pl-PL" sz="3527" dirty="0"/>
              <a:t>– stanowisko Sądu</a:t>
            </a:r>
          </a:p>
        </p:txBody>
      </p:sp>
      <p:sp>
        <p:nvSpPr>
          <p:cNvPr id="3" name="Prostokąt 2">
            <a:extLst>
              <a:ext uri="{FF2B5EF4-FFF2-40B4-BE49-F238E27FC236}">
                <a16:creationId xmlns:a16="http://schemas.microsoft.com/office/drawing/2014/main" id="{364DFCD7-B3BC-4FE7-B652-B93991C9F28F}"/>
              </a:ext>
            </a:extLst>
          </p:cNvPr>
          <p:cNvSpPr/>
          <p:nvPr/>
        </p:nvSpPr>
        <p:spPr>
          <a:xfrm>
            <a:off x="1218381" y="2507588"/>
            <a:ext cx="7620047" cy="2405274"/>
          </a:xfrm>
          <a:prstGeom prst="rect">
            <a:avLst/>
          </a:prstGeom>
        </p:spPr>
        <p:txBody>
          <a:bodyPr wrap="square">
            <a:spAutoFit/>
          </a:bodyPr>
          <a:lstStyle/>
          <a:p>
            <a:pPr algn="just"/>
            <a:r>
              <a:rPr lang="pl-PL" sz="1670" dirty="0">
                <a:latin typeface="Open Sans" panose="020B0606030504020204" pitchFamily="34" charset="0"/>
                <a:ea typeface="Open Sans" panose="020B0606030504020204" pitchFamily="34" charset="0"/>
                <a:cs typeface="Open Sans" panose="020B0606030504020204" pitchFamily="34" charset="0"/>
              </a:rPr>
              <a:t>[…] nie wystarczy, aby oświadczenia władz państwowych były jedynie postrzegane na rynku jako wyrażające ich kategoryczne zobowiązanie, aby stwierdzić, iż mogą mieć one szkodliwe gospodarcze lub prawne skutki podobne do tych, na jakie powołała się Komisja. </a:t>
            </a:r>
          </a:p>
          <a:p>
            <a:pPr algn="just"/>
            <a:r>
              <a:rPr lang="pl-PL" sz="1670" dirty="0">
                <a:latin typeface="Open Sans" panose="020B0606030504020204" pitchFamily="34" charset="0"/>
                <a:ea typeface="Open Sans" panose="020B0606030504020204" pitchFamily="34" charset="0"/>
                <a:cs typeface="Open Sans" panose="020B0606030504020204" pitchFamily="34" charset="0"/>
              </a:rPr>
              <a:t>[…] fakt, który został zresztą potwierdzony, że oświadczenia złożone od lipca 2002 r. wywarły pozytywny wpływ na postrzeganie uczestników rynku, pozwalając w szczególności na utrzymanie ratingu </a:t>
            </a:r>
            <a:r>
              <a:rPr lang="pl-PL" sz="1670" dirty="0" err="1">
                <a:latin typeface="Open Sans" panose="020B0606030504020204" pitchFamily="34" charset="0"/>
                <a:ea typeface="Open Sans" panose="020B0606030504020204" pitchFamily="34" charset="0"/>
                <a:cs typeface="Open Sans" panose="020B0606030504020204" pitchFamily="34" charset="0"/>
              </a:rPr>
              <a:t>FT</a:t>
            </a:r>
            <a:r>
              <a:rPr lang="pl-PL" sz="1670" dirty="0">
                <a:latin typeface="Open Sans" panose="020B0606030504020204" pitchFamily="34" charset="0"/>
                <a:ea typeface="Open Sans" panose="020B0606030504020204" pitchFamily="34" charset="0"/>
                <a:cs typeface="Open Sans" panose="020B0606030504020204" pitchFamily="34" charset="0"/>
              </a:rPr>
              <a:t> na poziomie inwestycyjnym, a także na odzyskanie zaufania rynków finansowych, nie może być rozstrzygający.</a:t>
            </a:r>
          </a:p>
        </p:txBody>
      </p:sp>
    </p:spTree>
    <p:extLst>
      <p:ext uri="{BB962C8B-B14F-4D97-AF65-F5344CB8AC3E}">
        <p14:creationId xmlns:p14="http://schemas.microsoft.com/office/powerpoint/2010/main" val="87295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A493CB11-E986-A4AB-3D95-16D358F1F1D7}"/>
              </a:ext>
            </a:extLst>
          </p:cNvPr>
          <p:cNvSpPr>
            <a:spLocks noGrp="1"/>
          </p:cNvSpPr>
          <p:nvPr>
            <p:ph type="sldNum" sz="quarter" idx="12"/>
          </p:nvPr>
        </p:nvSpPr>
        <p:spPr/>
        <p:txBody>
          <a:bodyPr/>
          <a:lstStyle/>
          <a:p>
            <a:fld id="{7EEFD75F-4B49-40E7-A3B5-CB48A4C72BB8}" type="slidenum">
              <a:rPr lang="pl-PL" smtClean="0"/>
              <a:pPr/>
              <a:t>29</a:t>
            </a:fld>
            <a:endParaRPr lang="pl-PL"/>
          </a:p>
        </p:txBody>
      </p:sp>
      <p:sp>
        <p:nvSpPr>
          <p:cNvPr id="2" name="Tytuł 1">
            <a:extLst>
              <a:ext uri="{FF2B5EF4-FFF2-40B4-BE49-F238E27FC236}">
                <a16:creationId xmlns:a16="http://schemas.microsoft.com/office/drawing/2014/main" id="{E5B9CD1D-9C50-01F2-660D-3C23424D9D82}"/>
              </a:ext>
            </a:extLst>
          </p:cNvPr>
          <p:cNvSpPr>
            <a:spLocks noGrp="1"/>
          </p:cNvSpPr>
          <p:nvPr>
            <p:ph type="title" idx="4294967295"/>
          </p:nvPr>
        </p:nvSpPr>
        <p:spPr>
          <a:xfrm>
            <a:off x="1795310" y="236241"/>
            <a:ext cx="8590380" cy="1611680"/>
          </a:xfrm>
        </p:spPr>
        <p:txBody>
          <a:bodyPr/>
          <a:lstStyle/>
          <a:p>
            <a:r>
              <a:rPr lang="pl-PL" dirty="0"/>
              <a:t>Selektywność pomocy</a:t>
            </a:r>
          </a:p>
        </p:txBody>
      </p:sp>
      <p:graphicFrame>
        <p:nvGraphicFramePr>
          <p:cNvPr id="5" name="Diagram 4">
            <a:extLst>
              <a:ext uri="{FF2B5EF4-FFF2-40B4-BE49-F238E27FC236}">
                <a16:creationId xmlns:a16="http://schemas.microsoft.com/office/drawing/2014/main" id="{FDC0E36D-2312-5090-3893-749FD66517A4}"/>
              </a:ext>
            </a:extLst>
          </p:cNvPr>
          <p:cNvGraphicFramePr/>
          <p:nvPr>
            <p:extLst>
              <p:ext uri="{D42A27DB-BD31-4B8C-83A1-F6EECF244321}">
                <p14:modId xmlns:p14="http://schemas.microsoft.com/office/powerpoint/2010/main" val="4024992041"/>
              </p:ext>
            </p:extLst>
          </p:nvPr>
        </p:nvGraphicFramePr>
        <p:xfrm>
          <a:off x="1986051" y="2192328"/>
          <a:ext cx="6719711" cy="317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ole tekstowe 5">
            <a:extLst>
              <a:ext uri="{FF2B5EF4-FFF2-40B4-BE49-F238E27FC236}">
                <a16:creationId xmlns:a16="http://schemas.microsoft.com/office/drawing/2014/main" id="{E85CE58A-F2B3-CDC3-3A42-54F7C5763E28}"/>
              </a:ext>
            </a:extLst>
          </p:cNvPr>
          <p:cNvSpPr txBox="1"/>
          <p:nvPr/>
        </p:nvSpPr>
        <p:spPr>
          <a:xfrm>
            <a:off x="6695289" y="4666432"/>
            <a:ext cx="3769776" cy="1008353"/>
          </a:xfrm>
          <a:prstGeom prst="rect">
            <a:avLst/>
          </a:prstGeom>
          <a:noFill/>
        </p:spPr>
        <p:txBody>
          <a:bodyPr wrap="square" rtlCol="0">
            <a:spAutoFit/>
          </a:bodyPr>
          <a:lstStyle/>
          <a:p>
            <a:r>
              <a:rPr lang="pl-PL" sz="1984" dirty="0"/>
              <a:t>Ale musi być system odniesienia</a:t>
            </a:r>
          </a:p>
          <a:p>
            <a:r>
              <a:rPr lang="pl-PL" sz="1984" dirty="0"/>
              <a:t>Nie mogą być uznaniowe</a:t>
            </a:r>
          </a:p>
          <a:p>
            <a:endParaRPr lang="pl-PL" sz="1984" dirty="0"/>
          </a:p>
        </p:txBody>
      </p:sp>
    </p:spTree>
    <p:extLst>
      <p:ext uri="{BB962C8B-B14F-4D97-AF65-F5344CB8AC3E}">
        <p14:creationId xmlns:p14="http://schemas.microsoft.com/office/powerpoint/2010/main" val="1699576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półka, w pomieszczeniu, regały, regał na książki&#10;&#10;Opis wygenerowany automatycznie">
            <a:extLst>
              <a:ext uri="{FF2B5EF4-FFF2-40B4-BE49-F238E27FC236}">
                <a16:creationId xmlns:a16="http://schemas.microsoft.com/office/drawing/2014/main" id="{99D17D75-3CA1-32E2-EA92-22412D082E1B}"/>
              </a:ext>
            </a:extLst>
          </p:cNvPr>
          <p:cNvPicPr>
            <a:picLocks noChangeAspect="1"/>
          </p:cNvPicPr>
          <p:nvPr/>
        </p:nvPicPr>
        <p:blipFill>
          <a:blip r:embed="rId2">
            <a:extLst>
              <a:ext uri="{28A0092B-C50C-407E-A947-70E740481C1C}">
                <a14:useLocalDpi xmlns:a14="http://schemas.microsoft.com/office/drawing/2010/main" val="0"/>
              </a:ext>
            </a:extLst>
          </a:blip>
          <a:srcRect l="4777" r="8481" b="-2"/>
          <a:stretch/>
        </p:blipFill>
        <p:spPr>
          <a:xfrm>
            <a:off x="20" y="10"/>
            <a:ext cx="6784955" cy="522127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noFill/>
        </p:spPr>
      </p:pic>
      <p:sp>
        <p:nvSpPr>
          <p:cNvPr id="2" name="Tytuł 1">
            <a:extLst>
              <a:ext uri="{FF2B5EF4-FFF2-40B4-BE49-F238E27FC236}">
                <a16:creationId xmlns:a16="http://schemas.microsoft.com/office/drawing/2014/main" id="{1C9D3841-E469-5EE2-C2C9-B30D67BC922F}"/>
              </a:ext>
            </a:extLst>
          </p:cNvPr>
          <p:cNvSpPr>
            <a:spLocks noGrp="1"/>
          </p:cNvSpPr>
          <p:nvPr>
            <p:ph type="ctrTitle"/>
          </p:nvPr>
        </p:nvSpPr>
        <p:spPr>
          <a:xfrm>
            <a:off x="3172808" y="5579563"/>
            <a:ext cx="6133117" cy="648546"/>
          </a:xfrm>
        </p:spPr>
        <p:txBody>
          <a:bodyPr anchor="t">
            <a:normAutofit/>
          </a:bodyPr>
          <a:lstStyle/>
          <a:p>
            <a:r>
              <a:rPr lang="pl-PL" dirty="0"/>
              <a:t>Co to jest pomoc publiczna?</a:t>
            </a:r>
          </a:p>
        </p:txBody>
      </p:sp>
      <p:sp>
        <p:nvSpPr>
          <p:cNvPr id="10" name="Date Placeholder 3">
            <a:extLst>
              <a:ext uri="{FF2B5EF4-FFF2-40B4-BE49-F238E27FC236}">
                <a16:creationId xmlns:a16="http://schemas.microsoft.com/office/drawing/2014/main" id="{B6D15F0E-1A20-0D9D-5DF5-0AA4CFE00733}"/>
              </a:ext>
            </a:extLst>
          </p:cNvPr>
          <p:cNvSpPr>
            <a:spLocks noGrp="1"/>
          </p:cNvSpPr>
          <p:nvPr>
            <p:ph type="dt" sz="half" idx="10"/>
          </p:nvPr>
        </p:nvSpPr>
        <p:spPr>
          <a:xfrm>
            <a:off x="7866444" y="539750"/>
            <a:ext cx="1799844" cy="366725"/>
          </a:xfrm>
        </p:spPr>
        <p:txBody>
          <a:bodyPr/>
          <a:lstStyle/>
          <a:p>
            <a:pPr>
              <a:spcAft>
                <a:spcPts val="600"/>
              </a:spcAft>
            </a:pPr>
            <a:fld id="{D857886D-A165-4D54-8DB0-CE6586ECA8EC}" type="datetime1">
              <a:rPr lang="pl-PL" smtClean="0"/>
              <a:pPr>
                <a:spcAft>
                  <a:spcPts val="600"/>
                </a:spcAft>
              </a:pPr>
              <a:t>28.11.2024</a:t>
            </a:fld>
            <a:endParaRPr lang="pl-PL"/>
          </a:p>
        </p:txBody>
      </p:sp>
      <p:sp>
        <p:nvSpPr>
          <p:cNvPr id="4" name="Symbol zastępczy numeru slajdu 3" hidden="1">
            <a:extLst>
              <a:ext uri="{FF2B5EF4-FFF2-40B4-BE49-F238E27FC236}">
                <a16:creationId xmlns:a16="http://schemas.microsoft.com/office/drawing/2014/main" id="{FF195A2A-2865-9D9C-E824-E086965BA622}"/>
              </a:ext>
            </a:extLst>
          </p:cNvPr>
          <p:cNvSpPr>
            <a:spLocks noGrp="1"/>
          </p:cNvSpPr>
          <p:nvPr>
            <p:ph type="sldNum" sz="quarter" idx="4294967295"/>
          </p:nvPr>
        </p:nvSpPr>
        <p:spPr>
          <a:xfrm>
            <a:off x="8585200" y="7019837"/>
            <a:ext cx="1080000" cy="180000"/>
          </a:xfrm>
        </p:spPr>
        <p:txBody>
          <a:bodyPr anchor="ctr">
            <a:normAutofit fontScale="92500" lnSpcReduction="20000"/>
          </a:bodyPr>
          <a:lstStyle/>
          <a:p>
            <a:pPr>
              <a:lnSpc>
                <a:spcPct val="90000"/>
              </a:lnSpc>
              <a:spcAft>
                <a:spcPts val="661"/>
              </a:spcAft>
            </a:pPr>
            <a:fld id="{DB226C93-4AF0-42CB-BCA1-7A443CFCDD42}" type="slidenum">
              <a:rPr lang="pl-PL" sz="300" smtClean="0"/>
              <a:pPr>
                <a:lnSpc>
                  <a:spcPct val="90000"/>
                </a:lnSpc>
                <a:spcAft>
                  <a:spcPts val="661"/>
                </a:spcAft>
              </a:pPr>
              <a:t>3</a:t>
            </a:fld>
            <a:endParaRPr lang="pl-PL" sz="300"/>
          </a:p>
        </p:txBody>
      </p:sp>
    </p:spTree>
    <p:extLst>
      <p:ext uri="{BB962C8B-B14F-4D97-AF65-F5344CB8AC3E}">
        <p14:creationId xmlns:p14="http://schemas.microsoft.com/office/powerpoint/2010/main" val="91120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3878D0D6-E260-B3EF-B878-6EF580801A4A}"/>
              </a:ext>
            </a:extLst>
          </p:cNvPr>
          <p:cNvSpPr>
            <a:spLocks noGrp="1"/>
          </p:cNvSpPr>
          <p:nvPr>
            <p:ph type="sldNum" sz="quarter" idx="12"/>
          </p:nvPr>
        </p:nvSpPr>
        <p:spPr/>
        <p:txBody>
          <a:bodyPr/>
          <a:lstStyle/>
          <a:p>
            <a:fld id="{7EEFD75F-4B49-40E7-A3B5-CB48A4C72BB8}" type="slidenum">
              <a:rPr lang="pl-PL" smtClean="0"/>
              <a:pPr/>
              <a:t>30</a:t>
            </a:fld>
            <a:endParaRPr lang="pl-PL"/>
          </a:p>
        </p:txBody>
      </p:sp>
      <p:sp>
        <p:nvSpPr>
          <p:cNvPr id="2" name="Tytuł 1">
            <a:extLst>
              <a:ext uri="{FF2B5EF4-FFF2-40B4-BE49-F238E27FC236}">
                <a16:creationId xmlns:a16="http://schemas.microsoft.com/office/drawing/2014/main" id="{C09377AC-41CB-EB86-C385-EEDA4A9A770A}"/>
              </a:ext>
            </a:extLst>
          </p:cNvPr>
          <p:cNvSpPr>
            <a:spLocks noGrp="1"/>
          </p:cNvSpPr>
          <p:nvPr>
            <p:ph type="title" idx="4294967295"/>
          </p:nvPr>
        </p:nvSpPr>
        <p:spPr>
          <a:xfrm>
            <a:off x="1673498" y="683493"/>
            <a:ext cx="8590380" cy="1611680"/>
          </a:xfrm>
        </p:spPr>
        <p:txBody>
          <a:bodyPr/>
          <a:lstStyle/>
          <a:p>
            <a:r>
              <a:rPr lang="pl-PL" dirty="0"/>
              <a:t>Zakłócenie konkurencji</a:t>
            </a:r>
          </a:p>
        </p:txBody>
      </p:sp>
      <p:sp>
        <p:nvSpPr>
          <p:cNvPr id="5" name="pole tekstowe 4">
            <a:extLst>
              <a:ext uri="{FF2B5EF4-FFF2-40B4-BE49-F238E27FC236}">
                <a16:creationId xmlns:a16="http://schemas.microsoft.com/office/drawing/2014/main" id="{17543297-68B7-E475-1923-E57B56C89F7A}"/>
              </a:ext>
            </a:extLst>
          </p:cNvPr>
          <p:cNvSpPr txBox="1"/>
          <p:nvPr/>
        </p:nvSpPr>
        <p:spPr>
          <a:xfrm>
            <a:off x="1932760" y="2662704"/>
            <a:ext cx="6429414" cy="222971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pl-PL" sz="1984" dirty="0">
                <a:latin typeface="Open Sans" panose="020B0606030504020204" pitchFamily="34" charset="0"/>
                <a:ea typeface="Open Sans" panose="020B0606030504020204" pitchFamily="34" charset="0"/>
                <a:cs typeface="Open Sans" panose="020B0606030504020204" pitchFamily="34" charset="0"/>
              </a:rPr>
              <a:t>Uznaje się, że środek przyznany przez państwo zakłóca lub grozi zakłóceniem konkurencji, </a:t>
            </a:r>
          </a:p>
          <a:p>
            <a:pPr algn="just"/>
            <a:endParaRPr lang="pl-PL" sz="1984" dirty="0">
              <a:latin typeface="Open Sans" panose="020B0606030504020204" pitchFamily="34" charset="0"/>
              <a:ea typeface="Open Sans" panose="020B0606030504020204" pitchFamily="34" charset="0"/>
              <a:cs typeface="Open Sans" panose="020B0606030504020204" pitchFamily="34" charset="0"/>
            </a:endParaRPr>
          </a:p>
          <a:p>
            <a:pPr algn="just"/>
            <a:r>
              <a:rPr lang="pl-PL" sz="1984" dirty="0">
                <a:latin typeface="Open Sans" panose="020B0606030504020204" pitchFamily="34" charset="0"/>
                <a:ea typeface="Open Sans" panose="020B0606030504020204" pitchFamily="34" charset="0"/>
                <a:cs typeface="Open Sans" panose="020B0606030504020204" pitchFamily="34" charset="0"/>
              </a:rPr>
              <a:t>jeżeli może on powodować poprawę pozycji konkurencyjnej beneficjenta w porównaniu z pozycją innych przedsiębiorstw, z którymi beneficjent konkuruje</a:t>
            </a:r>
          </a:p>
        </p:txBody>
      </p:sp>
    </p:spTree>
    <p:extLst>
      <p:ext uri="{BB962C8B-B14F-4D97-AF65-F5344CB8AC3E}">
        <p14:creationId xmlns:p14="http://schemas.microsoft.com/office/powerpoint/2010/main" val="1238773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685AA1DA-9DC4-0139-2DB0-C7D2C9854648}"/>
              </a:ext>
            </a:extLst>
          </p:cNvPr>
          <p:cNvSpPr>
            <a:spLocks noGrp="1"/>
          </p:cNvSpPr>
          <p:nvPr>
            <p:ph type="sldNum" sz="quarter" idx="12"/>
          </p:nvPr>
        </p:nvSpPr>
        <p:spPr>
          <a:xfrm>
            <a:off x="8585200" y="7019837"/>
            <a:ext cx="1080000" cy="180000"/>
          </a:xfrm>
        </p:spPr>
        <p:txBody>
          <a:bodyPr/>
          <a:lstStyle/>
          <a:p>
            <a:fld id="{7EEFD75F-4B49-40E7-A3B5-CB48A4C72BB8}" type="slidenum">
              <a:rPr lang="pl-PL" smtClean="0"/>
              <a:pPr/>
              <a:t>31</a:t>
            </a:fld>
            <a:endParaRPr lang="pl-PL"/>
          </a:p>
        </p:txBody>
      </p:sp>
      <p:sp>
        <p:nvSpPr>
          <p:cNvPr id="2" name="Tytuł 1">
            <a:extLst>
              <a:ext uri="{FF2B5EF4-FFF2-40B4-BE49-F238E27FC236}">
                <a16:creationId xmlns:a16="http://schemas.microsoft.com/office/drawing/2014/main" id="{BF193CB2-76B7-8DCF-3917-1A1EA54E138A}"/>
              </a:ext>
            </a:extLst>
          </p:cNvPr>
          <p:cNvSpPr>
            <a:spLocks noGrp="1"/>
          </p:cNvSpPr>
          <p:nvPr>
            <p:ph type="title" idx="4294967295"/>
          </p:nvPr>
        </p:nvSpPr>
        <p:spPr>
          <a:xfrm>
            <a:off x="2101850" y="236538"/>
            <a:ext cx="8589963" cy="1611312"/>
          </a:xfrm>
        </p:spPr>
        <p:txBody>
          <a:bodyPr/>
          <a:lstStyle/>
          <a:p>
            <a:r>
              <a:rPr lang="pl-PL" dirty="0"/>
              <a:t>Wpływ na wymianę handlową</a:t>
            </a:r>
          </a:p>
        </p:txBody>
      </p:sp>
      <p:grpSp>
        <p:nvGrpSpPr>
          <p:cNvPr id="4" name="Grupa 3">
            <a:extLst>
              <a:ext uri="{FF2B5EF4-FFF2-40B4-BE49-F238E27FC236}">
                <a16:creationId xmlns:a16="http://schemas.microsoft.com/office/drawing/2014/main" id="{DF5B4C71-F3A1-6BD8-BBD5-708C7FB07AE6}"/>
              </a:ext>
            </a:extLst>
          </p:cNvPr>
          <p:cNvGrpSpPr/>
          <p:nvPr/>
        </p:nvGrpSpPr>
        <p:grpSpPr>
          <a:xfrm>
            <a:off x="881410" y="2699717"/>
            <a:ext cx="8741493" cy="3024336"/>
            <a:chOff x="737437" y="2723539"/>
            <a:chExt cx="8815327" cy="2040586"/>
          </a:xfrm>
        </p:grpSpPr>
        <p:sp>
          <p:nvSpPr>
            <p:cNvPr id="6" name="Dowolny kształt: kształt 5">
              <a:extLst>
                <a:ext uri="{FF2B5EF4-FFF2-40B4-BE49-F238E27FC236}">
                  <a16:creationId xmlns:a16="http://schemas.microsoft.com/office/drawing/2014/main" id="{EC8CD810-A92A-7AC0-7927-DF8A5F0F225F}"/>
                </a:ext>
              </a:extLst>
            </p:cNvPr>
            <p:cNvSpPr/>
            <p:nvPr/>
          </p:nvSpPr>
          <p:spPr>
            <a:xfrm>
              <a:off x="737437" y="2723539"/>
              <a:ext cx="4119312" cy="1381785"/>
            </a:xfrm>
            <a:custGeom>
              <a:avLst/>
              <a:gdLst>
                <a:gd name="connsiteX0" fmla="*/ 0 w 4119312"/>
                <a:gd name="connsiteY0" fmla="*/ 0 h 1381785"/>
                <a:gd name="connsiteX1" fmla="*/ 4119312 w 4119312"/>
                <a:gd name="connsiteY1" fmla="*/ 0 h 1381785"/>
                <a:gd name="connsiteX2" fmla="*/ 4119312 w 4119312"/>
                <a:gd name="connsiteY2" fmla="*/ 1381785 h 1381785"/>
                <a:gd name="connsiteX3" fmla="*/ 0 w 4119312"/>
                <a:gd name="connsiteY3" fmla="*/ 1381785 h 1381785"/>
                <a:gd name="connsiteX4" fmla="*/ 0 w 4119312"/>
                <a:gd name="connsiteY4" fmla="*/ 0 h 138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312" h="1381785">
                  <a:moveTo>
                    <a:pt x="0" y="0"/>
                  </a:moveTo>
                  <a:lnTo>
                    <a:pt x="4119312" y="0"/>
                  </a:lnTo>
                  <a:lnTo>
                    <a:pt x="4119312" y="1381785"/>
                  </a:lnTo>
                  <a:lnTo>
                    <a:pt x="0" y="138178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l-PL" sz="1500" kern="1200"/>
                <a:t>Faktycznie lub potencjalnie</a:t>
              </a:r>
            </a:p>
          </p:txBody>
        </p:sp>
        <p:sp>
          <p:nvSpPr>
            <p:cNvPr id="7" name="Prostokąt 6">
              <a:extLst>
                <a:ext uri="{FF2B5EF4-FFF2-40B4-BE49-F238E27FC236}">
                  <a16:creationId xmlns:a16="http://schemas.microsoft.com/office/drawing/2014/main" id="{FF784EA3-7758-A1C2-A4B8-3DA11B05E577}"/>
                </a:ext>
              </a:extLst>
            </p:cNvPr>
            <p:cNvSpPr/>
            <p:nvPr/>
          </p:nvSpPr>
          <p:spPr>
            <a:xfrm>
              <a:off x="737437" y="4105325"/>
              <a:ext cx="4119312" cy="658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F9641D33-F225-D185-23F3-3BED87905514}"/>
                </a:ext>
              </a:extLst>
            </p:cNvPr>
            <p:cNvSpPr/>
            <p:nvPr/>
          </p:nvSpPr>
          <p:spPr>
            <a:xfrm>
              <a:off x="5433452" y="2723539"/>
              <a:ext cx="4119312" cy="1381785"/>
            </a:xfrm>
            <a:custGeom>
              <a:avLst/>
              <a:gdLst>
                <a:gd name="connsiteX0" fmla="*/ 0 w 4119312"/>
                <a:gd name="connsiteY0" fmla="*/ 0 h 1381785"/>
                <a:gd name="connsiteX1" fmla="*/ 4119312 w 4119312"/>
                <a:gd name="connsiteY1" fmla="*/ 0 h 1381785"/>
                <a:gd name="connsiteX2" fmla="*/ 4119312 w 4119312"/>
                <a:gd name="connsiteY2" fmla="*/ 1381785 h 1381785"/>
                <a:gd name="connsiteX3" fmla="*/ 0 w 4119312"/>
                <a:gd name="connsiteY3" fmla="*/ 1381785 h 1381785"/>
                <a:gd name="connsiteX4" fmla="*/ 0 w 4119312"/>
                <a:gd name="connsiteY4" fmla="*/ 0 h 138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312" h="1381785">
                  <a:moveTo>
                    <a:pt x="0" y="0"/>
                  </a:moveTo>
                  <a:lnTo>
                    <a:pt x="4119312" y="0"/>
                  </a:lnTo>
                  <a:lnTo>
                    <a:pt x="4119312" y="1381785"/>
                  </a:lnTo>
                  <a:lnTo>
                    <a:pt x="0" y="138178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l-PL" sz="1500" kern="1200"/>
                <a:t>Nawet jeśli przedsiębiorstwo nie uczestniczy bezpośrednio w handlu transgranicznym jeśli dotacja może utrudnić podmiotom gospodarczym z innych państw członkowskich wejście na rynek przez utrzymywanie na tym samym poziomie lub zwiększanie podaży lokalnej</a:t>
              </a:r>
            </a:p>
          </p:txBody>
        </p:sp>
        <p:sp>
          <p:nvSpPr>
            <p:cNvPr id="9" name="Prostokąt 8">
              <a:extLst>
                <a:ext uri="{FF2B5EF4-FFF2-40B4-BE49-F238E27FC236}">
                  <a16:creationId xmlns:a16="http://schemas.microsoft.com/office/drawing/2014/main" id="{B4E7817B-1FA2-83F1-B7D9-5842A591A067}"/>
                </a:ext>
              </a:extLst>
            </p:cNvPr>
            <p:cNvSpPr/>
            <p:nvPr/>
          </p:nvSpPr>
          <p:spPr>
            <a:xfrm>
              <a:off x="5433452" y="4105325"/>
              <a:ext cx="4119312" cy="6588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2038002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ubrania, Ludzka twarz, tekst, uśmiech&#10;&#10;Opis wygenerowany automatycznie">
            <a:extLst>
              <a:ext uri="{FF2B5EF4-FFF2-40B4-BE49-F238E27FC236}">
                <a16:creationId xmlns:a16="http://schemas.microsoft.com/office/drawing/2014/main" id="{2A9F2A9E-810C-D0DF-284B-C87AC8F9D477}"/>
              </a:ext>
            </a:extLst>
          </p:cNvPr>
          <p:cNvPicPr>
            <a:picLocks noChangeAspect="1"/>
          </p:cNvPicPr>
          <p:nvPr/>
        </p:nvPicPr>
        <p:blipFill>
          <a:blip r:embed="rId2">
            <a:extLst>
              <a:ext uri="{28A0092B-C50C-407E-A947-70E740481C1C}">
                <a14:useLocalDpi xmlns:a14="http://schemas.microsoft.com/office/drawing/2010/main" val="0"/>
              </a:ext>
            </a:extLst>
          </a:blip>
          <a:srcRect t="22856" b="1375"/>
          <a:stretch/>
        </p:blipFill>
        <p:spPr>
          <a:xfrm>
            <a:off x="1025525" y="10"/>
            <a:ext cx="8640763" cy="522127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noFill/>
        </p:spPr>
      </p:pic>
      <p:sp>
        <p:nvSpPr>
          <p:cNvPr id="2" name="Tytuł 1">
            <a:extLst>
              <a:ext uri="{FF2B5EF4-FFF2-40B4-BE49-F238E27FC236}">
                <a16:creationId xmlns:a16="http://schemas.microsoft.com/office/drawing/2014/main" id="{7C6AEB59-B8C2-39F3-FD91-0FD2D65F3750}"/>
              </a:ext>
            </a:extLst>
          </p:cNvPr>
          <p:cNvSpPr>
            <a:spLocks noGrp="1"/>
          </p:cNvSpPr>
          <p:nvPr>
            <p:ph type="title"/>
          </p:nvPr>
        </p:nvSpPr>
        <p:spPr>
          <a:xfrm>
            <a:off x="2825750" y="5593629"/>
            <a:ext cx="7559675" cy="705572"/>
          </a:xfrm>
        </p:spPr>
        <p:txBody>
          <a:bodyPr anchor="t">
            <a:normAutofit/>
          </a:bodyPr>
          <a:lstStyle/>
          <a:p>
            <a:r>
              <a:rPr lang="pl-PL" dirty="0"/>
              <a:t>Jak uniknąć pomocy publicznej?</a:t>
            </a:r>
          </a:p>
        </p:txBody>
      </p:sp>
      <p:sp>
        <p:nvSpPr>
          <p:cNvPr id="4" name="Symbol zastępczy numeru slajdu 3" hidden="1">
            <a:extLst>
              <a:ext uri="{FF2B5EF4-FFF2-40B4-BE49-F238E27FC236}">
                <a16:creationId xmlns:a16="http://schemas.microsoft.com/office/drawing/2014/main" id="{76BA3250-8745-03B9-A00C-978B1DEBAEC8}"/>
              </a:ext>
            </a:extLst>
          </p:cNvPr>
          <p:cNvSpPr>
            <a:spLocks noGrp="1"/>
          </p:cNvSpPr>
          <p:nvPr>
            <p:ph type="sldNum" sz="quarter" idx="4294967295"/>
          </p:nvPr>
        </p:nvSpPr>
        <p:spPr>
          <a:xfrm>
            <a:off x="8585200" y="7019837"/>
            <a:ext cx="1080000" cy="180000"/>
          </a:xfrm>
        </p:spPr>
        <p:txBody>
          <a:bodyPr/>
          <a:lstStyle/>
          <a:p>
            <a:pPr>
              <a:spcAft>
                <a:spcPts val="600"/>
              </a:spcAft>
            </a:pPr>
            <a:fld id="{DB226C93-4AF0-42CB-BCA1-7A443CFCDD42}" type="slidenum">
              <a:rPr lang="pl-PL" smtClean="0"/>
              <a:pPr>
                <a:spcAft>
                  <a:spcPts val="600"/>
                </a:spcAft>
              </a:pPr>
              <a:t>32</a:t>
            </a:fld>
            <a:endParaRPr lang="pl-PL"/>
          </a:p>
        </p:txBody>
      </p:sp>
    </p:spTree>
    <p:extLst>
      <p:ext uri="{BB962C8B-B14F-4D97-AF65-F5344CB8AC3E}">
        <p14:creationId xmlns:p14="http://schemas.microsoft.com/office/powerpoint/2010/main" val="3857721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CBC11313-9387-5F64-2CD3-5E92811BEAD3}"/>
              </a:ext>
            </a:extLst>
          </p:cNvPr>
          <p:cNvSpPr>
            <a:spLocks noGrp="1"/>
          </p:cNvSpPr>
          <p:nvPr>
            <p:ph type="ctrTitle"/>
          </p:nvPr>
        </p:nvSpPr>
        <p:spPr>
          <a:xfrm>
            <a:off x="1385877" y="3070227"/>
            <a:ext cx="7920115" cy="1087764"/>
          </a:xfrm>
        </p:spPr>
        <p:txBody>
          <a:bodyPr anchor="t">
            <a:normAutofit/>
          </a:bodyPr>
          <a:lstStyle/>
          <a:p>
            <a:r>
              <a:rPr lang="pl-PL" dirty="0"/>
              <a:t>Wykluczenie selektywnej korzyści</a:t>
            </a:r>
          </a:p>
        </p:txBody>
      </p:sp>
      <p:sp>
        <p:nvSpPr>
          <p:cNvPr id="12" name="Date Placeholder 3">
            <a:extLst>
              <a:ext uri="{FF2B5EF4-FFF2-40B4-BE49-F238E27FC236}">
                <a16:creationId xmlns:a16="http://schemas.microsoft.com/office/drawing/2014/main" id="{06BB3661-7034-5201-E3E7-E99164B806EE}"/>
              </a:ext>
            </a:extLst>
          </p:cNvPr>
          <p:cNvSpPr>
            <a:spLocks noGrp="1"/>
          </p:cNvSpPr>
          <p:nvPr>
            <p:ph type="dt" sz="half" idx="10"/>
          </p:nvPr>
        </p:nvSpPr>
        <p:spPr>
          <a:xfrm>
            <a:off x="7865356" y="540402"/>
            <a:ext cx="1799844" cy="349114"/>
          </a:xfrm>
        </p:spPr>
        <p:txBody>
          <a:bodyPr/>
          <a:lstStyle/>
          <a:p>
            <a:pPr>
              <a:spcAft>
                <a:spcPts val="600"/>
              </a:spcAft>
            </a:pPr>
            <a:fld id="{68EEE8EE-D7CF-4F1D-849B-3E54D1DD80B0}" type="datetime1">
              <a:rPr lang="pl-PL" smtClean="0"/>
              <a:pPr>
                <a:spcAft>
                  <a:spcPts val="600"/>
                </a:spcAft>
              </a:pPr>
              <a:t>28.11.2024</a:t>
            </a:fld>
            <a:endParaRPr lang="pl-PL"/>
          </a:p>
        </p:txBody>
      </p:sp>
      <p:sp>
        <p:nvSpPr>
          <p:cNvPr id="4" name="Symbol zastępczy numeru slajdu 3" hidden="1">
            <a:extLst>
              <a:ext uri="{FF2B5EF4-FFF2-40B4-BE49-F238E27FC236}">
                <a16:creationId xmlns:a16="http://schemas.microsoft.com/office/drawing/2014/main" id="{CC30609D-E166-B90A-D293-88B2BF07C6E8}"/>
              </a:ext>
            </a:extLst>
          </p:cNvPr>
          <p:cNvSpPr>
            <a:spLocks noGrp="1"/>
          </p:cNvSpPr>
          <p:nvPr>
            <p:ph type="sldNum" sz="quarter" idx="4294967295"/>
          </p:nvPr>
        </p:nvSpPr>
        <p:spPr>
          <a:xfrm>
            <a:off x="8585200" y="7019837"/>
            <a:ext cx="1080000" cy="180000"/>
          </a:xfrm>
        </p:spPr>
        <p:txBody>
          <a:bodyPr/>
          <a:lstStyle/>
          <a:p>
            <a:pPr>
              <a:spcAft>
                <a:spcPts val="600"/>
              </a:spcAft>
            </a:pPr>
            <a:fld id="{BC29D94E-038F-4D2D-80A8-2F6BC0BA860D}" type="slidenum">
              <a:rPr lang="pl-PL" smtClean="0"/>
              <a:pPr>
                <a:spcAft>
                  <a:spcPts val="600"/>
                </a:spcAft>
              </a:pPr>
              <a:t>33</a:t>
            </a:fld>
            <a:endParaRPr lang="pl-PL"/>
          </a:p>
        </p:txBody>
      </p:sp>
    </p:spTree>
    <p:extLst>
      <p:ext uri="{BB962C8B-B14F-4D97-AF65-F5344CB8AC3E}">
        <p14:creationId xmlns:p14="http://schemas.microsoft.com/office/powerpoint/2010/main" val="1470477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6123" y="467231"/>
            <a:ext cx="9447844" cy="491728"/>
          </a:xfrm>
        </p:spPr>
        <p:txBody>
          <a:bodyPr/>
          <a:lstStyle/>
          <a:p>
            <a:r>
              <a:rPr lang="en-GB" dirty="0"/>
              <a:t> </a:t>
            </a:r>
          </a:p>
        </p:txBody>
      </p:sp>
      <p:sp>
        <p:nvSpPr>
          <p:cNvPr id="39" name="Flowchart: Process 38"/>
          <p:cNvSpPr/>
          <p:nvPr/>
        </p:nvSpPr>
        <p:spPr>
          <a:xfrm>
            <a:off x="5345906" y="4335120"/>
            <a:ext cx="3571897" cy="1649838"/>
          </a:xfrm>
          <a:prstGeom prst="flowChartProcess">
            <a:avLst/>
          </a:prstGeom>
          <a:solidFill>
            <a:srgbClr val="EA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spcBef>
                <a:spcPts val="1323"/>
              </a:spcBef>
              <a:buFont typeface="Courier New" panose="02070309020205020404" pitchFamily="49" charset="0"/>
              <a:buChar char="o"/>
            </a:pPr>
            <a:r>
              <a:rPr lang="pl-PL" sz="1764" dirty="0">
                <a:solidFill>
                  <a:schemeClr val="tx1"/>
                </a:solidFill>
              </a:rPr>
              <a:t>Wyklucza przesłankę korzyści pomocy publicznej</a:t>
            </a:r>
          </a:p>
          <a:p>
            <a:pPr marL="314982" indent="-314982">
              <a:spcBef>
                <a:spcPts val="1323"/>
              </a:spcBef>
              <a:buFont typeface="Courier New" panose="02070309020205020404" pitchFamily="49" charset="0"/>
              <a:buChar char="o"/>
            </a:pPr>
            <a:r>
              <a:rPr lang="pl-PL" sz="1764" dirty="0">
                <a:solidFill>
                  <a:schemeClr val="tx1"/>
                </a:solidFill>
              </a:rPr>
              <a:t>Czy pochodzi ze środków państwowych?</a:t>
            </a:r>
          </a:p>
          <a:p>
            <a:pPr marL="314982" indent="-314982">
              <a:spcBef>
                <a:spcPts val="1323"/>
              </a:spcBef>
              <a:buFont typeface="Courier New" panose="02070309020205020404" pitchFamily="49" charset="0"/>
              <a:buChar char="o"/>
            </a:pPr>
            <a:r>
              <a:rPr lang="pl-PL" sz="1764" dirty="0">
                <a:solidFill>
                  <a:schemeClr val="tx1"/>
                </a:solidFill>
              </a:rPr>
              <a:t>Nie stanowi pomocy publicznej</a:t>
            </a:r>
            <a:endParaRPr lang="en-GB" sz="1764" dirty="0">
              <a:solidFill>
                <a:schemeClr val="tx1"/>
              </a:solidFill>
            </a:endParaRPr>
          </a:p>
        </p:txBody>
      </p:sp>
      <p:sp>
        <p:nvSpPr>
          <p:cNvPr id="40" name="Flowchart: Process 39"/>
          <p:cNvSpPr/>
          <p:nvPr/>
        </p:nvSpPr>
        <p:spPr>
          <a:xfrm>
            <a:off x="1535883" y="207941"/>
            <a:ext cx="3911705" cy="3684890"/>
          </a:xfrm>
          <a:prstGeom prst="flowChartProcess">
            <a:avLst/>
          </a:prstGeom>
          <a:solidFill>
            <a:srgbClr val="EA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4982" indent="-314982">
              <a:spcBef>
                <a:spcPts val="1323"/>
              </a:spcBef>
              <a:buFont typeface="Wingdings" panose="05000000000000000000" pitchFamily="2" charset="2"/>
              <a:buChar char="Ø"/>
            </a:pPr>
            <a:endParaRPr lang="pl-PL" sz="1764" dirty="0">
              <a:solidFill>
                <a:schemeClr val="tx1"/>
              </a:solidFill>
            </a:endParaRPr>
          </a:p>
          <a:p>
            <a:pPr marL="314982" indent="-314982">
              <a:spcBef>
                <a:spcPts val="1323"/>
              </a:spcBef>
              <a:buFont typeface="Wingdings" panose="05000000000000000000" pitchFamily="2" charset="2"/>
              <a:buChar char="Ø"/>
            </a:pPr>
            <a:endParaRPr lang="pl-PL" sz="1764" dirty="0">
              <a:solidFill>
                <a:schemeClr val="tx1"/>
              </a:solidFill>
            </a:endParaRPr>
          </a:p>
          <a:p>
            <a:pPr marL="314982" indent="-314982">
              <a:spcBef>
                <a:spcPts val="1323"/>
              </a:spcBef>
              <a:buFont typeface="Wingdings" panose="05000000000000000000" pitchFamily="2" charset="2"/>
              <a:buChar char="Ø"/>
            </a:pPr>
            <a:endParaRPr lang="pl-PL" sz="1764" dirty="0">
              <a:solidFill>
                <a:schemeClr val="tx1"/>
              </a:solidFill>
            </a:endParaRPr>
          </a:p>
          <a:p>
            <a:pPr>
              <a:spcBef>
                <a:spcPts val="1323"/>
              </a:spcBef>
            </a:pPr>
            <a:r>
              <a:rPr lang="pl-PL" sz="1764" dirty="0">
                <a:solidFill>
                  <a:schemeClr val="tx1"/>
                </a:solidFill>
              </a:rPr>
              <a:t>Art. 107 TFUE:</a:t>
            </a:r>
          </a:p>
          <a:p>
            <a:pPr marL="314982" indent="-314982">
              <a:spcBef>
                <a:spcPts val="1323"/>
              </a:spcBef>
              <a:buFont typeface="Wingdings" panose="05000000000000000000" pitchFamily="2" charset="2"/>
              <a:buChar char="Ø"/>
            </a:pPr>
            <a:r>
              <a:rPr lang="pl-PL" sz="1764" dirty="0">
                <a:solidFill>
                  <a:schemeClr val="tx1"/>
                </a:solidFill>
              </a:rPr>
              <a:t>Wszelka pomoc która spełnia następujące przesłanki:</a:t>
            </a:r>
          </a:p>
          <a:p>
            <a:pPr marL="314982" indent="-314982">
              <a:spcBef>
                <a:spcPts val="1323"/>
              </a:spcBef>
              <a:buFont typeface="Wingdings" panose="05000000000000000000" pitchFamily="2" charset="2"/>
              <a:buChar char="Ø"/>
            </a:pPr>
            <a:r>
              <a:rPr lang="pl-PL" sz="1764" dirty="0">
                <a:solidFill>
                  <a:schemeClr val="tx1"/>
                </a:solidFill>
              </a:rPr>
              <a:t>Środków „państwowych”</a:t>
            </a:r>
          </a:p>
          <a:p>
            <a:pPr marL="314982" indent="-314982">
              <a:spcBef>
                <a:spcPts val="1323"/>
              </a:spcBef>
              <a:buFont typeface="Wingdings" panose="05000000000000000000" pitchFamily="2" charset="2"/>
              <a:buChar char="Ø"/>
            </a:pPr>
            <a:r>
              <a:rPr lang="pl-PL" sz="1764" dirty="0">
                <a:solidFill>
                  <a:schemeClr val="tx1"/>
                </a:solidFill>
              </a:rPr>
              <a:t>Korzyści</a:t>
            </a:r>
          </a:p>
          <a:p>
            <a:pPr marL="314982" indent="-314982">
              <a:spcBef>
                <a:spcPts val="1323"/>
              </a:spcBef>
              <a:buFont typeface="Wingdings" panose="05000000000000000000" pitchFamily="2" charset="2"/>
              <a:buChar char="Ø"/>
            </a:pPr>
            <a:r>
              <a:rPr lang="pl-PL" sz="1764" dirty="0">
                <a:solidFill>
                  <a:schemeClr val="tx1"/>
                </a:solidFill>
              </a:rPr>
              <a:t>Selektywności</a:t>
            </a:r>
          </a:p>
          <a:p>
            <a:pPr marL="314982" indent="-314982">
              <a:spcBef>
                <a:spcPts val="1323"/>
              </a:spcBef>
              <a:buFont typeface="Wingdings" panose="05000000000000000000" pitchFamily="2" charset="2"/>
              <a:buChar char="Ø"/>
            </a:pPr>
            <a:r>
              <a:rPr lang="pl-PL" sz="1764" dirty="0">
                <a:solidFill>
                  <a:schemeClr val="tx1"/>
                </a:solidFill>
              </a:rPr>
              <a:t>Zakłócenia konkurencji i wpływu na handel</a:t>
            </a:r>
          </a:p>
          <a:p>
            <a:pPr marL="314982" indent="-314982">
              <a:spcBef>
                <a:spcPts val="1323"/>
              </a:spcBef>
              <a:buFont typeface="Wingdings" panose="05000000000000000000" pitchFamily="2" charset="2"/>
              <a:buChar char="Ø"/>
            </a:pPr>
            <a:endParaRPr lang="pl-PL" sz="1764" dirty="0">
              <a:solidFill>
                <a:schemeClr val="tx1"/>
              </a:solidFill>
            </a:endParaRPr>
          </a:p>
          <a:p>
            <a:pPr marL="314982" indent="-314982">
              <a:spcBef>
                <a:spcPts val="1323"/>
              </a:spcBef>
              <a:buFont typeface="Wingdings" panose="05000000000000000000" pitchFamily="2" charset="2"/>
              <a:buChar char="Ø"/>
            </a:pPr>
            <a:endParaRPr lang="pl-PL" sz="1764" dirty="0">
              <a:solidFill>
                <a:schemeClr val="tx1"/>
              </a:solidFill>
            </a:endParaRPr>
          </a:p>
          <a:p>
            <a:pPr marL="314982" indent="-314982">
              <a:spcBef>
                <a:spcPts val="1323"/>
              </a:spcBef>
              <a:buFont typeface="Wingdings" panose="05000000000000000000" pitchFamily="2" charset="2"/>
              <a:buChar char="Ø"/>
            </a:pPr>
            <a:endParaRPr lang="pl-PL" sz="1764" dirty="0">
              <a:solidFill>
                <a:schemeClr val="tx1"/>
              </a:solidFill>
            </a:endParaRPr>
          </a:p>
          <a:p>
            <a:pPr marL="314982" indent="-314982">
              <a:spcBef>
                <a:spcPts val="1323"/>
              </a:spcBef>
              <a:buFont typeface="Wingdings" panose="05000000000000000000" pitchFamily="2" charset="2"/>
              <a:buChar char="Ø"/>
            </a:pPr>
            <a:endParaRPr lang="en-GB" sz="1764" dirty="0">
              <a:solidFill>
                <a:schemeClr val="tx1"/>
              </a:solidFill>
            </a:endParaRPr>
          </a:p>
        </p:txBody>
      </p:sp>
      <p:sp>
        <p:nvSpPr>
          <p:cNvPr id="41" name="Left Arrow 4"/>
          <p:cNvSpPr/>
          <p:nvPr/>
        </p:nvSpPr>
        <p:spPr>
          <a:xfrm>
            <a:off x="2261651" y="3219860"/>
            <a:ext cx="3200990" cy="1456495"/>
          </a:xfrm>
          <a:custGeom>
            <a:avLst/>
            <a:gdLst>
              <a:gd name="connsiteX0" fmla="*/ 0 w 3944309"/>
              <a:gd name="connsiteY0" fmla="*/ 976862 h 1953723"/>
              <a:gd name="connsiteX1" fmla="*/ 976862 w 3944309"/>
              <a:gd name="connsiteY1" fmla="*/ 0 h 1953723"/>
              <a:gd name="connsiteX2" fmla="*/ 976862 w 3944309"/>
              <a:gd name="connsiteY2" fmla="*/ 488431 h 1953723"/>
              <a:gd name="connsiteX3" fmla="*/ 3944309 w 3944309"/>
              <a:gd name="connsiteY3" fmla="*/ 488431 h 1953723"/>
              <a:gd name="connsiteX4" fmla="*/ 3944309 w 3944309"/>
              <a:gd name="connsiteY4" fmla="*/ 1465292 h 1953723"/>
              <a:gd name="connsiteX5" fmla="*/ 976862 w 3944309"/>
              <a:gd name="connsiteY5" fmla="*/ 1465292 h 1953723"/>
              <a:gd name="connsiteX6" fmla="*/ 976862 w 3944309"/>
              <a:gd name="connsiteY6" fmla="*/ 1953723 h 1953723"/>
              <a:gd name="connsiteX7" fmla="*/ 0 w 3944309"/>
              <a:gd name="connsiteY7" fmla="*/ 976862 h 1953723"/>
              <a:gd name="connsiteX0" fmla="*/ 0 w 3944309"/>
              <a:gd name="connsiteY0" fmla="*/ 976862 h 1953723"/>
              <a:gd name="connsiteX1" fmla="*/ 976862 w 3944309"/>
              <a:gd name="connsiteY1" fmla="*/ 0 h 1953723"/>
              <a:gd name="connsiteX2" fmla="*/ 976862 w 3944309"/>
              <a:gd name="connsiteY2" fmla="*/ 488431 h 1953723"/>
              <a:gd name="connsiteX3" fmla="*/ 3944309 w 3944309"/>
              <a:gd name="connsiteY3" fmla="*/ 488431 h 1953723"/>
              <a:gd name="connsiteX4" fmla="*/ 3366086 w 3944309"/>
              <a:gd name="connsiteY4" fmla="*/ 1451845 h 1953723"/>
              <a:gd name="connsiteX5" fmla="*/ 976862 w 3944309"/>
              <a:gd name="connsiteY5" fmla="*/ 1465292 h 1953723"/>
              <a:gd name="connsiteX6" fmla="*/ 976862 w 3944309"/>
              <a:gd name="connsiteY6" fmla="*/ 1953723 h 1953723"/>
              <a:gd name="connsiteX7" fmla="*/ 0 w 3944309"/>
              <a:gd name="connsiteY7" fmla="*/ 976862 h 1953723"/>
              <a:gd name="connsiteX0" fmla="*/ 0 w 3944309"/>
              <a:gd name="connsiteY0" fmla="*/ 976862 h 1953723"/>
              <a:gd name="connsiteX1" fmla="*/ 976862 w 3944309"/>
              <a:gd name="connsiteY1" fmla="*/ 0 h 1953723"/>
              <a:gd name="connsiteX2" fmla="*/ 976862 w 3944309"/>
              <a:gd name="connsiteY2" fmla="*/ 488431 h 1953723"/>
              <a:gd name="connsiteX3" fmla="*/ 3944309 w 3944309"/>
              <a:gd name="connsiteY3" fmla="*/ 488431 h 1953723"/>
              <a:gd name="connsiteX4" fmla="*/ 3313699 w 3944309"/>
              <a:gd name="connsiteY4" fmla="*/ 1451845 h 1953723"/>
              <a:gd name="connsiteX5" fmla="*/ 976862 w 3944309"/>
              <a:gd name="connsiteY5" fmla="*/ 1465292 h 1953723"/>
              <a:gd name="connsiteX6" fmla="*/ 976862 w 3944309"/>
              <a:gd name="connsiteY6" fmla="*/ 1953723 h 1953723"/>
              <a:gd name="connsiteX7" fmla="*/ 0 w 3944309"/>
              <a:gd name="connsiteY7" fmla="*/ 976862 h 195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4309" h="1953723">
                <a:moveTo>
                  <a:pt x="0" y="976862"/>
                </a:moveTo>
                <a:lnTo>
                  <a:pt x="976862" y="0"/>
                </a:lnTo>
                <a:lnTo>
                  <a:pt x="976862" y="488431"/>
                </a:lnTo>
                <a:lnTo>
                  <a:pt x="3944309" y="488431"/>
                </a:lnTo>
                <a:lnTo>
                  <a:pt x="3313699" y="1451845"/>
                </a:lnTo>
                <a:lnTo>
                  <a:pt x="976862" y="1465292"/>
                </a:lnTo>
                <a:lnTo>
                  <a:pt x="976862" y="1953723"/>
                </a:lnTo>
                <a:lnTo>
                  <a:pt x="0" y="976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245"/>
            <a:r>
              <a:rPr lang="pl-PL" sz="1764" dirty="0"/>
              <a:t>Pomoc publiczna </a:t>
            </a:r>
          </a:p>
        </p:txBody>
      </p:sp>
      <p:sp>
        <p:nvSpPr>
          <p:cNvPr id="42" name="Right Arrow 7"/>
          <p:cNvSpPr/>
          <p:nvPr/>
        </p:nvSpPr>
        <p:spPr>
          <a:xfrm>
            <a:off x="5345907" y="3051648"/>
            <a:ext cx="3369539" cy="1456378"/>
          </a:xfrm>
          <a:custGeom>
            <a:avLst/>
            <a:gdLst>
              <a:gd name="connsiteX0" fmla="*/ 0 w 2939839"/>
              <a:gd name="connsiteY0" fmla="*/ 364046 h 1456182"/>
              <a:gd name="connsiteX1" fmla="*/ 2211748 w 2939839"/>
              <a:gd name="connsiteY1" fmla="*/ 364046 h 1456182"/>
              <a:gd name="connsiteX2" fmla="*/ 2211748 w 2939839"/>
              <a:gd name="connsiteY2" fmla="*/ 0 h 1456182"/>
              <a:gd name="connsiteX3" fmla="*/ 2939839 w 2939839"/>
              <a:gd name="connsiteY3" fmla="*/ 728091 h 1456182"/>
              <a:gd name="connsiteX4" fmla="*/ 2211748 w 2939839"/>
              <a:gd name="connsiteY4" fmla="*/ 1456182 h 1456182"/>
              <a:gd name="connsiteX5" fmla="*/ 2211748 w 2939839"/>
              <a:gd name="connsiteY5" fmla="*/ 1092137 h 1456182"/>
              <a:gd name="connsiteX6" fmla="*/ 0 w 2939839"/>
              <a:gd name="connsiteY6" fmla="*/ 1092137 h 1456182"/>
              <a:gd name="connsiteX7" fmla="*/ 0 w 2939839"/>
              <a:gd name="connsiteY7" fmla="*/ 364046 h 1456182"/>
              <a:gd name="connsiteX0" fmla="*/ 469900 w 2939839"/>
              <a:gd name="connsiteY0" fmla="*/ 370396 h 1456182"/>
              <a:gd name="connsiteX1" fmla="*/ 2211748 w 2939839"/>
              <a:gd name="connsiteY1" fmla="*/ 364046 h 1456182"/>
              <a:gd name="connsiteX2" fmla="*/ 2211748 w 2939839"/>
              <a:gd name="connsiteY2" fmla="*/ 0 h 1456182"/>
              <a:gd name="connsiteX3" fmla="*/ 2939839 w 2939839"/>
              <a:gd name="connsiteY3" fmla="*/ 728091 h 1456182"/>
              <a:gd name="connsiteX4" fmla="*/ 2211748 w 2939839"/>
              <a:gd name="connsiteY4" fmla="*/ 1456182 h 1456182"/>
              <a:gd name="connsiteX5" fmla="*/ 2211748 w 2939839"/>
              <a:gd name="connsiteY5" fmla="*/ 1092137 h 1456182"/>
              <a:gd name="connsiteX6" fmla="*/ 0 w 2939839"/>
              <a:gd name="connsiteY6" fmla="*/ 1092137 h 1456182"/>
              <a:gd name="connsiteX7" fmla="*/ 469900 w 2939839"/>
              <a:gd name="connsiteY7" fmla="*/ 370396 h 14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9839" h="1456182">
                <a:moveTo>
                  <a:pt x="469900" y="370396"/>
                </a:moveTo>
                <a:lnTo>
                  <a:pt x="2211748" y="364046"/>
                </a:lnTo>
                <a:lnTo>
                  <a:pt x="2211748" y="0"/>
                </a:lnTo>
                <a:lnTo>
                  <a:pt x="2939839" y="728091"/>
                </a:lnTo>
                <a:lnTo>
                  <a:pt x="2211748" y="1456182"/>
                </a:lnTo>
                <a:lnTo>
                  <a:pt x="2211748" y="1092137"/>
                </a:lnTo>
                <a:lnTo>
                  <a:pt x="0" y="1092137"/>
                </a:lnTo>
                <a:lnTo>
                  <a:pt x="469900" y="3703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543" b="1" dirty="0"/>
              <a:t>Rynkowa działalność inwestycyjna państwa</a:t>
            </a:r>
            <a:endParaRPr lang="en-GB" sz="1543" b="1" dirty="0"/>
          </a:p>
        </p:txBody>
      </p:sp>
    </p:spTree>
    <p:extLst>
      <p:ext uri="{BB962C8B-B14F-4D97-AF65-F5344CB8AC3E}">
        <p14:creationId xmlns:p14="http://schemas.microsoft.com/office/powerpoint/2010/main" val="2219136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37846" y="1154950"/>
            <a:ext cx="9447843" cy="542477"/>
          </a:xfrm>
        </p:spPr>
        <p:txBody>
          <a:bodyPr/>
          <a:lstStyle/>
          <a:p>
            <a:r>
              <a:rPr lang="pl-PL" sz="3527" dirty="0"/>
              <a:t>TEST PRYWATNEGO INWESTORA</a:t>
            </a:r>
            <a:endParaRPr lang="en-GB" sz="3527" dirty="0"/>
          </a:p>
        </p:txBody>
      </p:sp>
      <p:grpSp>
        <p:nvGrpSpPr>
          <p:cNvPr id="5" name="Group 4"/>
          <p:cNvGrpSpPr/>
          <p:nvPr/>
        </p:nvGrpSpPr>
        <p:grpSpPr>
          <a:xfrm>
            <a:off x="1535883" y="2033577"/>
            <a:ext cx="7008218" cy="3968775"/>
            <a:chOff x="764518" y="1828852"/>
            <a:chExt cx="7614964" cy="4435893"/>
          </a:xfrm>
        </p:grpSpPr>
        <p:sp>
          <p:nvSpPr>
            <p:cNvPr id="8" name="Rectangle 7"/>
            <p:cNvSpPr/>
            <p:nvPr/>
          </p:nvSpPr>
          <p:spPr>
            <a:xfrm>
              <a:off x="2093710" y="1828852"/>
              <a:ext cx="6285772" cy="4435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endParaRPr lang="en-GB" altLang="en-US" sz="1764" dirty="0">
                <a:solidFill>
                  <a:srgbClr val="FFFFFF"/>
                </a:solidFill>
              </a:endParaRPr>
            </a:p>
          </p:txBody>
        </p:sp>
        <p:sp>
          <p:nvSpPr>
            <p:cNvPr id="9" name="Rectangle 8"/>
            <p:cNvSpPr/>
            <p:nvPr/>
          </p:nvSpPr>
          <p:spPr>
            <a:xfrm>
              <a:off x="2309907" y="2015173"/>
              <a:ext cx="5853378" cy="4063252"/>
            </a:xfrm>
            <a:prstGeom prst="rect">
              <a:avLst/>
            </a:prstGeom>
            <a:solidFill>
              <a:srgbClr val="EAEFF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764" dirty="0">
                <a:solidFill>
                  <a:schemeClr val="tx1"/>
                </a:solidFill>
              </a:endParaRPr>
            </a:p>
          </p:txBody>
        </p:sp>
        <p:grpSp>
          <p:nvGrpSpPr>
            <p:cNvPr id="11" name="Group 10"/>
            <p:cNvGrpSpPr/>
            <p:nvPr/>
          </p:nvGrpSpPr>
          <p:grpSpPr>
            <a:xfrm>
              <a:off x="764518" y="2693697"/>
              <a:ext cx="2735409" cy="2734776"/>
              <a:chOff x="271559" y="2093438"/>
              <a:chExt cx="3063875" cy="3063166"/>
            </a:xfrm>
          </p:grpSpPr>
          <p:sp>
            <p:nvSpPr>
              <p:cNvPr id="12" name="Oval 11"/>
              <p:cNvSpPr/>
              <p:nvPr/>
            </p:nvSpPr>
            <p:spPr>
              <a:xfrm>
                <a:off x="271559" y="2093438"/>
                <a:ext cx="3063875" cy="3063166"/>
              </a:xfrm>
              <a:prstGeom prst="ellipse">
                <a:avLst/>
              </a:prstGeom>
              <a:solidFill>
                <a:srgbClr val="EAEFF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20000"/>
                  </a:spcAft>
                  <a:buClr>
                    <a:srgbClr val="B23427"/>
                  </a:buClr>
                  <a:buSzPct val="60000"/>
                </a:pPr>
                <a:endParaRPr kumimoji="1" lang="en-GB" altLang="zh-TW" sz="1764" dirty="0">
                  <a:solidFill>
                    <a:srgbClr val="000000"/>
                  </a:solidFill>
                  <a:ea typeface="仿宋_GB2312"/>
                  <a:cs typeface="Times New Roman" pitchFamily="18" charset="0"/>
                </a:endParaRPr>
              </a:p>
            </p:txBody>
          </p:sp>
          <p:grpSp>
            <p:nvGrpSpPr>
              <p:cNvPr id="13" name="Group 36"/>
              <p:cNvGrpSpPr>
                <a:grpSpLocks/>
              </p:cNvGrpSpPr>
              <p:nvPr/>
            </p:nvGrpSpPr>
            <p:grpSpPr bwMode="auto">
              <a:xfrm rot="-479645">
                <a:off x="730341" y="2601190"/>
                <a:ext cx="2074863" cy="2015658"/>
                <a:chOff x="617955" y="3136850"/>
                <a:chExt cx="2974537" cy="2888486"/>
              </a:xfrm>
            </p:grpSpPr>
            <p:sp>
              <p:nvSpPr>
                <p:cNvPr id="14" name="Freeform 18"/>
                <p:cNvSpPr>
                  <a:spLocks/>
                </p:cNvSpPr>
                <p:nvPr/>
              </p:nvSpPr>
              <p:spPr bwMode="auto">
                <a:xfrm>
                  <a:off x="617955" y="5544400"/>
                  <a:ext cx="475350" cy="480936"/>
                </a:xfrm>
                <a:custGeom>
                  <a:avLst/>
                  <a:gdLst>
                    <a:gd name="T0" fmla="*/ 2147483647 w 126"/>
                    <a:gd name="T1" fmla="*/ 2147483647 h 128"/>
                    <a:gd name="T2" fmla="*/ 2147483647 w 126"/>
                    <a:gd name="T3" fmla="*/ 0 h 128"/>
                    <a:gd name="T4" fmla="*/ 2147483647 w 126"/>
                    <a:gd name="T5" fmla="*/ 2147483647 h 128"/>
                    <a:gd name="T6" fmla="*/ 2147483647 w 126"/>
                    <a:gd name="T7" fmla="*/ 2147483647 h 128"/>
                    <a:gd name="T8" fmla="*/ 2147483647 w 126"/>
                    <a:gd name="T9" fmla="*/ 2147483647 h 128"/>
                    <a:gd name="T10" fmla="*/ 2147483647 w 126"/>
                    <a:gd name="T11" fmla="*/ 2147483647 h 128"/>
                    <a:gd name="T12" fmla="*/ 2147483647 w 126"/>
                    <a:gd name="T13" fmla="*/ 2147483647 h 128"/>
                    <a:gd name="T14" fmla="*/ 2147483647 w 126"/>
                    <a:gd name="T15" fmla="*/ 2147483647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6" h="128">
                      <a:moveTo>
                        <a:pt x="70" y="20"/>
                      </a:moveTo>
                      <a:cubicBezTo>
                        <a:pt x="66" y="14"/>
                        <a:pt x="63" y="7"/>
                        <a:pt x="61" y="0"/>
                      </a:cubicBezTo>
                      <a:cubicBezTo>
                        <a:pt x="34" y="25"/>
                        <a:pt x="15" y="43"/>
                        <a:pt x="12" y="50"/>
                      </a:cubicBezTo>
                      <a:cubicBezTo>
                        <a:pt x="0" y="75"/>
                        <a:pt x="26" y="101"/>
                        <a:pt x="26" y="101"/>
                      </a:cubicBezTo>
                      <a:cubicBezTo>
                        <a:pt x="26" y="101"/>
                        <a:pt x="50" y="128"/>
                        <a:pt x="76" y="118"/>
                      </a:cubicBezTo>
                      <a:cubicBezTo>
                        <a:pt x="83" y="116"/>
                        <a:pt x="101" y="99"/>
                        <a:pt x="126" y="75"/>
                      </a:cubicBezTo>
                      <a:cubicBezTo>
                        <a:pt x="114" y="68"/>
                        <a:pt x="102" y="59"/>
                        <a:pt x="92" y="49"/>
                      </a:cubicBezTo>
                      <a:cubicBezTo>
                        <a:pt x="84" y="41"/>
                        <a:pt x="76" y="31"/>
                        <a:pt x="70"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297" tIns="45648" rIns="91297" bIns="45648">
                  <a:noAutofit/>
                </a:bodyPr>
                <a:lstStyle/>
                <a:p>
                  <a:pPr fontAlgn="base">
                    <a:spcBef>
                      <a:spcPct val="0"/>
                    </a:spcBef>
                    <a:spcAft>
                      <a:spcPct val="0"/>
                    </a:spcAft>
                  </a:pPr>
                  <a:endParaRPr lang="en-GB" sz="1764" dirty="0">
                    <a:solidFill>
                      <a:srgbClr val="000000"/>
                    </a:solidFill>
                    <a:cs typeface="Arial" pitchFamily="34" charset="0"/>
                  </a:endParaRPr>
                </a:p>
              </p:txBody>
            </p:sp>
            <p:sp>
              <p:nvSpPr>
                <p:cNvPr id="15" name="Freeform 19"/>
                <p:cNvSpPr>
                  <a:spLocks/>
                </p:cNvSpPr>
                <p:nvPr/>
              </p:nvSpPr>
              <p:spPr bwMode="auto">
                <a:xfrm>
                  <a:off x="867153" y="5491282"/>
                  <a:ext cx="289532" cy="297176"/>
                </a:xfrm>
                <a:custGeom>
                  <a:avLst/>
                  <a:gdLst>
                    <a:gd name="T0" fmla="*/ 2147483647 w 77"/>
                    <a:gd name="T1" fmla="*/ 0 h 79"/>
                    <a:gd name="T2" fmla="*/ 0 w 77"/>
                    <a:gd name="T3" fmla="*/ 2147483647 h 79"/>
                    <a:gd name="T4" fmla="*/ 2147483647 w 77"/>
                    <a:gd name="T5" fmla="*/ 2147483647 h 79"/>
                    <a:gd name="T6" fmla="*/ 2147483647 w 77"/>
                    <a:gd name="T7" fmla="*/ 2147483647 h 79"/>
                    <a:gd name="T8" fmla="*/ 2147483647 w 77"/>
                    <a:gd name="T9" fmla="*/ 2147483647 h 79"/>
                    <a:gd name="T10" fmla="*/ 2147483647 w 77"/>
                    <a:gd name="T11" fmla="*/ 2147483647 h 79"/>
                    <a:gd name="T12" fmla="*/ 2147483647 w 77"/>
                    <a:gd name="T13" fmla="*/ 2147483647 h 79"/>
                    <a:gd name="T14" fmla="*/ 2147483647 w 77"/>
                    <a:gd name="T15" fmla="*/ 0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79">
                      <a:moveTo>
                        <a:pt x="11" y="0"/>
                      </a:moveTo>
                      <a:cubicBezTo>
                        <a:pt x="7" y="3"/>
                        <a:pt x="3" y="6"/>
                        <a:pt x="0" y="10"/>
                      </a:cubicBezTo>
                      <a:cubicBezTo>
                        <a:pt x="3" y="18"/>
                        <a:pt x="9" y="26"/>
                        <a:pt x="14" y="33"/>
                      </a:cubicBezTo>
                      <a:cubicBezTo>
                        <a:pt x="22" y="42"/>
                        <a:pt x="29" y="51"/>
                        <a:pt x="38" y="58"/>
                      </a:cubicBezTo>
                      <a:cubicBezTo>
                        <a:pt x="48" y="67"/>
                        <a:pt x="59" y="73"/>
                        <a:pt x="71" y="79"/>
                      </a:cubicBezTo>
                      <a:cubicBezTo>
                        <a:pt x="73" y="77"/>
                        <a:pt x="75" y="75"/>
                        <a:pt x="77" y="72"/>
                      </a:cubicBezTo>
                      <a:cubicBezTo>
                        <a:pt x="69" y="68"/>
                        <a:pt x="62" y="62"/>
                        <a:pt x="55" y="56"/>
                      </a:cubicBezTo>
                      <a:cubicBezTo>
                        <a:pt x="37" y="41"/>
                        <a:pt x="21" y="22"/>
                        <a:pt x="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297" tIns="45648" rIns="91297" bIns="45648">
                  <a:noAutofit/>
                </a:bodyPr>
                <a:lstStyle/>
                <a:p>
                  <a:pPr fontAlgn="base">
                    <a:spcBef>
                      <a:spcPct val="0"/>
                    </a:spcBef>
                    <a:spcAft>
                      <a:spcPct val="0"/>
                    </a:spcAft>
                  </a:pPr>
                  <a:endParaRPr lang="en-GB" sz="1764" dirty="0">
                    <a:solidFill>
                      <a:srgbClr val="000000"/>
                    </a:solidFill>
                    <a:cs typeface="Arial" pitchFamily="34" charset="0"/>
                  </a:endParaRPr>
                </a:p>
              </p:txBody>
            </p:sp>
            <p:sp>
              <p:nvSpPr>
                <p:cNvPr id="16" name="Freeform 20"/>
                <p:cNvSpPr>
                  <a:spLocks/>
                </p:cNvSpPr>
                <p:nvPr/>
              </p:nvSpPr>
              <p:spPr bwMode="auto">
                <a:xfrm>
                  <a:off x="923331" y="4672973"/>
                  <a:ext cx="1123554" cy="1059494"/>
                </a:xfrm>
                <a:custGeom>
                  <a:avLst/>
                  <a:gdLst>
                    <a:gd name="T0" fmla="*/ 2147483647 w 298"/>
                    <a:gd name="T1" fmla="*/ 2147483647 h 282"/>
                    <a:gd name="T2" fmla="*/ 2147483647 w 298"/>
                    <a:gd name="T3" fmla="*/ 2147483647 h 282"/>
                    <a:gd name="T4" fmla="*/ 2147483647 w 298"/>
                    <a:gd name="T5" fmla="*/ 2147483647 h 282"/>
                    <a:gd name="T6" fmla="*/ 2147483647 w 298"/>
                    <a:gd name="T7" fmla="*/ 0 h 282"/>
                    <a:gd name="T8" fmla="*/ 0 w 298"/>
                    <a:gd name="T9" fmla="*/ 2147483647 h 282"/>
                    <a:gd name="T10" fmla="*/ 2147483647 w 298"/>
                    <a:gd name="T11" fmla="*/ 2147483647 h 282"/>
                    <a:gd name="T12" fmla="*/ 2147483647 w 298"/>
                    <a:gd name="T13" fmla="*/ 2147483647 h 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 h="282">
                      <a:moveTo>
                        <a:pt x="70" y="282"/>
                      </a:moveTo>
                      <a:cubicBezTo>
                        <a:pt x="145" y="208"/>
                        <a:pt x="252" y="93"/>
                        <a:pt x="298" y="44"/>
                      </a:cubicBezTo>
                      <a:cubicBezTo>
                        <a:pt x="275" y="24"/>
                        <a:pt x="275" y="24"/>
                        <a:pt x="275" y="24"/>
                      </a:cubicBezTo>
                      <a:cubicBezTo>
                        <a:pt x="256" y="0"/>
                        <a:pt x="256" y="0"/>
                        <a:pt x="256" y="0"/>
                      </a:cubicBezTo>
                      <a:cubicBezTo>
                        <a:pt x="204" y="43"/>
                        <a:pt x="79" y="145"/>
                        <a:pt x="0" y="214"/>
                      </a:cubicBezTo>
                      <a:cubicBezTo>
                        <a:pt x="12" y="235"/>
                        <a:pt x="28" y="252"/>
                        <a:pt x="46" y="266"/>
                      </a:cubicBezTo>
                      <a:cubicBezTo>
                        <a:pt x="54" y="272"/>
                        <a:pt x="62" y="278"/>
                        <a:pt x="70" y="2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297" tIns="45648" rIns="91297" bIns="45648">
                  <a:noAutofit/>
                </a:bodyPr>
                <a:lstStyle/>
                <a:p>
                  <a:pPr fontAlgn="base">
                    <a:spcBef>
                      <a:spcPct val="0"/>
                    </a:spcBef>
                    <a:spcAft>
                      <a:spcPct val="0"/>
                    </a:spcAft>
                  </a:pPr>
                  <a:endParaRPr lang="en-GB" sz="1764" dirty="0">
                    <a:solidFill>
                      <a:srgbClr val="000000"/>
                    </a:solidFill>
                    <a:cs typeface="Arial" pitchFamily="34" charset="0"/>
                  </a:endParaRPr>
                </a:p>
              </p:txBody>
            </p:sp>
            <p:sp>
              <p:nvSpPr>
                <p:cNvPr id="17" name="Freeform 22"/>
                <p:cNvSpPr>
                  <a:spLocks/>
                </p:cNvSpPr>
                <p:nvPr/>
              </p:nvSpPr>
              <p:spPr bwMode="auto">
                <a:xfrm>
                  <a:off x="1799986" y="4504598"/>
                  <a:ext cx="407378" cy="420763"/>
                </a:xfrm>
                <a:custGeom>
                  <a:avLst/>
                  <a:gdLst>
                    <a:gd name="T0" fmla="*/ 22 w 108"/>
                    <a:gd name="T1" fmla="*/ 0 h 112"/>
                    <a:gd name="T2" fmla="*/ 12 w 108"/>
                    <a:gd name="T3" fmla="*/ 10 h 112"/>
                    <a:gd name="T4" fmla="*/ 5 w 108"/>
                    <a:gd name="T5" fmla="*/ 43 h 112"/>
                    <a:gd name="T6" fmla="*/ 64 w 108"/>
                    <a:gd name="T7" fmla="*/ 106 h 112"/>
                    <a:gd name="T8" fmla="*/ 98 w 108"/>
                    <a:gd name="T9" fmla="*/ 101 h 112"/>
                    <a:gd name="T10" fmla="*/ 108 w 108"/>
                    <a:gd name="T11" fmla="*/ 92 h 112"/>
                    <a:gd name="T12" fmla="*/ 59 w 108"/>
                    <a:gd name="T13" fmla="*/ 53 h 112"/>
                    <a:gd name="T14" fmla="*/ 22 w 108"/>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112">
                      <a:moveTo>
                        <a:pt x="22" y="0"/>
                      </a:moveTo>
                      <a:cubicBezTo>
                        <a:pt x="12" y="10"/>
                        <a:pt x="12" y="10"/>
                        <a:pt x="12" y="10"/>
                      </a:cubicBezTo>
                      <a:cubicBezTo>
                        <a:pt x="4" y="17"/>
                        <a:pt x="0" y="33"/>
                        <a:pt x="5" y="43"/>
                      </a:cubicBezTo>
                      <a:cubicBezTo>
                        <a:pt x="20" y="70"/>
                        <a:pt x="38" y="89"/>
                        <a:pt x="64" y="106"/>
                      </a:cubicBezTo>
                      <a:cubicBezTo>
                        <a:pt x="74" y="112"/>
                        <a:pt x="90" y="109"/>
                        <a:pt x="98" y="101"/>
                      </a:cubicBezTo>
                      <a:cubicBezTo>
                        <a:pt x="108" y="92"/>
                        <a:pt x="108" y="92"/>
                        <a:pt x="108" y="92"/>
                      </a:cubicBezTo>
                      <a:cubicBezTo>
                        <a:pt x="90" y="81"/>
                        <a:pt x="74" y="68"/>
                        <a:pt x="59" y="53"/>
                      </a:cubicBezTo>
                      <a:cubicBezTo>
                        <a:pt x="45" y="37"/>
                        <a:pt x="32" y="19"/>
                        <a:pt x="22"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297" tIns="45648" rIns="91297" bIns="45648">
                  <a:noAutofit/>
                </a:bodyPr>
                <a:lstStyle/>
                <a:p>
                  <a:pPr defTabSz="1006456">
                    <a:defRPr/>
                  </a:pPr>
                  <a:endParaRPr lang="en-GB" sz="1764" dirty="0">
                    <a:solidFill>
                      <a:srgbClr val="000000"/>
                    </a:solidFill>
                    <a:cs typeface="Arial" charset="0"/>
                  </a:endParaRPr>
                </a:p>
              </p:txBody>
            </p:sp>
            <p:sp>
              <p:nvSpPr>
                <p:cNvPr id="18" name="Freeform 23"/>
                <p:cNvSpPr>
                  <a:spLocks noEditPoints="1"/>
                </p:cNvSpPr>
                <p:nvPr/>
              </p:nvSpPr>
              <p:spPr bwMode="auto">
                <a:xfrm>
                  <a:off x="1780186" y="3130727"/>
                  <a:ext cx="1809302" cy="1912770"/>
                </a:xfrm>
                <a:custGeom>
                  <a:avLst/>
                  <a:gdLst>
                    <a:gd name="T0" fmla="*/ 478 w 480"/>
                    <a:gd name="T1" fmla="*/ 262 h 509"/>
                    <a:gd name="T2" fmla="*/ 414 w 480"/>
                    <a:gd name="T3" fmla="*/ 91 h 509"/>
                    <a:gd name="T4" fmla="*/ 315 w 480"/>
                    <a:gd name="T5" fmla="*/ 28 h 509"/>
                    <a:gd name="T6" fmla="*/ 76 w 480"/>
                    <a:gd name="T7" fmla="*/ 80 h 509"/>
                    <a:gd name="T8" fmla="*/ 1 w 480"/>
                    <a:gd name="T9" fmla="*/ 247 h 509"/>
                    <a:gd name="T10" fmla="*/ 28 w 480"/>
                    <a:gd name="T11" fmla="*/ 365 h 509"/>
                    <a:gd name="T12" fmla="*/ 65 w 480"/>
                    <a:gd name="T13" fmla="*/ 418 h 509"/>
                    <a:gd name="T14" fmla="*/ 114 w 480"/>
                    <a:gd name="T15" fmla="*/ 457 h 509"/>
                    <a:gd name="T16" fmla="*/ 164 w 480"/>
                    <a:gd name="T17" fmla="*/ 481 h 509"/>
                    <a:gd name="T18" fmla="*/ 403 w 480"/>
                    <a:gd name="T19" fmla="*/ 429 h 509"/>
                    <a:gd name="T20" fmla="*/ 478 w 480"/>
                    <a:gd name="T21" fmla="*/ 262 h 509"/>
                    <a:gd name="T22" fmla="*/ 380 w 480"/>
                    <a:gd name="T23" fmla="*/ 405 h 509"/>
                    <a:gd name="T24" fmla="*/ 175 w 480"/>
                    <a:gd name="T25" fmla="*/ 450 h 509"/>
                    <a:gd name="T26" fmla="*/ 89 w 480"/>
                    <a:gd name="T27" fmla="*/ 395 h 509"/>
                    <a:gd name="T28" fmla="*/ 99 w 480"/>
                    <a:gd name="T29" fmla="*/ 104 h 509"/>
                    <a:gd name="T30" fmla="*/ 304 w 480"/>
                    <a:gd name="T31" fmla="*/ 59 h 509"/>
                    <a:gd name="T32" fmla="*/ 390 w 480"/>
                    <a:gd name="T33" fmla="*/ 114 h 509"/>
                    <a:gd name="T34" fmla="*/ 445 w 480"/>
                    <a:gd name="T35" fmla="*/ 261 h 509"/>
                    <a:gd name="T36" fmla="*/ 380 w 480"/>
                    <a:gd name="T37" fmla="*/ 40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0" h="509">
                      <a:moveTo>
                        <a:pt x="478" y="262"/>
                      </a:moveTo>
                      <a:cubicBezTo>
                        <a:pt x="480" y="199"/>
                        <a:pt x="457" y="138"/>
                        <a:pt x="414" y="91"/>
                      </a:cubicBezTo>
                      <a:cubicBezTo>
                        <a:pt x="386" y="62"/>
                        <a:pt x="352" y="40"/>
                        <a:pt x="315" y="28"/>
                      </a:cubicBezTo>
                      <a:cubicBezTo>
                        <a:pt x="232" y="0"/>
                        <a:pt x="140" y="21"/>
                        <a:pt x="76" y="80"/>
                      </a:cubicBezTo>
                      <a:cubicBezTo>
                        <a:pt x="30" y="124"/>
                        <a:pt x="3" y="183"/>
                        <a:pt x="1" y="247"/>
                      </a:cubicBezTo>
                      <a:cubicBezTo>
                        <a:pt x="0" y="289"/>
                        <a:pt x="9" y="329"/>
                        <a:pt x="28" y="365"/>
                      </a:cubicBezTo>
                      <a:cubicBezTo>
                        <a:pt x="38" y="384"/>
                        <a:pt x="51" y="402"/>
                        <a:pt x="65" y="418"/>
                      </a:cubicBezTo>
                      <a:cubicBezTo>
                        <a:pt x="80" y="433"/>
                        <a:pt x="96" y="446"/>
                        <a:pt x="114" y="457"/>
                      </a:cubicBezTo>
                      <a:cubicBezTo>
                        <a:pt x="130" y="467"/>
                        <a:pt x="147" y="475"/>
                        <a:pt x="164" y="481"/>
                      </a:cubicBezTo>
                      <a:cubicBezTo>
                        <a:pt x="248" y="509"/>
                        <a:pt x="339" y="488"/>
                        <a:pt x="403" y="429"/>
                      </a:cubicBezTo>
                      <a:cubicBezTo>
                        <a:pt x="449" y="385"/>
                        <a:pt x="476" y="326"/>
                        <a:pt x="478" y="262"/>
                      </a:cubicBezTo>
                      <a:moveTo>
                        <a:pt x="380" y="405"/>
                      </a:moveTo>
                      <a:cubicBezTo>
                        <a:pt x="325" y="456"/>
                        <a:pt x="246" y="474"/>
                        <a:pt x="175" y="450"/>
                      </a:cubicBezTo>
                      <a:cubicBezTo>
                        <a:pt x="142" y="439"/>
                        <a:pt x="113" y="420"/>
                        <a:pt x="89" y="395"/>
                      </a:cubicBezTo>
                      <a:cubicBezTo>
                        <a:pt x="12" y="312"/>
                        <a:pt x="16" y="182"/>
                        <a:pt x="99" y="104"/>
                      </a:cubicBezTo>
                      <a:cubicBezTo>
                        <a:pt x="154" y="53"/>
                        <a:pt x="233" y="35"/>
                        <a:pt x="304" y="59"/>
                      </a:cubicBezTo>
                      <a:cubicBezTo>
                        <a:pt x="337" y="70"/>
                        <a:pt x="366" y="89"/>
                        <a:pt x="390" y="114"/>
                      </a:cubicBezTo>
                      <a:cubicBezTo>
                        <a:pt x="427" y="154"/>
                        <a:pt x="447" y="206"/>
                        <a:pt x="445" y="261"/>
                      </a:cubicBezTo>
                      <a:cubicBezTo>
                        <a:pt x="443" y="316"/>
                        <a:pt x="420" y="367"/>
                        <a:pt x="380" y="405"/>
                      </a:cubicBezTo>
                    </a:path>
                  </a:pathLst>
                </a:custGeom>
                <a:solidFill>
                  <a:schemeClr val="accent4"/>
                </a:solidFill>
                <a:ln>
                  <a:noFill/>
                </a:ln>
              </p:spPr>
              <p:txBody>
                <a:bodyPr wrap="square" lIns="91297" tIns="45648" rIns="91297" bIns="45648">
                  <a:noAutofit/>
                </a:bodyPr>
                <a:lstStyle/>
                <a:p>
                  <a:pPr defTabSz="1006456">
                    <a:defRPr/>
                  </a:pPr>
                  <a:endParaRPr lang="en-GB" sz="1764" dirty="0">
                    <a:solidFill>
                      <a:srgbClr val="000000"/>
                    </a:solidFill>
                    <a:cs typeface="Arial" charset="0"/>
                  </a:endParaRPr>
                </a:p>
              </p:txBody>
            </p:sp>
            <p:sp>
              <p:nvSpPr>
                <p:cNvPr id="19" name="Freeform 24"/>
                <p:cNvSpPr>
                  <a:spLocks/>
                </p:cNvSpPr>
                <p:nvPr/>
              </p:nvSpPr>
              <p:spPr bwMode="auto">
                <a:xfrm>
                  <a:off x="1900391" y="3386851"/>
                  <a:ext cx="1490681" cy="1401029"/>
                </a:xfrm>
                <a:custGeom>
                  <a:avLst/>
                  <a:gdLst>
                    <a:gd name="T0" fmla="*/ 207 w 395"/>
                    <a:gd name="T1" fmla="*/ 0 h 373"/>
                    <a:gd name="T2" fmla="*/ 79 w 395"/>
                    <a:gd name="T3" fmla="*/ 50 h 373"/>
                    <a:gd name="T4" fmla="*/ 70 w 395"/>
                    <a:gd name="T5" fmla="*/ 314 h 373"/>
                    <a:gd name="T6" fmla="*/ 148 w 395"/>
                    <a:gd name="T7" fmla="*/ 364 h 373"/>
                    <a:gd name="T8" fmla="*/ 207 w 395"/>
                    <a:gd name="T9" fmla="*/ 373 h 373"/>
                    <a:gd name="T10" fmla="*/ 334 w 395"/>
                    <a:gd name="T11" fmla="*/ 323 h 373"/>
                    <a:gd name="T12" fmla="*/ 393 w 395"/>
                    <a:gd name="T13" fmla="*/ 193 h 373"/>
                    <a:gd name="T14" fmla="*/ 343 w 395"/>
                    <a:gd name="T15" fmla="*/ 59 h 373"/>
                    <a:gd name="T16" fmla="*/ 265 w 395"/>
                    <a:gd name="T17" fmla="*/ 9 h 373"/>
                    <a:gd name="T18" fmla="*/ 207 w 395"/>
                    <a:gd name="T19"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373">
                      <a:moveTo>
                        <a:pt x="207" y="0"/>
                      </a:moveTo>
                      <a:cubicBezTo>
                        <a:pt x="160" y="0"/>
                        <a:pt x="114" y="17"/>
                        <a:pt x="79" y="50"/>
                      </a:cubicBezTo>
                      <a:cubicBezTo>
                        <a:pt x="3" y="121"/>
                        <a:pt x="0" y="239"/>
                        <a:pt x="70" y="314"/>
                      </a:cubicBezTo>
                      <a:cubicBezTo>
                        <a:pt x="91" y="337"/>
                        <a:pt x="118" y="354"/>
                        <a:pt x="148" y="364"/>
                      </a:cubicBezTo>
                      <a:cubicBezTo>
                        <a:pt x="167" y="370"/>
                        <a:pt x="187" y="373"/>
                        <a:pt x="207" y="373"/>
                      </a:cubicBezTo>
                      <a:cubicBezTo>
                        <a:pt x="253" y="373"/>
                        <a:pt x="299" y="356"/>
                        <a:pt x="334" y="323"/>
                      </a:cubicBezTo>
                      <a:cubicBezTo>
                        <a:pt x="371" y="289"/>
                        <a:pt x="392" y="242"/>
                        <a:pt x="393" y="193"/>
                      </a:cubicBezTo>
                      <a:cubicBezTo>
                        <a:pt x="395" y="143"/>
                        <a:pt x="377" y="95"/>
                        <a:pt x="343" y="59"/>
                      </a:cubicBezTo>
                      <a:cubicBezTo>
                        <a:pt x="322" y="36"/>
                        <a:pt x="295" y="19"/>
                        <a:pt x="265" y="9"/>
                      </a:cubicBezTo>
                      <a:cubicBezTo>
                        <a:pt x="246" y="3"/>
                        <a:pt x="226" y="0"/>
                        <a:pt x="207" y="0"/>
                      </a:cubicBezTo>
                    </a:path>
                  </a:pathLst>
                </a:custGeom>
                <a:solidFill>
                  <a:srgbClr val="EAEFF1"/>
                </a:solidFill>
                <a:ln>
                  <a:noFill/>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fontAlgn="base">
                    <a:spcBef>
                      <a:spcPct val="20000"/>
                    </a:spcBef>
                    <a:spcAft>
                      <a:spcPct val="20000"/>
                    </a:spcAft>
                    <a:buClr>
                      <a:srgbClr val="B23427"/>
                    </a:buClr>
                    <a:buSzPct val="60000"/>
                    <a:defRPr/>
                  </a:pPr>
                  <a:endParaRPr kumimoji="1" lang="en-GB" altLang="zh-TW" sz="1764" dirty="0">
                    <a:solidFill>
                      <a:srgbClr val="FFFFFF"/>
                    </a:solidFill>
                    <a:ea typeface="仿宋_GB2312"/>
                    <a:cs typeface="Times New Roman" pitchFamily="18" charset="0"/>
                  </a:endParaRPr>
                </a:p>
              </p:txBody>
            </p:sp>
            <p:sp>
              <p:nvSpPr>
                <p:cNvPr id="20" name="Freeform 25"/>
                <p:cNvSpPr>
                  <a:spLocks noEditPoints="1"/>
                </p:cNvSpPr>
                <p:nvPr/>
              </p:nvSpPr>
              <p:spPr bwMode="auto">
                <a:xfrm>
                  <a:off x="1827940" y="3267492"/>
                  <a:ext cx="1640677" cy="1649538"/>
                </a:xfrm>
                <a:custGeom>
                  <a:avLst/>
                  <a:gdLst>
                    <a:gd name="T0" fmla="*/ 2147483647 w 435"/>
                    <a:gd name="T1" fmla="*/ 2147483647 h 439"/>
                    <a:gd name="T2" fmla="*/ 2147483647 w 435"/>
                    <a:gd name="T3" fmla="*/ 2147483647 h 439"/>
                    <a:gd name="T4" fmla="*/ 2147483647 w 435"/>
                    <a:gd name="T5" fmla="*/ 2147483647 h 439"/>
                    <a:gd name="T6" fmla="*/ 2147483647 w 435"/>
                    <a:gd name="T7" fmla="*/ 2147483647 h 439"/>
                    <a:gd name="T8" fmla="*/ 2147483647 w 435"/>
                    <a:gd name="T9" fmla="*/ 2147483647 h 439"/>
                    <a:gd name="T10" fmla="*/ 2147483647 w 435"/>
                    <a:gd name="T11" fmla="*/ 2147483647 h 439"/>
                    <a:gd name="T12" fmla="*/ 2147483647 w 435"/>
                    <a:gd name="T13" fmla="*/ 2147483647 h 439"/>
                    <a:gd name="T14" fmla="*/ 2147483647 w 435"/>
                    <a:gd name="T15" fmla="*/ 2147483647 h 439"/>
                    <a:gd name="T16" fmla="*/ 2147483647 w 435"/>
                    <a:gd name="T17" fmla="*/ 2147483647 h 439"/>
                    <a:gd name="T18" fmla="*/ 2147483647 w 435"/>
                    <a:gd name="T19" fmla="*/ 2147483647 h 439"/>
                    <a:gd name="T20" fmla="*/ 2147483647 w 435"/>
                    <a:gd name="T21" fmla="*/ 2147483647 h 439"/>
                    <a:gd name="T22" fmla="*/ 2147483647 w 435"/>
                    <a:gd name="T23" fmla="*/ 2147483647 h 439"/>
                    <a:gd name="T24" fmla="*/ 2147483647 w 435"/>
                    <a:gd name="T25" fmla="*/ 2147483647 h 439"/>
                    <a:gd name="T26" fmla="*/ 2147483647 w 435"/>
                    <a:gd name="T27" fmla="*/ 2147483647 h 439"/>
                    <a:gd name="T28" fmla="*/ 2147483647 w 435"/>
                    <a:gd name="T29" fmla="*/ 2147483647 h 439"/>
                    <a:gd name="T30" fmla="*/ 2147483647 w 435"/>
                    <a:gd name="T31" fmla="*/ 2147483647 h 4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5" h="439">
                      <a:moveTo>
                        <a:pt x="378" y="79"/>
                      </a:moveTo>
                      <a:cubicBezTo>
                        <a:pt x="354" y="54"/>
                        <a:pt x="325" y="35"/>
                        <a:pt x="292" y="24"/>
                      </a:cubicBezTo>
                      <a:cubicBezTo>
                        <a:pt x="221" y="0"/>
                        <a:pt x="142" y="18"/>
                        <a:pt x="87" y="69"/>
                      </a:cubicBezTo>
                      <a:cubicBezTo>
                        <a:pt x="4" y="147"/>
                        <a:pt x="0" y="277"/>
                        <a:pt x="77" y="360"/>
                      </a:cubicBezTo>
                      <a:cubicBezTo>
                        <a:pt x="101" y="385"/>
                        <a:pt x="130" y="404"/>
                        <a:pt x="163" y="415"/>
                      </a:cubicBezTo>
                      <a:cubicBezTo>
                        <a:pt x="234" y="439"/>
                        <a:pt x="313" y="421"/>
                        <a:pt x="368" y="370"/>
                      </a:cubicBezTo>
                      <a:cubicBezTo>
                        <a:pt x="408" y="332"/>
                        <a:pt x="431" y="281"/>
                        <a:pt x="433" y="226"/>
                      </a:cubicBezTo>
                      <a:cubicBezTo>
                        <a:pt x="435" y="171"/>
                        <a:pt x="415" y="119"/>
                        <a:pt x="378" y="79"/>
                      </a:cubicBezTo>
                      <a:close/>
                      <a:moveTo>
                        <a:pt x="169" y="397"/>
                      </a:moveTo>
                      <a:cubicBezTo>
                        <a:pt x="139" y="387"/>
                        <a:pt x="112" y="370"/>
                        <a:pt x="91" y="347"/>
                      </a:cubicBezTo>
                      <a:cubicBezTo>
                        <a:pt x="21" y="272"/>
                        <a:pt x="24" y="154"/>
                        <a:pt x="100" y="83"/>
                      </a:cubicBezTo>
                      <a:cubicBezTo>
                        <a:pt x="150" y="36"/>
                        <a:pt x="221" y="20"/>
                        <a:pt x="286" y="42"/>
                      </a:cubicBezTo>
                      <a:cubicBezTo>
                        <a:pt x="316" y="52"/>
                        <a:pt x="343" y="69"/>
                        <a:pt x="364" y="92"/>
                      </a:cubicBezTo>
                      <a:cubicBezTo>
                        <a:pt x="398" y="128"/>
                        <a:pt x="416" y="176"/>
                        <a:pt x="414" y="226"/>
                      </a:cubicBezTo>
                      <a:cubicBezTo>
                        <a:pt x="413" y="275"/>
                        <a:pt x="392" y="322"/>
                        <a:pt x="355" y="356"/>
                      </a:cubicBezTo>
                      <a:cubicBezTo>
                        <a:pt x="305" y="403"/>
                        <a:pt x="234" y="419"/>
                        <a:pt x="169" y="39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297" tIns="45648" rIns="91297" bIns="45648">
                  <a:noAutofit/>
                </a:bodyPr>
                <a:lstStyle/>
                <a:p>
                  <a:pPr fontAlgn="base">
                    <a:spcBef>
                      <a:spcPct val="0"/>
                    </a:spcBef>
                    <a:spcAft>
                      <a:spcPct val="0"/>
                    </a:spcAft>
                  </a:pPr>
                  <a:endParaRPr lang="en-GB" sz="1764" dirty="0">
                    <a:solidFill>
                      <a:srgbClr val="000000"/>
                    </a:solidFill>
                    <a:cs typeface="Arial" pitchFamily="34" charset="0"/>
                  </a:endParaRPr>
                </a:p>
              </p:txBody>
            </p:sp>
            <p:sp>
              <p:nvSpPr>
                <p:cNvPr id="21" name="Freeform 26"/>
                <p:cNvSpPr>
                  <a:spLocks/>
                </p:cNvSpPr>
                <p:nvPr/>
              </p:nvSpPr>
              <p:spPr bwMode="auto">
                <a:xfrm>
                  <a:off x="841971" y="5525501"/>
                  <a:ext cx="286757" cy="295672"/>
                </a:xfrm>
                <a:custGeom>
                  <a:avLst/>
                  <a:gdLst>
                    <a:gd name="T0" fmla="*/ 19 w 76"/>
                    <a:gd name="T1" fmla="*/ 23 h 79"/>
                    <a:gd name="T2" fmla="*/ 5 w 76"/>
                    <a:gd name="T3" fmla="*/ 0 h 79"/>
                    <a:gd name="T4" fmla="*/ 0 w 76"/>
                    <a:gd name="T5" fmla="*/ 4 h 79"/>
                    <a:gd name="T6" fmla="*/ 9 w 76"/>
                    <a:gd name="T7" fmla="*/ 24 h 79"/>
                    <a:gd name="T8" fmla="*/ 31 w 76"/>
                    <a:gd name="T9" fmla="*/ 53 h 79"/>
                    <a:gd name="T10" fmla="*/ 65 w 76"/>
                    <a:gd name="T11" fmla="*/ 79 h 79"/>
                    <a:gd name="T12" fmla="*/ 76 w 76"/>
                    <a:gd name="T13" fmla="*/ 69 h 79"/>
                    <a:gd name="T14" fmla="*/ 43 w 76"/>
                    <a:gd name="T15" fmla="*/ 48 h 79"/>
                    <a:gd name="T16" fmla="*/ 19 w 76"/>
                    <a:gd name="T17" fmla="*/ 2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9">
                      <a:moveTo>
                        <a:pt x="19" y="23"/>
                      </a:moveTo>
                      <a:cubicBezTo>
                        <a:pt x="14" y="16"/>
                        <a:pt x="8" y="8"/>
                        <a:pt x="5" y="0"/>
                      </a:cubicBezTo>
                      <a:cubicBezTo>
                        <a:pt x="3" y="1"/>
                        <a:pt x="2" y="3"/>
                        <a:pt x="0" y="4"/>
                      </a:cubicBezTo>
                      <a:cubicBezTo>
                        <a:pt x="2" y="11"/>
                        <a:pt x="5" y="18"/>
                        <a:pt x="9" y="24"/>
                      </a:cubicBezTo>
                      <a:cubicBezTo>
                        <a:pt x="15" y="35"/>
                        <a:pt x="23" y="45"/>
                        <a:pt x="31" y="53"/>
                      </a:cubicBezTo>
                      <a:cubicBezTo>
                        <a:pt x="41" y="63"/>
                        <a:pt x="53" y="72"/>
                        <a:pt x="65" y="79"/>
                      </a:cubicBezTo>
                      <a:cubicBezTo>
                        <a:pt x="69" y="76"/>
                        <a:pt x="72" y="73"/>
                        <a:pt x="76" y="69"/>
                      </a:cubicBezTo>
                      <a:cubicBezTo>
                        <a:pt x="64" y="63"/>
                        <a:pt x="53" y="57"/>
                        <a:pt x="43" y="48"/>
                      </a:cubicBezTo>
                      <a:cubicBezTo>
                        <a:pt x="34" y="41"/>
                        <a:pt x="27" y="32"/>
                        <a:pt x="19" y="2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297" tIns="45648" rIns="91297" bIns="45648">
                  <a:noAutofit/>
                </a:bodyPr>
                <a:lstStyle/>
                <a:p>
                  <a:pPr defTabSz="1006456">
                    <a:defRPr/>
                  </a:pPr>
                  <a:endParaRPr lang="en-GB" sz="1764" dirty="0">
                    <a:solidFill>
                      <a:srgbClr val="000000"/>
                    </a:solidFill>
                    <a:cs typeface="Arial" charset="0"/>
                  </a:endParaRPr>
                </a:p>
              </p:txBody>
            </p:sp>
            <p:sp>
              <p:nvSpPr>
                <p:cNvPr id="22" name="Freeform 27"/>
                <p:cNvSpPr>
                  <a:spLocks/>
                </p:cNvSpPr>
                <p:nvPr/>
              </p:nvSpPr>
              <p:spPr bwMode="auto">
                <a:xfrm>
                  <a:off x="909316" y="5476841"/>
                  <a:ext cx="277654" cy="284299"/>
                </a:xfrm>
                <a:custGeom>
                  <a:avLst/>
                  <a:gdLst>
                    <a:gd name="T0" fmla="*/ 50 w 74"/>
                    <a:gd name="T1" fmla="*/ 52 h 76"/>
                    <a:gd name="T2" fmla="*/ 4 w 74"/>
                    <a:gd name="T3" fmla="*/ 0 h 76"/>
                    <a:gd name="T4" fmla="*/ 0 w 74"/>
                    <a:gd name="T5" fmla="*/ 4 h 76"/>
                    <a:gd name="T6" fmla="*/ 44 w 74"/>
                    <a:gd name="T7" fmla="*/ 60 h 76"/>
                    <a:gd name="T8" fmla="*/ 66 w 74"/>
                    <a:gd name="T9" fmla="*/ 76 h 76"/>
                    <a:gd name="T10" fmla="*/ 74 w 74"/>
                    <a:gd name="T11" fmla="*/ 68 h 76"/>
                    <a:gd name="T12" fmla="*/ 50 w 74"/>
                    <a:gd name="T13" fmla="*/ 52 h 76"/>
                  </a:gdLst>
                  <a:ahLst/>
                  <a:cxnLst>
                    <a:cxn ang="0">
                      <a:pos x="T0" y="T1"/>
                    </a:cxn>
                    <a:cxn ang="0">
                      <a:pos x="T2" y="T3"/>
                    </a:cxn>
                    <a:cxn ang="0">
                      <a:pos x="T4" y="T5"/>
                    </a:cxn>
                    <a:cxn ang="0">
                      <a:pos x="T6" y="T7"/>
                    </a:cxn>
                    <a:cxn ang="0">
                      <a:pos x="T8" y="T9"/>
                    </a:cxn>
                    <a:cxn ang="0">
                      <a:pos x="T10" y="T11"/>
                    </a:cxn>
                    <a:cxn ang="0">
                      <a:pos x="T12" y="T13"/>
                    </a:cxn>
                  </a:cxnLst>
                  <a:rect l="0" t="0" r="r" b="b"/>
                  <a:pathLst>
                    <a:path w="74" h="76">
                      <a:moveTo>
                        <a:pt x="50" y="52"/>
                      </a:moveTo>
                      <a:cubicBezTo>
                        <a:pt x="32" y="38"/>
                        <a:pt x="16" y="21"/>
                        <a:pt x="4" y="0"/>
                      </a:cubicBezTo>
                      <a:cubicBezTo>
                        <a:pt x="3" y="2"/>
                        <a:pt x="1" y="3"/>
                        <a:pt x="0" y="4"/>
                      </a:cubicBezTo>
                      <a:cubicBezTo>
                        <a:pt x="10" y="26"/>
                        <a:pt x="26" y="45"/>
                        <a:pt x="44" y="60"/>
                      </a:cubicBezTo>
                      <a:cubicBezTo>
                        <a:pt x="51" y="66"/>
                        <a:pt x="58" y="72"/>
                        <a:pt x="66" y="76"/>
                      </a:cubicBezTo>
                      <a:cubicBezTo>
                        <a:pt x="69" y="74"/>
                        <a:pt x="72" y="71"/>
                        <a:pt x="74" y="68"/>
                      </a:cubicBezTo>
                      <a:cubicBezTo>
                        <a:pt x="66" y="64"/>
                        <a:pt x="58" y="58"/>
                        <a:pt x="50" y="52"/>
                      </a:cubicBezTo>
                      <a:close/>
                    </a:path>
                  </a:pathLst>
                </a:custGeom>
                <a:solidFill>
                  <a:schemeClr val="accent4"/>
                </a:solidFill>
                <a:ln>
                  <a:noFill/>
                </a:ln>
              </p:spPr>
              <p:txBody>
                <a:bodyPr wrap="square" lIns="91297" tIns="45648" rIns="91297" bIns="45648">
                  <a:noAutofit/>
                </a:bodyPr>
                <a:lstStyle/>
                <a:p>
                  <a:pPr defTabSz="1006456">
                    <a:defRPr/>
                  </a:pPr>
                  <a:endParaRPr lang="en-GB" sz="1764" dirty="0">
                    <a:solidFill>
                      <a:srgbClr val="000000"/>
                    </a:solidFill>
                    <a:cs typeface="Arial" charset="0"/>
                  </a:endParaRPr>
                </a:p>
              </p:txBody>
            </p:sp>
          </p:grpSp>
        </p:grpSp>
        <p:sp>
          <p:nvSpPr>
            <p:cNvPr id="23" name="Rectangle 22"/>
            <p:cNvSpPr/>
            <p:nvPr/>
          </p:nvSpPr>
          <p:spPr>
            <a:xfrm>
              <a:off x="3853531" y="2272441"/>
              <a:ext cx="4081854" cy="1181558"/>
            </a:xfrm>
            <a:prstGeom prst="rect">
              <a:avLst/>
            </a:prstGeom>
          </p:spPr>
          <p:txBody>
            <a:bodyPr wrap="square">
              <a:noAutofit/>
            </a:bodyPr>
            <a:lstStyle/>
            <a:p>
              <a:pPr fontAlgn="base">
                <a:spcBef>
                  <a:spcPct val="20000"/>
                </a:spcBef>
                <a:spcAft>
                  <a:spcPct val="0"/>
                </a:spcAft>
              </a:pPr>
              <a:r>
                <a:rPr lang="pl-PL" altLang="en-US" sz="1764" dirty="0">
                  <a:latin typeface="+mj-lt"/>
                  <a:cs typeface="Arial" panose="020B0604020202020204" pitchFamily="34" charset="0"/>
                </a:rPr>
                <a:t>Aby ustalić czy inwestycja podmiotu publicznego ma charakter pomocy państwa, konieczna jest ocena, czy w podobnych okolicznościach inwestor prywatny porównywalnej wielkości, działający w normalnych warunkach gospodarki rynkowej byłby skłonny dokonać przedmiotowej inwestycji (Zawiadomienie dot. Pojęcia pomocy państwa)</a:t>
              </a:r>
              <a:endParaRPr lang="en-GB" altLang="en-US" sz="1764" dirty="0">
                <a:latin typeface="+mj-lt"/>
                <a:cs typeface="Arial" panose="020B0604020202020204" pitchFamily="34" charset="0"/>
              </a:endParaRPr>
            </a:p>
          </p:txBody>
        </p:sp>
      </p:grpSp>
    </p:spTree>
    <p:extLst>
      <p:ext uri="{BB962C8B-B14F-4D97-AF65-F5344CB8AC3E}">
        <p14:creationId xmlns:p14="http://schemas.microsoft.com/office/powerpoint/2010/main" val="238924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25525" y="899836"/>
            <a:ext cx="8640381" cy="1080001"/>
          </a:xfrm>
        </p:spPr>
        <p:txBody>
          <a:bodyPr anchor="t">
            <a:normAutofit/>
          </a:bodyPr>
          <a:lstStyle/>
          <a:p>
            <a:r>
              <a:rPr lang="pl-PL" altLang="en-US"/>
              <a:t>Kto jest porównywalnym inwestorem prywatnym?</a:t>
            </a:r>
            <a:endParaRPr lang="en-GB" altLang="en-US"/>
          </a:p>
        </p:txBody>
      </p:sp>
      <p:sp>
        <p:nvSpPr>
          <p:cNvPr id="35849" name="Slide Number Placeholder 3">
            <a:extLst>
              <a:ext uri="{FF2B5EF4-FFF2-40B4-BE49-F238E27FC236}">
                <a16:creationId xmlns:a16="http://schemas.microsoft.com/office/drawing/2014/main" id="{6A06EC18-38C6-6724-75D3-41F11EFA1C3D}"/>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36</a:t>
            </a:fld>
            <a:endParaRPr lang="pl-PL"/>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59918184"/>
              </p:ext>
            </p:extLst>
          </p:nvPr>
        </p:nvGraphicFramePr>
        <p:xfrm>
          <a:off x="1529482" y="1439836"/>
          <a:ext cx="8856887" cy="5976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2196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6095" y="1049955"/>
            <a:ext cx="9449594" cy="542477"/>
          </a:xfrm>
        </p:spPr>
        <p:txBody>
          <a:bodyPr/>
          <a:lstStyle/>
          <a:p>
            <a:r>
              <a:rPr lang="pl-PL" sz="3527" dirty="0"/>
              <a:t>„Pączkujące” testy</a:t>
            </a:r>
            <a:endParaRPr lang="en-GB" sz="3527" dirty="0"/>
          </a:p>
        </p:txBody>
      </p:sp>
      <p:sp>
        <p:nvSpPr>
          <p:cNvPr id="4" name="Oval 3"/>
          <p:cNvSpPr>
            <a:spLocks/>
          </p:cNvSpPr>
          <p:nvPr/>
        </p:nvSpPr>
        <p:spPr bwMode="auto">
          <a:xfrm>
            <a:off x="1377132" y="3259665"/>
            <a:ext cx="1785750" cy="1785337"/>
          </a:xfrm>
          <a:prstGeom prst="ellipse">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r>
              <a:rPr lang="pl-PL" sz="1764" dirty="0">
                <a:latin typeface="Arial" charset="0"/>
              </a:rPr>
              <a:t>inwestora</a:t>
            </a:r>
            <a:endParaRPr lang="en-GB" sz="1764" dirty="0">
              <a:latin typeface="Arial" charset="0"/>
            </a:endParaRPr>
          </a:p>
        </p:txBody>
      </p:sp>
      <p:sp>
        <p:nvSpPr>
          <p:cNvPr id="3" name="Oval 2"/>
          <p:cNvSpPr>
            <a:spLocks/>
          </p:cNvSpPr>
          <p:nvPr/>
        </p:nvSpPr>
        <p:spPr bwMode="auto">
          <a:xfrm>
            <a:off x="4448686" y="1805703"/>
            <a:ext cx="1785750" cy="1785337"/>
          </a:xfrm>
          <a:prstGeom prst="ellipse">
            <a:avLst/>
          </a:prstGeom>
          <a:solidFill>
            <a:schemeClr val="bg1"/>
          </a:solidFill>
          <a:ln w="1397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r>
              <a:rPr lang="pl-PL" sz="1543" dirty="0">
                <a:latin typeface="Arial" charset="0"/>
              </a:rPr>
              <a:t>Test prywatnego</a:t>
            </a:r>
            <a:endParaRPr lang="en-GB" sz="1543" dirty="0">
              <a:latin typeface="Arial" charset="0"/>
            </a:endParaRPr>
          </a:p>
        </p:txBody>
      </p:sp>
      <p:sp>
        <p:nvSpPr>
          <p:cNvPr id="5" name="Oval 4"/>
          <p:cNvSpPr>
            <a:spLocks/>
          </p:cNvSpPr>
          <p:nvPr/>
        </p:nvSpPr>
        <p:spPr bwMode="auto">
          <a:xfrm>
            <a:off x="3217649" y="4383823"/>
            <a:ext cx="1785750" cy="1785337"/>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r>
              <a:rPr lang="pl-PL" sz="1653" dirty="0">
                <a:latin typeface="Arial" charset="0"/>
              </a:rPr>
              <a:t>wierzyciela</a:t>
            </a:r>
            <a:endParaRPr lang="en-GB" sz="1653" dirty="0">
              <a:latin typeface="Arial" charset="0"/>
            </a:endParaRPr>
          </a:p>
        </p:txBody>
      </p:sp>
      <p:sp>
        <p:nvSpPr>
          <p:cNvPr id="6" name="Down Arrow 5"/>
          <p:cNvSpPr/>
          <p:nvPr/>
        </p:nvSpPr>
        <p:spPr bwMode="auto">
          <a:xfrm rot="647801">
            <a:off x="4687240" y="3842790"/>
            <a:ext cx="476200" cy="728503"/>
          </a:xfrm>
          <a:prstGeom prst="downArrow">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endParaRPr lang="en-GB" sz="1653" dirty="0">
              <a:solidFill>
                <a:schemeClr val="bg1"/>
              </a:solidFill>
              <a:latin typeface="Arial" charset="0"/>
            </a:endParaRPr>
          </a:p>
        </p:txBody>
      </p:sp>
      <p:sp>
        <p:nvSpPr>
          <p:cNvPr id="8" name="Oval 7"/>
          <p:cNvSpPr>
            <a:spLocks/>
          </p:cNvSpPr>
          <p:nvPr/>
        </p:nvSpPr>
        <p:spPr bwMode="auto">
          <a:xfrm>
            <a:off x="6578744" y="4152333"/>
            <a:ext cx="1785750" cy="1785337"/>
          </a:xfrm>
          <a:prstGeom prst="ellipse">
            <a:avLst/>
          </a:prstGeom>
          <a:ln>
            <a:headEnd type="none" w="med" len="med"/>
            <a:tailEnd type="none" w="med" len="med"/>
          </a:ln>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r>
              <a:rPr lang="pl-PL" sz="1543" dirty="0">
                <a:latin typeface="Arial" charset="0"/>
              </a:rPr>
              <a:t>sprzedawcy</a:t>
            </a:r>
            <a:endParaRPr lang="en-GB" sz="1543" dirty="0">
              <a:latin typeface="Arial" charset="0"/>
            </a:endParaRPr>
          </a:p>
        </p:txBody>
      </p:sp>
      <p:sp>
        <p:nvSpPr>
          <p:cNvPr id="9" name="Down Arrow 8"/>
          <p:cNvSpPr/>
          <p:nvPr/>
        </p:nvSpPr>
        <p:spPr bwMode="auto">
          <a:xfrm rot="3765030">
            <a:off x="3556265" y="3158946"/>
            <a:ext cx="476200" cy="728503"/>
          </a:xfrm>
          <a:prstGeom prst="downArrow">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endParaRPr lang="en-GB" sz="1653" dirty="0">
              <a:solidFill>
                <a:schemeClr val="bg1"/>
              </a:solidFill>
              <a:latin typeface="Arial" charset="0"/>
            </a:endParaRPr>
          </a:p>
        </p:txBody>
      </p:sp>
      <p:sp>
        <p:nvSpPr>
          <p:cNvPr id="10" name="Down Arrow 9"/>
          <p:cNvSpPr/>
          <p:nvPr/>
        </p:nvSpPr>
        <p:spPr bwMode="auto">
          <a:xfrm rot="19266844" flipH="1">
            <a:off x="6166873" y="3586567"/>
            <a:ext cx="476200" cy="728503"/>
          </a:xfrm>
          <a:prstGeom prst="downArrow">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endParaRPr lang="en-GB" sz="1653" dirty="0">
              <a:solidFill>
                <a:schemeClr val="bg1"/>
              </a:solidFill>
              <a:latin typeface="Arial" charset="0"/>
            </a:endParaRPr>
          </a:p>
        </p:txBody>
      </p:sp>
      <p:sp>
        <p:nvSpPr>
          <p:cNvPr id="11" name="Down Arrow 10"/>
          <p:cNvSpPr/>
          <p:nvPr/>
        </p:nvSpPr>
        <p:spPr bwMode="auto">
          <a:xfrm rot="16582220" flipH="1">
            <a:off x="6891430" y="2567701"/>
            <a:ext cx="476200" cy="728503"/>
          </a:xfrm>
          <a:prstGeom prst="downArrow">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endParaRPr lang="en-GB" sz="1653" dirty="0">
              <a:solidFill>
                <a:schemeClr val="bg1"/>
              </a:solidFill>
              <a:latin typeface="Arial" charset="0"/>
            </a:endParaRPr>
          </a:p>
        </p:txBody>
      </p:sp>
      <p:sp>
        <p:nvSpPr>
          <p:cNvPr id="12" name="Oval 11"/>
          <p:cNvSpPr>
            <a:spLocks/>
          </p:cNvSpPr>
          <p:nvPr/>
        </p:nvSpPr>
        <p:spPr bwMode="auto">
          <a:xfrm>
            <a:off x="7806546" y="2087738"/>
            <a:ext cx="1785750" cy="1785337"/>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defTabSz="934447" eaLnBrk="0" fontAlgn="base" hangingPunct="0">
              <a:spcBef>
                <a:spcPct val="50000"/>
              </a:spcBef>
              <a:spcAft>
                <a:spcPct val="0"/>
              </a:spcAft>
            </a:pPr>
            <a:r>
              <a:rPr lang="pl-PL" sz="1543" dirty="0">
                <a:latin typeface="Arial" charset="0"/>
              </a:rPr>
              <a:t>nabywcy</a:t>
            </a:r>
            <a:endParaRPr lang="en-GB" sz="1543" dirty="0">
              <a:latin typeface="Arial" charset="0"/>
            </a:endParaRPr>
          </a:p>
        </p:txBody>
      </p:sp>
    </p:spTree>
    <p:extLst>
      <p:ext uri="{BB962C8B-B14F-4D97-AF65-F5344CB8AC3E}">
        <p14:creationId xmlns:p14="http://schemas.microsoft.com/office/powerpoint/2010/main" val="1065474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6095" y="734968"/>
            <a:ext cx="9449594" cy="1086704"/>
          </a:xfrm>
        </p:spPr>
        <p:txBody>
          <a:bodyPr/>
          <a:lstStyle/>
          <a:p>
            <a:r>
              <a:rPr lang="pl-PL" sz="3527" dirty="0"/>
              <a:t>Największy problem TPI </a:t>
            </a:r>
            <a:br>
              <a:rPr lang="pl-PL" sz="3527" dirty="0"/>
            </a:br>
            <a:r>
              <a:rPr lang="pl-PL" sz="3527" dirty="0"/>
              <a:t>- dowody</a:t>
            </a:r>
            <a:endParaRPr lang="en-GB" sz="3527" dirty="0"/>
          </a:p>
        </p:txBody>
      </p:sp>
      <p:cxnSp>
        <p:nvCxnSpPr>
          <p:cNvPr id="14" name="Straight Connector 13"/>
          <p:cNvCxnSpPr/>
          <p:nvPr/>
        </p:nvCxnSpPr>
        <p:spPr>
          <a:xfrm>
            <a:off x="528842" y="2271703"/>
            <a:ext cx="9508045" cy="0"/>
          </a:xfrm>
          <a:prstGeom prst="line">
            <a:avLst/>
          </a:prstGeom>
          <a:ln w="28575">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54927" y="2616135"/>
            <a:ext cx="1942429" cy="10114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pl-PL" sz="1670" b="1" dirty="0">
                <a:solidFill>
                  <a:srgbClr val="FFFFFF"/>
                </a:solidFill>
                <a:latin typeface="Open Sans" panose="020B0606030504020204" pitchFamily="34" charset="0"/>
                <a:ea typeface="Open Sans" panose="020B0606030504020204" pitchFamily="34" charset="0"/>
                <a:cs typeface="Open Sans" panose="020B0606030504020204" pitchFamily="34" charset="0"/>
              </a:rPr>
              <a:t>Ciężar dowodu</a:t>
            </a:r>
            <a:endParaRPr lang="en-GB" sz="167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2669670" y="2662098"/>
            <a:ext cx="7301733" cy="965483"/>
          </a:xfrm>
          <a:prstGeom prst="rect">
            <a:avLst/>
          </a:prstGeom>
          <a:solidFill>
            <a:srgbClr val="EAEFF1"/>
          </a:solidFill>
        </p:spPr>
        <p:txBody>
          <a:bodyPr wrap="square" lIns="158733" tIns="79367" rIns="79367" bIns="79367" rtlCol="0" anchor="ctr">
            <a:noAutofit/>
          </a:bodyPr>
          <a:lstStyle/>
          <a:p>
            <a:r>
              <a:rPr lang="pl-PL" sz="1670" dirty="0">
                <a:latin typeface="Open Sans" panose="020B0606030504020204" pitchFamily="34" charset="0"/>
                <a:ea typeface="Open Sans" panose="020B0606030504020204" pitchFamily="34" charset="0"/>
                <a:cs typeface="Open Sans" panose="020B0606030504020204" pitchFamily="34" charset="0"/>
              </a:rPr>
              <a:t>Państwo członkowskie dostarcza dowodów, że decyzja inwestycyjna była prowadzona na podstawie ocen ekonomicznych (ex </a:t>
            </a:r>
            <a:r>
              <a:rPr lang="pl-PL" sz="1670" dirty="0" err="1">
                <a:latin typeface="Open Sans" panose="020B0606030504020204" pitchFamily="34" charset="0"/>
                <a:ea typeface="Open Sans" panose="020B0606030504020204" pitchFamily="34" charset="0"/>
                <a:cs typeface="Open Sans" panose="020B0606030504020204" pitchFamily="34" charset="0"/>
              </a:rPr>
              <a:t>ante</a:t>
            </a:r>
            <a:r>
              <a:rPr lang="pl-PL" sz="1670" dirty="0">
                <a:latin typeface="Open Sans" panose="020B0606030504020204" pitchFamily="34" charset="0"/>
                <a:ea typeface="Open Sans" panose="020B0606030504020204" pitchFamily="34" charset="0"/>
                <a:cs typeface="Open Sans" panose="020B0606030504020204" pitchFamily="34" charset="0"/>
              </a:rPr>
              <a:t>)</a:t>
            </a:r>
          </a:p>
        </p:txBody>
      </p:sp>
      <p:cxnSp>
        <p:nvCxnSpPr>
          <p:cNvPr id="28" name="Straight Connector 27"/>
          <p:cNvCxnSpPr/>
          <p:nvPr/>
        </p:nvCxnSpPr>
        <p:spPr>
          <a:xfrm>
            <a:off x="528842" y="4183105"/>
            <a:ext cx="9508045" cy="0"/>
          </a:xfrm>
          <a:prstGeom prst="line">
            <a:avLst/>
          </a:prstGeom>
          <a:ln w="28575">
            <a:solidFill>
              <a:schemeClr val="accent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54927" y="4562498"/>
            <a:ext cx="1942429" cy="1011445"/>
          </a:xfrm>
          <a:prstGeom prst="rect">
            <a:avLst/>
          </a:prstGeom>
          <a:solidFill>
            <a:srgbClr val="6791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pl-PL" sz="1670" b="1" dirty="0">
                <a:solidFill>
                  <a:srgbClr val="FFFFFF"/>
                </a:solidFill>
                <a:latin typeface="Open Sans" panose="020B0606030504020204" pitchFamily="34" charset="0"/>
                <a:ea typeface="Open Sans" panose="020B0606030504020204" pitchFamily="34" charset="0"/>
                <a:cs typeface="Open Sans" panose="020B0606030504020204" pitchFamily="34" charset="0"/>
              </a:rPr>
              <a:t>Uwzględnienie wszystkich okoliczności sprawy</a:t>
            </a:r>
            <a:endParaRPr lang="en-GB" sz="167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p:cNvSpPr txBox="1"/>
          <p:nvPr/>
        </p:nvSpPr>
        <p:spPr>
          <a:xfrm>
            <a:off x="2669670" y="4608461"/>
            <a:ext cx="7301733" cy="965483"/>
          </a:xfrm>
          <a:prstGeom prst="rect">
            <a:avLst/>
          </a:prstGeom>
          <a:solidFill>
            <a:srgbClr val="EAEFF1"/>
          </a:solidFill>
        </p:spPr>
        <p:txBody>
          <a:bodyPr wrap="square" lIns="158733" tIns="79367" rIns="79367" bIns="79367" rtlCol="0" anchor="ctr">
            <a:noAutofit/>
          </a:bodyPr>
          <a:lstStyle/>
          <a:p>
            <a:pPr>
              <a:spcBef>
                <a:spcPts val="661"/>
              </a:spcBef>
            </a:pPr>
            <a:r>
              <a:rPr lang="pl-PL" sz="1670" dirty="0">
                <a:latin typeface="Open Sans" panose="020B0606030504020204" pitchFamily="34" charset="0"/>
                <a:ea typeface="Open Sans" panose="020B0606030504020204" pitchFamily="34" charset="0"/>
                <a:cs typeface="Open Sans" panose="020B0606030504020204" pitchFamily="34" charset="0"/>
              </a:rPr>
              <a:t>Nie jest spełniony TPI gdy państwo kupuje na warunkach rynkowych dobra lub usługi których nie potrzebuje</a:t>
            </a:r>
          </a:p>
        </p:txBody>
      </p:sp>
    </p:spTree>
    <p:extLst>
      <p:ext uri="{BB962C8B-B14F-4D97-AF65-F5344CB8AC3E}">
        <p14:creationId xmlns:p14="http://schemas.microsoft.com/office/powerpoint/2010/main" val="1013720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6123" y="467230"/>
            <a:ext cx="9447844" cy="985207"/>
          </a:xfrm>
        </p:spPr>
        <p:txBody>
          <a:bodyPr/>
          <a:lstStyle/>
          <a:p>
            <a:r>
              <a:rPr lang="pl-PL" dirty="0"/>
              <a:t>Data dokonania oceny TPI</a:t>
            </a:r>
            <a:br>
              <a:rPr lang="pl-PL" dirty="0"/>
            </a:br>
            <a:r>
              <a:rPr lang="pl-PL" dirty="0"/>
              <a:t>Późniejsza zła wiara nie szkodzi</a:t>
            </a:r>
            <a:endParaRPr lang="en-GB" dirty="0"/>
          </a:p>
        </p:txBody>
      </p:sp>
      <p:cxnSp>
        <p:nvCxnSpPr>
          <p:cNvPr id="14" name="Straight Connector 13"/>
          <p:cNvCxnSpPr>
            <a:cxnSpLocks/>
          </p:cNvCxnSpPr>
          <p:nvPr/>
        </p:nvCxnSpPr>
        <p:spPr>
          <a:xfrm>
            <a:off x="679846" y="2236742"/>
            <a:ext cx="9357041" cy="0"/>
          </a:xfrm>
          <a:prstGeom prst="line">
            <a:avLst/>
          </a:prstGeom>
          <a:ln w="28575">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37394" y="2444972"/>
            <a:ext cx="1911580" cy="1764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pl-PL" sz="1670" b="1" dirty="0">
                <a:solidFill>
                  <a:srgbClr val="FFFFFF"/>
                </a:solidFill>
                <a:latin typeface="+mj-lt"/>
              </a:rPr>
              <a:t>W chwili inwestowania</a:t>
            </a:r>
            <a:endParaRPr lang="en-GB" sz="1670" b="1" dirty="0">
              <a:solidFill>
                <a:srgbClr val="FFFFFF"/>
              </a:solidFill>
              <a:latin typeface="+mj-lt"/>
            </a:endParaRPr>
          </a:p>
        </p:txBody>
      </p:sp>
      <p:sp>
        <p:nvSpPr>
          <p:cNvPr id="16" name="TextBox 15"/>
          <p:cNvSpPr txBox="1"/>
          <p:nvPr/>
        </p:nvSpPr>
        <p:spPr>
          <a:xfrm>
            <a:off x="2837252" y="2509829"/>
            <a:ext cx="7185769" cy="1684572"/>
          </a:xfrm>
          <a:prstGeom prst="rect">
            <a:avLst/>
          </a:prstGeom>
          <a:solidFill>
            <a:srgbClr val="EAEFF1"/>
          </a:solidFill>
        </p:spPr>
        <p:txBody>
          <a:bodyPr wrap="square" lIns="158733" tIns="79367" rIns="79367" bIns="79367" rtlCol="0" anchor="ctr">
            <a:noAutofit/>
          </a:bodyPr>
          <a:lstStyle/>
          <a:p>
            <a:r>
              <a:rPr lang="pl-PL" sz="1670" dirty="0">
                <a:latin typeface="+mj-lt"/>
              </a:rPr>
              <a:t>W celu ustalenia, czy państwo zachowało się jak ostrożny inwestor działający w warunkach gospodarki rynkowej należy usytuować się w kontekście chwili, w której wdrożono środki wsparcia finansowego, tak aby ocenić racjonalność ekonomiczną postępowania państwa unikając wszelkich ocen bazujących na sytuacji późniejszej (</a:t>
            </a:r>
            <a:r>
              <a:rPr lang="pl-PL" sz="1670" dirty="0" err="1">
                <a:latin typeface="+mj-lt"/>
              </a:rPr>
              <a:t>Stardust</a:t>
            </a:r>
            <a:r>
              <a:rPr lang="pl-PL" sz="1670" dirty="0">
                <a:latin typeface="+mj-lt"/>
              </a:rPr>
              <a:t> Marine)</a:t>
            </a:r>
          </a:p>
        </p:txBody>
      </p:sp>
      <p:cxnSp>
        <p:nvCxnSpPr>
          <p:cNvPr id="28" name="Straight Connector 27"/>
          <p:cNvCxnSpPr>
            <a:cxnSpLocks/>
          </p:cNvCxnSpPr>
          <p:nvPr/>
        </p:nvCxnSpPr>
        <p:spPr>
          <a:xfrm>
            <a:off x="737394" y="4324428"/>
            <a:ext cx="9357041" cy="0"/>
          </a:xfrm>
          <a:prstGeom prst="line">
            <a:avLst/>
          </a:prstGeom>
          <a:ln w="28575">
            <a:solidFill>
              <a:schemeClr val="accent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37394" y="4391334"/>
            <a:ext cx="1911580" cy="1764767"/>
          </a:xfrm>
          <a:prstGeom prst="rect">
            <a:avLst/>
          </a:prstGeom>
          <a:solidFill>
            <a:srgbClr val="6791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pl-PL" sz="1670" b="1" dirty="0">
                <a:solidFill>
                  <a:srgbClr val="FFFFFF"/>
                </a:solidFill>
                <a:latin typeface="+mj-lt"/>
              </a:rPr>
              <a:t>Oceny późniejsze</a:t>
            </a:r>
            <a:endParaRPr lang="en-GB" sz="1670" b="1" dirty="0">
              <a:solidFill>
                <a:srgbClr val="FFFFFF"/>
              </a:solidFill>
              <a:latin typeface="+mj-lt"/>
            </a:endParaRPr>
          </a:p>
        </p:txBody>
      </p:sp>
      <p:sp>
        <p:nvSpPr>
          <p:cNvPr id="30" name="TextBox 29"/>
          <p:cNvSpPr txBox="1"/>
          <p:nvPr/>
        </p:nvSpPr>
        <p:spPr>
          <a:xfrm>
            <a:off x="2837252" y="4456191"/>
            <a:ext cx="7185769" cy="1684572"/>
          </a:xfrm>
          <a:prstGeom prst="rect">
            <a:avLst/>
          </a:prstGeom>
          <a:solidFill>
            <a:srgbClr val="EAEFF1"/>
          </a:solidFill>
        </p:spPr>
        <p:txBody>
          <a:bodyPr wrap="square" lIns="158733" tIns="79367" rIns="79367" bIns="79367" rtlCol="0" anchor="ctr">
            <a:noAutofit/>
          </a:bodyPr>
          <a:lstStyle/>
          <a:p>
            <a:pPr>
              <a:spcBef>
                <a:spcPts val="661"/>
              </a:spcBef>
            </a:pPr>
            <a:r>
              <a:rPr lang="pl-PL" sz="1670" dirty="0">
                <a:latin typeface="+mj-lt"/>
              </a:rPr>
              <a:t>Szacunki gospodarcze przeprowadzone po przyznaniu owej korzyści, retrospektywne stwierdzenie rzeczywistej opłacalności inwestycji zrealizowanej przez dane państwo członkowskie lub późniejsze uzasadnienie wybranego faktycznie sposobu postępowania nie mogą wystarczyć do wykazania, że to państwo członkowskie wydało – przed lub równocześnie z przyznaniem tej korzyści – taką decyzję w charakterze akcjonariusza (EDF c- 124/10P)</a:t>
            </a:r>
          </a:p>
        </p:txBody>
      </p:sp>
    </p:spTree>
    <p:extLst>
      <p:ext uri="{BB962C8B-B14F-4D97-AF65-F5344CB8AC3E}">
        <p14:creationId xmlns:p14="http://schemas.microsoft.com/office/powerpoint/2010/main" val="180085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2FBCE95-CE5F-7745-89E3-A2FA54EDCE98}"/>
              </a:ext>
            </a:extLst>
          </p:cNvPr>
          <p:cNvSpPr>
            <a:spLocks noGrp="1"/>
          </p:cNvSpPr>
          <p:nvPr>
            <p:ph type="sldNum" sz="quarter" idx="12"/>
          </p:nvPr>
        </p:nvSpPr>
        <p:spPr/>
        <p:txBody>
          <a:bodyPr/>
          <a:lstStyle/>
          <a:p>
            <a:fld id="{BC29D94E-038F-4D2D-80A8-2F6BC0BA860D}" type="slidenum">
              <a:rPr lang="pl-PL" smtClean="0"/>
              <a:pPr/>
              <a:t>4</a:t>
            </a:fld>
            <a:endParaRPr lang="pl-PL"/>
          </a:p>
        </p:txBody>
      </p:sp>
      <p:sp>
        <p:nvSpPr>
          <p:cNvPr id="2" name="Tytuł 1">
            <a:extLst>
              <a:ext uri="{FF2B5EF4-FFF2-40B4-BE49-F238E27FC236}">
                <a16:creationId xmlns:a16="http://schemas.microsoft.com/office/drawing/2014/main" id="{0A2A996B-FAE9-ADF1-3749-CFE021F2969A}"/>
              </a:ext>
            </a:extLst>
          </p:cNvPr>
          <p:cNvSpPr>
            <a:spLocks noGrp="1"/>
          </p:cNvSpPr>
          <p:nvPr>
            <p:ph type="title" idx="4294967295"/>
          </p:nvPr>
        </p:nvSpPr>
        <p:spPr>
          <a:xfrm>
            <a:off x="1795310" y="400733"/>
            <a:ext cx="8590380" cy="1611680"/>
          </a:xfrm>
        </p:spPr>
        <p:txBody>
          <a:bodyPr/>
          <a:lstStyle/>
          <a:p>
            <a:r>
              <a:rPr lang="pl-PL" b="0" i="0" u="none" strike="noStrike" dirty="0">
                <a:solidFill>
                  <a:srgbClr val="000000"/>
                </a:solidFill>
                <a:effectLst/>
                <a:latin typeface="Calibri" panose="020F0502020204030204" pitchFamily="34" charset="0"/>
              </a:rPr>
              <a:t>Kiedy płynie pomoc państwa…</a:t>
            </a:r>
            <a:endParaRPr lang="pl-PL" dirty="0"/>
          </a:p>
        </p:txBody>
      </p:sp>
      <p:pic>
        <p:nvPicPr>
          <p:cNvPr id="1031" name="Picture 7" descr="Obraz zawierający tekst&#10;&#10;Opis wygenerowany automatycznie">
            <a:extLst>
              <a:ext uri="{FF2B5EF4-FFF2-40B4-BE49-F238E27FC236}">
                <a16:creationId xmlns:a16="http://schemas.microsoft.com/office/drawing/2014/main" id="{689A2606-AEA0-B01E-3F71-B7203C150A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6456" y="2096288"/>
            <a:ext cx="3119450" cy="18508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braz zawierający niebo, przyroda, chmura, zewnętrzne&#10;&#10;Opis wygenerowany automatycznie">
            <a:extLst>
              <a:ext uri="{FF2B5EF4-FFF2-40B4-BE49-F238E27FC236}">
                <a16:creationId xmlns:a16="http://schemas.microsoft.com/office/drawing/2014/main" id="{C110F2CF-3E4A-3E82-1FEF-E533C28EA3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3923" y="2071639"/>
            <a:ext cx="3159951" cy="185087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braz zawierający osoba, wewnątrz, mężczyzna&#10;&#10;Opis wygenerowany automatycznie">
            <a:extLst>
              <a:ext uri="{FF2B5EF4-FFF2-40B4-BE49-F238E27FC236}">
                <a16:creationId xmlns:a16="http://schemas.microsoft.com/office/drawing/2014/main" id="{9846090B-CB79-A17F-23C9-0B67A115F2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6457" y="4065079"/>
            <a:ext cx="3128520" cy="18508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braz zawierający zewnętrzne, niebo, obiekt na zewnątrz&#10;&#10;Opis wygenerowany automatycznie">
            <a:extLst>
              <a:ext uri="{FF2B5EF4-FFF2-40B4-BE49-F238E27FC236}">
                <a16:creationId xmlns:a16="http://schemas.microsoft.com/office/drawing/2014/main" id="{C0B3A575-D27C-CF92-3679-E7185433671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3924" y="4065079"/>
            <a:ext cx="3204042" cy="185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706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216660-239D-40C6-BA0F-75E5B93F4D64}"/>
              </a:ext>
            </a:extLst>
          </p:cNvPr>
          <p:cNvSpPr>
            <a:spLocks noGrp="1"/>
          </p:cNvSpPr>
          <p:nvPr>
            <p:ph type="title"/>
          </p:nvPr>
        </p:nvSpPr>
        <p:spPr>
          <a:xfrm>
            <a:off x="1025525" y="899836"/>
            <a:ext cx="8640381" cy="1080001"/>
          </a:xfrm>
        </p:spPr>
        <p:txBody>
          <a:bodyPr anchor="t">
            <a:normAutofit/>
          </a:bodyPr>
          <a:lstStyle/>
          <a:p>
            <a:r>
              <a:rPr lang="pl-PL"/>
              <a:t>Problem z udowodnieniem TPI</a:t>
            </a:r>
            <a:br>
              <a:rPr lang="pl-PL"/>
            </a:br>
            <a:r>
              <a:rPr lang="pl-PL"/>
              <a:t>Gdynia- Kosakowo 2013/NN, 2013/C1</a:t>
            </a:r>
          </a:p>
        </p:txBody>
      </p:sp>
      <p:sp>
        <p:nvSpPr>
          <p:cNvPr id="8" name="Slide Number Placeholder 3">
            <a:extLst>
              <a:ext uri="{FF2B5EF4-FFF2-40B4-BE49-F238E27FC236}">
                <a16:creationId xmlns:a16="http://schemas.microsoft.com/office/drawing/2014/main" id="{8419E7D7-6915-3CD5-D797-FFC66C2A9A53}"/>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40</a:t>
            </a:fld>
            <a:endParaRPr lang="pl-PL"/>
          </a:p>
        </p:txBody>
      </p:sp>
      <p:graphicFrame>
        <p:nvGraphicFramePr>
          <p:cNvPr id="3" name="Diagram 2">
            <a:extLst>
              <a:ext uri="{FF2B5EF4-FFF2-40B4-BE49-F238E27FC236}">
                <a16:creationId xmlns:a16="http://schemas.microsoft.com/office/drawing/2014/main" id="{61311A80-E697-4A0B-A851-62D1B0C4E74F}"/>
              </a:ext>
            </a:extLst>
          </p:cNvPr>
          <p:cNvGraphicFramePr/>
          <p:nvPr>
            <p:extLst>
              <p:ext uri="{D42A27DB-BD31-4B8C-83A1-F6EECF244321}">
                <p14:modId xmlns:p14="http://schemas.microsoft.com/office/powerpoint/2010/main" val="3483232269"/>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0187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5C4C16-E002-E940-F58D-D859EAE83C23}"/>
              </a:ext>
            </a:extLst>
          </p:cNvPr>
          <p:cNvSpPr>
            <a:spLocks noGrp="1"/>
          </p:cNvSpPr>
          <p:nvPr>
            <p:ph type="title" idx="4294967295"/>
          </p:nvPr>
        </p:nvSpPr>
        <p:spPr>
          <a:xfrm>
            <a:off x="936095" y="367484"/>
            <a:ext cx="9449594" cy="1492686"/>
          </a:xfrm>
        </p:spPr>
        <p:txBody>
          <a:bodyPr/>
          <a:lstStyle/>
          <a:p>
            <a:r>
              <a:rPr lang="pl-PL" dirty="0"/>
              <a:t>Druga strona medalu – prerogatywy państwa</a:t>
            </a:r>
          </a:p>
        </p:txBody>
      </p:sp>
      <p:graphicFrame>
        <p:nvGraphicFramePr>
          <p:cNvPr id="5" name="Diagram 4">
            <a:extLst>
              <a:ext uri="{FF2B5EF4-FFF2-40B4-BE49-F238E27FC236}">
                <a16:creationId xmlns:a16="http://schemas.microsoft.com/office/drawing/2014/main" id="{B97CF37C-2741-A847-EAE5-8F0110DAA6F1}"/>
              </a:ext>
            </a:extLst>
          </p:cNvPr>
          <p:cNvGraphicFramePr/>
          <p:nvPr>
            <p:extLst>
              <p:ext uri="{D42A27DB-BD31-4B8C-83A1-F6EECF244321}">
                <p14:modId xmlns:p14="http://schemas.microsoft.com/office/powerpoint/2010/main" val="1955752903"/>
              </p:ext>
            </p:extLst>
          </p:nvPr>
        </p:nvGraphicFramePr>
        <p:xfrm>
          <a:off x="2659308" y="2380862"/>
          <a:ext cx="5812745" cy="3052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8197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CE6EBD-80E8-B8E3-A477-F7C83362ACE5}"/>
              </a:ext>
            </a:extLst>
          </p:cNvPr>
          <p:cNvSpPr>
            <a:spLocks noGrp="1"/>
          </p:cNvSpPr>
          <p:nvPr>
            <p:ph type="title"/>
          </p:nvPr>
        </p:nvSpPr>
        <p:spPr>
          <a:xfrm>
            <a:off x="1025525" y="899836"/>
            <a:ext cx="8640381" cy="1080001"/>
          </a:xfrm>
        </p:spPr>
        <p:txBody>
          <a:bodyPr anchor="t">
            <a:normAutofit/>
          </a:bodyPr>
          <a:lstStyle/>
          <a:p>
            <a:r>
              <a:rPr lang="pl-PL" dirty="0"/>
              <a:t>Jakie działania mogą stanowić prerogatywy państwa?</a:t>
            </a:r>
          </a:p>
        </p:txBody>
      </p:sp>
      <p:sp>
        <p:nvSpPr>
          <p:cNvPr id="4" name="Symbol zastępczy numeru slajdu 3">
            <a:extLst>
              <a:ext uri="{FF2B5EF4-FFF2-40B4-BE49-F238E27FC236}">
                <a16:creationId xmlns:a16="http://schemas.microsoft.com/office/drawing/2014/main" id="{1E6758C1-A2FC-ED85-B895-858D3720FA4F}"/>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600"/>
              </a:spcAft>
            </a:pPr>
            <a:fld id="{BC29D94E-038F-4D2D-80A8-2F6BC0BA860D}" type="slidenum">
              <a:rPr lang="pl-PL" sz="300" smtClean="0"/>
              <a:pPr>
                <a:lnSpc>
                  <a:spcPct val="90000"/>
                </a:lnSpc>
                <a:spcAft>
                  <a:spcPts val="600"/>
                </a:spcAft>
              </a:pPr>
              <a:t>42</a:t>
            </a:fld>
            <a:endParaRPr lang="pl-PL" sz="300"/>
          </a:p>
        </p:txBody>
      </p:sp>
      <p:graphicFrame>
        <p:nvGraphicFramePr>
          <p:cNvPr id="8" name="Symbol zastępczy zawartości 7">
            <a:extLst>
              <a:ext uri="{FF2B5EF4-FFF2-40B4-BE49-F238E27FC236}">
                <a16:creationId xmlns:a16="http://schemas.microsoft.com/office/drawing/2014/main" id="{763D1EBD-47D6-9E74-DBD2-751E59C0F712}"/>
              </a:ext>
            </a:extLst>
          </p:cNvPr>
          <p:cNvGraphicFramePr>
            <a:graphicFrameLocks noGrp="1"/>
          </p:cNvGraphicFramePr>
          <p:nvPr>
            <p:ph idx="1"/>
            <p:extLst>
              <p:ext uri="{D42A27DB-BD31-4B8C-83A1-F6EECF244321}">
                <p14:modId xmlns:p14="http://schemas.microsoft.com/office/powerpoint/2010/main" val="2257853427"/>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2947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6EA17E43-F79F-109B-D398-358052F1AED1}"/>
              </a:ext>
            </a:extLst>
          </p:cNvPr>
          <p:cNvSpPr>
            <a:spLocks noGrp="1"/>
          </p:cNvSpPr>
          <p:nvPr>
            <p:ph type="sldNum" sz="quarter" idx="12"/>
          </p:nvPr>
        </p:nvSpPr>
        <p:spPr/>
        <p:txBody>
          <a:bodyPr/>
          <a:lstStyle/>
          <a:p>
            <a:fld id="{BC29D94E-038F-4D2D-80A8-2F6BC0BA860D}" type="slidenum">
              <a:rPr lang="pl-PL" smtClean="0"/>
              <a:pPr/>
              <a:t>43</a:t>
            </a:fld>
            <a:endParaRPr lang="pl-PL"/>
          </a:p>
        </p:txBody>
      </p:sp>
      <p:sp>
        <p:nvSpPr>
          <p:cNvPr id="2" name="Tytuł 1">
            <a:extLst>
              <a:ext uri="{FF2B5EF4-FFF2-40B4-BE49-F238E27FC236}">
                <a16:creationId xmlns:a16="http://schemas.microsoft.com/office/drawing/2014/main" id="{AE1763D2-159A-901A-0C2A-FC0585EBA754}"/>
              </a:ext>
            </a:extLst>
          </p:cNvPr>
          <p:cNvSpPr>
            <a:spLocks noGrp="1"/>
          </p:cNvSpPr>
          <p:nvPr>
            <p:ph type="title" idx="4294967295"/>
          </p:nvPr>
        </p:nvSpPr>
        <p:spPr>
          <a:xfrm>
            <a:off x="1074820" y="380308"/>
            <a:ext cx="8590380" cy="1611680"/>
          </a:xfrm>
        </p:spPr>
        <p:txBody>
          <a:bodyPr/>
          <a:lstStyle/>
          <a:p>
            <a:r>
              <a:rPr lang="pl-PL" dirty="0" err="1"/>
              <a:t>UOIG</a:t>
            </a:r>
            <a:r>
              <a:rPr lang="pl-PL" dirty="0"/>
              <a:t> C-280/00 </a:t>
            </a:r>
            <a:r>
              <a:rPr lang="pl-PL" dirty="0" err="1"/>
              <a:t>Altmark</a:t>
            </a:r>
            <a:r>
              <a:rPr lang="pl-PL" dirty="0"/>
              <a:t> Trans</a:t>
            </a:r>
          </a:p>
        </p:txBody>
      </p:sp>
      <p:sp>
        <p:nvSpPr>
          <p:cNvPr id="3" name="Symbol zastępczy zawartości 2">
            <a:extLst>
              <a:ext uri="{FF2B5EF4-FFF2-40B4-BE49-F238E27FC236}">
                <a16:creationId xmlns:a16="http://schemas.microsoft.com/office/drawing/2014/main" id="{66DA9118-05D7-7817-8796-D81A76B7483A}"/>
              </a:ext>
            </a:extLst>
          </p:cNvPr>
          <p:cNvSpPr>
            <a:spLocks noGrp="1"/>
          </p:cNvSpPr>
          <p:nvPr>
            <p:ph idx="4294967295"/>
          </p:nvPr>
        </p:nvSpPr>
        <p:spPr>
          <a:xfrm>
            <a:off x="225679" y="930444"/>
            <a:ext cx="10304803" cy="4535805"/>
          </a:xfrm>
        </p:spPr>
        <p:txBody>
          <a:bodyPr>
            <a:noAutofit/>
          </a:bodyPr>
          <a:lstStyle/>
          <a:p>
            <a:pPr marL="0" indent="0" algn="just">
              <a:buNone/>
            </a:pPr>
            <a:r>
              <a:rPr lang="pl-PL" sz="1670" dirty="0"/>
              <a:t>Rekompensata za wykonywanie usług świadczonych w ogólnym interesie gospodarczym nie będzie stanowić korzyści jeśli:</a:t>
            </a:r>
          </a:p>
          <a:p>
            <a:pPr algn="just"/>
            <a:r>
              <a:rPr lang="pl-PL" sz="1670" dirty="0"/>
              <a:t>przedsiębiorstwo będące beneficjentem powinno być rzeczywiście obciążone wykonaniem zobowiązań do świadczenia usług publicznych i zobowiązania te powinny być jasno określone</a:t>
            </a:r>
          </a:p>
          <a:p>
            <a:pPr algn="just"/>
            <a:r>
              <a:rPr lang="pl-PL" sz="1670" dirty="0"/>
              <a:t>parametry, na podstawie których obliczona jest rekompensata, muszą być ustalone z góry, w sposób obiektywny i przejrzysty</a:t>
            </a:r>
          </a:p>
          <a:p>
            <a:pPr algn="just"/>
            <a:r>
              <a:rPr lang="pl-PL" sz="1670" dirty="0"/>
              <a:t>rekompensata nie może przekraczać kwoty niezbędnej do pokrycia całości lub części kosztów poniesionych w celu wykonania zobowiązań do świadczenia usług publicznych, przy uwzględnieniu związanych z nimi przychodów oraz rozsądnego zysku z tytułu wypełniania tych zobowiązań</a:t>
            </a:r>
          </a:p>
          <a:p>
            <a:pPr algn="just"/>
            <a:r>
              <a:rPr lang="pl-PL" sz="1670" dirty="0"/>
              <a:t>jeżeli wybór przedsiębiorstwa, któremu ma zostać powierzone wykonywanie zobowiązań do świadczenia usług publicznych, nie został w danym przypadku dokonany w ramach procedury udzielania zamówień publicznych, pozwalającej na wyłonienie wykonawcy zdolnego do świadczenia tych usług po najniższym koszcie dla społeczności, poziom koniecznej rekompensaty powinien zostać ustalony na podstawie analizy kosztów, jakie poniosłoby typowe przedsiębiorstwo, prawidłowo zarządzane i wyposażone w odpowiednie środki, na wykonanie takich zobowiązań, przy uwzględnieniu związanych z nimi przychodów oraz rozsądnego zysku osiąganego z tytułu wypełniania tych zobowiązań. Komisja szczegółowo wyjaśniła swoją interpretację tych warunków w komunikacie w sprawie stosowania unijnych reguł w dziedzinie pomocy państwa w odniesieniu do rekompensaty z tytułu usług świadczonych w ogólnym interesie gospodarczym</a:t>
            </a:r>
          </a:p>
        </p:txBody>
      </p:sp>
    </p:spTree>
    <p:extLst>
      <p:ext uri="{BB962C8B-B14F-4D97-AF65-F5344CB8AC3E}">
        <p14:creationId xmlns:p14="http://schemas.microsoft.com/office/powerpoint/2010/main" val="1688909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3F55BCC2-2A4E-8BA8-FAD6-9E7A3FB04F51}"/>
              </a:ext>
            </a:extLst>
          </p:cNvPr>
          <p:cNvSpPr>
            <a:spLocks noGrp="1"/>
          </p:cNvSpPr>
          <p:nvPr>
            <p:ph type="sldNum" sz="quarter" idx="12"/>
          </p:nvPr>
        </p:nvSpPr>
        <p:spPr/>
        <p:txBody>
          <a:bodyPr/>
          <a:lstStyle/>
          <a:p>
            <a:fld id="{BC29D94E-038F-4D2D-80A8-2F6BC0BA860D}" type="slidenum">
              <a:rPr lang="pl-PL" smtClean="0"/>
              <a:pPr/>
              <a:t>44</a:t>
            </a:fld>
            <a:endParaRPr lang="pl-PL"/>
          </a:p>
        </p:txBody>
      </p:sp>
      <p:sp>
        <p:nvSpPr>
          <p:cNvPr id="2" name="Tytuł 1">
            <a:extLst>
              <a:ext uri="{FF2B5EF4-FFF2-40B4-BE49-F238E27FC236}">
                <a16:creationId xmlns:a16="http://schemas.microsoft.com/office/drawing/2014/main" id="{999D8C4D-43E7-62A7-9E82-2D21BBE3C79E}"/>
              </a:ext>
            </a:extLst>
          </p:cNvPr>
          <p:cNvSpPr>
            <a:spLocks noGrp="1"/>
          </p:cNvSpPr>
          <p:nvPr>
            <p:ph type="title" idx="4294967295"/>
          </p:nvPr>
        </p:nvSpPr>
        <p:spPr>
          <a:xfrm>
            <a:off x="1795310" y="236241"/>
            <a:ext cx="8590380" cy="1611680"/>
          </a:xfrm>
        </p:spPr>
        <p:txBody>
          <a:bodyPr/>
          <a:lstStyle/>
          <a:p>
            <a:r>
              <a:rPr lang="pl-PL" sz="3527" dirty="0"/>
              <a:t>Bezpośrednia zgodność transakcji z warunkami rynkowymi</a:t>
            </a:r>
          </a:p>
        </p:txBody>
      </p:sp>
      <p:graphicFrame>
        <p:nvGraphicFramePr>
          <p:cNvPr id="5" name="Symbol zastępczy zawartości 4">
            <a:extLst>
              <a:ext uri="{FF2B5EF4-FFF2-40B4-BE49-F238E27FC236}">
                <a16:creationId xmlns:a16="http://schemas.microsoft.com/office/drawing/2014/main" id="{3E5B5E8D-176E-046F-A000-DED2893377BD}"/>
              </a:ext>
            </a:extLst>
          </p:cNvPr>
          <p:cNvGraphicFramePr>
            <a:graphicFrameLocks noGrp="1"/>
          </p:cNvGraphicFramePr>
          <p:nvPr>
            <p:ph idx="4294967295"/>
            <p:extLst>
              <p:ext uri="{D42A27DB-BD31-4B8C-83A1-F6EECF244321}">
                <p14:modId xmlns:p14="http://schemas.microsoft.com/office/powerpoint/2010/main" val="3345596563"/>
              </p:ext>
            </p:extLst>
          </p:nvPr>
        </p:nvGraphicFramePr>
        <p:xfrm>
          <a:off x="1818448" y="2271402"/>
          <a:ext cx="7529926" cy="3461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7098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złota rybka, Płetwa, ryby&#10;&#10;Opis wygenerowany automatycznie">
            <a:extLst>
              <a:ext uri="{FF2B5EF4-FFF2-40B4-BE49-F238E27FC236}">
                <a16:creationId xmlns:a16="http://schemas.microsoft.com/office/drawing/2014/main" id="{36DEE5D0-E803-F236-F34B-D6C9F9489EF3}"/>
              </a:ext>
            </a:extLst>
          </p:cNvPr>
          <p:cNvPicPr>
            <a:picLocks noChangeAspect="1"/>
          </p:cNvPicPr>
          <p:nvPr/>
        </p:nvPicPr>
        <p:blipFill>
          <a:blip r:embed="rId2">
            <a:extLst>
              <a:ext uri="{28A0092B-C50C-407E-A947-70E740481C1C}">
                <a14:useLocalDpi xmlns:a14="http://schemas.microsoft.com/office/drawing/2010/main" val="0"/>
              </a:ext>
            </a:extLst>
          </a:blip>
          <a:srcRect b="9134"/>
          <a:stretch/>
        </p:blipFill>
        <p:spPr>
          <a:xfrm>
            <a:off x="1025525" y="10"/>
            <a:ext cx="8640763" cy="522127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noFill/>
        </p:spPr>
      </p:pic>
      <p:sp>
        <p:nvSpPr>
          <p:cNvPr id="5" name="Tytuł 4">
            <a:extLst>
              <a:ext uri="{FF2B5EF4-FFF2-40B4-BE49-F238E27FC236}">
                <a16:creationId xmlns:a16="http://schemas.microsoft.com/office/drawing/2014/main" id="{CBC11313-9387-5F64-2CD3-5E92811BEAD3}"/>
              </a:ext>
            </a:extLst>
          </p:cNvPr>
          <p:cNvSpPr>
            <a:spLocks noGrp="1"/>
          </p:cNvSpPr>
          <p:nvPr>
            <p:ph type="title"/>
          </p:nvPr>
        </p:nvSpPr>
        <p:spPr>
          <a:xfrm>
            <a:off x="2825750" y="5593629"/>
            <a:ext cx="7559675" cy="705572"/>
          </a:xfrm>
        </p:spPr>
        <p:txBody>
          <a:bodyPr anchor="t">
            <a:normAutofit/>
          </a:bodyPr>
          <a:lstStyle/>
          <a:p>
            <a:r>
              <a:rPr lang="pl-PL"/>
              <a:t>Wykluczenie zakłócenia konkurencji</a:t>
            </a:r>
          </a:p>
        </p:txBody>
      </p:sp>
      <p:sp>
        <p:nvSpPr>
          <p:cNvPr id="4" name="Symbol zastępczy numeru slajdu 3" hidden="1">
            <a:extLst>
              <a:ext uri="{FF2B5EF4-FFF2-40B4-BE49-F238E27FC236}">
                <a16:creationId xmlns:a16="http://schemas.microsoft.com/office/drawing/2014/main" id="{CC30609D-E166-B90A-D293-88B2BF07C6E8}"/>
              </a:ext>
            </a:extLst>
          </p:cNvPr>
          <p:cNvSpPr>
            <a:spLocks noGrp="1"/>
          </p:cNvSpPr>
          <p:nvPr>
            <p:ph type="sldNum" sz="quarter" idx="4294967295"/>
          </p:nvPr>
        </p:nvSpPr>
        <p:spPr>
          <a:xfrm>
            <a:off x="8585200" y="7019837"/>
            <a:ext cx="1080000" cy="180000"/>
          </a:xfrm>
        </p:spPr>
        <p:txBody>
          <a:bodyPr wrap="square" anchor="b">
            <a:normAutofit fontScale="92500" lnSpcReduction="20000"/>
          </a:bodyPr>
          <a:lstStyle/>
          <a:p>
            <a:pPr>
              <a:lnSpc>
                <a:spcPct val="90000"/>
              </a:lnSpc>
              <a:spcAft>
                <a:spcPts val="661"/>
              </a:spcAft>
            </a:pPr>
            <a:fld id="{BC29D94E-038F-4D2D-80A8-2F6BC0BA860D}" type="slidenum">
              <a:rPr lang="pl-PL" sz="300" smtClean="0"/>
              <a:pPr>
                <a:lnSpc>
                  <a:spcPct val="90000"/>
                </a:lnSpc>
                <a:spcAft>
                  <a:spcPts val="661"/>
                </a:spcAft>
              </a:pPr>
              <a:t>45</a:t>
            </a:fld>
            <a:endParaRPr lang="pl-PL" sz="300"/>
          </a:p>
        </p:txBody>
      </p:sp>
      <p:sp>
        <p:nvSpPr>
          <p:cNvPr id="12" name="Date Placeholder 3" hidden="1">
            <a:extLst>
              <a:ext uri="{FF2B5EF4-FFF2-40B4-BE49-F238E27FC236}">
                <a16:creationId xmlns:a16="http://schemas.microsoft.com/office/drawing/2014/main" id="{05299087-202D-80EA-3DCE-3A40E746F1C8}"/>
              </a:ext>
            </a:extLst>
          </p:cNvPr>
          <p:cNvSpPr>
            <a:spLocks noGrp="1"/>
          </p:cNvSpPr>
          <p:nvPr>
            <p:ph type="dt" sz="half" idx="4294967295"/>
          </p:nvPr>
        </p:nvSpPr>
        <p:spPr>
          <a:xfrm>
            <a:off x="7866444" y="539750"/>
            <a:ext cx="1799844" cy="366725"/>
          </a:xfrm>
          <a:prstGeom prst="rect">
            <a:avLst/>
          </a:prstGeom>
        </p:spPr>
        <p:txBody>
          <a:bodyPr/>
          <a:lstStyle/>
          <a:p>
            <a:pPr>
              <a:spcAft>
                <a:spcPts val="600"/>
              </a:spcAft>
            </a:pPr>
            <a:fld id="{D857886D-A165-4D54-8DB0-CE6586ECA8EC}" type="datetime1">
              <a:rPr lang="pl-PL" smtClean="0"/>
              <a:pPr>
                <a:spcAft>
                  <a:spcPts val="600"/>
                </a:spcAft>
              </a:pPr>
              <a:t>28.11.2024</a:t>
            </a:fld>
            <a:endParaRPr lang="pl-PL"/>
          </a:p>
        </p:txBody>
      </p:sp>
    </p:spTree>
    <p:extLst>
      <p:ext uri="{BB962C8B-B14F-4D97-AF65-F5344CB8AC3E}">
        <p14:creationId xmlns:p14="http://schemas.microsoft.com/office/powerpoint/2010/main" val="2615127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0C94EF-2B4A-8157-11E7-B9B54667EA1E}"/>
              </a:ext>
            </a:extLst>
          </p:cNvPr>
          <p:cNvSpPr>
            <a:spLocks noGrp="1"/>
          </p:cNvSpPr>
          <p:nvPr>
            <p:ph type="title"/>
          </p:nvPr>
        </p:nvSpPr>
        <p:spPr>
          <a:xfrm>
            <a:off x="1025525" y="899836"/>
            <a:ext cx="8640381" cy="1080001"/>
          </a:xfrm>
        </p:spPr>
        <p:txBody>
          <a:bodyPr anchor="t">
            <a:normAutofit/>
          </a:bodyPr>
          <a:lstStyle/>
          <a:p>
            <a:r>
              <a:rPr lang="pl-PL" dirty="0"/>
              <a:t>Monopole</a:t>
            </a:r>
          </a:p>
        </p:txBody>
      </p:sp>
      <p:sp>
        <p:nvSpPr>
          <p:cNvPr id="4" name="Symbol zastępczy numeru slajdu 3">
            <a:extLst>
              <a:ext uri="{FF2B5EF4-FFF2-40B4-BE49-F238E27FC236}">
                <a16:creationId xmlns:a16="http://schemas.microsoft.com/office/drawing/2014/main" id="{D6330CE3-BE28-186F-400F-2F7D6C047B76}"/>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600"/>
              </a:spcAft>
            </a:pPr>
            <a:fld id="{BC29D94E-038F-4D2D-80A8-2F6BC0BA860D}" type="slidenum">
              <a:rPr lang="pl-PL" sz="300" smtClean="0"/>
              <a:pPr>
                <a:lnSpc>
                  <a:spcPct val="90000"/>
                </a:lnSpc>
                <a:spcAft>
                  <a:spcPts val="600"/>
                </a:spcAft>
              </a:pPr>
              <a:t>46</a:t>
            </a:fld>
            <a:endParaRPr lang="pl-PL" sz="300"/>
          </a:p>
        </p:txBody>
      </p:sp>
      <p:graphicFrame>
        <p:nvGraphicFramePr>
          <p:cNvPr id="5" name="Symbol zastępczy zawartości 4">
            <a:extLst>
              <a:ext uri="{FF2B5EF4-FFF2-40B4-BE49-F238E27FC236}">
                <a16:creationId xmlns:a16="http://schemas.microsoft.com/office/drawing/2014/main" id="{F0EE0EEA-85ED-F49F-E18A-661C8EDB5D0D}"/>
              </a:ext>
            </a:extLst>
          </p:cNvPr>
          <p:cNvGraphicFramePr>
            <a:graphicFrameLocks noGrp="1"/>
          </p:cNvGraphicFramePr>
          <p:nvPr>
            <p:ph idx="1"/>
            <p:extLst>
              <p:ext uri="{D42A27DB-BD31-4B8C-83A1-F6EECF244321}">
                <p14:modId xmlns:p14="http://schemas.microsoft.com/office/powerpoint/2010/main" val="3226000755"/>
              </p:ext>
            </p:extLst>
          </p:nvPr>
        </p:nvGraphicFramePr>
        <p:xfrm>
          <a:off x="737394" y="539477"/>
          <a:ext cx="8928895" cy="6120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5752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kreskówka, słuchawki&#10;&#10;Opis wygenerowany automatycznie">
            <a:extLst>
              <a:ext uri="{FF2B5EF4-FFF2-40B4-BE49-F238E27FC236}">
                <a16:creationId xmlns:a16="http://schemas.microsoft.com/office/drawing/2014/main" id="{19284662-FBC6-4C60-34F1-EE00038C2439}"/>
              </a:ext>
            </a:extLst>
          </p:cNvPr>
          <p:cNvPicPr>
            <a:picLocks noChangeAspect="1"/>
          </p:cNvPicPr>
          <p:nvPr/>
        </p:nvPicPr>
        <p:blipFill>
          <a:blip r:embed="rId2">
            <a:extLst>
              <a:ext uri="{28A0092B-C50C-407E-A947-70E740481C1C}">
                <a14:useLocalDpi xmlns:a14="http://schemas.microsoft.com/office/drawing/2010/main" val="0"/>
              </a:ext>
            </a:extLst>
          </a:blip>
          <a:srcRect l="8566" r="1" b="1"/>
          <a:stretch/>
        </p:blipFill>
        <p:spPr>
          <a:xfrm>
            <a:off x="1025525" y="10"/>
            <a:ext cx="8640763" cy="522127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noFill/>
        </p:spPr>
      </p:pic>
      <p:sp>
        <p:nvSpPr>
          <p:cNvPr id="5" name="Tytuł 4">
            <a:extLst>
              <a:ext uri="{FF2B5EF4-FFF2-40B4-BE49-F238E27FC236}">
                <a16:creationId xmlns:a16="http://schemas.microsoft.com/office/drawing/2014/main" id="{CBC11313-9387-5F64-2CD3-5E92811BEAD3}"/>
              </a:ext>
            </a:extLst>
          </p:cNvPr>
          <p:cNvSpPr>
            <a:spLocks noGrp="1"/>
          </p:cNvSpPr>
          <p:nvPr>
            <p:ph type="title"/>
          </p:nvPr>
        </p:nvSpPr>
        <p:spPr>
          <a:xfrm>
            <a:off x="2825750" y="5593629"/>
            <a:ext cx="7559675" cy="705572"/>
          </a:xfrm>
        </p:spPr>
        <p:txBody>
          <a:bodyPr anchor="t">
            <a:normAutofit/>
          </a:bodyPr>
          <a:lstStyle/>
          <a:p>
            <a:r>
              <a:rPr lang="pl-PL" sz="2600" dirty="0"/>
              <a:t>Wykluczenie zakłócenia wymiany handlowej</a:t>
            </a:r>
          </a:p>
        </p:txBody>
      </p:sp>
      <p:sp>
        <p:nvSpPr>
          <p:cNvPr id="4" name="Symbol zastępczy numeru slajdu 3" hidden="1">
            <a:extLst>
              <a:ext uri="{FF2B5EF4-FFF2-40B4-BE49-F238E27FC236}">
                <a16:creationId xmlns:a16="http://schemas.microsoft.com/office/drawing/2014/main" id="{CC30609D-E166-B90A-D293-88B2BF07C6E8}"/>
              </a:ext>
            </a:extLst>
          </p:cNvPr>
          <p:cNvSpPr>
            <a:spLocks noGrp="1"/>
          </p:cNvSpPr>
          <p:nvPr>
            <p:ph type="sldNum" sz="quarter" idx="4294967295"/>
          </p:nvPr>
        </p:nvSpPr>
        <p:spPr>
          <a:xfrm>
            <a:off x="8585200" y="7019837"/>
            <a:ext cx="1080000" cy="180000"/>
          </a:xfrm>
        </p:spPr>
        <p:txBody>
          <a:bodyPr wrap="square" anchor="b">
            <a:normAutofit fontScale="92500" lnSpcReduction="20000"/>
          </a:bodyPr>
          <a:lstStyle/>
          <a:p>
            <a:pPr>
              <a:lnSpc>
                <a:spcPct val="90000"/>
              </a:lnSpc>
              <a:spcAft>
                <a:spcPts val="661"/>
              </a:spcAft>
            </a:pPr>
            <a:fld id="{BC29D94E-038F-4D2D-80A8-2F6BC0BA860D}" type="slidenum">
              <a:rPr lang="pl-PL" sz="300" smtClean="0"/>
              <a:pPr>
                <a:lnSpc>
                  <a:spcPct val="90000"/>
                </a:lnSpc>
                <a:spcAft>
                  <a:spcPts val="661"/>
                </a:spcAft>
              </a:pPr>
              <a:t>47</a:t>
            </a:fld>
            <a:endParaRPr lang="pl-PL" sz="300"/>
          </a:p>
        </p:txBody>
      </p:sp>
    </p:spTree>
    <p:extLst>
      <p:ext uri="{BB962C8B-B14F-4D97-AF65-F5344CB8AC3E}">
        <p14:creationId xmlns:p14="http://schemas.microsoft.com/office/powerpoint/2010/main" val="3970792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B6B93BD6-7E7E-7AC4-64DB-99C4E5DFC894}"/>
              </a:ext>
            </a:extLst>
          </p:cNvPr>
          <p:cNvSpPr>
            <a:spLocks noGrp="1"/>
          </p:cNvSpPr>
          <p:nvPr>
            <p:ph type="sldNum" sz="quarter" idx="12"/>
          </p:nvPr>
        </p:nvSpPr>
        <p:spPr/>
        <p:txBody>
          <a:bodyPr/>
          <a:lstStyle/>
          <a:p>
            <a:fld id="{BC29D94E-038F-4D2D-80A8-2F6BC0BA860D}" type="slidenum">
              <a:rPr lang="pl-PL" smtClean="0"/>
              <a:pPr/>
              <a:t>48</a:t>
            </a:fld>
            <a:endParaRPr lang="pl-PL"/>
          </a:p>
        </p:txBody>
      </p:sp>
      <p:sp>
        <p:nvSpPr>
          <p:cNvPr id="2" name="Tytuł 1">
            <a:extLst>
              <a:ext uri="{FF2B5EF4-FFF2-40B4-BE49-F238E27FC236}">
                <a16:creationId xmlns:a16="http://schemas.microsoft.com/office/drawing/2014/main" id="{A35E457A-01AD-D430-0F99-9CEE732D50E5}"/>
              </a:ext>
            </a:extLst>
          </p:cNvPr>
          <p:cNvSpPr>
            <a:spLocks noGrp="1"/>
          </p:cNvSpPr>
          <p:nvPr>
            <p:ph type="title" idx="4294967295"/>
          </p:nvPr>
        </p:nvSpPr>
        <p:spPr>
          <a:xfrm>
            <a:off x="1048181" y="236241"/>
            <a:ext cx="8590380" cy="1611680"/>
          </a:xfrm>
        </p:spPr>
        <p:txBody>
          <a:bodyPr/>
          <a:lstStyle/>
          <a:p>
            <a:r>
              <a:rPr lang="pl-PL" dirty="0"/>
              <a:t>Infrastruktura lokalna</a:t>
            </a:r>
          </a:p>
        </p:txBody>
      </p:sp>
      <p:sp>
        <p:nvSpPr>
          <p:cNvPr id="3" name="Symbol zastępczy zawartości 2">
            <a:extLst>
              <a:ext uri="{FF2B5EF4-FFF2-40B4-BE49-F238E27FC236}">
                <a16:creationId xmlns:a16="http://schemas.microsoft.com/office/drawing/2014/main" id="{9493DDEC-25E6-02DD-3293-844AE7795A45}"/>
              </a:ext>
            </a:extLst>
          </p:cNvPr>
          <p:cNvSpPr>
            <a:spLocks noGrp="1"/>
          </p:cNvSpPr>
          <p:nvPr>
            <p:ph idx="4294967295"/>
          </p:nvPr>
        </p:nvSpPr>
        <p:spPr>
          <a:xfrm>
            <a:off x="235513" y="815777"/>
            <a:ext cx="10366977" cy="4535805"/>
          </a:xfrm>
        </p:spPr>
        <p:txBody>
          <a:bodyPr>
            <a:noAutofit/>
          </a:bodyPr>
          <a:lstStyle/>
          <a:p>
            <a:pPr marL="0" indent="0" algn="just">
              <a:spcBef>
                <a:spcPts val="600"/>
              </a:spcBef>
              <a:buNone/>
            </a:pPr>
            <a:r>
              <a:rPr lang="pl-PL" sz="1600" dirty="0"/>
              <a:t>Mała siła przyciągania turystów może dotyczyć:</a:t>
            </a:r>
          </a:p>
          <a:p>
            <a:pPr algn="just">
              <a:spcBef>
                <a:spcPts val="600"/>
              </a:spcBef>
            </a:pPr>
            <a:r>
              <a:rPr lang="pl-PL" sz="1600" dirty="0"/>
              <a:t>obiektów sportowych i rekreacyjnych, które służą głównie społeczności lokalnej (</a:t>
            </a:r>
            <a:r>
              <a:rPr lang="nl-NL" sz="1600" dirty="0"/>
              <a:t>N 258/2000 Leisure Pool Dorsten</a:t>
            </a:r>
            <a:r>
              <a:rPr lang="pl-PL" sz="1600" dirty="0"/>
              <a:t>)</a:t>
            </a:r>
          </a:p>
          <a:p>
            <a:pPr algn="just">
              <a:spcBef>
                <a:spcPts val="600"/>
              </a:spcBef>
            </a:pPr>
            <a:r>
              <a:rPr lang="pl-PL" sz="1600" dirty="0"/>
              <a:t>wydarzeń kulturalnych i podmiotów prowadzących działalność gospodarczą (N 630/2003 – Lokalne muzea – Sardynia, SA.34891 (2012/N) – Polska – Wsparcie państwa na rzecz Związku Gmin Fortecznych Twierdzy Przemyśl)</a:t>
            </a:r>
          </a:p>
          <a:p>
            <a:pPr algn="just">
              <a:spcBef>
                <a:spcPts val="600"/>
              </a:spcBef>
            </a:pPr>
            <a:r>
              <a:rPr lang="pl-PL" sz="1600" dirty="0"/>
              <a:t>szpitali oraz innych obiektów opieki zdrowotnej świadczących usługi medyczne w zwykłym zakresie z myślą o lokalnej ludności (SA.38035 – Niemcy – Domniemana pomoc państwa na rzecz specjalistycznej kliniki rehabilitacyjnej ze specjalnością w ortopedii i chirurgii urazowej)</a:t>
            </a:r>
          </a:p>
          <a:p>
            <a:pPr algn="just">
              <a:spcBef>
                <a:spcPts val="600"/>
              </a:spcBef>
            </a:pPr>
            <a:r>
              <a:rPr lang="pl-PL" sz="1600" dirty="0"/>
              <a:t>mediów informacyjnych lub produktów kultury, które ze względów językowych i geograficznych docierają tylko do odbiorców lokalnych (N 257/2007 – Dotacje na produkcje teatralne w kraju Basków)</a:t>
            </a:r>
          </a:p>
          <a:p>
            <a:pPr algn="just">
              <a:spcBef>
                <a:spcPts val="600"/>
              </a:spcBef>
            </a:pPr>
            <a:r>
              <a:rPr lang="pl-PL" sz="1600" dirty="0"/>
              <a:t>centrum konferencyjnego (N 486/2002 Szwecja – sala kongresowa w Visby)</a:t>
            </a:r>
          </a:p>
          <a:p>
            <a:pPr algn="just">
              <a:spcBef>
                <a:spcPts val="600"/>
              </a:spcBef>
            </a:pPr>
            <a:r>
              <a:rPr lang="pl-PL" sz="1600" dirty="0"/>
              <a:t>platformy do wymiany informacji i nawiązywania kontaktów, która ma bezpośrednio pomóc w rozwiązaniu problemów bezrobocia i konfliktów społecznych na określonym, bardzo małym obszarze lokalnym (SA.33149 – Niemcy – Domniemana niezgodna z prawem pomoc państwa na rzecz </a:t>
            </a:r>
            <a:r>
              <a:rPr lang="pl-PL" sz="1600" dirty="0" err="1"/>
              <a:t>Städtische</a:t>
            </a:r>
            <a:r>
              <a:rPr lang="pl-PL" sz="1600" dirty="0"/>
              <a:t> Projekt „</a:t>
            </a:r>
            <a:r>
              <a:rPr lang="pl-PL" sz="1600" dirty="0" err="1"/>
              <a:t>Wirtschaftsbür</a:t>
            </a:r>
            <a:r>
              <a:rPr lang="pl-PL" sz="1600" dirty="0"/>
              <a:t> </a:t>
            </a:r>
            <a:r>
              <a:rPr lang="pl-PL" sz="1600" dirty="0" err="1"/>
              <a:t>Gaarden</a:t>
            </a:r>
            <a:r>
              <a:rPr lang="pl-PL" sz="1600" dirty="0"/>
              <a:t>” – Kilonia)</a:t>
            </a:r>
          </a:p>
          <a:p>
            <a:pPr algn="just">
              <a:spcBef>
                <a:spcPts val="600"/>
              </a:spcBef>
            </a:pPr>
            <a:r>
              <a:rPr lang="pl-PL" sz="1600" dirty="0"/>
              <a:t>Małych portów lotniczych lub portów (SA.38441 – Zjednoczone Królestwo – połączenia lotnicze z wyspami Scilly)</a:t>
            </a:r>
          </a:p>
          <a:p>
            <a:pPr algn="just">
              <a:spcBef>
                <a:spcPts val="600"/>
              </a:spcBef>
            </a:pPr>
            <a:r>
              <a:rPr lang="pl-PL" sz="1600" dirty="0"/>
              <a:t>finansowania pewnych kolejek linowych (a szczególnie wyciągów narciarskich) (N 376/01 – program pomocy dotyczący kolei linowych)</a:t>
            </a:r>
          </a:p>
        </p:txBody>
      </p:sp>
    </p:spTree>
    <p:extLst>
      <p:ext uri="{BB962C8B-B14F-4D97-AF65-F5344CB8AC3E}">
        <p14:creationId xmlns:p14="http://schemas.microsoft.com/office/powerpoint/2010/main" val="1857678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CC8489-2FA6-78D3-CB1B-447E4B3CB8A5}"/>
              </a:ext>
            </a:extLst>
          </p:cNvPr>
          <p:cNvSpPr>
            <a:spLocks noGrp="1"/>
          </p:cNvSpPr>
          <p:nvPr>
            <p:ph type="title"/>
          </p:nvPr>
        </p:nvSpPr>
        <p:spPr>
          <a:xfrm>
            <a:off x="1025525" y="899836"/>
            <a:ext cx="8640381" cy="1080001"/>
          </a:xfrm>
        </p:spPr>
        <p:txBody>
          <a:bodyPr anchor="t">
            <a:normAutofit/>
          </a:bodyPr>
          <a:lstStyle/>
          <a:p>
            <a:r>
              <a:rPr lang="pl-PL" dirty="0"/>
              <a:t>Poziomy pomocy publicznej</a:t>
            </a:r>
          </a:p>
        </p:txBody>
      </p:sp>
      <p:sp>
        <p:nvSpPr>
          <p:cNvPr id="4" name="Symbol zastępczy numeru slajdu 3">
            <a:extLst>
              <a:ext uri="{FF2B5EF4-FFF2-40B4-BE49-F238E27FC236}">
                <a16:creationId xmlns:a16="http://schemas.microsoft.com/office/drawing/2014/main" id="{11C199E2-2C07-9125-01CB-F3301A09321E}"/>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600"/>
              </a:spcAft>
            </a:pPr>
            <a:fld id="{BC29D94E-038F-4D2D-80A8-2F6BC0BA860D}" type="slidenum">
              <a:rPr lang="pl-PL" sz="300" smtClean="0"/>
              <a:pPr>
                <a:lnSpc>
                  <a:spcPct val="90000"/>
                </a:lnSpc>
                <a:spcAft>
                  <a:spcPts val="600"/>
                </a:spcAft>
              </a:pPr>
              <a:t>49</a:t>
            </a:fld>
            <a:endParaRPr lang="pl-PL" sz="300"/>
          </a:p>
        </p:txBody>
      </p:sp>
      <p:graphicFrame>
        <p:nvGraphicFramePr>
          <p:cNvPr id="8" name="Symbol zastępczy zawartości 7">
            <a:extLst>
              <a:ext uri="{FF2B5EF4-FFF2-40B4-BE49-F238E27FC236}">
                <a16:creationId xmlns:a16="http://schemas.microsoft.com/office/drawing/2014/main" id="{1CC2DC3A-0EFC-4D12-B7DE-88031BF63D79}"/>
              </a:ext>
            </a:extLst>
          </p:cNvPr>
          <p:cNvGraphicFramePr>
            <a:graphicFrameLocks noGrp="1"/>
          </p:cNvGraphicFramePr>
          <p:nvPr>
            <p:ph idx="1"/>
            <p:extLst>
              <p:ext uri="{D42A27DB-BD31-4B8C-83A1-F6EECF244321}">
                <p14:modId xmlns:p14="http://schemas.microsoft.com/office/powerpoint/2010/main" val="2617524044"/>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626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DA5DE95D-4006-E6D1-0A5B-0C3C7CCC357F}"/>
              </a:ext>
            </a:extLst>
          </p:cNvPr>
          <p:cNvSpPr>
            <a:spLocks noGrp="1"/>
          </p:cNvSpPr>
          <p:nvPr>
            <p:ph type="sldNum" sz="quarter" idx="12"/>
          </p:nvPr>
        </p:nvSpPr>
        <p:spPr/>
        <p:txBody>
          <a:bodyPr/>
          <a:lstStyle/>
          <a:p>
            <a:fld id="{BC29D94E-038F-4D2D-80A8-2F6BC0BA860D}" type="slidenum">
              <a:rPr lang="pl-PL" smtClean="0"/>
              <a:pPr/>
              <a:t>5</a:t>
            </a:fld>
            <a:endParaRPr lang="pl-PL"/>
          </a:p>
        </p:txBody>
      </p:sp>
      <p:sp>
        <p:nvSpPr>
          <p:cNvPr id="2" name="Tytuł 1">
            <a:extLst>
              <a:ext uri="{FF2B5EF4-FFF2-40B4-BE49-F238E27FC236}">
                <a16:creationId xmlns:a16="http://schemas.microsoft.com/office/drawing/2014/main" id="{3D432409-FB5E-B740-6CA4-75E4D55C521F}"/>
              </a:ext>
            </a:extLst>
          </p:cNvPr>
          <p:cNvSpPr>
            <a:spLocks noGrp="1"/>
          </p:cNvSpPr>
          <p:nvPr>
            <p:ph type="title" idx="4294967295"/>
          </p:nvPr>
        </p:nvSpPr>
        <p:spPr>
          <a:xfrm>
            <a:off x="1795310" y="236241"/>
            <a:ext cx="8590380" cy="1611680"/>
          </a:xfrm>
        </p:spPr>
        <p:txBody>
          <a:bodyPr/>
          <a:lstStyle/>
          <a:p>
            <a:r>
              <a:rPr lang="pl-PL" dirty="0"/>
              <a:t>Brak pomocy</a:t>
            </a:r>
          </a:p>
        </p:txBody>
      </p:sp>
      <p:pic>
        <p:nvPicPr>
          <p:cNvPr id="2050" name="Picture 2" descr="Obraz zawierający stół, wewnątrz, ściana&#10;&#10;Opis wygenerowany automatycznie">
            <a:extLst>
              <a:ext uri="{FF2B5EF4-FFF2-40B4-BE49-F238E27FC236}">
                <a16:creationId xmlns:a16="http://schemas.microsoft.com/office/drawing/2014/main" id="{BB6A7B88-204F-D626-7D4A-8925ED67F0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00428" y="4017964"/>
            <a:ext cx="2907179" cy="19381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Obraz zawierający kobieta, osoba, ściana, wewnątrz&#10;&#10;Opis wygenerowany automatycznie">
            <a:extLst>
              <a:ext uri="{FF2B5EF4-FFF2-40B4-BE49-F238E27FC236}">
                <a16:creationId xmlns:a16="http://schemas.microsoft.com/office/drawing/2014/main" id="{A5D69702-E55F-881B-FB42-950DFBAB87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2182" y="2023701"/>
            <a:ext cx="2846983" cy="1994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braz zawierający budynek, zewnętrzne, osoba, płot&#10;&#10;Opis wygenerowany automatycznie">
            <a:extLst>
              <a:ext uri="{FF2B5EF4-FFF2-40B4-BE49-F238E27FC236}">
                <a16:creationId xmlns:a16="http://schemas.microsoft.com/office/drawing/2014/main" id="{1AA4FDA4-F411-9199-B089-DB6316863B0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5971" y="2668580"/>
            <a:ext cx="3810023" cy="254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84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chmura, tekst, niebo, mgła&#10;&#10;Opis wygenerowany automatycznie">
            <a:extLst>
              <a:ext uri="{FF2B5EF4-FFF2-40B4-BE49-F238E27FC236}">
                <a16:creationId xmlns:a16="http://schemas.microsoft.com/office/drawing/2014/main" id="{1AE91589-037D-E4F9-C3A1-F7D32523A56A}"/>
              </a:ext>
            </a:extLst>
          </p:cNvPr>
          <p:cNvPicPr>
            <a:picLocks noChangeAspect="1"/>
          </p:cNvPicPr>
          <p:nvPr/>
        </p:nvPicPr>
        <p:blipFill>
          <a:blip r:embed="rId2">
            <a:extLst>
              <a:ext uri="{28A0092B-C50C-407E-A947-70E740481C1C}">
                <a14:useLocalDpi xmlns:a14="http://schemas.microsoft.com/office/drawing/2010/main" val="0"/>
              </a:ext>
            </a:extLst>
          </a:blip>
          <a:srcRect l="3667" r="5725" b="-2"/>
          <a:stretch/>
        </p:blipFill>
        <p:spPr>
          <a:xfrm>
            <a:off x="1025525" y="10"/>
            <a:ext cx="8640763" cy="522127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noFill/>
        </p:spPr>
      </p:pic>
      <p:sp>
        <p:nvSpPr>
          <p:cNvPr id="5" name="Tytuł 4">
            <a:extLst>
              <a:ext uri="{FF2B5EF4-FFF2-40B4-BE49-F238E27FC236}">
                <a16:creationId xmlns:a16="http://schemas.microsoft.com/office/drawing/2014/main" id="{CBC11313-9387-5F64-2CD3-5E92811BEAD3}"/>
              </a:ext>
            </a:extLst>
          </p:cNvPr>
          <p:cNvSpPr>
            <a:spLocks noGrp="1"/>
          </p:cNvSpPr>
          <p:nvPr>
            <p:ph type="title"/>
          </p:nvPr>
        </p:nvSpPr>
        <p:spPr>
          <a:xfrm>
            <a:off x="2825750" y="5593629"/>
            <a:ext cx="7559675" cy="705572"/>
          </a:xfrm>
        </p:spPr>
        <p:txBody>
          <a:bodyPr anchor="t">
            <a:normAutofit fontScale="90000"/>
          </a:bodyPr>
          <a:lstStyle/>
          <a:p>
            <a:r>
              <a:rPr lang="pl-PL" sz="2600" dirty="0"/>
              <a:t>Pomoc publiczna a pomoc i nie pomoc – de </a:t>
            </a:r>
            <a:r>
              <a:rPr lang="pl-PL" sz="2600" dirty="0" err="1"/>
              <a:t>minimis</a:t>
            </a:r>
            <a:endParaRPr lang="pl-PL" sz="2600" dirty="0"/>
          </a:p>
        </p:txBody>
      </p:sp>
      <p:sp>
        <p:nvSpPr>
          <p:cNvPr id="4" name="Symbol zastępczy numeru slajdu 3" hidden="1">
            <a:extLst>
              <a:ext uri="{FF2B5EF4-FFF2-40B4-BE49-F238E27FC236}">
                <a16:creationId xmlns:a16="http://schemas.microsoft.com/office/drawing/2014/main" id="{CC30609D-E166-B90A-D293-88B2BF07C6E8}"/>
              </a:ext>
            </a:extLst>
          </p:cNvPr>
          <p:cNvSpPr>
            <a:spLocks noGrp="1"/>
          </p:cNvSpPr>
          <p:nvPr>
            <p:ph type="sldNum" sz="quarter" idx="4294967295"/>
          </p:nvPr>
        </p:nvSpPr>
        <p:spPr>
          <a:xfrm>
            <a:off x="8585200" y="7019837"/>
            <a:ext cx="1080000" cy="180000"/>
          </a:xfrm>
        </p:spPr>
        <p:txBody>
          <a:bodyPr wrap="square" anchor="b">
            <a:normAutofit fontScale="92500" lnSpcReduction="20000"/>
          </a:bodyPr>
          <a:lstStyle/>
          <a:p>
            <a:pPr>
              <a:lnSpc>
                <a:spcPct val="90000"/>
              </a:lnSpc>
              <a:spcAft>
                <a:spcPts val="661"/>
              </a:spcAft>
            </a:pPr>
            <a:fld id="{BC29D94E-038F-4D2D-80A8-2F6BC0BA860D}" type="slidenum">
              <a:rPr lang="pl-PL" sz="300" smtClean="0"/>
              <a:pPr>
                <a:lnSpc>
                  <a:spcPct val="90000"/>
                </a:lnSpc>
                <a:spcAft>
                  <a:spcPts val="661"/>
                </a:spcAft>
              </a:pPr>
              <a:t>50</a:t>
            </a:fld>
            <a:endParaRPr lang="pl-PL" sz="300"/>
          </a:p>
        </p:txBody>
      </p:sp>
    </p:spTree>
    <p:extLst>
      <p:ext uri="{BB962C8B-B14F-4D97-AF65-F5344CB8AC3E}">
        <p14:creationId xmlns:p14="http://schemas.microsoft.com/office/powerpoint/2010/main" val="2833140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ooter Placeholder 1">
            <a:extLst>
              <a:ext uri="{FF2B5EF4-FFF2-40B4-BE49-F238E27FC236}">
                <a16:creationId xmlns:a16="http://schemas.microsoft.com/office/drawing/2014/main" id="{AC473560-EC52-43FA-A743-91A8AE97622E}"/>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4" name="Symbol zastępczy numeru slajdu 3">
            <a:extLst>
              <a:ext uri="{FF2B5EF4-FFF2-40B4-BE49-F238E27FC236}">
                <a16:creationId xmlns:a16="http://schemas.microsoft.com/office/drawing/2014/main" id="{9FFF7109-6998-4BA7-8E69-0EDC20071ECA}"/>
              </a:ext>
            </a:extLst>
          </p:cNvPr>
          <p:cNvSpPr>
            <a:spLocks noGrp="1"/>
          </p:cNvSpPr>
          <p:nvPr>
            <p:ph type="sldNum" sz="quarter" idx="12"/>
          </p:nvPr>
        </p:nvSpPr>
        <p:spPr>
          <a:prstGeom prst="rect">
            <a:avLst/>
          </a:prstGeom>
        </p:spPr>
        <p:txBody>
          <a:bodyPr vert="horz" lIns="100796" tIns="50398" rIns="100796" bIns="50398" rtlCol="0" anchor="ctr" anchorCtr="0">
            <a:normAutofit fontScale="47500" lnSpcReduction="20000"/>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51</a:t>
            </a:fld>
            <a:endParaRPr lang="pl-PL" altLang="pl-PL">
              <a:solidFill>
                <a:schemeClr val="bg2"/>
              </a:solidFill>
              <a:latin typeface="+mn-lt"/>
              <a:cs typeface="+mn-cs"/>
            </a:endParaRPr>
          </a:p>
        </p:txBody>
      </p:sp>
      <p:sp>
        <p:nvSpPr>
          <p:cNvPr id="8195" name="Tytuł 2">
            <a:extLst>
              <a:ext uri="{FF2B5EF4-FFF2-40B4-BE49-F238E27FC236}">
                <a16:creationId xmlns:a16="http://schemas.microsoft.com/office/drawing/2014/main" id="{F412C7FF-8092-435E-8CD6-8C08C17EC1A9}"/>
              </a:ext>
            </a:extLst>
          </p:cNvPr>
          <p:cNvSpPr>
            <a:spLocks noGrp="1"/>
          </p:cNvSpPr>
          <p:nvPr>
            <p:ph type="title" idx="4294967295"/>
          </p:nvPr>
        </p:nvSpPr>
        <p:spPr>
          <a:xfrm>
            <a:off x="306123" y="186716"/>
            <a:ext cx="6889454" cy="948459"/>
          </a:xfrm>
        </p:spPr>
        <p:txBody>
          <a:bodyPr vert="horz" wrap="square" lIns="75597" tIns="37798" rIns="75597" bIns="0" numCol="1" rtlCol="0" anchor="b" anchorCtr="0" compatLnSpc="1">
            <a:prstTxWarp prst="textNoShape">
              <a:avLst/>
            </a:prstTxWarp>
            <a:normAutofit/>
          </a:bodyPr>
          <a:lstStyle/>
          <a:p>
            <a:r>
              <a:rPr lang="pl-PL" altLang="pl-PL" sz="3527" dirty="0">
                <a:ea typeface="+mj-ea"/>
                <a:cs typeface="+mj-cs"/>
              </a:rPr>
              <a:t>Co to jest pomoc de </a:t>
            </a:r>
            <a:r>
              <a:rPr lang="pl-PL" altLang="pl-PL" sz="3527" dirty="0" err="1">
                <a:ea typeface="+mj-ea"/>
                <a:cs typeface="+mj-cs"/>
              </a:rPr>
              <a:t>minimis</a:t>
            </a:r>
            <a:r>
              <a:rPr lang="pl-PL" altLang="pl-PL" sz="3527" dirty="0">
                <a:ea typeface="+mj-ea"/>
                <a:cs typeface="+mj-cs"/>
              </a:rPr>
              <a:t>?</a:t>
            </a:r>
          </a:p>
        </p:txBody>
      </p:sp>
      <p:pic>
        <p:nvPicPr>
          <p:cNvPr id="3" name="Obraz 2" descr="Obraz zawierający osoba, ściana, peruka&#10;&#10;Opis wygenerowany automatycznie">
            <a:extLst>
              <a:ext uri="{FF2B5EF4-FFF2-40B4-BE49-F238E27FC236}">
                <a16:creationId xmlns:a16="http://schemas.microsoft.com/office/drawing/2014/main" id="{0388CD68-7D85-4031-B4D3-2F7220C34E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4034" y="1674323"/>
            <a:ext cx="3887493" cy="3395568"/>
          </a:xfrm>
          <a:prstGeom prst="rect">
            <a:avLst/>
          </a:prstGeom>
          <a:noFill/>
        </p:spPr>
      </p:pic>
      <p:sp>
        <p:nvSpPr>
          <p:cNvPr id="8199" name="Text Box 7">
            <a:extLst>
              <a:ext uri="{FF2B5EF4-FFF2-40B4-BE49-F238E27FC236}">
                <a16:creationId xmlns:a16="http://schemas.microsoft.com/office/drawing/2014/main" id="{F71B0D94-1E64-4832-A3CC-BD9A3821C2D5}"/>
              </a:ext>
            </a:extLst>
          </p:cNvPr>
          <p:cNvSpPr txBox="1">
            <a:spLocks noChangeArrowheads="1"/>
          </p:cNvSpPr>
          <p:nvPr/>
        </p:nvSpPr>
        <p:spPr bwMode="auto">
          <a:xfrm>
            <a:off x="4855928" y="1289368"/>
            <a:ext cx="5835885" cy="374174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Autofit/>
          </a:bodyPr>
          <a:lstStyle/>
          <a:p>
            <a:pPr indent="-188989">
              <a:lnSpc>
                <a:spcPct val="90000"/>
              </a:lnSpc>
              <a:spcAft>
                <a:spcPts val="496"/>
              </a:spcAft>
              <a:buClr>
                <a:schemeClr val="accent2"/>
              </a:buClr>
              <a:buFont typeface="Arial" panose="020B0604020202020204" pitchFamily="34" charset="0"/>
              <a:buChar char="•"/>
            </a:pPr>
            <a:r>
              <a:rPr lang="pl-PL" altLang="pl-PL" sz="1670" dirty="0">
                <a:latin typeface="Open Sans" panose="020B0606030504020204" pitchFamily="34" charset="0"/>
                <a:ea typeface="Open Sans" panose="020B0606030504020204" pitchFamily="34" charset="0"/>
                <a:cs typeface="Open Sans" panose="020B0606030504020204" pitchFamily="34" charset="0"/>
              </a:rPr>
              <a:t>Pomocą </a:t>
            </a:r>
            <a:r>
              <a:rPr lang="pl-PL" altLang="pl-PL" sz="1670" i="1" dirty="0">
                <a:latin typeface="Open Sans" panose="020B0606030504020204" pitchFamily="34" charset="0"/>
                <a:ea typeface="Open Sans" panose="020B0606030504020204" pitchFamily="34" charset="0"/>
                <a:cs typeface="Open Sans" panose="020B0606030504020204" pitchFamily="34" charset="0"/>
              </a:rPr>
              <a:t>de minimis</a:t>
            </a:r>
            <a:r>
              <a:rPr lang="pl-PL" altLang="pl-PL" sz="1670" dirty="0">
                <a:latin typeface="Open Sans" panose="020B0606030504020204" pitchFamily="34" charset="0"/>
                <a:ea typeface="Open Sans" panose="020B0606030504020204" pitchFamily="34" charset="0"/>
                <a:cs typeface="Open Sans" panose="020B0606030504020204" pitchFamily="34" charset="0"/>
              </a:rPr>
              <a:t> jest pomoc, która ze względu na niewielką kwotę nie wpływa na wymianę handlową między krajami członkowskimi i/lub nie zakłóca konkurencji. </a:t>
            </a:r>
          </a:p>
          <a:p>
            <a:pPr indent="-188989">
              <a:lnSpc>
                <a:spcPct val="90000"/>
              </a:lnSpc>
              <a:spcAft>
                <a:spcPts val="496"/>
              </a:spcAft>
              <a:buClr>
                <a:schemeClr val="accent2"/>
              </a:buClr>
              <a:buFont typeface="Arial" panose="020B0604020202020204" pitchFamily="34" charset="0"/>
              <a:buChar char="•"/>
            </a:pPr>
            <a:endParaRPr lang="pl-PL" altLang="pl-PL" sz="1670" dirty="0">
              <a:latin typeface="Open Sans" panose="020B0606030504020204" pitchFamily="34" charset="0"/>
              <a:ea typeface="Open Sans" panose="020B0606030504020204" pitchFamily="34" charset="0"/>
              <a:cs typeface="Open Sans" panose="020B0606030504020204" pitchFamily="34" charset="0"/>
            </a:endParaRPr>
          </a:p>
          <a:p>
            <a:pPr indent="-188989">
              <a:lnSpc>
                <a:spcPct val="90000"/>
              </a:lnSpc>
              <a:spcAft>
                <a:spcPts val="496"/>
              </a:spcAft>
              <a:buClr>
                <a:schemeClr val="accent2"/>
              </a:buClr>
              <a:buFont typeface="Arial" panose="020B0604020202020204" pitchFamily="34" charset="0"/>
              <a:buChar char="•"/>
            </a:pPr>
            <a:r>
              <a:rPr lang="pl-PL" altLang="pl-PL" sz="1670" u="sng" dirty="0">
                <a:latin typeface="Open Sans" panose="020B0606030504020204" pitchFamily="34" charset="0"/>
                <a:ea typeface="Open Sans" panose="020B0606030504020204" pitchFamily="34" charset="0"/>
                <a:cs typeface="Open Sans" panose="020B0606030504020204" pitchFamily="34" charset="0"/>
              </a:rPr>
              <a:t>Zasady pomocy </a:t>
            </a:r>
            <a:r>
              <a:rPr lang="pl-PL" altLang="pl-PL" sz="1670" i="1" u="sng" dirty="0">
                <a:latin typeface="Open Sans" panose="020B0606030504020204" pitchFamily="34" charset="0"/>
                <a:ea typeface="Open Sans" panose="020B0606030504020204" pitchFamily="34" charset="0"/>
                <a:cs typeface="Open Sans" panose="020B0606030504020204" pitchFamily="34" charset="0"/>
              </a:rPr>
              <a:t>de minimis</a:t>
            </a:r>
            <a:r>
              <a:rPr lang="pl-PL" altLang="pl-PL" sz="1670" u="sng" dirty="0">
                <a:latin typeface="Open Sans" panose="020B0606030504020204" pitchFamily="34" charset="0"/>
                <a:ea typeface="Open Sans" panose="020B0606030504020204" pitchFamily="34" charset="0"/>
                <a:cs typeface="Open Sans" panose="020B0606030504020204" pitchFamily="34" charset="0"/>
              </a:rPr>
              <a:t> regulują m.in.::</a:t>
            </a:r>
          </a:p>
          <a:p>
            <a:pPr indent="-188989">
              <a:lnSpc>
                <a:spcPct val="90000"/>
              </a:lnSpc>
              <a:spcAft>
                <a:spcPts val="496"/>
              </a:spcAft>
              <a:buClr>
                <a:schemeClr val="accent2"/>
              </a:buClr>
              <a:buFont typeface="Arial" panose="020B0604020202020204" pitchFamily="34" charset="0"/>
              <a:buChar char="•"/>
            </a:pPr>
            <a:r>
              <a:rPr lang="pl-PL" altLang="pl-PL" sz="1670" dirty="0">
                <a:latin typeface="Open Sans" panose="020B0606030504020204" pitchFamily="34" charset="0"/>
                <a:ea typeface="Open Sans" panose="020B0606030504020204" pitchFamily="34" charset="0"/>
                <a:cs typeface="Open Sans" panose="020B0606030504020204" pitchFamily="34" charset="0"/>
              </a:rPr>
              <a:t>Rozporządzenie Komisji (UE) 2023/2831 z dnia 13 grudnia 2023 r. w sprawie stosowania art. 107 i 108 Traktatu o funkcjonowaniu Unii Europejskiej do pomocy de </a:t>
            </a:r>
            <a:r>
              <a:rPr lang="pl-PL" altLang="pl-PL" sz="1670" dirty="0" err="1">
                <a:latin typeface="Open Sans" panose="020B0606030504020204" pitchFamily="34" charset="0"/>
                <a:ea typeface="Open Sans" panose="020B0606030504020204" pitchFamily="34" charset="0"/>
                <a:cs typeface="Open Sans" panose="020B0606030504020204" pitchFamily="34" charset="0"/>
              </a:rPr>
              <a:t>minimis</a:t>
            </a:r>
            <a:r>
              <a:rPr lang="pl-PL" altLang="pl-PL" sz="1670" dirty="0">
                <a:latin typeface="Open Sans" panose="020B0606030504020204" pitchFamily="34" charset="0"/>
                <a:ea typeface="Open Sans" panose="020B0606030504020204" pitchFamily="34" charset="0"/>
                <a:cs typeface="Open Sans" panose="020B0606030504020204" pitchFamily="34" charset="0"/>
              </a:rPr>
              <a:t> </a:t>
            </a:r>
          </a:p>
          <a:p>
            <a:pPr indent="-188989">
              <a:lnSpc>
                <a:spcPct val="90000"/>
              </a:lnSpc>
              <a:spcAft>
                <a:spcPts val="496"/>
              </a:spcAft>
              <a:buClr>
                <a:schemeClr val="accent2"/>
              </a:buClr>
              <a:buFont typeface="Arial" panose="020B0604020202020204" pitchFamily="34" charset="0"/>
              <a:buChar char="•"/>
            </a:pPr>
            <a:r>
              <a:rPr lang="pl-PL" altLang="pl-PL" sz="1670" dirty="0">
                <a:latin typeface="Open Sans" panose="020B0606030504020204" pitchFamily="34" charset="0"/>
                <a:ea typeface="Open Sans" panose="020B0606030504020204" pitchFamily="34" charset="0"/>
                <a:cs typeface="Open Sans" panose="020B0606030504020204" pitchFamily="34" charset="0"/>
              </a:rPr>
              <a:t>Rozporządzenie Ministra Funduszy i Polityki Regionalnej z dnia 17 kwietnia 2024 r. w sprawie udzielania pomocy de </a:t>
            </a:r>
            <a:r>
              <a:rPr lang="pl-PL" altLang="pl-PL" sz="1670" dirty="0" err="1">
                <a:latin typeface="Open Sans" panose="020B0606030504020204" pitchFamily="34" charset="0"/>
                <a:ea typeface="Open Sans" panose="020B0606030504020204" pitchFamily="34" charset="0"/>
                <a:cs typeface="Open Sans" panose="020B0606030504020204" pitchFamily="34" charset="0"/>
              </a:rPr>
              <a:t>minimis</a:t>
            </a:r>
            <a:r>
              <a:rPr lang="pl-PL" altLang="pl-PL" sz="1670" dirty="0">
                <a:latin typeface="Open Sans" panose="020B0606030504020204" pitchFamily="34" charset="0"/>
                <a:ea typeface="Open Sans" panose="020B0606030504020204" pitchFamily="34" charset="0"/>
                <a:cs typeface="Open Sans" panose="020B0606030504020204" pitchFamily="34" charset="0"/>
              </a:rPr>
              <a:t> w ramach regionalnych programów na lata 2021–2027 </a:t>
            </a:r>
          </a:p>
          <a:p>
            <a:pPr indent="-188989">
              <a:lnSpc>
                <a:spcPct val="90000"/>
              </a:lnSpc>
              <a:spcAft>
                <a:spcPts val="496"/>
              </a:spcAft>
              <a:buClr>
                <a:schemeClr val="accent2"/>
              </a:buClr>
              <a:buFont typeface="Arial" panose="020B0604020202020204" pitchFamily="34" charset="0"/>
              <a:buChar char="•"/>
            </a:pPr>
            <a:r>
              <a:rPr lang="pl-PL" altLang="pl-PL" sz="1670" dirty="0">
                <a:latin typeface="Open Sans" panose="020B0606030504020204" pitchFamily="34" charset="0"/>
                <a:ea typeface="Open Sans" panose="020B0606030504020204" pitchFamily="34" charset="0"/>
                <a:cs typeface="Open Sans" panose="020B0606030504020204" pitchFamily="34" charset="0"/>
              </a:rPr>
              <a:t>Rozporządzenie Ministra Funduszy i Polityki Regionalnej z dnia 20 grudnia 2022 r. w sprawie udzielania pomocy de </a:t>
            </a:r>
            <a:r>
              <a:rPr lang="pl-PL" altLang="pl-PL" sz="1670" dirty="0" err="1">
                <a:latin typeface="Open Sans" panose="020B0606030504020204" pitchFamily="34" charset="0"/>
                <a:ea typeface="Open Sans" panose="020B0606030504020204" pitchFamily="34" charset="0"/>
                <a:cs typeface="Open Sans" panose="020B0606030504020204" pitchFamily="34" charset="0"/>
              </a:rPr>
              <a:t>minimis</a:t>
            </a:r>
            <a:r>
              <a:rPr lang="pl-PL" altLang="pl-PL" sz="1670" dirty="0">
                <a:latin typeface="Open Sans" panose="020B0606030504020204" pitchFamily="34" charset="0"/>
                <a:ea typeface="Open Sans" panose="020B0606030504020204" pitchFamily="34" charset="0"/>
                <a:cs typeface="Open Sans" panose="020B0606030504020204" pitchFamily="34" charset="0"/>
              </a:rPr>
              <a:t> oraz pomocy publicznej w ramach programów finansowanych z Europejskiego Funduszu Społecznego Plus (EFS+) na lata 2021–2027 </a:t>
            </a:r>
          </a:p>
          <a:p>
            <a:pPr indent="-188989">
              <a:lnSpc>
                <a:spcPct val="90000"/>
              </a:lnSpc>
              <a:spcAft>
                <a:spcPts val="496"/>
              </a:spcAft>
              <a:buClr>
                <a:schemeClr val="accent2"/>
              </a:buClr>
              <a:buFont typeface="Arial" panose="020B0604020202020204" pitchFamily="34" charset="0"/>
              <a:buChar char="•"/>
            </a:pPr>
            <a:r>
              <a:rPr lang="pl-PL" altLang="pl-PL" sz="1670" dirty="0">
                <a:latin typeface="Open Sans" panose="020B0606030504020204" pitchFamily="34" charset="0"/>
                <a:ea typeface="Open Sans" panose="020B0606030504020204" pitchFamily="34" charset="0"/>
                <a:cs typeface="Open Sans" panose="020B0606030504020204" pitchFamily="34" charset="0"/>
              </a:rPr>
              <a:t>Rozporządzenie Komisji (UE) 2023/2832 z dnia 13 grudnia 2023 r. w sprawie stosowania art. 107 i 108 Traktatu o funkcjonowaniu Unii Europejskiej do pomocy de </a:t>
            </a:r>
            <a:r>
              <a:rPr lang="pl-PL" altLang="pl-PL" sz="1670" dirty="0" err="1">
                <a:latin typeface="Open Sans" panose="020B0606030504020204" pitchFamily="34" charset="0"/>
                <a:ea typeface="Open Sans" panose="020B0606030504020204" pitchFamily="34" charset="0"/>
                <a:cs typeface="Open Sans" panose="020B0606030504020204" pitchFamily="34" charset="0"/>
              </a:rPr>
              <a:t>minimis</a:t>
            </a:r>
            <a:r>
              <a:rPr lang="pl-PL" altLang="pl-PL" sz="1670" dirty="0">
                <a:latin typeface="Open Sans" panose="020B0606030504020204" pitchFamily="34" charset="0"/>
                <a:ea typeface="Open Sans" panose="020B0606030504020204" pitchFamily="34" charset="0"/>
                <a:cs typeface="Open Sans" panose="020B0606030504020204" pitchFamily="34" charset="0"/>
              </a:rPr>
              <a:t> przyznawanej przedsiębiorstwom wykonującym usługi świadczone w ogólnym interesie gospodarczym</a:t>
            </a:r>
          </a:p>
          <a:p>
            <a:pPr indent="-188989">
              <a:lnSpc>
                <a:spcPct val="90000"/>
              </a:lnSpc>
              <a:spcAft>
                <a:spcPts val="496"/>
              </a:spcAft>
              <a:buClr>
                <a:schemeClr val="accent2"/>
              </a:buClr>
              <a:buFont typeface="Arial" panose="020B0604020202020204" pitchFamily="34" charset="0"/>
              <a:buChar char="•"/>
            </a:pPr>
            <a:endParaRPr lang="pl-PL" altLang="pl-PL" sz="1670" dirty="0">
              <a:effectLst>
                <a:outerShdw blurRad="38100" dist="38100" dir="2700000" algn="tl">
                  <a:srgbClr val="C0C0C0"/>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5468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stół, osoba, wewnątrz, żywność&#10;&#10;Opis wygenerowany automatycznie">
            <a:extLst>
              <a:ext uri="{FF2B5EF4-FFF2-40B4-BE49-F238E27FC236}">
                <a16:creationId xmlns:a16="http://schemas.microsoft.com/office/drawing/2014/main" id="{3CB83FF6-4DF5-4C06-8462-450D03A0E4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
          <a:stretch/>
        </p:blipFill>
        <p:spPr>
          <a:xfrm>
            <a:off x="5407232" y="1568195"/>
            <a:ext cx="4978457" cy="4483307"/>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noFill/>
        </p:spPr>
      </p:pic>
      <p:sp>
        <p:nvSpPr>
          <p:cNvPr id="13" name="Footer Placeholder 5">
            <a:extLst>
              <a:ext uri="{FF2B5EF4-FFF2-40B4-BE49-F238E27FC236}">
                <a16:creationId xmlns:a16="http://schemas.microsoft.com/office/drawing/2014/main" id="{ADFF64AB-327B-430B-BBBC-BD2F8B1EBB9B}"/>
              </a:ext>
            </a:extLst>
          </p:cNvPr>
          <p:cNvSpPr>
            <a:spLocks noGrp="1"/>
          </p:cNvSpPr>
          <p:nvPr>
            <p:ph type="ftr" sz="quarter" idx="11"/>
          </p:nvPr>
        </p:nvSpPr>
        <p:spPr/>
        <p:txBody>
          <a:bodyPr/>
          <a:lstStyle/>
          <a:p>
            <a:pPr>
              <a:spcAft>
                <a:spcPts val="496"/>
              </a:spcAft>
            </a:pPr>
            <a:r>
              <a:rPr lang="pl-PL" noProof="0"/>
              <a:t>Dodaj stopkę</a:t>
            </a:r>
          </a:p>
        </p:txBody>
      </p:sp>
      <p:sp>
        <p:nvSpPr>
          <p:cNvPr id="4" name="Symbol zastępczy numeru slajdu 3"/>
          <p:cNvSpPr>
            <a:spLocks noGrp="1"/>
          </p:cNvSpPr>
          <p:nvPr>
            <p:ph type="sldNum" sz="quarter" idx="12"/>
          </p:nvPr>
        </p:nvSpPr>
        <p:spPr/>
        <p:txBody>
          <a:bodyPr anchor="ctr">
            <a:normAutofit fontScale="25000" lnSpcReduction="20000"/>
          </a:bodyPr>
          <a:lstStyle/>
          <a:p>
            <a:pPr>
              <a:spcAft>
                <a:spcPts val="496"/>
              </a:spcAft>
              <a:defRPr/>
            </a:pPr>
            <a:fld id="{0AB7446E-156F-4AE6-8474-7789762C2260}" type="slidenum">
              <a:rPr lang="pl-PL" smtClean="0"/>
              <a:pPr>
                <a:spcAft>
                  <a:spcPts val="496"/>
                </a:spcAft>
                <a:defRPr/>
              </a:pPr>
              <a:t>52</a:t>
            </a:fld>
            <a:endParaRPr lang="pl-PL"/>
          </a:p>
        </p:txBody>
      </p:sp>
      <p:sp>
        <p:nvSpPr>
          <p:cNvPr id="2" name="Tytuł 1"/>
          <p:cNvSpPr>
            <a:spLocks noGrp="1"/>
          </p:cNvSpPr>
          <p:nvPr>
            <p:ph type="title" idx="4294967295"/>
          </p:nvPr>
        </p:nvSpPr>
        <p:spPr>
          <a:xfrm>
            <a:off x="1795310" y="236241"/>
            <a:ext cx="8590380" cy="1611680"/>
          </a:xfrm>
        </p:spPr>
        <p:txBody>
          <a:bodyPr anchor="b">
            <a:normAutofit/>
          </a:bodyPr>
          <a:lstStyle/>
          <a:p>
            <a:r>
              <a:rPr lang="pl-PL" sz="3527" dirty="0"/>
              <a:t>Pułap pomocy de </a:t>
            </a:r>
            <a:r>
              <a:rPr lang="pl-PL" sz="3527" dirty="0" err="1"/>
              <a:t>minimis</a:t>
            </a:r>
            <a:endParaRPr lang="pl-PL" sz="3527" dirty="0"/>
          </a:p>
        </p:txBody>
      </p:sp>
      <p:sp>
        <p:nvSpPr>
          <p:cNvPr id="3" name="Symbol zastępczy zawartości 2"/>
          <p:cNvSpPr>
            <a:spLocks noGrp="1"/>
          </p:cNvSpPr>
          <p:nvPr>
            <p:ph idx="4294967295"/>
          </p:nvPr>
        </p:nvSpPr>
        <p:spPr>
          <a:xfrm>
            <a:off x="1377132" y="2509830"/>
            <a:ext cx="5295272" cy="2446395"/>
          </a:xfrm>
        </p:spPr>
        <p:txBody>
          <a:bodyPr>
            <a:normAutofit/>
          </a:bodyPr>
          <a:lstStyle/>
          <a:p>
            <a:r>
              <a:rPr lang="pl-PL" sz="1764" dirty="0"/>
              <a:t>Całkowita kwota pomocy </a:t>
            </a:r>
            <a:r>
              <a:rPr lang="pl-PL" sz="1764" i="1" dirty="0"/>
              <a:t>de </a:t>
            </a:r>
            <a:r>
              <a:rPr lang="pl-PL" sz="1764" i="1" dirty="0" err="1"/>
              <a:t>minimis</a:t>
            </a:r>
            <a:r>
              <a:rPr lang="pl-PL" sz="1764" i="1" dirty="0"/>
              <a:t> </a:t>
            </a:r>
            <a:r>
              <a:rPr lang="pl-PL" sz="1764" dirty="0"/>
              <a:t>przyznanej przez państwo członkowskie jednemu przedsiębiorstwu nie może przekroczyć 300.000 EUR w okresie trzech lat.</a:t>
            </a:r>
          </a:p>
          <a:p>
            <a:r>
              <a:rPr lang="pl-PL" sz="1764" dirty="0"/>
              <a:t>Wyjątek – pomoc dla przedsiębiorstw wykonujących UOIG – 750 000 EUR</a:t>
            </a:r>
          </a:p>
          <a:p>
            <a:endParaRPr lang="pl-PL" sz="1764" dirty="0"/>
          </a:p>
          <a:p>
            <a:endParaRPr lang="pl-PL" sz="1764" dirty="0"/>
          </a:p>
        </p:txBody>
      </p:sp>
    </p:spTree>
    <p:extLst>
      <p:ext uri="{BB962C8B-B14F-4D97-AF65-F5344CB8AC3E}">
        <p14:creationId xmlns:p14="http://schemas.microsoft.com/office/powerpoint/2010/main" val="4223075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1">
            <a:extLst>
              <a:ext uri="{FF2B5EF4-FFF2-40B4-BE49-F238E27FC236}">
                <a16:creationId xmlns:a16="http://schemas.microsoft.com/office/drawing/2014/main" id="{0B00E0D4-8E3C-483A-9829-30DB128CC82B}"/>
              </a:ext>
            </a:extLst>
          </p:cNvPr>
          <p:cNvSpPr>
            <a:spLocks noGrp="1"/>
          </p:cNvSpPr>
          <p:nvPr>
            <p:ph type="ftr" sz="quarter" idx="11"/>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4" name="Symbol zastępczy numeru slajdu 3"/>
          <p:cNvSpPr>
            <a:spLocks noGrp="1"/>
          </p:cNvSpPr>
          <p:nvPr>
            <p:ph type="sldNum" sz="quarter" idx="12"/>
          </p:nvPr>
        </p:nvSpPr>
        <p:spPr>
          <a:prstGeom prst="rect">
            <a:avLst/>
          </a:prstGeom>
        </p:spPr>
        <p:txBody>
          <a:bodyPr vert="horz" lIns="100796" tIns="50398" rIns="100796" bIns="50398" rtlCol="0" anchor="ctr" anchorCtr="0">
            <a:normAutofit fontScale="47500" lnSpcReduction="20000"/>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defRPr/>
            </a:pPr>
            <a:fld id="{8699F50C-BE38-4BD0-BA84-9B090E1F2B9B}" type="slidenum">
              <a:rPr lang="pl-PL" smtClean="0"/>
              <a:pPr>
                <a:spcAft>
                  <a:spcPts val="496"/>
                </a:spcAft>
                <a:defRPr/>
              </a:pPr>
              <a:t>53</a:t>
            </a:fld>
            <a:endParaRPr lang="pl-PL"/>
          </a:p>
        </p:txBody>
      </p:sp>
      <p:sp>
        <p:nvSpPr>
          <p:cNvPr id="2" name="Tytuł 1"/>
          <p:cNvSpPr>
            <a:spLocks noGrp="1"/>
          </p:cNvSpPr>
          <p:nvPr>
            <p:ph type="title" idx="4294967295"/>
          </p:nvPr>
        </p:nvSpPr>
        <p:spPr>
          <a:xfrm>
            <a:off x="521370" y="539477"/>
            <a:ext cx="9289032" cy="948459"/>
          </a:xfrm>
        </p:spPr>
        <p:txBody>
          <a:bodyPr anchor="b">
            <a:noAutofit/>
          </a:bodyPr>
          <a:lstStyle/>
          <a:p>
            <a:r>
              <a:rPr lang="pl-PL" sz="3527" dirty="0"/>
              <a:t>Data przyznania pomocy de </a:t>
            </a:r>
            <a:r>
              <a:rPr lang="pl-PL" sz="3527" dirty="0" err="1"/>
              <a:t>minimis</a:t>
            </a:r>
            <a:endParaRPr lang="pl-PL" sz="3527" dirty="0"/>
          </a:p>
        </p:txBody>
      </p:sp>
      <p:sp>
        <p:nvSpPr>
          <p:cNvPr id="3" name="Symbol zastępczy zawartości 2"/>
          <p:cNvSpPr>
            <a:spLocks noGrp="1"/>
          </p:cNvSpPr>
          <p:nvPr>
            <p:ph sz="half" idx="4294967295"/>
          </p:nvPr>
        </p:nvSpPr>
        <p:spPr>
          <a:xfrm>
            <a:off x="1221162" y="2195661"/>
            <a:ext cx="7200023" cy="3741339"/>
          </a:xfrm>
        </p:spPr>
        <p:txBody>
          <a:bodyPr>
            <a:normAutofit/>
          </a:bodyPr>
          <a:lstStyle/>
          <a:p>
            <a:r>
              <a:rPr lang="pl-PL" sz="1764" dirty="0"/>
              <a:t>Pomoc de </a:t>
            </a:r>
            <a:r>
              <a:rPr lang="pl-PL" sz="1764" dirty="0" err="1"/>
              <a:t>minimis</a:t>
            </a:r>
            <a:r>
              <a:rPr lang="pl-PL" sz="1764" dirty="0"/>
              <a:t> uznaje się za przyznaną w chwili, gdy przedsiębiorstwo uzyskuje prawo do otrzymania takiej pomocy zgodnie z obowiązującym krajowym systemem prawnym niezależnie od terminu wypłacenia pomocy de </a:t>
            </a:r>
            <a:r>
              <a:rPr lang="pl-PL" sz="1764" dirty="0" err="1"/>
              <a:t>minimis</a:t>
            </a:r>
            <a:r>
              <a:rPr lang="pl-PL" sz="1764" dirty="0"/>
              <a:t> temu przedsiębiorstwu.</a:t>
            </a:r>
          </a:p>
        </p:txBody>
      </p:sp>
      <p:pic>
        <p:nvPicPr>
          <p:cNvPr id="6" name="Obraz 5">
            <a:extLst>
              <a:ext uri="{FF2B5EF4-FFF2-40B4-BE49-F238E27FC236}">
                <a16:creationId xmlns:a16="http://schemas.microsoft.com/office/drawing/2014/main" id="{4737272E-361A-46B9-9DF1-D12DE3637E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402" y="4993054"/>
            <a:ext cx="8249488" cy="2000502"/>
          </a:xfrm>
          <a:prstGeom prst="rect">
            <a:avLst/>
          </a:prstGeom>
          <a:noFill/>
        </p:spPr>
      </p:pic>
    </p:spTree>
    <p:extLst>
      <p:ext uri="{BB962C8B-B14F-4D97-AF65-F5344CB8AC3E}">
        <p14:creationId xmlns:p14="http://schemas.microsoft.com/office/powerpoint/2010/main" val="2841829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03840B04-53C8-04B0-C204-E25948BC8C89}"/>
              </a:ext>
            </a:extLst>
          </p:cNvPr>
          <p:cNvSpPr>
            <a:spLocks noGrp="1"/>
          </p:cNvSpPr>
          <p:nvPr>
            <p:ph type="sldNum" sz="quarter" idx="12"/>
          </p:nvPr>
        </p:nvSpPr>
        <p:spPr/>
        <p:txBody>
          <a:bodyPr/>
          <a:lstStyle/>
          <a:p>
            <a:fld id="{E4B259A8-A676-4A3B-8890-C78DFE28C18D}" type="slidenum">
              <a:rPr lang="pl-PL" smtClean="0"/>
              <a:pPr/>
              <a:t>54</a:t>
            </a:fld>
            <a:endParaRPr lang="pl-PL"/>
          </a:p>
        </p:txBody>
      </p:sp>
      <p:sp>
        <p:nvSpPr>
          <p:cNvPr id="2" name="Tytuł 1">
            <a:extLst>
              <a:ext uri="{FF2B5EF4-FFF2-40B4-BE49-F238E27FC236}">
                <a16:creationId xmlns:a16="http://schemas.microsoft.com/office/drawing/2014/main" id="{3926EF74-846C-7AD4-CDCA-BA9CC32C1114}"/>
              </a:ext>
            </a:extLst>
          </p:cNvPr>
          <p:cNvSpPr>
            <a:spLocks noGrp="1"/>
          </p:cNvSpPr>
          <p:nvPr>
            <p:ph type="title" idx="4294967295"/>
          </p:nvPr>
        </p:nvSpPr>
        <p:spPr>
          <a:xfrm>
            <a:off x="1035097" y="830339"/>
            <a:ext cx="8590380" cy="1611680"/>
          </a:xfrm>
        </p:spPr>
        <p:txBody>
          <a:bodyPr/>
          <a:lstStyle/>
          <a:p>
            <a:r>
              <a:rPr lang="pl-PL" dirty="0"/>
              <a:t>Single </a:t>
            </a:r>
            <a:r>
              <a:rPr lang="pl-PL" dirty="0" err="1"/>
              <a:t>economic</a:t>
            </a:r>
            <a:r>
              <a:rPr lang="pl-PL" dirty="0"/>
              <a:t> unit</a:t>
            </a:r>
          </a:p>
        </p:txBody>
      </p:sp>
      <p:sp>
        <p:nvSpPr>
          <p:cNvPr id="4" name="Symbol zastępczy zawartości 3">
            <a:extLst>
              <a:ext uri="{FF2B5EF4-FFF2-40B4-BE49-F238E27FC236}">
                <a16:creationId xmlns:a16="http://schemas.microsoft.com/office/drawing/2014/main" id="{FAFBA01B-652A-BD9A-1D19-0DC3D7B63294}"/>
              </a:ext>
            </a:extLst>
          </p:cNvPr>
          <p:cNvSpPr>
            <a:spLocks noGrp="1"/>
          </p:cNvSpPr>
          <p:nvPr>
            <p:ph sz="half" idx="4294967295"/>
          </p:nvPr>
        </p:nvSpPr>
        <p:spPr>
          <a:xfrm>
            <a:off x="1035097" y="2224155"/>
            <a:ext cx="9038361" cy="3699341"/>
          </a:xfrm>
        </p:spPr>
        <p:txBody>
          <a:bodyPr>
            <a:noAutofit/>
          </a:bodyPr>
          <a:lstStyle/>
          <a:p>
            <a:r>
              <a:rPr lang="pl-PL" sz="1670" dirty="0"/>
              <a:t>jedna jednostka gospodarcza posiada w drugiej jednostce gospodarczej większość praw głosu akcjonariuszy lub wspólników</a:t>
            </a:r>
          </a:p>
          <a:p>
            <a:r>
              <a:rPr lang="pl-PL" sz="1670" dirty="0"/>
              <a:t>jedna jednostka gospodarcza ma prawo wyznaczyć lub odwołać większość członków organu administracyjnego, zarządzającego lub nadzorczego innej jednostki gospodarczej</a:t>
            </a:r>
          </a:p>
          <a:p>
            <a:r>
              <a:rPr lang="pl-PL" sz="1670" dirty="0"/>
              <a:t>jedna jednostka gospodarcza ma prawo wywierać dominujący wpływ na inną jednostkę gospodarczą zgodnie z umową zawartą z tą jednostką lub postanowieniami w jej akcie założycielskim lub umowie spółki</a:t>
            </a:r>
          </a:p>
          <a:p>
            <a:r>
              <a:rPr lang="pl-PL" sz="1670" dirty="0"/>
              <a:t> jedna jednostka gospodarcza, która jest akcjonariuszem lub wspólnikiem w innej jednostce gospodarczej, samodzielnie kontroluje, zgodnie z porozumieniem z innymi akcjonariuszami lub wspólnikami tej jednostki, większość praw głosu akcjonariuszy lub wspólników tej jednostki</a:t>
            </a:r>
          </a:p>
        </p:txBody>
      </p:sp>
    </p:spTree>
    <p:extLst>
      <p:ext uri="{BB962C8B-B14F-4D97-AF65-F5344CB8AC3E}">
        <p14:creationId xmlns:p14="http://schemas.microsoft.com/office/powerpoint/2010/main" val="1735062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ooter Placeholder 1">
            <a:extLst>
              <a:ext uri="{FF2B5EF4-FFF2-40B4-BE49-F238E27FC236}">
                <a16:creationId xmlns:a16="http://schemas.microsoft.com/office/drawing/2014/main" id="{C42CB366-C018-45BD-A42E-E4CDAD478CD0}"/>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76" name="Slide Number Placeholder 2">
            <a:extLst>
              <a:ext uri="{FF2B5EF4-FFF2-40B4-BE49-F238E27FC236}">
                <a16:creationId xmlns:a16="http://schemas.microsoft.com/office/drawing/2014/main" id="{4FE075B1-9A51-490F-9A18-B77253CF2958}"/>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55</a:t>
            </a:fld>
            <a:endParaRPr lang="pl-PL" noProof="0"/>
          </a:p>
        </p:txBody>
      </p:sp>
      <p:sp>
        <p:nvSpPr>
          <p:cNvPr id="196610" name="Tytuł 2">
            <a:extLst>
              <a:ext uri="{FF2B5EF4-FFF2-40B4-BE49-F238E27FC236}">
                <a16:creationId xmlns:a16="http://schemas.microsoft.com/office/drawing/2014/main" id="{146EACA3-4ACC-4E1C-8BE5-A9D0B93DB55A}"/>
              </a:ext>
            </a:extLst>
          </p:cNvPr>
          <p:cNvSpPr>
            <a:spLocks noGrp="1"/>
          </p:cNvSpPr>
          <p:nvPr>
            <p:ph type="title" idx="4294967295"/>
          </p:nvPr>
        </p:nvSpPr>
        <p:spPr>
          <a:xfrm>
            <a:off x="969535" y="611485"/>
            <a:ext cx="6889454" cy="948459"/>
          </a:xfrm>
        </p:spPr>
        <p:txBody>
          <a:bodyPr vert="horz" wrap="square" lIns="75597" tIns="37798" rIns="75597" bIns="0" numCol="1" rtlCol="0" anchor="b" anchorCtr="0" compatLnSpc="1">
            <a:prstTxWarp prst="textNoShape">
              <a:avLst/>
            </a:prstTxWarp>
            <a:normAutofit/>
          </a:bodyPr>
          <a:lstStyle/>
          <a:p>
            <a:pPr marL="204745" indent="-204745"/>
            <a:r>
              <a:rPr lang="pl-PL" altLang="pl-PL" sz="3527" dirty="0">
                <a:latin typeface="+mj-lt"/>
                <a:ea typeface="+mj-ea"/>
                <a:cs typeface="+mj-cs"/>
              </a:rPr>
              <a:t>Fuzje i przejęcia</a:t>
            </a:r>
          </a:p>
        </p:txBody>
      </p:sp>
      <p:sp>
        <p:nvSpPr>
          <p:cNvPr id="196612" name="Text Box 4">
            <a:extLst>
              <a:ext uri="{FF2B5EF4-FFF2-40B4-BE49-F238E27FC236}">
                <a16:creationId xmlns:a16="http://schemas.microsoft.com/office/drawing/2014/main" id="{6DD12B4B-1BBB-432E-B3CA-167D4FA88409}"/>
              </a:ext>
            </a:extLst>
          </p:cNvPr>
          <p:cNvSpPr txBox="1">
            <a:spLocks noChangeArrowheads="1"/>
          </p:cNvSpPr>
          <p:nvPr/>
        </p:nvSpPr>
        <p:spPr bwMode="auto">
          <a:xfrm>
            <a:off x="1993725" y="2241252"/>
            <a:ext cx="6648637" cy="30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l-PL" altLang="pl-PL" sz="1375"/>
          </a:p>
        </p:txBody>
      </p:sp>
      <p:graphicFrame>
        <p:nvGraphicFramePr>
          <p:cNvPr id="7" name="Diagram 6">
            <a:extLst>
              <a:ext uri="{FF2B5EF4-FFF2-40B4-BE49-F238E27FC236}">
                <a16:creationId xmlns:a16="http://schemas.microsoft.com/office/drawing/2014/main" id="{5045A026-E4AF-F438-9C8E-B8D7355DDB40}"/>
              </a:ext>
            </a:extLst>
          </p:cNvPr>
          <p:cNvGraphicFramePr/>
          <p:nvPr>
            <p:extLst>
              <p:ext uri="{D42A27DB-BD31-4B8C-83A1-F6EECF244321}">
                <p14:modId xmlns:p14="http://schemas.microsoft.com/office/powerpoint/2010/main" val="3374546103"/>
              </p:ext>
            </p:extLst>
          </p:nvPr>
        </p:nvGraphicFramePr>
        <p:xfrm>
          <a:off x="809402" y="1559944"/>
          <a:ext cx="9219658" cy="5100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8105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id="{B83CDDD0-7468-250B-F3BA-98E3DEEA95B8}"/>
              </a:ext>
            </a:extLst>
          </p:cNvPr>
          <p:cNvSpPr>
            <a:spLocks noGrp="1"/>
          </p:cNvSpPr>
          <p:nvPr>
            <p:ph type="sldNum" sz="quarter" idx="12"/>
          </p:nvPr>
        </p:nvSpPr>
        <p:spPr/>
        <p:txBody>
          <a:bodyPr/>
          <a:lstStyle/>
          <a:p>
            <a:fld id="{334B9AA8-1A94-49B0-9398-704EA2725044}" type="slidenum">
              <a:rPr lang="pl-PL" smtClean="0"/>
              <a:pPr/>
              <a:t>56</a:t>
            </a:fld>
            <a:endParaRPr lang="pl-PL"/>
          </a:p>
        </p:txBody>
      </p:sp>
      <p:sp>
        <p:nvSpPr>
          <p:cNvPr id="2" name="Tytuł 1">
            <a:extLst>
              <a:ext uri="{FF2B5EF4-FFF2-40B4-BE49-F238E27FC236}">
                <a16:creationId xmlns:a16="http://schemas.microsoft.com/office/drawing/2014/main" id="{7043E2E6-92BF-70AD-3552-63447126FBEA}"/>
              </a:ext>
            </a:extLst>
          </p:cNvPr>
          <p:cNvSpPr>
            <a:spLocks noGrp="1"/>
          </p:cNvSpPr>
          <p:nvPr>
            <p:ph type="title" idx="4294967295"/>
          </p:nvPr>
        </p:nvSpPr>
        <p:spPr>
          <a:xfrm>
            <a:off x="1314079" y="444480"/>
            <a:ext cx="9071610" cy="1259946"/>
          </a:xfrm>
        </p:spPr>
        <p:txBody>
          <a:bodyPr/>
          <a:lstStyle/>
          <a:p>
            <a:r>
              <a:rPr lang="pl-PL" sz="3527" dirty="0"/>
              <a:t>Podział przedsiębiorstw</a:t>
            </a:r>
          </a:p>
        </p:txBody>
      </p:sp>
      <p:graphicFrame>
        <p:nvGraphicFramePr>
          <p:cNvPr id="3" name="Symbol zastępczy zawartości 2">
            <a:extLst>
              <a:ext uri="{FF2B5EF4-FFF2-40B4-BE49-F238E27FC236}">
                <a16:creationId xmlns:a16="http://schemas.microsoft.com/office/drawing/2014/main" id="{925F7E53-C39B-C06E-A332-7E4060480B5E}"/>
              </a:ext>
            </a:extLst>
          </p:cNvPr>
          <p:cNvGraphicFramePr>
            <a:graphicFrameLocks noGrp="1"/>
          </p:cNvGraphicFramePr>
          <p:nvPr>
            <p:ph sz="half" idx="4294967295"/>
            <p:extLst>
              <p:ext uri="{D42A27DB-BD31-4B8C-83A1-F6EECF244321}">
                <p14:modId xmlns:p14="http://schemas.microsoft.com/office/powerpoint/2010/main" val="975769854"/>
              </p:ext>
            </p:extLst>
          </p:nvPr>
        </p:nvGraphicFramePr>
        <p:xfrm>
          <a:off x="306122" y="1954667"/>
          <a:ext cx="9936327" cy="4417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6090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na wolnym powietrzu, niebo, Drapacz chmur, parasol&#10;&#10;Opis wygenerowany automatycznie">
            <a:extLst>
              <a:ext uri="{FF2B5EF4-FFF2-40B4-BE49-F238E27FC236}">
                <a16:creationId xmlns:a16="http://schemas.microsoft.com/office/drawing/2014/main" id="{5EF999F1-9EFD-E0C4-A589-F1C497CE5C27}"/>
              </a:ext>
            </a:extLst>
          </p:cNvPr>
          <p:cNvPicPr>
            <a:picLocks noChangeAspect="1"/>
          </p:cNvPicPr>
          <p:nvPr/>
        </p:nvPicPr>
        <p:blipFill>
          <a:blip r:embed="rId2">
            <a:extLst>
              <a:ext uri="{28A0092B-C50C-407E-A947-70E740481C1C}">
                <a14:useLocalDpi xmlns:a14="http://schemas.microsoft.com/office/drawing/2010/main" val="0"/>
              </a:ext>
            </a:extLst>
          </a:blip>
          <a:srcRect t="5796" b="3679"/>
          <a:stretch/>
        </p:blipFill>
        <p:spPr>
          <a:xfrm>
            <a:off x="1025525" y="10"/>
            <a:ext cx="8640763" cy="522127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noFill/>
        </p:spPr>
      </p:pic>
      <p:sp>
        <p:nvSpPr>
          <p:cNvPr id="5" name="Tytuł 4">
            <a:extLst>
              <a:ext uri="{FF2B5EF4-FFF2-40B4-BE49-F238E27FC236}">
                <a16:creationId xmlns:a16="http://schemas.microsoft.com/office/drawing/2014/main" id="{CBC11313-9387-5F64-2CD3-5E92811BEAD3}"/>
              </a:ext>
            </a:extLst>
          </p:cNvPr>
          <p:cNvSpPr>
            <a:spLocks noGrp="1"/>
          </p:cNvSpPr>
          <p:nvPr>
            <p:ph type="title"/>
          </p:nvPr>
        </p:nvSpPr>
        <p:spPr>
          <a:xfrm>
            <a:off x="2537594" y="5364013"/>
            <a:ext cx="7559675" cy="705572"/>
          </a:xfrm>
        </p:spPr>
        <p:txBody>
          <a:bodyPr anchor="t">
            <a:normAutofit fontScale="90000"/>
          </a:bodyPr>
          <a:lstStyle/>
          <a:p>
            <a:r>
              <a:rPr lang="pl-PL" sz="2400" dirty="0"/>
              <a:t>Kto pod kim dołki kopie – czyli udzielanie pomocy publicznej</a:t>
            </a:r>
            <a:endParaRPr lang="pl-PL" sz="2200" dirty="0"/>
          </a:p>
        </p:txBody>
      </p:sp>
      <p:sp>
        <p:nvSpPr>
          <p:cNvPr id="4" name="Symbol zastępczy numeru slajdu 3" hidden="1">
            <a:extLst>
              <a:ext uri="{FF2B5EF4-FFF2-40B4-BE49-F238E27FC236}">
                <a16:creationId xmlns:a16="http://schemas.microsoft.com/office/drawing/2014/main" id="{CC30609D-E166-B90A-D293-88B2BF07C6E8}"/>
              </a:ext>
            </a:extLst>
          </p:cNvPr>
          <p:cNvSpPr>
            <a:spLocks noGrp="1"/>
          </p:cNvSpPr>
          <p:nvPr>
            <p:ph type="sldNum" sz="quarter" idx="4294967295"/>
          </p:nvPr>
        </p:nvSpPr>
        <p:spPr>
          <a:xfrm>
            <a:off x="8585200" y="7019837"/>
            <a:ext cx="1080000" cy="180000"/>
          </a:xfrm>
        </p:spPr>
        <p:txBody>
          <a:bodyPr wrap="square" anchor="b">
            <a:normAutofit fontScale="92500" lnSpcReduction="20000"/>
          </a:bodyPr>
          <a:lstStyle/>
          <a:p>
            <a:pPr>
              <a:lnSpc>
                <a:spcPct val="90000"/>
              </a:lnSpc>
              <a:spcAft>
                <a:spcPts val="661"/>
              </a:spcAft>
            </a:pPr>
            <a:fld id="{BC29D94E-038F-4D2D-80A8-2F6BC0BA860D}" type="slidenum">
              <a:rPr lang="pl-PL" sz="300" smtClean="0"/>
              <a:pPr>
                <a:lnSpc>
                  <a:spcPct val="90000"/>
                </a:lnSpc>
                <a:spcAft>
                  <a:spcPts val="661"/>
                </a:spcAft>
              </a:pPr>
              <a:t>57</a:t>
            </a:fld>
            <a:endParaRPr lang="pl-PL" sz="300"/>
          </a:p>
        </p:txBody>
      </p:sp>
    </p:spTree>
    <p:extLst>
      <p:ext uri="{BB962C8B-B14F-4D97-AF65-F5344CB8AC3E}">
        <p14:creationId xmlns:p14="http://schemas.microsoft.com/office/powerpoint/2010/main" val="3523918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id="{B1DCD1DD-462D-4D94-9F9F-598741D64F73}"/>
              </a:ext>
            </a:extLst>
          </p:cNvPr>
          <p:cNvSpPr>
            <a:spLocks noGrp="1"/>
          </p:cNvSpPr>
          <p:nvPr>
            <p:ph type="sldNum" sz="quarter" idx="4294967295"/>
          </p:nvPr>
        </p:nvSpPr>
        <p:spPr>
          <a:xfrm>
            <a:off x="7193826" y="6882454"/>
            <a:ext cx="3191863" cy="503978"/>
          </a:xfrm>
        </p:spPr>
        <p:txBody>
          <a:bodyPr/>
          <a:lstStyle/>
          <a:p>
            <a:pPr rtl="0"/>
            <a:fld id="{8699F50C-BE38-4BD0-BA84-9B090E1F2B9B}" type="slidenum">
              <a:rPr lang="pl-PL" noProof="0" smtClean="0"/>
              <a:t>58</a:t>
            </a:fld>
            <a:endParaRPr lang="pl-PL" noProof="0"/>
          </a:p>
        </p:txBody>
      </p:sp>
      <p:graphicFrame>
        <p:nvGraphicFramePr>
          <p:cNvPr id="2" name="Diagram 1">
            <a:extLst>
              <a:ext uri="{FF2B5EF4-FFF2-40B4-BE49-F238E27FC236}">
                <a16:creationId xmlns:a16="http://schemas.microsoft.com/office/drawing/2014/main" id="{AC85E794-FA31-0354-A68F-F4905F5D11D6}"/>
              </a:ext>
            </a:extLst>
          </p:cNvPr>
          <p:cNvGraphicFramePr/>
          <p:nvPr>
            <p:extLst>
              <p:ext uri="{D42A27DB-BD31-4B8C-83A1-F6EECF244321}">
                <p14:modId xmlns:p14="http://schemas.microsoft.com/office/powerpoint/2010/main" val="200054846"/>
              </p:ext>
            </p:extLst>
          </p:nvPr>
        </p:nvGraphicFramePr>
        <p:xfrm>
          <a:off x="1169442" y="1187549"/>
          <a:ext cx="885698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ytuł 1">
            <a:extLst>
              <a:ext uri="{FF2B5EF4-FFF2-40B4-BE49-F238E27FC236}">
                <a16:creationId xmlns:a16="http://schemas.microsoft.com/office/drawing/2014/main" id="{F20D496C-D263-2F89-165F-1105840CC1B1}"/>
              </a:ext>
            </a:extLst>
          </p:cNvPr>
          <p:cNvSpPr txBox="1">
            <a:spLocks/>
          </p:cNvSpPr>
          <p:nvPr/>
        </p:nvSpPr>
        <p:spPr>
          <a:xfrm>
            <a:off x="1169442" y="467469"/>
            <a:ext cx="9071610" cy="1259946"/>
          </a:xfrm>
          <a:prstGeom prst="rect">
            <a:avLst/>
          </a:prstGeom>
        </p:spPr>
        <p:txBody>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pl-PL" sz="3527" kern="0" dirty="0"/>
              <a:t>Wszędzie zakazy a mimo, to…</a:t>
            </a:r>
          </a:p>
        </p:txBody>
      </p:sp>
      <p:pic>
        <p:nvPicPr>
          <p:cNvPr id="4" name="Obraz 3" descr="Obraz zawierający tekst&#10;&#10;Opis wygenerowany automatycznie">
            <a:extLst>
              <a:ext uri="{FF2B5EF4-FFF2-40B4-BE49-F238E27FC236}">
                <a16:creationId xmlns:a16="http://schemas.microsoft.com/office/drawing/2014/main" id="{60DE03D1-0D94-4D33-B2D8-14B5EFD24E6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11026" y="4743425"/>
            <a:ext cx="3281109" cy="2196445"/>
          </a:xfrm>
          <a:prstGeom prst="rect">
            <a:avLst/>
          </a:prstGeom>
        </p:spPr>
      </p:pic>
    </p:spTree>
    <p:extLst>
      <p:ext uri="{BB962C8B-B14F-4D97-AF65-F5344CB8AC3E}">
        <p14:creationId xmlns:p14="http://schemas.microsoft.com/office/powerpoint/2010/main" val="335917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2183985C-9B08-43FF-8A35-FC8340C54F3D}"/>
              </a:ext>
            </a:extLst>
          </p:cNvPr>
          <p:cNvSpPr>
            <a:spLocks noGrp="1"/>
          </p:cNvSpPr>
          <p:nvPr>
            <p:ph type="sldNum" sz="quarter" idx="4294967295"/>
          </p:nvPr>
        </p:nvSpPr>
        <p:spPr>
          <a:xfrm>
            <a:off x="7193826" y="6882454"/>
            <a:ext cx="3191863" cy="503978"/>
          </a:xfrm>
        </p:spPr>
        <p:txBody>
          <a:bodyPr/>
          <a:lstStyle/>
          <a:p>
            <a:pPr rtl="0"/>
            <a:fld id="{8699F50C-BE38-4BD0-BA84-9B090E1F2B9B}" type="slidenum">
              <a:rPr lang="pl-PL" noProof="0" smtClean="0"/>
              <a:t>59</a:t>
            </a:fld>
            <a:endParaRPr lang="pl-PL" noProof="0"/>
          </a:p>
        </p:txBody>
      </p:sp>
      <p:graphicFrame>
        <p:nvGraphicFramePr>
          <p:cNvPr id="6" name="Diagram 5">
            <a:extLst>
              <a:ext uri="{FF2B5EF4-FFF2-40B4-BE49-F238E27FC236}">
                <a16:creationId xmlns:a16="http://schemas.microsoft.com/office/drawing/2014/main" id="{46E8F982-0FAB-1D75-4D07-8242A6B6C90E}"/>
              </a:ext>
            </a:extLst>
          </p:cNvPr>
          <p:cNvGraphicFramePr/>
          <p:nvPr>
            <p:extLst>
              <p:ext uri="{D42A27DB-BD31-4B8C-83A1-F6EECF244321}">
                <p14:modId xmlns:p14="http://schemas.microsoft.com/office/powerpoint/2010/main" val="1897508084"/>
              </p:ext>
            </p:extLst>
          </p:nvPr>
        </p:nvGraphicFramePr>
        <p:xfrm>
          <a:off x="306124" y="395461"/>
          <a:ext cx="10130729" cy="7164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ole tekstowe 3">
            <a:extLst>
              <a:ext uri="{FF2B5EF4-FFF2-40B4-BE49-F238E27FC236}">
                <a16:creationId xmlns:a16="http://schemas.microsoft.com/office/drawing/2014/main" id="{82BAD2FD-A551-509F-88B3-39C2266BB0EF}"/>
              </a:ext>
            </a:extLst>
          </p:cNvPr>
          <p:cNvSpPr txBox="1"/>
          <p:nvPr/>
        </p:nvSpPr>
        <p:spPr>
          <a:xfrm>
            <a:off x="937716" y="395461"/>
            <a:ext cx="4408190" cy="635110"/>
          </a:xfrm>
          <a:prstGeom prst="rect">
            <a:avLst/>
          </a:prstGeom>
          <a:noFill/>
        </p:spPr>
        <p:txBody>
          <a:bodyPr wrap="square" rtlCol="0">
            <a:spAutoFit/>
          </a:bodyPr>
          <a:lstStyle/>
          <a:p>
            <a:r>
              <a:rPr lang="pl-PL" altLang="pl-PL" sz="3527" dirty="0">
                <a:solidFill>
                  <a:schemeClr val="tx2"/>
                </a:solidFill>
                <a:latin typeface="+mj-lt"/>
                <a:ea typeface="+mj-ea"/>
                <a:cs typeface="+mj-cs"/>
              </a:rPr>
              <a:t>Art. 107 ust. 2 TFUE</a:t>
            </a:r>
            <a:endParaRPr lang="pl-PL" sz="1984" dirty="0"/>
          </a:p>
        </p:txBody>
      </p:sp>
    </p:spTree>
    <p:extLst>
      <p:ext uri="{BB962C8B-B14F-4D97-AF65-F5344CB8AC3E}">
        <p14:creationId xmlns:p14="http://schemas.microsoft.com/office/powerpoint/2010/main" val="3115080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00359446-0677-E747-7242-1BA136CAB718}"/>
              </a:ext>
            </a:extLst>
          </p:cNvPr>
          <p:cNvSpPr>
            <a:spLocks noGrp="1"/>
          </p:cNvSpPr>
          <p:nvPr>
            <p:ph type="sldNum" sz="quarter" idx="12"/>
          </p:nvPr>
        </p:nvSpPr>
        <p:spPr/>
        <p:txBody>
          <a:bodyPr/>
          <a:lstStyle/>
          <a:p>
            <a:fld id="{BC29D94E-038F-4D2D-80A8-2F6BC0BA860D}" type="slidenum">
              <a:rPr lang="pl-PL" smtClean="0"/>
              <a:pPr/>
              <a:t>6</a:t>
            </a:fld>
            <a:endParaRPr lang="pl-PL"/>
          </a:p>
        </p:txBody>
      </p:sp>
      <p:sp>
        <p:nvSpPr>
          <p:cNvPr id="2" name="Tytuł 1">
            <a:extLst>
              <a:ext uri="{FF2B5EF4-FFF2-40B4-BE49-F238E27FC236}">
                <a16:creationId xmlns:a16="http://schemas.microsoft.com/office/drawing/2014/main" id="{8FF577E5-C214-DB05-70FC-C801366A2766}"/>
              </a:ext>
            </a:extLst>
          </p:cNvPr>
          <p:cNvSpPr>
            <a:spLocks noGrp="1"/>
          </p:cNvSpPr>
          <p:nvPr>
            <p:ph type="title" idx="4294967295"/>
          </p:nvPr>
        </p:nvSpPr>
        <p:spPr>
          <a:xfrm>
            <a:off x="1795310" y="236241"/>
            <a:ext cx="8590380" cy="1611680"/>
          </a:xfrm>
        </p:spPr>
        <p:txBody>
          <a:bodyPr/>
          <a:lstStyle/>
          <a:p>
            <a:r>
              <a:rPr lang="pl-PL" dirty="0"/>
              <a:t>Pomoc publiczna</a:t>
            </a:r>
          </a:p>
        </p:txBody>
      </p:sp>
      <p:pic>
        <p:nvPicPr>
          <p:cNvPr id="3074" name="Picture 2">
            <a:extLst>
              <a:ext uri="{FF2B5EF4-FFF2-40B4-BE49-F238E27FC236}">
                <a16:creationId xmlns:a16="http://schemas.microsoft.com/office/drawing/2014/main" id="{04136810-F51B-BFD3-DD73-488023CAC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55521" y="1954202"/>
            <a:ext cx="2580770" cy="388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047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72A5408-5679-4FD4-AECD-733408376CB0}"/>
              </a:ext>
            </a:extLst>
          </p:cNvPr>
          <p:cNvSpPr txBox="1">
            <a:spLocks noGrp="1"/>
          </p:cNvSpPr>
          <p:nvPr/>
        </p:nvSpPr>
        <p:spPr>
          <a:xfrm>
            <a:off x="7343648" y="6118007"/>
            <a:ext cx="1763924" cy="278642"/>
          </a:xfrm>
          <a:prstGeom prst="rect">
            <a:avLst/>
          </a:prstGeom>
          <a:noFill/>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eaLnBrk="1" hangingPunct="1"/>
            <a:fld id="{E387F733-1902-4936-B606-85358D91DA7C}" type="slidenum">
              <a:rPr lang="pl-PL" altLang="pl-PL" sz="916" b="0">
                <a:solidFill>
                  <a:srgbClr val="898989"/>
                </a:solidFill>
                <a:latin typeface="Century Schoolbook" panose="02040604050505020304" pitchFamily="18" charset="0"/>
              </a:rPr>
              <a:pPr algn="r" eaLnBrk="1" hangingPunct="1"/>
              <a:t>60</a:t>
            </a:fld>
            <a:endParaRPr lang="pl-PL" altLang="pl-PL" sz="916" b="0">
              <a:solidFill>
                <a:srgbClr val="898989"/>
              </a:solidFill>
              <a:latin typeface="Century Schoolbook" panose="02040604050505020304" pitchFamily="18" charset="0"/>
            </a:endParaRPr>
          </a:p>
        </p:txBody>
      </p:sp>
      <p:sp>
        <p:nvSpPr>
          <p:cNvPr id="37892" name="Text Box 4">
            <a:extLst>
              <a:ext uri="{FF2B5EF4-FFF2-40B4-BE49-F238E27FC236}">
                <a16:creationId xmlns:a16="http://schemas.microsoft.com/office/drawing/2014/main" id="{EFD53A51-5767-4FC6-B642-D8BBA9B7806D}"/>
              </a:ext>
            </a:extLst>
          </p:cNvPr>
          <p:cNvSpPr txBox="1">
            <a:spLocks noChangeArrowheads="1"/>
          </p:cNvSpPr>
          <p:nvPr/>
        </p:nvSpPr>
        <p:spPr bwMode="auto">
          <a:xfrm>
            <a:off x="2103971" y="2570776"/>
            <a:ext cx="6648637" cy="30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pl-PL" altLang="pl-PL" sz="1375" b="0"/>
          </a:p>
        </p:txBody>
      </p:sp>
      <p:sp>
        <p:nvSpPr>
          <p:cNvPr id="167941" name="Text Box 5">
            <a:extLst>
              <a:ext uri="{FF2B5EF4-FFF2-40B4-BE49-F238E27FC236}">
                <a16:creationId xmlns:a16="http://schemas.microsoft.com/office/drawing/2014/main" id="{8F88C2EB-4C26-4F9B-99D9-62EBC1450D4E}"/>
              </a:ext>
            </a:extLst>
          </p:cNvPr>
          <p:cNvSpPr txBox="1">
            <a:spLocks noChangeArrowheads="1"/>
          </p:cNvSpPr>
          <p:nvPr/>
        </p:nvSpPr>
        <p:spPr bwMode="auto">
          <a:xfrm>
            <a:off x="2214214" y="2681021"/>
            <a:ext cx="6154351" cy="621324"/>
          </a:xfrm>
          <a:prstGeom prst="rect">
            <a:avLst/>
          </a:prstGeom>
          <a:noFill/>
          <a:ln w="9525">
            <a:noFill/>
            <a:miter lim="800000"/>
            <a:headEnd/>
            <a:tailEnd/>
          </a:ln>
          <a:effectLst/>
        </p:spPr>
        <p:txBody>
          <a:bodyPr>
            <a:spAutoFit/>
          </a:bodyPr>
          <a:lstStyle/>
          <a:p>
            <a:pPr>
              <a:defRPr/>
            </a:pPr>
            <a:endParaRPr lang="pl-PL" sz="1375">
              <a:solidFill>
                <a:srgbClr val="000066"/>
              </a:solidFill>
              <a:effectLst>
                <a:outerShdw blurRad="38100" dist="38100" dir="2700000" algn="tl">
                  <a:srgbClr val="C0C0C0"/>
                </a:outerShdw>
              </a:effectLst>
              <a:cs typeface="Arial" charset="0"/>
            </a:endParaRPr>
          </a:p>
          <a:p>
            <a:pPr>
              <a:spcBef>
                <a:spcPct val="50000"/>
              </a:spcBef>
              <a:defRPr/>
            </a:pPr>
            <a:endParaRPr lang="pl-PL" sz="1375">
              <a:cs typeface="Arial" charset="0"/>
            </a:endParaRPr>
          </a:p>
        </p:txBody>
      </p:sp>
      <p:sp>
        <p:nvSpPr>
          <p:cNvPr id="167942" name="Text Box 6">
            <a:extLst>
              <a:ext uri="{FF2B5EF4-FFF2-40B4-BE49-F238E27FC236}">
                <a16:creationId xmlns:a16="http://schemas.microsoft.com/office/drawing/2014/main" id="{1DA2160C-E64C-4160-881F-51AEA13DEC30}"/>
              </a:ext>
            </a:extLst>
          </p:cNvPr>
          <p:cNvSpPr txBox="1">
            <a:spLocks noChangeArrowheads="1"/>
          </p:cNvSpPr>
          <p:nvPr/>
        </p:nvSpPr>
        <p:spPr bwMode="auto">
          <a:xfrm>
            <a:off x="1939208" y="2406014"/>
            <a:ext cx="6594121" cy="303929"/>
          </a:xfrm>
          <a:prstGeom prst="rect">
            <a:avLst/>
          </a:prstGeom>
          <a:noFill/>
          <a:ln w="9525">
            <a:noFill/>
            <a:miter lim="800000"/>
            <a:headEnd/>
            <a:tailEnd/>
          </a:ln>
          <a:effectLst/>
        </p:spPr>
        <p:txBody>
          <a:bodyPr>
            <a:spAutoFit/>
          </a:bodyPr>
          <a:lstStyle/>
          <a:p>
            <a:pPr marL="272588" indent="-272588" algn="just">
              <a:buFont typeface="Wingdings" pitchFamily="2" charset="2"/>
              <a:buChar char="Ø"/>
              <a:defRPr/>
            </a:pPr>
            <a:endParaRPr lang="pl-PL" sz="1375">
              <a:solidFill>
                <a:srgbClr val="000066"/>
              </a:solidFill>
              <a:effectLst>
                <a:outerShdw blurRad="38100" dist="38100" dir="2700000" algn="tl">
                  <a:srgbClr val="C0C0C0"/>
                </a:outerShdw>
              </a:effectLst>
              <a:latin typeface="Tahoma" pitchFamily="34" charset="0"/>
              <a:cs typeface="Arial" charset="0"/>
            </a:endParaRPr>
          </a:p>
        </p:txBody>
      </p:sp>
      <p:sp>
        <p:nvSpPr>
          <p:cNvPr id="2" name="pole tekstowe 1">
            <a:extLst>
              <a:ext uri="{FF2B5EF4-FFF2-40B4-BE49-F238E27FC236}">
                <a16:creationId xmlns:a16="http://schemas.microsoft.com/office/drawing/2014/main" id="{7DA6D7D2-2705-0399-EA14-52AA5D2262CC}"/>
              </a:ext>
            </a:extLst>
          </p:cNvPr>
          <p:cNvSpPr txBox="1"/>
          <p:nvPr/>
        </p:nvSpPr>
        <p:spPr>
          <a:xfrm>
            <a:off x="953418" y="475020"/>
            <a:ext cx="4603778" cy="635110"/>
          </a:xfrm>
          <a:prstGeom prst="rect">
            <a:avLst/>
          </a:prstGeom>
          <a:noFill/>
        </p:spPr>
        <p:txBody>
          <a:bodyPr wrap="square" rtlCol="0">
            <a:spAutoFit/>
          </a:bodyPr>
          <a:lstStyle/>
          <a:p>
            <a:r>
              <a:rPr lang="pl-PL" altLang="pl-PL" sz="3527" dirty="0">
                <a:solidFill>
                  <a:schemeClr val="tx2"/>
                </a:solidFill>
                <a:latin typeface="+mj-lt"/>
                <a:ea typeface="+mj-ea"/>
                <a:cs typeface="+mj-cs"/>
              </a:rPr>
              <a:t>Art. 107 ust. 3 TFUE</a:t>
            </a:r>
            <a:endParaRPr lang="pl-PL" sz="1984" dirty="0"/>
          </a:p>
        </p:txBody>
      </p:sp>
      <p:graphicFrame>
        <p:nvGraphicFramePr>
          <p:cNvPr id="6" name="Diagram 5">
            <a:extLst>
              <a:ext uri="{FF2B5EF4-FFF2-40B4-BE49-F238E27FC236}">
                <a16:creationId xmlns:a16="http://schemas.microsoft.com/office/drawing/2014/main" id="{60EF38EA-4AC5-FEBB-67A9-7BA1CB64E3B4}"/>
              </a:ext>
            </a:extLst>
          </p:cNvPr>
          <p:cNvGraphicFramePr/>
          <p:nvPr>
            <p:extLst>
              <p:ext uri="{D42A27DB-BD31-4B8C-83A1-F6EECF244321}">
                <p14:modId xmlns:p14="http://schemas.microsoft.com/office/powerpoint/2010/main" val="110158610"/>
              </p:ext>
            </p:extLst>
          </p:nvPr>
        </p:nvGraphicFramePr>
        <p:xfrm>
          <a:off x="444750" y="1597012"/>
          <a:ext cx="9802312" cy="4365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7492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1025525" y="899836"/>
            <a:ext cx="8640381" cy="1080001"/>
          </a:xfrm>
        </p:spPr>
        <p:txBody>
          <a:bodyPr anchor="t">
            <a:normAutofit/>
          </a:bodyPr>
          <a:lstStyle/>
          <a:p>
            <a:r>
              <a:rPr lang="pl-PL" altLang="pl-PL"/>
              <a:t>Kiedy pomoc publiczna jest dopuszczalna?</a:t>
            </a:r>
            <a:endParaRPr lang="en-US" altLang="pl-PL"/>
          </a:p>
        </p:txBody>
      </p:sp>
      <p:sp>
        <p:nvSpPr>
          <p:cNvPr id="5" name="Symbol zastępczy numeru slajdu 4"/>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61</a:t>
            </a:fld>
            <a:endParaRPr lang="pl-PL" altLang="pl-PL" sz="500">
              <a:solidFill>
                <a:schemeClr val="tx2"/>
              </a:solidFill>
            </a:endParaRPr>
          </a:p>
        </p:txBody>
      </p:sp>
      <p:sp>
        <p:nvSpPr>
          <p:cNvPr id="73" name="Footer Placeholder 1">
            <a:extLst>
              <a:ext uri="{FF2B5EF4-FFF2-40B4-BE49-F238E27FC236}">
                <a16:creationId xmlns:a16="http://schemas.microsoft.com/office/drawing/2014/main" id="{8B2024CB-3036-4DAE-AB53-E21965E18667}"/>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graphicFrame>
        <p:nvGraphicFramePr>
          <p:cNvPr id="3" name="Diagram 2">
            <a:extLst>
              <a:ext uri="{FF2B5EF4-FFF2-40B4-BE49-F238E27FC236}">
                <a16:creationId xmlns:a16="http://schemas.microsoft.com/office/drawing/2014/main" id="{A775993B-5551-99CD-12F6-389B427F298B}"/>
              </a:ext>
            </a:extLst>
          </p:cNvPr>
          <p:cNvGraphicFramePr/>
          <p:nvPr>
            <p:extLst>
              <p:ext uri="{D42A27DB-BD31-4B8C-83A1-F6EECF244321}">
                <p14:modId xmlns:p14="http://schemas.microsoft.com/office/powerpoint/2010/main" val="2403411432"/>
              </p:ext>
            </p:extLst>
          </p:nvPr>
        </p:nvGraphicFramePr>
        <p:xfrm>
          <a:off x="665386" y="1403573"/>
          <a:ext cx="9505056" cy="5616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417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A43FA2B-2421-DD3C-DF1E-D6816FD86896}"/>
              </a:ext>
            </a:extLst>
          </p:cNvPr>
          <p:cNvGraphicFramePr/>
          <p:nvPr>
            <p:extLst>
              <p:ext uri="{D42A27DB-BD31-4B8C-83A1-F6EECF244321}">
                <p14:modId xmlns:p14="http://schemas.microsoft.com/office/powerpoint/2010/main" val="1540213959"/>
              </p:ext>
            </p:extLst>
          </p:nvPr>
        </p:nvGraphicFramePr>
        <p:xfrm>
          <a:off x="737394" y="2049594"/>
          <a:ext cx="6434148" cy="4838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1" name="Footer Placeholder 5">
            <a:extLst>
              <a:ext uri="{FF2B5EF4-FFF2-40B4-BE49-F238E27FC236}">
                <a16:creationId xmlns:a16="http://schemas.microsoft.com/office/drawing/2014/main" id="{E2CF669F-CE2B-4CF3-953F-2DAC0409B19F}"/>
              </a:ext>
            </a:extLst>
          </p:cNvPr>
          <p:cNvSpPr>
            <a:spLocks noGrp="1"/>
          </p:cNvSpPr>
          <p:nvPr>
            <p:ph type="ftr" sz="quarter" idx="11"/>
          </p:nvPr>
        </p:nvSpPr>
        <p:spPr/>
        <p:txBody>
          <a:bodyPr/>
          <a:lstStyle/>
          <a:p>
            <a:pPr>
              <a:spcAft>
                <a:spcPts val="496"/>
              </a:spcAft>
            </a:pPr>
            <a:r>
              <a:rPr lang="pl-PL" noProof="0" dirty="0"/>
              <a:t>Dodaj stopkę</a:t>
            </a:r>
          </a:p>
        </p:txBody>
      </p:sp>
      <p:sp>
        <p:nvSpPr>
          <p:cNvPr id="4" name="Symbol zastępczy numeru slajdu 3">
            <a:extLst>
              <a:ext uri="{FF2B5EF4-FFF2-40B4-BE49-F238E27FC236}">
                <a16:creationId xmlns:a16="http://schemas.microsoft.com/office/drawing/2014/main" id="{5318D390-C1A0-4FD7-8D62-F94BA020329D}"/>
              </a:ext>
            </a:extLst>
          </p:cNvPr>
          <p:cNvSpPr>
            <a:spLocks noGrp="1"/>
          </p:cNvSpPr>
          <p:nvPr>
            <p:ph type="sldNum" sz="quarter" idx="12"/>
          </p:nvPr>
        </p:nvSpPr>
        <p:spPr/>
        <p:txBody>
          <a:bodyPr vert="horz" wrap="square" lIns="100796" tIns="50398" rIns="100796" bIns="50398" numCol="1" rtlCol="0" anchor="b" anchorCtr="0" compatLnSpc="1">
            <a:prstTxWarp prst="textNoShape">
              <a:avLst/>
            </a:prstTxWarp>
            <a:normAutofit fontScale="62500" lnSpcReduction="20000"/>
          </a:bodyPr>
          <a:lstStyle>
            <a:lvl1pPr eaLnBrk="0" hangingPunct="0">
              <a:defRPr b="1">
                <a:solidFill>
                  <a:schemeClr val="tx1"/>
                </a:solidFill>
                <a:latin typeface="Arial" panose="020B0604020202020204" pitchFamily="34" charset="0"/>
                <a:cs typeface="Arial" panose="020B0604020202020204" pitchFamily="34" charset="0"/>
              </a:defRPr>
            </a:lvl1pPr>
            <a:lvl2pPr marL="566982" indent="-218070" eaLnBrk="0" hangingPunct="0">
              <a:defRPr b="1">
                <a:solidFill>
                  <a:schemeClr val="tx1"/>
                </a:solidFill>
                <a:latin typeface="Arial" panose="020B0604020202020204" pitchFamily="34" charset="0"/>
                <a:cs typeface="Arial" panose="020B0604020202020204" pitchFamily="34" charset="0"/>
              </a:defRPr>
            </a:lvl2pPr>
            <a:lvl3pPr marL="872280" indent="-174457" eaLnBrk="0" hangingPunct="0">
              <a:defRPr b="1">
                <a:solidFill>
                  <a:schemeClr val="tx1"/>
                </a:solidFill>
                <a:latin typeface="Arial" panose="020B0604020202020204" pitchFamily="34" charset="0"/>
                <a:cs typeface="Arial" panose="020B0604020202020204" pitchFamily="34" charset="0"/>
              </a:defRPr>
            </a:lvl3pPr>
            <a:lvl4pPr marL="1221193" indent="-174457" eaLnBrk="0" hangingPunct="0">
              <a:defRPr b="1">
                <a:solidFill>
                  <a:schemeClr val="tx1"/>
                </a:solidFill>
                <a:latin typeface="Arial" panose="020B0604020202020204" pitchFamily="34" charset="0"/>
                <a:cs typeface="Arial" panose="020B0604020202020204" pitchFamily="34" charset="0"/>
              </a:defRPr>
            </a:lvl4pPr>
            <a:lvl5pPr marL="1570105" indent="-174457" eaLnBrk="0" hangingPunct="0">
              <a:defRPr b="1">
                <a:solidFill>
                  <a:schemeClr val="tx1"/>
                </a:solidFill>
                <a:latin typeface="Arial" panose="020B0604020202020204" pitchFamily="34" charset="0"/>
                <a:cs typeface="Arial" panose="020B0604020202020204" pitchFamily="34" charset="0"/>
              </a:defRPr>
            </a:lvl5pPr>
            <a:lvl6pPr marL="1919016" indent="-174457"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267929" indent="-174457"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2616841" indent="-174457"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2965752" indent="-174457"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Aft>
                <a:spcPts val="661"/>
              </a:spcAft>
            </a:pPr>
            <a:fld id="{A1059F9F-605D-4AC7-996C-CCA566ABFCFD}" type="slidenum">
              <a:rPr lang="pl-PL" altLang="pl-PL">
                <a:latin typeface="+mn-lt"/>
                <a:cs typeface="+mn-cs"/>
              </a:rPr>
              <a:pPr eaLnBrk="1" hangingPunct="1">
                <a:spcAft>
                  <a:spcPts val="661"/>
                </a:spcAft>
              </a:pPr>
              <a:t>62</a:t>
            </a:fld>
            <a:endParaRPr lang="pl-PL" altLang="pl-PL">
              <a:latin typeface="+mn-lt"/>
              <a:cs typeface="+mn-cs"/>
            </a:endParaRPr>
          </a:p>
        </p:txBody>
      </p:sp>
      <p:sp>
        <p:nvSpPr>
          <p:cNvPr id="7170" name="Tytuł 2">
            <a:extLst>
              <a:ext uri="{FF2B5EF4-FFF2-40B4-BE49-F238E27FC236}">
                <a16:creationId xmlns:a16="http://schemas.microsoft.com/office/drawing/2014/main" id="{3235C188-5056-49B2-9D61-C6DE1A7A2989}"/>
              </a:ext>
            </a:extLst>
          </p:cNvPr>
          <p:cNvSpPr>
            <a:spLocks noGrp="1"/>
          </p:cNvSpPr>
          <p:nvPr>
            <p:ph type="title" idx="4294967295"/>
          </p:nvPr>
        </p:nvSpPr>
        <p:spPr>
          <a:xfrm>
            <a:off x="1302704" y="595638"/>
            <a:ext cx="8865994" cy="1340442"/>
          </a:xfrm>
        </p:spPr>
        <p:txBody>
          <a:bodyPr vert="horz" wrap="square" lIns="100796" tIns="50398" rIns="100796" bIns="50398" numCol="1" rtlCol="0" anchor="b" anchorCtr="0" compatLnSpc="1">
            <a:prstTxWarp prst="textNoShape">
              <a:avLst/>
            </a:prstTxWarp>
            <a:normAutofit fontScale="90000"/>
          </a:bodyPr>
          <a:lstStyle/>
          <a:p>
            <a:pPr marL="204745" indent="-204745">
              <a:lnSpc>
                <a:spcPct val="90000"/>
              </a:lnSpc>
              <a:defRPr/>
            </a:pPr>
            <a:br>
              <a:rPr lang="pl-PL" sz="1764" dirty="0">
                <a:latin typeface="+mj-lt"/>
                <a:ea typeface="+mj-ea"/>
                <a:cs typeface="+mj-cs"/>
              </a:rPr>
            </a:br>
            <a:br>
              <a:rPr lang="pl-PL" sz="1764" dirty="0">
                <a:latin typeface="+mj-lt"/>
                <a:ea typeface="+mj-ea"/>
                <a:cs typeface="+mj-cs"/>
              </a:rPr>
            </a:br>
            <a:r>
              <a:rPr lang="pl-PL" sz="3527" dirty="0"/>
              <a:t>ŹRÓDŁA PRAWA W ZAKRESIE POMOCY PUBLICZNEJ </a:t>
            </a:r>
            <a:br>
              <a:rPr lang="pl-PL" sz="3527" dirty="0"/>
            </a:br>
            <a:r>
              <a:rPr lang="pl-PL" sz="3527" dirty="0"/>
              <a:t>– PODSTAWOWE AKTY PRAWNE </a:t>
            </a:r>
          </a:p>
        </p:txBody>
      </p:sp>
      <p:pic>
        <p:nvPicPr>
          <p:cNvPr id="3" name="Symbol zastępczy obrazu 2" descr="Obraz zawierający osoba&#10;&#10;Opis wygenerowany automatycznie">
            <a:extLst>
              <a:ext uri="{FF2B5EF4-FFF2-40B4-BE49-F238E27FC236}">
                <a16:creationId xmlns:a16="http://schemas.microsoft.com/office/drawing/2014/main" id="{6B2F8B98-369E-44AE-B72D-D7EFC25C37DD}"/>
              </a:ext>
            </a:extLst>
          </p:cNvPr>
          <p:cNvPicPr>
            <a:picLocks noGrp="1" noChangeAspect="1"/>
          </p:cNvPicPr>
          <p:nvPr>
            <p:ph type="pic" sz="quarter" idx="4294967295"/>
          </p:nvPr>
        </p:nvPicPr>
        <p:blipFill>
          <a:blip r:embed="rId8" cstate="email">
            <a:extLst>
              <a:ext uri="{28A0092B-C50C-407E-A947-70E740481C1C}">
                <a14:useLocalDpi xmlns:a14="http://schemas.microsoft.com/office/drawing/2010/main"/>
              </a:ext>
            </a:extLst>
          </a:blip>
          <a:srcRect/>
          <a:stretch/>
        </p:blipFill>
        <p:spPr>
          <a:xfrm>
            <a:off x="7331061" y="2033576"/>
            <a:ext cx="3054628" cy="3968774"/>
          </a:xfrm>
          <a:noFill/>
        </p:spPr>
      </p:pic>
    </p:spTree>
    <p:extLst>
      <p:ext uri="{BB962C8B-B14F-4D97-AF65-F5344CB8AC3E}">
        <p14:creationId xmlns:p14="http://schemas.microsoft.com/office/powerpoint/2010/main" val="3156929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gwiazda, rozgwiazda, bezkręgowiec, niebieskie&#10;&#10;Opis wygenerowany automatycznie">
            <a:extLst>
              <a:ext uri="{FF2B5EF4-FFF2-40B4-BE49-F238E27FC236}">
                <a16:creationId xmlns:a16="http://schemas.microsoft.com/office/drawing/2014/main" id="{CDF821CC-5092-0DB5-C2DD-21B1FF81978F}"/>
              </a:ext>
            </a:extLst>
          </p:cNvPr>
          <p:cNvPicPr>
            <a:picLocks noChangeAspect="1"/>
          </p:cNvPicPr>
          <p:nvPr/>
        </p:nvPicPr>
        <p:blipFill>
          <a:blip r:embed="rId2">
            <a:extLst>
              <a:ext uri="{28A0092B-C50C-407E-A947-70E740481C1C}">
                <a14:useLocalDpi xmlns:a14="http://schemas.microsoft.com/office/drawing/2010/main" val="0"/>
              </a:ext>
            </a:extLst>
          </a:blip>
          <a:srcRect l="17255" r="-1" b="-1"/>
          <a:stretch/>
        </p:blipFill>
        <p:spPr>
          <a:xfrm>
            <a:off x="1025525" y="10"/>
            <a:ext cx="8640763" cy="5221278"/>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763" h="5221288">
                <a:moveTo>
                  <a:pt x="0" y="0"/>
                </a:moveTo>
                <a:lnTo>
                  <a:pt x="8640763" y="0"/>
                </a:lnTo>
                <a:lnTo>
                  <a:pt x="8640763" y="4500563"/>
                </a:lnTo>
                <a:lnTo>
                  <a:pt x="1439863" y="4500563"/>
                </a:lnTo>
                <a:lnTo>
                  <a:pt x="1439863" y="5221288"/>
                </a:lnTo>
                <a:lnTo>
                  <a:pt x="0" y="5221288"/>
                </a:lnTo>
                <a:close/>
              </a:path>
            </a:pathLst>
          </a:custGeom>
          <a:noFill/>
        </p:spPr>
      </p:pic>
      <p:sp>
        <p:nvSpPr>
          <p:cNvPr id="5" name="Tytuł 4">
            <a:extLst>
              <a:ext uri="{FF2B5EF4-FFF2-40B4-BE49-F238E27FC236}">
                <a16:creationId xmlns:a16="http://schemas.microsoft.com/office/drawing/2014/main" id="{CBC11313-9387-5F64-2CD3-5E92811BEAD3}"/>
              </a:ext>
            </a:extLst>
          </p:cNvPr>
          <p:cNvSpPr>
            <a:spLocks noGrp="1"/>
          </p:cNvSpPr>
          <p:nvPr>
            <p:ph type="title"/>
          </p:nvPr>
        </p:nvSpPr>
        <p:spPr>
          <a:xfrm>
            <a:off x="2753618" y="5292005"/>
            <a:ext cx="7559675" cy="705572"/>
          </a:xfrm>
        </p:spPr>
        <p:txBody>
          <a:bodyPr anchor="t">
            <a:normAutofit fontScale="90000"/>
          </a:bodyPr>
          <a:lstStyle/>
          <a:p>
            <a:r>
              <a:rPr lang="pl-PL" sz="1800" dirty="0"/>
              <a:t>Dopuszczalność pomocy </a:t>
            </a:r>
            <a:br>
              <a:rPr lang="pl-PL" sz="1800" dirty="0"/>
            </a:br>
            <a:r>
              <a:rPr lang="pl-PL" sz="1800" dirty="0"/>
              <a:t>Procedura notyfikacji</a:t>
            </a:r>
          </a:p>
        </p:txBody>
      </p:sp>
      <p:sp>
        <p:nvSpPr>
          <p:cNvPr id="4" name="Symbol zastępczy numeru slajdu 3" hidden="1">
            <a:extLst>
              <a:ext uri="{FF2B5EF4-FFF2-40B4-BE49-F238E27FC236}">
                <a16:creationId xmlns:a16="http://schemas.microsoft.com/office/drawing/2014/main" id="{CC30609D-E166-B90A-D293-88B2BF07C6E8}"/>
              </a:ext>
            </a:extLst>
          </p:cNvPr>
          <p:cNvSpPr>
            <a:spLocks noGrp="1"/>
          </p:cNvSpPr>
          <p:nvPr>
            <p:ph type="sldNum" sz="quarter" idx="4294967295"/>
          </p:nvPr>
        </p:nvSpPr>
        <p:spPr>
          <a:xfrm>
            <a:off x="8585200" y="7019837"/>
            <a:ext cx="1080000" cy="180000"/>
          </a:xfrm>
        </p:spPr>
        <p:txBody>
          <a:bodyPr wrap="square" anchor="b">
            <a:normAutofit fontScale="92500" lnSpcReduction="20000"/>
          </a:bodyPr>
          <a:lstStyle/>
          <a:p>
            <a:pPr>
              <a:lnSpc>
                <a:spcPct val="90000"/>
              </a:lnSpc>
              <a:spcAft>
                <a:spcPts val="661"/>
              </a:spcAft>
            </a:pPr>
            <a:fld id="{BC29D94E-038F-4D2D-80A8-2F6BC0BA860D}" type="slidenum">
              <a:rPr lang="pl-PL" sz="300" smtClean="0"/>
              <a:pPr>
                <a:lnSpc>
                  <a:spcPct val="90000"/>
                </a:lnSpc>
                <a:spcAft>
                  <a:spcPts val="661"/>
                </a:spcAft>
              </a:pPr>
              <a:t>63</a:t>
            </a:fld>
            <a:endParaRPr lang="pl-PL" sz="300"/>
          </a:p>
        </p:txBody>
      </p:sp>
    </p:spTree>
    <p:extLst>
      <p:ext uri="{BB962C8B-B14F-4D97-AF65-F5344CB8AC3E}">
        <p14:creationId xmlns:p14="http://schemas.microsoft.com/office/powerpoint/2010/main" val="4290475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35B2D146-99AF-4C58-964E-C7237E5B54B8}"/>
              </a:ext>
            </a:extLst>
          </p:cNvPr>
          <p:cNvSpPr>
            <a:spLocks noGrp="1"/>
          </p:cNvSpPr>
          <p:nvPr>
            <p:ph type="title"/>
          </p:nvPr>
        </p:nvSpPr>
        <p:spPr>
          <a:xfrm>
            <a:off x="1025525" y="899836"/>
            <a:ext cx="8640381" cy="1080001"/>
          </a:xfrm>
        </p:spPr>
        <p:txBody>
          <a:bodyPr vert="horz" lIns="75597" tIns="37798" rIns="75597" bIns="0" numCol="1" rtlCol="0" anchor="t" anchorCtr="0" compatLnSpc="1">
            <a:prstTxWarp prst="textNoShape">
              <a:avLst/>
            </a:prstTxWarp>
            <a:normAutofit/>
          </a:bodyPr>
          <a:lstStyle/>
          <a:p>
            <a:pPr>
              <a:defRPr/>
            </a:pPr>
            <a:r>
              <a:rPr lang="pl-PL"/>
              <a:t>KATEGORIE POMOCY PUBLICZNEJ</a:t>
            </a:r>
          </a:p>
        </p:txBody>
      </p:sp>
      <p:sp>
        <p:nvSpPr>
          <p:cNvPr id="139" name="Slide Number Placeholder 6">
            <a:extLst>
              <a:ext uri="{FF2B5EF4-FFF2-40B4-BE49-F238E27FC236}">
                <a16:creationId xmlns:a16="http://schemas.microsoft.com/office/drawing/2014/main" id="{C5292D6C-D19D-4CF0-AEC3-AB2705C4CDA7}"/>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496"/>
              </a:spcAft>
            </a:pPr>
            <a:fld id="{8699F50C-BE38-4BD0-BA84-9B090E1F2B9B}" type="slidenum">
              <a:rPr lang="pl-PL" sz="300" noProof="0" smtClean="0"/>
              <a:pPr>
                <a:lnSpc>
                  <a:spcPct val="90000"/>
                </a:lnSpc>
                <a:spcAft>
                  <a:spcPts val="496"/>
                </a:spcAft>
              </a:pPr>
              <a:t>64</a:t>
            </a:fld>
            <a:endParaRPr lang="pl-PL" sz="300" noProof="0"/>
          </a:p>
        </p:txBody>
      </p:sp>
      <p:sp>
        <p:nvSpPr>
          <p:cNvPr id="137" name="Footer Placeholder 5">
            <a:extLst>
              <a:ext uri="{FF2B5EF4-FFF2-40B4-BE49-F238E27FC236}">
                <a16:creationId xmlns:a16="http://schemas.microsoft.com/office/drawing/2014/main" id="{39854112-C7E0-43ED-948F-BEA182E85C7F}"/>
              </a:ext>
            </a:extLst>
          </p:cNvPr>
          <p:cNvSpPr>
            <a:spLocks noGrp="1"/>
          </p:cNvSpPr>
          <p:nvPr>
            <p:ph type="ftr" sz="quarter" idx="4294967295"/>
          </p:nvPr>
        </p:nvSpPr>
        <p:spPr/>
        <p:txBody>
          <a:bodyPr/>
          <a:lstStyle/>
          <a:p>
            <a:pPr>
              <a:spcAft>
                <a:spcPts val="496"/>
              </a:spcAft>
            </a:pPr>
            <a:r>
              <a:rPr lang="pl-PL" noProof="0"/>
              <a:t>Dodaj stopkę</a:t>
            </a:r>
          </a:p>
        </p:txBody>
      </p:sp>
      <p:graphicFrame>
        <p:nvGraphicFramePr>
          <p:cNvPr id="2" name="Symbol zastępczy zawartości 1">
            <a:extLst>
              <a:ext uri="{FF2B5EF4-FFF2-40B4-BE49-F238E27FC236}">
                <a16:creationId xmlns:a16="http://schemas.microsoft.com/office/drawing/2014/main" id="{86E62D2D-AE0A-B247-9FDD-9DF0EEB33296}"/>
              </a:ext>
            </a:extLst>
          </p:cNvPr>
          <p:cNvGraphicFramePr>
            <a:graphicFrameLocks noGrp="1"/>
          </p:cNvGraphicFramePr>
          <p:nvPr>
            <p:ph idx="1"/>
            <p:extLst>
              <p:ext uri="{D42A27DB-BD31-4B8C-83A1-F6EECF244321}">
                <p14:modId xmlns:p14="http://schemas.microsoft.com/office/powerpoint/2010/main" val="3096385477"/>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805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2"/>
          <p:cNvSpPr/>
          <p:nvPr/>
        </p:nvSpPr>
        <p:spPr>
          <a:xfrm>
            <a:off x="3883712" y="2039866"/>
            <a:ext cx="2741324" cy="2646499"/>
          </a:xfrm>
          <a:custGeom>
            <a:avLst/>
            <a:gdLst/>
            <a:ahLst/>
            <a:cxnLst/>
            <a:rect l="l" t="t" r="r" b="b"/>
            <a:pathLst>
              <a:path w="3315839" h="3200400">
                <a:moveTo>
                  <a:pt x="1450075" y="0"/>
                </a:moveTo>
                <a:lnTo>
                  <a:pt x="1750326" y="0"/>
                </a:lnTo>
                <a:lnTo>
                  <a:pt x="1750326" y="419007"/>
                </a:lnTo>
                <a:cubicBezTo>
                  <a:pt x="2312203" y="461235"/>
                  <a:pt x="2764309" y="896041"/>
                  <a:pt x="2833250" y="1450074"/>
                </a:cubicBezTo>
                <a:lnTo>
                  <a:pt x="3315839" y="1450074"/>
                </a:lnTo>
                <a:lnTo>
                  <a:pt x="3315839" y="1750325"/>
                </a:lnTo>
                <a:lnTo>
                  <a:pt x="2833251" y="1750325"/>
                </a:lnTo>
                <a:cubicBezTo>
                  <a:pt x="2764310" y="2304360"/>
                  <a:pt x="2312204" y="2739168"/>
                  <a:pt x="1750326" y="2781395"/>
                </a:cubicBezTo>
                <a:lnTo>
                  <a:pt x="1750326" y="3200400"/>
                </a:lnTo>
                <a:lnTo>
                  <a:pt x="1450075" y="3200400"/>
                </a:lnTo>
                <a:lnTo>
                  <a:pt x="1450075" y="2766722"/>
                </a:lnTo>
                <a:cubicBezTo>
                  <a:pt x="942585" y="2678098"/>
                  <a:pt x="546658" y="2265829"/>
                  <a:pt x="482590" y="1750325"/>
                </a:cubicBezTo>
                <a:lnTo>
                  <a:pt x="0" y="1750325"/>
                </a:lnTo>
                <a:lnTo>
                  <a:pt x="0" y="1450074"/>
                </a:lnTo>
                <a:lnTo>
                  <a:pt x="482590" y="1450074"/>
                </a:lnTo>
                <a:cubicBezTo>
                  <a:pt x="546659" y="934572"/>
                  <a:pt x="942586" y="522304"/>
                  <a:pt x="1450075" y="4336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53" b="1">
              <a:solidFill>
                <a:schemeClr val="tx1"/>
              </a:solidFill>
            </a:endParaRPr>
          </a:p>
        </p:txBody>
      </p:sp>
      <p:sp>
        <p:nvSpPr>
          <p:cNvPr id="35" name="Rectangle 34"/>
          <p:cNvSpPr/>
          <p:nvPr/>
        </p:nvSpPr>
        <p:spPr>
          <a:xfrm>
            <a:off x="4869653" y="3756225"/>
            <a:ext cx="3952879" cy="2405274"/>
          </a:xfrm>
          <a:prstGeom prst="rect">
            <a:avLst/>
          </a:prstGeom>
        </p:spPr>
        <p:txBody>
          <a:bodyPr wrap="square">
            <a:spAutoFit/>
          </a:bodyPr>
          <a:lstStyle/>
          <a:p>
            <a:pPr lvl="2" algn="just"/>
            <a:r>
              <a:rPr lang="pl-PL" sz="1670" dirty="0"/>
              <a:t>Prezes </a:t>
            </a:r>
            <a:r>
              <a:rPr lang="pl-PL" sz="1670" dirty="0" err="1"/>
              <a:t>UOKiK</a:t>
            </a:r>
            <a:r>
              <a:rPr lang="pl-PL" sz="1670" dirty="0"/>
              <a:t> opiniuje projekty pomocy, </a:t>
            </a:r>
            <a:r>
              <a:rPr lang="pl-PL" sz="1670" b="1" dirty="0"/>
              <a:t>notyfikuje je KE</a:t>
            </a:r>
            <a:r>
              <a:rPr lang="pl-PL" sz="1670" dirty="0"/>
              <a:t>, reprezentuje rząd polski w postępowaniu przez KE                          i sądami europejskimi oraz monitoruje pomoc publiczną udzielaną polskim podmiotom.</a:t>
            </a:r>
          </a:p>
          <a:p>
            <a:pPr lvl="2" algn="just"/>
            <a:endParaRPr lang="pl-PL" sz="1670" dirty="0"/>
          </a:p>
          <a:p>
            <a:pPr lvl="2" algn="just"/>
            <a:endParaRPr lang="en-GB" sz="1670" dirty="0"/>
          </a:p>
        </p:txBody>
      </p:sp>
      <p:sp>
        <p:nvSpPr>
          <p:cNvPr id="40" name="Arc 17"/>
          <p:cNvSpPr/>
          <p:nvPr/>
        </p:nvSpPr>
        <p:spPr>
          <a:xfrm flipH="1">
            <a:off x="3976680" y="2379950"/>
            <a:ext cx="1322660" cy="1233781"/>
          </a:xfrm>
          <a:custGeom>
            <a:avLst/>
            <a:gdLst/>
            <a:ahLst/>
            <a:cxnLst/>
            <a:rect l="l" t="t" r="r" b="b"/>
            <a:pathLst>
              <a:path w="1599857" h="1596780">
                <a:moveTo>
                  <a:pt x="0" y="0"/>
                </a:moveTo>
                <a:lnTo>
                  <a:pt x="1599857" y="33135"/>
                </a:lnTo>
                <a:cubicBezTo>
                  <a:pt x="1592778" y="374942"/>
                  <a:pt x="1478539" y="691135"/>
                  <a:pt x="1287462" y="947707"/>
                </a:cubicBezTo>
                <a:lnTo>
                  <a:pt x="1445174" y="1330885"/>
                </a:lnTo>
                <a:lnTo>
                  <a:pt x="1019522" y="1231715"/>
                </a:lnTo>
                <a:cubicBezTo>
                  <a:pt x="769110" y="1440935"/>
                  <a:pt x="452648" y="1573986"/>
                  <a:pt x="104565" y="1596780"/>
                </a:cubicBezTo>
                <a:close/>
              </a:path>
            </a:pathLst>
          </a:cu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984"/>
          </a:p>
        </p:txBody>
      </p:sp>
      <p:sp>
        <p:nvSpPr>
          <p:cNvPr id="41" name="Arc 17"/>
          <p:cNvSpPr/>
          <p:nvPr/>
        </p:nvSpPr>
        <p:spPr>
          <a:xfrm>
            <a:off x="5193096" y="2379950"/>
            <a:ext cx="1309696" cy="1233781"/>
          </a:xfrm>
          <a:custGeom>
            <a:avLst/>
            <a:gdLst/>
            <a:ahLst/>
            <a:cxnLst/>
            <a:rect l="l" t="t" r="r" b="b"/>
            <a:pathLst>
              <a:path w="1599857" h="1596780">
                <a:moveTo>
                  <a:pt x="0" y="0"/>
                </a:moveTo>
                <a:lnTo>
                  <a:pt x="1599857" y="33135"/>
                </a:lnTo>
                <a:cubicBezTo>
                  <a:pt x="1592778" y="374942"/>
                  <a:pt x="1478539" y="691135"/>
                  <a:pt x="1287462" y="947707"/>
                </a:cubicBezTo>
                <a:lnTo>
                  <a:pt x="1445174" y="1330885"/>
                </a:lnTo>
                <a:lnTo>
                  <a:pt x="1019522" y="1231715"/>
                </a:lnTo>
                <a:cubicBezTo>
                  <a:pt x="769110" y="1440935"/>
                  <a:pt x="452648" y="1573986"/>
                  <a:pt x="104565" y="1596780"/>
                </a:cubicBezTo>
                <a:close/>
              </a:path>
            </a:pathLst>
          </a:custGeom>
          <a:solidFill>
            <a:schemeClr val="accent2"/>
          </a:solidFill>
          <a:ln w="63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984"/>
          </a:p>
        </p:txBody>
      </p:sp>
      <p:sp>
        <p:nvSpPr>
          <p:cNvPr id="42" name="Oval 32"/>
          <p:cNvSpPr/>
          <p:nvPr/>
        </p:nvSpPr>
        <p:spPr>
          <a:xfrm>
            <a:off x="3930194" y="1279509"/>
            <a:ext cx="2648355" cy="2440796"/>
          </a:xfrm>
          <a:custGeom>
            <a:avLst/>
            <a:gdLst/>
            <a:ahLst/>
            <a:cxnLst/>
            <a:rect l="l" t="t" r="r" b="b"/>
            <a:pathLst>
              <a:path w="3315839" h="3200400">
                <a:moveTo>
                  <a:pt x="1450075" y="0"/>
                </a:moveTo>
                <a:lnTo>
                  <a:pt x="1750326" y="0"/>
                </a:lnTo>
                <a:lnTo>
                  <a:pt x="1750326" y="419007"/>
                </a:lnTo>
                <a:cubicBezTo>
                  <a:pt x="2312203" y="461235"/>
                  <a:pt x="2764309" y="896041"/>
                  <a:pt x="2833250" y="1450074"/>
                </a:cubicBezTo>
                <a:lnTo>
                  <a:pt x="3315839" y="1450074"/>
                </a:lnTo>
                <a:lnTo>
                  <a:pt x="3315839" y="1750325"/>
                </a:lnTo>
                <a:lnTo>
                  <a:pt x="2833251" y="1750325"/>
                </a:lnTo>
                <a:cubicBezTo>
                  <a:pt x="2764310" y="2304360"/>
                  <a:pt x="2312204" y="2739168"/>
                  <a:pt x="1750326" y="2781395"/>
                </a:cubicBezTo>
                <a:lnTo>
                  <a:pt x="1750326" y="3200400"/>
                </a:lnTo>
                <a:lnTo>
                  <a:pt x="1450075" y="3200400"/>
                </a:lnTo>
                <a:lnTo>
                  <a:pt x="1450075" y="2766722"/>
                </a:lnTo>
                <a:cubicBezTo>
                  <a:pt x="942585" y="2678098"/>
                  <a:pt x="546658" y="2265829"/>
                  <a:pt x="482590" y="1750325"/>
                </a:cubicBezTo>
                <a:lnTo>
                  <a:pt x="0" y="1750325"/>
                </a:lnTo>
                <a:lnTo>
                  <a:pt x="0" y="1450074"/>
                </a:lnTo>
                <a:lnTo>
                  <a:pt x="482590" y="1450074"/>
                </a:lnTo>
                <a:cubicBezTo>
                  <a:pt x="546659" y="934572"/>
                  <a:pt x="942586" y="522304"/>
                  <a:pt x="1450075" y="4336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53" b="1">
                <a:solidFill>
                  <a:schemeClr val="tx1"/>
                </a:solidFill>
              </a:rPr>
              <a:t>NOTYFIKACJA</a:t>
            </a:r>
            <a:endParaRPr lang="en-GB" sz="1653" b="1">
              <a:solidFill>
                <a:schemeClr val="tx1"/>
              </a:solidFill>
            </a:endParaRPr>
          </a:p>
        </p:txBody>
      </p:sp>
      <p:sp>
        <p:nvSpPr>
          <p:cNvPr id="9" name="ZoneTexte 8"/>
          <p:cNvSpPr txBox="1"/>
          <p:nvPr/>
        </p:nvSpPr>
        <p:spPr>
          <a:xfrm>
            <a:off x="1901284" y="3779839"/>
            <a:ext cx="3123173" cy="2312941"/>
          </a:xfrm>
          <a:prstGeom prst="rect">
            <a:avLst/>
          </a:prstGeom>
          <a:noFill/>
        </p:spPr>
        <p:txBody>
          <a:bodyPr wrap="square" lIns="0" tIns="0" rIns="0" bIns="0" rtlCol="0">
            <a:spAutoFit/>
          </a:bodyPr>
          <a:lstStyle/>
          <a:p>
            <a:pPr algn="just"/>
            <a:r>
              <a:rPr lang="pl-PL" sz="1670" b="1" dirty="0"/>
              <a:t>Polega na </a:t>
            </a:r>
            <a:r>
              <a:rPr lang="pl-PL" sz="1670" dirty="0"/>
              <a:t>oficjalnym przekazaniu KE projektu 1) programu pomocowego,   2) projektu pomocy indywidualnej lub 3) pomocy indywidualnej na restrukturyzację wraz z informacjami niezbędnymi                        dla oceny zgodności pomocy publicznej      z rynkiem wewnętrznym.</a:t>
            </a:r>
            <a:endParaRPr lang="pl-PL" sz="1670" b="1" dirty="0"/>
          </a:p>
        </p:txBody>
      </p:sp>
    </p:spTree>
    <p:extLst>
      <p:ext uri="{BB962C8B-B14F-4D97-AF65-F5344CB8AC3E}">
        <p14:creationId xmlns:p14="http://schemas.microsoft.com/office/powerpoint/2010/main" val="3831382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1269" y="5652574"/>
            <a:ext cx="6667541" cy="349326"/>
          </a:xfrm>
          <a:prstGeom prst="rect">
            <a:avLst/>
          </a:prstGeom>
        </p:spPr>
        <p:txBody>
          <a:bodyPr wrap="square">
            <a:spAutoFit/>
          </a:bodyPr>
          <a:lstStyle/>
          <a:p>
            <a:pPr lvl="2"/>
            <a:r>
              <a:rPr lang="pl-PL" sz="1670" dirty="0">
                <a:latin typeface="Open Sans" panose="020B0606030504020204" pitchFamily="34" charset="0"/>
                <a:ea typeface="Open Sans" panose="020B0606030504020204" pitchFamily="34" charset="0"/>
                <a:cs typeface="Open Sans" panose="020B0606030504020204" pitchFamily="34" charset="0"/>
              </a:rPr>
              <a:t>Pomoc </a:t>
            </a:r>
            <a:r>
              <a:rPr lang="pl-PL" sz="1670" i="1" dirty="0">
                <a:latin typeface="Open Sans" panose="020B0606030504020204" pitchFamily="34" charset="0"/>
                <a:ea typeface="Open Sans" panose="020B0606030504020204" pitchFamily="34" charset="0"/>
                <a:cs typeface="Open Sans" panose="020B0606030504020204" pitchFamily="34" charset="0"/>
              </a:rPr>
              <a:t>de </a:t>
            </a:r>
            <a:r>
              <a:rPr lang="pl-PL" sz="1670" i="1" dirty="0" err="1">
                <a:latin typeface="Open Sans" panose="020B0606030504020204" pitchFamily="34" charset="0"/>
                <a:ea typeface="Open Sans" panose="020B0606030504020204" pitchFamily="34" charset="0"/>
                <a:cs typeface="Open Sans" panose="020B0606030504020204" pitchFamily="34" charset="0"/>
              </a:rPr>
              <a:t>minimis</a:t>
            </a:r>
            <a:r>
              <a:rPr lang="pl-PL" sz="1670" i="1" dirty="0">
                <a:latin typeface="Open Sans" panose="020B0606030504020204" pitchFamily="34" charset="0"/>
                <a:ea typeface="Open Sans" panose="020B0606030504020204" pitchFamily="34" charset="0"/>
                <a:cs typeface="Open Sans" panose="020B0606030504020204" pitchFamily="34" charset="0"/>
              </a:rPr>
              <a:t> </a:t>
            </a:r>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Oval 3"/>
          <p:cNvSpPr>
            <a:spLocks noChangeArrowheads="1"/>
          </p:cNvSpPr>
          <p:nvPr/>
        </p:nvSpPr>
        <p:spPr bwMode="auto">
          <a:xfrm>
            <a:off x="1940042" y="5683309"/>
            <a:ext cx="366066" cy="313980"/>
          </a:xfrm>
          <a:prstGeom prst="ellipse">
            <a:avLst/>
          </a:prstGeom>
          <a:solidFill>
            <a:srgbClr val="A19589"/>
          </a:solidFill>
          <a:ln>
            <a:noFill/>
          </a:ln>
          <a:effectLst/>
        </p:spPr>
        <p:txBody>
          <a:bodyPr anchor="ctr"/>
          <a:lstStyle/>
          <a:p>
            <a:pPr algn="ctr" eaLnBrk="0" hangingPunct="0"/>
            <a:r>
              <a:rPr lang="pl-PL" altLang="en-US" sz="1670" b="1" dirty="0">
                <a:latin typeface="Open Sans" panose="020B0606030504020204" pitchFamily="34" charset="0"/>
                <a:ea typeface="Open Sans" panose="020B0606030504020204" pitchFamily="34" charset="0"/>
                <a:cs typeface="Open Sans" panose="020B0606030504020204" pitchFamily="34" charset="0"/>
              </a:rPr>
              <a:t>2</a:t>
            </a:r>
            <a:endParaRPr lang="en-GB" altLang="en-US" sz="167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Oval 3"/>
          <p:cNvSpPr>
            <a:spLocks noChangeArrowheads="1"/>
          </p:cNvSpPr>
          <p:nvPr/>
        </p:nvSpPr>
        <p:spPr bwMode="auto">
          <a:xfrm>
            <a:off x="1954597" y="6286938"/>
            <a:ext cx="366066" cy="366150"/>
          </a:xfrm>
          <a:prstGeom prst="ellipse">
            <a:avLst/>
          </a:prstGeom>
          <a:solidFill>
            <a:srgbClr val="569BBE"/>
          </a:solidFill>
          <a:ln>
            <a:noFill/>
          </a:ln>
          <a:effectLst/>
        </p:spPr>
        <p:txBody>
          <a:bodyPr anchor="ctr"/>
          <a:lstStyle/>
          <a:p>
            <a:pPr algn="ctr" eaLnBrk="0" hangingPunct="0"/>
            <a:r>
              <a:rPr lang="pl-PL" altLang="en-US" sz="1670" b="1" dirty="0">
                <a:latin typeface="Open Sans" panose="020B0606030504020204" pitchFamily="34" charset="0"/>
                <a:ea typeface="Open Sans" panose="020B0606030504020204" pitchFamily="34" charset="0"/>
                <a:cs typeface="Open Sans" panose="020B0606030504020204" pitchFamily="34" charset="0"/>
              </a:rPr>
              <a:t>3</a:t>
            </a:r>
            <a:endParaRPr lang="en-GB" altLang="en-US" sz="167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3455987" y="3398162"/>
            <a:ext cx="3779838" cy="349326"/>
          </a:xfrm>
          <a:prstGeom prst="rect">
            <a:avLst/>
          </a:prstGeom>
        </p:spPr>
        <p:txBody>
          <a:bodyPr>
            <a:spAutoFit/>
          </a:bodyPr>
          <a:lstStyle/>
          <a:p>
            <a:pPr lvl="2"/>
            <a:endParaRPr lang="en-GB" sz="167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1740148" y="6306658"/>
            <a:ext cx="7973553" cy="863313"/>
          </a:xfrm>
          <a:prstGeom prst="rect">
            <a:avLst/>
          </a:prstGeom>
        </p:spPr>
        <p:txBody>
          <a:bodyPr wrap="square">
            <a:spAutoFit/>
          </a:bodyPr>
          <a:lstStyle/>
          <a:p>
            <a:pPr lvl="2"/>
            <a:r>
              <a:rPr lang="pl-PL" sz="1670" dirty="0">
                <a:latin typeface="Open Sans" panose="020B0606030504020204" pitchFamily="34" charset="0"/>
                <a:ea typeface="Open Sans" panose="020B0606030504020204" pitchFamily="34" charset="0"/>
                <a:cs typeface="Open Sans" panose="020B0606030504020204" pitchFamily="34" charset="0"/>
              </a:rPr>
              <a:t>Pomoc uzyskana w ramach programu pomocy zatwierdzonego przez KE </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lvl="2"/>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2"/>
          <p:cNvSpPr txBox="1"/>
          <p:nvPr/>
        </p:nvSpPr>
        <p:spPr>
          <a:xfrm>
            <a:off x="1097434" y="731208"/>
            <a:ext cx="6742934" cy="309885"/>
          </a:xfrm>
          <a:prstGeom prst="rect">
            <a:avLst/>
          </a:prstGeom>
        </p:spPr>
        <p:txBody>
          <a:bodyPr/>
          <a:lstStyle>
            <a:lvl1pPr marL="179388" indent="-179388" algn="l" rtl="0" eaLnBrk="1" fontAlgn="base" hangingPunct="1">
              <a:spcBef>
                <a:spcPct val="20000"/>
              </a:spcBef>
              <a:spcAft>
                <a:spcPct val="0"/>
              </a:spcAft>
              <a:buFont typeface="Arial"/>
              <a:buChar char="•"/>
              <a:defRPr lang="en-US" sz="2400" kern="1200">
                <a:solidFill>
                  <a:schemeClr val="tx1"/>
                </a:solidFill>
                <a:latin typeface="Arial" panose="020B0604020202020204" pitchFamily="34" charset="0"/>
                <a:ea typeface="+mn-ea"/>
                <a:cs typeface="Arial" panose="020B0604020202020204" pitchFamily="34" charset="0"/>
              </a:defRPr>
            </a:lvl1pPr>
            <a:lvl2pPr marL="444500" indent="-177800" algn="l" rtl="0" eaLnBrk="1" fontAlgn="base" hangingPunct="1">
              <a:spcBef>
                <a:spcPct val="20000"/>
              </a:spcBef>
              <a:spcAft>
                <a:spcPct val="0"/>
              </a:spcAft>
              <a:buFont typeface="Arial"/>
              <a:buChar char="–"/>
              <a:defRPr lang="en-US" sz="2200" kern="1200">
                <a:solidFill>
                  <a:schemeClr val="tx1"/>
                </a:solidFill>
                <a:latin typeface="Arial" panose="020B0604020202020204" pitchFamily="34" charset="0"/>
                <a:ea typeface="+mn-ea"/>
                <a:cs typeface="Arial" panose="020B0604020202020204" pitchFamily="34" charset="0"/>
              </a:defRPr>
            </a:lvl2pPr>
            <a:lvl3pPr marL="792163" indent="-342900" algn="l" rtl="0" eaLnBrk="1" fontAlgn="base" hangingPunct="1">
              <a:spcBef>
                <a:spcPct val="20000"/>
              </a:spcBef>
              <a:spcAft>
                <a:spcPct val="0"/>
              </a:spcAft>
              <a:buFont typeface="Arial"/>
              <a:buChar char="•"/>
              <a:defRPr lang="en-US" sz="2000" kern="1200">
                <a:solidFill>
                  <a:schemeClr val="tx1"/>
                </a:solidFill>
                <a:latin typeface="Arial" panose="020B0604020202020204" pitchFamily="34" charset="0"/>
                <a:ea typeface="+mn-ea"/>
                <a:cs typeface="Arial" panose="020B0604020202020204" pitchFamily="34" charset="0"/>
              </a:defRPr>
            </a:lvl3pPr>
            <a:lvl4pPr marL="1035050" indent="-342900" algn="l" rtl="0" eaLnBrk="1" fontAlgn="base" hangingPunct="1">
              <a:spcBef>
                <a:spcPct val="20000"/>
              </a:spcBef>
              <a:spcAft>
                <a:spcPct val="0"/>
              </a:spcAft>
              <a:buFont typeface="Arial"/>
              <a:buChar char="–"/>
              <a:defRPr lang="en-US" sz="1500" kern="1200">
                <a:solidFill>
                  <a:schemeClr val="tx1"/>
                </a:solidFill>
                <a:latin typeface="Arial" panose="020B0604020202020204" pitchFamily="34" charset="0"/>
                <a:ea typeface="+mn-ea"/>
                <a:cs typeface="Arial" panose="020B0604020202020204" pitchFamily="34" charset="0"/>
              </a:defRPr>
            </a:lvl4pPr>
            <a:lvl5pPr marL="1241425" indent="-342900" algn="l" rtl="0" eaLnBrk="1" fontAlgn="base" hangingPunct="1">
              <a:spcBef>
                <a:spcPct val="20000"/>
              </a:spcBef>
              <a:spcAft>
                <a:spcPct val="0"/>
              </a:spcAft>
              <a:buFont typeface="Arial"/>
              <a:buChar char="»"/>
              <a:defRPr lang="en-GB"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48303" lvl="1" indent="0">
              <a:buNone/>
            </a:pPr>
            <a:r>
              <a:rPr lang="pl-PL" sz="1670" b="1" dirty="0">
                <a:solidFill>
                  <a:schemeClr val="tx2"/>
                </a:solidFill>
                <a:latin typeface="Open Sans" panose="020B0606030504020204" pitchFamily="34" charset="0"/>
                <a:ea typeface="Open Sans" panose="020B0606030504020204" pitchFamily="34" charset="0"/>
                <a:cs typeface="Open Sans" panose="020B0606030504020204" pitchFamily="34" charset="0"/>
              </a:rPr>
              <a:t>Wyjątki od obowiązku notyfikacji:</a:t>
            </a:r>
            <a:endParaRPr lang="en-GB" sz="167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296608" lvl="2" indent="0">
              <a:buNone/>
            </a:pPr>
            <a:endPar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1781985" y="2219541"/>
            <a:ext cx="7246995" cy="3176254"/>
          </a:xfrm>
          <a:prstGeom prst="rect">
            <a:avLst/>
          </a:prstGeom>
        </p:spPr>
        <p:txBody>
          <a:bodyPr wrap="square">
            <a:spAutoFit/>
          </a:bodyPr>
          <a:lstStyle/>
          <a:p>
            <a:pPr marL="796642" lvl="2" algn="just"/>
            <a:r>
              <a:rPr lang="pl-PL" sz="1670" dirty="0">
                <a:latin typeface="Open Sans" panose="020B0606030504020204" pitchFamily="34" charset="0"/>
                <a:ea typeface="Open Sans" panose="020B0606030504020204" pitchFamily="34" charset="0"/>
                <a:cs typeface="Open Sans" panose="020B0606030504020204" pitchFamily="34" charset="0"/>
              </a:rPr>
              <a:t>Między innymi</a:t>
            </a:r>
            <a:r>
              <a:rPr lang="pl-PL" sz="1670" b="1" dirty="0">
                <a:latin typeface="Open Sans" panose="020B0606030504020204" pitchFamily="34" charset="0"/>
                <a:ea typeface="Open Sans" panose="020B0606030504020204" pitchFamily="34" charset="0"/>
                <a:cs typeface="Open Sans" panose="020B0606030504020204" pitchFamily="34" charset="0"/>
              </a:rPr>
              <a:t>:</a:t>
            </a:r>
          </a:p>
          <a:p>
            <a:pPr marL="1032879" lvl="2" indent="-236237" algn="just">
              <a:buFont typeface="+mj-lt"/>
              <a:buAutoNum type="romanLcPeriod"/>
            </a:pPr>
            <a:r>
              <a:rPr lang="pl-PL" sz="1670" b="1" dirty="0">
                <a:latin typeface="Open Sans" panose="020B0606030504020204" pitchFamily="34" charset="0"/>
                <a:ea typeface="Open Sans" panose="020B0606030504020204" pitchFamily="34" charset="0"/>
                <a:cs typeface="Open Sans" panose="020B0606030504020204" pitchFamily="34" charset="0"/>
              </a:rPr>
              <a:t>pomoc regionalna – (dotacje z funduszy unijnych);</a:t>
            </a:r>
            <a:endParaRPr lang="en-GB" sz="1670" b="1" dirty="0">
              <a:latin typeface="Open Sans" panose="020B0606030504020204" pitchFamily="34" charset="0"/>
              <a:ea typeface="Open Sans" panose="020B0606030504020204" pitchFamily="34" charset="0"/>
              <a:cs typeface="Open Sans" panose="020B0606030504020204" pitchFamily="34" charset="0"/>
            </a:endParaRPr>
          </a:p>
          <a:p>
            <a:pPr marL="1032879" lvl="2" indent="-236237" algn="just">
              <a:buFont typeface="+mj-lt"/>
              <a:buAutoNum type="romanLcPeriod"/>
            </a:pPr>
            <a:r>
              <a:rPr lang="pl-PL" sz="1670" dirty="0">
                <a:latin typeface="Open Sans" panose="020B0606030504020204" pitchFamily="34" charset="0"/>
                <a:ea typeface="Open Sans" panose="020B0606030504020204" pitchFamily="34" charset="0"/>
                <a:cs typeface="Open Sans" panose="020B0606030504020204" pitchFamily="34" charset="0"/>
              </a:rPr>
              <a:t>pomoc dla MŚP w formie pomocy inwestycyjnej, pomocy operacyjnej i dostępu MŚP                            do finansowania;</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1032879" lvl="2" indent="-236237" algn="just">
              <a:buFont typeface="+mj-lt"/>
              <a:buAutoNum type="romanLcPeriod"/>
            </a:pPr>
            <a:r>
              <a:rPr lang="pl-PL" sz="1670" dirty="0">
                <a:latin typeface="Open Sans" panose="020B0606030504020204" pitchFamily="34" charset="0"/>
                <a:ea typeface="Open Sans" panose="020B0606030504020204" pitchFamily="34" charset="0"/>
                <a:cs typeface="Open Sans" panose="020B0606030504020204" pitchFamily="34" charset="0"/>
              </a:rPr>
              <a:t>pomocy na ochronę środowiska naturalnego;</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1032879" lvl="2" indent="-236237" algn="just">
              <a:buFont typeface="+mj-lt"/>
              <a:buAutoNum type="romanLcPeriod"/>
            </a:pPr>
            <a:r>
              <a:rPr lang="pl-PL" sz="1670" dirty="0">
                <a:latin typeface="Open Sans" panose="020B0606030504020204" pitchFamily="34" charset="0"/>
                <a:ea typeface="Open Sans" panose="020B0606030504020204" pitchFamily="34" charset="0"/>
                <a:cs typeface="Open Sans" panose="020B0606030504020204" pitchFamily="34" charset="0"/>
              </a:rPr>
              <a:t>pomoc na badania, rozwój i innowacje;</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1032879" lvl="2" indent="-236237" algn="just">
              <a:buFont typeface="+mj-lt"/>
              <a:buAutoNum type="romanLcPeriod"/>
            </a:pPr>
            <a:r>
              <a:rPr lang="pl-PL" sz="1670" dirty="0">
                <a:latin typeface="Open Sans" panose="020B0606030504020204" pitchFamily="34" charset="0"/>
                <a:ea typeface="Open Sans" panose="020B0606030504020204" pitchFamily="34" charset="0"/>
                <a:cs typeface="Open Sans" panose="020B0606030504020204" pitchFamily="34" charset="0"/>
              </a:rPr>
              <a:t>pomoc szkoleniowa;</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1032879" lvl="2" indent="-236237" algn="just">
              <a:buFont typeface="+mj-lt"/>
              <a:buAutoNum type="romanLcPeriod"/>
            </a:pPr>
            <a:r>
              <a:rPr lang="pl-PL" sz="1670" dirty="0">
                <a:latin typeface="Open Sans" panose="020B0606030504020204" pitchFamily="34" charset="0"/>
                <a:ea typeface="Open Sans" panose="020B0606030504020204" pitchFamily="34" charset="0"/>
                <a:cs typeface="Open Sans" panose="020B0606030504020204" pitchFamily="34" charset="0"/>
              </a:rPr>
              <a:t>pomoc na rekrutację i zatrudnianie pracowników znajdujących się w szczególnie niekorzystnej sytuacji i pracowników niepełnosprawnych;</a:t>
            </a:r>
            <a:endParaRPr lang="en-GB" sz="1670" dirty="0">
              <a:latin typeface="Open Sans" panose="020B0606030504020204" pitchFamily="34" charset="0"/>
              <a:ea typeface="Open Sans" panose="020B0606030504020204" pitchFamily="34" charset="0"/>
              <a:cs typeface="Open Sans" panose="020B0606030504020204" pitchFamily="34" charset="0"/>
            </a:endParaRPr>
          </a:p>
          <a:p>
            <a:pPr marL="1032879" lvl="2" indent="-236237" algn="just">
              <a:buFont typeface="+mj-lt"/>
              <a:buAutoNum type="romanLcPeriod"/>
            </a:pPr>
            <a:r>
              <a:rPr lang="pl-PL" sz="1670" dirty="0">
                <a:latin typeface="Open Sans" panose="020B0606030504020204" pitchFamily="34" charset="0"/>
                <a:ea typeface="Open Sans" panose="020B0606030504020204" pitchFamily="34" charset="0"/>
                <a:cs typeface="Open Sans" panose="020B0606030504020204" pitchFamily="34" charset="0"/>
              </a:rPr>
              <a:t>pomoc mająca na celu naprawienie szkód spowodowanych niektórymi klęskami żywiołowymi.</a:t>
            </a:r>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3"/>
          <p:cNvSpPr>
            <a:spLocks noChangeArrowheads="1"/>
          </p:cNvSpPr>
          <p:nvPr/>
        </p:nvSpPr>
        <p:spPr bwMode="auto">
          <a:xfrm>
            <a:off x="1961029" y="1732438"/>
            <a:ext cx="353203" cy="364605"/>
          </a:xfrm>
          <a:prstGeom prst="ellipse">
            <a:avLst/>
          </a:prstGeom>
          <a:solidFill>
            <a:srgbClr val="679146"/>
          </a:solidFill>
          <a:ln>
            <a:noFill/>
          </a:ln>
          <a:effectLst/>
        </p:spPr>
        <p:txBody>
          <a:bodyPr anchor="ctr"/>
          <a:lstStyle/>
          <a:p>
            <a:pPr algn="ctr" eaLnBrk="0" hangingPunct="0"/>
            <a:r>
              <a:rPr lang="en-GB" altLang="en-US" sz="1670" b="1">
                <a:latin typeface="Open Sans" panose="020B0606030504020204" pitchFamily="34" charset="0"/>
                <a:ea typeface="Open Sans" panose="020B0606030504020204" pitchFamily="34" charset="0"/>
                <a:cs typeface="Open Sans" panose="020B0606030504020204" pitchFamily="34" charset="0"/>
              </a:rPr>
              <a:t>1</a:t>
            </a:r>
          </a:p>
        </p:txBody>
      </p:sp>
      <p:sp>
        <p:nvSpPr>
          <p:cNvPr id="13" name="Rectangle 12"/>
          <p:cNvSpPr/>
          <p:nvPr/>
        </p:nvSpPr>
        <p:spPr>
          <a:xfrm>
            <a:off x="2314232" y="1545033"/>
            <a:ext cx="6825386" cy="606320"/>
          </a:xfrm>
          <a:prstGeom prst="rect">
            <a:avLst/>
          </a:prstGeom>
        </p:spPr>
        <p:txBody>
          <a:bodyPr wrap="square">
            <a:spAutoFit/>
          </a:bodyPr>
          <a:lstStyle/>
          <a:p>
            <a:pPr marL="296608" lvl="2" algn="just"/>
            <a:r>
              <a:rPr lang="pl-PL" sz="1670" b="1" dirty="0">
                <a:latin typeface="Open Sans" panose="020B0606030504020204" pitchFamily="34" charset="0"/>
                <a:ea typeface="Open Sans" panose="020B0606030504020204" pitchFamily="34" charset="0"/>
                <a:cs typeface="Open Sans" panose="020B0606030504020204" pitchFamily="34" charset="0"/>
              </a:rPr>
              <a:t>Pomoc objęta </a:t>
            </a:r>
            <a:r>
              <a:rPr lang="pl-PL" sz="1670" b="1" dirty="0" err="1">
                <a:latin typeface="Open Sans" panose="020B0606030504020204" pitchFamily="34" charset="0"/>
                <a:ea typeface="Open Sans" panose="020B0606030504020204" pitchFamily="34" charset="0"/>
                <a:cs typeface="Open Sans" panose="020B0606030504020204" pitchFamily="34" charset="0"/>
              </a:rPr>
              <a:t>wyłączeniami</a:t>
            </a:r>
            <a:r>
              <a:rPr lang="pl-PL" sz="1670" b="1" dirty="0">
                <a:latin typeface="Open Sans" panose="020B0606030504020204" pitchFamily="34" charset="0"/>
                <a:ea typeface="Open Sans" panose="020B0606030504020204" pitchFamily="34" charset="0"/>
                <a:cs typeface="Open Sans" panose="020B0606030504020204" pitchFamily="34" charset="0"/>
              </a:rPr>
              <a:t> grupowymi </a:t>
            </a:r>
            <a:r>
              <a:rPr lang="pl-PL" sz="1670" dirty="0">
                <a:latin typeface="Open Sans" panose="020B0606030504020204" pitchFamily="34" charset="0"/>
                <a:ea typeface="Open Sans" panose="020B0606030504020204" pitchFamily="34" charset="0"/>
                <a:cs typeface="Open Sans" panose="020B0606030504020204" pitchFamily="34" charset="0"/>
              </a:rPr>
              <a:t>- rozporządzenie Komisji (UE) nr 651/2014</a:t>
            </a:r>
            <a:endParaRPr lang="en-GB" sz="167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4546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CF4FA0AB-D671-4F79-A5C0-AEDD6B01A390}"/>
              </a:ext>
            </a:extLst>
          </p:cNvPr>
          <p:cNvSpPr>
            <a:spLocks noGrp="1"/>
          </p:cNvSpPr>
          <p:nvPr>
            <p:ph type="sldNum" sz="quarter" idx="12"/>
          </p:nvPr>
        </p:nvSpPr>
        <p:spPr/>
        <p:txBody>
          <a:bodyPr/>
          <a:lstStyle/>
          <a:p>
            <a:fld id="{2EF4E27E-2D25-497E-9A69-241B9E64DB37}" type="slidenum">
              <a:rPr lang="en-GB" smtClean="0"/>
              <a:pPr/>
              <a:t>67</a:t>
            </a:fld>
            <a:endParaRPr lang="en-GB"/>
          </a:p>
        </p:txBody>
      </p:sp>
      <p:sp>
        <p:nvSpPr>
          <p:cNvPr id="2" name="Tytuł 1">
            <a:extLst>
              <a:ext uri="{FF2B5EF4-FFF2-40B4-BE49-F238E27FC236}">
                <a16:creationId xmlns:a16="http://schemas.microsoft.com/office/drawing/2014/main" id="{24859D71-EC0D-42CD-B407-5B0779C03ED7}"/>
              </a:ext>
            </a:extLst>
          </p:cNvPr>
          <p:cNvSpPr>
            <a:spLocks noGrp="1"/>
          </p:cNvSpPr>
          <p:nvPr>
            <p:ph type="title" idx="4294967295"/>
          </p:nvPr>
        </p:nvSpPr>
        <p:spPr>
          <a:xfrm>
            <a:off x="635014" y="467469"/>
            <a:ext cx="9454844" cy="792088"/>
          </a:xfrm>
        </p:spPr>
        <p:txBody>
          <a:bodyPr>
            <a:noAutofit/>
          </a:bodyPr>
          <a:lstStyle/>
          <a:p>
            <a:r>
              <a:rPr lang="pl-PL" sz="3527" dirty="0"/>
              <a:t>Kiedy pomoc regionalna jest dozwolona? Jak sprawdza się programy pomocowe?</a:t>
            </a:r>
          </a:p>
        </p:txBody>
      </p:sp>
      <p:sp>
        <p:nvSpPr>
          <p:cNvPr id="3" name="Symbol zastępczy zawartości 2">
            <a:extLst>
              <a:ext uri="{FF2B5EF4-FFF2-40B4-BE49-F238E27FC236}">
                <a16:creationId xmlns:a16="http://schemas.microsoft.com/office/drawing/2014/main" id="{10CFE06F-98E0-43C1-AF59-DDFC4468B10B}"/>
              </a:ext>
            </a:extLst>
          </p:cNvPr>
          <p:cNvSpPr>
            <a:spLocks noGrp="1"/>
          </p:cNvSpPr>
          <p:nvPr>
            <p:ph idx="4294967295"/>
          </p:nvPr>
        </p:nvSpPr>
        <p:spPr>
          <a:xfrm>
            <a:off x="658100" y="1566539"/>
            <a:ext cx="9454844" cy="3743089"/>
          </a:xfrm>
        </p:spPr>
        <p:txBody>
          <a:bodyPr>
            <a:noAutofit/>
          </a:bodyPr>
          <a:lstStyle/>
          <a:p>
            <a:pPr marL="0" marR="71921" indent="0" algn="just">
              <a:lnSpc>
                <a:spcPct val="95000"/>
              </a:lnSpc>
              <a:buSzPts val="950"/>
              <a:buNone/>
              <a:tabLst>
                <a:tab pos="424701" algn="l"/>
                <a:tab pos="425227" algn="l"/>
              </a:tabLst>
            </a:pPr>
            <a:r>
              <a:rPr lang="pl-PL" sz="1670" dirty="0">
                <a:latin typeface="+mj-lt"/>
                <a:ea typeface="Cambria" panose="02040503050406030204" pitchFamily="18" charset="0"/>
                <a:cs typeface="Cambria" panose="02040503050406030204" pitchFamily="18" charset="0"/>
              </a:rPr>
              <a:t>Komisja</a:t>
            </a:r>
            <a:r>
              <a:rPr lang="pl-PL" sz="1670" spc="-12"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uznaje</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środek</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pomocy</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regionalnej</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za</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zgodny</a:t>
            </a:r>
            <a:r>
              <a:rPr lang="pl-PL" sz="1670" spc="-17"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art.</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107</a:t>
            </a:r>
            <a:r>
              <a:rPr lang="pl-PL" sz="1670" spc="-12"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ust.</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3</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Traktatu</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wyłącznie</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wówczas,</a:t>
            </a:r>
            <a:r>
              <a:rPr lang="pl-PL" sz="1670" spc="-12"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gdy</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pomoc</a:t>
            </a:r>
            <a:r>
              <a:rPr lang="pl-PL" sz="1670" spc="-158"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ta</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przyczynia</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się</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do</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rozwoju</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regionalnego</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i</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spójności a ponadto dany środek musi spełniać każde z poniższych kryteriów:</a:t>
            </a:r>
          </a:p>
          <a:p>
            <a:pPr marR="72446" algn="just">
              <a:lnSpc>
                <a:spcPct val="95000"/>
              </a:lnSpc>
              <a:spcBef>
                <a:spcPts val="802"/>
              </a:spcBef>
              <a:buSzPts val="950"/>
              <a:tabLst>
                <a:tab pos="202639" algn="l"/>
              </a:tabLst>
            </a:pPr>
            <a:r>
              <a:rPr lang="pl-PL" sz="1670" dirty="0">
                <a:latin typeface="+mj-lt"/>
                <a:ea typeface="Cambria" panose="02040503050406030204" pitchFamily="18" charset="0"/>
                <a:cs typeface="Cambria" panose="02040503050406030204" pitchFamily="18" charset="0"/>
              </a:rPr>
              <a:t>efekt</a:t>
            </a:r>
            <a:r>
              <a:rPr lang="pl-PL" sz="1670" spc="-12"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zachęty:</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pomoc</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musi</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zmienić</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zachowanie</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przedmiotowych</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przedsiębiorstw</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w</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taki</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sposób,</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że</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angażują</a:t>
            </a:r>
            <a:r>
              <a:rPr lang="pl-PL" sz="1670" spc="-12"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się</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one</a:t>
            </a:r>
            <a:r>
              <a:rPr lang="pl-PL" sz="1670" spc="-153"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w dodatkową działalność, której nie podjęłyby bez przyznanej pomocy lub którą podjęłyby w ograniczonym lub</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innym</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zakresie</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lub</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miejscu;</a:t>
            </a:r>
            <a:r>
              <a:rPr lang="pl-PL" sz="1670" spc="12" dirty="0">
                <a:latin typeface="+mj-lt"/>
                <a:ea typeface="Cambria" panose="02040503050406030204" pitchFamily="18" charset="0"/>
                <a:cs typeface="Cambria" panose="02040503050406030204" pitchFamily="18" charset="0"/>
              </a:rPr>
              <a:t> </a:t>
            </a:r>
          </a:p>
          <a:p>
            <a:pPr marR="72446" algn="just">
              <a:lnSpc>
                <a:spcPct val="95000"/>
              </a:lnSpc>
              <a:spcBef>
                <a:spcPts val="802"/>
              </a:spcBef>
              <a:buSzPts val="950"/>
              <a:tabLst>
                <a:tab pos="202639" algn="l"/>
              </a:tabLst>
            </a:pPr>
            <a:r>
              <a:rPr lang="pl-PL" sz="1670" dirty="0">
                <a:latin typeface="+mj-lt"/>
                <a:ea typeface="Cambria" panose="02040503050406030204" pitchFamily="18" charset="0"/>
                <a:cs typeface="Cambria" panose="02040503050406030204" pitchFamily="18" charset="0"/>
              </a:rPr>
              <a:t>potrzeba interwencji państwa: środek pomocy państwa musi być ukierunkowany na sytuację, w której pomoc może</a:t>
            </a:r>
            <a:r>
              <a:rPr lang="pl-PL" sz="1670" spc="-153"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spowodować istotną poprawę, jaka nie może nastąpić w wyniku działania rynku, np. poprzez usunięcie niedoskona­łości</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rynku lub</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rozwiązanie problemu</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związanego</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ze sprawiedliwością</a:t>
            </a:r>
            <a:r>
              <a:rPr lang="pl-PL" sz="1670" spc="-9"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lub spójnością;</a:t>
            </a:r>
            <a:r>
              <a:rPr lang="pl-PL" sz="1670" spc="-9" dirty="0">
                <a:latin typeface="+mj-lt"/>
                <a:ea typeface="Cambria" panose="02040503050406030204" pitchFamily="18" charset="0"/>
                <a:cs typeface="Cambria" panose="02040503050406030204" pitchFamily="18" charset="0"/>
              </a:rPr>
              <a:t> </a:t>
            </a:r>
          </a:p>
          <a:p>
            <a:pPr marR="72446" algn="just">
              <a:lnSpc>
                <a:spcPct val="95000"/>
              </a:lnSpc>
              <a:spcBef>
                <a:spcPts val="802"/>
              </a:spcBef>
              <a:buSzPts val="950"/>
              <a:tabLst>
                <a:tab pos="202639" algn="l"/>
              </a:tabLst>
            </a:pPr>
            <a:r>
              <a:rPr lang="pl-PL" sz="1670" spc="-4" dirty="0">
                <a:latin typeface="+mj-lt"/>
                <a:ea typeface="Cambria" panose="02040503050406030204" pitchFamily="18" charset="0"/>
                <a:cs typeface="Cambria" panose="02040503050406030204" pitchFamily="18" charset="0"/>
              </a:rPr>
              <a:t>odpowiedniość </a:t>
            </a:r>
            <a:r>
              <a:rPr lang="pl-PL" sz="1670" dirty="0">
                <a:latin typeface="+mj-lt"/>
                <a:ea typeface="Cambria" panose="02040503050406030204" pitchFamily="18" charset="0"/>
                <a:cs typeface="Cambria" panose="02040503050406030204" pitchFamily="18" charset="0"/>
              </a:rPr>
              <a:t>środka pomocy: proponowany środek pomocy musi być właściwym instrumentem polityki do osiąg­</a:t>
            </a:r>
            <a:r>
              <a:rPr lang="pl-PL" sz="1670" spc="-158"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nięcia jego</a:t>
            </a:r>
            <a:r>
              <a:rPr lang="pl-PL" sz="1670" spc="17"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celu;</a:t>
            </a:r>
            <a:r>
              <a:rPr lang="pl-PL" sz="1670" spc="4" dirty="0">
                <a:latin typeface="+mj-lt"/>
                <a:ea typeface="Cambria" panose="02040503050406030204" pitchFamily="18" charset="0"/>
                <a:cs typeface="Cambria" panose="02040503050406030204" pitchFamily="18" charset="0"/>
              </a:rPr>
              <a:t> </a:t>
            </a:r>
          </a:p>
          <a:p>
            <a:pPr marR="72446" algn="just">
              <a:lnSpc>
                <a:spcPct val="95000"/>
              </a:lnSpc>
              <a:spcBef>
                <a:spcPts val="802"/>
              </a:spcBef>
              <a:buSzPts val="950"/>
              <a:tabLst>
                <a:tab pos="202639" algn="l"/>
              </a:tabLst>
            </a:pPr>
            <a:r>
              <a:rPr lang="pl-PL" sz="1670" dirty="0">
                <a:latin typeface="+mj-lt"/>
                <a:ea typeface="Cambria" panose="02040503050406030204" pitchFamily="18" charset="0"/>
                <a:cs typeface="Cambria" panose="02040503050406030204" pitchFamily="18" charset="0"/>
              </a:rPr>
              <a:t>proporcjonalność pomocy (pomoc ograniczona do minimum): kwota pomocy musi być ograniczona do minimum nie­</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zbędnego</a:t>
            </a:r>
            <a:r>
              <a:rPr lang="pl-PL" sz="1670" spc="50"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do</a:t>
            </a:r>
            <a:r>
              <a:rPr lang="pl-PL" sz="1670" spc="50"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pobudzenia</a:t>
            </a:r>
            <a:r>
              <a:rPr lang="pl-PL" sz="1670" spc="50"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dodatkowych</a:t>
            </a:r>
            <a:r>
              <a:rPr lang="pl-PL" sz="1670" spc="50"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inwestycji</a:t>
            </a:r>
            <a:r>
              <a:rPr lang="pl-PL" sz="1670" spc="50"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lub</a:t>
            </a:r>
            <a:r>
              <a:rPr lang="pl-PL" sz="1670" spc="5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zainicjowania</a:t>
            </a:r>
            <a:r>
              <a:rPr lang="pl-PL" sz="1670" spc="5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działalności</a:t>
            </a:r>
            <a:r>
              <a:rPr lang="pl-PL" sz="1670" spc="50"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na</a:t>
            </a:r>
            <a:r>
              <a:rPr lang="pl-PL" sz="1670" spc="5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danym</a:t>
            </a:r>
            <a:r>
              <a:rPr lang="pl-PL" sz="1670" spc="42"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obszarze;</a:t>
            </a:r>
            <a:r>
              <a:rPr lang="pl-PL" sz="1670" spc="50" dirty="0">
                <a:latin typeface="+mj-lt"/>
                <a:ea typeface="Cambria" panose="02040503050406030204" pitchFamily="18" charset="0"/>
                <a:cs typeface="Cambria" panose="02040503050406030204" pitchFamily="18" charset="0"/>
              </a:rPr>
              <a:t> </a:t>
            </a:r>
          </a:p>
          <a:p>
            <a:pPr marR="72446" algn="just">
              <a:lnSpc>
                <a:spcPct val="95000"/>
              </a:lnSpc>
              <a:spcBef>
                <a:spcPts val="802"/>
              </a:spcBef>
              <a:buSzPts val="950"/>
              <a:tabLst>
                <a:tab pos="202639" algn="l"/>
              </a:tabLst>
            </a:pPr>
            <a:r>
              <a:rPr lang="pl-PL" sz="1670" dirty="0">
                <a:latin typeface="+mj-lt"/>
                <a:ea typeface="Cambria" panose="02040503050406030204" pitchFamily="18" charset="0"/>
                <a:cs typeface="Cambria" panose="02040503050406030204" pitchFamily="18" charset="0"/>
              </a:rPr>
              <a:t>uniknięcie nadmiernych negatywnych skutków dla konkurencji i wymiany handlowej pomiędzy państwami członkowskimi: nad negatywnymi skutkami pomocy dla konkurencji i wymiany handlowej muszą przeważać skutki pozytywne;</a:t>
            </a:r>
            <a:r>
              <a:rPr lang="pl-PL" sz="1670" spc="4" dirty="0">
                <a:latin typeface="+mj-lt"/>
                <a:ea typeface="Cambria" panose="02040503050406030204" pitchFamily="18" charset="0"/>
                <a:cs typeface="Cambria" panose="02040503050406030204" pitchFamily="18" charset="0"/>
              </a:rPr>
              <a:t> </a:t>
            </a:r>
            <a:endParaRPr lang="pl-PL" sz="1670" dirty="0">
              <a:latin typeface="+mj-lt"/>
              <a:ea typeface="Cambria" panose="02040503050406030204" pitchFamily="18" charset="0"/>
              <a:cs typeface="Cambria" panose="02040503050406030204" pitchFamily="18" charset="0"/>
            </a:endParaRPr>
          </a:p>
          <a:p>
            <a:pPr marR="72971" algn="just">
              <a:lnSpc>
                <a:spcPct val="95000"/>
              </a:lnSpc>
              <a:spcBef>
                <a:spcPts val="798"/>
              </a:spcBef>
              <a:buSzPts val="950"/>
              <a:tabLst>
                <a:tab pos="202639" algn="l"/>
              </a:tabLst>
            </a:pPr>
            <a:r>
              <a:rPr lang="pl-PL" sz="1670" dirty="0">
                <a:latin typeface="+mj-lt"/>
                <a:ea typeface="Cambria" panose="02040503050406030204" pitchFamily="18" charset="0"/>
                <a:cs typeface="Cambria" panose="02040503050406030204" pitchFamily="18" charset="0"/>
              </a:rPr>
              <a:t>przejrzystość pomocy: państwom członkowskim, Komisji, podmiotom gospodarczym oraz opinii publicznej należy</a:t>
            </a:r>
            <a:r>
              <a:rPr lang="pl-PL" sz="1670" spc="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zapewnić</a:t>
            </a:r>
            <a:r>
              <a:rPr lang="pl-PL" sz="1670" spc="58"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łatwy</a:t>
            </a:r>
            <a:r>
              <a:rPr lang="pl-PL" sz="1670" spc="5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dostęp</a:t>
            </a:r>
            <a:r>
              <a:rPr lang="pl-PL" sz="1670" spc="5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do</a:t>
            </a:r>
            <a:r>
              <a:rPr lang="pl-PL" sz="1670" spc="45"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wszystkich</a:t>
            </a:r>
            <a:r>
              <a:rPr lang="pl-PL" sz="1670" spc="45"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stosownych</a:t>
            </a:r>
            <a:r>
              <a:rPr lang="pl-PL" sz="1670" spc="5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aktów</a:t>
            </a:r>
            <a:r>
              <a:rPr lang="pl-PL" sz="1670" spc="50"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i</a:t>
            </a:r>
            <a:r>
              <a:rPr lang="pl-PL" sz="1670" spc="58"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informacji</a:t>
            </a:r>
            <a:r>
              <a:rPr lang="pl-PL" sz="1670" spc="54"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na</a:t>
            </a:r>
            <a:r>
              <a:rPr lang="pl-PL" sz="1670" spc="58"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temat</a:t>
            </a:r>
            <a:r>
              <a:rPr lang="pl-PL" sz="1670" spc="45"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przyznawanej</a:t>
            </a:r>
            <a:r>
              <a:rPr lang="pl-PL" sz="1670" spc="45" dirty="0">
                <a:latin typeface="+mj-lt"/>
                <a:ea typeface="Cambria" panose="02040503050406030204" pitchFamily="18" charset="0"/>
                <a:cs typeface="Cambria" panose="02040503050406030204" pitchFamily="18" charset="0"/>
              </a:rPr>
              <a:t> </a:t>
            </a:r>
            <a:r>
              <a:rPr lang="pl-PL" sz="1670" dirty="0">
                <a:latin typeface="+mj-lt"/>
                <a:ea typeface="Cambria" panose="02040503050406030204" pitchFamily="18" charset="0"/>
                <a:cs typeface="Cambria" panose="02040503050406030204" pitchFamily="18" charset="0"/>
              </a:rPr>
              <a:t>pomocy</a:t>
            </a:r>
            <a:r>
              <a:rPr lang="pl-PL" sz="1670" spc="45" dirty="0">
                <a:latin typeface="+mj-lt"/>
                <a:ea typeface="Cambria" panose="02040503050406030204" pitchFamily="18" charset="0"/>
                <a:cs typeface="Cambria" panose="02040503050406030204" pitchFamily="18" charset="0"/>
              </a:rPr>
              <a:t>.</a:t>
            </a:r>
            <a:endParaRPr lang="pl-PL" sz="1670" dirty="0">
              <a:latin typeface="+mj-lt"/>
              <a:ea typeface="Cambria" panose="02040503050406030204" pitchFamily="18" charset="0"/>
              <a:cs typeface="Cambria" panose="02040503050406030204" pitchFamily="18" charset="0"/>
            </a:endParaRPr>
          </a:p>
          <a:p>
            <a:endParaRPr lang="pl-PL" sz="1670" dirty="0">
              <a:latin typeface="+mj-lt"/>
            </a:endParaRPr>
          </a:p>
        </p:txBody>
      </p:sp>
    </p:spTree>
    <p:extLst>
      <p:ext uri="{BB962C8B-B14F-4D97-AF65-F5344CB8AC3E}">
        <p14:creationId xmlns:p14="http://schemas.microsoft.com/office/powerpoint/2010/main" val="1709657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639FE3DD-F5E0-D4E1-8604-1D321CAB5246}"/>
              </a:ext>
            </a:extLst>
          </p:cNvPr>
          <p:cNvSpPr>
            <a:spLocks noGrp="1"/>
          </p:cNvSpPr>
          <p:nvPr>
            <p:ph type="ctrTitle"/>
          </p:nvPr>
        </p:nvSpPr>
        <p:spPr/>
        <p:txBody>
          <a:bodyPr>
            <a:normAutofit fontScale="90000"/>
          </a:bodyPr>
          <a:lstStyle/>
          <a:p>
            <a:r>
              <a:rPr lang="pl-PL" sz="3086" dirty="0"/>
              <a:t>Pomoc publiczna w różnych wersjach i przykłady pomocy w poszczególnych programach</a:t>
            </a:r>
          </a:p>
        </p:txBody>
      </p:sp>
      <p:sp>
        <p:nvSpPr>
          <p:cNvPr id="2" name="Symbol zastępczy numeru slajdu 1">
            <a:extLst>
              <a:ext uri="{FF2B5EF4-FFF2-40B4-BE49-F238E27FC236}">
                <a16:creationId xmlns:a16="http://schemas.microsoft.com/office/drawing/2014/main" id="{F541BD14-94F9-1C91-B04D-C4B867DD80D4}"/>
              </a:ext>
            </a:extLst>
          </p:cNvPr>
          <p:cNvSpPr>
            <a:spLocks noGrp="1"/>
          </p:cNvSpPr>
          <p:nvPr>
            <p:ph type="sldNum" sz="quarter" idx="4"/>
          </p:nvPr>
        </p:nvSpPr>
        <p:spPr bwMode="auto">
          <a:xfrm>
            <a:off x="6858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bg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DB226C93-4AF0-42CB-BCA1-7A443CFCDD42}" type="slidenum">
              <a:rPr lang="pl-PL" smtClean="0"/>
              <a:pPr/>
              <a:t>68</a:t>
            </a:fld>
            <a:endParaRPr lang="pl-PL"/>
          </a:p>
        </p:txBody>
      </p:sp>
    </p:spTree>
    <p:extLst>
      <p:ext uri="{BB962C8B-B14F-4D97-AF65-F5344CB8AC3E}">
        <p14:creationId xmlns:p14="http://schemas.microsoft.com/office/powerpoint/2010/main" val="15146377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C0C9FD5-1717-4513-8A8D-4930232BD20F}"/>
              </a:ext>
            </a:extLst>
          </p:cNvPr>
          <p:cNvSpPr>
            <a:spLocks noGrp="1"/>
          </p:cNvSpPr>
          <p:nvPr>
            <p:ph type="title"/>
          </p:nvPr>
        </p:nvSpPr>
        <p:spPr>
          <a:xfrm>
            <a:off x="1025525" y="899836"/>
            <a:ext cx="8640381" cy="1080001"/>
          </a:xfrm>
        </p:spPr>
        <p:txBody>
          <a:bodyPr anchor="t">
            <a:normAutofit/>
          </a:bodyPr>
          <a:lstStyle/>
          <a:p>
            <a:r>
              <a:rPr lang="pl-PL"/>
              <a:t>Pomoc regionalna</a:t>
            </a:r>
          </a:p>
        </p:txBody>
      </p:sp>
      <p:pic>
        <p:nvPicPr>
          <p:cNvPr id="9" name="Symbol zastępczy zawartości 8" descr="Obraz zawierający kilka&#10;&#10;Opis wygenerowany automatycznie">
            <a:extLst>
              <a:ext uri="{FF2B5EF4-FFF2-40B4-BE49-F238E27FC236}">
                <a16:creationId xmlns:a16="http://schemas.microsoft.com/office/drawing/2014/main" id="{05FADA8D-C2F7-4EF0-B3E6-9067A145824F}"/>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rcRect l="11510" r="2011" b="2"/>
          <a:stretch/>
        </p:blipFill>
        <p:spPr>
          <a:xfrm>
            <a:off x="1025906" y="1979837"/>
            <a:ext cx="4140000" cy="4680018"/>
          </a:xfrm>
          <a:noFill/>
        </p:spPr>
      </p:pic>
      <p:pic>
        <p:nvPicPr>
          <p:cNvPr id="11" name="Symbol zastępczy obrazu 10">
            <a:extLst>
              <a:ext uri="{FF2B5EF4-FFF2-40B4-BE49-F238E27FC236}">
                <a16:creationId xmlns:a16="http://schemas.microsoft.com/office/drawing/2014/main" id="{3E9670B9-CBD2-4783-B7AC-AA2D43FAECA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l="13193" r="3" b="3"/>
          <a:stretch/>
        </p:blipFill>
        <p:spPr>
          <a:xfrm>
            <a:off x="5525906" y="1979613"/>
            <a:ext cx="4140000" cy="4680226"/>
          </a:xfrm>
          <a:noFill/>
        </p:spPr>
      </p:pic>
      <p:sp>
        <p:nvSpPr>
          <p:cNvPr id="7" name="Symbol zastępczy numeru slajdu 6">
            <a:extLst>
              <a:ext uri="{FF2B5EF4-FFF2-40B4-BE49-F238E27FC236}">
                <a16:creationId xmlns:a16="http://schemas.microsoft.com/office/drawing/2014/main" id="{BD76D519-2DF2-4224-843E-7C91BEF6249B}"/>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661"/>
              </a:spcAft>
            </a:pPr>
            <a:fld id="{8699F50C-BE38-4BD0-BA84-9B090E1F2B9B}" type="slidenum">
              <a:rPr lang="pl-PL" sz="300" noProof="0" smtClean="0"/>
              <a:pPr>
                <a:lnSpc>
                  <a:spcPct val="90000"/>
                </a:lnSpc>
                <a:spcAft>
                  <a:spcPts val="661"/>
                </a:spcAft>
              </a:pPr>
              <a:t>69</a:t>
            </a:fld>
            <a:endParaRPr lang="pl-PL" sz="300" noProof="0"/>
          </a:p>
        </p:txBody>
      </p:sp>
      <p:sp>
        <p:nvSpPr>
          <p:cNvPr id="6" name="Symbol zastępczy stopki 5">
            <a:extLst>
              <a:ext uri="{FF2B5EF4-FFF2-40B4-BE49-F238E27FC236}">
                <a16:creationId xmlns:a16="http://schemas.microsoft.com/office/drawing/2014/main" id="{A0123F2E-0782-42BD-B370-CBC0DD9952F9}"/>
              </a:ext>
            </a:extLst>
          </p:cNvPr>
          <p:cNvSpPr>
            <a:spLocks noGrp="1"/>
          </p:cNvSpPr>
          <p:nvPr>
            <p:ph type="ftr" sz="quarter" idx="4294967295"/>
          </p:nvPr>
        </p:nvSpPr>
        <p:spPr/>
        <p:txBody>
          <a:bodyPr/>
          <a:lstStyle/>
          <a:p>
            <a:pPr>
              <a:spcAft>
                <a:spcPts val="661"/>
              </a:spcAft>
            </a:pPr>
            <a:r>
              <a:rPr lang="pl-PL" noProof="0"/>
              <a:t>Dodaj stopkę</a:t>
            </a:r>
          </a:p>
        </p:txBody>
      </p:sp>
    </p:spTree>
    <p:extLst>
      <p:ext uri="{BB962C8B-B14F-4D97-AF65-F5344CB8AC3E}">
        <p14:creationId xmlns:p14="http://schemas.microsoft.com/office/powerpoint/2010/main" val="3145806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37069B7-5B44-87A8-9347-5AFCEF885EA8}"/>
              </a:ext>
            </a:extLst>
          </p:cNvPr>
          <p:cNvSpPr>
            <a:spLocks noGrp="1"/>
          </p:cNvSpPr>
          <p:nvPr>
            <p:ph type="sldNum" sz="quarter" idx="12"/>
          </p:nvPr>
        </p:nvSpPr>
        <p:spPr/>
        <p:txBody>
          <a:bodyPr/>
          <a:lstStyle/>
          <a:p>
            <a:fld id="{BC29D94E-038F-4D2D-80A8-2F6BC0BA860D}" type="slidenum">
              <a:rPr lang="pl-PL" smtClean="0"/>
              <a:pPr/>
              <a:t>7</a:t>
            </a:fld>
            <a:endParaRPr lang="pl-PL"/>
          </a:p>
        </p:txBody>
      </p:sp>
      <p:sp>
        <p:nvSpPr>
          <p:cNvPr id="2" name="Tytuł 1">
            <a:extLst>
              <a:ext uri="{FF2B5EF4-FFF2-40B4-BE49-F238E27FC236}">
                <a16:creationId xmlns:a16="http://schemas.microsoft.com/office/drawing/2014/main" id="{B4CA02CC-C553-BD50-DAF8-38A68B86D381}"/>
              </a:ext>
            </a:extLst>
          </p:cNvPr>
          <p:cNvSpPr>
            <a:spLocks noGrp="1"/>
          </p:cNvSpPr>
          <p:nvPr>
            <p:ph type="title" idx="4294967295"/>
          </p:nvPr>
        </p:nvSpPr>
        <p:spPr>
          <a:xfrm>
            <a:off x="1795310" y="236241"/>
            <a:ext cx="8590380" cy="1611680"/>
          </a:xfrm>
        </p:spPr>
        <p:txBody>
          <a:bodyPr/>
          <a:lstStyle/>
          <a:p>
            <a:r>
              <a:rPr lang="pl-PL" dirty="0"/>
              <a:t>TEST WYSTĘPOWANIA POMOCY PUBLICZNEJ</a:t>
            </a:r>
          </a:p>
        </p:txBody>
      </p:sp>
      <p:sp>
        <p:nvSpPr>
          <p:cNvPr id="3" name="Symbol zastępczy zawartości 2">
            <a:extLst>
              <a:ext uri="{FF2B5EF4-FFF2-40B4-BE49-F238E27FC236}">
                <a16:creationId xmlns:a16="http://schemas.microsoft.com/office/drawing/2014/main" id="{FCD4C3CF-26C7-BCCE-3727-F304F60D72F7}"/>
              </a:ext>
            </a:extLst>
          </p:cNvPr>
          <p:cNvSpPr>
            <a:spLocks noGrp="1"/>
          </p:cNvSpPr>
          <p:nvPr>
            <p:ph idx="4294967295"/>
          </p:nvPr>
        </p:nvSpPr>
        <p:spPr>
          <a:xfrm>
            <a:off x="306123" y="7561425"/>
            <a:ext cx="8567632" cy="4535805"/>
          </a:xfrm>
        </p:spPr>
        <p:txBody>
          <a:bodyPr/>
          <a:lstStyle/>
          <a:p>
            <a:endParaRPr lang="pl-PL" sz="1984" dirty="0"/>
          </a:p>
          <a:p>
            <a:endParaRPr lang="pl-PL" sz="1984" dirty="0"/>
          </a:p>
        </p:txBody>
      </p:sp>
      <p:graphicFrame>
        <p:nvGraphicFramePr>
          <p:cNvPr id="5" name="Tabela 4">
            <a:extLst>
              <a:ext uri="{FF2B5EF4-FFF2-40B4-BE49-F238E27FC236}">
                <a16:creationId xmlns:a16="http://schemas.microsoft.com/office/drawing/2014/main" id="{279EB75E-59EA-EB14-31B8-A819DD71EB10}"/>
              </a:ext>
            </a:extLst>
          </p:cNvPr>
          <p:cNvGraphicFramePr>
            <a:graphicFrameLocks noGrp="1"/>
          </p:cNvGraphicFramePr>
          <p:nvPr>
            <p:extLst>
              <p:ext uri="{D42A27DB-BD31-4B8C-83A1-F6EECF244321}">
                <p14:modId xmlns:p14="http://schemas.microsoft.com/office/powerpoint/2010/main" val="853897412"/>
              </p:ext>
            </p:extLst>
          </p:nvPr>
        </p:nvGraphicFramePr>
        <p:xfrm>
          <a:off x="548018" y="2131545"/>
          <a:ext cx="9862576" cy="3799181"/>
        </p:xfrm>
        <a:graphic>
          <a:graphicData uri="http://schemas.openxmlformats.org/drawingml/2006/table">
            <a:tbl>
              <a:tblPr firstRow="1" bandRow="1">
                <a:tableStyleId>{D27102A9-8310-4765-A935-A1911B00CA55}</a:tableStyleId>
              </a:tblPr>
              <a:tblGrid>
                <a:gridCol w="774643">
                  <a:extLst>
                    <a:ext uri="{9D8B030D-6E8A-4147-A177-3AD203B41FA5}">
                      <a16:colId xmlns:a16="http://schemas.microsoft.com/office/drawing/2014/main" val="890641668"/>
                    </a:ext>
                  </a:extLst>
                </a:gridCol>
                <a:gridCol w="7143794">
                  <a:extLst>
                    <a:ext uri="{9D8B030D-6E8A-4147-A177-3AD203B41FA5}">
                      <a16:colId xmlns:a16="http://schemas.microsoft.com/office/drawing/2014/main" val="1034195533"/>
                    </a:ext>
                  </a:extLst>
                </a:gridCol>
                <a:gridCol w="1944139">
                  <a:extLst>
                    <a:ext uri="{9D8B030D-6E8A-4147-A177-3AD203B41FA5}">
                      <a16:colId xmlns:a16="http://schemas.microsoft.com/office/drawing/2014/main" val="1955231406"/>
                    </a:ext>
                  </a:extLst>
                </a:gridCol>
              </a:tblGrid>
              <a:tr h="455260">
                <a:tc>
                  <a:txBody>
                    <a:bodyPr/>
                    <a:lstStyle/>
                    <a:p>
                      <a:r>
                        <a:rPr lang="pl-PL" sz="1670" dirty="0"/>
                        <a:t>Lp.</a:t>
                      </a:r>
                    </a:p>
                  </a:txBody>
                  <a:tcPr marL="100796" marR="100796" marT="50398" marB="50398"/>
                </a:tc>
                <a:tc>
                  <a:txBody>
                    <a:bodyPr/>
                    <a:lstStyle/>
                    <a:p>
                      <a:r>
                        <a:rPr lang="pl-PL" sz="1670" dirty="0"/>
                        <a:t>Przesłanka</a:t>
                      </a:r>
                    </a:p>
                  </a:txBody>
                  <a:tcPr marL="100796" marR="100796" marT="50398" marB="50398"/>
                </a:tc>
                <a:tc>
                  <a:txBody>
                    <a:bodyPr/>
                    <a:lstStyle/>
                    <a:p>
                      <a:pPr algn="ctr"/>
                      <a:r>
                        <a:rPr lang="pl-PL" sz="1670" dirty="0"/>
                        <a:t>Jest X/nie ma ….</a:t>
                      </a:r>
                    </a:p>
                  </a:txBody>
                  <a:tcPr marL="100796" marR="100796" marT="50398" marB="50398"/>
                </a:tc>
                <a:extLst>
                  <a:ext uri="{0D108BD9-81ED-4DB2-BD59-A6C34878D82A}">
                    <a16:rowId xmlns:a16="http://schemas.microsoft.com/office/drawing/2014/main" val="657801017"/>
                  </a:ext>
                </a:extLst>
              </a:tr>
              <a:tr h="738573">
                <a:tc>
                  <a:txBody>
                    <a:bodyPr/>
                    <a:lstStyle/>
                    <a:p>
                      <a:r>
                        <a:rPr lang="pl-PL" sz="1670" dirty="0"/>
                        <a:t>1.</a:t>
                      </a:r>
                    </a:p>
                  </a:txBody>
                  <a:tcPr marL="100796" marR="100796" marT="50398" marB="503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70" dirty="0"/>
                        <a:t>Czy wnioskodawca / partner jest przedsiębiorcą w rozumieniu funkcjonalnym (wykorzystuje produkty projektu do działalności  o charakterze gospodarczym)?</a:t>
                      </a:r>
                    </a:p>
                  </a:txBody>
                  <a:tcPr marL="100796" marR="100796" marT="50398" marB="50398"/>
                </a:tc>
                <a:tc>
                  <a:txBody>
                    <a:bodyPr/>
                    <a:lstStyle/>
                    <a:p>
                      <a:endParaRPr lang="pl-PL" sz="1670" dirty="0"/>
                    </a:p>
                  </a:txBody>
                  <a:tcPr marL="100796" marR="100796" marT="50398" marB="50398"/>
                </a:tc>
                <a:extLst>
                  <a:ext uri="{0D108BD9-81ED-4DB2-BD59-A6C34878D82A}">
                    <a16:rowId xmlns:a16="http://schemas.microsoft.com/office/drawing/2014/main" val="2543643226"/>
                  </a:ext>
                </a:extLst>
              </a:tr>
              <a:tr h="675956">
                <a:tc>
                  <a:txBody>
                    <a:bodyPr/>
                    <a:lstStyle/>
                    <a:p>
                      <a:r>
                        <a:rPr lang="pl-PL" sz="1670" dirty="0"/>
                        <a:t>2.</a:t>
                      </a:r>
                    </a:p>
                  </a:txBody>
                  <a:tcPr marL="100796" marR="100796" marT="50398" marB="503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70" dirty="0"/>
                        <a:t>Czy transfer zasobów </a:t>
                      </a:r>
                      <a:r>
                        <a:rPr lang="pl-PL" sz="1670" dirty="0" err="1"/>
                        <a:t>przypisywalny</a:t>
                      </a:r>
                      <a:r>
                        <a:rPr lang="pl-PL" sz="1670" dirty="0"/>
                        <a:t> władzy publicznej jest selektywny – tzn. uprzywilejowuje określone podmioty lub wytwarzanie określonych dóbr?</a:t>
                      </a:r>
                    </a:p>
                  </a:txBody>
                  <a:tcPr marL="100796" marR="100796" marT="50398" marB="50398"/>
                </a:tc>
                <a:tc>
                  <a:txBody>
                    <a:bodyPr/>
                    <a:lstStyle/>
                    <a:p>
                      <a:endParaRPr lang="pl-PL" sz="1670" dirty="0"/>
                    </a:p>
                  </a:txBody>
                  <a:tcPr marL="100796" marR="100796" marT="50398" marB="50398"/>
                </a:tc>
                <a:extLst>
                  <a:ext uri="{0D108BD9-81ED-4DB2-BD59-A6C34878D82A}">
                    <a16:rowId xmlns:a16="http://schemas.microsoft.com/office/drawing/2014/main" val="2094611086"/>
                  </a:ext>
                </a:extLst>
              </a:tr>
              <a:tr h="858369">
                <a:tc>
                  <a:txBody>
                    <a:bodyPr/>
                    <a:lstStyle/>
                    <a:p>
                      <a:r>
                        <a:rPr lang="pl-PL" sz="1670" dirty="0"/>
                        <a:t>3.</a:t>
                      </a:r>
                    </a:p>
                  </a:txBody>
                  <a:tcPr marL="100796" marR="100796" marT="50398" marB="503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70" dirty="0"/>
                        <a:t>Czy transfer skutkuje przysporzeniem na rzecz określonego podmiotu, na warunkach korzystniejszych niż rynkowe?</a:t>
                      </a:r>
                    </a:p>
                    <a:p>
                      <a:endParaRPr lang="pl-PL" sz="1670" dirty="0"/>
                    </a:p>
                  </a:txBody>
                  <a:tcPr marL="100796" marR="100796" marT="50398" marB="50398"/>
                </a:tc>
                <a:tc>
                  <a:txBody>
                    <a:bodyPr/>
                    <a:lstStyle/>
                    <a:p>
                      <a:endParaRPr lang="pl-PL" sz="1670" dirty="0"/>
                    </a:p>
                  </a:txBody>
                  <a:tcPr marL="100796" marR="100796" marT="50398" marB="50398"/>
                </a:tc>
                <a:extLst>
                  <a:ext uri="{0D108BD9-81ED-4DB2-BD59-A6C34878D82A}">
                    <a16:rowId xmlns:a16="http://schemas.microsoft.com/office/drawing/2014/main" val="3691390707"/>
                  </a:ext>
                </a:extLst>
              </a:tr>
              <a:tr h="608011">
                <a:tc>
                  <a:txBody>
                    <a:bodyPr/>
                    <a:lstStyle/>
                    <a:p>
                      <a:r>
                        <a:rPr lang="pl-PL" sz="1670" dirty="0"/>
                        <a:t>4.</a:t>
                      </a:r>
                    </a:p>
                  </a:txBody>
                  <a:tcPr marL="100796" marR="100796" marT="50398" marB="50398"/>
                </a:tc>
                <a:tc>
                  <a:txBody>
                    <a:bodyPr/>
                    <a:lstStyle/>
                    <a:p>
                      <a:r>
                        <a:rPr lang="pl-PL" sz="1670" dirty="0"/>
                        <a:t>Czy w efekcie tego transferu </a:t>
                      </a:r>
                      <a:r>
                        <a:rPr lang="pl-PL" sz="1670" dirty="0">
                          <a:latin typeface="Open Sans" panose="020B0606030504020204" pitchFamily="34" charset="0"/>
                          <a:ea typeface="Open Sans" panose="020B0606030504020204" pitchFamily="34" charset="0"/>
                          <a:cs typeface="Open Sans" panose="020B0606030504020204" pitchFamily="34" charset="0"/>
                        </a:rPr>
                        <a:t>występuje</a:t>
                      </a:r>
                      <a:r>
                        <a:rPr lang="pl-PL" sz="1670" dirty="0"/>
                        <a:t> lub może wystąpić zakłócenie konkurencji?</a:t>
                      </a:r>
                    </a:p>
                  </a:txBody>
                  <a:tcPr marL="100796" marR="100796" marT="50398" marB="50398"/>
                </a:tc>
                <a:tc>
                  <a:txBody>
                    <a:bodyPr/>
                    <a:lstStyle/>
                    <a:p>
                      <a:endParaRPr lang="pl-PL" sz="1670" dirty="0"/>
                    </a:p>
                  </a:txBody>
                  <a:tcPr marL="100796" marR="100796" marT="50398" marB="50398"/>
                </a:tc>
                <a:extLst>
                  <a:ext uri="{0D108BD9-81ED-4DB2-BD59-A6C34878D82A}">
                    <a16:rowId xmlns:a16="http://schemas.microsoft.com/office/drawing/2014/main" val="3260588170"/>
                  </a:ext>
                </a:extLst>
              </a:tr>
              <a:tr h="455260">
                <a:tc>
                  <a:txBody>
                    <a:bodyPr/>
                    <a:lstStyle/>
                    <a:p>
                      <a:r>
                        <a:rPr lang="pl-PL" sz="1670" dirty="0"/>
                        <a:t>5.</a:t>
                      </a:r>
                    </a:p>
                  </a:txBody>
                  <a:tcPr marL="100796" marR="100796" marT="50398" marB="50398"/>
                </a:tc>
                <a:tc>
                  <a:txBody>
                    <a:bodyPr/>
                    <a:lstStyle/>
                    <a:p>
                      <a:r>
                        <a:rPr lang="pl-PL" sz="1670" dirty="0"/>
                        <a:t>Czy transfer wpływa na wymianę handlową między krajami członkowskimi? </a:t>
                      </a:r>
                    </a:p>
                  </a:txBody>
                  <a:tcPr marL="100796" marR="100796" marT="50398" marB="50398"/>
                </a:tc>
                <a:tc>
                  <a:txBody>
                    <a:bodyPr/>
                    <a:lstStyle/>
                    <a:p>
                      <a:endParaRPr lang="pl-PL" sz="1670" dirty="0"/>
                    </a:p>
                  </a:txBody>
                  <a:tcPr marL="100796" marR="100796" marT="50398" marB="50398"/>
                </a:tc>
                <a:extLst>
                  <a:ext uri="{0D108BD9-81ED-4DB2-BD59-A6C34878D82A}">
                    <a16:rowId xmlns:a16="http://schemas.microsoft.com/office/drawing/2014/main" val="1437214939"/>
                  </a:ext>
                </a:extLst>
              </a:tr>
            </a:tbl>
          </a:graphicData>
        </a:graphic>
      </p:graphicFrame>
      <p:sp>
        <p:nvSpPr>
          <p:cNvPr id="6" name="Schemat blokowy: proces uprzednio zdefiniowany 5">
            <a:extLst>
              <a:ext uri="{FF2B5EF4-FFF2-40B4-BE49-F238E27FC236}">
                <a16:creationId xmlns:a16="http://schemas.microsoft.com/office/drawing/2014/main" id="{102FF288-3B24-A5D6-DF24-BC05F216D7DB}"/>
              </a:ext>
            </a:extLst>
          </p:cNvPr>
          <p:cNvSpPr/>
          <p:nvPr/>
        </p:nvSpPr>
        <p:spPr bwMode="auto">
          <a:xfrm>
            <a:off x="9177586" y="2719600"/>
            <a:ext cx="452136" cy="317502"/>
          </a:xfrm>
          <a:prstGeom prst="flowChartPredefined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rtlCol="0" anchor="t" anchorCtr="0" compatLnSpc="1">
            <a:prstTxWarp prst="textNoShape">
              <a:avLst/>
            </a:prstTxWarp>
          </a:bodyPr>
          <a:lstStyle/>
          <a:p>
            <a:pPr defTabSz="1007943" eaLnBrk="0" fontAlgn="base" hangingPunct="0">
              <a:spcBef>
                <a:spcPct val="0"/>
              </a:spcBef>
              <a:spcAft>
                <a:spcPct val="0"/>
              </a:spcAft>
            </a:pPr>
            <a:endParaRPr lang="pl-PL" sz="1984">
              <a:latin typeface="Arial" charset="0"/>
            </a:endParaRPr>
          </a:p>
        </p:txBody>
      </p:sp>
      <p:sp>
        <p:nvSpPr>
          <p:cNvPr id="7" name="Schemat blokowy: proces uprzednio zdefiniowany 6">
            <a:extLst>
              <a:ext uri="{FF2B5EF4-FFF2-40B4-BE49-F238E27FC236}">
                <a16:creationId xmlns:a16="http://schemas.microsoft.com/office/drawing/2014/main" id="{52D292AD-A0EA-2E68-D7C6-40B87D783361}"/>
              </a:ext>
            </a:extLst>
          </p:cNvPr>
          <p:cNvSpPr/>
          <p:nvPr/>
        </p:nvSpPr>
        <p:spPr bwMode="auto">
          <a:xfrm>
            <a:off x="9177586" y="3466406"/>
            <a:ext cx="452136" cy="317502"/>
          </a:xfrm>
          <a:prstGeom prst="flowChartPredefined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rtlCol="0" anchor="t" anchorCtr="0" compatLnSpc="1">
            <a:prstTxWarp prst="textNoShape">
              <a:avLst/>
            </a:prstTxWarp>
          </a:bodyPr>
          <a:lstStyle/>
          <a:p>
            <a:pPr defTabSz="1007943" eaLnBrk="0" fontAlgn="base" hangingPunct="0">
              <a:spcBef>
                <a:spcPct val="0"/>
              </a:spcBef>
              <a:spcAft>
                <a:spcPct val="0"/>
              </a:spcAft>
            </a:pPr>
            <a:endParaRPr lang="pl-PL" sz="1984">
              <a:latin typeface="Arial" charset="0"/>
            </a:endParaRPr>
          </a:p>
        </p:txBody>
      </p:sp>
      <p:sp>
        <p:nvSpPr>
          <p:cNvPr id="8" name="Schemat blokowy: proces uprzednio zdefiniowany 7">
            <a:extLst>
              <a:ext uri="{FF2B5EF4-FFF2-40B4-BE49-F238E27FC236}">
                <a16:creationId xmlns:a16="http://schemas.microsoft.com/office/drawing/2014/main" id="{7CD3D827-28B0-FBB0-AA9F-F456D82B8363}"/>
              </a:ext>
            </a:extLst>
          </p:cNvPr>
          <p:cNvSpPr/>
          <p:nvPr/>
        </p:nvSpPr>
        <p:spPr bwMode="auto">
          <a:xfrm>
            <a:off x="9177586" y="4209135"/>
            <a:ext cx="452136" cy="317502"/>
          </a:xfrm>
          <a:prstGeom prst="flowChartPredefined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rtlCol="0" anchor="t" anchorCtr="0" compatLnSpc="1">
            <a:prstTxWarp prst="textNoShape">
              <a:avLst/>
            </a:prstTxWarp>
          </a:bodyPr>
          <a:lstStyle/>
          <a:p>
            <a:pPr defTabSz="1007943" eaLnBrk="0" fontAlgn="base" hangingPunct="0">
              <a:spcBef>
                <a:spcPct val="0"/>
              </a:spcBef>
              <a:spcAft>
                <a:spcPct val="0"/>
              </a:spcAft>
            </a:pPr>
            <a:endParaRPr lang="pl-PL" sz="1984">
              <a:latin typeface="Arial" charset="0"/>
            </a:endParaRPr>
          </a:p>
        </p:txBody>
      </p:sp>
      <p:sp>
        <p:nvSpPr>
          <p:cNvPr id="9" name="Schemat blokowy: proces uprzednio zdefiniowany 8">
            <a:extLst>
              <a:ext uri="{FF2B5EF4-FFF2-40B4-BE49-F238E27FC236}">
                <a16:creationId xmlns:a16="http://schemas.microsoft.com/office/drawing/2014/main" id="{BDC1950E-6BA6-D9FB-8DC2-54A086DD1BCA}"/>
              </a:ext>
            </a:extLst>
          </p:cNvPr>
          <p:cNvSpPr/>
          <p:nvPr/>
        </p:nvSpPr>
        <p:spPr bwMode="auto">
          <a:xfrm>
            <a:off x="9177586" y="4905670"/>
            <a:ext cx="452136" cy="317502"/>
          </a:xfrm>
          <a:prstGeom prst="flowChartPredefined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rtlCol="0" anchor="t" anchorCtr="0" compatLnSpc="1">
            <a:prstTxWarp prst="textNoShape">
              <a:avLst/>
            </a:prstTxWarp>
          </a:bodyPr>
          <a:lstStyle/>
          <a:p>
            <a:pPr defTabSz="1007943" eaLnBrk="0" fontAlgn="base" hangingPunct="0">
              <a:spcBef>
                <a:spcPct val="0"/>
              </a:spcBef>
              <a:spcAft>
                <a:spcPct val="0"/>
              </a:spcAft>
            </a:pPr>
            <a:endParaRPr lang="pl-PL" sz="1984">
              <a:latin typeface="Arial" charset="0"/>
            </a:endParaRPr>
          </a:p>
        </p:txBody>
      </p:sp>
      <p:sp>
        <p:nvSpPr>
          <p:cNvPr id="10" name="Schemat blokowy: proces uprzednio zdefiniowany 9">
            <a:extLst>
              <a:ext uri="{FF2B5EF4-FFF2-40B4-BE49-F238E27FC236}">
                <a16:creationId xmlns:a16="http://schemas.microsoft.com/office/drawing/2014/main" id="{85B4F05A-D78C-17E5-0629-8366A1C50328}"/>
              </a:ext>
            </a:extLst>
          </p:cNvPr>
          <p:cNvSpPr/>
          <p:nvPr/>
        </p:nvSpPr>
        <p:spPr bwMode="auto">
          <a:xfrm>
            <a:off x="9177586" y="5574755"/>
            <a:ext cx="452136" cy="317502"/>
          </a:xfrm>
          <a:prstGeom prst="flowChartPredefinedProces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rtlCol="0" anchor="t" anchorCtr="0" compatLnSpc="1">
            <a:prstTxWarp prst="textNoShape">
              <a:avLst/>
            </a:prstTxWarp>
          </a:bodyPr>
          <a:lstStyle/>
          <a:p>
            <a:pPr defTabSz="1007943" eaLnBrk="0" fontAlgn="base" hangingPunct="0">
              <a:spcBef>
                <a:spcPct val="0"/>
              </a:spcBef>
              <a:spcAft>
                <a:spcPct val="0"/>
              </a:spcAft>
            </a:pPr>
            <a:endParaRPr lang="pl-PL" sz="1984">
              <a:latin typeface="Arial" charset="0"/>
            </a:endParaRPr>
          </a:p>
        </p:txBody>
      </p:sp>
    </p:spTree>
    <p:extLst>
      <p:ext uri="{BB962C8B-B14F-4D97-AF65-F5344CB8AC3E}">
        <p14:creationId xmlns:p14="http://schemas.microsoft.com/office/powerpoint/2010/main" val="3695558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216E99F4-C4DE-469F-B765-806536078399}"/>
              </a:ext>
            </a:extLst>
          </p:cNvPr>
          <p:cNvSpPr>
            <a:spLocks noGrp="1"/>
          </p:cNvSpPr>
          <p:nvPr>
            <p:ph type="sldNum" sz="quarter" idx="12"/>
          </p:nvPr>
        </p:nvSpPr>
        <p:spPr/>
        <p:txBody>
          <a:bodyPr/>
          <a:lstStyle/>
          <a:p>
            <a:fld id="{1588827B-EB64-4086-AEC4-DFFB6BA96DC7}" type="slidenum">
              <a:rPr lang="pl-PL" smtClean="0"/>
              <a:pPr/>
              <a:t>70</a:t>
            </a:fld>
            <a:endParaRPr lang="pl-PL"/>
          </a:p>
        </p:txBody>
      </p:sp>
      <p:sp>
        <p:nvSpPr>
          <p:cNvPr id="3" name="Tytuł 3">
            <a:extLst>
              <a:ext uri="{FF2B5EF4-FFF2-40B4-BE49-F238E27FC236}">
                <a16:creationId xmlns:a16="http://schemas.microsoft.com/office/drawing/2014/main" id="{91956622-5B97-0FD9-FB68-24325F73EAF6}"/>
              </a:ext>
            </a:extLst>
          </p:cNvPr>
          <p:cNvSpPr txBox="1">
            <a:spLocks/>
          </p:cNvSpPr>
          <p:nvPr/>
        </p:nvSpPr>
        <p:spPr bwMode="auto">
          <a:xfrm>
            <a:off x="459884" y="53521"/>
            <a:ext cx="9071610" cy="125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b" anchorCtr="0" compatLnSpc="1">
            <a:prstTxWarp prst="textNoShape">
              <a:avLst/>
            </a:prstTxWarp>
            <a:normAutofit/>
          </a:bodyPr>
          <a:lst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r>
              <a:rPr lang="pl-PL" sz="3527" kern="0" dirty="0"/>
              <a:t>Mapa pomocy regionalnej</a:t>
            </a:r>
          </a:p>
        </p:txBody>
      </p:sp>
      <p:graphicFrame>
        <p:nvGraphicFramePr>
          <p:cNvPr id="6" name="Diagram 5">
            <a:extLst>
              <a:ext uri="{FF2B5EF4-FFF2-40B4-BE49-F238E27FC236}">
                <a16:creationId xmlns:a16="http://schemas.microsoft.com/office/drawing/2014/main" id="{B45CB5DA-73AD-C2CC-27D3-E5019873E792}"/>
              </a:ext>
            </a:extLst>
          </p:cNvPr>
          <p:cNvGraphicFramePr/>
          <p:nvPr>
            <p:extLst>
              <p:ext uri="{D42A27DB-BD31-4B8C-83A1-F6EECF244321}">
                <p14:modId xmlns:p14="http://schemas.microsoft.com/office/powerpoint/2010/main" val="2380781197"/>
              </p:ext>
            </p:extLst>
          </p:nvPr>
        </p:nvGraphicFramePr>
        <p:xfrm>
          <a:off x="294503" y="663510"/>
          <a:ext cx="9937426"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e tekstowe 6">
            <a:extLst>
              <a:ext uri="{FF2B5EF4-FFF2-40B4-BE49-F238E27FC236}">
                <a16:creationId xmlns:a16="http://schemas.microsoft.com/office/drawing/2014/main" id="{176E9FF3-F856-7EC3-5A12-3A11FAAE534C}"/>
              </a:ext>
            </a:extLst>
          </p:cNvPr>
          <p:cNvSpPr txBox="1"/>
          <p:nvPr/>
        </p:nvSpPr>
        <p:spPr>
          <a:xfrm>
            <a:off x="7341787" y="355855"/>
            <a:ext cx="324036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pl-PL" dirty="0"/>
              <a:t>W woj. Śląskim + 10%  jeśli obszary są objęte wsparciem </a:t>
            </a:r>
            <a:r>
              <a:rPr lang="pl-PL" dirty="0" err="1"/>
              <a:t>FST</a:t>
            </a:r>
            <a:endParaRPr lang="pl-PL" dirty="0"/>
          </a:p>
          <a:p>
            <a:endParaRPr lang="pl-PL" dirty="0"/>
          </a:p>
          <a:p>
            <a:r>
              <a:rPr lang="pl-PL" dirty="0"/>
              <a:t>§ 5 Rozporządzenia w sprawie mapy pomocy </a:t>
            </a:r>
            <a:r>
              <a:rPr lang="pl-PL" dirty="0" err="1"/>
              <a:t>reionalnej</a:t>
            </a:r>
            <a:endParaRPr lang="pl-PL" dirty="0"/>
          </a:p>
        </p:txBody>
      </p:sp>
    </p:spTree>
    <p:extLst>
      <p:ext uri="{BB962C8B-B14F-4D97-AF65-F5344CB8AC3E}">
        <p14:creationId xmlns:p14="http://schemas.microsoft.com/office/powerpoint/2010/main" val="6883348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A721BA6-C537-44FB-89CE-6641D4B00516}"/>
              </a:ext>
            </a:extLst>
          </p:cNvPr>
          <p:cNvGraphicFramePr/>
          <p:nvPr>
            <p:extLst>
              <p:ext uri="{D42A27DB-BD31-4B8C-83A1-F6EECF244321}">
                <p14:modId xmlns:p14="http://schemas.microsoft.com/office/powerpoint/2010/main" val="3128244725"/>
              </p:ext>
            </p:extLst>
          </p:nvPr>
        </p:nvGraphicFramePr>
        <p:xfrm>
          <a:off x="593378" y="2407836"/>
          <a:ext cx="7514907" cy="4248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08" name="Footer Placeholder 5">
            <a:extLst>
              <a:ext uri="{FF2B5EF4-FFF2-40B4-BE49-F238E27FC236}">
                <a16:creationId xmlns:a16="http://schemas.microsoft.com/office/drawing/2014/main" id="{03AB1C35-4726-4660-99D0-4475A36974D7}"/>
              </a:ext>
            </a:extLst>
          </p:cNvPr>
          <p:cNvSpPr>
            <a:spLocks noGrp="1"/>
          </p:cNvSpPr>
          <p:nvPr>
            <p:ph type="ftr" sz="quarter" idx="11"/>
          </p:nvPr>
        </p:nvSpPr>
        <p:spPr/>
        <p:txBody>
          <a:bodyPr vert="horz" wrap="square" lIns="75597" tIns="37798" rIns="75597" bIns="37798" numCol="1" rtlCol="0" anchor="ctr" anchorCtr="0" compatLnSpc="1">
            <a:prstTxWarp prst="textNoShape">
              <a:avLst/>
            </a:prstTxWarp>
            <a:normAutofit fontScale="25000" lnSpcReduction="20000"/>
          </a:bodyPr>
          <a:lstStyle/>
          <a:p>
            <a:pPr>
              <a:spcAft>
                <a:spcPts val="496"/>
              </a:spcAft>
            </a:pPr>
            <a:r>
              <a:rPr lang="pl-PL" kern="1200">
                <a:latin typeface="+mn-lt"/>
                <a:ea typeface="+mn-ea"/>
                <a:cs typeface="+mn-cs"/>
              </a:rPr>
              <a:t>Dodaj stopkę</a:t>
            </a:r>
          </a:p>
        </p:txBody>
      </p:sp>
      <p:sp>
        <p:nvSpPr>
          <p:cNvPr id="153609" name="Slide Number Placeholder 6">
            <a:extLst>
              <a:ext uri="{FF2B5EF4-FFF2-40B4-BE49-F238E27FC236}">
                <a16:creationId xmlns:a16="http://schemas.microsoft.com/office/drawing/2014/main" id="{9BE8909F-0D9D-492F-8A57-939B53DD49EC}"/>
              </a:ext>
            </a:extLst>
          </p:cNvPr>
          <p:cNvSpPr>
            <a:spLocks noGrp="1"/>
          </p:cNvSpPr>
          <p:nvPr>
            <p:ph type="sldNum" sz="quarter" idx="12"/>
          </p:nvPr>
        </p:nvSpPr>
        <p:spPr/>
        <p:txBody>
          <a:bodyPr vert="horz" wrap="square" lIns="75597" tIns="37798" rIns="75597" bIns="37798" numCol="1" rtlCol="0" anchor="ctr" anchorCtr="0" compatLnSpc="1">
            <a:prstTxWarp prst="textNoShape">
              <a:avLst/>
            </a:prstTxWarp>
            <a:normAutofit fontScale="77500" lnSpcReduction="20000"/>
          </a:bodyPr>
          <a:lstStyle/>
          <a:p>
            <a:pPr>
              <a:spcAft>
                <a:spcPts val="496"/>
              </a:spcAft>
            </a:pPr>
            <a:fld id="{8699F50C-BE38-4BD0-BA84-9B090E1F2B9B}" type="slidenum">
              <a:rPr lang="pl-PL" smtClean="0"/>
              <a:pPr>
                <a:spcAft>
                  <a:spcPts val="496"/>
                </a:spcAft>
              </a:pPr>
              <a:t>71</a:t>
            </a:fld>
            <a:endParaRPr lang="pl-PL"/>
          </a:p>
        </p:txBody>
      </p:sp>
      <p:sp>
        <p:nvSpPr>
          <p:cNvPr id="153602" name="Tytuł 2">
            <a:extLst>
              <a:ext uri="{FF2B5EF4-FFF2-40B4-BE49-F238E27FC236}">
                <a16:creationId xmlns:a16="http://schemas.microsoft.com/office/drawing/2014/main" id="{CAA16B92-BC8E-4560-8077-CE536F6AE411}"/>
              </a:ext>
            </a:extLst>
          </p:cNvPr>
          <p:cNvSpPr>
            <a:spLocks noGrp="1"/>
          </p:cNvSpPr>
          <p:nvPr>
            <p:ph type="title" idx="4294967295"/>
          </p:nvPr>
        </p:nvSpPr>
        <p:spPr>
          <a:xfrm>
            <a:off x="947218" y="903775"/>
            <a:ext cx="7620047" cy="1004457"/>
          </a:xfrm>
        </p:spPr>
        <p:txBody>
          <a:bodyPr vert="horz" wrap="square" lIns="75597" tIns="37798" rIns="75597" bIns="0" numCol="1" rtlCol="0" anchor="b" anchorCtr="0" compatLnSpc="1">
            <a:prstTxWarp prst="textNoShape">
              <a:avLst/>
            </a:prstTxWarp>
            <a:normAutofit/>
          </a:bodyPr>
          <a:lstStyle/>
          <a:p>
            <a:pPr marL="204745" indent="-204745"/>
            <a:r>
              <a:rPr lang="pl-PL" altLang="pl-PL" sz="3390" dirty="0"/>
              <a:t>Warunki niezbędne do podpisania umowy</a:t>
            </a:r>
          </a:p>
        </p:txBody>
      </p:sp>
      <p:pic>
        <p:nvPicPr>
          <p:cNvPr id="6" name="Symbol zastępczy obrazu 5" descr="Obraz zawierający kilka&#10;&#10;Opis wygenerowany automatycznie">
            <a:extLst>
              <a:ext uri="{FF2B5EF4-FFF2-40B4-BE49-F238E27FC236}">
                <a16:creationId xmlns:a16="http://schemas.microsoft.com/office/drawing/2014/main" id="{132D5D27-AF29-40B8-8229-28419C3C3270}"/>
              </a:ext>
            </a:extLst>
          </p:cNvPr>
          <p:cNvPicPr>
            <a:picLocks noGrp="1" noChangeAspect="1"/>
          </p:cNvPicPr>
          <p:nvPr>
            <p:ph type="pic" sz="quarter" idx="4294967295"/>
          </p:nvPr>
        </p:nvPicPr>
        <p:blipFill>
          <a:blip r:embed="rId7" cstate="email">
            <a:extLst>
              <a:ext uri="{28A0092B-C50C-407E-A947-70E740481C1C}">
                <a14:useLocalDpi xmlns:a14="http://schemas.microsoft.com/office/drawing/2010/main"/>
              </a:ext>
            </a:extLst>
          </a:blip>
          <a:srcRect/>
          <a:stretch>
            <a:fillRect/>
          </a:stretch>
        </p:blipFill>
        <p:spPr>
          <a:xfrm>
            <a:off x="8424407" y="2727439"/>
            <a:ext cx="1961283" cy="2412230"/>
          </a:xfrm>
        </p:spPr>
      </p:pic>
      <p:sp>
        <p:nvSpPr>
          <p:cNvPr id="153604" name="Text Box 4">
            <a:extLst>
              <a:ext uri="{FF2B5EF4-FFF2-40B4-BE49-F238E27FC236}">
                <a16:creationId xmlns:a16="http://schemas.microsoft.com/office/drawing/2014/main" id="{70922392-E253-49F0-B422-AE778C2C4A30}"/>
              </a:ext>
            </a:extLst>
          </p:cNvPr>
          <p:cNvSpPr txBox="1">
            <a:spLocks noChangeArrowheads="1"/>
          </p:cNvSpPr>
          <p:nvPr/>
        </p:nvSpPr>
        <p:spPr bwMode="auto">
          <a:xfrm>
            <a:off x="2103971" y="2570776"/>
            <a:ext cx="6648637" cy="30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l-PL" altLang="pl-PL" sz="1375"/>
          </a:p>
        </p:txBody>
      </p:sp>
    </p:spTree>
    <p:extLst>
      <p:ext uri="{BB962C8B-B14F-4D97-AF65-F5344CB8AC3E}">
        <p14:creationId xmlns:p14="http://schemas.microsoft.com/office/powerpoint/2010/main" val="2731366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D4433EB1-46E9-40FA-A6E7-C57DB43B71EB}"/>
              </a:ext>
            </a:extLst>
          </p:cNvPr>
          <p:cNvSpPr>
            <a:spLocks noGrp="1"/>
          </p:cNvSpPr>
          <p:nvPr>
            <p:ph type="sldNum" sz="quarter" idx="12"/>
          </p:nvPr>
        </p:nvSpPr>
        <p:spPr/>
        <p:txBody>
          <a:bodyPr/>
          <a:lstStyle/>
          <a:p>
            <a:fld id="{2EF4E27E-2D25-497E-9A69-241B9E64DB37}" type="slidenum">
              <a:rPr lang="en-GB" smtClean="0"/>
              <a:pPr/>
              <a:t>72</a:t>
            </a:fld>
            <a:endParaRPr lang="en-GB"/>
          </a:p>
        </p:txBody>
      </p:sp>
      <p:sp>
        <p:nvSpPr>
          <p:cNvPr id="2" name="Tytuł 1">
            <a:extLst>
              <a:ext uri="{FF2B5EF4-FFF2-40B4-BE49-F238E27FC236}">
                <a16:creationId xmlns:a16="http://schemas.microsoft.com/office/drawing/2014/main" id="{C844AB7C-7B99-44BD-AB12-D70D577C67EF}"/>
              </a:ext>
            </a:extLst>
          </p:cNvPr>
          <p:cNvSpPr>
            <a:spLocks noGrp="1"/>
          </p:cNvSpPr>
          <p:nvPr>
            <p:ph type="title" idx="4294967295"/>
          </p:nvPr>
        </p:nvSpPr>
        <p:spPr>
          <a:xfrm>
            <a:off x="810100" y="611485"/>
            <a:ext cx="9720381" cy="540726"/>
          </a:xfrm>
        </p:spPr>
        <p:txBody>
          <a:bodyPr>
            <a:noAutofit/>
          </a:bodyPr>
          <a:lstStyle/>
          <a:p>
            <a:r>
              <a:rPr lang="pl-PL" sz="3527" dirty="0"/>
              <a:t>Pomoc regionalna na podstawie Wytycznych w sprawie pomocy państwa na pomoc regionalną</a:t>
            </a:r>
          </a:p>
        </p:txBody>
      </p:sp>
      <p:sp>
        <p:nvSpPr>
          <p:cNvPr id="3" name="Symbol zastępczy zawartości 2">
            <a:extLst>
              <a:ext uri="{FF2B5EF4-FFF2-40B4-BE49-F238E27FC236}">
                <a16:creationId xmlns:a16="http://schemas.microsoft.com/office/drawing/2014/main" id="{E2C80B5E-36A9-4F8B-91F8-8824FB53ECE1}"/>
              </a:ext>
            </a:extLst>
          </p:cNvPr>
          <p:cNvSpPr>
            <a:spLocks noGrp="1"/>
          </p:cNvSpPr>
          <p:nvPr>
            <p:ph idx="4294967295"/>
          </p:nvPr>
        </p:nvSpPr>
        <p:spPr>
          <a:xfrm>
            <a:off x="233338" y="2339677"/>
            <a:ext cx="10225136" cy="3305608"/>
          </a:xfrm>
        </p:spPr>
        <p:txBody>
          <a:bodyPr>
            <a:noAutofit/>
          </a:bodyPr>
          <a:lstStyle/>
          <a:p>
            <a:r>
              <a:rPr lang="pl-PL" sz="1670" dirty="0"/>
              <a:t>wytyczne nie obejmują pomocy państwa przyznawanej sektorowi żelaza i stali,  sektorowi węgla bru­natnego i sektorowi węglowemu.</a:t>
            </a:r>
          </a:p>
          <a:p>
            <a:r>
              <a:rPr lang="pl-PL" sz="1670" dirty="0"/>
              <a:t>Komisja stosuje zasady określone w wytycznych do pomocy regionalnej we wszystkich pozostałych sektorach działalności gospodarczej z wyjątkiem sektorów podlegających szczególnym zasadom pomocy państwa, w szcze­gólności sektora rybołówstwa i akwakultury, sektora rolnictwa, sektora transportu, sektora sieci szerokopasmo­wych i sektora energetycznego, z wyłączeniem przypadków, gdy pomoc państwa przyznaje się w tych sektorach w ramach programu horyzontalnej regionalnej pomocy operacyjnej.</a:t>
            </a:r>
          </a:p>
          <a:p>
            <a:r>
              <a:rPr lang="pl-PL" sz="1670" dirty="0">
                <a:ea typeface="Cambria" panose="02040503050406030204" pitchFamily="18" charset="0"/>
                <a:cs typeface="Cambria" panose="02040503050406030204" pitchFamily="18" charset="0"/>
              </a:rPr>
              <a:t>Komisja będzie stosować zasady określone w wytycznych w odniesieniu do przetwarzania produktów</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rolnych na</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produkty </a:t>
            </a:r>
            <a:r>
              <a:rPr lang="pl-PL" sz="1670" dirty="0" err="1">
                <a:ea typeface="Cambria" panose="02040503050406030204" pitchFamily="18" charset="0"/>
                <a:cs typeface="Cambria" panose="02040503050406030204" pitchFamily="18" charset="0"/>
              </a:rPr>
              <a:t>nierolne</a:t>
            </a:r>
            <a:r>
              <a:rPr lang="pl-PL" sz="1670" spc="137"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i do wprowadzenia ich do obrotu oraz do środków</a:t>
            </a:r>
            <a:r>
              <a:rPr lang="pl-PL" sz="1670" spc="137"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pomocy wspierających działania, których</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nie obejmuje zakres art. 42 Traktatu, ale które są albo współfinansowane z Europejskiego Funduszu Rolnego na rzecz Roz­</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woju Obszarów Wiejskich (EFRROW), albo przyznawane jako dodatkowe finansowanie krajowe takich współfinanso­wanych</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środków,</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o ile</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przepisy</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sektorowe</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nie</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stanowią</a:t>
            </a:r>
            <a:r>
              <a:rPr lang="pl-PL" sz="1670" spc="-4" dirty="0">
                <a:ea typeface="Cambria" panose="02040503050406030204" pitchFamily="18" charset="0"/>
                <a:cs typeface="Cambria" panose="02040503050406030204" pitchFamily="18" charset="0"/>
              </a:rPr>
              <a:t> </a:t>
            </a:r>
            <a:r>
              <a:rPr lang="pl-PL" sz="1670" dirty="0">
                <a:ea typeface="Cambria" panose="02040503050406030204" pitchFamily="18" charset="0"/>
                <a:cs typeface="Cambria" panose="02040503050406030204" pitchFamily="18" charset="0"/>
              </a:rPr>
              <a:t>inaczej.</a:t>
            </a:r>
          </a:p>
          <a:p>
            <a:endParaRPr lang="pl-PL" sz="1670" dirty="0"/>
          </a:p>
          <a:p>
            <a:endParaRPr lang="pl-PL" sz="1670" dirty="0"/>
          </a:p>
        </p:txBody>
      </p:sp>
    </p:spTree>
    <p:extLst>
      <p:ext uri="{BB962C8B-B14F-4D97-AF65-F5344CB8AC3E}">
        <p14:creationId xmlns:p14="http://schemas.microsoft.com/office/powerpoint/2010/main" val="1819497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911F5B1B-4801-4352-89DF-58485F0B37D7}"/>
              </a:ext>
            </a:extLst>
          </p:cNvPr>
          <p:cNvSpPr>
            <a:spLocks noGrp="1"/>
          </p:cNvSpPr>
          <p:nvPr>
            <p:ph type="sldNum" sz="quarter" idx="12"/>
          </p:nvPr>
        </p:nvSpPr>
        <p:spPr/>
        <p:txBody>
          <a:bodyPr/>
          <a:lstStyle/>
          <a:p>
            <a:fld id="{2EF4E27E-2D25-497E-9A69-241B9E64DB37}" type="slidenum">
              <a:rPr lang="en-GB" smtClean="0"/>
              <a:pPr/>
              <a:t>73</a:t>
            </a:fld>
            <a:endParaRPr lang="en-GB"/>
          </a:p>
        </p:txBody>
      </p:sp>
      <p:sp>
        <p:nvSpPr>
          <p:cNvPr id="2" name="Tytuł 1">
            <a:extLst>
              <a:ext uri="{FF2B5EF4-FFF2-40B4-BE49-F238E27FC236}">
                <a16:creationId xmlns:a16="http://schemas.microsoft.com/office/drawing/2014/main" id="{068A8FC1-42CC-44AC-8A33-5A7C2E18DDEE}"/>
              </a:ext>
            </a:extLst>
          </p:cNvPr>
          <p:cNvSpPr>
            <a:spLocks noGrp="1"/>
          </p:cNvSpPr>
          <p:nvPr>
            <p:ph type="title" idx="4294967295"/>
          </p:nvPr>
        </p:nvSpPr>
        <p:spPr>
          <a:xfrm>
            <a:off x="1475668" y="539477"/>
            <a:ext cx="8471386" cy="540726"/>
          </a:xfrm>
        </p:spPr>
        <p:txBody>
          <a:bodyPr>
            <a:noAutofit/>
          </a:bodyPr>
          <a:lstStyle/>
          <a:p>
            <a:r>
              <a:rPr lang="pl-PL" sz="3527" dirty="0"/>
              <a:t>Definicja inwestycji początkowej</a:t>
            </a:r>
          </a:p>
        </p:txBody>
      </p:sp>
      <p:graphicFrame>
        <p:nvGraphicFramePr>
          <p:cNvPr id="8" name="Symbol zastępczy zawartości 7">
            <a:extLst>
              <a:ext uri="{FF2B5EF4-FFF2-40B4-BE49-F238E27FC236}">
                <a16:creationId xmlns:a16="http://schemas.microsoft.com/office/drawing/2014/main" id="{705019FF-EAF5-8E5A-2817-B38D12D0A17D}"/>
              </a:ext>
            </a:extLst>
          </p:cNvPr>
          <p:cNvGraphicFramePr>
            <a:graphicFrameLocks noGrp="1"/>
          </p:cNvGraphicFramePr>
          <p:nvPr>
            <p:ph idx="4294967295"/>
            <p:extLst>
              <p:ext uri="{D42A27DB-BD31-4B8C-83A1-F6EECF244321}">
                <p14:modId xmlns:p14="http://schemas.microsoft.com/office/powerpoint/2010/main" val="3591043222"/>
              </p:ext>
            </p:extLst>
          </p:nvPr>
        </p:nvGraphicFramePr>
        <p:xfrm>
          <a:off x="203056" y="1080203"/>
          <a:ext cx="9773930" cy="6119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2083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87EF2D30-1B29-4B7D-AB28-95188BB5BEAF}"/>
              </a:ext>
            </a:extLst>
          </p:cNvPr>
          <p:cNvSpPr>
            <a:spLocks noGrp="1"/>
          </p:cNvSpPr>
          <p:nvPr>
            <p:ph type="sldNum" sz="quarter" idx="12"/>
          </p:nvPr>
        </p:nvSpPr>
        <p:spPr/>
        <p:txBody>
          <a:bodyPr/>
          <a:lstStyle/>
          <a:p>
            <a:fld id="{2EF4E27E-2D25-497E-9A69-241B9E64DB37}" type="slidenum">
              <a:rPr lang="en-GB" smtClean="0"/>
              <a:pPr/>
              <a:t>74</a:t>
            </a:fld>
            <a:endParaRPr lang="en-GB"/>
          </a:p>
        </p:txBody>
      </p:sp>
      <p:sp>
        <p:nvSpPr>
          <p:cNvPr id="2" name="Tytuł 1">
            <a:extLst>
              <a:ext uri="{FF2B5EF4-FFF2-40B4-BE49-F238E27FC236}">
                <a16:creationId xmlns:a16="http://schemas.microsoft.com/office/drawing/2014/main" id="{91675DD4-F94C-440F-ADDA-874E4D583B47}"/>
              </a:ext>
            </a:extLst>
          </p:cNvPr>
          <p:cNvSpPr>
            <a:spLocks noGrp="1"/>
          </p:cNvSpPr>
          <p:nvPr>
            <p:ph type="title" idx="4294967295"/>
          </p:nvPr>
        </p:nvSpPr>
        <p:spPr>
          <a:xfrm>
            <a:off x="1342352" y="1319198"/>
            <a:ext cx="8471386" cy="540726"/>
          </a:xfrm>
        </p:spPr>
        <p:txBody>
          <a:bodyPr>
            <a:normAutofit fontScale="90000"/>
          </a:bodyPr>
          <a:lstStyle/>
          <a:p>
            <a:r>
              <a:rPr lang="pl-PL" dirty="0"/>
              <a:t>Pomoc regionalna na rzecz rozwoju obszarów miejskich</a:t>
            </a:r>
          </a:p>
        </p:txBody>
      </p:sp>
      <p:graphicFrame>
        <p:nvGraphicFramePr>
          <p:cNvPr id="5" name="Symbol zastępczy zawartości 4">
            <a:extLst>
              <a:ext uri="{FF2B5EF4-FFF2-40B4-BE49-F238E27FC236}">
                <a16:creationId xmlns:a16="http://schemas.microsoft.com/office/drawing/2014/main" id="{9F39B9A0-0D4F-2BC1-1A73-B64E47E01AAB}"/>
              </a:ext>
            </a:extLst>
          </p:cNvPr>
          <p:cNvGraphicFramePr>
            <a:graphicFrameLocks noGrp="1"/>
          </p:cNvGraphicFramePr>
          <p:nvPr>
            <p:ph idx="4294967295"/>
            <p:extLst>
              <p:ext uri="{D42A27DB-BD31-4B8C-83A1-F6EECF244321}">
                <p14:modId xmlns:p14="http://schemas.microsoft.com/office/powerpoint/2010/main" val="1270374914"/>
              </p:ext>
            </p:extLst>
          </p:nvPr>
        </p:nvGraphicFramePr>
        <p:xfrm>
          <a:off x="881411" y="1954201"/>
          <a:ext cx="8830148" cy="4633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9207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9E05A917-A871-EA92-6B3B-D20A2BA197FA}"/>
              </a:ext>
            </a:extLst>
          </p:cNvPr>
          <p:cNvSpPr>
            <a:spLocks noGrp="1"/>
          </p:cNvSpPr>
          <p:nvPr>
            <p:ph type="title"/>
          </p:nvPr>
        </p:nvSpPr>
        <p:spPr/>
        <p:txBody>
          <a:bodyPr/>
          <a:lstStyle/>
          <a:p>
            <a:r>
              <a:rPr lang="pl-PL" dirty="0"/>
              <a:t>Pomoc inwestycyjna dla MŚP</a:t>
            </a:r>
          </a:p>
        </p:txBody>
      </p:sp>
      <p:graphicFrame>
        <p:nvGraphicFramePr>
          <p:cNvPr id="5" name="Symbol zastępczy zawartości 4">
            <a:extLst>
              <a:ext uri="{FF2B5EF4-FFF2-40B4-BE49-F238E27FC236}">
                <a16:creationId xmlns:a16="http://schemas.microsoft.com/office/drawing/2014/main" id="{26B95A9A-4131-5FBC-4428-EFC429433538}"/>
              </a:ext>
            </a:extLst>
          </p:cNvPr>
          <p:cNvGraphicFramePr>
            <a:graphicFrameLocks noGrp="1"/>
          </p:cNvGraphicFramePr>
          <p:nvPr>
            <p:ph idx="1"/>
            <p:extLst>
              <p:ext uri="{D42A27DB-BD31-4B8C-83A1-F6EECF244321}">
                <p14:modId xmlns:p14="http://schemas.microsoft.com/office/powerpoint/2010/main" val="3594302107"/>
              </p:ext>
            </p:extLst>
          </p:nvPr>
        </p:nvGraphicFramePr>
        <p:xfrm>
          <a:off x="1377132" y="2112952"/>
          <a:ext cx="8211194" cy="3846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ymbol zastępczy numeru slajdu 1">
            <a:extLst>
              <a:ext uri="{FF2B5EF4-FFF2-40B4-BE49-F238E27FC236}">
                <a16:creationId xmlns:a16="http://schemas.microsoft.com/office/drawing/2014/main" id="{0003D232-8525-2D55-BDA5-0A11D49879CB}"/>
              </a:ext>
            </a:extLst>
          </p:cNvPr>
          <p:cNvSpPr>
            <a:spLocks noGrp="1"/>
          </p:cNvSpPr>
          <p:nvPr>
            <p:ph type="sldNum" sz="quarter" idx="12"/>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BC29D94E-038F-4D2D-80A8-2F6BC0BA860D}" type="slidenum">
              <a:rPr lang="pl-PL" smtClean="0"/>
              <a:pPr/>
              <a:t>75</a:t>
            </a:fld>
            <a:endParaRPr lang="pl-PL"/>
          </a:p>
        </p:txBody>
      </p:sp>
    </p:spTree>
    <p:extLst>
      <p:ext uri="{BB962C8B-B14F-4D97-AF65-F5344CB8AC3E}">
        <p14:creationId xmlns:p14="http://schemas.microsoft.com/office/powerpoint/2010/main" val="25164233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7D254075-A528-4A24-9C4D-1FC0A0EC1C90}"/>
              </a:ext>
            </a:extLst>
          </p:cNvPr>
          <p:cNvSpPr>
            <a:spLocks noGrp="1"/>
          </p:cNvSpPr>
          <p:nvPr>
            <p:ph type="sldNum" sz="quarter" idx="12"/>
          </p:nvPr>
        </p:nvSpPr>
        <p:spPr/>
        <p:txBody>
          <a:bodyPr/>
          <a:lstStyle/>
          <a:p>
            <a:fld id="{2EF4E27E-2D25-497E-9A69-241B9E64DB37}" type="slidenum">
              <a:rPr lang="en-GB" smtClean="0"/>
              <a:pPr/>
              <a:t>76</a:t>
            </a:fld>
            <a:endParaRPr lang="en-GB"/>
          </a:p>
        </p:txBody>
      </p:sp>
      <p:sp>
        <p:nvSpPr>
          <p:cNvPr id="2" name="Tytuł 1">
            <a:extLst>
              <a:ext uri="{FF2B5EF4-FFF2-40B4-BE49-F238E27FC236}">
                <a16:creationId xmlns:a16="http://schemas.microsoft.com/office/drawing/2014/main" id="{CB9D8077-6E8B-43B7-9838-7A2F26442FE0}"/>
              </a:ext>
            </a:extLst>
          </p:cNvPr>
          <p:cNvSpPr>
            <a:spLocks noGrp="1"/>
          </p:cNvSpPr>
          <p:nvPr>
            <p:ph type="title" idx="4294967295"/>
          </p:nvPr>
        </p:nvSpPr>
        <p:spPr>
          <a:xfrm>
            <a:off x="874756" y="808022"/>
            <a:ext cx="8471386" cy="540726"/>
          </a:xfrm>
        </p:spPr>
        <p:txBody>
          <a:bodyPr>
            <a:normAutofit fontScale="90000"/>
          </a:bodyPr>
          <a:lstStyle/>
          <a:p>
            <a:r>
              <a:rPr lang="pl-PL" dirty="0"/>
              <a:t>Koszty kwalifikowalne obliczane na podstawie kosztów inwestycji</a:t>
            </a:r>
            <a:br>
              <a:rPr lang="pl-PL" dirty="0"/>
            </a:br>
            <a:endParaRPr lang="pl-PL" dirty="0"/>
          </a:p>
        </p:txBody>
      </p:sp>
      <p:sp>
        <p:nvSpPr>
          <p:cNvPr id="3" name="Symbol zastępczy zawartości 2">
            <a:extLst>
              <a:ext uri="{FF2B5EF4-FFF2-40B4-BE49-F238E27FC236}">
                <a16:creationId xmlns:a16="http://schemas.microsoft.com/office/drawing/2014/main" id="{68939936-1068-461D-8B26-D3207670E1ED}"/>
              </a:ext>
            </a:extLst>
          </p:cNvPr>
          <p:cNvSpPr>
            <a:spLocks noGrp="1"/>
          </p:cNvSpPr>
          <p:nvPr>
            <p:ph idx="4294967295"/>
          </p:nvPr>
        </p:nvSpPr>
        <p:spPr>
          <a:xfrm>
            <a:off x="874756" y="2224154"/>
            <a:ext cx="9295686" cy="3111366"/>
          </a:xfrm>
        </p:spPr>
        <p:txBody>
          <a:bodyPr>
            <a:noAutofit/>
          </a:bodyPr>
          <a:lstStyle/>
          <a:p>
            <a:pPr marL="0" marR="72971" indent="0" algn="just">
              <a:lnSpc>
                <a:spcPct val="95000"/>
              </a:lnSpc>
              <a:buSzPts val="950"/>
              <a:buNone/>
              <a:tabLst>
                <a:tab pos="424701" algn="l"/>
                <a:tab pos="425227" algn="l"/>
              </a:tabLst>
            </a:pPr>
            <a:r>
              <a:rPr lang="pl-PL" sz="1670" dirty="0">
                <a:latin typeface="Open Sans" panose="020B0606030504020204" pitchFamily="34" charset="0"/>
                <a:ea typeface="Open Sans" panose="020B0606030504020204" pitchFamily="34" charset="0"/>
                <a:cs typeface="Open Sans" panose="020B0606030504020204" pitchFamily="34" charset="0"/>
              </a:rPr>
              <a:t>Nabywane aktywa muszą być nowe, z wyjątkiem aktywów nabywanych przez MŚP lub w przypadku nabycia</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zakładu</a:t>
            </a:r>
            <a:r>
              <a:rPr lang="pl-PL" sz="1670" spc="5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 </a:t>
            </a:r>
          </a:p>
          <a:p>
            <a:pPr marL="0" marR="72446" indent="0" algn="just">
              <a:lnSpc>
                <a:spcPct val="95000"/>
              </a:lnSpc>
              <a:buSzPts val="950"/>
              <a:buNone/>
              <a:tabLst>
                <a:tab pos="424701" algn="l"/>
                <a:tab pos="425751" algn="l"/>
              </a:tabLst>
            </a:pPr>
            <a:r>
              <a:rPr lang="pl-PL" sz="1670" dirty="0">
                <a:latin typeface="Open Sans" panose="020B0606030504020204" pitchFamily="34" charset="0"/>
                <a:ea typeface="Open Sans" panose="020B0606030504020204" pitchFamily="34" charset="0"/>
                <a:cs typeface="Open Sans" panose="020B0606030504020204" pitchFamily="34" charset="0"/>
              </a:rPr>
              <a:t>W przypadku MŚP związane z inwestycją koszty przeprowadzenia badań przygotowawczych czy usług konsultin­gowych</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również</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mogą</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zostać</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uznane</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za</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kwalifikowalne</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do</a:t>
            </a:r>
            <a:r>
              <a:rPr lang="pl-PL" sz="1670" spc="-1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wysokości</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50</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a:t>
            </a:r>
          </a:p>
          <a:p>
            <a:pPr marL="0" indent="0">
              <a:spcBef>
                <a:spcPts val="4"/>
              </a:spcBef>
              <a:buNone/>
            </a:pPr>
            <a:r>
              <a:rPr lang="pl-PL" sz="1670" dirty="0">
                <a:latin typeface="Open Sans" panose="020B0606030504020204" pitchFamily="34" charset="0"/>
                <a:ea typeface="Open Sans" panose="020B0606030504020204" pitchFamily="34" charset="0"/>
                <a:cs typeface="Open Sans" panose="020B0606030504020204" pitchFamily="34" charset="0"/>
              </a:rPr>
              <a:t> </a:t>
            </a:r>
          </a:p>
          <a:p>
            <a:pPr marL="0" marR="72446" indent="0" algn="just">
              <a:lnSpc>
                <a:spcPct val="95000"/>
              </a:lnSpc>
              <a:buSzPts val="950"/>
              <a:buNone/>
              <a:tabLst>
                <a:tab pos="424701" algn="l"/>
                <a:tab pos="425751" algn="l"/>
              </a:tabLst>
            </a:pPr>
            <a:r>
              <a:rPr lang="pl-PL" sz="1670" dirty="0">
                <a:latin typeface="Open Sans" panose="020B0606030504020204" pitchFamily="34" charset="0"/>
                <a:ea typeface="Open Sans" panose="020B0606030504020204" pitchFamily="34" charset="0"/>
                <a:cs typeface="Open Sans" panose="020B0606030504020204" pitchFamily="34" charset="0"/>
              </a:rPr>
              <a:t>W przypadku pomocy przyznanej dużym przedsiębiorstwom na zasadniczą zmianę procesu produkcji koszty</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kwalifikowalne</a:t>
            </a:r>
            <a:r>
              <a:rPr lang="pl-PL" sz="1670" spc="1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muszą przekraczać koszty amortyzacji aktywów związanych z działalnością podlegającą modernizacji</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 ciągu</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trzech poprzednich</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lat obrotowych.</a:t>
            </a:r>
          </a:p>
          <a:p>
            <a:pPr marL="0" indent="0">
              <a:spcBef>
                <a:spcPts val="9"/>
              </a:spcBef>
              <a:buNone/>
            </a:pPr>
            <a:r>
              <a:rPr lang="pl-PL" sz="1670" dirty="0">
                <a:latin typeface="Open Sans" panose="020B0606030504020204" pitchFamily="34" charset="0"/>
                <a:ea typeface="Open Sans" panose="020B0606030504020204" pitchFamily="34" charset="0"/>
                <a:cs typeface="Open Sans" panose="020B0606030504020204" pitchFamily="34" charset="0"/>
              </a:rPr>
              <a:t> </a:t>
            </a:r>
          </a:p>
          <a:p>
            <a:pPr marL="0" marR="71921" indent="0" algn="just">
              <a:lnSpc>
                <a:spcPct val="95000"/>
              </a:lnSpc>
              <a:buSzPts val="950"/>
              <a:buNone/>
              <a:tabLst>
                <a:tab pos="424701" algn="l"/>
                <a:tab pos="425751"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 pomocy przyznanej na</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dywersyfikację</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istniejącego zakładu koszty kwalifikowalne muszą</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przekra­czać o co najmniej 200 % wartość księgową ponownie wykorzystywanych aktywów, odnotowaną w roku obrotowym</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poprzedzającym</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rozpoczęcie</a:t>
            </a:r>
            <a:r>
              <a:rPr lang="pl-PL" sz="1670" spc="1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prac.</a:t>
            </a:r>
          </a:p>
          <a:p>
            <a:pPr marL="0" indent="0">
              <a:spcBef>
                <a:spcPts val="29"/>
              </a:spcBef>
              <a:buNone/>
            </a:pPr>
            <a:r>
              <a:rPr lang="pl-PL" sz="1670" dirty="0">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62585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611E567F-EC51-484D-A505-5B24C968D536}"/>
              </a:ext>
            </a:extLst>
          </p:cNvPr>
          <p:cNvSpPr>
            <a:spLocks noGrp="1"/>
          </p:cNvSpPr>
          <p:nvPr>
            <p:ph type="sldNum" sz="quarter" idx="12"/>
          </p:nvPr>
        </p:nvSpPr>
        <p:spPr/>
        <p:txBody>
          <a:bodyPr/>
          <a:lstStyle/>
          <a:p>
            <a:fld id="{2EF4E27E-2D25-497E-9A69-241B9E64DB37}" type="slidenum">
              <a:rPr lang="en-GB" smtClean="0"/>
              <a:pPr/>
              <a:t>77</a:t>
            </a:fld>
            <a:endParaRPr lang="en-GB"/>
          </a:p>
        </p:txBody>
      </p:sp>
      <p:sp>
        <p:nvSpPr>
          <p:cNvPr id="3" name="Symbol zastępczy zawartości 2">
            <a:extLst>
              <a:ext uri="{FF2B5EF4-FFF2-40B4-BE49-F238E27FC236}">
                <a16:creationId xmlns:a16="http://schemas.microsoft.com/office/drawing/2014/main" id="{DD56AE81-2E41-4A32-94FC-C07709B3964B}"/>
              </a:ext>
            </a:extLst>
          </p:cNvPr>
          <p:cNvSpPr>
            <a:spLocks noGrp="1"/>
          </p:cNvSpPr>
          <p:nvPr>
            <p:ph idx="4294967295"/>
          </p:nvPr>
        </p:nvSpPr>
        <p:spPr>
          <a:xfrm>
            <a:off x="1218381" y="3203773"/>
            <a:ext cx="7631449" cy="1587510"/>
          </a:xfrm>
        </p:spPr>
        <p:txBody>
          <a:bodyPr>
            <a:noAutofit/>
          </a:bodyPr>
          <a:lstStyle/>
          <a:p>
            <a:pPr marL="0" indent="0">
              <a:buSzPts val="950"/>
              <a:buNone/>
              <a:tabLst>
                <a:tab pos="424701" algn="l"/>
                <a:tab pos="425751" algn="l"/>
              </a:tabLst>
            </a:pPr>
            <a:r>
              <a:rPr lang="pl-PL" sz="1670" dirty="0">
                <a:latin typeface="Open Sans" panose="020B0606030504020204" pitchFamily="34" charset="0"/>
                <a:ea typeface="Open Sans" panose="020B0606030504020204" pitchFamily="34" charset="0"/>
                <a:cs typeface="Open Sans" panose="020B0606030504020204" pitchFamily="34" charset="0"/>
              </a:rPr>
              <a:t>Koszty</a:t>
            </a:r>
            <a:r>
              <a:rPr lang="pl-PL" sz="1670" spc="71"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związane</a:t>
            </a:r>
            <a:r>
              <a:rPr lang="pl-PL" sz="1670" spc="7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a:t>
            </a:r>
            <a:r>
              <a:rPr lang="pl-PL" sz="1670" spc="75"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dzierżawą</a:t>
            </a:r>
            <a:r>
              <a:rPr lang="pl-PL" sz="1670" spc="6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rzeczowych</a:t>
            </a:r>
            <a:r>
              <a:rPr lang="pl-PL" sz="1670" spc="71"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aktywów</a:t>
            </a:r>
            <a:r>
              <a:rPr lang="pl-PL" sz="1670" spc="75"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trwałych</a:t>
            </a:r>
            <a:r>
              <a:rPr lang="pl-PL" sz="1670" spc="71"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można</a:t>
            </a:r>
            <a:r>
              <a:rPr lang="pl-PL" sz="1670" spc="7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uwzględnić</a:t>
            </a:r>
            <a:r>
              <a:rPr lang="pl-PL" sz="1670" spc="75"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7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następujących</a:t>
            </a:r>
            <a:r>
              <a:rPr lang="pl-PL" sz="1670" spc="75"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warunkach:</a:t>
            </a:r>
          </a:p>
          <a:p>
            <a:pPr marR="72446">
              <a:lnSpc>
                <a:spcPct val="95000"/>
              </a:lnSpc>
              <a:spcBef>
                <a:spcPts val="459"/>
              </a:spcBef>
              <a:buSzPts val="950"/>
              <a:tabLst>
                <a:tab pos="202639" algn="l"/>
              </a:tabLst>
            </a:pPr>
            <a:r>
              <a:rPr lang="pl-PL" sz="1670" dirty="0">
                <a:latin typeface="Open Sans" panose="020B0606030504020204" pitchFamily="34" charset="0"/>
                <a:ea typeface="Open Sans" panose="020B0606030504020204" pitchFamily="34" charset="0"/>
                <a:cs typeface="Open Sans" panose="020B0606030504020204" pitchFamily="34" charset="0"/>
              </a:rPr>
              <a:t>dzierżawa/najem</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gruntów</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budynków</a:t>
            </a:r>
            <a:r>
              <a:rPr lang="pl-PL" sz="1670" spc="4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musi</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trwać</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przez</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okres</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co</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najmniej</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pięciu</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lat</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od</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przewidywanego</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terminu</a:t>
            </a:r>
            <a:r>
              <a:rPr lang="pl-PL" sz="1670" spc="-15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zakończenia</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inwestycji</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4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dużych</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przedsiębiorstw</a:t>
            </a:r>
            <a:r>
              <a:rPr lang="pl-PL" sz="1670" spc="-4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lub</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trzech</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lat</a:t>
            </a:r>
            <a:r>
              <a:rPr lang="pl-PL" sz="1670" spc="-33"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MŚP;</a:t>
            </a:r>
          </a:p>
          <a:p>
            <a:pPr marR="72446">
              <a:lnSpc>
                <a:spcPct val="95000"/>
              </a:lnSpc>
              <a:spcBef>
                <a:spcPts val="467"/>
              </a:spcBef>
              <a:buSzPts val="950"/>
              <a:tabLst>
                <a:tab pos="202639" algn="l"/>
              </a:tabLst>
            </a:pPr>
            <a:r>
              <a:rPr lang="pl-PL" sz="1670" dirty="0">
                <a:latin typeface="Open Sans" panose="020B0606030504020204" pitchFamily="34" charset="0"/>
                <a:ea typeface="Open Sans" panose="020B0606030504020204" pitchFamily="34" charset="0"/>
                <a:cs typeface="Open Sans" panose="020B0606030504020204" pitchFamily="34" charset="0"/>
              </a:rPr>
              <a:t>dzierżawa/najem</a:t>
            </a:r>
            <a:r>
              <a:rPr lang="pl-PL" sz="1670" spc="12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instalacji</a:t>
            </a:r>
            <a:r>
              <a:rPr lang="pl-PL" sz="1670" spc="13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lub</a:t>
            </a:r>
            <a:r>
              <a:rPr lang="pl-PL" sz="1670" spc="13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maszyn</a:t>
            </a:r>
            <a:r>
              <a:rPr lang="pl-PL" sz="1670" spc="13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musi</a:t>
            </a:r>
            <a:r>
              <a:rPr lang="pl-PL" sz="1670" spc="13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mieć</a:t>
            </a:r>
            <a:r>
              <a:rPr lang="pl-PL" sz="1670" spc="13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formę</a:t>
            </a:r>
            <a:r>
              <a:rPr lang="pl-PL" sz="1670" spc="132"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leasingu</a:t>
            </a:r>
            <a:r>
              <a:rPr lang="pl-PL" sz="1670" spc="12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finansowego</a:t>
            </a:r>
            <a:r>
              <a:rPr lang="pl-PL" sz="1670" spc="125"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a:t>
            </a:r>
            <a:r>
              <a:rPr lang="pl-PL" sz="1670" spc="12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obejmować</a:t>
            </a:r>
            <a:r>
              <a:rPr lang="pl-PL" sz="1670" spc="120"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obowiązek</a:t>
            </a:r>
            <a:r>
              <a:rPr lang="pl-PL" sz="1670" spc="137"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zakupu</a:t>
            </a:r>
            <a:r>
              <a:rPr lang="pl-PL" sz="1670" spc="12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akty­wów przez beneficjenta pomocy po</a:t>
            </a:r>
            <a:r>
              <a:rPr lang="pl-PL" sz="1670" spc="-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wygaśnięciu</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umowy.</a:t>
            </a:r>
          </a:p>
          <a:p>
            <a:pPr marL="0" indent="0">
              <a:spcBef>
                <a:spcPts val="4"/>
              </a:spcBef>
              <a:buNone/>
            </a:pPr>
            <a:r>
              <a:rPr lang="pl-PL" sz="1670" dirty="0">
                <a:latin typeface="Open Sans" panose="020B0606030504020204" pitchFamily="34" charset="0"/>
                <a:ea typeface="Open Sans" panose="020B0606030504020204" pitchFamily="34" charset="0"/>
                <a:cs typeface="Open Sans" panose="020B0606030504020204" pitchFamily="34" charset="0"/>
              </a:rPr>
              <a:t> </a:t>
            </a:r>
          </a:p>
          <a:p>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ytuł 1">
            <a:extLst>
              <a:ext uri="{FF2B5EF4-FFF2-40B4-BE49-F238E27FC236}">
                <a16:creationId xmlns:a16="http://schemas.microsoft.com/office/drawing/2014/main" id="{FF9B89BD-B6C5-4098-A26C-ABD773C268D6}"/>
              </a:ext>
            </a:extLst>
          </p:cNvPr>
          <p:cNvSpPr>
            <a:spLocks noGrp="1"/>
          </p:cNvSpPr>
          <p:nvPr>
            <p:ph type="title" idx="4294967295"/>
          </p:nvPr>
        </p:nvSpPr>
        <p:spPr>
          <a:xfrm>
            <a:off x="1218381" y="1915292"/>
            <a:ext cx="8471386" cy="405983"/>
          </a:xfrm>
        </p:spPr>
        <p:txBody>
          <a:bodyPr>
            <a:normAutofit fontScale="90000"/>
          </a:bodyPr>
          <a:lstStyle/>
          <a:p>
            <a:r>
              <a:rPr lang="pl-PL" dirty="0"/>
              <a:t>Koszty kwalifikowalne obliczane na podstawie kosztów inwestycji</a:t>
            </a:r>
            <a:br>
              <a:rPr lang="pl-PL" dirty="0"/>
            </a:br>
            <a:endParaRPr lang="pl-PL" dirty="0"/>
          </a:p>
        </p:txBody>
      </p:sp>
    </p:spTree>
    <p:extLst>
      <p:ext uri="{BB962C8B-B14F-4D97-AF65-F5344CB8AC3E}">
        <p14:creationId xmlns:p14="http://schemas.microsoft.com/office/powerpoint/2010/main" val="1218362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FA6659E-C198-44F4-9464-EF453ADB4CC9}"/>
              </a:ext>
            </a:extLst>
          </p:cNvPr>
          <p:cNvSpPr>
            <a:spLocks noGrp="1"/>
          </p:cNvSpPr>
          <p:nvPr>
            <p:ph type="sldNum" sz="quarter" idx="12"/>
          </p:nvPr>
        </p:nvSpPr>
        <p:spPr/>
        <p:txBody>
          <a:bodyPr/>
          <a:lstStyle/>
          <a:p>
            <a:fld id="{2EF4E27E-2D25-497E-9A69-241B9E64DB37}" type="slidenum">
              <a:rPr lang="en-GB" smtClean="0"/>
              <a:pPr/>
              <a:t>78</a:t>
            </a:fld>
            <a:endParaRPr lang="en-GB"/>
          </a:p>
        </p:txBody>
      </p:sp>
      <p:sp>
        <p:nvSpPr>
          <p:cNvPr id="2" name="Tytuł 1">
            <a:extLst>
              <a:ext uri="{FF2B5EF4-FFF2-40B4-BE49-F238E27FC236}">
                <a16:creationId xmlns:a16="http://schemas.microsoft.com/office/drawing/2014/main" id="{E9C75FF5-7ADC-4B20-8863-957A730EA083}"/>
              </a:ext>
            </a:extLst>
          </p:cNvPr>
          <p:cNvSpPr>
            <a:spLocks noGrp="1"/>
          </p:cNvSpPr>
          <p:nvPr>
            <p:ph type="title" idx="4294967295"/>
          </p:nvPr>
        </p:nvSpPr>
        <p:spPr>
          <a:xfrm>
            <a:off x="606234" y="611485"/>
            <a:ext cx="9564207" cy="540726"/>
          </a:xfrm>
        </p:spPr>
        <p:txBody>
          <a:bodyPr>
            <a:noAutofit/>
          </a:bodyPr>
          <a:lstStyle/>
          <a:p>
            <a:r>
              <a:rPr lang="pl-PL" sz="3527" dirty="0"/>
              <a:t>Koszty kwalifikowalne obliczane na podstawie kosztów wynagrodzenia</a:t>
            </a:r>
          </a:p>
        </p:txBody>
      </p:sp>
      <p:sp>
        <p:nvSpPr>
          <p:cNvPr id="3" name="Symbol zastępczy zawartości 2">
            <a:extLst>
              <a:ext uri="{FF2B5EF4-FFF2-40B4-BE49-F238E27FC236}">
                <a16:creationId xmlns:a16="http://schemas.microsoft.com/office/drawing/2014/main" id="{B0D3FC85-0D86-4370-A4C4-5C52FD253695}"/>
              </a:ext>
            </a:extLst>
          </p:cNvPr>
          <p:cNvSpPr>
            <a:spLocks noGrp="1"/>
          </p:cNvSpPr>
          <p:nvPr>
            <p:ph idx="4294967295"/>
          </p:nvPr>
        </p:nvSpPr>
        <p:spPr>
          <a:xfrm>
            <a:off x="606234" y="1763613"/>
            <a:ext cx="9071610" cy="3289859"/>
          </a:xfrm>
        </p:spPr>
        <p:txBody>
          <a:bodyPr>
            <a:noAutofit/>
          </a:bodyPr>
          <a:lstStyle/>
          <a:p>
            <a:r>
              <a:rPr lang="pl-PL" sz="1670" dirty="0"/>
              <a:t>Pomoc regionalna może być obliczana także w odniesieniu do szacunkowych kosztów wynagrodzenia wynikają­cych z tworzenia nowych miejsc pracy dzięki inwestycji początkowej. Pomoc może rekompensować tylko koszty wynagro­dzenia związane z tworzeniem miejsc pracy, obliczane za dwa lata, a wynikająca z tego intensywność pomocy nie może przekraczać maksymalnej obowiązującej intensywności pomocy na danym obszarze.</a:t>
            </a:r>
          </a:p>
          <a:p>
            <a:endParaRPr lang="pl-PL" sz="1670" dirty="0"/>
          </a:p>
          <a:p>
            <a:r>
              <a:rPr lang="pl-PL" sz="1670" dirty="0"/>
              <a:t>Jeżeli koszty kwalifikowalne oblicza się w odniesieniu do szacunkowych kosztów wynagrodzenia, muszą być spełnione następujące warunki:</a:t>
            </a:r>
          </a:p>
          <a:p>
            <a:pPr lvl="1"/>
            <a:r>
              <a:rPr lang="pl-PL" sz="1670" dirty="0"/>
              <a:t>projekt inwestycyjny musi prowadzić do tworzenia miejsc pracy;</a:t>
            </a:r>
          </a:p>
          <a:p>
            <a:pPr lvl="1"/>
            <a:r>
              <a:rPr lang="pl-PL" sz="1670" dirty="0"/>
              <a:t>każde stanowisko musi zostać obsadzone w ciągu trzech lat od zakończenia inwestycji;</a:t>
            </a:r>
          </a:p>
          <a:p>
            <a:pPr lvl="1"/>
            <a:r>
              <a:rPr lang="pl-PL" sz="1670" dirty="0"/>
              <a:t>każde miejsce pracy utworzone dzięki inwestycji musi być utrzymane na danym obszarze przez okres co najmniej pię­ciu lat od dnia pierwszego obsadzenia stanowiska lub trzech lat w przypadku MŚP.</a:t>
            </a:r>
          </a:p>
          <a:p>
            <a:endParaRPr lang="pl-PL" sz="1670" dirty="0"/>
          </a:p>
        </p:txBody>
      </p:sp>
    </p:spTree>
    <p:extLst>
      <p:ext uri="{BB962C8B-B14F-4D97-AF65-F5344CB8AC3E}">
        <p14:creationId xmlns:p14="http://schemas.microsoft.com/office/powerpoint/2010/main" val="3412526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stopki 6">
            <a:extLst>
              <a:ext uri="{FF2B5EF4-FFF2-40B4-BE49-F238E27FC236}">
                <a16:creationId xmlns:a16="http://schemas.microsoft.com/office/drawing/2014/main" id="{E3289757-DC00-4BB5-AB5B-9D9F2D36DA82}"/>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a:t>Dodaj stopkę</a:t>
            </a:r>
            <a:endParaRPr lang="pl-PL" noProof="0"/>
          </a:p>
        </p:txBody>
      </p:sp>
      <p:sp>
        <p:nvSpPr>
          <p:cNvPr id="8" name="Symbol zastępczy numeru slajdu 7">
            <a:extLst>
              <a:ext uri="{FF2B5EF4-FFF2-40B4-BE49-F238E27FC236}">
                <a16:creationId xmlns:a16="http://schemas.microsoft.com/office/drawing/2014/main" id="{C10FCFB8-E847-4C9D-B5D6-43D602F94303}"/>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mtClean="0"/>
              <a:pPr rtl="0"/>
              <a:t>79</a:t>
            </a:fld>
            <a:endParaRPr lang="pl-PL" noProof="0"/>
          </a:p>
        </p:txBody>
      </p:sp>
      <p:sp>
        <p:nvSpPr>
          <p:cNvPr id="10" name="Tytuł 9">
            <a:extLst>
              <a:ext uri="{FF2B5EF4-FFF2-40B4-BE49-F238E27FC236}">
                <a16:creationId xmlns:a16="http://schemas.microsoft.com/office/drawing/2014/main" id="{B9D15704-FAAF-47A2-A6E5-CDBD38445921}"/>
              </a:ext>
            </a:extLst>
          </p:cNvPr>
          <p:cNvSpPr>
            <a:spLocks noGrp="1"/>
          </p:cNvSpPr>
          <p:nvPr>
            <p:ph type="title" idx="4294967295"/>
          </p:nvPr>
        </p:nvSpPr>
        <p:spPr>
          <a:xfrm>
            <a:off x="742128" y="703183"/>
            <a:ext cx="9068110" cy="544226"/>
          </a:xfrm>
        </p:spPr>
        <p:txBody>
          <a:bodyPr>
            <a:noAutofit/>
          </a:bodyPr>
          <a:lstStyle/>
          <a:p>
            <a:r>
              <a:rPr lang="pl-PL" sz="3086" dirty="0"/>
              <a:t>Pomoc podlegająca zgłoszeniu</a:t>
            </a:r>
            <a:br>
              <a:rPr lang="pl-PL" sz="3086" dirty="0"/>
            </a:br>
            <a:r>
              <a:rPr lang="pl-PL" sz="3086" dirty="0"/>
              <a:t>rozporządzenie nie ma zastosowania do pomocy przekraczającej następujące progi:</a:t>
            </a:r>
          </a:p>
        </p:txBody>
      </p:sp>
      <p:sp>
        <p:nvSpPr>
          <p:cNvPr id="11" name="Symbol zastępczy zawartości 10">
            <a:extLst>
              <a:ext uri="{FF2B5EF4-FFF2-40B4-BE49-F238E27FC236}">
                <a16:creationId xmlns:a16="http://schemas.microsoft.com/office/drawing/2014/main" id="{4B8EAC8B-2132-43A7-BE04-FB05C21B76D2}"/>
              </a:ext>
            </a:extLst>
          </p:cNvPr>
          <p:cNvSpPr>
            <a:spLocks noGrp="1"/>
          </p:cNvSpPr>
          <p:nvPr>
            <p:ph idx="4294967295"/>
          </p:nvPr>
        </p:nvSpPr>
        <p:spPr>
          <a:xfrm>
            <a:off x="305346" y="2271703"/>
            <a:ext cx="10175113" cy="3723840"/>
          </a:xfrm>
        </p:spPr>
        <p:txBody>
          <a:bodyPr>
            <a:noAutofit/>
          </a:bodyPr>
          <a:lstStyle/>
          <a:p>
            <a:pPr marL="60897" marR="61421" algn="just">
              <a:spcBef>
                <a:spcPts val="12"/>
              </a:spcBef>
            </a:pPr>
            <a:r>
              <a:rPr lang="pl-PL" sz="1670" dirty="0">
                <a:latin typeface="Open Sans" panose="020B0606030504020204" pitchFamily="34" charset="0"/>
                <a:ea typeface="Open Sans" panose="020B0606030504020204" pitchFamily="34" charset="0"/>
                <a:cs typeface="Open Sans" panose="020B0606030504020204" pitchFamily="34" charset="0"/>
              </a:rPr>
              <a:t>„a) pomoc na inwestycje regionalne: dla inwestycji, której koszty kwalifikowalne wynoszą</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100 mln EUR lub więcej, kwota pomocy dla jednego przedsiębiorstwa</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 jeden projekt</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inwestycyjny,</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jak określono poniżej:</a:t>
            </a:r>
          </a:p>
          <a:p>
            <a:pPr marL="283484" indent="-283484" algn="just">
              <a:spcBef>
                <a:spcPts val="496"/>
              </a:spcBef>
              <a:buSzPts val="1200"/>
              <a:buFont typeface="Times New Roman" panose="02020603050405020304" pitchFamily="18" charset="0"/>
              <a:buChar char="–"/>
              <a:tabLst>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10</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7,5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lgn="just">
              <a:spcBef>
                <a:spcPts val="496"/>
              </a:spcBef>
              <a:buSzPts val="1200"/>
              <a:buFont typeface="Times New Roman" panose="02020603050405020304" pitchFamily="18" charset="0"/>
              <a:buChar char="–"/>
              <a:tabLst>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15</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11,25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lgn="just">
              <a:spcBef>
                <a:spcPts val="496"/>
              </a:spcBef>
              <a:buSzPts val="1200"/>
              <a:buFont typeface="Times New Roman" panose="02020603050405020304" pitchFamily="18" charset="0"/>
              <a:buChar char="–"/>
              <a:tabLst>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20</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15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lgn="just">
              <a:spcBef>
                <a:spcPts val="496"/>
              </a:spcBef>
              <a:buSzPts val="1200"/>
              <a:buFont typeface="Times New Roman" panose="02020603050405020304" pitchFamily="18" charset="0"/>
              <a:buChar char="–"/>
              <a:tabLst>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25</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18,75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marR="59321" indent="-283484">
              <a:spcBef>
                <a:spcPts val="496"/>
              </a:spcBef>
              <a:buSzPts val="1200"/>
              <a:buFont typeface="Times New Roman" panose="02020603050405020304" pitchFamily="18" charset="0"/>
              <a:buChar char="–"/>
              <a:tabLst>
                <a:tab pos="803730" algn="l"/>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intensywności</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30</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 22,5 mln EUR;</a:t>
            </a:r>
          </a:p>
          <a:p>
            <a:pPr marL="283484" marR="59321" indent="-283484">
              <a:spcBef>
                <a:spcPts val="496"/>
              </a:spcBef>
              <a:buSzPts val="1200"/>
              <a:buFont typeface="Times New Roman" panose="02020603050405020304" pitchFamily="18" charset="0"/>
              <a:buChar char="–"/>
              <a:tabLst>
                <a:tab pos="803730" algn="l"/>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intensywności</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8"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35</a:t>
            </a:r>
            <a:r>
              <a:rPr lang="pl-PL" sz="1670" spc="-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 26,25 mln EUR;</a:t>
            </a:r>
          </a:p>
          <a:p>
            <a:pPr marL="283484" indent="-283484">
              <a:spcBef>
                <a:spcPts val="496"/>
              </a:spcBef>
              <a:buSzPts val="1200"/>
              <a:buFont typeface="Times New Roman" panose="02020603050405020304" pitchFamily="18" charset="0"/>
              <a:buChar char="–"/>
              <a:tabLst>
                <a:tab pos="803730" algn="l"/>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40</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30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spcBef>
                <a:spcPts val="496"/>
              </a:spcBef>
              <a:buSzPts val="1200"/>
              <a:buFont typeface="Times New Roman" panose="02020603050405020304" pitchFamily="18" charset="0"/>
              <a:buChar char="–"/>
              <a:tabLst>
                <a:tab pos="803730" algn="l"/>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50</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37,5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spcBef>
                <a:spcPts val="496"/>
              </a:spcBef>
              <a:buSzPts val="1200"/>
              <a:buFont typeface="Times New Roman" panose="02020603050405020304" pitchFamily="18" charset="0"/>
              <a:buChar char="–"/>
              <a:tabLst>
                <a:tab pos="803730" algn="l"/>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60</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45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pPr marL="283484" indent="-283484">
              <a:spcBef>
                <a:spcPts val="496"/>
              </a:spcBef>
              <a:buSzPts val="1200"/>
              <a:buFont typeface="Times New Roman" panose="02020603050405020304" pitchFamily="18" charset="0"/>
              <a:buChar char="–"/>
              <a:tabLst>
                <a:tab pos="803730" algn="l"/>
                <a:tab pos="804255" algn="l"/>
              </a:tabLst>
            </a:pPr>
            <a:r>
              <a:rPr lang="pl-PL" sz="1670" dirty="0">
                <a:latin typeface="Open Sans" panose="020B0606030504020204" pitchFamily="34" charset="0"/>
                <a:ea typeface="Open Sans" panose="020B0606030504020204" pitchFamily="34" charset="0"/>
                <a:cs typeface="Open Sans" panose="020B0606030504020204" pitchFamily="34" charset="0"/>
              </a:rPr>
              <a:t>w</a:t>
            </a:r>
            <a:r>
              <a:rPr lang="pl-PL" sz="1670" spc="239"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przypadku</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maksymalnej  intensywności</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pomocy</a:t>
            </a:r>
            <a:r>
              <a:rPr lang="pl-PL" sz="1670" spc="236"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regionalnej</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na</a:t>
            </a:r>
            <a:r>
              <a:rPr lang="pl-PL" sz="1670" spc="244" dirty="0">
                <a:latin typeface="Open Sans" panose="020B0606030504020204" pitchFamily="34" charset="0"/>
                <a:ea typeface="Open Sans" panose="020B0606030504020204" pitchFamily="34" charset="0"/>
                <a:cs typeface="Open Sans" panose="020B0606030504020204" pitchFamily="34" charset="0"/>
              </a:rPr>
              <a:t> </a:t>
            </a:r>
            <a:r>
              <a:rPr lang="pl-PL" sz="1670" dirty="0">
                <a:latin typeface="Open Sans" panose="020B0606030504020204" pitchFamily="34" charset="0"/>
                <a:ea typeface="Open Sans" panose="020B0606030504020204" pitchFamily="34" charset="0"/>
                <a:cs typeface="Open Sans" panose="020B0606030504020204" pitchFamily="34" charset="0"/>
              </a:rPr>
              <a:t>poziomie </a:t>
            </a:r>
            <a:r>
              <a:rPr lang="en-US" sz="1670" dirty="0">
                <a:latin typeface="Open Sans" panose="020B0606030504020204" pitchFamily="34" charset="0"/>
                <a:ea typeface="Open Sans" panose="020B0606030504020204" pitchFamily="34" charset="0"/>
                <a:cs typeface="Open Sans" panose="020B0606030504020204" pitchFamily="34" charset="0"/>
              </a:rPr>
              <a:t>70</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a:latin typeface="Open Sans" panose="020B0606030504020204" pitchFamily="34" charset="0"/>
                <a:ea typeface="Open Sans" panose="020B0606030504020204" pitchFamily="34" charset="0"/>
                <a:cs typeface="Open Sans" panose="020B0606030504020204" pitchFamily="34" charset="0"/>
              </a:rPr>
              <a:t>52,5</a:t>
            </a:r>
            <a:r>
              <a:rPr lang="en-US" sz="1670" spc="-4" dirty="0">
                <a:latin typeface="Open Sans" panose="020B0606030504020204" pitchFamily="34" charset="0"/>
                <a:ea typeface="Open Sans" panose="020B0606030504020204" pitchFamily="34" charset="0"/>
                <a:cs typeface="Open Sans" panose="020B0606030504020204" pitchFamily="34" charset="0"/>
              </a:rPr>
              <a:t> </a:t>
            </a:r>
            <a:r>
              <a:rPr lang="en-US" sz="1670" dirty="0" err="1">
                <a:latin typeface="Open Sans" panose="020B0606030504020204" pitchFamily="34" charset="0"/>
                <a:ea typeface="Open Sans" panose="020B0606030504020204" pitchFamily="34" charset="0"/>
                <a:cs typeface="Open Sans" panose="020B0606030504020204" pitchFamily="34" charset="0"/>
              </a:rPr>
              <a:t>mln</a:t>
            </a:r>
            <a:r>
              <a:rPr lang="en-US" sz="1670" dirty="0">
                <a:latin typeface="Open Sans" panose="020B0606030504020204" pitchFamily="34" charset="0"/>
                <a:ea typeface="Open Sans" panose="020B0606030504020204" pitchFamily="34" charset="0"/>
                <a:cs typeface="Open Sans" panose="020B0606030504020204" pitchFamily="34" charset="0"/>
              </a:rPr>
              <a:t> EUR;”;</a:t>
            </a:r>
            <a:endParaRPr lang="pl-PL" sz="1670" dirty="0">
              <a:latin typeface="Open Sans" panose="020B0606030504020204" pitchFamily="34" charset="0"/>
              <a:ea typeface="Open Sans" panose="020B0606030504020204" pitchFamily="34" charset="0"/>
              <a:cs typeface="Open Sans" panose="020B0606030504020204" pitchFamily="34" charset="0"/>
            </a:endParaRPr>
          </a:p>
          <a:p>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8882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0902CE-5A49-35E8-DA29-64CF2A2786B5}"/>
              </a:ext>
            </a:extLst>
          </p:cNvPr>
          <p:cNvSpPr>
            <a:spLocks noGrp="1"/>
          </p:cNvSpPr>
          <p:nvPr>
            <p:ph type="title" idx="4294967295"/>
          </p:nvPr>
        </p:nvSpPr>
        <p:spPr>
          <a:xfrm>
            <a:off x="1693813" y="-507479"/>
            <a:ext cx="8691876" cy="2239904"/>
          </a:xfrm>
        </p:spPr>
        <p:txBody>
          <a:bodyPr/>
          <a:lstStyle/>
          <a:p>
            <a:br>
              <a:rPr lang="pl-PL" dirty="0"/>
            </a:br>
            <a:r>
              <a:rPr lang="pl-PL" dirty="0"/>
              <a:t>Przedsiębiorca/przedsiębiorstwo</a:t>
            </a:r>
          </a:p>
        </p:txBody>
      </p:sp>
      <p:graphicFrame>
        <p:nvGraphicFramePr>
          <p:cNvPr id="6" name="Tabela 5">
            <a:extLst>
              <a:ext uri="{FF2B5EF4-FFF2-40B4-BE49-F238E27FC236}">
                <a16:creationId xmlns:a16="http://schemas.microsoft.com/office/drawing/2014/main" id="{DB4DC4E2-C409-9727-9ACD-D11C1DCD54A2}"/>
              </a:ext>
            </a:extLst>
          </p:cNvPr>
          <p:cNvGraphicFramePr>
            <a:graphicFrameLocks noGrp="1"/>
          </p:cNvGraphicFramePr>
          <p:nvPr>
            <p:extLst>
              <p:ext uri="{D42A27DB-BD31-4B8C-83A1-F6EECF244321}">
                <p14:modId xmlns:p14="http://schemas.microsoft.com/office/powerpoint/2010/main" val="3701754418"/>
              </p:ext>
            </p:extLst>
          </p:nvPr>
        </p:nvGraphicFramePr>
        <p:xfrm>
          <a:off x="543689" y="2033576"/>
          <a:ext cx="9604434" cy="4099543"/>
        </p:xfrm>
        <a:graphic>
          <a:graphicData uri="http://schemas.openxmlformats.org/drawingml/2006/table">
            <a:tbl>
              <a:tblPr firstRow="1" bandRow="1">
                <a:tableStyleId>{F5AB1C69-6EDB-4FF4-983F-18BD219EF322}</a:tableStyleId>
              </a:tblPr>
              <a:tblGrid>
                <a:gridCol w="4802217">
                  <a:extLst>
                    <a:ext uri="{9D8B030D-6E8A-4147-A177-3AD203B41FA5}">
                      <a16:colId xmlns:a16="http://schemas.microsoft.com/office/drawing/2014/main" val="2582405587"/>
                    </a:ext>
                  </a:extLst>
                </a:gridCol>
                <a:gridCol w="4802217">
                  <a:extLst>
                    <a:ext uri="{9D8B030D-6E8A-4147-A177-3AD203B41FA5}">
                      <a16:colId xmlns:a16="http://schemas.microsoft.com/office/drawing/2014/main" val="365418911"/>
                    </a:ext>
                  </a:extLst>
                </a:gridCol>
              </a:tblGrid>
              <a:tr h="853286">
                <a:tc>
                  <a:txBody>
                    <a:bodyPr/>
                    <a:lstStyle/>
                    <a:p>
                      <a:pPr algn="ctr"/>
                      <a:r>
                        <a:rPr lang="pl-PL" sz="1670" dirty="0">
                          <a:latin typeface="Open Sans" panose="020B0606030504020204" pitchFamily="34" charset="0"/>
                          <a:ea typeface="Open Sans" panose="020B0606030504020204" pitchFamily="34" charset="0"/>
                          <a:cs typeface="Open Sans" panose="020B0606030504020204" pitchFamily="34" charset="0"/>
                        </a:rPr>
                        <a:t>Przedsiębiorstwo w pomocy publicznej</a:t>
                      </a:r>
                    </a:p>
                  </a:txBody>
                  <a:tcPr marL="100796" marR="100796" marT="50398" marB="50398"/>
                </a:tc>
                <a:tc>
                  <a:txBody>
                    <a:bodyPr/>
                    <a:lstStyle/>
                    <a:p>
                      <a:pPr algn="ctr"/>
                      <a:r>
                        <a:rPr lang="pl-PL" sz="1670" dirty="0">
                          <a:latin typeface="Open Sans" panose="020B0606030504020204" pitchFamily="34" charset="0"/>
                          <a:ea typeface="Open Sans" panose="020B0606030504020204" pitchFamily="34" charset="0"/>
                          <a:cs typeface="Open Sans" panose="020B0606030504020204" pitchFamily="34" charset="0"/>
                        </a:rPr>
                        <a:t>Przedsiębiorca w Polsce</a:t>
                      </a:r>
                    </a:p>
                  </a:txBody>
                  <a:tcPr marL="100796" marR="100796" marT="50398" marB="50398"/>
                </a:tc>
                <a:extLst>
                  <a:ext uri="{0D108BD9-81ED-4DB2-BD59-A6C34878D82A}">
                    <a16:rowId xmlns:a16="http://schemas.microsoft.com/office/drawing/2014/main" val="1592954755"/>
                  </a:ext>
                </a:extLst>
              </a:tr>
              <a:tr h="1767424">
                <a:tc>
                  <a:txBody>
                    <a:bodyPr/>
                    <a:lstStyle/>
                    <a:p>
                      <a:pPr algn="ctr"/>
                      <a:r>
                        <a:rPr lang="pl-PL" sz="1670" dirty="0">
                          <a:latin typeface="Open Sans" panose="020B0606030504020204" pitchFamily="34" charset="0"/>
                          <a:ea typeface="Open Sans" panose="020B0606030504020204" pitchFamily="34" charset="0"/>
                          <a:cs typeface="Open Sans" panose="020B0606030504020204" pitchFamily="34" charset="0"/>
                        </a:rPr>
                        <a:t>podmioty prowadzące działalność gospodarczą, bez względu na ich status prawny i sposób ich finansowania</a:t>
                      </a:r>
                    </a:p>
                  </a:txBody>
                  <a:tcPr marL="100796" marR="100796" marT="50398" marB="50398"/>
                </a:tc>
                <a:tc>
                  <a:txBody>
                    <a:bodyPr/>
                    <a:lstStyle/>
                    <a:p>
                      <a:pPr algn="ctr"/>
                      <a:r>
                        <a:rPr lang="pl-PL" sz="1670" dirty="0">
                          <a:latin typeface="Open Sans" panose="020B0606030504020204" pitchFamily="34" charset="0"/>
                          <a:ea typeface="Open Sans" panose="020B0606030504020204" pitchFamily="34" charset="0"/>
                          <a:cs typeface="Open Sans" panose="020B0606030504020204" pitchFamily="34" charset="0"/>
                        </a:rPr>
                        <a:t>osoba fizyczna, osoba prawna lub jednostka organizacyjna niebędąca osobą prawną, której odrębna ustawa przyznaje zdolność prawną, wykonująca działalność gospodarczą.</a:t>
                      </a:r>
                    </a:p>
                  </a:txBody>
                  <a:tcPr marL="100796" marR="100796" marT="50398" marB="50398"/>
                </a:tc>
                <a:extLst>
                  <a:ext uri="{0D108BD9-81ED-4DB2-BD59-A6C34878D82A}">
                    <a16:rowId xmlns:a16="http://schemas.microsoft.com/office/drawing/2014/main" val="947377521"/>
                  </a:ext>
                </a:extLst>
              </a:tr>
              <a:tr h="470876">
                <a:tc gridSpan="2">
                  <a:txBody>
                    <a:bodyPr/>
                    <a:lstStyle/>
                    <a:p>
                      <a:pPr algn="ctr"/>
                      <a:r>
                        <a:rPr lang="pl-PL" sz="1670" b="1" dirty="0">
                          <a:latin typeface="Open Sans" panose="020B0606030504020204" pitchFamily="34" charset="0"/>
                          <a:ea typeface="Open Sans" panose="020B0606030504020204" pitchFamily="34" charset="0"/>
                          <a:cs typeface="Open Sans" panose="020B0606030504020204" pitchFamily="34" charset="0"/>
                        </a:rPr>
                        <a:t>Działalność gospodarcza</a:t>
                      </a:r>
                    </a:p>
                  </a:txBody>
                  <a:tcPr marL="100796" marR="100796" marT="50398" marB="50398"/>
                </a:tc>
                <a:tc hMerge="1">
                  <a:txBody>
                    <a:bodyPr/>
                    <a:lstStyle/>
                    <a:p>
                      <a:pPr algn="ctr"/>
                      <a:endParaRPr lang="pl-PL" dirty="0"/>
                    </a:p>
                  </a:txBody>
                  <a:tcPr/>
                </a:tc>
                <a:extLst>
                  <a:ext uri="{0D108BD9-81ED-4DB2-BD59-A6C34878D82A}">
                    <a16:rowId xmlns:a16="http://schemas.microsoft.com/office/drawing/2014/main" val="4232590504"/>
                  </a:ext>
                </a:extLst>
              </a:tr>
              <a:tr h="1007957">
                <a:tc>
                  <a:txBody>
                    <a:bodyPr/>
                    <a:lstStyle/>
                    <a:p>
                      <a:pPr algn="ctr"/>
                      <a:r>
                        <a:rPr lang="pl-PL" sz="1670" dirty="0">
                          <a:latin typeface="Open Sans" panose="020B0606030504020204" pitchFamily="34" charset="0"/>
                          <a:ea typeface="Open Sans" panose="020B0606030504020204" pitchFamily="34" charset="0"/>
                          <a:cs typeface="Open Sans" panose="020B0606030504020204" pitchFamily="34" charset="0"/>
                        </a:rPr>
                        <a:t>wszelka działalność polegająca na oferowaniu na rynku towarów i usług</a:t>
                      </a:r>
                    </a:p>
                  </a:txBody>
                  <a:tcPr marL="100796" marR="100796" marT="50398" marB="50398"/>
                </a:tc>
                <a:tc>
                  <a:txBody>
                    <a:bodyPr/>
                    <a:lstStyle/>
                    <a:p>
                      <a:pPr algn="ctr"/>
                      <a:r>
                        <a:rPr lang="pl-PL" sz="1670" b="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zorganizowana działalność zarobkowa, wykonywana we własnym imieniu i w sposób ciągły.</a:t>
                      </a:r>
                      <a:endParaRPr lang="pl-PL" sz="1670" dirty="0">
                        <a:latin typeface="Open Sans" panose="020B0606030504020204" pitchFamily="34" charset="0"/>
                        <a:ea typeface="Open Sans" panose="020B0606030504020204" pitchFamily="34" charset="0"/>
                        <a:cs typeface="Open Sans" panose="020B0606030504020204" pitchFamily="34" charset="0"/>
                      </a:endParaRPr>
                    </a:p>
                  </a:txBody>
                  <a:tcPr marL="100796" marR="100796" marT="50398" marB="50398"/>
                </a:tc>
                <a:extLst>
                  <a:ext uri="{0D108BD9-81ED-4DB2-BD59-A6C34878D82A}">
                    <a16:rowId xmlns:a16="http://schemas.microsoft.com/office/drawing/2014/main" val="659833440"/>
                  </a:ext>
                </a:extLst>
              </a:tr>
            </a:tbl>
          </a:graphicData>
        </a:graphic>
      </p:graphicFrame>
    </p:spTree>
    <p:extLst>
      <p:ext uri="{BB962C8B-B14F-4D97-AF65-F5344CB8AC3E}">
        <p14:creationId xmlns:p14="http://schemas.microsoft.com/office/powerpoint/2010/main" val="25185406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B7E496E7-CC8F-43B3-A0B9-2AA27832BE7C}"/>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a:t>Dodaj stopkę</a:t>
            </a:r>
            <a:endParaRPr lang="pl-PL" noProof="0"/>
          </a:p>
        </p:txBody>
      </p:sp>
      <p:sp>
        <p:nvSpPr>
          <p:cNvPr id="3" name="Symbol zastępczy numeru slajdu 2">
            <a:extLst>
              <a:ext uri="{FF2B5EF4-FFF2-40B4-BE49-F238E27FC236}">
                <a16:creationId xmlns:a16="http://schemas.microsoft.com/office/drawing/2014/main" id="{5180C608-8009-4FFB-AA43-0C489F801EC0}"/>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mtClean="0"/>
              <a:pPr rtl="0"/>
              <a:t>80</a:t>
            </a:fld>
            <a:endParaRPr lang="pl-PL" noProof="0"/>
          </a:p>
        </p:txBody>
      </p:sp>
      <p:sp>
        <p:nvSpPr>
          <p:cNvPr id="4" name="Tytuł 3">
            <a:extLst>
              <a:ext uri="{FF2B5EF4-FFF2-40B4-BE49-F238E27FC236}">
                <a16:creationId xmlns:a16="http://schemas.microsoft.com/office/drawing/2014/main" id="{131EEEF4-C5DF-41C0-841C-9EDDCB0CF713}"/>
              </a:ext>
            </a:extLst>
          </p:cNvPr>
          <p:cNvSpPr>
            <a:spLocks noGrp="1"/>
          </p:cNvSpPr>
          <p:nvPr>
            <p:ph type="title" idx="4294967295"/>
          </p:nvPr>
        </p:nvSpPr>
        <p:spPr>
          <a:xfrm>
            <a:off x="968130" y="539477"/>
            <a:ext cx="8590380" cy="1611680"/>
          </a:xfrm>
        </p:spPr>
        <p:txBody>
          <a:bodyPr/>
          <a:lstStyle/>
          <a:p>
            <a:r>
              <a:rPr lang="pl-PL" dirty="0"/>
              <a:t>Dodatkowe progi</a:t>
            </a:r>
          </a:p>
        </p:txBody>
      </p:sp>
      <p:sp>
        <p:nvSpPr>
          <p:cNvPr id="5" name="Symbol zastępczy zawartości 4">
            <a:extLst>
              <a:ext uri="{FF2B5EF4-FFF2-40B4-BE49-F238E27FC236}">
                <a16:creationId xmlns:a16="http://schemas.microsoft.com/office/drawing/2014/main" id="{8283615E-FBDC-4FB1-8DA4-870B262C925A}"/>
              </a:ext>
            </a:extLst>
          </p:cNvPr>
          <p:cNvSpPr>
            <a:spLocks noGrp="1"/>
          </p:cNvSpPr>
          <p:nvPr>
            <p:ph idx="4294967295"/>
          </p:nvPr>
        </p:nvSpPr>
        <p:spPr>
          <a:xfrm>
            <a:off x="1097568" y="1979637"/>
            <a:ext cx="8567632" cy="4535805"/>
          </a:xfrm>
        </p:spPr>
        <p:txBody>
          <a:bodyPr>
            <a:normAutofit/>
          </a:bodyPr>
          <a:lstStyle/>
          <a:p>
            <a:pPr marL="0" indent="0">
              <a:spcBef>
                <a:spcPts val="496"/>
              </a:spcBef>
              <a:buNone/>
              <a:tabLst>
                <a:tab pos="803730" algn="l"/>
                <a:tab pos="804255" algn="l"/>
              </a:tabLst>
            </a:pP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Było:  	</a:t>
            </a:r>
          </a:p>
          <a:p>
            <a:pPr marL="0" indent="0">
              <a:spcBef>
                <a:spcPts val="496"/>
              </a:spcBef>
              <a:buNone/>
              <a:tabLst>
                <a:tab pos="803730" algn="l"/>
                <a:tab pos="804255" algn="l"/>
              </a:tabLst>
            </a:pP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pomoc inwestycyjna na ochronę środowiska, wyłączając pomoc inwestycyjną na rekultywację zanieczyszczonych terenów oraz pomoc na sieć dystrybucji będącą częścią efektywnego energetycznie systemu ciepłowniczego i chłodniczego: 15 mln EUR na przedsiębiorstwo i na jeden projekt inwestycyjny;</a:t>
            </a:r>
          </a:p>
          <a:p>
            <a:pPr marL="0" indent="0">
              <a:spcBef>
                <a:spcPts val="496"/>
              </a:spcBef>
              <a:buNone/>
              <a:tabLst>
                <a:tab pos="803730" algn="l"/>
                <a:tab pos="804255" algn="l"/>
              </a:tabLst>
            </a:pPr>
            <a:endPar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496"/>
              </a:spcBef>
              <a:buNone/>
              <a:tabLst>
                <a:tab pos="803730" algn="l"/>
                <a:tab pos="804255" algn="l"/>
              </a:tabLst>
            </a:pP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Dodaje się:</a:t>
            </a:r>
          </a:p>
          <a:p>
            <a:pPr marL="60897">
              <a:spcBef>
                <a:spcPts val="496"/>
              </a:spcBef>
            </a:pP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„s)</a:t>
            </a:r>
            <a:r>
              <a:rPr lang="pl-PL" sz="1670" spc="37"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pomoc</a:t>
            </a:r>
            <a:r>
              <a:rPr lang="pl-PL" sz="1670" spc="42"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inwestycyjna</a:t>
            </a:r>
            <a:r>
              <a:rPr lang="pl-PL" sz="1670" spc="50"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na</a:t>
            </a:r>
            <a:r>
              <a:rPr lang="pl-PL" sz="1670" spc="37"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ochronę</a:t>
            </a:r>
            <a:r>
              <a:rPr lang="pl-PL" sz="1670" spc="42"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środowiska,</a:t>
            </a:r>
            <a:r>
              <a:rPr lang="pl-PL" sz="1670" spc="45"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o</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ile</a:t>
            </a:r>
            <a:r>
              <a:rPr lang="pl-PL" sz="1670" spc="42"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nie</a:t>
            </a:r>
            <a:r>
              <a:rPr lang="pl-PL" sz="1670" spc="37"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określono</a:t>
            </a:r>
            <a:r>
              <a:rPr lang="pl-PL" sz="1670" spc="45"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inaczej:</a:t>
            </a:r>
            <a:r>
              <a:rPr lang="pl-PL" sz="1670" spc="45"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20</a:t>
            </a:r>
            <a:r>
              <a:rPr lang="pl-PL" sz="1670" spc="42"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mln</a:t>
            </a:r>
            <a:r>
              <a:rPr lang="pl-PL" sz="1670" spc="45"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EUR</a:t>
            </a:r>
            <a:r>
              <a:rPr lang="pl-PL" sz="1670" spc="45"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dla</a:t>
            </a:r>
            <a:r>
              <a:rPr lang="pl-PL" sz="1670" spc="-236"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jednego</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przedsiębiorstwa</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na</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jeden</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projekt inwestycyjny;</a:t>
            </a:r>
          </a:p>
          <a:p>
            <a:pPr marL="60897">
              <a:spcBef>
                <a:spcPts val="496"/>
              </a:spcBef>
            </a:pPr>
            <a:r>
              <a:rPr lang="pl-PL" sz="167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s</a:t>
            </a:r>
            <a:r>
              <a:rPr lang="pl-PL" sz="1670" i="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a</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r>
              <a:rPr lang="pl-PL" sz="1670" spc="66"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pomoc</a:t>
            </a:r>
            <a:r>
              <a:rPr lang="pl-PL" sz="1670" spc="7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na</a:t>
            </a:r>
            <a:r>
              <a:rPr lang="pl-PL" sz="1670" spc="66"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infrastrukturę</a:t>
            </a:r>
            <a:r>
              <a:rPr lang="pl-PL" sz="1670" spc="7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dedykowaną</a:t>
            </a:r>
            <a:r>
              <a:rPr lang="pl-PL" sz="1670" spc="66"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i</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magazynowanie,</a:t>
            </a:r>
            <a:r>
              <a:rPr lang="pl-PL" sz="1670" spc="75"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o</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których</a:t>
            </a:r>
            <a:r>
              <a:rPr lang="pl-PL" sz="1670" spc="7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mowa</a:t>
            </a:r>
            <a:r>
              <a:rPr lang="pl-PL" sz="1670" spc="7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w</a:t>
            </a:r>
            <a:r>
              <a:rPr lang="pl-PL" sz="1670" spc="-9"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art.</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36</a:t>
            </a:r>
            <a:r>
              <a:rPr lang="pl-PL" sz="1670" spc="7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ust.</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5:</a:t>
            </a:r>
            <a:r>
              <a:rPr lang="pl-PL" sz="1670" spc="-236"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20</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mln EUR na</a:t>
            </a:r>
            <a:r>
              <a:rPr lang="pl-PL" sz="1670" spc="-4"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projekt;”;</a:t>
            </a:r>
          </a:p>
          <a:p>
            <a:pPr marL="0" indent="0">
              <a:spcBef>
                <a:spcPts val="500"/>
              </a:spcBef>
              <a:buNone/>
              <a:tabLst>
                <a:tab pos="803730" algn="l"/>
                <a:tab pos="804255" algn="l"/>
              </a:tabLst>
            </a:pPr>
            <a: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br>
              <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rPr>
            </a:br>
            <a:endParaRPr lang="pl-PL" sz="167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8885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B8251FAA-16EB-4FA4-9842-C420536C3BB9}"/>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a:t>Dodaj stopkę</a:t>
            </a:r>
            <a:endParaRPr lang="pl-PL" noProof="0"/>
          </a:p>
        </p:txBody>
      </p:sp>
      <p:sp>
        <p:nvSpPr>
          <p:cNvPr id="3" name="Symbol zastępczy numeru slajdu 2">
            <a:extLst>
              <a:ext uri="{FF2B5EF4-FFF2-40B4-BE49-F238E27FC236}">
                <a16:creationId xmlns:a16="http://schemas.microsoft.com/office/drawing/2014/main" id="{6F8B435D-3F23-4FC1-9EC5-4E4CE49A56E7}"/>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mtClean="0"/>
              <a:pPr rtl="0"/>
              <a:t>81</a:t>
            </a:fld>
            <a:endParaRPr lang="pl-PL" noProof="0"/>
          </a:p>
        </p:txBody>
      </p:sp>
      <p:sp>
        <p:nvSpPr>
          <p:cNvPr id="4" name="Tytuł 3">
            <a:extLst>
              <a:ext uri="{FF2B5EF4-FFF2-40B4-BE49-F238E27FC236}">
                <a16:creationId xmlns:a16="http://schemas.microsoft.com/office/drawing/2014/main" id="{84C7E928-363A-4D26-ABA4-3D018E521A76}"/>
              </a:ext>
            </a:extLst>
          </p:cNvPr>
          <p:cNvSpPr>
            <a:spLocks noGrp="1"/>
          </p:cNvSpPr>
          <p:nvPr>
            <p:ph type="title" idx="4294967295"/>
          </p:nvPr>
        </p:nvSpPr>
        <p:spPr>
          <a:xfrm>
            <a:off x="1084640" y="732760"/>
            <a:ext cx="8590380" cy="1611680"/>
          </a:xfrm>
        </p:spPr>
        <p:txBody>
          <a:bodyPr/>
          <a:lstStyle/>
          <a:p>
            <a:r>
              <a:rPr lang="pl-PL" dirty="0"/>
              <a:t>Dodatkowe progi</a:t>
            </a:r>
          </a:p>
        </p:txBody>
      </p:sp>
      <p:sp>
        <p:nvSpPr>
          <p:cNvPr id="5" name="Symbol zastępczy zawartości 4">
            <a:extLst>
              <a:ext uri="{FF2B5EF4-FFF2-40B4-BE49-F238E27FC236}">
                <a16:creationId xmlns:a16="http://schemas.microsoft.com/office/drawing/2014/main" id="{0F696151-E468-46B2-BDF2-45FC44BCBFB2}"/>
              </a:ext>
            </a:extLst>
          </p:cNvPr>
          <p:cNvSpPr>
            <a:spLocks noGrp="1"/>
          </p:cNvSpPr>
          <p:nvPr>
            <p:ph idx="4294967295"/>
          </p:nvPr>
        </p:nvSpPr>
        <p:spPr>
          <a:xfrm>
            <a:off x="1377132" y="2430454"/>
            <a:ext cx="8567632" cy="4535805"/>
          </a:xfrm>
        </p:spPr>
        <p:txBody>
          <a:bodyPr/>
          <a:lstStyle/>
          <a:p>
            <a:r>
              <a:rPr lang="pl-PL" sz="1764" dirty="0"/>
              <a:t>f)	dodaje się lit. </a:t>
            </a:r>
            <a:r>
              <a:rPr lang="pl-PL" sz="1764" dirty="0" err="1"/>
              <a:t>va</a:t>
            </a:r>
            <a:r>
              <a:rPr lang="pl-PL" sz="1764" dirty="0"/>
              <a:t>) w brzmieniu:</a:t>
            </a:r>
          </a:p>
          <a:p>
            <a:r>
              <a:rPr lang="pl-PL" sz="1764" dirty="0"/>
              <a:t>„</a:t>
            </a:r>
            <a:r>
              <a:rPr lang="pl-PL" sz="1764" dirty="0" err="1"/>
              <a:t>va</a:t>
            </a:r>
            <a:r>
              <a:rPr lang="pl-PL" sz="1764" dirty="0"/>
              <a:t>) pomoc operacyjna na promowanie energii ze źródeł odnawialnych i wodoru odnawialnego w instalacjach działających na małą skalę oraz na promowanie społeczności energetycznych działających w zakresie energii odnawialnej, o których mowa w art. 43, oraz pomoc operacyjna na promowanie energii elektrycznej ze źródeł odnawialnych, o której mowa w art. 42: 250 mln EUR rocznie z uwzględnieniem połączonego budżetu wszystkich programów objętych odnośnym artykułem;”;</a:t>
            </a:r>
          </a:p>
          <a:p>
            <a:endParaRPr lang="pl-PL" sz="1764" dirty="0"/>
          </a:p>
        </p:txBody>
      </p:sp>
    </p:spTree>
    <p:extLst>
      <p:ext uri="{BB962C8B-B14F-4D97-AF65-F5344CB8AC3E}">
        <p14:creationId xmlns:p14="http://schemas.microsoft.com/office/powerpoint/2010/main" val="20244512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736EF42F-5F81-46BF-8076-91D6F32F9B5C}"/>
              </a:ext>
            </a:extLst>
          </p:cNvPr>
          <p:cNvSpPr>
            <a:spLocks noGrp="1"/>
          </p:cNvSpPr>
          <p:nvPr>
            <p:ph type="title"/>
          </p:nvPr>
        </p:nvSpPr>
        <p:spPr>
          <a:xfrm>
            <a:off x="1025525" y="899836"/>
            <a:ext cx="8640381" cy="1080001"/>
          </a:xfrm>
        </p:spPr>
        <p:txBody>
          <a:bodyPr anchor="t">
            <a:normAutofit/>
          </a:bodyPr>
          <a:lstStyle/>
          <a:p>
            <a:r>
              <a:rPr lang="pl-PL"/>
              <a:t>Nowe regulacje w zakresie dotacji UE</a:t>
            </a:r>
          </a:p>
        </p:txBody>
      </p:sp>
      <p:sp>
        <p:nvSpPr>
          <p:cNvPr id="3" name="Symbol zastępczy tekstu 2">
            <a:extLst>
              <a:ext uri="{FF2B5EF4-FFF2-40B4-BE49-F238E27FC236}">
                <a16:creationId xmlns:a16="http://schemas.microsoft.com/office/drawing/2014/main" id="{CFF1D962-4DB8-4919-A7EA-E457467A16A9}"/>
              </a:ext>
            </a:extLst>
          </p:cNvPr>
          <p:cNvSpPr>
            <a:spLocks noGrp="1"/>
          </p:cNvSpPr>
          <p:nvPr>
            <p:ph sz="half" idx="1"/>
          </p:nvPr>
        </p:nvSpPr>
        <p:spPr>
          <a:xfrm>
            <a:off x="1025906" y="1979837"/>
            <a:ext cx="4140000" cy="4680018"/>
          </a:xfrm>
        </p:spPr>
        <p:txBody>
          <a:bodyPr>
            <a:normAutofit/>
          </a:bodyPr>
          <a:lstStyle/>
          <a:p>
            <a:r>
              <a:rPr lang="pl-PL" dirty="0"/>
              <a:t>PERSPEKTYWA 2021 - 2027</a:t>
            </a:r>
          </a:p>
        </p:txBody>
      </p:sp>
      <p:pic>
        <p:nvPicPr>
          <p:cNvPr id="8" name="Obraz 7" descr="Obraz zawierający tekst&#10;&#10;Opis wygenerowany automatycznie">
            <a:extLst>
              <a:ext uri="{FF2B5EF4-FFF2-40B4-BE49-F238E27FC236}">
                <a16:creationId xmlns:a16="http://schemas.microsoft.com/office/drawing/2014/main" id="{926EAE59-287A-40BA-853A-3BA98B96C104}"/>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5525906" y="2513651"/>
            <a:ext cx="4140000" cy="3612150"/>
          </a:xfrm>
          <a:prstGeom prst="rect">
            <a:avLst/>
          </a:prstGeom>
          <a:noFill/>
        </p:spPr>
      </p:pic>
      <p:sp>
        <p:nvSpPr>
          <p:cNvPr id="5" name="Symbol zastępczy numeru slajdu 4">
            <a:extLst>
              <a:ext uri="{FF2B5EF4-FFF2-40B4-BE49-F238E27FC236}">
                <a16:creationId xmlns:a16="http://schemas.microsoft.com/office/drawing/2014/main" id="{63F53C51-9445-43CE-908D-C39F3024FD9C}"/>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82</a:t>
            </a:fld>
            <a:endParaRPr lang="pl-PL" sz="500" noProof="0">
              <a:solidFill>
                <a:schemeClr val="tx2"/>
              </a:solidFill>
            </a:endParaRPr>
          </a:p>
        </p:txBody>
      </p:sp>
      <p:sp>
        <p:nvSpPr>
          <p:cNvPr id="4" name="Symbol zastępczy stopki 3">
            <a:extLst>
              <a:ext uri="{FF2B5EF4-FFF2-40B4-BE49-F238E27FC236}">
                <a16:creationId xmlns:a16="http://schemas.microsoft.com/office/drawing/2014/main" id="{7A9A02DE-3888-4DDC-8D46-185FF761CC5E}"/>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2096589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hidden="1">
            <a:extLst>
              <a:ext uri="{FF2B5EF4-FFF2-40B4-BE49-F238E27FC236}">
                <a16:creationId xmlns:a16="http://schemas.microsoft.com/office/drawing/2014/main" id="{8177AC99-2B82-4E86-BEE7-E56570A81681}"/>
              </a:ext>
            </a:extLst>
          </p:cNvPr>
          <p:cNvSpPr>
            <a:spLocks noGrp="1"/>
          </p:cNvSpPr>
          <p:nvPr>
            <p:ph type="dt" sz="half" idx="10"/>
          </p:nvPr>
        </p:nvSpPr>
        <p:spPr>
          <a:prstGeom prst="rect">
            <a:avLst/>
          </a:prstGeom>
        </p:spPr>
        <p:txBody>
          <a:bodyPr/>
          <a:lstStyle/>
          <a:p>
            <a:pPr>
              <a:spcAft>
                <a:spcPts val="496"/>
              </a:spcAft>
            </a:pPr>
            <a:fld id="{6DB82B9C-D65E-4F64-95C3-B10F3B00F0D9}" type="datetime2">
              <a:rPr lang="en-US" smtClean="0"/>
              <a:pPr>
                <a:spcAft>
                  <a:spcPts val="496"/>
                </a:spcAft>
              </a:pPr>
              <a:t>Thursday, November 28, 2024</a:t>
            </a:fld>
            <a:endParaRPr lang="en-US"/>
          </a:p>
        </p:txBody>
      </p:sp>
      <p:sp>
        <p:nvSpPr>
          <p:cNvPr id="3" name="Symbol zastępczy stopki 2">
            <a:extLst>
              <a:ext uri="{FF2B5EF4-FFF2-40B4-BE49-F238E27FC236}">
                <a16:creationId xmlns:a16="http://schemas.microsoft.com/office/drawing/2014/main" id="{5D67C142-0316-4741-9EF0-A9FCB4F43508}"/>
              </a:ext>
            </a:extLst>
          </p:cNvPr>
          <p:cNvSpPr>
            <a:spLocks noGrp="1"/>
          </p:cNvSpPr>
          <p:nvPr>
            <p:ph type="ftr" sz="quarter" idx="11"/>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kern="1200">
              <a:latin typeface="+mn-lt"/>
              <a:ea typeface="+mn-ea"/>
              <a:cs typeface="+mn-cs"/>
            </a:endParaRPr>
          </a:p>
        </p:txBody>
      </p:sp>
      <p:sp>
        <p:nvSpPr>
          <p:cNvPr id="4" name="Symbol zastępczy numeru slajdu 3">
            <a:extLst>
              <a:ext uri="{FF2B5EF4-FFF2-40B4-BE49-F238E27FC236}">
                <a16:creationId xmlns:a16="http://schemas.microsoft.com/office/drawing/2014/main" id="{78B5215E-D50C-4EBF-AB73-6F82E4114DA2}"/>
              </a:ext>
            </a:extLst>
          </p:cNvPr>
          <p:cNvSpPr>
            <a:spLocks noGrp="1"/>
          </p:cNvSpPr>
          <p:nvPr>
            <p:ph type="sldNum" sz="quarter" idx="12"/>
          </p:nvPr>
        </p:nvSpPr>
        <p:spPr>
          <a:prstGeom prst="rect">
            <a:avLst/>
          </a:prstGeom>
        </p:spPr>
        <p:txBody>
          <a:bodyPr vert="horz" lIns="100796" tIns="50398" rIns="100796" bIns="50398" rtlCol="0" anchor="ctr" anchorCtr="0">
            <a:normAutofit fontScale="47500" lnSpcReduction="20000"/>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83</a:t>
            </a:fld>
            <a:endParaRPr lang="pl-PL"/>
          </a:p>
        </p:txBody>
      </p:sp>
      <p:sp>
        <p:nvSpPr>
          <p:cNvPr id="19" name="Title 3">
            <a:extLst>
              <a:ext uri="{FF2B5EF4-FFF2-40B4-BE49-F238E27FC236}">
                <a16:creationId xmlns:a16="http://schemas.microsoft.com/office/drawing/2014/main" id="{B6E4BAB6-4DD5-4D82-BC24-9B1234FF29FD}"/>
              </a:ext>
            </a:extLst>
          </p:cNvPr>
          <p:cNvSpPr>
            <a:spLocks noGrp="1"/>
          </p:cNvSpPr>
          <p:nvPr>
            <p:ph type="title" idx="4294967295"/>
          </p:nvPr>
        </p:nvSpPr>
        <p:spPr>
          <a:xfrm>
            <a:off x="809402" y="559537"/>
            <a:ext cx="8424936" cy="948459"/>
          </a:xfrm>
        </p:spPr>
        <p:txBody>
          <a:bodyPr vert="horz" wrap="square" lIns="75597" tIns="37798" rIns="75597" bIns="0" numCol="1" rtlCol="0" anchor="b" anchorCtr="0" compatLnSpc="1">
            <a:prstTxWarp prst="textNoShape">
              <a:avLst/>
            </a:prstTxWarp>
            <a:normAutofit fontScale="90000"/>
          </a:bodyPr>
          <a:lstStyle/>
          <a:p>
            <a:r>
              <a:rPr lang="pl-PL" sz="3059" dirty="0"/>
              <a:t>Pakiet legislacyjny dla polityki spójności na lata 2021-2027</a:t>
            </a:r>
          </a:p>
        </p:txBody>
      </p:sp>
      <p:sp>
        <p:nvSpPr>
          <p:cNvPr id="12" name="pole tekstowe 11">
            <a:extLst>
              <a:ext uri="{FF2B5EF4-FFF2-40B4-BE49-F238E27FC236}">
                <a16:creationId xmlns:a16="http://schemas.microsoft.com/office/drawing/2014/main" id="{DBEBF752-FA71-4FD7-9FE4-82BE07F3E17A}"/>
              </a:ext>
            </a:extLst>
          </p:cNvPr>
          <p:cNvSpPr txBox="1"/>
          <p:nvPr/>
        </p:nvSpPr>
        <p:spPr>
          <a:xfrm>
            <a:off x="707413" y="1691605"/>
            <a:ext cx="8957787" cy="3724478"/>
          </a:xfrm>
          <a:prstGeom prst="rect">
            <a:avLst/>
          </a:prstGeom>
        </p:spPr>
        <p:txBody>
          <a:bodyPr rtlCol="0">
            <a:noAutofit/>
          </a:bodyPr>
          <a:lstStyle/>
          <a:p>
            <a:pPr indent="-188989" algn="just">
              <a:lnSpc>
                <a:spcPct val="90000"/>
              </a:lnSpc>
              <a:spcAft>
                <a:spcPts val="496"/>
              </a:spcAft>
              <a:buClr>
                <a:schemeClr val="accent2"/>
              </a:buClr>
              <a:buFont typeface="Arial" panose="020B0604020202020204" pitchFamily="34" charset="0"/>
              <a:buChar char="•"/>
            </a:pPr>
            <a:endParaRPr lang="pl-PL" sz="1670" dirty="0"/>
          </a:p>
          <a:p>
            <a:pPr indent="-188989" algn="just">
              <a:lnSpc>
                <a:spcPct val="90000"/>
              </a:lnSpc>
              <a:spcAft>
                <a:spcPts val="496"/>
              </a:spcAft>
              <a:buClr>
                <a:schemeClr val="accent2"/>
              </a:buClr>
              <a:buFont typeface="Arial" panose="020B0604020202020204" pitchFamily="34" charset="0"/>
              <a:buChar char="•"/>
            </a:pPr>
            <a:r>
              <a:rPr lang="pl-PL" sz="1670" dirty="0"/>
              <a:t>Rozporządzenie Parlamentu Europejskiego i Rady (UE) nr 2021/1060 z dnia 24 czerwca 2021 r. ustanawiające wspólne przepisy dotyczące Europejskiego Funduszu Rozwoju Regionalnego, Europejskiego Funduszu Społecznego Plus, Funduszu Spójności, Funduszu na rzecz Sprawiedliwej Transformacji i Europejskiego Funduszu Morskiego, Rybackiego i Akwakultury, a także przepisy finansowe na potrzeby tych funduszy oraz na potrzeby Funduszu Azylu, Migracji i Integracji, Funduszu Bezpieczeństwa Wewnętrznego i Instrumentu Wsparcia Finansowego na rzecz Zarządzania Granicami i Polityki Wizowej („Rozporządzenie ogólne”), </a:t>
            </a:r>
          </a:p>
          <a:p>
            <a:pPr indent="-188989" algn="just">
              <a:lnSpc>
                <a:spcPct val="90000"/>
              </a:lnSpc>
              <a:spcAft>
                <a:spcPts val="496"/>
              </a:spcAft>
              <a:buClr>
                <a:schemeClr val="accent2"/>
              </a:buClr>
              <a:buFont typeface="Arial" panose="020B0604020202020204" pitchFamily="34" charset="0"/>
              <a:buChar char="•"/>
            </a:pPr>
            <a:r>
              <a:rPr lang="pl-PL" sz="1670" dirty="0"/>
              <a:t>Rozporządzenie Parlamentu Europejskiego i Rady (UE) nr 2021/1059 z dnia 24 czerwca 2021 r. w sprawie przepisów szczegółowych dotyczących celu „Europejska współpraca terytorialna” (</a:t>
            </a:r>
            <a:r>
              <a:rPr lang="pl-PL" sz="1670" dirty="0" err="1"/>
              <a:t>Interreg</a:t>
            </a:r>
            <a:r>
              <a:rPr lang="pl-PL" sz="1670" dirty="0"/>
              <a:t>) wspieranego w ramach Europejskiego Funduszu Rozwoju Regionalnego oraz instrumentów finansowania zewnętrznego („Rozporządzenie </a:t>
            </a:r>
            <a:r>
              <a:rPr lang="pl-PL" sz="1670" dirty="0" err="1"/>
              <a:t>ws</a:t>
            </a:r>
            <a:r>
              <a:rPr lang="pl-PL" sz="1670" dirty="0"/>
              <a:t>. EWT (</a:t>
            </a:r>
            <a:r>
              <a:rPr lang="pl-PL" sz="1670" dirty="0" err="1"/>
              <a:t>Interreg</a:t>
            </a:r>
            <a:r>
              <a:rPr lang="pl-PL" sz="1670" dirty="0"/>
              <a:t>)”),</a:t>
            </a:r>
          </a:p>
          <a:p>
            <a:pPr indent="-188989" algn="just">
              <a:lnSpc>
                <a:spcPct val="90000"/>
              </a:lnSpc>
              <a:spcAft>
                <a:spcPts val="496"/>
              </a:spcAft>
              <a:buClr>
                <a:schemeClr val="accent2"/>
              </a:buClr>
              <a:buFont typeface="Arial" panose="020B0604020202020204" pitchFamily="34" charset="0"/>
              <a:buChar char="•"/>
            </a:pPr>
            <a:r>
              <a:rPr lang="pl-PL" sz="1670" dirty="0"/>
              <a:t>Rozporządzenie Parlamentu Europejskiego i Rady (UE) nr 2021/1058 z dnia 24 czerwca 2021 r. w sprawie Europejskiego Funduszu Rozwoju Regionalnego i Funduszu Spójności („Rozporządzenie </a:t>
            </a:r>
            <a:r>
              <a:rPr lang="pl-PL" sz="1670" dirty="0" err="1"/>
              <a:t>ws</a:t>
            </a:r>
            <a:r>
              <a:rPr lang="pl-PL" sz="1670" dirty="0"/>
              <a:t>. EFRR i Funduszu Spójności”),</a:t>
            </a:r>
          </a:p>
          <a:p>
            <a:pPr indent="-188989" algn="just">
              <a:lnSpc>
                <a:spcPct val="90000"/>
              </a:lnSpc>
              <a:spcAft>
                <a:spcPts val="496"/>
              </a:spcAft>
              <a:buClr>
                <a:schemeClr val="accent2"/>
              </a:buClr>
              <a:buFont typeface="Arial" panose="020B0604020202020204" pitchFamily="34" charset="0"/>
              <a:buChar char="•"/>
            </a:pPr>
            <a:r>
              <a:rPr lang="pl-PL" sz="1670" dirty="0"/>
              <a:t>Rozporządzenie Parlamentu Europejskiego i Rady (UE) nr 2021/1057 z dnia 24 czerwca 2021 r. ustanawiające Europejski Fundusz Społeczny Plus (EFS+) oraz uchylające rozporządzenie (UE) nr 1296/2013 („Rozporządzenie </a:t>
            </a:r>
            <a:r>
              <a:rPr lang="pl-PL" sz="1670" dirty="0" err="1"/>
              <a:t>ws</a:t>
            </a:r>
            <a:r>
              <a:rPr lang="pl-PL" sz="1670" dirty="0"/>
              <a:t>. EFS+”),</a:t>
            </a:r>
          </a:p>
          <a:p>
            <a:pPr indent="-188989" algn="just">
              <a:lnSpc>
                <a:spcPct val="90000"/>
              </a:lnSpc>
              <a:spcAft>
                <a:spcPts val="496"/>
              </a:spcAft>
              <a:buClr>
                <a:schemeClr val="accent2"/>
              </a:buClr>
              <a:buFont typeface="Arial" panose="020B0604020202020204" pitchFamily="34" charset="0"/>
              <a:buChar char="•"/>
            </a:pPr>
            <a:r>
              <a:rPr lang="pl-PL" sz="1670" dirty="0"/>
              <a:t>Rozporządzenie Parlamentu Europejskiego i Rady (UE) nr 2021/1056 z dnia 24 czerwca 2021 r. ustanawiające Fundusz na rzecz Sprawiedliwej Transformacji („Rozporządzenie </a:t>
            </a:r>
            <a:r>
              <a:rPr lang="pl-PL" sz="1670" dirty="0" err="1"/>
              <a:t>ws</a:t>
            </a:r>
            <a:r>
              <a:rPr lang="pl-PL" sz="1670" dirty="0"/>
              <a:t>. FST”).</a:t>
            </a:r>
          </a:p>
        </p:txBody>
      </p:sp>
    </p:spTree>
    <p:extLst>
      <p:ext uri="{BB962C8B-B14F-4D97-AF65-F5344CB8AC3E}">
        <p14:creationId xmlns:p14="http://schemas.microsoft.com/office/powerpoint/2010/main" val="5624861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DEEBFE75-B49A-4422-B690-0E20A6D2A4BF}"/>
              </a:ext>
            </a:extLst>
          </p:cNvPr>
          <p:cNvSpPr>
            <a:spLocks noGrp="1"/>
          </p:cNvSpPr>
          <p:nvPr>
            <p:ph type="ftr" sz="quarter" idx="11"/>
          </p:nvPr>
        </p:nvSpPr>
        <p:spPr>
          <a:xfrm>
            <a:off x="0" y="-869794"/>
            <a:ext cx="0" cy="0"/>
          </a:xfrm>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sz="1670">
                <a:latin typeface="Open Sans" panose="020B0606030504020204" pitchFamily="34" charset="0"/>
                <a:ea typeface="Open Sans" panose="020B0606030504020204" pitchFamily="34" charset="0"/>
                <a:cs typeface="Open Sans" panose="020B0606030504020204" pitchFamily="34" charset="0"/>
              </a:rPr>
              <a:t>Dodaj stopkę</a:t>
            </a:r>
            <a:endParaRPr lang="pl-PL" sz="1670" noProof="0">
              <a:latin typeface="Open Sans" panose="020B0606030504020204" pitchFamily="34" charset="0"/>
              <a:ea typeface="Open Sans" panose="020B0606030504020204" pitchFamily="34" charset="0"/>
              <a:cs typeface="Open Sans" panose="020B0606030504020204" pitchFamily="34" charset="0"/>
            </a:endParaRPr>
          </a:p>
        </p:txBody>
      </p:sp>
      <p:sp>
        <p:nvSpPr>
          <p:cNvPr id="3" name="Symbol zastępczy numeru slajdu 2">
            <a:extLst>
              <a:ext uri="{FF2B5EF4-FFF2-40B4-BE49-F238E27FC236}">
                <a16:creationId xmlns:a16="http://schemas.microsoft.com/office/drawing/2014/main" id="{E351D554-6FF5-442B-A8A4-77CCFD17FDF6}"/>
              </a:ext>
            </a:extLst>
          </p:cNvPr>
          <p:cNvSpPr>
            <a:spLocks noGrp="1"/>
          </p:cNvSpPr>
          <p:nvPr>
            <p:ph type="sldNum" sz="quarter" idx="12"/>
          </p:nvPr>
        </p:nvSpPr>
        <p:spPr>
          <a:xfrm>
            <a:off x="8585200" y="6150043"/>
            <a:ext cx="1080000" cy="180000"/>
          </a:xfrm>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z="1670" smtClean="0">
                <a:latin typeface="Open Sans" panose="020B0606030504020204" pitchFamily="34" charset="0"/>
                <a:ea typeface="Open Sans" panose="020B0606030504020204" pitchFamily="34" charset="0"/>
                <a:cs typeface="Open Sans" panose="020B0606030504020204" pitchFamily="34" charset="0"/>
              </a:rPr>
              <a:pPr rtl="0"/>
              <a:t>84</a:t>
            </a:fld>
            <a:endParaRPr lang="pl-PL" sz="1670" noProof="0">
              <a:latin typeface="Open Sans" panose="020B0606030504020204" pitchFamily="34" charset="0"/>
              <a:ea typeface="Open Sans" panose="020B0606030504020204" pitchFamily="34" charset="0"/>
              <a:cs typeface="Open Sans" panose="020B0606030504020204" pitchFamily="34" charset="0"/>
            </a:endParaRPr>
          </a:p>
        </p:txBody>
      </p:sp>
      <p:sp>
        <p:nvSpPr>
          <p:cNvPr id="4" name="Tytuł 3">
            <a:extLst>
              <a:ext uri="{FF2B5EF4-FFF2-40B4-BE49-F238E27FC236}">
                <a16:creationId xmlns:a16="http://schemas.microsoft.com/office/drawing/2014/main" id="{C964AD9F-2590-4343-BBA2-E153EA299976}"/>
              </a:ext>
            </a:extLst>
          </p:cNvPr>
          <p:cNvSpPr>
            <a:spLocks noGrp="1"/>
          </p:cNvSpPr>
          <p:nvPr>
            <p:ph type="title" idx="4294967295"/>
          </p:nvPr>
        </p:nvSpPr>
        <p:spPr>
          <a:xfrm>
            <a:off x="1317336" y="561726"/>
            <a:ext cx="9071610" cy="1259946"/>
          </a:xfrm>
        </p:spPr>
        <p:txBody>
          <a:bodyPr>
            <a:normAutofit/>
          </a:bodyPr>
          <a:lstStyle/>
          <a:p>
            <a:r>
              <a:rPr lang="pl-PL" dirty="0"/>
              <a:t>Beneficjent art. 2 pkt 9) rozporządzenia ogólnego</a:t>
            </a:r>
          </a:p>
        </p:txBody>
      </p:sp>
      <p:sp>
        <p:nvSpPr>
          <p:cNvPr id="7" name="Symbol zastępczy zawartości 6">
            <a:extLst>
              <a:ext uri="{FF2B5EF4-FFF2-40B4-BE49-F238E27FC236}">
                <a16:creationId xmlns:a16="http://schemas.microsoft.com/office/drawing/2014/main" id="{D26DC1E1-38ED-4005-853A-0BA40A1ADFC2}"/>
              </a:ext>
            </a:extLst>
          </p:cNvPr>
          <p:cNvSpPr>
            <a:spLocks noGrp="1"/>
          </p:cNvSpPr>
          <p:nvPr>
            <p:ph sz="quarter" idx="4294967295"/>
          </p:nvPr>
        </p:nvSpPr>
        <p:spPr>
          <a:xfrm>
            <a:off x="5028404" y="1440108"/>
            <a:ext cx="5357285" cy="3046618"/>
          </a:xfrm>
        </p:spPr>
        <p:txBody>
          <a:bodyPr>
            <a:noAutofit/>
          </a:bodyPr>
          <a:lstStyle/>
          <a:p>
            <a:pPr marL="614216" lvl="1" indent="-236237">
              <a:lnSpc>
                <a:spcPct val="115000"/>
              </a:lnSpc>
              <a:spcAft>
                <a:spcPts val="496"/>
              </a:spcAft>
              <a:buSzPts val="1200"/>
              <a:buFont typeface="Symbol" panose="05050102010706020507" pitchFamily="18" charset="2"/>
              <a:buChar char=""/>
            </a:pPr>
            <a:r>
              <a:rPr lang="pl-PL" sz="1670" spc="-4" dirty="0">
                <a:latin typeface="Open Sans" panose="020B0606030504020204" pitchFamily="34" charset="0"/>
                <a:ea typeface="Open Sans" panose="020B0606030504020204" pitchFamily="34" charset="0"/>
                <a:cs typeface="Open Sans" panose="020B0606030504020204" pitchFamily="34" charset="0"/>
              </a:rPr>
              <a:t>w kontekście pomocy </a:t>
            </a:r>
            <a:r>
              <a:rPr lang="pl-PL" sz="1670" i="1" spc="-4" dirty="0">
                <a:latin typeface="Open Sans" panose="020B0606030504020204" pitchFamily="34" charset="0"/>
                <a:ea typeface="Open Sans" panose="020B0606030504020204" pitchFamily="34" charset="0"/>
                <a:cs typeface="Open Sans" panose="020B0606030504020204" pitchFamily="34" charset="0"/>
              </a:rPr>
              <a:t>de minimis </a:t>
            </a:r>
            <a:r>
              <a:rPr lang="pl-PL" sz="1670" spc="-4" dirty="0">
                <a:latin typeface="Open Sans" panose="020B0606030504020204" pitchFamily="34" charset="0"/>
                <a:ea typeface="Open Sans" panose="020B0606030504020204" pitchFamily="34" charset="0"/>
                <a:cs typeface="Open Sans" panose="020B0606030504020204" pitchFamily="34" charset="0"/>
              </a:rPr>
              <a:t>udzielanej zgodnie z rozporządzeniami Komisji (UE) nr 1407/20131 lub (UE) nr 717/20142</a:t>
            </a:r>
            <a:r>
              <a:rPr lang="pl-PL" sz="1670" b="1" spc="-4" dirty="0">
                <a:latin typeface="Open Sans" panose="020B0606030504020204" pitchFamily="34" charset="0"/>
                <a:ea typeface="Open Sans" panose="020B0606030504020204" pitchFamily="34" charset="0"/>
                <a:cs typeface="Open Sans" panose="020B0606030504020204" pitchFamily="34" charset="0"/>
              </a:rPr>
              <a:t> </a:t>
            </a:r>
            <a:r>
              <a:rPr lang="pl-PL" sz="1670" spc="-4" dirty="0">
                <a:latin typeface="Open Sans" panose="020B0606030504020204" pitchFamily="34" charset="0"/>
                <a:ea typeface="Open Sans" panose="020B0606030504020204" pitchFamily="34" charset="0"/>
                <a:cs typeface="Open Sans" panose="020B0606030504020204" pitchFamily="34" charset="0"/>
              </a:rPr>
              <a:t>państwo członkowskie może zdecydować, że beneficjentem do celów niniejszego rozporządzenia jest podmiot udzielający pomocy, w przypadku gdy jest on odpowiedzialny za inicjowanie operacji lub za inicjowanie i wdrażanie operacji,</a:t>
            </a:r>
          </a:p>
          <a:p>
            <a:pPr marL="614216" lvl="1" indent="-236237">
              <a:lnSpc>
                <a:spcPct val="115000"/>
              </a:lnSpc>
              <a:spcAft>
                <a:spcPts val="496"/>
              </a:spcAft>
              <a:buSzPts val="1200"/>
              <a:buFont typeface="Symbol" panose="05050102010706020507" pitchFamily="18" charset="2"/>
              <a:buChar char=""/>
            </a:pPr>
            <a:r>
              <a:rPr lang="pl-PL" sz="1670" spc="-4" dirty="0">
                <a:latin typeface="Open Sans" panose="020B0606030504020204" pitchFamily="34" charset="0"/>
                <a:ea typeface="Open Sans" panose="020B0606030504020204" pitchFamily="34" charset="0"/>
                <a:cs typeface="Open Sans" panose="020B0606030504020204" pitchFamily="34" charset="0"/>
              </a:rPr>
              <a:t>w kontekście instrumentów finansowych – podmiot, który wdraża fundusz powierniczy, lub, jeżeli nie istnieje struktura z funduszem powierniczym, podmiot wdrażający fundusz szczegółowy, lub, jeżeli instytucja zarządzająca zarządza instrumentem finansowym – instytucja zarządzająca,</a:t>
            </a:r>
          </a:p>
          <a:p>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ymbol zastępczy zawartości 7">
            <a:extLst>
              <a:ext uri="{FF2B5EF4-FFF2-40B4-BE49-F238E27FC236}">
                <a16:creationId xmlns:a16="http://schemas.microsoft.com/office/drawing/2014/main" id="{FCAA7CCE-1653-4480-B18A-01BAD44D4BF0}"/>
              </a:ext>
            </a:extLst>
          </p:cNvPr>
          <p:cNvSpPr>
            <a:spLocks noGrp="1"/>
          </p:cNvSpPr>
          <p:nvPr>
            <p:ph sz="half" idx="4294967295"/>
          </p:nvPr>
        </p:nvSpPr>
        <p:spPr>
          <a:xfrm>
            <a:off x="306123" y="1440106"/>
            <a:ext cx="4457059" cy="3046620"/>
          </a:xfrm>
        </p:spPr>
        <p:txBody>
          <a:bodyPr>
            <a:noAutofit/>
          </a:bodyPr>
          <a:lstStyle/>
          <a:p>
            <a:pPr marL="614216" lvl="1" indent="-236237">
              <a:lnSpc>
                <a:spcPct val="115000"/>
              </a:lnSpc>
              <a:spcAft>
                <a:spcPts val="496"/>
              </a:spcAft>
              <a:buSzPts val="1200"/>
              <a:buFont typeface="Symbol" panose="05050102010706020507" pitchFamily="18" charset="2"/>
              <a:buChar char=""/>
            </a:pPr>
            <a:r>
              <a:rPr lang="pl-PL" sz="1670" spc="-4" dirty="0">
                <a:latin typeface="Open Sans" panose="020B0606030504020204" pitchFamily="34" charset="0"/>
                <a:ea typeface="Open Sans" panose="020B0606030504020204" pitchFamily="34" charset="0"/>
                <a:cs typeface="Open Sans" panose="020B0606030504020204" pitchFamily="34" charset="0"/>
              </a:rPr>
              <a:t>podmiot publiczny lub prywatny, podmiot mający osobowość prawną lub niemający osobowości prawnej lub osobę fizyczną, odpowiedzialne za inicjowanie operacji lub inicjowanie i wdrażanie operacji;</a:t>
            </a:r>
          </a:p>
          <a:p>
            <a:pPr marL="614216" lvl="1" indent="-236237">
              <a:lnSpc>
                <a:spcPct val="115000"/>
              </a:lnSpc>
              <a:spcAft>
                <a:spcPts val="496"/>
              </a:spcAft>
              <a:buSzPts val="1200"/>
              <a:buFont typeface="Symbol" panose="05050102010706020507" pitchFamily="18" charset="2"/>
              <a:buChar char=""/>
            </a:pPr>
            <a:r>
              <a:rPr lang="pl-PL" sz="1670" spc="-4" dirty="0">
                <a:latin typeface="Open Sans" panose="020B0606030504020204" pitchFamily="34" charset="0"/>
                <a:ea typeface="Open Sans" panose="020B0606030504020204" pitchFamily="34" charset="0"/>
                <a:cs typeface="Open Sans" panose="020B0606030504020204" pitchFamily="34" charset="0"/>
              </a:rPr>
              <a:t>w kontekście partnerstw publiczno-prywatnych („PPP”) – podmiot publiczny inicjujący operację PPP lub partnera prywatnego wybranego do jej wdrażania;</a:t>
            </a:r>
          </a:p>
          <a:p>
            <a:pPr marL="614216" lvl="1" indent="-236237">
              <a:lnSpc>
                <a:spcPct val="115000"/>
              </a:lnSpc>
              <a:spcAft>
                <a:spcPts val="496"/>
              </a:spcAft>
              <a:buSzPts val="1200"/>
              <a:buFont typeface="Symbol" panose="05050102010706020507" pitchFamily="18" charset="2"/>
              <a:buChar char=""/>
            </a:pPr>
            <a:r>
              <a:rPr lang="pl-PL" sz="1670" spc="-4" dirty="0">
                <a:latin typeface="Open Sans" panose="020B0606030504020204" pitchFamily="34" charset="0"/>
                <a:ea typeface="Open Sans" panose="020B0606030504020204" pitchFamily="34" charset="0"/>
                <a:cs typeface="Open Sans" panose="020B0606030504020204" pitchFamily="34" charset="0"/>
              </a:rPr>
              <a:t>w kontekście programów pomocy państwa – przedsiębiorstwo, które otrzymuje pomoc,</a:t>
            </a:r>
          </a:p>
          <a:p>
            <a:endParaRPr lang="pl-PL" sz="167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76677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86D46472-DDEE-4E2A-A9C9-D86871CAC2C0}"/>
              </a:ext>
            </a:extLst>
          </p:cNvPr>
          <p:cNvSpPr>
            <a:spLocks noGrp="1"/>
          </p:cNvSpPr>
          <p:nvPr>
            <p:ph type="title"/>
          </p:nvPr>
        </p:nvSpPr>
        <p:spPr>
          <a:xfrm>
            <a:off x="5345906" y="899836"/>
            <a:ext cx="4320000" cy="1080001"/>
          </a:xfrm>
        </p:spPr>
        <p:txBody>
          <a:bodyPr anchor="t">
            <a:normAutofit/>
          </a:bodyPr>
          <a:lstStyle/>
          <a:p>
            <a:r>
              <a:rPr lang="pl-PL" dirty="0"/>
              <a:t>partnerzy</a:t>
            </a:r>
          </a:p>
        </p:txBody>
      </p:sp>
      <p:sp>
        <p:nvSpPr>
          <p:cNvPr id="10" name="Symbol zastępczy zawartości 9">
            <a:extLst>
              <a:ext uri="{FF2B5EF4-FFF2-40B4-BE49-F238E27FC236}">
                <a16:creationId xmlns:a16="http://schemas.microsoft.com/office/drawing/2014/main" id="{B60AC933-8F5D-479D-BA4B-F15C11813F75}"/>
              </a:ext>
            </a:extLst>
          </p:cNvPr>
          <p:cNvSpPr>
            <a:spLocks noGrp="1"/>
          </p:cNvSpPr>
          <p:nvPr>
            <p:ph sz="half" idx="1"/>
          </p:nvPr>
        </p:nvSpPr>
        <p:spPr>
          <a:xfrm>
            <a:off x="5345906" y="1979837"/>
            <a:ext cx="4320382" cy="4680002"/>
          </a:xfrm>
        </p:spPr>
        <p:txBody>
          <a:bodyPr>
            <a:normAutofit/>
          </a:bodyPr>
          <a:lstStyle/>
          <a:p>
            <a:r>
              <a:rPr lang="pl-PL" sz="1500"/>
              <a:t>zgodnie z rozporządzeniem delegowanym Komisji nr 240/2014 z dnia 7 stycznia 2014 r. w sprawie europejskiego kodeksu postępowania w zakresie partnerstwa w ramach EFSI są to: instytucje publiczne, partnerzy gospodarczy i społeczni oraz podmioty reprezentujące społeczeństwo obywatelskie (w tym partnerów działających na rzecz ochrony środowiska, organizacje pozarządowe), które mogą mieć znaczny wpływ na wdrażanie umów partnerstwa i programów lub które mogą odczuwać znaczne skutki wdrożenia takich umów i programów,</a:t>
            </a:r>
          </a:p>
          <a:p>
            <a:endParaRPr lang="pl-PL" sz="1500"/>
          </a:p>
        </p:txBody>
      </p:sp>
      <p:sp>
        <p:nvSpPr>
          <p:cNvPr id="3" name="Symbol zastępczy numeru slajdu 2">
            <a:extLst>
              <a:ext uri="{FF2B5EF4-FFF2-40B4-BE49-F238E27FC236}">
                <a16:creationId xmlns:a16="http://schemas.microsoft.com/office/drawing/2014/main" id="{80AEF58C-8667-4BC7-AB30-F99A438D922A}"/>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85</a:t>
            </a:fld>
            <a:endParaRPr lang="pl-PL" sz="500" noProof="0">
              <a:solidFill>
                <a:schemeClr val="tx2"/>
              </a:solidFill>
            </a:endParaRPr>
          </a:p>
        </p:txBody>
      </p:sp>
      <p:pic>
        <p:nvPicPr>
          <p:cNvPr id="5" name="Obraz 4" descr="Obraz zawierający osoba&#10;&#10;Opis wygenerowany automatycznie">
            <a:extLst>
              <a:ext uri="{FF2B5EF4-FFF2-40B4-BE49-F238E27FC236}">
                <a16:creationId xmlns:a16="http://schemas.microsoft.com/office/drawing/2014/main" id="{DA7CD738-70CA-44CC-87C8-270E817D39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2307" r="12075" b="-2"/>
          <a:stretch/>
        </p:blipFill>
        <p:spPr>
          <a:xfrm>
            <a:off x="20" y="900113"/>
            <a:ext cx="4986318" cy="5759726"/>
          </a:xfrm>
          <a:prstGeom prst="rect">
            <a:avLst/>
          </a:prstGeom>
          <a:noFill/>
        </p:spPr>
      </p:pic>
      <p:sp>
        <p:nvSpPr>
          <p:cNvPr id="2" name="Symbol zastępczy stopki 1">
            <a:extLst>
              <a:ext uri="{FF2B5EF4-FFF2-40B4-BE49-F238E27FC236}">
                <a16:creationId xmlns:a16="http://schemas.microsoft.com/office/drawing/2014/main" id="{259E826D-7A74-4AAA-9CDE-F13B157234FF}"/>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3738216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0076ED3-326F-49DA-A39D-A8F53DC7325E}"/>
              </a:ext>
            </a:extLst>
          </p:cNvPr>
          <p:cNvSpPr>
            <a:spLocks noGrp="1"/>
          </p:cNvSpPr>
          <p:nvPr>
            <p:ph type="title"/>
          </p:nvPr>
        </p:nvSpPr>
        <p:spPr>
          <a:xfrm>
            <a:off x="5345906" y="899836"/>
            <a:ext cx="4320000" cy="1080001"/>
          </a:xfrm>
        </p:spPr>
        <p:txBody>
          <a:bodyPr anchor="t">
            <a:normAutofit/>
          </a:bodyPr>
          <a:lstStyle/>
          <a:p>
            <a:r>
              <a:rPr lang="pl-PL" dirty="0">
                <a:effectLst/>
              </a:rPr>
              <a:t>projekt</a:t>
            </a:r>
            <a:endParaRPr lang="pl-PL" dirty="0"/>
          </a:p>
        </p:txBody>
      </p:sp>
      <p:sp>
        <p:nvSpPr>
          <p:cNvPr id="8" name="Symbol zastępczy zawartości 7">
            <a:extLst>
              <a:ext uri="{FF2B5EF4-FFF2-40B4-BE49-F238E27FC236}">
                <a16:creationId xmlns:a16="http://schemas.microsoft.com/office/drawing/2014/main" id="{0A4D3CF6-8FE0-4A03-AEF2-58C5C5484AFB}"/>
              </a:ext>
            </a:extLst>
          </p:cNvPr>
          <p:cNvSpPr>
            <a:spLocks noGrp="1"/>
          </p:cNvSpPr>
          <p:nvPr>
            <p:ph sz="half" idx="1"/>
          </p:nvPr>
        </p:nvSpPr>
        <p:spPr>
          <a:xfrm>
            <a:off x="5345906" y="1979837"/>
            <a:ext cx="4320382" cy="4680002"/>
          </a:xfrm>
        </p:spPr>
        <p:txBody>
          <a:bodyPr>
            <a:normAutofit/>
          </a:bodyPr>
          <a:lstStyle/>
          <a:p>
            <a:r>
              <a:rPr lang="pl-PL"/>
              <a:t>przedsięwzięcie zmierzające do osiągnięcia założonego celu określonego wskaźnikami, z wyznaczonym początkiem i końcem realizacji, zgłoszone do objęcia albo objęte finansowaniem UE jednego z Funduszy w ramach programu (definicja dotycz też projektów w ramach programów </a:t>
            </a:r>
            <a:r>
              <a:rPr lang="pl-PL" err="1"/>
              <a:t>Interreg</a:t>
            </a:r>
            <a:r>
              <a:rPr lang="pl-PL"/>
              <a:t>),</a:t>
            </a:r>
          </a:p>
          <a:p>
            <a:endParaRPr lang="pl-PL"/>
          </a:p>
        </p:txBody>
      </p:sp>
      <p:sp>
        <p:nvSpPr>
          <p:cNvPr id="3" name="Symbol zastępczy numeru slajdu 2">
            <a:extLst>
              <a:ext uri="{FF2B5EF4-FFF2-40B4-BE49-F238E27FC236}">
                <a16:creationId xmlns:a16="http://schemas.microsoft.com/office/drawing/2014/main" id="{20C84179-0DD6-4609-AD72-3CC3F73EF2E6}"/>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86</a:t>
            </a:fld>
            <a:endParaRPr lang="pl-PL" sz="500" noProof="0">
              <a:solidFill>
                <a:schemeClr val="tx2"/>
              </a:solidFill>
            </a:endParaRPr>
          </a:p>
        </p:txBody>
      </p:sp>
      <p:pic>
        <p:nvPicPr>
          <p:cNvPr id="6" name="Symbol zastępczy zawartości 5" descr="Obraz zawierający tekst&#10;&#10;Opis wygenerowany automatycznie">
            <a:extLst>
              <a:ext uri="{FF2B5EF4-FFF2-40B4-BE49-F238E27FC236}">
                <a16:creationId xmlns:a16="http://schemas.microsoft.com/office/drawing/2014/main" id="{8811E9AE-DA4E-499B-AE6F-1BC7CF22FACE}"/>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l="4053" r="20415" b="3"/>
          <a:stretch/>
        </p:blipFill>
        <p:spPr>
          <a:xfrm>
            <a:off x="20" y="900113"/>
            <a:ext cx="4986318" cy="5759726"/>
          </a:xfrm>
          <a:noFill/>
        </p:spPr>
      </p:pic>
      <p:sp>
        <p:nvSpPr>
          <p:cNvPr id="2" name="Symbol zastępczy stopki 1">
            <a:extLst>
              <a:ext uri="{FF2B5EF4-FFF2-40B4-BE49-F238E27FC236}">
                <a16:creationId xmlns:a16="http://schemas.microsoft.com/office/drawing/2014/main" id="{C99C59C7-F206-48E5-A2B4-46F0446B63DB}"/>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39076624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14C3DC7A-2ACD-4C80-9773-7A7AB39AA806}"/>
              </a:ext>
            </a:extLst>
          </p:cNvPr>
          <p:cNvSpPr>
            <a:spLocks noGrp="1"/>
          </p:cNvSpPr>
          <p:nvPr>
            <p:ph type="title"/>
          </p:nvPr>
        </p:nvSpPr>
        <p:spPr>
          <a:xfrm>
            <a:off x="5345906" y="899836"/>
            <a:ext cx="4320000" cy="1080001"/>
          </a:xfrm>
        </p:spPr>
        <p:txBody>
          <a:bodyPr anchor="t">
            <a:normAutofit/>
          </a:bodyPr>
          <a:lstStyle/>
          <a:p>
            <a:r>
              <a:rPr lang="pl-PL" dirty="0"/>
              <a:t>pieczęć doskonałości</a:t>
            </a:r>
          </a:p>
        </p:txBody>
      </p:sp>
      <p:sp>
        <p:nvSpPr>
          <p:cNvPr id="10" name="Symbol zastępczy zawartości 9">
            <a:extLst>
              <a:ext uri="{FF2B5EF4-FFF2-40B4-BE49-F238E27FC236}">
                <a16:creationId xmlns:a16="http://schemas.microsoft.com/office/drawing/2014/main" id="{8B73AF83-C2DB-4305-937E-8F3143D592BB}"/>
              </a:ext>
            </a:extLst>
          </p:cNvPr>
          <p:cNvSpPr>
            <a:spLocks noGrp="1"/>
          </p:cNvSpPr>
          <p:nvPr>
            <p:ph sz="half" idx="1"/>
          </p:nvPr>
        </p:nvSpPr>
        <p:spPr>
          <a:xfrm>
            <a:off x="5345906" y="1979837"/>
            <a:ext cx="4320382" cy="4680002"/>
          </a:xfrm>
        </p:spPr>
        <p:txBody>
          <a:bodyPr>
            <a:normAutofit/>
          </a:bodyPr>
          <a:lstStyle/>
          <a:p>
            <a:r>
              <a:rPr lang="pl-PL" sz="1700"/>
              <a:t>- znak jakości przyznawany przez Komisję Europejską w odniesieniu do wniosku wskazujący, że wniosek o przyznanie wsparcia, który został oceniony w zaproszeniu do składania wniosków w ramach instrumentu unijnego uznaje się za spełniający minimalne wymogi jakościowe tego instrumentu unijnego, lecz nie mógł on otrzymać finansowania z uwagi na brak dostępnego budżetu w tym naborze wniosków, natomiast może otrzymać wsparcie z innych unijnych lub krajowych źródeł finansowania – art. 2 pkt 45) rozporządzenia ogólnego,</a:t>
            </a:r>
          </a:p>
          <a:p>
            <a:endParaRPr lang="pl-PL" sz="1700"/>
          </a:p>
        </p:txBody>
      </p:sp>
      <p:sp>
        <p:nvSpPr>
          <p:cNvPr id="3" name="Symbol zastępczy numeru slajdu 2">
            <a:extLst>
              <a:ext uri="{FF2B5EF4-FFF2-40B4-BE49-F238E27FC236}">
                <a16:creationId xmlns:a16="http://schemas.microsoft.com/office/drawing/2014/main" id="{DDE5E388-5F90-46F6-BD82-A06F014DED5B}"/>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87</a:t>
            </a:fld>
            <a:endParaRPr lang="pl-PL" sz="500" noProof="0">
              <a:solidFill>
                <a:schemeClr val="tx2"/>
              </a:solidFill>
            </a:endParaRPr>
          </a:p>
        </p:txBody>
      </p:sp>
      <p:pic>
        <p:nvPicPr>
          <p:cNvPr id="5" name="Symbol zastępczy zawartości 4" descr="Obraz zawierający tekst&#10;&#10;Opis wygenerowany automatycznie">
            <a:extLst>
              <a:ext uri="{FF2B5EF4-FFF2-40B4-BE49-F238E27FC236}">
                <a16:creationId xmlns:a16="http://schemas.microsoft.com/office/drawing/2014/main" id="{BA117EA7-1CB7-462D-8677-9C017C1B12C4}"/>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l="26289" r="15924"/>
          <a:stretch/>
        </p:blipFill>
        <p:spPr>
          <a:xfrm>
            <a:off x="20" y="900113"/>
            <a:ext cx="4986318" cy="5759726"/>
          </a:xfrm>
          <a:noFill/>
        </p:spPr>
      </p:pic>
      <p:sp>
        <p:nvSpPr>
          <p:cNvPr id="2" name="Symbol zastępczy stopki 1">
            <a:extLst>
              <a:ext uri="{FF2B5EF4-FFF2-40B4-BE49-F238E27FC236}">
                <a16:creationId xmlns:a16="http://schemas.microsoft.com/office/drawing/2014/main" id="{71EA8227-471B-4C6D-8FA2-A1F4E5CB774D}"/>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41622862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86DF2214-A87A-48A4-A2A2-CBD3162F01FB}"/>
              </a:ext>
            </a:extLst>
          </p:cNvPr>
          <p:cNvSpPr>
            <a:spLocks noGrp="1"/>
          </p:cNvSpPr>
          <p:nvPr>
            <p:ph type="ftr" sz="quarter" idx="11"/>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3" name="Symbol zastępczy numeru slajdu 2">
            <a:extLst>
              <a:ext uri="{FF2B5EF4-FFF2-40B4-BE49-F238E27FC236}">
                <a16:creationId xmlns:a16="http://schemas.microsoft.com/office/drawing/2014/main" id="{A8FD02A3-3FA0-4347-ABCC-58ECB0BFFD60}"/>
              </a:ext>
            </a:extLst>
          </p:cNvPr>
          <p:cNvSpPr>
            <a:spLocks noGrp="1"/>
          </p:cNvSpPr>
          <p:nvPr>
            <p:ph type="sldNum" sz="quarter" idx="12"/>
          </p:nvPr>
        </p:nvSpPr>
        <p:spPr>
          <a:prstGeom prst="rect">
            <a:avLst/>
          </a:prstGeom>
        </p:spPr>
        <p:txBody>
          <a:bodyPr vert="horz" lIns="100796" tIns="50398" rIns="100796" bIns="50398" rtlCol="0" anchor="ctr" anchorCtr="0">
            <a:normAutofit fontScale="47500" lnSpcReduction="20000"/>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88</a:t>
            </a:fld>
            <a:endParaRPr lang="pl-PL" noProof="0"/>
          </a:p>
        </p:txBody>
      </p:sp>
      <p:sp>
        <p:nvSpPr>
          <p:cNvPr id="6" name="Tytuł 5">
            <a:extLst>
              <a:ext uri="{FF2B5EF4-FFF2-40B4-BE49-F238E27FC236}">
                <a16:creationId xmlns:a16="http://schemas.microsoft.com/office/drawing/2014/main" id="{5B5EA256-F43C-4AF2-A3FD-C2C8A3D3AEA2}"/>
              </a:ext>
            </a:extLst>
          </p:cNvPr>
          <p:cNvSpPr>
            <a:spLocks noGrp="1"/>
          </p:cNvSpPr>
          <p:nvPr>
            <p:ph type="title" idx="4294967295"/>
          </p:nvPr>
        </p:nvSpPr>
        <p:spPr>
          <a:xfrm>
            <a:off x="707747" y="306010"/>
            <a:ext cx="6889454" cy="948459"/>
          </a:xfrm>
        </p:spPr>
        <p:txBody>
          <a:bodyPr anchor="b">
            <a:normAutofit/>
          </a:bodyPr>
          <a:lstStyle/>
          <a:p>
            <a:r>
              <a:rPr lang="pl-PL" dirty="0"/>
              <a:t>Wskaźniki</a:t>
            </a:r>
          </a:p>
        </p:txBody>
      </p:sp>
      <p:sp>
        <p:nvSpPr>
          <p:cNvPr id="7" name="Symbol zastępczy zawartości 6">
            <a:extLst>
              <a:ext uri="{FF2B5EF4-FFF2-40B4-BE49-F238E27FC236}">
                <a16:creationId xmlns:a16="http://schemas.microsoft.com/office/drawing/2014/main" id="{1BB76D75-C777-4C5B-8379-0A0662C37087}"/>
              </a:ext>
            </a:extLst>
          </p:cNvPr>
          <p:cNvSpPr>
            <a:spLocks noGrp="1"/>
          </p:cNvSpPr>
          <p:nvPr>
            <p:ph type="body" idx="4294967295"/>
          </p:nvPr>
        </p:nvSpPr>
        <p:spPr>
          <a:xfrm>
            <a:off x="676410" y="2411685"/>
            <a:ext cx="4450059" cy="680721"/>
          </a:xfrm>
        </p:spPr>
        <p:txBody>
          <a:bodyPr anchor="b">
            <a:noAutofit/>
          </a:bodyPr>
          <a:lstStyle/>
          <a:p>
            <a:r>
              <a:rPr lang="pl-PL" sz="1670" dirty="0"/>
              <a:t> „wskaźnik produktu” - wskaźnik służący do pomiaru konkretnych zakładanych wyników danej interwencji – art. 2 pkt 13) rozporządzenia ogólnego,</a:t>
            </a:r>
          </a:p>
          <a:p>
            <a:endParaRPr lang="pl-PL" sz="1670" dirty="0"/>
          </a:p>
        </p:txBody>
      </p:sp>
      <p:sp>
        <p:nvSpPr>
          <p:cNvPr id="8" name="Symbol zastępczy zawartości 7">
            <a:extLst>
              <a:ext uri="{FF2B5EF4-FFF2-40B4-BE49-F238E27FC236}">
                <a16:creationId xmlns:a16="http://schemas.microsoft.com/office/drawing/2014/main" id="{0E236DDA-7A6B-40E6-B5A5-F84E2BDB47E3}"/>
              </a:ext>
            </a:extLst>
          </p:cNvPr>
          <p:cNvSpPr>
            <a:spLocks noGrp="1"/>
          </p:cNvSpPr>
          <p:nvPr>
            <p:ph type="body" sz="quarter" idx="4294967295"/>
          </p:nvPr>
        </p:nvSpPr>
        <p:spPr>
          <a:xfrm>
            <a:off x="5829405" y="2589205"/>
            <a:ext cx="4285565" cy="680721"/>
          </a:xfrm>
        </p:spPr>
        <p:txBody>
          <a:bodyPr anchor="b">
            <a:noAutofit/>
          </a:bodyPr>
          <a:lstStyle/>
          <a:p>
            <a:r>
              <a:rPr lang="pl-PL" sz="1670" dirty="0"/>
              <a:t>„wskaźnik rezultatu” - wskaźnik służący do pomiaru efektów wspieranych interwencji, szczególnie w odniesieniu do bezpośrednich adresatów, populacji docelowej lub użytkowników infrastruktury – art. 2 pkt 14)  rozporządzenia ogólnego,</a:t>
            </a:r>
          </a:p>
          <a:p>
            <a:endParaRPr lang="pl-PL" sz="1670" dirty="0"/>
          </a:p>
        </p:txBody>
      </p:sp>
      <p:pic>
        <p:nvPicPr>
          <p:cNvPr id="10" name="Symbol zastępczy zawartości 9">
            <a:extLst>
              <a:ext uri="{FF2B5EF4-FFF2-40B4-BE49-F238E27FC236}">
                <a16:creationId xmlns:a16="http://schemas.microsoft.com/office/drawing/2014/main" id="{760B636E-23DC-4EC1-B70A-27CDD4FEA3B4}"/>
              </a:ext>
            </a:extLst>
          </p:cNvPr>
          <p:cNvPicPr>
            <a:picLocks noGrp="1" noChangeAspect="1"/>
          </p:cNvPicPr>
          <p:nvPr>
            <p:ph sz="quarter" idx="4294967295"/>
          </p:nvPr>
        </p:nvPicPr>
        <p:blipFill>
          <a:blip r:embed="rId2" cstate="email">
            <a:extLst>
              <a:ext uri="{28A0092B-C50C-407E-A947-70E740481C1C}">
                <a14:useLocalDpi xmlns:a14="http://schemas.microsoft.com/office/drawing/2010/main"/>
              </a:ext>
            </a:extLst>
          </a:blip>
          <a:stretch>
            <a:fillRect/>
          </a:stretch>
        </p:blipFill>
        <p:spPr>
          <a:xfrm>
            <a:off x="6100125" y="3015121"/>
            <a:ext cx="4285565" cy="3046618"/>
          </a:xfrm>
        </p:spPr>
      </p:pic>
      <p:pic>
        <p:nvPicPr>
          <p:cNvPr id="5" name="Obraz 4" descr="Obraz zawierający tekst, zewnętrzne&#10;&#10;Opis wygenerowany automatycznie">
            <a:extLst>
              <a:ext uri="{FF2B5EF4-FFF2-40B4-BE49-F238E27FC236}">
                <a16:creationId xmlns:a16="http://schemas.microsoft.com/office/drawing/2014/main" id="{112C2796-3235-4B62-BED8-24618C9AE7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4933" y="3015995"/>
            <a:ext cx="4457554" cy="3046182"/>
          </a:xfrm>
          <a:prstGeom prst="rect">
            <a:avLst/>
          </a:prstGeom>
          <a:noFill/>
        </p:spPr>
      </p:pic>
    </p:spTree>
    <p:extLst>
      <p:ext uri="{BB962C8B-B14F-4D97-AF65-F5344CB8AC3E}">
        <p14:creationId xmlns:p14="http://schemas.microsoft.com/office/powerpoint/2010/main" val="5490959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3F6F47D0-BBB7-47F7-9C11-6497213EFA31}"/>
              </a:ext>
            </a:extLst>
          </p:cNvPr>
          <p:cNvSpPr>
            <a:spLocks noGrp="1"/>
          </p:cNvSpPr>
          <p:nvPr>
            <p:ph type="title"/>
          </p:nvPr>
        </p:nvSpPr>
        <p:spPr>
          <a:xfrm>
            <a:off x="1025525" y="899836"/>
            <a:ext cx="8640381" cy="1080001"/>
          </a:xfrm>
        </p:spPr>
        <p:txBody>
          <a:bodyPr anchor="t">
            <a:normAutofit/>
          </a:bodyPr>
          <a:lstStyle/>
          <a:p>
            <a:r>
              <a:rPr lang="pl-PL"/>
              <a:t>umowa o dofinansowanie projektu</a:t>
            </a:r>
          </a:p>
        </p:txBody>
      </p:sp>
      <p:sp>
        <p:nvSpPr>
          <p:cNvPr id="10" name="Symbol zastępczy zawartości 9">
            <a:extLst>
              <a:ext uri="{FF2B5EF4-FFF2-40B4-BE49-F238E27FC236}">
                <a16:creationId xmlns:a16="http://schemas.microsoft.com/office/drawing/2014/main" id="{88CE68CC-DDEE-4E38-A752-10CBE2E9F849}"/>
              </a:ext>
            </a:extLst>
          </p:cNvPr>
          <p:cNvSpPr>
            <a:spLocks noGrp="1"/>
          </p:cNvSpPr>
          <p:nvPr>
            <p:ph idx="1"/>
          </p:nvPr>
        </p:nvSpPr>
        <p:spPr>
          <a:xfrm>
            <a:off x="1025907" y="1979837"/>
            <a:ext cx="8640382" cy="4680002"/>
          </a:xfrm>
        </p:spPr>
        <p:txBody>
          <a:bodyPr>
            <a:normAutofit/>
          </a:bodyPr>
          <a:lstStyle/>
          <a:p>
            <a:pPr marL="614216" lvl="1" indent="-236237">
              <a:spcAft>
                <a:spcPts val="496"/>
              </a:spcAft>
              <a:buSzPts val="1200"/>
              <a:buFont typeface="Symbol" panose="05050102010706020507" pitchFamily="18" charset="2"/>
              <a:buChar char=""/>
            </a:pPr>
            <a:r>
              <a:rPr lang="pl-PL" spc="-4"/>
              <a:t>umowa zawarta między właściwą instytucją a wnioskodawcą, którego projekt został wybrany do dofinansowania, zawierającą co najmniej elementy, o których mowa w art. 206 ust. 2 ustawy z dnia 27 sierpnia 2009 r. o finansach publicznych, w tym umowę o finansowaniu, o której mowa w art. 53 ust. 3 rozporządzenia ogólnego,</a:t>
            </a:r>
          </a:p>
          <a:p>
            <a:pPr marL="614216" lvl="1" indent="-236237">
              <a:spcAft>
                <a:spcPts val="496"/>
              </a:spcAft>
              <a:buSzPts val="1200"/>
              <a:buFont typeface="Symbol" panose="05050102010706020507" pitchFamily="18" charset="2"/>
              <a:buChar char=""/>
            </a:pPr>
            <a:r>
              <a:rPr lang="pl-PL" spc="-4"/>
              <a:t>porozumienie, o którym mowa w art. 206 ust. 5 ustawy z dnia 27 sierpnia 2009 r. o finansach publicznych, zawarte między właściwą instytucją a wnioskodawcą, którego projekt został wybrany do dofinansowania,</a:t>
            </a:r>
          </a:p>
          <a:p>
            <a:pPr marL="614216" lvl="1" indent="-236237">
              <a:spcAft>
                <a:spcPts val="496"/>
              </a:spcAft>
              <a:buSzPts val="1200"/>
              <a:buFont typeface="Symbol" panose="05050102010706020507" pitchFamily="18" charset="2"/>
              <a:buChar char=""/>
            </a:pPr>
            <a:r>
              <a:rPr lang="pl-PL" spc="-4"/>
              <a:t>umowa lub porozumienie zawarte między właściwą instytucją a wnioskodawcą, którego projekt został wybrany do dofinansowania - w ramach programu </a:t>
            </a:r>
            <a:r>
              <a:rPr lang="pl-PL" spc="-4" err="1"/>
              <a:t>Interreg</a:t>
            </a:r>
            <a:r>
              <a:rPr lang="pl-PL" spc="-4"/>
              <a:t>,</a:t>
            </a:r>
          </a:p>
          <a:p>
            <a:endParaRPr lang="pl-PL"/>
          </a:p>
        </p:txBody>
      </p:sp>
      <p:sp>
        <p:nvSpPr>
          <p:cNvPr id="3" name="Symbol zastępczy numeru slajdu 2">
            <a:extLst>
              <a:ext uri="{FF2B5EF4-FFF2-40B4-BE49-F238E27FC236}">
                <a16:creationId xmlns:a16="http://schemas.microsoft.com/office/drawing/2014/main" id="{918E8213-AE8B-4928-9E8B-2828E8A1453E}"/>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496"/>
              </a:spcAft>
            </a:pPr>
            <a:fld id="{8699F50C-BE38-4BD0-BA84-9B090E1F2B9B}" type="slidenum">
              <a:rPr lang="pl-PL" sz="300" noProof="0" smtClean="0"/>
              <a:pPr>
                <a:lnSpc>
                  <a:spcPct val="90000"/>
                </a:lnSpc>
                <a:spcAft>
                  <a:spcPts val="496"/>
                </a:spcAft>
              </a:pPr>
              <a:t>89</a:t>
            </a:fld>
            <a:endParaRPr lang="pl-PL" sz="300" noProof="0"/>
          </a:p>
        </p:txBody>
      </p:sp>
      <p:sp>
        <p:nvSpPr>
          <p:cNvPr id="2" name="Symbol zastępczy stopki 1">
            <a:extLst>
              <a:ext uri="{FF2B5EF4-FFF2-40B4-BE49-F238E27FC236}">
                <a16:creationId xmlns:a16="http://schemas.microsoft.com/office/drawing/2014/main" id="{0C70FBBF-65F2-4102-9C97-5C85278179BA}"/>
              </a:ext>
            </a:extLst>
          </p:cNvPr>
          <p:cNvSpPr>
            <a:spLocks noGrp="1"/>
          </p:cNvSpPr>
          <p:nvPr>
            <p:ph type="ftr" sz="quarter" idx="4294967295"/>
          </p:nvPr>
        </p:nvSpPr>
        <p:spPr/>
        <p:txBody>
          <a:bodyPr/>
          <a:lstStyle/>
          <a:p>
            <a:pPr>
              <a:spcAft>
                <a:spcPts val="496"/>
              </a:spcAft>
            </a:pPr>
            <a:r>
              <a:rPr lang="pl-PL" noProof="0"/>
              <a:t>Dodaj stopkę</a:t>
            </a:r>
          </a:p>
        </p:txBody>
      </p:sp>
    </p:spTree>
    <p:extLst>
      <p:ext uri="{BB962C8B-B14F-4D97-AF65-F5344CB8AC3E}">
        <p14:creationId xmlns:p14="http://schemas.microsoft.com/office/powerpoint/2010/main" val="4100238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68C0B6-E50A-808C-297B-4AEC5B0D19E5}"/>
              </a:ext>
            </a:extLst>
          </p:cNvPr>
          <p:cNvSpPr>
            <a:spLocks noGrp="1"/>
          </p:cNvSpPr>
          <p:nvPr>
            <p:ph type="title" idx="4294967295"/>
          </p:nvPr>
        </p:nvSpPr>
        <p:spPr>
          <a:xfrm>
            <a:off x="1601490" y="683493"/>
            <a:ext cx="8254395" cy="950210"/>
          </a:xfrm>
        </p:spPr>
        <p:txBody>
          <a:bodyPr>
            <a:normAutofit fontScale="90000"/>
          </a:bodyPr>
          <a:lstStyle/>
          <a:p>
            <a:r>
              <a:rPr lang="pl-PL" sz="3086" dirty="0"/>
              <a:t>Jesteś przedsiębiorcą nawet jeśli o tym nie wiesz, albo ustawa tego nie przewiduje !</a:t>
            </a:r>
          </a:p>
        </p:txBody>
      </p:sp>
      <p:graphicFrame>
        <p:nvGraphicFramePr>
          <p:cNvPr id="7" name="Diagram 6">
            <a:extLst>
              <a:ext uri="{FF2B5EF4-FFF2-40B4-BE49-F238E27FC236}">
                <a16:creationId xmlns:a16="http://schemas.microsoft.com/office/drawing/2014/main" id="{8A874FC6-7F42-80EE-16D7-FB349D6ED749}"/>
              </a:ext>
            </a:extLst>
          </p:cNvPr>
          <p:cNvGraphicFramePr/>
          <p:nvPr>
            <p:extLst>
              <p:ext uri="{D42A27DB-BD31-4B8C-83A1-F6EECF244321}">
                <p14:modId xmlns:p14="http://schemas.microsoft.com/office/powerpoint/2010/main" val="2942693108"/>
              </p:ext>
            </p:extLst>
          </p:nvPr>
        </p:nvGraphicFramePr>
        <p:xfrm>
          <a:off x="1416819" y="2627709"/>
          <a:ext cx="7858173" cy="3889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1601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FA5BF182-DF5C-4372-AEE4-0C4AA339317D}"/>
              </a:ext>
            </a:extLst>
          </p:cNvPr>
          <p:cNvSpPr>
            <a:spLocks noGrp="1"/>
          </p:cNvSpPr>
          <p:nvPr>
            <p:ph type="ftr" sz="quarter" idx="11"/>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r>
              <a:rPr lang="pl-PL"/>
              <a:t>Dodaj stopkę</a:t>
            </a:r>
            <a:endParaRPr lang="pl-PL" noProof="0"/>
          </a:p>
        </p:txBody>
      </p:sp>
      <p:sp>
        <p:nvSpPr>
          <p:cNvPr id="3" name="Symbol zastępczy numeru slajdu 2">
            <a:extLst>
              <a:ext uri="{FF2B5EF4-FFF2-40B4-BE49-F238E27FC236}">
                <a16:creationId xmlns:a16="http://schemas.microsoft.com/office/drawing/2014/main" id="{65468021-ED19-4F47-9395-2FEA7557CE53}"/>
              </a:ext>
            </a:extLst>
          </p:cNvPr>
          <p:cNvSpPr>
            <a:spLocks noGrp="1"/>
          </p:cNvSpPr>
          <p:nvPr>
            <p:ph type="sldNum" sz="quarter" idx="12"/>
          </p:nvPr>
        </p:nvSpPr>
        <p:spPr>
          <a:prstGeom prst="rect">
            <a:avLst/>
          </a:prstGeom>
        </p:spPr>
        <p:txBody>
          <a:bodyPr vert="horz" lIns="100796" tIns="50398" rIns="100796" bIns="50398" rtlCol="0" anchor="ctr" anchorCtr="0"/>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rtl="0"/>
            <a:fld id="{8699F50C-BE38-4BD0-BA84-9B090E1F2B9B}" type="slidenum">
              <a:rPr lang="pl-PL" smtClean="0"/>
              <a:pPr rtl="0"/>
              <a:t>90</a:t>
            </a:fld>
            <a:endParaRPr lang="pl-PL" noProof="0"/>
          </a:p>
        </p:txBody>
      </p:sp>
      <p:sp>
        <p:nvSpPr>
          <p:cNvPr id="4" name="Tytuł 3">
            <a:extLst>
              <a:ext uri="{FF2B5EF4-FFF2-40B4-BE49-F238E27FC236}">
                <a16:creationId xmlns:a16="http://schemas.microsoft.com/office/drawing/2014/main" id="{F1BBA370-E956-4C10-AC1C-CCD425862E3B}"/>
              </a:ext>
            </a:extLst>
          </p:cNvPr>
          <p:cNvSpPr>
            <a:spLocks noGrp="1"/>
          </p:cNvSpPr>
          <p:nvPr>
            <p:ph type="title" idx="4294967295"/>
          </p:nvPr>
        </p:nvSpPr>
        <p:spPr>
          <a:xfrm>
            <a:off x="504001" y="446067"/>
            <a:ext cx="8184399" cy="948459"/>
          </a:xfrm>
        </p:spPr>
        <p:txBody>
          <a:bodyPr>
            <a:noAutofit/>
          </a:bodyPr>
          <a:lstStyle/>
          <a:p>
            <a:r>
              <a:rPr lang="pl-PL" sz="3086" dirty="0"/>
              <a:t>Elementy energetyczne i środowiskowe we wnioskach o dofinansowanie</a:t>
            </a:r>
          </a:p>
        </p:txBody>
      </p:sp>
      <p:sp>
        <p:nvSpPr>
          <p:cNvPr id="5" name="Symbol zastępczy tekstu 4">
            <a:extLst>
              <a:ext uri="{FF2B5EF4-FFF2-40B4-BE49-F238E27FC236}">
                <a16:creationId xmlns:a16="http://schemas.microsoft.com/office/drawing/2014/main" id="{BB086BCF-87D5-4DF2-B767-798975124FB5}"/>
              </a:ext>
            </a:extLst>
          </p:cNvPr>
          <p:cNvSpPr>
            <a:spLocks noGrp="1"/>
          </p:cNvSpPr>
          <p:nvPr>
            <p:ph type="body" idx="4294967295"/>
          </p:nvPr>
        </p:nvSpPr>
        <p:spPr>
          <a:xfrm>
            <a:off x="307871" y="2033576"/>
            <a:ext cx="4453559" cy="705219"/>
          </a:xfrm>
        </p:spPr>
        <p:style>
          <a:lnRef idx="2">
            <a:schemeClr val="accent1">
              <a:shade val="15000"/>
            </a:schemeClr>
          </a:lnRef>
          <a:fillRef idx="1">
            <a:schemeClr val="accent1"/>
          </a:fillRef>
          <a:effectRef idx="0">
            <a:schemeClr val="accent1"/>
          </a:effectRef>
          <a:fontRef idx="minor">
            <a:schemeClr val="lt1"/>
          </a:fontRef>
        </p:style>
        <p:txBody>
          <a:bodyPr/>
          <a:lstStyle/>
          <a:p>
            <a:r>
              <a:rPr lang="pl-PL" sz="2205" dirty="0"/>
              <a:t>efektywność energetyczna przede wszystkim</a:t>
            </a:r>
          </a:p>
        </p:txBody>
      </p:sp>
      <p:sp>
        <p:nvSpPr>
          <p:cNvPr id="6" name="Symbol zastępczy tekstu 5">
            <a:extLst>
              <a:ext uri="{FF2B5EF4-FFF2-40B4-BE49-F238E27FC236}">
                <a16:creationId xmlns:a16="http://schemas.microsoft.com/office/drawing/2014/main" id="{0168C158-90DA-4FE5-864E-8268C542B4D9}"/>
              </a:ext>
            </a:extLst>
          </p:cNvPr>
          <p:cNvSpPr>
            <a:spLocks noGrp="1"/>
          </p:cNvSpPr>
          <p:nvPr>
            <p:ph type="body" sz="quarter" idx="4294967295"/>
          </p:nvPr>
        </p:nvSpPr>
        <p:spPr>
          <a:xfrm>
            <a:off x="5930383" y="2033576"/>
            <a:ext cx="4455308" cy="705219"/>
          </a:xfrm>
        </p:spPr>
        <p:style>
          <a:lnRef idx="2">
            <a:schemeClr val="accent1">
              <a:shade val="15000"/>
            </a:schemeClr>
          </a:lnRef>
          <a:fillRef idx="1">
            <a:schemeClr val="accent1"/>
          </a:fillRef>
          <a:effectRef idx="0">
            <a:schemeClr val="accent1"/>
          </a:effectRef>
          <a:fontRef idx="minor">
            <a:schemeClr val="lt1"/>
          </a:fontRef>
        </p:style>
        <p:txBody>
          <a:bodyPr/>
          <a:lstStyle/>
          <a:p>
            <a:r>
              <a:rPr lang="pl-PL" sz="2646" dirty="0"/>
              <a:t>uodparnianie na zmiany klimatu</a:t>
            </a:r>
          </a:p>
        </p:txBody>
      </p:sp>
      <p:sp>
        <p:nvSpPr>
          <p:cNvPr id="7" name="Symbol zastępczy zawartości 6">
            <a:extLst>
              <a:ext uri="{FF2B5EF4-FFF2-40B4-BE49-F238E27FC236}">
                <a16:creationId xmlns:a16="http://schemas.microsoft.com/office/drawing/2014/main" id="{ECDDE2C7-60DE-4571-9CE7-883730D0886B}"/>
              </a:ext>
            </a:extLst>
          </p:cNvPr>
          <p:cNvSpPr>
            <a:spLocks noGrp="1"/>
          </p:cNvSpPr>
          <p:nvPr>
            <p:ph sz="quarter" idx="4294967295"/>
          </p:nvPr>
        </p:nvSpPr>
        <p:spPr>
          <a:xfrm>
            <a:off x="5841135" y="2984497"/>
            <a:ext cx="4455308" cy="4355563"/>
          </a:xfrm>
        </p:spPr>
        <p:txBody>
          <a:bodyPr/>
          <a:lstStyle/>
          <a:p>
            <a:r>
              <a:rPr lang="pl-PL" sz="1488" dirty="0">
                <a:latin typeface="Arial" panose="020B0604020202020204" pitchFamily="34" charset="0"/>
                <a:ea typeface="Calibri" panose="020F0502020204030204" pitchFamily="34" charset="0"/>
                <a:cs typeface="Times New Roman" panose="02020603050405020304" pitchFamily="18" charset="0"/>
              </a:rPr>
              <a:t>- proces mający na celu zapobieganie podatności infrastruktury na potencjalne długoterminowe skutki zmian klimatu, przy jednoczesnym zapewnieniu przestrzegania zasady „efektywności energetycznej przede wszystkim” oraz zgodności poziomu emisji gazów cieplarnianych wynikających z projektu z celem osiągnięcia neutralności klimatycznej w 2050 r. – art. 2 pkt 42) rozporządzenia ogólnego,</a:t>
            </a:r>
            <a:endParaRPr lang="pl-PL" sz="1488" dirty="0">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8" name="Symbol zastępczy zawartości 7">
            <a:extLst>
              <a:ext uri="{FF2B5EF4-FFF2-40B4-BE49-F238E27FC236}">
                <a16:creationId xmlns:a16="http://schemas.microsoft.com/office/drawing/2014/main" id="{E06CD1F4-FF8C-40CF-ABF3-45CC82E964C4}"/>
              </a:ext>
            </a:extLst>
          </p:cNvPr>
          <p:cNvSpPr>
            <a:spLocks noGrp="1"/>
          </p:cNvSpPr>
          <p:nvPr>
            <p:ph sz="half" idx="4294967295"/>
          </p:nvPr>
        </p:nvSpPr>
        <p:spPr>
          <a:xfrm>
            <a:off x="306122" y="2984497"/>
            <a:ext cx="5318158" cy="4355563"/>
          </a:xfrm>
        </p:spPr>
        <p:txBody>
          <a:bodyPr/>
          <a:lstStyle/>
          <a:p>
            <a:r>
              <a:rPr lang="pl-PL" sz="1488" dirty="0">
                <a:latin typeface="Arial" panose="020B0604020202020204" pitchFamily="34" charset="0"/>
                <a:ea typeface="Calibri" panose="020F0502020204030204" pitchFamily="34" charset="0"/>
                <a:cs typeface="Times New Roman" panose="02020603050405020304" pitchFamily="18" charset="0"/>
              </a:rPr>
              <a:t>– termin oznaczający, że w decyzjach dotyczących planowania, polityki i inwestycji w dziedzinie energii w najwyższym stopniu uwzględnia się racjonalne pod względem kosztów alternatywne środki służące efektywności energetycznej, by zwiększać efektywność zapotrzebowania na energię i dostaw energii, zwłaszcza dzięki racjonalnym pod względem kosztów oszczędnościom końcowego zużycia energii, inicjatywom dotyczącym odpowiedzi odbioru, efektywniejszej konwersji i dystrybucji oraz efektywniejszemu przesyłowi energii, a przy tym nadal osiągać cele tych decyzji – art. 2 pkt 41)  rozporządzenia ogólnego,</a:t>
            </a:r>
            <a:endParaRPr lang="pl-PL" sz="1488" dirty="0">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24206206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6B4004DD-082A-43F6-948B-664D300E3A9A}"/>
              </a:ext>
            </a:extLst>
          </p:cNvPr>
          <p:cNvSpPr>
            <a:spLocks noGrp="1"/>
          </p:cNvSpPr>
          <p:nvPr>
            <p:ph type="title"/>
          </p:nvPr>
        </p:nvSpPr>
        <p:spPr>
          <a:xfrm>
            <a:off x="1025525" y="899836"/>
            <a:ext cx="8640381" cy="1080001"/>
          </a:xfrm>
        </p:spPr>
        <p:txBody>
          <a:bodyPr anchor="t">
            <a:normAutofit/>
          </a:bodyPr>
          <a:lstStyle/>
          <a:p>
            <a:r>
              <a:rPr lang="pl-PL"/>
              <a:t>Zasady horyzontalne funduszy </a:t>
            </a:r>
            <a:br>
              <a:rPr lang="pl-PL"/>
            </a:br>
            <a:r>
              <a:rPr lang="pl-PL"/>
              <a:t>– Rozporządzenie ogólne – art. 9</a:t>
            </a:r>
          </a:p>
        </p:txBody>
      </p:sp>
      <p:sp>
        <p:nvSpPr>
          <p:cNvPr id="12" name="Slide Number Placeholder 3">
            <a:extLst>
              <a:ext uri="{FF2B5EF4-FFF2-40B4-BE49-F238E27FC236}">
                <a16:creationId xmlns:a16="http://schemas.microsoft.com/office/drawing/2014/main" id="{FA403072-BAB1-A6F2-5D77-C335C92B31AC}"/>
              </a:ext>
            </a:extLst>
          </p:cNvPr>
          <p:cNvSpPr>
            <a:spLocks noGrp="1"/>
          </p:cNvSpPr>
          <p:nvPr>
            <p:ph type="sldNum" sz="quarter" idx="10"/>
          </p:nvPr>
        </p:nvSpPr>
        <p:spPr>
          <a:xfrm>
            <a:off x="8585200" y="7019837"/>
            <a:ext cx="1080000" cy="180000"/>
          </a:xfrm>
        </p:spPr>
        <p:txBody>
          <a:bodyPr/>
          <a:lstStyle/>
          <a:p>
            <a:pPr>
              <a:spcAft>
                <a:spcPts val="600"/>
              </a:spcAft>
            </a:pPr>
            <a:fld id="{EB4015AA-59F6-416B-87A6-8E3D940284E2}" type="slidenum">
              <a:rPr lang="pl-PL" smtClean="0"/>
              <a:pPr>
                <a:spcAft>
                  <a:spcPts val="600"/>
                </a:spcAft>
              </a:pPr>
              <a:t>91</a:t>
            </a:fld>
            <a:endParaRPr lang="pl-PL"/>
          </a:p>
        </p:txBody>
      </p:sp>
      <p:graphicFrame>
        <p:nvGraphicFramePr>
          <p:cNvPr id="7" name="Symbol zastępczy zawartości 6">
            <a:extLst>
              <a:ext uri="{FF2B5EF4-FFF2-40B4-BE49-F238E27FC236}">
                <a16:creationId xmlns:a16="http://schemas.microsoft.com/office/drawing/2014/main" id="{307ECE32-70C5-42EC-A929-4B29545DE33A}"/>
              </a:ext>
            </a:extLst>
          </p:cNvPr>
          <p:cNvGraphicFramePr>
            <a:graphicFrameLocks noGrp="1"/>
          </p:cNvGraphicFramePr>
          <p:nvPr>
            <p:ph idx="1"/>
            <p:extLst>
              <p:ext uri="{D42A27DB-BD31-4B8C-83A1-F6EECF244321}">
                <p14:modId xmlns:p14="http://schemas.microsoft.com/office/powerpoint/2010/main" val="1161358920"/>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32817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6799DE9C-AF33-4F40-8C83-3543F027531C}"/>
              </a:ext>
            </a:extLst>
          </p:cNvPr>
          <p:cNvSpPr>
            <a:spLocks noGrp="1"/>
          </p:cNvSpPr>
          <p:nvPr>
            <p:ph type="title"/>
          </p:nvPr>
        </p:nvSpPr>
        <p:spPr>
          <a:xfrm>
            <a:off x="5345906" y="899836"/>
            <a:ext cx="4320000" cy="1080001"/>
          </a:xfrm>
        </p:spPr>
        <p:txBody>
          <a:bodyPr anchor="t">
            <a:normAutofit/>
          </a:bodyPr>
          <a:lstStyle/>
          <a:p>
            <a:r>
              <a:rPr lang="pl-PL" dirty="0"/>
              <a:t>finansowanie krzyżowe</a:t>
            </a:r>
          </a:p>
        </p:txBody>
      </p:sp>
      <p:sp>
        <p:nvSpPr>
          <p:cNvPr id="8" name="Symbol zastępczy zawartości 7">
            <a:extLst>
              <a:ext uri="{FF2B5EF4-FFF2-40B4-BE49-F238E27FC236}">
                <a16:creationId xmlns:a16="http://schemas.microsoft.com/office/drawing/2014/main" id="{F2E45711-9AB0-478D-A0B5-0CDFF0BD7AB2}"/>
              </a:ext>
            </a:extLst>
          </p:cNvPr>
          <p:cNvSpPr>
            <a:spLocks noGrp="1"/>
          </p:cNvSpPr>
          <p:nvPr>
            <p:ph sz="half" idx="1"/>
          </p:nvPr>
        </p:nvSpPr>
        <p:spPr>
          <a:xfrm>
            <a:off x="5345906" y="1979837"/>
            <a:ext cx="4320382" cy="4680002"/>
          </a:xfrm>
        </p:spPr>
        <p:txBody>
          <a:bodyPr>
            <a:normAutofit/>
          </a:bodyPr>
          <a:lstStyle/>
          <a:p>
            <a:r>
              <a:rPr lang="pl-PL" dirty="0">
                <a:effectLst/>
              </a:rPr>
              <a:t>(ang. </a:t>
            </a:r>
            <a:r>
              <a:rPr lang="pl-PL" i="1" dirty="0">
                <a:effectLst/>
              </a:rPr>
              <a:t>cross-</a:t>
            </a:r>
            <a:r>
              <a:rPr lang="pl-PL" i="1" dirty="0" err="1">
                <a:effectLst/>
              </a:rPr>
              <a:t>financing</a:t>
            </a:r>
            <a:r>
              <a:rPr lang="pl-PL" dirty="0">
                <a:effectLst/>
              </a:rPr>
              <a:t>)</a:t>
            </a:r>
            <a:r>
              <a:rPr lang="pl-PL" b="1" dirty="0">
                <a:effectLst/>
              </a:rPr>
              <a:t> </a:t>
            </a:r>
            <a:r>
              <a:rPr lang="pl-PL" dirty="0">
                <a:effectLst/>
              </a:rPr>
              <a:t>–  elastyczny sposób finansowania projektów, polegający, np. na dofinansowaniu w ramach projektu ze środków  EFRR komplementarnych działań wchodzących w zakres EFS+ albo dofinansowaniu w ramach projektu ze środków EFS+ komplementarnych działań wchodzących w zakres EFRR – art. 25 ust.2 rozporządzenia ogólnego,</a:t>
            </a:r>
          </a:p>
          <a:p>
            <a:endParaRPr lang="pl-PL" dirty="0"/>
          </a:p>
        </p:txBody>
      </p:sp>
      <p:sp>
        <p:nvSpPr>
          <p:cNvPr id="3" name="Symbol zastępczy numeru slajdu 2">
            <a:extLst>
              <a:ext uri="{FF2B5EF4-FFF2-40B4-BE49-F238E27FC236}">
                <a16:creationId xmlns:a16="http://schemas.microsoft.com/office/drawing/2014/main" id="{C57D0B40-91AF-4D5B-B6C6-71E7724E5351}"/>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92</a:t>
            </a:fld>
            <a:endParaRPr lang="pl-PL" sz="500" noProof="0">
              <a:solidFill>
                <a:schemeClr val="tx2"/>
              </a:solidFill>
            </a:endParaRPr>
          </a:p>
        </p:txBody>
      </p:sp>
      <p:pic>
        <p:nvPicPr>
          <p:cNvPr id="10" name="Obraz 9" descr="Obraz zawierający tekst, stacjonarne, pióro, przybór do pisania&#10;&#10;Opis wygenerowany automatycznie">
            <a:extLst>
              <a:ext uri="{FF2B5EF4-FFF2-40B4-BE49-F238E27FC236}">
                <a16:creationId xmlns:a16="http://schemas.microsoft.com/office/drawing/2014/main" id="{14B0D2BE-925E-4AED-B413-70CFDB834D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465" r="3" b="3"/>
          <a:stretch/>
        </p:blipFill>
        <p:spPr>
          <a:xfrm>
            <a:off x="20" y="900113"/>
            <a:ext cx="4986318" cy="5759726"/>
          </a:xfrm>
          <a:prstGeom prst="rect">
            <a:avLst/>
          </a:prstGeom>
          <a:noFill/>
        </p:spPr>
      </p:pic>
      <p:sp>
        <p:nvSpPr>
          <p:cNvPr id="2" name="Symbol zastępczy stopki 1">
            <a:extLst>
              <a:ext uri="{FF2B5EF4-FFF2-40B4-BE49-F238E27FC236}">
                <a16:creationId xmlns:a16="http://schemas.microsoft.com/office/drawing/2014/main" id="{2ABC5573-B7ED-4815-A99E-9481E2D92469}"/>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32416559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9B215164-9A15-43DF-949F-7E485B1B2FEA}"/>
              </a:ext>
            </a:extLst>
          </p:cNvPr>
          <p:cNvSpPr>
            <a:spLocks noGrp="1"/>
          </p:cNvSpPr>
          <p:nvPr>
            <p:ph type="title"/>
          </p:nvPr>
        </p:nvSpPr>
        <p:spPr>
          <a:xfrm>
            <a:off x="1025525" y="899836"/>
            <a:ext cx="8640381" cy="1080001"/>
          </a:xfrm>
        </p:spPr>
        <p:txBody>
          <a:bodyPr anchor="t">
            <a:normAutofit/>
          </a:bodyPr>
          <a:lstStyle/>
          <a:p>
            <a:r>
              <a:rPr lang="pl-PL"/>
              <a:t>Podstawowy termin kwalifikowalności wydatków</a:t>
            </a:r>
          </a:p>
        </p:txBody>
      </p:sp>
      <p:sp>
        <p:nvSpPr>
          <p:cNvPr id="3" name="Symbol zastępczy numeru slajdu 2">
            <a:extLst>
              <a:ext uri="{FF2B5EF4-FFF2-40B4-BE49-F238E27FC236}">
                <a16:creationId xmlns:a16="http://schemas.microsoft.com/office/drawing/2014/main" id="{3F15D9F5-B63A-45F3-AFF2-2DA71AF96C03}"/>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496"/>
              </a:spcAft>
            </a:pPr>
            <a:fld id="{8699F50C-BE38-4BD0-BA84-9B090E1F2B9B}" type="slidenum">
              <a:rPr lang="pl-PL" sz="300" noProof="0" smtClean="0"/>
              <a:pPr>
                <a:lnSpc>
                  <a:spcPct val="90000"/>
                </a:lnSpc>
                <a:spcAft>
                  <a:spcPts val="496"/>
                </a:spcAft>
              </a:pPr>
              <a:t>93</a:t>
            </a:fld>
            <a:endParaRPr lang="pl-PL" sz="300" noProof="0"/>
          </a:p>
        </p:txBody>
      </p:sp>
      <p:sp>
        <p:nvSpPr>
          <p:cNvPr id="2" name="Symbol zastępczy stopki 1">
            <a:extLst>
              <a:ext uri="{FF2B5EF4-FFF2-40B4-BE49-F238E27FC236}">
                <a16:creationId xmlns:a16="http://schemas.microsoft.com/office/drawing/2014/main" id="{7D66AF8B-D099-49EC-83CC-3B33A86746D5}"/>
              </a:ext>
            </a:extLst>
          </p:cNvPr>
          <p:cNvSpPr>
            <a:spLocks noGrp="1"/>
          </p:cNvSpPr>
          <p:nvPr>
            <p:ph type="ftr" sz="quarter" idx="4294967295"/>
          </p:nvPr>
        </p:nvSpPr>
        <p:spPr/>
        <p:txBody>
          <a:bodyPr anchor="ctr">
            <a:normAutofit fontScale="25000" lnSpcReduction="20000"/>
          </a:bodyPr>
          <a:lstStyle/>
          <a:p>
            <a:pPr>
              <a:lnSpc>
                <a:spcPct val="90000"/>
              </a:lnSpc>
              <a:spcAft>
                <a:spcPts val="496"/>
              </a:spcAft>
            </a:pPr>
            <a:r>
              <a:rPr lang="pl-PL" sz="500" noProof="0"/>
              <a:t>Dodaj stopkę</a:t>
            </a:r>
          </a:p>
        </p:txBody>
      </p:sp>
      <p:graphicFrame>
        <p:nvGraphicFramePr>
          <p:cNvPr id="6" name="Symbol zastępczy zawartości 5">
            <a:extLst>
              <a:ext uri="{FF2B5EF4-FFF2-40B4-BE49-F238E27FC236}">
                <a16:creationId xmlns:a16="http://schemas.microsoft.com/office/drawing/2014/main" id="{E1F4D527-D539-D5F5-2149-883D544CFB77}"/>
              </a:ext>
            </a:extLst>
          </p:cNvPr>
          <p:cNvGraphicFramePr>
            <a:graphicFrameLocks noGrp="1"/>
          </p:cNvGraphicFramePr>
          <p:nvPr>
            <p:ph idx="1"/>
            <p:extLst>
              <p:ext uri="{D42A27DB-BD31-4B8C-83A1-F6EECF244321}">
                <p14:modId xmlns:p14="http://schemas.microsoft.com/office/powerpoint/2010/main" val="1338230264"/>
              </p:ext>
            </p:extLst>
          </p:nvPr>
        </p:nvGraphicFramePr>
        <p:xfrm>
          <a:off x="1025907" y="1979837"/>
          <a:ext cx="8640382" cy="4680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11839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D3140294-73D4-4663-A6DF-14436AF3CEC6}"/>
              </a:ext>
            </a:extLst>
          </p:cNvPr>
          <p:cNvSpPr>
            <a:spLocks noGrp="1"/>
          </p:cNvSpPr>
          <p:nvPr>
            <p:ph type="title"/>
          </p:nvPr>
        </p:nvSpPr>
        <p:spPr>
          <a:xfrm>
            <a:off x="1025525" y="899836"/>
            <a:ext cx="8640381" cy="1080001"/>
          </a:xfrm>
        </p:spPr>
        <p:txBody>
          <a:bodyPr anchor="t">
            <a:normAutofit/>
          </a:bodyPr>
          <a:lstStyle/>
          <a:p>
            <a:r>
              <a:rPr lang="pl-PL"/>
              <a:t>Wydatki niekwalifikowalne</a:t>
            </a:r>
          </a:p>
        </p:txBody>
      </p:sp>
      <p:sp>
        <p:nvSpPr>
          <p:cNvPr id="8" name="Symbol zastępczy zawartości 7">
            <a:extLst>
              <a:ext uri="{FF2B5EF4-FFF2-40B4-BE49-F238E27FC236}">
                <a16:creationId xmlns:a16="http://schemas.microsoft.com/office/drawing/2014/main" id="{B0BE439F-932A-46B9-B319-EFD388265EE4}"/>
              </a:ext>
            </a:extLst>
          </p:cNvPr>
          <p:cNvSpPr>
            <a:spLocks noGrp="1"/>
          </p:cNvSpPr>
          <p:nvPr>
            <p:ph idx="1"/>
          </p:nvPr>
        </p:nvSpPr>
        <p:spPr>
          <a:xfrm>
            <a:off x="1002381" y="1691605"/>
            <a:ext cx="8640382" cy="4680002"/>
          </a:xfrm>
        </p:spPr>
        <p:txBody>
          <a:bodyPr>
            <a:noAutofit/>
          </a:bodyPr>
          <a:lstStyle/>
          <a:p>
            <a:pPr marL="0" indent="0">
              <a:buNone/>
            </a:pPr>
            <a:r>
              <a:rPr lang="pl-PL" sz="1670" dirty="0"/>
              <a:t>W rozporządzeniu ogólnym na lata 2021-2027 przewidziano listę wydatków uznanych za bezwzględnie niekwalifikowalne. Należą do nich:</a:t>
            </a:r>
          </a:p>
          <a:p>
            <a:r>
              <a:rPr lang="pl-PL" sz="1670" dirty="0"/>
              <a:t>odsetki od zadłużenia, z wyjątkiem przypadków związanych z dotacjami udzielonymi w formie dotacji na spłatę odsetek lub dotacji na opłaty gwarancyjne;</a:t>
            </a:r>
          </a:p>
          <a:p>
            <a:r>
              <a:rPr lang="pl-PL" sz="1670" dirty="0"/>
              <a:t>zakup gruntów za kwotę przekraczającą 10 % łącznych wydatków kwalifikowalnych na daną operację; w przypadku terenów opuszczonych oraz poprzemysłowych, na których znajdują się budynki, limit ten zostaje podniesiony do 15 %; w przypadku instrumentów finansowych te wartości procentowe mają zastosowanie do wkładu z programu wypłaconego na rzecz ostatecznego odbiorcy lub, w przypadku gwarancji, do kwoty pożyczki potwierdzonej gwarancją;</a:t>
            </a:r>
          </a:p>
          <a:p>
            <a:r>
              <a:rPr lang="pl-PL" sz="1670" dirty="0"/>
              <a:t>Podatek VAT w projekcie, którego łączny koszt wynosi co najmniej 5 mln </a:t>
            </a:r>
            <a:r>
              <a:rPr lang="pl-PL" sz="1670" dirty="0" err="1"/>
              <a:t>EUR</a:t>
            </a:r>
            <a:r>
              <a:rPr lang="pl-PL" sz="1670" dirty="0"/>
              <a:t> (włączając VAT) z zastrzeżeniami m.in. w projektach pomocy publicznej</a:t>
            </a:r>
          </a:p>
          <a:p>
            <a:endParaRPr lang="pl-PL" sz="1670" dirty="0"/>
          </a:p>
        </p:txBody>
      </p:sp>
      <p:sp>
        <p:nvSpPr>
          <p:cNvPr id="3" name="Symbol zastępczy numeru slajdu 2">
            <a:extLst>
              <a:ext uri="{FF2B5EF4-FFF2-40B4-BE49-F238E27FC236}">
                <a16:creationId xmlns:a16="http://schemas.microsoft.com/office/drawing/2014/main" id="{717A9804-9E2A-42ED-AEFE-A1FF09F4AEC5}"/>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496"/>
              </a:spcAft>
            </a:pPr>
            <a:fld id="{8699F50C-BE38-4BD0-BA84-9B090E1F2B9B}" type="slidenum">
              <a:rPr lang="pl-PL" sz="300" noProof="0" smtClean="0"/>
              <a:pPr>
                <a:lnSpc>
                  <a:spcPct val="90000"/>
                </a:lnSpc>
                <a:spcAft>
                  <a:spcPts val="496"/>
                </a:spcAft>
              </a:pPr>
              <a:t>94</a:t>
            </a:fld>
            <a:endParaRPr lang="pl-PL" sz="300" noProof="0"/>
          </a:p>
        </p:txBody>
      </p:sp>
      <p:sp>
        <p:nvSpPr>
          <p:cNvPr id="2" name="Symbol zastępczy stopki 1">
            <a:extLst>
              <a:ext uri="{FF2B5EF4-FFF2-40B4-BE49-F238E27FC236}">
                <a16:creationId xmlns:a16="http://schemas.microsoft.com/office/drawing/2014/main" id="{305F2350-474F-4A1D-95F9-47049F53CAB7}"/>
              </a:ext>
            </a:extLst>
          </p:cNvPr>
          <p:cNvSpPr>
            <a:spLocks noGrp="1"/>
          </p:cNvSpPr>
          <p:nvPr>
            <p:ph type="ftr" sz="quarter" idx="4294967295"/>
          </p:nvPr>
        </p:nvSpPr>
        <p:spPr/>
        <p:txBody>
          <a:bodyPr/>
          <a:lstStyle/>
          <a:p>
            <a:pPr>
              <a:spcAft>
                <a:spcPts val="496"/>
              </a:spcAft>
            </a:pPr>
            <a:r>
              <a:rPr lang="pl-PL" noProof="0"/>
              <a:t>Dodaj stopkę</a:t>
            </a:r>
          </a:p>
        </p:txBody>
      </p:sp>
    </p:spTree>
    <p:extLst>
      <p:ext uri="{BB962C8B-B14F-4D97-AF65-F5344CB8AC3E}">
        <p14:creationId xmlns:p14="http://schemas.microsoft.com/office/powerpoint/2010/main" val="2669111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stopki 1">
            <a:extLst>
              <a:ext uri="{FF2B5EF4-FFF2-40B4-BE49-F238E27FC236}">
                <a16:creationId xmlns:a16="http://schemas.microsoft.com/office/drawing/2014/main" id="{F53056ED-2B43-4882-BB1C-341A65E63352}"/>
              </a:ext>
            </a:extLst>
          </p:cNvPr>
          <p:cNvSpPr>
            <a:spLocks noGrp="1"/>
          </p:cNvSpPr>
          <p:nvPr>
            <p:ph type="ftr" sz="quarter" idx="11"/>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
        <p:nvSpPr>
          <p:cNvPr id="3" name="Symbol zastępczy numeru slajdu 2">
            <a:extLst>
              <a:ext uri="{FF2B5EF4-FFF2-40B4-BE49-F238E27FC236}">
                <a16:creationId xmlns:a16="http://schemas.microsoft.com/office/drawing/2014/main" id="{A81F140B-B220-4136-9BA9-2919D6D7047C}"/>
              </a:ext>
            </a:extLst>
          </p:cNvPr>
          <p:cNvSpPr>
            <a:spLocks noGrp="1"/>
          </p:cNvSpPr>
          <p:nvPr>
            <p:ph type="sldNum" sz="quarter" idx="12"/>
          </p:nvPr>
        </p:nvSpPr>
        <p:spPr>
          <a:prstGeom prst="rect">
            <a:avLst/>
          </a:prstGeom>
        </p:spPr>
        <p:txBody>
          <a:bodyPr vert="horz" lIns="100796" tIns="50398" rIns="100796" bIns="50398" rtlCol="0" anchor="ctr" anchorCtr="0">
            <a:normAutofit fontScale="47500" lnSpcReduction="20000"/>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fld id="{8699F50C-BE38-4BD0-BA84-9B090E1F2B9B}" type="slidenum">
              <a:rPr lang="pl-PL" smtClean="0"/>
              <a:pPr>
                <a:spcAft>
                  <a:spcPts val="496"/>
                </a:spcAft>
              </a:pPr>
              <a:t>95</a:t>
            </a:fld>
            <a:endParaRPr lang="pl-PL" noProof="0"/>
          </a:p>
        </p:txBody>
      </p:sp>
      <p:sp>
        <p:nvSpPr>
          <p:cNvPr id="4" name="Tytuł 3">
            <a:extLst>
              <a:ext uri="{FF2B5EF4-FFF2-40B4-BE49-F238E27FC236}">
                <a16:creationId xmlns:a16="http://schemas.microsoft.com/office/drawing/2014/main" id="{8777BC40-EE24-480E-8079-D3ECBF4B56FF}"/>
              </a:ext>
            </a:extLst>
          </p:cNvPr>
          <p:cNvSpPr>
            <a:spLocks noGrp="1"/>
          </p:cNvSpPr>
          <p:nvPr>
            <p:ph type="title" idx="4294967295"/>
          </p:nvPr>
        </p:nvSpPr>
        <p:spPr>
          <a:xfrm>
            <a:off x="306123" y="1118203"/>
            <a:ext cx="6889454" cy="948459"/>
          </a:xfrm>
        </p:spPr>
        <p:txBody>
          <a:bodyPr anchor="b">
            <a:normAutofit/>
          </a:bodyPr>
          <a:lstStyle/>
          <a:p>
            <a:r>
              <a:rPr lang="pl-PL" sz="3390"/>
              <a:t>Kiedy VAT może być kwalifikowalny?</a:t>
            </a:r>
          </a:p>
        </p:txBody>
      </p:sp>
      <p:pic>
        <p:nvPicPr>
          <p:cNvPr id="8" name="Symbol zastępczy zawartości 7" descr="Obraz zawierający wewnątrz&#10;&#10;Opis wygenerowany automatycznie">
            <a:extLst>
              <a:ext uri="{FF2B5EF4-FFF2-40B4-BE49-F238E27FC236}">
                <a16:creationId xmlns:a16="http://schemas.microsoft.com/office/drawing/2014/main" id="{81C07E58-E919-4542-8140-4E87128BEDC9}"/>
              </a:ext>
            </a:extLst>
          </p:cNvPr>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306123" y="2752632"/>
            <a:ext cx="4283816" cy="2855877"/>
          </a:xfrm>
        </p:spPr>
      </p:pic>
      <p:graphicFrame>
        <p:nvGraphicFramePr>
          <p:cNvPr id="7" name="Symbol zastępczy zawartości 4">
            <a:extLst>
              <a:ext uri="{FF2B5EF4-FFF2-40B4-BE49-F238E27FC236}">
                <a16:creationId xmlns:a16="http://schemas.microsoft.com/office/drawing/2014/main" id="{034D1FAD-D852-4D53-A03D-696EDBFD10AC}"/>
              </a:ext>
            </a:extLst>
          </p:cNvPr>
          <p:cNvGraphicFramePr>
            <a:graphicFrameLocks noGrp="1"/>
          </p:cNvGraphicFramePr>
          <p:nvPr>
            <p:ph sz="half" idx="4294967295"/>
          </p:nvPr>
        </p:nvGraphicFramePr>
        <p:xfrm>
          <a:off x="6101873" y="2309901"/>
          <a:ext cx="4283816" cy="374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5132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D51830AA-C7F0-4732-A1C4-01C6A433A0F1}"/>
              </a:ext>
            </a:extLst>
          </p:cNvPr>
          <p:cNvSpPr>
            <a:spLocks noGrp="1"/>
          </p:cNvSpPr>
          <p:nvPr>
            <p:ph type="title"/>
          </p:nvPr>
        </p:nvSpPr>
        <p:spPr>
          <a:xfrm>
            <a:off x="5345906" y="899836"/>
            <a:ext cx="4320000" cy="1080001"/>
          </a:xfrm>
        </p:spPr>
        <p:txBody>
          <a:bodyPr anchor="t">
            <a:normAutofit/>
          </a:bodyPr>
          <a:lstStyle/>
          <a:p>
            <a:r>
              <a:rPr lang="pl-PL"/>
              <a:t>Zasięg terytorialny kwalifikowalności</a:t>
            </a:r>
          </a:p>
        </p:txBody>
      </p:sp>
      <p:sp>
        <p:nvSpPr>
          <p:cNvPr id="5" name="Symbol zastępczy zawartości 4">
            <a:extLst>
              <a:ext uri="{FF2B5EF4-FFF2-40B4-BE49-F238E27FC236}">
                <a16:creationId xmlns:a16="http://schemas.microsoft.com/office/drawing/2014/main" id="{5E20B218-FFF7-4163-8F2D-B7FA5711B230}"/>
              </a:ext>
            </a:extLst>
          </p:cNvPr>
          <p:cNvSpPr>
            <a:spLocks noGrp="1"/>
          </p:cNvSpPr>
          <p:nvPr>
            <p:ph sz="half" idx="1"/>
          </p:nvPr>
        </p:nvSpPr>
        <p:spPr>
          <a:xfrm>
            <a:off x="5345906" y="1979837"/>
            <a:ext cx="4320382" cy="4680002"/>
          </a:xfrm>
        </p:spPr>
        <p:txBody>
          <a:bodyPr>
            <a:normAutofit/>
          </a:bodyPr>
          <a:lstStyle/>
          <a:p>
            <a:r>
              <a:rPr lang="pl-PL" sz="1100"/>
              <a:t>Zrezygnowano z fundamentalnej zasady, w myśl której operacje otrzymujące wsparcie z Funduszy powinny być zlokalizowane na obszarze objętym programem. W efekcie wprowadzonych zmian, </a:t>
            </a:r>
            <a:r>
              <a:rPr lang="pl-PL" sz="1100" b="1"/>
              <a:t>przepisy dotyczące umiejscowienia projektów uległy znaczącemu uproszczeniu.</a:t>
            </a:r>
            <a:r>
              <a:rPr lang="pl-PL" sz="1100"/>
              <a:t> W bieżącym okresie programowania zastosowanie znajduje zasada, zgodnie z którą całość lub część operacji może być realizowana poza państwem członkowskim, w tym poza Unią Europejską, pod warunkiem, że operacja przyczynia się do osiągnięcia celów programu. Należy przy tym pamiętać, że pomimo wprowadzenia nowej, liberalizującej zasady, </a:t>
            </a:r>
            <a:r>
              <a:rPr lang="pl-PL" sz="1100" b="1"/>
              <a:t>obowiązuje zakaz przenoszenia działalności podjętej w ramach operacji poza region NUTS 2</a:t>
            </a:r>
            <a:r>
              <a:rPr lang="pl-PL" sz="1100"/>
              <a:t>, tj. poza obszar na poziomie województwa</a:t>
            </a:r>
          </a:p>
        </p:txBody>
      </p:sp>
      <p:sp>
        <p:nvSpPr>
          <p:cNvPr id="3" name="Symbol zastępczy numeru slajdu 2">
            <a:extLst>
              <a:ext uri="{FF2B5EF4-FFF2-40B4-BE49-F238E27FC236}">
                <a16:creationId xmlns:a16="http://schemas.microsoft.com/office/drawing/2014/main" id="{1678E128-5096-465A-A91C-FF312FF40706}"/>
              </a:ext>
            </a:extLst>
          </p:cNvPr>
          <p:cNvSpPr>
            <a:spLocks noGrp="1"/>
          </p:cNvSpPr>
          <p:nvPr>
            <p:ph type="sldNum" sz="quarter" idx="10"/>
          </p:nvPr>
        </p:nvSpPr>
        <p:spPr>
          <a:xfrm>
            <a:off x="8585200" y="7019837"/>
            <a:ext cx="1080000" cy="180000"/>
          </a:xfrm>
        </p:spPr>
        <p:txBody>
          <a:bodyPr anchor="ctr">
            <a:normAutofit fontScale="92500" lnSpcReduction="20000"/>
          </a:bodyPr>
          <a:lstStyle/>
          <a:p>
            <a:pPr>
              <a:lnSpc>
                <a:spcPct val="90000"/>
              </a:lnSpc>
              <a:spcAft>
                <a:spcPts val="496"/>
              </a:spcAft>
            </a:pPr>
            <a:fld id="{8699F50C-BE38-4BD0-BA84-9B090E1F2B9B}" type="slidenum">
              <a:rPr lang="pl-PL" sz="300" noProof="0" smtClean="0"/>
              <a:pPr>
                <a:lnSpc>
                  <a:spcPct val="90000"/>
                </a:lnSpc>
                <a:spcAft>
                  <a:spcPts val="496"/>
                </a:spcAft>
              </a:pPr>
              <a:t>96</a:t>
            </a:fld>
            <a:endParaRPr lang="pl-PL" sz="300" noProof="0"/>
          </a:p>
        </p:txBody>
      </p:sp>
      <p:pic>
        <p:nvPicPr>
          <p:cNvPr id="7" name="Wideo 6">
            <a:extLst>
              <a:ext uri="{FF2B5EF4-FFF2-40B4-BE49-F238E27FC236}">
                <a16:creationId xmlns:a16="http://schemas.microsoft.com/office/drawing/2014/main" id="{877F6CD9-8A7E-4B25-B621-3095E9844A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54131" b="-1"/>
          <a:stretch/>
        </p:blipFill>
        <p:spPr>
          <a:xfrm>
            <a:off x="144812" y="900113"/>
            <a:ext cx="4696714" cy="5759726"/>
          </a:xfrm>
          <a:prstGeom prst="rect">
            <a:avLst/>
          </a:prstGeom>
          <a:noFill/>
        </p:spPr>
      </p:pic>
      <p:sp>
        <p:nvSpPr>
          <p:cNvPr id="2" name="Symbol zastępczy stopki 1">
            <a:extLst>
              <a:ext uri="{FF2B5EF4-FFF2-40B4-BE49-F238E27FC236}">
                <a16:creationId xmlns:a16="http://schemas.microsoft.com/office/drawing/2014/main" id="{A1D4ECA3-7713-4392-905C-9C94DC8C2670}"/>
              </a:ext>
            </a:extLst>
          </p:cNvPr>
          <p:cNvSpPr>
            <a:spLocks noGrp="1"/>
          </p:cNvSpPr>
          <p:nvPr>
            <p:ph type="ftr" sz="quarter" idx="4294967295"/>
          </p:nvPr>
        </p:nvSpPr>
        <p:spPr/>
        <p:txBody>
          <a:bodyPr anchor="ctr">
            <a:normAutofit fontScale="25000" lnSpcReduction="20000"/>
          </a:bodyPr>
          <a:lstStyle/>
          <a:p>
            <a:pPr>
              <a:lnSpc>
                <a:spcPct val="90000"/>
              </a:lnSpc>
              <a:spcAft>
                <a:spcPts val="496"/>
              </a:spcAft>
            </a:pPr>
            <a:r>
              <a:rPr lang="pl-PL" sz="500" noProof="0"/>
              <a:t>Dodaj stopkę</a:t>
            </a:r>
          </a:p>
        </p:txBody>
      </p:sp>
    </p:spTree>
    <p:extLst>
      <p:ext uri="{BB962C8B-B14F-4D97-AF65-F5344CB8AC3E}">
        <p14:creationId xmlns:p14="http://schemas.microsoft.com/office/powerpoint/2010/main" val="26529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a:extLst>
              <a:ext uri="{FF2B5EF4-FFF2-40B4-BE49-F238E27FC236}">
                <a16:creationId xmlns:a16="http://schemas.microsoft.com/office/drawing/2014/main" id="{E70F37A1-9BF7-4D13-AC5F-A940BF5DAE52}"/>
              </a:ext>
            </a:extLst>
          </p:cNvPr>
          <p:cNvSpPr>
            <a:spLocks noGrp="1"/>
          </p:cNvSpPr>
          <p:nvPr>
            <p:ph type="title"/>
          </p:nvPr>
        </p:nvSpPr>
        <p:spPr>
          <a:xfrm>
            <a:off x="5345906" y="899836"/>
            <a:ext cx="4320000" cy="1080001"/>
          </a:xfrm>
        </p:spPr>
        <p:txBody>
          <a:bodyPr anchor="t">
            <a:normAutofit/>
          </a:bodyPr>
          <a:lstStyle/>
          <a:p>
            <a:r>
              <a:rPr lang="pl-PL" dirty="0">
                <a:effectLst/>
              </a:rPr>
              <a:t>przeniesienie produkcji</a:t>
            </a:r>
            <a:endParaRPr lang="pl-PL" dirty="0"/>
          </a:p>
        </p:txBody>
      </p:sp>
      <p:sp>
        <p:nvSpPr>
          <p:cNvPr id="10" name="Symbol zastępczy zawartości 9">
            <a:extLst>
              <a:ext uri="{FF2B5EF4-FFF2-40B4-BE49-F238E27FC236}">
                <a16:creationId xmlns:a16="http://schemas.microsoft.com/office/drawing/2014/main" id="{C54FB913-8013-4489-8A25-BD57F27FCD88}"/>
              </a:ext>
            </a:extLst>
          </p:cNvPr>
          <p:cNvSpPr>
            <a:spLocks noGrp="1"/>
          </p:cNvSpPr>
          <p:nvPr>
            <p:ph sz="half" idx="1"/>
          </p:nvPr>
        </p:nvSpPr>
        <p:spPr>
          <a:xfrm>
            <a:off x="5345906" y="1979837"/>
            <a:ext cx="4320382" cy="4680002"/>
          </a:xfrm>
        </p:spPr>
        <p:txBody>
          <a:bodyPr>
            <a:normAutofit/>
          </a:bodyPr>
          <a:lstStyle/>
          <a:p>
            <a:r>
              <a:rPr lang="pl-PL" dirty="0"/>
              <a:t>przeniesienie tej samej lub podobnej działalności lub jej części w rozumieniu art. 2 pkt 61a) rozporządzenia (UE) nr 651/2014 – art. 2 pkt 27) rozporządzenia ogólnego,</a:t>
            </a:r>
          </a:p>
          <a:p>
            <a:endParaRPr lang="pl-PL" dirty="0"/>
          </a:p>
        </p:txBody>
      </p:sp>
      <p:sp>
        <p:nvSpPr>
          <p:cNvPr id="17" name="Slide Number Placeholder 2">
            <a:extLst>
              <a:ext uri="{FF2B5EF4-FFF2-40B4-BE49-F238E27FC236}">
                <a16:creationId xmlns:a16="http://schemas.microsoft.com/office/drawing/2014/main" id="{4CE8826F-0F0F-4A0C-8A16-7C6B8C13C1B0}"/>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97</a:t>
            </a:fld>
            <a:endParaRPr lang="pl-PL" sz="500" noProof="0">
              <a:solidFill>
                <a:schemeClr val="tx2"/>
              </a:solidFill>
            </a:endParaRPr>
          </a:p>
        </p:txBody>
      </p:sp>
      <p:pic>
        <p:nvPicPr>
          <p:cNvPr id="3" name="Symbol zastępczy zawartości 2" descr="Obraz zawierający góra, podłoże, zewnętrzne, miasto&#10;&#10;Opis wygenerowany automatycznie">
            <a:extLst>
              <a:ext uri="{FF2B5EF4-FFF2-40B4-BE49-F238E27FC236}">
                <a16:creationId xmlns:a16="http://schemas.microsoft.com/office/drawing/2014/main" id="{A1933BE6-B669-474D-A255-6779CC73B521}"/>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l="9132" r="30266" b="-2"/>
          <a:stretch/>
        </p:blipFill>
        <p:spPr>
          <a:xfrm>
            <a:off x="20" y="900113"/>
            <a:ext cx="4986318" cy="5759726"/>
          </a:xfrm>
          <a:noFill/>
        </p:spPr>
      </p:pic>
      <p:sp>
        <p:nvSpPr>
          <p:cNvPr id="15" name="Footer Placeholder 1">
            <a:extLst>
              <a:ext uri="{FF2B5EF4-FFF2-40B4-BE49-F238E27FC236}">
                <a16:creationId xmlns:a16="http://schemas.microsoft.com/office/drawing/2014/main" id="{EC1E2FFC-E2F2-446B-9F44-8EEC399AC62A}"/>
              </a:ext>
            </a:extLst>
          </p:cNvPr>
          <p:cNvSpPr>
            <a:spLocks noGrp="1"/>
          </p:cNvSpPr>
          <p:nvPr>
            <p:ph type="ftr" sz="quarter" idx="4294967295"/>
          </p:nvPr>
        </p:nvSpPr>
        <p:spPr>
          <a:prstGeom prst="rect">
            <a:avLst/>
          </a:prstGeom>
        </p:spPr>
        <p:txBody>
          <a:bodyPr vert="horz" lIns="100796" tIns="50398" rIns="100796" bIns="50398" rtlCol="0" anchor="ct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spcAft>
                <a:spcPts val="496"/>
              </a:spcAft>
            </a:pPr>
            <a:r>
              <a:rPr lang="pl-PL"/>
              <a:t>Dodaj stopkę</a:t>
            </a:r>
            <a:endParaRPr lang="pl-PL" noProof="0"/>
          </a:p>
        </p:txBody>
      </p:sp>
    </p:spTree>
    <p:extLst>
      <p:ext uri="{BB962C8B-B14F-4D97-AF65-F5344CB8AC3E}">
        <p14:creationId xmlns:p14="http://schemas.microsoft.com/office/powerpoint/2010/main" val="10161141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ymbol zastępczy obrazu 9" descr="Obraz zawierający drzewo, na wolnym powietrzu, kula, roślina&#10;&#10;Opis wygenerowany automatycznie">
            <a:extLst>
              <a:ext uri="{FF2B5EF4-FFF2-40B4-BE49-F238E27FC236}">
                <a16:creationId xmlns:a16="http://schemas.microsoft.com/office/drawing/2014/main" id="{5A0C6694-95E9-0675-D22D-69CC7F579FB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901" r="-3" b="-3"/>
          <a:stretch/>
        </p:blipFill>
        <p:spPr>
          <a:xfrm>
            <a:off x="669925" y="10"/>
            <a:ext cx="6835775" cy="4859328"/>
          </a:xfrm>
          <a:noFill/>
        </p:spPr>
      </p:pic>
      <p:sp>
        <p:nvSpPr>
          <p:cNvPr id="5" name="Tytuł 4">
            <a:extLst>
              <a:ext uri="{FF2B5EF4-FFF2-40B4-BE49-F238E27FC236}">
                <a16:creationId xmlns:a16="http://schemas.microsoft.com/office/drawing/2014/main" id="{2E807D9B-AC63-DD0D-5E0D-5B446B1339FB}"/>
              </a:ext>
            </a:extLst>
          </p:cNvPr>
          <p:cNvSpPr>
            <a:spLocks noGrp="1"/>
          </p:cNvSpPr>
          <p:nvPr>
            <p:ph type="ctrTitle"/>
          </p:nvPr>
        </p:nvSpPr>
        <p:spPr>
          <a:xfrm>
            <a:off x="3186113" y="5195719"/>
            <a:ext cx="6480176" cy="1320421"/>
          </a:xfrm>
        </p:spPr>
        <p:txBody>
          <a:bodyPr anchor="t">
            <a:normAutofit/>
          </a:bodyPr>
          <a:lstStyle/>
          <a:p>
            <a:br>
              <a:rPr lang="pl-PL"/>
            </a:br>
            <a:r>
              <a:rPr lang="pl-PL"/>
              <a:t>Jak się nie zniechęcić do efektu zachęty?</a:t>
            </a:r>
            <a:endParaRPr lang="pl-PL" dirty="0"/>
          </a:p>
        </p:txBody>
      </p:sp>
      <p:sp>
        <p:nvSpPr>
          <p:cNvPr id="4" name="Symbol zastępczy numeru slajdu 3" hidden="1">
            <a:extLst>
              <a:ext uri="{FF2B5EF4-FFF2-40B4-BE49-F238E27FC236}">
                <a16:creationId xmlns:a16="http://schemas.microsoft.com/office/drawing/2014/main" id="{5061B92F-BA6C-B994-B0B1-11E5EAE9A655}"/>
              </a:ext>
            </a:extLst>
          </p:cNvPr>
          <p:cNvSpPr>
            <a:spLocks noGrp="1"/>
          </p:cNvSpPr>
          <p:nvPr>
            <p:ph type="sldNum" sz="quarter" idx="4294967295"/>
          </p:nvPr>
        </p:nvSpPr>
        <p:spPr>
          <a:xfrm>
            <a:off x="9612313" y="7019925"/>
            <a:ext cx="1079500" cy="179388"/>
          </a:xfrm>
        </p:spPr>
        <p:txBody>
          <a:bodyPr/>
          <a:lstStyle/>
          <a:p>
            <a:pPr>
              <a:spcAft>
                <a:spcPts val="600"/>
              </a:spcAft>
            </a:pPr>
            <a:fld id="{BC29D94E-038F-4D2D-80A8-2F6BC0BA860D}" type="slidenum">
              <a:rPr lang="pl-PL" smtClean="0"/>
              <a:pPr>
                <a:spcAft>
                  <a:spcPts val="600"/>
                </a:spcAft>
              </a:pPr>
              <a:t>98</a:t>
            </a:fld>
            <a:endParaRPr lang="pl-PL"/>
          </a:p>
        </p:txBody>
      </p:sp>
    </p:spTree>
    <p:extLst>
      <p:ext uri="{BB962C8B-B14F-4D97-AF65-F5344CB8AC3E}">
        <p14:creationId xmlns:p14="http://schemas.microsoft.com/office/powerpoint/2010/main" val="393442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1ED1DA76-B781-4663-A0A9-9FA7209BB6FB}"/>
              </a:ext>
            </a:extLst>
          </p:cNvPr>
          <p:cNvSpPr>
            <a:spLocks noGrp="1"/>
          </p:cNvSpPr>
          <p:nvPr>
            <p:ph type="title"/>
          </p:nvPr>
        </p:nvSpPr>
        <p:spPr>
          <a:xfrm>
            <a:off x="5345906" y="899836"/>
            <a:ext cx="4320000" cy="1080001"/>
          </a:xfrm>
        </p:spPr>
        <p:txBody>
          <a:bodyPr anchor="t">
            <a:normAutofit/>
          </a:bodyPr>
          <a:lstStyle/>
          <a:p>
            <a:r>
              <a:rPr lang="pl-PL" sz="2600"/>
              <a:t>Zakaz finansowania projektów zakończonych</a:t>
            </a:r>
          </a:p>
        </p:txBody>
      </p:sp>
      <p:sp>
        <p:nvSpPr>
          <p:cNvPr id="5" name="Symbol zastępczy zawartości 4">
            <a:extLst>
              <a:ext uri="{FF2B5EF4-FFF2-40B4-BE49-F238E27FC236}">
                <a16:creationId xmlns:a16="http://schemas.microsoft.com/office/drawing/2014/main" id="{5E139639-4E32-4608-B829-F27993C4A821}"/>
              </a:ext>
            </a:extLst>
          </p:cNvPr>
          <p:cNvSpPr>
            <a:spLocks noGrp="1"/>
          </p:cNvSpPr>
          <p:nvPr>
            <p:ph sz="half" idx="1"/>
          </p:nvPr>
        </p:nvSpPr>
        <p:spPr>
          <a:xfrm>
            <a:off x="5345906" y="1979837"/>
            <a:ext cx="4320382" cy="4680002"/>
          </a:xfrm>
        </p:spPr>
        <p:txBody>
          <a:bodyPr>
            <a:normAutofit/>
          </a:bodyPr>
          <a:lstStyle/>
          <a:p>
            <a:r>
              <a:rPr lang="pl-PL" dirty="0">
                <a:effectLst/>
              </a:rPr>
              <a:t>Podobnie jak w perspektywie 2014-2020, obecnie obowiązujące przepisy także </a:t>
            </a:r>
            <a:r>
              <a:rPr lang="pl-PL" b="1" dirty="0">
                <a:effectLst/>
              </a:rPr>
              <a:t>umożliwiają przyjmowanie do finansowania projektów rozpoczętych przed datą początkową kwalifikowalności wydatków</a:t>
            </a:r>
            <a:r>
              <a:rPr lang="pl-PL" dirty="0">
                <a:effectLst/>
              </a:rPr>
              <a:t>. Projekty te nie mogą być fizycznie ukończone lub w pełni zrealizowane przed złożeniem wniosku o dofinansowanie w ramach programu, niezależnie od tego, czy wszystkie płatności zostały dokonane.</a:t>
            </a:r>
          </a:p>
          <a:p>
            <a:endParaRPr lang="pl-PL" dirty="0"/>
          </a:p>
        </p:txBody>
      </p:sp>
      <p:sp>
        <p:nvSpPr>
          <p:cNvPr id="3" name="Symbol zastępczy numeru slajdu 2">
            <a:extLst>
              <a:ext uri="{FF2B5EF4-FFF2-40B4-BE49-F238E27FC236}">
                <a16:creationId xmlns:a16="http://schemas.microsoft.com/office/drawing/2014/main" id="{49BD2ACF-A31B-49EE-B59C-20E5D7796B08}"/>
              </a:ext>
            </a:extLst>
          </p:cNvPr>
          <p:cNvSpPr>
            <a:spLocks noGrp="1"/>
          </p:cNvSpPr>
          <p:nvPr>
            <p:ph type="sldNum" sz="quarter" idx="10"/>
          </p:nvPr>
        </p:nvSpPr>
        <p:spPr>
          <a:xfrm>
            <a:off x="8585200" y="7019837"/>
            <a:ext cx="1080000" cy="180000"/>
          </a:xfrm>
        </p:spPr>
        <p:txBody>
          <a:bodyPr vert="horz" lIns="100796" tIns="50398" rIns="100796" bIns="50398" rtlCol="0" anchor="ctr" anchorCtr="0">
            <a:normAutofit/>
          </a:bodyPr>
          <a:lstStyle>
            <a:defPPr rtl="0">
              <a:defRPr lang="pl-pl"/>
            </a:defPPr>
            <a:lvl1pPr marL="0" algn="r"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fld id="{8699F50C-BE38-4BD0-BA84-9B090E1F2B9B}" type="slidenum">
              <a:rPr lang="pl-PL" sz="500" smtClean="0">
                <a:solidFill>
                  <a:schemeClr val="tx2"/>
                </a:solidFill>
              </a:rPr>
              <a:pPr>
                <a:lnSpc>
                  <a:spcPct val="90000"/>
                </a:lnSpc>
                <a:spcAft>
                  <a:spcPts val="496"/>
                </a:spcAft>
              </a:pPr>
              <a:t>99</a:t>
            </a:fld>
            <a:endParaRPr lang="pl-PL" sz="500" noProof="0">
              <a:solidFill>
                <a:schemeClr val="tx2"/>
              </a:solidFill>
            </a:endParaRPr>
          </a:p>
        </p:txBody>
      </p:sp>
      <p:pic>
        <p:nvPicPr>
          <p:cNvPr id="7" name="Symbol zastępczy zawartości 6" descr="Obraz zawierający fala, nocne niebo&#10;&#10;Opis wygenerowany automatycznie">
            <a:extLst>
              <a:ext uri="{FF2B5EF4-FFF2-40B4-BE49-F238E27FC236}">
                <a16:creationId xmlns:a16="http://schemas.microsoft.com/office/drawing/2014/main" id="{FC7D8067-58C8-42D4-9958-F5D51F0081FC}"/>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l="7885" r="16583" b="3"/>
          <a:stretch/>
        </p:blipFill>
        <p:spPr>
          <a:xfrm>
            <a:off x="20" y="900113"/>
            <a:ext cx="4986318" cy="5759726"/>
          </a:xfrm>
          <a:noFill/>
        </p:spPr>
      </p:pic>
      <p:sp>
        <p:nvSpPr>
          <p:cNvPr id="2" name="Symbol zastępczy stopki 1">
            <a:extLst>
              <a:ext uri="{FF2B5EF4-FFF2-40B4-BE49-F238E27FC236}">
                <a16:creationId xmlns:a16="http://schemas.microsoft.com/office/drawing/2014/main" id="{FA2515F7-0D2D-4ED6-A50B-7C6F1CC45F30}"/>
              </a:ext>
            </a:extLst>
          </p:cNvPr>
          <p:cNvSpPr>
            <a:spLocks noGrp="1"/>
          </p:cNvSpPr>
          <p:nvPr>
            <p:ph type="ftr" sz="quarter" idx="4294967295"/>
          </p:nvPr>
        </p:nvSpPr>
        <p:spPr>
          <a:prstGeom prst="rect">
            <a:avLst/>
          </a:prstGeom>
        </p:spPr>
        <p:txBody>
          <a:bodyPr vert="horz" lIns="100796" tIns="50398" rIns="100796" bIns="50398" rtlCol="0" anchor="ctr">
            <a:normAutofit fontScale="25000" lnSpcReduction="20000"/>
          </a:bodyPr>
          <a:lstStyle>
            <a:defPPr rtl="0">
              <a:defRPr lang="pl-pl"/>
            </a:defPPr>
            <a:lvl1pPr marL="0" algn="l" defTabSz="1007943" rtl="0" eaLnBrk="1" latinLnBrk="0" hangingPunct="1">
              <a:defRPr sz="1323" kern="1200">
                <a:solidFill>
                  <a:schemeClr val="bg2"/>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a:lstStyle>
          <a:p>
            <a:pPr>
              <a:lnSpc>
                <a:spcPct val="90000"/>
              </a:lnSpc>
              <a:spcAft>
                <a:spcPts val="496"/>
              </a:spcAft>
            </a:pPr>
            <a:r>
              <a:rPr lang="pl-PL" sz="300"/>
              <a:t>Dodaj stopkę</a:t>
            </a:r>
            <a:endParaRPr lang="pl-PL" sz="300" noProof="0"/>
          </a:p>
        </p:txBody>
      </p:sp>
    </p:spTree>
    <p:extLst>
      <p:ext uri="{BB962C8B-B14F-4D97-AF65-F5344CB8AC3E}">
        <p14:creationId xmlns:p14="http://schemas.microsoft.com/office/powerpoint/2010/main" val="1555567794"/>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FA1F3B16C8C704DA37A63ACA9CA61DD" ma:contentTypeVersion="14" ma:contentTypeDescription="Utwórz nowy dokument." ma:contentTypeScope="" ma:versionID="3b8d1f156b98b844c2179feaf6fb49f8">
  <xsd:schema xmlns:xsd="http://www.w3.org/2001/XMLSchema" xmlns:xs="http://www.w3.org/2001/XMLSchema" xmlns:p="http://schemas.microsoft.com/office/2006/metadata/properties" xmlns:ns3="d4f64a22-a125-4b7a-afce-4a30c86a8f7c" xmlns:ns4="d47a4560-aee9-43e8-973f-2abd655c26a0" targetNamespace="http://schemas.microsoft.com/office/2006/metadata/properties" ma:root="true" ma:fieldsID="9f70f3c22ece0843ccea75003f12c394" ns3:_="" ns4:_="">
    <xsd:import namespace="d4f64a22-a125-4b7a-afce-4a30c86a8f7c"/>
    <xsd:import namespace="d47a4560-aee9-43e8-973f-2abd655c26a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f64a22-a125-4b7a-afce-4a30c86a8f7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7a4560-aee9-43e8-973f-2abd655c26a0" elementFormDefault="qualified">
    <xsd:import namespace="http://schemas.microsoft.com/office/2006/documentManagement/types"/>
    <xsd:import namespace="http://schemas.microsoft.com/office/infopath/2007/PartnerControls"/>
    <xsd:element name="SharedWithUsers" ma:index="12"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Udostępnione dla — szczegóły" ma:internalName="SharedWithDetails" ma:readOnly="true">
      <xsd:simpleType>
        <xsd:restriction base="dms:Note">
          <xsd:maxLength value="255"/>
        </xsd:restriction>
      </xsd:simpleType>
    </xsd:element>
    <xsd:element name="SharingHintHash" ma:index="14" nillable="true" ma:displayName="Skrót wskazówki dotyczącej udostępniani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AE707B-CAB2-4EF2-9059-DA173A9CEE37}">
  <ds:schemaRefs>
    <ds:schemaRef ds:uri="http://schemas.microsoft.com/sharepoint/v3/contenttype/forms"/>
  </ds:schemaRefs>
</ds:datastoreItem>
</file>

<file path=customXml/itemProps2.xml><?xml version="1.0" encoding="utf-8"?>
<ds:datastoreItem xmlns:ds="http://schemas.openxmlformats.org/officeDocument/2006/customXml" ds:itemID="{60734B14-AD9C-4F5D-B1E5-B1777D81BF07}">
  <ds:schemaRefs>
    <ds:schemaRef ds:uri="http://purl.org/dc/elements/1.1/"/>
    <ds:schemaRef ds:uri="d4f64a22-a125-4b7a-afce-4a30c86a8f7c"/>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d47a4560-aee9-43e8-973f-2abd655c26a0"/>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B9266E9-47D5-4BEA-96BB-91834E0157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f64a22-a125-4b7a-afce-4a30c86a8f7c"/>
    <ds:schemaRef ds:uri="d47a4560-aee9-43e8-973f-2abd655c2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1122</TotalTime>
  <Words>14874</Words>
  <Application>Microsoft Office PowerPoint</Application>
  <PresentationFormat>Niestandardowy</PresentationFormat>
  <Paragraphs>1060</Paragraphs>
  <Slides>138</Slides>
  <Notes>12</Notes>
  <HiddenSlides>0</HiddenSlides>
  <MMClips>1</MMClips>
  <ScaleCrop>false</ScaleCrop>
  <HeadingPairs>
    <vt:vector size="6" baseType="variant">
      <vt:variant>
        <vt:lpstr>Używane czcionki</vt:lpstr>
      </vt:variant>
      <vt:variant>
        <vt:i4>11</vt:i4>
      </vt:variant>
      <vt:variant>
        <vt:lpstr>Motyw</vt:lpstr>
      </vt:variant>
      <vt:variant>
        <vt:i4>1</vt:i4>
      </vt:variant>
      <vt:variant>
        <vt:lpstr>Tytuły slajdów</vt:lpstr>
      </vt:variant>
      <vt:variant>
        <vt:i4>138</vt:i4>
      </vt:variant>
    </vt:vector>
  </HeadingPairs>
  <TitlesOfParts>
    <vt:vector size="150" baseType="lpstr">
      <vt:lpstr>Arial</vt:lpstr>
      <vt:lpstr>Calibri</vt:lpstr>
      <vt:lpstr>Cambria</vt:lpstr>
      <vt:lpstr>Century Schoolbook</vt:lpstr>
      <vt:lpstr>Courier New</vt:lpstr>
      <vt:lpstr>仿宋_GB2312</vt:lpstr>
      <vt:lpstr>Open Sans</vt:lpstr>
      <vt:lpstr>Symbol</vt:lpstr>
      <vt:lpstr>Tahoma</vt:lpstr>
      <vt:lpstr>Times New Roman</vt:lpstr>
      <vt:lpstr>Wingdings</vt:lpstr>
      <vt:lpstr>Motyw pakietu Office</vt:lpstr>
      <vt:lpstr> </vt:lpstr>
      <vt:lpstr>Program szkolenia</vt:lpstr>
      <vt:lpstr>Co to jest pomoc publiczna?</vt:lpstr>
      <vt:lpstr>Kiedy płynie pomoc państwa…</vt:lpstr>
      <vt:lpstr>Brak pomocy</vt:lpstr>
      <vt:lpstr>Pomoc publiczna</vt:lpstr>
      <vt:lpstr>TEST WYSTĘPOWANIA POMOCY PUBLICZNEJ</vt:lpstr>
      <vt:lpstr> Przedsiębiorca/przedsiębiorstwo</vt:lpstr>
      <vt:lpstr>Jesteś przedsiębiorcą nawet jeśli o tym nie wiesz, albo ustawa tego nie przewiduje !</vt:lpstr>
      <vt:lpstr>Single economic unit</vt:lpstr>
      <vt:lpstr>Prezentacja programu PowerPoint</vt:lpstr>
      <vt:lpstr>Nie bądź zbyt przedsiębiorczy!</vt:lpstr>
      <vt:lpstr>Przedsiębiorstwo powiązane</vt:lpstr>
      <vt:lpstr>Uszczegółowienie powiązań</vt:lpstr>
      <vt:lpstr>Przedsiębiorstwa partnerskie</vt:lpstr>
      <vt:lpstr>Szczególna rola spółek komunalnych</vt:lpstr>
      <vt:lpstr>Przedsiębiorstwo w trudnej sytuacji</vt:lpstr>
      <vt:lpstr>Prezentacja programu PowerPoint</vt:lpstr>
      <vt:lpstr>Prezentacja programu PowerPoint</vt:lpstr>
      <vt:lpstr>A od strony przedmiotowej? – infrastruktura podwójnego wykorzystania</vt:lpstr>
      <vt:lpstr>Jak wyliczać 20%? - pytanie</vt:lpstr>
      <vt:lpstr>Jak wyliczać 20%?</vt:lpstr>
      <vt:lpstr>Przypisanie środka państwu</vt:lpstr>
      <vt:lpstr>Typy wsparcia </vt:lpstr>
      <vt:lpstr>Niepotrzebne zakupy BAI T-14/96</vt:lpstr>
      <vt:lpstr>Jak rozpoznać korzyść?</vt:lpstr>
      <vt:lpstr>France Telecom</vt:lpstr>
      <vt:lpstr>Kiedy mamy do czynienia z korzyścią  – stanowisko Sądu</vt:lpstr>
      <vt:lpstr>Selektywność pomocy</vt:lpstr>
      <vt:lpstr>Zakłócenie konkurencji</vt:lpstr>
      <vt:lpstr>Wpływ na wymianę handlową</vt:lpstr>
      <vt:lpstr>Jak uniknąć pomocy publicznej?</vt:lpstr>
      <vt:lpstr>Wykluczenie selektywnej korzyści</vt:lpstr>
      <vt:lpstr> </vt:lpstr>
      <vt:lpstr>TEST PRYWATNEGO INWESTORA</vt:lpstr>
      <vt:lpstr>Kto jest porównywalnym inwestorem prywatnym?</vt:lpstr>
      <vt:lpstr>„Pączkujące” testy</vt:lpstr>
      <vt:lpstr>Największy problem TPI  - dowody</vt:lpstr>
      <vt:lpstr>Data dokonania oceny TPI Późniejsza zła wiara nie szkodzi</vt:lpstr>
      <vt:lpstr>Problem z udowodnieniem TPI Gdynia- Kosakowo 2013/NN, 2013/C1</vt:lpstr>
      <vt:lpstr>Druga strona medalu – prerogatywy państwa</vt:lpstr>
      <vt:lpstr>Jakie działania mogą stanowić prerogatywy państwa?</vt:lpstr>
      <vt:lpstr>UOIG C-280/00 Altmark Trans</vt:lpstr>
      <vt:lpstr>Bezpośrednia zgodność transakcji z warunkami rynkowymi</vt:lpstr>
      <vt:lpstr>Wykluczenie zakłócenia konkurencji</vt:lpstr>
      <vt:lpstr>Monopole</vt:lpstr>
      <vt:lpstr>Wykluczenie zakłócenia wymiany handlowej</vt:lpstr>
      <vt:lpstr>Infrastruktura lokalna</vt:lpstr>
      <vt:lpstr>Poziomy pomocy publicznej</vt:lpstr>
      <vt:lpstr>Pomoc publiczna a pomoc i nie pomoc – de minimis</vt:lpstr>
      <vt:lpstr>Co to jest pomoc de minimis?</vt:lpstr>
      <vt:lpstr>Pułap pomocy de minimis</vt:lpstr>
      <vt:lpstr>Data przyznania pomocy de minimis</vt:lpstr>
      <vt:lpstr>Single economic unit</vt:lpstr>
      <vt:lpstr>Fuzje i przejęcia</vt:lpstr>
      <vt:lpstr>Podział przedsiębiorstw</vt:lpstr>
      <vt:lpstr>Kto pod kim dołki kopie – czyli udzielanie pomocy publicznej</vt:lpstr>
      <vt:lpstr>Prezentacja programu PowerPoint</vt:lpstr>
      <vt:lpstr>Prezentacja programu PowerPoint</vt:lpstr>
      <vt:lpstr>Prezentacja programu PowerPoint</vt:lpstr>
      <vt:lpstr>Kiedy pomoc publiczna jest dopuszczalna?</vt:lpstr>
      <vt:lpstr>  ŹRÓDŁA PRAWA W ZAKRESIE POMOCY PUBLICZNEJ  – PODSTAWOWE AKTY PRAWNE </vt:lpstr>
      <vt:lpstr>Dopuszczalność pomocy  Procedura notyfikacji</vt:lpstr>
      <vt:lpstr>KATEGORIE POMOCY PUBLICZNEJ</vt:lpstr>
      <vt:lpstr>Prezentacja programu PowerPoint</vt:lpstr>
      <vt:lpstr>Prezentacja programu PowerPoint</vt:lpstr>
      <vt:lpstr>Kiedy pomoc regionalna jest dozwolona? Jak sprawdza się programy pomocowe?</vt:lpstr>
      <vt:lpstr>Pomoc publiczna w różnych wersjach i przykłady pomocy w poszczególnych programach</vt:lpstr>
      <vt:lpstr>Pomoc regionalna</vt:lpstr>
      <vt:lpstr>Prezentacja programu PowerPoint</vt:lpstr>
      <vt:lpstr>Warunki niezbędne do podpisania umowy</vt:lpstr>
      <vt:lpstr>Pomoc regionalna na podstawie Wytycznych w sprawie pomocy państwa na pomoc regionalną</vt:lpstr>
      <vt:lpstr>Definicja inwestycji początkowej</vt:lpstr>
      <vt:lpstr>Pomoc regionalna na rzecz rozwoju obszarów miejskich</vt:lpstr>
      <vt:lpstr>Pomoc inwestycyjna dla MŚP</vt:lpstr>
      <vt:lpstr>Koszty kwalifikowalne obliczane na podstawie kosztów inwestycji </vt:lpstr>
      <vt:lpstr>Koszty kwalifikowalne obliczane na podstawie kosztów inwestycji </vt:lpstr>
      <vt:lpstr>Koszty kwalifikowalne obliczane na podstawie kosztów wynagrodzenia</vt:lpstr>
      <vt:lpstr>Pomoc podlegająca zgłoszeniu rozporządzenie nie ma zastosowania do pomocy przekraczającej następujące progi:</vt:lpstr>
      <vt:lpstr>Dodatkowe progi</vt:lpstr>
      <vt:lpstr>Dodatkowe progi</vt:lpstr>
      <vt:lpstr>Nowe regulacje w zakresie dotacji UE</vt:lpstr>
      <vt:lpstr>Pakiet legislacyjny dla polityki spójności na lata 2021-2027</vt:lpstr>
      <vt:lpstr>Beneficjent art. 2 pkt 9) rozporządzenia ogólnego</vt:lpstr>
      <vt:lpstr>partnerzy</vt:lpstr>
      <vt:lpstr>projekt</vt:lpstr>
      <vt:lpstr>pieczęć doskonałości</vt:lpstr>
      <vt:lpstr>Wskaźniki</vt:lpstr>
      <vt:lpstr>umowa o dofinansowanie projektu</vt:lpstr>
      <vt:lpstr>Elementy energetyczne i środowiskowe we wnioskach o dofinansowanie</vt:lpstr>
      <vt:lpstr>Zasady horyzontalne funduszy  – Rozporządzenie ogólne – art. 9</vt:lpstr>
      <vt:lpstr>finansowanie krzyżowe</vt:lpstr>
      <vt:lpstr>Podstawowy termin kwalifikowalności wydatków</vt:lpstr>
      <vt:lpstr>Wydatki niekwalifikowalne</vt:lpstr>
      <vt:lpstr>Kiedy VAT może być kwalifikowalny?</vt:lpstr>
      <vt:lpstr>Zasięg terytorialny kwalifikowalności</vt:lpstr>
      <vt:lpstr>przeniesienie produkcji</vt:lpstr>
      <vt:lpstr> Jak się nie zniechęcić do efektu zachęty?</vt:lpstr>
      <vt:lpstr>Zakaz finansowania projektów zakończonych</vt:lpstr>
      <vt:lpstr>Rozpoczęcie prac</vt:lpstr>
      <vt:lpstr>Trwałość projektu</vt:lpstr>
      <vt:lpstr>Skutki naruszenia trwałości</vt:lpstr>
      <vt:lpstr>Prezentacja programu PowerPoint</vt:lpstr>
      <vt:lpstr>Prezentacja programu PowerPoint</vt:lpstr>
      <vt:lpstr>Prezentacja programu PowerPoint</vt:lpstr>
      <vt:lpstr>WYSTĘPOWANIE POMOCY PUBLICZNEJ W PROGRAMACH OPERACYJNYCH</vt:lpstr>
      <vt:lpstr>Pomoc publiczna w projektach z zakresu rewitalizacji, infrastruktury sportowej, kulturalnej i turystycznej </vt:lpstr>
      <vt:lpstr>Pomoc publiczna a sport </vt:lpstr>
      <vt:lpstr>Pomoc publiczna a sport</vt:lpstr>
      <vt:lpstr>Infrastruktura sportowa </vt:lpstr>
      <vt:lpstr>Infrastruktura sportowa </vt:lpstr>
      <vt:lpstr>Decyzja KE z dnia 12.01.2001 w sprawie N 258/00- Niemcy – Park Wodny Dorsten  </vt:lpstr>
      <vt:lpstr>Prezentacja programu PowerPoint</vt:lpstr>
      <vt:lpstr>Pomoc na projekty z zakresu kultury</vt:lpstr>
      <vt:lpstr>Pomoc na projekty z zakresu kultury</vt:lpstr>
      <vt:lpstr>brak komercji/komercja lokalny charakter infrastruktury</vt:lpstr>
      <vt:lpstr>Pomoc na projekty z zakresu kultury</vt:lpstr>
      <vt:lpstr>Pomoc na projekty z zakresu kultury</vt:lpstr>
      <vt:lpstr>Pomoc publiczna na innowacje</vt:lpstr>
      <vt:lpstr>Zakres wsparcia poszczególnych funduszy - art. 5 rozporządzenia ws. EFRR i Funduszu Spójności </vt:lpstr>
      <vt:lpstr>Projekty środowiskowe</vt:lpstr>
      <vt:lpstr>Wyłączenia z zakresu EFRR i Funduszu Spójności</vt:lpstr>
      <vt:lpstr>Dalsze wyłączenia</vt:lpstr>
      <vt:lpstr>Dalsze wyłączenia</vt:lpstr>
      <vt:lpstr>Niskoemisyjny transport</vt:lpstr>
      <vt:lpstr>Prezentacja programu PowerPoint</vt:lpstr>
      <vt:lpstr>Prezentacja programu PowerPoint</vt:lpstr>
      <vt:lpstr>Prezentacja programu PowerPoint</vt:lpstr>
      <vt:lpstr>Prezentacja programu PowerPoint</vt:lpstr>
      <vt:lpstr>Pomoc niezgodna z prawem a pomoc wykorzystana niezgodnie z przeznaczeniem</vt:lpstr>
      <vt:lpstr>Pomoc do zwrotu</vt:lpstr>
      <vt:lpstr>Prezentacja programu PowerPoint</vt:lpstr>
      <vt:lpstr>nieprawidłowość</vt:lpstr>
      <vt:lpstr>Prezentacja programu PowerPoint</vt:lpstr>
      <vt:lpstr>Prezentacja programu PowerPoint</vt:lpstr>
      <vt:lpstr>Monitorowanie pomocy publicznej</vt:lpstr>
      <vt:lpstr>Wycofanie przywileju wyłączenia grupowego</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Sowiński Piotr</dc:creator>
  <cp:lastModifiedBy>Małgorzata Dobrzyńska-Dąbska</cp:lastModifiedBy>
  <cp:revision>41</cp:revision>
  <dcterms:created xsi:type="dcterms:W3CDTF">2022-06-22T09:40:44Z</dcterms:created>
  <dcterms:modified xsi:type="dcterms:W3CDTF">2024-11-28T14:27:53Z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0x0101002FA1F3B16C8C704DA37A63ACA9CA61DD</vt:lpwstr>
  </property>
</Properties>
</file>