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</p:sldMasterIdLst>
  <p:notesMasterIdLst>
    <p:notesMasterId r:id="rId43"/>
  </p:notesMasterIdLst>
  <p:handoutMasterIdLst>
    <p:handoutMasterId r:id="rId44"/>
  </p:handoutMasterIdLst>
  <p:sldIdLst>
    <p:sldId id="256" r:id="rId5"/>
    <p:sldId id="374" r:id="rId6"/>
    <p:sldId id="373" r:id="rId7"/>
    <p:sldId id="402" r:id="rId8"/>
    <p:sldId id="292" r:id="rId9"/>
    <p:sldId id="398" r:id="rId10"/>
    <p:sldId id="397" r:id="rId11"/>
    <p:sldId id="403" r:id="rId12"/>
    <p:sldId id="293" r:id="rId13"/>
    <p:sldId id="404" r:id="rId14"/>
    <p:sldId id="298" r:id="rId15"/>
    <p:sldId id="372" r:id="rId16"/>
    <p:sldId id="405" r:id="rId17"/>
    <p:sldId id="302" r:id="rId18"/>
    <p:sldId id="375" r:id="rId19"/>
    <p:sldId id="406" r:id="rId20"/>
    <p:sldId id="306" r:id="rId21"/>
    <p:sldId id="407" r:id="rId22"/>
    <p:sldId id="382" r:id="rId23"/>
    <p:sldId id="383" r:id="rId24"/>
    <p:sldId id="384" r:id="rId25"/>
    <p:sldId id="385" r:id="rId26"/>
    <p:sldId id="414" r:id="rId27"/>
    <p:sldId id="408" r:id="rId28"/>
    <p:sldId id="351" r:id="rId29"/>
    <p:sldId id="409" r:id="rId30"/>
    <p:sldId id="376" r:id="rId31"/>
    <p:sldId id="410" r:id="rId32"/>
    <p:sldId id="377" r:id="rId33"/>
    <p:sldId id="411" r:id="rId34"/>
    <p:sldId id="378" r:id="rId35"/>
    <p:sldId id="379" r:id="rId36"/>
    <p:sldId id="412" r:id="rId37"/>
    <p:sldId id="395" r:id="rId38"/>
    <p:sldId id="396" r:id="rId39"/>
    <p:sldId id="400" r:id="rId40"/>
    <p:sldId id="401" r:id="rId41"/>
    <p:sldId id="260" r:id="rId42"/>
  </p:sldIdLst>
  <p:sldSz cx="10691813" cy="7559675"/>
  <p:notesSz cx="6742113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k" id="{5230D26A-10E4-450E-A8BC-3B0AB787A374}">
          <p14:sldIdLst>
            <p14:sldId id="256"/>
            <p14:sldId id="374"/>
            <p14:sldId id="373"/>
            <p14:sldId id="402"/>
            <p14:sldId id="292"/>
            <p14:sldId id="398"/>
            <p14:sldId id="397"/>
            <p14:sldId id="403"/>
            <p14:sldId id="293"/>
            <p14:sldId id="404"/>
            <p14:sldId id="298"/>
            <p14:sldId id="372"/>
            <p14:sldId id="405"/>
            <p14:sldId id="302"/>
            <p14:sldId id="375"/>
            <p14:sldId id="406"/>
            <p14:sldId id="306"/>
            <p14:sldId id="407"/>
            <p14:sldId id="382"/>
            <p14:sldId id="383"/>
            <p14:sldId id="384"/>
            <p14:sldId id="385"/>
            <p14:sldId id="414"/>
            <p14:sldId id="408"/>
            <p14:sldId id="351"/>
            <p14:sldId id="409"/>
            <p14:sldId id="376"/>
            <p14:sldId id="410"/>
            <p14:sldId id="377"/>
            <p14:sldId id="411"/>
            <p14:sldId id="378"/>
            <p14:sldId id="379"/>
            <p14:sldId id="412"/>
            <p14:sldId id="395"/>
            <p14:sldId id="396"/>
            <p14:sldId id="400"/>
            <p14:sldId id="401"/>
            <p14:sldId id="26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lenik Agnieszka" initials="PA" lastIdx="1" clrIdx="0">
    <p:extLst>
      <p:ext uri="{19B8F6BF-5375-455C-9EA6-DF929625EA0E}">
        <p15:presenceInfo xmlns:p15="http://schemas.microsoft.com/office/powerpoint/2012/main" userId="S::Agnieszka.Palenik@mfipr.gov.pl::6a0c958d-6557-4bbd-8aa6-03360055b1e8" providerId="AD"/>
      </p:ext>
    </p:extLst>
  </p:cmAuthor>
  <p:cmAuthor id="2" name="Dąbek Justyna" initials="DJ" lastIdx="3" clrIdx="1">
    <p:extLst>
      <p:ext uri="{19B8F6BF-5375-455C-9EA6-DF929625EA0E}">
        <p15:presenceInfo xmlns:p15="http://schemas.microsoft.com/office/powerpoint/2012/main" userId="S-1-5-21-833596994-3496505273-2944068786-1298" providerId="AD"/>
      </p:ext>
    </p:extLst>
  </p:cmAuthor>
  <p:cmAuthor id="3" name="Paszenda Agnieszka" initials="PA" lastIdx="9" clrIdx="2">
    <p:extLst>
      <p:ext uri="{19B8F6BF-5375-455C-9EA6-DF929625EA0E}">
        <p15:presenceInfo xmlns:p15="http://schemas.microsoft.com/office/powerpoint/2012/main" userId="S-1-5-21-833596994-3496505273-2944068786-8030" providerId="AD"/>
      </p:ext>
    </p:extLst>
  </p:cmAuthor>
  <p:cmAuthor id="4" name="Suliga Katarzyna" initials="SK" lastIdx="4" clrIdx="3">
    <p:extLst>
      <p:ext uri="{19B8F6BF-5375-455C-9EA6-DF929625EA0E}">
        <p15:presenceInfo xmlns:p15="http://schemas.microsoft.com/office/powerpoint/2012/main" userId="S::suligak@slaskie.pl::fe920f5f-12c3-45e2-8314-310f4079be67" providerId="AD"/>
      </p:ext>
    </p:extLst>
  </p:cmAuthor>
  <p:cmAuthor id="5" name="Kier Michał" initials="KM" lastIdx="1" clrIdx="4">
    <p:extLst>
      <p:ext uri="{19B8F6BF-5375-455C-9EA6-DF929625EA0E}">
        <p15:presenceInfo xmlns:p15="http://schemas.microsoft.com/office/powerpoint/2012/main" userId="S::kierm@slaskie.pl::fccc8b42-1bb0-458b-bb2b-70f0498c83b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0F61"/>
    <a:srgbClr val="DB310F"/>
    <a:srgbClr val="2156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6" autoAdjust="0"/>
    <p:restoredTop sz="93721" autoAdjust="0"/>
  </p:normalViewPr>
  <p:slideViewPr>
    <p:cSldViewPr showGuides="1">
      <p:cViewPr varScale="1">
        <p:scale>
          <a:sx n="97" d="100"/>
          <a:sy n="97" d="100"/>
        </p:scale>
        <p:origin x="1572" y="90"/>
      </p:cViewPr>
      <p:guideLst>
        <p:guide orient="horz" pos="2381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7" d="100"/>
          <a:sy n="87" d="100"/>
        </p:scale>
        <p:origin x="195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D7CA06BC-46DC-4813-AD83-B79D92B5ECF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3" cy="495348"/>
          </a:xfrm>
          <a:prstGeom prst="rect">
            <a:avLst/>
          </a:prstGeom>
        </p:spPr>
        <p:txBody>
          <a:bodyPr vert="horz" lIns="91504" tIns="45752" rIns="91504" bIns="45752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CBF71FDB-7BB9-4D68-A7B9-41F18B44898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8970" y="0"/>
            <a:ext cx="2921583" cy="495348"/>
          </a:xfrm>
          <a:prstGeom prst="rect">
            <a:avLst/>
          </a:prstGeom>
        </p:spPr>
        <p:txBody>
          <a:bodyPr vert="horz" lIns="91504" tIns="45752" rIns="91504" bIns="45752" rtlCol="0"/>
          <a:lstStyle>
            <a:lvl1pPr algn="r">
              <a:defRPr sz="1200"/>
            </a:lvl1pPr>
          </a:lstStyle>
          <a:p>
            <a:fld id="{E58E870A-5405-49E9-8893-4ED76E127DB0}" type="datetimeFigureOut">
              <a:rPr lang="pl-PL" smtClean="0"/>
              <a:t>2024-11-28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5A82A714-61AB-4B8C-8C5C-11C5FF7DC2F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921583" cy="495347"/>
          </a:xfrm>
          <a:prstGeom prst="rect">
            <a:avLst/>
          </a:prstGeom>
        </p:spPr>
        <p:txBody>
          <a:bodyPr vert="horz" lIns="91504" tIns="45752" rIns="91504" bIns="45752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D1170E61-CE7B-44B3-80D9-C83B6CD5736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8970" y="9377317"/>
            <a:ext cx="2921583" cy="495347"/>
          </a:xfrm>
          <a:prstGeom prst="rect">
            <a:avLst/>
          </a:prstGeom>
        </p:spPr>
        <p:txBody>
          <a:bodyPr vert="horz" lIns="91504" tIns="45752" rIns="91504" bIns="45752" rtlCol="0" anchor="b"/>
          <a:lstStyle>
            <a:lvl1pPr algn="r">
              <a:defRPr sz="1200"/>
            </a:lvl1pPr>
          </a:lstStyle>
          <a:p>
            <a:fld id="{7F166712-C50C-420D-BDBA-E1FB4006A07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88443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3" cy="495348"/>
          </a:xfrm>
          <a:prstGeom prst="rect">
            <a:avLst/>
          </a:prstGeom>
        </p:spPr>
        <p:txBody>
          <a:bodyPr vert="horz" lIns="91504" tIns="45752" rIns="91504" bIns="45752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18970" y="0"/>
            <a:ext cx="2921583" cy="495348"/>
          </a:xfrm>
          <a:prstGeom prst="rect">
            <a:avLst/>
          </a:prstGeom>
        </p:spPr>
        <p:txBody>
          <a:bodyPr vert="horz" lIns="91504" tIns="45752" rIns="91504" bIns="45752" rtlCol="0"/>
          <a:lstStyle>
            <a:lvl1pPr algn="r">
              <a:defRPr sz="1200"/>
            </a:lvl1pPr>
          </a:lstStyle>
          <a:p>
            <a:fld id="{7EEEFF2B-0721-7148-92D1-1650B5B78E9F}" type="datetimeFigureOut">
              <a:rPr lang="pl-PL" smtClean="0"/>
              <a:t>2024-11-28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016000" y="1235075"/>
            <a:ext cx="4710113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04" tIns="45752" rIns="91504" bIns="45752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4212" y="4751220"/>
            <a:ext cx="5393690" cy="3887361"/>
          </a:xfrm>
          <a:prstGeom prst="rect">
            <a:avLst/>
          </a:prstGeom>
        </p:spPr>
        <p:txBody>
          <a:bodyPr vert="horz" lIns="91504" tIns="45752" rIns="91504" bIns="45752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21583" cy="495347"/>
          </a:xfrm>
          <a:prstGeom prst="rect">
            <a:avLst/>
          </a:prstGeom>
        </p:spPr>
        <p:txBody>
          <a:bodyPr vert="horz" lIns="91504" tIns="45752" rIns="91504" bIns="45752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18970" y="9377317"/>
            <a:ext cx="2921583" cy="495347"/>
          </a:xfrm>
          <a:prstGeom prst="rect">
            <a:avLst/>
          </a:prstGeom>
        </p:spPr>
        <p:txBody>
          <a:bodyPr vert="horz" lIns="91504" tIns="45752" rIns="91504" bIns="45752" rtlCol="0" anchor="b"/>
          <a:lstStyle>
            <a:lvl1pPr algn="r">
              <a:defRPr sz="1200"/>
            </a:lvl1pPr>
          </a:lstStyle>
          <a:p>
            <a:fld id="{2C02B4DB-5212-AD42-B2C1-BD19AC94D4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2773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40402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38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09997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11.jpe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10.jpeg"/><Relationship Id="rId2" Type="http://schemas.openxmlformats.org/officeDocument/2006/relationships/image" Target="../media/image4.png"/><Relationship Id="rId16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8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6613" y="1973818"/>
            <a:ext cx="8639675" cy="4326381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60" y="1973818"/>
            <a:ext cx="3959225" cy="72009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2B41AD81-079D-B212-C8B7-9A9D3BEE517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32" y="540402"/>
            <a:ext cx="1080000" cy="108000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A433181-6EED-44B3-4822-4AF9E6BA906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788" y="540402"/>
            <a:ext cx="1080000" cy="108000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276322E5-6025-7EA2-67FB-9F57E921005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944" y="540402"/>
            <a:ext cx="1080000" cy="108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59113"/>
            <a:ext cx="7920115" cy="1107677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2A3D249-6366-4532-95C2-9DDC07D17B44}" type="datetime1">
              <a:rPr lang="pl-PL" smtClean="0"/>
              <a:t>2024-11-28</a:t>
            </a:fld>
            <a:endParaRPr lang="pl-PL" dirty="0"/>
          </a:p>
        </p:txBody>
      </p:sp>
      <p:grpSp>
        <p:nvGrpSpPr>
          <p:cNvPr id="26" name="Grupa 25">
            <a:extLst>
              <a:ext uri="{FF2B5EF4-FFF2-40B4-BE49-F238E27FC236}">
                <a16:creationId xmlns:a16="http://schemas.microsoft.com/office/drawing/2014/main" id="{BCC7133F-DD34-4441-A081-09B1F39CBAAF}"/>
              </a:ext>
            </a:extLst>
          </p:cNvPr>
          <p:cNvGrpSpPr/>
          <p:nvPr userDrawn="1"/>
        </p:nvGrpSpPr>
        <p:grpSpPr>
          <a:xfrm>
            <a:off x="100601" y="6343237"/>
            <a:ext cx="10492198" cy="1192200"/>
            <a:chOff x="153899" y="6417375"/>
            <a:chExt cx="10492198" cy="1192200"/>
          </a:xfrm>
        </p:grpSpPr>
        <p:pic>
          <p:nvPicPr>
            <p:cNvPr id="17" name="Obraz 16">
              <a:extLst>
                <a:ext uri="{FF2B5EF4-FFF2-40B4-BE49-F238E27FC236}">
                  <a16:creationId xmlns:a16="http://schemas.microsoft.com/office/drawing/2014/main" id="{C936F308-DEB3-4543-84FA-4EAB6957153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2550" y="6544452"/>
              <a:ext cx="2497838" cy="950945"/>
            </a:xfrm>
            <a:prstGeom prst="rect">
              <a:avLst/>
            </a:prstGeom>
          </p:spPr>
        </p:pic>
        <p:pic>
          <p:nvPicPr>
            <p:cNvPr id="19" name="Obraz 18">
              <a:extLst>
                <a:ext uri="{FF2B5EF4-FFF2-40B4-BE49-F238E27FC236}">
                  <a16:creationId xmlns:a16="http://schemas.microsoft.com/office/drawing/2014/main" id="{4F20D11C-E08F-472A-AAFB-DA475B3F627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899" y="6433030"/>
              <a:ext cx="2463956" cy="1117120"/>
            </a:xfrm>
            <a:prstGeom prst="rect">
              <a:avLst/>
            </a:prstGeom>
          </p:spPr>
        </p:pic>
        <p:pic>
          <p:nvPicPr>
            <p:cNvPr id="21" name="Obraz 20">
              <a:extLst>
                <a:ext uri="{FF2B5EF4-FFF2-40B4-BE49-F238E27FC236}">
                  <a16:creationId xmlns:a16="http://schemas.microsoft.com/office/drawing/2014/main" id="{B8BA551F-4A8B-41BD-9DB0-3202880F5B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5351" y="6544452"/>
              <a:ext cx="2929811" cy="938047"/>
            </a:xfrm>
            <a:prstGeom prst="rect">
              <a:avLst/>
            </a:prstGeom>
          </p:spPr>
        </p:pic>
        <p:pic>
          <p:nvPicPr>
            <p:cNvPr id="23" name="Obraz 22">
              <a:extLst>
                <a:ext uri="{FF2B5EF4-FFF2-40B4-BE49-F238E27FC236}">
                  <a16:creationId xmlns:a16="http://schemas.microsoft.com/office/drawing/2014/main" id="{49A831D7-01A3-482A-B6D5-47E8C97B5F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0242" y="6417375"/>
              <a:ext cx="2275855" cy="1192200"/>
            </a:xfrm>
            <a:prstGeom prst="rect">
              <a:avLst/>
            </a:prstGeom>
          </p:spPr>
        </p:pic>
        <p:cxnSp>
          <p:nvCxnSpPr>
            <p:cNvPr id="25" name="Łącznik prosty 24">
              <a:extLst>
                <a:ext uri="{FF2B5EF4-FFF2-40B4-BE49-F238E27FC236}">
                  <a16:creationId xmlns:a16="http://schemas.microsoft.com/office/drawing/2014/main" id="{697FB335-B217-4C87-AB16-011329E672B4}"/>
                </a:ext>
              </a:extLst>
            </p:cNvPr>
            <p:cNvCxnSpPr/>
            <p:nvPr userDrawn="1"/>
          </p:nvCxnSpPr>
          <p:spPr>
            <a:xfrm>
              <a:off x="8239050" y="6686847"/>
              <a:ext cx="0" cy="60948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557672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>
            <a:extLst>
              <a:ext uri="{FF2B5EF4-FFF2-40B4-BE49-F238E27FC236}">
                <a16:creationId xmlns:a16="http://schemas.microsoft.com/office/drawing/2014/main" id="{F8E39A3A-22D6-B8ED-2F58-16F69704FFAA}"/>
              </a:ext>
            </a:extLst>
          </p:cNvPr>
          <p:cNvSpPr/>
          <p:nvPr userDrawn="1"/>
        </p:nvSpPr>
        <p:spPr>
          <a:xfrm>
            <a:off x="2465388" y="4500563"/>
            <a:ext cx="8226426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Symbol zastępczy obrazu 10">
            <a:extLst>
              <a:ext uri="{FF2B5EF4-FFF2-40B4-BE49-F238E27FC236}">
                <a16:creationId xmlns:a16="http://schemas.microsoft.com/office/drawing/2014/main" id="{A760FD32-D539-3290-0E5F-1B5EF08EB2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25525" y="0"/>
            <a:ext cx="8640763" cy="5221288"/>
          </a:xfrm>
          <a:custGeom>
            <a:avLst/>
            <a:gdLst>
              <a:gd name="connsiteX0" fmla="*/ 0 w 8640763"/>
              <a:gd name="connsiteY0" fmla="*/ 0 h 5221288"/>
              <a:gd name="connsiteX1" fmla="*/ 8640763 w 8640763"/>
              <a:gd name="connsiteY1" fmla="*/ 0 h 5221288"/>
              <a:gd name="connsiteX2" fmla="*/ 8640763 w 8640763"/>
              <a:gd name="connsiteY2" fmla="*/ 4500563 h 5221288"/>
              <a:gd name="connsiteX3" fmla="*/ 1439863 w 8640763"/>
              <a:gd name="connsiteY3" fmla="*/ 4500563 h 5221288"/>
              <a:gd name="connsiteX4" fmla="*/ 1439863 w 8640763"/>
              <a:gd name="connsiteY4" fmla="*/ 5221288 h 5221288"/>
              <a:gd name="connsiteX5" fmla="*/ 0 w 8640763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40763" h="5221288">
                <a:moveTo>
                  <a:pt x="0" y="0"/>
                </a:moveTo>
                <a:lnTo>
                  <a:pt x="8640763" y="0"/>
                </a:lnTo>
                <a:lnTo>
                  <a:pt x="8640763" y="4500563"/>
                </a:lnTo>
                <a:lnTo>
                  <a:pt x="1439863" y="4500563"/>
                </a:lnTo>
                <a:lnTo>
                  <a:pt x="1439863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pic>
        <p:nvPicPr>
          <p:cNvPr id="7" name="Obraz 6" descr="Obraz zawierający tekst&#10;&#10;Opis wygenerowany automatycznie">
            <a:extLst>
              <a:ext uri="{FF2B5EF4-FFF2-40B4-BE49-F238E27FC236}">
                <a16:creationId xmlns:a16="http://schemas.microsoft.com/office/drawing/2014/main" id="{3B4B8A84-3D08-244B-BF5B-6E361D1A74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975" y="4500563"/>
            <a:ext cx="3959225" cy="7200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C3C397EF-E780-3941-A190-8FF660EE9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5750" y="5593629"/>
            <a:ext cx="7559675" cy="705572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85084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5525" y="1983572"/>
            <a:ext cx="8640763" cy="4316627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5" y="1983572"/>
            <a:ext cx="3959225" cy="7200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70227"/>
            <a:ext cx="7920115" cy="1087764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68EEE8EE-D7CF-4F1D-849B-3E54D1DD80B0}" type="datetime1">
              <a:rPr lang="pl-PL" smtClean="0"/>
              <a:t>2024-11-28</a:t>
            </a:fld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39E0742-6ADE-F448-8437-7F591E1D07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7" y="1244366"/>
            <a:ext cx="381000" cy="381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60567DB-D582-D44E-A6AD-12B2B5F1FE7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545866"/>
            <a:ext cx="381000" cy="381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9EEE39C-033E-F640-8C4C-E23D91BEA33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11" y="1244366"/>
            <a:ext cx="381000" cy="381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C169AC8E-96EA-1048-803E-97D6CEE5E10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86" y="538288"/>
            <a:ext cx="381000" cy="381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5D90F56-CFD2-1A40-B479-B556FC2D370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5" y="545866"/>
            <a:ext cx="381000" cy="381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8E96C1A-FA5C-A24F-9872-8608B9B3BC4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93" y="1254829"/>
            <a:ext cx="381000" cy="381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28B2440F-CBE5-784D-ADC8-E797F64F472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543567"/>
            <a:ext cx="381000" cy="381000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1C717A0E-10D0-FA43-BF65-49909BDCEAFA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18" y="535269"/>
            <a:ext cx="381000" cy="381000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2891D6F-956C-9342-B2BB-C701A5BC5154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256" y="531095"/>
            <a:ext cx="381000" cy="381000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7DE0C268-A93E-1C47-9AA3-10F1F10D0971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02" y="1251987"/>
            <a:ext cx="381000" cy="381000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45508241-FE91-D847-8686-4F72BD31422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3" y="1250549"/>
            <a:ext cx="381000" cy="381000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EB9A3203-260A-FA4A-9526-A6276A5756D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1250549"/>
            <a:ext cx="381000" cy="381000"/>
          </a:xfrm>
          <a:prstGeom prst="rect">
            <a:avLst/>
          </a:prstGeom>
        </p:spPr>
      </p:pic>
      <p:grpSp>
        <p:nvGrpSpPr>
          <p:cNvPr id="24" name="Grupa 23">
            <a:extLst>
              <a:ext uri="{FF2B5EF4-FFF2-40B4-BE49-F238E27FC236}">
                <a16:creationId xmlns:a16="http://schemas.microsoft.com/office/drawing/2014/main" id="{C2FC3C7A-739B-4EFC-B37D-A6D2DD294C57}"/>
              </a:ext>
            </a:extLst>
          </p:cNvPr>
          <p:cNvGrpSpPr/>
          <p:nvPr userDrawn="1"/>
        </p:nvGrpSpPr>
        <p:grpSpPr>
          <a:xfrm>
            <a:off x="178978" y="6367475"/>
            <a:ext cx="10492198" cy="1192200"/>
            <a:chOff x="153899" y="6417375"/>
            <a:chExt cx="10492198" cy="1192200"/>
          </a:xfrm>
        </p:grpSpPr>
        <p:pic>
          <p:nvPicPr>
            <p:cNvPr id="26" name="Obraz 25">
              <a:extLst>
                <a:ext uri="{FF2B5EF4-FFF2-40B4-BE49-F238E27FC236}">
                  <a16:creationId xmlns:a16="http://schemas.microsoft.com/office/drawing/2014/main" id="{DB4C0DFD-74BB-4F9A-9632-77A6DFC9989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2550" y="6544452"/>
              <a:ext cx="2497838" cy="950945"/>
            </a:xfrm>
            <a:prstGeom prst="rect">
              <a:avLst/>
            </a:prstGeom>
          </p:spPr>
        </p:pic>
        <p:pic>
          <p:nvPicPr>
            <p:cNvPr id="28" name="Obraz 27">
              <a:extLst>
                <a:ext uri="{FF2B5EF4-FFF2-40B4-BE49-F238E27FC236}">
                  <a16:creationId xmlns:a16="http://schemas.microsoft.com/office/drawing/2014/main" id="{5FF58B18-2EF8-43C8-A461-528BBCF301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899" y="6433030"/>
              <a:ext cx="2463956" cy="1117120"/>
            </a:xfrm>
            <a:prstGeom prst="rect">
              <a:avLst/>
            </a:prstGeom>
          </p:spPr>
        </p:pic>
        <p:pic>
          <p:nvPicPr>
            <p:cNvPr id="30" name="Obraz 29">
              <a:extLst>
                <a:ext uri="{FF2B5EF4-FFF2-40B4-BE49-F238E27FC236}">
                  <a16:creationId xmlns:a16="http://schemas.microsoft.com/office/drawing/2014/main" id="{28054144-901A-4959-98FE-DB8F41AD46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5351" y="6544452"/>
              <a:ext cx="2929811" cy="938047"/>
            </a:xfrm>
            <a:prstGeom prst="rect">
              <a:avLst/>
            </a:prstGeom>
          </p:spPr>
        </p:pic>
        <p:pic>
          <p:nvPicPr>
            <p:cNvPr id="32" name="Obraz 31">
              <a:extLst>
                <a:ext uri="{FF2B5EF4-FFF2-40B4-BE49-F238E27FC236}">
                  <a16:creationId xmlns:a16="http://schemas.microsoft.com/office/drawing/2014/main" id="{1FD722EA-C207-4AB5-BA3B-40FF3C4634F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0242" y="6417375"/>
              <a:ext cx="2275855" cy="1192200"/>
            </a:xfrm>
            <a:prstGeom prst="rect">
              <a:avLst/>
            </a:prstGeom>
          </p:spPr>
        </p:pic>
        <p:cxnSp>
          <p:nvCxnSpPr>
            <p:cNvPr id="34" name="Łącznik prosty 33">
              <a:extLst>
                <a:ext uri="{FF2B5EF4-FFF2-40B4-BE49-F238E27FC236}">
                  <a16:creationId xmlns:a16="http://schemas.microsoft.com/office/drawing/2014/main" id="{F4AB6B17-5C1B-4CB9-9353-C6945FC80BCA}"/>
                </a:ext>
              </a:extLst>
            </p:cNvPr>
            <p:cNvCxnSpPr/>
            <p:nvPr userDrawn="1"/>
          </p:nvCxnSpPr>
          <p:spPr>
            <a:xfrm>
              <a:off x="8239050" y="6686847"/>
              <a:ext cx="0" cy="60948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860260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(krótk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obrazu 16">
            <a:extLst>
              <a:ext uri="{FF2B5EF4-FFF2-40B4-BE49-F238E27FC236}">
                <a16:creationId xmlns:a16="http://schemas.microsoft.com/office/drawing/2014/main" id="{69383BDA-94B1-6FB6-27E3-0CC3DEDF5A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784975" cy="5221288"/>
          </a:xfrm>
          <a:custGeom>
            <a:avLst/>
            <a:gdLst>
              <a:gd name="connsiteX0" fmla="*/ 0 w 6784975"/>
              <a:gd name="connsiteY0" fmla="*/ 0 h 5221288"/>
              <a:gd name="connsiteX1" fmla="*/ 6784975 w 6784975"/>
              <a:gd name="connsiteY1" fmla="*/ 0 h 5221288"/>
              <a:gd name="connsiteX2" fmla="*/ 6784975 w 6784975"/>
              <a:gd name="connsiteY2" fmla="*/ 4500563 h 5221288"/>
              <a:gd name="connsiteX3" fmla="*/ 2825750 w 6784975"/>
              <a:gd name="connsiteY3" fmla="*/ 4500563 h 5221288"/>
              <a:gd name="connsiteX4" fmla="*/ 2825750 w 6784975"/>
              <a:gd name="connsiteY4" fmla="*/ 5221288 h 5221288"/>
              <a:gd name="connsiteX5" fmla="*/ 0 w 6784975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84975" h="5221288">
                <a:moveTo>
                  <a:pt x="0" y="0"/>
                </a:moveTo>
                <a:lnTo>
                  <a:pt x="6784975" y="0"/>
                </a:lnTo>
                <a:lnTo>
                  <a:pt x="6784975" y="4500563"/>
                </a:lnTo>
                <a:lnTo>
                  <a:pt x="2825750" y="4500563"/>
                </a:lnTo>
                <a:lnTo>
                  <a:pt x="2825750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38965D1A-9BC8-2AB7-6B73-C2BBDA5D66AA}"/>
              </a:ext>
            </a:extLst>
          </p:cNvPr>
          <p:cNvSpPr/>
          <p:nvPr userDrawn="1"/>
        </p:nvSpPr>
        <p:spPr>
          <a:xfrm>
            <a:off x="2825750" y="4500563"/>
            <a:ext cx="6840538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72808" y="5579563"/>
            <a:ext cx="6133117" cy="648546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6444" y="539750"/>
            <a:ext cx="1799844" cy="366725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857886D-A165-4D54-8DB0-CE6586ECA8EC}" type="datetime1">
              <a:rPr lang="pl-PL" smtClean="0"/>
              <a:t>2024-11-28</a:t>
            </a:fld>
            <a:endParaRPr lang="pl-PL" dirty="0"/>
          </a:p>
        </p:txBody>
      </p:sp>
      <p:pic>
        <p:nvPicPr>
          <p:cNvPr id="18" name="Obraz 17" descr="Obraz zawierający tekst&#10;&#10;Opis wygenerowany automatycznie">
            <a:extLst>
              <a:ext uri="{FF2B5EF4-FFF2-40B4-BE49-F238E27FC236}">
                <a16:creationId xmlns:a16="http://schemas.microsoft.com/office/drawing/2014/main" id="{EB4DB370-BCB9-D1E9-5613-5A9DCA5F31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750" y="4500563"/>
            <a:ext cx="3959225" cy="72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935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0D1F565A-4734-6B49-4F72-233C397DE031}"/>
              </a:ext>
            </a:extLst>
          </p:cNvPr>
          <p:cNvSpPr/>
          <p:nvPr userDrawn="1"/>
        </p:nvSpPr>
        <p:spPr>
          <a:xfrm>
            <a:off x="2825749" y="4500563"/>
            <a:ext cx="7196139" cy="21595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12E8330A-FFD8-2BBA-E745-7200C0738B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9925" y="0"/>
            <a:ext cx="6835775" cy="4859338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5775" h="4859338">
                <a:moveTo>
                  <a:pt x="0" y="0"/>
                </a:moveTo>
                <a:lnTo>
                  <a:pt x="6835775" y="0"/>
                </a:lnTo>
                <a:lnTo>
                  <a:pt x="6835775" y="4500563"/>
                </a:lnTo>
                <a:lnTo>
                  <a:pt x="2155824" y="4500563"/>
                </a:lnTo>
                <a:lnTo>
                  <a:pt x="2155824" y="4859338"/>
                </a:lnTo>
                <a:lnTo>
                  <a:pt x="0" y="48593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BF7E1EF-0AB1-F3B1-F5CD-6A2AA3056193}"/>
              </a:ext>
            </a:extLst>
          </p:cNvPr>
          <p:cNvSpPr/>
          <p:nvPr userDrawn="1"/>
        </p:nvSpPr>
        <p:spPr>
          <a:xfrm>
            <a:off x="3905250" y="4500562"/>
            <a:ext cx="3600449" cy="359395"/>
          </a:xfrm>
          <a:prstGeom prst="rect">
            <a:avLst/>
          </a:prstGeom>
          <a:solidFill>
            <a:srgbClr val="005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3E2C530-5988-0861-50D8-1C7FE1662A60}"/>
              </a:ext>
            </a:extLst>
          </p:cNvPr>
          <p:cNvSpPr/>
          <p:nvPr userDrawn="1"/>
        </p:nvSpPr>
        <p:spPr>
          <a:xfrm>
            <a:off x="2825751" y="4500561"/>
            <a:ext cx="1079500" cy="3587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86113" y="5195719"/>
            <a:ext cx="6480176" cy="1320421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9016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ajd - tytuł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05279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ajd - tytuł + 2 elementy zawartości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34000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- tytuł + zdjęcie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5906" y="899836"/>
            <a:ext cx="4320000" cy="1080001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906" y="1979837"/>
            <a:ext cx="4320382" cy="468000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E681B9F9-7BA5-2D43-A1BD-8AF5D02506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900113"/>
            <a:ext cx="4986338" cy="5759726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53987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Slajd - tytuł + zawartość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630E28BA-19A4-6182-CE10-65107EDF6B75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9991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Slajd - tytuł + 2 elementy zawartości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A72189C-757E-47DF-313E-E0F36399C0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363107C-97A9-9A5D-A2A2-E6ABB7ED4C62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5970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108000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5907" y="1979837"/>
            <a:ext cx="8640382" cy="46800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  <a:endParaRPr lang="en-US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617E16B8-2BD0-D12E-978E-94E428DF9717}"/>
              </a:ext>
            </a:extLst>
          </p:cNvPr>
          <p:cNvSpPr/>
          <p:nvPr userDrawn="1"/>
        </p:nvSpPr>
        <p:spPr>
          <a:xfrm>
            <a:off x="1025870" y="0"/>
            <a:ext cx="1080742" cy="1793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662915FD-1FF3-5CF3-5C57-034114B5E6A2}"/>
              </a:ext>
            </a:extLst>
          </p:cNvPr>
          <p:cNvSpPr/>
          <p:nvPr userDrawn="1"/>
        </p:nvSpPr>
        <p:spPr>
          <a:xfrm>
            <a:off x="2106612" y="0"/>
            <a:ext cx="7559293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026AD61-FC69-65FC-05E3-06AA14C89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85200" y="7019837"/>
            <a:ext cx="1080000" cy="180000"/>
          </a:xfrm>
          <a:prstGeom prst="rect">
            <a:avLst/>
          </a:prstGeom>
          <a:noFill/>
        </p:spPr>
        <p:txBody>
          <a:bodyPr vert="horz" lIns="0" tIns="72000" rIns="0" bIns="72000" rtlCol="0" anchor="ctr" anchorCtr="0"/>
          <a:lstStyle>
            <a:lvl1pPr algn="r">
              <a:defRPr sz="10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4C2A84FB-402E-BB6C-632B-D1ADD49B7D8C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6163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25" r:id="rId2"/>
    <p:sldLayoutId id="2147483720" r:id="rId3"/>
    <p:sldLayoutId id="2147483721" r:id="rId4"/>
    <p:sldLayoutId id="2147483710" r:id="rId5"/>
    <p:sldLayoutId id="2147483712" r:id="rId6"/>
    <p:sldLayoutId id="2147483726" r:id="rId7"/>
    <p:sldLayoutId id="2147483740" r:id="rId8"/>
    <p:sldLayoutId id="2147483723" r:id="rId9"/>
    <p:sldLayoutId id="2147483728" r:id="rId10"/>
  </p:sldLayoutIdLst>
  <p:hf hdr="0" ftr="0"/>
  <p:txStyles>
    <p:titleStyle>
      <a:lvl1pPr algn="l" defTabSz="1007943" rtl="0" eaLnBrk="1" latinLnBrk="0" hangingPunct="1">
        <a:lnSpc>
          <a:spcPts val="3600"/>
        </a:lnSpc>
        <a:spcBef>
          <a:spcPct val="0"/>
        </a:spcBef>
        <a:buNone/>
        <a:defRPr sz="2800" b="1" kern="1200">
          <a:solidFill>
            <a:schemeClr val="tx2"/>
          </a:solidFill>
          <a:latin typeface="Open Sans" pitchFamily="2" charset="0"/>
          <a:ea typeface="Open Sans" pitchFamily="2" charset="0"/>
          <a:cs typeface="Open Sans" pitchFamily="2" charset="0"/>
        </a:defRPr>
      </a:lvl1pPr>
    </p:titleStyle>
    <p:bodyStyle>
      <a:lvl1pPr marL="251986" indent="-251986" algn="l" defTabSz="1007943" rtl="0" eaLnBrk="1" latinLnBrk="0" hangingPunct="1">
        <a:lnSpc>
          <a:spcPts val="2400"/>
        </a:lnSpc>
        <a:spcBef>
          <a:spcPts val="1102"/>
        </a:spcBef>
        <a:buClr>
          <a:schemeClr val="accent1"/>
        </a:buClr>
        <a:buFontTx/>
        <a:buBlip>
          <a:blip r:embed="rId12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755957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3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1259929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4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763900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2267872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93">
          <p15:clr>
            <a:srgbClr val="F26B43"/>
          </p15:clr>
        </p15:guide>
        <p15:guide id="2" pos="419">
          <p15:clr>
            <a:srgbClr val="F26B43"/>
          </p15:clr>
        </p15:guide>
        <p15:guide id="3" pos="646">
          <p15:clr>
            <a:srgbClr val="F26B43"/>
          </p15:clr>
        </p15:guide>
        <p15:guide id="4" pos="873">
          <p15:clr>
            <a:srgbClr val="F26B43"/>
          </p15:clr>
        </p15:guide>
        <p15:guide id="5" pos="1100">
          <p15:clr>
            <a:srgbClr val="F26B43"/>
          </p15:clr>
        </p15:guide>
        <p15:guide id="6" pos="1327">
          <p15:clr>
            <a:srgbClr val="F26B43"/>
          </p15:clr>
        </p15:guide>
        <p15:guide id="7" pos="1553">
          <p15:clr>
            <a:srgbClr val="F26B43"/>
          </p15:clr>
        </p15:guide>
        <p15:guide id="8" pos="1780">
          <p15:clr>
            <a:srgbClr val="F26B43"/>
          </p15:clr>
        </p15:guide>
        <p15:guide id="9" pos="2007">
          <p15:clr>
            <a:srgbClr val="F26B43"/>
          </p15:clr>
        </p15:guide>
        <p15:guide id="10" pos="2234">
          <p15:clr>
            <a:srgbClr val="F26B43"/>
          </p15:clr>
        </p15:guide>
        <p15:guide id="11" pos="2460">
          <p15:clr>
            <a:srgbClr val="F26B43"/>
          </p15:clr>
        </p15:guide>
        <p15:guide id="12" pos="2687">
          <p15:clr>
            <a:srgbClr val="F26B43"/>
          </p15:clr>
        </p15:guide>
        <p15:guide id="13" pos="2914">
          <p15:clr>
            <a:srgbClr val="F26B43"/>
          </p15:clr>
        </p15:guide>
        <p15:guide id="14" pos="3141">
          <p15:clr>
            <a:srgbClr val="F26B43"/>
          </p15:clr>
        </p15:guide>
        <p15:guide id="15" pos="3368">
          <p15:clr>
            <a:srgbClr val="F26B43"/>
          </p15:clr>
        </p15:guide>
        <p15:guide id="16" pos="3594">
          <p15:clr>
            <a:srgbClr val="F26B43"/>
          </p15:clr>
        </p15:guide>
        <p15:guide id="17" pos="3821">
          <p15:clr>
            <a:srgbClr val="F26B43"/>
          </p15:clr>
        </p15:guide>
        <p15:guide id="18" pos="4048">
          <p15:clr>
            <a:srgbClr val="F26B43"/>
          </p15:clr>
        </p15:guide>
        <p15:guide id="19" pos="4275">
          <p15:clr>
            <a:srgbClr val="F26B43"/>
          </p15:clr>
        </p15:guide>
        <p15:guide id="20" pos="4501">
          <p15:clr>
            <a:srgbClr val="F26B43"/>
          </p15:clr>
        </p15:guide>
        <p15:guide id="21" pos="4728">
          <p15:clr>
            <a:srgbClr val="F26B43"/>
          </p15:clr>
        </p15:guide>
        <p15:guide id="22" pos="4955">
          <p15:clr>
            <a:srgbClr val="F26B43"/>
          </p15:clr>
        </p15:guide>
        <p15:guide id="23" pos="5182">
          <p15:clr>
            <a:srgbClr val="F26B43"/>
          </p15:clr>
        </p15:guide>
        <p15:guide id="24" pos="5408">
          <p15:clr>
            <a:srgbClr val="F26B43"/>
          </p15:clr>
        </p15:guide>
        <p15:guide id="25" pos="5635">
          <p15:clr>
            <a:srgbClr val="F26B43"/>
          </p15:clr>
        </p15:guide>
        <p15:guide id="26" pos="5862">
          <p15:clr>
            <a:srgbClr val="F26B43"/>
          </p15:clr>
        </p15:guide>
        <p15:guide id="27" pos="6089">
          <p15:clr>
            <a:srgbClr val="F26B43"/>
          </p15:clr>
        </p15:guide>
        <p15:guide id="28" pos="6316">
          <p15:clr>
            <a:srgbClr val="F26B43"/>
          </p15:clr>
        </p15:guide>
        <p15:guide id="29" pos="6542">
          <p15:clr>
            <a:srgbClr val="F26B43"/>
          </p15:clr>
        </p15:guide>
        <p15:guide id="30" orient="horz" pos="113">
          <p15:clr>
            <a:srgbClr val="F26B43"/>
          </p15:clr>
        </p15:guide>
        <p15:guide id="31" orient="horz" pos="340">
          <p15:clr>
            <a:srgbClr val="F26B43"/>
          </p15:clr>
        </p15:guide>
        <p15:guide id="32" orient="horz" pos="567">
          <p15:clr>
            <a:srgbClr val="F26B43"/>
          </p15:clr>
        </p15:guide>
        <p15:guide id="33" orient="horz" pos="794">
          <p15:clr>
            <a:srgbClr val="F26B43"/>
          </p15:clr>
        </p15:guide>
        <p15:guide id="34" orient="horz" pos="1020">
          <p15:clr>
            <a:srgbClr val="F26B43"/>
          </p15:clr>
        </p15:guide>
        <p15:guide id="35" orient="horz" pos="1247">
          <p15:clr>
            <a:srgbClr val="F26B43"/>
          </p15:clr>
        </p15:guide>
        <p15:guide id="36" orient="horz" pos="1474">
          <p15:clr>
            <a:srgbClr val="F26B43"/>
          </p15:clr>
        </p15:guide>
        <p15:guide id="37" orient="horz" pos="1701">
          <p15:clr>
            <a:srgbClr val="F26B43"/>
          </p15:clr>
        </p15:guide>
        <p15:guide id="38" orient="horz" pos="1927">
          <p15:clr>
            <a:srgbClr val="F26B43"/>
          </p15:clr>
        </p15:guide>
        <p15:guide id="39" orient="horz" pos="2154">
          <p15:clr>
            <a:srgbClr val="F26B43"/>
          </p15:clr>
        </p15:guide>
        <p15:guide id="40" orient="horz" pos="2381">
          <p15:clr>
            <a:srgbClr val="F26B43"/>
          </p15:clr>
        </p15:guide>
        <p15:guide id="41" orient="horz" pos="2608">
          <p15:clr>
            <a:srgbClr val="F26B43"/>
          </p15:clr>
        </p15:guide>
        <p15:guide id="42" orient="horz" pos="2835">
          <p15:clr>
            <a:srgbClr val="F26B43"/>
          </p15:clr>
        </p15:guide>
        <p15:guide id="43" orient="horz" pos="3061">
          <p15:clr>
            <a:srgbClr val="F26B43"/>
          </p15:clr>
        </p15:guide>
        <p15:guide id="44" orient="horz" pos="3288">
          <p15:clr>
            <a:srgbClr val="F26B43"/>
          </p15:clr>
        </p15:guide>
        <p15:guide id="45" orient="horz" pos="3515">
          <p15:clr>
            <a:srgbClr val="F26B43"/>
          </p15:clr>
        </p15:guide>
        <p15:guide id="46" orient="horz" pos="3742">
          <p15:clr>
            <a:srgbClr val="F26B43"/>
          </p15:clr>
        </p15:guide>
        <p15:guide id="47" orient="horz" pos="3968">
          <p15:clr>
            <a:srgbClr val="F26B43"/>
          </p15:clr>
        </p15:guide>
        <p15:guide id="48" orient="horz" pos="4195">
          <p15:clr>
            <a:srgbClr val="F26B43"/>
          </p15:clr>
        </p15:guide>
        <p15:guide id="49" orient="horz" pos="4422">
          <p15:clr>
            <a:srgbClr val="F26B43"/>
          </p15:clr>
        </p15:guide>
        <p15:guide id="50" orient="horz" pos="464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4">
            <a:extLst>
              <a:ext uri="{FF2B5EF4-FFF2-40B4-BE49-F238E27FC236}">
                <a16:creationId xmlns:a16="http://schemas.microsoft.com/office/drawing/2014/main" id="{1A365829-BF54-41E6-86AE-EC571D59EF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7544" y="3059757"/>
            <a:ext cx="7920115" cy="2160240"/>
          </a:xfrm>
        </p:spPr>
        <p:txBody>
          <a:bodyPr>
            <a:normAutofit/>
          </a:bodyPr>
          <a:lstStyle/>
          <a:p>
            <a:pPr algn="ctr"/>
            <a:r>
              <a:rPr lang="pl-PL" dirty="0"/>
              <a:t>ZASADY REALIZACJI PROJEKTÓW</a:t>
            </a:r>
            <a:br>
              <a:rPr lang="pl-PL" dirty="0"/>
            </a:br>
            <a:r>
              <a:rPr lang="pl-PL" dirty="0"/>
              <a:t>W RAMACH FE SL 2021-2027</a:t>
            </a:r>
          </a:p>
        </p:txBody>
      </p:sp>
      <p:sp>
        <p:nvSpPr>
          <p:cNvPr id="16" name="Podtytuł 15">
            <a:extLst>
              <a:ext uri="{FF2B5EF4-FFF2-40B4-BE49-F238E27FC236}">
                <a16:creationId xmlns:a16="http://schemas.microsoft.com/office/drawing/2014/main" id="{4C794C03-15A9-49F8-B6BD-0FEC745D63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pl-PL" dirty="0"/>
              <a:t>Urząd Marszałkowski  Województwa Śląskiego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pl-PL" dirty="0"/>
              <a:t>Departament Europejskiego Funduszu Rozwoju Regionalnego 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5786" y="3923853"/>
            <a:ext cx="4271652" cy="937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682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EAC7E2F-02A5-431F-B9E6-96E64F9A5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r>
              <a:rPr lang="pl-PL" dirty="0"/>
              <a:t>Zmiany rzeczowe w projekcie, które nie wymagają zgłoszenia do IZ FE SL.</a:t>
            </a:r>
            <a:br>
              <a:rPr lang="pl-PL" dirty="0"/>
            </a:b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109524F-1E64-4BD2-9A68-6D384D77DF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642883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4819" y="467469"/>
            <a:ext cx="8640381" cy="864000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pl-PL" sz="1800" dirty="0"/>
              <a:t>Zmiany rzeczowe w projekcie, które nie wymagają zgłoszenia do IZ FE SL:</a:t>
            </a:r>
            <a:br>
              <a:rPr lang="pl-PL" dirty="0"/>
            </a:b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25907" y="1187549"/>
            <a:ext cx="8640382" cy="547229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pl-PL" sz="2300" dirty="0"/>
              <a:t>Dopuszcza się wprowadzenie zmiany w zakresie parametrów sprzętu / urządzeń / wyposażenia zaplanowanych do zakupu w ramach wniosku o dofinasowanie - </a:t>
            </a:r>
            <a:r>
              <a:rPr lang="pl-PL" sz="2300" b="1" dirty="0"/>
              <a:t>pod</a:t>
            </a:r>
            <a:r>
              <a:rPr lang="pl-PL" sz="2300" b="1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pl-PL" sz="2300" b="1" dirty="0"/>
              <a:t>warunkiem</a:t>
            </a:r>
            <a:r>
              <a:rPr lang="pl-PL" sz="2300" dirty="0"/>
              <a:t>, że zakupiony sprzęt / urządzenia /wyposażenie zaplanowane we wniosku o dofinasowanie w takiej samej ilości i do wysokości wydatków kwalifikowalnych zaplanowanych we wniosku aplikacyjnym na wykonanie przedmiotowego zakresu prac.</a:t>
            </a:r>
          </a:p>
          <a:p>
            <a:pPr marL="0" indent="0">
              <a:buNone/>
            </a:pPr>
            <a:r>
              <a:rPr lang="pl-PL" sz="2300" u="sng" dirty="0"/>
              <a:t>Przykład:</a:t>
            </a:r>
          </a:p>
          <a:p>
            <a:pPr lvl="1"/>
            <a:r>
              <a:rPr lang="pl-PL" sz="2300" b="1" dirty="0"/>
              <a:t>sieć kanalizacyjna </a:t>
            </a:r>
            <a:r>
              <a:rPr lang="pl-PL" sz="2300" dirty="0"/>
              <a:t>z rur typu PV, PE o średnicy 90 mm </a:t>
            </a:r>
            <a:r>
              <a:rPr lang="pl-PL" sz="2300" b="1" dirty="0"/>
              <a:t>zmiana średnicy </a:t>
            </a:r>
            <a:r>
              <a:rPr lang="pl-PL" sz="2300" dirty="0"/>
              <a:t>110 mm,</a:t>
            </a:r>
          </a:p>
          <a:p>
            <a:pPr marL="0" indent="0">
              <a:buNone/>
            </a:pPr>
            <a:r>
              <a:rPr lang="pl-PL" sz="2300" b="1" dirty="0">
                <a:solidFill>
                  <a:srgbClr val="002060"/>
                </a:solidFill>
              </a:rPr>
              <a:t>Pamiętaj:</a:t>
            </a:r>
          </a:p>
          <a:p>
            <a:r>
              <a:rPr lang="pl-PL" sz="2300" dirty="0"/>
              <a:t>zmiana parametrów technicznych </a:t>
            </a:r>
            <a:r>
              <a:rPr lang="pl-PL" sz="2300" b="1" dirty="0"/>
              <a:t>nie może zmieniać pierwotnych funkcji</a:t>
            </a:r>
            <a:r>
              <a:rPr lang="pl-PL" sz="2300" dirty="0"/>
              <a:t> sprzętu / urządzeń / wyposażenia,</a:t>
            </a:r>
          </a:p>
          <a:p>
            <a:r>
              <a:rPr lang="pl-PL" sz="2300" dirty="0"/>
              <a:t>parametry nie powinny być gorsze od założonych,</a:t>
            </a:r>
          </a:p>
          <a:p>
            <a:r>
              <a:rPr lang="pl-PL" sz="2300" dirty="0"/>
              <a:t>w przypadku </a:t>
            </a:r>
            <a:r>
              <a:rPr lang="pl-PL" sz="2300" b="1" dirty="0"/>
              <a:t>zmiany ilości </a:t>
            </a:r>
            <a:r>
              <a:rPr lang="pl-PL" sz="2300" dirty="0"/>
              <a:t>zaplanowanego sprzętu / urządzeń / wyposażenia </a:t>
            </a:r>
            <a:r>
              <a:rPr lang="pl-PL" sz="2300" b="1" dirty="0"/>
              <a:t>musisz uzyskać naszą zgodę</a:t>
            </a:r>
            <a:r>
              <a:rPr lang="pl-PL" sz="2300" dirty="0"/>
              <a:t>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897951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060271E-429A-4BF3-9B0A-432B13C56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accent2">
                    <a:lumMod val="25000"/>
                  </a:schemeClr>
                </a:solidFill>
              </a:rPr>
              <a:t>Zmiany rzeczowe w projekcie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8C213AF-7D84-4520-8378-C69C47241C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  <a:p>
            <a:endParaRPr lang="pl-PL" dirty="0"/>
          </a:p>
          <a:p>
            <a:pPr marL="0" indent="0">
              <a:buNone/>
            </a:pPr>
            <a:r>
              <a:rPr lang="pl-PL" sz="2000" dirty="0"/>
              <a:t>W każdym przypadku wprowadzane zmiany nie powinny wpływać negatywnie na cel projektu, wskaźniki produktu i rezultatu oraz zmieniać głównych założeń wniosku o dofinansowanie i </a:t>
            </a:r>
            <a:r>
              <a:rPr lang="pl-PL" sz="2000" b="1" dirty="0"/>
              <a:t>na Tobie spoczywa ciężar dowodu zaistnienia powyższych okoliczności</a:t>
            </a:r>
            <a:r>
              <a:rPr lang="pl-PL" sz="2000" dirty="0"/>
              <a:t>.</a:t>
            </a:r>
          </a:p>
          <a:p>
            <a:pPr marL="0" indent="0">
              <a:buNone/>
            </a:pPr>
            <a:endParaRPr lang="pl-PL" sz="2000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2CB9C9B-0B54-4520-9FC3-15E06E96B7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426957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03D076A-2337-41F8-AD19-E22CB9DD7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r>
              <a:rPr lang="pl-PL" dirty="0"/>
              <a:t>Zmiana kosztów projektu.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06123CA-6611-4CD4-83F0-80AFB8596F1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41430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5525" y="539478"/>
            <a:ext cx="8640381" cy="864000"/>
          </a:xfrm>
        </p:spPr>
        <p:txBody>
          <a:bodyPr anchor="ctr">
            <a:normAutofit fontScale="90000"/>
          </a:bodyPr>
          <a:lstStyle/>
          <a:p>
            <a:pPr>
              <a:lnSpc>
                <a:spcPct val="130000"/>
              </a:lnSpc>
            </a:pPr>
            <a:br>
              <a:rPr lang="pl-PL" dirty="0"/>
            </a:br>
            <a:r>
              <a:rPr lang="pl-PL" sz="2200" dirty="0"/>
              <a:t>Przesunięcia środków pomiędzy wydatkami kwalifikowalnymi</a:t>
            </a: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25907" y="1835621"/>
            <a:ext cx="8640382" cy="482421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l-PL" b="1" dirty="0"/>
              <a:t>wymagają zgłoszenia oraz uzyskania zgody,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pl-PL" dirty="0"/>
              <a:t>w celu podjęcia decyzji musisz </a:t>
            </a:r>
            <a:r>
              <a:rPr lang="pl-PL" b="1" dirty="0"/>
              <a:t>dostarczyć</a:t>
            </a:r>
            <a:r>
              <a:rPr lang="pl-PL" dirty="0"/>
              <a:t>, w szczególności: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pl-PL" dirty="0"/>
              <a:t>umowę/y z wykonawcą / aneks/y do umowy/ów z wykonawcą, lub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pl-PL" dirty="0"/>
              <a:t>informację, że po ponownym szacowaniu wartości zamówienia kwota wydatków zaplanowanych we wniosku o dofinansowanie uległa zmianie oraz dysponujesz dokumentami, które to potwierdzają, lub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pl-PL" dirty="0"/>
              <a:t>informację, że najkorzystniejsza oferta złożona w postępowaniu przetargowym uległa zmianie i dysponujesz dokumentami, które to potwierdzają, </a:t>
            </a:r>
            <a:r>
              <a:rPr lang="pl-PL" b="1" dirty="0"/>
              <a:t>oraz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pl-PL" dirty="0"/>
              <a:t>formularz zgłaszania zmian.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940433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Uwaga: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l-PL" dirty="0"/>
              <a:t>podczas przesuwania oszczędności między wydatkami na podstawie szacowania beneficjent zobowiązany jest do przedstawienia w formularzu zmian wydatków, w których po ponownym szacowaniu pojawiły się oszczędności i wydatków na które oszczędności zostały przeniesione,</a:t>
            </a:r>
          </a:p>
          <a:p>
            <a:r>
              <a:rPr lang="pl-PL" dirty="0"/>
              <a:t>w przypadku, kiedy dla danego wydatku otrzymałeś dotację, która przekracza wkład własny - pomniejszymy dofinansowanie bez możliwości podniesienia poziomu na innych wydatkach,</a:t>
            </a:r>
          </a:p>
          <a:p>
            <a:r>
              <a:rPr lang="pl-PL" dirty="0"/>
              <a:t>przy przesuwaniu środków nie możesz przekroczyć dopuszczalnych limitów wynikających z dokumentów programowych, maksymalnej intensywności pomocy publicznej oraz poziomu dofinansowania określonego dla danego wydatku,</a:t>
            </a:r>
          </a:p>
          <a:p>
            <a:r>
              <a:rPr lang="pl-PL" dirty="0"/>
              <a:t>nie możesz przesuwać oszczędności pomiędzy wydatkami stanowiącymi koszty bezpośrednie do wydatków stanowiących koszty pośrednie i odwrotnie,</a:t>
            </a:r>
          </a:p>
          <a:p>
            <a:r>
              <a:rPr lang="pl-PL" dirty="0"/>
              <a:t>nie możesz przesuwać oszczędności pomiędzy różnymi rodzajami pomocy publicznej, za wyjątkiem pomocy, dla której nie obowiązuje wymóg wywoływania efektu zachęty,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013335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75215C0-318A-4C62-BB9B-936C73364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r>
              <a:rPr lang="pl-PL" dirty="0"/>
              <a:t>Oszczędności w projekcie.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F70B43C-4435-4A76-86A2-79EED09E65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291509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1017398" y="4139877"/>
            <a:ext cx="8640381" cy="10801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4819" y="452434"/>
            <a:ext cx="8640381" cy="864000"/>
          </a:xfrm>
        </p:spPr>
        <p:txBody>
          <a:bodyPr>
            <a:normAutofit fontScale="90000"/>
          </a:bodyPr>
          <a:lstStyle/>
          <a:p>
            <a:r>
              <a:rPr lang="pl-PL" sz="2000" dirty="0"/>
              <a:t>Zmiana kosztów projektu</a:t>
            </a:r>
            <a:br>
              <a:rPr lang="pl-PL" dirty="0"/>
            </a:br>
            <a:r>
              <a:rPr lang="pl-PL" sz="2700" dirty="0"/>
              <a:t>Wykorzystanie oszczędności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48261" y="1907630"/>
            <a:ext cx="8640382" cy="36724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b="1" dirty="0"/>
              <a:t>ograniczenie rzeczowe wpływające na wskaźniki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W przypadku, kiedy nie wykonałeś części zadań lub wydatków – co ma wpływ </a:t>
            </a:r>
            <a:br>
              <a:rPr lang="pl-PL" dirty="0"/>
            </a:br>
            <a:r>
              <a:rPr lang="pl-PL" dirty="0"/>
              <a:t>na wskaźniki produktu, rezultatu i / lub cel projektu – niewykorzystane środki </a:t>
            </a:r>
            <a:r>
              <a:rPr lang="pl-PL" b="1" dirty="0"/>
              <a:t>mogą pomniejszyć</a:t>
            </a:r>
            <a:r>
              <a:rPr lang="pl-PL" dirty="0"/>
              <a:t> wartość wydatków kwalifikowalnych i stanowić ograniczenie rzeczowe w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pl-PL" dirty="0"/>
              <a:t>projekcie.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Każdy przypadek będziemy rozpatrywać indywidualnie w zakresie wpływu na cel projektu oraz istotnego znaczenia dla projektu. Różnice obmiarowe nie stanowią ograniczenia rzeczowego.  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W przypadku, kiedy wygenerowałeś środki na skutek rezygnacji z realizacji części projektu w ramach kosztów kwalifikowalnych - jeżeli zrealizujesz ten zakres w ramach środków własnych – środki wygenerowane </a:t>
            </a:r>
            <a:r>
              <a:rPr lang="pl-PL" b="1" dirty="0"/>
              <a:t>nie pomniejszają </a:t>
            </a:r>
            <a:r>
              <a:rPr lang="pl-PL" dirty="0"/>
              <a:t>wartości kosztów kwalifikowalnych </a:t>
            </a:r>
            <a:r>
              <a:rPr lang="pl-PL" b="1" dirty="0"/>
              <a:t>i możesz je wykorzystać w ramach projektu</a:t>
            </a:r>
            <a:r>
              <a:rPr lang="pl-PL" dirty="0"/>
              <a:t>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261941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7FA1ADC-0620-438A-91AC-7A7DE40A9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r>
              <a:rPr lang="pl-PL" dirty="0"/>
              <a:t>Formularze zmian.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FAB9180-5031-4D83-9739-7133339D0B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9623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77AEE3A-AAFB-49BB-AFB2-7E03D8547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Formularz 2 przykład zmian zakresu rzeczowego - błędny formularz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E509C08-2C55-446F-8530-7D92837EB0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19</a:t>
            </a:fld>
            <a:endParaRPr lang="pl-PL" dirty="0"/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0740C7FC-DBB9-4F86-95AD-15EB74A88C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242" y="2051645"/>
            <a:ext cx="10638781" cy="4536504"/>
          </a:xfrm>
        </p:spPr>
      </p:pic>
      <p:sp>
        <p:nvSpPr>
          <p:cNvPr id="9" name="Objaśnienie: linia 8">
            <a:extLst>
              <a:ext uri="{FF2B5EF4-FFF2-40B4-BE49-F238E27FC236}">
                <a16:creationId xmlns:a16="http://schemas.microsoft.com/office/drawing/2014/main" id="{9459660D-0B08-4871-8FB8-ADED90ED4B8B}"/>
              </a:ext>
            </a:extLst>
          </p:cNvPr>
          <p:cNvSpPr/>
          <p:nvPr/>
        </p:nvSpPr>
        <p:spPr>
          <a:xfrm>
            <a:off x="2105546" y="6804173"/>
            <a:ext cx="4824536" cy="612648"/>
          </a:xfrm>
          <a:prstGeom prst="borderCallout1">
            <a:avLst>
              <a:gd name="adj1" fmla="val -508"/>
              <a:gd name="adj2" fmla="val 56183"/>
              <a:gd name="adj3" fmla="val -118603"/>
              <a:gd name="adj4" fmla="val -715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000" dirty="0">
                <a:solidFill>
                  <a:schemeClr val="tx1"/>
                </a:solidFill>
              </a:rPr>
              <a:t>Do formularza został przekopiowany cały zakres wydatku, a beneficjent powinien wskazać tylko punkty których dotyczą zmiany (zmiany nie zostały zaznaczone w pierwotnej wersji formularza, co znacząco wydłużyło analizę, gdyż beneficjent zgłosił identyczną zmianę do 5 identycznych wydatków</a:t>
            </a:r>
          </a:p>
        </p:txBody>
      </p:sp>
    </p:spTree>
    <p:extLst>
      <p:ext uri="{BB962C8B-B14F-4D97-AF65-F5344CB8AC3E}">
        <p14:creationId xmlns:p14="http://schemas.microsoft.com/office/powerpoint/2010/main" val="3059525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Zmiany na etapie realizacji projektów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b="1" dirty="0"/>
              <a:t>Dokumenty z których wynika możliwość wprowadzenia zmiany:</a:t>
            </a:r>
          </a:p>
          <a:p>
            <a:r>
              <a:rPr lang="pl-PL" dirty="0"/>
              <a:t>Umowa o dofinansowanie, </a:t>
            </a:r>
          </a:p>
          <a:p>
            <a:r>
              <a:rPr lang="pl-PL" dirty="0"/>
              <a:t>Wytyczne dotyczące kwalifikowalności wydatków na lata 2021-2027,</a:t>
            </a:r>
          </a:p>
          <a:p>
            <a:r>
              <a:rPr lang="pl-PL" dirty="0"/>
              <a:t>Przewodnik dla beneficjentów FE SL 2021-2027,</a:t>
            </a:r>
          </a:p>
          <a:p>
            <a:r>
              <a:rPr lang="pl-PL" dirty="0"/>
              <a:t>Szczegółowy Opis Priorytetów Programu Fundusze Europejskie dla Śląskiego 2021-2027,</a:t>
            </a:r>
          </a:p>
          <a:p>
            <a:r>
              <a:rPr lang="pl-PL" dirty="0"/>
              <a:t>Kryteria wyboru projektów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768902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DBC093F-0100-4715-9363-DB676D251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Formularz 2 przykład zmian zakresu rzeczowego – prawidłowe wypełnienie pól „przed zmianą” i „po zmianie”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AF1413B9-557B-4DE3-B511-F7BEF9F273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493" y="3419797"/>
            <a:ext cx="10546826" cy="1439590"/>
          </a:xfr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368B1A9-2824-41FD-A03C-7C0A4511EE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430730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BF340E3-D4CE-488E-9407-2C0C058C4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Formularz 3 przykład zmian zakresu rzeczowego – błędny formularz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BB4F8BBB-D17F-4A17-BE92-1D6909CD44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195661"/>
            <a:ext cx="10683687" cy="3168352"/>
          </a:xfrm>
          <a:prstGeom prst="rect">
            <a:avLst/>
          </a:prstGeo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4298262-008E-4441-9FF7-C6D296FD119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472649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9F7411A-2164-4346-9026-DAF8FF941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Formularz 3 przykład zmian zakresu rzeczowego – prawidłowo wypełniony formularz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94C0E55-B1E6-496A-8CA7-FDDE3E32D2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22</a:t>
            </a:fld>
            <a:endParaRPr lang="pl-PL" dirty="0"/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EFAAFB5D-F5E4-477B-B1CF-E5FB714D9B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321" y="2339677"/>
            <a:ext cx="10511801" cy="3667100"/>
          </a:xfrm>
        </p:spPr>
      </p:pic>
    </p:spTree>
    <p:extLst>
      <p:ext uri="{BB962C8B-B14F-4D97-AF65-F5344CB8AC3E}">
        <p14:creationId xmlns:p14="http://schemas.microsoft.com/office/powerpoint/2010/main" val="34878456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6DE8BEC-E328-4835-87D5-7356FCBA8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Formularz przykład zmian kosztów, wykorzystanie oszczędności – prawidłowy formularz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A470A6B8-6F55-4DC6-8932-197C48CAB8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3372030"/>
            <a:ext cx="10691813" cy="2028503"/>
          </a:xfr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DAF5676-D650-486A-B745-C93ED6B714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015347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37EAF46-BDAD-45BA-BCBB-D32947338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r>
              <a:rPr lang="pl-PL" dirty="0"/>
              <a:t>Zmiany rzeczowe i zmiany kosztów w projekcie objętym pomocą publiczną/pomocą de </a:t>
            </a:r>
            <a:r>
              <a:rPr lang="pl-PL" dirty="0" err="1"/>
              <a:t>minimis</a:t>
            </a:r>
            <a:r>
              <a:rPr lang="pl-PL" dirty="0"/>
              <a:t>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6864DF4-0A5B-4F24-BA1B-9FC7B86E10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972703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56048" y="467469"/>
            <a:ext cx="8640381" cy="864000"/>
          </a:xfrm>
        </p:spPr>
        <p:txBody>
          <a:bodyPr anchor="ctr">
            <a:noAutofit/>
          </a:bodyPr>
          <a:lstStyle/>
          <a:p>
            <a:pPr>
              <a:lnSpc>
                <a:spcPct val="130000"/>
              </a:lnSpc>
            </a:pPr>
            <a:r>
              <a:rPr lang="pl-PL" sz="2400" dirty="0"/>
              <a:t>Zmiany rzeczowe i zmiany kosztów w projekcie objętym pomocą publiczną/pomocą de </a:t>
            </a:r>
            <a:r>
              <a:rPr lang="pl-PL" sz="2400" dirty="0" err="1"/>
              <a:t>minimis</a:t>
            </a:r>
            <a:r>
              <a:rPr lang="pl-PL" sz="2400" dirty="0"/>
              <a:t>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25907" y="1547589"/>
            <a:ext cx="8640382" cy="532859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dirty="0"/>
              <a:t>W projekcie w którym występuje pomoc publiczna z efektem zachęty nie można:</a:t>
            </a:r>
          </a:p>
          <a:p>
            <a:pPr>
              <a:lnSpc>
                <a:spcPct val="150000"/>
              </a:lnSpc>
            </a:pPr>
            <a:r>
              <a:rPr lang="pl-PL" dirty="0"/>
              <a:t>zmieniać zakresu rzeczowego w projekcie;</a:t>
            </a:r>
          </a:p>
          <a:p>
            <a:pPr>
              <a:lnSpc>
                <a:spcPct val="150000"/>
              </a:lnSpc>
            </a:pPr>
            <a:r>
              <a:rPr lang="pl-PL" dirty="0"/>
              <a:t>wykorzystać oszczędności powstałych w projekcie;</a:t>
            </a:r>
          </a:p>
          <a:p>
            <a:pPr>
              <a:lnSpc>
                <a:spcPct val="150000"/>
              </a:lnSpc>
            </a:pPr>
            <a:r>
              <a:rPr lang="pl-PL" dirty="0"/>
              <a:t>przesuwać kosztów pomiędzy wydatkami.</a:t>
            </a:r>
          </a:p>
          <a:p>
            <a:pPr marL="0" indent="0">
              <a:lnSpc>
                <a:spcPct val="150000"/>
              </a:lnSpc>
              <a:buNone/>
            </a:pPr>
            <a:endParaRPr lang="pl-PL" dirty="0"/>
          </a:p>
          <a:p>
            <a:pPr marL="0" indent="0">
              <a:lnSpc>
                <a:spcPct val="150000"/>
              </a:lnSpc>
              <a:buNone/>
            </a:pPr>
            <a:r>
              <a:rPr lang="pl-PL" dirty="0"/>
              <a:t>W projekcie w którym występuje pomoc de </a:t>
            </a:r>
            <a:r>
              <a:rPr lang="pl-PL" dirty="0" err="1"/>
              <a:t>minimis</a:t>
            </a:r>
            <a:r>
              <a:rPr lang="pl-PL" dirty="0"/>
              <a:t>  wykorzystanie oszczędności będzie możliwe jedynie po weryfikacji limitu pomocy de </a:t>
            </a:r>
            <a:r>
              <a:rPr lang="pl-PL" dirty="0" err="1"/>
              <a:t>minimis</a:t>
            </a:r>
            <a:r>
              <a:rPr lang="pl-PL" dirty="0"/>
              <a:t>. </a:t>
            </a:r>
          </a:p>
          <a:p>
            <a:pPr>
              <a:lnSpc>
                <a:spcPct val="150000"/>
              </a:lnSpc>
            </a:pPr>
            <a:endParaRPr lang="pl-PL" dirty="0"/>
          </a:p>
          <a:p>
            <a:pPr>
              <a:lnSpc>
                <a:spcPct val="150000"/>
              </a:lnSpc>
            </a:pPr>
            <a:endParaRPr lang="pl-PL" dirty="0"/>
          </a:p>
          <a:p>
            <a:pPr marL="0" indent="0">
              <a:lnSpc>
                <a:spcPct val="150000"/>
              </a:lnSpc>
              <a:buNone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789289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918E2CF-4E41-4A0D-B19C-AD02AE175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r>
              <a:rPr lang="pl-PL" dirty="0"/>
              <a:t>Montaż finansowy.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B9B3180-939C-4441-83A1-027E526951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681577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Zmiana montażu finansowego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25525" y="1979837"/>
            <a:ext cx="8640382" cy="4680002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Jeżeli w trakcie realizacji projektu beneficjent otrzymał środki publiczne na podstawie innej umowy lub umów na finansowanie wkładu własnego należy  je uwzględnić w zależności od źródła pochodzenia w montażu finansowym. </a:t>
            </a:r>
          </a:p>
          <a:p>
            <a:pPr marL="0" indent="0">
              <a:buNone/>
            </a:pPr>
            <a:r>
              <a:rPr lang="pl-PL" dirty="0">
                <a:solidFill>
                  <a:schemeClr val="accent2">
                    <a:lumMod val="50000"/>
                  </a:schemeClr>
                </a:solidFill>
              </a:rPr>
              <a:t>Przykład:</a:t>
            </a:r>
          </a:p>
          <a:p>
            <a:pPr marL="0" indent="0">
              <a:buNone/>
            </a:pPr>
            <a:r>
              <a:rPr lang="pl-PL" dirty="0"/>
              <a:t>− środki pochodzące z dotacji np. środki NFOŚiGW, </a:t>
            </a:r>
            <a:r>
              <a:rPr lang="pl-PL" dirty="0" err="1"/>
              <a:t>WFOŚiGW</a:t>
            </a:r>
            <a:r>
              <a:rPr lang="pl-PL" dirty="0"/>
              <a:t> oraz umorzenia pożyczek należy wykazać w pozycji „inne publiczne” montażu finansowego,</a:t>
            </a:r>
          </a:p>
          <a:p>
            <a:pPr marL="0" indent="0">
              <a:buNone/>
            </a:pPr>
            <a:r>
              <a:rPr lang="pl-PL" dirty="0"/>
              <a:t>− pożyczki nieumarzalne wskazuje się w pozycjach właściwych dla beneficjenta, który spłaci daną pożyczkę.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Środki z dotacji oraz umorzenia pożyczek przekraczających wartość wkładu własnego skutkują obniżeniem wartości dofinansowania.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210480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711E9A1-2901-4B50-9CAA-D7453C7F7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r>
              <a:rPr lang="pl-PL" dirty="0"/>
              <a:t>VAT.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0C431C3-EFC2-488E-B8B2-B08F73AC7E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735673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Zmiana kosztu całkowitego - kwalifikowalność VAT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Kiedy w trakcie realizacji projektu jego wartość wzrośnie do wysokości 5 000 000 euro (lub więcej), a Vat w projekcie jest kosztem kwalifikowalnym, w celu zbadania kwalifikowalności podatku od towarów i usług, beneficjent zostanie zobligowany do złożenia: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 oświadczenia o VAT,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indywidualnej interpretacji prawa podatkowego.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Indywidualną interpretację prawa podatkowego należy dostarczyć na etapie składania pierwszego wniosku o płatność (zaliczkową oraz z wydatkami).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50910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C1A1D5AE-5B13-4A69-940E-4DB164F65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Zmiany w projekcie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CF5980DF-0413-4BEB-9675-63A11004AF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1101" y="1979837"/>
            <a:ext cx="8640382" cy="4680002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pl-PL" dirty="0"/>
              <a:t>Zgodnie z </a:t>
            </a:r>
            <a:r>
              <a:rPr lang="pl-PL" b="1" dirty="0"/>
              <a:t>art. 62 </a:t>
            </a:r>
            <a:r>
              <a:rPr lang="pl-PL" dirty="0"/>
              <a:t>Ustawy z dnia 28 kwietnia 2022 r</a:t>
            </a:r>
            <a:r>
              <a:rPr lang="pl-PL" b="1" dirty="0"/>
              <a:t>. o zasadach realizacji zadań finansowanych ze środków europejskich w perspektywie finansowej 2021-2027</a:t>
            </a:r>
            <a:r>
              <a:rPr lang="pl-PL" dirty="0"/>
              <a:t>, projekt objęty dofinansowaniem </a:t>
            </a:r>
            <a:r>
              <a:rPr lang="pl-PL" b="1" dirty="0"/>
              <a:t>może być zmieniony za zgodą właściwej instytucji, jeżeli</a:t>
            </a:r>
            <a:r>
              <a:rPr lang="pl-PL" dirty="0"/>
              <a:t>: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pl-PL" dirty="0"/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pl-PL" dirty="0"/>
              <a:t>zmiany </a:t>
            </a:r>
            <a:r>
              <a:rPr lang="pl-PL" b="1" dirty="0"/>
              <a:t>nie wpłynęłyby na wynik oceny projektu w sposób, który skutkowałby negatywną oceną projektu</a:t>
            </a:r>
            <a:r>
              <a:rPr lang="pl-PL" dirty="0"/>
              <a:t>, </a:t>
            </a:r>
            <a:r>
              <a:rPr lang="pl-PL" b="1" dirty="0"/>
              <a:t>albo</a:t>
            </a:r>
            <a:r>
              <a:rPr lang="pl-PL" dirty="0"/>
              <a:t> 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pl-PL" dirty="0"/>
              <a:t>zmiany wynikają z wystąpienia </a:t>
            </a:r>
            <a:r>
              <a:rPr lang="pl-PL" b="1" dirty="0"/>
              <a:t>okoliczności niezależnych od beneficjenta, których nie mógł przewidzieć, działając z należytą starannością</a:t>
            </a:r>
            <a:r>
              <a:rPr lang="pl-PL" dirty="0"/>
              <a:t>, oraz zmieniony projekt w wystarczającym stopniu będzie przyczyniał się do realizacji celów programu.</a:t>
            </a:r>
          </a:p>
          <a:p>
            <a:pPr marL="503971" lvl="1" indent="0">
              <a:lnSpc>
                <a:spcPct val="110000"/>
              </a:lnSpc>
              <a:spcBef>
                <a:spcPts val="0"/>
              </a:spcBef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Wzór formularzy zgłaszania zmian zamieszczone są na stronie internetowej programu FE SL 2021-2027</a:t>
            </a:r>
          </a:p>
        </p:txBody>
      </p:sp>
    </p:spTree>
    <p:extLst>
      <p:ext uri="{BB962C8B-B14F-4D97-AF65-F5344CB8AC3E}">
        <p14:creationId xmlns:p14="http://schemas.microsoft.com/office/powerpoint/2010/main" val="27065098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01A5B1D-02BE-44ED-BACF-A1301691D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r>
              <a:rPr lang="pl-PL" dirty="0"/>
              <a:t>Zwiększenie dofinansowania.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3E0C836-D391-42D8-A272-C397378147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809330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Zwiększenie dofinansowania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pl-PL" dirty="0"/>
              <a:t>Możliwość zwiększenia kwoty lub/i procentu dofinansowania na podstawie:</a:t>
            </a:r>
          </a:p>
          <a:p>
            <a:r>
              <a:rPr lang="pl-PL" dirty="0"/>
              <a:t>ponownego szacowania wartości zamówienia lub/i</a:t>
            </a:r>
          </a:p>
          <a:p>
            <a:r>
              <a:rPr lang="pl-PL" dirty="0"/>
              <a:t>oferta złożona przez wykonawcę/ów lub/i</a:t>
            </a:r>
          </a:p>
          <a:p>
            <a:r>
              <a:rPr lang="pl-PL" dirty="0"/>
              <a:t>wartości podpisanej/</a:t>
            </a:r>
            <a:r>
              <a:rPr lang="pl-PL" dirty="0" err="1"/>
              <a:t>ych</a:t>
            </a:r>
            <a:r>
              <a:rPr lang="pl-PL" dirty="0"/>
              <a:t> umowy/umów z wykonawcą/</a:t>
            </a:r>
            <a:r>
              <a:rPr lang="pl-PL" dirty="0" err="1"/>
              <a:t>ami</a:t>
            </a:r>
            <a:r>
              <a:rPr lang="pl-PL" dirty="0"/>
              <a:t>,</a:t>
            </a:r>
          </a:p>
          <a:p>
            <a:r>
              <a:rPr lang="pl-PL" dirty="0"/>
              <a:t>przekroczenia wysokość wydatków dotyczących danego zamówienia, które zaplanowałeś we wniosku o dofinansowanie.</a:t>
            </a:r>
          </a:p>
          <a:p>
            <a:endParaRPr lang="pl-PL" dirty="0"/>
          </a:p>
          <a:p>
            <a:r>
              <a:rPr lang="pl-PL" u="sng" dirty="0"/>
              <a:t>UWAGA: Ostateczna decyzja w sprawie zwiększenia będzie należała do IZ FE SL 2021-2027. Nadmieniam, że o kolejności zwiększenia dofinansowania decyduje dostarczenie kompletu dokumentów. Wysokość dofinansowania będzie uzależniona od dostępnej alokacji w danym miesiącu. Zmiana kwoty dofinansowania zostanie wprowadzona aneksem do umowy o dofinasowanie, po podjęciu uchwały przez Zarząd Województwa.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692374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Zwiększenie dofinansowania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Przy zwiększaniu dofinansowania do maksymalnego poziomu możliwego dla danego projektu IZ RPO SL będzie uwzględniać w szczególności spełnienie wszystkich warunków wskazanych w podrozdziale 2.3.5 Przewodnika dla beneficjentów FE SL 2021-2027,</a:t>
            </a:r>
          </a:p>
          <a:p>
            <a:r>
              <a:rPr lang="pl-PL" dirty="0"/>
              <a:t>Celem przeprowadzenia analizy w zakresie możliwości zwiększenia dofinansowania należy dostarczyć:</a:t>
            </a:r>
          </a:p>
          <a:p>
            <a:pPr marL="0" indent="0">
              <a:buNone/>
            </a:pPr>
            <a:r>
              <a:rPr lang="pl-PL" dirty="0"/>
              <a:t>− umowę/y z wykonawcą / aneks/y do umowy/ów z wykonawcą lub</a:t>
            </a:r>
          </a:p>
          <a:p>
            <a:pPr marL="0" indent="0">
              <a:buNone/>
            </a:pPr>
            <a:r>
              <a:rPr lang="pl-PL" dirty="0"/>
              <a:t>- informację, że po ponownym szacowaniu wartości zamówienia kwota wydatków zaplanowanych we wniosku o dofinansowanie uległa zmianie oraz dysponujesz dokumentami, które to potwierdzają lub</a:t>
            </a:r>
          </a:p>
          <a:p>
            <a:pPr marL="0" indent="0">
              <a:buNone/>
            </a:pPr>
            <a:r>
              <a:rPr lang="pl-PL" dirty="0"/>
              <a:t>− informację, że najkorzystniejsza oferta złożona w postępowaniu przetargowym uległa zmianie oraz dysponujesz dokumentami, które to potwierdzają oraz</a:t>
            </a:r>
          </a:p>
          <a:p>
            <a:pPr marL="0" indent="0">
              <a:buNone/>
            </a:pPr>
            <a:r>
              <a:rPr lang="pl-PL" dirty="0"/>
              <a:t>− formularz zgłaszania zmian.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754414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B6B778E-2A97-4893-9BC0-7F8F982CF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r>
              <a:rPr lang="pl-PL" dirty="0"/>
              <a:t>Formularz zmian w perspektywie 2021-2027.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EA75DCA-05EE-4F7A-9554-53BE03B475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837088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540B295-9D89-46F6-9332-78E6D8E51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051" y="539956"/>
            <a:ext cx="8640381" cy="1080001"/>
          </a:xfrm>
        </p:spPr>
        <p:txBody>
          <a:bodyPr/>
          <a:lstStyle/>
          <a:p>
            <a:r>
              <a:rPr lang="pl-PL" dirty="0"/>
              <a:t>Formularz zmian w perspektywie 2021-2027.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A22110F-1A41-497F-9BE4-5ACBAA4BF8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34</a:t>
            </a:fld>
            <a:endParaRPr lang="pl-PL" dirty="0"/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7AA189FE-9819-485D-AD0B-2D3AD30063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5051" y="1153328"/>
            <a:ext cx="8202104" cy="2259348"/>
          </a:xfr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65C816E6-6B91-4699-A043-BEE91FE685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66" y="3635821"/>
            <a:ext cx="10691813" cy="2920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7079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9BB6B76-EA3F-4618-A133-C8F60F392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418" y="539477"/>
            <a:ext cx="8640381" cy="720121"/>
          </a:xfrm>
        </p:spPr>
        <p:txBody>
          <a:bodyPr>
            <a:normAutofit/>
          </a:bodyPr>
          <a:lstStyle/>
          <a:p>
            <a:r>
              <a:rPr lang="pl-PL" dirty="0"/>
              <a:t>Formularz zmian w perspektywie 2021-2027.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81A1994-A6A8-4A5A-B153-7BB514F043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35</a:t>
            </a:fld>
            <a:endParaRPr lang="pl-PL" dirty="0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DD2997A1-18BA-4735-A282-3632EEA67A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16" y="1259598"/>
            <a:ext cx="10571179" cy="3972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3193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D8A87-A801-4DD8-BAC6-E9550D397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Formularz zmian w perspektywie 2021-2027 – </a:t>
            </a:r>
            <a:r>
              <a:rPr lang="pl-PL" dirty="0">
                <a:solidFill>
                  <a:srgbClr val="FF0000"/>
                </a:solidFill>
              </a:rPr>
              <a:t>nowość. 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DC8139A3-F7E1-4346-A9E8-13D1469676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1410" y="1979837"/>
            <a:ext cx="8640763" cy="2744547"/>
          </a:xfr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DCD9B06-755A-4F82-A961-65BF7F32048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55509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19FA125-4A2B-4347-A659-094B20916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Formularz zmian w perspektywie 2021-2027 – </a:t>
            </a:r>
            <a:r>
              <a:rPr lang="pl-PL" dirty="0">
                <a:solidFill>
                  <a:srgbClr val="FF0000"/>
                </a:solidFill>
              </a:rPr>
              <a:t>nowość. 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35F11767-71F4-4C04-A77E-E8CB5F9151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5525" y="2190294"/>
            <a:ext cx="8640763" cy="4258588"/>
          </a:xfrm>
          <a:prstGeom prst="rect">
            <a:avLst/>
          </a:prstGeo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21285E7-FFC9-4C77-9A14-E7C507C517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074711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0CD17717-5751-F730-50BD-CBB39F576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346" y="175297"/>
            <a:ext cx="8956104" cy="610364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l-PL" sz="1600" dirty="0"/>
              <a:t>Referat kontraktacji i realizacji projektów </a:t>
            </a:r>
            <a:br>
              <a:rPr lang="pl-PL" sz="1600" dirty="0"/>
            </a:br>
            <a:br>
              <a:rPr lang="pl-PL" sz="1200" dirty="0"/>
            </a:br>
            <a:r>
              <a:rPr lang="pl-PL" sz="1600" dirty="0"/>
              <a:t>Zapraszamy do kontaktu z opiekunem projektu, który jest przydzielony i widnieje w systemie LSI2021 w zakładce „Opiekun w ramach instytucji zawierającej umowę o dofinansowanie/wydającej decyzję”. </a:t>
            </a:r>
            <a:br>
              <a:rPr lang="pl-PL" sz="1600" dirty="0"/>
            </a:br>
            <a:r>
              <a:rPr lang="pl-PL" sz="1600" dirty="0"/>
              <a:t>Numery telefonów znajdą Państwo w książce teleadresowej na stronie internetowej funduszeue.slaskie.pl</a:t>
            </a:r>
            <a:br>
              <a:rPr lang="pl-PL" sz="1600" dirty="0"/>
            </a:br>
            <a:br>
              <a:rPr lang="pl-PL" sz="1600" dirty="0"/>
            </a:br>
            <a:br>
              <a:rPr lang="pl-PL" sz="1350" b="0" dirty="0"/>
            </a:br>
            <a:br>
              <a:rPr lang="pl-PL" sz="1350" b="0" dirty="0"/>
            </a:br>
            <a:r>
              <a:rPr lang="pl-PL" sz="1200" dirty="0"/>
              <a:t>    </a:t>
            </a:r>
            <a:br>
              <a:rPr lang="pl-PL" sz="1200" dirty="0"/>
            </a:br>
            <a:br>
              <a:rPr lang="pl-PL" sz="1200" dirty="0"/>
            </a:br>
            <a:br>
              <a:rPr lang="pl-PL" sz="1200" dirty="0"/>
            </a:br>
            <a:br>
              <a:rPr lang="pl-PL" sz="1200" dirty="0"/>
            </a:br>
            <a:br>
              <a:rPr lang="pl-PL" dirty="0"/>
            </a:br>
            <a:endParaRPr lang="pl-PL" dirty="0"/>
          </a:p>
        </p:txBody>
      </p:sp>
      <p:grpSp>
        <p:nvGrpSpPr>
          <p:cNvPr id="4" name="Grupa 3">
            <a:extLst>
              <a:ext uri="{FF2B5EF4-FFF2-40B4-BE49-F238E27FC236}">
                <a16:creationId xmlns:a16="http://schemas.microsoft.com/office/drawing/2014/main" id="{8BD29868-21BA-4C85-B33B-626BEE339E1A}"/>
              </a:ext>
            </a:extLst>
          </p:cNvPr>
          <p:cNvGrpSpPr/>
          <p:nvPr/>
        </p:nvGrpSpPr>
        <p:grpSpPr>
          <a:xfrm>
            <a:off x="89324" y="6423017"/>
            <a:ext cx="10602489" cy="1115542"/>
            <a:chOff x="153899" y="6417375"/>
            <a:chExt cx="10492198" cy="1192200"/>
          </a:xfrm>
        </p:grpSpPr>
        <p:pic>
          <p:nvPicPr>
            <p:cNvPr id="5" name="Obraz 4">
              <a:extLst>
                <a:ext uri="{FF2B5EF4-FFF2-40B4-BE49-F238E27FC236}">
                  <a16:creationId xmlns:a16="http://schemas.microsoft.com/office/drawing/2014/main" id="{FAD900B4-6AC2-439C-9392-70E3D642AE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2550" y="6544452"/>
              <a:ext cx="2497838" cy="950945"/>
            </a:xfrm>
            <a:prstGeom prst="rect">
              <a:avLst/>
            </a:prstGeom>
          </p:spPr>
        </p:pic>
        <p:pic>
          <p:nvPicPr>
            <p:cNvPr id="7" name="Obraz 6">
              <a:extLst>
                <a:ext uri="{FF2B5EF4-FFF2-40B4-BE49-F238E27FC236}">
                  <a16:creationId xmlns:a16="http://schemas.microsoft.com/office/drawing/2014/main" id="{537F6D25-2268-4358-91E0-A28EC39741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899" y="6433030"/>
              <a:ext cx="2463956" cy="1117120"/>
            </a:xfrm>
            <a:prstGeom prst="rect">
              <a:avLst/>
            </a:prstGeom>
          </p:spPr>
        </p:pic>
        <p:pic>
          <p:nvPicPr>
            <p:cNvPr id="8" name="Obraz 7">
              <a:extLst>
                <a:ext uri="{FF2B5EF4-FFF2-40B4-BE49-F238E27FC236}">
                  <a16:creationId xmlns:a16="http://schemas.microsoft.com/office/drawing/2014/main" id="{D862AD94-BDDA-4CF3-A95F-5087D24FFC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5351" y="6544452"/>
              <a:ext cx="2929811" cy="938047"/>
            </a:xfrm>
            <a:prstGeom prst="rect">
              <a:avLst/>
            </a:prstGeom>
          </p:spPr>
        </p:pic>
        <p:pic>
          <p:nvPicPr>
            <p:cNvPr id="9" name="Obraz 8">
              <a:extLst>
                <a:ext uri="{FF2B5EF4-FFF2-40B4-BE49-F238E27FC236}">
                  <a16:creationId xmlns:a16="http://schemas.microsoft.com/office/drawing/2014/main" id="{AD9431F5-949C-4612-8C8B-9445AFB72C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0242" y="6417375"/>
              <a:ext cx="2275855" cy="1192200"/>
            </a:xfrm>
            <a:prstGeom prst="rect">
              <a:avLst/>
            </a:prstGeom>
          </p:spPr>
        </p:pic>
        <p:cxnSp>
          <p:nvCxnSpPr>
            <p:cNvPr id="10" name="Łącznik prosty 9">
              <a:extLst>
                <a:ext uri="{FF2B5EF4-FFF2-40B4-BE49-F238E27FC236}">
                  <a16:creationId xmlns:a16="http://schemas.microsoft.com/office/drawing/2014/main" id="{C6F945A1-2B76-4421-8CF3-F9DEA8CDEB79}"/>
                </a:ext>
              </a:extLst>
            </p:cNvPr>
            <p:cNvCxnSpPr/>
            <p:nvPr userDrawn="1"/>
          </p:nvCxnSpPr>
          <p:spPr>
            <a:xfrm>
              <a:off x="8239050" y="6686847"/>
              <a:ext cx="0" cy="60948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20D15C57-6318-468B-8420-59416F315FF6}"/>
              </a:ext>
            </a:extLst>
          </p:cNvPr>
          <p:cNvSpPr txBox="1"/>
          <p:nvPr/>
        </p:nvSpPr>
        <p:spPr>
          <a:xfrm>
            <a:off x="3257674" y="3227118"/>
            <a:ext cx="6984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dirty="0"/>
              <a:t>DZIĘKUJĘ ZA UWAGĘ</a:t>
            </a:r>
          </a:p>
        </p:txBody>
      </p:sp>
      <p:pic>
        <p:nvPicPr>
          <p:cNvPr id="13" name="Obraz 12" descr="Uścisk dłoni">
            <a:extLst>
              <a:ext uri="{FF2B5EF4-FFF2-40B4-BE49-F238E27FC236}">
                <a16:creationId xmlns:a16="http://schemas.microsoft.com/office/drawing/2014/main" id="{780AA065-338A-41C0-937B-8677EF85F0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84330" y="1907629"/>
            <a:ext cx="3333897" cy="3333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994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47A8F8C-6D19-4BF9-80DF-A1D1C51E0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715" y="3059757"/>
            <a:ext cx="8640381" cy="1080001"/>
          </a:xfrm>
        </p:spPr>
        <p:txBody>
          <a:bodyPr/>
          <a:lstStyle/>
          <a:p>
            <a:pPr algn="ctr"/>
            <a:r>
              <a:rPr lang="pl-PL" dirty="0"/>
              <a:t>Zmiany w projekcie – terminy realizacji.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1897681-8EE4-4E3D-96EE-E0042484C1C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25289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5907" y="424617"/>
            <a:ext cx="8640381" cy="864096"/>
          </a:xfrm>
          <a:solidFill>
            <a:schemeClr val="accent2"/>
          </a:solidFill>
        </p:spPr>
        <p:txBody>
          <a:bodyPr anchor="ctr">
            <a:normAutofit/>
          </a:bodyPr>
          <a:lstStyle/>
          <a:p>
            <a:r>
              <a:rPr lang="pl-PL" sz="2400" dirty="0"/>
              <a:t>Zmiany w projekcie – terminy realizacji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0043" y="1288713"/>
            <a:ext cx="8596246" cy="5587468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pl-PL" dirty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l-PL" dirty="0"/>
              <a:t>Zmiany dotyczące </a:t>
            </a:r>
            <a:r>
              <a:rPr lang="pl-PL" b="1" dirty="0"/>
              <a:t>okresu realizacji projektu</a:t>
            </a:r>
            <a:r>
              <a:rPr lang="pl-PL" dirty="0"/>
              <a:t> musisz zgłosić nie później niż do dnia zakończenia projektu.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l-PL" dirty="0"/>
              <a:t>gdy umowę o dofinansowanie zawarto po terminie zakończenia wskazanym we wniosku o dofinansowanie, zmiany dotyczące okresu realizacji projektu powinieneś zgłosić nie później niż </a:t>
            </a:r>
            <a:r>
              <a:rPr lang="pl-PL" b="1" dirty="0"/>
              <a:t>30 dni od podpisania umowy o dofinansowanie</a:t>
            </a:r>
            <a:r>
              <a:rPr lang="pl-PL" dirty="0"/>
              <a:t>,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pl-PL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b="1" dirty="0"/>
              <a:t>Pamiętaj: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b="1" u="sng" dirty="0"/>
              <a:t>Rozpoczęcie realizacji projektu </a:t>
            </a:r>
            <a:r>
              <a:rPr lang="pl-PL" dirty="0"/>
              <a:t>– data poniesienia pierwszego wydatku kwalifikowalnego w projekcie,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pl-PL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b="1" u="sng" dirty="0"/>
              <a:t>Zakończenie realizacji </a:t>
            </a:r>
            <a:r>
              <a:rPr lang="pl-PL" dirty="0"/>
              <a:t>– data poniesienia ostatniego wydatku kwalifikowalnego w projekcie,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pl-PL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dirty="0"/>
              <a:t>Termin na ogłoszenie zamówienia na główne prace inwestycyjne </a:t>
            </a:r>
            <a:r>
              <a:rPr lang="pl-PL" b="1" dirty="0"/>
              <a:t>6 miesięcy od daty podpisania umowy o dofinansowanie</a:t>
            </a:r>
            <a:r>
              <a:rPr lang="pl-PL" dirty="0"/>
              <a:t>. 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pl-PL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u="sng" dirty="0"/>
              <a:t>*pierwsza umowa o powierzenie grantu powinna być podpisana w przeciągu 6 miesięcy od dnia podpisania umowy.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92435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19820A9-55A0-4008-915D-CFBFAD23C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Formularz 1 przykład zmiany terminu – błędny formularz 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BE0B933-AA99-42A6-BDDC-7CF910B99C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6</a:t>
            </a:fld>
            <a:endParaRPr lang="pl-PL" dirty="0"/>
          </a:p>
        </p:txBody>
      </p:sp>
      <p:pic>
        <p:nvPicPr>
          <p:cNvPr id="10" name="Symbol zastępczy zawartości 9">
            <a:extLst>
              <a:ext uri="{FF2B5EF4-FFF2-40B4-BE49-F238E27FC236}">
                <a16:creationId xmlns:a16="http://schemas.microsoft.com/office/drawing/2014/main" id="{711AA277-18A5-4267-ADC8-D3C064B5E8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29" y="2443781"/>
            <a:ext cx="10628864" cy="1879984"/>
          </a:xfrm>
        </p:spPr>
      </p:pic>
    </p:spTree>
    <p:extLst>
      <p:ext uri="{BB962C8B-B14F-4D97-AF65-F5344CB8AC3E}">
        <p14:creationId xmlns:p14="http://schemas.microsoft.com/office/powerpoint/2010/main" val="4174195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CB0FDEF-58AA-4FEC-B51B-113E7CD14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Formularz 1 przykład zmiany terminu – prawidłowy formularz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45F1487-4F84-4946-AFFA-DBAAAD1BC5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7</a:t>
            </a:fld>
            <a:endParaRPr lang="pl-PL" dirty="0"/>
          </a:p>
        </p:txBody>
      </p:sp>
      <p:pic>
        <p:nvPicPr>
          <p:cNvPr id="17" name="Symbol zastępczy zawartości 16">
            <a:extLst>
              <a:ext uri="{FF2B5EF4-FFF2-40B4-BE49-F238E27FC236}">
                <a16:creationId xmlns:a16="http://schemas.microsoft.com/office/drawing/2014/main" id="{94ED67F0-709C-46F9-95CB-AB8F6F1F55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765" t="47727" r="1"/>
          <a:stretch/>
        </p:blipFill>
        <p:spPr>
          <a:xfrm>
            <a:off x="521370" y="2123653"/>
            <a:ext cx="9485795" cy="1656184"/>
          </a:xfrm>
        </p:spPr>
      </p:pic>
    </p:spTree>
    <p:extLst>
      <p:ext uri="{BB962C8B-B14F-4D97-AF65-F5344CB8AC3E}">
        <p14:creationId xmlns:p14="http://schemas.microsoft.com/office/powerpoint/2010/main" val="1137921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364339A-FCE4-41F1-8DCE-62715DB6C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627" y="2627709"/>
            <a:ext cx="8640381" cy="1080001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>Zmiany rzeczowe w projekcie  wymagające uzyskania zgody IZ FE SL.</a:t>
            </a:r>
            <a:br>
              <a:rPr lang="pl-PL" dirty="0"/>
            </a:b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0242E6B-93EF-4466-92FB-D5AD00C61A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34209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5525" y="539478"/>
            <a:ext cx="8640381" cy="864000"/>
          </a:xfrm>
        </p:spPr>
        <p:txBody>
          <a:bodyPr anchor="ctr">
            <a:normAutofit/>
          </a:bodyPr>
          <a:lstStyle/>
          <a:p>
            <a:pPr>
              <a:lnSpc>
                <a:spcPct val="130000"/>
              </a:lnSpc>
            </a:pPr>
            <a:r>
              <a:rPr lang="pl-PL" sz="1600" dirty="0">
                <a:solidFill>
                  <a:schemeClr val="accent2">
                    <a:lumMod val="25000"/>
                  </a:schemeClr>
                </a:solidFill>
              </a:rPr>
              <a:t>Zmiany rzeczowe w projekcie  wymagające uzyskania zgody IZ FE SL to:</a:t>
            </a:r>
            <a:br>
              <a:rPr lang="pl-PL" dirty="0"/>
            </a:br>
            <a:r>
              <a:rPr lang="pl-PL" sz="2400" dirty="0">
                <a:solidFill>
                  <a:srgbClr val="21561E"/>
                </a:solidFill>
              </a:rPr>
              <a:t>Roboty zamienne / dodatkowe /uzupełniające</a:t>
            </a:r>
            <a:endParaRPr lang="pl-PL" sz="2700" dirty="0">
              <a:solidFill>
                <a:srgbClr val="21561E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25907" y="1547589"/>
            <a:ext cx="8640382" cy="511225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pl-PL" dirty="0"/>
              <a:t>konieczność wykonania robót zamiennych może wynikać m.in.: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pl-PL" dirty="0"/>
              <a:t>z przyczyn technologicznych, ekonomicznych,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pl-PL" dirty="0"/>
              <a:t>zmiany materiałów / sposobu wykonania określonych robót / dostaw / usług, gdy w okresie realizacji projektu: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pl-PL" dirty="0"/>
              <a:t>zmieniła się np. Polska Norma, przepisy prawa,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pl-PL" dirty="0"/>
              <a:t>nowa technologia wykonania jest bardziej efektywna,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pl-PL" dirty="0"/>
              <a:t>zaprojektowane roboty są niemożliwe do przeprowadzenia. </a:t>
            </a:r>
          </a:p>
          <a:p>
            <a:r>
              <a:rPr lang="pl-PL" dirty="0"/>
              <a:t>możemy uznać za koszt kwalifikowalny roboty / dostawy / usługi wynikające z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pl-PL" dirty="0"/>
              <a:t>zamówień dodatkowych / uzupełniających kierując się zasadą, że </a:t>
            </a:r>
            <a:r>
              <a:rPr lang="pl-PL" b="1" dirty="0"/>
              <a:t>przeprowadzanie tych robót / dostaw / usług / okazało się niezbędne w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  </a:t>
            </a:r>
            <a:r>
              <a:rPr lang="pl-PL" b="1" dirty="0"/>
              <a:t>trakcie realizacji zamówienia podstawowego</a:t>
            </a:r>
            <a:r>
              <a:rPr lang="pl-PL" dirty="0"/>
              <a:t>, są uzasadnione oraz </a:t>
            </a:r>
            <a:r>
              <a:rPr lang="pl-PL" b="1" dirty="0"/>
              <a:t>niezbędne do prawidłowego zrealizowania projektu</a:t>
            </a:r>
            <a:r>
              <a:rPr lang="pl-PL" dirty="0"/>
              <a:t> (osiągniecie celu projektu jak i wskaźników).</a:t>
            </a:r>
          </a:p>
          <a:p>
            <a:pPr marL="0" indent="0">
              <a:buNone/>
            </a:pPr>
            <a:r>
              <a:rPr lang="pl-PL" dirty="0"/>
              <a:t>W celu określenia kwalifikowalności zgłoszonych zmian konieczne będzie przedstawienie do IZ FE SL dokumentów potwierdzających np. protokoły konieczności.</a:t>
            </a:r>
          </a:p>
          <a:p>
            <a:pPr marL="0" indent="0">
              <a:buNone/>
            </a:pPr>
            <a:r>
              <a:rPr lang="pl-PL" dirty="0"/>
              <a:t>Projekty dotyczące danych geodezyjnych i kartograficznych muszą posiadać pozytywną opinię </a:t>
            </a:r>
            <a:r>
              <a:rPr lang="pl-PL" b="1" dirty="0"/>
              <a:t>Głównego Geodety Kraju.</a:t>
            </a:r>
          </a:p>
          <a:p>
            <a:pPr marL="0" indent="0">
              <a:buNone/>
            </a:pPr>
            <a:r>
              <a:rPr lang="pl-PL" dirty="0"/>
              <a:t>Infrastruktura rowerowa: Inwestycje muszą być realizowane zgodnie z </a:t>
            </a:r>
            <a:r>
              <a:rPr lang="pl-PL" b="1" dirty="0"/>
              <a:t>Regionalną Polityką Rowerową Województwa Śląskiego. 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88896757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Niestandardowy 8">
      <a:dk1>
        <a:srgbClr val="000000"/>
      </a:dk1>
      <a:lt1>
        <a:srgbClr val="FFFFFF"/>
      </a:lt1>
      <a:dk2>
        <a:srgbClr val="002073"/>
      </a:dk2>
      <a:lt2>
        <a:srgbClr val="FFFFFF"/>
      </a:lt2>
      <a:accent1>
        <a:srgbClr val="003399"/>
      </a:accent1>
      <a:accent2>
        <a:srgbClr val="A6D3FF"/>
      </a:accent2>
      <a:accent3>
        <a:srgbClr val="FFD618"/>
      </a:accent3>
      <a:accent4>
        <a:srgbClr val="0051B0"/>
      </a:accent4>
      <a:accent5>
        <a:srgbClr val="6BB1E2"/>
      </a:accent5>
      <a:accent6>
        <a:srgbClr val="FFE60B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436F5452-C95B-4D43-A1C6-1CA5BE69C951}" vid="{ABE25C27-1E66-47F3-AA86-B88226738C33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d4f64a22-a125-4b7a-afce-4a30c86a8f7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FA1F3B16C8C704DA37A63ACA9CA61DD" ma:contentTypeVersion="12" ma:contentTypeDescription="Utwórz nowy dokument." ma:contentTypeScope="" ma:versionID="086cdf7b57cb8a94bb2fff9e92a1d2fa">
  <xsd:schema xmlns:xsd="http://www.w3.org/2001/XMLSchema" xmlns:xs="http://www.w3.org/2001/XMLSchema" xmlns:p="http://schemas.microsoft.com/office/2006/metadata/properties" xmlns:ns3="d4f64a22-a125-4b7a-afce-4a30c86a8f7c" xmlns:ns4="d47a4560-aee9-43e8-973f-2abd655c26a0" targetNamespace="http://schemas.microsoft.com/office/2006/metadata/properties" ma:root="true" ma:fieldsID="bcdcb3e947b773ae76daaa2d3a0c324c" ns3:_="" ns4:_="">
    <xsd:import namespace="d4f64a22-a125-4b7a-afce-4a30c86a8f7c"/>
    <xsd:import namespace="d47a4560-aee9-43e8-973f-2abd655c26a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f64a22-a125-4b7a-afce-4a30c86a8f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7a4560-aee9-43e8-973f-2abd655c26a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krót wskazówki dotyczącej udostępniania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D6470E4-38B4-4043-87FE-9820A2779581}">
  <ds:schemaRefs>
    <ds:schemaRef ds:uri="http://schemas.openxmlformats.org/package/2006/metadata/core-properties"/>
    <ds:schemaRef ds:uri="http://purl.org/dc/elements/1.1/"/>
    <ds:schemaRef ds:uri="d4f64a22-a125-4b7a-afce-4a30c86a8f7c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purl.org/dc/terms/"/>
    <ds:schemaRef ds:uri="http://www.w3.org/XML/1998/namespace"/>
    <ds:schemaRef ds:uri="http://schemas.microsoft.com/office/infopath/2007/PartnerControls"/>
    <ds:schemaRef ds:uri="d47a4560-aee9-43e8-973f-2abd655c26a0"/>
  </ds:schemaRefs>
</ds:datastoreItem>
</file>

<file path=customXml/itemProps2.xml><?xml version="1.0" encoding="utf-8"?>
<ds:datastoreItem xmlns:ds="http://schemas.openxmlformats.org/officeDocument/2006/customXml" ds:itemID="{7D4B11D8-A58A-4005-AFE4-B16CC09465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4f64a22-a125-4b7a-afce-4a30c86a8f7c"/>
    <ds:schemaRef ds:uri="d47a4560-aee9-43e8-973f-2abd655c26a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C2AAAB6-C606-4262-8AAB-A289D11A6E3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3173</TotalTime>
  <Words>1780</Words>
  <Application>Microsoft Office PowerPoint</Application>
  <PresentationFormat>Niestandardowy</PresentationFormat>
  <Paragraphs>172</Paragraphs>
  <Slides>38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38</vt:i4>
      </vt:variant>
    </vt:vector>
  </HeadingPairs>
  <TitlesOfParts>
    <vt:vector size="43" baseType="lpstr">
      <vt:lpstr>Arial</vt:lpstr>
      <vt:lpstr>Calibri</vt:lpstr>
      <vt:lpstr>Open Sans</vt:lpstr>
      <vt:lpstr>Wingdings</vt:lpstr>
      <vt:lpstr>Motyw pakietu Office</vt:lpstr>
      <vt:lpstr>ZASADY REALIZACJI PROJEKTÓW W RAMACH FE SL 2021-2027</vt:lpstr>
      <vt:lpstr>Zmiany na etapie realizacji projektów </vt:lpstr>
      <vt:lpstr>Zmiany w projekcie</vt:lpstr>
      <vt:lpstr>Zmiany w projekcie – terminy realizacji.</vt:lpstr>
      <vt:lpstr>Zmiany w projekcie – terminy realizacji</vt:lpstr>
      <vt:lpstr>Formularz 1 przykład zmiany terminu – błędny formularz </vt:lpstr>
      <vt:lpstr>Formularz 1 przykład zmiany terminu – prawidłowy formularz</vt:lpstr>
      <vt:lpstr>Zmiany rzeczowe w projekcie  wymagające uzyskania zgody IZ FE SL. </vt:lpstr>
      <vt:lpstr>Zmiany rzeczowe w projekcie  wymagające uzyskania zgody IZ FE SL to: Roboty zamienne / dodatkowe /uzupełniające</vt:lpstr>
      <vt:lpstr>      Zmiany rzeczowe w projekcie, które nie wymagają zgłoszenia do IZ FE SL. </vt:lpstr>
      <vt:lpstr>Zmiany rzeczowe w projekcie, które nie wymagają zgłoszenia do IZ FE SL: </vt:lpstr>
      <vt:lpstr>Zmiany rzeczowe w projekcie</vt:lpstr>
      <vt:lpstr>     Zmiana kosztów projektu.</vt:lpstr>
      <vt:lpstr> Przesunięcia środków pomiędzy wydatkami kwalifikowalnymi</vt:lpstr>
      <vt:lpstr>Uwaga: </vt:lpstr>
      <vt:lpstr>    Oszczędności w projekcie.</vt:lpstr>
      <vt:lpstr>Zmiana kosztów projektu Wykorzystanie oszczędności</vt:lpstr>
      <vt:lpstr>     Formularze zmian.</vt:lpstr>
      <vt:lpstr>Formularz 2 przykład zmian zakresu rzeczowego - błędny formularz</vt:lpstr>
      <vt:lpstr>Formularz 2 przykład zmian zakresu rzeczowego – prawidłowe wypełnienie pól „przed zmianą” i „po zmianie”</vt:lpstr>
      <vt:lpstr>Formularz 3 przykład zmian zakresu rzeczowego – błędny formularz</vt:lpstr>
      <vt:lpstr>Formularz 3 przykład zmian zakresu rzeczowego – prawidłowo wypełniony formularz</vt:lpstr>
      <vt:lpstr>Formularz przykład zmian kosztów, wykorzystanie oszczędności – prawidłowy formularz</vt:lpstr>
      <vt:lpstr>     Zmiany rzeczowe i zmiany kosztów w projekcie objętym pomocą publiczną/pomocą de minimis.</vt:lpstr>
      <vt:lpstr>Zmiany rzeczowe i zmiany kosztów w projekcie objętym pomocą publiczną/pomocą de minimis:</vt:lpstr>
      <vt:lpstr>     Montaż finansowy.</vt:lpstr>
      <vt:lpstr>Zmiana montażu finansowego</vt:lpstr>
      <vt:lpstr>     VAT.</vt:lpstr>
      <vt:lpstr>Zmiana kosztu całkowitego - kwalifikowalność VAT</vt:lpstr>
      <vt:lpstr>     Zwiększenie dofinansowania.</vt:lpstr>
      <vt:lpstr>Zwiększenie dofinansowania</vt:lpstr>
      <vt:lpstr>Zwiększenie dofinansowania</vt:lpstr>
      <vt:lpstr>     Formularz zmian w perspektywie 2021-2027.</vt:lpstr>
      <vt:lpstr>Formularz zmian w perspektywie 2021-2027.</vt:lpstr>
      <vt:lpstr>Formularz zmian w perspektywie 2021-2027.</vt:lpstr>
      <vt:lpstr>Formularz zmian w perspektywie 2021-2027 – nowość. </vt:lpstr>
      <vt:lpstr>Formularz zmian w perspektywie 2021-2027 – nowość. </vt:lpstr>
      <vt:lpstr>Referat kontraktacji i realizacji projektów   Zapraszamy do kontaktu z opiekunem projektu, który jest przydzielony i widnieje w systemie LSI2021 w zakładce „Opiekun w ramach instytucji zawierającej umowę o dofinansowanie/wydającej decyzję”.  Numery telefonów znajdą Państwo w książce teleadresowej na stronie internetowej funduszeue.slaskie.pl         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Sowiński Piotr</dc:creator>
  <cp:lastModifiedBy>Kier Michał</cp:lastModifiedBy>
  <cp:revision>442</cp:revision>
  <cp:lastPrinted>2023-05-16T06:41:03Z</cp:lastPrinted>
  <dcterms:created xsi:type="dcterms:W3CDTF">2022-06-22T09:40:44Z</dcterms:created>
  <dcterms:modified xsi:type="dcterms:W3CDTF">2024-11-28T12:41:27Z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0x0101002FA1F3B16C8C704DA37A63ACA9CA61DD</vt:lpwstr>
  </property>
</Properties>
</file>