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 id="2147483741" r:id="rId5"/>
  </p:sldMasterIdLst>
  <p:notesMasterIdLst>
    <p:notesMasterId r:id="rId143"/>
  </p:notesMasterIdLst>
  <p:sldIdLst>
    <p:sldId id="256" r:id="rId6"/>
    <p:sldId id="278" r:id="rId7"/>
    <p:sldId id="274" r:id="rId8"/>
    <p:sldId id="345" r:id="rId9"/>
    <p:sldId id="346" r:id="rId10"/>
    <p:sldId id="347" r:id="rId11"/>
    <p:sldId id="422" r:id="rId12"/>
    <p:sldId id="348" r:id="rId13"/>
    <p:sldId id="426" r:id="rId14"/>
    <p:sldId id="352" r:id="rId15"/>
    <p:sldId id="279" r:id="rId16"/>
    <p:sldId id="280" r:id="rId17"/>
    <p:sldId id="311" r:id="rId18"/>
    <p:sldId id="409" r:id="rId19"/>
    <p:sldId id="349" r:id="rId20"/>
    <p:sldId id="410" r:id="rId21"/>
    <p:sldId id="350" r:id="rId22"/>
    <p:sldId id="418" r:id="rId23"/>
    <p:sldId id="351" r:id="rId24"/>
    <p:sldId id="411" r:id="rId25"/>
    <p:sldId id="412" r:id="rId26"/>
    <p:sldId id="419" r:id="rId27"/>
    <p:sldId id="414" r:id="rId28"/>
    <p:sldId id="281" r:id="rId29"/>
    <p:sldId id="313" r:id="rId30"/>
    <p:sldId id="314" r:id="rId31"/>
    <p:sldId id="315" r:id="rId32"/>
    <p:sldId id="316" r:id="rId33"/>
    <p:sldId id="317" r:id="rId34"/>
    <p:sldId id="318" r:id="rId35"/>
    <p:sldId id="319" r:id="rId36"/>
    <p:sldId id="320" r:id="rId37"/>
    <p:sldId id="321" r:id="rId38"/>
    <p:sldId id="322" r:id="rId39"/>
    <p:sldId id="323" r:id="rId40"/>
    <p:sldId id="324" r:id="rId41"/>
    <p:sldId id="325" r:id="rId42"/>
    <p:sldId id="326" r:id="rId43"/>
    <p:sldId id="327" r:id="rId44"/>
    <p:sldId id="328" r:id="rId45"/>
    <p:sldId id="329" r:id="rId46"/>
    <p:sldId id="420" r:id="rId47"/>
    <p:sldId id="331" r:id="rId48"/>
    <p:sldId id="332" r:id="rId49"/>
    <p:sldId id="333" r:id="rId50"/>
    <p:sldId id="334" r:id="rId51"/>
    <p:sldId id="335" r:id="rId52"/>
    <p:sldId id="336" r:id="rId53"/>
    <p:sldId id="421" r:id="rId54"/>
    <p:sldId id="337" r:id="rId55"/>
    <p:sldId id="338" r:id="rId56"/>
    <p:sldId id="339" r:id="rId57"/>
    <p:sldId id="341" r:id="rId58"/>
    <p:sldId id="342" r:id="rId59"/>
    <p:sldId id="343" r:id="rId60"/>
    <p:sldId id="344" r:id="rId61"/>
    <p:sldId id="283" r:id="rId62"/>
    <p:sldId id="284" r:id="rId63"/>
    <p:sldId id="355" r:id="rId64"/>
    <p:sldId id="423" r:id="rId65"/>
    <p:sldId id="285" r:id="rId66"/>
    <p:sldId id="286" r:id="rId67"/>
    <p:sldId id="416" r:id="rId68"/>
    <p:sldId id="417" r:id="rId69"/>
    <p:sldId id="287" r:id="rId70"/>
    <p:sldId id="288" r:id="rId71"/>
    <p:sldId id="356" r:id="rId72"/>
    <p:sldId id="357" r:id="rId73"/>
    <p:sldId id="360" r:id="rId74"/>
    <p:sldId id="361" r:id="rId75"/>
    <p:sldId id="362" r:id="rId76"/>
    <p:sldId id="364" r:id="rId77"/>
    <p:sldId id="358" r:id="rId78"/>
    <p:sldId id="359" r:id="rId79"/>
    <p:sldId id="363" r:id="rId80"/>
    <p:sldId id="368" r:id="rId81"/>
    <p:sldId id="365" r:id="rId82"/>
    <p:sldId id="367" r:id="rId83"/>
    <p:sldId id="366" r:id="rId84"/>
    <p:sldId id="369" r:id="rId85"/>
    <p:sldId id="371" r:id="rId86"/>
    <p:sldId id="370" r:id="rId87"/>
    <p:sldId id="372" r:id="rId88"/>
    <p:sldId id="373" r:id="rId89"/>
    <p:sldId id="289" r:id="rId90"/>
    <p:sldId id="290" r:id="rId91"/>
    <p:sldId id="374" r:id="rId92"/>
    <p:sldId id="375" r:id="rId93"/>
    <p:sldId id="424" r:id="rId94"/>
    <p:sldId id="376" r:id="rId95"/>
    <p:sldId id="291" r:id="rId96"/>
    <p:sldId id="292" r:id="rId97"/>
    <p:sldId id="377" r:id="rId98"/>
    <p:sldId id="378" r:id="rId99"/>
    <p:sldId id="379" r:id="rId100"/>
    <p:sldId id="380" r:id="rId101"/>
    <p:sldId id="293" r:id="rId102"/>
    <p:sldId id="294" r:id="rId103"/>
    <p:sldId id="381" r:id="rId104"/>
    <p:sldId id="382" r:id="rId105"/>
    <p:sldId id="295" r:id="rId106"/>
    <p:sldId id="296" r:id="rId107"/>
    <p:sldId id="383" r:id="rId108"/>
    <p:sldId id="384" r:id="rId109"/>
    <p:sldId id="385" r:id="rId110"/>
    <p:sldId id="297" r:id="rId111"/>
    <p:sldId id="386" r:id="rId112"/>
    <p:sldId id="387" r:id="rId113"/>
    <p:sldId id="388" r:id="rId114"/>
    <p:sldId id="389" r:id="rId115"/>
    <p:sldId id="390" r:id="rId116"/>
    <p:sldId id="298" r:id="rId117"/>
    <p:sldId id="425" r:id="rId118"/>
    <p:sldId id="391" r:id="rId119"/>
    <p:sldId id="427" r:id="rId120"/>
    <p:sldId id="299" r:id="rId121"/>
    <p:sldId id="300" r:id="rId122"/>
    <p:sldId id="406" r:id="rId123"/>
    <p:sldId id="407" r:id="rId124"/>
    <p:sldId id="301" r:id="rId125"/>
    <p:sldId id="302" r:id="rId126"/>
    <p:sldId id="404" r:id="rId127"/>
    <p:sldId id="393" r:id="rId128"/>
    <p:sldId id="394" r:id="rId129"/>
    <p:sldId id="395" r:id="rId130"/>
    <p:sldId id="396" r:id="rId131"/>
    <p:sldId id="398" r:id="rId132"/>
    <p:sldId id="399" r:id="rId133"/>
    <p:sldId id="400" r:id="rId134"/>
    <p:sldId id="401" r:id="rId135"/>
    <p:sldId id="402" r:id="rId136"/>
    <p:sldId id="303" r:id="rId137"/>
    <p:sldId id="304" r:id="rId138"/>
    <p:sldId id="405" r:id="rId139"/>
    <p:sldId id="305" r:id="rId140"/>
    <p:sldId id="307" r:id="rId141"/>
    <p:sldId id="275" r:id="rId142"/>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36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lenik Agnieszka" initials="PA" lastIdx="1" clrIdx="0">
    <p:extLst>
      <p:ext uri="{19B8F6BF-5375-455C-9EA6-DF929625EA0E}">
        <p15:presenceInfo xmlns:p15="http://schemas.microsoft.com/office/powerpoint/2012/main" userId="S::Agnieszka.Palenik@mfipr.gov.pl::6a0c958d-6557-4bbd-8aa6-03360055b1e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7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00A15C55-8517-42AA-B614-E9B94910E393}">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 pośredni 2 — Ak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howGuides="1">
      <p:cViewPr varScale="1">
        <p:scale>
          <a:sx n="48" d="100"/>
          <a:sy n="48" d="100"/>
        </p:scale>
        <p:origin x="48" y="316"/>
      </p:cViewPr>
      <p:guideLst>
        <p:guide orient="horz" pos="2381"/>
        <p:guide pos="3368"/>
      </p:guideLst>
    </p:cSldViewPr>
  </p:slideViewPr>
  <p:notesTextViewPr>
    <p:cViewPr>
      <p:scale>
        <a:sx n="1" d="1"/>
        <a:sy n="1" d="1"/>
      </p:scale>
      <p:origin x="0" y="0"/>
    </p:cViewPr>
  </p:notesTextViewPr>
  <p:notesViewPr>
    <p:cSldViewPr showGuides="1">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2.xml"/><Relationship Id="rId21" Type="http://schemas.openxmlformats.org/officeDocument/2006/relationships/slide" Target="slides/slide16.xml"/><Relationship Id="rId42" Type="http://schemas.openxmlformats.org/officeDocument/2006/relationships/slide" Target="slides/slide37.xml"/><Relationship Id="rId63" Type="http://schemas.openxmlformats.org/officeDocument/2006/relationships/slide" Target="slides/slide58.xml"/><Relationship Id="rId84" Type="http://schemas.openxmlformats.org/officeDocument/2006/relationships/slide" Target="slides/slide79.xml"/><Relationship Id="rId138" Type="http://schemas.openxmlformats.org/officeDocument/2006/relationships/slide" Target="slides/slide133.xml"/><Relationship Id="rId107" Type="http://schemas.openxmlformats.org/officeDocument/2006/relationships/slide" Target="slides/slide102.xml"/><Relationship Id="rId11" Type="http://schemas.openxmlformats.org/officeDocument/2006/relationships/slide" Target="slides/slide6.xml"/><Relationship Id="rId32" Type="http://schemas.openxmlformats.org/officeDocument/2006/relationships/slide" Target="slides/slide27.xml"/><Relationship Id="rId53" Type="http://schemas.openxmlformats.org/officeDocument/2006/relationships/slide" Target="slides/slide48.xml"/><Relationship Id="rId74" Type="http://schemas.openxmlformats.org/officeDocument/2006/relationships/slide" Target="slides/slide69.xml"/><Relationship Id="rId128" Type="http://schemas.openxmlformats.org/officeDocument/2006/relationships/slide" Target="slides/slide123.xml"/><Relationship Id="rId5" Type="http://schemas.openxmlformats.org/officeDocument/2006/relationships/slideMaster" Target="slideMasters/slideMaster2.xml"/><Relationship Id="rId90" Type="http://schemas.openxmlformats.org/officeDocument/2006/relationships/slide" Target="slides/slide85.xml"/><Relationship Id="rId95" Type="http://schemas.openxmlformats.org/officeDocument/2006/relationships/slide" Target="slides/slide90.xml"/><Relationship Id="rId22" Type="http://schemas.openxmlformats.org/officeDocument/2006/relationships/slide" Target="slides/slide17.xml"/><Relationship Id="rId27" Type="http://schemas.openxmlformats.org/officeDocument/2006/relationships/slide" Target="slides/slide22.xml"/><Relationship Id="rId43" Type="http://schemas.openxmlformats.org/officeDocument/2006/relationships/slide" Target="slides/slide38.xml"/><Relationship Id="rId48" Type="http://schemas.openxmlformats.org/officeDocument/2006/relationships/slide" Target="slides/slide43.xml"/><Relationship Id="rId64" Type="http://schemas.openxmlformats.org/officeDocument/2006/relationships/slide" Target="slides/slide59.xml"/><Relationship Id="rId69" Type="http://schemas.openxmlformats.org/officeDocument/2006/relationships/slide" Target="slides/slide64.xml"/><Relationship Id="rId113" Type="http://schemas.openxmlformats.org/officeDocument/2006/relationships/slide" Target="slides/slide108.xml"/><Relationship Id="rId118" Type="http://schemas.openxmlformats.org/officeDocument/2006/relationships/slide" Target="slides/slide113.xml"/><Relationship Id="rId134" Type="http://schemas.openxmlformats.org/officeDocument/2006/relationships/slide" Target="slides/slide129.xml"/><Relationship Id="rId139" Type="http://schemas.openxmlformats.org/officeDocument/2006/relationships/slide" Target="slides/slide134.xml"/><Relationship Id="rId80" Type="http://schemas.openxmlformats.org/officeDocument/2006/relationships/slide" Target="slides/slide75.xml"/><Relationship Id="rId85" Type="http://schemas.openxmlformats.org/officeDocument/2006/relationships/slide" Target="slides/slide80.xml"/><Relationship Id="rId12" Type="http://schemas.openxmlformats.org/officeDocument/2006/relationships/slide" Target="slides/slide7.xml"/><Relationship Id="rId17" Type="http://schemas.openxmlformats.org/officeDocument/2006/relationships/slide" Target="slides/slide12.xml"/><Relationship Id="rId33" Type="http://schemas.openxmlformats.org/officeDocument/2006/relationships/slide" Target="slides/slide28.xml"/><Relationship Id="rId38" Type="http://schemas.openxmlformats.org/officeDocument/2006/relationships/slide" Target="slides/slide33.xml"/><Relationship Id="rId59" Type="http://schemas.openxmlformats.org/officeDocument/2006/relationships/slide" Target="slides/slide54.xml"/><Relationship Id="rId103" Type="http://schemas.openxmlformats.org/officeDocument/2006/relationships/slide" Target="slides/slide98.xml"/><Relationship Id="rId108" Type="http://schemas.openxmlformats.org/officeDocument/2006/relationships/slide" Target="slides/slide103.xml"/><Relationship Id="rId124" Type="http://schemas.openxmlformats.org/officeDocument/2006/relationships/slide" Target="slides/slide119.xml"/><Relationship Id="rId129" Type="http://schemas.openxmlformats.org/officeDocument/2006/relationships/slide" Target="slides/slide124.xml"/><Relationship Id="rId54" Type="http://schemas.openxmlformats.org/officeDocument/2006/relationships/slide" Target="slides/slide49.xml"/><Relationship Id="rId70" Type="http://schemas.openxmlformats.org/officeDocument/2006/relationships/slide" Target="slides/slide65.xml"/><Relationship Id="rId75" Type="http://schemas.openxmlformats.org/officeDocument/2006/relationships/slide" Target="slides/slide70.xml"/><Relationship Id="rId91" Type="http://schemas.openxmlformats.org/officeDocument/2006/relationships/slide" Target="slides/slide86.xml"/><Relationship Id="rId96" Type="http://schemas.openxmlformats.org/officeDocument/2006/relationships/slide" Target="slides/slide91.xml"/><Relationship Id="rId140" Type="http://schemas.openxmlformats.org/officeDocument/2006/relationships/slide" Target="slides/slide135.xml"/><Relationship Id="rId145"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23" Type="http://schemas.openxmlformats.org/officeDocument/2006/relationships/slide" Target="slides/slide18.xml"/><Relationship Id="rId28" Type="http://schemas.openxmlformats.org/officeDocument/2006/relationships/slide" Target="slides/slide23.xml"/><Relationship Id="rId49" Type="http://schemas.openxmlformats.org/officeDocument/2006/relationships/slide" Target="slides/slide44.xml"/><Relationship Id="rId114" Type="http://schemas.openxmlformats.org/officeDocument/2006/relationships/slide" Target="slides/slide109.xml"/><Relationship Id="rId119" Type="http://schemas.openxmlformats.org/officeDocument/2006/relationships/slide" Target="slides/slide114.xml"/><Relationship Id="rId44" Type="http://schemas.openxmlformats.org/officeDocument/2006/relationships/slide" Target="slides/slide39.xml"/><Relationship Id="rId60" Type="http://schemas.openxmlformats.org/officeDocument/2006/relationships/slide" Target="slides/slide55.xml"/><Relationship Id="rId65" Type="http://schemas.openxmlformats.org/officeDocument/2006/relationships/slide" Target="slides/slide60.xml"/><Relationship Id="rId81" Type="http://schemas.openxmlformats.org/officeDocument/2006/relationships/slide" Target="slides/slide76.xml"/><Relationship Id="rId86" Type="http://schemas.openxmlformats.org/officeDocument/2006/relationships/slide" Target="slides/slide81.xml"/><Relationship Id="rId130" Type="http://schemas.openxmlformats.org/officeDocument/2006/relationships/slide" Target="slides/slide125.xml"/><Relationship Id="rId135" Type="http://schemas.openxmlformats.org/officeDocument/2006/relationships/slide" Target="slides/slide130.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109" Type="http://schemas.openxmlformats.org/officeDocument/2006/relationships/slide" Target="slides/slide10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slide" Target="slides/slide71.xml"/><Relationship Id="rId97" Type="http://schemas.openxmlformats.org/officeDocument/2006/relationships/slide" Target="slides/slide92.xml"/><Relationship Id="rId104" Type="http://schemas.openxmlformats.org/officeDocument/2006/relationships/slide" Target="slides/slide99.xml"/><Relationship Id="rId120" Type="http://schemas.openxmlformats.org/officeDocument/2006/relationships/slide" Target="slides/slide115.xml"/><Relationship Id="rId125" Type="http://schemas.openxmlformats.org/officeDocument/2006/relationships/slide" Target="slides/slide120.xml"/><Relationship Id="rId141" Type="http://schemas.openxmlformats.org/officeDocument/2006/relationships/slide" Target="slides/slide136.xml"/><Relationship Id="rId146" Type="http://schemas.openxmlformats.org/officeDocument/2006/relationships/viewProps" Target="viewProps.xml"/><Relationship Id="rId7" Type="http://schemas.openxmlformats.org/officeDocument/2006/relationships/slide" Target="slides/slide2.xml"/><Relationship Id="rId71" Type="http://schemas.openxmlformats.org/officeDocument/2006/relationships/slide" Target="slides/slide66.xml"/><Relationship Id="rId92" Type="http://schemas.openxmlformats.org/officeDocument/2006/relationships/slide" Target="slides/slide87.xml"/><Relationship Id="rId2" Type="http://schemas.openxmlformats.org/officeDocument/2006/relationships/customXml" Target="../customXml/item2.xml"/><Relationship Id="rId29" Type="http://schemas.openxmlformats.org/officeDocument/2006/relationships/slide" Target="slides/slide24.xml"/><Relationship Id="rId24" Type="http://schemas.openxmlformats.org/officeDocument/2006/relationships/slide" Target="slides/slide19.xml"/><Relationship Id="rId40" Type="http://schemas.openxmlformats.org/officeDocument/2006/relationships/slide" Target="slides/slide35.xml"/><Relationship Id="rId45" Type="http://schemas.openxmlformats.org/officeDocument/2006/relationships/slide" Target="slides/slide40.xml"/><Relationship Id="rId66" Type="http://schemas.openxmlformats.org/officeDocument/2006/relationships/slide" Target="slides/slide61.xml"/><Relationship Id="rId87" Type="http://schemas.openxmlformats.org/officeDocument/2006/relationships/slide" Target="slides/slide82.xml"/><Relationship Id="rId110" Type="http://schemas.openxmlformats.org/officeDocument/2006/relationships/slide" Target="slides/slide105.xml"/><Relationship Id="rId115" Type="http://schemas.openxmlformats.org/officeDocument/2006/relationships/slide" Target="slides/slide110.xml"/><Relationship Id="rId131" Type="http://schemas.openxmlformats.org/officeDocument/2006/relationships/slide" Target="slides/slide126.xml"/><Relationship Id="rId136" Type="http://schemas.openxmlformats.org/officeDocument/2006/relationships/slide" Target="slides/slide131.xml"/><Relationship Id="rId61" Type="http://schemas.openxmlformats.org/officeDocument/2006/relationships/slide" Target="slides/slide56.xml"/><Relationship Id="rId82" Type="http://schemas.openxmlformats.org/officeDocument/2006/relationships/slide" Target="slides/slide77.xml"/><Relationship Id="rId19" Type="http://schemas.openxmlformats.org/officeDocument/2006/relationships/slide" Target="slides/slide14.xml"/><Relationship Id="rId14" Type="http://schemas.openxmlformats.org/officeDocument/2006/relationships/slide" Target="slides/slide9.xml"/><Relationship Id="rId30" Type="http://schemas.openxmlformats.org/officeDocument/2006/relationships/slide" Target="slides/slide25.xml"/><Relationship Id="rId35" Type="http://schemas.openxmlformats.org/officeDocument/2006/relationships/slide" Target="slides/slide30.xml"/><Relationship Id="rId56" Type="http://schemas.openxmlformats.org/officeDocument/2006/relationships/slide" Target="slides/slide51.xml"/><Relationship Id="rId77" Type="http://schemas.openxmlformats.org/officeDocument/2006/relationships/slide" Target="slides/slide72.xml"/><Relationship Id="rId100" Type="http://schemas.openxmlformats.org/officeDocument/2006/relationships/slide" Target="slides/slide95.xml"/><Relationship Id="rId105" Type="http://schemas.openxmlformats.org/officeDocument/2006/relationships/slide" Target="slides/slide100.xml"/><Relationship Id="rId126" Type="http://schemas.openxmlformats.org/officeDocument/2006/relationships/slide" Target="slides/slide121.xml"/><Relationship Id="rId147"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93" Type="http://schemas.openxmlformats.org/officeDocument/2006/relationships/slide" Target="slides/slide88.xml"/><Relationship Id="rId98" Type="http://schemas.openxmlformats.org/officeDocument/2006/relationships/slide" Target="slides/slide93.xml"/><Relationship Id="rId121" Type="http://schemas.openxmlformats.org/officeDocument/2006/relationships/slide" Target="slides/slide116.xml"/><Relationship Id="rId142" Type="http://schemas.openxmlformats.org/officeDocument/2006/relationships/slide" Target="slides/slide137.xml"/><Relationship Id="rId3" Type="http://schemas.openxmlformats.org/officeDocument/2006/relationships/customXml" Target="../customXml/item3.xml"/><Relationship Id="rId25" Type="http://schemas.openxmlformats.org/officeDocument/2006/relationships/slide" Target="slides/slide20.xml"/><Relationship Id="rId46" Type="http://schemas.openxmlformats.org/officeDocument/2006/relationships/slide" Target="slides/slide41.xml"/><Relationship Id="rId67" Type="http://schemas.openxmlformats.org/officeDocument/2006/relationships/slide" Target="slides/slide62.xml"/><Relationship Id="rId116" Type="http://schemas.openxmlformats.org/officeDocument/2006/relationships/slide" Target="slides/slide111.xml"/><Relationship Id="rId137" Type="http://schemas.openxmlformats.org/officeDocument/2006/relationships/slide" Target="slides/slide132.xml"/><Relationship Id="rId20" Type="http://schemas.openxmlformats.org/officeDocument/2006/relationships/slide" Target="slides/slide15.xml"/><Relationship Id="rId41" Type="http://schemas.openxmlformats.org/officeDocument/2006/relationships/slide" Target="slides/slide36.xml"/><Relationship Id="rId62" Type="http://schemas.openxmlformats.org/officeDocument/2006/relationships/slide" Target="slides/slide57.xml"/><Relationship Id="rId83" Type="http://schemas.openxmlformats.org/officeDocument/2006/relationships/slide" Target="slides/slide78.xml"/><Relationship Id="rId88" Type="http://schemas.openxmlformats.org/officeDocument/2006/relationships/slide" Target="slides/slide83.xml"/><Relationship Id="rId111" Type="http://schemas.openxmlformats.org/officeDocument/2006/relationships/slide" Target="slides/slide106.xml"/><Relationship Id="rId132" Type="http://schemas.openxmlformats.org/officeDocument/2006/relationships/slide" Target="slides/slide127.xml"/><Relationship Id="rId15" Type="http://schemas.openxmlformats.org/officeDocument/2006/relationships/slide" Target="slides/slide10.xml"/><Relationship Id="rId36" Type="http://schemas.openxmlformats.org/officeDocument/2006/relationships/slide" Target="slides/slide31.xml"/><Relationship Id="rId57" Type="http://schemas.openxmlformats.org/officeDocument/2006/relationships/slide" Target="slides/slide52.xml"/><Relationship Id="rId106" Type="http://schemas.openxmlformats.org/officeDocument/2006/relationships/slide" Target="slides/slide101.xml"/><Relationship Id="rId127" Type="http://schemas.openxmlformats.org/officeDocument/2006/relationships/slide" Target="slides/slide122.xml"/><Relationship Id="rId10" Type="http://schemas.openxmlformats.org/officeDocument/2006/relationships/slide" Target="slides/slide5.xml"/><Relationship Id="rId31" Type="http://schemas.openxmlformats.org/officeDocument/2006/relationships/slide" Target="slides/slide26.xml"/><Relationship Id="rId52" Type="http://schemas.openxmlformats.org/officeDocument/2006/relationships/slide" Target="slides/slide47.xml"/><Relationship Id="rId73" Type="http://schemas.openxmlformats.org/officeDocument/2006/relationships/slide" Target="slides/slide68.xml"/><Relationship Id="rId78" Type="http://schemas.openxmlformats.org/officeDocument/2006/relationships/slide" Target="slides/slide73.xml"/><Relationship Id="rId94" Type="http://schemas.openxmlformats.org/officeDocument/2006/relationships/slide" Target="slides/slide89.xml"/><Relationship Id="rId99" Type="http://schemas.openxmlformats.org/officeDocument/2006/relationships/slide" Target="slides/slide94.xml"/><Relationship Id="rId101" Type="http://schemas.openxmlformats.org/officeDocument/2006/relationships/slide" Target="slides/slide96.xml"/><Relationship Id="rId122" Type="http://schemas.openxmlformats.org/officeDocument/2006/relationships/slide" Target="slides/slide117.xml"/><Relationship Id="rId143" Type="http://schemas.openxmlformats.org/officeDocument/2006/relationships/notesMaster" Target="notesMasters/notesMaster1.xml"/><Relationship Id="rId148"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47" Type="http://schemas.openxmlformats.org/officeDocument/2006/relationships/slide" Target="slides/slide42.xml"/><Relationship Id="rId68" Type="http://schemas.openxmlformats.org/officeDocument/2006/relationships/slide" Target="slides/slide63.xml"/><Relationship Id="rId89" Type="http://schemas.openxmlformats.org/officeDocument/2006/relationships/slide" Target="slides/slide84.xml"/><Relationship Id="rId112" Type="http://schemas.openxmlformats.org/officeDocument/2006/relationships/slide" Target="slides/slide107.xml"/><Relationship Id="rId133" Type="http://schemas.openxmlformats.org/officeDocument/2006/relationships/slide" Target="slides/slide128.xml"/><Relationship Id="rId16" Type="http://schemas.openxmlformats.org/officeDocument/2006/relationships/slide" Target="slides/slide11.xml"/><Relationship Id="rId37" Type="http://schemas.openxmlformats.org/officeDocument/2006/relationships/slide" Target="slides/slide32.xml"/><Relationship Id="rId58" Type="http://schemas.openxmlformats.org/officeDocument/2006/relationships/slide" Target="slides/slide53.xml"/><Relationship Id="rId79" Type="http://schemas.openxmlformats.org/officeDocument/2006/relationships/slide" Target="slides/slide74.xml"/><Relationship Id="rId102" Type="http://schemas.openxmlformats.org/officeDocument/2006/relationships/slide" Target="slides/slide97.xml"/><Relationship Id="rId123" Type="http://schemas.openxmlformats.org/officeDocument/2006/relationships/slide" Target="slides/slide118.xml"/><Relationship Id="rId144"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14C4D3-8752-463E-949D-F526CA9A0395}" type="doc">
      <dgm:prSet loTypeId="urn:microsoft.com/office/officeart/2008/layout/HorizontalMultiLevelHierarchy" loCatId="hierarchy" qsTypeId="urn:microsoft.com/office/officeart/2005/8/quickstyle/3d4" qsCatId="3D" csTypeId="urn:microsoft.com/office/officeart/2005/8/colors/accent1_2" csCatId="accent1" phldr="1"/>
      <dgm:spPr/>
      <dgm:t>
        <a:bodyPr/>
        <a:lstStyle/>
        <a:p>
          <a:endParaRPr lang="pl-PL"/>
        </a:p>
      </dgm:t>
    </dgm:pt>
    <dgm:pt modelId="{3FE7388C-111C-417D-874D-DC657EA2E497}">
      <dgm:prSet phldrT="[Tekst]"/>
      <dgm:spPr/>
      <dgm:t>
        <a:bodyPr/>
        <a:lstStyle/>
        <a:p>
          <a:r>
            <a:rPr lang="pl-PL" dirty="0" smtClean="0"/>
            <a:t>Weryfikacji </a:t>
          </a:r>
          <a:endParaRPr lang="pl-PL" dirty="0"/>
        </a:p>
      </dgm:t>
    </dgm:pt>
    <dgm:pt modelId="{CFA490E5-2FBD-476B-85F4-60C477C52F7F}" type="parTrans" cxnId="{E283E49D-35ED-461B-9722-D94EB3B842A2}">
      <dgm:prSet/>
      <dgm:spPr/>
      <dgm:t>
        <a:bodyPr/>
        <a:lstStyle/>
        <a:p>
          <a:endParaRPr lang="pl-PL"/>
        </a:p>
      </dgm:t>
    </dgm:pt>
    <dgm:pt modelId="{E4B83F5D-1A13-4D2E-8C0C-D6CD3D02D295}" type="sibTrans" cxnId="{E283E49D-35ED-461B-9722-D94EB3B842A2}">
      <dgm:prSet/>
      <dgm:spPr/>
      <dgm:t>
        <a:bodyPr/>
        <a:lstStyle/>
        <a:p>
          <a:endParaRPr lang="pl-PL"/>
        </a:p>
      </dgm:t>
    </dgm:pt>
    <dgm:pt modelId="{98962145-3B28-4DA5-8BEC-C714197C5724}">
      <dgm:prSet phldrT="[Tekst]" custT="1"/>
      <dgm:spPr/>
      <dgm:t>
        <a:bodyPr/>
        <a:lstStyle/>
        <a:p>
          <a:r>
            <a:rPr lang="pl-PL" sz="3200" dirty="0" smtClean="0"/>
            <a:t>kompleksowej</a:t>
          </a:r>
          <a:endParaRPr lang="pl-PL" sz="3200" dirty="0"/>
        </a:p>
      </dgm:t>
    </dgm:pt>
    <dgm:pt modelId="{A978BF3B-6B37-4ED0-9716-4AFBA6E0CD51}" type="parTrans" cxnId="{CB7B04A9-25BE-44BD-85CD-86D9321AD218}">
      <dgm:prSet/>
      <dgm:spPr/>
      <dgm:t>
        <a:bodyPr/>
        <a:lstStyle/>
        <a:p>
          <a:endParaRPr lang="pl-PL"/>
        </a:p>
      </dgm:t>
    </dgm:pt>
    <dgm:pt modelId="{B917B7F6-B46F-4E77-BE51-2B28A0BB635A}" type="sibTrans" cxnId="{CB7B04A9-25BE-44BD-85CD-86D9321AD218}">
      <dgm:prSet/>
      <dgm:spPr/>
      <dgm:t>
        <a:bodyPr/>
        <a:lstStyle/>
        <a:p>
          <a:endParaRPr lang="pl-PL"/>
        </a:p>
      </dgm:t>
    </dgm:pt>
    <dgm:pt modelId="{4816167B-16E0-4252-941E-F73212172A77}">
      <dgm:prSet phldrT="[Tekst]" custT="1"/>
      <dgm:spPr/>
      <dgm:t>
        <a:bodyPr/>
        <a:lstStyle/>
        <a:p>
          <a:r>
            <a:rPr lang="pl-PL" sz="3200" dirty="0" smtClean="0"/>
            <a:t>częściowej</a:t>
          </a:r>
          <a:endParaRPr lang="pl-PL" sz="3200" dirty="0"/>
        </a:p>
      </dgm:t>
    </dgm:pt>
    <dgm:pt modelId="{4CB6CF1C-2089-4A36-88DC-B128C2540091}" type="parTrans" cxnId="{35293FF4-1A36-43D1-84D9-00015CAA110E}">
      <dgm:prSet/>
      <dgm:spPr/>
      <dgm:t>
        <a:bodyPr/>
        <a:lstStyle/>
        <a:p>
          <a:endParaRPr lang="pl-PL"/>
        </a:p>
      </dgm:t>
    </dgm:pt>
    <dgm:pt modelId="{21064F1C-8EFC-453A-8F4E-D1C6815746D9}" type="sibTrans" cxnId="{35293FF4-1A36-43D1-84D9-00015CAA110E}">
      <dgm:prSet/>
      <dgm:spPr/>
      <dgm:t>
        <a:bodyPr/>
        <a:lstStyle/>
        <a:p>
          <a:endParaRPr lang="pl-PL"/>
        </a:p>
      </dgm:t>
    </dgm:pt>
    <dgm:pt modelId="{CA25EFFE-A911-4FBE-8D44-FE400DA590F4}">
      <dgm:prSet phldrT="[Tekst]" custT="1"/>
      <dgm:spPr/>
      <dgm:t>
        <a:bodyPr/>
        <a:lstStyle/>
        <a:p>
          <a:r>
            <a:rPr lang="pl-PL" sz="3200" dirty="0" smtClean="0"/>
            <a:t>w zakresie minimalnym</a:t>
          </a:r>
          <a:endParaRPr lang="pl-PL" sz="3200" dirty="0"/>
        </a:p>
      </dgm:t>
    </dgm:pt>
    <dgm:pt modelId="{57F8FB9A-DEAC-4C32-9C24-ADBBE9198ADC}" type="parTrans" cxnId="{400C5FE7-8B1A-4368-949E-1AFF2FD2E587}">
      <dgm:prSet/>
      <dgm:spPr/>
      <dgm:t>
        <a:bodyPr/>
        <a:lstStyle/>
        <a:p>
          <a:endParaRPr lang="pl-PL"/>
        </a:p>
      </dgm:t>
    </dgm:pt>
    <dgm:pt modelId="{A6398115-56DF-43B7-95DA-286527018FE2}" type="sibTrans" cxnId="{400C5FE7-8B1A-4368-949E-1AFF2FD2E587}">
      <dgm:prSet/>
      <dgm:spPr/>
      <dgm:t>
        <a:bodyPr/>
        <a:lstStyle/>
        <a:p>
          <a:endParaRPr lang="pl-PL"/>
        </a:p>
      </dgm:t>
    </dgm:pt>
    <dgm:pt modelId="{3FA465A2-CBC9-4995-B3C1-5DFD4BC997CB}" type="pres">
      <dgm:prSet presAssocID="{7814C4D3-8752-463E-949D-F526CA9A0395}" presName="Name0" presStyleCnt="0">
        <dgm:presLayoutVars>
          <dgm:chPref val="1"/>
          <dgm:dir/>
          <dgm:animOne val="branch"/>
          <dgm:animLvl val="lvl"/>
          <dgm:resizeHandles val="exact"/>
        </dgm:presLayoutVars>
      </dgm:prSet>
      <dgm:spPr/>
      <dgm:t>
        <a:bodyPr/>
        <a:lstStyle/>
        <a:p>
          <a:endParaRPr lang="pl-PL"/>
        </a:p>
      </dgm:t>
    </dgm:pt>
    <dgm:pt modelId="{FDFCE3D2-0670-4941-B7D1-E3C65D1C42B7}" type="pres">
      <dgm:prSet presAssocID="{3FE7388C-111C-417D-874D-DC657EA2E497}" presName="root1" presStyleCnt="0"/>
      <dgm:spPr/>
    </dgm:pt>
    <dgm:pt modelId="{DFD0980D-31C2-4125-AFD4-0110A70E7796}" type="pres">
      <dgm:prSet presAssocID="{3FE7388C-111C-417D-874D-DC657EA2E497}" presName="LevelOneTextNode" presStyleLbl="node0" presStyleIdx="0" presStyleCnt="1">
        <dgm:presLayoutVars>
          <dgm:chPref val="3"/>
        </dgm:presLayoutVars>
      </dgm:prSet>
      <dgm:spPr/>
      <dgm:t>
        <a:bodyPr/>
        <a:lstStyle/>
        <a:p>
          <a:endParaRPr lang="pl-PL"/>
        </a:p>
      </dgm:t>
    </dgm:pt>
    <dgm:pt modelId="{6B313D96-FF1D-46F0-AA44-6825F9DEF56B}" type="pres">
      <dgm:prSet presAssocID="{3FE7388C-111C-417D-874D-DC657EA2E497}" presName="level2hierChild" presStyleCnt="0"/>
      <dgm:spPr/>
    </dgm:pt>
    <dgm:pt modelId="{47E6E321-8DEF-4C16-9F59-03283F82CD9B}" type="pres">
      <dgm:prSet presAssocID="{A978BF3B-6B37-4ED0-9716-4AFBA6E0CD51}" presName="conn2-1" presStyleLbl="parChTrans1D2" presStyleIdx="0" presStyleCnt="3"/>
      <dgm:spPr/>
      <dgm:t>
        <a:bodyPr/>
        <a:lstStyle/>
        <a:p>
          <a:endParaRPr lang="pl-PL"/>
        </a:p>
      </dgm:t>
    </dgm:pt>
    <dgm:pt modelId="{2EA7F39C-237E-4388-9A62-6C83E68F77FC}" type="pres">
      <dgm:prSet presAssocID="{A978BF3B-6B37-4ED0-9716-4AFBA6E0CD51}" presName="connTx" presStyleLbl="parChTrans1D2" presStyleIdx="0" presStyleCnt="3"/>
      <dgm:spPr/>
      <dgm:t>
        <a:bodyPr/>
        <a:lstStyle/>
        <a:p>
          <a:endParaRPr lang="pl-PL"/>
        </a:p>
      </dgm:t>
    </dgm:pt>
    <dgm:pt modelId="{8E8515C9-EAA7-45F6-B86F-1D9D15AE8D3E}" type="pres">
      <dgm:prSet presAssocID="{98962145-3B28-4DA5-8BEC-C714197C5724}" presName="root2" presStyleCnt="0"/>
      <dgm:spPr/>
    </dgm:pt>
    <dgm:pt modelId="{2C5E24C1-1E55-43C7-99CB-C03A8EBE027C}" type="pres">
      <dgm:prSet presAssocID="{98962145-3B28-4DA5-8BEC-C714197C5724}" presName="LevelTwoTextNode" presStyleLbl="node2" presStyleIdx="0" presStyleCnt="3" custScaleX="174781" custScaleY="158251" custLinFactNeighborX="-396" custLinFactNeighborY="-1179">
        <dgm:presLayoutVars>
          <dgm:chPref val="3"/>
        </dgm:presLayoutVars>
      </dgm:prSet>
      <dgm:spPr/>
      <dgm:t>
        <a:bodyPr/>
        <a:lstStyle/>
        <a:p>
          <a:endParaRPr lang="pl-PL"/>
        </a:p>
      </dgm:t>
    </dgm:pt>
    <dgm:pt modelId="{86854F7A-062A-43F3-A2BA-DE286CDBEC35}" type="pres">
      <dgm:prSet presAssocID="{98962145-3B28-4DA5-8BEC-C714197C5724}" presName="level3hierChild" presStyleCnt="0"/>
      <dgm:spPr/>
    </dgm:pt>
    <dgm:pt modelId="{663CBBDA-2ADE-4F0E-96F9-B1E4124C82C6}" type="pres">
      <dgm:prSet presAssocID="{4CB6CF1C-2089-4A36-88DC-B128C2540091}" presName="conn2-1" presStyleLbl="parChTrans1D2" presStyleIdx="1" presStyleCnt="3"/>
      <dgm:spPr/>
      <dgm:t>
        <a:bodyPr/>
        <a:lstStyle/>
        <a:p>
          <a:endParaRPr lang="pl-PL"/>
        </a:p>
      </dgm:t>
    </dgm:pt>
    <dgm:pt modelId="{0E636713-A260-4F94-9252-C51FEFEF0F4F}" type="pres">
      <dgm:prSet presAssocID="{4CB6CF1C-2089-4A36-88DC-B128C2540091}" presName="connTx" presStyleLbl="parChTrans1D2" presStyleIdx="1" presStyleCnt="3"/>
      <dgm:spPr/>
      <dgm:t>
        <a:bodyPr/>
        <a:lstStyle/>
        <a:p>
          <a:endParaRPr lang="pl-PL"/>
        </a:p>
      </dgm:t>
    </dgm:pt>
    <dgm:pt modelId="{A7DC1FE0-7117-49C1-95B7-E1668D61AC73}" type="pres">
      <dgm:prSet presAssocID="{4816167B-16E0-4252-941E-F73212172A77}" presName="root2" presStyleCnt="0"/>
      <dgm:spPr/>
    </dgm:pt>
    <dgm:pt modelId="{2003577D-EFC9-4F2A-B4FA-4AC95E72DABE}" type="pres">
      <dgm:prSet presAssocID="{4816167B-16E0-4252-941E-F73212172A77}" presName="LevelTwoTextNode" presStyleLbl="node2" presStyleIdx="1" presStyleCnt="3" custScaleX="172901" custScaleY="131672" custLinFactNeighborX="730" custLinFactNeighborY="-5551">
        <dgm:presLayoutVars>
          <dgm:chPref val="3"/>
        </dgm:presLayoutVars>
      </dgm:prSet>
      <dgm:spPr/>
      <dgm:t>
        <a:bodyPr/>
        <a:lstStyle/>
        <a:p>
          <a:endParaRPr lang="pl-PL"/>
        </a:p>
      </dgm:t>
    </dgm:pt>
    <dgm:pt modelId="{F0ADCF3C-B46A-4F09-A10A-BD35267C958F}" type="pres">
      <dgm:prSet presAssocID="{4816167B-16E0-4252-941E-F73212172A77}" presName="level3hierChild" presStyleCnt="0"/>
      <dgm:spPr/>
    </dgm:pt>
    <dgm:pt modelId="{49D25861-E9D5-4451-AD12-33CC1F1E6025}" type="pres">
      <dgm:prSet presAssocID="{57F8FB9A-DEAC-4C32-9C24-ADBBE9198ADC}" presName="conn2-1" presStyleLbl="parChTrans1D2" presStyleIdx="2" presStyleCnt="3"/>
      <dgm:spPr/>
      <dgm:t>
        <a:bodyPr/>
        <a:lstStyle/>
        <a:p>
          <a:endParaRPr lang="pl-PL"/>
        </a:p>
      </dgm:t>
    </dgm:pt>
    <dgm:pt modelId="{32A100B7-C1E6-43C5-A380-2F35427AF8AF}" type="pres">
      <dgm:prSet presAssocID="{57F8FB9A-DEAC-4C32-9C24-ADBBE9198ADC}" presName="connTx" presStyleLbl="parChTrans1D2" presStyleIdx="2" presStyleCnt="3"/>
      <dgm:spPr/>
      <dgm:t>
        <a:bodyPr/>
        <a:lstStyle/>
        <a:p>
          <a:endParaRPr lang="pl-PL"/>
        </a:p>
      </dgm:t>
    </dgm:pt>
    <dgm:pt modelId="{FBA1A6ED-3C84-4B95-852D-2710D7BBCC41}" type="pres">
      <dgm:prSet presAssocID="{CA25EFFE-A911-4FBE-8D44-FE400DA590F4}" presName="root2" presStyleCnt="0"/>
      <dgm:spPr/>
    </dgm:pt>
    <dgm:pt modelId="{3EBA8316-55D0-4CEC-B85B-8BE78F479106}" type="pres">
      <dgm:prSet presAssocID="{CA25EFFE-A911-4FBE-8D44-FE400DA590F4}" presName="LevelTwoTextNode" presStyleLbl="node2" presStyleIdx="2" presStyleCnt="3" custScaleX="174338" custScaleY="126093">
        <dgm:presLayoutVars>
          <dgm:chPref val="3"/>
        </dgm:presLayoutVars>
      </dgm:prSet>
      <dgm:spPr/>
      <dgm:t>
        <a:bodyPr/>
        <a:lstStyle/>
        <a:p>
          <a:endParaRPr lang="pl-PL"/>
        </a:p>
      </dgm:t>
    </dgm:pt>
    <dgm:pt modelId="{73A9C63C-ABC8-4B78-83BC-0B10F7C468EB}" type="pres">
      <dgm:prSet presAssocID="{CA25EFFE-A911-4FBE-8D44-FE400DA590F4}" presName="level3hierChild" presStyleCnt="0"/>
      <dgm:spPr/>
    </dgm:pt>
  </dgm:ptLst>
  <dgm:cxnLst>
    <dgm:cxn modelId="{400C5FE7-8B1A-4368-949E-1AFF2FD2E587}" srcId="{3FE7388C-111C-417D-874D-DC657EA2E497}" destId="{CA25EFFE-A911-4FBE-8D44-FE400DA590F4}" srcOrd="2" destOrd="0" parTransId="{57F8FB9A-DEAC-4C32-9C24-ADBBE9198ADC}" sibTransId="{A6398115-56DF-43B7-95DA-286527018FE2}"/>
    <dgm:cxn modelId="{E283E49D-35ED-461B-9722-D94EB3B842A2}" srcId="{7814C4D3-8752-463E-949D-F526CA9A0395}" destId="{3FE7388C-111C-417D-874D-DC657EA2E497}" srcOrd="0" destOrd="0" parTransId="{CFA490E5-2FBD-476B-85F4-60C477C52F7F}" sibTransId="{E4B83F5D-1A13-4D2E-8C0C-D6CD3D02D295}"/>
    <dgm:cxn modelId="{CB7B04A9-25BE-44BD-85CD-86D9321AD218}" srcId="{3FE7388C-111C-417D-874D-DC657EA2E497}" destId="{98962145-3B28-4DA5-8BEC-C714197C5724}" srcOrd="0" destOrd="0" parTransId="{A978BF3B-6B37-4ED0-9716-4AFBA6E0CD51}" sibTransId="{B917B7F6-B46F-4E77-BE51-2B28A0BB635A}"/>
    <dgm:cxn modelId="{39E140B2-FB4E-4A99-84C3-4181DB8B4744}" type="presOf" srcId="{57F8FB9A-DEAC-4C32-9C24-ADBBE9198ADC}" destId="{49D25861-E9D5-4451-AD12-33CC1F1E6025}" srcOrd="0" destOrd="0" presId="urn:microsoft.com/office/officeart/2008/layout/HorizontalMultiLevelHierarchy"/>
    <dgm:cxn modelId="{BFBB994D-422D-4BA9-94D1-7B2525444977}" type="presOf" srcId="{4CB6CF1C-2089-4A36-88DC-B128C2540091}" destId="{0E636713-A260-4F94-9252-C51FEFEF0F4F}" srcOrd="1" destOrd="0" presId="urn:microsoft.com/office/officeart/2008/layout/HorizontalMultiLevelHierarchy"/>
    <dgm:cxn modelId="{AFC1B646-54B3-40A1-8D9D-EAB1CA964791}" type="presOf" srcId="{3FE7388C-111C-417D-874D-DC657EA2E497}" destId="{DFD0980D-31C2-4125-AFD4-0110A70E7796}" srcOrd="0" destOrd="0" presId="urn:microsoft.com/office/officeart/2008/layout/HorizontalMultiLevelHierarchy"/>
    <dgm:cxn modelId="{27C354C5-E512-4F9D-9899-C710F66EF5D9}" type="presOf" srcId="{CA25EFFE-A911-4FBE-8D44-FE400DA590F4}" destId="{3EBA8316-55D0-4CEC-B85B-8BE78F479106}" srcOrd="0" destOrd="0" presId="urn:microsoft.com/office/officeart/2008/layout/HorizontalMultiLevelHierarchy"/>
    <dgm:cxn modelId="{A6C3A0CE-C42A-4D5C-A007-AC84485DB8C5}" type="presOf" srcId="{57F8FB9A-DEAC-4C32-9C24-ADBBE9198ADC}" destId="{32A100B7-C1E6-43C5-A380-2F35427AF8AF}" srcOrd="1" destOrd="0" presId="urn:microsoft.com/office/officeart/2008/layout/HorizontalMultiLevelHierarchy"/>
    <dgm:cxn modelId="{085CE83C-32AF-41CB-9B32-C67DC7BD7A09}" type="presOf" srcId="{4CB6CF1C-2089-4A36-88DC-B128C2540091}" destId="{663CBBDA-2ADE-4F0E-96F9-B1E4124C82C6}" srcOrd="0" destOrd="0" presId="urn:microsoft.com/office/officeart/2008/layout/HorizontalMultiLevelHierarchy"/>
    <dgm:cxn modelId="{35293FF4-1A36-43D1-84D9-00015CAA110E}" srcId="{3FE7388C-111C-417D-874D-DC657EA2E497}" destId="{4816167B-16E0-4252-941E-F73212172A77}" srcOrd="1" destOrd="0" parTransId="{4CB6CF1C-2089-4A36-88DC-B128C2540091}" sibTransId="{21064F1C-8EFC-453A-8F4E-D1C6815746D9}"/>
    <dgm:cxn modelId="{F755BF1B-8F4E-4CE5-A5E3-094B87426A45}" type="presOf" srcId="{98962145-3B28-4DA5-8BEC-C714197C5724}" destId="{2C5E24C1-1E55-43C7-99CB-C03A8EBE027C}" srcOrd="0" destOrd="0" presId="urn:microsoft.com/office/officeart/2008/layout/HorizontalMultiLevelHierarchy"/>
    <dgm:cxn modelId="{83E9DC1E-19E1-4E72-8499-B1957EF504F0}" type="presOf" srcId="{7814C4D3-8752-463E-949D-F526CA9A0395}" destId="{3FA465A2-CBC9-4995-B3C1-5DFD4BC997CB}" srcOrd="0" destOrd="0" presId="urn:microsoft.com/office/officeart/2008/layout/HorizontalMultiLevelHierarchy"/>
    <dgm:cxn modelId="{F7044D00-8CFC-4B68-A547-C7B1DB61FE06}" type="presOf" srcId="{4816167B-16E0-4252-941E-F73212172A77}" destId="{2003577D-EFC9-4F2A-B4FA-4AC95E72DABE}" srcOrd="0" destOrd="0" presId="urn:microsoft.com/office/officeart/2008/layout/HorizontalMultiLevelHierarchy"/>
    <dgm:cxn modelId="{F692AB2C-5362-48E8-9362-9354B5D1B552}" type="presOf" srcId="{A978BF3B-6B37-4ED0-9716-4AFBA6E0CD51}" destId="{47E6E321-8DEF-4C16-9F59-03283F82CD9B}" srcOrd="0" destOrd="0" presId="urn:microsoft.com/office/officeart/2008/layout/HorizontalMultiLevelHierarchy"/>
    <dgm:cxn modelId="{CB898DC3-9A85-4F0E-A0C8-B8376EC0F111}" type="presOf" srcId="{A978BF3B-6B37-4ED0-9716-4AFBA6E0CD51}" destId="{2EA7F39C-237E-4388-9A62-6C83E68F77FC}" srcOrd="1" destOrd="0" presId="urn:microsoft.com/office/officeart/2008/layout/HorizontalMultiLevelHierarchy"/>
    <dgm:cxn modelId="{BA43A047-2A29-47AB-A3EC-12FD7C966F79}" type="presParOf" srcId="{3FA465A2-CBC9-4995-B3C1-5DFD4BC997CB}" destId="{FDFCE3D2-0670-4941-B7D1-E3C65D1C42B7}" srcOrd="0" destOrd="0" presId="urn:microsoft.com/office/officeart/2008/layout/HorizontalMultiLevelHierarchy"/>
    <dgm:cxn modelId="{FF61B810-EC49-444B-B4FD-F2086F8B5A1D}" type="presParOf" srcId="{FDFCE3D2-0670-4941-B7D1-E3C65D1C42B7}" destId="{DFD0980D-31C2-4125-AFD4-0110A70E7796}" srcOrd="0" destOrd="0" presId="urn:microsoft.com/office/officeart/2008/layout/HorizontalMultiLevelHierarchy"/>
    <dgm:cxn modelId="{979AE218-2EF9-40BB-B7E5-E657BC8890F0}" type="presParOf" srcId="{FDFCE3D2-0670-4941-B7D1-E3C65D1C42B7}" destId="{6B313D96-FF1D-46F0-AA44-6825F9DEF56B}" srcOrd="1" destOrd="0" presId="urn:microsoft.com/office/officeart/2008/layout/HorizontalMultiLevelHierarchy"/>
    <dgm:cxn modelId="{53615F1D-D3E3-46D6-A03A-1F03DB4568AA}" type="presParOf" srcId="{6B313D96-FF1D-46F0-AA44-6825F9DEF56B}" destId="{47E6E321-8DEF-4C16-9F59-03283F82CD9B}" srcOrd="0" destOrd="0" presId="urn:microsoft.com/office/officeart/2008/layout/HorizontalMultiLevelHierarchy"/>
    <dgm:cxn modelId="{85ACECE4-23DF-44F8-AD3B-13D55A80E5A5}" type="presParOf" srcId="{47E6E321-8DEF-4C16-9F59-03283F82CD9B}" destId="{2EA7F39C-237E-4388-9A62-6C83E68F77FC}" srcOrd="0" destOrd="0" presId="urn:microsoft.com/office/officeart/2008/layout/HorizontalMultiLevelHierarchy"/>
    <dgm:cxn modelId="{F8A60EA7-6AB2-4E12-AC6B-BF2022D8B47F}" type="presParOf" srcId="{6B313D96-FF1D-46F0-AA44-6825F9DEF56B}" destId="{8E8515C9-EAA7-45F6-B86F-1D9D15AE8D3E}" srcOrd="1" destOrd="0" presId="urn:microsoft.com/office/officeart/2008/layout/HorizontalMultiLevelHierarchy"/>
    <dgm:cxn modelId="{77D8B7ED-38AD-411F-B4A9-376C3CCC8197}" type="presParOf" srcId="{8E8515C9-EAA7-45F6-B86F-1D9D15AE8D3E}" destId="{2C5E24C1-1E55-43C7-99CB-C03A8EBE027C}" srcOrd="0" destOrd="0" presId="urn:microsoft.com/office/officeart/2008/layout/HorizontalMultiLevelHierarchy"/>
    <dgm:cxn modelId="{B022C4D8-6D7B-4FF1-A181-D482CA201B7E}" type="presParOf" srcId="{8E8515C9-EAA7-45F6-B86F-1D9D15AE8D3E}" destId="{86854F7A-062A-43F3-A2BA-DE286CDBEC35}" srcOrd="1" destOrd="0" presId="urn:microsoft.com/office/officeart/2008/layout/HorizontalMultiLevelHierarchy"/>
    <dgm:cxn modelId="{71C627F0-6A57-469B-8BF0-D718F166D7EE}" type="presParOf" srcId="{6B313D96-FF1D-46F0-AA44-6825F9DEF56B}" destId="{663CBBDA-2ADE-4F0E-96F9-B1E4124C82C6}" srcOrd="2" destOrd="0" presId="urn:microsoft.com/office/officeart/2008/layout/HorizontalMultiLevelHierarchy"/>
    <dgm:cxn modelId="{9077978C-8CA4-42E8-887D-BD7FCFC6A189}" type="presParOf" srcId="{663CBBDA-2ADE-4F0E-96F9-B1E4124C82C6}" destId="{0E636713-A260-4F94-9252-C51FEFEF0F4F}" srcOrd="0" destOrd="0" presId="urn:microsoft.com/office/officeart/2008/layout/HorizontalMultiLevelHierarchy"/>
    <dgm:cxn modelId="{4DE68683-C0EF-41D1-B8F5-61FDCBE245D1}" type="presParOf" srcId="{6B313D96-FF1D-46F0-AA44-6825F9DEF56B}" destId="{A7DC1FE0-7117-49C1-95B7-E1668D61AC73}" srcOrd="3" destOrd="0" presId="urn:microsoft.com/office/officeart/2008/layout/HorizontalMultiLevelHierarchy"/>
    <dgm:cxn modelId="{B90A70A5-346A-4901-8C28-D76A2E73AC0A}" type="presParOf" srcId="{A7DC1FE0-7117-49C1-95B7-E1668D61AC73}" destId="{2003577D-EFC9-4F2A-B4FA-4AC95E72DABE}" srcOrd="0" destOrd="0" presId="urn:microsoft.com/office/officeart/2008/layout/HorizontalMultiLevelHierarchy"/>
    <dgm:cxn modelId="{36BD41BB-10DD-4DAC-9935-67B19FA1CAB4}" type="presParOf" srcId="{A7DC1FE0-7117-49C1-95B7-E1668D61AC73}" destId="{F0ADCF3C-B46A-4F09-A10A-BD35267C958F}" srcOrd="1" destOrd="0" presId="urn:microsoft.com/office/officeart/2008/layout/HorizontalMultiLevelHierarchy"/>
    <dgm:cxn modelId="{DE769724-F424-485C-ACD3-ED60E50F373C}" type="presParOf" srcId="{6B313D96-FF1D-46F0-AA44-6825F9DEF56B}" destId="{49D25861-E9D5-4451-AD12-33CC1F1E6025}" srcOrd="4" destOrd="0" presId="urn:microsoft.com/office/officeart/2008/layout/HorizontalMultiLevelHierarchy"/>
    <dgm:cxn modelId="{0845BF30-D98F-4213-B1B5-3BE916DD3E29}" type="presParOf" srcId="{49D25861-E9D5-4451-AD12-33CC1F1E6025}" destId="{32A100B7-C1E6-43C5-A380-2F35427AF8AF}" srcOrd="0" destOrd="0" presId="urn:microsoft.com/office/officeart/2008/layout/HorizontalMultiLevelHierarchy"/>
    <dgm:cxn modelId="{B7A8C12B-6555-4F5B-AC83-EBF9990F223B}" type="presParOf" srcId="{6B313D96-FF1D-46F0-AA44-6825F9DEF56B}" destId="{FBA1A6ED-3C84-4B95-852D-2710D7BBCC41}" srcOrd="5" destOrd="0" presId="urn:microsoft.com/office/officeart/2008/layout/HorizontalMultiLevelHierarchy"/>
    <dgm:cxn modelId="{AAE43B7F-2EC6-4EC9-99BF-6016E77A5217}" type="presParOf" srcId="{FBA1A6ED-3C84-4B95-852D-2710D7BBCC41}" destId="{3EBA8316-55D0-4CEC-B85B-8BE78F479106}" srcOrd="0" destOrd="0" presId="urn:microsoft.com/office/officeart/2008/layout/HorizontalMultiLevelHierarchy"/>
    <dgm:cxn modelId="{EDC2FFD6-835F-4A53-B8B2-5FA79F90F8F4}" type="presParOf" srcId="{FBA1A6ED-3C84-4B95-852D-2710D7BBCC41}" destId="{73A9C63C-ABC8-4B78-83BC-0B10F7C468EB}"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9ABAC3B-0EF9-42AD-92E6-74BFEE297601}"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pl-PL"/>
        </a:p>
      </dgm:t>
    </dgm:pt>
    <dgm:pt modelId="{2F281F92-BA8F-446E-8EA2-BCE0E2F1FD5F}">
      <dgm:prSet phldrT="[Tekst]" custT="1"/>
      <dgm:spPr/>
      <dgm:t>
        <a:bodyPr/>
        <a:lstStyle/>
        <a:p>
          <a:r>
            <a:rPr lang="pl-PL" sz="2000" dirty="0" smtClean="0"/>
            <a:t>Weryfikacja wniosku wraz z:</a:t>
          </a:r>
          <a:endParaRPr lang="pl-PL" sz="2000" dirty="0"/>
        </a:p>
      </dgm:t>
    </dgm:pt>
    <dgm:pt modelId="{A8A0C985-99E9-46DA-80DA-0B97C405FC55}" type="parTrans" cxnId="{D7500A8E-255A-4626-A070-445A0BC18656}">
      <dgm:prSet/>
      <dgm:spPr/>
      <dgm:t>
        <a:bodyPr/>
        <a:lstStyle/>
        <a:p>
          <a:endParaRPr lang="pl-PL"/>
        </a:p>
      </dgm:t>
    </dgm:pt>
    <dgm:pt modelId="{8E2199EC-76F8-4DE7-95EA-19697143F98B}" type="sibTrans" cxnId="{D7500A8E-255A-4626-A070-445A0BC18656}">
      <dgm:prSet/>
      <dgm:spPr/>
      <dgm:t>
        <a:bodyPr/>
        <a:lstStyle/>
        <a:p>
          <a:endParaRPr lang="pl-PL"/>
        </a:p>
      </dgm:t>
    </dgm:pt>
    <dgm:pt modelId="{E7875FC3-0337-464D-8408-8F02B15ED291}">
      <dgm:prSet phldrT="[Tekst]"/>
      <dgm:spPr/>
      <dgm:t>
        <a:bodyPr/>
        <a:lstStyle/>
        <a:p>
          <a:r>
            <a:rPr lang="pl-PL" dirty="0" smtClean="0"/>
            <a:t>Dokumentami w formie załączników</a:t>
          </a:r>
          <a:endParaRPr lang="pl-PL" dirty="0"/>
        </a:p>
      </dgm:t>
    </dgm:pt>
    <dgm:pt modelId="{76C8FF78-4238-43AE-A8F3-7404369A93FE}" type="parTrans" cxnId="{E93AF1EF-CBA0-4BD3-805D-1442914EA7F3}">
      <dgm:prSet/>
      <dgm:spPr/>
      <dgm:t>
        <a:bodyPr/>
        <a:lstStyle/>
        <a:p>
          <a:endParaRPr lang="pl-PL"/>
        </a:p>
      </dgm:t>
    </dgm:pt>
    <dgm:pt modelId="{7FE7D678-E5E6-49B8-8946-7CE833B51D3D}" type="sibTrans" cxnId="{E93AF1EF-CBA0-4BD3-805D-1442914EA7F3}">
      <dgm:prSet/>
      <dgm:spPr/>
      <dgm:t>
        <a:bodyPr/>
        <a:lstStyle/>
        <a:p>
          <a:endParaRPr lang="pl-PL"/>
        </a:p>
      </dgm:t>
    </dgm:pt>
    <dgm:pt modelId="{170AEF4A-0699-4E90-A663-520EB05E9895}">
      <dgm:prSet phldrT="[Tekst]"/>
      <dgm:spPr/>
      <dgm:t>
        <a:bodyPr/>
        <a:lstStyle/>
        <a:p>
          <a:r>
            <a:rPr lang="pl-PL" dirty="0" smtClean="0"/>
            <a:t>Wyjaśnieniami</a:t>
          </a:r>
          <a:endParaRPr lang="pl-PL" dirty="0"/>
        </a:p>
      </dgm:t>
    </dgm:pt>
    <dgm:pt modelId="{497DCE8B-F56E-4EF6-A40C-D07BF2666432}" type="parTrans" cxnId="{2677E83A-7832-4176-9F18-D21EECF25908}">
      <dgm:prSet/>
      <dgm:spPr/>
      <dgm:t>
        <a:bodyPr/>
        <a:lstStyle/>
        <a:p>
          <a:endParaRPr lang="pl-PL"/>
        </a:p>
      </dgm:t>
    </dgm:pt>
    <dgm:pt modelId="{01F4DDC5-686B-40E8-AA20-45AEE60550B3}" type="sibTrans" cxnId="{2677E83A-7832-4176-9F18-D21EECF25908}">
      <dgm:prSet/>
      <dgm:spPr/>
      <dgm:t>
        <a:bodyPr/>
        <a:lstStyle/>
        <a:p>
          <a:endParaRPr lang="pl-PL"/>
        </a:p>
      </dgm:t>
    </dgm:pt>
    <dgm:pt modelId="{C4AE835A-6676-4FE1-89FF-6A147D2DC992}">
      <dgm:prSet phldrT="[Tekst]"/>
      <dgm:spPr/>
      <dgm:t>
        <a:bodyPr/>
        <a:lstStyle/>
        <a:p>
          <a:r>
            <a:rPr lang="pl-PL" dirty="0" smtClean="0"/>
            <a:t>Innymi danymi wspomagającymi np. wcześniejsza kontrola na miejscu </a:t>
          </a:r>
          <a:endParaRPr lang="pl-PL" dirty="0"/>
        </a:p>
      </dgm:t>
    </dgm:pt>
    <dgm:pt modelId="{943A08CA-AD49-4D18-861D-69BEC8E27E4F}" type="parTrans" cxnId="{00752C9E-7A97-426B-BA8E-AA21AE3FEA13}">
      <dgm:prSet/>
      <dgm:spPr/>
      <dgm:t>
        <a:bodyPr/>
        <a:lstStyle/>
        <a:p>
          <a:endParaRPr lang="pl-PL"/>
        </a:p>
      </dgm:t>
    </dgm:pt>
    <dgm:pt modelId="{256AA00F-1AD7-4114-8A8B-0D485E3E7186}" type="sibTrans" cxnId="{00752C9E-7A97-426B-BA8E-AA21AE3FEA13}">
      <dgm:prSet/>
      <dgm:spPr/>
      <dgm:t>
        <a:bodyPr/>
        <a:lstStyle/>
        <a:p>
          <a:endParaRPr lang="pl-PL"/>
        </a:p>
      </dgm:t>
    </dgm:pt>
    <dgm:pt modelId="{679E91D6-0108-492C-810C-C869854485DE}" type="pres">
      <dgm:prSet presAssocID="{C9ABAC3B-0EF9-42AD-92E6-74BFEE297601}" presName="hierChild1" presStyleCnt="0">
        <dgm:presLayoutVars>
          <dgm:orgChart val="1"/>
          <dgm:chPref val="1"/>
          <dgm:dir/>
          <dgm:animOne val="branch"/>
          <dgm:animLvl val="lvl"/>
          <dgm:resizeHandles/>
        </dgm:presLayoutVars>
      </dgm:prSet>
      <dgm:spPr/>
      <dgm:t>
        <a:bodyPr/>
        <a:lstStyle/>
        <a:p>
          <a:endParaRPr lang="pl-PL"/>
        </a:p>
      </dgm:t>
    </dgm:pt>
    <dgm:pt modelId="{CFE7AE83-93B6-48DF-8465-9C609BD3F658}" type="pres">
      <dgm:prSet presAssocID="{2F281F92-BA8F-446E-8EA2-BCE0E2F1FD5F}" presName="hierRoot1" presStyleCnt="0">
        <dgm:presLayoutVars>
          <dgm:hierBranch val="init"/>
        </dgm:presLayoutVars>
      </dgm:prSet>
      <dgm:spPr/>
    </dgm:pt>
    <dgm:pt modelId="{7331046A-F593-42F9-8305-D217EBBDAFC0}" type="pres">
      <dgm:prSet presAssocID="{2F281F92-BA8F-446E-8EA2-BCE0E2F1FD5F}" presName="rootComposite1" presStyleCnt="0"/>
      <dgm:spPr/>
    </dgm:pt>
    <dgm:pt modelId="{A7E8381A-67C8-4DFA-97F7-701DF4B2C7D3}" type="pres">
      <dgm:prSet presAssocID="{2F281F92-BA8F-446E-8EA2-BCE0E2F1FD5F}" presName="rootText1" presStyleLbl="node0" presStyleIdx="0" presStyleCnt="1" custScaleX="183194" custScaleY="182355">
        <dgm:presLayoutVars>
          <dgm:chPref val="3"/>
        </dgm:presLayoutVars>
      </dgm:prSet>
      <dgm:spPr/>
      <dgm:t>
        <a:bodyPr/>
        <a:lstStyle/>
        <a:p>
          <a:endParaRPr lang="pl-PL"/>
        </a:p>
      </dgm:t>
    </dgm:pt>
    <dgm:pt modelId="{C4F92A51-A4CA-463B-8F37-533DFA60CD85}" type="pres">
      <dgm:prSet presAssocID="{2F281F92-BA8F-446E-8EA2-BCE0E2F1FD5F}" presName="rootConnector1" presStyleLbl="node1" presStyleIdx="0" presStyleCnt="0"/>
      <dgm:spPr/>
      <dgm:t>
        <a:bodyPr/>
        <a:lstStyle/>
        <a:p>
          <a:endParaRPr lang="pl-PL"/>
        </a:p>
      </dgm:t>
    </dgm:pt>
    <dgm:pt modelId="{C036EB3B-0C8A-46B1-A634-8210E83F128E}" type="pres">
      <dgm:prSet presAssocID="{2F281F92-BA8F-446E-8EA2-BCE0E2F1FD5F}" presName="hierChild2" presStyleCnt="0"/>
      <dgm:spPr/>
    </dgm:pt>
    <dgm:pt modelId="{DE1F5FD2-054F-414C-8BA7-91BA404F702E}" type="pres">
      <dgm:prSet presAssocID="{76C8FF78-4238-43AE-A8F3-7404369A93FE}" presName="Name37" presStyleLbl="parChTrans1D2" presStyleIdx="0" presStyleCnt="3"/>
      <dgm:spPr/>
      <dgm:t>
        <a:bodyPr/>
        <a:lstStyle/>
        <a:p>
          <a:endParaRPr lang="pl-PL"/>
        </a:p>
      </dgm:t>
    </dgm:pt>
    <dgm:pt modelId="{A9C08381-278E-4071-A4B1-3925E39249E9}" type="pres">
      <dgm:prSet presAssocID="{E7875FC3-0337-464D-8408-8F02B15ED291}" presName="hierRoot2" presStyleCnt="0">
        <dgm:presLayoutVars>
          <dgm:hierBranch val="init"/>
        </dgm:presLayoutVars>
      </dgm:prSet>
      <dgm:spPr/>
    </dgm:pt>
    <dgm:pt modelId="{4C786379-04B1-4DFC-A655-B17306F8162A}" type="pres">
      <dgm:prSet presAssocID="{E7875FC3-0337-464D-8408-8F02B15ED291}" presName="rootComposite" presStyleCnt="0"/>
      <dgm:spPr/>
    </dgm:pt>
    <dgm:pt modelId="{A4F0D120-11EE-4B9D-8A6E-6E5E6D53E0B4}" type="pres">
      <dgm:prSet presAssocID="{E7875FC3-0337-464D-8408-8F02B15ED291}" presName="rootText" presStyleLbl="node2" presStyleIdx="0" presStyleCnt="3">
        <dgm:presLayoutVars>
          <dgm:chPref val="3"/>
        </dgm:presLayoutVars>
      </dgm:prSet>
      <dgm:spPr/>
      <dgm:t>
        <a:bodyPr/>
        <a:lstStyle/>
        <a:p>
          <a:endParaRPr lang="pl-PL"/>
        </a:p>
      </dgm:t>
    </dgm:pt>
    <dgm:pt modelId="{0D9CFD9C-A98B-4F1E-ACCB-8F0FF86CF870}" type="pres">
      <dgm:prSet presAssocID="{E7875FC3-0337-464D-8408-8F02B15ED291}" presName="rootConnector" presStyleLbl="node2" presStyleIdx="0" presStyleCnt="3"/>
      <dgm:spPr/>
      <dgm:t>
        <a:bodyPr/>
        <a:lstStyle/>
        <a:p>
          <a:endParaRPr lang="pl-PL"/>
        </a:p>
      </dgm:t>
    </dgm:pt>
    <dgm:pt modelId="{DB500F5B-16D4-4450-B076-B7ECC00D6A33}" type="pres">
      <dgm:prSet presAssocID="{E7875FC3-0337-464D-8408-8F02B15ED291}" presName="hierChild4" presStyleCnt="0"/>
      <dgm:spPr/>
    </dgm:pt>
    <dgm:pt modelId="{FD090152-5B37-4D9B-A604-C9992FD99269}" type="pres">
      <dgm:prSet presAssocID="{E7875FC3-0337-464D-8408-8F02B15ED291}" presName="hierChild5" presStyleCnt="0"/>
      <dgm:spPr/>
    </dgm:pt>
    <dgm:pt modelId="{D8ED6820-D3A0-40BD-9F94-98B67438D1DF}" type="pres">
      <dgm:prSet presAssocID="{497DCE8B-F56E-4EF6-A40C-D07BF2666432}" presName="Name37" presStyleLbl="parChTrans1D2" presStyleIdx="1" presStyleCnt="3"/>
      <dgm:spPr/>
      <dgm:t>
        <a:bodyPr/>
        <a:lstStyle/>
        <a:p>
          <a:endParaRPr lang="pl-PL"/>
        </a:p>
      </dgm:t>
    </dgm:pt>
    <dgm:pt modelId="{94DF9A25-93A5-4B96-86C8-7B74DC883018}" type="pres">
      <dgm:prSet presAssocID="{170AEF4A-0699-4E90-A663-520EB05E9895}" presName="hierRoot2" presStyleCnt="0">
        <dgm:presLayoutVars>
          <dgm:hierBranch val="init"/>
        </dgm:presLayoutVars>
      </dgm:prSet>
      <dgm:spPr/>
    </dgm:pt>
    <dgm:pt modelId="{02E7E05E-D77F-4F6B-A538-8AAB9F60B786}" type="pres">
      <dgm:prSet presAssocID="{170AEF4A-0699-4E90-A663-520EB05E9895}" presName="rootComposite" presStyleCnt="0"/>
      <dgm:spPr/>
    </dgm:pt>
    <dgm:pt modelId="{00ECD77A-566B-47C0-8373-1F30EB62074D}" type="pres">
      <dgm:prSet presAssocID="{170AEF4A-0699-4E90-A663-520EB05E9895}" presName="rootText" presStyleLbl="node2" presStyleIdx="1" presStyleCnt="3">
        <dgm:presLayoutVars>
          <dgm:chPref val="3"/>
        </dgm:presLayoutVars>
      </dgm:prSet>
      <dgm:spPr/>
      <dgm:t>
        <a:bodyPr/>
        <a:lstStyle/>
        <a:p>
          <a:endParaRPr lang="pl-PL"/>
        </a:p>
      </dgm:t>
    </dgm:pt>
    <dgm:pt modelId="{B45E0B78-3C78-489A-88D5-8498A812A0B0}" type="pres">
      <dgm:prSet presAssocID="{170AEF4A-0699-4E90-A663-520EB05E9895}" presName="rootConnector" presStyleLbl="node2" presStyleIdx="1" presStyleCnt="3"/>
      <dgm:spPr/>
      <dgm:t>
        <a:bodyPr/>
        <a:lstStyle/>
        <a:p>
          <a:endParaRPr lang="pl-PL"/>
        </a:p>
      </dgm:t>
    </dgm:pt>
    <dgm:pt modelId="{D0C197E7-62ED-4CBF-B2A5-48800123797B}" type="pres">
      <dgm:prSet presAssocID="{170AEF4A-0699-4E90-A663-520EB05E9895}" presName="hierChild4" presStyleCnt="0"/>
      <dgm:spPr/>
    </dgm:pt>
    <dgm:pt modelId="{86ADD62B-8ACF-4EF3-8C1E-45468AF65287}" type="pres">
      <dgm:prSet presAssocID="{170AEF4A-0699-4E90-A663-520EB05E9895}" presName="hierChild5" presStyleCnt="0"/>
      <dgm:spPr/>
    </dgm:pt>
    <dgm:pt modelId="{9FF7CCA8-5A0B-4A96-99F3-EAD8A0C0E07E}" type="pres">
      <dgm:prSet presAssocID="{943A08CA-AD49-4D18-861D-69BEC8E27E4F}" presName="Name37" presStyleLbl="parChTrans1D2" presStyleIdx="2" presStyleCnt="3"/>
      <dgm:spPr/>
      <dgm:t>
        <a:bodyPr/>
        <a:lstStyle/>
        <a:p>
          <a:endParaRPr lang="pl-PL"/>
        </a:p>
      </dgm:t>
    </dgm:pt>
    <dgm:pt modelId="{BA01459B-5612-4628-B68A-C897483631DF}" type="pres">
      <dgm:prSet presAssocID="{C4AE835A-6676-4FE1-89FF-6A147D2DC992}" presName="hierRoot2" presStyleCnt="0">
        <dgm:presLayoutVars>
          <dgm:hierBranch val="init"/>
        </dgm:presLayoutVars>
      </dgm:prSet>
      <dgm:spPr/>
    </dgm:pt>
    <dgm:pt modelId="{D0D61E5D-0FFA-4B66-82AF-2E5319839E01}" type="pres">
      <dgm:prSet presAssocID="{C4AE835A-6676-4FE1-89FF-6A147D2DC992}" presName="rootComposite" presStyleCnt="0"/>
      <dgm:spPr/>
    </dgm:pt>
    <dgm:pt modelId="{DAF75A16-15D8-4DB1-B19D-2C8E7E381677}" type="pres">
      <dgm:prSet presAssocID="{C4AE835A-6676-4FE1-89FF-6A147D2DC992}" presName="rootText" presStyleLbl="node2" presStyleIdx="2" presStyleCnt="3">
        <dgm:presLayoutVars>
          <dgm:chPref val="3"/>
        </dgm:presLayoutVars>
      </dgm:prSet>
      <dgm:spPr/>
      <dgm:t>
        <a:bodyPr/>
        <a:lstStyle/>
        <a:p>
          <a:endParaRPr lang="pl-PL"/>
        </a:p>
      </dgm:t>
    </dgm:pt>
    <dgm:pt modelId="{4A360FF6-2DEF-4E8D-9D3B-A6BD621F4D03}" type="pres">
      <dgm:prSet presAssocID="{C4AE835A-6676-4FE1-89FF-6A147D2DC992}" presName="rootConnector" presStyleLbl="node2" presStyleIdx="2" presStyleCnt="3"/>
      <dgm:spPr/>
      <dgm:t>
        <a:bodyPr/>
        <a:lstStyle/>
        <a:p>
          <a:endParaRPr lang="pl-PL"/>
        </a:p>
      </dgm:t>
    </dgm:pt>
    <dgm:pt modelId="{BCF6805A-8EA2-4B2E-AF95-0B768ADE02CB}" type="pres">
      <dgm:prSet presAssocID="{C4AE835A-6676-4FE1-89FF-6A147D2DC992}" presName="hierChild4" presStyleCnt="0"/>
      <dgm:spPr/>
    </dgm:pt>
    <dgm:pt modelId="{05D55AF8-3337-4265-85F5-BFDC1DA7705A}" type="pres">
      <dgm:prSet presAssocID="{C4AE835A-6676-4FE1-89FF-6A147D2DC992}" presName="hierChild5" presStyleCnt="0"/>
      <dgm:spPr/>
    </dgm:pt>
    <dgm:pt modelId="{9BDE5B5D-D1B5-4658-A2E9-AC00682392D6}" type="pres">
      <dgm:prSet presAssocID="{2F281F92-BA8F-446E-8EA2-BCE0E2F1FD5F}" presName="hierChild3" presStyleCnt="0"/>
      <dgm:spPr/>
    </dgm:pt>
  </dgm:ptLst>
  <dgm:cxnLst>
    <dgm:cxn modelId="{399F7C2C-FC3D-4B0E-A85C-3855FE653BAF}" type="presOf" srcId="{2F281F92-BA8F-446E-8EA2-BCE0E2F1FD5F}" destId="{C4F92A51-A4CA-463B-8F37-533DFA60CD85}" srcOrd="1" destOrd="0" presId="urn:microsoft.com/office/officeart/2005/8/layout/orgChart1"/>
    <dgm:cxn modelId="{D7500A8E-255A-4626-A070-445A0BC18656}" srcId="{C9ABAC3B-0EF9-42AD-92E6-74BFEE297601}" destId="{2F281F92-BA8F-446E-8EA2-BCE0E2F1FD5F}" srcOrd="0" destOrd="0" parTransId="{A8A0C985-99E9-46DA-80DA-0B97C405FC55}" sibTransId="{8E2199EC-76F8-4DE7-95EA-19697143F98B}"/>
    <dgm:cxn modelId="{7B451164-2F71-417A-9A23-4CCC7B9B6A93}" type="presOf" srcId="{170AEF4A-0699-4E90-A663-520EB05E9895}" destId="{00ECD77A-566B-47C0-8373-1F30EB62074D}" srcOrd="0" destOrd="0" presId="urn:microsoft.com/office/officeart/2005/8/layout/orgChart1"/>
    <dgm:cxn modelId="{E93AF1EF-CBA0-4BD3-805D-1442914EA7F3}" srcId="{2F281F92-BA8F-446E-8EA2-BCE0E2F1FD5F}" destId="{E7875FC3-0337-464D-8408-8F02B15ED291}" srcOrd="0" destOrd="0" parTransId="{76C8FF78-4238-43AE-A8F3-7404369A93FE}" sibTransId="{7FE7D678-E5E6-49B8-8946-7CE833B51D3D}"/>
    <dgm:cxn modelId="{AFF76693-7DF2-412D-BECC-1D93DD31643E}" type="presOf" srcId="{943A08CA-AD49-4D18-861D-69BEC8E27E4F}" destId="{9FF7CCA8-5A0B-4A96-99F3-EAD8A0C0E07E}" srcOrd="0" destOrd="0" presId="urn:microsoft.com/office/officeart/2005/8/layout/orgChart1"/>
    <dgm:cxn modelId="{B40F20E4-B7D0-4CAD-BA59-404871DFB93B}" type="presOf" srcId="{E7875FC3-0337-464D-8408-8F02B15ED291}" destId="{A4F0D120-11EE-4B9D-8A6E-6E5E6D53E0B4}" srcOrd="0" destOrd="0" presId="urn:microsoft.com/office/officeart/2005/8/layout/orgChart1"/>
    <dgm:cxn modelId="{D251F970-3C1F-4CD4-90AC-A0F305F2E1B7}" type="presOf" srcId="{C4AE835A-6676-4FE1-89FF-6A147D2DC992}" destId="{4A360FF6-2DEF-4E8D-9D3B-A6BD621F4D03}" srcOrd="1" destOrd="0" presId="urn:microsoft.com/office/officeart/2005/8/layout/orgChart1"/>
    <dgm:cxn modelId="{2677E83A-7832-4176-9F18-D21EECF25908}" srcId="{2F281F92-BA8F-446E-8EA2-BCE0E2F1FD5F}" destId="{170AEF4A-0699-4E90-A663-520EB05E9895}" srcOrd="1" destOrd="0" parTransId="{497DCE8B-F56E-4EF6-A40C-D07BF2666432}" sibTransId="{01F4DDC5-686B-40E8-AA20-45AEE60550B3}"/>
    <dgm:cxn modelId="{5EFBF2AD-D2EE-42BE-9B24-34C13F63CCD4}" type="presOf" srcId="{C4AE835A-6676-4FE1-89FF-6A147D2DC992}" destId="{DAF75A16-15D8-4DB1-B19D-2C8E7E381677}" srcOrd="0" destOrd="0" presId="urn:microsoft.com/office/officeart/2005/8/layout/orgChart1"/>
    <dgm:cxn modelId="{B94AB7AE-2456-4278-A140-CC263F3DB742}" type="presOf" srcId="{C9ABAC3B-0EF9-42AD-92E6-74BFEE297601}" destId="{679E91D6-0108-492C-810C-C869854485DE}" srcOrd="0" destOrd="0" presId="urn:microsoft.com/office/officeart/2005/8/layout/orgChart1"/>
    <dgm:cxn modelId="{81E2CF5C-DD88-4200-8153-244BF91990D8}" type="presOf" srcId="{170AEF4A-0699-4E90-A663-520EB05E9895}" destId="{B45E0B78-3C78-489A-88D5-8498A812A0B0}" srcOrd="1" destOrd="0" presId="urn:microsoft.com/office/officeart/2005/8/layout/orgChart1"/>
    <dgm:cxn modelId="{00752C9E-7A97-426B-BA8E-AA21AE3FEA13}" srcId="{2F281F92-BA8F-446E-8EA2-BCE0E2F1FD5F}" destId="{C4AE835A-6676-4FE1-89FF-6A147D2DC992}" srcOrd="2" destOrd="0" parTransId="{943A08CA-AD49-4D18-861D-69BEC8E27E4F}" sibTransId="{256AA00F-1AD7-4114-8A8B-0D485E3E7186}"/>
    <dgm:cxn modelId="{97C6339F-C595-412A-AA37-67F6A72E6005}" type="presOf" srcId="{497DCE8B-F56E-4EF6-A40C-D07BF2666432}" destId="{D8ED6820-D3A0-40BD-9F94-98B67438D1DF}" srcOrd="0" destOrd="0" presId="urn:microsoft.com/office/officeart/2005/8/layout/orgChart1"/>
    <dgm:cxn modelId="{FB8A412C-556D-49FE-9555-68E8DA14A4BD}" type="presOf" srcId="{76C8FF78-4238-43AE-A8F3-7404369A93FE}" destId="{DE1F5FD2-054F-414C-8BA7-91BA404F702E}" srcOrd="0" destOrd="0" presId="urn:microsoft.com/office/officeart/2005/8/layout/orgChart1"/>
    <dgm:cxn modelId="{DF81954A-101E-4903-83D9-9B39AD96C757}" type="presOf" srcId="{E7875FC3-0337-464D-8408-8F02B15ED291}" destId="{0D9CFD9C-A98B-4F1E-ACCB-8F0FF86CF870}" srcOrd="1" destOrd="0" presId="urn:microsoft.com/office/officeart/2005/8/layout/orgChart1"/>
    <dgm:cxn modelId="{200FEAF4-664D-4E02-89FA-A82CC11074D1}" type="presOf" srcId="{2F281F92-BA8F-446E-8EA2-BCE0E2F1FD5F}" destId="{A7E8381A-67C8-4DFA-97F7-701DF4B2C7D3}" srcOrd="0" destOrd="0" presId="urn:microsoft.com/office/officeart/2005/8/layout/orgChart1"/>
    <dgm:cxn modelId="{3B5D0542-D039-4223-913B-4A252AD46E78}" type="presParOf" srcId="{679E91D6-0108-492C-810C-C869854485DE}" destId="{CFE7AE83-93B6-48DF-8465-9C609BD3F658}" srcOrd="0" destOrd="0" presId="urn:microsoft.com/office/officeart/2005/8/layout/orgChart1"/>
    <dgm:cxn modelId="{C813F164-C5F7-4B52-B02C-51A348BE3815}" type="presParOf" srcId="{CFE7AE83-93B6-48DF-8465-9C609BD3F658}" destId="{7331046A-F593-42F9-8305-D217EBBDAFC0}" srcOrd="0" destOrd="0" presId="urn:microsoft.com/office/officeart/2005/8/layout/orgChart1"/>
    <dgm:cxn modelId="{F55EC024-DC70-4D9C-8800-F677BE6EA688}" type="presParOf" srcId="{7331046A-F593-42F9-8305-D217EBBDAFC0}" destId="{A7E8381A-67C8-4DFA-97F7-701DF4B2C7D3}" srcOrd="0" destOrd="0" presId="urn:microsoft.com/office/officeart/2005/8/layout/orgChart1"/>
    <dgm:cxn modelId="{339F63E5-FE37-4917-A9C9-7F44C4A138E2}" type="presParOf" srcId="{7331046A-F593-42F9-8305-D217EBBDAFC0}" destId="{C4F92A51-A4CA-463B-8F37-533DFA60CD85}" srcOrd="1" destOrd="0" presId="urn:microsoft.com/office/officeart/2005/8/layout/orgChart1"/>
    <dgm:cxn modelId="{6C44FCEB-6385-4876-8BDE-A5519C3D5FAF}" type="presParOf" srcId="{CFE7AE83-93B6-48DF-8465-9C609BD3F658}" destId="{C036EB3B-0C8A-46B1-A634-8210E83F128E}" srcOrd="1" destOrd="0" presId="urn:microsoft.com/office/officeart/2005/8/layout/orgChart1"/>
    <dgm:cxn modelId="{5E0FB5B5-65D2-4112-98E8-D5EC185E6D16}" type="presParOf" srcId="{C036EB3B-0C8A-46B1-A634-8210E83F128E}" destId="{DE1F5FD2-054F-414C-8BA7-91BA404F702E}" srcOrd="0" destOrd="0" presId="urn:microsoft.com/office/officeart/2005/8/layout/orgChart1"/>
    <dgm:cxn modelId="{3F878642-D32D-486A-BFC9-4D5733A61F3E}" type="presParOf" srcId="{C036EB3B-0C8A-46B1-A634-8210E83F128E}" destId="{A9C08381-278E-4071-A4B1-3925E39249E9}" srcOrd="1" destOrd="0" presId="urn:microsoft.com/office/officeart/2005/8/layout/orgChart1"/>
    <dgm:cxn modelId="{938BF031-06E8-4812-BBCD-AA7A7D33EA5C}" type="presParOf" srcId="{A9C08381-278E-4071-A4B1-3925E39249E9}" destId="{4C786379-04B1-4DFC-A655-B17306F8162A}" srcOrd="0" destOrd="0" presId="urn:microsoft.com/office/officeart/2005/8/layout/orgChart1"/>
    <dgm:cxn modelId="{60749E2E-E92E-4DCF-ACD0-2355DEF78C3E}" type="presParOf" srcId="{4C786379-04B1-4DFC-A655-B17306F8162A}" destId="{A4F0D120-11EE-4B9D-8A6E-6E5E6D53E0B4}" srcOrd="0" destOrd="0" presId="urn:microsoft.com/office/officeart/2005/8/layout/orgChart1"/>
    <dgm:cxn modelId="{22D9E665-3190-45B7-B64B-1F75DC032398}" type="presParOf" srcId="{4C786379-04B1-4DFC-A655-B17306F8162A}" destId="{0D9CFD9C-A98B-4F1E-ACCB-8F0FF86CF870}" srcOrd="1" destOrd="0" presId="urn:microsoft.com/office/officeart/2005/8/layout/orgChart1"/>
    <dgm:cxn modelId="{2B817031-60D0-4A26-9E12-1443A68528EB}" type="presParOf" srcId="{A9C08381-278E-4071-A4B1-3925E39249E9}" destId="{DB500F5B-16D4-4450-B076-B7ECC00D6A33}" srcOrd="1" destOrd="0" presId="urn:microsoft.com/office/officeart/2005/8/layout/orgChart1"/>
    <dgm:cxn modelId="{F6E213E6-2BAF-49B8-B13C-D26B34953D9F}" type="presParOf" srcId="{A9C08381-278E-4071-A4B1-3925E39249E9}" destId="{FD090152-5B37-4D9B-A604-C9992FD99269}" srcOrd="2" destOrd="0" presId="urn:microsoft.com/office/officeart/2005/8/layout/orgChart1"/>
    <dgm:cxn modelId="{6187007A-3F67-493C-8FEF-F1365257D4B7}" type="presParOf" srcId="{C036EB3B-0C8A-46B1-A634-8210E83F128E}" destId="{D8ED6820-D3A0-40BD-9F94-98B67438D1DF}" srcOrd="2" destOrd="0" presId="urn:microsoft.com/office/officeart/2005/8/layout/orgChart1"/>
    <dgm:cxn modelId="{9185F2B2-94F0-4E1F-9E49-C0B6E42F06FC}" type="presParOf" srcId="{C036EB3B-0C8A-46B1-A634-8210E83F128E}" destId="{94DF9A25-93A5-4B96-86C8-7B74DC883018}" srcOrd="3" destOrd="0" presId="urn:microsoft.com/office/officeart/2005/8/layout/orgChart1"/>
    <dgm:cxn modelId="{2E317608-4114-40E1-8EF1-95FEB23FE618}" type="presParOf" srcId="{94DF9A25-93A5-4B96-86C8-7B74DC883018}" destId="{02E7E05E-D77F-4F6B-A538-8AAB9F60B786}" srcOrd="0" destOrd="0" presId="urn:microsoft.com/office/officeart/2005/8/layout/orgChart1"/>
    <dgm:cxn modelId="{B6D7127F-1F6F-4586-94A9-F7FFD25200A9}" type="presParOf" srcId="{02E7E05E-D77F-4F6B-A538-8AAB9F60B786}" destId="{00ECD77A-566B-47C0-8373-1F30EB62074D}" srcOrd="0" destOrd="0" presId="urn:microsoft.com/office/officeart/2005/8/layout/orgChart1"/>
    <dgm:cxn modelId="{5A0468CC-E9FA-4D9C-A1C4-1670BB7B676E}" type="presParOf" srcId="{02E7E05E-D77F-4F6B-A538-8AAB9F60B786}" destId="{B45E0B78-3C78-489A-88D5-8498A812A0B0}" srcOrd="1" destOrd="0" presId="urn:microsoft.com/office/officeart/2005/8/layout/orgChart1"/>
    <dgm:cxn modelId="{434E015A-1663-4DC2-B00E-3F090AA947B2}" type="presParOf" srcId="{94DF9A25-93A5-4B96-86C8-7B74DC883018}" destId="{D0C197E7-62ED-4CBF-B2A5-48800123797B}" srcOrd="1" destOrd="0" presId="urn:microsoft.com/office/officeart/2005/8/layout/orgChart1"/>
    <dgm:cxn modelId="{48761222-5A74-474E-929B-C377B1489986}" type="presParOf" srcId="{94DF9A25-93A5-4B96-86C8-7B74DC883018}" destId="{86ADD62B-8ACF-4EF3-8C1E-45468AF65287}" srcOrd="2" destOrd="0" presId="urn:microsoft.com/office/officeart/2005/8/layout/orgChart1"/>
    <dgm:cxn modelId="{4D790393-4AE2-4A4C-B4A0-EB4A9594D696}" type="presParOf" srcId="{C036EB3B-0C8A-46B1-A634-8210E83F128E}" destId="{9FF7CCA8-5A0B-4A96-99F3-EAD8A0C0E07E}" srcOrd="4" destOrd="0" presId="urn:microsoft.com/office/officeart/2005/8/layout/orgChart1"/>
    <dgm:cxn modelId="{DC39E3B7-5470-444A-A671-3C118603AB57}" type="presParOf" srcId="{C036EB3B-0C8A-46B1-A634-8210E83F128E}" destId="{BA01459B-5612-4628-B68A-C897483631DF}" srcOrd="5" destOrd="0" presId="urn:microsoft.com/office/officeart/2005/8/layout/orgChart1"/>
    <dgm:cxn modelId="{7AB972F6-090A-4D26-9860-00ADD89378C3}" type="presParOf" srcId="{BA01459B-5612-4628-B68A-C897483631DF}" destId="{D0D61E5D-0FFA-4B66-82AF-2E5319839E01}" srcOrd="0" destOrd="0" presId="urn:microsoft.com/office/officeart/2005/8/layout/orgChart1"/>
    <dgm:cxn modelId="{3E4622C5-4ADB-4D02-8CEC-C135A1144C4A}" type="presParOf" srcId="{D0D61E5D-0FFA-4B66-82AF-2E5319839E01}" destId="{DAF75A16-15D8-4DB1-B19D-2C8E7E381677}" srcOrd="0" destOrd="0" presId="urn:microsoft.com/office/officeart/2005/8/layout/orgChart1"/>
    <dgm:cxn modelId="{EB89DD82-B917-40AE-9D95-B07ED2C7B937}" type="presParOf" srcId="{D0D61E5D-0FFA-4B66-82AF-2E5319839E01}" destId="{4A360FF6-2DEF-4E8D-9D3B-A6BD621F4D03}" srcOrd="1" destOrd="0" presId="urn:microsoft.com/office/officeart/2005/8/layout/orgChart1"/>
    <dgm:cxn modelId="{154B6626-4C8E-4EA6-8454-1F8E2FD7A19E}" type="presParOf" srcId="{BA01459B-5612-4628-B68A-C897483631DF}" destId="{BCF6805A-8EA2-4B2E-AF95-0B768ADE02CB}" srcOrd="1" destOrd="0" presId="urn:microsoft.com/office/officeart/2005/8/layout/orgChart1"/>
    <dgm:cxn modelId="{4A6B2F33-1D5A-4FE5-9499-9B8A33B465D0}" type="presParOf" srcId="{BA01459B-5612-4628-B68A-C897483631DF}" destId="{05D55AF8-3337-4265-85F5-BFDC1DA7705A}" srcOrd="2" destOrd="0" presId="urn:microsoft.com/office/officeart/2005/8/layout/orgChart1"/>
    <dgm:cxn modelId="{F89C7A49-A8D8-40DD-B148-5F9B689330E6}" type="presParOf" srcId="{CFE7AE83-93B6-48DF-8465-9C609BD3F658}" destId="{9BDE5B5D-D1B5-4658-A2E9-AC00682392D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D25861-E9D5-4451-AD12-33CC1F1E6025}">
      <dsp:nvSpPr>
        <dsp:cNvPr id="0" name=""/>
        <dsp:cNvSpPr/>
      </dsp:nvSpPr>
      <dsp:spPr>
        <a:xfrm>
          <a:off x="2048773" y="2196244"/>
          <a:ext cx="546410" cy="1415683"/>
        </a:xfrm>
        <a:custGeom>
          <a:avLst/>
          <a:gdLst/>
          <a:ahLst/>
          <a:cxnLst/>
          <a:rect l="0" t="0" r="0" b="0"/>
          <a:pathLst>
            <a:path>
              <a:moveTo>
                <a:pt x="0" y="0"/>
              </a:moveTo>
              <a:lnTo>
                <a:pt x="273205" y="0"/>
              </a:lnTo>
              <a:lnTo>
                <a:pt x="273205" y="1415683"/>
              </a:lnTo>
              <a:lnTo>
                <a:pt x="546410" y="1415683"/>
              </a:lnTo>
            </a:path>
          </a:pathLst>
        </a:custGeom>
        <a:noFill/>
        <a:ln w="25400" cap="flat" cmpd="sng" algn="ctr">
          <a:solidFill>
            <a:schemeClr val="accent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dsp:txBody>
      <dsp:txXfrm>
        <a:off x="2284041" y="2866148"/>
        <a:ext cx="75873" cy="75873"/>
      </dsp:txXfrm>
    </dsp:sp>
    <dsp:sp modelId="{663CBBDA-2ADE-4F0E-96F9-B1E4124C82C6}">
      <dsp:nvSpPr>
        <dsp:cNvPr id="0" name=""/>
        <dsp:cNvSpPr/>
      </dsp:nvSpPr>
      <dsp:spPr>
        <a:xfrm>
          <a:off x="2048773" y="2150524"/>
          <a:ext cx="566354" cy="91440"/>
        </a:xfrm>
        <a:custGeom>
          <a:avLst/>
          <a:gdLst/>
          <a:ahLst/>
          <a:cxnLst/>
          <a:rect l="0" t="0" r="0" b="0"/>
          <a:pathLst>
            <a:path>
              <a:moveTo>
                <a:pt x="0" y="45720"/>
              </a:moveTo>
              <a:lnTo>
                <a:pt x="283177" y="45720"/>
              </a:lnTo>
              <a:lnTo>
                <a:pt x="283177" y="133412"/>
              </a:lnTo>
              <a:lnTo>
                <a:pt x="566354" y="133412"/>
              </a:lnTo>
            </a:path>
          </a:pathLst>
        </a:custGeom>
        <a:noFill/>
        <a:ln w="25400" cap="flat" cmpd="sng" algn="ctr">
          <a:solidFill>
            <a:schemeClr val="accent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dsp:txBody>
      <dsp:txXfrm>
        <a:off x="2317622" y="2181916"/>
        <a:ext cx="28655" cy="28655"/>
      </dsp:txXfrm>
    </dsp:sp>
    <dsp:sp modelId="{47E6E321-8DEF-4C16-9F59-03283F82CD9B}">
      <dsp:nvSpPr>
        <dsp:cNvPr id="0" name=""/>
        <dsp:cNvSpPr/>
      </dsp:nvSpPr>
      <dsp:spPr>
        <a:xfrm>
          <a:off x="2048773" y="904669"/>
          <a:ext cx="535591" cy="1291574"/>
        </a:xfrm>
        <a:custGeom>
          <a:avLst/>
          <a:gdLst/>
          <a:ahLst/>
          <a:cxnLst/>
          <a:rect l="0" t="0" r="0" b="0"/>
          <a:pathLst>
            <a:path>
              <a:moveTo>
                <a:pt x="0" y="1291574"/>
              </a:moveTo>
              <a:lnTo>
                <a:pt x="267795" y="1291574"/>
              </a:lnTo>
              <a:lnTo>
                <a:pt x="267795" y="0"/>
              </a:lnTo>
              <a:lnTo>
                <a:pt x="535591" y="0"/>
              </a:lnTo>
            </a:path>
          </a:pathLst>
        </a:custGeom>
        <a:noFill/>
        <a:ln w="25400" cap="flat" cmpd="sng" algn="ctr">
          <a:solidFill>
            <a:schemeClr val="accent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dsp:txBody>
      <dsp:txXfrm>
        <a:off x="2281613" y="1515501"/>
        <a:ext cx="69911" cy="69911"/>
      </dsp:txXfrm>
    </dsp:sp>
    <dsp:sp modelId="{DFD0980D-31C2-4125-AFD4-0110A70E7796}">
      <dsp:nvSpPr>
        <dsp:cNvPr id="0" name=""/>
        <dsp:cNvSpPr/>
      </dsp:nvSpPr>
      <dsp:spPr>
        <a:xfrm rot="16200000">
          <a:off x="-559655" y="1779772"/>
          <a:ext cx="4383913" cy="832943"/>
        </a:xfrm>
        <a:prstGeom prst="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2400300">
            <a:lnSpc>
              <a:spcPct val="90000"/>
            </a:lnSpc>
            <a:spcBef>
              <a:spcPct val="0"/>
            </a:spcBef>
            <a:spcAft>
              <a:spcPct val="35000"/>
            </a:spcAft>
          </a:pPr>
          <a:r>
            <a:rPr lang="pl-PL" sz="5400" kern="1200" dirty="0" smtClean="0"/>
            <a:t>Weryfikacji </a:t>
          </a:r>
          <a:endParaRPr lang="pl-PL" sz="5400" kern="1200" dirty="0"/>
        </a:p>
      </dsp:txBody>
      <dsp:txXfrm>
        <a:off x="-559655" y="1779772"/>
        <a:ext cx="4383913" cy="832943"/>
      </dsp:txXfrm>
    </dsp:sp>
    <dsp:sp modelId="{2C5E24C1-1E55-43C7-99CB-C03A8EBE027C}">
      <dsp:nvSpPr>
        <dsp:cNvPr id="0" name=""/>
        <dsp:cNvSpPr/>
      </dsp:nvSpPr>
      <dsp:spPr>
        <a:xfrm>
          <a:off x="2584365" y="245598"/>
          <a:ext cx="4775112" cy="1318141"/>
        </a:xfrm>
        <a:prstGeom prst="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pl-PL" sz="3200" kern="1200" dirty="0" smtClean="0"/>
            <a:t>kompleksowej</a:t>
          </a:r>
          <a:endParaRPr lang="pl-PL" sz="3200" kern="1200" dirty="0"/>
        </a:p>
      </dsp:txBody>
      <dsp:txXfrm>
        <a:off x="2584365" y="245598"/>
        <a:ext cx="4775112" cy="1318141"/>
      </dsp:txXfrm>
    </dsp:sp>
    <dsp:sp modelId="{2003577D-EFC9-4F2A-B4FA-4AC95E72DABE}">
      <dsp:nvSpPr>
        <dsp:cNvPr id="0" name=""/>
        <dsp:cNvSpPr/>
      </dsp:nvSpPr>
      <dsp:spPr>
        <a:xfrm>
          <a:off x="2615127" y="1735559"/>
          <a:ext cx="4723749" cy="1096753"/>
        </a:xfrm>
        <a:prstGeom prst="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pl-PL" sz="3200" kern="1200" dirty="0" smtClean="0"/>
            <a:t>częściowej</a:t>
          </a:r>
          <a:endParaRPr lang="pl-PL" sz="3200" kern="1200" dirty="0"/>
        </a:p>
      </dsp:txBody>
      <dsp:txXfrm>
        <a:off x="2615127" y="1735559"/>
        <a:ext cx="4723749" cy="1096753"/>
      </dsp:txXfrm>
    </dsp:sp>
    <dsp:sp modelId="{3EBA8316-55D0-4CEC-B85B-8BE78F479106}">
      <dsp:nvSpPr>
        <dsp:cNvPr id="0" name=""/>
        <dsp:cNvSpPr/>
      </dsp:nvSpPr>
      <dsp:spPr>
        <a:xfrm>
          <a:off x="2595183" y="3086785"/>
          <a:ext cx="4763009" cy="1050283"/>
        </a:xfrm>
        <a:prstGeom prst="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pl-PL" sz="3200" kern="1200" dirty="0" smtClean="0"/>
            <a:t>w zakresie minimalnym</a:t>
          </a:r>
          <a:endParaRPr lang="pl-PL" sz="3200" kern="1200" dirty="0"/>
        </a:p>
      </dsp:txBody>
      <dsp:txXfrm>
        <a:off x="2595183" y="3086785"/>
        <a:ext cx="4763009" cy="10502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F7CCA8-5A0B-4A96-99F3-EAD8A0C0E07E}">
      <dsp:nvSpPr>
        <dsp:cNvPr id="0" name=""/>
        <dsp:cNvSpPr/>
      </dsp:nvSpPr>
      <dsp:spPr>
        <a:xfrm>
          <a:off x="4327146" y="2460227"/>
          <a:ext cx="3061487" cy="531332"/>
        </a:xfrm>
        <a:custGeom>
          <a:avLst/>
          <a:gdLst/>
          <a:ahLst/>
          <a:cxnLst/>
          <a:rect l="0" t="0" r="0" b="0"/>
          <a:pathLst>
            <a:path>
              <a:moveTo>
                <a:pt x="0" y="0"/>
              </a:moveTo>
              <a:lnTo>
                <a:pt x="0" y="265666"/>
              </a:lnTo>
              <a:lnTo>
                <a:pt x="3061487" y="265666"/>
              </a:lnTo>
              <a:lnTo>
                <a:pt x="3061487" y="53133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ED6820-D3A0-40BD-9F94-98B67438D1DF}">
      <dsp:nvSpPr>
        <dsp:cNvPr id="0" name=""/>
        <dsp:cNvSpPr/>
      </dsp:nvSpPr>
      <dsp:spPr>
        <a:xfrm>
          <a:off x="4281426" y="2460227"/>
          <a:ext cx="91440" cy="531332"/>
        </a:xfrm>
        <a:custGeom>
          <a:avLst/>
          <a:gdLst/>
          <a:ahLst/>
          <a:cxnLst/>
          <a:rect l="0" t="0" r="0" b="0"/>
          <a:pathLst>
            <a:path>
              <a:moveTo>
                <a:pt x="45720" y="0"/>
              </a:moveTo>
              <a:lnTo>
                <a:pt x="45720" y="53133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1F5FD2-054F-414C-8BA7-91BA404F702E}">
      <dsp:nvSpPr>
        <dsp:cNvPr id="0" name=""/>
        <dsp:cNvSpPr/>
      </dsp:nvSpPr>
      <dsp:spPr>
        <a:xfrm>
          <a:off x="1265658" y="2460227"/>
          <a:ext cx="3061487" cy="531332"/>
        </a:xfrm>
        <a:custGeom>
          <a:avLst/>
          <a:gdLst/>
          <a:ahLst/>
          <a:cxnLst/>
          <a:rect l="0" t="0" r="0" b="0"/>
          <a:pathLst>
            <a:path>
              <a:moveTo>
                <a:pt x="3061487" y="0"/>
              </a:moveTo>
              <a:lnTo>
                <a:pt x="3061487" y="265666"/>
              </a:lnTo>
              <a:lnTo>
                <a:pt x="0" y="265666"/>
              </a:lnTo>
              <a:lnTo>
                <a:pt x="0" y="53133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E8381A-67C8-4DFA-97F7-701DF4B2C7D3}">
      <dsp:nvSpPr>
        <dsp:cNvPr id="0" name=""/>
        <dsp:cNvSpPr/>
      </dsp:nvSpPr>
      <dsp:spPr>
        <a:xfrm>
          <a:off x="2009599" y="153294"/>
          <a:ext cx="4635092" cy="23069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l-PL" sz="2000" kern="1200" dirty="0" smtClean="0"/>
            <a:t>Weryfikacja wniosku wraz z:</a:t>
          </a:r>
          <a:endParaRPr lang="pl-PL" sz="2000" kern="1200" dirty="0"/>
        </a:p>
      </dsp:txBody>
      <dsp:txXfrm>
        <a:off x="2009599" y="153294"/>
        <a:ext cx="4635092" cy="2306932"/>
      </dsp:txXfrm>
    </dsp:sp>
    <dsp:sp modelId="{A4F0D120-11EE-4B9D-8A6E-6E5E6D53E0B4}">
      <dsp:nvSpPr>
        <dsp:cNvPr id="0" name=""/>
        <dsp:cNvSpPr/>
      </dsp:nvSpPr>
      <dsp:spPr>
        <a:xfrm>
          <a:off x="581" y="2991559"/>
          <a:ext cx="2530154" cy="126507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pl-PL" sz="2200" kern="1200" dirty="0" smtClean="0"/>
            <a:t>Dokumentami w formie załączników</a:t>
          </a:r>
          <a:endParaRPr lang="pl-PL" sz="2200" kern="1200" dirty="0"/>
        </a:p>
      </dsp:txBody>
      <dsp:txXfrm>
        <a:off x="581" y="2991559"/>
        <a:ext cx="2530154" cy="1265077"/>
      </dsp:txXfrm>
    </dsp:sp>
    <dsp:sp modelId="{00ECD77A-566B-47C0-8373-1F30EB62074D}">
      <dsp:nvSpPr>
        <dsp:cNvPr id="0" name=""/>
        <dsp:cNvSpPr/>
      </dsp:nvSpPr>
      <dsp:spPr>
        <a:xfrm>
          <a:off x="3062068" y="2991559"/>
          <a:ext cx="2530154" cy="126507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pl-PL" sz="2200" kern="1200" dirty="0" smtClean="0"/>
            <a:t>Wyjaśnieniami</a:t>
          </a:r>
          <a:endParaRPr lang="pl-PL" sz="2200" kern="1200" dirty="0"/>
        </a:p>
      </dsp:txBody>
      <dsp:txXfrm>
        <a:off x="3062068" y="2991559"/>
        <a:ext cx="2530154" cy="1265077"/>
      </dsp:txXfrm>
    </dsp:sp>
    <dsp:sp modelId="{DAF75A16-15D8-4DB1-B19D-2C8E7E381677}">
      <dsp:nvSpPr>
        <dsp:cNvPr id="0" name=""/>
        <dsp:cNvSpPr/>
      </dsp:nvSpPr>
      <dsp:spPr>
        <a:xfrm>
          <a:off x="6123556" y="2991559"/>
          <a:ext cx="2530154" cy="126507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pl-PL" sz="2200" kern="1200" dirty="0" smtClean="0"/>
            <a:t>Innymi danymi wspomagającymi np. wcześniejsza kontrola na miejscu </a:t>
          </a:r>
          <a:endParaRPr lang="pl-PL" sz="2200" kern="1200" dirty="0"/>
        </a:p>
      </dsp:txBody>
      <dsp:txXfrm>
        <a:off x="6123556" y="2991559"/>
        <a:ext cx="2530154" cy="1265077"/>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EEFF2B-0721-7148-92D1-1650B5B78E9F}" type="datetimeFigureOut">
              <a:rPr lang="pl-PL" smtClean="0"/>
              <a:t>2024-11-24</a:t>
            </a:fld>
            <a:endParaRPr lang="pl-PL"/>
          </a:p>
        </p:txBody>
      </p:sp>
      <p:sp>
        <p:nvSpPr>
          <p:cNvPr id="4" name="Symbol zastępczy obrazu slajdu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02B4DB-5212-AD42-B2C1-BD19AC94D45E}" type="slidenum">
              <a:rPr lang="pl-PL" smtClean="0"/>
              <a:t>‹#›</a:t>
            </a:fld>
            <a:endParaRPr lang="pl-PL"/>
          </a:p>
        </p:txBody>
      </p:sp>
    </p:spTree>
    <p:extLst>
      <p:ext uri="{BB962C8B-B14F-4D97-AF65-F5344CB8AC3E}">
        <p14:creationId xmlns:p14="http://schemas.microsoft.com/office/powerpoint/2010/main" val="1192773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8" Type="http://schemas.openxmlformats.org/officeDocument/2006/relationships/image" Target="../media/image26.png"/><Relationship Id="rId13" Type="http://schemas.openxmlformats.org/officeDocument/2006/relationships/image" Target="../media/image31.png"/><Relationship Id="rId3" Type="http://schemas.openxmlformats.org/officeDocument/2006/relationships/image" Target="../media/image21.png"/><Relationship Id="rId7" Type="http://schemas.openxmlformats.org/officeDocument/2006/relationships/image" Target="../media/image25.png"/><Relationship Id="rId12" Type="http://schemas.openxmlformats.org/officeDocument/2006/relationships/image" Target="../media/image30.png"/><Relationship Id="rId2" Type="http://schemas.openxmlformats.org/officeDocument/2006/relationships/image" Target="../media/image20.png"/><Relationship Id="rId1" Type="http://schemas.openxmlformats.org/officeDocument/2006/relationships/slideMaster" Target="../slideMasters/slideMaster2.xml"/><Relationship Id="rId6" Type="http://schemas.openxmlformats.org/officeDocument/2006/relationships/image" Target="../media/image24.png"/><Relationship Id="rId11" Type="http://schemas.openxmlformats.org/officeDocument/2006/relationships/image" Target="../media/image29.png"/><Relationship Id="rId5" Type="http://schemas.openxmlformats.org/officeDocument/2006/relationships/image" Target="../media/image23.png"/><Relationship Id="rId15" Type="http://schemas.openxmlformats.org/officeDocument/2006/relationships/image" Target="../media/image33.png"/><Relationship Id="rId10" Type="http://schemas.openxmlformats.org/officeDocument/2006/relationships/image" Target="../media/image28.png"/><Relationship Id="rId4" Type="http://schemas.openxmlformats.org/officeDocument/2006/relationships/image" Target="../media/image22.png"/><Relationship Id="rId9" Type="http://schemas.openxmlformats.org/officeDocument/2006/relationships/image" Target="../media/image27.png"/><Relationship Id="rId14" Type="http://schemas.openxmlformats.org/officeDocument/2006/relationships/image" Target="../media/image32.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20.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długi tytuł)">
    <p:spTree>
      <p:nvGrpSpPr>
        <p:cNvPr id="1" name=""/>
        <p:cNvGrpSpPr/>
        <p:nvPr/>
      </p:nvGrpSpPr>
      <p:grpSpPr>
        <a:xfrm>
          <a:off x="0" y="0"/>
          <a:ext cx="0" cy="0"/>
          <a:chOff x="0" y="0"/>
          <a:chExt cx="0" cy="0"/>
        </a:xfrm>
      </p:grpSpPr>
      <p:sp>
        <p:nvSpPr>
          <p:cNvPr id="9" name="Prostokąt 8">
            <a:extLst>
              <a:ext uri="{FF2B5EF4-FFF2-40B4-BE49-F238E27FC236}">
                <a16:creationId xmlns:a16="http://schemas.microsoft.com/office/drawing/2014/main" xmlns="" id="{A63EBD56-4A88-4F5C-BEAF-A33740721C44}"/>
              </a:ext>
            </a:extLst>
          </p:cNvPr>
          <p:cNvSpPr/>
          <p:nvPr userDrawn="1"/>
        </p:nvSpPr>
        <p:spPr>
          <a:xfrm>
            <a:off x="1026613" y="1973818"/>
            <a:ext cx="8639675" cy="4326381"/>
          </a:xfrm>
          <a:prstGeom prst="rect">
            <a:avLst/>
          </a:prstGeom>
          <a:solidFill>
            <a:srgbClr val="A6D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Prostokąt 10">
            <a:extLst>
              <a:ext uri="{FF2B5EF4-FFF2-40B4-BE49-F238E27FC236}">
                <a16:creationId xmlns:a16="http://schemas.microsoft.com/office/drawing/2014/main" xmlns="" id="{48CDFE25-4437-7188-EA7B-7D9DAD502275}"/>
              </a:ext>
            </a:extLst>
          </p:cNvPr>
          <p:cNvSpPr/>
          <p:nvPr userDrawn="1"/>
        </p:nvSpPr>
        <p:spPr>
          <a:xfrm>
            <a:off x="1" y="0"/>
            <a:ext cx="4986337" cy="26939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13" name="Obraz 12" descr="Obraz zawierający tekst&#10;&#10;Opis wygenerowany automatycznie">
            <a:extLst>
              <a:ext uri="{FF2B5EF4-FFF2-40B4-BE49-F238E27FC236}">
                <a16:creationId xmlns:a16="http://schemas.microsoft.com/office/drawing/2014/main" xmlns="" id="{49D1ECBE-9DB2-9B2A-CE8F-84EF95EA484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6760" y="1973818"/>
            <a:ext cx="3959225" cy="720090"/>
          </a:xfrm>
          <a:prstGeom prst="rect">
            <a:avLst/>
          </a:prstGeom>
        </p:spPr>
      </p:pic>
      <p:pic>
        <p:nvPicPr>
          <p:cNvPr id="14" name="Obraz 13">
            <a:extLst>
              <a:ext uri="{FF2B5EF4-FFF2-40B4-BE49-F238E27FC236}">
                <a16:creationId xmlns:a16="http://schemas.microsoft.com/office/drawing/2014/main" xmlns="" id="{2B41AD81-079D-B212-C8B7-9A9D3BEE5179}"/>
              </a:ext>
            </a:extLst>
          </p:cNvPr>
          <p:cNvPicPr>
            <a:picLocks noChangeAspect="1"/>
          </p:cNvPicPr>
          <p:nvPr userDrawn="1"/>
        </p:nvPicPr>
        <p:blipFill>
          <a:blip r:embed="rId3" cstate="print">
            <a:alphaModFix amt="55000"/>
            <a:extLst>
              <a:ext uri="{28A0092B-C50C-407E-A947-70E740481C1C}">
                <a14:useLocalDpi xmlns:a14="http://schemas.microsoft.com/office/drawing/2010/main" val="0"/>
              </a:ext>
            </a:extLst>
          </a:blip>
          <a:stretch>
            <a:fillRect/>
          </a:stretch>
        </p:blipFill>
        <p:spPr>
          <a:xfrm>
            <a:off x="597632" y="540402"/>
            <a:ext cx="1080000" cy="1080000"/>
          </a:xfrm>
          <a:prstGeom prst="rect">
            <a:avLst/>
          </a:prstGeom>
        </p:spPr>
      </p:pic>
      <p:pic>
        <p:nvPicPr>
          <p:cNvPr id="15" name="Obraz 14">
            <a:extLst>
              <a:ext uri="{FF2B5EF4-FFF2-40B4-BE49-F238E27FC236}">
                <a16:creationId xmlns:a16="http://schemas.microsoft.com/office/drawing/2014/main" xmlns="" id="{0A433181-6EED-44B3-4822-4AF9E6BA906A}"/>
              </a:ext>
            </a:extLst>
          </p:cNvPr>
          <p:cNvPicPr>
            <a:picLocks noChangeAspect="1"/>
          </p:cNvPicPr>
          <p:nvPr userDrawn="1"/>
        </p:nvPicPr>
        <p:blipFill>
          <a:blip r:embed="rId4" cstate="print">
            <a:alphaModFix amt="55000"/>
            <a:extLst>
              <a:ext uri="{28A0092B-C50C-407E-A947-70E740481C1C}">
                <a14:useLocalDpi xmlns:a14="http://schemas.microsoft.com/office/drawing/2010/main" val="0"/>
              </a:ext>
            </a:extLst>
          </a:blip>
          <a:stretch>
            <a:fillRect/>
          </a:stretch>
        </p:blipFill>
        <p:spPr>
          <a:xfrm>
            <a:off x="2105788" y="540402"/>
            <a:ext cx="1080000" cy="1080000"/>
          </a:xfrm>
          <a:prstGeom prst="rect">
            <a:avLst/>
          </a:prstGeom>
        </p:spPr>
      </p:pic>
      <p:pic>
        <p:nvPicPr>
          <p:cNvPr id="16" name="Obraz 15">
            <a:extLst>
              <a:ext uri="{FF2B5EF4-FFF2-40B4-BE49-F238E27FC236}">
                <a16:creationId xmlns:a16="http://schemas.microsoft.com/office/drawing/2014/main" xmlns="" id="{276322E5-6025-7EA2-67FB-9F57E9210052}"/>
              </a:ext>
            </a:extLst>
          </p:cNvPr>
          <p:cNvPicPr>
            <a:picLocks noChangeAspect="1"/>
          </p:cNvPicPr>
          <p:nvPr userDrawn="1"/>
        </p:nvPicPr>
        <p:blipFill>
          <a:blip r:embed="rId5" cstate="print">
            <a:alphaModFix amt="55000"/>
            <a:extLst>
              <a:ext uri="{28A0092B-C50C-407E-A947-70E740481C1C}">
                <a14:useLocalDpi xmlns:a14="http://schemas.microsoft.com/office/drawing/2010/main" val="0"/>
              </a:ext>
            </a:extLst>
          </a:blip>
          <a:stretch>
            <a:fillRect/>
          </a:stretch>
        </p:blipFill>
        <p:spPr>
          <a:xfrm>
            <a:off x="3613944" y="540402"/>
            <a:ext cx="1080000" cy="1080000"/>
          </a:xfrm>
          <a:prstGeom prst="rect">
            <a:avLst/>
          </a:prstGeom>
        </p:spPr>
      </p:pic>
      <p:sp>
        <p:nvSpPr>
          <p:cNvPr id="2" name="Title 1"/>
          <p:cNvSpPr>
            <a:spLocks noGrp="1"/>
          </p:cNvSpPr>
          <p:nvPr>
            <p:ph type="ctrTitle"/>
          </p:nvPr>
        </p:nvSpPr>
        <p:spPr>
          <a:xfrm>
            <a:off x="1385877" y="3059113"/>
            <a:ext cx="7920115" cy="1107677"/>
          </a:xfrm>
        </p:spPr>
        <p:txBody>
          <a:bodyPr anchor="t" anchorCtr="0">
            <a:normAutofit/>
          </a:bodyPr>
          <a:lstStyle>
            <a:lvl1pPr algn="l">
              <a:lnSpc>
                <a:spcPts val="4000"/>
              </a:lnSpc>
              <a:defRPr sz="3200"/>
            </a:lvl1pPr>
          </a:lstStyle>
          <a:p>
            <a:r>
              <a:rPr lang="pl-PL"/>
              <a:t>Kliknij, aby edytować styl</a:t>
            </a:r>
            <a:endParaRPr lang="en-US" dirty="0"/>
          </a:p>
        </p:txBody>
      </p:sp>
      <p:sp>
        <p:nvSpPr>
          <p:cNvPr id="3" name="Subtitle 2"/>
          <p:cNvSpPr>
            <a:spLocks noGrp="1"/>
          </p:cNvSpPr>
          <p:nvPr>
            <p:ph type="subTitle" idx="1"/>
          </p:nvPr>
        </p:nvSpPr>
        <p:spPr>
          <a:xfrm>
            <a:off x="1385888" y="4861794"/>
            <a:ext cx="7920037" cy="1080000"/>
          </a:xfrm>
        </p:spPr>
        <p:txBody>
          <a:bodyPr>
            <a:normAutofit/>
          </a:bodyPr>
          <a:lstStyle>
            <a:lvl1pPr marL="0" indent="0" algn="l">
              <a:lnSpc>
                <a:spcPts val="3500"/>
              </a:lnSpc>
              <a:buNone/>
              <a:defRPr sz="2800" b="1">
                <a:solidFill>
                  <a:schemeClr val="tx2"/>
                </a:solidFill>
              </a:defRPr>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pl-PL"/>
              <a:t>Kliknij, aby edytować styl wzorca podtytułu</a:t>
            </a:r>
            <a:endParaRPr lang="en-US" dirty="0"/>
          </a:p>
        </p:txBody>
      </p:sp>
      <p:sp>
        <p:nvSpPr>
          <p:cNvPr id="4" name="Date Placeholder 3"/>
          <p:cNvSpPr>
            <a:spLocks noGrp="1"/>
          </p:cNvSpPr>
          <p:nvPr>
            <p:ph type="dt" sz="half" idx="10"/>
          </p:nvPr>
        </p:nvSpPr>
        <p:spPr>
          <a:xfrm>
            <a:off x="7865356" y="540402"/>
            <a:ext cx="1799844" cy="349114"/>
          </a:xfrm>
          <a:prstGeom prst="rect">
            <a:avLst/>
          </a:prstGeom>
        </p:spPr>
        <p:txBody>
          <a:bodyPr lIns="0" tIns="0" rIns="0" bIns="0"/>
          <a:lstStyle>
            <a:lvl1pPr algn="r">
              <a:lnSpc>
                <a:spcPts val="1800"/>
              </a:lnSpc>
              <a:defRPr sz="1400">
                <a:solidFill>
                  <a:schemeClr val="tx2"/>
                </a:solidFill>
                <a:latin typeface="Open Sans" pitchFamily="2" charset="0"/>
                <a:ea typeface="Open Sans" pitchFamily="2" charset="0"/>
                <a:cs typeface="Open Sans" pitchFamily="2" charset="0"/>
              </a:defRPr>
            </a:lvl1pPr>
          </a:lstStyle>
          <a:p>
            <a:fld id="{D2A3D249-6366-4532-95C2-9DDC07D17B44}" type="datetime1">
              <a:rPr lang="pl-PL" smtClean="0"/>
              <a:t>2024-11-24</a:t>
            </a:fld>
            <a:endParaRPr lang="pl-PL" dirty="0"/>
          </a:p>
        </p:txBody>
      </p:sp>
    </p:spTree>
    <p:extLst>
      <p:ext uri="{BB962C8B-B14F-4D97-AF65-F5344CB8AC3E}">
        <p14:creationId xmlns:p14="http://schemas.microsoft.com/office/powerpoint/2010/main" val="4255767286"/>
      </p:ext>
    </p:extLst>
  </p:cSld>
  <p:clrMapOvr>
    <a:masterClrMapping/>
  </p:clrMapOvr>
  <p:extLst mod="1">
    <p:ext uri="{DCECCB84-F9BA-43D5-87BE-67443E8EF086}">
      <p15:sldGuideLst xmlns:p15="http://schemas.microsoft.com/office/powerpoint/2012/main">
        <p15:guide id="1" pos="193" userDrawn="1">
          <p15:clr>
            <a:srgbClr val="FBAE40"/>
          </p15:clr>
        </p15:guide>
        <p15:guide id="2" orient="horz" pos="113" userDrawn="1">
          <p15:clr>
            <a:srgbClr val="FBAE40"/>
          </p15:clr>
        </p15:guide>
        <p15:guide id="3" orient="horz" pos="2381" userDrawn="1">
          <p15:clr>
            <a:srgbClr val="FBAE40"/>
          </p15:clr>
        </p15:guide>
        <p15:guide id="4" orient="horz" pos="340" userDrawn="1">
          <p15:clr>
            <a:srgbClr val="FBAE40"/>
          </p15:clr>
        </p15:guide>
        <p15:guide id="5" orient="horz" pos="567" userDrawn="1">
          <p15:clr>
            <a:srgbClr val="FBAE40"/>
          </p15:clr>
        </p15:guide>
        <p15:guide id="6" orient="horz" pos="794" userDrawn="1">
          <p15:clr>
            <a:srgbClr val="FBAE40"/>
          </p15:clr>
        </p15:guide>
        <p15:guide id="7" orient="horz" pos="1020" userDrawn="1">
          <p15:clr>
            <a:srgbClr val="FBAE40"/>
          </p15:clr>
        </p15:guide>
        <p15:guide id="8" orient="horz" pos="1247" userDrawn="1">
          <p15:clr>
            <a:srgbClr val="FBAE40"/>
          </p15:clr>
        </p15:guide>
        <p15:guide id="9" orient="horz" pos="1474" userDrawn="1">
          <p15:clr>
            <a:srgbClr val="FBAE40"/>
          </p15:clr>
        </p15:guide>
        <p15:guide id="10" orient="horz" pos="1701" userDrawn="1">
          <p15:clr>
            <a:srgbClr val="FBAE40"/>
          </p15:clr>
        </p15:guide>
        <p15:guide id="11" orient="horz" pos="1927" userDrawn="1">
          <p15:clr>
            <a:srgbClr val="FBAE40"/>
          </p15:clr>
        </p15:guide>
        <p15:guide id="12" orient="horz" pos="2154" userDrawn="1">
          <p15:clr>
            <a:srgbClr val="FBAE40"/>
          </p15:clr>
        </p15:guide>
        <p15:guide id="13" orient="horz" pos="2608" userDrawn="1">
          <p15:clr>
            <a:srgbClr val="FBAE40"/>
          </p15:clr>
        </p15:guide>
        <p15:guide id="14" orient="horz" pos="2835" userDrawn="1">
          <p15:clr>
            <a:srgbClr val="FBAE40"/>
          </p15:clr>
        </p15:guide>
        <p15:guide id="15" orient="horz" pos="3061" userDrawn="1">
          <p15:clr>
            <a:srgbClr val="FBAE40"/>
          </p15:clr>
        </p15:guide>
        <p15:guide id="16" orient="horz" pos="3288" userDrawn="1">
          <p15:clr>
            <a:srgbClr val="FBAE40"/>
          </p15:clr>
        </p15:guide>
        <p15:guide id="17" orient="horz" pos="3515" userDrawn="1">
          <p15:clr>
            <a:srgbClr val="FBAE40"/>
          </p15:clr>
        </p15:guide>
        <p15:guide id="18" orient="horz" pos="3742" userDrawn="1">
          <p15:clr>
            <a:srgbClr val="FBAE40"/>
          </p15:clr>
        </p15:guide>
        <p15:guide id="19" orient="horz" pos="3968" userDrawn="1">
          <p15:clr>
            <a:srgbClr val="FBAE40"/>
          </p15:clr>
        </p15:guide>
        <p15:guide id="20" orient="horz" pos="4195" userDrawn="1">
          <p15:clr>
            <a:srgbClr val="FBAE40"/>
          </p15:clr>
        </p15:guide>
        <p15:guide id="21" orient="horz" pos="4422" userDrawn="1">
          <p15:clr>
            <a:srgbClr val="FBAE40"/>
          </p15:clr>
        </p15:guide>
        <p15:guide id="22" orient="horz" pos="4649" userDrawn="1">
          <p15:clr>
            <a:srgbClr val="FBAE40"/>
          </p15:clr>
        </p15:guide>
        <p15:guide id="23" pos="419" userDrawn="1">
          <p15:clr>
            <a:srgbClr val="FBAE40"/>
          </p15:clr>
        </p15:guide>
        <p15:guide id="24" pos="646" userDrawn="1">
          <p15:clr>
            <a:srgbClr val="FBAE40"/>
          </p15:clr>
        </p15:guide>
        <p15:guide id="25" pos="873" userDrawn="1">
          <p15:clr>
            <a:srgbClr val="FBAE40"/>
          </p15:clr>
        </p15:guide>
        <p15:guide id="26" pos="1100" userDrawn="1">
          <p15:clr>
            <a:srgbClr val="FBAE40"/>
          </p15:clr>
        </p15:guide>
        <p15:guide id="27" pos="1327" userDrawn="1">
          <p15:clr>
            <a:srgbClr val="FBAE40"/>
          </p15:clr>
        </p15:guide>
        <p15:guide id="28" pos="1553" userDrawn="1">
          <p15:clr>
            <a:srgbClr val="FBAE40"/>
          </p15:clr>
        </p15:guide>
        <p15:guide id="29" pos="1780" userDrawn="1">
          <p15:clr>
            <a:srgbClr val="FBAE40"/>
          </p15:clr>
        </p15:guide>
        <p15:guide id="30" pos="2007" userDrawn="1">
          <p15:clr>
            <a:srgbClr val="FBAE40"/>
          </p15:clr>
        </p15:guide>
        <p15:guide id="31" pos="2234" userDrawn="1">
          <p15:clr>
            <a:srgbClr val="FBAE40"/>
          </p15:clr>
        </p15:guide>
        <p15:guide id="32" pos="2460" userDrawn="1">
          <p15:clr>
            <a:srgbClr val="FBAE40"/>
          </p15:clr>
        </p15:guide>
        <p15:guide id="33" pos="2687" userDrawn="1">
          <p15:clr>
            <a:srgbClr val="FBAE40"/>
          </p15:clr>
        </p15:guide>
        <p15:guide id="34" pos="2914" userDrawn="1">
          <p15:clr>
            <a:srgbClr val="FBAE40"/>
          </p15:clr>
        </p15:guide>
        <p15:guide id="35" pos="3141" userDrawn="1">
          <p15:clr>
            <a:srgbClr val="FBAE40"/>
          </p15:clr>
        </p15:guide>
        <p15:guide id="36" pos="3368" userDrawn="1">
          <p15:clr>
            <a:srgbClr val="FBAE40"/>
          </p15:clr>
        </p15:guide>
        <p15:guide id="37" pos="3594" userDrawn="1">
          <p15:clr>
            <a:srgbClr val="FBAE40"/>
          </p15:clr>
        </p15:guide>
        <p15:guide id="38" pos="3821" userDrawn="1">
          <p15:clr>
            <a:srgbClr val="FBAE40"/>
          </p15:clr>
        </p15:guide>
        <p15:guide id="39" pos="4048" userDrawn="1">
          <p15:clr>
            <a:srgbClr val="FBAE40"/>
          </p15:clr>
        </p15:guide>
        <p15:guide id="40" pos="4275" userDrawn="1">
          <p15:clr>
            <a:srgbClr val="FBAE40"/>
          </p15:clr>
        </p15:guide>
        <p15:guide id="41" pos="4501" userDrawn="1">
          <p15:clr>
            <a:srgbClr val="FBAE40"/>
          </p15:clr>
        </p15:guide>
        <p15:guide id="42" pos="4728" userDrawn="1">
          <p15:clr>
            <a:srgbClr val="FBAE40"/>
          </p15:clr>
        </p15:guide>
        <p15:guide id="43" pos="4955" userDrawn="1">
          <p15:clr>
            <a:srgbClr val="FBAE40"/>
          </p15:clr>
        </p15:guide>
        <p15:guide id="44" pos="5182" userDrawn="1">
          <p15:clr>
            <a:srgbClr val="FBAE40"/>
          </p15:clr>
        </p15:guide>
        <p15:guide id="45" pos="5408" userDrawn="1">
          <p15:clr>
            <a:srgbClr val="FBAE40"/>
          </p15:clr>
        </p15:guide>
        <p15:guide id="46" pos="5635" userDrawn="1">
          <p15:clr>
            <a:srgbClr val="FBAE40"/>
          </p15:clr>
        </p15:guide>
        <p15:guide id="47" pos="5862" userDrawn="1">
          <p15:clr>
            <a:srgbClr val="FBAE40"/>
          </p15:clr>
        </p15:guide>
        <p15:guide id="48" pos="6089" userDrawn="1">
          <p15:clr>
            <a:srgbClr val="FBAE40"/>
          </p15:clr>
        </p15:guide>
        <p15:guide id="49" pos="6316" userDrawn="1">
          <p15:clr>
            <a:srgbClr val="FBAE40"/>
          </p15:clr>
        </p15:guide>
        <p15:guide id="50" pos="654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Slajd końcowy">
    <p:spTree>
      <p:nvGrpSpPr>
        <p:cNvPr id="1" name=""/>
        <p:cNvGrpSpPr/>
        <p:nvPr/>
      </p:nvGrpSpPr>
      <p:grpSpPr>
        <a:xfrm>
          <a:off x="0" y="0"/>
          <a:ext cx="0" cy="0"/>
          <a:chOff x="0" y="0"/>
          <a:chExt cx="0" cy="0"/>
        </a:xfrm>
      </p:grpSpPr>
      <p:sp>
        <p:nvSpPr>
          <p:cNvPr id="12" name="Prostokąt 11">
            <a:extLst>
              <a:ext uri="{FF2B5EF4-FFF2-40B4-BE49-F238E27FC236}">
                <a16:creationId xmlns:a16="http://schemas.microsoft.com/office/drawing/2014/main" xmlns="" id="{F8E39A3A-22D6-B8ED-2F58-16F69704FFAA}"/>
              </a:ext>
            </a:extLst>
          </p:cNvPr>
          <p:cNvSpPr/>
          <p:nvPr userDrawn="1"/>
        </p:nvSpPr>
        <p:spPr>
          <a:xfrm>
            <a:off x="2465388" y="4500563"/>
            <a:ext cx="8226426" cy="179963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Symbol zastępczy obrazu 10">
            <a:extLst>
              <a:ext uri="{FF2B5EF4-FFF2-40B4-BE49-F238E27FC236}">
                <a16:creationId xmlns:a16="http://schemas.microsoft.com/office/drawing/2014/main" xmlns="" id="{A760FD32-D539-3290-0E5F-1B5EF08EB2F0}"/>
              </a:ext>
            </a:extLst>
          </p:cNvPr>
          <p:cNvSpPr>
            <a:spLocks noGrp="1"/>
          </p:cNvSpPr>
          <p:nvPr>
            <p:ph type="pic" sz="quarter" idx="10"/>
          </p:nvPr>
        </p:nvSpPr>
        <p:spPr>
          <a:xfrm>
            <a:off x="1025525" y="0"/>
            <a:ext cx="8640763" cy="5221288"/>
          </a:xfrm>
          <a:custGeom>
            <a:avLst/>
            <a:gdLst>
              <a:gd name="connsiteX0" fmla="*/ 0 w 8640763"/>
              <a:gd name="connsiteY0" fmla="*/ 0 h 5221288"/>
              <a:gd name="connsiteX1" fmla="*/ 8640763 w 8640763"/>
              <a:gd name="connsiteY1" fmla="*/ 0 h 5221288"/>
              <a:gd name="connsiteX2" fmla="*/ 8640763 w 8640763"/>
              <a:gd name="connsiteY2" fmla="*/ 4500563 h 5221288"/>
              <a:gd name="connsiteX3" fmla="*/ 1439863 w 8640763"/>
              <a:gd name="connsiteY3" fmla="*/ 4500563 h 5221288"/>
              <a:gd name="connsiteX4" fmla="*/ 1439863 w 8640763"/>
              <a:gd name="connsiteY4" fmla="*/ 5221288 h 5221288"/>
              <a:gd name="connsiteX5" fmla="*/ 0 w 8640763"/>
              <a:gd name="connsiteY5" fmla="*/ 5221288 h 5221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640763" h="5221288">
                <a:moveTo>
                  <a:pt x="0" y="0"/>
                </a:moveTo>
                <a:lnTo>
                  <a:pt x="8640763" y="0"/>
                </a:lnTo>
                <a:lnTo>
                  <a:pt x="8640763" y="4500563"/>
                </a:lnTo>
                <a:lnTo>
                  <a:pt x="1439863" y="4500563"/>
                </a:lnTo>
                <a:lnTo>
                  <a:pt x="1439863" y="5221288"/>
                </a:lnTo>
                <a:lnTo>
                  <a:pt x="0" y="5221288"/>
                </a:lnTo>
                <a:close/>
              </a:path>
            </a:pathLst>
          </a:custGeom>
          <a:solidFill>
            <a:schemeClr val="bg1">
              <a:lumMod val="95000"/>
            </a:schemeClr>
          </a:solidFill>
        </p:spPr>
        <p:txBody>
          <a:bodyPr wrap="square" anchor="ctr" anchorCtr="0">
            <a:noAutofit/>
          </a:bodyPr>
          <a:lstStyle>
            <a:lvl1pPr marL="0" indent="0" algn="ctr">
              <a:buFont typeface="Arial" panose="020B0604020202020204" pitchFamily="34" charset="0"/>
              <a:buNone/>
              <a:defRPr sz="1000"/>
            </a:lvl1pPr>
          </a:lstStyle>
          <a:p>
            <a:r>
              <a:rPr lang="pl-PL"/>
              <a:t>Kliknij ikonę, aby dodać obraz</a:t>
            </a:r>
            <a:endParaRPr lang="pl-PL" dirty="0"/>
          </a:p>
        </p:txBody>
      </p:sp>
      <p:pic>
        <p:nvPicPr>
          <p:cNvPr id="7" name="Obraz 6" descr="Obraz zawierający tekst&#10;&#10;Opis wygenerowany automatycznie">
            <a:extLst>
              <a:ext uri="{FF2B5EF4-FFF2-40B4-BE49-F238E27FC236}">
                <a16:creationId xmlns:a16="http://schemas.microsoft.com/office/drawing/2014/main" xmlns="" id="{3B4B8A84-3D08-244B-BF5B-6E361D1A74B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66975" y="4500563"/>
            <a:ext cx="3959225" cy="720090"/>
          </a:xfrm>
          <a:prstGeom prst="rect">
            <a:avLst/>
          </a:prstGeom>
        </p:spPr>
      </p:pic>
      <p:sp>
        <p:nvSpPr>
          <p:cNvPr id="2" name="Tytuł 1">
            <a:extLst>
              <a:ext uri="{FF2B5EF4-FFF2-40B4-BE49-F238E27FC236}">
                <a16:creationId xmlns:a16="http://schemas.microsoft.com/office/drawing/2014/main" xmlns="" id="{C3C397EF-E780-3941-A190-8FF660EE9016}"/>
              </a:ext>
            </a:extLst>
          </p:cNvPr>
          <p:cNvSpPr>
            <a:spLocks noGrp="1"/>
          </p:cNvSpPr>
          <p:nvPr>
            <p:ph type="title"/>
          </p:nvPr>
        </p:nvSpPr>
        <p:spPr>
          <a:xfrm>
            <a:off x="2825750" y="5593629"/>
            <a:ext cx="7559675" cy="705572"/>
          </a:xfrm>
        </p:spPr>
        <p:txBody>
          <a:bodyPr/>
          <a:lstStyle/>
          <a:p>
            <a:r>
              <a:rPr lang="pl-PL"/>
              <a:t>Kliknij, aby edytować styl</a:t>
            </a:r>
            <a:endParaRPr lang="pl-PL" dirty="0"/>
          </a:p>
        </p:txBody>
      </p:sp>
    </p:spTree>
    <p:extLst>
      <p:ext uri="{BB962C8B-B14F-4D97-AF65-F5344CB8AC3E}">
        <p14:creationId xmlns:p14="http://schemas.microsoft.com/office/powerpoint/2010/main" val="2785084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2_Slajd tytułowy (długi tytuł)">
    <p:spTree>
      <p:nvGrpSpPr>
        <p:cNvPr id="1" name=""/>
        <p:cNvGrpSpPr/>
        <p:nvPr/>
      </p:nvGrpSpPr>
      <p:grpSpPr>
        <a:xfrm>
          <a:off x="0" y="0"/>
          <a:ext cx="0" cy="0"/>
          <a:chOff x="0" y="0"/>
          <a:chExt cx="0" cy="0"/>
        </a:xfrm>
      </p:grpSpPr>
      <p:sp>
        <p:nvSpPr>
          <p:cNvPr id="30" name="Prostokąt 8"/>
          <p:cNvSpPr/>
          <p:nvPr/>
        </p:nvSpPr>
        <p:spPr>
          <a:xfrm>
            <a:off x="1026592" y="1984406"/>
            <a:ext cx="8649755" cy="4318441"/>
          </a:xfrm>
          <a:prstGeom prst="rect">
            <a:avLst/>
          </a:prstGeom>
          <a:solidFill>
            <a:schemeClr val="accent2"/>
          </a:solidFill>
          <a:ln w="12700">
            <a:miter lim="400000"/>
          </a:ln>
        </p:spPr>
        <p:txBody>
          <a:bodyPr lIns="45738" rIns="45738" anchor="ctr"/>
          <a:lstStyle/>
          <a:p>
            <a:pPr algn="ctr" hangingPunct="0">
              <a:defRPr>
                <a:solidFill>
                  <a:srgbClr val="FFFFFF"/>
                </a:solidFill>
              </a:defRPr>
            </a:pPr>
            <a:endParaRPr sz="1801" kern="0">
              <a:solidFill>
                <a:srgbClr val="FFFFFF"/>
              </a:solidFill>
              <a:sym typeface="Calibri"/>
            </a:endParaRPr>
          </a:p>
        </p:txBody>
      </p:sp>
      <p:sp>
        <p:nvSpPr>
          <p:cNvPr id="31" name="Prostokąt 10"/>
          <p:cNvSpPr/>
          <p:nvPr/>
        </p:nvSpPr>
        <p:spPr>
          <a:xfrm>
            <a:off x="1" y="-1"/>
            <a:ext cx="4991527" cy="2695042"/>
          </a:xfrm>
          <a:prstGeom prst="rect">
            <a:avLst/>
          </a:prstGeom>
          <a:solidFill>
            <a:schemeClr val="accent5"/>
          </a:solidFill>
          <a:ln w="12700">
            <a:miter lim="400000"/>
          </a:ln>
        </p:spPr>
        <p:txBody>
          <a:bodyPr lIns="45738" rIns="45738" anchor="ctr"/>
          <a:lstStyle/>
          <a:p>
            <a:pPr algn="ctr" hangingPunct="0">
              <a:defRPr>
                <a:solidFill>
                  <a:srgbClr val="FFFFFF"/>
                </a:solidFill>
              </a:defRPr>
            </a:pPr>
            <a:endParaRPr sz="1801" kern="0">
              <a:solidFill>
                <a:srgbClr val="FFFFFF"/>
              </a:solidFill>
              <a:sym typeface="Calibri"/>
            </a:endParaRPr>
          </a:p>
        </p:txBody>
      </p:sp>
      <p:pic>
        <p:nvPicPr>
          <p:cNvPr id="32" name="Obraz 12" descr="Obraz 12"/>
          <p:cNvPicPr>
            <a:picLocks noChangeAspect="1"/>
          </p:cNvPicPr>
          <p:nvPr/>
        </p:nvPicPr>
        <p:blipFill>
          <a:blip r:embed="rId2">
            <a:extLst/>
          </a:blip>
          <a:stretch>
            <a:fillRect/>
          </a:stretch>
        </p:blipFill>
        <p:spPr>
          <a:xfrm>
            <a:off x="1026593" y="1984405"/>
            <a:ext cx="3963344" cy="720394"/>
          </a:xfrm>
          <a:prstGeom prst="rect">
            <a:avLst/>
          </a:prstGeom>
          <a:ln w="12700">
            <a:miter lim="400000"/>
          </a:ln>
        </p:spPr>
      </p:pic>
      <p:sp>
        <p:nvSpPr>
          <p:cNvPr id="33" name="Tekst tytułowy"/>
          <p:cNvSpPr txBox="1">
            <a:spLocks noGrp="1"/>
          </p:cNvSpPr>
          <p:nvPr>
            <p:ph type="title"/>
          </p:nvPr>
        </p:nvSpPr>
        <p:spPr>
          <a:xfrm>
            <a:off x="1387319" y="3071517"/>
            <a:ext cx="7928357" cy="1088222"/>
          </a:xfrm>
          <a:prstGeom prst="rect">
            <a:avLst/>
          </a:prstGeom>
        </p:spPr>
        <p:txBody>
          <a:bodyPr/>
          <a:lstStyle>
            <a:lvl1pPr>
              <a:lnSpc>
                <a:spcPts val="4002"/>
              </a:lnSpc>
              <a:defRPr sz="3201"/>
            </a:lvl1pPr>
          </a:lstStyle>
          <a:p>
            <a:r>
              <a:t>Tekst tytułowy</a:t>
            </a:r>
          </a:p>
        </p:txBody>
      </p:sp>
      <p:sp>
        <p:nvSpPr>
          <p:cNvPr id="34" name="Treść - poziom 1…"/>
          <p:cNvSpPr txBox="1">
            <a:spLocks noGrp="1"/>
          </p:cNvSpPr>
          <p:nvPr>
            <p:ph type="body" sz="quarter" idx="1"/>
          </p:nvPr>
        </p:nvSpPr>
        <p:spPr>
          <a:xfrm>
            <a:off x="1387329" y="4863836"/>
            <a:ext cx="7928279" cy="1080455"/>
          </a:xfrm>
          <a:prstGeom prst="rect">
            <a:avLst/>
          </a:prstGeom>
        </p:spPr>
        <p:txBody>
          <a:bodyPr/>
          <a:lstStyle>
            <a:lvl1pPr marL="0" indent="0">
              <a:lnSpc>
                <a:spcPts val="3501"/>
              </a:lnSpc>
              <a:buSzTx/>
              <a:buNone/>
              <a:defRPr sz="2801" b="1">
                <a:solidFill>
                  <a:srgbClr val="002073"/>
                </a:solidFill>
              </a:defRPr>
            </a:lvl1pPr>
            <a:lvl2pPr marL="0" indent="504173">
              <a:lnSpc>
                <a:spcPts val="3501"/>
              </a:lnSpc>
              <a:buSzTx/>
              <a:buNone/>
              <a:defRPr sz="2801" b="1">
                <a:solidFill>
                  <a:srgbClr val="002073"/>
                </a:solidFill>
              </a:defRPr>
            </a:lvl2pPr>
            <a:lvl3pPr marL="0" indent="1008346">
              <a:lnSpc>
                <a:spcPts val="3501"/>
              </a:lnSpc>
              <a:buSzTx/>
              <a:buNone/>
              <a:defRPr sz="2801" b="1">
                <a:solidFill>
                  <a:srgbClr val="002073"/>
                </a:solidFill>
              </a:defRPr>
            </a:lvl3pPr>
            <a:lvl4pPr marL="0" indent="1512519">
              <a:lnSpc>
                <a:spcPts val="3501"/>
              </a:lnSpc>
              <a:buSzTx/>
              <a:buNone/>
              <a:defRPr sz="2801" b="1">
                <a:solidFill>
                  <a:srgbClr val="002073"/>
                </a:solidFill>
              </a:defRPr>
            </a:lvl4pPr>
            <a:lvl5pPr marL="0" indent="2016692">
              <a:lnSpc>
                <a:spcPts val="3501"/>
              </a:lnSpc>
              <a:buSzTx/>
              <a:buNone/>
              <a:defRPr sz="2801" b="1">
                <a:solidFill>
                  <a:srgbClr val="002073"/>
                </a:solidFill>
              </a:defRPr>
            </a:lvl5pPr>
          </a:lstStyle>
          <a:p>
            <a:r>
              <a:t>Treść - poziom 1</a:t>
            </a:r>
          </a:p>
          <a:p>
            <a:pPr lvl="1"/>
            <a:r>
              <a:t>Treść - poziom 2</a:t>
            </a:r>
          </a:p>
          <a:p>
            <a:pPr lvl="2"/>
            <a:r>
              <a:t>Treść - poziom 3</a:t>
            </a:r>
          </a:p>
          <a:p>
            <a:pPr lvl="3"/>
            <a:r>
              <a:t>Treść - poziom 4</a:t>
            </a:r>
          </a:p>
          <a:p>
            <a:pPr lvl="4"/>
            <a:r>
              <a:t>Treść - poziom 5</a:t>
            </a:r>
          </a:p>
        </p:txBody>
      </p:sp>
      <p:pic>
        <p:nvPicPr>
          <p:cNvPr id="35" name="Obraz 5" descr="Obraz 5"/>
          <p:cNvPicPr>
            <a:picLocks noChangeAspect="1"/>
          </p:cNvPicPr>
          <p:nvPr/>
        </p:nvPicPr>
        <p:blipFill>
          <a:blip r:embed="rId3">
            <a:alphaModFix amt="55000"/>
            <a:extLst/>
          </a:blip>
          <a:stretch>
            <a:fillRect/>
          </a:stretch>
        </p:blipFill>
        <p:spPr>
          <a:xfrm>
            <a:off x="653437" y="1244889"/>
            <a:ext cx="381397" cy="381161"/>
          </a:xfrm>
          <a:prstGeom prst="rect">
            <a:avLst/>
          </a:prstGeom>
          <a:ln w="12700">
            <a:miter lim="400000"/>
          </a:ln>
        </p:spPr>
      </p:pic>
      <p:pic>
        <p:nvPicPr>
          <p:cNvPr id="36" name="Obraz 16" descr="Obraz 16"/>
          <p:cNvPicPr>
            <a:picLocks noChangeAspect="1"/>
          </p:cNvPicPr>
          <p:nvPr/>
        </p:nvPicPr>
        <p:blipFill>
          <a:blip r:embed="rId4">
            <a:alphaModFix amt="55000"/>
            <a:extLst/>
          </a:blip>
          <a:stretch>
            <a:fillRect/>
          </a:stretch>
        </p:blipFill>
        <p:spPr>
          <a:xfrm>
            <a:off x="1366671" y="546096"/>
            <a:ext cx="381396" cy="381161"/>
          </a:xfrm>
          <a:prstGeom prst="rect">
            <a:avLst/>
          </a:prstGeom>
          <a:ln w="12700">
            <a:miter lim="400000"/>
          </a:ln>
        </p:spPr>
      </p:pic>
      <p:pic>
        <p:nvPicPr>
          <p:cNvPr id="37" name="Obraz 18" descr="Obraz 18"/>
          <p:cNvPicPr>
            <a:picLocks noChangeAspect="1"/>
          </p:cNvPicPr>
          <p:nvPr/>
        </p:nvPicPr>
        <p:blipFill>
          <a:blip r:embed="rId5">
            <a:alphaModFix amt="55000"/>
            <a:extLst/>
          </a:blip>
          <a:stretch>
            <a:fillRect/>
          </a:stretch>
        </p:blipFill>
        <p:spPr>
          <a:xfrm>
            <a:off x="1381947" y="1244889"/>
            <a:ext cx="381397" cy="381161"/>
          </a:xfrm>
          <a:prstGeom prst="rect">
            <a:avLst/>
          </a:prstGeom>
          <a:ln w="12700">
            <a:miter lim="400000"/>
          </a:ln>
        </p:spPr>
      </p:pic>
      <p:pic>
        <p:nvPicPr>
          <p:cNvPr id="38" name="Obraz 20" descr="Obraz 20"/>
          <p:cNvPicPr>
            <a:picLocks noChangeAspect="1"/>
          </p:cNvPicPr>
          <p:nvPr/>
        </p:nvPicPr>
        <p:blipFill>
          <a:blip r:embed="rId6">
            <a:alphaModFix amt="55000"/>
            <a:extLst/>
          </a:blip>
          <a:stretch>
            <a:fillRect/>
          </a:stretch>
        </p:blipFill>
        <p:spPr>
          <a:xfrm>
            <a:off x="4270225" y="538514"/>
            <a:ext cx="381397" cy="381161"/>
          </a:xfrm>
          <a:prstGeom prst="rect">
            <a:avLst/>
          </a:prstGeom>
          <a:ln w="12700">
            <a:miter lim="400000"/>
          </a:ln>
        </p:spPr>
      </p:pic>
      <p:pic>
        <p:nvPicPr>
          <p:cNvPr id="39" name="Obraz 22" descr="Obraz 22"/>
          <p:cNvPicPr>
            <a:picLocks noChangeAspect="1"/>
          </p:cNvPicPr>
          <p:nvPr/>
        </p:nvPicPr>
        <p:blipFill>
          <a:blip r:embed="rId7">
            <a:alphaModFix amt="55000"/>
            <a:extLst/>
          </a:blip>
          <a:stretch>
            <a:fillRect/>
          </a:stretch>
        </p:blipFill>
        <p:spPr>
          <a:xfrm>
            <a:off x="645196" y="546096"/>
            <a:ext cx="381396" cy="381161"/>
          </a:xfrm>
          <a:prstGeom prst="rect">
            <a:avLst/>
          </a:prstGeom>
          <a:ln w="12700">
            <a:miter lim="400000"/>
          </a:ln>
        </p:spPr>
      </p:pic>
      <p:pic>
        <p:nvPicPr>
          <p:cNvPr id="40" name="Obraz 24" descr="Obraz 24"/>
          <p:cNvPicPr>
            <a:picLocks noChangeAspect="1"/>
          </p:cNvPicPr>
          <p:nvPr/>
        </p:nvPicPr>
        <p:blipFill>
          <a:blip r:embed="rId8">
            <a:alphaModFix amt="55000"/>
            <a:extLst/>
          </a:blip>
          <a:stretch>
            <a:fillRect/>
          </a:stretch>
        </p:blipFill>
        <p:spPr>
          <a:xfrm>
            <a:off x="2106483" y="1255357"/>
            <a:ext cx="381397" cy="381161"/>
          </a:xfrm>
          <a:prstGeom prst="rect">
            <a:avLst/>
          </a:prstGeom>
          <a:ln w="12700">
            <a:miter lim="400000"/>
          </a:ln>
        </p:spPr>
      </p:pic>
      <p:pic>
        <p:nvPicPr>
          <p:cNvPr id="41" name="Obraz 26" descr="Obraz 26"/>
          <p:cNvPicPr>
            <a:picLocks noChangeAspect="1"/>
          </p:cNvPicPr>
          <p:nvPr/>
        </p:nvPicPr>
        <p:blipFill>
          <a:blip r:embed="rId9">
            <a:alphaModFix amt="55000"/>
            <a:extLst/>
          </a:blip>
          <a:stretch>
            <a:fillRect/>
          </a:stretch>
        </p:blipFill>
        <p:spPr>
          <a:xfrm>
            <a:off x="2817565" y="543796"/>
            <a:ext cx="381397" cy="381161"/>
          </a:xfrm>
          <a:prstGeom prst="rect">
            <a:avLst/>
          </a:prstGeom>
          <a:ln w="12700">
            <a:miter lim="400000"/>
          </a:ln>
        </p:spPr>
      </p:pic>
      <p:pic>
        <p:nvPicPr>
          <p:cNvPr id="42" name="Obraz 28" descr="Obraz 28"/>
          <p:cNvPicPr>
            <a:picLocks noChangeAspect="1"/>
          </p:cNvPicPr>
          <p:nvPr/>
        </p:nvPicPr>
        <p:blipFill>
          <a:blip r:embed="rId10">
            <a:alphaModFix amt="55000"/>
            <a:extLst/>
          </a:blip>
          <a:stretch>
            <a:fillRect/>
          </a:stretch>
        </p:blipFill>
        <p:spPr>
          <a:xfrm>
            <a:off x="3540698" y="535494"/>
            <a:ext cx="381397" cy="381161"/>
          </a:xfrm>
          <a:prstGeom prst="rect">
            <a:avLst/>
          </a:prstGeom>
          <a:ln w="12700">
            <a:miter lim="400000"/>
          </a:ln>
        </p:spPr>
      </p:pic>
      <p:pic>
        <p:nvPicPr>
          <p:cNvPr id="43" name="Obraz 30" descr="Obraz 30"/>
          <p:cNvPicPr>
            <a:picLocks noChangeAspect="1"/>
          </p:cNvPicPr>
          <p:nvPr/>
        </p:nvPicPr>
        <p:blipFill>
          <a:blip r:embed="rId11">
            <a:alphaModFix amt="55000"/>
            <a:extLst/>
          </a:blip>
          <a:stretch>
            <a:fillRect/>
          </a:stretch>
        </p:blipFill>
        <p:spPr>
          <a:xfrm>
            <a:off x="2094434" y="531319"/>
            <a:ext cx="381397" cy="381161"/>
          </a:xfrm>
          <a:prstGeom prst="rect">
            <a:avLst/>
          </a:prstGeom>
          <a:ln w="12700">
            <a:miter lim="400000"/>
          </a:ln>
        </p:spPr>
      </p:pic>
      <p:pic>
        <p:nvPicPr>
          <p:cNvPr id="44" name="Obraz 32" descr="Obraz 32"/>
          <p:cNvPicPr>
            <a:picLocks noChangeAspect="1"/>
          </p:cNvPicPr>
          <p:nvPr/>
        </p:nvPicPr>
        <p:blipFill>
          <a:blip r:embed="rId12">
            <a:alphaModFix amt="55000"/>
            <a:extLst/>
          </a:blip>
          <a:stretch>
            <a:fillRect/>
          </a:stretch>
        </p:blipFill>
        <p:spPr>
          <a:xfrm>
            <a:off x="3538481" y="1252513"/>
            <a:ext cx="381397" cy="381161"/>
          </a:xfrm>
          <a:prstGeom prst="rect">
            <a:avLst/>
          </a:prstGeom>
          <a:ln w="12700">
            <a:miter lim="400000"/>
          </a:ln>
        </p:spPr>
      </p:pic>
      <p:pic>
        <p:nvPicPr>
          <p:cNvPr id="45" name="Obraz 34" descr="Obraz 34"/>
          <p:cNvPicPr>
            <a:picLocks noChangeAspect="1"/>
          </p:cNvPicPr>
          <p:nvPr/>
        </p:nvPicPr>
        <p:blipFill>
          <a:blip r:embed="rId13">
            <a:alphaModFix amt="55000"/>
            <a:extLst/>
          </a:blip>
          <a:stretch>
            <a:fillRect/>
          </a:stretch>
        </p:blipFill>
        <p:spPr>
          <a:xfrm>
            <a:off x="4270051" y="1251074"/>
            <a:ext cx="381397" cy="381161"/>
          </a:xfrm>
          <a:prstGeom prst="rect">
            <a:avLst/>
          </a:prstGeom>
          <a:ln w="12700">
            <a:miter lim="400000"/>
          </a:ln>
        </p:spPr>
      </p:pic>
      <p:pic>
        <p:nvPicPr>
          <p:cNvPr id="46" name="Obraz 36" descr="Obraz 36"/>
          <p:cNvPicPr>
            <a:picLocks noChangeAspect="1"/>
          </p:cNvPicPr>
          <p:nvPr/>
        </p:nvPicPr>
        <p:blipFill>
          <a:blip r:embed="rId14">
            <a:alphaModFix amt="55000"/>
            <a:extLst/>
          </a:blip>
          <a:stretch>
            <a:fillRect/>
          </a:stretch>
        </p:blipFill>
        <p:spPr>
          <a:xfrm>
            <a:off x="2817565" y="1251074"/>
            <a:ext cx="381397" cy="381161"/>
          </a:xfrm>
          <a:prstGeom prst="rect">
            <a:avLst/>
          </a:prstGeom>
          <a:ln w="12700">
            <a:miter lim="400000"/>
          </a:ln>
        </p:spPr>
      </p:pic>
      <p:pic>
        <p:nvPicPr>
          <p:cNvPr id="47" name="PL-Pasek_FE-RGB-poziom.png" descr="PL-Pasek_FE-RGB-poziom.png"/>
          <p:cNvPicPr>
            <a:picLocks noChangeAspect="1"/>
          </p:cNvPicPr>
          <p:nvPr/>
        </p:nvPicPr>
        <p:blipFill>
          <a:blip r:embed="rId15">
            <a:extLst/>
          </a:blip>
          <a:stretch>
            <a:fillRect/>
          </a:stretch>
        </p:blipFill>
        <p:spPr>
          <a:xfrm>
            <a:off x="1037660" y="6419891"/>
            <a:ext cx="8649754" cy="742233"/>
          </a:xfrm>
          <a:prstGeom prst="rect">
            <a:avLst/>
          </a:prstGeom>
          <a:ln w="12700">
            <a:miter lim="400000"/>
          </a:ln>
        </p:spPr>
      </p:pic>
      <p:sp>
        <p:nvSpPr>
          <p:cNvPr id="48" name="Numer slajdu"/>
          <p:cNvSpPr txBox="1">
            <a:spLocks noGrp="1"/>
          </p:cNvSpPr>
          <p:nvPr>
            <p:ph type="sldNum" sz="quarter" idx="2"/>
          </p:nvPr>
        </p:nvSpPr>
        <p:spPr>
          <a:xfrm>
            <a:off x="7506974" y="6929756"/>
            <a:ext cx="155492" cy="153888"/>
          </a:xfrm>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4212915203"/>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Slajd - tytuł + zawartość z paskiem">
    <p:spTree>
      <p:nvGrpSpPr>
        <p:cNvPr id="1" name=""/>
        <p:cNvGrpSpPr/>
        <p:nvPr/>
      </p:nvGrpSpPr>
      <p:grpSpPr>
        <a:xfrm>
          <a:off x="0" y="0"/>
          <a:ext cx="0" cy="0"/>
          <a:chOff x="0" y="0"/>
          <a:chExt cx="0" cy="0"/>
        </a:xfrm>
      </p:grpSpPr>
      <p:sp>
        <p:nvSpPr>
          <p:cNvPr id="79" name="Tekst tytułowy"/>
          <p:cNvSpPr txBox="1">
            <a:spLocks noGrp="1"/>
          </p:cNvSpPr>
          <p:nvPr>
            <p:ph type="title"/>
          </p:nvPr>
        </p:nvSpPr>
        <p:spPr>
          <a:prstGeom prst="rect">
            <a:avLst/>
          </a:prstGeom>
        </p:spPr>
        <p:txBody>
          <a:bodyPr/>
          <a:lstStyle/>
          <a:p>
            <a:r>
              <a:t>Tekst tytułowy</a:t>
            </a:r>
          </a:p>
        </p:txBody>
      </p:sp>
      <p:sp>
        <p:nvSpPr>
          <p:cNvPr id="80" name="Treść - poziom 1…"/>
          <p:cNvSpPr txBox="1">
            <a:spLocks noGrp="1"/>
          </p:cNvSpPr>
          <p:nvPr>
            <p:ph type="body" idx="1"/>
          </p:nvPr>
        </p:nvSpPr>
        <p:spPr>
          <a:prstGeom prst="rect">
            <a:avLst/>
          </a:prstGeom>
        </p:spPr>
        <p:txBody>
          <a:bodyPr/>
          <a:lstStyle>
            <a:lvl1pPr>
              <a:buBlip>
                <a:blip r:embed="rId2"/>
              </a:buBlip>
            </a:lvl1pPr>
            <a:lvl2pPr>
              <a:buBlip>
                <a:blip r:embed="rId3"/>
              </a:buBlip>
            </a:lvl2pPr>
            <a:lvl3pPr>
              <a:buBlip>
                <a:blip r:embed="rId4"/>
              </a:buBlip>
            </a:lvl3pPr>
          </a:lstStyle>
          <a:p>
            <a:r>
              <a:t>Treść - poziom 1</a:t>
            </a:r>
          </a:p>
          <a:p>
            <a:pPr lvl="1"/>
            <a:r>
              <a:t>Treść - poziom 2</a:t>
            </a:r>
          </a:p>
          <a:p>
            <a:pPr lvl="2"/>
            <a:r>
              <a:t>Treść - poziom 3</a:t>
            </a:r>
          </a:p>
          <a:p>
            <a:pPr lvl="3"/>
            <a:r>
              <a:t>Treść - poziom 4</a:t>
            </a:r>
          </a:p>
          <a:p>
            <a:pPr lvl="4"/>
            <a:r>
              <a:t>Treść - poziom 5</a:t>
            </a:r>
          </a:p>
        </p:txBody>
      </p:sp>
      <p:sp>
        <p:nvSpPr>
          <p:cNvPr id="81" name="Numer slajdu"/>
          <p:cNvSpPr txBox="1">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2859853765"/>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Slajd końcowy">
    <p:spTree>
      <p:nvGrpSpPr>
        <p:cNvPr id="1" name=""/>
        <p:cNvGrpSpPr/>
        <p:nvPr/>
      </p:nvGrpSpPr>
      <p:grpSpPr>
        <a:xfrm>
          <a:off x="0" y="0"/>
          <a:ext cx="0" cy="0"/>
          <a:chOff x="0" y="0"/>
          <a:chExt cx="0" cy="0"/>
        </a:xfrm>
      </p:grpSpPr>
      <p:sp>
        <p:nvSpPr>
          <p:cNvPr id="127" name="Prostokąt 11"/>
          <p:cNvSpPr/>
          <p:nvPr/>
        </p:nvSpPr>
        <p:spPr>
          <a:xfrm>
            <a:off x="2467953" y="4502454"/>
            <a:ext cx="8234985" cy="1800393"/>
          </a:xfrm>
          <a:prstGeom prst="rect">
            <a:avLst/>
          </a:prstGeom>
          <a:solidFill>
            <a:schemeClr val="accent2"/>
          </a:solidFill>
          <a:ln w="12700">
            <a:miter lim="400000"/>
          </a:ln>
        </p:spPr>
        <p:txBody>
          <a:bodyPr lIns="45738" rIns="45738" anchor="ctr"/>
          <a:lstStyle/>
          <a:p>
            <a:pPr algn="ctr" hangingPunct="0">
              <a:defRPr>
                <a:solidFill>
                  <a:srgbClr val="FFFFFF"/>
                </a:solidFill>
              </a:defRPr>
            </a:pPr>
            <a:endParaRPr sz="1801" kern="0">
              <a:solidFill>
                <a:srgbClr val="FFFFFF"/>
              </a:solidFill>
              <a:sym typeface="Calibri"/>
            </a:endParaRPr>
          </a:p>
        </p:txBody>
      </p:sp>
      <p:sp>
        <p:nvSpPr>
          <p:cNvPr id="128" name="Symbol zastępczy obrazu 10"/>
          <p:cNvSpPr>
            <a:spLocks noGrp="1"/>
          </p:cNvSpPr>
          <p:nvPr>
            <p:ph type="pic" idx="21"/>
          </p:nvPr>
        </p:nvSpPr>
        <p:spPr>
          <a:xfrm>
            <a:off x="1026592" y="0"/>
            <a:ext cx="8649755" cy="5223482"/>
          </a:xfrm>
          <a:prstGeom prst="rect">
            <a:avLst/>
          </a:prstGeom>
        </p:spPr>
        <p:txBody>
          <a:bodyPr lIns="91439" tIns="45719" rIns="91439" bIns="45719">
            <a:noAutofit/>
          </a:bodyPr>
          <a:lstStyle/>
          <a:p>
            <a:endParaRPr/>
          </a:p>
        </p:txBody>
      </p:sp>
      <p:pic>
        <p:nvPicPr>
          <p:cNvPr id="129" name="Obraz 6" descr="Obraz 6"/>
          <p:cNvPicPr>
            <a:picLocks noChangeAspect="1"/>
          </p:cNvPicPr>
          <p:nvPr/>
        </p:nvPicPr>
        <p:blipFill>
          <a:blip r:embed="rId2">
            <a:extLst/>
          </a:blip>
          <a:stretch>
            <a:fillRect/>
          </a:stretch>
        </p:blipFill>
        <p:spPr>
          <a:xfrm>
            <a:off x="2469543" y="4502453"/>
            <a:ext cx="3963344" cy="720394"/>
          </a:xfrm>
          <a:prstGeom prst="rect">
            <a:avLst/>
          </a:prstGeom>
          <a:ln w="12700">
            <a:miter lim="400000"/>
          </a:ln>
        </p:spPr>
      </p:pic>
      <p:sp>
        <p:nvSpPr>
          <p:cNvPr id="130" name="Tekst tytułowy"/>
          <p:cNvSpPr txBox="1">
            <a:spLocks noGrp="1"/>
          </p:cNvSpPr>
          <p:nvPr>
            <p:ph type="title"/>
          </p:nvPr>
        </p:nvSpPr>
        <p:spPr>
          <a:xfrm>
            <a:off x="2828690" y="5595980"/>
            <a:ext cx="7567541" cy="705869"/>
          </a:xfrm>
          <a:prstGeom prst="rect">
            <a:avLst/>
          </a:prstGeom>
        </p:spPr>
        <p:txBody>
          <a:bodyPr/>
          <a:lstStyle/>
          <a:p>
            <a:r>
              <a:t>Tekst tytułowy</a:t>
            </a:r>
          </a:p>
        </p:txBody>
      </p:sp>
      <p:pic>
        <p:nvPicPr>
          <p:cNvPr id="131" name="PL-Pasek_FE-RGB-poziom.png" descr="PL-Pasek_FE-RGB-poziom.png"/>
          <p:cNvPicPr>
            <a:picLocks noChangeAspect="1"/>
          </p:cNvPicPr>
          <p:nvPr/>
        </p:nvPicPr>
        <p:blipFill>
          <a:blip r:embed="rId3">
            <a:extLst/>
          </a:blip>
          <a:stretch>
            <a:fillRect/>
          </a:stretch>
        </p:blipFill>
        <p:spPr>
          <a:xfrm>
            <a:off x="1037660" y="6419889"/>
            <a:ext cx="8649754" cy="742234"/>
          </a:xfrm>
          <a:prstGeom prst="rect">
            <a:avLst/>
          </a:prstGeom>
          <a:ln w="12700">
            <a:miter lim="400000"/>
          </a:ln>
        </p:spPr>
      </p:pic>
      <p:sp>
        <p:nvSpPr>
          <p:cNvPr id="132" name="Numer slajdu"/>
          <p:cNvSpPr txBox="1">
            <a:spLocks noGrp="1"/>
          </p:cNvSpPr>
          <p:nvPr>
            <p:ph type="sldNum" sz="quarter" idx="2"/>
          </p:nvPr>
        </p:nvSpPr>
        <p:spPr>
          <a:xfrm>
            <a:off x="7506974" y="6929756"/>
            <a:ext cx="155492" cy="153888"/>
          </a:xfrm>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1682147022"/>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a:xfrm>
            <a:off x="1012841" y="2869877"/>
            <a:ext cx="7739690" cy="37658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a:xfrm>
            <a:off x="9342273" y="7045819"/>
            <a:ext cx="868709" cy="335984"/>
          </a:xfrm>
          <a:prstGeom prst="rect">
            <a:avLst/>
          </a:prstGeom>
        </p:spPr>
        <p:txBody>
          <a:bodyPr/>
          <a:lstStyle/>
          <a:p>
            <a:pPr hangingPunct="0"/>
            <a:fld id="{8E527592-C108-4E82-989F-449D2A94B99C}" type="datetimeFigureOut">
              <a:rPr lang="pl-PL" kern="0" smtClean="0">
                <a:solidFill>
                  <a:srgbClr val="000000"/>
                </a:solidFill>
                <a:sym typeface="Calibri"/>
              </a:rPr>
              <a:pPr hangingPunct="0"/>
              <a:t>2024-11-24</a:t>
            </a:fld>
            <a:endParaRPr lang="pl-PL" kern="0">
              <a:solidFill>
                <a:srgbClr val="000000"/>
              </a:solidFill>
              <a:sym typeface="Calibri"/>
            </a:endParaRPr>
          </a:p>
        </p:txBody>
      </p:sp>
      <p:sp>
        <p:nvSpPr>
          <p:cNvPr id="5" name="Footer Placeholder 4"/>
          <p:cNvSpPr>
            <a:spLocks noGrp="1"/>
          </p:cNvSpPr>
          <p:nvPr>
            <p:ph type="ftr" sz="quarter" idx="11"/>
          </p:nvPr>
        </p:nvSpPr>
        <p:spPr>
          <a:xfrm>
            <a:off x="492068" y="7045818"/>
            <a:ext cx="3384859" cy="335987"/>
          </a:xfrm>
          <a:prstGeom prst="rect">
            <a:avLst/>
          </a:prstGeom>
        </p:spPr>
        <p:txBody>
          <a:bodyPr/>
          <a:lstStyle/>
          <a:p>
            <a:pPr hangingPunct="0"/>
            <a:endParaRPr lang="pl-PL" kern="0">
              <a:solidFill>
                <a:srgbClr val="000000"/>
              </a:solidFill>
              <a:sym typeface="Calibri"/>
            </a:endParaRPr>
          </a:p>
        </p:txBody>
      </p:sp>
      <p:sp>
        <p:nvSpPr>
          <p:cNvPr id="6" name="Slide Number Placeholder 5"/>
          <p:cNvSpPr>
            <a:spLocks noGrp="1"/>
          </p:cNvSpPr>
          <p:nvPr>
            <p:ph type="sldNum" sz="quarter" idx="12"/>
          </p:nvPr>
        </p:nvSpPr>
        <p:spPr>
          <a:xfrm>
            <a:off x="9517999" y="7035847"/>
            <a:ext cx="157257" cy="153953"/>
          </a:xfrm>
        </p:spPr>
        <p:txBody>
          <a:bodyPr/>
          <a:lstStyle/>
          <a:p>
            <a:fld id="{743938B9-5B51-4C04-B4A8-43AFB9A908CE}" type="slidenum">
              <a:rPr lang="pl-PL" smtClean="0"/>
              <a:pPr/>
              <a:t>‹#›</a:t>
            </a:fld>
            <a:endParaRPr lang="pl-PL"/>
          </a:p>
        </p:txBody>
      </p:sp>
    </p:spTree>
    <p:extLst>
      <p:ext uri="{BB962C8B-B14F-4D97-AF65-F5344CB8AC3E}">
        <p14:creationId xmlns:p14="http://schemas.microsoft.com/office/powerpoint/2010/main" val="20122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blank">
  <p:cSld name="Pusty">
    <p:spTree>
      <p:nvGrpSpPr>
        <p:cNvPr id="1" name=""/>
        <p:cNvGrpSpPr/>
        <p:nvPr/>
      </p:nvGrpSpPr>
      <p:grpSpPr>
        <a:xfrm>
          <a:off x="0" y="0"/>
          <a:ext cx="0" cy="0"/>
          <a:chOff x="0" y="0"/>
          <a:chExt cx="0" cy="0"/>
        </a:xfrm>
      </p:grpSpPr>
      <p:sp>
        <p:nvSpPr>
          <p:cNvPr id="5" name="Rectangle 4"/>
          <p:cNvSpPr/>
          <p:nvPr/>
        </p:nvSpPr>
        <p:spPr>
          <a:xfrm>
            <a:off x="2785" y="7055697"/>
            <a:ext cx="10689029" cy="5039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4" y="6982411"/>
            <a:ext cx="10689029" cy="7055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a:xfrm>
            <a:off x="962264" y="7120717"/>
            <a:ext cx="2168065" cy="402483"/>
          </a:xfrm>
          <a:prstGeom prst="rect">
            <a:avLst/>
          </a:prstGeom>
        </p:spPr>
        <p:txBody>
          <a:bodyPr/>
          <a:lstStyle/>
          <a:p>
            <a:pPr hangingPunct="0">
              <a:defRPr/>
            </a:pPr>
            <a:endParaRPr lang="pl-PL" kern="0">
              <a:solidFill>
                <a:srgbClr val="000000"/>
              </a:solidFill>
              <a:sym typeface="Calibri"/>
            </a:endParaRPr>
          </a:p>
        </p:txBody>
      </p:sp>
      <p:sp>
        <p:nvSpPr>
          <p:cNvPr id="8" name="Footer Placeholder 7"/>
          <p:cNvSpPr>
            <a:spLocks noGrp="1"/>
          </p:cNvSpPr>
          <p:nvPr>
            <p:ph type="ftr" sz="quarter" idx="11"/>
          </p:nvPr>
        </p:nvSpPr>
        <p:spPr>
          <a:xfrm>
            <a:off x="3232612" y="7120717"/>
            <a:ext cx="4229373" cy="402483"/>
          </a:xfrm>
          <a:prstGeom prst="rect">
            <a:avLst/>
          </a:prstGeom>
        </p:spPr>
        <p:txBody>
          <a:bodyPr/>
          <a:lstStyle>
            <a:lvl1pPr>
              <a:defRPr>
                <a:solidFill>
                  <a:srgbClr val="FFFFFF"/>
                </a:solidFill>
              </a:defRPr>
            </a:lvl1pPr>
          </a:lstStyle>
          <a:p>
            <a:pPr hangingPunct="0">
              <a:defRPr/>
            </a:pPr>
            <a:endParaRPr lang="pl-PL" kern="0">
              <a:sym typeface="Calibri"/>
            </a:endParaRPr>
          </a:p>
        </p:txBody>
      </p:sp>
      <p:sp>
        <p:nvSpPr>
          <p:cNvPr id="9" name="Slide Number Placeholder 8"/>
          <p:cNvSpPr>
            <a:spLocks noGrp="1"/>
          </p:cNvSpPr>
          <p:nvPr>
            <p:ph type="sldNum" sz="quarter" idx="12"/>
          </p:nvPr>
        </p:nvSpPr>
        <p:spPr>
          <a:xfrm>
            <a:off x="9517999" y="7035847"/>
            <a:ext cx="157257" cy="153953"/>
          </a:xfrm>
        </p:spPr>
        <p:txBody>
          <a:bodyPr/>
          <a:lstStyle/>
          <a:p>
            <a:pPr>
              <a:defRPr/>
            </a:pPr>
            <a:fld id="{89EA900E-E3D9-4407-8143-167BA4622E99}" type="slidenum">
              <a:rPr lang="pl-PL" smtClean="0"/>
              <a:pPr>
                <a:defRPr/>
              </a:pPr>
              <a:t>‹#›</a:t>
            </a:fld>
            <a:endParaRPr lang="pl-PL"/>
          </a:p>
        </p:txBody>
      </p:sp>
    </p:spTree>
    <p:extLst>
      <p:ext uri="{BB962C8B-B14F-4D97-AF65-F5344CB8AC3E}">
        <p14:creationId xmlns:p14="http://schemas.microsoft.com/office/powerpoint/2010/main" val="1830264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Slajd tytułowy (długi tytuł)">
    <p:spTree>
      <p:nvGrpSpPr>
        <p:cNvPr id="1" name=""/>
        <p:cNvGrpSpPr/>
        <p:nvPr/>
      </p:nvGrpSpPr>
      <p:grpSpPr>
        <a:xfrm>
          <a:off x="0" y="0"/>
          <a:ext cx="0" cy="0"/>
          <a:chOff x="0" y="0"/>
          <a:chExt cx="0" cy="0"/>
        </a:xfrm>
      </p:grpSpPr>
      <p:sp>
        <p:nvSpPr>
          <p:cNvPr id="9" name="Prostokąt 8">
            <a:extLst>
              <a:ext uri="{FF2B5EF4-FFF2-40B4-BE49-F238E27FC236}">
                <a16:creationId xmlns:a16="http://schemas.microsoft.com/office/drawing/2014/main" xmlns="" id="{A63EBD56-4A88-4F5C-BEAF-A33740721C44}"/>
              </a:ext>
            </a:extLst>
          </p:cNvPr>
          <p:cNvSpPr/>
          <p:nvPr userDrawn="1"/>
        </p:nvSpPr>
        <p:spPr>
          <a:xfrm>
            <a:off x="1025525" y="1983572"/>
            <a:ext cx="8640763" cy="4316627"/>
          </a:xfrm>
          <a:prstGeom prst="rect">
            <a:avLst/>
          </a:prstGeom>
          <a:solidFill>
            <a:srgbClr val="A6D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Prostokąt 10">
            <a:extLst>
              <a:ext uri="{FF2B5EF4-FFF2-40B4-BE49-F238E27FC236}">
                <a16:creationId xmlns:a16="http://schemas.microsoft.com/office/drawing/2014/main" xmlns="" id="{48CDFE25-4437-7188-EA7B-7D9DAD502275}"/>
              </a:ext>
              <a:ext uri="{C183D7F6-B498-43B3-948B-1728B52AA6E4}">
                <adec:decorative xmlns="" xmlns:adec="http://schemas.microsoft.com/office/drawing/2017/decorative" val="1"/>
              </a:ext>
            </a:extLst>
          </p:cNvPr>
          <p:cNvSpPr/>
          <p:nvPr userDrawn="1"/>
        </p:nvSpPr>
        <p:spPr>
          <a:xfrm>
            <a:off x="1" y="0"/>
            <a:ext cx="4986337" cy="26939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13" name="Obraz 12" descr="Obraz zawierający tekst&#10;&#10;Opis wygenerowany automatycznie">
            <a:extLst>
              <a:ext uri="{FF2B5EF4-FFF2-40B4-BE49-F238E27FC236}">
                <a16:creationId xmlns:a16="http://schemas.microsoft.com/office/drawing/2014/main" xmlns="" id="{49D1ECBE-9DB2-9B2A-CE8F-84EF95EA484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5525" y="1983572"/>
            <a:ext cx="3959225" cy="720090"/>
          </a:xfrm>
          <a:prstGeom prst="rect">
            <a:avLst/>
          </a:prstGeom>
        </p:spPr>
      </p:pic>
      <p:sp>
        <p:nvSpPr>
          <p:cNvPr id="2" name="Title 1"/>
          <p:cNvSpPr>
            <a:spLocks noGrp="1"/>
          </p:cNvSpPr>
          <p:nvPr>
            <p:ph type="ctrTitle"/>
          </p:nvPr>
        </p:nvSpPr>
        <p:spPr>
          <a:xfrm>
            <a:off x="1385877" y="3070227"/>
            <a:ext cx="7920115" cy="1087764"/>
          </a:xfrm>
        </p:spPr>
        <p:txBody>
          <a:bodyPr anchor="t" anchorCtr="0">
            <a:normAutofit/>
          </a:bodyPr>
          <a:lstStyle>
            <a:lvl1pPr algn="l">
              <a:lnSpc>
                <a:spcPts val="4000"/>
              </a:lnSpc>
              <a:defRPr sz="3200"/>
            </a:lvl1pPr>
          </a:lstStyle>
          <a:p>
            <a:r>
              <a:rPr lang="pl-PL"/>
              <a:t>Kliknij, aby edytować styl</a:t>
            </a:r>
            <a:endParaRPr lang="en-US" dirty="0"/>
          </a:p>
        </p:txBody>
      </p:sp>
      <p:sp>
        <p:nvSpPr>
          <p:cNvPr id="3" name="Subtitle 2"/>
          <p:cNvSpPr>
            <a:spLocks noGrp="1"/>
          </p:cNvSpPr>
          <p:nvPr>
            <p:ph type="subTitle" idx="1"/>
          </p:nvPr>
        </p:nvSpPr>
        <p:spPr>
          <a:xfrm>
            <a:off x="1385888" y="4861794"/>
            <a:ext cx="7920037" cy="1080000"/>
          </a:xfrm>
        </p:spPr>
        <p:txBody>
          <a:bodyPr>
            <a:normAutofit/>
          </a:bodyPr>
          <a:lstStyle>
            <a:lvl1pPr marL="0" indent="0" algn="l">
              <a:lnSpc>
                <a:spcPts val="3500"/>
              </a:lnSpc>
              <a:buNone/>
              <a:defRPr sz="2800" b="1">
                <a:solidFill>
                  <a:schemeClr val="tx2"/>
                </a:solidFill>
              </a:defRPr>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pl-PL"/>
              <a:t>Kliknij, aby edytować styl wzorca podtytułu</a:t>
            </a:r>
            <a:endParaRPr lang="en-US" dirty="0"/>
          </a:p>
        </p:txBody>
      </p:sp>
      <p:sp>
        <p:nvSpPr>
          <p:cNvPr id="4" name="Date Placeholder 3"/>
          <p:cNvSpPr>
            <a:spLocks noGrp="1"/>
          </p:cNvSpPr>
          <p:nvPr>
            <p:ph type="dt" sz="half" idx="10"/>
          </p:nvPr>
        </p:nvSpPr>
        <p:spPr>
          <a:xfrm>
            <a:off x="7865356" y="540402"/>
            <a:ext cx="1799844" cy="349114"/>
          </a:xfrm>
          <a:prstGeom prst="rect">
            <a:avLst/>
          </a:prstGeom>
        </p:spPr>
        <p:txBody>
          <a:bodyPr lIns="0" tIns="0" rIns="0" bIns="0"/>
          <a:lstStyle>
            <a:lvl1pPr algn="r">
              <a:lnSpc>
                <a:spcPts val="1800"/>
              </a:lnSpc>
              <a:defRPr sz="1400">
                <a:solidFill>
                  <a:schemeClr val="tx2"/>
                </a:solidFill>
                <a:latin typeface="Open Sans" pitchFamily="2" charset="0"/>
                <a:ea typeface="Open Sans" pitchFamily="2" charset="0"/>
                <a:cs typeface="Open Sans" pitchFamily="2" charset="0"/>
              </a:defRPr>
            </a:lvl1pPr>
          </a:lstStyle>
          <a:p>
            <a:fld id="{68EEE8EE-D7CF-4F1D-849B-3E54D1DD80B0}" type="datetime1">
              <a:rPr lang="pl-PL" smtClean="0"/>
              <a:t>2024-11-24</a:t>
            </a:fld>
            <a:endParaRPr lang="pl-PL" dirty="0"/>
          </a:p>
        </p:txBody>
      </p:sp>
      <p:pic>
        <p:nvPicPr>
          <p:cNvPr id="6" name="Obraz 5">
            <a:extLst>
              <a:ext uri="{FF2B5EF4-FFF2-40B4-BE49-F238E27FC236}">
                <a16:creationId xmlns:a16="http://schemas.microsoft.com/office/drawing/2014/main" xmlns="" id="{039E0742-6ADE-F448-8437-7F591E1D07FA}"/>
              </a:ext>
            </a:extLst>
          </p:cNvPr>
          <p:cNvPicPr>
            <a:picLocks noChangeAspect="1"/>
          </p:cNvPicPr>
          <p:nvPr userDrawn="1"/>
        </p:nvPicPr>
        <p:blipFill>
          <a:blip r:embed="rId3" cstate="print">
            <a:alphaModFix amt="55000"/>
            <a:extLst>
              <a:ext uri="{28A0092B-C50C-407E-A947-70E740481C1C}">
                <a14:useLocalDpi xmlns:a14="http://schemas.microsoft.com/office/drawing/2010/main" val="0"/>
              </a:ext>
            </a:extLst>
          </a:blip>
          <a:stretch>
            <a:fillRect/>
          </a:stretch>
        </p:blipFill>
        <p:spPr>
          <a:xfrm>
            <a:off x="652757" y="1244366"/>
            <a:ext cx="381000" cy="381000"/>
          </a:xfrm>
          <a:prstGeom prst="rect">
            <a:avLst/>
          </a:prstGeom>
        </p:spPr>
      </p:pic>
      <p:pic>
        <p:nvPicPr>
          <p:cNvPr id="17" name="Obraz 16">
            <a:extLst>
              <a:ext uri="{FF2B5EF4-FFF2-40B4-BE49-F238E27FC236}">
                <a16:creationId xmlns:a16="http://schemas.microsoft.com/office/drawing/2014/main" xmlns="" id="{F60567DB-D582-D44E-A6AD-12B2B5F1FE7B}"/>
              </a:ext>
            </a:extLst>
          </p:cNvPr>
          <p:cNvPicPr>
            <a:picLocks noChangeAspect="1"/>
          </p:cNvPicPr>
          <p:nvPr userDrawn="1"/>
        </p:nvPicPr>
        <p:blipFill>
          <a:blip r:embed="rId4" cstate="print">
            <a:alphaModFix amt="55000"/>
            <a:extLst>
              <a:ext uri="{28A0092B-C50C-407E-A947-70E740481C1C}">
                <a14:useLocalDpi xmlns:a14="http://schemas.microsoft.com/office/drawing/2010/main" val="0"/>
              </a:ext>
            </a:extLst>
          </a:blip>
          <a:stretch>
            <a:fillRect/>
          </a:stretch>
        </p:blipFill>
        <p:spPr>
          <a:xfrm>
            <a:off x="1365250" y="545866"/>
            <a:ext cx="381000" cy="381000"/>
          </a:xfrm>
          <a:prstGeom prst="rect">
            <a:avLst/>
          </a:prstGeom>
        </p:spPr>
      </p:pic>
      <p:pic>
        <p:nvPicPr>
          <p:cNvPr id="19" name="Obraz 18">
            <a:extLst>
              <a:ext uri="{FF2B5EF4-FFF2-40B4-BE49-F238E27FC236}">
                <a16:creationId xmlns:a16="http://schemas.microsoft.com/office/drawing/2014/main" xmlns="" id="{39EEE39C-033E-F640-8C4C-E23D91BEA336}"/>
              </a:ext>
            </a:extLst>
          </p:cNvPr>
          <p:cNvPicPr>
            <a:picLocks noChangeAspect="1"/>
          </p:cNvPicPr>
          <p:nvPr userDrawn="1"/>
        </p:nvPicPr>
        <p:blipFill>
          <a:blip r:embed="rId5" cstate="print">
            <a:alphaModFix amt="55000"/>
            <a:extLst>
              <a:ext uri="{28A0092B-C50C-407E-A947-70E740481C1C}">
                <a14:useLocalDpi xmlns:a14="http://schemas.microsoft.com/office/drawing/2010/main" val="0"/>
              </a:ext>
            </a:extLst>
          </a:blip>
          <a:stretch>
            <a:fillRect/>
          </a:stretch>
        </p:blipFill>
        <p:spPr>
          <a:xfrm>
            <a:off x="1380511" y="1244366"/>
            <a:ext cx="381000" cy="381000"/>
          </a:xfrm>
          <a:prstGeom prst="rect">
            <a:avLst/>
          </a:prstGeom>
        </p:spPr>
      </p:pic>
      <p:pic>
        <p:nvPicPr>
          <p:cNvPr id="21" name="Obraz 20">
            <a:extLst>
              <a:ext uri="{FF2B5EF4-FFF2-40B4-BE49-F238E27FC236}">
                <a16:creationId xmlns:a16="http://schemas.microsoft.com/office/drawing/2014/main" xmlns="" id="{C169AC8E-96EA-1048-803E-97D6CEE5E102}"/>
              </a:ext>
            </a:extLst>
          </p:cNvPr>
          <p:cNvPicPr>
            <a:picLocks noChangeAspect="1"/>
          </p:cNvPicPr>
          <p:nvPr userDrawn="1"/>
        </p:nvPicPr>
        <p:blipFill>
          <a:blip r:embed="rId6" cstate="print">
            <a:alphaModFix amt="55000"/>
            <a:extLst>
              <a:ext uri="{28A0092B-C50C-407E-A947-70E740481C1C}">
                <a14:useLocalDpi xmlns:a14="http://schemas.microsoft.com/office/drawing/2010/main" val="0"/>
              </a:ext>
            </a:extLst>
          </a:blip>
          <a:stretch>
            <a:fillRect/>
          </a:stretch>
        </p:blipFill>
        <p:spPr>
          <a:xfrm>
            <a:off x="4265786" y="538288"/>
            <a:ext cx="381000" cy="381000"/>
          </a:xfrm>
          <a:prstGeom prst="rect">
            <a:avLst/>
          </a:prstGeom>
        </p:spPr>
      </p:pic>
      <p:pic>
        <p:nvPicPr>
          <p:cNvPr id="23" name="Obraz 22">
            <a:extLst>
              <a:ext uri="{FF2B5EF4-FFF2-40B4-BE49-F238E27FC236}">
                <a16:creationId xmlns:a16="http://schemas.microsoft.com/office/drawing/2014/main" xmlns="" id="{D5D90F56-CFD2-1A40-B479-B556FC2D370D}"/>
              </a:ext>
            </a:extLst>
          </p:cNvPr>
          <p:cNvPicPr>
            <a:picLocks noChangeAspect="1"/>
          </p:cNvPicPr>
          <p:nvPr userDrawn="1"/>
        </p:nvPicPr>
        <p:blipFill>
          <a:blip r:embed="rId7" cstate="print">
            <a:alphaModFix amt="55000"/>
            <a:extLst>
              <a:ext uri="{28A0092B-C50C-407E-A947-70E740481C1C}">
                <a14:useLocalDpi xmlns:a14="http://schemas.microsoft.com/office/drawing/2010/main" val="0"/>
              </a:ext>
            </a:extLst>
          </a:blip>
          <a:stretch>
            <a:fillRect/>
          </a:stretch>
        </p:blipFill>
        <p:spPr>
          <a:xfrm>
            <a:off x="644525" y="545866"/>
            <a:ext cx="381000" cy="381000"/>
          </a:xfrm>
          <a:prstGeom prst="rect">
            <a:avLst/>
          </a:prstGeom>
        </p:spPr>
      </p:pic>
      <p:pic>
        <p:nvPicPr>
          <p:cNvPr id="25" name="Obraz 24">
            <a:extLst>
              <a:ext uri="{FF2B5EF4-FFF2-40B4-BE49-F238E27FC236}">
                <a16:creationId xmlns:a16="http://schemas.microsoft.com/office/drawing/2014/main" xmlns="" id="{48E96C1A-FA5C-A24F-9872-8608B9B3BC4F}"/>
              </a:ext>
            </a:extLst>
          </p:cNvPr>
          <p:cNvPicPr>
            <a:picLocks noChangeAspect="1"/>
          </p:cNvPicPr>
          <p:nvPr userDrawn="1"/>
        </p:nvPicPr>
        <p:blipFill>
          <a:blip r:embed="rId8" cstate="print">
            <a:alphaModFix amt="55000"/>
            <a:extLst>
              <a:ext uri="{28A0092B-C50C-407E-A947-70E740481C1C}">
                <a14:useLocalDpi xmlns:a14="http://schemas.microsoft.com/office/drawing/2010/main" val="0"/>
              </a:ext>
            </a:extLst>
          </a:blip>
          <a:stretch>
            <a:fillRect/>
          </a:stretch>
        </p:blipFill>
        <p:spPr>
          <a:xfrm>
            <a:off x="2104293" y="1254829"/>
            <a:ext cx="381000" cy="381000"/>
          </a:xfrm>
          <a:prstGeom prst="rect">
            <a:avLst/>
          </a:prstGeom>
        </p:spPr>
      </p:pic>
      <p:pic>
        <p:nvPicPr>
          <p:cNvPr id="27" name="Obraz 26">
            <a:extLst>
              <a:ext uri="{FF2B5EF4-FFF2-40B4-BE49-F238E27FC236}">
                <a16:creationId xmlns:a16="http://schemas.microsoft.com/office/drawing/2014/main" xmlns="" id="{28B2440F-CBE5-784D-ADC8-E797F64F472B}"/>
              </a:ext>
            </a:extLst>
          </p:cNvPr>
          <p:cNvPicPr>
            <a:picLocks noChangeAspect="1"/>
          </p:cNvPicPr>
          <p:nvPr userDrawn="1"/>
        </p:nvPicPr>
        <p:blipFill>
          <a:blip r:embed="rId9" cstate="print">
            <a:alphaModFix amt="55000"/>
            <a:extLst>
              <a:ext uri="{28A0092B-C50C-407E-A947-70E740481C1C}">
                <a14:useLocalDpi xmlns:a14="http://schemas.microsoft.com/office/drawing/2010/main" val="0"/>
              </a:ext>
            </a:extLst>
          </a:blip>
          <a:stretch>
            <a:fillRect/>
          </a:stretch>
        </p:blipFill>
        <p:spPr>
          <a:xfrm>
            <a:off x="2814637" y="543567"/>
            <a:ext cx="381000" cy="381000"/>
          </a:xfrm>
          <a:prstGeom prst="rect">
            <a:avLst/>
          </a:prstGeom>
        </p:spPr>
      </p:pic>
      <p:pic>
        <p:nvPicPr>
          <p:cNvPr id="29" name="Obraz 28">
            <a:extLst>
              <a:ext uri="{FF2B5EF4-FFF2-40B4-BE49-F238E27FC236}">
                <a16:creationId xmlns:a16="http://schemas.microsoft.com/office/drawing/2014/main" xmlns="" id="{1C717A0E-10D0-FA43-BF65-49909BDCEAFA}"/>
              </a:ext>
            </a:extLst>
          </p:cNvPr>
          <p:cNvPicPr>
            <a:picLocks noChangeAspect="1"/>
          </p:cNvPicPr>
          <p:nvPr userDrawn="1"/>
        </p:nvPicPr>
        <p:blipFill>
          <a:blip r:embed="rId10" cstate="print">
            <a:alphaModFix amt="55000"/>
            <a:extLst>
              <a:ext uri="{28A0092B-C50C-407E-A947-70E740481C1C}">
                <a14:useLocalDpi xmlns:a14="http://schemas.microsoft.com/office/drawing/2010/main" val="0"/>
              </a:ext>
            </a:extLst>
          </a:blip>
          <a:stretch>
            <a:fillRect/>
          </a:stretch>
        </p:blipFill>
        <p:spPr>
          <a:xfrm>
            <a:off x="3537018" y="535269"/>
            <a:ext cx="381000" cy="381000"/>
          </a:xfrm>
          <a:prstGeom prst="rect">
            <a:avLst/>
          </a:prstGeom>
        </p:spPr>
      </p:pic>
      <p:pic>
        <p:nvPicPr>
          <p:cNvPr id="31" name="Obraz 30">
            <a:extLst>
              <a:ext uri="{FF2B5EF4-FFF2-40B4-BE49-F238E27FC236}">
                <a16:creationId xmlns:a16="http://schemas.microsoft.com/office/drawing/2014/main" xmlns="" id="{A2891D6F-956C-9342-B2BB-C701A5BC5154}"/>
              </a:ext>
            </a:extLst>
          </p:cNvPr>
          <p:cNvPicPr>
            <a:picLocks noChangeAspect="1"/>
          </p:cNvPicPr>
          <p:nvPr userDrawn="1"/>
        </p:nvPicPr>
        <p:blipFill>
          <a:blip r:embed="rId11" cstate="print">
            <a:alphaModFix amt="55000"/>
            <a:extLst>
              <a:ext uri="{28A0092B-C50C-407E-A947-70E740481C1C}">
                <a14:useLocalDpi xmlns:a14="http://schemas.microsoft.com/office/drawing/2010/main" val="0"/>
              </a:ext>
            </a:extLst>
          </a:blip>
          <a:stretch>
            <a:fillRect/>
          </a:stretch>
        </p:blipFill>
        <p:spPr>
          <a:xfrm>
            <a:off x="2092256" y="531095"/>
            <a:ext cx="381000" cy="381000"/>
          </a:xfrm>
          <a:prstGeom prst="rect">
            <a:avLst/>
          </a:prstGeom>
        </p:spPr>
      </p:pic>
      <p:pic>
        <p:nvPicPr>
          <p:cNvPr id="33" name="Obraz 32">
            <a:extLst>
              <a:ext uri="{FF2B5EF4-FFF2-40B4-BE49-F238E27FC236}">
                <a16:creationId xmlns:a16="http://schemas.microsoft.com/office/drawing/2014/main" xmlns="" id="{7DE0C268-A93E-1C47-9AA3-10F1F10D0971}"/>
              </a:ext>
            </a:extLst>
          </p:cNvPr>
          <p:cNvPicPr>
            <a:picLocks noChangeAspect="1"/>
          </p:cNvPicPr>
          <p:nvPr userDrawn="1"/>
        </p:nvPicPr>
        <p:blipFill>
          <a:blip r:embed="rId12" cstate="print">
            <a:alphaModFix amt="55000"/>
            <a:extLst>
              <a:ext uri="{28A0092B-C50C-407E-A947-70E740481C1C}">
                <a14:useLocalDpi xmlns:a14="http://schemas.microsoft.com/office/drawing/2010/main" val="0"/>
              </a:ext>
            </a:extLst>
          </a:blip>
          <a:stretch>
            <a:fillRect/>
          </a:stretch>
        </p:blipFill>
        <p:spPr>
          <a:xfrm>
            <a:off x="3534802" y="1251987"/>
            <a:ext cx="381000" cy="381000"/>
          </a:xfrm>
          <a:prstGeom prst="rect">
            <a:avLst/>
          </a:prstGeom>
        </p:spPr>
      </p:pic>
      <p:pic>
        <p:nvPicPr>
          <p:cNvPr id="35" name="Obraz 34">
            <a:extLst>
              <a:ext uri="{FF2B5EF4-FFF2-40B4-BE49-F238E27FC236}">
                <a16:creationId xmlns:a16="http://schemas.microsoft.com/office/drawing/2014/main" xmlns="" id="{45508241-FE91-D847-8686-4F72BD314220}"/>
              </a:ext>
            </a:extLst>
          </p:cNvPr>
          <p:cNvPicPr>
            <a:picLocks noChangeAspect="1"/>
          </p:cNvPicPr>
          <p:nvPr userDrawn="1"/>
        </p:nvPicPr>
        <p:blipFill>
          <a:blip r:embed="rId13" cstate="print">
            <a:alphaModFix amt="55000"/>
            <a:extLst>
              <a:ext uri="{28A0092B-C50C-407E-A947-70E740481C1C}">
                <a14:useLocalDpi xmlns:a14="http://schemas.microsoft.com/office/drawing/2010/main" val="0"/>
              </a:ext>
            </a:extLst>
          </a:blip>
          <a:stretch>
            <a:fillRect/>
          </a:stretch>
        </p:blipFill>
        <p:spPr>
          <a:xfrm>
            <a:off x="4265613" y="1250549"/>
            <a:ext cx="381000" cy="381000"/>
          </a:xfrm>
          <a:prstGeom prst="rect">
            <a:avLst/>
          </a:prstGeom>
        </p:spPr>
      </p:pic>
      <p:pic>
        <p:nvPicPr>
          <p:cNvPr id="37" name="Obraz 36">
            <a:extLst>
              <a:ext uri="{FF2B5EF4-FFF2-40B4-BE49-F238E27FC236}">
                <a16:creationId xmlns:a16="http://schemas.microsoft.com/office/drawing/2014/main" xmlns="" id="{EB9A3203-260A-FA4A-9526-A6276A5756DA}"/>
              </a:ext>
            </a:extLst>
          </p:cNvPr>
          <p:cNvPicPr>
            <a:picLocks noChangeAspect="1"/>
          </p:cNvPicPr>
          <p:nvPr userDrawn="1"/>
        </p:nvPicPr>
        <p:blipFill>
          <a:blip r:embed="rId14" cstate="print">
            <a:alphaModFix amt="55000"/>
            <a:extLst>
              <a:ext uri="{28A0092B-C50C-407E-A947-70E740481C1C}">
                <a14:useLocalDpi xmlns:a14="http://schemas.microsoft.com/office/drawing/2010/main" val="0"/>
              </a:ext>
            </a:extLst>
          </a:blip>
          <a:stretch>
            <a:fillRect/>
          </a:stretch>
        </p:blipFill>
        <p:spPr>
          <a:xfrm>
            <a:off x="2814637" y="1250549"/>
            <a:ext cx="381000" cy="381000"/>
          </a:xfrm>
          <a:prstGeom prst="rect">
            <a:avLst/>
          </a:prstGeom>
        </p:spPr>
      </p:pic>
    </p:spTree>
    <p:extLst>
      <p:ext uri="{BB962C8B-B14F-4D97-AF65-F5344CB8AC3E}">
        <p14:creationId xmlns:p14="http://schemas.microsoft.com/office/powerpoint/2010/main" val="3586026018"/>
      </p:ext>
    </p:extLst>
  </p:cSld>
  <p:clrMapOvr>
    <a:masterClrMapping/>
  </p:clrMapOvr>
  <p:extLst mod="1">
    <p:ext uri="{DCECCB84-F9BA-43D5-87BE-67443E8EF086}">
      <p15:sldGuideLst xmlns:p15="http://schemas.microsoft.com/office/powerpoint/2012/main">
        <p15:guide id="1" pos="193" userDrawn="1">
          <p15:clr>
            <a:srgbClr val="FBAE40"/>
          </p15:clr>
        </p15:guide>
        <p15:guide id="2" orient="horz" pos="113" userDrawn="1">
          <p15:clr>
            <a:srgbClr val="FBAE40"/>
          </p15:clr>
        </p15:guide>
        <p15:guide id="3" orient="horz" pos="2381" userDrawn="1">
          <p15:clr>
            <a:srgbClr val="FBAE40"/>
          </p15:clr>
        </p15:guide>
        <p15:guide id="4" orient="horz" pos="340" userDrawn="1">
          <p15:clr>
            <a:srgbClr val="FBAE40"/>
          </p15:clr>
        </p15:guide>
        <p15:guide id="5" orient="horz" pos="567" userDrawn="1">
          <p15:clr>
            <a:srgbClr val="FBAE40"/>
          </p15:clr>
        </p15:guide>
        <p15:guide id="6" orient="horz" pos="794" userDrawn="1">
          <p15:clr>
            <a:srgbClr val="FBAE40"/>
          </p15:clr>
        </p15:guide>
        <p15:guide id="7" orient="horz" pos="1020" userDrawn="1">
          <p15:clr>
            <a:srgbClr val="FBAE40"/>
          </p15:clr>
        </p15:guide>
        <p15:guide id="8" orient="horz" pos="1247" userDrawn="1">
          <p15:clr>
            <a:srgbClr val="FBAE40"/>
          </p15:clr>
        </p15:guide>
        <p15:guide id="9" orient="horz" pos="1474" userDrawn="1">
          <p15:clr>
            <a:srgbClr val="FBAE40"/>
          </p15:clr>
        </p15:guide>
        <p15:guide id="10" orient="horz" pos="1701" userDrawn="1">
          <p15:clr>
            <a:srgbClr val="FBAE40"/>
          </p15:clr>
        </p15:guide>
        <p15:guide id="11" orient="horz" pos="1927" userDrawn="1">
          <p15:clr>
            <a:srgbClr val="FBAE40"/>
          </p15:clr>
        </p15:guide>
        <p15:guide id="12" orient="horz" pos="2154" userDrawn="1">
          <p15:clr>
            <a:srgbClr val="FBAE40"/>
          </p15:clr>
        </p15:guide>
        <p15:guide id="13" orient="horz" pos="2608" userDrawn="1">
          <p15:clr>
            <a:srgbClr val="FBAE40"/>
          </p15:clr>
        </p15:guide>
        <p15:guide id="14" orient="horz" pos="2835" userDrawn="1">
          <p15:clr>
            <a:srgbClr val="FBAE40"/>
          </p15:clr>
        </p15:guide>
        <p15:guide id="15" orient="horz" pos="3061" userDrawn="1">
          <p15:clr>
            <a:srgbClr val="FBAE40"/>
          </p15:clr>
        </p15:guide>
        <p15:guide id="16" orient="horz" pos="3288" userDrawn="1">
          <p15:clr>
            <a:srgbClr val="FBAE40"/>
          </p15:clr>
        </p15:guide>
        <p15:guide id="17" orient="horz" pos="3515" userDrawn="1">
          <p15:clr>
            <a:srgbClr val="FBAE40"/>
          </p15:clr>
        </p15:guide>
        <p15:guide id="18" orient="horz" pos="3742" userDrawn="1">
          <p15:clr>
            <a:srgbClr val="FBAE40"/>
          </p15:clr>
        </p15:guide>
        <p15:guide id="19" orient="horz" pos="3968" userDrawn="1">
          <p15:clr>
            <a:srgbClr val="FBAE40"/>
          </p15:clr>
        </p15:guide>
        <p15:guide id="20" orient="horz" pos="4195" userDrawn="1">
          <p15:clr>
            <a:srgbClr val="FBAE40"/>
          </p15:clr>
        </p15:guide>
        <p15:guide id="21" orient="horz" pos="4422" userDrawn="1">
          <p15:clr>
            <a:srgbClr val="FBAE40"/>
          </p15:clr>
        </p15:guide>
        <p15:guide id="22" orient="horz" pos="4649" userDrawn="1">
          <p15:clr>
            <a:srgbClr val="FBAE40"/>
          </p15:clr>
        </p15:guide>
        <p15:guide id="23" pos="419" userDrawn="1">
          <p15:clr>
            <a:srgbClr val="FBAE40"/>
          </p15:clr>
        </p15:guide>
        <p15:guide id="24" pos="646" userDrawn="1">
          <p15:clr>
            <a:srgbClr val="FBAE40"/>
          </p15:clr>
        </p15:guide>
        <p15:guide id="25" pos="873" userDrawn="1">
          <p15:clr>
            <a:srgbClr val="FBAE40"/>
          </p15:clr>
        </p15:guide>
        <p15:guide id="26" pos="1100" userDrawn="1">
          <p15:clr>
            <a:srgbClr val="FBAE40"/>
          </p15:clr>
        </p15:guide>
        <p15:guide id="27" pos="1327" userDrawn="1">
          <p15:clr>
            <a:srgbClr val="FBAE40"/>
          </p15:clr>
        </p15:guide>
        <p15:guide id="28" pos="1553" userDrawn="1">
          <p15:clr>
            <a:srgbClr val="FBAE40"/>
          </p15:clr>
        </p15:guide>
        <p15:guide id="29" pos="1780" userDrawn="1">
          <p15:clr>
            <a:srgbClr val="FBAE40"/>
          </p15:clr>
        </p15:guide>
        <p15:guide id="30" pos="2007" userDrawn="1">
          <p15:clr>
            <a:srgbClr val="FBAE40"/>
          </p15:clr>
        </p15:guide>
        <p15:guide id="31" pos="2234" userDrawn="1">
          <p15:clr>
            <a:srgbClr val="FBAE40"/>
          </p15:clr>
        </p15:guide>
        <p15:guide id="32" pos="2460" userDrawn="1">
          <p15:clr>
            <a:srgbClr val="FBAE40"/>
          </p15:clr>
        </p15:guide>
        <p15:guide id="33" pos="2687" userDrawn="1">
          <p15:clr>
            <a:srgbClr val="FBAE40"/>
          </p15:clr>
        </p15:guide>
        <p15:guide id="34" pos="2914" userDrawn="1">
          <p15:clr>
            <a:srgbClr val="FBAE40"/>
          </p15:clr>
        </p15:guide>
        <p15:guide id="35" pos="3141" userDrawn="1">
          <p15:clr>
            <a:srgbClr val="FBAE40"/>
          </p15:clr>
        </p15:guide>
        <p15:guide id="36" pos="3368" userDrawn="1">
          <p15:clr>
            <a:srgbClr val="FBAE40"/>
          </p15:clr>
        </p15:guide>
        <p15:guide id="37" pos="3594" userDrawn="1">
          <p15:clr>
            <a:srgbClr val="FBAE40"/>
          </p15:clr>
        </p15:guide>
        <p15:guide id="38" pos="3821" userDrawn="1">
          <p15:clr>
            <a:srgbClr val="FBAE40"/>
          </p15:clr>
        </p15:guide>
        <p15:guide id="39" pos="4048" userDrawn="1">
          <p15:clr>
            <a:srgbClr val="FBAE40"/>
          </p15:clr>
        </p15:guide>
        <p15:guide id="40" pos="4275" userDrawn="1">
          <p15:clr>
            <a:srgbClr val="FBAE40"/>
          </p15:clr>
        </p15:guide>
        <p15:guide id="41" pos="4501" userDrawn="1">
          <p15:clr>
            <a:srgbClr val="FBAE40"/>
          </p15:clr>
        </p15:guide>
        <p15:guide id="42" pos="4728" userDrawn="1">
          <p15:clr>
            <a:srgbClr val="FBAE40"/>
          </p15:clr>
        </p15:guide>
        <p15:guide id="43" pos="4955" userDrawn="1">
          <p15:clr>
            <a:srgbClr val="FBAE40"/>
          </p15:clr>
        </p15:guide>
        <p15:guide id="44" pos="5182" userDrawn="1">
          <p15:clr>
            <a:srgbClr val="FBAE40"/>
          </p15:clr>
        </p15:guide>
        <p15:guide id="45" pos="5408" userDrawn="1">
          <p15:clr>
            <a:srgbClr val="FBAE40"/>
          </p15:clr>
        </p15:guide>
        <p15:guide id="46" pos="5635" userDrawn="1">
          <p15:clr>
            <a:srgbClr val="FBAE40"/>
          </p15:clr>
        </p15:guide>
        <p15:guide id="47" pos="5862" userDrawn="1">
          <p15:clr>
            <a:srgbClr val="FBAE40"/>
          </p15:clr>
        </p15:guide>
        <p15:guide id="48" pos="6089" userDrawn="1">
          <p15:clr>
            <a:srgbClr val="FBAE40"/>
          </p15:clr>
        </p15:guide>
        <p15:guide id="49" pos="6316" userDrawn="1">
          <p15:clr>
            <a:srgbClr val="FBAE40"/>
          </p15:clr>
        </p15:guide>
        <p15:guide id="50" pos="654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lajd tytułowy (krótki tytuł)">
    <p:spTree>
      <p:nvGrpSpPr>
        <p:cNvPr id="1" name=""/>
        <p:cNvGrpSpPr/>
        <p:nvPr/>
      </p:nvGrpSpPr>
      <p:grpSpPr>
        <a:xfrm>
          <a:off x="0" y="0"/>
          <a:ext cx="0" cy="0"/>
          <a:chOff x="0" y="0"/>
          <a:chExt cx="0" cy="0"/>
        </a:xfrm>
      </p:grpSpPr>
      <p:sp>
        <p:nvSpPr>
          <p:cNvPr id="17" name="Symbol zastępczy obrazu 16">
            <a:extLst>
              <a:ext uri="{FF2B5EF4-FFF2-40B4-BE49-F238E27FC236}">
                <a16:creationId xmlns:a16="http://schemas.microsoft.com/office/drawing/2014/main" xmlns="" id="{69383BDA-94B1-6FB6-27E3-0CC3DEDF5AF5}"/>
              </a:ext>
            </a:extLst>
          </p:cNvPr>
          <p:cNvSpPr>
            <a:spLocks noGrp="1"/>
          </p:cNvSpPr>
          <p:nvPr>
            <p:ph type="pic" sz="quarter" idx="11"/>
          </p:nvPr>
        </p:nvSpPr>
        <p:spPr>
          <a:xfrm>
            <a:off x="0" y="0"/>
            <a:ext cx="6784975" cy="5221288"/>
          </a:xfrm>
          <a:custGeom>
            <a:avLst/>
            <a:gdLst>
              <a:gd name="connsiteX0" fmla="*/ 0 w 6784975"/>
              <a:gd name="connsiteY0" fmla="*/ 0 h 5221288"/>
              <a:gd name="connsiteX1" fmla="*/ 6784975 w 6784975"/>
              <a:gd name="connsiteY1" fmla="*/ 0 h 5221288"/>
              <a:gd name="connsiteX2" fmla="*/ 6784975 w 6784975"/>
              <a:gd name="connsiteY2" fmla="*/ 4500563 h 5221288"/>
              <a:gd name="connsiteX3" fmla="*/ 2825750 w 6784975"/>
              <a:gd name="connsiteY3" fmla="*/ 4500563 h 5221288"/>
              <a:gd name="connsiteX4" fmla="*/ 2825750 w 6784975"/>
              <a:gd name="connsiteY4" fmla="*/ 5221288 h 5221288"/>
              <a:gd name="connsiteX5" fmla="*/ 0 w 6784975"/>
              <a:gd name="connsiteY5" fmla="*/ 5221288 h 5221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84975" h="5221288">
                <a:moveTo>
                  <a:pt x="0" y="0"/>
                </a:moveTo>
                <a:lnTo>
                  <a:pt x="6784975" y="0"/>
                </a:lnTo>
                <a:lnTo>
                  <a:pt x="6784975" y="4500563"/>
                </a:lnTo>
                <a:lnTo>
                  <a:pt x="2825750" y="4500563"/>
                </a:lnTo>
                <a:lnTo>
                  <a:pt x="2825750" y="5221288"/>
                </a:lnTo>
                <a:lnTo>
                  <a:pt x="0" y="5221288"/>
                </a:lnTo>
                <a:close/>
              </a:path>
            </a:pathLst>
          </a:custGeom>
          <a:solidFill>
            <a:schemeClr val="bg1">
              <a:lumMod val="95000"/>
            </a:schemeClr>
          </a:solidFill>
        </p:spPr>
        <p:txBody>
          <a:bodyPr wrap="square" anchor="ctr" anchorCtr="0">
            <a:noAutofit/>
          </a:bodyPr>
          <a:lstStyle>
            <a:lvl1pPr marL="0" indent="0" algn="ctr">
              <a:buFont typeface="Arial" panose="020B0604020202020204" pitchFamily="34" charset="0"/>
              <a:buNone/>
              <a:defRPr sz="1000"/>
            </a:lvl1pPr>
          </a:lstStyle>
          <a:p>
            <a:r>
              <a:rPr lang="pl-PL" dirty="0"/>
              <a:t>Kliknij ikonę, aby dodać obraz</a:t>
            </a:r>
          </a:p>
        </p:txBody>
      </p:sp>
      <p:sp>
        <p:nvSpPr>
          <p:cNvPr id="13" name="Prostokąt 12">
            <a:extLst>
              <a:ext uri="{FF2B5EF4-FFF2-40B4-BE49-F238E27FC236}">
                <a16:creationId xmlns:a16="http://schemas.microsoft.com/office/drawing/2014/main" xmlns="" id="{38965D1A-9BC8-2AB7-6B73-C2BBDA5D66AA}"/>
              </a:ext>
            </a:extLst>
          </p:cNvPr>
          <p:cNvSpPr/>
          <p:nvPr userDrawn="1"/>
        </p:nvSpPr>
        <p:spPr>
          <a:xfrm>
            <a:off x="2825750" y="4500563"/>
            <a:ext cx="6840538" cy="179963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p:cNvSpPr>
            <a:spLocks noGrp="1"/>
          </p:cNvSpPr>
          <p:nvPr>
            <p:ph type="ctrTitle"/>
          </p:nvPr>
        </p:nvSpPr>
        <p:spPr>
          <a:xfrm>
            <a:off x="3172808" y="5579563"/>
            <a:ext cx="6133117" cy="648546"/>
          </a:xfrm>
        </p:spPr>
        <p:txBody>
          <a:bodyPr anchor="t" anchorCtr="0">
            <a:normAutofit/>
          </a:bodyPr>
          <a:lstStyle>
            <a:lvl1pPr algn="l">
              <a:lnSpc>
                <a:spcPts val="3500"/>
              </a:lnSpc>
              <a:defRPr sz="2800"/>
            </a:lvl1pPr>
          </a:lstStyle>
          <a:p>
            <a:r>
              <a:rPr lang="pl-PL"/>
              <a:t>Kliknij, aby edytować styl</a:t>
            </a:r>
            <a:endParaRPr lang="en-US" dirty="0"/>
          </a:p>
        </p:txBody>
      </p:sp>
      <p:sp>
        <p:nvSpPr>
          <p:cNvPr id="4" name="Date Placeholder 3"/>
          <p:cNvSpPr>
            <a:spLocks noGrp="1"/>
          </p:cNvSpPr>
          <p:nvPr>
            <p:ph type="dt" sz="half" idx="10"/>
          </p:nvPr>
        </p:nvSpPr>
        <p:spPr>
          <a:xfrm>
            <a:off x="7866444" y="539750"/>
            <a:ext cx="1799844" cy="366725"/>
          </a:xfrm>
          <a:prstGeom prst="rect">
            <a:avLst/>
          </a:prstGeom>
        </p:spPr>
        <p:txBody>
          <a:bodyPr lIns="0" tIns="0" rIns="0" bIns="0"/>
          <a:lstStyle>
            <a:lvl1pPr algn="r">
              <a:lnSpc>
                <a:spcPts val="1800"/>
              </a:lnSpc>
              <a:defRPr sz="1400">
                <a:solidFill>
                  <a:schemeClr val="tx2"/>
                </a:solidFill>
                <a:latin typeface="Open Sans" pitchFamily="2" charset="0"/>
                <a:ea typeface="Open Sans" pitchFamily="2" charset="0"/>
                <a:cs typeface="Open Sans" pitchFamily="2" charset="0"/>
              </a:defRPr>
            </a:lvl1pPr>
          </a:lstStyle>
          <a:p>
            <a:fld id="{D857886D-A165-4D54-8DB0-CE6586ECA8EC}" type="datetime1">
              <a:rPr lang="pl-PL" smtClean="0"/>
              <a:t>2024-11-24</a:t>
            </a:fld>
            <a:endParaRPr lang="pl-PL" dirty="0"/>
          </a:p>
        </p:txBody>
      </p:sp>
      <p:pic>
        <p:nvPicPr>
          <p:cNvPr id="18" name="Obraz 17" descr="Obraz zawierający tekst&#10;&#10;Opis wygenerowany automatycznie">
            <a:extLst>
              <a:ext uri="{FF2B5EF4-FFF2-40B4-BE49-F238E27FC236}">
                <a16:creationId xmlns:a16="http://schemas.microsoft.com/office/drawing/2014/main" xmlns="" id="{EB4DB370-BCB9-D1E9-5613-5A9DCA5F311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25750" y="4500563"/>
            <a:ext cx="3959225" cy="720090"/>
          </a:xfrm>
          <a:prstGeom prst="rect">
            <a:avLst/>
          </a:prstGeom>
        </p:spPr>
      </p:pic>
    </p:spTree>
    <p:extLst>
      <p:ext uri="{BB962C8B-B14F-4D97-AF65-F5344CB8AC3E}">
        <p14:creationId xmlns:p14="http://schemas.microsoft.com/office/powerpoint/2010/main" val="163393511"/>
      </p:ext>
    </p:extLst>
  </p:cSld>
  <p:clrMapOvr>
    <a:masterClrMapping/>
  </p:clrMapOvr>
  <p:extLst mod="1">
    <p:ext uri="{DCECCB84-F9BA-43D5-87BE-67443E8EF086}">
      <p15:sldGuideLst xmlns:p15="http://schemas.microsoft.com/office/powerpoint/2012/main">
        <p15:guide id="1" pos="192" userDrawn="1">
          <p15:clr>
            <a:srgbClr val="FBAE40"/>
          </p15:clr>
        </p15:guide>
        <p15:guide id="2" orient="horz" pos="113" userDrawn="1">
          <p15:clr>
            <a:srgbClr val="FBAE40"/>
          </p15:clr>
        </p15:guide>
        <p15:guide id="3" orient="horz" pos="2381" userDrawn="1">
          <p15:clr>
            <a:srgbClr val="FBAE40"/>
          </p15:clr>
        </p15:guide>
        <p15:guide id="4" orient="horz" pos="340" userDrawn="1">
          <p15:clr>
            <a:srgbClr val="FBAE40"/>
          </p15:clr>
        </p15:guide>
        <p15:guide id="5" orient="horz" pos="567" userDrawn="1">
          <p15:clr>
            <a:srgbClr val="FBAE40"/>
          </p15:clr>
        </p15:guide>
        <p15:guide id="6" orient="horz" pos="794" userDrawn="1">
          <p15:clr>
            <a:srgbClr val="FBAE40"/>
          </p15:clr>
        </p15:guide>
        <p15:guide id="7" orient="horz" pos="1020" userDrawn="1">
          <p15:clr>
            <a:srgbClr val="FBAE40"/>
          </p15:clr>
        </p15:guide>
        <p15:guide id="8" orient="horz" pos="1247" userDrawn="1">
          <p15:clr>
            <a:srgbClr val="FBAE40"/>
          </p15:clr>
        </p15:guide>
        <p15:guide id="9" orient="horz" pos="1474" userDrawn="1">
          <p15:clr>
            <a:srgbClr val="FBAE40"/>
          </p15:clr>
        </p15:guide>
        <p15:guide id="10" orient="horz" pos="1701" userDrawn="1">
          <p15:clr>
            <a:srgbClr val="FBAE40"/>
          </p15:clr>
        </p15:guide>
        <p15:guide id="11" orient="horz" pos="1927" userDrawn="1">
          <p15:clr>
            <a:srgbClr val="FBAE40"/>
          </p15:clr>
        </p15:guide>
        <p15:guide id="12" orient="horz" pos="2154" userDrawn="1">
          <p15:clr>
            <a:srgbClr val="FBAE40"/>
          </p15:clr>
        </p15:guide>
        <p15:guide id="13" orient="horz" pos="2608" userDrawn="1">
          <p15:clr>
            <a:srgbClr val="FBAE40"/>
          </p15:clr>
        </p15:guide>
        <p15:guide id="14" orient="horz" pos="2835" userDrawn="1">
          <p15:clr>
            <a:srgbClr val="FBAE40"/>
          </p15:clr>
        </p15:guide>
        <p15:guide id="15" orient="horz" pos="3061" userDrawn="1">
          <p15:clr>
            <a:srgbClr val="FBAE40"/>
          </p15:clr>
        </p15:guide>
        <p15:guide id="16" orient="horz" pos="3288" userDrawn="1">
          <p15:clr>
            <a:srgbClr val="FBAE40"/>
          </p15:clr>
        </p15:guide>
        <p15:guide id="17" orient="horz" pos="3515" userDrawn="1">
          <p15:clr>
            <a:srgbClr val="FBAE40"/>
          </p15:clr>
        </p15:guide>
        <p15:guide id="18" orient="horz" pos="3742" userDrawn="1">
          <p15:clr>
            <a:srgbClr val="FBAE40"/>
          </p15:clr>
        </p15:guide>
        <p15:guide id="19" orient="horz" pos="3968" userDrawn="1">
          <p15:clr>
            <a:srgbClr val="FBAE40"/>
          </p15:clr>
        </p15:guide>
        <p15:guide id="20" orient="horz" pos="4195" userDrawn="1">
          <p15:clr>
            <a:srgbClr val="FBAE40"/>
          </p15:clr>
        </p15:guide>
        <p15:guide id="21" orient="horz" pos="4422" userDrawn="1">
          <p15:clr>
            <a:srgbClr val="FBAE40"/>
          </p15:clr>
        </p15:guide>
        <p15:guide id="22" orient="horz" pos="4649" userDrawn="1">
          <p15:clr>
            <a:srgbClr val="FBAE40"/>
          </p15:clr>
        </p15:guide>
        <p15:guide id="23" pos="419" userDrawn="1">
          <p15:clr>
            <a:srgbClr val="FBAE40"/>
          </p15:clr>
        </p15:guide>
        <p15:guide id="24" pos="646" userDrawn="1">
          <p15:clr>
            <a:srgbClr val="FBAE40"/>
          </p15:clr>
        </p15:guide>
        <p15:guide id="25" pos="873" userDrawn="1">
          <p15:clr>
            <a:srgbClr val="FBAE40"/>
          </p15:clr>
        </p15:guide>
        <p15:guide id="26" pos="1100" userDrawn="1">
          <p15:clr>
            <a:srgbClr val="FBAE40"/>
          </p15:clr>
        </p15:guide>
        <p15:guide id="27" pos="1327" userDrawn="1">
          <p15:clr>
            <a:srgbClr val="FBAE40"/>
          </p15:clr>
        </p15:guide>
        <p15:guide id="28" pos="1553" userDrawn="1">
          <p15:clr>
            <a:srgbClr val="FBAE40"/>
          </p15:clr>
        </p15:guide>
        <p15:guide id="29" pos="1780" userDrawn="1">
          <p15:clr>
            <a:srgbClr val="FBAE40"/>
          </p15:clr>
        </p15:guide>
        <p15:guide id="30" pos="2007" userDrawn="1">
          <p15:clr>
            <a:srgbClr val="FBAE40"/>
          </p15:clr>
        </p15:guide>
        <p15:guide id="31" pos="2234" userDrawn="1">
          <p15:clr>
            <a:srgbClr val="FBAE40"/>
          </p15:clr>
        </p15:guide>
        <p15:guide id="32" pos="2460" userDrawn="1">
          <p15:clr>
            <a:srgbClr val="FBAE40"/>
          </p15:clr>
        </p15:guide>
        <p15:guide id="33" pos="2687" userDrawn="1">
          <p15:clr>
            <a:srgbClr val="FBAE40"/>
          </p15:clr>
        </p15:guide>
        <p15:guide id="34" pos="2914" userDrawn="1">
          <p15:clr>
            <a:srgbClr val="FBAE40"/>
          </p15:clr>
        </p15:guide>
        <p15:guide id="35" pos="3141" userDrawn="1">
          <p15:clr>
            <a:srgbClr val="FBAE40"/>
          </p15:clr>
        </p15:guide>
        <p15:guide id="36" pos="3368" userDrawn="1">
          <p15:clr>
            <a:srgbClr val="FBAE40"/>
          </p15:clr>
        </p15:guide>
        <p15:guide id="37" pos="3594" userDrawn="1">
          <p15:clr>
            <a:srgbClr val="FBAE40"/>
          </p15:clr>
        </p15:guide>
        <p15:guide id="38" pos="3821" userDrawn="1">
          <p15:clr>
            <a:srgbClr val="FBAE40"/>
          </p15:clr>
        </p15:guide>
        <p15:guide id="39" pos="4048" userDrawn="1">
          <p15:clr>
            <a:srgbClr val="FBAE40"/>
          </p15:clr>
        </p15:guide>
        <p15:guide id="40" pos="4275" userDrawn="1">
          <p15:clr>
            <a:srgbClr val="FBAE40"/>
          </p15:clr>
        </p15:guide>
        <p15:guide id="41" pos="4501" userDrawn="1">
          <p15:clr>
            <a:srgbClr val="FBAE40"/>
          </p15:clr>
        </p15:guide>
        <p15:guide id="42" pos="4728" userDrawn="1">
          <p15:clr>
            <a:srgbClr val="FBAE40"/>
          </p15:clr>
        </p15:guide>
        <p15:guide id="43" pos="4955" userDrawn="1">
          <p15:clr>
            <a:srgbClr val="FBAE40"/>
          </p15:clr>
        </p15:guide>
        <p15:guide id="44" pos="5182" userDrawn="1">
          <p15:clr>
            <a:srgbClr val="FBAE40"/>
          </p15:clr>
        </p15:guide>
        <p15:guide id="45" pos="5408" userDrawn="1">
          <p15:clr>
            <a:srgbClr val="FBAE40"/>
          </p15:clr>
        </p15:guide>
        <p15:guide id="46" pos="5635" userDrawn="1">
          <p15:clr>
            <a:srgbClr val="FBAE40"/>
          </p15:clr>
        </p15:guide>
        <p15:guide id="47" pos="5862" userDrawn="1">
          <p15:clr>
            <a:srgbClr val="FBAE40"/>
          </p15:clr>
        </p15:guide>
        <p15:guide id="48" pos="6089" userDrawn="1">
          <p15:clr>
            <a:srgbClr val="FBAE40"/>
          </p15:clr>
        </p15:guide>
        <p15:guide id="49" pos="6316" userDrawn="1">
          <p15:clr>
            <a:srgbClr val="FBAE40"/>
          </p15:clr>
        </p15:guide>
        <p15:guide id="50" pos="654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lajd tytuł sekcji">
    <p:spTree>
      <p:nvGrpSpPr>
        <p:cNvPr id="1" name=""/>
        <p:cNvGrpSpPr/>
        <p:nvPr/>
      </p:nvGrpSpPr>
      <p:grpSpPr>
        <a:xfrm>
          <a:off x="0" y="0"/>
          <a:ext cx="0" cy="0"/>
          <a:chOff x="0" y="0"/>
          <a:chExt cx="0" cy="0"/>
        </a:xfrm>
      </p:grpSpPr>
      <p:sp>
        <p:nvSpPr>
          <p:cNvPr id="10" name="Prostokąt 9">
            <a:extLst>
              <a:ext uri="{FF2B5EF4-FFF2-40B4-BE49-F238E27FC236}">
                <a16:creationId xmlns:a16="http://schemas.microsoft.com/office/drawing/2014/main" xmlns="" id="{0D1F565A-4734-6B49-4F72-233C397DE031}"/>
              </a:ext>
            </a:extLst>
          </p:cNvPr>
          <p:cNvSpPr/>
          <p:nvPr userDrawn="1"/>
        </p:nvSpPr>
        <p:spPr>
          <a:xfrm>
            <a:off x="2825749" y="4500563"/>
            <a:ext cx="7196139" cy="21595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Symbol zastępczy obrazu 8">
            <a:extLst>
              <a:ext uri="{FF2B5EF4-FFF2-40B4-BE49-F238E27FC236}">
                <a16:creationId xmlns:a16="http://schemas.microsoft.com/office/drawing/2014/main" xmlns="" id="{12E8330A-FFD8-2BBA-E745-7200C0738BE5}"/>
              </a:ext>
            </a:extLst>
          </p:cNvPr>
          <p:cNvSpPr>
            <a:spLocks noGrp="1"/>
          </p:cNvSpPr>
          <p:nvPr>
            <p:ph type="pic" sz="quarter" idx="10"/>
          </p:nvPr>
        </p:nvSpPr>
        <p:spPr>
          <a:xfrm>
            <a:off x="669925" y="0"/>
            <a:ext cx="6835775" cy="4859338"/>
          </a:xfrm>
          <a:custGeom>
            <a:avLst/>
            <a:gdLst>
              <a:gd name="connsiteX0" fmla="*/ 0 w 6835775"/>
              <a:gd name="connsiteY0" fmla="*/ 0 h 4859338"/>
              <a:gd name="connsiteX1" fmla="*/ 6835775 w 6835775"/>
              <a:gd name="connsiteY1" fmla="*/ 0 h 4859338"/>
              <a:gd name="connsiteX2" fmla="*/ 6835775 w 6835775"/>
              <a:gd name="connsiteY2" fmla="*/ 4500563 h 4859338"/>
              <a:gd name="connsiteX3" fmla="*/ 2155824 w 6835775"/>
              <a:gd name="connsiteY3" fmla="*/ 4500563 h 4859338"/>
              <a:gd name="connsiteX4" fmla="*/ 2155824 w 6835775"/>
              <a:gd name="connsiteY4" fmla="*/ 4859338 h 4859338"/>
              <a:gd name="connsiteX5" fmla="*/ 0 w 6835775"/>
              <a:gd name="connsiteY5" fmla="*/ 4859338 h 4859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35775" h="4859338">
                <a:moveTo>
                  <a:pt x="0" y="0"/>
                </a:moveTo>
                <a:lnTo>
                  <a:pt x="6835775" y="0"/>
                </a:lnTo>
                <a:lnTo>
                  <a:pt x="6835775" y="4500563"/>
                </a:lnTo>
                <a:lnTo>
                  <a:pt x="2155824" y="4500563"/>
                </a:lnTo>
                <a:lnTo>
                  <a:pt x="2155824" y="4859338"/>
                </a:lnTo>
                <a:lnTo>
                  <a:pt x="0" y="4859338"/>
                </a:lnTo>
                <a:close/>
              </a:path>
            </a:pathLst>
          </a:custGeom>
          <a:solidFill>
            <a:schemeClr val="bg1">
              <a:lumMod val="95000"/>
            </a:schemeClr>
          </a:solidFill>
        </p:spPr>
        <p:txBody>
          <a:bodyPr wrap="square" anchor="ctr" anchorCtr="0">
            <a:noAutofit/>
          </a:bodyPr>
          <a:lstStyle>
            <a:lvl1pPr marL="0" indent="0" algn="ctr">
              <a:buFont typeface="Arial" panose="020B0604020202020204" pitchFamily="34" charset="0"/>
              <a:buNone/>
              <a:defRPr sz="1000"/>
            </a:lvl1pPr>
          </a:lstStyle>
          <a:p>
            <a:r>
              <a:rPr lang="pl-PL"/>
              <a:t>Kliknij ikonę, aby dodać obraz</a:t>
            </a:r>
            <a:endParaRPr lang="pl-PL" dirty="0"/>
          </a:p>
        </p:txBody>
      </p:sp>
      <p:sp>
        <p:nvSpPr>
          <p:cNvPr id="5" name="Prostokąt 4">
            <a:extLst>
              <a:ext uri="{FF2B5EF4-FFF2-40B4-BE49-F238E27FC236}">
                <a16:creationId xmlns:a16="http://schemas.microsoft.com/office/drawing/2014/main" xmlns="" id="{7BF7E1EF-0AB1-F3B1-F5CD-6A2AA3056193}"/>
              </a:ext>
            </a:extLst>
          </p:cNvPr>
          <p:cNvSpPr/>
          <p:nvPr userDrawn="1"/>
        </p:nvSpPr>
        <p:spPr>
          <a:xfrm>
            <a:off x="3905250" y="4500562"/>
            <a:ext cx="3600449" cy="359395"/>
          </a:xfrm>
          <a:prstGeom prst="rect">
            <a:avLst/>
          </a:prstGeom>
          <a:solidFill>
            <a:srgbClr val="0052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a:extLst>
              <a:ext uri="{FF2B5EF4-FFF2-40B4-BE49-F238E27FC236}">
                <a16:creationId xmlns:a16="http://schemas.microsoft.com/office/drawing/2014/main" xmlns="" id="{03E2C530-5988-0861-50D8-1C7FE1662A60}"/>
              </a:ext>
            </a:extLst>
          </p:cNvPr>
          <p:cNvSpPr/>
          <p:nvPr userDrawn="1"/>
        </p:nvSpPr>
        <p:spPr>
          <a:xfrm>
            <a:off x="2825751" y="4500561"/>
            <a:ext cx="1079500" cy="3587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p:cNvSpPr>
            <a:spLocks noGrp="1"/>
          </p:cNvSpPr>
          <p:nvPr>
            <p:ph type="ctrTitle"/>
          </p:nvPr>
        </p:nvSpPr>
        <p:spPr>
          <a:xfrm>
            <a:off x="3186113" y="5195719"/>
            <a:ext cx="6480176" cy="1320421"/>
          </a:xfrm>
        </p:spPr>
        <p:txBody>
          <a:bodyPr anchor="t" anchorCtr="0">
            <a:normAutofit/>
          </a:bodyPr>
          <a:lstStyle>
            <a:lvl1pPr algn="l">
              <a:lnSpc>
                <a:spcPts val="3500"/>
              </a:lnSpc>
              <a:defRPr sz="2800"/>
            </a:lvl1pPr>
          </a:lstStyle>
          <a:p>
            <a:r>
              <a:rPr lang="pl-PL"/>
              <a:t>Kliknij, aby edytować styl</a:t>
            </a:r>
            <a:endParaRPr lang="en-US" dirty="0"/>
          </a:p>
        </p:txBody>
      </p:sp>
    </p:spTree>
    <p:extLst>
      <p:ext uri="{BB962C8B-B14F-4D97-AF65-F5344CB8AC3E}">
        <p14:creationId xmlns:p14="http://schemas.microsoft.com/office/powerpoint/2010/main" val="1007901643"/>
      </p:ext>
    </p:extLst>
  </p:cSld>
  <p:clrMapOvr>
    <a:masterClrMapping/>
  </p:clrMapOvr>
  <p:extLst>
    <p:ext uri="{DCECCB84-F9BA-43D5-87BE-67443E8EF086}">
      <p15:sldGuideLst xmlns:p15="http://schemas.microsoft.com/office/powerpoint/2012/main">
        <p15:guide id="1" pos="193" userDrawn="1">
          <p15:clr>
            <a:srgbClr val="FBAE40"/>
          </p15:clr>
        </p15:guide>
        <p15:guide id="2" orient="horz" pos="113" userDrawn="1">
          <p15:clr>
            <a:srgbClr val="FBAE40"/>
          </p15:clr>
        </p15:guide>
        <p15:guide id="3" orient="horz" pos="2381" userDrawn="1">
          <p15:clr>
            <a:srgbClr val="FBAE40"/>
          </p15:clr>
        </p15:guide>
        <p15:guide id="4" orient="horz" pos="340" userDrawn="1">
          <p15:clr>
            <a:srgbClr val="FBAE40"/>
          </p15:clr>
        </p15:guide>
        <p15:guide id="5" orient="horz" pos="567" userDrawn="1">
          <p15:clr>
            <a:srgbClr val="FBAE40"/>
          </p15:clr>
        </p15:guide>
        <p15:guide id="6" orient="horz" pos="794" userDrawn="1">
          <p15:clr>
            <a:srgbClr val="FBAE40"/>
          </p15:clr>
        </p15:guide>
        <p15:guide id="7" orient="horz" pos="1020" userDrawn="1">
          <p15:clr>
            <a:srgbClr val="FBAE40"/>
          </p15:clr>
        </p15:guide>
        <p15:guide id="8" orient="horz" pos="1247" userDrawn="1">
          <p15:clr>
            <a:srgbClr val="FBAE40"/>
          </p15:clr>
        </p15:guide>
        <p15:guide id="9" orient="horz" pos="1474" userDrawn="1">
          <p15:clr>
            <a:srgbClr val="FBAE40"/>
          </p15:clr>
        </p15:guide>
        <p15:guide id="10" orient="horz" pos="1701" userDrawn="1">
          <p15:clr>
            <a:srgbClr val="FBAE40"/>
          </p15:clr>
        </p15:guide>
        <p15:guide id="11" orient="horz" pos="1927" userDrawn="1">
          <p15:clr>
            <a:srgbClr val="FBAE40"/>
          </p15:clr>
        </p15:guide>
        <p15:guide id="12" orient="horz" pos="2154" userDrawn="1">
          <p15:clr>
            <a:srgbClr val="FBAE40"/>
          </p15:clr>
        </p15:guide>
        <p15:guide id="13" orient="horz" pos="2608" userDrawn="1">
          <p15:clr>
            <a:srgbClr val="FBAE40"/>
          </p15:clr>
        </p15:guide>
        <p15:guide id="14" orient="horz" pos="2835" userDrawn="1">
          <p15:clr>
            <a:srgbClr val="FBAE40"/>
          </p15:clr>
        </p15:guide>
        <p15:guide id="15" orient="horz" pos="3061" userDrawn="1">
          <p15:clr>
            <a:srgbClr val="FBAE40"/>
          </p15:clr>
        </p15:guide>
        <p15:guide id="16" orient="horz" pos="3288" userDrawn="1">
          <p15:clr>
            <a:srgbClr val="FBAE40"/>
          </p15:clr>
        </p15:guide>
        <p15:guide id="17" orient="horz" pos="3515" userDrawn="1">
          <p15:clr>
            <a:srgbClr val="FBAE40"/>
          </p15:clr>
        </p15:guide>
        <p15:guide id="18" orient="horz" pos="3742" userDrawn="1">
          <p15:clr>
            <a:srgbClr val="FBAE40"/>
          </p15:clr>
        </p15:guide>
        <p15:guide id="19" orient="horz" pos="3968" userDrawn="1">
          <p15:clr>
            <a:srgbClr val="FBAE40"/>
          </p15:clr>
        </p15:guide>
        <p15:guide id="20" orient="horz" pos="4195" userDrawn="1">
          <p15:clr>
            <a:srgbClr val="FBAE40"/>
          </p15:clr>
        </p15:guide>
        <p15:guide id="21" orient="horz" pos="4422" userDrawn="1">
          <p15:clr>
            <a:srgbClr val="FBAE40"/>
          </p15:clr>
        </p15:guide>
        <p15:guide id="22" orient="horz" pos="4649" userDrawn="1">
          <p15:clr>
            <a:srgbClr val="FBAE40"/>
          </p15:clr>
        </p15:guide>
        <p15:guide id="23" pos="419" userDrawn="1">
          <p15:clr>
            <a:srgbClr val="FBAE40"/>
          </p15:clr>
        </p15:guide>
        <p15:guide id="24" pos="646" userDrawn="1">
          <p15:clr>
            <a:srgbClr val="FBAE40"/>
          </p15:clr>
        </p15:guide>
        <p15:guide id="25" pos="873" userDrawn="1">
          <p15:clr>
            <a:srgbClr val="FBAE40"/>
          </p15:clr>
        </p15:guide>
        <p15:guide id="26" pos="1100" userDrawn="1">
          <p15:clr>
            <a:srgbClr val="FBAE40"/>
          </p15:clr>
        </p15:guide>
        <p15:guide id="27" pos="1327" userDrawn="1">
          <p15:clr>
            <a:srgbClr val="FBAE40"/>
          </p15:clr>
        </p15:guide>
        <p15:guide id="28" pos="1553" userDrawn="1">
          <p15:clr>
            <a:srgbClr val="FBAE40"/>
          </p15:clr>
        </p15:guide>
        <p15:guide id="29" pos="1780" userDrawn="1">
          <p15:clr>
            <a:srgbClr val="FBAE40"/>
          </p15:clr>
        </p15:guide>
        <p15:guide id="30" pos="2007" userDrawn="1">
          <p15:clr>
            <a:srgbClr val="FBAE40"/>
          </p15:clr>
        </p15:guide>
        <p15:guide id="31" pos="2234" userDrawn="1">
          <p15:clr>
            <a:srgbClr val="FBAE40"/>
          </p15:clr>
        </p15:guide>
        <p15:guide id="32" pos="2460" userDrawn="1">
          <p15:clr>
            <a:srgbClr val="FBAE40"/>
          </p15:clr>
        </p15:guide>
        <p15:guide id="33" pos="2687" userDrawn="1">
          <p15:clr>
            <a:srgbClr val="FBAE40"/>
          </p15:clr>
        </p15:guide>
        <p15:guide id="34" pos="2914" userDrawn="1">
          <p15:clr>
            <a:srgbClr val="FBAE40"/>
          </p15:clr>
        </p15:guide>
        <p15:guide id="35" pos="3141" userDrawn="1">
          <p15:clr>
            <a:srgbClr val="FBAE40"/>
          </p15:clr>
        </p15:guide>
        <p15:guide id="36" pos="3368" userDrawn="1">
          <p15:clr>
            <a:srgbClr val="FBAE40"/>
          </p15:clr>
        </p15:guide>
        <p15:guide id="37" pos="3594" userDrawn="1">
          <p15:clr>
            <a:srgbClr val="FBAE40"/>
          </p15:clr>
        </p15:guide>
        <p15:guide id="38" pos="3821" userDrawn="1">
          <p15:clr>
            <a:srgbClr val="FBAE40"/>
          </p15:clr>
        </p15:guide>
        <p15:guide id="39" pos="4048" userDrawn="1">
          <p15:clr>
            <a:srgbClr val="FBAE40"/>
          </p15:clr>
        </p15:guide>
        <p15:guide id="40" pos="4275" userDrawn="1">
          <p15:clr>
            <a:srgbClr val="FBAE40"/>
          </p15:clr>
        </p15:guide>
        <p15:guide id="41" pos="4501" userDrawn="1">
          <p15:clr>
            <a:srgbClr val="FBAE40"/>
          </p15:clr>
        </p15:guide>
        <p15:guide id="42" pos="4728" userDrawn="1">
          <p15:clr>
            <a:srgbClr val="FBAE40"/>
          </p15:clr>
        </p15:guide>
        <p15:guide id="43" pos="4955" userDrawn="1">
          <p15:clr>
            <a:srgbClr val="FBAE40"/>
          </p15:clr>
        </p15:guide>
        <p15:guide id="44" pos="5182" userDrawn="1">
          <p15:clr>
            <a:srgbClr val="FBAE40"/>
          </p15:clr>
        </p15:guide>
        <p15:guide id="45" pos="5408" userDrawn="1">
          <p15:clr>
            <a:srgbClr val="FBAE40"/>
          </p15:clr>
        </p15:guide>
        <p15:guide id="46" pos="5635" userDrawn="1">
          <p15:clr>
            <a:srgbClr val="FBAE40"/>
          </p15:clr>
        </p15:guide>
        <p15:guide id="47" pos="5862" userDrawn="1">
          <p15:clr>
            <a:srgbClr val="FBAE40"/>
          </p15:clr>
        </p15:guide>
        <p15:guide id="48" pos="6089" userDrawn="1">
          <p15:clr>
            <a:srgbClr val="FBAE40"/>
          </p15:clr>
        </p15:guide>
        <p15:guide id="49" pos="6316" userDrawn="1">
          <p15:clr>
            <a:srgbClr val="FBAE40"/>
          </p15:clr>
        </p15:guide>
        <p15:guide id="50" pos="65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Slajd - tytuł + zawartość z paski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dirty="0"/>
              <a:t>Kliknij, aby edytować style wzorca tekstu</a:t>
            </a:r>
          </a:p>
          <a:p>
            <a:pPr lvl="1"/>
            <a:r>
              <a:rPr lang="pl-PL" dirty="0"/>
              <a:t>Drugi poziom</a:t>
            </a:r>
          </a:p>
          <a:p>
            <a:pPr lvl="2"/>
            <a:r>
              <a:rPr lang="pl-PL" dirty="0"/>
              <a:t>Trzeci poziom</a:t>
            </a:r>
          </a:p>
        </p:txBody>
      </p:sp>
      <p:sp>
        <p:nvSpPr>
          <p:cNvPr id="5" name="Symbol zastępczy numeru slajdu 4">
            <a:extLst>
              <a:ext uri="{FF2B5EF4-FFF2-40B4-BE49-F238E27FC236}">
                <a16:creationId xmlns:a16="http://schemas.microsoft.com/office/drawing/2014/main" xmlns="" id="{96BE561E-99B3-4335-3AEE-43699306B9E0}"/>
              </a:ext>
            </a:extLst>
          </p:cNvPr>
          <p:cNvSpPr>
            <a:spLocks noGrp="1"/>
          </p:cNvSpPr>
          <p:nvPr>
            <p:ph type="sldNum" sz="quarter" idx="10"/>
          </p:nvPr>
        </p:nvSpPr>
        <p:spPr/>
        <p:txBody>
          <a:bodyPr/>
          <a:lstStyle/>
          <a:p>
            <a:fld id="{EB4015AA-59F6-416B-87A6-8E3D940284E2}" type="slidenum">
              <a:rPr lang="pl-PL" smtClean="0"/>
              <a:pPr/>
              <a:t>‹#›</a:t>
            </a:fld>
            <a:endParaRPr lang="pl-PL" dirty="0"/>
          </a:p>
        </p:txBody>
      </p:sp>
    </p:spTree>
    <p:extLst>
      <p:ext uri="{BB962C8B-B14F-4D97-AF65-F5344CB8AC3E}">
        <p14:creationId xmlns:p14="http://schemas.microsoft.com/office/powerpoint/2010/main" val="905279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Slajd - tytuł + 2 elementy zawartości z paski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25906" y="1979837"/>
            <a:ext cx="4140000" cy="4680018"/>
          </a:xfrm>
        </p:spPr>
        <p:txBody>
          <a:bodyPr/>
          <a:lstStyle/>
          <a:p>
            <a:pPr lvl="0"/>
            <a:r>
              <a:rPr lang="pl-PL"/>
              <a:t>Kliknij, aby edytować style wzorca tekstu</a:t>
            </a:r>
          </a:p>
          <a:p>
            <a:pPr lvl="1"/>
            <a:r>
              <a:rPr lang="pl-PL"/>
              <a:t>Drugi poziom</a:t>
            </a:r>
          </a:p>
          <a:p>
            <a:pPr lvl="2"/>
            <a:r>
              <a:rPr lang="pl-PL"/>
              <a:t>Trzeci poziom</a:t>
            </a:r>
          </a:p>
        </p:txBody>
      </p:sp>
      <p:sp>
        <p:nvSpPr>
          <p:cNvPr id="4" name="Content Placeholder 3"/>
          <p:cNvSpPr>
            <a:spLocks noGrp="1"/>
          </p:cNvSpPr>
          <p:nvPr>
            <p:ph sz="half" idx="2"/>
          </p:nvPr>
        </p:nvSpPr>
        <p:spPr>
          <a:xfrm>
            <a:off x="5525906" y="1979613"/>
            <a:ext cx="4140000" cy="4680226"/>
          </a:xfrm>
        </p:spPr>
        <p:txBody>
          <a:bodyPr/>
          <a:lstStyle/>
          <a:p>
            <a:pPr lvl="0"/>
            <a:r>
              <a:rPr lang="pl-PL"/>
              <a:t>Kliknij, aby edytować style wzorca tekstu</a:t>
            </a:r>
          </a:p>
          <a:p>
            <a:pPr lvl="1"/>
            <a:r>
              <a:rPr lang="pl-PL"/>
              <a:t>Drugi poziom</a:t>
            </a:r>
          </a:p>
          <a:p>
            <a:pPr lvl="2"/>
            <a:r>
              <a:rPr lang="pl-PL"/>
              <a:t>Trzeci poziom</a:t>
            </a:r>
          </a:p>
        </p:txBody>
      </p:sp>
      <p:sp>
        <p:nvSpPr>
          <p:cNvPr id="5" name="Symbol zastępczy numeru slajdu 4">
            <a:extLst>
              <a:ext uri="{FF2B5EF4-FFF2-40B4-BE49-F238E27FC236}">
                <a16:creationId xmlns:a16="http://schemas.microsoft.com/office/drawing/2014/main" xmlns="" id="{141AAA0E-45E9-08FB-9373-71A084B88847}"/>
              </a:ext>
            </a:extLst>
          </p:cNvPr>
          <p:cNvSpPr>
            <a:spLocks noGrp="1"/>
          </p:cNvSpPr>
          <p:nvPr>
            <p:ph type="sldNum" sz="quarter" idx="10"/>
          </p:nvPr>
        </p:nvSpPr>
        <p:spPr/>
        <p:txBody>
          <a:bodyPr/>
          <a:lstStyle/>
          <a:p>
            <a:fld id="{EB4015AA-59F6-416B-87A6-8E3D940284E2}" type="slidenum">
              <a:rPr lang="pl-PL" smtClean="0"/>
              <a:pPr/>
              <a:t>‹#›</a:t>
            </a:fld>
            <a:endParaRPr lang="pl-PL" dirty="0"/>
          </a:p>
        </p:txBody>
      </p:sp>
    </p:spTree>
    <p:extLst>
      <p:ext uri="{BB962C8B-B14F-4D97-AF65-F5344CB8AC3E}">
        <p14:creationId xmlns:p14="http://schemas.microsoft.com/office/powerpoint/2010/main" val="3134000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lajd - tytuł + zdjęcie + zawartość z paskiem">
    <p:spTree>
      <p:nvGrpSpPr>
        <p:cNvPr id="1" name=""/>
        <p:cNvGrpSpPr/>
        <p:nvPr/>
      </p:nvGrpSpPr>
      <p:grpSpPr>
        <a:xfrm>
          <a:off x="0" y="0"/>
          <a:ext cx="0" cy="0"/>
          <a:chOff x="0" y="0"/>
          <a:chExt cx="0" cy="0"/>
        </a:xfrm>
      </p:grpSpPr>
      <p:sp>
        <p:nvSpPr>
          <p:cNvPr id="2" name="Title 1"/>
          <p:cNvSpPr>
            <a:spLocks noGrp="1"/>
          </p:cNvSpPr>
          <p:nvPr>
            <p:ph type="title"/>
          </p:nvPr>
        </p:nvSpPr>
        <p:spPr>
          <a:xfrm>
            <a:off x="5345906" y="899836"/>
            <a:ext cx="4320000" cy="1080001"/>
          </a:xfrm>
        </p:spPr>
        <p:txBody>
          <a:bodyPr/>
          <a:lstStyle/>
          <a:p>
            <a:r>
              <a:rPr lang="pl-PL"/>
              <a:t>Kliknij, aby edytować styl</a:t>
            </a:r>
            <a:endParaRPr lang="en-US" dirty="0"/>
          </a:p>
        </p:txBody>
      </p:sp>
      <p:sp>
        <p:nvSpPr>
          <p:cNvPr id="3" name="Content Placeholder 2"/>
          <p:cNvSpPr>
            <a:spLocks noGrp="1"/>
          </p:cNvSpPr>
          <p:nvPr>
            <p:ph sz="half" idx="1"/>
          </p:nvPr>
        </p:nvSpPr>
        <p:spPr>
          <a:xfrm>
            <a:off x="5345906" y="1979837"/>
            <a:ext cx="4320382" cy="4680002"/>
          </a:xfrm>
        </p:spPr>
        <p:txBody>
          <a:bodyPr/>
          <a:lstStyle/>
          <a:p>
            <a:pPr lvl="0"/>
            <a:r>
              <a:rPr lang="pl-PL"/>
              <a:t>Kliknij, aby edytować style wzorca tekstu</a:t>
            </a:r>
          </a:p>
          <a:p>
            <a:pPr lvl="1"/>
            <a:r>
              <a:rPr lang="pl-PL"/>
              <a:t>Drugi poziom</a:t>
            </a:r>
          </a:p>
          <a:p>
            <a:pPr lvl="2"/>
            <a:r>
              <a:rPr lang="pl-PL"/>
              <a:t>Trzeci poziom</a:t>
            </a:r>
          </a:p>
        </p:txBody>
      </p:sp>
      <p:sp>
        <p:nvSpPr>
          <p:cNvPr id="5" name="Symbol zastępczy numeru slajdu 4">
            <a:extLst>
              <a:ext uri="{FF2B5EF4-FFF2-40B4-BE49-F238E27FC236}">
                <a16:creationId xmlns:a16="http://schemas.microsoft.com/office/drawing/2014/main" xmlns="" id="{141AAA0E-45E9-08FB-9373-71A084B88847}"/>
              </a:ext>
            </a:extLst>
          </p:cNvPr>
          <p:cNvSpPr>
            <a:spLocks noGrp="1"/>
          </p:cNvSpPr>
          <p:nvPr>
            <p:ph type="sldNum" sz="quarter" idx="10"/>
          </p:nvPr>
        </p:nvSpPr>
        <p:spPr/>
        <p:txBody>
          <a:bodyPr/>
          <a:lstStyle/>
          <a:p>
            <a:fld id="{EB4015AA-59F6-416B-87A6-8E3D940284E2}" type="slidenum">
              <a:rPr lang="pl-PL" smtClean="0"/>
              <a:pPr/>
              <a:t>‹#›</a:t>
            </a:fld>
            <a:endParaRPr lang="pl-PL" dirty="0"/>
          </a:p>
        </p:txBody>
      </p:sp>
      <p:sp>
        <p:nvSpPr>
          <p:cNvPr id="7" name="Symbol zastępczy obrazu 6">
            <a:extLst>
              <a:ext uri="{FF2B5EF4-FFF2-40B4-BE49-F238E27FC236}">
                <a16:creationId xmlns:a16="http://schemas.microsoft.com/office/drawing/2014/main" xmlns="" id="{E681B9F9-7BA5-2D43-A1BD-8AF5D0250636}"/>
              </a:ext>
            </a:extLst>
          </p:cNvPr>
          <p:cNvSpPr>
            <a:spLocks noGrp="1"/>
          </p:cNvSpPr>
          <p:nvPr>
            <p:ph type="pic" sz="quarter" idx="11"/>
          </p:nvPr>
        </p:nvSpPr>
        <p:spPr>
          <a:xfrm>
            <a:off x="0" y="900113"/>
            <a:ext cx="4986338" cy="5759726"/>
          </a:xfrm>
          <a:solidFill>
            <a:schemeClr val="bg1">
              <a:lumMod val="95000"/>
            </a:schemeClr>
          </a:solidFill>
        </p:spPr>
        <p:txBody>
          <a:bodyPr anchor="ctr" anchorCtr="0"/>
          <a:lstStyle>
            <a:lvl1pPr algn="ctr">
              <a:buFont typeface="Arial" panose="020B0604020202020204" pitchFamily="34" charset="0"/>
              <a:buNone/>
              <a:defRPr sz="1000"/>
            </a:lvl1pPr>
          </a:lstStyle>
          <a:p>
            <a:r>
              <a:rPr lang="pl-PL"/>
              <a:t>Kliknij ikonę, aby dodać obraz</a:t>
            </a:r>
            <a:endParaRPr lang="pl-PL" dirty="0"/>
          </a:p>
        </p:txBody>
      </p:sp>
    </p:spTree>
    <p:extLst>
      <p:ext uri="{BB962C8B-B14F-4D97-AF65-F5344CB8AC3E}">
        <p14:creationId xmlns:p14="http://schemas.microsoft.com/office/powerpoint/2010/main" val="1453987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 preserve="1">
  <p:cSld name="1_Slajd - tytuł + zawartość bez pask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p:txBody>
      </p:sp>
      <p:sp>
        <p:nvSpPr>
          <p:cNvPr id="5" name="Symbol zastępczy numeru slajdu 4">
            <a:extLst>
              <a:ext uri="{FF2B5EF4-FFF2-40B4-BE49-F238E27FC236}">
                <a16:creationId xmlns:a16="http://schemas.microsoft.com/office/drawing/2014/main" xmlns="" id="{96BE561E-99B3-4335-3AEE-43699306B9E0}"/>
              </a:ext>
            </a:extLst>
          </p:cNvPr>
          <p:cNvSpPr>
            <a:spLocks noGrp="1"/>
          </p:cNvSpPr>
          <p:nvPr>
            <p:ph type="sldNum" sz="quarter" idx="10"/>
          </p:nvPr>
        </p:nvSpPr>
        <p:spPr/>
        <p:txBody>
          <a:bodyPr/>
          <a:lstStyle/>
          <a:p>
            <a:fld id="{EB4015AA-59F6-416B-87A6-8E3D940284E2}" type="slidenum">
              <a:rPr lang="pl-PL" smtClean="0"/>
              <a:pPr/>
              <a:t>‹#›</a:t>
            </a:fld>
            <a:endParaRPr lang="pl-PL" dirty="0"/>
          </a:p>
        </p:txBody>
      </p:sp>
      <p:sp>
        <p:nvSpPr>
          <p:cNvPr id="6" name="Prostokąt 5">
            <a:extLst>
              <a:ext uri="{FF2B5EF4-FFF2-40B4-BE49-F238E27FC236}">
                <a16:creationId xmlns:a16="http://schemas.microsoft.com/office/drawing/2014/main" xmlns="" id="{630E28BA-19A4-6182-CE10-65107EDF6B75}"/>
              </a:ext>
            </a:extLst>
          </p:cNvPr>
          <p:cNvSpPr/>
          <p:nvPr userDrawn="1"/>
        </p:nvSpPr>
        <p:spPr>
          <a:xfrm>
            <a:off x="8585546" y="7380288"/>
            <a:ext cx="1080742" cy="179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169991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woObj" preserve="1">
  <p:cSld name="1_Slajd - tytuł + 2 elementy zawartości bez pask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25906" y="1979837"/>
            <a:ext cx="4140000" cy="4680018"/>
          </a:xfrm>
        </p:spPr>
        <p:txBody>
          <a:bodyPr/>
          <a:lstStyle/>
          <a:p>
            <a:pPr lvl="0"/>
            <a:r>
              <a:rPr lang="pl-PL" dirty="0"/>
              <a:t>Kliknij, aby edytować style wzorca tekstu</a:t>
            </a:r>
          </a:p>
          <a:p>
            <a:pPr lvl="1"/>
            <a:r>
              <a:rPr lang="pl-PL" dirty="0"/>
              <a:t>Drugi poziom</a:t>
            </a:r>
          </a:p>
          <a:p>
            <a:pPr lvl="2"/>
            <a:r>
              <a:rPr lang="pl-PL" dirty="0"/>
              <a:t>Trzeci poziom</a:t>
            </a:r>
          </a:p>
        </p:txBody>
      </p:sp>
      <p:sp>
        <p:nvSpPr>
          <p:cNvPr id="4" name="Content Placeholder 3"/>
          <p:cNvSpPr>
            <a:spLocks noGrp="1"/>
          </p:cNvSpPr>
          <p:nvPr>
            <p:ph sz="half" idx="2"/>
          </p:nvPr>
        </p:nvSpPr>
        <p:spPr>
          <a:xfrm>
            <a:off x="5525906" y="1979613"/>
            <a:ext cx="4140000" cy="4680226"/>
          </a:xfrm>
        </p:spPr>
        <p:txBody>
          <a:bodyPr/>
          <a:lstStyle/>
          <a:p>
            <a:pPr lvl="0"/>
            <a:r>
              <a:rPr lang="pl-PL"/>
              <a:t>Kliknij, aby edytować style wzorca tekstu</a:t>
            </a:r>
          </a:p>
          <a:p>
            <a:pPr lvl="1"/>
            <a:r>
              <a:rPr lang="pl-PL"/>
              <a:t>Drugi poziom</a:t>
            </a:r>
          </a:p>
          <a:p>
            <a:pPr lvl="2"/>
            <a:r>
              <a:rPr lang="pl-PL"/>
              <a:t>Trzeci poziom</a:t>
            </a:r>
          </a:p>
        </p:txBody>
      </p:sp>
      <p:sp>
        <p:nvSpPr>
          <p:cNvPr id="5" name="Symbol zastępczy numeru slajdu 4">
            <a:extLst>
              <a:ext uri="{FF2B5EF4-FFF2-40B4-BE49-F238E27FC236}">
                <a16:creationId xmlns:a16="http://schemas.microsoft.com/office/drawing/2014/main" xmlns="" id="{9A72189C-757E-47DF-313E-E0F36399C09C}"/>
              </a:ext>
            </a:extLst>
          </p:cNvPr>
          <p:cNvSpPr>
            <a:spLocks noGrp="1"/>
          </p:cNvSpPr>
          <p:nvPr>
            <p:ph type="sldNum" sz="quarter" idx="10"/>
          </p:nvPr>
        </p:nvSpPr>
        <p:spPr/>
        <p:txBody>
          <a:bodyPr/>
          <a:lstStyle/>
          <a:p>
            <a:fld id="{EB4015AA-59F6-416B-87A6-8E3D940284E2}" type="slidenum">
              <a:rPr lang="pl-PL" smtClean="0"/>
              <a:pPr/>
              <a:t>‹#›</a:t>
            </a:fld>
            <a:endParaRPr lang="pl-PL" dirty="0"/>
          </a:p>
        </p:txBody>
      </p:sp>
      <p:sp>
        <p:nvSpPr>
          <p:cNvPr id="6" name="Prostokąt 5">
            <a:extLst>
              <a:ext uri="{FF2B5EF4-FFF2-40B4-BE49-F238E27FC236}">
                <a16:creationId xmlns:a16="http://schemas.microsoft.com/office/drawing/2014/main" xmlns="" id="{E363107C-97A9-9A5D-A2A2-E6ABB7ED4C62}"/>
              </a:ext>
            </a:extLst>
          </p:cNvPr>
          <p:cNvSpPr/>
          <p:nvPr userDrawn="1"/>
        </p:nvSpPr>
        <p:spPr>
          <a:xfrm>
            <a:off x="8585546" y="7380288"/>
            <a:ext cx="1080742" cy="179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895970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13.xml"/><Relationship Id="rId7" Type="http://schemas.openxmlformats.org/officeDocument/2006/relationships/image" Target="../media/image1.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theme" Target="../theme/theme2.xml"/><Relationship Id="rId5" Type="http://schemas.openxmlformats.org/officeDocument/2006/relationships/slideLayout" Target="../slideLayouts/slideLayout15.xml"/><Relationship Id="rId4" Type="http://schemas.openxmlformats.org/officeDocument/2006/relationships/slideLayout" Target="../slideLayouts/slideLayout1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5525" y="899836"/>
            <a:ext cx="8640381" cy="1080001"/>
          </a:xfrm>
          <a:prstGeom prst="rect">
            <a:avLst/>
          </a:prstGeom>
        </p:spPr>
        <p:txBody>
          <a:bodyPr vert="horz" lIns="0" tIns="0" rIns="0" bIns="0" rtlCol="0" anchor="t" anchorCtr="0">
            <a:normAutofit/>
          </a:bodyPr>
          <a:lstStyle/>
          <a:p>
            <a:r>
              <a:rPr lang="pl-PL" dirty="0"/>
              <a:t>Kliknij, aby edytować styl</a:t>
            </a:r>
            <a:endParaRPr lang="en-US" dirty="0"/>
          </a:p>
        </p:txBody>
      </p:sp>
      <p:sp>
        <p:nvSpPr>
          <p:cNvPr id="3" name="Text Placeholder 2"/>
          <p:cNvSpPr>
            <a:spLocks noGrp="1"/>
          </p:cNvSpPr>
          <p:nvPr>
            <p:ph type="body" idx="1"/>
          </p:nvPr>
        </p:nvSpPr>
        <p:spPr>
          <a:xfrm>
            <a:off x="1025907" y="1979837"/>
            <a:ext cx="8640382" cy="4680002"/>
          </a:xfrm>
          <a:prstGeom prst="rect">
            <a:avLst/>
          </a:prstGeom>
        </p:spPr>
        <p:txBody>
          <a:bodyPr vert="horz" lIns="0" tIns="0" rIns="0" bIns="0" rtlCol="0">
            <a:normAutofit/>
          </a:bodyPr>
          <a:lstStyle/>
          <a:p>
            <a:pPr lvl="0"/>
            <a:r>
              <a:rPr lang="pl-PL" dirty="0"/>
              <a:t>Kliknij, aby edytować style wzorca tekstu</a:t>
            </a:r>
          </a:p>
          <a:p>
            <a:pPr lvl="1"/>
            <a:r>
              <a:rPr lang="pl-PL" dirty="0"/>
              <a:t>Drugi poziom</a:t>
            </a:r>
          </a:p>
          <a:p>
            <a:pPr lvl="2"/>
            <a:r>
              <a:rPr lang="pl-PL" dirty="0"/>
              <a:t>Trzeci poziom</a:t>
            </a:r>
            <a:endParaRPr lang="en-US" dirty="0"/>
          </a:p>
        </p:txBody>
      </p:sp>
      <p:sp>
        <p:nvSpPr>
          <p:cNvPr id="10" name="Prostokąt 9">
            <a:extLst>
              <a:ext uri="{FF2B5EF4-FFF2-40B4-BE49-F238E27FC236}">
                <a16:creationId xmlns:a16="http://schemas.microsoft.com/office/drawing/2014/main" xmlns="" id="{617E16B8-2BD0-D12E-978E-94E428DF9717}"/>
              </a:ext>
            </a:extLst>
          </p:cNvPr>
          <p:cNvSpPr/>
          <p:nvPr userDrawn="1"/>
        </p:nvSpPr>
        <p:spPr>
          <a:xfrm>
            <a:off x="1025870" y="0"/>
            <a:ext cx="1080742" cy="1793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2" name="Prostokąt 11">
            <a:extLst>
              <a:ext uri="{FF2B5EF4-FFF2-40B4-BE49-F238E27FC236}">
                <a16:creationId xmlns:a16="http://schemas.microsoft.com/office/drawing/2014/main" xmlns="" id="{662915FD-1FF3-5CF3-5C57-034114B5E6A2}"/>
              </a:ext>
            </a:extLst>
          </p:cNvPr>
          <p:cNvSpPr/>
          <p:nvPr userDrawn="1"/>
        </p:nvSpPr>
        <p:spPr>
          <a:xfrm>
            <a:off x="2106612" y="0"/>
            <a:ext cx="7559293" cy="179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Symbol zastępczy numeru slajdu 3">
            <a:extLst>
              <a:ext uri="{FF2B5EF4-FFF2-40B4-BE49-F238E27FC236}">
                <a16:creationId xmlns:a16="http://schemas.microsoft.com/office/drawing/2014/main" xmlns="" id="{5026AD61-FC69-65FC-05E3-06AA14C89304}"/>
              </a:ext>
            </a:extLst>
          </p:cNvPr>
          <p:cNvSpPr>
            <a:spLocks noGrp="1"/>
          </p:cNvSpPr>
          <p:nvPr>
            <p:ph type="sldNum" sz="quarter" idx="4"/>
          </p:nvPr>
        </p:nvSpPr>
        <p:spPr>
          <a:xfrm>
            <a:off x="8585200" y="7019837"/>
            <a:ext cx="1080000" cy="180000"/>
          </a:xfrm>
          <a:prstGeom prst="rect">
            <a:avLst/>
          </a:prstGeom>
          <a:noFill/>
        </p:spPr>
        <p:txBody>
          <a:bodyPr vert="horz" lIns="0" tIns="72000" rIns="0" bIns="72000" rtlCol="0" anchor="ctr" anchorCtr="0"/>
          <a:lstStyle>
            <a:lvl1pPr algn="r">
              <a:defRPr sz="1000">
                <a:solidFill>
                  <a:schemeClr val="tx2"/>
                </a:solidFill>
                <a:latin typeface="Open Sans" pitchFamily="2" charset="0"/>
                <a:ea typeface="Open Sans" pitchFamily="2" charset="0"/>
                <a:cs typeface="Open Sans" pitchFamily="2" charset="0"/>
              </a:defRPr>
            </a:lvl1pPr>
          </a:lstStyle>
          <a:p>
            <a:fld id="{EB4015AA-59F6-416B-87A6-8E3D940284E2}" type="slidenum">
              <a:rPr lang="pl-PL" smtClean="0"/>
              <a:pPr/>
              <a:t>‹#›</a:t>
            </a:fld>
            <a:endParaRPr lang="pl-PL" dirty="0"/>
          </a:p>
        </p:txBody>
      </p:sp>
      <p:sp>
        <p:nvSpPr>
          <p:cNvPr id="7" name="Prostokąt 6">
            <a:extLst>
              <a:ext uri="{FF2B5EF4-FFF2-40B4-BE49-F238E27FC236}">
                <a16:creationId xmlns:a16="http://schemas.microsoft.com/office/drawing/2014/main" xmlns="" id="{4C2A84FB-402E-BB6C-632B-D1ADD49B7D8C}"/>
              </a:ext>
            </a:extLst>
          </p:cNvPr>
          <p:cNvSpPr/>
          <p:nvPr userDrawn="1"/>
        </p:nvSpPr>
        <p:spPr>
          <a:xfrm>
            <a:off x="8585546" y="7380288"/>
            <a:ext cx="1080742" cy="179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286163953"/>
      </p:ext>
    </p:extLst>
  </p:cSld>
  <p:clrMap bg1="lt1" tx1="dk1" bg2="lt2" tx2="dk2" accent1="accent1" accent2="accent2" accent3="accent3" accent4="accent4" accent5="accent5" accent6="accent6" hlink="hlink" folHlink="folHlink"/>
  <p:sldLayoutIdLst>
    <p:sldLayoutId id="2147483709" r:id="rId1"/>
    <p:sldLayoutId id="2147483725" r:id="rId2"/>
    <p:sldLayoutId id="2147483720" r:id="rId3"/>
    <p:sldLayoutId id="2147483721" r:id="rId4"/>
    <p:sldLayoutId id="2147483710" r:id="rId5"/>
    <p:sldLayoutId id="2147483712" r:id="rId6"/>
    <p:sldLayoutId id="2147483726" r:id="rId7"/>
    <p:sldLayoutId id="2147483740" r:id="rId8"/>
    <p:sldLayoutId id="2147483723" r:id="rId9"/>
    <p:sldLayoutId id="2147483728" r:id="rId10"/>
  </p:sldLayoutIdLst>
  <p:hf hdr="0" ftr="0"/>
  <p:txStyles>
    <p:titleStyle>
      <a:lvl1pPr algn="l" defTabSz="1007943" rtl="0" eaLnBrk="1" latinLnBrk="0" hangingPunct="1">
        <a:lnSpc>
          <a:spcPts val="3600"/>
        </a:lnSpc>
        <a:spcBef>
          <a:spcPct val="0"/>
        </a:spcBef>
        <a:buNone/>
        <a:defRPr sz="2800" b="1" kern="1200">
          <a:solidFill>
            <a:schemeClr val="tx2"/>
          </a:solidFill>
          <a:latin typeface="Open Sans" pitchFamily="2" charset="0"/>
          <a:ea typeface="Open Sans" pitchFamily="2" charset="0"/>
          <a:cs typeface="Open Sans" pitchFamily="2" charset="0"/>
        </a:defRPr>
      </a:lvl1pPr>
    </p:titleStyle>
    <p:bodyStyle>
      <a:lvl1pPr marL="251986" indent="-251986" algn="l" defTabSz="1007943" rtl="0" eaLnBrk="1" latinLnBrk="0" hangingPunct="1">
        <a:lnSpc>
          <a:spcPts val="2400"/>
        </a:lnSpc>
        <a:spcBef>
          <a:spcPts val="1102"/>
        </a:spcBef>
        <a:buClr>
          <a:schemeClr val="accent1"/>
        </a:buClr>
        <a:buFontTx/>
        <a:buBlip>
          <a:blip r:embed="rId12"/>
        </a:buBlip>
        <a:defRPr sz="1800" kern="1200">
          <a:solidFill>
            <a:schemeClr val="tx1"/>
          </a:solidFill>
          <a:latin typeface="Open Sans" pitchFamily="2" charset="0"/>
          <a:ea typeface="Open Sans" pitchFamily="2" charset="0"/>
          <a:cs typeface="Open Sans" pitchFamily="2" charset="0"/>
        </a:defRPr>
      </a:lvl1pPr>
      <a:lvl2pPr marL="755957" indent="-251986" algn="l" defTabSz="1007943" rtl="0" eaLnBrk="1" latinLnBrk="0" hangingPunct="1">
        <a:lnSpc>
          <a:spcPts val="2400"/>
        </a:lnSpc>
        <a:spcBef>
          <a:spcPts val="551"/>
        </a:spcBef>
        <a:buFontTx/>
        <a:buBlip>
          <a:blip r:embed="rId13"/>
        </a:buBlip>
        <a:defRPr sz="1800" kern="1200">
          <a:solidFill>
            <a:schemeClr val="tx1"/>
          </a:solidFill>
          <a:latin typeface="Open Sans" pitchFamily="2" charset="0"/>
          <a:ea typeface="Open Sans" pitchFamily="2" charset="0"/>
          <a:cs typeface="Open Sans" pitchFamily="2" charset="0"/>
        </a:defRPr>
      </a:lvl2pPr>
      <a:lvl3pPr marL="1259929" indent="-251986" algn="l" defTabSz="1007943" rtl="0" eaLnBrk="1" latinLnBrk="0" hangingPunct="1">
        <a:lnSpc>
          <a:spcPts val="2400"/>
        </a:lnSpc>
        <a:spcBef>
          <a:spcPts val="551"/>
        </a:spcBef>
        <a:buFontTx/>
        <a:buBlip>
          <a:blip r:embed="rId14"/>
        </a:buBlip>
        <a:defRPr sz="1800" kern="1200">
          <a:solidFill>
            <a:schemeClr val="tx1"/>
          </a:solidFill>
          <a:latin typeface="Open Sans" pitchFamily="2" charset="0"/>
          <a:ea typeface="Open Sans" pitchFamily="2" charset="0"/>
          <a:cs typeface="Open Sans" pitchFamily="2" charset="0"/>
        </a:defRPr>
      </a:lvl3pPr>
      <a:lvl4pPr marL="1763900" indent="-251986" algn="l" defTabSz="1007943" rtl="0" eaLnBrk="1" latinLnBrk="0" hangingPunct="1">
        <a:lnSpc>
          <a:spcPts val="2400"/>
        </a:lnSpc>
        <a:spcBef>
          <a:spcPts val="551"/>
        </a:spcBef>
        <a:buFont typeface="Arial" panose="020B0604020202020204" pitchFamily="34" charset="0"/>
        <a:buChar char="•"/>
        <a:defRPr sz="1800" kern="1200">
          <a:solidFill>
            <a:schemeClr val="tx1"/>
          </a:solidFill>
          <a:latin typeface="Open Sans" pitchFamily="2" charset="0"/>
          <a:ea typeface="Open Sans" pitchFamily="2" charset="0"/>
          <a:cs typeface="Open Sans" pitchFamily="2" charset="0"/>
        </a:defRPr>
      </a:lvl4pPr>
      <a:lvl5pPr marL="2267872" indent="-251986" algn="l" defTabSz="1007943" rtl="0" eaLnBrk="1" latinLnBrk="0" hangingPunct="1">
        <a:lnSpc>
          <a:spcPts val="2400"/>
        </a:lnSpc>
        <a:spcBef>
          <a:spcPts val="551"/>
        </a:spcBef>
        <a:buFont typeface="Arial" panose="020B0604020202020204" pitchFamily="34" charset="0"/>
        <a:buChar char="•"/>
        <a:defRPr sz="1800" kern="1200">
          <a:solidFill>
            <a:schemeClr val="tx1"/>
          </a:solidFill>
          <a:latin typeface="Open Sans" pitchFamily="2" charset="0"/>
          <a:ea typeface="Open Sans" pitchFamily="2" charset="0"/>
          <a:cs typeface="Open Sans" pitchFamily="2" charset="0"/>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193" userDrawn="1">
          <p15:clr>
            <a:srgbClr val="F26B43"/>
          </p15:clr>
        </p15:guide>
        <p15:guide id="2" pos="419" userDrawn="1">
          <p15:clr>
            <a:srgbClr val="F26B43"/>
          </p15:clr>
        </p15:guide>
        <p15:guide id="3" pos="646" userDrawn="1">
          <p15:clr>
            <a:srgbClr val="F26B43"/>
          </p15:clr>
        </p15:guide>
        <p15:guide id="4" pos="873" userDrawn="1">
          <p15:clr>
            <a:srgbClr val="F26B43"/>
          </p15:clr>
        </p15:guide>
        <p15:guide id="5" pos="1100" userDrawn="1">
          <p15:clr>
            <a:srgbClr val="F26B43"/>
          </p15:clr>
        </p15:guide>
        <p15:guide id="6" pos="1327" userDrawn="1">
          <p15:clr>
            <a:srgbClr val="F26B43"/>
          </p15:clr>
        </p15:guide>
        <p15:guide id="7" pos="1553" userDrawn="1">
          <p15:clr>
            <a:srgbClr val="F26B43"/>
          </p15:clr>
        </p15:guide>
        <p15:guide id="8" pos="1780" userDrawn="1">
          <p15:clr>
            <a:srgbClr val="F26B43"/>
          </p15:clr>
        </p15:guide>
        <p15:guide id="9" pos="2007" userDrawn="1">
          <p15:clr>
            <a:srgbClr val="F26B43"/>
          </p15:clr>
        </p15:guide>
        <p15:guide id="10" pos="2234" userDrawn="1">
          <p15:clr>
            <a:srgbClr val="F26B43"/>
          </p15:clr>
        </p15:guide>
        <p15:guide id="11" pos="2460" userDrawn="1">
          <p15:clr>
            <a:srgbClr val="F26B43"/>
          </p15:clr>
        </p15:guide>
        <p15:guide id="12" pos="2687" userDrawn="1">
          <p15:clr>
            <a:srgbClr val="F26B43"/>
          </p15:clr>
        </p15:guide>
        <p15:guide id="13" pos="2914" userDrawn="1">
          <p15:clr>
            <a:srgbClr val="F26B43"/>
          </p15:clr>
        </p15:guide>
        <p15:guide id="14" pos="3141" userDrawn="1">
          <p15:clr>
            <a:srgbClr val="F26B43"/>
          </p15:clr>
        </p15:guide>
        <p15:guide id="15" pos="3368" userDrawn="1">
          <p15:clr>
            <a:srgbClr val="F26B43"/>
          </p15:clr>
        </p15:guide>
        <p15:guide id="16" pos="3594" userDrawn="1">
          <p15:clr>
            <a:srgbClr val="F26B43"/>
          </p15:clr>
        </p15:guide>
        <p15:guide id="17" pos="3821" userDrawn="1">
          <p15:clr>
            <a:srgbClr val="F26B43"/>
          </p15:clr>
        </p15:guide>
        <p15:guide id="18" pos="4048" userDrawn="1">
          <p15:clr>
            <a:srgbClr val="F26B43"/>
          </p15:clr>
        </p15:guide>
        <p15:guide id="19" pos="4275" userDrawn="1">
          <p15:clr>
            <a:srgbClr val="F26B43"/>
          </p15:clr>
        </p15:guide>
        <p15:guide id="20" pos="4501" userDrawn="1">
          <p15:clr>
            <a:srgbClr val="F26B43"/>
          </p15:clr>
        </p15:guide>
        <p15:guide id="21" pos="4728" userDrawn="1">
          <p15:clr>
            <a:srgbClr val="F26B43"/>
          </p15:clr>
        </p15:guide>
        <p15:guide id="22" pos="4955" userDrawn="1">
          <p15:clr>
            <a:srgbClr val="F26B43"/>
          </p15:clr>
        </p15:guide>
        <p15:guide id="23" pos="5182" userDrawn="1">
          <p15:clr>
            <a:srgbClr val="F26B43"/>
          </p15:clr>
        </p15:guide>
        <p15:guide id="24" pos="5408" userDrawn="1">
          <p15:clr>
            <a:srgbClr val="F26B43"/>
          </p15:clr>
        </p15:guide>
        <p15:guide id="25" pos="5635" userDrawn="1">
          <p15:clr>
            <a:srgbClr val="F26B43"/>
          </p15:clr>
        </p15:guide>
        <p15:guide id="26" pos="5862" userDrawn="1">
          <p15:clr>
            <a:srgbClr val="F26B43"/>
          </p15:clr>
        </p15:guide>
        <p15:guide id="27" pos="6089" userDrawn="1">
          <p15:clr>
            <a:srgbClr val="F26B43"/>
          </p15:clr>
        </p15:guide>
        <p15:guide id="28" pos="6316" userDrawn="1">
          <p15:clr>
            <a:srgbClr val="F26B43"/>
          </p15:clr>
        </p15:guide>
        <p15:guide id="29" pos="6542" userDrawn="1">
          <p15:clr>
            <a:srgbClr val="F26B43"/>
          </p15:clr>
        </p15:guide>
        <p15:guide id="30" orient="horz" pos="113" userDrawn="1">
          <p15:clr>
            <a:srgbClr val="F26B43"/>
          </p15:clr>
        </p15:guide>
        <p15:guide id="31" orient="horz" pos="340" userDrawn="1">
          <p15:clr>
            <a:srgbClr val="F26B43"/>
          </p15:clr>
        </p15:guide>
        <p15:guide id="32" orient="horz" pos="567" userDrawn="1">
          <p15:clr>
            <a:srgbClr val="F26B43"/>
          </p15:clr>
        </p15:guide>
        <p15:guide id="33" orient="horz" pos="794" userDrawn="1">
          <p15:clr>
            <a:srgbClr val="F26B43"/>
          </p15:clr>
        </p15:guide>
        <p15:guide id="34" orient="horz" pos="1020" userDrawn="1">
          <p15:clr>
            <a:srgbClr val="F26B43"/>
          </p15:clr>
        </p15:guide>
        <p15:guide id="35" orient="horz" pos="1247" userDrawn="1">
          <p15:clr>
            <a:srgbClr val="F26B43"/>
          </p15:clr>
        </p15:guide>
        <p15:guide id="36" orient="horz" pos="1474" userDrawn="1">
          <p15:clr>
            <a:srgbClr val="F26B43"/>
          </p15:clr>
        </p15:guide>
        <p15:guide id="37" orient="horz" pos="1701" userDrawn="1">
          <p15:clr>
            <a:srgbClr val="F26B43"/>
          </p15:clr>
        </p15:guide>
        <p15:guide id="38" orient="horz" pos="1927" userDrawn="1">
          <p15:clr>
            <a:srgbClr val="F26B43"/>
          </p15:clr>
        </p15:guide>
        <p15:guide id="39" orient="horz" pos="2154" userDrawn="1">
          <p15:clr>
            <a:srgbClr val="F26B43"/>
          </p15:clr>
        </p15:guide>
        <p15:guide id="40" orient="horz" pos="2381" userDrawn="1">
          <p15:clr>
            <a:srgbClr val="F26B43"/>
          </p15:clr>
        </p15:guide>
        <p15:guide id="41" orient="horz" pos="2608" userDrawn="1">
          <p15:clr>
            <a:srgbClr val="F26B43"/>
          </p15:clr>
        </p15:guide>
        <p15:guide id="42" orient="horz" pos="2835" userDrawn="1">
          <p15:clr>
            <a:srgbClr val="F26B43"/>
          </p15:clr>
        </p15:guide>
        <p15:guide id="43" orient="horz" pos="3061" userDrawn="1">
          <p15:clr>
            <a:srgbClr val="F26B43"/>
          </p15:clr>
        </p15:guide>
        <p15:guide id="44" orient="horz" pos="3288" userDrawn="1">
          <p15:clr>
            <a:srgbClr val="F26B43"/>
          </p15:clr>
        </p15:guide>
        <p15:guide id="45" orient="horz" pos="3515" userDrawn="1">
          <p15:clr>
            <a:srgbClr val="F26B43"/>
          </p15:clr>
        </p15:guide>
        <p15:guide id="46" orient="horz" pos="3742" userDrawn="1">
          <p15:clr>
            <a:srgbClr val="F26B43"/>
          </p15:clr>
        </p15:guide>
        <p15:guide id="47" orient="horz" pos="3968" userDrawn="1">
          <p15:clr>
            <a:srgbClr val="F26B43"/>
          </p15:clr>
        </p15:guide>
        <p15:guide id="48" orient="horz" pos="4195" userDrawn="1">
          <p15:clr>
            <a:srgbClr val="F26B43"/>
          </p15:clr>
        </p15:guide>
        <p15:guide id="49" orient="horz" pos="4422" userDrawn="1">
          <p15:clr>
            <a:srgbClr val="F26B43"/>
          </p15:clr>
        </p15:guide>
        <p15:guide id="50" orient="horz" pos="4649"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rostokąt 9"/>
          <p:cNvSpPr/>
          <p:nvPr/>
        </p:nvSpPr>
        <p:spPr>
          <a:xfrm>
            <a:off x="1026938" y="-1"/>
            <a:ext cx="1081867" cy="179465"/>
          </a:xfrm>
          <a:prstGeom prst="rect">
            <a:avLst/>
          </a:prstGeom>
          <a:solidFill>
            <a:schemeClr val="accent1"/>
          </a:solidFill>
          <a:ln w="12700">
            <a:miter lim="400000"/>
          </a:ln>
        </p:spPr>
        <p:txBody>
          <a:bodyPr lIns="45738" rIns="45738" anchor="ctr"/>
          <a:lstStyle/>
          <a:p>
            <a:pPr algn="ctr" hangingPunct="0">
              <a:defRPr>
                <a:solidFill>
                  <a:srgbClr val="FFFFFF"/>
                </a:solidFill>
              </a:defRPr>
            </a:pPr>
            <a:endParaRPr sz="1801" kern="0">
              <a:solidFill>
                <a:srgbClr val="FFFFFF"/>
              </a:solidFill>
              <a:sym typeface="Calibri"/>
            </a:endParaRPr>
          </a:p>
        </p:txBody>
      </p:sp>
      <p:sp>
        <p:nvSpPr>
          <p:cNvPr id="3" name="Prostokąt 11"/>
          <p:cNvSpPr/>
          <p:nvPr/>
        </p:nvSpPr>
        <p:spPr>
          <a:xfrm>
            <a:off x="2108803" y="-1"/>
            <a:ext cx="7567159" cy="179465"/>
          </a:xfrm>
          <a:prstGeom prst="rect">
            <a:avLst/>
          </a:prstGeom>
          <a:solidFill>
            <a:schemeClr val="accent2"/>
          </a:solidFill>
          <a:ln w="12700">
            <a:miter lim="400000"/>
          </a:ln>
        </p:spPr>
        <p:txBody>
          <a:bodyPr lIns="45738" rIns="45738" anchor="ctr"/>
          <a:lstStyle/>
          <a:p>
            <a:pPr algn="ctr" hangingPunct="0">
              <a:defRPr>
                <a:solidFill>
                  <a:srgbClr val="FFFFFF"/>
                </a:solidFill>
              </a:defRPr>
            </a:pPr>
            <a:endParaRPr sz="1801" kern="0">
              <a:solidFill>
                <a:srgbClr val="FFFFFF"/>
              </a:solidFill>
              <a:sym typeface="Calibri"/>
            </a:endParaRPr>
          </a:p>
        </p:txBody>
      </p:sp>
      <p:sp>
        <p:nvSpPr>
          <p:cNvPr id="4" name="Prostokąt 6"/>
          <p:cNvSpPr/>
          <p:nvPr/>
        </p:nvSpPr>
        <p:spPr>
          <a:xfrm>
            <a:off x="8594479" y="7383390"/>
            <a:ext cx="1081867" cy="179464"/>
          </a:xfrm>
          <a:prstGeom prst="rect">
            <a:avLst/>
          </a:prstGeom>
          <a:solidFill>
            <a:schemeClr val="accent2"/>
          </a:solidFill>
          <a:ln w="12700">
            <a:miter lim="400000"/>
          </a:ln>
        </p:spPr>
        <p:txBody>
          <a:bodyPr lIns="45738" rIns="45738" anchor="ctr"/>
          <a:lstStyle/>
          <a:p>
            <a:pPr algn="ctr" hangingPunct="0">
              <a:defRPr>
                <a:solidFill>
                  <a:srgbClr val="FFFFFF"/>
                </a:solidFill>
              </a:defRPr>
            </a:pPr>
            <a:endParaRPr sz="1801" kern="0">
              <a:solidFill>
                <a:srgbClr val="FFFFFF"/>
              </a:solidFill>
              <a:sym typeface="Calibri"/>
            </a:endParaRPr>
          </a:p>
        </p:txBody>
      </p:sp>
      <p:sp>
        <p:nvSpPr>
          <p:cNvPr id="5" name="Tekst tytułowy"/>
          <p:cNvSpPr txBox="1">
            <a:spLocks noGrp="1"/>
          </p:cNvSpPr>
          <p:nvPr>
            <p:ph type="title"/>
          </p:nvPr>
        </p:nvSpPr>
        <p:spPr>
          <a:xfrm>
            <a:off x="1026592" y="900213"/>
            <a:ext cx="8649372" cy="108045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p>
            <a:r>
              <a:t>Tekst tytułowy</a:t>
            </a:r>
          </a:p>
        </p:txBody>
      </p:sp>
      <p:sp>
        <p:nvSpPr>
          <p:cNvPr id="6" name="Treść - poziom 1…"/>
          <p:cNvSpPr txBox="1">
            <a:spLocks noGrp="1"/>
          </p:cNvSpPr>
          <p:nvPr>
            <p:ph type="body" idx="1"/>
          </p:nvPr>
        </p:nvSpPr>
        <p:spPr>
          <a:xfrm>
            <a:off x="1026974" y="1980669"/>
            <a:ext cx="8649373" cy="46819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a:buBlip>
                <a:blip r:embed="rId7"/>
              </a:buBlip>
            </a:lvl1pPr>
            <a:lvl2pPr>
              <a:buBlip>
                <a:blip r:embed="rId8"/>
              </a:buBlip>
            </a:lvl2pPr>
            <a:lvl3pPr>
              <a:buBlip>
                <a:blip r:embed="rId9"/>
              </a:buBlip>
            </a:lvl3pPr>
          </a:lstStyle>
          <a:p>
            <a:r>
              <a:t>Treść - poziom 1</a:t>
            </a:r>
          </a:p>
          <a:p>
            <a:pPr lvl="1"/>
            <a:r>
              <a:t>Treść - poziom 2</a:t>
            </a:r>
          </a:p>
          <a:p>
            <a:pPr lvl="2"/>
            <a:r>
              <a:t>Treść - poziom 3</a:t>
            </a:r>
          </a:p>
          <a:p>
            <a:pPr lvl="3"/>
            <a:r>
              <a:t>Treść - poziom 4</a:t>
            </a:r>
          </a:p>
          <a:p>
            <a:pPr lvl="4"/>
            <a:r>
              <a:t>Treść - poziom 5</a:t>
            </a:r>
          </a:p>
        </p:txBody>
      </p:sp>
      <p:sp>
        <p:nvSpPr>
          <p:cNvPr id="7" name="Numer slajdu"/>
          <p:cNvSpPr txBox="1">
            <a:spLocks noGrp="1"/>
          </p:cNvSpPr>
          <p:nvPr>
            <p:ph type="sldNum" sz="quarter" idx="2"/>
          </p:nvPr>
        </p:nvSpPr>
        <p:spPr>
          <a:xfrm>
            <a:off x="9519764" y="7035880"/>
            <a:ext cx="155492" cy="153888"/>
          </a:xfrm>
          <a:prstGeom prst="rect">
            <a:avLst/>
          </a:prstGeom>
          <a:ln w="12700">
            <a:miter lim="400000"/>
          </a:ln>
        </p:spPr>
        <p:txBody>
          <a:bodyPr wrap="none" lIns="0" tIns="0" rIns="0" bIns="0" anchor="ctr">
            <a:spAutoFit/>
          </a:bodyPr>
          <a:lstStyle>
            <a:lvl1pPr algn="r">
              <a:defRPr sz="1000">
                <a:solidFill>
                  <a:srgbClr val="002073"/>
                </a:solidFill>
                <a:latin typeface="Open Sans"/>
                <a:ea typeface="Open Sans"/>
                <a:cs typeface="Open Sans"/>
                <a:sym typeface="Open Sans"/>
              </a:defRPr>
            </a:lvl1pPr>
          </a:lstStyle>
          <a:p>
            <a:pPr hangingPunct="0"/>
            <a:fld id="{86CB4B4D-7CA3-9044-876B-883B54F8677D}" type="slidenum">
              <a:rPr kern="0"/>
              <a:pPr hangingPunct="0"/>
              <a:t>‹#›</a:t>
            </a:fld>
            <a:endParaRPr kern="0"/>
          </a:p>
        </p:txBody>
      </p:sp>
    </p:spTree>
    <p:extLst>
      <p:ext uri="{BB962C8B-B14F-4D97-AF65-F5344CB8AC3E}">
        <p14:creationId xmlns:p14="http://schemas.microsoft.com/office/powerpoint/2010/main" val="2218926425"/>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Lst>
  <p:transition spd="med"/>
  <p:txStyles>
    <p:titleStyle>
      <a:lvl1pPr marL="0" marR="0" indent="0" algn="l" defTabSz="1008346" rtl="0" latinLnBrk="0">
        <a:lnSpc>
          <a:spcPts val="3601"/>
        </a:lnSpc>
        <a:spcBef>
          <a:spcPts val="0"/>
        </a:spcBef>
        <a:spcAft>
          <a:spcPts val="0"/>
        </a:spcAft>
        <a:buClrTx/>
        <a:buSzTx/>
        <a:buFontTx/>
        <a:buNone/>
        <a:tabLst/>
        <a:defRPr sz="2801" b="1" i="0" u="none" strike="noStrike" cap="none" spc="0" baseline="0">
          <a:solidFill>
            <a:srgbClr val="002073"/>
          </a:solidFill>
          <a:uFillTx/>
          <a:latin typeface="Open Sans"/>
          <a:ea typeface="Open Sans"/>
          <a:cs typeface="Open Sans"/>
          <a:sym typeface="Open Sans"/>
        </a:defRPr>
      </a:lvl1pPr>
      <a:lvl2pPr marL="0" marR="0" indent="0" algn="l" defTabSz="1008346" rtl="0" latinLnBrk="0">
        <a:lnSpc>
          <a:spcPts val="3601"/>
        </a:lnSpc>
        <a:spcBef>
          <a:spcPts val="0"/>
        </a:spcBef>
        <a:spcAft>
          <a:spcPts val="0"/>
        </a:spcAft>
        <a:buClrTx/>
        <a:buSzTx/>
        <a:buFontTx/>
        <a:buNone/>
        <a:tabLst/>
        <a:defRPr sz="2801" b="1" i="0" u="none" strike="noStrike" cap="none" spc="0" baseline="0">
          <a:solidFill>
            <a:srgbClr val="002073"/>
          </a:solidFill>
          <a:uFillTx/>
          <a:latin typeface="Open Sans"/>
          <a:ea typeface="Open Sans"/>
          <a:cs typeface="Open Sans"/>
          <a:sym typeface="Open Sans"/>
        </a:defRPr>
      </a:lvl2pPr>
      <a:lvl3pPr marL="0" marR="0" indent="0" algn="l" defTabSz="1008346" rtl="0" latinLnBrk="0">
        <a:lnSpc>
          <a:spcPts val="3601"/>
        </a:lnSpc>
        <a:spcBef>
          <a:spcPts val="0"/>
        </a:spcBef>
        <a:spcAft>
          <a:spcPts val="0"/>
        </a:spcAft>
        <a:buClrTx/>
        <a:buSzTx/>
        <a:buFontTx/>
        <a:buNone/>
        <a:tabLst/>
        <a:defRPr sz="2801" b="1" i="0" u="none" strike="noStrike" cap="none" spc="0" baseline="0">
          <a:solidFill>
            <a:srgbClr val="002073"/>
          </a:solidFill>
          <a:uFillTx/>
          <a:latin typeface="Open Sans"/>
          <a:ea typeface="Open Sans"/>
          <a:cs typeface="Open Sans"/>
          <a:sym typeface="Open Sans"/>
        </a:defRPr>
      </a:lvl3pPr>
      <a:lvl4pPr marL="0" marR="0" indent="0" algn="l" defTabSz="1008346" rtl="0" latinLnBrk="0">
        <a:lnSpc>
          <a:spcPts val="3601"/>
        </a:lnSpc>
        <a:spcBef>
          <a:spcPts val="0"/>
        </a:spcBef>
        <a:spcAft>
          <a:spcPts val="0"/>
        </a:spcAft>
        <a:buClrTx/>
        <a:buSzTx/>
        <a:buFontTx/>
        <a:buNone/>
        <a:tabLst/>
        <a:defRPr sz="2801" b="1" i="0" u="none" strike="noStrike" cap="none" spc="0" baseline="0">
          <a:solidFill>
            <a:srgbClr val="002073"/>
          </a:solidFill>
          <a:uFillTx/>
          <a:latin typeface="Open Sans"/>
          <a:ea typeface="Open Sans"/>
          <a:cs typeface="Open Sans"/>
          <a:sym typeface="Open Sans"/>
        </a:defRPr>
      </a:lvl4pPr>
      <a:lvl5pPr marL="0" marR="0" indent="0" algn="l" defTabSz="1008346" rtl="0" latinLnBrk="0">
        <a:lnSpc>
          <a:spcPts val="3601"/>
        </a:lnSpc>
        <a:spcBef>
          <a:spcPts val="0"/>
        </a:spcBef>
        <a:spcAft>
          <a:spcPts val="0"/>
        </a:spcAft>
        <a:buClrTx/>
        <a:buSzTx/>
        <a:buFontTx/>
        <a:buNone/>
        <a:tabLst/>
        <a:defRPr sz="2801" b="1" i="0" u="none" strike="noStrike" cap="none" spc="0" baseline="0">
          <a:solidFill>
            <a:srgbClr val="002073"/>
          </a:solidFill>
          <a:uFillTx/>
          <a:latin typeface="Open Sans"/>
          <a:ea typeface="Open Sans"/>
          <a:cs typeface="Open Sans"/>
          <a:sym typeface="Open Sans"/>
        </a:defRPr>
      </a:lvl5pPr>
      <a:lvl6pPr marL="0" marR="0" indent="0" algn="l" defTabSz="1008346" rtl="0" latinLnBrk="0">
        <a:lnSpc>
          <a:spcPts val="3601"/>
        </a:lnSpc>
        <a:spcBef>
          <a:spcPts val="0"/>
        </a:spcBef>
        <a:spcAft>
          <a:spcPts val="0"/>
        </a:spcAft>
        <a:buClrTx/>
        <a:buSzTx/>
        <a:buFontTx/>
        <a:buNone/>
        <a:tabLst/>
        <a:defRPr sz="2801" b="1" i="0" u="none" strike="noStrike" cap="none" spc="0" baseline="0">
          <a:solidFill>
            <a:srgbClr val="002073"/>
          </a:solidFill>
          <a:uFillTx/>
          <a:latin typeface="Open Sans"/>
          <a:ea typeface="Open Sans"/>
          <a:cs typeface="Open Sans"/>
          <a:sym typeface="Open Sans"/>
        </a:defRPr>
      </a:lvl6pPr>
      <a:lvl7pPr marL="0" marR="0" indent="0" algn="l" defTabSz="1008346" rtl="0" latinLnBrk="0">
        <a:lnSpc>
          <a:spcPts val="3601"/>
        </a:lnSpc>
        <a:spcBef>
          <a:spcPts val="0"/>
        </a:spcBef>
        <a:spcAft>
          <a:spcPts val="0"/>
        </a:spcAft>
        <a:buClrTx/>
        <a:buSzTx/>
        <a:buFontTx/>
        <a:buNone/>
        <a:tabLst/>
        <a:defRPr sz="2801" b="1" i="0" u="none" strike="noStrike" cap="none" spc="0" baseline="0">
          <a:solidFill>
            <a:srgbClr val="002073"/>
          </a:solidFill>
          <a:uFillTx/>
          <a:latin typeface="Open Sans"/>
          <a:ea typeface="Open Sans"/>
          <a:cs typeface="Open Sans"/>
          <a:sym typeface="Open Sans"/>
        </a:defRPr>
      </a:lvl7pPr>
      <a:lvl8pPr marL="0" marR="0" indent="0" algn="l" defTabSz="1008346" rtl="0" latinLnBrk="0">
        <a:lnSpc>
          <a:spcPts val="3601"/>
        </a:lnSpc>
        <a:spcBef>
          <a:spcPts val="0"/>
        </a:spcBef>
        <a:spcAft>
          <a:spcPts val="0"/>
        </a:spcAft>
        <a:buClrTx/>
        <a:buSzTx/>
        <a:buFontTx/>
        <a:buNone/>
        <a:tabLst/>
        <a:defRPr sz="2801" b="1" i="0" u="none" strike="noStrike" cap="none" spc="0" baseline="0">
          <a:solidFill>
            <a:srgbClr val="002073"/>
          </a:solidFill>
          <a:uFillTx/>
          <a:latin typeface="Open Sans"/>
          <a:ea typeface="Open Sans"/>
          <a:cs typeface="Open Sans"/>
          <a:sym typeface="Open Sans"/>
        </a:defRPr>
      </a:lvl8pPr>
      <a:lvl9pPr marL="0" marR="0" indent="0" algn="l" defTabSz="1008346" rtl="0" latinLnBrk="0">
        <a:lnSpc>
          <a:spcPts val="3601"/>
        </a:lnSpc>
        <a:spcBef>
          <a:spcPts val="0"/>
        </a:spcBef>
        <a:spcAft>
          <a:spcPts val="0"/>
        </a:spcAft>
        <a:buClrTx/>
        <a:buSzTx/>
        <a:buFontTx/>
        <a:buNone/>
        <a:tabLst/>
        <a:defRPr sz="2801" b="1" i="0" u="none" strike="noStrike" cap="none" spc="0" baseline="0">
          <a:solidFill>
            <a:srgbClr val="002073"/>
          </a:solidFill>
          <a:uFillTx/>
          <a:latin typeface="Open Sans"/>
          <a:ea typeface="Open Sans"/>
          <a:cs typeface="Open Sans"/>
          <a:sym typeface="Open Sans"/>
        </a:defRPr>
      </a:lvl9pPr>
    </p:titleStyle>
    <p:bodyStyle>
      <a:lvl1pPr marL="252086" marR="0" indent="-252086" algn="l" defTabSz="1008346" rtl="0" latinLnBrk="0">
        <a:lnSpc>
          <a:spcPts val="2401"/>
        </a:lnSpc>
        <a:spcBef>
          <a:spcPts val="1100"/>
        </a:spcBef>
        <a:spcAft>
          <a:spcPts val="0"/>
        </a:spcAft>
        <a:buClrTx/>
        <a:buSzPct val="100000"/>
        <a:buFontTx/>
        <a:buBlip>
          <a:blip r:embed="rId7"/>
        </a:buBlip>
        <a:tabLst/>
        <a:defRPr sz="1801" b="0" i="0" u="none" strike="noStrike" cap="none" spc="0" baseline="0">
          <a:solidFill>
            <a:srgbClr val="000000"/>
          </a:solidFill>
          <a:uFillTx/>
          <a:latin typeface="Open Sans"/>
          <a:ea typeface="Open Sans"/>
          <a:cs typeface="Open Sans"/>
          <a:sym typeface="Open Sans"/>
        </a:defRPr>
      </a:lvl1pPr>
      <a:lvl2pPr marL="756259" marR="0" indent="-252087" algn="l" defTabSz="1008346" rtl="0" latinLnBrk="0">
        <a:lnSpc>
          <a:spcPts val="2401"/>
        </a:lnSpc>
        <a:spcBef>
          <a:spcPts val="1100"/>
        </a:spcBef>
        <a:spcAft>
          <a:spcPts val="0"/>
        </a:spcAft>
        <a:buClrTx/>
        <a:buSzPct val="100000"/>
        <a:buFontTx/>
        <a:buBlip>
          <a:blip r:embed="rId8"/>
        </a:buBlip>
        <a:tabLst/>
        <a:defRPr sz="1801" b="0" i="0" u="none" strike="noStrike" cap="none" spc="0" baseline="0">
          <a:solidFill>
            <a:srgbClr val="000000"/>
          </a:solidFill>
          <a:uFillTx/>
          <a:latin typeface="Open Sans"/>
          <a:ea typeface="Open Sans"/>
          <a:cs typeface="Open Sans"/>
          <a:sym typeface="Open Sans"/>
        </a:defRPr>
      </a:lvl2pPr>
      <a:lvl3pPr marL="1260433" marR="0" indent="-252086" algn="l" defTabSz="1008346" rtl="0" latinLnBrk="0">
        <a:lnSpc>
          <a:spcPts val="2401"/>
        </a:lnSpc>
        <a:spcBef>
          <a:spcPts val="1100"/>
        </a:spcBef>
        <a:spcAft>
          <a:spcPts val="0"/>
        </a:spcAft>
        <a:buClrTx/>
        <a:buSzPct val="100000"/>
        <a:buFontTx/>
        <a:buBlip>
          <a:blip r:embed="rId9"/>
        </a:buBlip>
        <a:tabLst/>
        <a:defRPr sz="1801" b="0" i="0" u="none" strike="noStrike" cap="none" spc="0" baseline="0">
          <a:solidFill>
            <a:srgbClr val="000000"/>
          </a:solidFill>
          <a:uFillTx/>
          <a:latin typeface="Open Sans"/>
          <a:ea typeface="Open Sans"/>
          <a:cs typeface="Open Sans"/>
          <a:sym typeface="Open Sans"/>
        </a:defRPr>
      </a:lvl3pPr>
      <a:lvl4pPr marL="1764606" marR="0" indent="-252086" algn="l" defTabSz="1008346" rtl="0" latinLnBrk="0">
        <a:lnSpc>
          <a:spcPts val="2401"/>
        </a:lnSpc>
        <a:spcBef>
          <a:spcPts val="1100"/>
        </a:spcBef>
        <a:spcAft>
          <a:spcPts val="0"/>
        </a:spcAft>
        <a:buClrTx/>
        <a:buSzPct val="100000"/>
        <a:buFontTx/>
        <a:buChar char="•"/>
        <a:tabLst/>
        <a:defRPr sz="1801" b="0" i="0" u="none" strike="noStrike" cap="none" spc="0" baseline="0">
          <a:solidFill>
            <a:srgbClr val="000000"/>
          </a:solidFill>
          <a:uFillTx/>
          <a:latin typeface="Open Sans"/>
          <a:ea typeface="Open Sans"/>
          <a:cs typeface="Open Sans"/>
          <a:sym typeface="Open Sans"/>
        </a:defRPr>
      </a:lvl4pPr>
      <a:lvl5pPr marL="2268779" marR="0" indent="-252086" algn="l" defTabSz="1008346" rtl="0" latinLnBrk="0">
        <a:lnSpc>
          <a:spcPts val="2401"/>
        </a:lnSpc>
        <a:spcBef>
          <a:spcPts val="1100"/>
        </a:spcBef>
        <a:spcAft>
          <a:spcPts val="0"/>
        </a:spcAft>
        <a:buClrTx/>
        <a:buSzPct val="100000"/>
        <a:buFontTx/>
        <a:buChar char="•"/>
        <a:tabLst/>
        <a:defRPr sz="1801" b="0" i="0" u="none" strike="noStrike" cap="none" spc="0" baseline="0">
          <a:solidFill>
            <a:srgbClr val="000000"/>
          </a:solidFill>
          <a:uFillTx/>
          <a:latin typeface="Open Sans"/>
          <a:ea typeface="Open Sans"/>
          <a:cs typeface="Open Sans"/>
          <a:sym typeface="Open Sans"/>
        </a:defRPr>
      </a:lvl5pPr>
      <a:lvl6pPr marL="2759684" marR="0" indent="-238818" algn="l" defTabSz="1008346" rtl="0" latinLnBrk="0">
        <a:lnSpc>
          <a:spcPts val="2401"/>
        </a:lnSpc>
        <a:spcBef>
          <a:spcPts val="1100"/>
        </a:spcBef>
        <a:spcAft>
          <a:spcPts val="0"/>
        </a:spcAft>
        <a:buClrTx/>
        <a:buSzPct val="100000"/>
        <a:buFontTx/>
        <a:buChar char="•"/>
        <a:tabLst/>
        <a:defRPr sz="1801" b="0" i="0" u="none" strike="noStrike" cap="none" spc="0" baseline="0">
          <a:solidFill>
            <a:srgbClr val="000000"/>
          </a:solidFill>
          <a:uFillTx/>
          <a:latin typeface="Open Sans"/>
          <a:ea typeface="Open Sans"/>
          <a:cs typeface="Open Sans"/>
          <a:sym typeface="Open Sans"/>
        </a:defRPr>
      </a:lvl6pPr>
      <a:lvl7pPr marL="3263857" marR="0" indent="-238818" algn="l" defTabSz="1008346" rtl="0" latinLnBrk="0">
        <a:lnSpc>
          <a:spcPts val="2401"/>
        </a:lnSpc>
        <a:spcBef>
          <a:spcPts val="1100"/>
        </a:spcBef>
        <a:spcAft>
          <a:spcPts val="0"/>
        </a:spcAft>
        <a:buClrTx/>
        <a:buSzPct val="100000"/>
        <a:buFontTx/>
        <a:buChar char="•"/>
        <a:tabLst/>
        <a:defRPr sz="1801" b="0" i="0" u="none" strike="noStrike" cap="none" spc="0" baseline="0">
          <a:solidFill>
            <a:srgbClr val="000000"/>
          </a:solidFill>
          <a:uFillTx/>
          <a:latin typeface="Open Sans"/>
          <a:ea typeface="Open Sans"/>
          <a:cs typeface="Open Sans"/>
          <a:sym typeface="Open Sans"/>
        </a:defRPr>
      </a:lvl7pPr>
      <a:lvl8pPr marL="3768031" marR="0" indent="-238818" algn="l" defTabSz="1008346" rtl="0" latinLnBrk="0">
        <a:lnSpc>
          <a:spcPts val="2401"/>
        </a:lnSpc>
        <a:spcBef>
          <a:spcPts val="1100"/>
        </a:spcBef>
        <a:spcAft>
          <a:spcPts val="0"/>
        </a:spcAft>
        <a:buClrTx/>
        <a:buSzPct val="100000"/>
        <a:buFontTx/>
        <a:buChar char="•"/>
        <a:tabLst/>
        <a:defRPr sz="1801" b="0" i="0" u="none" strike="noStrike" cap="none" spc="0" baseline="0">
          <a:solidFill>
            <a:srgbClr val="000000"/>
          </a:solidFill>
          <a:uFillTx/>
          <a:latin typeface="Open Sans"/>
          <a:ea typeface="Open Sans"/>
          <a:cs typeface="Open Sans"/>
          <a:sym typeface="Open Sans"/>
        </a:defRPr>
      </a:lvl8pPr>
      <a:lvl9pPr marL="4272203" marR="0" indent="-238818" algn="l" defTabSz="1008346" rtl="0" latinLnBrk="0">
        <a:lnSpc>
          <a:spcPts val="2401"/>
        </a:lnSpc>
        <a:spcBef>
          <a:spcPts val="1100"/>
        </a:spcBef>
        <a:spcAft>
          <a:spcPts val="0"/>
        </a:spcAft>
        <a:buClrTx/>
        <a:buSzPct val="100000"/>
        <a:buFontTx/>
        <a:buChar char="•"/>
        <a:tabLst/>
        <a:defRPr sz="1801" b="0" i="0" u="none" strike="noStrike" cap="none" spc="0" baseline="0">
          <a:solidFill>
            <a:srgbClr val="000000"/>
          </a:solidFill>
          <a:uFillTx/>
          <a:latin typeface="Open Sans"/>
          <a:ea typeface="Open Sans"/>
          <a:cs typeface="Open Sans"/>
          <a:sym typeface="Open Sans"/>
        </a:defRPr>
      </a:lvl9pPr>
    </p:bodyStyle>
    <p:otherStyle>
      <a:lvl1pPr marL="0" marR="0" indent="0" algn="r" defTabSz="457383"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Open Sans"/>
        </a:defRPr>
      </a:lvl1pPr>
      <a:lvl2pPr marL="0" marR="0" indent="457383" algn="r" defTabSz="457383"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Open Sans"/>
        </a:defRPr>
      </a:lvl2pPr>
      <a:lvl3pPr marL="0" marR="0" indent="914766" algn="r" defTabSz="457383"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Open Sans"/>
        </a:defRPr>
      </a:lvl3pPr>
      <a:lvl4pPr marL="0" marR="0" indent="1372149" algn="r" defTabSz="457383"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Open Sans"/>
        </a:defRPr>
      </a:lvl4pPr>
      <a:lvl5pPr marL="0" marR="0" indent="1829532" algn="r" defTabSz="457383"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Open Sans"/>
        </a:defRPr>
      </a:lvl5pPr>
      <a:lvl6pPr marL="0" marR="0" indent="2286914" algn="r" defTabSz="457383"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Open Sans"/>
        </a:defRPr>
      </a:lvl6pPr>
      <a:lvl7pPr marL="0" marR="0" indent="2744297" algn="r" defTabSz="457383"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Open Sans"/>
        </a:defRPr>
      </a:lvl7pPr>
      <a:lvl8pPr marL="0" marR="0" indent="3201680" algn="r" defTabSz="457383"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Open Sans"/>
        </a:defRPr>
      </a:lvl8pPr>
      <a:lvl9pPr marL="0" marR="0" indent="3659063" algn="r" defTabSz="457383"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Open San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7.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6.xml.rels><?xml version="1.0" encoding="UTF-8" standalone="yes"?>
<Relationships xmlns="http://schemas.openxmlformats.org/package/2006/relationships"><Relationship Id="rId2" Type="http://schemas.openxmlformats.org/officeDocument/2006/relationships/hyperlink" Target="https://funduszeue.slaskie.pl/dokument/zestawienie_dok_do_rozliczania_projektow_v3" TargetMode="External"/><Relationship Id="rId1" Type="http://schemas.openxmlformats.org/officeDocument/2006/relationships/slideLayout" Target="../slideLayouts/slideLayout5.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xmlns="" id="{2726208F-D6F7-1381-5132-3B60A6BFE74B}"/>
              </a:ext>
            </a:extLst>
          </p:cNvPr>
          <p:cNvSpPr>
            <a:spLocks noGrp="1"/>
          </p:cNvSpPr>
          <p:nvPr>
            <p:ph type="ctrTitle"/>
          </p:nvPr>
        </p:nvSpPr>
        <p:spPr/>
        <p:txBody>
          <a:bodyPr/>
          <a:lstStyle/>
          <a:p>
            <a:pPr algn="ctr"/>
            <a:r>
              <a:rPr lang="pl-PL" dirty="0"/>
              <a:t>Ewidencja księgowa w projektach FE SL 2021-2027</a:t>
            </a:r>
          </a:p>
        </p:txBody>
      </p:sp>
      <p:sp>
        <p:nvSpPr>
          <p:cNvPr id="5" name="Podtytuł 4">
            <a:extLst>
              <a:ext uri="{FF2B5EF4-FFF2-40B4-BE49-F238E27FC236}">
                <a16:creationId xmlns:a16="http://schemas.microsoft.com/office/drawing/2014/main" xmlns="" id="{0F4B11A1-2445-C731-5567-0EBA6FAF8969}"/>
              </a:ext>
            </a:extLst>
          </p:cNvPr>
          <p:cNvSpPr>
            <a:spLocks noGrp="1"/>
          </p:cNvSpPr>
          <p:nvPr>
            <p:ph type="subTitle" idx="1"/>
          </p:nvPr>
        </p:nvSpPr>
        <p:spPr/>
        <p:txBody>
          <a:bodyPr/>
          <a:lstStyle/>
          <a:p>
            <a:pPr algn="ctr"/>
            <a:r>
              <a:rPr lang="pl-PL" dirty="0" smtClean="0"/>
              <a:t>Prowadząca </a:t>
            </a:r>
          </a:p>
          <a:p>
            <a:pPr algn="ctr"/>
            <a:r>
              <a:rPr lang="pl-PL" dirty="0" smtClean="0"/>
              <a:t>Ewa Gogolińska</a:t>
            </a:r>
            <a:endParaRPr lang="pl-PL" dirty="0"/>
          </a:p>
        </p:txBody>
      </p:sp>
      <p:sp>
        <p:nvSpPr>
          <p:cNvPr id="2" name="Symbol zastępczy daty 1">
            <a:extLst>
              <a:ext uri="{FF2B5EF4-FFF2-40B4-BE49-F238E27FC236}">
                <a16:creationId xmlns:a16="http://schemas.microsoft.com/office/drawing/2014/main" xmlns="" id="{01A395D3-35E7-4FC6-9F13-A51704F85134}"/>
              </a:ext>
            </a:extLst>
          </p:cNvPr>
          <p:cNvSpPr>
            <a:spLocks noGrp="1"/>
          </p:cNvSpPr>
          <p:nvPr>
            <p:ph type="dt" sz="half" idx="10"/>
          </p:nvPr>
        </p:nvSpPr>
        <p:spPr>
          <a:xfrm>
            <a:off x="7883716" y="539750"/>
            <a:ext cx="1799844" cy="349114"/>
          </a:xfrm>
        </p:spPr>
        <p:txBody>
          <a:bodyPr/>
          <a:lstStyle/>
          <a:p>
            <a:fld id="{A83385F5-A64F-428D-9CAC-5D502640F501}" type="datetime1">
              <a:rPr lang="pl-PL" smtClean="0"/>
              <a:t>2024-11-24</a:t>
            </a:fld>
            <a:endParaRPr lang="pl-PL" dirty="0"/>
          </a:p>
        </p:txBody>
      </p:sp>
      <p:pic>
        <p:nvPicPr>
          <p:cNvPr id="3" name="Obraz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4721" y="6299200"/>
            <a:ext cx="9522371" cy="1006083"/>
          </a:xfrm>
          <a:prstGeom prst="rect">
            <a:avLst/>
          </a:prstGeom>
        </p:spPr>
      </p:pic>
    </p:spTree>
    <p:extLst>
      <p:ext uri="{BB962C8B-B14F-4D97-AF65-F5344CB8AC3E}">
        <p14:creationId xmlns:p14="http://schemas.microsoft.com/office/powerpoint/2010/main" val="1061682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p:txBody>
          <a:bodyPr>
            <a:normAutofit/>
          </a:bodyPr>
          <a:lstStyle/>
          <a:p>
            <a:pPr algn="ctr">
              <a:lnSpc>
                <a:spcPct val="100000"/>
              </a:lnSpc>
            </a:pPr>
            <a:r>
              <a:rPr lang="pl-PL" sz="2200" dirty="0"/>
              <a:t>Podstawy prawne prowadzenia wyodrębnionej ewidencji księgowej w perspektywie finansowej 2021-2027</a:t>
            </a:r>
          </a:p>
        </p:txBody>
      </p:sp>
      <p:sp>
        <p:nvSpPr>
          <p:cNvPr id="3" name="Symbol zastępczy zawartości 2"/>
          <p:cNvSpPr>
            <a:spLocks noGrp="1"/>
          </p:cNvSpPr>
          <p:nvPr>
            <p:ph idx="1"/>
          </p:nvPr>
        </p:nvSpPr>
        <p:spPr>
          <a:xfrm>
            <a:off x="1025907" y="2195661"/>
            <a:ext cx="8640382" cy="4824536"/>
          </a:xfrm>
        </p:spPr>
        <p:txBody>
          <a:bodyPr>
            <a:normAutofit/>
          </a:bodyPr>
          <a:lstStyle/>
          <a:p>
            <a:pPr marL="0" indent="0">
              <a:lnSpc>
                <a:spcPct val="120000"/>
              </a:lnSpc>
              <a:buNone/>
            </a:pPr>
            <a:r>
              <a:rPr lang="pl-PL" sz="2000" b="1" i="1" dirty="0" smtClean="0"/>
              <a:t>Regulacje wewnętrzne jednostek min:</a:t>
            </a:r>
          </a:p>
          <a:p>
            <a:pPr marL="0" indent="0">
              <a:lnSpc>
                <a:spcPct val="120000"/>
              </a:lnSpc>
              <a:buNone/>
            </a:pPr>
            <a:endParaRPr lang="pl-PL" sz="2000" b="1" i="1" dirty="0"/>
          </a:p>
          <a:p>
            <a:pPr marL="342900" indent="-342900" algn="just">
              <a:lnSpc>
                <a:spcPct val="120000"/>
              </a:lnSpc>
              <a:buFont typeface="+mj-lt"/>
              <a:buAutoNum type="arabicPeriod"/>
            </a:pPr>
            <a:r>
              <a:rPr lang="pl-PL" sz="2000" dirty="0"/>
              <a:t>Zasady (politykę) rachunkowości jednostki organizacyjnej z uwzględnieniem odrębnych zasad dla operacji gospodarczych dotyczących funduszy unijnych.</a:t>
            </a:r>
          </a:p>
          <a:p>
            <a:pPr marL="342900" indent="-342900" algn="just">
              <a:lnSpc>
                <a:spcPct val="120000"/>
              </a:lnSpc>
              <a:buFont typeface="+mj-lt"/>
              <a:buAutoNum type="arabicPeriod"/>
            </a:pPr>
            <a:r>
              <a:rPr lang="pl-PL" sz="2000" dirty="0"/>
              <a:t>Instrukcja sporządzania, obiegu i kontroli dokumentów uwzględniającą specyfikę dokumentacji związanej z funduszami </a:t>
            </a:r>
            <a:r>
              <a:rPr lang="pl-PL" sz="2000" dirty="0" smtClean="0"/>
              <a:t>unijnymi wraz z zasadami opisu dokumentów księgowych.</a:t>
            </a:r>
            <a:endParaRPr lang="pl-PL" sz="2000" dirty="0"/>
          </a:p>
          <a:p>
            <a:pPr marL="342900" indent="-342900" algn="just">
              <a:lnSpc>
                <a:spcPct val="120000"/>
              </a:lnSpc>
              <a:buFont typeface="+mj-lt"/>
              <a:buAutoNum type="arabicPeriod"/>
            </a:pPr>
            <a:r>
              <a:rPr lang="pl-PL" sz="2000" dirty="0"/>
              <a:t>Inne dokumenty wewnętrzne </a:t>
            </a:r>
            <a:r>
              <a:rPr lang="pl-PL" sz="2000" dirty="0" smtClean="0"/>
              <a:t>o ile są wymagane np. regulamin </a:t>
            </a:r>
            <a:r>
              <a:rPr lang="pl-PL" sz="2000" dirty="0"/>
              <a:t>pracy, regulamin wynagradzania, regulamin rozliczania podróży </a:t>
            </a:r>
            <a:r>
              <a:rPr lang="pl-PL" sz="2000" dirty="0" smtClean="0"/>
              <a:t>służbowych </a:t>
            </a:r>
            <a:r>
              <a:rPr lang="pl-PL" sz="2000" dirty="0"/>
              <a:t>itp</a:t>
            </a:r>
            <a:r>
              <a:rPr lang="pl-PL" sz="2000" dirty="0" smtClean="0"/>
              <a:t>..</a:t>
            </a:r>
            <a:endParaRPr lang="pl-PL" sz="2000"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2687695584"/>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p:txBody>
          <a:bodyPr>
            <a:normAutofit fontScale="90000"/>
          </a:bodyPr>
          <a:lstStyle/>
          <a:p>
            <a:pPr algn="ctr">
              <a:lnSpc>
                <a:spcPct val="100000"/>
              </a:lnSpc>
            </a:pPr>
            <a:r>
              <a:rPr lang="pl-PL" sz="2400" dirty="0"/>
              <a:t>Poprawność i kompletność danych wykazywanych we wnioskach o płatność, wynikających z dokumentów księgowych</a:t>
            </a:r>
            <a:endParaRPr lang="pl-PL" sz="2200" dirty="0"/>
          </a:p>
        </p:txBody>
      </p:sp>
      <p:sp>
        <p:nvSpPr>
          <p:cNvPr id="3" name="Symbol zastępczy zawartości 2"/>
          <p:cNvSpPr>
            <a:spLocks noGrp="1"/>
          </p:cNvSpPr>
          <p:nvPr>
            <p:ph idx="1"/>
          </p:nvPr>
        </p:nvSpPr>
        <p:spPr>
          <a:xfrm>
            <a:off x="1025526" y="2123653"/>
            <a:ext cx="8640380" cy="4896544"/>
          </a:xfrm>
        </p:spPr>
        <p:txBody>
          <a:bodyPr>
            <a:normAutofit/>
          </a:bodyPr>
          <a:lstStyle/>
          <a:p>
            <a:pPr marL="0" indent="0">
              <a:buNone/>
            </a:pPr>
            <a:r>
              <a:rPr lang="pl-PL" sz="2000" b="1" dirty="0"/>
              <a:t>Przy </a:t>
            </a:r>
            <a:r>
              <a:rPr lang="pl-PL" sz="2000" b="1" dirty="0">
                <a:solidFill>
                  <a:srgbClr val="C00000"/>
                </a:solidFill>
              </a:rPr>
              <a:t>złożeniu </a:t>
            </a:r>
            <a:r>
              <a:rPr lang="pl-PL" sz="2000" b="1" dirty="0" smtClean="0">
                <a:solidFill>
                  <a:srgbClr val="C00000"/>
                </a:solidFill>
              </a:rPr>
              <a:t>końcowego </a:t>
            </a:r>
            <a:r>
              <a:rPr lang="pl-PL" sz="2000" b="1" dirty="0">
                <a:solidFill>
                  <a:srgbClr val="C00000"/>
                </a:solidFill>
              </a:rPr>
              <a:t>wniosku o płatność </a:t>
            </a:r>
            <a:r>
              <a:rPr lang="pl-PL" sz="2000" b="1" dirty="0"/>
              <a:t>Beneficjent </a:t>
            </a:r>
            <a:r>
              <a:rPr lang="pl-PL" sz="2000" b="1" dirty="0" smtClean="0"/>
              <a:t>ma obowiązek </a:t>
            </a:r>
            <a:r>
              <a:rPr lang="pl-PL" sz="2000" b="1" dirty="0"/>
              <a:t>dołączyć</a:t>
            </a:r>
            <a:r>
              <a:rPr lang="pl-PL" sz="2000" b="1" dirty="0" smtClean="0"/>
              <a:t>:</a:t>
            </a:r>
            <a:endParaRPr lang="pl-PL" sz="2000" dirty="0"/>
          </a:p>
          <a:p>
            <a:endParaRPr lang="pl-PL" sz="2000" dirty="0"/>
          </a:p>
          <a:p>
            <a:r>
              <a:rPr lang="pl-PL" sz="2000" dirty="0"/>
              <a:t>oświadczenie dotyczące całkowitej wartości projektu </a:t>
            </a:r>
          </a:p>
          <a:p>
            <a:pPr marL="0" indent="0">
              <a:buNone/>
            </a:pPr>
            <a:endParaRPr lang="pl-PL" sz="2000" dirty="0"/>
          </a:p>
          <a:p>
            <a:r>
              <a:rPr lang="pl-PL" sz="2000" dirty="0"/>
              <a:t>oświadczenie dotyczące kwalifikowalności podatku VAT </a:t>
            </a:r>
          </a:p>
          <a:p>
            <a:pPr marL="0" indent="0">
              <a:buNone/>
            </a:pPr>
            <a:r>
              <a:rPr lang="pl-PL" sz="2000" dirty="0" smtClean="0"/>
              <a:t>Oświadczenie VAT dotyczy </a:t>
            </a:r>
            <a:r>
              <a:rPr lang="pl-PL" sz="2000" dirty="0"/>
              <a:t>projektów, gdzie całkowity koszt projektu z VAT wynosi co najmniej 5 000 000 euro i VAT jest kosztem kwalifikowalnym oraz projektów objętych pomocą publiczną</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2452933407"/>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97434" y="2267669"/>
            <a:ext cx="8586126" cy="2664296"/>
          </a:xfrm>
        </p:spPr>
        <p:txBody>
          <a:bodyPr>
            <a:normAutofit/>
          </a:bodyPr>
          <a:lstStyle/>
          <a:p>
            <a:pPr algn="ctr">
              <a:lnSpc>
                <a:spcPct val="150000"/>
              </a:lnSpc>
            </a:pPr>
            <a:r>
              <a:rPr lang="pl-PL" dirty="0"/>
              <a:t>Koszty pośrednie i zasady ich ewidencji</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305064293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p:txBody>
          <a:bodyPr>
            <a:normAutofit/>
          </a:bodyPr>
          <a:lstStyle/>
          <a:p>
            <a:pPr algn="ctr">
              <a:lnSpc>
                <a:spcPct val="100000"/>
              </a:lnSpc>
            </a:pPr>
            <a:r>
              <a:rPr lang="pl-PL" sz="2200" dirty="0"/>
              <a:t>Koszty pośrednie i zasady ich ewidencji</a:t>
            </a:r>
          </a:p>
        </p:txBody>
      </p:sp>
      <p:sp>
        <p:nvSpPr>
          <p:cNvPr id="3" name="Symbol zastępczy zawartości 2"/>
          <p:cNvSpPr>
            <a:spLocks noGrp="1"/>
          </p:cNvSpPr>
          <p:nvPr>
            <p:ph idx="1"/>
          </p:nvPr>
        </p:nvSpPr>
        <p:spPr>
          <a:xfrm>
            <a:off x="1041991" y="1691605"/>
            <a:ext cx="8612372" cy="5184576"/>
          </a:xfrm>
        </p:spPr>
        <p:txBody>
          <a:bodyPr>
            <a:noAutofit/>
          </a:bodyPr>
          <a:lstStyle/>
          <a:p>
            <a:pPr marL="85725" lvl="1" indent="0" algn="just">
              <a:lnSpc>
                <a:spcPct val="100000"/>
              </a:lnSpc>
              <a:spcBef>
                <a:spcPts val="1200"/>
              </a:spcBef>
              <a:buNone/>
            </a:pPr>
            <a:r>
              <a:rPr lang="pl-PL" sz="2000" b="1" dirty="0" smtClean="0"/>
              <a:t>Koszty pośrednie </a:t>
            </a:r>
            <a:r>
              <a:rPr lang="pl-PL" sz="2000" b="1" dirty="0"/>
              <a:t>stanowią koszty związane z obsługą techniczną projektu,</a:t>
            </a:r>
            <a:r>
              <a:rPr lang="pl-PL" sz="2000" dirty="0"/>
              <a:t> których nie można bezpośrednio przyporządkować do konkretnego zadania realizowanego w ramach projektu.</a:t>
            </a:r>
          </a:p>
          <a:p>
            <a:pPr lvl="1" algn="just">
              <a:lnSpc>
                <a:spcPct val="100000"/>
              </a:lnSpc>
              <a:spcBef>
                <a:spcPts val="1200"/>
              </a:spcBef>
              <a:buFont typeface="Wingdings" panose="05000000000000000000" pitchFamily="2" charset="2"/>
              <a:buChar char="q"/>
            </a:pPr>
            <a:r>
              <a:rPr lang="pl-PL" sz="2000" b="1" dirty="0">
                <a:solidFill>
                  <a:srgbClr val="C00000"/>
                </a:solidFill>
              </a:rPr>
              <a:t>Do kategorii kosztów </a:t>
            </a:r>
            <a:r>
              <a:rPr lang="pl-PL" sz="2000" b="1" dirty="0" smtClean="0">
                <a:solidFill>
                  <a:srgbClr val="C00000"/>
                </a:solidFill>
              </a:rPr>
              <a:t>pośrednich </a:t>
            </a:r>
            <a:r>
              <a:rPr lang="pl-PL" sz="2000" b="1" dirty="0">
                <a:solidFill>
                  <a:srgbClr val="C00000"/>
                </a:solidFill>
              </a:rPr>
              <a:t>należą m. in. </a:t>
            </a:r>
            <a:r>
              <a:rPr lang="pl-PL" sz="2000" b="1" dirty="0" smtClean="0">
                <a:solidFill>
                  <a:srgbClr val="C00000"/>
                </a:solidFill>
              </a:rPr>
              <a:t>:</a:t>
            </a:r>
            <a:endParaRPr lang="pl-PL" sz="2000" b="1" dirty="0">
              <a:solidFill>
                <a:srgbClr val="C00000"/>
              </a:solidFill>
            </a:endParaRPr>
          </a:p>
          <a:p>
            <a:pPr lvl="2" algn="just">
              <a:lnSpc>
                <a:spcPct val="100000"/>
              </a:lnSpc>
              <a:spcBef>
                <a:spcPts val="1200"/>
              </a:spcBef>
              <a:buFont typeface="Wingdings" panose="05000000000000000000" pitchFamily="2" charset="2"/>
              <a:buChar char="q"/>
            </a:pPr>
            <a:r>
              <a:rPr lang="pl-PL" sz="2000" dirty="0"/>
              <a:t>koszty koordynatora lub kierownika projektu oraz innego personelu bezpośrednio zaangażowanego w zarządzanie, rozliczanie, monitorowanie projektu lub prowadzenie innych działań administracyjnych w projekcie</a:t>
            </a:r>
          </a:p>
          <a:p>
            <a:pPr lvl="2" algn="just">
              <a:lnSpc>
                <a:spcPct val="100000"/>
              </a:lnSpc>
              <a:spcBef>
                <a:spcPts val="1200"/>
              </a:spcBef>
              <a:buFont typeface="Wingdings" panose="05000000000000000000" pitchFamily="2" charset="2"/>
              <a:buChar char="q"/>
            </a:pPr>
            <a:r>
              <a:rPr lang="pl-PL" sz="2000" dirty="0"/>
              <a:t>koszty personelu obsługowego (obsługa kadrowa, finansowa, administracyjna, sekretariat, kancelaria, obsługa prawna, w tym dotycząca zamówień) na potrzeby funkcjonowania jednostki,</a:t>
            </a:r>
          </a:p>
          <a:p>
            <a:pPr>
              <a:lnSpc>
                <a:spcPct val="100000"/>
              </a:lnSpc>
              <a:spcBef>
                <a:spcPts val="1200"/>
              </a:spcBef>
            </a:pPr>
            <a:endParaRPr lang="pl-PL" sz="2000"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3439968229"/>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p:txBody>
          <a:bodyPr>
            <a:normAutofit/>
          </a:bodyPr>
          <a:lstStyle/>
          <a:p>
            <a:pPr algn="ctr">
              <a:lnSpc>
                <a:spcPct val="100000"/>
              </a:lnSpc>
            </a:pPr>
            <a:r>
              <a:rPr lang="pl-PL" sz="2200" dirty="0"/>
              <a:t>Koszty pośrednie i zasady ich ewidencji</a:t>
            </a:r>
          </a:p>
        </p:txBody>
      </p:sp>
      <p:sp>
        <p:nvSpPr>
          <p:cNvPr id="3" name="Symbol zastępczy zawartości 2"/>
          <p:cNvSpPr>
            <a:spLocks noGrp="1"/>
          </p:cNvSpPr>
          <p:nvPr>
            <p:ph idx="1"/>
          </p:nvPr>
        </p:nvSpPr>
        <p:spPr>
          <a:xfrm>
            <a:off x="1025525" y="1763613"/>
            <a:ext cx="8640764" cy="4968552"/>
          </a:xfrm>
        </p:spPr>
        <p:txBody>
          <a:bodyPr>
            <a:noAutofit/>
          </a:bodyPr>
          <a:lstStyle/>
          <a:p>
            <a:pPr lvl="2" algn="just">
              <a:lnSpc>
                <a:spcPct val="100000"/>
              </a:lnSpc>
              <a:spcBef>
                <a:spcPts val="1200"/>
              </a:spcBef>
              <a:buFont typeface="Wingdings" panose="05000000000000000000" pitchFamily="2" charset="2"/>
              <a:buChar char="q"/>
            </a:pPr>
            <a:r>
              <a:rPr lang="pl-PL" sz="2000" dirty="0" smtClean="0"/>
              <a:t>koszty </a:t>
            </a:r>
            <a:r>
              <a:rPr lang="pl-PL" sz="2000" dirty="0"/>
              <a:t>obsługi księgowej (wynagrodzenia osób księgujących wydatki w projekcie, koszty związane ze zleceniem prowadzenia obsługi księgowej projektu biuru rachunkowemu),</a:t>
            </a:r>
          </a:p>
          <a:p>
            <a:pPr lvl="2" algn="just">
              <a:lnSpc>
                <a:spcPct val="100000"/>
              </a:lnSpc>
              <a:spcBef>
                <a:spcPts val="1200"/>
              </a:spcBef>
              <a:buFont typeface="Wingdings" panose="05000000000000000000" pitchFamily="2" charset="2"/>
              <a:buChar char="q"/>
            </a:pPr>
            <a:r>
              <a:rPr lang="pl-PL" sz="2000" dirty="0"/>
              <a:t>koszty utrzymania powierzchni biurowych </a:t>
            </a:r>
            <a:r>
              <a:rPr lang="pl-PL" sz="2000" dirty="0" smtClean="0"/>
              <a:t>związanych </a:t>
            </a:r>
            <a:r>
              <a:rPr lang="pl-PL" sz="2000" dirty="0"/>
              <a:t>z obsługą administracyjną projektu,</a:t>
            </a:r>
          </a:p>
          <a:p>
            <a:pPr lvl="2" algn="just">
              <a:lnSpc>
                <a:spcPct val="100000"/>
              </a:lnSpc>
              <a:spcBef>
                <a:spcPts val="1200"/>
              </a:spcBef>
              <a:buFont typeface="Wingdings" panose="05000000000000000000" pitchFamily="2" charset="2"/>
              <a:buChar char="q"/>
            </a:pPr>
            <a:r>
              <a:rPr lang="pl-PL" sz="2000" dirty="0"/>
              <a:t>wydatki związane z otworzeniem lub prowadzeniem wyodrębnionego na rzecz projektu subkonta na rachunku płatniczym lub odrębnego rachunku płatniczego,</a:t>
            </a:r>
          </a:p>
          <a:p>
            <a:pPr lvl="2" algn="just">
              <a:lnSpc>
                <a:spcPct val="100000"/>
              </a:lnSpc>
              <a:spcBef>
                <a:spcPts val="1200"/>
              </a:spcBef>
              <a:buFont typeface="Wingdings" panose="05000000000000000000" pitchFamily="2" charset="2"/>
              <a:buChar char="q"/>
            </a:pPr>
            <a:r>
              <a:rPr lang="pl-PL" sz="2000" dirty="0"/>
              <a:t>opłaty za media min. energię elektryczną, cieplną, gazową i wodę, opłaty przesyłowe, opłaty za odprowadzanie ścieków</a:t>
            </a:r>
          </a:p>
          <a:p>
            <a:pPr lvl="2" algn="just">
              <a:lnSpc>
                <a:spcPct val="100000"/>
              </a:lnSpc>
              <a:spcBef>
                <a:spcPts val="1200"/>
              </a:spcBef>
              <a:buFont typeface="Wingdings" panose="05000000000000000000" pitchFamily="2" charset="2"/>
              <a:buChar char="q"/>
            </a:pPr>
            <a:r>
              <a:rPr lang="pl-PL" sz="2000" dirty="0"/>
              <a:t>koszty materiałów biurowych i artykułów piśmienniczych związanych z obsługą projektu,</a:t>
            </a:r>
          </a:p>
          <a:p>
            <a:pPr>
              <a:lnSpc>
                <a:spcPct val="100000"/>
              </a:lnSpc>
              <a:spcBef>
                <a:spcPts val="1200"/>
              </a:spcBef>
            </a:pPr>
            <a:endParaRPr lang="pl-PL"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393867919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43179" y="1043533"/>
            <a:ext cx="8640381" cy="503737"/>
          </a:xfrm>
        </p:spPr>
        <p:txBody>
          <a:bodyPr>
            <a:normAutofit/>
          </a:bodyPr>
          <a:lstStyle/>
          <a:p>
            <a:pPr algn="ctr">
              <a:lnSpc>
                <a:spcPct val="100000"/>
              </a:lnSpc>
            </a:pPr>
            <a:r>
              <a:rPr lang="pl-PL" sz="2200" dirty="0"/>
              <a:t>Koszty pośrednie i zasady ich ewidencji</a:t>
            </a:r>
          </a:p>
        </p:txBody>
      </p:sp>
      <p:sp>
        <p:nvSpPr>
          <p:cNvPr id="3" name="Symbol zastępczy zawartości 2"/>
          <p:cNvSpPr>
            <a:spLocks noGrp="1"/>
          </p:cNvSpPr>
          <p:nvPr>
            <p:ph idx="1"/>
          </p:nvPr>
        </p:nvSpPr>
        <p:spPr>
          <a:xfrm>
            <a:off x="1025525" y="1979837"/>
            <a:ext cx="8640381" cy="4680002"/>
          </a:xfrm>
        </p:spPr>
        <p:txBody>
          <a:bodyPr>
            <a:normAutofit/>
          </a:bodyPr>
          <a:lstStyle/>
          <a:p>
            <a:pPr marL="0" indent="0" algn="just">
              <a:lnSpc>
                <a:spcPct val="110000"/>
              </a:lnSpc>
              <a:spcBef>
                <a:spcPts val="1800"/>
              </a:spcBef>
              <a:buNone/>
            </a:pPr>
            <a:r>
              <a:rPr lang="pl-PL" sz="2000" dirty="0" smtClean="0"/>
              <a:t>Szczegółowy zamknięty katalog </a:t>
            </a:r>
            <a:r>
              <a:rPr lang="pl-PL" sz="2000" dirty="0"/>
              <a:t>kosztów pośrednich - </a:t>
            </a:r>
            <a:r>
              <a:rPr lang="pl-PL" sz="2000" b="1" dirty="0"/>
              <a:t>PRZEWODNIK DLA BENEFICJENTÓW FE SL </a:t>
            </a:r>
            <a:r>
              <a:rPr lang="pl-PL" sz="2000" b="1" dirty="0" smtClean="0"/>
              <a:t>2021-2027- </a:t>
            </a:r>
            <a:r>
              <a:rPr lang="pl-PL" sz="2000" b="1" dirty="0"/>
              <a:t>wersja </a:t>
            </a:r>
            <a:r>
              <a:rPr lang="pl-PL" sz="2000" b="1" dirty="0" smtClean="0"/>
              <a:t>8</a:t>
            </a:r>
            <a:endParaRPr lang="pl-PL" sz="2000" b="1" dirty="0" smtClean="0"/>
          </a:p>
          <a:p>
            <a:pPr marL="446088" indent="-446088" algn="just">
              <a:lnSpc>
                <a:spcPct val="110000"/>
              </a:lnSpc>
              <a:spcBef>
                <a:spcPts val="1800"/>
              </a:spcBef>
              <a:buFont typeface="Wingdings" panose="05000000000000000000" pitchFamily="2" charset="2"/>
              <a:buChar char="ü"/>
            </a:pPr>
            <a:r>
              <a:rPr lang="pl-PL" sz="2000" dirty="0" smtClean="0"/>
              <a:t>O </a:t>
            </a:r>
            <a:r>
              <a:rPr lang="pl-PL" sz="2000" dirty="0"/>
              <a:t>tym, czy w danym Programie Operacyjnym dopuszczone będą koszty </a:t>
            </a:r>
            <a:r>
              <a:rPr lang="pl-PL" sz="2000" dirty="0" smtClean="0"/>
              <a:t>pośrednie </a:t>
            </a:r>
            <a:r>
              <a:rPr lang="pl-PL" sz="2000" dirty="0"/>
              <a:t>oraz na jakich warunkach decyduje Instytucja Zarządzająca</a:t>
            </a:r>
            <a:r>
              <a:rPr lang="pl-PL" sz="2000" dirty="0" smtClean="0"/>
              <a:t>.</a:t>
            </a:r>
          </a:p>
          <a:p>
            <a:pPr marL="446088" indent="-446088" algn="just">
              <a:lnSpc>
                <a:spcPct val="110000"/>
              </a:lnSpc>
              <a:spcBef>
                <a:spcPts val="1800"/>
              </a:spcBef>
              <a:buFont typeface="Wingdings" panose="05000000000000000000" pitchFamily="2" charset="2"/>
              <a:buChar char="ü"/>
            </a:pPr>
            <a:r>
              <a:rPr lang="pl-PL" sz="2000" dirty="0"/>
              <a:t>W ramach kosztów pośrednich nie ma obowiązku prowadzenia wyodrębnionej ewidencji księgowej.</a:t>
            </a:r>
          </a:p>
          <a:p>
            <a:pPr marL="446088" indent="-446088" algn="just">
              <a:lnSpc>
                <a:spcPct val="110000"/>
              </a:lnSpc>
              <a:spcBef>
                <a:spcPts val="1800"/>
              </a:spcBef>
              <a:buFont typeface="Wingdings" panose="05000000000000000000" pitchFamily="2" charset="2"/>
              <a:buChar char="ü"/>
            </a:pPr>
            <a:r>
              <a:rPr lang="pl-PL" sz="2000" dirty="0"/>
              <a:t>Nie ma obowiązku przedstawiania dowodów potwierdzających zapłatę.</a:t>
            </a:r>
          </a:p>
          <a:p>
            <a:pPr marL="446088" indent="-446088" algn="just">
              <a:lnSpc>
                <a:spcPct val="110000"/>
              </a:lnSpc>
              <a:spcBef>
                <a:spcPts val="1800"/>
              </a:spcBef>
              <a:buFont typeface="Wingdings" panose="05000000000000000000" pitchFamily="2" charset="2"/>
              <a:buChar char="ü"/>
            </a:pPr>
            <a:r>
              <a:rPr lang="pl-PL" sz="2000" dirty="0"/>
              <a:t>Nie ma obowiązku opisywania dokumentów</a:t>
            </a:r>
          </a:p>
          <a:p>
            <a:pPr marL="446088" indent="-446088" algn="just">
              <a:lnSpc>
                <a:spcPct val="110000"/>
              </a:lnSpc>
              <a:buFont typeface="Wingdings" panose="05000000000000000000" pitchFamily="2" charset="2"/>
              <a:buChar char="ü"/>
            </a:pPr>
            <a:endParaRPr lang="pl-PL" sz="2000" dirty="0"/>
          </a:p>
          <a:p>
            <a:pPr marL="0" indent="0">
              <a:lnSpc>
                <a:spcPct val="110000"/>
              </a:lnSpc>
              <a:buNone/>
            </a:pPr>
            <a:endParaRPr lang="pl-PL"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338021681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25525" y="1043533"/>
            <a:ext cx="8640381" cy="575745"/>
          </a:xfrm>
        </p:spPr>
        <p:txBody>
          <a:bodyPr>
            <a:normAutofit/>
          </a:bodyPr>
          <a:lstStyle/>
          <a:p>
            <a:pPr algn="ctr">
              <a:lnSpc>
                <a:spcPct val="100000"/>
              </a:lnSpc>
            </a:pPr>
            <a:r>
              <a:rPr lang="pl-PL" sz="2200" dirty="0"/>
              <a:t>Koszty pośrednie i zasady ich ewidencji</a:t>
            </a:r>
          </a:p>
        </p:txBody>
      </p:sp>
      <p:sp>
        <p:nvSpPr>
          <p:cNvPr id="3" name="Symbol zastępczy zawartości 2"/>
          <p:cNvSpPr>
            <a:spLocks noGrp="1"/>
          </p:cNvSpPr>
          <p:nvPr>
            <p:ph idx="1"/>
          </p:nvPr>
        </p:nvSpPr>
        <p:spPr>
          <a:xfrm>
            <a:off x="1025525" y="2267669"/>
            <a:ext cx="8640764" cy="4392170"/>
          </a:xfrm>
        </p:spPr>
        <p:txBody>
          <a:bodyPr>
            <a:normAutofit/>
          </a:bodyPr>
          <a:lstStyle/>
          <a:p>
            <a:pPr marL="361950" indent="-361950" algn="just">
              <a:lnSpc>
                <a:spcPct val="110000"/>
              </a:lnSpc>
              <a:buFont typeface="Wingdings" panose="05000000000000000000" pitchFamily="2" charset="2"/>
              <a:buChar char="ü"/>
            </a:pPr>
            <a:r>
              <a:rPr lang="pl-PL" sz="2000" dirty="0" smtClean="0"/>
              <a:t>Nie ma obowiązku dokumentowania i przedstawiania dokumentów księgowych do wniosków o płatność i w trakcie kontroli projektu.</a:t>
            </a:r>
          </a:p>
          <a:p>
            <a:pPr marL="361950" lvl="0" indent="-361950" algn="just">
              <a:lnSpc>
                <a:spcPct val="110000"/>
              </a:lnSpc>
              <a:buClr>
                <a:srgbClr val="003399"/>
              </a:buClr>
              <a:buFont typeface="Wingdings" panose="05000000000000000000" pitchFamily="2" charset="2"/>
              <a:buChar char="ü"/>
            </a:pPr>
            <a:r>
              <a:rPr lang="pl-PL" sz="2000" dirty="0">
                <a:solidFill>
                  <a:srgbClr val="000000"/>
                </a:solidFill>
              </a:rPr>
              <a:t>Weryfikacja wydatków pośrednich </a:t>
            </a:r>
            <a:r>
              <a:rPr lang="pl-PL" sz="2000" b="1" dirty="0">
                <a:solidFill>
                  <a:srgbClr val="000000"/>
                </a:solidFill>
              </a:rPr>
              <a:t>polega na sprawdzeniu </a:t>
            </a:r>
            <a:r>
              <a:rPr lang="pl-PL" sz="2000" dirty="0">
                <a:solidFill>
                  <a:srgbClr val="000000"/>
                </a:solidFill>
              </a:rPr>
              <a:t>prawidłowości zastosowania przez beneficjenta zasad ustanowionych przez Instytucję Zarządzającą oraz kwalifikowalności wydatków bezpośrednich projektu. </a:t>
            </a:r>
            <a:endParaRPr lang="pl-PL" sz="2000" dirty="0"/>
          </a:p>
          <a:p>
            <a:pPr>
              <a:lnSpc>
                <a:spcPct val="110000"/>
              </a:lnSpc>
            </a:pPr>
            <a:endParaRPr lang="pl-PL"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355812217"/>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97434" y="2267669"/>
            <a:ext cx="8586126" cy="2664296"/>
          </a:xfrm>
        </p:spPr>
        <p:txBody>
          <a:bodyPr>
            <a:normAutofit/>
          </a:bodyPr>
          <a:lstStyle/>
          <a:p>
            <a:pPr algn="ctr">
              <a:lnSpc>
                <a:spcPct val="150000"/>
              </a:lnSpc>
            </a:pPr>
            <a:r>
              <a:rPr lang="pl-PL" dirty="0"/>
              <a:t>Kwalifikowalność podatku VAT w nowej perspektywie</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624652454"/>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1029268" y="900214"/>
            <a:ext cx="8644012" cy="716615"/>
          </a:xfrm>
        </p:spPr>
        <p:txBody>
          <a:bodyPr>
            <a:normAutofit/>
          </a:bodyPr>
          <a:lstStyle/>
          <a:p>
            <a:pPr lvl="1" algn="ctr">
              <a:lnSpc>
                <a:spcPct val="100000"/>
              </a:lnSpc>
            </a:pPr>
            <a:r>
              <a:rPr lang="pl-PL" sz="2001" b="1" dirty="0">
                <a:solidFill>
                  <a:schemeClr val="accent2">
                    <a:lumMod val="25000"/>
                  </a:schemeClr>
                </a:solidFill>
              </a:rPr>
              <a:t>Ogólne zasady kwalifikowalności podatku VAT określone w unijnych i krajowych aktach prawnych</a:t>
            </a:r>
            <a:endParaRPr lang="pl-PL" sz="2001" b="1" dirty="0">
              <a:solidFill>
                <a:schemeClr val="accent2">
                  <a:lumMod val="25000"/>
                </a:schemeClr>
              </a:solidFill>
              <a:latin typeface="+mj-lt"/>
            </a:endParaRPr>
          </a:p>
        </p:txBody>
      </p:sp>
      <p:sp>
        <p:nvSpPr>
          <p:cNvPr id="5" name="Symbol zastępczy zawartości 4"/>
          <p:cNvSpPr>
            <a:spLocks noGrp="1"/>
          </p:cNvSpPr>
          <p:nvPr>
            <p:ph idx="1"/>
          </p:nvPr>
        </p:nvSpPr>
        <p:spPr>
          <a:xfrm>
            <a:off x="1029268" y="1979637"/>
            <a:ext cx="8644012" cy="4320480"/>
          </a:xfrm>
        </p:spPr>
        <p:txBody>
          <a:bodyPr>
            <a:normAutofit/>
          </a:bodyPr>
          <a:lstStyle/>
          <a:p>
            <a:pPr marL="0" indent="0" algn="just">
              <a:lnSpc>
                <a:spcPct val="150000"/>
              </a:lnSpc>
              <a:buNone/>
            </a:pPr>
            <a:r>
              <a:rPr lang="pl-PL" sz="2000" b="1" u="sng" dirty="0"/>
              <a:t>Zakres podmiotowy</a:t>
            </a:r>
            <a:endParaRPr lang="pl-PL" sz="2000" u="sng" dirty="0"/>
          </a:p>
          <a:p>
            <a:pPr algn="just">
              <a:lnSpc>
                <a:spcPct val="100000"/>
              </a:lnSpc>
            </a:pPr>
            <a:r>
              <a:rPr lang="pl-PL" sz="2000" dirty="0" smtClean="0"/>
              <a:t>Zasady </a:t>
            </a:r>
            <a:r>
              <a:rPr lang="pl-PL" sz="2000" dirty="0"/>
              <a:t>kwalifikowania podatku VAT dotyczy podmiotu, który realizuje projekt oraz wszystkich innych biorących udział w realizacji projektu np. partnerów projektu</a:t>
            </a:r>
            <a:r>
              <a:rPr lang="pl-PL" sz="2000" dirty="0" smtClean="0"/>
              <a:t>.</a:t>
            </a:r>
            <a:endParaRPr lang="pl-PL" sz="2000" dirty="0"/>
          </a:p>
          <a:p>
            <a:pPr algn="just">
              <a:lnSpc>
                <a:spcPct val="100000"/>
              </a:lnSpc>
              <a:spcBef>
                <a:spcPts val="1800"/>
              </a:spcBef>
            </a:pPr>
            <a:r>
              <a:rPr lang="pl-PL" sz="2000" dirty="0"/>
              <a:t>W przypadku, </a:t>
            </a:r>
            <a:r>
              <a:rPr lang="pl-PL" sz="2000" b="1" dirty="0"/>
              <a:t>gdy w umowie dotyczącej realizacji projektu </a:t>
            </a:r>
            <a:r>
              <a:rPr lang="pl-PL" sz="2000" b="1" dirty="0">
                <a:solidFill>
                  <a:srgbClr val="C00000"/>
                </a:solidFill>
              </a:rPr>
              <a:t>wskazane są inne podmioty upoważnione do ponoszenia wydatków kwalifikowalnyc</a:t>
            </a:r>
            <a:r>
              <a:rPr lang="pl-PL" sz="2000" dirty="0"/>
              <a:t>h </a:t>
            </a:r>
            <a:r>
              <a:rPr lang="pl-PL" sz="2000" dirty="0" smtClean="0"/>
              <a:t>- zasady </a:t>
            </a:r>
            <a:r>
              <a:rPr lang="pl-PL" sz="2000" dirty="0"/>
              <a:t>dotyczące kwalifikowalności podatku VAT </a:t>
            </a:r>
            <a:r>
              <a:rPr lang="pl-PL" sz="2000" b="1" dirty="0" smtClean="0"/>
              <a:t>dotyczą wszystkich</a:t>
            </a:r>
            <a:r>
              <a:rPr lang="pl-PL" sz="2000" dirty="0" smtClean="0"/>
              <a:t>.</a:t>
            </a:r>
            <a:endParaRPr lang="pl-PL" sz="2000"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267792038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zawartości 4"/>
          <p:cNvSpPr>
            <a:spLocks noGrp="1"/>
          </p:cNvSpPr>
          <p:nvPr>
            <p:ph idx="1"/>
          </p:nvPr>
        </p:nvSpPr>
        <p:spPr>
          <a:xfrm>
            <a:off x="1052622" y="2074220"/>
            <a:ext cx="8916009" cy="4369913"/>
          </a:xfrm>
        </p:spPr>
        <p:txBody>
          <a:bodyPr>
            <a:noAutofit/>
          </a:bodyPr>
          <a:lstStyle/>
          <a:p>
            <a:pPr lvl="0" algn="just">
              <a:lnSpc>
                <a:spcPct val="100000"/>
              </a:lnSpc>
              <a:spcBef>
                <a:spcPts val="1800"/>
              </a:spcBef>
            </a:pPr>
            <a:r>
              <a:rPr lang="pl-PL" sz="2000" b="1" dirty="0" smtClean="0"/>
              <a:t>Status </a:t>
            </a:r>
            <a:r>
              <a:rPr lang="pl-PL" sz="2000" b="1" dirty="0"/>
              <a:t>podatnika </a:t>
            </a:r>
            <a:r>
              <a:rPr lang="pl-PL" sz="2000" b="1" dirty="0" smtClean="0"/>
              <a:t>VAT</a:t>
            </a:r>
            <a:endParaRPr lang="pl-PL" sz="2000" b="1" dirty="0"/>
          </a:p>
          <a:p>
            <a:pPr marL="0" indent="0" algn="just">
              <a:lnSpc>
                <a:spcPct val="100000"/>
              </a:lnSpc>
              <a:spcBef>
                <a:spcPts val="1800"/>
              </a:spcBef>
              <a:buNone/>
            </a:pPr>
            <a:r>
              <a:rPr lang="pl-PL" sz="2000" dirty="0"/>
              <a:t>Status podatnika rozpatrywany jest na podstawie:</a:t>
            </a:r>
          </a:p>
          <a:p>
            <a:pPr lvl="0" algn="just">
              <a:lnSpc>
                <a:spcPct val="100000"/>
              </a:lnSpc>
              <a:spcBef>
                <a:spcPts val="1800"/>
              </a:spcBef>
              <a:buFont typeface="Wingdings" panose="05000000000000000000" pitchFamily="2" charset="2"/>
              <a:buChar char="v"/>
            </a:pPr>
            <a:r>
              <a:rPr lang="pl-PL" sz="2000" b="1" dirty="0"/>
              <a:t>art. 15 ust. 1 </a:t>
            </a:r>
            <a:r>
              <a:rPr lang="pl-PL" sz="2000" dirty="0" smtClean="0"/>
              <a:t>- podatnikami </a:t>
            </a:r>
            <a:r>
              <a:rPr lang="pl-PL" sz="2000" dirty="0"/>
              <a:t>są podmioty wykonujące samodzielnie działalność gospodarczą, bez względu na cel i rezultat tej działalności., </a:t>
            </a:r>
          </a:p>
          <a:p>
            <a:pPr lvl="0" algn="just">
              <a:lnSpc>
                <a:spcPct val="100000"/>
              </a:lnSpc>
              <a:spcBef>
                <a:spcPts val="1800"/>
              </a:spcBef>
              <a:buFont typeface="Wingdings" panose="05000000000000000000" pitchFamily="2" charset="2"/>
              <a:buChar char="v"/>
            </a:pPr>
            <a:r>
              <a:rPr lang="pl-PL" sz="2000" b="1" dirty="0"/>
              <a:t>art. 15 ust. 6 </a:t>
            </a:r>
            <a:r>
              <a:rPr lang="pl-PL" sz="2000" dirty="0" smtClean="0"/>
              <a:t>- za </a:t>
            </a:r>
            <a:r>
              <a:rPr lang="pl-PL" sz="2000" dirty="0"/>
              <a:t>podatników nie uznaje się organów władzy publicznej oraz urzędów obsługujących te organy w zakresie realizacji zadań nałożonych odrębnymi przepisami prawa z wyłączeniem czynności wykonywanych na podstawie umów cywilnoprawnych</a:t>
            </a:r>
          </a:p>
          <a:p>
            <a:pPr lvl="0" algn="just">
              <a:lnSpc>
                <a:spcPct val="100000"/>
              </a:lnSpc>
              <a:spcBef>
                <a:spcPts val="1800"/>
              </a:spcBef>
            </a:pPr>
            <a:endParaRPr lang="pl-PL" sz="2000" dirty="0"/>
          </a:p>
        </p:txBody>
      </p:sp>
      <p:sp>
        <p:nvSpPr>
          <p:cNvPr id="6" name="Tytuł 3"/>
          <p:cNvSpPr txBox="1">
            <a:spLocks/>
          </p:cNvSpPr>
          <p:nvPr/>
        </p:nvSpPr>
        <p:spPr>
          <a:xfrm>
            <a:off x="1029268" y="900214"/>
            <a:ext cx="8644012" cy="7166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marL="0" marR="0" indent="0" algn="l" defTabSz="1007943" rtl="0" latinLnBrk="0">
              <a:lnSpc>
                <a:spcPts val="3600"/>
              </a:lnSpc>
              <a:spcBef>
                <a:spcPts val="0"/>
              </a:spcBef>
              <a:spcAft>
                <a:spcPts val="0"/>
              </a:spcAft>
              <a:buClrTx/>
              <a:buSzTx/>
              <a:buFontTx/>
              <a:buNone/>
              <a:tabLst/>
              <a:defRPr sz="2800" b="1" i="0" u="none" strike="noStrike" cap="none" spc="0" baseline="0">
                <a:solidFill>
                  <a:srgbClr val="002073"/>
                </a:solidFill>
                <a:uFillTx/>
                <a:latin typeface="Open Sans"/>
                <a:ea typeface="Open Sans"/>
                <a:cs typeface="Open Sans"/>
                <a:sym typeface="Open Sans"/>
              </a:defRPr>
            </a:lvl1pPr>
            <a:lvl2pPr marL="0" marR="0" indent="0" algn="l" defTabSz="1007943" rtl="0" latinLnBrk="0">
              <a:lnSpc>
                <a:spcPts val="3600"/>
              </a:lnSpc>
              <a:spcBef>
                <a:spcPts val="0"/>
              </a:spcBef>
              <a:spcAft>
                <a:spcPts val="0"/>
              </a:spcAft>
              <a:buClrTx/>
              <a:buSzTx/>
              <a:buFontTx/>
              <a:buNone/>
              <a:tabLst/>
              <a:defRPr sz="2800" b="1" i="0" u="none" strike="noStrike" cap="none" spc="0" baseline="0">
                <a:solidFill>
                  <a:srgbClr val="002073"/>
                </a:solidFill>
                <a:uFillTx/>
                <a:latin typeface="Open Sans"/>
                <a:ea typeface="Open Sans"/>
                <a:cs typeface="Open Sans"/>
                <a:sym typeface="Open Sans"/>
              </a:defRPr>
            </a:lvl2pPr>
            <a:lvl3pPr marL="0" marR="0" indent="0" algn="l" defTabSz="1007943" rtl="0" latinLnBrk="0">
              <a:lnSpc>
                <a:spcPts val="3600"/>
              </a:lnSpc>
              <a:spcBef>
                <a:spcPts val="0"/>
              </a:spcBef>
              <a:spcAft>
                <a:spcPts val="0"/>
              </a:spcAft>
              <a:buClrTx/>
              <a:buSzTx/>
              <a:buFontTx/>
              <a:buNone/>
              <a:tabLst/>
              <a:defRPr sz="2800" b="1" i="0" u="none" strike="noStrike" cap="none" spc="0" baseline="0">
                <a:solidFill>
                  <a:srgbClr val="002073"/>
                </a:solidFill>
                <a:uFillTx/>
                <a:latin typeface="Open Sans"/>
                <a:ea typeface="Open Sans"/>
                <a:cs typeface="Open Sans"/>
                <a:sym typeface="Open Sans"/>
              </a:defRPr>
            </a:lvl3pPr>
            <a:lvl4pPr marL="0" marR="0" indent="0" algn="l" defTabSz="1007943" rtl="0" latinLnBrk="0">
              <a:lnSpc>
                <a:spcPts val="3600"/>
              </a:lnSpc>
              <a:spcBef>
                <a:spcPts val="0"/>
              </a:spcBef>
              <a:spcAft>
                <a:spcPts val="0"/>
              </a:spcAft>
              <a:buClrTx/>
              <a:buSzTx/>
              <a:buFontTx/>
              <a:buNone/>
              <a:tabLst/>
              <a:defRPr sz="2800" b="1" i="0" u="none" strike="noStrike" cap="none" spc="0" baseline="0">
                <a:solidFill>
                  <a:srgbClr val="002073"/>
                </a:solidFill>
                <a:uFillTx/>
                <a:latin typeface="Open Sans"/>
                <a:ea typeface="Open Sans"/>
                <a:cs typeface="Open Sans"/>
                <a:sym typeface="Open Sans"/>
              </a:defRPr>
            </a:lvl4pPr>
            <a:lvl5pPr marL="0" marR="0" indent="0" algn="l" defTabSz="1007943" rtl="0" latinLnBrk="0">
              <a:lnSpc>
                <a:spcPts val="3600"/>
              </a:lnSpc>
              <a:spcBef>
                <a:spcPts val="0"/>
              </a:spcBef>
              <a:spcAft>
                <a:spcPts val="0"/>
              </a:spcAft>
              <a:buClrTx/>
              <a:buSzTx/>
              <a:buFontTx/>
              <a:buNone/>
              <a:tabLst/>
              <a:defRPr sz="2800" b="1" i="0" u="none" strike="noStrike" cap="none" spc="0" baseline="0">
                <a:solidFill>
                  <a:srgbClr val="002073"/>
                </a:solidFill>
                <a:uFillTx/>
                <a:latin typeface="Open Sans"/>
                <a:ea typeface="Open Sans"/>
                <a:cs typeface="Open Sans"/>
                <a:sym typeface="Open Sans"/>
              </a:defRPr>
            </a:lvl5pPr>
            <a:lvl6pPr marL="0" marR="0" indent="0" algn="l" defTabSz="1007943" rtl="0" latinLnBrk="0">
              <a:lnSpc>
                <a:spcPts val="3600"/>
              </a:lnSpc>
              <a:spcBef>
                <a:spcPts val="0"/>
              </a:spcBef>
              <a:spcAft>
                <a:spcPts val="0"/>
              </a:spcAft>
              <a:buClrTx/>
              <a:buSzTx/>
              <a:buFontTx/>
              <a:buNone/>
              <a:tabLst/>
              <a:defRPr sz="2800" b="1" i="0" u="none" strike="noStrike" cap="none" spc="0" baseline="0">
                <a:solidFill>
                  <a:srgbClr val="002073"/>
                </a:solidFill>
                <a:uFillTx/>
                <a:latin typeface="Open Sans"/>
                <a:ea typeface="Open Sans"/>
                <a:cs typeface="Open Sans"/>
                <a:sym typeface="Open Sans"/>
              </a:defRPr>
            </a:lvl6pPr>
            <a:lvl7pPr marL="0" marR="0" indent="0" algn="l" defTabSz="1007943" rtl="0" latinLnBrk="0">
              <a:lnSpc>
                <a:spcPts val="3600"/>
              </a:lnSpc>
              <a:spcBef>
                <a:spcPts val="0"/>
              </a:spcBef>
              <a:spcAft>
                <a:spcPts val="0"/>
              </a:spcAft>
              <a:buClrTx/>
              <a:buSzTx/>
              <a:buFontTx/>
              <a:buNone/>
              <a:tabLst/>
              <a:defRPr sz="2800" b="1" i="0" u="none" strike="noStrike" cap="none" spc="0" baseline="0">
                <a:solidFill>
                  <a:srgbClr val="002073"/>
                </a:solidFill>
                <a:uFillTx/>
                <a:latin typeface="Open Sans"/>
                <a:ea typeface="Open Sans"/>
                <a:cs typeface="Open Sans"/>
                <a:sym typeface="Open Sans"/>
              </a:defRPr>
            </a:lvl7pPr>
            <a:lvl8pPr marL="0" marR="0" indent="0" algn="l" defTabSz="1007943" rtl="0" latinLnBrk="0">
              <a:lnSpc>
                <a:spcPts val="3600"/>
              </a:lnSpc>
              <a:spcBef>
                <a:spcPts val="0"/>
              </a:spcBef>
              <a:spcAft>
                <a:spcPts val="0"/>
              </a:spcAft>
              <a:buClrTx/>
              <a:buSzTx/>
              <a:buFontTx/>
              <a:buNone/>
              <a:tabLst/>
              <a:defRPr sz="2800" b="1" i="0" u="none" strike="noStrike" cap="none" spc="0" baseline="0">
                <a:solidFill>
                  <a:srgbClr val="002073"/>
                </a:solidFill>
                <a:uFillTx/>
                <a:latin typeface="Open Sans"/>
                <a:ea typeface="Open Sans"/>
                <a:cs typeface="Open Sans"/>
                <a:sym typeface="Open Sans"/>
              </a:defRPr>
            </a:lvl8pPr>
            <a:lvl9pPr marL="0" marR="0" indent="0" algn="l" defTabSz="1007943" rtl="0" latinLnBrk="0">
              <a:lnSpc>
                <a:spcPts val="3600"/>
              </a:lnSpc>
              <a:spcBef>
                <a:spcPts val="0"/>
              </a:spcBef>
              <a:spcAft>
                <a:spcPts val="0"/>
              </a:spcAft>
              <a:buClrTx/>
              <a:buSzTx/>
              <a:buFontTx/>
              <a:buNone/>
              <a:tabLst/>
              <a:defRPr sz="2800" b="1" i="0" u="none" strike="noStrike" cap="none" spc="0" baseline="0">
                <a:solidFill>
                  <a:srgbClr val="002073"/>
                </a:solidFill>
                <a:uFillTx/>
                <a:latin typeface="Open Sans"/>
                <a:ea typeface="Open Sans"/>
                <a:cs typeface="Open Sans"/>
                <a:sym typeface="Open Sans"/>
              </a:defRPr>
            </a:lvl9pPr>
          </a:lstStyle>
          <a:p>
            <a:pPr lvl="1" algn="ctr" hangingPunct="1">
              <a:lnSpc>
                <a:spcPct val="100000"/>
              </a:lnSpc>
            </a:pPr>
            <a:r>
              <a:rPr lang="pl-PL" sz="2001" dirty="0">
                <a:solidFill>
                  <a:schemeClr val="accent2">
                    <a:lumMod val="25000"/>
                  </a:schemeClr>
                </a:solidFill>
              </a:rPr>
              <a:t>Ogólne zasady kwalifikowalności podatku VAT określone w unijnych i krajowych aktach prawnych</a:t>
            </a:r>
            <a:endParaRPr lang="pl-PL" sz="2001" dirty="0">
              <a:solidFill>
                <a:schemeClr val="accent2">
                  <a:lumMod val="25000"/>
                </a:schemeClr>
              </a:solidFill>
              <a:latin typeface="+mj-lt"/>
            </a:endParaRPr>
          </a:p>
        </p:txBody>
      </p:sp>
      <p:sp>
        <p:nvSpPr>
          <p:cNvPr id="4"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2503824685"/>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zawartości 4"/>
          <p:cNvSpPr>
            <a:spLocks noGrp="1"/>
          </p:cNvSpPr>
          <p:nvPr>
            <p:ph idx="1"/>
          </p:nvPr>
        </p:nvSpPr>
        <p:spPr>
          <a:xfrm>
            <a:off x="1043584" y="2339677"/>
            <a:ext cx="8639976" cy="3820858"/>
          </a:xfrm>
        </p:spPr>
        <p:txBody>
          <a:bodyPr>
            <a:normAutofit/>
          </a:bodyPr>
          <a:lstStyle/>
          <a:p>
            <a:pPr lvl="0">
              <a:lnSpc>
                <a:spcPct val="150000"/>
              </a:lnSpc>
            </a:pPr>
            <a:r>
              <a:rPr lang="pl-PL" sz="2000" b="1" dirty="0" smtClean="0"/>
              <a:t>Status prawa do obniżenia podatku VAT</a:t>
            </a:r>
            <a:endParaRPr lang="pl-PL" sz="2000" b="1" dirty="0"/>
          </a:p>
          <a:p>
            <a:pPr marL="627063" indent="-361950">
              <a:lnSpc>
                <a:spcPct val="150000"/>
              </a:lnSpc>
              <a:buNone/>
            </a:pPr>
            <a:r>
              <a:rPr lang="pl-PL" sz="2000" dirty="0"/>
              <a:t>Status prawa do obniżenia podatku VAT rozpatrywany jest na podstawie:</a:t>
            </a:r>
          </a:p>
          <a:p>
            <a:pPr marL="627063" lvl="0" indent="-361950">
              <a:lnSpc>
                <a:spcPct val="150000"/>
              </a:lnSpc>
              <a:buFont typeface="Wingdings" panose="05000000000000000000" pitchFamily="2" charset="2"/>
              <a:buChar char="v"/>
            </a:pPr>
            <a:r>
              <a:rPr lang="pl-PL" sz="2000" dirty="0" smtClean="0"/>
              <a:t>Ustaw</a:t>
            </a:r>
          </a:p>
          <a:p>
            <a:pPr marL="627063" lvl="0" indent="-361950">
              <a:lnSpc>
                <a:spcPct val="150000"/>
              </a:lnSpc>
              <a:buFont typeface="Wingdings" panose="05000000000000000000" pitchFamily="2" charset="2"/>
              <a:buChar char="v"/>
            </a:pPr>
            <a:r>
              <a:rPr lang="pl-PL" sz="2000" dirty="0" smtClean="0"/>
              <a:t>Rozporządzeń</a:t>
            </a:r>
          </a:p>
          <a:p>
            <a:pPr marL="627063" lvl="0" indent="-361950">
              <a:lnSpc>
                <a:spcPct val="150000"/>
              </a:lnSpc>
              <a:buFont typeface="Wingdings" panose="05000000000000000000" pitchFamily="2" charset="2"/>
              <a:buChar char="v"/>
            </a:pPr>
            <a:r>
              <a:rPr lang="pl-PL" sz="2000" dirty="0" smtClean="0"/>
              <a:t>Innych aktów prawnych</a:t>
            </a:r>
            <a:endParaRPr lang="pl-PL" sz="2000" dirty="0"/>
          </a:p>
          <a:p>
            <a:pPr lvl="0"/>
            <a:endParaRPr lang="pl-PL" sz="2000" dirty="0"/>
          </a:p>
        </p:txBody>
      </p:sp>
      <p:sp>
        <p:nvSpPr>
          <p:cNvPr id="6" name="Tytuł 3"/>
          <p:cNvSpPr txBox="1">
            <a:spLocks/>
          </p:cNvSpPr>
          <p:nvPr/>
        </p:nvSpPr>
        <p:spPr>
          <a:xfrm>
            <a:off x="1043584" y="1043533"/>
            <a:ext cx="8644012" cy="7166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marL="0" marR="0" indent="0" algn="l" defTabSz="1007943" rtl="0" latinLnBrk="0">
              <a:lnSpc>
                <a:spcPts val="3600"/>
              </a:lnSpc>
              <a:spcBef>
                <a:spcPts val="0"/>
              </a:spcBef>
              <a:spcAft>
                <a:spcPts val="0"/>
              </a:spcAft>
              <a:buClrTx/>
              <a:buSzTx/>
              <a:buFontTx/>
              <a:buNone/>
              <a:tabLst/>
              <a:defRPr sz="2800" b="1" i="0" u="none" strike="noStrike" cap="none" spc="0" baseline="0">
                <a:solidFill>
                  <a:srgbClr val="002073"/>
                </a:solidFill>
                <a:uFillTx/>
                <a:latin typeface="Open Sans"/>
                <a:ea typeface="Open Sans"/>
                <a:cs typeface="Open Sans"/>
                <a:sym typeface="Open Sans"/>
              </a:defRPr>
            </a:lvl1pPr>
            <a:lvl2pPr marL="0" marR="0" indent="0" algn="l" defTabSz="1007943" rtl="0" latinLnBrk="0">
              <a:lnSpc>
                <a:spcPts val="3600"/>
              </a:lnSpc>
              <a:spcBef>
                <a:spcPts val="0"/>
              </a:spcBef>
              <a:spcAft>
                <a:spcPts val="0"/>
              </a:spcAft>
              <a:buClrTx/>
              <a:buSzTx/>
              <a:buFontTx/>
              <a:buNone/>
              <a:tabLst/>
              <a:defRPr sz="2800" b="1" i="0" u="none" strike="noStrike" cap="none" spc="0" baseline="0">
                <a:solidFill>
                  <a:srgbClr val="002073"/>
                </a:solidFill>
                <a:uFillTx/>
                <a:latin typeface="Open Sans"/>
                <a:ea typeface="Open Sans"/>
                <a:cs typeface="Open Sans"/>
                <a:sym typeface="Open Sans"/>
              </a:defRPr>
            </a:lvl2pPr>
            <a:lvl3pPr marL="0" marR="0" indent="0" algn="l" defTabSz="1007943" rtl="0" latinLnBrk="0">
              <a:lnSpc>
                <a:spcPts val="3600"/>
              </a:lnSpc>
              <a:spcBef>
                <a:spcPts val="0"/>
              </a:spcBef>
              <a:spcAft>
                <a:spcPts val="0"/>
              </a:spcAft>
              <a:buClrTx/>
              <a:buSzTx/>
              <a:buFontTx/>
              <a:buNone/>
              <a:tabLst/>
              <a:defRPr sz="2800" b="1" i="0" u="none" strike="noStrike" cap="none" spc="0" baseline="0">
                <a:solidFill>
                  <a:srgbClr val="002073"/>
                </a:solidFill>
                <a:uFillTx/>
                <a:latin typeface="Open Sans"/>
                <a:ea typeface="Open Sans"/>
                <a:cs typeface="Open Sans"/>
                <a:sym typeface="Open Sans"/>
              </a:defRPr>
            </a:lvl3pPr>
            <a:lvl4pPr marL="0" marR="0" indent="0" algn="l" defTabSz="1007943" rtl="0" latinLnBrk="0">
              <a:lnSpc>
                <a:spcPts val="3600"/>
              </a:lnSpc>
              <a:spcBef>
                <a:spcPts val="0"/>
              </a:spcBef>
              <a:spcAft>
                <a:spcPts val="0"/>
              </a:spcAft>
              <a:buClrTx/>
              <a:buSzTx/>
              <a:buFontTx/>
              <a:buNone/>
              <a:tabLst/>
              <a:defRPr sz="2800" b="1" i="0" u="none" strike="noStrike" cap="none" spc="0" baseline="0">
                <a:solidFill>
                  <a:srgbClr val="002073"/>
                </a:solidFill>
                <a:uFillTx/>
                <a:latin typeface="Open Sans"/>
                <a:ea typeface="Open Sans"/>
                <a:cs typeface="Open Sans"/>
                <a:sym typeface="Open Sans"/>
              </a:defRPr>
            </a:lvl4pPr>
            <a:lvl5pPr marL="0" marR="0" indent="0" algn="l" defTabSz="1007943" rtl="0" latinLnBrk="0">
              <a:lnSpc>
                <a:spcPts val="3600"/>
              </a:lnSpc>
              <a:spcBef>
                <a:spcPts val="0"/>
              </a:spcBef>
              <a:spcAft>
                <a:spcPts val="0"/>
              </a:spcAft>
              <a:buClrTx/>
              <a:buSzTx/>
              <a:buFontTx/>
              <a:buNone/>
              <a:tabLst/>
              <a:defRPr sz="2800" b="1" i="0" u="none" strike="noStrike" cap="none" spc="0" baseline="0">
                <a:solidFill>
                  <a:srgbClr val="002073"/>
                </a:solidFill>
                <a:uFillTx/>
                <a:latin typeface="Open Sans"/>
                <a:ea typeface="Open Sans"/>
                <a:cs typeface="Open Sans"/>
                <a:sym typeface="Open Sans"/>
              </a:defRPr>
            </a:lvl5pPr>
            <a:lvl6pPr marL="0" marR="0" indent="0" algn="l" defTabSz="1007943" rtl="0" latinLnBrk="0">
              <a:lnSpc>
                <a:spcPts val="3600"/>
              </a:lnSpc>
              <a:spcBef>
                <a:spcPts val="0"/>
              </a:spcBef>
              <a:spcAft>
                <a:spcPts val="0"/>
              </a:spcAft>
              <a:buClrTx/>
              <a:buSzTx/>
              <a:buFontTx/>
              <a:buNone/>
              <a:tabLst/>
              <a:defRPr sz="2800" b="1" i="0" u="none" strike="noStrike" cap="none" spc="0" baseline="0">
                <a:solidFill>
                  <a:srgbClr val="002073"/>
                </a:solidFill>
                <a:uFillTx/>
                <a:latin typeface="Open Sans"/>
                <a:ea typeface="Open Sans"/>
                <a:cs typeface="Open Sans"/>
                <a:sym typeface="Open Sans"/>
              </a:defRPr>
            </a:lvl6pPr>
            <a:lvl7pPr marL="0" marR="0" indent="0" algn="l" defTabSz="1007943" rtl="0" latinLnBrk="0">
              <a:lnSpc>
                <a:spcPts val="3600"/>
              </a:lnSpc>
              <a:spcBef>
                <a:spcPts val="0"/>
              </a:spcBef>
              <a:spcAft>
                <a:spcPts val="0"/>
              </a:spcAft>
              <a:buClrTx/>
              <a:buSzTx/>
              <a:buFontTx/>
              <a:buNone/>
              <a:tabLst/>
              <a:defRPr sz="2800" b="1" i="0" u="none" strike="noStrike" cap="none" spc="0" baseline="0">
                <a:solidFill>
                  <a:srgbClr val="002073"/>
                </a:solidFill>
                <a:uFillTx/>
                <a:latin typeface="Open Sans"/>
                <a:ea typeface="Open Sans"/>
                <a:cs typeface="Open Sans"/>
                <a:sym typeface="Open Sans"/>
              </a:defRPr>
            </a:lvl7pPr>
            <a:lvl8pPr marL="0" marR="0" indent="0" algn="l" defTabSz="1007943" rtl="0" latinLnBrk="0">
              <a:lnSpc>
                <a:spcPts val="3600"/>
              </a:lnSpc>
              <a:spcBef>
                <a:spcPts val="0"/>
              </a:spcBef>
              <a:spcAft>
                <a:spcPts val="0"/>
              </a:spcAft>
              <a:buClrTx/>
              <a:buSzTx/>
              <a:buFontTx/>
              <a:buNone/>
              <a:tabLst/>
              <a:defRPr sz="2800" b="1" i="0" u="none" strike="noStrike" cap="none" spc="0" baseline="0">
                <a:solidFill>
                  <a:srgbClr val="002073"/>
                </a:solidFill>
                <a:uFillTx/>
                <a:latin typeface="Open Sans"/>
                <a:ea typeface="Open Sans"/>
                <a:cs typeface="Open Sans"/>
                <a:sym typeface="Open Sans"/>
              </a:defRPr>
            </a:lvl8pPr>
            <a:lvl9pPr marL="0" marR="0" indent="0" algn="l" defTabSz="1007943" rtl="0" latinLnBrk="0">
              <a:lnSpc>
                <a:spcPts val="3600"/>
              </a:lnSpc>
              <a:spcBef>
                <a:spcPts val="0"/>
              </a:spcBef>
              <a:spcAft>
                <a:spcPts val="0"/>
              </a:spcAft>
              <a:buClrTx/>
              <a:buSzTx/>
              <a:buFontTx/>
              <a:buNone/>
              <a:tabLst/>
              <a:defRPr sz="2800" b="1" i="0" u="none" strike="noStrike" cap="none" spc="0" baseline="0">
                <a:solidFill>
                  <a:srgbClr val="002073"/>
                </a:solidFill>
                <a:uFillTx/>
                <a:latin typeface="Open Sans"/>
                <a:ea typeface="Open Sans"/>
                <a:cs typeface="Open Sans"/>
                <a:sym typeface="Open Sans"/>
              </a:defRPr>
            </a:lvl9pPr>
          </a:lstStyle>
          <a:p>
            <a:pPr lvl="1" algn="ctr" hangingPunct="1">
              <a:lnSpc>
                <a:spcPct val="100000"/>
              </a:lnSpc>
            </a:pPr>
            <a:r>
              <a:rPr lang="pl-PL" sz="2001" dirty="0">
                <a:solidFill>
                  <a:schemeClr val="accent2">
                    <a:lumMod val="25000"/>
                  </a:schemeClr>
                </a:solidFill>
              </a:rPr>
              <a:t>Ogólne zasady kwalifikowalności podatku VAT określone w unijnych i krajowych aktach prawnych</a:t>
            </a:r>
            <a:endParaRPr lang="pl-PL" sz="2001" dirty="0">
              <a:solidFill>
                <a:schemeClr val="accent2">
                  <a:lumMod val="25000"/>
                </a:schemeClr>
              </a:solidFill>
              <a:latin typeface="+mj-lt"/>
            </a:endParaRPr>
          </a:p>
        </p:txBody>
      </p:sp>
      <p:sp>
        <p:nvSpPr>
          <p:cNvPr id="4"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19449390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385466" y="2555701"/>
            <a:ext cx="8175242" cy="1584176"/>
          </a:xfrm>
        </p:spPr>
        <p:txBody>
          <a:bodyPr>
            <a:normAutofit/>
          </a:bodyPr>
          <a:lstStyle/>
          <a:p>
            <a:pPr lvl="0" algn="ctr"/>
            <a:r>
              <a:rPr lang="pl-PL" dirty="0"/>
              <a:t>Zasady i sposób prowadzenia wyodrębnionej ewidencji księgowej</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314355691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1025427" y="946869"/>
            <a:ext cx="8658134" cy="825258"/>
          </a:xfrm>
        </p:spPr>
        <p:txBody>
          <a:bodyPr>
            <a:normAutofit/>
          </a:bodyPr>
          <a:lstStyle/>
          <a:p>
            <a:pPr algn="ctr">
              <a:lnSpc>
                <a:spcPct val="100000"/>
              </a:lnSpc>
            </a:pPr>
            <a:r>
              <a:rPr lang="pl-PL" sz="2001" dirty="0"/>
              <a:t>Rozporządzenie Parlamentu Europejskiego I Rady (UE) 2021/1060  z dnia 24.06.2021 r.</a:t>
            </a:r>
          </a:p>
        </p:txBody>
      </p:sp>
      <p:sp>
        <p:nvSpPr>
          <p:cNvPr id="9" name="Symbol zastępczy zawartości 5"/>
          <p:cNvSpPr txBox="1">
            <a:spLocks noGrp="1"/>
          </p:cNvSpPr>
          <p:nvPr>
            <p:ph type="body" idx="1"/>
          </p:nvPr>
        </p:nvSpPr>
        <p:spPr>
          <a:xfrm>
            <a:off x="1022255" y="2051645"/>
            <a:ext cx="8658132" cy="4247093"/>
          </a:xfrm>
          <a:prstGeom prst="rect">
            <a:avLst/>
          </a:prstGeom>
        </p:spPr>
        <p:txBody>
          <a:bodyPr>
            <a:noAutofit/>
          </a:bodyPr>
          <a:lstStyle/>
          <a:p>
            <a:pPr marL="0" lvl="4" indent="0" algn="ctr">
              <a:buNone/>
            </a:pPr>
            <a:r>
              <a:rPr lang="pl-PL" sz="2000" i="1" dirty="0" smtClean="0"/>
              <a:t>Artykuł </a:t>
            </a:r>
            <a:r>
              <a:rPr lang="pl-PL" sz="2000" i="1" dirty="0"/>
              <a:t>64</a:t>
            </a:r>
            <a:endParaRPr lang="pl-PL" sz="2000" dirty="0"/>
          </a:p>
          <a:p>
            <a:pPr marL="0" lvl="4" indent="0" algn="ctr">
              <a:buNone/>
            </a:pPr>
            <a:r>
              <a:rPr lang="pl-PL" sz="2000" b="1" dirty="0"/>
              <a:t>Koszty </a:t>
            </a:r>
            <a:r>
              <a:rPr lang="pl-PL" sz="2000" b="1" dirty="0" smtClean="0"/>
              <a:t>niekwalifikowalne</a:t>
            </a:r>
          </a:p>
          <a:p>
            <a:r>
              <a:rPr lang="pl-PL" sz="2000" dirty="0" smtClean="0"/>
              <a:t>Następujące </a:t>
            </a:r>
            <a:r>
              <a:rPr lang="pl-PL" sz="2000" dirty="0"/>
              <a:t>koszty nie kwalifikują się do otrzymania wkładu z Funduszy</a:t>
            </a:r>
            <a:r>
              <a:rPr lang="pl-PL" sz="2000" dirty="0" smtClean="0"/>
              <a:t>:</a:t>
            </a:r>
          </a:p>
          <a:p>
            <a:endParaRPr lang="pl-PL" sz="2000" dirty="0"/>
          </a:p>
          <a:p>
            <a:r>
              <a:rPr lang="pl-PL" sz="2000" dirty="0"/>
              <a:t>podatek od wartości dodanej (VAT), </a:t>
            </a:r>
            <a:r>
              <a:rPr lang="pl-PL" sz="2000" b="1" dirty="0">
                <a:solidFill>
                  <a:srgbClr val="FF0000"/>
                </a:solidFill>
              </a:rPr>
              <a:t>z wyjątkiem:</a:t>
            </a:r>
          </a:p>
          <a:p>
            <a:pPr lvl="1"/>
            <a:r>
              <a:rPr lang="pl-PL" sz="2000" dirty="0"/>
              <a:t>(i)operacji, których łączny koszt jest niższy niż 5 000 </a:t>
            </a:r>
            <a:r>
              <a:rPr lang="pl-PL" sz="2000" dirty="0" smtClean="0"/>
              <a:t>000 EUR </a:t>
            </a:r>
            <a:r>
              <a:rPr lang="pl-PL" sz="2000" dirty="0"/>
              <a:t>(z VAT);</a:t>
            </a:r>
          </a:p>
          <a:p>
            <a:pPr lvl="1"/>
            <a:r>
              <a:rPr lang="pl-PL" sz="2000" dirty="0"/>
              <a:t>(ii)operacji, których łączny koszt wynosi co najmniej 5 000 </a:t>
            </a:r>
            <a:r>
              <a:rPr lang="pl-PL" sz="2000" dirty="0" smtClean="0"/>
              <a:t>000 EUR </a:t>
            </a:r>
            <a:r>
              <a:rPr lang="pl-PL" sz="2000" dirty="0"/>
              <a:t>(z VAT), jeżeli nie podlega zwrotowi na mocy krajowych przepisów dotyczących VAT;</a:t>
            </a:r>
          </a:p>
          <a:p>
            <a:endParaRPr lang="pl-PL" sz="2000" dirty="0"/>
          </a:p>
          <a:p>
            <a:endParaRPr lang="pl-PL" sz="2000" dirty="0"/>
          </a:p>
          <a:p>
            <a:endParaRPr lang="pl-PL" sz="2000" dirty="0"/>
          </a:p>
          <a:p>
            <a:endParaRPr lang="pl-PL" altLang="pl-PL" sz="2000" dirty="0">
              <a:cs typeface="Calibri" panose="020F0502020204030204" pitchFamily="34" charset="0"/>
            </a:endParaRPr>
          </a:p>
        </p:txBody>
      </p:sp>
      <p:sp>
        <p:nvSpPr>
          <p:cNvPr id="6" name="AutoShape 2" descr="Dzwonek"/>
          <p:cNvSpPr>
            <a:spLocks noChangeAspect="1" noChangeArrowheads="1"/>
          </p:cNvSpPr>
          <p:nvPr/>
        </p:nvSpPr>
        <p:spPr bwMode="auto">
          <a:xfrm>
            <a:off x="3494912" y="4587324"/>
            <a:ext cx="304928" cy="30492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78" tIns="45739" rIns="91478" bIns="45739" numCol="1" anchor="t" anchorCtr="0" compatLnSpc="1">
            <a:prstTxWarp prst="textNoShape">
              <a:avLst/>
            </a:prstTxWarp>
          </a:bodyPr>
          <a:lstStyle/>
          <a:p>
            <a:endParaRPr lang="pl-PL" sz="1801"/>
          </a:p>
        </p:txBody>
      </p:sp>
      <p:sp>
        <p:nvSpPr>
          <p:cNvPr id="5"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21936587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1083008" y="1043533"/>
            <a:ext cx="8600552" cy="713153"/>
          </a:xfrm>
        </p:spPr>
        <p:txBody>
          <a:bodyPr>
            <a:normAutofit/>
          </a:bodyPr>
          <a:lstStyle/>
          <a:p>
            <a:pPr algn="ctr">
              <a:lnSpc>
                <a:spcPct val="100000"/>
              </a:lnSpc>
            </a:pPr>
            <a:r>
              <a:rPr lang="pl-PL" sz="2001" dirty="0"/>
              <a:t>Wytyczne z 18.11.2022 r.  dotyczące kwalifikowalności wydatków na lata 2021-2027</a:t>
            </a:r>
          </a:p>
        </p:txBody>
      </p:sp>
      <p:sp>
        <p:nvSpPr>
          <p:cNvPr id="9" name="Symbol zastępczy zawartości 5"/>
          <p:cNvSpPr txBox="1">
            <a:spLocks noGrp="1"/>
          </p:cNvSpPr>
          <p:nvPr>
            <p:ph type="body" idx="1"/>
          </p:nvPr>
        </p:nvSpPr>
        <p:spPr>
          <a:xfrm>
            <a:off x="1052623" y="2123653"/>
            <a:ext cx="8577198" cy="5040560"/>
          </a:xfrm>
          <a:prstGeom prst="rect">
            <a:avLst/>
          </a:prstGeom>
        </p:spPr>
        <p:txBody>
          <a:bodyPr>
            <a:normAutofit/>
          </a:bodyPr>
          <a:lstStyle/>
          <a:p>
            <a:pPr marL="343037" indent="-343037" algn="just">
              <a:lnSpc>
                <a:spcPct val="100000"/>
              </a:lnSpc>
              <a:spcBef>
                <a:spcPts val="1800"/>
              </a:spcBef>
              <a:buFont typeface="+mj-lt"/>
              <a:buAutoNum type="arabicParenR"/>
            </a:pPr>
            <a:r>
              <a:rPr lang="pl-PL" sz="2000" dirty="0" smtClean="0"/>
              <a:t>Podatek </a:t>
            </a:r>
            <a:r>
              <a:rPr lang="pl-PL" sz="2000" dirty="0"/>
              <a:t>VAT w projekcie, którego łączny koszt jest mniejszy niż 5 mln </a:t>
            </a:r>
            <a:r>
              <a:rPr lang="pl-PL" sz="2000" dirty="0" smtClean="0"/>
              <a:t>EUR (włączając </a:t>
            </a:r>
            <a:r>
              <a:rPr lang="pl-PL" sz="2000" dirty="0"/>
              <a:t>VAT), </a:t>
            </a:r>
            <a:r>
              <a:rPr lang="pl-PL" sz="2000" b="1" dirty="0"/>
              <a:t>może być kwalifikowalny</a:t>
            </a:r>
            <a:r>
              <a:rPr lang="pl-PL" sz="2000" dirty="0"/>
              <a:t>, z zastrzeżeniem pkt 8. (</a:t>
            </a:r>
            <a:r>
              <a:rPr lang="pl-PL" sz="2000" i="1" dirty="0"/>
              <a:t>IZ/IP/IW w ramach EFRR/FS/FST może wyłączyć możliwość </a:t>
            </a:r>
            <a:r>
              <a:rPr lang="pl-PL" sz="2000" i="1" dirty="0" smtClean="0"/>
              <a:t>kwalifikowania podatku VAT</a:t>
            </a:r>
            <a:r>
              <a:rPr lang="pl-PL" sz="2000" dirty="0" smtClean="0"/>
              <a:t>).</a:t>
            </a:r>
            <a:endParaRPr lang="pl-PL" sz="2000" dirty="0"/>
          </a:p>
          <a:p>
            <a:pPr marL="343037" indent="-343037" algn="just">
              <a:lnSpc>
                <a:spcPct val="100000"/>
              </a:lnSpc>
              <a:spcBef>
                <a:spcPts val="1800"/>
              </a:spcBef>
              <a:buFont typeface="+mj-lt"/>
              <a:buAutoNum type="arabicParenR"/>
            </a:pPr>
            <a:r>
              <a:rPr lang="pl-PL" sz="2000" dirty="0" smtClean="0"/>
              <a:t>Podatek </a:t>
            </a:r>
            <a:r>
              <a:rPr lang="pl-PL" sz="2000" dirty="0"/>
              <a:t>VAT w projekcie, którego łączny koszt wynosi co najmniej 5 mln </a:t>
            </a:r>
            <a:r>
              <a:rPr lang="pl-PL" sz="2000" dirty="0" smtClean="0"/>
              <a:t>EUR (włączając </a:t>
            </a:r>
            <a:r>
              <a:rPr lang="pl-PL" sz="2000" dirty="0"/>
              <a:t>VAT), jest niekwalifikowalny, z zastrzeżeniem pkt 3.</a:t>
            </a:r>
          </a:p>
          <a:p>
            <a:pPr marL="343037" indent="-343037" algn="just">
              <a:lnSpc>
                <a:spcPct val="100000"/>
              </a:lnSpc>
              <a:spcBef>
                <a:spcPts val="1800"/>
              </a:spcBef>
              <a:buFont typeface="+mj-lt"/>
              <a:buAutoNum type="arabicParenR"/>
            </a:pPr>
            <a:r>
              <a:rPr lang="pl-PL" sz="2000" dirty="0" smtClean="0"/>
              <a:t>Podatek </a:t>
            </a:r>
            <a:r>
              <a:rPr lang="pl-PL" sz="2000" dirty="0"/>
              <a:t>VAT w projekcie, którego łączny koszt wynosi co najmniej 5 mln </a:t>
            </a:r>
            <a:r>
              <a:rPr lang="pl-PL" sz="2000" dirty="0" smtClean="0"/>
              <a:t>EUR (włączając </a:t>
            </a:r>
            <a:r>
              <a:rPr lang="pl-PL" sz="2000" dirty="0"/>
              <a:t>VAT), może być kwalifikowalny, </a:t>
            </a:r>
            <a:r>
              <a:rPr lang="pl-PL" sz="2000" b="1" dirty="0">
                <a:solidFill>
                  <a:schemeClr val="tx1"/>
                </a:solidFill>
              </a:rPr>
              <a:t>gdy brak jest prawnej </a:t>
            </a:r>
            <a:r>
              <a:rPr lang="pl-PL" sz="2000" b="1" dirty="0" smtClean="0">
                <a:solidFill>
                  <a:schemeClr val="tx1"/>
                </a:solidFill>
              </a:rPr>
              <a:t>możliwości odzyskania </a:t>
            </a:r>
            <a:r>
              <a:rPr lang="pl-PL" sz="2000" b="1" dirty="0">
                <a:solidFill>
                  <a:schemeClr val="tx1"/>
                </a:solidFill>
              </a:rPr>
              <a:t>podatku VAT zgodnie z przepisami prawa krajowego</a:t>
            </a:r>
            <a:r>
              <a:rPr lang="pl-PL" sz="2000" dirty="0"/>
              <a:t>, </a:t>
            </a:r>
            <a:r>
              <a:rPr lang="pl-PL" sz="2000" dirty="0" smtClean="0"/>
              <a:t>z zastrzeżeniem </a:t>
            </a:r>
            <a:r>
              <a:rPr lang="pl-PL" sz="2000" dirty="0"/>
              <a:t>pkt 8. IZ zapewnia, że załącznikiem do umowy o </a:t>
            </a:r>
            <a:r>
              <a:rPr lang="pl-PL" sz="2000" dirty="0" smtClean="0"/>
              <a:t>dofinansowanie projektu </a:t>
            </a:r>
            <a:r>
              <a:rPr lang="pl-PL" sz="2000" dirty="0"/>
              <a:t>jest oświadczenie, o którym mowa w pkt 9.</a:t>
            </a:r>
            <a:endParaRPr lang="pl-PL" altLang="pl-PL" sz="2000" dirty="0">
              <a:solidFill>
                <a:srgbClr val="002060"/>
              </a:solidFill>
              <a:cs typeface="Calibri" panose="020F0502020204030204" pitchFamily="34" charset="0"/>
            </a:endParaRPr>
          </a:p>
        </p:txBody>
      </p:sp>
      <p:sp>
        <p:nvSpPr>
          <p:cNvPr id="6" name="AutoShape 2" descr="Dzwonek"/>
          <p:cNvSpPr>
            <a:spLocks noChangeAspect="1" noChangeArrowheads="1"/>
          </p:cNvSpPr>
          <p:nvPr/>
        </p:nvSpPr>
        <p:spPr bwMode="auto">
          <a:xfrm>
            <a:off x="3494912" y="4587324"/>
            <a:ext cx="304928" cy="30492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78" tIns="45739" rIns="91478" bIns="45739" numCol="1" anchor="t" anchorCtr="0" compatLnSpc="1">
            <a:prstTxWarp prst="textNoShape">
              <a:avLst/>
            </a:prstTxWarp>
          </a:bodyPr>
          <a:lstStyle/>
          <a:p>
            <a:endParaRPr lang="pl-PL" sz="1801"/>
          </a:p>
        </p:txBody>
      </p:sp>
      <p:sp>
        <p:nvSpPr>
          <p:cNvPr id="5"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19816853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25525" y="899836"/>
            <a:ext cx="8640381" cy="647753"/>
          </a:xfrm>
        </p:spPr>
        <p:txBody>
          <a:bodyPr>
            <a:normAutofit/>
          </a:bodyPr>
          <a:lstStyle/>
          <a:p>
            <a:pPr algn="ctr">
              <a:lnSpc>
                <a:spcPct val="100000"/>
              </a:lnSpc>
            </a:pPr>
            <a:r>
              <a:rPr lang="pl-PL" sz="2200" dirty="0"/>
              <a:t>Kwalifikowalność podatku VAT w nowej perspektywie</a:t>
            </a:r>
          </a:p>
        </p:txBody>
      </p:sp>
      <p:sp>
        <p:nvSpPr>
          <p:cNvPr id="3" name="Symbol zastępczy zawartości 2"/>
          <p:cNvSpPr>
            <a:spLocks noGrp="1"/>
          </p:cNvSpPr>
          <p:nvPr>
            <p:ph idx="1"/>
          </p:nvPr>
        </p:nvSpPr>
        <p:spPr>
          <a:xfrm>
            <a:off x="1041991" y="1763613"/>
            <a:ext cx="8601739" cy="5256584"/>
          </a:xfrm>
        </p:spPr>
        <p:txBody>
          <a:bodyPr>
            <a:normAutofit/>
          </a:bodyPr>
          <a:lstStyle/>
          <a:p>
            <a:pPr marL="0" indent="0">
              <a:lnSpc>
                <a:spcPct val="110000"/>
              </a:lnSpc>
              <a:spcBef>
                <a:spcPts val="1800"/>
              </a:spcBef>
              <a:buNone/>
            </a:pPr>
            <a:r>
              <a:rPr lang="pl-PL" sz="2000" b="1" dirty="0">
                <a:solidFill>
                  <a:srgbClr val="000000"/>
                </a:solidFill>
              </a:rPr>
              <a:t>PRZEWODNIK DLA BENEFICJENTÓW FE SL 2021-2027- wersja </a:t>
            </a:r>
            <a:r>
              <a:rPr lang="pl-PL" sz="2000" b="1" dirty="0" smtClean="0">
                <a:solidFill>
                  <a:srgbClr val="000000"/>
                </a:solidFill>
              </a:rPr>
              <a:t>8</a:t>
            </a:r>
            <a:endParaRPr lang="pl-PL" sz="2000" b="1" dirty="0" smtClean="0"/>
          </a:p>
          <a:p>
            <a:pPr marL="446088" indent="-446088" algn="just">
              <a:lnSpc>
                <a:spcPct val="110000"/>
              </a:lnSpc>
              <a:spcBef>
                <a:spcPts val="1800"/>
              </a:spcBef>
              <a:buFont typeface="Wingdings" panose="05000000000000000000" pitchFamily="2" charset="2"/>
              <a:buChar char="ü"/>
            </a:pPr>
            <a:r>
              <a:rPr lang="pl-PL" sz="2000" dirty="0" smtClean="0"/>
              <a:t>Jeżeli </a:t>
            </a:r>
            <a:r>
              <a:rPr lang="pl-PL" sz="2000" dirty="0"/>
              <a:t>wartość realizowanego </a:t>
            </a:r>
            <a:r>
              <a:rPr lang="pl-PL" sz="2000" dirty="0" smtClean="0"/>
              <a:t>projektu </a:t>
            </a:r>
            <a:r>
              <a:rPr lang="pl-PL" sz="2000" b="1" dirty="0"/>
              <a:t>jest mniejsza niż 5 000 000 euro z VAT</a:t>
            </a:r>
            <a:r>
              <a:rPr lang="pl-PL" sz="2000" dirty="0"/>
              <a:t>, podatek VAT jest wydatkiem kwalifikowalnym z uwzględnieniem zasad określonych w rozporządzeniu ogólnym, przepisach dotyczących pomocy państwa, Wytycznych dotyczących kwalifikowalności wydatków na lata 2021-2027 oraz umowie o dofinansowanie</a:t>
            </a:r>
            <a:r>
              <a:rPr lang="pl-PL" sz="2000" dirty="0" smtClean="0"/>
              <a:t>.</a:t>
            </a:r>
          </a:p>
          <a:p>
            <a:pPr marL="446088" indent="-446088" algn="just">
              <a:lnSpc>
                <a:spcPct val="110000"/>
              </a:lnSpc>
              <a:spcBef>
                <a:spcPts val="1800"/>
              </a:spcBef>
              <a:buFont typeface="Wingdings" panose="05000000000000000000" pitchFamily="2" charset="2"/>
              <a:buChar char="ü"/>
            </a:pPr>
            <a:r>
              <a:rPr lang="pl-PL" sz="2000" dirty="0"/>
              <a:t>Kiedy w trakcie realizacji projektu jego wartość wzrośnie do wysokości 5 000 000 euro (lub więcej), a Vat w projekcie jest kosztem kwalifikowalnym, w celu zbadania kwalifikowalności podatku od towarów i usług, będziesz zobowiązany do złożenia:</a:t>
            </a:r>
          </a:p>
          <a:p>
            <a:pPr marL="503971" lvl="1" indent="0" algn="just">
              <a:lnSpc>
                <a:spcPct val="110000"/>
              </a:lnSpc>
              <a:spcBef>
                <a:spcPts val="1800"/>
              </a:spcBef>
              <a:buNone/>
            </a:pPr>
            <a:r>
              <a:rPr lang="pl-PL" sz="2000" dirty="0"/>
              <a:t>− oświadczenia o VAT,</a:t>
            </a:r>
          </a:p>
          <a:p>
            <a:pPr marL="503971" lvl="1" indent="0" algn="just">
              <a:lnSpc>
                <a:spcPct val="110000"/>
              </a:lnSpc>
              <a:spcBef>
                <a:spcPts val="1800"/>
              </a:spcBef>
              <a:buNone/>
            </a:pPr>
            <a:r>
              <a:rPr lang="pl-PL" sz="2000" dirty="0"/>
              <a:t>− indywidualnej interpretacji prawa podatkowego.</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solidFill>
                  <a:srgbClr val="002073"/>
                </a:solidFill>
              </a:rPr>
              <a:pPr/>
              <a:t>2024-11-24</a:t>
            </a:fld>
            <a:endParaRPr lang="pl-PL" sz="1400" dirty="0">
              <a:solidFill>
                <a:srgbClr val="002073"/>
              </a:solidFill>
            </a:endParaRPr>
          </a:p>
        </p:txBody>
      </p:sp>
    </p:spTree>
    <p:extLst>
      <p:ext uri="{BB962C8B-B14F-4D97-AF65-F5344CB8AC3E}">
        <p14:creationId xmlns:p14="http://schemas.microsoft.com/office/powerpoint/2010/main" val="305887769"/>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25525" y="899836"/>
            <a:ext cx="8640381" cy="647753"/>
          </a:xfrm>
        </p:spPr>
        <p:txBody>
          <a:bodyPr>
            <a:normAutofit/>
          </a:bodyPr>
          <a:lstStyle/>
          <a:p>
            <a:pPr algn="ctr">
              <a:lnSpc>
                <a:spcPct val="100000"/>
              </a:lnSpc>
            </a:pPr>
            <a:r>
              <a:rPr lang="pl-PL" sz="2200" dirty="0"/>
              <a:t>Kwalifikowalność podatku VAT w nowej perspektywie</a:t>
            </a:r>
          </a:p>
        </p:txBody>
      </p:sp>
      <p:sp>
        <p:nvSpPr>
          <p:cNvPr id="3" name="Symbol zastępczy zawartości 2"/>
          <p:cNvSpPr>
            <a:spLocks noGrp="1"/>
          </p:cNvSpPr>
          <p:nvPr>
            <p:ph idx="1"/>
          </p:nvPr>
        </p:nvSpPr>
        <p:spPr>
          <a:xfrm>
            <a:off x="1041991" y="1763613"/>
            <a:ext cx="8601739" cy="5256584"/>
          </a:xfrm>
        </p:spPr>
        <p:txBody>
          <a:bodyPr>
            <a:normAutofit/>
          </a:bodyPr>
          <a:lstStyle/>
          <a:p>
            <a:pPr marL="0" indent="0">
              <a:lnSpc>
                <a:spcPct val="110000"/>
              </a:lnSpc>
              <a:spcBef>
                <a:spcPts val="1800"/>
              </a:spcBef>
              <a:buNone/>
            </a:pPr>
            <a:r>
              <a:rPr lang="pl-PL" sz="2000" b="1" dirty="0">
                <a:solidFill>
                  <a:srgbClr val="000000"/>
                </a:solidFill>
              </a:rPr>
              <a:t>PRZEWODNIK DLA BENEFICJENTÓW FE SL 2021-2027- wersja </a:t>
            </a:r>
            <a:r>
              <a:rPr lang="pl-PL" sz="2000" b="1" dirty="0" smtClean="0">
                <a:solidFill>
                  <a:srgbClr val="000000"/>
                </a:solidFill>
              </a:rPr>
              <a:t>7</a:t>
            </a:r>
            <a:endParaRPr lang="pl-PL" sz="2000" b="1" dirty="0" smtClean="0"/>
          </a:p>
          <a:p>
            <a:pPr marL="0" indent="0" algn="just">
              <a:lnSpc>
                <a:spcPct val="110000"/>
              </a:lnSpc>
              <a:spcBef>
                <a:spcPts val="1800"/>
              </a:spcBef>
              <a:buNone/>
            </a:pPr>
            <a:r>
              <a:rPr lang="pl-PL" sz="2000" b="1" dirty="0" smtClean="0"/>
              <a:t>Dla </a:t>
            </a:r>
            <a:r>
              <a:rPr lang="pl-PL" sz="2000" b="1" dirty="0"/>
              <a:t>projektów o wartości 5 000 000 Euro (lub więcej):</a:t>
            </a:r>
          </a:p>
          <a:p>
            <a:pPr marL="446088" indent="-446088" algn="just">
              <a:lnSpc>
                <a:spcPct val="110000"/>
              </a:lnSpc>
              <a:spcBef>
                <a:spcPts val="1800"/>
              </a:spcBef>
              <a:buFont typeface="Wingdings" panose="05000000000000000000" pitchFamily="2" charset="2"/>
              <a:buChar char="ü"/>
            </a:pPr>
            <a:r>
              <a:rPr lang="pl-PL" sz="2000" dirty="0" smtClean="0"/>
              <a:t>wydatki </a:t>
            </a:r>
            <a:r>
              <a:rPr lang="pl-PL" sz="2000" dirty="0"/>
              <a:t>poniesione na podatek od towarów i usług </a:t>
            </a:r>
            <a:r>
              <a:rPr lang="pl-PL" sz="2000" dirty="0" smtClean="0"/>
              <a:t>mogą zostać uznane za </a:t>
            </a:r>
            <a:r>
              <a:rPr lang="pl-PL" sz="2000" dirty="0"/>
              <a:t>kwalifikowalne, tylko w przypadku, jeśli Ty i / lub inny podmiot realizujący projekt czy zarządzający infrastrukturą projektu na Twoje zlecenia, nie wykorzystuje go do czynności opodatkowanych,</a:t>
            </a:r>
          </a:p>
          <a:p>
            <a:pPr marL="446088" indent="-446088" algn="just">
              <a:lnSpc>
                <a:spcPct val="110000"/>
              </a:lnSpc>
              <a:spcBef>
                <a:spcPts val="1800"/>
              </a:spcBef>
              <a:buFont typeface="Wingdings" panose="05000000000000000000" pitchFamily="2" charset="2"/>
              <a:buChar char="ü"/>
            </a:pPr>
            <a:r>
              <a:rPr lang="pl-PL" sz="2000" dirty="0" smtClean="0"/>
              <a:t>potencjalna </a:t>
            </a:r>
            <a:r>
              <a:rPr lang="pl-PL" sz="2000" dirty="0"/>
              <a:t>możliwość odzyskania podatku VAT wyklucza uznanie go za wydatek kwalifikowalny, nawet jeśli faktycznie zwrot nie nastąpił, na przykład ze względu na niepodjęcie przez </a:t>
            </a:r>
            <a:r>
              <a:rPr lang="pl-PL" sz="2000" dirty="0" smtClean="0"/>
              <a:t>Beneficjenta </a:t>
            </a:r>
            <a:r>
              <a:rPr lang="pl-PL" sz="2000" dirty="0"/>
              <a:t>i inny podmiot zaangażowany w projekt czynności zmierzających do realizacji tego prawa.</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solidFill>
                  <a:srgbClr val="002073"/>
                </a:solidFill>
              </a:rPr>
              <a:pPr/>
              <a:t>2024-11-24</a:t>
            </a:fld>
            <a:endParaRPr lang="pl-PL" sz="1400" dirty="0">
              <a:solidFill>
                <a:srgbClr val="002073"/>
              </a:solidFill>
            </a:endParaRPr>
          </a:p>
        </p:txBody>
      </p:sp>
    </p:spTree>
    <p:extLst>
      <p:ext uri="{BB962C8B-B14F-4D97-AF65-F5344CB8AC3E}">
        <p14:creationId xmlns:p14="http://schemas.microsoft.com/office/powerpoint/2010/main" val="550560487"/>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p:txBody>
          <a:bodyPr>
            <a:normAutofit/>
          </a:bodyPr>
          <a:lstStyle/>
          <a:p>
            <a:pPr algn="ctr">
              <a:lnSpc>
                <a:spcPct val="100000"/>
              </a:lnSpc>
            </a:pPr>
            <a:r>
              <a:rPr lang="pl-PL" sz="2200" dirty="0"/>
              <a:t>Kwalifikowalność podatku VAT w nowej perspektywie</a:t>
            </a:r>
          </a:p>
        </p:txBody>
      </p:sp>
      <p:sp>
        <p:nvSpPr>
          <p:cNvPr id="3" name="Symbol zastępczy zawartości 2"/>
          <p:cNvSpPr>
            <a:spLocks noGrp="1"/>
          </p:cNvSpPr>
          <p:nvPr>
            <p:ph idx="1"/>
          </p:nvPr>
        </p:nvSpPr>
        <p:spPr>
          <a:xfrm>
            <a:off x="1025524" y="1691605"/>
            <a:ext cx="8660735" cy="5472608"/>
          </a:xfrm>
        </p:spPr>
        <p:txBody>
          <a:bodyPr>
            <a:normAutofit/>
          </a:bodyPr>
          <a:lstStyle/>
          <a:p>
            <a:pPr marL="0" indent="0">
              <a:spcBef>
                <a:spcPts val="1800"/>
              </a:spcBef>
              <a:buNone/>
            </a:pPr>
            <a:r>
              <a:rPr lang="pl-PL" sz="2000" b="1" dirty="0">
                <a:solidFill>
                  <a:srgbClr val="000000"/>
                </a:solidFill>
              </a:rPr>
              <a:t>PRZEWODNIK DLA BENEFICJENTÓW FE SL 2021-2027- wersja </a:t>
            </a:r>
            <a:r>
              <a:rPr lang="pl-PL" sz="2000" b="1" dirty="0" smtClean="0">
                <a:solidFill>
                  <a:srgbClr val="000000"/>
                </a:solidFill>
              </a:rPr>
              <a:t>7</a:t>
            </a:r>
            <a:endParaRPr lang="pl-PL" sz="2000" b="1" dirty="0" smtClean="0"/>
          </a:p>
          <a:p>
            <a:pPr algn="just">
              <a:spcBef>
                <a:spcPts val="1800"/>
              </a:spcBef>
            </a:pPr>
            <a:r>
              <a:rPr lang="pl-PL" sz="2000" b="1" dirty="0" smtClean="0"/>
              <a:t>Częściowe prawo do odliczenia dla </a:t>
            </a:r>
            <a:r>
              <a:rPr lang="pl-PL" sz="2000" b="1" dirty="0"/>
              <a:t>projektów o wartości 5 000 000 Euro (lub więcej</a:t>
            </a:r>
            <a:r>
              <a:rPr lang="pl-PL" sz="2000" b="1" dirty="0" smtClean="0"/>
              <a:t>):</a:t>
            </a:r>
          </a:p>
          <a:p>
            <a:pPr marL="749300" indent="-457200" algn="just">
              <a:spcBef>
                <a:spcPts val="1800"/>
              </a:spcBef>
              <a:buFont typeface="+mj-lt"/>
              <a:buAutoNum type="alphaLcParenR"/>
            </a:pPr>
            <a:r>
              <a:rPr lang="pl-PL" sz="2000" dirty="0"/>
              <a:t>jeśli </a:t>
            </a:r>
            <a:r>
              <a:rPr lang="pl-PL" sz="2000" dirty="0" smtClean="0"/>
              <a:t>Beneficjent ma prawną możliwość odzyskania VAT </a:t>
            </a:r>
            <a:r>
              <a:rPr lang="pl-PL" sz="2000" dirty="0"/>
              <a:t>od 2% do 20% (włącznie), to podatek VAT kwalifikowany będzie według stałych wartości procentowych tzn. 80% podatku VAT uznamy jako kwalifikowalne w projekcie, a 20% będzie niekwalifikowane. Wartości procentowe będą niezmienne i będą niezależne od rzeczywistego rozliczenia z urzędem skarbowym,</a:t>
            </a:r>
          </a:p>
          <a:p>
            <a:pPr marL="749300" indent="-457200" algn="just">
              <a:spcBef>
                <a:spcPts val="1800"/>
              </a:spcBef>
              <a:buFont typeface="+mj-lt"/>
              <a:buAutoNum type="alphaLcParenR"/>
            </a:pPr>
            <a:r>
              <a:rPr lang="pl-PL" sz="2000" dirty="0" smtClean="0"/>
              <a:t>jeśli </a:t>
            </a:r>
            <a:r>
              <a:rPr lang="pl-PL" sz="2000" dirty="0">
                <a:solidFill>
                  <a:srgbClr val="000000"/>
                </a:solidFill>
              </a:rPr>
              <a:t>Beneficjent ma prawną możliwość odzyskania VAT </a:t>
            </a:r>
            <a:r>
              <a:rPr lang="pl-PL" sz="2000" dirty="0" smtClean="0"/>
              <a:t>powyżej </a:t>
            </a:r>
            <a:r>
              <a:rPr lang="pl-PL" sz="2000" dirty="0"/>
              <a:t>20%, to wartość wydatków kwalifikowalnych tytułem podatku VAT będzie zgodna z rzeczywistą wartością określoną na podstawie przepisów ustawy o podatku od towarów i usług.</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solidFill>
                  <a:srgbClr val="002073"/>
                </a:solidFill>
              </a:rPr>
              <a:pPr/>
              <a:t>2024-11-24</a:t>
            </a:fld>
            <a:endParaRPr lang="pl-PL" sz="1400" dirty="0">
              <a:solidFill>
                <a:srgbClr val="002073"/>
              </a:solidFill>
            </a:endParaRPr>
          </a:p>
        </p:txBody>
      </p:sp>
    </p:spTree>
    <p:extLst>
      <p:ext uri="{BB962C8B-B14F-4D97-AF65-F5344CB8AC3E}">
        <p14:creationId xmlns:p14="http://schemas.microsoft.com/office/powerpoint/2010/main" val="119836685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p:txBody>
          <a:bodyPr>
            <a:normAutofit/>
          </a:bodyPr>
          <a:lstStyle/>
          <a:p>
            <a:pPr algn="ctr">
              <a:lnSpc>
                <a:spcPct val="100000"/>
              </a:lnSpc>
            </a:pPr>
            <a:r>
              <a:rPr lang="pl-PL" sz="2200" dirty="0"/>
              <a:t>Kwalifikowalność podatku VAT w nowej perspektywie</a:t>
            </a:r>
          </a:p>
        </p:txBody>
      </p:sp>
      <p:sp>
        <p:nvSpPr>
          <p:cNvPr id="3" name="Symbol zastępczy zawartości 2"/>
          <p:cNvSpPr>
            <a:spLocks noGrp="1"/>
          </p:cNvSpPr>
          <p:nvPr>
            <p:ph idx="1"/>
          </p:nvPr>
        </p:nvSpPr>
        <p:spPr>
          <a:xfrm>
            <a:off x="1025524" y="1691605"/>
            <a:ext cx="8660735" cy="5472608"/>
          </a:xfrm>
        </p:spPr>
        <p:txBody>
          <a:bodyPr>
            <a:normAutofit/>
          </a:bodyPr>
          <a:lstStyle/>
          <a:p>
            <a:pPr marL="0" indent="0">
              <a:spcBef>
                <a:spcPts val="1800"/>
              </a:spcBef>
              <a:buNone/>
            </a:pPr>
            <a:r>
              <a:rPr lang="pl-PL" sz="2000" b="1" dirty="0">
                <a:solidFill>
                  <a:srgbClr val="000000"/>
                </a:solidFill>
              </a:rPr>
              <a:t>PRZEWODNIK DLA BENEFICJENTÓW FE SL 2021-2027- wersja </a:t>
            </a:r>
            <a:r>
              <a:rPr lang="pl-PL" sz="2000" b="1" dirty="0">
                <a:solidFill>
                  <a:srgbClr val="000000"/>
                </a:solidFill>
              </a:rPr>
              <a:t>8</a:t>
            </a:r>
            <a:endParaRPr lang="pl-PL" sz="2000" b="1" dirty="0" smtClean="0"/>
          </a:p>
          <a:p>
            <a:pPr marL="749300" indent="-457200" algn="just">
              <a:spcBef>
                <a:spcPts val="1800"/>
              </a:spcBef>
              <a:buFont typeface="+mj-lt"/>
              <a:buAutoNum type="alphaLcParenR" startAt="3"/>
            </a:pPr>
            <a:r>
              <a:rPr lang="pl-PL" sz="2000" dirty="0" smtClean="0"/>
              <a:t>jeśli </a:t>
            </a:r>
            <a:r>
              <a:rPr lang="pl-PL" sz="2000" dirty="0"/>
              <a:t>Beneficjent ma prawną możliwość odzyskania VAT poniżej i równym 2% wówczas:</a:t>
            </a:r>
          </a:p>
          <a:p>
            <a:pPr marL="796071" lvl="1" indent="0" algn="just">
              <a:spcBef>
                <a:spcPts val="1800"/>
              </a:spcBef>
              <a:buNone/>
            </a:pPr>
            <a:r>
              <a:rPr lang="pl-PL" sz="2000" dirty="0"/>
              <a:t>− w przypadku stosowania art. 90 ust. 10 pkt 2 ustawy z dnia 11 marca 2004 r. o podatku od towarów i usług, podatek Vat może stanowić koszt kwalifikowalny w projekcie pod warunkiem wypełnienia zasad wskazanych w części Podatek VAT – rozliczanie w projekcie (oświadczenia o kwalifikowalności VAT);</a:t>
            </a:r>
          </a:p>
          <a:p>
            <a:pPr marL="796071" lvl="1" indent="0" algn="just">
              <a:spcBef>
                <a:spcPts val="1800"/>
              </a:spcBef>
              <a:buNone/>
            </a:pPr>
            <a:r>
              <a:rPr lang="pl-PL" sz="2000" dirty="0"/>
              <a:t>− w przypadku nie stosowania art. 90 ust 10. pkt 2 ustawy z dnia 11 marca 2004 r. o podatku od towarów i usług, będziesz podlegał zasadom opisanym w pkt. a).</a:t>
            </a:r>
            <a:endParaRPr lang="pl-PL" sz="2000"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solidFill>
                  <a:srgbClr val="002073"/>
                </a:solidFill>
              </a:rPr>
              <a:pPr/>
              <a:t>2024-11-24</a:t>
            </a:fld>
            <a:endParaRPr lang="pl-PL" sz="1400" dirty="0">
              <a:solidFill>
                <a:srgbClr val="002073"/>
              </a:solidFill>
            </a:endParaRPr>
          </a:p>
        </p:txBody>
      </p:sp>
    </p:spTree>
    <p:extLst>
      <p:ext uri="{BB962C8B-B14F-4D97-AF65-F5344CB8AC3E}">
        <p14:creationId xmlns:p14="http://schemas.microsoft.com/office/powerpoint/2010/main" val="218088641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97434" y="2267669"/>
            <a:ext cx="8586126" cy="2664296"/>
          </a:xfrm>
        </p:spPr>
        <p:txBody>
          <a:bodyPr>
            <a:normAutofit/>
          </a:bodyPr>
          <a:lstStyle/>
          <a:p>
            <a:pPr algn="ctr">
              <a:lnSpc>
                <a:spcPct val="150000"/>
              </a:lnSpc>
            </a:pPr>
            <a:r>
              <a:rPr lang="pl-PL" dirty="0"/>
              <a:t>Archiwizacja dokumentów finansowo-księgowych, dokumentów merytorycznych i dowodowych</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2662473403"/>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995112" y="1041081"/>
            <a:ext cx="8640381" cy="863777"/>
          </a:xfrm>
        </p:spPr>
        <p:txBody>
          <a:bodyPr>
            <a:normAutofit/>
          </a:bodyPr>
          <a:lstStyle/>
          <a:p>
            <a:pPr algn="ctr">
              <a:lnSpc>
                <a:spcPct val="100000"/>
              </a:lnSpc>
            </a:pPr>
            <a:r>
              <a:rPr lang="pl-PL" sz="2200" dirty="0"/>
              <a:t>Archiwizacja dokumentów finansowo-księgowych, dokumentów merytorycznych i dowodowych</a:t>
            </a:r>
          </a:p>
        </p:txBody>
      </p:sp>
      <p:sp>
        <p:nvSpPr>
          <p:cNvPr id="3" name="Symbol zastępczy zawartości 2"/>
          <p:cNvSpPr>
            <a:spLocks noGrp="1"/>
          </p:cNvSpPr>
          <p:nvPr>
            <p:ph idx="1"/>
          </p:nvPr>
        </p:nvSpPr>
        <p:spPr>
          <a:xfrm>
            <a:off x="1041991" y="2267669"/>
            <a:ext cx="8624298" cy="4752528"/>
          </a:xfrm>
        </p:spPr>
        <p:txBody>
          <a:bodyPr>
            <a:normAutofit/>
          </a:bodyPr>
          <a:lstStyle/>
          <a:p>
            <a:pPr marL="0" indent="0" algn="just">
              <a:buNone/>
            </a:pPr>
            <a:r>
              <a:rPr lang="pl-PL" sz="2000" b="1" dirty="0" smtClean="0"/>
              <a:t>Beneficjent</a:t>
            </a:r>
            <a:r>
              <a:rPr lang="pl-PL" sz="2000" dirty="0" smtClean="0"/>
              <a:t> realizujący projekt </a:t>
            </a:r>
            <a:r>
              <a:rPr lang="pl-PL" sz="2000" b="1" dirty="0" smtClean="0"/>
              <a:t>ma obowiązek archiwizowania dokumentów merytorycznych i finansowych projektu </a:t>
            </a:r>
            <a:r>
              <a:rPr lang="pl-PL" sz="2000" dirty="0" smtClean="0"/>
              <a:t>min.:</a:t>
            </a:r>
          </a:p>
          <a:p>
            <a:pPr marL="627063" indent="-431800">
              <a:buFont typeface="Wingdings" panose="05000000000000000000" pitchFamily="2" charset="2"/>
              <a:buChar char="ü"/>
              <a:tabLst>
                <a:tab pos="542925" algn="l"/>
              </a:tabLst>
            </a:pPr>
            <a:r>
              <a:rPr lang="pl-PL" sz="2000" dirty="0" smtClean="0"/>
              <a:t>Dokumenty finansowo - księgowe</a:t>
            </a:r>
          </a:p>
          <a:p>
            <a:pPr marL="627063" indent="-431800">
              <a:buFont typeface="Wingdings" panose="05000000000000000000" pitchFamily="2" charset="2"/>
              <a:buChar char="ü"/>
              <a:tabLst>
                <a:tab pos="542925" algn="l"/>
              </a:tabLst>
            </a:pPr>
            <a:r>
              <a:rPr lang="pl-PL" sz="2000" dirty="0" smtClean="0"/>
              <a:t>Dokumenty potwierdzające zapłatę</a:t>
            </a:r>
          </a:p>
          <a:p>
            <a:pPr marL="627063" indent="-431800">
              <a:buFont typeface="Wingdings" panose="05000000000000000000" pitchFamily="2" charset="2"/>
              <a:buChar char="ü"/>
              <a:tabLst>
                <a:tab pos="542925" algn="l"/>
              </a:tabLst>
            </a:pPr>
            <a:r>
              <a:rPr lang="pl-PL" sz="2000" dirty="0" smtClean="0"/>
              <a:t>Oryginały umów, zamówień, porozumień, aneksów</a:t>
            </a:r>
          </a:p>
          <a:p>
            <a:pPr marL="627063" indent="-431800">
              <a:buFont typeface="Wingdings" panose="05000000000000000000" pitchFamily="2" charset="2"/>
              <a:buChar char="ü"/>
              <a:tabLst>
                <a:tab pos="542925" algn="l"/>
              </a:tabLst>
            </a:pPr>
            <a:r>
              <a:rPr lang="pl-PL" sz="2000" dirty="0" smtClean="0"/>
              <a:t>Dokumentacji merytorycznej (kosztorysy, dzienniki, oryginały dokumentów zakupu sprzętu i wyposażenia i inne)</a:t>
            </a:r>
          </a:p>
          <a:p>
            <a:pPr marL="627063" indent="-431800">
              <a:buFont typeface="Wingdings" panose="05000000000000000000" pitchFamily="2" charset="2"/>
              <a:buChar char="ü"/>
              <a:tabLst>
                <a:tab pos="542925" algn="l"/>
              </a:tabLst>
            </a:pPr>
            <a:r>
              <a:rPr lang="pl-PL" sz="2000" dirty="0" smtClean="0"/>
              <a:t>Dokumentacja przetargowa</a:t>
            </a:r>
          </a:p>
          <a:p>
            <a:pPr marL="627063" indent="-431800">
              <a:buFont typeface="Wingdings" panose="05000000000000000000" pitchFamily="2" charset="2"/>
              <a:buChar char="ü"/>
              <a:tabLst>
                <a:tab pos="542925" algn="l"/>
              </a:tabLst>
            </a:pPr>
            <a:r>
              <a:rPr lang="pl-PL" sz="2000" dirty="0" smtClean="0"/>
              <a:t>Licencje, gwarancje</a:t>
            </a:r>
          </a:p>
          <a:p>
            <a:pPr marL="627063" indent="-431800">
              <a:buFont typeface="Wingdings" panose="05000000000000000000" pitchFamily="2" charset="2"/>
              <a:buChar char="ü"/>
              <a:tabLst>
                <a:tab pos="542925" algn="l"/>
              </a:tabLst>
            </a:pPr>
            <a:r>
              <a:rPr lang="pl-PL" sz="2000" dirty="0" smtClean="0"/>
              <a:t>Dokumentacje z działań promocyjnych</a:t>
            </a:r>
          </a:p>
          <a:p>
            <a:pPr marL="627063" indent="-431800">
              <a:buFont typeface="Wingdings" panose="05000000000000000000" pitchFamily="2" charset="2"/>
              <a:buChar char="ü"/>
              <a:tabLst>
                <a:tab pos="542925" algn="l"/>
              </a:tabLst>
            </a:pPr>
            <a:r>
              <a:rPr lang="pl-PL" sz="2000" dirty="0" smtClean="0"/>
              <a:t>Oryginały informacji pokontrolnych</a:t>
            </a:r>
            <a:endParaRPr lang="pl-PL" sz="2000"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3013795934"/>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25525" y="1077085"/>
            <a:ext cx="8640381" cy="863777"/>
          </a:xfrm>
        </p:spPr>
        <p:txBody>
          <a:bodyPr>
            <a:normAutofit/>
          </a:bodyPr>
          <a:lstStyle/>
          <a:p>
            <a:pPr algn="ctr">
              <a:lnSpc>
                <a:spcPct val="100000"/>
              </a:lnSpc>
            </a:pPr>
            <a:r>
              <a:rPr lang="pl-PL" sz="2200" dirty="0"/>
              <a:t>Archiwizacja dokumentów finansowo-księgowych, dokumentów merytorycznych i dowodowych</a:t>
            </a:r>
          </a:p>
        </p:txBody>
      </p:sp>
      <p:sp>
        <p:nvSpPr>
          <p:cNvPr id="3" name="Symbol zastępczy zawartości 2"/>
          <p:cNvSpPr>
            <a:spLocks noGrp="1"/>
          </p:cNvSpPr>
          <p:nvPr>
            <p:ph idx="1"/>
          </p:nvPr>
        </p:nvSpPr>
        <p:spPr>
          <a:xfrm>
            <a:off x="1025525" y="2267669"/>
            <a:ext cx="8640764" cy="4680520"/>
          </a:xfrm>
        </p:spPr>
        <p:txBody>
          <a:bodyPr>
            <a:normAutofit/>
          </a:bodyPr>
          <a:lstStyle/>
          <a:p>
            <a:pPr marL="0" indent="0" algn="just">
              <a:lnSpc>
                <a:spcPct val="110000"/>
              </a:lnSpc>
              <a:buNone/>
            </a:pPr>
            <a:r>
              <a:rPr lang="pl-PL" sz="2000" b="1" dirty="0" smtClean="0">
                <a:solidFill>
                  <a:srgbClr val="C00000"/>
                </a:solidFill>
              </a:rPr>
              <a:t>Art</a:t>
            </a:r>
            <a:r>
              <a:rPr lang="pl-PL" sz="2000" b="1" dirty="0">
                <a:solidFill>
                  <a:srgbClr val="C00000"/>
                </a:solidFill>
              </a:rPr>
              <a:t>. 82 ust. </a:t>
            </a:r>
            <a:r>
              <a:rPr lang="pl-PL" sz="2000" b="1" dirty="0" smtClean="0">
                <a:solidFill>
                  <a:srgbClr val="C00000"/>
                </a:solidFill>
              </a:rPr>
              <a:t>1 i 2 Rozporządzenia ogólnego</a:t>
            </a:r>
          </a:p>
          <a:p>
            <a:pPr marL="457200" indent="-457200" algn="just">
              <a:lnSpc>
                <a:spcPct val="110000"/>
              </a:lnSpc>
              <a:buFont typeface="+mj-lt"/>
              <a:buAutoNum type="arabicPeriod"/>
            </a:pPr>
            <a:r>
              <a:rPr lang="pl-PL" sz="2000" dirty="0" smtClean="0"/>
              <a:t>Instytucja </a:t>
            </a:r>
            <a:r>
              <a:rPr lang="pl-PL" sz="2000" dirty="0"/>
              <a:t>zarządzająca zapewnia, aby wszystkie dokumenty potwierdzające dotyczące danej operacji wspieranej z Funduszy przechowywane były na odpowiednim poziomie przez okres pięciu lat od dnia 31 grudnia roku, w którym instytucja zarządzająca dokonała ostatniej płatności na rzecz beneficjenta.</a:t>
            </a:r>
          </a:p>
          <a:p>
            <a:pPr marL="457200" indent="-457200" algn="just">
              <a:lnSpc>
                <a:spcPct val="110000"/>
              </a:lnSpc>
              <a:buFont typeface="+mj-lt"/>
              <a:buAutoNum type="arabicPeriod"/>
            </a:pPr>
            <a:endParaRPr lang="pl-PL" sz="2000" dirty="0"/>
          </a:p>
          <a:p>
            <a:pPr marL="457200" indent="-457200" algn="just">
              <a:lnSpc>
                <a:spcPct val="110000"/>
              </a:lnSpc>
              <a:buFont typeface="+mj-lt"/>
              <a:buAutoNum type="arabicPeriod"/>
            </a:pPr>
            <a:r>
              <a:rPr lang="pl-PL" sz="2000" dirty="0"/>
              <a:t>Bieg okresu, o którym mowa w ust. 1, jest wstrzymywany w przypadku wszczęcia postępowania prawnego albo na wniosek Komisji</a:t>
            </a:r>
            <a:r>
              <a:rPr lang="pl-PL" sz="2000" b="1" dirty="0" smtClean="0"/>
              <a:t>.</a:t>
            </a:r>
          </a:p>
          <a:p>
            <a:pPr marL="0" indent="0" algn="just">
              <a:lnSpc>
                <a:spcPct val="110000"/>
              </a:lnSpc>
              <a:buNone/>
            </a:pPr>
            <a:endParaRPr lang="pl-PL" sz="2000" b="1" dirty="0"/>
          </a:p>
          <a:p>
            <a:pPr marL="0" indent="0" algn="just">
              <a:lnSpc>
                <a:spcPct val="110000"/>
              </a:lnSpc>
              <a:buNone/>
            </a:pPr>
            <a:endParaRPr lang="pl-PL" sz="2000" b="1"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2847693947"/>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953997" y="1043533"/>
            <a:ext cx="8640381" cy="863777"/>
          </a:xfrm>
        </p:spPr>
        <p:txBody>
          <a:bodyPr>
            <a:normAutofit/>
          </a:bodyPr>
          <a:lstStyle/>
          <a:p>
            <a:pPr algn="ctr">
              <a:lnSpc>
                <a:spcPct val="100000"/>
              </a:lnSpc>
            </a:pPr>
            <a:r>
              <a:rPr lang="pl-PL" sz="2200" dirty="0"/>
              <a:t>Archiwizacja dokumentów finansowo-księgowych, dokumentów merytorycznych i dowodowych</a:t>
            </a:r>
          </a:p>
        </p:txBody>
      </p:sp>
      <p:sp>
        <p:nvSpPr>
          <p:cNvPr id="3" name="Symbol zastępczy zawartości 2"/>
          <p:cNvSpPr>
            <a:spLocks noGrp="1"/>
          </p:cNvSpPr>
          <p:nvPr>
            <p:ph idx="1"/>
          </p:nvPr>
        </p:nvSpPr>
        <p:spPr>
          <a:xfrm>
            <a:off x="1063256" y="2483693"/>
            <a:ext cx="8531122" cy="4464496"/>
          </a:xfrm>
        </p:spPr>
        <p:txBody>
          <a:bodyPr>
            <a:normAutofit/>
          </a:bodyPr>
          <a:lstStyle/>
          <a:p>
            <a:pPr marL="0" indent="0" algn="just">
              <a:lnSpc>
                <a:spcPct val="100000"/>
              </a:lnSpc>
              <a:buNone/>
            </a:pPr>
            <a:r>
              <a:rPr lang="pl-PL" sz="2000" dirty="0" smtClean="0"/>
              <a:t>W przypadku projektów </a:t>
            </a:r>
            <a:r>
              <a:rPr lang="pl-PL" sz="2000" b="1" dirty="0" smtClean="0">
                <a:solidFill>
                  <a:srgbClr val="C00000"/>
                </a:solidFill>
              </a:rPr>
              <a:t>objętych pomocą publiczną </a:t>
            </a:r>
            <a:r>
              <a:rPr lang="pl-PL" sz="2000" b="1" dirty="0" smtClean="0"/>
              <a:t>zastosowanie </a:t>
            </a:r>
            <a:r>
              <a:rPr lang="pl-PL" sz="2000" b="1" dirty="0"/>
              <a:t>znajdują zapisy art. 12 Rozporządzenia </a:t>
            </a:r>
            <a:r>
              <a:rPr lang="pl-PL" sz="2000" b="1" dirty="0" smtClean="0"/>
              <a:t>651/2014</a:t>
            </a:r>
          </a:p>
          <a:p>
            <a:pPr marL="0" indent="0" algn="just">
              <a:lnSpc>
                <a:spcPct val="100000"/>
              </a:lnSpc>
              <a:buNone/>
            </a:pPr>
            <a:endParaRPr lang="pl-PL" sz="2000" b="1" dirty="0"/>
          </a:p>
          <a:p>
            <a:pPr marL="0" indent="0" algn="just">
              <a:lnSpc>
                <a:spcPct val="100000"/>
              </a:lnSpc>
              <a:buNone/>
            </a:pPr>
            <a:r>
              <a:rPr lang="pl-PL" sz="2000" b="1" dirty="0" smtClean="0">
                <a:solidFill>
                  <a:srgbClr val="C00000"/>
                </a:solidFill>
              </a:rPr>
              <a:t>Uwaga: </a:t>
            </a:r>
          </a:p>
          <a:p>
            <a:pPr marL="0" indent="0" algn="just">
              <a:lnSpc>
                <a:spcPct val="100000"/>
              </a:lnSpc>
              <a:buNone/>
            </a:pPr>
            <a:r>
              <a:rPr lang="pl-PL" sz="2000" b="1" dirty="0" smtClean="0">
                <a:solidFill>
                  <a:srgbClr val="C00000"/>
                </a:solidFill>
              </a:rPr>
              <a:t>10 lat</a:t>
            </a:r>
            <a:endParaRPr lang="pl-PL" sz="2000" b="1" dirty="0">
              <a:solidFill>
                <a:srgbClr val="C00000"/>
              </a:solidFill>
            </a:endParaRPr>
          </a:p>
          <a:p>
            <a:pPr marL="0" indent="0" algn="just">
              <a:lnSpc>
                <a:spcPct val="100000"/>
              </a:lnSpc>
              <a:buNone/>
            </a:pPr>
            <a:endParaRPr lang="pl-PL" sz="2000" b="1" dirty="0"/>
          </a:p>
          <a:p>
            <a:pPr marL="0" indent="0" algn="just">
              <a:lnSpc>
                <a:spcPct val="100000"/>
              </a:lnSpc>
              <a:buNone/>
            </a:pPr>
            <a:endParaRPr lang="pl-PL" sz="2000" b="1"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29176623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25525" y="899836"/>
            <a:ext cx="8640381" cy="503737"/>
          </a:xfrm>
        </p:spPr>
        <p:txBody>
          <a:bodyPr>
            <a:normAutofit fontScale="90000"/>
          </a:bodyPr>
          <a:lstStyle/>
          <a:p>
            <a:pPr lvl="0" algn="ctr">
              <a:lnSpc>
                <a:spcPct val="100000"/>
              </a:lnSpc>
            </a:pPr>
            <a:r>
              <a:rPr lang="pl-PL" sz="2400" dirty="0"/>
              <a:t>Celem prowadzenia wyodrębnionej ewidencji księgowej projektów</a:t>
            </a:r>
            <a:endParaRPr lang="pl-PL" sz="2200" dirty="0"/>
          </a:p>
        </p:txBody>
      </p:sp>
      <p:sp>
        <p:nvSpPr>
          <p:cNvPr id="2" name="Symbol zastępczy zawartości 1"/>
          <p:cNvSpPr>
            <a:spLocks noGrp="1"/>
          </p:cNvSpPr>
          <p:nvPr>
            <p:ph idx="1"/>
          </p:nvPr>
        </p:nvSpPr>
        <p:spPr>
          <a:xfrm>
            <a:off x="1025525" y="1907629"/>
            <a:ext cx="8639470" cy="5040560"/>
          </a:xfrm>
        </p:spPr>
        <p:txBody>
          <a:bodyPr>
            <a:normAutofit fontScale="92500" lnSpcReduction="10000"/>
          </a:bodyPr>
          <a:lstStyle/>
          <a:p>
            <a:pPr marL="0" indent="0">
              <a:lnSpc>
                <a:spcPct val="120000"/>
              </a:lnSpc>
              <a:buNone/>
            </a:pPr>
            <a:r>
              <a:rPr lang="pl-PL" sz="2000" b="1" dirty="0"/>
              <a:t>Celem prowadzenia wyodrębnionej ewidencji księgowej projektów jest min.:</a:t>
            </a:r>
          </a:p>
          <a:p>
            <a:pPr marL="446088" indent="-446088" algn="just">
              <a:lnSpc>
                <a:spcPct val="120000"/>
              </a:lnSpc>
              <a:buFont typeface="+mj-lt"/>
              <a:buAutoNum type="arabicParenR"/>
            </a:pPr>
            <a:r>
              <a:rPr lang="pl-PL" sz="2000" dirty="0"/>
              <a:t>Wyodrębnienie zdarzeń gospodarczych związanych z otrzymana dotacją od działalności podstawowej.</a:t>
            </a:r>
          </a:p>
          <a:p>
            <a:pPr marL="446088" indent="-446088" algn="just">
              <a:lnSpc>
                <a:spcPct val="120000"/>
              </a:lnSpc>
              <a:buFont typeface="+mj-lt"/>
              <a:buAutoNum type="arabicParenR"/>
            </a:pPr>
            <a:r>
              <a:rPr lang="pl-PL" sz="2000" dirty="0"/>
              <a:t>Wskazanie wydatkowania środków z konkretnych źródeł finansowania.</a:t>
            </a:r>
          </a:p>
          <a:p>
            <a:pPr marL="446088" indent="-446088" algn="just">
              <a:lnSpc>
                <a:spcPct val="120000"/>
              </a:lnSpc>
              <a:buFont typeface="+mj-lt"/>
              <a:buAutoNum type="arabicParenR"/>
            </a:pPr>
            <a:r>
              <a:rPr lang="pl-PL" sz="2000" dirty="0"/>
              <a:t>Identyfikacja poszczególnych operacji/zadań związanych z projektem.</a:t>
            </a:r>
          </a:p>
          <a:p>
            <a:pPr marL="446088" indent="-446088" algn="just">
              <a:lnSpc>
                <a:spcPct val="120000"/>
              </a:lnSpc>
              <a:spcBef>
                <a:spcPts val="600"/>
              </a:spcBef>
              <a:buFont typeface="+mj-lt"/>
              <a:buAutoNum type="arabicParenR"/>
            </a:pPr>
            <a:r>
              <a:rPr lang="pl-PL" sz="2000" dirty="0"/>
              <a:t>Identyfikacja wydatków kwalifikowalnych i nie kwalifikowalnych projektu.</a:t>
            </a:r>
          </a:p>
          <a:p>
            <a:pPr marL="446088" indent="-446088" algn="just">
              <a:lnSpc>
                <a:spcPct val="120000"/>
              </a:lnSpc>
              <a:buFont typeface="+mj-lt"/>
              <a:buAutoNum type="arabicParenR"/>
            </a:pPr>
            <a:r>
              <a:rPr lang="pl-PL" sz="2000" dirty="0"/>
              <a:t>Informacja o realizowanych zadaniach do sprawozdawczości wewnątrz i na zewnątrz organizacji</a:t>
            </a:r>
            <a:r>
              <a:rPr lang="pl-PL" sz="2000" dirty="0" smtClean="0"/>
              <a:t>.</a:t>
            </a:r>
          </a:p>
          <a:p>
            <a:pPr marL="446088" indent="-446088" algn="just">
              <a:lnSpc>
                <a:spcPct val="120000"/>
              </a:lnSpc>
              <a:buFont typeface="+mj-lt"/>
              <a:buAutoNum type="arabicParenR"/>
            </a:pPr>
            <a:r>
              <a:rPr lang="pl-PL" sz="2000" dirty="0"/>
              <a:t>Informacja o ewentualnym, wygenerowanym przez projekt dochodzie.</a:t>
            </a:r>
          </a:p>
          <a:p>
            <a:pPr marL="446088" indent="-446088" algn="just">
              <a:lnSpc>
                <a:spcPct val="120000"/>
              </a:lnSpc>
              <a:buFont typeface="+mj-lt"/>
              <a:buAutoNum type="arabicParenR"/>
            </a:pPr>
            <a:r>
              <a:rPr lang="pl-PL" sz="2000" dirty="0"/>
              <a:t>Sporządzania sprawozdań finansowych zgodnie z przepisami.</a:t>
            </a:r>
          </a:p>
          <a:p>
            <a:pPr marL="446088" indent="-446088" algn="just">
              <a:lnSpc>
                <a:spcPct val="120000"/>
              </a:lnSpc>
              <a:buFont typeface="+mj-lt"/>
              <a:buAutoNum type="arabicParenR"/>
            </a:pPr>
            <a:r>
              <a:rPr lang="pl-PL" sz="2000" dirty="0"/>
              <a:t>Prawidłowe sporządzenie sprawozdawczości finansowej projektu.</a:t>
            </a:r>
          </a:p>
          <a:p>
            <a:pPr marL="446088" indent="-446088" algn="just">
              <a:lnSpc>
                <a:spcPct val="120000"/>
              </a:lnSpc>
              <a:buFont typeface="+mj-lt"/>
              <a:buAutoNum type="arabicParenR"/>
            </a:pPr>
            <a:r>
              <a:rPr lang="pl-PL" sz="2000" dirty="0"/>
              <a:t>Przeprowadzenie kontroli wykorzystania </a:t>
            </a:r>
            <a:r>
              <a:rPr lang="pl-PL" sz="2000" dirty="0" smtClean="0"/>
              <a:t>środków FE.</a:t>
            </a:r>
            <a:endParaRPr lang="pl-PL" sz="2000"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193109150"/>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25426" y="2483693"/>
            <a:ext cx="8658134" cy="1656184"/>
          </a:xfrm>
        </p:spPr>
        <p:txBody>
          <a:bodyPr>
            <a:normAutofit/>
          </a:bodyPr>
          <a:lstStyle/>
          <a:p>
            <a:pPr algn="ctr">
              <a:lnSpc>
                <a:spcPct val="150000"/>
              </a:lnSpc>
            </a:pPr>
            <a:r>
              <a:rPr lang="pl-PL" dirty="0"/>
              <a:t>Zasady kontroli</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89601160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06697" y="1074270"/>
            <a:ext cx="8640381" cy="1080001"/>
          </a:xfrm>
        </p:spPr>
        <p:txBody>
          <a:bodyPr>
            <a:normAutofit fontScale="90000"/>
          </a:bodyPr>
          <a:lstStyle/>
          <a:p>
            <a:pPr algn="ctr">
              <a:lnSpc>
                <a:spcPct val="100000"/>
              </a:lnSpc>
            </a:pPr>
            <a:r>
              <a:rPr lang="pl-PL" sz="2400" dirty="0"/>
              <a:t>Wytyczne Ministra Funduszy i Polityki Regionalnej z 26.10.2022 r.  dotyczące kontroli realizacji programów polityki spójności na lata 2021–2027</a:t>
            </a:r>
            <a:endParaRPr lang="pl-PL" sz="2200" dirty="0"/>
          </a:p>
        </p:txBody>
      </p:sp>
      <p:sp>
        <p:nvSpPr>
          <p:cNvPr id="3" name="Symbol zastępczy zawartości 2"/>
          <p:cNvSpPr>
            <a:spLocks noGrp="1"/>
          </p:cNvSpPr>
          <p:nvPr>
            <p:ph idx="1"/>
          </p:nvPr>
        </p:nvSpPr>
        <p:spPr>
          <a:xfrm>
            <a:off x="1025907" y="2771725"/>
            <a:ext cx="8621171" cy="3888114"/>
          </a:xfrm>
        </p:spPr>
        <p:txBody>
          <a:bodyPr>
            <a:normAutofit/>
          </a:bodyPr>
          <a:lstStyle/>
          <a:p>
            <a:pPr marL="0" indent="0" algn="just">
              <a:lnSpc>
                <a:spcPct val="110000"/>
              </a:lnSpc>
              <a:buNone/>
            </a:pPr>
            <a:r>
              <a:rPr lang="pl-PL" sz="2000" b="1" dirty="0"/>
              <a:t>Podstawa prawna</a:t>
            </a:r>
          </a:p>
          <a:p>
            <a:pPr algn="just">
              <a:lnSpc>
                <a:spcPct val="110000"/>
              </a:lnSpc>
            </a:pPr>
            <a:r>
              <a:rPr lang="pl-PL" sz="2000" dirty="0"/>
              <a:t>Wytyczne zostały wydane na podstawie art. 5 ust. 1 pkt 4 ustawy z dnia 28 kwietnia 2022 r. o zasadach realizacji zadań finansowanych ze środków europejskich w perspektywie finansowej 2021–2027 (Dz. U. poz. 1079).</a:t>
            </a:r>
            <a:endParaRPr lang="pl-PL" altLang="pl-PL" sz="2000" dirty="0">
              <a:cs typeface="Calibri" panose="020F0502020204030204" pitchFamily="34" charset="0"/>
            </a:endParaRPr>
          </a:p>
          <a:p>
            <a:pPr algn="just">
              <a:lnSpc>
                <a:spcPct val="110000"/>
              </a:lnSpc>
            </a:pPr>
            <a:endParaRPr lang="pl-PL" sz="2000"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1420250331"/>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25525" y="1074270"/>
            <a:ext cx="8640381" cy="1080001"/>
          </a:xfrm>
        </p:spPr>
        <p:txBody>
          <a:bodyPr>
            <a:normAutofit fontScale="90000"/>
          </a:bodyPr>
          <a:lstStyle/>
          <a:p>
            <a:pPr algn="ctr">
              <a:lnSpc>
                <a:spcPct val="100000"/>
              </a:lnSpc>
            </a:pPr>
            <a:r>
              <a:rPr lang="pl-PL" sz="2400" dirty="0"/>
              <a:t>Wytyczne Ministra Funduszy i Polityki Regionalnej z 26.10.2022 r.  dotyczące kontroli realizacji programów polityki spójności na lata 2021–2027</a:t>
            </a:r>
            <a:endParaRPr lang="pl-PL" sz="2200" dirty="0"/>
          </a:p>
        </p:txBody>
      </p:sp>
      <p:sp>
        <p:nvSpPr>
          <p:cNvPr id="3" name="Symbol zastępczy zawartości 2"/>
          <p:cNvSpPr>
            <a:spLocks noGrp="1"/>
          </p:cNvSpPr>
          <p:nvPr>
            <p:ph idx="1"/>
          </p:nvPr>
        </p:nvSpPr>
        <p:spPr>
          <a:xfrm>
            <a:off x="1025525" y="2339677"/>
            <a:ext cx="8640381" cy="4608512"/>
          </a:xfrm>
        </p:spPr>
        <p:txBody>
          <a:bodyPr>
            <a:normAutofit/>
          </a:bodyPr>
          <a:lstStyle/>
          <a:p>
            <a:pPr marL="0" indent="0">
              <a:lnSpc>
                <a:spcPct val="150000"/>
              </a:lnSpc>
              <a:buNone/>
            </a:pPr>
            <a:r>
              <a:rPr lang="pl-PL" sz="2000" b="1" dirty="0" smtClean="0">
                <a:solidFill>
                  <a:srgbClr val="000000"/>
                </a:solidFill>
              </a:rPr>
              <a:t>Rodzaje kontroli:</a:t>
            </a:r>
            <a:endParaRPr lang="pl-PL" sz="2000" dirty="0"/>
          </a:p>
          <a:p>
            <a:pPr lvl="1">
              <a:buFont typeface="Wingdings" panose="05000000000000000000" pitchFamily="2" charset="2"/>
              <a:buChar char="ü"/>
            </a:pPr>
            <a:r>
              <a:rPr lang="pl-PL" sz="2000" dirty="0"/>
              <a:t>Kontrola doraźna </a:t>
            </a:r>
            <a:endParaRPr lang="pl-PL" sz="2000" dirty="0" smtClean="0"/>
          </a:p>
          <a:p>
            <a:pPr lvl="1">
              <a:buFont typeface="Wingdings" panose="05000000000000000000" pitchFamily="2" charset="2"/>
              <a:buChar char="ü"/>
            </a:pPr>
            <a:r>
              <a:rPr lang="pl-PL" sz="2000" dirty="0"/>
              <a:t>Wizyta </a:t>
            </a:r>
            <a:r>
              <a:rPr lang="pl-PL" sz="2000" dirty="0" smtClean="0"/>
              <a:t>monitoringowa</a:t>
            </a:r>
          </a:p>
          <a:p>
            <a:pPr lvl="1">
              <a:buFont typeface="Wingdings" panose="05000000000000000000" pitchFamily="2" charset="2"/>
              <a:buChar char="ü"/>
            </a:pPr>
            <a:r>
              <a:rPr lang="pl-PL" sz="2000" dirty="0" smtClean="0"/>
              <a:t>Kontrola zamówień</a:t>
            </a:r>
          </a:p>
          <a:p>
            <a:pPr lvl="1">
              <a:buFont typeface="Wingdings" panose="05000000000000000000" pitchFamily="2" charset="2"/>
              <a:buChar char="ü"/>
            </a:pPr>
            <a:r>
              <a:rPr lang="pl-PL" sz="2000" dirty="0"/>
              <a:t>Kontrola planowa realizacji rzeczowej </a:t>
            </a:r>
            <a:r>
              <a:rPr lang="pl-PL" sz="2000" dirty="0" smtClean="0"/>
              <a:t>projektu</a:t>
            </a:r>
          </a:p>
          <a:p>
            <a:pPr lvl="1">
              <a:buFont typeface="Wingdings" panose="05000000000000000000" pitchFamily="2" charset="2"/>
              <a:buChar char="ü"/>
            </a:pPr>
            <a:r>
              <a:rPr lang="pl-PL" sz="2000" dirty="0"/>
              <a:t>Kontrola na zakończenie realizacji </a:t>
            </a:r>
            <a:r>
              <a:rPr lang="pl-PL" sz="2000" dirty="0" smtClean="0"/>
              <a:t>projektu</a:t>
            </a:r>
          </a:p>
          <a:p>
            <a:pPr lvl="1">
              <a:buFont typeface="Wingdings" panose="05000000000000000000" pitchFamily="2" charset="2"/>
              <a:buChar char="ü"/>
            </a:pPr>
            <a:r>
              <a:rPr lang="pl-PL" sz="2000" dirty="0"/>
              <a:t>Kontrola administracyjna tj. weryfikacja wniosków o płatność </a:t>
            </a:r>
            <a:r>
              <a:rPr lang="pl-PL" sz="2000" dirty="0" smtClean="0"/>
              <a:t>beneficjenta</a:t>
            </a:r>
          </a:p>
          <a:p>
            <a:pPr lvl="1">
              <a:buFont typeface="Wingdings" panose="05000000000000000000" pitchFamily="2" charset="2"/>
              <a:buChar char="ü"/>
            </a:pPr>
            <a:r>
              <a:rPr lang="pl-PL" sz="2000" dirty="0"/>
              <a:t>Kontrola </a:t>
            </a:r>
            <a:r>
              <a:rPr lang="pl-PL" sz="2000" dirty="0" smtClean="0"/>
              <a:t>trwałości</a:t>
            </a:r>
          </a:p>
          <a:p>
            <a:pPr lvl="1">
              <a:buFont typeface="Wingdings" panose="05000000000000000000" pitchFamily="2" charset="2"/>
              <a:buChar char="ü"/>
            </a:pPr>
            <a:r>
              <a:rPr lang="pl-PL" sz="2000" dirty="0" smtClean="0"/>
              <a:t>Kontrola krzyżowa</a:t>
            </a:r>
          </a:p>
          <a:p>
            <a:pPr lvl="1">
              <a:buFont typeface="Wingdings" panose="05000000000000000000" pitchFamily="2" charset="2"/>
              <a:buChar char="ü"/>
            </a:pPr>
            <a:r>
              <a:rPr lang="pl-PL" sz="2000" dirty="0" smtClean="0"/>
              <a:t>Inne kontrole</a:t>
            </a:r>
          </a:p>
          <a:p>
            <a:endParaRPr lang="pl-PL" sz="2000" dirty="0"/>
          </a:p>
          <a:p>
            <a:pPr marL="0" indent="0">
              <a:lnSpc>
                <a:spcPct val="150000"/>
              </a:lnSpc>
              <a:buNone/>
            </a:pPr>
            <a:endParaRPr lang="pl-PL" sz="2000" b="1"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solidFill>
                  <a:srgbClr val="002073"/>
                </a:solidFill>
              </a:rPr>
              <a:pPr/>
              <a:t>2024-11-24</a:t>
            </a:fld>
            <a:endParaRPr lang="pl-PL" sz="1400" dirty="0">
              <a:solidFill>
                <a:srgbClr val="002073"/>
              </a:solidFill>
            </a:endParaRPr>
          </a:p>
        </p:txBody>
      </p:sp>
    </p:spTree>
    <p:extLst>
      <p:ext uri="{BB962C8B-B14F-4D97-AF65-F5344CB8AC3E}">
        <p14:creationId xmlns:p14="http://schemas.microsoft.com/office/powerpoint/2010/main" val="646194299"/>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841151" y="1006212"/>
            <a:ext cx="9098689" cy="493398"/>
          </a:xfrm>
        </p:spPr>
        <p:txBody>
          <a:bodyPr>
            <a:normAutofit/>
          </a:bodyPr>
          <a:lstStyle/>
          <a:p>
            <a:pPr algn="ctr">
              <a:lnSpc>
                <a:spcPct val="100000"/>
              </a:lnSpc>
            </a:pPr>
            <a:r>
              <a:rPr lang="pl-PL" sz="2200" dirty="0"/>
              <a:t>weryfikacja wniosków o </a:t>
            </a:r>
            <a:r>
              <a:rPr lang="pl-PL" sz="2200" dirty="0" smtClean="0"/>
              <a:t>płatność</a:t>
            </a:r>
            <a:endParaRPr lang="pl-PL" sz="2200" dirty="0"/>
          </a:p>
        </p:txBody>
      </p:sp>
      <p:sp>
        <p:nvSpPr>
          <p:cNvPr id="6" name="AutoShape 2" descr="Dzwonek"/>
          <p:cNvSpPr>
            <a:spLocks noChangeAspect="1" noChangeArrowheads="1"/>
          </p:cNvSpPr>
          <p:nvPr/>
        </p:nvSpPr>
        <p:spPr bwMode="auto">
          <a:xfrm>
            <a:off x="3494912" y="4587324"/>
            <a:ext cx="304928" cy="30492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78" tIns="45739" rIns="91478" bIns="45739" numCol="1" anchor="t" anchorCtr="0" compatLnSpc="1">
            <a:prstTxWarp prst="textNoShape">
              <a:avLst/>
            </a:prstTxWarp>
          </a:bodyPr>
          <a:lstStyle/>
          <a:p>
            <a:pPr hangingPunct="0"/>
            <a:endParaRPr lang="pl-PL" sz="1801" kern="0">
              <a:solidFill>
                <a:srgbClr val="000000"/>
              </a:solidFill>
              <a:sym typeface="Calibri"/>
            </a:endParaRPr>
          </a:p>
        </p:txBody>
      </p:sp>
      <p:graphicFrame>
        <p:nvGraphicFramePr>
          <p:cNvPr id="4" name="Diagram 3"/>
          <p:cNvGraphicFramePr/>
          <p:nvPr>
            <p:extLst>
              <p:ext uri="{D42A27DB-BD31-4B8C-83A1-F6EECF244321}">
                <p14:modId xmlns:p14="http://schemas.microsoft.com/office/powerpoint/2010/main" val="275466986"/>
              </p:ext>
            </p:extLst>
          </p:nvPr>
        </p:nvGraphicFramePr>
        <p:xfrm>
          <a:off x="1097434" y="2483693"/>
          <a:ext cx="8586126" cy="4392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ymbol zastępczy zawartości 5"/>
          <p:cNvSpPr txBox="1">
            <a:spLocks noGrp="1"/>
          </p:cNvSpPr>
          <p:nvPr>
            <p:ph type="body" idx="1"/>
          </p:nvPr>
        </p:nvSpPr>
        <p:spPr>
          <a:xfrm>
            <a:off x="841152" y="1708283"/>
            <a:ext cx="9098689" cy="517845"/>
          </a:xfrm>
          <a:prstGeom prst="rect">
            <a:avLst/>
          </a:prstGeom>
        </p:spPr>
        <p:txBody>
          <a:bodyPr>
            <a:noAutofit/>
          </a:bodyPr>
          <a:lstStyle/>
          <a:p>
            <a:pPr>
              <a:lnSpc>
                <a:spcPct val="150000"/>
              </a:lnSpc>
            </a:pPr>
            <a:r>
              <a:rPr lang="pl-PL" altLang="pl-PL" sz="2000" dirty="0" smtClean="0">
                <a:solidFill>
                  <a:schemeClr val="accent2">
                    <a:lumMod val="25000"/>
                  </a:schemeClr>
                </a:solidFill>
                <a:cs typeface="Calibri" panose="020F0502020204030204" pitchFamily="34" charset="0"/>
              </a:rPr>
              <a:t>W zależności od sporządzonej analizy ryzyka wnioski o płatność podlegają:  </a:t>
            </a:r>
            <a:endParaRPr lang="pl-PL" altLang="pl-PL" sz="2000" dirty="0">
              <a:solidFill>
                <a:schemeClr val="accent2">
                  <a:lumMod val="25000"/>
                </a:schemeClr>
              </a:solidFill>
              <a:cs typeface="Calibri" panose="020F0502020204030204" pitchFamily="34" charset="0"/>
            </a:endParaRPr>
          </a:p>
        </p:txBody>
      </p:sp>
      <p:sp>
        <p:nvSpPr>
          <p:cNvPr id="8"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solidFill>
                  <a:srgbClr val="002073"/>
                </a:solidFill>
              </a:rPr>
              <a:pPr/>
              <a:t>2024-11-24</a:t>
            </a:fld>
            <a:endParaRPr lang="pl-PL" sz="1400" dirty="0">
              <a:solidFill>
                <a:srgbClr val="002073"/>
              </a:solidFill>
            </a:endParaRPr>
          </a:p>
        </p:txBody>
      </p:sp>
    </p:spTree>
    <p:extLst>
      <p:ext uri="{BB962C8B-B14F-4D97-AF65-F5344CB8AC3E}">
        <p14:creationId xmlns:p14="http://schemas.microsoft.com/office/powerpoint/2010/main" val="3872564731"/>
      </p:ext>
    </p:extLst>
  </p:cSld>
  <p:clrMapOvr>
    <a:masterClrMapping/>
  </p:clrMapOvr>
  <p:transition spd="med"/>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1026997" y="1142765"/>
            <a:ext cx="8711041" cy="515935"/>
          </a:xfrm>
        </p:spPr>
        <p:txBody>
          <a:bodyPr>
            <a:normAutofit/>
          </a:bodyPr>
          <a:lstStyle/>
          <a:p>
            <a:pPr algn="ctr">
              <a:lnSpc>
                <a:spcPct val="100000"/>
              </a:lnSpc>
            </a:pPr>
            <a:r>
              <a:rPr lang="pl-PL" sz="2200" dirty="0"/>
              <a:t>weryfikacja wniosków o </a:t>
            </a:r>
            <a:r>
              <a:rPr lang="pl-PL" sz="2200" dirty="0" smtClean="0"/>
              <a:t>płatność</a:t>
            </a:r>
            <a:endParaRPr lang="pl-PL" sz="2200" dirty="0"/>
          </a:p>
        </p:txBody>
      </p:sp>
      <p:sp>
        <p:nvSpPr>
          <p:cNvPr id="9" name="Symbol zastępczy zawartości 5"/>
          <p:cNvSpPr txBox="1">
            <a:spLocks noGrp="1"/>
          </p:cNvSpPr>
          <p:nvPr>
            <p:ph type="body" idx="1"/>
          </p:nvPr>
        </p:nvSpPr>
        <p:spPr>
          <a:xfrm>
            <a:off x="1026997" y="1891176"/>
            <a:ext cx="8711042" cy="5129021"/>
          </a:xfrm>
          <a:prstGeom prst="rect">
            <a:avLst/>
          </a:prstGeom>
        </p:spPr>
        <p:txBody>
          <a:bodyPr>
            <a:normAutofit/>
          </a:bodyPr>
          <a:lstStyle/>
          <a:p>
            <a:pPr algn="just">
              <a:lnSpc>
                <a:spcPct val="100000"/>
              </a:lnSpc>
            </a:pPr>
            <a:r>
              <a:rPr lang="pl-PL" sz="2000" dirty="0">
                <a:solidFill>
                  <a:schemeClr val="tx1"/>
                </a:solidFill>
              </a:rPr>
              <a:t>Celem weryfikacji wniosku o płatność beneficjenta jest </a:t>
            </a:r>
            <a:r>
              <a:rPr lang="pl-PL" sz="2000" dirty="0" smtClean="0">
                <a:solidFill>
                  <a:schemeClr val="tx1"/>
                </a:solidFill>
              </a:rPr>
              <a:t>potwierdzenie kwalifikowalności </a:t>
            </a:r>
            <a:r>
              <a:rPr lang="pl-PL" sz="2000" dirty="0">
                <a:solidFill>
                  <a:schemeClr val="tx1"/>
                </a:solidFill>
              </a:rPr>
              <a:t>wydatków współfinansowanych ze środków unijnych, </a:t>
            </a:r>
            <a:r>
              <a:rPr lang="pl-PL" sz="2000" dirty="0" smtClean="0">
                <a:solidFill>
                  <a:schemeClr val="tx1"/>
                </a:solidFill>
              </a:rPr>
              <a:t>krajowych lub </a:t>
            </a:r>
            <a:r>
              <a:rPr lang="pl-PL" sz="2000" dirty="0">
                <a:solidFill>
                  <a:schemeClr val="tx1"/>
                </a:solidFill>
              </a:rPr>
              <a:t>wkładu własnego, które zostały ujęte w tym wniosku. Instytucje </a:t>
            </a:r>
            <a:r>
              <a:rPr lang="pl-PL" sz="2000" dirty="0" smtClean="0">
                <a:solidFill>
                  <a:schemeClr val="tx1"/>
                </a:solidFill>
              </a:rPr>
              <a:t>weryfikujące wnioski </a:t>
            </a:r>
            <a:r>
              <a:rPr lang="pl-PL" sz="2000" dirty="0">
                <a:solidFill>
                  <a:schemeClr val="tx1"/>
                </a:solidFill>
              </a:rPr>
              <a:t>o płatność są zobowiązane w szczególności do sprawdzenia czy:</a:t>
            </a:r>
          </a:p>
          <a:p>
            <a:pPr marL="961556" lvl="1" indent="-457383">
              <a:lnSpc>
                <a:spcPct val="100000"/>
              </a:lnSpc>
              <a:buFont typeface="+mj-lt"/>
              <a:buAutoNum type="alphaLcParenR"/>
            </a:pPr>
            <a:r>
              <a:rPr lang="pl-PL" sz="2000" dirty="0" smtClean="0">
                <a:solidFill>
                  <a:schemeClr val="tx1"/>
                </a:solidFill>
              </a:rPr>
              <a:t>wniosek </a:t>
            </a:r>
            <a:r>
              <a:rPr lang="pl-PL" sz="2000" dirty="0">
                <a:solidFill>
                  <a:schemeClr val="tx1"/>
                </a:solidFill>
              </a:rPr>
              <a:t>o płatność został prawidłowo wypełniony od strony formalnej,</a:t>
            </a:r>
          </a:p>
          <a:p>
            <a:pPr marL="961556" lvl="1" indent="-457383" algn="just">
              <a:lnSpc>
                <a:spcPct val="100000"/>
              </a:lnSpc>
              <a:buFont typeface="+mj-lt"/>
              <a:buAutoNum type="alphaLcParenR"/>
            </a:pPr>
            <a:r>
              <a:rPr lang="pl-PL" sz="2000" dirty="0" smtClean="0">
                <a:solidFill>
                  <a:schemeClr val="tx1"/>
                </a:solidFill>
              </a:rPr>
              <a:t>wydatki </a:t>
            </a:r>
            <a:r>
              <a:rPr lang="pl-PL" sz="2000" dirty="0">
                <a:solidFill>
                  <a:schemeClr val="tx1"/>
                </a:solidFill>
              </a:rPr>
              <a:t>ujęte we wniosku o płatność, przedstawione do refundacji </a:t>
            </a:r>
            <a:r>
              <a:rPr lang="pl-PL" sz="2000" dirty="0" smtClean="0">
                <a:solidFill>
                  <a:schemeClr val="tx1"/>
                </a:solidFill>
              </a:rPr>
              <a:t>lub rozliczenia </a:t>
            </a:r>
            <a:r>
              <a:rPr lang="pl-PL" sz="2000" dirty="0">
                <a:solidFill>
                  <a:schemeClr val="tx1"/>
                </a:solidFill>
              </a:rPr>
              <a:t>są wydatkami kwalifikowalnymi,</a:t>
            </a:r>
          </a:p>
          <a:p>
            <a:pPr marL="961556" lvl="1" indent="-457383">
              <a:lnSpc>
                <a:spcPct val="100000"/>
              </a:lnSpc>
              <a:buFont typeface="+mj-lt"/>
              <a:buAutoNum type="alphaLcParenR"/>
            </a:pPr>
            <a:r>
              <a:rPr lang="pl-PL" sz="2000" dirty="0" smtClean="0">
                <a:solidFill>
                  <a:schemeClr val="tx1"/>
                </a:solidFill>
              </a:rPr>
              <a:t>uczestnicy </a:t>
            </a:r>
            <a:r>
              <a:rPr lang="pl-PL" sz="2000" dirty="0">
                <a:solidFill>
                  <a:schemeClr val="tx1"/>
                </a:solidFill>
              </a:rPr>
              <a:t>projektu spełniają wymogi kwalifikowalności,</a:t>
            </a:r>
          </a:p>
          <a:p>
            <a:pPr marL="961556" lvl="1" indent="-457383">
              <a:lnSpc>
                <a:spcPct val="100000"/>
              </a:lnSpc>
              <a:buFont typeface="+mj-lt"/>
              <a:buAutoNum type="alphaLcParenR"/>
            </a:pPr>
            <a:r>
              <a:rPr lang="pl-PL" sz="2000" dirty="0" smtClean="0">
                <a:solidFill>
                  <a:schemeClr val="tx1"/>
                </a:solidFill>
              </a:rPr>
              <a:t>wniosek </a:t>
            </a:r>
            <a:r>
              <a:rPr lang="pl-PL" sz="2000" dirty="0">
                <a:solidFill>
                  <a:schemeClr val="tx1"/>
                </a:solidFill>
              </a:rPr>
              <a:t>o płatność jest poprawny od strony rachunkowej,</a:t>
            </a:r>
          </a:p>
          <a:p>
            <a:pPr marL="961556" lvl="1" indent="-457383" algn="just">
              <a:lnSpc>
                <a:spcPct val="100000"/>
              </a:lnSpc>
              <a:buFont typeface="+mj-lt"/>
              <a:buAutoNum type="alphaLcParenR"/>
            </a:pPr>
            <a:r>
              <a:rPr lang="pl-PL" sz="2000" dirty="0" smtClean="0">
                <a:solidFill>
                  <a:schemeClr val="tx1"/>
                </a:solidFill>
              </a:rPr>
              <a:t>zakres </a:t>
            </a:r>
            <a:r>
              <a:rPr lang="pl-PL" sz="2000" dirty="0">
                <a:solidFill>
                  <a:schemeClr val="tx1"/>
                </a:solidFill>
              </a:rPr>
              <a:t>rzeczowy projektu jest realizowany zgodnie z umową o </a:t>
            </a:r>
            <a:r>
              <a:rPr lang="pl-PL" sz="2000" dirty="0" smtClean="0">
                <a:solidFill>
                  <a:schemeClr val="tx1"/>
                </a:solidFill>
              </a:rPr>
              <a:t>dofinansowanie projektu</a:t>
            </a:r>
            <a:r>
              <a:rPr lang="pl-PL" sz="2000" dirty="0">
                <a:solidFill>
                  <a:schemeClr val="tx1"/>
                </a:solidFill>
              </a:rPr>
              <a:t>.</a:t>
            </a:r>
            <a:endParaRPr lang="pl-PL" altLang="pl-PL" sz="2000" dirty="0">
              <a:solidFill>
                <a:schemeClr val="tx1"/>
              </a:solidFill>
              <a:cs typeface="Calibri" panose="020F0502020204030204" pitchFamily="34" charset="0"/>
            </a:endParaRPr>
          </a:p>
        </p:txBody>
      </p:sp>
      <p:sp>
        <p:nvSpPr>
          <p:cNvPr id="6" name="AutoShape 2" descr="Dzwonek"/>
          <p:cNvSpPr>
            <a:spLocks noChangeAspect="1" noChangeArrowheads="1"/>
          </p:cNvSpPr>
          <p:nvPr/>
        </p:nvSpPr>
        <p:spPr bwMode="auto">
          <a:xfrm>
            <a:off x="3494912" y="4587324"/>
            <a:ext cx="304928" cy="30492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78" tIns="45739" rIns="91478" bIns="45739" numCol="1" anchor="t" anchorCtr="0" compatLnSpc="1">
            <a:prstTxWarp prst="textNoShape">
              <a:avLst/>
            </a:prstTxWarp>
          </a:bodyPr>
          <a:lstStyle/>
          <a:p>
            <a:pPr hangingPunct="0"/>
            <a:endParaRPr lang="pl-PL" sz="1801" kern="0">
              <a:solidFill>
                <a:srgbClr val="000000"/>
              </a:solidFill>
              <a:sym typeface="Calibri"/>
            </a:endParaRPr>
          </a:p>
        </p:txBody>
      </p:sp>
      <p:sp>
        <p:nvSpPr>
          <p:cNvPr id="5" name="Symbol zastępczy daty 1">
            <a:extLst>
              <a:ext uri="{FF2B5EF4-FFF2-40B4-BE49-F238E27FC236}">
                <a16:creationId xmlns:a16="http://schemas.microsoft.com/office/drawing/2014/main" xmlns="" id="{01A395D3-35E7-4FC6-9F13-A51704F85134}"/>
              </a:ext>
            </a:extLst>
          </p:cNvPr>
          <p:cNvSpPr txBox="1">
            <a:spLocks/>
          </p:cNvSpPr>
          <p:nvPr/>
        </p:nvSpPr>
        <p:spPr>
          <a:xfrm>
            <a:off x="7938194" y="561175"/>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solidFill>
                  <a:srgbClr val="002060"/>
                </a:solidFill>
              </a:rPr>
              <a:pPr/>
              <a:t>2024-11-24</a:t>
            </a:fld>
            <a:endParaRPr lang="pl-PL" sz="1400" dirty="0">
              <a:solidFill>
                <a:srgbClr val="002060"/>
              </a:solidFill>
            </a:endParaRPr>
          </a:p>
        </p:txBody>
      </p:sp>
    </p:spTree>
    <p:extLst>
      <p:ext uri="{BB962C8B-B14F-4D97-AF65-F5344CB8AC3E}">
        <p14:creationId xmlns:p14="http://schemas.microsoft.com/office/powerpoint/2010/main" val="775966055"/>
      </p:ext>
    </p:extLst>
  </p:cSld>
  <p:clrMapOvr>
    <a:masterClrMapping/>
  </p:clrMapOvr>
  <p:transition spd="med"/>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1029269" y="1063664"/>
            <a:ext cx="8654292" cy="454580"/>
          </a:xfrm>
        </p:spPr>
        <p:txBody>
          <a:bodyPr>
            <a:normAutofit/>
          </a:bodyPr>
          <a:lstStyle/>
          <a:p>
            <a:pPr algn="ctr">
              <a:lnSpc>
                <a:spcPct val="100000"/>
              </a:lnSpc>
            </a:pPr>
            <a:r>
              <a:rPr lang="pl-PL" sz="2200" dirty="0"/>
              <a:t>weryfikacja wniosków o </a:t>
            </a:r>
            <a:r>
              <a:rPr lang="pl-PL" sz="2200" dirty="0" smtClean="0"/>
              <a:t>płatność</a:t>
            </a:r>
            <a:endParaRPr lang="pl-PL" sz="2200" dirty="0"/>
          </a:p>
        </p:txBody>
      </p:sp>
      <p:sp>
        <p:nvSpPr>
          <p:cNvPr id="6" name="AutoShape 2" descr="Dzwonek"/>
          <p:cNvSpPr>
            <a:spLocks noChangeAspect="1" noChangeArrowheads="1"/>
          </p:cNvSpPr>
          <p:nvPr/>
        </p:nvSpPr>
        <p:spPr bwMode="auto">
          <a:xfrm>
            <a:off x="3494912" y="4587324"/>
            <a:ext cx="304928" cy="30492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78" tIns="45739" rIns="91478" bIns="45739" numCol="1" anchor="t" anchorCtr="0" compatLnSpc="1">
            <a:prstTxWarp prst="textNoShape">
              <a:avLst/>
            </a:prstTxWarp>
          </a:bodyPr>
          <a:lstStyle/>
          <a:p>
            <a:pPr hangingPunct="0"/>
            <a:endParaRPr lang="pl-PL" sz="1801" kern="0">
              <a:solidFill>
                <a:srgbClr val="000000"/>
              </a:solidFill>
              <a:sym typeface="Calibri"/>
            </a:endParaRPr>
          </a:p>
        </p:txBody>
      </p:sp>
      <p:graphicFrame>
        <p:nvGraphicFramePr>
          <p:cNvPr id="2" name="Diagram 1"/>
          <p:cNvGraphicFramePr/>
          <p:nvPr>
            <p:extLst>
              <p:ext uri="{D42A27DB-BD31-4B8C-83A1-F6EECF244321}">
                <p14:modId xmlns:p14="http://schemas.microsoft.com/office/powerpoint/2010/main" val="2842832133"/>
              </p:ext>
            </p:extLst>
          </p:nvPr>
        </p:nvGraphicFramePr>
        <p:xfrm>
          <a:off x="1029268" y="2195661"/>
          <a:ext cx="8654292" cy="44099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solidFill>
                  <a:srgbClr val="002073"/>
                </a:solidFill>
              </a:rPr>
              <a:pPr/>
              <a:t>2024-11-24</a:t>
            </a:fld>
            <a:endParaRPr lang="pl-PL" sz="1400" dirty="0">
              <a:solidFill>
                <a:srgbClr val="002073"/>
              </a:solidFill>
            </a:endParaRPr>
          </a:p>
        </p:txBody>
      </p:sp>
    </p:spTree>
    <p:extLst>
      <p:ext uri="{BB962C8B-B14F-4D97-AF65-F5344CB8AC3E}">
        <p14:creationId xmlns:p14="http://schemas.microsoft.com/office/powerpoint/2010/main" val="1594300961"/>
      </p:ext>
    </p:extLst>
  </p:cSld>
  <p:clrMapOvr>
    <a:masterClrMapping/>
  </p:clrMapOvr>
  <p:transition spd="med"/>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1027391" y="1149821"/>
            <a:ext cx="8652201" cy="515935"/>
          </a:xfrm>
        </p:spPr>
        <p:txBody>
          <a:bodyPr>
            <a:normAutofit/>
          </a:bodyPr>
          <a:lstStyle/>
          <a:p>
            <a:pPr algn="ctr">
              <a:lnSpc>
                <a:spcPct val="100000"/>
              </a:lnSpc>
            </a:pPr>
            <a:r>
              <a:rPr lang="pl-PL" sz="2200" dirty="0"/>
              <a:t>weryfikacja wydatków</a:t>
            </a:r>
          </a:p>
        </p:txBody>
      </p:sp>
      <p:sp>
        <p:nvSpPr>
          <p:cNvPr id="9" name="Symbol zastępczy zawartości 5"/>
          <p:cNvSpPr txBox="1">
            <a:spLocks noGrp="1"/>
          </p:cNvSpPr>
          <p:nvPr>
            <p:ph type="body" idx="1"/>
          </p:nvPr>
        </p:nvSpPr>
        <p:spPr>
          <a:xfrm>
            <a:off x="1063256" y="2123653"/>
            <a:ext cx="8616336" cy="4322384"/>
          </a:xfrm>
          <a:prstGeom prst="rect">
            <a:avLst/>
          </a:prstGeom>
        </p:spPr>
        <p:txBody>
          <a:bodyPr>
            <a:normAutofit/>
          </a:bodyPr>
          <a:lstStyle/>
          <a:p>
            <a:pPr marL="0" indent="0" algn="just">
              <a:lnSpc>
                <a:spcPct val="100000"/>
              </a:lnSpc>
              <a:buNone/>
            </a:pPr>
            <a:r>
              <a:rPr lang="pl-PL" sz="2000" b="1" dirty="0">
                <a:solidFill>
                  <a:schemeClr val="tx1"/>
                </a:solidFill>
              </a:rPr>
              <a:t>Z wydatkiem mamy do czynienia w momencie zapłaty</a:t>
            </a:r>
            <a:r>
              <a:rPr lang="pl-PL" sz="2000" dirty="0">
                <a:solidFill>
                  <a:schemeClr val="tx1"/>
                </a:solidFill>
              </a:rPr>
              <a:t>. </a:t>
            </a:r>
            <a:r>
              <a:rPr lang="pl-PL" sz="2000" dirty="0" smtClean="0">
                <a:solidFill>
                  <a:schemeClr val="tx1"/>
                </a:solidFill>
              </a:rPr>
              <a:t>Nie </a:t>
            </a:r>
            <a:r>
              <a:rPr lang="pl-PL" sz="2000" dirty="0">
                <a:solidFill>
                  <a:schemeClr val="tx1"/>
                </a:solidFill>
              </a:rPr>
              <a:t>jest tożsamy z pojęciem kosztu</a:t>
            </a:r>
            <a:r>
              <a:rPr lang="pl-PL" sz="2000" dirty="0" smtClean="0">
                <a:solidFill>
                  <a:schemeClr val="tx1"/>
                </a:solidFill>
              </a:rPr>
              <a:t>. Sam fakt poniesienia wydatku (przepływy finansowe) podlega weryfikacji.</a:t>
            </a:r>
          </a:p>
          <a:p>
            <a:pPr marL="0" indent="0" algn="just">
              <a:lnSpc>
                <a:spcPct val="100000"/>
              </a:lnSpc>
              <a:buNone/>
            </a:pPr>
            <a:endParaRPr lang="pl-PL" sz="2000" dirty="0">
              <a:solidFill>
                <a:schemeClr val="tx1"/>
              </a:solidFill>
            </a:endParaRPr>
          </a:p>
          <a:p>
            <a:pPr algn="just">
              <a:lnSpc>
                <a:spcPct val="100000"/>
              </a:lnSpc>
              <a:buClr>
                <a:srgbClr val="002060"/>
              </a:buClr>
              <a:buFont typeface="Wingdings" panose="05000000000000000000" pitchFamily="2" charset="2"/>
              <a:buChar char="ü"/>
            </a:pPr>
            <a:r>
              <a:rPr lang="pl-PL" sz="2000" dirty="0" smtClean="0">
                <a:solidFill>
                  <a:schemeClr val="tx1"/>
                </a:solidFill>
              </a:rPr>
              <a:t>Weryfikacja </a:t>
            </a:r>
            <a:r>
              <a:rPr lang="pl-PL" sz="2000" dirty="0">
                <a:solidFill>
                  <a:schemeClr val="tx1"/>
                </a:solidFill>
              </a:rPr>
              <a:t>wydatków polega na sprawdzeniu dostarczenia </a:t>
            </a:r>
            <a:r>
              <a:rPr lang="pl-PL" sz="2000" dirty="0" smtClean="0">
                <a:solidFill>
                  <a:schemeClr val="tx1"/>
                </a:solidFill>
              </a:rPr>
              <a:t>produktów i </a:t>
            </a:r>
            <a:r>
              <a:rPr lang="pl-PL" sz="2000" dirty="0">
                <a:solidFill>
                  <a:schemeClr val="tx1"/>
                </a:solidFill>
              </a:rPr>
              <a:t>usług oraz wykonania robót budowlanych współfinansowanych w </a:t>
            </a:r>
            <a:r>
              <a:rPr lang="pl-PL" sz="2000" dirty="0" smtClean="0">
                <a:solidFill>
                  <a:schemeClr val="tx1"/>
                </a:solidFill>
              </a:rPr>
              <a:t>ramach projektów</a:t>
            </a:r>
            <a:r>
              <a:rPr lang="pl-PL" sz="2000" dirty="0">
                <a:solidFill>
                  <a:schemeClr val="tx1"/>
                </a:solidFill>
              </a:rPr>
              <a:t>, faktycznego poniesienia wydatków oraz ich zgodności z </a:t>
            </a:r>
            <a:r>
              <a:rPr lang="pl-PL" sz="2000" dirty="0" smtClean="0">
                <a:solidFill>
                  <a:schemeClr val="tx1"/>
                </a:solidFill>
              </a:rPr>
              <a:t>programem oraz </a:t>
            </a:r>
            <a:r>
              <a:rPr lang="pl-PL" sz="2000" dirty="0">
                <a:solidFill>
                  <a:schemeClr val="tx1"/>
                </a:solidFill>
              </a:rPr>
              <a:t>regułami unijnymi i </a:t>
            </a:r>
            <a:r>
              <a:rPr lang="pl-PL" sz="2000" dirty="0" smtClean="0">
                <a:solidFill>
                  <a:schemeClr val="tx1"/>
                </a:solidFill>
              </a:rPr>
              <a:t>krajowymi. </a:t>
            </a:r>
          </a:p>
        </p:txBody>
      </p:sp>
      <p:sp>
        <p:nvSpPr>
          <p:cNvPr id="6" name="AutoShape 2" descr="Dzwonek"/>
          <p:cNvSpPr>
            <a:spLocks noChangeAspect="1" noChangeArrowheads="1"/>
          </p:cNvSpPr>
          <p:nvPr/>
        </p:nvSpPr>
        <p:spPr bwMode="auto">
          <a:xfrm>
            <a:off x="3494912" y="4587324"/>
            <a:ext cx="304928" cy="30492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78" tIns="45739" rIns="91478" bIns="45739" numCol="1" anchor="t" anchorCtr="0" compatLnSpc="1">
            <a:prstTxWarp prst="textNoShape">
              <a:avLst/>
            </a:prstTxWarp>
          </a:bodyPr>
          <a:lstStyle/>
          <a:p>
            <a:pPr hangingPunct="0"/>
            <a:endParaRPr lang="pl-PL" sz="1801" kern="0">
              <a:solidFill>
                <a:srgbClr val="000000"/>
              </a:solidFill>
              <a:sym typeface="Calibri"/>
            </a:endParaRPr>
          </a:p>
        </p:txBody>
      </p:sp>
      <p:sp>
        <p:nvSpPr>
          <p:cNvPr id="5"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solidFill>
                  <a:srgbClr val="002073"/>
                </a:solidFill>
              </a:rPr>
              <a:pPr/>
              <a:t>2024-11-24</a:t>
            </a:fld>
            <a:endParaRPr lang="pl-PL" sz="1400" dirty="0">
              <a:solidFill>
                <a:srgbClr val="002073"/>
              </a:solidFill>
            </a:endParaRPr>
          </a:p>
        </p:txBody>
      </p:sp>
    </p:spTree>
    <p:extLst>
      <p:ext uri="{BB962C8B-B14F-4D97-AF65-F5344CB8AC3E}">
        <p14:creationId xmlns:p14="http://schemas.microsoft.com/office/powerpoint/2010/main" val="3865047566"/>
      </p:ext>
    </p:extLst>
  </p:cSld>
  <p:clrMapOvr>
    <a:masterClrMapping/>
  </p:clrMapOvr>
  <p:transition spd="med"/>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1029268" y="888864"/>
            <a:ext cx="9098689" cy="515935"/>
          </a:xfrm>
        </p:spPr>
        <p:txBody>
          <a:bodyPr>
            <a:normAutofit/>
          </a:bodyPr>
          <a:lstStyle/>
          <a:p>
            <a:pPr algn="ctr">
              <a:lnSpc>
                <a:spcPct val="100000"/>
              </a:lnSpc>
            </a:pPr>
            <a:r>
              <a:rPr lang="pl-PL" sz="2200" dirty="0"/>
              <a:t>weryfikacja wydatków</a:t>
            </a:r>
          </a:p>
        </p:txBody>
      </p:sp>
      <p:sp>
        <p:nvSpPr>
          <p:cNvPr id="9" name="Symbol zastępczy zawartości 5"/>
          <p:cNvSpPr txBox="1">
            <a:spLocks noGrp="1"/>
          </p:cNvSpPr>
          <p:nvPr>
            <p:ph type="body" idx="1"/>
          </p:nvPr>
        </p:nvSpPr>
        <p:spPr>
          <a:xfrm>
            <a:off x="1052623" y="1753913"/>
            <a:ext cx="8630937" cy="4700050"/>
          </a:xfrm>
          <a:prstGeom prst="rect">
            <a:avLst/>
          </a:prstGeom>
        </p:spPr>
        <p:txBody>
          <a:bodyPr>
            <a:normAutofit/>
          </a:bodyPr>
          <a:lstStyle/>
          <a:p>
            <a:pPr marL="542925" indent="-250825" algn="just">
              <a:lnSpc>
                <a:spcPct val="110000"/>
              </a:lnSpc>
              <a:spcBef>
                <a:spcPts val="1800"/>
              </a:spcBef>
              <a:buFont typeface="Wingdings" panose="05000000000000000000" pitchFamily="2" charset="2"/>
              <a:buChar char="ü"/>
            </a:pPr>
            <a:r>
              <a:rPr lang="pl-PL" altLang="pl-PL" sz="2000" dirty="0" smtClean="0">
                <a:solidFill>
                  <a:schemeClr val="tx1"/>
                </a:solidFill>
                <a:cs typeface="Calibri" panose="020F0502020204030204" pitchFamily="34" charset="0"/>
              </a:rPr>
              <a:t>Instytucja </a:t>
            </a:r>
            <a:r>
              <a:rPr lang="pl-PL" altLang="pl-PL" sz="2000" dirty="0">
                <a:solidFill>
                  <a:schemeClr val="tx1"/>
                </a:solidFill>
                <a:cs typeface="Calibri" panose="020F0502020204030204" pitchFamily="34" charset="0"/>
              </a:rPr>
              <a:t>kontrolująca, w celu potwierdzenia prawidłowości i </a:t>
            </a:r>
            <a:r>
              <a:rPr lang="pl-PL" altLang="pl-PL" sz="2000" dirty="0" smtClean="0">
                <a:solidFill>
                  <a:schemeClr val="tx1"/>
                </a:solidFill>
                <a:cs typeface="Calibri" panose="020F0502020204030204" pitchFamily="34" charset="0"/>
              </a:rPr>
              <a:t>kwalifikowalności poniesionych </a:t>
            </a:r>
            <a:r>
              <a:rPr lang="pl-PL" altLang="pl-PL" sz="2000" dirty="0">
                <a:solidFill>
                  <a:schemeClr val="tx1"/>
                </a:solidFill>
                <a:cs typeface="Calibri" panose="020F0502020204030204" pitchFamily="34" charset="0"/>
              </a:rPr>
              <a:t>wydatków, w związku z podejrzeniem wystąpienia </a:t>
            </a:r>
            <a:r>
              <a:rPr lang="pl-PL" altLang="pl-PL" sz="2000" dirty="0" smtClean="0">
                <a:solidFill>
                  <a:schemeClr val="tx1"/>
                </a:solidFill>
                <a:cs typeface="Calibri" panose="020F0502020204030204" pitchFamily="34" charset="0"/>
              </a:rPr>
              <a:t>nadużycia finansowego </a:t>
            </a:r>
            <a:r>
              <a:rPr lang="pl-PL" altLang="pl-PL" sz="2000" dirty="0">
                <a:solidFill>
                  <a:schemeClr val="tx1"/>
                </a:solidFill>
                <a:cs typeface="Calibri" panose="020F0502020204030204" pitchFamily="34" charset="0"/>
              </a:rPr>
              <a:t>lub złożenia przez beneficjenta niewystarczających wyjaśnień, </a:t>
            </a:r>
            <a:r>
              <a:rPr lang="pl-PL" altLang="pl-PL" sz="2000" u="sng" dirty="0" smtClean="0">
                <a:solidFill>
                  <a:schemeClr val="tx1"/>
                </a:solidFill>
                <a:cs typeface="Calibri" panose="020F0502020204030204" pitchFamily="34" charset="0"/>
              </a:rPr>
              <a:t>może zwrócić </a:t>
            </a:r>
            <a:r>
              <a:rPr lang="pl-PL" altLang="pl-PL" sz="2000" u="sng" dirty="0">
                <a:solidFill>
                  <a:schemeClr val="tx1"/>
                </a:solidFill>
                <a:cs typeface="Calibri" panose="020F0502020204030204" pitchFamily="34" charset="0"/>
              </a:rPr>
              <a:t>się </a:t>
            </a:r>
            <a:r>
              <a:rPr lang="pl-PL" altLang="pl-PL" sz="2000" b="1" u="sng" dirty="0">
                <a:solidFill>
                  <a:schemeClr val="tx1"/>
                </a:solidFill>
                <a:cs typeface="Calibri" panose="020F0502020204030204" pitchFamily="34" charset="0"/>
              </a:rPr>
              <a:t>o złożenie wyjaśnień lub dokumentów </a:t>
            </a:r>
            <a:r>
              <a:rPr lang="pl-PL" altLang="pl-PL" sz="2000" u="sng" dirty="0">
                <a:solidFill>
                  <a:schemeClr val="tx1"/>
                </a:solidFill>
                <a:cs typeface="Calibri" panose="020F0502020204030204" pitchFamily="34" charset="0"/>
              </a:rPr>
              <a:t>do innych niż </a:t>
            </a:r>
            <a:r>
              <a:rPr lang="pl-PL" altLang="pl-PL" sz="2000" u="sng" dirty="0" smtClean="0">
                <a:solidFill>
                  <a:schemeClr val="tx1"/>
                </a:solidFill>
                <a:cs typeface="Calibri" panose="020F0502020204030204" pitchFamily="34" charset="0"/>
              </a:rPr>
              <a:t>beneficjent podmiotów </a:t>
            </a:r>
            <a:r>
              <a:rPr lang="pl-PL" altLang="pl-PL" sz="2000" u="sng" dirty="0">
                <a:solidFill>
                  <a:schemeClr val="tx1"/>
                </a:solidFill>
                <a:cs typeface="Calibri" panose="020F0502020204030204" pitchFamily="34" charset="0"/>
              </a:rPr>
              <a:t>lub osób zaangażowanych w realizację projektu</a:t>
            </a:r>
            <a:r>
              <a:rPr lang="pl-PL" altLang="pl-PL" sz="2000" dirty="0">
                <a:solidFill>
                  <a:schemeClr val="tx1"/>
                </a:solidFill>
                <a:cs typeface="Calibri" panose="020F0502020204030204" pitchFamily="34" charset="0"/>
              </a:rPr>
              <a:t>, w tym </a:t>
            </a:r>
            <a:r>
              <a:rPr lang="pl-PL" altLang="pl-PL" sz="2000" dirty="0" smtClean="0">
                <a:solidFill>
                  <a:schemeClr val="tx1"/>
                </a:solidFill>
                <a:cs typeface="Calibri" panose="020F0502020204030204" pitchFamily="34" charset="0"/>
              </a:rPr>
              <a:t>uczestników projektu</a:t>
            </a:r>
            <a:r>
              <a:rPr lang="pl-PL" altLang="pl-PL" sz="2000" dirty="0">
                <a:solidFill>
                  <a:schemeClr val="tx1"/>
                </a:solidFill>
                <a:cs typeface="Calibri" panose="020F0502020204030204" pitchFamily="34" charset="0"/>
              </a:rPr>
              <a:t>, </a:t>
            </a:r>
            <a:r>
              <a:rPr lang="pl-PL" altLang="pl-PL" sz="2000" dirty="0" err="1">
                <a:solidFill>
                  <a:schemeClr val="tx1"/>
                </a:solidFill>
                <a:cs typeface="Calibri" panose="020F0502020204030204" pitchFamily="34" charset="0"/>
              </a:rPr>
              <a:t>grantobiorców</a:t>
            </a:r>
            <a:r>
              <a:rPr lang="pl-PL" altLang="pl-PL" sz="2000" dirty="0">
                <a:solidFill>
                  <a:schemeClr val="tx1"/>
                </a:solidFill>
                <a:cs typeface="Calibri" panose="020F0502020204030204" pitchFamily="34" charset="0"/>
              </a:rPr>
              <a:t>, ostatecznych odbiorców, wykonawców </a:t>
            </a:r>
            <a:r>
              <a:rPr lang="pl-PL" altLang="pl-PL" sz="2000" dirty="0" smtClean="0">
                <a:solidFill>
                  <a:schemeClr val="tx1"/>
                </a:solidFill>
                <a:cs typeface="Calibri" panose="020F0502020204030204" pitchFamily="34" charset="0"/>
              </a:rPr>
              <a:t>lub podwykonawców</a:t>
            </a:r>
            <a:r>
              <a:rPr lang="pl-PL" altLang="pl-PL" sz="2000" dirty="0">
                <a:solidFill>
                  <a:schemeClr val="tx1"/>
                </a:solidFill>
                <a:cs typeface="Calibri" panose="020F0502020204030204" pitchFamily="34" charset="0"/>
              </a:rPr>
              <a:t>. </a:t>
            </a:r>
            <a:endParaRPr lang="pl-PL" altLang="pl-PL" sz="2000" dirty="0" smtClean="0">
              <a:solidFill>
                <a:schemeClr val="tx1"/>
              </a:solidFill>
              <a:cs typeface="Calibri" panose="020F0502020204030204" pitchFamily="34" charset="0"/>
            </a:endParaRPr>
          </a:p>
          <a:p>
            <a:pPr marL="542925" indent="-250825" algn="just">
              <a:lnSpc>
                <a:spcPct val="110000"/>
              </a:lnSpc>
              <a:spcBef>
                <a:spcPts val="1800"/>
              </a:spcBef>
              <a:buFont typeface="Wingdings" panose="05000000000000000000" pitchFamily="2" charset="2"/>
              <a:buChar char="ü"/>
            </a:pPr>
            <a:r>
              <a:rPr lang="pl-PL" altLang="pl-PL" sz="2000" b="1" dirty="0" smtClean="0">
                <a:solidFill>
                  <a:schemeClr val="tx1"/>
                </a:solidFill>
                <a:cs typeface="Calibri" panose="020F0502020204030204" pitchFamily="34" charset="0"/>
              </a:rPr>
              <a:t>Wyjaśnienia </a:t>
            </a:r>
            <a:r>
              <a:rPr lang="pl-PL" altLang="pl-PL" sz="2000" b="1" dirty="0">
                <a:solidFill>
                  <a:schemeClr val="tx1"/>
                </a:solidFill>
                <a:cs typeface="Calibri" panose="020F0502020204030204" pitchFamily="34" charset="0"/>
              </a:rPr>
              <a:t>te </a:t>
            </a:r>
            <a:r>
              <a:rPr lang="pl-PL" altLang="pl-PL" sz="2000" dirty="0">
                <a:solidFill>
                  <a:schemeClr val="tx1"/>
                </a:solidFill>
                <a:cs typeface="Calibri" panose="020F0502020204030204" pitchFamily="34" charset="0"/>
              </a:rPr>
              <a:t>mogą być złożone ustnie lub pisemnie </a:t>
            </a:r>
            <a:r>
              <a:rPr lang="pl-PL" altLang="pl-PL" sz="2000" dirty="0" smtClean="0">
                <a:solidFill>
                  <a:schemeClr val="tx1"/>
                </a:solidFill>
                <a:cs typeface="Calibri" panose="020F0502020204030204" pitchFamily="34" charset="0"/>
              </a:rPr>
              <a:t>na przykład</a:t>
            </a:r>
            <a:r>
              <a:rPr lang="pl-PL" altLang="pl-PL" sz="2000" dirty="0">
                <a:solidFill>
                  <a:schemeClr val="tx1"/>
                </a:solidFill>
                <a:cs typeface="Calibri" panose="020F0502020204030204" pitchFamily="34" charset="0"/>
              </a:rPr>
              <a:t>: </a:t>
            </a:r>
            <a:r>
              <a:rPr lang="pl-PL" altLang="pl-PL" sz="2000" dirty="0" smtClean="0">
                <a:solidFill>
                  <a:schemeClr val="tx1"/>
                </a:solidFill>
                <a:cs typeface="Calibri" panose="020F0502020204030204" pitchFamily="34" charset="0"/>
              </a:rPr>
              <a:t>w </a:t>
            </a:r>
            <a:r>
              <a:rPr lang="pl-PL" altLang="pl-PL" sz="2000" dirty="0">
                <a:solidFill>
                  <a:schemeClr val="tx1"/>
                </a:solidFill>
                <a:cs typeface="Calibri" panose="020F0502020204030204" pitchFamily="34" charset="0"/>
              </a:rPr>
              <a:t>formie oświadczenia, przedstawienia stanowiska, wypełnienia </a:t>
            </a:r>
            <a:r>
              <a:rPr lang="pl-PL" altLang="pl-PL" sz="2000" dirty="0" smtClean="0">
                <a:solidFill>
                  <a:schemeClr val="tx1"/>
                </a:solidFill>
                <a:cs typeface="Calibri" panose="020F0502020204030204" pitchFamily="34" charset="0"/>
              </a:rPr>
              <a:t>ankiety, udziału </a:t>
            </a:r>
            <a:r>
              <a:rPr lang="pl-PL" altLang="pl-PL" sz="2000" dirty="0">
                <a:solidFill>
                  <a:schemeClr val="tx1"/>
                </a:solidFill>
                <a:cs typeface="Calibri" panose="020F0502020204030204" pitchFamily="34" charset="0"/>
              </a:rPr>
              <a:t>w </a:t>
            </a:r>
            <a:r>
              <a:rPr lang="pl-PL" altLang="pl-PL" sz="2000" dirty="0" smtClean="0">
                <a:solidFill>
                  <a:schemeClr val="tx1"/>
                </a:solidFill>
                <a:cs typeface="Calibri" panose="020F0502020204030204" pitchFamily="34" charset="0"/>
              </a:rPr>
              <a:t>wywiadzie.</a:t>
            </a:r>
          </a:p>
          <a:p>
            <a:pPr marL="343037" indent="-343037" algn="just">
              <a:lnSpc>
                <a:spcPct val="110000"/>
              </a:lnSpc>
              <a:buFont typeface="+mj-lt"/>
              <a:buAutoNum type="arabicParenR" startAt="4"/>
            </a:pPr>
            <a:endParaRPr lang="pl-PL" altLang="pl-PL" sz="2000" dirty="0">
              <a:solidFill>
                <a:schemeClr val="tx1"/>
              </a:solidFill>
              <a:cs typeface="Calibri" panose="020F0502020204030204" pitchFamily="34" charset="0"/>
            </a:endParaRPr>
          </a:p>
        </p:txBody>
      </p:sp>
      <p:sp>
        <p:nvSpPr>
          <p:cNvPr id="6" name="AutoShape 2" descr="Dzwonek"/>
          <p:cNvSpPr>
            <a:spLocks noChangeAspect="1" noChangeArrowheads="1"/>
          </p:cNvSpPr>
          <p:nvPr/>
        </p:nvSpPr>
        <p:spPr bwMode="auto">
          <a:xfrm>
            <a:off x="3494912" y="4587324"/>
            <a:ext cx="304928" cy="30492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78" tIns="45739" rIns="91478" bIns="45739" numCol="1" anchor="t" anchorCtr="0" compatLnSpc="1">
            <a:prstTxWarp prst="textNoShape">
              <a:avLst/>
            </a:prstTxWarp>
          </a:bodyPr>
          <a:lstStyle/>
          <a:p>
            <a:pPr hangingPunct="0"/>
            <a:endParaRPr lang="pl-PL" sz="1801" kern="0">
              <a:solidFill>
                <a:srgbClr val="000000"/>
              </a:solidFill>
              <a:sym typeface="Calibri"/>
            </a:endParaRPr>
          </a:p>
        </p:txBody>
      </p:sp>
      <p:sp>
        <p:nvSpPr>
          <p:cNvPr id="5"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solidFill>
                  <a:srgbClr val="002073"/>
                </a:solidFill>
              </a:rPr>
              <a:pPr/>
              <a:t>2024-11-24</a:t>
            </a:fld>
            <a:endParaRPr lang="pl-PL" sz="1400" dirty="0">
              <a:solidFill>
                <a:srgbClr val="002073"/>
              </a:solidFill>
            </a:endParaRPr>
          </a:p>
        </p:txBody>
      </p:sp>
    </p:spTree>
    <p:extLst>
      <p:ext uri="{BB962C8B-B14F-4D97-AF65-F5344CB8AC3E}">
        <p14:creationId xmlns:p14="http://schemas.microsoft.com/office/powerpoint/2010/main" val="1181744067"/>
      </p:ext>
    </p:extLst>
  </p:cSld>
  <p:clrMapOvr>
    <a:masterClrMapping/>
  </p:clrMapOvr>
  <p:transition spd="med"/>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1113195" y="1187549"/>
            <a:ext cx="8577775" cy="515935"/>
          </a:xfrm>
        </p:spPr>
        <p:txBody>
          <a:bodyPr>
            <a:normAutofit/>
          </a:bodyPr>
          <a:lstStyle/>
          <a:p>
            <a:pPr algn="ctr">
              <a:lnSpc>
                <a:spcPct val="100000"/>
              </a:lnSpc>
            </a:pPr>
            <a:r>
              <a:rPr lang="pl-PL" sz="2200" dirty="0"/>
              <a:t>kontrola na zakończenie realizacji Projektu</a:t>
            </a:r>
          </a:p>
        </p:txBody>
      </p:sp>
      <p:sp>
        <p:nvSpPr>
          <p:cNvPr id="9" name="Symbol zastępczy zawartości 5"/>
          <p:cNvSpPr txBox="1">
            <a:spLocks noGrp="1"/>
          </p:cNvSpPr>
          <p:nvPr>
            <p:ph type="body" idx="1"/>
          </p:nvPr>
        </p:nvSpPr>
        <p:spPr>
          <a:xfrm>
            <a:off x="1105786" y="2195661"/>
            <a:ext cx="8577774" cy="4760953"/>
          </a:xfrm>
          <a:prstGeom prst="rect">
            <a:avLst/>
          </a:prstGeom>
        </p:spPr>
        <p:txBody>
          <a:bodyPr>
            <a:noAutofit/>
          </a:bodyPr>
          <a:lstStyle/>
          <a:p>
            <a:pPr marL="457200" indent="-457200" algn="just">
              <a:lnSpc>
                <a:spcPct val="100000"/>
              </a:lnSpc>
              <a:spcBef>
                <a:spcPts val="1800"/>
              </a:spcBef>
              <a:buClr>
                <a:srgbClr val="002073"/>
              </a:buClr>
              <a:buFont typeface="+mj-lt"/>
              <a:buAutoNum type="arabicParenR"/>
            </a:pPr>
            <a:r>
              <a:rPr lang="pl-PL" sz="2001" dirty="0" smtClean="0">
                <a:solidFill>
                  <a:schemeClr val="tx1"/>
                </a:solidFill>
              </a:rPr>
              <a:t>Kontrola </a:t>
            </a:r>
            <a:r>
              <a:rPr lang="pl-PL" sz="2001" dirty="0">
                <a:solidFill>
                  <a:schemeClr val="tx1"/>
                </a:solidFill>
              </a:rPr>
              <a:t>na zakończenie realizacji projektu obligatoryjnie przeprowadzana </a:t>
            </a:r>
            <a:r>
              <a:rPr lang="pl-PL" sz="2001" dirty="0" smtClean="0">
                <a:solidFill>
                  <a:schemeClr val="tx1"/>
                </a:solidFill>
              </a:rPr>
              <a:t>jest po </a:t>
            </a:r>
            <a:r>
              <a:rPr lang="pl-PL" sz="2001" dirty="0">
                <a:solidFill>
                  <a:schemeClr val="tx1"/>
                </a:solidFill>
              </a:rPr>
              <a:t>złożeniu przez beneficjenta wniosku o płatność końcową, przed wypłaceniem środków na rzecz beneficjenta składającego ten wniosek albo przed potwierdzeniem prawidłowości wydatkowania środków przez beneficjenta w ramach projektu.</a:t>
            </a:r>
          </a:p>
          <a:p>
            <a:pPr marL="457200" indent="-457200" algn="just">
              <a:lnSpc>
                <a:spcPct val="100000"/>
              </a:lnSpc>
              <a:spcBef>
                <a:spcPts val="1800"/>
              </a:spcBef>
              <a:buClr>
                <a:srgbClr val="002073"/>
              </a:buClr>
              <a:buFont typeface="+mj-lt"/>
              <a:buAutoNum type="arabicParenR"/>
            </a:pPr>
            <a:r>
              <a:rPr lang="pl-PL" sz="2001" dirty="0" smtClean="0">
                <a:solidFill>
                  <a:schemeClr val="tx1"/>
                </a:solidFill>
              </a:rPr>
              <a:t>Kontrola </a:t>
            </a:r>
            <a:r>
              <a:rPr lang="pl-PL" sz="2001" dirty="0">
                <a:solidFill>
                  <a:schemeClr val="tx1"/>
                </a:solidFill>
              </a:rPr>
              <a:t>na zakończenie realizacji projektu polega na potwierdzeniu na poziomie </a:t>
            </a:r>
            <a:r>
              <a:rPr lang="pl-PL" sz="2001" dirty="0" smtClean="0">
                <a:solidFill>
                  <a:schemeClr val="tx1"/>
                </a:solidFill>
              </a:rPr>
              <a:t>Instytucji Zarządzającej FE SL, </a:t>
            </a:r>
            <a:r>
              <a:rPr lang="pl-PL" sz="2001" dirty="0">
                <a:solidFill>
                  <a:schemeClr val="tx1"/>
                </a:solidFill>
              </a:rPr>
              <a:t>kompletności dokumentacji, w tym dokumentacji w wersji elektronicznej, dotyczącej wydatków ujętych we wnioskach o płatność beneficjenta, niezbędnej do zapewnienia właściwej ścieżki audytu</a:t>
            </a:r>
            <a:r>
              <a:rPr lang="pl-PL" sz="2001" dirty="0" smtClean="0">
                <a:solidFill>
                  <a:schemeClr val="tx1"/>
                </a:solidFill>
              </a:rPr>
              <a:t>.</a:t>
            </a:r>
            <a:endParaRPr lang="pl-PL" altLang="pl-PL" sz="2001" dirty="0">
              <a:solidFill>
                <a:schemeClr val="tx1"/>
              </a:solidFill>
              <a:cs typeface="Calibri" panose="020F0502020204030204" pitchFamily="34" charset="0"/>
            </a:endParaRPr>
          </a:p>
        </p:txBody>
      </p:sp>
      <p:sp>
        <p:nvSpPr>
          <p:cNvPr id="6" name="AutoShape 2" descr="Dzwonek"/>
          <p:cNvSpPr>
            <a:spLocks noChangeAspect="1" noChangeArrowheads="1"/>
          </p:cNvSpPr>
          <p:nvPr/>
        </p:nvSpPr>
        <p:spPr bwMode="auto">
          <a:xfrm>
            <a:off x="3494912" y="4587324"/>
            <a:ext cx="304928" cy="30492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78" tIns="45739" rIns="91478" bIns="45739" numCol="1" anchor="t" anchorCtr="0" compatLnSpc="1">
            <a:prstTxWarp prst="textNoShape">
              <a:avLst/>
            </a:prstTxWarp>
          </a:bodyPr>
          <a:lstStyle/>
          <a:p>
            <a:pPr hangingPunct="0"/>
            <a:endParaRPr lang="pl-PL" sz="1801" kern="0">
              <a:solidFill>
                <a:srgbClr val="000000"/>
              </a:solidFill>
              <a:sym typeface="Calibri"/>
            </a:endParaRPr>
          </a:p>
        </p:txBody>
      </p:sp>
      <p:sp>
        <p:nvSpPr>
          <p:cNvPr id="5"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solidFill>
                  <a:srgbClr val="002073"/>
                </a:solidFill>
              </a:rPr>
              <a:pPr/>
              <a:t>2024-11-24</a:t>
            </a:fld>
            <a:endParaRPr lang="pl-PL" sz="1400" dirty="0">
              <a:solidFill>
                <a:srgbClr val="002073"/>
              </a:solidFill>
            </a:endParaRPr>
          </a:p>
        </p:txBody>
      </p:sp>
    </p:spTree>
    <p:extLst>
      <p:ext uri="{BB962C8B-B14F-4D97-AF65-F5344CB8AC3E}">
        <p14:creationId xmlns:p14="http://schemas.microsoft.com/office/powerpoint/2010/main" val="2618995289"/>
      </p:ext>
    </p:extLst>
  </p:cSld>
  <p:clrMapOvr>
    <a:masterClrMapping/>
  </p:clrMapOvr>
  <p:transition spd="med"/>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1023109" y="1151984"/>
            <a:ext cx="8654293" cy="504056"/>
          </a:xfrm>
        </p:spPr>
        <p:txBody>
          <a:bodyPr>
            <a:normAutofit/>
          </a:bodyPr>
          <a:lstStyle/>
          <a:p>
            <a:pPr algn="ctr">
              <a:lnSpc>
                <a:spcPct val="100000"/>
              </a:lnSpc>
            </a:pPr>
            <a:r>
              <a:rPr lang="pl-PL" sz="2200" dirty="0"/>
              <a:t>kontrola </a:t>
            </a:r>
            <a:r>
              <a:rPr lang="pl-PL" sz="2200" dirty="0" smtClean="0"/>
              <a:t>w miejscu realizacji projektu</a:t>
            </a:r>
            <a:endParaRPr lang="pl-PL" sz="2200" dirty="0"/>
          </a:p>
        </p:txBody>
      </p:sp>
      <p:sp>
        <p:nvSpPr>
          <p:cNvPr id="9" name="Symbol zastępczy zawartości 5"/>
          <p:cNvSpPr txBox="1">
            <a:spLocks noGrp="1"/>
          </p:cNvSpPr>
          <p:nvPr>
            <p:ph type="body" idx="1"/>
          </p:nvPr>
        </p:nvSpPr>
        <p:spPr>
          <a:xfrm>
            <a:off x="1029268" y="2123653"/>
            <a:ext cx="8654293" cy="4832961"/>
          </a:xfrm>
          <a:prstGeom prst="rect">
            <a:avLst/>
          </a:prstGeom>
        </p:spPr>
        <p:txBody>
          <a:bodyPr>
            <a:noAutofit/>
          </a:bodyPr>
          <a:lstStyle/>
          <a:p>
            <a:pPr marL="457200" indent="-457200" algn="just">
              <a:lnSpc>
                <a:spcPct val="100000"/>
              </a:lnSpc>
              <a:spcBef>
                <a:spcPts val="1800"/>
              </a:spcBef>
              <a:buClr>
                <a:srgbClr val="002073"/>
              </a:buClr>
              <a:buFont typeface="+mj-lt"/>
              <a:buAutoNum type="arabicParenR"/>
            </a:pPr>
            <a:r>
              <a:rPr lang="pl-PL" sz="2001" dirty="0" smtClean="0">
                <a:solidFill>
                  <a:schemeClr val="tx1"/>
                </a:solidFill>
              </a:rPr>
              <a:t>Kontrole </a:t>
            </a:r>
            <a:r>
              <a:rPr lang="pl-PL" sz="2001" dirty="0">
                <a:solidFill>
                  <a:schemeClr val="tx1"/>
                </a:solidFill>
              </a:rPr>
              <a:t>w miejscu realizacji projektu lub w siedzibie podmiotu kontrolowanego mogą być prowadzone w formie wizyt monitoringowych, będących formą kontroli projektu. </a:t>
            </a:r>
            <a:endParaRPr lang="pl-PL" sz="2001" dirty="0" smtClean="0">
              <a:solidFill>
                <a:schemeClr val="tx1"/>
              </a:solidFill>
            </a:endParaRPr>
          </a:p>
          <a:p>
            <a:pPr marL="457200" indent="-457200" algn="just">
              <a:lnSpc>
                <a:spcPct val="100000"/>
              </a:lnSpc>
              <a:spcBef>
                <a:spcPts val="1800"/>
              </a:spcBef>
              <a:buClr>
                <a:srgbClr val="002073"/>
              </a:buClr>
              <a:buFont typeface="+mj-lt"/>
              <a:buAutoNum type="arabicParenR"/>
            </a:pPr>
            <a:r>
              <a:rPr lang="pl-PL" sz="2001" dirty="0" smtClean="0">
                <a:solidFill>
                  <a:schemeClr val="tx1"/>
                </a:solidFill>
              </a:rPr>
              <a:t>Celem </a:t>
            </a:r>
            <a:r>
              <a:rPr lang="pl-PL" sz="2001" dirty="0">
                <a:solidFill>
                  <a:schemeClr val="tx1"/>
                </a:solidFill>
              </a:rPr>
              <a:t>wizyt monitoringowych może być m.in. wczesne identyfikowanie ewentualnych zagrożeń i nieprawidłowości, monitorowanie postępu w realizacji projektu, weryfikacja sposobu realizacji projektu w miejscu wykonywania zadań merytorycznych</a:t>
            </a:r>
            <a:r>
              <a:rPr lang="pl-PL" sz="2001" dirty="0" smtClean="0">
                <a:solidFill>
                  <a:schemeClr val="tx1"/>
                </a:solidFill>
              </a:rPr>
              <a:t>.</a:t>
            </a:r>
          </a:p>
          <a:p>
            <a:pPr marL="457200" indent="-457200" algn="just">
              <a:lnSpc>
                <a:spcPct val="100000"/>
              </a:lnSpc>
              <a:spcBef>
                <a:spcPts val="1800"/>
              </a:spcBef>
              <a:buClr>
                <a:srgbClr val="002073"/>
              </a:buClr>
              <a:buFont typeface="+mj-lt"/>
              <a:buAutoNum type="arabicParenR"/>
            </a:pPr>
            <a:r>
              <a:rPr lang="pl-PL" altLang="pl-PL" sz="2001" dirty="0">
                <a:solidFill>
                  <a:schemeClr val="tx1"/>
                </a:solidFill>
                <a:cs typeface="Calibri" panose="020F0502020204030204" pitchFamily="34" charset="0"/>
              </a:rPr>
              <a:t>IZ FE SL nie musi przekazywać zawiadomienia o jej rozpoczęciu</a:t>
            </a:r>
          </a:p>
        </p:txBody>
      </p:sp>
      <p:sp>
        <p:nvSpPr>
          <p:cNvPr id="6" name="AutoShape 2" descr="Dzwonek"/>
          <p:cNvSpPr>
            <a:spLocks noChangeAspect="1" noChangeArrowheads="1"/>
          </p:cNvSpPr>
          <p:nvPr/>
        </p:nvSpPr>
        <p:spPr bwMode="auto">
          <a:xfrm>
            <a:off x="3494912" y="4587324"/>
            <a:ext cx="304928" cy="30492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78" tIns="45739" rIns="91478" bIns="45739" numCol="1" anchor="t" anchorCtr="0" compatLnSpc="1">
            <a:prstTxWarp prst="textNoShape">
              <a:avLst/>
            </a:prstTxWarp>
          </a:bodyPr>
          <a:lstStyle/>
          <a:p>
            <a:pPr hangingPunct="0"/>
            <a:endParaRPr lang="pl-PL" sz="1801" kern="0">
              <a:solidFill>
                <a:srgbClr val="000000"/>
              </a:solidFill>
              <a:sym typeface="Calibri"/>
            </a:endParaRPr>
          </a:p>
        </p:txBody>
      </p:sp>
      <p:sp>
        <p:nvSpPr>
          <p:cNvPr id="5"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solidFill>
                  <a:srgbClr val="002060"/>
                </a:solidFill>
              </a:rPr>
              <a:pPr/>
              <a:t>2024-11-24</a:t>
            </a:fld>
            <a:endParaRPr lang="pl-PL" sz="1400" dirty="0">
              <a:solidFill>
                <a:srgbClr val="002060"/>
              </a:solidFill>
            </a:endParaRPr>
          </a:p>
        </p:txBody>
      </p:sp>
    </p:spTree>
    <p:extLst>
      <p:ext uri="{BB962C8B-B14F-4D97-AF65-F5344CB8AC3E}">
        <p14:creationId xmlns:p14="http://schemas.microsoft.com/office/powerpoint/2010/main" val="1839696007"/>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25907" y="1043533"/>
            <a:ext cx="8496463" cy="576064"/>
          </a:xfrm>
        </p:spPr>
        <p:txBody>
          <a:bodyPr>
            <a:noAutofit/>
          </a:bodyPr>
          <a:lstStyle/>
          <a:p>
            <a:pPr lvl="0" algn="ctr">
              <a:lnSpc>
                <a:spcPct val="100000"/>
              </a:lnSpc>
            </a:pPr>
            <a:r>
              <a:rPr lang="pl-PL" sz="2200" dirty="0"/>
              <a:t>Zasady i sposób prowadzenia wyodrębnionej ewidencji księgowej</a:t>
            </a:r>
          </a:p>
        </p:txBody>
      </p:sp>
      <p:sp>
        <p:nvSpPr>
          <p:cNvPr id="2" name="Symbol zastępczy zawartości 1"/>
          <p:cNvSpPr>
            <a:spLocks noGrp="1"/>
          </p:cNvSpPr>
          <p:nvPr>
            <p:ph idx="1"/>
          </p:nvPr>
        </p:nvSpPr>
        <p:spPr>
          <a:xfrm>
            <a:off x="1025907" y="2267669"/>
            <a:ext cx="8640382" cy="4608512"/>
          </a:xfrm>
        </p:spPr>
        <p:txBody>
          <a:bodyPr>
            <a:noAutofit/>
          </a:bodyPr>
          <a:lstStyle/>
          <a:p>
            <a:pPr marL="0" indent="0">
              <a:lnSpc>
                <a:spcPct val="150000"/>
              </a:lnSpc>
              <a:spcBef>
                <a:spcPts val="600"/>
              </a:spcBef>
              <a:buNone/>
            </a:pPr>
            <a:r>
              <a:rPr lang="pl-PL" sz="2000" b="1" dirty="0" smtClean="0"/>
              <a:t>Zasady wyodrębnienia ewidencja </a:t>
            </a:r>
            <a:r>
              <a:rPr lang="pl-PL" sz="2000" b="1" dirty="0"/>
              <a:t>księgowa powinna być prowadzona:</a:t>
            </a:r>
          </a:p>
          <a:p>
            <a:pPr marL="342900" indent="-342900" algn="just">
              <a:lnSpc>
                <a:spcPct val="150000"/>
              </a:lnSpc>
              <a:spcBef>
                <a:spcPts val="600"/>
              </a:spcBef>
              <a:buFont typeface="+mj-lt"/>
              <a:buAutoNum type="arabicParenR"/>
            </a:pPr>
            <a:r>
              <a:rPr lang="pl-PL" sz="2000" dirty="0"/>
              <a:t>Zgodnie </a:t>
            </a:r>
            <a:r>
              <a:rPr lang="pl-PL" sz="2000" dirty="0" smtClean="0"/>
              <a:t>obowiązującymi </a:t>
            </a:r>
            <a:r>
              <a:rPr lang="pl-PL" sz="2000" dirty="0"/>
              <a:t>przepisami </a:t>
            </a:r>
            <a:r>
              <a:rPr lang="pl-PL" sz="2000" dirty="0" smtClean="0"/>
              <a:t>krajowymi i unijnymi.</a:t>
            </a:r>
            <a:endParaRPr lang="pl-PL" sz="2000" dirty="0"/>
          </a:p>
          <a:p>
            <a:pPr marL="342900" indent="-342900" algn="just">
              <a:lnSpc>
                <a:spcPct val="150000"/>
              </a:lnSpc>
              <a:spcBef>
                <a:spcPts val="600"/>
              </a:spcBef>
              <a:buFont typeface="+mj-lt"/>
              <a:buAutoNum type="arabicParenR"/>
            </a:pPr>
            <a:r>
              <a:rPr lang="pl-PL" sz="2000" dirty="0" smtClean="0"/>
              <a:t>Zgodnie </a:t>
            </a:r>
            <a:r>
              <a:rPr lang="pl-PL" sz="2000" dirty="0"/>
              <a:t>z umową o dofinansowanie.</a:t>
            </a:r>
          </a:p>
          <a:p>
            <a:pPr marL="342900" indent="-342900" algn="just">
              <a:lnSpc>
                <a:spcPct val="150000"/>
              </a:lnSpc>
              <a:spcBef>
                <a:spcPts val="600"/>
              </a:spcBef>
              <a:buFont typeface="+mj-lt"/>
              <a:buAutoNum type="arabicParenR"/>
            </a:pPr>
            <a:r>
              <a:rPr lang="pl-PL" sz="2000" dirty="0" smtClean="0"/>
              <a:t>Zgodnie z </a:t>
            </a:r>
            <a:r>
              <a:rPr lang="pl-PL" sz="2000" dirty="0"/>
              <a:t>W</a:t>
            </a:r>
            <a:r>
              <a:rPr lang="pl-PL" sz="2000" dirty="0" smtClean="0"/>
              <a:t>ytycznymi Instytucji udzielającej wsparcie.</a:t>
            </a:r>
          </a:p>
          <a:p>
            <a:pPr marL="342900" indent="-342900" algn="just">
              <a:lnSpc>
                <a:spcPct val="150000"/>
              </a:lnSpc>
              <a:spcBef>
                <a:spcPts val="600"/>
              </a:spcBef>
              <a:buFont typeface="+mj-lt"/>
              <a:buAutoNum type="arabicParenR"/>
            </a:pPr>
            <a:r>
              <a:rPr lang="pl-PL" sz="2000" dirty="0" smtClean="0"/>
              <a:t>W </a:t>
            </a:r>
            <a:r>
              <a:rPr lang="pl-PL" sz="2000" dirty="0"/>
              <a:t>sposób przejrzysty </a:t>
            </a:r>
            <a:r>
              <a:rPr lang="pl-PL" sz="2000" dirty="0" smtClean="0"/>
              <a:t>i pozwalający </a:t>
            </a:r>
            <a:r>
              <a:rPr lang="pl-PL" sz="2000" dirty="0"/>
              <a:t>na uzyskanie informacji wymaganych w zakresie rozliczania i kontroli projektu </a:t>
            </a:r>
            <a:r>
              <a:rPr lang="pl-PL" sz="2000" dirty="0" smtClean="0"/>
              <a:t>.</a:t>
            </a:r>
            <a:endParaRPr lang="pl-PL" sz="2000" dirty="0"/>
          </a:p>
          <a:p>
            <a:pPr marL="0" indent="0" algn="just">
              <a:lnSpc>
                <a:spcPct val="150000"/>
              </a:lnSpc>
              <a:spcBef>
                <a:spcPts val="600"/>
              </a:spcBef>
              <a:buNone/>
            </a:pPr>
            <a:r>
              <a:rPr lang="pl-PL" sz="2000" dirty="0"/>
              <a:t>Prawidłowo i rzetelnie prowadzona ewidencja księgowa jest obowiązkiem Beneficjenta a w przypadku kontroli projektu ma za zadanie ułatwić przeprowadzenie kontroli projektu</a:t>
            </a:r>
            <a:r>
              <a:rPr lang="pl-PL" sz="2000" dirty="0" smtClean="0"/>
              <a:t>.</a:t>
            </a:r>
            <a:endParaRPr lang="pl-PL" sz="2000"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3348607668"/>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1041991" y="1104110"/>
            <a:ext cx="8641569" cy="515935"/>
          </a:xfrm>
        </p:spPr>
        <p:txBody>
          <a:bodyPr>
            <a:normAutofit/>
          </a:bodyPr>
          <a:lstStyle/>
          <a:p>
            <a:pPr algn="ctr">
              <a:lnSpc>
                <a:spcPct val="100000"/>
              </a:lnSpc>
            </a:pPr>
            <a:r>
              <a:rPr lang="pl-PL" sz="2200" dirty="0"/>
              <a:t>kontrola trwałości projektu</a:t>
            </a:r>
          </a:p>
        </p:txBody>
      </p:sp>
      <p:sp>
        <p:nvSpPr>
          <p:cNvPr id="9" name="Symbol zastępczy zawartości 5"/>
          <p:cNvSpPr txBox="1">
            <a:spLocks noGrp="1"/>
          </p:cNvSpPr>
          <p:nvPr>
            <p:ph type="body" idx="1"/>
          </p:nvPr>
        </p:nvSpPr>
        <p:spPr>
          <a:xfrm>
            <a:off x="1063256" y="2051645"/>
            <a:ext cx="8580474" cy="4320480"/>
          </a:xfrm>
          <a:prstGeom prst="rect">
            <a:avLst/>
          </a:prstGeom>
        </p:spPr>
        <p:txBody>
          <a:bodyPr>
            <a:noAutofit/>
          </a:bodyPr>
          <a:lstStyle/>
          <a:p>
            <a:pPr marL="457200" indent="-457200" algn="just" defTabSz="914766" eaLnBrk="0" fontAlgn="base" hangingPunct="0">
              <a:lnSpc>
                <a:spcPct val="100000"/>
              </a:lnSpc>
              <a:spcBef>
                <a:spcPts val="1800"/>
              </a:spcBef>
              <a:buClr>
                <a:srgbClr val="002073"/>
              </a:buClr>
              <a:buSzTx/>
              <a:buFont typeface="+mj-lt"/>
              <a:buAutoNum type="arabicParenR"/>
            </a:pPr>
            <a:r>
              <a:rPr lang="pl-PL" altLang="pl-PL" sz="2000" dirty="0" smtClean="0">
                <a:solidFill>
                  <a:schemeClr val="tx1"/>
                </a:solidFill>
                <a:cs typeface="Calibri" panose="020F0502020204030204" pitchFamily="34" charset="0"/>
              </a:rPr>
              <a:t>Kontroli </a:t>
            </a:r>
            <a:r>
              <a:rPr lang="pl-PL" altLang="pl-PL" sz="2000" dirty="0">
                <a:solidFill>
                  <a:schemeClr val="tx1"/>
                </a:solidFill>
                <a:cs typeface="Calibri" panose="020F0502020204030204" pitchFamily="34" charset="0"/>
              </a:rPr>
              <a:t>trwałości podlega, projekt obejmujący inwestycje w infrastrukturę </a:t>
            </a:r>
            <a:r>
              <a:rPr lang="pl-PL" altLang="pl-PL" sz="2000" dirty="0" smtClean="0">
                <a:solidFill>
                  <a:schemeClr val="tx1"/>
                </a:solidFill>
                <a:cs typeface="Calibri" panose="020F0502020204030204" pitchFamily="34" charset="0"/>
              </a:rPr>
              <a:t>lub inwestycje </a:t>
            </a:r>
            <a:r>
              <a:rPr lang="pl-PL" altLang="pl-PL" sz="2000" dirty="0">
                <a:solidFill>
                  <a:schemeClr val="tx1"/>
                </a:solidFill>
                <a:cs typeface="Calibri" panose="020F0502020204030204" pitchFamily="34" charset="0"/>
              </a:rPr>
              <a:t>produkcyjne w rozumieniu Wytycznych dotyczących </a:t>
            </a:r>
            <a:r>
              <a:rPr lang="pl-PL" altLang="pl-PL" sz="2000" dirty="0" smtClean="0">
                <a:solidFill>
                  <a:schemeClr val="tx1"/>
                </a:solidFill>
                <a:cs typeface="Calibri" panose="020F0502020204030204" pitchFamily="34" charset="0"/>
              </a:rPr>
              <a:t>kwalifikowalności wydatków </a:t>
            </a:r>
            <a:r>
              <a:rPr lang="pl-PL" altLang="pl-PL" sz="2000" dirty="0">
                <a:solidFill>
                  <a:schemeClr val="tx1"/>
                </a:solidFill>
                <a:cs typeface="Calibri" panose="020F0502020204030204" pitchFamily="34" charset="0"/>
              </a:rPr>
              <a:t>na lata </a:t>
            </a:r>
            <a:r>
              <a:rPr lang="pl-PL" altLang="pl-PL" sz="2000" dirty="0" smtClean="0">
                <a:solidFill>
                  <a:schemeClr val="tx1"/>
                </a:solidFill>
                <a:cs typeface="Calibri" panose="020F0502020204030204" pitchFamily="34" charset="0"/>
              </a:rPr>
              <a:t>2021–2027.</a:t>
            </a:r>
            <a:endParaRPr lang="pl-PL" altLang="pl-PL" sz="2000" dirty="0">
              <a:solidFill>
                <a:schemeClr val="tx1"/>
              </a:solidFill>
              <a:cs typeface="Calibri" panose="020F0502020204030204" pitchFamily="34" charset="0"/>
            </a:endParaRPr>
          </a:p>
          <a:p>
            <a:pPr marL="457200" indent="-457200" algn="just" defTabSz="914766" eaLnBrk="0" fontAlgn="base" hangingPunct="0">
              <a:lnSpc>
                <a:spcPct val="100000"/>
              </a:lnSpc>
              <a:spcBef>
                <a:spcPts val="1800"/>
              </a:spcBef>
              <a:buClr>
                <a:srgbClr val="002073"/>
              </a:buClr>
              <a:buSzTx/>
              <a:buFont typeface="+mj-lt"/>
              <a:buAutoNum type="arabicParenR"/>
            </a:pPr>
            <a:r>
              <a:rPr lang="pl-PL" altLang="pl-PL" sz="2000" dirty="0" smtClean="0">
                <a:solidFill>
                  <a:schemeClr val="tx1"/>
                </a:solidFill>
                <a:cs typeface="Calibri" panose="020F0502020204030204" pitchFamily="34" charset="0"/>
              </a:rPr>
              <a:t>Kontrola </a:t>
            </a:r>
            <a:r>
              <a:rPr lang="pl-PL" altLang="pl-PL" sz="2000" dirty="0">
                <a:solidFill>
                  <a:schemeClr val="tx1"/>
                </a:solidFill>
                <a:cs typeface="Calibri" panose="020F0502020204030204" pitchFamily="34" charset="0"/>
              </a:rPr>
              <a:t>trwałości jest prowadzona </a:t>
            </a:r>
            <a:r>
              <a:rPr lang="pl-PL" altLang="pl-PL" sz="2000" b="1" dirty="0">
                <a:solidFill>
                  <a:schemeClr val="tx1"/>
                </a:solidFill>
                <a:cs typeface="Calibri" panose="020F0502020204030204" pitchFamily="34" charset="0"/>
              </a:rPr>
              <a:t>w okresie pięciu lat </a:t>
            </a:r>
            <a:r>
              <a:rPr lang="pl-PL" altLang="pl-PL" sz="2000" dirty="0">
                <a:solidFill>
                  <a:schemeClr val="tx1"/>
                </a:solidFill>
                <a:cs typeface="Calibri" panose="020F0502020204030204" pitchFamily="34" charset="0"/>
              </a:rPr>
              <a:t>od daty </a:t>
            </a:r>
            <a:r>
              <a:rPr lang="pl-PL" altLang="pl-PL" sz="2000" dirty="0" smtClean="0">
                <a:solidFill>
                  <a:schemeClr val="tx1"/>
                </a:solidFill>
                <a:cs typeface="Calibri" panose="020F0502020204030204" pitchFamily="34" charset="0"/>
              </a:rPr>
              <a:t>dokonania płatności </a:t>
            </a:r>
            <a:r>
              <a:rPr lang="pl-PL" altLang="pl-PL" sz="2000" dirty="0">
                <a:solidFill>
                  <a:schemeClr val="tx1"/>
                </a:solidFill>
                <a:cs typeface="Calibri" panose="020F0502020204030204" pitchFamily="34" charset="0"/>
              </a:rPr>
              <a:t>końcowej na rzecz beneficjenta. </a:t>
            </a:r>
            <a:r>
              <a:rPr lang="pl-PL" altLang="pl-PL" sz="2000" b="1" dirty="0">
                <a:solidFill>
                  <a:schemeClr val="tx1"/>
                </a:solidFill>
                <a:cs typeface="Calibri" panose="020F0502020204030204" pitchFamily="34" charset="0"/>
              </a:rPr>
              <a:t>Okres ten może być skrócony do </a:t>
            </a:r>
            <a:r>
              <a:rPr lang="pl-PL" altLang="pl-PL" sz="2000" b="1" dirty="0" smtClean="0">
                <a:solidFill>
                  <a:schemeClr val="tx1"/>
                </a:solidFill>
                <a:cs typeface="Calibri" panose="020F0502020204030204" pitchFamily="34" charset="0"/>
              </a:rPr>
              <a:t>trzech lat </a:t>
            </a:r>
            <a:r>
              <a:rPr lang="pl-PL" altLang="pl-PL" sz="2000" dirty="0">
                <a:solidFill>
                  <a:schemeClr val="tx1"/>
                </a:solidFill>
                <a:cs typeface="Calibri" panose="020F0502020204030204" pitchFamily="34" charset="0"/>
              </a:rPr>
              <a:t>w zakresie utrzymania inwestycji lub miejsc pracy, stworzonych przez </a:t>
            </a:r>
            <a:r>
              <a:rPr lang="pl-PL" altLang="pl-PL" sz="2000" dirty="0" smtClean="0">
                <a:solidFill>
                  <a:schemeClr val="tx1"/>
                </a:solidFill>
                <a:cs typeface="Calibri" panose="020F0502020204030204" pitchFamily="34" charset="0"/>
              </a:rPr>
              <a:t>MŚP zgodnie </a:t>
            </a:r>
            <a:r>
              <a:rPr lang="pl-PL" altLang="pl-PL" sz="2000" dirty="0">
                <a:solidFill>
                  <a:schemeClr val="tx1"/>
                </a:solidFill>
                <a:cs typeface="Calibri" panose="020F0502020204030204" pitchFamily="34" charset="0"/>
              </a:rPr>
              <a:t>z art. 65 ust. 1 rozporządzenia ogólnego.</a:t>
            </a:r>
          </a:p>
          <a:p>
            <a:pPr marL="457200" indent="-457200" algn="just" defTabSz="914766" eaLnBrk="0" fontAlgn="base" hangingPunct="0">
              <a:lnSpc>
                <a:spcPct val="100000"/>
              </a:lnSpc>
              <a:spcBef>
                <a:spcPts val="1800"/>
              </a:spcBef>
              <a:buClr>
                <a:srgbClr val="002073"/>
              </a:buClr>
              <a:buSzTx/>
              <a:buFont typeface="+mj-lt"/>
              <a:buAutoNum type="arabicParenR"/>
            </a:pPr>
            <a:r>
              <a:rPr lang="pl-PL" altLang="pl-PL" sz="2000" dirty="0" smtClean="0">
                <a:solidFill>
                  <a:schemeClr val="tx1"/>
                </a:solidFill>
                <a:cs typeface="Calibri" panose="020F0502020204030204" pitchFamily="34" charset="0"/>
              </a:rPr>
              <a:t>Kontrola </a:t>
            </a:r>
            <a:r>
              <a:rPr lang="pl-PL" altLang="pl-PL" sz="2000" dirty="0">
                <a:solidFill>
                  <a:schemeClr val="tx1"/>
                </a:solidFill>
                <a:cs typeface="Calibri" panose="020F0502020204030204" pitchFamily="34" charset="0"/>
              </a:rPr>
              <a:t>trwałości służy sprawdzeniu, czy w odniesieniu do </a:t>
            </a:r>
            <a:r>
              <a:rPr lang="pl-PL" altLang="pl-PL" sz="2000" dirty="0" smtClean="0">
                <a:solidFill>
                  <a:schemeClr val="tx1"/>
                </a:solidFill>
                <a:cs typeface="Calibri" panose="020F0502020204030204" pitchFamily="34" charset="0"/>
              </a:rPr>
              <a:t>współfinansowanych projektów </a:t>
            </a:r>
            <a:r>
              <a:rPr lang="pl-PL" altLang="pl-PL" sz="2000" dirty="0">
                <a:solidFill>
                  <a:schemeClr val="tx1"/>
                </a:solidFill>
                <a:cs typeface="Calibri" panose="020F0502020204030204" pitchFamily="34" charset="0"/>
              </a:rPr>
              <a:t>nie zaszła jedna z okoliczności, o których mowa w art. </a:t>
            </a:r>
            <a:r>
              <a:rPr lang="pl-PL" altLang="pl-PL" sz="2000" dirty="0" smtClean="0">
                <a:solidFill>
                  <a:schemeClr val="tx1"/>
                </a:solidFill>
                <a:cs typeface="Calibri" panose="020F0502020204030204" pitchFamily="34" charset="0"/>
              </a:rPr>
              <a:t>65 rozporządzenia </a:t>
            </a:r>
            <a:r>
              <a:rPr lang="pl-PL" altLang="pl-PL" sz="2000" dirty="0">
                <a:solidFill>
                  <a:schemeClr val="tx1"/>
                </a:solidFill>
                <a:cs typeface="Calibri" panose="020F0502020204030204" pitchFamily="34" charset="0"/>
              </a:rPr>
              <a:t>ogólnego.</a:t>
            </a:r>
          </a:p>
        </p:txBody>
      </p:sp>
      <p:sp>
        <p:nvSpPr>
          <p:cNvPr id="6" name="AutoShape 2" descr="Dzwonek"/>
          <p:cNvSpPr>
            <a:spLocks noChangeAspect="1" noChangeArrowheads="1"/>
          </p:cNvSpPr>
          <p:nvPr/>
        </p:nvSpPr>
        <p:spPr bwMode="auto">
          <a:xfrm>
            <a:off x="3494912" y="4587324"/>
            <a:ext cx="304928" cy="30492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78" tIns="45739" rIns="91478" bIns="45739" numCol="1" anchor="t" anchorCtr="0" compatLnSpc="1">
            <a:prstTxWarp prst="textNoShape">
              <a:avLst/>
            </a:prstTxWarp>
          </a:bodyPr>
          <a:lstStyle/>
          <a:p>
            <a:pPr hangingPunct="0"/>
            <a:endParaRPr lang="pl-PL" sz="1801" kern="0">
              <a:solidFill>
                <a:srgbClr val="000000"/>
              </a:solidFill>
              <a:sym typeface="Calibri"/>
            </a:endParaRPr>
          </a:p>
        </p:txBody>
      </p:sp>
      <p:sp>
        <p:nvSpPr>
          <p:cNvPr id="5"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solidFill>
                  <a:srgbClr val="002060"/>
                </a:solidFill>
              </a:rPr>
              <a:pPr/>
              <a:t>2024-11-24</a:t>
            </a:fld>
            <a:endParaRPr lang="pl-PL" sz="1400" dirty="0">
              <a:solidFill>
                <a:srgbClr val="002060"/>
              </a:solidFill>
            </a:endParaRPr>
          </a:p>
        </p:txBody>
      </p:sp>
    </p:spTree>
    <p:extLst>
      <p:ext uri="{BB962C8B-B14F-4D97-AF65-F5344CB8AC3E}">
        <p14:creationId xmlns:p14="http://schemas.microsoft.com/office/powerpoint/2010/main" val="940904434"/>
      </p:ext>
    </p:extLst>
  </p:cSld>
  <p:clrMapOvr>
    <a:masterClrMapping/>
  </p:clrMapOvr>
  <p:transition spd="med"/>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1020615" y="990323"/>
            <a:ext cx="8654292" cy="515935"/>
          </a:xfrm>
        </p:spPr>
        <p:txBody>
          <a:bodyPr>
            <a:normAutofit/>
          </a:bodyPr>
          <a:lstStyle/>
          <a:p>
            <a:pPr algn="ctr">
              <a:lnSpc>
                <a:spcPct val="100000"/>
              </a:lnSpc>
            </a:pPr>
            <a:r>
              <a:rPr lang="pl-PL" sz="2200" dirty="0"/>
              <a:t>kontrola trwałości projektu</a:t>
            </a:r>
          </a:p>
        </p:txBody>
      </p:sp>
      <p:sp>
        <p:nvSpPr>
          <p:cNvPr id="9" name="Symbol zastępczy zawartości 5"/>
          <p:cNvSpPr txBox="1">
            <a:spLocks noGrp="1"/>
          </p:cNvSpPr>
          <p:nvPr>
            <p:ph type="body" idx="1"/>
          </p:nvPr>
        </p:nvSpPr>
        <p:spPr>
          <a:xfrm>
            <a:off x="1020616" y="2123653"/>
            <a:ext cx="8662946" cy="4752528"/>
          </a:xfrm>
          <a:prstGeom prst="rect">
            <a:avLst/>
          </a:prstGeom>
        </p:spPr>
        <p:txBody>
          <a:bodyPr>
            <a:normAutofit/>
          </a:bodyPr>
          <a:lstStyle/>
          <a:p>
            <a:pPr marL="457200" indent="-457200" algn="just" defTabSz="914766" eaLnBrk="0" fontAlgn="base" hangingPunct="0">
              <a:lnSpc>
                <a:spcPct val="110000"/>
              </a:lnSpc>
              <a:spcBef>
                <a:spcPts val="600"/>
              </a:spcBef>
              <a:spcAft>
                <a:spcPct val="0"/>
              </a:spcAft>
              <a:buClr>
                <a:srgbClr val="002073"/>
              </a:buClr>
              <a:buSzTx/>
              <a:buFont typeface="+mj-lt"/>
              <a:buAutoNum type="arabicParenR" startAt="4"/>
            </a:pPr>
            <a:r>
              <a:rPr lang="pl-PL" altLang="pl-PL" sz="2000" dirty="0" smtClean="0">
                <a:solidFill>
                  <a:schemeClr val="tx1"/>
                </a:solidFill>
                <a:cs typeface="Calibri" panose="020F0502020204030204" pitchFamily="34" charset="0"/>
              </a:rPr>
              <a:t>Kontrola </a:t>
            </a:r>
            <a:r>
              <a:rPr lang="pl-PL" altLang="pl-PL" sz="2000" dirty="0">
                <a:solidFill>
                  <a:schemeClr val="tx1"/>
                </a:solidFill>
                <a:cs typeface="Calibri" panose="020F0502020204030204" pitchFamily="34" charset="0"/>
              </a:rPr>
              <a:t>trwałości może być rozszerzona o kontrolę innych </a:t>
            </a:r>
            <a:r>
              <a:rPr lang="pl-PL" altLang="pl-PL" sz="2000" dirty="0" smtClean="0">
                <a:solidFill>
                  <a:schemeClr val="tx1"/>
                </a:solidFill>
                <a:cs typeface="Calibri" panose="020F0502020204030204" pitchFamily="34" charset="0"/>
              </a:rPr>
              <a:t>elementów podlegających </a:t>
            </a:r>
            <a:r>
              <a:rPr lang="pl-PL" altLang="pl-PL" sz="2000" dirty="0">
                <a:solidFill>
                  <a:schemeClr val="tx1"/>
                </a:solidFill>
                <a:cs typeface="Calibri" panose="020F0502020204030204" pitchFamily="34" charset="0"/>
              </a:rPr>
              <a:t>weryfikacji po zakończeniu realizacji projektu, np.:</a:t>
            </a:r>
          </a:p>
          <a:p>
            <a:pPr marL="961374" lvl="1" indent="-457200" algn="just" defTabSz="914766" eaLnBrk="0" fontAlgn="base" hangingPunct="0">
              <a:lnSpc>
                <a:spcPct val="110000"/>
              </a:lnSpc>
              <a:spcBef>
                <a:spcPts val="600"/>
              </a:spcBef>
              <a:spcAft>
                <a:spcPct val="0"/>
              </a:spcAft>
              <a:buClr>
                <a:srgbClr val="002073"/>
              </a:buClr>
              <a:buSzTx/>
              <a:buFont typeface="+mj-lt"/>
              <a:buAutoNum type="alphaLcParenR"/>
            </a:pPr>
            <a:r>
              <a:rPr lang="pl-PL" altLang="pl-PL" sz="2000" dirty="0" smtClean="0">
                <a:solidFill>
                  <a:schemeClr val="tx1"/>
                </a:solidFill>
                <a:cs typeface="Calibri" panose="020F0502020204030204" pitchFamily="34" charset="0"/>
              </a:rPr>
              <a:t>występowania </a:t>
            </a:r>
            <a:r>
              <a:rPr lang="pl-PL" altLang="pl-PL" sz="2000" dirty="0">
                <a:solidFill>
                  <a:schemeClr val="tx1"/>
                </a:solidFill>
                <a:cs typeface="Calibri" panose="020F0502020204030204" pitchFamily="34" charset="0"/>
              </a:rPr>
              <a:t>podwójnego finansowania, zwłaszcza w kontekście </a:t>
            </a:r>
            <a:r>
              <a:rPr lang="pl-PL" altLang="pl-PL" sz="2000" dirty="0" smtClean="0">
                <a:solidFill>
                  <a:schemeClr val="tx1"/>
                </a:solidFill>
                <a:cs typeface="Calibri" panose="020F0502020204030204" pitchFamily="34" charset="0"/>
              </a:rPr>
              <a:t>możliwości zmiany </a:t>
            </a:r>
            <a:r>
              <a:rPr lang="pl-PL" altLang="pl-PL" sz="2000" dirty="0">
                <a:solidFill>
                  <a:schemeClr val="tx1"/>
                </a:solidFill>
                <a:cs typeface="Calibri" panose="020F0502020204030204" pitchFamily="34" charset="0"/>
              </a:rPr>
              <a:t>kwalifikowalności podatku od towarów i usług,</a:t>
            </a:r>
          </a:p>
          <a:p>
            <a:pPr marL="961374" lvl="1" indent="-457200" algn="just" defTabSz="914766" eaLnBrk="0" fontAlgn="base" hangingPunct="0">
              <a:lnSpc>
                <a:spcPct val="110000"/>
              </a:lnSpc>
              <a:spcBef>
                <a:spcPts val="600"/>
              </a:spcBef>
              <a:spcAft>
                <a:spcPct val="0"/>
              </a:spcAft>
              <a:buClr>
                <a:srgbClr val="002073"/>
              </a:buClr>
              <a:buSzTx/>
              <a:buFont typeface="+mj-lt"/>
              <a:buAutoNum type="alphaLcParenR"/>
            </a:pPr>
            <a:r>
              <a:rPr lang="pl-PL" altLang="pl-PL" sz="2000" dirty="0" smtClean="0">
                <a:solidFill>
                  <a:schemeClr val="tx1"/>
                </a:solidFill>
                <a:cs typeface="Calibri" panose="020F0502020204030204" pitchFamily="34" charset="0"/>
              </a:rPr>
              <a:t>zachowania </a:t>
            </a:r>
            <a:r>
              <a:rPr lang="pl-PL" altLang="pl-PL" sz="2000" dirty="0">
                <a:solidFill>
                  <a:schemeClr val="tx1"/>
                </a:solidFill>
                <a:cs typeface="Calibri" panose="020F0502020204030204" pitchFamily="34" charset="0"/>
              </a:rPr>
              <a:t>celu projektu, definiowanego poprzez osiągnięcie i </a:t>
            </a:r>
            <a:r>
              <a:rPr lang="pl-PL" altLang="pl-PL" sz="2000" dirty="0" smtClean="0">
                <a:solidFill>
                  <a:schemeClr val="tx1"/>
                </a:solidFill>
                <a:cs typeface="Calibri" panose="020F0502020204030204" pitchFamily="34" charset="0"/>
              </a:rPr>
              <a:t>utrzymanie wskaźników </a:t>
            </a:r>
            <a:r>
              <a:rPr lang="pl-PL" altLang="pl-PL" sz="2000" dirty="0">
                <a:solidFill>
                  <a:schemeClr val="tx1"/>
                </a:solidFill>
                <a:cs typeface="Calibri" panose="020F0502020204030204" pitchFamily="34" charset="0"/>
              </a:rPr>
              <a:t>rezultatu,</a:t>
            </a:r>
          </a:p>
          <a:p>
            <a:pPr marL="961374" lvl="1" indent="-457200" algn="just" defTabSz="914766" eaLnBrk="0" fontAlgn="base" hangingPunct="0">
              <a:lnSpc>
                <a:spcPct val="110000"/>
              </a:lnSpc>
              <a:spcBef>
                <a:spcPts val="600"/>
              </a:spcBef>
              <a:spcAft>
                <a:spcPct val="0"/>
              </a:spcAft>
              <a:buClr>
                <a:srgbClr val="002073"/>
              </a:buClr>
              <a:buSzTx/>
              <a:buFont typeface="+mj-lt"/>
              <a:buAutoNum type="alphaLcParenR"/>
            </a:pPr>
            <a:r>
              <a:rPr lang="pl-PL" altLang="pl-PL" sz="2000" dirty="0" smtClean="0">
                <a:solidFill>
                  <a:schemeClr val="tx1"/>
                </a:solidFill>
                <a:cs typeface="Calibri" panose="020F0502020204030204" pitchFamily="34" charset="0"/>
              </a:rPr>
              <a:t>poprawności </a:t>
            </a:r>
            <a:r>
              <a:rPr lang="pl-PL" altLang="pl-PL" sz="2000" dirty="0">
                <a:solidFill>
                  <a:schemeClr val="tx1"/>
                </a:solidFill>
                <a:cs typeface="Calibri" panose="020F0502020204030204" pitchFamily="34" charset="0"/>
              </a:rPr>
              <a:t>przechowywania dokumentów,</a:t>
            </a:r>
          </a:p>
          <a:p>
            <a:pPr marL="961374" lvl="1" indent="-457200" algn="just" defTabSz="914766" eaLnBrk="0" fontAlgn="base" hangingPunct="0">
              <a:lnSpc>
                <a:spcPct val="110000"/>
              </a:lnSpc>
              <a:spcBef>
                <a:spcPts val="600"/>
              </a:spcBef>
              <a:spcAft>
                <a:spcPct val="0"/>
              </a:spcAft>
              <a:buClr>
                <a:srgbClr val="002073"/>
              </a:buClr>
              <a:buSzTx/>
              <a:buFont typeface="+mj-lt"/>
              <a:buAutoNum type="alphaLcParenR"/>
            </a:pPr>
            <a:r>
              <a:rPr lang="pl-PL" altLang="pl-PL" sz="2000" dirty="0" smtClean="0">
                <a:solidFill>
                  <a:schemeClr val="tx1"/>
                </a:solidFill>
                <a:cs typeface="Calibri" panose="020F0502020204030204" pitchFamily="34" charset="0"/>
              </a:rPr>
              <a:t>zachowania </a:t>
            </a:r>
            <a:r>
              <a:rPr lang="pl-PL" altLang="pl-PL" sz="2000" dirty="0">
                <a:solidFill>
                  <a:schemeClr val="tx1"/>
                </a:solidFill>
                <a:cs typeface="Calibri" panose="020F0502020204030204" pitchFamily="34" charset="0"/>
              </a:rPr>
              <a:t>zasad informacji i promocji projektu,</a:t>
            </a:r>
          </a:p>
          <a:p>
            <a:pPr marL="961374" lvl="1" indent="-457200" algn="just" defTabSz="914766" eaLnBrk="0" fontAlgn="base" hangingPunct="0">
              <a:lnSpc>
                <a:spcPct val="110000"/>
              </a:lnSpc>
              <a:spcBef>
                <a:spcPts val="600"/>
              </a:spcBef>
              <a:spcAft>
                <a:spcPct val="0"/>
              </a:spcAft>
              <a:buClr>
                <a:srgbClr val="002073"/>
              </a:buClr>
              <a:buSzTx/>
              <a:buFont typeface="+mj-lt"/>
              <a:buAutoNum type="alphaLcParenR"/>
            </a:pPr>
            <a:r>
              <a:rPr lang="pl-PL" altLang="pl-PL" sz="2000" dirty="0" smtClean="0">
                <a:solidFill>
                  <a:schemeClr val="tx1"/>
                </a:solidFill>
                <a:cs typeface="Calibri" panose="020F0502020204030204" pitchFamily="34" charset="0"/>
              </a:rPr>
              <a:t>zachowania </a:t>
            </a:r>
            <a:r>
              <a:rPr lang="pl-PL" altLang="pl-PL" sz="2000" dirty="0">
                <a:solidFill>
                  <a:schemeClr val="tx1"/>
                </a:solidFill>
                <a:cs typeface="Calibri" panose="020F0502020204030204" pitchFamily="34" charset="0"/>
              </a:rPr>
              <a:t>zasad udzielenia pomocy publicznej</a:t>
            </a:r>
            <a:r>
              <a:rPr lang="pl-PL" altLang="pl-PL" sz="2000" dirty="0" smtClean="0">
                <a:solidFill>
                  <a:schemeClr val="tx1"/>
                </a:solidFill>
                <a:cs typeface="Calibri" panose="020F0502020204030204" pitchFamily="34" charset="0"/>
              </a:rPr>
              <a:t>.</a:t>
            </a:r>
          </a:p>
          <a:p>
            <a:pPr marL="504174" lvl="1" indent="0" algn="just" defTabSz="914766" eaLnBrk="0" fontAlgn="base" hangingPunct="0">
              <a:lnSpc>
                <a:spcPct val="110000"/>
              </a:lnSpc>
              <a:spcBef>
                <a:spcPts val="600"/>
              </a:spcBef>
              <a:spcAft>
                <a:spcPct val="0"/>
              </a:spcAft>
              <a:buSzTx/>
              <a:buNone/>
            </a:pPr>
            <a:endParaRPr lang="pl-PL" altLang="pl-PL" sz="2000" dirty="0">
              <a:solidFill>
                <a:schemeClr val="tx1"/>
              </a:solidFill>
              <a:cs typeface="Calibri" panose="020F0502020204030204" pitchFamily="34" charset="0"/>
            </a:endParaRPr>
          </a:p>
          <a:p>
            <a:pPr marL="446088" indent="-446088" algn="just">
              <a:lnSpc>
                <a:spcPct val="110000"/>
              </a:lnSpc>
              <a:spcBef>
                <a:spcPts val="600"/>
              </a:spcBef>
              <a:buFont typeface="Wingdings" panose="05000000000000000000" pitchFamily="2" charset="2"/>
              <a:buChar char="Ø"/>
            </a:pPr>
            <a:r>
              <a:rPr lang="pl-PL" sz="2000" dirty="0">
                <a:solidFill>
                  <a:schemeClr val="tx1"/>
                </a:solidFill>
              </a:rPr>
              <a:t>Elementy podlegające weryfikacji po zakończeniu realizacji projektu mogą </a:t>
            </a:r>
            <a:r>
              <a:rPr lang="pl-PL" sz="2000" dirty="0" smtClean="0">
                <a:solidFill>
                  <a:schemeClr val="tx1"/>
                </a:solidFill>
              </a:rPr>
              <a:t>być sprawdzane </a:t>
            </a:r>
            <a:r>
              <a:rPr lang="pl-PL" sz="2000" dirty="0">
                <a:solidFill>
                  <a:schemeClr val="tx1"/>
                </a:solidFill>
              </a:rPr>
              <a:t>w trakcie kontroli odrębnych.</a:t>
            </a:r>
            <a:endParaRPr lang="pl-PL" altLang="pl-PL" sz="2000" dirty="0">
              <a:solidFill>
                <a:schemeClr val="tx1"/>
              </a:solidFill>
              <a:cs typeface="Calibri" panose="020F0502020204030204" pitchFamily="34" charset="0"/>
            </a:endParaRPr>
          </a:p>
        </p:txBody>
      </p:sp>
      <p:sp>
        <p:nvSpPr>
          <p:cNvPr id="6" name="AutoShape 2" descr="Dzwonek"/>
          <p:cNvSpPr>
            <a:spLocks noChangeAspect="1" noChangeArrowheads="1"/>
          </p:cNvSpPr>
          <p:nvPr/>
        </p:nvSpPr>
        <p:spPr bwMode="auto">
          <a:xfrm>
            <a:off x="3494912" y="4587324"/>
            <a:ext cx="304928" cy="30492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78" tIns="45739" rIns="91478" bIns="45739" numCol="1" anchor="t" anchorCtr="0" compatLnSpc="1">
            <a:prstTxWarp prst="textNoShape">
              <a:avLst/>
            </a:prstTxWarp>
          </a:bodyPr>
          <a:lstStyle/>
          <a:p>
            <a:pPr hangingPunct="0"/>
            <a:endParaRPr lang="pl-PL" sz="1801" kern="0">
              <a:solidFill>
                <a:srgbClr val="000000"/>
              </a:solidFill>
              <a:sym typeface="Calibri"/>
            </a:endParaRPr>
          </a:p>
        </p:txBody>
      </p:sp>
      <p:sp>
        <p:nvSpPr>
          <p:cNvPr id="5"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solidFill>
                  <a:srgbClr val="002073"/>
                </a:solidFill>
              </a:rPr>
              <a:pPr/>
              <a:t>2024-11-24</a:t>
            </a:fld>
            <a:endParaRPr lang="pl-PL" sz="1400" dirty="0">
              <a:solidFill>
                <a:srgbClr val="002073"/>
              </a:solidFill>
            </a:endParaRPr>
          </a:p>
        </p:txBody>
      </p:sp>
    </p:spTree>
    <p:extLst>
      <p:ext uri="{BB962C8B-B14F-4D97-AF65-F5344CB8AC3E}">
        <p14:creationId xmlns:p14="http://schemas.microsoft.com/office/powerpoint/2010/main" val="1804656144"/>
      </p:ext>
    </p:extLst>
  </p:cSld>
  <p:clrMapOvr>
    <a:masterClrMapping/>
  </p:clrMapOvr>
  <p:transition spd="med"/>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97434" y="2267669"/>
            <a:ext cx="8586126" cy="2664296"/>
          </a:xfrm>
        </p:spPr>
        <p:txBody>
          <a:bodyPr>
            <a:normAutofit/>
          </a:bodyPr>
          <a:lstStyle/>
          <a:p>
            <a:pPr algn="ctr">
              <a:lnSpc>
                <a:spcPct val="150000"/>
              </a:lnSpc>
            </a:pPr>
            <a:r>
              <a:rPr lang="pl-PL" dirty="0"/>
              <a:t>Najczęstsze nieprawidłowości w prowadzeniu ewidencji księgowej oraz dokumentacji wewnętrznej</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solidFill>
                  <a:srgbClr val="002073"/>
                </a:solidFill>
              </a:rPr>
              <a:pPr/>
              <a:t>2024-11-24</a:t>
            </a:fld>
            <a:endParaRPr lang="pl-PL" sz="1400" dirty="0">
              <a:solidFill>
                <a:srgbClr val="002073"/>
              </a:solidFill>
            </a:endParaRPr>
          </a:p>
        </p:txBody>
      </p:sp>
    </p:spTree>
    <p:extLst>
      <p:ext uri="{BB962C8B-B14F-4D97-AF65-F5344CB8AC3E}">
        <p14:creationId xmlns:p14="http://schemas.microsoft.com/office/powerpoint/2010/main" val="4030904745"/>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11869" y="1162145"/>
            <a:ext cx="8640381" cy="791769"/>
          </a:xfrm>
        </p:spPr>
        <p:txBody>
          <a:bodyPr>
            <a:normAutofit/>
          </a:bodyPr>
          <a:lstStyle/>
          <a:p>
            <a:pPr algn="ctr">
              <a:lnSpc>
                <a:spcPct val="100000"/>
              </a:lnSpc>
            </a:pPr>
            <a:r>
              <a:rPr lang="pl-PL" sz="2200" dirty="0"/>
              <a:t>Najczęstsze nieprawidłowości w prowadzeniu ewidencji księgowej oraz dokumentacji wewnętrznej</a:t>
            </a:r>
          </a:p>
        </p:txBody>
      </p:sp>
      <p:sp>
        <p:nvSpPr>
          <p:cNvPr id="3" name="Symbol zastępczy zawartości 2"/>
          <p:cNvSpPr>
            <a:spLocks noGrp="1"/>
          </p:cNvSpPr>
          <p:nvPr>
            <p:ph idx="1"/>
          </p:nvPr>
        </p:nvSpPr>
        <p:spPr>
          <a:xfrm>
            <a:off x="1029396" y="2483693"/>
            <a:ext cx="8644271" cy="4392170"/>
          </a:xfrm>
        </p:spPr>
        <p:txBody>
          <a:bodyPr>
            <a:normAutofit/>
          </a:bodyPr>
          <a:lstStyle/>
          <a:p>
            <a:pPr marL="446088" indent="-446088" algn="just">
              <a:spcBef>
                <a:spcPts val="1800"/>
              </a:spcBef>
              <a:buFont typeface="+mj-lt"/>
              <a:buAutoNum type="arabicPeriod"/>
            </a:pPr>
            <a:r>
              <a:rPr lang="pl-PL" sz="2000" dirty="0" smtClean="0"/>
              <a:t>Rozbieżności pomiędzy ewidencją księgową a dokumentem Polityka rachunkowości dla projektu. </a:t>
            </a:r>
          </a:p>
          <a:p>
            <a:pPr marL="446088" indent="-446088" algn="just">
              <a:spcBef>
                <a:spcPts val="1800"/>
              </a:spcBef>
              <a:buFont typeface="+mj-lt"/>
              <a:buAutoNum type="arabicPeriod"/>
            </a:pPr>
            <a:r>
              <a:rPr lang="pl-PL" sz="2000" dirty="0" smtClean="0"/>
              <a:t>Częściowe wyodrębnienie ewidencji – brak np. ewidencji rozrachunków, kont bankowych projektu</a:t>
            </a:r>
          </a:p>
          <a:p>
            <a:pPr marL="446088" indent="-446088" algn="just">
              <a:spcBef>
                <a:spcPts val="1800"/>
              </a:spcBef>
              <a:buFont typeface="+mj-lt"/>
              <a:buAutoNum type="arabicPeriod" startAt="3"/>
            </a:pPr>
            <a:r>
              <a:rPr lang="pl-PL" sz="2000" dirty="0" smtClean="0"/>
              <a:t>Nieprawidłowa ewidencja na kontach środków trwałych, </a:t>
            </a:r>
            <a:r>
              <a:rPr lang="pl-PL" sz="2000" dirty="0" err="1" smtClean="0"/>
              <a:t>WNiP</a:t>
            </a:r>
            <a:r>
              <a:rPr lang="pl-PL" sz="2000" dirty="0" smtClean="0"/>
              <a:t> </a:t>
            </a:r>
          </a:p>
          <a:p>
            <a:pPr marL="446088" indent="-446088" algn="just">
              <a:spcBef>
                <a:spcPts val="1800"/>
              </a:spcBef>
              <a:buFont typeface="+mj-lt"/>
              <a:buAutoNum type="arabicPeriod" startAt="4"/>
            </a:pPr>
            <a:r>
              <a:rPr lang="pl-PL" sz="2000" dirty="0" smtClean="0"/>
              <a:t>Brak wyodrębnienia kont pozabilansowych na potrzeby rzeczowego wkładu własnego </a:t>
            </a:r>
          </a:p>
          <a:p>
            <a:pPr marL="446088" indent="-446088" algn="just">
              <a:spcBef>
                <a:spcPts val="2400"/>
              </a:spcBef>
              <a:buFont typeface="+mj-lt"/>
              <a:buAutoNum type="arabicPeriod" startAt="4"/>
            </a:pPr>
            <a:r>
              <a:rPr lang="pl-PL" sz="2000" dirty="0"/>
              <a:t>Pomyłki </a:t>
            </a:r>
            <a:r>
              <a:rPr lang="pl-PL" sz="2000" dirty="0" smtClean="0"/>
              <a:t>rachunkowe</a:t>
            </a:r>
          </a:p>
          <a:p>
            <a:pPr marL="446088" indent="-446088" algn="just">
              <a:spcBef>
                <a:spcPts val="2400"/>
              </a:spcBef>
              <a:buFont typeface="+mj-lt"/>
              <a:buAutoNum type="arabicPeriod" startAt="4"/>
            </a:pPr>
            <a:r>
              <a:rPr lang="pl-PL" sz="2000" dirty="0" smtClean="0"/>
              <a:t>Oznaczenie dokumentu nieprawidłowym kodem księgowym </a:t>
            </a:r>
            <a:endParaRPr lang="pl-PL" sz="2000"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554907642"/>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03349" y="1115541"/>
            <a:ext cx="8640381" cy="791769"/>
          </a:xfrm>
        </p:spPr>
        <p:txBody>
          <a:bodyPr>
            <a:normAutofit/>
          </a:bodyPr>
          <a:lstStyle/>
          <a:p>
            <a:pPr algn="ctr">
              <a:lnSpc>
                <a:spcPct val="100000"/>
              </a:lnSpc>
            </a:pPr>
            <a:r>
              <a:rPr lang="pl-PL" sz="2200" dirty="0"/>
              <a:t>Najczęstsze nieprawidłowości w prowadzeniu ewidencji księgowej oraz dokumentacji wewnętrznej</a:t>
            </a:r>
          </a:p>
        </p:txBody>
      </p:sp>
      <p:sp>
        <p:nvSpPr>
          <p:cNvPr id="3" name="Symbol zastępczy zawartości 2"/>
          <p:cNvSpPr>
            <a:spLocks noGrp="1"/>
          </p:cNvSpPr>
          <p:nvPr>
            <p:ph idx="1"/>
          </p:nvPr>
        </p:nvSpPr>
        <p:spPr>
          <a:xfrm>
            <a:off x="1003349" y="2483693"/>
            <a:ext cx="8651014" cy="3960440"/>
          </a:xfrm>
        </p:spPr>
        <p:txBody>
          <a:bodyPr>
            <a:normAutofit/>
          </a:bodyPr>
          <a:lstStyle/>
          <a:p>
            <a:pPr marL="446088" indent="-446088" algn="just">
              <a:spcBef>
                <a:spcPts val="3000"/>
              </a:spcBef>
              <a:buFont typeface="+mj-lt"/>
              <a:buAutoNum type="arabicPeriod" startAt="7"/>
            </a:pPr>
            <a:r>
              <a:rPr lang="pl-PL" sz="2000" dirty="0" smtClean="0"/>
              <a:t>Zaewidencjonowanie wydatku na konta nie tego projektu (w przypadku realizacji kilku projektów w tym samym czasie)</a:t>
            </a:r>
          </a:p>
          <a:p>
            <a:pPr marL="446088" indent="-446088" algn="just">
              <a:spcBef>
                <a:spcPts val="3000"/>
              </a:spcBef>
              <a:buFont typeface="+mj-lt"/>
              <a:buAutoNum type="arabicPeriod" startAt="7"/>
            </a:pPr>
            <a:r>
              <a:rPr lang="pl-PL" sz="2000" dirty="0" smtClean="0"/>
              <a:t>Brak przeksięgowań ewentualnych wydatków niekwalifikowanych projektu po weryfikacji wniosków o płatność</a:t>
            </a:r>
          </a:p>
          <a:p>
            <a:pPr marL="446088" indent="-446088" algn="just">
              <a:spcBef>
                <a:spcPts val="3000"/>
              </a:spcBef>
              <a:buFont typeface="+mj-lt"/>
              <a:buAutoNum type="arabicPeriod" startAt="7"/>
            </a:pPr>
            <a:r>
              <a:rPr lang="pl-PL" sz="2000" dirty="0" smtClean="0"/>
              <a:t>Brak przeksięgowań wydatków poniesionych przed podpisaniem umowy o dofinansowanie (o ile takie wystąpią)</a:t>
            </a:r>
          </a:p>
          <a:p>
            <a:pPr marL="446088" indent="-446088" algn="just">
              <a:spcBef>
                <a:spcPts val="3000"/>
              </a:spcBef>
              <a:buFont typeface="+mj-lt"/>
              <a:buAutoNum type="arabicPeriod" startAt="7"/>
            </a:pPr>
            <a:r>
              <a:rPr lang="pl-PL" sz="2000" dirty="0" smtClean="0"/>
              <a:t>Przypisanie wydatków nie do tych paragrafów (dotyczy podmiotów obowiązanych do stosowania takich zapisów)</a:t>
            </a:r>
          </a:p>
          <a:p>
            <a:pPr marL="342900" indent="-342900" algn="just">
              <a:spcBef>
                <a:spcPts val="3000"/>
              </a:spcBef>
              <a:buFont typeface="+mj-lt"/>
              <a:buAutoNum type="arabicPeriod" startAt="7"/>
            </a:pPr>
            <a:endParaRPr lang="pl-PL" sz="2000" dirty="0" smtClean="0"/>
          </a:p>
          <a:p>
            <a:pPr marL="342900" indent="-342900" algn="just">
              <a:buFont typeface="+mj-lt"/>
              <a:buAutoNum type="arabicPeriod" startAt="7"/>
            </a:pPr>
            <a:endParaRPr lang="pl-PL" sz="2000" dirty="0" smtClean="0"/>
          </a:p>
          <a:p>
            <a:pPr marL="342900" indent="-342900" algn="just">
              <a:buFont typeface="+mj-lt"/>
              <a:buAutoNum type="arabicPeriod" startAt="7"/>
            </a:pPr>
            <a:endParaRPr lang="pl-PL" sz="2000"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4261676689"/>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97434" y="2267669"/>
            <a:ext cx="8586126" cy="1008112"/>
          </a:xfrm>
        </p:spPr>
        <p:txBody>
          <a:bodyPr>
            <a:normAutofit/>
          </a:bodyPr>
          <a:lstStyle/>
          <a:p>
            <a:pPr algn="ctr">
              <a:lnSpc>
                <a:spcPct val="150000"/>
              </a:lnSpc>
            </a:pPr>
            <a:r>
              <a:rPr lang="pl-PL" dirty="0"/>
              <a:t>Najnowsze zmiany</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3081151384"/>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25426" y="2627709"/>
            <a:ext cx="8658134" cy="1080120"/>
          </a:xfrm>
        </p:spPr>
        <p:txBody>
          <a:bodyPr>
            <a:normAutofit/>
          </a:bodyPr>
          <a:lstStyle/>
          <a:p>
            <a:pPr algn="ctr">
              <a:lnSpc>
                <a:spcPct val="150000"/>
              </a:lnSpc>
            </a:pPr>
            <a:r>
              <a:rPr lang="pl-PL" dirty="0"/>
              <a:t>Pytania i odpowiedzi</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3966489554"/>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xmlns="" id="{2726208F-D6F7-1381-5132-3B60A6BFE74B}"/>
              </a:ext>
            </a:extLst>
          </p:cNvPr>
          <p:cNvSpPr>
            <a:spLocks noGrp="1"/>
          </p:cNvSpPr>
          <p:nvPr>
            <p:ph type="ctrTitle"/>
          </p:nvPr>
        </p:nvSpPr>
        <p:spPr>
          <a:xfrm>
            <a:off x="1389410" y="3347789"/>
            <a:ext cx="7920115" cy="781618"/>
          </a:xfrm>
        </p:spPr>
        <p:txBody>
          <a:bodyPr/>
          <a:lstStyle/>
          <a:p>
            <a:pPr algn="ctr"/>
            <a:r>
              <a:rPr lang="pl-PL" dirty="0" smtClean="0"/>
              <a:t>Dziękuję za uwagę</a:t>
            </a:r>
            <a:endParaRPr lang="pl-PL" dirty="0"/>
          </a:p>
        </p:txBody>
      </p:sp>
      <p:sp>
        <p:nvSpPr>
          <p:cNvPr id="5" name="Podtytuł 4">
            <a:extLst>
              <a:ext uri="{FF2B5EF4-FFF2-40B4-BE49-F238E27FC236}">
                <a16:creationId xmlns:a16="http://schemas.microsoft.com/office/drawing/2014/main" xmlns="" id="{0F4B11A1-2445-C731-5567-0EBA6FAF8969}"/>
              </a:ext>
            </a:extLst>
          </p:cNvPr>
          <p:cNvSpPr>
            <a:spLocks noGrp="1"/>
          </p:cNvSpPr>
          <p:nvPr>
            <p:ph type="subTitle" idx="1"/>
          </p:nvPr>
        </p:nvSpPr>
        <p:spPr>
          <a:xfrm>
            <a:off x="1385888" y="4861794"/>
            <a:ext cx="7920037" cy="718243"/>
          </a:xfrm>
        </p:spPr>
        <p:txBody>
          <a:bodyPr/>
          <a:lstStyle/>
          <a:p>
            <a:pPr algn="ctr"/>
            <a:r>
              <a:rPr lang="pl-PL" dirty="0" smtClean="0"/>
              <a:t>Ewa Gogolińska</a:t>
            </a:r>
            <a:endParaRPr lang="pl-PL" dirty="0"/>
          </a:p>
        </p:txBody>
      </p:sp>
      <p:sp>
        <p:nvSpPr>
          <p:cNvPr id="2" name="Symbol zastępczy daty 1">
            <a:extLst>
              <a:ext uri="{FF2B5EF4-FFF2-40B4-BE49-F238E27FC236}">
                <a16:creationId xmlns:a16="http://schemas.microsoft.com/office/drawing/2014/main" xmlns="" id="{01A395D3-35E7-4FC6-9F13-A51704F85134}"/>
              </a:ext>
            </a:extLst>
          </p:cNvPr>
          <p:cNvSpPr>
            <a:spLocks noGrp="1"/>
          </p:cNvSpPr>
          <p:nvPr>
            <p:ph type="dt" sz="half" idx="10"/>
          </p:nvPr>
        </p:nvSpPr>
        <p:spPr>
          <a:xfrm>
            <a:off x="7883716" y="539750"/>
            <a:ext cx="1799844" cy="349114"/>
          </a:xfrm>
        </p:spPr>
        <p:txBody>
          <a:bodyPr/>
          <a:lstStyle/>
          <a:p>
            <a:fld id="{A83385F5-A64F-428D-9CAC-5D502640F501}" type="datetime1">
              <a:rPr lang="pl-PL" smtClean="0"/>
              <a:t>2024-11-24</a:t>
            </a:fld>
            <a:endParaRPr lang="pl-PL" dirty="0"/>
          </a:p>
        </p:txBody>
      </p:sp>
      <p:pic>
        <p:nvPicPr>
          <p:cNvPr id="3" name="Obraz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4721" y="6299200"/>
            <a:ext cx="9522371" cy="1006083"/>
          </a:xfrm>
          <a:prstGeom prst="rect">
            <a:avLst/>
          </a:prstGeom>
        </p:spPr>
      </p:pic>
    </p:spTree>
    <p:extLst>
      <p:ext uri="{BB962C8B-B14F-4D97-AF65-F5344CB8AC3E}">
        <p14:creationId xmlns:p14="http://schemas.microsoft.com/office/powerpoint/2010/main" val="11586383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Podtytuł 2"/>
          <p:cNvSpPr>
            <a:spLocks noGrp="1"/>
          </p:cNvSpPr>
          <p:nvPr>
            <p:ph idx="1"/>
          </p:nvPr>
        </p:nvSpPr>
        <p:spPr>
          <a:xfrm>
            <a:off x="1032569" y="1907629"/>
            <a:ext cx="8424936" cy="4896544"/>
          </a:xfrm>
        </p:spPr>
        <p:txBody>
          <a:bodyPr>
            <a:noAutofit/>
          </a:bodyPr>
          <a:lstStyle/>
          <a:p>
            <a:pPr algn="just">
              <a:lnSpc>
                <a:spcPct val="120000"/>
              </a:lnSpc>
              <a:spcBef>
                <a:spcPts val="1800"/>
              </a:spcBef>
            </a:pPr>
            <a:r>
              <a:rPr lang="pl-PL" sz="2000" dirty="0">
                <a:latin typeface="Open Sans"/>
                <a:ea typeface="Calibri" panose="020F0502020204030204" pitchFamily="34" charset="0"/>
                <a:cs typeface="Times New Roman" panose="02020603050405020304" pitchFamily="18" charset="0"/>
              </a:rPr>
              <a:t>Zapewnienie oddzielnego systemu rachunkowości albo odpowiedniego kodu księgowego oznacza odrębną ewidencję (nie zaś odrębne księgi rachunkowe), przez którą należy rozumieć ewidencję wyodrębnioną w ramach już prowadzonych przez daną jednostkę ksiąg rachunkowych. </a:t>
            </a:r>
          </a:p>
          <a:p>
            <a:pPr algn="just">
              <a:lnSpc>
                <a:spcPct val="120000"/>
              </a:lnSpc>
              <a:spcBef>
                <a:spcPts val="1800"/>
              </a:spcBef>
            </a:pPr>
            <a:r>
              <a:rPr lang="pl-PL" sz="2000" dirty="0">
                <a:latin typeface="Open Sans"/>
                <a:ea typeface="Calibri" panose="020F0502020204030204" pitchFamily="34" charset="0"/>
                <a:cs typeface="Times New Roman" panose="02020603050405020304" pitchFamily="18" charset="0"/>
              </a:rPr>
              <a:t>Polega ona na wyodrębnieniu operacji w zakresie wykorzystania funduszy </a:t>
            </a:r>
            <a:r>
              <a:rPr lang="pl-PL" sz="2000" dirty="0" smtClean="0">
                <a:latin typeface="Open Sans"/>
                <a:ea typeface="Calibri" panose="020F0502020204030204" pitchFamily="34" charset="0"/>
                <a:cs typeface="Times New Roman" panose="02020603050405020304" pitchFamily="18" charset="0"/>
              </a:rPr>
              <a:t>Unii </a:t>
            </a:r>
            <a:r>
              <a:rPr lang="pl-PL" sz="2000" dirty="0">
                <a:latin typeface="Open Sans"/>
                <a:ea typeface="Calibri" panose="020F0502020204030204" pitchFamily="34" charset="0"/>
                <a:cs typeface="Times New Roman" panose="02020603050405020304" pitchFamily="18" charset="0"/>
              </a:rPr>
              <a:t>Europejskiej poprzez wprowadzenie do zakładowego planu kont odrębnych kont syntetycznych, analitycznych i pozabilansowych w takim układzie, aby możliwym było spełnienie wymagań w zakresie sprawozdawczości i kontroli. </a:t>
            </a:r>
          </a:p>
          <a:p>
            <a:pPr algn="just">
              <a:lnSpc>
                <a:spcPct val="120000"/>
              </a:lnSpc>
              <a:spcBef>
                <a:spcPts val="1800"/>
              </a:spcBef>
            </a:pPr>
            <a:r>
              <a:rPr lang="pl-PL" sz="2000" dirty="0">
                <a:latin typeface="Open Sans"/>
                <a:ea typeface="Calibri" panose="020F0502020204030204" pitchFamily="34" charset="0"/>
                <a:cs typeface="Times New Roman" panose="02020603050405020304" pitchFamily="18" charset="0"/>
              </a:rPr>
              <a:t>Konieczność prowadzania wyodrębnionej ewidencji księgowej jest warunkiem zawartym w umowie/decyzji o dofinansowanie projektu, w Wytycznych oraz w Rozporządzeniach. </a:t>
            </a: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
        <p:nvSpPr>
          <p:cNvPr id="4" name="Tytuł 4">
            <a:extLst>
              <a:ext uri="{FF2B5EF4-FFF2-40B4-BE49-F238E27FC236}">
                <a16:creationId xmlns:a16="http://schemas.microsoft.com/office/drawing/2014/main" xmlns="" id="{12118C9C-56A6-4451-8007-C4E5EE3584FA}"/>
              </a:ext>
            </a:extLst>
          </p:cNvPr>
          <p:cNvSpPr>
            <a:spLocks noGrp="1"/>
          </p:cNvSpPr>
          <p:nvPr>
            <p:ph type="title"/>
          </p:nvPr>
        </p:nvSpPr>
        <p:spPr>
          <a:xfrm>
            <a:off x="1016509" y="1043533"/>
            <a:ext cx="8640381" cy="575745"/>
          </a:xfrm>
        </p:spPr>
        <p:txBody>
          <a:bodyPr>
            <a:noAutofit/>
          </a:bodyPr>
          <a:lstStyle/>
          <a:p>
            <a:pPr lvl="0" algn="ctr">
              <a:lnSpc>
                <a:spcPct val="100000"/>
              </a:lnSpc>
            </a:pPr>
            <a:r>
              <a:rPr lang="pl-PL" sz="2200" dirty="0"/>
              <a:t>Zasady i sposób prowadzenia wyodrębnionej ewidencji księgowej</a:t>
            </a:r>
          </a:p>
        </p:txBody>
      </p:sp>
    </p:spTree>
    <p:extLst>
      <p:ext uri="{BB962C8B-B14F-4D97-AF65-F5344CB8AC3E}">
        <p14:creationId xmlns:p14="http://schemas.microsoft.com/office/powerpoint/2010/main" val="4005131888"/>
      </p:ext>
    </p:extLst>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43179" y="1115541"/>
            <a:ext cx="8551199" cy="720080"/>
          </a:xfrm>
        </p:spPr>
        <p:txBody>
          <a:bodyPr>
            <a:normAutofit/>
          </a:bodyPr>
          <a:lstStyle/>
          <a:p>
            <a:pPr algn="ctr">
              <a:lnSpc>
                <a:spcPct val="100000"/>
              </a:lnSpc>
            </a:pPr>
            <a:r>
              <a:rPr lang="pl-PL" sz="2200" dirty="0"/>
              <a:t>Zasady i sposób prowadzenia wyodrębnionej ewidencji księgowej</a:t>
            </a:r>
          </a:p>
        </p:txBody>
      </p:sp>
      <p:sp>
        <p:nvSpPr>
          <p:cNvPr id="3" name="Symbol zastępczy zawartości 2"/>
          <p:cNvSpPr>
            <a:spLocks noGrp="1"/>
          </p:cNvSpPr>
          <p:nvPr>
            <p:ph idx="1"/>
          </p:nvPr>
        </p:nvSpPr>
        <p:spPr>
          <a:xfrm>
            <a:off x="1169442" y="2555701"/>
            <a:ext cx="8424936" cy="4464496"/>
          </a:xfrm>
        </p:spPr>
        <p:txBody>
          <a:bodyPr>
            <a:noAutofit/>
          </a:bodyPr>
          <a:lstStyle/>
          <a:p>
            <a:pPr marL="0" indent="0" algn="just">
              <a:lnSpc>
                <a:spcPct val="120000"/>
              </a:lnSpc>
              <a:buNone/>
            </a:pPr>
            <a:r>
              <a:rPr lang="pl-PL" sz="2000" dirty="0" smtClean="0"/>
              <a:t>Wszystkie </a:t>
            </a:r>
            <a:r>
              <a:rPr lang="pl-PL" sz="2000" dirty="0"/>
              <a:t>wydatki (w tym wydatki poniesione przed podpisaniem umowy o dofinansowanie) </a:t>
            </a:r>
            <a:r>
              <a:rPr lang="pl-PL" sz="2000" dirty="0" smtClean="0"/>
              <a:t>Beneficjent jest zobowiązany </a:t>
            </a:r>
            <a:r>
              <a:rPr lang="pl-PL" sz="2000" dirty="0"/>
              <a:t>ująć w wyodrębnionej ewidencji księgowej </a:t>
            </a:r>
            <a:r>
              <a:rPr lang="pl-PL" sz="2000" dirty="0" smtClean="0"/>
              <a:t>lub oznaczyć </a:t>
            </a:r>
            <a:r>
              <a:rPr lang="pl-PL" sz="2000" dirty="0"/>
              <a:t>odpowiednim kodem księgowym lub wyodrębnić zgodnie z poniższymi zasadami, </a:t>
            </a:r>
            <a:r>
              <a:rPr lang="pl-PL" sz="2000" b="1" dirty="0">
                <a:solidFill>
                  <a:srgbClr val="FF0000"/>
                </a:solidFill>
              </a:rPr>
              <a:t>pod rygorem uznania niewyodrębnionych wydatków za </a:t>
            </a:r>
            <a:r>
              <a:rPr lang="pl-PL" sz="2000" b="1" dirty="0" smtClean="0">
                <a:solidFill>
                  <a:srgbClr val="FF0000"/>
                </a:solidFill>
              </a:rPr>
              <a:t>niekwalifikowalne</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27167796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46187" y="1115542"/>
            <a:ext cx="8548191" cy="648072"/>
          </a:xfrm>
        </p:spPr>
        <p:txBody>
          <a:bodyPr>
            <a:noAutofit/>
          </a:bodyPr>
          <a:lstStyle/>
          <a:p>
            <a:pPr algn="ctr">
              <a:lnSpc>
                <a:spcPct val="100000"/>
              </a:lnSpc>
            </a:pPr>
            <a:r>
              <a:rPr lang="pl-PL" sz="2200" dirty="0"/>
              <a:t>Zasady i sposób prowadzenia wyodrębnionej ewidencji księgowej</a:t>
            </a:r>
          </a:p>
        </p:txBody>
      </p:sp>
      <p:sp>
        <p:nvSpPr>
          <p:cNvPr id="3" name="Symbol zastępczy zawartości 2"/>
          <p:cNvSpPr>
            <a:spLocks noGrp="1"/>
          </p:cNvSpPr>
          <p:nvPr>
            <p:ph idx="1"/>
          </p:nvPr>
        </p:nvSpPr>
        <p:spPr>
          <a:xfrm>
            <a:off x="1025907" y="2411685"/>
            <a:ext cx="8640382" cy="4608512"/>
          </a:xfrm>
        </p:spPr>
        <p:txBody>
          <a:bodyPr>
            <a:noAutofit/>
          </a:bodyPr>
          <a:lstStyle/>
          <a:p>
            <a:pPr marL="0" indent="0" algn="just">
              <a:lnSpc>
                <a:spcPct val="120000"/>
              </a:lnSpc>
              <a:buNone/>
            </a:pPr>
            <a:r>
              <a:rPr lang="pl-PL" sz="2000" b="1" dirty="0"/>
              <a:t>Wyodrębniona ewidencja księgowa może polegać na:</a:t>
            </a:r>
          </a:p>
          <a:p>
            <a:pPr marL="0" indent="0" algn="just">
              <a:lnSpc>
                <a:spcPct val="120000"/>
              </a:lnSpc>
              <a:buNone/>
            </a:pPr>
            <a:r>
              <a:rPr lang="pl-PL" sz="2000" dirty="0" smtClean="0"/>
              <a:t>− </a:t>
            </a:r>
            <a:r>
              <a:rPr lang="pl-PL" sz="2000" dirty="0"/>
              <a:t>wprowadzeniu dodatkowych rejestrów księgowych, kont syntetycznych, analitycznych i pozabilansowych, pozwalających na wyodrębnienie operacji gospodarczych związanych z danym projektem,</a:t>
            </a:r>
          </a:p>
          <a:p>
            <a:pPr marL="0" indent="0" algn="just">
              <a:lnSpc>
                <a:spcPct val="120000"/>
              </a:lnSpc>
              <a:buNone/>
            </a:pPr>
            <a:r>
              <a:rPr lang="pl-PL" sz="2000" dirty="0"/>
              <a:t>− wprowadzeniu odpowiedniego kodu księgowego pozwalającego na identyfikacje wszystkich operacji gospodarczych dotyczących danego projektu.</a:t>
            </a:r>
          </a:p>
          <a:p>
            <a:pPr marL="0" indent="0" algn="just">
              <a:lnSpc>
                <a:spcPct val="120000"/>
              </a:lnSpc>
              <a:buNone/>
            </a:pPr>
            <a:r>
              <a:rPr lang="pl-PL" sz="2000" b="1" dirty="0">
                <a:solidFill>
                  <a:schemeClr val="accent2">
                    <a:lumMod val="25000"/>
                  </a:schemeClr>
                </a:solidFill>
              </a:rPr>
              <a:t>Ważne jest, aby ewidencja księgowa miała odzwierciedlenie w polityce rachunkowości.</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27167796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43179" y="1043533"/>
            <a:ext cx="8640381" cy="503737"/>
          </a:xfrm>
        </p:spPr>
        <p:txBody>
          <a:bodyPr>
            <a:normAutofit/>
          </a:bodyPr>
          <a:lstStyle/>
          <a:p>
            <a:pPr algn="ctr">
              <a:lnSpc>
                <a:spcPct val="100000"/>
              </a:lnSpc>
            </a:pPr>
            <a:r>
              <a:rPr lang="pl-PL" sz="2200" dirty="0" smtClean="0"/>
              <a:t>Beneficjenci prowadzący pełną księgowość</a:t>
            </a:r>
            <a:endParaRPr lang="pl-PL" sz="2200" dirty="0"/>
          </a:p>
        </p:txBody>
      </p:sp>
      <p:sp>
        <p:nvSpPr>
          <p:cNvPr id="3" name="Symbol zastępczy zawartości 2"/>
          <p:cNvSpPr>
            <a:spLocks noGrp="1"/>
          </p:cNvSpPr>
          <p:nvPr>
            <p:ph idx="1"/>
          </p:nvPr>
        </p:nvSpPr>
        <p:spPr>
          <a:xfrm>
            <a:off x="1025907" y="1979837"/>
            <a:ext cx="8640382" cy="5040360"/>
          </a:xfrm>
        </p:spPr>
        <p:txBody>
          <a:bodyPr>
            <a:normAutofit/>
          </a:bodyPr>
          <a:lstStyle/>
          <a:p>
            <a:pPr marL="0" indent="0" algn="just">
              <a:lnSpc>
                <a:spcPct val="120000"/>
              </a:lnSpc>
              <a:spcAft>
                <a:spcPts val="600"/>
              </a:spcAft>
              <a:buNone/>
            </a:pPr>
            <a:r>
              <a:rPr lang="pl-PL" sz="2000" b="1" dirty="0" smtClean="0"/>
              <a:t>Beneficjenci </a:t>
            </a:r>
            <a:r>
              <a:rPr lang="pl-PL" sz="2000" b="1" dirty="0"/>
              <a:t>prowadzący księgi rachunkowe i sporządzający sprawozdania finansowe </a:t>
            </a:r>
            <a:r>
              <a:rPr lang="pl-PL" sz="2000" dirty="0"/>
              <a:t>(pełna księgowość prowadzona zgodnie z ustawą z dnia 29 września 1994 r. o rachunkowości):</a:t>
            </a:r>
          </a:p>
          <a:p>
            <a:pPr marL="0" indent="0" algn="just">
              <a:lnSpc>
                <a:spcPct val="120000"/>
              </a:lnSpc>
              <a:spcAft>
                <a:spcPts val="600"/>
              </a:spcAft>
              <a:buNone/>
            </a:pPr>
            <a:r>
              <a:rPr lang="pl-PL" sz="2000" dirty="0"/>
              <a:t>− zobowiązani są do prowadzenia wyodrębnionej ewidencji księgowej projektu w ramach już prowadzonych przez daną jednostkę ksiąg rachunkowych, poprzez wprowadzenie na potrzeby projektu odrębnych kont syntetycznych, analitycznych i pozabilansowych lub odpowiedniego kodu księgowego,</a:t>
            </a:r>
          </a:p>
          <a:p>
            <a:pPr marL="0" indent="0" algn="just">
              <a:lnSpc>
                <a:spcPct val="120000"/>
              </a:lnSpc>
              <a:spcAft>
                <a:spcPts val="600"/>
              </a:spcAft>
              <a:buNone/>
            </a:pPr>
            <a:r>
              <a:rPr lang="pl-PL" sz="2000" b="1" dirty="0" smtClean="0"/>
              <a:t>Ewidencja </a:t>
            </a:r>
            <a:r>
              <a:rPr lang="pl-PL" sz="2000" b="1" dirty="0"/>
              <a:t>wykorzystania funduszy unijnych powinna być uregulowana w przepisach wewnętrznych jednostki w sprawie prowadzenia rachunkowości i znaleźć swoje odzwierciedlenie w planie kont.</a:t>
            </a:r>
          </a:p>
          <a:p>
            <a:pPr marL="0" indent="0" algn="just">
              <a:lnSpc>
                <a:spcPct val="120000"/>
              </a:lnSpc>
              <a:buNone/>
            </a:pPr>
            <a:endParaRPr lang="pl-PL" sz="2000" i="1"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38035058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25525" y="714308"/>
            <a:ext cx="8640381" cy="473242"/>
          </a:xfrm>
        </p:spPr>
        <p:txBody>
          <a:bodyPr>
            <a:normAutofit/>
          </a:bodyPr>
          <a:lstStyle/>
          <a:p>
            <a:pPr algn="ctr">
              <a:lnSpc>
                <a:spcPct val="100000"/>
              </a:lnSpc>
            </a:pPr>
            <a:r>
              <a:rPr lang="pl-PL" sz="2200" dirty="0" smtClean="0"/>
              <a:t>Beneficjenci prowadzący pełną księgowość</a:t>
            </a:r>
            <a:endParaRPr lang="pl-PL" sz="2200" dirty="0"/>
          </a:p>
        </p:txBody>
      </p:sp>
      <p:sp>
        <p:nvSpPr>
          <p:cNvPr id="3" name="Symbol zastępczy zawartości 2"/>
          <p:cNvSpPr>
            <a:spLocks noGrp="1"/>
          </p:cNvSpPr>
          <p:nvPr>
            <p:ph idx="1"/>
          </p:nvPr>
        </p:nvSpPr>
        <p:spPr>
          <a:xfrm>
            <a:off x="1025524" y="1331565"/>
            <a:ext cx="8640382" cy="5328592"/>
          </a:xfrm>
        </p:spPr>
        <p:txBody>
          <a:bodyPr>
            <a:noAutofit/>
          </a:bodyPr>
          <a:lstStyle/>
          <a:p>
            <a:pPr marL="0" indent="0">
              <a:lnSpc>
                <a:spcPct val="120000"/>
              </a:lnSpc>
              <a:buNone/>
            </a:pPr>
            <a:r>
              <a:rPr lang="pl-PL" sz="2000" b="1" dirty="0" smtClean="0"/>
              <a:t>Beneficjenci jednostek </a:t>
            </a:r>
            <a:r>
              <a:rPr lang="pl-PL" sz="2000" b="1" dirty="0"/>
              <a:t>sfery finansów publicznych</a:t>
            </a:r>
            <a:endParaRPr lang="pl-PL" sz="2000" dirty="0"/>
          </a:p>
          <a:p>
            <a:pPr algn="just">
              <a:lnSpc>
                <a:spcPct val="120000"/>
              </a:lnSpc>
            </a:pPr>
            <a:r>
              <a:rPr lang="pl-PL" sz="2000" dirty="0" smtClean="0"/>
              <a:t>Wskazani Beneficjenci oprócz stosowania zasad rachunkowości mają obowiązek stosowania Rozporządzenie Ministra </a:t>
            </a:r>
            <a:r>
              <a:rPr lang="pl-PL" sz="2000" dirty="0"/>
              <a:t>Finansów w sprawie szczegółowej klasyfikacji dochodów, wydatków przychodów i rozchodów oraz środków pochodzących ze źródeł zagranicznych. </a:t>
            </a:r>
            <a:endParaRPr lang="pl-PL" sz="2000" dirty="0" smtClean="0"/>
          </a:p>
          <a:p>
            <a:pPr>
              <a:lnSpc>
                <a:spcPct val="120000"/>
              </a:lnSpc>
            </a:pPr>
            <a:r>
              <a:rPr lang="pl-PL" sz="2000" dirty="0" smtClean="0"/>
              <a:t>Przepisy nakładają stosowania min. </a:t>
            </a:r>
            <a:r>
              <a:rPr lang="pl-PL" sz="2000" dirty="0"/>
              <a:t>paragrafów </a:t>
            </a:r>
            <a:r>
              <a:rPr lang="pl-PL" sz="2000" dirty="0" smtClean="0"/>
              <a:t>jako element kont analitycznych. – czwarta cyfra paragrafu</a:t>
            </a:r>
          </a:p>
          <a:p>
            <a:pPr lvl="1" algn="just">
              <a:lnSpc>
                <a:spcPct val="120000"/>
              </a:lnSpc>
              <a:buFont typeface="Wingdings" panose="05000000000000000000" pitchFamily="2" charset="2"/>
              <a:buChar char="Ø"/>
            </a:pPr>
            <a:r>
              <a:rPr lang="pl-PL" sz="2000" dirty="0"/>
              <a:t>0 – wydatki własne, który nie są ujęte w budżecie projektu</a:t>
            </a:r>
          </a:p>
          <a:p>
            <a:pPr lvl="1" algn="just">
              <a:lnSpc>
                <a:spcPct val="120000"/>
              </a:lnSpc>
              <a:buFont typeface="Wingdings" panose="05000000000000000000" pitchFamily="2" charset="2"/>
              <a:buChar char="Ø"/>
            </a:pPr>
            <a:r>
              <a:rPr lang="pl-PL" sz="2000" dirty="0"/>
              <a:t>7 lub 8 - w przypadku pokrywania wydatku ze środków unijnych</a:t>
            </a:r>
          </a:p>
          <a:p>
            <a:pPr lvl="1" algn="just">
              <a:lnSpc>
                <a:spcPct val="120000"/>
              </a:lnSpc>
              <a:buFont typeface="Wingdings" panose="05000000000000000000" pitchFamily="2" charset="2"/>
              <a:buChar char="Ø"/>
            </a:pPr>
            <a:r>
              <a:rPr lang="pl-PL" sz="2000" dirty="0"/>
              <a:t>9 - w przypadku finansowania wydatku kwalifikowalnego ze środków </a:t>
            </a:r>
            <a:r>
              <a:rPr lang="pl-PL" sz="2000" dirty="0" smtClean="0"/>
              <a:t>krajowych lub wydatek niekwalifikowalny ujęty w budżecie projektu (budżet </a:t>
            </a:r>
            <a:r>
              <a:rPr lang="pl-PL" sz="2000" dirty="0"/>
              <a:t>państwa)</a:t>
            </a:r>
          </a:p>
          <a:p>
            <a:pPr algn="just">
              <a:lnSpc>
                <a:spcPct val="120000"/>
              </a:lnSpc>
            </a:pPr>
            <a:r>
              <a:rPr lang="pl-PL" sz="2000" dirty="0" smtClean="0"/>
              <a:t>Pomimo wskazanego wymogu jednostki nie są zwolnione z obowiązku prowadzenia szczegółowej analityki dla projektów </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42919161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881411" y="1115541"/>
            <a:ext cx="8640381" cy="575745"/>
          </a:xfrm>
        </p:spPr>
        <p:txBody>
          <a:bodyPr>
            <a:normAutofit/>
          </a:bodyPr>
          <a:lstStyle/>
          <a:p>
            <a:pPr algn="ctr">
              <a:lnSpc>
                <a:spcPct val="100000"/>
              </a:lnSpc>
            </a:pPr>
            <a:r>
              <a:rPr lang="pl-PL" sz="2200" dirty="0" smtClean="0"/>
              <a:t>Podatkowa księga </a:t>
            </a:r>
            <a:r>
              <a:rPr lang="pl-PL" sz="2200" dirty="0"/>
              <a:t>przychodów i rozchodów </a:t>
            </a:r>
          </a:p>
        </p:txBody>
      </p:sp>
      <p:sp>
        <p:nvSpPr>
          <p:cNvPr id="3" name="Symbol zastępczy zawartości 2"/>
          <p:cNvSpPr>
            <a:spLocks noGrp="1"/>
          </p:cNvSpPr>
          <p:nvPr>
            <p:ph idx="1"/>
          </p:nvPr>
        </p:nvSpPr>
        <p:spPr>
          <a:xfrm>
            <a:off x="953418" y="2123653"/>
            <a:ext cx="8568374" cy="4680320"/>
          </a:xfrm>
        </p:spPr>
        <p:txBody>
          <a:bodyPr>
            <a:noAutofit/>
          </a:bodyPr>
          <a:lstStyle/>
          <a:p>
            <a:pPr marL="0" indent="0" algn="just">
              <a:lnSpc>
                <a:spcPct val="120000"/>
              </a:lnSpc>
              <a:buNone/>
            </a:pPr>
            <a:r>
              <a:rPr lang="pl-PL" sz="2000" b="1" dirty="0"/>
              <a:t>Podatkowa księga przychodów i rozchodów </a:t>
            </a:r>
            <a:r>
              <a:rPr lang="pl-PL" sz="2000" b="1" dirty="0" smtClean="0"/>
              <a:t>– Beneficjent </a:t>
            </a:r>
            <a:r>
              <a:rPr lang="pl-PL" sz="2000" dirty="0" smtClean="0"/>
              <a:t>zobowiązany </a:t>
            </a:r>
            <a:r>
              <a:rPr lang="pl-PL" sz="2000" dirty="0"/>
              <a:t>jesteś do właściwego oznaczania w księdze przychodów i rozchodów dokumentów związanych z realizacją projektu, w sposób wykazujący jednoznaczny związek danej operacji gospodarczej z projektem finansowanym w ramach FE SL 2021-2027 – poprzez oznaczenie w podatkowej księdze przychodów i rozchodów w odpowiednich wierszach numeru umowy</a:t>
            </a:r>
            <a:r>
              <a:rPr lang="pl-PL" sz="2000" dirty="0" smtClean="0"/>
              <a:t>.</a:t>
            </a:r>
          </a:p>
          <a:p>
            <a:pPr marL="0" indent="0" algn="just">
              <a:lnSpc>
                <a:spcPct val="120000"/>
              </a:lnSpc>
              <a:buNone/>
            </a:pPr>
            <a:r>
              <a:rPr lang="pl-PL" sz="2000" b="1" dirty="0" smtClean="0">
                <a:solidFill>
                  <a:srgbClr val="FF0000"/>
                </a:solidFill>
              </a:rPr>
              <a:t>Uwaga na przepisy podatkow</a:t>
            </a:r>
            <a:r>
              <a:rPr lang="pl-PL" sz="2000" b="1" dirty="0">
                <a:solidFill>
                  <a:srgbClr val="FF0000"/>
                </a:solidFill>
              </a:rPr>
              <a:t>e</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30880770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529482" y="2267669"/>
            <a:ext cx="7758162" cy="2664296"/>
          </a:xfrm>
        </p:spPr>
        <p:txBody>
          <a:bodyPr>
            <a:normAutofit/>
          </a:bodyPr>
          <a:lstStyle/>
          <a:p>
            <a:pPr algn="ctr">
              <a:lnSpc>
                <a:spcPct val="150000"/>
              </a:lnSpc>
            </a:pPr>
            <a:r>
              <a:rPr lang="pl-PL" dirty="0"/>
              <a:t>Podstawy prawne prowadzenia wyodrębnionej ewidencji księgowej w perspektywie finansowej 2021-2027</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solidFill>
                  <a:srgbClr val="002073"/>
                </a:solidFill>
              </a:rPr>
              <a:pPr/>
              <a:t>2024-11-24</a:t>
            </a:fld>
            <a:endParaRPr lang="pl-PL" sz="1400" dirty="0">
              <a:solidFill>
                <a:srgbClr val="002073"/>
              </a:solidFill>
            </a:endParaRPr>
          </a:p>
        </p:txBody>
      </p:sp>
    </p:spTree>
    <p:extLst>
      <p:ext uri="{BB962C8B-B14F-4D97-AF65-F5344CB8AC3E}">
        <p14:creationId xmlns:p14="http://schemas.microsoft.com/office/powerpoint/2010/main" val="354542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09964" y="1110474"/>
            <a:ext cx="8640381" cy="647753"/>
          </a:xfrm>
        </p:spPr>
        <p:txBody>
          <a:bodyPr>
            <a:noAutofit/>
          </a:bodyPr>
          <a:lstStyle/>
          <a:p>
            <a:pPr algn="ctr">
              <a:lnSpc>
                <a:spcPct val="100000"/>
              </a:lnSpc>
            </a:pPr>
            <a:r>
              <a:rPr lang="pl-PL" sz="2200" dirty="0" smtClean="0"/>
              <a:t>Inne formy prowadzenia ewidencji</a:t>
            </a:r>
            <a:endParaRPr lang="pl-PL" sz="2200" dirty="0"/>
          </a:p>
        </p:txBody>
      </p:sp>
      <p:sp>
        <p:nvSpPr>
          <p:cNvPr id="3" name="Symbol zastępczy zawartości 2"/>
          <p:cNvSpPr>
            <a:spLocks noGrp="1"/>
          </p:cNvSpPr>
          <p:nvPr>
            <p:ph idx="1"/>
          </p:nvPr>
        </p:nvSpPr>
        <p:spPr>
          <a:xfrm>
            <a:off x="1097434" y="1979837"/>
            <a:ext cx="8424936" cy="4680002"/>
          </a:xfrm>
        </p:spPr>
        <p:txBody>
          <a:bodyPr>
            <a:normAutofit/>
          </a:bodyPr>
          <a:lstStyle/>
          <a:p>
            <a:pPr>
              <a:lnSpc>
                <a:spcPct val="120000"/>
              </a:lnSpc>
            </a:pPr>
            <a:endParaRPr lang="pl-PL" sz="2000" dirty="0"/>
          </a:p>
          <a:p>
            <a:pPr marL="0" indent="0">
              <a:lnSpc>
                <a:spcPct val="120000"/>
              </a:lnSpc>
              <a:buNone/>
            </a:pPr>
            <a:r>
              <a:rPr lang="pl-PL" sz="2000" b="1" dirty="0" smtClean="0"/>
              <a:t>PRZEWODNIK </a:t>
            </a:r>
            <a:r>
              <a:rPr lang="pl-PL" sz="2000" b="1" dirty="0"/>
              <a:t>DLA BENEFICJENTÓW FE SL 2021-2027 </a:t>
            </a:r>
            <a:r>
              <a:rPr lang="pl-PL" sz="2000" b="1" dirty="0" smtClean="0"/>
              <a:t>- </a:t>
            </a:r>
            <a:r>
              <a:rPr lang="pl-PL" sz="2000" b="1" dirty="0"/>
              <a:t>wersja </a:t>
            </a:r>
            <a:r>
              <a:rPr lang="pl-PL" sz="2000" b="1" dirty="0"/>
              <a:t>8</a:t>
            </a:r>
            <a:endParaRPr lang="pl-PL" sz="2000" dirty="0" smtClean="0"/>
          </a:p>
          <a:p>
            <a:pPr>
              <a:lnSpc>
                <a:spcPct val="120000"/>
              </a:lnSpc>
            </a:pPr>
            <a:r>
              <a:rPr lang="pl-PL" sz="2000" dirty="0" smtClean="0"/>
              <a:t>Jeśli nie jesteś zobowiązany na podstawie aktualnych przepisów do prowadzenia ewidencji księgowej musisz prowadzić Zestawienie wszystkich dokumentów księgowych dotyczących realizowanego projektu, </a:t>
            </a:r>
            <a:r>
              <a:rPr lang="pl-PL" sz="2000" b="1" dirty="0" smtClean="0"/>
              <a:t>według wzoru stanowiącego element zasad realizacji FE SL 2021-2027. </a:t>
            </a:r>
            <a:endParaRPr lang="pl-PL" sz="2000" b="1"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32111627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25907" y="750493"/>
            <a:ext cx="8640381" cy="503737"/>
          </a:xfrm>
        </p:spPr>
        <p:txBody>
          <a:bodyPr>
            <a:noAutofit/>
          </a:bodyPr>
          <a:lstStyle/>
          <a:p>
            <a:pPr algn="ctr">
              <a:lnSpc>
                <a:spcPct val="100000"/>
              </a:lnSpc>
            </a:pPr>
            <a:r>
              <a:rPr lang="pl-PL" sz="2200" dirty="0" smtClean="0"/>
              <a:t>Inne formy prowadzenia ewidencji</a:t>
            </a:r>
            <a:endParaRPr lang="pl-PL" sz="2200" dirty="0"/>
          </a:p>
        </p:txBody>
      </p:sp>
      <p:sp>
        <p:nvSpPr>
          <p:cNvPr id="3" name="Symbol zastępczy zawartości 2"/>
          <p:cNvSpPr>
            <a:spLocks noGrp="1"/>
          </p:cNvSpPr>
          <p:nvPr>
            <p:ph idx="1"/>
          </p:nvPr>
        </p:nvSpPr>
        <p:spPr>
          <a:xfrm>
            <a:off x="1025907" y="1464973"/>
            <a:ext cx="8640382" cy="5627232"/>
          </a:xfrm>
        </p:spPr>
        <p:txBody>
          <a:bodyPr>
            <a:noAutofit/>
          </a:bodyPr>
          <a:lstStyle/>
          <a:p>
            <a:pPr marL="0" indent="0" algn="just">
              <a:lnSpc>
                <a:spcPct val="120000"/>
              </a:lnSpc>
              <a:buNone/>
            </a:pPr>
            <a:r>
              <a:rPr lang="pl-PL" sz="1700" b="1" dirty="0" smtClean="0"/>
              <a:t>„Zestawienie wszystkich dokumentów księgowych dotyczących realizowanego projektu </a:t>
            </a:r>
            <a:r>
              <a:rPr lang="pl-PL" sz="1700" dirty="0" smtClean="0"/>
              <a:t>(faktur i innych dokumentów księgowych o równoważnej wartości dowodowej)”</a:t>
            </a:r>
          </a:p>
          <a:p>
            <a:pPr marL="627063" indent="-342900">
              <a:lnSpc>
                <a:spcPct val="120000"/>
              </a:lnSpc>
              <a:spcBef>
                <a:spcPts val="0"/>
              </a:spcBef>
              <a:buFont typeface="+mj-lt"/>
              <a:buAutoNum type="arabicPeriod"/>
            </a:pPr>
            <a:r>
              <a:rPr lang="pl-PL" sz="1700" dirty="0" smtClean="0"/>
              <a:t>Lp. </a:t>
            </a:r>
          </a:p>
          <a:p>
            <a:pPr marL="627063" indent="-342900">
              <a:lnSpc>
                <a:spcPct val="120000"/>
              </a:lnSpc>
              <a:spcBef>
                <a:spcPts val="0"/>
              </a:spcBef>
              <a:buFont typeface="+mj-lt"/>
              <a:buAutoNum type="arabicPeriod"/>
            </a:pPr>
            <a:r>
              <a:rPr lang="pl-PL" sz="1700" dirty="0" smtClean="0"/>
              <a:t>rodzaj dowodu księgowego (dokumentu) </a:t>
            </a:r>
          </a:p>
          <a:p>
            <a:pPr marL="627063" indent="-342900">
              <a:lnSpc>
                <a:spcPct val="120000"/>
              </a:lnSpc>
              <a:spcBef>
                <a:spcPts val="0"/>
              </a:spcBef>
              <a:buFont typeface="+mj-lt"/>
              <a:buAutoNum type="arabicPeriod"/>
            </a:pPr>
            <a:r>
              <a:rPr lang="pl-PL" sz="1700" dirty="0" smtClean="0"/>
              <a:t>numer księgowy lub ewidencyjny dokumentu</a:t>
            </a:r>
          </a:p>
          <a:p>
            <a:pPr marL="627063" indent="-342900">
              <a:lnSpc>
                <a:spcPct val="120000"/>
              </a:lnSpc>
              <a:spcBef>
                <a:spcPts val="0"/>
              </a:spcBef>
              <a:buFont typeface="+mj-lt"/>
              <a:buAutoNum type="arabicPeriod"/>
            </a:pPr>
            <a:r>
              <a:rPr lang="pl-PL" sz="1700" dirty="0"/>
              <a:t>s</a:t>
            </a:r>
            <a:r>
              <a:rPr lang="pl-PL" sz="1700" dirty="0" smtClean="0"/>
              <a:t>trony </a:t>
            </a:r>
            <a:r>
              <a:rPr lang="pl-PL" sz="1700" dirty="0"/>
              <a:t>dokonujące operacji gospodarczej (w tym nazwa i adres kontrahenta, </a:t>
            </a:r>
            <a:r>
              <a:rPr lang="pl-PL" sz="1700" dirty="0" smtClean="0"/>
              <a:t>ewentualnie NIP) </a:t>
            </a:r>
          </a:p>
          <a:p>
            <a:pPr marL="627063" indent="-342900">
              <a:lnSpc>
                <a:spcPct val="120000"/>
              </a:lnSpc>
              <a:spcBef>
                <a:spcPts val="0"/>
              </a:spcBef>
              <a:buFont typeface="+mj-lt"/>
              <a:buAutoNum type="arabicPeriod"/>
            </a:pPr>
            <a:r>
              <a:rPr lang="pl-PL" sz="1700" dirty="0" smtClean="0"/>
              <a:t>data dokonania operacji gospodarczej / data </a:t>
            </a:r>
            <a:r>
              <a:rPr lang="pl-PL" sz="1700" dirty="0"/>
              <a:t>wystawienia dokumentu (gdy dokument został sporządzony pod inną datą, należy wpisać datę dokonania operacji gospodarczej, jak również datę wystawienia </a:t>
            </a:r>
            <a:r>
              <a:rPr lang="pl-PL" sz="1700" dirty="0" smtClean="0"/>
              <a:t>dokumentu)</a:t>
            </a:r>
          </a:p>
          <a:p>
            <a:pPr marL="627063" indent="-342900">
              <a:lnSpc>
                <a:spcPct val="120000"/>
              </a:lnSpc>
              <a:spcBef>
                <a:spcPts val="0"/>
              </a:spcBef>
              <a:buFont typeface="+mj-lt"/>
              <a:buAutoNum type="arabicPeriod"/>
            </a:pPr>
            <a:r>
              <a:rPr lang="pl-PL" sz="1700" dirty="0" smtClean="0"/>
              <a:t>data dokonania zapłaty </a:t>
            </a:r>
          </a:p>
          <a:p>
            <a:pPr marL="627063" indent="-342900">
              <a:lnSpc>
                <a:spcPct val="120000"/>
              </a:lnSpc>
              <a:spcBef>
                <a:spcPts val="0"/>
              </a:spcBef>
              <a:buFont typeface="+mj-lt"/>
              <a:buAutoNum type="arabicPeriod"/>
            </a:pPr>
            <a:r>
              <a:rPr lang="pl-PL" sz="1700" dirty="0" smtClean="0"/>
              <a:t>sposób zapłaty  (G –gotówka   P –przelew    K -karta) </a:t>
            </a:r>
          </a:p>
          <a:p>
            <a:pPr marL="627063" indent="-342900">
              <a:lnSpc>
                <a:spcPct val="120000"/>
              </a:lnSpc>
              <a:spcBef>
                <a:spcPts val="0"/>
              </a:spcBef>
              <a:buFont typeface="+mj-lt"/>
              <a:buAutoNum type="arabicPeriod"/>
            </a:pPr>
            <a:r>
              <a:rPr lang="pl-PL" sz="1700" dirty="0" smtClean="0"/>
              <a:t>opis zdarzenia gospodarczego (w tym nazwa towaru lub usługi) </a:t>
            </a:r>
          </a:p>
          <a:p>
            <a:pPr marL="627063" indent="-342900">
              <a:lnSpc>
                <a:spcPct val="120000"/>
              </a:lnSpc>
              <a:spcBef>
                <a:spcPts val="0"/>
              </a:spcBef>
              <a:buFont typeface="+mj-lt"/>
              <a:buAutoNum type="arabicPeriod"/>
            </a:pPr>
            <a:r>
              <a:rPr lang="pl-PL" sz="1700" dirty="0" smtClean="0"/>
              <a:t>kwota dokumentu brutto (PLN) </a:t>
            </a:r>
          </a:p>
          <a:p>
            <a:pPr marL="627063" indent="-342900">
              <a:lnSpc>
                <a:spcPct val="120000"/>
              </a:lnSpc>
              <a:spcBef>
                <a:spcPts val="0"/>
              </a:spcBef>
              <a:buFont typeface="+mj-lt"/>
              <a:buAutoNum type="arabicPeriod"/>
            </a:pPr>
            <a:r>
              <a:rPr lang="pl-PL" sz="1700" dirty="0" smtClean="0"/>
              <a:t>kwota dokumentu netto (PLN) </a:t>
            </a:r>
          </a:p>
          <a:p>
            <a:pPr marL="627063" indent="-342900">
              <a:lnSpc>
                <a:spcPct val="120000"/>
              </a:lnSpc>
              <a:spcBef>
                <a:spcPts val="0"/>
              </a:spcBef>
              <a:buFont typeface="+mj-lt"/>
              <a:buAutoNum type="arabicPeriod"/>
            </a:pPr>
            <a:r>
              <a:rPr lang="pl-PL" sz="1700" dirty="0" smtClean="0"/>
              <a:t>kwota wydatków kwalifikowalnych (PLN) </a:t>
            </a:r>
          </a:p>
          <a:p>
            <a:pPr marL="627063" indent="-342900">
              <a:lnSpc>
                <a:spcPct val="120000"/>
              </a:lnSpc>
              <a:spcBef>
                <a:spcPts val="0"/>
              </a:spcBef>
              <a:buFont typeface="+mj-lt"/>
              <a:buAutoNum type="arabicPeriod"/>
            </a:pPr>
            <a:r>
              <a:rPr lang="pl-PL" sz="1700" dirty="0" smtClean="0"/>
              <a:t>w tym VAT </a:t>
            </a:r>
          </a:p>
          <a:p>
            <a:pPr marL="627063" indent="-342900">
              <a:lnSpc>
                <a:spcPct val="120000"/>
              </a:lnSpc>
              <a:spcBef>
                <a:spcPts val="0"/>
              </a:spcBef>
              <a:buFont typeface="+mj-lt"/>
              <a:buAutoNum type="arabicPeriod" startAt="14"/>
            </a:pPr>
            <a:r>
              <a:rPr lang="pl-PL" sz="1700" dirty="0" smtClean="0"/>
              <a:t>uwagi  </a:t>
            </a:r>
            <a:endParaRPr lang="pl-PL" sz="1700"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12628018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25525" y="899836"/>
            <a:ext cx="8640381" cy="575745"/>
          </a:xfrm>
        </p:spPr>
        <p:txBody>
          <a:bodyPr>
            <a:noAutofit/>
          </a:bodyPr>
          <a:lstStyle/>
          <a:p>
            <a:pPr algn="ctr">
              <a:lnSpc>
                <a:spcPct val="100000"/>
              </a:lnSpc>
            </a:pPr>
            <a:r>
              <a:rPr lang="pl-PL" sz="2200" dirty="0"/>
              <a:t>Zastosowanie kodu księgowego</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
        <p:nvSpPr>
          <p:cNvPr id="7" name="Podtytuł 2"/>
          <p:cNvSpPr>
            <a:spLocks noGrp="1"/>
          </p:cNvSpPr>
          <p:nvPr>
            <p:ph idx="1"/>
          </p:nvPr>
        </p:nvSpPr>
        <p:spPr>
          <a:xfrm>
            <a:off x="1241450" y="1619597"/>
            <a:ext cx="8651227" cy="5241254"/>
          </a:xfrm>
        </p:spPr>
        <p:txBody>
          <a:bodyPr>
            <a:noAutofit/>
          </a:bodyPr>
          <a:lstStyle/>
          <a:p>
            <a:pPr algn="just">
              <a:lnSpc>
                <a:spcPct val="120000"/>
              </a:lnSpc>
              <a:spcBef>
                <a:spcPts val="2400"/>
              </a:spcBef>
            </a:pPr>
            <a:r>
              <a:rPr lang="pl-PL" sz="2000" dirty="0">
                <a:solidFill>
                  <a:srgbClr val="000000"/>
                </a:solidFill>
                <a:latin typeface="Open Sans"/>
                <a:ea typeface="Calibri" panose="020F0502020204030204" pitchFamily="34" charset="0"/>
                <a:cs typeface="Lato"/>
              </a:rPr>
              <a:t>Większość oprogramowania finansowo – księgowego posiada funkcję oznaczania operacji księgowych </a:t>
            </a:r>
            <a:r>
              <a:rPr lang="pl-PL" sz="2000" b="1" dirty="0">
                <a:solidFill>
                  <a:srgbClr val="000000"/>
                </a:solidFill>
                <a:latin typeface="Open Sans"/>
                <a:ea typeface="Calibri" panose="020F0502020204030204" pitchFamily="34" charset="0"/>
                <a:cs typeface="Lato"/>
              </a:rPr>
              <a:t>tzw. cechami, znacznikami</a:t>
            </a:r>
            <a:r>
              <a:rPr lang="pl-PL" sz="2000" dirty="0">
                <a:solidFill>
                  <a:srgbClr val="000000"/>
                </a:solidFill>
                <a:latin typeface="Open Sans"/>
                <a:ea typeface="Calibri" panose="020F0502020204030204" pitchFamily="34" charset="0"/>
                <a:cs typeface="Lato"/>
              </a:rPr>
              <a:t>. </a:t>
            </a:r>
          </a:p>
          <a:p>
            <a:pPr algn="just">
              <a:lnSpc>
                <a:spcPct val="120000"/>
              </a:lnSpc>
              <a:spcBef>
                <a:spcPts val="2400"/>
              </a:spcBef>
            </a:pPr>
            <a:r>
              <a:rPr lang="pl-PL" sz="2000" dirty="0">
                <a:solidFill>
                  <a:srgbClr val="000000"/>
                </a:solidFill>
                <a:latin typeface="Open Sans"/>
                <a:ea typeface="Calibri" panose="020F0502020204030204" pitchFamily="34" charset="0"/>
                <a:cs typeface="Lato"/>
              </a:rPr>
              <a:t>Oprócz tego, że w programie istnieje możliwość oznaczenia operacji księgowych powinna istnieć równocześnie możliwość sporządzania wydruków, w tym zwłaszcza zapisów na kontach księgowych. </a:t>
            </a:r>
          </a:p>
          <a:p>
            <a:pPr algn="just">
              <a:lnSpc>
                <a:spcPct val="120000"/>
              </a:lnSpc>
              <a:spcBef>
                <a:spcPts val="2400"/>
              </a:spcBef>
            </a:pPr>
            <a:r>
              <a:rPr lang="pl-PL" sz="2000" dirty="0">
                <a:solidFill>
                  <a:srgbClr val="000000"/>
                </a:solidFill>
                <a:latin typeface="Open Sans"/>
                <a:ea typeface="Calibri" panose="020F0502020204030204" pitchFamily="34" charset="0"/>
                <a:cs typeface="Lato"/>
              </a:rPr>
              <a:t>Powinna istnieć też możliwość wyboru zakresu wydruku zarówno wszystkich zapisów księgowych jak i zapisów dotyczących tylko wybranych, odpowiednio oznaczonych operacji. </a:t>
            </a:r>
          </a:p>
          <a:p>
            <a:pPr algn="just">
              <a:lnSpc>
                <a:spcPct val="120000"/>
              </a:lnSpc>
              <a:spcBef>
                <a:spcPts val="2400"/>
              </a:spcBef>
            </a:pPr>
            <a:r>
              <a:rPr lang="pl-PL" sz="2000" dirty="0">
                <a:solidFill>
                  <a:srgbClr val="000000"/>
                </a:solidFill>
                <a:latin typeface="Open Sans"/>
                <a:ea typeface="Calibri" panose="020F0502020204030204" pitchFamily="34" charset="0"/>
                <a:cs typeface="Lato"/>
              </a:rPr>
              <a:t>Jeśli program posiada wszystkie zaprezentowane opcje, to taka ewidencja spełnia warunki określone w przepisach unijnych zachowania odpowiedniego kodu księgowego dla wszystkich transakcji dotyczących projektu.</a:t>
            </a:r>
          </a:p>
        </p:txBody>
      </p:sp>
    </p:spTree>
    <p:extLst>
      <p:ext uri="{BB962C8B-B14F-4D97-AF65-F5344CB8AC3E}">
        <p14:creationId xmlns:p14="http://schemas.microsoft.com/office/powerpoint/2010/main" val="22970760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Podtytuł 2"/>
          <p:cNvSpPr>
            <a:spLocks noGrp="1"/>
          </p:cNvSpPr>
          <p:nvPr>
            <p:ph idx="1"/>
          </p:nvPr>
        </p:nvSpPr>
        <p:spPr>
          <a:xfrm>
            <a:off x="1097434" y="1846155"/>
            <a:ext cx="8651227" cy="4942688"/>
          </a:xfrm>
        </p:spPr>
        <p:txBody>
          <a:bodyPr>
            <a:normAutofit/>
          </a:bodyPr>
          <a:lstStyle/>
          <a:p>
            <a:pPr algn="just">
              <a:lnSpc>
                <a:spcPct val="120000"/>
              </a:lnSpc>
              <a:spcBef>
                <a:spcPts val="1800"/>
              </a:spcBef>
            </a:pPr>
            <a:r>
              <a:rPr lang="pl-PL" sz="2000" dirty="0" smtClean="0">
                <a:solidFill>
                  <a:srgbClr val="000000"/>
                </a:solidFill>
                <a:latin typeface="Open Sans"/>
                <a:ea typeface="Calibri" panose="020F0502020204030204" pitchFamily="34" charset="0"/>
                <a:cs typeface="Times New Roman" panose="02020603050405020304" pitchFamily="18" charset="0"/>
              </a:rPr>
              <a:t>Jeżeli kod księgowy </a:t>
            </a:r>
            <a:r>
              <a:rPr lang="pl-PL" sz="2000" dirty="0">
                <a:solidFill>
                  <a:srgbClr val="000000"/>
                </a:solidFill>
                <a:latin typeface="Open Sans"/>
                <a:ea typeface="Calibri" panose="020F0502020204030204" pitchFamily="34" charset="0"/>
                <a:cs typeface="Times New Roman" panose="02020603050405020304" pitchFamily="18" charset="0"/>
              </a:rPr>
              <a:t>jest stosowany w ramach funkcjonującego systemu księgowego, obowiązkowo należy opisać sposób oznaczenia w polityce rachunkowości.</a:t>
            </a:r>
          </a:p>
          <a:p>
            <a:pPr algn="just">
              <a:lnSpc>
                <a:spcPct val="120000"/>
              </a:lnSpc>
              <a:spcBef>
                <a:spcPts val="1800"/>
              </a:spcBef>
            </a:pPr>
            <a:r>
              <a:rPr lang="pl-PL" sz="2000" dirty="0">
                <a:solidFill>
                  <a:srgbClr val="000000"/>
                </a:solidFill>
                <a:latin typeface="Open Sans"/>
                <a:ea typeface="Calibri" panose="020F0502020204030204" pitchFamily="34" charset="0"/>
                <a:cs typeface="Times New Roman" panose="02020603050405020304" pitchFamily="18" charset="0"/>
              </a:rPr>
              <a:t>Metoda ta nie powoduje konieczności wprowadzania jakichkolwiek zmian w funkcjonującym systemie księgowym. </a:t>
            </a:r>
          </a:p>
          <a:p>
            <a:pPr algn="just">
              <a:lnSpc>
                <a:spcPct val="120000"/>
              </a:lnSpc>
              <a:spcBef>
                <a:spcPts val="1800"/>
              </a:spcBef>
            </a:pPr>
            <a:r>
              <a:rPr lang="pl-PL" sz="2000" dirty="0">
                <a:solidFill>
                  <a:srgbClr val="000000"/>
                </a:solidFill>
                <a:latin typeface="Open Sans"/>
                <a:ea typeface="Calibri" panose="020F0502020204030204" pitchFamily="34" charset="0"/>
                <a:cs typeface="Times New Roman" panose="02020603050405020304" pitchFamily="18" charset="0"/>
              </a:rPr>
              <a:t>Oznaczanie i ewidencjonowanie dokumentów odbywa się poza tym systemem. </a:t>
            </a:r>
          </a:p>
          <a:p>
            <a:pPr algn="just">
              <a:lnSpc>
                <a:spcPct val="120000"/>
              </a:lnSpc>
              <a:spcBef>
                <a:spcPts val="1800"/>
              </a:spcBef>
            </a:pPr>
            <a:r>
              <a:rPr lang="pl-PL" sz="2000" dirty="0">
                <a:solidFill>
                  <a:srgbClr val="000000"/>
                </a:solidFill>
                <a:latin typeface="Open Sans"/>
                <a:ea typeface="Calibri" panose="020F0502020204030204" pitchFamily="34" charset="0"/>
                <a:cs typeface="Times New Roman" panose="02020603050405020304" pitchFamily="18" charset="0"/>
              </a:rPr>
              <a:t>Taki system pomaga wyodrębnić ewidencję, jeżeli projekt rozpoczyna się w trakcie roku bilansowego i nie ma możliwości wprowadzenia pełnych zmian w ewidencji księgowej kont</a:t>
            </a:r>
            <a:r>
              <a:rPr lang="pl-PL" sz="2000" dirty="0" smtClean="0">
                <a:solidFill>
                  <a:srgbClr val="000000"/>
                </a:solidFill>
                <a:latin typeface="Open Sans"/>
                <a:ea typeface="Calibri" panose="020F0502020204030204" pitchFamily="34" charset="0"/>
                <a:cs typeface="Times New Roman" panose="02020603050405020304" pitchFamily="18" charset="0"/>
              </a:rPr>
              <a:t>.</a:t>
            </a:r>
            <a:endParaRPr lang="pl-PL" sz="2000" dirty="0">
              <a:solidFill>
                <a:srgbClr val="000000"/>
              </a:solidFill>
              <a:latin typeface="Open Sans"/>
              <a:ea typeface="Calibri" panose="020F0502020204030204" pitchFamily="34" charset="0"/>
              <a:cs typeface="Times New Roman" panose="02020603050405020304" pitchFamily="18" charset="0"/>
            </a:endParaRPr>
          </a:p>
        </p:txBody>
      </p:sp>
      <p:sp>
        <p:nvSpPr>
          <p:cNvPr id="3" name="Tytuł 4">
            <a:extLst>
              <a:ext uri="{FF2B5EF4-FFF2-40B4-BE49-F238E27FC236}">
                <a16:creationId xmlns:a16="http://schemas.microsoft.com/office/drawing/2014/main" xmlns="" id="{12118C9C-56A6-4451-8007-C4E5EE3584FA}"/>
              </a:ext>
            </a:extLst>
          </p:cNvPr>
          <p:cNvSpPr>
            <a:spLocks noGrp="1"/>
          </p:cNvSpPr>
          <p:nvPr>
            <p:ph type="title"/>
          </p:nvPr>
        </p:nvSpPr>
        <p:spPr>
          <a:xfrm>
            <a:off x="1134020" y="1043533"/>
            <a:ext cx="8640381" cy="647953"/>
          </a:xfrm>
        </p:spPr>
        <p:txBody>
          <a:bodyPr>
            <a:noAutofit/>
          </a:bodyPr>
          <a:lstStyle/>
          <a:p>
            <a:pPr algn="ctr">
              <a:lnSpc>
                <a:spcPct val="100000"/>
              </a:lnSpc>
            </a:pPr>
            <a:r>
              <a:rPr lang="pl-PL" sz="2200" dirty="0" smtClean="0"/>
              <a:t>Zastosowanie kodu księgowego</a:t>
            </a:r>
            <a:endParaRPr lang="pl-PL" sz="2200" dirty="0"/>
          </a:p>
        </p:txBody>
      </p:sp>
      <p:sp>
        <p:nvSpPr>
          <p:cNvPr id="4"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3283413875"/>
      </p:ext>
    </p:extLst>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529482" y="2267669"/>
            <a:ext cx="7758162" cy="2664296"/>
          </a:xfrm>
        </p:spPr>
        <p:txBody>
          <a:bodyPr>
            <a:normAutofit/>
          </a:bodyPr>
          <a:lstStyle/>
          <a:p>
            <a:pPr algn="ctr">
              <a:lnSpc>
                <a:spcPct val="150000"/>
              </a:lnSpc>
            </a:pPr>
            <a:r>
              <a:rPr lang="pl-PL" dirty="0"/>
              <a:t>Wyodrębniona ewidencji księgowej projektu lub/oraz kodu księgowego w przypadku prowadzenia pełnej księgowości na przykładach</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5977762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Podtytuł 2"/>
          <p:cNvSpPr>
            <a:spLocks noGrp="1"/>
          </p:cNvSpPr>
          <p:nvPr>
            <p:ph idx="1"/>
          </p:nvPr>
        </p:nvSpPr>
        <p:spPr>
          <a:xfrm>
            <a:off x="1034022" y="2123653"/>
            <a:ext cx="8640960" cy="4320480"/>
          </a:xfrm>
        </p:spPr>
        <p:txBody>
          <a:bodyPr>
            <a:normAutofit/>
          </a:bodyPr>
          <a:lstStyle/>
          <a:p>
            <a:pPr algn="just">
              <a:lnSpc>
                <a:spcPct val="120000"/>
              </a:lnSpc>
              <a:spcBef>
                <a:spcPts val="2400"/>
              </a:spcBef>
            </a:pPr>
            <a:r>
              <a:rPr lang="pl-PL" sz="2000" dirty="0">
                <a:latin typeface="Open Sans"/>
                <a:ea typeface="Calibri" panose="020F0502020204030204" pitchFamily="34" charset="0"/>
                <a:cs typeface="Times New Roman" panose="02020603050405020304" pitchFamily="18" charset="0"/>
              </a:rPr>
              <a:t>W przypadku prowadzenia pełnej rachunkowości beneficjent, wyodrębnia w swoich dotychczas prowadzonych księgach rachunkowych dodatkowe konta księgowe przeznaczone do ewidencjonowania transakcji związanych z otrzymanym wsparciem na podstawie umowy o dofinansowanie oraz uwzględnia te zmiany w posiadanej przez siebie polityce rachunkowości.</a:t>
            </a:r>
          </a:p>
          <a:p>
            <a:pPr algn="just">
              <a:lnSpc>
                <a:spcPct val="120000"/>
              </a:lnSpc>
              <a:spcBef>
                <a:spcPts val="2400"/>
              </a:spcBef>
            </a:pPr>
            <a:r>
              <a:rPr lang="pl-PL" sz="2000" dirty="0">
                <a:latin typeface="Open Sans"/>
                <a:ea typeface="Calibri" panose="020F0502020204030204" pitchFamily="34" charset="0"/>
                <a:cs typeface="Times New Roman" panose="02020603050405020304" pitchFamily="18" charset="0"/>
              </a:rPr>
              <a:t>W ramach projektu należy wyodrębnić konta księgowe w zespole 0, 1, 2, i pozostałych o ile będą brały udział w danym projekcie.</a:t>
            </a: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solidFill>
                  <a:srgbClr val="002073"/>
                </a:solidFill>
              </a:rPr>
              <a:pPr/>
              <a:t>2024-11-24</a:t>
            </a:fld>
            <a:endParaRPr lang="pl-PL" sz="1400" dirty="0">
              <a:solidFill>
                <a:srgbClr val="002073"/>
              </a:solidFill>
            </a:endParaRPr>
          </a:p>
        </p:txBody>
      </p:sp>
      <p:sp>
        <p:nvSpPr>
          <p:cNvPr id="2" name="Prostokąt 1"/>
          <p:cNvSpPr/>
          <p:nvPr/>
        </p:nvSpPr>
        <p:spPr>
          <a:xfrm>
            <a:off x="898584" y="931356"/>
            <a:ext cx="8479770" cy="769441"/>
          </a:xfrm>
          <a:prstGeom prst="rect">
            <a:avLst/>
          </a:prstGeom>
        </p:spPr>
        <p:txBody>
          <a:bodyPr wrap="square">
            <a:spAutoFit/>
          </a:bodyPr>
          <a:lstStyle/>
          <a:p>
            <a:pPr algn="ctr"/>
            <a:r>
              <a:rPr lang="pl-PL" sz="2200" b="1" dirty="0">
                <a:solidFill>
                  <a:srgbClr val="002073"/>
                </a:solidFill>
              </a:rPr>
              <a:t>Wyodrębniona ewidencji księgowej projektu lub/oraz kodu księgowego </a:t>
            </a:r>
            <a:endParaRPr lang="pl-PL" sz="2200" dirty="0"/>
          </a:p>
        </p:txBody>
      </p:sp>
    </p:spTree>
    <p:extLst>
      <p:ext uri="{BB962C8B-B14F-4D97-AF65-F5344CB8AC3E}">
        <p14:creationId xmlns:p14="http://schemas.microsoft.com/office/powerpoint/2010/main" val="1543878762"/>
      </p:ext>
    </p:extLst>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97434" y="2555702"/>
            <a:ext cx="8451657" cy="792088"/>
          </a:xfrm>
        </p:spPr>
        <p:txBody>
          <a:bodyPr anchor="t">
            <a:noAutofit/>
          </a:bodyPr>
          <a:lstStyle/>
          <a:p>
            <a:pPr lvl="0" algn="ctr">
              <a:lnSpc>
                <a:spcPct val="150000"/>
              </a:lnSpc>
            </a:pPr>
            <a:r>
              <a:rPr lang="pl-PL" sz="2200" i="1" u="sng" cap="all" dirty="0">
                <a:solidFill>
                  <a:schemeClr val="accent1">
                    <a:lumMod val="75000"/>
                  </a:schemeClr>
                </a:solidFill>
              </a:rPr>
              <a:t>WYODRĘBNIENIE EWIDENCJI KOSZTÓW I WYDATKÓW </a:t>
            </a:r>
            <a:r>
              <a:rPr lang="pl-PL" sz="2200" i="1" u="sng" cap="all" dirty="0" err="1" smtClean="0">
                <a:solidFill>
                  <a:schemeClr val="accent1">
                    <a:lumMod val="75000"/>
                  </a:schemeClr>
                </a:solidFill>
              </a:rPr>
              <a:t>PROJEKTu</a:t>
            </a:r>
            <a:endParaRPr lang="pl-PL" sz="2200" i="1" u="sng" cap="all" dirty="0">
              <a:solidFill>
                <a:schemeClr val="accent1">
                  <a:lumMod val="75000"/>
                </a:schemeClr>
              </a:solidFill>
            </a:endParaRP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2997606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Podtytuł 2"/>
          <p:cNvSpPr>
            <a:spLocks noGrp="1"/>
          </p:cNvSpPr>
          <p:nvPr>
            <p:ph idx="1"/>
          </p:nvPr>
        </p:nvSpPr>
        <p:spPr>
          <a:xfrm>
            <a:off x="1097435" y="2123653"/>
            <a:ext cx="8712968" cy="4629749"/>
          </a:xfrm>
        </p:spPr>
        <p:txBody>
          <a:bodyPr>
            <a:normAutofit/>
          </a:bodyPr>
          <a:lstStyle/>
          <a:p>
            <a:pPr marL="0" indent="0" algn="just">
              <a:lnSpc>
                <a:spcPct val="150000"/>
              </a:lnSpc>
              <a:spcBef>
                <a:spcPts val="526"/>
              </a:spcBef>
              <a:buNone/>
            </a:pPr>
            <a:r>
              <a:rPr lang="pl-PL" sz="2000" dirty="0">
                <a:latin typeface="Open Sans"/>
                <a:ea typeface="Calibri" panose="020F0502020204030204" pitchFamily="34" charset="0"/>
                <a:cs typeface="Times New Roman" panose="02020603050405020304" pitchFamily="18" charset="0"/>
              </a:rPr>
              <a:t>Beneficjent prowadzący księgi rachunkowe wyłącznie w układzie kosztów rodzajowych, nie może odstąpić od wyodrębnienia kosztów projektu. Jeżeli to tylko możliwe można do aktualnie prowadzonych syntetyk wprowadzić konta analityczne dotyczące konkretnych kosztów projektu np.</a:t>
            </a:r>
          </a:p>
          <a:p>
            <a:pPr marL="0" indent="0">
              <a:lnSpc>
                <a:spcPct val="150000"/>
              </a:lnSpc>
              <a:spcBef>
                <a:spcPts val="526"/>
              </a:spcBef>
              <a:buNone/>
            </a:pPr>
            <a:r>
              <a:rPr lang="pl-PL" sz="2000" b="1" dirty="0">
                <a:latin typeface="Open Sans"/>
                <a:ea typeface="Calibri" panose="020F0502020204030204" pitchFamily="34" charset="0"/>
                <a:cs typeface="Times New Roman" panose="02020603050405020304" pitchFamily="18" charset="0"/>
              </a:rPr>
              <a:t>Zespół 4:</a:t>
            </a:r>
            <a:endParaRPr lang="pl-PL" sz="2000" dirty="0">
              <a:latin typeface="Open Sans"/>
              <a:ea typeface="Calibri" panose="020F0502020204030204" pitchFamily="34" charset="0"/>
              <a:cs typeface="Times New Roman" panose="02020603050405020304" pitchFamily="18" charset="0"/>
            </a:endParaRPr>
          </a:p>
          <a:p>
            <a:pPr marL="0" indent="0">
              <a:lnSpc>
                <a:spcPct val="107000"/>
              </a:lnSpc>
              <a:spcBef>
                <a:spcPts val="526"/>
              </a:spcBef>
              <a:buNone/>
            </a:pPr>
            <a:r>
              <a:rPr lang="pl-PL" sz="2000" dirty="0">
                <a:latin typeface="Open Sans"/>
                <a:ea typeface="Calibri" panose="020F0502020204030204" pitchFamily="34" charset="0"/>
                <a:cs typeface="Times New Roman" panose="02020603050405020304" pitchFamily="18" charset="0"/>
              </a:rPr>
              <a:t>400 – amortyzacja</a:t>
            </a:r>
          </a:p>
          <a:p>
            <a:pPr marL="0" indent="0">
              <a:lnSpc>
                <a:spcPct val="107000"/>
              </a:lnSpc>
              <a:spcBef>
                <a:spcPts val="526"/>
              </a:spcBef>
              <a:buNone/>
            </a:pPr>
            <a:r>
              <a:rPr lang="pl-PL" sz="2000" dirty="0">
                <a:latin typeface="Open Sans"/>
                <a:ea typeface="Calibri" panose="020F0502020204030204" pitchFamily="34" charset="0"/>
                <a:cs typeface="Times New Roman" panose="02020603050405020304" pitchFamily="18" charset="0"/>
              </a:rPr>
              <a:t>	</a:t>
            </a:r>
            <a:r>
              <a:rPr lang="pl-PL" sz="2000" dirty="0" smtClean="0">
                <a:latin typeface="Open Sans"/>
                <a:ea typeface="Calibri" panose="020F0502020204030204" pitchFamily="34" charset="0"/>
                <a:cs typeface="Times New Roman" panose="02020603050405020304" pitchFamily="18" charset="0"/>
              </a:rPr>
              <a:t>400-1 – amortyzacja liniowa </a:t>
            </a:r>
            <a:r>
              <a:rPr lang="pl-PL" sz="2000" dirty="0">
                <a:latin typeface="Open Sans"/>
                <a:ea typeface="Calibri" panose="020F0502020204030204" pitchFamily="34" charset="0"/>
                <a:cs typeface="Times New Roman" panose="02020603050405020304" pitchFamily="18" charset="0"/>
              </a:rPr>
              <a:t>jednostki</a:t>
            </a:r>
          </a:p>
          <a:p>
            <a:pPr marL="197141" indent="0">
              <a:lnSpc>
                <a:spcPct val="107000"/>
              </a:lnSpc>
              <a:spcBef>
                <a:spcPts val="526"/>
              </a:spcBef>
              <a:buNone/>
            </a:pPr>
            <a:r>
              <a:rPr lang="pl-PL" sz="2000" dirty="0" smtClean="0">
                <a:latin typeface="Open Sans"/>
                <a:ea typeface="Calibri" panose="020F0502020204030204" pitchFamily="34" charset="0"/>
                <a:cs typeface="Times New Roman" panose="02020603050405020304" pitchFamily="18" charset="0"/>
              </a:rPr>
              <a:t>	400-2 – amortyzacja jednorazowa </a:t>
            </a:r>
            <a:r>
              <a:rPr lang="pl-PL" sz="2000" dirty="0">
                <a:latin typeface="Open Sans"/>
                <a:ea typeface="Calibri" panose="020F0502020204030204" pitchFamily="34" charset="0"/>
                <a:cs typeface="Times New Roman" panose="02020603050405020304" pitchFamily="18" charset="0"/>
              </a:rPr>
              <a:t>jednostki</a:t>
            </a: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
        <p:nvSpPr>
          <p:cNvPr id="4" name="Tytuł 1"/>
          <p:cNvSpPr>
            <a:spLocks noGrp="1"/>
          </p:cNvSpPr>
          <p:nvPr>
            <p:ph type="title"/>
          </p:nvPr>
        </p:nvSpPr>
        <p:spPr>
          <a:xfrm>
            <a:off x="892488" y="1189957"/>
            <a:ext cx="8785942" cy="632602"/>
          </a:xfrm>
        </p:spPr>
        <p:txBody>
          <a:bodyPr anchor="t">
            <a:normAutofit/>
          </a:bodyPr>
          <a:lstStyle/>
          <a:p>
            <a:pPr lvl="0" algn="ctr">
              <a:lnSpc>
                <a:spcPct val="150000"/>
              </a:lnSpc>
            </a:pPr>
            <a:r>
              <a:rPr lang="pl-PL" sz="2000" i="1" u="sng" cap="all" dirty="0">
                <a:solidFill>
                  <a:schemeClr val="accent1">
                    <a:lumMod val="75000"/>
                  </a:schemeClr>
                </a:solidFill>
              </a:rPr>
              <a:t>WYODRĘBNIENIE EWIDENCJI KOSZTÓW I WYDATKÓW </a:t>
            </a:r>
            <a:r>
              <a:rPr lang="pl-PL" sz="2000" i="1" u="sng" cap="all" dirty="0" err="1" smtClean="0">
                <a:solidFill>
                  <a:schemeClr val="accent1">
                    <a:lumMod val="75000"/>
                  </a:schemeClr>
                </a:solidFill>
              </a:rPr>
              <a:t>PROJEKTu</a:t>
            </a:r>
            <a:endParaRPr lang="pl-PL" sz="2000" i="1" u="sng" cap="all" dirty="0">
              <a:solidFill>
                <a:schemeClr val="accent1">
                  <a:lumMod val="75000"/>
                </a:schemeClr>
              </a:solidFill>
            </a:endParaRPr>
          </a:p>
        </p:txBody>
      </p:sp>
    </p:spTree>
    <p:extLst>
      <p:ext uri="{BB962C8B-B14F-4D97-AF65-F5344CB8AC3E}">
        <p14:creationId xmlns:p14="http://schemas.microsoft.com/office/powerpoint/2010/main" val="2456625690"/>
      </p:ext>
    </p:extLst>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Podtytuł 2"/>
          <p:cNvSpPr>
            <a:spLocks noGrp="1"/>
          </p:cNvSpPr>
          <p:nvPr>
            <p:ph idx="1"/>
          </p:nvPr>
        </p:nvSpPr>
        <p:spPr>
          <a:xfrm>
            <a:off x="1025425" y="2483693"/>
            <a:ext cx="8653005" cy="3312368"/>
          </a:xfrm>
        </p:spPr>
        <p:txBody>
          <a:bodyPr>
            <a:normAutofit/>
          </a:bodyPr>
          <a:lstStyle/>
          <a:p>
            <a:pPr marL="0" indent="0">
              <a:lnSpc>
                <a:spcPct val="107000"/>
              </a:lnSpc>
              <a:spcBef>
                <a:spcPts val="526"/>
              </a:spcBef>
              <a:buNone/>
            </a:pPr>
            <a:r>
              <a:rPr lang="pl-PL" sz="2000" dirty="0">
                <a:latin typeface="Times New Roman" panose="02020603050405020304" pitchFamily="18" charset="0"/>
                <a:ea typeface="Calibri" panose="020F0502020204030204" pitchFamily="34" charset="0"/>
                <a:cs typeface="Times New Roman" panose="02020603050405020304" pitchFamily="18" charset="0"/>
              </a:rPr>
              <a:t>	</a:t>
            </a:r>
            <a:r>
              <a:rPr lang="pl-PL" sz="2000" dirty="0" smtClean="0">
                <a:latin typeface="Open Sans"/>
                <a:ea typeface="Calibri" panose="020F0502020204030204" pitchFamily="34" charset="0"/>
                <a:cs typeface="Times New Roman" panose="02020603050405020304" pitchFamily="18" charset="0"/>
              </a:rPr>
              <a:t>400-100-1 – amortyzacja  </a:t>
            </a:r>
            <a:r>
              <a:rPr lang="pl-PL" sz="2000" dirty="0">
                <a:latin typeface="Open Sans"/>
                <a:ea typeface="Calibri" panose="020F0502020204030204" pitchFamily="34" charset="0"/>
                <a:cs typeface="Times New Roman" panose="02020603050405020304" pitchFamily="18" charset="0"/>
              </a:rPr>
              <a:t>liniowa projektu X</a:t>
            </a:r>
          </a:p>
          <a:p>
            <a:pPr marL="0" indent="0">
              <a:lnSpc>
                <a:spcPct val="107000"/>
              </a:lnSpc>
              <a:spcBef>
                <a:spcPts val="526"/>
              </a:spcBef>
              <a:buNone/>
            </a:pPr>
            <a:r>
              <a:rPr lang="pl-PL" sz="2000" dirty="0">
                <a:latin typeface="Open Sans"/>
                <a:ea typeface="Calibri" panose="020F0502020204030204" pitchFamily="34" charset="0"/>
                <a:cs typeface="Times New Roman" panose="02020603050405020304" pitchFamily="18" charset="0"/>
              </a:rPr>
              <a:t>	</a:t>
            </a:r>
            <a:r>
              <a:rPr lang="pl-PL" sz="2000" dirty="0" smtClean="0">
                <a:latin typeface="Open Sans"/>
                <a:ea typeface="Calibri" panose="020F0502020204030204" pitchFamily="34" charset="0"/>
                <a:cs typeface="Times New Roman" panose="02020603050405020304" pitchFamily="18" charset="0"/>
              </a:rPr>
              <a:t>400-100-2 – amortyzacja jednorazowa </a:t>
            </a:r>
            <a:r>
              <a:rPr lang="pl-PL" sz="2000" dirty="0">
                <a:latin typeface="Open Sans"/>
                <a:ea typeface="Calibri" panose="020F0502020204030204" pitchFamily="34" charset="0"/>
                <a:cs typeface="Times New Roman" panose="02020603050405020304" pitchFamily="18" charset="0"/>
              </a:rPr>
              <a:t>projektu X</a:t>
            </a:r>
          </a:p>
          <a:p>
            <a:pPr marL="0" indent="0">
              <a:lnSpc>
                <a:spcPct val="107000"/>
              </a:lnSpc>
              <a:spcBef>
                <a:spcPts val="526"/>
              </a:spcBef>
              <a:buNone/>
            </a:pPr>
            <a:r>
              <a:rPr lang="pl-PL" sz="2000" dirty="0">
                <a:latin typeface="Open Sans"/>
                <a:ea typeface="Calibri" panose="020F0502020204030204" pitchFamily="34" charset="0"/>
                <a:cs typeface="Times New Roman" panose="02020603050405020304" pitchFamily="18" charset="0"/>
              </a:rPr>
              <a:t>401 – Zużycie materiałów i energii</a:t>
            </a:r>
          </a:p>
          <a:p>
            <a:pPr marL="0" indent="0">
              <a:lnSpc>
                <a:spcPct val="107000"/>
              </a:lnSpc>
              <a:spcBef>
                <a:spcPts val="526"/>
              </a:spcBef>
              <a:buNone/>
            </a:pPr>
            <a:r>
              <a:rPr lang="pl-PL" sz="2000" dirty="0">
                <a:latin typeface="Open Sans"/>
                <a:ea typeface="Calibri" panose="020F0502020204030204" pitchFamily="34" charset="0"/>
                <a:cs typeface="Times New Roman" panose="02020603050405020304" pitchFamily="18" charset="0"/>
              </a:rPr>
              <a:t>	</a:t>
            </a:r>
            <a:r>
              <a:rPr lang="pl-PL" sz="2000" dirty="0" smtClean="0">
                <a:latin typeface="Open Sans"/>
                <a:ea typeface="Calibri" panose="020F0502020204030204" pitchFamily="34" charset="0"/>
                <a:cs typeface="Times New Roman" panose="02020603050405020304" pitchFamily="18" charset="0"/>
              </a:rPr>
              <a:t>401-1 – materiały jednostki</a:t>
            </a:r>
            <a:endParaRPr lang="pl-PL" sz="2000" dirty="0">
              <a:latin typeface="Open Sans"/>
              <a:ea typeface="Calibri" panose="020F0502020204030204" pitchFamily="34" charset="0"/>
              <a:cs typeface="Times New Roman" panose="02020603050405020304" pitchFamily="18" charset="0"/>
            </a:endParaRPr>
          </a:p>
          <a:p>
            <a:pPr marL="197141" indent="0">
              <a:lnSpc>
                <a:spcPct val="107000"/>
              </a:lnSpc>
              <a:spcBef>
                <a:spcPts val="526"/>
              </a:spcBef>
              <a:buNone/>
            </a:pPr>
            <a:r>
              <a:rPr lang="pl-PL" sz="2000" dirty="0">
                <a:latin typeface="Open Sans"/>
                <a:ea typeface="Calibri" panose="020F0502020204030204" pitchFamily="34" charset="0"/>
                <a:cs typeface="Times New Roman" panose="02020603050405020304" pitchFamily="18" charset="0"/>
              </a:rPr>
              <a:t>	</a:t>
            </a:r>
            <a:r>
              <a:rPr lang="pl-PL" sz="2000" dirty="0" smtClean="0">
                <a:latin typeface="Open Sans"/>
                <a:ea typeface="Calibri" panose="020F0502020204030204" pitchFamily="34" charset="0"/>
                <a:cs typeface="Times New Roman" panose="02020603050405020304" pitchFamily="18" charset="0"/>
              </a:rPr>
              <a:t>401-2 – energia jednostki</a:t>
            </a:r>
            <a:endParaRPr lang="pl-PL" sz="2000" dirty="0">
              <a:latin typeface="Open Sans"/>
              <a:ea typeface="Calibri" panose="020F0502020204030204" pitchFamily="34" charset="0"/>
              <a:cs typeface="Times New Roman" panose="02020603050405020304" pitchFamily="18" charset="0"/>
            </a:endParaRPr>
          </a:p>
          <a:p>
            <a:pPr marL="197141" indent="0">
              <a:lnSpc>
                <a:spcPct val="107000"/>
              </a:lnSpc>
              <a:spcBef>
                <a:spcPts val="526"/>
              </a:spcBef>
              <a:buNone/>
            </a:pPr>
            <a:r>
              <a:rPr lang="pl-PL" sz="2000" dirty="0">
                <a:latin typeface="Open Sans"/>
                <a:ea typeface="Calibri" panose="020F0502020204030204" pitchFamily="34" charset="0"/>
                <a:cs typeface="Times New Roman" panose="02020603050405020304" pitchFamily="18" charset="0"/>
              </a:rPr>
              <a:t>	</a:t>
            </a:r>
            <a:r>
              <a:rPr lang="pl-PL" sz="2000" dirty="0" smtClean="0">
                <a:latin typeface="Open Sans"/>
                <a:ea typeface="Calibri" panose="020F0502020204030204" pitchFamily="34" charset="0"/>
                <a:cs typeface="Times New Roman" panose="02020603050405020304" pitchFamily="18" charset="0"/>
              </a:rPr>
              <a:t>401-100-1 – materiały  </a:t>
            </a:r>
            <a:r>
              <a:rPr lang="pl-PL" sz="2000" dirty="0">
                <a:latin typeface="Open Sans"/>
                <a:ea typeface="Calibri" panose="020F0502020204030204" pitchFamily="34" charset="0"/>
                <a:cs typeface="Times New Roman" panose="02020603050405020304" pitchFamily="18" charset="0"/>
              </a:rPr>
              <a:t>projektu </a:t>
            </a:r>
            <a:r>
              <a:rPr lang="pl-PL" sz="2000" dirty="0" smtClean="0">
                <a:latin typeface="Open Sans"/>
                <a:ea typeface="Calibri" panose="020F0502020204030204" pitchFamily="34" charset="0"/>
                <a:cs typeface="Times New Roman" panose="02020603050405020304" pitchFamily="18" charset="0"/>
              </a:rPr>
              <a:t>X</a:t>
            </a:r>
          </a:p>
          <a:p>
            <a:pPr marL="989013" lvl="2" indent="0">
              <a:lnSpc>
                <a:spcPct val="107000"/>
              </a:lnSpc>
              <a:spcBef>
                <a:spcPts val="526"/>
              </a:spcBef>
              <a:buNone/>
            </a:pPr>
            <a:r>
              <a:rPr lang="pl-PL" sz="2000" dirty="0" smtClean="0">
                <a:latin typeface="Open Sans"/>
                <a:ea typeface="Calibri" panose="020F0502020204030204" pitchFamily="34" charset="0"/>
                <a:cs typeface="Times New Roman" panose="02020603050405020304" pitchFamily="18" charset="0"/>
              </a:rPr>
              <a:t>401-100-2 – energia projektu </a:t>
            </a:r>
            <a:r>
              <a:rPr lang="pl-PL" sz="2000" dirty="0">
                <a:latin typeface="Open Sans"/>
                <a:ea typeface="Calibri" panose="020F0502020204030204" pitchFamily="34" charset="0"/>
                <a:cs typeface="Times New Roman" panose="02020603050405020304" pitchFamily="18" charset="0"/>
              </a:rPr>
              <a:t>X</a:t>
            </a:r>
          </a:p>
          <a:p>
            <a:pPr marL="197141" indent="0">
              <a:lnSpc>
                <a:spcPct val="107000"/>
              </a:lnSpc>
              <a:spcBef>
                <a:spcPts val="526"/>
              </a:spcBef>
              <a:buNone/>
            </a:pPr>
            <a:endParaRPr lang="pl-PL" sz="2000" dirty="0">
              <a:latin typeface="Open Sans"/>
              <a:ea typeface="Calibri" panose="020F0502020204030204" pitchFamily="34" charset="0"/>
              <a:cs typeface="Times New Roman" panose="02020603050405020304" pitchFamily="18" charset="0"/>
            </a:endParaRP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
        <p:nvSpPr>
          <p:cNvPr id="4" name="Tytuł 1"/>
          <p:cNvSpPr>
            <a:spLocks noGrp="1"/>
          </p:cNvSpPr>
          <p:nvPr>
            <p:ph type="title"/>
          </p:nvPr>
        </p:nvSpPr>
        <p:spPr>
          <a:xfrm>
            <a:off x="892488" y="1189957"/>
            <a:ext cx="8785942" cy="632602"/>
          </a:xfrm>
        </p:spPr>
        <p:txBody>
          <a:bodyPr anchor="t">
            <a:normAutofit/>
          </a:bodyPr>
          <a:lstStyle/>
          <a:p>
            <a:pPr lvl="0" algn="ctr">
              <a:lnSpc>
                <a:spcPct val="150000"/>
              </a:lnSpc>
            </a:pPr>
            <a:r>
              <a:rPr lang="pl-PL" sz="2000" i="1" u="sng" cap="all" dirty="0">
                <a:solidFill>
                  <a:schemeClr val="accent1">
                    <a:lumMod val="75000"/>
                  </a:schemeClr>
                </a:solidFill>
              </a:rPr>
              <a:t>WYODRĘBNIENIE EWIDENCJI KOSZTÓW I WYDATKÓW </a:t>
            </a:r>
            <a:r>
              <a:rPr lang="pl-PL" sz="2000" i="1" u="sng" cap="all" dirty="0" err="1" smtClean="0">
                <a:solidFill>
                  <a:schemeClr val="accent1">
                    <a:lumMod val="75000"/>
                  </a:schemeClr>
                </a:solidFill>
              </a:rPr>
              <a:t>PROJEKTu</a:t>
            </a:r>
            <a:endParaRPr lang="pl-PL" sz="2000" i="1" u="sng" cap="all" dirty="0">
              <a:solidFill>
                <a:schemeClr val="accent1">
                  <a:lumMod val="75000"/>
                </a:schemeClr>
              </a:solidFill>
            </a:endParaRPr>
          </a:p>
        </p:txBody>
      </p:sp>
    </p:spTree>
    <p:extLst>
      <p:ext uri="{BB962C8B-B14F-4D97-AF65-F5344CB8AC3E}">
        <p14:creationId xmlns:p14="http://schemas.microsoft.com/office/powerpoint/2010/main" val="3565715353"/>
      </p:ext>
    </p:extLst>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Podtytuł 2"/>
          <p:cNvSpPr>
            <a:spLocks noGrp="1"/>
          </p:cNvSpPr>
          <p:nvPr>
            <p:ph idx="1"/>
          </p:nvPr>
        </p:nvSpPr>
        <p:spPr>
          <a:xfrm>
            <a:off x="1097434" y="2411685"/>
            <a:ext cx="8580996" cy="3888432"/>
          </a:xfrm>
        </p:spPr>
        <p:txBody>
          <a:bodyPr>
            <a:normAutofit/>
          </a:bodyPr>
          <a:lstStyle/>
          <a:p>
            <a:pPr marL="0" indent="0">
              <a:lnSpc>
                <a:spcPct val="107000"/>
              </a:lnSpc>
              <a:spcBef>
                <a:spcPts val="526"/>
              </a:spcBef>
              <a:buNone/>
            </a:pPr>
            <a:r>
              <a:rPr lang="pl-PL" dirty="0" smtClean="0">
                <a:latin typeface="Open Sans"/>
                <a:ea typeface="Calibri" panose="020F0502020204030204" pitchFamily="34" charset="0"/>
                <a:cs typeface="Times New Roman" panose="02020603050405020304" pitchFamily="18" charset="0"/>
              </a:rPr>
              <a:t>402 </a:t>
            </a:r>
            <a:r>
              <a:rPr lang="pl-PL" dirty="0">
                <a:latin typeface="Open Sans"/>
                <a:ea typeface="Calibri" panose="020F0502020204030204" pitchFamily="34" charset="0"/>
                <a:cs typeface="Times New Roman" panose="02020603050405020304" pitchFamily="18" charset="0"/>
              </a:rPr>
              <a:t>– Usługi obce </a:t>
            </a:r>
          </a:p>
          <a:p>
            <a:pPr marL="0" indent="0">
              <a:lnSpc>
                <a:spcPct val="107000"/>
              </a:lnSpc>
              <a:spcBef>
                <a:spcPts val="526"/>
              </a:spcBef>
              <a:buNone/>
            </a:pPr>
            <a:r>
              <a:rPr lang="pl-PL" dirty="0">
                <a:latin typeface="Open Sans"/>
                <a:ea typeface="Calibri" panose="020F0502020204030204" pitchFamily="34" charset="0"/>
                <a:cs typeface="Times New Roman" panose="02020603050405020304" pitchFamily="18" charset="0"/>
              </a:rPr>
              <a:t>	</a:t>
            </a:r>
            <a:r>
              <a:rPr lang="pl-PL" dirty="0" smtClean="0">
                <a:latin typeface="Open Sans"/>
                <a:ea typeface="Calibri" panose="020F0502020204030204" pitchFamily="34" charset="0"/>
                <a:cs typeface="Times New Roman" panose="02020603050405020304" pitchFamily="18" charset="0"/>
              </a:rPr>
              <a:t>402-1 – analogicznie jak </a:t>
            </a:r>
            <a:r>
              <a:rPr lang="pl-PL" dirty="0">
                <a:latin typeface="Open Sans"/>
                <a:ea typeface="Calibri" panose="020F0502020204030204" pitchFamily="34" charset="0"/>
                <a:cs typeface="Times New Roman" panose="02020603050405020304" pitchFamily="18" charset="0"/>
              </a:rPr>
              <a:t>wyżej</a:t>
            </a:r>
          </a:p>
          <a:p>
            <a:pPr marL="0" indent="0">
              <a:lnSpc>
                <a:spcPct val="107000"/>
              </a:lnSpc>
              <a:spcBef>
                <a:spcPts val="526"/>
              </a:spcBef>
              <a:buNone/>
            </a:pPr>
            <a:r>
              <a:rPr lang="pl-PL" dirty="0">
                <a:latin typeface="Open Sans"/>
                <a:ea typeface="Calibri" panose="020F0502020204030204" pitchFamily="34" charset="0"/>
                <a:cs typeface="Times New Roman" panose="02020603050405020304" pitchFamily="18" charset="0"/>
              </a:rPr>
              <a:t>403 – Podatki i opłaty</a:t>
            </a:r>
          </a:p>
          <a:p>
            <a:pPr marL="0" indent="0">
              <a:lnSpc>
                <a:spcPct val="107000"/>
              </a:lnSpc>
              <a:spcBef>
                <a:spcPts val="526"/>
              </a:spcBef>
              <a:buNone/>
            </a:pPr>
            <a:r>
              <a:rPr lang="pl-PL" dirty="0">
                <a:latin typeface="Open Sans"/>
                <a:ea typeface="Calibri" panose="020F0502020204030204" pitchFamily="34" charset="0"/>
                <a:cs typeface="Times New Roman" panose="02020603050405020304" pitchFamily="18" charset="0"/>
              </a:rPr>
              <a:t>	</a:t>
            </a:r>
            <a:r>
              <a:rPr lang="pl-PL" dirty="0" smtClean="0">
                <a:latin typeface="Open Sans"/>
                <a:ea typeface="Calibri" panose="020F0502020204030204" pitchFamily="34" charset="0"/>
                <a:cs typeface="Times New Roman" panose="02020603050405020304" pitchFamily="18" charset="0"/>
              </a:rPr>
              <a:t>403-1 </a:t>
            </a:r>
            <a:r>
              <a:rPr lang="pl-PL" dirty="0">
                <a:latin typeface="Open Sans"/>
                <a:ea typeface="Calibri" panose="020F0502020204030204" pitchFamily="34" charset="0"/>
                <a:cs typeface="Times New Roman" panose="02020603050405020304" pitchFamily="18" charset="0"/>
              </a:rPr>
              <a:t>– analogicznie jak </a:t>
            </a:r>
            <a:r>
              <a:rPr lang="pl-PL" dirty="0" smtClean="0">
                <a:latin typeface="Open Sans"/>
                <a:ea typeface="Calibri" panose="020F0502020204030204" pitchFamily="34" charset="0"/>
                <a:cs typeface="Times New Roman" panose="02020603050405020304" pitchFamily="18" charset="0"/>
              </a:rPr>
              <a:t>wyżej</a:t>
            </a:r>
            <a:endParaRPr lang="pl-PL" dirty="0">
              <a:latin typeface="Open Sans"/>
              <a:ea typeface="Calibri" panose="020F0502020204030204" pitchFamily="34" charset="0"/>
              <a:cs typeface="Times New Roman" panose="02020603050405020304" pitchFamily="18" charset="0"/>
            </a:endParaRPr>
          </a:p>
          <a:p>
            <a:pPr marL="0" indent="0">
              <a:lnSpc>
                <a:spcPct val="107000"/>
              </a:lnSpc>
              <a:spcBef>
                <a:spcPts val="526"/>
              </a:spcBef>
              <a:buNone/>
            </a:pPr>
            <a:r>
              <a:rPr lang="pl-PL" dirty="0">
                <a:latin typeface="Open Sans"/>
                <a:ea typeface="Calibri" panose="020F0502020204030204" pitchFamily="34" charset="0"/>
                <a:cs typeface="Times New Roman" panose="02020603050405020304" pitchFamily="18" charset="0"/>
              </a:rPr>
              <a:t>404 – Wynagrodzenia</a:t>
            </a:r>
          </a:p>
          <a:p>
            <a:pPr marL="0" indent="0">
              <a:lnSpc>
                <a:spcPct val="107000"/>
              </a:lnSpc>
              <a:spcBef>
                <a:spcPts val="526"/>
              </a:spcBef>
              <a:buNone/>
            </a:pPr>
            <a:r>
              <a:rPr lang="pl-PL" dirty="0">
                <a:latin typeface="Open Sans"/>
                <a:ea typeface="Calibri" panose="020F0502020204030204" pitchFamily="34" charset="0"/>
                <a:cs typeface="Times New Roman" panose="02020603050405020304" pitchFamily="18" charset="0"/>
              </a:rPr>
              <a:t>	</a:t>
            </a:r>
            <a:r>
              <a:rPr lang="pl-PL" dirty="0" smtClean="0">
                <a:latin typeface="Open Sans"/>
                <a:ea typeface="Calibri" panose="020F0502020204030204" pitchFamily="34" charset="0"/>
                <a:cs typeface="Times New Roman" panose="02020603050405020304" pitchFamily="18" charset="0"/>
              </a:rPr>
              <a:t>404-1 </a:t>
            </a:r>
            <a:r>
              <a:rPr lang="pl-PL" dirty="0">
                <a:latin typeface="Open Sans"/>
                <a:ea typeface="Calibri" panose="020F0502020204030204" pitchFamily="34" charset="0"/>
                <a:cs typeface="Times New Roman" panose="02020603050405020304" pitchFamily="18" charset="0"/>
              </a:rPr>
              <a:t>– analogicznie jak </a:t>
            </a:r>
            <a:r>
              <a:rPr lang="pl-PL" dirty="0" smtClean="0">
                <a:latin typeface="Open Sans"/>
                <a:ea typeface="Calibri" panose="020F0502020204030204" pitchFamily="34" charset="0"/>
                <a:cs typeface="Times New Roman" panose="02020603050405020304" pitchFamily="18" charset="0"/>
              </a:rPr>
              <a:t>wyżej</a:t>
            </a:r>
            <a:endParaRPr lang="pl-PL" dirty="0">
              <a:latin typeface="Open Sans"/>
              <a:ea typeface="Calibri" panose="020F0502020204030204" pitchFamily="34" charset="0"/>
              <a:cs typeface="Times New Roman" panose="02020603050405020304" pitchFamily="18" charset="0"/>
            </a:endParaRPr>
          </a:p>
          <a:p>
            <a:pPr marL="0" indent="0">
              <a:lnSpc>
                <a:spcPct val="107000"/>
              </a:lnSpc>
              <a:spcBef>
                <a:spcPts val="526"/>
              </a:spcBef>
              <a:buNone/>
            </a:pPr>
            <a:r>
              <a:rPr lang="pl-PL" dirty="0">
                <a:latin typeface="Open Sans"/>
                <a:ea typeface="Calibri" panose="020F0502020204030204" pitchFamily="34" charset="0"/>
                <a:cs typeface="Times New Roman" panose="02020603050405020304" pitchFamily="18" charset="0"/>
              </a:rPr>
              <a:t>405 – Ubezpieczenia społeczne i inne Świadczenia</a:t>
            </a:r>
          </a:p>
          <a:p>
            <a:pPr marL="0" indent="0">
              <a:lnSpc>
                <a:spcPct val="107000"/>
              </a:lnSpc>
              <a:spcBef>
                <a:spcPts val="526"/>
              </a:spcBef>
              <a:buNone/>
            </a:pPr>
            <a:r>
              <a:rPr lang="pl-PL" dirty="0">
                <a:latin typeface="Open Sans"/>
                <a:ea typeface="Calibri" panose="020F0502020204030204" pitchFamily="34" charset="0"/>
                <a:cs typeface="Times New Roman" panose="02020603050405020304" pitchFamily="18" charset="0"/>
              </a:rPr>
              <a:t>	</a:t>
            </a:r>
            <a:r>
              <a:rPr lang="pl-PL" dirty="0" smtClean="0">
                <a:latin typeface="Open Sans"/>
                <a:ea typeface="Calibri" panose="020F0502020204030204" pitchFamily="34" charset="0"/>
                <a:cs typeface="Times New Roman" panose="02020603050405020304" pitchFamily="18" charset="0"/>
              </a:rPr>
              <a:t>405-1 </a:t>
            </a:r>
            <a:r>
              <a:rPr lang="pl-PL" dirty="0">
                <a:latin typeface="Open Sans"/>
                <a:ea typeface="Calibri" panose="020F0502020204030204" pitchFamily="34" charset="0"/>
                <a:cs typeface="Times New Roman" panose="02020603050405020304" pitchFamily="18" charset="0"/>
              </a:rPr>
              <a:t>– analogicznie jak </a:t>
            </a:r>
            <a:r>
              <a:rPr lang="pl-PL" dirty="0" smtClean="0">
                <a:latin typeface="Open Sans"/>
                <a:ea typeface="Calibri" panose="020F0502020204030204" pitchFamily="34" charset="0"/>
                <a:cs typeface="Times New Roman" panose="02020603050405020304" pitchFamily="18" charset="0"/>
              </a:rPr>
              <a:t>wyżej</a:t>
            </a:r>
            <a:endParaRPr lang="pl-PL" dirty="0">
              <a:latin typeface="Open Sans"/>
              <a:ea typeface="Calibri" panose="020F0502020204030204" pitchFamily="34" charset="0"/>
              <a:cs typeface="Times New Roman" panose="02020603050405020304" pitchFamily="18" charset="0"/>
            </a:endParaRPr>
          </a:p>
          <a:p>
            <a:pPr marL="0" indent="0">
              <a:lnSpc>
                <a:spcPct val="107000"/>
              </a:lnSpc>
              <a:spcBef>
                <a:spcPts val="526"/>
              </a:spcBef>
              <a:buNone/>
            </a:pPr>
            <a:r>
              <a:rPr lang="pl-PL" dirty="0">
                <a:latin typeface="Open Sans"/>
                <a:ea typeface="Calibri" panose="020F0502020204030204" pitchFamily="34" charset="0"/>
                <a:cs typeface="Times New Roman" panose="02020603050405020304" pitchFamily="18" charset="0"/>
              </a:rPr>
              <a:t>406 – Pozostałe koszty rodzajowe</a:t>
            </a:r>
          </a:p>
          <a:p>
            <a:pPr marL="0" indent="0">
              <a:lnSpc>
                <a:spcPct val="107000"/>
              </a:lnSpc>
              <a:spcBef>
                <a:spcPts val="526"/>
              </a:spcBef>
              <a:buNone/>
            </a:pPr>
            <a:r>
              <a:rPr lang="pl-PL" dirty="0">
                <a:latin typeface="Open Sans"/>
                <a:ea typeface="Calibri" panose="020F0502020204030204" pitchFamily="34" charset="0"/>
                <a:cs typeface="Times New Roman" panose="02020603050405020304" pitchFamily="18" charset="0"/>
              </a:rPr>
              <a:t>	</a:t>
            </a:r>
            <a:r>
              <a:rPr lang="pl-PL" dirty="0" smtClean="0">
                <a:latin typeface="Open Sans"/>
                <a:ea typeface="Calibri" panose="020F0502020204030204" pitchFamily="34" charset="0"/>
                <a:cs typeface="Times New Roman" panose="02020603050405020304" pitchFamily="18" charset="0"/>
              </a:rPr>
              <a:t>406-1 </a:t>
            </a:r>
            <a:r>
              <a:rPr lang="pl-PL" dirty="0">
                <a:latin typeface="Open Sans"/>
                <a:ea typeface="Calibri" panose="020F0502020204030204" pitchFamily="34" charset="0"/>
                <a:cs typeface="Times New Roman" panose="02020603050405020304" pitchFamily="18" charset="0"/>
              </a:rPr>
              <a:t>– analogicznie jak wyżej</a:t>
            </a:r>
          </a:p>
          <a:p>
            <a:pPr marL="0" indent="0">
              <a:lnSpc>
                <a:spcPct val="107000"/>
              </a:lnSpc>
              <a:spcBef>
                <a:spcPts val="526"/>
              </a:spcBef>
              <a:buNone/>
            </a:pPr>
            <a:endParaRPr lang="pl-PL" dirty="0">
              <a:latin typeface="Open Sans"/>
              <a:ea typeface="Calibri" panose="020F0502020204030204" pitchFamily="34" charset="0"/>
              <a:cs typeface="Times New Roman" panose="02020603050405020304" pitchFamily="18" charset="0"/>
            </a:endParaRP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
        <p:nvSpPr>
          <p:cNvPr id="4" name="Tytuł 1"/>
          <p:cNvSpPr>
            <a:spLocks noGrp="1"/>
          </p:cNvSpPr>
          <p:nvPr>
            <p:ph type="title"/>
          </p:nvPr>
        </p:nvSpPr>
        <p:spPr>
          <a:xfrm>
            <a:off x="892488" y="1189957"/>
            <a:ext cx="8785942" cy="632602"/>
          </a:xfrm>
        </p:spPr>
        <p:txBody>
          <a:bodyPr anchor="t">
            <a:normAutofit/>
          </a:bodyPr>
          <a:lstStyle/>
          <a:p>
            <a:pPr lvl="0" algn="ctr">
              <a:lnSpc>
                <a:spcPct val="150000"/>
              </a:lnSpc>
            </a:pPr>
            <a:r>
              <a:rPr lang="pl-PL" sz="2000" i="1" u="sng" cap="all" dirty="0">
                <a:solidFill>
                  <a:schemeClr val="accent1">
                    <a:lumMod val="75000"/>
                  </a:schemeClr>
                </a:solidFill>
              </a:rPr>
              <a:t>WYODRĘBNIENIE EWIDENCJI KOSZTÓW I WYDATKÓW </a:t>
            </a:r>
            <a:r>
              <a:rPr lang="pl-PL" sz="2000" i="1" u="sng" cap="all" dirty="0" err="1" smtClean="0">
                <a:solidFill>
                  <a:schemeClr val="accent1">
                    <a:lumMod val="75000"/>
                  </a:schemeClr>
                </a:solidFill>
              </a:rPr>
              <a:t>PROJEKTu</a:t>
            </a:r>
            <a:endParaRPr lang="pl-PL" sz="2000" i="1" u="sng" cap="all" dirty="0">
              <a:solidFill>
                <a:schemeClr val="accent1">
                  <a:lumMod val="75000"/>
                </a:schemeClr>
              </a:solidFill>
            </a:endParaRPr>
          </a:p>
        </p:txBody>
      </p:sp>
    </p:spTree>
    <p:extLst>
      <p:ext uri="{BB962C8B-B14F-4D97-AF65-F5344CB8AC3E}">
        <p14:creationId xmlns:p14="http://schemas.microsoft.com/office/powerpoint/2010/main" val="2129392502"/>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p:txBody>
          <a:bodyPr>
            <a:normAutofit/>
          </a:bodyPr>
          <a:lstStyle/>
          <a:p>
            <a:pPr algn="ctr">
              <a:lnSpc>
                <a:spcPct val="100000"/>
              </a:lnSpc>
            </a:pPr>
            <a:r>
              <a:rPr lang="pl-PL" sz="2200" dirty="0"/>
              <a:t>Podstawy prawne prowadzenia wyodrębnionej ewidencji księgowej w perspektywie finansowej 2021-2027</a:t>
            </a:r>
          </a:p>
        </p:txBody>
      </p:sp>
      <p:sp>
        <p:nvSpPr>
          <p:cNvPr id="3" name="Symbol zastępczy zawartości 2"/>
          <p:cNvSpPr>
            <a:spLocks noGrp="1"/>
          </p:cNvSpPr>
          <p:nvPr>
            <p:ph idx="1"/>
          </p:nvPr>
        </p:nvSpPr>
        <p:spPr>
          <a:xfrm>
            <a:off x="1025907" y="2267669"/>
            <a:ext cx="8640382" cy="4392170"/>
          </a:xfrm>
        </p:spPr>
        <p:txBody>
          <a:bodyPr>
            <a:noAutofit/>
          </a:bodyPr>
          <a:lstStyle/>
          <a:p>
            <a:pPr marL="342900" indent="-342900" algn="just">
              <a:lnSpc>
                <a:spcPct val="120000"/>
              </a:lnSpc>
              <a:spcAft>
                <a:spcPts val="600"/>
              </a:spcAft>
              <a:buSzPct val="100000"/>
              <a:buAutoNum type="arabicPeriod"/>
            </a:pPr>
            <a:r>
              <a:rPr lang="pl-PL" sz="2000" b="1" u="sng" dirty="0"/>
              <a:t>Regulacje unijne na lata </a:t>
            </a:r>
            <a:r>
              <a:rPr lang="pl-PL" sz="2000" b="1" u="sng" dirty="0" smtClean="0"/>
              <a:t>2021-2027:</a:t>
            </a:r>
          </a:p>
          <a:p>
            <a:pPr marL="0" indent="0" algn="just">
              <a:lnSpc>
                <a:spcPct val="120000"/>
              </a:lnSpc>
              <a:spcAft>
                <a:spcPts val="0"/>
              </a:spcAft>
              <a:buSzPct val="100000"/>
              <a:buNone/>
            </a:pPr>
            <a:r>
              <a:rPr lang="pl-PL" sz="2000" b="1" dirty="0" smtClean="0"/>
              <a:t>ROZPORZĄDZENIE </a:t>
            </a:r>
            <a:r>
              <a:rPr lang="pl-PL" sz="2000" b="1" dirty="0"/>
              <a:t>PARLAMENTU EUROPEJSKIEGO I RADY (UE) </a:t>
            </a:r>
            <a:r>
              <a:rPr lang="pl-PL" sz="2000" b="1" dirty="0" smtClean="0"/>
              <a:t>2021/1060 </a:t>
            </a:r>
            <a:r>
              <a:rPr lang="pl-PL" sz="2000" dirty="0" smtClean="0"/>
              <a:t>z </a:t>
            </a:r>
            <a:r>
              <a:rPr lang="pl-PL" sz="2000" dirty="0"/>
              <a:t>dnia 24 czerwca 2021 r. ustanawiające wspólne przepisy dotyczące Europejskiego Funduszu Rozwoju Regionalnego, Europejskiego Funduszu Społecznego Plus, Funduszu Spójności, Funduszu na rzecz Sprawiedliwej Transformacji i Europejskiego Funduszu Morskiego, Rybackiego i Akwakultury, a także przepisy finansowe na potrzeby tych funduszy oraz na potrzeby Funduszu Azylu, Migracji i Integracji, Funduszu Bezpieczeństwa Wewnętrznego i Instrumentu Wsparcia Finansowego na rzecz Zarządzania Granicami i Polityki Wizowej</a:t>
            </a:r>
          </a:p>
          <a:p>
            <a:pPr>
              <a:lnSpc>
                <a:spcPct val="120000"/>
              </a:lnSpc>
            </a:pPr>
            <a:endParaRPr lang="pl-PL" sz="2000"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901770" y="392049"/>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38529927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97089" y="2627710"/>
            <a:ext cx="8451657" cy="1008112"/>
          </a:xfrm>
        </p:spPr>
        <p:txBody>
          <a:bodyPr anchor="t">
            <a:normAutofit/>
          </a:bodyPr>
          <a:lstStyle/>
          <a:p>
            <a:pPr lvl="0" algn="ctr">
              <a:lnSpc>
                <a:spcPct val="150000"/>
              </a:lnSpc>
            </a:pPr>
            <a:r>
              <a:rPr lang="pl-PL" sz="2200" i="1" u="sng" cap="all" dirty="0">
                <a:solidFill>
                  <a:schemeClr val="accent1">
                    <a:lumMod val="75000"/>
                  </a:schemeClr>
                </a:solidFill>
              </a:rPr>
              <a:t>WYODRĘBNIONA EWIDENCJA ŚRODKÓW TRWAŁYCH ORAZ UMORZENIA</a:t>
            </a: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10921980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Podtytuł 2"/>
          <p:cNvSpPr>
            <a:spLocks noGrp="1"/>
          </p:cNvSpPr>
          <p:nvPr>
            <p:ph idx="1"/>
          </p:nvPr>
        </p:nvSpPr>
        <p:spPr>
          <a:xfrm>
            <a:off x="1025426" y="2483693"/>
            <a:ext cx="8658134" cy="4137788"/>
          </a:xfrm>
        </p:spPr>
        <p:txBody>
          <a:bodyPr>
            <a:normAutofit/>
          </a:bodyPr>
          <a:lstStyle/>
          <a:p>
            <a:pPr algn="just" fontAlgn="base">
              <a:lnSpc>
                <a:spcPct val="120000"/>
              </a:lnSpc>
              <a:spcAft>
                <a:spcPts val="1200"/>
              </a:spcAft>
            </a:pPr>
            <a:r>
              <a:rPr lang="pl-PL" sz="2000" dirty="0">
                <a:latin typeface="Open Sans"/>
                <a:ea typeface="Calibri" panose="020F0502020204030204" pitchFamily="34" charset="0"/>
                <a:cs typeface="Times New Roman" panose="02020603050405020304" pitchFamily="18" charset="0"/>
              </a:rPr>
              <a:t>Je</a:t>
            </a:r>
            <a:r>
              <a:rPr lang="pl-PL" sz="2000" dirty="0">
                <a:latin typeface="Open Sans"/>
                <a:ea typeface="TimesNewRoman"/>
                <a:cs typeface="Times New Roman" panose="02020603050405020304" pitchFamily="18" charset="0"/>
              </a:rPr>
              <a:t>ż</a:t>
            </a:r>
            <a:r>
              <a:rPr lang="pl-PL" sz="2000" dirty="0">
                <a:latin typeface="Open Sans"/>
                <a:ea typeface="Calibri" panose="020F0502020204030204" pitchFamily="34" charset="0"/>
                <a:cs typeface="Times New Roman" panose="02020603050405020304" pitchFamily="18" charset="0"/>
              </a:rPr>
              <a:t>eli w ramach projektu ze </a:t>
            </a:r>
            <a:r>
              <a:rPr lang="pl-PL" sz="2000" dirty="0">
                <a:latin typeface="Open Sans"/>
                <a:ea typeface="TimesNewRoman"/>
                <a:cs typeface="Times New Roman" panose="02020603050405020304" pitchFamily="18" charset="0"/>
              </a:rPr>
              <a:t>ś</a:t>
            </a:r>
            <a:r>
              <a:rPr lang="pl-PL" sz="2000" dirty="0">
                <a:latin typeface="Open Sans"/>
                <a:ea typeface="Calibri" panose="020F0502020204030204" pitchFamily="34" charset="0"/>
                <a:cs typeface="Times New Roman" panose="02020603050405020304" pitchFamily="18" charset="0"/>
              </a:rPr>
              <a:t>rodków dotacji zakupiono środki trwałe, nale</a:t>
            </a:r>
            <a:r>
              <a:rPr lang="pl-PL" sz="2000" dirty="0">
                <a:latin typeface="Open Sans"/>
                <a:ea typeface="TimesNewRoman"/>
                <a:cs typeface="Times New Roman" panose="02020603050405020304" pitchFamily="18" charset="0"/>
              </a:rPr>
              <a:t>ż</a:t>
            </a:r>
            <a:r>
              <a:rPr lang="pl-PL" sz="2000" dirty="0">
                <a:latin typeface="Open Sans"/>
                <a:ea typeface="Calibri" panose="020F0502020204030204" pitchFamily="34" charset="0"/>
                <a:cs typeface="Times New Roman" panose="02020603050405020304" pitchFamily="18" charset="0"/>
              </a:rPr>
              <a:t>y tak rozbudowa</a:t>
            </a:r>
            <a:r>
              <a:rPr lang="pl-PL" sz="2000" dirty="0">
                <a:latin typeface="Open Sans"/>
                <a:ea typeface="TimesNewRoman"/>
                <a:cs typeface="Times New Roman" panose="02020603050405020304" pitchFamily="18" charset="0"/>
              </a:rPr>
              <a:t>ć </a:t>
            </a:r>
            <a:r>
              <a:rPr lang="pl-PL" sz="2000" dirty="0">
                <a:latin typeface="Open Sans"/>
                <a:ea typeface="Calibri" panose="020F0502020204030204" pitchFamily="34" charset="0"/>
                <a:cs typeface="Times New Roman" panose="02020603050405020304" pitchFamily="18" charset="0"/>
              </a:rPr>
              <a:t>ewidencj</a:t>
            </a:r>
            <a:r>
              <a:rPr lang="pl-PL" sz="2000" dirty="0">
                <a:latin typeface="Open Sans"/>
                <a:ea typeface="TimesNewRoman"/>
                <a:cs typeface="Times New Roman" panose="02020603050405020304" pitchFamily="18" charset="0"/>
              </a:rPr>
              <a:t>ę </a:t>
            </a:r>
            <a:r>
              <a:rPr lang="pl-PL" sz="2000" dirty="0">
                <a:latin typeface="Open Sans"/>
                <a:ea typeface="Calibri" panose="020F0502020204030204" pitchFamily="34" charset="0"/>
                <a:cs typeface="Times New Roman" panose="02020603050405020304" pitchFamily="18" charset="0"/>
              </a:rPr>
              <a:t>w zespole 0, aby było mo</a:t>
            </a:r>
            <a:r>
              <a:rPr lang="pl-PL" sz="2000" dirty="0">
                <a:latin typeface="Open Sans"/>
                <a:ea typeface="TimesNewRoman"/>
                <a:cs typeface="Times New Roman" panose="02020603050405020304" pitchFamily="18" charset="0"/>
              </a:rPr>
              <a:t>ż</a:t>
            </a:r>
            <a:r>
              <a:rPr lang="pl-PL" sz="2000" dirty="0">
                <a:latin typeface="Open Sans"/>
                <a:ea typeface="Calibri" panose="020F0502020204030204" pitchFamily="34" charset="0"/>
                <a:cs typeface="Times New Roman" panose="02020603050405020304" pitchFamily="18" charset="0"/>
              </a:rPr>
              <a:t>liwe ustalenie warto</a:t>
            </a:r>
            <a:r>
              <a:rPr lang="pl-PL" sz="2000" dirty="0">
                <a:latin typeface="Open Sans"/>
                <a:ea typeface="TimesNewRoman"/>
                <a:cs typeface="Times New Roman" panose="02020603050405020304" pitchFamily="18" charset="0"/>
              </a:rPr>
              <a:t>ś</a:t>
            </a:r>
            <a:r>
              <a:rPr lang="pl-PL" sz="2000" dirty="0">
                <a:latin typeface="Open Sans"/>
                <a:ea typeface="Calibri" panose="020F0502020204030204" pitchFamily="34" charset="0"/>
                <a:cs typeface="Times New Roman" panose="02020603050405020304" pitchFamily="18" charset="0"/>
              </a:rPr>
              <a:t>ci pocz</a:t>
            </a:r>
            <a:r>
              <a:rPr lang="pl-PL" sz="2000" dirty="0">
                <a:latin typeface="Open Sans"/>
                <a:ea typeface="TimesNewRoman"/>
                <a:cs typeface="Times New Roman" panose="02020603050405020304" pitchFamily="18" charset="0"/>
              </a:rPr>
              <a:t>ą</a:t>
            </a:r>
            <a:r>
              <a:rPr lang="pl-PL" sz="2000" dirty="0">
                <a:latin typeface="Open Sans"/>
                <a:ea typeface="Calibri" panose="020F0502020204030204" pitchFamily="34" charset="0"/>
                <a:cs typeface="Times New Roman" panose="02020603050405020304" pitchFamily="18" charset="0"/>
              </a:rPr>
              <a:t>tkowej </a:t>
            </a:r>
            <a:r>
              <a:rPr lang="pl-PL" sz="2000" dirty="0">
                <a:latin typeface="Open Sans"/>
                <a:ea typeface="TimesNewRoman"/>
                <a:cs typeface="Times New Roman" panose="02020603050405020304" pitchFamily="18" charset="0"/>
              </a:rPr>
              <a:t>ś</a:t>
            </a:r>
            <a:r>
              <a:rPr lang="pl-PL" sz="2000" dirty="0">
                <a:latin typeface="Open Sans"/>
                <a:ea typeface="Calibri" panose="020F0502020204030204" pitchFamily="34" charset="0"/>
                <a:cs typeface="Times New Roman" panose="02020603050405020304" pitchFamily="18" charset="0"/>
              </a:rPr>
              <a:t>rodków trwałych zakupionych w ramach projektu oraz warto</a:t>
            </a:r>
            <a:r>
              <a:rPr lang="pl-PL" sz="2000" dirty="0">
                <a:latin typeface="Open Sans"/>
                <a:ea typeface="TimesNewRoman"/>
                <a:cs typeface="Times New Roman" panose="02020603050405020304" pitchFamily="18" charset="0"/>
              </a:rPr>
              <a:t>ść </a:t>
            </a:r>
            <a:r>
              <a:rPr lang="pl-PL" sz="2000" dirty="0">
                <a:latin typeface="Open Sans"/>
                <a:ea typeface="Calibri" panose="020F0502020204030204" pitchFamily="34" charset="0"/>
                <a:cs typeface="Times New Roman" panose="02020603050405020304" pitchFamily="18" charset="0"/>
              </a:rPr>
              <a:t>ich umorzenia.</a:t>
            </a:r>
          </a:p>
          <a:p>
            <a:pPr algn="just" fontAlgn="base">
              <a:lnSpc>
                <a:spcPct val="120000"/>
              </a:lnSpc>
            </a:pPr>
            <a:r>
              <a:rPr lang="pl-PL" sz="2000" dirty="0">
                <a:latin typeface="Open Sans"/>
                <a:ea typeface="Calibri" panose="020F0502020204030204" pitchFamily="34" charset="0"/>
                <a:cs typeface="Times New Roman" panose="02020603050405020304" pitchFamily="18" charset="0"/>
              </a:rPr>
              <a:t>Dodatkowo należy wziąć pod uwagę możliwości systemu finansowo-księgowego danej jednostki oraz fakt, że okres realizacji projektu oraz jego początek najczęściej nie pokrywa się z rokiem bilansowym jednostki.</a:t>
            </a: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
        <p:nvSpPr>
          <p:cNvPr id="4" name="Tytuł 1"/>
          <p:cNvSpPr>
            <a:spLocks noGrp="1"/>
          </p:cNvSpPr>
          <p:nvPr>
            <p:ph type="title"/>
          </p:nvPr>
        </p:nvSpPr>
        <p:spPr>
          <a:xfrm>
            <a:off x="1025426" y="1043533"/>
            <a:ext cx="8595674" cy="1008112"/>
          </a:xfrm>
        </p:spPr>
        <p:txBody>
          <a:bodyPr anchor="t">
            <a:normAutofit/>
          </a:bodyPr>
          <a:lstStyle/>
          <a:p>
            <a:pPr lvl="0" algn="ctr">
              <a:lnSpc>
                <a:spcPct val="150000"/>
              </a:lnSpc>
            </a:pPr>
            <a:r>
              <a:rPr lang="pl-PL" sz="2000" i="1" u="sng" cap="all" dirty="0">
                <a:solidFill>
                  <a:schemeClr val="accent1">
                    <a:lumMod val="75000"/>
                  </a:schemeClr>
                </a:solidFill>
              </a:rPr>
              <a:t>WYODRĘBNIONA EWIDENCJA ŚRODKÓW TRWAŁYCH ORAZ UMORZENIA</a:t>
            </a:r>
          </a:p>
        </p:txBody>
      </p:sp>
    </p:spTree>
    <p:extLst>
      <p:ext uri="{BB962C8B-B14F-4D97-AF65-F5344CB8AC3E}">
        <p14:creationId xmlns:p14="http://schemas.microsoft.com/office/powerpoint/2010/main" val="2547867010"/>
      </p:ext>
    </p:extLst>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Podtytuł 2"/>
          <p:cNvSpPr>
            <a:spLocks noGrp="1"/>
          </p:cNvSpPr>
          <p:nvPr>
            <p:ph idx="1"/>
          </p:nvPr>
        </p:nvSpPr>
        <p:spPr>
          <a:xfrm>
            <a:off x="1025427" y="2267669"/>
            <a:ext cx="8658134" cy="4536504"/>
          </a:xfrm>
        </p:spPr>
        <p:txBody>
          <a:bodyPr>
            <a:noAutofit/>
          </a:bodyPr>
          <a:lstStyle/>
          <a:p>
            <a:pPr algn="just" fontAlgn="base">
              <a:lnSpc>
                <a:spcPct val="120000"/>
              </a:lnSpc>
              <a:spcAft>
                <a:spcPts val="600"/>
              </a:spcAft>
            </a:pPr>
            <a:r>
              <a:rPr lang="pl-PL" sz="2000" dirty="0">
                <a:latin typeface="Open Sans"/>
                <a:ea typeface="Calibri" panose="020F0502020204030204" pitchFamily="34" charset="0"/>
                <a:cs typeface="Times New Roman" panose="02020603050405020304" pitchFamily="18" charset="0"/>
              </a:rPr>
              <a:t>Zwiększenie stanu środków trwałych następuje pod datą przyjęcia do używania z inwestycji od dostawców lub innych jednostek przekazujących.</a:t>
            </a:r>
          </a:p>
          <a:p>
            <a:pPr algn="just" fontAlgn="base">
              <a:lnSpc>
                <a:spcPct val="120000"/>
              </a:lnSpc>
              <a:spcAft>
                <a:spcPts val="600"/>
              </a:spcAft>
            </a:pPr>
            <a:r>
              <a:rPr lang="pl-PL" sz="2000" dirty="0">
                <a:latin typeface="Open Sans"/>
                <a:ea typeface="Calibri" panose="020F0502020204030204" pitchFamily="34" charset="0"/>
                <a:cs typeface="Times New Roman" panose="02020603050405020304" pitchFamily="18" charset="0"/>
              </a:rPr>
              <a:t>Zmniejszenie wartości stanu środków trwałych następuje pod datą postawienia ich w stan likwidacji, ujawniania niedoboru albo szkody, sprzedaży lub nieodpłatnego przekazania.</a:t>
            </a:r>
          </a:p>
          <a:p>
            <a:pPr algn="just" fontAlgn="base">
              <a:lnSpc>
                <a:spcPct val="120000"/>
              </a:lnSpc>
              <a:spcAft>
                <a:spcPts val="600"/>
              </a:spcAft>
            </a:pPr>
            <a:r>
              <a:rPr lang="pl-PL" sz="2000" dirty="0">
                <a:latin typeface="Open Sans"/>
                <a:ea typeface="Calibri" panose="020F0502020204030204" pitchFamily="34" charset="0"/>
                <a:cs typeface="Times New Roman" panose="02020603050405020304" pitchFamily="18" charset="0"/>
              </a:rPr>
              <a:t>Ewidencję środków trwałych prowadzi się w zespole 0 i w zależności od podmiotu może być ewidencjonowane np. na koncie 010, 011, 013</a:t>
            </a:r>
          </a:p>
          <a:p>
            <a:pPr algn="just" fontAlgn="base">
              <a:lnSpc>
                <a:spcPct val="120000"/>
              </a:lnSpc>
              <a:spcAft>
                <a:spcPts val="600"/>
              </a:spcAft>
            </a:pPr>
            <a:r>
              <a:rPr lang="pl-PL" sz="2000" dirty="0">
                <a:latin typeface="Open Sans"/>
                <a:ea typeface="Calibri" panose="020F0502020204030204" pitchFamily="34" charset="0"/>
                <a:cs typeface="Times New Roman" panose="02020603050405020304" pitchFamily="18" charset="0"/>
              </a:rPr>
              <a:t>Po stronie Wn konta 011 ujmuje się wartość środka trwałego oraz wszelkie zwiększenia a po stronie Ma konta 011 zmniejszenia stanu wartości początkowej środków trwałych.</a:t>
            </a: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
        <p:nvSpPr>
          <p:cNvPr id="4" name="Tytuł 1"/>
          <p:cNvSpPr>
            <a:spLocks noGrp="1"/>
          </p:cNvSpPr>
          <p:nvPr>
            <p:ph type="title"/>
          </p:nvPr>
        </p:nvSpPr>
        <p:spPr>
          <a:xfrm>
            <a:off x="1169442" y="1043533"/>
            <a:ext cx="8451657" cy="1008112"/>
          </a:xfrm>
        </p:spPr>
        <p:txBody>
          <a:bodyPr anchor="t">
            <a:normAutofit/>
          </a:bodyPr>
          <a:lstStyle/>
          <a:p>
            <a:pPr lvl="0" algn="ctr">
              <a:lnSpc>
                <a:spcPct val="150000"/>
              </a:lnSpc>
            </a:pPr>
            <a:r>
              <a:rPr lang="pl-PL" sz="2000" i="1" u="sng" cap="all" dirty="0">
                <a:solidFill>
                  <a:schemeClr val="accent1">
                    <a:lumMod val="75000"/>
                  </a:schemeClr>
                </a:solidFill>
              </a:rPr>
              <a:t>WYODRĘBNIONA EWIDENCJA ŚRODKÓW TRWAŁYCH ORAZ UMORZENIA</a:t>
            </a:r>
          </a:p>
        </p:txBody>
      </p:sp>
    </p:spTree>
    <p:extLst>
      <p:ext uri="{BB962C8B-B14F-4D97-AF65-F5344CB8AC3E}">
        <p14:creationId xmlns:p14="http://schemas.microsoft.com/office/powerpoint/2010/main" val="1140469762"/>
      </p:ext>
    </p:extLst>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Podtytuł 2"/>
          <p:cNvSpPr>
            <a:spLocks noGrp="1"/>
          </p:cNvSpPr>
          <p:nvPr>
            <p:ph idx="1"/>
          </p:nvPr>
        </p:nvSpPr>
        <p:spPr>
          <a:xfrm>
            <a:off x="1169442" y="2627709"/>
            <a:ext cx="8505335" cy="3909669"/>
          </a:xfrm>
        </p:spPr>
        <p:txBody>
          <a:bodyPr>
            <a:normAutofit/>
          </a:bodyPr>
          <a:lstStyle/>
          <a:p>
            <a:pPr algn="just">
              <a:lnSpc>
                <a:spcPct val="120000"/>
              </a:lnSpc>
              <a:spcAft>
                <a:spcPts val="1200"/>
              </a:spcAft>
            </a:pPr>
            <a:r>
              <a:rPr lang="pl-PL" sz="2000" dirty="0">
                <a:latin typeface="Open Sans"/>
                <a:ea typeface="Calibri" panose="020F0502020204030204" pitchFamily="34" charset="0"/>
                <a:cs typeface="Times New Roman" panose="02020603050405020304" pitchFamily="18" charset="0"/>
              </a:rPr>
              <a:t>Umorzenia środków trwałych ujmuje się na koncie 071 - „Umorzenie środków trwałych oraz wartości niematerialnych i prawnych” lub na koncie 072 - „Umorzenie pozostałych środków trwałych oraz wartości niematerialnych i prawnych”</a:t>
            </a:r>
          </a:p>
          <a:p>
            <a:pPr algn="just">
              <a:lnSpc>
                <a:spcPct val="120000"/>
              </a:lnSpc>
              <a:spcAft>
                <a:spcPts val="1200"/>
              </a:spcAft>
            </a:pPr>
            <a:r>
              <a:rPr lang="pl-PL" sz="2000" dirty="0" smtClean="0">
                <a:latin typeface="Open Sans"/>
                <a:ea typeface="Calibri" panose="020F0502020204030204" pitchFamily="34" charset="0"/>
                <a:cs typeface="Times New Roman" panose="02020603050405020304" pitchFamily="18" charset="0"/>
              </a:rPr>
              <a:t>Ewidencją </a:t>
            </a:r>
            <a:r>
              <a:rPr lang="pl-PL" sz="2000" dirty="0">
                <a:latin typeface="Open Sans"/>
                <a:ea typeface="Calibri" panose="020F0502020204030204" pitchFamily="34" charset="0"/>
                <a:cs typeface="Times New Roman" panose="02020603050405020304" pitchFamily="18" charset="0"/>
              </a:rPr>
              <a:t>księgową powinna obejmować swoim zakresem wszystkie środki trwałe stanowiące własność i współwłasność jednostki bez względu na to czy są używane czy też uznane za czasowo lub trwale nieczynne. </a:t>
            </a: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
        <p:nvSpPr>
          <p:cNvPr id="4" name="Tytuł 1"/>
          <p:cNvSpPr>
            <a:spLocks noGrp="1"/>
          </p:cNvSpPr>
          <p:nvPr>
            <p:ph type="title"/>
          </p:nvPr>
        </p:nvSpPr>
        <p:spPr>
          <a:xfrm>
            <a:off x="1169442" y="1043533"/>
            <a:ext cx="8451657" cy="1008112"/>
          </a:xfrm>
        </p:spPr>
        <p:txBody>
          <a:bodyPr anchor="t">
            <a:normAutofit/>
          </a:bodyPr>
          <a:lstStyle/>
          <a:p>
            <a:pPr lvl="0" algn="ctr">
              <a:lnSpc>
                <a:spcPct val="150000"/>
              </a:lnSpc>
            </a:pPr>
            <a:r>
              <a:rPr lang="pl-PL" sz="2000" i="1" u="sng" cap="all" dirty="0">
                <a:solidFill>
                  <a:schemeClr val="accent1">
                    <a:lumMod val="75000"/>
                  </a:schemeClr>
                </a:solidFill>
              </a:rPr>
              <a:t>WYODRĘBNIONA EWIDENCJA ŚRODKÓW TRWAŁYCH ORAZ UMORZENIA</a:t>
            </a:r>
          </a:p>
        </p:txBody>
      </p:sp>
    </p:spTree>
    <p:extLst>
      <p:ext uri="{BB962C8B-B14F-4D97-AF65-F5344CB8AC3E}">
        <p14:creationId xmlns:p14="http://schemas.microsoft.com/office/powerpoint/2010/main" val="795997707"/>
      </p:ext>
    </p:extLst>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Podtytuł 2"/>
          <p:cNvSpPr>
            <a:spLocks noGrp="1"/>
          </p:cNvSpPr>
          <p:nvPr>
            <p:ph idx="1"/>
          </p:nvPr>
        </p:nvSpPr>
        <p:spPr>
          <a:xfrm>
            <a:off x="1032835" y="2267669"/>
            <a:ext cx="8658134" cy="4680520"/>
          </a:xfrm>
        </p:spPr>
        <p:txBody>
          <a:bodyPr>
            <a:normAutofit/>
          </a:bodyPr>
          <a:lstStyle/>
          <a:p>
            <a:pPr marL="0" indent="0" algn="just">
              <a:lnSpc>
                <a:spcPct val="120000"/>
              </a:lnSpc>
              <a:buNone/>
            </a:pPr>
            <a:r>
              <a:rPr lang="pl-PL" sz="2000" dirty="0">
                <a:latin typeface="Open Sans"/>
                <a:ea typeface="Calibri" panose="020F0502020204030204" pitchFamily="34" charset="0"/>
                <a:cs typeface="Times New Roman" panose="02020603050405020304" pitchFamily="18" charset="0"/>
              </a:rPr>
              <a:t>W ramach projektu można wyodrębnić środki trwałe projektu oraz umorzenie w następujący sposób: </a:t>
            </a:r>
          </a:p>
          <a:p>
            <a:pPr marL="0" indent="0" algn="just">
              <a:lnSpc>
                <a:spcPct val="120000"/>
              </a:lnSpc>
              <a:buNone/>
            </a:pPr>
            <a:r>
              <a:rPr lang="pl-PL" sz="2000" b="1" i="1" dirty="0">
                <a:latin typeface="Open Sans"/>
                <a:ea typeface="Calibri" panose="020F0502020204030204" pitchFamily="34" charset="0"/>
                <a:cs typeface="Times New Roman" panose="02020603050405020304" pitchFamily="18" charset="0"/>
              </a:rPr>
              <a:t>Przykład I: </a:t>
            </a:r>
            <a:endParaRPr lang="pl-PL" sz="2000" dirty="0">
              <a:latin typeface="Open Sans"/>
              <a:ea typeface="Calibri" panose="020F0502020204030204" pitchFamily="34" charset="0"/>
              <a:cs typeface="Times New Roman" panose="02020603050405020304" pitchFamily="18" charset="0"/>
            </a:endParaRPr>
          </a:p>
          <a:p>
            <a:pPr marL="0" indent="0" algn="just">
              <a:lnSpc>
                <a:spcPct val="120000"/>
              </a:lnSpc>
              <a:buNone/>
            </a:pPr>
            <a:r>
              <a:rPr lang="pl-PL" sz="2000" dirty="0">
                <a:latin typeface="Open Sans"/>
                <a:ea typeface="Calibri" panose="020F0502020204030204" pitchFamily="34" charset="0"/>
                <a:cs typeface="Times New Roman" panose="02020603050405020304" pitchFamily="18" charset="0"/>
              </a:rPr>
              <a:t>011 - Środki trwałe </a:t>
            </a:r>
          </a:p>
          <a:p>
            <a:pPr marL="503971" lvl="1" indent="0" algn="just">
              <a:lnSpc>
                <a:spcPct val="120000"/>
              </a:lnSpc>
              <a:buNone/>
            </a:pPr>
            <a:r>
              <a:rPr lang="pl-PL" sz="2000" dirty="0">
                <a:latin typeface="Open Sans"/>
                <a:ea typeface="Calibri" panose="020F0502020204030204" pitchFamily="34" charset="0"/>
                <a:cs typeface="Times New Roman" panose="02020603050405020304" pitchFamily="18" charset="0"/>
              </a:rPr>
              <a:t>011-1 - Grunty i prawa użytkowania wieczystego gruntów </a:t>
            </a:r>
          </a:p>
          <a:p>
            <a:pPr marL="503971" lvl="1" indent="0" algn="just">
              <a:lnSpc>
                <a:spcPct val="120000"/>
              </a:lnSpc>
              <a:buNone/>
            </a:pPr>
            <a:r>
              <a:rPr lang="pl-PL" sz="2000" dirty="0">
                <a:latin typeface="Open Sans"/>
                <a:ea typeface="Calibri" panose="020F0502020204030204" pitchFamily="34" charset="0"/>
                <a:cs typeface="Times New Roman" panose="02020603050405020304" pitchFamily="18" charset="0"/>
              </a:rPr>
              <a:t>011-2 - Budynki i lokale </a:t>
            </a:r>
          </a:p>
          <a:p>
            <a:pPr marL="503971" lvl="1" indent="0" algn="just">
              <a:lnSpc>
                <a:spcPct val="120000"/>
              </a:lnSpc>
              <a:buNone/>
            </a:pPr>
            <a:r>
              <a:rPr lang="pl-PL" sz="2000" dirty="0">
                <a:latin typeface="Open Sans"/>
                <a:ea typeface="Calibri" panose="020F0502020204030204" pitchFamily="34" charset="0"/>
                <a:cs typeface="Times New Roman" panose="02020603050405020304" pitchFamily="18" charset="0"/>
              </a:rPr>
              <a:t>011-3 - Urządzenia techniczne i komputery – działalność podstawowa </a:t>
            </a:r>
          </a:p>
          <a:p>
            <a:pPr marL="503971" lvl="1" indent="0" algn="just">
              <a:lnSpc>
                <a:spcPct val="120000"/>
              </a:lnSpc>
              <a:buNone/>
            </a:pPr>
            <a:r>
              <a:rPr lang="pl-PL" sz="2000" dirty="0" smtClean="0">
                <a:latin typeface="Open Sans"/>
                <a:ea typeface="Calibri" panose="020F0502020204030204" pitchFamily="34" charset="0"/>
                <a:cs typeface="Times New Roman" panose="02020603050405020304" pitchFamily="18" charset="0"/>
              </a:rPr>
              <a:t>011-100-3 </a:t>
            </a:r>
            <a:r>
              <a:rPr lang="pl-PL" sz="2000" dirty="0">
                <a:latin typeface="Open Sans"/>
                <a:ea typeface="Calibri" panose="020F0502020204030204" pitchFamily="34" charset="0"/>
                <a:cs typeface="Times New Roman" panose="02020603050405020304" pitchFamily="18" charset="0"/>
              </a:rPr>
              <a:t>– Komputery – Projekt X </a:t>
            </a:r>
          </a:p>
          <a:p>
            <a:pPr marL="503971" lvl="1" indent="0" algn="just">
              <a:lnSpc>
                <a:spcPct val="120000"/>
              </a:lnSpc>
              <a:buNone/>
            </a:pPr>
            <a:r>
              <a:rPr lang="pl-PL" sz="2000" dirty="0" smtClean="0">
                <a:latin typeface="Open Sans"/>
                <a:ea typeface="Calibri" panose="020F0502020204030204" pitchFamily="34" charset="0"/>
                <a:cs typeface="Times New Roman" panose="02020603050405020304" pitchFamily="18" charset="0"/>
              </a:rPr>
              <a:t>011-101-3 </a:t>
            </a:r>
            <a:r>
              <a:rPr lang="pl-PL" sz="2000" dirty="0">
                <a:latin typeface="Open Sans"/>
                <a:ea typeface="Calibri" panose="020F0502020204030204" pitchFamily="34" charset="0"/>
                <a:cs typeface="Times New Roman" panose="02020603050405020304" pitchFamily="18" charset="0"/>
              </a:rPr>
              <a:t>– Komputery – Projekt Y </a:t>
            </a:r>
          </a:p>
          <a:p>
            <a:pPr marL="503971" lvl="1" indent="0" algn="just">
              <a:lnSpc>
                <a:spcPct val="120000"/>
              </a:lnSpc>
              <a:buNone/>
            </a:pPr>
            <a:r>
              <a:rPr lang="pl-PL" sz="2000" dirty="0">
                <a:latin typeface="Open Sans"/>
                <a:ea typeface="Calibri" panose="020F0502020204030204" pitchFamily="34" charset="0"/>
                <a:cs typeface="Times New Roman" panose="02020603050405020304" pitchFamily="18" charset="0"/>
              </a:rPr>
              <a:t>011-4 </a:t>
            </a:r>
            <a:r>
              <a:rPr lang="pl-PL" sz="2000" dirty="0" smtClean="0">
                <a:latin typeface="Open Sans"/>
                <a:ea typeface="Calibri" panose="020F0502020204030204" pitchFamily="34" charset="0"/>
                <a:cs typeface="Times New Roman" panose="02020603050405020304" pitchFamily="18" charset="0"/>
              </a:rPr>
              <a:t>– Inne środki </a:t>
            </a:r>
            <a:r>
              <a:rPr lang="pl-PL" sz="2000" dirty="0">
                <a:latin typeface="Open Sans"/>
                <a:ea typeface="Calibri" panose="020F0502020204030204" pitchFamily="34" charset="0"/>
                <a:cs typeface="Times New Roman" panose="02020603050405020304" pitchFamily="18" charset="0"/>
              </a:rPr>
              <a:t>trwałe </a:t>
            </a: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
        <p:nvSpPr>
          <p:cNvPr id="4" name="Tytuł 1"/>
          <p:cNvSpPr>
            <a:spLocks noGrp="1"/>
          </p:cNvSpPr>
          <p:nvPr>
            <p:ph type="title"/>
          </p:nvPr>
        </p:nvSpPr>
        <p:spPr>
          <a:xfrm>
            <a:off x="1169442" y="1043533"/>
            <a:ext cx="8451657" cy="936104"/>
          </a:xfrm>
        </p:spPr>
        <p:txBody>
          <a:bodyPr anchor="t">
            <a:normAutofit/>
          </a:bodyPr>
          <a:lstStyle/>
          <a:p>
            <a:pPr lvl="0" algn="ctr">
              <a:lnSpc>
                <a:spcPct val="150000"/>
              </a:lnSpc>
            </a:pPr>
            <a:r>
              <a:rPr lang="pl-PL" sz="2000" i="1" u="sng" cap="all" dirty="0">
                <a:solidFill>
                  <a:schemeClr val="accent1">
                    <a:lumMod val="75000"/>
                  </a:schemeClr>
                </a:solidFill>
              </a:rPr>
              <a:t>WYODRĘBNIONA EWIDENCJA ŚRODKÓW TRWAŁYCH ORAZ UMORZENIA</a:t>
            </a:r>
          </a:p>
        </p:txBody>
      </p:sp>
    </p:spTree>
    <p:extLst>
      <p:ext uri="{BB962C8B-B14F-4D97-AF65-F5344CB8AC3E}">
        <p14:creationId xmlns:p14="http://schemas.microsoft.com/office/powerpoint/2010/main" val="2827408988"/>
      </p:ext>
    </p:extLst>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Podtytuł 2"/>
          <p:cNvSpPr>
            <a:spLocks noGrp="1"/>
          </p:cNvSpPr>
          <p:nvPr>
            <p:ph idx="1"/>
          </p:nvPr>
        </p:nvSpPr>
        <p:spPr>
          <a:xfrm>
            <a:off x="1169442" y="2411685"/>
            <a:ext cx="8514118" cy="4248472"/>
          </a:xfrm>
        </p:spPr>
        <p:txBody>
          <a:bodyPr>
            <a:normAutofit/>
          </a:bodyPr>
          <a:lstStyle/>
          <a:p>
            <a:pPr marL="0" indent="0" algn="just">
              <a:lnSpc>
                <a:spcPct val="120000"/>
              </a:lnSpc>
              <a:buNone/>
            </a:pPr>
            <a:r>
              <a:rPr lang="pl-PL" sz="2000" dirty="0">
                <a:latin typeface="Open Sans"/>
                <a:ea typeface="Calibri" panose="020F0502020204030204" pitchFamily="34" charset="0"/>
                <a:cs typeface="Times New Roman" panose="02020603050405020304" pitchFamily="18" charset="0"/>
              </a:rPr>
              <a:t>071 </a:t>
            </a:r>
            <a:r>
              <a:rPr lang="pl-PL" sz="2000" dirty="0" smtClean="0">
                <a:latin typeface="Open Sans"/>
                <a:ea typeface="Calibri" panose="020F0502020204030204" pitchFamily="34" charset="0"/>
                <a:cs typeface="Times New Roman" panose="02020603050405020304" pitchFamily="18" charset="0"/>
              </a:rPr>
              <a:t>– Umorzenie środków </a:t>
            </a:r>
            <a:r>
              <a:rPr lang="pl-PL" sz="2000" dirty="0">
                <a:latin typeface="Open Sans"/>
                <a:ea typeface="Calibri" panose="020F0502020204030204" pitchFamily="34" charset="0"/>
                <a:cs typeface="Times New Roman" panose="02020603050405020304" pitchFamily="18" charset="0"/>
              </a:rPr>
              <a:t>trwałych </a:t>
            </a:r>
          </a:p>
          <a:p>
            <a:pPr marL="503971" lvl="1" indent="0" algn="just">
              <a:lnSpc>
                <a:spcPct val="120000"/>
              </a:lnSpc>
              <a:buNone/>
            </a:pPr>
            <a:r>
              <a:rPr lang="pl-PL" sz="2000" dirty="0">
                <a:latin typeface="Open Sans"/>
                <a:ea typeface="Calibri" panose="020F0502020204030204" pitchFamily="34" charset="0"/>
                <a:cs typeface="Times New Roman" panose="02020603050405020304" pitchFamily="18" charset="0"/>
              </a:rPr>
              <a:t>071-1 </a:t>
            </a:r>
            <a:r>
              <a:rPr lang="pl-PL" sz="2000" dirty="0" smtClean="0">
                <a:latin typeface="Open Sans"/>
                <a:ea typeface="Calibri" panose="020F0502020204030204" pitchFamily="34" charset="0"/>
                <a:cs typeface="Times New Roman" panose="02020603050405020304" pitchFamily="18" charset="0"/>
              </a:rPr>
              <a:t>– Prawa użytkowania </a:t>
            </a:r>
            <a:r>
              <a:rPr lang="pl-PL" sz="2000" dirty="0">
                <a:latin typeface="Open Sans"/>
                <a:ea typeface="Calibri" panose="020F0502020204030204" pitchFamily="34" charset="0"/>
                <a:cs typeface="Times New Roman" panose="02020603050405020304" pitchFamily="18" charset="0"/>
              </a:rPr>
              <a:t>wieczystego gruntów </a:t>
            </a:r>
          </a:p>
          <a:p>
            <a:pPr marL="503971" lvl="1" indent="0" algn="just">
              <a:lnSpc>
                <a:spcPct val="120000"/>
              </a:lnSpc>
              <a:buNone/>
            </a:pPr>
            <a:r>
              <a:rPr lang="pl-PL" sz="2000" dirty="0">
                <a:latin typeface="Open Sans"/>
                <a:ea typeface="Calibri" panose="020F0502020204030204" pitchFamily="34" charset="0"/>
                <a:cs typeface="Times New Roman" panose="02020603050405020304" pitchFamily="18" charset="0"/>
              </a:rPr>
              <a:t>071-2 </a:t>
            </a:r>
            <a:r>
              <a:rPr lang="pl-PL" sz="2000" dirty="0" smtClean="0">
                <a:latin typeface="Open Sans"/>
                <a:ea typeface="Calibri" panose="020F0502020204030204" pitchFamily="34" charset="0"/>
                <a:cs typeface="Times New Roman" panose="02020603050405020304" pitchFamily="18" charset="0"/>
              </a:rPr>
              <a:t>– Budynki i </a:t>
            </a:r>
            <a:r>
              <a:rPr lang="pl-PL" sz="2000" dirty="0">
                <a:latin typeface="Open Sans"/>
                <a:ea typeface="Calibri" panose="020F0502020204030204" pitchFamily="34" charset="0"/>
                <a:cs typeface="Times New Roman" panose="02020603050405020304" pitchFamily="18" charset="0"/>
              </a:rPr>
              <a:t>lokale </a:t>
            </a:r>
          </a:p>
          <a:p>
            <a:pPr marL="503971" lvl="1" indent="0" algn="just">
              <a:lnSpc>
                <a:spcPct val="120000"/>
              </a:lnSpc>
              <a:buNone/>
            </a:pPr>
            <a:r>
              <a:rPr lang="pl-PL" sz="2000" dirty="0">
                <a:latin typeface="Open Sans"/>
                <a:ea typeface="Calibri" panose="020F0502020204030204" pitchFamily="34" charset="0"/>
                <a:cs typeface="Times New Roman" panose="02020603050405020304" pitchFamily="18" charset="0"/>
              </a:rPr>
              <a:t>071-3 </a:t>
            </a:r>
            <a:r>
              <a:rPr lang="pl-PL" sz="2000" dirty="0" smtClean="0">
                <a:latin typeface="Open Sans"/>
                <a:ea typeface="Calibri" panose="020F0502020204030204" pitchFamily="34" charset="0"/>
                <a:cs typeface="Times New Roman" panose="02020603050405020304" pitchFamily="18" charset="0"/>
              </a:rPr>
              <a:t>– Urządzenia techniczne </a:t>
            </a:r>
            <a:r>
              <a:rPr lang="pl-PL" sz="2000" dirty="0">
                <a:latin typeface="Open Sans"/>
                <a:ea typeface="Calibri" panose="020F0502020204030204" pitchFamily="34" charset="0"/>
                <a:cs typeface="Times New Roman" panose="02020603050405020304" pitchFamily="18" charset="0"/>
              </a:rPr>
              <a:t>i komputery – działalność podstawowa </a:t>
            </a:r>
          </a:p>
          <a:p>
            <a:pPr marL="503971" lvl="1" indent="0" algn="just">
              <a:lnSpc>
                <a:spcPct val="120000"/>
              </a:lnSpc>
              <a:buNone/>
            </a:pPr>
            <a:r>
              <a:rPr lang="pl-PL" sz="2000" dirty="0" smtClean="0">
                <a:latin typeface="Open Sans"/>
                <a:ea typeface="Calibri" panose="020F0502020204030204" pitchFamily="34" charset="0"/>
                <a:cs typeface="Times New Roman" panose="02020603050405020304" pitchFamily="18" charset="0"/>
              </a:rPr>
              <a:t>071-100-3 </a:t>
            </a:r>
            <a:r>
              <a:rPr lang="pl-PL" sz="2000" dirty="0">
                <a:latin typeface="Open Sans"/>
                <a:ea typeface="Calibri" panose="020F0502020204030204" pitchFamily="34" charset="0"/>
                <a:cs typeface="Times New Roman" panose="02020603050405020304" pitchFamily="18" charset="0"/>
              </a:rPr>
              <a:t>– Komputery – Projekt X </a:t>
            </a:r>
          </a:p>
          <a:p>
            <a:pPr marL="503971" lvl="1" indent="0" algn="just">
              <a:lnSpc>
                <a:spcPct val="120000"/>
              </a:lnSpc>
              <a:buNone/>
            </a:pPr>
            <a:r>
              <a:rPr lang="pl-PL" sz="2000" dirty="0" smtClean="0">
                <a:latin typeface="Open Sans"/>
                <a:ea typeface="Calibri" panose="020F0502020204030204" pitchFamily="34" charset="0"/>
                <a:cs typeface="Times New Roman" panose="02020603050405020304" pitchFamily="18" charset="0"/>
              </a:rPr>
              <a:t>071-101-3 </a:t>
            </a:r>
            <a:r>
              <a:rPr lang="pl-PL" sz="2000" dirty="0">
                <a:latin typeface="Open Sans"/>
                <a:ea typeface="Calibri" panose="020F0502020204030204" pitchFamily="34" charset="0"/>
                <a:cs typeface="Times New Roman" panose="02020603050405020304" pitchFamily="18" charset="0"/>
              </a:rPr>
              <a:t>– Komputery – Projekt Y </a:t>
            </a:r>
          </a:p>
          <a:p>
            <a:pPr marL="503971" lvl="1" indent="0" algn="just">
              <a:lnSpc>
                <a:spcPct val="120000"/>
              </a:lnSpc>
              <a:buNone/>
            </a:pPr>
            <a:r>
              <a:rPr lang="pl-PL" sz="2000" dirty="0">
                <a:latin typeface="Open Sans"/>
                <a:ea typeface="Calibri" panose="020F0502020204030204" pitchFamily="34" charset="0"/>
                <a:cs typeface="Times New Roman" panose="02020603050405020304" pitchFamily="18" charset="0"/>
              </a:rPr>
              <a:t>071-4 </a:t>
            </a:r>
            <a:r>
              <a:rPr lang="pl-PL" sz="2000" dirty="0" smtClean="0">
                <a:latin typeface="Open Sans"/>
                <a:ea typeface="Calibri" panose="020F0502020204030204" pitchFamily="34" charset="0"/>
                <a:cs typeface="Times New Roman" panose="02020603050405020304" pitchFamily="18" charset="0"/>
              </a:rPr>
              <a:t>– Inne środki </a:t>
            </a:r>
            <a:r>
              <a:rPr lang="pl-PL" sz="2000" dirty="0">
                <a:latin typeface="Open Sans"/>
                <a:ea typeface="Calibri" panose="020F0502020204030204" pitchFamily="34" charset="0"/>
                <a:cs typeface="Times New Roman" panose="02020603050405020304" pitchFamily="18" charset="0"/>
              </a:rPr>
              <a:t>trwałe </a:t>
            </a: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
        <p:nvSpPr>
          <p:cNvPr id="4" name="Tytuł 1"/>
          <p:cNvSpPr>
            <a:spLocks noGrp="1"/>
          </p:cNvSpPr>
          <p:nvPr>
            <p:ph type="title"/>
          </p:nvPr>
        </p:nvSpPr>
        <p:spPr>
          <a:xfrm>
            <a:off x="1169442" y="1043533"/>
            <a:ext cx="8451657" cy="936104"/>
          </a:xfrm>
        </p:spPr>
        <p:txBody>
          <a:bodyPr anchor="t">
            <a:normAutofit/>
          </a:bodyPr>
          <a:lstStyle/>
          <a:p>
            <a:pPr lvl="0" algn="ctr">
              <a:lnSpc>
                <a:spcPct val="150000"/>
              </a:lnSpc>
            </a:pPr>
            <a:r>
              <a:rPr lang="pl-PL" sz="2000" i="1" u="sng" cap="all" dirty="0">
                <a:solidFill>
                  <a:schemeClr val="accent1">
                    <a:lumMod val="75000"/>
                  </a:schemeClr>
                </a:solidFill>
              </a:rPr>
              <a:t>WYODRĘBNIONA EWIDENCJA ŚRODKÓW TRWAŁYCH ORAZ UMORZENIA</a:t>
            </a:r>
          </a:p>
        </p:txBody>
      </p:sp>
    </p:spTree>
    <p:extLst>
      <p:ext uri="{BB962C8B-B14F-4D97-AF65-F5344CB8AC3E}">
        <p14:creationId xmlns:p14="http://schemas.microsoft.com/office/powerpoint/2010/main" val="2290862598"/>
      </p:ext>
    </p:extLst>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Podtytuł 2"/>
          <p:cNvSpPr>
            <a:spLocks noGrp="1"/>
          </p:cNvSpPr>
          <p:nvPr>
            <p:ph idx="1"/>
          </p:nvPr>
        </p:nvSpPr>
        <p:spPr>
          <a:xfrm>
            <a:off x="1313458" y="2267669"/>
            <a:ext cx="8555425" cy="4485733"/>
          </a:xfrm>
        </p:spPr>
        <p:txBody>
          <a:bodyPr>
            <a:normAutofit/>
          </a:bodyPr>
          <a:lstStyle/>
          <a:p>
            <a:pPr marL="0" indent="0" algn="just">
              <a:lnSpc>
                <a:spcPct val="120000"/>
              </a:lnSpc>
              <a:buNone/>
            </a:pPr>
            <a:r>
              <a:rPr lang="pl-PL" sz="2000" b="1" i="1" dirty="0">
                <a:latin typeface="Open Sans"/>
                <a:ea typeface="Calibri" panose="020F0502020204030204" pitchFamily="34" charset="0"/>
                <a:cs typeface="Times New Roman" panose="02020603050405020304" pitchFamily="18" charset="0"/>
              </a:rPr>
              <a:t>Przykład nr II: </a:t>
            </a:r>
            <a:endParaRPr lang="pl-PL" sz="2000" dirty="0">
              <a:latin typeface="Open Sans"/>
              <a:ea typeface="Calibri" panose="020F0502020204030204" pitchFamily="34" charset="0"/>
              <a:cs typeface="Times New Roman" panose="02020603050405020304" pitchFamily="18" charset="0"/>
            </a:endParaRPr>
          </a:p>
          <a:p>
            <a:pPr marL="0" indent="0" algn="just">
              <a:lnSpc>
                <a:spcPct val="120000"/>
              </a:lnSpc>
              <a:buNone/>
            </a:pPr>
            <a:r>
              <a:rPr lang="pl-PL" sz="2000" dirty="0">
                <a:latin typeface="Open Sans"/>
                <a:ea typeface="Calibri" panose="020F0502020204030204" pitchFamily="34" charset="0"/>
                <a:cs typeface="Times New Roman" panose="02020603050405020304" pitchFamily="18" charset="0"/>
              </a:rPr>
              <a:t>013 – Pozostałe Środki Trwałe </a:t>
            </a:r>
          </a:p>
          <a:p>
            <a:pPr marL="503971" lvl="1" indent="0" algn="just">
              <a:lnSpc>
                <a:spcPct val="120000"/>
              </a:lnSpc>
              <a:buNone/>
            </a:pPr>
            <a:r>
              <a:rPr lang="pl-PL" sz="2000" dirty="0">
                <a:latin typeface="Open Sans"/>
                <a:ea typeface="Calibri" panose="020F0502020204030204" pitchFamily="34" charset="0"/>
                <a:cs typeface="Times New Roman" panose="02020603050405020304" pitchFamily="18" charset="0"/>
              </a:rPr>
              <a:t>013-1 </a:t>
            </a:r>
            <a:r>
              <a:rPr lang="pl-PL" sz="2000" dirty="0" smtClean="0">
                <a:latin typeface="Open Sans"/>
                <a:ea typeface="Calibri" panose="020F0502020204030204" pitchFamily="34" charset="0"/>
                <a:cs typeface="Times New Roman" panose="02020603050405020304" pitchFamily="18" charset="0"/>
              </a:rPr>
              <a:t>– Inne środki </a:t>
            </a:r>
            <a:r>
              <a:rPr lang="pl-PL" sz="2000" dirty="0">
                <a:latin typeface="Open Sans"/>
                <a:ea typeface="Calibri" panose="020F0502020204030204" pitchFamily="34" charset="0"/>
                <a:cs typeface="Times New Roman" panose="02020603050405020304" pitchFamily="18" charset="0"/>
              </a:rPr>
              <a:t>trwałe </a:t>
            </a:r>
          </a:p>
          <a:p>
            <a:pPr marL="503971" lvl="1" indent="0" algn="just">
              <a:lnSpc>
                <a:spcPct val="120000"/>
              </a:lnSpc>
              <a:buNone/>
            </a:pPr>
            <a:r>
              <a:rPr lang="pl-PL" sz="2000" dirty="0" smtClean="0">
                <a:latin typeface="Open Sans"/>
                <a:ea typeface="Calibri" panose="020F0502020204030204" pitchFamily="34" charset="0"/>
                <a:cs typeface="Times New Roman" panose="02020603050405020304" pitchFamily="18" charset="0"/>
              </a:rPr>
              <a:t>013-100-1 </a:t>
            </a:r>
            <a:r>
              <a:rPr lang="pl-PL" sz="2000" dirty="0">
                <a:latin typeface="Open Sans"/>
                <a:ea typeface="Calibri" panose="020F0502020204030204" pitchFamily="34" charset="0"/>
                <a:cs typeface="Times New Roman" panose="02020603050405020304" pitchFamily="18" charset="0"/>
              </a:rPr>
              <a:t>– Inne środki trwałe projekt X </a:t>
            </a:r>
          </a:p>
          <a:p>
            <a:pPr marL="0" indent="0" algn="just">
              <a:lnSpc>
                <a:spcPct val="120000"/>
              </a:lnSpc>
              <a:buNone/>
            </a:pPr>
            <a:r>
              <a:rPr lang="pl-PL" sz="2000" dirty="0">
                <a:latin typeface="Open Sans"/>
                <a:ea typeface="Calibri" panose="020F0502020204030204" pitchFamily="34" charset="0"/>
                <a:cs typeface="Times New Roman" panose="02020603050405020304" pitchFamily="18" charset="0"/>
              </a:rPr>
              <a:t>072 </a:t>
            </a:r>
            <a:r>
              <a:rPr lang="pl-PL" sz="2000" dirty="0" smtClean="0">
                <a:latin typeface="Open Sans"/>
                <a:ea typeface="Calibri" panose="020F0502020204030204" pitchFamily="34" charset="0"/>
                <a:cs typeface="Times New Roman" panose="02020603050405020304" pitchFamily="18" charset="0"/>
              </a:rPr>
              <a:t>– Umorzenie pozostałych </a:t>
            </a:r>
            <a:r>
              <a:rPr lang="pl-PL" sz="2000" dirty="0">
                <a:latin typeface="Open Sans"/>
                <a:ea typeface="Calibri" panose="020F0502020204030204" pitchFamily="34" charset="0"/>
                <a:cs typeface="Times New Roman" panose="02020603050405020304" pitchFamily="18" charset="0"/>
              </a:rPr>
              <a:t>środków trwałych </a:t>
            </a:r>
          </a:p>
          <a:p>
            <a:pPr marL="503971" lvl="1" indent="0" algn="just">
              <a:lnSpc>
                <a:spcPct val="120000"/>
              </a:lnSpc>
              <a:buNone/>
            </a:pPr>
            <a:r>
              <a:rPr lang="pl-PL" sz="2000" dirty="0">
                <a:latin typeface="Open Sans"/>
                <a:ea typeface="Calibri" panose="020F0502020204030204" pitchFamily="34" charset="0"/>
                <a:cs typeface="Times New Roman" panose="02020603050405020304" pitchFamily="18" charset="0"/>
              </a:rPr>
              <a:t>072-1 </a:t>
            </a:r>
            <a:r>
              <a:rPr lang="pl-PL" sz="2000" dirty="0" smtClean="0">
                <a:latin typeface="Open Sans"/>
                <a:ea typeface="Calibri" panose="020F0502020204030204" pitchFamily="34" charset="0"/>
                <a:cs typeface="Times New Roman" panose="02020603050405020304" pitchFamily="18" charset="0"/>
              </a:rPr>
              <a:t>– umorzenie inne </a:t>
            </a:r>
            <a:r>
              <a:rPr lang="pl-PL" sz="2000" dirty="0">
                <a:latin typeface="Open Sans"/>
                <a:ea typeface="Calibri" panose="020F0502020204030204" pitchFamily="34" charset="0"/>
                <a:cs typeface="Times New Roman" panose="02020603050405020304" pitchFamily="18" charset="0"/>
              </a:rPr>
              <a:t>środki trwałe </a:t>
            </a:r>
          </a:p>
          <a:p>
            <a:pPr marL="503971" lvl="1" indent="0" algn="just">
              <a:lnSpc>
                <a:spcPct val="120000"/>
              </a:lnSpc>
              <a:buNone/>
            </a:pPr>
            <a:r>
              <a:rPr lang="pl-PL" sz="2000" dirty="0" smtClean="0">
                <a:latin typeface="Open Sans"/>
                <a:ea typeface="Calibri" panose="020F0502020204030204" pitchFamily="34" charset="0"/>
                <a:cs typeface="Times New Roman" panose="02020603050405020304" pitchFamily="18" charset="0"/>
              </a:rPr>
              <a:t>072-100-1 </a:t>
            </a:r>
            <a:r>
              <a:rPr lang="pl-PL" sz="2000" dirty="0">
                <a:latin typeface="Open Sans"/>
                <a:ea typeface="Calibri" panose="020F0502020204030204" pitchFamily="34" charset="0"/>
                <a:cs typeface="Times New Roman" panose="02020603050405020304" pitchFamily="18" charset="0"/>
              </a:rPr>
              <a:t>– umorzenie inne środki trwałe projekt X </a:t>
            </a:r>
          </a:p>
          <a:p>
            <a:pPr marL="0" indent="0" algn="just">
              <a:lnSpc>
                <a:spcPct val="120000"/>
              </a:lnSpc>
              <a:buNone/>
            </a:pPr>
            <a:r>
              <a:rPr lang="pl-PL" sz="2000" dirty="0">
                <a:latin typeface="Open Sans"/>
                <a:ea typeface="Calibri" panose="020F0502020204030204" pitchFamily="34" charset="0"/>
                <a:cs typeface="Times New Roman" panose="02020603050405020304" pitchFamily="18" charset="0"/>
              </a:rPr>
              <a:t>W jakikolwiek sposób jednostka będzie ewidencjonowała środki trwałe w polityce rachunkowości ma </a:t>
            </a:r>
            <a:r>
              <a:rPr lang="pl-PL" sz="2000" b="1" dirty="0">
                <a:latin typeface="Open Sans"/>
                <a:ea typeface="Calibri" panose="020F0502020204030204" pitchFamily="34" charset="0"/>
                <a:cs typeface="Times New Roman" panose="02020603050405020304" pitchFamily="18" charset="0"/>
              </a:rPr>
              <a:t>obowiązek opisać te zasady</a:t>
            </a: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
        <p:nvSpPr>
          <p:cNvPr id="4" name="Tytuł 1"/>
          <p:cNvSpPr>
            <a:spLocks noGrp="1"/>
          </p:cNvSpPr>
          <p:nvPr>
            <p:ph type="title"/>
          </p:nvPr>
        </p:nvSpPr>
        <p:spPr>
          <a:xfrm>
            <a:off x="1169442" y="1043533"/>
            <a:ext cx="8451657" cy="936104"/>
          </a:xfrm>
        </p:spPr>
        <p:txBody>
          <a:bodyPr anchor="t">
            <a:normAutofit/>
          </a:bodyPr>
          <a:lstStyle/>
          <a:p>
            <a:pPr lvl="0" algn="ctr">
              <a:lnSpc>
                <a:spcPct val="150000"/>
              </a:lnSpc>
            </a:pPr>
            <a:r>
              <a:rPr lang="pl-PL" sz="2000" i="1" u="sng" cap="all" dirty="0">
                <a:solidFill>
                  <a:schemeClr val="accent1">
                    <a:lumMod val="75000"/>
                  </a:schemeClr>
                </a:solidFill>
              </a:rPr>
              <a:t>WYODRĘBNIONA EWIDENCJA ŚRODKÓW TRWAŁYCH ORAZ UMORZENIA</a:t>
            </a:r>
          </a:p>
        </p:txBody>
      </p:sp>
    </p:spTree>
    <p:extLst>
      <p:ext uri="{BB962C8B-B14F-4D97-AF65-F5344CB8AC3E}">
        <p14:creationId xmlns:p14="http://schemas.microsoft.com/office/powerpoint/2010/main" val="1544067731"/>
      </p:ext>
    </p:extLst>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97434" y="2051645"/>
            <a:ext cx="8424936" cy="1008112"/>
          </a:xfrm>
        </p:spPr>
        <p:txBody>
          <a:bodyPr anchor="t">
            <a:noAutofit/>
          </a:bodyPr>
          <a:lstStyle/>
          <a:p>
            <a:pPr lvl="0" algn="ctr">
              <a:lnSpc>
                <a:spcPct val="150000"/>
              </a:lnSpc>
            </a:pPr>
            <a:r>
              <a:rPr lang="pl-PL" sz="2200" i="1" u="sng" cap="all" dirty="0">
                <a:solidFill>
                  <a:schemeClr val="accent1">
                    <a:lumMod val="75000"/>
                  </a:schemeClr>
                </a:solidFill>
              </a:rPr>
              <a:t>WYODRĘBNIENIE EWIDENCJI W PROJEKTACH INWESTYCYJNYCH</a:t>
            </a: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42463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Podtytuł 2"/>
          <p:cNvSpPr>
            <a:spLocks noGrp="1"/>
          </p:cNvSpPr>
          <p:nvPr>
            <p:ph idx="1"/>
          </p:nvPr>
        </p:nvSpPr>
        <p:spPr>
          <a:xfrm>
            <a:off x="953419" y="2339677"/>
            <a:ext cx="8730142" cy="4281804"/>
          </a:xfrm>
        </p:spPr>
        <p:txBody>
          <a:bodyPr>
            <a:normAutofit/>
          </a:bodyPr>
          <a:lstStyle/>
          <a:p>
            <a:pPr marL="0" indent="0" algn="just" fontAlgn="base">
              <a:lnSpc>
                <a:spcPct val="120000"/>
              </a:lnSpc>
              <a:buNone/>
            </a:pPr>
            <a:r>
              <a:rPr lang="pl-PL" sz="2000" dirty="0">
                <a:latin typeface="Open Sans"/>
                <a:ea typeface="Calibri" panose="020F0502020204030204" pitchFamily="34" charset="0"/>
                <a:cs typeface="Times New Roman" panose="02020603050405020304" pitchFamily="18" charset="0"/>
              </a:rPr>
              <a:t>W przypadku projektów inwestycyjnych zdecydowana większość operacji będzie ewidencjonowana na koncie 080 (081, 082 itp.) - </a:t>
            </a:r>
            <a:r>
              <a:rPr lang="pl-PL" sz="2000" b="1" u="sng" dirty="0">
                <a:latin typeface="Open Sans"/>
                <a:ea typeface="Calibri" panose="020F0502020204030204" pitchFamily="34" charset="0"/>
                <a:cs typeface="Times New Roman" panose="02020603050405020304" pitchFamily="18" charset="0"/>
              </a:rPr>
              <a:t>Środki trwałe w budowie</a:t>
            </a:r>
            <a:r>
              <a:rPr lang="pl-PL" sz="2000" dirty="0">
                <a:latin typeface="Open Sans"/>
                <a:ea typeface="Calibri" panose="020F0502020204030204" pitchFamily="34" charset="0"/>
                <a:cs typeface="Times New Roman" panose="02020603050405020304" pitchFamily="18" charset="0"/>
              </a:rPr>
              <a:t>. </a:t>
            </a:r>
          </a:p>
          <a:p>
            <a:pPr marL="0" indent="0" algn="just" fontAlgn="base">
              <a:lnSpc>
                <a:spcPct val="120000"/>
              </a:lnSpc>
              <a:buNone/>
            </a:pPr>
            <a:r>
              <a:rPr lang="pl-PL" sz="2000" dirty="0">
                <a:latin typeface="Open Sans"/>
                <a:ea typeface="Calibri" panose="020F0502020204030204" pitchFamily="34" charset="0"/>
                <a:cs typeface="Times New Roman" panose="02020603050405020304" pitchFamily="18" charset="0"/>
              </a:rPr>
              <a:t>Do kosztów środków trwałych w budowie zalicza się w szczególności koszty:</a:t>
            </a:r>
          </a:p>
          <a:p>
            <a:pPr marL="300723" indent="-300723" algn="just" fontAlgn="base">
              <a:lnSpc>
                <a:spcPct val="120000"/>
              </a:lnSpc>
              <a:buFont typeface="Wingdings" panose="05000000000000000000" pitchFamily="2" charset="2"/>
              <a:buChar char=""/>
            </a:pPr>
            <a:r>
              <a:rPr lang="pl-PL" sz="2000" dirty="0">
                <a:latin typeface="Open Sans"/>
                <a:ea typeface="Calibri" panose="020F0502020204030204" pitchFamily="34" charset="0"/>
                <a:cs typeface="Times New Roman" panose="02020603050405020304" pitchFamily="18" charset="0"/>
              </a:rPr>
              <a:t>dokumentacji projektowej </a:t>
            </a:r>
          </a:p>
          <a:p>
            <a:pPr marL="300723" indent="-300723" algn="just" fontAlgn="base">
              <a:lnSpc>
                <a:spcPct val="120000"/>
              </a:lnSpc>
              <a:buFont typeface="Wingdings" panose="05000000000000000000" pitchFamily="2" charset="2"/>
              <a:buChar char=""/>
            </a:pPr>
            <a:r>
              <a:rPr lang="pl-PL" sz="2000" dirty="0">
                <a:latin typeface="Open Sans"/>
                <a:ea typeface="Calibri" panose="020F0502020204030204" pitchFamily="34" charset="0"/>
                <a:cs typeface="Times New Roman" panose="02020603050405020304" pitchFamily="18" charset="0"/>
              </a:rPr>
              <a:t>nabycia gruntu i opłat za jego użytkowanie</a:t>
            </a:r>
          </a:p>
          <a:p>
            <a:pPr marL="300723" indent="-300723" algn="just" fontAlgn="base">
              <a:lnSpc>
                <a:spcPct val="120000"/>
              </a:lnSpc>
              <a:buFont typeface="Wingdings" panose="05000000000000000000" pitchFamily="2" charset="2"/>
              <a:buChar char=""/>
            </a:pPr>
            <a:r>
              <a:rPr lang="pl-PL" sz="2000" dirty="0">
                <a:latin typeface="Open Sans"/>
                <a:ea typeface="Calibri" panose="020F0502020204030204" pitchFamily="34" charset="0"/>
                <a:cs typeface="Times New Roman" panose="02020603050405020304" pitchFamily="18" charset="0"/>
              </a:rPr>
              <a:t>ubezpieczenia środków trwałych w budowie w okresie budowy</a:t>
            </a:r>
          </a:p>
          <a:p>
            <a:pPr marL="300723" indent="-300723" algn="just" fontAlgn="base">
              <a:lnSpc>
                <a:spcPct val="120000"/>
              </a:lnSpc>
              <a:buFont typeface="Wingdings" panose="05000000000000000000" pitchFamily="2" charset="2"/>
              <a:buChar char=""/>
            </a:pPr>
            <a:r>
              <a:rPr lang="pl-PL" sz="2000" dirty="0">
                <a:latin typeface="Open Sans"/>
                <a:ea typeface="Calibri" panose="020F0502020204030204" pitchFamily="34" charset="0"/>
                <a:cs typeface="Times New Roman" panose="02020603050405020304" pitchFamily="18" charset="0"/>
              </a:rPr>
              <a:t>przygotowania terenu pod budowę </a:t>
            </a: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
        <p:nvSpPr>
          <p:cNvPr id="4" name="Tytuł 1"/>
          <p:cNvSpPr>
            <a:spLocks noGrp="1"/>
          </p:cNvSpPr>
          <p:nvPr>
            <p:ph type="title"/>
          </p:nvPr>
        </p:nvSpPr>
        <p:spPr>
          <a:xfrm>
            <a:off x="1106022" y="1110214"/>
            <a:ext cx="8424936" cy="720080"/>
          </a:xfrm>
        </p:spPr>
        <p:txBody>
          <a:bodyPr anchor="t">
            <a:normAutofit/>
          </a:bodyPr>
          <a:lstStyle/>
          <a:p>
            <a:pPr lvl="0" algn="ctr">
              <a:lnSpc>
                <a:spcPct val="150000"/>
              </a:lnSpc>
            </a:pPr>
            <a:r>
              <a:rPr lang="pl-PL" sz="2000" i="1" u="sng" cap="all" dirty="0">
                <a:solidFill>
                  <a:schemeClr val="accent1">
                    <a:lumMod val="75000"/>
                  </a:schemeClr>
                </a:solidFill>
              </a:rPr>
              <a:t>WYODRĘBNIENIE EWIDENCJI W PROJEKTACH INWESTYCYJNYCH</a:t>
            </a:r>
          </a:p>
        </p:txBody>
      </p:sp>
    </p:spTree>
    <p:extLst>
      <p:ext uri="{BB962C8B-B14F-4D97-AF65-F5344CB8AC3E}">
        <p14:creationId xmlns:p14="http://schemas.microsoft.com/office/powerpoint/2010/main" val="2098617288"/>
      </p:ext>
    </p:extLst>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Podtytuł 2"/>
          <p:cNvSpPr>
            <a:spLocks noGrp="1"/>
          </p:cNvSpPr>
          <p:nvPr>
            <p:ph idx="1"/>
          </p:nvPr>
        </p:nvSpPr>
        <p:spPr>
          <a:xfrm>
            <a:off x="1106023" y="2195661"/>
            <a:ext cx="8577538" cy="4413725"/>
          </a:xfrm>
        </p:spPr>
        <p:txBody>
          <a:bodyPr>
            <a:normAutofit/>
          </a:bodyPr>
          <a:lstStyle/>
          <a:p>
            <a:pPr marL="300723" indent="-300723" algn="just" fontAlgn="base">
              <a:lnSpc>
                <a:spcPct val="120000"/>
              </a:lnSpc>
              <a:buFont typeface="Wingdings" panose="05000000000000000000" pitchFamily="2" charset="2"/>
              <a:buChar char=""/>
            </a:pPr>
            <a:r>
              <a:rPr lang="pl-PL" sz="2000" dirty="0">
                <a:latin typeface="Open Sans"/>
                <a:ea typeface="Calibri" panose="020F0502020204030204" pitchFamily="34" charset="0"/>
                <a:cs typeface="Times New Roman" panose="02020603050405020304" pitchFamily="18" charset="0"/>
              </a:rPr>
              <a:t>wznoszenia budynków i budowli</a:t>
            </a:r>
          </a:p>
          <a:p>
            <a:pPr marL="300723" indent="-300723" algn="just" fontAlgn="base">
              <a:lnSpc>
                <a:spcPct val="120000"/>
              </a:lnSpc>
              <a:buFont typeface="Wingdings" panose="05000000000000000000" pitchFamily="2" charset="2"/>
              <a:buChar char=""/>
            </a:pPr>
            <a:r>
              <a:rPr lang="pl-PL" sz="2000" dirty="0">
                <a:latin typeface="Open Sans"/>
                <a:ea typeface="Calibri" panose="020F0502020204030204" pitchFamily="34" charset="0"/>
                <a:cs typeface="Times New Roman" panose="02020603050405020304" pitchFamily="18" charset="0"/>
              </a:rPr>
              <a:t>nadzoru autorskiego, generalnego wykonawcy i inwestorskiego</a:t>
            </a:r>
          </a:p>
          <a:p>
            <a:pPr marL="300723" indent="-300723" algn="just" fontAlgn="base">
              <a:lnSpc>
                <a:spcPct val="120000"/>
              </a:lnSpc>
              <a:buFont typeface="Wingdings" panose="05000000000000000000" pitchFamily="2" charset="2"/>
              <a:buChar char=""/>
            </a:pPr>
            <a:r>
              <a:rPr lang="pl-PL" sz="2000" dirty="0">
                <a:latin typeface="Open Sans"/>
                <a:ea typeface="Calibri" panose="020F0502020204030204" pitchFamily="34" charset="0"/>
                <a:cs typeface="Times New Roman" panose="02020603050405020304" pitchFamily="18" charset="0"/>
              </a:rPr>
              <a:t>materiałów i części zamiennych maszyn i urządzeń wydawanych z magazynu własnego do budowy środków trwałych w budowie</a:t>
            </a:r>
          </a:p>
          <a:p>
            <a:pPr marL="300723" indent="-300723" algn="just" fontAlgn="base">
              <a:lnSpc>
                <a:spcPct val="120000"/>
              </a:lnSpc>
              <a:buFont typeface="Wingdings" panose="05000000000000000000" pitchFamily="2" charset="2"/>
              <a:buChar char=""/>
            </a:pPr>
            <a:r>
              <a:rPr lang="pl-PL" sz="2000" dirty="0">
                <a:latin typeface="Open Sans"/>
                <a:ea typeface="Calibri" panose="020F0502020204030204" pitchFamily="34" charset="0"/>
                <a:cs typeface="Times New Roman" panose="02020603050405020304" pitchFamily="18" charset="0"/>
              </a:rPr>
              <a:t>wynagrodzeń pracowników fizycznych zatrudnionych na budowie</a:t>
            </a:r>
          </a:p>
          <a:p>
            <a:pPr marL="300723" indent="-300723" algn="just" fontAlgn="base">
              <a:lnSpc>
                <a:spcPct val="120000"/>
              </a:lnSpc>
              <a:buFont typeface="Wingdings" panose="05000000000000000000" pitchFamily="2" charset="2"/>
              <a:buChar char=""/>
            </a:pPr>
            <a:r>
              <a:rPr lang="pl-PL" sz="2000" dirty="0">
                <a:latin typeface="Open Sans"/>
                <a:ea typeface="Calibri" panose="020F0502020204030204" pitchFamily="34" charset="0"/>
                <a:cs typeface="Times New Roman" panose="02020603050405020304" pitchFamily="18" charset="0"/>
              </a:rPr>
              <a:t>dostaw i usług obcych wykonawców</a:t>
            </a:r>
          </a:p>
          <a:p>
            <a:pPr marL="300723" indent="-300723" algn="just" fontAlgn="base">
              <a:lnSpc>
                <a:spcPct val="120000"/>
              </a:lnSpc>
              <a:buFont typeface="Wingdings" panose="05000000000000000000" pitchFamily="2" charset="2"/>
              <a:buChar char=""/>
            </a:pPr>
            <a:r>
              <a:rPr lang="pl-PL" sz="2000" dirty="0">
                <a:latin typeface="Open Sans"/>
                <a:ea typeface="Calibri" panose="020F0502020204030204" pitchFamily="34" charset="0"/>
                <a:cs typeface="Times New Roman" panose="02020603050405020304" pitchFamily="18" charset="0"/>
              </a:rPr>
              <a:t>odsetek, prowizji i ujemnych różnic kursowych od kredytów i pożyczek za okres realizacji środków trwałych w budowie.</a:t>
            </a: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
        <p:nvSpPr>
          <p:cNvPr id="4" name="Tytuł 1"/>
          <p:cNvSpPr>
            <a:spLocks noGrp="1"/>
          </p:cNvSpPr>
          <p:nvPr>
            <p:ph type="title"/>
          </p:nvPr>
        </p:nvSpPr>
        <p:spPr>
          <a:xfrm>
            <a:off x="1106022" y="1110214"/>
            <a:ext cx="8424936" cy="720080"/>
          </a:xfrm>
        </p:spPr>
        <p:txBody>
          <a:bodyPr anchor="t">
            <a:normAutofit/>
          </a:bodyPr>
          <a:lstStyle/>
          <a:p>
            <a:pPr lvl="0" algn="ctr">
              <a:lnSpc>
                <a:spcPct val="150000"/>
              </a:lnSpc>
            </a:pPr>
            <a:r>
              <a:rPr lang="pl-PL" sz="2000" i="1" u="sng" cap="all" dirty="0">
                <a:solidFill>
                  <a:schemeClr val="accent1">
                    <a:lumMod val="75000"/>
                  </a:schemeClr>
                </a:solidFill>
              </a:rPr>
              <a:t>WYODRĘBNIENIE EWIDENCJI W PROJEKTACH INWESTYCYJNYCH</a:t>
            </a:r>
          </a:p>
        </p:txBody>
      </p:sp>
    </p:spTree>
    <p:extLst>
      <p:ext uri="{BB962C8B-B14F-4D97-AF65-F5344CB8AC3E}">
        <p14:creationId xmlns:p14="http://schemas.microsoft.com/office/powerpoint/2010/main" val="51811555"/>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p:txBody>
          <a:bodyPr>
            <a:normAutofit/>
          </a:bodyPr>
          <a:lstStyle/>
          <a:p>
            <a:pPr algn="ctr">
              <a:lnSpc>
                <a:spcPct val="100000"/>
              </a:lnSpc>
            </a:pPr>
            <a:r>
              <a:rPr lang="pl-PL" sz="2200" dirty="0"/>
              <a:t>Podstawy prawne prowadzenia wyodrębnionej ewidencji księgowej w perspektywie finansowej 2021-2027</a:t>
            </a:r>
          </a:p>
        </p:txBody>
      </p:sp>
      <p:sp>
        <p:nvSpPr>
          <p:cNvPr id="3" name="Symbol zastępczy zawartości 2"/>
          <p:cNvSpPr>
            <a:spLocks noGrp="1"/>
          </p:cNvSpPr>
          <p:nvPr>
            <p:ph idx="1"/>
          </p:nvPr>
        </p:nvSpPr>
        <p:spPr>
          <a:xfrm>
            <a:off x="1036078" y="1835621"/>
            <a:ext cx="8665536" cy="5256584"/>
          </a:xfrm>
        </p:spPr>
        <p:txBody>
          <a:bodyPr>
            <a:noAutofit/>
          </a:bodyPr>
          <a:lstStyle/>
          <a:p>
            <a:pPr marL="0" indent="0" algn="ctr">
              <a:lnSpc>
                <a:spcPct val="120000"/>
              </a:lnSpc>
              <a:buNone/>
            </a:pPr>
            <a:r>
              <a:rPr lang="pl-PL" sz="2000" b="1" i="1" dirty="0" smtClean="0"/>
              <a:t>Artykuł 74</a:t>
            </a:r>
            <a:endParaRPr lang="pl-PL" sz="2000" b="1" dirty="0"/>
          </a:p>
          <a:p>
            <a:pPr marL="342900" indent="-342900" algn="just">
              <a:lnSpc>
                <a:spcPct val="120000"/>
              </a:lnSpc>
              <a:buFont typeface="+mj-lt"/>
              <a:buAutoNum type="arabicPeriod"/>
            </a:pPr>
            <a:r>
              <a:rPr lang="pl-PL" sz="2000" b="1" i="1" dirty="0"/>
              <a:t>Zarządzanie programem przez instytucję </a:t>
            </a:r>
            <a:r>
              <a:rPr lang="pl-PL" sz="2000" b="1" i="1" dirty="0" smtClean="0"/>
              <a:t>zarządzającą:</a:t>
            </a:r>
            <a:endParaRPr lang="pl-PL" sz="2000" i="1" dirty="0"/>
          </a:p>
          <a:p>
            <a:pPr marL="342900" indent="-342900" algn="just">
              <a:lnSpc>
                <a:spcPct val="120000"/>
              </a:lnSpc>
              <a:spcBef>
                <a:spcPts val="1800"/>
              </a:spcBef>
              <a:spcAft>
                <a:spcPts val="600"/>
              </a:spcAft>
              <a:buFont typeface="+mj-lt"/>
              <a:buAutoNum type="alphaLcParenR"/>
            </a:pPr>
            <a:r>
              <a:rPr lang="pl-PL" sz="2000" i="1" dirty="0"/>
              <a:t>Instytucja zarządzająca</a:t>
            </a:r>
            <a:r>
              <a:rPr lang="pl-PL" sz="2000" i="1" dirty="0" smtClean="0"/>
              <a:t>: przeprowadza </a:t>
            </a:r>
            <a:r>
              <a:rPr lang="pl-PL" sz="2000" i="1" dirty="0"/>
              <a:t>weryfikacje zarządcze w celu sprawdzenia, czy dofinansowane produkty i usługi zostały dostarczone, czy operacja jest zgodna z mającym zastosowanie prawem, z programem i warunkami wsparcia operacji, oraz:</a:t>
            </a:r>
          </a:p>
          <a:p>
            <a:pPr marL="361950" indent="0" algn="just">
              <a:lnSpc>
                <a:spcPct val="120000"/>
              </a:lnSpc>
              <a:spcBef>
                <a:spcPts val="1800"/>
              </a:spcBef>
              <a:spcAft>
                <a:spcPts val="600"/>
              </a:spcAft>
              <a:buNone/>
            </a:pPr>
            <a:r>
              <a:rPr lang="pl-PL" sz="2000" i="1" dirty="0"/>
              <a:t>(i)w przypadku gdy koszty mają zostać zrefundowane na podstawie art. 53 ust. 1 lit. a) </a:t>
            </a:r>
            <a:r>
              <a:rPr lang="pl-PL" sz="2000" i="1" dirty="0" smtClean="0"/>
              <a:t>(</a:t>
            </a:r>
            <a:r>
              <a:rPr lang="pl-PL" sz="2000" b="1" i="1" dirty="0" smtClean="0">
                <a:solidFill>
                  <a:srgbClr val="FF0000"/>
                </a:solidFill>
              </a:rPr>
              <a:t>koszty faktycznie poniesione</a:t>
            </a:r>
            <a:r>
              <a:rPr lang="pl-PL" sz="2000" i="1" dirty="0" smtClean="0"/>
              <a:t>) – </a:t>
            </a:r>
            <a:r>
              <a:rPr lang="pl-PL" sz="2000" b="1" i="1" dirty="0"/>
              <a:t>czy kwota wydatków, o której refundację występują beneficjenci, w odniesieniu do tych kosztów została wypłacona </a:t>
            </a:r>
            <a:r>
              <a:rPr lang="pl-PL" sz="2000" b="1" i="1" dirty="0">
                <a:solidFill>
                  <a:srgbClr val="FF0000"/>
                </a:solidFill>
              </a:rPr>
              <a:t>oraz czy beneficjenci prowadzą odrębne zapisy księgowe lub stosują odpowiednie kody księgowe dla wszystkich transakcji związanych z operacją</a:t>
            </a:r>
            <a:r>
              <a:rPr lang="pl-PL" sz="2000" i="1" dirty="0" smtClean="0">
                <a:solidFill>
                  <a:srgbClr val="FF0000"/>
                </a:solidFill>
              </a:rPr>
              <a:t>;</a:t>
            </a:r>
            <a:endParaRPr lang="pl-PL" sz="2000" i="1" dirty="0">
              <a:solidFill>
                <a:srgbClr val="FF0000"/>
              </a:solidFill>
            </a:endParaRP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901770" y="392049"/>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183466092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Podtytuł 2"/>
          <p:cNvSpPr>
            <a:spLocks noGrp="1"/>
          </p:cNvSpPr>
          <p:nvPr>
            <p:ph idx="1"/>
          </p:nvPr>
        </p:nvSpPr>
        <p:spPr>
          <a:xfrm>
            <a:off x="1097434" y="2339677"/>
            <a:ext cx="8598911" cy="4341717"/>
          </a:xfrm>
        </p:spPr>
        <p:txBody>
          <a:bodyPr>
            <a:normAutofit/>
          </a:bodyPr>
          <a:lstStyle/>
          <a:p>
            <a:pPr algn="just" fontAlgn="base">
              <a:lnSpc>
                <a:spcPct val="120000"/>
              </a:lnSpc>
              <a:spcAft>
                <a:spcPts val="1200"/>
              </a:spcAft>
            </a:pPr>
            <a:r>
              <a:rPr lang="pl-PL" sz="2000" dirty="0">
                <a:latin typeface="Open Sans"/>
                <a:ea typeface="Calibri" panose="020F0502020204030204" pitchFamily="34" charset="0"/>
                <a:cs typeface="Times New Roman" panose="02020603050405020304" pitchFamily="18" charset="0"/>
              </a:rPr>
              <a:t>Rozliczenie kosztów środków trwałych w budowie następuje pod datą przyjęcia środka trwałego do używania, ale nie później niż pod datą zakończenia środków trwałych w budowie. </a:t>
            </a:r>
          </a:p>
          <a:p>
            <a:pPr algn="just" fontAlgn="base">
              <a:lnSpc>
                <a:spcPct val="120000"/>
              </a:lnSpc>
              <a:spcAft>
                <a:spcPts val="1200"/>
              </a:spcAft>
            </a:pPr>
            <a:r>
              <a:rPr lang="pl-PL" sz="2000" dirty="0">
                <a:latin typeface="Open Sans"/>
                <a:ea typeface="Calibri" panose="020F0502020204030204" pitchFamily="34" charset="0"/>
                <a:cs typeface="Times New Roman" panose="02020603050405020304" pitchFamily="18" charset="0"/>
              </a:rPr>
              <a:t>Wartość uzyskanych środków trwałych z inwestycji przenosi się z konta 080 - Środki trwałe w budowie, na konto 011 - Środki trwałe zaliczając do poszczególnych grup rodzajowych.</a:t>
            </a: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
        <p:nvSpPr>
          <p:cNvPr id="4" name="Tytuł 1"/>
          <p:cNvSpPr>
            <a:spLocks noGrp="1"/>
          </p:cNvSpPr>
          <p:nvPr>
            <p:ph type="title"/>
          </p:nvPr>
        </p:nvSpPr>
        <p:spPr>
          <a:xfrm>
            <a:off x="1106022" y="1110214"/>
            <a:ext cx="8424936" cy="720080"/>
          </a:xfrm>
        </p:spPr>
        <p:txBody>
          <a:bodyPr anchor="t">
            <a:normAutofit/>
          </a:bodyPr>
          <a:lstStyle/>
          <a:p>
            <a:pPr lvl="0" algn="ctr">
              <a:lnSpc>
                <a:spcPct val="150000"/>
              </a:lnSpc>
            </a:pPr>
            <a:r>
              <a:rPr lang="pl-PL" sz="2000" i="1" u="sng" cap="all" dirty="0">
                <a:solidFill>
                  <a:schemeClr val="accent1">
                    <a:lumMod val="75000"/>
                  </a:schemeClr>
                </a:solidFill>
              </a:rPr>
              <a:t>WYODRĘBNIENIE EWIDENCJI W PROJEKTACH INWESTYCYJNYCH</a:t>
            </a:r>
          </a:p>
        </p:txBody>
      </p:sp>
    </p:spTree>
    <p:extLst>
      <p:ext uri="{BB962C8B-B14F-4D97-AF65-F5344CB8AC3E}">
        <p14:creationId xmlns:p14="http://schemas.microsoft.com/office/powerpoint/2010/main" val="3562527991"/>
      </p:ext>
    </p:extLst>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Podtytuł 2"/>
          <p:cNvSpPr>
            <a:spLocks noGrp="1"/>
          </p:cNvSpPr>
          <p:nvPr>
            <p:ph idx="1"/>
          </p:nvPr>
        </p:nvSpPr>
        <p:spPr>
          <a:xfrm>
            <a:off x="1106023" y="2483693"/>
            <a:ext cx="8577538" cy="4125693"/>
          </a:xfrm>
        </p:spPr>
        <p:txBody>
          <a:bodyPr>
            <a:normAutofit/>
          </a:bodyPr>
          <a:lstStyle/>
          <a:p>
            <a:pPr marL="143679" indent="0" algn="just">
              <a:lnSpc>
                <a:spcPct val="120000"/>
              </a:lnSpc>
              <a:spcAft>
                <a:spcPts val="1200"/>
              </a:spcAft>
              <a:buNone/>
            </a:pPr>
            <a:r>
              <a:rPr lang="pl-PL" sz="2000" b="1" i="1" dirty="0">
                <a:ea typeface="Calibri" panose="020F0502020204030204" pitchFamily="34" charset="0"/>
                <a:cs typeface="Times New Roman" panose="02020603050405020304" pitchFamily="18" charset="0"/>
              </a:rPr>
              <a:t>Przykład nr I</a:t>
            </a:r>
            <a:endParaRPr lang="pl-PL" sz="2000" dirty="0">
              <a:ea typeface="Calibri" panose="020F0502020204030204" pitchFamily="34" charset="0"/>
              <a:cs typeface="Times New Roman" panose="02020603050405020304" pitchFamily="18" charset="0"/>
            </a:endParaRPr>
          </a:p>
          <a:p>
            <a:pPr marL="143679" indent="0" algn="just">
              <a:lnSpc>
                <a:spcPct val="120000"/>
              </a:lnSpc>
              <a:buNone/>
            </a:pPr>
            <a:r>
              <a:rPr lang="pl-PL" sz="2000" dirty="0" smtClean="0">
                <a:ea typeface="Calibri" panose="020F0502020204030204" pitchFamily="34" charset="0"/>
                <a:cs typeface="Times New Roman" panose="02020603050405020304" pitchFamily="18" charset="0"/>
              </a:rPr>
              <a:t>080 – Inwestycje środki </a:t>
            </a:r>
            <a:r>
              <a:rPr lang="pl-PL" sz="2000" dirty="0">
                <a:ea typeface="Calibri" panose="020F0502020204030204" pitchFamily="34" charset="0"/>
                <a:cs typeface="Times New Roman" panose="02020603050405020304" pitchFamily="18" charset="0"/>
              </a:rPr>
              <a:t>trwałe w budowie</a:t>
            </a:r>
          </a:p>
          <a:p>
            <a:pPr marL="647650" lvl="1" indent="0" algn="just">
              <a:lnSpc>
                <a:spcPct val="120000"/>
              </a:lnSpc>
              <a:buNone/>
            </a:pPr>
            <a:r>
              <a:rPr lang="pl-PL" sz="2000" dirty="0" smtClean="0">
                <a:ea typeface="Calibri" panose="020F0502020204030204" pitchFamily="34" charset="0"/>
                <a:cs typeface="Times New Roman" panose="02020603050405020304" pitchFamily="18" charset="0"/>
              </a:rPr>
              <a:t>080-1 – Maszyny i </a:t>
            </a:r>
            <a:r>
              <a:rPr lang="pl-PL" sz="2000" dirty="0">
                <a:ea typeface="Calibri" panose="020F0502020204030204" pitchFamily="34" charset="0"/>
                <a:cs typeface="Times New Roman" panose="02020603050405020304" pitchFamily="18" charset="0"/>
              </a:rPr>
              <a:t>urządzenia do </a:t>
            </a:r>
            <a:r>
              <a:rPr lang="pl-PL" sz="2000" dirty="0" smtClean="0">
                <a:ea typeface="Calibri" panose="020F0502020204030204" pitchFamily="34" charset="0"/>
                <a:cs typeface="Times New Roman" panose="02020603050405020304" pitchFamily="18" charset="0"/>
              </a:rPr>
              <a:t>montażu</a:t>
            </a:r>
          </a:p>
          <a:p>
            <a:pPr marL="647650" lvl="1" indent="0" algn="just">
              <a:lnSpc>
                <a:spcPct val="120000"/>
              </a:lnSpc>
              <a:buNone/>
            </a:pPr>
            <a:r>
              <a:rPr lang="pl-PL" sz="2000" dirty="0" smtClean="0">
                <a:ea typeface="Calibri" panose="020F0502020204030204" pitchFamily="34" charset="0"/>
                <a:cs typeface="Times New Roman" panose="02020603050405020304" pitchFamily="18" charset="0"/>
              </a:rPr>
              <a:t>080-100-1 – Maszyny i </a:t>
            </a:r>
            <a:r>
              <a:rPr lang="pl-PL" sz="2000" dirty="0">
                <a:ea typeface="Calibri" panose="020F0502020204030204" pitchFamily="34" charset="0"/>
                <a:cs typeface="Times New Roman" panose="02020603050405020304" pitchFamily="18" charset="0"/>
              </a:rPr>
              <a:t>urządzenia do montażu – Projekt X</a:t>
            </a:r>
          </a:p>
          <a:p>
            <a:pPr marL="647650" lvl="1" indent="0" algn="just">
              <a:lnSpc>
                <a:spcPct val="120000"/>
              </a:lnSpc>
              <a:buNone/>
            </a:pPr>
            <a:r>
              <a:rPr lang="pl-PL" sz="2000" dirty="0" smtClean="0">
                <a:ea typeface="Calibri" panose="020F0502020204030204" pitchFamily="34" charset="0"/>
                <a:cs typeface="Times New Roman" panose="02020603050405020304" pitchFamily="18" charset="0"/>
              </a:rPr>
              <a:t>080-3 – Środki trwałe </a:t>
            </a:r>
            <a:r>
              <a:rPr lang="pl-PL" sz="2000" dirty="0">
                <a:ea typeface="Calibri" panose="020F0502020204030204" pitchFamily="34" charset="0"/>
                <a:cs typeface="Times New Roman" panose="02020603050405020304" pitchFamily="18" charset="0"/>
              </a:rPr>
              <a:t>w </a:t>
            </a:r>
            <a:r>
              <a:rPr lang="pl-PL" sz="2000" dirty="0" smtClean="0">
                <a:ea typeface="Calibri" panose="020F0502020204030204" pitchFamily="34" charset="0"/>
                <a:cs typeface="Times New Roman" panose="02020603050405020304" pitchFamily="18" charset="0"/>
              </a:rPr>
              <a:t>budowie</a:t>
            </a:r>
          </a:p>
          <a:p>
            <a:pPr marL="647650" lvl="1" indent="0" algn="just">
              <a:lnSpc>
                <a:spcPct val="120000"/>
              </a:lnSpc>
              <a:buNone/>
            </a:pPr>
            <a:r>
              <a:rPr lang="pl-PL" sz="2000" dirty="0" smtClean="0">
                <a:ea typeface="Calibri" panose="020F0502020204030204" pitchFamily="34" charset="0"/>
                <a:cs typeface="Times New Roman" panose="02020603050405020304" pitchFamily="18" charset="0"/>
              </a:rPr>
              <a:t>080-100-3 – Środki trwałe </a:t>
            </a:r>
            <a:r>
              <a:rPr lang="pl-PL" sz="2000" dirty="0">
                <a:ea typeface="Calibri" panose="020F0502020204030204" pitchFamily="34" charset="0"/>
                <a:cs typeface="Times New Roman" panose="02020603050405020304" pitchFamily="18" charset="0"/>
              </a:rPr>
              <a:t>w budowie – Projekt X</a:t>
            </a: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
        <p:nvSpPr>
          <p:cNvPr id="4" name="Tytuł 1"/>
          <p:cNvSpPr>
            <a:spLocks noGrp="1"/>
          </p:cNvSpPr>
          <p:nvPr>
            <p:ph type="title"/>
          </p:nvPr>
        </p:nvSpPr>
        <p:spPr>
          <a:xfrm>
            <a:off x="1106022" y="1110214"/>
            <a:ext cx="8424936" cy="720080"/>
          </a:xfrm>
        </p:spPr>
        <p:txBody>
          <a:bodyPr anchor="t">
            <a:normAutofit/>
          </a:bodyPr>
          <a:lstStyle/>
          <a:p>
            <a:pPr lvl="0" algn="ctr">
              <a:lnSpc>
                <a:spcPct val="150000"/>
              </a:lnSpc>
            </a:pPr>
            <a:r>
              <a:rPr lang="pl-PL" sz="2000" i="1" u="sng" cap="all" dirty="0">
                <a:solidFill>
                  <a:schemeClr val="accent1">
                    <a:lumMod val="75000"/>
                  </a:schemeClr>
                </a:solidFill>
              </a:rPr>
              <a:t>WYODRĘBNIENIE EWIDENCJI W PROJEKTACH INWESTYCYJNYCH</a:t>
            </a:r>
          </a:p>
        </p:txBody>
      </p:sp>
    </p:spTree>
    <p:extLst>
      <p:ext uri="{BB962C8B-B14F-4D97-AF65-F5344CB8AC3E}">
        <p14:creationId xmlns:p14="http://schemas.microsoft.com/office/powerpoint/2010/main" val="478760382"/>
      </p:ext>
    </p:extLst>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Podtytuł 2"/>
          <p:cNvSpPr>
            <a:spLocks noGrp="1"/>
          </p:cNvSpPr>
          <p:nvPr>
            <p:ph idx="1"/>
          </p:nvPr>
        </p:nvSpPr>
        <p:spPr>
          <a:xfrm>
            <a:off x="1084521" y="2195661"/>
            <a:ext cx="8612372" cy="4557742"/>
          </a:xfrm>
        </p:spPr>
        <p:txBody>
          <a:bodyPr>
            <a:normAutofit/>
          </a:bodyPr>
          <a:lstStyle/>
          <a:p>
            <a:pPr marL="143679" indent="0" algn="just">
              <a:lnSpc>
                <a:spcPct val="120000"/>
              </a:lnSpc>
              <a:buNone/>
            </a:pPr>
            <a:r>
              <a:rPr lang="pl-PL" sz="2000" b="1" i="1" dirty="0">
                <a:ea typeface="Calibri" panose="020F0502020204030204" pitchFamily="34" charset="0"/>
                <a:cs typeface="Times New Roman" panose="02020603050405020304" pitchFamily="18" charset="0"/>
              </a:rPr>
              <a:t>Przykład nr II – w przypadku dodatkowych kont syntetycznych</a:t>
            </a:r>
          </a:p>
          <a:p>
            <a:pPr marL="143679" indent="0" algn="just">
              <a:lnSpc>
                <a:spcPct val="120000"/>
              </a:lnSpc>
              <a:buNone/>
            </a:pPr>
            <a:r>
              <a:rPr lang="pl-PL" sz="2000" dirty="0" smtClean="0">
                <a:ea typeface="Calibri" panose="020F0502020204030204" pitchFamily="34" charset="0"/>
                <a:cs typeface="Times New Roman" panose="02020603050405020304" pitchFamily="18" charset="0"/>
              </a:rPr>
              <a:t>085 – Inwestycje w </a:t>
            </a:r>
            <a:r>
              <a:rPr lang="pl-PL" sz="2000" dirty="0">
                <a:ea typeface="Calibri" panose="020F0502020204030204" pitchFamily="34" charset="0"/>
                <a:cs typeface="Times New Roman" panose="02020603050405020304" pitchFamily="18" charset="0"/>
              </a:rPr>
              <a:t>środki trwałe w budowie projektów dofinansowanych z UE</a:t>
            </a:r>
          </a:p>
          <a:p>
            <a:pPr marL="143679" indent="0" algn="just">
              <a:lnSpc>
                <a:spcPct val="120000"/>
              </a:lnSpc>
              <a:buNone/>
            </a:pPr>
            <a:r>
              <a:rPr lang="pl-PL" sz="2000" dirty="0">
                <a:ea typeface="Calibri" panose="020F0502020204030204" pitchFamily="34" charset="0"/>
                <a:cs typeface="Times New Roman" panose="02020603050405020304" pitchFamily="18" charset="0"/>
              </a:rPr>
              <a:t>    </a:t>
            </a:r>
            <a:r>
              <a:rPr lang="pl-PL" sz="2000" dirty="0" smtClean="0">
                <a:ea typeface="Calibri" panose="020F0502020204030204" pitchFamily="34" charset="0"/>
                <a:cs typeface="Times New Roman" panose="02020603050405020304" pitchFamily="18" charset="0"/>
              </a:rPr>
              <a:t>    085-1 – Inwestycje w </a:t>
            </a:r>
            <a:r>
              <a:rPr lang="pl-PL" sz="2000" dirty="0">
                <a:ea typeface="Calibri" panose="020F0502020204030204" pitchFamily="34" charset="0"/>
                <a:cs typeface="Times New Roman" panose="02020603050405020304" pitchFamily="18" charset="0"/>
              </a:rPr>
              <a:t>środki trwałe w budowie – Projekt X</a:t>
            </a:r>
          </a:p>
          <a:p>
            <a:pPr marL="143679" indent="0" algn="just">
              <a:lnSpc>
                <a:spcPct val="120000"/>
              </a:lnSpc>
              <a:buNone/>
            </a:pPr>
            <a:r>
              <a:rPr lang="pl-PL" sz="2000" dirty="0">
                <a:ea typeface="Calibri" panose="020F0502020204030204" pitchFamily="34" charset="0"/>
                <a:cs typeface="Times New Roman" panose="02020603050405020304" pitchFamily="18" charset="0"/>
              </a:rPr>
              <a:t>   	 </a:t>
            </a:r>
            <a:r>
              <a:rPr lang="pl-PL" sz="2000" dirty="0" smtClean="0">
                <a:ea typeface="Calibri" panose="020F0502020204030204" pitchFamily="34" charset="0"/>
                <a:cs typeface="Times New Roman" panose="02020603050405020304" pitchFamily="18" charset="0"/>
              </a:rPr>
              <a:t>   085-1-1 – Maszyny i </a:t>
            </a:r>
            <a:r>
              <a:rPr lang="pl-PL" sz="2000" dirty="0">
                <a:ea typeface="Calibri" panose="020F0502020204030204" pitchFamily="34" charset="0"/>
                <a:cs typeface="Times New Roman" panose="02020603050405020304" pitchFamily="18" charset="0"/>
              </a:rPr>
              <a:t>urządzenia do montażu – Projekt X</a:t>
            </a:r>
          </a:p>
          <a:p>
            <a:pPr marL="143679" indent="0" algn="just">
              <a:lnSpc>
                <a:spcPct val="120000"/>
              </a:lnSpc>
              <a:buNone/>
            </a:pPr>
            <a:r>
              <a:rPr lang="pl-PL" sz="2000" dirty="0">
                <a:ea typeface="Calibri" panose="020F0502020204030204" pitchFamily="34" charset="0"/>
                <a:cs typeface="Times New Roman" panose="02020603050405020304" pitchFamily="18" charset="0"/>
              </a:rPr>
              <a:t>        	 </a:t>
            </a:r>
            <a:r>
              <a:rPr lang="pl-PL" sz="2000" dirty="0" smtClean="0">
                <a:ea typeface="Calibri" panose="020F0502020204030204" pitchFamily="34" charset="0"/>
                <a:cs typeface="Times New Roman" panose="02020603050405020304" pitchFamily="18" charset="0"/>
              </a:rPr>
              <a:t>   085-1-1-100 – Środki trwałe </a:t>
            </a:r>
            <a:r>
              <a:rPr lang="pl-PL" sz="2000" dirty="0">
                <a:ea typeface="Calibri" panose="020F0502020204030204" pitchFamily="34" charset="0"/>
                <a:cs typeface="Times New Roman" panose="02020603050405020304" pitchFamily="18" charset="0"/>
              </a:rPr>
              <a:t>w budowie – Projekt </a:t>
            </a:r>
            <a:r>
              <a:rPr lang="pl-PL" sz="2000" dirty="0" smtClean="0">
                <a:ea typeface="Calibri" panose="020F0502020204030204" pitchFamily="34" charset="0"/>
                <a:cs typeface="Times New Roman" panose="02020603050405020304" pitchFamily="18" charset="0"/>
              </a:rPr>
              <a:t>X</a:t>
            </a:r>
            <a:endParaRPr lang="pl-PL" sz="2000" dirty="0">
              <a:ea typeface="Calibri" panose="020F0502020204030204" pitchFamily="34" charset="0"/>
              <a:cs typeface="Times New Roman" panose="02020603050405020304" pitchFamily="18" charset="0"/>
            </a:endParaRPr>
          </a:p>
          <a:p>
            <a:pPr marL="143679" indent="0" algn="just">
              <a:lnSpc>
                <a:spcPct val="120000"/>
              </a:lnSpc>
              <a:buNone/>
            </a:pPr>
            <a:r>
              <a:rPr lang="pl-PL" sz="2000" dirty="0">
                <a:ea typeface="Calibri" panose="020F0502020204030204" pitchFamily="34" charset="0"/>
                <a:cs typeface="Times New Roman" panose="02020603050405020304" pitchFamily="18" charset="0"/>
              </a:rPr>
              <a:t>    </a:t>
            </a:r>
            <a:r>
              <a:rPr lang="pl-PL" sz="2000" dirty="0" smtClean="0">
                <a:ea typeface="Calibri" panose="020F0502020204030204" pitchFamily="34" charset="0"/>
                <a:cs typeface="Times New Roman" panose="02020603050405020304" pitchFamily="18" charset="0"/>
              </a:rPr>
              <a:t>085-2 – Inwestycje w </a:t>
            </a:r>
            <a:r>
              <a:rPr lang="pl-PL" sz="2000" dirty="0">
                <a:ea typeface="Calibri" panose="020F0502020204030204" pitchFamily="34" charset="0"/>
                <a:cs typeface="Times New Roman" panose="02020603050405020304" pitchFamily="18" charset="0"/>
              </a:rPr>
              <a:t>środki trwałe w budowie – Projekt Y</a:t>
            </a:r>
          </a:p>
          <a:p>
            <a:pPr marL="143679" indent="0" algn="just">
              <a:lnSpc>
                <a:spcPct val="120000"/>
              </a:lnSpc>
              <a:buNone/>
            </a:pPr>
            <a:r>
              <a:rPr lang="pl-PL" sz="2000" dirty="0">
                <a:ea typeface="Calibri" panose="020F0502020204030204" pitchFamily="34" charset="0"/>
                <a:cs typeface="Times New Roman" panose="02020603050405020304" pitchFamily="18" charset="0"/>
              </a:rPr>
              <a:t>   	 085-2-1 </a:t>
            </a:r>
            <a:r>
              <a:rPr lang="pl-PL" sz="2000" dirty="0" smtClean="0">
                <a:ea typeface="Calibri" panose="020F0502020204030204" pitchFamily="34" charset="0"/>
                <a:cs typeface="Times New Roman" panose="02020603050405020304" pitchFamily="18" charset="0"/>
              </a:rPr>
              <a:t>– Maszyny i </a:t>
            </a:r>
            <a:r>
              <a:rPr lang="pl-PL" sz="2000" dirty="0">
                <a:ea typeface="Calibri" panose="020F0502020204030204" pitchFamily="34" charset="0"/>
                <a:cs typeface="Times New Roman" panose="02020603050405020304" pitchFamily="18" charset="0"/>
              </a:rPr>
              <a:t>urządzenia do montażu – Projekt Y</a:t>
            </a:r>
          </a:p>
          <a:p>
            <a:pPr marL="143679" indent="0" algn="just">
              <a:lnSpc>
                <a:spcPct val="120000"/>
              </a:lnSpc>
              <a:buNone/>
            </a:pPr>
            <a:r>
              <a:rPr lang="pl-PL" sz="2000" dirty="0">
                <a:ea typeface="Calibri" panose="020F0502020204030204" pitchFamily="34" charset="0"/>
                <a:cs typeface="Times New Roman" panose="02020603050405020304" pitchFamily="18" charset="0"/>
              </a:rPr>
              <a:t> 	 085-2-1-101 </a:t>
            </a:r>
            <a:r>
              <a:rPr lang="pl-PL" sz="2000" dirty="0" smtClean="0">
                <a:ea typeface="Calibri" panose="020F0502020204030204" pitchFamily="34" charset="0"/>
                <a:cs typeface="Times New Roman" panose="02020603050405020304" pitchFamily="18" charset="0"/>
              </a:rPr>
              <a:t>– Środki trwałe </a:t>
            </a:r>
            <a:r>
              <a:rPr lang="pl-PL" sz="2000" dirty="0">
                <a:ea typeface="Calibri" panose="020F0502020204030204" pitchFamily="34" charset="0"/>
                <a:cs typeface="Times New Roman" panose="02020603050405020304" pitchFamily="18" charset="0"/>
              </a:rPr>
              <a:t>w budowie – Projekt Y</a:t>
            </a: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
        <p:nvSpPr>
          <p:cNvPr id="4" name="Tytuł 1"/>
          <p:cNvSpPr>
            <a:spLocks noGrp="1"/>
          </p:cNvSpPr>
          <p:nvPr>
            <p:ph type="title"/>
          </p:nvPr>
        </p:nvSpPr>
        <p:spPr>
          <a:xfrm>
            <a:off x="1106022" y="1110214"/>
            <a:ext cx="8424936" cy="720080"/>
          </a:xfrm>
        </p:spPr>
        <p:txBody>
          <a:bodyPr anchor="t">
            <a:normAutofit/>
          </a:bodyPr>
          <a:lstStyle/>
          <a:p>
            <a:pPr lvl="0" algn="ctr">
              <a:lnSpc>
                <a:spcPct val="150000"/>
              </a:lnSpc>
            </a:pPr>
            <a:r>
              <a:rPr lang="pl-PL" sz="2000" i="1" u="sng" cap="all" dirty="0">
                <a:solidFill>
                  <a:schemeClr val="accent1">
                    <a:lumMod val="75000"/>
                  </a:schemeClr>
                </a:solidFill>
              </a:rPr>
              <a:t>WYODRĘBNIENIE EWIDENCJI W PROJEKTACH INWESTYCYJNYCH</a:t>
            </a:r>
          </a:p>
        </p:txBody>
      </p:sp>
    </p:spTree>
    <p:extLst>
      <p:ext uri="{BB962C8B-B14F-4D97-AF65-F5344CB8AC3E}">
        <p14:creationId xmlns:p14="http://schemas.microsoft.com/office/powerpoint/2010/main" val="479846578"/>
      </p:ext>
    </p:extLst>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5426" y="2627709"/>
            <a:ext cx="8658134" cy="720080"/>
          </a:xfrm>
        </p:spPr>
        <p:txBody>
          <a:bodyPr anchor="t">
            <a:normAutofit/>
          </a:bodyPr>
          <a:lstStyle/>
          <a:p>
            <a:pPr lvl="0" algn="ctr">
              <a:lnSpc>
                <a:spcPct val="150000"/>
              </a:lnSpc>
            </a:pPr>
            <a:r>
              <a:rPr lang="pl-PL" sz="2200" i="1" u="sng" cap="all" dirty="0">
                <a:solidFill>
                  <a:schemeClr val="accent1">
                    <a:lumMod val="75000"/>
                  </a:schemeClr>
                </a:solidFill>
              </a:rPr>
              <a:t>WYODRĘBNIONA EWIDENCJA ŚRODKÓW PIENIĘŻNYCH</a:t>
            </a: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344516241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Podtytuł 2"/>
          <p:cNvSpPr>
            <a:spLocks noGrp="1"/>
          </p:cNvSpPr>
          <p:nvPr>
            <p:ph idx="1"/>
          </p:nvPr>
        </p:nvSpPr>
        <p:spPr>
          <a:xfrm>
            <a:off x="1097435" y="2051645"/>
            <a:ext cx="8586126" cy="4557741"/>
          </a:xfrm>
        </p:spPr>
        <p:txBody>
          <a:bodyPr>
            <a:normAutofit/>
          </a:bodyPr>
          <a:lstStyle/>
          <a:p>
            <a:pPr algn="just">
              <a:lnSpc>
                <a:spcPct val="120000"/>
              </a:lnSpc>
              <a:spcAft>
                <a:spcPts val="1200"/>
              </a:spcAft>
            </a:pPr>
            <a:r>
              <a:rPr lang="pl-PL" sz="2000" dirty="0">
                <a:solidFill>
                  <a:srgbClr val="000000"/>
                </a:solidFill>
                <a:latin typeface="Open Sans"/>
                <a:ea typeface="Calibri" panose="020F0502020204030204" pitchFamily="34" charset="0"/>
                <a:cs typeface="Times New Roman" panose="02020603050405020304" pitchFamily="18" charset="0"/>
              </a:rPr>
              <a:t>Prowadzenie wyodrębnionej ewidencja środków pieniężnych pochodzących z dotacji dotyczy głównie środków pieniężnych na rachunkach bankowych oraz gotówki w kasie. </a:t>
            </a:r>
            <a:endParaRPr lang="pl-PL" sz="2000" dirty="0">
              <a:latin typeface="Open Sans"/>
              <a:ea typeface="Calibri" panose="020F0502020204030204" pitchFamily="34" charset="0"/>
              <a:cs typeface="Times New Roman" panose="02020603050405020304" pitchFamily="18" charset="0"/>
            </a:endParaRPr>
          </a:p>
          <a:p>
            <a:pPr algn="just">
              <a:lnSpc>
                <a:spcPct val="120000"/>
              </a:lnSpc>
              <a:spcAft>
                <a:spcPts val="1200"/>
              </a:spcAft>
            </a:pPr>
            <a:r>
              <a:rPr lang="pl-PL" sz="2000" dirty="0">
                <a:solidFill>
                  <a:srgbClr val="000000"/>
                </a:solidFill>
                <a:latin typeface="Open Sans"/>
                <a:ea typeface="Calibri" panose="020F0502020204030204" pitchFamily="34" charset="0"/>
                <a:cs typeface="Times New Roman" panose="02020603050405020304" pitchFamily="18" charset="0"/>
              </a:rPr>
              <a:t>W ramach realizacji projektu Beneficjent zobowiązany jest do założenia odrębnego rachunku bankowego na środki pochodzące z dotacji. W niektórych projektach UE dodatkowy rachunek na wkład własny wnoszony w postaci gotówki. </a:t>
            </a:r>
            <a:endParaRPr lang="pl-PL" sz="2000" dirty="0">
              <a:latin typeface="Open Sans"/>
              <a:ea typeface="Calibri" panose="020F0502020204030204" pitchFamily="34" charset="0"/>
              <a:cs typeface="Times New Roman" panose="02020603050405020304" pitchFamily="18" charset="0"/>
            </a:endParaRPr>
          </a:p>
          <a:p>
            <a:pPr algn="just">
              <a:lnSpc>
                <a:spcPct val="120000"/>
              </a:lnSpc>
              <a:spcAft>
                <a:spcPts val="1200"/>
              </a:spcAft>
            </a:pPr>
            <a:r>
              <a:rPr lang="pl-PL" sz="2000" dirty="0">
                <a:solidFill>
                  <a:srgbClr val="000000"/>
                </a:solidFill>
                <a:latin typeface="Open Sans"/>
                <a:ea typeface="Calibri" panose="020F0502020204030204" pitchFamily="34" charset="0"/>
                <a:cs typeface="Times New Roman" panose="02020603050405020304" pitchFamily="18" charset="0"/>
              </a:rPr>
              <a:t>Beneficjent nie jest zobowiązany do prowadzenia kasy w ramach projektu. Jednak w momencie dokonywania płatności gotówką można prowadzić odrębna kasę do projektu. </a:t>
            </a:r>
            <a:endParaRPr lang="pl-PL" sz="2000" dirty="0">
              <a:latin typeface="Open Sans"/>
              <a:ea typeface="Calibri" panose="020F0502020204030204" pitchFamily="34" charset="0"/>
              <a:cs typeface="Times New Roman" panose="02020603050405020304" pitchFamily="18" charset="0"/>
            </a:endParaRP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
        <p:nvSpPr>
          <p:cNvPr id="4" name="Tytuł 1"/>
          <p:cNvSpPr>
            <a:spLocks noGrp="1"/>
          </p:cNvSpPr>
          <p:nvPr>
            <p:ph type="title"/>
          </p:nvPr>
        </p:nvSpPr>
        <p:spPr>
          <a:xfrm>
            <a:off x="953418" y="1002202"/>
            <a:ext cx="8658134" cy="720080"/>
          </a:xfrm>
        </p:spPr>
        <p:txBody>
          <a:bodyPr anchor="t">
            <a:normAutofit/>
          </a:bodyPr>
          <a:lstStyle/>
          <a:p>
            <a:pPr lvl="0" algn="ctr">
              <a:lnSpc>
                <a:spcPct val="150000"/>
              </a:lnSpc>
            </a:pPr>
            <a:r>
              <a:rPr lang="pl-PL" sz="2000" i="1" u="sng" cap="all" dirty="0">
                <a:solidFill>
                  <a:schemeClr val="accent1">
                    <a:lumMod val="75000"/>
                  </a:schemeClr>
                </a:solidFill>
              </a:rPr>
              <a:t>WYODRĘBNIONA EWIDENCJA ŚRODKÓW PIENIĘŻNYCH</a:t>
            </a:r>
          </a:p>
        </p:txBody>
      </p:sp>
    </p:spTree>
    <p:extLst>
      <p:ext uri="{BB962C8B-B14F-4D97-AF65-F5344CB8AC3E}">
        <p14:creationId xmlns:p14="http://schemas.microsoft.com/office/powerpoint/2010/main" val="3702600163"/>
      </p:ext>
    </p:extLst>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Podtytuł 2"/>
          <p:cNvSpPr>
            <a:spLocks noGrp="1"/>
          </p:cNvSpPr>
          <p:nvPr>
            <p:ph idx="1"/>
          </p:nvPr>
        </p:nvSpPr>
        <p:spPr>
          <a:xfrm>
            <a:off x="1097435" y="2267669"/>
            <a:ext cx="8586126" cy="3754550"/>
          </a:xfrm>
        </p:spPr>
        <p:txBody>
          <a:bodyPr>
            <a:normAutofit/>
          </a:bodyPr>
          <a:lstStyle/>
          <a:p>
            <a:pPr algn="just">
              <a:lnSpc>
                <a:spcPct val="120000"/>
              </a:lnSpc>
              <a:spcBef>
                <a:spcPts val="2400"/>
              </a:spcBef>
            </a:pPr>
            <a:r>
              <a:rPr lang="pl-PL" sz="2000" dirty="0">
                <a:solidFill>
                  <a:srgbClr val="000000"/>
                </a:solidFill>
                <a:latin typeface="Open Sans"/>
                <a:ea typeface="Calibri" panose="020F0502020204030204" pitchFamily="34" charset="0"/>
                <a:cs typeface="Times New Roman" panose="02020603050405020304" pitchFamily="18" charset="0"/>
              </a:rPr>
              <a:t>Konto zespołu 1 służy do ewidencji operacji pieniężnych dokonywanych na rachunkach bankowych zarówno związanych z realizacją programów i projektów finansowanych ze środków europejskich jak i rachunku bieżącego jednostki.</a:t>
            </a:r>
            <a:endParaRPr lang="pl-PL" sz="2000" dirty="0">
              <a:latin typeface="Open Sans"/>
              <a:ea typeface="Calibri" panose="020F0502020204030204" pitchFamily="34" charset="0"/>
              <a:cs typeface="Times New Roman" panose="02020603050405020304" pitchFamily="18" charset="0"/>
            </a:endParaRPr>
          </a:p>
          <a:p>
            <a:pPr algn="just">
              <a:lnSpc>
                <a:spcPct val="120000"/>
              </a:lnSpc>
              <a:spcBef>
                <a:spcPts val="2400"/>
              </a:spcBef>
            </a:pPr>
            <a:r>
              <a:rPr lang="pl-PL" sz="2000" dirty="0">
                <a:solidFill>
                  <a:srgbClr val="000000"/>
                </a:solidFill>
                <a:latin typeface="Open Sans"/>
                <a:ea typeface="Calibri" panose="020F0502020204030204" pitchFamily="34" charset="0"/>
                <a:cs typeface="Times New Roman" panose="02020603050405020304" pitchFamily="18" charset="0"/>
              </a:rPr>
              <a:t>Ewidencja szczegółowa powinna zapewniać </a:t>
            </a:r>
            <a:r>
              <a:rPr lang="pl-PL" sz="2000" b="1" dirty="0">
                <a:solidFill>
                  <a:srgbClr val="000000"/>
                </a:solidFill>
                <a:latin typeface="Open Sans"/>
                <a:ea typeface="Calibri" panose="020F0502020204030204" pitchFamily="34" charset="0"/>
                <a:cs typeface="Times New Roman" panose="02020603050405020304" pitchFamily="18" charset="0"/>
              </a:rPr>
              <a:t>możliwość ustalenia stanu poszczególnych środków pieniężnych według źródeł ich pochodzenia</a:t>
            </a:r>
            <a:r>
              <a:rPr lang="pl-PL" sz="2000" dirty="0">
                <a:solidFill>
                  <a:srgbClr val="000000"/>
                </a:solidFill>
                <a:latin typeface="Open Sans"/>
                <a:ea typeface="Calibri" panose="020F0502020204030204" pitchFamily="34" charset="0"/>
                <a:cs typeface="Times New Roman" panose="02020603050405020304" pitchFamily="18" charset="0"/>
              </a:rPr>
              <a:t>. Ewidencja powinna umożliwiać ustalenie stanu tych środków również </a:t>
            </a:r>
            <a:r>
              <a:rPr lang="pl-PL" sz="2000" b="1" dirty="0">
                <a:solidFill>
                  <a:srgbClr val="000000"/>
                </a:solidFill>
                <a:latin typeface="Open Sans"/>
                <a:ea typeface="Calibri" panose="020F0502020204030204" pitchFamily="34" charset="0"/>
                <a:cs typeface="Times New Roman" panose="02020603050405020304" pitchFamily="18" charset="0"/>
              </a:rPr>
              <a:t>w podziale na programy lub projekty</a:t>
            </a:r>
            <a:r>
              <a:rPr lang="pl-PL" sz="2000" dirty="0">
                <a:solidFill>
                  <a:srgbClr val="000000"/>
                </a:solidFill>
                <a:latin typeface="Open Sans"/>
                <a:ea typeface="Calibri" panose="020F0502020204030204" pitchFamily="34" charset="0"/>
                <a:cs typeface="Times New Roman" panose="02020603050405020304" pitchFamily="18" charset="0"/>
              </a:rPr>
              <a:t>.</a:t>
            </a:r>
            <a:endParaRPr lang="pl-PL" sz="2000" dirty="0">
              <a:latin typeface="Open Sans"/>
              <a:ea typeface="Calibri" panose="020F0502020204030204" pitchFamily="34" charset="0"/>
              <a:cs typeface="Times New Roman" panose="02020603050405020304" pitchFamily="18" charset="0"/>
            </a:endParaRP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
        <p:nvSpPr>
          <p:cNvPr id="4" name="Tytuł 1"/>
          <p:cNvSpPr>
            <a:spLocks noGrp="1"/>
          </p:cNvSpPr>
          <p:nvPr>
            <p:ph type="title"/>
          </p:nvPr>
        </p:nvSpPr>
        <p:spPr>
          <a:xfrm>
            <a:off x="953418" y="1002202"/>
            <a:ext cx="8658134" cy="720080"/>
          </a:xfrm>
        </p:spPr>
        <p:txBody>
          <a:bodyPr anchor="t">
            <a:normAutofit/>
          </a:bodyPr>
          <a:lstStyle/>
          <a:p>
            <a:pPr lvl="0" algn="ctr">
              <a:lnSpc>
                <a:spcPct val="150000"/>
              </a:lnSpc>
            </a:pPr>
            <a:r>
              <a:rPr lang="pl-PL" sz="2000" i="1" u="sng" cap="all" dirty="0">
                <a:solidFill>
                  <a:schemeClr val="accent1">
                    <a:lumMod val="75000"/>
                  </a:schemeClr>
                </a:solidFill>
              </a:rPr>
              <a:t>WYODRĘBNIONA EWIDENCJA ŚRODKÓW PIENIĘŻNYCH</a:t>
            </a:r>
          </a:p>
        </p:txBody>
      </p:sp>
    </p:spTree>
    <p:extLst>
      <p:ext uri="{BB962C8B-B14F-4D97-AF65-F5344CB8AC3E}">
        <p14:creationId xmlns:p14="http://schemas.microsoft.com/office/powerpoint/2010/main" val="2612498763"/>
      </p:ext>
    </p:extLst>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Podtytuł 2"/>
          <p:cNvSpPr>
            <a:spLocks noGrp="1"/>
          </p:cNvSpPr>
          <p:nvPr>
            <p:ph idx="1"/>
          </p:nvPr>
        </p:nvSpPr>
        <p:spPr>
          <a:xfrm>
            <a:off x="1025426" y="2339677"/>
            <a:ext cx="8658134" cy="4485733"/>
          </a:xfrm>
        </p:spPr>
        <p:txBody>
          <a:bodyPr>
            <a:normAutofit/>
          </a:bodyPr>
          <a:lstStyle/>
          <a:p>
            <a:pPr marL="0" indent="0" algn="just">
              <a:lnSpc>
                <a:spcPct val="120000"/>
              </a:lnSpc>
              <a:spcAft>
                <a:spcPts val="600"/>
              </a:spcAft>
              <a:buNone/>
            </a:pPr>
            <a:r>
              <a:rPr lang="pl-PL" sz="2000" dirty="0">
                <a:solidFill>
                  <a:srgbClr val="000000"/>
                </a:solidFill>
                <a:latin typeface="Open Sans"/>
                <a:ea typeface="Calibri" panose="020F0502020204030204" pitchFamily="34" charset="0"/>
                <a:cs typeface="Times New Roman" panose="02020603050405020304" pitchFamily="18" charset="0"/>
              </a:rPr>
              <a:t>W zależności od rodzaju Beneficjenta konta bankowe do ewidencji środków pieniężnych ewidencjonowane na kontach 130, 131 oraz innych. </a:t>
            </a:r>
            <a:endParaRPr lang="pl-PL" sz="2000" dirty="0">
              <a:latin typeface="Open Sans"/>
              <a:ea typeface="Calibri" panose="020F0502020204030204" pitchFamily="34" charset="0"/>
              <a:cs typeface="Times New Roman" panose="02020603050405020304" pitchFamily="18" charset="0"/>
            </a:endParaRPr>
          </a:p>
          <a:p>
            <a:pPr marL="0" indent="0" algn="just">
              <a:lnSpc>
                <a:spcPct val="120000"/>
              </a:lnSpc>
              <a:spcAft>
                <a:spcPts val="600"/>
              </a:spcAft>
              <a:buNone/>
            </a:pPr>
            <a:r>
              <a:rPr lang="pl-PL" sz="2000" b="1" dirty="0">
                <a:solidFill>
                  <a:srgbClr val="000000"/>
                </a:solidFill>
                <a:latin typeface="Open Sans"/>
                <a:ea typeface="Calibri" panose="020F0502020204030204" pitchFamily="34" charset="0"/>
                <a:cs typeface="Times New Roman" panose="02020603050405020304" pitchFamily="18" charset="0"/>
              </a:rPr>
              <a:t>Przykład prowadzenie ewidencji w zespole 1</a:t>
            </a:r>
            <a:endParaRPr lang="pl-PL" sz="2000" dirty="0">
              <a:latin typeface="Open Sans"/>
              <a:ea typeface="Calibri" panose="020F0502020204030204" pitchFamily="34" charset="0"/>
              <a:cs typeface="Times New Roman" panose="02020603050405020304" pitchFamily="18" charset="0"/>
            </a:endParaRPr>
          </a:p>
          <a:p>
            <a:pPr marL="0" indent="0" algn="just">
              <a:lnSpc>
                <a:spcPct val="120000"/>
              </a:lnSpc>
              <a:spcAft>
                <a:spcPts val="600"/>
              </a:spcAft>
              <a:buNone/>
            </a:pPr>
            <a:r>
              <a:rPr lang="pl-PL" sz="2000" dirty="0">
                <a:solidFill>
                  <a:srgbClr val="000000"/>
                </a:solidFill>
                <a:latin typeface="Open Sans"/>
                <a:ea typeface="Calibri" panose="020F0502020204030204" pitchFamily="34" charset="0"/>
                <a:cs typeface="Times New Roman" panose="02020603050405020304" pitchFamily="18" charset="0"/>
              </a:rPr>
              <a:t>101 – Kasa</a:t>
            </a:r>
          </a:p>
          <a:p>
            <a:pPr marL="503971" lvl="1" indent="0" algn="just">
              <a:lnSpc>
                <a:spcPct val="120000"/>
              </a:lnSpc>
              <a:spcAft>
                <a:spcPts val="600"/>
              </a:spcAft>
              <a:buNone/>
            </a:pPr>
            <a:r>
              <a:rPr lang="pl-PL" sz="2000" dirty="0" smtClean="0">
                <a:solidFill>
                  <a:srgbClr val="000000"/>
                </a:solidFill>
                <a:latin typeface="Open Sans"/>
                <a:ea typeface="Calibri" panose="020F0502020204030204" pitchFamily="34" charset="0"/>
                <a:cs typeface="Times New Roman" panose="02020603050405020304" pitchFamily="18" charset="0"/>
              </a:rPr>
              <a:t>101-1 </a:t>
            </a:r>
            <a:r>
              <a:rPr lang="pl-PL" sz="2000" dirty="0">
                <a:solidFill>
                  <a:srgbClr val="000000"/>
                </a:solidFill>
                <a:latin typeface="Open Sans"/>
                <a:ea typeface="Calibri" panose="020F0502020204030204" pitchFamily="34" charset="0"/>
                <a:cs typeface="Times New Roman" panose="02020603050405020304" pitchFamily="18" charset="0"/>
              </a:rPr>
              <a:t>– Kasa działalność podstawowa</a:t>
            </a:r>
          </a:p>
          <a:p>
            <a:pPr marL="503971" lvl="1" indent="0" algn="just">
              <a:lnSpc>
                <a:spcPct val="120000"/>
              </a:lnSpc>
              <a:spcAft>
                <a:spcPts val="600"/>
              </a:spcAft>
              <a:buNone/>
            </a:pPr>
            <a:r>
              <a:rPr lang="pl-PL" sz="2000" dirty="0" smtClean="0">
                <a:solidFill>
                  <a:srgbClr val="000000"/>
                </a:solidFill>
                <a:latin typeface="Open Sans"/>
                <a:ea typeface="Calibri" panose="020F0502020204030204" pitchFamily="34" charset="0"/>
                <a:cs typeface="Times New Roman" panose="02020603050405020304" pitchFamily="18" charset="0"/>
              </a:rPr>
              <a:t>101-100 </a:t>
            </a:r>
            <a:r>
              <a:rPr lang="pl-PL" sz="2000" dirty="0">
                <a:solidFill>
                  <a:srgbClr val="000000"/>
                </a:solidFill>
                <a:latin typeface="Open Sans"/>
                <a:ea typeface="Calibri" panose="020F0502020204030204" pitchFamily="34" charset="0"/>
                <a:cs typeface="Times New Roman" panose="02020603050405020304" pitchFamily="18" charset="0"/>
              </a:rPr>
              <a:t>– Kasa projektu X</a:t>
            </a:r>
          </a:p>
          <a:p>
            <a:pPr marL="503971" lvl="1" indent="0" algn="just">
              <a:lnSpc>
                <a:spcPct val="120000"/>
              </a:lnSpc>
              <a:spcAft>
                <a:spcPts val="600"/>
              </a:spcAft>
              <a:buNone/>
            </a:pPr>
            <a:r>
              <a:rPr lang="pl-PL" sz="2000" dirty="0" smtClean="0">
                <a:solidFill>
                  <a:srgbClr val="000000"/>
                </a:solidFill>
                <a:latin typeface="Open Sans"/>
                <a:ea typeface="Calibri" panose="020F0502020204030204" pitchFamily="34" charset="0"/>
                <a:cs typeface="Times New Roman" panose="02020603050405020304" pitchFamily="18" charset="0"/>
              </a:rPr>
              <a:t>101-101 </a:t>
            </a:r>
            <a:r>
              <a:rPr lang="pl-PL" sz="2000" dirty="0">
                <a:solidFill>
                  <a:srgbClr val="000000"/>
                </a:solidFill>
                <a:latin typeface="Open Sans"/>
                <a:ea typeface="Calibri" panose="020F0502020204030204" pitchFamily="34" charset="0"/>
                <a:cs typeface="Times New Roman" panose="02020603050405020304" pitchFamily="18" charset="0"/>
              </a:rPr>
              <a:t>– Kasa projektu Y</a:t>
            </a: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solidFill>
                  <a:schemeClr val="accent1">
                    <a:lumMod val="75000"/>
                  </a:schemeClr>
                </a:solidFill>
              </a:rPr>
              <a:pPr/>
              <a:t>2024-11-24</a:t>
            </a:fld>
            <a:endParaRPr lang="pl-PL" sz="1400" dirty="0">
              <a:solidFill>
                <a:schemeClr val="accent1">
                  <a:lumMod val="75000"/>
                </a:schemeClr>
              </a:solidFill>
            </a:endParaRPr>
          </a:p>
        </p:txBody>
      </p:sp>
      <p:sp>
        <p:nvSpPr>
          <p:cNvPr id="4" name="Tytuł 1"/>
          <p:cNvSpPr>
            <a:spLocks noGrp="1"/>
          </p:cNvSpPr>
          <p:nvPr>
            <p:ph type="title"/>
          </p:nvPr>
        </p:nvSpPr>
        <p:spPr>
          <a:xfrm>
            <a:off x="840103" y="1187549"/>
            <a:ext cx="8658134" cy="720080"/>
          </a:xfrm>
        </p:spPr>
        <p:txBody>
          <a:bodyPr anchor="t">
            <a:normAutofit/>
          </a:bodyPr>
          <a:lstStyle/>
          <a:p>
            <a:pPr lvl="0" algn="ctr">
              <a:lnSpc>
                <a:spcPct val="150000"/>
              </a:lnSpc>
            </a:pPr>
            <a:r>
              <a:rPr lang="pl-PL" sz="2000" i="1" u="sng" cap="all" dirty="0">
                <a:solidFill>
                  <a:schemeClr val="accent1">
                    <a:lumMod val="75000"/>
                  </a:schemeClr>
                </a:solidFill>
              </a:rPr>
              <a:t>WYODRĘBNIONA EWIDENCJA ŚRODKÓW PIENIĘŻNYCH</a:t>
            </a:r>
          </a:p>
        </p:txBody>
      </p:sp>
    </p:spTree>
    <p:extLst>
      <p:ext uri="{BB962C8B-B14F-4D97-AF65-F5344CB8AC3E}">
        <p14:creationId xmlns:p14="http://schemas.microsoft.com/office/powerpoint/2010/main" val="1547599261"/>
      </p:ext>
    </p:extLst>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Podtytuł 2"/>
          <p:cNvSpPr>
            <a:spLocks noGrp="1"/>
          </p:cNvSpPr>
          <p:nvPr>
            <p:ph idx="1"/>
          </p:nvPr>
        </p:nvSpPr>
        <p:spPr>
          <a:xfrm>
            <a:off x="1025426" y="2051645"/>
            <a:ext cx="8658134" cy="4536504"/>
          </a:xfrm>
        </p:spPr>
        <p:txBody>
          <a:bodyPr>
            <a:noAutofit/>
          </a:bodyPr>
          <a:lstStyle/>
          <a:p>
            <a:pPr marL="0" indent="0" algn="just">
              <a:lnSpc>
                <a:spcPct val="120000"/>
              </a:lnSpc>
              <a:buNone/>
            </a:pPr>
            <a:r>
              <a:rPr lang="pl-PL" sz="2000" dirty="0" smtClean="0">
                <a:solidFill>
                  <a:srgbClr val="000000"/>
                </a:solidFill>
                <a:latin typeface="Open Sans"/>
                <a:ea typeface="Calibri" panose="020F0502020204030204" pitchFamily="34" charset="0"/>
                <a:cs typeface="Times New Roman" panose="02020603050405020304" pitchFamily="18" charset="0"/>
              </a:rPr>
              <a:t>130 </a:t>
            </a:r>
            <a:r>
              <a:rPr lang="pl-PL" sz="2000" dirty="0">
                <a:solidFill>
                  <a:srgbClr val="000000"/>
                </a:solidFill>
                <a:latin typeface="Open Sans"/>
                <a:ea typeface="Calibri" panose="020F0502020204030204" pitchFamily="34" charset="0"/>
                <a:cs typeface="Times New Roman" panose="02020603050405020304" pitchFamily="18" charset="0"/>
              </a:rPr>
              <a:t>– Rachunek bieżący</a:t>
            </a:r>
          </a:p>
          <a:p>
            <a:pPr marL="503971" lvl="1" indent="0" algn="just">
              <a:lnSpc>
                <a:spcPct val="120000"/>
              </a:lnSpc>
              <a:spcBef>
                <a:spcPts val="1102"/>
              </a:spcBef>
              <a:buNone/>
            </a:pPr>
            <a:r>
              <a:rPr lang="pl-PL" sz="2000" dirty="0" smtClean="0">
                <a:solidFill>
                  <a:srgbClr val="000000"/>
                </a:solidFill>
                <a:latin typeface="Open Sans"/>
                <a:ea typeface="Calibri" panose="020F0502020204030204" pitchFamily="34" charset="0"/>
                <a:cs typeface="Times New Roman" panose="02020603050405020304" pitchFamily="18" charset="0"/>
              </a:rPr>
              <a:t>130-1 </a:t>
            </a:r>
            <a:r>
              <a:rPr lang="pl-PL" sz="2000" dirty="0">
                <a:solidFill>
                  <a:srgbClr val="000000"/>
                </a:solidFill>
                <a:latin typeface="Open Sans"/>
                <a:ea typeface="Calibri" panose="020F0502020204030204" pitchFamily="34" charset="0"/>
                <a:cs typeface="Times New Roman" panose="02020603050405020304" pitchFamily="18" charset="0"/>
              </a:rPr>
              <a:t>– Rachunek  bieżący</a:t>
            </a:r>
          </a:p>
          <a:p>
            <a:pPr marL="503971" lvl="1" indent="0" algn="just">
              <a:lnSpc>
                <a:spcPct val="120000"/>
              </a:lnSpc>
              <a:spcBef>
                <a:spcPts val="1102"/>
              </a:spcBef>
              <a:buNone/>
            </a:pPr>
            <a:r>
              <a:rPr lang="pl-PL" sz="2000" dirty="0" smtClean="0">
                <a:solidFill>
                  <a:srgbClr val="000000"/>
                </a:solidFill>
                <a:latin typeface="Open Sans"/>
                <a:ea typeface="Calibri" panose="020F0502020204030204" pitchFamily="34" charset="0"/>
                <a:cs typeface="Times New Roman" panose="02020603050405020304" pitchFamily="18" charset="0"/>
              </a:rPr>
              <a:t>130-100 </a:t>
            </a:r>
            <a:r>
              <a:rPr lang="pl-PL" sz="2000" dirty="0">
                <a:solidFill>
                  <a:srgbClr val="000000"/>
                </a:solidFill>
                <a:latin typeface="Open Sans"/>
                <a:ea typeface="Calibri" panose="020F0502020204030204" pitchFamily="34" charset="0"/>
                <a:cs typeface="Times New Roman" panose="02020603050405020304" pitchFamily="18" charset="0"/>
              </a:rPr>
              <a:t>– Rachunek projektu X</a:t>
            </a:r>
          </a:p>
          <a:p>
            <a:pPr marL="1007943" lvl="2" indent="0" algn="just">
              <a:lnSpc>
                <a:spcPct val="120000"/>
              </a:lnSpc>
              <a:spcBef>
                <a:spcPts val="1102"/>
              </a:spcBef>
              <a:buNone/>
            </a:pPr>
            <a:r>
              <a:rPr lang="pl-PL" sz="2000" dirty="0" smtClean="0">
                <a:solidFill>
                  <a:srgbClr val="000000"/>
                </a:solidFill>
                <a:latin typeface="Open Sans"/>
                <a:ea typeface="Calibri" panose="020F0502020204030204" pitchFamily="34" charset="0"/>
                <a:cs typeface="Times New Roman" panose="02020603050405020304" pitchFamily="18" charset="0"/>
              </a:rPr>
              <a:t>130-100-1 </a:t>
            </a:r>
            <a:r>
              <a:rPr lang="pl-PL" sz="2000" dirty="0">
                <a:solidFill>
                  <a:srgbClr val="000000"/>
                </a:solidFill>
                <a:latin typeface="Open Sans"/>
                <a:ea typeface="Calibri" panose="020F0502020204030204" pitchFamily="34" charset="0"/>
                <a:cs typeface="Times New Roman" panose="02020603050405020304" pitchFamily="18" charset="0"/>
              </a:rPr>
              <a:t>– Rachunek zaliczka dofinansowanie projekt X</a:t>
            </a:r>
          </a:p>
          <a:p>
            <a:pPr marL="1007943" lvl="2" indent="0" algn="just">
              <a:lnSpc>
                <a:spcPct val="120000"/>
              </a:lnSpc>
              <a:spcBef>
                <a:spcPts val="1102"/>
              </a:spcBef>
              <a:buNone/>
            </a:pPr>
            <a:r>
              <a:rPr lang="pl-PL" sz="2000" dirty="0" smtClean="0">
                <a:solidFill>
                  <a:srgbClr val="000000"/>
                </a:solidFill>
                <a:latin typeface="Open Sans"/>
                <a:ea typeface="Calibri" panose="020F0502020204030204" pitchFamily="34" charset="0"/>
                <a:cs typeface="Times New Roman" panose="02020603050405020304" pitchFamily="18" charset="0"/>
              </a:rPr>
              <a:t>130-100-2 </a:t>
            </a:r>
            <a:r>
              <a:rPr lang="pl-PL" sz="2000" dirty="0">
                <a:solidFill>
                  <a:srgbClr val="000000"/>
                </a:solidFill>
                <a:latin typeface="Open Sans"/>
                <a:ea typeface="Calibri" panose="020F0502020204030204" pitchFamily="34" charset="0"/>
                <a:cs typeface="Times New Roman" panose="02020603050405020304" pitchFamily="18" charset="0"/>
              </a:rPr>
              <a:t>– Rachunek refundacja projektu </a:t>
            </a:r>
            <a:r>
              <a:rPr lang="pl-PL" sz="2000" dirty="0" smtClean="0">
                <a:solidFill>
                  <a:srgbClr val="000000"/>
                </a:solidFill>
                <a:latin typeface="Open Sans"/>
                <a:ea typeface="Calibri" panose="020F0502020204030204" pitchFamily="34" charset="0"/>
                <a:cs typeface="Times New Roman" panose="02020603050405020304" pitchFamily="18" charset="0"/>
              </a:rPr>
              <a:t>X</a:t>
            </a:r>
          </a:p>
          <a:p>
            <a:pPr marL="503971" lvl="1" indent="0" algn="just">
              <a:lnSpc>
                <a:spcPct val="120000"/>
              </a:lnSpc>
              <a:spcBef>
                <a:spcPts val="1102"/>
              </a:spcBef>
              <a:buNone/>
            </a:pPr>
            <a:r>
              <a:rPr lang="pl-PL" sz="2000" dirty="0" smtClean="0">
                <a:solidFill>
                  <a:srgbClr val="000000"/>
                </a:solidFill>
                <a:latin typeface="Open Sans"/>
                <a:ea typeface="Calibri" panose="020F0502020204030204" pitchFamily="34" charset="0"/>
                <a:cs typeface="Times New Roman" panose="02020603050405020304" pitchFamily="18" charset="0"/>
              </a:rPr>
              <a:t>130-101 </a:t>
            </a:r>
            <a:r>
              <a:rPr lang="pl-PL" sz="2000" dirty="0">
                <a:solidFill>
                  <a:srgbClr val="000000"/>
                </a:solidFill>
                <a:latin typeface="Open Sans"/>
                <a:ea typeface="Calibri" panose="020F0502020204030204" pitchFamily="34" charset="0"/>
                <a:cs typeface="Times New Roman" panose="02020603050405020304" pitchFamily="18" charset="0"/>
              </a:rPr>
              <a:t>– Rachunek projektu Y</a:t>
            </a:r>
          </a:p>
          <a:p>
            <a:pPr marL="1007943" lvl="2" indent="0" algn="just">
              <a:lnSpc>
                <a:spcPct val="120000"/>
              </a:lnSpc>
              <a:spcBef>
                <a:spcPts val="1102"/>
              </a:spcBef>
              <a:buNone/>
            </a:pPr>
            <a:r>
              <a:rPr lang="pl-PL" sz="2000" dirty="0" smtClean="0">
                <a:solidFill>
                  <a:srgbClr val="000000"/>
                </a:solidFill>
                <a:latin typeface="Open Sans"/>
                <a:ea typeface="Calibri" panose="020F0502020204030204" pitchFamily="34" charset="0"/>
                <a:cs typeface="Times New Roman" panose="02020603050405020304" pitchFamily="18" charset="0"/>
              </a:rPr>
              <a:t>130-101-1 </a:t>
            </a:r>
            <a:r>
              <a:rPr lang="pl-PL" sz="2000" dirty="0">
                <a:solidFill>
                  <a:srgbClr val="000000"/>
                </a:solidFill>
                <a:latin typeface="Open Sans"/>
                <a:ea typeface="Calibri" panose="020F0502020204030204" pitchFamily="34" charset="0"/>
                <a:cs typeface="Times New Roman" panose="02020603050405020304" pitchFamily="18" charset="0"/>
              </a:rPr>
              <a:t>– Rachunek zaliczka dofinansowanie projekt Y</a:t>
            </a:r>
          </a:p>
          <a:p>
            <a:pPr marL="1007943" lvl="2" indent="0" algn="just">
              <a:lnSpc>
                <a:spcPct val="120000"/>
              </a:lnSpc>
              <a:spcBef>
                <a:spcPts val="1102"/>
              </a:spcBef>
              <a:buNone/>
            </a:pPr>
            <a:r>
              <a:rPr lang="pl-PL" sz="2000" dirty="0" smtClean="0">
                <a:solidFill>
                  <a:srgbClr val="000000"/>
                </a:solidFill>
                <a:latin typeface="Open Sans"/>
                <a:ea typeface="Calibri" panose="020F0502020204030204" pitchFamily="34" charset="0"/>
                <a:cs typeface="Times New Roman" panose="02020603050405020304" pitchFamily="18" charset="0"/>
              </a:rPr>
              <a:t>130-101-2 </a:t>
            </a:r>
            <a:r>
              <a:rPr lang="pl-PL" sz="2000" dirty="0">
                <a:solidFill>
                  <a:srgbClr val="000000"/>
                </a:solidFill>
                <a:latin typeface="Open Sans"/>
                <a:ea typeface="Calibri" panose="020F0502020204030204" pitchFamily="34" charset="0"/>
                <a:cs typeface="Times New Roman" panose="02020603050405020304" pitchFamily="18" charset="0"/>
              </a:rPr>
              <a:t>– Rachunek refundacja projektu Y</a:t>
            </a: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
        <p:nvSpPr>
          <p:cNvPr id="4" name="Tytuł 1"/>
          <p:cNvSpPr>
            <a:spLocks noGrp="1"/>
          </p:cNvSpPr>
          <p:nvPr>
            <p:ph type="title"/>
          </p:nvPr>
        </p:nvSpPr>
        <p:spPr>
          <a:xfrm>
            <a:off x="840103" y="1187549"/>
            <a:ext cx="8658134" cy="720080"/>
          </a:xfrm>
        </p:spPr>
        <p:txBody>
          <a:bodyPr anchor="t">
            <a:normAutofit/>
          </a:bodyPr>
          <a:lstStyle/>
          <a:p>
            <a:pPr lvl="0" algn="ctr">
              <a:lnSpc>
                <a:spcPct val="150000"/>
              </a:lnSpc>
            </a:pPr>
            <a:r>
              <a:rPr lang="pl-PL" sz="2000" i="1" u="sng" cap="all" dirty="0">
                <a:solidFill>
                  <a:schemeClr val="accent1">
                    <a:lumMod val="75000"/>
                  </a:schemeClr>
                </a:solidFill>
              </a:rPr>
              <a:t>WYODRĘBNIONA EWIDENCJA ŚRODKÓW PIENIĘŻNYCH</a:t>
            </a:r>
          </a:p>
        </p:txBody>
      </p:sp>
    </p:spTree>
    <p:extLst>
      <p:ext uri="{BB962C8B-B14F-4D97-AF65-F5344CB8AC3E}">
        <p14:creationId xmlns:p14="http://schemas.microsoft.com/office/powerpoint/2010/main" val="1737648177"/>
      </p:ext>
    </p:extLst>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Podtytuł 2"/>
          <p:cNvSpPr>
            <a:spLocks noGrp="1"/>
          </p:cNvSpPr>
          <p:nvPr>
            <p:ph idx="1"/>
          </p:nvPr>
        </p:nvSpPr>
        <p:spPr>
          <a:xfrm>
            <a:off x="1097434" y="2339677"/>
            <a:ext cx="8586126" cy="4176463"/>
          </a:xfrm>
        </p:spPr>
        <p:txBody>
          <a:bodyPr>
            <a:noAutofit/>
          </a:bodyPr>
          <a:lstStyle/>
          <a:p>
            <a:pPr marL="0" indent="0" algn="just">
              <a:lnSpc>
                <a:spcPct val="120000"/>
              </a:lnSpc>
              <a:buNone/>
            </a:pPr>
            <a:r>
              <a:rPr lang="pl-PL" sz="2000" dirty="0" smtClean="0">
                <a:solidFill>
                  <a:srgbClr val="000000"/>
                </a:solidFill>
                <a:latin typeface="Open Sans"/>
                <a:ea typeface="Calibri" panose="020F0502020204030204" pitchFamily="34" charset="0"/>
                <a:cs typeface="Times New Roman" panose="02020603050405020304" pitchFamily="18" charset="0"/>
              </a:rPr>
              <a:t>130-5 </a:t>
            </a:r>
            <a:r>
              <a:rPr lang="pl-PL" sz="2000" dirty="0">
                <a:solidFill>
                  <a:srgbClr val="000000"/>
                </a:solidFill>
                <a:latin typeface="Open Sans"/>
                <a:ea typeface="Calibri" panose="020F0502020204030204" pitchFamily="34" charset="0"/>
                <a:cs typeface="Times New Roman" panose="02020603050405020304" pitchFamily="18" charset="0"/>
              </a:rPr>
              <a:t>– Rachunek bankowy dla środków pieniężnych przyznanych w ramach dotacji</a:t>
            </a:r>
          </a:p>
          <a:p>
            <a:pPr marL="503971" lvl="1" indent="0" algn="just">
              <a:lnSpc>
                <a:spcPct val="120000"/>
              </a:lnSpc>
              <a:spcBef>
                <a:spcPts val="1102"/>
              </a:spcBef>
              <a:buNone/>
            </a:pPr>
            <a:r>
              <a:rPr lang="pl-PL" sz="2000" dirty="0" smtClean="0">
                <a:solidFill>
                  <a:srgbClr val="000000"/>
                </a:solidFill>
                <a:latin typeface="Open Sans"/>
                <a:ea typeface="Calibri" panose="020F0502020204030204" pitchFamily="34" charset="0"/>
                <a:cs typeface="Times New Roman" panose="02020603050405020304" pitchFamily="18" charset="0"/>
              </a:rPr>
              <a:t>130-5-100 </a:t>
            </a:r>
            <a:r>
              <a:rPr lang="pl-PL" sz="2000" dirty="0">
                <a:solidFill>
                  <a:srgbClr val="000000"/>
                </a:solidFill>
                <a:latin typeface="Open Sans"/>
                <a:ea typeface="Calibri" panose="020F0502020204030204" pitchFamily="34" charset="0"/>
                <a:cs typeface="Times New Roman" panose="02020603050405020304" pitchFamily="18" charset="0"/>
              </a:rPr>
              <a:t>– Rachunek projektu X</a:t>
            </a:r>
          </a:p>
          <a:p>
            <a:pPr marL="1007943" lvl="2" indent="0" algn="just">
              <a:lnSpc>
                <a:spcPct val="120000"/>
              </a:lnSpc>
              <a:spcBef>
                <a:spcPts val="1102"/>
              </a:spcBef>
              <a:buNone/>
            </a:pPr>
            <a:r>
              <a:rPr lang="pl-PL" sz="2000" dirty="0" smtClean="0">
                <a:solidFill>
                  <a:srgbClr val="000000"/>
                </a:solidFill>
                <a:latin typeface="Open Sans"/>
                <a:ea typeface="Calibri" panose="020F0502020204030204" pitchFamily="34" charset="0"/>
                <a:cs typeface="Times New Roman" panose="02020603050405020304" pitchFamily="18" charset="0"/>
              </a:rPr>
              <a:t>130-5-100-1 </a:t>
            </a:r>
            <a:r>
              <a:rPr lang="pl-PL" sz="2000" dirty="0">
                <a:solidFill>
                  <a:srgbClr val="000000"/>
                </a:solidFill>
                <a:latin typeface="Open Sans"/>
                <a:ea typeface="Calibri" panose="020F0502020204030204" pitchFamily="34" charset="0"/>
                <a:cs typeface="Times New Roman" panose="02020603050405020304" pitchFamily="18" charset="0"/>
              </a:rPr>
              <a:t>– Rachunek zaliczka dofinansowanie projekt X</a:t>
            </a:r>
          </a:p>
          <a:p>
            <a:pPr marL="1007943" lvl="2" indent="0" algn="just">
              <a:lnSpc>
                <a:spcPct val="120000"/>
              </a:lnSpc>
              <a:spcBef>
                <a:spcPts val="1102"/>
              </a:spcBef>
              <a:buNone/>
            </a:pPr>
            <a:r>
              <a:rPr lang="pl-PL" sz="2000" dirty="0" smtClean="0">
                <a:solidFill>
                  <a:srgbClr val="000000"/>
                </a:solidFill>
                <a:latin typeface="Open Sans"/>
                <a:ea typeface="Calibri" panose="020F0502020204030204" pitchFamily="34" charset="0"/>
                <a:cs typeface="Times New Roman" panose="02020603050405020304" pitchFamily="18" charset="0"/>
              </a:rPr>
              <a:t>130-5-100-2 </a:t>
            </a:r>
            <a:r>
              <a:rPr lang="pl-PL" sz="2000" dirty="0">
                <a:solidFill>
                  <a:srgbClr val="000000"/>
                </a:solidFill>
                <a:latin typeface="Open Sans"/>
                <a:ea typeface="Calibri" panose="020F0502020204030204" pitchFamily="34" charset="0"/>
                <a:cs typeface="Times New Roman" panose="02020603050405020304" pitchFamily="18" charset="0"/>
              </a:rPr>
              <a:t>– Rachunek refundacja projektu X</a:t>
            </a:r>
          </a:p>
          <a:p>
            <a:pPr marL="503971" lvl="1" indent="0" algn="just">
              <a:lnSpc>
                <a:spcPct val="120000"/>
              </a:lnSpc>
              <a:spcBef>
                <a:spcPts val="1102"/>
              </a:spcBef>
              <a:buNone/>
            </a:pPr>
            <a:r>
              <a:rPr lang="pl-PL" sz="2000" dirty="0" smtClean="0">
                <a:solidFill>
                  <a:srgbClr val="000000"/>
                </a:solidFill>
                <a:latin typeface="Open Sans"/>
                <a:ea typeface="Calibri" panose="020F0502020204030204" pitchFamily="34" charset="0"/>
                <a:cs typeface="Times New Roman" panose="02020603050405020304" pitchFamily="18" charset="0"/>
              </a:rPr>
              <a:t>130-5-101 </a:t>
            </a:r>
            <a:r>
              <a:rPr lang="pl-PL" sz="2000" dirty="0">
                <a:solidFill>
                  <a:srgbClr val="000000"/>
                </a:solidFill>
                <a:latin typeface="Open Sans"/>
                <a:ea typeface="Calibri" panose="020F0502020204030204" pitchFamily="34" charset="0"/>
                <a:cs typeface="Times New Roman" panose="02020603050405020304" pitchFamily="18" charset="0"/>
              </a:rPr>
              <a:t>– Rachunek projektu Y</a:t>
            </a:r>
          </a:p>
          <a:p>
            <a:pPr marL="1007943" lvl="2" indent="0" algn="just">
              <a:lnSpc>
                <a:spcPct val="120000"/>
              </a:lnSpc>
              <a:spcBef>
                <a:spcPts val="1102"/>
              </a:spcBef>
              <a:buNone/>
            </a:pPr>
            <a:r>
              <a:rPr lang="pl-PL" sz="2000" dirty="0" smtClean="0">
                <a:solidFill>
                  <a:srgbClr val="000000"/>
                </a:solidFill>
                <a:latin typeface="Open Sans"/>
                <a:ea typeface="Calibri" panose="020F0502020204030204" pitchFamily="34" charset="0"/>
                <a:cs typeface="Times New Roman" panose="02020603050405020304" pitchFamily="18" charset="0"/>
              </a:rPr>
              <a:t>130-5-101-1 </a:t>
            </a:r>
            <a:r>
              <a:rPr lang="pl-PL" sz="2000" dirty="0">
                <a:solidFill>
                  <a:srgbClr val="000000"/>
                </a:solidFill>
                <a:latin typeface="Open Sans"/>
                <a:ea typeface="Calibri" panose="020F0502020204030204" pitchFamily="34" charset="0"/>
                <a:cs typeface="Times New Roman" panose="02020603050405020304" pitchFamily="18" charset="0"/>
              </a:rPr>
              <a:t>– Rachunek zaliczka dofinansowanie projekt Y</a:t>
            </a:r>
          </a:p>
          <a:p>
            <a:pPr marL="1007943" lvl="2" indent="0" algn="just">
              <a:lnSpc>
                <a:spcPct val="120000"/>
              </a:lnSpc>
              <a:spcBef>
                <a:spcPts val="1102"/>
              </a:spcBef>
              <a:buNone/>
            </a:pPr>
            <a:r>
              <a:rPr lang="pl-PL" sz="2000" dirty="0" smtClean="0">
                <a:solidFill>
                  <a:srgbClr val="000000"/>
                </a:solidFill>
                <a:latin typeface="Open Sans"/>
                <a:ea typeface="Calibri" panose="020F0502020204030204" pitchFamily="34" charset="0"/>
                <a:cs typeface="Times New Roman" panose="02020603050405020304" pitchFamily="18" charset="0"/>
              </a:rPr>
              <a:t>130-5-101-2 </a:t>
            </a:r>
            <a:r>
              <a:rPr lang="pl-PL" sz="2000" dirty="0">
                <a:solidFill>
                  <a:srgbClr val="000000"/>
                </a:solidFill>
                <a:latin typeface="Open Sans"/>
                <a:ea typeface="Calibri" panose="020F0502020204030204" pitchFamily="34" charset="0"/>
                <a:cs typeface="Times New Roman" panose="02020603050405020304" pitchFamily="18" charset="0"/>
              </a:rPr>
              <a:t>– Rachunek refundacja projektu Y</a:t>
            </a: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
        <p:nvSpPr>
          <p:cNvPr id="4" name="Tytuł 1"/>
          <p:cNvSpPr>
            <a:spLocks noGrp="1"/>
          </p:cNvSpPr>
          <p:nvPr>
            <p:ph type="title"/>
          </p:nvPr>
        </p:nvSpPr>
        <p:spPr>
          <a:xfrm>
            <a:off x="840103" y="1187549"/>
            <a:ext cx="8658134" cy="720080"/>
          </a:xfrm>
        </p:spPr>
        <p:txBody>
          <a:bodyPr anchor="t">
            <a:normAutofit/>
          </a:bodyPr>
          <a:lstStyle/>
          <a:p>
            <a:pPr lvl="0" algn="ctr">
              <a:lnSpc>
                <a:spcPct val="150000"/>
              </a:lnSpc>
            </a:pPr>
            <a:r>
              <a:rPr lang="pl-PL" sz="2000" i="1" u="sng" cap="all" dirty="0">
                <a:solidFill>
                  <a:schemeClr val="accent1">
                    <a:lumMod val="75000"/>
                  </a:schemeClr>
                </a:solidFill>
              </a:rPr>
              <a:t>WYODRĘBNIONA EWIDENCJA ŚRODKÓW PIENIĘŻNYCH</a:t>
            </a:r>
          </a:p>
        </p:txBody>
      </p:sp>
    </p:spTree>
    <p:extLst>
      <p:ext uri="{BB962C8B-B14F-4D97-AF65-F5344CB8AC3E}">
        <p14:creationId xmlns:p14="http://schemas.microsoft.com/office/powerpoint/2010/main" val="3519413263"/>
      </p:ext>
    </p:extLst>
  </p:cSld>
  <p:clrMapOvr>
    <a:masterClrMapping/>
  </p:clrMapOvr>
  <p:transition>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Podtytuł 2"/>
          <p:cNvSpPr>
            <a:spLocks noGrp="1"/>
          </p:cNvSpPr>
          <p:nvPr>
            <p:ph idx="1"/>
          </p:nvPr>
        </p:nvSpPr>
        <p:spPr>
          <a:xfrm>
            <a:off x="1097434" y="1979637"/>
            <a:ext cx="8556929" cy="4824535"/>
          </a:xfrm>
        </p:spPr>
        <p:txBody>
          <a:bodyPr>
            <a:normAutofit/>
          </a:bodyPr>
          <a:lstStyle/>
          <a:p>
            <a:pPr algn="just">
              <a:lnSpc>
                <a:spcPct val="120000"/>
              </a:lnSpc>
              <a:spcBef>
                <a:spcPts val="1800"/>
              </a:spcBef>
              <a:spcAft>
                <a:spcPts val="600"/>
              </a:spcAft>
            </a:pPr>
            <a:r>
              <a:rPr lang="pl-PL" dirty="0">
                <a:solidFill>
                  <a:srgbClr val="000000"/>
                </a:solidFill>
                <a:latin typeface="Open Sans"/>
                <a:ea typeface="Calibri" panose="020F0502020204030204" pitchFamily="34" charset="0"/>
                <a:cs typeface="Times New Roman" panose="02020603050405020304" pitchFamily="18" charset="0"/>
              </a:rPr>
              <a:t>Na stronie Wn konta 130 ujmuje się w szczególności wpływy środków pieniężnych </a:t>
            </a:r>
            <a:endParaRPr lang="pl-PL" dirty="0">
              <a:latin typeface="Open Sans"/>
              <a:ea typeface="Calibri" panose="020F0502020204030204" pitchFamily="34" charset="0"/>
              <a:cs typeface="Times New Roman" panose="02020603050405020304" pitchFamily="18" charset="0"/>
            </a:endParaRPr>
          </a:p>
          <a:p>
            <a:pPr algn="just">
              <a:lnSpc>
                <a:spcPct val="120000"/>
              </a:lnSpc>
              <a:spcBef>
                <a:spcPts val="1800"/>
              </a:spcBef>
              <a:spcAft>
                <a:spcPts val="600"/>
              </a:spcAft>
            </a:pPr>
            <a:r>
              <a:rPr lang="pl-PL" dirty="0">
                <a:solidFill>
                  <a:srgbClr val="000000"/>
                </a:solidFill>
                <a:latin typeface="Open Sans"/>
                <a:ea typeface="Calibri" panose="020F0502020204030204" pitchFamily="34" charset="0"/>
                <a:cs typeface="Times New Roman" panose="02020603050405020304" pitchFamily="18" charset="0"/>
              </a:rPr>
              <a:t>Na stronie Ma konta 130 ujmuj się wypływy środków min. na zapłatę zobowiązania na rzecz wykonawców, pracowników i inne zapłaty.</a:t>
            </a:r>
            <a:endParaRPr lang="pl-PL" dirty="0">
              <a:latin typeface="Open Sans"/>
              <a:ea typeface="Calibri" panose="020F0502020204030204" pitchFamily="34" charset="0"/>
              <a:cs typeface="Times New Roman" panose="02020603050405020304" pitchFamily="18" charset="0"/>
            </a:endParaRPr>
          </a:p>
          <a:p>
            <a:pPr marL="0" indent="0" algn="just">
              <a:lnSpc>
                <a:spcPct val="120000"/>
              </a:lnSpc>
              <a:spcBef>
                <a:spcPts val="1800"/>
              </a:spcBef>
              <a:spcAft>
                <a:spcPts val="600"/>
              </a:spcAft>
              <a:buNone/>
            </a:pPr>
            <a:r>
              <a:rPr lang="pl-PL" dirty="0">
                <a:solidFill>
                  <a:srgbClr val="000000"/>
                </a:solidFill>
                <a:latin typeface="Open Sans"/>
                <a:ea typeface="Calibri" panose="020F0502020204030204" pitchFamily="34" charset="0"/>
                <a:cs typeface="Times New Roman" panose="02020603050405020304" pitchFamily="18" charset="0"/>
              </a:rPr>
              <a:t>W polityce rachunkowości należy wskazać, jakie numery rachunków bankowych zostały przypisane do konkretnego projektów z UE. </a:t>
            </a:r>
            <a:endParaRPr lang="pl-PL" dirty="0" smtClean="0">
              <a:solidFill>
                <a:srgbClr val="000000"/>
              </a:solidFill>
              <a:latin typeface="Open Sans"/>
              <a:ea typeface="Calibri" panose="020F0502020204030204" pitchFamily="34" charset="0"/>
              <a:cs typeface="Times New Roman" panose="02020603050405020304" pitchFamily="18" charset="0"/>
            </a:endParaRPr>
          </a:p>
          <a:p>
            <a:pPr marL="0" indent="0" algn="just">
              <a:lnSpc>
                <a:spcPct val="120000"/>
              </a:lnSpc>
              <a:spcBef>
                <a:spcPts val="1800"/>
              </a:spcBef>
              <a:spcAft>
                <a:spcPts val="600"/>
              </a:spcAft>
              <a:buNone/>
            </a:pPr>
            <a:r>
              <a:rPr lang="pl-PL" dirty="0" smtClean="0">
                <a:solidFill>
                  <a:srgbClr val="000000"/>
                </a:solidFill>
                <a:latin typeface="Open Sans"/>
                <a:ea typeface="Calibri" panose="020F0502020204030204" pitchFamily="34" charset="0"/>
                <a:cs typeface="Times New Roman" panose="02020603050405020304" pitchFamily="18" charset="0"/>
              </a:rPr>
              <a:t>Na </a:t>
            </a:r>
            <a:r>
              <a:rPr lang="pl-PL" dirty="0">
                <a:solidFill>
                  <a:srgbClr val="000000"/>
                </a:solidFill>
                <a:latin typeface="Open Sans"/>
                <a:ea typeface="Calibri" panose="020F0502020204030204" pitchFamily="34" charset="0"/>
                <a:cs typeface="Times New Roman" panose="02020603050405020304" pitchFamily="18" charset="0"/>
              </a:rPr>
              <a:t>jakich kontach księgowych ujmowane będą wpływy środków dotacyjnych w korespondencji, z jakim kontem księgowych. </a:t>
            </a:r>
            <a:endParaRPr lang="pl-PL" dirty="0" smtClean="0">
              <a:solidFill>
                <a:srgbClr val="000000"/>
              </a:solidFill>
              <a:latin typeface="Open Sans"/>
              <a:ea typeface="Calibri" panose="020F0502020204030204" pitchFamily="34" charset="0"/>
              <a:cs typeface="Times New Roman" panose="02020603050405020304" pitchFamily="18" charset="0"/>
            </a:endParaRPr>
          </a:p>
          <a:p>
            <a:pPr marL="0" indent="0" algn="just">
              <a:lnSpc>
                <a:spcPct val="120000"/>
              </a:lnSpc>
              <a:spcBef>
                <a:spcPts val="1800"/>
              </a:spcBef>
              <a:spcAft>
                <a:spcPts val="600"/>
              </a:spcAft>
              <a:buNone/>
            </a:pPr>
            <a:r>
              <a:rPr lang="pl-PL" dirty="0" smtClean="0">
                <a:solidFill>
                  <a:srgbClr val="000000"/>
                </a:solidFill>
                <a:latin typeface="Open Sans"/>
                <a:ea typeface="Calibri" panose="020F0502020204030204" pitchFamily="34" charset="0"/>
                <a:cs typeface="Times New Roman" panose="02020603050405020304" pitchFamily="18" charset="0"/>
              </a:rPr>
              <a:t>Należy </a:t>
            </a:r>
            <a:r>
              <a:rPr lang="pl-PL" dirty="0">
                <a:solidFill>
                  <a:srgbClr val="000000"/>
                </a:solidFill>
                <a:latin typeface="Open Sans"/>
                <a:ea typeface="Calibri" panose="020F0502020204030204" pitchFamily="34" charset="0"/>
                <a:cs typeface="Times New Roman" panose="02020603050405020304" pitchFamily="18" charset="0"/>
              </a:rPr>
              <a:t>jasno sprecyzować powiązanie pomiędzy kontami.</a:t>
            </a:r>
            <a:endParaRPr lang="pl-PL" dirty="0">
              <a:latin typeface="Open Sans"/>
              <a:ea typeface="Calibri" panose="020F0502020204030204" pitchFamily="34" charset="0"/>
              <a:cs typeface="Times New Roman" panose="02020603050405020304" pitchFamily="18" charset="0"/>
            </a:endParaRP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
        <p:nvSpPr>
          <p:cNvPr id="4" name="Tytuł 1"/>
          <p:cNvSpPr>
            <a:spLocks noGrp="1"/>
          </p:cNvSpPr>
          <p:nvPr>
            <p:ph type="title"/>
          </p:nvPr>
        </p:nvSpPr>
        <p:spPr>
          <a:xfrm>
            <a:off x="840103" y="1187549"/>
            <a:ext cx="8658134" cy="720080"/>
          </a:xfrm>
        </p:spPr>
        <p:txBody>
          <a:bodyPr anchor="t">
            <a:normAutofit/>
          </a:bodyPr>
          <a:lstStyle/>
          <a:p>
            <a:pPr lvl="0" algn="ctr">
              <a:lnSpc>
                <a:spcPct val="150000"/>
              </a:lnSpc>
            </a:pPr>
            <a:r>
              <a:rPr lang="pl-PL" sz="2000" i="1" u="sng" cap="all" dirty="0">
                <a:solidFill>
                  <a:schemeClr val="accent1">
                    <a:lumMod val="75000"/>
                  </a:schemeClr>
                </a:solidFill>
              </a:rPr>
              <a:t>WYODRĘBNIONA EWIDENCJA ŚRODKÓW PIENIĘŻNYCH</a:t>
            </a:r>
          </a:p>
        </p:txBody>
      </p:sp>
    </p:spTree>
    <p:extLst>
      <p:ext uri="{BB962C8B-B14F-4D97-AF65-F5344CB8AC3E}">
        <p14:creationId xmlns:p14="http://schemas.microsoft.com/office/powerpoint/2010/main" val="2184015039"/>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p:txBody>
          <a:bodyPr>
            <a:normAutofit/>
          </a:bodyPr>
          <a:lstStyle/>
          <a:p>
            <a:pPr algn="ctr">
              <a:lnSpc>
                <a:spcPct val="100000"/>
              </a:lnSpc>
            </a:pPr>
            <a:r>
              <a:rPr lang="pl-PL" sz="2200" dirty="0"/>
              <a:t>Podstawy prawne prowadzenia wyodrębnionej ewidencji księgowej w perspektywie finansowej 2021-2027</a:t>
            </a:r>
          </a:p>
        </p:txBody>
      </p:sp>
      <p:sp>
        <p:nvSpPr>
          <p:cNvPr id="3" name="Symbol zastępczy zawartości 2"/>
          <p:cNvSpPr>
            <a:spLocks noGrp="1"/>
          </p:cNvSpPr>
          <p:nvPr>
            <p:ph idx="1"/>
          </p:nvPr>
        </p:nvSpPr>
        <p:spPr>
          <a:xfrm>
            <a:off x="1025907" y="1835621"/>
            <a:ext cx="8640382" cy="5256584"/>
          </a:xfrm>
        </p:spPr>
        <p:txBody>
          <a:bodyPr>
            <a:normAutofit fontScale="92500" lnSpcReduction="20000"/>
          </a:bodyPr>
          <a:lstStyle/>
          <a:p>
            <a:pPr marL="0" indent="0">
              <a:lnSpc>
                <a:spcPct val="120000"/>
              </a:lnSpc>
              <a:buNone/>
            </a:pPr>
            <a:r>
              <a:rPr lang="pl-PL" sz="2000" b="1" u="sng" dirty="0" smtClean="0"/>
              <a:t>Przepisy krajowe:</a:t>
            </a:r>
            <a:endParaRPr lang="pl-PL" sz="2000" b="1" u="sng" dirty="0"/>
          </a:p>
          <a:p>
            <a:pPr marL="342900" indent="-342900" algn="just">
              <a:lnSpc>
                <a:spcPct val="120000"/>
              </a:lnSpc>
              <a:buFont typeface="+mj-lt"/>
              <a:buAutoNum type="arabicPeriod"/>
            </a:pPr>
            <a:r>
              <a:rPr lang="pl-PL" sz="2000" dirty="0"/>
              <a:t>Ustawa z dnia 29.09.1994 r. o </a:t>
            </a:r>
            <a:r>
              <a:rPr lang="pl-PL" sz="2000" dirty="0" smtClean="0"/>
              <a:t>rachunkowości (</a:t>
            </a:r>
            <a:r>
              <a:rPr lang="pl-PL" sz="2000" dirty="0"/>
              <a:t>tekst jednolity Dz. U. z 2023 r. poz. </a:t>
            </a:r>
            <a:r>
              <a:rPr lang="pl-PL" sz="2000" dirty="0" smtClean="0"/>
              <a:t>120 z </a:t>
            </a:r>
            <a:r>
              <a:rPr lang="pl-PL" sz="2000" dirty="0" err="1" smtClean="0"/>
              <a:t>późn</a:t>
            </a:r>
            <a:r>
              <a:rPr lang="pl-PL" sz="2000" dirty="0" smtClean="0"/>
              <a:t>. zm.)</a:t>
            </a:r>
          </a:p>
          <a:p>
            <a:pPr marL="342900" indent="-342900" algn="just">
              <a:lnSpc>
                <a:spcPct val="120000"/>
              </a:lnSpc>
              <a:buFont typeface="+mj-lt"/>
              <a:buAutoNum type="arabicPeriod"/>
            </a:pPr>
            <a:r>
              <a:rPr lang="pl-PL" sz="2000" dirty="0"/>
              <a:t>Rozporządzenie Ministra Finansów z dnia 23.12.2019 r. w sprawie prowadzenia podatkowej księgi przychodów i rozchodów (Dz. U. z 2019 r. poz. </a:t>
            </a:r>
            <a:r>
              <a:rPr lang="pl-PL" sz="2000" dirty="0" smtClean="0"/>
              <a:t>2544)</a:t>
            </a:r>
          </a:p>
          <a:p>
            <a:pPr marL="342900" indent="-342900" algn="just">
              <a:lnSpc>
                <a:spcPct val="120000"/>
              </a:lnSpc>
              <a:buFont typeface="+mj-lt"/>
              <a:buAutoNum type="arabicPeriod"/>
            </a:pPr>
            <a:r>
              <a:rPr lang="pl-PL" sz="2000" dirty="0" smtClean="0"/>
              <a:t>Rozporządzenie </a:t>
            </a:r>
            <a:r>
              <a:rPr lang="pl-PL" sz="2000" dirty="0"/>
              <a:t>Ministra Rozwoju i Finansów z dnia 13.09.2017 r. w sprawie rachunkowości oraz planów kont dla budżetu państwa, budżetów jednostek samorządu terytorialnego, jednostek budżetowych, samorządowych zakładów budżetowych, państwowych funduszy celowych oraz państwowych jednostek budżetowych mających siedzibę poza granicami Rzeczypospolitej Polskiej (tekst jednolity Dz. U. z 2020 r. poz. 342 z </a:t>
            </a:r>
            <a:r>
              <a:rPr lang="pl-PL" sz="2000" dirty="0" err="1"/>
              <a:t>późn</a:t>
            </a:r>
            <a:r>
              <a:rPr lang="pl-PL" sz="2000" dirty="0"/>
              <a:t>. zm.)</a:t>
            </a:r>
          </a:p>
          <a:p>
            <a:pPr marL="342900" indent="-342900" algn="just">
              <a:lnSpc>
                <a:spcPct val="120000"/>
              </a:lnSpc>
              <a:buFont typeface="+mj-lt"/>
              <a:buAutoNum type="arabicPeriod"/>
            </a:pPr>
            <a:r>
              <a:rPr lang="pl-PL" sz="2000" dirty="0"/>
              <a:t>Rozporządzenie Ministra Finansów z dnia 2.03.2010 r. w sprawie szczegółowej klasyfikacji dochodów, wydatków, przychodów i rozchodów oraz środków pochodzących ze źródeł zagranicznych (Tekst jednolity Dz. U. z 2022 r. poz. 513 z </a:t>
            </a:r>
            <a:r>
              <a:rPr lang="pl-PL" sz="2000" dirty="0" err="1"/>
              <a:t>późn</a:t>
            </a:r>
            <a:r>
              <a:rPr lang="pl-PL" sz="2000" dirty="0"/>
              <a:t>. zm.)</a:t>
            </a:r>
          </a:p>
          <a:p>
            <a:pPr marL="342900" indent="-342900">
              <a:lnSpc>
                <a:spcPct val="120000"/>
              </a:lnSpc>
              <a:buFont typeface="+mj-lt"/>
              <a:buAutoNum type="arabicPeriod"/>
            </a:pPr>
            <a:endParaRPr lang="pl-PL" sz="2000"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296466670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97433" y="2699718"/>
            <a:ext cx="8588827" cy="720080"/>
          </a:xfrm>
        </p:spPr>
        <p:txBody>
          <a:bodyPr anchor="t">
            <a:normAutofit/>
          </a:bodyPr>
          <a:lstStyle/>
          <a:p>
            <a:pPr lvl="0" algn="ctr">
              <a:lnSpc>
                <a:spcPct val="150000"/>
              </a:lnSpc>
            </a:pPr>
            <a:r>
              <a:rPr lang="pl-PL" sz="2200" i="1" u="sng" cap="all" dirty="0">
                <a:solidFill>
                  <a:schemeClr val="accent1">
                    <a:lumMod val="75000"/>
                  </a:schemeClr>
                </a:solidFill>
              </a:rPr>
              <a:t>WYODRĘBNIONA EWIDENCJA ROZRACHUNKÓW</a:t>
            </a: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271701486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Podtytuł 2"/>
          <p:cNvSpPr>
            <a:spLocks noGrp="1"/>
          </p:cNvSpPr>
          <p:nvPr>
            <p:ph idx="1"/>
          </p:nvPr>
        </p:nvSpPr>
        <p:spPr>
          <a:xfrm>
            <a:off x="1097434" y="2051645"/>
            <a:ext cx="8590121" cy="4824536"/>
          </a:xfrm>
        </p:spPr>
        <p:txBody>
          <a:bodyPr>
            <a:noAutofit/>
          </a:bodyPr>
          <a:lstStyle/>
          <a:p>
            <a:pPr marL="0" indent="0" algn="just">
              <a:lnSpc>
                <a:spcPct val="120000"/>
              </a:lnSpc>
              <a:buNone/>
            </a:pPr>
            <a:r>
              <a:rPr lang="pl-PL" sz="2000" dirty="0">
                <a:solidFill>
                  <a:srgbClr val="000000"/>
                </a:solidFill>
                <a:latin typeface="Open Sans"/>
                <a:ea typeface="Calibri" panose="020F0502020204030204" pitchFamily="34" charset="0"/>
                <a:cs typeface="Times New Roman" panose="02020603050405020304" pitchFamily="18" charset="0"/>
              </a:rPr>
              <a:t>Wyodrębnienie ewidencji rozrachunków związanych z dotacją unijną z praktycznego może przebiegać w następujący sposób: </a:t>
            </a:r>
            <a:endParaRPr lang="pl-PL" sz="2000" dirty="0">
              <a:latin typeface="Open Sans"/>
              <a:ea typeface="Calibri" panose="020F0502020204030204" pitchFamily="34" charset="0"/>
              <a:cs typeface="Times New Roman" panose="02020603050405020304" pitchFamily="18" charset="0"/>
            </a:endParaRPr>
          </a:p>
          <a:p>
            <a:pPr marL="0" indent="0" algn="just">
              <a:lnSpc>
                <a:spcPct val="120000"/>
              </a:lnSpc>
              <a:buNone/>
            </a:pPr>
            <a:r>
              <a:rPr lang="pl-PL" sz="2000" b="1" i="1" dirty="0">
                <a:solidFill>
                  <a:srgbClr val="000000"/>
                </a:solidFill>
                <a:latin typeface="Open Sans"/>
                <a:ea typeface="Calibri" panose="020F0502020204030204" pitchFamily="34" charset="0"/>
                <a:cs typeface="Times New Roman" panose="02020603050405020304" pitchFamily="18" charset="0"/>
              </a:rPr>
              <a:t>Przykład nr I </a:t>
            </a:r>
            <a:endParaRPr lang="pl-PL" sz="2000" dirty="0">
              <a:latin typeface="Open Sans"/>
              <a:ea typeface="Calibri" panose="020F0502020204030204" pitchFamily="34" charset="0"/>
              <a:cs typeface="Times New Roman" panose="02020603050405020304" pitchFamily="18" charset="0"/>
            </a:endParaRPr>
          </a:p>
          <a:p>
            <a:pPr marL="0" indent="0" algn="just">
              <a:lnSpc>
                <a:spcPct val="120000"/>
              </a:lnSpc>
              <a:buNone/>
            </a:pPr>
            <a:r>
              <a:rPr lang="pl-PL" sz="2000" dirty="0" smtClean="0">
                <a:solidFill>
                  <a:srgbClr val="000000"/>
                </a:solidFill>
                <a:latin typeface="Open Sans"/>
                <a:ea typeface="Calibri" panose="020F0502020204030204" pitchFamily="34" charset="0"/>
                <a:cs typeface="Times New Roman" panose="02020603050405020304" pitchFamily="18" charset="0"/>
              </a:rPr>
              <a:t>201 – Rozrachunki z </a:t>
            </a:r>
            <a:r>
              <a:rPr lang="pl-PL" sz="2000" dirty="0">
                <a:solidFill>
                  <a:srgbClr val="000000"/>
                </a:solidFill>
                <a:latin typeface="Open Sans"/>
                <a:ea typeface="Calibri" panose="020F0502020204030204" pitchFamily="34" charset="0"/>
                <a:cs typeface="Times New Roman" panose="02020603050405020304" pitchFamily="18" charset="0"/>
              </a:rPr>
              <a:t>odbiorcami i dostawcami </a:t>
            </a:r>
          </a:p>
          <a:p>
            <a:pPr marL="503971" lvl="1" indent="0" algn="just">
              <a:lnSpc>
                <a:spcPct val="120000"/>
              </a:lnSpc>
              <a:buNone/>
            </a:pPr>
            <a:r>
              <a:rPr lang="pl-PL" sz="2000" dirty="0" smtClean="0">
                <a:solidFill>
                  <a:srgbClr val="000000"/>
                </a:solidFill>
                <a:latin typeface="Open Sans"/>
                <a:ea typeface="Calibri" panose="020F0502020204030204" pitchFamily="34" charset="0"/>
                <a:cs typeface="Times New Roman" panose="02020603050405020304" pitchFamily="18" charset="0"/>
              </a:rPr>
              <a:t>201-1-</a:t>
            </a:r>
            <a:r>
              <a:rPr lang="pl-PL" sz="2000" i="1" dirty="0" smtClean="0">
                <a:solidFill>
                  <a:srgbClr val="000000"/>
                </a:solidFill>
                <a:latin typeface="Open Sans"/>
                <a:ea typeface="Calibri" panose="020F0502020204030204" pitchFamily="34" charset="0"/>
                <a:cs typeface="Times New Roman" panose="02020603050405020304" pitchFamily="18" charset="0"/>
              </a:rPr>
              <a:t>kartoteka</a:t>
            </a:r>
            <a:r>
              <a:rPr lang="pl-PL" sz="2000" dirty="0" smtClean="0">
                <a:solidFill>
                  <a:srgbClr val="000000"/>
                </a:solidFill>
                <a:latin typeface="Open Sans"/>
                <a:ea typeface="Calibri" panose="020F0502020204030204" pitchFamily="34" charset="0"/>
                <a:cs typeface="Times New Roman" panose="02020603050405020304" pitchFamily="18" charset="0"/>
              </a:rPr>
              <a:t> – Rozrachunki z </a:t>
            </a:r>
            <a:r>
              <a:rPr lang="pl-PL" sz="2000" dirty="0">
                <a:solidFill>
                  <a:srgbClr val="000000"/>
                </a:solidFill>
                <a:latin typeface="Open Sans"/>
                <a:ea typeface="Calibri" panose="020F0502020204030204" pitchFamily="34" charset="0"/>
                <a:cs typeface="Times New Roman" panose="02020603050405020304" pitchFamily="18" charset="0"/>
              </a:rPr>
              <a:t>odbiorcami i dostawcami działalność podstawowa</a:t>
            </a:r>
          </a:p>
          <a:p>
            <a:pPr marL="503971" lvl="1" indent="0" algn="just">
              <a:lnSpc>
                <a:spcPct val="120000"/>
              </a:lnSpc>
              <a:buNone/>
            </a:pPr>
            <a:r>
              <a:rPr lang="pl-PL" sz="2000" dirty="0" smtClean="0">
                <a:solidFill>
                  <a:srgbClr val="000000"/>
                </a:solidFill>
                <a:latin typeface="Open Sans"/>
                <a:ea typeface="Calibri" panose="020F0502020204030204" pitchFamily="34" charset="0"/>
                <a:cs typeface="Times New Roman" panose="02020603050405020304" pitchFamily="18" charset="0"/>
              </a:rPr>
              <a:t>201-100-</a:t>
            </a:r>
            <a:r>
              <a:rPr lang="pl-PL" sz="2000" i="1" dirty="0" smtClean="0">
                <a:solidFill>
                  <a:srgbClr val="000000"/>
                </a:solidFill>
                <a:latin typeface="Open Sans"/>
                <a:ea typeface="Calibri" panose="020F0502020204030204" pitchFamily="34" charset="0"/>
                <a:cs typeface="Times New Roman" panose="02020603050405020304" pitchFamily="18" charset="0"/>
              </a:rPr>
              <a:t>kartoteka</a:t>
            </a:r>
            <a:r>
              <a:rPr lang="pl-PL" sz="2000" dirty="0" smtClean="0">
                <a:solidFill>
                  <a:srgbClr val="000000"/>
                </a:solidFill>
                <a:latin typeface="Open Sans"/>
                <a:ea typeface="Calibri" panose="020F0502020204030204" pitchFamily="34" charset="0"/>
                <a:cs typeface="Times New Roman" panose="02020603050405020304" pitchFamily="18" charset="0"/>
              </a:rPr>
              <a:t> – Rozrachunki z </a:t>
            </a:r>
            <a:r>
              <a:rPr lang="pl-PL" sz="2000" dirty="0">
                <a:solidFill>
                  <a:srgbClr val="000000"/>
                </a:solidFill>
                <a:latin typeface="Open Sans"/>
                <a:ea typeface="Calibri" panose="020F0502020204030204" pitchFamily="34" charset="0"/>
                <a:cs typeface="Times New Roman" panose="02020603050405020304" pitchFamily="18" charset="0"/>
              </a:rPr>
              <a:t>odbiorcami i dostawcami projektu X </a:t>
            </a:r>
          </a:p>
          <a:p>
            <a:pPr marL="503971" lvl="1" indent="0" algn="just">
              <a:lnSpc>
                <a:spcPct val="120000"/>
              </a:lnSpc>
              <a:buNone/>
            </a:pPr>
            <a:r>
              <a:rPr lang="pl-PL" sz="2000" dirty="0" smtClean="0">
                <a:solidFill>
                  <a:srgbClr val="000000"/>
                </a:solidFill>
                <a:latin typeface="Open Sans"/>
                <a:ea typeface="Calibri" panose="020F0502020204030204" pitchFamily="34" charset="0"/>
                <a:cs typeface="Times New Roman" panose="02020603050405020304" pitchFamily="18" charset="0"/>
              </a:rPr>
              <a:t>201-101-</a:t>
            </a:r>
            <a:r>
              <a:rPr lang="pl-PL" sz="2000" i="1" dirty="0" smtClean="0">
                <a:solidFill>
                  <a:srgbClr val="000000"/>
                </a:solidFill>
                <a:latin typeface="Open Sans"/>
                <a:ea typeface="Calibri" panose="020F0502020204030204" pitchFamily="34" charset="0"/>
                <a:cs typeface="Times New Roman" panose="02020603050405020304" pitchFamily="18" charset="0"/>
              </a:rPr>
              <a:t>kartoteka</a:t>
            </a:r>
            <a:r>
              <a:rPr lang="pl-PL" sz="2000" dirty="0" smtClean="0">
                <a:solidFill>
                  <a:srgbClr val="000000"/>
                </a:solidFill>
                <a:latin typeface="Open Sans"/>
                <a:ea typeface="Calibri" panose="020F0502020204030204" pitchFamily="34" charset="0"/>
                <a:cs typeface="Times New Roman" panose="02020603050405020304" pitchFamily="18" charset="0"/>
              </a:rPr>
              <a:t> – Rozrachunki z </a:t>
            </a:r>
            <a:r>
              <a:rPr lang="pl-PL" sz="2000" dirty="0">
                <a:solidFill>
                  <a:srgbClr val="000000"/>
                </a:solidFill>
                <a:latin typeface="Open Sans"/>
                <a:ea typeface="Calibri" panose="020F0502020204030204" pitchFamily="34" charset="0"/>
                <a:cs typeface="Times New Roman" panose="02020603050405020304" pitchFamily="18" charset="0"/>
              </a:rPr>
              <a:t>odbiorcami i dostawcami projektu Y </a:t>
            </a:r>
          </a:p>
          <a:p>
            <a:pPr marL="0" indent="0" algn="just">
              <a:lnSpc>
                <a:spcPct val="120000"/>
              </a:lnSpc>
              <a:spcBef>
                <a:spcPts val="1800"/>
              </a:spcBef>
              <a:buNone/>
            </a:pPr>
            <a:r>
              <a:rPr lang="pl-PL" sz="2000" dirty="0">
                <a:solidFill>
                  <a:srgbClr val="000000"/>
                </a:solidFill>
                <a:latin typeface="Open Sans"/>
                <a:ea typeface="Calibri" panose="020F0502020204030204" pitchFamily="34" charset="0"/>
                <a:cs typeface="Times New Roman" panose="02020603050405020304" pitchFamily="18" charset="0"/>
              </a:rPr>
              <a:t>W każdym przypadku stosujemy </a:t>
            </a:r>
            <a:r>
              <a:rPr lang="pl-PL" sz="2000" dirty="0" err="1">
                <a:solidFill>
                  <a:srgbClr val="000000"/>
                </a:solidFill>
                <a:latin typeface="Open Sans"/>
                <a:ea typeface="Calibri" panose="020F0502020204030204" pitchFamily="34" charset="0"/>
                <a:cs typeface="Times New Roman" panose="02020603050405020304" pitchFamily="18" charset="0"/>
              </a:rPr>
              <a:t>podanalityki</a:t>
            </a:r>
            <a:r>
              <a:rPr lang="pl-PL" sz="2000" dirty="0">
                <a:solidFill>
                  <a:srgbClr val="000000"/>
                </a:solidFill>
                <a:latin typeface="Open Sans"/>
                <a:ea typeface="Calibri" panose="020F0502020204030204" pitchFamily="34" charset="0"/>
                <a:cs typeface="Times New Roman" panose="02020603050405020304" pitchFamily="18" charset="0"/>
              </a:rPr>
              <a:t> z osobnym podziałem na odbiorców i dostawców</a:t>
            </a: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
        <p:nvSpPr>
          <p:cNvPr id="4" name="Tytuł 1"/>
          <p:cNvSpPr>
            <a:spLocks noGrp="1"/>
          </p:cNvSpPr>
          <p:nvPr>
            <p:ph type="title"/>
          </p:nvPr>
        </p:nvSpPr>
        <p:spPr>
          <a:xfrm>
            <a:off x="872855" y="1110214"/>
            <a:ext cx="8785942" cy="720080"/>
          </a:xfrm>
        </p:spPr>
        <p:txBody>
          <a:bodyPr anchor="t">
            <a:normAutofit/>
          </a:bodyPr>
          <a:lstStyle/>
          <a:p>
            <a:pPr lvl="0" algn="ctr">
              <a:lnSpc>
                <a:spcPct val="150000"/>
              </a:lnSpc>
            </a:pPr>
            <a:r>
              <a:rPr lang="pl-PL" sz="2000" i="1" u="sng" cap="all" dirty="0">
                <a:solidFill>
                  <a:schemeClr val="accent1">
                    <a:lumMod val="75000"/>
                  </a:schemeClr>
                </a:solidFill>
              </a:rPr>
              <a:t>WYODRĘBNIONA EWIDENCJA ROZRACHUNKÓW</a:t>
            </a:r>
          </a:p>
        </p:txBody>
      </p:sp>
    </p:spTree>
    <p:extLst>
      <p:ext uri="{BB962C8B-B14F-4D97-AF65-F5344CB8AC3E}">
        <p14:creationId xmlns:p14="http://schemas.microsoft.com/office/powerpoint/2010/main" val="4043861415"/>
      </p:ext>
    </p:extLst>
  </p:cSld>
  <p:clrMapOvr>
    <a:masterClrMapping/>
  </p:clrMapOvr>
  <p:transition>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Podtytuł 2"/>
          <p:cNvSpPr>
            <a:spLocks noGrp="1"/>
          </p:cNvSpPr>
          <p:nvPr>
            <p:ph idx="1"/>
          </p:nvPr>
        </p:nvSpPr>
        <p:spPr>
          <a:xfrm>
            <a:off x="1097434" y="2051644"/>
            <a:ext cx="8586126" cy="4629750"/>
          </a:xfrm>
        </p:spPr>
        <p:txBody>
          <a:bodyPr>
            <a:normAutofit/>
          </a:bodyPr>
          <a:lstStyle/>
          <a:p>
            <a:pPr marL="0" indent="0" algn="just">
              <a:lnSpc>
                <a:spcPct val="120000"/>
              </a:lnSpc>
              <a:spcBef>
                <a:spcPts val="1200"/>
              </a:spcBef>
              <a:spcAft>
                <a:spcPts val="600"/>
              </a:spcAft>
              <a:buNone/>
            </a:pPr>
            <a:r>
              <a:rPr lang="pl-PL" sz="2000" dirty="0" smtClean="0">
                <a:solidFill>
                  <a:srgbClr val="000000"/>
                </a:solidFill>
                <a:latin typeface="Open Sans"/>
                <a:ea typeface="Calibri" panose="020F0502020204030204" pitchFamily="34" charset="0"/>
                <a:cs typeface="Times New Roman" panose="02020603050405020304" pitchFamily="18" charset="0"/>
              </a:rPr>
              <a:t>231 – Rozrachunki z </a:t>
            </a:r>
            <a:r>
              <a:rPr lang="pl-PL" sz="2000" dirty="0">
                <a:solidFill>
                  <a:srgbClr val="000000"/>
                </a:solidFill>
                <a:latin typeface="Open Sans"/>
                <a:ea typeface="Calibri" panose="020F0502020204030204" pitchFamily="34" charset="0"/>
                <a:cs typeface="Times New Roman" panose="02020603050405020304" pitchFamily="18" charset="0"/>
              </a:rPr>
              <a:t>tytułu wynagrodzeń pracowników/zleceniobiorców </a:t>
            </a:r>
          </a:p>
          <a:p>
            <a:pPr marL="503971" lvl="1" indent="0" algn="just">
              <a:lnSpc>
                <a:spcPct val="120000"/>
              </a:lnSpc>
              <a:spcBef>
                <a:spcPts val="1200"/>
              </a:spcBef>
              <a:spcAft>
                <a:spcPts val="600"/>
              </a:spcAft>
              <a:buNone/>
            </a:pPr>
            <a:r>
              <a:rPr lang="pl-PL" sz="2000" dirty="0" smtClean="0">
                <a:solidFill>
                  <a:srgbClr val="000000"/>
                </a:solidFill>
                <a:latin typeface="Open Sans"/>
                <a:ea typeface="Calibri" panose="020F0502020204030204" pitchFamily="34" charset="0"/>
                <a:cs typeface="Times New Roman" panose="02020603050405020304" pitchFamily="18" charset="0"/>
              </a:rPr>
              <a:t>231-1-</a:t>
            </a:r>
            <a:r>
              <a:rPr lang="pl-PL" sz="2000" i="1" dirty="0" smtClean="0">
                <a:solidFill>
                  <a:srgbClr val="000000"/>
                </a:solidFill>
                <a:latin typeface="Open Sans"/>
                <a:ea typeface="Calibri" panose="020F0502020204030204" pitchFamily="34" charset="0"/>
                <a:cs typeface="Times New Roman" panose="02020603050405020304" pitchFamily="18" charset="0"/>
              </a:rPr>
              <a:t>kartoteka</a:t>
            </a:r>
            <a:r>
              <a:rPr lang="pl-PL" sz="2000" dirty="0" smtClean="0">
                <a:solidFill>
                  <a:srgbClr val="000000"/>
                </a:solidFill>
                <a:latin typeface="Open Sans"/>
                <a:ea typeface="Calibri" panose="020F0502020204030204" pitchFamily="34" charset="0"/>
                <a:cs typeface="Times New Roman" panose="02020603050405020304" pitchFamily="18" charset="0"/>
              </a:rPr>
              <a:t> – Rozrachunki z </a:t>
            </a:r>
            <a:r>
              <a:rPr lang="pl-PL" sz="2000" dirty="0">
                <a:solidFill>
                  <a:srgbClr val="000000"/>
                </a:solidFill>
                <a:latin typeface="Open Sans"/>
                <a:ea typeface="Calibri" panose="020F0502020204030204" pitchFamily="34" charset="0"/>
                <a:cs typeface="Times New Roman" panose="02020603050405020304" pitchFamily="18" charset="0"/>
              </a:rPr>
              <a:t>tytułu wynagrodzeń pracowników/zleceniobiorców działalność podstawowa</a:t>
            </a:r>
          </a:p>
          <a:p>
            <a:pPr marL="503971" lvl="1" indent="0" algn="just">
              <a:lnSpc>
                <a:spcPct val="120000"/>
              </a:lnSpc>
              <a:spcBef>
                <a:spcPts val="1200"/>
              </a:spcBef>
              <a:spcAft>
                <a:spcPts val="600"/>
              </a:spcAft>
              <a:buNone/>
            </a:pPr>
            <a:r>
              <a:rPr lang="pl-PL" sz="2000" dirty="0" smtClean="0">
                <a:solidFill>
                  <a:srgbClr val="000000"/>
                </a:solidFill>
                <a:latin typeface="Open Sans"/>
                <a:ea typeface="Calibri" panose="020F0502020204030204" pitchFamily="34" charset="0"/>
                <a:cs typeface="Times New Roman" panose="02020603050405020304" pitchFamily="18" charset="0"/>
              </a:rPr>
              <a:t>231-100-</a:t>
            </a:r>
            <a:r>
              <a:rPr lang="pl-PL" sz="2000" i="1" dirty="0" smtClean="0">
                <a:solidFill>
                  <a:srgbClr val="000000"/>
                </a:solidFill>
                <a:latin typeface="Open Sans"/>
                <a:ea typeface="Calibri" panose="020F0502020204030204" pitchFamily="34" charset="0"/>
                <a:cs typeface="Times New Roman" panose="02020603050405020304" pitchFamily="18" charset="0"/>
              </a:rPr>
              <a:t>kartoteka</a:t>
            </a:r>
            <a:r>
              <a:rPr lang="pl-PL" sz="2000" dirty="0" smtClean="0">
                <a:solidFill>
                  <a:srgbClr val="000000"/>
                </a:solidFill>
                <a:latin typeface="Open Sans"/>
                <a:ea typeface="Calibri" panose="020F0502020204030204" pitchFamily="34" charset="0"/>
                <a:cs typeface="Times New Roman" panose="02020603050405020304" pitchFamily="18" charset="0"/>
              </a:rPr>
              <a:t> – Rozrachunki z </a:t>
            </a:r>
            <a:r>
              <a:rPr lang="pl-PL" sz="2000" dirty="0">
                <a:solidFill>
                  <a:srgbClr val="000000"/>
                </a:solidFill>
                <a:latin typeface="Open Sans"/>
                <a:ea typeface="Calibri" panose="020F0502020204030204" pitchFamily="34" charset="0"/>
                <a:cs typeface="Times New Roman" panose="02020603050405020304" pitchFamily="18" charset="0"/>
              </a:rPr>
              <a:t>tytułu wynagrodzeń pracowników/ zleceniobiorców projektu X </a:t>
            </a:r>
          </a:p>
          <a:p>
            <a:pPr marL="503971" lvl="1" indent="0" algn="just">
              <a:lnSpc>
                <a:spcPct val="120000"/>
              </a:lnSpc>
              <a:spcBef>
                <a:spcPts val="1200"/>
              </a:spcBef>
              <a:spcAft>
                <a:spcPts val="600"/>
              </a:spcAft>
              <a:buNone/>
            </a:pPr>
            <a:r>
              <a:rPr lang="pl-PL" sz="2000" dirty="0" smtClean="0">
                <a:solidFill>
                  <a:srgbClr val="000000"/>
                </a:solidFill>
                <a:latin typeface="Open Sans"/>
                <a:ea typeface="Calibri" panose="020F0502020204030204" pitchFamily="34" charset="0"/>
                <a:cs typeface="Times New Roman" panose="02020603050405020304" pitchFamily="18" charset="0"/>
              </a:rPr>
              <a:t>231-101-</a:t>
            </a:r>
            <a:r>
              <a:rPr lang="pl-PL" sz="2000" i="1" dirty="0" smtClean="0">
                <a:solidFill>
                  <a:srgbClr val="000000"/>
                </a:solidFill>
                <a:latin typeface="Open Sans"/>
                <a:ea typeface="Calibri" panose="020F0502020204030204" pitchFamily="34" charset="0"/>
                <a:cs typeface="Times New Roman" panose="02020603050405020304" pitchFamily="18" charset="0"/>
              </a:rPr>
              <a:t>kartoteka</a:t>
            </a:r>
            <a:r>
              <a:rPr lang="pl-PL" sz="2000" dirty="0" smtClean="0">
                <a:solidFill>
                  <a:srgbClr val="000000"/>
                </a:solidFill>
                <a:latin typeface="Open Sans"/>
                <a:ea typeface="Calibri" panose="020F0502020204030204" pitchFamily="34" charset="0"/>
                <a:cs typeface="Times New Roman" panose="02020603050405020304" pitchFamily="18" charset="0"/>
              </a:rPr>
              <a:t> – Rozrachunki z </a:t>
            </a:r>
            <a:r>
              <a:rPr lang="pl-PL" sz="2000" dirty="0">
                <a:solidFill>
                  <a:srgbClr val="000000"/>
                </a:solidFill>
                <a:latin typeface="Open Sans"/>
                <a:ea typeface="Calibri" panose="020F0502020204030204" pitchFamily="34" charset="0"/>
                <a:cs typeface="Times New Roman" panose="02020603050405020304" pitchFamily="18" charset="0"/>
              </a:rPr>
              <a:t>tytułu wynagrodzeń pracowników/ zleceniobiorców projektu Y </a:t>
            </a:r>
          </a:p>
          <a:p>
            <a:pPr marL="0" indent="0" algn="just">
              <a:lnSpc>
                <a:spcPct val="120000"/>
              </a:lnSpc>
              <a:spcBef>
                <a:spcPts val="1200"/>
              </a:spcBef>
              <a:spcAft>
                <a:spcPts val="600"/>
              </a:spcAft>
              <a:buNone/>
            </a:pPr>
            <a:r>
              <a:rPr lang="pl-PL" sz="2000" dirty="0" smtClean="0">
                <a:solidFill>
                  <a:srgbClr val="000000"/>
                </a:solidFill>
                <a:latin typeface="Open Sans"/>
                <a:ea typeface="Calibri" panose="020F0502020204030204" pitchFamily="34" charset="0"/>
                <a:cs typeface="Times New Roman" panose="02020603050405020304" pitchFamily="18" charset="0"/>
              </a:rPr>
              <a:t>W </a:t>
            </a:r>
            <a:r>
              <a:rPr lang="pl-PL" sz="2000" dirty="0">
                <a:solidFill>
                  <a:srgbClr val="000000"/>
                </a:solidFill>
                <a:latin typeface="Open Sans"/>
                <a:ea typeface="Calibri" panose="020F0502020204030204" pitchFamily="34" charset="0"/>
                <a:cs typeface="Times New Roman" panose="02020603050405020304" pitchFamily="18" charset="0"/>
              </a:rPr>
              <a:t>każdym przypadku stosujemy </a:t>
            </a:r>
            <a:r>
              <a:rPr lang="pl-PL" sz="2000" dirty="0" err="1">
                <a:solidFill>
                  <a:srgbClr val="000000"/>
                </a:solidFill>
                <a:latin typeface="Open Sans"/>
                <a:ea typeface="Calibri" panose="020F0502020204030204" pitchFamily="34" charset="0"/>
                <a:cs typeface="Times New Roman" panose="02020603050405020304" pitchFamily="18" charset="0"/>
              </a:rPr>
              <a:t>podanalityki</a:t>
            </a:r>
            <a:r>
              <a:rPr lang="pl-PL" sz="2000" dirty="0">
                <a:solidFill>
                  <a:srgbClr val="000000"/>
                </a:solidFill>
                <a:latin typeface="Open Sans"/>
                <a:ea typeface="Calibri" panose="020F0502020204030204" pitchFamily="34" charset="0"/>
                <a:cs typeface="Times New Roman" panose="02020603050405020304" pitchFamily="18" charset="0"/>
              </a:rPr>
              <a:t> z osobnym podziałem na wynagrodzenia i umowy cywilnoprawne</a:t>
            </a: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
        <p:nvSpPr>
          <p:cNvPr id="4" name="Tytuł 1"/>
          <p:cNvSpPr>
            <a:spLocks noGrp="1"/>
          </p:cNvSpPr>
          <p:nvPr>
            <p:ph type="title"/>
          </p:nvPr>
        </p:nvSpPr>
        <p:spPr>
          <a:xfrm>
            <a:off x="872855" y="1110214"/>
            <a:ext cx="8785942" cy="720080"/>
          </a:xfrm>
        </p:spPr>
        <p:txBody>
          <a:bodyPr anchor="t">
            <a:normAutofit/>
          </a:bodyPr>
          <a:lstStyle/>
          <a:p>
            <a:pPr lvl="0" algn="ctr">
              <a:lnSpc>
                <a:spcPct val="150000"/>
              </a:lnSpc>
            </a:pPr>
            <a:r>
              <a:rPr lang="pl-PL" sz="2000" i="1" u="sng" cap="all" dirty="0">
                <a:solidFill>
                  <a:schemeClr val="accent1">
                    <a:lumMod val="75000"/>
                  </a:schemeClr>
                </a:solidFill>
              </a:rPr>
              <a:t>WYODRĘBNIONA EWIDENCJA ROZRACHUNKÓW</a:t>
            </a:r>
          </a:p>
        </p:txBody>
      </p:sp>
    </p:spTree>
    <p:extLst>
      <p:ext uri="{BB962C8B-B14F-4D97-AF65-F5344CB8AC3E}">
        <p14:creationId xmlns:p14="http://schemas.microsoft.com/office/powerpoint/2010/main" val="2037539640"/>
      </p:ext>
    </p:extLst>
  </p:cSld>
  <p:clrMapOvr>
    <a:masterClrMapping/>
  </p:clrMapOvr>
  <p:transition>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241450" y="2627710"/>
            <a:ext cx="8785942" cy="648072"/>
          </a:xfrm>
        </p:spPr>
        <p:txBody>
          <a:bodyPr anchor="t">
            <a:normAutofit/>
          </a:bodyPr>
          <a:lstStyle/>
          <a:p>
            <a:pPr lvl="0" algn="ctr">
              <a:lnSpc>
                <a:spcPct val="150000"/>
              </a:lnSpc>
            </a:pPr>
            <a:r>
              <a:rPr lang="pl-PL" sz="2200" i="1" u="sng" cap="all" dirty="0">
                <a:solidFill>
                  <a:schemeClr val="accent1">
                    <a:lumMod val="75000"/>
                  </a:schemeClr>
                </a:solidFill>
              </a:rPr>
              <a:t>WYODRĘBNIONA EWIDENCJA PRZYCHODÓW</a:t>
            </a: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solidFill>
                  <a:srgbClr val="002073"/>
                </a:solidFill>
              </a:rPr>
              <a:pPr/>
              <a:t>2024-11-24</a:t>
            </a:fld>
            <a:endParaRPr lang="pl-PL" sz="1400" dirty="0">
              <a:solidFill>
                <a:srgbClr val="002073"/>
              </a:solidFill>
            </a:endParaRPr>
          </a:p>
        </p:txBody>
      </p:sp>
    </p:spTree>
    <p:extLst>
      <p:ext uri="{BB962C8B-B14F-4D97-AF65-F5344CB8AC3E}">
        <p14:creationId xmlns:p14="http://schemas.microsoft.com/office/powerpoint/2010/main" val="270763693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Podtytuł 2"/>
          <p:cNvSpPr>
            <a:spLocks noGrp="1"/>
          </p:cNvSpPr>
          <p:nvPr>
            <p:ph idx="1"/>
          </p:nvPr>
        </p:nvSpPr>
        <p:spPr>
          <a:xfrm>
            <a:off x="1025426" y="2339677"/>
            <a:ext cx="8600619" cy="4269709"/>
          </a:xfrm>
        </p:spPr>
        <p:txBody>
          <a:bodyPr>
            <a:normAutofit/>
          </a:bodyPr>
          <a:lstStyle/>
          <a:p>
            <a:pPr algn="just">
              <a:lnSpc>
                <a:spcPct val="120000"/>
              </a:lnSpc>
            </a:pPr>
            <a:r>
              <a:rPr lang="pl-PL" sz="2000" dirty="0">
                <a:latin typeface="Open Sans"/>
                <a:ea typeface="Times New Roman" panose="02020603050405020304" pitchFamily="18" charset="0"/>
                <a:cs typeface="Times New Roman" panose="02020603050405020304" pitchFamily="18" charset="0"/>
              </a:rPr>
              <a:t>Dotacje w księgach rachunkowych można ujmować dwoma metodami:</a:t>
            </a:r>
            <a:endParaRPr lang="pl-PL" sz="2000" dirty="0">
              <a:latin typeface="Open Sans"/>
              <a:ea typeface="Calibri" panose="020F0502020204030204" pitchFamily="34" charset="0"/>
              <a:cs typeface="Times New Roman" panose="02020603050405020304" pitchFamily="18" charset="0"/>
            </a:endParaRPr>
          </a:p>
          <a:p>
            <a:pPr marL="300723" indent="-300723" algn="just">
              <a:lnSpc>
                <a:spcPct val="120000"/>
              </a:lnSpc>
              <a:buFont typeface="+mj-lt"/>
              <a:buAutoNum type="alphaLcParenR"/>
            </a:pPr>
            <a:r>
              <a:rPr lang="pl-PL" sz="2000" dirty="0">
                <a:latin typeface="Open Sans"/>
                <a:ea typeface="Times New Roman" panose="02020603050405020304" pitchFamily="18" charset="0"/>
                <a:cs typeface="Times New Roman" panose="02020603050405020304" pitchFamily="18" charset="0"/>
              </a:rPr>
              <a:t>metodą kapitałową — otrzymane środki ujmuje się, jako zwiększenie kapitału (funduszu) własnego, jeśli tak stanowią przepisy inne niż ustawa o rachunkowości,</a:t>
            </a:r>
            <a:endParaRPr lang="pl-PL" sz="2000" dirty="0">
              <a:latin typeface="Open Sans"/>
              <a:ea typeface="Calibri" panose="020F0502020204030204" pitchFamily="34" charset="0"/>
              <a:cs typeface="Times New Roman" panose="02020603050405020304" pitchFamily="18" charset="0"/>
            </a:endParaRPr>
          </a:p>
          <a:p>
            <a:pPr marL="300723" indent="-300723" algn="just">
              <a:lnSpc>
                <a:spcPct val="120000"/>
              </a:lnSpc>
              <a:buFont typeface="+mj-lt"/>
              <a:buAutoNum type="alphaLcParenR"/>
            </a:pPr>
            <a:r>
              <a:rPr lang="pl-PL" sz="2000" dirty="0">
                <a:latin typeface="Open Sans"/>
                <a:ea typeface="Times New Roman" panose="02020603050405020304" pitchFamily="18" charset="0"/>
                <a:cs typeface="Times New Roman" panose="02020603050405020304" pitchFamily="18" charset="0"/>
              </a:rPr>
              <a:t>metodą wynikową — otrzymane środki zalicza się do rozliczeń międzyokresowych przychodów (zgodnie z art. 41 ustawy z 29 września 1994 r. o rachunkowości, dalej: ustawa o rachunkowości).</a:t>
            </a:r>
            <a:endParaRPr lang="pl-PL" sz="2000" dirty="0">
              <a:latin typeface="Open Sans"/>
              <a:ea typeface="Calibri" panose="020F0502020204030204" pitchFamily="34" charset="0"/>
              <a:cs typeface="Times New Roman" panose="02020603050405020304" pitchFamily="18" charset="0"/>
            </a:endParaRPr>
          </a:p>
          <a:p>
            <a:pPr marL="0" indent="0" algn="just">
              <a:lnSpc>
                <a:spcPct val="120000"/>
              </a:lnSpc>
              <a:buNone/>
            </a:pPr>
            <a:r>
              <a:rPr lang="pl-PL" sz="2000" dirty="0">
                <a:latin typeface="Open Sans"/>
                <a:ea typeface="Times New Roman" panose="02020603050405020304" pitchFamily="18" charset="0"/>
                <a:cs typeface="Times New Roman" panose="02020603050405020304" pitchFamily="18" charset="0"/>
              </a:rPr>
              <a:t>Metodę wynikową powinny stosować wszystkie jednostki podlegające ustawie o rachunkowości, co do których przepisy systemowe nie zawierają odmiennych uregulowań.</a:t>
            </a:r>
            <a:endParaRPr lang="pl-PL" sz="2000" dirty="0">
              <a:latin typeface="Open Sans"/>
              <a:ea typeface="Calibri" panose="020F0502020204030204" pitchFamily="34" charset="0"/>
              <a:cs typeface="Times New Roman" panose="02020603050405020304" pitchFamily="18" charset="0"/>
            </a:endParaRP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solidFill>
                  <a:srgbClr val="002073"/>
                </a:solidFill>
              </a:rPr>
              <a:pPr/>
              <a:t>2024-11-24</a:t>
            </a:fld>
            <a:endParaRPr lang="pl-PL" sz="1400" dirty="0">
              <a:solidFill>
                <a:srgbClr val="002073"/>
              </a:solidFill>
            </a:endParaRPr>
          </a:p>
        </p:txBody>
      </p:sp>
      <p:sp>
        <p:nvSpPr>
          <p:cNvPr id="4" name="Tytuł 1"/>
          <p:cNvSpPr>
            <a:spLocks noGrp="1"/>
          </p:cNvSpPr>
          <p:nvPr>
            <p:ph type="title"/>
          </p:nvPr>
        </p:nvSpPr>
        <p:spPr>
          <a:xfrm>
            <a:off x="840103" y="966198"/>
            <a:ext cx="8785942" cy="648072"/>
          </a:xfrm>
        </p:spPr>
        <p:txBody>
          <a:bodyPr anchor="t">
            <a:normAutofit/>
          </a:bodyPr>
          <a:lstStyle/>
          <a:p>
            <a:pPr lvl="0" algn="ctr">
              <a:lnSpc>
                <a:spcPct val="150000"/>
              </a:lnSpc>
            </a:pPr>
            <a:r>
              <a:rPr lang="pl-PL" sz="2000" i="1" u="sng" cap="all" dirty="0">
                <a:solidFill>
                  <a:schemeClr val="accent1">
                    <a:lumMod val="75000"/>
                  </a:schemeClr>
                </a:solidFill>
              </a:rPr>
              <a:t>WYODRĘBNIONA EWIDENCJA PRZYCHODÓW</a:t>
            </a:r>
          </a:p>
        </p:txBody>
      </p:sp>
    </p:spTree>
    <p:extLst>
      <p:ext uri="{BB962C8B-B14F-4D97-AF65-F5344CB8AC3E}">
        <p14:creationId xmlns:p14="http://schemas.microsoft.com/office/powerpoint/2010/main" val="3605346550"/>
      </p:ext>
    </p:extLst>
  </p:cSld>
  <p:clrMapOvr>
    <a:masterClrMapping/>
  </p:clrMapOvr>
  <p:transition>
    <p:wipe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97618" y="2699718"/>
            <a:ext cx="8785942" cy="720080"/>
          </a:xfrm>
        </p:spPr>
        <p:txBody>
          <a:bodyPr anchor="t">
            <a:noAutofit/>
          </a:bodyPr>
          <a:lstStyle/>
          <a:p>
            <a:pPr lvl="0" algn="ctr">
              <a:lnSpc>
                <a:spcPct val="150000"/>
              </a:lnSpc>
            </a:pPr>
            <a:r>
              <a:rPr lang="pl-PL" sz="2200" i="1" u="sng" cap="all" dirty="0">
                <a:solidFill>
                  <a:schemeClr val="accent1">
                    <a:lumMod val="75000"/>
                  </a:schemeClr>
                </a:solidFill>
              </a:rPr>
              <a:t>EWIDENCJA POZABILANSOWA oraz w arkuszu kalkulacyjnym</a:t>
            </a: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solidFill>
                  <a:srgbClr val="002073"/>
                </a:solidFill>
              </a:rPr>
              <a:pPr/>
              <a:t>2024-11-24</a:t>
            </a:fld>
            <a:endParaRPr lang="pl-PL" sz="1400" dirty="0">
              <a:solidFill>
                <a:srgbClr val="002073"/>
              </a:solidFill>
            </a:endParaRPr>
          </a:p>
        </p:txBody>
      </p:sp>
    </p:spTree>
    <p:extLst>
      <p:ext uri="{BB962C8B-B14F-4D97-AF65-F5344CB8AC3E}">
        <p14:creationId xmlns:p14="http://schemas.microsoft.com/office/powerpoint/2010/main" val="270417248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Podtytuł 2"/>
          <p:cNvSpPr>
            <a:spLocks noGrp="1"/>
          </p:cNvSpPr>
          <p:nvPr>
            <p:ph idx="1"/>
          </p:nvPr>
        </p:nvSpPr>
        <p:spPr>
          <a:xfrm>
            <a:off x="1041991" y="2195661"/>
            <a:ext cx="8641569" cy="4536504"/>
          </a:xfrm>
        </p:spPr>
        <p:txBody>
          <a:bodyPr>
            <a:noAutofit/>
          </a:bodyPr>
          <a:lstStyle/>
          <a:p>
            <a:pPr marL="0" indent="0" algn="just">
              <a:lnSpc>
                <a:spcPct val="120000"/>
              </a:lnSpc>
              <a:buNone/>
            </a:pPr>
            <a:r>
              <a:rPr lang="pl-PL" sz="2000" dirty="0">
                <a:latin typeface="Open Sans"/>
                <a:ea typeface="Times New Roman" panose="02020603050405020304" pitchFamily="18" charset="0"/>
                <a:cs typeface="Times New Roman" panose="02020603050405020304" pitchFamily="18" charset="0"/>
              </a:rPr>
              <a:t>Na kontach pozabilansowych prowadzi się ewidencję min. ewidencję wkładu własnego rzeczowego.</a:t>
            </a:r>
            <a:endParaRPr lang="pl-PL" sz="2000" dirty="0">
              <a:latin typeface="Open Sans"/>
              <a:ea typeface="Calibri" panose="020F0502020204030204" pitchFamily="34" charset="0"/>
              <a:cs typeface="Times New Roman" panose="02020603050405020304" pitchFamily="18" charset="0"/>
            </a:endParaRPr>
          </a:p>
          <a:p>
            <a:pPr marL="0" indent="0" algn="just">
              <a:lnSpc>
                <a:spcPct val="120000"/>
              </a:lnSpc>
              <a:buNone/>
            </a:pPr>
            <a:r>
              <a:rPr lang="pl-PL" sz="2000" dirty="0" smtClean="0">
                <a:latin typeface="Open Sans"/>
                <a:ea typeface="Times New Roman" panose="02020603050405020304" pitchFamily="18" charset="0"/>
                <a:cs typeface="Times New Roman" panose="02020603050405020304" pitchFamily="18" charset="0"/>
              </a:rPr>
              <a:t>W </a:t>
            </a:r>
            <a:r>
              <a:rPr lang="pl-PL" sz="2000" dirty="0">
                <a:latin typeface="Open Sans"/>
                <a:ea typeface="Times New Roman" panose="02020603050405020304" pitchFamily="18" charset="0"/>
                <a:cs typeface="Times New Roman" panose="02020603050405020304" pitchFamily="18" charset="0"/>
              </a:rPr>
              <a:t>ramach realizacji projektu można prowadzić wiele zestawień pomocniczych. </a:t>
            </a:r>
          </a:p>
          <a:p>
            <a:pPr marL="0" indent="0" algn="just">
              <a:lnSpc>
                <a:spcPct val="120000"/>
              </a:lnSpc>
              <a:buNone/>
            </a:pPr>
            <a:r>
              <a:rPr lang="pl-PL" sz="2000" b="1" dirty="0">
                <a:latin typeface="Open Sans"/>
                <a:ea typeface="Times New Roman" panose="02020603050405020304" pitchFamily="18" charset="0"/>
                <a:cs typeface="Times New Roman" panose="02020603050405020304" pitchFamily="18" charset="0"/>
              </a:rPr>
              <a:t>Do</a:t>
            </a:r>
            <a:r>
              <a:rPr lang="pl-PL" sz="2000" b="1" dirty="0">
                <a:latin typeface="Open Sans"/>
                <a:ea typeface="Calibri" panose="020F0502020204030204" pitchFamily="34" charset="0"/>
                <a:cs typeface="Times New Roman" panose="02020603050405020304" pitchFamily="18" charset="0"/>
              </a:rPr>
              <a:t> </a:t>
            </a:r>
            <a:r>
              <a:rPr lang="pl-PL" sz="2000" b="1" dirty="0">
                <a:latin typeface="Open Sans"/>
                <a:ea typeface="Times New Roman" panose="02020603050405020304" pitchFamily="18" charset="0"/>
                <a:cs typeface="Times New Roman" panose="02020603050405020304" pitchFamily="18" charset="0"/>
              </a:rPr>
              <a:t>takich zestawień może należeć min:</a:t>
            </a:r>
            <a:endParaRPr lang="pl-PL" sz="2000" b="1" dirty="0">
              <a:latin typeface="Open Sans"/>
              <a:ea typeface="Calibri" panose="020F0502020204030204" pitchFamily="34" charset="0"/>
              <a:cs typeface="Times New Roman" panose="02020603050405020304" pitchFamily="18" charset="0"/>
            </a:endParaRPr>
          </a:p>
          <a:p>
            <a:pPr algn="just">
              <a:lnSpc>
                <a:spcPct val="120000"/>
              </a:lnSpc>
            </a:pPr>
            <a:r>
              <a:rPr lang="pl-PL" sz="2000" dirty="0">
                <a:latin typeface="Open Sans"/>
                <a:ea typeface="Times New Roman" panose="02020603050405020304" pitchFamily="18" charset="0"/>
                <a:cs typeface="Times New Roman" panose="02020603050405020304" pitchFamily="18" charset="0"/>
              </a:rPr>
              <a:t>ewidencja środków trwałych i wartości niematerialnych i prawnych</a:t>
            </a:r>
            <a:endParaRPr lang="pl-PL" sz="2000" dirty="0">
              <a:latin typeface="Open Sans"/>
              <a:ea typeface="Calibri" panose="020F0502020204030204" pitchFamily="34" charset="0"/>
              <a:cs typeface="Times New Roman" panose="02020603050405020304" pitchFamily="18" charset="0"/>
            </a:endParaRPr>
          </a:p>
          <a:p>
            <a:pPr algn="just">
              <a:lnSpc>
                <a:spcPct val="120000"/>
              </a:lnSpc>
            </a:pPr>
            <a:r>
              <a:rPr lang="pl-PL" sz="2000" dirty="0">
                <a:latin typeface="Open Sans"/>
                <a:ea typeface="Times New Roman" panose="02020603050405020304" pitchFamily="18" charset="0"/>
                <a:cs typeface="Times New Roman" panose="02020603050405020304" pitchFamily="18" charset="0"/>
              </a:rPr>
              <a:t>ewidencja godzin pracy osób zatrudnionych do projektu</a:t>
            </a:r>
            <a:endParaRPr lang="pl-PL" sz="2000" dirty="0">
              <a:latin typeface="Open Sans"/>
              <a:ea typeface="Calibri" panose="020F0502020204030204" pitchFamily="34" charset="0"/>
              <a:cs typeface="Times New Roman" panose="02020603050405020304" pitchFamily="18" charset="0"/>
            </a:endParaRPr>
          </a:p>
          <a:p>
            <a:pPr algn="just">
              <a:lnSpc>
                <a:spcPct val="120000"/>
              </a:lnSpc>
            </a:pPr>
            <a:r>
              <a:rPr lang="pl-PL" sz="2000" dirty="0">
                <a:latin typeface="Open Sans"/>
                <a:ea typeface="Times New Roman" panose="02020603050405020304" pitchFamily="18" charset="0"/>
                <a:cs typeface="Times New Roman" panose="02020603050405020304" pitchFamily="18" charset="0"/>
              </a:rPr>
              <a:t>ewidencja realizacji budżetu projektu</a:t>
            </a:r>
            <a:endParaRPr lang="pl-PL" sz="2000" dirty="0">
              <a:latin typeface="Open Sans"/>
              <a:ea typeface="Calibri" panose="020F0502020204030204" pitchFamily="34" charset="0"/>
              <a:cs typeface="Times New Roman" panose="02020603050405020304" pitchFamily="18" charset="0"/>
            </a:endParaRPr>
          </a:p>
          <a:p>
            <a:pPr algn="just">
              <a:lnSpc>
                <a:spcPct val="120000"/>
              </a:lnSpc>
            </a:pPr>
            <a:r>
              <a:rPr lang="pl-PL" sz="2000" dirty="0">
                <a:latin typeface="Open Sans"/>
                <a:ea typeface="Times New Roman" panose="02020603050405020304" pitchFamily="18" charset="0"/>
                <a:cs typeface="Times New Roman" panose="02020603050405020304" pitchFamily="18" charset="0"/>
              </a:rPr>
              <a:t>ewidencja realizacji wskaźników projektu</a:t>
            </a:r>
            <a:endParaRPr lang="pl-PL" sz="2000" dirty="0">
              <a:latin typeface="Open Sans"/>
              <a:ea typeface="Calibri" panose="020F0502020204030204" pitchFamily="34" charset="0"/>
              <a:cs typeface="Times New Roman" panose="02020603050405020304" pitchFamily="18" charset="0"/>
            </a:endParaRPr>
          </a:p>
        </p:txBody>
      </p:sp>
      <p:sp>
        <p:nvSpPr>
          <p:cNvPr id="3"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solidFill>
                  <a:srgbClr val="002073"/>
                </a:solidFill>
              </a:rPr>
              <a:pPr/>
              <a:t>2024-11-24</a:t>
            </a:fld>
            <a:endParaRPr lang="pl-PL" sz="1400" dirty="0">
              <a:solidFill>
                <a:srgbClr val="002073"/>
              </a:solidFill>
            </a:endParaRPr>
          </a:p>
        </p:txBody>
      </p:sp>
      <p:sp>
        <p:nvSpPr>
          <p:cNvPr id="4" name="Tytuł 1"/>
          <p:cNvSpPr>
            <a:spLocks noGrp="1"/>
          </p:cNvSpPr>
          <p:nvPr>
            <p:ph type="title"/>
          </p:nvPr>
        </p:nvSpPr>
        <p:spPr>
          <a:xfrm>
            <a:off x="897618" y="1187549"/>
            <a:ext cx="8785942" cy="720080"/>
          </a:xfrm>
        </p:spPr>
        <p:txBody>
          <a:bodyPr anchor="t">
            <a:normAutofit/>
          </a:bodyPr>
          <a:lstStyle/>
          <a:p>
            <a:pPr lvl="0" algn="ctr">
              <a:lnSpc>
                <a:spcPct val="150000"/>
              </a:lnSpc>
            </a:pPr>
            <a:r>
              <a:rPr lang="pl-PL" sz="2000" i="1" u="sng" cap="all" dirty="0">
                <a:solidFill>
                  <a:schemeClr val="accent1">
                    <a:lumMod val="75000"/>
                  </a:schemeClr>
                </a:solidFill>
              </a:rPr>
              <a:t>EWIDENCJA POZABILANSOWA oraz w arkuszu kalkulacyjnym</a:t>
            </a:r>
          </a:p>
        </p:txBody>
      </p:sp>
    </p:spTree>
    <p:extLst>
      <p:ext uri="{BB962C8B-B14F-4D97-AF65-F5344CB8AC3E}">
        <p14:creationId xmlns:p14="http://schemas.microsoft.com/office/powerpoint/2010/main" val="1671117444"/>
      </p:ext>
    </p:extLst>
  </p:cSld>
  <p:clrMapOvr>
    <a:masterClrMapping/>
  </p:clrMapOvr>
  <p:transition>
    <p:wipe dir="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529482" y="2267669"/>
            <a:ext cx="7758162" cy="2664296"/>
          </a:xfrm>
        </p:spPr>
        <p:txBody>
          <a:bodyPr>
            <a:normAutofit/>
          </a:bodyPr>
          <a:lstStyle/>
          <a:p>
            <a:pPr algn="ctr">
              <a:lnSpc>
                <a:spcPct val="150000"/>
              </a:lnSpc>
            </a:pPr>
            <a:r>
              <a:rPr lang="pl-PL" dirty="0"/>
              <a:t>Wyodrębniona ewidencji księgowej projektu lub/oraz kodu księgowego w przypadku prowadzenia książki przychodów i rozchodów</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143797552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10146" y="971525"/>
            <a:ext cx="8640381" cy="1080001"/>
          </a:xfrm>
        </p:spPr>
        <p:txBody>
          <a:bodyPr>
            <a:noAutofit/>
          </a:bodyPr>
          <a:lstStyle/>
          <a:p>
            <a:pPr algn="ctr">
              <a:lnSpc>
                <a:spcPct val="100000"/>
              </a:lnSpc>
            </a:pPr>
            <a:r>
              <a:rPr lang="pl-PL" sz="2200" dirty="0"/>
              <a:t>Wyodrębniona ewidencji księgowej projektu lub/oraz kodu księgowego w przypadku prowadzenia książki przychodów i rozchodów</a:t>
            </a:r>
          </a:p>
        </p:txBody>
      </p:sp>
      <p:sp>
        <p:nvSpPr>
          <p:cNvPr id="3" name="Symbol zastępczy zawartości 2"/>
          <p:cNvSpPr>
            <a:spLocks noGrp="1"/>
          </p:cNvSpPr>
          <p:nvPr>
            <p:ph idx="1"/>
          </p:nvPr>
        </p:nvSpPr>
        <p:spPr>
          <a:xfrm>
            <a:off x="1025525" y="2627709"/>
            <a:ext cx="8640764" cy="4032130"/>
          </a:xfrm>
        </p:spPr>
        <p:txBody>
          <a:bodyPr>
            <a:normAutofit/>
          </a:bodyPr>
          <a:lstStyle/>
          <a:p>
            <a:pPr marL="0" indent="0">
              <a:lnSpc>
                <a:spcPct val="120000"/>
              </a:lnSpc>
              <a:buNone/>
            </a:pPr>
            <a:r>
              <a:rPr lang="pl-PL" sz="2000" b="1" dirty="0" smtClean="0"/>
              <a:t>PRZEWODNIK </a:t>
            </a:r>
            <a:r>
              <a:rPr lang="pl-PL" sz="2000" b="1" dirty="0"/>
              <a:t>DLA BENEFICJENTÓW FE SL 2021-2027 </a:t>
            </a:r>
            <a:r>
              <a:rPr lang="pl-PL" sz="2000" b="1" dirty="0" smtClean="0"/>
              <a:t>- </a:t>
            </a:r>
            <a:r>
              <a:rPr lang="pl-PL" sz="2000" b="1" dirty="0"/>
              <a:t>wersja </a:t>
            </a:r>
            <a:r>
              <a:rPr lang="pl-PL" sz="2000" b="1" dirty="0" smtClean="0"/>
              <a:t>8</a:t>
            </a:r>
            <a:endParaRPr lang="pl-PL" sz="2000" b="1" dirty="0" smtClean="0"/>
          </a:p>
          <a:p>
            <a:pPr marL="0" indent="0">
              <a:lnSpc>
                <a:spcPct val="120000"/>
              </a:lnSpc>
              <a:buNone/>
            </a:pPr>
            <a:endParaRPr lang="pl-PL" sz="2000" dirty="0" smtClean="0"/>
          </a:p>
          <a:p>
            <a:pPr algn="just">
              <a:lnSpc>
                <a:spcPct val="120000"/>
              </a:lnSpc>
            </a:pPr>
            <a:r>
              <a:rPr lang="pl-PL" sz="2000" dirty="0" smtClean="0"/>
              <a:t>W przypadku prowadzenia ewidencji na podstawie podatkowej księgi </a:t>
            </a:r>
            <a:r>
              <a:rPr lang="pl-PL" sz="2000" dirty="0"/>
              <a:t>przychodów i rozchodów </a:t>
            </a:r>
            <a:r>
              <a:rPr lang="pl-PL" sz="2000" dirty="0" smtClean="0"/>
              <a:t>Beneficjent zobowiązany </a:t>
            </a:r>
            <a:r>
              <a:rPr lang="pl-PL" sz="2000" dirty="0"/>
              <a:t>jesteś do właściwego oznaczania w księdze przychodów i rozchodów dokumentów związanych z realizacją projektu, w sposób wykazujący jednoznaczny związek danej operacji gospodarczej z projektem finansowanym w ramach FE SL 2021-2027 – </a:t>
            </a:r>
            <a:r>
              <a:rPr lang="pl-PL" sz="2000" b="1" dirty="0">
                <a:solidFill>
                  <a:schemeClr val="accent2">
                    <a:lumMod val="25000"/>
                  </a:schemeClr>
                </a:solidFill>
              </a:rPr>
              <a:t>poprzez oznaczenie w podatkowej księdze przychodów i rozchodów w odpowiednich wierszach numeru umowy</a:t>
            </a:r>
            <a:r>
              <a:rPr lang="pl-PL" sz="2000" dirty="0" smtClean="0">
                <a:solidFill>
                  <a:schemeClr val="accent2">
                    <a:lumMod val="25000"/>
                  </a:schemeClr>
                </a:solidFill>
              </a:rPr>
              <a:t>.</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solidFill>
                  <a:schemeClr val="accent1">
                    <a:lumMod val="75000"/>
                  </a:schemeClr>
                </a:solidFill>
              </a:rPr>
              <a:pPr/>
              <a:t>2024-11-24</a:t>
            </a:fld>
            <a:endParaRPr lang="pl-PL" sz="1400" dirty="0">
              <a:solidFill>
                <a:schemeClr val="accent1">
                  <a:lumMod val="75000"/>
                </a:schemeClr>
              </a:solidFill>
            </a:endParaRPr>
          </a:p>
        </p:txBody>
      </p:sp>
    </p:spTree>
    <p:extLst>
      <p:ext uri="{BB962C8B-B14F-4D97-AF65-F5344CB8AC3E}">
        <p14:creationId xmlns:p14="http://schemas.microsoft.com/office/powerpoint/2010/main" val="79301951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p:txBody>
          <a:bodyPr>
            <a:noAutofit/>
          </a:bodyPr>
          <a:lstStyle/>
          <a:p>
            <a:pPr algn="ctr">
              <a:lnSpc>
                <a:spcPct val="100000"/>
              </a:lnSpc>
            </a:pPr>
            <a:r>
              <a:rPr lang="pl-PL" sz="2200" dirty="0"/>
              <a:t>Wyodrębniona ewidencji księgowej projektu lub/oraz kodu księgowego w przypadku prowadzenia książki przychodów i rozchodów</a:t>
            </a:r>
          </a:p>
        </p:txBody>
      </p:sp>
      <p:sp>
        <p:nvSpPr>
          <p:cNvPr id="3" name="Symbol zastępczy zawartości 2"/>
          <p:cNvSpPr>
            <a:spLocks noGrp="1"/>
          </p:cNvSpPr>
          <p:nvPr>
            <p:ph idx="1"/>
          </p:nvPr>
        </p:nvSpPr>
        <p:spPr>
          <a:xfrm>
            <a:off x="1025525" y="2483693"/>
            <a:ext cx="8640381" cy="3816424"/>
          </a:xfrm>
        </p:spPr>
        <p:txBody>
          <a:bodyPr>
            <a:noAutofit/>
          </a:bodyPr>
          <a:lstStyle/>
          <a:p>
            <a:pPr marL="0" indent="0">
              <a:lnSpc>
                <a:spcPct val="120000"/>
              </a:lnSpc>
              <a:buNone/>
            </a:pPr>
            <a:r>
              <a:rPr lang="pl-PL" sz="2000" b="1" dirty="0"/>
              <a:t>Uwaga </a:t>
            </a:r>
            <a:r>
              <a:rPr lang="pl-PL" sz="2000" b="1" dirty="0" smtClean="0"/>
              <a:t>przepisy:</a:t>
            </a:r>
          </a:p>
          <a:p>
            <a:pPr marL="0" indent="0" algn="just">
              <a:lnSpc>
                <a:spcPct val="120000"/>
              </a:lnSpc>
              <a:spcAft>
                <a:spcPts val="1200"/>
              </a:spcAft>
              <a:buNone/>
            </a:pPr>
            <a:r>
              <a:rPr lang="pl-PL" sz="2000" b="1" dirty="0" smtClean="0"/>
              <a:t>Rozporządzenie </a:t>
            </a:r>
            <a:r>
              <a:rPr lang="pl-PL" sz="2000" b="1" dirty="0"/>
              <a:t>Ministra Finansów z dnia 23.12.2019 r. w sprawie prowadzenia podatkowej księgi przychodów i rozchodów</a:t>
            </a:r>
          </a:p>
          <a:p>
            <a:pPr marL="0" indent="0" algn="just">
              <a:lnSpc>
                <a:spcPct val="120000"/>
              </a:lnSpc>
              <a:buNone/>
            </a:pPr>
            <a:r>
              <a:rPr lang="pl-PL" sz="2000" b="1" dirty="0"/>
              <a:t>§ 1.</a:t>
            </a:r>
            <a:r>
              <a:rPr lang="pl-PL" sz="2000" dirty="0"/>
              <a:t> Rozporządzenie określa sposób prowadzenia podatkowej księgi przychodów i rozchodów, zwanej dalej "księgą", szczegółowe warunki, jakim powinna odpowiadać ta księga, </a:t>
            </a:r>
            <a:r>
              <a:rPr lang="pl-PL" sz="2000" dirty="0" smtClean="0"/>
              <a:t>oraz</a:t>
            </a:r>
            <a:r>
              <a:rPr lang="pl-PL" sz="2000" dirty="0"/>
              <a:t> szczegółowy zakres obowiązków związanych z jej prowadzeniem</a:t>
            </a:r>
            <a:r>
              <a:rPr lang="pl-PL" sz="2000" dirty="0" smtClean="0"/>
              <a:t>.</a:t>
            </a:r>
          </a:p>
          <a:p>
            <a:pPr marL="0" indent="0" algn="just">
              <a:lnSpc>
                <a:spcPct val="120000"/>
              </a:lnSpc>
              <a:buNone/>
            </a:pPr>
            <a:r>
              <a:rPr lang="pl-PL" sz="2000" b="1" dirty="0" smtClean="0"/>
              <a:t>Załącznik nr 1 do rozporządzenia – zasady ewidencji</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2949137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25525" y="899836"/>
            <a:ext cx="8640381" cy="791769"/>
          </a:xfrm>
        </p:spPr>
        <p:txBody>
          <a:bodyPr>
            <a:normAutofit/>
          </a:bodyPr>
          <a:lstStyle/>
          <a:p>
            <a:pPr algn="ctr">
              <a:lnSpc>
                <a:spcPct val="100000"/>
              </a:lnSpc>
            </a:pPr>
            <a:r>
              <a:rPr lang="pl-PL" sz="2200" dirty="0"/>
              <a:t>Podstawy prawne prowadzenia wyodrębnionej ewidencji księgowej w perspektywie finansowej 2021-2027</a:t>
            </a:r>
          </a:p>
        </p:txBody>
      </p:sp>
      <p:sp>
        <p:nvSpPr>
          <p:cNvPr id="3" name="Symbol zastępczy zawartości 2"/>
          <p:cNvSpPr>
            <a:spLocks noGrp="1"/>
          </p:cNvSpPr>
          <p:nvPr>
            <p:ph idx="1"/>
          </p:nvPr>
        </p:nvSpPr>
        <p:spPr>
          <a:xfrm>
            <a:off x="1025524" y="2123653"/>
            <a:ext cx="8640382" cy="4896344"/>
          </a:xfrm>
        </p:spPr>
        <p:txBody>
          <a:bodyPr>
            <a:noAutofit/>
          </a:bodyPr>
          <a:lstStyle/>
          <a:p>
            <a:pPr marL="0" indent="0">
              <a:lnSpc>
                <a:spcPct val="120000"/>
              </a:lnSpc>
              <a:spcBef>
                <a:spcPts val="1800"/>
              </a:spcBef>
              <a:spcAft>
                <a:spcPts val="600"/>
              </a:spcAft>
              <a:buNone/>
            </a:pPr>
            <a:r>
              <a:rPr lang="pl-PL" sz="2000" b="1" u="sng" dirty="0" smtClean="0"/>
              <a:t>Przepisy krajowe:</a:t>
            </a:r>
            <a:endParaRPr lang="pl-PL" sz="2000" b="1" u="sng" dirty="0"/>
          </a:p>
          <a:p>
            <a:pPr marL="457200" indent="-457200" algn="just">
              <a:lnSpc>
                <a:spcPct val="120000"/>
              </a:lnSpc>
              <a:buFont typeface="+mj-lt"/>
              <a:buAutoNum type="arabicPeriod"/>
            </a:pPr>
            <a:r>
              <a:rPr lang="pl-PL" sz="2000" dirty="0"/>
              <a:t>Ustawa z dnia 26.07.1991 r. o podatku dochodowym od osób fizycznych </a:t>
            </a:r>
            <a:r>
              <a:rPr lang="pl-PL" sz="2000" dirty="0" smtClean="0"/>
              <a:t>(</a:t>
            </a:r>
            <a:r>
              <a:rPr lang="pl-PL" sz="2000" dirty="0"/>
              <a:t>tekst jednolity Dz. U. z 2024 r. poz. </a:t>
            </a:r>
            <a:r>
              <a:rPr lang="pl-PL" sz="2000" dirty="0" smtClean="0"/>
              <a:t>226 z </a:t>
            </a:r>
            <a:r>
              <a:rPr lang="pl-PL" sz="2000" dirty="0" err="1" smtClean="0"/>
              <a:t>późn</a:t>
            </a:r>
            <a:r>
              <a:rPr lang="pl-PL" sz="2000" dirty="0" smtClean="0"/>
              <a:t>. zm.)</a:t>
            </a:r>
          </a:p>
          <a:p>
            <a:pPr marL="457200" indent="-457200" algn="just">
              <a:lnSpc>
                <a:spcPct val="120000"/>
              </a:lnSpc>
              <a:buFont typeface="+mj-lt"/>
              <a:buAutoNum type="arabicPeriod"/>
            </a:pPr>
            <a:r>
              <a:rPr lang="pl-PL" sz="2000" dirty="0"/>
              <a:t>Ustawa z dnia 15.02.1992 r. o podatku dochodowym od osób </a:t>
            </a:r>
            <a:r>
              <a:rPr lang="pl-PL" sz="2000" dirty="0" smtClean="0"/>
              <a:t>prawnych </a:t>
            </a:r>
            <a:r>
              <a:rPr lang="pl-PL" sz="2000" dirty="0"/>
              <a:t>(tekst jednolity Dz. U. z 2023 r. poz. </a:t>
            </a:r>
            <a:r>
              <a:rPr lang="pl-PL" sz="2000" dirty="0" smtClean="0"/>
              <a:t>2805 z </a:t>
            </a:r>
            <a:r>
              <a:rPr lang="pl-PL" sz="2000" dirty="0" err="1"/>
              <a:t>późn</a:t>
            </a:r>
            <a:r>
              <a:rPr lang="pl-PL" sz="2000" dirty="0"/>
              <a:t>. zm</a:t>
            </a:r>
            <a:r>
              <a:rPr lang="pl-PL" sz="2000" dirty="0" smtClean="0"/>
              <a:t>.)</a:t>
            </a:r>
            <a:endParaRPr lang="pl-PL" sz="2000"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418568839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25525" y="971525"/>
            <a:ext cx="8640381" cy="1080001"/>
          </a:xfrm>
        </p:spPr>
        <p:txBody>
          <a:bodyPr>
            <a:noAutofit/>
          </a:bodyPr>
          <a:lstStyle/>
          <a:p>
            <a:pPr algn="ctr">
              <a:lnSpc>
                <a:spcPct val="100000"/>
              </a:lnSpc>
            </a:pPr>
            <a:r>
              <a:rPr lang="pl-PL" sz="2200" dirty="0"/>
              <a:t>Wyodrębniona ewidencji księgowej projektu lub/oraz kodu księgowego w przypadku prowadzenia książki przychodów i rozchodów</a:t>
            </a:r>
          </a:p>
        </p:txBody>
      </p:sp>
      <p:sp>
        <p:nvSpPr>
          <p:cNvPr id="3" name="Symbol zastępczy zawartości 2"/>
          <p:cNvSpPr>
            <a:spLocks noGrp="1"/>
          </p:cNvSpPr>
          <p:nvPr>
            <p:ph idx="1"/>
          </p:nvPr>
        </p:nvSpPr>
        <p:spPr>
          <a:xfrm>
            <a:off x="1025525" y="2483693"/>
            <a:ext cx="8640381" cy="4392488"/>
          </a:xfrm>
        </p:spPr>
        <p:txBody>
          <a:bodyPr>
            <a:noAutofit/>
          </a:bodyPr>
          <a:lstStyle/>
          <a:p>
            <a:pPr marL="0" indent="0">
              <a:lnSpc>
                <a:spcPct val="120000"/>
              </a:lnSpc>
              <a:buNone/>
            </a:pPr>
            <a:r>
              <a:rPr lang="pl-PL" sz="2000" b="1" dirty="0" smtClean="0"/>
              <a:t>Uwaga przepisy podatkowe:</a:t>
            </a:r>
          </a:p>
          <a:p>
            <a:pPr marL="0" indent="0">
              <a:lnSpc>
                <a:spcPct val="120000"/>
              </a:lnSpc>
              <a:buNone/>
            </a:pPr>
            <a:r>
              <a:rPr lang="pl-PL" sz="2000" dirty="0" smtClean="0"/>
              <a:t>Ustawa o podatku dochodowym od osób fizycznych </a:t>
            </a:r>
          </a:p>
          <a:p>
            <a:pPr marL="0" indent="0" algn="just">
              <a:lnSpc>
                <a:spcPct val="120000"/>
              </a:lnSpc>
              <a:buNone/>
            </a:pPr>
            <a:r>
              <a:rPr lang="pl-PL" sz="2000" dirty="0" smtClean="0"/>
              <a:t>Art. 21 ust. 1 pkt. 46 – otrzymane dotacje są wolne od opodatkowania po spełnieniu warunku </a:t>
            </a:r>
          </a:p>
          <a:p>
            <a:pPr marL="0" indent="0" algn="just">
              <a:lnSpc>
                <a:spcPct val="120000"/>
              </a:lnSpc>
              <a:buNone/>
            </a:pPr>
            <a:r>
              <a:rPr lang="pl-PL" sz="2000" dirty="0" smtClean="0"/>
              <a:t>Art. 23 ust. 1 pkt. 56 – nie uznaje się za koszty </a:t>
            </a:r>
            <a:r>
              <a:rPr lang="pl-PL" sz="2000" dirty="0"/>
              <a:t>uzyskania przychodu wydatków i kosztów bezpośrednio sfinansowanych z dochodów (przychodów), o których mowa w art. 21 ust. 1 </a:t>
            </a:r>
            <a:r>
              <a:rPr lang="pl-PL" sz="2000" dirty="0" smtClean="0"/>
              <a:t>min. pkt. 46,</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solidFill>
                  <a:schemeClr val="accent1">
                    <a:lumMod val="75000"/>
                  </a:schemeClr>
                </a:solidFill>
              </a:rPr>
              <a:pPr/>
              <a:t>2024-11-24</a:t>
            </a:fld>
            <a:endParaRPr lang="pl-PL" sz="1400" dirty="0">
              <a:solidFill>
                <a:schemeClr val="accent1">
                  <a:lumMod val="75000"/>
                </a:schemeClr>
              </a:solidFill>
            </a:endParaRPr>
          </a:p>
        </p:txBody>
      </p:sp>
    </p:spTree>
    <p:extLst>
      <p:ext uri="{BB962C8B-B14F-4D97-AF65-F5344CB8AC3E}">
        <p14:creationId xmlns:p14="http://schemas.microsoft.com/office/powerpoint/2010/main" val="29491374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529482" y="2267669"/>
            <a:ext cx="7758162" cy="2664296"/>
          </a:xfrm>
        </p:spPr>
        <p:txBody>
          <a:bodyPr>
            <a:normAutofit/>
          </a:bodyPr>
          <a:lstStyle/>
          <a:p>
            <a:pPr algn="ctr">
              <a:lnSpc>
                <a:spcPct val="150000"/>
              </a:lnSpc>
            </a:pPr>
            <a:r>
              <a:rPr lang="pl-PL" dirty="0"/>
              <a:t>Regulacje wewnętrzne beneficjentów dotyczące prowadzenia ewidencji księgowej projektów</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222223204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p:txBody>
          <a:bodyPr>
            <a:normAutofit/>
          </a:bodyPr>
          <a:lstStyle/>
          <a:p>
            <a:pPr algn="ctr">
              <a:lnSpc>
                <a:spcPct val="100000"/>
              </a:lnSpc>
            </a:pPr>
            <a:r>
              <a:rPr lang="pl-PL" sz="2200" dirty="0"/>
              <a:t>Regulacje wewnętrzne beneficjentów dotyczące prowadzenia ewidencji księgowej projektów</a:t>
            </a:r>
          </a:p>
        </p:txBody>
      </p:sp>
      <p:sp>
        <p:nvSpPr>
          <p:cNvPr id="3" name="Symbol zastępczy zawartości 2"/>
          <p:cNvSpPr>
            <a:spLocks noGrp="1"/>
          </p:cNvSpPr>
          <p:nvPr>
            <p:ph idx="1"/>
          </p:nvPr>
        </p:nvSpPr>
        <p:spPr>
          <a:xfrm>
            <a:off x="1025524" y="2195661"/>
            <a:ext cx="8640382" cy="4536504"/>
          </a:xfrm>
        </p:spPr>
        <p:txBody>
          <a:bodyPr>
            <a:noAutofit/>
          </a:bodyPr>
          <a:lstStyle/>
          <a:p>
            <a:pPr marL="342900" indent="-342900" algn="just">
              <a:lnSpc>
                <a:spcPct val="120000"/>
              </a:lnSpc>
              <a:buFont typeface="+mj-lt"/>
              <a:buAutoNum type="arabicPeriod"/>
            </a:pPr>
            <a:r>
              <a:rPr lang="pl-PL" sz="2000" b="1" dirty="0">
                <a:solidFill>
                  <a:srgbClr val="C00000"/>
                </a:solidFill>
              </a:rPr>
              <a:t>Zasady (politykę) rachunkowości </a:t>
            </a:r>
            <a:r>
              <a:rPr lang="pl-PL" sz="2000" dirty="0"/>
              <a:t>jednostki organizacyjnej z uwzględnieniem odrębnych zasad dla operacji gospodarczych dotyczących funduszy </a:t>
            </a:r>
            <a:r>
              <a:rPr lang="pl-PL" sz="2000" dirty="0" smtClean="0"/>
              <a:t>unijnych</a:t>
            </a:r>
          </a:p>
          <a:p>
            <a:pPr lvl="1" algn="just">
              <a:lnSpc>
                <a:spcPct val="120000"/>
              </a:lnSpc>
              <a:spcBef>
                <a:spcPts val="1102"/>
              </a:spcBef>
              <a:buFont typeface="Wingdings" panose="05000000000000000000" pitchFamily="2" charset="2"/>
              <a:buChar char="q"/>
            </a:pPr>
            <a:r>
              <a:rPr lang="pl-PL" sz="2000" dirty="0" smtClean="0"/>
              <a:t>Na kierowniku jednostki spoczywa obowiązek aktualizacji zapisów polityki rachunkowości. W ramach tworzenia zakładowego planu kont dla projektu można sporządzić dokument jako załącznik do polityki.</a:t>
            </a:r>
          </a:p>
          <a:p>
            <a:pPr lvl="1" algn="just">
              <a:lnSpc>
                <a:spcPct val="120000"/>
              </a:lnSpc>
              <a:spcBef>
                <a:spcPts val="1102"/>
              </a:spcBef>
              <a:buFont typeface="Wingdings" panose="05000000000000000000" pitchFamily="2" charset="2"/>
              <a:buChar char="q"/>
            </a:pPr>
            <a:r>
              <a:rPr lang="pl-PL" sz="2000" dirty="0"/>
              <a:t>W polityce rachunkowości Beneficjent powinien uwzględnić </a:t>
            </a:r>
            <a:r>
              <a:rPr lang="pl-PL" sz="2000" dirty="0" smtClean="0"/>
              <a:t>oprócz wyodrębnienia odpowiednich kont analitycznych syntetycznych, pozabilansowych, zapisy </a:t>
            </a:r>
            <a:r>
              <a:rPr lang="pl-PL" sz="2000" dirty="0"/>
              <a:t>dotyczące sposobu postępowania ze środkami otrzymanymi z dofinansowania w formie zaliczki oraz w przypadku refundacja części lub całości wydatków </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328467728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25525" y="899836"/>
            <a:ext cx="8640381" cy="791769"/>
          </a:xfrm>
        </p:spPr>
        <p:txBody>
          <a:bodyPr>
            <a:normAutofit/>
          </a:bodyPr>
          <a:lstStyle/>
          <a:p>
            <a:pPr algn="ctr">
              <a:lnSpc>
                <a:spcPct val="100000"/>
              </a:lnSpc>
            </a:pPr>
            <a:r>
              <a:rPr lang="pl-PL" sz="2200" dirty="0"/>
              <a:t>Regulacje wewnętrzne beneficjentów dotyczące prowadzenia ewidencji księgowej projektów</a:t>
            </a:r>
          </a:p>
        </p:txBody>
      </p:sp>
      <p:sp>
        <p:nvSpPr>
          <p:cNvPr id="3" name="Symbol zastępczy zawartości 2"/>
          <p:cNvSpPr>
            <a:spLocks noGrp="1"/>
          </p:cNvSpPr>
          <p:nvPr>
            <p:ph idx="1"/>
          </p:nvPr>
        </p:nvSpPr>
        <p:spPr>
          <a:xfrm>
            <a:off x="1025525" y="1979837"/>
            <a:ext cx="8640381" cy="5256384"/>
          </a:xfrm>
        </p:spPr>
        <p:txBody>
          <a:bodyPr>
            <a:normAutofit fontScale="92500"/>
          </a:bodyPr>
          <a:lstStyle/>
          <a:p>
            <a:pPr marL="457200" indent="-457200" algn="just">
              <a:lnSpc>
                <a:spcPct val="130000"/>
              </a:lnSpc>
              <a:buFont typeface="+mj-lt"/>
              <a:buAutoNum type="arabicPeriod" startAt="2"/>
            </a:pPr>
            <a:r>
              <a:rPr lang="pl-PL" sz="2000" b="1" dirty="0" smtClean="0">
                <a:solidFill>
                  <a:srgbClr val="C00000"/>
                </a:solidFill>
              </a:rPr>
              <a:t>Instrukcja </a:t>
            </a:r>
            <a:r>
              <a:rPr lang="pl-PL" sz="2000" b="1" dirty="0">
                <a:solidFill>
                  <a:srgbClr val="C00000"/>
                </a:solidFill>
              </a:rPr>
              <a:t>sporządzania, obiegu i kontroli dokumentów </a:t>
            </a:r>
            <a:r>
              <a:rPr lang="pl-PL" sz="2000" dirty="0"/>
              <a:t>uwzględniającą specyfikę dokumentacji związanej z funduszami unijnymi</a:t>
            </a:r>
            <a:r>
              <a:rPr lang="pl-PL" sz="2000" dirty="0" smtClean="0"/>
              <a:t>.</a:t>
            </a:r>
          </a:p>
          <a:p>
            <a:pPr lvl="1" algn="just">
              <a:lnSpc>
                <a:spcPct val="130000"/>
              </a:lnSpc>
              <a:spcBef>
                <a:spcPts val="1102"/>
              </a:spcBef>
              <a:buFont typeface="Wingdings" panose="05000000000000000000" pitchFamily="2" charset="2"/>
              <a:buChar char="q"/>
            </a:pPr>
            <a:r>
              <a:rPr lang="pl-PL" sz="2000" dirty="0" smtClean="0"/>
              <a:t>Nie każdy podmiot ma obowiązek posiadania Instrukcji obiegu dokumentów. </a:t>
            </a:r>
          </a:p>
          <a:p>
            <a:pPr lvl="1">
              <a:lnSpc>
                <a:spcPct val="130000"/>
              </a:lnSpc>
              <a:spcBef>
                <a:spcPts val="1102"/>
              </a:spcBef>
              <a:buFont typeface="Wingdings" panose="05000000000000000000" pitchFamily="2" charset="2"/>
              <a:buChar char="q"/>
            </a:pPr>
            <a:r>
              <a:rPr lang="pl-PL" sz="2000" dirty="0" smtClean="0"/>
              <a:t>W przypadku sporządzania Instrukcji </a:t>
            </a:r>
            <a:r>
              <a:rPr lang="pl-PL" sz="2000" dirty="0"/>
              <a:t>powinna </a:t>
            </a:r>
            <a:r>
              <a:rPr lang="pl-PL" sz="2000" dirty="0" smtClean="0"/>
              <a:t> ona jasno </a:t>
            </a:r>
            <a:r>
              <a:rPr lang="pl-PL" sz="2000" dirty="0"/>
              <a:t>określić:</a:t>
            </a:r>
          </a:p>
          <a:p>
            <a:pPr lvl="2">
              <a:lnSpc>
                <a:spcPct val="130000"/>
              </a:lnSpc>
              <a:spcBef>
                <a:spcPts val="1102"/>
              </a:spcBef>
              <a:buFont typeface="Wingdings" panose="05000000000000000000" pitchFamily="2" charset="2"/>
              <a:buChar char="Ø"/>
            </a:pPr>
            <a:r>
              <a:rPr lang="pl-PL" sz="2000" dirty="0"/>
              <a:t>rolę i zadania osób zatrudnionych przy realizacji projektu, </a:t>
            </a:r>
          </a:p>
          <a:p>
            <a:pPr lvl="2">
              <a:lnSpc>
                <a:spcPct val="130000"/>
              </a:lnSpc>
              <a:spcBef>
                <a:spcPts val="1102"/>
              </a:spcBef>
              <a:buFont typeface="Wingdings" panose="05000000000000000000" pitchFamily="2" charset="2"/>
              <a:buChar char="Ø"/>
            </a:pPr>
            <a:r>
              <a:rPr lang="pl-PL" sz="2000" dirty="0"/>
              <a:t>rodzaje dowodów księgowych potwierdzających wydatki w Projekcie </a:t>
            </a:r>
          </a:p>
          <a:p>
            <a:pPr lvl="2">
              <a:lnSpc>
                <a:spcPct val="130000"/>
              </a:lnSpc>
              <a:spcBef>
                <a:spcPts val="1102"/>
              </a:spcBef>
              <a:buFont typeface="Wingdings" panose="05000000000000000000" pitchFamily="2" charset="2"/>
              <a:buChar char="Ø"/>
            </a:pPr>
            <a:r>
              <a:rPr lang="pl-PL" sz="2000" dirty="0"/>
              <a:t>zasady opisywania tych </a:t>
            </a:r>
            <a:r>
              <a:rPr lang="pl-PL" sz="2000" dirty="0" smtClean="0"/>
              <a:t>dokumentów (opis, dekretacja, sposób zatwierdzania, </a:t>
            </a:r>
          </a:p>
          <a:p>
            <a:pPr lvl="2">
              <a:lnSpc>
                <a:spcPct val="130000"/>
              </a:lnSpc>
              <a:spcBef>
                <a:spcPts val="1102"/>
              </a:spcBef>
              <a:buFont typeface="Wingdings" panose="05000000000000000000" pitchFamily="2" charset="2"/>
              <a:buChar char="Ø"/>
            </a:pPr>
            <a:r>
              <a:rPr lang="pl-PL" sz="2000" dirty="0"/>
              <a:t>zasady obiegu oraz kontroli dowodów księgowych, </a:t>
            </a:r>
          </a:p>
          <a:p>
            <a:pPr lvl="2">
              <a:lnSpc>
                <a:spcPct val="130000"/>
              </a:lnSpc>
              <a:spcBef>
                <a:spcPts val="1102"/>
              </a:spcBef>
              <a:buFont typeface="Wingdings" panose="05000000000000000000" pitchFamily="2" charset="2"/>
              <a:buChar char="Ø"/>
            </a:pPr>
            <a:r>
              <a:rPr lang="pl-PL" sz="2000" dirty="0"/>
              <a:t>osoby uprawnione do kontroli, </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solidFill>
                  <a:srgbClr val="002073"/>
                </a:solidFill>
              </a:rPr>
              <a:pPr/>
              <a:t>2024-11-24</a:t>
            </a:fld>
            <a:endParaRPr lang="pl-PL" sz="1400" dirty="0">
              <a:solidFill>
                <a:srgbClr val="002073"/>
              </a:solidFill>
            </a:endParaRPr>
          </a:p>
        </p:txBody>
      </p:sp>
    </p:spTree>
    <p:extLst>
      <p:ext uri="{BB962C8B-B14F-4D97-AF65-F5344CB8AC3E}">
        <p14:creationId xmlns:p14="http://schemas.microsoft.com/office/powerpoint/2010/main" val="328467728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p:txBody>
          <a:bodyPr>
            <a:normAutofit/>
          </a:bodyPr>
          <a:lstStyle/>
          <a:p>
            <a:pPr algn="ctr">
              <a:lnSpc>
                <a:spcPct val="100000"/>
              </a:lnSpc>
            </a:pPr>
            <a:r>
              <a:rPr lang="pl-PL" sz="2200" dirty="0"/>
              <a:t>Regulacje wewnętrzne beneficjentów dotyczące prowadzenia ewidencji księgowej projektów</a:t>
            </a:r>
          </a:p>
        </p:txBody>
      </p:sp>
      <p:sp>
        <p:nvSpPr>
          <p:cNvPr id="3" name="Symbol zastępczy zawartości 2"/>
          <p:cNvSpPr>
            <a:spLocks noGrp="1"/>
          </p:cNvSpPr>
          <p:nvPr>
            <p:ph idx="1"/>
          </p:nvPr>
        </p:nvSpPr>
        <p:spPr>
          <a:xfrm>
            <a:off x="1168180" y="2483693"/>
            <a:ext cx="8496847" cy="4680002"/>
          </a:xfrm>
        </p:spPr>
        <p:txBody>
          <a:bodyPr>
            <a:noAutofit/>
          </a:bodyPr>
          <a:lstStyle/>
          <a:p>
            <a:pPr marL="457200" indent="-457200" algn="just">
              <a:lnSpc>
                <a:spcPct val="120000"/>
              </a:lnSpc>
              <a:spcBef>
                <a:spcPts val="1800"/>
              </a:spcBef>
              <a:buFont typeface="+mj-lt"/>
              <a:buAutoNum type="arabicPeriod" startAt="3"/>
            </a:pPr>
            <a:r>
              <a:rPr lang="pl-PL" sz="2000" b="1" dirty="0" smtClean="0">
                <a:solidFill>
                  <a:srgbClr val="C00000"/>
                </a:solidFill>
              </a:rPr>
              <a:t>Instrukcja bezpieczeństwa informatycznego </a:t>
            </a:r>
            <a:r>
              <a:rPr lang="pl-PL" sz="2000" dirty="0" smtClean="0"/>
              <a:t>– weryfikacja i aktualizacja</a:t>
            </a:r>
          </a:p>
          <a:p>
            <a:pPr marL="342900" indent="-342900" algn="just">
              <a:lnSpc>
                <a:spcPct val="120000"/>
              </a:lnSpc>
              <a:spcBef>
                <a:spcPts val="1800"/>
              </a:spcBef>
              <a:buFont typeface="+mj-lt"/>
              <a:buAutoNum type="arabicPeriod" startAt="3"/>
            </a:pPr>
            <a:r>
              <a:rPr lang="pl-PL" sz="2000" b="1" dirty="0" smtClean="0">
                <a:solidFill>
                  <a:srgbClr val="C00000"/>
                </a:solidFill>
              </a:rPr>
              <a:t>Inne </a:t>
            </a:r>
            <a:r>
              <a:rPr lang="pl-PL" sz="2000" b="1" dirty="0">
                <a:solidFill>
                  <a:srgbClr val="C00000"/>
                </a:solidFill>
              </a:rPr>
              <a:t>dokumenty wewnętrzne </a:t>
            </a:r>
            <a:r>
              <a:rPr lang="pl-PL" sz="2000" dirty="0"/>
              <a:t>(regulamin pracy, regulamin wynagradzania, regulamin rozliczania podróży służbowych, regulamin zakładowego funduszu świadczeń </a:t>
            </a:r>
            <a:r>
              <a:rPr lang="pl-PL" sz="2000" dirty="0" smtClean="0"/>
              <a:t>socjalnych, instrukcja bezpieczeństwa informatycznego </a:t>
            </a:r>
            <a:r>
              <a:rPr lang="pl-PL" sz="2000" dirty="0"/>
              <a:t>itp</a:t>
            </a:r>
            <a:r>
              <a:rPr lang="pl-PL" sz="2000" dirty="0" smtClean="0"/>
              <a:t>.).</a:t>
            </a:r>
          </a:p>
          <a:p>
            <a:pPr lvl="1" algn="just">
              <a:lnSpc>
                <a:spcPct val="120000"/>
              </a:lnSpc>
              <a:spcBef>
                <a:spcPts val="1800"/>
              </a:spcBef>
              <a:buFont typeface="Wingdings" panose="05000000000000000000" pitchFamily="2" charset="2"/>
              <a:buChar char="q"/>
            </a:pPr>
            <a:r>
              <a:rPr lang="pl-PL" sz="2000" dirty="0" smtClean="0"/>
              <a:t>Weryfikacja pod względem zgodności z wymogami IZ oraz zasadami rozliczeń.</a:t>
            </a:r>
            <a:endParaRPr lang="pl-PL" sz="2000"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328467728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529482" y="2267669"/>
            <a:ext cx="7758162" cy="2664296"/>
          </a:xfrm>
        </p:spPr>
        <p:txBody>
          <a:bodyPr>
            <a:normAutofit/>
          </a:bodyPr>
          <a:lstStyle/>
          <a:p>
            <a:pPr algn="ctr">
              <a:lnSpc>
                <a:spcPct val="150000"/>
              </a:lnSpc>
            </a:pPr>
            <a:r>
              <a:rPr lang="pl-PL" dirty="0"/>
              <a:t>Rodzaje dokumentów wymagane dla poszczególnych rodzajów wydatków kwalifikowanych – omówienie rzeczywistych przypadków </a:t>
            </a:r>
            <a:r>
              <a:rPr lang="pl-PL" dirty="0" smtClean="0"/>
              <a:t>dokumentowania</a:t>
            </a:r>
            <a:endParaRPr lang="pl-PL"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55988444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25525" y="899836"/>
            <a:ext cx="8640381" cy="791769"/>
          </a:xfrm>
        </p:spPr>
        <p:txBody>
          <a:bodyPr>
            <a:normAutofit/>
          </a:bodyPr>
          <a:lstStyle/>
          <a:p>
            <a:pPr algn="ctr">
              <a:lnSpc>
                <a:spcPct val="100000"/>
              </a:lnSpc>
            </a:pPr>
            <a:r>
              <a:rPr lang="pl-PL" sz="2200" dirty="0"/>
              <a:t>Rodzaje dokumentów wymagane dla poszczególnych rodzajów wydatków </a:t>
            </a:r>
            <a:r>
              <a:rPr lang="pl-PL" sz="2200" dirty="0" smtClean="0"/>
              <a:t>kwalifikowanych – regulacje prawne</a:t>
            </a:r>
            <a:endParaRPr lang="pl-PL" sz="2200" dirty="0"/>
          </a:p>
        </p:txBody>
      </p:sp>
      <p:sp>
        <p:nvSpPr>
          <p:cNvPr id="3" name="Symbol zastępczy zawartości 2"/>
          <p:cNvSpPr>
            <a:spLocks noGrp="1"/>
          </p:cNvSpPr>
          <p:nvPr>
            <p:ph idx="1"/>
          </p:nvPr>
        </p:nvSpPr>
        <p:spPr>
          <a:xfrm>
            <a:off x="1025524" y="1907629"/>
            <a:ext cx="8640382" cy="5411454"/>
          </a:xfrm>
        </p:spPr>
        <p:txBody>
          <a:bodyPr>
            <a:normAutofit fontScale="85000" lnSpcReduction="20000"/>
          </a:bodyPr>
          <a:lstStyle/>
          <a:p>
            <a:pPr marL="342900" indent="-342900">
              <a:lnSpc>
                <a:spcPct val="120000"/>
              </a:lnSpc>
              <a:buFont typeface="+mj-lt"/>
              <a:buAutoNum type="arabicPeriod"/>
            </a:pPr>
            <a:r>
              <a:rPr lang="pl-PL" sz="2000" dirty="0"/>
              <a:t>Ustawa z dnia 29.09.1994 r. o </a:t>
            </a:r>
            <a:r>
              <a:rPr lang="pl-PL" sz="2000" dirty="0" smtClean="0"/>
              <a:t>rachunkowości</a:t>
            </a:r>
          </a:p>
          <a:p>
            <a:pPr marL="342900" indent="-342900">
              <a:lnSpc>
                <a:spcPct val="120000"/>
              </a:lnSpc>
              <a:buFont typeface="+mj-lt"/>
              <a:buAutoNum type="arabicPeriod"/>
            </a:pPr>
            <a:r>
              <a:rPr lang="pl-PL" sz="2000" dirty="0" smtClean="0"/>
              <a:t>Ustawa </a:t>
            </a:r>
            <a:r>
              <a:rPr lang="pl-PL" sz="2000" dirty="0"/>
              <a:t>z dnia 15.02.1992 r. o podatku dochodowym od osób </a:t>
            </a:r>
            <a:r>
              <a:rPr lang="pl-PL" sz="2000" dirty="0" smtClean="0"/>
              <a:t>prawnych</a:t>
            </a:r>
          </a:p>
          <a:p>
            <a:pPr marL="342900" indent="-342900">
              <a:lnSpc>
                <a:spcPct val="120000"/>
              </a:lnSpc>
              <a:buFont typeface="+mj-lt"/>
              <a:buAutoNum type="arabicPeriod"/>
            </a:pPr>
            <a:r>
              <a:rPr lang="pl-PL" sz="2000" dirty="0"/>
              <a:t>Ustawa z dnia 26.07.1991 r. o podatku dochodowym od osób </a:t>
            </a:r>
            <a:r>
              <a:rPr lang="pl-PL" sz="2000" dirty="0" smtClean="0"/>
              <a:t>fizycznych</a:t>
            </a:r>
          </a:p>
          <a:p>
            <a:pPr marL="342900" indent="-342900">
              <a:lnSpc>
                <a:spcPct val="120000"/>
              </a:lnSpc>
              <a:buFont typeface="+mj-lt"/>
              <a:buAutoNum type="arabicPeriod"/>
            </a:pPr>
            <a:r>
              <a:rPr lang="pl-PL" sz="2000" dirty="0"/>
              <a:t>Ustawa z dnia 23.04.1964 r. Kodeks </a:t>
            </a:r>
            <a:r>
              <a:rPr lang="pl-PL" sz="2000" dirty="0" smtClean="0"/>
              <a:t>cywilny</a:t>
            </a:r>
          </a:p>
          <a:p>
            <a:pPr marL="342900" indent="-342900">
              <a:lnSpc>
                <a:spcPct val="120000"/>
              </a:lnSpc>
              <a:buFont typeface="+mj-lt"/>
              <a:buAutoNum type="arabicPeriod"/>
            </a:pPr>
            <a:r>
              <a:rPr lang="pl-PL" sz="2000" dirty="0"/>
              <a:t>Ustawa z dnia 29.08.1997 r. - Ordynacja </a:t>
            </a:r>
            <a:r>
              <a:rPr lang="pl-PL" sz="2000" dirty="0" smtClean="0"/>
              <a:t>podatkowa</a:t>
            </a:r>
          </a:p>
          <a:p>
            <a:pPr marL="342900" indent="-342900">
              <a:lnSpc>
                <a:spcPct val="120000"/>
              </a:lnSpc>
              <a:buFont typeface="+mj-lt"/>
              <a:buAutoNum type="arabicPeriod"/>
            </a:pPr>
            <a:r>
              <a:rPr lang="pl-PL" sz="2000" dirty="0"/>
              <a:t>Ustawa z dnia 26.06.1974 r. Kodeks </a:t>
            </a:r>
            <a:r>
              <a:rPr lang="pl-PL" sz="2000" dirty="0" smtClean="0"/>
              <a:t>pracy</a:t>
            </a:r>
          </a:p>
          <a:p>
            <a:pPr marL="342900" indent="-342900">
              <a:lnSpc>
                <a:spcPct val="120000"/>
              </a:lnSpc>
              <a:buFont typeface="+mj-lt"/>
              <a:buAutoNum type="arabicPeriod"/>
            </a:pPr>
            <a:r>
              <a:rPr lang="pl-PL" sz="2000" dirty="0"/>
              <a:t>Ustawa z dnia 11.03.2004 r. o podatku od towarów i usług</a:t>
            </a:r>
          </a:p>
          <a:p>
            <a:pPr marL="342900" indent="-342900">
              <a:lnSpc>
                <a:spcPct val="120000"/>
              </a:lnSpc>
              <a:buFont typeface="+mj-lt"/>
              <a:buAutoNum type="arabicPeriod"/>
            </a:pPr>
            <a:r>
              <a:rPr lang="pl-PL" sz="2000" dirty="0" smtClean="0"/>
              <a:t>Rozporządzenie </a:t>
            </a:r>
            <a:r>
              <a:rPr lang="pl-PL" sz="2000" dirty="0"/>
              <a:t>Ministra Finansów z dnia 29.10.2021 r. w sprawie wystawiania faktur </a:t>
            </a:r>
            <a:endParaRPr lang="pl-PL" sz="2000" dirty="0" smtClean="0"/>
          </a:p>
          <a:p>
            <a:pPr marL="342900" indent="-342900" algn="just">
              <a:lnSpc>
                <a:spcPct val="120000"/>
              </a:lnSpc>
              <a:buFont typeface="+mj-lt"/>
              <a:buAutoNum type="arabicPeriod"/>
            </a:pPr>
            <a:r>
              <a:rPr lang="pl-PL" sz="2000" dirty="0" smtClean="0"/>
              <a:t>Rozporządzenie </a:t>
            </a:r>
            <a:r>
              <a:rPr lang="pl-PL" sz="2000" dirty="0"/>
              <a:t>Ministra Pracy i Polityki Społecznej z dnia 29.01.2013 r. w sprawie należności przysługujących pracownikowi zatrudnionemu w państwowej lub samorządowej jednostce sfery budżetowej z tytułu podróży </a:t>
            </a:r>
            <a:r>
              <a:rPr lang="pl-PL" sz="2000" dirty="0" smtClean="0"/>
              <a:t>służbowej</a:t>
            </a:r>
          </a:p>
          <a:p>
            <a:pPr marL="342900" indent="-342900" algn="just">
              <a:lnSpc>
                <a:spcPct val="120000"/>
              </a:lnSpc>
              <a:buFont typeface="+mj-lt"/>
              <a:buAutoNum type="arabicPeriod"/>
            </a:pPr>
            <a:r>
              <a:rPr lang="pl-PL" sz="2000" dirty="0"/>
              <a:t>Rozporządzenie Ministra Infrastruktury z dnia 25.03.2002 r. w sprawie warunków ustalania oraz sposobu dokonywania zwrotu kosztów używania do celów służbowych samochodów osobowych, motocykli i motorowerów niebędących własnością </a:t>
            </a:r>
            <a:r>
              <a:rPr lang="pl-PL" sz="2000" dirty="0" smtClean="0"/>
              <a:t>pracodawcy</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336796830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p:txBody>
          <a:bodyPr>
            <a:normAutofit/>
          </a:bodyPr>
          <a:lstStyle/>
          <a:p>
            <a:pPr algn="ctr">
              <a:lnSpc>
                <a:spcPct val="100000"/>
              </a:lnSpc>
            </a:pPr>
            <a:r>
              <a:rPr lang="pl-PL" sz="2200" dirty="0"/>
              <a:t>Rodzaje dokumentów wymagane dla poszczególnych rodzajów wydatków kwalifikowanych – regulacje prawne</a:t>
            </a:r>
          </a:p>
        </p:txBody>
      </p:sp>
      <p:sp>
        <p:nvSpPr>
          <p:cNvPr id="3" name="Symbol zastępczy zawartości 2"/>
          <p:cNvSpPr>
            <a:spLocks noGrp="1"/>
          </p:cNvSpPr>
          <p:nvPr>
            <p:ph idx="1"/>
          </p:nvPr>
        </p:nvSpPr>
        <p:spPr>
          <a:xfrm>
            <a:off x="1241450" y="2123653"/>
            <a:ext cx="8640382" cy="4979406"/>
          </a:xfrm>
        </p:spPr>
        <p:txBody>
          <a:bodyPr>
            <a:normAutofit/>
          </a:bodyPr>
          <a:lstStyle/>
          <a:p>
            <a:pPr marL="342900" indent="-342900">
              <a:lnSpc>
                <a:spcPct val="120000"/>
              </a:lnSpc>
              <a:spcBef>
                <a:spcPts val="600"/>
              </a:spcBef>
              <a:spcAft>
                <a:spcPts val="600"/>
              </a:spcAft>
              <a:buFont typeface="+mj-lt"/>
              <a:buAutoNum type="arabicPeriod"/>
            </a:pPr>
            <a:r>
              <a:rPr lang="pl-PL" sz="2000" b="1" dirty="0"/>
              <a:t>Ustawa z dnia 29.09.1994 r. o </a:t>
            </a:r>
            <a:r>
              <a:rPr lang="pl-PL" sz="2000" b="1" dirty="0" smtClean="0"/>
              <a:t>rachunkowości</a:t>
            </a:r>
          </a:p>
          <a:p>
            <a:pPr marL="0" indent="0" algn="just">
              <a:lnSpc>
                <a:spcPct val="120000"/>
              </a:lnSpc>
              <a:spcBef>
                <a:spcPts val="600"/>
              </a:spcBef>
              <a:spcAft>
                <a:spcPts val="600"/>
              </a:spcAft>
              <a:buNone/>
            </a:pPr>
            <a:r>
              <a:rPr lang="pl-PL" sz="2000" b="1" dirty="0"/>
              <a:t>Art. 20. </a:t>
            </a:r>
            <a:r>
              <a:rPr lang="pl-PL" sz="2000" b="1" dirty="0" smtClean="0"/>
              <a:t>ust. 2</a:t>
            </a:r>
            <a:r>
              <a:rPr lang="pl-PL" sz="2000" b="1" dirty="0"/>
              <a:t>. </a:t>
            </a:r>
            <a:endParaRPr lang="pl-PL" sz="2000" b="1" dirty="0" smtClean="0"/>
          </a:p>
          <a:p>
            <a:pPr marL="0" indent="0" algn="just">
              <a:lnSpc>
                <a:spcPct val="120000"/>
              </a:lnSpc>
              <a:spcBef>
                <a:spcPts val="600"/>
              </a:spcBef>
              <a:spcAft>
                <a:spcPts val="600"/>
              </a:spcAft>
              <a:buNone/>
            </a:pPr>
            <a:r>
              <a:rPr lang="pl-PL" sz="2000" dirty="0" smtClean="0"/>
              <a:t>Podstawą </a:t>
            </a:r>
            <a:r>
              <a:rPr lang="pl-PL" sz="2000" dirty="0"/>
              <a:t>zapisów w księgach rachunkowych są dowody księgowe stwierdzające dokonanie operacji gospodarczej, zwane dalej "dowodami źródłowymi":</a:t>
            </a:r>
          </a:p>
          <a:p>
            <a:pPr marL="0" indent="0" algn="just">
              <a:lnSpc>
                <a:spcPct val="120000"/>
              </a:lnSpc>
              <a:spcBef>
                <a:spcPts val="600"/>
              </a:spcBef>
              <a:spcAft>
                <a:spcPts val="600"/>
              </a:spcAft>
              <a:buNone/>
            </a:pPr>
            <a:r>
              <a:rPr lang="pl-PL" sz="2000" dirty="0" smtClean="0"/>
              <a:t>    </a:t>
            </a:r>
            <a:r>
              <a:rPr lang="pl-PL" sz="2000" dirty="0"/>
              <a:t>1) zewnętrzne obce - otrzymane od kontrahentów;</a:t>
            </a:r>
          </a:p>
          <a:p>
            <a:pPr marL="0" indent="0" algn="just">
              <a:lnSpc>
                <a:spcPct val="120000"/>
              </a:lnSpc>
              <a:spcBef>
                <a:spcPts val="600"/>
              </a:spcBef>
              <a:spcAft>
                <a:spcPts val="600"/>
              </a:spcAft>
              <a:buNone/>
            </a:pPr>
            <a:r>
              <a:rPr lang="pl-PL" sz="2000" dirty="0" smtClean="0"/>
              <a:t>    </a:t>
            </a:r>
            <a:r>
              <a:rPr lang="pl-PL" sz="2000" dirty="0"/>
              <a:t>2) zewnętrzne własne - przekazywane w oryginale kontrahentom;</a:t>
            </a:r>
          </a:p>
          <a:p>
            <a:pPr marL="0" indent="0" algn="just">
              <a:lnSpc>
                <a:spcPct val="120000"/>
              </a:lnSpc>
              <a:spcBef>
                <a:spcPts val="600"/>
              </a:spcBef>
              <a:spcAft>
                <a:spcPts val="600"/>
              </a:spcAft>
              <a:buNone/>
            </a:pPr>
            <a:r>
              <a:rPr lang="pl-PL" sz="2000" dirty="0" smtClean="0"/>
              <a:t>    </a:t>
            </a:r>
            <a:r>
              <a:rPr lang="pl-PL" sz="2000" dirty="0"/>
              <a:t>3) wewnętrzne - dotyczące operacji wewnątrz jednostki.</a:t>
            </a:r>
          </a:p>
          <a:p>
            <a:pPr marL="0" indent="0" algn="just">
              <a:lnSpc>
                <a:spcPct val="120000"/>
              </a:lnSpc>
              <a:spcBef>
                <a:spcPts val="600"/>
              </a:spcBef>
              <a:spcAft>
                <a:spcPts val="600"/>
              </a:spcAft>
              <a:buNone/>
            </a:pPr>
            <a:endParaRPr lang="pl-PL" sz="2000"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283252168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25525" y="899836"/>
            <a:ext cx="8640381" cy="791769"/>
          </a:xfrm>
        </p:spPr>
        <p:txBody>
          <a:bodyPr>
            <a:normAutofit/>
          </a:bodyPr>
          <a:lstStyle/>
          <a:p>
            <a:pPr algn="ctr">
              <a:lnSpc>
                <a:spcPct val="100000"/>
              </a:lnSpc>
            </a:pPr>
            <a:r>
              <a:rPr lang="pl-PL" sz="2200" dirty="0"/>
              <a:t>Rodzaje dokumentów wymagane dla poszczególnych rodzajów wydatków kwalifikowanych – regulacje prawne</a:t>
            </a:r>
          </a:p>
        </p:txBody>
      </p:sp>
      <p:sp>
        <p:nvSpPr>
          <p:cNvPr id="3" name="Symbol zastępczy zawartości 2"/>
          <p:cNvSpPr>
            <a:spLocks noGrp="1"/>
          </p:cNvSpPr>
          <p:nvPr>
            <p:ph idx="1"/>
          </p:nvPr>
        </p:nvSpPr>
        <p:spPr>
          <a:xfrm>
            <a:off x="1025524" y="1835621"/>
            <a:ext cx="8640382" cy="5544616"/>
          </a:xfrm>
        </p:spPr>
        <p:txBody>
          <a:bodyPr>
            <a:normAutofit lnSpcReduction="10000"/>
          </a:bodyPr>
          <a:lstStyle/>
          <a:p>
            <a:pPr marL="0" indent="0" algn="just">
              <a:lnSpc>
                <a:spcPct val="110000"/>
              </a:lnSpc>
              <a:spcBef>
                <a:spcPts val="600"/>
              </a:spcBef>
              <a:spcAft>
                <a:spcPts val="600"/>
              </a:spcAft>
              <a:buNone/>
            </a:pPr>
            <a:r>
              <a:rPr lang="pl-PL" b="1" dirty="0" smtClean="0"/>
              <a:t>Art</a:t>
            </a:r>
            <a:r>
              <a:rPr lang="pl-PL" b="1" dirty="0"/>
              <a:t>. </a:t>
            </a:r>
            <a:r>
              <a:rPr lang="pl-PL" b="1" dirty="0" smtClean="0"/>
              <a:t>21</a:t>
            </a:r>
            <a:r>
              <a:rPr lang="pl-PL" dirty="0" smtClean="0"/>
              <a:t> </a:t>
            </a:r>
            <a:r>
              <a:rPr lang="pl-PL" b="1" dirty="0" smtClean="0"/>
              <a:t>ust.</a:t>
            </a:r>
            <a:r>
              <a:rPr lang="pl-PL" dirty="0" smtClean="0"/>
              <a:t> </a:t>
            </a:r>
            <a:r>
              <a:rPr lang="pl-PL" b="1" dirty="0" smtClean="0"/>
              <a:t>1</a:t>
            </a:r>
            <a:r>
              <a:rPr lang="pl-PL" b="1" dirty="0"/>
              <a:t>. Dowód księgowy powinien zawierać co najmniej:</a:t>
            </a:r>
          </a:p>
          <a:p>
            <a:pPr marL="0" indent="0" algn="just">
              <a:lnSpc>
                <a:spcPct val="110000"/>
              </a:lnSpc>
              <a:spcBef>
                <a:spcPts val="600"/>
              </a:spcBef>
              <a:buNone/>
            </a:pPr>
            <a:r>
              <a:rPr lang="pl-PL" dirty="0"/>
              <a:t>1) określenie rodzaju dowodu i jego numeru identyfikacyjnego;</a:t>
            </a:r>
          </a:p>
          <a:p>
            <a:pPr marL="0" indent="0" algn="just">
              <a:lnSpc>
                <a:spcPct val="110000"/>
              </a:lnSpc>
              <a:spcBef>
                <a:spcPts val="600"/>
              </a:spcBef>
              <a:buNone/>
            </a:pPr>
            <a:r>
              <a:rPr lang="pl-PL" dirty="0"/>
              <a:t>2) określenie stron (nazwy, adresy) dokonujących operacji gospodarczej; </a:t>
            </a:r>
          </a:p>
          <a:p>
            <a:pPr marL="0" indent="0" algn="just">
              <a:lnSpc>
                <a:spcPct val="110000"/>
              </a:lnSpc>
              <a:spcBef>
                <a:spcPts val="600"/>
              </a:spcBef>
              <a:buNone/>
            </a:pPr>
            <a:r>
              <a:rPr lang="pl-PL" dirty="0"/>
              <a:t>3) opis operacji oraz jej wartość, jeżeli to możliwe, określoną także w jednostkach naturalnych;</a:t>
            </a:r>
          </a:p>
          <a:p>
            <a:pPr marL="0" indent="0" algn="just">
              <a:lnSpc>
                <a:spcPct val="110000"/>
              </a:lnSpc>
              <a:spcBef>
                <a:spcPts val="600"/>
              </a:spcBef>
              <a:buNone/>
            </a:pPr>
            <a:r>
              <a:rPr lang="pl-PL" dirty="0"/>
              <a:t>4) datę dokonania operacji, a gdy dowód został sporządzony pod inną datą - także datę sporządzenia dowodu;</a:t>
            </a:r>
          </a:p>
          <a:p>
            <a:pPr marL="0" indent="0" algn="just">
              <a:lnSpc>
                <a:spcPct val="110000"/>
              </a:lnSpc>
              <a:spcBef>
                <a:spcPts val="600"/>
              </a:spcBef>
              <a:buNone/>
            </a:pPr>
            <a:r>
              <a:rPr lang="pl-PL" dirty="0"/>
              <a:t>5) podpis wystawcy dowodu oraz osoby, której wydano lub od której przyjęto składniki aktywów;</a:t>
            </a:r>
          </a:p>
          <a:p>
            <a:pPr marL="0" indent="0" algn="just">
              <a:lnSpc>
                <a:spcPct val="110000"/>
              </a:lnSpc>
              <a:spcBef>
                <a:spcPts val="600"/>
              </a:spcBef>
              <a:buNone/>
            </a:pPr>
            <a:r>
              <a:rPr lang="pl-PL" dirty="0"/>
              <a:t>6) stwierdzenie sprawdzenia i zakwalifikowania dowodu do ujęcia w księgach rachunkowych przez wskazanie miesiąca oraz sposobu ujęcia dowodu w księgach rachunkowych (dekretacja), podpis osoby odpowiedzialnej za te wskazania.</a:t>
            </a:r>
          </a:p>
          <a:p>
            <a:pPr marL="0" indent="0" algn="just">
              <a:lnSpc>
                <a:spcPct val="120000"/>
              </a:lnSpc>
              <a:spcBef>
                <a:spcPts val="600"/>
              </a:spcBef>
              <a:spcAft>
                <a:spcPts val="600"/>
              </a:spcAft>
              <a:buNone/>
            </a:pPr>
            <a:r>
              <a:rPr lang="pl-PL" b="1" dirty="0"/>
              <a:t>Art. 21 ust. </a:t>
            </a:r>
            <a:r>
              <a:rPr lang="pl-PL" b="1" dirty="0" smtClean="0"/>
              <a:t>1a</a:t>
            </a:r>
            <a:r>
              <a:rPr lang="pl-PL" b="1" dirty="0"/>
              <a:t>. Można zaniechać zamieszczania na dowodzie danych, o których mowa:</a:t>
            </a:r>
          </a:p>
          <a:p>
            <a:pPr marL="0" indent="0" algn="just">
              <a:lnSpc>
                <a:spcPct val="120000"/>
              </a:lnSpc>
              <a:spcBef>
                <a:spcPts val="600"/>
              </a:spcBef>
              <a:buNone/>
            </a:pPr>
            <a:r>
              <a:rPr lang="pl-PL" dirty="0" smtClean="0"/>
              <a:t>    </a:t>
            </a:r>
            <a:r>
              <a:rPr lang="pl-PL" dirty="0"/>
              <a:t>1) w ust. 1 pkt 1-3 i 5, jeżeli wynika to z odrębnych przepisów;</a:t>
            </a:r>
          </a:p>
          <a:p>
            <a:pPr marL="0" indent="0" algn="just">
              <a:lnSpc>
                <a:spcPct val="120000"/>
              </a:lnSpc>
              <a:spcBef>
                <a:spcPts val="600"/>
              </a:spcBef>
              <a:buNone/>
            </a:pPr>
            <a:r>
              <a:rPr lang="pl-PL" dirty="0" smtClean="0"/>
              <a:t>    </a:t>
            </a:r>
            <a:r>
              <a:rPr lang="pl-PL" dirty="0"/>
              <a:t>2) w ust. 1 pkt 6, jeżeli wynika to z techniki dokumentowania zapisów księgowych.</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219127329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p:txBody>
          <a:bodyPr>
            <a:normAutofit/>
          </a:bodyPr>
          <a:lstStyle/>
          <a:p>
            <a:pPr algn="ctr">
              <a:lnSpc>
                <a:spcPct val="100000"/>
              </a:lnSpc>
            </a:pPr>
            <a:r>
              <a:rPr lang="pl-PL" sz="2200" dirty="0"/>
              <a:t>Rodzaje dokumentów wymagane dla poszczególnych rodzajów wydatków kwalifikowanych – regulacje prawne</a:t>
            </a:r>
          </a:p>
        </p:txBody>
      </p:sp>
      <p:sp>
        <p:nvSpPr>
          <p:cNvPr id="3" name="Symbol zastępczy zawartości 2"/>
          <p:cNvSpPr>
            <a:spLocks noGrp="1"/>
          </p:cNvSpPr>
          <p:nvPr>
            <p:ph idx="1"/>
          </p:nvPr>
        </p:nvSpPr>
        <p:spPr>
          <a:xfrm>
            <a:off x="1025524" y="1979837"/>
            <a:ext cx="8640382" cy="5256384"/>
          </a:xfrm>
        </p:spPr>
        <p:txBody>
          <a:bodyPr>
            <a:normAutofit fontScale="92500" lnSpcReduction="20000"/>
          </a:bodyPr>
          <a:lstStyle/>
          <a:p>
            <a:pPr marL="342900" indent="-342900">
              <a:lnSpc>
                <a:spcPct val="130000"/>
              </a:lnSpc>
              <a:buFont typeface="+mj-lt"/>
              <a:buAutoNum type="arabicPeriod" startAt="2"/>
            </a:pPr>
            <a:r>
              <a:rPr lang="pl-PL" sz="2000" b="1" dirty="0" smtClean="0"/>
              <a:t>Ustawa </a:t>
            </a:r>
            <a:r>
              <a:rPr lang="pl-PL" sz="2000" b="1" dirty="0"/>
              <a:t>z dnia 11.03.2004 r. o podatku od towarów i </a:t>
            </a:r>
            <a:r>
              <a:rPr lang="pl-PL" sz="2000" b="1" dirty="0" smtClean="0"/>
              <a:t>usług</a:t>
            </a:r>
          </a:p>
          <a:p>
            <a:pPr lvl="1">
              <a:lnSpc>
                <a:spcPct val="130000"/>
              </a:lnSpc>
              <a:spcBef>
                <a:spcPts val="1102"/>
              </a:spcBef>
              <a:buFont typeface="Wingdings" panose="05000000000000000000" pitchFamily="2" charset="2"/>
              <a:buChar char="q"/>
            </a:pPr>
            <a:r>
              <a:rPr lang="pl-PL" sz="2000" dirty="0" smtClean="0"/>
              <a:t>Zasady dokumentowania fakturami określają zapisy art. 106a do 106q</a:t>
            </a:r>
          </a:p>
          <a:p>
            <a:pPr lvl="1">
              <a:lnSpc>
                <a:spcPct val="130000"/>
              </a:lnSpc>
              <a:spcBef>
                <a:spcPts val="1102"/>
              </a:spcBef>
              <a:buFont typeface="Wingdings" panose="05000000000000000000" pitchFamily="2" charset="2"/>
              <a:buChar char="q"/>
            </a:pPr>
            <a:r>
              <a:rPr lang="pl-PL" sz="2000" dirty="0" smtClean="0"/>
              <a:t>Art. 106e ust. 1 enumeratywnie określa elementy obowiązkowe na fakturze</a:t>
            </a:r>
          </a:p>
          <a:p>
            <a:pPr lvl="1">
              <a:lnSpc>
                <a:spcPct val="130000"/>
              </a:lnSpc>
              <a:spcBef>
                <a:spcPts val="1102"/>
              </a:spcBef>
              <a:buFont typeface="Wingdings" panose="05000000000000000000" pitchFamily="2" charset="2"/>
              <a:buChar char="q"/>
            </a:pPr>
            <a:r>
              <a:rPr lang="pl-PL" sz="2000" dirty="0" smtClean="0"/>
              <a:t>Art. 106e ustępy kolejne wskazują wyjątki oraz mniejszą ilość elementów np. art. 106e ust. 5 pkt. 3 – Faktury uproszczone</a:t>
            </a:r>
          </a:p>
          <a:p>
            <a:pPr marL="712788" lvl="1" indent="0">
              <a:lnSpc>
                <a:spcPct val="130000"/>
              </a:lnSpc>
              <a:spcBef>
                <a:spcPts val="1102"/>
              </a:spcBef>
              <a:buNone/>
            </a:pPr>
            <a:r>
              <a:rPr lang="pl-PL" sz="2000" b="1" i="1" dirty="0">
                <a:solidFill>
                  <a:srgbClr val="FF0000"/>
                </a:solidFill>
              </a:rPr>
              <a:t>Faktura może nie zawierać</a:t>
            </a:r>
            <a:r>
              <a:rPr lang="pl-PL" sz="2000" b="1" i="1" dirty="0" smtClean="0">
                <a:solidFill>
                  <a:srgbClr val="FF0000"/>
                </a:solidFill>
              </a:rPr>
              <a:t>:</a:t>
            </a:r>
          </a:p>
          <a:p>
            <a:pPr marL="712788" lvl="1" indent="0">
              <a:lnSpc>
                <a:spcPct val="130000"/>
              </a:lnSpc>
              <a:spcBef>
                <a:spcPts val="1102"/>
              </a:spcBef>
              <a:buNone/>
            </a:pPr>
            <a:r>
              <a:rPr lang="pl-PL" sz="2000" i="1" dirty="0"/>
              <a:t>3) w przypadku gdy kwota należności ogółem nie przekracza kwoty 450 zł albo kwoty 100 euro, jeżeli kwota ta określona jest w euro - danych określonych w ust. 1 pkt 3  (</a:t>
            </a:r>
            <a:r>
              <a:rPr lang="pl-PL" sz="2000" b="1" i="1" dirty="0"/>
              <a:t>imiona i nazwiska lub nazwy podatnika i nabywcy towarów lub usług oraz ich </a:t>
            </a:r>
            <a:r>
              <a:rPr lang="pl-PL" sz="2000" b="1" i="1" dirty="0" smtClean="0"/>
              <a:t>adresy)</a:t>
            </a:r>
            <a:r>
              <a:rPr lang="pl-PL" sz="2000" i="1" dirty="0" smtClean="0"/>
              <a:t> </a:t>
            </a:r>
            <a:r>
              <a:rPr lang="pl-PL" sz="2000" i="1" dirty="0"/>
              <a:t>dotyczących nabywcy i danych określonych w ust. 1 pkt 8, 9 i 11-14, pod warunkiem że zawiera dane pozwalające określić dla poszczególnych stawek podatku kwotę podatku</a:t>
            </a:r>
            <a:r>
              <a:rPr lang="pl-PL" sz="2000" i="1" dirty="0" smtClean="0"/>
              <a:t>.</a:t>
            </a:r>
            <a:endParaRPr lang="pl-PL" sz="2000" dirty="0" smtClean="0"/>
          </a:p>
          <a:p>
            <a:pPr marL="0" indent="0">
              <a:lnSpc>
                <a:spcPct val="130000"/>
              </a:lnSpc>
              <a:buNone/>
            </a:pPr>
            <a:endParaRPr lang="pl-PL"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5638392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25525" y="899836"/>
            <a:ext cx="8640381" cy="791769"/>
          </a:xfrm>
        </p:spPr>
        <p:txBody>
          <a:bodyPr>
            <a:normAutofit/>
          </a:bodyPr>
          <a:lstStyle/>
          <a:p>
            <a:pPr algn="ctr">
              <a:lnSpc>
                <a:spcPct val="100000"/>
              </a:lnSpc>
            </a:pPr>
            <a:r>
              <a:rPr lang="pl-PL" sz="2200" dirty="0"/>
              <a:t>Podstawy prawne prowadzenia wyodrębnionej ewidencji księgowej w perspektywie finansowej 2021-2027</a:t>
            </a:r>
          </a:p>
        </p:txBody>
      </p:sp>
      <p:sp>
        <p:nvSpPr>
          <p:cNvPr id="3" name="Symbol zastępczy zawartości 2"/>
          <p:cNvSpPr>
            <a:spLocks noGrp="1"/>
          </p:cNvSpPr>
          <p:nvPr>
            <p:ph idx="1"/>
          </p:nvPr>
        </p:nvSpPr>
        <p:spPr>
          <a:xfrm>
            <a:off x="1025524" y="2123653"/>
            <a:ext cx="8640382" cy="4896344"/>
          </a:xfrm>
        </p:spPr>
        <p:txBody>
          <a:bodyPr>
            <a:noAutofit/>
          </a:bodyPr>
          <a:lstStyle/>
          <a:p>
            <a:pPr marL="0" indent="0">
              <a:lnSpc>
                <a:spcPct val="120000"/>
              </a:lnSpc>
              <a:buNone/>
            </a:pPr>
            <a:r>
              <a:rPr lang="pl-PL" sz="2000" b="1" u="sng" dirty="0" smtClean="0"/>
              <a:t>Dokumenty </a:t>
            </a:r>
            <a:r>
              <a:rPr lang="pl-PL" sz="2000" b="1" u="sng" dirty="0"/>
              <a:t>FE </a:t>
            </a:r>
            <a:r>
              <a:rPr lang="pl-PL" sz="2000" b="1" u="sng" dirty="0" smtClean="0"/>
              <a:t>SL min.: </a:t>
            </a:r>
            <a:endParaRPr lang="pl-PL" sz="2000" b="1" u="sng" dirty="0"/>
          </a:p>
          <a:p>
            <a:pPr marL="342900" indent="-342900">
              <a:lnSpc>
                <a:spcPct val="120000"/>
              </a:lnSpc>
              <a:buFont typeface="+mj-lt"/>
              <a:buAutoNum type="arabicPeriod"/>
            </a:pPr>
            <a:r>
              <a:rPr lang="pl-PL" sz="2000" dirty="0" smtClean="0"/>
              <a:t>Umowa o dofinansowanie </a:t>
            </a:r>
          </a:p>
          <a:p>
            <a:pPr marL="0" indent="0" algn="just">
              <a:lnSpc>
                <a:spcPct val="120000"/>
              </a:lnSpc>
              <a:buNone/>
            </a:pPr>
            <a:r>
              <a:rPr lang="pl-PL" sz="2000" i="1" dirty="0"/>
              <a:t>Beneficjent i Partner zobowiązują się </a:t>
            </a:r>
            <a:r>
              <a:rPr lang="pl-PL" sz="2000" b="1" i="1" dirty="0"/>
              <a:t>do prowadzenia wyodrębnionej ewidencji księgowej dotyczącej realizacji Projektu </a:t>
            </a:r>
            <a:r>
              <a:rPr lang="pl-PL" sz="2000" i="1" dirty="0"/>
              <a:t>z podziałem analitycznym i w sposób przejrzysty, umożliwiającej identyfikację poszczególnych operacji księgowych i bankowych wydatków w ramach Projektu, zgodnie z obowiązującymi przepisami prawa oraz Wytycznymi </a:t>
            </a:r>
            <a:r>
              <a:rPr lang="pl-PL" sz="2000" b="1" i="1" dirty="0"/>
              <a:t>pod rygorem uznania niewyodrębnionych wydatków za niekwalifikowalne, z zastrzeżeniem kosztów rozliczanych metodami uproszczonymi. </a:t>
            </a:r>
            <a:r>
              <a:rPr lang="pl-PL" sz="2000" i="1" dirty="0"/>
              <a:t>Wydatki poniesione przed podpisaniem Umowy należy wyodrębnić zgodnie z zasadami wskazanymi w Wytycznych</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418568839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25525" y="899836"/>
            <a:ext cx="8640381" cy="719761"/>
          </a:xfrm>
        </p:spPr>
        <p:txBody>
          <a:bodyPr>
            <a:normAutofit/>
          </a:bodyPr>
          <a:lstStyle/>
          <a:p>
            <a:pPr algn="ctr">
              <a:lnSpc>
                <a:spcPct val="100000"/>
              </a:lnSpc>
            </a:pPr>
            <a:r>
              <a:rPr lang="pl-PL" sz="2200" dirty="0"/>
              <a:t>Rodzaje dokumentów wymagane dla poszczególnych rodzajów wydatków kwalifikowanych – regulacje prawne</a:t>
            </a:r>
          </a:p>
        </p:txBody>
      </p:sp>
      <p:sp>
        <p:nvSpPr>
          <p:cNvPr id="3" name="Symbol zastępczy zawartości 2"/>
          <p:cNvSpPr>
            <a:spLocks noGrp="1"/>
          </p:cNvSpPr>
          <p:nvPr>
            <p:ph idx="1"/>
          </p:nvPr>
        </p:nvSpPr>
        <p:spPr>
          <a:xfrm>
            <a:off x="1043178" y="1835621"/>
            <a:ext cx="8640382" cy="5267438"/>
          </a:xfrm>
        </p:spPr>
        <p:txBody>
          <a:bodyPr>
            <a:normAutofit/>
          </a:bodyPr>
          <a:lstStyle/>
          <a:p>
            <a:pPr marL="342900" indent="-342900" algn="just">
              <a:lnSpc>
                <a:spcPct val="120000"/>
              </a:lnSpc>
              <a:buFont typeface="+mj-lt"/>
              <a:buAutoNum type="arabicPeriod" startAt="3"/>
            </a:pPr>
            <a:r>
              <a:rPr lang="pl-PL" sz="2000" b="1" dirty="0" smtClean="0"/>
              <a:t>Rozporządzenie w sprawie wystawiania faktur </a:t>
            </a:r>
            <a:r>
              <a:rPr lang="pl-PL" sz="2000" dirty="0" smtClean="0"/>
              <a:t>wskazuje między </a:t>
            </a:r>
            <a:r>
              <a:rPr lang="pl-PL" sz="2000" dirty="0"/>
              <a:t>innymi </a:t>
            </a:r>
            <a:r>
              <a:rPr lang="pl-PL" sz="2000" dirty="0" smtClean="0"/>
              <a:t>przypadki</a:t>
            </a:r>
            <a:r>
              <a:rPr lang="pl-PL" sz="2000" dirty="0"/>
              <a:t>, w których faktury mogą zawierać zakres danych węższy niż określony w art. 106e ustawy, oraz zakres tych </a:t>
            </a:r>
            <a:r>
              <a:rPr lang="pl-PL" sz="2000" dirty="0" smtClean="0"/>
              <a:t>danych (dotyczy w szczególności usług/dostawy zwolnionych </a:t>
            </a:r>
            <a:r>
              <a:rPr lang="pl-PL" sz="2000" dirty="0"/>
              <a:t>z podatku VAT § </a:t>
            </a:r>
            <a:r>
              <a:rPr lang="pl-PL" sz="2000" dirty="0" smtClean="0"/>
              <a:t>3). </a:t>
            </a:r>
          </a:p>
          <a:p>
            <a:pPr marL="503971" lvl="1" indent="0" algn="just">
              <a:lnSpc>
                <a:spcPct val="120000"/>
              </a:lnSpc>
              <a:spcBef>
                <a:spcPts val="1102"/>
              </a:spcBef>
              <a:buNone/>
            </a:pPr>
            <a:r>
              <a:rPr lang="pl-PL" sz="2000" b="1" dirty="0"/>
              <a:t>§ </a:t>
            </a:r>
            <a:r>
              <a:rPr lang="pl-PL" sz="2000" b="1" dirty="0" smtClean="0"/>
              <a:t>3 pkt. 1</a:t>
            </a:r>
            <a:r>
              <a:rPr lang="pl-PL" sz="2000" b="1" dirty="0"/>
              <a:t>)</a:t>
            </a:r>
            <a:r>
              <a:rPr lang="pl-PL" sz="2000" dirty="0"/>
              <a:t> dostawę towarów lub świadczenie usług zwolnionych od podatku na podstawie art. 43 ust. 1 pkt 2-6, 8-36 lub przepisów wydanych na podstawie art. 82 ust. 3 ustawy powinna zawierać:</a:t>
            </a:r>
          </a:p>
          <a:p>
            <a:pPr marL="846871" lvl="1" indent="-342900" algn="just">
              <a:lnSpc>
                <a:spcPct val="120000"/>
              </a:lnSpc>
              <a:spcBef>
                <a:spcPts val="1102"/>
              </a:spcBef>
              <a:buFont typeface="+mj-lt"/>
              <a:buAutoNum type="alphaLcParenR"/>
            </a:pPr>
            <a:r>
              <a:rPr lang="pl-PL" sz="2000" dirty="0" smtClean="0"/>
              <a:t>datę </a:t>
            </a:r>
            <a:r>
              <a:rPr lang="pl-PL" sz="2000" dirty="0"/>
              <a:t>wystawienia,</a:t>
            </a:r>
          </a:p>
          <a:p>
            <a:pPr marL="846871" lvl="1" indent="-342900" algn="just">
              <a:lnSpc>
                <a:spcPct val="120000"/>
              </a:lnSpc>
              <a:spcBef>
                <a:spcPts val="1102"/>
              </a:spcBef>
              <a:buFont typeface="+mj-lt"/>
              <a:buAutoNum type="alphaLcParenR"/>
            </a:pPr>
            <a:r>
              <a:rPr lang="pl-PL" sz="2000" dirty="0" smtClean="0"/>
              <a:t>numer </a:t>
            </a:r>
            <a:r>
              <a:rPr lang="pl-PL" sz="2000" dirty="0"/>
              <a:t>kolejny,</a:t>
            </a:r>
          </a:p>
          <a:p>
            <a:pPr marL="846871" lvl="1" indent="-342900" algn="just">
              <a:lnSpc>
                <a:spcPct val="120000"/>
              </a:lnSpc>
              <a:spcBef>
                <a:spcPts val="1102"/>
              </a:spcBef>
              <a:buFont typeface="+mj-lt"/>
              <a:buAutoNum type="alphaLcParenR"/>
            </a:pPr>
            <a:r>
              <a:rPr lang="pl-PL" sz="2000" dirty="0" smtClean="0"/>
              <a:t>imiona </a:t>
            </a:r>
            <a:r>
              <a:rPr lang="pl-PL" sz="2000" dirty="0"/>
              <a:t>i nazwiska lub nazwy podatnika i nabywcy towarów lub usług oraz ich adresy,</a:t>
            </a:r>
          </a:p>
          <a:p>
            <a:pPr marL="846871" lvl="1" indent="-342900" algn="just">
              <a:lnSpc>
                <a:spcPct val="120000"/>
              </a:lnSpc>
              <a:spcBef>
                <a:spcPts val="1102"/>
              </a:spcBef>
              <a:buFont typeface="+mj-lt"/>
              <a:buAutoNum type="alphaLcParenR"/>
            </a:pPr>
            <a:r>
              <a:rPr lang="pl-PL" sz="2000" dirty="0" smtClean="0"/>
              <a:t>nazwę </a:t>
            </a:r>
            <a:r>
              <a:rPr lang="pl-PL" sz="2000" dirty="0"/>
              <a:t>(rodzaj) towaru lub usługi</a:t>
            </a:r>
            <a:r>
              <a:rPr lang="pl-PL" sz="2000" dirty="0" smtClean="0"/>
              <a:t>,</a:t>
            </a:r>
            <a:endParaRPr lang="pl-PL" sz="2000"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363950410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p:txBody>
          <a:bodyPr>
            <a:normAutofit/>
          </a:bodyPr>
          <a:lstStyle/>
          <a:p>
            <a:pPr algn="ctr">
              <a:lnSpc>
                <a:spcPct val="100000"/>
              </a:lnSpc>
            </a:pPr>
            <a:r>
              <a:rPr lang="pl-PL" sz="2200" dirty="0"/>
              <a:t>Rodzaje dokumentów wymagane dla poszczególnych rodzajów wydatków kwalifikowanych – regulacje prawne</a:t>
            </a:r>
          </a:p>
        </p:txBody>
      </p:sp>
      <p:sp>
        <p:nvSpPr>
          <p:cNvPr id="3" name="Symbol zastępczy zawartości 2"/>
          <p:cNvSpPr>
            <a:spLocks noGrp="1"/>
          </p:cNvSpPr>
          <p:nvPr>
            <p:ph idx="1"/>
          </p:nvPr>
        </p:nvSpPr>
        <p:spPr>
          <a:xfrm>
            <a:off x="1025525" y="2339677"/>
            <a:ext cx="8607573" cy="4248472"/>
          </a:xfrm>
        </p:spPr>
        <p:txBody>
          <a:bodyPr>
            <a:normAutofit/>
          </a:bodyPr>
          <a:lstStyle/>
          <a:p>
            <a:pPr marL="961171" lvl="1" indent="-457200" algn="just">
              <a:lnSpc>
                <a:spcPct val="110000"/>
              </a:lnSpc>
              <a:spcBef>
                <a:spcPts val="600"/>
              </a:spcBef>
              <a:spcAft>
                <a:spcPts val="600"/>
              </a:spcAft>
              <a:buFont typeface="+mj-lt"/>
              <a:buAutoNum type="alphaLcParenR" startAt="5"/>
            </a:pPr>
            <a:r>
              <a:rPr lang="pl-PL" sz="2000" dirty="0" smtClean="0"/>
              <a:t>miarę </a:t>
            </a:r>
            <a:r>
              <a:rPr lang="pl-PL" sz="2000" dirty="0"/>
              <a:t>i ilość (liczbę) dostarczonych towarów lub zakres wykonanych usług,</a:t>
            </a:r>
          </a:p>
          <a:p>
            <a:pPr marL="846871" lvl="1" indent="-342900" algn="just">
              <a:lnSpc>
                <a:spcPct val="110000"/>
              </a:lnSpc>
              <a:spcBef>
                <a:spcPts val="600"/>
              </a:spcBef>
              <a:spcAft>
                <a:spcPts val="600"/>
              </a:spcAft>
              <a:buFont typeface="+mj-lt"/>
              <a:buAutoNum type="alphaLcParenR" startAt="5"/>
            </a:pPr>
            <a:r>
              <a:rPr lang="pl-PL" sz="2000" dirty="0" smtClean="0"/>
              <a:t>cenę </a:t>
            </a:r>
            <a:r>
              <a:rPr lang="pl-PL" sz="2000" dirty="0"/>
              <a:t>jednostkową towaru lub usługi,</a:t>
            </a:r>
          </a:p>
          <a:p>
            <a:pPr marL="846871" lvl="1" indent="-342900" algn="just">
              <a:lnSpc>
                <a:spcPct val="110000"/>
              </a:lnSpc>
              <a:spcBef>
                <a:spcPts val="600"/>
              </a:spcBef>
              <a:spcAft>
                <a:spcPts val="600"/>
              </a:spcAft>
              <a:buFont typeface="+mj-lt"/>
              <a:buAutoNum type="alphaLcParenR" startAt="5"/>
            </a:pPr>
            <a:r>
              <a:rPr lang="pl-PL" sz="2000" dirty="0" smtClean="0"/>
              <a:t>kwotę </a:t>
            </a:r>
            <a:r>
              <a:rPr lang="pl-PL" sz="2000" dirty="0"/>
              <a:t>należności ogółem,</a:t>
            </a:r>
          </a:p>
          <a:p>
            <a:pPr marL="846871" lvl="1" indent="-342900" algn="just">
              <a:lnSpc>
                <a:spcPct val="110000"/>
              </a:lnSpc>
              <a:spcBef>
                <a:spcPts val="600"/>
              </a:spcBef>
              <a:spcAft>
                <a:spcPts val="600"/>
              </a:spcAft>
              <a:buFont typeface="+mj-lt"/>
              <a:buAutoNum type="alphaLcParenR" startAt="5"/>
            </a:pPr>
            <a:r>
              <a:rPr lang="pl-PL" sz="2000" dirty="0" smtClean="0"/>
              <a:t>wskazanie </a:t>
            </a:r>
            <a:r>
              <a:rPr lang="pl-PL" sz="2000" dirty="0"/>
              <a:t>przepisu ustawy, aktu wydanego na podstawie ustawy, przepisu dyrektywy 2006/112/WE Rady z dnia 28 listopada 2006 r. w sprawie wspólnego systemu podatku od wartości dodanej (Dz. Urz. UE L 347 z 11.12.2006, str. 1, z </a:t>
            </a:r>
            <a:r>
              <a:rPr lang="pl-PL" sz="2000" dirty="0" err="1"/>
              <a:t>późn</a:t>
            </a:r>
            <a:r>
              <a:rPr lang="pl-PL" sz="2000" dirty="0"/>
              <a:t>. zm.) lub innej podstawy prawnej, zgodnie z którą podatnik stosuje zwolnienie od podatku;</a:t>
            </a:r>
          </a:p>
          <a:p>
            <a:pPr marL="0" indent="0">
              <a:lnSpc>
                <a:spcPct val="110000"/>
              </a:lnSpc>
              <a:spcBef>
                <a:spcPts val="600"/>
              </a:spcBef>
              <a:spcAft>
                <a:spcPts val="600"/>
              </a:spcAft>
              <a:buNone/>
            </a:pPr>
            <a:endParaRPr lang="pl-PL" sz="2000" dirty="0" smtClean="0"/>
          </a:p>
          <a:p>
            <a:pPr marL="0" indent="0">
              <a:lnSpc>
                <a:spcPct val="110000"/>
              </a:lnSpc>
              <a:spcBef>
                <a:spcPts val="600"/>
              </a:spcBef>
              <a:spcAft>
                <a:spcPts val="600"/>
              </a:spcAft>
              <a:buNone/>
            </a:pPr>
            <a:endParaRPr lang="pl-PL" sz="2000"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363950410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p:txBody>
          <a:bodyPr>
            <a:normAutofit/>
          </a:bodyPr>
          <a:lstStyle/>
          <a:p>
            <a:pPr algn="ctr">
              <a:lnSpc>
                <a:spcPct val="100000"/>
              </a:lnSpc>
            </a:pPr>
            <a:r>
              <a:rPr lang="pl-PL" sz="2200" dirty="0"/>
              <a:t>Rodzaje dokumentów wymagane dla poszczególnych rodzajów wydatków kwalifikowanych – regulacje prawne</a:t>
            </a:r>
          </a:p>
        </p:txBody>
      </p:sp>
      <p:sp>
        <p:nvSpPr>
          <p:cNvPr id="3" name="Symbol zastępczy zawartości 2"/>
          <p:cNvSpPr>
            <a:spLocks noGrp="1"/>
          </p:cNvSpPr>
          <p:nvPr>
            <p:ph idx="1"/>
          </p:nvPr>
        </p:nvSpPr>
        <p:spPr>
          <a:xfrm>
            <a:off x="1031358" y="1835621"/>
            <a:ext cx="8634548" cy="5267438"/>
          </a:xfrm>
        </p:spPr>
        <p:txBody>
          <a:bodyPr>
            <a:normAutofit fontScale="92500" lnSpcReduction="20000"/>
          </a:bodyPr>
          <a:lstStyle/>
          <a:p>
            <a:pPr marL="503971" lvl="1" indent="0" algn="just">
              <a:lnSpc>
                <a:spcPct val="120000"/>
              </a:lnSpc>
              <a:spcBef>
                <a:spcPts val="1102"/>
              </a:spcBef>
              <a:buNone/>
            </a:pPr>
            <a:r>
              <a:rPr lang="pl-PL" sz="2000" b="1" dirty="0" smtClean="0"/>
              <a:t>Za fakturę uznaje się dokument potwierdzający:</a:t>
            </a:r>
          </a:p>
          <a:p>
            <a:pPr marL="503971" lvl="1" indent="0" algn="just">
              <a:lnSpc>
                <a:spcPct val="120000"/>
              </a:lnSpc>
              <a:spcBef>
                <a:spcPts val="1102"/>
              </a:spcBef>
              <a:buNone/>
            </a:pPr>
            <a:r>
              <a:rPr lang="pl-PL" sz="2000" b="1" dirty="0"/>
              <a:t>§ 3 pkt. 4) </a:t>
            </a:r>
            <a:r>
              <a:rPr lang="pl-PL" sz="2000" dirty="0"/>
              <a:t>przejazd autostradą płatną lub przejazd na dowolną odległość, wystawiana w formie biletu jednorazowego przez podatników uprawnionych do świadczenia usług polegających na przewozie osób: kolejami normalnotorowymi, taborem samochodowym, statkami pełnomorskimi, środkami transportu żeglugi śródlądowej i przybrzeżnej, promami, samolotami i śmigłowcami, </a:t>
            </a:r>
            <a:r>
              <a:rPr lang="pl-PL" sz="2000" dirty="0" smtClean="0"/>
              <a:t>zawierająca:</a:t>
            </a:r>
            <a:endParaRPr lang="pl-PL" sz="2000" dirty="0"/>
          </a:p>
          <a:p>
            <a:pPr marL="846871" lvl="1" indent="-342900" algn="just">
              <a:lnSpc>
                <a:spcPct val="120000"/>
              </a:lnSpc>
              <a:spcBef>
                <a:spcPts val="1102"/>
              </a:spcBef>
              <a:buFont typeface="+mj-lt"/>
              <a:buAutoNum type="alphaLcParenR"/>
            </a:pPr>
            <a:r>
              <a:rPr lang="pl-PL" sz="2000" dirty="0" smtClean="0"/>
              <a:t>numer </a:t>
            </a:r>
            <a:r>
              <a:rPr lang="pl-PL" sz="2000" dirty="0"/>
              <a:t>i datę wystawienia,</a:t>
            </a:r>
          </a:p>
          <a:p>
            <a:pPr marL="846871" lvl="1" indent="-342900" algn="just">
              <a:lnSpc>
                <a:spcPct val="120000"/>
              </a:lnSpc>
              <a:spcBef>
                <a:spcPts val="1102"/>
              </a:spcBef>
              <a:buFont typeface="+mj-lt"/>
              <a:buAutoNum type="alphaLcParenR"/>
            </a:pPr>
            <a:r>
              <a:rPr lang="pl-PL" sz="2000" dirty="0" smtClean="0"/>
              <a:t>imię </a:t>
            </a:r>
            <a:r>
              <a:rPr lang="pl-PL" sz="2000" dirty="0"/>
              <a:t>i nazwisko lub nazwę podatnika,</a:t>
            </a:r>
          </a:p>
          <a:p>
            <a:pPr marL="846871" lvl="1" indent="-342900" algn="just">
              <a:lnSpc>
                <a:spcPct val="120000"/>
              </a:lnSpc>
              <a:spcBef>
                <a:spcPts val="1102"/>
              </a:spcBef>
              <a:buFont typeface="+mj-lt"/>
              <a:buAutoNum type="alphaLcParenR"/>
            </a:pPr>
            <a:r>
              <a:rPr lang="pl-PL" sz="2000" dirty="0" smtClean="0"/>
              <a:t>numer</a:t>
            </a:r>
            <a:r>
              <a:rPr lang="pl-PL" sz="2000" dirty="0"/>
              <a:t>, za pomocą którego podatnik jest zidentyfikowany na potrzeby podatku,</a:t>
            </a:r>
          </a:p>
          <a:p>
            <a:pPr marL="846871" lvl="1" indent="-342900" algn="just">
              <a:lnSpc>
                <a:spcPct val="120000"/>
              </a:lnSpc>
              <a:spcBef>
                <a:spcPts val="1102"/>
              </a:spcBef>
              <a:buFont typeface="+mj-lt"/>
              <a:buAutoNum type="alphaLcParenR"/>
            </a:pPr>
            <a:r>
              <a:rPr lang="pl-PL" sz="2000" dirty="0" smtClean="0"/>
              <a:t>informacje </a:t>
            </a:r>
            <a:r>
              <a:rPr lang="pl-PL" sz="2000" dirty="0"/>
              <a:t>pozwalające na identyfikację rodzaju usługi,</a:t>
            </a:r>
          </a:p>
          <a:p>
            <a:pPr marL="846871" lvl="1" indent="-342900" algn="just">
              <a:lnSpc>
                <a:spcPct val="120000"/>
              </a:lnSpc>
              <a:spcBef>
                <a:spcPts val="1102"/>
              </a:spcBef>
              <a:buFont typeface="+mj-lt"/>
              <a:buAutoNum type="alphaLcParenR"/>
            </a:pPr>
            <a:r>
              <a:rPr lang="pl-PL" sz="2000" dirty="0" smtClean="0"/>
              <a:t>kwotę </a:t>
            </a:r>
            <a:r>
              <a:rPr lang="pl-PL" sz="2000" dirty="0"/>
              <a:t>podatku,</a:t>
            </a:r>
          </a:p>
          <a:p>
            <a:pPr marL="846871" lvl="1" indent="-342900" algn="just">
              <a:lnSpc>
                <a:spcPct val="120000"/>
              </a:lnSpc>
              <a:spcBef>
                <a:spcPts val="1102"/>
              </a:spcBef>
              <a:buFont typeface="+mj-lt"/>
              <a:buAutoNum type="alphaLcParenR"/>
            </a:pPr>
            <a:r>
              <a:rPr lang="pl-PL" sz="2000" dirty="0" smtClean="0"/>
              <a:t>kwotę </a:t>
            </a:r>
            <a:r>
              <a:rPr lang="pl-PL" sz="2000" dirty="0"/>
              <a:t>należności ogółem;</a:t>
            </a:r>
          </a:p>
          <a:p>
            <a:pPr marL="0" indent="0">
              <a:lnSpc>
                <a:spcPct val="120000"/>
              </a:lnSpc>
              <a:buNone/>
            </a:pPr>
            <a:endParaRPr lang="pl-PL" sz="2000" dirty="0" smtClean="0"/>
          </a:p>
          <a:p>
            <a:pPr marL="0" indent="0">
              <a:lnSpc>
                <a:spcPct val="120000"/>
              </a:lnSpc>
              <a:buNone/>
            </a:pPr>
            <a:endParaRPr lang="pl-PL" sz="2000"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86090600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p:txBody>
          <a:bodyPr>
            <a:normAutofit/>
          </a:bodyPr>
          <a:lstStyle/>
          <a:p>
            <a:pPr algn="ctr">
              <a:lnSpc>
                <a:spcPct val="100000"/>
              </a:lnSpc>
            </a:pPr>
            <a:r>
              <a:rPr lang="pl-PL" sz="2200" dirty="0"/>
              <a:t>Rodzaje dokumentów wymagane dla poszczególnych rodzajów wydatków kwalifikowanych – regulacje prawne</a:t>
            </a:r>
          </a:p>
        </p:txBody>
      </p:sp>
      <p:sp>
        <p:nvSpPr>
          <p:cNvPr id="3" name="Symbol zastępczy zawartości 2"/>
          <p:cNvSpPr>
            <a:spLocks noGrp="1"/>
          </p:cNvSpPr>
          <p:nvPr>
            <p:ph idx="1"/>
          </p:nvPr>
        </p:nvSpPr>
        <p:spPr>
          <a:xfrm>
            <a:off x="1025524" y="2339677"/>
            <a:ext cx="8640382" cy="4763382"/>
          </a:xfrm>
        </p:spPr>
        <p:txBody>
          <a:bodyPr>
            <a:normAutofit/>
          </a:bodyPr>
          <a:lstStyle/>
          <a:p>
            <a:pPr marL="0" indent="0">
              <a:lnSpc>
                <a:spcPct val="110000"/>
              </a:lnSpc>
              <a:spcBef>
                <a:spcPts val="600"/>
              </a:spcBef>
              <a:spcAft>
                <a:spcPts val="600"/>
              </a:spcAft>
              <a:buNone/>
            </a:pPr>
            <a:r>
              <a:rPr lang="pl-PL" sz="2000" b="1" dirty="0" smtClean="0"/>
              <a:t>Faktura wadliwa, </a:t>
            </a:r>
            <a:r>
              <a:rPr lang="pl-PL" sz="2000" b="1" dirty="0"/>
              <a:t>faktura nierzetelna</a:t>
            </a:r>
            <a:endParaRPr lang="pl-PL" sz="2000" b="1" dirty="0" smtClean="0"/>
          </a:p>
          <a:p>
            <a:pPr>
              <a:lnSpc>
                <a:spcPct val="110000"/>
              </a:lnSpc>
              <a:spcBef>
                <a:spcPts val="600"/>
              </a:spcBef>
              <a:spcAft>
                <a:spcPts val="600"/>
              </a:spcAft>
              <a:buFont typeface="Wingdings" panose="05000000000000000000" pitchFamily="2" charset="2"/>
              <a:buChar char="q"/>
            </a:pPr>
            <a:r>
              <a:rPr lang="pl-PL" sz="2000" dirty="0" smtClean="0"/>
              <a:t>faktura wadliwa – wystawiona niezgodnie </a:t>
            </a:r>
            <a:r>
              <a:rPr lang="pl-PL" sz="2000" dirty="0"/>
              <a:t>z przepisami prawa,</a:t>
            </a:r>
          </a:p>
          <a:p>
            <a:pPr>
              <a:lnSpc>
                <a:spcPct val="110000"/>
              </a:lnSpc>
              <a:spcBef>
                <a:spcPts val="600"/>
              </a:spcBef>
              <a:spcAft>
                <a:spcPts val="600"/>
              </a:spcAft>
              <a:buFont typeface="Wingdings" panose="05000000000000000000" pitchFamily="2" charset="2"/>
              <a:buChar char="q"/>
            </a:pPr>
            <a:r>
              <a:rPr lang="pl-PL" sz="2000" dirty="0" smtClean="0"/>
              <a:t>faktura nierzetelna – wystawiona niezgodnie </a:t>
            </a:r>
            <a:r>
              <a:rPr lang="pl-PL" sz="2000" dirty="0"/>
              <a:t>ze stanem </a:t>
            </a:r>
            <a:r>
              <a:rPr lang="pl-PL" sz="2000" dirty="0" smtClean="0"/>
              <a:t>rzeczywistym (pozorowanie transakcji, fikcyjna, pusta).</a:t>
            </a:r>
          </a:p>
          <a:p>
            <a:pPr marL="0" indent="0">
              <a:lnSpc>
                <a:spcPct val="110000"/>
              </a:lnSpc>
              <a:spcBef>
                <a:spcPts val="600"/>
              </a:spcBef>
              <a:spcAft>
                <a:spcPts val="600"/>
              </a:spcAft>
              <a:buNone/>
            </a:pPr>
            <a:endParaRPr lang="pl-PL" sz="2000" dirty="0"/>
          </a:p>
          <a:p>
            <a:pPr marL="0" indent="0">
              <a:lnSpc>
                <a:spcPct val="110000"/>
              </a:lnSpc>
              <a:spcBef>
                <a:spcPts val="600"/>
              </a:spcBef>
              <a:spcAft>
                <a:spcPts val="600"/>
              </a:spcAft>
              <a:buNone/>
            </a:pPr>
            <a:endParaRPr lang="pl-PL" sz="2000"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26186489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p:txBody>
          <a:bodyPr>
            <a:normAutofit/>
          </a:bodyPr>
          <a:lstStyle/>
          <a:p>
            <a:pPr algn="ctr">
              <a:lnSpc>
                <a:spcPct val="100000"/>
              </a:lnSpc>
            </a:pPr>
            <a:r>
              <a:rPr lang="pl-PL" sz="2200" dirty="0"/>
              <a:t>Rodzaje dokumentów wymagane dla poszczególnych rodzajów wydatków kwalifikowanych – regulacje prawne</a:t>
            </a:r>
          </a:p>
        </p:txBody>
      </p:sp>
      <p:sp>
        <p:nvSpPr>
          <p:cNvPr id="3" name="Symbol zastępczy zawartości 2"/>
          <p:cNvSpPr>
            <a:spLocks noGrp="1"/>
          </p:cNvSpPr>
          <p:nvPr>
            <p:ph idx="1"/>
          </p:nvPr>
        </p:nvSpPr>
        <p:spPr>
          <a:xfrm>
            <a:off x="1041990" y="1990809"/>
            <a:ext cx="8623915" cy="5112250"/>
          </a:xfrm>
        </p:spPr>
        <p:txBody>
          <a:bodyPr>
            <a:normAutofit/>
          </a:bodyPr>
          <a:lstStyle/>
          <a:p>
            <a:pPr marL="0" lvl="0" indent="0" algn="just">
              <a:lnSpc>
                <a:spcPct val="170000"/>
              </a:lnSpc>
              <a:spcBef>
                <a:spcPts val="1800"/>
              </a:spcBef>
              <a:spcAft>
                <a:spcPts val="600"/>
              </a:spcAft>
              <a:buClr>
                <a:srgbClr val="E48312"/>
              </a:buClr>
              <a:buNone/>
            </a:pPr>
            <a:r>
              <a:rPr lang="pl-PL" sz="2000" b="1" dirty="0" smtClean="0"/>
              <a:t>Poprawianie błędów na fakturach </a:t>
            </a:r>
          </a:p>
          <a:p>
            <a:pPr marL="0" lvl="0" indent="0" algn="just">
              <a:lnSpc>
                <a:spcPct val="100000"/>
              </a:lnSpc>
              <a:spcBef>
                <a:spcPts val="1800"/>
              </a:spcBef>
              <a:spcAft>
                <a:spcPts val="600"/>
              </a:spcAft>
              <a:buClr>
                <a:srgbClr val="E48312"/>
              </a:buClr>
              <a:buNone/>
            </a:pPr>
            <a:r>
              <a:rPr lang="pl-PL" sz="2000" b="1" dirty="0" smtClean="0">
                <a:solidFill>
                  <a:srgbClr val="FF0000"/>
                </a:solidFill>
              </a:rPr>
              <a:t>Faktura korygująca - </a:t>
            </a:r>
            <a:r>
              <a:rPr lang="pl-PL" sz="2000" b="1" dirty="0">
                <a:solidFill>
                  <a:srgbClr val="FF0000"/>
                </a:solidFill>
              </a:rPr>
              <a:t>zawsze wystawia podatnik lub osoba przez niego upoważniona.</a:t>
            </a:r>
          </a:p>
          <a:p>
            <a:pPr marL="0" lvl="0" indent="0" algn="just">
              <a:lnSpc>
                <a:spcPct val="100000"/>
              </a:lnSpc>
              <a:spcBef>
                <a:spcPts val="1800"/>
              </a:spcBef>
              <a:spcAft>
                <a:spcPts val="600"/>
              </a:spcAft>
              <a:buClr>
                <a:srgbClr val="E48312"/>
              </a:buClr>
              <a:buNone/>
            </a:pPr>
            <a:r>
              <a:rPr lang="pl-PL" sz="2000" dirty="0"/>
              <a:t>- art. 106j ustawy VAT wskazuje, że wystawca faktury może dokonuje korekty wartości oraz wszystkich innych zapisów faktury</a:t>
            </a:r>
          </a:p>
          <a:p>
            <a:pPr marL="0" lvl="0" indent="0" algn="just">
              <a:lnSpc>
                <a:spcPct val="100000"/>
              </a:lnSpc>
              <a:spcBef>
                <a:spcPts val="1800"/>
              </a:spcBef>
              <a:spcAft>
                <a:spcPts val="600"/>
              </a:spcAft>
              <a:buClr>
                <a:srgbClr val="E48312"/>
              </a:buClr>
              <a:buNone/>
            </a:pPr>
            <a:r>
              <a:rPr lang="pl-PL" sz="2000" b="1" dirty="0">
                <a:solidFill>
                  <a:srgbClr val="FF0000"/>
                </a:solidFill>
              </a:rPr>
              <a:t>Fakturę nazywaną „nota korygująca” </a:t>
            </a:r>
            <a:r>
              <a:rPr lang="pl-PL" sz="2000" b="1" dirty="0" smtClean="0">
                <a:solidFill>
                  <a:srgbClr val="FF0000"/>
                </a:solidFill>
              </a:rPr>
              <a:t>- zawsze </a:t>
            </a:r>
            <a:r>
              <a:rPr lang="pl-PL" sz="2000" b="1" dirty="0">
                <a:solidFill>
                  <a:srgbClr val="FF0000"/>
                </a:solidFill>
              </a:rPr>
              <a:t>wystawia nabywca  </a:t>
            </a:r>
          </a:p>
          <a:p>
            <a:pPr marL="0" indent="0" algn="just">
              <a:lnSpc>
                <a:spcPct val="100000"/>
              </a:lnSpc>
              <a:spcBef>
                <a:spcPts val="1800"/>
              </a:spcBef>
              <a:spcAft>
                <a:spcPts val="600"/>
              </a:spcAft>
              <a:buClr>
                <a:srgbClr val="E48312"/>
              </a:buClr>
              <a:buNone/>
            </a:pPr>
            <a:r>
              <a:rPr lang="pl-PL" sz="2000" dirty="0">
                <a:solidFill>
                  <a:srgbClr val="FF0000"/>
                </a:solidFill>
              </a:rPr>
              <a:t>- </a:t>
            </a:r>
            <a:r>
              <a:rPr lang="pl-PL" sz="2000" dirty="0"/>
              <a:t>art. 106k ustawy VAT wskazuje, </a:t>
            </a:r>
            <a:r>
              <a:rPr lang="pl-PL" sz="2000" dirty="0" smtClean="0"/>
              <a:t>że nabywca towaru lub usługi, który otrzymał fakturę zawierającą pomyłki, </a:t>
            </a:r>
            <a:r>
              <a:rPr lang="pl-PL" sz="2000" b="1" dirty="0" smtClean="0"/>
              <a:t>z wyjątkiem </a:t>
            </a:r>
            <a:r>
              <a:rPr lang="pl-PL" sz="2000" dirty="0" smtClean="0"/>
              <a:t>pomyłek w zakresie danych określonych w </a:t>
            </a:r>
            <a:r>
              <a:rPr lang="pl-PL" sz="2000" b="1" dirty="0" smtClean="0">
                <a:solidFill>
                  <a:srgbClr val="FF0000"/>
                </a:solidFill>
              </a:rPr>
              <a:t>art. 106e ust. 1 pkt. 8-15 (wartości, ilości) </a:t>
            </a:r>
            <a:r>
              <a:rPr lang="pl-PL" sz="2000" dirty="0" smtClean="0"/>
              <a:t>może wystawić fakturę nazywaną notą korygującą</a:t>
            </a:r>
            <a:r>
              <a:rPr lang="pl-PL" sz="2000" dirty="0" smtClean="0">
                <a:solidFill>
                  <a:srgbClr val="000000">
                    <a:lumMod val="75000"/>
                    <a:lumOff val="25000"/>
                  </a:srgbClr>
                </a:solidFill>
                <a:latin typeface="Times New Roman" panose="02020603050405020304" pitchFamily="18" charset="0"/>
                <a:ea typeface="Calibri" panose="020F0502020204030204" pitchFamily="34" charset="0"/>
                <a:cs typeface="Times New Roman" panose="02020603050405020304" pitchFamily="18" charset="0"/>
              </a:rPr>
              <a:t>.</a:t>
            </a:r>
            <a:endParaRPr lang="pl-PL" sz="2000" dirty="0" smtClean="0"/>
          </a:p>
          <a:p>
            <a:pPr marL="0" indent="0">
              <a:lnSpc>
                <a:spcPct val="110000"/>
              </a:lnSpc>
              <a:spcBef>
                <a:spcPts val="1800"/>
              </a:spcBef>
              <a:spcAft>
                <a:spcPts val="600"/>
              </a:spcAft>
              <a:buNone/>
            </a:pPr>
            <a:endParaRPr lang="pl-PL"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94643454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p:txBody>
          <a:bodyPr>
            <a:normAutofit/>
          </a:bodyPr>
          <a:lstStyle/>
          <a:p>
            <a:pPr algn="ctr">
              <a:lnSpc>
                <a:spcPct val="100000"/>
              </a:lnSpc>
            </a:pPr>
            <a:r>
              <a:rPr lang="pl-PL" sz="2200" dirty="0"/>
              <a:t>Rodzaje dokumentów wymagane dla poszczególnych rodzajów wydatków kwalifikowanych – regulacje prawne</a:t>
            </a:r>
          </a:p>
        </p:txBody>
      </p:sp>
      <p:sp>
        <p:nvSpPr>
          <p:cNvPr id="3" name="Symbol zastępczy zawartości 2"/>
          <p:cNvSpPr>
            <a:spLocks noGrp="1"/>
          </p:cNvSpPr>
          <p:nvPr>
            <p:ph idx="1"/>
          </p:nvPr>
        </p:nvSpPr>
        <p:spPr>
          <a:xfrm>
            <a:off x="1025524" y="1990809"/>
            <a:ext cx="8640381" cy="5112250"/>
          </a:xfrm>
        </p:spPr>
        <p:txBody>
          <a:bodyPr>
            <a:normAutofit/>
          </a:bodyPr>
          <a:lstStyle/>
          <a:p>
            <a:pPr marL="457200" lvl="0" indent="-457200" algn="just">
              <a:lnSpc>
                <a:spcPct val="170000"/>
              </a:lnSpc>
              <a:spcBef>
                <a:spcPts val="600"/>
              </a:spcBef>
              <a:spcAft>
                <a:spcPts val="600"/>
              </a:spcAft>
              <a:buFont typeface="+mj-lt"/>
              <a:buAutoNum type="arabicPeriod" startAt="4"/>
            </a:pPr>
            <a:r>
              <a:rPr lang="pl-PL" sz="2000" b="1" dirty="0"/>
              <a:t>Ustawa z dnia 23.04.1964 r. Kodeks </a:t>
            </a:r>
            <a:r>
              <a:rPr lang="pl-PL" sz="2000" b="1" dirty="0" smtClean="0"/>
              <a:t>cywilny</a:t>
            </a:r>
            <a:endParaRPr lang="pl-PL" sz="2000" dirty="0" smtClean="0"/>
          </a:p>
          <a:p>
            <a:pPr>
              <a:lnSpc>
                <a:spcPct val="110000"/>
              </a:lnSpc>
              <a:spcBef>
                <a:spcPts val="600"/>
              </a:spcBef>
              <a:spcAft>
                <a:spcPts val="600"/>
              </a:spcAft>
              <a:buFont typeface="Wingdings" panose="05000000000000000000" pitchFamily="2" charset="2"/>
              <a:buChar char="q"/>
            </a:pPr>
            <a:r>
              <a:rPr lang="pl-PL" sz="2000" dirty="0"/>
              <a:t> </a:t>
            </a:r>
            <a:r>
              <a:rPr lang="pl-PL" sz="2000" b="1" dirty="0"/>
              <a:t>Umowa o dzieło (art. 627 - 646) </a:t>
            </a:r>
            <a:endParaRPr lang="pl-PL" sz="2000" b="1" dirty="0" smtClean="0"/>
          </a:p>
          <a:p>
            <a:pPr marL="503971" lvl="1" indent="0" algn="just">
              <a:lnSpc>
                <a:spcPct val="110000"/>
              </a:lnSpc>
              <a:spcBef>
                <a:spcPts val="600"/>
              </a:spcBef>
              <a:spcAft>
                <a:spcPts val="600"/>
              </a:spcAft>
              <a:buNone/>
            </a:pPr>
            <a:r>
              <a:rPr lang="pl-PL" sz="2000" dirty="0" smtClean="0"/>
              <a:t>Zgodnie z art. 627 - przez </a:t>
            </a:r>
            <a:r>
              <a:rPr lang="pl-PL" sz="2000" dirty="0"/>
              <a:t>umowę o dzieło przyjmujący zamówienie zobowiązuje się do wykonania oznaczonego dzieła, a zamawiający do zapłaty </a:t>
            </a:r>
            <a:r>
              <a:rPr lang="pl-PL" sz="2000" dirty="0" smtClean="0"/>
              <a:t>wynagrodzenia.</a:t>
            </a:r>
          </a:p>
          <a:p>
            <a:pPr marL="503971" lvl="1" indent="0" algn="just">
              <a:lnSpc>
                <a:spcPct val="110000"/>
              </a:lnSpc>
              <a:spcBef>
                <a:spcPts val="600"/>
              </a:spcBef>
              <a:spcAft>
                <a:spcPts val="600"/>
              </a:spcAft>
              <a:buNone/>
            </a:pPr>
            <a:r>
              <a:rPr lang="pl-PL" sz="2000" dirty="0" smtClean="0"/>
              <a:t>Cechą umowy o dzieło jest wytworzenie określonego dobra materialnego lub niematerialnego. Może </a:t>
            </a:r>
            <a:r>
              <a:rPr lang="pl-PL" sz="2000" dirty="0"/>
              <a:t>być zawarta na </a:t>
            </a:r>
            <a:r>
              <a:rPr lang="pl-PL" sz="2000" dirty="0" smtClean="0"/>
              <a:t>piśmie.</a:t>
            </a:r>
            <a:endParaRPr lang="pl-PL" sz="2000" dirty="0"/>
          </a:p>
          <a:p>
            <a:pPr marL="503971" lvl="1" indent="0" algn="just">
              <a:lnSpc>
                <a:spcPct val="110000"/>
              </a:lnSpc>
              <a:spcBef>
                <a:spcPts val="600"/>
              </a:spcBef>
              <a:spcAft>
                <a:spcPts val="600"/>
              </a:spcAft>
              <a:buNone/>
            </a:pPr>
            <a:r>
              <a:rPr lang="pl-PL" sz="2000" dirty="0" smtClean="0"/>
              <a:t>Cała odpowiedzialność za wytworzenie danego działa spoczywa na wykonawcy. Zamawiający kontroluje terminowość i prawidłowość wykonania określonego dzieła.</a:t>
            </a:r>
          </a:p>
          <a:p>
            <a:pPr marL="503971" lvl="1" indent="0" algn="just">
              <a:lnSpc>
                <a:spcPct val="110000"/>
              </a:lnSpc>
              <a:spcBef>
                <a:spcPts val="600"/>
              </a:spcBef>
              <a:spcAft>
                <a:spcPts val="600"/>
              </a:spcAft>
              <a:buNone/>
            </a:pPr>
            <a:r>
              <a:rPr lang="pl-PL" sz="2000" dirty="0" smtClean="0"/>
              <a:t>Dzieło jest umową odpłatną potwierdzaną protokołem odbioru prac oraz rachunkiem. </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49414062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p:txBody>
          <a:bodyPr>
            <a:normAutofit/>
          </a:bodyPr>
          <a:lstStyle/>
          <a:p>
            <a:pPr algn="ctr">
              <a:lnSpc>
                <a:spcPct val="100000"/>
              </a:lnSpc>
            </a:pPr>
            <a:r>
              <a:rPr lang="pl-PL" sz="2200" dirty="0"/>
              <a:t>Rodzaje dokumentów wymagane dla poszczególnych rodzajów wydatków kwalifikowanych – regulacje prawne</a:t>
            </a:r>
          </a:p>
        </p:txBody>
      </p:sp>
      <p:sp>
        <p:nvSpPr>
          <p:cNvPr id="3" name="Symbol zastępczy zawartości 2"/>
          <p:cNvSpPr>
            <a:spLocks noGrp="1"/>
          </p:cNvSpPr>
          <p:nvPr>
            <p:ph idx="1"/>
          </p:nvPr>
        </p:nvSpPr>
        <p:spPr>
          <a:xfrm>
            <a:off x="1025525" y="2267669"/>
            <a:ext cx="8658035" cy="3949268"/>
          </a:xfrm>
        </p:spPr>
        <p:txBody>
          <a:bodyPr>
            <a:normAutofit/>
          </a:bodyPr>
          <a:lstStyle/>
          <a:p>
            <a:pPr>
              <a:lnSpc>
                <a:spcPct val="110000"/>
              </a:lnSpc>
              <a:spcBef>
                <a:spcPts val="600"/>
              </a:spcBef>
              <a:spcAft>
                <a:spcPts val="600"/>
              </a:spcAft>
              <a:buFont typeface="Wingdings" panose="05000000000000000000" pitchFamily="2" charset="2"/>
              <a:buChar char="q"/>
            </a:pPr>
            <a:r>
              <a:rPr lang="pl-PL" sz="2000" b="1" dirty="0" smtClean="0"/>
              <a:t>Umowa zlecenie </a:t>
            </a:r>
            <a:r>
              <a:rPr lang="pl-PL" sz="2000" b="1" dirty="0"/>
              <a:t>(art. 734 - 751) </a:t>
            </a:r>
            <a:endParaRPr lang="pl-PL" sz="2000" b="1" dirty="0" smtClean="0"/>
          </a:p>
          <a:p>
            <a:pPr marL="503971" lvl="1" indent="0">
              <a:lnSpc>
                <a:spcPct val="110000"/>
              </a:lnSpc>
              <a:spcBef>
                <a:spcPts val="600"/>
              </a:spcBef>
              <a:spcAft>
                <a:spcPts val="600"/>
              </a:spcAft>
              <a:buNone/>
            </a:pPr>
            <a:r>
              <a:rPr lang="pl-PL" sz="2000" dirty="0" smtClean="0"/>
              <a:t>Umowa zlecenie polega na wykonaniu </a:t>
            </a:r>
            <a:r>
              <a:rPr lang="pl-PL" sz="2000" dirty="0"/>
              <a:t>określonej czynności faktycznej. </a:t>
            </a:r>
            <a:r>
              <a:rPr lang="pl-PL" sz="2000" dirty="0" smtClean="0"/>
              <a:t>Zleceniobiorca w ramach umowy musi dokonać należytej staranności w jej wykonaniu i nie ponosi odpowiedzialności za efekty. Umowa </a:t>
            </a:r>
            <a:r>
              <a:rPr lang="pl-PL" sz="2000" dirty="0"/>
              <a:t>zlecenia może być odpłatna lub nieodpłatna</a:t>
            </a:r>
            <a:r>
              <a:rPr lang="pl-PL" sz="2000" dirty="0" smtClean="0"/>
              <a:t>.</a:t>
            </a:r>
          </a:p>
          <a:p>
            <a:pPr marL="503971" lvl="1" indent="0">
              <a:lnSpc>
                <a:spcPct val="110000"/>
              </a:lnSpc>
              <a:spcBef>
                <a:spcPts val="600"/>
              </a:spcBef>
              <a:spcAft>
                <a:spcPts val="600"/>
              </a:spcAft>
              <a:buNone/>
            </a:pPr>
            <a:r>
              <a:rPr lang="pl-PL" sz="2000" dirty="0" smtClean="0"/>
              <a:t>Może być zawarta na piśmie</a:t>
            </a:r>
            <a:endParaRPr lang="pl-PL" sz="2000" dirty="0"/>
          </a:p>
          <a:p>
            <a:pPr marL="503971" lvl="1" indent="0">
              <a:lnSpc>
                <a:spcPct val="110000"/>
              </a:lnSpc>
              <a:spcBef>
                <a:spcPts val="600"/>
              </a:spcBef>
              <a:spcAft>
                <a:spcPts val="600"/>
              </a:spcAft>
              <a:buNone/>
            </a:pPr>
            <a:r>
              <a:rPr lang="pl-PL" sz="2000" dirty="0" smtClean="0"/>
              <a:t>Zleceniobiorca wystawia rachunek </a:t>
            </a:r>
          </a:p>
          <a:p>
            <a:pPr marL="0" indent="0">
              <a:lnSpc>
                <a:spcPct val="110000"/>
              </a:lnSpc>
              <a:spcBef>
                <a:spcPts val="600"/>
              </a:spcBef>
              <a:spcAft>
                <a:spcPts val="600"/>
              </a:spcAft>
              <a:buNone/>
            </a:pPr>
            <a:endParaRPr lang="pl-PL" sz="2000"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259094730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p:txBody>
          <a:bodyPr>
            <a:normAutofit/>
          </a:bodyPr>
          <a:lstStyle/>
          <a:p>
            <a:pPr algn="ctr">
              <a:lnSpc>
                <a:spcPct val="100000"/>
              </a:lnSpc>
            </a:pPr>
            <a:r>
              <a:rPr lang="pl-PL" sz="2200" dirty="0"/>
              <a:t>Rodzaje dokumentów wymagane dla poszczególnych rodzajów wydatków kwalifikowanych – regulacje prawne</a:t>
            </a:r>
          </a:p>
        </p:txBody>
      </p:sp>
      <p:sp>
        <p:nvSpPr>
          <p:cNvPr id="3" name="Symbol zastępczy zawartości 2"/>
          <p:cNvSpPr>
            <a:spLocks noGrp="1"/>
          </p:cNvSpPr>
          <p:nvPr>
            <p:ph idx="1"/>
          </p:nvPr>
        </p:nvSpPr>
        <p:spPr>
          <a:xfrm>
            <a:off x="1025524" y="1990809"/>
            <a:ext cx="8640382" cy="5112250"/>
          </a:xfrm>
        </p:spPr>
        <p:txBody>
          <a:bodyPr>
            <a:normAutofit fontScale="85000" lnSpcReduction="10000"/>
          </a:bodyPr>
          <a:lstStyle/>
          <a:p>
            <a:pPr marL="457200" lvl="0" indent="-457200" algn="just">
              <a:lnSpc>
                <a:spcPct val="140000"/>
              </a:lnSpc>
              <a:spcBef>
                <a:spcPts val="600"/>
              </a:spcBef>
              <a:spcAft>
                <a:spcPts val="600"/>
              </a:spcAft>
              <a:buFont typeface="+mj-lt"/>
              <a:buAutoNum type="arabicPeriod" startAt="5"/>
            </a:pPr>
            <a:r>
              <a:rPr lang="pl-PL" sz="2000" b="1" dirty="0"/>
              <a:t>Ustawa z dnia 29.08.1997 r. - Ordynacja </a:t>
            </a:r>
            <a:r>
              <a:rPr lang="pl-PL" sz="2000" b="1" dirty="0" smtClean="0"/>
              <a:t>podatkowa</a:t>
            </a:r>
          </a:p>
          <a:p>
            <a:pPr marL="503971" lvl="1" indent="0" algn="just">
              <a:lnSpc>
                <a:spcPct val="140000"/>
              </a:lnSpc>
              <a:spcBef>
                <a:spcPts val="0"/>
              </a:spcBef>
              <a:buNone/>
            </a:pPr>
            <a:r>
              <a:rPr lang="pl-PL" sz="2000" b="1" dirty="0" smtClean="0"/>
              <a:t>Art</a:t>
            </a:r>
            <a:r>
              <a:rPr lang="pl-PL" sz="2000" b="1" dirty="0"/>
              <a:t>. 87 - 88 </a:t>
            </a:r>
            <a:r>
              <a:rPr lang="pl-PL" sz="2000" b="1" dirty="0" smtClean="0"/>
              <a:t>ustawy - Rachunek</a:t>
            </a:r>
          </a:p>
          <a:p>
            <a:pPr marL="503971" lvl="1" indent="0" algn="just">
              <a:lnSpc>
                <a:spcPct val="140000"/>
              </a:lnSpc>
              <a:spcBef>
                <a:spcPts val="600"/>
              </a:spcBef>
              <a:spcAft>
                <a:spcPts val="600"/>
              </a:spcAft>
              <a:buNone/>
            </a:pPr>
            <a:r>
              <a:rPr lang="pl-PL" sz="2000" b="1" i="1" dirty="0" smtClean="0">
                <a:solidFill>
                  <a:srgbClr val="C00000"/>
                </a:solidFill>
              </a:rPr>
              <a:t>Art</a:t>
            </a:r>
            <a:r>
              <a:rPr lang="pl-PL" sz="2000" b="1" i="1" dirty="0">
                <a:solidFill>
                  <a:srgbClr val="C00000"/>
                </a:solidFill>
              </a:rPr>
              <a:t>. 87. § 1. </a:t>
            </a:r>
            <a:r>
              <a:rPr lang="pl-PL" sz="2000" i="1" dirty="0"/>
              <a:t>Jeżeli z odrębnych przepisów nie wynika obowiązek wystawienia faktury, podatnicy prowadzący działalność gospodarczą są obowiązani, </a:t>
            </a:r>
            <a:r>
              <a:rPr lang="pl-PL" sz="2000" b="1" i="1" dirty="0"/>
              <a:t>na żądanie kupującego lub usługobiorcy</a:t>
            </a:r>
            <a:r>
              <a:rPr lang="pl-PL" sz="2000" i="1" dirty="0"/>
              <a:t>, wystawić rachunek potwierdzający </a:t>
            </a:r>
            <a:r>
              <a:rPr lang="pl-PL" sz="2000" i="1" dirty="0" smtClean="0"/>
              <a:t>dokonanie </a:t>
            </a:r>
            <a:r>
              <a:rPr lang="pl-PL" sz="2000" i="1" dirty="0"/>
              <a:t>sprzedaży lub wykonanie usługi</a:t>
            </a:r>
            <a:r>
              <a:rPr lang="pl-PL" sz="2000" i="1" dirty="0" smtClean="0"/>
              <a:t>.</a:t>
            </a:r>
          </a:p>
          <a:p>
            <a:pPr marL="503971" lvl="1" indent="0" algn="just">
              <a:lnSpc>
                <a:spcPct val="140000"/>
              </a:lnSpc>
              <a:spcBef>
                <a:spcPts val="600"/>
              </a:spcBef>
              <a:spcAft>
                <a:spcPts val="600"/>
              </a:spcAft>
              <a:buNone/>
            </a:pPr>
            <a:r>
              <a:rPr lang="pl-PL" sz="2000" b="1" i="1" dirty="0">
                <a:solidFill>
                  <a:srgbClr val="C00000"/>
                </a:solidFill>
              </a:rPr>
              <a:t>§ 3. </a:t>
            </a:r>
            <a:r>
              <a:rPr lang="pl-PL" sz="2000" i="1" dirty="0"/>
              <a:t>Podatnicy wymienieni w § 1, </a:t>
            </a:r>
            <a:r>
              <a:rPr lang="pl-PL" sz="2000" i="1" dirty="0" smtClean="0"/>
              <a:t>od </a:t>
            </a:r>
            <a:r>
              <a:rPr lang="pl-PL" sz="2000" i="1" dirty="0"/>
              <a:t>których </a:t>
            </a:r>
            <a:r>
              <a:rPr lang="pl-PL" sz="2000" b="1" i="1" dirty="0"/>
              <a:t>zażądano</a:t>
            </a:r>
            <a:r>
              <a:rPr lang="pl-PL" sz="2000" i="1" dirty="0"/>
              <a:t> rachunku przed wykonaniem usługi lub wydaniem towaru, wystawiają rachunek nie później niż </a:t>
            </a:r>
            <a:r>
              <a:rPr lang="pl-PL" sz="2000" b="1" i="1" dirty="0"/>
              <a:t>w terminie 7 dni od dnia wykonania usługi lub wydania towaru</a:t>
            </a:r>
            <a:r>
              <a:rPr lang="pl-PL" sz="2000" i="1" dirty="0" smtClean="0"/>
              <a:t>. </a:t>
            </a:r>
            <a:r>
              <a:rPr lang="pl-PL" sz="2000" i="1" dirty="0"/>
              <a:t>Jeżeli jednak żądanie wystawienia rachunku </a:t>
            </a:r>
            <a:r>
              <a:rPr lang="pl-PL" sz="2000" i="1" dirty="0" smtClean="0"/>
              <a:t>zostało </a:t>
            </a:r>
            <a:r>
              <a:rPr lang="pl-PL" sz="2000" i="1" dirty="0"/>
              <a:t>zgłoszone po wykonaniu usługi lub wydaniu towaru, wystawienie rachunku następuje </a:t>
            </a:r>
            <a:r>
              <a:rPr lang="pl-PL" sz="2000" b="1" i="1" dirty="0"/>
              <a:t>w terminie 7 dni od dnia zgłoszenia żądania</a:t>
            </a:r>
            <a:r>
              <a:rPr lang="pl-PL" sz="2000" b="1" i="1" dirty="0" smtClean="0"/>
              <a:t>.</a:t>
            </a:r>
            <a:endParaRPr lang="pl-PL" sz="2000" b="1" i="1" dirty="0"/>
          </a:p>
          <a:p>
            <a:pPr marL="503971" lvl="1" indent="0" algn="just">
              <a:lnSpc>
                <a:spcPct val="140000"/>
              </a:lnSpc>
              <a:spcBef>
                <a:spcPts val="600"/>
              </a:spcBef>
              <a:spcAft>
                <a:spcPts val="600"/>
              </a:spcAft>
              <a:buNone/>
            </a:pPr>
            <a:r>
              <a:rPr lang="pl-PL" sz="2000" b="1" i="1" dirty="0">
                <a:solidFill>
                  <a:srgbClr val="C00000"/>
                </a:solidFill>
              </a:rPr>
              <a:t>§ 4. </a:t>
            </a:r>
            <a:r>
              <a:rPr lang="pl-PL" sz="2000" i="1" dirty="0"/>
              <a:t>Podatnik nie ma obowiązku wystawienia rachunku, jeżeli żądanie zostało zgłoszone po upływie 3 miesięcy od dnia wydania towaru lub wykonania usługi.</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422766515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p:txBody>
          <a:bodyPr>
            <a:normAutofit/>
          </a:bodyPr>
          <a:lstStyle/>
          <a:p>
            <a:pPr algn="ctr">
              <a:lnSpc>
                <a:spcPct val="100000"/>
              </a:lnSpc>
            </a:pPr>
            <a:r>
              <a:rPr lang="pl-PL" sz="2200" dirty="0"/>
              <a:t>Rodzaje dokumentów wymagane dla poszczególnych rodzajów wydatków kwalifikowanych – regulacje prawne</a:t>
            </a:r>
          </a:p>
        </p:txBody>
      </p:sp>
      <p:sp>
        <p:nvSpPr>
          <p:cNvPr id="3" name="Symbol zastępczy zawartości 2"/>
          <p:cNvSpPr>
            <a:spLocks noGrp="1"/>
          </p:cNvSpPr>
          <p:nvPr>
            <p:ph idx="1"/>
          </p:nvPr>
        </p:nvSpPr>
        <p:spPr>
          <a:xfrm>
            <a:off x="1025524" y="1990809"/>
            <a:ext cx="8640381" cy="5173404"/>
          </a:xfrm>
        </p:spPr>
        <p:txBody>
          <a:bodyPr>
            <a:normAutofit/>
          </a:bodyPr>
          <a:lstStyle/>
          <a:p>
            <a:pPr marL="446088" indent="-446088" algn="just">
              <a:lnSpc>
                <a:spcPct val="110000"/>
              </a:lnSpc>
              <a:buFont typeface="Wingdings" panose="05000000000000000000" pitchFamily="2" charset="2"/>
              <a:buChar char="q"/>
            </a:pPr>
            <a:r>
              <a:rPr lang="pl-PL" sz="2000" dirty="0" smtClean="0"/>
              <a:t>Obwieszczenie </a:t>
            </a:r>
            <a:r>
              <a:rPr lang="pl-PL" sz="2000" dirty="0"/>
              <a:t>Ministra Finansów, Funduszy i Polityki Regionalnej z dnia 1 kwietnia 2021 r. w sprawie ogłoszenia jednolitego tekstu rozporządzenia Ministra Finansów w sprawie naliczania odsetek za zwłokę oraz opłaty prolongacyjnej, a także zakresu informacji, które muszą być zawarte w rachunkach </a:t>
            </a:r>
            <a:r>
              <a:rPr lang="pl-PL" sz="2000" b="1" dirty="0"/>
              <a:t>- Elementy </a:t>
            </a:r>
            <a:r>
              <a:rPr lang="pl-PL" sz="2000" b="1" dirty="0" smtClean="0"/>
              <a:t>obowiązkowe </a:t>
            </a:r>
            <a:r>
              <a:rPr lang="pl-PL" sz="2000" b="1" dirty="0"/>
              <a:t>rachunku </a:t>
            </a:r>
            <a:endParaRPr lang="pl-PL" sz="2000" b="1" dirty="0" smtClean="0"/>
          </a:p>
          <a:p>
            <a:pPr marL="503971" lvl="1" indent="0" algn="just">
              <a:lnSpc>
                <a:spcPct val="110000"/>
              </a:lnSpc>
              <a:spcBef>
                <a:spcPts val="1102"/>
              </a:spcBef>
              <a:buNone/>
            </a:pPr>
            <a:r>
              <a:rPr lang="pl-PL" sz="2000" i="1" dirty="0"/>
              <a:t>§ 14. 1. Rachunek potwierdzający dokonanie sprzedaży lub wykonanie usługi zawiera co najmniej:</a:t>
            </a:r>
          </a:p>
          <a:p>
            <a:pPr marL="503971" lvl="1" indent="0" algn="just">
              <a:lnSpc>
                <a:spcPct val="110000"/>
              </a:lnSpc>
              <a:spcBef>
                <a:spcPts val="1102"/>
              </a:spcBef>
              <a:buNone/>
            </a:pPr>
            <a:r>
              <a:rPr lang="pl-PL" sz="2000" i="1" dirty="0"/>
              <a:t>1) imiona i nazwiska (nazwę albo firmę) oraz adresy sprzedawcy i kupującego bądź wykonawcy i odbiorcy usługi;</a:t>
            </a:r>
          </a:p>
          <a:p>
            <a:pPr marL="503971" lvl="1" indent="0" algn="just">
              <a:lnSpc>
                <a:spcPct val="110000"/>
              </a:lnSpc>
              <a:spcBef>
                <a:spcPts val="1102"/>
              </a:spcBef>
              <a:buNone/>
            </a:pPr>
            <a:r>
              <a:rPr lang="pl-PL" sz="2000" i="1" dirty="0"/>
              <a:t>2) datę wystawienia i numer kolejny rachunku;</a:t>
            </a:r>
          </a:p>
          <a:p>
            <a:pPr marL="503971" lvl="1" indent="0" algn="just">
              <a:lnSpc>
                <a:spcPct val="110000"/>
              </a:lnSpc>
              <a:spcBef>
                <a:spcPts val="1102"/>
              </a:spcBef>
              <a:buNone/>
            </a:pPr>
            <a:r>
              <a:rPr lang="pl-PL" sz="2000" i="1" dirty="0" smtClean="0"/>
              <a:t>4</a:t>
            </a:r>
            <a:r>
              <a:rPr lang="pl-PL" sz="2000" i="1" dirty="0"/>
              <a:t>) określenie rodzaju i ilości towarów lub wykonanych usług oraz ich ceny jednostkowe;</a:t>
            </a:r>
          </a:p>
          <a:p>
            <a:pPr marL="503971" lvl="1" indent="0" algn="just">
              <a:lnSpc>
                <a:spcPct val="110000"/>
              </a:lnSpc>
              <a:spcBef>
                <a:spcPts val="1102"/>
              </a:spcBef>
              <a:buNone/>
            </a:pPr>
            <a:r>
              <a:rPr lang="pl-PL" sz="2000" i="1" dirty="0"/>
              <a:t>5) ogólną sumę należności wyrażoną liczbowo i słownie;</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17544001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p:txBody>
          <a:bodyPr>
            <a:normAutofit/>
          </a:bodyPr>
          <a:lstStyle/>
          <a:p>
            <a:pPr algn="ctr">
              <a:lnSpc>
                <a:spcPct val="100000"/>
              </a:lnSpc>
            </a:pPr>
            <a:r>
              <a:rPr lang="pl-PL" sz="2200" dirty="0"/>
              <a:t>Rodzaje dokumentów wymagane dla poszczególnych rodzajów wydatków kwalifikowanych – regulacje prawne</a:t>
            </a:r>
          </a:p>
        </p:txBody>
      </p:sp>
      <p:sp>
        <p:nvSpPr>
          <p:cNvPr id="3" name="Symbol zastępczy zawartości 2"/>
          <p:cNvSpPr>
            <a:spLocks noGrp="1"/>
          </p:cNvSpPr>
          <p:nvPr>
            <p:ph idx="1"/>
          </p:nvPr>
        </p:nvSpPr>
        <p:spPr>
          <a:xfrm>
            <a:off x="1025524" y="2267669"/>
            <a:ext cx="8640382" cy="4835390"/>
          </a:xfrm>
        </p:spPr>
        <p:txBody>
          <a:bodyPr>
            <a:normAutofit/>
          </a:bodyPr>
          <a:lstStyle/>
          <a:p>
            <a:pPr marL="457200" lvl="0" indent="-457200" algn="just">
              <a:lnSpc>
                <a:spcPct val="120000"/>
              </a:lnSpc>
              <a:spcAft>
                <a:spcPts val="600"/>
              </a:spcAft>
              <a:buFont typeface="+mj-lt"/>
              <a:buAutoNum type="arabicPeriod" startAt="6"/>
            </a:pPr>
            <a:r>
              <a:rPr lang="pl-PL" sz="2000" b="1" dirty="0"/>
              <a:t>Ustawa z dnia 26.06.1974 r. Kodeks pracy</a:t>
            </a:r>
          </a:p>
          <a:p>
            <a:pPr marL="503971" lvl="1" indent="0" algn="just">
              <a:lnSpc>
                <a:spcPct val="120000"/>
              </a:lnSpc>
              <a:buNone/>
            </a:pPr>
            <a:r>
              <a:rPr lang="pl-PL" sz="2000" b="1" i="1" dirty="0">
                <a:solidFill>
                  <a:srgbClr val="C00000"/>
                </a:solidFill>
              </a:rPr>
              <a:t>Art. 29</a:t>
            </a:r>
            <a:r>
              <a:rPr lang="pl-PL" sz="2000" b="1" i="1" dirty="0" smtClean="0">
                <a:solidFill>
                  <a:srgbClr val="C00000"/>
                </a:solidFill>
              </a:rPr>
              <a:t>. § </a:t>
            </a:r>
            <a:r>
              <a:rPr lang="pl-PL" sz="2000" b="1" i="1" dirty="0">
                <a:solidFill>
                  <a:srgbClr val="C00000"/>
                </a:solidFill>
              </a:rPr>
              <a:t>2. </a:t>
            </a:r>
            <a:endParaRPr lang="pl-PL" sz="2000" b="1" i="1" dirty="0" smtClean="0">
              <a:solidFill>
                <a:srgbClr val="C00000"/>
              </a:solidFill>
            </a:endParaRPr>
          </a:p>
          <a:p>
            <a:pPr marL="503971" lvl="1" indent="0" algn="just">
              <a:lnSpc>
                <a:spcPct val="120000"/>
              </a:lnSpc>
              <a:buNone/>
            </a:pPr>
            <a:r>
              <a:rPr lang="pl-PL" sz="2000" i="1" dirty="0" smtClean="0"/>
              <a:t>mowę </a:t>
            </a:r>
            <a:r>
              <a:rPr lang="pl-PL" sz="2000" i="1" dirty="0"/>
              <a:t>o pracę zawiera się na piśmie. Jeżeli umowa o pracę nie została zawarta z zachowaniem formy pisemnej, pracodawca przed dopuszczeniem pracownika do pracy potwierdza pracownikowi na piśmie ustalenia co do stron umowy, rodzaju umowy oraz jej warunków.</a:t>
            </a:r>
            <a:endParaRPr lang="pl-PL" sz="2000" b="1" i="1" dirty="0"/>
          </a:p>
          <a:p>
            <a:pPr marL="0" indent="0">
              <a:lnSpc>
                <a:spcPct val="120000"/>
              </a:lnSpc>
              <a:spcAft>
                <a:spcPts val="600"/>
              </a:spcAft>
              <a:buNone/>
            </a:pPr>
            <a:endParaRPr lang="pl-PL"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6852515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p:txBody>
          <a:bodyPr>
            <a:normAutofit/>
          </a:bodyPr>
          <a:lstStyle/>
          <a:p>
            <a:pPr algn="ctr">
              <a:lnSpc>
                <a:spcPct val="100000"/>
              </a:lnSpc>
            </a:pPr>
            <a:r>
              <a:rPr lang="pl-PL" sz="2200" dirty="0"/>
              <a:t>Podstawy prawne prowadzenia wyodrębnionej ewidencji księgowej w perspektywie finansowej 2021-2027</a:t>
            </a:r>
          </a:p>
        </p:txBody>
      </p:sp>
      <p:sp>
        <p:nvSpPr>
          <p:cNvPr id="3" name="Symbol zastępczy zawartości 2"/>
          <p:cNvSpPr>
            <a:spLocks noGrp="1"/>
          </p:cNvSpPr>
          <p:nvPr>
            <p:ph idx="1"/>
          </p:nvPr>
        </p:nvSpPr>
        <p:spPr>
          <a:xfrm>
            <a:off x="1025525" y="1979837"/>
            <a:ext cx="8671368" cy="5040360"/>
          </a:xfrm>
        </p:spPr>
        <p:txBody>
          <a:bodyPr>
            <a:normAutofit lnSpcReduction="10000"/>
          </a:bodyPr>
          <a:lstStyle/>
          <a:p>
            <a:pPr marL="342900" indent="-342900">
              <a:lnSpc>
                <a:spcPct val="120000"/>
              </a:lnSpc>
              <a:buFont typeface="+mj-lt"/>
              <a:buAutoNum type="arabicPeriod" startAt="2"/>
            </a:pPr>
            <a:r>
              <a:rPr lang="pl-PL" sz="2000" b="1" dirty="0"/>
              <a:t>PRZEWODNIK DLA BENEFICJENTÓW FE SL 2021-2027 - wersja 8 od dnia 30.10.2024 </a:t>
            </a:r>
            <a:r>
              <a:rPr lang="pl-PL" sz="2000" b="1" dirty="0" smtClean="0"/>
              <a:t>r</a:t>
            </a:r>
            <a:endParaRPr lang="pl-PL" sz="2000" b="1" dirty="0" smtClean="0"/>
          </a:p>
          <a:p>
            <a:pPr marL="0" indent="0">
              <a:lnSpc>
                <a:spcPct val="120000"/>
              </a:lnSpc>
              <a:spcBef>
                <a:spcPts val="2400"/>
              </a:spcBef>
              <a:buNone/>
            </a:pPr>
            <a:r>
              <a:rPr lang="pl-PL" sz="2000" b="1" i="1" dirty="0"/>
              <a:t>4.6 Ewidencja księgowa </a:t>
            </a:r>
            <a:r>
              <a:rPr lang="pl-PL" sz="2000" b="1" i="1" dirty="0"/>
              <a:t>projektu </a:t>
            </a:r>
            <a:r>
              <a:rPr lang="pl-PL" sz="2000" b="1" i="1" dirty="0" smtClean="0"/>
              <a:t>- str</a:t>
            </a:r>
            <a:r>
              <a:rPr lang="pl-PL" sz="2000" b="1" i="1" dirty="0"/>
              <a:t>. 68-69 </a:t>
            </a:r>
            <a:endParaRPr lang="pl-PL" sz="2000" b="1" i="1" dirty="0"/>
          </a:p>
          <a:p>
            <a:pPr marL="0" indent="0" algn="just">
              <a:lnSpc>
                <a:spcPct val="120000"/>
              </a:lnSpc>
              <a:spcBef>
                <a:spcPts val="2400"/>
              </a:spcBef>
              <a:buNone/>
            </a:pPr>
            <a:r>
              <a:rPr lang="pl-PL" sz="2000" i="1" dirty="0"/>
              <a:t>Konieczność prowadzenia wyodrębnionej ewidencji księgowej dla wydatków dofinansowanych w ramach projektu jest warunkiem zawartym w umowie o dofinansowanie projektu, jak również w przepisach unijnych. Nie dotyczy to kosztów pośrednich rozliczonych stawką ryczałtową.</a:t>
            </a:r>
          </a:p>
          <a:p>
            <a:pPr marL="0" indent="0" algn="just">
              <a:lnSpc>
                <a:spcPct val="120000"/>
              </a:lnSpc>
              <a:spcBef>
                <a:spcPts val="2400"/>
              </a:spcBef>
              <a:buNone/>
            </a:pPr>
            <a:r>
              <a:rPr lang="pl-PL" sz="2000" i="1" dirty="0"/>
              <a:t>Ewidencję księgową musisz prowadzić zgodnie z aktualnymi przepisami prawa oraz z uwzględnieniem poniższych zasad, w sposób przejrzysty i pozwalający na uzyskanie informacji wymaganych w zakresie rozliczania i kontroli projektu. Brak spełnienia tego wymogu może skutkować uznaniem niewyodrębnionej operacji gospodarczej za wydatek niekwalifikowalny.</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4223248765"/>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p:txBody>
          <a:bodyPr>
            <a:normAutofit/>
          </a:bodyPr>
          <a:lstStyle/>
          <a:p>
            <a:pPr algn="ctr">
              <a:lnSpc>
                <a:spcPct val="100000"/>
              </a:lnSpc>
            </a:pPr>
            <a:r>
              <a:rPr lang="pl-PL" sz="2200" dirty="0"/>
              <a:t>Rodzaje dokumentów wymagane dla poszczególnych rodzajów wydatków kwalifikowanych – </a:t>
            </a:r>
            <a:r>
              <a:rPr lang="pl-PL" sz="2200" dirty="0" smtClean="0"/>
              <a:t>dokumentowanie </a:t>
            </a:r>
            <a:r>
              <a:rPr lang="pl-PL" sz="2200" dirty="0"/>
              <a:t>wydatków</a:t>
            </a:r>
          </a:p>
        </p:txBody>
      </p:sp>
      <p:sp>
        <p:nvSpPr>
          <p:cNvPr id="3" name="Symbol zastępczy zawartości 2"/>
          <p:cNvSpPr>
            <a:spLocks noGrp="1"/>
          </p:cNvSpPr>
          <p:nvPr>
            <p:ph idx="1"/>
          </p:nvPr>
        </p:nvSpPr>
        <p:spPr>
          <a:xfrm>
            <a:off x="1025524" y="1990809"/>
            <a:ext cx="8640382" cy="5112250"/>
          </a:xfrm>
        </p:spPr>
        <p:txBody>
          <a:bodyPr>
            <a:normAutofit fontScale="92500" lnSpcReduction="10000"/>
          </a:bodyPr>
          <a:lstStyle/>
          <a:p>
            <a:pPr marL="0" indent="0">
              <a:lnSpc>
                <a:spcPct val="130000"/>
              </a:lnSpc>
              <a:buNone/>
            </a:pPr>
            <a:r>
              <a:rPr lang="pl-PL" b="1" dirty="0" smtClean="0"/>
              <a:t>Rodzaje dokumentów </a:t>
            </a:r>
          </a:p>
          <a:p>
            <a:pPr marL="342900" indent="-342900">
              <a:lnSpc>
                <a:spcPct val="130000"/>
              </a:lnSpc>
              <a:buFont typeface="+mj-lt"/>
              <a:buAutoNum type="arabicPeriod"/>
            </a:pPr>
            <a:r>
              <a:rPr lang="pl-PL" b="1" dirty="0" smtClean="0"/>
              <a:t>Wynagrodzenia</a:t>
            </a:r>
          </a:p>
          <a:p>
            <a:pPr lvl="1">
              <a:lnSpc>
                <a:spcPct val="130000"/>
              </a:lnSpc>
              <a:buFont typeface="Wingdings" panose="05000000000000000000" pitchFamily="2" charset="2"/>
              <a:buChar char="ü"/>
            </a:pPr>
            <a:r>
              <a:rPr lang="pl-PL" dirty="0"/>
              <a:t>u</a:t>
            </a:r>
            <a:r>
              <a:rPr lang="pl-PL" dirty="0" smtClean="0"/>
              <a:t>mowa o pracę w tym aneksy</a:t>
            </a:r>
          </a:p>
          <a:p>
            <a:pPr lvl="1">
              <a:lnSpc>
                <a:spcPct val="130000"/>
              </a:lnSpc>
              <a:buFont typeface="Wingdings" panose="05000000000000000000" pitchFamily="2" charset="2"/>
              <a:buChar char="ü"/>
            </a:pPr>
            <a:r>
              <a:rPr lang="pl-PL" dirty="0"/>
              <a:t>z</a:t>
            </a:r>
            <a:r>
              <a:rPr lang="pl-PL" dirty="0" smtClean="0"/>
              <a:t>akres czynności i obowiązków</a:t>
            </a:r>
          </a:p>
          <a:p>
            <a:pPr lvl="1">
              <a:lnSpc>
                <a:spcPct val="130000"/>
              </a:lnSpc>
              <a:buFont typeface="Wingdings" panose="05000000000000000000" pitchFamily="2" charset="2"/>
              <a:buChar char="ü"/>
            </a:pPr>
            <a:r>
              <a:rPr lang="pl-PL" dirty="0"/>
              <a:t>l</a:t>
            </a:r>
            <a:r>
              <a:rPr lang="pl-PL" dirty="0" smtClean="0"/>
              <a:t>isty obecności </a:t>
            </a:r>
          </a:p>
          <a:p>
            <a:pPr lvl="1">
              <a:lnSpc>
                <a:spcPct val="130000"/>
              </a:lnSpc>
              <a:buFont typeface="Wingdings" panose="05000000000000000000" pitchFamily="2" charset="2"/>
              <a:buChar char="ü"/>
            </a:pPr>
            <a:r>
              <a:rPr lang="pl-PL" dirty="0"/>
              <a:t>l</a:t>
            </a:r>
            <a:r>
              <a:rPr lang="pl-PL" dirty="0" smtClean="0"/>
              <a:t>ista płac odcinkowa dla danej osoby zatrudnionej w projekcie</a:t>
            </a:r>
          </a:p>
          <a:p>
            <a:pPr lvl="1">
              <a:lnSpc>
                <a:spcPct val="130000"/>
              </a:lnSpc>
              <a:buFont typeface="Wingdings" panose="05000000000000000000" pitchFamily="2" charset="2"/>
              <a:buChar char="ü"/>
            </a:pPr>
            <a:r>
              <a:rPr lang="pl-PL" dirty="0"/>
              <a:t>o</a:t>
            </a:r>
            <a:r>
              <a:rPr lang="pl-PL" dirty="0" smtClean="0"/>
              <a:t>świadczenie pracownika, że łączne </a:t>
            </a:r>
            <a:r>
              <a:rPr lang="pl-PL" dirty="0"/>
              <a:t>zaangażowanie </a:t>
            </a:r>
            <a:r>
              <a:rPr lang="pl-PL" dirty="0" smtClean="0"/>
              <a:t>zawodowe nie </a:t>
            </a:r>
            <a:r>
              <a:rPr lang="pl-PL" dirty="0"/>
              <a:t>przekracza 276 godzin </a:t>
            </a:r>
            <a:r>
              <a:rPr lang="pl-PL" dirty="0" smtClean="0"/>
              <a:t>miesięcznie</a:t>
            </a:r>
          </a:p>
          <a:p>
            <a:pPr lvl="1">
              <a:lnSpc>
                <a:spcPct val="130000"/>
              </a:lnSpc>
              <a:buFont typeface="Wingdings" panose="05000000000000000000" pitchFamily="2" charset="2"/>
              <a:buChar char="ü"/>
            </a:pPr>
            <a:r>
              <a:rPr lang="pl-PL" dirty="0"/>
              <a:t>w</a:t>
            </a:r>
            <a:r>
              <a:rPr lang="pl-PL" dirty="0" smtClean="0"/>
              <a:t> przypadku, kiedy z umowy nie wynikają terminy realizacji prac dla projektu karta czasu pracy</a:t>
            </a:r>
          </a:p>
          <a:p>
            <a:pPr lvl="1">
              <a:lnSpc>
                <a:spcPct val="130000"/>
              </a:lnSpc>
              <a:buFont typeface="Wingdings" panose="05000000000000000000" pitchFamily="2" charset="2"/>
              <a:buChar char="ü"/>
            </a:pPr>
            <a:r>
              <a:rPr lang="pl-PL" dirty="0"/>
              <a:t>d</a:t>
            </a:r>
            <a:r>
              <a:rPr lang="pl-PL" dirty="0" smtClean="0"/>
              <a:t>okumenty </a:t>
            </a:r>
            <a:r>
              <a:rPr lang="pl-PL" dirty="0"/>
              <a:t>potwierdzające wykonanie czynności,</a:t>
            </a:r>
            <a:endParaRPr lang="pl-PL" dirty="0" smtClean="0"/>
          </a:p>
          <a:p>
            <a:pPr lvl="1">
              <a:lnSpc>
                <a:spcPct val="130000"/>
              </a:lnSpc>
              <a:buFont typeface="Wingdings" panose="05000000000000000000" pitchFamily="2" charset="2"/>
              <a:buChar char="ü"/>
            </a:pPr>
            <a:r>
              <a:rPr lang="pl-PL" dirty="0" smtClean="0"/>
              <a:t>potwierdzenie zapłaty wynagrodzenia </a:t>
            </a:r>
          </a:p>
          <a:p>
            <a:pPr lvl="1">
              <a:lnSpc>
                <a:spcPct val="130000"/>
              </a:lnSpc>
              <a:buFont typeface="Wingdings" panose="05000000000000000000" pitchFamily="2" charset="2"/>
              <a:buChar char="ü"/>
            </a:pPr>
            <a:r>
              <a:rPr lang="pl-PL" dirty="0"/>
              <a:t>p</a:t>
            </a:r>
            <a:r>
              <a:rPr lang="pl-PL" dirty="0" smtClean="0"/>
              <a:t>otwierdzenie zapłaty składników wynagrodzeń (ZUS, PIT)</a:t>
            </a:r>
          </a:p>
          <a:p>
            <a:pPr>
              <a:lnSpc>
                <a:spcPct val="130000"/>
              </a:lnSpc>
              <a:buFont typeface="Wingdings" panose="05000000000000000000" pitchFamily="2" charset="2"/>
              <a:buChar char="Ø"/>
            </a:pPr>
            <a:endParaRPr lang="pl-PL" b="1"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677765637"/>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25524" y="904644"/>
            <a:ext cx="8640381" cy="1080001"/>
          </a:xfrm>
        </p:spPr>
        <p:txBody>
          <a:bodyPr>
            <a:normAutofit/>
          </a:bodyPr>
          <a:lstStyle/>
          <a:p>
            <a:pPr algn="ctr">
              <a:lnSpc>
                <a:spcPct val="100000"/>
              </a:lnSpc>
            </a:pPr>
            <a:r>
              <a:rPr lang="pl-PL" sz="2200" dirty="0"/>
              <a:t>Rodzaje dokumentów wymagane dla poszczególnych rodzajów wydatków kwalifikowanych – </a:t>
            </a:r>
            <a:r>
              <a:rPr lang="pl-PL" sz="2200" dirty="0" smtClean="0"/>
              <a:t>dokumentowanie </a:t>
            </a:r>
            <a:r>
              <a:rPr lang="pl-PL" sz="2200" dirty="0"/>
              <a:t>wydatków</a:t>
            </a:r>
          </a:p>
        </p:txBody>
      </p:sp>
      <p:sp>
        <p:nvSpPr>
          <p:cNvPr id="3" name="Symbol zastępczy zawartości 2"/>
          <p:cNvSpPr>
            <a:spLocks noGrp="1"/>
          </p:cNvSpPr>
          <p:nvPr>
            <p:ph idx="1"/>
          </p:nvPr>
        </p:nvSpPr>
        <p:spPr>
          <a:xfrm>
            <a:off x="1025524" y="2411685"/>
            <a:ext cx="8640381" cy="3600400"/>
          </a:xfrm>
        </p:spPr>
        <p:txBody>
          <a:bodyPr>
            <a:normAutofit/>
          </a:bodyPr>
          <a:lstStyle/>
          <a:p>
            <a:pPr marL="342900" indent="-342900">
              <a:lnSpc>
                <a:spcPct val="120000"/>
              </a:lnSpc>
              <a:buFont typeface="+mj-lt"/>
              <a:buAutoNum type="arabicPeriod" startAt="2"/>
            </a:pPr>
            <a:r>
              <a:rPr lang="pl-PL" sz="2000" b="1" dirty="0" smtClean="0"/>
              <a:t>Podróże służbowe</a:t>
            </a:r>
          </a:p>
          <a:p>
            <a:pPr lvl="1">
              <a:lnSpc>
                <a:spcPct val="120000"/>
              </a:lnSpc>
              <a:spcBef>
                <a:spcPts val="1102"/>
              </a:spcBef>
              <a:buFont typeface="Wingdings" panose="05000000000000000000" pitchFamily="2" charset="2"/>
              <a:buChar char="ü"/>
            </a:pPr>
            <a:r>
              <a:rPr lang="pl-PL" sz="2000" dirty="0" smtClean="0"/>
              <a:t>polecenie </a:t>
            </a:r>
            <a:r>
              <a:rPr lang="pl-PL" sz="2000" dirty="0"/>
              <a:t>wyjazdu </a:t>
            </a:r>
            <a:r>
              <a:rPr lang="pl-PL" sz="2000" dirty="0" smtClean="0"/>
              <a:t>służbowego – np. druk delegacji,</a:t>
            </a:r>
            <a:endParaRPr lang="pl-PL" sz="2000" dirty="0"/>
          </a:p>
          <a:p>
            <a:pPr lvl="1">
              <a:lnSpc>
                <a:spcPct val="120000"/>
              </a:lnSpc>
              <a:spcBef>
                <a:spcPts val="1102"/>
              </a:spcBef>
              <a:buFont typeface="Wingdings" panose="05000000000000000000" pitchFamily="2" charset="2"/>
              <a:buChar char="ü"/>
            </a:pPr>
            <a:r>
              <a:rPr lang="pl-PL" sz="2000" dirty="0"/>
              <a:t>faktury (dotyczące wyżywienia</a:t>
            </a:r>
            <a:r>
              <a:rPr lang="pl-PL" sz="2000" dirty="0" smtClean="0"/>
              <a:t>, zakwaterowania, dojazdu)</a:t>
            </a:r>
            <a:endParaRPr lang="pl-PL" sz="2000" dirty="0"/>
          </a:p>
          <a:p>
            <a:pPr lvl="1">
              <a:lnSpc>
                <a:spcPct val="120000"/>
              </a:lnSpc>
              <a:spcBef>
                <a:spcPts val="1102"/>
              </a:spcBef>
              <a:buFont typeface="Wingdings" panose="05000000000000000000" pitchFamily="2" charset="2"/>
              <a:buChar char="ü"/>
            </a:pPr>
            <a:r>
              <a:rPr lang="pl-PL" sz="2000" dirty="0"/>
              <a:t>b</a:t>
            </a:r>
            <a:r>
              <a:rPr lang="pl-PL" sz="2000" dirty="0" smtClean="0"/>
              <a:t>ilety</a:t>
            </a:r>
            <a:endParaRPr lang="pl-PL" sz="2000" dirty="0"/>
          </a:p>
          <a:p>
            <a:pPr lvl="1">
              <a:lnSpc>
                <a:spcPct val="120000"/>
              </a:lnSpc>
              <a:spcBef>
                <a:spcPts val="1102"/>
              </a:spcBef>
              <a:buFont typeface="Wingdings" panose="05000000000000000000" pitchFamily="2" charset="2"/>
              <a:buChar char="ü"/>
            </a:pPr>
            <a:r>
              <a:rPr lang="pl-PL" sz="2000" dirty="0" smtClean="0"/>
              <a:t>umowa </a:t>
            </a:r>
            <a:r>
              <a:rPr lang="pl-PL" sz="2000" dirty="0"/>
              <a:t>o </a:t>
            </a:r>
            <a:r>
              <a:rPr lang="pl-PL" sz="2000" dirty="0" smtClean="0"/>
              <a:t>korzystaniu z pojazdu użyczonego (o ile dotyczy)</a:t>
            </a:r>
          </a:p>
          <a:p>
            <a:pPr lvl="1">
              <a:lnSpc>
                <a:spcPct val="120000"/>
              </a:lnSpc>
              <a:spcBef>
                <a:spcPts val="1102"/>
              </a:spcBef>
              <a:buFont typeface="Wingdings" panose="05000000000000000000" pitchFamily="2" charset="2"/>
              <a:buChar char="ü"/>
            </a:pPr>
            <a:r>
              <a:rPr lang="pl-PL" sz="2000" dirty="0"/>
              <a:t>p</a:t>
            </a:r>
            <a:r>
              <a:rPr lang="pl-PL" sz="2000" dirty="0" smtClean="0"/>
              <a:t>otwierdzenie zapłaty (WB, KW)</a:t>
            </a:r>
          </a:p>
          <a:p>
            <a:pPr>
              <a:lnSpc>
                <a:spcPct val="120000"/>
              </a:lnSpc>
              <a:buFont typeface="Wingdings" panose="05000000000000000000" pitchFamily="2" charset="2"/>
              <a:buChar char="Ø"/>
            </a:pPr>
            <a:endParaRPr lang="pl-PL" sz="2000" b="1"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2571200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p:txBody>
          <a:bodyPr>
            <a:normAutofit/>
          </a:bodyPr>
          <a:lstStyle/>
          <a:p>
            <a:pPr algn="ctr">
              <a:lnSpc>
                <a:spcPct val="100000"/>
              </a:lnSpc>
            </a:pPr>
            <a:r>
              <a:rPr lang="pl-PL" sz="2200" dirty="0"/>
              <a:t>Rodzaje dokumentów wymagane dla poszczególnych rodzajów wydatków kwalifikowanych – </a:t>
            </a:r>
            <a:r>
              <a:rPr lang="pl-PL" sz="2200" dirty="0" smtClean="0"/>
              <a:t>dokumentowanie </a:t>
            </a:r>
            <a:r>
              <a:rPr lang="pl-PL" sz="2200" dirty="0"/>
              <a:t>wydatków</a:t>
            </a:r>
          </a:p>
        </p:txBody>
      </p:sp>
      <p:sp>
        <p:nvSpPr>
          <p:cNvPr id="3" name="Symbol zastępczy zawartości 2"/>
          <p:cNvSpPr>
            <a:spLocks noGrp="1"/>
          </p:cNvSpPr>
          <p:nvPr>
            <p:ph idx="1"/>
          </p:nvPr>
        </p:nvSpPr>
        <p:spPr>
          <a:xfrm>
            <a:off x="1025524" y="2339677"/>
            <a:ext cx="8640382" cy="4320480"/>
          </a:xfrm>
        </p:spPr>
        <p:txBody>
          <a:bodyPr>
            <a:normAutofit/>
          </a:bodyPr>
          <a:lstStyle/>
          <a:p>
            <a:pPr marL="342900" indent="-342900">
              <a:lnSpc>
                <a:spcPct val="110000"/>
              </a:lnSpc>
              <a:spcBef>
                <a:spcPts val="600"/>
              </a:spcBef>
              <a:spcAft>
                <a:spcPts val="600"/>
              </a:spcAft>
              <a:buFont typeface="+mj-lt"/>
              <a:buAutoNum type="arabicPeriod" startAt="3"/>
            </a:pPr>
            <a:r>
              <a:rPr lang="pl-PL" sz="2000" b="1" dirty="0" smtClean="0"/>
              <a:t>Umowa cywilnoprawne</a:t>
            </a:r>
          </a:p>
          <a:p>
            <a:pPr lvl="1">
              <a:lnSpc>
                <a:spcPct val="110000"/>
              </a:lnSpc>
              <a:spcBef>
                <a:spcPts val="600"/>
              </a:spcBef>
              <a:spcAft>
                <a:spcPts val="600"/>
              </a:spcAft>
              <a:buFont typeface="Wingdings" panose="05000000000000000000" pitchFamily="2" charset="2"/>
              <a:buChar char="ü"/>
            </a:pPr>
            <a:r>
              <a:rPr lang="pl-PL" sz="2000" dirty="0"/>
              <a:t>u</a:t>
            </a:r>
            <a:r>
              <a:rPr lang="pl-PL" sz="2000" dirty="0" smtClean="0"/>
              <a:t>mowa</a:t>
            </a:r>
          </a:p>
          <a:p>
            <a:pPr lvl="1">
              <a:lnSpc>
                <a:spcPct val="110000"/>
              </a:lnSpc>
              <a:spcBef>
                <a:spcPts val="600"/>
              </a:spcBef>
              <a:spcAft>
                <a:spcPts val="600"/>
              </a:spcAft>
              <a:buFont typeface="Wingdings" panose="05000000000000000000" pitchFamily="2" charset="2"/>
              <a:buChar char="ü"/>
            </a:pPr>
            <a:r>
              <a:rPr lang="pl-PL" sz="2000" dirty="0"/>
              <a:t>r</a:t>
            </a:r>
            <a:r>
              <a:rPr lang="pl-PL" sz="2000" dirty="0" smtClean="0"/>
              <a:t>achunek</a:t>
            </a:r>
          </a:p>
          <a:p>
            <a:pPr lvl="1">
              <a:lnSpc>
                <a:spcPct val="110000"/>
              </a:lnSpc>
              <a:spcBef>
                <a:spcPts val="600"/>
              </a:spcBef>
              <a:spcAft>
                <a:spcPts val="600"/>
              </a:spcAft>
              <a:buFont typeface="Wingdings" panose="05000000000000000000" pitchFamily="2" charset="2"/>
              <a:buChar char="ü"/>
            </a:pPr>
            <a:r>
              <a:rPr lang="pl-PL" sz="2000" dirty="0"/>
              <a:t>p</a:t>
            </a:r>
            <a:r>
              <a:rPr lang="pl-PL" sz="2000" dirty="0" smtClean="0"/>
              <a:t>rotokół odbioru prac (o ile jest wymagany)</a:t>
            </a:r>
          </a:p>
          <a:p>
            <a:pPr lvl="1">
              <a:lnSpc>
                <a:spcPct val="110000"/>
              </a:lnSpc>
              <a:spcBef>
                <a:spcPts val="600"/>
              </a:spcBef>
              <a:spcAft>
                <a:spcPts val="600"/>
              </a:spcAft>
              <a:buFont typeface="Wingdings" panose="05000000000000000000" pitchFamily="2" charset="2"/>
              <a:buChar char="ü"/>
            </a:pPr>
            <a:r>
              <a:rPr lang="pl-PL" sz="2000" dirty="0"/>
              <a:t>p</a:t>
            </a:r>
            <a:r>
              <a:rPr lang="pl-PL" sz="2000" dirty="0" smtClean="0"/>
              <a:t>otwierdzenie </a:t>
            </a:r>
            <a:r>
              <a:rPr lang="pl-PL" sz="2000" dirty="0"/>
              <a:t>zapłaty (dowody </a:t>
            </a:r>
            <a:r>
              <a:rPr lang="pl-PL" sz="2000" dirty="0" smtClean="0"/>
              <a:t>zapłaty rachunku oraz pochodnych np. ZUS, PIT)</a:t>
            </a:r>
            <a:endParaRPr lang="pl-PL" sz="2000" b="1"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2976430747"/>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p:txBody>
          <a:bodyPr>
            <a:normAutofit/>
          </a:bodyPr>
          <a:lstStyle/>
          <a:p>
            <a:pPr algn="ctr">
              <a:lnSpc>
                <a:spcPct val="100000"/>
              </a:lnSpc>
            </a:pPr>
            <a:r>
              <a:rPr lang="pl-PL" sz="2200" dirty="0"/>
              <a:t>Rodzaje dokumentów wymagane dla poszczególnych rodzajów wydatków kwalifikowanych – </a:t>
            </a:r>
            <a:r>
              <a:rPr lang="pl-PL" sz="2200" dirty="0" smtClean="0"/>
              <a:t>dokumentowanie </a:t>
            </a:r>
            <a:r>
              <a:rPr lang="pl-PL" sz="2200" dirty="0"/>
              <a:t>wydatków</a:t>
            </a:r>
          </a:p>
        </p:txBody>
      </p:sp>
      <p:sp>
        <p:nvSpPr>
          <p:cNvPr id="3" name="Symbol zastępczy zawartości 2"/>
          <p:cNvSpPr>
            <a:spLocks noGrp="1"/>
          </p:cNvSpPr>
          <p:nvPr>
            <p:ph idx="1"/>
          </p:nvPr>
        </p:nvSpPr>
        <p:spPr>
          <a:xfrm>
            <a:off x="1025524" y="2267669"/>
            <a:ext cx="8640382" cy="4835390"/>
          </a:xfrm>
        </p:spPr>
        <p:txBody>
          <a:bodyPr>
            <a:normAutofit/>
          </a:bodyPr>
          <a:lstStyle/>
          <a:p>
            <a:pPr marL="342900" indent="-342900">
              <a:lnSpc>
                <a:spcPct val="110000"/>
              </a:lnSpc>
              <a:spcBef>
                <a:spcPts val="600"/>
              </a:spcBef>
              <a:spcAft>
                <a:spcPts val="600"/>
              </a:spcAft>
              <a:buFont typeface="+mj-lt"/>
              <a:buAutoNum type="arabicPeriod" startAt="4"/>
            </a:pPr>
            <a:r>
              <a:rPr lang="pl-PL" sz="2000" b="1" dirty="0" smtClean="0"/>
              <a:t>Promocja projektu</a:t>
            </a:r>
          </a:p>
          <a:p>
            <a:pPr lvl="1">
              <a:lnSpc>
                <a:spcPct val="110000"/>
              </a:lnSpc>
              <a:spcBef>
                <a:spcPts val="600"/>
              </a:spcBef>
              <a:spcAft>
                <a:spcPts val="600"/>
              </a:spcAft>
              <a:buFont typeface="Wingdings" panose="05000000000000000000" pitchFamily="2" charset="2"/>
              <a:buChar char="ü"/>
            </a:pPr>
            <a:r>
              <a:rPr lang="pl-PL" sz="2000" dirty="0" smtClean="0"/>
              <a:t>umowy/rachunki</a:t>
            </a:r>
          </a:p>
          <a:p>
            <a:pPr lvl="1">
              <a:lnSpc>
                <a:spcPct val="110000"/>
              </a:lnSpc>
              <a:spcBef>
                <a:spcPts val="600"/>
              </a:spcBef>
              <a:spcAft>
                <a:spcPts val="600"/>
              </a:spcAft>
              <a:buFont typeface="Wingdings" panose="05000000000000000000" pitchFamily="2" charset="2"/>
              <a:buChar char="ü"/>
            </a:pPr>
            <a:r>
              <a:rPr lang="pl-PL" sz="2000" dirty="0" smtClean="0"/>
              <a:t>potwierdzenia prowadzenia działań promocyjnych</a:t>
            </a:r>
          </a:p>
          <a:p>
            <a:pPr lvl="1">
              <a:lnSpc>
                <a:spcPct val="110000"/>
              </a:lnSpc>
              <a:spcBef>
                <a:spcPts val="600"/>
              </a:spcBef>
              <a:spcAft>
                <a:spcPts val="600"/>
              </a:spcAft>
              <a:buFont typeface="Wingdings" panose="05000000000000000000" pitchFamily="2" charset="2"/>
              <a:buChar char="ü"/>
            </a:pPr>
            <a:r>
              <a:rPr lang="pl-PL" sz="2000" dirty="0" smtClean="0"/>
              <a:t>potwierdzenie </a:t>
            </a:r>
            <a:r>
              <a:rPr lang="pl-PL" sz="2000" dirty="0"/>
              <a:t>zapłaty (dowody </a:t>
            </a:r>
            <a:r>
              <a:rPr lang="pl-PL" sz="2000" dirty="0" smtClean="0"/>
              <a:t>zapłaty)</a:t>
            </a:r>
            <a:endParaRPr lang="pl-PL" sz="2000" b="1"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2943176095"/>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p:txBody>
          <a:bodyPr>
            <a:normAutofit/>
          </a:bodyPr>
          <a:lstStyle/>
          <a:p>
            <a:pPr algn="ctr">
              <a:lnSpc>
                <a:spcPct val="100000"/>
              </a:lnSpc>
            </a:pPr>
            <a:r>
              <a:rPr lang="pl-PL" sz="2200" dirty="0"/>
              <a:t>Rodzaje dokumentów wymagane dla poszczególnych rodzajów wydatków kwalifikowanych – </a:t>
            </a:r>
            <a:r>
              <a:rPr lang="pl-PL" sz="2200" dirty="0" smtClean="0"/>
              <a:t>dokumentowanie </a:t>
            </a:r>
            <a:r>
              <a:rPr lang="pl-PL" sz="2200" dirty="0"/>
              <a:t>wydatków</a:t>
            </a:r>
          </a:p>
        </p:txBody>
      </p:sp>
      <p:sp>
        <p:nvSpPr>
          <p:cNvPr id="3" name="Symbol zastępczy zawartości 2"/>
          <p:cNvSpPr>
            <a:spLocks noGrp="1"/>
          </p:cNvSpPr>
          <p:nvPr>
            <p:ph idx="1"/>
          </p:nvPr>
        </p:nvSpPr>
        <p:spPr>
          <a:xfrm>
            <a:off x="1025524" y="1990809"/>
            <a:ext cx="8640382" cy="5112250"/>
          </a:xfrm>
        </p:spPr>
        <p:txBody>
          <a:bodyPr>
            <a:normAutofit fontScale="92500" lnSpcReduction="20000"/>
          </a:bodyPr>
          <a:lstStyle/>
          <a:p>
            <a:pPr marL="342900" indent="-342900" algn="just">
              <a:lnSpc>
                <a:spcPct val="120000"/>
              </a:lnSpc>
              <a:spcAft>
                <a:spcPts val="600"/>
              </a:spcAft>
              <a:buFont typeface="+mj-lt"/>
              <a:buAutoNum type="arabicPeriod" startAt="5"/>
            </a:pPr>
            <a:r>
              <a:rPr lang="pl-PL" sz="2000" b="1" dirty="0" smtClean="0"/>
              <a:t>Inne</a:t>
            </a:r>
          </a:p>
          <a:p>
            <a:pPr lvl="1" algn="just">
              <a:lnSpc>
                <a:spcPct val="120000"/>
              </a:lnSpc>
              <a:spcBef>
                <a:spcPts val="1102"/>
              </a:spcBef>
              <a:spcAft>
                <a:spcPts val="600"/>
              </a:spcAft>
              <a:buFont typeface="Wingdings" panose="05000000000000000000" pitchFamily="2" charset="2"/>
              <a:buChar char="ü"/>
            </a:pPr>
            <a:r>
              <a:rPr lang="pl-PL" sz="2000" dirty="0"/>
              <a:t>dokumentów potwierdzających odbiór urządzeń/sprzętu/dostaw/robót budowlanych lub wykonanie </a:t>
            </a:r>
            <a:r>
              <a:rPr lang="pl-PL" sz="2000" dirty="0" smtClean="0"/>
              <a:t>prac </a:t>
            </a:r>
          </a:p>
          <a:p>
            <a:pPr lvl="1" algn="just">
              <a:lnSpc>
                <a:spcPct val="120000"/>
              </a:lnSpc>
              <a:spcBef>
                <a:spcPts val="1102"/>
              </a:spcBef>
              <a:spcAft>
                <a:spcPts val="600"/>
              </a:spcAft>
              <a:buFont typeface="Wingdings" panose="05000000000000000000" pitchFamily="2" charset="2"/>
              <a:buChar char="ü"/>
            </a:pPr>
            <a:r>
              <a:rPr lang="pl-PL" sz="2000" dirty="0" smtClean="0"/>
              <a:t>dokumenty </a:t>
            </a:r>
            <a:r>
              <a:rPr lang="pl-PL" sz="2000" dirty="0"/>
              <a:t>potwierdzające wykonanie usługi / dostawę towaru / wykonanie robót, muszą pozwolić na identyfikację wykonanych prac/ dostaw/ usług wg rodzaju, ilości i wartości, w odniesieniu do wydatków kwalifikowalnych zaplanowanych we wniosku o </a:t>
            </a:r>
            <a:r>
              <a:rPr lang="pl-PL" sz="2000" dirty="0" smtClean="0"/>
              <a:t>dofinansowanie</a:t>
            </a:r>
            <a:endParaRPr lang="pl-PL" sz="2000" dirty="0"/>
          </a:p>
          <a:p>
            <a:pPr lvl="1" algn="just">
              <a:lnSpc>
                <a:spcPct val="120000"/>
              </a:lnSpc>
              <a:spcBef>
                <a:spcPts val="1102"/>
              </a:spcBef>
              <a:buFont typeface="Wingdings" panose="05000000000000000000" pitchFamily="2" charset="2"/>
              <a:buChar char="ü"/>
            </a:pPr>
            <a:r>
              <a:rPr lang="pl-PL" sz="2000" dirty="0"/>
              <a:t>umowy z wykonawcami robót budowlanych, dostaw (np. środków trwałych, wartości niematerialnych i prawnych itp.) lub usług </a:t>
            </a:r>
            <a:endParaRPr lang="pl-PL" sz="2000" dirty="0" smtClean="0"/>
          </a:p>
          <a:p>
            <a:pPr lvl="1" algn="just">
              <a:lnSpc>
                <a:spcPct val="120000"/>
              </a:lnSpc>
              <a:spcBef>
                <a:spcPts val="1102"/>
              </a:spcBef>
              <a:buFont typeface="Wingdings" panose="05000000000000000000" pitchFamily="2" charset="2"/>
              <a:buChar char="ü"/>
            </a:pPr>
            <a:r>
              <a:rPr lang="pl-PL" sz="2000" dirty="0"/>
              <a:t>w przypadku nabycia nieruchomości: operat szacunkowy określający wartość rynkową </a:t>
            </a:r>
            <a:r>
              <a:rPr lang="pl-PL" sz="2000" dirty="0" smtClean="0"/>
              <a:t>nieruchomości</a:t>
            </a:r>
            <a:endParaRPr lang="pl-PL" sz="2000" dirty="0"/>
          </a:p>
          <a:p>
            <a:pPr lvl="1" algn="just">
              <a:lnSpc>
                <a:spcPct val="120000"/>
              </a:lnSpc>
              <a:spcBef>
                <a:spcPts val="1102"/>
              </a:spcBef>
              <a:buFont typeface="Wingdings" panose="05000000000000000000" pitchFamily="2" charset="2"/>
              <a:buChar char="ü"/>
            </a:pPr>
            <a:r>
              <a:rPr lang="pl-PL" sz="2000" dirty="0" smtClean="0"/>
              <a:t>dokumenty </a:t>
            </a:r>
            <a:r>
              <a:rPr lang="pl-PL" sz="2000" dirty="0"/>
              <a:t>poświadczające wniesienie wkładu rzeczowego i jego </a:t>
            </a:r>
            <a:r>
              <a:rPr lang="pl-PL" sz="2000" dirty="0" smtClean="0"/>
              <a:t>wartość</a:t>
            </a:r>
          </a:p>
          <a:p>
            <a:pPr lvl="1" algn="just">
              <a:lnSpc>
                <a:spcPct val="120000"/>
              </a:lnSpc>
              <a:spcBef>
                <a:spcPts val="1102"/>
              </a:spcBef>
              <a:buFont typeface="Wingdings" panose="05000000000000000000" pitchFamily="2" charset="2"/>
              <a:buChar char="ü"/>
            </a:pPr>
            <a:r>
              <a:rPr lang="pl-PL" sz="2000" dirty="0"/>
              <a:t>p</a:t>
            </a:r>
            <a:r>
              <a:rPr lang="pl-PL" sz="2000" dirty="0" smtClean="0"/>
              <a:t>otwierdzenie zapłaty za usługi/roboty/sprzęt</a:t>
            </a:r>
            <a:endParaRPr lang="pl-PL" sz="2000" dirty="0"/>
          </a:p>
          <a:p>
            <a:pPr algn="just">
              <a:lnSpc>
                <a:spcPct val="120000"/>
              </a:lnSpc>
              <a:spcAft>
                <a:spcPts val="600"/>
              </a:spcAft>
              <a:buFont typeface="Wingdings" panose="05000000000000000000" pitchFamily="2" charset="2"/>
              <a:buChar char="ü"/>
            </a:pPr>
            <a:endParaRPr lang="pl-PL" sz="2000" b="1"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172986913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97434" y="2267669"/>
            <a:ext cx="8586126" cy="2664296"/>
          </a:xfrm>
        </p:spPr>
        <p:txBody>
          <a:bodyPr>
            <a:noAutofit/>
          </a:bodyPr>
          <a:lstStyle/>
          <a:p>
            <a:pPr algn="ctr">
              <a:lnSpc>
                <a:spcPct val="120000"/>
              </a:lnSpc>
            </a:pPr>
            <a:r>
              <a:rPr lang="pl-PL" dirty="0"/>
              <a:t>Dokumentacja w zakresie zakupu i ewidencji środków trwałych, używanych środków trwałych,  wartości niematerialnych i prawnych, wkładu niepieniężnego, odpisów amortyzacyjnych i leasingu</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1141595124"/>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p:txBody>
          <a:bodyPr>
            <a:normAutofit/>
          </a:bodyPr>
          <a:lstStyle/>
          <a:p>
            <a:pPr algn="ctr">
              <a:lnSpc>
                <a:spcPct val="100000"/>
              </a:lnSpc>
            </a:pPr>
            <a:r>
              <a:rPr lang="pl-PL" sz="2200" dirty="0"/>
              <a:t>Dokumentacja w zakresie zakupu i </a:t>
            </a:r>
            <a:r>
              <a:rPr lang="pl-PL" sz="2200" dirty="0" smtClean="0"/>
              <a:t>ewidencji środków trwałych, </a:t>
            </a:r>
            <a:r>
              <a:rPr lang="pl-PL" sz="2200" dirty="0" err="1" smtClean="0"/>
              <a:t>WNiP</a:t>
            </a:r>
            <a:r>
              <a:rPr lang="pl-PL" sz="2200" dirty="0" smtClean="0"/>
              <a:t>,</a:t>
            </a:r>
            <a:endParaRPr lang="pl-PL" sz="2200" dirty="0"/>
          </a:p>
        </p:txBody>
      </p:sp>
      <p:sp>
        <p:nvSpPr>
          <p:cNvPr id="3" name="Symbol zastępczy zawartości 2"/>
          <p:cNvSpPr>
            <a:spLocks noGrp="1"/>
          </p:cNvSpPr>
          <p:nvPr>
            <p:ph idx="1"/>
          </p:nvPr>
        </p:nvSpPr>
        <p:spPr>
          <a:xfrm>
            <a:off x="1052623" y="1979837"/>
            <a:ext cx="8612372" cy="5112368"/>
          </a:xfrm>
        </p:spPr>
        <p:txBody>
          <a:bodyPr>
            <a:normAutofit fontScale="92500" lnSpcReduction="20000"/>
          </a:bodyPr>
          <a:lstStyle/>
          <a:p>
            <a:pPr algn="just">
              <a:lnSpc>
                <a:spcPct val="130000"/>
              </a:lnSpc>
            </a:pPr>
            <a:r>
              <a:rPr lang="pl-PL" sz="2200" b="1" dirty="0"/>
              <a:t>Dokumentacja związana z nabyciem środków </a:t>
            </a:r>
            <a:r>
              <a:rPr lang="pl-PL" sz="2200" b="1" dirty="0" smtClean="0"/>
              <a:t>trwałych/używanych środków trwałych</a:t>
            </a:r>
            <a:endParaRPr lang="pl-PL" sz="2200" dirty="0"/>
          </a:p>
          <a:p>
            <a:pPr lvl="1" algn="just">
              <a:lnSpc>
                <a:spcPct val="130000"/>
              </a:lnSpc>
              <a:buFont typeface="Wingdings" panose="05000000000000000000" pitchFamily="2" charset="2"/>
              <a:buChar char="ü"/>
            </a:pPr>
            <a:r>
              <a:rPr lang="pl-PL" sz="2200" dirty="0" smtClean="0"/>
              <a:t>faktura VAT/rachunek</a:t>
            </a:r>
          </a:p>
          <a:p>
            <a:pPr lvl="1" algn="just">
              <a:lnSpc>
                <a:spcPct val="130000"/>
              </a:lnSpc>
              <a:buFont typeface="Wingdings" panose="05000000000000000000" pitchFamily="2" charset="2"/>
              <a:buChar char="ü"/>
            </a:pPr>
            <a:r>
              <a:rPr lang="pl-PL" sz="2200" dirty="0"/>
              <a:t>u</a:t>
            </a:r>
            <a:r>
              <a:rPr lang="pl-PL" sz="2200" dirty="0" smtClean="0"/>
              <a:t>mowa/zamówienie (o ile dotyczy)</a:t>
            </a:r>
            <a:endParaRPr lang="pl-PL" sz="2200" dirty="0"/>
          </a:p>
          <a:p>
            <a:pPr lvl="1" algn="just">
              <a:lnSpc>
                <a:spcPct val="130000"/>
              </a:lnSpc>
              <a:buFont typeface="Wingdings" panose="05000000000000000000" pitchFamily="2" charset="2"/>
              <a:buChar char="ü"/>
            </a:pPr>
            <a:r>
              <a:rPr lang="pl-PL" sz="2200" dirty="0"/>
              <a:t>p</a:t>
            </a:r>
            <a:r>
              <a:rPr lang="pl-PL" sz="2200" dirty="0" smtClean="0"/>
              <a:t>rotokół </a:t>
            </a:r>
            <a:r>
              <a:rPr lang="pl-PL" sz="2200" dirty="0"/>
              <a:t>odbioru</a:t>
            </a:r>
          </a:p>
          <a:p>
            <a:pPr lvl="1" algn="just">
              <a:lnSpc>
                <a:spcPct val="130000"/>
              </a:lnSpc>
              <a:buFont typeface="Wingdings" panose="05000000000000000000" pitchFamily="2" charset="2"/>
              <a:buChar char="ü"/>
            </a:pPr>
            <a:r>
              <a:rPr lang="pl-PL" sz="2200" dirty="0"/>
              <a:t>d</a:t>
            </a:r>
            <a:r>
              <a:rPr lang="pl-PL" sz="2200" dirty="0" smtClean="0"/>
              <a:t>okument OT</a:t>
            </a:r>
            <a:r>
              <a:rPr lang="pl-PL" sz="2200" dirty="0"/>
              <a:t>–„Przyjęcie do używania środka trwałego”</a:t>
            </a:r>
          </a:p>
          <a:p>
            <a:pPr lvl="1" algn="just">
              <a:lnSpc>
                <a:spcPct val="130000"/>
              </a:lnSpc>
              <a:buFont typeface="Wingdings" panose="05000000000000000000" pitchFamily="2" charset="2"/>
              <a:buChar char="ü"/>
            </a:pPr>
            <a:r>
              <a:rPr lang="pl-PL" sz="2200" dirty="0"/>
              <a:t>w</a:t>
            </a:r>
            <a:r>
              <a:rPr lang="pl-PL" sz="2200" dirty="0" smtClean="0"/>
              <a:t> </a:t>
            </a:r>
            <a:r>
              <a:rPr lang="pl-PL" sz="2200" dirty="0"/>
              <a:t>przypadku zakupu używanych środków trwałych </a:t>
            </a:r>
            <a:r>
              <a:rPr lang="pl-PL" sz="2200" dirty="0" smtClean="0"/>
              <a:t>– oświadczenie sprzedawcy </a:t>
            </a:r>
            <a:r>
              <a:rPr lang="pl-PL" sz="2200" dirty="0"/>
              <a:t>(deklaracja pochodzenia), że </a:t>
            </a:r>
            <a:r>
              <a:rPr lang="pl-PL" sz="2200" dirty="0" smtClean="0"/>
              <a:t>zakup </a:t>
            </a:r>
            <a:r>
              <a:rPr lang="pl-PL" sz="2200" dirty="0"/>
              <a:t>środka trwałego nie był finansowany </a:t>
            </a:r>
            <a:r>
              <a:rPr lang="pl-PL" sz="2200" dirty="0" smtClean="0"/>
              <a:t>dotacją</a:t>
            </a:r>
          </a:p>
          <a:p>
            <a:pPr lvl="1" algn="just">
              <a:lnSpc>
                <a:spcPct val="130000"/>
              </a:lnSpc>
              <a:buFont typeface="Wingdings" panose="05000000000000000000" pitchFamily="2" charset="2"/>
              <a:buChar char="ü"/>
            </a:pPr>
            <a:r>
              <a:rPr lang="pl-PL" sz="2200" dirty="0"/>
              <a:t>p</a:t>
            </a:r>
            <a:r>
              <a:rPr lang="pl-PL" sz="2200" dirty="0" smtClean="0"/>
              <a:t>otwierdzenie zapłaty</a:t>
            </a:r>
          </a:p>
          <a:p>
            <a:pPr marL="0" indent="0" algn="just">
              <a:lnSpc>
                <a:spcPct val="130000"/>
              </a:lnSpc>
              <a:buNone/>
            </a:pPr>
            <a:r>
              <a:rPr lang="pl-PL" sz="2200" b="1" dirty="0" smtClean="0">
                <a:solidFill>
                  <a:srgbClr val="FF0000"/>
                </a:solidFill>
              </a:rPr>
              <a:t>UWAGA do </a:t>
            </a:r>
            <a:r>
              <a:rPr lang="pl-PL" sz="2200" b="1" i="1" dirty="0">
                <a:solidFill>
                  <a:srgbClr val="FF0000"/>
                </a:solidFill>
              </a:rPr>
              <a:t>oświadczenie sprzedawcy (deklaracja </a:t>
            </a:r>
            <a:r>
              <a:rPr lang="pl-PL" sz="2200" b="1" i="1" dirty="0" smtClean="0">
                <a:solidFill>
                  <a:srgbClr val="FF0000"/>
                </a:solidFill>
              </a:rPr>
              <a:t>pochodzenia) </a:t>
            </a:r>
          </a:p>
          <a:p>
            <a:pPr marL="0" indent="0" algn="just">
              <a:lnSpc>
                <a:spcPct val="130000"/>
              </a:lnSpc>
              <a:buNone/>
            </a:pPr>
            <a:r>
              <a:rPr lang="pl-PL" sz="2200" dirty="0" smtClean="0"/>
              <a:t>Brak zapisu w Wytycznych – zakaz bezterminowy. Przed zakupem upewnić się co do zasady dokumentowania np. z zespołem kontrolującym</a:t>
            </a:r>
            <a:endParaRPr lang="pl-PL" sz="2200" dirty="0"/>
          </a:p>
          <a:p>
            <a:pPr marL="342900" indent="-342900">
              <a:lnSpc>
                <a:spcPct val="130000"/>
              </a:lnSpc>
              <a:buFont typeface="+mj-lt"/>
              <a:buAutoNum type="arabicPeriod"/>
            </a:pPr>
            <a:endParaRPr lang="pl-PL"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66629130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p:txBody>
          <a:bodyPr>
            <a:normAutofit/>
          </a:bodyPr>
          <a:lstStyle/>
          <a:p>
            <a:pPr algn="ctr">
              <a:lnSpc>
                <a:spcPct val="100000"/>
              </a:lnSpc>
            </a:pPr>
            <a:r>
              <a:rPr lang="pl-PL" sz="2200" dirty="0"/>
              <a:t>Dokumentacja w zakresie zakupu i ewidencji środków trwałych, </a:t>
            </a:r>
            <a:r>
              <a:rPr lang="pl-PL" sz="2200" dirty="0" err="1"/>
              <a:t>WNiP</a:t>
            </a:r>
            <a:r>
              <a:rPr lang="pl-PL" sz="2200" dirty="0"/>
              <a:t>,</a:t>
            </a:r>
          </a:p>
        </p:txBody>
      </p:sp>
      <p:sp>
        <p:nvSpPr>
          <p:cNvPr id="3" name="Symbol zastępczy zawartości 2"/>
          <p:cNvSpPr>
            <a:spLocks noGrp="1"/>
          </p:cNvSpPr>
          <p:nvPr>
            <p:ph idx="1"/>
          </p:nvPr>
        </p:nvSpPr>
        <p:spPr>
          <a:xfrm>
            <a:off x="1025525" y="2123653"/>
            <a:ext cx="8658035" cy="4536186"/>
          </a:xfrm>
        </p:spPr>
        <p:txBody>
          <a:bodyPr>
            <a:normAutofit/>
          </a:bodyPr>
          <a:lstStyle/>
          <a:p>
            <a:pPr algn="just">
              <a:lnSpc>
                <a:spcPct val="120000"/>
              </a:lnSpc>
              <a:buFont typeface="Wingdings" panose="05000000000000000000" pitchFamily="2" charset="2"/>
              <a:buChar char="ü"/>
            </a:pPr>
            <a:r>
              <a:rPr lang="pl-PL" sz="2000" b="1" dirty="0" smtClean="0">
                <a:solidFill>
                  <a:srgbClr val="C00000"/>
                </a:solidFill>
              </a:rPr>
              <a:t>Książka inwentarzowa</a:t>
            </a:r>
          </a:p>
          <a:p>
            <a:pPr marL="503971" lvl="1" indent="0" algn="just">
              <a:lnSpc>
                <a:spcPct val="120000"/>
              </a:lnSpc>
              <a:spcBef>
                <a:spcPts val="1102"/>
              </a:spcBef>
              <a:buNone/>
            </a:pPr>
            <a:r>
              <a:rPr lang="pl-PL" sz="2000" dirty="0" smtClean="0"/>
              <a:t>Zestawienie wszystkich zdarzeń związanych ze środkami trwałymi.</a:t>
            </a:r>
          </a:p>
          <a:p>
            <a:pPr marL="503971" lvl="1" indent="0" algn="just">
              <a:lnSpc>
                <a:spcPct val="120000"/>
              </a:lnSpc>
              <a:spcBef>
                <a:spcPts val="1102"/>
              </a:spcBef>
              <a:buNone/>
            </a:pPr>
            <a:r>
              <a:rPr lang="pl-PL" sz="2000" dirty="0" smtClean="0"/>
              <a:t>Książka inwentarzowa – osobno od ewidencji środków trwałych w księgach rachunkowych. </a:t>
            </a:r>
          </a:p>
          <a:p>
            <a:pPr marL="503971" lvl="1" indent="0" algn="just">
              <a:lnSpc>
                <a:spcPct val="120000"/>
              </a:lnSpc>
              <a:spcBef>
                <a:spcPts val="1102"/>
              </a:spcBef>
              <a:buNone/>
            </a:pPr>
            <a:r>
              <a:rPr lang="pl-PL" sz="2000" b="1" dirty="0" smtClean="0"/>
              <a:t>Obowiązkowo książkę inwentarzowa prowadzą:</a:t>
            </a:r>
          </a:p>
          <a:p>
            <a:pPr lvl="1" algn="just">
              <a:lnSpc>
                <a:spcPct val="120000"/>
              </a:lnSpc>
              <a:spcBef>
                <a:spcPts val="1102"/>
              </a:spcBef>
              <a:buFont typeface="Wingdings" panose="05000000000000000000" pitchFamily="2" charset="2"/>
              <a:buChar char="Ø"/>
            </a:pPr>
            <a:r>
              <a:rPr lang="pl-PL" sz="2000" dirty="0" smtClean="0"/>
              <a:t>osób fizycznych rozliczają się na podstawie księgi przychodów i rozchodów</a:t>
            </a:r>
          </a:p>
          <a:p>
            <a:pPr lvl="1" algn="just">
              <a:lnSpc>
                <a:spcPct val="120000"/>
              </a:lnSpc>
              <a:spcBef>
                <a:spcPts val="1102"/>
              </a:spcBef>
              <a:buFont typeface="Wingdings" panose="05000000000000000000" pitchFamily="2" charset="2"/>
              <a:buChar char="Ø"/>
            </a:pPr>
            <a:r>
              <a:rPr lang="pl-PL" sz="2000" dirty="0" smtClean="0"/>
              <a:t>spółek cywilnych</a:t>
            </a:r>
          </a:p>
          <a:p>
            <a:pPr lvl="1" algn="just">
              <a:lnSpc>
                <a:spcPct val="120000"/>
              </a:lnSpc>
              <a:spcBef>
                <a:spcPts val="1102"/>
              </a:spcBef>
              <a:buFont typeface="Wingdings" panose="05000000000000000000" pitchFamily="2" charset="2"/>
              <a:buChar char="Ø"/>
            </a:pPr>
            <a:r>
              <a:rPr lang="pl-PL" sz="2000" dirty="0"/>
              <a:t>s</a:t>
            </a:r>
            <a:r>
              <a:rPr lang="pl-PL" sz="2000" dirty="0" smtClean="0"/>
              <a:t>półki jawne i partnerskie</a:t>
            </a:r>
          </a:p>
          <a:p>
            <a:pPr marL="0" indent="0" algn="just">
              <a:lnSpc>
                <a:spcPct val="120000"/>
              </a:lnSpc>
              <a:buNone/>
            </a:pPr>
            <a:endParaRPr lang="pl-PL" sz="2000"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2592941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25525" y="899836"/>
            <a:ext cx="8640381" cy="791769"/>
          </a:xfrm>
        </p:spPr>
        <p:txBody>
          <a:bodyPr>
            <a:normAutofit/>
          </a:bodyPr>
          <a:lstStyle/>
          <a:p>
            <a:pPr algn="ctr">
              <a:lnSpc>
                <a:spcPct val="100000"/>
              </a:lnSpc>
            </a:pPr>
            <a:r>
              <a:rPr lang="pl-PL" sz="2200" dirty="0"/>
              <a:t>Dokumentacja w zakresie zakupu i ewidencji środków trwałych, </a:t>
            </a:r>
            <a:r>
              <a:rPr lang="pl-PL" sz="2200" dirty="0" err="1"/>
              <a:t>WNiP</a:t>
            </a:r>
            <a:r>
              <a:rPr lang="pl-PL" sz="2200" dirty="0"/>
              <a:t>,</a:t>
            </a:r>
          </a:p>
        </p:txBody>
      </p:sp>
      <p:sp>
        <p:nvSpPr>
          <p:cNvPr id="3" name="Symbol zastępczy zawartości 2"/>
          <p:cNvSpPr>
            <a:spLocks noGrp="1"/>
          </p:cNvSpPr>
          <p:nvPr>
            <p:ph idx="1"/>
          </p:nvPr>
        </p:nvSpPr>
        <p:spPr>
          <a:xfrm>
            <a:off x="1027141" y="2123653"/>
            <a:ext cx="8658035" cy="4392488"/>
          </a:xfrm>
        </p:spPr>
        <p:txBody>
          <a:bodyPr>
            <a:normAutofit lnSpcReduction="10000"/>
          </a:bodyPr>
          <a:lstStyle/>
          <a:p>
            <a:pPr marL="0" indent="0" algn="just">
              <a:lnSpc>
                <a:spcPct val="120000"/>
              </a:lnSpc>
              <a:buNone/>
            </a:pPr>
            <a:r>
              <a:rPr lang="pl-PL" sz="2000" b="1" dirty="0" smtClean="0"/>
              <a:t>Art</a:t>
            </a:r>
            <a:r>
              <a:rPr lang="pl-PL" sz="2000" b="1" dirty="0"/>
              <a:t>. 22n ust. 2 ustawy </a:t>
            </a:r>
            <a:r>
              <a:rPr lang="pl-PL" sz="2000" b="1" dirty="0" smtClean="0"/>
              <a:t>o podatku </a:t>
            </a:r>
            <a:r>
              <a:rPr lang="pl-PL" sz="2000" b="1" dirty="0"/>
              <a:t>dochodowym od osób </a:t>
            </a:r>
            <a:r>
              <a:rPr lang="pl-PL" sz="2000" dirty="0" smtClean="0"/>
              <a:t>- podatnicy </a:t>
            </a:r>
            <a:r>
              <a:rPr lang="pl-PL" sz="2000" dirty="0"/>
              <a:t>prowadzący podatkową księgę przychodów i rozchodów są obowiązani do prowadzenia </a:t>
            </a:r>
            <a:r>
              <a:rPr lang="pl-PL" sz="2000" b="1" dirty="0"/>
              <a:t>ewidencji środków trwałych oraz wartości niematerialnych i prawnych</a:t>
            </a:r>
            <a:r>
              <a:rPr lang="pl-PL" sz="2000" dirty="0"/>
              <a:t>, </a:t>
            </a:r>
            <a:r>
              <a:rPr lang="pl-PL" sz="2000" dirty="0" smtClean="0"/>
              <a:t>zawierającej co </a:t>
            </a:r>
            <a:r>
              <a:rPr lang="pl-PL" sz="2000" dirty="0"/>
              <a:t>najmniej</a:t>
            </a:r>
            <a:r>
              <a:rPr lang="pl-PL" sz="2000" dirty="0" smtClean="0"/>
              <a:t>:</a:t>
            </a:r>
          </a:p>
          <a:p>
            <a:pPr marL="342900" indent="-342900" algn="just">
              <a:lnSpc>
                <a:spcPct val="120000"/>
              </a:lnSpc>
              <a:buFont typeface="+mj-lt"/>
              <a:buAutoNum type="arabicPeriod"/>
            </a:pPr>
            <a:r>
              <a:rPr lang="pl-PL" sz="2000" dirty="0" smtClean="0"/>
              <a:t>liczbę </a:t>
            </a:r>
            <a:r>
              <a:rPr lang="pl-PL" sz="2000" dirty="0"/>
              <a:t>porządkowa,</a:t>
            </a:r>
          </a:p>
          <a:p>
            <a:pPr marL="342900" indent="-342900" algn="just">
              <a:lnSpc>
                <a:spcPct val="120000"/>
              </a:lnSpc>
              <a:buFont typeface="+mj-lt"/>
              <a:buAutoNum type="arabicPeriod"/>
            </a:pPr>
            <a:r>
              <a:rPr lang="pl-PL" sz="2000" dirty="0" smtClean="0"/>
              <a:t>datę </a:t>
            </a:r>
            <a:r>
              <a:rPr lang="pl-PL" sz="2000" dirty="0"/>
              <a:t>nabycia,</a:t>
            </a:r>
          </a:p>
          <a:p>
            <a:pPr marL="342900" indent="-342900" algn="just">
              <a:lnSpc>
                <a:spcPct val="120000"/>
              </a:lnSpc>
              <a:buFont typeface="+mj-lt"/>
              <a:buAutoNum type="arabicPeriod"/>
            </a:pPr>
            <a:r>
              <a:rPr lang="pl-PL" sz="2000" dirty="0" smtClean="0"/>
              <a:t>datę </a:t>
            </a:r>
            <a:r>
              <a:rPr lang="pl-PL" sz="2000" dirty="0"/>
              <a:t>przyjęcia do używania,</a:t>
            </a:r>
          </a:p>
          <a:p>
            <a:pPr marL="342900" indent="-342900" algn="just">
              <a:lnSpc>
                <a:spcPct val="120000"/>
              </a:lnSpc>
              <a:buFont typeface="+mj-lt"/>
              <a:buAutoNum type="arabicPeriod"/>
            </a:pPr>
            <a:r>
              <a:rPr lang="pl-PL" sz="2000" dirty="0" smtClean="0"/>
              <a:t>określenie </a:t>
            </a:r>
            <a:r>
              <a:rPr lang="pl-PL" sz="2000" dirty="0"/>
              <a:t>dokumentu stwierdzającego nabycie,</a:t>
            </a:r>
          </a:p>
          <a:p>
            <a:pPr marL="342900" indent="-342900" algn="just">
              <a:lnSpc>
                <a:spcPct val="120000"/>
              </a:lnSpc>
              <a:buFont typeface="+mj-lt"/>
              <a:buAutoNum type="arabicPeriod"/>
            </a:pPr>
            <a:r>
              <a:rPr lang="pl-PL" sz="2000" dirty="0" smtClean="0"/>
              <a:t>określenie </a:t>
            </a:r>
            <a:r>
              <a:rPr lang="pl-PL" sz="2000" dirty="0"/>
              <a:t>środka trwałego lub wartości niematerialnej i prawnej,</a:t>
            </a:r>
          </a:p>
          <a:p>
            <a:pPr marL="342900" indent="-342900" algn="just">
              <a:lnSpc>
                <a:spcPct val="120000"/>
              </a:lnSpc>
              <a:buFont typeface="+mj-lt"/>
              <a:buAutoNum type="arabicPeriod"/>
            </a:pPr>
            <a:r>
              <a:rPr lang="pl-PL" sz="2000" dirty="0" smtClean="0"/>
              <a:t>symbol Klasyfikacji Środków Trwałych,</a:t>
            </a:r>
            <a:endParaRPr lang="pl-PL" sz="2000"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245827790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25525" y="899836"/>
            <a:ext cx="8640381" cy="791769"/>
          </a:xfrm>
        </p:spPr>
        <p:txBody>
          <a:bodyPr>
            <a:normAutofit/>
          </a:bodyPr>
          <a:lstStyle/>
          <a:p>
            <a:pPr algn="ctr">
              <a:lnSpc>
                <a:spcPct val="100000"/>
              </a:lnSpc>
            </a:pPr>
            <a:r>
              <a:rPr lang="pl-PL" sz="2200" dirty="0"/>
              <a:t>Dokumentacja w zakresie zakupu i ewidencji środków trwałych, </a:t>
            </a:r>
            <a:r>
              <a:rPr lang="pl-PL" sz="2200" dirty="0" err="1"/>
              <a:t>WNiP</a:t>
            </a:r>
            <a:r>
              <a:rPr lang="pl-PL" sz="2200" dirty="0"/>
              <a:t>,</a:t>
            </a:r>
          </a:p>
        </p:txBody>
      </p:sp>
      <p:sp>
        <p:nvSpPr>
          <p:cNvPr id="3" name="Symbol zastępczy zawartości 2"/>
          <p:cNvSpPr>
            <a:spLocks noGrp="1"/>
          </p:cNvSpPr>
          <p:nvPr>
            <p:ph idx="1"/>
          </p:nvPr>
        </p:nvSpPr>
        <p:spPr>
          <a:xfrm>
            <a:off x="1025524" y="1835621"/>
            <a:ext cx="8658035" cy="5328592"/>
          </a:xfrm>
        </p:spPr>
        <p:txBody>
          <a:bodyPr>
            <a:normAutofit fontScale="92500" lnSpcReduction="10000"/>
          </a:bodyPr>
          <a:lstStyle/>
          <a:p>
            <a:pPr marL="457200" indent="-457200" algn="just">
              <a:lnSpc>
                <a:spcPct val="120000"/>
              </a:lnSpc>
              <a:buFont typeface="+mj-lt"/>
              <a:buAutoNum type="arabicPeriod" startAt="7"/>
            </a:pPr>
            <a:r>
              <a:rPr lang="pl-PL" sz="2000" dirty="0" smtClean="0"/>
              <a:t>wartość początkową,</a:t>
            </a:r>
            <a:endParaRPr lang="pl-PL" sz="2000" dirty="0"/>
          </a:p>
          <a:p>
            <a:pPr marL="457200" indent="-457200" algn="just">
              <a:lnSpc>
                <a:spcPct val="120000"/>
              </a:lnSpc>
              <a:buFont typeface="+mj-lt"/>
              <a:buAutoNum type="arabicPeriod" startAt="7"/>
            </a:pPr>
            <a:r>
              <a:rPr lang="pl-PL" sz="2000" dirty="0" smtClean="0"/>
              <a:t>stawka </a:t>
            </a:r>
            <a:r>
              <a:rPr lang="pl-PL" sz="2000" dirty="0"/>
              <a:t>amortyzacyjna,</a:t>
            </a:r>
          </a:p>
          <a:p>
            <a:pPr marL="457200" indent="-457200" algn="just">
              <a:lnSpc>
                <a:spcPct val="120000"/>
              </a:lnSpc>
              <a:buFont typeface="+mj-lt"/>
              <a:buAutoNum type="arabicPeriod" startAt="7"/>
            </a:pPr>
            <a:r>
              <a:rPr lang="pl-PL" sz="2000" dirty="0" smtClean="0"/>
              <a:t>kwotę </a:t>
            </a:r>
            <a:r>
              <a:rPr lang="pl-PL" sz="2000" dirty="0"/>
              <a:t>odpisu amortyzacyjnego za dany rok podatkowy i narastająco za okres </a:t>
            </a:r>
            <a:r>
              <a:rPr lang="pl-PL" sz="2000" dirty="0" smtClean="0"/>
              <a:t>amortyzacji w </a:t>
            </a:r>
            <a:r>
              <a:rPr lang="pl-PL" sz="2000" dirty="0"/>
              <a:t>tym także, gdy składnik majątku był kiedykolwiek wprowadzony do ewidencji (wykazu), a następnie z niej wykreślony i ponownie </a:t>
            </a:r>
            <a:r>
              <a:rPr lang="pl-PL" sz="2000" dirty="0" smtClean="0"/>
              <a:t>wprowadzony</a:t>
            </a:r>
            <a:endParaRPr lang="pl-PL" sz="2000" dirty="0"/>
          </a:p>
          <a:p>
            <a:pPr marL="457200" indent="-457200" algn="just">
              <a:lnSpc>
                <a:spcPct val="120000"/>
              </a:lnSpc>
              <a:buFont typeface="+mj-lt"/>
              <a:buAutoNum type="arabicPeriod" startAt="7"/>
            </a:pPr>
            <a:r>
              <a:rPr lang="pl-PL" sz="2000" dirty="0" smtClean="0"/>
              <a:t>zaktualizowaną </a:t>
            </a:r>
            <a:r>
              <a:rPr lang="pl-PL" sz="2000" dirty="0"/>
              <a:t>wartość </a:t>
            </a:r>
            <a:r>
              <a:rPr lang="pl-PL" sz="2000" dirty="0" smtClean="0"/>
              <a:t>początkową</a:t>
            </a:r>
            <a:endParaRPr lang="pl-PL" sz="2000" dirty="0"/>
          </a:p>
          <a:p>
            <a:pPr marL="457200" indent="-457200" algn="just">
              <a:lnSpc>
                <a:spcPct val="120000"/>
              </a:lnSpc>
              <a:buFont typeface="+mj-lt"/>
              <a:buAutoNum type="arabicPeriod" startAt="7"/>
            </a:pPr>
            <a:r>
              <a:rPr lang="pl-PL" sz="2000" dirty="0" smtClean="0"/>
              <a:t>zaktualizowaną kwotę </a:t>
            </a:r>
            <a:r>
              <a:rPr lang="pl-PL" sz="2000" dirty="0"/>
              <a:t>odpisów amortyzacyjnych, </a:t>
            </a:r>
          </a:p>
          <a:p>
            <a:pPr marL="457200" indent="-457200" algn="just">
              <a:lnSpc>
                <a:spcPct val="120000"/>
              </a:lnSpc>
              <a:buFont typeface="+mj-lt"/>
              <a:buAutoNum type="arabicPeriod" startAt="7"/>
            </a:pPr>
            <a:r>
              <a:rPr lang="pl-PL" sz="2000" dirty="0" smtClean="0"/>
              <a:t>wartość </a:t>
            </a:r>
            <a:r>
              <a:rPr lang="pl-PL" sz="2000" dirty="0"/>
              <a:t>ulepszenia zwiększająca wartość początkową,</a:t>
            </a:r>
          </a:p>
          <a:p>
            <a:pPr marL="457200" indent="-457200" algn="just">
              <a:lnSpc>
                <a:spcPct val="120000"/>
              </a:lnSpc>
              <a:buFont typeface="+mj-lt"/>
              <a:buAutoNum type="arabicPeriod" startAt="7"/>
            </a:pPr>
            <a:r>
              <a:rPr lang="pl-PL" sz="2000" dirty="0" smtClean="0"/>
              <a:t>datę </a:t>
            </a:r>
            <a:r>
              <a:rPr lang="pl-PL" sz="2000" dirty="0"/>
              <a:t>likwidacji oraz jej </a:t>
            </a:r>
            <a:r>
              <a:rPr lang="pl-PL" sz="2000" dirty="0" smtClean="0"/>
              <a:t>przyczynę </a:t>
            </a:r>
            <a:r>
              <a:rPr lang="pl-PL" sz="2000" dirty="0"/>
              <a:t>albo </a:t>
            </a:r>
            <a:r>
              <a:rPr lang="pl-PL" sz="2000" dirty="0" smtClean="0"/>
              <a:t>datę </a:t>
            </a:r>
            <a:r>
              <a:rPr lang="pl-PL" sz="2000" dirty="0"/>
              <a:t>zbycia</a:t>
            </a:r>
            <a:r>
              <a:rPr lang="pl-PL" sz="2000" dirty="0" smtClean="0"/>
              <a:t>.</a:t>
            </a:r>
          </a:p>
          <a:p>
            <a:pPr marL="0" indent="0" algn="just">
              <a:lnSpc>
                <a:spcPct val="120000"/>
              </a:lnSpc>
              <a:buNone/>
            </a:pPr>
            <a:r>
              <a:rPr lang="pl-PL" sz="2000" b="1" dirty="0"/>
              <a:t>Ewidencję środków trwałych </a:t>
            </a:r>
            <a:r>
              <a:rPr lang="pl-PL" sz="2000" b="1" dirty="0">
                <a:solidFill>
                  <a:srgbClr val="C00000"/>
                </a:solidFill>
              </a:rPr>
              <a:t>nie mają obowiązku </a:t>
            </a:r>
            <a:r>
              <a:rPr lang="pl-PL" sz="2000" b="1" dirty="0"/>
              <a:t>prowadzić podmioty rozliczane na podstawie innych ustaw </a:t>
            </a:r>
            <a:r>
              <a:rPr lang="pl-PL" sz="2000" b="1" dirty="0">
                <a:solidFill>
                  <a:srgbClr val="C00000"/>
                </a:solidFill>
              </a:rPr>
              <a:t>np. ryczałt ewidencjonowany, karta podatkowa </a:t>
            </a:r>
            <a:endParaRPr lang="pl-PL" sz="2000" dirty="0">
              <a:solidFill>
                <a:srgbClr val="C00000"/>
              </a:solidFill>
            </a:endParaRPr>
          </a:p>
          <a:p>
            <a:pPr marL="0" indent="0" algn="just">
              <a:lnSpc>
                <a:spcPct val="120000"/>
              </a:lnSpc>
              <a:buNone/>
            </a:pPr>
            <a:endParaRPr lang="pl-PL" sz="2000"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24582779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p:txBody>
          <a:bodyPr>
            <a:normAutofit/>
          </a:bodyPr>
          <a:lstStyle/>
          <a:p>
            <a:pPr algn="ctr">
              <a:lnSpc>
                <a:spcPct val="100000"/>
              </a:lnSpc>
            </a:pPr>
            <a:r>
              <a:rPr lang="pl-PL" sz="2200" dirty="0"/>
              <a:t>Podstawy prawne prowadzenia wyodrębnionej ewidencji księgowej w perspektywie finansowej 2021-2027</a:t>
            </a:r>
          </a:p>
        </p:txBody>
      </p:sp>
      <p:sp>
        <p:nvSpPr>
          <p:cNvPr id="3" name="Symbol zastępczy zawartości 2"/>
          <p:cNvSpPr>
            <a:spLocks noGrp="1"/>
          </p:cNvSpPr>
          <p:nvPr>
            <p:ph idx="1"/>
          </p:nvPr>
        </p:nvSpPr>
        <p:spPr>
          <a:xfrm>
            <a:off x="1025525" y="1979837"/>
            <a:ext cx="8671368" cy="5040360"/>
          </a:xfrm>
        </p:spPr>
        <p:txBody>
          <a:bodyPr>
            <a:normAutofit fontScale="92500"/>
          </a:bodyPr>
          <a:lstStyle/>
          <a:p>
            <a:pPr marL="0" indent="0">
              <a:lnSpc>
                <a:spcPct val="120000"/>
              </a:lnSpc>
              <a:spcBef>
                <a:spcPts val="2177"/>
              </a:spcBef>
              <a:buNone/>
            </a:pPr>
            <a:r>
              <a:rPr lang="pl-PL" sz="2000" b="1" i="1" dirty="0" smtClean="0"/>
              <a:t>4.6 </a:t>
            </a:r>
            <a:r>
              <a:rPr lang="pl-PL" sz="2000" b="1" i="1" dirty="0"/>
              <a:t>Ewidencja księgowa projektu – str. 68-69 cd.</a:t>
            </a:r>
          </a:p>
          <a:p>
            <a:pPr marL="0" indent="0" algn="just">
              <a:lnSpc>
                <a:spcPct val="120000"/>
              </a:lnSpc>
              <a:spcBef>
                <a:spcPts val="2177"/>
              </a:spcBef>
              <a:buNone/>
            </a:pPr>
            <a:r>
              <a:rPr lang="pl-PL" sz="2000" i="1" dirty="0"/>
              <a:t>(…) </a:t>
            </a:r>
            <a:r>
              <a:rPr lang="pl-PL" sz="2000" b="1" i="1" dirty="0">
                <a:solidFill>
                  <a:srgbClr val="FF0000"/>
                </a:solidFill>
              </a:rPr>
              <a:t>Beneficjenci prowadzący księgi rachunkowe i sporządzający sprawozdania finansowe (pełna księgowość prowadzona zgodnie z ustawą z dnia 29 września 1994 r. o rachunkowości):</a:t>
            </a:r>
          </a:p>
          <a:p>
            <a:pPr marL="0" indent="0">
              <a:lnSpc>
                <a:spcPct val="120000"/>
              </a:lnSpc>
              <a:spcBef>
                <a:spcPts val="2177"/>
              </a:spcBef>
              <a:buNone/>
            </a:pPr>
            <a:r>
              <a:rPr lang="pl-PL" sz="2000" i="1" dirty="0"/>
              <a:t>− zobowiązani są do prowadzenia wyodrębnionej ewidencji księgowej projektu w ramach już prowadzonych przez daną jednostkę ksiąg rachunkowych, poprzez wprowadzenie na potrzeby projektu odrębnych kont syntetycznych, analitycznych i pozabilansowych lub odpowiedniego kodu księgowego,</a:t>
            </a:r>
          </a:p>
          <a:p>
            <a:pPr marL="0" indent="0">
              <a:lnSpc>
                <a:spcPct val="120000"/>
              </a:lnSpc>
              <a:spcBef>
                <a:spcPts val="2177"/>
              </a:spcBef>
              <a:buNone/>
            </a:pPr>
            <a:r>
              <a:rPr lang="pl-PL" sz="2000" i="1" dirty="0"/>
              <a:t>− na kierowniku jednostki (beneficjencie), jako organie odpowiedzialnym za wykonanie obowiązków w zakresie rachunkowości, ciąży obowiązek ustalenia i opisania zasad dotyczących ewidencji i rozliczania środków otrzymanych w ramach FE SL 2021-2027</a:t>
            </a:r>
            <a:endParaRPr lang="pl-PL" sz="2000" i="1"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1275000845"/>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25525" y="899836"/>
            <a:ext cx="8640381" cy="791769"/>
          </a:xfrm>
        </p:spPr>
        <p:txBody>
          <a:bodyPr>
            <a:normAutofit/>
          </a:bodyPr>
          <a:lstStyle/>
          <a:p>
            <a:pPr algn="ctr">
              <a:lnSpc>
                <a:spcPct val="100000"/>
              </a:lnSpc>
            </a:pPr>
            <a:r>
              <a:rPr lang="pl-PL" sz="2200" dirty="0"/>
              <a:t>Dokumentacja w zakresie zakupu i ewidencji środków trwałych, </a:t>
            </a:r>
            <a:r>
              <a:rPr lang="pl-PL" sz="2200" dirty="0" err="1"/>
              <a:t>WNiP</a:t>
            </a:r>
            <a:r>
              <a:rPr lang="pl-PL" sz="2200" dirty="0"/>
              <a:t>,</a:t>
            </a:r>
          </a:p>
        </p:txBody>
      </p:sp>
      <p:sp>
        <p:nvSpPr>
          <p:cNvPr id="3" name="Symbol zastępczy zawartości 2"/>
          <p:cNvSpPr>
            <a:spLocks noGrp="1"/>
          </p:cNvSpPr>
          <p:nvPr>
            <p:ph idx="1"/>
          </p:nvPr>
        </p:nvSpPr>
        <p:spPr>
          <a:xfrm>
            <a:off x="1025525" y="1835620"/>
            <a:ext cx="8658034" cy="5426417"/>
          </a:xfrm>
        </p:spPr>
        <p:txBody>
          <a:bodyPr>
            <a:normAutofit fontScale="92500" lnSpcReduction="10000"/>
          </a:bodyPr>
          <a:lstStyle/>
          <a:p>
            <a:pPr marL="0" indent="0" algn="just">
              <a:lnSpc>
                <a:spcPct val="120000"/>
              </a:lnSpc>
              <a:spcBef>
                <a:spcPts val="1100"/>
              </a:spcBef>
              <a:buNone/>
            </a:pPr>
            <a:r>
              <a:rPr lang="pl-PL" b="1" dirty="0" smtClean="0">
                <a:solidFill>
                  <a:srgbClr val="C00000"/>
                </a:solidFill>
              </a:rPr>
              <a:t>Uwaga na wymogi Instytucji Zarządzającej </a:t>
            </a:r>
            <a:endParaRPr lang="pl-PL" b="1" dirty="0">
              <a:solidFill>
                <a:srgbClr val="C00000"/>
              </a:solidFill>
            </a:endParaRPr>
          </a:p>
          <a:p>
            <a:pPr marL="0" indent="0" algn="just">
              <a:lnSpc>
                <a:spcPct val="120000"/>
              </a:lnSpc>
              <a:spcBef>
                <a:spcPts val="1100"/>
              </a:spcBef>
              <a:buNone/>
            </a:pPr>
            <a:r>
              <a:rPr lang="pl-PL" b="1" dirty="0" smtClean="0"/>
              <a:t>Dokument OT – sporządza się na podstawie przepisów art</a:t>
            </a:r>
            <a:r>
              <a:rPr lang="pl-PL" b="1" dirty="0"/>
              <a:t>. </a:t>
            </a:r>
            <a:r>
              <a:rPr lang="pl-PL" b="1" dirty="0" smtClean="0"/>
              <a:t>21 ustawy o rachunkowości </a:t>
            </a:r>
          </a:p>
          <a:p>
            <a:pPr marL="0" indent="0" algn="just">
              <a:lnSpc>
                <a:spcPct val="120000"/>
              </a:lnSpc>
              <a:spcBef>
                <a:spcPts val="1100"/>
              </a:spcBef>
              <a:buNone/>
            </a:pPr>
            <a:r>
              <a:rPr lang="pl-PL" b="1" dirty="0" smtClean="0">
                <a:solidFill>
                  <a:srgbClr val="C00000"/>
                </a:solidFill>
              </a:rPr>
              <a:t>Art</a:t>
            </a:r>
            <a:r>
              <a:rPr lang="pl-PL" b="1" dirty="0">
                <a:solidFill>
                  <a:srgbClr val="C00000"/>
                </a:solidFill>
              </a:rPr>
              <a:t>. 21. 1. Dowód księgowy powinien zawierać co najmniej:</a:t>
            </a:r>
          </a:p>
          <a:p>
            <a:pPr marL="0" indent="0" algn="just">
              <a:lnSpc>
                <a:spcPct val="120000"/>
              </a:lnSpc>
              <a:spcBef>
                <a:spcPts val="1100"/>
              </a:spcBef>
              <a:buNone/>
            </a:pPr>
            <a:r>
              <a:rPr lang="pl-PL" dirty="0" smtClean="0"/>
              <a:t>    </a:t>
            </a:r>
            <a:r>
              <a:rPr lang="pl-PL" dirty="0"/>
              <a:t>1) określenie rodzaju dowodu i jego numeru </a:t>
            </a:r>
            <a:r>
              <a:rPr lang="pl-PL" dirty="0" smtClean="0"/>
              <a:t>identyfikacyjnego – OT ;</a:t>
            </a:r>
            <a:endParaRPr lang="pl-PL" dirty="0"/>
          </a:p>
          <a:p>
            <a:pPr marL="0" indent="0" algn="just">
              <a:lnSpc>
                <a:spcPct val="120000"/>
              </a:lnSpc>
              <a:spcBef>
                <a:spcPts val="1100"/>
              </a:spcBef>
              <a:buNone/>
            </a:pPr>
            <a:r>
              <a:rPr lang="pl-PL" dirty="0" smtClean="0"/>
              <a:t>    </a:t>
            </a:r>
            <a:r>
              <a:rPr lang="pl-PL" dirty="0"/>
              <a:t>2) określenie stron (nazwy, adresy) dokonujących operacji gospodarczej;</a:t>
            </a:r>
          </a:p>
          <a:p>
            <a:pPr marL="0" indent="0" algn="just">
              <a:lnSpc>
                <a:spcPct val="120000"/>
              </a:lnSpc>
              <a:spcBef>
                <a:spcPts val="1100"/>
              </a:spcBef>
              <a:buNone/>
            </a:pPr>
            <a:r>
              <a:rPr lang="pl-PL" dirty="0" smtClean="0"/>
              <a:t>    </a:t>
            </a:r>
            <a:r>
              <a:rPr lang="pl-PL" dirty="0"/>
              <a:t>3) opis operacji oraz jej wartość, jeżeli to możliwe, określoną także w jednostkach naturalnych;</a:t>
            </a:r>
          </a:p>
          <a:p>
            <a:pPr marL="0" indent="0" algn="just">
              <a:lnSpc>
                <a:spcPct val="120000"/>
              </a:lnSpc>
              <a:spcBef>
                <a:spcPts val="1100"/>
              </a:spcBef>
              <a:buNone/>
            </a:pPr>
            <a:r>
              <a:rPr lang="pl-PL" dirty="0" smtClean="0"/>
              <a:t>    </a:t>
            </a:r>
            <a:r>
              <a:rPr lang="pl-PL" dirty="0"/>
              <a:t>4) datę dokonania operacji, a gdy dowód został sporządzony pod inną datą - także datę sporządzenia dowodu;</a:t>
            </a:r>
          </a:p>
          <a:p>
            <a:pPr marL="0" indent="0" algn="just">
              <a:lnSpc>
                <a:spcPct val="120000"/>
              </a:lnSpc>
              <a:spcBef>
                <a:spcPts val="1100"/>
              </a:spcBef>
              <a:buNone/>
            </a:pPr>
            <a:r>
              <a:rPr lang="pl-PL" dirty="0" smtClean="0"/>
              <a:t>    </a:t>
            </a:r>
            <a:r>
              <a:rPr lang="pl-PL" dirty="0"/>
              <a:t>5) podpis wystawcy dowodu oraz osoby, której wydano lub od której przyjęto składniki aktywów;</a:t>
            </a:r>
          </a:p>
          <a:p>
            <a:pPr marL="0" indent="0" algn="just">
              <a:lnSpc>
                <a:spcPct val="120000"/>
              </a:lnSpc>
              <a:spcBef>
                <a:spcPts val="1100"/>
              </a:spcBef>
              <a:buNone/>
            </a:pPr>
            <a:r>
              <a:rPr lang="pl-PL" dirty="0" smtClean="0"/>
              <a:t>    </a:t>
            </a:r>
            <a:r>
              <a:rPr lang="pl-PL" dirty="0"/>
              <a:t>6) stwierdzenie sprawdzenia i zakwalifikowania dowodu do ujęcia w księgach rachunkowych przez wskazanie miesiąca oraz sposobu ujęcia dowodu w księgach rachunkowych (dekretacja), podpis osoby odpowiedzialnej za te wskazania.</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924309223"/>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25426" y="2555701"/>
            <a:ext cx="8658134" cy="2664296"/>
          </a:xfrm>
        </p:spPr>
        <p:txBody>
          <a:bodyPr>
            <a:normAutofit/>
          </a:bodyPr>
          <a:lstStyle/>
          <a:p>
            <a:pPr algn="ctr">
              <a:lnSpc>
                <a:spcPct val="120000"/>
              </a:lnSpc>
            </a:pPr>
            <a:r>
              <a:rPr lang="pl-PL" dirty="0"/>
              <a:t>Prawidłowy opis dokumentów księgowych, zgodnie z najnowszymi wymogami IZ FE SL (zapisy umowy o dofinansowanie, przewodnika dla beneficjentów, itp.)</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282014533"/>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25525" y="899836"/>
            <a:ext cx="8640381" cy="575745"/>
          </a:xfrm>
        </p:spPr>
        <p:txBody>
          <a:bodyPr>
            <a:normAutofit/>
          </a:bodyPr>
          <a:lstStyle/>
          <a:p>
            <a:pPr algn="ctr">
              <a:lnSpc>
                <a:spcPct val="100000"/>
              </a:lnSpc>
            </a:pPr>
            <a:r>
              <a:rPr lang="pl-PL" sz="2400" dirty="0"/>
              <a:t>Prawidłowy opis dokumentów </a:t>
            </a:r>
            <a:r>
              <a:rPr lang="pl-PL" sz="2400" dirty="0" smtClean="0"/>
              <a:t>księgowych</a:t>
            </a:r>
            <a:endParaRPr lang="pl-PL" sz="2200" dirty="0"/>
          </a:p>
        </p:txBody>
      </p:sp>
      <p:sp>
        <p:nvSpPr>
          <p:cNvPr id="3" name="Symbol zastępczy zawartości 2"/>
          <p:cNvSpPr>
            <a:spLocks noGrp="1"/>
          </p:cNvSpPr>
          <p:nvPr>
            <p:ph idx="1"/>
          </p:nvPr>
        </p:nvSpPr>
        <p:spPr>
          <a:xfrm>
            <a:off x="1041991" y="1619597"/>
            <a:ext cx="8624298" cy="5472608"/>
          </a:xfrm>
        </p:spPr>
        <p:txBody>
          <a:bodyPr>
            <a:normAutofit/>
          </a:bodyPr>
          <a:lstStyle/>
          <a:p>
            <a:pPr marL="457200" indent="-457200" algn="just">
              <a:lnSpc>
                <a:spcPct val="120000"/>
              </a:lnSpc>
              <a:buFont typeface="+mj-lt"/>
              <a:buAutoNum type="arabicPeriod"/>
            </a:pPr>
            <a:r>
              <a:rPr lang="pl-PL" sz="2000" dirty="0" smtClean="0"/>
              <a:t>Na </a:t>
            </a:r>
            <a:r>
              <a:rPr lang="pl-PL" sz="2000" dirty="0"/>
              <a:t>pierwszej stronie oryginału (przed skopiowaniem/skanowaniem go na potrzeby wniosku o płatność) należy dokonać zapisu:</a:t>
            </a:r>
          </a:p>
          <a:p>
            <a:pPr marL="503971" lvl="1" indent="0" algn="just">
              <a:lnSpc>
                <a:spcPct val="120000"/>
              </a:lnSpc>
              <a:buNone/>
            </a:pPr>
            <a:r>
              <a:rPr lang="pl-PL" sz="2000" b="1" dirty="0"/>
              <a:t>„Projekt jest dofinansowany przez Unię Europejską w ramach FE SL 2021-2027 ” </a:t>
            </a:r>
          </a:p>
          <a:p>
            <a:pPr marL="503971" lvl="1" indent="0" algn="just">
              <a:lnSpc>
                <a:spcPct val="120000"/>
              </a:lnSpc>
              <a:buNone/>
            </a:pPr>
            <a:r>
              <a:rPr lang="pl-PL" sz="2000" b="1" dirty="0" smtClean="0">
                <a:solidFill>
                  <a:srgbClr val="FF0000"/>
                </a:solidFill>
              </a:rPr>
              <a:t>UWAGA:</a:t>
            </a:r>
          </a:p>
          <a:p>
            <a:pPr marL="503971" lvl="1" indent="0" algn="just">
              <a:lnSpc>
                <a:spcPct val="120000"/>
              </a:lnSpc>
              <a:buNone/>
            </a:pPr>
            <a:r>
              <a:rPr lang="pl-PL" sz="2000" dirty="0"/>
              <a:t>W przypadku gdy projekt jest finansowany w 100% ze środków z Funduszy Europejskich to należy uwzględnić zapis </a:t>
            </a:r>
            <a:endParaRPr lang="pl-PL" sz="2000" dirty="0" smtClean="0"/>
          </a:p>
          <a:p>
            <a:pPr marL="503971" lvl="1" indent="0" algn="just">
              <a:lnSpc>
                <a:spcPct val="120000"/>
              </a:lnSpc>
              <a:buNone/>
            </a:pPr>
            <a:r>
              <a:rPr lang="pl-PL" sz="2000" b="1" dirty="0" smtClean="0"/>
              <a:t>„</a:t>
            </a:r>
            <a:r>
              <a:rPr lang="pl-PL" sz="2000" b="1" dirty="0"/>
              <a:t>Projekt jest finansowany przez Unię Europejską w ramach FE SL 2021-2027” </a:t>
            </a:r>
          </a:p>
          <a:p>
            <a:pPr marL="457200" indent="-457200" algn="just">
              <a:lnSpc>
                <a:spcPct val="120000"/>
              </a:lnSpc>
              <a:buFont typeface="+mj-lt"/>
              <a:buAutoNum type="arabicPeriod" startAt="2"/>
            </a:pPr>
            <a:r>
              <a:rPr lang="pl-PL" sz="2000" dirty="0" smtClean="0"/>
              <a:t>W </a:t>
            </a:r>
            <a:r>
              <a:rPr lang="pl-PL" sz="2000" dirty="0"/>
              <a:t>prawym górnym rogu dokumentu należy podać numer księgowy lub kod księgowy według ewidencji księgowej projektu (podany w kolumnie Numer księgowy lub ewidencyjny w tabeli Zestawienie dokumentów potwierdzających poniesione wydatki objęte wnioskiem).</a:t>
            </a:r>
          </a:p>
          <a:p>
            <a:pPr marL="0" indent="0" algn="just">
              <a:lnSpc>
                <a:spcPct val="120000"/>
              </a:lnSpc>
              <a:buNone/>
            </a:pPr>
            <a:endParaRPr lang="pl-PL" sz="2000"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2294646483"/>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20726" y="827509"/>
            <a:ext cx="8640381" cy="575745"/>
          </a:xfrm>
        </p:spPr>
        <p:txBody>
          <a:bodyPr>
            <a:normAutofit/>
          </a:bodyPr>
          <a:lstStyle/>
          <a:p>
            <a:pPr algn="ctr">
              <a:lnSpc>
                <a:spcPct val="100000"/>
              </a:lnSpc>
            </a:pPr>
            <a:r>
              <a:rPr lang="pl-PL" sz="2400" dirty="0"/>
              <a:t>Prawidłowy opis dokumentów </a:t>
            </a:r>
            <a:r>
              <a:rPr lang="pl-PL" sz="2400" dirty="0" smtClean="0"/>
              <a:t>księgowych</a:t>
            </a:r>
            <a:endParaRPr lang="pl-PL" sz="2200" dirty="0"/>
          </a:p>
        </p:txBody>
      </p:sp>
      <p:sp>
        <p:nvSpPr>
          <p:cNvPr id="3" name="Symbol zastępczy zawartości 2"/>
          <p:cNvSpPr>
            <a:spLocks noGrp="1"/>
          </p:cNvSpPr>
          <p:nvPr>
            <p:ph idx="1"/>
          </p:nvPr>
        </p:nvSpPr>
        <p:spPr>
          <a:xfrm>
            <a:off x="1020726" y="1547589"/>
            <a:ext cx="8662834" cy="5544616"/>
          </a:xfrm>
        </p:spPr>
        <p:txBody>
          <a:bodyPr>
            <a:noAutofit/>
          </a:bodyPr>
          <a:lstStyle/>
          <a:p>
            <a:pPr marL="457200" lvl="1" indent="-457200">
              <a:lnSpc>
                <a:spcPct val="100000"/>
              </a:lnSpc>
              <a:spcBef>
                <a:spcPts val="600"/>
              </a:spcBef>
              <a:buClr>
                <a:schemeClr val="accent1"/>
              </a:buClr>
              <a:buFont typeface="+mj-lt"/>
              <a:buAutoNum type="arabicPeriod" startAt="3"/>
            </a:pPr>
            <a:r>
              <a:rPr lang="pl-PL" sz="2000" b="1" dirty="0" smtClean="0"/>
              <a:t>Na odwrocie faktury/innego dokumentu:</a:t>
            </a:r>
          </a:p>
          <a:p>
            <a:pPr marL="961171" lvl="1" indent="-457200">
              <a:lnSpc>
                <a:spcPct val="100000"/>
              </a:lnSpc>
              <a:spcBef>
                <a:spcPts val="600"/>
              </a:spcBef>
              <a:buClr>
                <a:schemeClr val="accent1"/>
              </a:buClr>
              <a:buFont typeface="+mj-lt"/>
              <a:buAutoNum type="arabicPeriod"/>
            </a:pPr>
            <a:r>
              <a:rPr lang="pl-PL" sz="2000" dirty="0" smtClean="0"/>
              <a:t>numer </a:t>
            </a:r>
            <a:r>
              <a:rPr lang="pl-PL" sz="2000" dirty="0"/>
              <a:t>umowy/decyzji/porozumienia o dofinansowanie projektu, </a:t>
            </a:r>
          </a:p>
          <a:p>
            <a:pPr marL="961171" lvl="1" indent="-457200">
              <a:lnSpc>
                <a:spcPct val="100000"/>
              </a:lnSpc>
              <a:spcBef>
                <a:spcPts val="600"/>
              </a:spcBef>
              <a:buClr>
                <a:schemeClr val="accent1"/>
              </a:buClr>
              <a:buFont typeface="+mj-lt"/>
              <a:buAutoNum type="arabicPeriod"/>
            </a:pPr>
            <a:r>
              <a:rPr lang="pl-PL" sz="2000" dirty="0"/>
              <a:t>kwotę wydatków kwalifikowalnych w podziale na wartość netto i VAT w odniesieniu do nazwy kosztu i </a:t>
            </a:r>
            <a:r>
              <a:rPr lang="pl-PL" sz="2000" dirty="0" smtClean="0"/>
              <a:t>sygnatury (</a:t>
            </a:r>
            <a:r>
              <a:rPr lang="pl-PL" sz="2000" i="1" dirty="0" smtClean="0"/>
              <a:t>zgodnie z wnioskiem o dofinansowanie),</a:t>
            </a:r>
            <a:endParaRPr lang="pl-PL" sz="2000" i="1" dirty="0"/>
          </a:p>
          <a:p>
            <a:pPr marL="961171" lvl="1" indent="-457200">
              <a:lnSpc>
                <a:spcPct val="100000"/>
              </a:lnSpc>
              <a:spcBef>
                <a:spcPts val="600"/>
              </a:spcBef>
              <a:buClr>
                <a:schemeClr val="accent1"/>
              </a:buClr>
              <a:buFont typeface="+mj-lt"/>
              <a:buAutoNum type="arabicPeriod"/>
            </a:pPr>
            <a:r>
              <a:rPr lang="pl-PL" sz="2000" dirty="0"/>
              <a:t>s</a:t>
            </a:r>
            <a:r>
              <a:rPr lang="pl-PL" sz="2000" dirty="0" smtClean="0"/>
              <a:t>prawdzono </a:t>
            </a:r>
            <a:r>
              <a:rPr lang="pl-PL" sz="2000" dirty="0"/>
              <a:t>pod względem merytorycznym </a:t>
            </a:r>
            <a:r>
              <a:rPr lang="pl-PL" sz="2000" i="1" dirty="0"/>
              <a:t>&lt;Podpisy wraz z datą </a:t>
            </a:r>
            <a:r>
              <a:rPr lang="pl-PL" sz="2000" i="1" dirty="0" smtClean="0"/>
              <a:t>osoby dokonującej akceptacji&gt;</a:t>
            </a:r>
          </a:p>
          <a:p>
            <a:pPr marL="961171" lvl="1" indent="-457200">
              <a:lnSpc>
                <a:spcPct val="100000"/>
              </a:lnSpc>
              <a:spcBef>
                <a:spcPts val="600"/>
              </a:spcBef>
              <a:buClr>
                <a:schemeClr val="accent1"/>
              </a:buClr>
              <a:buFont typeface="+mj-lt"/>
              <a:buAutoNum type="arabicPeriod"/>
            </a:pPr>
            <a:r>
              <a:rPr lang="pl-PL" sz="2000" dirty="0"/>
              <a:t>d</a:t>
            </a:r>
            <a:r>
              <a:rPr lang="pl-PL" sz="2000" dirty="0" smtClean="0"/>
              <a:t>okonano kontroli gospodarności, celowości i legalności operacji gospodarczych</a:t>
            </a:r>
            <a:r>
              <a:rPr lang="pl-PL" sz="2000" i="1" dirty="0" smtClean="0">
                <a:solidFill>
                  <a:srgbClr val="000000"/>
                </a:solidFill>
              </a:rPr>
              <a:t>&lt;Podpisy </a:t>
            </a:r>
            <a:r>
              <a:rPr lang="pl-PL" sz="2000" i="1" dirty="0">
                <a:solidFill>
                  <a:srgbClr val="000000"/>
                </a:solidFill>
              </a:rPr>
              <a:t>wraz z datą osoby dokonującej </a:t>
            </a:r>
            <a:r>
              <a:rPr lang="pl-PL" sz="2000" i="1" dirty="0" smtClean="0">
                <a:solidFill>
                  <a:srgbClr val="000000"/>
                </a:solidFill>
              </a:rPr>
              <a:t>akceptacji&gt;</a:t>
            </a:r>
          </a:p>
          <a:p>
            <a:pPr marL="961171" lvl="1" indent="-457200">
              <a:lnSpc>
                <a:spcPct val="100000"/>
              </a:lnSpc>
              <a:spcBef>
                <a:spcPts val="600"/>
              </a:spcBef>
              <a:buClr>
                <a:schemeClr val="accent1"/>
              </a:buClr>
              <a:buFont typeface="+mj-lt"/>
              <a:buAutoNum type="arabicPeriod"/>
            </a:pPr>
            <a:r>
              <a:rPr lang="pl-PL" sz="2000" dirty="0">
                <a:solidFill>
                  <a:srgbClr val="000000"/>
                </a:solidFill>
              </a:rPr>
              <a:t>s</a:t>
            </a:r>
            <a:r>
              <a:rPr lang="pl-PL" sz="2000" dirty="0" smtClean="0">
                <a:solidFill>
                  <a:srgbClr val="000000"/>
                </a:solidFill>
              </a:rPr>
              <a:t>prawdzono pod względem rachunkowym i formalnym</a:t>
            </a:r>
            <a:r>
              <a:rPr lang="pl-PL" sz="2000" i="1" dirty="0" smtClean="0">
                <a:solidFill>
                  <a:srgbClr val="000000"/>
                </a:solidFill>
              </a:rPr>
              <a:t>&lt;Podpisy </a:t>
            </a:r>
            <a:r>
              <a:rPr lang="pl-PL" sz="2000" i="1" dirty="0">
                <a:solidFill>
                  <a:srgbClr val="000000"/>
                </a:solidFill>
              </a:rPr>
              <a:t>wraz z datą osoby dokonującej akceptacji</a:t>
            </a:r>
            <a:r>
              <a:rPr lang="pl-PL" sz="2000" i="1" dirty="0" smtClean="0">
                <a:solidFill>
                  <a:srgbClr val="000000"/>
                </a:solidFill>
              </a:rPr>
              <a:t>&gt;</a:t>
            </a:r>
          </a:p>
          <a:p>
            <a:pPr marL="961171" lvl="1" indent="-457200" algn="just">
              <a:lnSpc>
                <a:spcPct val="100000"/>
              </a:lnSpc>
              <a:spcBef>
                <a:spcPts val="600"/>
              </a:spcBef>
              <a:buClr>
                <a:schemeClr val="accent1"/>
              </a:buClr>
              <a:buFont typeface="+mj-lt"/>
              <a:buAutoNum type="arabicPeriod"/>
            </a:pPr>
            <a:r>
              <a:rPr lang="pl-PL" sz="2000" dirty="0">
                <a:solidFill>
                  <a:srgbClr val="000000"/>
                </a:solidFill>
              </a:rPr>
              <a:t>p</a:t>
            </a:r>
            <a:r>
              <a:rPr lang="pl-PL" sz="2000" dirty="0" smtClean="0">
                <a:solidFill>
                  <a:srgbClr val="000000"/>
                </a:solidFill>
              </a:rPr>
              <a:t>otwierdzam zgodność dokumentu z kontraktem/umową z Wykonawcą/Zamówieniem nr ……</a:t>
            </a:r>
          </a:p>
          <a:p>
            <a:pPr marL="961171" lvl="1" indent="-457200" algn="just">
              <a:lnSpc>
                <a:spcPct val="100000"/>
              </a:lnSpc>
              <a:spcBef>
                <a:spcPts val="600"/>
              </a:spcBef>
              <a:buClr>
                <a:schemeClr val="accent1"/>
              </a:buClr>
              <a:buFont typeface="+mj-lt"/>
              <a:buAutoNum type="arabicPeriod"/>
            </a:pPr>
            <a:r>
              <a:rPr lang="pl-PL" sz="2000" dirty="0">
                <a:solidFill>
                  <a:srgbClr val="000000"/>
                </a:solidFill>
              </a:rPr>
              <a:t>n</a:t>
            </a:r>
            <a:r>
              <a:rPr lang="pl-PL" sz="2000" dirty="0" smtClean="0">
                <a:solidFill>
                  <a:srgbClr val="000000"/>
                </a:solidFill>
              </a:rPr>
              <a:t>ie zachodzi/zachodzi potrzeba stosowania ustawy z dnia 11.09.2019 r. Prawo zamówień publicznych art. …………</a:t>
            </a:r>
            <a:endParaRPr lang="pl-PL" sz="2000" dirty="0" smtClean="0">
              <a:latin typeface="Arial" panose="020B0604020202020204" pitchFamily="34" charset="0"/>
              <a:ea typeface="Arial" panose="020B0604020202020204" pitchFamily="34" charset="0"/>
              <a:cs typeface="Times New Roman" panose="02020603050405020304" pitchFamily="18" charset="0"/>
            </a:endParaRPr>
          </a:p>
          <a:p>
            <a:pPr marL="861159" lvl="1" indent="0">
              <a:lnSpc>
                <a:spcPct val="100000"/>
              </a:lnSpc>
              <a:spcBef>
                <a:spcPts val="600"/>
              </a:spcBef>
              <a:buClr>
                <a:schemeClr val="accent1"/>
              </a:buClr>
              <a:buNone/>
            </a:pPr>
            <a:r>
              <a:rPr lang="pl-PL" sz="2000" i="1" dirty="0" smtClean="0">
                <a:solidFill>
                  <a:srgbClr val="000000"/>
                </a:solidFill>
              </a:rPr>
              <a:t> &lt;Podpisy </a:t>
            </a:r>
            <a:r>
              <a:rPr lang="pl-PL" sz="2000" i="1" dirty="0">
                <a:solidFill>
                  <a:srgbClr val="000000"/>
                </a:solidFill>
              </a:rPr>
              <a:t>wraz z datą </a:t>
            </a:r>
            <a:r>
              <a:rPr lang="pl-PL" sz="2000" i="1" dirty="0" smtClean="0">
                <a:solidFill>
                  <a:srgbClr val="000000"/>
                </a:solidFill>
              </a:rPr>
              <a:t>osoby dokonującej wpisu/akceptacji&gt;</a:t>
            </a:r>
            <a:r>
              <a:rPr lang="pl-PL" sz="2000" dirty="0" smtClean="0">
                <a:solidFill>
                  <a:srgbClr val="000000"/>
                </a:solidFill>
                <a:latin typeface="Arial" panose="020B0604020202020204" pitchFamily="34" charset="0"/>
                <a:ea typeface="Arial" panose="020B0604020202020204" pitchFamily="34" charset="0"/>
                <a:cs typeface="Times New Roman" panose="02020603050405020304" pitchFamily="18" charset="0"/>
              </a:rPr>
              <a:t>.</a:t>
            </a:r>
            <a:endParaRPr lang="pl-PL" sz="2000" dirty="0" smtClean="0">
              <a:latin typeface="Arial" panose="020B0604020202020204" pitchFamily="34" charset="0"/>
              <a:ea typeface="Arial" panose="020B0604020202020204" pitchFamily="34" charset="0"/>
              <a:cs typeface="Times New Roman" panose="02020603050405020304" pitchFamily="18" charset="0"/>
            </a:endParaRP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3005875380"/>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25525" y="899836"/>
            <a:ext cx="8640381" cy="575745"/>
          </a:xfrm>
        </p:spPr>
        <p:txBody>
          <a:bodyPr>
            <a:normAutofit/>
          </a:bodyPr>
          <a:lstStyle/>
          <a:p>
            <a:pPr algn="ctr">
              <a:lnSpc>
                <a:spcPct val="100000"/>
              </a:lnSpc>
            </a:pPr>
            <a:r>
              <a:rPr lang="pl-PL" sz="2400" dirty="0"/>
              <a:t>Prawidłowy opis dokumentów </a:t>
            </a:r>
            <a:r>
              <a:rPr lang="pl-PL" sz="2400" dirty="0" smtClean="0"/>
              <a:t>księgowych</a:t>
            </a:r>
            <a:endParaRPr lang="pl-PL" sz="2200" dirty="0"/>
          </a:p>
        </p:txBody>
      </p:sp>
      <p:sp>
        <p:nvSpPr>
          <p:cNvPr id="3" name="Symbol zastępczy zawartości 2"/>
          <p:cNvSpPr>
            <a:spLocks noGrp="1"/>
          </p:cNvSpPr>
          <p:nvPr>
            <p:ph idx="1"/>
          </p:nvPr>
        </p:nvSpPr>
        <p:spPr>
          <a:xfrm>
            <a:off x="1041991" y="1691605"/>
            <a:ext cx="8623915" cy="5112568"/>
          </a:xfrm>
        </p:spPr>
        <p:txBody>
          <a:bodyPr>
            <a:noAutofit/>
          </a:bodyPr>
          <a:lstStyle/>
          <a:p>
            <a:pPr marL="989013" lvl="1" indent="-485775" algn="just">
              <a:lnSpc>
                <a:spcPct val="100000"/>
              </a:lnSpc>
              <a:spcBef>
                <a:spcPts val="600"/>
              </a:spcBef>
              <a:buClr>
                <a:schemeClr val="accent1"/>
              </a:buClr>
              <a:buFont typeface="+mj-lt"/>
              <a:buAutoNum type="arabicPeriod" startAt="8"/>
            </a:pPr>
            <a:r>
              <a:rPr lang="pl-PL" sz="2000" dirty="0">
                <a:solidFill>
                  <a:srgbClr val="000000"/>
                </a:solidFill>
              </a:rPr>
              <a:t>d</a:t>
            </a:r>
            <a:r>
              <a:rPr lang="pl-PL" sz="2000" dirty="0" smtClean="0">
                <a:solidFill>
                  <a:srgbClr val="000000"/>
                </a:solidFill>
              </a:rPr>
              <a:t>ekretację według klasyfikacji budżetowej (dział, rozdział, paragraf),</a:t>
            </a:r>
            <a:endParaRPr lang="pl-PL" sz="2000" dirty="0">
              <a:latin typeface="Calibri" panose="020F0502020204030204" pitchFamily="34" charset="0"/>
              <a:ea typeface="Calibri" panose="020F0502020204030204" pitchFamily="34" charset="0"/>
              <a:cs typeface="Times New Roman" panose="02020603050405020304" pitchFamily="18" charset="0"/>
            </a:endParaRPr>
          </a:p>
          <a:p>
            <a:pPr marL="989013" lvl="1" indent="-485775" algn="just">
              <a:lnSpc>
                <a:spcPct val="100000"/>
              </a:lnSpc>
              <a:spcBef>
                <a:spcPts val="600"/>
              </a:spcBef>
              <a:buClr>
                <a:schemeClr val="accent1"/>
              </a:buClr>
              <a:buFont typeface="+mj-lt"/>
              <a:buAutoNum type="arabicPeriod" startAt="8"/>
            </a:pPr>
            <a:r>
              <a:rPr lang="pl-PL" sz="2000" dirty="0">
                <a:solidFill>
                  <a:srgbClr val="000000"/>
                </a:solidFill>
              </a:rPr>
              <a:t>d</a:t>
            </a:r>
            <a:r>
              <a:rPr lang="pl-PL" sz="2000" dirty="0" smtClean="0">
                <a:solidFill>
                  <a:srgbClr val="000000"/>
                </a:solidFill>
              </a:rPr>
              <a:t>ekretację na kontach (zgodnie z księgami i polityką rachunkowości)</a:t>
            </a:r>
            <a:r>
              <a:rPr lang="pl-PL" sz="2000" dirty="0" smtClean="0">
                <a:latin typeface="Arial" panose="020B0604020202020204" pitchFamily="34" charset="0"/>
                <a:ea typeface="Arial" panose="020B0604020202020204" pitchFamily="34" charset="0"/>
                <a:cs typeface="Times New Roman" panose="02020603050405020304" pitchFamily="18" charset="0"/>
              </a:rPr>
              <a:t>,</a:t>
            </a:r>
          </a:p>
          <a:p>
            <a:pPr marL="989013" lvl="1" indent="-485775" algn="just">
              <a:lnSpc>
                <a:spcPct val="100000"/>
              </a:lnSpc>
              <a:spcBef>
                <a:spcPts val="600"/>
              </a:spcBef>
              <a:buClr>
                <a:schemeClr val="accent1"/>
              </a:buClr>
              <a:buFont typeface="+mj-lt"/>
              <a:buAutoNum type="arabicPeriod" startAt="8"/>
            </a:pPr>
            <a:r>
              <a:rPr lang="pl-PL" sz="2000" dirty="0"/>
              <a:t>z</a:t>
            </a:r>
            <a:r>
              <a:rPr lang="pl-PL" sz="2000" dirty="0" smtClean="0"/>
              <a:t>obowiązanie uregulowano (</a:t>
            </a:r>
            <a:r>
              <a:rPr lang="pl-PL" sz="2000" i="1" dirty="0" smtClean="0"/>
              <a:t>sposób zapłaty: przelew /gotówka – data zapłaty</a:t>
            </a:r>
            <a:r>
              <a:rPr lang="pl-PL" sz="2000" dirty="0" smtClean="0"/>
              <a:t>)</a:t>
            </a:r>
          </a:p>
          <a:p>
            <a:pPr marL="989013" lvl="1" indent="-485775" algn="just">
              <a:lnSpc>
                <a:spcPct val="100000"/>
              </a:lnSpc>
              <a:spcBef>
                <a:spcPts val="600"/>
              </a:spcBef>
              <a:buClr>
                <a:schemeClr val="accent1"/>
              </a:buClr>
              <a:buFont typeface="+mj-lt"/>
              <a:buAutoNum type="arabicPeriod" startAt="8"/>
            </a:pPr>
            <a:r>
              <a:rPr lang="pl-PL" sz="2000" dirty="0"/>
              <a:t>k</a:t>
            </a:r>
            <a:r>
              <a:rPr lang="pl-PL" sz="2000" dirty="0" smtClean="0"/>
              <a:t>wotę poniesioną z innych źródeł zewnętrznych:</a:t>
            </a:r>
          </a:p>
          <a:p>
            <a:pPr lvl="2" algn="just">
              <a:lnSpc>
                <a:spcPct val="100000"/>
              </a:lnSpc>
              <a:spcBef>
                <a:spcPts val="600"/>
              </a:spcBef>
              <a:buClr>
                <a:schemeClr val="accent1"/>
              </a:buClr>
              <a:buFont typeface="Wingdings" panose="05000000000000000000" pitchFamily="2" charset="2"/>
              <a:buChar char="q"/>
            </a:pPr>
            <a:r>
              <a:rPr lang="pl-PL" sz="2000" dirty="0" smtClean="0"/>
              <a:t>dla całej faktury</a:t>
            </a:r>
          </a:p>
          <a:p>
            <a:pPr lvl="2" algn="just">
              <a:lnSpc>
                <a:spcPct val="100000"/>
              </a:lnSpc>
              <a:spcBef>
                <a:spcPts val="600"/>
              </a:spcBef>
              <a:buClr>
                <a:schemeClr val="accent1"/>
              </a:buClr>
              <a:buFont typeface="Wingdings" panose="05000000000000000000" pitchFamily="2" charset="2"/>
              <a:buChar char="q"/>
            </a:pPr>
            <a:r>
              <a:rPr lang="pl-PL" sz="2000" dirty="0" smtClean="0"/>
              <a:t>dla kosztu kwalifikowanego</a:t>
            </a:r>
          </a:p>
          <a:p>
            <a:pPr marL="989013" lvl="1" indent="-485775" algn="just">
              <a:lnSpc>
                <a:spcPct val="100000"/>
              </a:lnSpc>
              <a:spcBef>
                <a:spcPts val="600"/>
              </a:spcBef>
              <a:buClr>
                <a:schemeClr val="accent1"/>
              </a:buClr>
              <a:buFont typeface="+mj-lt"/>
              <a:buAutoNum type="arabicPeriod" startAt="8"/>
            </a:pPr>
            <a:r>
              <a:rPr lang="pl-PL" sz="2000" dirty="0" smtClean="0"/>
              <a:t>informacje </a:t>
            </a:r>
            <a:r>
              <a:rPr lang="pl-PL" sz="2000" dirty="0"/>
              <a:t>na temat kwoty wydatków dotyczących cross-</a:t>
            </a:r>
            <a:r>
              <a:rPr lang="pl-PL" sz="2000" dirty="0" err="1"/>
              <a:t>financingu</a:t>
            </a:r>
            <a:r>
              <a:rPr lang="pl-PL" sz="2000" dirty="0"/>
              <a:t>, zakupu gruntu, wkładu rzeczowego, wydatków poniesionych poza obszarem </a:t>
            </a:r>
            <a:r>
              <a:rPr lang="pl-PL" sz="2000" dirty="0" smtClean="0"/>
              <a:t>UE</a:t>
            </a:r>
          </a:p>
          <a:p>
            <a:pPr marL="989013" lvl="1" indent="-485775" algn="just">
              <a:lnSpc>
                <a:spcPct val="100000"/>
              </a:lnSpc>
              <a:spcBef>
                <a:spcPts val="600"/>
              </a:spcBef>
              <a:buClr>
                <a:schemeClr val="accent1"/>
              </a:buClr>
              <a:buFont typeface="+mj-lt"/>
              <a:buAutoNum type="arabicPeriod" startAt="8"/>
            </a:pPr>
            <a:r>
              <a:rPr lang="pl-PL" sz="2000" dirty="0"/>
              <a:t>sposób wyodrębnienia kosztu w ewidencji księgowej (</a:t>
            </a:r>
            <a:r>
              <a:rPr lang="pl-PL" sz="2000" i="1" dirty="0"/>
              <a:t>np. numer kodu księgowego, numery kont analitycznych, słowny opis wyodrębnienia, itp</a:t>
            </a:r>
            <a:r>
              <a:rPr lang="pl-PL" sz="2000" i="1" dirty="0" smtClean="0"/>
              <a:t>.).</a:t>
            </a:r>
            <a:endParaRPr lang="pl-PL" sz="2000" dirty="0" smtClean="0"/>
          </a:p>
          <a:p>
            <a:pPr marL="342900" indent="-342900" algn="just">
              <a:lnSpc>
                <a:spcPct val="100000"/>
              </a:lnSpc>
              <a:spcBef>
                <a:spcPts val="600"/>
              </a:spcBef>
              <a:buFont typeface="+mj-lt"/>
              <a:buAutoNum type="arabicPeriod" startAt="12"/>
            </a:pPr>
            <a:endParaRPr lang="pl-PL" sz="2000"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2880149099"/>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25525" y="899836"/>
            <a:ext cx="8640381" cy="575745"/>
          </a:xfrm>
        </p:spPr>
        <p:txBody>
          <a:bodyPr>
            <a:normAutofit/>
          </a:bodyPr>
          <a:lstStyle/>
          <a:p>
            <a:pPr algn="ctr">
              <a:lnSpc>
                <a:spcPct val="100000"/>
              </a:lnSpc>
            </a:pPr>
            <a:r>
              <a:rPr lang="pl-PL" sz="2400" dirty="0"/>
              <a:t>Prawidłowy opis dokumentów </a:t>
            </a:r>
            <a:r>
              <a:rPr lang="pl-PL" sz="2400" dirty="0" smtClean="0"/>
              <a:t>księgowych</a:t>
            </a:r>
            <a:endParaRPr lang="pl-PL" sz="2200" dirty="0"/>
          </a:p>
        </p:txBody>
      </p:sp>
      <p:sp>
        <p:nvSpPr>
          <p:cNvPr id="3" name="Symbol zastępczy zawartości 2"/>
          <p:cNvSpPr>
            <a:spLocks noGrp="1"/>
          </p:cNvSpPr>
          <p:nvPr>
            <p:ph idx="1"/>
          </p:nvPr>
        </p:nvSpPr>
        <p:spPr>
          <a:xfrm>
            <a:off x="1025524" y="1691605"/>
            <a:ext cx="8650103" cy="4968234"/>
          </a:xfrm>
        </p:spPr>
        <p:txBody>
          <a:bodyPr>
            <a:noAutofit/>
          </a:bodyPr>
          <a:lstStyle/>
          <a:p>
            <a:pPr marL="361950" indent="-361950" algn="just">
              <a:lnSpc>
                <a:spcPct val="110000"/>
              </a:lnSpc>
              <a:buNone/>
            </a:pPr>
            <a:r>
              <a:rPr lang="pl-PL" sz="2000" dirty="0" smtClean="0"/>
              <a:t>&lt;  w </a:t>
            </a:r>
            <a:r>
              <a:rPr lang="pl-PL" sz="2000" dirty="0"/>
              <a:t>przypadku, gdy dokument księgowy nie zawiera wystarczająco miejsca na kompletny opis, możesz umieścić część opisu na dodatkowej kartce złączonej w trwały sposób z oryginałem dokumentu. Jednak w takim przypadku na oryginale dokumentu musisz umieścić odpowiednią adnotację, np.: „</a:t>
            </a:r>
            <a:r>
              <a:rPr lang="pl-PL" sz="2000" b="1" dirty="0"/>
              <a:t>opis do faktury w załączniku</a:t>
            </a:r>
            <a:r>
              <a:rPr lang="pl-PL" sz="2000" dirty="0"/>
              <a:t>”&gt;</a:t>
            </a:r>
          </a:p>
          <a:p>
            <a:pPr marL="342900" indent="-342900" algn="just">
              <a:lnSpc>
                <a:spcPct val="110000"/>
              </a:lnSpc>
              <a:spcBef>
                <a:spcPts val="600"/>
              </a:spcBef>
              <a:buFont typeface="+mj-lt"/>
              <a:buAutoNum type="arabicPeriod" startAt="12"/>
            </a:pPr>
            <a:endParaRPr lang="pl-PL" sz="2000" i="1" dirty="0" smtClean="0"/>
          </a:p>
          <a:p>
            <a:pPr marL="361950" indent="-361950" algn="just">
              <a:lnSpc>
                <a:spcPct val="110000"/>
              </a:lnSpc>
              <a:spcBef>
                <a:spcPts val="600"/>
              </a:spcBef>
              <a:buNone/>
            </a:pPr>
            <a:r>
              <a:rPr lang="pl-PL" sz="2000" b="1" dirty="0" smtClean="0"/>
              <a:t>&lt; na </a:t>
            </a:r>
            <a:r>
              <a:rPr lang="pl-PL" sz="2000" b="1" dirty="0"/>
              <a:t>opisie do faktury należy uwzględnić wszystkie punkty wyodrębnione na wzorze. Jeżeli któryś z punktów nie dotyczy, należy w miejscu wyznaczonym do uzupełnienia wpisać nie dotyczy. Ponadto w przypadku gdy na fakturze widnieje już jakiś zapis jaki musi zostać wyodrębniony na opisie do faktury, to nie należy go powielać &gt;</a:t>
            </a:r>
            <a:endParaRPr lang="pl-PL" sz="2000" dirty="0"/>
          </a:p>
          <a:p>
            <a:pPr marL="0" indent="0" algn="just">
              <a:lnSpc>
                <a:spcPct val="110000"/>
              </a:lnSpc>
              <a:spcBef>
                <a:spcPts val="600"/>
              </a:spcBef>
              <a:buNone/>
            </a:pPr>
            <a:endParaRPr lang="pl-PL" sz="2000" dirty="0" smtClean="0"/>
          </a:p>
          <a:p>
            <a:pPr marL="342900" indent="-342900" algn="just">
              <a:lnSpc>
                <a:spcPct val="110000"/>
              </a:lnSpc>
              <a:spcBef>
                <a:spcPts val="600"/>
              </a:spcBef>
              <a:buFont typeface="+mj-lt"/>
              <a:buAutoNum type="arabicPeriod" startAt="12"/>
            </a:pPr>
            <a:endParaRPr lang="pl-PL" sz="2000"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619251985"/>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25525" y="899836"/>
            <a:ext cx="8640381" cy="575745"/>
          </a:xfrm>
        </p:spPr>
        <p:txBody>
          <a:bodyPr>
            <a:normAutofit/>
          </a:bodyPr>
          <a:lstStyle/>
          <a:p>
            <a:pPr algn="ctr">
              <a:lnSpc>
                <a:spcPct val="100000"/>
              </a:lnSpc>
            </a:pPr>
            <a:r>
              <a:rPr lang="pl-PL" sz="2400" dirty="0"/>
              <a:t>Prawidłowy opis dokumentów </a:t>
            </a:r>
            <a:r>
              <a:rPr lang="pl-PL" sz="2400" dirty="0" smtClean="0"/>
              <a:t>księgowych</a:t>
            </a:r>
            <a:endParaRPr lang="pl-PL" sz="2200" dirty="0"/>
          </a:p>
        </p:txBody>
      </p:sp>
      <p:sp>
        <p:nvSpPr>
          <p:cNvPr id="3" name="Symbol zastępczy zawartości 2"/>
          <p:cNvSpPr>
            <a:spLocks noGrp="1"/>
          </p:cNvSpPr>
          <p:nvPr>
            <p:ph idx="1"/>
          </p:nvPr>
        </p:nvSpPr>
        <p:spPr>
          <a:xfrm>
            <a:off x="1025525" y="1979637"/>
            <a:ext cx="8639470" cy="4968552"/>
          </a:xfrm>
        </p:spPr>
        <p:txBody>
          <a:bodyPr>
            <a:noAutofit/>
          </a:bodyPr>
          <a:lstStyle/>
          <a:p>
            <a:pPr marL="265113" indent="-265113" algn="just">
              <a:lnSpc>
                <a:spcPct val="110000"/>
              </a:lnSpc>
              <a:buNone/>
            </a:pPr>
            <a:r>
              <a:rPr lang="pl-PL" sz="2000" b="1" dirty="0" smtClean="0"/>
              <a:t>&lt; w </a:t>
            </a:r>
            <a:r>
              <a:rPr lang="pl-PL" sz="2000" b="1" dirty="0"/>
              <a:t>przypadku, gdy faktura zostanie wykazana w kilku wnioskach o płatność należy dodatkowo podać kwotę wydatku kwalifikowalnego i dofinansowania odrębnie dla każdego wniosku o płatność z jednoczesnym wykazaniem numeru wniosku o płatność</a:t>
            </a:r>
            <a:r>
              <a:rPr lang="pl-PL" sz="2000" b="1" dirty="0" smtClean="0"/>
              <a:t>&gt;</a:t>
            </a:r>
          </a:p>
          <a:p>
            <a:pPr marL="0" indent="0" algn="just">
              <a:lnSpc>
                <a:spcPct val="110000"/>
              </a:lnSpc>
              <a:buNone/>
            </a:pPr>
            <a:endParaRPr lang="pl-PL" sz="2000" dirty="0"/>
          </a:p>
          <a:p>
            <a:pPr marL="265113" indent="-265113" algn="just">
              <a:lnSpc>
                <a:spcPct val="110000"/>
              </a:lnSpc>
              <a:buNone/>
            </a:pPr>
            <a:r>
              <a:rPr lang="pl-PL" sz="2000" b="1" dirty="0"/>
              <a:t>&lt;</a:t>
            </a:r>
            <a:r>
              <a:rPr lang="pl-PL" sz="2000" dirty="0"/>
              <a:t> </a:t>
            </a:r>
            <a:r>
              <a:rPr lang="pl-PL" sz="2000" b="1" dirty="0"/>
              <a:t>na oryginale każdej faktury lub dokumencie o równoważnej wartości dowodowej jesteś zobowiązany umieścić opis zgodnie z wzorem opisu faktury. Faktura lub inny dokument o równoważnej wartości dowodowej musisz opisać przed wykonaniem odwzorowania cyfrowego (skanu) dokumentu </a:t>
            </a:r>
            <a:r>
              <a:rPr lang="pl-PL" sz="2000" b="1" dirty="0" smtClean="0"/>
              <a:t>&gt;</a:t>
            </a:r>
          </a:p>
          <a:p>
            <a:pPr marL="265113" indent="-265113" algn="just">
              <a:lnSpc>
                <a:spcPct val="110000"/>
              </a:lnSpc>
              <a:buNone/>
            </a:pPr>
            <a:endParaRPr lang="pl-PL" sz="2000" dirty="0" smtClean="0"/>
          </a:p>
          <a:p>
            <a:pPr marL="265113" indent="-265113" algn="just">
              <a:lnSpc>
                <a:spcPct val="110000"/>
              </a:lnSpc>
              <a:buNone/>
            </a:pPr>
            <a:r>
              <a:rPr lang="pl-PL" sz="2000" b="1" dirty="0">
                <a:solidFill>
                  <a:srgbClr val="000000"/>
                </a:solidFill>
                <a:hlinkClick r:id="rId2"/>
              </a:rPr>
              <a:t>https://</a:t>
            </a:r>
            <a:r>
              <a:rPr lang="pl-PL" sz="2000" b="1" dirty="0" smtClean="0">
                <a:solidFill>
                  <a:srgbClr val="000000"/>
                </a:solidFill>
                <a:hlinkClick r:id="rId2"/>
              </a:rPr>
              <a:t>funduszeue.slaskie.pl/dokument/zestawienie_dok_do_rozliczania_projektow_v3</a:t>
            </a:r>
            <a:endParaRPr lang="pl-PL" sz="2000" dirty="0"/>
          </a:p>
          <a:p>
            <a:pPr marL="0" indent="0" algn="just">
              <a:lnSpc>
                <a:spcPct val="110000"/>
              </a:lnSpc>
              <a:spcBef>
                <a:spcPts val="600"/>
              </a:spcBef>
              <a:buNone/>
            </a:pPr>
            <a:endParaRPr lang="pl-PL" sz="2000" dirty="0" smtClean="0"/>
          </a:p>
          <a:p>
            <a:pPr marL="342900" indent="-342900" algn="just">
              <a:lnSpc>
                <a:spcPct val="110000"/>
              </a:lnSpc>
              <a:spcBef>
                <a:spcPts val="600"/>
              </a:spcBef>
              <a:buFont typeface="+mj-lt"/>
              <a:buAutoNum type="arabicPeriod" startAt="12"/>
            </a:pPr>
            <a:endParaRPr lang="pl-PL"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1755859525"/>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97434" y="2267669"/>
            <a:ext cx="8586126" cy="2664296"/>
          </a:xfrm>
        </p:spPr>
        <p:txBody>
          <a:bodyPr>
            <a:normAutofit/>
          </a:bodyPr>
          <a:lstStyle/>
          <a:p>
            <a:pPr algn="ctr">
              <a:lnSpc>
                <a:spcPct val="150000"/>
              </a:lnSpc>
            </a:pPr>
            <a:r>
              <a:rPr lang="pl-PL" dirty="0"/>
              <a:t>Poprawność i kompletność danych wykazywanych we wnioskach o płatność, wynikających z dokumentów księgowych</a:t>
            </a:r>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3436730701"/>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25525" y="899836"/>
            <a:ext cx="8640381" cy="791769"/>
          </a:xfrm>
        </p:spPr>
        <p:txBody>
          <a:bodyPr>
            <a:normAutofit fontScale="90000"/>
          </a:bodyPr>
          <a:lstStyle/>
          <a:p>
            <a:pPr algn="ctr">
              <a:lnSpc>
                <a:spcPct val="100000"/>
              </a:lnSpc>
            </a:pPr>
            <a:r>
              <a:rPr lang="pl-PL" sz="2400" dirty="0"/>
              <a:t>Poprawność i kompletność danych wykazywanych we wnioskach o płatność, wynikających z dokumentów księgowych</a:t>
            </a:r>
            <a:endParaRPr lang="pl-PL" sz="2200" dirty="0"/>
          </a:p>
        </p:txBody>
      </p:sp>
      <p:sp>
        <p:nvSpPr>
          <p:cNvPr id="3" name="Symbol zastępczy zawartości 2"/>
          <p:cNvSpPr>
            <a:spLocks noGrp="1"/>
          </p:cNvSpPr>
          <p:nvPr>
            <p:ph idx="1"/>
          </p:nvPr>
        </p:nvSpPr>
        <p:spPr>
          <a:xfrm>
            <a:off x="1025907" y="1979837"/>
            <a:ext cx="8640382" cy="5040360"/>
          </a:xfrm>
        </p:spPr>
        <p:txBody>
          <a:bodyPr>
            <a:normAutofit/>
          </a:bodyPr>
          <a:lstStyle/>
          <a:p>
            <a:pPr marL="0" indent="0" algn="just">
              <a:buNone/>
            </a:pPr>
            <a:r>
              <a:rPr lang="pl-PL" sz="2000" b="1" dirty="0" smtClean="0"/>
              <a:t>Do wniosku o płatność należy dołączyć:</a:t>
            </a:r>
            <a:endParaRPr lang="pl-PL" sz="2000" dirty="0"/>
          </a:p>
          <a:p>
            <a:pPr marL="361950" indent="-361950" algn="just">
              <a:buFont typeface="Wingdings" panose="05000000000000000000" pitchFamily="2" charset="2"/>
              <a:buChar char="q"/>
            </a:pPr>
            <a:r>
              <a:rPr lang="pl-PL" sz="2000" dirty="0" smtClean="0"/>
              <a:t>faktury </a:t>
            </a:r>
            <a:r>
              <a:rPr lang="pl-PL" sz="2000" dirty="0"/>
              <a:t>lub </a:t>
            </a:r>
            <a:r>
              <a:rPr lang="pl-PL" sz="2000" dirty="0" smtClean="0"/>
              <a:t>inne dokumenty </a:t>
            </a:r>
            <a:r>
              <a:rPr lang="pl-PL" sz="2000" dirty="0"/>
              <a:t>o równoważnej wartości dowodowej w tym przejściowe świadectwa płatności. </a:t>
            </a:r>
            <a:endParaRPr lang="pl-PL" sz="2000" dirty="0" smtClean="0"/>
          </a:p>
          <a:p>
            <a:pPr marL="361950" indent="-361950" algn="just">
              <a:buFont typeface="Wingdings" panose="05000000000000000000" pitchFamily="2" charset="2"/>
              <a:buChar char="q"/>
            </a:pPr>
            <a:r>
              <a:rPr lang="pl-PL" sz="2000" dirty="0" smtClean="0"/>
              <a:t>dokumenty potwierdzające </a:t>
            </a:r>
            <a:r>
              <a:rPr lang="pl-PL" sz="2000" dirty="0"/>
              <a:t>odbiór urządzeń/sprzętu/dostaw/robót budowlanych lub wykonanie prac. </a:t>
            </a:r>
            <a:endParaRPr lang="pl-PL" sz="2000" dirty="0" smtClean="0"/>
          </a:p>
          <a:p>
            <a:pPr marL="0" indent="0" algn="just">
              <a:buNone/>
            </a:pPr>
            <a:r>
              <a:rPr lang="pl-PL" sz="2000" dirty="0" smtClean="0"/>
              <a:t>Dokumenty </a:t>
            </a:r>
            <a:r>
              <a:rPr lang="pl-PL" sz="2000" dirty="0"/>
              <a:t>potwierdzające wykonanie usługi / dostawę towaru / wykonanie robót, muszą pozwolić na identyfikację wykonanych prac/ dostaw/ usług wg rodzaju, ilości i wartości, w odniesieniu do wydatków kwalifikowalnych zaplanowanych we wniosku o dofinansowanie.</a:t>
            </a:r>
          </a:p>
          <a:p>
            <a:pPr marL="361950" indent="-361950" algn="just">
              <a:buFont typeface="Wingdings" panose="05000000000000000000" pitchFamily="2" charset="2"/>
              <a:buChar char="q"/>
            </a:pPr>
            <a:r>
              <a:rPr lang="pl-PL" sz="2000" dirty="0" smtClean="0"/>
              <a:t>wyciągi bankowe lub przelewy bankowe </a:t>
            </a:r>
            <a:r>
              <a:rPr lang="pl-PL" sz="2000" dirty="0"/>
              <a:t>lub </a:t>
            </a:r>
            <a:r>
              <a:rPr lang="pl-PL" sz="2000" dirty="0" smtClean="0"/>
              <a:t>inny dokument potwierdzający </a:t>
            </a:r>
            <a:r>
              <a:rPr lang="pl-PL" sz="2000" dirty="0"/>
              <a:t>poniesienie </a:t>
            </a:r>
            <a:r>
              <a:rPr lang="pl-PL" sz="2000" dirty="0" smtClean="0"/>
              <a:t>wydatków np</a:t>
            </a:r>
            <a:r>
              <a:rPr lang="pl-PL" sz="2000" dirty="0"/>
              <a:t>. potwierdzenia przelewów, wyciągi bankowe, dowody KP, KW, raporty kasowe</a:t>
            </a:r>
            <a:r>
              <a:rPr lang="pl-PL" sz="2000" dirty="0" smtClean="0"/>
              <a:t>,</a:t>
            </a:r>
          </a:p>
          <a:p>
            <a:pPr marL="361950" indent="-361950" algn="just">
              <a:buFont typeface="Wingdings" panose="05000000000000000000" pitchFamily="2" charset="2"/>
              <a:buChar char="q"/>
            </a:pPr>
            <a:r>
              <a:rPr lang="pl-PL" sz="2000" dirty="0" smtClean="0"/>
              <a:t>inne dokumenty wyszczególnione w instrukcji oraz w Przewodniku dla beneficjentów</a:t>
            </a:r>
            <a:endParaRPr lang="pl-PL" sz="2000"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116935984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12118C9C-56A6-4451-8007-C4E5EE3584FA}"/>
              </a:ext>
            </a:extLst>
          </p:cNvPr>
          <p:cNvSpPr>
            <a:spLocks noGrp="1"/>
          </p:cNvSpPr>
          <p:nvPr>
            <p:ph type="title"/>
          </p:nvPr>
        </p:nvSpPr>
        <p:spPr>
          <a:xfrm>
            <a:off x="1025525" y="899836"/>
            <a:ext cx="8640381" cy="791769"/>
          </a:xfrm>
        </p:spPr>
        <p:txBody>
          <a:bodyPr>
            <a:normAutofit fontScale="90000"/>
          </a:bodyPr>
          <a:lstStyle/>
          <a:p>
            <a:pPr algn="ctr">
              <a:lnSpc>
                <a:spcPct val="100000"/>
              </a:lnSpc>
            </a:pPr>
            <a:r>
              <a:rPr lang="pl-PL" sz="2400" dirty="0"/>
              <a:t>Poprawność i kompletność danych wykazywanych we wnioskach o płatność, wynikających z dokumentów księgowych</a:t>
            </a:r>
            <a:endParaRPr lang="pl-PL" sz="2200" dirty="0"/>
          </a:p>
        </p:txBody>
      </p:sp>
      <p:sp>
        <p:nvSpPr>
          <p:cNvPr id="3" name="Symbol zastępczy zawartości 2"/>
          <p:cNvSpPr>
            <a:spLocks noGrp="1"/>
          </p:cNvSpPr>
          <p:nvPr>
            <p:ph idx="1"/>
          </p:nvPr>
        </p:nvSpPr>
        <p:spPr>
          <a:xfrm>
            <a:off x="1025526" y="1979837"/>
            <a:ext cx="8658034" cy="5256384"/>
          </a:xfrm>
        </p:spPr>
        <p:txBody>
          <a:bodyPr>
            <a:normAutofit fontScale="85000" lnSpcReduction="20000"/>
          </a:bodyPr>
          <a:lstStyle/>
          <a:p>
            <a:pPr marL="0" indent="0">
              <a:buNone/>
            </a:pPr>
            <a:r>
              <a:rPr lang="pl-PL" sz="2000" b="1" dirty="0"/>
              <a:t>Przy </a:t>
            </a:r>
            <a:r>
              <a:rPr lang="pl-PL" sz="2000" b="1" dirty="0" smtClean="0">
                <a:solidFill>
                  <a:srgbClr val="C00000"/>
                </a:solidFill>
              </a:rPr>
              <a:t>złożeniu pierwszego wniosku </a:t>
            </a:r>
            <a:r>
              <a:rPr lang="pl-PL" sz="2000" b="1" dirty="0">
                <a:solidFill>
                  <a:srgbClr val="C00000"/>
                </a:solidFill>
              </a:rPr>
              <a:t>o płatność </a:t>
            </a:r>
            <a:r>
              <a:rPr lang="pl-PL" sz="2000" b="1" dirty="0"/>
              <a:t>Beneficjent </a:t>
            </a:r>
            <a:r>
              <a:rPr lang="pl-PL" sz="2000" b="1" dirty="0" smtClean="0"/>
              <a:t>ma obowiązek </a:t>
            </a:r>
            <a:r>
              <a:rPr lang="pl-PL" sz="2000" b="1" dirty="0"/>
              <a:t>dołączyć</a:t>
            </a:r>
            <a:r>
              <a:rPr lang="pl-PL" sz="2000" b="1" dirty="0" smtClean="0"/>
              <a:t>:</a:t>
            </a:r>
            <a:endParaRPr lang="pl-PL" sz="2000" dirty="0"/>
          </a:p>
          <a:p>
            <a:pPr marL="269875" indent="-269875" algn="just">
              <a:lnSpc>
                <a:spcPct val="120000"/>
              </a:lnSpc>
              <a:spcBef>
                <a:spcPts val="600"/>
              </a:spcBef>
              <a:spcAft>
                <a:spcPts val="0"/>
              </a:spcAft>
              <a:buFont typeface="Wingdings" panose="05000000000000000000" pitchFamily="2" charset="2"/>
              <a:buChar char="Ø"/>
            </a:pPr>
            <a:r>
              <a:rPr lang="pl-PL" sz="2100" dirty="0"/>
              <a:t>indywidualną interpretację prawa podatkowego dla projektów, dla których podatek VAT stanowi koszt kwalifikowalny:</a:t>
            </a:r>
          </a:p>
          <a:p>
            <a:pPr marL="503971" lvl="1" indent="0" algn="just">
              <a:lnSpc>
                <a:spcPct val="120000"/>
              </a:lnSpc>
              <a:spcBef>
                <a:spcPts val="600"/>
              </a:spcBef>
              <a:buNone/>
            </a:pPr>
            <a:r>
              <a:rPr lang="pl-PL" sz="2100" dirty="0"/>
              <a:t>• wartości całkowitej co najmniej 5 mln euro,</a:t>
            </a:r>
          </a:p>
          <a:p>
            <a:pPr marL="503971" lvl="1" indent="0" algn="just">
              <a:lnSpc>
                <a:spcPct val="120000"/>
              </a:lnSpc>
              <a:spcBef>
                <a:spcPts val="600"/>
              </a:spcBef>
              <a:buNone/>
            </a:pPr>
            <a:r>
              <a:rPr lang="pl-PL" sz="2100" dirty="0"/>
              <a:t>• projektów podlegających zasadom pomocy publicznej (nie dotyczy pomocy de </a:t>
            </a:r>
            <a:r>
              <a:rPr lang="pl-PL" sz="2100" dirty="0" err="1"/>
              <a:t>minimis</a:t>
            </a:r>
            <a:r>
              <a:rPr lang="pl-PL" sz="2100" dirty="0"/>
              <a:t>), bez względu na ich wartość.;</a:t>
            </a:r>
          </a:p>
          <a:p>
            <a:pPr marL="269875" indent="-269875" algn="just">
              <a:lnSpc>
                <a:spcPct val="120000"/>
              </a:lnSpc>
              <a:spcBef>
                <a:spcPts val="600"/>
              </a:spcBef>
              <a:spcAft>
                <a:spcPts val="0"/>
              </a:spcAft>
              <a:buFont typeface="Wingdings" panose="05000000000000000000" pitchFamily="2" charset="2"/>
              <a:buChar char="Ø"/>
            </a:pPr>
            <a:r>
              <a:rPr lang="pl-PL" sz="2100" dirty="0"/>
              <a:t>oświadczenie beneficjenta o sposobie wyodrębnienia kosztów w ramach projektu (np. numer kodu księgowego, numery kont analitycznych, słowny opis wyodrębnienia, itp.)- zgodnie ze wzorem stanowiącym element zasad realizacji FE SL 2021-2027; </a:t>
            </a:r>
          </a:p>
          <a:p>
            <a:pPr marL="269875" indent="-269875" algn="just">
              <a:lnSpc>
                <a:spcPct val="120000"/>
              </a:lnSpc>
              <a:spcBef>
                <a:spcPts val="600"/>
              </a:spcBef>
              <a:spcAft>
                <a:spcPts val="0"/>
              </a:spcAft>
              <a:buFont typeface="Wingdings" panose="05000000000000000000" pitchFamily="2" charset="2"/>
              <a:buChar char="Ø"/>
            </a:pPr>
            <a:r>
              <a:rPr lang="pl-PL" sz="2100" dirty="0"/>
              <a:t>w przypadku projektów partnerskich oświadczenie partnerów o numerze rachunku bankowego, do obsługi projektu - zgodnie ze wzorem stanowiącym element zasad realizacji FE SL 2021-2027; </a:t>
            </a:r>
          </a:p>
          <a:p>
            <a:pPr marL="269875" indent="-269875" algn="just">
              <a:lnSpc>
                <a:spcPct val="120000"/>
              </a:lnSpc>
              <a:spcBef>
                <a:spcPts val="600"/>
              </a:spcBef>
              <a:spcAft>
                <a:spcPts val="0"/>
              </a:spcAft>
              <a:buFont typeface="Wingdings" panose="05000000000000000000" pitchFamily="2" charset="2"/>
              <a:buChar char="Ø"/>
            </a:pPr>
            <a:r>
              <a:rPr lang="pl-PL" sz="2100" dirty="0"/>
              <a:t>listę osób upoważnionych do podpisywania dokumentów związanych z realizacją projektu - zgodnie ze wzorem stanowiącym element zasad realizacji FE SL 2021-2027; </a:t>
            </a:r>
            <a:endParaRPr lang="pl-PL" sz="2100" dirty="0"/>
          </a:p>
        </p:txBody>
      </p:sp>
      <p:sp>
        <p:nvSpPr>
          <p:cNvPr id="6" name="Symbol zastępczy daty 1">
            <a:extLst>
              <a:ext uri="{FF2B5EF4-FFF2-40B4-BE49-F238E27FC236}">
                <a16:creationId xmlns:a16="http://schemas.microsoft.com/office/drawing/2014/main" xmlns="" id="{01A395D3-35E7-4FC6-9F13-A51704F85134}"/>
              </a:ext>
            </a:extLst>
          </p:cNvPr>
          <p:cNvSpPr txBox="1">
            <a:spLocks/>
          </p:cNvSpPr>
          <p:nvPr/>
        </p:nvSpPr>
        <p:spPr>
          <a:xfrm>
            <a:off x="7883716" y="539750"/>
            <a:ext cx="1799844" cy="349114"/>
          </a:xfrm>
          <a:prstGeom prst="rect">
            <a:avLst/>
          </a:prstGeom>
          <a:noFill/>
        </p:spPr>
        <p:txBody>
          <a:bodyPr vert="horz" lIns="0" tIns="72000" rIns="0" bIns="72000" rtlCol="0" anchor="ctr" anchorCtr="0"/>
          <a:lstStyle>
            <a:defPPr>
              <a:defRPr lang="en-US"/>
            </a:defPPr>
            <a:lvl1pPr marL="0" algn="r" defTabSz="457200" rtl="0" eaLnBrk="1" latinLnBrk="0" hangingPunct="1">
              <a:defRPr sz="1000" kern="1200">
                <a:solidFill>
                  <a:schemeClr val="tx2"/>
                </a:solidFill>
                <a:latin typeface="Open Sans" pitchFamily="2" charset="0"/>
                <a:ea typeface="Open Sans" pitchFamily="2" charset="0"/>
                <a:cs typeface="Open Sans" pitchFamily="2"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385F5-A64F-428D-9CAC-5D502640F501}" type="datetime1">
              <a:rPr lang="pl-PL" sz="1400" smtClean="0"/>
              <a:pPr/>
              <a:t>2024-11-24</a:t>
            </a:fld>
            <a:endParaRPr lang="pl-PL" sz="1400" dirty="0"/>
          </a:p>
        </p:txBody>
      </p:sp>
    </p:spTree>
    <p:extLst>
      <p:ext uri="{BB962C8B-B14F-4D97-AF65-F5344CB8AC3E}">
        <p14:creationId xmlns:p14="http://schemas.microsoft.com/office/powerpoint/2010/main" val="408074418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Niestandardowy 8">
      <a:dk1>
        <a:srgbClr val="000000"/>
      </a:dk1>
      <a:lt1>
        <a:srgbClr val="FFFFFF"/>
      </a:lt1>
      <a:dk2>
        <a:srgbClr val="002073"/>
      </a:dk2>
      <a:lt2>
        <a:srgbClr val="FFFFFF"/>
      </a:lt2>
      <a:accent1>
        <a:srgbClr val="003399"/>
      </a:accent1>
      <a:accent2>
        <a:srgbClr val="A6D3FF"/>
      </a:accent2>
      <a:accent3>
        <a:srgbClr val="FFD618"/>
      </a:accent3>
      <a:accent4>
        <a:srgbClr val="0051B0"/>
      </a:accent4>
      <a:accent5>
        <a:srgbClr val="6BB1E2"/>
      </a:accent5>
      <a:accent6>
        <a:srgbClr val="FFE60B"/>
      </a:accent6>
      <a:hlink>
        <a:srgbClr val="0563C1"/>
      </a:hlink>
      <a:folHlink>
        <a:srgbClr val="954F72"/>
      </a:folHlink>
    </a:clrScheme>
    <a:fontScheme name="Niestandardowy 3">
      <a:majorFont>
        <a:latin typeface="Sans Serif Collection"/>
        <a:ea typeface=""/>
        <a:cs typeface=""/>
      </a:majorFont>
      <a:minorFont>
        <a:latin typeface="Sans Serif Collection"/>
        <a:ea typeface=""/>
        <a:cs typeface=""/>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ja1" id="{436F5452-C95B-4D43-A1C6-1CA5BE69C951}" vid="{ABE25C27-1E66-47F3-AA86-B88226738C33}"/>
    </a:ext>
  </a:extLst>
</a:theme>
</file>

<file path=ppt/theme/theme2.xml><?xml version="1.0" encoding="utf-8"?>
<a:theme xmlns:a="http://schemas.openxmlformats.org/drawingml/2006/main" name="1_Motyw pakietu Office">
  <a:themeElements>
    <a:clrScheme name="Motyw pakietu Office">
      <a:dk1>
        <a:srgbClr val="000000"/>
      </a:dk1>
      <a:lt1>
        <a:srgbClr val="FFFFFF"/>
      </a:lt1>
      <a:dk2>
        <a:srgbClr val="A7A7A7"/>
      </a:dk2>
      <a:lt2>
        <a:srgbClr val="535353"/>
      </a:lt2>
      <a:accent1>
        <a:srgbClr val="003399"/>
      </a:accent1>
      <a:accent2>
        <a:srgbClr val="A6D3FF"/>
      </a:accent2>
      <a:accent3>
        <a:srgbClr val="FFD618"/>
      </a:accent3>
      <a:accent4>
        <a:srgbClr val="0051B0"/>
      </a:accent4>
      <a:accent5>
        <a:srgbClr val="6BB1E2"/>
      </a:accent5>
      <a:accent6>
        <a:srgbClr val="FFE60B"/>
      </a:accent6>
      <a:hlink>
        <a:srgbClr val="0000FF"/>
      </a:hlink>
      <a:folHlink>
        <a:srgbClr val="FF00FF"/>
      </a:folHlink>
    </a:clrScheme>
    <a:fontScheme name="Motyw pakietu Office">
      <a:majorFont>
        <a:latin typeface="Helvetica"/>
        <a:ea typeface="Helvetica"/>
        <a:cs typeface="Helvetica"/>
      </a:majorFont>
      <a:minorFont>
        <a:latin typeface="Calibri"/>
        <a:ea typeface="Calibri"/>
        <a:cs typeface="Calibri"/>
      </a:minorFont>
    </a:fontScheme>
    <a:fmtScheme name="Motyw pakietu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2FA1F3B16C8C704DA37A63ACA9CA61DD" ma:contentTypeVersion="14" ma:contentTypeDescription="Utwórz nowy dokument." ma:contentTypeScope="" ma:versionID="3b8d1f156b98b844c2179feaf6fb49f8">
  <xsd:schema xmlns:xsd="http://www.w3.org/2001/XMLSchema" xmlns:xs="http://www.w3.org/2001/XMLSchema" xmlns:p="http://schemas.microsoft.com/office/2006/metadata/properties" xmlns:ns3="d4f64a22-a125-4b7a-afce-4a30c86a8f7c" xmlns:ns4="d47a4560-aee9-43e8-973f-2abd655c26a0" targetNamespace="http://schemas.microsoft.com/office/2006/metadata/properties" ma:root="true" ma:fieldsID="9f70f3c22ece0843ccea75003f12c394" ns3:_="" ns4:_="">
    <xsd:import namespace="d4f64a22-a125-4b7a-afce-4a30c86a8f7c"/>
    <xsd:import namespace="d47a4560-aee9-43e8-973f-2abd655c26a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f64a22-a125-4b7a-afce-4a30c86a8f7c"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47a4560-aee9-43e8-973f-2abd655c26a0" elementFormDefault="qualified">
    <xsd:import namespace="http://schemas.microsoft.com/office/2006/documentManagement/types"/>
    <xsd:import namespace="http://schemas.microsoft.com/office/infopath/2007/PartnerControls"/>
    <xsd:element name="SharedWithUsers" ma:index="12" nillable="true" ma:displayName="Udostępniani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Udostępnione dla — szczegóły" ma:internalName="SharedWithDetails" ma:readOnly="true">
      <xsd:simpleType>
        <xsd:restriction base="dms:Note">
          <xsd:maxLength value="255"/>
        </xsd:restriction>
      </xsd:simpleType>
    </xsd:element>
    <xsd:element name="SharingHintHash" ma:index="14" nillable="true" ma:displayName="Skrót wskazówki dotyczącej udostępniania"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B9266E9-47D5-4BEA-96BB-91834E0157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4f64a22-a125-4b7a-afce-4a30c86a8f7c"/>
    <ds:schemaRef ds:uri="d47a4560-aee9-43e8-973f-2abd655c26a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EAE707B-CAB2-4EF2-9059-DA173A9CEE37}">
  <ds:schemaRefs>
    <ds:schemaRef ds:uri="http://schemas.microsoft.com/sharepoint/v3/contenttype/forms"/>
  </ds:schemaRefs>
</ds:datastoreItem>
</file>

<file path=customXml/itemProps3.xml><?xml version="1.0" encoding="utf-8"?>
<ds:datastoreItem xmlns:ds="http://schemas.openxmlformats.org/officeDocument/2006/customXml" ds:itemID="{60734B14-AD9C-4F5D-B1E5-B1777D81BF07}">
  <ds:schemaRefs>
    <ds:schemaRef ds:uri="http://schemas.microsoft.com/office/2006/documentManagement/types"/>
    <ds:schemaRef ds:uri="http://purl.org/dc/dcmitype/"/>
    <ds:schemaRef ds:uri="http://purl.org/dc/elements/1.1/"/>
    <ds:schemaRef ds:uri="http://schemas.microsoft.com/office/infopath/2007/PartnerControls"/>
    <ds:schemaRef ds:uri="http://schemas.microsoft.com/office/2006/metadata/properties"/>
    <ds:schemaRef ds:uri="d47a4560-aee9-43e8-973f-2abd655c26a0"/>
    <ds:schemaRef ds:uri="http://schemas.openxmlformats.org/package/2006/metadata/core-properties"/>
    <ds:schemaRef ds:uri="d4f64a22-a125-4b7a-afce-4a30c86a8f7c"/>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3819</TotalTime>
  <Words>8957</Words>
  <Application>Microsoft Office PowerPoint</Application>
  <PresentationFormat>Niestandardowy</PresentationFormat>
  <Paragraphs>869</Paragraphs>
  <Slides>137</Slides>
  <Notes>0</Notes>
  <HiddenSlides>0</HiddenSlides>
  <MMClips>0</MMClips>
  <ScaleCrop>false</ScaleCrop>
  <HeadingPairs>
    <vt:vector size="6" baseType="variant">
      <vt:variant>
        <vt:lpstr>Używane czcionki</vt:lpstr>
      </vt:variant>
      <vt:variant>
        <vt:i4>8</vt:i4>
      </vt:variant>
      <vt:variant>
        <vt:lpstr>Motyw</vt:lpstr>
      </vt:variant>
      <vt:variant>
        <vt:i4>2</vt:i4>
      </vt:variant>
      <vt:variant>
        <vt:lpstr>Tytuły slajdów</vt:lpstr>
      </vt:variant>
      <vt:variant>
        <vt:i4>137</vt:i4>
      </vt:variant>
    </vt:vector>
  </HeadingPairs>
  <TitlesOfParts>
    <vt:vector size="147" baseType="lpstr">
      <vt:lpstr>Arial</vt:lpstr>
      <vt:lpstr>Calibri</vt:lpstr>
      <vt:lpstr>Lato</vt:lpstr>
      <vt:lpstr>Open Sans</vt:lpstr>
      <vt:lpstr>Sans Serif Collection</vt:lpstr>
      <vt:lpstr>Times New Roman</vt:lpstr>
      <vt:lpstr>TimesNewRoman</vt:lpstr>
      <vt:lpstr>Wingdings</vt:lpstr>
      <vt:lpstr>Motyw pakietu Office</vt:lpstr>
      <vt:lpstr>1_Motyw pakietu Office</vt:lpstr>
      <vt:lpstr>Ewidencja księgowa w projektach FE SL 2021-2027</vt:lpstr>
      <vt:lpstr>Podstawy prawne prowadzenia wyodrębnionej ewidencji księgowej w perspektywie finansowej 2021-2027</vt:lpstr>
      <vt:lpstr>Podstawy prawne prowadzenia wyodrębnionej ewidencji księgowej w perspektywie finansowej 2021-2027</vt:lpstr>
      <vt:lpstr>Podstawy prawne prowadzenia wyodrębnionej ewidencji księgowej w perspektywie finansowej 2021-2027</vt:lpstr>
      <vt:lpstr>Podstawy prawne prowadzenia wyodrębnionej ewidencji księgowej w perspektywie finansowej 2021-2027</vt:lpstr>
      <vt:lpstr>Podstawy prawne prowadzenia wyodrębnionej ewidencji księgowej w perspektywie finansowej 2021-2027</vt:lpstr>
      <vt:lpstr>Podstawy prawne prowadzenia wyodrębnionej ewidencji księgowej w perspektywie finansowej 2021-2027</vt:lpstr>
      <vt:lpstr>Podstawy prawne prowadzenia wyodrębnionej ewidencji księgowej w perspektywie finansowej 2021-2027</vt:lpstr>
      <vt:lpstr>Podstawy prawne prowadzenia wyodrębnionej ewidencji księgowej w perspektywie finansowej 2021-2027</vt:lpstr>
      <vt:lpstr>Podstawy prawne prowadzenia wyodrębnionej ewidencji księgowej w perspektywie finansowej 2021-2027</vt:lpstr>
      <vt:lpstr>Zasady i sposób prowadzenia wyodrębnionej ewidencji księgowej</vt:lpstr>
      <vt:lpstr>Celem prowadzenia wyodrębnionej ewidencji księgowej projektów</vt:lpstr>
      <vt:lpstr>Zasady i sposób prowadzenia wyodrębnionej ewidencji księgowej</vt:lpstr>
      <vt:lpstr>Zasady i sposób prowadzenia wyodrębnionej ewidencji księgowej</vt:lpstr>
      <vt:lpstr>Zasady i sposób prowadzenia wyodrębnionej ewidencji księgowej</vt:lpstr>
      <vt:lpstr>Zasady i sposób prowadzenia wyodrębnionej ewidencji księgowej</vt:lpstr>
      <vt:lpstr>Beneficjenci prowadzący pełną księgowość</vt:lpstr>
      <vt:lpstr>Beneficjenci prowadzący pełną księgowość</vt:lpstr>
      <vt:lpstr>Podatkowa księga przychodów i rozchodów </vt:lpstr>
      <vt:lpstr>Inne formy prowadzenia ewidencji</vt:lpstr>
      <vt:lpstr>Inne formy prowadzenia ewidencji</vt:lpstr>
      <vt:lpstr>Zastosowanie kodu księgowego</vt:lpstr>
      <vt:lpstr>Zastosowanie kodu księgowego</vt:lpstr>
      <vt:lpstr>Wyodrębniona ewidencji księgowej projektu lub/oraz kodu księgowego w przypadku prowadzenia pełnej księgowości na przykładach</vt:lpstr>
      <vt:lpstr>Prezentacja programu PowerPoint</vt:lpstr>
      <vt:lpstr>WYODRĘBNIENIE EWIDENCJI KOSZTÓW I WYDATKÓW PROJEKTu</vt:lpstr>
      <vt:lpstr>WYODRĘBNIENIE EWIDENCJI KOSZTÓW I WYDATKÓW PROJEKTu</vt:lpstr>
      <vt:lpstr>WYODRĘBNIENIE EWIDENCJI KOSZTÓW I WYDATKÓW PROJEKTu</vt:lpstr>
      <vt:lpstr>WYODRĘBNIENIE EWIDENCJI KOSZTÓW I WYDATKÓW PROJEKTu</vt:lpstr>
      <vt:lpstr>WYODRĘBNIONA EWIDENCJA ŚRODKÓW TRWAŁYCH ORAZ UMORZENIA</vt:lpstr>
      <vt:lpstr>WYODRĘBNIONA EWIDENCJA ŚRODKÓW TRWAŁYCH ORAZ UMORZENIA</vt:lpstr>
      <vt:lpstr>WYODRĘBNIONA EWIDENCJA ŚRODKÓW TRWAŁYCH ORAZ UMORZENIA</vt:lpstr>
      <vt:lpstr>WYODRĘBNIONA EWIDENCJA ŚRODKÓW TRWAŁYCH ORAZ UMORZENIA</vt:lpstr>
      <vt:lpstr>WYODRĘBNIONA EWIDENCJA ŚRODKÓW TRWAŁYCH ORAZ UMORZENIA</vt:lpstr>
      <vt:lpstr>WYODRĘBNIONA EWIDENCJA ŚRODKÓW TRWAŁYCH ORAZ UMORZENIA</vt:lpstr>
      <vt:lpstr>WYODRĘBNIONA EWIDENCJA ŚRODKÓW TRWAŁYCH ORAZ UMORZENIA</vt:lpstr>
      <vt:lpstr>WYODRĘBNIENIE EWIDENCJI W PROJEKTACH INWESTYCYJNYCH</vt:lpstr>
      <vt:lpstr>WYODRĘBNIENIE EWIDENCJI W PROJEKTACH INWESTYCYJNYCH</vt:lpstr>
      <vt:lpstr>WYODRĘBNIENIE EWIDENCJI W PROJEKTACH INWESTYCYJNYCH</vt:lpstr>
      <vt:lpstr>WYODRĘBNIENIE EWIDENCJI W PROJEKTACH INWESTYCYJNYCH</vt:lpstr>
      <vt:lpstr>WYODRĘBNIENIE EWIDENCJI W PROJEKTACH INWESTYCYJNYCH</vt:lpstr>
      <vt:lpstr>WYODRĘBNIENIE EWIDENCJI W PROJEKTACH INWESTYCYJNYCH</vt:lpstr>
      <vt:lpstr>WYODRĘBNIONA EWIDENCJA ŚRODKÓW PIENIĘŻNYCH</vt:lpstr>
      <vt:lpstr>WYODRĘBNIONA EWIDENCJA ŚRODKÓW PIENIĘŻNYCH</vt:lpstr>
      <vt:lpstr>WYODRĘBNIONA EWIDENCJA ŚRODKÓW PIENIĘŻNYCH</vt:lpstr>
      <vt:lpstr>WYODRĘBNIONA EWIDENCJA ŚRODKÓW PIENIĘŻNYCH</vt:lpstr>
      <vt:lpstr>WYODRĘBNIONA EWIDENCJA ŚRODKÓW PIENIĘŻNYCH</vt:lpstr>
      <vt:lpstr>WYODRĘBNIONA EWIDENCJA ŚRODKÓW PIENIĘŻNYCH</vt:lpstr>
      <vt:lpstr>WYODRĘBNIONA EWIDENCJA ŚRODKÓW PIENIĘŻNYCH</vt:lpstr>
      <vt:lpstr>WYODRĘBNIONA EWIDENCJA ROZRACHUNKÓW</vt:lpstr>
      <vt:lpstr>WYODRĘBNIONA EWIDENCJA ROZRACHUNKÓW</vt:lpstr>
      <vt:lpstr>WYODRĘBNIONA EWIDENCJA ROZRACHUNKÓW</vt:lpstr>
      <vt:lpstr>WYODRĘBNIONA EWIDENCJA PRZYCHODÓW</vt:lpstr>
      <vt:lpstr>WYODRĘBNIONA EWIDENCJA PRZYCHODÓW</vt:lpstr>
      <vt:lpstr>EWIDENCJA POZABILANSOWA oraz w arkuszu kalkulacyjnym</vt:lpstr>
      <vt:lpstr>EWIDENCJA POZABILANSOWA oraz w arkuszu kalkulacyjnym</vt:lpstr>
      <vt:lpstr>Wyodrębniona ewidencji księgowej projektu lub/oraz kodu księgowego w przypadku prowadzenia książki przychodów i rozchodów</vt:lpstr>
      <vt:lpstr>Wyodrębniona ewidencji księgowej projektu lub/oraz kodu księgowego w przypadku prowadzenia książki przychodów i rozchodów</vt:lpstr>
      <vt:lpstr>Wyodrębniona ewidencji księgowej projektu lub/oraz kodu księgowego w przypadku prowadzenia książki przychodów i rozchodów</vt:lpstr>
      <vt:lpstr>Wyodrębniona ewidencji księgowej projektu lub/oraz kodu księgowego w przypadku prowadzenia książki przychodów i rozchodów</vt:lpstr>
      <vt:lpstr>Regulacje wewnętrzne beneficjentów dotyczące prowadzenia ewidencji księgowej projektów</vt:lpstr>
      <vt:lpstr>Regulacje wewnętrzne beneficjentów dotyczące prowadzenia ewidencji księgowej projektów</vt:lpstr>
      <vt:lpstr>Regulacje wewnętrzne beneficjentów dotyczące prowadzenia ewidencji księgowej projektów</vt:lpstr>
      <vt:lpstr>Regulacje wewnętrzne beneficjentów dotyczące prowadzenia ewidencji księgowej projektów</vt:lpstr>
      <vt:lpstr>Rodzaje dokumentów wymagane dla poszczególnych rodzajów wydatków kwalifikowanych – omówienie rzeczywistych przypadków dokumentowania</vt:lpstr>
      <vt:lpstr>Rodzaje dokumentów wymagane dla poszczególnych rodzajów wydatków kwalifikowanych – regulacje prawne</vt:lpstr>
      <vt:lpstr>Rodzaje dokumentów wymagane dla poszczególnych rodzajów wydatków kwalifikowanych – regulacje prawne</vt:lpstr>
      <vt:lpstr>Rodzaje dokumentów wymagane dla poszczególnych rodzajów wydatków kwalifikowanych – regulacje prawne</vt:lpstr>
      <vt:lpstr>Rodzaje dokumentów wymagane dla poszczególnych rodzajów wydatków kwalifikowanych – regulacje prawne</vt:lpstr>
      <vt:lpstr>Rodzaje dokumentów wymagane dla poszczególnych rodzajów wydatków kwalifikowanych – regulacje prawne</vt:lpstr>
      <vt:lpstr>Rodzaje dokumentów wymagane dla poszczególnych rodzajów wydatków kwalifikowanych – regulacje prawne</vt:lpstr>
      <vt:lpstr>Rodzaje dokumentów wymagane dla poszczególnych rodzajów wydatków kwalifikowanych – regulacje prawne</vt:lpstr>
      <vt:lpstr>Rodzaje dokumentów wymagane dla poszczególnych rodzajów wydatków kwalifikowanych – regulacje prawne</vt:lpstr>
      <vt:lpstr>Rodzaje dokumentów wymagane dla poszczególnych rodzajów wydatków kwalifikowanych – regulacje prawne</vt:lpstr>
      <vt:lpstr>Rodzaje dokumentów wymagane dla poszczególnych rodzajów wydatków kwalifikowanych – regulacje prawne</vt:lpstr>
      <vt:lpstr>Rodzaje dokumentów wymagane dla poszczególnych rodzajów wydatków kwalifikowanych – regulacje prawne</vt:lpstr>
      <vt:lpstr>Rodzaje dokumentów wymagane dla poszczególnych rodzajów wydatków kwalifikowanych – regulacje prawne</vt:lpstr>
      <vt:lpstr>Rodzaje dokumentów wymagane dla poszczególnych rodzajów wydatków kwalifikowanych – regulacje prawne</vt:lpstr>
      <vt:lpstr>Rodzaje dokumentów wymagane dla poszczególnych rodzajów wydatków kwalifikowanych – regulacje prawne</vt:lpstr>
      <vt:lpstr>Rodzaje dokumentów wymagane dla poszczególnych rodzajów wydatków kwalifikowanych – dokumentowanie wydatków</vt:lpstr>
      <vt:lpstr>Rodzaje dokumentów wymagane dla poszczególnych rodzajów wydatków kwalifikowanych – dokumentowanie wydatków</vt:lpstr>
      <vt:lpstr>Rodzaje dokumentów wymagane dla poszczególnych rodzajów wydatków kwalifikowanych – dokumentowanie wydatków</vt:lpstr>
      <vt:lpstr>Rodzaje dokumentów wymagane dla poszczególnych rodzajów wydatków kwalifikowanych – dokumentowanie wydatków</vt:lpstr>
      <vt:lpstr>Rodzaje dokumentów wymagane dla poszczególnych rodzajów wydatków kwalifikowanych – dokumentowanie wydatków</vt:lpstr>
      <vt:lpstr>Dokumentacja w zakresie zakupu i ewidencji środków trwałych, używanych środków trwałych,  wartości niematerialnych i prawnych, wkładu niepieniężnego, odpisów amortyzacyjnych i leasingu</vt:lpstr>
      <vt:lpstr>Dokumentacja w zakresie zakupu i ewidencji środków trwałych, WNiP,</vt:lpstr>
      <vt:lpstr>Dokumentacja w zakresie zakupu i ewidencji środków trwałych, WNiP,</vt:lpstr>
      <vt:lpstr>Dokumentacja w zakresie zakupu i ewidencji środków trwałych, WNiP,</vt:lpstr>
      <vt:lpstr>Dokumentacja w zakresie zakupu i ewidencji środków trwałych, WNiP,</vt:lpstr>
      <vt:lpstr>Dokumentacja w zakresie zakupu i ewidencji środków trwałych, WNiP,</vt:lpstr>
      <vt:lpstr>Prawidłowy opis dokumentów księgowych, zgodnie z najnowszymi wymogami IZ FE SL (zapisy umowy o dofinansowanie, przewodnika dla beneficjentów, itp.)</vt:lpstr>
      <vt:lpstr>Prawidłowy opis dokumentów księgowych</vt:lpstr>
      <vt:lpstr>Prawidłowy opis dokumentów księgowych</vt:lpstr>
      <vt:lpstr>Prawidłowy opis dokumentów księgowych</vt:lpstr>
      <vt:lpstr>Prawidłowy opis dokumentów księgowych</vt:lpstr>
      <vt:lpstr>Prawidłowy opis dokumentów księgowych</vt:lpstr>
      <vt:lpstr>Poprawność i kompletność danych wykazywanych we wnioskach o płatność, wynikających z dokumentów księgowych</vt:lpstr>
      <vt:lpstr>Poprawność i kompletność danych wykazywanych we wnioskach o płatność, wynikających z dokumentów księgowych</vt:lpstr>
      <vt:lpstr>Poprawność i kompletność danych wykazywanych we wnioskach o płatność, wynikających z dokumentów księgowych</vt:lpstr>
      <vt:lpstr>Poprawność i kompletność danych wykazywanych we wnioskach o płatność, wynikających z dokumentów księgowych</vt:lpstr>
      <vt:lpstr>Koszty pośrednie i zasady ich ewidencji</vt:lpstr>
      <vt:lpstr>Koszty pośrednie i zasady ich ewidencji</vt:lpstr>
      <vt:lpstr>Koszty pośrednie i zasady ich ewidencji</vt:lpstr>
      <vt:lpstr>Koszty pośrednie i zasady ich ewidencji</vt:lpstr>
      <vt:lpstr>Koszty pośrednie i zasady ich ewidencji</vt:lpstr>
      <vt:lpstr>Kwalifikowalność podatku VAT w nowej perspektywie</vt:lpstr>
      <vt:lpstr>Ogólne zasady kwalifikowalności podatku VAT określone w unijnych i krajowych aktach prawnych</vt:lpstr>
      <vt:lpstr>Prezentacja programu PowerPoint</vt:lpstr>
      <vt:lpstr>Prezentacja programu PowerPoint</vt:lpstr>
      <vt:lpstr>Rozporządzenie Parlamentu Europejskiego I Rady (UE) 2021/1060  z dnia 24.06.2021 r.</vt:lpstr>
      <vt:lpstr>Wytyczne z 18.11.2022 r.  dotyczące kwalifikowalności wydatków na lata 2021-2027</vt:lpstr>
      <vt:lpstr>Kwalifikowalność podatku VAT w nowej perspektywie</vt:lpstr>
      <vt:lpstr>Kwalifikowalność podatku VAT w nowej perspektywie</vt:lpstr>
      <vt:lpstr>Kwalifikowalność podatku VAT w nowej perspektywie</vt:lpstr>
      <vt:lpstr>Kwalifikowalność podatku VAT w nowej perspektywie</vt:lpstr>
      <vt:lpstr>Archiwizacja dokumentów finansowo-księgowych, dokumentów merytorycznych i dowodowych</vt:lpstr>
      <vt:lpstr>Archiwizacja dokumentów finansowo-księgowych, dokumentów merytorycznych i dowodowych</vt:lpstr>
      <vt:lpstr>Archiwizacja dokumentów finansowo-księgowych, dokumentów merytorycznych i dowodowych</vt:lpstr>
      <vt:lpstr>Archiwizacja dokumentów finansowo-księgowych, dokumentów merytorycznych i dowodowych</vt:lpstr>
      <vt:lpstr>Zasady kontroli</vt:lpstr>
      <vt:lpstr>Wytyczne Ministra Funduszy i Polityki Regionalnej z 26.10.2022 r.  dotyczące kontroli realizacji programów polityki spójności na lata 2021–2027</vt:lpstr>
      <vt:lpstr>Wytyczne Ministra Funduszy i Polityki Regionalnej z 26.10.2022 r.  dotyczące kontroli realizacji programów polityki spójności na lata 2021–2027</vt:lpstr>
      <vt:lpstr>weryfikacja wniosków o płatność</vt:lpstr>
      <vt:lpstr>weryfikacja wniosków o płatność</vt:lpstr>
      <vt:lpstr>weryfikacja wniosków o płatność</vt:lpstr>
      <vt:lpstr>weryfikacja wydatków</vt:lpstr>
      <vt:lpstr>weryfikacja wydatków</vt:lpstr>
      <vt:lpstr>kontrola na zakończenie realizacji Projektu</vt:lpstr>
      <vt:lpstr>kontrola w miejscu realizacji projektu</vt:lpstr>
      <vt:lpstr>kontrola trwałości projektu</vt:lpstr>
      <vt:lpstr>kontrola trwałości projektu</vt:lpstr>
      <vt:lpstr>Najczęstsze nieprawidłowości w prowadzeniu ewidencji księgowej oraz dokumentacji wewnętrznej</vt:lpstr>
      <vt:lpstr>Najczęstsze nieprawidłowości w prowadzeniu ewidencji księgowej oraz dokumentacji wewnętrznej</vt:lpstr>
      <vt:lpstr>Najczęstsze nieprawidłowości w prowadzeniu ewidencji księgowej oraz dokumentacji wewnętrznej</vt:lpstr>
      <vt:lpstr>Najnowsze zmiany</vt:lpstr>
      <vt:lpstr>Pytania i odpowiedzi</vt:lpstr>
      <vt:lpstr>Dziękuję za uwagę</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Sowiński Piotr</dc:creator>
  <cp:lastModifiedBy>Konto Microsoft</cp:lastModifiedBy>
  <cp:revision>144</cp:revision>
  <dcterms:created xsi:type="dcterms:W3CDTF">2022-06-22T09:40:44Z</dcterms:created>
  <dcterms:modified xsi:type="dcterms:W3CDTF">2024-11-24T22:41:09Z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0x0101002FA1F3B16C8C704DA37A63ACA9CA61DD</vt:lpwstr>
  </property>
</Properties>
</file>