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4"/>
  </p:notesMasterIdLst>
  <p:sldIdLst>
    <p:sldId id="256" r:id="rId5"/>
    <p:sldId id="300" r:id="rId6"/>
    <p:sldId id="306" r:id="rId7"/>
    <p:sldId id="308" r:id="rId8"/>
    <p:sldId id="301" r:id="rId9"/>
    <p:sldId id="315" r:id="rId10"/>
    <p:sldId id="302" r:id="rId11"/>
    <p:sldId id="307" r:id="rId12"/>
    <p:sldId id="309" r:id="rId13"/>
    <p:sldId id="303" r:id="rId14"/>
    <p:sldId id="310" r:id="rId15"/>
    <p:sldId id="311" r:id="rId16"/>
    <p:sldId id="304" r:id="rId17"/>
    <p:sldId id="305" r:id="rId18"/>
    <p:sldId id="312" r:id="rId19"/>
    <p:sldId id="313" r:id="rId20"/>
    <p:sldId id="314" r:id="rId21"/>
    <p:sldId id="316" r:id="rId22"/>
    <p:sldId id="260" r:id="rId2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78" d="100"/>
          <a:sy n="78" d="100"/>
        </p:scale>
        <p:origin x="1248" y="67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mbab Magdalena" userId="77454572-ef6d-4a32-afaa-a9d11714330a" providerId="ADAL" clId="{2B4D13FB-DD89-4554-AE9A-EC8219F60897}"/>
    <pc:docChg chg="undo custSel modSld">
      <pc:chgData name="Siembab Magdalena" userId="77454572-ef6d-4a32-afaa-a9d11714330a" providerId="ADAL" clId="{2B4D13FB-DD89-4554-AE9A-EC8219F60897}" dt="2024-09-11T10:06:32.500" v="45" actId="113"/>
      <pc:docMkLst>
        <pc:docMk/>
      </pc:docMkLst>
      <pc:sldChg chg="modSp mod">
        <pc:chgData name="Siembab Magdalena" userId="77454572-ef6d-4a32-afaa-a9d11714330a" providerId="ADAL" clId="{2B4D13FB-DD89-4554-AE9A-EC8219F60897}" dt="2024-09-11T10:06:32.500" v="45" actId="113"/>
        <pc:sldMkLst>
          <pc:docMk/>
          <pc:sldMk cId="3060123507" sldId="303"/>
        </pc:sldMkLst>
        <pc:spChg chg="mod">
          <ac:chgData name="Siembab Magdalena" userId="77454572-ef6d-4a32-afaa-a9d11714330a" providerId="ADAL" clId="{2B4D13FB-DD89-4554-AE9A-EC8219F60897}" dt="2024-09-11T10:06:32.500" v="45" actId="113"/>
          <ac:spMkLst>
            <pc:docMk/>
            <pc:sldMk cId="3060123507" sldId="303"/>
            <ac:spMk id="3" creationId="{DF8FFFA2-78FB-4418-B7FF-50AC91B51F8B}"/>
          </ac:spMkLst>
        </pc:spChg>
      </pc:sldChg>
      <pc:sldChg chg="modSp">
        <pc:chgData name="Siembab Magdalena" userId="77454572-ef6d-4a32-afaa-a9d11714330a" providerId="ADAL" clId="{2B4D13FB-DD89-4554-AE9A-EC8219F60897}" dt="2024-09-11T09:57:17.809" v="0"/>
        <pc:sldMkLst>
          <pc:docMk/>
          <pc:sldMk cId="2409233406" sldId="312"/>
        </pc:sldMkLst>
        <pc:spChg chg="mod">
          <ac:chgData name="Siembab Magdalena" userId="77454572-ef6d-4a32-afaa-a9d11714330a" providerId="ADAL" clId="{2B4D13FB-DD89-4554-AE9A-EC8219F60897}" dt="2024-09-11T09:57:17.809" v="0"/>
          <ac:spMkLst>
            <pc:docMk/>
            <pc:sldMk cId="2409233406" sldId="312"/>
            <ac:spMk id="3" creationId="{321AAE91-477D-4169-A084-4FE04653C7CD}"/>
          </ac:spMkLst>
        </pc:spChg>
      </pc:sldChg>
      <pc:sldChg chg="modSp mod">
        <pc:chgData name="Siembab Magdalena" userId="77454572-ef6d-4a32-afaa-a9d11714330a" providerId="ADAL" clId="{2B4D13FB-DD89-4554-AE9A-EC8219F60897}" dt="2024-09-11T10:00:54.719" v="14" actId="20577"/>
        <pc:sldMkLst>
          <pc:docMk/>
          <pc:sldMk cId="2505925701" sldId="315"/>
        </pc:sldMkLst>
        <pc:spChg chg="mod">
          <ac:chgData name="Siembab Magdalena" userId="77454572-ef6d-4a32-afaa-a9d11714330a" providerId="ADAL" clId="{2B4D13FB-DD89-4554-AE9A-EC8219F60897}" dt="2024-09-11T10:00:54.719" v="14" actId="20577"/>
          <ac:spMkLst>
            <pc:docMk/>
            <pc:sldMk cId="2505925701" sldId="315"/>
            <ac:spMk id="3" creationId="{1577A3AD-584F-4E35-9CAE-E5AC68B52E1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2024-09-10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2024-09-10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2024-09-10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media/126805/podrecznik_trwalosci_2021-2027_XII_2023.pdf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8081" y="3340145"/>
            <a:ext cx="7920115" cy="1087764"/>
          </a:xfrm>
        </p:spPr>
        <p:txBody>
          <a:bodyPr>
            <a:normAutofit/>
          </a:bodyPr>
          <a:lstStyle/>
          <a:p>
            <a:r>
              <a:rPr lang="pl-PL" sz="4000" dirty="0"/>
              <a:t>Kontrola trwałości </a:t>
            </a:r>
            <a:br>
              <a:rPr lang="pl-PL" sz="4000" b="0" dirty="0"/>
            </a:br>
            <a:endParaRPr lang="pl-PL" sz="4000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2372" y="4427909"/>
            <a:ext cx="7920037" cy="1080000"/>
          </a:xfrm>
        </p:spPr>
        <p:txBody>
          <a:bodyPr/>
          <a:lstStyle/>
          <a:p>
            <a:r>
              <a:rPr lang="pl-PL" dirty="0"/>
              <a:t>Podstawy prawne, wytyczne, terminy i zakres kontroli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83716" y="539750"/>
            <a:ext cx="1799844" cy="349114"/>
          </a:xfrm>
        </p:spPr>
        <p:txBody>
          <a:bodyPr/>
          <a:lstStyle/>
          <a:p>
            <a:r>
              <a:rPr lang="pl-PL" dirty="0"/>
              <a:t>2024-09-12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8F8B72-BA66-41D6-83F6-19FCB79E9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 kontroli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8FFFA2-78FB-4418-B7FF-50AC91B51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 zakończeniu kontroli zostaje sporządzona informacja pokontrolna. Otrzymasz ją w celu zapoznania się z jej treścią.</a:t>
            </a:r>
            <a:br>
              <a:rPr lang="pl-PL" dirty="0"/>
            </a:br>
            <a:r>
              <a:rPr lang="pl-PL" b="1" dirty="0"/>
              <a:t>Jeżeli nie masz żadnych uwag</a:t>
            </a:r>
            <a:r>
              <a:rPr lang="pl-PL" dirty="0"/>
              <a:t> – zaakceptuj dokument.</a:t>
            </a:r>
            <a:br>
              <a:rPr lang="pl-PL" dirty="0"/>
            </a:br>
            <a:r>
              <a:rPr lang="pl-PL" b="1" dirty="0"/>
              <a:t>Jeżeli nie zgadzasz się z informacją pokontrolną</a:t>
            </a:r>
            <a:r>
              <a:rPr lang="pl-PL" dirty="0"/>
              <a:t> – masz 14 dni na wniesienie pisemnych zastrzeżeń do jej treści.</a:t>
            </a:r>
          </a:p>
          <a:p>
            <a:r>
              <a:rPr lang="pl-PL" b="1" dirty="0"/>
              <a:t>Jeżeli podczas kontroli wykryte zostaną nieprawidłowości </a:t>
            </a:r>
            <a:r>
              <a:rPr lang="pl-PL" dirty="0"/>
              <a:t>– otrzymasz zalecenia pokontrolne wraz z terminem ich wypełnienia i/lub informację o zwrocie dofinansowania.</a:t>
            </a:r>
          </a:p>
          <a:p>
            <a:r>
              <a:rPr lang="pl-PL" b="1" dirty="0"/>
              <a:t>Korekty finansowe </a:t>
            </a:r>
            <a:r>
              <a:rPr lang="pl-PL" dirty="0"/>
              <a:t>związane z naruszeniem zasady trwałości w projekcie są naliczane proporcjonalne do okresu, w którym nie spełniono wymogów trwałości w projekcie.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5CC5EF2-74F5-49E0-9928-45ECFC7361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0123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EBC047-0227-46E9-96C6-D8677086C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Zastrzeżenia do informacji pokontrolnej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493A07-A571-4650-9C55-697ABF40A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na piśmie utrwalonym w postaci elektronicznej lub w postaci papierowej, podpisane i umotywowane, złożone w terminie 14 dni od dnia doręczenia informacji pokontrolnej (termin może zostać przedłużony przez IZ na wniosek podmiotu kontrolowanego, gdy zostanie złożony przed upływem terminu zgłoszenia zastrzeżeń),</a:t>
            </a:r>
          </a:p>
          <a:p>
            <a:r>
              <a:rPr lang="pl-PL" dirty="0"/>
              <a:t>są rozpatrywane w terminie nie dłuższym niż 14 dni, licząc od dnia otrzymania tych zastrzeżeń. Bieg tego terminu przerywa przeprowadzenie dodatkowych czynności kontrolnych lub wezwanie do przedstawienia dokumentów lub złożenia dodatkowych wyjaśnień</a:t>
            </a:r>
          </a:p>
          <a:p>
            <a:r>
              <a:rPr lang="pl-PL" dirty="0"/>
              <a:t>po rozpatrzeniu zastrzeżeń, sporządza się w terminie nie dłuższym niż 10 dni ostateczną informację pokontrolną, zawierającą skorygowane ustalenia kontroli lub pisemne stanowisko wobec zgłoszonych zastrzeżeń wraz z uzasadnieniem odmowy skorygowania ustaleń</a:t>
            </a:r>
          </a:p>
          <a:p>
            <a:r>
              <a:rPr lang="pl-PL" dirty="0"/>
              <a:t>do ostatecznej informacji pokontrolnej oraz do pisemnego stanowiska wobec zgłoszonych zastrzeżeń nie przysługuje prawo do złożenia zastrzeżeń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B16B889-6213-4583-A2C6-15702D58E8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2803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B774BF-AB09-47B5-8DBC-B17A7C60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Zalecenia pokontrolne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BBE897-34AD-4140-8087-B9291822E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Informację pokontrolną oraz ostateczną informację pokontrolną w razie potrzeby uzupełnia się o zalecenia pokontrolne</a:t>
            </a:r>
          </a:p>
          <a:p>
            <a:r>
              <a:rPr lang="pl-PL" dirty="0"/>
              <a:t>Informacja pokontrolna oraz ostateczna informacja pokontrolna zawierają termin przekazania instytucji kontrolującej informacji o sposobie wykonania zaleceń pokontrolnych </a:t>
            </a:r>
          </a:p>
          <a:p>
            <a:r>
              <a:rPr lang="pl-PL" dirty="0"/>
              <a:t>Termin wyznacza się, uwzględniając charakter tych zaleceń</a:t>
            </a:r>
          </a:p>
          <a:p>
            <a:r>
              <a:rPr lang="pl-PL" dirty="0"/>
              <a:t>Podmiot kontrolowany w wyznaczonym terminie informuje instytucję kontrolującą o sposobie wykonania zaleceń pokontrolnych, o podjętych działaniach lub przyczynach ich niepodjęcia.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91692DD-DA3B-45E5-821E-B5BD199AC5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1694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231F1A-23BE-434F-A074-68562DFAA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Trwałość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694985-368C-4F7A-8919-8D2EE1937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Okres trwałości projektu to czas, w którym należy zachować w niezmienionej formie i wymiarze efekty projektu</a:t>
            </a:r>
            <a:r>
              <a:rPr lang="pl-PL" dirty="0"/>
              <a:t>. Ich osiągnięcie zadeklarowałeś we wniosku o dofinansowanie. Dotyczy to np. zakupionych środków trwałych i stworzonych miejsc pracy. </a:t>
            </a:r>
            <a:r>
              <a:rPr lang="pl-PL" b="1" dirty="0"/>
              <a:t>Obowiązek zachowania trwałości dotyczy projektów infrastrukturalnych oraz inwestycyjnych, w których kupujesz sprzęt lub wyposażenie</a:t>
            </a:r>
            <a:r>
              <a:rPr lang="pl-PL" dirty="0"/>
              <a:t>. Obowiązek ten uchylany jest w sytuacji, gdy zaprzestałeś działalności z powodu ogłoszenia upadłości, niewynikającej z oszukańczego bankructwa.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7039AB9-132E-41B5-8E32-BB5DBF1DC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9620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559F1-0AFD-4221-B9F2-78F68572E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Okres trwałości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72BB25-3595-4694-B5D4-7F66E9DD5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effectLst/>
              </a:rPr>
              <a:t>Okres trwałości dla projektów współfinansowanych z programu regionalnego dla województwa śląskiego wynosi standardowo </a:t>
            </a:r>
            <a:r>
              <a:rPr lang="pl-PL" b="1" dirty="0">
                <a:effectLst/>
              </a:rPr>
              <a:t>5 lat</a:t>
            </a:r>
            <a:r>
              <a:rPr lang="pl-PL" dirty="0">
                <a:effectLst/>
              </a:rPr>
              <a:t>. Odstępstwem od tej zasady objęte są projekty mikro-, małych i średnich przedsiębiorstw, dla których okres trwałości to </a:t>
            </a:r>
            <a:r>
              <a:rPr lang="pl-PL" b="1" dirty="0">
                <a:effectLst/>
              </a:rPr>
              <a:t>3 lata</a:t>
            </a:r>
            <a:r>
              <a:rPr lang="pl-PL" dirty="0">
                <a:effectLst/>
              </a:rPr>
              <a:t>.</a:t>
            </a:r>
          </a:p>
          <a:p>
            <a:r>
              <a:rPr lang="pl-PL" b="1" dirty="0"/>
              <a:t>Okres trwałości liczony jest od daty ostatniej płatności</a:t>
            </a:r>
            <a:r>
              <a:rPr lang="pl-PL" dirty="0"/>
              <a:t>, która zostanie Ci przekazana przez instytucję. Jeśli przepisy regulujące udzielanie pomocy publicznej wprowadzają ostrzejsze wymogi, wówczas stosuje się okres ustalony zgodnie z tymi przepisami.</a:t>
            </a:r>
          </a:p>
          <a:p>
            <a:r>
              <a:rPr lang="pl-PL" dirty="0"/>
              <a:t>Za datę płatności końcowej uznaje się: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datę przelewu na rachunek bankowy beneficjenta – gdy środki przekazywane są w ramach rozliczenia wniosku o płatność końcową,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datę zatwierdzenia wniosku o płatność końcową – w pozostałych przypadkach.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18AF6EF-43FE-4C0A-B5F6-56B753B2B7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403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F3433C-DFA5-4888-9618-A006613CE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Trwałość projektu – zapisy umowy o dofinansowanie</a:t>
            </a:r>
            <a:b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1AAE91-477D-4169-A084-4FE04653C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Beneficjent zobowiązuje się zgodnie z </a:t>
            </a:r>
            <a:r>
              <a:rPr lang="pl-PL" b="1" dirty="0"/>
              <a:t>artykułem 65 Rozporządzenia Parlamentu Europejskiego I Rady (UE) 2021/1060 z dnia 24 czerwca 2021r</a:t>
            </a:r>
            <a:r>
              <a:rPr lang="pl-PL" dirty="0"/>
              <a:t>. do utrzymania trwałości projektu. </a:t>
            </a:r>
          </a:p>
          <a:p>
            <a:r>
              <a:rPr lang="pl-PL" dirty="0"/>
              <a:t>Beneficjent jest zobowiązany do </a:t>
            </a:r>
            <a:r>
              <a:rPr lang="pl-PL" b="1" dirty="0"/>
              <a:t>niezwłocznego pisemnego poinformowania </a:t>
            </a:r>
            <a:r>
              <a:rPr lang="pl-PL" dirty="0"/>
              <a:t>IZ FE SL o wszelkich okolicznościach, które spowodowały lub mogą spowodować nieutrzymanie trwałości projektu, zmianę kwalifikowalności wydatków w okresie trwałości projektu</a:t>
            </a:r>
          </a:p>
          <a:p>
            <a:r>
              <a:rPr lang="pl-PL" dirty="0"/>
              <a:t>Beneficjent posiada </a:t>
            </a:r>
            <a:r>
              <a:rPr lang="pl-PL" b="1" dirty="0"/>
              <a:t>prawo do dysponowania nieruchomością </a:t>
            </a:r>
            <a:r>
              <a:rPr lang="pl-PL" dirty="0"/>
              <a:t>będącą przedmiotem projektu na cele realizacji projektu oraz w okresie trwałości, a IZ FE SL ma prawo wezwać beneficjenta do przedstawienia dokumentu potwierdzającego ten fakt. W przypadku beneficjentów projektów dotyczących ścieżek rowerowych, kanalizacji, infrastruktury OZE na indywidualnych budynkach mieszkalnych, wyznaczania ciągów pieszych oraz projektów wybieranych w trybie niekonkurencyjnym prawo do dysponowania nieruchomością należy zapewnić przed rozliczeniem wydatków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C11CE45-E8DD-4B53-8F49-C72EA2F078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9233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C69FB0-6AEF-4F36-89B4-59F27481C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Trwałość projektu – zapisy umowy o dofinansowanie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A7A2CB-78DD-46F0-ABE0-6E60E915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Beneficjent zobowiązuje się do zapewnienia niezbędnych zasobów i mechanizmów finansowych na pokrycie kosztów eksploatacji i utrzymania projektu obejmującego inwestycje w infrastrukturę i/lub inwestycję produkcyjną, tak aby zapewnić stabilność ich finansowania.</a:t>
            </a:r>
          </a:p>
          <a:p>
            <a:r>
              <a:rPr lang="pl-PL" dirty="0"/>
              <a:t>Rzeczy i prawa powstałe w wyniku realizacji projektu, nie mogą podlegać obciążeniu na rzecz podmiotów niebędących stronami umowy, w trakcie realizacji projektu oraz do czasu upływu okresu trwałości projektu</a:t>
            </a:r>
          </a:p>
          <a:p>
            <a:r>
              <a:rPr lang="pl-PL" dirty="0"/>
              <a:t>W przypadku zakupu w ramach projektu rzeczy ruchomych beneficjent oświadcza, że: 1) będą one użytkowane zgodnie z celem oraz obszarem geograficznym określonym we wniosku o dofinansowanie; 2) będą użytkowane przez cały okres trwałości projektu lub okres związany z amortyzacją danego sprzętu ruchomego</a:t>
            </a:r>
          </a:p>
          <a:p>
            <a:r>
              <a:rPr lang="pl-PL" dirty="0"/>
              <a:t>Wymiana ruchomych rzeczy w tym okresie jest możliwa na inne rzeczy, o podobnych parametrach/funkcjach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6DE1EDD-F62F-41B6-8B9E-394DBE403A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4006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304585-3BD5-4132-9759-07F8AB870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Naruszenie trwałości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AE272F-B736-4171-B2C0-AE5E197C4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Beneficjent jest zobowiązany zwrócić dofinansowanie wraz z odsetkami, w przypadku gdy w okresie trwałości projektu wystąpią przesłanki wskazane w artykule 65 rozporządzenia ogólnego. Wartość dofinansowania przypadająca do zwrotu zostanie określona proporcjonalnie do okresu nieutrzymania trwałości projektu</a:t>
            </a:r>
          </a:p>
          <a:p>
            <a:r>
              <a:rPr lang="pl-PL" dirty="0"/>
              <a:t>IZ FE SL może rozwiązać umowę ze skutkiem natychmiastowym, o czym informuje beneficjenta w formie pisemnej wraz z uzasadnieniem, w przypadku, gdy beneficjent nie realizuje projektu na warunkach określonych w umowie, a w szczególności gdy: 1) beneficjent nie wywiązuje się z obowiązków nałożonych na niego w umowie;  2) beneficjent realizuje projekt w sposób niezgodny z umową, przepisami prawa unijnego lub krajowego, wytycznymi lub „zasadami realizacji FE SL 2021-2027”; (…) 8) beneficjent z przyczyn leżących po jego stronie nie zrealizował lub nie utrzymał celów i wskaźników projektu; (…) 20)	w momencie zakończenia realizacji projektu – projekt nie funkcjonował a beneficjent nie jest w stanie uruchomić projektu w terminie wskazanym przez IZ FE SL;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7A0E260-E3F4-4639-8F5C-23CE7904CA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8531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747189-CC2D-4E3F-B71B-856F0267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>
                <a:solidFill>
                  <a:srgbClr val="000000"/>
                </a:solidFill>
                <a:latin typeface="Verdana" pitchFamily="34" charset="0"/>
              </a:rPr>
              <a:t>Informacje dot. trwałości: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14497B-5AB1-4D60-948B-2C5CA7ECA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Dodatkowe informacje dotyczące trwałości projektów znajdziesz w materiale Ministerstwa Funduszy i Polityki Regionalnej, Departamentu Koordynacji Wdrażania Funduszy UE pn.: TRWAŁOŚĆ W PROJEKTACH WSPÓŁFINANSOWANYCH Z FUNDUSZY UE Komentarz do przepisów, pod adresem: </a:t>
            </a:r>
            <a:r>
              <a:rPr lang="pl-PL" dirty="0">
                <a:hlinkClick r:id="rId2"/>
              </a:rPr>
              <a:t>https://www.funduszeeuropejskie.gov.pl/media/126805/podrecznik_trwalosci_2021-2027_XII_2023.pdf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1696FB5-94EF-4EDF-8BD0-324C87B759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3151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4058" y="5407457"/>
            <a:ext cx="3977755" cy="748643"/>
          </a:xfrm>
        </p:spPr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  <p:pic>
        <p:nvPicPr>
          <p:cNvPr id="5" name="Symbol zastępczy obrazu 4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" r="1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CC0F5F-1BEA-45CA-A410-31D58E216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trwałości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694464-DE79-4A5C-AD95-89D7FA61B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Prowadzona po zakończeniu realizacji projektu;</a:t>
            </a:r>
          </a:p>
          <a:p>
            <a:r>
              <a:rPr lang="pl-PL" dirty="0"/>
              <a:t>Zachowanie trwałości projektu monitoruje się najczęściej na bazie wypełnianej ankiety trwałości, jednak część projektów podlega kontroli w miejscu ich realizacji;</a:t>
            </a:r>
          </a:p>
          <a:p>
            <a:pPr algn="l" rtl="0" fontAlgn="base"/>
            <a:r>
              <a:rPr lang="pl-PL" dirty="0"/>
              <a:t>Jesteś zobowiązany do niezwłocznego pisemnego poinformowania nas o wszelkich okolicznościach, które spowodowały lub mogą spowodować nieutrzymanie trwałości projektu, zmianę kwalifikowalności wydatków w okresie trwałości projektu. </a:t>
            </a:r>
          </a:p>
          <a:p>
            <a:pPr algn="l" rtl="0" fontAlgn="base"/>
            <a:r>
              <a:rPr lang="pl-PL" dirty="0"/>
              <a:t>Na wezwanie Instytucji Zarządzającej FE SL uzupełnij ankietę trwałości oraz dostarcz ją w wyznaczonym terminie. Brak przedstawiania przez Ciebie ankiety trwałości może stanowić podstawę do przeprowadzenia kontroli trwałości projektu</a:t>
            </a:r>
            <a:r>
              <a:rPr lang="pl-PL" sz="1800" b="0" i="0" dirty="0">
                <a:effectLst/>
                <a:latin typeface="Arial" panose="020B0604020202020204" pitchFamily="34" charset="0"/>
              </a:rPr>
              <a:t>. </a:t>
            </a:r>
            <a:endParaRPr lang="pl-PL" b="0" i="0" dirty="0">
              <a:effectLst/>
            </a:endParaRP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8895F52-0823-4C9F-AC4E-B500FB6302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14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CE8390-180F-4F89-8E08-0CAE7298D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Podstawa prawna do przeprowadzenia kontroli trwałości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3182F5-6809-4317-9D22-243B8D728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pl-PL" sz="2600" dirty="0"/>
              <a:t>Ustawa z 28 kwietnia 2022 r. o zasadach realizacji zadań finansowanych w perspektywie finansowej 2021-2027: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pl-PL" i="1" dirty="0"/>
              <a:t>Rozdział 7 Kontrola i nieprawidłowości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b="1" i="1" dirty="0"/>
              <a:t>Art. 24. 1. </a:t>
            </a:r>
            <a:r>
              <a:rPr lang="pl-PL" i="1" dirty="0"/>
              <a:t>Kontrola i audyt programu obejmują: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i="1" dirty="0"/>
              <a:t>1) kontrole realizacji programu służące zapewnieniu, że system zarządzania i kontroli programu działa prawidłowo, a wydatki w ramach programu są ponoszone zgodnie z przepisami prawa, zasadami krajowymi i unijnymi oraz umową o dofinansowanie projektu lub decyzją o dofinansowaniu projektu; (…)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i="1" dirty="0"/>
              <a:t> </a:t>
            </a:r>
            <a:r>
              <a:rPr lang="pl-PL" b="1" i="1" dirty="0"/>
              <a:t>2.</a:t>
            </a:r>
            <a:r>
              <a:rPr lang="pl-PL" i="1" dirty="0"/>
              <a:t> Kontrola i audyt programu obejmują: (…)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i="1" dirty="0"/>
              <a:t>f) kontrole trwałości, o której mowa w art. 65 rozporządzenia ogólnego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b="1" i="1" dirty="0"/>
              <a:t>Art. 25. 1. </a:t>
            </a:r>
            <a:r>
              <a:rPr lang="pl-PL" i="1" dirty="0"/>
              <a:t>Beneficjent jest obowiązany poddać się kontrolom, o których mowa w art. 24 ust. 1 pkt 1, wykonywanym przez instytucje kontrolujące lub na zlecenie tych instytucji.</a:t>
            </a:r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C7C3002-C58A-4F17-AA3C-F6A220128F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501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7E892F-E35F-4979-B5BF-B21D30C9E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Podstawa prawna do przeprowadzenia kontroli trwałości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E6406B-AD0D-4409-9EDC-38AC837A8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600" dirty="0"/>
              <a:t>Umowa o dofinansowanie projektu: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pl-PL" i="1" dirty="0"/>
              <a:t>PARAGRAF 14 KONTROLE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i="1" dirty="0"/>
              <a:t>1. Beneficjent zobowiązuje się poddać kontrolom w zakresie prawidłowości realizacji projektu, dokonywanym przez IZ FE SL oraz inne podmioty uprawnione do ich przeprowadzenia na podstawie odrębnych przepisów. </a:t>
            </a:r>
          </a:p>
          <a:p>
            <a:pPr marL="0" indent="0">
              <a:buNone/>
            </a:pPr>
            <a:r>
              <a:rPr lang="pl-PL" i="1" dirty="0"/>
              <a:t>2.Kontrole mogą być przeprowadzane w siedzibie IZ FE SL, w siedzibie beneficjenta oraz w miejscu realizacji projektu w każdym czasie nie później niż do końca okresu określonego zgodnie z artykułem 82 ustęp 1 rozporządzenia ogólnego, z zastrzeżeniem przepisów, które mogą przewidywać dłuższy termin przeprowadzania kontroli dotyczących trwałości projektu oraz pomocy publicznej, o której mowa w artykule 107 ustęp 1 Traktatu o funkcjonowaniu Unii Europejskiej.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6300AE1-B22C-46B7-8C84-BD64262AD6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882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055256-971A-4155-854C-423FB25BA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 kontroli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83717E-603D-4753-B3B4-686F5E350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 terminie kontroli planowej w miejscu realizacji projektu zostaniesz poinformowany pisemnie, z co najmniej kilkudniowym wyprzedzeniem.</a:t>
            </a:r>
          </a:p>
          <a:p>
            <a:r>
              <a:rPr lang="pl-PL" dirty="0"/>
              <a:t>Kontrola doraźna przeprowadzana jest natomiast bez uprzedniego poinformowania. Decyzja o takiej kontroli podejmowana w przypadku informacji o nieprawidłowościach lub podejrzenia ich wystąpienia.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4271278-8B48-4499-B482-C35750D9C6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8196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CDF951-1764-4FC6-A3AE-3AD8D60D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kontroli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77A3AD-584F-4E35-9CAE-E5AC68B5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Kontroli trwałości podlega projekt obejmujący inwestycje w infrastrukturę lub inwestycje produkcyjne</a:t>
            </a:r>
          </a:p>
          <a:p>
            <a:r>
              <a:rPr lang="pl-PL" dirty="0"/>
              <a:t>kontrola trwałości jest prowadzona w okresie pięciu lat od daty dokonania płatności końcowej na rzecz beneficjenta. Okres ten może być skrócony do trzech lat w zakresie utrzymania inwestycji lub miejsc pracy, stworzonych przez MŚP zgodnie z art. 65 ust. 1 Rozporządzenia Parlamentu Europejskiego I Rady (UE) 2021/1060 z dnia 24 czerwca 2021r. (dalej: rozporządzenia ogólnego)</a:t>
            </a:r>
          </a:p>
          <a:p>
            <a:r>
              <a:rPr lang="pl-PL" dirty="0"/>
              <a:t>kontrola trwałości służy sprawdzeniu, czy w odniesieniu do współfinansowanych projektów nie zaszła jedna z okoliczności, o których mowa w art. 65 rozporządzenia ogólnego</a:t>
            </a:r>
          </a:p>
          <a:p>
            <a:r>
              <a:rPr lang="pl-PL" dirty="0"/>
              <a:t>Kontrola trwałości może być rozszerzona o kontrolę innych elementów podlegających weryfikacji po zakończeniu realizacji projektu, np.: występowania podwójnego finansowania, zwłaszcza w kontekście możliwości zmiany kwalifikowalności podatku od towarów i usług, zachowania celu projektu, definiowanego poprzez </a:t>
            </a:r>
            <a:r>
              <a:rPr lang="pl-PL" b="1" dirty="0"/>
              <a:t>osiągnięcie i utrzymanie wskaźników rezultatu</a:t>
            </a:r>
            <a:r>
              <a:rPr lang="pl-PL" dirty="0"/>
              <a:t>, zachowania zasad informacji i promocji projektu, zachowania zasad udzielenia pomocy publicznej.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EF1C7F9-D3AB-48E9-AB1D-8BF33FF753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592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0F4799-87DA-48DD-AC65-C4169B6BC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kontroli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C62EA5-40FD-491A-A20B-1FFC12603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Co do zasady podczas tej kontroli sprawdzeniu podlega, czy nie zaszły w projekcie niedozwolone modyfikacje polegające na: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/>
              <a:t>zaprzestaniu działalności </a:t>
            </a:r>
            <a:r>
              <a:rPr lang="pl-PL" dirty="0"/>
              <a:t>produkcyjnej </a:t>
            </a:r>
            <a:r>
              <a:rPr lang="pl-PL" b="1" dirty="0"/>
              <a:t>lub przeniesieniu </a:t>
            </a:r>
            <a:r>
              <a:rPr lang="pl-PL" dirty="0"/>
              <a:t>jej poza obszar wsparcia finansowany z programu dla województwa śląskiego,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/>
              <a:t>zmianie własności </a:t>
            </a:r>
            <a:r>
              <a:rPr lang="pl-PL" dirty="0"/>
              <a:t>współfinansowanej infrastruktury, która daje przedsiębiorstwu lub podmiotowi publicznemu </a:t>
            </a:r>
            <a:r>
              <a:rPr lang="pl-PL" b="1" dirty="0"/>
              <a:t>nienależne korzyści</a:t>
            </a:r>
            <a:r>
              <a:rPr lang="pl-PL" dirty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/>
              <a:t>istotnej zmianie </a:t>
            </a:r>
            <a:r>
              <a:rPr lang="pl-PL" dirty="0"/>
              <a:t>wpływającej na charakter projektu, jego cele lub warunki realizacji, która mogłaby doprowadzić do </a:t>
            </a:r>
            <a:r>
              <a:rPr lang="pl-PL" b="1" dirty="0"/>
              <a:t>naruszenia jego pierwotnych założeń</a:t>
            </a:r>
          </a:p>
          <a:p>
            <a:pPr fontAlgn="base"/>
            <a:r>
              <a:rPr lang="pl-PL" dirty="0"/>
              <a:t>może być kontrolowana prawidłowość funkcjonowania i użytkowania infrastruktury projektu, w tym również zgodności wykorzystywania infrastruktury z celami projektu, niezależnie od faktu osiągnięcia zakładanych wartości docelowych wskaźników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368D1D9-0A36-41FB-AB98-2DEE27EEF9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7826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62F233-C98E-4D5C-9485-0568B7A9F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trwałości – zapisy wynikające z umowy o dofinansowanie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A326AE-D3FF-4B6E-9A4D-A65388F12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Komunikacja podczas kontroli odbywa się za pomocą środków komunikacji elektronicznej, w szczególności za pomocą poczty elektronicznej, </a:t>
            </a:r>
            <a:r>
              <a:rPr lang="pl-PL" dirty="0" err="1"/>
              <a:t>ePUAP</a:t>
            </a:r>
            <a:r>
              <a:rPr lang="pl-PL" dirty="0"/>
              <a:t>/e-Doręczenia</a:t>
            </a:r>
          </a:p>
          <a:p>
            <a:r>
              <a:rPr lang="pl-PL" dirty="0"/>
              <a:t>Beneficjent zobowiązany jest do przekazywania wyjaśnień i dokumentów na wezwanie IZ FE SL w terminach przez nią określonych</a:t>
            </a:r>
          </a:p>
          <a:p>
            <a:r>
              <a:rPr lang="pl-PL" dirty="0"/>
              <a:t>Nieudostępnienie instytucji kontrolującej dokumentów lub wyjaśnień jest traktowane jako odmowa poddania się kontroli. Niespełnienie przez beneficjenta w trakcie kontroli realizacji projektu zapisów artykułu 25 ustawy jest traktowane jak odmowa poddania się kontroli</a:t>
            </a:r>
          </a:p>
          <a:p>
            <a:r>
              <a:rPr lang="pl-PL" dirty="0"/>
              <a:t>Beneficjent zobowiązuje się do przekazania niezwłocznie do IZ FE SL wyników kontroli projektu przeprowadzonych przez inne niż IZ FE SL podmioty uprawnione do jej przeprowadzenia na podstawie odrębnych przepisów. </a:t>
            </a:r>
          </a:p>
          <a:p>
            <a:r>
              <a:rPr lang="pl-PL" dirty="0"/>
              <a:t>IZ FE SL może rozwiązać umowę ze skutkiem natychmiastowym (…) w szczególności gdy: (…)14) beneficjent odmówił lub nie poddał się kontroli prowadzonej przez IZ FE SL bądź inne uprawnione instytucje;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9E27838-2596-473D-833C-449D7E8381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7114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A22415-ABB1-4B4D-8946-1BC7FD25F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trwałości – obowiązki Beneficjenta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B9F83A-B01C-4697-8078-B9487947F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Beneficjent jest obowiązany:</a:t>
            </a:r>
          </a:p>
          <a:p>
            <a:r>
              <a:rPr lang="pl-PL" dirty="0"/>
              <a:t>udostępnić instytucji kontrolującej dokumenty związane bezpośrednio z realizacją projektu, w szczególności dokumenty umożliwiające potwierdzenie kwalifikowalności wydatków – z zachowaniem przepisów o tajemnicy prawnie chronionej;</a:t>
            </a:r>
          </a:p>
          <a:p>
            <a:r>
              <a:rPr lang="pl-PL" dirty="0"/>
              <a:t>zapewnić dostęp do pomieszczeń i terenu realizacji projektu lub pomieszczeń kontrolowanego projektu, zapewnić dostęp do związanych z projektem systemów teleinformatycznych, w tym baz danych, kodów źródłowych i innych dokumentów elektronicznych wytworzonych w ramach projektu;</a:t>
            </a:r>
          </a:p>
          <a:p>
            <a:r>
              <a:rPr lang="pl-PL" dirty="0"/>
              <a:t>umożliwić sporządzenie, a na żądanie osoby kontrolującej sporządzić kopie, odpisy lub wyciągi z dokumentów oraz zestawienia lub obliczenia sporządzane na podstawie dokumentów związanych z realizacją projektu;</a:t>
            </a:r>
          </a:p>
          <a:p>
            <a:r>
              <a:rPr lang="pl-PL" dirty="0"/>
              <a:t>udzielić wyjaśnień dotyczących realizacji projektu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4418466-64AF-43D8-A04A-8DCCCB77C0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73860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4" ma:contentTypeDescription="Utwórz nowy dokument." ma:contentTypeScope="" ma:versionID="3b8d1f156b98b844c2179feaf6fb49f8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9f70f3c22ece0843ccea75003f12c394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266E9-47D5-4BEA-96BB-91834E0157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734B14-AD9C-4F5D-B1E5-B1777D81BF07}">
  <ds:schemaRefs>
    <ds:schemaRef ds:uri="http://purl.org/dc/elements/1.1/"/>
    <ds:schemaRef ds:uri="d4f64a22-a125-4b7a-afce-4a30c86a8f7c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d47a4560-aee9-43e8-973f-2abd655c26a0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2384</TotalTime>
  <Words>1927</Words>
  <Application>Microsoft Office PowerPoint</Application>
  <PresentationFormat>Niestandardowy</PresentationFormat>
  <Paragraphs>101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5" baseType="lpstr">
      <vt:lpstr>Arial</vt:lpstr>
      <vt:lpstr>Calibri</vt:lpstr>
      <vt:lpstr>Open Sans</vt:lpstr>
      <vt:lpstr>Times New Roman</vt:lpstr>
      <vt:lpstr>Verdana</vt:lpstr>
      <vt:lpstr>Motyw pakietu Office</vt:lpstr>
      <vt:lpstr>Kontrola trwałości  </vt:lpstr>
      <vt:lpstr>Kontrola trwałości </vt:lpstr>
      <vt:lpstr>Podstawa prawna do przeprowadzenia kontroli trwałości</vt:lpstr>
      <vt:lpstr>Podstawa prawna do przeprowadzenia kontroli trwałości</vt:lpstr>
      <vt:lpstr>Termin kontroli </vt:lpstr>
      <vt:lpstr>Zakres kontroli</vt:lpstr>
      <vt:lpstr>Zakres kontroli</vt:lpstr>
      <vt:lpstr>Kontrola trwałości – zapisy wynikające z umowy o dofinansowanie</vt:lpstr>
      <vt:lpstr>Kontrola trwałości – obowiązki Beneficjenta</vt:lpstr>
      <vt:lpstr>Po kontroli</vt:lpstr>
      <vt:lpstr>Zastrzeżenia do informacji pokontrolnej</vt:lpstr>
      <vt:lpstr>Zalecenia pokontrolne</vt:lpstr>
      <vt:lpstr>Trwałość projektu</vt:lpstr>
      <vt:lpstr>Okres trwałości </vt:lpstr>
      <vt:lpstr>Trwałość projektu – zapisy umowy o dofinansowanie </vt:lpstr>
      <vt:lpstr>Trwałość projektu – zapisy umowy o dofinansowanie</vt:lpstr>
      <vt:lpstr>Naruszenie trwałości</vt:lpstr>
      <vt:lpstr>Informacje dot. trwałości: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Magdalena Siembab</dc:creator>
  <cp:lastModifiedBy>Siembab Magdalena</cp:lastModifiedBy>
  <cp:revision>44</cp:revision>
  <dcterms:created xsi:type="dcterms:W3CDTF">2022-06-22T09:40:44Z</dcterms:created>
  <dcterms:modified xsi:type="dcterms:W3CDTF">2024-09-11T10:07:53Z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