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6"/>
  </p:notesMasterIdLst>
  <p:handoutMasterIdLst>
    <p:handoutMasterId r:id="rId47"/>
  </p:handoutMasterIdLst>
  <p:sldIdLst>
    <p:sldId id="256" r:id="rId5"/>
    <p:sldId id="280" r:id="rId6"/>
    <p:sldId id="281" r:id="rId7"/>
    <p:sldId id="305" r:id="rId8"/>
    <p:sldId id="282" r:id="rId9"/>
    <p:sldId id="283" r:id="rId10"/>
    <p:sldId id="306" r:id="rId11"/>
    <p:sldId id="284" r:id="rId12"/>
    <p:sldId id="307" r:id="rId13"/>
    <p:sldId id="285" r:id="rId14"/>
    <p:sldId id="308" r:id="rId15"/>
    <p:sldId id="286" r:id="rId16"/>
    <p:sldId id="287" r:id="rId17"/>
    <p:sldId id="288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09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322" r:id="rId39"/>
    <p:sldId id="299" r:id="rId40"/>
    <p:sldId id="300" r:id="rId41"/>
    <p:sldId id="301" r:id="rId42"/>
    <p:sldId id="321" r:id="rId43"/>
    <p:sldId id="303" r:id="rId44"/>
    <p:sldId id="298" r:id="rId4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7B8C-DAAF-4A21-8C8F-4E9C1992A92D}" v="79" dt="2024-04-06T21:17:41.326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32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06.04.2024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06.04.2024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25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546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418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680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3601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7134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9379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00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139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907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53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6361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9205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900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9166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398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51650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68053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5084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53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6361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46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4569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1696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3391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2816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1648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9386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78399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2527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4747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64073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32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39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25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385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450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1C5CE-222C-4659-9A99-B99FC42AF6EC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61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06.04.2024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06.04.2024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06.04.2024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>
                <a:latin typeface="Open Sans"/>
                <a:ea typeface="Open Sans"/>
                <a:cs typeface="Open Sans"/>
              </a:rPr>
              <a:t>Rozliczanie i kwalifikowalność wydatków w projektach współfinansowanych z FE SL 2021-2027</a:t>
            </a:r>
            <a:endParaRPr lang="pl-PL"/>
          </a:p>
          <a:p>
            <a:pPr algn="ctr"/>
            <a:endParaRPr lang="pl-PL" dirty="0">
              <a:latin typeface="Open Sans"/>
              <a:ea typeface="Open Sans"/>
              <a:cs typeface="Open Sans"/>
            </a:endParaRP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pPr/>
              <a:t>06.04.2024</a:t>
            </a:fld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VII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Personel projektu wraca do zasad sprzed pandemii.</a:t>
            </a: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Wraca limit 276h czasu pracy miesięcznie i zakaz zatrudniania na umowę zlecenie własnych pracowników. 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Instrumenty finansowe będą bardziej popularne – obecne masowo prawie w każdym programie. Pojawiają się instrumenty dotacja + pożyczka.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272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VIII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Uproszczone metody rozliczania wydatków wchodzą masowo do EFRR i FS – 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Cały projekt rozliczany ryczałtem obowiązkowo do 200 tys. EUR łącznej wartości. Wyjątkiem są projekty z pomocą publiczną. 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569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IX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pl-PL" sz="2800" dirty="0">
                <a:latin typeface="+mn-lt"/>
              </a:rPr>
              <a:t>Koszty pośrednie niemal w każdym projekcie EFRR i FS.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Bardzo poważna radykalizacja wymagań wobec uczestników projektu, ich rekrutacji oraz dokumentowania.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Kwalifikowalność uczestników weryfikowana na podstawie zaświadczeń i innych dokumentów wystawionych przez właściwe instytucje – dopiero później oświadczenia.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5541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Praktyka – nowe zasady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Żeby zrozumieć nowe zasady kwalifikowalności, a zwłaszcza nowy układ wytycznych, który przekłada się na kwalifikowalność w niektórych dziedzinach, trzeba zajrzeć do dokumentu wytycznych.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Zapoznajmy się z dokumentem.</a:t>
            </a:r>
          </a:p>
        </p:txBody>
      </p:sp>
    </p:spTree>
    <p:extLst>
      <p:ext uri="{BB962C8B-B14F-4D97-AF65-F5344CB8AC3E}">
        <p14:creationId xmlns:p14="http://schemas.microsoft.com/office/powerpoint/2010/main" val="2095271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426" y="1547589"/>
            <a:ext cx="8640381" cy="1080001"/>
          </a:xfrm>
        </p:spPr>
        <p:txBody>
          <a:bodyPr rtlCol="0">
            <a:normAutofit fontScale="90000"/>
          </a:bodyPr>
          <a:lstStyle/>
          <a:p>
            <a:br>
              <a:rPr lang="pl-PL" sz="4800" dirty="0">
                <a:solidFill>
                  <a:schemeClr val="tx1"/>
                </a:solidFill>
                <a:latin typeface="+mn-lt"/>
              </a:rPr>
            </a:br>
            <a:br>
              <a:rPr lang="pl-PL" sz="4000" dirty="0">
                <a:solidFill>
                  <a:schemeClr val="tx1"/>
                </a:solidFill>
                <a:latin typeface="+mn-lt"/>
              </a:rPr>
            </a:br>
            <a:br>
              <a:rPr lang="pl-PL" sz="4000" dirty="0">
                <a:solidFill>
                  <a:schemeClr val="tx1"/>
                </a:solidFill>
                <a:latin typeface="+mn-lt"/>
              </a:rPr>
            </a:br>
            <a:r>
              <a:rPr lang="pl-PL" sz="4000" dirty="0">
                <a:solidFill>
                  <a:schemeClr val="tx1"/>
                </a:solidFill>
                <a:latin typeface="+mn-lt"/>
              </a:rPr>
              <a:t>Wydatki niekwalifikowalne</a:t>
            </a:r>
          </a:p>
        </p:txBody>
      </p:sp>
    </p:spTree>
    <p:extLst>
      <p:ext uri="{BB962C8B-B14F-4D97-AF65-F5344CB8AC3E}">
        <p14:creationId xmlns:p14="http://schemas.microsoft.com/office/powerpoint/2010/main" val="66163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Zmiany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pl-PL" sz="2800" dirty="0">
                <a:latin typeface="+mn-lt"/>
              </a:rPr>
              <a:t>Katalog wydatków niekwalifikowalnych został wzbogacony o wydatki niekwalifikowalne personelu.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Względem poprzednich wytycznych (2014-2020) zostały przesunięte z rozdziału dotyczącego personelu. </a:t>
            </a:r>
          </a:p>
        </p:txBody>
      </p:sp>
    </p:spTree>
    <p:extLst>
      <p:ext uri="{BB962C8B-B14F-4D97-AF65-F5344CB8AC3E}">
        <p14:creationId xmlns:p14="http://schemas.microsoft.com/office/powerpoint/2010/main" val="308454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Skutki zmian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 nowej perspektywie finansowej </a:t>
            </a:r>
            <a:r>
              <a:rPr lang="pl-PL" sz="2800" dirty="0">
                <a:solidFill>
                  <a:srgbClr val="FF0000"/>
                </a:solidFill>
                <a:latin typeface="+mn-lt"/>
              </a:rPr>
              <a:t>katalog wydatków niekwalifikowalnych personelu dotyczy również wydatków rozliczanych uproszczonymi metodami. </a:t>
            </a:r>
          </a:p>
        </p:txBody>
      </p:sp>
    </p:spTree>
    <p:extLst>
      <p:ext uri="{BB962C8B-B14F-4D97-AF65-F5344CB8AC3E}">
        <p14:creationId xmlns:p14="http://schemas.microsoft.com/office/powerpoint/2010/main" val="1013698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Skutki zmian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Dodatkowo niekwalifikowalne stały się używane środki trwałe i wkłady własne współfinansowane kiedykolwiek z funduszy UE. 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W poprzedniej perspektywie ograniczenie dotyczyło 7 lub 10 lat wstecz, środków UE </a:t>
            </a:r>
            <a:r>
              <a:rPr lang="pl-PL" sz="2800">
                <a:solidFill>
                  <a:srgbClr val="FF0000"/>
                </a:solidFill>
                <a:latin typeface="+mn-lt"/>
              </a:rPr>
              <a:t>i krajowych.</a:t>
            </a:r>
            <a:endParaRPr lang="pl-PL" sz="2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276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65386" y="1475581"/>
            <a:ext cx="9000903" cy="4896544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pl-PL" sz="2800" dirty="0"/>
              <a:t>a) kary i grzywny, </a:t>
            </a:r>
          </a:p>
          <a:p>
            <a:pPr marL="514350" indent="-514350" algn="just">
              <a:buAutoNum type="alphaLcParenR"/>
            </a:pPr>
            <a:endParaRPr lang="pl-PL" sz="2800" dirty="0"/>
          </a:p>
          <a:p>
            <a:pPr marL="0" indent="0" algn="just">
              <a:buNone/>
            </a:pPr>
            <a:r>
              <a:rPr lang="pl-PL" sz="2800" dirty="0"/>
              <a:t>b) koszty postępowania sądowego, wydatki związane z przygotowaniem i obsługą prawną spraw sądowych oraz wydatki poniesione na funkcjonowanie komisji rozjemczych,</a:t>
            </a:r>
          </a:p>
          <a:p>
            <a:pPr marL="0" indent="0" algn="just">
              <a:buNone/>
            </a:pPr>
            <a:br>
              <a:rPr lang="pl-PL" sz="2800" dirty="0"/>
            </a:br>
            <a:r>
              <a:rPr lang="pl-PL" sz="2800" dirty="0"/>
              <a:t>c) koszty pożyczki lub kredytu zaciągniętego na prefinansowanie dotacji, </a:t>
            </a:r>
          </a:p>
          <a:p>
            <a:pPr marL="0" indent="0" algn="just">
              <a:buNone/>
            </a:pPr>
            <a:br>
              <a:rPr lang="pl-PL" sz="2800" dirty="0"/>
            </a:br>
            <a:r>
              <a:rPr lang="pl-PL" sz="2800" dirty="0"/>
              <a:t>d) prowizje pobierane w ramach operacji wymiany walut,</a:t>
            </a: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47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e) rozliczony notą księgową koszt zakupu środka trwałego będącego własnością beneficjenta lub prawa przysługującego beneficjentowi (taki środek trwały może zostać wniesiony do projektu w formie wkładu niepieniężnego),</a:t>
            </a:r>
          </a:p>
          <a:p>
            <a:pPr marL="0" indent="0" algn="just">
              <a:buNone/>
            </a:pPr>
            <a:br>
              <a:rPr lang="pl-PL" sz="2400" dirty="0"/>
            </a:br>
            <a:r>
              <a:rPr lang="pl-PL" sz="2400" dirty="0"/>
              <a:t>f) nagrody jubileuszowe przeznaczone dla personelu projektu,</a:t>
            </a:r>
          </a:p>
          <a:p>
            <a:pPr marL="0" indent="0" algn="just">
              <a:buNone/>
            </a:pPr>
            <a:br>
              <a:rPr lang="pl-PL" sz="2400" dirty="0"/>
            </a:br>
            <a:r>
              <a:rPr lang="pl-PL" sz="2400" dirty="0"/>
              <a:t>g) odprawy pracownicze przeznaczone dla personelu projektu,</a:t>
            </a:r>
          </a:p>
          <a:p>
            <a:pPr marL="0" indent="0" algn="just">
              <a:buNone/>
            </a:pPr>
            <a:br>
              <a:rPr lang="pl-PL" sz="2400" dirty="0"/>
            </a:br>
            <a:r>
              <a:rPr lang="pl-PL" sz="2400" dirty="0"/>
              <a:t>h) wpłaty dokonywane na Państwowy Fundusz Rehabilitacji Osób Niepełnosprawnych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34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</a:rPr>
              <a:t>Nowe zasady kwalifikowalności wydatków</a:t>
            </a: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</a:rPr>
              <a:t>w Funduszach Europejskich 2021-2027</a:t>
            </a:r>
          </a:p>
        </p:txBody>
      </p:sp>
    </p:spTree>
    <p:extLst>
      <p:ext uri="{BB962C8B-B14F-4D97-AF65-F5344CB8AC3E}">
        <p14:creationId xmlns:p14="http://schemas.microsoft.com/office/powerpoint/2010/main" val="4249473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III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i) świadczenia na rzecz personelu projektu realizowane z Zakładowego Funduszu Świadczeń Socjalnych (ZFŚS),</a:t>
            </a:r>
          </a:p>
          <a:p>
            <a:pPr marL="514350" indent="-514350" algn="just">
              <a:buAutoNum type="romanLcParenR"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j) koszty ubezpieczenia cywilnego funkcjonariuszy publicznych za szkodę wyrządzoną przy wykonywaniu władzy publicznej,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k) koszty składek i opłat fakultatywnych na rzecz personelu projektu, niewymaganych obowiązującymi przepisami prawa, chyba że spełniają warunki opisane w wytycznych,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73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IV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l) koszt zaangażowania personelu projektu zatrudnionego jednocześnie na podstawie stosunku pracy w IZ, IP, IW, gdy zachodzi konflikt interesów rozumiany jako naruszenie zasady bezinteresowności i bezstronności poprzez w szczególności wykonywanie zadań mających związek lub kolidujących ze stanowiskiem służbowym, mających negatywny wpływ na sprawy prowadzone w ramach obowiązków służbowych, lub na bezstronność prowadzenia spraw służbowych z uwagi na względy rodzinne, emocjonalne, sympatie polityczne lub związki z jakimkolwiek krajem, interes gospodarczy lub jakiekolwiek inne bezpośrednie lub pośrednie interesy osobiste,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9048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V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400" dirty="0">
                <a:solidFill>
                  <a:srgbClr val="FF0000"/>
                </a:solidFill>
              </a:rPr>
              <a:t>m) koszt zaangażowania pracownika beneficjenta na podstawie umowy cywilnoprawnej innej niż umowa o dzieło, z wyjątkiem:</a:t>
            </a:r>
          </a:p>
          <a:p>
            <a:pPr marL="0" indent="0" algn="just">
              <a:buNone/>
            </a:pPr>
            <a:endParaRPr lang="pl-PL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2400" dirty="0">
                <a:solidFill>
                  <a:srgbClr val="FF0000"/>
                </a:solidFill>
              </a:rPr>
              <a:t>- przypadków, gdy szczególne przepisy dotyczące zatrudniania danej grupy pracowników uniemożliwiają wykonywanie zadań w ramach projektu na podstawie stosunku pracy,</a:t>
            </a:r>
          </a:p>
          <a:p>
            <a:pPr marL="0" indent="0" algn="just">
              <a:buNone/>
            </a:pPr>
            <a:br>
              <a:rPr lang="pl-PL" sz="2400" dirty="0">
                <a:solidFill>
                  <a:srgbClr val="FF0000"/>
                </a:solidFill>
              </a:rPr>
            </a:br>
            <a:r>
              <a:rPr lang="pl-PL" sz="2400" dirty="0">
                <a:solidFill>
                  <a:srgbClr val="FF0000"/>
                </a:solidFill>
              </a:rPr>
              <a:t>- prac badawczo-rozwojowych,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249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VI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n) transakcje, bez względu na liczbę wynikających z nich płatności, dokonane w gotówce, których wartość przekracza kwotę, o której mowa w art. 19 ustawy z dnia 6 marca 2018 r. Prawo przedsiębiorców (Dz. U. z 2021 r. poz. 162, z </a:t>
            </a:r>
            <a:r>
              <a:rPr lang="pl-PL" sz="2400" dirty="0" err="1"/>
              <a:t>późn</a:t>
            </a:r>
            <a:r>
              <a:rPr lang="pl-PL" sz="2400" dirty="0"/>
              <a:t>. zm.),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o) zaliczka wypłacona przez beneficjenta niezgodnie z postanowieniami umowy, lub jeśli element objęty zaliczką nie jest kwalifikowalny lub nie został faktycznie zrealizowany lub dostarczony w okresie kwalifikowalności projektu,</a:t>
            </a:r>
            <a:endParaRPr lang="pl-PL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1784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Katalog wydatków niekwalifikowalnych cz. VII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4824536"/>
          </a:xfrm>
        </p:spPr>
        <p:txBody>
          <a:bodyPr rtlCol="0">
            <a:noAutofit/>
          </a:bodyPr>
          <a:lstStyle/>
          <a:p>
            <a:pPr marL="0" indent="0" algn="just">
              <a:buNone/>
            </a:pPr>
            <a:r>
              <a:rPr lang="pl-PL" sz="2800" dirty="0">
                <a:latin typeface="+mn-lt"/>
              </a:rPr>
              <a:t>p) koszty operacyjne projektu EFRR/FS/FST, czyli wydatki ponoszone w fazie eksploatacji inwestycji 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(m.in. wydatki poniesione na wynagrodzenia pracowników zatrudnionych w eksploatacyjnej fazie inwestycji, 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wydatki na produkty podlegające szybkiemu zużyciu, wydatki na części zamienne, energię oraz środki chemiczne do wykorzystania podczas fazy eksploatacyjnej inwestycji)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 chyba, że zostały zatwierdzone we wniosku o dofinansowanie projektu w związku z przedmiotem i specyfiką projektu oraz poniesione w okresie kwalifikowalności wydatków określonym w umowie o dofinansowanie projektu.</a:t>
            </a:r>
          </a:p>
        </p:txBody>
      </p:sp>
    </p:spTree>
    <p:extLst>
      <p:ext uri="{BB962C8B-B14F-4D97-AF65-F5344CB8AC3E}">
        <p14:creationId xmlns:p14="http://schemas.microsoft.com/office/powerpoint/2010/main" val="2999862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426" y="1547589"/>
            <a:ext cx="8640381" cy="1080001"/>
          </a:xfrm>
        </p:spPr>
        <p:txBody>
          <a:bodyPr rtlCol="0">
            <a:normAutofit fontScale="90000"/>
          </a:bodyPr>
          <a:lstStyle/>
          <a:p>
            <a:br>
              <a:rPr lang="pl-PL" sz="4800" dirty="0">
                <a:solidFill>
                  <a:schemeClr val="tx1"/>
                </a:solidFill>
                <a:latin typeface="+mn-lt"/>
              </a:rPr>
            </a:br>
            <a:br>
              <a:rPr lang="pl-PL" sz="4000" dirty="0">
                <a:solidFill>
                  <a:schemeClr val="tx1"/>
                </a:solidFill>
                <a:latin typeface="+mn-lt"/>
              </a:rPr>
            </a:br>
            <a:br>
              <a:rPr lang="pl-PL" sz="4000" dirty="0">
                <a:solidFill>
                  <a:schemeClr val="tx1"/>
                </a:solidFill>
                <a:latin typeface="+mn-lt"/>
              </a:rPr>
            </a:br>
            <a:r>
              <a:rPr lang="pl-PL" sz="4000" dirty="0">
                <a:solidFill>
                  <a:schemeClr val="tx1"/>
                </a:solidFill>
                <a:latin typeface="+mn-lt"/>
              </a:rPr>
              <a:t>Wyłanianie wykonawców w projektach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3916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Procedury wyłaniania wykonawców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Znika rozeznanie rynku. Zostają tylko dwie procedury: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Zasada konkurencyjności</a:t>
            </a:r>
          </a:p>
          <a:p>
            <a:pPr algn="just"/>
            <a:r>
              <a:rPr lang="pl-PL" sz="2800" dirty="0">
                <a:latin typeface="+mn-lt"/>
              </a:rPr>
              <a:t>PZP</a:t>
            </a:r>
          </a:p>
          <a:p>
            <a:pPr algn="just"/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… chyba że region dopisał swoje „rozeznanie rynku”.</a:t>
            </a:r>
          </a:p>
        </p:txBody>
      </p:sp>
    </p:spTree>
    <p:extLst>
      <p:ext uri="{BB962C8B-B14F-4D97-AF65-F5344CB8AC3E}">
        <p14:creationId xmlns:p14="http://schemas.microsoft.com/office/powerpoint/2010/main" val="148137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Zmiany w ZK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Zmiany w ZK są kosmetyczne, jednak będą powodować dużo nie kwalifikowalności.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Prześledźmy szczegóły w wytycznych.</a:t>
            </a:r>
          </a:p>
        </p:txBody>
      </p:sp>
    </p:spTree>
    <p:extLst>
      <p:ext uri="{BB962C8B-B14F-4D97-AF65-F5344CB8AC3E}">
        <p14:creationId xmlns:p14="http://schemas.microsoft.com/office/powerpoint/2010/main" val="224519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Korekty na zamówieniach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Taryfikator korekt na zamówieniach jest w nowej perspektywie załącznikiem do wytycznych korygowania nieprawidłowych wydatków.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Trzeba go znać, żeby poprawnie przygotowywać zamówienia, ponieważ pokazuje najważniejsze interesy zamówień w funduszach europejskich. </a:t>
            </a:r>
          </a:p>
        </p:txBody>
      </p:sp>
    </p:spTree>
    <p:extLst>
      <p:ext uri="{BB962C8B-B14F-4D97-AF65-F5344CB8AC3E}">
        <p14:creationId xmlns:p14="http://schemas.microsoft.com/office/powerpoint/2010/main" val="4251430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Zmiany w PZP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PZP jest niezależne od perspektywy finansowej. Nic się nie zmienia.</a:t>
            </a:r>
          </a:p>
        </p:txBody>
      </p:sp>
    </p:spTree>
    <p:extLst>
      <p:ext uri="{BB962C8B-B14F-4D97-AF65-F5344CB8AC3E}">
        <p14:creationId xmlns:p14="http://schemas.microsoft.com/office/powerpoint/2010/main" val="3685030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Wprowadzenie – nowe zasady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Wytyczne kwalifikowalności wydatków, pomimo że bardzo podobne do poprzednich, nieco się różnią. Trzeba być bardzo uważnym, żeby zwyczaje z perspektywy 2014-2020 nie przesłoniły nam właściwego kształtu wytycznych.</a:t>
            </a:r>
          </a:p>
        </p:txBody>
      </p:sp>
    </p:spTree>
    <p:extLst>
      <p:ext uri="{BB962C8B-B14F-4D97-AF65-F5344CB8AC3E}">
        <p14:creationId xmlns:p14="http://schemas.microsoft.com/office/powerpoint/2010/main" val="3781010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</a:rPr>
              <a:t>Dokumentowanie pracy personelu </a:t>
            </a: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</a:rPr>
              <a:t>w projektach</a:t>
            </a:r>
          </a:p>
        </p:txBody>
      </p:sp>
    </p:spTree>
    <p:extLst>
      <p:ext uri="{BB962C8B-B14F-4D97-AF65-F5344CB8AC3E}">
        <p14:creationId xmlns:p14="http://schemas.microsoft.com/office/powerpoint/2010/main" val="2404434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Zakres personelu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Etat (w tym oddelegowanie i dodatek)</a:t>
            </a:r>
          </a:p>
          <a:p>
            <a:pPr algn="just"/>
            <a:r>
              <a:rPr lang="pl-PL" sz="2800" dirty="0">
                <a:latin typeface="+mn-lt"/>
              </a:rPr>
              <a:t>Wolontariat</a:t>
            </a:r>
          </a:p>
          <a:p>
            <a:pPr algn="just"/>
            <a:r>
              <a:rPr lang="pl-PL" sz="2800" dirty="0">
                <a:latin typeface="+mn-lt"/>
              </a:rPr>
              <a:t>Osoba fizyczna prowadząca działalność gospodarczą będąca beneficjentem</a:t>
            </a:r>
          </a:p>
          <a:p>
            <a:pPr algn="just"/>
            <a:r>
              <a:rPr lang="pl-PL" sz="2800" dirty="0">
                <a:latin typeface="+mn-lt"/>
              </a:rPr>
              <a:t>Osoba współpracująca z tą osobą fizyczną na podstawie przepisów ubezpieczeń społecznych</a:t>
            </a:r>
          </a:p>
        </p:txBody>
      </p:sp>
    </p:spTree>
    <p:extLst>
      <p:ext uri="{BB962C8B-B14F-4D97-AF65-F5344CB8AC3E}">
        <p14:creationId xmlns:p14="http://schemas.microsoft.com/office/powerpoint/2010/main" val="2358504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Dokumentowanie pracy – wymiar merytoryczny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Umowa o pracę/oddelegowanie/dokumentacja dodatku ze wskazanym zatrudnieniem w projekcie i zakresem obowiązków</a:t>
            </a:r>
          </a:p>
          <a:p>
            <a:pPr algn="just"/>
            <a:r>
              <a:rPr lang="pl-PL" sz="2800" dirty="0">
                <a:latin typeface="+mn-lt"/>
              </a:rPr>
              <a:t>Umowa/porozumienie o wolontariacie ew. z kartą czasu pracy (przyda się do rozliczenia)</a:t>
            </a:r>
          </a:p>
          <a:p>
            <a:pPr algn="just"/>
            <a:r>
              <a:rPr lang="pl-PL" sz="2800" dirty="0">
                <a:latin typeface="+mn-lt"/>
              </a:rPr>
              <a:t>Zapisy wniosku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296301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Dokumentowanie pracy – wymiar finansowy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Lista płac</a:t>
            </a:r>
          </a:p>
          <a:p>
            <a:pPr algn="just"/>
            <a:r>
              <a:rPr lang="pl-PL" sz="2800" dirty="0">
                <a:latin typeface="+mn-lt"/>
              </a:rPr>
              <a:t>Zestawienie czasu pracy wolontariusza</a:t>
            </a:r>
          </a:p>
          <a:p>
            <a:pPr algn="just"/>
            <a:r>
              <a:rPr lang="pl-PL" sz="2800" dirty="0">
                <a:latin typeface="+mn-lt"/>
              </a:rPr>
              <a:t>Faktura</a:t>
            </a:r>
          </a:p>
        </p:txBody>
      </p:sp>
    </p:spTree>
    <p:extLst>
      <p:ext uri="{BB962C8B-B14F-4D97-AF65-F5344CB8AC3E}">
        <p14:creationId xmlns:p14="http://schemas.microsoft.com/office/powerpoint/2010/main" val="1468339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Dokumentowanie pracy – SL2021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Właściwa instytucja będąca stroną umowy zapewnia, że beneficjent zobowiązuje się w umowie o dofinansowanie projektu do wprowadzania na bieżąco danych do systemu teleinformatycznego w zakresie: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- angażowania personelu projektu</a:t>
            </a:r>
          </a:p>
        </p:txBody>
      </p:sp>
    </p:spTree>
    <p:extLst>
      <p:ext uri="{BB962C8B-B14F-4D97-AF65-F5344CB8AC3E}">
        <p14:creationId xmlns:p14="http://schemas.microsoft.com/office/powerpoint/2010/main" val="3785205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</a:rPr>
              <a:t>Dokumentowanie pracy – SL2021 cz. II</a:t>
            </a:r>
            <a:endParaRPr lang="pl-PL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514350" indent="-514350" algn="just">
              <a:buAutoNum type="alphaLcParenR"/>
            </a:pPr>
            <a:r>
              <a:rPr lang="pl-PL" sz="2800" dirty="0">
                <a:latin typeface="+mn-lt"/>
              </a:rPr>
              <a:t>dane dotyczące personelu projektu: nr PESEL, imię, nazwisko</a:t>
            </a:r>
          </a:p>
          <a:p>
            <a:pPr marL="514350" indent="-514350" algn="just">
              <a:buAutoNum type="alphaLcParenR"/>
            </a:pPr>
            <a:endParaRPr lang="pl-PL" sz="2800" dirty="0">
              <a:latin typeface="+mn-lt"/>
            </a:endParaRPr>
          </a:p>
          <a:p>
            <a:pPr marL="514350" indent="-514350" algn="just">
              <a:buAutoNum type="alphaLcParenR"/>
            </a:pPr>
            <a:r>
              <a:rPr lang="pl-PL" sz="2800" dirty="0">
                <a:latin typeface="+mn-lt"/>
              </a:rPr>
              <a:t>dane dotyczące formy zaangażowania personelu w ramach projektu: forma zaangażowania w projekcie, okres zaangażowania osoby w projekcie (dzień-miesiąc-rok – dzień-miesiąc-rok)</a:t>
            </a:r>
          </a:p>
        </p:txBody>
      </p:sp>
    </p:spTree>
    <p:extLst>
      <p:ext uri="{BB962C8B-B14F-4D97-AF65-F5344CB8AC3E}">
        <p14:creationId xmlns:p14="http://schemas.microsoft.com/office/powerpoint/2010/main" val="334453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Dokumentowanie pracy – SL2021 cz. III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Znikają nielubiane przez beneficjentów karty czasu pracy. Od teraz dokumentowanie czasu pracy to wewnętrzna sprawa beneficjenta. </a:t>
            </a:r>
          </a:p>
        </p:txBody>
      </p:sp>
    </p:spTree>
    <p:extLst>
      <p:ext uri="{BB962C8B-B14F-4D97-AF65-F5344CB8AC3E}">
        <p14:creationId xmlns:p14="http://schemas.microsoft.com/office/powerpoint/2010/main" val="108132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426" y="1619597"/>
            <a:ext cx="8640381" cy="1080001"/>
          </a:xfrm>
        </p:spPr>
        <p:txBody>
          <a:bodyPr rtlCol="0">
            <a:noAutofit/>
          </a:bodyPr>
          <a:lstStyle/>
          <a:p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br>
              <a:rPr lang="pl-PL" sz="3600" dirty="0">
                <a:solidFill>
                  <a:schemeClr val="tx1"/>
                </a:solidFill>
                <a:latin typeface="+mn-lt"/>
              </a:rPr>
            </a:br>
            <a:r>
              <a:rPr lang="pl-PL" sz="3600" dirty="0">
                <a:solidFill>
                  <a:schemeClr val="tx1"/>
                </a:solidFill>
                <a:latin typeface="+mn-lt"/>
              </a:rPr>
              <a:t>Metody uproszczone</a:t>
            </a:r>
          </a:p>
        </p:txBody>
      </p:sp>
    </p:spTree>
    <p:extLst>
      <p:ext uri="{BB962C8B-B14F-4D97-AF65-F5344CB8AC3E}">
        <p14:creationId xmlns:p14="http://schemas.microsoft.com/office/powerpoint/2010/main" val="4247445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Założenia metod uproszczonych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W nowej perspektywie mamy 3 metody uproszczone jak w poprzednim rozdaniu: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• Stawki jednostkowe – zryczałtowane wynagrodzenie za jednostkę (czynność, zestaw działań), rozliczane sukcesywnie na podstawie wykonanych stawek. 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• Stawki ryczałtowe – zwykle jako koszty pośrednie stanowiące % kosztów bezpośrednich.</a:t>
            </a: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• Kwoty ryczałtowe – zadania objęte zryczałtowanym wynagrodzeniem za wykonanie rozliczających </a:t>
            </a:r>
            <a:r>
              <a:rPr lang="pl-PL" sz="2800">
                <a:latin typeface="+mn-lt"/>
              </a:rPr>
              <a:t>je wskaźników. </a:t>
            </a: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3463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Zmiany metod uproszczonych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Metody uproszczone wchodzą na całego do EFRR. IZ i IP stosują różne wybiegi, żeby ich uniknąć, jednak jest to praktycznie niemożliwe.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1116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pl-PL" sz="2800" dirty="0">
                <a:latin typeface="+mn-lt"/>
              </a:rPr>
              <a:t>Okres kwalifikowalności wydatków 01.2021-12.2029. </a:t>
            </a: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Uwaga na pomoc publiczną, efekt zachęty może uniemożliwić wsteczną kwalifikowalność – nie można rozpocząć projektu przed złożeniem WOD. 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Zakres wydatków kwalifikowalnych i niekwalifikowalnych bardzo zbliżony do poprzedniej perspektywy. </a:t>
            </a: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Różnica w używanych środkach trwałych – nie mogą być WCALE finansowane ze środków UE.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168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Nowy limit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latin typeface="+mn-lt"/>
              </a:rPr>
              <a:t>Nowy limit dotyczący obowiązkowego stosowania metod uproszczonych wynosi 200 000 EURO łącznej wartości projektu (ogółem).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800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Rozszerzony cross </a:t>
            </a:r>
            <a:r>
              <a:rPr lang="pl-PL" sz="2800" dirty="0" err="1">
                <a:solidFill>
                  <a:srgbClr val="FF0000"/>
                </a:solidFill>
                <a:latin typeface="+mn-lt"/>
              </a:rPr>
              <a:t>financing</a:t>
            </a:r>
            <a:r>
              <a:rPr lang="pl-PL" sz="2800" dirty="0">
                <a:solidFill>
                  <a:srgbClr val="FF0000"/>
                </a:solidFill>
                <a:latin typeface="+mn-lt"/>
              </a:rPr>
              <a:t> dla EFS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Należą do niego już nie tylko roboty budowlane i remonty oraz zakup nieruchomości. Dochodzą niektóre rodzaje wyposażenia (meble, pojazdy), na szczęście w bardzo nielicznych przypadkach.</a:t>
            </a: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000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III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pl-PL" sz="2800" dirty="0">
                <a:latin typeface="+mn-lt"/>
              </a:rPr>
              <a:t>Dokumentowanie wydatku i faktyczne poniesienie wydatku bez zmian. Podstawą faktura lub inny dokument księgowy o równoważnej wartości dowodowej.</a:t>
            </a: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Podmiot upoważniony do ponoszenia wydatków musi być wpisany w umowie – tzw. Realizator nie może ponieść wydatków jeśli nie ma go w umowie o dofinansowanie. 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4055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IV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Znika rozeznanie rynku – zdecydowano się całkowicie wyłączyć procedury zamówieniowe poniżej 50 tys. zł netto, jednak niektóre regiony już piszą własne. 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Kosmetyczne, ale bardzo ważne zmiany w zasadzie </a:t>
            </a:r>
            <a:r>
              <a:rPr lang="pl-PL" sz="2800" dirty="0" err="1">
                <a:solidFill>
                  <a:srgbClr val="FF0000"/>
                </a:solidFill>
                <a:latin typeface="+mn-lt"/>
              </a:rPr>
              <a:t>konkurenycjności</a:t>
            </a:r>
            <a:r>
              <a:rPr lang="pl-PL" sz="2800" dirty="0">
                <a:solidFill>
                  <a:srgbClr val="FF0000"/>
                </a:solidFill>
                <a:latin typeface="+mn-lt"/>
              </a:rPr>
              <a:t>. Rutyna może być zgubna.</a:t>
            </a:r>
          </a:p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rgbClr val="FF0000"/>
                </a:solidFill>
                <a:latin typeface="+mn-lt"/>
              </a:rPr>
              <a:t>Zmienia się podejście do kryteriów oceny i warunków udziału. Zbieranie ofert już tylko na bazie konkurencyjności – żadnych ofert składanych osobiście. 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212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V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pl-PL" sz="2800" dirty="0">
                <a:latin typeface="+mn-lt"/>
              </a:rPr>
              <a:t>Wkład niepieniężny w EFRR i FS może stać się bardziej popularny.</a:t>
            </a: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Koszty zakupu nieruchomości bez zmian – limity 10% i 15% kosztów kwalifikowalnych (dla terenów poprzemysłowych i opuszczonych na których znajdują się budynki) pozostały.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606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solidFill>
                  <a:schemeClr val="tx1"/>
                </a:solidFill>
                <a:latin typeface="+mn-lt"/>
              </a:rPr>
              <a:t>Nowe zasady cz. VI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solidFill>
                  <a:srgbClr val="FF0000"/>
                </a:solidFill>
                <a:latin typeface="+mn-lt"/>
              </a:rPr>
              <a:t>Rewolucja w VAT – do 5 mln EUR całkowitej wartości projektu VAT może być kwalifikowalny. Niestety niektóre regiony z góry wyłączyły kwalifikowalność.</a:t>
            </a:r>
          </a:p>
          <a:p>
            <a:pPr algn="just"/>
            <a:endParaRPr lang="pl-PL" sz="2800" dirty="0">
              <a:solidFill>
                <a:srgbClr val="FF0000"/>
              </a:solidFill>
              <a:latin typeface="+mn-lt"/>
            </a:endParaRPr>
          </a:p>
          <a:p>
            <a:pPr algn="just"/>
            <a:r>
              <a:rPr lang="pl-PL" sz="2800" dirty="0">
                <a:latin typeface="+mn-lt"/>
              </a:rPr>
              <a:t>Finansowanie środków trwałych bez zmian.</a:t>
            </a:r>
          </a:p>
          <a:p>
            <a:pPr marL="0" indent="0" algn="just">
              <a:buNone/>
            </a:pPr>
            <a:endParaRPr lang="pl-PL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5917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734B14-AD9C-4F5D-B1E5-B1777D81BF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d47a4560-aee9-43e8-973f-2abd655c26a0"/>
    <ds:schemaRef ds:uri="d4f64a22-a125-4b7a-afce-4a30c86a8f7c"/>
  </ds:schemaRefs>
</ds:datastoreItem>
</file>

<file path=customXml/itemProps2.xml><?xml version="1.0" encoding="utf-8"?>
<ds:datastoreItem xmlns:ds="http://schemas.openxmlformats.org/officeDocument/2006/customXml" ds:itemID="{7EB4CE86-339A-45C3-B3C2-C4FBAE694982}"/>
</file>

<file path=customXml/itemProps3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1042</Words>
  <Application>Microsoft Office PowerPoint</Application>
  <PresentationFormat>Niestandardowy</PresentationFormat>
  <Paragraphs>156</Paragraphs>
  <Slides>41</Slides>
  <Notes>39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2" baseType="lpstr">
      <vt:lpstr>Motyw pakietu Office</vt:lpstr>
      <vt:lpstr>Rozliczanie i kwalifikowalność wydatków w projektach współfinansowanych z FE SL 2021-2027 </vt:lpstr>
      <vt:lpstr>   Nowe zasady kwalifikowalności wydatków w Funduszach Europejskich 2021-2027</vt:lpstr>
      <vt:lpstr>Wprowadzenie – nowe zasady</vt:lpstr>
      <vt:lpstr>Nowe zasady</vt:lpstr>
      <vt:lpstr>Nowe zasady cz. II</vt:lpstr>
      <vt:lpstr>Nowe zasady cz. III</vt:lpstr>
      <vt:lpstr>Nowe zasady cz. IV</vt:lpstr>
      <vt:lpstr>Nowe zasady cz. V</vt:lpstr>
      <vt:lpstr>Nowe zasady cz. VI</vt:lpstr>
      <vt:lpstr>Nowe zasady cz. VII</vt:lpstr>
      <vt:lpstr>Nowe zasady cz. VIII</vt:lpstr>
      <vt:lpstr>Nowe zasady cz. IX</vt:lpstr>
      <vt:lpstr>Praktyka – nowe zasady</vt:lpstr>
      <vt:lpstr>   Wydatki niekwalifikowalne</vt:lpstr>
      <vt:lpstr>Zmiany</vt:lpstr>
      <vt:lpstr>Skutki zmian</vt:lpstr>
      <vt:lpstr>Skutki zmian</vt:lpstr>
      <vt:lpstr>Katalog wydatków niekwalifikowalnych</vt:lpstr>
      <vt:lpstr>Katalog wydatków niekwalifikowalnych cz. II</vt:lpstr>
      <vt:lpstr>Katalog wydatków niekwalifikowalnych cz. III</vt:lpstr>
      <vt:lpstr>Katalog wydatków niekwalifikowalnych cz. IV</vt:lpstr>
      <vt:lpstr>Katalog wydatków niekwalifikowalnych cz. V</vt:lpstr>
      <vt:lpstr>Katalog wydatków niekwalifikowalnych cz. VI</vt:lpstr>
      <vt:lpstr>Katalog wydatków niekwalifikowalnych cz. VII</vt:lpstr>
      <vt:lpstr>   Wyłanianie wykonawców w projektach</vt:lpstr>
      <vt:lpstr>Procedury wyłaniania wykonawców</vt:lpstr>
      <vt:lpstr>Zmiany w ZK</vt:lpstr>
      <vt:lpstr>Korekty na zamówieniach</vt:lpstr>
      <vt:lpstr>Zmiany w PZP</vt:lpstr>
      <vt:lpstr>   Dokumentowanie pracy personelu  w projektach</vt:lpstr>
      <vt:lpstr>Zakres personelu</vt:lpstr>
      <vt:lpstr>Dokumentowanie pracy – wymiar merytoryczny</vt:lpstr>
      <vt:lpstr>Dokumentowanie pracy – wymiar finansowy</vt:lpstr>
      <vt:lpstr>Dokumentowanie pracy – SL2021</vt:lpstr>
      <vt:lpstr>Dokumentowanie pracy – SL2021 cz. II</vt:lpstr>
      <vt:lpstr>Dokumentowanie pracy – SL2021 cz. III</vt:lpstr>
      <vt:lpstr>   Metody uproszczone</vt:lpstr>
      <vt:lpstr>Założenia metod uproszczonych</vt:lpstr>
      <vt:lpstr>Zmiany metod uproszczonych</vt:lpstr>
      <vt:lpstr>Nowy limit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Beta Anna</cp:lastModifiedBy>
  <cp:revision>91</cp:revision>
  <dcterms:created xsi:type="dcterms:W3CDTF">2022-06-22T09:40:44Z</dcterms:created>
  <dcterms:modified xsi:type="dcterms:W3CDTF">2024-04-06T21:17:48Z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</Properties>
</file>