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65" r:id="rId6"/>
    <p:sldId id="274" r:id="rId7"/>
    <p:sldId id="275" r:id="rId8"/>
    <p:sldId id="277" r:id="rId9"/>
    <p:sldId id="276" r:id="rId10"/>
    <p:sldId id="278" r:id="rId11"/>
    <p:sldId id="306" r:id="rId12"/>
    <p:sldId id="308" r:id="rId13"/>
    <p:sldId id="309" r:id="rId14"/>
    <p:sldId id="30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311" r:id="rId24"/>
    <p:sldId id="299" r:id="rId25"/>
    <p:sldId id="300" r:id="rId26"/>
    <p:sldId id="301" r:id="rId27"/>
    <p:sldId id="302" r:id="rId28"/>
    <p:sldId id="303" r:id="rId29"/>
    <p:sldId id="312" r:id="rId30"/>
    <p:sldId id="313" r:id="rId31"/>
    <p:sldId id="310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90" d="100"/>
          <a:sy n="90" d="100"/>
        </p:scale>
        <p:origin x="826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6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koś Agnieszka" userId="1920c183-800b-4f74-b202-589ec63df764" providerId="ADAL" clId="{7C4DCAAB-E9CF-445C-96AA-0CCA5741DB35}"/>
    <pc:docChg chg="custSel modSld">
      <pc:chgData name="Mickoś Agnieszka" userId="1920c183-800b-4f74-b202-589ec63df764" providerId="ADAL" clId="{7C4DCAAB-E9CF-445C-96AA-0CCA5741DB35}" dt="2024-09-18T06:48:40.283" v="3" actId="20577"/>
      <pc:docMkLst>
        <pc:docMk/>
      </pc:docMkLst>
      <pc:sldChg chg="modSp mod">
        <pc:chgData name="Mickoś Agnieszka" userId="1920c183-800b-4f74-b202-589ec63df764" providerId="ADAL" clId="{7C4DCAAB-E9CF-445C-96AA-0CCA5741DB35}" dt="2024-09-18T06:48:40.283" v="3" actId="20577"/>
        <pc:sldMkLst>
          <pc:docMk/>
          <pc:sldMk cId="1061682294" sldId="256"/>
        </pc:sldMkLst>
        <pc:spChg chg="mod">
          <ac:chgData name="Mickoś Agnieszka" userId="1920c183-800b-4f74-b202-589ec63df764" providerId="ADAL" clId="{7C4DCAAB-E9CF-445C-96AA-0CCA5741DB35}" dt="2024-09-18T06:48:40.283" v="3" actId="20577"/>
          <ac:spMkLst>
            <pc:docMk/>
            <pc:sldMk cId="1061682294" sldId="256"/>
            <ac:spMk id="2" creationId="{01A395D3-35E7-4FC6-9F13-A51704F851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F398-1C30-4495-8EC8-A1B72EF9EAD9}" type="datetimeFigureOut">
              <a:rPr lang="pl-PL" smtClean="0"/>
              <a:t>2024-09-18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20FF-969D-4122-B2EF-392323C826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88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69" y="528613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82" y="3189178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12343/Wytyczne_dotyczace_kwalifikowalnosci_2021_2027.pdf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si2021.slaskie.pl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czytaj/tworzenie_profilu_lsi_2021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dokument/regulamin_uzytkownika_lsi_2021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dokument/regulamin_uzytkownika_lsi_2021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Pisanie wniosków o dofinansowanie w perspektywie finansowej 2021-2027 </a:t>
            </a:r>
            <a:br>
              <a:rPr lang="pl-PL" dirty="0">
                <a:latin typeface="Open Sans"/>
                <a:ea typeface="Open Sans"/>
                <a:cs typeface="Open Sans"/>
              </a:rPr>
            </a:br>
            <a:r>
              <a:rPr lang="pl-PL" dirty="0">
                <a:latin typeface="Open Sans"/>
                <a:ea typeface="Open Sans"/>
                <a:cs typeface="Open Sans"/>
              </a:rPr>
              <a:t>(dla zaawansowanych)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2024-09-17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Pomocne wytyczne</a:t>
            </a:r>
            <a:endParaRPr lang="pl-PL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kwalifikowalności wydatków</a:t>
            </a:r>
            <a:endParaRPr lang="pl-PL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równościowe</a:t>
            </a:r>
            <a:endParaRPr lang="pl-PL" altLang="pl-PL" sz="2600" dirty="0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informacji i promocji</a:t>
            </a:r>
            <a:endParaRPr lang="pl-PL" altLang="pl-PL" sz="2600" dirty="0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przygotowania projektów inwestycyjnych i hybrydowych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realizacji EFS+ w programach regionalnych</a:t>
            </a:r>
            <a:endParaRPr lang="pl-PL" altLang="pl-PL" sz="2600" dirty="0"/>
          </a:p>
          <a:p>
            <a:pPr marL="375920" indent="-375920" defTabSz="495223"/>
            <a:endParaRPr lang="pl-PL" altLang="pl-PL" sz="2600"/>
          </a:p>
        </p:txBody>
      </p:sp>
    </p:spTree>
    <p:extLst>
      <p:ext uri="{BB962C8B-B14F-4D97-AF65-F5344CB8AC3E}">
        <p14:creationId xmlns:p14="http://schemas.microsoft.com/office/powerpoint/2010/main" val="408449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ELEMENTY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0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Wskaźniki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/>
              <a:t>Wskaźniki produktu;</a:t>
            </a:r>
            <a:endParaRPr lang="pl-PL"/>
          </a:p>
          <a:p>
            <a:pPr marL="0" indent="0">
              <a:buNone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251460" indent="-251460"/>
            <a:r>
              <a:rPr lang="pl-PL" sz="2400" dirty="0"/>
              <a:t>Wskaźniki rezultatu bezpośredniego;</a:t>
            </a:r>
            <a:br>
              <a:rPr lang="pl-PL" sz="2400" dirty="0"/>
            </a:br>
            <a:r>
              <a:rPr lang="pl-PL" sz="2400" dirty="0"/>
              <a:t>i długoterminowego;</a:t>
            </a:r>
          </a:p>
          <a:p>
            <a:pPr marL="251460" indent="-251460"/>
            <a:endParaRPr lang="pl-PL" sz="2400" dirty="0"/>
          </a:p>
          <a:p>
            <a:pPr marL="251460" indent="-25146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8871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Wskaźniki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Jednostki pomiaru wskaźników;</a:t>
            </a:r>
          </a:p>
          <a:p>
            <a:r>
              <a:rPr lang="pl-PL" sz="2400" dirty="0"/>
              <a:t>Źródła weryfikacji wskaźników (jaki dokument można wziąć do ręki żeby sprawdzić, czy wskaźniki zostały osiągnięte?</a:t>
            </a:r>
          </a:p>
          <a:p>
            <a:r>
              <a:rPr lang="pl-PL" sz="2400" dirty="0"/>
              <a:t>Sposób pomiaru wskaźników (kto i jak często dokona pomiarów, czy pozwoli to na podejmowanie działań zapobiegawczych </a:t>
            </a:r>
            <a:br>
              <a:rPr lang="pl-PL" sz="2400" dirty="0"/>
            </a:br>
            <a:r>
              <a:rPr lang="pl-PL" sz="2400" dirty="0"/>
              <a:t>i wykrywanie zagrożeń?</a:t>
            </a:r>
          </a:p>
        </p:txBody>
      </p:sp>
    </p:spTree>
    <p:extLst>
      <p:ext uri="{BB962C8B-B14F-4D97-AF65-F5344CB8AC3E}">
        <p14:creationId xmlns:p14="http://schemas.microsoft.com/office/powerpoint/2010/main" val="362658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Grupa docelowa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Zgodność grupy docelowej z Regulaminem konkursu i </a:t>
            </a:r>
            <a:r>
              <a:rPr lang="pl-PL" sz="2400" dirty="0" err="1"/>
              <a:t>SzOP</a:t>
            </a:r>
            <a:r>
              <a:rPr lang="pl-PL" sz="2400" dirty="0"/>
              <a:t>!</a:t>
            </a:r>
          </a:p>
          <a:p>
            <a:r>
              <a:rPr lang="pl-PL" sz="2400" dirty="0"/>
              <a:t>Dlaczego wybrano tą grupę docelową?</a:t>
            </a:r>
          </a:p>
          <a:p>
            <a:r>
              <a:rPr lang="pl-PL" sz="2400" dirty="0"/>
              <a:t>Jakie są potrzeby i oczekiwania grupy docelowej w kontekście oferowanego wsparcia?</a:t>
            </a:r>
          </a:p>
          <a:p>
            <a:r>
              <a:rPr lang="pl-PL" sz="2400" dirty="0"/>
              <a:t>Rekrutacja uczestników projektu.</a:t>
            </a:r>
          </a:p>
        </p:txBody>
      </p:sp>
    </p:spTree>
    <p:extLst>
      <p:ext uri="{BB962C8B-B14F-4D97-AF65-F5344CB8AC3E}">
        <p14:creationId xmlns:p14="http://schemas.microsoft.com/office/powerpoint/2010/main" val="102409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101" y="985042"/>
            <a:ext cx="9071610" cy="1730839"/>
          </a:xfrm>
        </p:spPr>
        <p:txBody>
          <a:bodyPr>
            <a:normAutofit/>
          </a:bodyPr>
          <a:lstStyle/>
          <a:p>
            <a:pPr algn="ctr"/>
            <a:r>
              <a:rPr lang="pl-PL" sz="3968" dirty="0"/>
              <a:t>Zgodność z politykami </a:t>
            </a:r>
            <a:br>
              <a:rPr lang="pl-PL" sz="3968" dirty="0"/>
            </a:br>
            <a:r>
              <a:rPr lang="pl-PL" sz="3968" dirty="0"/>
              <a:t>horyzontalnymi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Standard minimum – równość kobiet </a:t>
            </a:r>
            <a:br>
              <a:rPr lang="pl-PL" sz="2400" dirty="0"/>
            </a:br>
            <a:r>
              <a:rPr lang="pl-PL" sz="2400" dirty="0"/>
              <a:t>i mężczyzn;</a:t>
            </a:r>
          </a:p>
          <a:p>
            <a:endParaRPr lang="pl-PL" sz="2400" dirty="0"/>
          </a:p>
          <a:p>
            <a:r>
              <a:rPr lang="pl-PL" sz="2400" dirty="0"/>
              <a:t>Równy dostęp i niedyskryminacja osób </a:t>
            </a:r>
            <a:br>
              <a:rPr lang="pl-PL" sz="2400" dirty="0"/>
            </a:br>
            <a:r>
              <a:rPr lang="pl-PL" sz="2400" dirty="0"/>
              <a:t>z niepełnosprawnościami – Wytyczne równości i niedyskryminacji 2014-2020;</a:t>
            </a:r>
          </a:p>
          <a:p>
            <a:endParaRPr lang="pl-PL" sz="2400" dirty="0"/>
          </a:p>
          <a:p>
            <a:r>
              <a:rPr lang="pl-PL" sz="2400" dirty="0"/>
              <a:t>Mechanizm Racjonalnych usprawnień.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1643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6124" y="1258543"/>
            <a:ext cx="9937600" cy="1027106"/>
          </a:xfrm>
        </p:spPr>
        <p:txBody>
          <a:bodyPr>
            <a:noAutofit/>
          </a:bodyPr>
          <a:lstStyle/>
          <a:p>
            <a:pPr algn="ctr"/>
            <a:r>
              <a:rPr lang="pl-PL" sz="3527" dirty="0"/>
              <a:t>Jedne Wytyczne horyzontalne: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527" dirty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pl-PL" sz="3527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pl-PL" sz="3527" dirty="0">
                <a:hlinkClick r:id="rId2"/>
              </a:rPr>
              <a:t>Wytyczne dotyczące kwalifikowalności wydatków</a:t>
            </a:r>
            <a:endParaRPr lang="pl-PL" sz="3527" dirty="0"/>
          </a:p>
        </p:txBody>
      </p:sp>
    </p:spTree>
    <p:extLst>
      <p:ext uri="{BB962C8B-B14F-4D97-AF65-F5344CB8AC3E}">
        <p14:creationId xmlns:p14="http://schemas.microsoft.com/office/powerpoint/2010/main" val="210322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Warunki kwalifikowania wydatków: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jest zgodny z horyzontalnymi politykami UE, określonymi w rozporządzeniu ogólnym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jest zgodny z obowiązującymi przepisami prawa unijnego oraz krajowego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został poniesiony zgodnie z postanowieniami umowy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3641711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Polityka horyzontalna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9093" y="2150308"/>
            <a:ext cx="8693626" cy="4470497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Równość szans kobiet i mężczyzn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Niedyskryminacja i dostęp dla osób ze wszystkimi rodzajami niepełnosprawności</a:t>
            </a:r>
          </a:p>
          <a:p>
            <a:pPr algn="just"/>
            <a:endParaRPr lang="pl-PL" sz="2000" dirty="0"/>
          </a:p>
          <a:p>
            <a:pPr marL="0" indent="0" algn="ctr">
              <a:buNone/>
            </a:pPr>
            <a:r>
              <a:rPr lang="pl-PL" sz="2000" dirty="0"/>
              <a:t>Wytyczne w zakresie realizacji zasady równości szans i niedyskryminacji, w tym dostępności dla osób z niepełnosprawnościami oraz zasady równości szans kobiet i mężczyzn w ramach funduszy unijnych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89190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Wytyczne: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654" y="2299260"/>
            <a:ext cx="8693626" cy="4093075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Co do zasady, wszystkie produkty projektów realizowanych ze środków EFS, EFRR i FS (produkty, towary, usługi, infrastruktura) są dostępne dla wszystkich osób, w tym również dostosowane do zidentyfikowanych potrzeb osób z niepełnosprawnościami.</a:t>
            </a:r>
          </a:p>
          <a:p>
            <a:pPr algn="just"/>
            <a:r>
              <a:rPr lang="pl-PL" sz="2000" dirty="0"/>
              <a:t>Oznacza to, że muszą być zgodne z koncepcją uniwersalnego projektowania.</a:t>
            </a:r>
          </a:p>
        </p:txBody>
      </p:sp>
    </p:spTree>
    <p:extLst>
      <p:ext uri="{BB962C8B-B14F-4D97-AF65-F5344CB8AC3E}">
        <p14:creationId xmlns:p14="http://schemas.microsoft.com/office/powerpoint/2010/main" val="32377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PROJEKT – koncepcja i dokumentacja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PRZYGOTOWANIE I SKŁADANIE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5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Funkcjonowanie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 perspektywie 2021-2027 </a:t>
            </a:r>
            <a:r>
              <a:rPr lang="pl-PL" sz="2400" b="1" dirty="0"/>
              <a:t>wniosek o dofinansowanie projektu</a:t>
            </a:r>
            <a:r>
              <a:rPr lang="pl-PL" sz="2400" dirty="0"/>
              <a:t> z programu Fundusze Europejskie dla Śląskiego będziesz mógł złożyć </a:t>
            </a:r>
            <a:r>
              <a:rPr lang="pl-PL" sz="2400" b="1" dirty="0"/>
              <a:t>wyłącznie za pośrednictwem </a:t>
            </a:r>
            <a:r>
              <a:rPr lang="pl-PL" sz="2400" b="1" dirty="0">
                <a:hlinkClick r:id="rId2" tooltip="Odnośnik do strony logowania LSI 2021 - otwiera się w nowej karcie"/>
              </a:rPr>
              <a:t>LSI 2021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83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Wnioski są składane elektronicznie i nie są podpisywane.</a:t>
            </a:r>
          </a:p>
        </p:txBody>
      </p:sp>
    </p:spTree>
    <p:extLst>
      <p:ext uri="{BB962C8B-B14F-4D97-AF65-F5344CB8AC3E}">
        <p14:creationId xmlns:p14="http://schemas.microsoft.com/office/powerpoint/2010/main" val="83329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odpowiadasz za zarządzanie użytkownikami</a:t>
            </a:r>
            <a:r>
              <a:rPr lang="pl-PL" sz="2400" dirty="0"/>
              <a:t> przyłączonymi do swojego konta w LSI 2021 – każdy podmiot (wnioskodawca) </a:t>
            </a:r>
            <a:r>
              <a:rPr lang="pl-PL" sz="2400" b="1" dirty="0"/>
              <a:t>może mieć </a:t>
            </a:r>
            <a:r>
              <a:rPr lang="pl-PL" sz="2400" b="1" dirty="0">
                <a:hlinkClick r:id="rId2" tooltip="Odnośnik do artykułu o zakładaniu profilu - otwiera się w nowej karcie"/>
              </a:rPr>
              <a:t>tylko 1 profil w systemie</a:t>
            </a:r>
            <a:r>
              <a:rPr lang="pl-PL" sz="2400" dirty="0"/>
              <a:t>,</a:t>
            </a:r>
            <a:r>
              <a:rPr lang="pl-PL" sz="2400" b="1" dirty="0"/>
              <a:t> </a:t>
            </a:r>
            <a:r>
              <a:rPr lang="pl-PL" sz="2400" dirty="0"/>
              <a:t>do którego możesz przyłączyć konto innego użytkownika i przydzielić mu uprawnienia dotyczące wniosków o dofinansowanie;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dbaj o bezpieczeństwo</a:t>
            </a:r>
            <a:r>
              <a:rPr lang="pl-PL" sz="2400" dirty="0"/>
              <a:t> podczas korzystania z LSI 2021 – </a:t>
            </a:r>
            <a:r>
              <a:rPr lang="pl-PL" sz="2400" b="1" dirty="0"/>
              <a:t>przestrzegaj zasad bezpieczeństwa LSI 2021</a:t>
            </a:r>
            <a:r>
              <a:rPr lang="pl-PL" sz="2400" dirty="0"/>
              <a:t>, które musisz zaakceptować po pierwszym logowaniu do systemu;</a:t>
            </a:r>
          </a:p>
        </p:txBody>
      </p:sp>
    </p:spTree>
    <p:extLst>
      <p:ext uri="{BB962C8B-B14F-4D97-AF65-F5344CB8AC3E}">
        <p14:creationId xmlns:p14="http://schemas.microsoft.com/office/powerpoint/2010/main" val="1049546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możesz udzielić upoważnienia</a:t>
            </a:r>
            <a:r>
              <a:rPr lang="pl-PL" sz="2400" dirty="0"/>
              <a:t> do składania wniosku osobie trzeciej – upoważnienie swoim zakresem powinno obejmować złożenie wniosku oraz wszelką korespondencję związaną z projektem i jego oceną aż do momentu podpisania umowy;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korzystaj z Instrukcji użytkownika LSI 2021 dla Wnioskodawców/Beneficjentów</a:t>
            </a:r>
            <a:r>
              <a:rPr lang="pl-PL" sz="2400" i="1" dirty="0"/>
              <a:t> – </a:t>
            </a:r>
            <a:r>
              <a:rPr lang="pl-PL" sz="2400" dirty="0"/>
              <a:t>instrukcja w przystępny sposób (wykorzystując m.in. zrzuty ekranu) pokazuje, jak należy się poruszać po systemie; pamiętaj również o zapoznaniu się z </a:t>
            </a:r>
            <a:r>
              <a:rPr lang="pl-PL" sz="2400" b="1" dirty="0">
                <a:hlinkClick r:id="rId2" tooltip="Odnośnik do regulaminu LSI 2021 - otwiera się w nowej karcie"/>
              </a:rPr>
              <a:t>Regulaminem Użytkownika Lokalnego Systemu Informatycznego Programu FE SL 2021-2027</a:t>
            </a:r>
            <a:r>
              <a:rPr lang="pl-PL" sz="2400" i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9377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możesz udzielić upoważnienia</a:t>
            </a:r>
            <a:r>
              <a:rPr lang="pl-PL" sz="2400" dirty="0"/>
              <a:t> do składania wniosku osobie trzeciej – upoważnienie swoim zakresem powinno obejmować złożenie wniosku oraz wszelką korespondencję związaną z projektem i jego oceną aż do momentu podpisania umowy;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korzystaj z Instrukcji użytkownika LSI 2021 dla Wnioskodawców/Beneficjentów</a:t>
            </a:r>
            <a:r>
              <a:rPr lang="pl-PL" sz="2400" i="1" dirty="0"/>
              <a:t> – </a:t>
            </a:r>
            <a:r>
              <a:rPr lang="pl-PL" sz="2400" dirty="0"/>
              <a:t>instrukcja w przystępny sposób (wykorzystując m.in. zrzuty ekranu) pokazuje, jak należy się poruszać po systemie; pamiętaj również o zapoznaniu się z </a:t>
            </a:r>
            <a:r>
              <a:rPr lang="pl-PL" sz="2400" b="1" dirty="0">
                <a:hlinkClick r:id="rId2" tooltip="Odnośnik do regulaminu LSI 2021 - otwiera się w nowej karcie"/>
              </a:rPr>
              <a:t>Regulaminem Użytkownika Lokalnego Systemu Informatycznego Programu FE SL 2021-2027</a:t>
            </a:r>
            <a:r>
              <a:rPr lang="pl-PL" sz="2400" i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21964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OCENA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56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Proces 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Ocenę wniosku opisują wyczerpująco regulaminy naborów, są </a:t>
            </a:r>
            <a:r>
              <a:rPr lang="pl-PL" sz="2400">
                <a:latin typeface="Open Sans"/>
                <a:ea typeface="Open Sans"/>
                <a:cs typeface="Open Sans"/>
              </a:rPr>
              <a:t>bardziej szczegółowe niż wytyczne. </a:t>
            </a:r>
            <a:endParaRPr lang="pl-PL" dirty="0">
              <a:latin typeface="Open Sans"/>
              <a:ea typeface="Open Sans"/>
              <a:cs typeface="Open Sans"/>
            </a:endParaRPr>
          </a:p>
          <a:p>
            <a:pPr marL="251460" indent="-251460">
              <a:buChar char="•"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251460" indent="-251460">
              <a:buChar char="•"/>
            </a:pPr>
            <a:r>
              <a:rPr lang="pl-PL" sz="2400" dirty="0">
                <a:latin typeface="Open Sans"/>
                <a:ea typeface="Open Sans"/>
                <a:cs typeface="Open Sans"/>
              </a:rPr>
              <a:t>Kluczową rolę w ocenie odgrywają KRYTERIA OCENY. </a:t>
            </a:r>
          </a:p>
          <a:p>
            <a:pPr marL="251460" indent="-251460">
              <a:buChar char="•"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0" indent="0" algn="ctr">
              <a:buNone/>
            </a:pPr>
            <a:r>
              <a:rPr lang="pl-PL" sz="2400" b="1" dirty="0">
                <a:latin typeface="Open Sans"/>
                <a:ea typeface="Open Sans"/>
                <a:cs typeface="Open Sans"/>
              </a:rPr>
              <a:t>Zajrzyjmy do przykładowego regulaminu i kryteriów. </a:t>
            </a:r>
          </a:p>
        </p:txBody>
      </p:sp>
    </p:spTree>
    <p:extLst>
      <p:ext uri="{BB962C8B-B14F-4D97-AF65-F5344CB8AC3E}">
        <p14:creationId xmlns:p14="http://schemas.microsoft.com/office/powerpoint/2010/main" val="232547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NAJWAŻNIEJSZE ZAGADNIENIA i błędy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6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527" dirty="0"/>
              <a:t>Zgodność wydatku z przepisami prawa krajowego: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np. ustawą o minimalnym wynagrodzeniu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ustawą o działalności pożytku publicznego i wolontariacie – wkład własny wolontariusze</a:t>
            </a:r>
          </a:p>
        </p:txBody>
      </p:sp>
    </p:spTree>
    <p:extLst>
      <p:ext uri="{BB962C8B-B14F-4D97-AF65-F5344CB8AC3E}">
        <p14:creationId xmlns:p14="http://schemas.microsoft.com/office/powerpoint/2010/main" val="322825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Projekt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 dirty="0"/>
              <a:t>Projekt to zamierzony plan działania, który powinien charakteryzować się kilkoma ważnymi cechami: </a:t>
            </a:r>
          </a:p>
          <a:p>
            <a:pPr marL="817204" lvl="1" indent="-313233" defTabSz="495223"/>
            <a:r>
              <a:rPr lang="pl-PL" altLang="pl-PL" sz="2646" dirty="0"/>
              <a:t>wzajemnym powiązaniem w złożony sposób,</a:t>
            </a:r>
          </a:p>
          <a:p>
            <a:pPr marL="817204" lvl="1" indent="-313233" defTabSz="495223"/>
            <a:r>
              <a:rPr lang="pl-PL" altLang="pl-PL" sz="2646" dirty="0"/>
              <a:t>zamierzeniem osiągnięcia celu, często poprzez wytworzenie unikalnego produktu oraz zaplanowanym z góry początkiem i końcem. </a:t>
            </a:r>
          </a:p>
        </p:txBody>
      </p:sp>
    </p:spTree>
    <p:extLst>
      <p:ext uri="{BB962C8B-B14F-4D97-AF65-F5344CB8AC3E}">
        <p14:creationId xmlns:p14="http://schemas.microsoft.com/office/powerpoint/2010/main" val="3806974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Zadania/działania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Zgodność z typem projektu wymienionym </a:t>
            </a:r>
            <a:br>
              <a:rPr lang="pl-PL" sz="2400" dirty="0"/>
            </a:br>
            <a:r>
              <a:rPr lang="pl-PL" sz="2400" dirty="0"/>
              <a:t>w Regulaminie;</a:t>
            </a:r>
          </a:p>
          <a:p>
            <a:r>
              <a:rPr lang="pl-PL" sz="2400" dirty="0"/>
              <a:t>Zgodność z przepisami prawa krajowego </a:t>
            </a:r>
            <a:br>
              <a:rPr lang="pl-PL" sz="2400" dirty="0"/>
            </a:br>
            <a:r>
              <a:rPr lang="pl-PL" sz="2400" dirty="0"/>
              <a:t>i wspólnotowego;</a:t>
            </a:r>
          </a:p>
          <a:p>
            <a:r>
              <a:rPr lang="pl-PL" sz="2400" dirty="0"/>
              <a:t>Zasięg geograficzny kwalifikowalności wydatków.</a:t>
            </a:r>
          </a:p>
          <a:p>
            <a:r>
              <a:rPr lang="pl-PL" sz="2400" dirty="0"/>
              <a:t>Miejsce i czas realizacji;</a:t>
            </a:r>
          </a:p>
          <a:p>
            <a:r>
              <a:rPr lang="pl-PL" sz="2400" dirty="0"/>
              <a:t>Osoby odpowiedzialne;</a:t>
            </a:r>
          </a:p>
          <a:p>
            <a:r>
              <a:rPr lang="pl-PL" sz="2400" dirty="0"/>
              <a:t>Zakres tematyczny.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3866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Rozliczanie projektów o wartości nieprzekraczającej 200 tys. Euro ze środków publicznych metodami uproszczonymi;</a:t>
            </a:r>
          </a:p>
          <a:p>
            <a:endParaRPr lang="pl-PL" sz="2800" dirty="0"/>
          </a:p>
          <a:p>
            <a:r>
              <a:rPr lang="pl-PL" sz="2800" dirty="0"/>
              <a:t>Rozliczanie kosztów pośrednich ryczałtem;</a:t>
            </a:r>
          </a:p>
          <a:p>
            <a:endParaRPr lang="pl-PL" sz="2800" dirty="0"/>
          </a:p>
          <a:p>
            <a:r>
              <a:rPr lang="pl-PL" sz="2800" dirty="0"/>
              <a:t>Wydatki objęte limitami;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793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Cross </a:t>
            </a:r>
            <a:r>
              <a:rPr lang="pl-PL" sz="2400" dirty="0" err="1"/>
              <a:t>financing</a:t>
            </a:r>
            <a:r>
              <a:rPr lang="pl-PL" sz="2400" dirty="0"/>
              <a:t>;</a:t>
            </a:r>
          </a:p>
          <a:p>
            <a:r>
              <a:rPr lang="pl-PL" sz="2400" dirty="0"/>
              <a:t>Środki trwałe służące realizacji projektu oraz wspomagające wdrażanie projektu;</a:t>
            </a:r>
          </a:p>
          <a:p>
            <a:r>
              <a:rPr lang="pl-PL" sz="2400" dirty="0"/>
              <a:t>Zakup środków trwałych;</a:t>
            </a:r>
          </a:p>
          <a:p>
            <a:r>
              <a:rPr lang="pl-PL" sz="2400" dirty="0"/>
              <a:t>Amortyzacja, leasing finansowy i zwrotny;</a:t>
            </a:r>
          </a:p>
          <a:p>
            <a:r>
              <a:rPr lang="pl-PL" sz="2400" dirty="0"/>
              <a:t>Uzasadnienie wejścia w posiadanie środków trwałych;</a:t>
            </a:r>
          </a:p>
          <a:p>
            <a:r>
              <a:rPr lang="pl-PL" sz="2400" dirty="0"/>
              <a:t>Kwalifikowalność wydatków na środki trwałe;</a:t>
            </a:r>
          </a:p>
        </p:txBody>
      </p:sp>
    </p:spTree>
    <p:extLst>
      <p:ext uri="{BB962C8B-B14F-4D97-AF65-F5344CB8AC3E}">
        <p14:creationId xmlns:p14="http://schemas.microsoft.com/office/powerpoint/2010/main" val="272755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Personel;</a:t>
            </a:r>
            <a:endParaRPr lang="pl-PL" dirty="0"/>
          </a:p>
          <a:p>
            <a:pPr marL="251460" indent="-251460"/>
            <a:r>
              <a:rPr lang="pl-PL" sz="2400" dirty="0"/>
              <a:t>Wydatki ponoszone poza PO;</a:t>
            </a:r>
          </a:p>
          <a:p>
            <a:pPr marL="251460" indent="-251460"/>
            <a:r>
              <a:rPr lang="pl-PL" sz="2400" dirty="0"/>
              <a:t>Wydatki ponoszone poza PL;</a:t>
            </a:r>
          </a:p>
          <a:p>
            <a:pPr marL="251460" indent="-251460"/>
            <a:r>
              <a:rPr lang="pl-PL" sz="2400" dirty="0"/>
              <a:t>Stawki odpowiadające stawkom rynkowym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180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Personel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/>
              <a:t>Zaangażowanie zawodowe nie większe niż 276 godzin miesięcznie;</a:t>
            </a:r>
            <a:endParaRPr lang="pl-PL"/>
          </a:p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Sprawozdania w SL2021;</a:t>
            </a:r>
          </a:p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Oświadczenia;</a:t>
            </a:r>
          </a:p>
          <a:p>
            <a:pPr marL="251460" indent="-251460"/>
            <a:r>
              <a:rPr lang="pl-PL" sz="2400" dirty="0" err="1"/>
              <a:t>Niekwalifikowalność</a:t>
            </a:r>
            <a:r>
              <a:rPr lang="pl-PL" sz="2400" dirty="0"/>
              <a:t> wydatków;</a:t>
            </a:r>
          </a:p>
          <a:p>
            <a:pPr marL="251460" indent="-25146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224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Personel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Umowy o pracę;</a:t>
            </a:r>
          </a:p>
          <a:p>
            <a:r>
              <a:rPr lang="pl-PL" sz="2400" dirty="0"/>
              <a:t>Samozatrudnienie;</a:t>
            </a:r>
          </a:p>
          <a:p>
            <a:r>
              <a:rPr lang="pl-PL" sz="2400" dirty="0">
                <a:solidFill>
                  <a:srgbClr val="FF0000"/>
                </a:solidFill>
              </a:rPr>
              <a:t>Umowy zlecenia;</a:t>
            </a:r>
          </a:p>
          <a:p>
            <a:r>
              <a:rPr lang="pl-PL" sz="2400" dirty="0">
                <a:solidFill>
                  <a:srgbClr val="FF0000"/>
                </a:solidFill>
              </a:rPr>
              <a:t>Umowy o dzieło;</a:t>
            </a:r>
          </a:p>
          <a:p>
            <a:r>
              <a:rPr lang="pl-PL" sz="2400" dirty="0"/>
              <a:t>Osoby wskazane w ofercie jako osobiście świadczące usługi;</a:t>
            </a:r>
          </a:p>
          <a:p>
            <a:r>
              <a:rPr lang="pl-PL" sz="2400" dirty="0"/>
              <a:t>Nauczyciele.</a:t>
            </a:r>
          </a:p>
        </p:txBody>
      </p:sp>
    </p:spTree>
    <p:extLst>
      <p:ext uri="{BB962C8B-B14F-4D97-AF65-F5344CB8AC3E}">
        <p14:creationId xmlns:p14="http://schemas.microsoft.com/office/powerpoint/2010/main" val="4033129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1109" y="840982"/>
            <a:ext cx="9071610" cy="1259946"/>
          </a:xfrm>
        </p:spPr>
        <p:txBody>
          <a:bodyPr/>
          <a:lstStyle/>
          <a:p>
            <a:pPr algn="ctr"/>
            <a:r>
              <a:rPr lang="pl-PL" dirty="0"/>
              <a:t>Zarządzanie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Równość szans i niedyskryminacji;</a:t>
            </a:r>
          </a:p>
          <a:p>
            <a:endParaRPr lang="pl-PL" sz="2400" dirty="0"/>
          </a:p>
          <a:p>
            <a:r>
              <a:rPr lang="pl-PL" sz="2400" dirty="0"/>
              <a:t>Sposób podejmowania decyzji;</a:t>
            </a:r>
          </a:p>
          <a:p>
            <a:endParaRPr lang="pl-PL" sz="2400" dirty="0"/>
          </a:p>
          <a:p>
            <a:r>
              <a:rPr lang="pl-PL" sz="2400" dirty="0"/>
              <a:t>Struktura zarządzania;</a:t>
            </a:r>
          </a:p>
          <a:p>
            <a:endParaRPr lang="pl-PL" sz="2400" dirty="0"/>
          </a:p>
          <a:p>
            <a:r>
              <a:rPr lang="pl-PL" sz="2400" dirty="0"/>
              <a:t>Kadra.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054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Niezbędne dokumenty </a:t>
            </a:r>
            <a:br>
              <a:rPr lang="pl-PL" dirty="0"/>
            </a:br>
            <a:r>
              <a:rPr lang="pl-PL" dirty="0"/>
              <a:t>do opracowania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dirty="0"/>
              <a:t>Regulamin konkursu;</a:t>
            </a:r>
          </a:p>
          <a:p>
            <a:endParaRPr lang="pl-PL" sz="2400" dirty="0"/>
          </a:p>
          <a:p>
            <a:r>
              <a:rPr lang="pl-PL" sz="2400" dirty="0" err="1"/>
              <a:t>SzOP</a:t>
            </a:r>
            <a:r>
              <a:rPr lang="pl-PL" sz="2400" dirty="0"/>
              <a:t>;</a:t>
            </a:r>
          </a:p>
          <a:p>
            <a:endParaRPr lang="pl-PL" sz="2400" dirty="0"/>
          </a:p>
          <a:p>
            <a:r>
              <a:rPr lang="pl-PL" sz="2400" dirty="0"/>
              <a:t>Instrukcja wypełnienia wniosku;</a:t>
            </a:r>
          </a:p>
          <a:p>
            <a:endParaRPr lang="pl-PL" sz="2400" dirty="0"/>
          </a:p>
          <a:p>
            <a:r>
              <a:rPr lang="pl-PL" sz="2400" dirty="0"/>
              <a:t>Wytyczne kwalifikowalności.</a:t>
            </a:r>
          </a:p>
        </p:txBody>
      </p:sp>
    </p:spTree>
    <p:extLst>
      <p:ext uri="{BB962C8B-B14F-4D97-AF65-F5344CB8AC3E}">
        <p14:creationId xmlns:p14="http://schemas.microsoft.com/office/powerpoint/2010/main" val="2681945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4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Projekt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 dirty="0"/>
              <a:t>Obejmuje szereg konkretnych działań podejmowanych w przeciągu danego okresu, których wynikiem będzie osiągnięcie wcześniej określonych rezultatów lub produktów, mających na celu rozwiązanie konkretnego problemu.</a:t>
            </a:r>
          </a:p>
        </p:txBody>
      </p:sp>
    </p:spTree>
    <p:extLst>
      <p:ext uri="{BB962C8B-B14F-4D97-AF65-F5344CB8AC3E}">
        <p14:creationId xmlns:p14="http://schemas.microsoft.com/office/powerpoint/2010/main" val="27416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Cechy projektu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/>
              <a:t>Posiada cel.</a:t>
            </a:r>
          </a:p>
          <a:p>
            <a:pPr marL="376229" indent="-376229" defTabSz="495223"/>
            <a:r>
              <a:rPr lang="pl-PL" altLang="pl-PL" sz="2646"/>
              <a:t>Jest realistyczny (bierze pod uwagę potrzeby i zasoby).</a:t>
            </a:r>
          </a:p>
          <a:p>
            <a:pPr marL="376229" indent="-376229" defTabSz="495223"/>
            <a:r>
              <a:rPr lang="pl-PL" altLang="pl-PL" sz="2646"/>
              <a:t>Jest ograniczony w czasie (termin realizacji).</a:t>
            </a:r>
          </a:p>
          <a:p>
            <a:pPr marL="376229" indent="-376229" defTabSz="495223"/>
            <a:r>
              <a:rPr lang="pl-PL" altLang="pl-PL" sz="2646"/>
              <a:t>Wspólny (należy do wszystkich członków zespołu).</a:t>
            </a:r>
          </a:p>
          <a:p>
            <a:pPr marL="376229" indent="-376229" defTabSz="495223"/>
            <a:r>
              <a:rPr lang="pl-PL" altLang="pl-PL" sz="2646"/>
              <a:t>Elastyczny (reaguje na zmiany).</a:t>
            </a:r>
          </a:p>
          <a:p>
            <a:pPr marL="376229" indent="-376229" defTabSz="495223"/>
            <a:r>
              <a:rPr lang="pl-PL" altLang="pl-PL" sz="2646"/>
              <a:t>Złożony (planowanie, organizacja, realizacja, monitoring).</a:t>
            </a:r>
          </a:p>
        </p:txBody>
      </p:sp>
    </p:spTree>
    <p:extLst>
      <p:ext uri="{BB962C8B-B14F-4D97-AF65-F5344CB8AC3E}">
        <p14:creationId xmlns:p14="http://schemas.microsoft.com/office/powerpoint/2010/main" val="91949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Wniosek o dofinansowanie</a:t>
            </a:r>
            <a:endParaRPr lang="pl-PL" altLang="pl-PL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/>
              <a:t>Struktura wniosku aplikacyjnego powinna bezpośrednio nawiązywać do PCM:</a:t>
            </a:r>
          </a:p>
          <a:p>
            <a:pPr marL="376229" indent="-376229" defTabSz="495223">
              <a:buNone/>
            </a:pPr>
            <a:endParaRPr lang="pl-PL" altLang="pl-PL" sz="2646"/>
          </a:p>
          <a:p>
            <a:pPr marL="376229" indent="-376229" defTabSz="495223"/>
            <a:r>
              <a:rPr lang="pl-PL" altLang="pl-PL" sz="2646"/>
              <a:t>PROBLEMY</a:t>
            </a:r>
          </a:p>
          <a:p>
            <a:pPr marL="376229" indent="-376229" defTabSz="495223"/>
            <a:r>
              <a:rPr lang="pl-PL" altLang="pl-PL" sz="2646"/>
              <a:t>CELE</a:t>
            </a:r>
          </a:p>
          <a:p>
            <a:pPr marL="376229" indent="-376229" defTabSz="495223"/>
            <a:r>
              <a:rPr lang="pl-PL" altLang="pl-PL" sz="2646"/>
              <a:t>DZIAŁANIA</a:t>
            </a:r>
          </a:p>
          <a:p>
            <a:pPr marL="376229" indent="-376229" defTabSz="495223"/>
            <a:r>
              <a:rPr lang="pl-PL" altLang="pl-PL" sz="2646"/>
              <a:t>REZULTATY</a:t>
            </a:r>
          </a:p>
        </p:txBody>
      </p:sp>
    </p:spTree>
    <p:extLst>
      <p:ext uri="{BB962C8B-B14F-4D97-AF65-F5344CB8AC3E}">
        <p14:creationId xmlns:p14="http://schemas.microsoft.com/office/powerpoint/2010/main" val="388268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6 faz projektu według podręcznika PCM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/>
          <a:lstStyle/>
          <a:p>
            <a:pPr marL="376229" indent="-376229" defTabSz="495223"/>
            <a:r>
              <a:rPr lang="pl-PL" altLang="pl-PL" sz="2646"/>
              <a:t>Programowanie</a:t>
            </a:r>
          </a:p>
          <a:p>
            <a:pPr marL="376229" indent="-376229" defTabSz="495223"/>
            <a:r>
              <a:rPr lang="pl-PL" altLang="pl-PL" sz="2646"/>
              <a:t>Identyfikacja</a:t>
            </a:r>
          </a:p>
          <a:p>
            <a:pPr marL="376229" indent="-376229" defTabSz="495223"/>
            <a:r>
              <a:rPr lang="pl-PL" altLang="pl-PL" sz="2646"/>
              <a:t>Ocena</a:t>
            </a:r>
          </a:p>
          <a:p>
            <a:pPr marL="376229" indent="-376229" defTabSz="495223"/>
            <a:r>
              <a:rPr lang="pl-PL" altLang="pl-PL" sz="2646"/>
              <a:t>Finansowanie</a:t>
            </a:r>
          </a:p>
          <a:p>
            <a:pPr marL="376229" indent="-376229" defTabSz="495223"/>
            <a:r>
              <a:rPr lang="pl-PL" altLang="pl-PL" sz="2646"/>
              <a:t>Wdrażanie</a:t>
            </a:r>
          </a:p>
          <a:p>
            <a:pPr marL="376229" indent="-376229" defTabSz="495223"/>
            <a:r>
              <a:rPr lang="pl-PL" altLang="pl-PL" sz="2646"/>
              <a:t>Ewaluacja</a:t>
            </a:r>
          </a:p>
        </p:txBody>
      </p:sp>
    </p:spTree>
    <p:extLst>
      <p:ext uri="{BB962C8B-B14F-4D97-AF65-F5344CB8AC3E}">
        <p14:creationId xmlns:p14="http://schemas.microsoft.com/office/powerpoint/2010/main" val="237622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DOKUMENTACJA NABORU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2024-09-18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9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Najważniejsze w dokumentacji naboru</a:t>
            </a:r>
            <a:endParaRPr lang="pl-PL" altLang="pl-PL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375920" indent="-375920" defTabSz="495223"/>
            <a:r>
              <a:rPr lang="pl-PL" altLang="pl-PL" sz="2600">
                <a:latin typeface="Open Sans"/>
                <a:ea typeface="Open Sans"/>
                <a:cs typeface="Open Sans"/>
              </a:rPr>
              <a:t>Regulamin</a:t>
            </a:r>
            <a:endParaRPr lang="pl-PL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Koszty kwalifikowalne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Kryteria oceny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Instrukcja przygotowania wniosku</a:t>
            </a:r>
          </a:p>
          <a:p>
            <a:pPr marL="375920" indent="-375920" defTabSz="495223"/>
            <a:endParaRPr lang="pl-PL" altLang="pl-PL" sz="2600"/>
          </a:p>
        </p:txBody>
      </p:sp>
    </p:spTree>
    <p:extLst>
      <p:ext uri="{BB962C8B-B14F-4D97-AF65-F5344CB8AC3E}">
        <p14:creationId xmlns:p14="http://schemas.microsoft.com/office/powerpoint/2010/main" val="906004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5" ma:contentTypeDescription="Utwórz nowy dokument." ma:contentTypeScope="" ma:versionID="724dde684ef9b05687edb99bb17d18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9d92508d3ce33062529bb8f8b7b895c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aba39d-2bb0-43c8-925f-3ed70e5af5ff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734B14-AD9C-4F5D-B1E5-B1777D81BF07}">
  <ds:schemaRefs>
    <ds:schemaRef ds:uri="9ebde75c-c695-442a-80d4-61b034fbba81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6852e5d6-3164-4114-9510-1696955387a4"/>
  </ds:schemaRefs>
</ds:datastoreItem>
</file>

<file path=customXml/itemProps2.xml><?xml version="1.0" encoding="utf-8"?>
<ds:datastoreItem xmlns:ds="http://schemas.openxmlformats.org/officeDocument/2006/customXml" ds:itemID="{56243979-4E26-4B9E-9C15-FBEBF4260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de75c-c695-442a-80d4-61b034fbba81"/>
    <ds:schemaRef ds:uri="6852e5d6-3164-4114-9510-169695538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1019</Words>
  <Application>Microsoft Office PowerPoint</Application>
  <PresentationFormat>Niestandardowy</PresentationFormat>
  <Paragraphs>170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Calibri</vt:lpstr>
      <vt:lpstr>Open Sans</vt:lpstr>
      <vt:lpstr>Wingdings</vt:lpstr>
      <vt:lpstr>Motyw pakietu Office</vt:lpstr>
      <vt:lpstr>Pisanie wniosków o dofinansowanie w perspektywie finansowej 2021-2027  (dla zaawansowanych)</vt:lpstr>
      <vt:lpstr>PROJEKT – koncepcja i dokumentacja</vt:lpstr>
      <vt:lpstr>Projekt</vt:lpstr>
      <vt:lpstr>Projekt</vt:lpstr>
      <vt:lpstr>Cechy projektu</vt:lpstr>
      <vt:lpstr>Wniosek o dofinansowanie</vt:lpstr>
      <vt:lpstr>6 faz projektu według podręcznika PCM</vt:lpstr>
      <vt:lpstr>DOKUMENTACJA NABORU</vt:lpstr>
      <vt:lpstr>Najważniejsze w dokumentacji naboru</vt:lpstr>
      <vt:lpstr>Pomocne wytyczne</vt:lpstr>
      <vt:lpstr>ELEMENTY WNIOSKU</vt:lpstr>
      <vt:lpstr>Wskaźniki</vt:lpstr>
      <vt:lpstr>Wskaźniki cd.</vt:lpstr>
      <vt:lpstr>Grupa docelowa</vt:lpstr>
      <vt:lpstr>Zgodność z politykami  horyzontalnymi UE</vt:lpstr>
      <vt:lpstr>Jedne Wytyczne horyzontalne:</vt:lpstr>
      <vt:lpstr>Warunki kwalifikowania wydatków:</vt:lpstr>
      <vt:lpstr>Polityka horyzontalna UE</vt:lpstr>
      <vt:lpstr>Wytyczne:</vt:lpstr>
      <vt:lpstr>PRZYGOTOWANIE I SKŁADANIE WNIOSKU</vt:lpstr>
      <vt:lpstr>Funkcjonowanie systemu</vt:lpstr>
      <vt:lpstr>Wnioski</vt:lpstr>
      <vt:lpstr>LSI - zasady</vt:lpstr>
      <vt:lpstr>LSI - zasady</vt:lpstr>
      <vt:lpstr>LSI - zasady</vt:lpstr>
      <vt:lpstr>OCENA WNIOSKU</vt:lpstr>
      <vt:lpstr>Proces oceny</vt:lpstr>
      <vt:lpstr>NAJWAŻNIEJSZE ZAGADNIENIA i błędy</vt:lpstr>
      <vt:lpstr>Zgodność wydatku z przepisami prawa krajowego:</vt:lpstr>
      <vt:lpstr>Zadania/działania</vt:lpstr>
      <vt:lpstr>Budżet projektu</vt:lpstr>
      <vt:lpstr>Budżet projektu cd.</vt:lpstr>
      <vt:lpstr>Budżet projektu cd.</vt:lpstr>
      <vt:lpstr>Personel projektu</vt:lpstr>
      <vt:lpstr>Personel projektu cd.</vt:lpstr>
      <vt:lpstr>Zarządzanie projektem</vt:lpstr>
      <vt:lpstr>Niezbędne dokumenty  do opracowania wniosku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Mickoś Agnieszka</cp:lastModifiedBy>
  <cp:revision>102</cp:revision>
  <dcterms:created xsi:type="dcterms:W3CDTF">2022-06-22T09:40:44Z</dcterms:created>
  <dcterms:modified xsi:type="dcterms:W3CDTF">2024-09-18T06:48:45Z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</Properties>
</file>