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08" r:id="rId4"/>
  </p:sldMasterIdLst>
  <p:notesMasterIdLst>
    <p:notesMasterId r:id="rId160"/>
  </p:notesMasterIdLst>
  <p:sldIdLst>
    <p:sldId id="458" r:id="rId5"/>
    <p:sldId id="494" r:id="rId6"/>
    <p:sldId id="476" r:id="rId7"/>
    <p:sldId id="477" r:id="rId8"/>
    <p:sldId id="478" r:id="rId9"/>
    <p:sldId id="489" r:id="rId10"/>
    <p:sldId id="496" r:id="rId11"/>
    <p:sldId id="495" r:id="rId12"/>
    <p:sldId id="279" r:id="rId13"/>
    <p:sldId id="280" r:id="rId14"/>
    <p:sldId id="281" r:id="rId15"/>
    <p:sldId id="729" r:id="rId16"/>
    <p:sldId id="687" r:id="rId17"/>
    <p:sldId id="739" r:id="rId18"/>
    <p:sldId id="740" r:id="rId19"/>
    <p:sldId id="741" r:id="rId20"/>
    <p:sldId id="742" r:id="rId21"/>
    <p:sldId id="749" r:id="rId22"/>
    <p:sldId id="750" r:id="rId23"/>
    <p:sldId id="752" r:id="rId24"/>
    <p:sldId id="753" r:id="rId25"/>
    <p:sldId id="757" r:id="rId26"/>
    <p:sldId id="454" r:id="rId27"/>
    <p:sldId id="685" r:id="rId28"/>
    <p:sldId id="289" r:id="rId29"/>
    <p:sldId id="758" r:id="rId30"/>
    <p:sldId id="762" r:id="rId31"/>
    <p:sldId id="764" r:id="rId32"/>
    <p:sldId id="769" r:id="rId33"/>
    <p:sldId id="770" r:id="rId34"/>
    <p:sldId id="771" r:id="rId35"/>
    <p:sldId id="773" r:id="rId36"/>
    <p:sldId id="455" r:id="rId37"/>
    <p:sldId id="683" r:id="rId38"/>
    <p:sldId id="777" r:id="rId39"/>
    <p:sldId id="774" r:id="rId40"/>
    <p:sldId id="775" r:id="rId41"/>
    <p:sldId id="776" r:id="rId42"/>
    <p:sldId id="488" r:id="rId43"/>
    <p:sldId id="370" r:id="rId44"/>
    <p:sldId id="372" r:id="rId45"/>
    <p:sldId id="481" r:id="rId46"/>
    <p:sldId id="483" r:id="rId47"/>
    <p:sldId id="482" r:id="rId48"/>
    <p:sldId id="484" r:id="rId49"/>
    <p:sldId id="485" r:id="rId50"/>
    <p:sldId id="730" r:id="rId51"/>
    <p:sldId id="731" r:id="rId52"/>
    <p:sldId id="338" r:id="rId53"/>
    <p:sldId id="307" r:id="rId54"/>
    <p:sldId id="315" r:id="rId55"/>
    <p:sldId id="342" r:id="rId56"/>
    <p:sldId id="346" r:id="rId57"/>
    <p:sldId id="347" r:id="rId58"/>
    <p:sldId id="350" r:id="rId59"/>
    <p:sldId id="351" r:id="rId60"/>
    <p:sldId id="487" r:id="rId61"/>
    <p:sldId id="352" r:id="rId62"/>
    <p:sldId id="353" r:id="rId63"/>
    <p:sldId id="354" r:id="rId64"/>
    <p:sldId id="355" r:id="rId65"/>
    <p:sldId id="356" r:id="rId66"/>
    <p:sldId id="357" r:id="rId67"/>
    <p:sldId id="358" r:id="rId68"/>
    <p:sldId id="359" r:id="rId69"/>
    <p:sldId id="360" r:id="rId70"/>
    <p:sldId id="361" r:id="rId71"/>
    <p:sldId id="363" r:id="rId72"/>
    <p:sldId id="456" r:id="rId73"/>
    <p:sldId id="686"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416" r:id="rId89"/>
    <p:sldId id="417" r:id="rId90"/>
    <p:sldId id="418" r:id="rId91"/>
    <p:sldId id="419" r:id="rId92"/>
    <p:sldId id="420" r:id="rId93"/>
    <p:sldId id="421" r:id="rId94"/>
    <p:sldId id="423" r:id="rId95"/>
    <p:sldId id="424" r:id="rId96"/>
    <p:sldId id="425" r:id="rId97"/>
    <p:sldId id="426" r:id="rId98"/>
    <p:sldId id="427" r:id="rId99"/>
    <p:sldId id="429" r:id="rId100"/>
    <p:sldId id="430" r:id="rId101"/>
    <p:sldId id="431" r:id="rId102"/>
    <p:sldId id="432" r:id="rId103"/>
    <p:sldId id="433" r:id="rId104"/>
    <p:sldId id="434" r:id="rId105"/>
    <p:sldId id="435" r:id="rId106"/>
    <p:sldId id="493" r:id="rId107"/>
    <p:sldId id="391" r:id="rId108"/>
    <p:sldId id="392" r:id="rId109"/>
    <p:sldId id="436" r:id="rId110"/>
    <p:sldId id="437" r:id="rId111"/>
    <p:sldId id="438" r:id="rId112"/>
    <p:sldId id="439" r:id="rId113"/>
    <p:sldId id="440" r:id="rId114"/>
    <p:sldId id="441" r:id="rId115"/>
    <p:sldId id="442" r:id="rId116"/>
    <p:sldId id="443" r:id="rId117"/>
    <p:sldId id="444" r:id="rId118"/>
    <p:sldId id="445" r:id="rId119"/>
    <p:sldId id="446" r:id="rId120"/>
    <p:sldId id="447" r:id="rId121"/>
    <p:sldId id="448" r:id="rId122"/>
    <p:sldId id="449" r:id="rId123"/>
    <p:sldId id="450" r:id="rId124"/>
    <p:sldId id="451" r:id="rId125"/>
    <p:sldId id="452" r:id="rId126"/>
    <p:sldId id="453" r:id="rId127"/>
    <p:sldId id="492" r:id="rId128"/>
    <p:sldId id="398" r:id="rId129"/>
    <p:sldId id="399" r:id="rId130"/>
    <p:sldId id="401" r:id="rId131"/>
    <p:sldId id="732" r:id="rId132"/>
    <p:sldId id="733" r:id="rId133"/>
    <p:sldId id="734" r:id="rId134"/>
    <p:sldId id="735" r:id="rId135"/>
    <p:sldId id="736" r:id="rId136"/>
    <p:sldId id="737" r:id="rId137"/>
    <p:sldId id="738" r:id="rId138"/>
    <p:sldId id="490" r:id="rId139"/>
    <p:sldId id="479" r:id="rId140"/>
    <p:sldId id="486" r:id="rId141"/>
    <p:sldId id="480" r:id="rId142"/>
    <p:sldId id="563" r:id="rId143"/>
    <p:sldId id="716" r:id="rId144"/>
    <p:sldId id="717" r:id="rId145"/>
    <p:sldId id="622" r:id="rId146"/>
    <p:sldId id="624" r:id="rId147"/>
    <p:sldId id="626" r:id="rId148"/>
    <p:sldId id="627" r:id="rId149"/>
    <p:sldId id="628" r:id="rId150"/>
    <p:sldId id="629" r:id="rId151"/>
    <p:sldId id="630" r:id="rId152"/>
    <p:sldId id="631" r:id="rId153"/>
    <p:sldId id="632" r:id="rId154"/>
    <p:sldId id="633" r:id="rId155"/>
    <p:sldId id="634" r:id="rId156"/>
    <p:sldId id="635" r:id="rId157"/>
    <p:sldId id="636" r:id="rId158"/>
    <p:sldId id="723" r:id="rId15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Leszczyniak Izabela" initials="LI" lastIdx="21" clrIdx="1">
    <p:extLst>
      <p:ext uri="{19B8F6BF-5375-455C-9EA6-DF929625EA0E}">
        <p15:presenceInfo xmlns:p15="http://schemas.microsoft.com/office/powerpoint/2012/main" userId="S-1-5-21-833596994-3496505273-2944068786-18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3883" autoAdjust="0"/>
  </p:normalViewPr>
  <p:slideViewPr>
    <p:cSldViewPr showGuides="1">
      <p:cViewPr varScale="1">
        <p:scale>
          <a:sx n="66" d="100"/>
          <a:sy n="66" d="100"/>
        </p:scale>
        <p:origin x="492" y="66"/>
      </p:cViewPr>
      <p:guideLst>
        <p:guide orient="horz" pos="2381"/>
        <p:guide pos="3368"/>
      </p:guideLst>
    </p:cSldViewPr>
  </p:slideViewPr>
  <p:notesTextViewPr>
    <p:cViewPr>
      <p:scale>
        <a:sx n="1" d="1"/>
        <a:sy n="1" d="1"/>
      </p:scale>
      <p:origin x="0" y="0"/>
    </p:cViewPr>
  </p:notesTextViewPr>
  <p:notesViewPr>
    <p:cSldViewPr showGuide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9"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zczyniak Izabela" userId="4b78fd5e-1230-4c23-8c45-571950194f67" providerId="ADAL" clId="{D64F04CB-B3FB-4D8D-A4F7-3A87440B4B19}"/>
    <pc:docChg chg="modSld">
      <pc:chgData name="Leszczyniak Izabela" userId="4b78fd5e-1230-4c23-8c45-571950194f67" providerId="ADAL" clId="{D64F04CB-B3FB-4D8D-A4F7-3A87440B4B19}" dt="2024-07-12T09:34:20.514" v="42"/>
      <pc:docMkLst>
        <pc:docMk/>
      </pc:docMkLst>
      <pc:sldChg chg="addCm modCm">
        <pc:chgData name="Leszczyniak Izabela" userId="4b78fd5e-1230-4c23-8c45-571950194f67" providerId="ADAL" clId="{D64F04CB-B3FB-4D8D-A4F7-3A87440B4B19}" dt="2024-07-12T09:20:04.974" v="17"/>
        <pc:sldMkLst>
          <pc:docMk/>
          <pc:sldMk cId="3939585351" sldId="363"/>
        </pc:sldMkLst>
      </pc:sldChg>
      <pc:sldChg chg="addCm modCm">
        <pc:chgData name="Leszczyniak Izabela" userId="4b78fd5e-1230-4c23-8c45-571950194f67" providerId="ADAL" clId="{D64F04CB-B3FB-4D8D-A4F7-3A87440B4B19}" dt="2024-07-12T06:36:16.704" v="1"/>
        <pc:sldMkLst>
          <pc:docMk/>
          <pc:sldMk cId="1945759236" sldId="400"/>
        </pc:sldMkLst>
      </pc:sldChg>
      <pc:sldChg chg="addCm modCm">
        <pc:chgData name="Leszczyniak Izabela" userId="4b78fd5e-1230-4c23-8c45-571950194f67" providerId="ADAL" clId="{D64F04CB-B3FB-4D8D-A4F7-3A87440B4B19}" dt="2024-07-12T09:20:38.210" v="19"/>
        <pc:sldMkLst>
          <pc:docMk/>
          <pc:sldMk cId="1272058225" sldId="406"/>
        </pc:sldMkLst>
      </pc:sldChg>
      <pc:sldChg chg="addCm modCm">
        <pc:chgData name="Leszczyniak Izabela" userId="4b78fd5e-1230-4c23-8c45-571950194f67" providerId="ADAL" clId="{D64F04CB-B3FB-4D8D-A4F7-3A87440B4B19}" dt="2024-07-12T09:21:02.105" v="21"/>
        <pc:sldMkLst>
          <pc:docMk/>
          <pc:sldMk cId="487142986" sldId="410"/>
        </pc:sldMkLst>
      </pc:sldChg>
      <pc:sldChg chg="addCm delCm modCm">
        <pc:chgData name="Leszczyniak Izabela" userId="4b78fd5e-1230-4c23-8c45-571950194f67" providerId="ADAL" clId="{D64F04CB-B3FB-4D8D-A4F7-3A87440B4B19}" dt="2024-07-12T09:23:10.101" v="25"/>
        <pc:sldMkLst>
          <pc:docMk/>
          <pc:sldMk cId="2527105970" sldId="423"/>
        </pc:sldMkLst>
      </pc:sldChg>
      <pc:sldChg chg="addCm modCm">
        <pc:chgData name="Leszczyniak Izabela" userId="4b78fd5e-1230-4c23-8c45-571950194f67" providerId="ADAL" clId="{D64F04CB-B3FB-4D8D-A4F7-3A87440B4B19}" dt="2024-07-12T09:23:46.242" v="27"/>
        <pc:sldMkLst>
          <pc:docMk/>
          <pc:sldMk cId="3477603538" sldId="428"/>
        </pc:sldMkLst>
      </pc:sldChg>
      <pc:sldChg chg="addCm modCm">
        <pc:chgData name="Leszczyniak Izabela" userId="4b78fd5e-1230-4c23-8c45-571950194f67" providerId="ADAL" clId="{D64F04CB-B3FB-4D8D-A4F7-3A87440B4B19}" dt="2024-07-12T09:26:31.748" v="29"/>
        <pc:sldMkLst>
          <pc:docMk/>
          <pc:sldMk cId="1282277588" sldId="430"/>
        </pc:sldMkLst>
      </pc:sldChg>
      <pc:sldChg chg="addCm modCm">
        <pc:chgData name="Leszczyniak Izabela" userId="4b78fd5e-1230-4c23-8c45-571950194f67" providerId="ADAL" clId="{D64F04CB-B3FB-4D8D-A4F7-3A87440B4B19}" dt="2024-07-12T09:27:26.721" v="31"/>
        <pc:sldMkLst>
          <pc:docMk/>
          <pc:sldMk cId="1951497660" sldId="431"/>
        </pc:sldMkLst>
      </pc:sldChg>
      <pc:sldChg chg="addCm modCm">
        <pc:chgData name="Leszczyniak Izabela" userId="4b78fd5e-1230-4c23-8c45-571950194f67" providerId="ADAL" clId="{D64F04CB-B3FB-4D8D-A4F7-3A87440B4B19}" dt="2024-07-12T09:29:07.032" v="33"/>
        <pc:sldMkLst>
          <pc:docMk/>
          <pc:sldMk cId="3606938412" sldId="444"/>
        </pc:sldMkLst>
      </pc:sldChg>
      <pc:sldChg chg="addCm delCm modCm">
        <pc:chgData name="Leszczyniak Izabela" userId="4b78fd5e-1230-4c23-8c45-571950194f67" providerId="ADAL" clId="{D64F04CB-B3FB-4D8D-A4F7-3A87440B4B19}" dt="2024-07-12T09:14:43.936" v="6"/>
        <pc:sldMkLst>
          <pc:docMk/>
          <pc:sldMk cId="3914546337" sldId="477"/>
        </pc:sldMkLst>
      </pc:sldChg>
      <pc:sldChg chg="addCm modCm">
        <pc:chgData name="Leszczyniak Izabela" userId="4b78fd5e-1230-4c23-8c45-571950194f67" providerId="ADAL" clId="{D64F04CB-B3FB-4D8D-A4F7-3A87440B4B19}" dt="2024-07-12T09:31:12.645" v="35"/>
        <pc:sldMkLst>
          <pc:docMk/>
          <pc:sldMk cId="3975956124" sldId="479"/>
        </pc:sldMkLst>
      </pc:sldChg>
      <pc:sldChg chg="addCm modCm">
        <pc:chgData name="Leszczyniak Izabela" userId="4b78fd5e-1230-4c23-8c45-571950194f67" providerId="ADAL" clId="{D64F04CB-B3FB-4D8D-A4F7-3A87440B4B19}" dt="2024-07-12T09:18:31.723" v="13"/>
        <pc:sldMkLst>
          <pc:docMk/>
          <pc:sldMk cId="2535689950" sldId="484"/>
        </pc:sldMkLst>
      </pc:sldChg>
      <pc:sldChg chg="addCm modCm">
        <pc:chgData name="Leszczyniak Izabela" userId="4b78fd5e-1230-4c23-8c45-571950194f67" providerId="ADAL" clId="{D64F04CB-B3FB-4D8D-A4F7-3A87440B4B19}" dt="2024-07-12T09:18:45.861" v="15"/>
        <pc:sldMkLst>
          <pc:docMk/>
          <pc:sldMk cId="386934574" sldId="485"/>
        </pc:sldMkLst>
      </pc:sldChg>
      <pc:sldChg chg="addCm modCm">
        <pc:chgData name="Leszczyniak Izabela" userId="4b78fd5e-1230-4c23-8c45-571950194f67" providerId="ADAL" clId="{D64F04CB-B3FB-4D8D-A4F7-3A87440B4B19}" dt="2024-07-12T09:15:14.170" v="8"/>
        <pc:sldMkLst>
          <pc:docMk/>
          <pc:sldMk cId="265740197" sldId="489"/>
        </pc:sldMkLst>
      </pc:sldChg>
      <pc:sldChg chg="addCm modCm">
        <pc:chgData name="Leszczyniak Izabela" userId="4b78fd5e-1230-4c23-8c45-571950194f67" providerId="ADAL" clId="{D64F04CB-B3FB-4D8D-A4F7-3A87440B4B19}" dt="2024-07-12T09:33:03.800" v="39"/>
        <pc:sldMkLst>
          <pc:docMk/>
          <pc:sldMk cId="133749151" sldId="716"/>
        </pc:sldMkLst>
      </pc:sldChg>
      <pc:sldChg chg="addCm modCm">
        <pc:chgData name="Leszczyniak Izabela" userId="4b78fd5e-1230-4c23-8c45-571950194f67" providerId="ADAL" clId="{D64F04CB-B3FB-4D8D-A4F7-3A87440B4B19}" dt="2024-07-12T09:32:46.049" v="37"/>
        <pc:sldMkLst>
          <pc:docMk/>
          <pc:sldMk cId="1760329248" sldId="717"/>
        </pc:sldMkLst>
      </pc:sldChg>
      <pc:sldChg chg="addCm modCm">
        <pc:chgData name="Leszczyniak Izabela" userId="4b78fd5e-1230-4c23-8c45-571950194f67" providerId="ADAL" clId="{D64F04CB-B3FB-4D8D-A4F7-3A87440B4B19}" dt="2024-07-12T09:34:20.514" v="42"/>
        <pc:sldMkLst>
          <pc:docMk/>
          <pc:sldMk cId="674935139" sldId="720"/>
        </pc:sldMkLst>
      </pc:sldChg>
      <pc:sldChg chg="addCm modCm">
        <pc:chgData name="Leszczyniak Izabela" userId="4b78fd5e-1230-4c23-8c45-571950194f67" providerId="ADAL" clId="{D64F04CB-B3FB-4D8D-A4F7-3A87440B4B19}" dt="2024-07-12T09:16:46.984" v="10"/>
        <pc:sldMkLst>
          <pc:docMk/>
          <pc:sldMk cId="571699992" sldId="7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2024-09-10</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60450" y="1241425"/>
            <a:ext cx="4737100"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72C29-F3ED-421F-A6FF-78E4E1485CE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9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52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74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83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50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02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8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8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23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53</a:t>
            </a:fld>
            <a:endParaRPr lang="pl-PL"/>
          </a:p>
        </p:txBody>
      </p:sp>
    </p:spTree>
    <p:extLst>
      <p:ext uri="{BB962C8B-B14F-4D97-AF65-F5344CB8AC3E}">
        <p14:creationId xmlns:p14="http://schemas.microsoft.com/office/powerpoint/2010/main" val="243790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060450" y="1241425"/>
            <a:ext cx="4737100"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72C29-F3ED-421F-A6FF-78E4E1485CE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6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54</a:t>
            </a:fld>
            <a:endParaRPr lang="pl-PL"/>
          </a:p>
        </p:txBody>
      </p:sp>
    </p:spTree>
    <p:extLst>
      <p:ext uri="{BB962C8B-B14F-4D97-AF65-F5344CB8AC3E}">
        <p14:creationId xmlns:p14="http://schemas.microsoft.com/office/powerpoint/2010/main" val="325378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55</a:t>
            </a:fld>
            <a:endParaRPr lang="pl-PL"/>
          </a:p>
        </p:txBody>
      </p:sp>
    </p:spTree>
    <p:extLst>
      <p:ext uri="{BB962C8B-B14F-4D97-AF65-F5344CB8AC3E}">
        <p14:creationId xmlns:p14="http://schemas.microsoft.com/office/powerpoint/2010/main" val="104007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60</a:t>
            </a:fld>
            <a:endParaRPr lang="pl-PL"/>
          </a:p>
        </p:txBody>
      </p:sp>
    </p:spTree>
    <p:extLst>
      <p:ext uri="{BB962C8B-B14F-4D97-AF65-F5344CB8AC3E}">
        <p14:creationId xmlns:p14="http://schemas.microsoft.com/office/powerpoint/2010/main" val="351768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61</a:t>
            </a:fld>
            <a:endParaRPr lang="pl-PL"/>
          </a:p>
        </p:txBody>
      </p:sp>
    </p:spTree>
    <p:extLst>
      <p:ext uri="{BB962C8B-B14F-4D97-AF65-F5344CB8AC3E}">
        <p14:creationId xmlns:p14="http://schemas.microsoft.com/office/powerpoint/2010/main" val="312592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62</a:t>
            </a:fld>
            <a:endParaRPr lang="pl-PL"/>
          </a:p>
        </p:txBody>
      </p:sp>
    </p:spTree>
    <p:extLst>
      <p:ext uri="{BB962C8B-B14F-4D97-AF65-F5344CB8AC3E}">
        <p14:creationId xmlns:p14="http://schemas.microsoft.com/office/powerpoint/2010/main" val="885562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64</a:t>
            </a:fld>
            <a:endParaRPr lang="pl-PL"/>
          </a:p>
        </p:txBody>
      </p:sp>
    </p:spTree>
    <p:extLst>
      <p:ext uri="{BB962C8B-B14F-4D97-AF65-F5344CB8AC3E}">
        <p14:creationId xmlns:p14="http://schemas.microsoft.com/office/powerpoint/2010/main" val="145173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65</a:t>
            </a:fld>
            <a:endParaRPr lang="pl-PL"/>
          </a:p>
        </p:txBody>
      </p:sp>
    </p:spTree>
    <p:extLst>
      <p:ext uri="{BB962C8B-B14F-4D97-AF65-F5344CB8AC3E}">
        <p14:creationId xmlns:p14="http://schemas.microsoft.com/office/powerpoint/2010/main" val="2072335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67</a:t>
            </a:fld>
            <a:endParaRPr lang="pl-PL"/>
          </a:p>
        </p:txBody>
      </p:sp>
    </p:spTree>
    <p:extLst>
      <p:ext uri="{BB962C8B-B14F-4D97-AF65-F5344CB8AC3E}">
        <p14:creationId xmlns:p14="http://schemas.microsoft.com/office/powerpoint/2010/main" val="276057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64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72</a:t>
            </a:fld>
            <a:endParaRPr lang="pl-PL"/>
          </a:p>
        </p:txBody>
      </p:sp>
    </p:spTree>
    <p:extLst>
      <p:ext uri="{BB962C8B-B14F-4D97-AF65-F5344CB8AC3E}">
        <p14:creationId xmlns:p14="http://schemas.microsoft.com/office/powerpoint/2010/main" val="144140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24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73</a:t>
            </a:fld>
            <a:endParaRPr lang="pl-PL"/>
          </a:p>
        </p:txBody>
      </p:sp>
    </p:spTree>
    <p:extLst>
      <p:ext uri="{BB962C8B-B14F-4D97-AF65-F5344CB8AC3E}">
        <p14:creationId xmlns:p14="http://schemas.microsoft.com/office/powerpoint/2010/main" val="678101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52431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8560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756996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63146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0535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83</a:t>
            </a:fld>
            <a:endParaRPr lang="pl-PL"/>
          </a:p>
        </p:txBody>
      </p:sp>
    </p:spTree>
    <p:extLst>
      <p:ext uri="{BB962C8B-B14F-4D97-AF65-F5344CB8AC3E}">
        <p14:creationId xmlns:p14="http://schemas.microsoft.com/office/powerpoint/2010/main" val="847284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84</a:t>
            </a:fld>
            <a:endParaRPr lang="pl-PL"/>
          </a:p>
        </p:txBody>
      </p:sp>
    </p:spTree>
    <p:extLst>
      <p:ext uri="{BB962C8B-B14F-4D97-AF65-F5344CB8AC3E}">
        <p14:creationId xmlns:p14="http://schemas.microsoft.com/office/powerpoint/2010/main" val="1761997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88</a:t>
            </a:fld>
            <a:endParaRPr lang="pl-PL"/>
          </a:p>
        </p:txBody>
      </p:sp>
    </p:spTree>
    <p:extLst>
      <p:ext uri="{BB962C8B-B14F-4D97-AF65-F5344CB8AC3E}">
        <p14:creationId xmlns:p14="http://schemas.microsoft.com/office/powerpoint/2010/main" val="2904599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97</a:t>
            </a:fld>
            <a:endParaRPr lang="pl-PL"/>
          </a:p>
        </p:txBody>
      </p:sp>
    </p:spTree>
    <p:extLst>
      <p:ext uri="{BB962C8B-B14F-4D97-AF65-F5344CB8AC3E}">
        <p14:creationId xmlns:p14="http://schemas.microsoft.com/office/powerpoint/2010/main" val="25767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742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13981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796925" y="744538"/>
            <a:ext cx="5264150" cy="3722687"/>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969595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109</a:t>
            </a:fld>
            <a:endParaRPr lang="pl-PL"/>
          </a:p>
        </p:txBody>
      </p:sp>
    </p:spTree>
    <p:extLst>
      <p:ext uri="{BB962C8B-B14F-4D97-AF65-F5344CB8AC3E}">
        <p14:creationId xmlns:p14="http://schemas.microsoft.com/office/powerpoint/2010/main" val="600150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110</a:t>
            </a:fld>
            <a:endParaRPr lang="pl-PL"/>
          </a:p>
        </p:txBody>
      </p:sp>
    </p:spTree>
    <p:extLst>
      <p:ext uri="{BB962C8B-B14F-4D97-AF65-F5344CB8AC3E}">
        <p14:creationId xmlns:p14="http://schemas.microsoft.com/office/powerpoint/2010/main" val="4259112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112</a:t>
            </a:fld>
            <a:endParaRPr lang="pl-PL"/>
          </a:p>
        </p:txBody>
      </p:sp>
    </p:spTree>
    <p:extLst>
      <p:ext uri="{BB962C8B-B14F-4D97-AF65-F5344CB8AC3E}">
        <p14:creationId xmlns:p14="http://schemas.microsoft.com/office/powerpoint/2010/main" val="3959076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113</a:t>
            </a:fld>
            <a:endParaRPr lang="pl-PL"/>
          </a:p>
        </p:txBody>
      </p:sp>
    </p:spTree>
    <p:extLst>
      <p:ext uri="{BB962C8B-B14F-4D97-AF65-F5344CB8AC3E}">
        <p14:creationId xmlns:p14="http://schemas.microsoft.com/office/powerpoint/2010/main" val="3693189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114</a:t>
            </a:fld>
            <a:endParaRPr lang="pl-PL"/>
          </a:p>
        </p:txBody>
      </p:sp>
    </p:spTree>
    <p:extLst>
      <p:ext uri="{BB962C8B-B14F-4D97-AF65-F5344CB8AC3E}">
        <p14:creationId xmlns:p14="http://schemas.microsoft.com/office/powerpoint/2010/main" val="3978756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116</a:t>
            </a:fld>
            <a:endParaRPr lang="pl-PL"/>
          </a:p>
        </p:txBody>
      </p:sp>
    </p:spTree>
    <p:extLst>
      <p:ext uri="{BB962C8B-B14F-4D97-AF65-F5344CB8AC3E}">
        <p14:creationId xmlns:p14="http://schemas.microsoft.com/office/powerpoint/2010/main" val="532037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117</a:t>
            </a:fld>
            <a:endParaRPr lang="pl-PL"/>
          </a:p>
        </p:txBody>
      </p:sp>
    </p:spTree>
    <p:extLst>
      <p:ext uri="{BB962C8B-B14F-4D97-AF65-F5344CB8AC3E}">
        <p14:creationId xmlns:p14="http://schemas.microsoft.com/office/powerpoint/2010/main" val="1325024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118</a:t>
            </a:fld>
            <a:endParaRPr lang="pl-PL"/>
          </a:p>
        </p:txBody>
      </p:sp>
    </p:spTree>
    <p:extLst>
      <p:ext uri="{BB962C8B-B14F-4D97-AF65-F5344CB8AC3E}">
        <p14:creationId xmlns:p14="http://schemas.microsoft.com/office/powerpoint/2010/main" val="292296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963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119</a:t>
            </a:fld>
            <a:endParaRPr lang="pl-PL"/>
          </a:p>
        </p:txBody>
      </p:sp>
    </p:spTree>
    <p:extLst>
      <p:ext uri="{BB962C8B-B14F-4D97-AF65-F5344CB8AC3E}">
        <p14:creationId xmlns:p14="http://schemas.microsoft.com/office/powerpoint/2010/main" val="1491496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120</a:t>
            </a:fld>
            <a:endParaRPr lang="pl-PL"/>
          </a:p>
        </p:txBody>
      </p:sp>
    </p:spTree>
    <p:extLst>
      <p:ext uri="{BB962C8B-B14F-4D97-AF65-F5344CB8AC3E}">
        <p14:creationId xmlns:p14="http://schemas.microsoft.com/office/powerpoint/2010/main" val="2580543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FCE7A61-B2F3-40BA-9087-F770FBA1527E}" type="slidenum">
              <a:rPr lang="pl-PL" smtClean="0"/>
              <a:pPr/>
              <a:t>127</a:t>
            </a:fld>
            <a:endParaRPr lang="pl-PL"/>
          </a:p>
        </p:txBody>
      </p:sp>
    </p:spTree>
    <p:extLst>
      <p:ext uri="{BB962C8B-B14F-4D97-AF65-F5344CB8AC3E}">
        <p14:creationId xmlns:p14="http://schemas.microsoft.com/office/powerpoint/2010/main" val="4234630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515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92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06488" y="1279525"/>
            <a:ext cx="4886325" cy="3454400"/>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51F98-A81A-446B-A119-F817D7E1645A}"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02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6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20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2024-09-10</a:t>
            </a:fld>
            <a:endParaRPr lang="pl-PL" dirty="0"/>
          </a:p>
        </p:txBody>
      </p:sp>
      <p:pic>
        <p:nvPicPr>
          <p:cNvPr id="12" name="Obraz 11" descr="Logo Funduszy Unijnych, Flaga: Polski, UE. Woj. Śląskie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4255767286"/>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23783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2119570" y="1269792"/>
            <a:ext cx="6452677" cy="2559265"/>
          </a:xfrm>
          <a:prstGeom prst="rect">
            <a:avLst/>
          </a:prstGeom>
        </p:spPr>
        <p:txBody>
          <a:bodyPr anchor="b"/>
          <a:lstStyle>
            <a:lvl1pPr algn="ctr">
              <a:defRPr/>
            </a:lvl1pPr>
          </a:lstStyle>
          <a:p>
            <a:r>
              <a:rPr dirty="0"/>
              <a:t>Title Text</a:t>
            </a:r>
          </a:p>
        </p:txBody>
      </p:sp>
      <p:sp>
        <p:nvSpPr>
          <p:cNvPr id="2" name="Symbol zastępczy daty 1">
            <a:extLst>
              <a:ext uri="{FF2B5EF4-FFF2-40B4-BE49-F238E27FC236}">
                <a16:creationId xmlns:a16="http://schemas.microsoft.com/office/drawing/2014/main" id="{921498E5-8264-443E-B2A6-ACEE9E44BC64}"/>
              </a:ext>
            </a:extLst>
          </p:cNvPr>
          <p:cNvSpPr>
            <a:spLocks noGrp="1"/>
          </p:cNvSpPr>
          <p:nvPr>
            <p:ph type="dt" sz="half" idx="10"/>
          </p:nvPr>
        </p:nvSpPr>
        <p:spPr/>
        <p:txBody>
          <a:bodyPr/>
          <a:lstStyle/>
          <a:p>
            <a:fld id="{4AAD347D-5ACD-4C99-B74B-A9C85AD731AF}" type="datetimeFigureOut">
              <a:rPr lang="en-US" smtClean="0">
                <a:solidFill>
                  <a:prstClr val="black">
                    <a:tint val="75000"/>
                  </a:prstClr>
                </a:solidFill>
              </a:rPr>
              <a:pPr/>
              <a:t>9/10/2024</a:t>
            </a:fld>
            <a:endParaRPr lang="en-US" dirty="0">
              <a:solidFill>
                <a:prstClr val="black">
                  <a:tint val="75000"/>
                </a:prstClr>
              </a:solidFill>
            </a:endParaRPr>
          </a:p>
        </p:txBody>
      </p:sp>
      <p:sp>
        <p:nvSpPr>
          <p:cNvPr id="3" name="Symbol zastępczy stopki 2">
            <a:extLst>
              <a:ext uri="{FF2B5EF4-FFF2-40B4-BE49-F238E27FC236}">
                <a16:creationId xmlns:a16="http://schemas.microsoft.com/office/drawing/2014/main" id="{AF6DF46D-D176-4CED-A885-82FE7DA45E1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ymbol zastępczy numeru slajdu 3">
            <a:extLst>
              <a:ext uri="{FF2B5EF4-FFF2-40B4-BE49-F238E27FC236}">
                <a16:creationId xmlns:a16="http://schemas.microsoft.com/office/drawing/2014/main" id="{6C5846D9-A069-423E-977F-928797842D9C}"/>
              </a:ext>
            </a:extLst>
          </p:cNvPr>
          <p:cNvSpPr>
            <a:spLocks noGrp="1"/>
          </p:cNvSpPr>
          <p:nvPr>
            <p:ph type="sldNum" sz="quarter" idx="12"/>
          </p:nvPr>
        </p:nvSpPr>
        <p:spPr/>
        <p:txBody>
          <a:bodyPr/>
          <a:lstStyle/>
          <a:p>
            <a:fld id="{D57F1E4F-1CFF-5643-939E-02111984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009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735062" y="402485"/>
            <a:ext cx="9221689" cy="1461188"/>
          </a:xfrm>
          <a:prstGeom prst="rect">
            <a:avLst/>
          </a:prstGeom>
        </p:spPr>
        <p:txBody>
          <a:bodyPr/>
          <a:lstStyle/>
          <a:p>
            <a:r>
              <a:rPr dirty="0"/>
              <a:t>Title Text</a:t>
            </a:r>
          </a:p>
        </p:txBody>
      </p:sp>
      <p:sp>
        <p:nvSpPr>
          <p:cNvPr id="57" name="Shape 57"/>
          <p:cNvSpPr>
            <a:spLocks noGrp="1"/>
          </p:cNvSpPr>
          <p:nvPr>
            <p:ph type="body" idx="1"/>
          </p:nvPr>
        </p:nvSpPr>
        <p:spPr>
          <a:xfrm>
            <a:off x="735062" y="2012416"/>
            <a:ext cx="9221689" cy="389483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6760872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44580" y="4857792"/>
            <a:ext cx="9088041" cy="1501435"/>
          </a:xfrm>
        </p:spPr>
        <p:txBody>
          <a:bodyPr anchor="t"/>
          <a:lstStyle>
            <a:lvl1pPr algn="l">
              <a:defRPr sz="4409" b="1" cap="all"/>
            </a:lvl1pPr>
          </a:lstStyle>
          <a:p>
            <a:r>
              <a:rPr lang="pl-PL"/>
              <a:t>Kliknij, aby edytować styl</a:t>
            </a:r>
          </a:p>
        </p:txBody>
      </p:sp>
      <p:sp>
        <p:nvSpPr>
          <p:cNvPr id="3" name="Symbol zastępczy tekstu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45D83DE-C780-4FC1-ACC1-094F4A405AC8}" type="datetimeFigureOut">
              <a:rPr lang="pl-PL" smtClean="0"/>
              <a:t>2024-09-10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32E61A4-AEAC-41D8-92C4-E0C7CDAAD56E}" type="slidenum">
              <a:rPr lang="pl-PL" smtClean="0"/>
              <a:t>‹#›</a:t>
            </a:fld>
            <a:endParaRPr lang="pl-PL" dirty="0"/>
          </a:p>
        </p:txBody>
      </p:sp>
    </p:spTree>
    <p:extLst>
      <p:ext uri="{BB962C8B-B14F-4D97-AF65-F5344CB8AC3E}">
        <p14:creationId xmlns:p14="http://schemas.microsoft.com/office/powerpoint/2010/main" val="264502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xmlns=""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2024-09-10</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2024-09-10</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pic>
        <p:nvPicPr>
          <p:cNvPr id="6" name="Obraz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2" r:id="rId11"/>
    <p:sldLayoutId id="2147483743" r:id="rId12"/>
    <p:sldLayoutId id="2147483744" r:id="rId13"/>
    <p:sldLayoutId id="2147483745" r:id="rId14"/>
  </p:sldLayoutIdLst>
  <p:hf hdr="0" ftr="0"/>
  <p:txStyles>
    <p:titleStyle>
      <a:lvl1pPr algn="l" defTabSz="1007943" rtl="0" eaLnBrk="1" latinLnBrk="0" hangingPunct="1">
        <a:lnSpc>
          <a:spcPts val="3600"/>
        </a:lnSpc>
        <a:spcBef>
          <a:spcPct val="0"/>
        </a:spcBef>
        <a:buNone/>
        <a:defRPr sz="2800" b="1" kern="1200">
          <a:solidFill>
            <a:schemeClr val="tx2"/>
          </a:solidFill>
          <a:latin typeface="+mj-lt"/>
          <a:ea typeface="Open Sans" pitchFamily="2" charset="0"/>
          <a:cs typeface="Open Sans" pitchFamily="2" charset="0"/>
        </a:defRPr>
      </a:lvl1pPr>
    </p:titleStyle>
    <p:bodyStyle>
      <a:lvl1pPr marL="0" indent="0" algn="l" defTabSz="1007943" rtl="0" eaLnBrk="1" latinLnBrk="0" hangingPunct="1">
        <a:lnSpc>
          <a:spcPts val="2400"/>
        </a:lnSpc>
        <a:spcBef>
          <a:spcPts val="1102"/>
        </a:spcBef>
        <a:buClr>
          <a:schemeClr val="accent1"/>
        </a:buClr>
        <a:buFontTx/>
        <a:buNone/>
        <a:defRPr sz="1800" kern="1200">
          <a:solidFill>
            <a:schemeClr val="tx1"/>
          </a:solidFill>
          <a:latin typeface="+mn-lt"/>
          <a:ea typeface="Open Sans" pitchFamily="2" charset="0"/>
          <a:cs typeface="Open Sans" pitchFamily="2" charset="0"/>
        </a:defRPr>
      </a:lvl1pPr>
      <a:lvl2pPr marL="503971" indent="0" algn="l" defTabSz="1007943" rtl="0" eaLnBrk="1" latinLnBrk="0" hangingPunct="1">
        <a:lnSpc>
          <a:spcPts val="2400"/>
        </a:lnSpc>
        <a:spcBef>
          <a:spcPts val="551"/>
        </a:spcBef>
        <a:buFontTx/>
        <a:buNone/>
        <a:defRPr sz="1800" kern="1200">
          <a:solidFill>
            <a:schemeClr val="tx1"/>
          </a:solidFill>
          <a:latin typeface="+mn-lt"/>
          <a:ea typeface="Open Sans" pitchFamily="2" charset="0"/>
          <a:cs typeface="Open Sans" pitchFamily="2" charset="0"/>
        </a:defRPr>
      </a:lvl2pPr>
      <a:lvl3pPr marL="1007943" indent="0" algn="l" defTabSz="1007943" rtl="0" eaLnBrk="1" latinLnBrk="0" hangingPunct="1">
        <a:lnSpc>
          <a:spcPts val="2400"/>
        </a:lnSpc>
        <a:spcBef>
          <a:spcPts val="551"/>
        </a:spcBef>
        <a:buFontTx/>
        <a:buNone/>
        <a:defRPr sz="1800" kern="1200">
          <a:solidFill>
            <a:schemeClr val="tx1"/>
          </a:solidFill>
          <a:latin typeface="+mn-lt"/>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hyperlink" Target="https://www.youtube.com/watch?v=8X_OIbiUc2w" TargetMode="External"/><Relationship Id="rId2" Type="http://schemas.openxmlformats.org/officeDocument/2006/relationships/hyperlink" Target="https://www.youtube.com/watch?v=juo4MLlXgKQ&amp;t=36s" TargetMode="Externa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funduszeeuropejskie.gov.pl/media/116351/Zal_nr_2_1704.docx"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v.pl/web/cyfryzacja/informacja-o-ministerstwie-cyfryzacji-w-tekscie-latwym-do-czytania-i-zrozumienia"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funduszeeuropejskie.gov.pl/media/113155/wytyczne.pdf" TargetMode="Externa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hyperlink" Target="https://www.gov.pl/web/dostepnosc-cyfrowa/dobre-praktyki-i-obowiazki"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hyperlink" Target="pixabay.com/pl" TargetMode="External"/><Relationship Id="rId2" Type="http://schemas.openxmlformats.org/officeDocument/2006/relationships/hyperlink" Target="https://unsplash.com/" TargetMode="Externa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13458" y="2987749"/>
            <a:ext cx="7920115" cy="1107677"/>
          </a:xfrm>
        </p:spPr>
        <p:txBody>
          <a:bodyPr>
            <a:noAutofit/>
          </a:bodyPr>
          <a:lstStyle/>
          <a:p>
            <a:r>
              <a:rPr lang="pl-PL" sz="2800" dirty="0" smtClean="0"/>
              <a:t>Omówienie standardów dostępności w projektach unijnych cz.2</a:t>
            </a:r>
            <a:br>
              <a:rPr lang="pl-PL" sz="2800" dirty="0" smtClean="0"/>
            </a:br>
            <a:r>
              <a:rPr lang="pl-PL" sz="2800" dirty="0" smtClean="0"/>
              <a:t/>
            </a:r>
            <a:br>
              <a:rPr lang="pl-PL" sz="2800" dirty="0" smtClean="0"/>
            </a:br>
            <a:r>
              <a:rPr lang="pl-PL" sz="2800" dirty="0" smtClean="0"/>
              <a:t>prowadzący: Mateusz Kobryn</a:t>
            </a:r>
            <a:endParaRPr lang="pl-PL" sz="2800" dirty="0"/>
          </a:p>
        </p:txBody>
      </p:sp>
    </p:spTree>
    <p:extLst>
      <p:ext uri="{BB962C8B-B14F-4D97-AF65-F5344CB8AC3E}">
        <p14:creationId xmlns:p14="http://schemas.microsoft.com/office/powerpoint/2010/main" val="340281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dirty="0" smtClean="0"/>
              <a:t>Odbiorcy (art. 2 pkt 3)</a:t>
            </a:r>
            <a:endParaRPr lang="pl-PL" dirty="0"/>
          </a:p>
        </p:txBody>
      </p:sp>
      <p:sp>
        <p:nvSpPr>
          <p:cNvPr id="3" name="Symbol zastępczy zawartości 2"/>
          <p:cNvSpPr>
            <a:spLocks noGrp="1"/>
          </p:cNvSpPr>
          <p:nvPr>
            <p:ph idx="1"/>
          </p:nvPr>
        </p:nvSpPr>
        <p:spPr/>
        <p:txBody>
          <a:bodyPr/>
          <a:lstStyle/>
          <a:p>
            <a:r>
              <a:rPr lang="pl-PL" altLang="pl-PL" dirty="0" smtClean="0"/>
              <a:t>Osoba ze szczególnymi potrzebami oznacza:</a:t>
            </a:r>
          </a:p>
          <a:p>
            <a:r>
              <a:rPr lang="pl-PL" altLang="pl-PL" dirty="0" smtClean="0"/>
              <a:t>„osobę, która ze względu na swoje cechy zewnętrzne lub wewnętrzne, albo ze względu na okoliczności, w których się znajduje, musi podjąć dodatkowe działania lub zastosować dodatkowe środki w celu przezwyciężenia bariery, aby uczestniczyć w różnych sferach życia na zasadzie równości z innymi osobami”.</a:t>
            </a:r>
            <a:endParaRPr lang="pl-PL" altLang="pl-PL" dirty="0"/>
          </a:p>
        </p:txBody>
      </p:sp>
    </p:spTree>
    <p:extLst>
      <p:ext uri="{BB962C8B-B14F-4D97-AF65-F5344CB8AC3E}">
        <p14:creationId xmlns:p14="http://schemas.microsoft.com/office/powerpoint/2010/main" val="809383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p:cNvSpPr txBox="1">
            <a:spLocks noGrp="1"/>
          </p:cNvSpPr>
          <p:nvPr>
            <p:ph type="title"/>
          </p:nvPr>
        </p:nvSpPr>
        <p:spPr/>
        <p:txBody>
          <a:bodyPr/>
          <a:lstStyle/>
          <a:p>
            <a:r>
              <a:rPr lang="pl-PL" dirty="0" smtClean="0"/>
              <a:t>Dostępność stron internetowych</a:t>
            </a:r>
            <a:endParaRPr lang="pl-PL" dirty="0"/>
          </a:p>
        </p:txBody>
      </p:sp>
      <p:sp>
        <p:nvSpPr>
          <p:cNvPr id="6" name="Pole tekstowe"/>
          <p:cNvSpPr>
            <a:spLocks noGrp="1"/>
          </p:cNvSpPr>
          <p:nvPr>
            <p:ph idx="1"/>
          </p:nvPr>
        </p:nvSpPr>
        <p:spPr/>
        <p:txBody>
          <a:bodyPr/>
          <a:lstStyle/>
          <a:p>
            <a:r>
              <a:rPr lang="pl-PL" smtClean="0"/>
              <a:t>Dostępna strona internetowa to: </a:t>
            </a:r>
          </a:p>
          <a:p>
            <a:r>
              <a:rPr lang="pl-PL" smtClean="0"/>
              <a:t>dostępny szablon, </a:t>
            </a:r>
          </a:p>
          <a:p>
            <a:r>
              <a:rPr lang="pl-PL" smtClean="0"/>
              <a:t>dostępne wszystkie treści na stronie. </a:t>
            </a:r>
          </a:p>
          <a:p>
            <a:r>
              <a:rPr lang="pl-PL" smtClean="0"/>
              <a:t>Redaktor strony internetowej musi znać reguły dostępnego redagowania. Jego niepoprawne działania mogą zniszczyć dostępność cyfrową strony. </a:t>
            </a:r>
            <a:endParaRPr lang="pl-PL" dirty="0"/>
          </a:p>
        </p:txBody>
      </p:sp>
    </p:spTree>
    <p:extLst>
      <p:ext uri="{BB962C8B-B14F-4D97-AF65-F5344CB8AC3E}">
        <p14:creationId xmlns:p14="http://schemas.microsoft.com/office/powerpoint/2010/main" val="3449967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a:extLst>
              <a:ext uri="{FF2B5EF4-FFF2-40B4-BE49-F238E27FC236}">
                <a16:creationId xmlns:a16="http://schemas.microsoft.com/office/drawing/2014/main" id="{1F8A49DF-2AA5-48BE-B12E-E974A2F0BEF3}"/>
              </a:ext>
            </a:extLst>
          </p:cNvPr>
          <p:cNvSpPr txBox="1">
            <a:spLocks noGrp="1" noChangeArrowheads="1"/>
          </p:cNvSpPr>
          <p:nvPr>
            <p:ph type="title"/>
          </p:nvPr>
        </p:nvSpPr>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dirty="0" smtClean="0">
                <a:solidFill>
                  <a:srgbClr val="002060"/>
                </a:solidFill>
              </a:rPr>
              <a:t>Kontrast na stronie:</a:t>
            </a:r>
            <a:endParaRPr lang="pl-PL" dirty="0">
              <a:solidFill>
                <a:srgbClr val="002060"/>
              </a:solidFill>
            </a:endParaRPr>
          </a:p>
        </p:txBody>
      </p:sp>
      <p:sp>
        <p:nvSpPr>
          <p:cNvPr id="3" name="Pole tekstowe"/>
          <p:cNvSpPr>
            <a:spLocks noGrp="1"/>
          </p:cNvSpPr>
          <p:nvPr>
            <p:ph idx="1"/>
          </p:nvPr>
        </p:nvSpPr>
        <p:spPr/>
        <p:txBody>
          <a:bodyPr/>
          <a:lstStyle/>
          <a:p>
            <a:pPr marL="285750" indent="-285750">
              <a:buFont typeface="Arial" panose="020B0604020202020204" pitchFamily="34" charset="0"/>
              <a:buChar char="•"/>
            </a:pPr>
            <a:r>
              <a:rPr lang="pl-PL" dirty="0" smtClean="0"/>
              <a:t>kontrast treści w stosunku do tła musi wynosić </a:t>
            </a:r>
            <a:br>
              <a:rPr lang="pl-PL" dirty="0" smtClean="0"/>
            </a:br>
            <a:r>
              <a:rPr lang="pl-PL" dirty="0" smtClean="0"/>
              <a:t>co najmniej 4,5 : 1;</a:t>
            </a:r>
          </a:p>
          <a:p>
            <a:pPr marL="285750" indent="-285750">
              <a:buFont typeface="Arial" panose="020B0604020202020204" pitchFamily="34" charset="0"/>
              <a:buChar char="•"/>
            </a:pPr>
            <a:r>
              <a:rPr lang="pl-PL" dirty="0" smtClean="0"/>
              <a:t>współczynnik kontrastu między dużym tekstem </a:t>
            </a:r>
            <a:br>
              <a:rPr lang="pl-PL" dirty="0" smtClean="0"/>
            </a:br>
            <a:r>
              <a:rPr lang="pl-PL" dirty="0" smtClean="0"/>
              <a:t>(tekst 18-punktowy lub 14-punktowy pogrubiony) </a:t>
            </a:r>
            <a:br>
              <a:rPr lang="pl-PL" dirty="0" smtClean="0"/>
            </a:br>
            <a:r>
              <a:rPr lang="pl-PL" dirty="0" smtClean="0"/>
              <a:t>a tłem musi wynosić co najmniej 3,0 : 1.</a:t>
            </a:r>
          </a:p>
          <a:p>
            <a:endParaRPr lang="pl-PL" dirty="0"/>
          </a:p>
        </p:txBody>
      </p:sp>
    </p:spTree>
    <p:extLst>
      <p:ext uri="{BB962C8B-B14F-4D97-AF65-F5344CB8AC3E}">
        <p14:creationId xmlns:p14="http://schemas.microsoft.com/office/powerpoint/2010/main" val="24532968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a:extLst>
              <a:ext uri="{FF2B5EF4-FFF2-40B4-BE49-F238E27FC236}">
                <a16:creationId xmlns:a16="http://schemas.microsoft.com/office/drawing/2014/main" id="{1F8A49DF-2AA5-48BE-B12E-E974A2F0BEF3}"/>
              </a:ext>
            </a:extLst>
          </p:cNvPr>
          <p:cNvSpPr txBox="1">
            <a:spLocks noGrp="1" noChangeArrowheads="1"/>
          </p:cNvSpPr>
          <p:nvPr>
            <p:ph type="title"/>
          </p:nvPr>
        </p:nvSpPr>
        <p:spPr>
          <a:xfrm>
            <a:off x="953418" y="754821"/>
            <a:ext cx="8640381" cy="108000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dirty="0" smtClean="0">
                <a:solidFill>
                  <a:srgbClr val="002060"/>
                </a:solidFill>
              </a:rPr>
              <a:t>Powiększenie rozmiaru czcionki</a:t>
            </a:r>
            <a:endParaRPr lang="pl-PL" dirty="0">
              <a:solidFill>
                <a:srgbClr val="002060"/>
              </a:solidFill>
            </a:endParaRPr>
          </a:p>
        </p:txBody>
      </p:sp>
      <p:sp>
        <p:nvSpPr>
          <p:cNvPr id="3" name="Pole tekstowe"/>
          <p:cNvSpPr>
            <a:spLocks noGrp="1"/>
          </p:cNvSpPr>
          <p:nvPr>
            <p:ph idx="1"/>
          </p:nvPr>
        </p:nvSpPr>
        <p:spPr/>
        <p:txBody>
          <a:bodyPr/>
          <a:lstStyle/>
          <a:p>
            <a:r>
              <a:rPr lang="pl-PL" dirty="0"/>
              <a:t>P</a:t>
            </a:r>
            <a:r>
              <a:rPr lang="pl-PL" dirty="0" smtClean="0"/>
              <a:t>o powiększeniu w przeglądarce rozmiaru czcionki do 200% nie może nastąpić utrata zawartości lub funkcjonalności serwisu.</a:t>
            </a:r>
            <a:endParaRPr lang="pl-PL" dirty="0"/>
          </a:p>
        </p:txBody>
      </p:sp>
      <p:pic>
        <p:nvPicPr>
          <p:cNvPr id="11" name="Obraz" descr="przyciski powiększenia tekstu: litera A, większa litera A z plusem z prawej górnej strony litery oraz największa litera A z dwoma plusami obok siebie z prawej górnej strony litery."/>
          <p:cNvPicPr/>
          <p:nvPr/>
        </p:nvPicPr>
        <p:blipFill>
          <a:blip r:embed="rId2" cstate="print"/>
          <a:stretch>
            <a:fillRect/>
          </a:stretch>
        </p:blipFill>
        <p:spPr>
          <a:xfrm>
            <a:off x="2766254" y="2769807"/>
            <a:ext cx="2703588" cy="675271"/>
          </a:xfrm>
          <a:prstGeom prst="rect">
            <a:avLst/>
          </a:prstGeom>
        </p:spPr>
      </p:pic>
    </p:spTree>
    <p:extLst>
      <p:ext uri="{BB962C8B-B14F-4D97-AF65-F5344CB8AC3E}">
        <p14:creationId xmlns:p14="http://schemas.microsoft.com/office/powerpoint/2010/main" val="41429045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p:cNvSpPr>
            <a:spLocks noGrp="1"/>
          </p:cNvSpPr>
          <p:nvPr>
            <p:ph type="ctrTitle"/>
          </p:nvPr>
        </p:nvSpPr>
        <p:spPr/>
        <p:txBody>
          <a:bodyPr>
            <a:normAutofit/>
          </a:bodyPr>
          <a:lstStyle/>
          <a:p>
            <a:r>
              <a:rPr lang="pl-PL" sz="2800" dirty="0" smtClean="0"/>
              <a:t>Monitoring i audyt wdrożeń dostępności na przykładzie dostępności cyfrowej</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28257529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p:cNvSpPr>
            <a:spLocks noGrp="1"/>
          </p:cNvSpPr>
          <p:nvPr>
            <p:ph type="title"/>
          </p:nvPr>
        </p:nvSpPr>
        <p:spPr/>
        <p:txBody>
          <a:bodyPr/>
          <a:lstStyle/>
          <a:p>
            <a:r>
              <a:rPr lang="pl-PL" dirty="0" smtClean="0"/>
              <a:t>Monitoring  wdrożeń dostępności cyfrowej (1)</a:t>
            </a:r>
            <a:endParaRPr lang="pl-PL" dirty="0"/>
          </a:p>
        </p:txBody>
      </p:sp>
      <p:sp>
        <p:nvSpPr>
          <p:cNvPr id="8" name="Pole tekstowe"/>
          <p:cNvSpPr>
            <a:spLocks noGrp="1"/>
          </p:cNvSpPr>
          <p:nvPr>
            <p:ph type="body" idx="1"/>
          </p:nvPr>
        </p:nvSpPr>
        <p:spPr/>
        <p:txBody>
          <a:bodyPr/>
          <a:lstStyle/>
          <a:p>
            <a:r>
              <a:rPr lang="pl-PL" dirty="0" smtClean="0"/>
              <a:t>W przypadku </a:t>
            </a:r>
            <a:r>
              <a:rPr lang="pl-PL" dirty="0" err="1" smtClean="0"/>
              <a:t>wyłączeń</a:t>
            </a:r>
            <a:r>
              <a:rPr lang="pl-PL" dirty="0" smtClean="0"/>
              <a:t>, podmiot publiczny przeprowadza ocenę zapewnienia dostępności cyfrowej strony internetowej lub aplikacji mobilnej obejmującą: </a:t>
            </a:r>
          </a:p>
          <a:p>
            <a:pPr marL="285750" indent="-285750">
              <a:buFont typeface="Arial" panose="020B0604020202020204" pitchFamily="34" charset="0"/>
              <a:buChar char="•"/>
            </a:pPr>
            <a:r>
              <a:rPr lang="pl-PL" dirty="0" smtClean="0"/>
              <a:t>ocenę zwiększenia dostępności cyfrowej strony internetowej lub aplikacji mobilnej podmiotu publicznego, uzupełnioną o informację, w jakim stopniu zawartość strony internetowej lub aplikacji mobilnej może dotyczyć osób niepełnosprawnych;</a:t>
            </a:r>
          </a:p>
          <a:p>
            <a:pPr marL="285750" indent="-285750">
              <a:buFont typeface="Arial" panose="020B0604020202020204" pitchFamily="34" charset="0"/>
              <a:buChar char="•"/>
            </a:pPr>
            <a:r>
              <a:rPr lang="pl-PL" dirty="0" smtClean="0"/>
              <a:t>szacowanie kosztów zapewnienia dostępności cyfrowej, które podmiot publiczny miałby ponieść</a:t>
            </a:r>
            <a:r>
              <a:rPr lang="pl-PL" dirty="0"/>
              <a:t>;</a:t>
            </a:r>
            <a:endParaRPr lang="pl-PL" dirty="0" smtClean="0"/>
          </a:p>
          <a:p>
            <a:pPr marL="285750" indent="-285750">
              <a:buFont typeface="Arial" panose="020B0604020202020204" pitchFamily="34" charset="0"/>
              <a:buChar char="•"/>
            </a:pPr>
            <a:r>
              <a:rPr lang="pl-PL" dirty="0" smtClean="0"/>
              <a:t>wskazanie okresu publikowania elementu strony internetowej lub aplikacji mobilnej;</a:t>
            </a:r>
          </a:p>
          <a:p>
            <a:endParaRPr lang="pl-PL" dirty="0" smtClean="0"/>
          </a:p>
          <a:p>
            <a:endParaRPr lang="pl-PL" dirty="0"/>
          </a:p>
        </p:txBody>
      </p:sp>
    </p:spTree>
    <p:extLst>
      <p:ext uri="{BB962C8B-B14F-4D97-AF65-F5344CB8AC3E}">
        <p14:creationId xmlns:p14="http://schemas.microsoft.com/office/powerpoint/2010/main" val="4181491649"/>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p:cNvSpPr>
            <a:spLocks noGrp="1"/>
          </p:cNvSpPr>
          <p:nvPr>
            <p:ph type="title"/>
          </p:nvPr>
        </p:nvSpPr>
        <p:spPr/>
        <p:txBody>
          <a:bodyPr/>
          <a:lstStyle/>
          <a:p>
            <a:r>
              <a:rPr lang="pl-PL" dirty="0" smtClean="0"/>
              <a:t>Monitoring  wdrożeń dostępności cyfrowej (2)</a:t>
            </a:r>
            <a:endParaRPr lang="pl-PL" dirty="0"/>
          </a:p>
        </p:txBody>
      </p:sp>
      <p:sp>
        <p:nvSpPr>
          <p:cNvPr id="8" name="Pole tekstowe"/>
          <p:cNvSpPr>
            <a:spLocks noGrp="1"/>
          </p:cNvSpPr>
          <p:nvPr>
            <p:ph type="body" idx="1"/>
          </p:nvPr>
        </p:nvSpPr>
        <p:spPr/>
        <p:txBody>
          <a:bodyPr/>
          <a:lstStyle/>
          <a:p>
            <a:pPr marL="285750" indent="-285750">
              <a:buFont typeface="Arial" panose="020B0604020202020204" pitchFamily="34" charset="0"/>
              <a:buChar char="•"/>
            </a:pPr>
            <a:r>
              <a:rPr lang="pl-PL" dirty="0" smtClean="0"/>
              <a:t>informację dotyczącą liczby użytkowników korzystających z danej strony internetowej lub aplikacji mobilnej w okresie publikacji informacji zawartej w publikowanym elemencie strony internetowej lub aplikacji mobilnej;</a:t>
            </a:r>
          </a:p>
          <a:p>
            <a:pPr marL="285750" indent="-285750">
              <a:buFont typeface="Arial" panose="020B0604020202020204" pitchFamily="34" charset="0"/>
              <a:buChar char="•"/>
            </a:pPr>
            <a:r>
              <a:rPr lang="pl-PL" dirty="0" smtClean="0"/>
              <a:t>wskazanie okresu funkcjonowania danej strony internetowej lub aplikacji mobilnej wraz </a:t>
            </a:r>
            <a:br>
              <a:rPr lang="pl-PL" dirty="0" smtClean="0"/>
            </a:br>
            <a:r>
              <a:rPr lang="pl-PL" dirty="0" smtClean="0"/>
              <a:t>z częstotliwością publikacji w nich nowych treści</a:t>
            </a:r>
            <a:r>
              <a:rPr lang="pl-PL" dirty="0"/>
              <a:t>;</a:t>
            </a:r>
            <a:endParaRPr lang="pl-PL" dirty="0" smtClean="0"/>
          </a:p>
          <a:p>
            <a:pPr marL="285750" indent="-285750">
              <a:buFont typeface="Arial" panose="020B0604020202020204" pitchFamily="34" charset="0"/>
              <a:buChar char="•"/>
            </a:pPr>
            <a:r>
              <a:rPr lang="pl-PL" dirty="0" smtClean="0"/>
              <a:t>wyniki przeprowadzonej oceny zapewnienia dostępności cyfrowej strony internetowej lub aplikacji mobilnej dołącza się do deklaracji dostępności. </a:t>
            </a:r>
          </a:p>
          <a:p>
            <a:endParaRPr lang="pl-PL" dirty="0"/>
          </a:p>
        </p:txBody>
      </p:sp>
    </p:spTree>
    <p:extLst>
      <p:ext uri="{BB962C8B-B14F-4D97-AF65-F5344CB8AC3E}">
        <p14:creationId xmlns:p14="http://schemas.microsoft.com/office/powerpoint/2010/main" val="3872399018"/>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p:cNvSpPr>
            <a:spLocks noGrp="1"/>
          </p:cNvSpPr>
          <p:nvPr>
            <p:ph type="ctrTitle"/>
          </p:nvPr>
        </p:nvSpPr>
        <p:spPr/>
        <p:txBody>
          <a:bodyPr>
            <a:normAutofit/>
          </a:bodyPr>
          <a:lstStyle/>
          <a:p>
            <a:r>
              <a:rPr lang="pl-PL" sz="2800" dirty="0" smtClean="0"/>
              <a:t>Najważniejsze kryteria sukcesu WCAG 2.1 </a:t>
            </a:r>
            <a:br>
              <a:rPr lang="pl-PL" sz="2800" dirty="0" smtClean="0"/>
            </a:br>
            <a:r>
              <a:rPr lang="pl-PL" sz="2800" dirty="0" smtClean="0"/>
              <a:t>i samodzielne przeprowadzenie audytu</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33475817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smtClean="0"/>
              <a:t>Wytyczne dla dostępności </a:t>
            </a:r>
            <a:br>
              <a:rPr lang="pl-PL" smtClean="0"/>
            </a:br>
            <a:r>
              <a:rPr lang="pl-PL" smtClean="0"/>
              <a:t>treści internetowych 2.1</a:t>
            </a:r>
            <a:endParaRPr lang="pl-PL" dirty="0"/>
          </a:p>
        </p:txBody>
      </p:sp>
      <p:sp>
        <p:nvSpPr>
          <p:cNvPr id="3" name="Pole tekstowe"/>
          <p:cNvSpPr>
            <a:spLocks noGrp="1"/>
          </p:cNvSpPr>
          <p:nvPr>
            <p:ph idx="1"/>
          </p:nvPr>
        </p:nvSpPr>
        <p:spPr/>
        <p:txBody>
          <a:bodyPr/>
          <a:lstStyle/>
          <a:p>
            <a:r>
              <a:rPr lang="pl-PL" dirty="0" smtClean="0"/>
              <a:t>Stosowane dla stron internetowych i aplikacji mobilnych </a:t>
            </a:r>
            <a:br>
              <a:rPr lang="pl-PL" dirty="0" smtClean="0"/>
            </a:br>
            <a:r>
              <a:rPr lang="pl-PL" dirty="0" smtClean="0"/>
              <a:t>w zakresie dostępności dla osób z niepełnosprawnościami.</a:t>
            </a:r>
          </a:p>
          <a:p>
            <a:endParaRPr lang="pl-PL" dirty="0"/>
          </a:p>
        </p:txBody>
      </p:sp>
    </p:spTree>
    <p:extLst>
      <p:ext uri="{BB962C8B-B14F-4D97-AF65-F5344CB8AC3E}">
        <p14:creationId xmlns:p14="http://schemas.microsoft.com/office/powerpoint/2010/main" val="19898723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4 zasady:</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postrzegalność,</a:t>
            </a:r>
          </a:p>
          <a:p>
            <a:pPr marL="285750" indent="-285750">
              <a:buFont typeface="Arial" panose="020B0604020202020204" pitchFamily="34" charset="0"/>
              <a:buChar char="•"/>
            </a:pPr>
            <a:r>
              <a:rPr lang="pl-PL" dirty="0" smtClean="0"/>
              <a:t>funkcjonalność,</a:t>
            </a:r>
          </a:p>
          <a:p>
            <a:pPr marL="285750" indent="-285750">
              <a:buFont typeface="Arial" panose="020B0604020202020204" pitchFamily="34" charset="0"/>
              <a:buChar char="•"/>
            </a:pPr>
            <a:r>
              <a:rPr lang="pl-PL" dirty="0" smtClean="0"/>
              <a:t>zrozumiałość,</a:t>
            </a:r>
          </a:p>
          <a:p>
            <a:pPr marL="285750" indent="-285750">
              <a:buFont typeface="Arial" panose="020B0604020202020204" pitchFamily="34" charset="0"/>
              <a:buChar char="•"/>
            </a:pPr>
            <a:r>
              <a:rPr lang="pl-PL" dirty="0" smtClean="0"/>
              <a:t>kompatybilność.</a:t>
            </a:r>
            <a:endParaRPr lang="pl-PL" dirty="0"/>
          </a:p>
        </p:txBody>
      </p:sp>
    </p:spTree>
    <p:extLst>
      <p:ext uri="{BB962C8B-B14F-4D97-AF65-F5344CB8AC3E}">
        <p14:creationId xmlns:p14="http://schemas.microsoft.com/office/powerpoint/2010/main" val="3395101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p:cNvSpPr>
            <a:spLocks noGrp="1"/>
          </p:cNvSpPr>
          <p:nvPr>
            <p:ph type="title"/>
          </p:nvPr>
        </p:nvSpPr>
        <p:spPr>
          <a:xfrm>
            <a:off x="809402" y="899836"/>
            <a:ext cx="8640381" cy="1080001"/>
          </a:xfrm>
        </p:spPr>
        <p:txBody>
          <a:bodyPr>
            <a:normAutofit/>
          </a:bodyPr>
          <a:lstStyle/>
          <a:p>
            <a:pPr lvl="1"/>
            <a:r>
              <a:rPr lang="pl-PL" altLang="pl-PL" sz="2800" b="1" dirty="0" smtClean="0">
                <a:solidFill>
                  <a:srgbClr val="002060"/>
                </a:solidFill>
              </a:rPr>
              <a:t>Zasada </a:t>
            </a:r>
            <a:r>
              <a:rPr lang="pl-PL" sz="2800" b="1" dirty="0" smtClean="0">
                <a:solidFill>
                  <a:srgbClr val="002060"/>
                </a:solidFill>
              </a:rPr>
              <a:t>1: Postrzegalność (1)</a:t>
            </a:r>
            <a:endParaRPr lang="pl-PL" sz="2800" b="1" dirty="0">
              <a:solidFill>
                <a:srgbClr val="002060"/>
              </a:solidFill>
            </a:endParaRPr>
          </a:p>
        </p:txBody>
      </p:sp>
      <p:sp>
        <p:nvSpPr>
          <p:cNvPr id="7" name="Pole tekstowe"/>
          <p:cNvSpPr>
            <a:spLocks noGrp="1"/>
          </p:cNvSpPr>
          <p:nvPr>
            <p:ph idx="1"/>
          </p:nvPr>
        </p:nvSpPr>
        <p:spPr/>
        <p:txBody>
          <a:bodyPr/>
          <a:lstStyle/>
          <a:p>
            <a:r>
              <a:rPr lang="pl-PL" smtClean="0"/>
              <a:t>1.1. Alternatywa w postaci tekstu</a:t>
            </a:r>
          </a:p>
          <a:p>
            <a:r>
              <a:rPr lang="pl-PL" smtClean="0"/>
              <a:t>Dla każdej treści nietekstowej należy dostarczyć alternatywną treść w formie tekstu, która może być zamieniona przez użytkownika w inne formy (np. powiększony druk, alfabet Braille’a, mowa syntetyczna, symbole lub język uproszczony).</a:t>
            </a:r>
          </a:p>
          <a:p>
            <a:r>
              <a:rPr lang="pl-PL" altLang="pl-PL" smtClean="0"/>
              <a:t>	1.1.1. Treść nietekstowa</a:t>
            </a:r>
            <a:endParaRPr lang="pl-PL" altLang="pl-PL" dirty="0"/>
          </a:p>
        </p:txBody>
      </p:sp>
    </p:spTree>
    <p:extLst>
      <p:ext uri="{BB962C8B-B14F-4D97-AF65-F5344CB8AC3E}">
        <p14:creationId xmlns:p14="http://schemas.microsoft.com/office/powerpoint/2010/main" val="20880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47424B-DEBF-6C46-8620-E53589772507}"/>
              </a:ext>
            </a:extLst>
          </p:cNvPr>
          <p:cNvSpPr>
            <a:spLocks noGrp="1"/>
          </p:cNvSpPr>
          <p:nvPr>
            <p:ph type="title"/>
          </p:nvPr>
        </p:nvSpPr>
        <p:spPr/>
        <p:txBody>
          <a:bodyPr/>
          <a:lstStyle/>
          <a:p>
            <a:r>
              <a:rPr lang="pl-PL" altLang="pl-PL" dirty="0" smtClean="0"/>
              <a:t>Dostępność (art. 2 pkt 2)</a:t>
            </a:r>
            <a:endParaRPr lang="pl-PL" dirty="0"/>
          </a:p>
        </p:txBody>
      </p:sp>
      <p:sp>
        <p:nvSpPr>
          <p:cNvPr id="3" name="Symbol zastępczy zawartości 2">
            <a:extLst>
              <a:ext uri="{FF2B5EF4-FFF2-40B4-BE49-F238E27FC236}">
                <a16:creationId xmlns:a16="http://schemas.microsoft.com/office/drawing/2014/main" id="{96E3E6FB-A4BA-824B-AF6E-9B01E56BCDE4}"/>
              </a:ext>
            </a:extLst>
          </p:cNvPr>
          <p:cNvSpPr>
            <a:spLocks noGrp="1"/>
          </p:cNvSpPr>
          <p:nvPr>
            <p:ph idx="1"/>
          </p:nvPr>
        </p:nvSpPr>
        <p:spPr/>
        <p:txBody>
          <a:bodyPr/>
          <a:lstStyle/>
          <a:p>
            <a:r>
              <a:rPr lang="pl-PL" altLang="pl-PL" dirty="0" smtClean="0"/>
              <a:t>W świetle Ustawy dostępność oznacza:</a:t>
            </a:r>
          </a:p>
          <a:p>
            <a:r>
              <a:rPr lang="pl-PL" altLang="pl-PL" dirty="0" smtClean="0"/>
              <a:t>”dostępność architektoniczną, cyfrową oraz informacyjno-komunikacyjną, </a:t>
            </a:r>
            <a:br>
              <a:rPr lang="pl-PL" altLang="pl-PL" dirty="0" smtClean="0"/>
            </a:br>
            <a:r>
              <a:rPr lang="pl-PL" altLang="pl-PL" dirty="0" smtClean="0"/>
              <a:t>co najmniej w zakresie określonym przez minimalne wymagania, o których mowa w art. 6, będącą wynikiem uwzględnienia uniwersalnego projektowania albo zastosowania racjonalnego usprawnienia”</a:t>
            </a:r>
          </a:p>
          <a:p>
            <a:endParaRPr lang="pl-PL" dirty="0" smtClean="0"/>
          </a:p>
          <a:p>
            <a:endParaRPr lang="pl-PL" dirty="0"/>
          </a:p>
        </p:txBody>
      </p:sp>
    </p:spTree>
    <p:extLst>
      <p:ext uri="{BB962C8B-B14F-4D97-AF65-F5344CB8AC3E}">
        <p14:creationId xmlns:p14="http://schemas.microsoft.com/office/powerpoint/2010/main" val="20893669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a:extLst>
              <a:ext uri="{FF2B5EF4-FFF2-40B4-BE49-F238E27FC236}">
                <a16:creationId xmlns:a16="http://schemas.microsoft.com/office/drawing/2014/main" id="{5AE932EC-295B-4059-803B-42771D2EA057}"/>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rPr>
              <a:t>Zasada</a:t>
            </a:r>
            <a:r>
              <a:rPr lang="pl-PL" altLang="pl-PL" sz="2800" b="1" dirty="0" smtClean="0">
                <a:solidFill>
                  <a:schemeClr val="accent4"/>
                </a:solidFill>
              </a:rPr>
              <a:t> </a:t>
            </a:r>
            <a:r>
              <a:rPr lang="pl-PL" sz="2800" b="1" dirty="0" smtClean="0">
                <a:solidFill>
                  <a:srgbClr val="002060"/>
                </a:solidFill>
              </a:rPr>
              <a:t>1: Postrzegalność (2)</a:t>
            </a:r>
            <a:endParaRPr lang="pl-PL" sz="2800" b="1" dirty="0">
              <a:solidFill>
                <a:srgbClr val="002060"/>
              </a:solidFill>
            </a:endParaRPr>
          </a:p>
        </p:txBody>
      </p:sp>
      <p:sp>
        <p:nvSpPr>
          <p:cNvPr id="3" name="Pole tekstowe"/>
          <p:cNvSpPr>
            <a:spLocks noGrp="1"/>
          </p:cNvSpPr>
          <p:nvPr>
            <p:ph idx="1"/>
          </p:nvPr>
        </p:nvSpPr>
        <p:spPr/>
        <p:txBody>
          <a:bodyPr/>
          <a:lstStyle/>
          <a:p>
            <a:r>
              <a:rPr lang="pl-PL" smtClean="0"/>
              <a:t>1.2. Dostępność mediów zmiennych w czasie</a:t>
            </a:r>
          </a:p>
          <a:p>
            <a:r>
              <a:rPr lang="pl-PL" smtClean="0"/>
              <a:t>Należy dostarczyć alternatywę dla mediów zmiennych </a:t>
            </a:r>
            <a:br>
              <a:rPr lang="pl-PL" smtClean="0"/>
            </a:br>
            <a:r>
              <a:rPr lang="pl-PL" smtClean="0"/>
              <a:t>w czasie.</a:t>
            </a:r>
          </a:p>
          <a:p>
            <a:pPr lvl="1"/>
            <a:r>
              <a:rPr lang="pl-PL" smtClean="0"/>
              <a:t>	1.2.1. 	Tylko audio lub tylko wideo (nagranie)</a:t>
            </a:r>
          </a:p>
          <a:p>
            <a:pPr lvl="1"/>
            <a:r>
              <a:rPr lang="pl-PL" altLang="pl-PL" smtClean="0"/>
              <a:t>	1.2.2. 	Napisy rozszerzone (nagranie)</a:t>
            </a:r>
          </a:p>
          <a:p>
            <a:pPr lvl="1"/>
            <a:r>
              <a:rPr lang="pl-PL" altLang="pl-PL" smtClean="0"/>
              <a:t>	1.2.3. 	Audiodeskrypcja lub alternatywa dla mediów 		(nagranie)</a:t>
            </a:r>
          </a:p>
          <a:p>
            <a:pPr lvl="1"/>
            <a:r>
              <a:rPr lang="pl-PL" altLang="pl-PL" smtClean="0"/>
              <a:t>	1.2.4.	Audiodeskrypcja (nagranie)</a:t>
            </a:r>
            <a:endParaRPr lang="pl-PL" altLang="pl-PL" dirty="0"/>
          </a:p>
        </p:txBody>
      </p:sp>
    </p:spTree>
    <p:extLst>
      <p:ext uri="{BB962C8B-B14F-4D97-AF65-F5344CB8AC3E}">
        <p14:creationId xmlns:p14="http://schemas.microsoft.com/office/powerpoint/2010/main" val="20649848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F89B9BDF-331E-4BB5-9ACE-67CEE1E36E31}"/>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rPr>
              <a:t>Zasada </a:t>
            </a:r>
            <a:r>
              <a:rPr lang="pl-PL" sz="2800" b="1" dirty="0" smtClean="0">
                <a:solidFill>
                  <a:srgbClr val="002060"/>
                </a:solidFill>
              </a:rPr>
              <a:t>1: Postrzegalność (3)</a:t>
            </a:r>
            <a:endParaRPr lang="pl-PL" sz="2800" b="1" dirty="0">
              <a:solidFill>
                <a:srgbClr val="002060"/>
              </a:solidFill>
            </a:endParaRPr>
          </a:p>
        </p:txBody>
      </p:sp>
      <p:sp>
        <p:nvSpPr>
          <p:cNvPr id="3" name="Pole tekstowe"/>
          <p:cNvSpPr>
            <a:spLocks noGrp="1"/>
          </p:cNvSpPr>
          <p:nvPr>
            <p:ph idx="1"/>
          </p:nvPr>
        </p:nvSpPr>
        <p:spPr/>
        <p:txBody>
          <a:bodyPr/>
          <a:lstStyle/>
          <a:p>
            <a:r>
              <a:rPr lang="pl-PL" smtClean="0"/>
              <a:t>1.3. Możliwość adaptacji – zrozumiała prezentacja zawartości</a:t>
            </a:r>
          </a:p>
          <a:p>
            <a:r>
              <a:rPr lang="pl-PL" smtClean="0"/>
              <a:t>Treści, które mogą być prezentowane na różne sposoby, </a:t>
            </a:r>
            <a:br>
              <a:rPr lang="pl-PL" smtClean="0"/>
            </a:br>
            <a:r>
              <a:rPr lang="pl-PL" smtClean="0"/>
              <a:t>bez utraty informacji czy struktury. </a:t>
            </a:r>
          </a:p>
          <a:p>
            <a:pPr lvl="1"/>
            <a:r>
              <a:rPr lang="pl-PL" smtClean="0"/>
              <a:t>1.3.1.	Informacje i relacje</a:t>
            </a:r>
          </a:p>
          <a:p>
            <a:pPr lvl="1"/>
            <a:r>
              <a:rPr lang="pl-PL" smtClean="0"/>
              <a:t>1.3.2.	Zrozumiała kolejność</a:t>
            </a:r>
          </a:p>
          <a:p>
            <a:pPr lvl="1"/>
            <a:r>
              <a:rPr lang="pl-PL" smtClean="0"/>
              <a:t>1.3.3.	Właściwości zmysłowe</a:t>
            </a:r>
          </a:p>
          <a:p>
            <a:pPr lvl="1"/>
            <a:r>
              <a:rPr lang="pl-PL" smtClean="0"/>
              <a:t>Kryterium 1.3.2 Sprawdź, czy sekwencja nawigacji oraz czytania, określona za pomocą kolejności w kodzie HTML, jest logiczna i intuicyjna.</a:t>
            </a:r>
            <a:endParaRPr lang="pl-PL" dirty="0"/>
          </a:p>
        </p:txBody>
      </p:sp>
    </p:spTree>
    <p:extLst>
      <p:ext uri="{BB962C8B-B14F-4D97-AF65-F5344CB8AC3E}">
        <p14:creationId xmlns:p14="http://schemas.microsoft.com/office/powerpoint/2010/main" val="31230549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a:t>
            </a:r>
            <a:r>
              <a:rPr lang="pl-PL" sz="2800" b="1" dirty="0" smtClean="0">
                <a:solidFill>
                  <a:srgbClr val="002060"/>
                </a:solidFill>
                <a:latin typeface="+mj-lt"/>
              </a:rPr>
              <a:t>1: Postrzegalność (4)</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smtClean="0"/>
              <a:t>1.4. Możliwość rozróżnienia – ułatwienie percepcji treści</a:t>
            </a:r>
          </a:p>
          <a:p>
            <a:r>
              <a:rPr lang="pl-PL" smtClean="0"/>
              <a:t>Użytkownik powinien dobrze widzieć bądź słyszeć treści, oddzielać informacje od tła.</a:t>
            </a:r>
          </a:p>
          <a:p>
            <a:pPr lvl="1"/>
            <a:r>
              <a:rPr lang="pl-PL" altLang="pl-PL" smtClean="0"/>
              <a:t>1.4.1.	Użycie koloru</a:t>
            </a:r>
          </a:p>
          <a:p>
            <a:pPr lvl="1"/>
            <a:r>
              <a:rPr lang="pl-PL" altLang="pl-PL" smtClean="0"/>
              <a:t>1.4.2.	Kontrola odtwarzania dźwięku</a:t>
            </a:r>
          </a:p>
          <a:p>
            <a:pPr lvl="1"/>
            <a:r>
              <a:rPr lang="pl-PL" altLang="pl-PL" smtClean="0"/>
              <a:t>1.4.3.	Kontrast (minimalny)</a:t>
            </a:r>
          </a:p>
          <a:p>
            <a:pPr lvl="1"/>
            <a:r>
              <a:rPr lang="pl-PL" smtClean="0"/>
              <a:t>1.4.4.	Zmiana rozmiaru tekstu</a:t>
            </a:r>
          </a:p>
          <a:p>
            <a:pPr lvl="1"/>
            <a:r>
              <a:rPr lang="pl-PL" smtClean="0"/>
              <a:t>1.4.5.	Obrazy tekstu</a:t>
            </a:r>
          </a:p>
          <a:p>
            <a:pPr lvl="1"/>
            <a:r>
              <a:rPr lang="pl-PL" smtClean="0"/>
              <a:t>1.4.6.	Zawijanie tekstu</a:t>
            </a:r>
          </a:p>
          <a:p>
            <a:pPr lvl="1"/>
            <a:r>
              <a:rPr lang="pl-PL" smtClean="0"/>
              <a:t>1.4.7.	Kontrast dla treści nie będących tekstem</a:t>
            </a:r>
          </a:p>
          <a:p>
            <a:pPr lvl="1"/>
            <a:r>
              <a:rPr lang="pl-PL" smtClean="0"/>
              <a:t>1.4.8.	Odstępy w tekście</a:t>
            </a:r>
          </a:p>
          <a:p>
            <a:pPr lvl="1"/>
            <a:r>
              <a:rPr lang="pl-PL" smtClean="0"/>
              <a:t>1.4.9.	Treści spod kursora lub fokusa</a:t>
            </a:r>
            <a:endParaRPr lang="pl-PL" dirty="0"/>
          </a:p>
        </p:txBody>
      </p:sp>
    </p:spTree>
    <p:extLst>
      <p:ext uri="{BB962C8B-B14F-4D97-AF65-F5344CB8AC3E}">
        <p14:creationId xmlns:p14="http://schemas.microsoft.com/office/powerpoint/2010/main" val="1769890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2</a:t>
            </a:r>
            <a:r>
              <a:rPr lang="pl-PL" sz="2800" b="1" dirty="0" smtClean="0">
                <a:solidFill>
                  <a:srgbClr val="002060"/>
                </a:solidFill>
                <a:latin typeface="+mj-lt"/>
              </a:rPr>
              <a:t>: Funkcjonalność (1)</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smtClean="0"/>
              <a:t>2.1. Dostępność z klawiatury</a:t>
            </a:r>
          </a:p>
          <a:p>
            <a:r>
              <a:rPr lang="pl-PL" smtClean="0"/>
              <a:t>Zapewnij dostępność wszystkich funkcjonalności za pomocą klawiatury. </a:t>
            </a:r>
          </a:p>
          <a:p>
            <a:pPr lvl="1"/>
            <a:r>
              <a:rPr lang="pl-PL" altLang="pl-PL" smtClean="0"/>
              <a:t>2.1.1.	Klawiatura</a:t>
            </a:r>
          </a:p>
          <a:p>
            <a:pPr lvl="1"/>
            <a:r>
              <a:rPr lang="pl-PL" altLang="pl-PL" smtClean="0"/>
              <a:t>2.1.2.	Brak pułapki na klawiaturę</a:t>
            </a:r>
          </a:p>
          <a:p>
            <a:pPr lvl="1"/>
            <a:r>
              <a:rPr lang="pl-PL" smtClean="0"/>
              <a:t>2.1.3.	Jednoliterowe skróty klawiszowe</a:t>
            </a:r>
            <a:endParaRPr lang="pl-PL" dirty="0"/>
          </a:p>
        </p:txBody>
      </p:sp>
    </p:spTree>
    <p:extLst>
      <p:ext uri="{BB962C8B-B14F-4D97-AF65-F5344CB8AC3E}">
        <p14:creationId xmlns:p14="http://schemas.microsoft.com/office/powerpoint/2010/main" val="7470116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Skróty klawiszowe</a:t>
            </a:r>
            <a:endParaRPr lang="pl-PL" sz="2800" dirty="0">
              <a:solidFill>
                <a:srgbClr val="002060"/>
              </a:solidFill>
            </a:endParaRPr>
          </a:p>
        </p:txBody>
      </p:sp>
      <p:sp>
        <p:nvSpPr>
          <p:cNvPr id="3" name="Pole tekstowe"/>
          <p:cNvSpPr>
            <a:spLocks noGrp="1"/>
          </p:cNvSpPr>
          <p:nvPr>
            <p:ph idx="1"/>
          </p:nvPr>
        </p:nvSpPr>
        <p:spPr/>
        <p:txBody>
          <a:bodyPr/>
          <a:lstStyle/>
          <a:p>
            <a:r>
              <a:rPr lang="pl-PL" dirty="0" smtClean="0"/>
              <a:t>TAB – przejście do kolejnego elementu,</a:t>
            </a:r>
          </a:p>
          <a:p>
            <a:r>
              <a:rPr lang="pl-PL" dirty="0" smtClean="0"/>
              <a:t>SHIFT + TAB – przejście do poprzedniego elementu,</a:t>
            </a:r>
          </a:p>
          <a:p>
            <a:r>
              <a:rPr lang="pl-PL" dirty="0" smtClean="0"/>
              <a:t>SHIFT + ALT + F – przejście do wyszukiwarki,</a:t>
            </a:r>
          </a:p>
          <a:p>
            <a:r>
              <a:rPr lang="pl-PL" dirty="0" smtClean="0"/>
              <a:t>SHIFT + ALT + H – przejście do strony głównej,</a:t>
            </a:r>
          </a:p>
          <a:p>
            <a:r>
              <a:rPr lang="pl-PL" dirty="0" smtClean="0"/>
              <a:t>SHIFT + ALT + M – przejście do treści podstrony,</a:t>
            </a:r>
          </a:p>
          <a:p>
            <a:r>
              <a:rPr lang="pl-PL" dirty="0" smtClean="0"/>
              <a:t>SHIFT + ALT + 1–5 – przejście do menu,</a:t>
            </a:r>
          </a:p>
          <a:p>
            <a:r>
              <a:rPr lang="pl-PL" dirty="0" smtClean="0"/>
              <a:t>ESC – anulowanie podpowiedzi.</a:t>
            </a:r>
          </a:p>
          <a:p>
            <a:endParaRPr lang="pl-PL" dirty="0" smtClean="0"/>
          </a:p>
          <a:p>
            <a:endParaRPr lang="pl-PL" dirty="0"/>
          </a:p>
        </p:txBody>
      </p:sp>
    </p:spTree>
    <p:extLst>
      <p:ext uri="{BB962C8B-B14F-4D97-AF65-F5344CB8AC3E}">
        <p14:creationId xmlns:p14="http://schemas.microsoft.com/office/powerpoint/2010/main" val="36069384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2</a:t>
            </a:r>
            <a:r>
              <a:rPr lang="pl-PL" sz="2800" b="1" dirty="0" smtClean="0">
                <a:solidFill>
                  <a:srgbClr val="002060"/>
                </a:solidFill>
                <a:latin typeface="+mj-lt"/>
              </a:rPr>
              <a:t>: Funkcjonalność (2)</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dirty="0" smtClean="0"/>
              <a:t>2.2. Wystarczająca ilość czasu</a:t>
            </a:r>
          </a:p>
          <a:p>
            <a:r>
              <a:rPr lang="pl-PL" dirty="0" smtClean="0"/>
              <a:t>Zapewnij użytkownikom wystarczająco dużo czasu </a:t>
            </a:r>
            <a:br>
              <a:rPr lang="pl-PL" dirty="0" smtClean="0"/>
            </a:br>
            <a:r>
              <a:rPr lang="pl-PL" dirty="0" smtClean="0"/>
              <a:t>na przeczytanie treści i skorzystanie z niej.</a:t>
            </a:r>
          </a:p>
          <a:p>
            <a:r>
              <a:rPr lang="pl-PL" altLang="pl-PL" dirty="0" smtClean="0"/>
              <a:t>2.2.1.	Możliwość dostosowania czasu</a:t>
            </a:r>
          </a:p>
          <a:p>
            <a:r>
              <a:rPr lang="pl-PL" altLang="pl-PL" dirty="0" smtClean="0"/>
              <a:t>2.2.2.	Wstrzymać (pauza), zatrzymać, ukrywać</a:t>
            </a:r>
          </a:p>
          <a:p>
            <a:endParaRPr lang="pl-PL" dirty="0"/>
          </a:p>
        </p:txBody>
      </p:sp>
    </p:spTree>
    <p:extLst>
      <p:ext uri="{BB962C8B-B14F-4D97-AF65-F5344CB8AC3E}">
        <p14:creationId xmlns:p14="http://schemas.microsoft.com/office/powerpoint/2010/main" val="28728662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2</a:t>
            </a:r>
            <a:r>
              <a:rPr lang="pl-PL" sz="2800" b="1" dirty="0" smtClean="0">
                <a:solidFill>
                  <a:srgbClr val="002060"/>
                </a:solidFill>
                <a:latin typeface="+mj-lt"/>
              </a:rPr>
              <a:t>: Funkcjonalność (3)</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dirty="0" smtClean="0"/>
              <a:t>2.3. Ataki padaczki – migotanie </a:t>
            </a:r>
          </a:p>
          <a:p>
            <a:r>
              <a:rPr lang="pl-PL" dirty="0" smtClean="0"/>
              <a:t>Nie należy projektować treści w taki sposób, </a:t>
            </a:r>
            <a:br>
              <a:rPr lang="pl-PL" dirty="0" smtClean="0"/>
            </a:br>
            <a:r>
              <a:rPr lang="pl-PL" dirty="0" smtClean="0"/>
              <a:t>aby prowokować ataki padaczki.</a:t>
            </a:r>
          </a:p>
          <a:p>
            <a:r>
              <a:rPr lang="pl-PL" altLang="pl-PL" dirty="0" smtClean="0"/>
              <a:t>2.3.1.	Trzy błyski lub wartości poniżej progu</a:t>
            </a:r>
          </a:p>
          <a:p>
            <a:r>
              <a:rPr lang="pl-PL" dirty="0" smtClean="0"/>
              <a:t>Sprawdź, czy istnieją treści zwiększające ryzyko napadu padaczki przez oddziaływanie na układ nerwowy, które migają dłużej niż 3 razy na sekundę i zawierają dużo czerwieni.</a:t>
            </a:r>
            <a:endParaRPr lang="pl-PL" dirty="0"/>
          </a:p>
        </p:txBody>
      </p:sp>
    </p:spTree>
    <p:extLst>
      <p:ext uri="{BB962C8B-B14F-4D97-AF65-F5344CB8AC3E}">
        <p14:creationId xmlns:p14="http://schemas.microsoft.com/office/powerpoint/2010/main" val="4724257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2</a:t>
            </a:r>
            <a:r>
              <a:rPr lang="pl-PL" sz="2800" b="1" dirty="0" smtClean="0">
                <a:solidFill>
                  <a:srgbClr val="002060"/>
                </a:solidFill>
                <a:latin typeface="+mj-lt"/>
              </a:rPr>
              <a:t>: Funkcjonalność (4)</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dirty="0" smtClean="0"/>
              <a:t>2.4. Możliwość nawigacji</a:t>
            </a:r>
          </a:p>
          <a:p>
            <a:r>
              <a:rPr lang="pl-PL" dirty="0" smtClean="0"/>
              <a:t>Dostarczenie narzędzi ułatwiających użytkownikowi nawigowanie, znajdowanie treści i ustalanie, gdzie się w danym momencie znajduje. </a:t>
            </a:r>
          </a:p>
          <a:p>
            <a:r>
              <a:rPr lang="pl-PL" altLang="pl-PL" dirty="0" smtClean="0"/>
              <a:t>2.4.1.	Możliwość pominięcia bloków</a:t>
            </a:r>
          </a:p>
          <a:p>
            <a:r>
              <a:rPr lang="pl-PL" altLang="pl-PL" dirty="0" smtClean="0"/>
              <a:t>2.4.2.	Tytuły stron</a:t>
            </a:r>
          </a:p>
          <a:p>
            <a:r>
              <a:rPr lang="pl-PL" altLang="pl-PL" dirty="0" smtClean="0"/>
              <a:t>2.4.3.	Kolejność </a:t>
            </a:r>
            <a:r>
              <a:rPr lang="pl-PL" altLang="pl-PL" dirty="0" err="1" smtClean="0"/>
              <a:t>fokusa</a:t>
            </a:r>
            <a:endParaRPr lang="pl-PL" altLang="pl-PL" dirty="0" smtClean="0"/>
          </a:p>
          <a:p>
            <a:r>
              <a:rPr lang="pl-PL" dirty="0" smtClean="0"/>
              <a:t>2.4.4.	Cel linku (w kontekście)</a:t>
            </a:r>
          </a:p>
          <a:p>
            <a:r>
              <a:rPr lang="pl-PL" dirty="0" smtClean="0"/>
              <a:t>2.4.5.	Wiele dróg</a:t>
            </a:r>
          </a:p>
          <a:p>
            <a:r>
              <a:rPr lang="pl-PL" dirty="0" smtClean="0"/>
              <a:t>2.4.6.	Nagłówki i etykiety</a:t>
            </a:r>
          </a:p>
          <a:p>
            <a:r>
              <a:rPr lang="pl-PL" dirty="0" smtClean="0"/>
              <a:t>2.4.7.	Widoczny fokus</a:t>
            </a:r>
          </a:p>
          <a:p>
            <a:endParaRPr lang="pl-PL" dirty="0"/>
          </a:p>
        </p:txBody>
      </p:sp>
    </p:spTree>
    <p:extLst>
      <p:ext uri="{BB962C8B-B14F-4D97-AF65-F5344CB8AC3E}">
        <p14:creationId xmlns:p14="http://schemas.microsoft.com/office/powerpoint/2010/main" val="28410564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latin typeface="+mj-lt"/>
              </a:rPr>
              <a:t>Zasada 2</a:t>
            </a:r>
            <a:r>
              <a:rPr lang="pl-PL" sz="2800" b="1" dirty="0" smtClean="0">
                <a:solidFill>
                  <a:srgbClr val="002060"/>
                </a:solidFill>
                <a:latin typeface="+mj-lt"/>
              </a:rPr>
              <a:t>: Funkcjonalność (5)</a:t>
            </a:r>
            <a:endParaRPr lang="pl-PL" sz="2800" b="1" dirty="0">
              <a:solidFill>
                <a:srgbClr val="002060"/>
              </a:solidFill>
              <a:latin typeface="+mj-lt"/>
            </a:endParaRPr>
          </a:p>
        </p:txBody>
      </p:sp>
      <p:sp>
        <p:nvSpPr>
          <p:cNvPr id="3" name="Pole tekstowe"/>
          <p:cNvSpPr>
            <a:spLocks noGrp="1"/>
          </p:cNvSpPr>
          <p:nvPr>
            <p:ph idx="1"/>
          </p:nvPr>
        </p:nvSpPr>
        <p:spPr/>
        <p:txBody>
          <a:bodyPr/>
          <a:lstStyle/>
          <a:p>
            <a:r>
              <a:rPr lang="pl-PL" dirty="0" smtClean="0"/>
              <a:t>2.5. Sposoby wprowadzania danych</a:t>
            </a:r>
          </a:p>
          <a:p>
            <a:r>
              <a:rPr lang="pl-PL" dirty="0" smtClean="0"/>
              <a:t>Ułatwienie użytkownikom obsługi funkcji za pomocą </a:t>
            </a:r>
            <a:br>
              <a:rPr lang="pl-PL" dirty="0" smtClean="0"/>
            </a:br>
            <a:r>
              <a:rPr lang="pl-PL" dirty="0" smtClean="0"/>
              <a:t>różnych danych wejściowych poza klawiaturą.</a:t>
            </a:r>
          </a:p>
          <a:p>
            <a:r>
              <a:rPr lang="pl-PL" dirty="0" smtClean="0"/>
              <a:t>2.5.1.	Gesty punktowe</a:t>
            </a:r>
          </a:p>
          <a:p>
            <a:r>
              <a:rPr lang="pl-PL" dirty="0" smtClean="0"/>
              <a:t>2.5.2.	Anulowanie kliknięcia</a:t>
            </a:r>
          </a:p>
          <a:p>
            <a:r>
              <a:rPr lang="pl-PL" dirty="0" smtClean="0"/>
              <a:t>2.5.3.	Etykieta w nazwie</a:t>
            </a:r>
          </a:p>
          <a:p>
            <a:r>
              <a:rPr lang="pl-PL" dirty="0" smtClean="0"/>
              <a:t>2.5.4.	Aktywowanie ruchem</a:t>
            </a:r>
          </a:p>
          <a:p>
            <a:endParaRPr lang="pl-PL" dirty="0"/>
          </a:p>
        </p:txBody>
      </p:sp>
    </p:spTree>
    <p:extLst>
      <p:ext uri="{BB962C8B-B14F-4D97-AF65-F5344CB8AC3E}">
        <p14:creationId xmlns:p14="http://schemas.microsoft.com/office/powerpoint/2010/main" val="39349298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rPr>
              <a:t>Zasada 3</a:t>
            </a:r>
            <a:r>
              <a:rPr lang="pl-PL" sz="2800" b="1" dirty="0" smtClean="0">
                <a:solidFill>
                  <a:srgbClr val="002060"/>
                </a:solidFill>
              </a:rPr>
              <a:t>: Zrozumiałość (1)</a:t>
            </a:r>
            <a:endParaRPr lang="pl-PL" sz="2800" b="1" dirty="0">
              <a:solidFill>
                <a:srgbClr val="002060"/>
              </a:solidFill>
            </a:endParaRPr>
          </a:p>
        </p:txBody>
      </p:sp>
      <p:sp>
        <p:nvSpPr>
          <p:cNvPr id="3" name="Pole tekstowe"/>
          <p:cNvSpPr>
            <a:spLocks noGrp="1"/>
          </p:cNvSpPr>
          <p:nvPr>
            <p:ph idx="1"/>
          </p:nvPr>
        </p:nvSpPr>
        <p:spPr/>
        <p:txBody>
          <a:bodyPr/>
          <a:lstStyle/>
          <a:p>
            <a:r>
              <a:rPr lang="pl-PL" dirty="0" smtClean="0"/>
              <a:t>3.1. Możliwość odczytania</a:t>
            </a:r>
          </a:p>
          <a:p>
            <a:r>
              <a:rPr lang="pl-PL" dirty="0" smtClean="0"/>
              <a:t>Treść powinna być zrozumiała i możliwa do odczytania. </a:t>
            </a:r>
          </a:p>
          <a:p>
            <a:r>
              <a:rPr lang="pl-PL" altLang="pl-PL" dirty="0" smtClean="0"/>
              <a:t>3.1.1.	Język strony</a:t>
            </a:r>
          </a:p>
          <a:p>
            <a:r>
              <a:rPr lang="pl-PL" altLang="pl-PL" dirty="0" smtClean="0"/>
              <a:t>3.1.2.	Język części</a:t>
            </a:r>
            <a:endParaRPr lang="pl-PL" dirty="0"/>
          </a:p>
        </p:txBody>
      </p:sp>
    </p:spTree>
    <p:extLst>
      <p:ext uri="{BB962C8B-B14F-4D97-AF65-F5344CB8AC3E}">
        <p14:creationId xmlns:p14="http://schemas.microsoft.com/office/powerpoint/2010/main" val="182549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 Architektoniczny</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22023414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400" b="1" dirty="0" smtClean="0">
                <a:solidFill>
                  <a:srgbClr val="002060"/>
                </a:solidFill>
              </a:rPr>
              <a:t>Zasada 3</a:t>
            </a:r>
            <a:r>
              <a:rPr lang="pl-PL" sz="2400" b="1" dirty="0" smtClean="0">
                <a:solidFill>
                  <a:srgbClr val="002060"/>
                </a:solidFill>
              </a:rPr>
              <a:t>: Zrozumiałość (2)</a:t>
            </a:r>
            <a:endParaRPr lang="pl-PL" sz="2400" b="1" dirty="0">
              <a:solidFill>
                <a:srgbClr val="002060"/>
              </a:solidFill>
            </a:endParaRPr>
          </a:p>
        </p:txBody>
      </p:sp>
      <p:sp>
        <p:nvSpPr>
          <p:cNvPr id="3" name="Pole tekstowe"/>
          <p:cNvSpPr>
            <a:spLocks noGrp="1"/>
          </p:cNvSpPr>
          <p:nvPr>
            <p:ph idx="1"/>
          </p:nvPr>
        </p:nvSpPr>
        <p:spPr/>
        <p:txBody>
          <a:bodyPr/>
          <a:lstStyle/>
          <a:p>
            <a:r>
              <a:rPr lang="pl-PL" dirty="0" smtClean="0"/>
              <a:t>3.2. Przewidywalność</a:t>
            </a:r>
          </a:p>
          <a:p>
            <a:r>
              <a:rPr lang="pl-PL" dirty="0" smtClean="0"/>
              <a:t>Strony internetowe powinny się otwierać i działać </a:t>
            </a:r>
            <a:br>
              <a:rPr lang="pl-PL" dirty="0" smtClean="0"/>
            </a:br>
            <a:r>
              <a:rPr lang="pl-PL" dirty="0" smtClean="0"/>
              <a:t>w przewidywalny sposób.</a:t>
            </a:r>
          </a:p>
          <a:p>
            <a:r>
              <a:rPr lang="pl-PL" altLang="pl-PL" dirty="0" smtClean="0"/>
              <a:t>3.2.1.	Po oznaczeniu fokusem</a:t>
            </a:r>
          </a:p>
          <a:p>
            <a:r>
              <a:rPr lang="pl-PL" altLang="pl-PL" dirty="0" smtClean="0"/>
              <a:t>3.2.2.	Podczas wprowadzania danych</a:t>
            </a:r>
          </a:p>
          <a:p>
            <a:r>
              <a:rPr lang="pl-PL" altLang="pl-PL" dirty="0" smtClean="0"/>
              <a:t>3.2.3.	Konsekwentna nawigacja</a:t>
            </a:r>
          </a:p>
          <a:p>
            <a:r>
              <a:rPr lang="pl-PL" altLang="pl-PL" dirty="0" smtClean="0"/>
              <a:t>3.2.4.	Konsekwentna identyfikacja</a:t>
            </a:r>
          </a:p>
          <a:p>
            <a:endParaRPr lang="pl-PL" dirty="0"/>
          </a:p>
        </p:txBody>
      </p:sp>
    </p:spTree>
    <p:extLst>
      <p:ext uri="{BB962C8B-B14F-4D97-AF65-F5344CB8AC3E}">
        <p14:creationId xmlns:p14="http://schemas.microsoft.com/office/powerpoint/2010/main" val="26840058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rPr>
              <a:t>Zasada 3</a:t>
            </a:r>
            <a:r>
              <a:rPr lang="pl-PL" sz="2800" b="1" dirty="0" smtClean="0">
                <a:solidFill>
                  <a:srgbClr val="002060"/>
                </a:solidFill>
              </a:rPr>
              <a:t>: Zrozumiałość (3)</a:t>
            </a:r>
            <a:endParaRPr lang="pl-PL" sz="2800" b="1" dirty="0">
              <a:solidFill>
                <a:srgbClr val="002060"/>
              </a:solidFill>
            </a:endParaRPr>
          </a:p>
        </p:txBody>
      </p:sp>
      <p:sp>
        <p:nvSpPr>
          <p:cNvPr id="3" name="Pole tekstowe"/>
          <p:cNvSpPr>
            <a:spLocks noGrp="1"/>
          </p:cNvSpPr>
          <p:nvPr>
            <p:ph idx="1"/>
          </p:nvPr>
        </p:nvSpPr>
        <p:spPr/>
        <p:txBody>
          <a:bodyPr/>
          <a:lstStyle/>
          <a:p>
            <a:r>
              <a:rPr lang="pl-PL" dirty="0" smtClean="0"/>
              <a:t>3.3. Pomoc przy wprowadzaniu informacji</a:t>
            </a:r>
          </a:p>
          <a:p>
            <a:r>
              <a:rPr lang="pl-PL" dirty="0" smtClean="0"/>
              <a:t>Istnieje wsparcie dla użytkownika, aby mógł uniknąć błędów lub je skorygować.</a:t>
            </a:r>
          </a:p>
          <a:p>
            <a:r>
              <a:rPr lang="pl-PL" altLang="pl-PL" dirty="0" smtClean="0"/>
              <a:t>3.3.1.	Identyfikacja błędu</a:t>
            </a:r>
          </a:p>
          <a:p>
            <a:r>
              <a:rPr lang="pl-PL" altLang="pl-PL" dirty="0" smtClean="0"/>
              <a:t>3.3.2.	Etykiety lub instrukcje</a:t>
            </a:r>
          </a:p>
          <a:p>
            <a:r>
              <a:rPr lang="pl-PL" altLang="pl-PL" dirty="0" smtClean="0"/>
              <a:t>3.3.3.	Sugestie korekty błędów</a:t>
            </a:r>
          </a:p>
          <a:p>
            <a:r>
              <a:rPr lang="pl-PL" dirty="0" smtClean="0"/>
              <a:t>3.3.4.	Zapobieganie błędom (kontekst prawny, </a:t>
            </a:r>
            <a:br>
              <a:rPr lang="pl-PL" dirty="0" smtClean="0"/>
            </a:br>
            <a:r>
              <a:rPr lang="pl-PL" dirty="0" smtClean="0"/>
              <a:t>	finansowy, związany z podawaniem danych)</a:t>
            </a:r>
            <a:endParaRPr lang="pl-PL" dirty="0"/>
          </a:p>
        </p:txBody>
      </p:sp>
    </p:spTree>
    <p:extLst>
      <p:ext uri="{BB962C8B-B14F-4D97-AF65-F5344CB8AC3E}">
        <p14:creationId xmlns:p14="http://schemas.microsoft.com/office/powerpoint/2010/main" val="34744106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024D9AAA-DE30-49A7-BC96-2786F08BD2B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pl-PL" altLang="pl-PL" sz="2800" b="1" dirty="0" smtClean="0">
                <a:solidFill>
                  <a:srgbClr val="002060"/>
                </a:solidFill>
              </a:rPr>
              <a:t>Zasada 4</a:t>
            </a:r>
            <a:r>
              <a:rPr lang="pl-PL" sz="2800" b="1" dirty="0" smtClean="0">
                <a:solidFill>
                  <a:srgbClr val="002060"/>
                </a:solidFill>
              </a:rPr>
              <a:t>: Rzetelność</a:t>
            </a:r>
            <a:endParaRPr lang="pl-PL" sz="2800" b="1" dirty="0">
              <a:solidFill>
                <a:srgbClr val="002060"/>
              </a:solidFill>
            </a:endParaRPr>
          </a:p>
        </p:txBody>
      </p:sp>
      <p:sp>
        <p:nvSpPr>
          <p:cNvPr id="3" name="Pole tekstowe"/>
          <p:cNvSpPr>
            <a:spLocks noGrp="1"/>
          </p:cNvSpPr>
          <p:nvPr>
            <p:ph idx="1"/>
          </p:nvPr>
        </p:nvSpPr>
        <p:spPr/>
        <p:txBody>
          <a:bodyPr/>
          <a:lstStyle/>
          <a:p>
            <a:r>
              <a:rPr lang="pl-PL" dirty="0" smtClean="0"/>
              <a:t>4.1. Kompatybilność</a:t>
            </a:r>
          </a:p>
          <a:p>
            <a:r>
              <a:rPr lang="pl-PL" dirty="0" smtClean="0"/>
              <a:t>Zmaksymalizowanie kompatybilności z obecnymi oraz przyszłymi programami użytkowników, w tym z technologiami wspomagającymi.</a:t>
            </a:r>
          </a:p>
          <a:p>
            <a:r>
              <a:rPr lang="pl-PL" altLang="pl-PL" dirty="0" smtClean="0"/>
              <a:t>4.1.1.	</a:t>
            </a:r>
            <a:r>
              <a:rPr lang="pl-PL" altLang="pl-PL" dirty="0" err="1" smtClean="0"/>
              <a:t>Parsowanie</a:t>
            </a:r>
            <a:endParaRPr lang="pl-PL" altLang="pl-PL" dirty="0" smtClean="0"/>
          </a:p>
          <a:p>
            <a:r>
              <a:rPr lang="pl-PL" dirty="0" smtClean="0"/>
              <a:t>Sprawdź, czy kod HTML i CSS jest wolny od błędów i poprawny semantycznie.</a:t>
            </a:r>
            <a:endParaRPr lang="pl-PL" altLang="pl-PL" dirty="0" smtClean="0"/>
          </a:p>
          <a:p>
            <a:r>
              <a:rPr lang="pl-PL" altLang="pl-PL" dirty="0" smtClean="0"/>
              <a:t>4.1.2.	Nazwa, rola, wartość</a:t>
            </a:r>
          </a:p>
          <a:p>
            <a:r>
              <a:rPr lang="pl-PL" dirty="0" smtClean="0"/>
              <a:t>	Sprawdź, czy wszystkie komponenty interfejsu użytkownika, stworzone w takich technologiach, jak np. Flash, Java, Silverlight, PDF, które mają wbudowane mechanizmy wspierania dostępności, są jednoznacznie identyfikowane przez nadanie im nazw, etykiet, przeznaczenia. Szczególnie ważne jest to dla technologii asystujących, które dzięki temu będą mogły zrozumieć nazwę czy przeznaczenie napotkanego elementu i przekazać odpowiednią informację do użytkownika lub wykonać określone działanie.</a:t>
            </a:r>
            <a:endParaRPr lang="pl-PL" dirty="0"/>
          </a:p>
        </p:txBody>
      </p:sp>
    </p:spTree>
    <p:extLst>
      <p:ext uri="{BB962C8B-B14F-4D97-AF65-F5344CB8AC3E}">
        <p14:creationId xmlns:p14="http://schemas.microsoft.com/office/powerpoint/2010/main" val="2094145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dirty="0" smtClean="0"/>
              <a:t>Narzędzia:</a:t>
            </a:r>
            <a:endParaRPr lang="pl-PL" dirty="0"/>
          </a:p>
        </p:txBody>
      </p:sp>
      <p:sp>
        <p:nvSpPr>
          <p:cNvPr id="9" name="Pole tekstowe">
            <a:extLst>
              <a:ext uri="{FF2B5EF4-FFF2-40B4-BE49-F238E27FC236}">
                <a16:creationId xmlns:a16="http://schemas.microsoft.com/office/drawing/2014/main" id="{25C86238-EEE7-45DF-AC23-A2183E442DF6}"/>
              </a:ext>
            </a:extLst>
          </p:cNvPr>
          <p:cNvSpPr>
            <a:spLocks noGrp="1"/>
          </p:cNvSpPr>
          <p:nvPr>
            <p:ph sz="half" idx="1"/>
          </p:nvPr>
        </p:nvSpPr>
        <p:spPr/>
        <p:txBody>
          <a:bodyPr/>
          <a:lstStyle/>
          <a:p>
            <a:r>
              <a:rPr lang="pl-PL" smtClean="0"/>
              <a:t>WAVE,</a:t>
            </a:r>
          </a:p>
          <a:p>
            <a:r>
              <a:rPr lang="pl-PL" smtClean="0"/>
              <a:t>NVDA,</a:t>
            </a:r>
          </a:p>
          <a:p>
            <a:r>
              <a:rPr lang="pl-PL" smtClean="0"/>
              <a:t>Utilitia,</a:t>
            </a:r>
          </a:p>
          <a:p>
            <a:r>
              <a:rPr lang="pl-PL" smtClean="0"/>
              <a:t>Colour Contrast Analyser.</a:t>
            </a:r>
            <a:endParaRPr lang="pl-PL" dirty="0"/>
          </a:p>
        </p:txBody>
      </p:sp>
      <p:sp>
        <p:nvSpPr>
          <p:cNvPr id="8" name="Symbol zastępczy zawartości 7"/>
          <p:cNvSpPr>
            <a:spLocks noGrp="1"/>
          </p:cNvSpPr>
          <p:nvPr>
            <p:ph sz="half" idx="2"/>
          </p:nvPr>
        </p:nvSpPr>
        <p:spPr/>
        <p:txBody>
          <a:bodyPr/>
          <a:lstStyle/>
          <a:p>
            <a:endParaRPr lang="pl-PL"/>
          </a:p>
        </p:txBody>
      </p:sp>
    </p:spTree>
    <p:extLst>
      <p:ext uri="{BB962C8B-B14F-4D97-AF65-F5344CB8AC3E}">
        <p14:creationId xmlns:p14="http://schemas.microsoft.com/office/powerpoint/2010/main" val="4797950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STANDARDY DOSTĘPNOŚCI W ZAMÓWIENIACH PUBLICZNYCH</a:t>
            </a:r>
            <a:endParaRPr lang="pl-PL" sz="2800"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35525961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dirty="0" smtClean="0"/>
              <a:t>Co warto zapisać w Opisie Przedmiotu Zamówienia*? (1)</a:t>
            </a:r>
            <a:br>
              <a:rPr lang="pl-PL" dirty="0" smtClean="0"/>
            </a:br>
            <a:r>
              <a:rPr lang="pl-PL" dirty="0" smtClean="0"/>
              <a:t>*OPZ</a:t>
            </a:r>
            <a:endParaRPr lang="pl-PL" dirty="0"/>
          </a:p>
        </p:txBody>
      </p:sp>
      <p:sp>
        <p:nvSpPr>
          <p:cNvPr id="3" name="Pole tekstowe"/>
          <p:cNvSpPr>
            <a:spLocks noGrp="1"/>
          </p:cNvSpPr>
          <p:nvPr>
            <p:ph idx="1"/>
          </p:nvPr>
        </p:nvSpPr>
        <p:spPr/>
        <p:txBody>
          <a:bodyPr/>
          <a:lstStyle/>
          <a:p>
            <a:r>
              <a:rPr lang="pl-PL" smtClean="0"/>
              <a:t>Przedmiotem zamówienia jest usługa przeprowadzenia specjalistycznych badań i testów dostępności cyfrowej (audytu) strony internetowej pod adresem […] pod kątem zgodności z ustawą o dostępności cyfrowej stron internetowych i aplikacji mobilnych </a:t>
            </a:r>
            <a:br>
              <a:rPr lang="pl-PL" smtClean="0"/>
            </a:br>
            <a:r>
              <a:rPr lang="pl-PL" smtClean="0"/>
              <a:t>podmiotów publicznych.</a:t>
            </a:r>
            <a:endParaRPr lang="pl-PL" dirty="0"/>
          </a:p>
        </p:txBody>
      </p:sp>
    </p:spTree>
    <p:extLst>
      <p:ext uri="{BB962C8B-B14F-4D97-AF65-F5344CB8AC3E}">
        <p14:creationId xmlns:p14="http://schemas.microsoft.com/office/powerpoint/2010/main" val="11267852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p:cNvSpPr>
            <a:spLocks noGrp="1"/>
          </p:cNvSpPr>
          <p:nvPr>
            <p:ph type="title"/>
          </p:nvPr>
        </p:nvSpPr>
        <p:spPr/>
        <p:txBody>
          <a:bodyPr/>
          <a:lstStyle/>
          <a:p>
            <a:r>
              <a:rPr lang="pl-PL" dirty="0" smtClean="0"/>
              <a:t>Co warto zapisać w OPZ? (2)</a:t>
            </a:r>
            <a:endParaRPr lang="pl-PL" dirty="0"/>
          </a:p>
        </p:txBody>
      </p:sp>
      <p:sp>
        <p:nvSpPr>
          <p:cNvPr id="3" name="Pole tekstowe"/>
          <p:cNvSpPr>
            <a:spLocks noGrp="1"/>
          </p:cNvSpPr>
          <p:nvPr>
            <p:ph idx="1"/>
          </p:nvPr>
        </p:nvSpPr>
        <p:spPr/>
        <p:txBody>
          <a:bodyPr/>
          <a:lstStyle/>
          <a:p>
            <a:r>
              <a:rPr lang="pl-PL" dirty="0" smtClean="0"/>
              <a:t>Audyt będzie dotyczył weryfikacji zgodności strony  z Załącznikiem do ustawy, przez co Zamawiający rozumie zgodność z odpowiednimi zaleceniami Web Content Accessibility </a:t>
            </a:r>
            <a:r>
              <a:rPr lang="pl-PL" dirty="0" err="1" smtClean="0"/>
              <a:t>Guidelines</a:t>
            </a:r>
            <a:r>
              <a:rPr lang="pl-PL" dirty="0" smtClean="0"/>
              <a:t> 2.1 (zwanym dalej WCAG), które można pobrać w języku polskim. </a:t>
            </a:r>
          </a:p>
          <a:p>
            <a:endParaRPr lang="pl-PL" dirty="0"/>
          </a:p>
        </p:txBody>
      </p:sp>
    </p:spTree>
    <p:extLst>
      <p:ext uri="{BB962C8B-B14F-4D97-AF65-F5344CB8AC3E}">
        <p14:creationId xmlns:p14="http://schemas.microsoft.com/office/powerpoint/2010/main" val="10634766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p:cNvSpPr>
            <a:spLocks noGrp="1"/>
          </p:cNvSpPr>
          <p:nvPr>
            <p:ph type="title"/>
          </p:nvPr>
        </p:nvSpPr>
        <p:spPr/>
        <p:txBody>
          <a:bodyPr/>
          <a:lstStyle/>
          <a:p>
            <a:r>
              <a:rPr lang="pl-PL" dirty="0" smtClean="0"/>
              <a:t>Co warto zapisać w OPZ? (3)</a:t>
            </a:r>
            <a:endParaRPr lang="pl-PL" dirty="0"/>
          </a:p>
        </p:txBody>
      </p:sp>
      <p:sp>
        <p:nvSpPr>
          <p:cNvPr id="3" name="Pole tekstowe"/>
          <p:cNvSpPr>
            <a:spLocks noGrp="1"/>
          </p:cNvSpPr>
          <p:nvPr>
            <p:ph idx="1"/>
          </p:nvPr>
        </p:nvSpPr>
        <p:spPr/>
        <p:txBody>
          <a:bodyPr/>
          <a:lstStyle/>
          <a:p>
            <a:r>
              <a:rPr lang="pl-PL" smtClean="0"/>
              <a:t>Przedmiotem zamówienia jest usługa przeprowadzenia specjalistycznych badań dostępności cyfrowej (audytu) strony internetowej pod adresem […] pod kątem zgodności z ustawą o dostępności cyfrowej stron internetowych i aplikacji mobilnych podmiotów publicznych.</a:t>
            </a:r>
          </a:p>
          <a:p>
            <a:r>
              <a:rPr lang="pl-PL" smtClean="0"/>
              <a:t>Celem badań będzie ocena poziomu zgodności strony internetowej z przepisami Ustawy i przypisanie temu poziomowi jednego z trzech określeń: „w pełni zgodna”, „częściowo zgodna”, „niezgodna”.</a:t>
            </a:r>
            <a:endParaRPr lang="pl-PL" dirty="0"/>
          </a:p>
        </p:txBody>
      </p:sp>
    </p:spTree>
    <p:extLst>
      <p:ext uri="{BB962C8B-B14F-4D97-AF65-F5344CB8AC3E}">
        <p14:creationId xmlns:p14="http://schemas.microsoft.com/office/powerpoint/2010/main" val="11288381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Proces inwestycyjny</a:t>
            </a:r>
            <a:endParaRPr lang="pl-PL" dirty="0"/>
          </a:p>
        </p:txBody>
      </p:sp>
      <p:sp>
        <p:nvSpPr>
          <p:cNvPr id="7" name="Symbol zastępczy tekstu 2"/>
          <p:cNvSpPr>
            <a:spLocks noGrp="1"/>
          </p:cNvSpPr>
          <p:nvPr>
            <p:ph idx="1"/>
          </p:nvPr>
        </p:nvSpPr>
        <p:spPr>
          <a:xfrm>
            <a:off x="665387" y="1695682"/>
            <a:ext cx="5904656" cy="49641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pl-PL" dirty="0" smtClean="0"/>
              <a:t>Proces tworzenia nowych obiektów budowlanych lub modernizacja istniejących, od początkowych faz projektowania </a:t>
            </a:r>
            <a:br>
              <a:rPr lang="pl-PL" dirty="0" smtClean="0"/>
            </a:br>
            <a:r>
              <a:rPr lang="pl-PL" dirty="0" smtClean="0"/>
              <a:t>aż do całkowitego zakończenia realizacji. </a:t>
            </a:r>
          </a:p>
          <a:p>
            <a:r>
              <a:rPr lang="pl-PL" dirty="0" smtClean="0"/>
              <a:t>Proces inwestycyjny zwykle zaczyna się </a:t>
            </a:r>
            <a:br>
              <a:rPr lang="pl-PL" dirty="0" smtClean="0"/>
            </a:br>
            <a:r>
              <a:rPr lang="pl-PL" dirty="0" smtClean="0"/>
              <a:t>od pomysłu inwestycyjnego (programowania) i odpowiedniego przygotowania.</a:t>
            </a:r>
          </a:p>
          <a:p>
            <a:r>
              <a:rPr lang="pl-PL" dirty="0" smtClean="0"/>
              <a:t>Początkowym etapem jest projektowanie, </a:t>
            </a:r>
            <a:br>
              <a:rPr lang="pl-PL" dirty="0" smtClean="0"/>
            </a:br>
            <a:r>
              <a:rPr lang="pl-PL" dirty="0" smtClean="0"/>
              <a:t>czyli opracowywanie dokumentacji projektowej. </a:t>
            </a:r>
          </a:p>
          <a:p>
            <a:r>
              <a:rPr lang="pl-PL" dirty="0" smtClean="0"/>
              <a:t>Po zakończeniu fazy realizacji obiekt wymaga odpowiedniego utrzymania, w ramach jego trwałej eksploatacji (użytkowania).</a:t>
            </a:r>
            <a:endParaRPr lang="pl-PL" dirty="0"/>
          </a:p>
        </p:txBody>
      </p:sp>
      <p:grpSp>
        <p:nvGrpSpPr>
          <p:cNvPr id="4" name="Grupa 3" descr="schemat:programowanie &gt;  projektowanie&gt; realizacja&gt;użytkowanie"/>
          <p:cNvGrpSpPr/>
          <p:nvPr/>
        </p:nvGrpSpPr>
        <p:grpSpPr>
          <a:xfrm>
            <a:off x="6774665" y="1081071"/>
            <a:ext cx="2236639" cy="4762529"/>
            <a:chOff x="5999346" y="1052736"/>
            <a:chExt cx="2029038" cy="4320480"/>
          </a:xfrm>
        </p:grpSpPr>
        <p:sp>
          <p:nvSpPr>
            <p:cNvPr id="3" name="Strzałka w dół 2" descr="strzałka w dół"/>
            <p:cNvSpPr/>
            <p:nvPr/>
          </p:nvSpPr>
          <p:spPr>
            <a:xfrm>
              <a:off x="6660232" y="1610300"/>
              <a:ext cx="792088" cy="43204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984" dirty="0"/>
            </a:p>
          </p:txBody>
        </p:sp>
        <p:sp>
          <p:nvSpPr>
            <p:cNvPr id="2" name="Prostokąt 1" title="Programowanie"/>
            <p:cNvSpPr/>
            <p:nvPr/>
          </p:nvSpPr>
          <p:spPr>
            <a:xfrm>
              <a:off x="6012160" y="1052736"/>
              <a:ext cx="2016224" cy="648072"/>
            </a:xfrm>
            <a:prstGeom prst="rect">
              <a:avLst/>
            </a:prstGeom>
            <a:solidFill>
              <a:schemeClr val="accent1">
                <a:lumMod val="60000"/>
                <a:lumOff val="4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984" b="1" dirty="0"/>
                <a:t>PROGRAMOWANIE</a:t>
              </a:r>
            </a:p>
          </p:txBody>
        </p:sp>
        <p:sp>
          <p:nvSpPr>
            <p:cNvPr id="8" name="Strzałka w dół 7" descr="strzałka w dół"/>
            <p:cNvSpPr/>
            <p:nvPr/>
          </p:nvSpPr>
          <p:spPr>
            <a:xfrm>
              <a:off x="6660232" y="2834436"/>
              <a:ext cx="792088" cy="43204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984" dirty="0"/>
            </a:p>
          </p:txBody>
        </p:sp>
        <p:sp>
          <p:nvSpPr>
            <p:cNvPr id="9" name="Prostokąt 8" title="Projektowanie"/>
            <p:cNvSpPr/>
            <p:nvPr/>
          </p:nvSpPr>
          <p:spPr>
            <a:xfrm>
              <a:off x="6012160" y="2276872"/>
              <a:ext cx="2016224" cy="648072"/>
            </a:xfrm>
            <a:prstGeom prst="rect">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984" b="1" dirty="0"/>
                <a:t>PROJEKTOWANIE</a:t>
              </a:r>
            </a:p>
          </p:txBody>
        </p:sp>
        <p:sp>
          <p:nvSpPr>
            <p:cNvPr id="10" name="Strzałka w dół 9" descr="strzałka w dół"/>
            <p:cNvSpPr/>
            <p:nvPr/>
          </p:nvSpPr>
          <p:spPr>
            <a:xfrm>
              <a:off x="6647418" y="4059316"/>
              <a:ext cx="792088" cy="43204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984" dirty="0"/>
            </a:p>
          </p:txBody>
        </p:sp>
        <p:sp>
          <p:nvSpPr>
            <p:cNvPr id="11" name="Prostokąt 10" descr="Realizacja"/>
            <p:cNvSpPr/>
            <p:nvPr/>
          </p:nvSpPr>
          <p:spPr>
            <a:xfrm>
              <a:off x="5999346" y="3501752"/>
              <a:ext cx="2016224" cy="648072"/>
            </a:xfrm>
            <a:prstGeom prst="rect">
              <a:avLst/>
            </a:prstGeom>
            <a:solidFill>
              <a:schemeClr val="accent6"/>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984" b="1" dirty="0"/>
                <a:t>REALIZACJA</a:t>
              </a:r>
            </a:p>
          </p:txBody>
        </p:sp>
        <p:sp>
          <p:nvSpPr>
            <p:cNvPr id="13" name="Prostokąt 12" descr="Użytkowanie"/>
            <p:cNvSpPr/>
            <p:nvPr/>
          </p:nvSpPr>
          <p:spPr>
            <a:xfrm>
              <a:off x="5999346" y="4725144"/>
              <a:ext cx="2016224" cy="648072"/>
            </a:xfrm>
            <a:prstGeom prst="rect">
              <a:avLst/>
            </a:prstGeom>
            <a:solidFill>
              <a:srgbClr val="FF33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984" b="1" dirty="0"/>
                <a:t>UŻYTKOWANIE</a:t>
              </a:r>
            </a:p>
          </p:txBody>
        </p:sp>
      </p:grpSp>
    </p:spTree>
    <p:extLst>
      <p:ext uri="{BB962C8B-B14F-4D97-AF65-F5344CB8AC3E}">
        <p14:creationId xmlns:p14="http://schemas.microsoft.com/office/powerpoint/2010/main" val="34970944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782594" y="339046"/>
            <a:ext cx="8640381" cy="632480"/>
          </a:xfrm>
        </p:spPr>
        <p:txBody>
          <a:bodyPr/>
          <a:lstStyle/>
          <a:p>
            <a:r>
              <a:rPr lang="pl-PL" dirty="0" smtClean="0"/>
              <a:t>Rola głównych uczestników procesu</a:t>
            </a:r>
            <a:endParaRPr lang="pl-PL" dirty="0"/>
          </a:p>
        </p:txBody>
      </p:sp>
      <p:graphicFrame>
        <p:nvGraphicFramePr>
          <p:cNvPr id="2" name="Symbol zastępczy zawartości 1" descr="rola głównych uczestników procesu,podsumowanie w tabeli"/>
          <p:cNvGraphicFramePr>
            <a:graphicFrameLocks noGrp="1"/>
          </p:cNvGraphicFramePr>
          <p:nvPr>
            <p:ph idx="1"/>
            <p:extLst>
              <p:ext uri="{D42A27DB-BD31-4B8C-83A1-F6EECF244321}">
                <p14:modId xmlns:p14="http://schemas.microsoft.com/office/powerpoint/2010/main" val="604871946"/>
              </p:ext>
            </p:extLst>
          </p:nvPr>
        </p:nvGraphicFramePr>
        <p:xfrm>
          <a:off x="593378" y="971526"/>
          <a:ext cx="9577064" cy="5274100"/>
        </p:xfrm>
        <a:graphic>
          <a:graphicData uri="http://schemas.openxmlformats.org/drawingml/2006/table">
            <a:tbl>
              <a:tblPr firstRow="1" bandRow="1">
                <a:tableStyleId>{5C22544A-7EE6-4342-B048-85BDC9FD1C3A}</a:tableStyleId>
              </a:tblPr>
              <a:tblGrid>
                <a:gridCol w="620736">
                  <a:extLst>
                    <a:ext uri="{9D8B030D-6E8A-4147-A177-3AD203B41FA5}">
                      <a16:colId xmlns:a16="http://schemas.microsoft.com/office/drawing/2014/main" val="20000"/>
                    </a:ext>
                  </a:extLst>
                </a:gridCol>
                <a:gridCol w="2239082">
                  <a:extLst>
                    <a:ext uri="{9D8B030D-6E8A-4147-A177-3AD203B41FA5}">
                      <a16:colId xmlns:a16="http://schemas.microsoft.com/office/drawing/2014/main" val="20001"/>
                    </a:ext>
                  </a:extLst>
                </a:gridCol>
                <a:gridCol w="2239082">
                  <a:extLst>
                    <a:ext uri="{9D8B030D-6E8A-4147-A177-3AD203B41FA5}">
                      <a16:colId xmlns:a16="http://schemas.microsoft.com/office/drawing/2014/main" val="20002"/>
                    </a:ext>
                  </a:extLst>
                </a:gridCol>
                <a:gridCol w="2239082">
                  <a:extLst>
                    <a:ext uri="{9D8B030D-6E8A-4147-A177-3AD203B41FA5}">
                      <a16:colId xmlns:a16="http://schemas.microsoft.com/office/drawing/2014/main" val="20003"/>
                    </a:ext>
                  </a:extLst>
                </a:gridCol>
                <a:gridCol w="2239082">
                  <a:extLst>
                    <a:ext uri="{9D8B030D-6E8A-4147-A177-3AD203B41FA5}">
                      <a16:colId xmlns:a16="http://schemas.microsoft.com/office/drawing/2014/main" val="20004"/>
                    </a:ext>
                  </a:extLst>
                </a:gridCol>
              </a:tblGrid>
              <a:tr h="389953">
                <a:tc>
                  <a:txBody>
                    <a:bodyPr/>
                    <a:lstStyle/>
                    <a:p>
                      <a:pPr algn="ctr"/>
                      <a:endParaRPr lang="pl-PL" sz="1500" dirty="0">
                        <a:latin typeface="Agency FB" panose="020B0503020202020204" pitchFamily="34" charset="0"/>
                      </a:endParaRPr>
                    </a:p>
                  </a:txBody>
                  <a:tcPr marL="100796" marR="100796" marT="50398" marB="50398" vert="vert270" anchor="ctr"/>
                </a:tc>
                <a:tc>
                  <a:txBody>
                    <a:bodyPr/>
                    <a:lstStyle/>
                    <a:p>
                      <a:pPr algn="ctr"/>
                      <a:r>
                        <a:rPr lang="pl-PL" sz="2200" dirty="0"/>
                        <a:t>INWESTOR</a:t>
                      </a:r>
                    </a:p>
                  </a:txBody>
                  <a:tcPr marL="100796" marR="100796" marT="50398" marB="50398"/>
                </a:tc>
                <a:tc>
                  <a:txBody>
                    <a:bodyPr/>
                    <a:lstStyle/>
                    <a:p>
                      <a:pPr algn="ctr"/>
                      <a:r>
                        <a:rPr lang="pl-PL" sz="2200" dirty="0"/>
                        <a:t>PROJEKTANT</a:t>
                      </a:r>
                    </a:p>
                  </a:txBody>
                  <a:tcPr marL="100796" marR="100796" marT="50398" marB="50398"/>
                </a:tc>
                <a:tc>
                  <a:txBody>
                    <a:bodyPr/>
                    <a:lstStyle/>
                    <a:p>
                      <a:pPr algn="ctr"/>
                      <a:r>
                        <a:rPr lang="pl-PL" sz="2200" dirty="0"/>
                        <a:t>WYKONAWCA</a:t>
                      </a:r>
                    </a:p>
                  </a:txBody>
                  <a:tcPr marL="100796" marR="100796" marT="50398" marB="50398"/>
                </a:tc>
                <a:tc>
                  <a:txBody>
                    <a:bodyPr/>
                    <a:lstStyle/>
                    <a:p>
                      <a:pPr algn="ctr"/>
                      <a:r>
                        <a:rPr lang="pl-PL" sz="2200" dirty="0"/>
                        <a:t>UŻYTKOWNIK</a:t>
                      </a:r>
                    </a:p>
                  </a:txBody>
                  <a:tcPr marL="100796" marR="100796" marT="50398" marB="50398"/>
                </a:tc>
                <a:extLst>
                  <a:ext uri="{0D108BD9-81ED-4DB2-BD59-A6C34878D82A}">
                    <a16:rowId xmlns:a16="http://schemas.microsoft.com/office/drawing/2014/main" val="10000"/>
                  </a:ext>
                </a:extLst>
              </a:tr>
              <a:tr h="1112241">
                <a:tc>
                  <a:txBody>
                    <a:bodyPr/>
                    <a:lstStyle/>
                    <a:p>
                      <a:pPr algn="ctr"/>
                      <a:r>
                        <a:rPr lang="pl-PL" sz="1500" dirty="0">
                          <a:latin typeface="Agency FB" panose="020B0503020202020204" pitchFamily="34" charset="0"/>
                        </a:rPr>
                        <a:t>PROGRAMOWANIE</a:t>
                      </a:r>
                    </a:p>
                  </a:txBody>
                  <a:tcPr marL="100796" marR="100796" marT="50398" marB="50398" vert="vert270" anchor="ctr"/>
                </a:tc>
                <a:tc>
                  <a:txBody>
                    <a:bodyPr/>
                    <a:lstStyle/>
                    <a:p>
                      <a:r>
                        <a:rPr lang="pl-PL" sz="2200" dirty="0"/>
                        <a:t>KOORDYNACJA</a:t>
                      </a:r>
                    </a:p>
                    <a:p>
                      <a:r>
                        <a:rPr lang="pl-PL" sz="1500" dirty="0"/>
                        <a:t>określenie potrzeb </a:t>
                      </a:r>
                      <a:br>
                        <a:rPr lang="pl-PL" sz="1500" dirty="0"/>
                      </a:br>
                      <a:r>
                        <a:rPr lang="pl-PL" sz="1500" dirty="0"/>
                        <a:t>i zgromadzenie potencjału</a:t>
                      </a:r>
                    </a:p>
                  </a:txBody>
                  <a:tcPr marL="100796" marR="100796" marT="50398" marB="50398"/>
                </a:tc>
                <a:tc>
                  <a:txBody>
                    <a:bodyPr/>
                    <a:lstStyle/>
                    <a:p>
                      <a:r>
                        <a:rPr lang="pl-PL" sz="1500" dirty="0"/>
                        <a:t>analiza wymogów, warunków lokalizacji </a:t>
                      </a:r>
                      <a:br>
                        <a:rPr lang="pl-PL" sz="1500" dirty="0"/>
                      </a:br>
                      <a:r>
                        <a:rPr lang="pl-PL" sz="1500" dirty="0"/>
                        <a:t>i możliwych rozwiązań</a:t>
                      </a:r>
                    </a:p>
                  </a:txBody>
                  <a:tcPr marL="100796" marR="100796" marT="50398" marB="50398"/>
                </a:tc>
                <a:tc>
                  <a:txBody>
                    <a:bodyPr/>
                    <a:lstStyle/>
                    <a:p>
                      <a:r>
                        <a:rPr lang="pl-PL" sz="1500" dirty="0"/>
                        <a:t>analiza możliwości technicznych </a:t>
                      </a:r>
                      <a:br>
                        <a:rPr lang="pl-PL" sz="1500" dirty="0"/>
                      </a:br>
                      <a:r>
                        <a:rPr lang="pl-PL" sz="1500" dirty="0"/>
                        <a:t>i materiałowych</a:t>
                      </a:r>
                    </a:p>
                  </a:txBody>
                  <a:tcPr marL="100796" marR="100796" marT="50398" marB="50398"/>
                </a:tc>
                <a:tc>
                  <a:txBody>
                    <a:bodyPr/>
                    <a:lstStyle/>
                    <a:p>
                      <a:r>
                        <a:rPr lang="pl-PL" sz="1500" dirty="0"/>
                        <a:t>analiza oraz specyfikacja potrzeb </a:t>
                      </a:r>
                      <a:br>
                        <a:rPr lang="pl-PL" sz="1500" dirty="0"/>
                      </a:br>
                      <a:r>
                        <a:rPr lang="pl-PL" sz="1500" dirty="0"/>
                        <a:t>i oczekiwań, </a:t>
                      </a:r>
                      <a:br>
                        <a:rPr lang="pl-PL" sz="1500" dirty="0"/>
                      </a:br>
                      <a:r>
                        <a:rPr lang="pl-PL" sz="1500" dirty="0"/>
                        <a:t>ew. preferowanych rozwiązań</a:t>
                      </a:r>
                    </a:p>
                  </a:txBody>
                  <a:tcPr marL="100796" marR="100796" marT="50398" marB="50398"/>
                </a:tc>
                <a:extLst>
                  <a:ext uri="{0D108BD9-81ED-4DB2-BD59-A6C34878D82A}">
                    <a16:rowId xmlns:a16="http://schemas.microsoft.com/office/drawing/2014/main" val="10001"/>
                  </a:ext>
                </a:extLst>
              </a:tr>
              <a:tr h="1003217">
                <a:tc>
                  <a:txBody>
                    <a:bodyPr/>
                    <a:lstStyle/>
                    <a:p>
                      <a:pPr algn="ctr"/>
                      <a:r>
                        <a:rPr lang="pl-PL" sz="1500" dirty="0">
                          <a:latin typeface="Agency FB" panose="020B0503020202020204" pitchFamily="34" charset="0"/>
                        </a:rPr>
                        <a:t>PROJEKTOWANIE</a:t>
                      </a:r>
                    </a:p>
                  </a:txBody>
                  <a:tcPr marL="100796" marR="100796" marT="50398" marB="50398" vert="vert270" anchor="ctr"/>
                </a:tc>
                <a:tc>
                  <a:txBody>
                    <a:bodyPr/>
                    <a:lstStyle/>
                    <a:p>
                      <a:r>
                        <a:rPr lang="pl-PL" sz="1500" dirty="0"/>
                        <a:t>określenie warunków, zlecenie dokumentacji</a:t>
                      </a:r>
                    </a:p>
                  </a:txBody>
                  <a:tcPr marL="100796" marR="100796" marT="50398" marB="50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200" dirty="0"/>
                        <a:t>KOORDYNACJA</a:t>
                      </a:r>
                    </a:p>
                    <a:p>
                      <a:r>
                        <a:rPr lang="pl-PL" sz="1500" dirty="0"/>
                        <a:t>dobór</a:t>
                      </a:r>
                      <a:r>
                        <a:rPr lang="pl-PL" sz="1500" baseline="0" dirty="0"/>
                        <a:t> rozwiązań najlepiej realizujących wymogi i oczekiwania</a:t>
                      </a:r>
                      <a:endParaRPr lang="pl-PL" sz="1500" dirty="0"/>
                    </a:p>
                  </a:txBody>
                  <a:tcPr marL="100796" marR="100796" marT="50398" marB="50398"/>
                </a:tc>
                <a:tc>
                  <a:txBody>
                    <a:bodyPr/>
                    <a:lstStyle/>
                    <a:p>
                      <a:r>
                        <a:rPr lang="pl-PL" sz="1500" dirty="0"/>
                        <a:t>konsultowanie </a:t>
                      </a:r>
                      <a:br>
                        <a:rPr lang="pl-PL" sz="1500" dirty="0"/>
                      </a:br>
                      <a:r>
                        <a:rPr lang="pl-PL" sz="1500" dirty="0"/>
                        <a:t>i ew. sugerowanie rozwiązań</a:t>
                      </a:r>
                    </a:p>
                  </a:txBody>
                  <a:tcPr marL="100796" marR="100796" marT="50398" marB="503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prstClr val="black"/>
                          </a:solidFill>
                          <a:effectLst/>
                          <a:uLnTx/>
                          <a:uFillTx/>
                          <a:latin typeface="+mn-lt"/>
                          <a:ea typeface="+mn-ea"/>
                          <a:cs typeface="+mn-cs"/>
                        </a:rPr>
                        <a:t>konsultowanie </a:t>
                      </a:r>
                      <a:br>
                        <a:rPr kumimoji="0" lang="pl-PL" sz="1500" b="0" i="0" u="none" strike="noStrike" kern="1200" cap="none" spc="0" normalizeH="0" baseline="0" noProof="0" dirty="0">
                          <a:ln>
                            <a:noFill/>
                          </a:ln>
                          <a:solidFill>
                            <a:prstClr val="black"/>
                          </a:solidFill>
                          <a:effectLst/>
                          <a:uLnTx/>
                          <a:uFillTx/>
                          <a:latin typeface="+mn-lt"/>
                          <a:ea typeface="+mn-ea"/>
                          <a:cs typeface="+mn-cs"/>
                        </a:rPr>
                      </a:br>
                      <a:r>
                        <a:rPr kumimoji="0" lang="pl-PL" sz="1500" b="0" i="0" u="none" strike="noStrike" kern="1200" cap="none" spc="0" normalizeH="0" baseline="0" noProof="0" dirty="0">
                          <a:ln>
                            <a:noFill/>
                          </a:ln>
                          <a:solidFill>
                            <a:prstClr val="black"/>
                          </a:solidFill>
                          <a:effectLst/>
                          <a:uLnTx/>
                          <a:uFillTx/>
                          <a:latin typeface="+mn-lt"/>
                          <a:ea typeface="+mn-ea"/>
                          <a:cs typeface="+mn-cs"/>
                        </a:rPr>
                        <a:t>i ew. sugerowanie rozwiązań</a:t>
                      </a:r>
                    </a:p>
                  </a:txBody>
                  <a:tcPr marL="100796" marR="100796" marT="50398" marB="50398"/>
                </a:tc>
                <a:extLst>
                  <a:ext uri="{0D108BD9-81ED-4DB2-BD59-A6C34878D82A}">
                    <a16:rowId xmlns:a16="http://schemas.microsoft.com/office/drawing/2014/main" val="10002"/>
                  </a:ext>
                </a:extLst>
              </a:tr>
              <a:tr h="1003217">
                <a:tc>
                  <a:txBody>
                    <a:bodyPr/>
                    <a:lstStyle/>
                    <a:p>
                      <a:pPr algn="ctr"/>
                      <a:r>
                        <a:rPr lang="pl-PL" sz="1500" dirty="0">
                          <a:latin typeface="Agency FB" panose="020B0503020202020204" pitchFamily="34" charset="0"/>
                        </a:rPr>
                        <a:t>REALIZACJA</a:t>
                      </a:r>
                    </a:p>
                  </a:txBody>
                  <a:tcPr marL="100796" marR="100796" marT="50398" marB="50398" vert="vert270" anchor="ctr"/>
                </a:tc>
                <a:tc>
                  <a:txBody>
                    <a:bodyPr/>
                    <a:lstStyle/>
                    <a:p>
                      <a:r>
                        <a:rPr lang="pl-PL" sz="1500" dirty="0"/>
                        <a:t>wybór wykonawcy,</a:t>
                      </a:r>
                      <a:r>
                        <a:rPr lang="pl-PL" sz="1500" baseline="0" dirty="0"/>
                        <a:t> specyfikacja zamówienia, </a:t>
                      </a:r>
                      <a:br>
                        <a:rPr lang="pl-PL" sz="1500" baseline="0" dirty="0"/>
                      </a:br>
                      <a:r>
                        <a:rPr lang="pl-PL" sz="1500" dirty="0"/>
                        <a:t>nadzór inwestorski, odbiór robót</a:t>
                      </a:r>
                    </a:p>
                  </a:txBody>
                  <a:tcPr marL="100796" marR="100796" marT="50398" marB="50398"/>
                </a:tc>
                <a:tc>
                  <a:txBody>
                    <a:bodyPr/>
                    <a:lstStyle/>
                    <a:p>
                      <a:r>
                        <a:rPr lang="pl-PL" sz="1500" dirty="0"/>
                        <a:t>nadzór autorski, rozwiązania zamienne</a:t>
                      </a:r>
                    </a:p>
                  </a:txBody>
                  <a:tcPr marL="100796" marR="100796" marT="50398" marB="50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200" dirty="0"/>
                        <a:t>KOORDYNACJA</a:t>
                      </a:r>
                    </a:p>
                    <a:p>
                      <a:r>
                        <a:rPr lang="pl-PL" sz="1500" dirty="0"/>
                        <a:t>zamówienie i odbiór materiałów oraz</a:t>
                      </a:r>
                      <a:r>
                        <a:rPr lang="pl-PL" sz="1500" baseline="0" dirty="0"/>
                        <a:t> </a:t>
                      </a:r>
                      <a:r>
                        <a:rPr lang="pl-PL" sz="1500" dirty="0"/>
                        <a:t>wyposażenia</a:t>
                      </a:r>
                    </a:p>
                  </a:txBody>
                  <a:tcPr marL="100796" marR="100796" marT="50398" marB="50398"/>
                </a:tc>
                <a:tc>
                  <a:txBody>
                    <a:bodyPr/>
                    <a:lstStyle/>
                    <a:p>
                      <a:r>
                        <a:rPr lang="pl-PL" sz="1500" dirty="0"/>
                        <a:t>weryfikacja</a:t>
                      </a:r>
                      <a:r>
                        <a:rPr lang="pl-PL" sz="1500" baseline="0" dirty="0"/>
                        <a:t> poprawności, konsultowanie zmian</a:t>
                      </a:r>
                      <a:endParaRPr lang="pl-PL" sz="1500" dirty="0"/>
                    </a:p>
                  </a:txBody>
                  <a:tcPr marL="100796" marR="100796" marT="50398" marB="50398"/>
                </a:tc>
                <a:extLst>
                  <a:ext uri="{0D108BD9-81ED-4DB2-BD59-A6C34878D82A}">
                    <a16:rowId xmlns:a16="http://schemas.microsoft.com/office/drawing/2014/main" val="10003"/>
                  </a:ext>
                </a:extLst>
              </a:tr>
              <a:tr h="1207638">
                <a:tc>
                  <a:txBody>
                    <a:bodyPr/>
                    <a:lstStyle/>
                    <a:p>
                      <a:pPr algn="ctr"/>
                      <a:r>
                        <a:rPr lang="pl-PL" sz="1500" dirty="0">
                          <a:latin typeface="Agency FB" panose="020B0503020202020204" pitchFamily="34" charset="0"/>
                        </a:rPr>
                        <a:t>UZYTKOWANIE</a:t>
                      </a:r>
                    </a:p>
                  </a:txBody>
                  <a:tcPr marL="100796" marR="100796" marT="50398" marB="50398" vert="vert270" anchor="ctr"/>
                </a:tc>
                <a:tc>
                  <a:txBody>
                    <a:bodyPr/>
                    <a:lstStyle/>
                    <a:p>
                      <a:r>
                        <a:rPr lang="pl-PL" sz="1500" dirty="0"/>
                        <a:t>monitorowanie</a:t>
                      </a:r>
                      <a:r>
                        <a:rPr lang="pl-PL" sz="1500" baseline="0" dirty="0"/>
                        <a:t> stanu technicznego, </a:t>
                      </a:r>
                      <a:br>
                        <a:rPr lang="pl-PL" sz="1500" baseline="0" dirty="0"/>
                      </a:br>
                      <a:r>
                        <a:rPr lang="pl-PL" sz="1500" baseline="0" dirty="0"/>
                        <a:t>korekty rozwiązań, </a:t>
                      </a:r>
                      <a:br>
                        <a:rPr lang="pl-PL" sz="1500" baseline="0" dirty="0"/>
                      </a:br>
                      <a:r>
                        <a:rPr lang="pl-PL" sz="1500" baseline="0" dirty="0"/>
                        <a:t>ew. utrzymanie</a:t>
                      </a:r>
                      <a:endParaRPr lang="pl-PL" sz="1500" dirty="0"/>
                    </a:p>
                  </a:txBody>
                  <a:tcPr marL="100796" marR="100796" marT="50398" marB="50398"/>
                </a:tc>
                <a:tc>
                  <a:txBody>
                    <a:bodyPr/>
                    <a:lstStyle/>
                    <a:p>
                      <a:r>
                        <a:rPr lang="pl-PL" sz="1500" dirty="0"/>
                        <a:t>konsultowanie zmian</a:t>
                      </a:r>
                    </a:p>
                  </a:txBody>
                  <a:tcPr marL="100796" marR="100796" marT="50398" marB="50398"/>
                </a:tc>
                <a:tc>
                  <a:txBody>
                    <a:bodyPr/>
                    <a:lstStyle/>
                    <a:p>
                      <a:r>
                        <a:rPr lang="pl-PL" sz="1500" dirty="0"/>
                        <a:t>poprawki,</a:t>
                      </a:r>
                      <a:r>
                        <a:rPr lang="pl-PL" sz="1500" baseline="0" dirty="0"/>
                        <a:t> usprawnienia, remonty, modernizacje</a:t>
                      </a:r>
                      <a:endParaRPr lang="pl-PL" sz="1500" dirty="0"/>
                    </a:p>
                  </a:txBody>
                  <a:tcPr marL="100796" marR="100796" marT="50398" marB="503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200" dirty="0"/>
                        <a:t>KOORDYNACJA</a:t>
                      </a:r>
                    </a:p>
                    <a:p>
                      <a:r>
                        <a:rPr lang="pl-PL" sz="1500" dirty="0"/>
                        <a:t>eksploatacja, serwisowanie, monitorowanie stanu technicznego</a:t>
                      </a:r>
                    </a:p>
                  </a:txBody>
                  <a:tcPr marL="100796" marR="100796" marT="50398" marB="5039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648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p:txBody>
          <a:bodyPr/>
          <a:lstStyle/>
          <a:p>
            <a:r>
              <a:rPr lang="pl-PL" dirty="0" smtClean="0"/>
              <a:t>Standard Architektoniczny </a:t>
            </a:r>
            <a:endParaRPr lang="pl-PL" dirty="0"/>
          </a:p>
        </p:txBody>
      </p:sp>
      <p:sp>
        <p:nvSpPr>
          <p:cNvPr id="216" name="Google Shape;216;p30"/>
          <p:cNvSpPr txBox="1">
            <a:spLocks noGrp="1"/>
          </p:cNvSpPr>
          <p:nvPr>
            <p:ph idx="1"/>
          </p:nvPr>
        </p:nvSpPr>
        <p:spPr/>
        <p:txBody>
          <a:bodyPr/>
          <a:lstStyle/>
          <a:p>
            <a:r>
              <a:rPr lang="pl-PL" dirty="0" smtClean="0"/>
              <a:t>Standard architektoniczny dotyczy zapewnienia fizycznej dostępności budynków i przestrzeni:</a:t>
            </a:r>
          </a:p>
          <a:p>
            <a:pPr marL="285750" indent="-285750">
              <a:buFont typeface="Arial" panose="020B0604020202020204" pitchFamily="34" charset="0"/>
              <a:buChar char="•"/>
            </a:pPr>
            <a:r>
              <a:rPr lang="pl-PL" dirty="0" smtClean="0"/>
              <a:t>Usuwanie Barier Architektonicznych: Instalacja wind, ramp, oraz odpowiednio szerokich drzwi, które umożliwiają swobodny dostęp osobom na wózkach inwalidzkich.</a:t>
            </a:r>
          </a:p>
          <a:p>
            <a:pPr marL="285750" indent="-285750">
              <a:buFont typeface="Arial" panose="020B0604020202020204" pitchFamily="34" charset="0"/>
              <a:buChar char="•"/>
            </a:pPr>
            <a:r>
              <a:rPr lang="pl-PL" dirty="0" smtClean="0"/>
              <a:t>Oznaczenia dla Osób z Wadami Wzroku: Stosowanie oznaczeń Braille na drzwiach, poręczach oraz innych elementach infrastruktury.</a:t>
            </a:r>
          </a:p>
          <a:p>
            <a:pPr marL="285750" indent="-285750">
              <a:buFont typeface="Arial" panose="020B0604020202020204" pitchFamily="34" charset="0"/>
              <a:buChar char="•"/>
            </a:pPr>
            <a:r>
              <a:rPr lang="pl-PL" dirty="0" smtClean="0"/>
              <a:t>Projektowanie Przestrzeni: Tworzenie przestrzeni, które są łatwe w nawigacji i dostępne dla wszystkich, z odpowiednim rozmieszczeniem mebli oraz wyposażenia (</a:t>
            </a:r>
            <a:r>
              <a:rPr lang="pl-PL" dirty="0" err="1" smtClean="0"/>
              <a:t>FunduszeUE</a:t>
            </a:r>
            <a:r>
              <a:rPr lang="pl-PL" dirty="0" smtClean="0"/>
              <a:t>)</a:t>
            </a:r>
            <a:endParaRPr lang="pl-PL" dirty="0"/>
          </a:p>
        </p:txBody>
      </p:sp>
    </p:spTree>
    <p:extLst>
      <p:ext uri="{BB962C8B-B14F-4D97-AF65-F5344CB8AC3E}">
        <p14:creationId xmlns:p14="http://schemas.microsoft.com/office/powerpoint/2010/main" val="1389980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Inwestor</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musi zapewnić, by zagadnienia dostępności były uwzględnione na wszystkich etapach </a:t>
            </a:r>
            <a:br>
              <a:rPr lang="pl-PL" dirty="0" smtClean="0"/>
            </a:br>
            <a:r>
              <a:rPr lang="pl-PL" dirty="0" smtClean="0"/>
              <a:t>i we wszystkich składowych procesu inwestycyjnego;</a:t>
            </a:r>
          </a:p>
          <a:p>
            <a:pPr marL="285750" indent="-285750">
              <a:buFont typeface="Arial" panose="020B0604020202020204" pitchFamily="34" charset="0"/>
              <a:buChar char="•"/>
            </a:pPr>
            <a:r>
              <a:rPr lang="pl-PL" dirty="0" smtClean="0"/>
              <a:t>musi dokonać właściwej specyfikacji zamówienia zarówno prac projektowych jaki i wykonawczych, oraz wziąć je pod uwagę przy odbiorze robót;</a:t>
            </a:r>
          </a:p>
          <a:p>
            <a:pPr marL="285750" indent="-285750">
              <a:buFont typeface="Arial" panose="020B0604020202020204" pitchFamily="34" charset="0"/>
              <a:buChar char="•"/>
            </a:pPr>
            <a:r>
              <a:rPr lang="pl-PL" dirty="0" smtClean="0"/>
              <a:t>musi właściwie eksploatować obiekt, zapewniając jego sprawność m.in. w sferze dostępności.</a:t>
            </a:r>
            <a:endParaRPr lang="pl-PL" dirty="0"/>
          </a:p>
        </p:txBody>
      </p:sp>
    </p:spTree>
    <p:extLst>
      <p:ext uri="{BB962C8B-B14F-4D97-AF65-F5344CB8AC3E}">
        <p14:creationId xmlns:p14="http://schemas.microsoft.com/office/powerpoint/2010/main" val="30687859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a:t>
            </a:r>
            <a:r>
              <a:rPr lang="pl-PL" dirty="0" smtClean="0"/>
              <a:t>rojektant</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musi rozpoznać potrzeby, szczegółowe wymagania i lokalne uwarunkowania </a:t>
            </a:r>
            <a:br>
              <a:rPr lang="pl-PL" dirty="0" smtClean="0"/>
            </a:br>
            <a:r>
              <a:rPr lang="pl-PL" dirty="0" smtClean="0"/>
              <a:t>w zakresie dostępności;</a:t>
            </a:r>
          </a:p>
          <a:p>
            <a:pPr marL="285750" indent="-285750">
              <a:buFont typeface="Arial" panose="020B0604020202020204" pitchFamily="34" charset="0"/>
              <a:buChar char="•"/>
            </a:pPr>
            <a:r>
              <a:rPr lang="pl-PL" dirty="0" smtClean="0"/>
              <a:t>wykorzystać je dla racjonalizacji nakładów inwestycyjnych w relacji do uzyskiwanych efektów eksploatacyjnych </a:t>
            </a:r>
            <a:br>
              <a:rPr lang="pl-PL" dirty="0" smtClean="0"/>
            </a:br>
            <a:r>
              <a:rPr lang="pl-PL" dirty="0" smtClean="0"/>
              <a:t>(koszty i niezawodność);</a:t>
            </a:r>
          </a:p>
          <a:p>
            <a:pPr marL="285750" indent="-285750">
              <a:buFont typeface="Arial" panose="020B0604020202020204" pitchFamily="34" charset="0"/>
              <a:buChar char="•"/>
            </a:pPr>
            <a:r>
              <a:rPr lang="pl-PL" dirty="0" smtClean="0"/>
              <a:t>uwzględnić w tym relacje obiektu </a:t>
            </a:r>
            <a:br>
              <a:rPr lang="pl-PL" dirty="0" smtClean="0"/>
            </a:br>
            <a:r>
              <a:rPr lang="pl-PL" dirty="0" smtClean="0"/>
              <a:t>z jego otoczeniem.</a:t>
            </a:r>
            <a:endParaRPr lang="pl-PL" dirty="0"/>
          </a:p>
        </p:txBody>
      </p:sp>
    </p:spTree>
    <p:extLst>
      <p:ext uri="{BB962C8B-B14F-4D97-AF65-F5344CB8AC3E}">
        <p14:creationId xmlns:p14="http://schemas.microsoft.com/office/powerpoint/2010/main" val="32652202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t>
            </a:r>
            <a:r>
              <a:rPr lang="pl-PL" dirty="0" smtClean="0"/>
              <a:t>ykonawca</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musi odpowiednio dobrać zamawiane urządzenia, materiały i wyposażenie, pod kątem funkcjonalności, trwałości i niezawodności;</a:t>
            </a:r>
          </a:p>
          <a:p>
            <a:pPr marL="285750" indent="-285750">
              <a:buFont typeface="Arial" panose="020B0604020202020204" pitchFamily="34" charset="0"/>
              <a:buChar char="•"/>
            </a:pPr>
            <a:r>
              <a:rPr lang="pl-PL" dirty="0" smtClean="0"/>
              <a:t>w przypadku wystąpienia odstępstw </a:t>
            </a:r>
            <a:br>
              <a:rPr lang="pl-PL" dirty="0" smtClean="0"/>
            </a:br>
            <a:r>
              <a:rPr lang="pl-PL" dirty="0" smtClean="0"/>
              <a:t>lub konieczności zmian lub korekt pierwotnie projektowanych rozwiązań – spełnienie kryteriów dostępności nie może zostać naruszone. Niespełnienie warunków niezbędnych </a:t>
            </a:r>
            <a:br>
              <a:rPr lang="pl-PL" dirty="0" smtClean="0"/>
            </a:br>
            <a:r>
              <a:rPr lang="pl-PL" dirty="0" smtClean="0"/>
              <a:t>do korzystania z obiektu przez osoby niepełnosprawne jest traktowane jako istotne odstąpienie od warunków pozwolenia na budowę.</a:t>
            </a:r>
            <a:endParaRPr lang="pl-PL" dirty="0"/>
          </a:p>
        </p:txBody>
      </p:sp>
    </p:spTree>
    <p:extLst>
      <p:ext uri="{BB962C8B-B14F-4D97-AF65-F5344CB8AC3E}">
        <p14:creationId xmlns:p14="http://schemas.microsoft.com/office/powerpoint/2010/main" val="41106869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Użytkownik</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powinien przeanalizować obecne i przyszłe potrzeby w zakresie dostępności, </a:t>
            </a:r>
            <a:br>
              <a:rPr lang="pl-PL" dirty="0" smtClean="0"/>
            </a:br>
            <a:r>
              <a:rPr lang="pl-PL" dirty="0" smtClean="0"/>
              <a:t>oraz przedstawić je inwestorowi;</a:t>
            </a:r>
          </a:p>
          <a:p>
            <a:pPr marL="285750" indent="-285750">
              <a:buFont typeface="Arial" panose="020B0604020202020204" pitchFamily="34" charset="0"/>
              <a:buChar char="•"/>
            </a:pPr>
            <a:r>
              <a:rPr lang="pl-PL" dirty="0" smtClean="0"/>
              <a:t>musi we właściwy sposób eksploatować obiekt wraz z jego wyposażeniem;</a:t>
            </a:r>
          </a:p>
          <a:p>
            <a:pPr marL="285750" indent="-285750">
              <a:buFont typeface="Arial" panose="020B0604020202020204" pitchFamily="34" charset="0"/>
              <a:buChar char="•"/>
            </a:pPr>
            <a:r>
              <a:rPr lang="pl-PL" dirty="0" smtClean="0"/>
              <a:t>musi usuwać (zgłaszać) występujące awarie i usterki.</a:t>
            </a:r>
            <a:endParaRPr lang="pl-PL" dirty="0"/>
          </a:p>
        </p:txBody>
      </p:sp>
    </p:spTree>
    <p:extLst>
      <p:ext uri="{BB962C8B-B14F-4D97-AF65-F5344CB8AC3E}">
        <p14:creationId xmlns:p14="http://schemas.microsoft.com/office/powerpoint/2010/main" val="24842455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a:t>
            </a:r>
            <a:r>
              <a:rPr lang="pl-PL" dirty="0" smtClean="0"/>
              <a:t>esja z praktyczką</a:t>
            </a:r>
            <a:endParaRPr lang="pl-PL" dirty="0"/>
          </a:p>
        </p:txBody>
      </p:sp>
      <p:sp>
        <p:nvSpPr>
          <p:cNvPr id="3" name="Symbol zastępczy zawartości 2"/>
          <p:cNvSpPr>
            <a:spLocks noGrp="1"/>
          </p:cNvSpPr>
          <p:nvPr>
            <p:ph idx="1"/>
          </p:nvPr>
        </p:nvSpPr>
        <p:spPr/>
        <p:txBody>
          <a:bodyPr/>
          <a:lstStyle/>
          <a:p>
            <a:r>
              <a:rPr lang="pl-PL" smtClean="0"/>
              <a:t>Profesor Ewa Kuryłowicz </a:t>
            </a:r>
            <a:endParaRPr lang="pl-PL" dirty="0"/>
          </a:p>
        </p:txBody>
      </p:sp>
    </p:spTree>
    <p:extLst>
      <p:ext uri="{BB962C8B-B14F-4D97-AF65-F5344CB8AC3E}">
        <p14:creationId xmlns:p14="http://schemas.microsoft.com/office/powerpoint/2010/main" val="27833285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p:cNvSpPr>
            <a:spLocks noGrp="1"/>
          </p:cNvSpPr>
          <p:nvPr>
            <p:ph type="ctrTitle"/>
          </p:nvPr>
        </p:nvSpPr>
        <p:spPr/>
        <p:txBody>
          <a:bodyPr>
            <a:normAutofit/>
          </a:bodyPr>
          <a:lstStyle/>
          <a:p>
            <a:r>
              <a:rPr lang="pl-PL" sz="2800" dirty="0" smtClean="0"/>
              <a:t>Plan sytuacji dostosowany do indywidualnej sytuacji klienta: studium przypadku</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2694695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Osoby z niepełnosprawnością intelektualną (1)</a:t>
            </a:r>
            <a:endParaRPr lang="pl-PL" dirty="0"/>
          </a:p>
        </p:txBody>
      </p:sp>
      <p:sp>
        <p:nvSpPr>
          <p:cNvPr id="6" name="Prostokąt 5"/>
          <p:cNvSpPr/>
          <p:nvPr/>
        </p:nvSpPr>
        <p:spPr>
          <a:xfrm>
            <a:off x="953418" y="1259557"/>
            <a:ext cx="8712968" cy="4797467"/>
          </a:xfrm>
          <a:prstGeom prst="rect">
            <a:avLst/>
          </a:prstGeom>
        </p:spPr>
        <p:txBody>
          <a:bodyPr wrap="square">
            <a:spAutoFit/>
          </a:bodyPr>
          <a:lstStyle/>
          <a:p>
            <a:pPr marL="342900" lvl="0" indent="-342900">
              <a:lnSpc>
                <a:spcPct val="115000"/>
              </a:lnSpc>
              <a:spcAft>
                <a:spcPts val="600"/>
              </a:spcAft>
              <a:buFont typeface="Arial" panose="020B0604020202020204" pitchFamily="34" charset="0"/>
              <a:buChar char="•"/>
            </a:pPr>
            <a:r>
              <a:rPr lang="pl-PL" dirty="0"/>
              <a:t>zapewnienie materiałów w języku łatwym do czytania lub w innych wersjach alternatywnych (na przykład audio, rysunki, symbole) - dla osób, które ze względu na trudności poznawcze nie komunikują się płynnie językiem polskim,</a:t>
            </a:r>
          </a:p>
          <a:p>
            <a:pPr marL="342900" lvl="0" indent="-342900">
              <a:lnSpc>
                <a:spcPct val="115000"/>
              </a:lnSpc>
              <a:spcAft>
                <a:spcPts val="600"/>
              </a:spcAft>
              <a:buFont typeface="Arial" panose="020B0604020202020204" pitchFamily="34" charset="0"/>
              <a:buChar char="•"/>
            </a:pPr>
            <a:r>
              <a:rPr lang="pl-PL" dirty="0"/>
              <a:t>wydłużony czas wsparcia - konieczny dla osób, które ze względu na swoją niepełnosprawność potrzebują więcej czasu, aby w pełni skorzystać ze wsparcia. Standardowy czas danej usługi oferowanej w projekcie może być wydłużony w wyniku konieczności wolnego mówienia, zapewnienie bezpieczeństwa psychicznego,</a:t>
            </a:r>
          </a:p>
          <a:p>
            <a:pPr marL="342900" lvl="0" indent="-342900">
              <a:lnSpc>
                <a:spcPct val="115000"/>
              </a:lnSpc>
              <a:spcAft>
                <a:spcPts val="600"/>
              </a:spcAft>
              <a:buFont typeface="Arial" panose="020B0604020202020204" pitchFamily="34" charset="0"/>
              <a:buChar char="•"/>
            </a:pPr>
            <a:r>
              <a:rPr lang="pl-PL" dirty="0"/>
              <a:t>dobór odpowiedniego miejsca oraz ograniczenie bodźców, które mogą wpływać na zdolności poznawcze,</a:t>
            </a:r>
          </a:p>
          <a:p>
            <a:pPr marL="342900" lvl="0" indent="-342900">
              <a:lnSpc>
                <a:spcPct val="115000"/>
              </a:lnSpc>
              <a:spcAft>
                <a:spcPts val="600"/>
              </a:spcAft>
              <a:buFont typeface="Arial" panose="020B0604020202020204" pitchFamily="34" charset="0"/>
              <a:buChar char="•"/>
            </a:pPr>
            <a:r>
              <a:rPr lang="pl-PL" dirty="0"/>
              <a:t>nagranie poszczególnych form wsparcia na video – materiał pozwala na powrót do przekazywanych treści, powtórzenie i ponowne przeanalizowanie treści, które pojawiały się podczas udzielanego wsparcia. Jest to szczególnie istotne u osób z problemami poznawczymi, trudnościami w możliwości robienia notatek, trudnościami w płynnym i swobodnym posługiwaniu się językiem polskim</a:t>
            </a:r>
            <a:r>
              <a:rPr lang="pl-PL" sz="2000" dirty="0"/>
              <a:t>,</a:t>
            </a:r>
          </a:p>
        </p:txBody>
      </p:sp>
    </p:spTree>
    <p:extLst>
      <p:ext uri="{BB962C8B-B14F-4D97-AF65-F5344CB8AC3E}">
        <p14:creationId xmlns:p14="http://schemas.microsoft.com/office/powerpoint/2010/main" val="39759561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8" y="624034"/>
            <a:ext cx="8640381" cy="1080001"/>
          </a:xfrm>
        </p:spPr>
        <p:txBody>
          <a:bodyPr/>
          <a:lstStyle/>
          <a:p>
            <a:r>
              <a:rPr lang="pl-PL" dirty="0" smtClean="0"/>
              <a:t>Osoby z niepełnosprawnością intelektualną (2) </a:t>
            </a:r>
            <a:endParaRPr lang="pl-PL" dirty="0"/>
          </a:p>
        </p:txBody>
      </p:sp>
      <p:sp>
        <p:nvSpPr>
          <p:cNvPr id="6" name="Prostokąt 5"/>
          <p:cNvSpPr/>
          <p:nvPr/>
        </p:nvSpPr>
        <p:spPr>
          <a:xfrm>
            <a:off x="953418" y="1259557"/>
            <a:ext cx="8712968" cy="5124480"/>
          </a:xfrm>
          <a:prstGeom prst="rect">
            <a:avLst/>
          </a:prstGeom>
        </p:spPr>
        <p:txBody>
          <a:bodyPr wrap="square">
            <a:spAutoFit/>
          </a:bodyPr>
          <a:lstStyle/>
          <a:p>
            <a:pPr marL="342900" lvl="0" indent="-342900">
              <a:lnSpc>
                <a:spcPct val="115000"/>
              </a:lnSpc>
              <a:spcAft>
                <a:spcPts val="600"/>
              </a:spcAft>
              <a:buFont typeface="Arial" panose="020B0604020202020204" pitchFamily="34" charset="0"/>
              <a:buChar char="•"/>
            </a:pPr>
            <a:r>
              <a:rPr lang="pl-PL" sz="2000" dirty="0"/>
              <a:t>udział osób wspierających – nie muszą to być instruktorzy czy </a:t>
            </a:r>
            <a:r>
              <a:rPr lang="pl-PL" sz="2000" dirty="0" err="1"/>
              <a:t>terapeuci.Po</a:t>
            </a:r>
            <a:r>
              <a:rPr lang="pl-PL" sz="2000" dirty="0"/>
              <a:t> pierwsze, wspierają oni prowadzącego podczas pracy w małych grupach, na przykład moderując dyskusję lub aktywizując uczestników. Po drugie, poprzez swoją obecność wzmacniają pewność siebie osób z niepełnosprawnością intelektualną, które często niepewne swojego zdania i siebie uczą się odwagi oraz przekonują się, że mogą rozmawiać z innymi na ważne tematy. Podczas pracy w grupach zadają dodatkowe pytania, pobudzając aktywność uczestników. Prowadzący zajęcia ma za zadanie współpracować z osobami wspierającymi. Nie powinien lekceważyć ich zdania i spostrzeżeń, można wymieniać dyskretnie swoje uwagi.</a:t>
            </a:r>
          </a:p>
          <a:p>
            <a:pPr marL="342900" lvl="0" indent="-342900">
              <a:lnSpc>
                <a:spcPct val="115000"/>
              </a:lnSpc>
              <a:spcAft>
                <a:spcPts val="600"/>
              </a:spcAft>
              <a:buFont typeface="Arial" panose="020B0604020202020204" pitchFamily="34" charset="0"/>
              <a:buChar char="•"/>
            </a:pPr>
            <a:r>
              <a:rPr lang="pl-PL" sz="2000" dirty="0"/>
              <a:t>w</a:t>
            </a:r>
            <a:r>
              <a:rPr lang="pl-PL" sz="2000" dirty="0" smtClean="0"/>
              <a:t>arsztatom </a:t>
            </a:r>
            <a:r>
              <a:rPr lang="pl-PL" sz="2000" dirty="0"/>
              <a:t>należy nadać im odpowiednią strukturę i przygotować dla uczestników odpowiedni plan. Jasna struktura i zaplanowanie poszczególnych czynności bardzo ułatwia pracę. Właściwe jest, aby za pomocą piktogramów lub zdjęć zobrazować kluczowe pojęcia używane podczas warsztatów. </a:t>
            </a:r>
            <a:endParaRPr lang="pl-PL" sz="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1690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431684"/>
            <a:ext cx="8640381" cy="1080001"/>
          </a:xfrm>
        </p:spPr>
        <p:txBody>
          <a:bodyPr/>
          <a:lstStyle/>
          <a:p>
            <a:r>
              <a:rPr lang="pl-PL" dirty="0" smtClean="0"/>
              <a:t>Osoby z zaburzeniami psychicznymi</a:t>
            </a:r>
            <a:endParaRPr lang="pl-PL" dirty="0"/>
          </a:p>
        </p:txBody>
      </p:sp>
      <p:sp>
        <p:nvSpPr>
          <p:cNvPr id="6" name="Prostokąt 5"/>
          <p:cNvSpPr/>
          <p:nvPr/>
        </p:nvSpPr>
        <p:spPr>
          <a:xfrm>
            <a:off x="844409" y="1043533"/>
            <a:ext cx="9003376" cy="4885440"/>
          </a:xfrm>
          <a:prstGeom prst="rect">
            <a:avLst/>
          </a:prstGeom>
        </p:spPr>
        <p:txBody>
          <a:bodyPr wrap="square">
            <a:spAutoFit/>
          </a:bodyPr>
          <a:lstStyle/>
          <a:p>
            <a:pPr marL="285750" lvl="0" indent="-285750">
              <a:lnSpc>
                <a:spcPct val="115000"/>
              </a:lnSpc>
              <a:spcAft>
                <a:spcPts val="1000"/>
              </a:spcAft>
              <a:buFont typeface="Arial" panose="020B0604020202020204" pitchFamily="34" charset="0"/>
              <a:buChar char="•"/>
            </a:pPr>
            <a:r>
              <a:rPr lang="pl-PL" dirty="0"/>
              <a:t>standardowy czas danej usługi oferowanej w projekcie może być wydłużony w wyniku konieczności wolnego mówienia, zapewnienie bezpieczeństwa psychicznego,</a:t>
            </a:r>
          </a:p>
          <a:p>
            <a:pPr marL="285750" lvl="0" indent="-285750">
              <a:lnSpc>
                <a:spcPct val="115000"/>
              </a:lnSpc>
              <a:spcAft>
                <a:spcPts val="1000"/>
              </a:spcAft>
              <a:buFont typeface="Arial" panose="020B0604020202020204" pitchFamily="34" charset="0"/>
              <a:buChar char="•"/>
            </a:pPr>
            <a:r>
              <a:rPr lang="pl-PL" dirty="0"/>
              <a:t>dobór odpowiedniego miejsca oraz ograniczenie bodźców, które mogą wpływać na zdolności poznawcze,</a:t>
            </a:r>
          </a:p>
          <a:p>
            <a:pPr marL="285750" lvl="0" indent="-285750">
              <a:lnSpc>
                <a:spcPct val="115000"/>
              </a:lnSpc>
              <a:spcAft>
                <a:spcPts val="600"/>
              </a:spcAft>
              <a:buFont typeface="Arial" panose="020B0604020202020204" pitchFamily="34" charset="0"/>
              <a:buChar char="•"/>
            </a:pPr>
            <a:r>
              <a:rPr lang="pl-PL" dirty="0"/>
              <a:t>nagranie poszczególnych form wsparcia na video – materiał pozwala na powrót do przekazywanych treści, powtórzenie i ponowne przeanalizowanie treści, które pojawiały się podczas udzielanego wsparcia. Jest to szczególnie istotne u osób z problemami poznawczymi, trudnościami w możliwości robienia notatek, trudnościami w płynnym i swobodnym posługiwaniu się językiem polskim,</a:t>
            </a:r>
          </a:p>
          <a:p>
            <a:pPr marL="285750" lvl="0" indent="-285750">
              <a:lnSpc>
                <a:spcPct val="115000"/>
              </a:lnSpc>
              <a:spcAft>
                <a:spcPts val="600"/>
              </a:spcAft>
              <a:buFont typeface="Arial" panose="020B0604020202020204" pitchFamily="34" charset="0"/>
              <a:buChar char="•"/>
            </a:pPr>
            <a:r>
              <a:rPr lang="pl-PL" dirty="0"/>
              <a:t>organizując warsztaty, w których będą osoby z zaburzeniami psychicznymi należy nadać im odpowiednią strukturę i przygotować dla uczestników odpowiedni plan. Jasna struktura i zaplanowanie poszczególnych czynności bardzo ułatwia pracę. Właściwe jest, aby za pomocą piktogramów lub zdjęć zobrazować kluczowe pojęcia używane podczas warsztatów. </a:t>
            </a:r>
            <a:r>
              <a:rPr lang="pl-PL" sz="800" dirty="0"/>
              <a:t> </a:t>
            </a:r>
            <a:endParaRPr lang="pl-PL" sz="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5511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Przykłady zrealizowanych obiektów</a:t>
            </a:r>
            <a:br>
              <a:rPr lang="pl-PL" sz="2800" dirty="0" smtClean="0"/>
            </a:br>
            <a:r>
              <a:rPr lang="pl-PL" sz="2800" dirty="0" smtClean="0"/>
              <a:t>projektowanie uniwersalne</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244183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a:t>R</a:t>
            </a:r>
            <a:r>
              <a:rPr lang="pl-PL" sz="2800" dirty="0" smtClean="0"/>
              <a:t>ozwiązania projektowe:</a:t>
            </a:r>
            <a:br>
              <a:rPr lang="pl-PL" sz="2800" dirty="0" smtClean="0"/>
            </a:br>
            <a:r>
              <a:rPr lang="pl-PL" sz="2800" dirty="0" smtClean="0"/>
              <a:t>położenie/usytuowanie budynku</a:t>
            </a:r>
            <a:endParaRPr lang="pl-PL" sz="2800" dirty="0"/>
          </a:p>
        </p:txBody>
      </p:sp>
      <p:sp>
        <p:nvSpPr>
          <p:cNvPr id="7" name="Podtytuł 6"/>
          <p:cNvSpPr>
            <a:spLocks noGrp="1"/>
          </p:cNvSpPr>
          <p:nvPr>
            <p:ph type="subTitle" idx="1"/>
          </p:nvPr>
        </p:nvSpPr>
        <p:spPr/>
        <p:txBody>
          <a:bodyPr/>
          <a:lstStyle/>
          <a:p>
            <a:endParaRPr lang="pl-PL"/>
          </a:p>
        </p:txBody>
      </p:sp>
      <p:sp>
        <p:nvSpPr>
          <p:cNvPr id="3" name="pole tekstowe 2"/>
          <p:cNvSpPr txBox="1"/>
          <p:nvPr/>
        </p:nvSpPr>
        <p:spPr>
          <a:xfrm>
            <a:off x="9235305" y="-13566"/>
            <a:ext cx="1150385" cy="702949"/>
          </a:xfrm>
          <a:prstGeom prst="rect">
            <a:avLst/>
          </a:prstGeom>
          <a:noFill/>
        </p:spPr>
        <p:txBody>
          <a:bodyPr wrap="square" rtlCol="0">
            <a:spAutoFit/>
          </a:bodyPr>
          <a:lstStyle/>
          <a:p>
            <a:pPr algn="r"/>
            <a:r>
              <a:rPr lang="pl-PL" sz="3968" dirty="0"/>
              <a:t>A5</a:t>
            </a:r>
          </a:p>
        </p:txBody>
      </p:sp>
    </p:spTree>
    <p:extLst>
      <p:ext uri="{BB962C8B-B14F-4D97-AF65-F5344CB8AC3E}">
        <p14:creationId xmlns:p14="http://schemas.microsoft.com/office/powerpoint/2010/main" val="1136687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5386" y="1702679"/>
            <a:ext cx="9088041" cy="1501435"/>
          </a:xfrm>
        </p:spPr>
        <p:txBody>
          <a:bodyPr>
            <a:normAutofit/>
          </a:bodyPr>
          <a:lstStyle/>
          <a:p>
            <a:r>
              <a:rPr lang="pl-PL" sz="2800" dirty="0"/>
              <a:t>mieszkanie</a:t>
            </a:r>
            <a:r>
              <a:rPr lang="pl-PL" sz="2800" dirty="0" smtClean="0"/>
              <a:t> </a:t>
            </a:r>
            <a:r>
              <a:rPr lang="pl-PL" sz="2800" dirty="0"/>
              <a:t>seniora</a:t>
            </a:r>
          </a:p>
        </p:txBody>
      </p:sp>
      <p:sp>
        <p:nvSpPr>
          <p:cNvPr id="3" name="Symbol zastępczy tekstu 2"/>
          <p:cNvSpPr>
            <a:spLocks noGrp="1"/>
          </p:cNvSpPr>
          <p:nvPr>
            <p:ph type="body" idx="1"/>
          </p:nvPr>
        </p:nvSpPr>
        <p:spPr/>
        <p:txBody>
          <a:bodyPr/>
          <a:lstStyle/>
          <a:p>
            <a:r>
              <a:rPr lang="pl-PL" dirty="0" smtClean="0"/>
              <a:t>https://budowlaneabc.gov.pl/standardy-projektowania-budynkow-dla-osob-niepelnosprawnych/dobre-praktyki/mieszkanie-seniora/</a:t>
            </a:r>
            <a:endParaRPr lang="pl-PL" dirty="0"/>
          </a:p>
        </p:txBody>
      </p:sp>
    </p:spTree>
    <p:extLst>
      <p:ext uri="{BB962C8B-B14F-4D97-AF65-F5344CB8AC3E}">
        <p14:creationId xmlns:p14="http://schemas.microsoft.com/office/powerpoint/2010/main" val="1337491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580" y="467469"/>
            <a:ext cx="9088041" cy="1501435"/>
          </a:xfrm>
        </p:spPr>
        <p:txBody>
          <a:bodyPr>
            <a:noAutofit/>
          </a:bodyPr>
          <a:lstStyle/>
          <a:p>
            <a:r>
              <a:rPr lang="pl-PL" sz="2800" dirty="0" smtClean="0"/>
              <a:t>Zespół segmentów mieszkalnych dla osób w podeszłym wieku </a:t>
            </a:r>
            <a:br>
              <a:rPr lang="pl-PL" sz="2800" dirty="0" smtClean="0"/>
            </a:br>
            <a:r>
              <a:rPr lang="pl-PL" sz="2800" dirty="0" smtClean="0"/>
              <a:t>w Stargardzie</a:t>
            </a:r>
            <a:br>
              <a:rPr lang="pl-PL" sz="2800" dirty="0" smtClean="0"/>
            </a:br>
            <a:r>
              <a:rPr lang="pl-PL" sz="2800" dirty="0" smtClean="0">
                <a:hlinkClick r:id="rId2"/>
              </a:rPr>
              <a:t>Lider Dostępności 2024 - Nowe Czytelnie Biblioteki Narodowej w Warszawie </a:t>
            </a:r>
            <a:br>
              <a:rPr lang="pl-PL" sz="2800" dirty="0" smtClean="0">
                <a:hlinkClick r:id="rId2"/>
              </a:rPr>
            </a:br>
            <a:r>
              <a:rPr lang="pl-PL" sz="2800" dirty="0" smtClean="0">
                <a:hlinkClick r:id="rId3"/>
              </a:rPr>
              <a:t>Partnerstwo na rzecz dostępności - YouTube</a:t>
            </a:r>
            <a:endParaRPr lang="pl-PL" sz="2800" dirty="0"/>
          </a:p>
        </p:txBody>
      </p:sp>
      <p:sp>
        <p:nvSpPr>
          <p:cNvPr id="3" name="Symbol zastępczy tekstu 2"/>
          <p:cNvSpPr>
            <a:spLocks noGrp="1"/>
          </p:cNvSpPr>
          <p:nvPr>
            <p:ph type="body" idx="1"/>
          </p:nvPr>
        </p:nvSpPr>
        <p:spPr/>
        <p:txBody>
          <a:bodyPr/>
          <a:lstStyle/>
          <a:p>
            <a:r>
              <a:rPr lang="pl-PL" smtClean="0"/>
              <a:t>https://budowlaneabc.gov.pl/standardy-projektowania-budynkow-dla-osob-niepelnosprawnych/dobre-praktyki/zespol-segmentow-mieszkalnych-dla-osob-w-podeszlym-wieku-w-stargardzie/</a:t>
            </a:r>
            <a:endParaRPr lang="pl-PL" dirty="0"/>
          </a:p>
        </p:txBody>
      </p:sp>
    </p:spTree>
    <p:extLst>
      <p:ext uri="{BB962C8B-B14F-4D97-AF65-F5344CB8AC3E}">
        <p14:creationId xmlns:p14="http://schemas.microsoft.com/office/powerpoint/2010/main" val="17603292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Standardy </a:t>
            </a:r>
            <a:br>
              <a:rPr lang="pl-PL" sz="2800" dirty="0" smtClean="0"/>
            </a:br>
            <a:r>
              <a:rPr lang="pl-PL" sz="2800" dirty="0" smtClean="0"/>
              <a:t>i rekomendacje fakultatywne</a:t>
            </a:r>
            <a:endParaRPr lang="pl-PL" sz="2800" dirty="0"/>
          </a:p>
        </p:txBody>
      </p:sp>
      <p:sp>
        <p:nvSpPr>
          <p:cNvPr id="7" name="Podtytuł 6"/>
          <p:cNvSpPr>
            <a:spLocks noGrp="1"/>
          </p:cNvSpPr>
          <p:nvPr>
            <p:ph type="subTitle" idx="1"/>
          </p:nvPr>
        </p:nvSpPr>
        <p:spPr/>
        <p:txBody>
          <a:bodyPr/>
          <a:lstStyle/>
          <a:p>
            <a:endParaRPr lang="pl-PL"/>
          </a:p>
        </p:txBody>
      </p:sp>
    </p:spTree>
    <p:extLst>
      <p:ext uri="{BB962C8B-B14F-4D97-AF65-F5344CB8AC3E}">
        <p14:creationId xmlns:p14="http://schemas.microsoft.com/office/powerpoint/2010/main" val="6426810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dirty="0" smtClean="0"/>
              <a:t>Przykład:</a:t>
            </a:r>
            <a:br>
              <a:rPr lang="pl-PL" dirty="0" smtClean="0"/>
            </a:br>
            <a:r>
              <a:rPr lang="pl-PL" dirty="0" smtClean="0"/>
              <a:t>https://budowlaneabc.gov.pl</a:t>
            </a:r>
            <a:endParaRPr lang="pl-PL" dirty="0"/>
          </a:p>
        </p:txBody>
      </p:sp>
    </p:spTree>
    <p:extLst>
      <p:ext uri="{BB962C8B-B14F-4D97-AF65-F5344CB8AC3E}">
        <p14:creationId xmlns:p14="http://schemas.microsoft.com/office/powerpoint/2010/main" val="11024258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Projektowanie bez barier</a:t>
            </a:r>
            <a:endParaRPr lang="pl-PL" dirty="0"/>
          </a:p>
        </p:txBody>
      </p:sp>
      <p:pic>
        <p:nvPicPr>
          <p:cNvPr id="5" name="Symbol zastępczy zawartości 4" descr="Projektoeanie bez barier,okładk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7874" y="1043533"/>
            <a:ext cx="5255298" cy="3713251"/>
          </a:xfrm>
        </p:spPr>
      </p:pic>
      <p:sp>
        <p:nvSpPr>
          <p:cNvPr id="4" name="Prostokąt 3"/>
          <p:cNvSpPr/>
          <p:nvPr/>
        </p:nvSpPr>
        <p:spPr>
          <a:xfrm>
            <a:off x="593378" y="2411685"/>
            <a:ext cx="4048149" cy="3139321"/>
          </a:xfrm>
          <a:prstGeom prst="rect">
            <a:avLst/>
          </a:prstGeom>
        </p:spPr>
        <p:txBody>
          <a:bodyPr wrap="square">
            <a:spAutoFit/>
          </a:bodyPr>
          <a:lstStyle/>
          <a:p>
            <a:r>
              <a:rPr lang="pl-PL" b="1" dirty="0"/>
              <a:t>Projektowanie bez barier - wytyczne</a:t>
            </a:r>
          </a:p>
          <a:p>
            <a:r>
              <a:rPr lang="pl-PL" dirty="0"/>
              <a:t>2016</a:t>
            </a:r>
          </a:p>
          <a:p>
            <a:r>
              <a:rPr lang="pl-PL" dirty="0"/>
              <a:t>autor: Kamil Kowalski</a:t>
            </a:r>
          </a:p>
          <a:p>
            <a:r>
              <a:rPr lang="pl-PL" dirty="0"/>
              <a:t>opracowanie graficzne: Katarzyna Pac-Raczewska</a:t>
            </a:r>
          </a:p>
          <a:p>
            <a:r>
              <a:rPr lang="pl-PL" dirty="0"/>
              <a:t>Wydawca: </a:t>
            </a:r>
            <a:br>
              <a:rPr lang="pl-PL" dirty="0"/>
            </a:br>
            <a:r>
              <a:rPr lang="pl-PL" b="1" dirty="0"/>
              <a:t>Stowarzyszenie Przyjaciół Integracji</a:t>
            </a:r>
            <a:r>
              <a:rPr lang="pl-PL" dirty="0"/>
              <a:t>, Warszawa</a:t>
            </a:r>
          </a:p>
          <a:p>
            <a:r>
              <a:rPr lang="pl-PL" dirty="0"/>
              <a:t>Publikacja sfinansowana ze środków Państwowego Funduszu Rehabilitacji Osób Niepełnosprawnych.</a:t>
            </a:r>
          </a:p>
        </p:txBody>
      </p:sp>
    </p:spTree>
    <p:extLst>
      <p:ext uri="{BB962C8B-B14F-4D97-AF65-F5344CB8AC3E}">
        <p14:creationId xmlns:p14="http://schemas.microsoft.com/office/powerpoint/2010/main" val="23948471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t>
            </a:r>
            <a:r>
              <a:rPr lang="pl-PL" dirty="0" smtClean="0"/>
              <a:t>ymogi funduszy europejskich </a:t>
            </a:r>
            <a:endParaRPr lang="pl-PL" dirty="0"/>
          </a:p>
        </p:txBody>
      </p:sp>
      <p:pic>
        <p:nvPicPr>
          <p:cNvPr id="4" name="Symbol zastępczy zawartości 3" descr="Poradnik dla realizatorów projektów &#10;i instytucji systemu wdrażania&#10;funduszy europejskich 2014-2020&#10;"/>
          <p:cNvPicPr>
            <a:picLocks noGrp="1" noChangeAspect="1"/>
          </p:cNvPicPr>
          <p:nvPr>
            <p:ph idx="1"/>
          </p:nvPr>
        </p:nvPicPr>
        <p:blipFill rotWithShape="1">
          <a:blip r:embed="rId2">
            <a:extLst>
              <a:ext uri="{28A0092B-C50C-407E-A947-70E740481C1C}">
                <a14:useLocalDpi xmlns:a14="http://schemas.microsoft.com/office/drawing/2010/main" val="0"/>
              </a:ext>
            </a:extLst>
          </a:blip>
          <a:srcRect b="5800"/>
          <a:stretch/>
        </p:blipFill>
        <p:spPr>
          <a:xfrm>
            <a:off x="1313458" y="1547589"/>
            <a:ext cx="3496285" cy="4679950"/>
          </a:xfrm>
        </p:spPr>
      </p:pic>
      <p:sp>
        <p:nvSpPr>
          <p:cNvPr id="3" name="Prostokąt 2"/>
          <p:cNvSpPr/>
          <p:nvPr/>
        </p:nvSpPr>
        <p:spPr>
          <a:xfrm>
            <a:off x="5519807" y="1763612"/>
            <a:ext cx="4127525" cy="4571508"/>
          </a:xfrm>
          <a:prstGeom prst="rect">
            <a:avLst/>
          </a:prstGeom>
        </p:spPr>
        <p:txBody>
          <a:bodyPr wrap="square">
            <a:spAutoFit/>
          </a:bodyPr>
          <a:lstStyle/>
          <a:p>
            <a:r>
              <a:rPr lang="pl-PL" b="1" dirty="0"/>
              <a:t>Poradnik dla realizatorów projektów </a:t>
            </a:r>
            <a:br>
              <a:rPr lang="pl-PL" b="1" dirty="0"/>
            </a:br>
            <a:r>
              <a:rPr lang="pl-PL" b="1" dirty="0"/>
              <a:t>i instytucji systemu wdrażania</a:t>
            </a:r>
          </a:p>
          <a:p>
            <a:r>
              <a:rPr lang="pl-PL" b="1" dirty="0"/>
              <a:t>funduszy europejskich 2014-2020</a:t>
            </a:r>
          </a:p>
          <a:p>
            <a:endParaRPr lang="pl-PL" dirty="0"/>
          </a:p>
          <a:p>
            <a:r>
              <a:rPr lang="pl-PL" dirty="0"/>
              <a:t>Wydawca: Ministerstwo Rozwoju, 2015</a:t>
            </a:r>
          </a:p>
          <a:p>
            <a:endParaRPr lang="pl-PL" dirty="0"/>
          </a:p>
          <a:p>
            <a:r>
              <a:rPr lang="pl-PL" dirty="0"/>
              <a:t>Realizacja: </a:t>
            </a:r>
          </a:p>
          <a:p>
            <a:r>
              <a:rPr lang="pl-PL" dirty="0"/>
              <a:t>Fundacja Aktywizacja, Warszawa</a:t>
            </a:r>
          </a:p>
          <a:p>
            <a:endParaRPr lang="pl-PL" dirty="0"/>
          </a:p>
          <a:p>
            <a:r>
              <a:rPr lang="pl-PL" dirty="0"/>
              <a:t>Autorzy: Sylwia Daniłowska, </a:t>
            </a:r>
            <a:br>
              <a:rPr lang="pl-PL" dirty="0"/>
            </a:br>
            <a:r>
              <a:rPr lang="pl-PL" dirty="0"/>
              <a:t>Agata Gawska, Bartosz Kostecki, </a:t>
            </a:r>
            <a:br>
              <a:rPr lang="pl-PL" dirty="0"/>
            </a:br>
            <a:r>
              <a:rPr lang="pl-PL" dirty="0"/>
              <a:t>Justyna Kosuniak, Piotr Kowalski, </a:t>
            </a:r>
            <a:br>
              <a:rPr lang="pl-PL" dirty="0"/>
            </a:br>
            <a:r>
              <a:rPr lang="pl-PL" dirty="0"/>
              <a:t>Paweł Kubicki, Joanna Miela, </a:t>
            </a:r>
            <a:br>
              <a:rPr lang="pl-PL" dirty="0"/>
            </a:br>
            <a:r>
              <a:rPr lang="pl-PL" dirty="0"/>
              <a:t>Katarzyna Roszewska, Karolina Włodarczyk, Marek Wysocki, Jacek Zadrożny, Przemysław Żydok</a:t>
            </a:r>
          </a:p>
        </p:txBody>
      </p:sp>
    </p:spTree>
    <p:extLst>
      <p:ext uri="{BB962C8B-B14F-4D97-AF65-F5344CB8AC3E}">
        <p14:creationId xmlns:p14="http://schemas.microsoft.com/office/powerpoint/2010/main" val="19381265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Inwestycje dla wszystkich,okładka"/>
          <p:cNvSpPr>
            <a:spLocks noGrp="1"/>
          </p:cNvSpPr>
          <p:nvPr>
            <p:ph type="title"/>
          </p:nvPr>
        </p:nvSpPr>
        <p:spPr/>
        <p:txBody>
          <a:bodyPr/>
          <a:lstStyle/>
          <a:p>
            <a:r>
              <a:rPr lang="pl-PL" smtClean="0"/>
              <a:t>Inwestycje dla wszystkich</a:t>
            </a:r>
            <a:endParaRPr lang="pl-PL" dirty="0"/>
          </a:p>
        </p:txBody>
      </p:sp>
      <p:pic>
        <p:nvPicPr>
          <p:cNvPr id="4" name="Symbol zastępczy zawartości 3" descr="okładka,inwestycjedla wszystki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0002" y="539477"/>
            <a:ext cx="3308335" cy="4679950"/>
          </a:xfrm>
        </p:spPr>
      </p:pic>
      <p:sp>
        <p:nvSpPr>
          <p:cNvPr id="6" name="Prostokąt 5"/>
          <p:cNvSpPr/>
          <p:nvPr/>
        </p:nvSpPr>
        <p:spPr>
          <a:xfrm>
            <a:off x="665386" y="2771725"/>
            <a:ext cx="4365652" cy="1754326"/>
          </a:xfrm>
          <a:prstGeom prst="rect">
            <a:avLst/>
          </a:prstGeom>
        </p:spPr>
        <p:txBody>
          <a:bodyPr wrap="square">
            <a:spAutoFit/>
          </a:bodyPr>
          <a:lstStyle/>
          <a:p>
            <a:r>
              <a:rPr lang="pl-PL" b="1" dirty="0"/>
              <a:t>Jak zaplanować inwestycje dostępną </a:t>
            </a:r>
            <a:br>
              <a:rPr lang="pl-PL" b="1" dirty="0"/>
            </a:br>
            <a:r>
              <a:rPr lang="pl-PL" b="1" dirty="0"/>
              <a:t>dla wszystkich? Standard minimum dostępności budynków, dróg, chodników i środków transportu dla osób z różnymi niepełnosprawnościami.</a:t>
            </a:r>
          </a:p>
          <a:p>
            <a:r>
              <a:rPr lang="pl-PL" dirty="0"/>
              <a:t>Łódź, luty 2016</a:t>
            </a:r>
          </a:p>
        </p:txBody>
      </p:sp>
    </p:spTree>
    <p:extLst>
      <p:ext uri="{BB962C8B-B14F-4D97-AF65-F5344CB8AC3E}">
        <p14:creationId xmlns:p14="http://schemas.microsoft.com/office/powerpoint/2010/main" val="29059464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Włącznik</a:t>
            </a:r>
            <a:endParaRPr lang="pl-PL" dirty="0"/>
          </a:p>
        </p:txBody>
      </p:sp>
      <p:sp>
        <p:nvSpPr>
          <p:cNvPr id="3" name="Symbol zastępczy zawartości 2"/>
          <p:cNvSpPr>
            <a:spLocks noGrp="1"/>
          </p:cNvSpPr>
          <p:nvPr>
            <p:ph idx="1"/>
          </p:nvPr>
        </p:nvSpPr>
        <p:spPr>
          <a:xfrm>
            <a:off x="953418" y="2278717"/>
            <a:ext cx="8640382" cy="4680002"/>
          </a:xfrm>
        </p:spPr>
        <p:txBody>
          <a:bodyPr/>
          <a:lstStyle/>
          <a:p>
            <a:r>
              <a:rPr lang="pl-PL" dirty="0" smtClean="0"/>
              <a:t>Włącznik - projektowanie bez barier</a:t>
            </a:r>
          </a:p>
          <a:p>
            <a:r>
              <a:rPr lang="pl-PL" dirty="0" smtClean="0"/>
              <a:t>Autor: Kamil Kowalski</a:t>
            </a:r>
          </a:p>
          <a:p>
            <a:r>
              <a:rPr lang="pl-PL" dirty="0" smtClean="0"/>
              <a:t>Wydawca: Fundacja Integracja, Warszawa, 2017</a:t>
            </a:r>
          </a:p>
          <a:p>
            <a:r>
              <a:rPr lang="pl-PL" dirty="0" smtClean="0"/>
              <a:t>Partner: </a:t>
            </a:r>
            <a:r>
              <a:rPr lang="pl-PL" dirty="0" err="1" smtClean="0"/>
              <a:t>Skanska</a:t>
            </a:r>
            <a:r>
              <a:rPr lang="pl-PL" dirty="0" smtClean="0"/>
              <a:t> </a:t>
            </a:r>
            <a:r>
              <a:rPr lang="pl-PL" dirty="0" err="1" smtClean="0"/>
              <a:t>Property</a:t>
            </a:r>
            <a:r>
              <a:rPr lang="pl-PL" dirty="0" smtClean="0"/>
              <a:t> Poland </a:t>
            </a:r>
          </a:p>
          <a:p>
            <a:r>
              <a:rPr lang="pl-PL" dirty="0" smtClean="0"/>
              <a:t>Redakcja: Tomasz </a:t>
            </a:r>
            <a:r>
              <a:rPr lang="pl-PL" dirty="0" err="1" smtClean="0"/>
              <a:t>Pisarzewski</a:t>
            </a:r>
            <a:r>
              <a:rPr lang="pl-PL" dirty="0" smtClean="0"/>
              <a:t>, opracowanie graficzne: Tomek Domański i Mikołaj </a:t>
            </a:r>
            <a:r>
              <a:rPr lang="pl-PL" dirty="0" err="1" smtClean="0"/>
              <a:t>Olizar</a:t>
            </a:r>
            <a:r>
              <a:rPr lang="pl-PL" dirty="0" smtClean="0"/>
              <a:t>-Zakrzewski</a:t>
            </a:r>
          </a:p>
          <a:p>
            <a:r>
              <a:rPr lang="pl-PL" dirty="0" smtClean="0"/>
              <a:t>Zespół projektowy: Joanna </a:t>
            </a:r>
            <a:r>
              <a:rPr lang="pl-PL" dirty="0" err="1" smtClean="0"/>
              <a:t>Ejsmont</a:t>
            </a:r>
            <a:r>
              <a:rPr lang="pl-PL" dirty="0" smtClean="0"/>
              <a:t>, Jarosław Bogucki, Monika Okrasa, Tomasz </a:t>
            </a:r>
            <a:r>
              <a:rPr lang="pl-PL" dirty="0" err="1" smtClean="0"/>
              <a:t>Pisarzewski</a:t>
            </a:r>
            <a:r>
              <a:rPr lang="pl-PL" dirty="0" smtClean="0"/>
              <a:t>, współpraca: Adam </a:t>
            </a:r>
            <a:r>
              <a:rPr lang="pl-PL" dirty="0" err="1" smtClean="0"/>
              <a:t>Buśko</a:t>
            </a:r>
            <a:r>
              <a:rPr lang="pl-PL" dirty="0" smtClean="0"/>
              <a:t> i Weronika Marciniak</a:t>
            </a:r>
            <a:endParaRPr lang="pl-PL" dirty="0"/>
          </a:p>
        </p:txBody>
      </p:sp>
      <p:pic>
        <p:nvPicPr>
          <p:cNvPr id="5" name="Obraz 4" descr="włącznik, okładk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042" y="370140"/>
            <a:ext cx="2058191" cy="3518509"/>
          </a:xfrm>
          <a:prstGeom prst="rect">
            <a:avLst/>
          </a:prstGeom>
        </p:spPr>
      </p:pic>
    </p:spTree>
    <p:extLst>
      <p:ext uri="{BB962C8B-B14F-4D97-AF65-F5344CB8AC3E}">
        <p14:creationId xmlns:p14="http://schemas.microsoft.com/office/powerpoint/2010/main" val="33835171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Branżowe/regionalne </a:t>
            </a:r>
            <a:r>
              <a:rPr lang="pl-PL" dirty="0" err="1" smtClean="0"/>
              <a:t>stnandardy</a:t>
            </a:r>
            <a:r>
              <a:rPr lang="pl-PL" dirty="0" smtClean="0"/>
              <a:t>:</a:t>
            </a:r>
            <a:endParaRPr lang="pl-PL" dirty="0"/>
          </a:p>
        </p:txBody>
      </p:sp>
      <p:sp>
        <p:nvSpPr>
          <p:cNvPr id="7" name="Symbol zastępczy tekstu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85750" indent="-285750">
              <a:buFont typeface="Arial" panose="020B0604020202020204" pitchFamily="34" charset="0"/>
              <a:buChar char="•"/>
            </a:pPr>
            <a:r>
              <a:rPr lang="pl-PL" dirty="0" smtClean="0"/>
              <a:t>Standar dostępności POZ, szpitali</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smtClean="0"/>
              <a:t>Standard dostępności </a:t>
            </a:r>
            <a:r>
              <a:rPr lang="pl-PL" dirty="0" err="1" smtClean="0"/>
              <a:t>szkół,sądu</a:t>
            </a:r>
            <a:r>
              <a:rPr lang="pl-PL" dirty="0" smtClean="0"/>
              <a:t>…</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smtClean="0"/>
              <a:t>Za chwilę powstanie uniwersalny i stopniowalny Model Dostępnego Samorządu</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smtClean="0"/>
              <a:t>Standardy dostępności mają np. Warszawa, Gdynia, Łódź, Wrocław  i wiele innych miejscowości</a:t>
            </a:r>
            <a:endParaRPr lang="pl-PL" dirty="0"/>
          </a:p>
        </p:txBody>
      </p:sp>
    </p:spTree>
    <p:extLst>
      <p:ext uri="{BB962C8B-B14F-4D97-AF65-F5344CB8AC3E}">
        <p14:creationId xmlns:p14="http://schemas.microsoft.com/office/powerpoint/2010/main" val="5772827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
            </a:r>
            <a:br>
              <a:rPr lang="pl-PL" dirty="0" smtClean="0"/>
            </a:br>
            <a:r>
              <a:rPr lang="pl-PL" sz="2800" dirty="0" smtClean="0"/>
              <a:t>Dobre praktyki</a:t>
            </a:r>
            <a:endParaRPr lang="pl-PL" sz="2800" dirty="0"/>
          </a:p>
        </p:txBody>
      </p:sp>
      <p:sp>
        <p:nvSpPr>
          <p:cNvPr id="7" name="Podtytuł 6"/>
          <p:cNvSpPr>
            <a:spLocks noGrp="1"/>
          </p:cNvSpPr>
          <p:nvPr>
            <p:ph type="subTitle" idx="1"/>
          </p:nvPr>
        </p:nvSpPr>
        <p:spPr/>
        <p:txBody>
          <a:bodyPr/>
          <a:lstStyle/>
          <a:p>
            <a:endParaRPr lang="pl-PL"/>
          </a:p>
        </p:txBody>
      </p:sp>
    </p:spTree>
    <p:extLst>
      <p:ext uri="{BB962C8B-B14F-4D97-AF65-F5344CB8AC3E}">
        <p14:creationId xmlns:p14="http://schemas.microsoft.com/office/powerpoint/2010/main" val="90483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O</a:t>
            </a:r>
            <a:r>
              <a:rPr lang="pl-PL" dirty="0" smtClean="0"/>
              <a:t>toczenie budynku</a:t>
            </a:r>
            <a:endParaRPr lang="pl-PL" dirty="0"/>
          </a:p>
        </p:txBody>
      </p:sp>
      <p:sp>
        <p:nvSpPr>
          <p:cNvPr id="7" name="Symbol zastępczy tekstu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285750" indent="-285750">
              <a:buFont typeface="Arial" panose="020B0604020202020204" pitchFamily="34" charset="0"/>
              <a:buChar char="•"/>
            </a:pPr>
            <a:r>
              <a:rPr lang="pl-PL" dirty="0" smtClean="0"/>
              <a:t>w przypadku kompleksu budynków – klarowny system informacji nawigujących;</a:t>
            </a:r>
          </a:p>
          <a:p>
            <a:pPr marL="285750" indent="-285750">
              <a:buFont typeface="Arial" panose="020B0604020202020204" pitchFamily="34" charset="0"/>
              <a:buChar char="•"/>
            </a:pPr>
            <a:r>
              <a:rPr lang="pl-PL" dirty="0" smtClean="0"/>
              <a:t>oprócz strzałek i tablic - systemy prowadzenia, </a:t>
            </a:r>
            <a:br>
              <a:rPr lang="pl-PL" dirty="0" smtClean="0"/>
            </a:br>
            <a:r>
              <a:rPr lang="pl-PL" dirty="0" smtClean="0"/>
              <a:t>wypukłe mapy oraz naklejki stóp pokazujące drogę;</a:t>
            </a:r>
          </a:p>
          <a:p>
            <a:pPr marL="285750" indent="-285750">
              <a:buFont typeface="Arial" panose="020B0604020202020204" pitchFamily="34" charset="0"/>
              <a:buChar char="•"/>
            </a:pPr>
            <a:r>
              <a:rPr lang="pl-PL" dirty="0" smtClean="0"/>
              <a:t>informacja o tym, co znajduje się w budynku – </a:t>
            </a:r>
            <a:br>
              <a:rPr lang="pl-PL" dirty="0" smtClean="0"/>
            </a:br>
            <a:r>
              <a:rPr lang="pl-PL" dirty="0" smtClean="0"/>
              <a:t>również alfabetem Braille’a;</a:t>
            </a:r>
          </a:p>
          <a:p>
            <a:pPr marL="285750" indent="-285750">
              <a:buFont typeface="Arial" panose="020B0604020202020204" pitchFamily="34" charset="0"/>
              <a:buChar char="•"/>
            </a:pPr>
            <a:r>
              <a:rPr lang="pl-PL" dirty="0" smtClean="0"/>
              <a:t>miejsca postojowe dla osób z niepełnosprawnością </a:t>
            </a:r>
            <a:br>
              <a:rPr lang="pl-PL" dirty="0" smtClean="0"/>
            </a:br>
            <a:r>
              <a:rPr lang="pl-PL" dirty="0" smtClean="0"/>
              <a:t>w pobliżu wejścia do budynku, pozbawione ograniczeń terenowych;</a:t>
            </a:r>
          </a:p>
          <a:p>
            <a:pPr marL="285750" indent="-285750">
              <a:buFont typeface="Arial" panose="020B0604020202020204" pitchFamily="34" charset="0"/>
              <a:buChar char="•"/>
            </a:pPr>
            <a:r>
              <a:rPr lang="pl-PL" dirty="0" smtClean="0"/>
              <a:t>miejsca postojowe dla osób ze szczególnymi potrzebami (np. dla rodzin z małymi dziećmi) oznaczone innym kolorem/piktogramem.</a:t>
            </a:r>
            <a:endParaRPr lang="pl-PL" dirty="0"/>
          </a:p>
        </p:txBody>
      </p:sp>
    </p:spTree>
    <p:extLst>
      <p:ext uri="{BB962C8B-B14F-4D97-AF65-F5344CB8AC3E}">
        <p14:creationId xmlns:p14="http://schemas.microsoft.com/office/powerpoint/2010/main" val="24406204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mtClean="0"/>
              <a:t>Liderzy Dostępności 2022 (1)</a:t>
            </a:r>
            <a:endParaRPr lang="pl-PL" dirty="0"/>
          </a:p>
        </p:txBody>
      </p:sp>
      <p:sp>
        <p:nvSpPr>
          <p:cNvPr id="7" name="Symbol zastępczy tekstu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pl-PL" dirty="0" smtClean="0"/>
              <a:t>Coroczny Konkurs Architektoniczno-Urbanistyczny </a:t>
            </a:r>
            <a:br>
              <a:rPr lang="pl-PL" dirty="0" smtClean="0"/>
            </a:br>
            <a:r>
              <a:rPr lang="pl-PL" dirty="0" smtClean="0"/>
              <a:t>Fundacji Integracja i Towarzystwa Urbanistów Polskich </a:t>
            </a:r>
            <a:br>
              <a:rPr lang="pl-PL" dirty="0" smtClean="0"/>
            </a:br>
            <a:r>
              <a:rPr lang="pl-PL" dirty="0" smtClean="0"/>
              <a:t>pod patronatem Prezydenta RP </a:t>
            </a:r>
          </a:p>
          <a:p>
            <a:r>
              <a:rPr lang="pl-PL" dirty="0" smtClean="0"/>
              <a:t>Grand Prix 2022: Dom Pomocy Społecznej nr 1, Poznań </a:t>
            </a:r>
          </a:p>
          <a:p>
            <a:r>
              <a:rPr lang="pl-PL" dirty="0" smtClean="0"/>
              <a:t>Przestrzeń publiczna – dwie nagrody ex aequo: Browary Warszawskie, Warszawa oraz Trasa Turystyczna od Kopy do Równi pod Śnieżką</a:t>
            </a:r>
          </a:p>
          <a:p>
            <a:r>
              <a:rPr lang="pl-PL" dirty="0" smtClean="0"/>
              <a:t>Duży obiekt użyteczności publicznej: Środowiskowa Biblioteka Nauk Ścisłych i Technicznych Politechniki Wrocławskiej, wyróżnienie Dworzec autobusowy w Kielcach</a:t>
            </a:r>
          </a:p>
          <a:p>
            <a:r>
              <a:rPr lang="pl-PL" dirty="0" smtClean="0"/>
              <a:t>Obiekt usług lokalnych:  Szkoła Podstawowa nr 400 w Wilanowie, Warszawa</a:t>
            </a:r>
          </a:p>
          <a:p>
            <a:r>
              <a:rPr lang="pl-PL" dirty="0" smtClean="0"/>
              <a:t> Obiekt biurowo-handlowy:  wyróżnienie Centrum Południe, Wrocław</a:t>
            </a:r>
            <a:endParaRPr lang="pl-PL" dirty="0"/>
          </a:p>
        </p:txBody>
      </p:sp>
      <p:pic>
        <p:nvPicPr>
          <p:cNvPr id="2" name="Obraz 1" descr="logo: lider dostępnośc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907" y="-527"/>
            <a:ext cx="1889782" cy="994622"/>
          </a:xfrm>
          <a:prstGeom prst="rect">
            <a:avLst/>
          </a:prstGeom>
        </p:spPr>
      </p:pic>
    </p:spTree>
    <p:extLst>
      <p:ext uri="{BB962C8B-B14F-4D97-AF65-F5344CB8AC3E}">
        <p14:creationId xmlns:p14="http://schemas.microsoft.com/office/powerpoint/2010/main" val="37213304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mtClean="0"/>
              <a:t>Liderzy Dostępności 2022 (2)</a:t>
            </a:r>
            <a:endParaRPr lang="pl-PL" dirty="0"/>
          </a:p>
        </p:txBody>
      </p:sp>
      <p:sp>
        <p:nvSpPr>
          <p:cNvPr id="7" name="Symbol zastępczy tekstu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pl-PL" dirty="0" smtClean="0"/>
              <a:t>Obiekt mieszkalny/hotelowy: Dom Pomocy Społecznej nr 1 w Poznaniu, wyróżnienie Zespół budynków wielorodzinnych w Toruniu, ul. Okólna, wyróżnienie Przebudowa strefy wejścia w bloku z lat 80., Jelenia Góra</a:t>
            </a:r>
          </a:p>
          <a:p>
            <a:r>
              <a:rPr lang="pl-PL" dirty="0" smtClean="0"/>
              <a:t>Obiekt zabytkowy: Teatr Baj, Warszawa, wyróżnienie Kamienica Wielopokoleniowa, Warszawa</a:t>
            </a:r>
          </a:p>
          <a:p>
            <a:r>
              <a:rPr lang="pl-PL" dirty="0" smtClean="0"/>
              <a:t>Wyróżnienie specjalne: Zakład Ubezpieczeń Społecznych</a:t>
            </a:r>
          </a:p>
          <a:p>
            <a:r>
              <a:rPr lang="pl-PL" dirty="0" smtClean="0"/>
              <a:t>Architekt/urbanista: prof. Ewa Kuryłowicz</a:t>
            </a:r>
          </a:p>
          <a:p>
            <a:endParaRPr lang="pl-PL" dirty="0" smtClean="0"/>
          </a:p>
          <a:p>
            <a:endParaRPr lang="pl-PL" dirty="0"/>
          </a:p>
        </p:txBody>
      </p:sp>
      <p:pic>
        <p:nvPicPr>
          <p:cNvPr id="2" name="Obraz 1" descr="logo: lider dostępnośc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907" y="-527"/>
            <a:ext cx="1889782" cy="994622"/>
          </a:xfrm>
          <a:prstGeom prst="rect">
            <a:avLst/>
          </a:prstGeom>
        </p:spPr>
      </p:pic>
    </p:spTree>
    <p:extLst>
      <p:ext uri="{BB962C8B-B14F-4D97-AF65-F5344CB8AC3E}">
        <p14:creationId xmlns:p14="http://schemas.microsoft.com/office/powerpoint/2010/main" val="24672707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a:t>
            </a:r>
            <a:r>
              <a:rPr lang="pl-PL" dirty="0" smtClean="0"/>
              <a:t>rganizacje pozarządowe</a:t>
            </a:r>
            <a:endParaRPr lang="pl-PL" dirty="0"/>
          </a:p>
        </p:txBody>
      </p:sp>
      <p:sp>
        <p:nvSpPr>
          <p:cNvPr id="3" name="Symbol zastępczy zawartości 2"/>
          <p:cNvSpPr>
            <a:spLocks noGrp="1"/>
          </p:cNvSpPr>
          <p:nvPr>
            <p:ph idx="1"/>
          </p:nvPr>
        </p:nvSpPr>
        <p:spPr/>
        <p:txBody>
          <a:bodyPr/>
          <a:lstStyle/>
          <a:p>
            <a:r>
              <a:rPr lang="pl-PL" smtClean="0"/>
              <a:t>Portal Niepelnosprawnik.pl - innowacyjna, wielokrotnie nagradzana, jedyna tego rodzaju baza danych w Polsce. </a:t>
            </a:r>
          </a:p>
          <a:p>
            <a:r>
              <a:rPr lang="pl-PL" smtClean="0"/>
              <a:t>Od 2008 szeroko rozumiana dostępność przestrzeni publicznej. </a:t>
            </a:r>
          </a:p>
          <a:p>
            <a:r>
              <a:rPr lang="pl-PL" smtClean="0"/>
              <a:t>Pomaga osobom z niepełnosprawnościami znaleźć usługi blisko domu. </a:t>
            </a:r>
          </a:p>
          <a:p>
            <a:endParaRPr lang="pl-PL" dirty="0"/>
          </a:p>
        </p:txBody>
      </p:sp>
    </p:spTree>
    <p:extLst>
      <p:ext uri="{BB962C8B-B14F-4D97-AF65-F5344CB8AC3E}">
        <p14:creationId xmlns:p14="http://schemas.microsoft.com/office/powerpoint/2010/main" val="117951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www.niepelnosprawnik.pl</a:t>
            </a:r>
            <a:endParaRPr lang="pl-PL" dirty="0"/>
          </a:p>
        </p:txBody>
      </p:sp>
      <p:sp>
        <p:nvSpPr>
          <p:cNvPr id="3" name="Symbol zastępczy zawartości 2"/>
          <p:cNvSpPr>
            <a:spLocks noGrp="1"/>
          </p:cNvSpPr>
          <p:nvPr>
            <p:ph idx="1"/>
          </p:nvPr>
        </p:nvSpPr>
        <p:spPr/>
        <p:txBody>
          <a:bodyPr/>
          <a:lstStyle/>
          <a:p>
            <a:r>
              <a:rPr lang="pl-PL" smtClean="0"/>
              <a:t>Audyty miejsc publicznych dostępnych dla osób </a:t>
            </a:r>
            <a:br>
              <a:rPr lang="pl-PL" smtClean="0"/>
            </a:br>
            <a:r>
              <a:rPr lang="pl-PL" smtClean="0"/>
              <a:t>z niepełnosprawnościami. </a:t>
            </a:r>
          </a:p>
          <a:p>
            <a:r>
              <a:rPr lang="pl-PL" smtClean="0"/>
              <a:t>Audyty dostępności także dla Państwowego Funduszu Rehabilitacji Osób Niepełnosprawnych, Narodowego Funduszu Zdrowia, banku Santander, gmin i Powiatów, spółdzielni mieszkaniowych.</a:t>
            </a:r>
          </a:p>
          <a:p>
            <a:r>
              <a:rPr lang="pl-PL" smtClean="0"/>
              <a:t>Dane o dostępności.</a:t>
            </a:r>
          </a:p>
          <a:p>
            <a:endParaRPr lang="pl-PL" dirty="0"/>
          </a:p>
        </p:txBody>
      </p:sp>
    </p:spTree>
    <p:extLst>
      <p:ext uri="{BB962C8B-B14F-4D97-AF65-F5344CB8AC3E}">
        <p14:creationId xmlns:p14="http://schemas.microsoft.com/office/powerpoint/2010/main" val="20130248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t>
            </a:r>
            <a:r>
              <a:rPr lang="pl-PL" dirty="0" smtClean="0"/>
              <a:t>entrum dostępności</a:t>
            </a:r>
            <a:endParaRPr lang="pl-PL" dirty="0"/>
          </a:p>
        </p:txBody>
      </p:sp>
      <p:sp>
        <p:nvSpPr>
          <p:cNvPr id="3" name="Symbol zastępczy zawartości 2"/>
          <p:cNvSpPr>
            <a:spLocks noGrp="1"/>
          </p:cNvSpPr>
          <p:nvPr>
            <p:ph idx="1"/>
          </p:nvPr>
        </p:nvSpPr>
        <p:spPr/>
        <p:txBody>
          <a:bodyPr/>
          <a:lstStyle/>
          <a:p>
            <a:r>
              <a:rPr lang="pl-PL" smtClean="0"/>
              <a:t>Portal Centrumdostepnosci.pl</a:t>
            </a:r>
          </a:p>
          <a:p>
            <a:r>
              <a:rPr lang="pl-PL" smtClean="0"/>
              <a:t>Zebrana w jednym miejscu rozproszona wiedzę </a:t>
            </a:r>
            <a:br>
              <a:rPr lang="pl-PL" smtClean="0"/>
            </a:br>
            <a:r>
              <a:rPr lang="pl-PL" smtClean="0"/>
              <a:t>o dostępności. </a:t>
            </a:r>
          </a:p>
          <a:p>
            <a:r>
              <a:rPr lang="pl-PL" smtClean="0"/>
              <a:t>Akty prawne, informacje praktyczne, filmy, opracowania, a także mniej poważne publikacje przybliżające i przedstawiające dostępność </a:t>
            </a:r>
            <a:br>
              <a:rPr lang="pl-PL" smtClean="0"/>
            </a:br>
            <a:r>
              <a:rPr lang="pl-PL" smtClean="0"/>
              <a:t>jako narzędzie równości i włączania osób </a:t>
            </a:r>
            <a:br>
              <a:rPr lang="pl-PL" smtClean="0"/>
            </a:br>
            <a:r>
              <a:rPr lang="pl-PL" smtClean="0"/>
              <a:t>z niepełnosprawnością do codziennego życia.</a:t>
            </a:r>
          </a:p>
          <a:p>
            <a:endParaRPr lang="pl-PL" dirty="0"/>
          </a:p>
        </p:txBody>
      </p:sp>
    </p:spTree>
    <p:extLst>
      <p:ext uri="{BB962C8B-B14F-4D97-AF65-F5344CB8AC3E}">
        <p14:creationId xmlns:p14="http://schemas.microsoft.com/office/powerpoint/2010/main" val="12012986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Dziękuję za uwagę</a:t>
            </a:r>
            <a:endParaRPr lang="pl-PL" sz="2800" dirty="0"/>
          </a:p>
        </p:txBody>
      </p:sp>
      <p:sp>
        <p:nvSpPr>
          <p:cNvPr id="7" name="Podtytuł 6"/>
          <p:cNvSpPr>
            <a:spLocks noGrp="1"/>
          </p:cNvSpPr>
          <p:nvPr>
            <p:ph type="subTitle" idx="1"/>
          </p:nvPr>
        </p:nvSpPr>
        <p:spPr/>
        <p:txBody>
          <a:bodyPr/>
          <a:lstStyle/>
          <a:p>
            <a:endParaRPr lang="pl-PL"/>
          </a:p>
        </p:txBody>
      </p:sp>
    </p:spTree>
    <p:extLst>
      <p:ext uri="{BB962C8B-B14F-4D97-AF65-F5344CB8AC3E}">
        <p14:creationId xmlns:p14="http://schemas.microsoft.com/office/powerpoint/2010/main" val="219125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K</a:t>
            </a:r>
            <a:r>
              <a:rPr lang="pl-PL" dirty="0" smtClean="0"/>
              <a:t>omunikacja piesza (1)</a:t>
            </a:r>
            <a:endParaRPr lang="pl-PL" dirty="0"/>
          </a:p>
        </p:txBody>
      </p:sp>
      <p:sp>
        <p:nvSpPr>
          <p:cNvPr id="2" name="Symbol zastępczy zawartości 1"/>
          <p:cNvSpPr>
            <a:spLocks noGrp="1"/>
          </p:cNvSpPr>
          <p:nvPr>
            <p:ph idx="1"/>
          </p:nvPr>
        </p:nvSpPr>
        <p:spPr/>
        <p:txBody>
          <a:bodyPr/>
          <a:lstStyle/>
          <a:p>
            <a:pPr marL="285750" indent="-285750">
              <a:buFont typeface="Arial" panose="020B0604020202020204" pitchFamily="34" charset="0"/>
              <a:buChar char="•"/>
            </a:pPr>
            <a:r>
              <a:rPr lang="pl-PL" dirty="0" smtClean="0"/>
              <a:t>ciągłość, wczesna informacja o konieczności drogi alternatywnej;</a:t>
            </a:r>
          </a:p>
          <a:p>
            <a:pPr marL="285750" indent="-285750">
              <a:buFont typeface="Arial" panose="020B0604020202020204" pitchFamily="34" charset="0"/>
              <a:buChar char="•"/>
            </a:pPr>
            <a:r>
              <a:rPr lang="pl-PL" dirty="0" smtClean="0"/>
              <a:t>czytelność układu;</a:t>
            </a:r>
          </a:p>
          <a:p>
            <a:pPr marL="285750" indent="-285750">
              <a:buFont typeface="Arial" panose="020B0604020202020204" pitchFamily="34" charset="0"/>
              <a:buChar char="•"/>
            </a:pPr>
            <a:r>
              <a:rPr lang="pl-PL" dirty="0" smtClean="0"/>
              <a:t>integracja ruchu osób sprawnych i z ograniczeniami poruszania;</a:t>
            </a:r>
          </a:p>
          <a:p>
            <a:pPr marL="285750" indent="-285750">
              <a:buFont typeface="Arial" panose="020B0604020202020204" pitchFamily="34" charset="0"/>
              <a:buChar char="•"/>
            </a:pPr>
            <a:r>
              <a:rPr lang="pl-PL" dirty="0" smtClean="0"/>
              <a:t>minimalizowanie odległości;</a:t>
            </a:r>
          </a:p>
          <a:p>
            <a:pPr marL="285750" indent="-285750">
              <a:buFont typeface="Arial" panose="020B0604020202020204" pitchFamily="34" charset="0"/>
              <a:buChar char="•"/>
            </a:pPr>
            <a:r>
              <a:rPr lang="pl-PL" dirty="0" smtClean="0"/>
              <a:t>powiązanie z ukształtowaniem terenu i położeniem głównych ciągów komunikacji oraz przystanków transportu publicznego;</a:t>
            </a:r>
            <a:endParaRPr lang="pl-PL" dirty="0"/>
          </a:p>
        </p:txBody>
      </p:sp>
    </p:spTree>
    <p:extLst>
      <p:ext uri="{BB962C8B-B14F-4D97-AF65-F5344CB8AC3E}">
        <p14:creationId xmlns:p14="http://schemas.microsoft.com/office/powerpoint/2010/main" val="57169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K</a:t>
            </a:r>
            <a:r>
              <a:rPr lang="pl-PL" dirty="0" smtClean="0"/>
              <a:t>omunikacja piesza (2)</a:t>
            </a:r>
            <a:endParaRPr lang="pl-PL" dirty="0"/>
          </a:p>
        </p:txBody>
      </p:sp>
      <p:sp>
        <p:nvSpPr>
          <p:cNvPr id="2" name="Symbol zastępczy zawartości 1"/>
          <p:cNvSpPr>
            <a:spLocks noGrp="1"/>
          </p:cNvSpPr>
          <p:nvPr>
            <p:ph idx="1"/>
          </p:nvPr>
        </p:nvSpPr>
        <p:spPr/>
        <p:txBody>
          <a:bodyPr/>
          <a:lstStyle/>
          <a:p>
            <a:pPr marL="285750" indent="-285750">
              <a:buFont typeface="Arial" panose="020B0604020202020204" pitchFamily="34" charset="0"/>
              <a:buChar char="•"/>
            </a:pPr>
            <a:r>
              <a:rPr lang="pl-PL" dirty="0" smtClean="0"/>
              <a:t>różnicowanie trudności dojścia; </a:t>
            </a:r>
          </a:p>
          <a:p>
            <a:pPr marL="285750" indent="-285750">
              <a:buFont typeface="Arial" panose="020B0604020202020204" pitchFamily="34" charset="0"/>
              <a:buChar char="•"/>
            </a:pPr>
            <a:r>
              <a:rPr lang="pl-PL" dirty="0" smtClean="0"/>
              <a:t>powtarzalność (unifikacja) rozwiązań;</a:t>
            </a:r>
          </a:p>
          <a:p>
            <a:pPr marL="285750" indent="-285750">
              <a:buFont typeface="Arial" panose="020B0604020202020204" pitchFamily="34" charset="0"/>
              <a:buChar char="•"/>
            </a:pPr>
            <a:r>
              <a:rPr lang="pl-PL" dirty="0" smtClean="0"/>
              <a:t>zachowanie hierarchii: </a:t>
            </a:r>
            <a:br>
              <a:rPr lang="pl-PL" dirty="0" smtClean="0"/>
            </a:br>
            <a:r>
              <a:rPr lang="pl-PL" dirty="0" smtClean="0"/>
              <a:t>pieszy/ rowerzysta/ transport publiczny/ transport indywidualny; </a:t>
            </a:r>
          </a:p>
          <a:p>
            <a:pPr marL="285750" indent="-285750">
              <a:buFont typeface="Arial" panose="020B0604020202020204" pitchFamily="34" charset="0"/>
              <a:buChar char="•"/>
            </a:pPr>
            <a:r>
              <a:rPr lang="pl-PL" dirty="0" smtClean="0"/>
              <a:t>dostęp do zróżnicowanej oferty usług, przestrzeni zielonych </a:t>
            </a:r>
            <a:br>
              <a:rPr lang="pl-PL" dirty="0" smtClean="0"/>
            </a:br>
            <a:r>
              <a:rPr lang="pl-PL" dirty="0" smtClean="0"/>
              <a:t>i miejsc rekreacyjnych. </a:t>
            </a:r>
            <a:endParaRPr lang="pl-PL" dirty="0"/>
          </a:p>
        </p:txBody>
      </p:sp>
    </p:spTree>
    <p:extLst>
      <p:ext uri="{BB962C8B-B14F-4D97-AF65-F5344CB8AC3E}">
        <p14:creationId xmlns:p14="http://schemas.microsoft.com/office/powerpoint/2010/main" val="272888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rodzaje  nawierzch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1" y="3675467"/>
            <a:ext cx="4843792" cy="219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ytuł 5"/>
          <p:cNvSpPr>
            <a:spLocks noGrp="1"/>
          </p:cNvSpPr>
          <p:nvPr>
            <p:ph type="title"/>
          </p:nvPr>
        </p:nvSpPr>
        <p:spPr/>
        <p:txBody>
          <a:bodyPr/>
          <a:lstStyle/>
          <a:p>
            <a:r>
              <a:rPr lang="pl-PL" dirty="0"/>
              <a:t>N</a:t>
            </a:r>
            <a:r>
              <a:rPr lang="pl-PL" dirty="0" smtClean="0"/>
              <a:t>awierzchnie</a:t>
            </a:r>
            <a:endParaRPr lang="pl-PL" dirty="0"/>
          </a:p>
        </p:txBody>
      </p:sp>
      <p:sp>
        <p:nvSpPr>
          <p:cNvPr id="5" name="Symbol zastępczy zawartości 4"/>
          <p:cNvSpPr>
            <a:spLocks noGrp="1"/>
          </p:cNvSpPr>
          <p:nvPr>
            <p:ph idx="1"/>
          </p:nvPr>
        </p:nvSpPr>
        <p:spPr>
          <a:xfrm>
            <a:off x="1025525" y="1979837"/>
            <a:ext cx="8640764" cy="3528192"/>
          </a:xfrm>
        </p:spPr>
        <p:txBody>
          <a:bodyPr/>
          <a:lstStyle/>
          <a:p>
            <a:endParaRPr lang="pl-PL" dirty="0"/>
          </a:p>
        </p:txBody>
      </p:sp>
      <p:pic>
        <p:nvPicPr>
          <p:cNvPr id="67586" name="Picture 2" descr="rodzaje  nawierzchni"/>
          <p:cNvPicPr>
            <a:picLocks noChangeAspect="1" noChangeArrowheads="1"/>
          </p:cNvPicPr>
          <p:nvPr/>
        </p:nvPicPr>
        <p:blipFill rotWithShape="1">
          <a:blip r:embed="rId3">
            <a:extLst>
              <a:ext uri="{28A0092B-C50C-407E-A947-70E740481C1C}">
                <a14:useLocalDpi xmlns:a14="http://schemas.microsoft.com/office/drawing/2010/main" val="0"/>
              </a:ext>
            </a:extLst>
          </a:blip>
          <a:srcRect t="27472"/>
          <a:stretch/>
        </p:blipFill>
        <p:spPr bwMode="auto">
          <a:xfrm>
            <a:off x="345251" y="1564588"/>
            <a:ext cx="5066033" cy="169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9" name="Picture 5" descr="rodzaje  nawierzchni"/>
          <p:cNvPicPr>
            <a:picLocks noChangeAspect="1" noChangeArrowheads="1"/>
          </p:cNvPicPr>
          <p:nvPr/>
        </p:nvPicPr>
        <p:blipFill rotWithShape="1">
          <a:blip r:embed="rId4">
            <a:extLst>
              <a:ext uri="{28A0092B-C50C-407E-A947-70E740481C1C}">
                <a14:useLocalDpi xmlns:a14="http://schemas.microsoft.com/office/drawing/2010/main" val="0"/>
              </a:ext>
            </a:extLst>
          </a:blip>
          <a:srcRect l="11724" r="12009"/>
          <a:stretch/>
        </p:blipFill>
        <p:spPr bwMode="auto">
          <a:xfrm>
            <a:off x="5570272" y="3029753"/>
            <a:ext cx="4048150" cy="214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descr="rampy krawężnikowe, wymiary"/>
          <p:cNvSpPr>
            <a:spLocks noGrp="1"/>
          </p:cNvSpPr>
          <p:nvPr>
            <p:ph type="title"/>
          </p:nvPr>
        </p:nvSpPr>
        <p:spPr/>
        <p:txBody>
          <a:bodyPr/>
          <a:lstStyle/>
          <a:p>
            <a:r>
              <a:rPr lang="pl-PL" dirty="0"/>
              <a:t>R</a:t>
            </a:r>
            <a:r>
              <a:rPr lang="pl-PL" dirty="0" smtClean="0"/>
              <a:t>ampy krawężnikowe</a:t>
            </a:r>
            <a:endParaRPr lang="pl-PL" dirty="0"/>
          </a:p>
        </p:txBody>
      </p:sp>
      <p:sp>
        <p:nvSpPr>
          <p:cNvPr id="5" name="Symbol zastępczy zawartości 4"/>
          <p:cNvSpPr>
            <a:spLocks noGrp="1"/>
          </p:cNvSpPr>
          <p:nvPr>
            <p:ph idx="1"/>
          </p:nvPr>
        </p:nvSpPr>
        <p:spPr/>
        <p:txBody>
          <a:bodyPr/>
          <a:lstStyle/>
          <a:p>
            <a:endParaRPr lang="pl-PL"/>
          </a:p>
        </p:txBody>
      </p:sp>
      <p:pic>
        <p:nvPicPr>
          <p:cNvPr id="10242" name="Picture 2" descr="pampy,wyi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610" y="1619597"/>
            <a:ext cx="5540728" cy="445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98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3100" dirty="0" smtClean="0"/>
              <a:t>STANDARDY DOSTĘPNOŚCI DLA POLITYKI SPÓJNOŚCI 2021-2027</a:t>
            </a:r>
            <a:r>
              <a:rPr lang="pl-PL" dirty="0" smtClean="0"/>
              <a:t/>
            </a:r>
            <a:br>
              <a:rPr lang="pl-PL" dirty="0" smtClean="0"/>
            </a:br>
            <a:r>
              <a:rPr lang="pl-PL" dirty="0" smtClean="0"/>
              <a:t/>
            </a:r>
            <a:br>
              <a:rPr lang="pl-PL" dirty="0" smtClean="0"/>
            </a:br>
            <a:endParaRPr lang="pl-PL"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93930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S</a:t>
            </a:r>
            <a:r>
              <a:rPr lang="pl-PL" dirty="0" smtClean="0"/>
              <a:t>ygnalizacja dźwiękowa</a:t>
            </a:r>
            <a:endParaRPr lang="pl-PL" dirty="0"/>
          </a:p>
        </p:txBody>
      </p:sp>
      <p:sp>
        <p:nvSpPr>
          <p:cNvPr id="5" name="Symbol zastępczy zawartości 4"/>
          <p:cNvSpPr>
            <a:spLocks noGrp="1"/>
          </p:cNvSpPr>
          <p:nvPr>
            <p:ph idx="1"/>
          </p:nvPr>
        </p:nvSpPr>
        <p:spPr/>
        <p:txBody>
          <a:bodyPr/>
          <a:lstStyle/>
          <a:p>
            <a:endParaRPr lang="pl-PL"/>
          </a:p>
        </p:txBody>
      </p:sp>
      <p:pic>
        <p:nvPicPr>
          <p:cNvPr id="8194" name="Picture 2" descr="sygnalizacja dźwięko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2" y="1511930"/>
            <a:ext cx="8413801" cy="496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01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S</a:t>
            </a:r>
            <a:r>
              <a:rPr lang="pl-PL" dirty="0" smtClean="0"/>
              <a:t>ygnalizacja dotykowa</a:t>
            </a:r>
            <a:endParaRPr lang="pl-PL" dirty="0"/>
          </a:p>
        </p:txBody>
      </p:sp>
      <p:sp>
        <p:nvSpPr>
          <p:cNvPr id="5" name="Symbol zastępczy zawartości 4"/>
          <p:cNvSpPr>
            <a:spLocks noGrp="1"/>
          </p:cNvSpPr>
          <p:nvPr>
            <p:ph idx="1"/>
          </p:nvPr>
        </p:nvSpPr>
        <p:spPr/>
        <p:txBody>
          <a:bodyPr/>
          <a:lstStyle/>
          <a:p>
            <a:endParaRPr lang="pl-PL"/>
          </a:p>
        </p:txBody>
      </p:sp>
      <p:pic>
        <p:nvPicPr>
          <p:cNvPr id="9218" name="Picture 2" descr="polauwagi,sygnalizacja dotyko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46" y="1979837"/>
            <a:ext cx="8929181" cy="399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75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descr="osoby na wózkach, a piesi i rowery, bezkolizyjność"/>
          <p:cNvSpPr>
            <a:spLocks noGrp="1"/>
          </p:cNvSpPr>
          <p:nvPr>
            <p:ph type="title"/>
          </p:nvPr>
        </p:nvSpPr>
        <p:spPr>
          <a:xfrm>
            <a:off x="1025907" y="719556"/>
            <a:ext cx="8640381" cy="1080001"/>
          </a:xfrm>
        </p:spPr>
        <p:txBody>
          <a:bodyPr/>
          <a:lstStyle/>
          <a:p>
            <a:r>
              <a:rPr lang="pl-PL" dirty="0"/>
              <a:t>O</a:t>
            </a:r>
            <a:r>
              <a:rPr lang="pl-PL" dirty="0" smtClean="0"/>
              <a:t>soby na wózkach, a piesi i rowery</a:t>
            </a:r>
            <a:endParaRPr lang="pl-PL" dirty="0"/>
          </a:p>
        </p:txBody>
      </p:sp>
      <p:sp>
        <p:nvSpPr>
          <p:cNvPr id="5" name="Symbol zastępczy zawartości 4"/>
          <p:cNvSpPr>
            <a:spLocks noGrp="1"/>
          </p:cNvSpPr>
          <p:nvPr>
            <p:ph idx="1"/>
          </p:nvPr>
        </p:nvSpPr>
        <p:spPr/>
        <p:txBody>
          <a:bodyPr/>
          <a:lstStyle/>
          <a:p>
            <a:endParaRPr lang="pl-PL"/>
          </a:p>
        </p:txBody>
      </p:sp>
      <p:pic>
        <p:nvPicPr>
          <p:cNvPr id="7170" name="Picture 2" descr="osoby na wózkach, a piesi i row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38" y="1259557"/>
            <a:ext cx="8577878" cy="531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7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 Transportowy</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169236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p:txBody>
          <a:bodyPr/>
          <a:lstStyle/>
          <a:p>
            <a:r>
              <a:rPr lang="pl-PL" dirty="0" smtClean="0"/>
              <a:t>Standard Transportowy </a:t>
            </a:r>
            <a:endParaRPr lang="pl-PL" dirty="0"/>
          </a:p>
        </p:txBody>
      </p:sp>
      <p:sp>
        <p:nvSpPr>
          <p:cNvPr id="216" name="Google Shape;216;p30"/>
          <p:cNvSpPr txBox="1">
            <a:spLocks noGrp="1"/>
          </p:cNvSpPr>
          <p:nvPr>
            <p:ph idx="1"/>
          </p:nvPr>
        </p:nvSpPr>
        <p:spPr/>
        <p:txBody>
          <a:bodyPr/>
          <a:lstStyle/>
          <a:p>
            <a:r>
              <a:rPr lang="pl-PL" dirty="0" smtClean="0"/>
              <a:t>Standard transportowy dotyczy zapewnienia dostępnego transportu dla wszystkich uczestników projektów:</a:t>
            </a:r>
          </a:p>
          <a:p>
            <a:pPr marL="285750" lvl="0" indent="-285750">
              <a:buFont typeface="Arial" panose="020B0604020202020204" pitchFamily="34" charset="0"/>
              <a:buChar char="•"/>
            </a:pPr>
            <a:r>
              <a:rPr lang="pl-PL" dirty="0" smtClean="0"/>
              <a:t>Pojazdy Dostosowane: Używanie pojazdów przystosowanych do przewozu osób na wózkach inwalidzkich, z odpowiednim wyposażeniem, takim jak rampy czy windy.</a:t>
            </a:r>
          </a:p>
          <a:p>
            <a:pPr marL="285750" lvl="0" indent="-285750">
              <a:buFont typeface="Arial" panose="020B0604020202020204" pitchFamily="34" charset="0"/>
              <a:buChar char="•"/>
            </a:pPr>
            <a:r>
              <a:rPr lang="pl-PL" dirty="0" smtClean="0"/>
              <a:t>Szkolenie Kierowców: Edukacja kierowców w zakresie obsługi osób z niepełnosprawnościami.</a:t>
            </a:r>
          </a:p>
          <a:p>
            <a:pPr marL="285750" indent="-285750">
              <a:buFont typeface="Arial" panose="020B0604020202020204" pitchFamily="34" charset="0"/>
              <a:buChar char="•"/>
            </a:pPr>
            <a:r>
              <a:rPr lang="pl-PL" dirty="0" smtClean="0"/>
              <a:t>Informacja o Transporcie: Udostępnianie informacji o trasach i rozkładach jazdy w formatach dostępnych, takich jak łatwy do czytania tekst, Braille, czy wersje dźwiękowe</a:t>
            </a:r>
            <a:endParaRPr lang="pl-PL" dirty="0"/>
          </a:p>
        </p:txBody>
      </p:sp>
    </p:spTree>
    <p:extLst>
      <p:ext uri="{BB962C8B-B14F-4D97-AF65-F5344CB8AC3E}">
        <p14:creationId xmlns:p14="http://schemas.microsoft.com/office/powerpoint/2010/main" val="3854866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Miejsca parkingowe</a:t>
            </a:r>
            <a:endParaRPr lang="pl-PL" dirty="0"/>
          </a:p>
        </p:txBody>
      </p:sp>
      <p:sp>
        <p:nvSpPr>
          <p:cNvPr id="9" name="Symbol zastępczy zawartości 8"/>
          <p:cNvSpPr>
            <a:spLocks noGrp="1"/>
          </p:cNvSpPr>
          <p:nvPr>
            <p:ph idx="1"/>
          </p:nvPr>
        </p:nvSpPr>
        <p:spPr/>
        <p:txBody>
          <a:bodyPr/>
          <a:lstStyle/>
          <a:p>
            <a:endParaRPr lang="pl-PL"/>
          </a:p>
        </p:txBody>
      </p:sp>
      <p:pic>
        <p:nvPicPr>
          <p:cNvPr id="3" name="Obraz 2" descr="Schematy przedstawiające różne sposoby parkowa przez osoby z niepełnosprawnosciami. Pierwsza ilustracja wskazuje na konieczność miejsca postojowego o wymiarach 510 cm przód, 450 cm bok i 360 cm tył przy parkowaniu na ukos gdzie kierowca jest osobom poruszającom sie na wózku (parkuje bliżej prawej krawędzi). Druga ilustracja wskazuje na parkowanie równoległe do chodnika wymiary zatoczki do parkowania  600 cm wzdłóż samochodu i 260 cm na szerokość. Trzecia ilustracja pokazuje pionowe miejsca postojowe od lewej dla busa dostosowanego do transportu soób poruszajacych sie na wózkach o wymiarach 360 cm x 850 cm gdzie osoby z niepłnoeprawnościami wysiadają tylnimi drzwiami z użyciem platformy, następnie miejsce postojowe o wymiarach 500 x 500 cm gdzie zarówno pasażer jak i kierowca poruszają się na wózku inwalidzkim. Kolejne miejsce postojowe - stosowane najczęściej 360 cm x 500 cm gdzie tylko kierowca jest osoba poruszająca się przy pomocy wózka i parkuje bliżej krawędzi."/>
          <p:cNvPicPr>
            <a:picLocks noChangeAspect="1"/>
          </p:cNvPicPr>
          <p:nvPr/>
        </p:nvPicPr>
        <p:blipFill>
          <a:blip r:embed="rId2"/>
          <a:stretch>
            <a:fillRect/>
          </a:stretch>
        </p:blipFill>
        <p:spPr>
          <a:xfrm>
            <a:off x="3091412" y="1290872"/>
            <a:ext cx="3764759" cy="4849438"/>
          </a:xfrm>
          <a:prstGeom prst="rect">
            <a:avLst/>
          </a:prstGeom>
        </p:spPr>
      </p:pic>
      <p:pic>
        <p:nvPicPr>
          <p:cNvPr id="5" name="Obraz 4" descr="prawidłowo oznaczone na niebiesko miejsce postojowe dla osób z niepełnosprawnosciami. Brak krawężników w dojściu na chodnik. miejsca postojowe oddzielone od chodnika pasem kostki o odmiennej fakturze."/>
          <p:cNvPicPr>
            <a:picLocks noChangeAspect="1"/>
          </p:cNvPicPr>
          <p:nvPr/>
        </p:nvPicPr>
        <p:blipFill>
          <a:blip r:embed="rId3"/>
          <a:stretch>
            <a:fillRect/>
          </a:stretch>
        </p:blipFill>
        <p:spPr>
          <a:xfrm>
            <a:off x="7033164" y="3073743"/>
            <a:ext cx="3461083" cy="2599906"/>
          </a:xfrm>
          <a:prstGeom prst="rect">
            <a:avLst/>
          </a:prstGeom>
        </p:spPr>
      </p:pic>
      <p:pic>
        <p:nvPicPr>
          <p:cNvPr id="7" name="Obraz 6" descr="miejsce postojowe dla osób z niepelnosprawnściami oznaczone na niebiesko. Wyznaczone nieprawidłowo w połowie na chodniku a w połowie na jezdni. Przedzielione krawężnikiem."/>
          <p:cNvPicPr>
            <a:picLocks noChangeAspect="1"/>
          </p:cNvPicPr>
          <p:nvPr/>
        </p:nvPicPr>
        <p:blipFill>
          <a:blip r:embed="rId4"/>
          <a:stretch>
            <a:fillRect/>
          </a:stretch>
        </p:blipFill>
        <p:spPr>
          <a:xfrm>
            <a:off x="-29395" y="3691903"/>
            <a:ext cx="3041196" cy="2023778"/>
          </a:xfrm>
          <a:prstGeom prst="rect">
            <a:avLst/>
          </a:prstGeom>
        </p:spPr>
      </p:pic>
    </p:spTree>
    <p:extLst>
      <p:ext uri="{BB962C8B-B14F-4D97-AF65-F5344CB8AC3E}">
        <p14:creationId xmlns:p14="http://schemas.microsoft.com/office/powerpoint/2010/main" val="4162987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P</a:t>
            </a:r>
            <a:r>
              <a:rPr lang="pl-PL" dirty="0" smtClean="0"/>
              <a:t>arkingi</a:t>
            </a:r>
            <a:endParaRPr lang="pl-PL" dirty="0"/>
          </a:p>
        </p:txBody>
      </p:sp>
      <p:sp>
        <p:nvSpPr>
          <p:cNvPr id="5" name="Symbol zastępczy zawartości 4"/>
          <p:cNvSpPr>
            <a:spLocks noGrp="1"/>
          </p:cNvSpPr>
          <p:nvPr>
            <p:ph idx="1"/>
          </p:nvPr>
        </p:nvSpPr>
        <p:spPr/>
        <p:txBody>
          <a:bodyPr/>
          <a:lstStyle/>
          <a:p>
            <a:endParaRPr lang="pl-PL"/>
          </a:p>
        </p:txBody>
      </p:sp>
      <p:pic>
        <p:nvPicPr>
          <p:cNvPr id="48130" name="Picture 2" descr="parkingi, wymiary"/>
          <p:cNvPicPr>
            <a:picLocks noChangeAspect="1" noChangeArrowheads="1"/>
          </p:cNvPicPr>
          <p:nvPr/>
        </p:nvPicPr>
        <p:blipFill rotWithShape="1">
          <a:blip r:embed="rId2">
            <a:extLst>
              <a:ext uri="{28A0092B-C50C-407E-A947-70E740481C1C}">
                <a14:useLocalDpi xmlns:a14="http://schemas.microsoft.com/office/drawing/2010/main" val="0"/>
              </a:ext>
            </a:extLst>
          </a:blip>
          <a:srcRect t="2253"/>
          <a:stretch/>
        </p:blipFill>
        <p:spPr bwMode="auto">
          <a:xfrm>
            <a:off x="1469741" y="1519457"/>
            <a:ext cx="6540461" cy="455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81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descr="zmiana poziomów"/>
          <p:cNvSpPr>
            <a:spLocks noGrp="1"/>
          </p:cNvSpPr>
          <p:nvPr>
            <p:ph type="title"/>
          </p:nvPr>
        </p:nvSpPr>
        <p:spPr/>
        <p:txBody>
          <a:bodyPr/>
          <a:lstStyle/>
          <a:p>
            <a:r>
              <a:rPr lang="pl-PL" dirty="0"/>
              <a:t>Z</a:t>
            </a:r>
            <a:r>
              <a:rPr lang="pl-PL" dirty="0" smtClean="0"/>
              <a:t>miana poziomów</a:t>
            </a:r>
            <a:endParaRPr lang="pl-PL" dirty="0"/>
          </a:p>
        </p:txBody>
      </p:sp>
      <p:sp>
        <p:nvSpPr>
          <p:cNvPr id="5" name="Symbol zastępczy zawartości 4"/>
          <p:cNvSpPr>
            <a:spLocks noGrp="1"/>
          </p:cNvSpPr>
          <p:nvPr>
            <p:ph idx="1"/>
          </p:nvPr>
        </p:nvSpPr>
        <p:spPr/>
        <p:txBody>
          <a:bodyPr/>
          <a:lstStyle/>
          <a:p>
            <a:endParaRPr lang="pl-PL"/>
          </a:p>
        </p:txBody>
      </p:sp>
      <p:pic>
        <p:nvPicPr>
          <p:cNvPr id="12290" name="Picture 2" descr="zmiana poziom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04" y="1874826"/>
            <a:ext cx="8257896" cy="43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60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P</a:t>
            </a:r>
            <a:r>
              <a:rPr lang="pl-PL" dirty="0" smtClean="0"/>
              <a:t>ochylnie</a:t>
            </a:r>
            <a:endParaRPr lang="pl-PL" dirty="0"/>
          </a:p>
        </p:txBody>
      </p:sp>
      <p:sp>
        <p:nvSpPr>
          <p:cNvPr id="5" name="Symbol zastępczy zawartości 4"/>
          <p:cNvSpPr>
            <a:spLocks noGrp="1"/>
          </p:cNvSpPr>
          <p:nvPr>
            <p:ph idx="1"/>
          </p:nvPr>
        </p:nvSpPr>
        <p:spPr/>
        <p:txBody>
          <a:bodyPr/>
          <a:lstStyle/>
          <a:p>
            <a:endParaRPr lang="pl-PL"/>
          </a:p>
        </p:txBody>
      </p:sp>
      <p:pic>
        <p:nvPicPr>
          <p:cNvPr id="15362" name="Picture 2" descr="pochylnie,wmi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50" y="1477948"/>
            <a:ext cx="8830697" cy="49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78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Nawierzchnie </a:t>
            </a:r>
            <a:endParaRPr lang="pl-PL" dirty="0"/>
          </a:p>
        </p:txBody>
      </p:sp>
      <p:sp>
        <p:nvSpPr>
          <p:cNvPr id="5" name="Symbol zastępczy zawartości 4"/>
          <p:cNvSpPr>
            <a:spLocks noGrp="1"/>
          </p:cNvSpPr>
          <p:nvPr>
            <p:ph idx="1"/>
          </p:nvPr>
        </p:nvSpPr>
        <p:spPr/>
        <p:txBody>
          <a:bodyPr/>
          <a:lstStyle/>
          <a:p>
            <a:endParaRPr lang="pl-PL"/>
          </a:p>
        </p:txBody>
      </p:sp>
      <p:pic>
        <p:nvPicPr>
          <p:cNvPr id="32770" name="Picture 2" descr="poziomy nawierzch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07" y="4209766"/>
            <a:ext cx="6738991" cy="219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descr="nawierzchnia,odci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857" y="-66102"/>
            <a:ext cx="4115715" cy="452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67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smtClean="0"/>
              <a:t>STANDARDY DOSTĘPNOŚCI DLA POLITYKI SPÓJNOŚCI 2021-2027 – informacje ogólne </a:t>
            </a:r>
            <a:endParaRPr lang="pl-PL" dirty="0"/>
          </a:p>
        </p:txBody>
      </p:sp>
      <p:sp>
        <p:nvSpPr>
          <p:cNvPr id="3" name="Symbol zastępczy zawartości 2"/>
          <p:cNvSpPr>
            <a:spLocks noGrp="1"/>
          </p:cNvSpPr>
          <p:nvPr>
            <p:ph idx="1"/>
          </p:nvPr>
        </p:nvSpPr>
        <p:spPr/>
        <p:txBody>
          <a:bodyPr/>
          <a:lstStyle/>
          <a:p>
            <a:pPr lvl="0"/>
            <a:r>
              <a:rPr lang="pl-PL" dirty="0" smtClean="0"/>
              <a:t>Głównym celem standardów dostępności dla polityki spójności 2021-2027, zwanych dalej „standardami”, jest zapewnienie osobom z niepełnosprawnościami, na równi z osobami pełnosprawnymi, dostępu do funduszy unijnych w zakresie:</a:t>
            </a:r>
          </a:p>
          <a:p>
            <a:pPr marL="285750" lvl="0" indent="-285750">
              <a:buFont typeface="Arial" panose="020B0604020202020204" pitchFamily="34" charset="0"/>
              <a:buChar char="•"/>
            </a:pPr>
            <a:r>
              <a:rPr lang="pl-PL" dirty="0" smtClean="0"/>
              <a:t>udziału,</a:t>
            </a:r>
          </a:p>
          <a:p>
            <a:pPr marL="285750" lvl="0" indent="-285750">
              <a:buFont typeface="Arial" panose="020B0604020202020204" pitchFamily="34" charset="0"/>
              <a:buChar char="•"/>
            </a:pPr>
            <a:r>
              <a:rPr lang="pl-PL" dirty="0" smtClean="0"/>
              <a:t>użytkowania,</a:t>
            </a:r>
          </a:p>
          <a:p>
            <a:pPr marL="285750" lvl="0" indent="-285750">
              <a:buFont typeface="Arial" panose="020B0604020202020204" pitchFamily="34" charset="0"/>
              <a:buChar char="•"/>
            </a:pPr>
            <a:r>
              <a:rPr lang="pl-PL" dirty="0" smtClean="0"/>
              <a:t>zrozumienia,</a:t>
            </a:r>
          </a:p>
          <a:p>
            <a:pPr marL="285750" lvl="0" indent="-285750">
              <a:buFont typeface="Arial" panose="020B0604020202020204" pitchFamily="34" charset="0"/>
              <a:buChar char="•"/>
            </a:pPr>
            <a:r>
              <a:rPr lang="pl-PL" dirty="0" smtClean="0"/>
              <a:t>komunikowania się, </a:t>
            </a:r>
          </a:p>
          <a:p>
            <a:pPr marL="285750" lvl="0" indent="-285750">
              <a:buFont typeface="Arial" panose="020B0604020202020204" pitchFamily="34" charset="0"/>
              <a:buChar char="•"/>
            </a:pPr>
            <a:r>
              <a:rPr lang="pl-PL" dirty="0" smtClean="0"/>
              <a:t>skorzystania z ich efektów.</a:t>
            </a:r>
          </a:p>
          <a:p>
            <a:pPr lvl="0"/>
            <a:r>
              <a:rPr lang="pl-PL" dirty="0" smtClean="0"/>
              <a:t>Standardy uwzględniają potrzeby osób z różnymi rodzajami niepełnosprawności.</a:t>
            </a:r>
            <a:endParaRPr lang="pl-PL" dirty="0"/>
          </a:p>
        </p:txBody>
      </p:sp>
    </p:spTree>
    <p:extLst>
      <p:ext uri="{BB962C8B-B14F-4D97-AF65-F5344CB8AC3E}">
        <p14:creationId xmlns:p14="http://schemas.microsoft.com/office/powerpoint/2010/main" val="426344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Ś</a:t>
            </a:r>
            <a:r>
              <a:rPr lang="pl-PL" dirty="0" smtClean="0"/>
              <a:t>cieżki dotykowe</a:t>
            </a:r>
            <a:endParaRPr lang="pl-PL" dirty="0"/>
          </a:p>
        </p:txBody>
      </p:sp>
      <p:sp>
        <p:nvSpPr>
          <p:cNvPr id="8" name="Symbol zastępczy zawartości 7"/>
          <p:cNvSpPr>
            <a:spLocks noGrp="1"/>
          </p:cNvSpPr>
          <p:nvPr>
            <p:ph idx="1"/>
          </p:nvPr>
        </p:nvSpPr>
        <p:spPr/>
        <p:txBody>
          <a:bodyPr/>
          <a:lstStyle/>
          <a:p>
            <a:endParaRPr lang="pl-PL"/>
          </a:p>
        </p:txBody>
      </p:sp>
      <p:pic>
        <p:nvPicPr>
          <p:cNvPr id="33794" name="Picture 2" descr="ścieżi naprowadzają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1" y="1478027"/>
            <a:ext cx="4762529" cy="44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662753" y="1720231"/>
            <a:ext cx="3175019" cy="906658"/>
          </a:xfrm>
          <a:prstGeom prst="rect">
            <a:avLst/>
          </a:prstGeom>
          <a:noFill/>
        </p:spPr>
        <p:txBody>
          <a:bodyPr wrap="square" rtlCol="0">
            <a:spAutoFit/>
          </a:bodyPr>
          <a:lstStyle/>
          <a:p>
            <a:r>
              <a:rPr lang="pl-PL" sz="2646" dirty="0"/>
              <a:t>pole ostrzegawcze</a:t>
            </a:r>
          </a:p>
          <a:p>
            <a:r>
              <a:rPr lang="pl-PL" sz="2646" dirty="0"/>
              <a:t>element prowadzący</a:t>
            </a:r>
          </a:p>
        </p:txBody>
      </p:sp>
      <p:pic>
        <p:nvPicPr>
          <p:cNvPr id="33795" name="Picture 3" descr="odciek ,pole uwag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706"/>
          <a:stretch/>
        </p:blipFill>
        <p:spPr bwMode="auto">
          <a:xfrm>
            <a:off x="5552355" y="1124469"/>
            <a:ext cx="3269006" cy="251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odciek ,pole uwag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5742784" y="3645282"/>
            <a:ext cx="3384504" cy="251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735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1025907" y="699821"/>
            <a:ext cx="8640381" cy="1080001"/>
          </a:xfrm>
        </p:spPr>
        <p:txBody>
          <a:bodyPr/>
          <a:lstStyle/>
          <a:p>
            <a:r>
              <a:rPr lang="pl-PL" dirty="0" smtClean="0"/>
              <a:t>Recepcje: lady</a:t>
            </a:r>
            <a:endParaRPr lang="pl-PL" dirty="0"/>
          </a:p>
        </p:txBody>
      </p:sp>
      <p:sp>
        <p:nvSpPr>
          <p:cNvPr id="5" name="Symbol zastępczy zawartości 4"/>
          <p:cNvSpPr>
            <a:spLocks noGrp="1"/>
          </p:cNvSpPr>
          <p:nvPr>
            <p:ph idx="1"/>
          </p:nvPr>
        </p:nvSpPr>
        <p:spPr/>
        <p:txBody>
          <a:bodyPr/>
          <a:lstStyle/>
          <a:p>
            <a:endParaRPr lang="pl-PL"/>
          </a:p>
        </p:txBody>
      </p:sp>
      <p:pic>
        <p:nvPicPr>
          <p:cNvPr id="46082" name="Picture 2" descr="recepcje, wymi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04" y="1239822"/>
            <a:ext cx="7969457" cy="508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33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Recepcje: oświetlenie</a:t>
            </a:r>
            <a:endParaRPr lang="pl-PL" dirty="0"/>
          </a:p>
        </p:txBody>
      </p:sp>
      <p:sp>
        <p:nvSpPr>
          <p:cNvPr id="5" name="Symbol zastępczy zawartości 4"/>
          <p:cNvSpPr>
            <a:spLocks noGrp="1"/>
          </p:cNvSpPr>
          <p:nvPr>
            <p:ph idx="1"/>
          </p:nvPr>
        </p:nvSpPr>
        <p:spPr/>
        <p:txBody>
          <a:bodyPr/>
          <a:lstStyle/>
          <a:p>
            <a:endParaRPr lang="pl-PL"/>
          </a:p>
        </p:txBody>
      </p:sp>
      <p:pic>
        <p:nvPicPr>
          <p:cNvPr id="47106" name="Picture 2" descr="recepcje, oświetlen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77" y="1398573"/>
            <a:ext cx="8572552" cy="516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34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 Szkoleniowy</a:t>
            </a:r>
            <a:endParaRPr lang="pl-PL" sz="2800"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255747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p:txBody>
          <a:bodyPr/>
          <a:lstStyle/>
          <a:p>
            <a:r>
              <a:rPr lang="pl-PL" dirty="0" smtClean="0"/>
              <a:t>Standard Szkoleniowy </a:t>
            </a:r>
            <a:endParaRPr lang="pl-PL" dirty="0"/>
          </a:p>
        </p:txBody>
      </p:sp>
      <p:sp>
        <p:nvSpPr>
          <p:cNvPr id="216" name="Google Shape;216;p30"/>
          <p:cNvSpPr txBox="1">
            <a:spLocks noGrp="1"/>
          </p:cNvSpPr>
          <p:nvPr>
            <p:ph idx="1"/>
          </p:nvPr>
        </p:nvSpPr>
        <p:spPr/>
        <p:txBody>
          <a:bodyPr/>
          <a:lstStyle/>
          <a:p>
            <a:r>
              <a:rPr lang="pl-PL" dirty="0" smtClean="0"/>
              <a:t>Standard szkoleniowy koncentruje się na zapewnieniu dostępności szkoleń dla osób z różnymi rodzajami niepełnosprawności, Przykłady działań obejmują:</a:t>
            </a:r>
          </a:p>
          <a:p>
            <a:r>
              <a:rPr lang="pl-PL" dirty="0" smtClean="0"/>
              <a:t>• Materiały Szkoleniowe: Dostępność materiałów w formatach takich jak dostosowany druk, wersje elektroniczne kompatybilne z czytnikami ekranu.</a:t>
            </a:r>
          </a:p>
          <a:p>
            <a:r>
              <a:rPr lang="pl-PL" dirty="0" smtClean="0"/>
              <a:t>• Lokalizacja Szkolenia: Wybór miejsc dostępnych dla osób z ograniczoną mobilnością, wyposażonych w rampy, windy, oraz odpowiednio dostosowane toalety.</a:t>
            </a:r>
          </a:p>
          <a:p>
            <a:r>
              <a:rPr lang="pl-PL" dirty="0" smtClean="0"/>
              <a:t>• Technologie Wspomagające: Wykorzystanie technologii wspomagających, takich jak pętla indukcyjna czy oprogramowanie do rozpoznawania mowy (</a:t>
            </a:r>
            <a:r>
              <a:rPr lang="pl-PL" dirty="0" err="1" smtClean="0"/>
              <a:t>FunduszeUE</a:t>
            </a:r>
            <a:r>
              <a:rPr lang="pl-PL" dirty="0" smtClean="0"/>
              <a:t>)</a:t>
            </a:r>
            <a:endParaRPr lang="pl-PL" dirty="0"/>
          </a:p>
        </p:txBody>
      </p:sp>
    </p:spTree>
    <p:extLst>
      <p:ext uri="{BB962C8B-B14F-4D97-AF65-F5344CB8AC3E}">
        <p14:creationId xmlns:p14="http://schemas.microsoft.com/office/powerpoint/2010/main" val="4166309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a:t>
            </a:r>
            <a:r>
              <a:rPr lang="pl-PL" dirty="0" smtClean="0"/>
              <a:t>lementy wyposażenia</a:t>
            </a:r>
            <a:endParaRPr lang="pl-PL" dirty="0"/>
          </a:p>
        </p:txBody>
      </p:sp>
      <p:sp>
        <p:nvSpPr>
          <p:cNvPr id="6" name="Symbol zastępczy zawartości 5"/>
          <p:cNvSpPr>
            <a:spLocks noGrp="1"/>
          </p:cNvSpPr>
          <p:nvPr>
            <p:ph idx="1"/>
          </p:nvPr>
        </p:nvSpPr>
        <p:spPr/>
        <p:txBody>
          <a:bodyPr/>
          <a:lstStyle/>
          <a:p>
            <a:endParaRPr lang="pl-PL"/>
          </a:p>
        </p:txBody>
      </p:sp>
      <p:pic>
        <p:nvPicPr>
          <p:cNvPr id="78850" name="Picture 2" descr="wieszaki,wymi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722" y="1439492"/>
            <a:ext cx="6192688" cy="507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1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a:t>
            </a:r>
            <a:r>
              <a:rPr lang="pl-PL" dirty="0" smtClean="0"/>
              <a:t>uchnie, jadalnie</a:t>
            </a:r>
            <a:endParaRPr lang="pl-PL" dirty="0"/>
          </a:p>
        </p:txBody>
      </p:sp>
      <p:sp>
        <p:nvSpPr>
          <p:cNvPr id="6" name="Symbol zastępczy zawartości 5"/>
          <p:cNvSpPr>
            <a:spLocks noGrp="1"/>
          </p:cNvSpPr>
          <p:nvPr>
            <p:ph idx="1"/>
          </p:nvPr>
        </p:nvSpPr>
        <p:spPr/>
        <p:txBody>
          <a:bodyPr/>
          <a:lstStyle/>
          <a:p>
            <a:endParaRPr lang="pl-PL"/>
          </a:p>
        </p:txBody>
      </p:sp>
      <p:pic>
        <p:nvPicPr>
          <p:cNvPr id="89090" name="Picture 2" descr="kuchnia, wymiar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6" y="1319197"/>
            <a:ext cx="8348612" cy="508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4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pomieszczenia gastronomiczne</a:t>
            </a:r>
            <a:endParaRPr lang="pl-PL" dirty="0"/>
          </a:p>
        </p:txBody>
      </p:sp>
      <p:sp>
        <p:nvSpPr>
          <p:cNvPr id="6" name="Symbol zastępczy zawartości 5"/>
          <p:cNvSpPr>
            <a:spLocks noGrp="1"/>
          </p:cNvSpPr>
          <p:nvPr>
            <p:ph idx="1"/>
          </p:nvPr>
        </p:nvSpPr>
        <p:spPr/>
        <p:txBody>
          <a:bodyPr/>
          <a:lstStyle/>
          <a:p>
            <a:endParaRPr lang="pl-PL"/>
          </a:p>
        </p:txBody>
      </p:sp>
      <p:pic>
        <p:nvPicPr>
          <p:cNvPr id="90114" name="Picture 2" descr="Ejadalnia, wymi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26" y="1055825"/>
            <a:ext cx="8821472" cy="502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5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a:t>
            </a:r>
            <a:r>
              <a:rPr lang="pl-PL" dirty="0" smtClean="0"/>
              <a:t>omieszczenia gastronomiczne </a:t>
            </a:r>
            <a:endParaRPr lang="pl-PL" dirty="0"/>
          </a:p>
        </p:txBody>
      </p:sp>
      <p:sp>
        <p:nvSpPr>
          <p:cNvPr id="6" name="Symbol zastępczy zawartości 5"/>
          <p:cNvSpPr>
            <a:spLocks noGrp="1"/>
          </p:cNvSpPr>
          <p:nvPr>
            <p:ph idx="1"/>
          </p:nvPr>
        </p:nvSpPr>
        <p:spPr/>
        <p:txBody>
          <a:bodyPr/>
          <a:lstStyle/>
          <a:p>
            <a:endParaRPr lang="pl-PL"/>
          </a:p>
        </p:txBody>
      </p:sp>
      <p:pic>
        <p:nvPicPr>
          <p:cNvPr id="91138" name="Picture 2" descr="lada, wymiary"/>
          <p:cNvPicPr>
            <a:picLocks noChangeAspect="1" noChangeArrowheads="1"/>
          </p:cNvPicPr>
          <p:nvPr/>
        </p:nvPicPr>
        <p:blipFill rotWithShape="1">
          <a:blip r:embed="rId2">
            <a:extLst>
              <a:ext uri="{28A0092B-C50C-407E-A947-70E740481C1C}">
                <a14:useLocalDpi xmlns:a14="http://schemas.microsoft.com/office/drawing/2010/main" val="0"/>
              </a:ext>
            </a:extLst>
          </a:blip>
          <a:srcRect r="2306"/>
          <a:stretch/>
        </p:blipFill>
        <p:spPr bwMode="auto">
          <a:xfrm>
            <a:off x="306124" y="2230077"/>
            <a:ext cx="8800814" cy="297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8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Zaplanowanie wydarzenia </a:t>
            </a:r>
            <a:br>
              <a:rPr lang="pl-PL" sz="2800" dirty="0" smtClean="0"/>
            </a:br>
            <a:r>
              <a:rPr lang="pl-PL" sz="2800" dirty="0" smtClean="0"/>
              <a:t>zgodnie z zasadami dostępności</a:t>
            </a:r>
            <a:endParaRPr lang="pl-PL" sz="2800"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164409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STANDARDY DOSTĘPNOŚCI DLA POLITYKI SPÓJNOŚCI (1)</a:t>
            </a:r>
            <a:endParaRPr lang="pl-PL" dirty="0"/>
          </a:p>
        </p:txBody>
      </p:sp>
      <p:sp>
        <p:nvSpPr>
          <p:cNvPr id="3" name="Symbol zastępczy zawartości 2"/>
          <p:cNvSpPr>
            <a:spLocks noGrp="1"/>
          </p:cNvSpPr>
          <p:nvPr>
            <p:ph idx="1"/>
          </p:nvPr>
        </p:nvSpPr>
        <p:spPr/>
        <p:txBody>
          <a:bodyPr/>
          <a:lstStyle/>
          <a:p>
            <a:pPr lvl="0"/>
            <a:r>
              <a:rPr lang="pl-PL" dirty="0" smtClean="0"/>
              <a:t>Standardy powinny być przestrzegane przez instytucje biorące udział we wdrażaniu funduszy europejskich i beneficjentów.</a:t>
            </a:r>
          </a:p>
          <a:p>
            <a:pPr lvl="0"/>
            <a:r>
              <a:rPr lang="pl-PL" dirty="0" smtClean="0"/>
              <a:t>Standardy oprócz wymogów zero-jedynkowych zawierają wskazówki o charakterze edukacyjnym, aby lepiej przygotować beneficjentów do ich wdrożenia. </a:t>
            </a:r>
          </a:p>
          <a:p>
            <a:pPr lvl="0"/>
            <a:r>
              <a:rPr lang="pl-PL" dirty="0" smtClean="0"/>
              <a:t>Standardy ustanawiają minimalne wymogi wsparcia. W poszczególnych projektach lub konkursach można wymagać więcej – na przykład stosując kryteria premiujące. </a:t>
            </a:r>
          </a:p>
          <a:p>
            <a:pPr lvl="0"/>
            <a:r>
              <a:rPr lang="pl-PL" dirty="0" smtClean="0"/>
              <a:t>Obecnie podmioty publiczne zobligowane są do stosowania przepisów ustawy o dostępności cyfrowej oraz ustawy o zapewnianiu dostępności. W zakresie przedmiotowo lub podmiotowo nie objętym ww. ustawami - stosuje się postanowienia Wytycznych.</a:t>
            </a:r>
            <a:endParaRPr lang="pl-PL" dirty="0"/>
          </a:p>
        </p:txBody>
      </p:sp>
    </p:spTree>
    <p:extLst>
      <p:ext uri="{BB962C8B-B14F-4D97-AF65-F5344CB8AC3E}">
        <p14:creationId xmlns:p14="http://schemas.microsoft.com/office/powerpoint/2010/main" val="391454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Dostępne wydarzenie (1)</a:t>
            </a:r>
            <a:endParaRPr lang="pl-PL" dirty="0"/>
          </a:p>
        </p:txBody>
      </p:sp>
      <p:sp>
        <p:nvSpPr>
          <p:cNvPr id="3" name="Symbol zastępczy zawartości 2"/>
          <p:cNvSpPr>
            <a:spLocks noGrp="1"/>
          </p:cNvSpPr>
          <p:nvPr>
            <p:ph idx="1"/>
          </p:nvPr>
        </p:nvSpPr>
        <p:spPr/>
        <p:txBody>
          <a:bodyPr/>
          <a:lstStyle/>
          <a:p>
            <a:r>
              <a:rPr lang="pl-PL" dirty="0" smtClean="0"/>
              <a:t>Narzędzia zapewniające dostępność wydarzeń:</a:t>
            </a:r>
          </a:p>
          <a:p>
            <a:endParaRPr lang="pl-PL" dirty="0" smtClean="0"/>
          </a:p>
          <a:p>
            <a:pPr marL="285750" indent="-285750">
              <a:buFont typeface="Arial" panose="020B0604020202020204" pitchFamily="34" charset="0"/>
              <a:buChar char="•"/>
            </a:pPr>
            <a:r>
              <a:rPr lang="pl-PL" dirty="0" err="1" smtClean="0"/>
              <a:t>audiodeskrypcja</a:t>
            </a:r>
            <a:r>
              <a:rPr lang="pl-PL" dirty="0" smtClean="0"/>
              <a:t>,</a:t>
            </a:r>
          </a:p>
          <a:p>
            <a:pPr marL="285750" indent="-285750">
              <a:buFont typeface="Arial" panose="020B0604020202020204" pitchFamily="34" charset="0"/>
              <a:buChar char="•"/>
            </a:pPr>
            <a:r>
              <a:rPr lang="pl-PL" dirty="0" err="1" smtClean="0"/>
              <a:t>tyflografiki</a:t>
            </a:r>
            <a:r>
              <a:rPr lang="pl-PL" dirty="0" smtClean="0"/>
              <a:t>,</a:t>
            </a:r>
          </a:p>
          <a:p>
            <a:pPr marL="285750" indent="-285750">
              <a:buFont typeface="Arial" panose="020B0604020202020204" pitchFamily="34" charset="0"/>
              <a:buChar char="•"/>
            </a:pPr>
            <a:r>
              <a:rPr lang="pl-PL" dirty="0" err="1" smtClean="0"/>
              <a:t>audioprzewodniki</a:t>
            </a:r>
            <a:r>
              <a:rPr lang="pl-PL" dirty="0" smtClean="0"/>
              <a:t>,</a:t>
            </a:r>
          </a:p>
          <a:p>
            <a:pPr marL="285750" indent="-285750">
              <a:buFont typeface="Arial" panose="020B0604020202020204" pitchFamily="34" charset="0"/>
              <a:buChar char="•"/>
            </a:pPr>
            <a:r>
              <a:rPr lang="pl-PL" dirty="0" smtClean="0"/>
              <a:t>tłumaczenie na PJM,</a:t>
            </a:r>
          </a:p>
          <a:p>
            <a:pPr marL="285750" indent="-285750">
              <a:buFont typeface="Arial" panose="020B0604020202020204" pitchFamily="34" charset="0"/>
              <a:buChar char="•"/>
            </a:pPr>
            <a:r>
              <a:rPr lang="pl-PL" dirty="0" smtClean="0"/>
              <a:t>napisy na żywo.</a:t>
            </a:r>
            <a:endParaRPr lang="pl-PL" dirty="0"/>
          </a:p>
        </p:txBody>
      </p:sp>
    </p:spTree>
    <p:extLst>
      <p:ext uri="{BB962C8B-B14F-4D97-AF65-F5344CB8AC3E}">
        <p14:creationId xmlns:p14="http://schemas.microsoft.com/office/powerpoint/2010/main" val="98839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Dostępne wydarzenie (2)</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miejsce</a:t>
            </a:r>
          </a:p>
          <a:p>
            <a:pPr marL="285750" indent="-285750">
              <a:buFont typeface="Arial" panose="020B0604020202020204" pitchFamily="34" charset="0"/>
              <a:buChar char="•"/>
            </a:pPr>
            <a:r>
              <a:rPr lang="pl-PL" dirty="0" smtClean="0"/>
              <a:t>formularz kontaktu/rejestracji</a:t>
            </a:r>
          </a:p>
          <a:p>
            <a:pPr marL="285750" indent="-285750">
              <a:buFont typeface="Arial" panose="020B0604020202020204" pitchFamily="34" charset="0"/>
              <a:buChar char="•"/>
            </a:pPr>
            <a:r>
              <a:rPr lang="pl-PL" dirty="0" smtClean="0"/>
              <a:t>narzędzia </a:t>
            </a:r>
            <a:r>
              <a:rPr lang="pl-PL" dirty="0" err="1" smtClean="0"/>
              <a:t>dostępnościowe</a:t>
            </a:r>
            <a:endParaRPr lang="pl-PL" dirty="0" smtClean="0"/>
          </a:p>
          <a:p>
            <a:pPr marL="285750" indent="-285750">
              <a:buFont typeface="Arial" panose="020B0604020202020204" pitchFamily="34" charset="0"/>
              <a:buChar char="•"/>
            </a:pPr>
            <a:r>
              <a:rPr lang="pl-PL" dirty="0" smtClean="0"/>
              <a:t>asystenci</a:t>
            </a:r>
          </a:p>
          <a:p>
            <a:endParaRPr lang="pl-PL" dirty="0"/>
          </a:p>
        </p:txBody>
      </p:sp>
    </p:spTree>
    <p:extLst>
      <p:ext uri="{BB962C8B-B14F-4D97-AF65-F5344CB8AC3E}">
        <p14:creationId xmlns:p14="http://schemas.microsoft.com/office/powerpoint/2010/main" val="111120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Dostępny transport to:</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a:t>m</a:t>
            </a:r>
            <a:r>
              <a:rPr lang="pl-PL" dirty="0" smtClean="0"/>
              <a:t>ożliwość swobodnego korzystania ze środków transportu publicznego (poprzez stosowanie obniżenia podłogi, funkcje przyklęku, eliminację stopni lub ich minimalizowanie w zależności od możliwości (tabor </a:t>
            </a:r>
            <a:r>
              <a:rPr lang="pl-PL" dirty="0" err="1" smtClean="0"/>
              <a:t>niskowejściowy</a:t>
            </a:r>
            <a:r>
              <a:rPr lang="pl-PL" dirty="0" smtClean="0"/>
              <a:t>), </a:t>
            </a:r>
          </a:p>
          <a:p>
            <a:pPr marL="285750" indent="-285750">
              <a:buFont typeface="Arial" panose="020B0604020202020204" pitchFamily="34" charset="0"/>
              <a:buChar char="•"/>
            </a:pPr>
            <a:r>
              <a:rPr lang="pl-PL" dirty="0" smtClean="0"/>
              <a:t>wyposażenie pojazdów w podnośniki dla osób poruszających się na wózkach, rampy wjazdowe, stosowanie poręczy w kontrastowych kolorach, kasowników i automatów na odpowiedniej wysokości;</a:t>
            </a:r>
          </a:p>
          <a:p>
            <a:pPr marL="285750" indent="-285750">
              <a:buFont typeface="Arial" panose="020B0604020202020204" pitchFamily="34" charset="0"/>
              <a:buChar char="•"/>
            </a:pPr>
            <a:r>
              <a:rPr lang="pl-PL" dirty="0" smtClean="0"/>
              <a:t> system zapowiedzi głosowych w pojazdach, duże wyświetlacze elektroniczne, itd.);</a:t>
            </a:r>
          </a:p>
          <a:p>
            <a:endParaRPr lang="pl-PL" dirty="0"/>
          </a:p>
        </p:txBody>
      </p:sp>
    </p:spTree>
    <p:extLst>
      <p:ext uri="{BB962C8B-B14F-4D97-AF65-F5344CB8AC3E}">
        <p14:creationId xmlns:p14="http://schemas.microsoft.com/office/powerpoint/2010/main" val="2094316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Przykładowe regulacje: Przystanki autobusowe</a:t>
            </a:r>
            <a:br>
              <a:rPr lang="pl-PL" smtClean="0"/>
            </a:br>
            <a:endParaRPr lang="pl-PL" dirty="0"/>
          </a:p>
        </p:txBody>
      </p:sp>
      <p:sp>
        <p:nvSpPr>
          <p:cNvPr id="3" name="Symbol zastępczy zawartości 2"/>
          <p:cNvSpPr>
            <a:spLocks noGrp="1"/>
          </p:cNvSpPr>
          <p:nvPr>
            <p:ph idx="1"/>
          </p:nvPr>
        </p:nvSpPr>
        <p:spPr/>
        <p:txBody>
          <a:bodyPr/>
          <a:lstStyle/>
          <a:p>
            <a:r>
              <a:rPr lang="pl-PL" dirty="0" smtClean="0"/>
              <a:t>Zabrania się lokalizacji jakichkolwiek elementów niezwiązanych z funkcją przystanku w odległości mniejszej niż 150 cm od krawędzi peronu.</a:t>
            </a:r>
          </a:p>
          <a:p>
            <a:r>
              <a:rPr lang="pl-PL" dirty="0" smtClean="0"/>
              <a:t>Naprzeciw miejsca zatrzymania drugich drzwi pojazdu należy zachować wolną od przeszkód przestrzeń manewrową dla osób poruszających się na wózku o wymiarach minimum 250x250 cm</a:t>
            </a:r>
          </a:p>
          <a:p>
            <a:r>
              <a:rPr lang="pl-PL" dirty="0" smtClean="0"/>
              <a:t>Na peronie należy wyznaczyć pole oczekiwania. Pole powinno mieć minimalne wymiary 90x90 cm, być wykonane z płyt analogicznych do płyt pola uwagi i znajdować się naprzeciw zatrzymania drugich drzwi pojazdu.</a:t>
            </a:r>
          </a:p>
          <a:p>
            <a:r>
              <a:rPr lang="pl-PL" dirty="0" smtClean="0"/>
              <a:t>Pole oczekiwania powinno być możliwe do odnalezienia poprzez zastosowanie pasa prowadzącego ułożonego prostopadle do krawędzi peronu. </a:t>
            </a:r>
          </a:p>
          <a:p>
            <a:r>
              <a:rPr lang="pl-PL" dirty="0" smtClean="0"/>
              <a:t>Na całej długości linii zatrzymania pojazdów wymagane jest stosowanie pasów ostrzegawczych o szerokości minimum 30 cm.</a:t>
            </a:r>
          </a:p>
          <a:p>
            <a:r>
              <a:rPr lang="pl-PL" dirty="0" smtClean="0"/>
              <a:t>	</a:t>
            </a:r>
          </a:p>
          <a:p>
            <a:endParaRPr lang="pl-PL" dirty="0"/>
          </a:p>
        </p:txBody>
      </p:sp>
    </p:spTree>
    <p:extLst>
      <p:ext uri="{BB962C8B-B14F-4D97-AF65-F5344CB8AC3E}">
        <p14:creationId xmlns:p14="http://schemas.microsoft.com/office/powerpoint/2010/main" val="417562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Pytania uwzględniające dostępność</a:t>
            </a:r>
            <a:endParaRPr lang="pl-PL" dirty="0"/>
          </a:p>
        </p:txBody>
      </p:sp>
      <p:sp>
        <p:nvSpPr>
          <p:cNvPr id="3" name="Symbol zastępczy zawartości 2"/>
          <p:cNvSpPr>
            <a:spLocks noGrp="1"/>
          </p:cNvSpPr>
          <p:nvPr>
            <p:ph idx="1"/>
          </p:nvPr>
        </p:nvSpPr>
        <p:spPr/>
        <p:txBody>
          <a:bodyPr/>
          <a:lstStyle/>
          <a:p>
            <a:r>
              <a:rPr lang="pl-PL" dirty="0" smtClean="0"/>
              <a:t>Co możemy zrobić, aby Pan/Pani czuł/czuła się u nas komfortowo? Proszę zaznaczyć właściwą opcję:</a:t>
            </a:r>
          </a:p>
          <a:p>
            <a:pPr marL="285750" indent="-285750">
              <a:buFont typeface="Arial" panose="020B0604020202020204" pitchFamily="34" charset="0"/>
              <a:buChar char="•"/>
            </a:pPr>
            <a:r>
              <a:rPr lang="pl-PL" dirty="0" smtClean="0"/>
              <a:t>dostępność architektoniczna na przykład: wejście na poziomie terenu wokół budynku, pochylnia, winda;</a:t>
            </a:r>
          </a:p>
          <a:p>
            <a:pPr marL="285750" indent="-285750">
              <a:buFont typeface="Arial" panose="020B0604020202020204" pitchFamily="34" charset="0"/>
              <a:buChar char="•"/>
            </a:pPr>
            <a:r>
              <a:rPr lang="pl-PL" dirty="0" smtClean="0"/>
              <a:t>przygotowanie materiałów informacyjnych/szkoleniowych wydrukowanych większą czcionką niż standardowa; </a:t>
            </a:r>
          </a:p>
          <a:p>
            <a:pPr marL="285750" indent="-285750">
              <a:buFont typeface="Arial" panose="020B0604020202020204" pitchFamily="34" charset="0"/>
              <a:buChar char="•"/>
            </a:pPr>
            <a:r>
              <a:rPr lang="pl-PL" dirty="0" smtClean="0"/>
              <a:t>tłumacz PJM/inny tłumacz;</a:t>
            </a:r>
          </a:p>
          <a:p>
            <a:pPr marL="285750" indent="-285750">
              <a:buFont typeface="Arial" panose="020B0604020202020204" pitchFamily="34" charset="0"/>
              <a:buChar char="•"/>
            </a:pPr>
            <a:r>
              <a:rPr lang="pl-PL" dirty="0" smtClean="0"/>
              <a:t>wsparcie asystenta /obecność osoby towarzyszącej;</a:t>
            </a:r>
          </a:p>
          <a:p>
            <a:pPr marL="285750" indent="-285750">
              <a:buFont typeface="Arial" panose="020B0604020202020204" pitchFamily="34" charset="0"/>
              <a:buChar char="•"/>
            </a:pPr>
            <a:r>
              <a:rPr lang="pl-PL" dirty="0" smtClean="0"/>
              <a:t>specjalne potrzeby żywieniowe;</a:t>
            </a:r>
          </a:p>
          <a:p>
            <a:pPr marL="285750" indent="-285750">
              <a:buFont typeface="Arial" panose="020B0604020202020204" pitchFamily="34" charset="0"/>
              <a:buChar char="•"/>
            </a:pPr>
            <a:r>
              <a:rPr lang="pl-PL" dirty="0" smtClean="0"/>
              <a:t>wydłużenie czasu wsparcia wynikające z konieczności wolniejszego tłumaczenia na język migowy, wolnego mówienia, odczytywania komunikatów z ust.</a:t>
            </a:r>
          </a:p>
          <a:p>
            <a:endParaRPr lang="pl-PL" dirty="0"/>
          </a:p>
        </p:txBody>
      </p:sp>
    </p:spTree>
    <p:extLst>
      <p:ext uri="{BB962C8B-B14F-4D97-AF65-F5344CB8AC3E}">
        <p14:creationId xmlns:p14="http://schemas.microsoft.com/office/powerpoint/2010/main" val="644895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Przykład planu sytuacyjnego (1) :</a:t>
            </a:r>
            <a:br>
              <a:rPr lang="pl-PL" smtClean="0"/>
            </a:b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przeszkody (zbiorniki wodne, place budowy, itp.),</a:t>
            </a:r>
          </a:p>
          <a:p>
            <a:pPr marL="285750" indent="-285750">
              <a:buFont typeface="Arial" panose="020B0604020202020204" pitchFamily="34" charset="0"/>
              <a:buChar char="•"/>
            </a:pPr>
            <a:r>
              <a:rPr lang="pl-PL" dirty="0" smtClean="0"/>
              <a:t>przystanki autobusowe, postoje taksówek,</a:t>
            </a:r>
          </a:p>
          <a:p>
            <a:pPr marL="285750" indent="-285750">
              <a:buFont typeface="Arial" panose="020B0604020202020204" pitchFamily="34" charset="0"/>
              <a:buChar char="•"/>
            </a:pPr>
            <a:r>
              <a:rPr lang="pl-PL" dirty="0" smtClean="0"/>
              <a:t>miejsca parkingowe dla osób z niepełnosprawnością,</a:t>
            </a:r>
          </a:p>
          <a:p>
            <a:pPr marL="285750" indent="-285750">
              <a:buFont typeface="Arial" panose="020B0604020202020204" pitchFamily="34" charset="0"/>
              <a:buChar char="•"/>
            </a:pPr>
            <a:r>
              <a:rPr lang="pl-PL" dirty="0" smtClean="0"/>
              <a:t>wejścia (wraz z informacją o dostępności dla wózków),</a:t>
            </a:r>
          </a:p>
          <a:p>
            <a:pPr marL="285750" indent="-285750">
              <a:buFont typeface="Arial" panose="020B0604020202020204" pitchFamily="34" charset="0"/>
              <a:buChar char="•"/>
            </a:pPr>
            <a:r>
              <a:rPr lang="pl-PL" dirty="0" smtClean="0"/>
              <a:t>dostępna recepcja,</a:t>
            </a:r>
          </a:p>
          <a:p>
            <a:pPr marL="285750" indent="-285750">
              <a:buFont typeface="Arial" panose="020B0604020202020204" pitchFamily="34" charset="0"/>
              <a:buChar char="•"/>
            </a:pPr>
            <a:r>
              <a:rPr lang="pl-PL" dirty="0" smtClean="0"/>
              <a:t>punkty informacyjne obsługiwane na przykład przez osoby znające język migowy,</a:t>
            </a:r>
          </a:p>
          <a:p>
            <a:pPr marL="285750" indent="-285750">
              <a:buFont typeface="Arial" panose="020B0604020202020204" pitchFamily="34" charset="0"/>
              <a:buChar char="•"/>
            </a:pPr>
            <a:r>
              <a:rPr lang="pl-PL" dirty="0" smtClean="0"/>
              <a:t>plan sali, w tym miejsca przygotowane dla osób poruszających się na wózkach, </a:t>
            </a:r>
          </a:p>
          <a:p>
            <a:pPr marL="285750" indent="-285750">
              <a:buFont typeface="Arial" panose="020B0604020202020204" pitchFamily="34" charset="0"/>
              <a:buChar char="•"/>
            </a:pPr>
            <a:r>
              <a:rPr lang="pl-PL" dirty="0" smtClean="0"/>
              <a:t>miejsca/pomieszczenia, w których znajdują się urządzenia wspomagające słuch osób niedosłyszących – pętle indukcyjne,</a:t>
            </a:r>
          </a:p>
          <a:p>
            <a:endParaRPr lang="pl-PL" dirty="0" smtClean="0"/>
          </a:p>
        </p:txBody>
      </p:sp>
    </p:spTree>
    <p:extLst>
      <p:ext uri="{BB962C8B-B14F-4D97-AF65-F5344CB8AC3E}">
        <p14:creationId xmlns:p14="http://schemas.microsoft.com/office/powerpoint/2010/main" val="2535689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planu sytuacyjnego (2)</a:t>
            </a:r>
            <a:br>
              <a:rPr lang="pl-PL" dirty="0" smtClean="0"/>
            </a:br>
            <a:endParaRPr lang="pl-PL" dirty="0"/>
          </a:p>
        </p:txBody>
      </p:sp>
      <p:sp>
        <p:nvSpPr>
          <p:cNvPr id="3" name="Symbol zastępczy zawartości 2"/>
          <p:cNvSpPr>
            <a:spLocks noGrp="1"/>
          </p:cNvSpPr>
          <p:nvPr>
            <p:ph idx="1"/>
          </p:nvPr>
        </p:nvSpPr>
        <p:spPr/>
        <p:txBody>
          <a:bodyPr>
            <a:normAutofit fontScale="25000" lnSpcReduction="20000"/>
          </a:bodyPr>
          <a:lstStyle/>
          <a:p>
            <a:endParaRPr lang="pl-PL" sz="7200" dirty="0" smtClean="0"/>
          </a:p>
          <a:p>
            <a:pPr marL="857250" indent="-857250">
              <a:buFont typeface="Arial" panose="020B0604020202020204" pitchFamily="34" charset="0"/>
              <a:buChar char="•"/>
            </a:pPr>
            <a:r>
              <a:rPr lang="pl-PL" sz="7200" dirty="0"/>
              <a:t>rozmieszczenie wind, ramp,</a:t>
            </a:r>
          </a:p>
          <a:p>
            <a:pPr marL="857250" indent="-857250">
              <a:buFont typeface="Arial" panose="020B0604020202020204" pitchFamily="34" charset="0"/>
              <a:buChar char="•"/>
            </a:pPr>
            <a:r>
              <a:rPr lang="pl-PL" sz="7200" dirty="0"/>
              <a:t>toalety dostosowane do potrzeb osób z niepełnosprawnościami,</a:t>
            </a:r>
          </a:p>
          <a:p>
            <a:pPr marL="857250" indent="-857250">
              <a:buFont typeface="Arial" panose="020B0604020202020204" pitchFamily="34" charset="0"/>
              <a:buChar char="•"/>
            </a:pPr>
            <a:r>
              <a:rPr lang="pl-PL" sz="7200" dirty="0" smtClean="0"/>
              <a:t>jeżeli połączenie się z punktem Wi-Fi wymaga hasła, uczestnicy otrzymują je w formie możliwie dostępnej, plan ewakuacyjny, w tym dla osób poruszających się na wózkach,</a:t>
            </a:r>
          </a:p>
          <a:p>
            <a:pPr marL="857250" indent="-857250">
              <a:buFont typeface="Arial" panose="020B0604020202020204" pitchFamily="34" charset="0"/>
              <a:buChar char="•"/>
            </a:pPr>
            <a:r>
              <a:rPr lang="pl-PL" sz="7200" dirty="0" smtClean="0"/>
              <a:t>inne, na przykład punkty ładowania elektrycznych wózków, punkty pomocy medycznej itp.</a:t>
            </a:r>
          </a:p>
          <a:p>
            <a:r>
              <a:rPr lang="pl-PL" sz="7200" dirty="0" smtClean="0"/>
              <a:t>Aby dowiedzieć się więcej o języku prostym skorzystaj na przykład z publikacji „Komunikacja pisana” (link do strony internetowej Komunikacja pisana)  oraz „Prosto o konkursach funduszy europejskich” (link do strony internetowej Prosto o konkursach funduszy europejskich) .  </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r>
              <a:rPr lang="pl-PL" dirty="0" smtClean="0"/>
              <a:t>Dobre praktyki</a:t>
            </a:r>
          </a:p>
          <a:p>
            <a:r>
              <a:rPr lang="pl-PL" dirty="0" smtClean="0"/>
              <a:t>•	Tam, gdzie to możliwe powinno się unikać pisania kolorowym drukiem, kursywą, stosowania podkreśleń, pisania całych słów/zdań WIELKIMI LITERAMI.</a:t>
            </a:r>
          </a:p>
          <a:p>
            <a:r>
              <a:rPr lang="pl-PL" dirty="0" smtClean="0"/>
              <a:t>•	W przypadku potrzeby zaznaczenia w tekście istotnej informacji, proponowane jest zastosowanie pogrubienia, w celu zwiększenia widoczności ważnego fragmentu.</a:t>
            </a:r>
          </a:p>
          <a:p>
            <a:r>
              <a:rPr lang="pl-PL" dirty="0" smtClean="0"/>
              <a:t>•	Należy pamiętać o wypełnieniu metadanych (tytuł dokumentu, autor (na przykład osoba i instytucja), słowa kluczowe). Można to zrobić w zakładce „Plik”, w dziale „Informacje”.</a:t>
            </a:r>
          </a:p>
          <a:p>
            <a:endParaRPr lang="pl-PL" dirty="0" smtClean="0"/>
          </a:p>
          <a:p>
            <a:endParaRPr lang="pl-PL" dirty="0" smtClean="0"/>
          </a:p>
          <a:p>
            <a:r>
              <a:rPr lang="pl-PL" dirty="0" smtClean="0"/>
              <a:t>Rozdział 4.	Materiały. Informacja elektroniczna </a:t>
            </a:r>
          </a:p>
          <a:p>
            <a:r>
              <a:rPr lang="pl-PL" dirty="0" smtClean="0"/>
              <a:t> Patrz: Standard cyfrowy (Rozdział 3 Dokumenty elektroniczne)</a:t>
            </a:r>
          </a:p>
          <a:p>
            <a:r>
              <a:rPr lang="pl-PL" dirty="0" smtClean="0"/>
              <a:t>1.	PDF tworzy się w sposób zapewniający dostęp do warstwy tekstowej dokumentu oraz informacji o strukturze dokumentu, co umożliwi zastosowanie technologii asystujących, czyli np. poprawne i zrozumiałe odczytanie pliku przez czytnik dokumentów stosowany przez osoby z niepełnosprawnością wzroku. W przypadku skanowania dokumentu tekstowego do pliku PDF należy pamiętać, aby wybrać opcję skanowania z możliwością przeszukiwania tekstu. Jeżeli skaner nie posiada takiej funkcji, utworzony plik PDF będzie niedostępny dla osób z niepełnosprawnościami. W takim wypadku należy użyć oprogramowania do OCR, czyli rozpoznania druku i (po korekcie) zapisania go do pliku tekstowego.</a:t>
            </a:r>
          </a:p>
          <a:p>
            <a:r>
              <a:rPr lang="pl-PL" dirty="0" smtClean="0"/>
              <a:t>2.	Przy tworzeniu dokumentu typu PDF na przykład z dokumentów MS Word lub MS Excel należy wywołać polecenie Zapisz jako następnie w polu Zapisz jako typ wybrać opcję PDF i po naciśnięciu przycisku Opcje zaznacza się </a:t>
            </a:r>
            <a:r>
              <a:rPr lang="pl-PL" dirty="0" err="1" smtClean="0"/>
              <a:t>checkbox</a:t>
            </a:r>
            <a:r>
              <a:rPr lang="pl-PL" dirty="0" smtClean="0"/>
              <a:t> </a:t>
            </a:r>
            <a:r>
              <a:rPr lang="pl-PL" dirty="0" err="1" smtClean="0"/>
              <a:t>Tagi</a:t>
            </a:r>
            <a:r>
              <a:rPr lang="pl-PL" dirty="0" smtClean="0"/>
              <a:t> struktury dla ułatwień dostępu oraz </a:t>
            </a:r>
            <a:r>
              <a:rPr lang="pl-PL" dirty="0" err="1" smtClean="0"/>
              <a:t>checkbox</a:t>
            </a:r>
            <a:r>
              <a:rPr lang="pl-PL" dirty="0" smtClean="0"/>
              <a:t> Właściwości dokumentu. </a:t>
            </a:r>
          </a:p>
          <a:p>
            <a:r>
              <a:rPr lang="pl-PL" dirty="0" smtClean="0"/>
              <a:t>Poniżej instrukcja jak to zrobić:</a:t>
            </a:r>
          </a:p>
          <a:p>
            <a:endParaRPr lang="pl-PL" dirty="0"/>
          </a:p>
        </p:txBody>
      </p:sp>
    </p:spTree>
    <p:extLst>
      <p:ext uri="{BB962C8B-B14F-4D97-AF65-F5344CB8AC3E}">
        <p14:creationId xmlns:p14="http://schemas.microsoft.com/office/powerpoint/2010/main" val="386934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3100" dirty="0" smtClean="0"/>
              <a:t>Standard </a:t>
            </a:r>
            <a:r>
              <a:rPr lang="pl-PL" altLang="pl-PL" sz="3100" dirty="0" smtClean="0"/>
              <a:t>informacyjno-komunikacyjny i promocyjny</a:t>
            </a:r>
            <a:r>
              <a:rPr lang="pl-PL" altLang="pl-PL" dirty="0" smtClean="0"/>
              <a:t/>
            </a:r>
            <a:br>
              <a:rPr lang="pl-PL" altLang="pl-PL" dirty="0" smtClean="0"/>
            </a:br>
            <a:endParaRPr lang="pl-PL"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4166792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p:txBody>
          <a:bodyPr/>
          <a:lstStyle/>
          <a:p>
            <a:r>
              <a:rPr lang="pl-PL" smtClean="0"/>
              <a:t>Standard Informacyjno-Promocyjny</a:t>
            </a:r>
            <a:endParaRPr lang="pl-PL" dirty="0"/>
          </a:p>
        </p:txBody>
      </p:sp>
      <p:sp>
        <p:nvSpPr>
          <p:cNvPr id="216" name="Google Shape;216;p30"/>
          <p:cNvSpPr txBox="1">
            <a:spLocks noGrp="1"/>
          </p:cNvSpPr>
          <p:nvPr>
            <p:ph idx="1"/>
          </p:nvPr>
        </p:nvSpPr>
        <p:spPr/>
        <p:txBody>
          <a:bodyPr/>
          <a:lstStyle/>
          <a:p>
            <a:r>
              <a:rPr lang="pl-PL" dirty="0" smtClean="0"/>
              <a:t>Standard ten ma na celu zapewnienie, że wszystkie działania informacyjne i promocyjne są dostępne dla szerokiego grona odbiorców, w tym osób z niepełnosprawnościami:</a:t>
            </a:r>
          </a:p>
          <a:p>
            <a:r>
              <a:rPr lang="pl-PL" dirty="0" smtClean="0"/>
              <a:t>• Strony Internetowe: Projektowanie zgodne ze standardami WCAG (Web Content Accessibility </a:t>
            </a:r>
            <a:r>
              <a:rPr lang="pl-PL" dirty="0" err="1" smtClean="0"/>
              <a:t>Guidelines</a:t>
            </a:r>
            <a:r>
              <a:rPr lang="pl-PL" dirty="0" smtClean="0"/>
              <a:t>), które zapewniają dostępność treści cyfrowych.</a:t>
            </a:r>
          </a:p>
          <a:p>
            <a:r>
              <a:rPr lang="pl-PL" dirty="0" smtClean="0"/>
              <a:t>• Materiały Promocyjne: Udostępnianie informacji w różnych formatach, takich jak audio, wideo z napisami lub tłumaczeniem na język migowy, oraz teksty w łatwym do czytania formacie.</a:t>
            </a:r>
          </a:p>
          <a:p>
            <a:r>
              <a:rPr lang="pl-PL" dirty="0" smtClean="0"/>
              <a:t>• Projektowanie Graficzne: Stosowanie kontrastujących kolorów i dużych czcionek, aby materiały były czytelne dla osób z wadami wzroku</a:t>
            </a:r>
            <a:endParaRPr lang="pl-PL" dirty="0"/>
          </a:p>
        </p:txBody>
      </p:sp>
    </p:spTree>
    <p:extLst>
      <p:ext uri="{BB962C8B-B14F-4D97-AF65-F5344CB8AC3E}">
        <p14:creationId xmlns:p14="http://schemas.microsoft.com/office/powerpoint/2010/main" val="74876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dirty="0" smtClean="0"/>
              <a:t>Dostępność informacji</a:t>
            </a:r>
            <a:endParaRPr lang="pl-PL" dirty="0"/>
          </a:p>
        </p:txBody>
      </p:sp>
      <p:sp>
        <p:nvSpPr>
          <p:cNvPr id="3" name="Symbol zastępczy zawartości 2"/>
          <p:cNvSpPr>
            <a:spLocks noGrp="1"/>
          </p:cNvSpPr>
          <p:nvPr>
            <p:ph sz="half" idx="1"/>
          </p:nvPr>
        </p:nvSpPr>
        <p:spPr/>
        <p:txBody>
          <a:bodyPr/>
          <a:lstStyle/>
          <a:p>
            <a:r>
              <a:rPr lang="pl-PL" dirty="0" smtClean="0"/>
              <a:t>Dostępność informacji oznacza możliwość korzystania z treści przez jak największą liczbę użytkowników w jak największym zakresie. </a:t>
            </a:r>
          </a:p>
          <a:p>
            <a:r>
              <a:rPr lang="pl-PL" dirty="0" smtClean="0"/>
              <a:t>Informacja dostępna powinna być przekazywana w formacie umożliwiającym wszystkim odbiorcom dostęp do treści „na równych zasadach”. </a:t>
            </a:r>
            <a:endParaRPr lang="pl-PL" dirty="0"/>
          </a:p>
        </p:txBody>
      </p:sp>
      <p:sp>
        <p:nvSpPr>
          <p:cNvPr id="4" name="Symbol zastępczy zawartości 3"/>
          <p:cNvSpPr>
            <a:spLocks noGrp="1"/>
          </p:cNvSpPr>
          <p:nvPr>
            <p:ph sz="half" idx="2"/>
          </p:nvPr>
        </p:nvSpPr>
        <p:spPr/>
        <p:txBody>
          <a:bodyPr/>
          <a:lstStyle/>
          <a:p>
            <a:r>
              <a:rPr lang="pl-PL" dirty="0" smtClean="0"/>
              <a:t>Cechy użytecznej informacji</a:t>
            </a:r>
          </a:p>
          <a:p>
            <a:pPr lvl="2"/>
            <a:r>
              <a:rPr lang="pl-PL" dirty="0" smtClean="0"/>
              <a:t>dokładna</a:t>
            </a:r>
          </a:p>
          <a:p>
            <a:pPr lvl="2"/>
            <a:r>
              <a:rPr lang="pl-PL" dirty="0" smtClean="0"/>
              <a:t>aktualna</a:t>
            </a:r>
          </a:p>
          <a:p>
            <a:pPr lvl="2"/>
            <a:r>
              <a:rPr lang="pl-PL" dirty="0" smtClean="0"/>
              <a:t>rzetelna</a:t>
            </a:r>
          </a:p>
          <a:p>
            <a:pPr lvl="2"/>
            <a:r>
              <a:rPr lang="pl-PL" dirty="0" smtClean="0"/>
              <a:t>kompletna</a:t>
            </a:r>
          </a:p>
          <a:p>
            <a:pPr lvl="2"/>
            <a:r>
              <a:rPr lang="pl-PL" dirty="0" smtClean="0"/>
              <a:t>jednoznaczna</a:t>
            </a:r>
          </a:p>
          <a:p>
            <a:pPr lvl="2"/>
            <a:r>
              <a:rPr lang="pl-PL" dirty="0" smtClean="0"/>
              <a:t>przetwarzalna</a:t>
            </a:r>
            <a:endParaRPr lang="pl-PL" dirty="0"/>
          </a:p>
        </p:txBody>
      </p:sp>
    </p:spTree>
    <p:extLst>
      <p:ext uri="{BB962C8B-B14F-4D97-AF65-F5344CB8AC3E}">
        <p14:creationId xmlns:p14="http://schemas.microsoft.com/office/powerpoint/2010/main" val="347932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STANDARDY DOSTĘPNOŚCI DLA POLITYKI SPÓJNOŚCI (2)</a:t>
            </a:r>
            <a:endParaRPr lang="pl-PL" dirty="0"/>
          </a:p>
        </p:txBody>
      </p:sp>
      <p:sp>
        <p:nvSpPr>
          <p:cNvPr id="3" name="Symbol zastępczy zawartości 2"/>
          <p:cNvSpPr>
            <a:spLocks noGrp="1"/>
          </p:cNvSpPr>
          <p:nvPr>
            <p:ph idx="1"/>
          </p:nvPr>
        </p:nvSpPr>
        <p:spPr/>
        <p:txBody>
          <a:bodyPr/>
          <a:lstStyle/>
          <a:p>
            <a:pPr lvl="0"/>
            <a:r>
              <a:rPr lang="pl-PL" smtClean="0"/>
              <a:t>Standardy regulują tylko ten obszar, który podlega interwencji – to znaczy dotyczą produktów, będących przedmiotem projektu. </a:t>
            </a:r>
          </a:p>
          <a:p>
            <a:pPr lvl="0"/>
            <a:r>
              <a:rPr lang="pl-PL" smtClean="0"/>
              <a:t>W pierwszej kolejności należy dążyć do zapewnienia zgodności produktów projektu z koncepcją uniwersalnego projektowania, a dopiero w drugiej kolejności należy rozważyć zastosowanie racjonalnych usprawnień. </a:t>
            </a:r>
          </a:p>
          <a:p>
            <a:pPr lvl="0"/>
            <a:r>
              <a:rPr lang="pl-PL" smtClean="0"/>
              <a:t>Poszczególne rodzaje wsparcia mogą wymagać zastosowania więcej niż jednego standardu. Na przykład w przypadku kompleksowego projektu zakładającego tworzenie klubów rozwoju cyfrowego, może być konieczne zastosowanie standardu architektonicznego (wyposażenie), szkoleniowego (o ile realizowane są szkolenia lub doradztwo) czy cyfrowego (stworzenie strony internetowej, zakup sprzętu).</a:t>
            </a:r>
          </a:p>
          <a:p>
            <a:endParaRPr lang="pl-PL" dirty="0"/>
          </a:p>
        </p:txBody>
      </p:sp>
    </p:spTree>
    <p:extLst>
      <p:ext uri="{BB962C8B-B14F-4D97-AF65-F5344CB8AC3E}">
        <p14:creationId xmlns:p14="http://schemas.microsoft.com/office/powerpoint/2010/main" val="3637623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56C910-8C76-3A4B-A2E5-CDA3EA466CF1}"/>
              </a:ext>
            </a:extLst>
          </p:cNvPr>
          <p:cNvSpPr>
            <a:spLocks noGrp="1"/>
          </p:cNvSpPr>
          <p:nvPr>
            <p:ph type="title"/>
          </p:nvPr>
        </p:nvSpPr>
        <p:spPr/>
        <p:txBody>
          <a:bodyPr/>
          <a:lstStyle/>
          <a:p>
            <a:r>
              <a:rPr lang="pl-PL" altLang="pl-PL" dirty="0" smtClean="0"/>
              <a:t>Dostępność informacyjno-komunikacyjna</a:t>
            </a:r>
            <a:br>
              <a:rPr lang="pl-PL" altLang="pl-PL" dirty="0" smtClean="0"/>
            </a:br>
            <a:r>
              <a:rPr lang="pl-PL" altLang="pl-PL" dirty="0" smtClean="0"/>
              <a:t>Minimalne warunki (art. 6 pkt 3)</a:t>
            </a:r>
            <a:endParaRPr lang="pl-PL" dirty="0"/>
          </a:p>
        </p:txBody>
      </p:sp>
      <p:sp>
        <p:nvSpPr>
          <p:cNvPr id="3" name="Symbol zastępczy zawartości 2">
            <a:extLst>
              <a:ext uri="{FF2B5EF4-FFF2-40B4-BE49-F238E27FC236}">
                <a16:creationId xmlns:a16="http://schemas.microsoft.com/office/drawing/2014/main" id="{81134420-108F-C245-BB30-C619D9043B11}"/>
              </a:ext>
            </a:extLst>
          </p:cNvPr>
          <p:cNvSpPr>
            <a:spLocks noGrp="1"/>
          </p:cNvSpPr>
          <p:nvPr>
            <p:ph idx="1"/>
          </p:nvPr>
        </p:nvSpPr>
        <p:spPr/>
        <p:txBody>
          <a:bodyPr/>
          <a:lstStyle/>
          <a:p>
            <a:pPr marL="285750" indent="-285750">
              <a:buFont typeface="Arial" panose="020B0604020202020204" pitchFamily="34" charset="0"/>
              <a:buChar char="•"/>
            </a:pPr>
            <a:r>
              <a:rPr lang="pl-PL" altLang="pl-PL" dirty="0" smtClean="0"/>
              <a:t>obsługa przez kanały elektroniczne zgodnie z Ustawą o języku migowym i innych środkach komunikowania się;</a:t>
            </a:r>
          </a:p>
          <a:p>
            <a:pPr marL="285750" indent="-285750">
              <a:buFont typeface="Arial" panose="020B0604020202020204" pitchFamily="34" charset="0"/>
              <a:buChar char="•"/>
            </a:pPr>
            <a:r>
              <a:rPr lang="pl-PL" altLang="pl-PL" dirty="0" smtClean="0"/>
              <a:t>instalacja urządzeń lub innych środków technicznych do obsługi osób słabosłyszących, </a:t>
            </a:r>
            <a:br>
              <a:rPr lang="pl-PL" altLang="pl-PL" dirty="0" smtClean="0"/>
            </a:br>
            <a:r>
              <a:rPr lang="pl-PL" altLang="pl-PL" dirty="0" smtClean="0"/>
              <a:t>w szczególności pętli indukcyjnych, systemów FM lub urządzeń opartych o inne technologie;</a:t>
            </a:r>
          </a:p>
          <a:p>
            <a:pPr marL="285750" indent="-285750">
              <a:buFont typeface="Arial" panose="020B0604020202020204" pitchFamily="34" charset="0"/>
              <a:buChar char="•"/>
            </a:pPr>
            <a:r>
              <a:rPr lang="pl-PL" altLang="pl-PL" dirty="0" smtClean="0"/>
              <a:t>zapewnienie na stronie internetowej danego podmiotu informacji </a:t>
            </a:r>
            <a:br>
              <a:rPr lang="pl-PL" altLang="pl-PL" dirty="0" smtClean="0"/>
            </a:br>
            <a:r>
              <a:rPr lang="pl-PL" altLang="pl-PL" dirty="0" smtClean="0"/>
              <a:t>o zakresie jego działalności w postaci tekstowej, nagrania w polskim języku migowym oraz informacji w tekście łatwym do czytania;</a:t>
            </a:r>
          </a:p>
          <a:p>
            <a:pPr marL="285750" indent="-285750">
              <a:buFont typeface="Arial" panose="020B0604020202020204" pitchFamily="34" charset="0"/>
              <a:buChar char="•"/>
            </a:pPr>
            <a:r>
              <a:rPr lang="pl-PL" altLang="pl-PL" dirty="0" smtClean="0"/>
              <a:t>komunikacja w formie określonej przez użytkownika.</a:t>
            </a:r>
          </a:p>
          <a:p>
            <a:endParaRPr lang="pl-PL" dirty="0"/>
          </a:p>
        </p:txBody>
      </p:sp>
    </p:spTree>
    <p:extLst>
      <p:ext uri="{BB962C8B-B14F-4D97-AF65-F5344CB8AC3E}">
        <p14:creationId xmlns:p14="http://schemas.microsoft.com/office/powerpoint/2010/main" val="4045944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Miejsca oczekiwania</a:t>
            </a:r>
            <a:endParaRPr lang="pl-PL" dirty="0"/>
          </a:p>
        </p:txBody>
      </p:sp>
      <p:sp>
        <p:nvSpPr>
          <p:cNvPr id="6" name="Symbol zastępczy zawartości 5"/>
          <p:cNvSpPr>
            <a:spLocks noGrp="1"/>
          </p:cNvSpPr>
          <p:nvPr>
            <p:ph idx="1"/>
          </p:nvPr>
        </p:nvSpPr>
        <p:spPr/>
        <p:txBody>
          <a:bodyPr/>
          <a:lstStyle/>
          <a:p>
            <a:endParaRPr lang="pl-PL"/>
          </a:p>
        </p:txBody>
      </p:sp>
      <p:pic>
        <p:nvPicPr>
          <p:cNvPr id="7" name="Obraz 6" descr="Schemat przedstawiający na jakim poziomie jest przeciętny zasięg osoby na wózku inwaldzkim (min. 70 cm - max 120-130 cm) i osoby o przeciętnym wzroście (min. 90 cm - max. 150-160 cm). Biorąc pod uwage powyższe, schemat prezentuje na jakiej wysokości najlepiej umiejscawiać włączniki, przyciski, tablice rozdzielcze, liczniki itd, by były dostępne dla jak największej grupy użytkowników (80-110 cm)."/>
          <p:cNvPicPr>
            <a:picLocks noChangeAspect="1"/>
          </p:cNvPicPr>
          <p:nvPr/>
        </p:nvPicPr>
        <p:blipFill>
          <a:blip r:embed="rId2"/>
          <a:stretch>
            <a:fillRect/>
          </a:stretch>
        </p:blipFill>
        <p:spPr>
          <a:xfrm>
            <a:off x="3236607" y="1999955"/>
            <a:ext cx="7174828" cy="3715727"/>
          </a:xfrm>
          <a:prstGeom prst="rect">
            <a:avLst/>
          </a:prstGeom>
        </p:spPr>
      </p:pic>
      <p:pic>
        <p:nvPicPr>
          <p:cNvPr id="10" name="Obraz 9" descr="Włącznik światła."/>
          <p:cNvPicPr>
            <a:picLocks noChangeAspect="1"/>
          </p:cNvPicPr>
          <p:nvPr/>
        </p:nvPicPr>
        <p:blipFill>
          <a:blip r:embed="rId3"/>
          <a:stretch>
            <a:fillRect/>
          </a:stretch>
        </p:blipFill>
        <p:spPr>
          <a:xfrm>
            <a:off x="475269" y="1984864"/>
            <a:ext cx="2266861" cy="1550447"/>
          </a:xfrm>
          <a:prstGeom prst="rect">
            <a:avLst/>
          </a:prstGeom>
        </p:spPr>
      </p:pic>
      <p:pic>
        <p:nvPicPr>
          <p:cNvPr id="12" name="Obraz 11" descr="Czytnik kart hotelowych."/>
          <p:cNvPicPr>
            <a:picLocks noChangeAspect="1"/>
          </p:cNvPicPr>
          <p:nvPr/>
        </p:nvPicPr>
        <p:blipFill>
          <a:blip r:embed="rId4"/>
          <a:stretch>
            <a:fillRect/>
          </a:stretch>
        </p:blipFill>
        <p:spPr>
          <a:xfrm>
            <a:off x="361215" y="3857818"/>
            <a:ext cx="1881922" cy="1876575"/>
          </a:xfrm>
          <a:prstGeom prst="rect">
            <a:avLst/>
          </a:prstGeom>
        </p:spPr>
      </p:pic>
    </p:spTree>
    <p:extLst>
      <p:ext uri="{BB962C8B-B14F-4D97-AF65-F5344CB8AC3E}">
        <p14:creationId xmlns:p14="http://schemas.microsoft.com/office/powerpoint/2010/main" val="2058607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smtClean="0"/>
              <a:t>Oznaczenia: piktogramy</a:t>
            </a:r>
            <a:endParaRPr lang="pl-PL" dirty="0"/>
          </a:p>
        </p:txBody>
      </p:sp>
      <p:pic>
        <p:nvPicPr>
          <p:cNvPr id="7" name="Symbol zastępczy zawartości 6" descr="międzynarodowy symbol Systemu Pętli Induktofonicznej – przekreślone białe ucho z literą ‘T' na granatowym t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6169" y="2562225"/>
            <a:ext cx="3419475" cy="3514725"/>
          </a:xfrm>
        </p:spPr>
      </p:pic>
      <p:pic>
        <p:nvPicPr>
          <p:cNvPr id="11" name="Obraz 10" descr="międzynarodowy symbol ułatwień dla osób z niepełnosprawnościami: biały symbol osoby na wózku na niebieskim tle, obok z prawej strony litera 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434" y="1979837"/>
            <a:ext cx="1378139" cy="1378139"/>
          </a:xfrm>
          <a:prstGeom prst="rect">
            <a:avLst/>
          </a:prstGeom>
        </p:spPr>
      </p:pic>
      <p:pic>
        <p:nvPicPr>
          <p:cNvPr id="12" name="Obraz 11" descr="międzynarodowy symbol ułatwień dla osób z niepełnosprawnościami: biały symbol osoby na wózku na niebieskim tle, obok z prawej strony litery W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807" y="1110099"/>
            <a:ext cx="1160932" cy="1160932"/>
          </a:xfrm>
          <a:prstGeom prst="rect">
            <a:avLst/>
          </a:prstGeom>
        </p:spPr>
      </p:pic>
      <p:pic>
        <p:nvPicPr>
          <p:cNvPr id="10" name="Obraz 9" descr="międzynarodowy symbol ułatwień dla osób z niepełnosprawnościami: biały symbol migających dłoni na granatowym t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7200" y="1981759"/>
            <a:ext cx="1630833" cy="1160932"/>
          </a:xfrm>
          <a:prstGeom prst="rect">
            <a:avLst/>
          </a:prstGeom>
        </p:spPr>
      </p:pic>
      <p:pic>
        <p:nvPicPr>
          <p:cNvPr id="9" name="Obraz 8" descr="międzynarodowy symbol ułatwień dla osób z niepełnosprawnościami: biały symbol osoby na wózku na niebieskim tle, obok z prawej strony litera I w ko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434" y="4249816"/>
            <a:ext cx="1759316" cy="1013366"/>
          </a:xfrm>
          <a:prstGeom prst="rect">
            <a:avLst/>
          </a:prstGeom>
        </p:spPr>
      </p:pic>
      <p:pic>
        <p:nvPicPr>
          <p:cNvPr id="8" name="Obraz 7" descr="międzynarodowy symbol ułatwień dla osób z niepełnosprawnościami: biały symbol osoby na wózku na niebieskim tle podjeżdżający pod podjaz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2089" y="3958194"/>
            <a:ext cx="1269150" cy="1269150"/>
          </a:xfrm>
          <a:prstGeom prst="rect">
            <a:avLst/>
          </a:prstGeom>
        </p:spPr>
      </p:pic>
    </p:spTree>
    <p:extLst>
      <p:ext uri="{BB962C8B-B14F-4D97-AF65-F5344CB8AC3E}">
        <p14:creationId xmlns:p14="http://schemas.microsoft.com/office/powerpoint/2010/main" val="4085580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p:txBody>
          <a:bodyPr/>
          <a:lstStyle/>
          <a:p>
            <a:r>
              <a:rPr lang="pl-PL" smtClean="0"/>
              <a:t>Komunikacja ACC (Augmentative and Alternative Communication)</a:t>
            </a:r>
            <a:endParaRPr lang="pl-PL" dirty="0"/>
          </a:p>
        </p:txBody>
      </p:sp>
      <p:sp>
        <p:nvSpPr>
          <p:cNvPr id="3" name="Symbol zastępczy zawartości 2"/>
          <p:cNvSpPr>
            <a:spLocks noGrp="1"/>
          </p:cNvSpPr>
          <p:nvPr>
            <p:ph idx="1"/>
          </p:nvPr>
        </p:nvSpPr>
        <p:spPr/>
        <p:txBody>
          <a:bodyPr/>
          <a:lstStyle/>
          <a:p>
            <a:endParaRPr lang="pl-PL" dirty="0" smtClean="0"/>
          </a:p>
          <a:p>
            <a:pPr marL="285750" indent="-285750">
              <a:buFont typeface="Arial" panose="020B0604020202020204" pitchFamily="34" charset="0"/>
              <a:buChar char="•"/>
            </a:pPr>
            <a:r>
              <a:rPr lang="pl-PL" dirty="0" smtClean="0"/>
              <a:t>grupa metod, które umożliwiają porozumiewanie się osobom niemówiącym lub mówiącym w bardzo ograniczonym stopniu</a:t>
            </a:r>
          </a:p>
          <a:p>
            <a:pPr marL="285750" indent="-285750">
              <a:buFont typeface="Arial" panose="020B0604020202020204" pitchFamily="34" charset="0"/>
              <a:buChar char="•"/>
            </a:pPr>
            <a:r>
              <a:rPr lang="pl-PL" dirty="0" smtClean="0"/>
              <a:t>polega na używaniu w komunikacji znaków opierających się na gestach, obrazach, symbolach, przedmiotach</a:t>
            </a:r>
            <a:endParaRPr lang="pl-PL" dirty="0"/>
          </a:p>
        </p:txBody>
      </p:sp>
    </p:spTree>
    <p:extLst>
      <p:ext uri="{BB962C8B-B14F-4D97-AF65-F5344CB8AC3E}">
        <p14:creationId xmlns:p14="http://schemas.microsoft.com/office/powerpoint/2010/main" val="128705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p:txBody>
          <a:bodyPr/>
          <a:lstStyle/>
          <a:p>
            <a:r>
              <a:rPr lang="pl-PL" smtClean="0"/>
              <a:t>Technologie informacyjno- komunikacyjne (TIK)</a:t>
            </a:r>
            <a:endParaRPr lang="pl-PL" dirty="0"/>
          </a:p>
        </p:txBody>
      </p:sp>
      <p:sp>
        <p:nvSpPr>
          <p:cNvPr id="3" name="Symbol zastępczy zawartości 2"/>
          <p:cNvSpPr>
            <a:spLocks noGrp="1"/>
          </p:cNvSpPr>
          <p:nvPr>
            <p:ph idx="1"/>
          </p:nvPr>
        </p:nvSpPr>
        <p:spPr/>
        <p:txBody>
          <a:bodyPr/>
          <a:lstStyle/>
          <a:p>
            <a:endParaRPr lang="pl-PL" dirty="0" smtClean="0"/>
          </a:p>
          <a:p>
            <a:pPr marL="285750" indent="-285750">
              <a:buFont typeface="Arial" panose="020B0604020202020204" pitchFamily="34" charset="0"/>
              <a:buChar char="•"/>
            </a:pPr>
            <a:r>
              <a:rPr lang="pl-PL" dirty="0" smtClean="0"/>
              <a:t>grupa technologii przetwarzających, gromadzących i przesyłających informacje w formie elektronicznej</a:t>
            </a:r>
          </a:p>
          <a:p>
            <a:pPr marL="285750" indent="-285750">
              <a:buFont typeface="Arial" panose="020B0604020202020204" pitchFamily="34" charset="0"/>
              <a:buChar char="•"/>
            </a:pPr>
            <a:r>
              <a:rPr lang="pl-PL" dirty="0" smtClean="0"/>
              <a:t>narzędzia, które zwiększają dostęp osobom z niepełnosprawnościami do informacji, edukacji, wiedzy, kultury</a:t>
            </a:r>
            <a:endParaRPr lang="pl-PL" dirty="0"/>
          </a:p>
        </p:txBody>
      </p:sp>
    </p:spTree>
    <p:extLst>
      <p:ext uri="{BB962C8B-B14F-4D97-AF65-F5344CB8AC3E}">
        <p14:creationId xmlns:p14="http://schemas.microsoft.com/office/powerpoint/2010/main" val="387190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5741F2-FDE6-4CDA-BEC1-4D6556037688}"/>
              </a:ext>
            </a:extLst>
          </p:cNvPr>
          <p:cNvSpPr>
            <a:spLocks noGrp="1"/>
          </p:cNvSpPr>
          <p:nvPr>
            <p:ph type="title" idx="4294967295"/>
          </p:nvPr>
        </p:nvSpPr>
        <p:spPr>
          <a:xfrm>
            <a:off x="1457474" y="1335644"/>
            <a:ext cx="1947863" cy="269875"/>
          </a:xfrm>
        </p:spPr>
        <p:txBody>
          <a:bodyPr>
            <a:noAutofit/>
          </a:bodyPr>
          <a:lstStyle/>
          <a:p>
            <a:r>
              <a:rPr lang="pl-PL" sz="3508" dirty="0"/>
              <a:t>Myszka</a:t>
            </a:r>
          </a:p>
        </p:txBody>
      </p:sp>
      <p:pic>
        <p:nvPicPr>
          <p:cNvPr id="4" name="Obraz 4" descr="prostokątna myszka dla osób z niepełnosprawnością; u szczytu okalając szary okrągły przycisk - z lewej strony znajduje się czerwony przycisk, obok zielony przycisk z dwoma trójkątami, obok przycisk w kolorze niebieskim, z prawej strony po przeciwnej stronie czerwonego przycisku znajduje się czerwony przycis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157" y="2320353"/>
            <a:ext cx="3466486" cy="2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myszka dla osób z niepełnosprawnością w kolorze carno-szarym"/>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643" y="3285777"/>
            <a:ext cx="3466486" cy="265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989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3579037-F03E-4A0A-88BF-E82DBEF61E00}"/>
              </a:ext>
            </a:extLst>
          </p:cNvPr>
          <p:cNvSpPr>
            <a:spLocks noGrp="1"/>
          </p:cNvSpPr>
          <p:nvPr>
            <p:ph type="title" idx="4294967295"/>
          </p:nvPr>
        </p:nvSpPr>
        <p:spPr>
          <a:xfrm>
            <a:off x="665386" y="1043533"/>
            <a:ext cx="4357688" cy="1163638"/>
          </a:xfrm>
        </p:spPr>
        <p:txBody>
          <a:bodyPr>
            <a:normAutofit/>
          </a:bodyPr>
          <a:lstStyle/>
          <a:p>
            <a:r>
              <a:rPr lang="pl-PL" sz="3508" dirty="0" err="1"/>
              <a:t>MouthStick</a:t>
            </a:r>
            <a:endParaRPr lang="pl-PL" sz="3508" dirty="0"/>
          </a:p>
        </p:txBody>
      </p:sp>
      <p:pic>
        <p:nvPicPr>
          <p:cNvPr id="2" name="Obraz 1" descr="zdjęcie kobiety dmuchającej w czerwony urządzenie: MouthStick"/>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304" y="2788937"/>
            <a:ext cx="5557515" cy="312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130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ETR: Tekst łatwy do czytania i rozumienia</a:t>
            </a:r>
            <a:endParaRPr lang="pl-PL" sz="2800"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4020474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Czym jest ETR? </a:t>
            </a:r>
            <a:br>
              <a:rPr lang="pl-PL" dirty="0" smtClean="0"/>
            </a:br>
            <a:endParaRPr lang="pl-PL" dirty="0"/>
          </a:p>
        </p:txBody>
      </p:sp>
      <p:sp>
        <p:nvSpPr>
          <p:cNvPr id="4" name="Symbol zastępczy zawartości 3"/>
          <p:cNvSpPr>
            <a:spLocks noGrp="1"/>
          </p:cNvSpPr>
          <p:nvPr>
            <p:ph idx="1"/>
          </p:nvPr>
        </p:nvSpPr>
        <p:spPr/>
        <p:txBody>
          <a:bodyPr/>
          <a:lstStyle/>
          <a:p>
            <a:r>
              <a:rPr lang="pl-PL" dirty="0" smtClean="0"/>
              <a:t>ETR (ang. </a:t>
            </a:r>
            <a:r>
              <a:rPr lang="pl-PL" dirty="0" err="1" smtClean="0"/>
              <a:t>easy</a:t>
            </a:r>
            <a:r>
              <a:rPr lang="pl-PL" dirty="0" smtClean="0"/>
              <a:t>-to-</a:t>
            </a:r>
            <a:r>
              <a:rPr lang="pl-PL" dirty="0" err="1" smtClean="0"/>
              <a:t>read</a:t>
            </a:r>
            <a:r>
              <a:rPr lang="pl-PL" dirty="0" smtClean="0"/>
              <a:t>) – tekst łatwy do czytania </a:t>
            </a:r>
            <a:br>
              <a:rPr lang="pl-PL" dirty="0" smtClean="0"/>
            </a:br>
            <a:r>
              <a:rPr lang="pl-PL" dirty="0" smtClean="0"/>
              <a:t>i zrozumienia.</a:t>
            </a:r>
          </a:p>
          <a:p>
            <a:r>
              <a:rPr lang="pl-PL" dirty="0" smtClean="0"/>
              <a:t>To sposób przedstawiania informacji w postaci </a:t>
            </a:r>
            <a:br>
              <a:rPr lang="pl-PL" dirty="0" smtClean="0"/>
            </a:br>
            <a:r>
              <a:rPr lang="pl-PL" dirty="0" smtClean="0"/>
              <a:t>tekstu i uzupełniającej grafiki.</a:t>
            </a:r>
            <a:endParaRPr lang="pl-PL" dirty="0"/>
          </a:p>
        </p:txBody>
      </p:sp>
      <p:pic>
        <p:nvPicPr>
          <p:cNvPr id="2" name="Obraz 1" descr="Symbol ETR: człowiek z książką i kciukiem w górę"/>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750" y="3822736"/>
            <a:ext cx="1879420" cy="1879420"/>
          </a:xfrm>
          <a:prstGeom prst="rect">
            <a:avLst/>
          </a:prstGeom>
        </p:spPr>
      </p:pic>
    </p:spTree>
    <p:extLst>
      <p:ext uri="{BB962C8B-B14F-4D97-AF65-F5344CB8AC3E}">
        <p14:creationId xmlns:p14="http://schemas.microsoft.com/office/powerpoint/2010/main" val="4245800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p:cNvSpPr>
            <a:spLocks noGrp="1"/>
          </p:cNvSpPr>
          <p:nvPr>
            <p:ph type="title"/>
          </p:nvPr>
        </p:nvSpPr>
        <p:spPr/>
        <p:txBody>
          <a:bodyPr/>
          <a:lstStyle/>
          <a:p>
            <a:r>
              <a:rPr lang="pl-PL" smtClean="0"/>
              <a:t>Kto korzysta z ETR? </a:t>
            </a:r>
            <a:br>
              <a:rPr lang="pl-PL" smtClean="0"/>
            </a:br>
            <a:endParaRPr lang="pl-PL" dirty="0"/>
          </a:p>
        </p:txBody>
      </p:sp>
      <p:sp>
        <p:nvSpPr>
          <p:cNvPr id="4" name="Symbol zastępczy zawartości 3"/>
          <p:cNvSpPr>
            <a:spLocks noGrp="1"/>
          </p:cNvSpPr>
          <p:nvPr>
            <p:ph idx="1"/>
          </p:nvPr>
        </p:nvSpPr>
        <p:spPr/>
        <p:txBody>
          <a:bodyPr/>
          <a:lstStyle/>
          <a:p>
            <a:pPr marL="285750" indent="-285750">
              <a:buFont typeface="Arial" panose="020B0604020202020204" pitchFamily="34" charset="0"/>
              <a:buChar char="•"/>
            </a:pPr>
            <a:r>
              <a:rPr lang="pl-PL" dirty="0" smtClean="0"/>
              <a:t>osoby z niepełnosprawnością intelektualną</a:t>
            </a:r>
          </a:p>
          <a:p>
            <a:pPr marL="285750" indent="-285750">
              <a:buFont typeface="Arial" panose="020B0604020202020204" pitchFamily="34" charset="0"/>
              <a:buChar char="•"/>
            </a:pPr>
            <a:r>
              <a:rPr lang="pl-PL" dirty="0" smtClean="0"/>
              <a:t>osoby, dla których język polski nie jest językiem ojczystym</a:t>
            </a:r>
          </a:p>
          <a:p>
            <a:pPr marL="285750" indent="-285750">
              <a:buFont typeface="Arial" panose="020B0604020202020204" pitchFamily="34" charset="0"/>
              <a:buChar char="•"/>
            </a:pPr>
            <a:r>
              <a:rPr lang="pl-PL" dirty="0" smtClean="0"/>
              <a:t>osoby, które mają trudności z czytaniem</a:t>
            </a:r>
            <a:endParaRPr lang="pl-PL" dirty="0"/>
          </a:p>
        </p:txBody>
      </p:sp>
    </p:spTree>
    <p:extLst>
      <p:ext uri="{BB962C8B-B14F-4D97-AF65-F5344CB8AC3E}">
        <p14:creationId xmlns:p14="http://schemas.microsoft.com/office/powerpoint/2010/main" val="356997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STANDARDY DOSTĘPNOŚCI DLA POLITYKI SPÓJNOŚCI(3)</a:t>
            </a:r>
            <a:endParaRPr lang="pl-PL" dirty="0"/>
          </a:p>
        </p:txBody>
      </p:sp>
      <p:sp>
        <p:nvSpPr>
          <p:cNvPr id="3" name="Symbol zastępczy zawartości 2"/>
          <p:cNvSpPr>
            <a:spLocks noGrp="1"/>
          </p:cNvSpPr>
          <p:nvPr>
            <p:ph idx="1"/>
          </p:nvPr>
        </p:nvSpPr>
        <p:spPr/>
        <p:txBody>
          <a:bodyPr/>
          <a:lstStyle/>
          <a:p>
            <a:r>
              <a:rPr lang="pl-PL" dirty="0" smtClean="0">
                <a:hlinkClick r:id="rId3"/>
              </a:rPr>
              <a:t>Pełna </a:t>
            </a:r>
            <a:r>
              <a:rPr lang="pl-PL" dirty="0">
                <a:hlinkClick r:id="rId3"/>
              </a:rPr>
              <a:t>treść załącznika nr 2 do wytycznych </a:t>
            </a:r>
            <a:r>
              <a:rPr lang="pl-PL" dirty="0" smtClean="0">
                <a:hlinkClick r:id="rId3"/>
              </a:rPr>
              <a:t>dot. standardów dostępności</a:t>
            </a:r>
            <a:endParaRPr lang="pl-PL" dirty="0" smtClean="0"/>
          </a:p>
          <a:p>
            <a:endParaRPr lang="pl-PL" dirty="0"/>
          </a:p>
        </p:txBody>
      </p:sp>
    </p:spTree>
    <p:extLst>
      <p:ext uri="{BB962C8B-B14F-4D97-AF65-F5344CB8AC3E}">
        <p14:creationId xmlns:p14="http://schemas.microsoft.com/office/powerpoint/2010/main" val="265740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p:cNvSpPr/>
          <p:nvPr/>
        </p:nvSpPr>
        <p:spPr>
          <a:xfrm>
            <a:off x="801815" y="1700388"/>
            <a:ext cx="4325543" cy="632161"/>
          </a:xfrm>
          <a:prstGeom prst="rect">
            <a:avLst/>
          </a:prstGeom>
        </p:spPr>
        <p:txBody>
          <a:bodyPr wrap="none">
            <a:spAutoFit/>
          </a:bodyPr>
          <a:lstStyle/>
          <a:p>
            <a:r>
              <a:rPr lang="pl-PL" sz="3508" b="1" dirty="0"/>
              <a:t>Europejskie standardy</a:t>
            </a:r>
          </a:p>
        </p:txBody>
      </p:sp>
      <p:sp>
        <p:nvSpPr>
          <p:cNvPr id="3" name="Pole tekstowe"/>
          <p:cNvSpPr>
            <a:spLocks noGrp="1"/>
          </p:cNvSpPr>
          <p:nvPr>
            <p:ph type="title"/>
          </p:nvPr>
        </p:nvSpPr>
        <p:spPr>
          <a:xfrm>
            <a:off x="818881" y="2627709"/>
            <a:ext cx="8640381" cy="1080001"/>
          </a:xfrm>
        </p:spPr>
        <p:txBody>
          <a:bodyPr>
            <a:normAutofit fontScale="90000"/>
          </a:bodyPr>
          <a:lstStyle/>
          <a:p>
            <a:r>
              <a:rPr lang="pl-PL" dirty="0" smtClean="0">
                <a:hlinkClick r:id="rId3"/>
              </a:rPr>
              <a:t>„Europejskie standardy przygotowania tekstu łatwego do czytania i zrozumienia”</a:t>
            </a:r>
            <a:r>
              <a:rPr lang="pl-PL" dirty="0" smtClean="0"/>
              <a:t> dostępne w Serwisie Rzeczypospolitej Polskiej</a:t>
            </a:r>
          </a:p>
          <a:p>
            <a:endParaRPr lang="pl-PL" dirty="0"/>
          </a:p>
        </p:txBody>
      </p:sp>
    </p:spTree>
    <p:extLst>
      <p:ext uri="{BB962C8B-B14F-4D97-AF65-F5344CB8AC3E}">
        <p14:creationId xmlns:p14="http://schemas.microsoft.com/office/powerpoint/2010/main" val="2509037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Tekst łatwy do czytania i zrozumienia (1)</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Zdobądź wiedzę o osobach, dla których przygotowujesz informację, oraz o ich potrzebach.</a:t>
            </a:r>
          </a:p>
          <a:p>
            <a:pPr marL="285750" indent="-285750">
              <a:buFont typeface="Arial" panose="020B0604020202020204" pitchFamily="34" charset="0"/>
              <a:buChar char="•"/>
            </a:pPr>
            <a:r>
              <a:rPr lang="pl-PL" dirty="0" smtClean="0"/>
              <a:t>Wybierz najlepszą możliwą formę przekazu informacji.</a:t>
            </a:r>
          </a:p>
          <a:p>
            <a:pPr marL="285750" indent="-285750">
              <a:buFont typeface="Arial" panose="020B0604020202020204" pitchFamily="34" charset="0"/>
              <a:buChar char="•"/>
            </a:pPr>
            <a:r>
              <a:rPr lang="pl-PL" dirty="0" smtClean="0"/>
              <a:t>Używaj języka dostosowanego do wieku odbiorcy. </a:t>
            </a:r>
            <a:br>
              <a:rPr lang="pl-PL" dirty="0" smtClean="0"/>
            </a:br>
            <a:r>
              <a:rPr lang="pl-PL" dirty="0" smtClean="0"/>
              <a:t>Nie używaj dziecięcego języka, jeśli komunikujesz się z dorosłymi.</a:t>
            </a:r>
          </a:p>
          <a:p>
            <a:pPr marL="285750" indent="-285750">
              <a:buFont typeface="Arial" panose="020B0604020202020204" pitchFamily="34" charset="0"/>
              <a:buChar char="•"/>
            </a:pPr>
            <a:r>
              <a:rPr lang="pl-PL" dirty="0" smtClean="0"/>
              <a:t>Stosuj jasny przekaz. Wytłumacz słowa trudne. </a:t>
            </a:r>
            <a:br>
              <a:rPr lang="pl-PL" dirty="0" smtClean="0"/>
            </a:br>
            <a:r>
              <a:rPr lang="pl-PL" dirty="0" smtClean="0"/>
              <a:t>Pamiętaj, że osoby, do których kierujesz informację, mogą nic nie wiedzieć o temacie, o którym piszesz. </a:t>
            </a:r>
            <a:br>
              <a:rPr lang="pl-PL" dirty="0" smtClean="0"/>
            </a:br>
            <a:r>
              <a:rPr lang="pl-PL" dirty="0" smtClean="0"/>
              <a:t>Używaj popularnych, łatwych do zrozumienia wyrazów.</a:t>
            </a:r>
            <a:endParaRPr lang="pl-PL" dirty="0"/>
          </a:p>
        </p:txBody>
      </p:sp>
    </p:spTree>
    <p:extLst>
      <p:ext uri="{BB962C8B-B14F-4D97-AF65-F5344CB8AC3E}">
        <p14:creationId xmlns:p14="http://schemas.microsoft.com/office/powerpoint/2010/main" val="2954876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p:txBody>
          <a:bodyPr/>
          <a:lstStyle/>
          <a:p>
            <a:r>
              <a:rPr lang="pl-PL" smtClean="0"/>
              <a:t>Tekst łatwy do czytania i zrozumienia (2)</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Obowiązkowo zaangażuj osoby z niepełnosprawnością intelektualną w przygotowanie informacji.</a:t>
            </a:r>
          </a:p>
          <a:p>
            <a:pPr marL="285750" indent="-285750">
              <a:buFont typeface="Arial" panose="020B0604020202020204" pitchFamily="34" charset="0"/>
              <a:buChar char="•"/>
            </a:pPr>
            <a:r>
              <a:rPr lang="pl-PL" dirty="0" smtClean="0"/>
              <a:t>Opisując jedną rzecz w całym dokumencie, </a:t>
            </a:r>
            <a:br>
              <a:rPr lang="pl-PL" dirty="0" smtClean="0"/>
            </a:br>
            <a:r>
              <a:rPr lang="pl-PL" dirty="0" smtClean="0"/>
              <a:t>używaj tych samych wyrazów w celu jej określenia.</a:t>
            </a:r>
          </a:p>
          <a:p>
            <a:pPr marL="285750" indent="-285750">
              <a:buFont typeface="Arial" panose="020B0604020202020204" pitchFamily="34" charset="0"/>
              <a:buChar char="•"/>
            </a:pPr>
            <a:r>
              <a:rPr lang="pl-PL" dirty="0" smtClean="0"/>
              <a:t>Nie używaj metafor, pojęć abstrakcyjnych.</a:t>
            </a:r>
          </a:p>
          <a:p>
            <a:pPr marL="285750" indent="-285750">
              <a:buFont typeface="Arial" panose="020B0604020202020204" pitchFamily="34" charset="0"/>
              <a:buChar char="•"/>
            </a:pPr>
            <a:r>
              <a:rPr lang="pl-PL" dirty="0" smtClean="0"/>
              <a:t>Nie używaj słów zapożyczonych z innych języków, </a:t>
            </a:r>
            <a:br>
              <a:rPr lang="pl-PL" dirty="0" smtClean="0"/>
            </a:br>
            <a:r>
              <a:rPr lang="pl-PL" dirty="0" smtClean="0"/>
              <a:t>chyba że to znane słowo typu „</a:t>
            </a:r>
            <a:r>
              <a:rPr lang="pl-PL" dirty="0" err="1" smtClean="0"/>
              <a:t>okej</a:t>
            </a:r>
            <a:r>
              <a:rPr lang="pl-PL" dirty="0" smtClean="0"/>
              <a:t>”.</a:t>
            </a:r>
          </a:p>
          <a:p>
            <a:pPr marL="285750" indent="-285750">
              <a:buFont typeface="Arial" panose="020B0604020202020204" pitchFamily="34" charset="0"/>
              <a:buChar char="•"/>
            </a:pPr>
            <a:r>
              <a:rPr lang="pl-PL" dirty="0" smtClean="0"/>
              <a:t>Staraj się nie używać skrótów, a jeśli musisz, to wyjaśnij, o co chodzi, np. KRS to Krajowy Rejestr Sądowy.</a:t>
            </a:r>
            <a:endParaRPr lang="pl-PL" dirty="0"/>
          </a:p>
        </p:txBody>
      </p:sp>
    </p:spTree>
    <p:extLst>
      <p:ext uri="{BB962C8B-B14F-4D97-AF65-F5344CB8AC3E}">
        <p14:creationId xmlns:p14="http://schemas.microsoft.com/office/powerpoint/2010/main" val="403717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p:txBody>
          <a:bodyPr/>
          <a:lstStyle/>
          <a:p>
            <a:r>
              <a:rPr lang="pl-PL" smtClean="0"/>
              <a:t>Tekst łatwy do czytania i zrozumienia (3)</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Stosuj pełne wyrazy.</a:t>
            </a:r>
          </a:p>
          <a:p>
            <a:pPr marL="285750" indent="-285750">
              <a:buFont typeface="Arial" panose="020B0604020202020204" pitchFamily="34" charset="0"/>
              <a:buChar char="•"/>
            </a:pPr>
            <a:r>
              <a:rPr lang="pl-PL" dirty="0" smtClean="0"/>
              <a:t>Zamiast podawania liczb w postaci procentów lub milionów używaj słów „dużo”, „mało”, „wiele”.</a:t>
            </a:r>
          </a:p>
          <a:p>
            <a:pPr marL="285750" indent="-285750">
              <a:buFont typeface="Arial" panose="020B0604020202020204" pitchFamily="34" charset="0"/>
              <a:buChar char="•"/>
            </a:pPr>
            <a:r>
              <a:rPr lang="pl-PL" dirty="0" smtClean="0"/>
              <a:t>Stosuj krótkie zdania.</a:t>
            </a:r>
          </a:p>
          <a:p>
            <a:pPr marL="285750" indent="-285750">
              <a:buFont typeface="Arial" panose="020B0604020202020204" pitchFamily="34" charset="0"/>
              <a:buChar char="•"/>
            </a:pPr>
            <a:r>
              <a:rPr lang="pl-PL" dirty="0" smtClean="0"/>
              <a:t>Stosuj formę per „ty”.</a:t>
            </a:r>
          </a:p>
          <a:p>
            <a:pPr marL="285750" indent="-285750">
              <a:buFont typeface="Arial" panose="020B0604020202020204" pitchFamily="34" charset="0"/>
              <a:buChar char="•"/>
            </a:pPr>
            <a:r>
              <a:rPr lang="pl-PL" dirty="0" smtClean="0"/>
              <a:t>Używaj pozytywnych zwrotów, pozytywnie sformułowanych zdań. Unikaj słów typu „powinieneś”, „musisz”.</a:t>
            </a:r>
            <a:endParaRPr lang="pl-PL" dirty="0"/>
          </a:p>
        </p:txBody>
      </p:sp>
    </p:spTree>
    <p:extLst>
      <p:ext uri="{BB962C8B-B14F-4D97-AF65-F5344CB8AC3E}">
        <p14:creationId xmlns:p14="http://schemas.microsoft.com/office/powerpoint/2010/main" val="3934035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p:txBody>
          <a:bodyPr/>
          <a:lstStyle/>
          <a:p>
            <a:r>
              <a:rPr lang="pl-PL" smtClean="0"/>
              <a:t>Tekst łatwy do czytania i zrozumienia (4)</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Stosuj w zdaniach stronę czynną, a nie bierną</a:t>
            </a:r>
            <a:br>
              <a:rPr lang="pl-PL" dirty="0" smtClean="0"/>
            </a:br>
            <a:r>
              <a:rPr lang="pl-PL" dirty="0" smtClean="0"/>
              <a:t>(np. powiedz: „Wyślemy list” zamiast „List zostanie ci przesłany przez Urząd – Zakład Komunikacji Miejskiej”).</a:t>
            </a:r>
          </a:p>
          <a:p>
            <a:pPr marL="285750" indent="-285750">
              <a:buFont typeface="Arial" panose="020B0604020202020204" pitchFamily="34" charset="0"/>
              <a:buChar char="•"/>
            </a:pPr>
            <a:r>
              <a:rPr lang="pl-PL" dirty="0" smtClean="0"/>
              <a:t>Jeśli informacje się powtarzają – grupuj je razem.</a:t>
            </a:r>
          </a:p>
          <a:p>
            <a:pPr marL="285750" indent="-285750">
              <a:buFont typeface="Arial" panose="020B0604020202020204" pitchFamily="34" charset="0"/>
              <a:buChar char="•"/>
            </a:pPr>
            <a:r>
              <a:rPr lang="pl-PL" dirty="0" smtClean="0"/>
              <a:t>Powtarzaj najważniejsze informacje.</a:t>
            </a:r>
            <a:endParaRPr lang="pl-PL" dirty="0"/>
          </a:p>
        </p:txBody>
      </p:sp>
    </p:spTree>
    <p:extLst>
      <p:ext uri="{BB962C8B-B14F-4D97-AF65-F5344CB8AC3E}">
        <p14:creationId xmlns:p14="http://schemas.microsoft.com/office/powerpoint/2010/main" val="2063012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p:txBody>
          <a:bodyPr/>
          <a:lstStyle/>
          <a:p>
            <a:r>
              <a:rPr lang="pl-PL" smtClean="0"/>
              <a:t>Tekst łatwy do czytania i zrozumienia (5)</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Używaj formatu stron A4 lub A5 – jest łatwy do czytania, użytkowania i kopiowania.</a:t>
            </a:r>
          </a:p>
          <a:p>
            <a:pPr marL="285750" indent="-285750">
              <a:buFont typeface="Arial" panose="020B0604020202020204" pitchFamily="34" charset="0"/>
              <a:buChar char="•"/>
            </a:pPr>
            <a:r>
              <a:rPr lang="pl-PL" dirty="0" smtClean="0"/>
              <a:t>Jeśli dokument ma dużą objętość (np. 100 stron), </a:t>
            </a:r>
            <a:br>
              <a:rPr lang="pl-PL" dirty="0" smtClean="0"/>
            </a:br>
            <a:r>
              <a:rPr lang="pl-PL" dirty="0" smtClean="0"/>
              <a:t>podziel go na 3–4 broszury. Duża objętość może </a:t>
            </a:r>
            <a:br>
              <a:rPr lang="pl-PL" dirty="0" smtClean="0"/>
            </a:br>
            <a:r>
              <a:rPr lang="pl-PL" dirty="0" smtClean="0"/>
              <a:t>zniechęcać Twojego odbiorcę.</a:t>
            </a:r>
          </a:p>
          <a:p>
            <a:pPr marL="285750" indent="-285750">
              <a:buFont typeface="Arial" panose="020B0604020202020204" pitchFamily="34" charset="0"/>
              <a:buChar char="•"/>
            </a:pPr>
            <a:r>
              <a:rPr lang="pl-PL" dirty="0" smtClean="0"/>
              <a:t>Oszczędnie stosuj grafiki lub wzornictwo, </a:t>
            </a:r>
            <a:br>
              <a:rPr lang="pl-PL" dirty="0" smtClean="0"/>
            </a:br>
            <a:r>
              <a:rPr lang="pl-PL" dirty="0" smtClean="0"/>
              <a:t>a jeśli możesz, nie używaj ich. Mogą utrudniać zrozumienie. Dokument musi być czytelny i zrozumiały.</a:t>
            </a:r>
            <a:endParaRPr lang="pl-PL" dirty="0"/>
          </a:p>
        </p:txBody>
      </p:sp>
    </p:spTree>
    <p:extLst>
      <p:ext uri="{BB962C8B-B14F-4D97-AF65-F5344CB8AC3E}">
        <p14:creationId xmlns:p14="http://schemas.microsoft.com/office/powerpoint/2010/main" val="405866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p:txBody>
          <a:bodyPr/>
          <a:lstStyle/>
          <a:p>
            <a:r>
              <a:rPr lang="pl-PL" smtClean="0"/>
              <a:t>Tekst łatwy do czytania i zrozumienia (6)</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Stosuj wyraźną czcionkę.</a:t>
            </a:r>
          </a:p>
          <a:p>
            <a:pPr marL="285750" indent="-285750">
              <a:buFont typeface="Arial" panose="020B0604020202020204" pitchFamily="34" charset="0"/>
              <a:buChar char="•"/>
            </a:pPr>
            <a:r>
              <a:rPr lang="pl-PL" dirty="0" smtClean="0"/>
              <a:t>Używaj ciemnych kolorów czcionek.</a:t>
            </a:r>
          </a:p>
          <a:p>
            <a:pPr marL="285750" indent="-285750">
              <a:buFont typeface="Arial" panose="020B0604020202020204" pitchFamily="34" charset="0"/>
              <a:buChar char="•"/>
            </a:pPr>
            <a:r>
              <a:rPr lang="pl-PL" dirty="0" smtClean="0"/>
              <a:t>Nie używaj kursywy.</a:t>
            </a:r>
          </a:p>
          <a:p>
            <a:pPr marL="285750" indent="-285750">
              <a:buFont typeface="Arial" panose="020B0604020202020204" pitchFamily="34" charset="0"/>
              <a:buChar char="•"/>
            </a:pPr>
            <a:r>
              <a:rPr lang="pl-PL" dirty="0" smtClean="0"/>
              <a:t>Stosuj powiększoną czcionkę, np. Arial 14.</a:t>
            </a:r>
          </a:p>
          <a:p>
            <a:pPr marL="285750" indent="-285750">
              <a:buFont typeface="Arial" panose="020B0604020202020204" pitchFamily="34" charset="0"/>
              <a:buChar char="•"/>
            </a:pPr>
            <a:r>
              <a:rPr lang="pl-PL" dirty="0" smtClean="0"/>
              <a:t>Pisz małymi literami.</a:t>
            </a:r>
          </a:p>
          <a:p>
            <a:pPr marL="285750" indent="-285750">
              <a:buFont typeface="Arial" panose="020B0604020202020204" pitchFamily="34" charset="0"/>
              <a:buChar char="•"/>
            </a:pPr>
            <a:r>
              <a:rPr lang="pl-PL" dirty="0" smtClean="0"/>
              <a:t>Nie używaj podkreśleń.</a:t>
            </a:r>
          </a:p>
          <a:p>
            <a:pPr marL="285750" indent="-285750">
              <a:buFont typeface="Arial" panose="020B0604020202020204" pitchFamily="34" charset="0"/>
              <a:buChar char="•"/>
            </a:pPr>
            <a:r>
              <a:rPr lang="pl-PL" dirty="0" smtClean="0"/>
              <a:t>Unikaj pisania kolorowym drukiem, ponieważ niektórzy ludzie nie widzą różnic między kolorami.</a:t>
            </a:r>
            <a:endParaRPr lang="pl-PL" dirty="0"/>
          </a:p>
        </p:txBody>
      </p:sp>
    </p:spTree>
    <p:extLst>
      <p:ext uri="{BB962C8B-B14F-4D97-AF65-F5344CB8AC3E}">
        <p14:creationId xmlns:p14="http://schemas.microsoft.com/office/powerpoint/2010/main" val="1950176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p:txBody>
          <a:bodyPr/>
          <a:lstStyle/>
          <a:p>
            <a:r>
              <a:rPr lang="pl-PL" smtClean="0"/>
              <a:t>Tekst łatwy do czytania i zrozumienia (7)</a:t>
            </a:r>
            <a:endParaRPr lang="pl-PL" dirty="0"/>
          </a:p>
        </p:txBody>
      </p:sp>
      <p:sp>
        <p:nvSpPr>
          <p:cNvPr id="3" name="Symbol zastępczy zawartości 2"/>
          <p:cNvSpPr>
            <a:spLocks noGrp="1"/>
          </p:cNvSpPr>
          <p:nvPr>
            <p:ph idx="1"/>
          </p:nvPr>
        </p:nvSpPr>
        <p:spPr/>
        <p:txBody>
          <a:bodyPr/>
          <a:lstStyle/>
          <a:p>
            <a:pPr marL="285750" indent="-285750">
              <a:buFont typeface="Arial" panose="020B0604020202020204" pitchFamily="34" charset="0"/>
              <a:buChar char="•"/>
            </a:pPr>
            <a:r>
              <a:rPr lang="pl-PL" dirty="0" smtClean="0"/>
              <a:t>Używaj </a:t>
            </a:r>
            <a:r>
              <a:rPr lang="pl-PL" dirty="0" err="1" smtClean="0"/>
              <a:t>punktorów</a:t>
            </a:r>
            <a:r>
              <a:rPr lang="pl-PL" dirty="0" smtClean="0"/>
              <a:t>, kiedy tworzysz dłuższą listę różnych informacji.</a:t>
            </a:r>
          </a:p>
          <a:p>
            <a:pPr marL="285750" indent="-285750">
              <a:buFont typeface="Arial" panose="020B0604020202020204" pitchFamily="34" charset="0"/>
              <a:buChar char="•"/>
            </a:pPr>
            <a:r>
              <a:rPr lang="pl-PL" dirty="0" smtClean="0"/>
              <a:t>Nie stosuj zapisów w kolumnach.</a:t>
            </a:r>
          </a:p>
          <a:p>
            <a:pPr marL="285750" indent="-285750">
              <a:buFont typeface="Arial" panose="020B0604020202020204" pitchFamily="34" charset="0"/>
              <a:buChar char="•"/>
            </a:pPr>
            <a:r>
              <a:rPr lang="pl-PL" dirty="0" smtClean="0"/>
              <a:t>Nie stosuj </a:t>
            </a:r>
            <a:r>
              <a:rPr lang="pl-PL" dirty="0" err="1" smtClean="0"/>
              <a:t>wyjustowań</a:t>
            </a:r>
            <a:r>
              <a:rPr lang="pl-PL" dirty="0" smtClean="0"/>
              <a:t>, tekst wyrównuj do lewej strony.</a:t>
            </a:r>
          </a:p>
          <a:p>
            <a:pPr marL="285750" indent="-285750">
              <a:buFont typeface="Arial" panose="020B0604020202020204" pitchFamily="34" charset="0"/>
              <a:buChar char="•"/>
            </a:pPr>
            <a:r>
              <a:rPr lang="pl-PL" dirty="0" smtClean="0"/>
              <a:t>Numeruj strony.</a:t>
            </a:r>
          </a:p>
          <a:p>
            <a:pPr marL="285750" indent="-285750">
              <a:buFont typeface="Arial" panose="020B0604020202020204" pitchFamily="34" charset="0"/>
              <a:buChar char="•"/>
            </a:pPr>
            <a:r>
              <a:rPr lang="pl-PL" dirty="0" smtClean="0"/>
              <a:t>Zapisuj liczby jako 1, 2, a nie słownie – „jeden”, „dwa”.</a:t>
            </a:r>
          </a:p>
          <a:p>
            <a:endParaRPr lang="pl-PL" dirty="0"/>
          </a:p>
        </p:txBody>
      </p:sp>
    </p:spTree>
    <p:extLst>
      <p:ext uri="{BB962C8B-B14F-4D97-AF65-F5344CB8AC3E}">
        <p14:creationId xmlns:p14="http://schemas.microsoft.com/office/powerpoint/2010/main" val="4000637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Jak zapewnić dostępność? </a:t>
            </a:r>
            <a:endParaRPr lang="pl-PL" dirty="0"/>
          </a:p>
        </p:txBody>
      </p:sp>
      <p:sp>
        <p:nvSpPr>
          <p:cNvPr id="3" name="Symbol zastępczy zawartości 2"/>
          <p:cNvSpPr>
            <a:spLocks noGrp="1"/>
          </p:cNvSpPr>
          <p:nvPr>
            <p:ph idx="1"/>
          </p:nvPr>
        </p:nvSpPr>
        <p:spPr/>
        <p:txBody>
          <a:bodyPr/>
          <a:lstStyle/>
          <a:p>
            <a:r>
              <a:rPr lang="pl-PL" dirty="0" smtClean="0"/>
              <a:t>Polecenie:</a:t>
            </a:r>
          </a:p>
          <a:p>
            <a:r>
              <a:rPr lang="pl-PL" dirty="0" smtClean="0"/>
              <a:t>Za chwilę doświadczysz </a:t>
            </a:r>
            <a:r>
              <a:rPr lang="pl-PL" dirty="0" err="1" smtClean="0"/>
              <a:t>uwspólnionego</a:t>
            </a:r>
            <a:r>
              <a:rPr lang="pl-PL" dirty="0" smtClean="0"/>
              <a:t> dla wszystkich współuczestników przeciążenia sensorycznego. Będzie ono obejmowało serię ekspozycji na bodźce wzrokowo-słuchowe, Potrwa to dobrą minutkę. Podczas ekspozycji bardzo proszę o skoncentrowanie się na wykonywaniu operacji matematycznej polegającej na odwrotnym do naturalnego odliczania począwszy od liczby 280.</a:t>
            </a:r>
          </a:p>
          <a:p>
            <a:endParaRPr lang="pl-PL" dirty="0" smtClean="0"/>
          </a:p>
          <a:p>
            <a:r>
              <a:rPr lang="pl-PL" dirty="0" smtClean="0"/>
              <a:t>Jak można je skomplikować, a jak uprościć? </a:t>
            </a:r>
          </a:p>
          <a:p>
            <a:r>
              <a:rPr lang="pl-PL" dirty="0" smtClean="0"/>
              <a:t>Jak można je doprecyzować ? </a:t>
            </a:r>
          </a:p>
          <a:p>
            <a:endParaRPr lang="pl-PL" dirty="0"/>
          </a:p>
        </p:txBody>
      </p:sp>
    </p:spTree>
    <p:extLst>
      <p:ext uri="{BB962C8B-B14F-4D97-AF65-F5344CB8AC3E}">
        <p14:creationId xmlns:p14="http://schemas.microsoft.com/office/powerpoint/2010/main" val="3939585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dirty="0" smtClean="0"/>
              <a:t>Standard Cyfrowy</a:t>
            </a:r>
            <a:endParaRPr lang="pl-PL" sz="2800" dirty="0"/>
          </a:p>
        </p:txBody>
      </p:sp>
      <p:sp>
        <p:nvSpPr>
          <p:cNvPr id="6" name="Podtytuł 5"/>
          <p:cNvSpPr>
            <a:spLocks noGrp="1"/>
          </p:cNvSpPr>
          <p:nvPr>
            <p:ph type="subTitle" idx="1"/>
          </p:nvPr>
        </p:nvSpPr>
        <p:spPr/>
        <p:txBody>
          <a:bodyPr/>
          <a:lstStyle/>
          <a:p>
            <a:endParaRPr lang="pl-PL"/>
          </a:p>
        </p:txBody>
      </p:sp>
      <p:pic>
        <p:nvPicPr>
          <p:cNvPr id="7" name="Obraz 6" descr="Logo Funduszy Unijnych, Flaga: Polski, UE. Woj. Śląskie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8" y="6300117"/>
            <a:ext cx="9522371" cy="1006083"/>
          </a:xfrm>
          <a:prstGeom prst="rect">
            <a:avLst/>
          </a:prstGeom>
        </p:spPr>
      </p:pic>
    </p:spTree>
    <p:extLst>
      <p:ext uri="{BB962C8B-B14F-4D97-AF65-F5344CB8AC3E}">
        <p14:creationId xmlns:p14="http://schemas.microsoft.com/office/powerpoint/2010/main" val="333748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mtClean="0"/>
              <a:t>Wytyczne dotyczące realizacji zasad równościowych w ramach funduszy unijnych na lata 2021-2027</a:t>
            </a:r>
            <a:endParaRPr lang="pl-PL" altLang="pl-PL" dirty="0"/>
          </a:p>
        </p:txBody>
      </p:sp>
      <p:sp>
        <p:nvSpPr>
          <p:cNvPr id="3" name="Symbol zastępczy zawartości 2"/>
          <p:cNvSpPr>
            <a:spLocks noGrp="1"/>
          </p:cNvSpPr>
          <p:nvPr>
            <p:ph idx="1"/>
          </p:nvPr>
        </p:nvSpPr>
        <p:spPr/>
        <p:txBody>
          <a:bodyPr/>
          <a:lstStyle/>
          <a:p>
            <a:endParaRPr lang="pl-PL" altLang="pl-PL" smtClean="0"/>
          </a:p>
          <a:p>
            <a:endParaRPr lang="pl-PL" altLang="pl-PL" smtClean="0"/>
          </a:p>
          <a:p>
            <a:r>
              <a:rPr lang="pl-PL" altLang="pl-PL" smtClean="0"/>
              <a:t>Link: </a:t>
            </a:r>
            <a:r>
              <a:rPr lang="pl-PL" altLang="pl-PL" smtClean="0">
                <a:hlinkClick r:id="rId2"/>
              </a:rPr>
              <a:t>Wytyczne dotyczące realizacji zasad równościowych w ramach funduszy unijnych na lata 2021-2027</a:t>
            </a:r>
            <a:endParaRPr lang="pl-PL" altLang="pl-PL" smtClean="0"/>
          </a:p>
          <a:p>
            <a:endParaRPr lang="pl-PL" altLang="pl-PL" dirty="0"/>
          </a:p>
        </p:txBody>
      </p:sp>
    </p:spTree>
    <p:extLst>
      <p:ext uri="{BB962C8B-B14F-4D97-AF65-F5344CB8AC3E}">
        <p14:creationId xmlns:p14="http://schemas.microsoft.com/office/powerpoint/2010/main" val="1245562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p:txBody>
          <a:bodyPr/>
          <a:lstStyle/>
          <a:p>
            <a:r>
              <a:rPr lang="pl-PL" smtClean="0"/>
              <a:t>Standard Cyfrowy </a:t>
            </a:r>
            <a:endParaRPr lang="pl-PL" dirty="0"/>
          </a:p>
        </p:txBody>
      </p:sp>
      <p:sp>
        <p:nvSpPr>
          <p:cNvPr id="216" name="Google Shape;216;p30"/>
          <p:cNvSpPr txBox="1">
            <a:spLocks noGrp="1"/>
          </p:cNvSpPr>
          <p:nvPr>
            <p:ph idx="1"/>
          </p:nvPr>
        </p:nvSpPr>
        <p:spPr/>
        <p:txBody>
          <a:bodyPr/>
          <a:lstStyle/>
          <a:p>
            <a:r>
              <a:rPr lang="pl-PL" dirty="0" smtClean="0"/>
              <a:t>Standard cyfrowy koncentruje się na tworzeniu dostępnych produktów i usług cyfrowych:</a:t>
            </a:r>
          </a:p>
          <a:p>
            <a:pPr lvl="0"/>
            <a:r>
              <a:rPr lang="pl-PL" dirty="0" smtClean="0"/>
              <a:t>Strony Internetowe i Aplikacje: Tworzenie zgodne z WCAG, co obejmuje m.in. dostępność formularzy online, kontrast kolorów, a także dostępne nawigacje.</a:t>
            </a:r>
          </a:p>
          <a:p>
            <a:pPr lvl="0"/>
            <a:r>
              <a:rPr lang="pl-PL" dirty="0" smtClean="0"/>
              <a:t>Multimedia: Zapewnienie alternatywnych opisów dla obrazów oraz transkrypcji dla materiałów audio i wideo.</a:t>
            </a:r>
          </a:p>
          <a:p>
            <a:r>
              <a:rPr lang="pl-PL" dirty="0" smtClean="0"/>
              <a:t>Testowanie Dostępności: Regularne testowanie dostępności cyfrowych produktów i usług z udziałem osób z niepełnosprawnościami, aby zapewnić ich użyteczność</a:t>
            </a:r>
            <a:endParaRPr lang="pl-PL" dirty="0"/>
          </a:p>
        </p:txBody>
      </p:sp>
    </p:spTree>
    <p:extLst>
      <p:ext uri="{BB962C8B-B14F-4D97-AF65-F5344CB8AC3E}">
        <p14:creationId xmlns:p14="http://schemas.microsoft.com/office/powerpoint/2010/main" val="1288339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p:cNvSpPr>
            <a:spLocks noGrp="1"/>
          </p:cNvSpPr>
          <p:nvPr>
            <p:ph type="ctrTitle"/>
          </p:nvPr>
        </p:nvSpPr>
        <p:spPr/>
        <p:txBody>
          <a:bodyPr/>
          <a:lstStyle/>
          <a:p>
            <a:r>
              <a:rPr lang="pl-PL" smtClean="0"/>
              <a:t>Tworzenie dostępnych cyfrowo dokumentów</a:t>
            </a:r>
            <a:endParaRPr lang="pl-PL"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371562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dirty="0" smtClean="0"/>
              <a:t>Podstawowe zasady przy tworzeniu dokumentów tekstowych i tekstowo-graficznych </a:t>
            </a:r>
            <a:endParaRPr lang="pl-PL" dirty="0"/>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tytuł pliku jednoznacznie wskazujący na treść</a:t>
            </a:r>
            <a:r>
              <a:rPr lang="pl-PL" dirty="0"/>
              <a:t>;</a:t>
            </a:r>
            <a:endParaRPr lang="pl-PL" dirty="0" smtClean="0"/>
          </a:p>
          <a:p>
            <a:pPr marL="285750" indent="-285750">
              <a:lnSpc>
                <a:spcPct val="150000"/>
              </a:lnSpc>
              <a:buFont typeface="Arial" panose="020B0604020202020204" pitchFamily="34" charset="0"/>
              <a:buChar char="•"/>
            </a:pPr>
            <a:r>
              <a:rPr lang="pl-PL" dirty="0" smtClean="0"/>
              <a:t>używanie nagłówków w celu wyróżnienia elementów tekstu i dla podkreślenia struktury tekstu;</a:t>
            </a:r>
          </a:p>
          <a:p>
            <a:pPr marL="285750" indent="-285750">
              <a:lnSpc>
                <a:spcPct val="150000"/>
              </a:lnSpc>
              <a:buFont typeface="Arial" panose="020B0604020202020204" pitchFamily="34" charset="0"/>
              <a:buChar char="•"/>
            </a:pPr>
            <a:r>
              <a:rPr lang="pl-PL" dirty="0" smtClean="0"/>
              <a:t>właściwy język tekstu (słowa w innym języku nie powinny być odczytywane po polsku);</a:t>
            </a:r>
          </a:p>
          <a:p>
            <a:pPr marL="285750" indent="-285750">
              <a:lnSpc>
                <a:spcPct val="150000"/>
              </a:lnSpc>
              <a:buFont typeface="Arial" panose="020B0604020202020204" pitchFamily="34" charset="0"/>
              <a:buChar char="•"/>
            </a:pPr>
            <a:r>
              <a:rPr lang="pl-PL" dirty="0" smtClean="0"/>
              <a:t>zapewnianie tekstu alternatywnego do grafiki dodanej w tekście dokumentu. </a:t>
            </a:r>
            <a:endParaRPr lang="pl-PL" dirty="0"/>
          </a:p>
        </p:txBody>
      </p:sp>
    </p:spTree>
    <p:extLst>
      <p:ext uri="{BB962C8B-B14F-4D97-AF65-F5344CB8AC3E}">
        <p14:creationId xmlns:p14="http://schemas.microsoft.com/office/powerpoint/2010/main" val="2166300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smtClean="0"/>
              <a:t>Tytuł dokumentu </a:t>
            </a:r>
            <a:endParaRPr lang="pl-PL" dirty="0"/>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tytuł to informacja zawarta we właściwościach dokumentu;</a:t>
            </a:r>
          </a:p>
          <a:p>
            <a:pPr marL="285750" indent="-285750">
              <a:lnSpc>
                <a:spcPct val="150000"/>
              </a:lnSpc>
              <a:buFont typeface="Arial" panose="020B0604020202020204" pitchFamily="34" charset="0"/>
              <a:buChar char="•"/>
            </a:pPr>
            <a:r>
              <a:rPr lang="pl-PL" dirty="0" smtClean="0"/>
              <a:t>jest to pierwsza informacja mówiąca o tym, </a:t>
            </a:r>
            <a:br>
              <a:rPr lang="pl-PL" dirty="0" smtClean="0"/>
            </a:br>
            <a:r>
              <a:rPr lang="pl-PL" dirty="0" smtClean="0"/>
              <a:t>jakie dokument zawiera treści;</a:t>
            </a:r>
          </a:p>
          <a:p>
            <a:pPr marL="285750" indent="-285750">
              <a:lnSpc>
                <a:spcPct val="150000"/>
              </a:lnSpc>
              <a:buFont typeface="Arial" panose="020B0604020202020204" pitchFamily="34" charset="0"/>
              <a:buChar char="•"/>
            </a:pPr>
            <a:r>
              <a:rPr lang="pl-PL" dirty="0" smtClean="0"/>
              <a:t>tytułu nie należy mylić z nazwą pliku ;</a:t>
            </a:r>
          </a:p>
          <a:p>
            <a:pPr marL="285750" indent="-285750">
              <a:lnSpc>
                <a:spcPct val="150000"/>
              </a:lnSpc>
              <a:buFont typeface="Arial" panose="020B0604020202020204" pitchFamily="34" charset="0"/>
              <a:buChar char="•"/>
            </a:pPr>
            <a:r>
              <a:rPr lang="pl-PL" dirty="0" smtClean="0"/>
              <a:t>aby wprowadzić tytuł, należy otworzyć w edytorze  MS Word zakładkę Plik/Informacje i wpisać lub wkleić go do ramki pod właściwościami.</a:t>
            </a:r>
          </a:p>
          <a:p>
            <a:endParaRPr lang="pl-PL" dirty="0"/>
          </a:p>
        </p:txBody>
      </p:sp>
    </p:spTree>
    <p:extLst>
      <p:ext uri="{BB962C8B-B14F-4D97-AF65-F5344CB8AC3E}">
        <p14:creationId xmlns:p14="http://schemas.microsoft.com/office/powerpoint/2010/main" val="186336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a:extLst>
              <a:ext uri="{FF2B5EF4-FFF2-40B4-BE49-F238E27FC236}">
                <a16:creationId xmlns:a16="http://schemas.microsoft.com/office/drawing/2014/main" id="{E18895E6-70BA-4144-B465-9AF59D93AD4E}"/>
              </a:ext>
            </a:extLst>
          </p:cNvPr>
          <p:cNvSpPr txBox="1">
            <a:spLocks noGrp="1"/>
          </p:cNvSpPr>
          <p:nvPr>
            <p:ph type="title"/>
          </p:nvPr>
        </p:nvSpPr>
        <p:spPr>
          <a:xfrm>
            <a:off x="2119570" y="1269792"/>
            <a:ext cx="6452677" cy="1357917"/>
          </a:xfrm>
        </p:spPr>
        <p:txBody>
          <a:bodyPr/>
          <a:lstStyle/>
          <a:p>
            <a:r>
              <a:rPr lang="pl-PL" dirty="0" smtClean="0">
                <a:sym typeface="Bebas Neue Bold"/>
              </a:rPr>
              <a:t>Czego głównie będzie dotyczyła kwestia dostępności dokumentu?</a:t>
            </a:r>
            <a:endParaRPr lang="pl-PL" dirty="0">
              <a:sym typeface="Bebas Neue Bold"/>
            </a:endParaRPr>
          </a:p>
        </p:txBody>
      </p:sp>
      <p:sp>
        <p:nvSpPr>
          <p:cNvPr id="2" name="pole tekstowe"/>
          <p:cNvSpPr txBox="1"/>
          <p:nvPr/>
        </p:nvSpPr>
        <p:spPr>
          <a:xfrm>
            <a:off x="1225684" y="2786456"/>
            <a:ext cx="6024337" cy="1986763"/>
          </a:xfrm>
          <a:prstGeom prst="rect">
            <a:avLst/>
          </a:prstGeom>
        </p:spPr>
        <p:txBody>
          <a:bodyPr vert="horz" lIns="80189" tIns="40094" rIns="80189" bIns="40094" rtlCol="0" anchor="ctr">
            <a:noAutofit/>
          </a:bodyPr>
          <a:lstStyle>
            <a:lvl1pPr algn="ctr">
              <a:lnSpc>
                <a:spcPct val="90000"/>
              </a:lnSpc>
              <a:spcBef>
                <a:spcPct val="0"/>
              </a:spcBef>
              <a:buNone/>
              <a:defRPr sz="2800" b="1">
                <a:ea typeface="+mj-ea"/>
                <a:cs typeface="+mj-cs"/>
              </a:defRPr>
            </a:lvl1pPr>
          </a:lstStyle>
          <a:p>
            <a:pPr lvl="1"/>
            <a:endParaRPr lang="pl-PL" sz="2280" dirty="0">
              <a:solidFill>
                <a:prstClr val="black"/>
              </a:solidFill>
              <a:latin typeface="Calibri"/>
              <a:sym typeface="Bebas Neue Bold"/>
            </a:endParaRPr>
          </a:p>
          <a:p>
            <a:pPr marL="315720" lvl="1" indent="-315720">
              <a:lnSpc>
                <a:spcPct val="150000"/>
              </a:lnSpc>
              <a:spcBef>
                <a:spcPts val="877"/>
              </a:spcBef>
              <a:buFont typeface="Arial" panose="020B0604020202020204" pitchFamily="34" charset="0"/>
              <a:buChar char="•"/>
            </a:pPr>
            <a:r>
              <a:rPr lang="pl-PL" dirty="0" smtClean="0">
                <a:solidFill>
                  <a:prstClr val="black"/>
                </a:solidFill>
                <a:latin typeface="Calibri"/>
                <a:sym typeface="Bebas Neue Bold"/>
              </a:rPr>
              <a:t>nagłówki;</a:t>
            </a:r>
            <a:endParaRPr lang="pl-PL" dirty="0">
              <a:solidFill>
                <a:prstClr val="black"/>
              </a:solidFill>
              <a:latin typeface="Calibri"/>
              <a:sym typeface="Bebas Neue Bold"/>
            </a:endParaRPr>
          </a:p>
          <a:p>
            <a:pPr marL="315720" lvl="1" indent="-315720">
              <a:lnSpc>
                <a:spcPct val="150000"/>
              </a:lnSpc>
              <a:spcBef>
                <a:spcPts val="877"/>
              </a:spcBef>
              <a:buFont typeface="Arial" panose="020B0604020202020204" pitchFamily="34" charset="0"/>
              <a:buChar char="•"/>
            </a:pPr>
            <a:r>
              <a:rPr lang="pl-PL" dirty="0">
                <a:solidFill>
                  <a:prstClr val="black"/>
                </a:solidFill>
                <a:latin typeface="Calibri"/>
              </a:rPr>
              <a:t>l</a:t>
            </a:r>
            <a:r>
              <a:rPr lang="pl-PL" dirty="0" smtClean="0">
                <a:solidFill>
                  <a:prstClr val="black"/>
                </a:solidFill>
                <a:latin typeface="Calibri"/>
              </a:rPr>
              <a:t>isty;</a:t>
            </a:r>
            <a:endParaRPr lang="pl-PL" dirty="0">
              <a:solidFill>
                <a:prstClr val="black"/>
              </a:solidFill>
              <a:latin typeface="Calibri"/>
            </a:endParaRPr>
          </a:p>
          <a:p>
            <a:pPr marL="315720" lvl="1" indent="-315720">
              <a:lnSpc>
                <a:spcPct val="150000"/>
              </a:lnSpc>
              <a:spcBef>
                <a:spcPts val="877"/>
              </a:spcBef>
              <a:buFont typeface="Arial" panose="020B0604020202020204" pitchFamily="34" charset="0"/>
              <a:buChar char="•"/>
            </a:pPr>
            <a:r>
              <a:rPr lang="pl-PL" dirty="0">
                <a:solidFill>
                  <a:prstClr val="black"/>
                </a:solidFill>
                <a:latin typeface="Calibri"/>
                <a:sym typeface="Bebas Neue Bold"/>
              </a:rPr>
              <a:t>t</a:t>
            </a:r>
            <a:r>
              <a:rPr lang="pl-PL" dirty="0" smtClean="0">
                <a:solidFill>
                  <a:prstClr val="black"/>
                </a:solidFill>
                <a:latin typeface="Calibri"/>
                <a:sym typeface="Bebas Neue Bold"/>
              </a:rPr>
              <a:t>abele;</a:t>
            </a:r>
            <a:endParaRPr lang="pl-PL" dirty="0">
              <a:solidFill>
                <a:prstClr val="black"/>
              </a:solidFill>
              <a:latin typeface="Calibri"/>
              <a:sym typeface="Bebas Neue Bold"/>
            </a:endParaRPr>
          </a:p>
          <a:p>
            <a:pPr marL="315720" lvl="1" indent="-315720">
              <a:lnSpc>
                <a:spcPct val="150000"/>
              </a:lnSpc>
              <a:spcBef>
                <a:spcPts val="877"/>
              </a:spcBef>
              <a:buFont typeface="Arial" panose="020B0604020202020204" pitchFamily="34" charset="0"/>
              <a:buChar char="•"/>
            </a:pPr>
            <a:r>
              <a:rPr lang="pl-PL" dirty="0">
                <a:solidFill>
                  <a:prstClr val="black"/>
                </a:solidFill>
                <a:latin typeface="Calibri"/>
              </a:rPr>
              <a:t>g</a:t>
            </a:r>
            <a:r>
              <a:rPr lang="pl-PL" dirty="0" smtClean="0">
                <a:solidFill>
                  <a:prstClr val="black"/>
                </a:solidFill>
                <a:latin typeface="Calibri"/>
              </a:rPr>
              <a:t>rafiki.</a:t>
            </a:r>
            <a:endParaRPr lang="pl-PL" dirty="0">
              <a:solidFill>
                <a:prstClr val="black"/>
              </a:solidFill>
              <a:latin typeface="Calibri"/>
            </a:endParaRPr>
          </a:p>
        </p:txBody>
      </p:sp>
    </p:spTree>
    <p:extLst>
      <p:ext uri="{BB962C8B-B14F-4D97-AF65-F5344CB8AC3E}">
        <p14:creationId xmlns:p14="http://schemas.microsoft.com/office/powerpoint/2010/main" val="139229634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txBox="1">
            <a:spLocks noGrp="1"/>
          </p:cNvSpPr>
          <p:nvPr>
            <p:ph type="title"/>
          </p:nvPr>
        </p:nvSpPr>
        <p:spPr/>
        <p:txBody>
          <a:bodyPr/>
          <a:lstStyle>
            <a:lvl1pPr algn="ctr">
              <a:lnSpc>
                <a:spcPct val="90000"/>
              </a:lnSpc>
              <a:spcBef>
                <a:spcPct val="0"/>
              </a:spcBef>
              <a:buNone/>
              <a:defRPr sz="2800" b="1">
                <a:latin typeface="+mj-lt"/>
                <a:ea typeface="+mj-ea"/>
                <a:cs typeface="+mj-cs"/>
              </a:defRPr>
            </a:lvl1pPr>
          </a:lstStyle>
          <a:p>
            <a:r>
              <a:rPr lang="pl-PL" smtClean="0"/>
              <a:t>Nagłówki (1)</a:t>
            </a:r>
            <a:endParaRPr lang="pl-PL" dirty="0"/>
          </a:p>
        </p:txBody>
      </p:sp>
      <p:pic>
        <p:nvPicPr>
          <p:cNvPr id="8" name="Obraz" descr="Wstążka style w MS Word pokazująca możliwość wyboru stylu spośród kilkunastu dostępnych"/>
          <p:cNvPicPr>
            <a:picLocks noChangeAspect="1"/>
          </p:cNvPicPr>
          <p:nvPr/>
        </p:nvPicPr>
        <p:blipFill rotWithShape="1">
          <a:blip r:embed="rId3" cstate="print"/>
          <a:srcRect l="29849" r="6222"/>
          <a:stretch/>
        </p:blipFill>
        <p:spPr>
          <a:xfrm>
            <a:off x="1671648" y="2505118"/>
            <a:ext cx="6898167" cy="1847123"/>
          </a:xfrm>
          <a:prstGeom prst="rect">
            <a:avLst/>
          </a:prstGeom>
        </p:spPr>
      </p:pic>
      <p:sp>
        <p:nvSpPr>
          <p:cNvPr id="11" name="pole tekstowe"/>
          <p:cNvSpPr txBox="1"/>
          <p:nvPr/>
        </p:nvSpPr>
        <p:spPr>
          <a:xfrm>
            <a:off x="2190857" y="1363562"/>
            <a:ext cx="2715868" cy="478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493" tIns="23493" rIns="23493" bIns="23493" numCol="1" spcCol="38100" rtlCol="0" anchor="ctr">
            <a:spAutoFit/>
          </a:bodyPr>
          <a:lstStyle/>
          <a:p>
            <a:pPr algn="ctr" defTabSz="270182" hangingPunct="0"/>
            <a:r>
              <a:rPr lang="pl-PL" sz="2800" b="1" dirty="0" smtClean="0">
                <a:solidFill>
                  <a:schemeClr val="tx2"/>
                </a:solidFill>
                <a:latin typeface="+mj-lt"/>
                <a:ea typeface="Open Sans" pitchFamily="2" charset="0"/>
                <a:cs typeface="Open Sans" pitchFamily="2" charset="0"/>
                <a:sym typeface="Bebas Neue Bold"/>
              </a:rPr>
              <a:t>Nagłówki: funkcje</a:t>
            </a:r>
            <a:endParaRPr lang="pl-PL" sz="2800" b="1" dirty="0">
              <a:solidFill>
                <a:schemeClr val="tx2"/>
              </a:solidFill>
              <a:latin typeface="+mj-lt"/>
              <a:ea typeface="Open Sans" pitchFamily="2" charset="0"/>
              <a:cs typeface="Open Sans" pitchFamily="2" charset="0"/>
              <a:sym typeface="Bebas Neue Bold"/>
            </a:endParaRPr>
          </a:p>
        </p:txBody>
      </p:sp>
    </p:spTree>
    <p:extLst>
      <p:ext uri="{BB962C8B-B14F-4D97-AF65-F5344CB8AC3E}">
        <p14:creationId xmlns:p14="http://schemas.microsoft.com/office/powerpoint/2010/main" val="127205822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a:extLst>
              <a:ext uri="{FF2B5EF4-FFF2-40B4-BE49-F238E27FC236}">
                <a16:creationId xmlns:a16="http://schemas.microsoft.com/office/drawing/2014/main" id="{74CCC47F-9A3C-470F-822F-88B53D27D2E7}"/>
              </a:ext>
            </a:extLst>
          </p:cNvPr>
          <p:cNvSpPr>
            <a:spLocks noGrp="1"/>
          </p:cNvSpPr>
          <p:nvPr>
            <p:ph type="title"/>
          </p:nvPr>
        </p:nvSpPr>
        <p:spPr/>
        <p:txBody>
          <a:bodyPr/>
          <a:lstStyle/>
          <a:p>
            <a:r>
              <a:rPr lang="pl-PL" dirty="0" smtClean="0"/>
              <a:t>Listy</a:t>
            </a:r>
            <a:endParaRPr lang="pl-PL" dirty="0"/>
          </a:p>
        </p:txBody>
      </p:sp>
      <p:pic>
        <p:nvPicPr>
          <p:cNvPr id="6" name="Obraz" descr="Ustawienia numeracji na wstążce w zakładce Narzędzia główne w edytorze MS Word. Do wyboru jest kilka różnych rodzajów numeracji, na przykład cyfry arabskie z kropką z prawej strony, cyfry arabskie z nawiasem z prawej strony, cyfry rzymskie z kropą z prawej strony, Duże litery z kropką z prawej strony, małe litery z nawiasem z prawej strony.">
            <a:extLst>
              <a:ext uri="{FF2B5EF4-FFF2-40B4-BE49-F238E27FC236}">
                <a16:creationId xmlns:a16="http://schemas.microsoft.com/office/drawing/2014/main" id="{CFAC7CFC-0998-4E49-8562-C57DECBC0D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4626" y="1994687"/>
            <a:ext cx="8362524" cy="3754862"/>
          </a:xfrm>
          <a:prstGeom prst="rect">
            <a:avLst/>
          </a:prstGeom>
          <a:noFill/>
          <a:ln>
            <a:noFill/>
          </a:ln>
        </p:spPr>
      </p:pic>
      <p:sp>
        <p:nvSpPr>
          <p:cNvPr id="7" name="pole tekstowe"/>
          <p:cNvSpPr txBox="1"/>
          <p:nvPr/>
        </p:nvSpPr>
        <p:spPr>
          <a:xfrm>
            <a:off x="3188053" y="1363562"/>
            <a:ext cx="721477" cy="478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493" tIns="23493" rIns="23493" bIns="23493" numCol="1" spcCol="38100" rtlCol="0" anchor="ctr">
            <a:spAutoFit/>
          </a:bodyPr>
          <a:lstStyle/>
          <a:p>
            <a:pPr algn="ctr" defTabSz="270182" hangingPunct="0"/>
            <a:r>
              <a:rPr lang="pl-PL" sz="2800" b="1" dirty="0" smtClean="0">
                <a:solidFill>
                  <a:schemeClr val="tx2"/>
                </a:solidFill>
                <a:latin typeface="+mj-lt"/>
                <a:ea typeface="Open Sans" pitchFamily="2" charset="0"/>
                <a:cs typeface="Open Sans" pitchFamily="2" charset="0"/>
                <a:sym typeface="Bebas Neue Bold"/>
              </a:rPr>
              <a:t>Listy</a:t>
            </a:r>
            <a:endParaRPr lang="pl-PL" sz="2800" b="1" dirty="0">
              <a:solidFill>
                <a:schemeClr val="tx2"/>
              </a:solidFill>
              <a:latin typeface="+mj-lt"/>
              <a:ea typeface="Open Sans" pitchFamily="2" charset="0"/>
              <a:cs typeface="Open Sans" pitchFamily="2" charset="0"/>
              <a:sym typeface="Bebas Neue Bold"/>
            </a:endParaRPr>
          </a:p>
        </p:txBody>
      </p:sp>
    </p:spTree>
    <p:extLst>
      <p:ext uri="{BB962C8B-B14F-4D97-AF65-F5344CB8AC3E}">
        <p14:creationId xmlns:p14="http://schemas.microsoft.com/office/powerpoint/2010/main" val="113156441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a:extLst>
              <a:ext uri="{FF2B5EF4-FFF2-40B4-BE49-F238E27FC236}">
                <a16:creationId xmlns:a16="http://schemas.microsoft.com/office/drawing/2014/main" id="{74CCC47F-9A3C-470F-822F-88B53D27D2E7}"/>
              </a:ext>
            </a:extLst>
          </p:cNvPr>
          <p:cNvSpPr>
            <a:spLocks noGrp="1"/>
          </p:cNvSpPr>
          <p:nvPr>
            <p:ph type="title"/>
          </p:nvPr>
        </p:nvSpPr>
        <p:spPr>
          <a:xfrm>
            <a:off x="2119570" y="1269792"/>
            <a:ext cx="6452677" cy="781853"/>
          </a:xfrm>
        </p:spPr>
        <p:txBody>
          <a:bodyPr/>
          <a:lstStyle/>
          <a:p>
            <a:r>
              <a:rPr lang="pl-PL" dirty="0" smtClean="0"/>
              <a:t>Właściwy język (1) </a:t>
            </a:r>
            <a:endParaRPr lang="pl-PL" dirty="0"/>
          </a:p>
        </p:txBody>
      </p:sp>
      <p:sp>
        <p:nvSpPr>
          <p:cNvPr id="2" name="Pole tekstowe"/>
          <p:cNvSpPr/>
          <p:nvPr/>
        </p:nvSpPr>
        <p:spPr>
          <a:xfrm>
            <a:off x="946126" y="2987749"/>
            <a:ext cx="8799563" cy="1711366"/>
          </a:xfrm>
          <a:prstGeom prst="rect">
            <a:avLst/>
          </a:prstGeom>
        </p:spPr>
        <p:txBody>
          <a:bodyPr wrap="square">
            <a:spAutoFit/>
          </a:bodyPr>
          <a:lstStyle/>
          <a:p>
            <a:pPr marL="300723" indent="-300723">
              <a:lnSpc>
                <a:spcPct val="150000"/>
              </a:lnSpc>
              <a:buFont typeface="Arial" panose="020B0604020202020204" pitchFamily="34" charset="0"/>
              <a:buChar char="•"/>
            </a:pPr>
            <a:r>
              <a:rPr lang="pl-PL" dirty="0">
                <a:solidFill>
                  <a:prstClr val="black"/>
                </a:solidFill>
                <a:latin typeface="Calibri"/>
              </a:rPr>
              <a:t>w programie MS Word ustaw domyślny język  dokumentu</a:t>
            </a:r>
          </a:p>
          <a:p>
            <a:pPr marL="300723" indent="-300723">
              <a:lnSpc>
                <a:spcPct val="150000"/>
              </a:lnSpc>
              <a:buFont typeface="Arial" panose="020B0604020202020204" pitchFamily="34" charset="0"/>
              <a:buChar char="•"/>
            </a:pPr>
            <a:r>
              <a:rPr lang="pl-PL" dirty="0">
                <a:solidFill>
                  <a:prstClr val="black"/>
                </a:solidFill>
                <a:latin typeface="Calibri"/>
              </a:rPr>
              <a:t>dzięki temu czytnik ekranu osoby niewidomej odpowiednio odczyta treść dokumentu</a:t>
            </a:r>
          </a:p>
          <a:p>
            <a:pPr marL="300723" indent="-300723">
              <a:lnSpc>
                <a:spcPct val="150000"/>
              </a:lnSpc>
              <a:buFont typeface="Arial" panose="020B0604020202020204" pitchFamily="34" charset="0"/>
              <a:buChar char="•"/>
            </a:pPr>
            <a:r>
              <a:rPr lang="pl-PL" dirty="0">
                <a:solidFill>
                  <a:prstClr val="black"/>
                </a:solidFill>
                <a:latin typeface="Calibri"/>
              </a:rPr>
              <a:t>w dokumencie zostaną również podkreślone  błędy ortograficzne, interpunkcyjne oraz stylistyczne właściwe dla danego języka </a:t>
            </a:r>
          </a:p>
        </p:txBody>
      </p:sp>
    </p:spTree>
    <p:extLst>
      <p:ext uri="{BB962C8B-B14F-4D97-AF65-F5344CB8AC3E}">
        <p14:creationId xmlns:p14="http://schemas.microsoft.com/office/powerpoint/2010/main" val="73534972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a:extLst>
              <a:ext uri="{FF2B5EF4-FFF2-40B4-BE49-F238E27FC236}">
                <a16:creationId xmlns:a16="http://schemas.microsoft.com/office/drawing/2014/main" id="{74CCC47F-9A3C-470F-822F-88B53D27D2E7}"/>
              </a:ext>
            </a:extLst>
          </p:cNvPr>
          <p:cNvSpPr>
            <a:spLocks noGrp="1"/>
          </p:cNvSpPr>
          <p:nvPr>
            <p:ph type="title"/>
          </p:nvPr>
        </p:nvSpPr>
        <p:spPr>
          <a:xfrm>
            <a:off x="2119570" y="1269792"/>
            <a:ext cx="6452677" cy="565829"/>
          </a:xfrm>
        </p:spPr>
        <p:txBody>
          <a:bodyPr/>
          <a:lstStyle/>
          <a:p>
            <a:r>
              <a:rPr lang="pl-PL" dirty="0" smtClean="0"/>
              <a:t>Właściwy język (2) </a:t>
            </a:r>
            <a:endParaRPr lang="pl-PL" dirty="0"/>
          </a:p>
        </p:txBody>
      </p:sp>
      <p:pic>
        <p:nvPicPr>
          <p:cNvPr id="7" name="Obraz" descr="Ustawienia języka domyślnego w edytorze MS Word. Zaznaczony został język polski spośród innych dostępnych."/>
          <p:cNvPicPr/>
          <p:nvPr/>
        </p:nvPicPr>
        <p:blipFill rotWithShape="1">
          <a:blip r:embed="rId2" cstate="print">
            <a:extLst>
              <a:ext uri="{28A0092B-C50C-407E-A947-70E740481C1C}">
                <a14:useLocalDpi xmlns:a14="http://schemas.microsoft.com/office/drawing/2010/main" val="0"/>
              </a:ext>
            </a:extLst>
          </a:blip>
          <a:srcRect/>
          <a:stretch/>
        </p:blipFill>
        <p:spPr bwMode="auto">
          <a:xfrm>
            <a:off x="2018437" y="2419293"/>
            <a:ext cx="3327469" cy="3276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51422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B48CE3BF-FF4B-464C-BAF0-C9EBA3E746B9}"/>
              </a:ext>
            </a:extLst>
          </p:cNvPr>
          <p:cNvSpPr>
            <a:spLocks noGrp="1"/>
          </p:cNvSpPr>
          <p:nvPr>
            <p:ph type="title"/>
          </p:nvPr>
        </p:nvSpPr>
        <p:spPr/>
        <p:txBody>
          <a:bodyPr/>
          <a:lstStyle/>
          <a:p>
            <a:r>
              <a:rPr lang="pl-PL" smtClean="0"/>
              <a:t>Tabele (1)</a:t>
            </a:r>
            <a:endParaRPr lang="pl-PL" dirty="0"/>
          </a:p>
        </p:txBody>
      </p:sp>
      <p:grpSp>
        <p:nvGrpSpPr>
          <p:cNvPr id="10" name="Grupa 9" descr="ustawienia Wiersza nagłówkowego na wstążce w zakładce Układ w aplikacji MS Word">
            <a:extLst>
              <a:ext uri="{FF2B5EF4-FFF2-40B4-BE49-F238E27FC236}">
                <a16:creationId xmlns:a16="http://schemas.microsoft.com/office/drawing/2014/main" id="{38A799D2-01C4-4739-B24C-57D2ED808B95}"/>
              </a:ext>
            </a:extLst>
          </p:cNvPr>
          <p:cNvGrpSpPr/>
          <p:nvPr/>
        </p:nvGrpSpPr>
        <p:grpSpPr>
          <a:xfrm>
            <a:off x="1587451" y="2323077"/>
            <a:ext cx="6982365" cy="2653827"/>
            <a:chOff x="549158" y="2140238"/>
            <a:chExt cx="11433279" cy="4293219"/>
          </a:xfrm>
        </p:grpSpPr>
        <p:pic>
          <p:nvPicPr>
            <p:cNvPr id="12" name="Obraz 11" descr="Okno właściwosci tabeli z zaznaczonymi polami wyboru: Zezwalaj na dzielenie wierszy między strony oraz Powtórz jako wiersz nagłowka na początku każdej strony." title="powtarzanie nagłówka na kolejnych stronach">
              <a:extLst>
                <a:ext uri="{FF2B5EF4-FFF2-40B4-BE49-F238E27FC236}">
                  <a16:creationId xmlns:a16="http://schemas.microsoft.com/office/drawing/2014/main" id="{229A5E15-1FF8-4A65-B303-C0EEC0BA1556}"/>
                </a:ext>
              </a:extLst>
            </p:cNvPr>
            <p:cNvPicPr>
              <a:picLocks noChangeAspect="1"/>
            </p:cNvPicPr>
            <p:nvPr/>
          </p:nvPicPr>
          <p:blipFill>
            <a:blip r:embed="rId3" cstate="print"/>
            <a:stretch>
              <a:fillRect/>
            </a:stretch>
          </p:blipFill>
          <p:spPr>
            <a:xfrm>
              <a:off x="549158" y="2140238"/>
              <a:ext cx="11433279" cy="4293219"/>
            </a:xfrm>
            <a:prstGeom prst="rect">
              <a:avLst/>
            </a:prstGeom>
          </p:spPr>
        </p:pic>
        <p:cxnSp>
          <p:nvCxnSpPr>
            <p:cNvPr id="13" name="Łącznik prosty ze strzałką 12">
              <a:extLst>
                <a:ext uri="{FF2B5EF4-FFF2-40B4-BE49-F238E27FC236}">
                  <a16:creationId xmlns:a16="http://schemas.microsoft.com/office/drawing/2014/main" id="{7E5BCAEA-6F3D-4081-A796-B47974612B7F}"/>
                </a:ext>
              </a:extLst>
            </p:cNvPr>
            <p:cNvCxnSpPr/>
            <p:nvPr/>
          </p:nvCxnSpPr>
          <p:spPr>
            <a:xfrm flipV="1">
              <a:off x="5236029" y="4474029"/>
              <a:ext cx="2373086" cy="1230086"/>
            </a:xfrm>
            <a:prstGeom prst="straightConnector1">
              <a:avLst/>
            </a:prstGeom>
            <a:noFill/>
            <a:ln w="635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Łącznik prosty 13">
              <a:extLst>
                <a:ext uri="{FF2B5EF4-FFF2-40B4-BE49-F238E27FC236}">
                  <a16:creationId xmlns:a16="http://schemas.microsoft.com/office/drawing/2014/main" id="{7F6EE290-3D44-4CD6-B700-F3351B0DE84D}"/>
                </a:ext>
              </a:extLst>
            </p:cNvPr>
            <p:cNvCxnSpPr/>
            <p:nvPr/>
          </p:nvCxnSpPr>
          <p:spPr>
            <a:xfrm>
              <a:off x="7892143" y="4125686"/>
              <a:ext cx="2405743" cy="0"/>
            </a:xfrm>
            <a:prstGeom prst="line">
              <a:avLst/>
            </a:prstGeom>
            <a:noFill/>
            <a:ln w="635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sp>
        <p:nvSpPr>
          <p:cNvPr id="11" name="pole tekstowe 10"/>
          <p:cNvSpPr txBox="1"/>
          <p:nvPr/>
        </p:nvSpPr>
        <p:spPr>
          <a:xfrm>
            <a:off x="2141619" y="1030626"/>
            <a:ext cx="2555504" cy="478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493" tIns="23493" rIns="23493" bIns="23493" numCol="1" spcCol="38100" rtlCol="0" anchor="ctr">
            <a:spAutoFit/>
          </a:bodyPr>
          <a:lstStyle/>
          <a:p>
            <a:pPr algn="ctr" defTabSz="270182" hangingPunct="0"/>
            <a:r>
              <a:rPr lang="pl-PL" sz="2800" b="1" dirty="0">
                <a:solidFill>
                  <a:schemeClr val="tx2"/>
                </a:solidFill>
                <a:latin typeface="+mj-lt"/>
                <a:ea typeface="Open Sans" pitchFamily="2" charset="0"/>
                <a:cs typeface="Open Sans" pitchFamily="2" charset="0"/>
                <a:sym typeface="Bebas Neue Bold"/>
              </a:rPr>
              <a:t>Tabele: nagłówki</a:t>
            </a:r>
          </a:p>
        </p:txBody>
      </p:sp>
    </p:spTree>
    <p:extLst>
      <p:ext uri="{BB962C8B-B14F-4D97-AF65-F5344CB8AC3E}">
        <p14:creationId xmlns:p14="http://schemas.microsoft.com/office/powerpoint/2010/main" val="48714298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2800" dirty="0" smtClean="0"/>
              <a:t>Szczegółowe informacje na temat praktycznego zastosowania standardów</a:t>
            </a:r>
            <a:br>
              <a:rPr lang="pl-PL" sz="2800" dirty="0" smtClean="0"/>
            </a:br>
            <a:r>
              <a:rPr lang="pl-PL" sz="2800" dirty="0" smtClean="0"/>
              <a:t>dostępności w projektach FE SL 2021-2027</a:t>
            </a:r>
            <a:endParaRPr lang="pl-PL" sz="2800" dirty="0"/>
          </a:p>
        </p:txBody>
      </p:sp>
      <p:sp>
        <p:nvSpPr>
          <p:cNvPr id="6" name="Podtytuł 5"/>
          <p:cNvSpPr>
            <a:spLocks noGrp="1"/>
          </p:cNvSpPr>
          <p:nvPr>
            <p:ph type="subTitle" idx="1"/>
          </p:nvPr>
        </p:nvSpPr>
        <p:spPr/>
        <p:txBody>
          <a:bodyPr/>
          <a:lstStyle/>
          <a:p>
            <a:endParaRPr lang="pl-PL"/>
          </a:p>
        </p:txBody>
      </p:sp>
    </p:spTree>
    <p:extLst>
      <p:ext uri="{BB962C8B-B14F-4D97-AF65-F5344CB8AC3E}">
        <p14:creationId xmlns:p14="http://schemas.microsoft.com/office/powerpoint/2010/main" val="3030430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a:extLst>
              <a:ext uri="{FF2B5EF4-FFF2-40B4-BE49-F238E27FC236}">
                <a16:creationId xmlns:a16="http://schemas.microsoft.com/office/drawing/2014/main" id="{1C34C9D7-8B5A-4F3F-9CC8-89930B84084E}"/>
              </a:ext>
            </a:extLst>
          </p:cNvPr>
          <p:cNvSpPr>
            <a:spLocks noGrp="1"/>
          </p:cNvSpPr>
          <p:nvPr>
            <p:ph type="title"/>
          </p:nvPr>
        </p:nvSpPr>
        <p:spPr>
          <a:xfrm>
            <a:off x="2119570" y="1269792"/>
            <a:ext cx="6452677" cy="637837"/>
          </a:xfrm>
        </p:spPr>
        <p:txBody>
          <a:bodyPr/>
          <a:lstStyle/>
          <a:p>
            <a:r>
              <a:rPr lang="pl-PL" dirty="0" smtClean="0"/>
              <a:t>Grafiki </a:t>
            </a:r>
            <a:endParaRPr lang="pl-PL" dirty="0"/>
          </a:p>
        </p:txBody>
      </p:sp>
      <p:sp>
        <p:nvSpPr>
          <p:cNvPr id="5" name="Prostokąt 4"/>
          <p:cNvSpPr/>
          <p:nvPr/>
        </p:nvSpPr>
        <p:spPr>
          <a:xfrm>
            <a:off x="2119570" y="2411685"/>
            <a:ext cx="5343525" cy="2957861"/>
          </a:xfrm>
          <a:prstGeom prst="rect">
            <a:avLst/>
          </a:prstGeom>
        </p:spPr>
        <p:txBody>
          <a:bodyPr>
            <a:spAutoFit/>
          </a:bodyPr>
          <a:lstStyle/>
          <a:p>
            <a:pPr marL="300723" indent="-300723" defTabSz="270182" hangingPunct="0">
              <a:lnSpc>
                <a:spcPct val="150000"/>
              </a:lnSpc>
              <a:buFont typeface="Arial" panose="020B0604020202020204" pitchFamily="34" charset="0"/>
              <a:buChar char="•"/>
            </a:pPr>
            <a:r>
              <a:rPr lang="pl-PL" dirty="0">
                <a:solidFill>
                  <a:prstClr val="black">
                    <a:lumMod val="95000"/>
                    <a:lumOff val="5000"/>
                  </a:prstClr>
                </a:solidFill>
                <a:ea typeface="Bebas Neue Bold"/>
                <a:cs typeface="Bebas Neue Bold"/>
                <a:sym typeface="Bebas Neue Bold"/>
              </a:rPr>
              <a:t>trzeba je opisać (opis i podpis to nie to samo!)</a:t>
            </a:r>
          </a:p>
          <a:p>
            <a:pPr marL="300723" indent="-300723" defTabSz="270182" hangingPunct="0">
              <a:lnSpc>
                <a:spcPct val="150000"/>
              </a:lnSpc>
              <a:buFont typeface="Arial" panose="020B0604020202020204" pitchFamily="34" charset="0"/>
              <a:buChar char="•"/>
            </a:pPr>
            <a:r>
              <a:rPr lang="pl-PL" dirty="0">
                <a:solidFill>
                  <a:srgbClr val="000000"/>
                </a:solidFill>
                <a:ea typeface="Calibri" panose="020F0502020204030204" pitchFamily="34" charset="0"/>
                <a:cs typeface="Calibri" panose="020F0502020204030204" pitchFamily="34" charset="0"/>
              </a:rPr>
              <a:t>każda grafika (wykres, fotografia, schemat) </a:t>
            </a:r>
            <a:br>
              <a:rPr lang="pl-PL" dirty="0">
                <a:solidFill>
                  <a:srgbClr val="000000"/>
                </a:solidFill>
                <a:ea typeface="Calibri" panose="020F0502020204030204" pitchFamily="34" charset="0"/>
                <a:cs typeface="Calibri" panose="020F0502020204030204" pitchFamily="34" charset="0"/>
              </a:rPr>
            </a:br>
            <a:r>
              <a:rPr lang="pl-PL" dirty="0">
                <a:solidFill>
                  <a:srgbClr val="000000"/>
                </a:solidFill>
                <a:ea typeface="Calibri" panose="020F0502020204030204" pitchFamily="34" charset="0"/>
                <a:cs typeface="Calibri" panose="020F0502020204030204" pitchFamily="34" charset="0"/>
              </a:rPr>
              <a:t>jest dla osób niewidzących niedostępna</a:t>
            </a:r>
          </a:p>
          <a:p>
            <a:pPr marL="300723" indent="-300723" defTabSz="270182" hangingPunct="0">
              <a:lnSpc>
                <a:spcPct val="150000"/>
              </a:lnSpc>
              <a:buFont typeface="Arial" panose="020B0604020202020204" pitchFamily="34" charset="0"/>
              <a:buChar char="•"/>
            </a:pPr>
            <a:r>
              <a:rPr lang="pl-PL" dirty="0">
                <a:solidFill>
                  <a:srgbClr val="000000"/>
                </a:solidFill>
                <a:ea typeface="Calibri" panose="020F0502020204030204" pitchFamily="34" charset="0"/>
                <a:cs typeface="Calibri" panose="020F0502020204030204" pitchFamily="34" charset="0"/>
              </a:rPr>
              <a:t>aby przekazać, co jest w grafice, należy pod nią dodać opis słowny lub dołączyć do grafiki tekst alternatywny, wybierając opcję Formatowanie obrazu</a:t>
            </a:r>
            <a:endParaRPr lang="pl-PL"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578907"/>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a:extLst>
              <a:ext uri="{FF2B5EF4-FFF2-40B4-BE49-F238E27FC236}">
                <a16:creationId xmlns:a16="http://schemas.microsoft.com/office/drawing/2014/main" id="{224CC3AA-119E-45F2-ADF0-643C0E0A3F08}"/>
              </a:ext>
            </a:extLst>
          </p:cNvPr>
          <p:cNvSpPr txBox="1">
            <a:spLocks noGrp="1"/>
          </p:cNvSpPr>
          <p:nvPr>
            <p:ph type="title"/>
          </p:nvPr>
        </p:nvSpPr>
        <p:spPr/>
        <p:txBody>
          <a:bodyPr/>
          <a:lstStyle>
            <a:lvl1pPr algn="ctr">
              <a:lnSpc>
                <a:spcPct val="90000"/>
              </a:lnSpc>
              <a:spcBef>
                <a:spcPct val="0"/>
              </a:spcBef>
              <a:buNone/>
              <a:defRPr sz="2600" b="1">
                <a:ea typeface="+mj-ea"/>
                <a:cs typeface="+mj-cs"/>
              </a:defRPr>
            </a:lvl1pPr>
          </a:lstStyle>
          <a:p>
            <a:r>
              <a:rPr lang="pl-PL" smtClean="0"/>
              <a:t>Grafiki (2)</a:t>
            </a:r>
            <a:endParaRPr lang="pl-PL" dirty="0"/>
          </a:p>
        </p:txBody>
      </p:sp>
      <p:pic>
        <p:nvPicPr>
          <p:cNvPr id="3" name="Obraz" descr="Ustawienia tekstu alternatywnego w opcji Formatowania obrazu w aplikacji MS Word. Widoczne jest okno formatowanie obrazu oraz strzałka wskazująca opcję rozwinięcia polecenia tekstu alternatywnego."/>
          <p:cNvPicPr>
            <a:picLocks noChangeAspect="1"/>
          </p:cNvPicPr>
          <p:nvPr/>
        </p:nvPicPr>
        <p:blipFill>
          <a:blip r:embed="rId3" cstate="print"/>
          <a:stretch>
            <a:fillRect/>
          </a:stretch>
        </p:blipFill>
        <p:spPr>
          <a:xfrm>
            <a:off x="1516388" y="2506024"/>
            <a:ext cx="6922610" cy="3275984"/>
          </a:xfrm>
          <a:prstGeom prst="rect">
            <a:avLst/>
          </a:prstGeom>
        </p:spPr>
      </p:pic>
      <p:cxnSp>
        <p:nvCxnSpPr>
          <p:cNvPr id="5" name="Łącznik prosty ze strzałką 4" descr="Czarna strzałka łącząca podgląd na rozwijane pola z poleceniem formatowania obrazu po kliknięciu prawym przyciskiem myszy "/>
          <p:cNvCxnSpPr/>
          <p:nvPr/>
        </p:nvCxnSpPr>
        <p:spPr>
          <a:xfrm flipV="1">
            <a:off x="5562878" y="3184618"/>
            <a:ext cx="1567974" cy="1918799"/>
          </a:xfrm>
          <a:prstGeom prst="straightConnector1">
            <a:avLst/>
          </a:prstGeom>
          <a:noFill/>
          <a:ln w="635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Tytuł">
            <a:extLst>
              <a:ext uri="{FF2B5EF4-FFF2-40B4-BE49-F238E27FC236}">
                <a16:creationId xmlns:a16="http://schemas.microsoft.com/office/drawing/2014/main" id="{1C34C9D7-8B5A-4F3F-9CC8-89930B84084E}"/>
              </a:ext>
            </a:extLst>
          </p:cNvPr>
          <p:cNvSpPr txBox="1">
            <a:spLocks/>
          </p:cNvSpPr>
          <p:nvPr/>
        </p:nvSpPr>
        <p:spPr>
          <a:xfrm>
            <a:off x="2119570" y="1269792"/>
            <a:ext cx="6452677" cy="637837"/>
          </a:xfrm>
          <a:prstGeom prst="rect">
            <a:avLst/>
          </a:prstGeom>
        </p:spPr>
        <p:txBody>
          <a:bodyPr vert="horz" lIns="0" tIns="0" rIns="0" bIns="0" rtlCol="0" anchor="b" anchorCtr="0">
            <a:normAutofit/>
          </a:bodyPr>
          <a:lstStyle>
            <a:lvl1pPr algn="ctr" defTabSz="1007943" rtl="0" eaLnBrk="1" latinLnBrk="0" hangingPunct="1">
              <a:lnSpc>
                <a:spcPts val="3600"/>
              </a:lnSpc>
              <a:spcBef>
                <a:spcPct val="0"/>
              </a:spcBef>
              <a:buNone/>
              <a:defRPr sz="2800" b="1" kern="1200">
                <a:solidFill>
                  <a:schemeClr val="tx2"/>
                </a:solidFill>
                <a:latin typeface="+mj-lt"/>
                <a:ea typeface="Open Sans" pitchFamily="2" charset="0"/>
                <a:cs typeface="Open Sans" pitchFamily="2" charset="0"/>
              </a:defRPr>
            </a:lvl1pPr>
          </a:lstStyle>
          <a:p>
            <a:r>
              <a:rPr lang="pl-PL" dirty="0" smtClean="0"/>
              <a:t>Opis alternatywny</a:t>
            </a:r>
            <a:endParaRPr lang="pl-PL" dirty="0"/>
          </a:p>
        </p:txBody>
      </p:sp>
    </p:spTree>
    <p:extLst>
      <p:ext uri="{BB962C8B-B14F-4D97-AF65-F5344CB8AC3E}">
        <p14:creationId xmlns:p14="http://schemas.microsoft.com/office/powerpoint/2010/main" val="2752956513"/>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a:extLst>
              <a:ext uri="{FF2B5EF4-FFF2-40B4-BE49-F238E27FC236}">
                <a16:creationId xmlns:a16="http://schemas.microsoft.com/office/drawing/2014/main" id="{5FD5C48A-86AC-4A89-9415-3291B997C3C0}"/>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Czcionka (1</a:t>
            </a:r>
            <a:r>
              <a:rPr lang="pl-PL" sz="3200" dirty="0" smtClean="0">
                <a:solidFill>
                  <a:srgbClr val="002060"/>
                </a:solidFill>
              </a:rPr>
              <a:t>)</a:t>
            </a:r>
            <a:endParaRPr lang="pl-PL" sz="3200" dirty="0">
              <a:solidFill>
                <a:srgbClr val="002060"/>
              </a:solidFill>
            </a:endParaRPr>
          </a:p>
        </p:txBody>
      </p:sp>
      <p:sp>
        <p:nvSpPr>
          <p:cNvPr id="7" name="Pole tekstowe"/>
          <p:cNvSpPr>
            <a:spLocks noGrp="1"/>
          </p:cNvSpPr>
          <p:nvPr>
            <p:ph idx="1"/>
          </p:nvPr>
        </p:nvSpPr>
        <p:spPr/>
        <p:txBody>
          <a:bodyPr/>
          <a:lstStyle/>
          <a:p>
            <a:r>
              <a:rPr lang="pl-PL" dirty="0" smtClean="0"/>
              <a:t>W blokach tekstowych minimum 12 pkt, w nagłówkach minimum 2 pkt więcej:</a:t>
            </a:r>
          </a:p>
          <a:p>
            <a:pPr marL="285750" indent="-285750">
              <a:buFont typeface="Arial" panose="020B0604020202020204" pitchFamily="34" charset="0"/>
              <a:buChar char="•"/>
            </a:pPr>
            <a:r>
              <a:rPr lang="pl-PL" dirty="0" smtClean="0"/>
              <a:t>tekst 12 pkt;</a:t>
            </a:r>
          </a:p>
          <a:p>
            <a:pPr marL="285750" indent="-285750">
              <a:buFont typeface="Arial" panose="020B0604020202020204" pitchFamily="34" charset="0"/>
              <a:buChar char="•"/>
            </a:pPr>
            <a:r>
              <a:rPr lang="pl-PL" dirty="0" smtClean="0"/>
              <a:t>nagłówek 1 poziomu (H1) – 16 pkt;</a:t>
            </a:r>
          </a:p>
          <a:p>
            <a:pPr marL="285750" indent="-285750">
              <a:buFont typeface="Arial" panose="020B0604020202020204" pitchFamily="34" charset="0"/>
              <a:buChar char="•"/>
            </a:pPr>
            <a:r>
              <a:rPr lang="pl-PL" dirty="0" smtClean="0"/>
              <a:t>nagłówek 2 poziomu – 14 pkt;</a:t>
            </a:r>
          </a:p>
          <a:p>
            <a:pPr marL="285750" indent="-285750">
              <a:buFont typeface="Arial" panose="020B0604020202020204" pitchFamily="34" charset="0"/>
              <a:buChar char="•"/>
            </a:pPr>
            <a:r>
              <a:rPr lang="pl-PL" dirty="0" smtClean="0"/>
              <a:t>nagłówek 3 poziomu – 12 pkt.</a:t>
            </a:r>
          </a:p>
          <a:p>
            <a:r>
              <a:rPr lang="pl-PL" dirty="0" smtClean="0"/>
              <a:t>Wyrazy napisane wersalikami (dużymi literami) są czytane przez programy jako pojedyncze litery –  utrudnia to zrozumienie tekstu.</a:t>
            </a:r>
            <a:endParaRPr lang="pl-PL" dirty="0"/>
          </a:p>
        </p:txBody>
      </p:sp>
    </p:spTree>
    <p:extLst>
      <p:ext uri="{BB962C8B-B14F-4D97-AF65-F5344CB8AC3E}">
        <p14:creationId xmlns:p14="http://schemas.microsoft.com/office/powerpoint/2010/main" val="1110573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a:extLst>
              <a:ext uri="{FF2B5EF4-FFF2-40B4-BE49-F238E27FC236}">
                <a16:creationId xmlns:a16="http://schemas.microsoft.com/office/drawing/2014/main" id="{7E5206DE-5CFC-478D-A95A-F9531AD78145}"/>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Czcionka (2)</a:t>
            </a:r>
            <a:endParaRPr lang="pl-PL" sz="2800" dirty="0">
              <a:solidFill>
                <a:srgbClr val="002060"/>
              </a:solidFill>
            </a:endParaRPr>
          </a:p>
        </p:txBody>
      </p:sp>
      <p:sp>
        <p:nvSpPr>
          <p:cNvPr id="7" name="Pole tekstowe"/>
          <p:cNvSpPr>
            <a:spLocks noGrp="1"/>
          </p:cNvSpPr>
          <p:nvPr>
            <p:ph idx="1"/>
          </p:nvPr>
        </p:nvSpPr>
        <p:spPr/>
        <p:txBody>
          <a:bodyPr/>
          <a:lstStyle/>
          <a:p>
            <a:pPr marL="285750" indent="-285750">
              <a:buFont typeface="Arial" panose="020B0604020202020204" pitchFamily="34" charset="0"/>
              <a:buChar char="•"/>
            </a:pPr>
            <a:r>
              <a:rPr lang="pl-PL" dirty="0" smtClean="0"/>
              <a:t>unikaj czcionek szeryfowych, pogrubień oraz kursywy ;</a:t>
            </a:r>
          </a:p>
          <a:p>
            <a:pPr marL="285750" indent="-285750">
              <a:buFont typeface="Arial" panose="020B0604020202020204" pitchFamily="34" charset="0"/>
              <a:buChar char="•"/>
            </a:pPr>
            <a:r>
              <a:rPr lang="pl-PL" dirty="0" smtClean="0"/>
              <a:t>czcionki </a:t>
            </a:r>
            <a:r>
              <a:rPr lang="pl-PL" dirty="0" err="1" smtClean="0"/>
              <a:t>bezszeryfowe</a:t>
            </a:r>
            <a:r>
              <a:rPr lang="pl-PL" dirty="0" smtClean="0"/>
              <a:t> to czcionki o kroju pozbawionym ozdobników w postaci szeryfów (końcówki znaków  są proste), np. </a:t>
            </a:r>
            <a:r>
              <a:rPr lang="pl-PL" dirty="0" err="1" smtClean="0"/>
              <a:t>Helvetica</a:t>
            </a:r>
            <a:r>
              <a:rPr lang="pl-PL" dirty="0" smtClean="0"/>
              <a:t>, Arial, Tahoma;</a:t>
            </a:r>
          </a:p>
          <a:p>
            <a:pPr marL="285750" indent="-285750">
              <a:buFont typeface="Arial" panose="020B0604020202020204" pitchFamily="34" charset="0"/>
              <a:buChar char="•"/>
            </a:pPr>
            <a:r>
              <a:rPr lang="pl-PL" dirty="0" smtClean="0"/>
              <a:t>czcionki szeryfowe to np. Times New Roman.</a:t>
            </a:r>
          </a:p>
          <a:p>
            <a:r>
              <a:rPr lang="pl-PL" dirty="0" smtClean="0">
                <a:hlinkClick r:id="rId3" tooltip="Więcej na temat podobnych dobrych praktyk znajduje się w Serwisie Rzeczypospolitej Polskiej"/>
              </a:rPr>
              <a:t>Więcej informacji na temat dobrych praktyk dotyczących stosowania kroju pisma</a:t>
            </a:r>
            <a:r>
              <a:rPr lang="pl-PL" dirty="0" smtClean="0"/>
              <a:t> znajduje się w Serwisie Rzeczypospolitej Polskiej.</a:t>
            </a:r>
            <a:endParaRPr lang="pl-PL" dirty="0"/>
          </a:p>
        </p:txBody>
      </p:sp>
    </p:spTree>
    <p:extLst>
      <p:ext uri="{BB962C8B-B14F-4D97-AF65-F5344CB8AC3E}">
        <p14:creationId xmlns:p14="http://schemas.microsoft.com/office/powerpoint/2010/main" val="1398972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a:extLst>
              <a:ext uri="{FF2B5EF4-FFF2-40B4-BE49-F238E27FC236}">
                <a16:creationId xmlns:a16="http://schemas.microsoft.com/office/drawing/2014/main" id="{9026AB0F-42C2-4C5F-B202-B04F398B68A3}"/>
              </a:ext>
            </a:extLst>
          </p:cNvPr>
          <p:cNvSpPr txBox="1">
            <a:spLocks noGrp="1"/>
          </p:cNvSpPr>
          <p:nvPr>
            <p:ph type="title"/>
          </p:nvPr>
        </p:nvSpPr>
        <p:spPr/>
        <p:txBody>
          <a:bodyPr>
            <a:normAutofit/>
          </a:bodyPr>
          <a:lstStyle>
            <a:defPPr>
              <a:defRPr lang="pl-PL"/>
            </a:defPPr>
            <a:lvl1pPr algn="ctr">
              <a:lnSpc>
                <a:spcPct val="90000"/>
              </a:lnSpc>
              <a:spcBef>
                <a:spcPct val="0"/>
              </a:spcBef>
              <a:buNone/>
              <a:defRPr sz="2800" b="1">
                <a:solidFill>
                  <a:prstClr val="black"/>
                </a:solidFill>
                <a:latin typeface="Calibri"/>
                <a:ea typeface="+mj-ea"/>
                <a:cs typeface="+mj-cs"/>
              </a:defRPr>
            </a:lvl1pPr>
          </a:lstStyle>
          <a:p>
            <a:pPr algn="l"/>
            <a:r>
              <a:rPr lang="pl-PL" dirty="0" smtClean="0">
                <a:solidFill>
                  <a:srgbClr val="002060"/>
                </a:solidFill>
              </a:rPr>
              <a:t>Interlinia</a:t>
            </a:r>
            <a:endParaRPr lang="pl-PL" dirty="0">
              <a:solidFill>
                <a:srgbClr val="002060"/>
              </a:solidFill>
            </a:endParaRPr>
          </a:p>
        </p:txBody>
      </p:sp>
      <p:sp>
        <p:nvSpPr>
          <p:cNvPr id="5" name="Pole tekstowe"/>
          <p:cNvSpPr>
            <a:spLocks noGrp="1"/>
          </p:cNvSpPr>
          <p:nvPr>
            <p:ph sz="half" idx="1"/>
          </p:nvPr>
        </p:nvSpPr>
        <p:spPr/>
        <p:txBody>
          <a:bodyPr/>
          <a:lstStyle/>
          <a:p>
            <a:pPr>
              <a:lnSpc>
                <a:spcPct val="150000"/>
              </a:lnSpc>
            </a:pPr>
            <a:r>
              <a:rPr lang="pl-PL" dirty="0" smtClean="0"/>
              <a:t>Światło między wierszami (interlinia) jest szczególnie ważne dla osób słabowidzących, korzystających z lupy bądź powiększenia. </a:t>
            </a:r>
          </a:p>
          <a:p>
            <a:pPr>
              <a:lnSpc>
                <a:spcPct val="150000"/>
              </a:lnSpc>
            </a:pPr>
            <a:r>
              <a:rPr lang="pl-PL" dirty="0"/>
              <a:t>P</a:t>
            </a:r>
            <a:r>
              <a:rPr lang="pl-PL" dirty="0" smtClean="0"/>
              <a:t>odczas czytania kolejnych wierszy łatwiejszy jest powrót </a:t>
            </a:r>
            <a:br>
              <a:rPr lang="pl-PL" dirty="0" smtClean="0"/>
            </a:br>
            <a:r>
              <a:rPr lang="pl-PL" dirty="0" smtClean="0"/>
              <a:t>na początek kolejnej linijki, gdy interlinia jest na poziomie  nie mniejszym niż 1,15, a najlepiej 1,5.</a:t>
            </a:r>
          </a:p>
          <a:p>
            <a:endParaRPr lang="pl-PL" dirty="0"/>
          </a:p>
        </p:txBody>
      </p:sp>
      <p:pic>
        <p:nvPicPr>
          <p:cNvPr id="7" name="Obraz" descr="ustawienia interlinii na wstążce w zakładce Narzędzia główne w aplikacji MS Word"/>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26088" y="3555623"/>
            <a:ext cx="4140200" cy="1527930"/>
          </a:xfrm>
        </p:spPr>
      </p:pic>
    </p:spTree>
    <p:extLst>
      <p:ext uri="{BB962C8B-B14F-4D97-AF65-F5344CB8AC3E}">
        <p14:creationId xmlns:p14="http://schemas.microsoft.com/office/powerpoint/2010/main" val="3508226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a:extLst>
              <a:ext uri="{FF2B5EF4-FFF2-40B4-BE49-F238E27FC236}">
                <a16:creationId xmlns:a16="http://schemas.microsoft.com/office/drawing/2014/main" id="{9026AB0F-42C2-4C5F-B202-B04F398B68A3}"/>
              </a:ext>
            </a:extLst>
          </p:cNvPr>
          <p:cNvSpPr txBox="1">
            <a:spLocks noGrp="1"/>
          </p:cNvSpPr>
          <p:nvPr>
            <p:ph type="title"/>
          </p:nvPr>
        </p:nvSpPr>
        <p:spPr/>
        <p:txBody>
          <a:bodyPr/>
          <a:lstStyle>
            <a:defPPr>
              <a:defRPr lang="pl-PL"/>
            </a:defPPr>
            <a:lvl1pPr algn="ctr">
              <a:lnSpc>
                <a:spcPct val="90000"/>
              </a:lnSpc>
              <a:spcBef>
                <a:spcPct val="0"/>
              </a:spcBef>
              <a:buNone/>
              <a:defRPr sz="2800" b="1">
                <a:solidFill>
                  <a:prstClr val="black"/>
                </a:solidFill>
                <a:latin typeface="Calibri"/>
                <a:ea typeface="+mj-ea"/>
                <a:cs typeface="+mj-cs"/>
              </a:defRPr>
            </a:lvl1pPr>
          </a:lstStyle>
          <a:p>
            <a:pPr algn="l"/>
            <a:r>
              <a:rPr lang="pl-PL" dirty="0" smtClean="0">
                <a:solidFill>
                  <a:srgbClr val="002060"/>
                </a:solidFill>
              </a:rPr>
              <a:t>Brak justowania oraz dzielenia wyrazów</a:t>
            </a:r>
            <a:endParaRPr lang="pl-PL" dirty="0">
              <a:solidFill>
                <a:srgbClr val="002060"/>
              </a:solidFill>
            </a:endParaRPr>
          </a:p>
        </p:txBody>
      </p:sp>
      <p:sp>
        <p:nvSpPr>
          <p:cNvPr id="5" name="Pole tekstowe"/>
          <p:cNvSpPr>
            <a:spLocks noGrp="1"/>
          </p:cNvSpPr>
          <p:nvPr>
            <p:ph sz="half" idx="1"/>
          </p:nvPr>
        </p:nvSpPr>
        <p:spPr/>
        <p:txBody>
          <a:bodyPr/>
          <a:lstStyle/>
          <a:p>
            <a:pPr>
              <a:lnSpc>
                <a:spcPct val="150000"/>
              </a:lnSpc>
            </a:pPr>
            <a:r>
              <a:rPr lang="pl-PL" dirty="0"/>
              <a:t>W</a:t>
            </a:r>
            <a:r>
              <a:rPr lang="pl-PL" dirty="0" smtClean="0"/>
              <a:t> dokumentach koniecznie należy stosować wyrównanie tekstu do lewej strony – nigdy nie należy wybierać  opcji justowania. </a:t>
            </a:r>
          </a:p>
          <a:p>
            <a:pPr>
              <a:lnSpc>
                <a:spcPct val="150000"/>
              </a:lnSpc>
            </a:pPr>
            <a:r>
              <a:rPr lang="pl-PL" dirty="0"/>
              <a:t>W</a:t>
            </a:r>
            <a:r>
              <a:rPr lang="pl-PL" dirty="0" smtClean="0"/>
              <a:t>arto pamiętać o wyłączeniu opcji </a:t>
            </a:r>
            <a:r>
              <a:rPr lang="pl-PL" dirty="0"/>
              <a:t>d</a:t>
            </a:r>
            <a:r>
              <a:rPr lang="pl-PL" dirty="0" smtClean="0"/>
              <a:t>zielenie wyrazów.</a:t>
            </a:r>
            <a:endParaRPr lang="pl-PL" dirty="0"/>
          </a:p>
        </p:txBody>
      </p:sp>
      <p:sp>
        <p:nvSpPr>
          <p:cNvPr id="10" name="Symbol zastępczy zawartości 9"/>
          <p:cNvSpPr>
            <a:spLocks noGrp="1"/>
          </p:cNvSpPr>
          <p:nvPr>
            <p:ph sz="half" idx="2"/>
          </p:nvPr>
        </p:nvSpPr>
        <p:spPr/>
        <p:txBody>
          <a:bodyPr/>
          <a:lstStyle/>
          <a:p>
            <a:endParaRPr lang="pl-PL"/>
          </a:p>
        </p:txBody>
      </p:sp>
      <p:pic>
        <p:nvPicPr>
          <p:cNvPr id="8" name="Obraz" descr="Ustawienia dzielenia wyrazów na wstążce w zakładce Układ strony w edytorze MS Word. Polecenie umożliwia wybranie opcji: brak dzielenia wyrazów, automatycznego dzielenia lub ręcznego dzielenia wyrazów."/>
          <p:cNvPicPr/>
          <p:nvPr/>
        </p:nvPicPr>
        <p:blipFill>
          <a:blip r:embed="rId2" cstate="print">
            <a:extLst>
              <a:ext uri="{28A0092B-C50C-407E-A947-70E740481C1C}">
                <a14:useLocalDpi xmlns:a14="http://schemas.microsoft.com/office/drawing/2010/main" val="0"/>
              </a:ext>
            </a:extLst>
          </a:blip>
          <a:stretch>
            <a:fillRect/>
          </a:stretch>
        </p:blipFill>
        <p:spPr>
          <a:xfrm>
            <a:off x="5643693" y="2627709"/>
            <a:ext cx="3904426" cy="1940282"/>
          </a:xfrm>
          <a:prstGeom prst="rect">
            <a:avLst/>
          </a:prstGeom>
        </p:spPr>
      </p:pic>
    </p:spTree>
    <p:extLst>
      <p:ext uri="{BB962C8B-B14F-4D97-AF65-F5344CB8AC3E}">
        <p14:creationId xmlns:p14="http://schemas.microsoft.com/office/powerpoint/2010/main" val="2287659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a:extLst>
              <a:ext uri="{FF2B5EF4-FFF2-40B4-BE49-F238E27FC236}">
                <a16:creationId xmlns:a16="http://schemas.microsoft.com/office/drawing/2014/main" id="{9026AB0F-42C2-4C5F-B202-B04F398B68A3}"/>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Kolumny</a:t>
            </a:r>
            <a:endParaRPr lang="pl-PL" sz="2800" dirty="0">
              <a:solidFill>
                <a:srgbClr val="002060"/>
              </a:solidFill>
            </a:endParaRPr>
          </a:p>
        </p:txBody>
      </p:sp>
      <p:sp>
        <p:nvSpPr>
          <p:cNvPr id="5" name="Pole tekstowe"/>
          <p:cNvSpPr>
            <a:spLocks noGrp="1"/>
          </p:cNvSpPr>
          <p:nvPr>
            <p:ph sz="half" idx="1"/>
          </p:nvPr>
        </p:nvSpPr>
        <p:spPr/>
        <p:txBody>
          <a:bodyPr/>
          <a:lstStyle/>
          <a:p>
            <a:pPr>
              <a:lnSpc>
                <a:spcPct val="150000"/>
              </a:lnSpc>
            </a:pPr>
            <a:r>
              <a:rPr lang="pl-PL" dirty="0"/>
              <a:t>W</a:t>
            </a:r>
            <a:r>
              <a:rPr lang="pl-PL" dirty="0" smtClean="0"/>
              <a:t> ustawieniach strony należy zawsze deklarować liczbę kolumn.</a:t>
            </a:r>
          </a:p>
          <a:p>
            <a:pPr>
              <a:lnSpc>
                <a:spcPct val="150000"/>
              </a:lnSpc>
            </a:pPr>
            <a:r>
              <a:rPr lang="pl-PL" dirty="0"/>
              <a:t>N</a:t>
            </a:r>
            <a:r>
              <a:rPr lang="pl-PL" dirty="0" smtClean="0"/>
              <a:t>iewłaściwe jest tworzenie kolumn za pomocą klawisza </a:t>
            </a:r>
            <a:r>
              <a:rPr lang="pl-PL" dirty="0" err="1" smtClean="0"/>
              <a:t>Tab</a:t>
            </a:r>
            <a:r>
              <a:rPr lang="pl-PL" dirty="0" smtClean="0"/>
              <a:t> lub tabulatorów.</a:t>
            </a:r>
            <a:endParaRPr lang="pl-PL" dirty="0"/>
          </a:p>
        </p:txBody>
      </p:sp>
      <p:sp>
        <p:nvSpPr>
          <p:cNvPr id="10" name="Symbol zastępczy zawartości 9"/>
          <p:cNvSpPr>
            <a:spLocks noGrp="1"/>
          </p:cNvSpPr>
          <p:nvPr>
            <p:ph sz="half" idx="2"/>
          </p:nvPr>
        </p:nvSpPr>
        <p:spPr/>
        <p:txBody>
          <a:bodyPr/>
          <a:lstStyle/>
          <a:p>
            <a:endParaRPr lang="pl-PL"/>
          </a:p>
        </p:txBody>
      </p:sp>
      <p:pic>
        <p:nvPicPr>
          <p:cNvPr id="6" name="Obraz" descr="Ustawienia kolumny na wstążce w zakładce Układ strony w edytorze MS Word. Polecenie umożliwia ustawienie tekstu w jednej kolumnie, dwóch lub trzech kolumnach, a także z lewej lub z prawej. Widoczna jest również do wyboru opcja więcej kolumn."/>
          <p:cNvPicPr>
            <a:picLocks noChangeAspect="1"/>
          </p:cNvPicPr>
          <p:nvPr/>
        </p:nvPicPr>
        <p:blipFill>
          <a:blip r:embed="rId2" cstate="print"/>
          <a:stretch>
            <a:fillRect/>
          </a:stretch>
        </p:blipFill>
        <p:spPr>
          <a:xfrm>
            <a:off x="5993978" y="2051645"/>
            <a:ext cx="2879391" cy="2497705"/>
          </a:xfrm>
          <a:prstGeom prst="rect">
            <a:avLst/>
          </a:prstGeom>
        </p:spPr>
      </p:pic>
    </p:spTree>
    <p:extLst>
      <p:ext uri="{BB962C8B-B14F-4D97-AF65-F5344CB8AC3E}">
        <p14:creationId xmlns:p14="http://schemas.microsoft.com/office/powerpoint/2010/main" val="3383209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p:cNvSpPr>
            <a:spLocks noGrp="1"/>
          </p:cNvSpPr>
          <p:nvPr>
            <p:ph type="title"/>
          </p:nvPr>
        </p:nvSpPr>
        <p:spPr/>
        <p:txBody>
          <a:bodyPr/>
          <a:lstStyle/>
          <a:p>
            <a:r>
              <a:rPr lang="pl-PL" dirty="0" smtClean="0"/>
              <a:t>Dokumenty PDF</a:t>
            </a:r>
            <a:endParaRPr lang="pl-PL" dirty="0"/>
          </a:p>
        </p:txBody>
      </p:sp>
      <p:sp>
        <p:nvSpPr>
          <p:cNvPr id="4" name="Pole tekstowe"/>
          <p:cNvSpPr>
            <a:spLocks noGrp="1"/>
          </p:cNvSpPr>
          <p:nvPr>
            <p:ph sz="half" idx="1"/>
          </p:nvPr>
        </p:nvSpPr>
        <p:spPr/>
        <p:txBody>
          <a:bodyPr/>
          <a:lstStyle/>
          <a:p>
            <a:pPr>
              <a:lnSpc>
                <a:spcPct val="150000"/>
              </a:lnSpc>
            </a:pPr>
            <a:r>
              <a:rPr lang="pl-PL" dirty="0" smtClean="0"/>
              <a:t>Niektóre dokumenty są publikowane w formie zeskanowanego oryginału.</a:t>
            </a:r>
          </a:p>
          <a:p>
            <a:pPr>
              <a:lnSpc>
                <a:spcPct val="150000"/>
              </a:lnSpc>
            </a:pPr>
            <a:r>
              <a:rPr lang="pl-PL" dirty="0"/>
              <a:t>T</a:t>
            </a:r>
            <a:r>
              <a:rPr lang="pl-PL" dirty="0" smtClean="0"/>
              <a:t>aki dokument powinien mieć alternatywną wersję dostępną cyfrowo.</a:t>
            </a:r>
          </a:p>
          <a:p>
            <a:pPr>
              <a:lnSpc>
                <a:spcPct val="150000"/>
              </a:lnSpc>
            </a:pPr>
            <a:r>
              <a:rPr lang="pl-PL" dirty="0"/>
              <a:t>S</a:t>
            </a:r>
            <a:r>
              <a:rPr lang="pl-PL" dirty="0" smtClean="0"/>
              <a:t>kany dokumentów  w formie obrazów </a:t>
            </a:r>
            <a:br>
              <a:rPr lang="pl-PL" dirty="0" smtClean="0"/>
            </a:br>
            <a:r>
              <a:rPr lang="pl-PL" dirty="0" smtClean="0"/>
              <a:t>(np. JPG, PNG, PDF) powinny mieć dostępny cyfrowo plik źródłowy.</a:t>
            </a:r>
          </a:p>
          <a:p>
            <a:endParaRPr lang="pl-PL" dirty="0"/>
          </a:p>
        </p:txBody>
      </p:sp>
      <p:pic>
        <p:nvPicPr>
          <p:cNvPr id="6" name="Obraz" descr="ustawienia opcji zapisz jako w pliku pdf w aplikacji MS Word"/>
          <p:cNvPicPr>
            <a:picLocks noGrp="1" noChangeAspect="1"/>
          </p:cNvPicPr>
          <p:nvPr>
            <p:ph sz="half" idx="2"/>
          </p:nvPr>
        </p:nvPicPr>
        <p:blipFill>
          <a:blip r:embed="rId2" cstate="print"/>
          <a:stretch>
            <a:fillRect/>
          </a:stretch>
        </p:blipFill>
        <p:spPr>
          <a:xfrm>
            <a:off x="5847015" y="1979613"/>
            <a:ext cx="3498345" cy="4679950"/>
          </a:xfrm>
        </p:spPr>
      </p:pic>
    </p:spTree>
    <p:extLst>
      <p:ext uri="{BB962C8B-B14F-4D97-AF65-F5344CB8AC3E}">
        <p14:creationId xmlns:p14="http://schemas.microsoft.com/office/powerpoint/2010/main" val="1397252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a:extLst>
              <a:ext uri="{FF2B5EF4-FFF2-40B4-BE49-F238E27FC236}">
                <a16:creationId xmlns:a16="http://schemas.microsoft.com/office/drawing/2014/main" id="{605C6EF0-8BFB-4DB5-A238-065FC0771C57}"/>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Kontrast (1)</a:t>
            </a:r>
            <a:endParaRPr lang="pl-PL" sz="2800" dirty="0">
              <a:solidFill>
                <a:srgbClr val="002060"/>
              </a:solidFill>
            </a:endParaRPr>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program sprawdzający ma funkcję ręcznego wpisania wartości koloru lub wczytania koloru z dokumentu za pomocą selektora ;</a:t>
            </a:r>
          </a:p>
          <a:p>
            <a:pPr marL="285750" indent="-285750">
              <a:lnSpc>
                <a:spcPct val="150000"/>
              </a:lnSpc>
              <a:buFont typeface="Arial" panose="020B0604020202020204" pitchFamily="34" charset="0"/>
              <a:buChar char="•"/>
            </a:pPr>
            <a:r>
              <a:rPr lang="pl-PL" dirty="0" smtClean="0"/>
              <a:t>po włączeniu selektora pojawia się okrągłe okienko powiększające część dokumentu – jego środkową część (czarny kwadrat) ustaw na pikselu z kolorem, </a:t>
            </a:r>
            <a:br>
              <a:rPr lang="pl-PL" dirty="0" smtClean="0"/>
            </a:br>
            <a:r>
              <a:rPr lang="pl-PL" dirty="0" smtClean="0"/>
              <a:t>który chcesz zanalizować ;</a:t>
            </a:r>
          </a:p>
          <a:p>
            <a:pPr marL="285750" indent="-285750">
              <a:lnSpc>
                <a:spcPct val="150000"/>
              </a:lnSpc>
              <a:buFont typeface="Arial" panose="020B0604020202020204" pitchFamily="34" charset="0"/>
              <a:buChar char="•"/>
            </a:pPr>
            <a:r>
              <a:rPr lang="pl-PL" dirty="0" smtClean="0"/>
              <a:t>program pokaże, czy kontrast jest wystarczający </a:t>
            </a:r>
            <a:br>
              <a:rPr lang="pl-PL" dirty="0" smtClean="0"/>
            </a:br>
            <a:r>
              <a:rPr lang="pl-PL" dirty="0" smtClean="0"/>
              <a:t>zgodnie ze standardami WCAG.</a:t>
            </a:r>
            <a:endParaRPr lang="pl-PL" dirty="0"/>
          </a:p>
        </p:txBody>
      </p:sp>
    </p:spTree>
    <p:extLst>
      <p:ext uri="{BB962C8B-B14F-4D97-AF65-F5344CB8AC3E}">
        <p14:creationId xmlns:p14="http://schemas.microsoft.com/office/powerpoint/2010/main" val="2917663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a:extLst>
              <a:ext uri="{FF2B5EF4-FFF2-40B4-BE49-F238E27FC236}">
                <a16:creationId xmlns:a16="http://schemas.microsoft.com/office/drawing/2014/main" id="{605C6EF0-8BFB-4DB5-A238-065FC0771C57}"/>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Kontrast (2)</a:t>
            </a:r>
            <a:endParaRPr lang="pl-PL" sz="2800" dirty="0">
              <a:solidFill>
                <a:srgbClr val="002060"/>
              </a:solidFill>
            </a:endParaRPr>
          </a:p>
        </p:txBody>
      </p:sp>
      <p:sp>
        <p:nvSpPr>
          <p:cNvPr id="7" name="Symbol zastępczy zawartości 6"/>
          <p:cNvSpPr>
            <a:spLocks noGrp="1"/>
          </p:cNvSpPr>
          <p:nvPr>
            <p:ph idx="1"/>
          </p:nvPr>
        </p:nvSpPr>
        <p:spPr/>
        <p:txBody>
          <a:bodyPr/>
          <a:lstStyle/>
          <a:p>
            <a:endParaRPr lang="pl-PL" dirty="0"/>
          </a:p>
        </p:txBody>
      </p:sp>
      <p:sp>
        <p:nvSpPr>
          <p:cNvPr id="4" name="Pole tekstowe">
            <a:extLst>
              <a:ext uri="{FF2B5EF4-FFF2-40B4-BE49-F238E27FC236}">
                <a16:creationId xmlns:a16="http://schemas.microsoft.com/office/drawing/2014/main" id="{51BFFDE7-E6AD-4A17-B387-83D720BBFCF6}"/>
              </a:ext>
            </a:extLst>
          </p:cNvPr>
          <p:cNvSpPr txBox="1">
            <a:spLocks/>
          </p:cNvSpPr>
          <p:nvPr/>
        </p:nvSpPr>
        <p:spPr>
          <a:xfrm>
            <a:off x="1042731" y="2483734"/>
            <a:ext cx="7335595" cy="3259053"/>
          </a:xfrm>
          <a:prstGeom prst="rect">
            <a:avLst/>
          </a:prstGeom>
          <a:noFill/>
          <a:ln>
            <a:noFill/>
            <a:prstDash/>
          </a:ln>
          <a:effectLst/>
        </p:spPr>
        <p:txBody>
          <a:bodyPr rot="0" spcFirstLastPara="0" vertOverflow="overflow" horzOverflow="overflow" vert="horz" wrap="square" lIns="80189" tIns="40094" rIns="80189" bIns="4009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15720" indent="-315720">
              <a:spcBef>
                <a:spcPts val="877"/>
              </a:spcBef>
              <a:spcAft>
                <a:spcPts val="526"/>
              </a:spcAft>
              <a:buFont typeface="Arial" panose="020B0604020202020204" pitchFamily="34" charset="0"/>
              <a:buChar char="•"/>
              <a:defRPr/>
            </a:pPr>
            <a:r>
              <a:rPr lang="pl-PL" sz="1800" dirty="0">
                <a:latin typeface="+mn-lt"/>
                <a:ea typeface="+mn-ea"/>
                <a:cs typeface="+mn-cs"/>
              </a:rPr>
              <a:t>wysoki kontrast względem tła zwiększa dostępność dla osób ze słabym wzrokiem oraz nieodróżniających kolorów </a:t>
            </a:r>
          </a:p>
          <a:p>
            <a:pPr marL="315720" indent="-315720">
              <a:spcBef>
                <a:spcPts val="877"/>
              </a:spcBef>
              <a:spcAft>
                <a:spcPts val="526"/>
              </a:spcAft>
              <a:buFont typeface="Arial" panose="020B0604020202020204" pitchFamily="34" charset="0"/>
              <a:buChar char="•"/>
              <a:defRPr/>
            </a:pPr>
            <a:r>
              <a:rPr lang="pl-PL" sz="1800" dirty="0">
                <a:latin typeface="+mn-lt"/>
                <a:ea typeface="+mn-ea"/>
                <a:cs typeface="+mn-cs"/>
              </a:rPr>
              <a:t>aby sprawdzić poziom kontrastowania, użyj np. </a:t>
            </a:r>
            <a:br>
              <a:rPr lang="pl-PL" sz="1800" dirty="0">
                <a:latin typeface="+mn-lt"/>
                <a:ea typeface="+mn-ea"/>
                <a:cs typeface="+mn-cs"/>
              </a:rPr>
            </a:br>
            <a:r>
              <a:rPr lang="pl-PL" sz="1800" dirty="0" err="1">
                <a:latin typeface="+mn-lt"/>
                <a:ea typeface="+mn-ea"/>
                <a:cs typeface="+mn-cs"/>
              </a:rPr>
              <a:t>Colour</a:t>
            </a:r>
            <a:r>
              <a:rPr lang="pl-PL" sz="1800" dirty="0">
                <a:latin typeface="+mn-lt"/>
                <a:ea typeface="+mn-ea"/>
                <a:cs typeface="+mn-cs"/>
              </a:rPr>
              <a:t> </a:t>
            </a:r>
            <a:r>
              <a:rPr lang="pl-PL" sz="1800" dirty="0" err="1">
                <a:latin typeface="+mn-lt"/>
                <a:ea typeface="+mn-ea"/>
                <a:cs typeface="+mn-cs"/>
              </a:rPr>
              <a:t>Contrast</a:t>
            </a:r>
            <a:r>
              <a:rPr lang="pl-PL" sz="1800" dirty="0">
                <a:latin typeface="+mn-lt"/>
                <a:ea typeface="+mn-ea"/>
                <a:cs typeface="+mn-cs"/>
              </a:rPr>
              <a:t> </a:t>
            </a:r>
            <a:r>
              <a:rPr lang="pl-PL" sz="1800" dirty="0" err="1">
                <a:latin typeface="+mn-lt"/>
                <a:ea typeface="+mn-ea"/>
                <a:cs typeface="+mn-cs"/>
              </a:rPr>
              <a:t>Checker</a:t>
            </a:r>
            <a:r>
              <a:rPr lang="pl-PL" sz="1800" dirty="0">
                <a:latin typeface="+mn-lt"/>
                <a:ea typeface="+mn-ea"/>
                <a:cs typeface="+mn-cs"/>
              </a:rPr>
              <a:t> lub </a:t>
            </a:r>
            <a:r>
              <a:rPr lang="pl-PL" sz="1800" dirty="0" err="1">
                <a:latin typeface="+mn-lt"/>
                <a:ea typeface="+mn-ea"/>
                <a:cs typeface="+mn-cs"/>
              </a:rPr>
              <a:t>Colour</a:t>
            </a:r>
            <a:r>
              <a:rPr lang="pl-PL" sz="1800" dirty="0">
                <a:latin typeface="+mn-lt"/>
                <a:ea typeface="+mn-ea"/>
                <a:cs typeface="+mn-cs"/>
              </a:rPr>
              <a:t> </a:t>
            </a:r>
            <a:r>
              <a:rPr lang="pl-PL" sz="1800" dirty="0" err="1">
                <a:latin typeface="+mn-lt"/>
                <a:ea typeface="+mn-ea"/>
                <a:cs typeface="+mn-cs"/>
              </a:rPr>
              <a:t>Contrast</a:t>
            </a:r>
            <a:r>
              <a:rPr lang="pl-PL" sz="1800" dirty="0">
                <a:latin typeface="+mn-lt"/>
                <a:ea typeface="+mn-ea"/>
                <a:cs typeface="+mn-cs"/>
              </a:rPr>
              <a:t> </a:t>
            </a:r>
            <a:r>
              <a:rPr lang="pl-PL" sz="1800" dirty="0" err="1">
                <a:latin typeface="+mn-lt"/>
                <a:ea typeface="+mn-ea"/>
                <a:cs typeface="+mn-cs"/>
              </a:rPr>
              <a:t>Analyser</a:t>
            </a:r>
            <a:r>
              <a:rPr lang="pl-PL" sz="1800" dirty="0">
                <a:latin typeface="+mn-lt"/>
                <a:ea typeface="+mn-ea"/>
                <a:cs typeface="+mn-cs"/>
              </a:rPr>
              <a:t> </a:t>
            </a:r>
          </a:p>
          <a:p>
            <a:pPr marL="315720" indent="-315720">
              <a:spcBef>
                <a:spcPts val="877"/>
              </a:spcBef>
              <a:spcAft>
                <a:spcPts val="526"/>
              </a:spcAft>
              <a:buFont typeface="Arial" panose="020B0604020202020204" pitchFamily="34" charset="0"/>
              <a:buChar char="•"/>
              <a:defRPr/>
            </a:pPr>
            <a:r>
              <a:rPr lang="pl-PL" sz="1800" dirty="0">
                <a:latin typeface="+mn-lt"/>
                <a:ea typeface="+mn-ea"/>
                <a:cs typeface="+mn-cs"/>
              </a:rPr>
              <a:t>tekst podstawowy – minimum 4,5 : 1</a:t>
            </a:r>
          </a:p>
          <a:p>
            <a:pPr marL="315720" indent="-315720">
              <a:spcBef>
                <a:spcPts val="877"/>
              </a:spcBef>
              <a:spcAft>
                <a:spcPts val="526"/>
              </a:spcAft>
              <a:buFont typeface="Arial" panose="020B0604020202020204" pitchFamily="34" charset="0"/>
              <a:buChar char="•"/>
              <a:defRPr/>
            </a:pPr>
            <a:r>
              <a:rPr lang="pl-PL" sz="1800" dirty="0">
                <a:latin typeface="+mn-lt"/>
                <a:ea typeface="+mn-ea"/>
                <a:cs typeface="+mn-cs"/>
              </a:rPr>
              <a:t>tekst czarno-biały – 21 : 1 </a:t>
            </a:r>
          </a:p>
          <a:p>
            <a:pPr marL="315720" indent="-315720">
              <a:spcBef>
                <a:spcPts val="877"/>
              </a:spcBef>
              <a:spcAft>
                <a:spcPts val="526"/>
              </a:spcAft>
              <a:buFont typeface="Arial" panose="020B0604020202020204" pitchFamily="34" charset="0"/>
              <a:buChar char="•"/>
              <a:defRPr/>
            </a:pPr>
            <a:r>
              <a:rPr lang="pl-PL" sz="1800" dirty="0">
                <a:latin typeface="+mn-lt"/>
                <a:ea typeface="+mn-ea"/>
                <a:cs typeface="+mn-cs"/>
              </a:rPr>
              <a:t>pozostałe elementy (tytuł, logotypy, elementy nietekstowe) – minimum 3,0 : </a:t>
            </a:r>
            <a:r>
              <a:rPr lang="pl-PL" sz="1800" dirty="0" smtClean="0">
                <a:latin typeface="+mn-lt"/>
                <a:ea typeface="+mn-ea"/>
                <a:cs typeface="+mn-cs"/>
              </a:rPr>
              <a:t>1.</a:t>
            </a:r>
            <a:endParaRPr lang="pl-PL" sz="1800" dirty="0">
              <a:latin typeface="+mn-lt"/>
              <a:ea typeface="+mn-ea"/>
              <a:cs typeface="+mn-cs"/>
            </a:endParaRPr>
          </a:p>
          <a:p>
            <a:pPr>
              <a:lnSpc>
                <a:spcPct val="150000"/>
              </a:lnSpc>
              <a:spcBef>
                <a:spcPts val="877"/>
              </a:spcBef>
              <a:spcAft>
                <a:spcPts val="526"/>
              </a:spcAft>
              <a:defRPr/>
            </a:pPr>
            <a:endParaRPr lang="pl-PL" sz="2280" dirty="0">
              <a:latin typeface="+mn-lt"/>
              <a:ea typeface="+mn-ea"/>
              <a:cs typeface="+mn-cs"/>
            </a:endParaRPr>
          </a:p>
        </p:txBody>
      </p:sp>
    </p:spTree>
    <p:extLst>
      <p:ext uri="{BB962C8B-B14F-4D97-AF65-F5344CB8AC3E}">
        <p14:creationId xmlns:p14="http://schemas.microsoft.com/office/powerpoint/2010/main" val="175295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zapewnianiu dostępności osobom ze szczególnymi potrzebami w czasie</a:t>
            </a:r>
            <a:endParaRPr lang="pl-PL" dirty="0"/>
          </a:p>
        </p:txBody>
      </p:sp>
      <p:sp>
        <p:nvSpPr>
          <p:cNvPr id="3" name="Symbol zastępczy zawartości 2"/>
          <p:cNvSpPr>
            <a:spLocks noGrp="1"/>
          </p:cNvSpPr>
          <p:nvPr>
            <p:ph idx="1"/>
          </p:nvPr>
        </p:nvSpPr>
        <p:spPr/>
        <p:txBody>
          <a:bodyPr/>
          <a:lstStyle/>
          <a:p>
            <a:endParaRPr lang="pl-PL" altLang="pl-PL" dirty="0" smtClean="0"/>
          </a:p>
          <a:p>
            <a:r>
              <a:rPr lang="pl-PL" altLang="pl-PL" dirty="0" smtClean="0"/>
              <a:t>USTAWA z dnia 19 lipca 2019 r. o zapewnianiu dostępności osobom </a:t>
            </a:r>
            <a:br>
              <a:rPr lang="pl-PL" altLang="pl-PL" dirty="0" smtClean="0"/>
            </a:br>
            <a:r>
              <a:rPr lang="pl-PL" altLang="pl-PL" dirty="0" smtClean="0"/>
              <a:t>ze szczególnymi potrzebami</a:t>
            </a:r>
          </a:p>
          <a:p>
            <a:r>
              <a:rPr lang="pl-PL" altLang="pl-PL" dirty="0" smtClean="0"/>
              <a:t>20 września 2019 r. wejście w życie Ustawy</a:t>
            </a:r>
            <a:endParaRPr lang="pl-PL" altLang="pl-PL" dirty="0"/>
          </a:p>
        </p:txBody>
      </p:sp>
    </p:spTree>
    <p:extLst>
      <p:ext uri="{BB962C8B-B14F-4D97-AF65-F5344CB8AC3E}">
        <p14:creationId xmlns:p14="http://schemas.microsoft.com/office/powerpoint/2010/main" val="1307319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9A5FBC0B-92C4-4A54-8649-EE19D369A989}"/>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Sprawdzanie</a:t>
            </a:r>
            <a:r>
              <a:rPr lang="pl-PL" sz="2800" dirty="0" smtClean="0">
                <a:solidFill>
                  <a:schemeClr val="accent4"/>
                </a:solidFill>
              </a:rPr>
              <a:t> </a:t>
            </a:r>
            <a:r>
              <a:rPr lang="pl-PL" sz="2800" dirty="0" smtClean="0">
                <a:solidFill>
                  <a:srgbClr val="002060"/>
                </a:solidFill>
              </a:rPr>
              <a:t>dostępności</a:t>
            </a:r>
            <a:endParaRPr lang="pl-PL" sz="2800" dirty="0">
              <a:solidFill>
                <a:srgbClr val="002060"/>
              </a:solidFill>
            </a:endParaRPr>
          </a:p>
        </p:txBody>
      </p:sp>
      <p:sp>
        <p:nvSpPr>
          <p:cNvPr id="5" name="Symbol zastępczy zawartości 4"/>
          <p:cNvSpPr>
            <a:spLocks noGrp="1"/>
          </p:cNvSpPr>
          <p:nvPr>
            <p:ph idx="1"/>
          </p:nvPr>
        </p:nvSpPr>
        <p:spPr/>
        <p:txBody>
          <a:bodyPr/>
          <a:lstStyle/>
          <a:p>
            <a:endParaRPr lang="pl-PL"/>
          </a:p>
        </p:txBody>
      </p:sp>
      <p:pic>
        <p:nvPicPr>
          <p:cNvPr id="6" name="Obraz" descr="Okno ustawienia opcji sprawdzenia dostępności dokumentu w edytorze MS Word. Duża strzałka wskazuje na rozwijane małe okno z poleceniem Przeprowadź inspekcję dokumentu w zakładce Informacje w części dotyczącej Inspekcji dokument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310" y="2075459"/>
            <a:ext cx="2991994" cy="2408123"/>
          </a:xfrm>
          <a:prstGeom prst="rect">
            <a:avLst/>
          </a:prstGeom>
          <a:noFill/>
          <a:ln>
            <a:noFill/>
          </a:ln>
        </p:spPr>
      </p:pic>
      <p:sp>
        <p:nvSpPr>
          <p:cNvPr id="9" name="Pole telkstowe"/>
          <p:cNvSpPr/>
          <p:nvPr/>
        </p:nvSpPr>
        <p:spPr>
          <a:xfrm>
            <a:off x="1112354" y="4698352"/>
            <a:ext cx="7837430" cy="1019766"/>
          </a:xfrm>
          <a:prstGeom prst="rect">
            <a:avLst/>
          </a:prstGeom>
        </p:spPr>
        <p:txBody>
          <a:bodyPr wrap="square">
            <a:spAutoFit/>
          </a:bodyPr>
          <a:lstStyle/>
          <a:p>
            <a:pPr marL="300723" indent="-300723">
              <a:lnSpc>
                <a:spcPct val="90000"/>
              </a:lnSpc>
              <a:spcBef>
                <a:spcPts val="877"/>
              </a:spcBef>
              <a:spcAft>
                <a:spcPts val="526"/>
              </a:spcAft>
              <a:buFont typeface="Arial" panose="020B0604020202020204" pitchFamily="34" charset="0"/>
              <a:buChar char="•"/>
            </a:pPr>
            <a:r>
              <a:rPr lang="pl-PL" dirty="0">
                <a:solidFill>
                  <a:prstClr val="black"/>
                </a:solidFill>
              </a:rPr>
              <a:t>edytor tekstowy Word pozwala na sprawdzenie dostępności </a:t>
            </a:r>
            <a:r>
              <a:rPr lang="pl-PL" dirty="0" smtClean="0">
                <a:solidFill>
                  <a:prstClr val="black"/>
                </a:solidFill>
              </a:rPr>
              <a:t>dokumentu;</a:t>
            </a:r>
            <a:endParaRPr lang="pl-PL" dirty="0">
              <a:solidFill>
                <a:prstClr val="black"/>
              </a:solidFill>
            </a:endParaRPr>
          </a:p>
          <a:p>
            <a:pPr marL="300723" indent="-300723">
              <a:lnSpc>
                <a:spcPct val="90000"/>
              </a:lnSpc>
              <a:spcBef>
                <a:spcPts val="877"/>
              </a:spcBef>
              <a:spcAft>
                <a:spcPts val="526"/>
              </a:spcAft>
              <a:buFont typeface="Arial" panose="020B0604020202020204" pitchFamily="34" charset="0"/>
              <a:buChar char="•"/>
            </a:pPr>
            <a:r>
              <a:rPr lang="pl-PL" dirty="0">
                <a:solidFill>
                  <a:prstClr val="black"/>
                </a:solidFill>
              </a:rPr>
              <a:t>w tym celu wybierz kartę Plik, zakładkę Informacja, pole Wyszukaj problemy, opcję Sprawdź ułatwienia </a:t>
            </a:r>
            <a:r>
              <a:rPr lang="pl-PL" dirty="0" smtClean="0">
                <a:solidFill>
                  <a:prstClr val="black"/>
                </a:solidFill>
              </a:rPr>
              <a:t>dostępu.</a:t>
            </a:r>
            <a:endParaRPr lang="pl-PL" dirty="0">
              <a:solidFill>
                <a:prstClr val="black"/>
              </a:solidFill>
            </a:endParaRPr>
          </a:p>
        </p:txBody>
      </p:sp>
    </p:spTree>
    <p:extLst>
      <p:ext uri="{BB962C8B-B14F-4D97-AF65-F5344CB8AC3E}">
        <p14:creationId xmlns:p14="http://schemas.microsoft.com/office/powerpoint/2010/main" val="1286328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a:extLst>
              <a:ext uri="{FF2B5EF4-FFF2-40B4-BE49-F238E27FC236}">
                <a16:creationId xmlns:a16="http://schemas.microsoft.com/office/drawing/2014/main" id="{88B05598-19C4-4EA2-A67D-7BA7B287CE24}"/>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Nagłówki</a:t>
            </a:r>
            <a:r>
              <a:rPr lang="pl-PL" sz="2800" dirty="0" smtClean="0">
                <a:solidFill>
                  <a:schemeClr val="accent4"/>
                </a:solidFill>
              </a:rPr>
              <a:t> </a:t>
            </a:r>
            <a:endParaRPr lang="pl-PL" sz="2800" dirty="0">
              <a:solidFill>
                <a:schemeClr val="accent4"/>
              </a:solidFill>
            </a:endParaRPr>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nagłówki tworzą logiczną strukturę artykułu – </a:t>
            </a:r>
            <a:br>
              <a:rPr lang="pl-PL" dirty="0" smtClean="0"/>
            </a:br>
            <a:r>
              <a:rPr lang="pl-PL" dirty="0" smtClean="0"/>
              <a:t>jest to swoisty spis treści artykułu;</a:t>
            </a:r>
          </a:p>
          <a:p>
            <a:pPr marL="285750" indent="-285750">
              <a:lnSpc>
                <a:spcPct val="150000"/>
              </a:lnSpc>
              <a:buFont typeface="Arial" panose="020B0604020202020204" pitchFamily="34" charset="0"/>
              <a:buChar char="•"/>
            </a:pPr>
            <a:r>
              <a:rPr lang="pl-PL" dirty="0" smtClean="0"/>
              <a:t>większość użytkowników, zanim zacznie czytać tekst, </a:t>
            </a:r>
            <a:br>
              <a:rPr lang="pl-PL" dirty="0" smtClean="0"/>
            </a:br>
            <a:r>
              <a:rPr lang="pl-PL" dirty="0" smtClean="0"/>
              <a:t>śledzi go wzrokiem i czyta tylko nagłówki;</a:t>
            </a:r>
          </a:p>
          <a:p>
            <a:pPr marL="285750" indent="-285750">
              <a:lnSpc>
                <a:spcPct val="150000"/>
              </a:lnSpc>
              <a:buFont typeface="Arial" panose="020B0604020202020204" pitchFamily="34" charset="0"/>
              <a:buChar char="•"/>
            </a:pPr>
            <a:r>
              <a:rPr lang="pl-PL" dirty="0" smtClean="0"/>
              <a:t>podczas przygotowywania treści zastosuj </a:t>
            </a:r>
            <a:br>
              <a:rPr lang="pl-PL" dirty="0" smtClean="0"/>
            </a:br>
            <a:r>
              <a:rPr lang="pl-PL" dirty="0" smtClean="0"/>
              <a:t>hierarchię nagłówków do poszczególnych akapitów – </a:t>
            </a:r>
            <a:br>
              <a:rPr lang="pl-PL" dirty="0" smtClean="0"/>
            </a:br>
            <a:r>
              <a:rPr lang="pl-PL" dirty="0" smtClean="0"/>
              <a:t>ich treść powinna być maksymalnie zrozumiała;</a:t>
            </a:r>
          </a:p>
          <a:p>
            <a:pPr marL="285750" indent="-285750">
              <a:lnSpc>
                <a:spcPct val="150000"/>
              </a:lnSpc>
              <a:buFont typeface="Arial" panose="020B0604020202020204" pitchFamily="34" charset="0"/>
              <a:buChar char="•"/>
            </a:pPr>
            <a:r>
              <a:rPr lang="pl-PL" dirty="0" smtClean="0"/>
              <a:t>jeżeli daną część chcesz podzielić na jeszcze mniejsze fragmenty, użyj nagłówka poziomu trzeciego (styl Nagłówek 3).</a:t>
            </a:r>
            <a:endParaRPr lang="pl-PL" dirty="0"/>
          </a:p>
        </p:txBody>
      </p:sp>
    </p:spTree>
    <p:extLst>
      <p:ext uri="{BB962C8B-B14F-4D97-AF65-F5344CB8AC3E}">
        <p14:creationId xmlns:p14="http://schemas.microsoft.com/office/powerpoint/2010/main" val="2527105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2991D866-50E0-4840-A721-EA4A06C281AE}"/>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Jak poprawnie sformatować tekst (1)</a:t>
            </a:r>
            <a:endParaRPr lang="pl-PL" sz="2800" dirty="0">
              <a:solidFill>
                <a:srgbClr val="002060"/>
              </a:solidFill>
            </a:endParaRPr>
          </a:p>
        </p:txBody>
      </p:sp>
      <p:sp>
        <p:nvSpPr>
          <p:cNvPr id="3" name="Pole tekstowe"/>
          <p:cNvSpPr>
            <a:spLocks noGrp="1"/>
          </p:cNvSpPr>
          <p:nvPr>
            <p:ph idx="1"/>
          </p:nvPr>
        </p:nvSpPr>
        <p:spPr/>
        <p:txBody>
          <a:bodyPr/>
          <a:lstStyle/>
          <a:p>
            <a:endParaRPr lang="pl-PL" dirty="0" smtClean="0"/>
          </a:p>
          <a:p>
            <a:pPr marL="285750" indent="-285750">
              <a:lnSpc>
                <a:spcPct val="150000"/>
              </a:lnSpc>
              <a:buFont typeface="Arial" panose="020B0604020202020204" pitchFamily="34" charset="0"/>
              <a:buChar char="•"/>
            </a:pPr>
            <a:r>
              <a:rPr lang="pl-PL" dirty="0" smtClean="0"/>
              <a:t>krótkie akapity – każdy tworzy sensowną całość;</a:t>
            </a:r>
          </a:p>
          <a:p>
            <a:pPr marL="285750" indent="-285750">
              <a:lnSpc>
                <a:spcPct val="150000"/>
              </a:lnSpc>
              <a:buFont typeface="Arial" panose="020B0604020202020204" pitchFamily="34" charset="0"/>
              <a:buChar char="•"/>
            </a:pPr>
            <a:r>
              <a:rPr lang="pl-PL" dirty="0" smtClean="0"/>
              <a:t>nagłówek łączy kilka akapitów, które tworzą logiczną całość, zawierają jedną myśl;</a:t>
            </a:r>
          </a:p>
          <a:p>
            <a:pPr marL="285750" indent="-285750">
              <a:lnSpc>
                <a:spcPct val="150000"/>
              </a:lnSpc>
              <a:buFont typeface="Arial" panose="020B0604020202020204" pitchFamily="34" charset="0"/>
              <a:buChar char="•"/>
            </a:pPr>
            <a:r>
              <a:rPr lang="pl-PL" dirty="0" smtClean="0"/>
              <a:t>tekst nie jest wyjustowany, ale wyrównany do lewej strony;</a:t>
            </a:r>
          </a:p>
          <a:p>
            <a:pPr marL="285750" indent="-285750">
              <a:lnSpc>
                <a:spcPct val="150000"/>
              </a:lnSpc>
              <a:buFont typeface="Arial" panose="020B0604020202020204" pitchFamily="34" charset="0"/>
              <a:buChar char="•"/>
            </a:pPr>
            <a:r>
              <a:rPr lang="pl-PL" dirty="0" smtClean="0"/>
              <a:t>treści w innym języku są oznaczone adekwatnym atrybutem „</a:t>
            </a:r>
            <a:r>
              <a:rPr lang="pl-PL" dirty="0" err="1" smtClean="0"/>
              <a:t>lang</a:t>
            </a:r>
            <a:r>
              <a:rPr lang="pl-PL" dirty="0" smtClean="0"/>
              <a:t>”;</a:t>
            </a:r>
          </a:p>
          <a:p>
            <a:pPr marL="285750" indent="-285750">
              <a:lnSpc>
                <a:spcPct val="150000"/>
              </a:lnSpc>
              <a:buFont typeface="Arial" panose="020B0604020202020204" pitchFamily="34" charset="0"/>
              <a:buChar char="•"/>
            </a:pPr>
            <a:r>
              <a:rPr lang="pl-PL" dirty="0" smtClean="0"/>
              <a:t>każda strona ma unikalny i zrozumiały tytuł.</a:t>
            </a:r>
          </a:p>
          <a:p>
            <a:endParaRPr lang="pl-PL" dirty="0"/>
          </a:p>
        </p:txBody>
      </p:sp>
    </p:spTree>
    <p:extLst>
      <p:ext uri="{BB962C8B-B14F-4D97-AF65-F5344CB8AC3E}">
        <p14:creationId xmlns:p14="http://schemas.microsoft.com/office/powerpoint/2010/main" val="30757530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a:extLst>
              <a:ext uri="{FF2B5EF4-FFF2-40B4-BE49-F238E27FC236}">
                <a16:creationId xmlns:a16="http://schemas.microsoft.com/office/drawing/2014/main" id="{2991D866-50E0-4840-A721-EA4A06C281AE}"/>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Jak poprawnie sformatować tekst (2)</a:t>
            </a:r>
            <a:endParaRPr lang="pl-PL" sz="2800" dirty="0">
              <a:solidFill>
                <a:srgbClr val="002060"/>
              </a:solidFill>
            </a:endParaRPr>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znaczniki formatujące (pogrubienie, kursywa; </a:t>
            </a:r>
            <a:br>
              <a:rPr lang="pl-PL" dirty="0" smtClean="0"/>
            </a:br>
            <a:r>
              <a:rPr lang="pl-PL" dirty="0" smtClean="0"/>
              <a:t>podkreślenie itp.) wykorzystuj tylko w celach estetycznych;</a:t>
            </a:r>
          </a:p>
          <a:p>
            <a:pPr marL="285750" indent="-285750">
              <a:lnSpc>
                <a:spcPct val="150000"/>
              </a:lnSpc>
              <a:buFont typeface="Arial" panose="020B0604020202020204" pitchFamily="34" charset="0"/>
              <a:buChar char="•"/>
            </a:pPr>
            <a:r>
              <a:rPr lang="pl-PL" dirty="0" smtClean="0"/>
              <a:t>nie używaj ich dla podkreślenia wagi przekazywanej informacji;</a:t>
            </a:r>
          </a:p>
          <a:p>
            <a:pPr marL="285750" indent="-285750">
              <a:lnSpc>
                <a:spcPct val="150000"/>
              </a:lnSpc>
              <a:buFont typeface="Arial" panose="020B0604020202020204" pitchFamily="34" charset="0"/>
              <a:buChar char="•"/>
            </a:pPr>
            <a:r>
              <a:rPr lang="pl-PL" dirty="0" smtClean="0"/>
              <a:t>aby nadać hierarchię akapitom w tekście</a:t>
            </a:r>
            <a:r>
              <a:rPr lang="pl-PL" dirty="0"/>
              <a:t>;</a:t>
            </a:r>
            <a:r>
              <a:rPr lang="pl-PL" dirty="0" smtClean="0"/>
              <a:t/>
            </a:r>
            <a:br>
              <a:rPr lang="pl-PL" dirty="0" smtClean="0"/>
            </a:br>
            <a:r>
              <a:rPr lang="pl-PL" dirty="0" smtClean="0"/>
              <a:t>używaj nagłówków, a nie np. pogrubienia.</a:t>
            </a:r>
            <a:endParaRPr lang="pl-PL" dirty="0"/>
          </a:p>
        </p:txBody>
      </p:sp>
    </p:spTree>
    <p:extLst>
      <p:ext uri="{BB962C8B-B14F-4D97-AF65-F5344CB8AC3E}">
        <p14:creationId xmlns:p14="http://schemas.microsoft.com/office/powerpoint/2010/main" val="38220134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EAFEB07B-D36D-4D3B-9553-A1C7FBDBEDAA}"/>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Tabele </a:t>
            </a:r>
            <a:endParaRPr lang="pl-PL" sz="2800" dirty="0">
              <a:solidFill>
                <a:srgbClr val="002060"/>
              </a:solidFill>
            </a:endParaRPr>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każda tabela powinna mieć swój tytuł;</a:t>
            </a:r>
          </a:p>
          <a:p>
            <a:pPr marL="285750" indent="-285750">
              <a:lnSpc>
                <a:spcPct val="150000"/>
              </a:lnSpc>
              <a:buFont typeface="Arial" panose="020B0604020202020204" pitchFamily="34" charset="0"/>
              <a:buChar char="•"/>
            </a:pPr>
            <a:r>
              <a:rPr lang="pl-PL" dirty="0" smtClean="0"/>
              <a:t>kolumny i wiersze powinny być opisane jako nagłówki tabelowe; </a:t>
            </a:r>
          </a:p>
          <a:p>
            <a:pPr marL="285750" indent="-285750">
              <a:lnSpc>
                <a:spcPct val="150000"/>
              </a:lnSpc>
              <a:buFont typeface="Arial" panose="020B0604020202020204" pitchFamily="34" charset="0"/>
              <a:buChar char="•"/>
            </a:pPr>
            <a:r>
              <a:rPr lang="pl-PL" dirty="0" smtClean="0"/>
              <a:t>tabeli używamy tylko, aby przedstawić porównywalne dane, a nie jako kompozycję graficzną; </a:t>
            </a:r>
          </a:p>
          <a:p>
            <a:pPr marL="285750" indent="-285750">
              <a:lnSpc>
                <a:spcPct val="150000"/>
              </a:lnSpc>
              <a:buFont typeface="Arial" panose="020B0604020202020204" pitchFamily="34" charset="0"/>
              <a:buChar char="•"/>
            </a:pPr>
            <a:r>
              <a:rPr lang="pl-PL" dirty="0" smtClean="0"/>
              <a:t>unikajmy tabel złożonych, bo są trudne do odczytania;</a:t>
            </a:r>
          </a:p>
          <a:p>
            <a:pPr marL="285750" indent="-285750">
              <a:lnSpc>
                <a:spcPct val="150000"/>
              </a:lnSpc>
              <a:buFont typeface="Arial" panose="020B0604020202020204" pitchFamily="34" charset="0"/>
              <a:buChar char="•"/>
            </a:pPr>
            <a:r>
              <a:rPr lang="pl-PL" dirty="0" smtClean="0"/>
              <a:t>jeśli tylko to możliwe, skomplikowaną tabelę podziel na kilka mniejszych.</a:t>
            </a:r>
            <a:endParaRPr lang="pl-PL" dirty="0"/>
          </a:p>
        </p:txBody>
      </p:sp>
    </p:spTree>
    <p:extLst>
      <p:ext uri="{BB962C8B-B14F-4D97-AF65-F5344CB8AC3E}">
        <p14:creationId xmlns:p14="http://schemas.microsoft.com/office/powerpoint/2010/main" val="36910127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4A5581DC-0589-48F7-A6E4-D5F977AD359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Listy wypunktowań/numeryczne</a:t>
            </a:r>
            <a:endParaRPr lang="pl-PL" sz="2800" dirty="0">
              <a:solidFill>
                <a:srgbClr val="002060"/>
              </a:solidFill>
            </a:endParaRPr>
          </a:p>
        </p:txBody>
      </p:sp>
      <p:sp>
        <p:nvSpPr>
          <p:cNvPr id="3"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do wypunktowania używaj zawsze list wypunktowań lub list numerycznych;</a:t>
            </a:r>
          </a:p>
          <a:p>
            <a:pPr marL="285750" indent="-285750">
              <a:lnSpc>
                <a:spcPct val="150000"/>
              </a:lnSpc>
              <a:buFont typeface="Arial" panose="020B0604020202020204" pitchFamily="34" charset="0"/>
              <a:buChar char="•"/>
            </a:pPr>
            <a:r>
              <a:rPr lang="pl-PL" dirty="0" smtClean="0"/>
              <a:t>nigdy nie twórz list jednoelementowych;</a:t>
            </a:r>
          </a:p>
          <a:p>
            <a:pPr marL="285750" indent="-285750">
              <a:lnSpc>
                <a:spcPct val="150000"/>
              </a:lnSpc>
              <a:buFont typeface="Arial" panose="020B0604020202020204" pitchFamily="34" charset="0"/>
              <a:buChar char="•"/>
            </a:pPr>
            <a:r>
              <a:rPr lang="pl-PL" dirty="0" smtClean="0"/>
              <a:t>nie rób wcięcia w tekście za pomocą kilku spacji.</a:t>
            </a:r>
            <a:endParaRPr lang="pl-PL" dirty="0"/>
          </a:p>
        </p:txBody>
      </p:sp>
    </p:spTree>
    <p:extLst>
      <p:ext uri="{BB962C8B-B14F-4D97-AF65-F5344CB8AC3E}">
        <p14:creationId xmlns:p14="http://schemas.microsoft.com/office/powerpoint/2010/main" val="20922021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a:extLst>
              <a:ext uri="{FF2B5EF4-FFF2-40B4-BE49-F238E27FC236}">
                <a16:creationId xmlns:a16="http://schemas.microsoft.com/office/drawing/2014/main" id="{A53F882C-3CAE-476D-9F14-7558737E630F}"/>
              </a:ext>
            </a:extLst>
          </p:cNvPr>
          <p:cNvSpPr txBox="1">
            <a:spLocks noGrp="1"/>
          </p:cNvSpPr>
          <p:nvPr>
            <p:ph type="title"/>
          </p:nvPr>
        </p:nvSpPr>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smtClean="0">
                <a:solidFill>
                  <a:srgbClr val="002060"/>
                </a:solidFill>
              </a:rPr>
              <a:t>Darmowy serwis ze zdjęciami</a:t>
            </a:r>
            <a:endParaRPr lang="pl-PL" sz="2800" dirty="0">
              <a:solidFill>
                <a:srgbClr val="002060"/>
              </a:solidFill>
            </a:endParaRPr>
          </a:p>
        </p:txBody>
      </p:sp>
      <p:sp>
        <p:nvSpPr>
          <p:cNvPr id="3" name="Pole tekstowe"/>
          <p:cNvSpPr>
            <a:spLocks noGrp="1"/>
          </p:cNvSpPr>
          <p:nvPr>
            <p:ph idx="1"/>
          </p:nvPr>
        </p:nvSpPr>
        <p:spPr/>
        <p:txBody>
          <a:bodyPr/>
          <a:lstStyle/>
          <a:p>
            <a:r>
              <a:rPr lang="pl-PL" smtClean="0"/>
              <a:t>Jeśli potrzebujesz darmowych zdjęć do ubarwienia </a:t>
            </a:r>
            <a:br>
              <a:rPr lang="pl-PL" smtClean="0"/>
            </a:br>
            <a:r>
              <a:rPr lang="pl-PL" smtClean="0"/>
              <a:t>Twojego tekstu czy artykułu, skorzystaj z oferty serwisów:</a:t>
            </a:r>
          </a:p>
          <a:p>
            <a:r>
              <a:rPr lang="pl-PL" smtClean="0">
                <a:hlinkClick r:id="rId2" tooltip="unsplash.com/"/>
              </a:rPr>
              <a:t>unsplash.com/</a:t>
            </a:r>
            <a:r>
              <a:rPr lang="pl-PL" smtClean="0"/>
              <a:t>,</a:t>
            </a:r>
          </a:p>
          <a:p>
            <a:r>
              <a:rPr lang="pl-PL" smtClean="0">
                <a:hlinkClick r:id="rId3" action="ppaction://hlinkfile" tooltip="pixabay.com/pl"/>
              </a:rPr>
              <a:t>pixabay.com/pl</a:t>
            </a:r>
            <a:r>
              <a:rPr lang="pl-PL" smtClean="0"/>
              <a:t>.</a:t>
            </a:r>
          </a:p>
          <a:p>
            <a:endParaRPr lang="pl-PL" smtClean="0"/>
          </a:p>
          <a:p>
            <a:r>
              <a:rPr lang="pl-PL" smtClean="0"/>
              <a:t>Oferowane tam zdjęcia są darmowe pod warunkiem wskazania autora i źródła.</a:t>
            </a:r>
          </a:p>
          <a:p>
            <a:endParaRPr lang="pl-PL" dirty="0"/>
          </a:p>
        </p:txBody>
      </p:sp>
    </p:spTree>
    <p:extLst>
      <p:ext uri="{BB962C8B-B14F-4D97-AF65-F5344CB8AC3E}">
        <p14:creationId xmlns:p14="http://schemas.microsoft.com/office/powerpoint/2010/main" val="32853169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a:extLst>
              <a:ext uri="{FF2B5EF4-FFF2-40B4-BE49-F238E27FC236}">
                <a16:creationId xmlns:a16="http://schemas.microsoft.com/office/drawing/2014/main" id="{CA342623-7457-4A59-90D4-E549BF6D51C7}"/>
              </a:ext>
            </a:extLst>
          </p:cNvPr>
          <p:cNvSpPr txBox="1">
            <a:spLocks noGrp="1"/>
          </p:cNvSpPr>
          <p:nvPr>
            <p:ph type="title"/>
          </p:nvPr>
        </p:nvSpPr>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dirty="0">
                <a:solidFill>
                  <a:srgbClr val="002060"/>
                </a:solidFill>
              </a:rPr>
              <a:t>Co wpisać w tekście </a:t>
            </a:r>
            <a:r>
              <a:rPr lang="pl-PL" sz="2800" dirty="0" smtClean="0">
                <a:solidFill>
                  <a:srgbClr val="002060"/>
                </a:solidFill>
              </a:rPr>
              <a:t>alternatywnym?</a:t>
            </a:r>
            <a:endParaRPr lang="pl-PL" dirty="0">
              <a:solidFill>
                <a:srgbClr val="002060"/>
              </a:solidFill>
            </a:endParaRPr>
          </a:p>
        </p:txBody>
      </p:sp>
      <p:sp>
        <p:nvSpPr>
          <p:cNvPr id="3" name="Pole tekstowe"/>
          <p:cNvSpPr>
            <a:spLocks noGrp="1"/>
          </p:cNvSpPr>
          <p:nvPr>
            <p:ph idx="1"/>
          </p:nvPr>
        </p:nvSpPr>
        <p:spPr/>
        <p:txBody>
          <a:bodyPr/>
          <a:lstStyle/>
          <a:p>
            <a:r>
              <a:rPr lang="pl-PL" dirty="0" smtClean="0"/>
              <a:t>Co wpisać w tekście alternatywnym?</a:t>
            </a:r>
          </a:p>
          <a:p>
            <a:r>
              <a:rPr lang="pl-PL" dirty="0" smtClean="0"/>
              <a:t>Opis ten w kilku lub kilkunastu słowach informuje, </a:t>
            </a:r>
            <a:br>
              <a:rPr lang="pl-PL" dirty="0" smtClean="0"/>
            </a:br>
            <a:r>
              <a:rPr lang="pl-PL" dirty="0" smtClean="0"/>
              <a:t>co widać na zdjęciu albo jaki przekazuje komunikat.</a:t>
            </a:r>
          </a:p>
          <a:p>
            <a:r>
              <a:rPr lang="pl-PL" dirty="0" smtClean="0"/>
              <a:t>Tworząc opis, skup się na najistotniejszych informacjach.</a:t>
            </a:r>
          </a:p>
          <a:p>
            <a:r>
              <a:rPr lang="pl-PL" dirty="0" smtClean="0"/>
              <a:t>Różne zdjęcia to różne opisy alternatywne.</a:t>
            </a:r>
          </a:p>
          <a:p>
            <a:endParaRPr lang="pl-PL" dirty="0"/>
          </a:p>
        </p:txBody>
      </p:sp>
    </p:spTree>
    <p:extLst>
      <p:ext uri="{BB962C8B-B14F-4D97-AF65-F5344CB8AC3E}">
        <p14:creationId xmlns:p14="http://schemas.microsoft.com/office/powerpoint/2010/main" val="12822775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p:cNvSpPr/>
          <p:nvPr/>
        </p:nvSpPr>
        <p:spPr>
          <a:xfrm>
            <a:off x="1025525" y="521555"/>
            <a:ext cx="4977132" cy="523220"/>
          </a:xfrm>
          <a:prstGeom prst="rect">
            <a:avLst/>
          </a:prstGeom>
        </p:spPr>
        <p:txBody>
          <a:bodyPr wrap="none">
            <a:spAutoFit/>
          </a:bodyPr>
          <a:lstStyle/>
          <a:p>
            <a:r>
              <a:rPr lang="pl-PL" sz="2800" b="1" dirty="0">
                <a:solidFill>
                  <a:srgbClr val="002060"/>
                </a:solidFill>
              </a:rPr>
              <a:t>Przykład opisu alternatywnego </a:t>
            </a:r>
          </a:p>
        </p:txBody>
      </p:sp>
      <p:sp>
        <p:nvSpPr>
          <p:cNvPr id="7" name="Pole tekstowe 1" descr="Głowa Statuy Wolności uwieńczona rozchodzącymi się dookoła promieniami. Po prawej stronie głowy &#10;fragment wyciągniętej w górę ręki.&#10;&#10;"/>
          <p:cNvSpPr>
            <a:spLocks noGrp="1"/>
          </p:cNvSpPr>
          <p:nvPr>
            <p:ph type="title"/>
          </p:nvPr>
        </p:nvSpPr>
        <p:spPr>
          <a:xfrm>
            <a:off x="5181252" y="2092826"/>
            <a:ext cx="8640381" cy="1080001"/>
          </a:xfrm>
        </p:spPr>
        <p:txBody>
          <a:bodyPr>
            <a:normAutofit/>
          </a:bodyPr>
          <a:lstStyle/>
          <a:p>
            <a:r>
              <a:rPr lang="pl-PL" sz="1800" dirty="0" smtClean="0"/>
              <a:t>Krótki opis</a:t>
            </a:r>
          </a:p>
          <a:p>
            <a:r>
              <a:rPr lang="pl-PL" sz="1800" dirty="0" smtClean="0"/>
              <a:t>głowa Statuy Wolności</a:t>
            </a:r>
            <a:endParaRPr lang="pl-PL" sz="1800" dirty="0"/>
          </a:p>
        </p:txBody>
      </p:sp>
      <p:pic>
        <p:nvPicPr>
          <p:cNvPr id="5" name="Obraz" descr="Obraz przykładowy"/>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8725" y="1066523"/>
            <a:ext cx="4140200" cy="3098680"/>
          </a:xfrm>
        </p:spPr>
      </p:pic>
      <p:sp>
        <p:nvSpPr>
          <p:cNvPr id="8" name="Pole tekstowe 2">
            <a:extLst>
              <a:ext uri="{FF2B5EF4-FFF2-40B4-BE49-F238E27FC236}">
                <a16:creationId xmlns:a16="http://schemas.microsoft.com/office/drawing/2014/main" id="{AF11E99F-5ED6-4BF0-B8D1-C246EF96C6D7}"/>
              </a:ext>
            </a:extLst>
          </p:cNvPr>
          <p:cNvSpPr txBox="1">
            <a:spLocks/>
          </p:cNvSpPr>
          <p:nvPr/>
        </p:nvSpPr>
        <p:spPr>
          <a:xfrm>
            <a:off x="1025525" y="4283893"/>
            <a:ext cx="8729101" cy="2105906"/>
          </a:xfrm>
          <a:prstGeom prst="rect">
            <a:avLst/>
          </a:prstGeom>
        </p:spPr>
        <p:txBody>
          <a:bodyPr vert="horz" lIns="80189" tIns="40094" rIns="80189" bIns="4009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526"/>
              </a:spcAft>
              <a:buNone/>
            </a:pPr>
            <a:r>
              <a:rPr lang="pl-PL" sz="1800" b="1" dirty="0">
                <a:solidFill>
                  <a:prstClr val="black"/>
                </a:solidFill>
              </a:rPr>
              <a:t>Szczegółowy opis</a:t>
            </a:r>
          </a:p>
          <a:p>
            <a:pPr marL="0" indent="0">
              <a:spcAft>
                <a:spcPts val="526"/>
              </a:spcAft>
              <a:buNone/>
            </a:pPr>
            <a:r>
              <a:rPr lang="pl-PL" sz="1800" dirty="0">
                <a:solidFill>
                  <a:prstClr val="black"/>
                </a:solidFill>
              </a:rPr>
              <a:t>Głowa Statuy Wolności ma na szczycie rozchodzące się dookoła promienie. Pod nimi jest taras widokowy wkomponowany </a:t>
            </a:r>
            <a:br>
              <a:rPr lang="pl-PL" sz="1800" dirty="0">
                <a:solidFill>
                  <a:prstClr val="black"/>
                </a:solidFill>
              </a:rPr>
            </a:br>
            <a:r>
              <a:rPr lang="pl-PL" sz="1800" dirty="0">
                <a:solidFill>
                  <a:prstClr val="black"/>
                </a:solidFill>
              </a:rPr>
              <a:t>w nakrycie głowy postaci. Pod nim są krótkie, zawinięte włosy odsłaniające uszy. Twarz klasyczna, bez wyrazu. Nos prosty, stosunkowo niewielkie usta. Oczy nie mają zarysowanych źrenic. </a:t>
            </a:r>
          </a:p>
          <a:p>
            <a:pPr marL="0" indent="0">
              <a:lnSpc>
                <a:spcPct val="150000"/>
              </a:lnSpc>
              <a:spcAft>
                <a:spcPts val="526"/>
              </a:spcAft>
              <a:buNone/>
            </a:pPr>
            <a:r>
              <a:rPr lang="pl-PL" sz="1228" dirty="0">
                <a:solidFill>
                  <a:prstClr val="black"/>
                </a:solidFill>
              </a:rPr>
              <a:t>Źródło: Wikipedia</a:t>
            </a:r>
          </a:p>
        </p:txBody>
      </p:sp>
    </p:spTree>
    <p:extLst>
      <p:ext uri="{BB962C8B-B14F-4D97-AF65-F5344CB8AC3E}">
        <p14:creationId xmlns:p14="http://schemas.microsoft.com/office/powerpoint/2010/main" val="1951497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a:extLst>
              <a:ext uri="{FF2B5EF4-FFF2-40B4-BE49-F238E27FC236}">
                <a16:creationId xmlns:a16="http://schemas.microsoft.com/office/drawing/2014/main" id="{1F8A49DF-2AA5-48BE-B12E-E974A2F0BEF3}"/>
              </a:ext>
            </a:extLst>
          </p:cNvPr>
          <p:cNvSpPr txBox="1">
            <a:spLocks noGrp="1" noChangeArrowheads="1"/>
          </p:cNvSpPr>
          <p:nvPr>
            <p:ph type="title"/>
          </p:nvPr>
        </p:nvSpPr>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dirty="0" smtClean="0">
                <a:solidFill>
                  <a:srgbClr val="002060"/>
                </a:solidFill>
              </a:rPr>
              <a:t>Treści audio i wideo:</a:t>
            </a:r>
            <a:endParaRPr lang="pl-PL" altLang="pl-PL" dirty="0">
              <a:solidFill>
                <a:srgbClr val="002060"/>
              </a:solidFill>
            </a:endParaRPr>
          </a:p>
        </p:txBody>
      </p:sp>
      <p:sp>
        <p:nvSpPr>
          <p:cNvPr id="2" name="Pole tekstowe"/>
          <p:cNvSpPr>
            <a:spLocks noGrp="1"/>
          </p:cNvSpPr>
          <p:nvPr>
            <p:ph idx="1"/>
          </p:nvPr>
        </p:nvSpPr>
        <p:spPr/>
        <p:txBody>
          <a:bodyPr/>
          <a:lstStyle/>
          <a:p>
            <a:pPr marL="285750" indent="-285750">
              <a:lnSpc>
                <a:spcPct val="150000"/>
              </a:lnSpc>
              <a:buFont typeface="Arial" panose="020B0604020202020204" pitchFamily="34" charset="0"/>
              <a:buChar char="•"/>
            </a:pPr>
            <a:r>
              <a:rPr lang="pl-PL" dirty="0" smtClean="0"/>
              <a:t>odtwarzane treści audio i wideo muszą być </a:t>
            </a:r>
            <a:br>
              <a:rPr lang="pl-PL" dirty="0" smtClean="0"/>
            </a:br>
            <a:r>
              <a:rPr lang="pl-PL" dirty="0" smtClean="0"/>
              <a:t>dostępne dla osób z niepełnosprawnościami;</a:t>
            </a:r>
          </a:p>
          <a:p>
            <a:pPr marL="285750" indent="-285750">
              <a:lnSpc>
                <a:spcPct val="150000"/>
              </a:lnSpc>
              <a:buFont typeface="Arial" panose="020B0604020202020204" pitchFamily="34" charset="0"/>
              <a:buChar char="•"/>
            </a:pPr>
            <a:r>
              <a:rPr lang="pl-PL" dirty="0" smtClean="0"/>
              <a:t>aby ścieżka audio była dostępna cyfrowo, </a:t>
            </a:r>
            <a:br>
              <a:rPr lang="pl-PL" dirty="0" smtClean="0"/>
            </a:br>
            <a:r>
              <a:rPr lang="pl-PL" dirty="0" smtClean="0"/>
              <a:t>musi być udostępniona w połączeniu z innym rodzajem informacji;</a:t>
            </a:r>
          </a:p>
          <a:p>
            <a:pPr marL="285750" indent="-285750">
              <a:lnSpc>
                <a:spcPct val="150000"/>
              </a:lnSpc>
              <a:buFont typeface="Arial" panose="020B0604020202020204" pitchFamily="34" charset="0"/>
              <a:buChar char="•"/>
            </a:pPr>
            <a:r>
              <a:rPr lang="pl-PL" dirty="0" smtClean="0"/>
              <a:t>wszystkie pliki dźwiękowe (audycje, wywiady, wykłady) powinny być uzupełnione o transkrypcję tekstową lub napisy.</a:t>
            </a:r>
            <a:endParaRPr lang="pl-PL" dirty="0"/>
          </a:p>
        </p:txBody>
      </p:sp>
    </p:spTree>
    <p:extLst>
      <p:ext uri="{BB962C8B-B14F-4D97-AF65-F5344CB8AC3E}">
        <p14:creationId xmlns:p14="http://schemas.microsoft.com/office/powerpoint/2010/main" val="2937138454"/>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bde75c-c695-442a-80d4-61b034fbba81">
      <Terms xmlns="http://schemas.microsoft.com/office/infopath/2007/PartnerControls"/>
    </lcf76f155ced4ddcb4097134ff3c332f>
    <TaxCatchAll xmlns="6852e5d6-3164-4114-9510-1696955387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4EC8107F11BB34F81F6D35CD3AFF487" ma:contentTypeVersion="15" ma:contentTypeDescription="Utwórz nowy dokument." ma:contentTypeScope="" ma:versionID="724dde684ef9b05687edb99bb17d1856">
  <xsd:schema xmlns:xsd="http://www.w3.org/2001/XMLSchema" xmlns:xs="http://www.w3.org/2001/XMLSchema" xmlns:p="http://schemas.microsoft.com/office/2006/metadata/properties" xmlns:ns2="9ebde75c-c695-442a-80d4-61b034fbba81" xmlns:ns3="6852e5d6-3164-4114-9510-1696955387a4" targetNamespace="http://schemas.microsoft.com/office/2006/metadata/properties" ma:root="true" ma:fieldsID="49d92508d3ce33062529bb8f8b7b895c" ns2:_="" ns3:_="">
    <xsd:import namespace="9ebde75c-c695-442a-80d4-61b034fbba81"/>
    <xsd:import namespace="6852e5d6-3164-4114-9510-1696955387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de75c-c695-442a-80d4-61b034fbb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2e5d6-3164-4114-9510-1696955387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aba39d-2bb0-43c8-925f-3ed70e5af5ff}" ma:internalName="TaxCatchAll" ma:showField="CatchAllData" ma:web="6852e5d6-3164-4114-9510-1696955387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34B14-AD9C-4F5D-B1E5-B1777D81BF07}">
  <ds:schemaRefs>
    <ds:schemaRef ds:uri="http://schemas.openxmlformats.org/package/2006/metadata/core-properties"/>
    <ds:schemaRef ds:uri="http://www.w3.org/XML/1998/namespace"/>
    <ds:schemaRef ds:uri="9ebde75c-c695-442a-80d4-61b034fbba81"/>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6852e5d6-3164-4114-9510-1696955387a4"/>
    <ds:schemaRef ds:uri="http://purl.org/dc/dcmitype/"/>
  </ds:schemaRefs>
</ds:datastoreItem>
</file>

<file path=customXml/itemProps2.xml><?xml version="1.0" encoding="utf-8"?>
<ds:datastoreItem xmlns:ds="http://schemas.openxmlformats.org/officeDocument/2006/customXml" ds:itemID="{78675F5B-B798-4E1A-905A-33DFF7A54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de75c-c695-442a-80d4-61b034fbba81"/>
    <ds:schemaRef ds:uri="6852e5d6-3164-4114-9510-169695538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AE707B-CAB2-4EF2-9059-DA173A9CE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2465</TotalTime>
  <Words>6736</Words>
  <Application>Microsoft Office PowerPoint</Application>
  <PresentationFormat>Niestandardowy</PresentationFormat>
  <Paragraphs>692</Paragraphs>
  <Slides>155</Slides>
  <Notes>55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155</vt:i4>
      </vt:variant>
    </vt:vector>
  </HeadingPairs>
  <TitlesOfParts>
    <vt:vector size="162" baseType="lpstr">
      <vt:lpstr>Agency FB</vt:lpstr>
      <vt:lpstr>Arial</vt:lpstr>
      <vt:lpstr>Bebas Neue Bold</vt:lpstr>
      <vt:lpstr>Calibri</vt:lpstr>
      <vt:lpstr>Open Sans</vt:lpstr>
      <vt:lpstr>Times New Roman</vt:lpstr>
      <vt:lpstr>Motyw pakietu Office</vt:lpstr>
      <vt:lpstr>Omówienie standardów dostępności w projektach unijnych cz.2  prowadzący: Mateusz Kobryn</vt:lpstr>
      <vt:lpstr>STANDARDY DOSTĘPNOŚCI DLA POLITYKI SPÓJNOŚCI 2021-2027  </vt:lpstr>
      <vt:lpstr>STANDARDY DOSTĘPNOŚCI DLA POLITYKI SPÓJNOŚCI 2021-2027 – informacje ogólne </vt:lpstr>
      <vt:lpstr>STANDARDY DOSTĘPNOŚCI DLA POLITYKI SPÓJNOŚCI (1)</vt:lpstr>
      <vt:lpstr>STANDARDY DOSTĘPNOŚCI DLA POLITYKI SPÓJNOŚCI (2)</vt:lpstr>
      <vt:lpstr>STANDARDY DOSTĘPNOŚCI DLA POLITYKI SPÓJNOŚCI(3)</vt:lpstr>
      <vt:lpstr>Wytyczne dotyczące realizacji zasad równościowych w ramach funduszy unijnych na lata 2021-2027</vt:lpstr>
      <vt:lpstr>Szczegółowe informacje na temat praktycznego zastosowania standardów dostępności w projektach FE SL 2021-2027</vt:lpstr>
      <vt:lpstr>Ustawa o zapewnianiu dostępności osobom ze szczególnymi potrzebami w czasie</vt:lpstr>
      <vt:lpstr>Odbiorcy (art. 2 pkt 3)</vt:lpstr>
      <vt:lpstr>Dostępność (art. 2 pkt 2)</vt:lpstr>
      <vt:lpstr>Standard Architektoniczny</vt:lpstr>
      <vt:lpstr>Standard Architektoniczny </vt:lpstr>
      <vt:lpstr>Rozwiązania projektowe: położenie/usytuowanie budynku</vt:lpstr>
      <vt:lpstr>Otoczenie budynku</vt:lpstr>
      <vt:lpstr>Komunikacja piesza (1)</vt:lpstr>
      <vt:lpstr>Komunikacja piesza (2)</vt:lpstr>
      <vt:lpstr>Nawierzchnie</vt:lpstr>
      <vt:lpstr>Rampy krawężnikowe</vt:lpstr>
      <vt:lpstr>Sygnalizacja dźwiękowa</vt:lpstr>
      <vt:lpstr>Sygnalizacja dotykowa</vt:lpstr>
      <vt:lpstr>Osoby na wózkach, a piesi i rowery</vt:lpstr>
      <vt:lpstr>Standard Transportowy</vt:lpstr>
      <vt:lpstr>Standard Transportowy </vt:lpstr>
      <vt:lpstr>Miejsca parkingowe</vt:lpstr>
      <vt:lpstr>Parkingi</vt:lpstr>
      <vt:lpstr>Zmiana poziomów</vt:lpstr>
      <vt:lpstr>Pochylnie</vt:lpstr>
      <vt:lpstr>Nawierzchnie </vt:lpstr>
      <vt:lpstr>Ścieżki dotykowe</vt:lpstr>
      <vt:lpstr>Recepcje: lady</vt:lpstr>
      <vt:lpstr>Recepcje: oświetlenie</vt:lpstr>
      <vt:lpstr>Standard Szkoleniowy</vt:lpstr>
      <vt:lpstr>Standard Szkoleniowy </vt:lpstr>
      <vt:lpstr>Elementy wyposażenia</vt:lpstr>
      <vt:lpstr>Kuchnie, jadalnie</vt:lpstr>
      <vt:lpstr>pomieszczenia gastronomiczne</vt:lpstr>
      <vt:lpstr>Pomieszczenia gastronomiczne </vt:lpstr>
      <vt:lpstr>Zaplanowanie wydarzenia  zgodnie z zasadami dostępności</vt:lpstr>
      <vt:lpstr>Dostępne wydarzenie (1)</vt:lpstr>
      <vt:lpstr>Dostępne wydarzenie (2)</vt:lpstr>
      <vt:lpstr>Dostępny transport to:</vt:lpstr>
      <vt:lpstr>Przykładowe regulacje: Przystanki autobusowe </vt:lpstr>
      <vt:lpstr>Pytania uwzględniające dostępność</vt:lpstr>
      <vt:lpstr>Przykład planu sytuacyjnego (1) : </vt:lpstr>
      <vt:lpstr>Przykład planu sytuacyjnego (2) </vt:lpstr>
      <vt:lpstr>Standard informacyjno-komunikacyjny i promocyjny </vt:lpstr>
      <vt:lpstr>Standard Informacyjno-Promocyjny</vt:lpstr>
      <vt:lpstr>Dostępność informacji</vt:lpstr>
      <vt:lpstr>Dostępność informacyjno-komunikacyjna Minimalne warunki (art. 6 pkt 3)</vt:lpstr>
      <vt:lpstr>Miejsca oczekiwania</vt:lpstr>
      <vt:lpstr>Oznaczenia: piktogramy</vt:lpstr>
      <vt:lpstr>Komunikacja ACC (Augmentative and Alternative Communication)</vt:lpstr>
      <vt:lpstr>Technologie informacyjno- komunikacyjne (TIK)</vt:lpstr>
      <vt:lpstr>Myszka</vt:lpstr>
      <vt:lpstr>MouthStick</vt:lpstr>
      <vt:lpstr>ETR: Tekst łatwy do czytania i rozumienia</vt:lpstr>
      <vt:lpstr>Czym jest ETR?  </vt:lpstr>
      <vt:lpstr>Kto korzysta z ETR?  </vt:lpstr>
      <vt:lpstr>„Europejskie standardy przygotowania tekstu łatwego do czytania i zrozumienia” dostępne w Serwisie Rzeczypospolitej Polskiej </vt:lpstr>
      <vt:lpstr>Tekst łatwy do czytania i zrozumienia (1)</vt:lpstr>
      <vt:lpstr>Tekst łatwy do czytania i zrozumienia (2)</vt:lpstr>
      <vt:lpstr>Tekst łatwy do czytania i zrozumienia (3)</vt:lpstr>
      <vt:lpstr>Tekst łatwy do czytania i zrozumienia (4)</vt:lpstr>
      <vt:lpstr>Tekst łatwy do czytania i zrozumienia (5)</vt:lpstr>
      <vt:lpstr>Tekst łatwy do czytania i zrozumienia (6)</vt:lpstr>
      <vt:lpstr>Tekst łatwy do czytania i zrozumienia (7)</vt:lpstr>
      <vt:lpstr>Jak zapewnić dostępność? </vt:lpstr>
      <vt:lpstr>Standard Cyfrowy</vt:lpstr>
      <vt:lpstr>Standard Cyfrowy </vt:lpstr>
      <vt:lpstr>Tworzenie dostępnych cyfrowo dokumentów</vt:lpstr>
      <vt:lpstr>Podstawowe zasady przy tworzeniu dokumentów tekstowych i tekstowo-graficznych </vt:lpstr>
      <vt:lpstr>Tytuł dokumentu </vt:lpstr>
      <vt:lpstr>Czego głównie będzie dotyczyła kwestia dostępności dokumentu?</vt:lpstr>
      <vt:lpstr>Nagłówki (1)</vt:lpstr>
      <vt:lpstr>Listy</vt:lpstr>
      <vt:lpstr>Właściwy język (1) </vt:lpstr>
      <vt:lpstr>Właściwy język (2) </vt:lpstr>
      <vt:lpstr>Tabele (1)</vt:lpstr>
      <vt:lpstr>Grafiki </vt:lpstr>
      <vt:lpstr>Grafiki (2)</vt:lpstr>
      <vt:lpstr>Czcionka (1)</vt:lpstr>
      <vt:lpstr>Czcionka (2)</vt:lpstr>
      <vt:lpstr>Interlinia</vt:lpstr>
      <vt:lpstr>Brak justowania oraz dzielenia wyrazów</vt:lpstr>
      <vt:lpstr>Kolumny</vt:lpstr>
      <vt:lpstr>Dokumenty PDF</vt:lpstr>
      <vt:lpstr>Kontrast (1)</vt:lpstr>
      <vt:lpstr>Kontrast (2)</vt:lpstr>
      <vt:lpstr>Sprawdzanie dostępności</vt:lpstr>
      <vt:lpstr>Nagłówki </vt:lpstr>
      <vt:lpstr>Jak poprawnie sformatować tekst (1)</vt:lpstr>
      <vt:lpstr>Jak poprawnie sformatować tekst (2)</vt:lpstr>
      <vt:lpstr>Tabele </vt:lpstr>
      <vt:lpstr>Listy wypunktowań/numeryczne</vt:lpstr>
      <vt:lpstr>Darmowy serwis ze zdjęciami</vt:lpstr>
      <vt:lpstr>Co wpisać w tekście alternatywnym?</vt:lpstr>
      <vt:lpstr>Krótki opis głowa Statuy Wolności</vt:lpstr>
      <vt:lpstr>Treści audio i wideo:</vt:lpstr>
      <vt:lpstr>Dostępność stron internetowych</vt:lpstr>
      <vt:lpstr>Kontrast na stronie:</vt:lpstr>
      <vt:lpstr>Powiększenie rozmiaru czcionki</vt:lpstr>
      <vt:lpstr>Monitoring i audyt wdrożeń dostępności na przykładzie dostępności cyfrowej</vt:lpstr>
      <vt:lpstr>Monitoring  wdrożeń dostępności cyfrowej (1)</vt:lpstr>
      <vt:lpstr>Monitoring  wdrożeń dostępności cyfrowej (2)</vt:lpstr>
      <vt:lpstr>Najważniejsze kryteria sukcesu WCAG 2.1  i samodzielne przeprowadzenie audytu</vt:lpstr>
      <vt:lpstr>Wytyczne dla dostępności  treści internetowych 2.1</vt:lpstr>
      <vt:lpstr>4 zasady:</vt:lpstr>
      <vt:lpstr>Zasada 1: Postrzegalność (1)</vt:lpstr>
      <vt:lpstr>Zasada 1: Postrzegalność (2)</vt:lpstr>
      <vt:lpstr>Zasada 1: Postrzegalność (3)</vt:lpstr>
      <vt:lpstr>Zasada 1: Postrzegalność (4)</vt:lpstr>
      <vt:lpstr>Zasada 2: Funkcjonalność (1)</vt:lpstr>
      <vt:lpstr>Skróty klawiszowe</vt:lpstr>
      <vt:lpstr>Zasada 2: Funkcjonalność (2)</vt:lpstr>
      <vt:lpstr>Zasada 2: Funkcjonalność (3)</vt:lpstr>
      <vt:lpstr>Zasada 2: Funkcjonalność (4)</vt:lpstr>
      <vt:lpstr>Zasada 2: Funkcjonalność (5)</vt:lpstr>
      <vt:lpstr>Zasada 3: Zrozumiałość (1)</vt:lpstr>
      <vt:lpstr>Zasada 3: Zrozumiałość (2)</vt:lpstr>
      <vt:lpstr>Zasada 3: Zrozumiałość (3)</vt:lpstr>
      <vt:lpstr>Zasada 4: Rzetelność</vt:lpstr>
      <vt:lpstr>Narzędzia:</vt:lpstr>
      <vt:lpstr>STANDARDY DOSTĘPNOŚCI W ZAMÓWIENIACH PUBLICZNYCH</vt:lpstr>
      <vt:lpstr>Co warto zapisać w Opisie Przedmiotu Zamówienia*? (1) *OPZ</vt:lpstr>
      <vt:lpstr>Co warto zapisać w OPZ? (2)</vt:lpstr>
      <vt:lpstr>Co warto zapisać w OPZ? (3)</vt:lpstr>
      <vt:lpstr>Proces inwestycyjny</vt:lpstr>
      <vt:lpstr>Rola głównych uczestników procesu</vt:lpstr>
      <vt:lpstr>Inwestor</vt:lpstr>
      <vt:lpstr>Projektant</vt:lpstr>
      <vt:lpstr>Wykonawca</vt:lpstr>
      <vt:lpstr>Użytkownik</vt:lpstr>
      <vt:lpstr>Sesja z praktyczką</vt:lpstr>
      <vt:lpstr>Plan sytuacji dostosowany do indywidualnej sytuacji klienta: studium przypadku</vt:lpstr>
      <vt:lpstr>Osoby z niepełnosprawnością intelektualną (1)</vt:lpstr>
      <vt:lpstr>Osoby z niepełnosprawnością intelektualną (2) </vt:lpstr>
      <vt:lpstr>Osoby z zaburzeniami psychicznymi</vt:lpstr>
      <vt:lpstr>Przykłady zrealizowanych obiektów projektowanie uniwersalne</vt:lpstr>
      <vt:lpstr>mieszkanie seniora</vt:lpstr>
      <vt:lpstr>Zespół segmentów mieszkalnych dla osób w podeszłym wieku  w Stargardzie Lider Dostępności 2024 - Nowe Czytelnie Biblioteki Narodowej w Warszawie  Partnerstwo na rzecz dostępności - YouTube</vt:lpstr>
      <vt:lpstr>Standardy  i rekomendacje fakultatywne</vt:lpstr>
      <vt:lpstr> Przykład: https://budowlaneabc.gov.pl</vt:lpstr>
      <vt:lpstr>Projektowanie bez barier</vt:lpstr>
      <vt:lpstr>Wymogi funduszy europejskich </vt:lpstr>
      <vt:lpstr>Inwestycje dla wszystkich</vt:lpstr>
      <vt:lpstr>Włącznik</vt:lpstr>
      <vt:lpstr>Branżowe/regionalne stnandardy:</vt:lpstr>
      <vt:lpstr> Dobre praktyki</vt:lpstr>
      <vt:lpstr>Liderzy Dostępności 2022 (1)</vt:lpstr>
      <vt:lpstr>Liderzy Dostępności 2022 (2)</vt:lpstr>
      <vt:lpstr>Organizacje pozarządowe</vt:lpstr>
      <vt:lpstr>www.niepelnosprawnik.pl</vt:lpstr>
      <vt:lpstr>Centrum dostępności</vt:lpstr>
      <vt:lpstr>Dziękuję za uwagę</vt:lpstr>
    </vt:vector>
  </TitlesOfParts>
  <Company>UMWSL/ Mateusz Kobryn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Standardy dostepności - poziom zaawansowany</dc:title>
  <dc:subject>Szkolenie dofinasowane z FE SL 2021-2027</dc:subject>
  <dc:creator>Sowiński Piotr</dc:creator>
  <cp:lastModifiedBy>Wnuk Iwona</cp:lastModifiedBy>
  <cp:revision>84</cp:revision>
  <dcterms:created xsi:type="dcterms:W3CDTF">2022-06-22T09:40:44Z</dcterms:created>
  <dcterms:modified xsi:type="dcterms:W3CDTF">2024-09-10T12:50:25Z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0x0101002FA1F3B16C8C704DA37A63ACA9CA61DD</vt:lpwstr>
  </property>
  <property fmtid="{D5CDD505-2E9C-101B-9397-08002B2CF9AE}" pid="3" name="MediaServiceImageTags">
    <vt:lpwstr/>
  </property>
</Properties>
</file>