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93"/>
  </p:notesMasterIdLst>
  <p:sldIdLst>
    <p:sldId id="265" r:id="rId5"/>
    <p:sldId id="274" r:id="rId6"/>
    <p:sldId id="278" r:id="rId7"/>
    <p:sldId id="280" r:id="rId8"/>
    <p:sldId id="279" r:id="rId9"/>
    <p:sldId id="283" r:id="rId10"/>
    <p:sldId id="288" r:id="rId11"/>
    <p:sldId id="289" r:id="rId12"/>
    <p:sldId id="284" r:id="rId13"/>
    <p:sldId id="291" r:id="rId14"/>
    <p:sldId id="290" r:id="rId15"/>
    <p:sldId id="287" r:id="rId16"/>
    <p:sldId id="292" r:id="rId17"/>
    <p:sldId id="294" r:id="rId18"/>
    <p:sldId id="281" r:id="rId19"/>
    <p:sldId id="286" r:id="rId20"/>
    <p:sldId id="293" r:id="rId21"/>
    <p:sldId id="299" r:id="rId22"/>
    <p:sldId id="295" r:id="rId23"/>
    <p:sldId id="297" r:id="rId24"/>
    <p:sldId id="298" r:id="rId25"/>
    <p:sldId id="296" r:id="rId26"/>
    <p:sldId id="301" r:id="rId27"/>
    <p:sldId id="300" r:id="rId28"/>
    <p:sldId id="302" r:id="rId29"/>
    <p:sldId id="303" r:id="rId30"/>
    <p:sldId id="304" r:id="rId31"/>
    <p:sldId id="305" r:id="rId32"/>
    <p:sldId id="362" r:id="rId33"/>
    <p:sldId id="363" r:id="rId34"/>
    <p:sldId id="364" r:id="rId35"/>
    <p:sldId id="365" r:id="rId36"/>
    <p:sldId id="366" r:id="rId37"/>
    <p:sldId id="361" r:id="rId38"/>
    <p:sldId id="285" r:id="rId39"/>
    <p:sldId id="337" r:id="rId40"/>
    <p:sldId id="339" r:id="rId41"/>
    <p:sldId id="338" r:id="rId42"/>
    <p:sldId id="340" r:id="rId43"/>
    <p:sldId id="341" r:id="rId44"/>
    <p:sldId id="343" r:id="rId45"/>
    <p:sldId id="356" r:id="rId46"/>
    <p:sldId id="342" r:id="rId47"/>
    <p:sldId id="357" r:id="rId48"/>
    <p:sldId id="345" r:id="rId49"/>
    <p:sldId id="346" r:id="rId50"/>
    <p:sldId id="347" r:id="rId51"/>
    <p:sldId id="348" r:id="rId52"/>
    <p:sldId id="349" r:id="rId53"/>
    <p:sldId id="350" r:id="rId54"/>
    <p:sldId id="351" r:id="rId55"/>
    <p:sldId id="352" r:id="rId56"/>
    <p:sldId id="353" r:id="rId57"/>
    <p:sldId id="354" r:id="rId58"/>
    <p:sldId id="355" r:id="rId59"/>
    <p:sldId id="358" r:id="rId60"/>
    <p:sldId id="359" r:id="rId61"/>
    <p:sldId id="360" r:id="rId62"/>
    <p:sldId id="306" r:id="rId63"/>
    <p:sldId id="307" r:id="rId64"/>
    <p:sldId id="308" r:id="rId65"/>
    <p:sldId id="309" r:id="rId66"/>
    <p:sldId id="310" r:id="rId67"/>
    <p:sldId id="311" r:id="rId68"/>
    <p:sldId id="322" r:id="rId69"/>
    <p:sldId id="312" r:id="rId70"/>
    <p:sldId id="313" r:id="rId71"/>
    <p:sldId id="314" r:id="rId72"/>
    <p:sldId id="315" r:id="rId73"/>
    <p:sldId id="316" r:id="rId74"/>
    <p:sldId id="319" r:id="rId75"/>
    <p:sldId id="323" r:id="rId76"/>
    <p:sldId id="317" r:id="rId77"/>
    <p:sldId id="318" r:id="rId78"/>
    <p:sldId id="324" r:id="rId79"/>
    <p:sldId id="325" r:id="rId80"/>
    <p:sldId id="326" r:id="rId81"/>
    <p:sldId id="327" r:id="rId82"/>
    <p:sldId id="328" r:id="rId83"/>
    <p:sldId id="329" r:id="rId84"/>
    <p:sldId id="330" r:id="rId85"/>
    <p:sldId id="367" r:id="rId86"/>
    <p:sldId id="331" r:id="rId87"/>
    <p:sldId id="332" r:id="rId88"/>
    <p:sldId id="334" r:id="rId89"/>
    <p:sldId id="335" r:id="rId90"/>
    <p:sldId id="336" r:id="rId91"/>
    <p:sldId id="320" r:id="rId9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3FF"/>
    <a:srgbClr val="003399"/>
    <a:srgbClr val="D9D9D9"/>
    <a:srgbClr val="0020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0" autoAdjust="0"/>
    <p:restoredTop sz="94660"/>
  </p:normalViewPr>
  <p:slideViewPr>
    <p:cSldViewPr showGuides="1">
      <p:cViewPr varScale="1">
        <p:scale>
          <a:sx n="105" d="100"/>
          <a:sy n="105" d="100"/>
        </p:scale>
        <p:origin x="1164" y="102"/>
      </p:cViewPr>
      <p:guideLst>
        <p:guide orient="horz" pos="2381"/>
        <p:guide pos="3368"/>
      </p:guideLst>
    </p:cSldViewPr>
  </p:slideViewPr>
  <p:notesTextViewPr>
    <p:cViewPr>
      <p:scale>
        <a:sx n="1" d="1"/>
        <a:sy n="1" d="1"/>
      </p:scale>
      <p:origin x="0" y="0"/>
    </p:cViewPr>
  </p:notesTextViewPr>
  <p:notesViewPr>
    <p:cSldViewPr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 Id="rId9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23592-64DE-4942-BABA-AE9D5BCDCEDD}" type="doc">
      <dgm:prSet loTypeId="urn:microsoft.com/office/officeart/2005/8/layout/hProcess9" loCatId="process" qsTypeId="urn:microsoft.com/office/officeart/2005/8/quickstyle/simple1" qsCatId="simple" csTypeId="urn:microsoft.com/office/officeart/2005/8/colors/accent1_2" csCatId="accent1" phldr="1"/>
      <dgm:spPr/>
    </dgm:pt>
    <dgm:pt modelId="{C045ED1C-4591-4A0A-8F79-651086C576DD}">
      <dgm:prSet phldrT="[Tekst]"/>
      <dgm:spPr/>
      <dgm:t>
        <a:bodyPr/>
        <a:lstStyle/>
        <a:p>
          <a:r>
            <a:rPr lang="pl-PL" b="1" dirty="0">
              <a:latin typeface="Open Sans" panose="020B0606030504020204" pitchFamily="34" charset="0"/>
              <a:ea typeface="Open Sans" panose="020B0606030504020204" pitchFamily="34" charset="0"/>
              <a:cs typeface="Open Sans" panose="020B0606030504020204" pitchFamily="34" charset="0"/>
            </a:rPr>
            <a:t>Konflikt interesów</a:t>
          </a:r>
        </a:p>
      </dgm:t>
    </dgm:pt>
    <dgm:pt modelId="{8E49B37B-7770-4596-B9BE-5250DE7F2F3C}" type="parTrans" cxnId="{85EB95AF-76FC-4B0D-BB31-96E24F61830E}">
      <dgm:prSet/>
      <dgm:spPr/>
      <dgm:t>
        <a:bodyPr/>
        <a:lstStyle/>
        <a:p>
          <a:endParaRPr lang="pl-PL"/>
        </a:p>
      </dgm:t>
    </dgm:pt>
    <dgm:pt modelId="{BEEB4913-6776-4B80-9B1F-D9D949959771}" type="sibTrans" cxnId="{85EB95AF-76FC-4B0D-BB31-96E24F61830E}">
      <dgm:prSet/>
      <dgm:spPr/>
      <dgm:t>
        <a:bodyPr/>
        <a:lstStyle/>
        <a:p>
          <a:endParaRPr lang="pl-PL"/>
        </a:p>
      </dgm:t>
    </dgm:pt>
    <dgm:pt modelId="{373A4F9A-7599-4055-8DE4-40FA9B275F60}">
      <dgm:prSet phldrT="[Tekst]"/>
      <dgm:spPr/>
      <dgm:t>
        <a:bodyPr/>
        <a:lstStyle/>
        <a:p>
          <a:r>
            <a:rPr lang="pl-PL" b="1" dirty="0">
              <a:latin typeface="Open Sans" panose="020B0606030504020204" pitchFamily="34" charset="0"/>
              <a:ea typeface="Open Sans" panose="020B0606030504020204" pitchFamily="34" charset="0"/>
              <a:cs typeface="Open Sans" panose="020B0606030504020204" pitchFamily="34" charset="0"/>
            </a:rPr>
            <a:t>Analiza interesariuszy</a:t>
          </a:r>
        </a:p>
      </dgm:t>
    </dgm:pt>
    <dgm:pt modelId="{0AE954DF-6C43-4599-8AD8-4E189744DF7D}" type="parTrans" cxnId="{E9D341F2-9902-4AE6-9431-843B3026D3C7}">
      <dgm:prSet/>
      <dgm:spPr/>
      <dgm:t>
        <a:bodyPr/>
        <a:lstStyle/>
        <a:p>
          <a:endParaRPr lang="pl-PL"/>
        </a:p>
      </dgm:t>
    </dgm:pt>
    <dgm:pt modelId="{01F23B81-AE74-4821-8DCA-DA74913A5C23}" type="sibTrans" cxnId="{E9D341F2-9902-4AE6-9431-843B3026D3C7}">
      <dgm:prSet/>
      <dgm:spPr/>
      <dgm:t>
        <a:bodyPr/>
        <a:lstStyle/>
        <a:p>
          <a:endParaRPr lang="pl-PL"/>
        </a:p>
      </dgm:t>
    </dgm:pt>
    <dgm:pt modelId="{CB87A8D4-183D-428E-B293-A6D720A55ACF}">
      <dgm:prSet phldrT="[Tekst]"/>
      <dgm:spPr/>
      <dgm:t>
        <a:bodyPr/>
        <a:lstStyle/>
        <a:p>
          <a:r>
            <a:rPr lang="pl-PL" b="1" dirty="0">
              <a:latin typeface="Open Sans" panose="020B0606030504020204" pitchFamily="34" charset="0"/>
              <a:ea typeface="Open Sans" panose="020B0606030504020204" pitchFamily="34" charset="0"/>
              <a:cs typeface="Open Sans" panose="020B0606030504020204" pitchFamily="34" charset="0"/>
            </a:rPr>
            <a:t>Analiza stawek strategicznych</a:t>
          </a:r>
        </a:p>
      </dgm:t>
    </dgm:pt>
    <dgm:pt modelId="{4E5DB500-14AE-45B3-B020-04609AF214F8}" type="parTrans" cxnId="{25F514C5-9393-4D5E-AD06-C597657484F6}">
      <dgm:prSet/>
      <dgm:spPr/>
      <dgm:t>
        <a:bodyPr/>
        <a:lstStyle/>
        <a:p>
          <a:endParaRPr lang="pl-PL"/>
        </a:p>
      </dgm:t>
    </dgm:pt>
    <dgm:pt modelId="{91A2734E-C8FC-4A7D-BBE0-F7B00D15E949}" type="sibTrans" cxnId="{25F514C5-9393-4D5E-AD06-C597657484F6}">
      <dgm:prSet/>
      <dgm:spPr/>
      <dgm:t>
        <a:bodyPr/>
        <a:lstStyle/>
        <a:p>
          <a:endParaRPr lang="pl-PL"/>
        </a:p>
      </dgm:t>
    </dgm:pt>
    <dgm:pt modelId="{9241C345-70A9-4A7F-862D-E0412C6621A4}">
      <dgm:prSet phldrT="[Tekst]"/>
      <dgm:spPr/>
      <dgm:t>
        <a:bodyPr/>
        <a:lstStyle/>
        <a:p>
          <a:r>
            <a:rPr lang="pl-PL" b="1" dirty="0">
              <a:latin typeface="Open Sans" panose="020B0606030504020204" pitchFamily="34" charset="0"/>
              <a:ea typeface="Open Sans" panose="020B0606030504020204" pitchFamily="34" charset="0"/>
              <a:cs typeface="Open Sans" panose="020B0606030504020204" pitchFamily="34" charset="0"/>
            </a:rPr>
            <a:t>Rozwiązanie</a:t>
          </a:r>
        </a:p>
      </dgm:t>
    </dgm:pt>
    <dgm:pt modelId="{FF76A813-6F9F-49CE-BDAB-B7F292F70489}" type="parTrans" cxnId="{A4F76627-CF3A-4B9D-85ED-A7BDF4FBDE3B}">
      <dgm:prSet/>
      <dgm:spPr/>
      <dgm:t>
        <a:bodyPr/>
        <a:lstStyle/>
        <a:p>
          <a:endParaRPr lang="pl-PL"/>
        </a:p>
      </dgm:t>
    </dgm:pt>
    <dgm:pt modelId="{61F482C7-AF42-4E96-B0D3-B155A870A281}" type="sibTrans" cxnId="{A4F76627-CF3A-4B9D-85ED-A7BDF4FBDE3B}">
      <dgm:prSet/>
      <dgm:spPr/>
      <dgm:t>
        <a:bodyPr/>
        <a:lstStyle/>
        <a:p>
          <a:endParaRPr lang="pl-PL"/>
        </a:p>
      </dgm:t>
    </dgm:pt>
    <dgm:pt modelId="{43C15A08-7193-4750-8215-2FBEA4E27F85}" type="pres">
      <dgm:prSet presAssocID="{3B423592-64DE-4942-BABA-AE9D5BCDCEDD}" presName="CompostProcess" presStyleCnt="0">
        <dgm:presLayoutVars>
          <dgm:dir/>
          <dgm:resizeHandles val="exact"/>
        </dgm:presLayoutVars>
      </dgm:prSet>
      <dgm:spPr/>
    </dgm:pt>
    <dgm:pt modelId="{892AAF96-BB63-4AEE-8C44-4F8BCD852839}" type="pres">
      <dgm:prSet presAssocID="{3B423592-64DE-4942-BABA-AE9D5BCDCEDD}" presName="arrow" presStyleLbl="bgShp" presStyleIdx="0" presStyleCnt="1"/>
      <dgm:spPr/>
    </dgm:pt>
    <dgm:pt modelId="{CDA4C91F-90C9-4FDB-8BA7-B139CEC24F6D}" type="pres">
      <dgm:prSet presAssocID="{3B423592-64DE-4942-BABA-AE9D5BCDCEDD}" presName="linearProcess" presStyleCnt="0"/>
      <dgm:spPr/>
    </dgm:pt>
    <dgm:pt modelId="{EB37AF59-AFD9-419F-BB81-10CB4D7BFEDA}" type="pres">
      <dgm:prSet presAssocID="{C045ED1C-4591-4A0A-8F79-651086C576DD}" presName="textNode" presStyleLbl="node1" presStyleIdx="0" presStyleCnt="4">
        <dgm:presLayoutVars>
          <dgm:bulletEnabled val="1"/>
        </dgm:presLayoutVars>
      </dgm:prSet>
      <dgm:spPr/>
      <dgm:t>
        <a:bodyPr/>
        <a:lstStyle/>
        <a:p>
          <a:endParaRPr lang="pl-PL"/>
        </a:p>
      </dgm:t>
    </dgm:pt>
    <dgm:pt modelId="{FDD38A04-6804-4C19-9F71-7F34ED173DA8}" type="pres">
      <dgm:prSet presAssocID="{BEEB4913-6776-4B80-9B1F-D9D949959771}" presName="sibTrans" presStyleCnt="0"/>
      <dgm:spPr/>
    </dgm:pt>
    <dgm:pt modelId="{798B7578-BCBC-4B0F-8162-D9749634F6E0}" type="pres">
      <dgm:prSet presAssocID="{373A4F9A-7599-4055-8DE4-40FA9B275F60}" presName="textNode" presStyleLbl="node1" presStyleIdx="1" presStyleCnt="4">
        <dgm:presLayoutVars>
          <dgm:bulletEnabled val="1"/>
        </dgm:presLayoutVars>
      </dgm:prSet>
      <dgm:spPr/>
      <dgm:t>
        <a:bodyPr/>
        <a:lstStyle/>
        <a:p>
          <a:endParaRPr lang="pl-PL"/>
        </a:p>
      </dgm:t>
    </dgm:pt>
    <dgm:pt modelId="{9D8066A1-4ADE-4137-8C35-D4A488BE6F86}" type="pres">
      <dgm:prSet presAssocID="{01F23B81-AE74-4821-8DCA-DA74913A5C23}" presName="sibTrans" presStyleCnt="0"/>
      <dgm:spPr/>
    </dgm:pt>
    <dgm:pt modelId="{D036B5EA-1FC8-4B4E-A733-B033EE393E60}" type="pres">
      <dgm:prSet presAssocID="{CB87A8D4-183D-428E-B293-A6D720A55ACF}" presName="textNode" presStyleLbl="node1" presStyleIdx="2" presStyleCnt="4">
        <dgm:presLayoutVars>
          <dgm:bulletEnabled val="1"/>
        </dgm:presLayoutVars>
      </dgm:prSet>
      <dgm:spPr/>
      <dgm:t>
        <a:bodyPr/>
        <a:lstStyle/>
        <a:p>
          <a:endParaRPr lang="pl-PL"/>
        </a:p>
      </dgm:t>
    </dgm:pt>
    <dgm:pt modelId="{79430D97-2BE3-409B-B786-788D1E00DE7E}" type="pres">
      <dgm:prSet presAssocID="{91A2734E-C8FC-4A7D-BBE0-F7B00D15E949}" presName="sibTrans" presStyleCnt="0"/>
      <dgm:spPr/>
    </dgm:pt>
    <dgm:pt modelId="{55867272-78B8-4834-8190-7AC950ACBCDC}" type="pres">
      <dgm:prSet presAssocID="{9241C345-70A9-4A7F-862D-E0412C6621A4}" presName="textNode" presStyleLbl="node1" presStyleIdx="3" presStyleCnt="4">
        <dgm:presLayoutVars>
          <dgm:bulletEnabled val="1"/>
        </dgm:presLayoutVars>
      </dgm:prSet>
      <dgm:spPr/>
      <dgm:t>
        <a:bodyPr/>
        <a:lstStyle/>
        <a:p>
          <a:endParaRPr lang="pl-PL"/>
        </a:p>
      </dgm:t>
    </dgm:pt>
  </dgm:ptLst>
  <dgm:cxnLst>
    <dgm:cxn modelId="{7FFF1AB1-4E45-43B9-95B3-493DA375D2CB}" type="presOf" srcId="{373A4F9A-7599-4055-8DE4-40FA9B275F60}" destId="{798B7578-BCBC-4B0F-8162-D9749634F6E0}" srcOrd="0" destOrd="0" presId="urn:microsoft.com/office/officeart/2005/8/layout/hProcess9"/>
    <dgm:cxn modelId="{85EB95AF-76FC-4B0D-BB31-96E24F61830E}" srcId="{3B423592-64DE-4942-BABA-AE9D5BCDCEDD}" destId="{C045ED1C-4591-4A0A-8F79-651086C576DD}" srcOrd="0" destOrd="0" parTransId="{8E49B37B-7770-4596-B9BE-5250DE7F2F3C}" sibTransId="{BEEB4913-6776-4B80-9B1F-D9D949959771}"/>
    <dgm:cxn modelId="{7F6E94F1-C05C-4A7A-8EAC-2051C77231D7}" type="presOf" srcId="{3B423592-64DE-4942-BABA-AE9D5BCDCEDD}" destId="{43C15A08-7193-4750-8215-2FBEA4E27F85}" srcOrd="0" destOrd="0" presId="urn:microsoft.com/office/officeart/2005/8/layout/hProcess9"/>
    <dgm:cxn modelId="{AEE7935A-B7F3-48FA-946E-34FDADFCA844}" type="presOf" srcId="{CB87A8D4-183D-428E-B293-A6D720A55ACF}" destId="{D036B5EA-1FC8-4B4E-A733-B033EE393E60}" srcOrd="0" destOrd="0" presId="urn:microsoft.com/office/officeart/2005/8/layout/hProcess9"/>
    <dgm:cxn modelId="{25F514C5-9393-4D5E-AD06-C597657484F6}" srcId="{3B423592-64DE-4942-BABA-AE9D5BCDCEDD}" destId="{CB87A8D4-183D-428E-B293-A6D720A55ACF}" srcOrd="2" destOrd="0" parTransId="{4E5DB500-14AE-45B3-B020-04609AF214F8}" sibTransId="{91A2734E-C8FC-4A7D-BBE0-F7B00D15E949}"/>
    <dgm:cxn modelId="{A4F76627-CF3A-4B9D-85ED-A7BDF4FBDE3B}" srcId="{3B423592-64DE-4942-BABA-AE9D5BCDCEDD}" destId="{9241C345-70A9-4A7F-862D-E0412C6621A4}" srcOrd="3" destOrd="0" parTransId="{FF76A813-6F9F-49CE-BDAB-B7F292F70489}" sibTransId="{61F482C7-AF42-4E96-B0D3-B155A870A281}"/>
    <dgm:cxn modelId="{ED9BD5B7-0055-4A35-9812-4513EC0E59C9}" type="presOf" srcId="{9241C345-70A9-4A7F-862D-E0412C6621A4}" destId="{55867272-78B8-4834-8190-7AC950ACBCDC}" srcOrd="0" destOrd="0" presId="urn:microsoft.com/office/officeart/2005/8/layout/hProcess9"/>
    <dgm:cxn modelId="{E9D341F2-9902-4AE6-9431-843B3026D3C7}" srcId="{3B423592-64DE-4942-BABA-AE9D5BCDCEDD}" destId="{373A4F9A-7599-4055-8DE4-40FA9B275F60}" srcOrd="1" destOrd="0" parTransId="{0AE954DF-6C43-4599-8AD8-4E189744DF7D}" sibTransId="{01F23B81-AE74-4821-8DCA-DA74913A5C23}"/>
    <dgm:cxn modelId="{5C9BAFCD-6574-499F-A1F3-85B749C653D7}" type="presOf" srcId="{C045ED1C-4591-4A0A-8F79-651086C576DD}" destId="{EB37AF59-AFD9-419F-BB81-10CB4D7BFEDA}" srcOrd="0" destOrd="0" presId="urn:microsoft.com/office/officeart/2005/8/layout/hProcess9"/>
    <dgm:cxn modelId="{019D2C3E-0DF1-478A-8322-D213B0EB03B2}" type="presParOf" srcId="{43C15A08-7193-4750-8215-2FBEA4E27F85}" destId="{892AAF96-BB63-4AEE-8C44-4F8BCD852839}" srcOrd="0" destOrd="0" presId="urn:microsoft.com/office/officeart/2005/8/layout/hProcess9"/>
    <dgm:cxn modelId="{BA11C99B-EAB7-454C-A733-AA6D30F0CAB0}" type="presParOf" srcId="{43C15A08-7193-4750-8215-2FBEA4E27F85}" destId="{CDA4C91F-90C9-4FDB-8BA7-B139CEC24F6D}" srcOrd="1" destOrd="0" presId="urn:microsoft.com/office/officeart/2005/8/layout/hProcess9"/>
    <dgm:cxn modelId="{32331685-1140-4B38-9EA8-DB81B424F968}" type="presParOf" srcId="{CDA4C91F-90C9-4FDB-8BA7-B139CEC24F6D}" destId="{EB37AF59-AFD9-419F-BB81-10CB4D7BFEDA}" srcOrd="0" destOrd="0" presId="urn:microsoft.com/office/officeart/2005/8/layout/hProcess9"/>
    <dgm:cxn modelId="{D6B4E2D4-4677-43A2-849F-7FE95202DC2C}" type="presParOf" srcId="{CDA4C91F-90C9-4FDB-8BA7-B139CEC24F6D}" destId="{FDD38A04-6804-4C19-9F71-7F34ED173DA8}" srcOrd="1" destOrd="0" presId="urn:microsoft.com/office/officeart/2005/8/layout/hProcess9"/>
    <dgm:cxn modelId="{4E6C5EE1-8DB9-42B7-99F9-14A88F74246A}" type="presParOf" srcId="{CDA4C91F-90C9-4FDB-8BA7-B139CEC24F6D}" destId="{798B7578-BCBC-4B0F-8162-D9749634F6E0}" srcOrd="2" destOrd="0" presId="urn:microsoft.com/office/officeart/2005/8/layout/hProcess9"/>
    <dgm:cxn modelId="{CAB76A9E-C28E-4480-AD99-317DC58C8F37}" type="presParOf" srcId="{CDA4C91F-90C9-4FDB-8BA7-B139CEC24F6D}" destId="{9D8066A1-4ADE-4137-8C35-D4A488BE6F86}" srcOrd="3" destOrd="0" presId="urn:microsoft.com/office/officeart/2005/8/layout/hProcess9"/>
    <dgm:cxn modelId="{1D28168D-7605-459A-BB3C-414A69E91862}" type="presParOf" srcId="{CDA4C91F-90C9-4FDB-8BA7-B139CEC24F6D}" destId="{D036B5EA-1FC8-4B4E-A733-B033EE393E60}" srcOrd="4" destOrd="0" presId="urn:microsoft.com/office/officeart/2005/8/layout/hProcess9"/>
    <dgm:cxn modelId="{76CA318C-7D82-401B-A393-89C757EA4FD5}" type="presParOf" srcId="{CDA4C91F-90C9-4FDB-8BA7-B139CEC24F6D}" destId="{79430D97-2BE3-409B-B786-788D1E00DE7E}" srcOrd="5" destOrd="0" presId="urn:microsoft.com/office/officeart/2005/8/layout/hProcess9"/>
    <dgm:cxn modelId="{B95CCFAB-1CAD-4434-8E4F-FD532B308244}" type="presParOf" srcId="{CDA4C91F-90C9-4FDB-8BA7-B139CEC24F6D}" destId="{55867272-78B8-4834-8190-7AC950ACBCD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2CA4B2-0B90-4560-A2E2-1E625C773B02}" type="doc">
      <dgm:prSet loTypeId="urn:microsoft.com/office/officeart/2005/8/layout/matrix2" loCatId="matrix" qsTypeId="urn:microsoft.com/office/officeart/2005/8/quickstyle/simple1" qsCatId="simple" csTypeId="urn:microsoft.com/office/officeart/2005/8/colors/accent0_2" csCatId="mainScheme" phldr="1"/>
      <dgm:spPr/>
      <dgm:t>
        <a:bodyPr/>
        <a:lstStyle/>
        <a:p>
          <a:endParaRPr lang="pl-PL"/>
        </a:p>
      </dgm:t>
    </dgm:pt>
    <dgm:pt modelId="{BDEA4E32-4B6C-426F-B8EB-DBAA4C4A87EA}">
      <dgm:prSet phldrT="[Tekst]" custT="1"/>
      <dgm:spPr>
        <a:solidFill>
          <a:schemeClr val="accent2"/>
        </a:solidFill>
        <a:ln w="12700" cap="flat" cmpd="sng" algn="ctr">
          <a:solidFill>
            <a:srgbClr val="003399"/>
          </a:solid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pl-PL"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Stygmatyzowani</a:t>
          </a:r>
        </a:p>
      </dgm:t>
    </dgm:pt>
    <dgm:pt modelId="{B2413408-BCC4-427A-85FD-E9AD2342F01A}" type="parTrans" cxnId="{EB17CDB7-1361-4A29-8B5A-0C51E3211CD0}">
      <dgm:prSet/>
      <dgm:spPr/>
      <dgm:t>
        <a:bodyPr/>
        <a:lstStyle/>
        <a:p>
          <a:endParaRPr lang="pl-PL"/>
        </a:p>
      </dgm:t>
    </dgm:pt>
    <dgm:pt modelId="{BFAD9B7C-D777-4BDD-9EEF-B8848C242D7C}" type="sibTrans" cxnId="{EB17CDB7-1361-4A29-8B5A-0C51E3211CD0}">
      <dgm:prSet/>
      <dgm:spPr/>
      <dgm:t>
        <a:bodyPr/>
        <a:lstStyle/>
        <a:p>
          <a:endParaRPr lang="pl-PL"/>
        </a:p>
      </dgm:t>
    </dgm:pt>
    <dgm:pt modelId="{7E6FC9D3-BCA5-4311-8807-78926BB5EB30}">
      <dgm:prSet phldrT="[Tekst]" custT="1"/>
      <dgm:spPr>
        <a:solidFill>
          <a:schemeClr val="accent2"/>
        </a:solidFill>
        <a:ln w="12700" cap="flat" cmpd="sng" algn="ctr">
          <a:solidFill>
            <a:srgbClr val="003399"/>
          </a:solid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pl-PL"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Ignorowani</a:t>
          </a:r>
        </a:p>
      </dgm:t>
    </dgm:pt>
    <dgm:pt modelId="{0D4E26E1-072B-4DFD-BB13-6E268CDE56B6}" type="parTrans" cxnId="{32D96AB0-727D-48BF-AFB4-2073C30100CE}">
      <dgm:prSet/>
      <dgm:spPr/>
      <dgm:t>
        <a:bodyPr/>
        <a:lstStyle/>
        <a:p>
          <a:endParaRPr lang="pl-PL"/>
        </a:p>
      </dgm:t>
    </dgm:pt>
    <dgm:pt modelId="{2D94CAC5-1072-4E9C-8557-C2300B7FB09D}" type="sibTrans" cxnId="{32D96AB0-727D-48BF-AFB4-2073C30100CE}">
      <dgm:prSet/>
      <dgm:spPr/>
      <dgm:t>
        <a:bodyPr/>
        <a:lstStyle/>
        <a:p>
          <a:endParaRPr lang="pl-PL"/>
        </a:p>
      </dgm:t>
    </dgm:pt>
    <dgm:pt modelId="{913415B7-91C5-49AE-BE02-C6AD458BD695}">
      <dgm:prSet phldrT="[Tekst]" custT="1"/>
      <dgm:spPr>
        <a:solidFill>
          <a:schemeClr val="accent2"/>
        </a:solidFill>
        <a:ln w="12700" cap="flat" cmpd="sng" algn="ctr">
          <a:solidFill>
            <a:srgbClr val="003399"/>
          </a:solid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pl-PL"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Wyciszani</a:t>
          </a:r>
        </a:p>
      </dgm:t>
    </dgm:pt>
    <dgm:pt modelId="{3927F024-AAA8-49F7-BE65-71182F00853F}" type="parTrans" cxnId="{9B6F743D-40D1-450F-96E5-066DF2C0C16D}">
      <dgm:prSet/>
      <dgm:spPr/>
      <dgm:t>
        <a:bodyPr/>
        <a:lstStyle/>
        <a:p>
          <a:endParaRPr lang="pl-PL"/>
        </a:p>
      </dgm:t>
    </dgm:pt>
    <dgm:pt modelId="{7A1B0EF9-4A1E-4C87-BC52-0F0CC659906D}" type="sibTrans" cxnId="{9B6F743D-40D1-450F-96E5-066DF2C0C16D}">
      <dgm:prSet/>
      <dgm:spPr/>
      <dgm:t>
        <a:bodyPr/>
        <a:lstStyle/>
        <a:p>
          <a:endParaRPr lang="pl-PL"/>
        </a:p>
      </dgm:t>
    </dgm:pt>
    <dgm:pt modelId="{EA0CD7E6-AE70-46F5-B9BC-45E4BEEA637F}">
      <dgm:prSet phldrT="[Tekst]" custT="1"/>
      <dgm:spPr>
        <a:solidFill>
          <a:schemeClr val="accent2"/>
        </a:solidFill>
        <a:ln w="12700" cap="flat" cmpd="sng" algn="ctr">
          <a:solidFill>
            <a:srgbClr val="003399"/>
          </a:solid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pl-PL"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Niesłuchani</a:t>
          </a:r>
        </a:p>
      </dgm:t>
    </dgm:pt>
    <dgm:pt modelId="{20E3B8A1-31E2-4EE9-9C2C-30B0FB3BE758}" type="parTrans" cxnId="{C987CF12-CB02-4A5C-ABB9-1FFD76819EE0}">
      <dgm:prSet/>
      <dgm:spPr/>
      <dgm:t>
        <a:bodyPr/>
        <a:lstStyle/>
        <a:p>
          <a:endParaRPr lang="pl-PL"/>
        </a:p>
      </dgm:t>
    </dgm:pt>
    <dgm:pt modelId="{5E09601E-4763-4610-975F-9C3A3B780238}" type="sibTrans" cxnId="{C987CF12-CB02-4A5C-ABB9-1FFD76819EE0}">
      <dgm:prSet/>
      <dgm:spPr/>
      <dgm:t>
        <a:bodyPr/>
        <a:lstStyle/>
        <a:p>
          <a:endParaRPr lang="pl-PL"/>
        </a:p>
      </dgm:t>
    </dgm:pt>
    <dgm:pt modelId="{5B61A4AE-6D09-4ABB-85F1-375274A6BAE3}">
      <dgm:prSet/>
      <dgm:spPr/>
      <dgm:t>
        <a:bodyPr/>
        <a:lstStyle/>
        <a:p>
          <a:endParaRPr lang="pl-PL" dirty="0"/>
        </a:p>
      </dgm:t>
    </dgm:pt>
    <dgm:pt modelId="{37F91E59-C946-4A97-9982-32EF253A2E85}" type="parTrans" cxnId="{57C91736-7655-49EB-A5CC-4CAA8D185242}">
      <dgm:prSet/>
      <dgm:spPr/>
      <dgm:t>
        <a:bodyPr/>
        <a:lstStyle/>
        <a:p>
          <a:endParaRPr lang="pl-PL"/>
        </a:p>
      </dgm:t>
    </dgm:pt>
    <dgm:pt modelId="{0286CE3A-E208-4D42-B846-51119CE43983}" type="sibTrans" cxnId="{57C91736-7655-49EB-A5CC-4CAA8D185242}">
      <dgm:prSet/>
      <dgm:spPr/>
      <dgm:t>
        <a:bodyPr/>
        <a:lstStyle/>
        <a:p>
          <a:endParaRPr lang="pl-PL"/>
        </a:p>
      </dgm:t>
    </dgm:pt>
    <dgm:pt modelId="{22EE16B4-04E0-471B-BD02-98D1DB5829DE}" type="pres">
      <dgm:prSet presAssocID="{722CA4B2-0B90-4560-A2E2-1E625C773B02}" presName="matrix" presStyleCnt="0">
        <dgm:presLayoutVars>
          <dgm:chMax val="1"/>
          <dgm:dir/>
          <dgm:resizeHandles val="exact"/>
        </dgm:presLayoutVars>
      </dgm:prSet>
      <dgm:spPr/>
      <dgm:t>
        <a:bodyPr/>
        <a:lstStyle/>
        <a:p>
          <a:endParaRPr lang="pl-PL"/>
        </a:p>
      </dgm:t>
    </dgm:pt>
    <dgm:pt modelId="{A1E19DFB-137F-4CD4-A662-2E3A0802162D}" type="pres">
      <dgm:prSet presAssocID="{722CA4B2-0B90-4560-A2E2-1E625C773B02}" presName="axisShape" presStyleLbl="bgShp" presStyleIdx="0" presStyleCnt="1">
        <dgm:style>
          <a:lnRef idx="1">
            <a:schemeClr val="accent1"/>
          </a:lnRef>
          <a:fillRef idx="2">
            <a:schemeClr val="accent1"/>
          </a:fillRef>
          <a:effectRef idx="1">
            <a:schemeClr val="accent1"/>
          </a:effectRef>
          <a:fontRef idx="minor">
            <a:schemeClr val="dk1"/>
          </a:fontRef>
        </dgm:style>
      </dgm:prSet>
      <dgm:spPr>
        <a:solidFill>
          <a:srgbClr val="003399"/>
        </a:solidFill>
        <a:ln>
          <a:solidFill>
            <a:srgbClr val="003399"/>
          </a:solidFill>
        </a:ln>
      </dgm:spPr>
    </dgm:pt>
    <dgm:pt modelId="{17CC908B-BC44-4577-BB3E-5CC8E3BE113F}" type="pres">
      <dgm:prSet presAssocID="{722CA4B2-0B90-4560-A2E2-1E625C773B02}" presName="rect1" presStyleLbl="node1" presStyleIdx="0" presStyleCnt="4">
        <dgm:presLayoutVars>
          <dgm:chMax val="0"/>
          <dgm:chPref val="0"/>
          <dgm:bulletEnabled val="1"/>
        </dgm:presLayoutVars>
      </dgm:prSet>
      <dgm:spPr>
        <a:xfrm>
          <a:off x="1967454" y="261318"/>
          <a:ext cx="1608115" cy="1608115"/>
        </a:xfrm>
        <a:prstGeom prst="roundRect">
          <a:avLst/>
        </a:prstGeom>
      </dgm:spPr>
      <dgm:t>
        <a:bodyPr/>
        <a:lstStyle/>
        <a:p>
          <a:endParaRPr lang="pl-PL"/>
        </a:p>
      </dgm:t>
    </dgm:pt>
    <dgm:pt modelId="{9AE02C74-421B-4CC6-96D1-0FD80BF1C39C}" type="pres">
      <dgm:prSet presAssocID="{722CA4B2-0B90-4560-A2E2-1E625C773B02}" presName="rect2" presStyleLbl="node1" presStyleIdx="1" presStyleCnt="4">
        <dgm:presLayoutVars>
          <dgm:chMax val="0"/>
          <dgm:chPref val="0"/>
          <dgm:bulletEnabled val="1"/>
        </dgm:presLayoutVars>
      </dgm:prSet>
      <dgm:spPr>
        <a:xfrm>
          <a:off x="3856990" y="261318"/>
          <a:ext cx="1608115" cy="1608115"/>
        </a:xfrm>
        <a:prstGeom prst="roundRect">
          <a:avLst/>
        </a:prstGeom>
      </dgm:spPr>
      <dgm:t>
        <a:bodyPr/>
        <a:lstStyle/>
        <a:p>
          <a:endParaRPr lang="pl-PL"/>
        </a:p>
      </dgm:t>
    </dgm:pt>
    <dgm:pt modelId="{990CEF13-BDEA-4F2F-9C96-5FF18ACD2666}" type="pres">
      <dgm:prSet presAssocID="{722CA4B2-0B90-4560-A2E2-1E625C773B02}" presName="rect3" presStyleLbl="node1" presStyleIdx="2" presStyleCnt="4">
        <dgm:presLayoutVars>
          <dgm:chMax val="0"/>
          <dgm:chPref val="0"/>
          <dgm:bulletEnabled val="1"/>
        </dgm:presLayoutVars>
      </dgm:prSet>
      <dgm:spPr>
        <a:xfrm>
          <a:off x="1967454" y="2150854"/>
          <a:ext cx="1608115" cy="1608115"/>
        </a:xfrm>
        <a:prstGeom prst="roundRect">
          <a:avLst/>
        </a:prstGeom>
      </dgm:spPr>
      <dgm:t>
        <a:bodyPr/>
        <a:lstStyle/>
        <a:p>
          <a:endParaRPr lang="pl-PL"/>
        </a:p>
      </dgm:t>
    </dgm:pt>
    <dgm:pt modelId="{09436B63-B29D-4AA7-8F90-2262E32D64A3}" type="pres">
      <dgm:prSet presAssocID="{722CA4B2-0B90-4560-A2E2-1E625C773B02}" presName="rect4" presStyleLbl="node1" presStyleIdx="3" presStyleCnt="4">
        <dgm:presLayoutVars>
          <dgm:chMax val="0"/>
          <dgm:chPref val="0"/>
          <dgm:bulletEnabled val="1"/>
        </dgm:presLayoutVars>
      </dgm:prSet>
      <dgm:spPr>
        <a:xfrm>
          <a:off x="3856990" y="2150854"/>
          <a:ext cx="1608115" cy="1608115"/>
        </a:xfrm>
        <a:prstGeom prst="roundRect">
          <a:avLst/>
        </a:prstGeom>
      </dgm:spPr>
      <dgm:t>
        <a:bodyPr/>
        <a:lstStyle/>
        <a:p>
          <a:endParaRPr lang="pl-PL"/>
        </a:p>
      </dgm:t>
    </dgm:pt>
  </dgm:ptLst>
  <dgm:cxnLst>
    <dgm:cxn modelId="{404DFDEE-0849-474E-8195-BC798996D087}" type="presOf" srcId="{BDEA4E32-4B6C-426F-B8EB-DBAA4C4A87EA}" destId="{17CC908B-BC44-4577-BB3E-5CC8E3BE113F}" srcOrd="0" destOrd="0" presId="urn:microsoft.com/office/officeart/2005/8/layout/matrix2"/>
    <dgm:cxn modelId="{32D96AB0-727D-48BF-AFB4-2073C30100CE}" srcId="{722CA4B2-0B90-4560-A2E2-1E625C773B02}" destId="{7E6FC9D3-BCA5-4311-8807-78926BB5EB30}" srcOrd="1" destOrd="0" parTransId="{0D4E26E1-072B-4DFD-BB13-6E268CDE56B6}" sibTransId="{2D94CAC5-1072-4E9C-8557-C2300B7FB09D}"/>
    <dgm:cxn modelId="{EB17CDB7-1361-4A29-8B5A-0C51E3211CD0}" srcId="{722CA4B2-0B90-4560-A2E2-1E625C773B02}" destId="{BDEA4E32-4B6C-426F-B8EB-DBAA4C4A87EA}" srcOrd="0" destOrd="0" parTransId="{B2413408-BCC4-427A-85FD-E9AD2342F01A}" sibTransId="{BFAD9B7C-D777-4BDD-9EEF-B8848C242D7C}"/>
    <dgm:cxn modelId="{71B3551A-3014-4A6E-9C33-FB2787A3B667}" type="presOf" srcId="{913415B7-91C5-49AE-BE02-C6AD458BD695}" destId="{990CEF13-BDEA-4F2F-9C96-5FF18ACD2666}" srcOrd="0" destOrd="0" presId="urn:microsoft.com/office/officeart/2005/8/layout/matrix2"/>
    <dgm:cxn modelId="{2023D6DB-F840-484E-ACBC-44656B1F7433}" type="presOf" srcId="{722CA4B2-0B90-4560-A2E2-1E625C773B02}" destId="{22EE16B4-04E0-471B-BD02-98D1DB5829DE}" srcOrd="0" destOrd="0" presId="urn:microsoft.com/office/officeart/2005/8/layout/matrix2"/>
    <dgm:cxn modelId="{9B6F743D-40D1-450F-96E5-066DF2C0C16D}" srcId="{722CA4B2-0B90-4560-A2E2-1E625C773B02}" destId="{913415B7-91C5-49AE-BE02-C6AD458BD695}" srcOrd="2" destOrd="0" parTransId="{3927F024-AAA8-49F7-BE65-71182F00853F}" sibTransId="{7A1B0EF9-4A1E-4C87-BC52-0F0CC659906D}"/>
    <dgm:cxn modelId="{57C91736-7655-49EB-A5CC-4CAA8D185242}" srcId="{722CA4B2-0B90-4560-A2E2-1E625C773B02}" destId="{5B61A4AE-6D09-4ABB-85F1-375274A6BAE3}" srcOrd="4" destOrd="0" parTransId="{37F91E59-C946-4A97-9982-32EF253A2E85}" sibTransId="{0286CE3A-E208-4D42-B846-51119CE43983}"/>
    <dgm:cxn modelId="{7AB7B2D2-1FE7-42BC-ABA3-6C1A37CA9FD1}" type="presOf" srcId="{EA0CD7E6-AE70-46F5-B9BC-45E4BEEA637F}" destId="{09436B63-B29D-4AA7-8F90-2262E32D64A3}" srcOrd="0" destOrd="0" presId="urn:microsoft.com/office/officeart/2005/8/layout/matrix2"/>
    <dgm:cxn modelId="{AFC05CA9-990C-4A31-B301-7178CD22D6C5}" type="presOf" srcId="{7E6FC9D3-BCA5-4311-8807-78926BB5EB30}" destId="{9AE02C74-421B-4CC6-96D1-0FD80BF1C39C}" srcOrd="0" destOrd="0" presId="urn:microsoft.com/office/officeart/2005/8/layout/matrix2"/>
    <dgm:cxn modelId="{C987CF12-CB02-4A5C-ABB9-1FFD76819EE0}" srcId="{722CA4B2-0B90-4560-A2E2-1E625C773B02}" destId="{EA0CD7E6-AE70-46F5-B9BC-45E4BEEA637F}" srcOrd="3" destOrd="0" parTransId="{20E3B8A1-31E2-4EE9-9C2C-30B0FB3BE758}" sibTransId="{5E09601E-4763-4610-975F-9C3A3B780238}"/>
    <dgm:cxn modelId="{85F96D9A-CDAE-4DFC-AB9F-D6CFA8EE9BC9}" type="presParOf" srcId="{22EE16B4-04E0-471B-BD02-98D1DB5829DE}" destId="{A1E19DFB-137F-4CD4-A662-2E3A0802162D}" srcOrd="0" destOrd="0" presId="urn:microsoft.com/office/officeart/2005/8/layout/matrix2"/>
    <dgm:cxn modelId="{9332ADFB-A386-4EFB-B30F-0D809F911E71}" type="presParOf" srcId="{22EE16B4-04E0-471B-BD02-98D1DB5829DE}" destId="{17CC908B-BC44-4577-BB3E-5CC8E3BE113F}" srcOrd="1" destOrd="0" presId="urn:microsoft.com/office/officeart/2005/8/layout/matrix2"/>
    <dgm:cxn modelId="{79698E80-694D-4654-803E-850BBC696E96}" type="presParOf" srcId="{22EE16B4-04E0-471B-BD02-98D1DB5829DE}" destId="{9AE02C74-421B-4CC6-96D1-0FD80BF1C39C}" srcOrd="2" destOrd="0" presId="urn:microsoft.com/office/officeart/2005/8/layout/matrix2"/>
    <dgm:cxn modelId="{1A356587-13A5-47B1-8039-CE481772B9F0}" type="presParOf" srcId="{22EE16B4-04E0-471B-BD02-98D1DB5829DE}" destId="{990CEF13-BDEA-4F2F-9C96-5FF18ACD2666}" srcOrd="3" destOrd="0" presId="urn:microsoft.com/office/officeart/2005/8/layout/matrix2"/>
    <dgm:cxn modelId="{2501874F-EAFC-4D60-90BC-CDBF264AE77C}" type="presParOf" srcId="{22EE16B4-04E0-471B-BD02-98D1DB5829DE}" destId="{09436B63-B29D-4AA7-8F90-2262E32D64A3}"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AAF96-BB63-4AEE-8C44-4F8BCD852839}">
      <dsp:nvSpPr>
        <dsp:cNvPr id="0" name=""/>
        <dsp:cNvSpPr/>
      </dsp:nvSpPr>
      <dsp:spPr>
        <a:xfrm>
          <a:off x="745282" y="0"/>
          <a:ext cx="8446538" cy="57960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37AF59-AFD9-419F-BB81-10CB4D7BFEDA}">
      <dsp:nvSpPr>
        <dsp:cNvPr id="0" name=""/>
        <dsp:cNvSpPr/>
      </dsp:nvSpPr>
      <dsp:spPr>
        <a:xfrm>
          <a:off x="4973" y="1738818"/>
          <a:ext cx="2392086" cy="23184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b="1" kern="1200" dirty="0">
              <a:latin typeface="Open Sans" panose="020B0606030504020204" pitchFamily="34" charset="0"/>
              <a:ea typeface="Open Sans" panose="020B0606030504020204" pitchFamily="34" charset="0"/>
              <a:cs typeface="Open Sans" panose="020B0606030504020204" pitchFamily="34" charset="0"/>
            </a:rPr>
            <a:t>Konflikt interesów</a:t>
          </a:r>
        </a:p>
      </dsp:txBody>
      <dsp:txXfrm>
        <a:off x="118149" y="1851994"/>
        <a:ext cx="2165734" cy="2092072"/>
      </dsp:txXfrm>
    </dsp:sp>
    <dsp:sp modelId="{798B7578-BCBC-4B0F-8162-D9749634F6E0}">
      <dsp:nvSpPr>
        <dsp:cNvPr id="0" name=""/>
        <dsp:cNvSpPr/>
      </dsp:nvSpPr>
      <dsp:spPr>
        <a:xfrm>
          <a:off x="2516663" y="1738818"/>
          <a:ext cx="2392086" cy="23184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b="1" kern="1200" dirty="0">
              <a:latin typeface="Open Sans" panose="020B0606030504020204" pitchFamily="34" charset="0"/>
              <a:ea typeface="Open Sans" panose="020B0606030504020204" pitchFamily="34" charset="0"/>
              <a:cs typeface="Open Sans" panose="020B0606030504020204" pitchFamily="34" charset="0"/>
            </a:rPr>
            <a:t>Analiza interesariuszy</a:t>
          </a:r>
        </a:p>
      </dsp:txBody>
      <dsp:txXfrm>
        <a:off x="2629839" y="1851994"/>
        <a:ext cx="2165734" cy="2092072"/>
      </dsp:txXfrm>
    </dsp:sp>
    <dsp:sp modelId="{D036B5EA-1FC8-4B4E-A733-B033EE393E60}">
      <dsp:nvSpPr>
        <dsp:cNvPr id="0" name=""/>
        <dsp:cNvSpPr/>
      </dsp:nvSpPr>
      <dsp:spPr>
        <a:xfrm>
          <a:off x="5028354" y="1738818"/>
          <a:ext cx="2392086" cy="23184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b="1" kern="1200" dirty="0">
              <a:latin typeface="Open Sans" panose="020B0606030504020204" pitchFamily="34" charset="0"/>
              <a:ea typeface="Open Sans" panose="020B0606030504020204" pitchFamily="34" charset="0"/>
              <a:cs typeface="Open Sans" panose="020B0606030504020204" pitchFamily="34" charset="0"/>
            </a:rPr>
            <a:t>Analiza stawek strategicznych</a:t>
          </a:r>
        </a:p>
      </dsp:txBody>
      <dsp:txXfrm>
        <a:off x="5141530" y="1851994"/>
        <a:ext cx="2165734" cy="2092072"/>
      </dsp:txXfrm>
    </dsp:sp>
    <dsp:sp modelId="{55867272-78B8-4834-8190-7AC950ACBCDC}">
      <dsp:nvSpPr>
        <dsp:cNvPr id="0" name=""/>
        <dsp:cNvSpPr/>
      </dsp:nvSpPr>
      <dsp:spPr>
        <a:xfrm>
          <a:off x="7540044" y="1738818"/>
          <a:ext cx="2392086" cy="23184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b="1" kern="1200" dirty="0">
              <a:latin typeface="Open Sans" panose="020B0606030504020204" pitchFamily="34" charset="0"/>
              <a:ea typeface="Open Sans" panose="020B0606030504020204" pitchFamily="34" charset="0"/>
              <a:cs typeface="Open Sans" panose="020B0606030504020204" pitchFamily="34" charset="0"/>
            </a:rPr>
            <a:t>Rozwiązanie</a:t>
          </a:r>
        </a:p>
      </dsp:txBody>
      <dsp:txXfrm>
        <a:off x="7653220" y="1851994"/>
        <a:ext cx="2165734" cy="2092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19DFB-137F-4CD4-A662-2E3A0802162D}">
      <dsp:nvSpPr>
        <dsp:cNvPr id="0" name=""/>
        <dsp:cNvSpPr/>
      </dsp:nvSpPr>
      <dsp:spPr>
        <a:xfrm>
          <a:off x="2139092" y="0"/>
          <a:ext cx="5040490" cy="5040490"/>
        </a:xfrm>
        <a:prstGeom prst="quadArrow">
          <a:avLst>
            <a:gd name="adj1" fmla="val 2000"/>
            <a:gd name="adj2" fmla="val 4000"/>
            <a:gd name="adj3" fmla="val 5000"/>
          </a:avLst>
        </a:prstGeom>
        <a:solidFill>
          <a:srgbClr val="003399"/>
        </a:solidFill>
        <a:ln w="6350" cap="flat" cmpd="sng" algn="ctr">
          <a:solidFill>
            <a:srgbClr val="003399"/>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17CC908B-BC44-4577-BB3E-5CC8E3BE113F}">
      <dsp:nvSpPr>
        <dsp:cNvPr id="0" name=""/>
        <dsp:cNvSpPr/>
      </dsp:nvSpPr>
      <dsp:spPr>
        <a:xfrm>
          <a:off x="2466723" y="327631"/>
          <a:ext cx="2016196" cy="2016196"/>
        </a:xfrm>
        <a:prstGeom prst="roundRect">
          <a:avLst/>
        </a:prstGeom>
        <a:solidFill>
          <a:schemeClr val="accent2"/>
        </a:solidFill>
        <a:ln w="12700" cap="flat" cmpd="sng" algn="ctr">
          <a:solidFill>
            <a:srgbClr val="0033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Stygmatyzowani</a:t>
          </a:r>
        </a:p>
      </dsp:txBody>
      <dsp:txXfrm>
        <a:off x="2565146" y="426054"/>
        <a:ext cx="1819350" cy="1819350"/>
      </dsp:txXfrm>
    </dsp:sp>
    <dsp:sp modelId="{9AE02C74-421B-4CC6-96D1-0FD80BF1C39C}">
      <dsp:nvSpPr>
        <dsp:cNvPr id="0" name=""/>
        <dsp:cNvSpPr/>
      </dsp:nvSpPr>
      <dsp:spPr>
        <a:xfrm>
          <a:off x="4835754" y="327631"/>
          <a:ext cx="2016196" cy="2016196"/>
        </a:xfrm>
        <a:prstGeom prst="roundRect">
          <a:avLst/>
        </a:prstGeom>
        <a:solidFill>
          <a:schemeClr val="accent2"/>
        </a:solidFill>
        <a:ln w="12700" cap="flat" cmpd="sng" algn="ctr">
          <a:solidFill>
            <a:srgbClr val="0033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Ignorowani</a:t>
          </a:r>
        </a:p>
      </dsp:txBody>
      <dsp:txXfrm>
        <a:off x="4934177" y="426054"/>
        <a:ext cx="1819350" cy="1819350"/>
      </dsp:txXfrm>
    </dsp:sp>
    <dsp:sp modelId="{990CEF13-BDEA-4F2F-9C96-5FF18ACD2666}">
      <dsp:nvSpPr>
        <dsp:cNvPr id="0" name=""/>
        <dsp:cNvSpPr/>
      </dsp:nvSpPr>
      <dsp:spPr>
        <a:xfrm>
          <a:off x="2466723" y="2696662"/>
          <a:ext cx="2016196" cy="2016196"/>
        </a:xfrm>
        <a:prstGeom prst="roundRect">
          <a:avLst/>
        </a:prstGeom>
        <a:solidFill>
          <a:schemeClr val="accent2"/>
        </a:solidFill>
        <a:ln w="12700" cap="flat" cmpd="sng" algn="ctr">
          <a:solidFill>
            <a:srgbClr val="0033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Wyciszani</a:t>
          </a:r>
        </a:p>
      </dsp:txBody>
      <dsp:txXfrm>
        <a:off x="2565146" y="2795085"/>
        <a:ext cx="1819350" cy="1819350"/>
      </dsp:txXfrm>
    </dsp:sp>
    <dsp:sp modelId="{09436B63-B29D-4AA7-8F90-2262E32D64A3}">
      <dsp:nvSpPr>
        <dsp:cNvPr id="0" name=""/>
        <dsp:cNvSpPr/>
      </dsp:nvSpPr>
      <dsp:spPr>
        <a:xfrm>
          <a:off x="4835754" y="2696662"/>
          <a:ext cx="2016196" cy="2016196"/>
        </a:xfrm>
        <a:prstGeom prst="roundRect">
          <a:avLst/>
        </a:prstGeom>
        <a:solidFill>
          <a:schemeClr val="accent2"/>
        </a:solidFill>
        <a:ln w="12700" cap="flat" cmpd="sng" algn="ctr">
          <a:solidFill>
            <a:srgbClr val="0033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Niesłuchani</a:t>
          </a:r>
        </a:p>
      </dsp:txBody>
      <dsp:txXfrm>
        <a:off x="4934177" y="2795085"/>
        <a:ext cx="1819350" cy="18193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2024-07-01</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hasCustomPrompt="1"/>
          </p:nvPr>
        </p:nvSpPr>
        <p:spPr>
          <a:xfrm>
            <a:off x="1385877" y="3059113"/>
            <a:ext cx="7920115" cy="1107677"/>
          </a:xfrm>
        </p:spPr>
        <p:txBody>
          <a:bodyPr anchor="t" anchorCtr="0">
            <a:normAutofit/>
          </a:bodyPr>
          <a:lstStyle>
            <a:lvl1pPr algn="ctr">
              <a:lnSpc>
                <a:spcPts val="4000"/>
              </a:lnSpc>
              <a:defRPr sz="3000"/>
            </a:lvl1pPr>
          </a:lstStyle>
          <a:p>
            <a:r>
              <a:rPr lang="pl-PL" dirty="0"/>
              <a:t>SPECYFIKACJA WARUNKÓW ZAMÓWIENIA</a:t>
            </a:r>
            <a:endParaRPr lang="en-US" dirty="0"/>
          </a:p>
        </p:txBody>
      </p:sp>
      <p:sp>
        <p:nvSpPr>
          <p:cNvPr id="3" name="Subtitle 2"/>
          <p:cNvSpPr>
            <a:spLocks noGrp="1"/>
          </p:cNvSpPr>
          <p:nvPr>
            <p:ph type="subTitle" idx="1" hasCustomPrompt="1"/>
          </p:nvPr>
        </p:nvSpPr>
        <p:spPr>
          <a:xfrm>
            <a:off x="1385888" y="4861794"/>
            <a:ext cx="7920037" cy="1080000"/>
          </a:xfrm>
        </p:spPr>
        <p:txBody>
          <a:bodyPr>
            <a:normAutofit/>
          </a:bodyPr>
          <a:lstStyle>
            <a:lvl1pPr marL="0" indent="0" algn="r">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dirty="0"/>
              <a:t>r. pr. Konrad Cichoń</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2024-07-01</a:t>
            </a:fld>
            <a:endParaRPr lang="pl-PL" dirty="0"/>
          </a:p>
        </p:txBody>
      </p:sp>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endParaRPr lang="pl-PL" dirty="0"/>
          </a:p>
        </p:txBody>
      </p:sp>
    </p:spTree>
    <p:extLst>
      <p:ext uri="{BB962C8B-B14F-4D97-AF65-F5344CB8AC3E}">
        <p14:creationId xmlns:p14="http://schemas.microsoft.com/office/powerpoint/2010/main" val="278508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5715" y="1835621"/>
            <a:ext cx="8640381" cy="1080001"/>
          </a:xfrm>
        </p:spPr>
        <p:txBody>
          <a:bodyPr/>
          <a:lstStyle>
            <a:lvl1pPr algn="ctr">
              <a:defRPr/>
            </a:lvl1pPr>
          </a:lstStyle>
          <a:p>
            <a:r>
              <a:rPr lang="pl-PL" dirty="0"/>
              <a:t>Treść SWZ – podstawa prawna</a:t>
            </a:r>
            <a:endParaRPr lang="en-US" dirty="0"/>
          </a:p>
        </p:txBody>
      </p:sp>
      <p:sp>
        <p:nvSpPr>
          <p:cNvPr id="3" name="Content Placeholder 2"/>
          <p:cNvSpPr>
            <a:spLocks noGrp="1"/>
          </p:cNvSpPr>
          <p:nvPr>
            <p:ph idx="1" hasCustomPrompt="1"/>
          </p:nvPr>
        </p:nvSpPr>
        <p:spPr>
          <a:xfrm>
            <a:off x="993269" y="3491805"/>
            <a:ext cx="8640382" cy="1439960"/>
          </a:xfrm>
        </p:spPr>
        <p:txBody>
          <a:bodyPr/>
          <a:lstStyle>
            <a:lvl1pPr algn="just">
              <a:defRPr/>
            </a:lvl1pPr>
          </a:lstStyle>
          <a:p>
            <a:pPr lvl="0"/>
            <a:r>
              <a:rPr lang="pl-PL" dirty="0"/>
              <a:t>art. 134 Pzp (przetarg nieograniczony o wartości zamówienia równej lub przekraczającej progi unijne)</a:t>
            </a:r>
          </a:p>
          <a:p>
            <a:pPr lvl="0"/>
            <a:r>
              <a:rPr lang="pl-PL" dirty="0"/>
              <a:t>art. 281 Pzp (tryb podstawowy, gdy zamówienie o wartości mniejszej od progów unijnych)</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46389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pl-PL" dirty="0"/>
              <a:t>Treść SWZ – podstawa prawna</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4" name="pole tekstowe 3">
            <a:extLst>
              <a:ext uri="{FF2B5EF4-FFF2-40B4-BE49-F238E27FC236}">
                <a16:creationId xmlns:a16="http://schemas.microsoft.com/office/drawing/2014/main" id="{E41A009E-3469-2FF1-3561-9A39D287862D}"/>
              </a:ext>
            </a:extLst>
          </p:cNvPr>
          <p:cNvSpPr txBox="1"/>
          <p:nvPr userDrawn="1"/>
        </p:nvSpPr>
        <p:spPr>
          <a:xfrm>
            <a:off x="4131733" y="1399822"/>
            <a:ext cx="184731"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626343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pl-PL" dirty="0"/>
              <a:t>Treść SWZ – podstawa prawna</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4" name="pole tekstowe 3">
            <a:extLst>
              <a:ext uri="{FF2B5EF4-FFF2-40B4-BE49-F238E27FC236}">
                <a16:creationId xmlns:a16="http://schemas.microsoft.com/office/drawing/2014/main" id="{E41A009E-3469-2FF1-3561-9A39D287862D}"/>
              </a:ext>
            </a:extLst>
          </p:cNvPr>
          <p:cNvSpPr txBox="1"/>
          <p:nvPr userDrawn="1"/>
        </p:nvSpPr>
        <p:spPr>
          <a:xfrm>
            <a:off x="4131733" y="1399822"/>
            <a:ext cx="184731"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77076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pl-PL" dirty="0"/>
              <a:t>Treść SWZ – podstawa prawna</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4" name="pole tekstowe 3">
            <a:extLst>
              <a:ext uri="{FF2B5EF4-FFF2-40B4-BE49-F238E27FC236}">
                <a16:creationId xmlns:a16="http://schemas.microsoft.com/office/drawing/2014/main" id="{E41A009E-3469-2FF1-3561-9A39D287862D}"/>
              </a:ext>
            </a:extLst>
          </p:cNvPr>
          <p:cNvSpPr txBox="1"/>
          <p:nvPr userDrawn="1"/>
        </p:nvSpPr>
        <p:spPr>
          <a:xfrm>
            <a:off x="4131733" y="1399822"/>
            <a:ext cx="184731"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61509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xmlns=""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2024-07-01</a:t>
            </a:fld>
            <a:endParaRPr lang="pl-PL"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2024-07-01</a:t>
            </a:fld>
            <a:endParaRPr lang="pl-PL" dirty="0"/>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41" r:id="rId2"/>
    <p:sldLayoutId id="2147483742" r:id="rId3"/>
    <p:sldLayoutId id="2147483743" r:id="rId4"/>
    <p:sldLayoutId id="2147483744" r:id="rId5"/>
    <p:sldLayoutId id="2147483725" r:id="rId6"/>
    <p:sldLayoutId id="2147483720" r:id="rId7"/>
    <p:sldLayoutId id="2147483721" r:id="rId8"/>
    <p:sldLayoutId id="2147483710" r:id="rId9"/>
    <p:sldLayoutId id="2147483712" r:id="rId10"/>
    <p:sldLayoutId id="2147483726" r:id="rId11"/>
    <p:sldLayoutId id="2147483740" r:id="rId12"/>
    <p:sldLayoutId id="2147483723" r:id="rId13"/>
    <p:sldLayoutId id="2147483728" r:id="rId14"/>
  </p:sldLayoutIdLst>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6"/>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7"/>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8"/>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ur-lex.europa.eu/resource.html?uri=cellar:b828d165-1c22-11ea-8c1f-01aa75ed71a1.0016.02/DOC_1&amp;format=PDF" TargetMode="External"/><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eur-lex.europa.eu/resource.html?uri=cellar:b828d165-1c22-11ea-8c1f-01aa75ed71a1.0016.02/DOC_1&amp;format=PDF" TargetMode="External"/><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eur-lex.europa.eu/resource.html?uri=cellar:b828d165-1c22-11ea-8c1f-01aa75ed71a1.0016.02/DOC_1&amp;format=PDF"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eur-lex.europa.eu/resource.html?uri=cellar:b828d165-1c22-11ea-8c1f-01aa75ed71a1.0016.02/DOC_1&amp;format=PDF"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eur-lex.europa.eu/legal-content/PL/TXT/PDF/?uri=CELEX:32021R1056"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eur-lex.europa.eu/legal-content/PL/TXT/PDF/?uri=CELEX:32021R1056" TargetMode="Externa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eur-lex.europa.eu/legal-content/PL/TXT/PDF/?uri=CELEX:32021R1056" TargetMode="Externa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hyperlink" Target="https://eur-lex.europa.eu/legal-content/PL/TXT/PDF/?uri=CELEX:32021R1056"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hyperlink" Target="https://eur-lex.europa.eu/legal-content/PL/TXT/PDF/?uri=CELEX:32021R1056"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hyperlink" Target="https://eur-lex.europa.eu/legal-content/PL/TXT/PDF/?uri=CELEX:32021R1056"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hyperlink" Target="https://eur-lex.europa.eu/legal-content/PL/TXT/PDF/?uri=CELEX:32021R1056"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funduszeeuropejskie.gov.pl/" TargetMode="External"/><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ec.europa.eu/regional_policy/funding/just-transition-fund/just-transition-platform_en"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hyperlink" Target="https://funduszeue.slaskie.pl/czytaj/Podstawowe_informacje_" TargetMode="Externa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hyperlink" Target="https://funduszeue.slaskie.pl/" TargetMode="Externa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s://funduszeue.slaskie.pl/lsi/nabor/173" TargetMode="External"/><Relationship Id="rId2" Type="http://schemas.openxmlformats.org/officeDocument/2006/relationships/hyperlink" Target="https://funduszeue.slaskie.pl/lsi/nabor/167" TargetMode="Externa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https://funduszeue.slaskie.pl/lsi/nabor/168" TargetMode="External"/><Relationship Id="rId2" Type="http://schemas.openxmlformats.org/officeDocument/2006/relationships/hyperlink" Target="https://funduszeue.slaskie.pl/lsi/nabor/159"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isap.sejm.gov.pl/isap.nsf/download.xsp/WDU19960530238/O/D19960238.pdf" TargetMode="External"/><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xml"/><Relationship Id="rId4" Type="http://schemas.openxmlformats.org/officeDocument/2006/relationships/hyperlink" Target="https://ec.europa.eu/regional_policy/funding/just-transition-fund/just-transition-platform_e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isap.sejm.gov.pl/isap.nsf/download.xsp/WDU20170000036/O/D20170036.pdf" TargetMode="Externa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2.pn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isap.sejm.gov.pl/isap.nsf/download.xsp/WDU20170000036/O/D20170036.pdf" TargetMode="Externa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pism.pl/publikacje/Katowice_rulebook___perspektywy_globalnej_polityki_klimatycznej"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
        <p:nvSpPr>
          <p:cNvPr id="2" name="pole tekstowe 1">
            <a:extLst>
              <a:ext uri="{FF2B5EF4-FFF2-40B4-BE49-F238E27FC236}">
                <a16:creationId xmlns:a16="http://schemas.microsoft.com/office/drawing/2014/main" id="{5DD959DD-82E9-2B2D-628E-5B97467D7BF9}"/>
              </a:ext>
            </a:extLst>
          </p:cNvPr>
          <p:cNvSpPr txBox="1"/>
          <p:nvPr/>
        </p:nvSpPr>
        <p:spPr>
          <a:xfrm>
            <a:off x="1988118" y="3773447"/>
            <a:ext cx="6666377" cy="1200329"/>
          </a:xfrm>
          <a:prstGeom prst="rect">
            <a:avLst/>
          </a:prstGeom>
          <a:noFill/>
        </p:spPr>
        <p:txBody>
          <a:bodyPr wrap="none" rtlCol="0">
            <a:spAutoFit/>
          </a:bodyPr>
          <a:lstStyle/>
          <a:p>
            <a:r>
              <a:rPr lang="pl-PL" sz="3600" b="1" dirty="0">
                <a:latin typeface="Open Sans" panose="020B0606030504020204" pitchFamily="34" charset="0"/>
                <a:ea typeface="Open Sans" panose="020B0606030504020204" pitchFamily="34" charset="0"/>
                <a:cs typeface="Open Sans" panose="020B0606030504020204" pitchFamily="34" charset="0"/>
              </a:rPr>
              <a:t>Sprawiedliwa transformacja</a:t>
            </a:r>
          </a:p>
          <a:p>
            <a:r>
              <a:rPr lang="pl-PL" sz="3600" b="1" dirty="0">
                <a:latin typeface="Open Sans" panose="020B0606030504020204" pitchFamily="34" charset="0"/>
                <a:ea typeface="Open Sans" panose="020B0606030504020204" pitchFamily="34" charset="0"/>
                <a:cs typeface="Open Sans" panose="020B0606030504020204" pitchFamily="34" charset="0"/>
              </a:rPr>
              <a:t>w projektach unijnych</a:t>
            </a:r>
          </a:p>
        </p:txBody>
      </p:sp>
      <p:sp>
        <p:nvSpPr>
          <p:cNvPr id="3" name="pole tekstowe 2">
            <a:extLst>
              <a:ext uri="{FF2B5EF4-FFF2-40B4-BE49-F238E27FC236}">
                <a16:creationId xmlns:a16="http://schemas.microsoft.com/office/drawing/2014/main" id="{49EF0D18-B3DB-9263-92F7-30F42550D197}"/>
              </a:ext>
            </a:extLst>
          </p:cNvPr>
          <p:cNvSpPr txBox="1"/>
          <p:nvPr/>
        </p:nvSpPr>
        <p:spPr>
          <a:xfrm>
            <a:off x="1988117" y="5714761"/>
            <a:ext cx="2605650" cy="307777"/>
          </a:xfrm>
          <a:prstGeom prst="rect">
            <a:avLst/>
          </a:prstGeom>
          <a:noFill/>
        </p:spPr>
        <p:txBody>
          <a:bodyPr wrap="none" rtlCol="0">
            <a:spAutoFit/>
          </a:bodyPr>
          <a:lstStyle/>
          <a:p>
            <a:r>
              <a:rPr lang="pl-PL" sz="1400" dirty="0">
                <a:latin typeface="Open Sans" panose="020B0606030504020204" pitchFamily="34" charset="0"/>
                <a:ea typeface="Open Sans" panose="020B0606030504020204" pitchFamily="34" charset="0"/>
                <a:cs typeface="Open Sans" panose="020B0606030504020204" pitchFamily="34" charset="0"/>
              </a:rPr>
              <a:t>Marcin Baron, Katowice 2024</a:t>
            </a:r>
          </a:p>
        </p:txBody>
      </p:sp>
    </p:spTree>
    <p:extLst>
      <p:ext uri="{BB962C8B-B14F-4D97-AF65-F5344CB8AC3E}">
        <p14:creationId xmlns:p14="http://schemas.microsoft.com/office/powerpoint/2010/main" val="167183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az 13">
            <a:extLst>
              <a:ext uri="{FF2B5EF4-FFF2-40B4-BE49-F238E27FC236}">
                <a16:creationId xmlns:a16="http://schemas.microsoft.com/office/drawing/2014/main" id="{3CE98733-5B11-0752-EA75-E47C09F2636C}"/>
              </a:ext>
            </a:extLst>
          </p:cNvPr>
          <p:cNvPicPr>
            <a:picLocks noChangeAspect="1"/>
          </p:cNvPicPr>
          <p:nvPr/>
        </p:nvPicPr>
        <p:blipFill>
          <a:blip r:embed="rId2"/>
          <a:stretch>
            <a:fillRect/>
          </a:stretch>
        </p:blipFill>
        <p:spPr>
          <a:xfrm>
            <a:off x="1525848" y="1269649"/>
            <a:ext cx="7640116" cy="5020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pole tekstowe 1">
            <a:extLst>
              <a:ext uri="{FF2B5EF4-FFF2-40B4-BE49-F238E27FC236}">
                <a16:creationId xmlns:a16="http://schemas.microsoft.com/office/drawing/2014/main" id="{E7C10AC8-4328-F9A6-18DE-C04946CA86EC}"/>
              </a:ext>
            </a:extLst>
          </p:cNvPr>
          <p:cNvSpPr txBox="1"/>
          <p:nvPr/>
        </p:nvSpPr>
        <p:spPr>
          <a:xfrm>
            <a:off x="89322" y="7236221"/>
            <a:ext cx="7810151"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3"/>
              </a:rPr>
              <a:t>https://eur-lex.europa.eu/resource.html?uri=cellar:b828d165-1c22-11ea-8c1f-01aa75ed71a1.0016.02/DOC_1&amp;format=PDF</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84500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427" y="1149149"/>
            <a:ext cx="4536504" cy="5150967"/>
          </a:xfrm>
        </p:spPr>
        <p:txBody>
          <a:bodyPr>
            <a:normAutofit/>
          </a:bodyPr>
          <a:lstStyle/>
          <a:p>
            <a:pPr marL="0" indent="0">
              <a:lnSpc>
                <a:spcPct val="140000"/>
              </a:lnSpc>
              <a:spcBef>
                <a:spcPts val="1800"/>
              </a:spcBef>
              <a:buNone/>
            </a:pPr>
            <a:r>
              <a:rPr lang="pl-PL" sz="2000" b="1" dirty="0"/>
              <a:t>„Jest to nowa strategia na rzecz wzrostu, której celem jest przekształcenie UE w sprawiedliwe i prosperujące społeczeństwo żyjące w nowoczesnej, </a:t>
            </a:r>
            <a:r>
              <a:rPr lang="pl-PL" sz="2000" b="1" dirty="0" err="1"/>
              <a:t>zasobooszczędnej</a:t>
            </a:r>
            <a:r>
              <a:rPr lang="pl-PL" sz="2000" b="1" dirty="0"/>
              <a:t> i konkurencyjnej gospodarce, która w 2050 r. osiągnie zerowy poziom emisji gazów cieplarnianych netto i w ramach której wzrost gospodarczy będzie oddzielony od wykorzystania zasobów naturalnych.”</a:t>
            </a:r>
          </a:p>
        </p:txBody>
      </p:sp>
      <p:pic>
        <p:nvPicPr>
          <p:cNvPr id="2" name="Obraz 1">
            <a:extLst>
              <a:ext uri="{FF2B5EF4-FFF2-40B4-BE49-F238E27FC236}">
                <a16:creationId xmlns:a16="http://schemas.microsoft.com/office/drawing/2014/main" id="{4DF08517-5C51-EEF8-5E8A-1E7729C86569}"/>
              </a:ext>
            </a:extLst>
          </p:cNvPr>
          <p:cNvPicPr>
            <a:picLocks noChangeAspect="1"/>
          </p:cNvPicPr>
          <p:nvPr/>
        </p:nvPicPr>
        <p:blipFill>
          <a:blip r:embed="rId2"/>
          <a:stretch>
            <a:fillRect/>
          </a:stretch>
        </p:blipFill>
        <p:spPr>
          <a:xfrm>
            <a:off x="5921970" y="1149150"/>
            <a:ext cx="4164166"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pole tekstowe 2">
            <a:extLst>
              <a:ext uri="{FF2B5EF4-FFF2-40B4-BE49-F238E27FC236}">
                <a16:creationId xmlns:a16="http://schemas.microsoft.com/office/drawing/2014/main" id="{0DCE680F-5ADB-2E3D-9963-14457F5D339F}"/>
              </a:ext>
            </a:extLst>
          </p:cNvPr>
          <p:cNvSpPr txBox="1"/>
          <p:nvPr/>
        </p:nvSpPr>
        <p:spPr>
          <a:xfrm>
            <a:off x="89322" y="7236221"/>
            <a:ext cx="7810151"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3"/>
              </a:rPr>
              <a:t>https://eur-lex.europa.eu/resource.html?uri=cellar:b828d165-1c22-11ea-8c1f-01aa75ed71a1.0016.02/DOC_1&amp;format=PDF</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415581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599D28B8-0860-D63A-1234-3995501E88C3}"/>
              </a:ext>
            </a:extLst>
          </p:cNvPr>
          <p:cNvSpPr txBox="1"/>
          <p:nvPr/>
        </p:nvSpPr>
        <p:spPr>
          <a:xfrm>
            <a:off x="89322" y="7236221"/>
            <a:ext cx="2037737"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rPr>
              <a:t>Źródło: materiały prasowe UE</a:t>
            </a:r>
          </a:p>
        </p:txBody>
      </p:sp>
      <p:pic>
        <p:nvPicPr>
          <p:cNvPr id="12" name="Obraz 11">
            <a:extLst>
              <a:ext uri="{FF2B5EF4-FFF2-40B4-BE49-F238E27FC236}">
                <a16:creationId xmlns:a16="http://schemas.microsoft.com/office/drawing/2014/main" id="{79561C21-860E-E111-0B07-187AB62EBF14}"/>
              </a:ext>
            </a:extLst>
          </p:cNvPr>
          <p:cNvPicPr>
            <a:picLocks noChangeAspect="1"/>
          </p:cNvPicPr>
          <p:nvPr/>
        </p:nvPicPr>
        <p:blipFill>
          <a:blip r:embed="rId2"/>
          <a:stretch>
            <a:fillRect/>
          </a:stretch>
        </p:blipFill>
        <p:spPr>
          <a:xfrm>
            <a:off x="1025426" y="251445"/>
            <a:ext cx="8640960" cy="6963027"/>
          </a:xfrm>
          <a:prstGeom prst="rect">
            <a:avLst/>
          </a:prstGeom>
        </p:spPr>
      </p:pic>
    </p:spTree>
    <p:extLst>
      <p:ext uri="{BB962C8B-B14F-4D97-AF65-F5344CB8AC3E}">
        <p14:creationId xmlns:p14="http://schemas.microsoft.com/office/powerpoint/2010/main" val="1078569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599D28B8-0860-D63A-1234-3995501E88C3}"/>
              </a:ext>
            </a:extLst>
          </p:cNvPr>
          <p:cNvSpPr txBox="1"/>
          <p:nvPr/>
        </p:nvSpPr>
        <p:spPr>
          <a:xfrm>
            <a:off x="89322" y="7236221"/>
            <a:ext cx="7810151"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https://eur-lex.europa.eu/resource.html?uri=cellar:b828d165-1c22-11ea-8c1f-01aa75ed71a1.0016.02/DOC_1&amp;format=PDF</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3" name="Obraz 2" descr="Obraz zawierający tekst, zrzut ekranu, Czcionka, logo&#10;&#10;Opis wygenerowany automatycznie">
            <a:extLst>
              <a:ext uri="{FF2B5EF4-FFF2-40B4-BE49-F238E27FC236}">
                <a16:creationId xmlns:a16="http://schemas.microsoft.com/office/drawing/2014/main" id="{595C8EC0-04C4-473B-78A9-A263A4F29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81" y="631825"/>
            <a:ext cx="10229850" cy="6296025"/>
          </a:xfrm>
          <a:prstGeom prst="rect">
            <a:avLst/>
          </a:prstGeom>
        </p:spPr>
      </p:pic>
    </p:spTree>
    <p:extLst>
      <p:ext uri="{BB962C8B-B14F-4D97-AF65-F5344CB8AC3E}">
        <p14:creationId xmlns:p14="http://schemas.microsoft.com/office/powerpoint/2010/main" val="1790820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542799"/>
            <a:ext cx="3815943" cy="4685310"/>
          </a:xfrm>
        </p:spPr>
        <p:txBody>
          <a:bodyPr>
            <a:normAutofit/>
          </a:bodyPr>
          <a:lstStyle/>
          <a:p>
            <a:pPr marL="0" indent="0">
              <a:lnSpc>
                <a:spcPct val="140000"/>
              </a:lnSpc>
              <a:spcBef>
                <a:spcPts val="1800"/>
              </a:spcBef>
              <a:buNone/>
            </a:pPr>
            <a:r>
              <a:rPr lang="pl-PL" sz="2000" b="1" dirty="0"/>
              <a:t>„Jesteśmy i pozostaniemy liderami działań </a:t>
            </a:r>
            <a:r>
              <a:rPr lang="pl-PL" sz="2000" b="1" dirty="0" err="1"/>
              <a:t>proklimatycznych</a:t>
            </a:r>
            <a:r>
              <a:rPr lang="pl-PL" sz="2000" b="1" dirty="0"/>
              <a:t>. Jesteśmy zdecydowani bronić przyrody, oceanów i lasów, które są płucami naszej planety oraz podstawą życia ludzkiego na Ziemi i bioróżnorodności.”</a:t>
            </a:r>
          </a:p>
          <a:p>
            <a:pPr marL="0" indent="0">
              <a:lnSpc>
                <a:spcPct val="140000"/>
              </a:lnSpc>
              <a:spcBef>
                <a:spcPts val="1800"/>
              </a:spcBef>
              <a:buNone/>
            </a:pPr>
            <a:endParaRPr lang="pl-PL" sz="1600" dirty="0"/>
          </a:p>
          <a:p>
            <a:pPr marL="0" indent="0" algn="r">
              <a:lnSpc>
                <a:spcPct val="140000"/>
              </a:lnSpc>
              <a:spcBef>
                <a:spcPts val="1800"/>
              </a:spcBef>
              <a:buNone/>
            </a:pPr>
            <a:r>
              <a:rPr lang="pl-PL" sz="1600" dirty="0"/>
              <a:t>Przewodniczący Rady Europejskiej Charles Michel na COP 27 (8 listopada 2022 r.)</a:t>
            </a:r>
          </a:p>
        </p:txBody>
      </p:sp>
      <p:sp>
        <p:nvSpPr>
          <p:cNvPr id="4" name="pole tekstowe 3">
            <a:extLst>
              <a:ext uri="{FF2B5EF4-FFF2-40B4-BE49-F238E27FC236}">
                <a16:creationId xmlns:a16="http://schemas.microsoft.com/office/drawing/2014/main" id="{599D28B8-0860-D63A-1234-3995501E88C3}"/>
              </a:ext>
            </a:extLst>
          </p:cNvPr>
          <p:cNvSpPr txBox="1"/>
          <p:nvPr/>
        </p:nvSpPr>
        <p:spPr>
          <a:xfrm>
            <a:off x="89322" y="7164213"/>
            <a:ext cx="2037737"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rPr>
              <a:t>Źródło: materiały prasowe UE</a:t>
            </a:r>
          </a:p>
        </p:txBody>
      </p:sp>
      <p:pic>
        <p:nvPicPr>
          <p:cNvPr id="5" name="Obraz 4" descr="Obraz zawierający garnitur, ubrania, osoba, Ludzka twarz&#10;&#10;Opis wygenerowany automatycznie">
            <a:extLst>
              <a:ext uri="{FF2B5EF4-FFF2-40B4-BE49-F238E27FC236}">
                <a16:creationId xmlns:a16="http://schemas.microsoft.com/office/drawing/2014/main" id="{8945992D-9D11-AB6A-EA22-1738C46BB46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681465" y="1538589"/>
            <a:ext cx="3984441" cy="2241248"/>
          </a:xfrm>
          <a:prstGeom prst="rect">
            <a:avLst/>
          </a:prstGeom>
        </p:spPr>
      </p:pic>
    </p:spTree>
    <p:extLst>
      <p:ext uri="{BB962C8B-B14F-4D97-AF65-F5344CB8AC3E}">
        <p14:creationId xmlns:p14="http://schemas.microsoft.com/office/powerpoint/2010/main" val="3262021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na wolnym powietrzu, osoba, ubrania, drzewo&#10;&#10;Opis wygenerowany automatycznie">
            <a:extLst>
              <a:ext uri="{FF2B5EF4-FFF2-40B4-BE49-F238E27FC236}">
                <a16:creationId xmlns:a16="http://schemas.microsoft.com/office/drawing/2014/main" id="{506CDFF6-7BB5-E881-C88A-25118167EE65}"/>
              </a:ext>
            </a:extLst>
          </p:cNvPr>
          <p:cNvPicPr>
            <a:picLocks noChangeAspect="1"/>
          </p:cNvPicPr>
          <p:nvPr/>
        </p:nvPicPr>
        <p:blipFill rotWithShape="1">
          <a:blip r:embed="rId2">
            <a:extLst>
              <a:ext uri="{28A0092B-C50C-407E-A947-70E740481C1C}">
                <a14:useLocalDpi xmlns:a14="http://schemas.microsoft.com/office/drawing/2010/main" val="0"/>
              </a:ext>
            </a:extLst>
          </a:blip>
          <a:srcRect l="2874" r="2874"/>
          <a:stretch/>
        </p:blipFill>
        <p:spPr>
          <a:xfrm>
            <a:off x="-1" y="1"/>
            <a:ext cx="10691813" cy="7559674"/>
          </a:xfrm>
          <a:prstGeom prst="rect">
            <a:avLst/>
          </a:prstGeom>
        </p:spPr>
      </p:pic>
    </p:spTree>
    <p:extLst>
      <p:ext uri="{BB962C8B-B14F-4D97-AF65-F5344CB8AC3E}">
        <p14:creationId xmlns:p14="http://schemas.microsoft.com/office/powerpoint/2010/main" val="1631770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na wolnym powietrzu, osoba, ubrania, drzewo&#10;&#10;Opis wygenerowany automatycznie">
            <a:extLst>
              <a:ext uri="{FF2B5EF4-FFF2-40B4-BE49-F238E27FC236}">
                <a16:creationId xmlns:a16="http://schemas.microsoft.com/office/drawing/2014/main" id="{506CDFF6-7BB5-E881-C88A-25118167EE65}"/>
              </a:ext>
            </a:extLst>
          </p:cNvPr>
          <p:cNvPicPr>
            <a:picLocks noChangeAspect="1"/>
          </p:cNvPicPr>
          <p:nvPr/>
        </p:nvPicPr>
        <p:blipFill rotWithShape="1">
          <a:blip r:embed="rId2">
            <a:extLst>
              <a:ext uri="{28A0092B-C50C-407E-A947-70E740481C1C}">
                <a14:useLocalDpi xmlns:a14="http://schemas.microsoft.com/office/drawing/2010/main" val="0"/>
              </a:ext>
            </a:extLst>
          </a:blip>
          <a:srcRect l="2874" r="2874"/>
          <a:stretch/>
        </p:blipFill>
        <p:spPr>
          <a:xfrm>
            <a:off x="-1" y="1"/>
            <a:ext cx="10691813" cy="7559674"/>
          </a:xfrm>
          <a:prstGeom prst="rect">
            <a:avLst/>
          </a:prstGeom>
        </p:spPr>
      </p:pic>
      <p:sp>
        <p:nvSpPr>
          <p:cNvPr id="2" name="Prostokąt 1">
            <a:extLst>
              <a:ext uri="{FF2B5EF4-FFF2-40B4-BE49-F238E27FC236}">
                <a16:creationId xmlns:a16="http://schemas.microsoft.com/office/drawing/2014/main" id="{A6DAD941-6F18-2EC0-9CA4-C1403C9985E2}"/>
              </a:ext>
            </a:extLst>
          </p:cNvPr>
          <p:cNvSpPr/>
          <p:nvPr/>
        </p:nvSpPr>
        <p:spPr>
          <a:xfrm>
            <a:off x="0" y="0"/>
            <a:ext cx="10691813" cy="7559674"/>
          </a:xfrm>
          <a:prstGeom prst="rect">
            <a:avLst/>
          </a:prstGeom>
          <a:solidFill>
            <a:schemeClr val="bg1">
              <a:lumMod val="95000"/>
              <a:alpha val="8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2">
            <a:extLst>
              <a:ext uri="{FF2B5EF4-FFF2-40B4-BE49-F238E27FC236}">
                <a16:creationId xmlns:a16="http://schemas.microsoft.com/office/drawing/2014/main" id="{A8105204-B18D-682C-9585-7303096CB3BF}"/>
              </a:ext>
            </a:extLst>
          </p:cNvPr>
          <p:cNvSpPr>
            <a:spLocks noGrp="1"/>
          </p:cNvSpPr>
          <p:nvPr>
            <p:ph type="title"/>
          </p:nvPr>
        </p:nvSpPr>
        <p:spPr>
          <a:xfrm>
            <a:off x="1025525" y="467469"/>
            <a:ext cx="8640381" cy="863777"/>
          </a:xfrm>
        </p:spPr>
        <p:txBody>
          <a:bodyPr>
            <a:normAutofit/>
          </a:bodyPr>
          <a:lstStyle/>
          <a:p>
            <a:r>
              <a:rPr lang="pl-PL" dirty="0"/>
              <a:t>COP28: Dubaj</a:t>
            </a:r>
            <a:endParaRPr lang="pl-PL" i="1" dirty="0"/>
          </a:p>
        </p:txBody>
      </p:sp>
      <p:sp>
        <p:nvSpPr>
          <p:cNvPr id="5" name="Symbol zastępczy zawartości 6">
            <a:extLst>
              <a:ext uri="{FF2B5EF4-FFF2-40B4-BE49-F238E27FC236}">
                <a16:creationId xmlns:a16="http://schemas.microsoft.com/office/drawing/2014/main" id="{A9B06F02-A5CF-03AC-1105-BFCC9E893BFC}"/>
              </a:ext>
            </a:extLst>
          </p:cNvPr>
          <p:cNvSpPr>
            <a:spLocks noGrp="1"/>
          </p:cNvSpPr>
          <p:nvPr>
            <p:ph idx="1"/>
          </p:nvPr>
        </p:nvSpPr>
        <p:spPr>
          <a:xfrm>
            <a:off x="1025907" y="1331565"/>
            <a:ext cx="8640382" cy="5760640"/>
          </a:xfrm>
        </p:spPr>
        <p:txBody>
          <a:bodyPr>
            <a:normAutofit/>
          </a:bodyPr>
          <a:lstStyle/>
          <a:p>
            <a:pPr>
              <a:lnSpc>
                <a:spcPct val="120000"/>
              </a:lnSpc>
              <a:spcBef>
                <a:spcPts val="3000"/>
              </a:spcBef>
            </a:pPr>
            <a:r>
              <a:rPr lang="pl-PL" dirty="0"/>
              <a:t>Pierwszy globalny przegląd w ramach porozumienia paryskiego, w którym dokonano pomiaru postępów w realizacji określonych w nim celów klimatycznych.</a:t>
            </a:r>
          </a:p>
          <a:p>
            <a:pPr>
              <a:lnSpc>
                <a:spcPct val="120000"/>
              </a:lnSpc>
              <a:spcBef>
                <a:spcPts val="3000"/>
              </a:spcBef>
            </a:pPr>
            <a:r>
              <a:rPr lang="pl-PL" dirty="0"/>
              <a:t>Podkreślono konieczność osiągnięcia do 2025 r. wartości szczytowych emisji gazów cieplarnianych na świecie oraz ich redukcji o 43% do 2030 r. i o 60% do 2035 r. w porównaniu z poziomami z 2019 r., aby ograniczyć globalne ocieplenie do 1,5 °C. </a:t>
            </a:r>
          </a:p>
          <a:p>
            <a:pPr>
              <a:lnSpc>
                <a:spcPct val="120000"/>
              </a:lnSpc>
              <a:spcBef>
                <a:spcPts val="3000"/>
              </a:spcBef>
            </a:pPr>
            <a:r>
              <a:rPr lang="pl-PL" dirty="0"/>
              <a:t>Zauważono, że niektóre kraje są bardzo dalekie od osiągnięcia celów porozumienia paryskiego.</a:t>
            </a:r>
          </a:p>
          <a:p>
            <a:pPr>
              <a:lnSpc>
                <a:spcPct val="120000"/>
              </a:lnSpc>
              <a:spcBef>
                <a:spcPts val="3000"/>
              </a:spcBef>
            </a:pPr>
            <a:r>
              <a:rPr lang="pl-PL" dirty="0"/>
              <a:t>Strony zgodziły się przedłożyć swoje zaktualizowane plany klimatyczne na 2035 r. przed COP 30, i dostosować je do limitu 1,5 °C w oparciu o najlepszą dostępną wiedzę naukową i wyniki globalnego przeglądu z 2023 r.</a:t>
            </a:r>
          </a:p>
        </p:txBody>
      </p:sp>
      <p:sp>
        <p:nvSpPr>
          <p:cNvPr id="7" name="pole tekstowe 6">
            <a:extLst>
              <a:ext uri="{FF2B5EF4-FFF2-40B4-BE49-F238E27FC236}">
                <a16:creationId xmlns:a16="http://schemas.microsoft.com/office/drawing/2014/main" id="{9F6CAB6A-1BEB-6983-02AE-F4FE3F0E31D7}"/>
              </a:ext>
            </a:extLst>
          </p:cNvPr>
          <p:cNvSpPr txBox="1"/>
          <p:nvPr/>
        </p:nvSpPr>
        <p:spPr>
          <a:xfrm>
            <a:off x="89322" y="7164213"/>
            <a:ext cx="2037737"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rPr>
              <a:t>Źródło: materiały prasowe UE</a:t>
            </a:r>
          </a:p>
        </p:txBody>
      </p:sp>
    </p:spTree>
    <p:extLst>
      <p:ext uri="{BB962C8B-B14F-4D97-AF65-F5344CB8AC3E}">
        <p14:creationId xmlns:p14="http://schemas.microsoft.com/office/powerpoint/2010/main" val="133557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599D28B8-0860-D63A-1234-3995501E88C3}"/>
              </a:ext>
            </a:extLst>
          </p:cNvPr>
          <p:cNvSpPr txBox="1"/>
          <p:nvPr/>
        </p:nvSpPr>
        <p:spPr>
          <a:xfrm>
            <a:off x="89322" y="7236221"/>
            <a:ext cx="7810151"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https://eur-lex.europa.eu/resource.html?uri=cellar:b828d165-1c22-11ea-8c1f-01aa75ed71a1.0016.02/DOC_1&amp;format=PDF</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3" name="Obraz 2" descr="Obraz zawierający tekst, zrzut ekranu, Czcionka, logo&#10;&#10;Opis wygenerowany automatycznie">
            <a:extLst>
              <a:ext uri="{FF2B5EF4-FFF2-40B4-BE49-F238E27FC236}">
                <a16:creationId xmlns:a16="http://schemas.microsoft.com/office/drawing/2014/main" id="{595C8EC0-04C4-473B-78A9-A263A4F29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81" y="631825"/>
            <a:ext cx="10229850" cy="6296025"/>
          </a:xfrm>
          <a:prstGeom prst="rect">
            <a:avLst/>
          </a:prstGeom>
        </p:spPr>
      </p:pic>
      <p:sp>
        <p:nvSpPr>
          <p:cNvPr id="2" name="Owal 1">
            <a:extLst>
              <a:ext uri="{FF2B5EF4-FFF2-40B4-BE49-F238E27FC236}">
                <a16:creationId xmlns:a16="http://schemas.microsoft.com/office/drawing/2014/main" id="{FB682BBC-BECF-AF0F-3F83-38380B04CC2F}"/>
              </a:ext>
            </a:extLst>
          </p:cNvPr>
          <p:cNvSpPr/>
          <p:nvPr/>
        </p:nvSpPr>
        <p:spPr>
          <a:xfrm>
            <a:off x="2321570" y="4931965"/>
            <a:ext cx="6048672" cy="136815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074893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3B761B73-BB47-E8B0-5A44-DF863B19BA06}"/>
              </a:ext>
            </a:extLst>
          </p:cNvPr>
          <p:cNvPicPr>
            <a:picLocks noChangeAspect="1"/>
          </p:cNvPicPr>
          <p:nvPr/>
        </p:nvPicPr>
        <p:blipFill>
          <a:blip r:embed="rId2"/>
          <a:stretch>
            <a:fillRect/>
          </a:stretch>
        </p:blipFill>
        <p:spPr>
          <a:xfrm>
            <a:off x="949473" y="1913979"/>
            <a:ext cx="7776864" cy="5322242"/>
          </a:xfrm>
          <a:prstGeom prst="rect">
            <a:avLst/>
          </a:prstGeom>
        </p:spPr>
      </p:pic>
      <p:pic>
        <p:nvPicPr>
          <p:cNvPr id="8" name="Obraz 7">
            <a:extLst>
              <a:ext uri="{FF2B5EF4-FFF2-40B4-BE49-F238E27FC236}">
                <a16:creationId xmlns:a16="http://schemas.microsoft.com/office/drawing/2014/main" id="{27FAABF0-AA05-1530-1B94-8C2CBEC4510F}"/>
              </a:ext>
            </a:extLst>
          </p:cNvPr>
          <p:cNvPicPr>
            <a:picLocks noChangeAspect="1"/>
          </p:cNvPicPr>
          <p:nvPr/>
        </p:nvPicPr>
        <p:blipFill>
          <a:blip r:embed="rId3"/>
          <a:stretch>
            <a:fillRect/>
          </a:stretch>
        </p:blipFill>
        <p:spPr>
          <a:xfrm>
            <a:off x="5777954" y="294700"/>
            <a:ext cx="4625827" cy="1665931"/>
          </a:xfrm>
          <a:prstGeom prst="rect">
            <a:avLst/>
          </a:prstGeom>
        </p:spPr>
      </p:pic>
      <p:sp>
        <p:nvSpPr>
          <p:cNvPr id="2" name="Owal 1">
            <a:extLst>
              <a:ext uri="{FF2B5EF4-FFF2-40B4-BE49-F238E27FC236}">
                <a16:creationId xmlns:a16="http://schemas.microsoft.com/office/drawing/2014/main" id="{FB682BBC-BECF-AF0F-3F83-38380B04CC2F}"/>
              </a:ext>
            </a:extLst>
          </p:cNvPr>
          <p:cNvSpPr/>
          <p:nvPr/>
        </p:nvSpPr>
        <p:spPr>
          <a:xfrm>
            <a:off x="881410" y="1913979"/>
            <a:ext cx="7992888" cy="150581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DB5C531C-14ED-AF31-6020-46670C56EE6C}"/>
              </a:ext>
            </a:extLst>
          </p:cNvPr>
          <p:cNvSpPr txBox="1"/>
          <p:nvPr/>
        </p:nvSpPr>
        <p:spPr>
          <a:xfrm>
            <a:off x="89322" y="7236221"/>
            <a:ext cx="2037737"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rPr>
              <a:t>Źródło: materiały prasowe UE</a:t>
            </a:r>
          </a:p>
        </p:txBody>
      </p:sp>
    </p:spTree>
    <p:extLst>
      <p:ext uri="{BB962C8B-B14F-4D97-AF65-F5344CB8AC3E}">
        <p14:creationId xmlns:p14="http://schemas.microsoft.com/office/powerpoint/2010/main" val="435775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E7C10AC8-4328-F9A6-18DE-C04946CA86EC}"/>
              </a:ext>
            </a:extLst>
          </p:cNvPr>
          <p:cNvSpPr txBox="1"/>
          <p:nvPr/>
        </p:nvSpPr>
        <p:spPr>
          <a:xfrm>
            <a:off x="89322" y="7236221"/>
            <a:ext cx="4990469"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https://eur-lex.europa.eu/legal-content/PL/TXT/PDF/?uri=CELEX:32021R1056</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4" name="Obraz 3">
            <a:extLst>
              <a:ext uri="{FF2B5EF4-FFF2-40B4-BE49-F238E27FC236}">
                <a16:creationId xmlns:a16="http://schemas.microsoft.com/office/drawing/2014/main" id="{0BDE13A3-F718-77A4-B942-CC2905321180}"/>
              </a:ext>
            </a:extLst>
          </p:cNvPr>
          <p:cNvPicPr>
            <a:picLocks noChangeAspect="1"/>
          </p:cNvPicPr>
          <p:nvPr/>
        </p:nvPicPr>
        <p:blipFill>
          <a:blip r:embed="rId3"/>
          <a:stretch>
            <a:fillRect/>
          </a:stretch>
        </p:blipFill>
        <p:spPr>
          <a:xfrm>
            <a:off x="431260" y="1403573"/>
            <a:ext cx="9829294" cy="4752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0041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6202890E-44AC-AEA7-9BEF-E6222C6D4CCC}"/>
              </a:ext>
            </a:extLst>
          </p:cNvPr>
          <p:cNvGraphicFramePr>
            <a:graphicFrameLocks noGrp="1"/>
          </p:cNvGraphicFramePr>
          <p:nvPr>
            <p:extLst>
              <p:ext uri="{D42A27DB-BD31-4B8C-83A1-F6EECF244321}">
                <p14:modId xmlns:p14="http://schemas.microsoft.com/office/powerpoint/2010/main" val="2203655459"/>
              </p:ext>
            </p:extLst>
          </p:nvPr>
        </p:nvGraphicFramePr>
        <p:xfrm>
          <a:off x="1025426" y="395461"/>
          <a:ext cx="8640960" cy="6768753"/>
        </p:xfrm>
        <a:graphic>
          <a:graphicData uri="http://schemas.openxmlformats.org/drawingml/2006/table">
            <a:tbl>
              <a:tblPr firstRow="1" firstCol="1" bandRow="1">
                <a:tableStyleId>{00A15C55-8517-42AA-B614-E9B94910E393}</a:tableStyleId>
              </a:tblPr>
              <a:tblGrid>
                <a:gridCol w="1080120">
                  <a:extLst>
                    <a:ext uri="{9D8B030D-6E8A-4147-A177-3AD203B41FA5}">
                      <a16:colId xmlns:a16="http://schemas.microsoft.com/office/drawing/2014/main" val="849449557"/>
                    </a:ext>
                  </a:extLst>
                </a:gridCol>
                <a:gridCol w="7560840">
                  <a:extLst>
                    <a:ext uri="{9D8B030D-6E8A-4147-A177-3AD203B41FA5}">
                      <a16:colId xmlns:a16="http://schemas.microsoft.com/office/drawing/2014/main" val="2916921633"/>
                    </a:ext>
                  </a:extLst>
                </a:gridCol>
              </a:tblGrid>
              <a:tr h="363672">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9:00</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marL="0" algn="l" defTabSz="1007943" rtl="0" eaLnBrk="1" latinLnBrk="0" hangingPunct="1">
                        <a:lnSpc>
                          <a:spcPct val="110000"/>
                        </a:lnSpc>
                        <a:spcBef>
                          <a:spcPts val="0"/>
                        </a:spcBef>
                        <a:spcAft>
                          <a:spcPts val="0"/>
                        </a:spcAft>
                      </a:pPr>
                      <a:r>
                        <a:rPr lang="pl-PL" sz="15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Powitanie.</a:t>
                      </a:r>
                      <a:r>
                        <a:rPr lang="pl-PL" sz="1500" b="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Zapoznanie się grupy i zdefiniowanie wzajemnych oczekiwań.</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642183904"/>
                  </a:ext>
                </a:extLst>
              </a:tr>
              <a:tr h="654609">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9:20</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a:lnSpc>
                          <a:spcPct val="110000"/>
                        </a:lnSpc>
                        <a:spcBef>
                          <a:spcPts val="0"/>
                        </a:spcBef>
                        <a:spcAft>
                          <a:spcPts val="0"/>
                        </a:spcAft>
                      </a:pPr>
                      <a:r>
                        <a:rPr lang="pl-PL" sz="1500" b="1" dirty="0">
                          <a:effectLst/>
                          <a:latin typeface="Open Sans" panose="020B0606030504020204" pitchFamily="34" charset="0"/>
                          <a:ea typeface="Open Sans" panose="020B0606030504020204" pitchFamily="34" charset="0"/>
                          <a:cs typeface="Open Sans" panose="020B0606030504020204" pitchFamily="34" charset="0"/>
                        </a:rPr>
                        <a:t>Od globalnej polityki klimatycznej do finansowania sprawiedliwej transformacji w województwie śląskim.</a:t>
                      </a:r>
                      <a:r>
                        <a:rPr lang="pl-PL" sz="1500" dirty="0">
                          <a:effectLst/>
                          <a:latin typeface="Open Sans" panose="020B0606030504020204" pitchFamily="34" charset="0"/>
                          <a:ea typeface="Open Sans" panose="020B0606030504020204" pitchFamily="34" charset="0"/>
                          <a:cs typeface="Open Sans" panose="020B0606030504020204" pitchFamily="34" charset="0"/>
                        </a:rPr>
                        <a:t> Mini-wykład.</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8818870"/>
                  </a:ext>
                </a:extLst>
              </a:tr>
              <a:tr h="1163749">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10:00</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a:lnSpc>
                          <a:spcPct val="110000"/>
                        </a:lnSpc>
                        <a:spcBef>
                          <a:spcPts val="0"/>
                        </a:spcBef>
                        <a:spcAft>
                          <a:spcPts val="0"/>
                        </a:spcAft>
                      </a:pPr>
                      <a:r>
                        <a:rPr lang="pl-PL" sz="1500" b="1" dirty="0">
                          <a:effectLst/>
                          <a:latin typeface="Open Sans" panose="020B0606030504020204" pitchFamily="34" charset="0"/>
                          <a:ea typeface="Open Sans" panose="020B0606030504020204" pitchFamily="34" charset="0"/>
                          <a:cs typeface="Open Sans" panose="020B0606030504020204" pitchFamily="34" charset="0"/>
                        </a:rPr>
                        <a:t>Panorama projektów transformacyjnych.</a:t>
                      </a:r>
                      <a:r>
                        <a:rPr lang="pl-PL" sz="1500" dirty="0">
                          <a:effectLst/>
                          <a:latin typeface="Open Sans" panose="020B0606030504020204" pitchFamily="34" charset="0"/>
                          <a:ea typeface="Open Sans" panose="020B0606030504020204" pitchFamily="34" charset="0"/>
                          <a:cs typeface="Open Sans" panose="020B0606030504020204" pitchFamily="34" charset="0"/>
                        </a:rPr>
                        <a:t> Czym charakteryzują się projekty przyczyniające się do sprawiedliwej transformacji? Na co można zdobyć dofinansowanie? Na co zwracać uwagę w różnych typach projektów? Sesja interaktywna – okazja do zadawania pytań i dzielenia się doświadczeniami.</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6653683"/>
                  </a:ext>
                </a:extLst>
              </a:tr>
              <a:tr h="318596">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10:45</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a:lnSpc>
                          <a:spcPct val="110000"/>
                        </a:lnSpc>
                        <a:spcBef>
                          <a:spcPts val="0"/>
                        </a:spcBef>
                        <a:spcAft>
                          <a:spcPts val="0"/>
                        </a:spcAft>
                      </a:pPr>
                      <a:r>
                        <a:rPr lang="pl-PL" sz="1500" b="1" dirty="0">
                          <a:effectLst/>
                          <a:latin typeface="Open Sans" panose="020B0606030504020204" pitchFamily="34" charset="0"/>
                          <a:ea typeface="Open Sans" panose="020B0606030504020204" pitchFamily="34" charset="0"/>
                          <a:cs typeface="Open Sans" panose="020B0606030504020204" pitchFamily="34" charset="0"/>
                        </a:rPr>
                        <a:t>Przerwa na kawę.</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1829181"/>
                  </a:ext>
                </a:extLst>
              </a:tr>
              <a:tr h="845154">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11:00</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a:lnSpc>
                          <a:spcPct val="110000"/>
                        </a:lnSpc>
                        <a:spcBef>
                          <a:spcPts val="0"/>
                        </a:spcBef>
                        <a:spcAft>
                          <a:spcPts val="0"/>
                        </a:spcAft>
                      </a:pPr>
                      <a:r>
                        <a:rPr lang="pl-PL" sz="1500" b="1" dirty="0">
                          <a:effectLst/>
                          <a:latin typeface="Open Sans" panose="020B0606030504020204" pitchFamily="34" charset="0"/>
                          <a:ea typeface="Open Sans" panose="020B0606030504020204" pitchFamily="34" charset="0"/>
                          <a:cs typeface="Open Sans" panose="020B0606030504020204" pitchFamily="34" charset="0"/>
                        </a:rPr>
                        <a:t>Obyś żył w ciekawych czasach!</a:t>
                      </a:r>
                      <a:r>
                        <a:rPr lang="pl-PL" sz="1500" dirty="0">
                          <a:effectLst/>
                          <a:latin typeface="Open Sans" panose="020B0606030504020204" pitchFamily="34" charset="0"/>
                          <a:ea typeface="Open Sans" panose="020B0606030504020204" pitchFamily="34" charset="0"/>
                          <a:cs typeface="Open Sans" panose="020B0606030504020204" pitchFamily="34" charset="0"/>
                        </a:rPr>
                        <a:t> Scenariusze zmian. Pomiędzy bieżącymi problemami, a wyzwaniami przyszłości. Jak nie utknąć w pułapce „świata, który nam ucieka”? Sesja warsztatowa. </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8150974"/>
                  </a:ext>
                </a:extLst>
              </a:tr>
              <a:tr h="1091015">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11:45</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a:lnSpc>
                          <a:spcPct val="110000"/>
                        </a:lnSpc>
                        <a:spcBef>
                          <a:spcPts val="0"/>
                        </a:spcBef>
                        <a:spcAft>
                          <a:spcPts val="0"/>
                        </a:spcAft>
                      </a:pPr>
                      <a:r>
                        <a:rPr lang="pl-PL" sz="1500" b="1" dirty="0">
                          <a:effectLst/>
                          <a:latin typeface="Open Sans" panose="020B0606030504020204" pitchFamily="34" charset="0"/>
                          <a:ea typeface="Open Sans" panose="020B0606030504020204" pitchFamily="34" charset="0"/>
                          <a:cs typeface="Open Sans" panose="020B0606030504020204" pitchFamily="34" charset="0"/>
                        </a:rPr>
                        <a:t>Jajko czy kura?</a:t>
                      </a:r>
                      <a:r>
                        <a:rPr lang="pl-PL" sz="1500" dirty="0">
                          <a:effectLst/>
                          <a:latin typeface="Open Sans" panose="020B0606030504020204" pitchFamily="34" charset="0"/>
                          <a:ea typeface="Open Sans" panose="020B0606030504020204" pitchFamily="34" charset="0"/>
                          <a:cs typeface="Open Sans" panose="020B0606030504020204" pitchFamily="34" charset="0"/>
                        </a:rPr>
                        <a:t> Od technik kreatywnych generowania pomysłów po szczegółową diagnozę potrzeb w społeczności/firmie/organizacji – pragmatyczne podejścia do definiowania zakresu projektu. Mini-wykład z odniesieniami do doświadczeń uczestników.</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4194391"/>
                  </a:ext>
                </a:extLst>
              </a:tr>
              <a:tr h="318596">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12:30</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a:lnSpc>
                          <a:spcPct val="110000"/>
                        </a:lnSpc>
                        <a:spcBef>
                          <a:spcPts val="0"/>
                        </a:spcBef>
                        <a:spcAft>
                          <a:spcPts val="0"/>
                        </a:spcAft>
                      </a:pPr>
                      <a:r>
                        <a:rPr lang="pl-PL" sz="1500" b="1" dirty="0">
                          <a:effectLst/>
                          <a:latin typeface="Open Sans" panose="020B0606030504020204" pitchFamily="34" charset="0"/>
                          <a:ea typeface="Open Sans" panose="020B0606030504020204" pitchFamily="34" charset="0"/>
                          <a:cs typeface="Open Sans" panose="020B0606030504020204" pitchFamily="34" charset="0"/>
                        </a:rPr>
                        <a:t>Przerwa na kawę.</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9733112"/>
                  </a:ext>
                </a:extLst>
              </a:tr>
              <a:tr h="1136091">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12:45</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a:lnSpc>
                          <a:spcPct val="110000"/>
                        </a:lnSpc>
                        <a:spcBef>
                          <a:spcPts val="0"/>
                        </a:spcBef>
                        <a:spcAft>
                          <a:spcPts val="0"/>
                        </a:spcAft>
                      </a:pPr>
                      <a:r>
                        <a:rPr lang="pl-PL" sz="1500" b="1" dirty="0">
                          <a:effectLst/>
                          <a:latin typeface="Open Sans" panose="020B0606030504020204" pitchFamily="34" charset="0"/>
                          <a:ea typeface="Open Sans" panose="020B0606030504020204" pitchFamily="34" charset="0"/>
                          <a:cs typeface="Open Sans" panose="020B0606030504020204" pitchFamily="34" charset="0"/>
                        </a:rPr>
                        <a:t>W tym cały jest ambaras!</a:t>
                      </a:r>
                      <a:r>
                        <a:rPr lang="pl-PL" sz="1500" dirty="0">
                          <a:effectLst/>
                          <a:latin typeface="Open Sans" panose="020B0606030504020204" pitchFamily="34" charset="0"/>
                          <a:ea typeface="Open Sans" panose="020B0606030504020204" pitchFamily="34" charset="0"/>
                          <a:cs typeface="Open Sans" panose="020B0606030504020204" pitchFamily="34" charset="0"/>
                        </a:rPr>
                        <a:t> Zasada „niepozostawiania nikogo w tyle”. Świadomość partycypacyjna społeczności i grup społecznych. Angażowanie w projekty transformacyjne. Sesja interaktywna odwołująca się do doświadczeń uczestników i wyników międzynarodowych projektów badawczych.</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5664175"/>
                  </a:ext>
                </a:extLst>
              </a:tr>
              <a:tr h="581875">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13:30</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a:lnSpc>
                          <a:spcPct val="110000"/>
                        </a:lnSpc>
                        <a:spcBef>
                          <a:spcPts val="0"/>
                        </a:spcBef>
                        <a:spcAft>
                          <a:spcPts val="0"/>
                        </a:spcAft>
                      </a:pPr>
                      <a:r>
                        <a:rPr lang="pl-PL" sz="1500" b="1" dirty="0">
                          <a:effectLst/>
                          <a:latin typeface="Open Sans" panose="020B0606030504020204" pitchFamily="34" charset="0"/>
                          <a:ea typeface="Open Sans" panose="020B0606030504020204" pitchFamily="34" charset="0"/>
                          <a:cs typeface="Open Sans" panose="020B0606030504020204" pitchFamily="34" charset="0"/>
                        </a:rPr>
                        <a:t>Matryca logiczna projektu – Święty </a:t>
                      </a:r>
                      <a:r>
                        <a:rPr lang="pl-PL" sz="1500" b="1" dirty="0" err="1">
                          <a:effectLst/>
                          <a:latin typeface="Open Sans" panose="020B0606030504020204" pitchFamily="34" charset="0"/>
                          <a:ea typeface="Open Sans" panose="020B0606030504020204" pitchFamily="34" charset="0"/>
                          <a:cs typeface="Open Sans" panose="020B0606030504020204" pitchFamily="34" charset="0"/>
                        </a:rPr>
                        <a:t>Graal</a:t>
                      </a:r>
                      <a:r>
                        <a:rPr lang="pl-PL" sz="1500" b="1" dirty="0">
                          <a:effectLst/>
                          <a:latin typeface="Open Sans" panose="020B0606030504020204" pitchFamily="34" charset="0"/>
                          <a:ea typeface="Open Sans" panose="020B0606030504020204" pitchFamily="34" charset="0"/>
                          <a:cs typeface="Open Sans" panose="020B0606030504020204" pitchFamily="34" charset="0"/>
                        </a:rPr>
                        <a:t> czy Puszka Pandory?</a:t>
                      </a:r>
                      <a:r>
                        <a:rPr lang="pl-PL" sz="1500" dirty="0">
                          <a:effectLst/>
                          <a:latin typeface="Open Sans" panose="020B0606030504020204" pitchFamily="34" charset="0"/>
                          <a:ea typeface="Open Sans" panose="020B0606030504020204" pitchFamily="34" charset="0"/>
                          <a:cs typeface="Open Sans" panose="020B0606030504020204" pitchFamily="34" charset="0"/>
                        </a:rPr>
                        <a:t> Logika interwencji projektu oraz jej monitorowanie. Sesja interaktywna z ćwiczeniem.</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0866582"/>
                  </a:ext>
                </a:extLst>
              </a:tr>
              <a:tr h="295396">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14:30</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a:lnSpc>
                          <a:spcPct val="110000"/>
                        </a:lnSpc>
                        <a:spcBef>
                          <a:spcPts val="0"/>
                        </a:spcBef>
                        <a:spcAft>
                          <a:spcPts val="0"/>
                        </a:spcAft>
                      </a:pPr>
                      <a:r>
                        <a:rPr lang="pl-PL" sz="1500" b="1" dirty="0">
                          <a:effectLst/>
                          <a:latin typeface="Open Sans" panose="020B0606030504020204" pitchFamily="34" charset="0"/>
                          <a:ea typeface="Open Sans" panose="020B0606030504020204" pitchFamily="34" charset="0"/>
                          <a:cs typeface="Open Sans" panose="020B0606030504020204" pitchFamily="34" charset="0"/>
                        </a:rPr>
                        <a:t>Zakończenie plenarne i konsultacje indywidualne.</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2529997"/>
                  </a:ext>
                </a:extLst>
              </a:tr>
            </a:tbl>
          </a:graphicData>
        </a:graphic>
      </p:graphicFrame>
    </p:spTree>
    <p:extLst>
      <p:ext uri="{BB962C8B-B14F-4D97-AF65-F5344CB8AC3E}">
        <p14:creationId xmlns:p14="http://schemas.microsoft.com/office/powerpoint/2010/main" val="3852992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426" y="3347789"/>
            <a:ext cx="8568952" cy="3528392"/>
          </a:xfrm>
        </p:spPr>
        <p:txBody>
          <a:bodyPr>
            <a:normAutofit/>
          </a:bodyPr>
          <a:lstStyle/>
          <a:p>
            <a:pPr marL="0" indent="0">
              <a:lnSpc>
                <a:spcPct val="140000"/>
              </a:lnSpc>
              <a:spcBef>
                <a:spcPts val="1800"/>
              </a:spcBef>
              <a:buNone/>
            </a:pPr>
            <a:r>
              <a:rPr lang="pl-PL" sz="2000" b="1" dirty="0"/>
              <a:t>Aby transformacja przebiegła pomyślnie i była społecznie akceptowalna dla wszystkich, musi być sprawiedliwa i sprzyjająca włączeniu społecznemu. Unia, państwa członkowskie oraz ich regiony muszą zatem uwzględnić od samego początku uwarunkowania społeczne, gospodarcze i środowiskowe transformacji, a także wdrożyć wszelkie możliwe instrumenty w celu łagodzenia negatywnych skutków.</a:t>
            </a:r>
            <a:r>
              <a:rPr lang="pl-PL" sz="2000" dirty="0"/>
              <a:t> [preambuła, pkt 3.]</a:t>
            </a:r>
          </a:p>
        </p:txBody>
      </p:sp>
      <p:pic>
        <p:nvPicPr>
          <p:cNvPr id="4" name="Obraz 3">
            <a:extLst>
              <a:ext uri="{FF2B5EF4-FFF2-40B4-BE49-F238E27FC236}">
                <a16:creationId xmlns:a16="http://schemas.microsoft.com/office/drawing/2014/main" id="{C2D85195-F900-8178-BC13-4E81A543D961}"/>
              </a:ext>
            </a:extLst>
          </p:cNvPr>
          <p:cNvPicPr>
            <a:picLocks noChangeAspect="1"/>
          </p:cNvPicPr>
          <p:nvPr/>
        </p:nvPicPr>
        <p:blipFill>
          <a:blip r:embed="rId2"/>
          <a:stretch>
            <a:fillRect/>
          </a:stretch>
        </p:blipFill>
        <p:spPr>
          <a:xfrm>
            <a:off x="3104607" y="539477"/>
            <a:ext cx="4914648" cy="2376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pole tekstowe 4">
            <a:extLst>
              <a:ext uri="{FF2B5EF4-FFF2-40B4-BE49-F238E27FC236}">
                <a16:creationId xmlns:a16="http://schemas.microsoft.com/office/drawing/2014/main" id="{76F0F371-4D44-A984-613C-C66E99087594}"/>
              </a:ext>
            </a:extLst>
          </p:cNvPr>
          <p:cNvSpPr txBox="1"/>
          <p:nvPr/>
        </p:nvSpPr>
        <p:spPr>
          <a:xfrm>
            <a:off x="89322" y="7236221"/>
            <a:ext cx="4990469"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3"/>
              </a:rPr>
              <a:t>https://eur-lex.europa.eu/legal-content/PL/TXT/PDF/?uri=CELEX:32021R1056</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806570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426" y="3347789"/>
            <a:ext cx="8568952" cy="3528392"/>
          </a:xfrm>
        </p:spPr>
        <p:txBody>
          <a:bodyPr>
            <a:normAutofit fontScale="92500"/>
          </a:bodyPr>
          <a:lstStyle/>
          <a:p>
            <a:pPr marL="0" indent="0">
              <a:lnSpc>
                <a:spcPct val="140000"/>
              </a:lnSpc>
              <a:spcBef>
                <a:spcPts val="1800"/>
              </a:spcBef>
              <a:buNone/>
            </a:pPr>
            <a:r>
              <a:rPr lang="pl-PL" sz="2000" b="1" dirty="0"/>
              <a:t>Jak wskazano w Europejskim Zielonym Ładzie i w planie inwestycyjnym na rzecz zrównoważonej Europy, mechanizm sprawiedliwej transformacji powinien uzupełniać inne działania objęte kolejnymi wieloletnimi ramami finansowymi na lata 2021–2027. Powinien on przyczyniać się do łagodzenia społecznych, gospodarczych i środowiskowych skutków transformacji w kierunku neutralności klimatycznej Unii do roku 2050, w szczególności względem pracowników dotkniętych skutkami tego procesu, poprzez skoncentrowanie wydatków z budżetu Unii na celach klimatycznych i społecznych na poziomie regionalnym oraz poprzez dążenie do zachowania wysokich standardów społecznych i środowiskowych. </a:t>
            </a:r>
            <a:r>
              <a:rPr lang="pl-PL" sz="2000" dirty="0"/>
              <a:t>[preambuła, pkt 4.]</a:t>
            </a:r>
          </a:p>
        </p:txBody>
      </p:sp>
      <p:pic>
        <p:nvPicPr>
          <p:cNvPr id="4" name="Obraz 3">
            <a:extLst>
              <a:ext uri="{FF2B5EF4-FFF2-40B4-BE49-F238E27FC236}">
                <a16:creationId xmlns:a16="http://schemas.microsoft.com/office/drawing/2014/main" id="{C2D85195-F900-8178-BC13-4E81A543D961}"/>
              </a:ext>
            </a:extLst>
          </p:cNvPr>
          <p:cNvPicPr>
            <a:picLocks noChangeAspect="1"/>
          </p:cNvPicPr>
          <p:nvPr/>
        </p:nvPicPr>
        <p:blipFill>
          <a:blip r:embed="rId2"/>
          <a:stretch>
            <a:fillRect/>
          </a:stretch>
        </p:blipFill>
        <p:spPr>
          <a:xfrm>
            <a:off x="3104607" y="539477"/>
            <a:ext cx="4914648" cy="2376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pole tekstowe 4">
            <a:extLst>
              <a:ext uri="{FF2B5EF4-FFF2-40B4-BE49-F238E27FC236}">
                <a16:creationId xmlns:a16="http://schemas.microsoft.com/office/drawing/2014/main" id="{76F0F371-4D44-A984-613C-C66E99087594}"/>
              </a:ext>
            </a:extLst>
          </p:cNvPr>
          <p:cNvSpPr txBox="1"/>
          <p:nvPr/>
        </p:nvSpPr>
        <p:spPr>
          <a:xfrm>
            <a:off x="89322" y="7236221"/>
            <a:ext cx="4990469"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3"/>
              </a:rPr>
              <a:t>https://eur-lex.europa.eu/legal-content/PL/TXT/PDF/?uri=CELEX:32021R1056</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776925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467470"/>
            <a:ext cx="8640381" cy="504056"/>
          </a:xfrm>
        </p:spPr>
        <p:txBody>
          <a:bodyPr>
            <a:normAutofit/>
          </a:bodyPr>
          <a:lstStyle/>
          <a:p>
            <a:r>
              <a:rPr lang="pl-PL" dirty="0"/>
              <a:t>Zakres wsparcia FST </a:t>
            </a:r>
            <a:r>
              <a:rPr lang="pl-PL" b="0" dirty="0"/>
              <a:t>[art. 8] 1/2</a:t>
            </a:r>
            <a:endParaRPr lang="pl-PL"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043533"/>
            <a:ext cx="8640382" cy="6048672"/>
          </a:xfrm>
        </p:spPr>
        <p:txBody>
          <a:bodyPr>
            <a:normAutofit/>
          </a:bodyPr>
          <a:lstStyle/>
          <a:p>
            <a:pPr>
              <a:lnSpc>
                <a:spcPct val="120000"/>
              </a:lnSpc>
              <a:spcBef>
                <a:spcPts val="1200"/>
              </a:spcBef>
            </a:pPr>
            <a:r>
              <a:rPr lang="pl-PL" sz="1600" dirty="0"/>
              <a:t>Inwestycje produkcyjne w MŚP, w tym w mikroprzedsiębiorstwach i przedsiębiorstwach typu start-</a:t>
            </a:r>
            <a:r>
              <a:rPr lang="pl-PL" sz="1600" dirty="0" err="1"/>
              <a:t>up</a:t>
            </a:r>
            <a:r>
              <a:rPr lang="pl-PL" sz="1600" dirty="0"/>
              <a:t>, prowadzące do dywersyfikacji gospodarczej, modernizacji i restrukturyzacji;</a:t>
            </a:r>
          </a:p>
          <a:p>
            <a:pPr>
              <a:lnSpc>
                <a:spcPct val="120000"/>
              </a:lnSpc>
              <a:spcBef>
                <a:spcPts val="1200"/>
              </a:spcBef>
            </a:pPr>
            <a:r>
              <a:rPr lang="pl-PL" sz="1600" dirty="0"/>
              <a:t>inwestycje w tworzenie nowych przedsiębiorstw, w tym poprzez inkubatory przedsiębiorczości i usługi konsultingowe, prowadzące do utworzenia miejsc pracy;</a:t>
            </a:r>
          </a:p>
          <a:p>
            <a:pPr>
              <a:lnSpc>
                <a:spcPct val="120000"/>
              </a:lnSpc>
              <a:spcBef>
                <a:spcPts val="1200"/>
              </a:spcBef>
            </a:pPr>
            <a:r>
              <a:rPr lang="pl-PL" sz="1600" dirty="0"/>
              <a:t>inwestycje w działania badawcze i innowacyjne, w tym działania prowadzone przez uniwersytety i publiczne organizacje badawcze, oraz działania wspierające transfer zaawansowanych technologii;</a:t>
            </a:r>
          </a:p>
          <a:p>
            <a:pPr>
              <a:lnSpc>
                <a:spcPct val="120000"/>
              </a:lnSpc>
              <a:spcBef>
                <a:spcPts val="1200"/>
              </a:spcBef>
            </a:pPr>
            <a:r>
              <a:rPr lang="pl-PL" sz="1600" dirty="0"/>
              <a:t>inwestycje we wdrażanie technologii oraz w systemy i infrastrukturę zapewniające przystępną cenowo czystą energię, w tym we wdrażanie technologii magazynowania energii, oraz w redukcję emisji gazów cieplarnianych;</a:t>
            </a:r>
          </a:p>
          <a:p>
            <a:pPr>
              <a:lnSpc>
                <a:spcPct val="120000"/>
              </a:lnSpc>
              <a:spcBef>
                <a:spcPts val="1200"/>
              </a:spcBef>
            </a:pPr>
            <a:r>
              <a:rPr lang="pl-PL" sz="1600" dirty="0"/>
              <a:t>inwestycje w energię odnawialną zgodnie z dyrektywą Parlamentu Europejskiego i Rady (UE) 2018/2001 (17), w tym z określonymi w tej dyrektywie kryteriami zrównoważonego rozwoju, i w efektywność energetyczną, w tym do celów ograniczania ubóstwa energetycznego;</a:t>
            </a:r>
          </a:p>
          <a:p>
            <a:pPr>
              <a:lnSpc>
                <a:spcPct val="120000"/>
              </a:lnSpc>
              <a:spcBef>
                <a:spcPts val="1200"/>
              </a:spcBef>
            </a:pPr>
            <a:r>
              <a:rPr lang="pl-PL" sz="1600" dirty="0"/>
              <a:t>inwestycje w inteligentną i zrównoważoną mobilność lokalną, w tym dekarbonizację lokalnego sektora transportu i jego infrastruktury;</a:t>
            </a:r>
          </a:p>
          <a:p>
            <a:pPr>
              <a:lnSpc>
                <a:spcPct val="120000"/>
              </a:lnSpc>
              <a:spcBef>
                <a:spcPts val="1200"/>
              </a:spcBef>
            </a:pPr>
            <a:r>
              <a:rPr lang="pl-PL" sz="1600" dirty="0"/>
              <a:t>remont i modernizacja sieci ciepłowniczych w celu poprawy efektywności energetycznej systemów ciepłowniczych oraz inwestycje w produkcję energii cieplnej, pod warunkiem że instalacje produkujące energię cieplną opierają się wyłącznie na odnawialnych źródłach energii;</a:t>
            </a:r>
          </a:p>
        </p:txBody>
      </p:sp>
      <p:sp>
        <p:nvSpPr>
          <p:cNvPr id="2" name="pole tekstowe 1">
            <a:extLst>
              <a:ext uri="{FF2B5EF4-FFF2-40B4-BE49-F238E27FC236}">
                <a16:creationId xmlns:a16="http://schemas.microsoft.com/office/drawing/2014/main" id="{CED000ED-9BCA-ECC1-1D2C-BE9BC4B93C10}"/>
              </a:ext>
            </a:extLst>
          </p:cNvPr>
          <p:cNvSpPr txBox="1"/>
          <p:nvPr/>
        </p:nvSpPr>
        <p:spPr>
          <a:xfrm>
            <a:off x="89322" y="7236221"/>
            <a:ext cx="4990469"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https://eur-lex.europa.eu/legal-content/PL/TXT/PDF/?uri=CELEX:32021R1056</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54294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467470"/>
            <a:ext cx="8640381" cy="504056"/>
          </a:xfrm>
        </p:spPr>
        <p:txBody>
          <a:bodyPr>
            <a:normAutofit/>
          </a:bodyPr>
          <a:lstStyle/>
          <a:p>
            <a:r>
              <a:rPr lang="pl-PL" dirty="0"/>
              <a:t>Zakres wsparcia FST </a:t>
            </a:r>
            <a:r>
              <a:rPr lang="pl-PL" b="0" dirty="0"/>
              <a:t>[art. 8] 2/2</a:t>
            </a:r>
            <a:endParaRPr lang="pl-PL"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043533"/>
            <a:ext cx="8640382" cy="6048672"/>
          </a:xfrm>
        </p:spPr>
        <p:txBody>
          <a:bodyPr>
            <a:normAutofit/>
          </a:bodyPr>
          <a:lstStyle/>
          <a:p>
            <a:pPr>
              <a:lnSpc>
                <a:spcPct val="120000"/>
              </a:lnSpc>
              <a:spcBef>
                <a:spcPts val="1200"/>
              </a:spcBef>
            </a:pPr>
            <a:r>
              <a:rPr lang="pl-PL" sz="1500" dirty="0"/>
              <a:t>inwestycje w cyfryzację, innowacje cyfrowe i łączność cyfrową;</a:t>
            </a:r>
          </a:p>
          <a:p>
            <a:pPr>
              <a:lnSpc>
                <a:spcPct val="120000"/>
              </a:lnSpc>
              <a:spcBef>
                <a:spcPts val="1200"/>
              </a:spcBef>
            </a:pPr>
            <a:r>
              <a:rPr lang="pl-PL" sz="1500" dirty="0"/>
              <a:t>inwestycje w rewitalizację i dekontaminację terenów zdegradowanych, przywracanie funkcji obszarom oraz – w tym tam, gdzie jest to konieczne, w projekty w zakresie zielonej infrastruktury i zmiany przeznaczenia terenów – z uwzględnieniem zasady „zanieczyszczający płaci”;</a:t>
            </a:r>
          </a:p>
          <a:p>
            <a:pPr>
              <a:lnSpc>
                <a:spcPct val="120000"/>
              </a:lnSpc>
              <a:spcBef>
                <a:spcPts val="1200"/>
              </a:spcBef>
            </a:pPr>
            <a:r>
              <a:rPr lang="pl-PL" sz="1500" dirty="0"/>
              <a:t>inwestycje we wzmacnianie gospodarki o obiegu zamkniętym w tym poprzez zapobieganie powstawaniu odpadów i ograniczanie ich ilości, efektywne gospodarowanie zasobami, ponowne wykorzystywanie, naprawy oraz recykling;</a:t>
            </a:r>
          </a:p>
          <a:p>
            <a:pPr>
              <a:lnSpc>
                <a:spcPct val="120000"/>
              </a:lnSpc>
              <a:spcBef>
                <a:spcPts val="1200"/>
              </a:spcBef>
            </a:pPr>
            <a:r>
              <a:rPr lang="pl-PL" sz="1500" dirty="0"/>
              <a:t>podnoszenie i zmiana kwalifikacji pracowników i osób poszukujących pracy;</a:t>
            </a:r>
          </a:p>
          <a:p>
            <a:pPr>
              <a:lnSpc>
                <a:spcPct val="120000"/>
              </a:lnSpc>
              <a:spcBef>
                <a:spcPts val="1200"/>
              </a:spcBef>
            </a:pPr>
            <a:r>
              <a:rPr lang="pl-PL" sz="1500" dirty="0"/>
              <a:t>pomoc w poszukiwaniu pracy dla osób poszukujących pracy;</a:t>
            </a:r>
          </a:p>
          <a:p>
            <a:pPr>
              <a:lnSpc>
                <a:spcPct val="120000"/>
              </a:lnSpc>
              <a:spcBef>
                <a:spcPts val="1200"/>
              </a:spcBef>
            </a:pPr>
            <a:r>
              <a:rPr lang="pl-PL" sz="1500" dirty="0"/>
              <a:t>aktywne włączenie społeczne osób poszukujących pracy;</a:t>
            </a:r>
          </a:p>
          <a:p>
            <a:pPr>
              <a:lnSpc>
                <a:spcPct val="120000"/>
              </a:lnSpc>
              <a:spcBef>
                <a:spcPts val="1200"/>
              </a:spcBef>
            </a:pPr>
            <a:r>
              <a:rPr lang="pl-PL" sz="1500" dirty="0"/>
              <a:t>pomoc techniczna;</a:t>
            </a:r>
          </a:p>
          <a:p>
            <a:pPr>
              <a:lnSpc>
                <a:spcPct val="120000"/>
              </a:lnSpc>
              <a:spcBef>
                <a:spcPts val="1200"/>
              </a:spcBef>
            </a:pPr>
            <a:r>
              <a:rPr lang="pl-PL" sz="1500" dirty="0"/>
              <a:t>inne działania w obszarach kształcenia i włączenia społecznego, w tym – tam, gdzie jest to należycie uzasadnione – inwestycje w infrastrukturę na potrzeby ośrodków szkoleniowych oraz placówek opieki nad dziećmi i osobami starszymi, wskazane w terytorialnych planach sprawiedliwej transformacji.</a:t>
            </a:r>
          </a:p>
        </p:txBody>
      </p:sp>
      <p:sp>
        <p:nvSpPr>
          <p:cNvPr id="2" name="pole tekstowe 1">
            <a:extLst>
              <a:ext uri="{FF2B5EF4-FFF2-40B4-BE49-F238E27FC236}">
                <a16:creationId xmlns:a16="http://schemas.microsoft.com/office/drawing/2014/main" id="{694021D3-0D10-5B44-BA8D-92C71D982E9E}"/>
              </a:ext>
            </a:extLst>
          </p:cNvPr>
          <p:cNvSpPr txBox="1"/>
          <p:nvPr/>
        </p:nvSpPr>
        <p:spPr>
          <a:xfrm>
            <a:off x="89322" y="7236221"/>
            <a:ext cx="4990469"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https://eur-lex.europa.eu/legal-content/PL/TXT/PDF/?uri=CELEX:32021R1056</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158510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467470"/>
            <a:ext cx="8640381" cy="504056"/>
          </a:xfrm>
        </p:spPr>
        <p:txBody>
          <a:bodyPr>
            <a:normAutofit/>
          </a:bodyPr>
          <a:lstStyle/>
          <a:p>
            <a:r>
              <a:rPr lang="pl-PL" dirty="0"/>
              <a:t>Wyłączenie z wsparcia FST </a:t>
            </a:r>
            <a:r>
              <a:rPr lang="pl-PL" b="0" dirty="0"/>
              <a:t>[art. 9]</a:t>
            </a:r>
            <a:endParaRPr lang="pl-PL"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259557"/>
            <a:ext cx="8640382" cy="5760640"/>
          </a:xfrm>
        </p:spPr>
        <p:txBody>
          <a:bodyPr>
            <a:normAutofit/>
          </a:bodyPr>
          <a:lstStyle/>
          <a:p>
            <a:pPr marL="0" indent="0">
              <a:lnSpc>
                <a:spcPct val="120000"/>
              </a:lnSpc>
              <a:spcBef>
                <a:spcPts val="3000"/>
              </a:spcBef>
              <a:buNone/>
            </a:pPr>
            <a:r>
              <a:rPr lang="pl-PL" dirty="0"/>
              <a:t>FST nie wspiera:</a:t>
            </a:r>
          </a:p>
          <a:p>
            <a:pPr>
              <a:lnSpc>
                <a:spcPct val="120000"/>
              </a:lnSpc>
              <a:spcBef>
                <a:spcPts val="3000"/>
              </a:spcBef>
            </a:pPr>
            <a:r>
              <a:rPr lang="pl-PL" dirty="0"/>
              <a:t>likwidacji ani budowy elektrowni jądrowych;</a:t>
            </a:r>
          </a:p>
          <a:p>
            <a:pPr>
              <a:lnSpc>
                <a:spcPct val="120000"/>
              </a:lnSpc>
              <a:spcBef>
                <a:spcPts val="3000"/>
              </a:spcBef>
            </a:pPr>
            <a:r>
              <a:rPr lang="pl-PL" dirty="0"/>
              <a:t>wytwarzania, przetwórstwa i wprowadzania do obrotu tytoniu i wyrobów tytoniowych;</a:t>
            </a:r>
          </a:p>
          <a:p>
            <a:pPr>
              <a:lnSpc>
                <a:spcPct val="120000"/>
              </a:lnSpc>
              <a:spcBef>
                <a:spcPts val="3000"/>
              </a:spcBef>
            </a:pPr>
            <a:r>
              <a:rPr lang="pl-PL" dirty="0"/>
              <a:t>przedsiębiorstwa znajdującego się w trudnej sytuacji zgodnie z definicją w art. 2 pkt 18 rozporządzenia Komisji (UE) nr 651/2014 (18), chyba że zezwolono na to na mocy tymczasowych zasad pomocy państwa ustanowionych w celu uwzględnienia wyjątkowych okoliczności lub w ramach pomocy de </a:t>
            </a:r>
            <a:r>
              <a:rPr lang="pl-PL" dirty="0" err="1"/>
              <a:t>minimis</a:t>
            </a:r>
            <a:r>
              <a:rPr lang="pl-PL" dirty="0"/>
              <a:t>, aby wesprzeć inwestycje zmniejszające koszty energii w kontekście transformacji energetycznej;</a:t>
            </a:r>
          </a:p>
          <a:p>
            <a:pPr>
              <a:lnSpc>
                <a:spcPct val="120000"/>
              </a:lnSpc>
              <a:spcBef>
                <a:spcPts val="3000"/>
              </a:spcBef>
            </a:pPr>
            <a:r>
              <a:rPr lang="pl-PL" dirty="0"/>
              <a:t>inwestycji w zakresie produkcji, przetwarzania, transportu, dystrybucji, magazynowania lub spalania paliw kopalnych.</a:t>
            </a:r>
          </a:p>
        </p:txBody>
      </p:sp>
      <p:sp>
        <p:nvSpPr>
          <p:cNvPr id="2" name="pole tekstowe 1">
            <a:extLst>
              <a:ext uri="{FF2B5EF4-FFF2-40B4-BE49-F238E27FC236}">
                <a16:creationId xmlns:a16="http://schemas.microsoft.com/office/drawing/2014/main" id="{854262B0-07FC-578D-6726-3DBB389E2214}"/>
              </a:ext>
            </a:extLst>
          </p:cNvPr>
          <p:cNvSpPr txBox="1"/>
          <p:nvPr/>
        </p:nvSpPr>
        <p:spPr>
          <a:xfrm>
            <a:off x="89322" y="7236221"/>
            <a:ext cx="4990469"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https://eur-lex.europa.eu/legal-content/PL/TXT/PDF/?uri=CELEX:32021R1056</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864624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611485"/>
            <a:ext cx="8640381" cy="504056"/>
          </a:xfrm>
        </p:spPr>
        <p:txBody>
          <a:bodyPr>
            <a:normAutofit/>
          </a:bodyPr>
          <a:lstStyle/>
          <a:p>
            <a:r>
              <a:rPr lang="pl-PL" dirty="0"/>
              <a:t>Programowanie FST – kluczowe postanowienia</a:t>
            </a:r>
            <a:endParaRPr lang="pl-PL"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547589"/>
            <a:ext cx="8640382" cy="5472608"/>
          </a:xfrm>
        </p:spPr>
        <p:txBody>
          <a:bodyPr>
            <a:normAutofit/>
          </a:bodyPr>
          <a:lstStyle/>
          <a:p>
            <a:pPr>
              <a:lnSpc>
                <a:spcPct val="120000"/>
              </a:lnSpc>
              <a:spcBef>
                <a:spcPts val="3000"/>
              </a:spcBef>
            </a:pPr>
            <a:r>
              <a:rPr lang="pl-PL" sz="1600" dirty="0"/>
              <a:t>Państwa członkowskie przygotowują, wspólnie z odpowiednimi władzami lokalnymi i regionalnymi z danych terytoriów, co najmniej jeden </a:t>
            </a:r>
            <a:r>
              <a:rPr lang="pl-PL" sz="1600" b="1" dirty="0">
                <a:highlight>
                  <a:srgbClr val="A6D3FF"/>
                </a:highlight>
              </a:rPr>
              <a:t>terytorialny plan sprawiedliwej transformacji</a:t>
            </a:r>
            <a:r>
              <a:rPr lang="pl-PL" sz="1600" dirty="0"/>
              <a:t> obejmujący dotknięte skutkami transformacji terytorium lub terytoria odpowiadające regionom </a:t>
            </a:r>
            <a:r>
              <a:rPr lang="pl-PL" sz="1600" b="1" dirty="0">
                <a:highlight>
                  <a:srgbClr val="A6D3FF"/>
                </a:highlight>
              </a:rPr>
              <a:t>na poziomie NUTS 3 albo części tych terytoriów</a:t>
            </a:r>
            <a:r>
              <a:rPr lang="pl-PL" sz="1600" dirty="0"/>
              <a:t>. Terytoria te to obszary najbardziej dotknięte negatywnymi skutkami gospodarczymi i społecznymi transformacji, w szczególności pod względem oczekiwanego przystosowywania się pracowników lub oczekiwanej utraty miejsc pracy przy produkcji i wykorzystania paliw kopalnych oraz pod względem potrzeb w zakresie przekształcenia procesów produkcyjnych w zakładach przemysłowych o najwyższej intensywności emisji gazów cieplarnianych. [art. 11]</a:t>
            </a:r>
          </a:p>
          <a:p>
            <a:pPr>
              <a:lnSpc>
                <a:spcPct val="120000"/>
              </a:lnSpc>
              <a:spcBef>
                <a:spcPts val="3000"/>
              </a:spcBef>
            </a:pPr>
            <a:r>
              <a:rPr lang="pl-PL" sz="1600" dirty="0"/>
              <a:t>Zasoby FST są programowane dla kategorii regionów, w których znajdują się dane terytoria, na podstawie terytorialnych planów sprawiedliwej transformacji zatwierdzonych przez Komisję jako część programu lub zmiana programu. Zaprogramowane zasoby przybierają formę co najmniej jednego specjalnego programu albo co najmniej jednego priorytetu w ramach programów. [art. 10]</a:t>
            </a:r>
          </a:p>
        </p:txBody>
      </p:sp>
      <p:sp>
        <p:nvSpPr>
          <p:cNvPr id="2" name="pole tekstowe 1">
            <a:extLst>
              <a:ext uri="{FF2B5EF4-FFF2-40B4-BE49-F238E27FC236}">
                <a16:creationId xmlns:a16="http://schemas.microsoft.com/office/drawing/2014/main" id="{854262B0-07FC-578D-6726-3DBB389E2214}"/>
              </a:ext>
            </a:extLst>
          </p:cNvPr>
          <p:cNvSpPr txBox="1"/>
          <p:nvPr/>
        </p:nvSpPr>
        <p:spPr>
          <a:xfrm>
            <a:off x="89322" y="7236221"/>
            <a:ext cx="4990469"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https://eur-lex.europa.eu/legal-content/PL/TXT/PDF/?uri=CELEX:32021R1056</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402191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467470"/>
            <a:ext cx="8640381" cy="504056"/>
          </a:xfrm>
        </p:spPr>
        <p:txBody>
          <a:bodyPr>
            <a:normAutofit/>
          </a:bodyPr>
          <a:lstStyle/>
          <a:p>
            <a:r>
              <a:rPr lang="pl-PL" dirty="0"/>
              <a:t>System programowania Funduszy Europejskich</a:t>
            </a:r>
            <a:endParaRPr lang="pl-PL" b="0" i="1" dirty="0"/>
          </a:p>
        </p:txBody>
      </p:sp>
      <p:sp>
        <p:nvSpPr>
          <p:cNvPr id="6" name="Owal 5">
            <a:extLst>
              <a:ext uri="{FF2B5EF4-FFF2-40B4-BE49-F238E27FC236}">
                <a16:creationId xmlns:a16="http://schemas.microsoft.com/office/drawing/2014/main" id="{78C18D00-96F0-B8F4-4193-6AE05C6F7A3C}"/>
              </a:ext>
            </a:extLst>
          </p:cNvPr>
          <p:cNvSpPr/>
          <p:nvPr/>
        </p:nvSpPr>
        <p:spPr>
          <a:xfrm>
            <a:off x="1114102" y="1475581"/>
            <a:ext cx="295232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latin typeface="Open Sans" panose="020B0606030504020204" pitchFamily="34" charset="0"/>
                <a:ea typeface="Open Sans" panose="020B0606030504020204" pitchFamily="34" charset="0"/>
                <a:cs typeface="Open Sans" panose="020B0606030504020204" pitchFamily="34" charset="0"/>
              </a:rPr>
              <a:t>Unijne ustalenia polityczne i strategie</a:t>
            </a:r>
          </a:p>
        </p:txBody>
      </p:sp>
      <p:sp>
        <p:nvSpPr>
          <p:cNvPr id="8" name="Owal 7">
            <a:extLst>
              <a:ext uri="{FF2B5EF4-FFF2-40B4-BE49-F238E27FC236}">
                <a16:creationId xmlns:a16="http://schemas.microsoft.com/office/drawing/2014/main" id="{F26D3D78-3863-EA9D-BC0D-A683D73B7896}"/>
              </a:ext>
            </a:extLst>
          </p:cNvPr>
          <p:cNvSpPr/>
          <p:nvPr/>
        </p:nvSpPr>
        <p:spPr>
          <a:xfrm>
            <a:off x="6730726" y="5652045"/>
            <a:ext cx="2952328" cy="1080120"/>
          </a:xfrm>
          <a:prstGeom prst="ellipse">
            <a:avLst/>
          </a:prstGeom>
          <a:solidFill>
            <a:srgbClr val="A6D3FF"/>
          </a:solidFill>
          <a:ln>
            <a:solidFill>
              <a:srgbClr val="00339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pl-PL"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Krajowe ustalenia polityczne i strategie</a:t>
            </a:r>
          </a:p>
        </p:txBody>
      </p:sp>
      <p:sp>
        <p:nvSpPr>
          <p:cNvPr id="9" name="Prostokąt: zaokrąglone rogi 8">
            <a:extLst>
              <a:ext uri="{FF2B5EF4-FFF2-40B4-BE49-F238E27FC236}">
                <a16:creationId xmlns:a16="http://schemas.microsoft.com/office/drawing/2014/main" id="{40E2AFD1-C09D-F04F-0E91-52E53A659717}"/>
              </a:ext>
            </a:extLst>
          </p:cNvPr>
          <p:cNvSpPr/>
          <p:nvPr/>
        </p:nvSpPr>
        <p:spPr>
          <a:xfrm>
            <a:off x="1222114" y="2817445"/>
            <a:ext cx="273630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latin typeface="Open Sans" panose="020B0606030504020204" pitchFamily="34" charset="0"/>
                <a:ea typeface="Open Sans" panose="020B0606030504020204" pitchFamily="34" charset="0"/>
                <a:cs typeface="Open Sans" panose="020B0606030504020204" pitchFamily="34" charset="0"/>
              </a:rPr>
              <a:t>Pakiet rozporządzeń</a:t>
            </a:r>
          </a:p>
        </p:txBody>
      </p:sp>
      <p:sp>
        <p:nvSpPr>
          <p:cNvPr id="10" name="Prostokąt: zaokrąglone rogi 9">
            <a:extLst>
              <a:ext uri="{FF2B5EF4-FFF2-40B4-BE49-F238E27FC236}">
                <a16:creationId xmlns:a16="http://schemas.microsoft.com/office/drawing/2014/main" id="{7BC71111-C690-FA0B-C2CF-DE6718D9856B}"/>
              </a:ext>
            </a:extLst>
          </p:cNvPr>
          <p:cNvSpPr/>
          <p:nvPr/>
        </p:nvSpPr>
        <p:spPr>
          <a:xfrm>
            <a:off x="6838738" y="4283893"/>
            <a:ext cx="2736304" cy="1152128"/>
          </a:xfrm>
          <a:prstGeom prst="roundRect">
            <a:avLst/>
          </a:prstGeom>
          <a:solidFill>
            <a:srgbClr val="A6D3FF"/>
          </a:solidFill>
          <a:ln>
            <a:solidFill>
              <a:srgbClr val="00339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pl-PL" sz="20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Umowa partnerstwa</a:t>
            </a:r>
          </a:p>
        </p:txBody>
      </p:sp>
      <p:sp>
        <p:nvSpPr>
          <p:cNvPr id="11" name="Strzałka: w prawo 10">
            <a:extLst>
              <a:ext uri="{FF2B5EF4-FFF2-40B4-BE49-F238E27FC236}">
                <a16:creationId xmlns:a16="http://schemas.microsoft.com/office/drawing/2014/main" id="{6656653C-22B5-272A-24D8-8A73A009094E}"/>
              </a:ext>
            </a:extLst>
          </p:cNvPr>
          <p:cNvSpPr/>
          <p:nvPr/>
        </p:nvSpPr>
        <p:spPr>
          <a:xfrm>
            <a:off x="1222114" y="4139877"/>
            <a:ext cx="3996444" cy="2376264"/>
          </a:xfrm>
          <a:prstGeom prst="rightArrow">
            <a:avLst>
              <a:gd name="adj1" fmla="val 7821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latin typeface="Open Sans" panose="020B0606030504020204" pitchFamily="34" charset="0"/>
                <a:ea typeface="Open Sans" panose="020B0606030504020204" pitchFamily="34" charset="0"/>
                <a:cs typeface="Open Sans" panose="020B0606030504020204" pitchFamily="34" charset="0"/>
              </a:rPr>
              <a:t>Planowana alokacja na kraje członkowskie oraz cele tematyczne / polityki</a:t>
            </a:r>
          </a:p>
        </p:txBody>
      </p:sp>
      <p:sp>
        <p:nvSpPr>
          <p:cNvPr id="12" name="Strzałka: w lewo 11">
            <a:extLst>
              <a:ext uri="{FF2B5EF4-FFF2-40B4-BE49-F238E27FC236}">
                <a16:creationId xmlns:a16="http://schemas.microsoft.com/office/drawing/2014/main" id="{B4CA741A-AE2F-4F61-C299-944B9982CC91}"/>
              </a:ext>
            </a:extLst>
          </p:cNvPr>
          <p:cNvSpPr/>
          <p:nvPr/>
        </p:nvSpPr>
        <p:spPr>
          <a:xfrm>
            <a:off x="5542594" y="1691605"/>
            <a:ext cx="3996444" cy="2376264"/>
          </a:xfrm>
          <a:prstGeom prst="leftArrow">
            <a:avLst>
              <a:gd name="adj1" fmla="val 78219"/>
              <a:gd name="adj2" fmla="val 50000"/>
            </a:avLst>
          </a:prstGeom>
          <a:solidFill>
            <a:srgbClr val="A6D3FF"/>
          </a:solidFill>
          <a:ln>
            <a:solidFill>
              <a:srgbClr val="00339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pl-PL"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Lista programów operacyjnych;</a:t>
            </a:r>
          </a:p>
          <a:p>
            <a:pPr algn="ctr"/>
            <a:r>
              <a:rPr lang="pl-PL"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planowana alokacja na programy, cele i priorytety / cele szczegółowe</a:t>
            </a:r>
          </a:p>
        </p:txBody>
      </p:sp>
      <p:cxnSp>
        <p:nvCxnSpPr>
          <p:cNvPr id="13" name="Łącznik prosty ze strzałką 12">
            <a:extLst>
              <a:ext uri="{FF2B5EF4-FFF2-40B4-BE49-F238E27FC236}">
                <a16:creationId xmlns:a16="http://schemas.microsoft.com/office/drawing/2014/main" id="{526FBFBB-9F82-586C-FCAA-B1BB1A4B7FCD}"/>
              </a:ext>
            </a:extLst>
          </p:cNvPr>
          <p:cNvCxnSpPr>
            <a:cxnSpLocks/>
            <a:stCxn id="6" idx="4"/>
            <a:endCxn id="9" idx="0"/>
          </p:cNvCxnSpPr>
          <p:nvPr/>
        </p:nvCxnSpPr>
        <p:spPr>
          <a:xfrm>
            <a:off x="2590266" y="2555701"/>
            <a:ext cx="0" cy="2617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a:extLst>
              <a:ext uri="{FF2B5EF4-FFF2-40B4-BE49-F238E27FC236}">
                <a16:creationId xmlns:a16="http://schemas.microsoft.com/office/drawing/2014/main" id="{A3184900-2BB3-9305-4C45-40437B14C188}"/>
              </a:ext>
            </a:extLst>
          </p:cNvPr>
          <p:cNvCxnSpPr>
            <a:stCxn id="9" idx="2"/>
          </p:cNvCxnSpPr>
          <p:nvPr/>
        </p:nvCxnSpPr>
        <p:spPr>
          <a:xfrm>
            <a:off x="2590266" y="3969573"/>
            <a:ext cx="0" cy="4583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a:extLst>
              <a:ext uri="{FF2B5EF4-FFF2-40B4-BE49-F238E27FC236}">
                <a16:creationId xmlns:a16="http://schemas.microsoft.com/office/drawing/2014/main" id="{79301BD7-62B2-F20C-0326-1FCC5552416A}"/>
              </a:ext>
            </a:extLst>
          </p:cNvPr>
          <p:cNvCxnSpPr>
            <a:stCxn id="8" idx="0"/>
            <a:endCxn id="10" idx="2"/>
          </p:cNvCxnSpPr>
          <p:nvPr/>
        </p:nvCxnSpPr>
        <p:spPr>
          <a:xfrm flipV="1">
            <a:off x="8206890" y="5436021"/>
            <a:ext cx="0" cy="216024"/>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16" name="Łącznik prosty ze strzałką 15">
            <a:extLst>
              <a:ext uri="{FF2B5EF4-FFF2-40B4-BE49-F238E27FC236}">
                <a16:creationId xmlns:a16="http://schemas.microsoft.com/office/drawing/2014/main" id="{9834F345-7AEC-DFC9-D06F-43E9055740FF}"/>
              </a:ext>
            </a:extLst>
          </p:cNvPr>
          <p:cNvCxnSpPr>
            <a:stCxn id="10" idx="0"/>
          </p:cNvCxnSpPr>
          <p:nvPr/>
        </p:nvCxnSpPr>
        <p:spPr>
          <a:xfrm flipV="1">
            <a:off x="8206890" y="3851845"/>
            <a:ext cx="0" cy="432048"/>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17" name="Strzałka: w lewo i w prawo 16">
            <a:extLst>
              <a:ext uri="{FF2B5EF4-FFF2-40B4-BE49-F238E27FC236}">
                <a16:creationId xmlns:a16="http://schemas.microsoft.com/office/drawing/2014/main" id="{BA15E475-E7E9-409A-AA16-61F45BDB846B}"/>
              </a:ext>
            </a:extLst>
          </p:cNvPr>
          <p:cNvSpPr/>
          <p:nvPr/>
        </p:nvSpPr>
        <p:spPr>
          <a:xfrm rot="18900000">
            <a:off x="4858518" y="3857590"/>
            <a:ext cx="1224136" cy="576709"/>
          </a:xfrm>
          <a:prstGeom prst="leftRightArrow">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l-PL" sz="16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9316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A00D8841-C865-AFFE-AF55-7214FDC1FD88}"/>
              </a:ext>
            </a:extLst>
          </p:cNvPr>
          <p:cNvPicPr>
            <a:picLocks noChangeAspect="1"/>
          </p:cNvPicPr>
          <p:nvPr/>
        </p:nvPicPr>
        <p:blipFill>
          <a:blip r:embed="rId2"/>
          <a:stretch>
            <a:fillRect/>
          </a:stretch>
        </p:blipFill>
        <p:spPr>
          <a:xfrm>
            <a:off x="1601490" y="652871"/>
            <a:ext cx="7488832" cy="6253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pole tekstowe 17">
            <a:extLst>
              <a:ext uri="{FF2B5EF4-FFF2-40B4-BE49-F238E27FC236}">
                <a16:creationId xmlns:a16="http://schemas.microsoft.com/office/drawing/2014/main" id="{DD886611-9A8B-18B8-D950-B175C4F65439}"/>
              </a:ext>
            </a:extLst>
          </p:cNvPr>
          <p:cNvSpPr txBox="1"/>
          <p:nvPr/>
        </p:nvSpPr>
        <p:spPr>
          <a:xfrm>
            <a:off x="89322" y="7236221"/>
            <a:ext cx="2794355"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3"/>
              </a:rPr>
              <a:t>https://www.funduszeeuropejskie.gov.pl/</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043884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611485"/>
            <a:ext cx="9072909" cy="504056"/>
          </a:xfrm>
        </p:spPr>
        <p:txBody>
          <a:bodyPr>
            <a:normAutofit/>
          </a:bodyPr>
          <a:lstStyle/>
          <a:p>
            <a:r>
              <a:rPr lang="pl-PL" dirty="0"/>
              <a:t>Krajowa Polityka Transformacji – idee i wdrażanie</a:t>
            </a:r>
            <a:endParaRPr lang="pl-PL"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6" y="1331565"/>
            <a:ext cx="9000519" cy="5616624"/>
          </a:xfrm>
        </p:spPr>
        <p:txBody>
          <a:bodyPr>
            <a:normAutofit/>
          </a:bodyPr>
          <a:lstStyle/>
          <a:p>
            <a:pPr>
              <a:lnSpc>
                <a:spcPct val="120000"/>
              </a:lnSpc>
              <a:spcBef>
                <a:spcPts val="1800"/>
              </a:spcBef>
            </a:pPr>
            <a:r>
              <a:rPr lang="pl-PL" sz="1600" dirty="0"/>
              <a:t>Strategie / polityki dziedzinowe (głównie Polityka energetyczna Polski do 2040 r.).</a:t>
            </a:r>
          </a:p>
          <a:p>
            <a:pPr>
              <a:lnSpc>
                <a:spcPct val="120000"/>
              </a:lnSpc>
              <a:spcBef>
                <a:spcPts val="1800"/>
              </a:spcBef>
            </a:pPr>
            <a:r>
              <a:rPr lang="pl-PL" sz="1600" dirty="0"/>
              <a:t>Umowy społeczne.</a:t>
            </a:r>
          </a:p>
          <a:p>
            <a:pPr>
              <a:lnSpc>
                <a:spcPct val="120000"/>
              </a:lnSpc>
              <a:spcBef>
                <a:spcPts val="1800"/>
              </a:spcBef>
            </a:pPr>
            <a:r>
              <a:rPr lang="pl-PL" sz="1600" dirty="0"/>
              <a:t>Odejście od koncepcji Krajowego Planu Sprawiedliwej Transformacji i Lokalnych Planów Sprawiedliwej Transformacji.</a:t>
            </a:r>
          </a:p>
          <a:p>
            <a:pPr>
              <a:lnSpc>
                <a:spcPct val="120000"/>
              </a:lnSpc>
              <a:spcBef>
                <a:spcPts val="1800"/>
              </a:spcBef>
            </a:pPr>
            <a:r>
              <a:rPr lang="pl-PL" sz="1600" b="1" dirty="0">
                <a:highlight>
                  <a:srgbClr val="A6D3FF"/>
                </a:highlight>
              </a:rPr>
              <a:t>Terytorialne Plany Sprawiedliwej Transformacji i finansowanie Funduszu Sprawiedliwej Transformacji wpisane w programy operacyjne </a:t>
            </a:r>
            <a:r>
              <a:rPr lang="pl-PL" sz="1600" dirty="0"/>
              <a:t>na poziomie regionalnym:</a:t>
            </a:r>
          </a:p>
          <a:p>
            <a:pPr lvl="1">
              <a:lnSpc>
                <a:spcPct val="120000"/>
              </a:lnSpc>
              <a:spcBef>
                <a:spcPts val="1800"/>
              </a:spcBef>
            </a:pPr>
            <a:r>
              <a:rPr lang="pl-PL" sz="1600" dirty="0"/>
              <a:t>Górny Śląsk, </a:t>
            </a:r>
          </a:p>
          <a:p>
            <a:pPr lvl="1">
              <a:lnSpc>
                <a:spcPct val="120000"/>
              </a:lnSpc>
              <a:spcBef>
                <a:spcPts val="1800"/>
              </a:spcBef>
            </a:pPr>
            <a:r>
              <a:rPr lang="pl-PL" sz="1600" dirty="0"/>
              <a:t>Małopolska Zachodnia</a:t>
            </a:r>
          </a:p>
          <a:p>
            <a:pPr lvl="1">
              <a:lnSpc>
                <a:spcPct val="120000"/>
              </a:lnSpc>
              <a:spcBef>
                <a:spcPts val="1800"/>
              </a:spcBef>
            </a:pPr>
            <a:r>
              <a:rPr lang="pl-PL" sz="1600" dirty="0"/>
              <a:t>Wielkopolska Wschodnia, </a:t>
            </a:r>
          </a:p>
          <a:p>
            <a:pPr lvl="1">
              <a:lnSpc>
                <a:spcPct val="120000"/>
              </a:lnSpc>
              <a:spcBef>
                <a:spcPts val="1800"/>
              </a:spcBef>
            </a:pPr>
            <a:r>
              <a:rPr lang="pl-PL" sz="1600" dirty="0"/>
              <a:t>region Bełchatowa,</a:t>
            </a:r>
          </a:p>
          <a:p>
            <a:pPr lvl="1">
              <a:lnSpc>
                <a:spcPct val="120000"/>
              </a:lnSpc>
              <a:spcBef>
                <a:spcPts val="1800"/>
              </a:spcBef>
            </a:pPr>
            <a:r>
              <a:rPr lang="pl-PL" sz="1600" dirty="0"/>
              <a:t>region Wałbrzycha.</a:t>
            </a:r>
          </a:p>
        </p:txBody>
      </p:sp>
      <p:sp>
        <p:nvSpPr>
          <p:cNvPr id="2" name="pole tekstowe 1">
            <a:extLst>
              <a:ext uri="{FF2B5EF4-FFF2-40B4-BE49-F238E27FC236}">
                <a16:creationId xmlns:a16="http://schemas.microsoft.com/office/drawing/2014/main" id="{854262B0-07FC-578D-6726-3DBB389E2214}"/>
              </a:ext>
            </a:extLst>
          </p:cNvPr>
          <p:cNvSpPr txBox="1"/>
          <p:nvPr/>
        </p:nvSpPr>
        <p:spPr>
          <a:xfrm>
            <a:off x="4265786" y="7082052"/>
            <a:ext cx="5984331"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https://ec.europa.eu/regional_policy/funding/just-transition-fund/just-transition-platform_en</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5" name="Obraz 4">
            <a:extLst>
              <a:ext uri="{FF2B5EF4-FFF2-40B4-BE49-F238E27FC236}">
                <a16:creationId xmlns:a16="http://schemas.microsoft.com/office/drawing/2014/main" id="{6FFFBCEC-5344-6317-153E-8A325A475FBD}"/>
              </a:ext>
            </a:extLst>
          </p:cNvPr>
          <p:cNvPicPr>
            <a:picLocks noChangeAspect="1"/>
          </p:cNvPicPr>
          <p:nvPr/>
        </p:nvPicPr>
        <p:blipFill rotWithShape="1">
          <a:blip r:embed="rId3"/>
          <a:srcRect t="20797"/>
          <a:stretch/>
        </p:blipFill>
        <p:spPr>
          <a:xfrm>
            <a:off x="5017344" y="4109913"/>
            <a:ext cx="4000970" cy="2889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49138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zaokrąglone rogi 8">
            <a:extLst>
              <a:ext uri="{FF2B5EF4-FFF2-40B4-BE49-F238E27FC236}">
                <a16:creationId xmlns:a16="http://schemas.microsoft.com/office/drawing/2014/main" id="{40E2AFD1-C09D-F04F-0E91-52E53A659717}"/>
              </a:ext>
            </a:extLst>
          </p:cNvPr>
          <p:cNvSpPr/>
          <p:nvPr/>
        </p:nvSpPr>
        <p:spPr>
          <a:xfrm>
            <a:off x="449362" y="590844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Strategia Rozwoju Województwa Śląskiego „Śląskie 2030”</a:t>
            </a:r>
          </a:p>
        </p:txBody>
      </p:sp>
      <p:sp>
        <p:nvSpPr>
          <p:cNvPr id="4" name="Prostokąt: zaokrąglone rogi 3">
            <a:extLst>
              <a:ext uri="{FF2B5EF4-FFF2-40B4-BE49-F238E27FC236}">
                <a16:creationId xmlns:a16="http://schemas.microsoft.com/office/drawing/2014/main" id="{64823481-0377-11CB-0C08-EF08341D4F98}"/>
              </a:ext>
            </a:extLst>
          </p:cNvPr>
          <p:cNvSpPr/>
          <p:nvPr/>
        </p:nvSpPr>
        <p:spPr>
          <a:xfrm>
            <a:off x="449362" y="416006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Fundusze Europejskie </a:t>
            </a:r>
          </a:p>
          <a:p>
            <a:pPr algn="ctr"/>
            <a:r>
              <a:rPr lang="pl-PL" sz="2000" b="1" dirty="0">
                <a:latin typeface="Open Sans" panose="020B0606030504020204" pitchFamily="34" charset="0"/>
                <a:ea typeface="Open Sans" panose="020B0606030504020204" pitchFamily="34" charset="0"/>
                <a:cs typeface="Open Sans" panose="020B0606030504020204" pitchFamily="34" charset="0"/>
              </a:rPr>
              <a:t>dla Śląskiego 2021-2027</a:t>
            </a:r>
          </a:p>
        </p:txBody>
      </p:sp>
      <p:sp>
        <p:nvSpPr>
          <p:cNvPr id="18" name="Tytuł 2">
            <a:extLst>
              <a:ext uri="{FF2B5EF4-FFF2-40B4-BE49-F238E27FC236}">
                <a16:creationId xmlns:a16="http://schemas.microsoft.com/office/drawing/2014/main" id="{BB06EA23-2340-2E3F-2563-8738EE65027F}"/>
              </a:ext>
            </a:extLst>
          </p:cNvPr>
          <p:cNvSpPr>
            <a:spLocks noGrp="1"/>
          </p:cNvSpPr>
          <p:nvPr>
            <p:ph type="title"/>
          </p:nvPr>
        </p:nvSpPr>
        <p:spPr>
          <a:xfrm>
            <a:off x="1025525" y="611485"/>
            <a:ext cx="9432949" cy="504056"/>
          </a:xfrm>
        </p:spPr>
        <p:txBody>
          <a:bodyPr>
            <a:normAutofit/>
          </a:bodyPr>
          <a:lstStyle/>
          <a:p>
            <a:r>
              <a:rPr lang="pl-PL" dirty="0"/>
              <a:t>Regionalna Polityka Transformacji – idee i wdrażanie</a:t>
            </a:r>
            <a:endParaRPr lang="pl-PL" b="0" i="1" dirty="0"/>
          </a:p>
        </p:txBody>
      </p:sp>
      <p:sp>
        <p:nvSpPr>
          <p:cNvPr id="19" name="Tytuł 2">
            <a:extLst>
              <a:ext uri="{FF2B5EF4-FFF2-40B4-BE49-F238E27FC236}">
                <a16:creationId xmlns:a16="http://schemas.microsoft.com/office/drawing/2014/main" id="{DB45315C-CB92-4663-9980-E28C23F3B434}"/>
              </a:ext>
            </a:extLst>
          </p:cNvPr>
          <p:cNvSpPr txBox="1">
            <a:spLocks/>
          </p:cNvSpPr>
          <p:nvPr/>
        </p:nvSpPr>
        <p:spPr>
          <a:xfrm>
            <a:off x="1025525" y="1115541"/>
            <a:ext cx="9432949" cy="504056"/>
          </a:xfrm>
          <a:prstGeom prst="rect">
            <a:avLst/>
          </a:prstGeom>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dirty="0">
                <a:solidFill>
                  <a:srgbClr val="A6D3FF"/>
                </a:solidFill>
              </a:rPr>
              <a:t>województwo śląskie</a:t>
            </a:r>
            <a:endParaRPr lang="pl-PL" b="0" i="1" dirty="0">
              <a:solidFill>
                <a:srgbClr val="A6D3FF"/>
              </a:solidFill>
            </a:endParaRPr>
          </a:p>
        </p:txBody>
      </p:sp>
      <p:sp>
        <p:nvSpPr>
          <p:cNvPr id="20" name="Prostokąt: zaokrąglone rogi 19">
            <a:extLst>
              <a:ext uri="{FF2B5EF4-FFF2-40B4-BE49-F238E27FC236}">
                <a16:creationId xmlns:a16="http://schemas.microsoft.com/office/drawing/2014/main" id="{ABA86598-5FF5-5AAB-0164-6107B2B85B26}"/>
              </a:ext>
            </a:extLst>
          </p:cNvPr>
          <p:cNvSpPr/>
          <p:nvPr/>
        </p:nvSpPr>
        <p:spPr>
          <a:xfrm>
            <a:off x="449362" y="241168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Terytorialny Plan Sprawiedliwej Transformacji Województwa Śląskiego 2030</a:t>
            </a:r>
          </a:p>
        </p:txBody>
      </p:sp>
      <p:cxnSp>
        <p:nvCxnSpPr>
          <p:cNvPr id="22" name="Łącznik prosty ze strzałką 21">
            <a:extLst>
              <a:ext uri="{FF2B5EF4-FFF2-40B4-BE49-F238E27FC236}">
                <a16:creationId xmlns:a16="http://schemas.microsoft.com/office/drawing/2014/main" id="{380F1ADA-A868-CC65-73DA-55F35D43E438}"/>
              </a:ext>
            </a:extLst>
          </p:cNvPr>
          <p:cNvCxnSpPr>
            <a:stCxn id="9" idx="0"/>
            <a:endCxn id="4" idx="2"/>
          </p:cNvCxnSpPr>
          <p:nvPr/>
        </p:nvCxnSpPr>
        <p:spPr>
          <a:xfrm flipV="1">
            <a:off x="2969642" y="531219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19F48279-76F7-1180-46F9-559DB645F98A}"/>
              </a:ext>
            </a:extLst>
          </p:cNvPr>
          <p:cNvCxnSpPr>
            <a:stCxn id="4" idx="0"/>
            <a:endCxn id="20" idx="2"/>
          </p:cNvCxnSpPr>
          <p:nvPr/>
        </p:nvCxnSpPr>
        <p:spPr>
          <a:xfrm flipV="1">
            <a:off x="2969642" y="356381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28" name="Grupa 27">
            <a:extLst>
              <a:ext uri="{FF2B5EF4-FFF2-40B4-BE49-F238E27FC236}">
                <a16:creationId xmlns:a16="http://schemas.microsoft.com/office/drawing/2014/main" id="{993E68CF-B13C-DF46-4BA8-81DC83E4E33D}"/>
              </a:ext>
            </a:extLst>
          </p:cNvPr>
          <p:cNvGrpSpPr/>
          <p:nvPr/>
        </p:nvGrpSpPr>
        <p:grpSpPr>
          <a:xfrm>
            <a:off x="6210002" y="1403030"/>
            <a:ext cx="3844390" cy="5590484"/>
            <a:chOff x="5775761" y="697807"/>
            <a:chExt cx="4716017" cy="6858000"/>
          </a:xfrm>
        </p:grpSpPr>
        <p:pic>
          <p:nvPicPr>
            <p:cNvPr id="25" name="Obraz 24" descr="Podgląd obrazu">
              <a:extLst>
                <a:ext uri="{FF2B5EF4-FFF2-40B4-BE49-F238E27FC236}">
                  <a16:creationId xmlns:a16="http://schemas.microsoft.com/office/drawing/2014/main" id="{012D8629-88B5-69F8-C9A8-1F9018CDFA35}"/>
                </a:ext>
              </a:extLst>
            </p:cNvPr>
            <p:cNvPicPr/>
            <p:nvPr/>
          </p:nvPicPr>
          <p:blipFill>
            <a:blip r:embed="rId2">
              <a:extLst>
                <a:ext uri="{28A0092B-C50C-407E-A947-70E740481C1C}">
                  <a14:useLocalDpi xmlns:a14="http://schemas.microsoft.com/office/drawing/2010/main" val="0"/>
                </a:ext>
              </a:extLst>
            </a:blip>
            <a:stretch>
              <a:fillRect/>
            </a:stretch>
          </p:blipFill>
          <p:spPr>
            <a:xfrm>
              <a:off x="5775761" y="697807"/>
              <a:ext cx="4716017" cy="6858000"/>
            </a:xfrm>
            <a:prstGeom prst="rect">
              <a:avLst/>
            </a:prstGeom>
          </p:spPr>
        </p:pic>
        <p:sp>
          <p:nvSpPr>
            <p:cNvPr id="26" name="Owal 25">
              <a:extLst>
                <a:ext uri="{FF2B5EF4-FFF2-40B4-BE49-F238E27FC236}">
                  <a16:creationId xmlns:a16="http://schemas.microsoft.com/office/drawing/2014/main" id="{C4853AD5-2168-F4AD-F855-52CD09ADD69D}"/>
                </a:ext>
              </a:extLst>
            </p:cNvPr>
            <p:cNvSpPr/>
            <p:nvPr/>
          </p:nvSpPr>
          <p:spPr>
            <a:xfrm>
              <a:off x="7088628" y="3253013"/>
              <a:ext cx="2232248" cy="1512168"/>
            </a:xfrm>
            <a:prstGeom prst="ellipse">
              <a:avLst/>
            </a:prstGeom>
            <a:noFill/>
            <a:ln w="76200"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pl-PL"/>
            </a:p>
          </p:txBody>
        </p:sp>
        <p:sp>
          <p:nvSpPr>
            <p:cNvPr id="27" name="Owal 26">
              <a:extLst>
                <a:ext uri="{FF2B5EF4-FFF2-40B4-BE49-F238E27FC236}">
                  <a16:creationId xmlns:a16="http://schemas.microsoft.com/office/drawing/2014/main" id="{E73BE71A-9493-3092-79AC-A0B0A2E7E06F}"/>
                </a:ext>
              </a:extLst>
            </p:cNvPr>
            <p:cNvSpPr/>
            <p:nvPr/>
          </p:nvSpPr>
          <p:spPr>
            <a:xfrm>
              <a:off x="6245834" y="4257623"/>
              <a:ext cx="1566428" cy="1368152"/>
            </a:xfrm>
            <a:prstGeom prst="ellipse">
              <a:avLst/>
            </a:prstGeom>
            <a:noFill/>
            <a:ln w="762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pl-PL"/>
            </a:p>
          </p:txBody>
        </p:sp>
      </p:grpSp>
      <p:sp>
        <p:nvSpPr>
          <p:cNvPr id="29" name="pole tekstowe 28">
            <a:extLst>
              <a:ext uri="{FF2B5EF4-FFF2-40B4-BE49-F238E27FC236}">
                <a16:creationId xmlns:a16="http://schemas.microsoft.com/office/drawing/2014/main" id="{87EDE662-D852-DCE5-CE30-3E14B5D85444}"/>
              </a:ext>
            </a:extLst>
          </p:cNvPr>
          <p:cNvSpPr txBox="1"/>
          <p:nvPr/>
        </p:nvSpPr>
        <p:spPr>
          <a:xfrm>
            <a:off x="6262134" y="6919705"/>
            <a:ext cx="3740126" cy="415498"/>
          </a:xfrm>
          <a:prstGeom prst="rect">
            <a:avLst/>
          </a:prstGeom>
          <a:noFill/>
        </p:spPr>
        <p:txBody>
          <a:bodyPr wrap="none" rtlCol="0">
            <a:spAutoFit/>
          </a:bodyPr>
          <a:lstStyle/>
          <a:p>
            <a:r>
              <a:rPr lang="pl-PL" sz="1050" b="1" dirty="0">
                <a:latin typeface="Open Sans" panose="020B0606030504020204" pitchFamily="34" charset="0"/>
                <a:ea typeface="Open Sans" panose="020B0606030504020204" pitchFamily="34" charset="0"/>
                <a:cs typeface="Open Sans" panose="020B0606030504020204" pitchFamily="34" charset="0"/>
              </a:rPr>
              <a:t>Miejsca zamieszkania pracujących w górnictwie</a:t>
            </a:r>
          </a:p>
          <a:p>
            <a:r>
              <a:rPr lang="pl-PL" sz="1050" dirty="0">
                <a:latin typeface="Open Sans" panose="020B0606030504020204" pitchFamily="34" charset="0"/>
                <a:ea typeface="Open Sans" panose="020B0606030504020204" pitchFamily="34" charset="0"/>
                <a:cs typeface="Open Sans" panose="020B0606030504020204" pitchFamily="34" charset="0"/>
              </a:rPr>
              <a:t>Strategia Rozwoju Województwa Śląskiego „Śląskie 2030”</a:t>
            </a:r>
          </a:p>
        </p:txBody>
      </p:sp>
    </p:spTree>
    <p:extLst>
      <p:ext uri="{BB962C8B-B14F-4D97-AF65-F5344CB8AC3E}">
        <p14:creationId xmlns:p14="http://schemas.microsoft.com/office/powerpoint/2010/main" val="146446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1025525" y="2435492"/>
            <a:ext cx="8640763" cy="1200329"/>
          </a:xfrm>
          <a:prstGeom prst="rect">
            <a:avLst/>
          </a:prstGeom>
          <a:noFill/>
        </p:spPr>
        <p:txBody>
          <a:bodyPr wrap="square" rtlCol="0">
            <a:spAutoFit/>
          </a:bodyPr>
          <a:lstStyle/>
          <a:p>
            <a:pPr algn="ctr"/>
            <a:r>
              <a:rPr lang="pl-PL" sz="72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Poznajmy się!</a:t>
            </a:r>
          </a:p>
        </p:txBody>
      </p:sp>
      <p:sp>
        <p:nvSpPr>
          <p:cNvPr id="9" name="pole tekstowe 8">
            <a:extLst>
              <a:ext uri="{FF2B5EF4-FFF2-40B4-BE49-F238E27FC236}">
                <a16:creationId xmlns:a16="http://schemas.microsoft.com/office/drawing/2014/main" id="{669FD983-6233-4263-40DC-F6B2AB9E5B8D}"/>
              </a:ext>
            </a:extLst>
          </p:cNvPr>
          <p:cNvSpPr txBox="1"/>
          <p:nvPr/>
        </p:nvSpPr>
        <p:spPr>
          <a:xfrm>
            <a:off x="1025426" y="4379708"/>
            <a:ext cx="8640763" cy="1232389"/>
          </a:xfrm>
          <a:prstGeom prst="rect">
            <a:avLst/>
          </a:prstGeom>
          <a:noFill/>
        </p:spPr>
        <p:txBody>
          <a:bodyPr wrap="square" rtlCol="0">
            <a:spAutoFit/>
          </a:bodyPr>
          <a:lstStyle/>
          <a:p>
            <a:pPr algn="ctr">
              <a:lnSpc>
                <a:spcPct val="120000"/>
              </a:lnSpc>
            </a:pPr>
            <a:r>
              <a:rPr lang="pl-PL" sz="3200" b="1" dirty="0">
                <a:latin typeface="Open Sans" panose="020B0606030504020204" pitchFamily="34" charset="0"/>
                <a:ea typeface="Open Sans" panose="020B0606030504020204" pitchFamily="34" charset="0"/>
                <a:cs typeface="Open Sans" panose="020B0606030504020204" pitchFamily="34" charset="0"/>
              </a:rPr>
              <a:t>Żebyśmy wspólnie mogli dziś wypracować coś pożytecznego dla każdego z nas.</a:t>
            </a:r>
          </a:p>
        </p:txBody>
      </p:sp>
    </p:spTree>
    <p:extLst>
      <p:ext uri="{BB962C8B-B14F-4D97-AF65-F5344CB8AC3E}">
        <p14:creationId xmlns:p14="http://schemas.microsoft.com/office/powerpoint/2010/main" val="1822876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zaokrąglone rogi 8">
            <a:extLst>
              <a:ext uri="{FF2B5EF4-FFF2-40B4-BE49-F238E27FC236}">
                <a16:creationId xmlns:a16="http://schemas.microsoft.com/office/drawing/2014/main" id="{40E2AFD1-C09D-F04F-0E91-52E53A659717}"/>
              </a:ext>
            </a:extLst>
          </p:cNvPr>
          <p:cNvSpPr/>
          <p:nvPr/>
        </p:nvSpPr>
        <p:spPr>
          <a:xfrm>
            <a:off x="449362" y="590844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Strategia Rozwoju Województwa Śląskiego „Śląskie 2030”</a:t>
            </a:r>
          </a:p>
        </p:txBody>
      </p:sp>
      <p:sp>
        <p:nvSpPr>
          <p:cNvPr id="4" name="Prostokąt: zaokrąglone rogi 3">
            <a:extLst>
              <a:ext uri="{FF2B5EF4-FFF2-40B4-BE49-F238E27FC236}">
                <a16:creationId xmlns:a16="http://schemas.microsoft.com/office/drawing/2014/main" id="{64823481-0377-11CB-0C08-EF08341D4F98}"/>
              </a:ext>
            </a:extLst>
          </p:cNvPr>
          <p:cNvSpPr/>
          <p:nvPr/>
        </p:nvSpPr>
        <p:spPr>
          <a:xfrm>
            <a:off x="449362" y="416006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Fundusze Europejskie </a:t>
            </a:r>
          </a:p>
          <a:p>
            <a:pPr algn="ctr"/>
            <a:r>
              <a:rPr lang="pl-PL" sz="2000" b="1" dirty="0">
                <a:latin typeface="Open Sans" panose="020B0606030504020204" pitchFamily="34" charset="0"/>
                <a:ea typeface="Open Sans" panose="020B0606030504020204" pitchFamily="34" charset="0"/>
                <a:cs typeface="Open Sans" panose="020B0606030504020204" pitchFamily="34" charset="0"/>
              </a:rPr>
              <a:t>dla Śląskiego 2021-2027</a:t>
            </a:r>
          </a:p>
        </p:txBody>
      </p:sp>
      <p:sp>
        <p:nvSpPr>
          <p:cNvPr id="18" name="Tytuł 2">
            <a:extLst>
              <a:ext uri="{FF2B5EF4-FFF2-40B4-BE49-F238E27FC236}">
                <a16:creationId xmlns:a16="http://schemas.microsoft.com/office/drawing/2014/main" id="{BB06EA23-2340-2E3F-2563-8738EE65027F}"/>
              </a:ext>
            </a:extLst>
          </p:cNvPr>
          <p:cNvSpPr>
            <a:spLocks noGrp="1"/>
          </p:cNvSpPr>
          <p:nvPr>
            <p:ph type="title"/>
          </p:nvPr>
        </p:nvSpPr>
        <p:spPr>
          <a:xfrm>
            <a:off x="1025525" y="611485"/>
            <a:ext cx="9432949" cy="504056"/>
          </a:xfrm>
        </p:spPr>
        <p:txBody>
          <a:bodyPr>
            <a:normAutofit/>
          </a:bodyPr>
          <a:lstStyle/>
          <a:p>
            <a:r>
              <a:rPr lang="pl-PL" dirty="0"/>
              <a:t>Regionalna Polityka Transformacji – idee i wdrażanie</a:t>
            </a:r>
            <a:endParaRPr lang="pl-PL" b="0" i="1" dirty="0"/>
          </a:p>
        </p:txBody>
      </p:sp>
      <p:sp>
        <p:nvSpPr>
          <p:cNvPr id="19" name="Tytuł 2">
            <a:extLst>
              <a:ext uri="{FF2B5EF4-FFF2-40B4-BE49-F238E27FC236}">
                <a16:creationId xmlns:a16="http://schemas.microsoft.com/office/drawing/2014/main" id="{DB45315C-CB92-4663-9980-E28C23F3B434}"/>
              </a:ext>
            </a:extLst>
          </p:cNvPr>
          <p:cNvSpPr txBox="1">
            <a:spLocks/>
          </p:cNvSpPr>
          <p:nvPr/>
        </p:nvSpPr>
        <p:spPr>
          <a:xfrm>
            <a:off x="1025525" y="1115541"/>
            <a:ext cx="9432949" cy="504056"/>
          </a:xfrm>
          <a:prstGeom prst="rect">
            <a:avLst/>
          </a:prstGeom>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dirty="0">
                <a:solidFill>
                  <a:srgbClr val="A6D3FF"/>
                </a:solidFill>
              </a:rPr>
              <a:t>województwo śląskie</a:t>
            </a:r>
            <a:endParaRPr lang="pl-PL" b="0" i="1" dirty="0">
              <a:solidFill>
                <a:srgbClr val="A6D3FF"/>
              </a:solidFill>
            </a:endParaRPr>
          </a:p>
        </p:txBody>
      </p:sp>
      <p:sp>
        <p:nvSpPr>
          <p:cNvPr id="20" name="Prostokąt: zaokrąglone rogi 19">
            <a:extLst>
              <a:ext uri="{FF2B5EF4-FFF2-40B4-BE49-F238E27FC236}">
                <a16:creationId xmlns:a16="http://schemas.microsoft.com/office/drawing/2014/main" id="{ABA86598-5FF5-5AAB-0164-6107B2B85B26}"/>
              </a:ext>
            </a:extLst>
          </p:cNvPr>
          <p:cNvSpPr/>
          <p:nvPr/>
        </p:nvSpPr>
        <p:spPr>
          <a:xfrm>
            <a:off x="449362" y="241168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Terytorialny Plan Sprawiedliwej Transformacji Województwa Śląskiego 2030</a:t>
            </a:r>
          </a:p>
        </p:txBody>
      </p:sp>
      <p:cxnSp>
        <p:nvCxnSpPr>
          <p:cNvPr id="22" name="Łącznik prosty ze strzałką 21">
            <a:extLst>
              <a:ext uri="{FF2B5EF4-FFF2-40B4-BE49-F238E27FC236}">
                <a16:creationId xmlns:a16="http://schemas.microsoft.com/office/drawing/2014/main" id="{380F1ADA-A868-CC65-73DA-55F35D43E438}"/>
              </a:ext>
            </a:extLst>
          </p:cNvPr>
          <p:cNvCxnSpPr>
            <a:stCxn id="9" idx="0"/>
            <a:endCxn id="4" idx="2"/>
          </p:cNvCxnSpPr>
          <p:nvPr/>
        </p:nvCxnSpPr>
        <p:spPr>
          <a:xfrm flipV="1">
            <a:off x="2969642" y="531219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19F48279-76F7-1180-46F9-559DB645F98A}"/>
              </a:ext>
            </a:extLst>
          </p:cNvPr>
          <p:cNvCxnSpPr>
            <a:stCxn id="4" idx="0"/>
            <a:endCxn id="20" idx="2"/>
          </p:cNvCxnSpPr>
          <p:nvPr/>
        </p:nvCxnSpPr>
        <p:spPr>
          <a:xfrm flipV="1">
            <a:off x="2969642" y="356381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pole tekstowe 28">
            <a:extLst>
              <a:ext uri="{FF2B5EF4-FFF2-40B4-BE49-F238E27FC236}">
                <a16:creationId xmlns:a16="http://schemas.microsoft.com/office/drawing/2014/main" id="{87EDE662-D852-DCE5-CE30-3E14B5D85444}"/>
              </a:ext>
            </a:extLst>
          </p:cNvPr>
          <p:cNvSpPr txBox="1"/>
          <p:nvPr/>
        </p:nvSpPr>
        <p:spPr>
          <a:xfrm>
            <a:off x="6262134" y="6919705"/>
            <a:ext cx="3740126" cy="415498"/>
          </a:xfrm>
          <a:prstGeom prst="rect">
            <a:avLst/>
          </a:prstGeom>
          <a:noFill/>
        </p:spPr>
        <p:txBody>
          <a:bodyPr wrap="none" rtlCol="0">
            <a:spAutoFit/>
          </a:bodyPr>
          <a:lstStyle/>
          <a:p>
            <a:r>
              <a:rPr lang="pl-PL" sz="1050" b="1" dirty="0">
                <a:latin typeface="Open Sans" panose="020B0606030504020204" pitchFamily="34" charset="0"/>
                <a:ea typeface="Open Sans" panose="020B0606030504020204" pitchFamily="34" charset="0"/>
                <a:cs typeface="Open Sans" panose="020B0606030504020204" pitchFamily="34" charset="0"/>
              </a:rPr>
              <a:t>OSI – gminy w transformacji górniczej</a:t>
            </a:r>
          </a:p>
          <a:p>
            <a:r>
              <a:rPr lang="pl-PL" sz="1050" dirty="0">
                <a:latin typeface="Open Sans" panose="020B0606030504020204" pitchFamily="34" charset="0"/>
                <a:ea typeface="Open Sans" panose="020B0606030504020204" pitchFamily="34" charset="0"/>
                <a:cs typeface="Open Sans" panose="020B0606030504020204" pitchFamily="34" charset="0"/>
              </a:rPr>
              <a:t>Strategia Rozwoju Województwa Śląskiego „Śląskie 2030”</a:t>
            </a:r>
          </a:p>
        </p:txBody>
      </p:sp>
      <p:pic>
        <p:nvPicPr>
          <p:cNvPr id="3" name="Obraz 2">
            <a:extLst>
              <a:ext uri="{FF2B5EF4-FFF2-40B4-BE49-F238E27FC236}">
                <a16:creationId xmlns:a16="http://schemas.microsoft.com/office/drawing/2014/main" id="{05A04DB3-CDB9-CBE1-FBDD-E1C5B6B02A9F}"/>
              </a:ext>
            </a:extLst>
          </p:cNvPr>
          <p:cNvPicPr>
            <a:picLocks noChangeAspect="1"/>
          </p:cNvPicPr>
          <p:nvPr/>
        </p:nvPicPr>
        <p:blipFill>
          <a:blip r:embed="rId2"/>
          <a:stretch>
            <a:fillRect/>
          </a:stretch>
        </p:blipFill>
        <p:spPr>
          <a:xfrm>
            <a:off x="6105362" y="1367569"/>
            <a:ext cx="4053670" cy="5439540"/>
          </a:xfrm>
          <a:prstGeom prst="rect">
            <a:avLst/>
          </a:prstGeom>
        </p:spPr>
      </p:pic>
      <p:sp>
        <p:nvSpPr>
          <p:cNvPr id="5" name="Symbol zastępczy zawartości 6">
            <a:extLst>
              <a:ext uri="{FF2B5EF4-FFF2-40B4-BE49-F238E27FC236}">
                <a16:creationId xmlns:a16="http://schemas.microsoft.com/office/drawing/2014/main" id="{F7BC3559-B60D-5B1B-D65C-0FEDE07D0D60}"/>
              </a:ext>
            </a:extLst>
          </p:cNvPr>
          <p:cNvSpPr>
            <a:spLocks noGrp="1"/>
          </p:cNvSpPr>
          <p:nvPr>
            <p:ph idx="1"/>
          </p:nvPr>
        </p:nvSpPr>
        <p:spPr>
          <a:xfrm>
            <a:off x="6105362" y="1927817"/>
            <a:ext cx="2696928" cy="1224136"/>
          </a:xfrm>
          <a:solidFill>
            <a:schemeClr val="accent2"/>
          </a:solidFill>
        </p:spPr>
        <p:txBody>
          <a:bodyPr>
            <a:normAutofit/>
          </a:bodyPr>
          <a:lstStyle/>
          <a:p>
            <a:pPr marL="354013" indent="-250825">
              <a:lnSpc>
                <a:spcPct val="120000"/>
              </a:lnSpc>
              <a:spcBef>
                <a:spcPts val="600"/>
              </a:spcBef>
              <a:spcAft>
                <a:spcPts val="600"/>
              </a:spcAft>
            </a:pPr>
            <a:r>
              <a:rPr lang="pl-PL" sz="1600" b="1" dirty="0"/>
              <a:t>Wymiar społeczny</a:t>
            </a:r>
          </a:p>
          <a:p>
            <a:pPr marL="354013" indent="-250825">
              <a:lnSpc>
                <a:spcPct val="120000"/>
              </a:lnSpc>
              <a:spcBef>
                <a:spcPts val="600"/>
              </a:spcBef>
              <a:spcAft>
                <a:spcPts val="600"/>
              </a:spcAft>
            </a:pPr>
            <a:r>
              <a:rPr lang="pl-PL" sz="1600" b="1" dirty="0"/>
              <a:t>Wymiar gospodarczy</a:t>
            </a:r>
          </a:p>
          <a:p>
            <a:pPr marL="354013" indent="-250825">
              <a:lnSpc>
                <a:spcPct val="120000"/>
              </a:lnSpc>
              <a:spcBef>
                <a:spcPts val="600"/>
              </a:spcBef>
              <a:spcAft>
                <a:spcPts val="600"/>
              </a:spcAft>
            </a:pPr>
            <a:r>
              <a:rPr lang="pl-PL" sz="1600" b="1" dirty="0"/>
              <a:t>Wymiar przestrzenny</a:t>
            </a:r>
          </a:p>
        </p:txBody>
      </p:sp>
    </p:spTree>
    <p:extLst>
      <p:ext uri="{BB962C8B-B14F-4D97-AF65-F5344CB8AC3E}">
        <p14:creationId xmlns:p14="http://schemas.microsoft.com/office/powerpoint/2010/main" val="2974958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zaokrąglone rogi 8">
            <a:extLst>
              <a:ext uri="{FF2B5EF4-FFF2-40B4-BE49-F238E27FC236}">
                <a16:creationId xmlns:a16="http://schemas.microsoft.com/office/drawing/2014/main" id="{40E2AFD1-C09D-F04F-0E91-52E53A659717}"/>
              </a:ext>
            </a:extLst>
          </p:cNvPr>
          <p:cNvSpPr/>
          <p:nvPr/>
        </p:nvSpPr>
        <p:spPr>
          <a:xfrm>
            <a:off x="449362" y="590844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Strategia Rozwoju Województwa Śląskiego „Śląskie 2030”</a:t>
            </a:r>
          </a:p>
        </p:txBody>
      </p:sp>
      <p:sp>
        <p:nvSpPr>
          <p:cNvPr id="4" name="Prostokąt: zaokrąglone rogi 3">
            <a:extLst>
              <a:ext uri="{FF2B5EF4-FFF2-40B4-BE49-F238E27FC236}">
                <a16:creationId xmlns:a16="http://schemas.microsoft.com/office/drawing/2014/main" id="{64823481-0377-11CB-0C08-EF08341D4F98}"/>
              </a:ext>
            </a:extLst>
          </p:cNvPr>
          <p:cNvSpPr/>
          <p:nvPr/>
        </p:nvSpPr>
        <p:spPr>
          <a:xfrm>
            <a:off x="449362" y="416006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Fundusze Europejskie </a:t>
            </a:r>
          </a:p>
          <a:p>
            <a:pPr algn="ctr"/>
            <a:r>
              <a:rPr lang="pl-PL" sz="2000" b="1" dirty="0">
                <a:latin typeface="Open Sans" panose="020B0606030504020204" pitchFamily="34" charset="0"/>
                <a:ea typeface="Open Sans" panose="020B0606030504020204" pitchFamily="34" charset="0"/>
                <a:cs typeface="Open Sans" panose="020B0606030504020204" pitchFamily="34" charset="0"/>
              </a:rPr>
              <a:t>dla Śląskiego 2021-2027</a:t>
            </a:r>
          </a:p>
        </p:txBody>
      </p:sp>
      <p:sp>
        <p:nvSpPr>
          <p:cNvPr id="18" name="Tytuł 2">
            <a:extLst>
              <a:ext uri="{FF2B5EF4-FFF2-40B4-BE49-F238E27FC236}">
                <a16:creationId xmlns:a16="http://schemas.microsoft.com/office/drawing/2014/main" id="{BB06EA23-2340-2E3F-2563-8738EE65027F}"/>
              </a:ext>
            </a:extLst>
          </p:cNvPr>
          <p:cNvSpPr>
            <a:spLocks noGrp="1"/>
          </p:cNvSpPr>
          <p:nvPr>
            <p:ph type="title"/>
          </p:nvPr>
        </p:nvSpPr>
        <p:spPr>
          <a:xfrm>
            <a:off x="1025525" y="611485"/>
            <a:ext cx="9432949" cy="504056"/>
          </a:xfrm>
        </p:spPr>
        <p:txBody>
          <a:bodyPr>
            <a:normAutofit/>
          </a:bodyPr>
          <a:lstStyle/>
          <a:p>
            <a:r>
              <a:rPr lang="pl-PL" dirty="0"/>
              <a:t>Regionalna Polityka Transformacji – idee i wdrażanie</a:t>
            </a:r>
            <a:endParaRPr lang="pl-PL" b="0" i="1" dirty="0"/>
          </a:p>
        </p:txBody>
      </p:sp>
      <p:sp>
        <p:nvSpPr>
          <p:cNvPr id="19" name="Tytuł 2">
            <a:extLst>
              <a:ext uri="{FF2B5EF4-FFF2-40B4-BE49-F238E27FC236}">
                <a16:creationId xmlns:a16="http://schemas.microsoft.com/office/drawing/2014/main" id="{DB45315C-CB92-4663-9980-E28C23F3B434}"/>
              </a:ext>
            </a:extLst>
          </p:cNvPr>
          <p:cNvSpPr txBox="1">
            <a:spLocks/>
          </p:cNvSpPr>
          <p:nvPr/>
        </p:nvSpPr>
        <p:spPr>
          <a:xfrm>
            <a:off x="1025525" y="1115541"/>
            <a:ext cx="9432949" cy="504056"/>
          </a:xfrm>
          <a:prstGeom prst="rect">
            <a:avLst/>
          </a:prstGeom>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dirty="0">
                <a:solidFill>
                  <a:srgbClr val="A6D3FF"/>
                </a:solidFill>
              </a:rPr>
              <a:t>województwo śląskie</a:t>
            </a:r>
            <a:endParaRPr lang="pl-PL" b="0" i="1" dirty="0">
              <a:solidFill>
                <a:srgbClr val="A6D3FF"/>
              </a:solidFill>
            </a:endParaRPr>
          </a:p>
        </p:txBody>
      </p:sp>
      <p:sp>
        <p:nvSpPr>
          <p:cNvPr id="20" name="Prostokąt: zaokrąglone rogi 19">
            <a:extLst>
              <a:ext uri="{FF2B5EF4-FFF2-40B4-BE49-F238E27FC236}">
                <a16:creationId xmlns:a16="http://schemas.microsoft.com/office/drawing/2014/main" id="{ABA86598-5FF5-5AAB-0164-6107B2B85B26}"/>
              </a:ext>
            </a:extLst>
          </p:cNvPr>
          <p:cNvSpPr/>
          <p:nvPr/>
        </p:nvSpPr>
        <p:spPr>
          <a:xfrm>
            <a:off x="449362" y="241168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Terytorialny Plan Sprawiedliwej Transformacji Województwa Śląskiego 2030</a:t>
            </a:r>
          </a:p>
        </p:txBody>
      </p:sp>
      <p:cxnSp>
        <p:nvCxnSpPr>
          <p:cNvPr id="22" name="Łącznik prosty ze strzałką 21">
            <a:extLst>
              <a:ext uri="{FF2B5EF4-FFF2-40B4-BE49-F238E27FC236}">
                <a16:creationId xmlns:a16="http://schemas.microsoft.com/office/drawing/2014/main" id="{380F1ADA-A868-CC65-73DA-55F35D43E438}"/>
              </a:ext>
            </a:extLst>
          </p:cNvPr>
          <p:cNvCxnSpPr>
            <a:stCxn id="9" idx="0"/>
            <a:endCxn id="4" idx="2"/>
          </p:cNvCxnSpPr>
          <p:nvPr/>
        </p:nvCxnSpPr>
        <p:spPr>
          <a:xfrm flipV="1">
            <a:off x="2969642" y="531219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19F48279-76F7-1180-46F9-559DB645F98A}"/>
              </a:ext>
            </a:extLst>
          </p:cNvPr>
          <p:cNvCxnSpPr>
            <a:stCxn id="4" idx="0"/>
            <a:endCxn id="20" idx="2"/>
          </p:cNvCxnSpPr>
          <p:nvPr/>
        </p:nvCxnSpPr>
        <p:spPr>
          <a:xfrm flipV="1">
            <a:off x="2969642" y="356381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Prostokąt: zaokrąglone rogi 6">
            <a:extLst>
              <a:ext uri="{FF2B5EF4-FFF2-40B4-BE49-F238E27FC236}">
                <a16:creationId xmlns:a16="http://schemas.microsoft.com/office/drawing/2014/main" id="{FDE0B0AA-1312-CD28-EC86-222B9EA20D6B}"/>
              </a:ext>
            </a:extLst>
          </p:cNvPr>
          <p:cNvSpPr/>
          <p:nvPr/>
        </p:nvSpPr>
        <p:spPr>
          <a:xfrm>
            <a:off x="6137994" y="1907628"/>
            <a:ext cx="3888431" cy="5040561"/>
          </a:xfrm>
          <a:prstGeom prst="roundRect">
            <a:avLst/>
          </a:prstGeom>
          <a:solidFill>
            <a:srgbClr val="A6D3FF"/>
          </a:solidFill>
          <a:ln>
            <a:solidFill>
              <a:srgbClr val="00339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20000"/>
              </a:lnSpc>
            </a:pPr>
            <a:r>
              <a:rPr lang="pl-PL" sz="1600" b="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Priorytet X</a:t>
            </a:r>
          </a:p>
          <a:p>
            <a:pPr algn="ctr">
              <a:lnSpc>
                <a:spcPct val="120000"/>
              </a:lnSpc>
            </a:pPr>
            <a:r>
              <a:rPr lang="pl-PL" sz="1600" b="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Fundusze Europejskie na transformację</a:t>
            </a:r>
          </a:p>
          <a:p>
            <a:pPr algn="ctr">
              <a:lnSpc>
                <a:spcPct val="120000"/>
              </a:lnSpc>
            </a:pPr>
            <a:endParaRPr lang="pl-PL"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20000"/>
              </a:lnSpc>
            </a:pPr>
            <a:r>
              <a:rPr lang="pl-PL"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Cel szczegółowy:</a:t>
            </a:r>
          </a:p>
          <a:p>
            <a:pPr algn="ctr">
              <a:lnSpc>
                <a:spcPct val="120000"/>
              </a:lnSpc>
            </a:pPr>
            <a:r>
              <a:rPr lang="pl-PL"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Umożliwienie regionom i ludności łagodzenia wpływających na społeczeństwo, zatrudnienie, gospodarkę i środowisko</a:t>
            </a:r>
          </a:p>
          <a:p>
            <a:pPr algn="ctr">
              <a:lnSpc>
                <a:spcPct val="120000"/>
              </a:lnSpc>
            </a:pPr>
            <a:r>
              <a:rPr lang="pl-PL"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skutków transformacji w kierunku osiągnięcia celów Unii na rok 2030 w dziedzinie energii i klimatu oraz w kierunku neutralnej dla klimatu gospodarki Unii</a:t>
            </a:r>
          </a:p>
          <a:p>
            <a:pPr algn="ctr">
              <a:lnSpc>
                <a:spcPct val="120000"/>
              </a:lnSpc>
            </a:pPr>
            <a:r>
              <a:rPr lang="pl-PL"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do roku 2050 w oparciu o porozumienie paryskie (FST)</a:t>
            </a:r>
          </a:p>
        </p:txBody>
      </p:sp>
      <p:sp>
        <p:nvSpPr>
          <p:cNvPr id="8" name="Strzałka: w prawo 7">
            <a:extLst>
              <a:ext uri="{FF2B5EF4-FFF2-40B4-BE49-F238E27FC236}">
                <a16:creationId xmlns:a16="http://schemas.microsoft.com/office/drawing/2014/main" id="{C32191B0-8093-CF18-9557-F695BADA52E6}"/>
              </a:ext>
            </a:extLst>
          </p:cNvPr>
          <p:cNvSpPr/>
          <p:nvPr/>
        </p:nvSpPr>
        <p:spPr>
          <a:xfrm>
            <a:off x="5129882" y="4160065"/>
            <a:ext cx="1224136" cy="1152128"/>
          </a:xfrm>
          <a:prstGeom prst="rightArrow">
            <a:avLst/>
          </a:prstGeom>
          <a:ln w="28575">
            <a:solidFill>
              <a:srgbClr val="A6D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64887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zaokrąglone rogi 8">
            <a:extLst>
              <a:ext uri="{FF2B5EF4-FFF2-40B4-BE49-F238E27FC236}">
                <a16:creationId xmlns:a16="http://schemas.microsoft.com/office/drawing/2014/main" id="{40E2AFD1-C09D-F04F-0E91-52E53A659717}"/>
              </a:ext>
            </a:extLst>
          </p:cNvPr>
          <p:cNvSpPr/>
          <p:nvPr/>
        </p:nvSpPr>
        <p:spPr>
          <a:xfrm>
            <a:off x="449362" y="590844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Strategia Rozwoju Województwa Śląskiego „Śląskie 2030”</a:t>
            </a:r>
          </a:p>
        </p:txBody>
      </p:sp>
      <p:sp>
        <p:nvSpPr>
          <p:cNvPr id="4" name="Prostokąt: zaokrąglone rogi 3">
            <a:extLst>
              <a:ext uri="{FF2B5EF4-FFF2-40B4-BE49-F238E27FC236}">
                <a16:creationId xmlns:a16="http://schemas.microsoft.com/office/drawing/2014/main" id="{64823481-0377-11CB-0C08-EF08341D4F98}"/>
              </a:ext>
            </a:extLst>
          </p:cNvPr>
          <p:cNvSpPr/>
          <p:nvPr/>
        </p:nvSpPr>
        <p:spPr>
          <a:xfrm>
            <a:off x="449362" y="416006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Fundusze Europejskie </a:t>
            </a:r>
          </a:p>
          <a:p>
            <a:pPr algn="ctr"/>
            <a:r>
              <a:rPr lang="pl-PL" sz="2000" b="1" dirty="0">
                <a:latin typeface="Open Sans" panose="020B0606030504020204" pitchFamily="34" charset="0"/>
                <a:ea typeface="Open Sans" panose="020B0606030504020204" pitchFamily="34" charset="0"/>
                <a:cs typeface="Open Sans" panose="020B0606030504020204" pitchFamily="34" charset="0"/>
              </a:rPr>
              <a:t>dla Śląskiego 2021-2027</a:t>
            </a:r>
          </a:p>
        </p:txBody>
      </p:sp>
      <p:sp>
        <p:nvSpPr>
          <p:cNvPr id="18" name="Tytuł 2">
            <a:extLst>
              <a:ext uri="{FF2B5EF4-FFF2-40B4-BE49-F238E27FC236}">
                <a16:creationId xmlns:a16="http://schemas.microsoft.com/office/drawing/2014/main" id="{BB06EA23-2340-2E3F-2563-8738EE65027F}"/>
              </a:ext>
            </a:extLst>
          </p:cNvPr>
          <p:cNvSpPr>
            <a:spLocks noGrp="1"/>
          </p:cNvSpPr>
          <p:nvPr>
            <p:ph type="title"/>
          </p:nvPr>
        </p:nvSpPr>
        <p:spPr>
          <a:xfrm>
            <a:off x="1025525" y="611485"/>
            <a:ext cx="9432949" cy="504056"/>
          </a:xfrm>
        </p:spPr>
        <p:txBody>
          <a:bodyPr>
            <a:normAutofit/>
          </a:bodyPr>
          <a:lstStyle/>
          <a:p>
            <a:r>
              <a:rPr lang="pl-PL" dirty="0"/>
              <a:t>Regionalna Polityka Transformacji – idee i wdrażanie</a:t>
            </a:r>
            <a:endParaRPr lang="pl-PL" b="0" i="1" dirty="0"/>
          </a:p>
        </p:txBody>
      </p:sp>
      <p:sp>
        <p:nvSpPr>
          <p:cNvPr id="19" name="Tytuł 2">
            <a:extLst>
              <a:ext uri="{FF2B5EF4-FFF2-40B4-BE49-F238E27FC236}">
                <a16:creationId xmlns:a16="http://schemas.microsoft.com/office/drawing/2014/main" id="{DB45315C-CB92-4663-9980-E28C23F3B434}"/>
              </a:ext>
            </a:extLst>
          </p:cNvPr>
          <p:cNvSpPr txBox="1">
            <a:spLocks/>
          </p:cNvSpPr>
          <p:nvPr/>
        </p:nvSpPr>
        <p:spPr>
          <a:xfrm>
            <a:off x="1025525" y="1115541"/>
            <a:ext cx="9432949" cy="504056"/>
          </a:xfrm>
          <a:prstGeom prst="rect">
            <a:avLst/>
          </a:prstGeom>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dirty="0">
                <a:solidFill>
                  <a:srgbClr val="A6D3FF"/>
                </a:solidFill>
              </a:rPr>
              <a:t>województwo śląskie</a:t>
            </a:r>
            <a:endParaRPr lang="pl-PL" b="0" i="1" dirty="0">
              <a:solidFill>
                <a:srgbClr val="A6D3FF"/>
              </a:solidFill>
            </a:endParaRPr>
          </a:p>
        </p:txBody>
      </p:sp>
      <p:sp>
        <p:nvSpPr>
          <p:cNvPr id="20" name="Prostokąt: zaokrąglone rogi 19">
            <a:extLst>
              <a:ext uri="{FF2B5EF4-FFF2-40B4-BE49-F238E27FC236}">
                <a16:creationId xmlns:a16="http://schemas.microsoft.com/office/drawing/2014/main" id="{ABA86598-5FF5-5AAB-0164-6107B2B85B26}"/>
              </a:ext>
            </a:extLst>
          </p:cNvPr>
          <p:cNvSpPr/>
          <p:nvPr/>
        </p:nvSpPr>
        <p:spPr>
          <a:xfrm>
            <a:off x="449362" y="241168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Terytorialny Plan Sprawiedliwej Transformacji Województwa Śląskiego 2030</a:t>
            </a:r>
          </a:p>
        </p:txBody>
      </p:sp>
      <p:cxnSp>
        <p:nvCxnSpPr>
          <p:cNvPr id="22" name="Łącznik prosty ze strzałką 21">
            <a:extLst>
              <a:ext uri="{FF2B5EF4-FFF2-40B4-BE49-F238E27FC236}">
                <a16:creationId xmlns:a16="http://schemas.microsoft.com/office/drawing/2014/main" id="{380F1ADA-A868-CC65-73DA-55F35D43E438}"/>
              </a:ext>
            </a:extLst>
          </p:cNvPr>
          <p:cNvCxnSpPr>
            <a:stCxn id="9" idx="0"/>
            <a:endCxn id="4" idx="2"/>
          </p:cNvCxnSpPr>
          <p:nvPr/>
        </p:nvCxnSpPr>
        <p:spPr>
          <a:xfrm flipV="1">
            <a:off x="2969642" y="531219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19F48279-76F7-1180-46F9-559DB645F98A}"/>
              </a:ext>
            </a:extLst>
          </p:cNvPr>
          <p:cNvCxnSpPr>
            <a:stCxn id="4" idx="0"/>
            <a:endCxn id="20" idx="2"/>
          </p:cNvCxnSpPr>
          <p:nvPr/>
        </p:nvCxnSpPr>
        <p:spPr>
          <a:xfrm flipV="1">
            <a:off x="2969642" y="356381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Prostokąt: zaokrąglone rogi 6">
            <a:extLst>
              <a:ext uri="{FF2B5EF4-FFF2-40B4-BE49-F238E27FC236}">
                <a16:creationId xmlns:a16="http://schemas.microsoft.com/office/drawing/2014/main" id="{FDE0B0AA-1312-CD28-EC86-222B9EA20D6B}"/>
              </a:ext>
            </a:extLst>
          </p:cNvPr>
          <p:cNvSpPr/>
          <p:nvPr/>
        </p:nvSpPr>
        <p:spPr>
          <a:xfrm>
            <a:off x="6137994" y="1907628"/>
            <a:ext cx="3888431" cy="5040561"/>
          </a:xfrm>
          <a:prstGeom prst="roundRect">
            <a:avLst/>
          </a:prstGeom>
          <a:solidFill>
            <a:srgbClr val="A6D3FF"/>
          </a:solidFill>
          <a:ln>
            <a:solidFill>
              <a:srgbClr val="00339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20000"/>
              </a:lnSpc>
            </a:pPr>
            <a:r>
              <a:rPr lang="pl-PL" sz="1600" b="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Cel główny TPST:</a:t>
            </a:r>
          </a:p>
          <a:p>
            <a:pPr algn="ctr">
              <a:lnSpc>
                <a:spcPct val="120000"/>
              </a:lnSpc>
            </a:pPr>
            <a:endParaRPr lang="pl-PL"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20000"/>
              </a:lnSpc>
            </a:pPr>
            <a:r>
              <a:rPr lang="pl-PL"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Sprawiedliwa i efektywna transformacja podregionów górniczych w kierunku zielonej, cyfrowej</a:t>
            </a:r>
          </a:p>
          <a:p>
            <a:pPr algn="ctr">
              <a:lnSpc>
                <a:spcPct val="120000"/>
              </a:lnSpc>
            </a:pPr>
            <a:r>
              <a:rPr lang="pl-PL"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gospodarki, zapewniająca wysoką jakość życia mieszkańców w czystym środowisku.</a:t>
            </a:r>
          </a:p>
        </p:txBody>
      </p:sp>
      <p:sp>
        <p:nvSpPr>
          <p:cNvPr id="8" name="Strzałka: w prawo 7">
            <a:extLst>
              <a:ext uri="{FF2B5EF4-FFF2-40B4-BE49-F238E27FC236}">
                <a16:creationId xmlns:a16="http://schemas.microsoft.com/office/drawing/2014/main" id="{C32191B0-8093-CF18-9557-F695BADA52E6}"/>
              </a:ext>
            </a:extLst>
          </p:cNvPr>
          <p:cNvSpPr/>
          <p:nvPr/>
        </p:nvSpPr>
        <p:spPr>
          <a:xfrm>
            <a:off x="5129931" y="2411685"/>
            <a:ext cx="1224136" cy="1152128"/>
          </a:xfrm>
          <a:prstGeom prst="rightArrow">
            <a:avLst/>
          </a:prstGeom>
          <a:ln w="28575">
            <a:solidFill>
              <a:srgbClr val="A6D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677363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zaokrąglone rogi 8">
            <a:extLst>
              <a:ext uri="{FF2B5EF4-FFF2-40B4-BE49-F238E27FC236}">
                <a16:creationId xmlns:a16="http://schemas.microsoft.com/office/drawing/2014/main" id="{40E2AFD1-C09D-F04F-0E91-52E53A659717}"/>
              </a:ext>
            </a:extLst>
          </p:cNvPr>
          <p:cNvSpPr/>
          <p:nvPr/>
        </p:nvSpPr>
        <p:spPr>
          <a:xfrm>
            <a:off x="449362" y="590844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Strategia Rozwoju Województwa Śląskiego „Śląskie 2030”</a:t>
            </a:r>
          </a:p>
        </p:txBody>
      </p:sp>
      <p:sp>
        <p:nvSpPr>
          <p:cNvPr id="4" name="Prostokąt: zaokrąglone rogi 3">
            <a:extLst>
              <a:ext uri="{FF2B5EF4-FFF2-40B4-BE49-F238E27FC236}">
                <a16:creationId xmlns:a16="http://schemas.microsoft.com/office/drawing/2014/main" id="{64823481-0377-11CB-0C08-EF08341D4F98}"/>
              </a:ext>
            </a:extLst>
          </p:cNvPr>
          <p:cNvSpPr/>
          <p:nvPr/>
        </p:nvSpPr>
        <p:spPr>
          <a:xfrm>
            <a:off x="449362" y="416006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Fundusze Europejskie </a:t>
            </a:r>
          </a:p>
          <a:p>
            <a:pPr algn="ctr"/>
            <a:r>
              <a:rPr lang="pl-PL" sz="2000" b="1" dirty="0">
                <a:latin typeface="Open Sans" panose="020B0606030504020204" pitchFamily="34" charset="0"/>
                <a:ea typeface="Open Sans" panose="020B0606030504020204" pitchFamily="34" charset="0"/>
                <a:cs typeface="Open Sans" panose="020B0606030504020204" pitchFamily="34" charset="0"/>
              </a:rPr>
              <a:t>dla Śląskiego 2021-2027</a:t>
            </a:r>
          </a:p>
        </p:txBody>
      </p:sp>
      <p:sp>
        <p:nvSpPr>
          <p:cNvPr id="18" name="Tytuł 2">
            <a:extLst>
              <a:ext uri="{FF2B5EF4-FFF2-40B4-BE49-F238E27FC236}">
                <a16:creationId xmlns:a16="http://schemas.microsoft.com/office/drawing/2014/main" id="{BB06EA23-2340-2E3F-2563-8738EE65027F}"/>
              </a:ext>
            </a:extLst>
          </p:cNvPr>
          <p:cNvSpPr>
            <a:spLocks noGrp="1"/>
          </p:cNvSpPr>
          <p:nvPr>
            <p:ph type="title"/>
          </p:nvPr>
        </p:nvSpPr>
        <p:spPr>
          <a:xfrm>
            <a:off x="1025525" y="611485"/>
            <a:ext cx="9432949" cy="504056"/>
          </a:xfrm>
        </p:spPr>
        <p:txBody>
          <a:bodyPr>
            <a:normAutofit/>
          </a:bodyPr>
          <a:lstStyle/>
          <a:p>
            <a:r>
              <a:rPr lang="pl-PL" dirty="0"/>
              <a:t>Regionalna Polityka Transformacji – idee i wdrażanie</a:t>
            </a:r>
            <a:endParaRPr lang="pl-PL" b="0" i="1" dirty="0"/>
          </a:p>
        </p:txBody>
      </p:sp>
      <p:sp>
        <p:nvSpPr>
          <p:cNvPr id="19" name="Tytuł 2">
            <a:extLst>
              <a:ext uri="{FF2B5EF4-FFF2-40B4-BE49-F238E27FC236}">
                <a16:creationId xmlns:a16="http://schemas.microsoft.com/office/drawing/2014/main" id="{DB45315C-CB92-4663-9980-E28C23F3B434}"/>
              </a:ext>
            </a:extLst>
          </p:cNvPr>
          <p:cNvSpPr txBox="1">
            <a:spLocks/>
          </p:cNvSpPr>
          <p:nvPr/>
        </p:nvSpPr>
        <p:spPr>
          <a:xfrm>
            <a:off x="1025525" y="1115541"/>
            <a:ext cx="9432949" cy="504056"/>
          </a:xfrm>
          <a:prstGeom prst="rect">
            <a:avLst/>
          </a:prstGeom>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dirty="0">
                <a:solidFill>
                  <a:srgbClr val="A6D3FF"/>
                </a:solidFill>
              </a:rPr>
              <a:t>województwo śląskie</a:t>
            </a:r>
            <a:endParaRPr lang="pl-PL" b="0" i="1" dirty="0">
              <a:solidFill>
                <a:srgbClr val="A6D3FF"/>
              </a:solidFill>
            </a:endParaRPr>
          </a:p>
        </p:txBody>
      </p:sp>
      <p:sp>
        <p:nvSpPr>
          <p:cNvPr id="20" name="Prostokąt: zaokrąglone rogi 19">
            <a:extLst>
              <a:ext uri="{FF2B5EF4-FFF2-40B4-BE49-F238E27FC236}">
                <a16:creationId xmlns:a16="http://schemas.microsoft.com/office/drawing/2014/main" id="{ABA86598-5FF5-5AAB-0164-6107B2B85B26}"/>
              </a:ext>
            </a:extLst>
          </p:cNvPr>
          <p:cNvSpPr/>
          <p:nvPr/>
        </p:nvSpPr>
        <p:spPr>
          <a:xfrm>
            <a:off x="449362" y="241168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Terytorialny Plan Sprawiedliwej Transformacji Województwa Śląskiego 2030</a:t>
            </a:r>
          </a:p>
        </p:txBody>
      </p:sp>
      <p:cxnSp>
        <p:nvCxnSpPr>
          <p:cNvPr id="22" name="Łącznik prosty ze strzałką 21">
            <a:extLst>
              <a:ext uri="{FF2B5EF4-FFF2-40B4-BE49-F238E27FC236}">
                <a16:creationId xmlns:a16="http://schemas.microsoft.com/office/drawing/2014/main" id="{380F1ADA-A868-CC65-73DA-55F35D43E438}"/>
              </a:ext>
            </a:extLst>
          </p:cNvPr>
          <p:cNvCxnSpPr>
            <a:stCxn id="9" idx="0"/>
            <a:endCxn id="4" idx="2"/>
          </p:cNvCxnSpPr>
          <p:nvPr/>
        </p:nvCxnSpPr>
        <p:spPr>
          <a:xfrm flipV="1">
            <a:off x="2969642" y="531219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19F48279-76F7-1180-46F9-559DB645F98A}"/>
              </a:ext>
            </a:extLst>
          </p:cNvPr>
          <p:cNvCxnSpPr>
            <a:stCxn id="4" idx="0"/>
            <a:endCxn id="20" idx="2"/>
          </p:cNvCxnSpPr>
          <p:nvPr/>
        </p:nvCxnSpPr>
        <p:spPr>
          <a:xfrm flipV="1">
            <a:off x="2969642" y="356381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Prostokąt: zaokrąglone rogi 6">
            <a:extLst>
              <a:ext uri="{FF2B5EF4-FFF2-40B4-BE49-F238E27FC236}">
                <a16:creationId xmlns:a16="http://schemas.microsoft.com/office/drawing/2014/main" id="{FDE0B0AA-1312-CD28-EC86-222B9EA20D6B}"/>
              </a:ext>
            </a:extLst>
          </p:cNvPr>
          <p:cNvSpPr/>
          <p:nvPr/>
        </p:nvSpPr>
        <p:spPr>
          <a:xfrm>
            <a:off x="6137993" y="1187549"/>
            <a:ext cx="4320477" cy="6120680"/>
          </a:xfrm>
          <a:prstGeom prst="roundRect">
            <a:avLst/>
          </a:prstGeom>
          <a:solidFill>
            <a:srgbClr val="A6D3FF"/>
          </a:solidFill>
          <a:ln>
            <a:solidFill>
              <a:srgbClr val="00339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20000"/>
              </a:lnSpc>
            </a:pPr>
            <a:r>
              <a:rPr lang="pl-PL" sz="1200" b="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Cele operacyjne TPST:</a:t>
            </a:r>
          </a:p>
          <a:p>
            <a:pPr algn="ctr">
              <a:lnSpc>
                <a:spcPct val="120000"/>
              </a:lnSpc>
            </a:pPr>
            <a:endPar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Innowacyjna gospodarka podregionów górniczych</a:t>
            </a: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Zdywersyfikowana oraz </a:t>
            </a:r>
            <a:r>
              <a:rPr lang="pl-PL" sz="1200" dirty="0" err="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zasobo</a:t>
            </a: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i energooszczędna gospodarka podregionów górniczych</a:t>
            </a: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Silna przedsiębiorczość podregionów górniczych</a:t>
            </a: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Zbilansowana energetyka rozproszona podregionów górniczych</a:t>
            </a: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Efektywne wykorzystanie terenów poprzemysłowych podregionów górniczych na cele gospodarcze, środowiskowe i społeczne</a:t>
            </a: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Efektywny system wzmacniający mobilność w podregionach górniczych</a:t>
            </a: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Atrakcyjne i efektywne kształcenie oraz podnoszenie kwalifikacji w podregionach górniczych</a:t>
            </a: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Atrakcyjny i efektywny system wsparcia rynku pracy podregionów górniczych</a:t>
            </a: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Kompleksowy system wsparcia społecznego aktywizujący mieszkańców podregionów górniczych</a:t>
            </a: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Efektywny społecznie odpowiedzialny system zarządzania transformacją w podregionach górniczych</a:t>
            </a:r>
          </a:p>
        </p:txBody>
      </p:sp>
      <p:sp>
        <p:nvSpPr>
          <p:cNvPr id="8" name="Strzałka: w prawo 7">
            <a:extLst>
              <a:ext uri="{FF2B5EF4-FFF2-40B4-BE49-F238E27FC236}">
                <a16:creationId xmlns:a16="http://schemas.microsoft.com/office/drawing/2014/main" id="{C32191B0-8093-CF18-9557-F695BADA52E6}"/>
              </a:ext>
            </a:extLst>
          </p:cNvPr>
          <p:cNvSpPr/>
          <p:nvPr/>
        </p:nvSpPr>
        <p:spPr>
          <a:xfrm>
            <a:off x="5129931" y="2411685"/>
            <a:ext cx="1224136" cy="1152128"/>
          </a:xfrm>
          <a:prstGeom prst="rightArrow">
            <a:avLst/>
          </a:prstGeom>
          <a:ln w="28575">
            <a:solidFill>
              <a:srgbClr val="A6D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00083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467470"/>
            <a:ext cx="8640381" cy="504056"/>
          </a:xfrm>
        </p:spPr>
        <p:txBody>
          <a:bodyPr>
            <a:normAutofit/>
          </a:bodyPr>
          <a:lstStyle/>
          <a:p>
            <a:r>
              <a:rPr lang="pl-PL" dirty="0"/>
              <a:t>Fundusze Europejskie dla Śląskiego</a:t>
            </a:r>
            <a:endParaRPr lang="pl-PL"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259557"/>
            <a:ext cx="8640382" cy="5760640"/>
          </a:xfrm>
        </p:spPr>
        <p:txBody>
          <a:bodyPr>
            <a:normAutofit fontScale="92500" lnSpcReduction="20000"/>
          </a:bodyPr>
          <a:lstStyle/>
          <a:p>
            <a:pPr marL="0" indent="0">
              <a:lnSpc>
                <a:spcPct val="120000"/>
              </a:lnSpc>
              <a:spcBef>
                <a:spcPts val="2400"/>
              </a:spcBef>
              <a:buNone/>
            </a:pPr>
            <a:r>
              <a:rPr lang="pl-PL" sz="1600" dirty="0"/>
              <a:t>5,14 mld euro – na co składają się środki z trzech funduszy: </a:t>
            </a:r>
          </a:p>
          <a:p>
            <a:pPr>
              <a:lnSpc>
                <a:spcPct val="120000"/>
              </a:lnSpc>
              <a:spcBef>
                <a:spcPts val="2400"/>
              </a:spcBef>
            </a:pPr>
            <a:r>
              <a:rPr lang="pl-PL" sz="1600" dirty="0"/>
              <a:t>Europejskiego Funduszu Rozwoju Regionalnego</a:t>
            </a:r>
          </a:p>
          <a:p>
            <a:pPr lvl="1">
              <a:lnSpc>
                <a:spcPct val="120000"/>
              </a:lnSpc>
              <a:spcBef>
                <a:spcPts val="2400"/>
              </a:spcBef>
            </a:pPr>
            <a:r>
              <a:rPr lang="pl-PL" sz="1600" dirty="0"/>
              <a:t>efektywność energetyczna, OZE i gospodarka niskoemisyjna,</a:t>
            </a:r>
          </a:p>
          <a:p>
            <a:pPr lvl="1">
              <a:lnSpc>
                <a:spcPct val="120000"/>
              </a:lnSpc>
              <a:spcBef>
                <a:spcPts val="2400"/>
              </a:spcBef>
            </a:pPr>
            <a:r>
              <a:rPr lang="pl-PL" sz="1600" dirty="0"/>
              <a:t>transport, w tym: drogi, kolej, ścieżki rowerowe, transport miejski,</a:t>
            </a:r>
          </a:p>
          <a:p>
            <a:pPr lvl="1">
              <a:lnSpc>
                <a:spcPct val="120000"/>
              </a:lnSpc>
              <a:spcBef>
                <a:spcPts val="2400"/>
              </a:spcBef>
            </a:pPr>
            <a:r>
              <a:rPr lang="pl-PL" sz="1600" dirty="0"/>
              <a:t>cyfryzacja, innowacyjność i wzmocnienie konkurencyjności MŚP;</a:t>
            </a:r>
          </a:p>
          <a:p>
            <a:pPr>
              <a:lnSpc>
                <a:spcPct val="120000"/>
              </a:lnSpc>
              <a:spcBef>
                <a:spcPts val="2400"/>
              </a:spcBef>
            </a:pPr>
            <a:r>
              <a:rPr lang="pl-PL" sz="1600" dirty="0"/>
              <a:t>Europejskiego Funduszu </a:t>
            </a:r>
            <a:r>
              <a:rPr lang="pl-PL" sz="1600" dirty="0" smtClean="0"/>
              <a:t>Społecznego +</a:t>
            </a:r>
            <a:endParaRPr lang="pl-PL" sz="1600" dirty="0"/>
          </a:p>
          <a:p>
            <a:pPr lvl="1">
              <a:lnSpc>
                <a:spcPct val="120000"/>
              </a:lnSpc>
              <a:spcBef>
                <a:spcPts val="2400"/>
              </a:spcBef>
            </a:pPr>
            <a:r>
              <a:rPr lang="pl-PL" sz="1600" dirty="0"/>
              <a:t>wsparcie regionalnego rynku pracy,</a:t>
            </a:r>
          </a:p>
          <a:p>
            <a:pPr lvl="1">
              <a:lnSpc>
                <a:spcPct val="120000"/>
              </a:lnSpc>
              <a:spcBef>
                <a:spcPts val="2400"/>
              </a:spcBef>
            </a:pPr>
            <a:r>
              <a:rPr lang="pl-PL" sz="1600" dirty="0"/>
              <a:t>działania edukacyjne,</a:t>
            </a:r>
          </a:p>
          <a:p>
            <a:pPr lvl="1">
              <a:lnSpc>
                <a:spcPct val="120000"/>
              </a:lnSpc>
              <a:spcBef>
                <a:spcPts val="2400"/>
              </a:spcBef>
            </a:pPr>
            <a:r>
              <a:rPr lang="pl-PL" sz="1600" dirty="0"/>
              <a:t>aktywizacja i integracja osób zagrożonych wykluczeniem społecznym;</a:t>
            </a:r>
          </a:p>
          <a:p>
            <a:pPr>
              <a:lnSpc>
                <a:spcPct val="120000"/>
              </a:lnSpc>
              <a:spcBef>
                <a:spcPts val="2400"/>
              </a:spcBef>
            </a:pPr>
            <a:r>
              <a:rPr lang="pl-PL" sz="1600" dirty="0"/>
              <a:t>Fundusz </a:t>
            </a:r>
            <a:r>
              <a:rPr lang="pl-PL" sz="1600" dirty="0" smtClean="0"/>
              <a:t>na rzecz Sprawiedliwej </a:t>
            </a:r>
            <a:r>
              <a:rPr lang="pl-PL" sz="1600" dirty="0"/>
              <a:t>Transformacji</a:t>
            </a:r>
          </a:p>
          <a:p>
            <a:pPr lvl="1">
              <a:lnSpc>
                <a:spcPct val="120000"/>
              </a:lnSpc>
              <a:spcBef>
                <a:spcPts val="2400"/>
              </a:spcBef>
            </a:pPr>
            <a:r>
              <a:rPr lang="pl-PL" sz="1600" dirty="0"/>
              <a:t>transformacja społeczno-gospodarcza województwa.</a:t>
            </a:r>
          </a:p>
          <a:p>
            <a:pPr>
              <a:lnSpc>
                <a:spcPct val="120000"/>
              </a:lnSpc>
              <a:spcBef>
                <a:spcPts val="2400"/>
              </a:spcBef>
            </a:pPr>
            <a:endParaRPr lang="pl-PL" sz="1600" dirty="0"/>
          </a:p>
        </p:txBody>
      </p:sp>
      <p:sp>
        <p:nvSpPr>
          <p:cNvPr id="2" name="pole tekstowe 1">
            <a:extLst>
              <a:ext uri="{FF2B5EF4-FFF2-40B4-BE49-F238E27FC236}">
                <a16:creationId xmlns:a16="http://schemas.microsoft.com/office/drawing/2014/main" id="{854262B0-07FC-578D-6726-3DBB389E2214}"/>
              </a:ext>
            </a:extLst>
          </p:cNvPr>
          <p:cNvSpPr txBox="1"/>
          <p:nvPr/>
        </p:nvSpPr>
        <p:spPr>
          <a:xfrm>
            <a:off x="89322" y="7236221"/>
            <a:ext cx="4027064"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https://funduszeue.slaskie.pl/czytaj/Podstawowe_informacje_</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619880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1025525" y="2339677"/>
            <a:ext cx="8640763" cy="2161617"/>
          </a:xfrm>
          <a:prstGeom prst="rect">
            <a:avLst/>
          </a:prstGeom>
          <a:noFill/>
        </p:spPr>
        <p:txBody>
          <a:bodyPr wrap="square" rtlCol="0">
            <a:spAutoFit/>
          </a:bodyPr>
          <a:lstStyle/>
          <a:p>
            <a:pPr algn="ctr">
              <a:lnSpc>
                <a:spcPct val="130000"/>
              </a:lnSpc>
            </a:pPr>
            <a:r>
              <a:rPr lang="pl-PL" sz="54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Panorama projektów transformacyjnych.</a:t>
            </a:r>
          </a:p>
        </p:txBody>
      </p:sp>
      <p:sp>
        <p:nvSpPr>
          <p:cNvPr id="2" name="pole tekstowe 1">
            <a:extLst>
              <a:ext uri="{FF2B5EF4-FFF2-40B4-BE49-F238E27FC236}">
                <a16:creationId xmlns:a16="http://schemas.microsoft.com/office/drawing/2014/main" id="{93CC6A34-49D9-A109-79FB-C3A36C0D273C}"/>
              </a:ext>
            </a:extLst>
          </p:cNvPr>
          <p:cNvSpPr txBox="1"/>
          <p:nvPr/>
        </p:nvSpPr>
        <p:spPr>
          <a:xfrm>
            <a:off x="1025426" y="5082595"/>
            <a:ext cx="8640763" cy="641458"/>
          </a:xfrm>
          <a:prstGeom prst="rect">
            <a:avLst/>
          </a:prstGeom>
          <a:noFill/>
        </p:spPr>
        <p:txBody>
          <a:bodyPr wrap="square" rtlCol="0">
            <a:spAutoFit/>
          </a:bodyPr>
          <a:lstStyle/>
          <a:p>
            <a:pPr algn="ctr">
              <a:lnSpc>
                <a:spcPct val="120000"/>
              </a:lnSpc>
            </a:pPr>
            <a:r>
              <a:rPr lang="pl-PL" sz="3200" b="1" dirty="0">
                <a:latin typeface="Open Sans" panose="020B0606030504020204" pitchFamily="34" charset="0"/>
                <a:ea typeface="Open Sans" panose="020B0606030504020204" pitchFamily="34" charset="0"/>
                <a:cs typeface="Open Sans" panose="020B0606030504020204" pitchFamily="34" charset="0"/>
                <a:hlinkClick r:id="rId2"/>
              </a:rPr>
              <a:t>https://funduszeue.slaskie.pl/</a:t>
            </a:r>
            <a:r>
              <a:rPr lang="pl-PL" sz="3200" b="1"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4013059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34682593-5D3E-4B5B-EF79-93021DE2B227}"/>
              </a:ext>
            </a:extLst>
          </p:cNvPr>
          <p:cNvPicPr>
            <a:picLocks noChangeAspect="1"/>
          </p:cNvPicPr>
          <p:nvPr/>
        </p:nvPicPr>
        <p:blipFill rotWithShape="1">
          <a:blip r:embed="rId2"/>
          <a:srcRect l="4203" r="5549"/>
          <a:stretch/>
        </p:blipFill>
        <p:spPr>
          <a:xfrm>
            <a:off x="0" y="4413"/>
            <a:ext cx="10691813" cy="7279410"/>
          </a:xfrm>
          <a:prstGeom prst="rect">
            <a:avLst/>
          </a:prstGeom>
        </p:spPr>
      </p:pic>
      <p:sp>
        <p:nvSpPr>
          <p:cNvPr id="7" name="Owal 6">
            <a:extLst>
              <a:ext uri="{FF2B5EF4-FFF2-40B4-BE49-F238E27FC236}">
                <a16:creationId xmlns:a16="http://schemas.microsoft.com/office/drawing/2014/main" id="{BF8098A7-7295-AEEC-8E2A-FDF132292ECF}"/>
              </a:ext>
            </a:extLst>
          </p:cNvPr>
          <p:cNvSpPr/>
          <p:nvPr/>
        </p:nvSpPr>
        <p:spPr>
          <a:xfrm>
            <a:off x="5345906" y="2843733"/>
            <a:ext cx="2592288" cy="2016224"/>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Owal 7">
            <a:extLst>
              <a:ext uri="{FF2B5EF4-FFF2-40B4-BE49-F238E27FC236}">
                <a16:creationId xmlns:a16="http://schemas.microsoft.com/office/drawing/2014/main" id="{D9839163-5362-87F1-5799-9ACBEFE67E3F}"/>
              </a:ext>
            </a:extLst>
          </p:cNvPr>
          <p:cNvSpPr/>
          <p:nvPr/>
        </p:nvSpPr>
        <p:spPr>
          <a:xfrm>
            <a:off x="5345906" y="5508029"/>
            <a:ext cx="2592288" cy="1843611"/>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653027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27088895-6ADC-3260-697D-EE612F54C396}"/>
              </a:ext>
            </a:extLst>
          </p:cNvPr>
          <p:cNvPicPr>
            <a:picLocks noChangeAspect="1"/>
          </p:cNvPicPr>
          <p:nvPr/>
        </p:nvPicPr>
        <p:blipFill rotWithShape="1">
          <a:blip r:embed="rId2"/>
          <a:srcRect b="2333"/>
          <a:stretch/>
        </p:blipFill>
        <p:spPr>
          <a:xfrm>
            <a:off x="-1" y="0"/>
            <a:ext cx="10705765" cy="7559675"/>
          </a:xfrm>
          <a:prstGeom prst="rect">
            <a:avLst/>
          </a:prstGeom>
        </p:spPr>
      </p:pic>
    </p:spTree>
    <p:extLst>
      <p:ext uri="{BB962C8B-B14F-4D97-AF65-F5344CB8AC3E}">
        <p14:creationId xmlns:p14="http://schemas.microsoft.com/office/powerpoint/2010/main" val="1738589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35D4AEF6-D6C7-3F97-EA23-3FFCDD7E74C7}"/>
              </a:ext>
            </a:extLst>
          </p:cNvPr>
          <p:cNvPicPr>
            <a:picLocks noChangeAspect="1"/>
          </p:cNvPicPr>
          <p:nvPr/>
        </p:nvPicPr>
        <p:blipFill>
          <a:blip r:embed="rId2"/>
          <a:stretch>
            <a:fillRect/>
          </a:stretch>
        </p:blipFill>
        <p:spPr>
          <a:xfrm>
            <a:off x="14482" y="0"/>
            <a:ext cx="10662849" cy="7559675"/>
          </a:xfrm>
          <a:prstGeom prst="rect">
            <a:avLst/>
          </a:prstGeom>
        </p:spPr>
      </p:pic>
      <p:sp>
        <p:nvSpPr>
          <p:cNvPr id="5" name="Owal 4">
            <a:extLst>
              <a:ext uri="{FF2B5EF4-FFF2-40B4-BE49-F238E27FC236}">
                <a16:creationId xmlns:a16="http://schemas.microsoft.com/office/drawing/2014/main" id="{E60C27D6-F27F-D5AE-4DE3-E2FD0D395DC7}"/>
              </a:ext>
            </a:extLst>
          </p:cNvPr>
          <p:cNvSpPr/>
          <p:nvPr/>
        </p:nvSpPr>
        <p:spPr>
          <a:xfrm>
            <a:off x="305346" y="2483693"/>
            <a:ext cx="1512168" cy="28803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Owal 5">
            <a:extLst>
              <a:ext uri="{FF2B5EF4-FFF2-40B4-BE49-F238E27FC236}">
                <a16:creationId xmlns:a16="http://schemas.microsoft.com/office/drawing/2014/main" id="{8BEE8AE0-78C7-68A2-E35A-DAE7B9BAB407}"/>
              </a:ext>
            </a:extLst>
          </p:cNvPr>
          <p:cNvSpPr/>
          <p:nvPr/>
        </p:nvSpPr>
        <p:spPr>
          <a:xfrm>
            <a:off x="457746" y="2699717"/>
            <a:ext cx="639688" cy="28803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Owal 6">
            <a:extLst>
              <a:ext uri="{FF2B5EF4-FFF2-40B4-BE49-F238E27FC236}">
                <a16:creationId xmlns:a16="http://schemas.microsoft.com/office/drawing/2014/main" id="{9432D9D6-AE7F-F8E8-6EAC-BC426F3E02D0}"/>
              </a:ext>
            </a:extLst>
          </p:cNvPr>
          <p:cNvSpPr/>
          <p:nvPr/>
        </p:nvSpPr>
        <p:spPr>
          <a:xfrm>
            <a:off x="521370" y="4067869"/>
            <a:ext cx="1800200" cy="28803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90141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60375DD8-480B-E5DB-AFEC-8864F9940125}"/>
              </a:ext>
            </a:extLst>
          </p:cNvPr>
          <p:cNvPicPr>
            <a:picLocks noChangeAspect="1"/>
          </p:cNvPicPr>
          <p:nvPr/>
        </p:nvPicPr>
        <p:blipFill>
          <a:blip r:embed="rId2"/>
          <a:stretch>
            <a:fillRect/>
          </a:stretch>
        </p:blipFill>
        <p:spPr>
          <a:xfrm>
            <a:off x="0" y="1404995"/>
            <a:ext cx="10691813" cy="4749684"/>
          </a:xfrm>
          <a:prstGeom prst="rect">
            <a:avLst/>
          </a:prstGeom>
        </p:spPr>
      </p:pic>
      <p:sp>
        <p:nvSpPr>
          <p:cNvPr id="9" name="Tytuł 2">
            <a:extLst>
              <a:ext uri="{FF2B5EF4-FFF2-40B4-BE49-F238E27FC236}">
                <a16:creationId xmlns:a16="http://schemas.microsoft.com/office/drawing/2014/main" id="{D7F277ED-2F53-8825-1C18-6D1868A84DF8}"/>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spTree>
    <p:extLst>
      <p:ext uri="{BB962C8B-B14F-4D97-AF65-F5344CB8AC3E}">
        <p14:creationId xmlns:p14="http://schemas.microsoft.com/office/powerpoint/2010/main" val="426691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1025525" y="1475581"/>
            <a:ext cx="8640763" cy="4025782"/>
          </a:xfrm>
          <a:prstGeom prst="rect">
            <a:avLst/>
          </a:prstGeom>
          <a:noFill/>
        </p:spPr>
        <p:txBody>
          <a:bodyPr wrap="square" rtlCol="0">
            <a:spAutoFit/>
          </a:bodyPr>
          <a:lstStyle/>
          <a:p>
            <a:pPr algn="ctr">
              <a:lnSpc>
                <a:spcPct val="130000"/>
              </a:lnSpc>
            </a:pPr>
            <a:r>
              <a:rPr lang="pl-PL" sz="40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Od globalnej polityki klimatycznej </a:t>
            </a:r>
          </a:p>
          <a:p>
            <a:pPr algn="ctr">
              <a:lnSpc>
                <a:spcPct val="130000"/>
              </a:lnSpc>
            </a:pPr>
            <a:r>
              <a:rPr lang="pl-PL" sz="40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do finansowania </a:t>
            </a:r>
          </a:p>
          <a:p>
            <a:pPr algn="ctr">
              <a:lnSpc>
                <a:spcPct val="130000"/>
              </a:lnSpc>
            </a:pPr>
            <a:r>
              <a:rPr lang="pl-PL" sz="40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sprawiedliwej transformacji </a:t>
            </a:r>
          </a:p>
          <a:p>
            <a:pPr algn="ctr">
              <a:lnSpc>
                <a:spcPct val="130000"/>
              </a:lnSpc>
            </a:pPr>
            <a:r>
              <a:rPr lang="pl-PL" sz="40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w województwie śląskim. </a:t>
            </a:r>
          </a:p>
        </p:txBody>
      </p:sp>
    </p:spTree>
    <p:extLst>
      <p:ext uri="{BB962C8B-B14F-4D97-AF65-F5344CB8AC3E}">
        <p14:creationId xmlns:p14="http://schemas.microsoft.com/office/powerpoint/2010/main" val="3458081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9338318-3525-910A-E4EA-453432AEBA57}"/>
              </a:ext>
            </a:extLst>
          </p:cNvPr>
          <p:cNvPicPr>
            <a:picLocks noChangeAspect="1"/>
          </p:cNvPicPr>
          <p:nvPr/>
        </p:nvPicPr>
        <p:blipFill>
          <a:blip r:embed="rId2"/>
          <a:stretch>
            <a:fillRect/>
          </a:stretch>
        </p:blipFill>
        <p:spPr>
          <a:xfrm>
            <a:off x="0" y="1424974"/>
            <a:ext cx="10691813" cy="4709727"/>
          </a:xfrm>
          <a:prstGeom prst="rect">
            <a:avLst/>
          </a:prstGeom>
        </p:spPr>
      </p:pic>
      <p:sp>
        <p:nvSpPr>
          <p:cNvPr id="4" name="Tytuł 2">
            <a:extLst>
              <a:ext uri="{FF2B5EF4-FFF2-40B4-BE49-F238E27FC236}">
                <a16:creationId xmlns:a16="http://schemas.microsoft.com/office/drawing/2014/main" id="{0C8A7666-D112-20CF-6736-C9FFDB57EA00}"/>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spTree>
    <p:extLst>
      <p:ext uri="{BB962C8B-B14F-4D97-AF65-F5344CB8AC3E}">
        <p14:creationId xmlns:p14="http://schemas.microsoft.com/office/powerpoint/2010/main" val="42465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40340A63-0EDC-3AE0-4671-E21B681A45C5}"/>
              </a:ext>
            </a:extLst>
          </p:cNvPr>
          <p:cNvPicPr>
            <a:picLocks noChangeAspect="1"/>
          </p:cNvPicPr>
          <p:nvPr/>
        </p:nvPicPr>
        <p:blipFill>
          <a:blip r:embed="rId2"/>
          <a:stretch>
            <a:fillRect/>
          </a:stretch>
        </p:blipFill>
        <p:spPr>
          <a:xfrm>
            <a:off x="0" y="1506827"/>
            <a:ext cx="10691813" cy="4546021"/>
          </a:xfrm>
          <a:prstGeom prst="rect">
            <a:avLst/>
          </a:prstGeom>
        </p:spPr>
      </p:pic>
      <p:sp>
        <p:nvSpPr>
          <p:cNvPr id="4" name="Tytuł 2">
            <a:extLst>
              <a:ext uri="{FF2B5EF4-FFF2-40B4-BE49-F238E27FC236}">
                <a16:creationId xmlns:a16="http://schemas.microsoft.com/office/drawing/2014/main" id="{FB9EC9B0-C5CF-B090-4844-6F14624ED04C}"/>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spTree>
    <p:extLst>
      <p:ext uri="{BB962C8B-B14F-4D97-AF65-F5344CB8AC3E}">
        <p14:creationId xmlns:p14="http://schemas.microsoft.com/office/powerpoint/2010/main" val="2665730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a16="http://schemas.microsoft.com/office/drawing/2014/main" id="{FB9EC9B0-C5CF-B090-4844-6F14624ED04C}"/>
              </a:ext>
            </a:extLst>
          </p:cNvPr>
          <p:cNvSpPr>
            <a:spLocks noGrp="1"/>
          </p:cNvSpPr>
          <p:nvPr>
            <p:ph type="title"/>
          </p:nvPr>
        </p:nvSpPr>
        <p:spPr>
          <a:xfrm>
            <a:off x="1025525" y="467470"/>
            <a:ext cx="8640381" cy="504056"/>
          </a:xfrm>
        </p:spPr>
        <p:txBody>
          <a:bodyPr>
            <a:normAutofit/>
          </a:bodyPr>
          <a:lstStyle/>
          <a:p>
            <a:r>
              <a:rPr lang="pl-PL" dirty="0"/>
              <a:t>Konkursy (10.6. Subregion Południowy)</a:t>
            </a:r>
            <a:endParaRPr lang="pl-PL" b="0" i="1" dirty="0"/>
          </a:p>
        </p:txBody>
      </p:sp>
      <p:sp>
        <p:nvSpPr>
          <p:cNvPr id="2" name="Symbol zastępczy zawartości 6">
            <a:extLst>
              <a:ext uri="{FF2B5EF4-FFF2-40B4-BE49-F238E27FC236}">
                <a16:creationId xmlns:a16="http://schemas.microsoft.com/office/drawing/2014/main" id="{768F0C51-7DC1-E7A2-1CFD-0B4EB81274BE}"/>
              </a:ext>
            </a:extLst>
          </p:cNvPr>
          <p:cNvSpPr>
            <a:spLocks noGrp="1"/>
          </p:cNvSpPr>
          <p:nvPr>
            <p:ph idx="1"/>
          </p:nvPr>
        </p:nvSpPr>
        <p:spPr>
          <a:xfrm>
            <a:off x="1025907" y="1979637"/>
            <a:ext cx="8640382" cy="5040560"/>
          </a:xfrm>
        </p:spPr>
        <p:txBody>
          <a:bodyPr>
            <a:normAutofit/>
          </a:bodyPr>
          <a:lstStyle/>
          <a:p>
            <a:pPr marL="447675" indent="-447675">
              <a:lnSpc>
                <a:spcPct val="120000"/>
              </a:lnSpc>
              <a:spcBef>
                <a:spcPts val="4200"/>
              </a:spcBef>
            </a:pPr>
            <a:r>
              <a:rPr lang="pl-PL" sz="2800" dirty="0">
                <a:hlinkClick r:id="rId2"/>
              </a:rPr>
              <a:t>https://funduszeue.slaskie.pl/lsi/nabor/167</a:t>
            </a:r>
            <a:r>
              <a:rPr lang="pl-PL" sz="2800" dirty="0"/>
              <a:t> </a:t>
            </a:r>
          </a:p>
          <a:p>
            <a:pPr marL="447675" indent="-447675">
              <a:lnSpc>
                <a:spcPct val="120000"/>
              </a:lnSpc>
              <a:spcBef>
                <a:spcPts val="4200"/>
              </a:spcBef>
            </a:pPr>
            <a:r>
              <a:rPr lang="pl-PL" sz="2800" dirty="0">
                <a:hlinkClick r:id="rId3"/>
              </a:rPr>
              <a:t>https://funduszeue.slaskie.pl/lsi/nabor/173</a:t>
            </a:r>
            <a:r>
              <a:rPr lang="pl-PL" sz="2800" dirty="0"/>
              <a:t> </a:t>
            </a:r>
          </a:p>
        </p:txBody>
      </p:sp>
    </p:spTree>
    <p:extLst>
      <p:ext uri="{BB962C8B-B14F-4D97-AF65-F5344CB8AC3E}">
        <p14:creationId xmlns:p14="http://schemas.microsoft.com/office/powerpoint/2010/main" val="792928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9C632CEF-68D1-BE69-C4EC-22CA8FEE3198}"/>
              </a:ext>
            </a:extLst>
          </p:cNvPr>
          <p:cNvPicPr>
            <a:picLocks noChangeAspect="1"/>
          </p:cNvPicPr>
          <p:nvPr/>
        </p:nvPicPr>
        <p:blipFill>
          <a:blip r:embed="rId2"/>
          <a:stretch>
            <a:fillRect/>
          </a:stretch>
        </p:blipFill>
        <p:spPr>
          <a:xfrm>
            <a:off x="0" y="1412031"/>
            <a:ext cx="10691813" cy="4735613"/>
          </a:xfrm>
          <a:prstGeom prst="rect">
            <a:avLst/>
          </a:prstGeom>
        </p:spPr>
      </p:pic>
      <p:sp>
        <p:nvSpPr>
          <p:cNvPr id="4" name="Tytuł 2">
            <a:extLst>
              <a:ext uri="{FF2B5EF4-FFF2-40B4-BE49-F238E27FC236}">
                <a16:creationId xmlns:a16="http://schemas.microsoft.com/office/drawing/2014/main" id="{DFE10E5E-ED32-B439-D076-9EE1C3CDD548}"/>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spTree>
    <p:extLst>
      <p:ext uri="{BB962C8B-B14F-4D97-AF65-F5344CB8AC3E}">
        <p14:creationId xmlns:p14="http://schemas.microsoft.com/office/powerpoint/2010/main" val="4121197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a16="http://schemas.microsoft.com/office/drawing/2014/main" id="{FB9EC9B0-C5CF-B090-4844-6F14624ED04C}"/>
              </a:ext>
            </a:extLst>
          </p:cNvPr>
          <p:cNvSpPr>
            <a:spLocks noGrp="1"/>
          </p:cNvSpPr>
          <p:nvPr>
            <p:ph type="title"/>
          </p:nvPr>
        </p:nvSpPr>
        <p:spPr>
          <a:xfrm>
            <a:off x="1025525" y="467470"/>
            <a:ext cx="8640381" cy="504056"/>
          </a:xfrm>
        </p:spPr>
        <p:txBody>
          <a:bodyPr>
            <a:normAutofit/>
          </a:bodyPr>
          <a:lstStyle/>
          <a:p>
            <a:r>
              <a:rPr lang="pl-PL" dirty="0"/>
              <a:t>Konkursy (10.6. Subregion Zachodni)</a:t>
            </a:r>
            <a:endParaRPr lang="pl-PL" b="0" i="1" dirty="0"/>
          </a:p>
        </p:txBody>
      </p:sp>
      <p:sp>
        <p:nvSpPr>
          <p:cNvPr id="2" name="Symbol zastępczy zawartości 6">
            <a:extLst>
              <a:ext uri="{FF2B5EF4-FFF2-40B4-BE49-F238E27FC236}">
                <a16:creationId xmlns:a16="http://schemas.microsoft.com/office/drawing/2014/main" id="{768F0C51-7DC1-E7A2-1CFD-0B4EB81274BE}"/>
              </a:ext>
            </a:extLst>
          </p:cNvPr>
          <p:cNvSpPr>
            <a:spLocks noGrp="1"/>
          </p:cNvSpPr>
          <p:nvPr>
            <p:ph idx="1"/>
          </p:nvPr>
        </p:nvSpPr>
        <p:spPr>
          <a:xfrm>
            <a:off x="1025907" y="1979637"/>
            <a:ext cx="8640382" cy="5040560"/>
          </a:xfrm>
        </p:spPr>
        <p:txBody>
          <a:bodyPr>
            <a:normAutofit/>
          </a:bodyPr>
          <a:lstStyle/>
          <a:p>
            <a:pPr marL="447675" indent="-447675">
              <a:lnSpc>
                <a:spcPct val="120000"/>
              </a:lnSpc>
              <a:spcBef>
                <a:spcPts val="4200"/>
              </a:spcBef>
            </a:pPr>
            <a:r>
              <a:rPr lang="pl-PL" sz="2800" dirty="0">
                <a:hlinkClick r:id="rId2"/>
              </a:rPr>
              <a:t>https://funduszeue.slaskie.pl/lsi/nabor/159</a:t>
            </a:r>
            <a:endParaRPr lang="pl-PL" sz="2800" dirty="0"/>
          </a:p>
          <a:p>
            <a:pPr marL="447675" indent="-447675">
              <a:lnSpc>
                <a:spcPct val="120000"/>
              </a:lnSpc>
              <a:spcBef>
                <a:spcPts val="4200"/>
              </a:spcBef>
            </a:pPr>
            <a:r>
              <a:rPr lang="pl-PL" sz="2800" dirty="0">
                <a:hlinkClick r:id="rId3"/>
              </a:rPr>
              <a:t>https://funduszeue.slaskie.pl/lsi/nabor/168</a:t>
            </a:r>
            <a:r>
              <a:rPr lang="pl-PL" sz="2800" dirty="0"/>
              <a:t>  </a:t>
            </a:r>
          </a:p>
        </p:txBody>
      </p:sp>
    </p:spTree>
    <p:extLst>
      <p:ext uri="{BB962C8B-B14F-4D97-AF65-F5344CB8AC3E}">
        <p14:creationId xmlns:p14="http://schemas.microsoft.com/office/powerpoint/2010/main" val="4112143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CE3CE191-4ECA-DECD-9FE7-9DECCE62A205}"/>
              </a:ext>
            </a:extLst>
          </p:cNvPr>
          <p:cNvPicPr>
            <a:picLocks noChangeAspect="1"/>
          </p:cNvPicPr>
          <p:nvPr/>
        </p:nvPicPr>
        <p:blipFill>
          <a:blip r:embed="rId2"/>
          <a:stretch>
            <a:fillRect/>
          </a:stretch>
        </p:blipFill>
        <p:spPr>
          <a:xfrm>
            <a:off x="0" y="2239604"/>
            <a:ext cx="10691813" cy="3080467"/>
          </a:xfrm>
          <a:prstGeom prst="rect">
            <a:avLst/>
          </a:prstGeom>
        </p:spPr>
      </p:pic>
      <p:sp>
        <p:nvSpPr>
          <p:cNvPr id="4" name="Tytuł 2">
            <a:extLst>
              <a:ext uri="{FF2B5EF4-FFF2-40B4-BE49-F238E27FC236}">
                <a16:creationId xmlns:a16="http://schemas.microsoft.com/office/drawing/2014/main" id="{C954D545-B38C-44EF-67E9-AC3F0BF5CE70}"/>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spTree>
    <p:extLst>
      <p:ext uri="{BB962C8B-B14F-4D97-AF65-F5344CB8AC3E}">
        <p14:creationId xmlns:p14="http://schemas.microsoft.com/office/powerpoint/2010/main" val="844751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BBEB0BB-99DA-4E99-F632-7CEDBB7F3E41}"/>
              </a:ext>
            </a:extLst>
          </p:cNvPr>
          <p:cNvPicPr>
            <a:picLocks noChangeAspect="1"/>
          </p:cNvPicPr>
          <p:nvPr/>
        </p:nvPicPr>
        <p:blipFill>
          <a:blip r:embed="rId2"/>
          <a:stretch>
            <a:fillRect/>
          </a:stretch>
        </p:blipFill>
        <p:spPr>
          <a:xfrm>
            <a:off x="0" y="1422429"/>
            <a:ext cx="10691813" cy="4714816"/>
          </a:xfrm>
          <a:prstGeom prst="rect">
            <a:avLst/>
          </a:prstGeom>
        </p:spPr>
      </p:pic>
      <p:sp>
        <p:nvSpPr>
          <p:cNvPr id="4" name="Tytuł 2">
            <a:extLst>
              <a:ext uri="{FF2B5EF4-FFF2-40B4-BE49-F238E27FC236}">
                <a16:creationId xmlns:a16="http://schemas.microsoft.com/office/drawing/2014/main" id="{83B62A80-BCE8-37D0-20FA-302D9AE6EA3F}"/>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spTree>
    <p:extLst>
      <p:ext uri="{BB962C8B-B14F-4D97-AF65-F5344CB8AC3E}">
        <p14:creationId xmlns:p14="http://schemas.microsoft.com/office/powerpoint/2010/main" val="3114481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FC306D-AF37-37D8-A61C-0AC8C11CC529}"/>
              </a:ext>
            </a:extLst>
          </p:cNvPr>
          <p:cNvPicPr>
            <a:picLocks noChangeAspect="1"/>
          </p:cNvPicPr>
          <p:nvPr/>
        </p:nvPicPr>
        <p:blipFill>
          <a:blip r:embed="rId2"/>
          <a:stretch>
            <a:fillRect/>
          </a:stretch>
        </p:blipFill>
        <p:spPr>
          <a:xfrm>
            <a:off x="0" y="1420564"/>
            <a:ext cx="10691813" cy="4718547"/>
          </a:xfrm>
          <a:prstGeom prst="rect">
            <a:avLst/>
          </a:prstGeom>
        </p:spPr>
      </p:pic>
      <p:sp>
        <p:nvSpPr>
          <p:cNvPr id="4" name="Tytuł 2">
            <a:extLst>
              <a:ext uri="{FF2B5EF4-FFF2-40B4-BE49-F238E27FC236}">
                <a16:creationId xmlns:a16="http://schemas.microsoft.com/office/drawing/2014/main" id="{BE4023BE-475B-8E15-84B5-77D6E4B02C5F}"/>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spTree>
    <p:extLst>
      <p:ext uri="{BB962C8B-B14F-4D97-AF65-F5344CB8AC3E}">
        <p14:creationId xmlns:p14="http://schemas.microsoft.com/office/powerpoint/2010/main" val="1279593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75E121AD-7FAD-6A2A-9593-EB9074258163}"/>
              </a:ext>
            </a:extLst>
          </p:cNvPr>
          <p:cNvPicPr>
            <a:picLocks noChangeAspect="1"/>
          </p:cNvPicPr>
          <p:nvPr/>
        </p:nvPicPr>
        <p:blipFill>
          <a:blip r:embed="rId2"/>
          <a:stretch>
            <a:fillRect/>
          </a:stretch>
        </p:blipFill>
        <p:spPr>
          <a:xfrm>
            <a:off x="0" y="1409073"/>
            <a:ext cx="10691813" cy="4741529"/>
          </a:xfrm>
          <a:prstGeom prst="rect">
            <a:avLst/>
          </a:prstGeom>
        </p:spPr>
      </p:pic>
      <p:sp>
        <p:nvSpPr>
          <p:cNvPr id="4" name="Tytuł 2">
            <a:extLst>
              <a:ext uri="{FF2B5EF4-FFF2-40B4-BE49-F238E27FC236}">
                <a16:creationId xmlns:a16="http://schemas.microsoft.com/office/drawing/2014/main" id="{1BD48B5E-2E3A-2A39-9715-2E8C4F822F5B}"/>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spTree>
    <p:extLst>
      <p:ext uri="{BB962C8B-B14F-4D97-AF65-F5344CB8AC3E}">
        <p14:creationId xmlns:p14="http://schemas.microsoft.com/office/powerpoint/2010/main" val="1206801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7D5D30A7-7C29-B8BD-3F12-9324042E9BC3}"/>
              </a:ext>
            </a:extLst>
          </p:cNvPr>
          <p:cNvPicPr>
            <a:picLocks noChangeAspect="1"/>
          </p:cNvPicPr>
          <p:nvPr/>
        </p:nvPicPr>
        <p:blipFill>
          <a:blip r:embed="rId2"/>
          <a:stretch>
            <a:fillRect/>
          </a:stretch>
        </p:blipFill>
        <p:spPr>
          <a:xfrm>
            <a:off x="0" y="1834354"/>
            <a:ext cx="10691813" cy="3890966"/>
          </a:xfrm>
          <a:prstGeom prst="rect">
            <a:avLst/>
          </a:prstGeom>
        </p:spPr>
      </p:pic>
      <p:sp>
        <p:nvSpPr>
          <p:cNvPr id="4" name="Tytuł 2">
            <a:extLst>
              <a:ext uri="{FF2B5EF4-FFF2-40B4-BE49-F238E27FC236}">
                <a16:creationId xmlns:a16="http://schemas.microsoft.com/office/drawing/2014/main" id="{3F833ECA-4461-4E1C-BE66-4B4831EEC54F}"/>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spTree>
    <p:extLst>
      <p:ext uri="{BB962C8B-B14F-4D97-AF65-F5344CB8AC3E}">
        <p14:creationId xmlns:p14="http://schemas.microsoft.com/office/powerpoint/2010/main" val="74336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B7E57CDB-F8B3-4837-2DD3-D995343A29AC}"/>
              </a:ext>
            </a:extLst>
          </p:cNvPr>
          <p:cNvPicPr>
            <a:picLocks noChangeAspect="1"/>
          </p:cNvPicPr>
          <p:nvPr/>
        </p:nvPicPr>
        <p:blipFill>
          <a:blip r:embed="rId2"/>
          <a:stretch>
            <a:fillRect/>
          </a:stretch>
        </p:blipFill>
        <p:spPr>
          <a:xfrm>
            <a:off x="593379" y="845390"/>
            <a:ext cx="9505056" cy="5868894"/>
          </a:xfrm>
          <a:prstGeom prst="rect">
            <a:avLst/>
          </a:prstGeom>
        </p:spPr>
      </p:pic>
      <p:sp>
        <p:nvSpPr>
          <p:cNvPr id="8" name="pole tekstowe 7">
            <a:extLst>
              <a:ext uri="{FF2B5EF4-FFF2-40B4-BE49-F238E27FC236}">
                <a16:creationId xmlns:a16="http://schemas.microsoft.com/office/drawing/2014/main" id="{B597E786-8211-CC7C-5EEA-002A1BDC582A}"/>
              </a:ext>
            </a:extLst>
          </p:cNvPr>
          <p:cNvSpPr txBox="1"/>
          <p:nvPr/>
        </p:nvSpPr>
        <p:spPr>
          <a:xfrm>
            <a:off x="89322" y="7164213"/>
            <a:ext cx="5511445"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3"/>
              </a:rPr>
              <a:t>https://isap.sejm.gov.pl/isap.nsf/download.xsp/WDU19960530238/O/D19960238.pdf</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1555080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5C2CE78-512A-E7AA-153E-D7639CBB545C}"/>
              </a:ext>
            </a:extLst>
          </p:cNvPr>
          <p:cNvPicPr>
            <a:picLocks noChangeAspect="1"/>
          </p:cNvPicPr>
          <p:nvPr/>
        </p:nvPicPr>
        <p:blipFill>
          <a:blip r:embed="rId2"/>
          <a:stretch>
            <a:fillRect/>
          </a:stretch>
        </p:blipFill>
        <p:spPr>
          <a:xfrm>
            <a:off x="0" y="1838903"/>
            <a:ext cx="10691813" cy="3881869"/>
          </a:xfrm>
          <a:prstGeom prst="rect">
            <a:avLst/>
          </a:prstGeom>
        </p:spPr>
      </p:pic>
      <p:sp>
        <p:nvSpPr>
          <p:cNvPr id="4" name="Tytuł 2">
            <a:extLst>
              <a:ext uri="{FF2B5EF4-FFF2-40B4-BE49-F238E27FC236}">
                <a16:creationId xmlns:a16="http://schemas.microsoft.com/office/drawing/2014/main" id="{39260C2D-4E9F-5BC2-BE79-EBC4C7B099BA}"/>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spTree>
    <p:extLst>
      <p:ext uri="{BB962C8B-B14F-4D97-AF65-F5344CB8AC3E}">
        <p14:creationId xmlns:p14="http://schemas.microsoft.com/office/powerpoint/2010/main" val="2532077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81301BB5-F26B-0CD1-BA5D-E74CD1B318AF}"/>
              </a:ext>
            </a:extLst>
          </p:cNvPr>
          <p:cNvPicPr>
            <a:picLocks noChangeAspect="1"/>
          </p:cNvPicPr>
          <p:nvPr/>
        </p:nvPicPr>
        <p:blipFill>
          <a:blip r:embed="rId2"/>
          <a:stretch>
            <a:fillRect/>
          </a:stretch>
        </p:blipFill>
        <p:spPr>
          <a:xfrm>
            <a:off x="0" y="1842238"/>
            <a:ext cx="10691813" cy="3875198"/>
          </a:xfrm>
          <a:prstGeom prst="rect">
            <a:avLst/>
          </a:prstGeom>
        </p:spPr>
      </p:pic>
      <p:sp>
        <p:nvSpPr>
          <p:cNvPr id="4" name="Tytuł 2">
            <a:extLst>
              <a:ext uri="{FF2B5EF4-FFF2-40B4-BE49-F238E27FC236}">
                <a16:creationId xmlns:a16="http://schemas.microsoft.com/office/drawing/2014/main" id="{788B8033-037A-68F8-0FFE-8CE4284EEEAA}"/>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spTree>
    <p:extLst>
      <p:ext uri="{BB962C8B-B14F-4D97-AF65-F5344CB8AC3E}">
        <p14:creationId xmlns:p14="http://schemas.microsoft.com/office/powerpoint/2010/main" val="207911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4CC11B02-64C1-9EED-9143-6FC8748AA199}"/>
              </a:ext>
            </a:extLst>
          </p:cNvPr>
          <p:cNvPicPr>
            <a:picLocks noChangeAspect="1"/>
          </p:cNvPicPr>
          <p:nvPr/>
        </p:nvPicPr>
        <p:blipFill rotWithShape="1">
          <a:blip r:embed="rId2"/>
          <a:srcRect r="19693"/>
          <a:stretch/>
        </p:blipFill>
        <p:spPr>
          <a:xfrm>
            <a:off x="0" y="1090001"/>
            <a:ext cx="10691812" cy="5714172"/>
          </a:xfrm>
          <a:prstGeom prst="rect">
            <a:avLst/>
          </a:prstGeom>
        </p:spPr>
      </p:pic>
      <p:sp>
        <p:nvSpPr>
          <p:cNvPr id="4" name="Tytuł 2">
            <a:extLst>
              <a:ext uri="{FF2B5EF4-FFF2-40B4-BE49-F238E27FC236}">
                <a16:creationId xmlns:a16="http://schemas.microsoft.com/office/drawing/2014/main" id="{5B0033D5-50CD-AF45-DE90-0F8D9CCF06FD}"/>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spTree>
    <p:extLst>
      <p:ext uri="{BB962C8B-B14F-4D97-AF65-F5344CB8AC3E}">
        <p14:creationId xmlns:p14="http://schemas.microsoft.com/office/powerpoint/2010/main" val="1974600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B6D0D57-A999-AB8A-B5C0-4EA5621EEC28}"/>
              </a:ext>
            </a:extLst>
          </p:cNvPr>
          <p:cNvPicPr>
            <a:picLocks noChangeAspect="1"/>
          </p:cNvPicPr>
          <p:nvPr/>
        </p:nvPicPr>
        <p:blipFill rotWithShape="1">
          <a:blip r:embed="rId2"/>
          <a:srcRect r="19693"/>
          <a:stretch/>
        </p:blipFill>
        <p:spPr>
          <a:xfrm>
            <a:off x="1" y="1061525"/>
            <a:ext cx="10691812" cy="5886664"/>
          </a:xfrm>
          <a:prstGeom prst="rect">
            <a:avLst/>
          </a:prstGeom>
        </p:spPr>
      </p:pic>
      <p:sp>
        <p:nvSpPr>
          <p:cNvPr id="4" name="Tytuł 2">
            <a:extLst>
              <a:ext uri="{FF2B5EF4-FFF2-40B4-BE49-F238E27FC236}">
                <a16:creationId xmlns:a16="http://schemas.microsoft.com/office/drawing/2014/main" id="{0AA48034-A960-EF57-3EA0-77287C34A132}"/>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spTree>
    <p:extLst>
      <p:ext uri="{BB962C8B-B14F-4D97-AF65-F5344CB8AC3E}">
        <p14:creationId xmlns:p14="http://schemas.microsoft.com/office/powerpoint/2010/main" val="2202799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4E2CDDA3-D477-5677-51DB-662BBB2169B9}"/>
              </a:ext>
            </a:extLst>
          </p:cNvPr>
          <p:cNvPicPr>
            <a:picLocks noChangeAspect="1"/>
          </p:cNvPicPr>
          <p:nvPr/>
        </p:nvPicPr>
        <p:blipFill>
          <a:blip r:embed="rId2"/>
          <a:stretch>
            <a:fillRect/>
          </a:stretch>
        </p:blipFill>
        <p:spPr>
          <a:xfrm>
            <a:off x="0" y="1021296"/>
            <a:ext cx="10691813" cy="5926893"/>
          </a:xfrm>
          <a:prstGeom prst="rect">
            <a:avLst/>
          </a:prstGeom>
        </p:spPr>
      </p:pic>
      <p:sp>
        <p:nvSpPr>
          <p:cNvPr id="4" name="Tytuł 2">
            <a:extLst>
              <a:ext uri="{FF2B5EF4-FFF2-40B4-BE49-F238E27FC236}">
                <a16:creationId xmlns:a16="http://schemas.microsoft.com/office/drawing/2014/main" id="{C879B713-CE54-1161-2A27-EB9D679BD79E}"/>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spTree>
    <p:extLst>
      <p:ext uri="{BB962C8B-B14F-4D97-AF65-F5344CB8AC3E}">
        <p14:creationId xmlns:p14="http://schemas.microsoft.com/office/powerpoint/2010/main" val="649226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C4D3D82-A613-A64F-14CB-EF515A495A04}"/>
              </a:ext>
            </a:extLst>
          </p:cNvPr>
          <p:cNvPicPr>
            <a:picLocks noChangeAspect="1"/>
          </p:cNvPicPr>
          <p:nvPr/>
        </p:nvPicPr>
        <p:blipFill>
          <a:blip r:embed="rId2"/>
          <a:stretch>
            <a:fillRect/>
          </a:stretch>
        </p:blipFill>
        <p:spPr>
          <a:xfrm>
            <a:off x="0" y="1058489"/>
            <a:ext cx="10691813" cy="5889700"/>
          </a:xfrm>
          <a:prstGeom prst="rect">
            <a:avLst/>
          </a:prstGeom>
        </p:spPr>
      </p:pic>
      <p:sp>
        <p:nvSpPr>
          <p:cNvPr id="4" name="Tytuł 2">
            <a:extLst>
              <a:ext uri="{FF2B5EF4-FFF2-40B4-BE49-F238E27FC236}">
                <a16:creationId xmlns:a16="http://schemas.microsoft.com/office/drawing/2014/main" id="{4B33CB42-71C8-2C56-F290-7261230F7B72}"/>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spTree>
    <p:extLst>
      <p:ext uri="{BB962C8B-B14F-4D97-AF65-F5344CB8AC3E}">
        <p14:creationId xmlns:p14="http://schemas.microsoft.com/office/powerpoint/2010/main" val="3412823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a16="http://schemas.microsoft.com/office/drawing/2014/main" id="{FB9EC9B0-C5CF-B090-4844-6F14624ED04C}"/>
              </a:ext>
            </a:extLst>
          </p:cNvPr>
          <p:cNvSpPr>
            <a:spLocks noGrp="1"/>
          </p:cNvSpPr>
          <p:nvPr>
            <p:ph type="title"/>
          </p:nvPr>
        </p:nvSpPr>
        <p:spPr>
          <a:xfrm>
            <a:off x="1025525" y="467470"/>
            <a:ext cx="9360941" cy="504056"/>
          </a:xfrm>
        </p:spPr>
        <p:txBody>
          <a:bodyPr>
            <a:normAutofit/>
          </a:bodyPr>
          <a:lstStyle/>
          <a:p>
            <a:r>
              <a:rPr lang="pl-PL" sz="2400" dirty="0"/>
              <a:t>Potencjalne pełne spektrum działań – priorytet 10 FESL </a:t>
            </a:r>
            <a:r>
              <a:rPr lang="pl-PL" sz="2400" b="0" dirty="0"/>
              <a:t>1/2</a:t>
            </a:r>
            <a:endParaRPr lang="pl-PL" sz="2400" b="0" i="1" dirty="0"/>
          </a:p>
        </p:txBody>
      </p:sp>
      <p:sp>
        <p:nvSpPr>
          <p:cNvPr id="2" name="Symbol zastępczy zawartości 6">
            <a:extLst>
              <a:ext uri="{FF2B5EF4-FFF2-40B4-BE49-F238E27FC236}">
                <a16:creationId xmlns:a16="http://schemas.microsoft.com/office/drawing/2014/main" id="{768F0C51-7DC1-E7A2-1CFD-0B4EB81274BE}"/>
              </a:ext>
            </a:extLst>
          </p:cNvPr>
          <p:cNvSpPr>
            <a:spLocks noGrp="1"/>
          </p:cNvSpPr>
          <p:nvPr>
            <p:ph idx="1"/>
          </p:nvPr>
        </p:nvSpPr>
        <p:spPr>
          <a:xfrm>
            <a:off x="1025907" y="1115541"/>
            <a:ext cx="8640382" cy="5904656"/>
          </a:xfrm>
        </p:spPr>
        <p:txBody>
          <a:bodyPr>
            <a:normAutofit/>
          </a:bodyPr>
          <a:lstStyle/>
          <a:p>
            <a:pPr marL="361950" indent="-361950">
              <a:lnSpc>
                <a:spcPct val="110000"/>
              </a:lnSpc>
              <a:spcBef>
                <a:spcPts val="1200"/>
              </a:spcBef>
            </a:pPr>
            <a:r>
              <a:rPr lang="pl-PL" sz="1600" dirty="0"/>
              <a:t>FESL.10.01 Wykorzystanie terenów zdegradowanych w celu rozwoju regionu poprzez inwestycje przedsiębiorstw</a:t>
            </a:r>
          </a:p>
          <a:p>
            <a:pPr marL="361950" indent="-361950">
              <a:lnSpc>
                <a:spcPct val="110000"/>
              </a:lnSpc>
              <a:spcBef>
                <a:spcPts val="1200"/>
              </a:spcBef>
            </a:pPr>
            <a:r>
              <a:rPr lang="pl-PL" sz="1600" dirty="0"/>
              <a:t>FESL.10.02 Badania, rozwój i innowacje w przedsiębiorstwach na rzecz transformacji</a:t>
            </a:r>
          </a:p>
          <a:p>
            <a:pPr marL="361950" indent="-361950">
              <a:lnSpc>
                <a:spcPct val="110000"/>
              </a:lnSpc>
              <a:spcBef>
                <a:spcPts val="1200"/>
              </a:spcBef>
            </a:pPr>
            <a:r>
              <a:rPr lang="pl-PL" sz="1600" dirty="0"/>
              <a:t>FESL.10.03 Wsparcie MŚP na rzecz transformacji</a:t>
            </a:r>
          </a:p>
          <a:p>
            <a:pPr marL="361950" indent="-361950">
              <a:lnSpc>
                <a:spcPct val="110000"/>
              </a:lnSpc>
              <a:spcBef>
                <a:spcPts val="1200"/>
              </a:spcBef>
            </a:pPr>
            <a:r>
              <a:rPr lang="pl-PL" sz="1600" dirty="0"/>
              <a:t>FESL.10.04 Wsparcie dużych przedsiębiorstw na rzecz transformacji</a:t>
            </a:r>
          </a:p>
          <a:p>
            <a:pPr marL="361950" indent="-361950">
              <a:lnSpc>
                <a:spcPct val="110000"/>
              </a:lnSpc>
              <a:spcBef>
                <a:spcPts val="1200"/>
              </a:spcBef>
            </a:pPr>
            <a:r>
              <a:rPr lang="pl-PL" sz="1600" dirty="0"/>
              <a:t>FESL.10.05 Innowacyjna infrastruktura wspierająca gospodarkę</a:t>
            </a:r>
          </a:p>
          <a:p>
            <a:pPr marL="361950" indent="-361950">
              <a:lnSpc>
                <a:spcPct val="110000"/>
              </a:lnSpc>
              <a:spcBef>
                <a:spcPts val="1200"/>
              </a:spcBef>
            </a:pPr>
            <a:r>
              <a:rPr lang="pl-PL" sz="1600" dirty="0"/>
              <a:t>FESL.10.06 Rozwój energetyki rozproszonej opartej o odnawialne źródła energii</a:t>
            </a:r>
          </a:p>
          <a:p>
            <a:pPr marL="361950" indent="-361950">
              <a:lnSpc>
                <a:spcPct val="110000"/>
              </a:lnSpc>
              <a:spcBef>
                <a:spcPts val="1200"/>
              </a:spcBef>
            </a:pPr>
            <a:r>
              <a:rPr lang="pl-PL" sz="1600" dirty="0"/>
              <a:t>FESL.10.07 Rekultywacja terenów poprzemysłowych, zdewastowanych, zdegradowanych na cele środowiskowe</a:t>
            </a:r>
          </a:p>
          <a:p>
            <a:pPr marL="361950" indent="-361950">
              <a:lnSpc>
                <a:spcPct val="110000"/>
              </a:lnSpc>
              <a:spcBef>
                <a:spcPts val="1200"/>
              </a:spcBef>
            </a:pPr>
            <a:r>
              <a:rPr lang="pl-PL" sz="1600" dirty="0"/>
              <a:t>FESL.10.08 Poprawa stosunków wodnych na obszarze oddziaływania kopalń</a:t>
            </a:r>
          </a:p>
          <a:p>
            <a:pPr marL="361950" indent="-361950">
              <a:lnSpc>
                <a:spcPct val="110000"/>
              </a:lnSpc>
              <a:spcBef>
                <a:spcPts val="1200"/>
              </a:spcBef>
            </a:pPr>
            <a:r>
              <a:rPr lang="pl-PL" sz="1600" dirty="0"/>
              <a:t>FESL.10.09 Ponowne wykorzystanie terenów poprzemysłowych, zdewastowanych, zdegradowanych na cele rozwojowe regionu</a:t>
            </a:r>
          </a:p>
          <a:p>
            <a:pPr marL="361950" indent="-361950">
              <a:lnSpc>
                <a:spcPct val="110000"/>
              </a:lnSpc>
              <a:spcBef>
                <a:spcPts val="1200"/>
              </a:spcBef>
            </a:pPr>
            <a:r>
              <a:rPr lang="pl-PL" sz="1600" dirty="0"/>
              <a:t>FESL.10.10 Wsparcie planowania transformacji</a:t>
            </a:r>
          </a:p>
          <a:p>
            <a:pPr marL="361950" indent="-361950">
              <a:lnSpc>
                <a:spcPct val="110000"/>
              </a:lnSpc>
              <a:spcBef>
                <a:spcPts val="1200"/>
              </a:spcBef>
            </a:pPr>
            <a:r>
              <a:rPr lang="pl-PL" sz="1600" dirty="0"/>
              <a:t>FESL.10.11 Systemowe zarządzanie terenami poprzemysłowymi</a:t>
            </a:r>
          </a:p>
          <a:p>
            <a:pPr marL="361950" indent="-361950">
              <a:lnSpc>
                <a:spcPct val="110000"/>
              </a:lnSpc>
              <a:spcBef>
                <a:spcPts val="1200"/>
              </a:spcBef>
            </a:pPr>
            <a:r>
              <a:rPr lang="pl-PL" sz="1600" dirty="0"/>
              <a:t>FESL.10.12 Poprawa mobilności mieszkańców regionu i spójności transportowej podregionów górniczych</a:t>
            </a:r>
          </a:p>
          <a:p>
            <a:pPr marL="361950" indent="-361950">
              <a:lnSpc>
                <a:spcPct val="110000"/>
              </a:lnSpc>
              <a:spcBef>
                <a:spcPts val="1200"/>
              </a:spcBef>
            </a:pPr>
            <a:r>
              <a:rPr lang="pl-PL" sz="1600" dirty="0"/>
              <a:t>FESL.10.13 Infrastruktura szkolnictwa wyższego na potrzeby transformacji</a:t>
            </a:r>
          </a:p>
        </p:txBody>
      </p:sp>
    </p:spTree>
    <p:extLst>
      <p:ext uri="{BB962C8B-B14F-4D97-AF65-F5344CB8AC3E}">
        <p14:creationId xmlns:p14="http://schemas.microsoft.com/office/powerpoint/2010/main" val="32932687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a16="http://schemas.microsoft.com/office/drawing/2014/main" id="{FB9EC9B0-C5CF-B090-4844-6F14624ED04C}"/>
              </a:ext>
            </a:extLst>
          </p:cNvPr>
          <p:cNvSpPr>
            <a:spLocks noGrp="1"/>
          </p:cNvSpPr>
          <p:nvPr>
            <p:ph type="title"/>
          </p:nvPr>
        </p:nvSpPr>
        <p:spPr>
          <a:xfrm>
            <a:off x="1025525" y="467470"/>
            <a:ext cx="9360941" cy="504056"/>
          </a:xfrm>
        </p:spPr>
        <p:txBody>
          <a:bodyPr>
            <a:normAutofit/>
          </a:bodyPr>
          <a:lstStyle/>
          <a:p>
            <a:r>
              <a:rPr lang="pl-PL" sz="2400" dirty="0"/>
              <a:t>Potencjalne pełne spektrum działań – priorytet 10 FESL </a:t>
            </a:r>
            <a:r>
              <a:rPr lang="pl-PL" sz="2400" b="0" dirty="0"/>
              <a:t>2/2</a:t>
            </a:r>
            <a:endParaRPr lang="pl-PL" sz="2400" b="0" i="1" dirty="0"/>
          </a:p>
        </p:txBody>
      </p:sp>
      <p:sp>
        <p:nvSpPr>
          <p:cNvPr id="2" name="Symbol zastępczy zawartości 6">
            <a:extLst>
              <a:ext uri="{FF2B5EF4-FFF2-40B4-BE49-F238E27FC236}">
                <a16:creationId xmlns:a16="http://schemas.microsoft.com/office/drawing/2014/main" id="{768F0C51-7DC1-E7A2-1CFD-0B4EB81274BE}"/>
              </a:ext>
            </a:extLst>
          </p:cNvPr>
          <p:cNvSpPr>
            <a:spLocks noGrp="1"/>
          </p:cNvSpPr>
          <p:nvPr>
            <p:ph idx="1"/>
          </p:nvPr>
        </p:nvSpPr>
        <p:spPr>
          <a:xfrm>
            <a:off x="1025907" y="1115541"/>
            <a:ext cx="8640382" cy="5904656"/>
          </a:xfrm>
        </p:spPr>
        <p:txBody>
          <a:bodyPr vert="horz" lIns="0" tIns="0" rIns="0" bIns="0" rtlCol="0">
            <a:normAutofit/>
          </a:bodyPr>
          <a:lstStyle/>
          <a:p>
            <a:pPr marL="361950" indent="-361950">
              <a:lnSpc>
                <a:spcPct val="110000"/>
              </a:lnSpc>
              <a:spcBef>
                <a:spcPts val="1200"/>
              </a:spcBef>
            </a:pPr>
            <a:r>
              <a:rPr lang="pl-PL" sz="1600" dirty="0"/>
              <a:t>FESL.10.14 Infrastruktura kształcenia zawodowego</a:t>
            </a:r>
          </a:p>
          <a:p>
            <a:pPr marL="361950" indent="-361950">
              <a:lnSpc>
                <a:spcPct val="110000"/>
              </a:lnSpc>
              <a:spcBef>
                <a:spcPts val="1200"/>
              </a:spcBef>
            </a:pPr>
            <a:r>
              <a:rPr lang="pl-PL" sz="1600" dirty="0"/>
              <a:t>FESL.10.15 Wykorzystanie endogenicznego potencjału podregionów górniczych</a:t>
            </a:r>
          </a:p>
          <a:p>
            <a:pPr marL="361950" indent="-361950">
              <a:lnSpc>
                <a:spcPct val="110000"/>
              </a:lnSpc>
              <a:spcBef>
                <a:spcPts val="1200"/>
              </a:spcBef>
            </a:pPr>
            <a:r>
              <a:rPr lang="pl-PL" sz="1600" dirty="0"/>
              <a:t>FESL.10.16 Rozwój przedsiębiorczości FST</a:t>
            </a:r>
          </a:p>
          <a:p>
            <a:pPr marL="361950" indent="-361950">
              <a:lnSpc>
                <a:spcPct val="110000"/>
              </a:lnSpc>
              <a:spcBef>
                <a:spcPts val="1200"/>
              </a:spcBef>
            </a:pPr>
            <a:r>
              <a:rPr lang="pl-PL" sz="1600" dirty="0"/>
              <a:t>FESL.10.17 Kształcenie osób dorosłych FST</a:t>
            </a:r>
          </a:p>
          <a:p>
            <a:pPr marL="361950" indent="-361950">
              <a:lnSpc>
                <a:spcPct val="110000"/>
              </a:lnSpc>
              <a:spcBef>
                <a:spcPts val="1200"/>
              </a:spcBef>
            </a:pPr>
            <a:r>
              <a:rPr lang="pl-PL" sz="1600" dirty="0"/>
              <a:t>FESL.10.18 </a:t>
            </a:r>
            <a:r>
              <a:rPr lang="pl-PL" sz="1600" dirty="0" err="1"/>
              <a:t>Redeployment</a:t>
            </a:r>
            <a:endParaRPr lang="pl-PL" sz="1600" dirty="0"/>
          </a:p>
          <a:p>
            <a:pPr marL="361950" indent="-361950">
              <a:lnSpc>
                <a:spcPct val="110000"/>
              </a:lnSpc>
              <a:spcBef>
                <a:spcPts val="1200"/>
              </a:spcBef>
            </a:pPr>
            <a:r>
              <a:rPr lang="pl-PL" sz="1600" dirty="0"/>
              <a:t>FESL.10.19 </a:t>
            </a:r>
            <a:r>
              <a:rPr lang="pl-PL" sz="1600" dirty="0" err="1"/>
              <a:t>Outplacement</a:t>
            </a:r>
            <a:r>
              <a:rPr lang="pl-PL" sz="1600" dirty="0"/>
              <a:t> FST</a:t>
            </a:r>
          </a:p>
          <a:p>
            <a:pPr marL="361950" indent="-361950">
              <a:lnSpc>
                <a:spcPct val="110000"/>
              </a:lnSpc>
              <a:spcBef>
                <a:spcPts val="1200"/>
              </a:spcBef>
            </a:pPr>
            <a:r>
              <a:rPr lang="pl-PL" sz="1600" dirty="0"/>
              <a:t>FESL.10.20 Wsparcie na założenie działalności gospodarczej</a:t>
            </a:r>
          </a:p>
          <a:p>
            <a:pPr marL="361950" indent="-361950">
              <a:lnSpc>
                <a:spcPct val="110000"/>
              </a:lnSpc>
              <a:spcBef>
                <a:spcPts val="1200"/>
              </a:spcBef>
            </a:pPr>
            <a:r>
              <a:rPr lang="pl-PL" sz="1600" dirty="0"/>
              <a:t>FESL.10.22 Regionalne Obserwatorium Procesu Transformacji - FST</a:t>
            </a:r>
          </a:p>
          <a:p>
            <a:pPr marL="361950" indent="-361950">
              <a:lnSpc>
                <a:spcPct val="110000"/>
              </a:lnSpc>
              <a:spcBef>
                <a:spcPts val="1200"/>
              </a:spcBef>
            </a:pPr>
            <a:r>
              <a:rPr lang="pl-PL" sz="1600" dirty="0"/>
              <a:t>FESL.10.23 Edukacja zawodowa w procesie sprawiedliwej transformacji regionu</a:t>
            </a:r>
          </a:p>
          <a:p>
            <a:pPr marL="361950" indent="-361950">
              <a:lnSpc>
                <a:spcPct val="110000"/>
              </a:lnSpc>
              <a:spcBef>
                <a:spcPts val="1200"/>
              </a:spcBef>
            </a:pPr>
            <a:r>
              <a:rPr lang="pl-PL" sz="1600" dirty="0"/>
              <a:t>FESL.10.24 Włączenie społeczne - wzmocnienie procesu sprawiedliwej transformacji</a:t>
            </a:r>
          </a:p>
          <a:p>
            <a:pPr marL="361950" indent="-361950">
              <a:lnSpc>
                <a:spcPct val="110000"/>
              </a:lnSpc>
              <a:spcBef>
                <a:spcPts val="1200"/>
              </a:spcBef>
            </a:pPr>
            <a:r>
              <a:rPr lang="pl-PL" sz="1600" dirty="0"/>
              <a:t>FESL.10.25 Rozwój kształcenia wyższego zgodnie z potrzebami zielonej gospodarki</a:t>
            </a:r>
          </a:p>
          <a:p>
            <a:pPr marL="361950" indent="-361950">
              <a:lnSpc>
                <a:spcPct val="110000"/>
              </a:lnSpc>
              <a:spcBef>
                <a:spcPts val="1200"/>
              </a:spcBef>
            </a:pPr>
            <a:r>
              <a:rPr lang="pl-PL" sz="1600" dirty="0"/>
              <a:t>FESL.10.26 Wzmocnienie procesu sprawiedliwej transformacji w regionie</a:t>
            </a:r>
          </a:p>
        </p:txBody>
      </p:sp>
    </p:spTree>
    <p:extLst>
      <p:ext uri="{BB962C8B-B14F-4D97-AF65-F5344CB8AC3E}">
        <p14:creationId xmlns:p14="http://schemas.microsoft.com/office/powerpoint/2010/main" val="18680452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2042C77A-0FF4-E561-A57A-3E4FFC3F809D}"/>
              </a:ext>
            </a:extLst>
          </p:cNvPr>
          <p:cNvPicPr>
            <a:picLocks noChangeAspect="1"/>
          </p:cNvPicPr>
          <p:nvPr/>
        </p:nvPicPr>
        <p:blipFill>
          <a:blip r:embed="rId2"/>
          <a:stretch>
            <a:fillRect/>
          </a:stretch>
        </p:blipFill>
        <p:spPr>
          <a:xfrm>
            <a:off x="161330" y="395461"/>
            <a:ext cx="6642050" cy="4666587"/>
          </a:xfrm>
          <a:prstGeom prst="rect">
            <a:avLst/>
          </a:prstGeom>
        </p:spPr>
      </p:pic>
      <p:pic>
        <p:nvPicPr>
          <p:cNvPr id="11" name="Obraz 10">
            <a:extLst>
              <a:ext uri="{FF2B5EF4-FFF2-40B4-BE49-F238E27FC236}">
                <a16:creationId xmlns:a16="http://schemas.microsoft.com/office/drawing/2014/main" id="{0BE7E125-7DD0-4717-461E-E75E7BB259DD}"/>
              </a:ext>
            </a:extLst>
          </p:cNvPr>
          <p:cNvPicPr>
            <a:picLocks noChangeAspect="1"/>
          </p:cNvPicPr>
          <p:nvPr/>
        </p:nvPicPr>
        <p:blipFill>
          <a:blip r:embed="rId3"/>
          <a:stretch>
            <a:fillRect/>
          </a:stretch>
        </p:blipFill>
        <p:spPr>
          <a:xfrm>
            <a:off x="2249562" y="2118293"/>
            <a:ext cx="8031543" cy="5254722"/>
          </a:xfrm>
          <a:prstGeom prst="rect">
            <a:avLst/>
          </a:prstGeom>
        </p:spPr>
      </p:pic>
      <p:sp>
        <p:nvSpPr>
          <p:cNvPr id="12" name="pole tekstowe 11">
            <a:extLst>
              <a:ext uri="{FF2B5EF4-FFF2-40B4-BE49-F238E27FC236}">
                <a16:creationId xmlns:a16="http://schemas.microsoft.com/office/drawing/2014/main" id="{D6E004AB-0B5F-1BC8-4037-80F796EFDCE7}"/>
              </a:ext>
            </a:extLst>
          </p:cNvPr>
          <p:cNvSpPr txBox="1"/>
          <p:nvPr/>
        </p:nvSpPr>
        <p:spPr>
          <a:xfrm>
            <a:off x="233338" y="6084093"/>
            <a:ext cx="8640763" cy="947375"/>
          </a:xfrm>
          <a:prstGeom prst="rect">
            <a:avLst/>
          </a:prstGeom>
          <a:noFill/>
        </p:spPr>
        <p:txBody>
          <a:bodyPr wrap="square" rtlCol="0">
            <a:spAutoFit/>
          </a:bodyPr>
          <a:lstStyle/>
          <a:p>
            <a:pPr>
              <a:lnSpc>
                <a:spcPct val="120000"/>
              </a:lnSpc>
            </a:pPr>
            <a:r>
              <a:rPr lang="pl-PL" sz="2400" b="1" dirty="0">
                <a:latin typeface="Open Sans" panose="020B0606030504020204" pitchFamily="34" charset="0"/>
                <a:ea typeface="Open Sans" panose="020B0606030504020204" pitchFamily="34" charset="0"/>
                <a:cs typeface="Open Sans" panose="020B0606030504020204" pitchFamily="34" charset="0"/>
                <a:hlinkClick r:id="rId4"/>
              </a:rPr>
              <a:t>https://ec.europa.eu/regional_policy/funding/just-transition-fund/just-transition-platform_en</a:t>
            </a:r>
            <a:r>
              <a:rPr lang="pl-PL" sz="2400" b="1"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4730791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1025525" y="2195661"/>
            <a:ext cx="8640763" cy="1754326"/>
          </a:xfrm>
          <a:prstGeom prst="rect">
            <a:avLst/>
          </a:prstGeom>
          <a:noFill/>
        </p:spPr>
        <p:txBody>
          <a:bodyPr wrap="square" rtlCol="0">
            <a:spAutoFit/>
          </a:bodyPr>
          <a:lstStyle/>
          <a:p>
            <a:pPr algn="ctr"/>
            <a:r>
              <a:rPr lang="pl-PL" sz="54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Obyś żył </a:t>
            </a:r>
          </a:p>
          <a:p>
            <a:pPr algn="ctr"/>
            <a:r>
              <a:rPr lang="pl-PL" sz="54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w ciekawych czasach!</a:t>
            </a:r>
          </a:p>
        </p:txBody>
      </p:sp>
      <p:sp>
        <p:nvSpPr>
          <p:cNvPr id="9" name="pole tekstowe 8">
            <a:extLst>
              <a:ext uri="{FF2B5EF4-FFF2-40B4-BE49-F238E27FC236}">
                <a16:creationId xmlns:a16="http://schemas.microsoft.com/office/drawing/2014/main" id="{669FD983-6233-4263-40DC-F6B2AB9E5B8D}"/>
              </a:ext>
            </a:extLst>
          </p:cNvPr>
          <p:cNvSpPr txBox="1"/>
          <p:nvPr/>
        </p:nvSpPr>
        <p:spPr>
          <a:xfrm>
            <a:off x="1025426" y="4379708"/>
            <a:ext cx="8640763" cy="641458"/>
          </a:xfrm>
          <a:prstGeom prst="rect">
            <a:avLst/>
          </a:prstGeom>
          <a:noFill/>
        </p:spPr>
        <p:txBody>
          <a:bodyPr wrap="square" rtlCol="0">
            <a:spAutoFit/>
          </a:bodyPr>
          <a:lstStyle/>
          <a:p>
            <a:pPr algn="ctr">
              <a:lnSpc>
                <a:spcPct val="120000"/>
              </a:lnSpc>
            </a:pPr>
            <a:r>
              <a:rPr lang="pl-PL" sz="3200" b="1" dirty="0">
                <a:latin typeface="Open Sans" panose="020B0606030504020204" pitchFamily="34" charset="0"/>
                <a:ea typeface="Open Sans" panose="020B0606030504020204" pitchFamily="34" charset="0"/>
                <a:cs typeface="Open Sans" panose="020B0606030504020204" pitchFamily="34" charset="0"/>
              </a:rPr>
              <a:t>Scenariusze zmian.</a:t>
            </a:r>
          </a:p>
        </p:txBody>
      </p:sp>
    </p:spTree>
    <p:extLst>
      <p:ext uri="{BB962C8B-B14F-4D97-AF65-F5344CB8AC3E}">
        <p14:creationId xmlns:p14="http://schemas.microsoft.com/office/powerpoint/2010/main" val="353953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467469"/>
            <a:ext cx="8640381" cy="863777"/>
          </a:xfrm>
        </p:spPr>
        <p:txBody>
          <a:bodyPr/>
          <a:lstStyle/>
          <a:p>
            <a:r>
              <a:rPr lang="pl-PL" dirty="0"/>
              <a:t>Konwencja ramowa w praktyce</a:t>
            </a:r>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475581"/>
            <a:ext cx="8640382" cy="5760640"/>
          </a:xfrm>
        </p:spPr>
        <p:txBody>
          <a:bodyPr>
            <a:normAutofit/>
          </a:bodyPr>
          <a:lstStyle/>
          <a:p>
            <a:pPr>
              <a:lnSpc>
                <a:spcPct val="120000"/>
              </a:lnSpc>
              <a:spcBef>
                <a:spcPts val="1800"/>
              </a:spcBef>
            </a:pPr>
            <a:r>
              <a:rPr lang="pl-PL" dirty="0"/>
              <a:t>Międzynarodowa reakcja polityczna na zmiany klimatyczne rozpoczęła się na Szczycie Ziemi w Rio w 1992 roku, gdzie przyjęto Ramową Konwencję Narodów Zjednoczonych w sprawie Zmian Klimatu (UNFCCC).</a:t>
            </a:r>
          </a:p>
          <a:p>
            <a:pPr>
              <a:lnSpc>
                <a:spcPct val="120000"/>
              </a:lnSpc>
              <a:spcBef>
                <a:spcPts val="1800"/>
              </a:spcBef>
            </a:pPr>
            <a:r>
              <a:rPr lang="pl-PL" dirty="0"/>
              <a:t>Określono ramy działań mających na celu stabilizację stężenia gazów cieplarnianych  w atmosferze, aby uniknąć „niebezpiecznej ingerencji antropogenicznej w system klimatyczny”.</a:t>
            </a:r>
          </a:p>
          <a:p>
            <a:pPr>
              <a:lnSpc>
                <a:spcPct val="120000"/>
              </a:lnSpc>
              <a:spcBef>
                <a:spcPts val="1800"/>
              </a:spcBef>
            </a:pPr>
            <a:r>
              <a:rPr lang="pl-PL" dirty="0"/>
              <a:t>Najwyższym organem decyzyjnym Konwencji jest Konferencja Stron (COP - Conference of the </a:t>
            </a:r>
            <a:r>
              <a:rPr lang="pl-PL" dirty="0" err="1"/>
              <a:t>Parties</a:t>
            </a:r>
            <a:r>
              <a:rPr lang="pl-PL" dirty="0"/>
              <a:t>), która odbywa się co roku. </a:t>
            </a:r>
          </a:p>
          <a:p>
            <a:pPr>
              <a:lnSpc>
                <a:spcPct val="120000"/>
              </a:lnSpc>
              <a:spcBef>
                <a:spcPts val="1800"/>
              </a:spcBef>
            </a:pPr>
            <a:r>
              <a:rPr lang="pl-PL" dirty="0"/>
              <a:t>Pierwsza COP odbyła się w Berlinie w 1995 r., a do znaczących spotkań od tego czasu należą COP3, na której przyjęto Protokół z Kioto, COP11, na której opracowano Plan Działań z Montrealu, COP15 w Kopenhadze, gdzie nie zrealizowano porozumienia mającego zastąpić Protokół z Kioto, COP17 w Durbanie, gdzie stworzono Zielony Fundusz Klimatyczny, </a:t>
            </a:r>
            <a:r>
              <a:rPr lang="pl-PL" b="1" dirty="0"/>
              <a:t>COP21 w Paryżu</a:t>
            </a:r>
            <a:r>
              <a:rPr lang="pl-PL" dirty="0"/>
              <a:t> (2015 r.) – gdzie zawarto Porozumienie Paryskie – oraz </a:t>
            </a:r>
            <a:r>
              <a:rPr lang="pl-PL" b="1" dirty="0"/>
              <a:t>COP24 w Katowicach</a:t>
            </a:r>
            <a:r>
              <a:rPr lang="pl-PL" dirty="0"/>
              <a:t> (2018 r.), podczas którego przyjęto tzw. </a:t>
            </a:r>
            <a:r>
              <a:rPr lang="pl-PL" i="1" dirty="0"/>
              <a:t>katowicki </a:t>
            </a:r>
            <a:r>
              <a:rPr lang="pl-PL" i="1" dirty="0" err="1"/>
              <a:t>rulebook</a:t>
            </a:r>
            <a:r>
              <a:rPr lang="pl-PL" dirty="0"/>
              <a:t>.</a:t>
            </a:r>
          </a:p>
        </p:txBody>
      </p:sp>
    </p:spTree>
    <p:extLst>
      <p:ext uri="{BB962C8B-B14F-4D97-AF65-F5344CB8AC3E}">
        <p14:creationId xmlns:p14="http://schemas.microsoft.com/office/powerpoint/2010/main" val="33798489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899517"/>
            <a:ext cx="8640381" cy="504056"/>
          </a:xfrm>
        </p:spPr>
        <p:txBody>
          <a:bodyPr>
            <a:normAutofit/>
          </a:bodyPr>
          <a:lstStyle/>
          <a:p>
            <a:r>
              <a:rPr lang="pl-PL" sz="3600" dirty="0"/>
              <a:t>Wprowadzenie do rundy warsztatowej</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979637"/>
            <a:ext cx="8640382" cy="5040560"/>
          </a:xfrm>
        </p:spPr>
        <p:txBody>
          <a:bodyPr>
            <a:normAutofit/>
          </a:bodyPr>
          <a:lstStyle/>
          <a:p>
            <a:pPr marL="447675" indent="-447675">
              <a:lnSpc>
                <a:spcPct val="120000"/>
              </a:lnSpc>
              <a:spcBef>
                <a:spcPts val="4200"/>
              </a:spcBef>
            </a:pPr>
            <a:r>
              <a:rPr lang="pl-PL" sz="2800" dirty="0"/>
              <a:t>Czy „świat Wam kiedyś umknął”? Problemy się rozwiązały lub zmieniły? Zainteresowani zniknęli? </a:t>
            </a:r>
          </a:p>
          <a:p>
            <a:pPr marL="447675" indent="-447675">
              <a:lnSpc>
                <a:spcPct val="120000"/>
              </a:lnSpc>
              <a:spcBef>
                <a:spcPts val="4200"/>
              </a:spcBef>
            </a:pPr>
            <a:r>
              <a:rPr lang="pl-PL" sz="2800" dirty="0"/>
              <a:t>Co zrobiliście w tej sytuacji?</a:t>
            </a:r>
          </a:p>
          <a:p>
            <a:pPr marL="447675" indent="-447675">
              <a:lnSpc>
                <a:spcPct val="120000"/>
              </a:lnSpc>
              <a:spcBef>
                <a:spcPts val="4200"/>
              </a:spcBef>
            </a:pPr>
            <a:r>
              <a:rPr lang="pl-PL" sz="2800" dirty="0"/>
              <a:t>Czy przygotowując się do swoich działań zastanawiacie się nad tym, jak będą wyglądały realia na starcie?</a:t>
            </a:r>
          </a:p>
        </p:txBody>
      </p:sp>
    </p:spTree>
    <p:extLst>
      <p:ext uri="{BB962C8B-B14F-4D97-AF65-F5344CB8AC3E}">
        <p14:creationId xmlns:p14="http://schemas.microsoft.com/office/powerpoint/2010/main" val="28207826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899517"/>
            <a:ext cx="8640381" cy="504056"/>
          </a:xfrm>
        </p:spPr>
        <p:txBody>
          <a:bodyPr>
            <a:normAutofit/>
          </a:bodyPr>
          <a:lstStyle/>
          <a:p>
            <a:r>
              <a:rPr lang="pl-PL" sz="3600" dirty="0"/>
              <a:t>Scenariusz (w zarządzaniu strategicznym)</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979637"/>
            <a:ext cx="8640382" cy="5040560"/>
          </a:xfrm>
        </p:spPr>
        <p:txBody>
          <a:bodyPr>
            <a:normAutofit/>
          </a:bodyPr>
          <a:lstStyle/>
          <a:p>
            <a:pPr marL="0" indent="0">
              <a:lnSpc>
                <a:spcPct val="120000"/>
              </a:lnSpc>
              <a:spcBef>
                <a:spcPts val="4200"/>
              </a:spcBef>
              <a:buNone/>
            </a:pPr>
            <a:r>
              <a:rPr lang="pl-PL" sz="2800" dirty="0"/>
              <a:t>jest opisem (zazwyczaj możliwej) </a:t>
            </a:r>
            <a:r>
              <a:rPr lang="pl-PL" sz="2800" b="1" dirty="0">
                <a:highlight>
                  <a:srgbClr val="A6D3FF"/>
                </a:highlight>
              </a:rPr>
              <a:t>przyszłości</a:t>
            </a:r>
            <a:r>
              <a:rPr lang="pl-PL" sz="2800" dirty="0"/>
              <a:t>, </a:t>
            </a:r>
          </a:p>
          <a:p>
            <a:pPr marL="0" indent="0">
              <a:lnSpc>
                <a:spcPct val="120000"/>
              </a:lnSpc>
              <a:spcBef>
                <a:spcPts val="4200"/>
              </a:spcBef>
              <a:buNone/>
            </a:pPr>
            <a:r>
              <a:rPr lang="pl-PL" sz="2800" dirty="0"/>
              <a:t>który uwzględnia </a:t>
            </a:r>
            <a:r>
              <a:rPr lang="pl-PL" sz="2800" b="1" dirty="0">
                <a:highlight>
                  <a:srgbClr val="A6D3FF"/>
                </a:highlight>
              </a:rPr>
              <a:t>oddziaływanie</a:t>
            </a:r>
            <a:r>
              <a:rPr lang="pl-PL" sz="2800" dirty="0"/>
              <a:t> </a:t>
            </a:r>
          </a:p>
          <a:p>
            <a:pPr marL="0" indent="0">
              <a:lnSpc>
                <a:spcPct val="120000"/>
              </a:lnSpc>
              <a:spcBef>
                <a:spcPts val="4200"/>
              </a:spcBef>
              <a:buNone/>
            </a:pPr>
            <a:r>
              <a:rPr lang="pl-PL" sz="2800" dirty="0"/>
              <a:t>kilku </a:t>
            </a:r>
            <a:r>
              <a:rPr lang="pl-PL" sz="2800" b="1" dirty="0">
                <a:highlight>
                  <a:srgbClr val="A6D3FF"/>
                </a:highlight>
              </a:rPr>
              <a:t>kluczowych</a:t>
            </a:r>
            <a:r>
              <a:rPr lang="pl-PL" sz="2800" dirty="0"/>
              <a:t> wydarzeń lub uwarunkowań, </a:t>
            </a:r>
          </a:p>
          <a:p>
            <a:pPr marL="0" indent="0">
              <a:lnSpc>
                <a:spcPct val="120000"/>
              </a:lnSpc>
              <a:spcBef>
                <a:spcPts val="4200"/>
              </a:spcBef>
              <a:buNone/>
            </a:pPr>
            <a:r>
              <a:rPr lang="pl-PL" sz="2800" dirty="0"/>
              <a:t>które mogą mieć miejsce w okresie od sytuacji bieżącej do czasu zakreślonego </a:t>
            </a:r>
            <a:r>
              <a:rPr lang="pl-PL" sz="2800" b="1" dirty="0">
                <a:highlight>
                  <a:srgbClr val="A6D3FF"/>
                </a:highlight>
              </a:rPr>
              <a:t>horyzontem</a:t>
            </a:r>
            <a:r>
              <a:rPr lang="pl-PL" sz="2800" dirty="0"/>
              <a:t> scenariusza.</a:t>
            </a:r>
          </a:p>
        </p:txBody>
      </p:sp>
      <p:sp>
        <p:nvSpPr>
          <p:cNvPr id="2" name="pole tekstowe 1">
            <a:extLst>
              <a:ext uri="{FF2B5EF4-FFF2-40B4-BE49-F238E27FC236}">
                <a16:creationId xmlns:a16="http://schemas.microsoft.com/office/drawing/2014/main" id="{854262B0-07FC-578D-6726-3DBB389E2214}"/>
              </a:ext>
            </a:extLst>
          </p:cNvPr>
          <p:cNvSpPr txBox="1"/>
          <p:nvPr/>
        </p:nvSpPr>
        <p:spPr>
          <a:xfrm>
            <a:off x="89322" y="7236221"/>
            <a:ext cx="1035861"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rPr>
              <a:t>[Godet, 2006]</a:t>
            </a:r>
          </a:p>
        </p:txBody>
      </p:sp>
    </p:spTree>
    <p:extLst>
      <p:ext uri="{BB962C8B-B14F-4D97-AF65-F5344CB8AC3E}">
        <p14:creationId xmlns:p14="http://schemas.microsoft.com/office/powerpoint/2010/main" val="3344670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683493"/>
            <a:ext cx="8640381" cy="504056"/>
          </a:xfrm>
        </p:spPr>
        <p:txBody>
          <a:bodyPr>
            <a:normAutofit/>
          </a:bodyPr>
          <a:lstStyle/>
          <a:p>
            <a:r>
              <a:rPr lang="pl-PL" sz="3600" dirty="0"/>
              <a:t>Jak identyfikujemy uwarunkowania?</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619597"/>
            <a:ext cx="8640382" cy="1944216"/>
          </a:xfrm>
        </p:spPr>
        <p:txBody>
          <a:bodyPr>
            <a:normAutofit/>
          </a:bodyPr>
          <a:lstStyle/>
          <a:p>
            <a:pPr marL="447675" indent="-447675">
              <a:lnSpc>
                <a:spcPct val="120000"/>
              </a:lnSpc>
              <a:spcBef>
                <a:spcPts val="4200"/>
              </a:spcBef>
            </a:pPr>
            <a:r>
              <a:rPr lang="pl-PL" sz="2800" dirty="0"/>
              <a:t>Ekstrapolacja trendów</a:t>
            </a:r>
          </a:p>
          <a:p>
            <a:pPr marL="447675" indent="-447675">
              <a:lnSpc>
                <a:spcPct val="120000"/>
              </a:lnSpc>
              <a:spcBef>
                <a:spcPts val="4200"/>
              </a:spcBef>
            </a:pPr>
            <a:r>
              <a:rPr lang="pl-PL" sz="2800" dirty="0"/>
              <a:t>Słabe sygnały</a:t>
            </a:r>
          </a:p>
        </p:txBody>
      </p:sp>
      <p:sp>
        <p:nvSpPr>
          <p:cNvPr id="4" name="Tytuł 2">
            <a:extLst>
              <a:ext uri="{FF2B5EF4-FFF2-40B4-BE49-F238E27FC236}">
                <a16:creationId xmlns:a16="http://schemas.microsoft.com/office/drawing/2014/main" id="{59F5AC30-170D-6B4E-A1E1-75DE24D51949}"/>
              </a:ext>
            </a:extLst>
          </p:cNvPr>
          <p:cNvSpPr txBox="1">
            <a:spLocks/>
          </p:cNvSpPr>
          <p:nvPr/>
        </p:nvSpPr>
        <p:spPr>
          <a:xfrm>
            <a:off x="665387" y="4139877"/>
            <a:ext cx="9360460" cy="504056"/>
          </a:xfrm>
          <a:prstGeom prst="rect">
            <a:avLst/>
          </a:prstGeom>
        </p:spPr>
        <p:txBody>
          <a:bodyPr vert="horz" lIns="0" tIns="0" rIns="0" bIns="0" rtlCol="0" anchor="t" anchorCtr="0">
            <a:no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pPr algn="ctr">
              <a:lnSpc>
                <a:spcPct val="120000"/>
              </a:lnSpc>
            </a:pPr>
            <a:r>
              <a:rPr lang="pl-PL" dirty="0">
                <a:solidFill>
                  <a:schemeClr val="tx1"/>
                </a:solidFill>
                <a:highlight>
                  <a:srgbClr val="A6D3FF"/>
                </a:highlight>
              </a:rPr>
              <a:t>Foresight </a:t>
            </a:r>
          </a:p>
          <a:p>
            <a:pPr algn="ctr">
              <a:lnSpc>
                <a:spcPct val="120000"/>
              </a:lnSpc>
            </a:pPr>
            <a:r>
              <a:rPr lang="pl-PL" b="0" dirty="0">
                <a:solidFill>
                  <a:schemeClr val="tx1"/>
                </a:solidFill>
              </a:rPr>
              <a:t>systematyczny, partycypacyjny proces </a:t>
            </a:r>
          </a:p>
          <a:p>
            <a:pPr algn="ctr">
              <a:lnSpc>
                <a:spcPct val="120000"/>
              </a:lnSpc>
            </a:pPr>
            <a:r>
              <a:rPr lang="pl-PL" b="0" dirty="0">
                <a:solidFill>
                  <a:schemeClr val="tx1"/>
                </a:solidFill>
              </a:rPr>
              <a:t>budowania średnio- i długoterminowej wizji przyszłości, </a:t>
            </a:r>
          </a:p>
          <a:p>
            <a:pPr algn="ctr">
              <a:lnSpc>
                <a:spcPct val="120000"/>
              </a:lnSpc>
            </a:pPr>
            <a:r>
              <a:rPr lang="pl-PL" b="0" dirty="0">
                <a:solidFill>
                  <a:schemeClr val="tx1"/>
                </a:solidFill>
              </a:rPr>
              <a:t>skierowany na dzisiejsze decyzje </a:t>
            </a:r>
          </a:p>
          <a:p>
            <a:pPr algn="ctr">
              <a:lnSpc>
                <a:spcPct val="120000"/>
              </a:lnSpc>
            </a:pPr>
            <a:r>
              <a:rPr lang="pl-PL" b="0" dirty="0">
                <a:solidFill>
                  <a:schemeClr val="tx1"/>
                </a:solidFill>
              </a:rPr>
              <a:t>i mobilizowanie do wspólnych działań.</a:t>
            </a:r>
          </a:p>
        </p:txBody>
      </p:sp>
      <p:sp>
        <p:nvSpPr>
          <p:cNvPr id="6" name="pole tekstowe 5">
            <a:extLst>
              <a:ext uri="{FF2B5EF4-FFF2-40B4-BE49-F238E27FC236}">
                <a16:creationId xmlns:a16="http://schemas.microsoft.com/office/drawing/2014/main" id="{1B130B30-FBE3-9FB4-195D-5E46E3450C68}"/>
              </a:ext>
            </a:extLst>
          </p:cNvPr>
          <p:cNvSpPr txBox="1"/>
          <p:nvPr/>
        </p:nvSpPr>
        <p:spPr>
          <a:xfrm>
            <a:off x="4565596" y="6749224"/>
            <a:ext cx="1560042"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rPr>
              <a:t>[Miles i </a:t>
            </a:r>
            <a:r>
              <a:rPr lang="pl-PL" sz="1050" dirty="0" err="1">
                <a:latin typeface="Open Sans" panose="020B0606030504020204" pitchFamily="34" charset="0"/>
                <a:ea typeface="Open Sans" panose="020B0606030504020204" pitchFamily="34" charset="0"/>
                <a:cs typeface="Open Sans" panose="020B0606030504020204" pitchFamily="34" charset="0"/>
              </a:rPr>
              <a:t>Keenan</a:t>
            </a:r>
            <a:r>
              <a:rPr lang="pl-PL" sz="1050" dirty="0">
                <a:latin typeface="Open Sans" panose="020B0606030504020204" pitchFamily="34" charset="0"/>
                <a:ea typeface="Open Sans" panose="020B0606030504020204" pitchFamily="34" charset="0"/>
                <a:cs typeface="Open Sans" panose="020B0606030504020204" pitchFamily="34" charset="0"/>
              </a:rPr>
              <a:t>, 2002]</a:t>
            </a:r>
          </a:p>
        </p:txBody>
      </p:sp>
    </p:spTree>
    <p:extLst>
      <p:ext uri="{BB962C8B-B14F-4D97-AF65-F5344CB8AC3E}">
        <p14:creationId xmlns:p14="http://schemas.microsoft.com/office/powerpoint/2010/main" val="33610796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A6E7E7A-F7F3-294D-2AE9-F41C0A4F61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732"/>
          <a:stretch/>
        </p:blipFill>
        <p:spPr bwMode="auto">
          <a:xfrm>
            <a:off x="-1" y="0"/>
            <a:ext cx="10691813" cy="755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5177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A6E7E7A-F7F3-294D-2AE9-F41C0A4F61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732"/>
          <a:stretch/>
        </p:blipFill>
        <p:spPr bwMode="auto">
          <a:xfrm>
            <a:off x="-1" y="0"/>
            <a:ext cx="10691813" cy="7559675"/>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a:extLst>
              <a:ext uri="{FF2B5EF4-FFF2-40B4-BE49-F238E27FC236}">
                <a16:creationId xmlns:a16="http://schemas.microsoft.com/office/drawing/2014/main" id="{66B1829F-DD78-6210-71EA-8757817644A8}"/>
              </a:ext>
            </a:extLst>
          </p:cNvPr>
          <p:cNvSpPr/>
          <p:nvPr/>
        </p:nvSpPr>
        <p:spPr>
          <a:xfrm>
            <a:off x="0" y="0"/>
            <a:ext cx="10691813" cy="7559674"/>
          </a:xfrm>
          <a:prstGeom prst="rect">
            <a:avLst/>
          </a:prstGeom>
          <a:solidFill>
            <a:schemeClr val="bg1">
              <a:alpha val="8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72C58A54-3533-15A7-5F25-9E0CFA0B0D42}"/>
              </a:ext>
            </a:extLst>
          </p:cNvPr>
          <p:cNvSpPr txBox="1"/>
          <p:nvPr/>
        </p:nvSpPr>
        <p:spPr>
          <a:xfrm>
            <a:off x="1025523" y="611485"/>
            <a:ext cx="8640763" cy="6179640"/>
          </a:xfrm>
          <a:prstGeom prst="rect">
            <a:avLst/>
          </a:prstGeom>
          <a:noFill/>
        </p:spPr>
        <p:txBody>
          <a:bodyPr wrap="square" rtlCol="0">
            <a:spAutoFit/>
          </a:bodyPr>
          <a:lstStyle/>
          <a:p>
            <a:pPr algn="ctr">
              <a:lnSpc>
                <a:spcPct val="130000"/>
              </a:lnSpc>
            </a:pPr>
            <a:r>
              <a:rPr lang="pl-PL" sz="4400" dirty="0">
                <a:latin typeface="Open Sans" panose="020B0606030504020204" pitchFamily="34" charset="0"/>
                <a:ea typeface="Open Sans" panose="020B0606030504020204" pitchFamily="34" charset="0"/>
                <a:cs typeface="Open Sans" panose="020B0606030504020204" pitchFamily="34" charset="0"/>
              </a:rPr>
              <a:t>Jakie </a:t>
            </a:r>
            <a:r>
              <a:rPr lang="pl-PL" sz="4400" b="1" dirty="0">
                <a:highlight>
                  <a:srgbClr val="A6D3FF"/>
                </a:highlight>
                <a:latin typeface="Open Sans" panose="020B0606030504020204" pitchFamily="34" charset="0"/>
                <a:ea typeface="Open Sans" panose="020B0606030504020204" pitchFamily="34" charset="0"/>
                <a:cs typeface="Open Sans" panose="020B0606030504020204" pitchFamily="34" charset="0"/>
              </a:rPr>
              <a:t>trendy </a:t>
            </a:r>
          </a:p>
          <a:p>
            <a:pPr algn="ctr">
              <a:lnSpc>
                <a:spcPct val="130000"/>
              </a:lnSpc>
            </a:pPr>
            <a:r>
              <a:rPr lang="pl-PL" sz="4400" b="1" dirty="0">
                <a:highlight>
                  <a:srgbClr val="A6D3FF"/>
                </a:highlight>
                <a:latin typeface="Open Sans" panose="020B0606030504020204" pitchFamily="34" charset="0"/>
                <a:ea typeface="Open Sans" panose="020B0606030504020204" pitchFamily="34" charset="0"/>
                <a:cs typeface="Open Sans" panose="020B0606030504020204" pitchFamily="34" charset="0"/>
              </a:rPr>
              <a:t>lub potencjalne zdarzenia</a:t>
            </a:r>
            <a:r>
              <a:rPr lang="pl-PL" sz="4400" dirty="0">
                <a:latin typeface="Open Sans" panose="020B0606030504020204" pitchFamily="34" charset="0"/>
                <a:ea typeface="Open Sans" panose="020B0606030504020204" pitchFamily="34" charset="0"/>
                <a:cs typeface="Open Sans" panose="020B0606030504020204" pitchFamily="34" charset="0"/>
              </a:rPr>
              <a:t> </a:t>
            </a:r>
          </a:p>
          <a:p>
            <a:pPr algn="ctr">
              <a:lnSpc>
                <a:spcPct val="130000"/>
              </a:lnSpc>
            </a:pPr>
            <a:r>
              <a:rPr lang="pl-PL" sz="4400" dirty="0">
                <a:latin typeface="Open Sans" panose="020B0606030504020204" pitchFamily="34" charset="0"/>
                <a:ea typeface="Open Sans" panose="020B0606030504020204" pitchFamily="34" charset="0"/>
                <a:cs typeface="Open Sans" panose="020B0606030504020204" pitchFamily="34" charset="0"/>
              </a:rPr>
              <a:t>najsilniej </a:t>
            </a:r>
            <a:r>
              <a:rPr lang="pl-PL" sz="4400" b="1" dirty="0">
                <a:highlight>
                  <a:srgbClr val="A6D3FF"/>
                </a:highlight>
                <a:latin typeface="Open Sans" panose="020B0606030504020204" pitchFamily="34" charset="0"/>
                <a:ea typeface="Open Sans" panose="020B0606030504020204" pitchFamily="34" charset="0"/>
                <a:cs typeface="Open Sans" panose="020B0606030504020204" pitchFamily="34" charset="0"/>
              </a:rPr>
              <a:t>wpłyną </a:t>
            </a:r>
          </a:p>
          <a:p>
            <a:pPr algn="ctr">
              <a:lnSpc>
                <a:spcPct val="130000"/>
              </a:lnSpc>
            </a:pPr>
            <a:r>
              <a:rPr lang="pl-PL" sz="4400" b="1" dirty="0">
                <a:highlight>
                  <a:srgbClr val="A6D3FF"/>
                </a:highlight>
                <a:latin typeface="Open Sans" panose="020B0606030504020204" pitchFamily="34" charset="0"/>
                <a:ea typeface="Open Sans" panose="020B0606030504020204" pitchFamily="34" charset="0"/>
                <a:cs typeface="Open Sans" panose="020B0606030504020204" pitchFamily="34" charset="0"/>
              </a:rPr>
              <a:t>na zasadność i powodzenie projektów</a:t>
            </a:r>
            <a:r>
              <a:rPr lang="pl-PL" sz="4400" dirty="0">
                <a:latin typeface="Open Sans" panose="020B0606030504020204" pitchFamily="34" charset="0"/>
                <a:ea typeface="Open Sans" panose="020B0606030504020204" pitchFamily="34" charset="0"/>
                <a:cs typeface="Open Sans" panose="020B0606030504020204" pitchFamily="34" charset="0"/>
              </a:rPr>
              <a:t> transformacyjnych</a:t>
            </a:r>
          </a:p>
          <a:p>
            <a:pPr algn="ctr">
              <a:lnSpc>
                <a:spcPct val="130000"/>
              </a:lnSpc>
            </a:pPr>
            <a:r>
              <a:rPr lang="pl-PL" sz="4400" dirty="0">
                <a:latin typeface="Open Sans" panose="020B0606030504020204" pitchFamily="34" charset="0"/>
                <a:ea typeface="Open Sans" panose="020B0606030504020204" pitchFamily="34" charset="0"/>
                <a:cs typeface="Open Sans" panose="020B0606030504020204" pitchFamily="34" charset="0"/>
              </a:rPr>
              <a:t>w województwie śląskim</a:t>
            </a:r>
          </a:p>
          <a:p>
            <a:pPr algn="ctr">
              <a:lnSpc>
                <a:spcPct val="130000"/>
              </a:lnSpc>
            </a:pPr>
            <a:r>
              <a:rPr lang="pl-PL" sz="4400" dirty="0">
                <a:latin typeface="Open Sans" panose="020B0606030504020204" pitchFamily="34" charset="0"/>
                <a:ea typeface="Open Sans" panose="020B0606030504020204" pitchFamily="34" charset="0"/>
                <a:cs typeface="Open Sans" panose="020B0606030504020204" pitchFamily="34" charset="0"/>
              </a:rPr>
              <a:t>w nadchodzących 5 latach?</a:t>
            </a:r>
          </a:p>
        </p:txBody>
      </p:sp>
    </p:spTree>
    <p:extLst>
      <p:ext uri="{BB962C8B-B14F-4D97-AF65-F5344CB8AC3E}">
        <p14:creationId xmlns:p14="http://schemas.microsoft.com/office/powerpoint/2010/main" val="26173583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ropbox\My Teaching\2015\ZARZ INNO\WYKLAD\4_03.jpg">
            <a:extLst>
              <a:ext uri="{FF2B5EF4-FFF2-40B4-BE49-F238E27FC236}">
                <a16:creationId xmlns:a16="http://schemas.microsoft.com/office/drawing/2014/main" id="{2E940246-855F-3F12-94D6-3F4A306ECDB2}"/>
              </a:ext>
            </a:extLst>
          </p:cNvPr>
          <p:cNvPicPr>
            <a:picLocks noChangeAspect="1" noChangeArrowheads="1"/>
          </p:cNvPicPr>
          <p:nvPr/>
        </p:nvPicPr>
        <p:blipFill>
          <a:blip r:embed="rId2" cstate="print"/>
          <a:srcRect/>
          <a:stretch>
            <a:fillRect/>
          </a:stretch>
        </p:blipFill>
        <p:spPr bwMode="auto">
          <a:xfrm>
            <a:off x="306122" y="0"/>
            <a:ext cx="10079567" cy="7559675"/>
          </a:xfrm>
          <a:prstGeom prst="rect">
            <a:avLst/>
          </a:prstGeom>
          <a:noFill/>
        </p:spPr>
      </p:pic>
    </p:spTree>
    <p:extLst>
      <p:ext uri="{BB962C8B-B14F-4D97-AF65-F5344CB8AC3E}">
        <p14:creationId xmlns:p14="http://schemas.microsoft.com/office/powerpoint/2010/main" val="6938686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1025525" y="2195661"/>
            <a:ext cx="8640763" cy="923330"/>
          </a:xfrm>
          <a:prstGeom prst="rect">
            <a:avLst/>
          </a:prstGeom>
          <a:noFill/>
        </p:spPr>
        <p:txBody>
          <a:bodyPr wrap="square" rtlCol="0">
            <a:spAutoFit/>
          </a:bodyPr>
          <a:lstStyle/>
          <a:p>
            <a:pPr algn="ctr"/>
            <a:r>
              <a:rPr lang="pl-PL" sz="54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Jajko czy kura?</a:t>
            </a:r>
          </a:p>
        </p:txBody>
      </p:sp>
      <p:sp>
        <p:nvSpPr>
          <p:cNvPr id="9" name="pole tekstowe 8">
            <a:extLst>
              <a:ext uri="{FF2B5EF4-FFF2-40B4-BE49-F238E27FC236}">
                <a16:creationId xmlns:a16="http://schemas.microsoft.com/office/drawing/2014/main" id="{669FD983-6233-4263-40DC-F6B2AB9E5B8D}"/>
              </a:ext>
            </a:extLst>
          </p:cNvPr>
          <p:cNvSpPr txBox="1"/>
          <p:nvPr/>
        </p:nvSpPr>
        <p:spPr>
          <a:xfrm>
            <a:off x="1025426" y="4379708"/>
            <a:ext cx="8640763" cy="1232389"/>
          </a:xfrm>
          <a:prstGeom prst="rect">
            <a:avLst/>
          </a:prstGeom>
          <a:noFill/>
        </p:spPr>
        <p:txBody>
          <a:bodyPr wrap="square" rtlCol="0">
            <a:spAutoFit/>
          </a:bodyPr>
          <a:lstStyle/>
          <a:p>
            <a:pPr algn="ctr">
              <a:lnSpc>
                <a:spcPct val="120000"/>
              </a:lnSpc>
            </a:pPr>
            <a:r>
              <a:rPr lang="pl-PL" sz="3200" b="1" dirty="0">
                <a:latin typeface="Open Sans" panose="020B0606030504020204" pitchFamily="34" charset="0"/>
                <a:ea typeface="Open Sans" panose="020B0606030504020204" pitchFamily="34" charset="0"/>
                <a:cs typeface="Open Sans" panose="020B0606030504020204" pitchFamily="34" charset="0"/>
              </a:rPr>
              <a:t>Pragmatyczne podejścia do definiowania zakresu projektu.</a:t>
            </a:r>
          </a:p>
        </p:txBody>
      </p:sp>
    </p:spTree>
    <p:extLst>
      <p:ext uri="{BB962C8B-B14F-4D97-AF65-F5344CB8AC3E}">
        <p14:creationId xmlns:p14="http://schemas.microsoft.com/office/powerpoint/2010/main" val="16324127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1025427" y="1186084"/>
            <a:ext cx="4104455" cy="4826001"/>
          </a:xfrm>
          <a:prstGeom prst="rect">
            <a:avLst/>
          </a:prstGeom>
          <a:noFill/>
        </p:spPr>
        <p:txBody>
          <a:bodyPr wrap="square" rtlCol="0">
            <a:spAutoFit/>
          </a:bodyPr>
          <a:lstStyle/>
          <a:p>
            <a:pPr>
              <a:lnSpc>
                <a:spcPct val="130000"/>
              </a:lnSpc>
            </a:pPr>
            <a:r>
              <a:rPr lang="pl-PL" sz="4000" b="1" dirty="0">
                <a:highlight>
                  <a:srgbClr val="A6D3FF"/>
                </a:highlight>
                <a:latin typeface="Open Sans" panose="020B0606030504020204" pitchFamily="34" charset="0"/>
                <a:ea typeface="Open Sans" panose="020B0606030504020204" pitchFamily="34" charset="0"/>
                <a:cs typeface="Open Sans" panose="020B0606030504020204" pitchFamily="34" charset="0"/>
              </a:rPr>
              <a:t>Jakie problemy </a:t>
            </a:r>
            <a:r>
              <a:rPr lang="pl-PL" sz="4000" dirty="0">
                <a:latin typeface="Open Sans" panose="020B0606030504020204" pitchFamily="34" charset="0"/>
                <a:ea typeface="Open Sans" panose="020B0606030504020204" pitchFamily="34" charset="0"/>
                <a:cs typeface="Open Sans" panose="020B0606030504020204" pitchFamily="34" charset="0"/>
              </a:rPr>
              <a:t>mogą pojawiać się w poszczególnych dzielnicach tego miasta?</a:t>
            </a:r>
          </a:p>
        </p:txBody>
      </p:sp>
      <p:pic>
        <p:nvPicPr>
          <p:cNvPr id="7" name="Obraz 6" descr="Obraz zawierający wzór, sztuka, kwadrat, zrzut ekranu&#10;&#10;Opis wygenerowany automatycznie">
            <a:extLst>
              <a:ext uri="{FF2B5EF4-FFF2-40B4-BE49-F238E27FC236}">
                <a16:creationId xmlns:a16="http://schemas.microsoft.com/office/drawing/2014/main" id="{056CE678-7AE6-2D55-255C-23E6AD6BBC30}"/>
              </a:ext>
            </a:extLst>
          </p:cNvPr>
          <p:cNvPicPr>
            <a:picLocks noChangeAspect="1"/>
          </p:cNvPicPr>
          <p:nvPr/>
        </p:nvPicPr>
        <p:blipFill rotWithShape="1">
          <a:blip r:embed="rId2">
            <a:extLst>
              <a:ext uri="{28A0092B-C50C-407E-A947-70E740481C1C}">
                <a14:useLocalDpi xmlns:a14="http://schemas.microsoft.com/office/drawing/2010/main" val="0"/>
              </a:ext>
            </a:extLst>
          </a:blip>
          <a:srcRect l="8389" t="6184" r="8389" b="11899"/>
          <a:stretch/>
        </p:blipFill>
        <p:spPr>
          <a:xfrm>
            <a:off x="5545806" y="502740"/>
            <a:ext cx="4840660" cy="6192688"/>
          </a:xfrm>
          <a:prstGeom prst="rect">
            <a:avLst/>
          </a:prstGeom>
        </p:spPr>
      </p:pic>
    </p:spTree>
    <p:extLst>
      <p:ext uri="{BB962C8B-B14F-4D97-AF65-F5344CB8AC3E}">
        <p14:creationId xmlns:p14="http://schemas.microsoft.com/office/powerpoint/2010/main" val="20662088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683493"/>
            <a:ext cx="8640381" cy="504056"/>
          </a:xfrm>
        </p:spPr>
        <p:txBody>
          <a:bodyPr>
            <a:normAutofit/>
          </a:bodyPr>
          <a:lstStyle/>
          <a:p>
            <a:r>
              <a:rPr lang="pl-PL" sz="3600" dirty="0"/>
              <a:t>Źródła „twardych” danych</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6" y="1547588"/>
            <a:ext cx="9072527" cy="5688633"/>
          </a:xfrm>
        </p:spPr>
        <p:txBody>
          <a:bodyPr>
            <a:normAutofit fontScale="92500" lnSpcReduction="20000"/>
          </a:bodyPr>
          <a:lstStyle/>
          <a:p>
            <a:pPr marL="447675" indent="-447675">
              <a:lnSpc>
                <a:spcPct val="120000"/>
              </a:lnSpc>
              <a:spcBef>
                <a:spcPts val="1200"/>
              </a:spcBef>
            </a:pPr>
            <a:r>
              <a:rPr lang="pl-PL" sz="2000" dirty="0"/>
              <a:t>GUS, Bank Danych Lokalnych</a:t>
            </a:r>
          </a:p>
          <a:p>
            <a:pPr marL="447675" indent="-447675">
              <a:lnSpc>
                <a:spcPct val="120000"/>
              </a:lnSpc>
              <a:spcBef>
                <a:spcPts val="1200"/>
              </a:spcBef>
            </a:pPr>
            <a:r>
              <a:rPr lang="pl-PL" sz="2000" dirty="0"/>
              <a:t>Raporty o stanie miasta</a:t>
            </a:r>
          </a:p>
          <a:p>
            <a:pPr marL="447675" indent="-447675">
              <a:lnSpc>
                <a:spcPct val="120000"/>
              </a:lnSpc>
              <a:spcBef>
                <a:spcPts val="1200"/>
              </a:spcBef>
            </a:pPr>
            <a:r>
              <a:rPr lang="pl-PL" sz="2000" dirty="0"/>
              <a:t>Diagnozy strategiczne i monitoring strategii</a:t>
            </a:r>
          </a:p>
          <a:p>
            <a:pPr marL="447675" indent="-447675">
              <a:lnSpc>
                <a:spcPct val="120000"/>
              </a:lnSpc>
              <a:spcBef>
                <a:spcPts val="1200"/>
              </a:spcBef>
            </a:pPr>
            <a:r>
              <a:rPr lang="pl-PL" sz="2000" dirty="0"/>
              <a:t>Diagnozy związane z gminnymi programami rewitalizacji</a:t>
            </a:r>
          </a:p>
          <a:p>
            <a:pPr marL="447675" indent="-447675">
              <a:lnSpc>
                <a:spcPct val="120000"/>
              </a:lnSpc>
              <a:spcBef>
                <a:spcPts val="1200"/>
              </a:spcBef>
            </a:pPr>
            <a:r>
              <a:rPr lang="pl-PL" sz="2000" dirty="0" err="1"/>
              <a:t>Geoportale</a:t>
            </a:r>
            <a:endParaRPr lang="pl-PL" sz="2000" dirty="0"/>
          </a:p>
          <a:p>
            <a:pPr marL="447675" indent="-447675">
              <a:lnSpc>
                <a:spcPct val="120000"/>
              </a:lnSpc>
              <a:spcBef>
                <a:spcPts val="1200"/>
              </a:spcBef>
            </a:pPr>
            <a:r>
              <a:rPr lang="pl-PL" sz="2000" dirty="0"/>
              <a:t>Analizy prowadzone z wykorzystaniem GIS…</a:t>
            </a:r>
          </a:p>
          <a:p>
            <a:pPr marL="447675" indent="-447675">
              <a:lnSpc>
                <a:spcPct val="120000"/>
              </a:lnSpc>
              <a:spcBef>
                <a:spcPts val="1200"/>
              </a:spcBef>
            </a:pPr>
            <a:r>
              <a:rPr lang="pl-PL" sz="2000" dirty="0"/>
              <a:t>Badania potrzeb (np. luk kompetencji)</a:t>
            </a:r>
          </a:p>
          <a:p>
            <a:pPr marL="0" indent="0">
              <a:lnSpc>
                <a:spcPct val="120000"/>
              </a:lnSpc>
              <a:spcBef>
                <a:spcPts val="1200"/>
              </a:spcBef>
              <a:buNone/>
            </a:pPr>
            <a:endParaRPr lang="pl-PL" sz="2000" dirty="0"/>
          </a:p>
          <a:p>
            <a:pPr marL="447675" indent="-447675">
              <a:lnSpc>
                <a:spcPct val="120000"/>
              </a:lnSpc>
              <a:spcBef>
                <a:spcPts val="1200"/>
              </a:spcBef>
            </a:pPr>
            <a:r>
              <a:rPr lang="pl-PL" sz="2000" dirty="0">
                <a:solidFill>
                  <a:srgbClr val="7030A0"/>
                </a:solidFill>
              </a:rPr>
              <a:t>Raporty roczne</a:t>
            </a:r>
          </a:p>
          <a:p>
            <a:pPr marL="447675" indent="-447675">
              <a:lnSpc>
                <a:spcPct val="120000"/>
              </a:lnSpc>
              <a:spcBef>
                <a:spcPts val="1200"/>
              </a:spcBef>
            </a:pPr>
            <a:r>
              <a:rPr lang="pl-PL" sz="2000" dirty="0">
                <a:solidFill>
                  <a:srgbClr val="7030A0"/>
                </a:solidFill>
              </a:rPr>
              <a:t>Raporty branżowe</a:t>
            </a:r>
          </a:p>
          <a:p>
            <a:pPr marL="447675" indent="-447675">
              <a:lnSpc>
                <a:spcPct val="120000"/>
              </a:lnSpc>
              <a:spcBef>
                <a:spcPts val="1200"/>
              </a:spcBef>
            </a:pPr>
            <a:r>
              <a:rPr lang="pl-PL" sz="2000" dirty="0">
                <a:solidFill>
                  <a:srgbClr val="7030A0"/>
                </a:solidFill>
              </a:rPr>
              <a:t>Dokumentacja dotycząca operacjonalizacji strategii</a:t>
            </a:r>
          </a:p>
          <a:p>
            <a:pPr marL="447675" indent="-447675">
              <a:lnSpc>
                <a:spcPct val="120000"/>
              </a:lnSpc>
              <a:spcBef>
                <a:spcPts val="1200"/>
              </a:spcBef>
            </a:pPr>
            <a:r>
              <a:rPr lang="pl-PL" sz="2000" dirty="0">
                <a:solidFill>
                  <a:srgbClr val="7030A0"/>
                </a:solidFill>
              </a:rPr>
              <a:t>Dokumentacja techniczna dotycząca inwestycji lub nowych procesów…</a:t>
            </a:r>
          </a:p>
          <a:p>
            <a:pPr marL="447675" indent="-447675">
              <a:lnSpc>
                <a:spcPct val="120000"/>
              </a:lnSpc>
              <a:spcBef>
                <a:spcPts val="1200"/>
              </a:spcBef>
            </a:pPr>
            <a:r>
              <a:rPr lang="pl-PL" sz="2000" dirty="0">
                <a:solidFill>
                  <a:srgbClr val="7030A0"/>
                </a:solidFill>
              </a:rPr>
              <a:t>Badania potrzeb (np. luk kompetencji)</a:t>
            </a:r>
          </a:p>
        </p:txBody>
      </p:sp>
    </p:spTree>
    <p:extLst>
      <p:ext uri="{BB962C8B-B14F-4D97-AF65-F5344CB8AC3E}">
        <p14:creationId xmlns:p14="http://schemas.microsoft.com/office/powerpoint/2010/main" val="41828049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683493"/>
            <a:ext cx="8640381" cy="504056"/>
          </a:xfrm>
        </p:spPr>
        <p:txBody>
          <a:bodyPr>
            <a:normAutofit/>
          </a:bodyPr>
          <a:lstStyle/>
          <a:p>
            <a:r>
              <a:rPr lang="pl-PL" sz="3600" dirty="0"/>
              <a:t>Źródła „miękkich” danych</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97434" y="1619596"/>
            <a:ext cx="3815943" cy="5472609"/>
          </a:xfrm>
        </p:spPr>
        <p:txBody>
          <a:bodyPr>
            <a:normAutofit/>
          </a:bodyPr>
          <a:lstStyle/>
          <a:p>
            <a:pPr marL="447675" indent="-447675">
              <a:lnSpc>
                <a:spcPct val="120000"/>
              </a:lnSpc>
              <a:spcBef>
                <a:spcPts val="1200"/>
              </a:spcBef>
            </a:pPr>
            <a:r>
              <a:rPr lang="pl-PL" sz="2400" dirty="0"/>
              <a:t>Spotkania i warsztaty</a:t>
            </a:r>
          </a:p>
          <a:p>
            <a:pPr marL="447675" indent="-447675">
              <a:lnSpc>
                <a:spcPct val="120000"/>
              </a:lnSpc>
              <a:spcBef>
                <a:spcPts val="1200"/>
              </a:spcBef>
            </a:pPr>
            <a:r>
              <a:rPr lang="pl-PL" sz="2400" dirty="0"/>
              <a:t>Wywiady indywidualne i grupy fokusowe</a:t>
            </a:r>
          </a:p>
          <a:p>
            <a:pPr marL="447675" indent="-447675">
              <a:lnSpc>
                <a:spcPct val="120000"/>
              </a:lnSpc>
              <a:spcBef>
                <a:spcPts val="1200"/>
              </a:spcBef>
            </a:pPr>
            <a:r>
              <a:rPr lang="pl-PL" sz="2400" dirty="0"/>
              <a:t>Punkty konsultacyjne „w terenie”</a:t>
            </a:r>
          </a:p>
          <a:p>
            <a:pPr marL="447675" indent="-447675">
              <a:lnSpc>
                <a:spcPct val="120000"/>
              </a:lnSpc>
              <a:spcBef>
                <a:spcPts val="1200"/>
              </a:spcBef>
            </a:pPr>
            <a:r>
              <a:rPr lang="pl-PL" sz="2400" dirty="0"/>
              <a:t>Konkursy</a:t>
            </a:r>
          </a:p>
          <a:p>
            <a:pPr marL="447675" indent="-447675">
              <a:lnSpc>
                <a:spcPct val="120000"/>
              </a:lnSpc>
              <a:spcBef>
                <a:spcPts val="1200"/>
              </a:spcBef>
            </a:pPr>
            <a:r>
              <a:rPr lang="pl-PL" sz="2400" dirty="0"/>
              <a:t>Ankiety</a:t>
            </a:r>
          </a:p>
          <a:p>
            <a:pPr marL="447675" indent="-447675">
              <a:lnSpc>
                <a:spcPct val="120000"/>
              </a:lnSpc>
              <a:spcBef>
                <a:spcPts val="1200"/>
              </a:spcBef>
            </a:pPr>
            <a:r>
              <a:rPr lang="pl-PL" sz="2400" dirty="0"/>
              <a:t>Kawiarenki, debaty</a:t>
            </a:r>
          </a:p>
          <a:p>
            <a:pPr marL="447675" indent="-447675">
              <a:lnSpc>
                <a:spcPct val="120000"/>
              </a:lnSpc>
              <a:spcBef>
                <a:spcPts val="1200"/>
              </a:spcBef>
            </a:pPr>
            <a:r>
              <a:rPr lang="pl-PL" sz="2400" dirty="0"/>
              <a:t>Spacery badawcze…</a:t>
            </a:r>
          </a:p>
        </p:txBody>
      </p:sp>
      <p:sp>
        <p:nvSpPr>
          <p:cNvPr id="2" name="Symbol zastępczy zawartości 6">
            <a:extLst>
              <a:ext uri="{FF2B5EF4-FFF2-40B4-BE49-F238E27FC236}">
                <a16:creationId xmlns:a16="http://schemas.microsoft.com/office/drawing/2014/main" id="{C3C9F3A0-5111-8B2D-F6E7-B5815ADFAEEE}"/>
              </a:ext>
            </a:extLst>
          </p:cNvPr>
          <p:cNvSpPr txBox="1">
            <a:spLocks/>
          </p:cNvSpPr>
          <p:nvPr/>
        </p:nvSpPr>
        <p:spPr>
          <a:xfrm>
            <a:off x="5706427" y="1623235"/>
            <a:ext cx="3815943" cy="5472609"/>
          </a:xfrm>
          <a:prstGeom prst="rect">
            <a:avLst/>
          </a:prstGeom>
        </p:spPr>
        <p:txBody>
          <a:bodyPr vert="horz" lIns="0" tIns="0" rIns="0" bIns="0" rtlCol="0">
            <a:norm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447675" indent="-447675">
              <a:lnSpc>
                <a:spcPct val="120000"/>
              </a:lnSpc>
              <a:spcBef>
                <a:spcPts val="1200"/>
              </a:spcBef>
            </a:pPr>
            <a:r>
              <a:rPr lang="pl-PL" sz="2400" dirty="0">
                <a:solidFill>
                  <a:srgbClr val="7030A0"/>
                </a:solidFill>
              </a:rPr>
              <a:t>Spotkania i warsztaty</a:t>
            </a:r>
          </a:p>
          <a:p>
            <a:pPr marL="447675" indent="-447675">
              <a:lnSpc>
                <a:spcPct val="120000"/>
              </a:lnSpc>
              <a:spcBef>
                <a:spcPts val="1200"/>
              </a:spcBef>
            </a:pPr>
            <a:r>
              <a:rPr lang="pl-PL" sz="2400" dirty="0">
                <a:solidFill>
                  <a:srgbClr val="7030A0"/>
                </a:solidFill>
              </a:rPr>
              <a:t>Wywiady indywidualne i grupy fokusowe</a:t>
            </a:r>
          </a:p>
          <a:p>
            <a:pPr marL="447675" indent="-447675">
              <a:lnSpc>
                <a:spcPct val="120000"/>
              </a:lnSpc>
              <a:spcBef>
                <a:spcPts val="1200"/>
              </a:spcBef>
            </a:pPr>
            <a:r>
              <a:rPr lang="pl-PL" sz="2400" dirty="0">
                <a:solidFill>
                  <a:srgbClr val="7030A0"/>
                </a:solidFill>
              </a:rPr>
              <a:t>Obserwacja bezpośrednia</a:t>
            </a:r>
          </a:p>
          <a:p>
            <a:pPr marL="447675" indent="-447675">
              <a:lnSpc>
                <a:spcPct val="120000"/>
              </a:lnSpc>
              <a:spcBef>
                <a:spcPts val="1200"/>
              </a:spcBef>
            </a:pPr>
            <a:r>
              <a:rPr lang="pl-PL" sz="2400" dirty="0">
                <a:solidFill>
                  <a:srgbClr val="7030A0"/>
                </a:solidFill>
              </a:rPr>
              <a:t>Targi i imprezy branżowe</a:t>
            </a:r>
          </a:p>
          <a:p>
            <a:pPr marL="447675" indent="-447675">
              <a:lnSpc>
                <a:spcPct val="120000"/>
              </a:lnSpc>
              <a:spcBef>
                <a:spcPts val="1200"/>
              </a:spcBef>
            </a:pPr>
            <a:r>
              <a:rPr lang="pl-PL" sz="2400" dirty="0">
                <a:solidFill>
                  <a:srgbClr val="7030A0"/>
                </a:solidFill>
              </a:rPr>
              <a:t>Dialog wielostronny…</a:t>
            </a:r>
          </a:p>
        </p:txBody>
      </p:sp>
    </p:spTree>
    <p:extLst>
      <p:ext uri="{BB962C8B-B14F-4D97-AF65-F5344CB8AC3E}">
        <p14:creationId xmlns:p14="http://schemas.microsoft.com/office/powerpoint/2010/main" val="241071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a:extLst>
              <a:ext uri="{FF2B5EF4-FFF2-40B4-BE49-F238E27FC236}">
                <a16:creationId xmlns:a16="http://schemas.microsoft.com/office/drawing/2014/main" id="{B597E786-8211-CC7C-5EEA-002A1BDC582A}"/>
              </a:ext>
            </a:extLst>
          </p:cNvPr>
          <p:cNvSpPr txBox="1"/>
          <p:nvPr/>
        </p:nvSpPr>
        <p:spPr>
          <a:xfrm>
            <a:off x="89322" y="7164213"/>
            <a:ext cx="5511445"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https://isap.sejm.gov.pl/isap.nsf/download.xsp/WDU20170000036/O/D20170036.pdf</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3" name="Obraz 2">
            <a:extLst>
              <a:ext uri="{FF2B5EF4-FFF2-40B4-BE49-F238E27FC236}">
                <a16:creationId xmlns:a16="http://schemas.microsoft.com/office/drawing/2014/main" id="{1C410314-8BD7-7EDF-EC9E-63558D581B39}"/>
              </a:ext>
            </a:extLst>
          </p:cNvPr>
          <p:cNvPicPr>
            <a:picLocks noChangeAspect="1"/>
          </p:cNvPicPr>
          <p:nvPr/>
        </p:nvPicPr>
        <p:blipFill>
          <a:blip r:embed="rId3"/>
          <a:stretch>
            <a:fillRect/>
          </a:stretch>
        </p:blipFill>
        <p:spPr>
          <a:xfrm>
            <a:off x="1915837" y="467469"/>
            <a:ext cx="6860138" cy="6485660"/>
          </a:xfrm>
          <a:prstGeom prst="rect">
            <a:avLst/>
          </a:prstGeom>
        </p:spPr>
      </p:pic>
    </p:spTree>
    <p:extLst>
      <p:ext uri="{BB962C8B-B14F-4D97-AF65-F5344CB8AC3E}">
        <p14:creationId xmlns:p14="http://schemas.microsoft.com/office/powerpoint/2010/main" val="36062226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2771725"/>
            <a:ext cx="8640381" cy="504056"/>
          </a:xfrm>
        </p:spPr>
        <p:txBody>
          <a:bodyPr>
            <a:normAutofit/>
          </a:bodyPr>
          <a:lstStyle/>
          <a:p>
            <a:r>
              <a:rPr lang="pl-PL" sz="3600" dirty="0"/>
              <a:t>Trzy filozofie działania </a:t>
            </a:r>
            <a:r>
              <a:rPr lang="pl-PL" sz="3600" dirty="0">
                <a:sym typeface="Wingdings" panose="05000000000000000000" pitchFamily="2" charset="2"/>
              </a:rPr>
              <a:t></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3923853"/>
            <a:ext cx="8640382" cy="2880320"/>
          </a:xfrm>
        </p:spPr>
        <p:txBody>
          <a:bodyPr>
            <a:normAutofit/>
          </a:bodyPr>
          <a:lstStyle/>
          <a:p>
            <a:pPr marL="447675" indent="-447675">
              <a:lnSpc>
                <a:spcPct val="120000"/>
              </a:lnSpc>
              <a:spcBef>
                <a:spcPts val="4200"/>
              </a:spcBef>
            </a:pPr>
            <a:r>
              <a:rPr lang="pl-PL" sz="2800" dirty="0"/>
              <a:t>Mamy problem… i co z nim zrobić?</a:t>
            </a:r>
          </a:p>
          <a:p>
            <a:pPr marL="447675" indent="-447675">
              <a:lnSpc>
                <a:spcPct val="120000"/>
              </a:lnSpc>
              <a:spcBef>
                <a:spcPts val="4200"/>
              </a:spcBef>
            </a:pPr>
            <a:r>
              <a:rPr lang="pl-PL" sz="2800" dirty="0"/>
              <a:t>Mamy pomysł… i co z nim zrobić?</a:t>
            </a:r>
          </a:p>
          <a:p>
            <a:pPr marL="447675" indent="-447675">
              <a:lnSpc>
                <a:spcPct val="120000"/>
              </a:lnSpc>
              <a:spcBef>
                <a:spcPts val="4200"/>
              </a:spcBef>
            </a:pPr>
            <a:r>
              <a:rPr lang="pl-PL" sz="2800" dirty="0"/>
              <a:t>Mamy pieniądze… i co z nimi zrobić?</a:t>
            </a:r>
          </a:p>
        </p:txBody>
      </p:sp>
      <p:sp>
        <p:nvSpPr>
          <p:cNvPr id="4" name="Tytuł 2">
            <a:extLst>
              <a:ext uri="{FF2B5EF4-FFF2-40B4-BE49-F238E27FC236}">
                <a16:creationId xmlns:a16="http://schemas.microsoft.com/office/drawing/2014/main" id="{E556BF8A-0DE7-8DC5-229F-80C1F5572F23}"/>
              </a:ext>
            </a:extLst>
          </p:cNvPr>
          <p:cNvSpPr txBox="1">
            <a:spLocks/>
          </p:cNvSpPr>
          <p:nvPr/>
        </p:nvSpPr>
        <p:spPr>
          <a:xfrm>
            <a:off x="665387" y="1115541"/>
            <a:ext cx="9360460" cy="504056"/>
          </a:xfrm>
          <a:prstGeom prst="rect">
            <a:avLst/>
          </a:prstGeom>
        </p:spPr>
        <p:txBody>
          <a:bodyPr vert="horz" lIns="0" tIns="0" rIns="0" bIns="0" rtlCol="0" anchor="t" anchorCtr="0">
            <a:no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pPr algn="ctr">
              <a:lnSpc>
                <a:spcPct val="120000"/>
              </a:lnSpc>
            </a:pPr>
            <a:r>
              <a:rPr lang="pl-PL" sz="3600" dirty="0">
                <a:solidFill>
                  <a:schemeClr val="tx1"/>
                </a:solidFill>
              </a:rPr>
              <a:t>Fajnie jest mieć dane, ale… </a:t>
            </a:r>
          </a:p>
        </p:txBody>
      </p:sp>
    </p:spTree>
    <p:extLst>
      <p:ext uri="{BB962C8B-B14F-4D97-AF65-F5344CB8AC3E}">
        <p14:creationId xmlns:p14="http://schemas.microsoft.com/office/powerpoint/2010/main" val="22045853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683493"/>
            <a:ext cx="9072527" cy="504056"/>
          </a:xfrm>
        </p:spPr>
        <p:txBody>
          <a:bodyPr>
            <a:normAutofit/>
          </a:bodyPr>
          <a:lstStyle/>
          <a:p>
            <a:r>
              <a:rPr lang="pl-PL" sz="3600" dirty="0"/>
              <a:t>Techniki kreatywne</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6" y="1403574"/>
            <a:ext cx="9360560" cy="5688632"/>
          </a:xfrm>
        </p:spPr>
        <p:txBody>
          <a:bodyPr>
            <a:normAutofit fontScale="92500" lnSpcReduction="20000"/>
          </a:bodyPr>
          <a:lstStyle/>
          <a:p>
            <a:pPr marL="447675" indent="-447675">
              <a:lnSpc>
                <a:spcPct val="120000"/>
              </a:lnSpc>
              <a:spcBef>
                <a:spcPts val="1200"/>
              </a:spcBef>
            </a:pPr>
            <a:r>
              <a:rPr lang="pl-PL" sz="2000" dirty="0"/>
              <a:t>Generowania pomysłów; bazujące na:</a:t>
            </a:r>
          </a:p>
          <a:p>
            <a:pPr marL="951646" lvl="1" indent="-447675">
              <a:lnSpc>
                <a:spcPct val="120000"/>
              </a:lnSpc>
              <a:spcBef>
                <a:spcPts val="1200"/>
              </a:spcBef>
            </a:pPr>
            <a:r>
              <a:rPr lang="pl-PL" sz="2000" dirty="0" err="1"/>
              <a:t>bisocjacji</a:t>
            </a:r>
            <a:r>
              <a:rPr lang="pl-PL" sz="2000" dirty="0"/>
              <a:t> lub </a:t>
            </a:r>
            <a:r>
              <a:rPr lang="pl-PL" sz="2000" dirty="0" err="1"/>
              <a:t>synektyce</a:t>
            </a:r>
            <a:r>
              <a:rPr lang="pl-PL" sz="2000" dirty="0"/>
              <a:t> (generalnie: problem – analogia – transfer rozwiązania)</a:t>
            </a:r>
          </a:p>
          <a:p>
            <a:pPr marL="951646" lvl="1" indent="-447675">
              <a:lnSpc>
                <a:spcPct val="120000"/>
              </a:lnSpc>
              <a:spcBef>
                <a:spcPts val="1200"/>
              </a:spcBef>
            </a:pPr>
            <a:r>
              <a:rPr lang="pl-PL" sz="2000" dirty="0"/>
              <a:t>losowych porównaniach lub prowokacji mentalnej</a:t>
            </a:r>
          </a:p>
          <a:p>
            <a:pPr marL="951646" lvl="1" indent="-447675">
              <a:lnSpc>
                <a:spcPct val="120000"/>
              </a:lnSpc>
              <a:spcBef>
                <a:spcPts val="1200"/>
              </a:spcBef>
            </a:pPr>
            <a:r>
              <a:rPr lang="pl-PL" sz="2000" dirty="0"/>
              <a:t>refleksji dotyczącej własnych działań (np. 5Q: Czego więcej?, Czego mniej?, Co inaczej?, Co przestać?, Co zacząć?)</a:t>
            </a:r>
          </a:p>
          <a:p>
            <a:pPr marL="951646" lvl="1" indent="-447675">
              <a:lnSpc>
                <a:spcPct val="120000"/>
              </a:lnSpc>
              <a:spcBef>
                <a:spcPts val="1200"/>
              </a:spcBef>
            </a:pPr>
            <a:r>
              <a:rPr lang="pl-PL" sz="2000" dirty="0"/>
              <a:t>bilansowaniu oczekiwań interesariuszy</a:t>
            </a:r>
          </a:p>
          <a:p>
            <a:pPr marL="951646" lvl="1" indent="-447675">
              <a:lnSpc>
                <a:spcPct val="120000"/>
              </a:lnSpc>
              <a:spcBef>
                <a:spcPts val="1200"/>
              </a:spcBef>
            </a:pPr>
            <a:r>
              <a:rPr lang="pl-PL" sz="2000" dirty="0"/>
              <a:t>zrozumieniu potrzeb użytkownika końcowego (</a:t>
            </a:r>
            <a:r>
              <a:rPr lang="pl-PL" sz="2000" i="1" dirty="0"/>
              <a:t>Design </a:t>
            </a:r>
            <a:r>
              <a:rPr lang="pl-PL" sz="2000" i="1" dirty="0" err="1"/>
              <a:t>Thinking</a:t>
            </a:r>
            <a:r>
              <a:rPr lang="pl-PL" sz="2000" i="1" dirty="0"/>
              <a:t>)</a:t>
            </a:r>
            <a:endParaRPr lang="pl-PL" sz="2000" dirty="0"/>
          </a:p>
          <a:p>
            <a:pPr marL="951646" lvl="1" indent="-447675">
              <a:lnSpc>
                <a:spcPct val="120000"/>
              </a:lnSpc>
              <a:spcBef>
                <a:spcPts val="1200"/>
              </a:spcBef>
            </a:pPr>
            <a:r>
              <a:rPr lang="pl-PL" sz="2000" dirty="0"/>
              <a:t>logice </a:t>
            </a:r>
            <a:r>
              <a:rPr lang="pl-PL" sz="2000" dirty="0" err="1"/>
              <a:t>przyczynowo-skutkowej</a:t>
            </a:r>
            <a:r>
              <a:rPr lang="pl-PL" sz="2000" dirty="0"/>
              <a:t> (np. drzewo problemów, diagram ryby/</a:t>
            </a:r>
            <a:r>
              <a:rPr lang="pl-PL" sz="2000" dirty="0" err="1"/>
              <a:t>Ishikawy</a:t>
            </a:r>
            <a:r>
              <a:rPr lang="pl-PL" sz="2000" dirty="0"/>
              <a:t>)</a:t>
            </a:r>
          </a:p>
          <a:p>
            <a:pPr marL="951646" lvl="1" indent="-447675">
              <a:lnSpc>
                <a:spcPct val="120000"/>
              </a:lnSpc>
              <a:spcBef>
                <a:spcPts val="1200"/>
              </a:spcBef>
            </a:pPr>
            <a:r>
              <a:rPr lang="pl-PL" sz="2000" dirty="0"/>
              <a:t>pogłębianiu rozumienia problemu (np. </a:t>
            </a:r>
            <a:r>
              <a:rPr lang="pl-PL" sz="2000" i="1" dirty="0"/>
              <a:t>Five </a:t>
            </a:r>
            <a:r>
              <a:rPr lang="pl-PL" sz="2000" i="1" dirty="0" err="1"/>
              <a:t>Whys</a:t>
            </a:r>
            <a:r>
              <a:rPr lang="pl-PL" sz="2000" dirty="0"/>
              <a:t>)</a:t>
            </a:r>
          </a:p>
          <a:p>
            <a:pPr marL="447675" indent="-447675">
              <a:lnSpc>
                <a:spcPct val="120000"/>
              </a:lnSpc>
              <a:spcBef>
                <a:spcPts val="1200"/>
              </a:spcBef>
            </a:pPr>
            <a:r>
              <a:rPr lang="pl-PL" sz="2000" dirty="0"/>
              <a:t>Oceny i rozwijania pomysłów</a:t>
            </a:r>
          </a:p>
          <a:p>
            <a:pPr marL="951646" lvl="1" indent="-447675">
              <a:lnSpc>
                <a:spcPct val="120000"/>
              </a:lnSpc>
              <a:spcBef>
                <a:spcPts val="1200"/>
              </a:spcBef>
            </a:pPr>
            <a:r>
              <a:rPr lang="pl-PL" sz="2000" dirty="0"/>
              <a:t>krzesła Disneya (role: marzyciela, realisty, krytyka)</a:t>
            </a:r>
          </a:p>
          <a:p>
            <a:pPr marL="951646" lvl="1" indent="-447675">
              <a:lnSpc>
                <a:spcPct val="120000"/>
              </a:lnSpc>
              <a:spcBef>
                <a:spcPts val="1200"/>
              </a:spcBef>
            </a:pPr>
            <a:r>
              <a:rPr lang="pl-PL" sz="2000" dirty="0"/>
              <a:t>kapelusze de Bono (sześć perspektyw analizy)</a:t>
            </a:r>
          </a:p>
          <a:p>
            <a:pPr marL="951646" lvl="1" indent="-447675">
              <a:lnSpc>
                <a:spcPct val="120000"/>
              </a:lnSpc>
              <a:spcBef>
                <a:spcPts val="1200"/>
              </a:spcBef>
            </a:pPr>
            <a:r>
              <a:rPr lang="pl-PL" sz="2000" dirty="0"/>
              <a:t>analiza pola sił (siły: napędowe, hamujące)</a:t>
            </a:r>
          </a:p>
          <a:p>
            <a:pPr marL="447675" indent="-447675">
              <a:lnSpc>
                <a:spcPct val="120000"/>
              </a:lnSpc>
              <a:spcBef>
                <a:spcPts val="1200"/>
              </a:spcBef>
            </a:pPr>
            <a:endParaRPr lang="pl-PL" sz="2000" dirty="0"/>
          </a:p>
        </p:txBody>
      </p:sp>
    </p:spTree>
    <p:extLst>
      <p:ext uri="{BB962C8B-B14F-4D97-AF65-F5344CB8AC3E}">
        <p14:creationId xmlns:p14="http://schemas.microsoft.com/office/powerpoint/2010/main" val="38253725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descr="Obraz zawierający kreskówka&#10;&#10;Opis wygenerowany automatycznie">
            <a:extLst>
              <a:ext uri="{FF2B5EF4-FFF2-40B4-BE49-F238E27FC236}">
                <a16:creationId xmlns:a16="http://schemas.microsoft.com/office/drawing/2014/main" id="{14D9400B-E9D9-DD7B-A1AA-F6EBBAEF4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9909"/>
            <a:ext cx="10691813" cy="5839856"/>
          </a:xfrm>
          <a:prstGeom prst="rect">
            <a:avLst/>
          </a:prstGeom>
        </p:spPr>
      </p:pic>
      <p:sp>
        <p:nvSpPr>
          <p:cNvPr id="10" name="pole tekstowe 9">
            <a:extLst>
              <a:ext uri="{FF2B5EF4-FFF2-40B4-BE49-F238E27FC236}">
                <a16:creationId xmlns:a16="http://schemas.microsoft.com/office/drawing/2014/main" id="{035B9B3F-8A5A-5D87-E221-6C5513180C66}"/>
              </a:ext>
            </a:extLst>
          </p:cNvPr>
          <p:cNvSpPr txBox="1"/>
          <p:nvPr/>
        </p:nvSpPr>
        <p:spPr>
          <a:xfrm>
            <a:off x="89322" y="7236221"/>
            <a:ext cx="1212191"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rPr>
              <a:t>[de Bono, 2008] </a:t>
            </a:r>
          </a:p>
        </p:txBody>
      </p:sp>
    </p:spTree>
    <p:extLst>
      <p:ext uri="{BB962C8B-B14F-4D97-AF65-F5344CB8AC3E}">
        <p14:creationId xmlns:p14="http://schemas.microsoft.com/office/powerpoint/2010/main" val="38957829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953418" y="1115541"/>
            <a:ext cx="2376263" cy="824906"/>
          </a:xfrm>
          <a:prstGeom prst="rect">
            <a:avLst/>
          </a:prstGeom>
          <a:noFill/>
        </p:spPr>
        <p:txBody>
          <a:bodyPr wrap="square" rtlCol="0">
            <a:spAutoFit/>
          </a:bodyPr>
          <a:lstStyle/>
          <a:p>
            <a:pPr>
              <a:lnSpc>
                <a:spcPct val="130000"/>
              </a:lnSpc>
            </a:pPr>
            <a:r>
              <a:rPr lang="pl-PL" sz="4000" b="1" dirty="0">
                <a:highlight>
                  <a:srgbClr val="A6D3FF"/>
                </a:highlight>
                <a:latin typeface="Open Sans" panose="020B0606030504020204" pitchFamily="34" charset="0"/>
                <a:ea typeface="Open Sans" panose="020B0606030504020204" pitchFamily="34" charset="0"/>
                <a:cs typeface="Open Sans" panose="020B0606030504020204" pitchFamily="34" charset="0"/>
              </a:rPr>
              <a:t>Uwaga!!!</a:t>
            </a:r>
            <a:endParaRPr lang="pl-PL" sz="40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Diagram 1">
            <a:extLst>
              <a:ext uri="{FF2B5EF4-FFF2-40B4-BE49-F238E27FC236}">
                <a16:creationId xmlns:a16="http://schemas.microsoft.com/office/drawing/2014/main" id="{0C314810-D594-13FB-E790-66DC248DFA67}"/>
              </a:ext>
            </a:extLst>
          </p:cNvPr>
          <p:cNvGraphicFramePr/>
          <p:nvPr>
            <p:extLst>
              <p:ext uri="{D42A27DB-BD31-4B8C-83A1-F6EECF244321}">
                <p14:modId xmlns:p14="http://schemas.microsoft.com/office/powerpoint/2010/main" val="1117420351"/>
              </p:ext>
            </p:extLst>
          </p:nvPr>
        </p:nvGraphicFramePr>
        <p:xfrm>
          <a:off x="377354" y="1398868"/>
          <a:ext cx="9937104" cy="579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76648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6">
            <a:extLst>
              <a:ext uri="{FF2B5EF4-FFF2-40B4-BE49-F238E27FC236}">
                <a16:creationId xmlns:a16="http://schemas.microsoft.com/office/drawing/2014/main" id="{04B571F5-D968-347D-C5AB-03DE3E4D7AB9}"/>
              </a:ext>
            </a:extLst>
          </p:cNvPr>
          <p:cNvSpPr>
            <a:spLocks noGrp="1"/>
          </p:cNvSpPr>
          <p:nvPr>
            <p:ph idx="1"/>
          </p:nvPr>
        </p:nvSpPr>
        <p:spPr>
          <a:xfrm>
            <a:off x="1025715" y="1511585"/>
            <a:ext cx="8640382" cy="4536504"/>
          </a:xfrm>
        </p:spPr>
        <p:txBody>
          <a:bodyPr>
            <a:normAutofit/>
          </a:bodyPr>
          <a:lstStyle/>
          <a:p>
            <a:pPr marL="1071563" indent="-1071563">
              <a:lnSpc>
                <a:spcPct val="120000"/>
              </a:lnSpc>
              <a:spcBef>
                <a:spcPts val="4200"/>
              </a:spcBef>
            </a:pPr>
            <a:r>
              <a:rPr lang="pl-PL" sz="6000" dirty="0"/>
              <a:t>Siły na zamiary</a:t>
            </a:r>
          </a:p>
          <a:p>
            <a:pPr marL="1071563" indent="-1071563">
              <a:lnSpc>
                <a:spcPct val="120000"/>
              </a:lnSpc>
              <a:spcBef>
                <a:spcPts val="4200"/>
              </a:spcBef>
              <a:buNone/>
            </a:pPr>
            <a:r>
              <a:rPr lang="pl-PL" sz="6000" b="1" dirty="0">
                <a:highlight>
                  <a:srgbClr val="A6D3FF"/>
                </a:highlight>
              </a:rPr>
              <a:t>	vs.</a:t>
            </a:r>
          </a:p>
          <a:p>
            <a:pPr marL="1071563" indent="-1071563">
              <a:lnSpc>
                <a:spcPct val="120000"/>
              </a:lnSpc>
              <a:spcBef>
                <a:spcPts val="4200"/>
              </a:spcBef>
            </a:pPr>
            <a:r>
              <a:rPr lang="pl-PL" sz="6000" dirty="0"/>
              <a:t>Zamiar według sił</a:t>
            </a:r>
          </a:p>
        </p:txBody>
      </p:sp>
    </p:spTree>
    <p:extLst>
      <p:ext uri="{BB962C8B-B14F-4D97-AF65-F5344CB8AC3E}">
        <p14:creationId xmlns:p14="http://schemas.microsoft.com/office/powerpoint/2010/main" val="14825967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1025525" y="2195661"/>
            <a:ext cx="8640763" cy="1754326"/>
          </a:xfrm>
          <a:prstGeom prst="rect">
            <a:avLst/>
          </a:prstGeom>
          <a:noFill/>
        </p:spPr>
        <p:txBody>
          <a:bodyPr wrap="square" rtlCol="0">
            <a:spAutoFit/>
          </a:bodyPr>
          <a:lstStyle/>
          <a:p>
            <a:pPr algn="ctr"/>
            <a:r>
              <a:rPr lang="pl-PL" sz="54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W tym cały jest ambaras! </a:t>
            </a:r>
          </a:p>
        </p:txBody>
      </p:sp>
      <p:sp>
        <p:nvSpPr>
          <p:cNvPr id="9" name="pole tekstowe 8">
            <a:extLst>
              <a:ext uri="{FF2B5EF4-FFF2-40B4-BE49-F238E27FC236}">
                <a16:creationId xmlns:a16="http://schemas.microsoft.com/office/drawing/2014/main" id="{669FD983-6233-4263-40DC-F6B2AB9E5B8D}"/>
              </a:ext>
            </a:extLst>
          </p:cNvPr>
          <p:cNvSpPr txBox="1"/>
          <p:nvPr/>
        </p:nvSpPr>
        <p:spPr>
          <a:xfrm>
            <a:off x="1025426" y="4379708"/>
            <a:ext cx="8640763" cy="1232389"/>
          </a:xfrm>
          <a:prstGeom prst="rect">
            <a:avLst/>
          </a:prstGeom>
          <a:noFill/>
        </p:spPr>
        <p:txBody>
          <a:bodyPr wrap="square" rtlCol="0">
            <a:spAutoFit/>
          </a:bodyPr>
          <a:lstStyle/>
          <a:p>
            <a:pPr algn="ctr">
              <a:lnSpc>
                <a:spcPct val="120000"/>
              </a:lnSpc>
            </a:pPr>
            <a:r>
              <a:rPr lang="pl-PL" sz="3200" b="1" dirty="0">
                <a:latin typeface="Open Sans" panose="020B0606030504020204" pitchFamily="34" charset="0"/>
                <a:ea typeface="Open Sans" panose="020B0606030504020204" pitchFamily="34" charset="0"/>
                <a:cs typeface="Open Sans" panose="020B0606030504020204" pitchFamily="34" charset="0"/>
              </a:rPr>
              <a:t>Partycypacja, zaangażowanie, „niepozostawianie nikogo w tyle”.</a:t>
            </a:r>
          </a:p>
        </p:txBody>
      </p:sp>
    </p:spTree>
    <p:extLst>
      <p:ext uri="{BB962C8B-B14F-4D97-AF65-F5344CB8AC3E}">
        <p14:creationId xmlns:p14="http://schemas.microsoft.com/office/powerpoint/2010/main" val="10911374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899517"/>
            <a:ext cx="8640381" cy="504056"/>
          </a:xfrm>
        </p:spPr>
        <p:txBody>
          <a:bodyPr>
            <a:normAutofit/>
          </a:bodyPr>
          <a:lstStyle/>
          <a:p>
            <a:r>
              <a:rPr lang="pl-PL" sz="3600" dirty="0"/>
              <a:t>Pytania do dyskusji</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979637"/>
            <a:ext cx="8640382" cy="5040560"/>
          </a:xfrm>
        </p:spPr>
        <p:txBody>
          <a:bodyPr>
            <a:normAutofit lnSpcReduction="10000"/>
          </a:bodyPr>
          <a:lstStyle/>
          <a:p>
            <a:pPr marL="447675" indent="-447675">
              <a:lnSpc>
                <a:spcPct val="120000"/>
              </a:lnSpc>
              <a:spcBef>
                <a:spcPts val="4200"/>
              </a:spcBef>
            </a:pPr>
            <a:r>
              <a:rPr lang="pl-PL" sz="2400" dirty="0"/>
              <a:t>Czy partycypacyjne identyfikowanie zakresu projektu jest dla Was źródłem inspiracji, gwarancją sukcesu, czy przykrym obowiązkiem?</a:t>
            </a:r>
          </a:p>
          <a:p>
            <a:pPr marL="447675" indent="-447675">
              <a:lnSpc>
                <a:spcPct val="120000"/>
              </a:lnSpc>
              <a:spcBef>
                <a:spcPts val="4200"/>
              </a:spcBef>
            </a:pPr>
            <a:r>
              <a:rPr lang="pl-PL" sz="2400" dirty="0"/>
              <a:t>Czy odbiorcy końcowi Waszych działań chcą się angażować w ich przygotowanie? Czy są zdolni do tego zaangażowania?</a:t>
            </a:r>
          </a:p>
          <a:p>
            <a:pPr marL="447675" indent="-447675">
              <a:lnSpc>
                <a:spcPct val="120000"/>
              </a:lnSpc>
              <a:spcBef>
                <a:spcPts val="4200"/>
              </a:spcBef>
            </a:pPr>
            <a:r>
              <a:rPr lang="pl-PL" sz="2400" dirty="0"/>
              <a:t>Czy wszystkie grupy w jakikolwiek sposób związane z Waszymi działaniami są jednomyślne, co do ich filozofii i sposobu realizacji?</a:t>
            </a:r>
          </a:p>
          <a:p>
            <a:pPr marL="447675" indent="-447675">
              <a:lnSpc>
                <a:spcPct val="120000"/>
              </a:lnSpc>
              <a:spcBef>
                <a:spcPts val="4200"/>
              </a:spcBef>
            </a:pPr>
            <a:r>
              <a:rPr lang="pl-PL" sz="2400" dirty="0"/>
              <a:t>Czy istnieją uniwersalne rozwiązania, które sprawiają, że osoby/grupy uczestniczące w projekcie są naprawdę zaangażowane w realizację?</a:t>
            </a:r>
          </a:p>
        </p:txBody>
      </p:sp>
    </p:spTree>
    <p:extLst>
      <p:ext uri="{BB962C8B-B14F-4D97-AF65-F5344CB8AC3E}">
        <p14:creationId xmlns:p14="http://schemas.microsoft.com/office/powerpoint/2010/main" val="29459672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font, typography, screenshot&#10;&#10;Description automatically generated">
            <a:extLst>
              <a:ext uri="{FF2B5EF4-FFF2-40B4-BE49-F238E27FC236}">
                <a16:creationId xmlns:a16="http://schemas.microsoft.com/office/drawing/2014/main" id="{8612DB04-F1E1-F512-5F37-99630DA927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402" y="500727"/>
            <a:ext cx="3948430" cy="1118870"/>
          </a:xfrm>
          <a:prstGeom prst="rect">
            <a:avLst/>
          </a:prstGeom>
        </p:spPr>
      </p:pic>
      <p:sp>
        <p:nvSpPr>
          <p:cNvPr id="3" name="Tytuł 2">
            <a:extLst>
              <a:ext uri="{FF2B5EF4-FFF2-40B4-BE49-F238E27FC236}">
                <a16:creationId xmlns:a16="http://schemas.microsoft.com/office/drawing/2014/main" id="{A7661006-B2CB-36E9-B9B5-8546F221B870}"/>
              </a:ext>
            </a:extLst>
          </p:cNvPr>
          <p:cNvSpPr>
            <a:spLocks noGrp="1"/>
          </p:cNvSpPr>
          <p:nvPr>
            <p:ph type="title"/>
          </p:nvPr>
        </p:nvSpPr>
        <p:spPr>
          <a:xfrm>
            <a:off x="1025525" y="2195661"/>
            <a:ext cx="8640381" cy="504056"/>
          </a:xfrm>
        </p:spPr>
        <p:txBody>
          <a:bodyPr>
            <a:normAutofit/>
          </a:bodyPr>
          <a:lstStyle/>
          <a:p>
            <a:r>
              <a:rPr lang="pl-PL" sz="3600" dirty="0"/>
              <a:t>Najsłabiej zaangażowane społeczności</a:t>
            </a:r>
            <a:endParaRPr lang="pl-PL" sz="3600" b="0" i="1" dirty="0"/>
          </a:p>
        </p:txBody>
      </p:sp>
      <p:graphicFrame>
        <p:nvGraphicFramePr>
          <p:cNvPr id="4" name="Tabela 3">
            <a:extLst>
              <a:ext uri="{FF2B5EF4-FFF2-40B4-BE49-F238E27FC236}">
                <a16:creationId xmlns:a16="http://schemas.microsoft.com/office/drawing/2014/main" id="{FFEF3410-E861-8C19-4FFD-E1EA437EBB8F}"/>
              </a:ext>
            </a:extLst>
          </p:cNvPr>
          <p:cNvGraphicFramePr>
            <a:graphicFrameLocks noGrp="1"/>
          </p:cNvGraphicFramePr>
          <p:nvPr>
            <p:extLst>
              <p:ext uri="{D42A27DB-BD31-4B8C-83A1-F6EECF244321}">
                <p14:modId xmlns:p14="http://schemas.microsoft.com/office/powerpoint/2010/main" val="4053978873"/>
              </p:ext>
            </p:extLst>
          </p:nvPr>
        </p:nvGraphicFramePr>
        <p:xfrm>
          <a:off x="1025524" y="3059758"/>
          <a:ext cx="8640382" cy="2952327"/>
        </p:xfrm>
        <a:graphic>
          <a:graphicData uri="http://schemas.openxmlformats.org/drawingml/2006/table">
            <a:tbl>
              <a:tblPr firstRow="1" bandRow="1">
                <a:tableStyleId>{00A15C55-8517-42AA-B614-E9B94910E393}</a:tableStyleId>
              </a:tblPr>
              <a:tblGrid>
                <a:gridCol w="2088134">
                  <a:extLst>
                    <a:ext uri="{9D8B030D-6E8A-4147-A177-3AD203B41FA5}">
                      <a16:colId xmlns:a16="http://schemas.microsoft.com/office/drawing/2014/main" val="2076761550"/>
                    </a:ext>
                  </a:extLst>
                </a:gridCol>
                <a:gridCol w="3276124">
                  <a:extLst>
                    <a:ext uri="{9D8B030D-6E8A-4147-A177-3AD203B41FA5}">
                      <a16:colId xmlns:a16="http://schemas.microsoft.com/office/drawing/2014/main" val="3527307397"/>
                    </a:ext>
                  </a:extLst>
                </a:gridCol>
                <a:gridCol w="3276124">
                  <a:extLst>
                    <a:ext uri="{9D8B030D-6E8A-4147-A177-3AD203B41FA5}">
                      <a16:colId xmlns:a16="http://schemas.microsoft.com/office/drawing/2014/main" val="3605738436"/>
                    </a:ext>
                  </a:extLst>
                </a:gridCol>
              </a:tblGrid>
              <a:tr h="984109">
                <a:tc>
                  <a:txBody>
                    <a:bodyPr/>
                    <a:lstStyle/>
                    <a:p>
                      <a:endParaRPr lang="pl-PL"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chemeClr val="bg1"/>
                    </a:solidFill>
                  </a:tcPr>
                </a:tc>
                <a:tc>
                  <a:txBody>
                    <a:bodyPr/>
                    <a:lstStyle/>
                    <a:p>
                      <a:pPr algn="ctr"/>
                      <a:r>
                        <a:rPr lang="pl-PL"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Zdolni</a:t>
                      </a:r>
                    </a:p>
                  </a:txBody>
                  <a:tcPr anchor="ctr">
                    <a:solidFill>
                      <a:schemeClr val="bg1"/>
                    </a:solidFill>
                  </a:tcPr>
                </a:tc>
                <a:tc>
                  <a:txBody>
                    <a:bodyPr/>
                    <a:lstStyle/>
                    <a:p>
                      <a:pPr algn="ctr"/>
                      <a:r>
                        <a:rPr lang="pl-PL"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Niezdolni</a:t>
                      </a:r>
                    </a:p>
                  </a:txBody>
                  <a:tcPr anchor="ctr">
                    <a:solidFill>
                      <a:schemeClr val="bg1"/>
                    </a:solidFill>
                  </a:tcPr>
                </a:tc>
                <a:extLst>
                  <a:ext uri="{0D108BD9-81ED-4DB2-BD59-A6C34878D82A}">
                    <a16:rowId xmlns:a16="http://schemas.microsoft.com/office/drawing/2014/main" val="1782832782"/>
                  </a:ext>
                </a:extLst>
              </a:tr>
              <a:tr h="984109">
                <a:tc>
                  <a:txBody>
                    <a:bodyPr/>
                    <a:lstStyle/>
                    <a:p>
                      <a:pPr algn="l"/>
                      <a:r>
                        <a:rPr lang="pl-PL"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Chętni</a:t>
                      </a:r>
                    </a:p>
                  </a:txBody>
                  <a:tcPr anchor="ctr">
                    <a:solidFill>
                      <a:schemeClr val="bg1"/>
                    </a:solidFill>
                  </a:tcPr>
                </a:tc>
                <a:tc>
                  <a:txBody>
                    <a:bodyPr/>
                    <a:lstStyle/>
                    <a:p>
                      <a:endParaRPr lang="pl-PL"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rgbClr val="92D050"/>
                    </a:solidFill>
                  </a:tcPr>
                </a:tc>
                <a:tc>
                  <a:txBody>
                    <a:bodyPr/>
                    <a:lstStyle/>
                    <a:p>
                      <a:endParaRPr lang="pl-PL"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rgbClr val="FFC000"/>
                    </a:solidFill>
                  </a:tcPr>
                </a:tc>
                <a:extLst>
                  <a:ext uri="{0D108BD9-81ED-4DB2-BD59-A6C34878D82A}">
                    <a16:rowId xmlns:a16="http://schemas.microsoft.com/office/drawing/2014/main" val="181437929"/>
                  </a:ext>
                </a:extLst>
              </a:tr>
              <a:tr h="984109">
                <a:tc>
                  <a:txBody>
                    <a:bodyPr/>
                    <a:lstStyle/>
                    <a:p>
                      <a:pPr algn="l"/>
                      <a:r>
                        <a:rPr lang="pl-PL"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Niechętni</a:t>
                      </a:r>
                    </a:p>
                  </a:txBody>
                  <a:tcPr anchor="ctr">
                    <a:solidFill>
                      <a:schemeClr val="bg1"/>
                    </a:solidFill>
                  </a:tcPr>
                </a:tc>
                <a:tc>
                  <a:txBody>
                    <a:bodyPr/>
                    <a:lstStyle/>
                    <a:p>
                      <a:endParaRPr lang="pl-PL"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rgbClr val="FFC000"/>
                    </a:solidFill>
                  </a:tcPr>
                </a:tc>
                <a:tc>
                  <a:txBody>
                    <a:bodyPr/>
                    <a:lstStyle/>
                    <a:p>
                      <a:endParaRPr lang="pl-PL"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rgbClr val="FF0000"/>
                    </a:solidFill>
                  </a:tcPr>
                </a:tc>
                <a:extLst>
                  <a:ext uri="{0D108BD9-81ED-4DB2-BD59-A6C34878D82A}">
                    <a16:rowId xmlns:a16="http://schemas.microsoft.com/office/drawing/2014/main" val="1490907648"/>
                  </a:ext>
                </a:extLst>
              </a:tr>
            </a:tbl>
          </a:graphicData>
        </a:graphic>
      </p:graphicFrame>
      <p:pic>
        <p:nvPicPr>
          <p:cNvPr id="6" name="Obraz 5">
            <a:extLst>
              <a:ext uri="{FF2B5EF4-FFF2-40B4-BE49-F238E27FC236}">
                <a16:creationId xmlns:a16="http://schemas.microsoft.com/office/drawing/2014/main" id="{53A17DD6-A05F-FFC4-9F4C-635BA75E75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233338" y="6773624"/>
            <a:ext cx="932978" cy="571414"/>
          </a:xfrm>
          <a:prstGeom prst="rect">
            <a:avLst/>
          </a:prstGeom>
          <a:noFill/>
          <a:ln>
            <a:noFill/>
          </a:ln>
        </p:spPr>
      </p:pic>
    </p:spTree>
    <p:extLst>
      <p:ext uri="{BB962C8B-B14F-4D97-AF65-F5344CB8AC3E}">
        <p14:creationId xmlns:p14="http://schemas.microsoft.com/office/powerpoint/2010/main" val="37977816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7661006-B2CB-36E9-B9B5-8546F221B870}"/>
              </a:ext>
            </a:extLst>
          </p:cNvPr>
          <p:cNvSpPr>
            <a:spLocks noGrp="1"/>
          </p:cNvSpPr>
          <p:nvPr>
            <p:ph type="title"/>
          </p:nvPr>
        </p:nvSpPr>
        <p:spPr>
          <a:xfrm>
            <a:off x="377354" y="2411685"/>
            <a:ext cx="3235284" cy="504056"/>
          </a:xfrm>
        </p:spPr>
        <p:txBody>
          <a:bodyPr>
            <a:normAutofit fontScale="90000"/>
          </a:bodyPr>
          <a:lstStyle/>
          <a:p>
            <a:r>
              <a:rPr lang="pl-PL" sz="3600" dirty="0"/>
              <a:t>Matryca marginalizacji</a:t>
            </a:r>
            <a:endParaRPr lang="pl-PL" sz="3600" b="0" i="1" dirty="0"/>
          </a:p>
        </p:txBody>
      </p:sp>
      <p:pic>
        <p:nvPicPr>
          <p:cNvPr id="7" name="Obraz 6" descr="Obraz zawierający Grafika, zrzut ekranu, projekt graficzny, Czcionka&#10;&#10;Opis wygenerowany automatycznie">
            <a:extLst>
              <a:ext uri="{FF2B5EF4-FFF2-40B4-BE49-F238E27FC236}">
                <a16:creationId xmlns:a16="http://schemas.microsoft.com/office/drawing/2014/main" id="{AA1C5912-BB66-DF08-0D0E-463C4D906276}"/>
              </a:ext>
            </a:extLst>
          </p:cNvPr>
          <p:cNvPicPr>
            <a:picLocks noChangeAspect="1"/>
          </p:cNvPicPr>
          <p:nvPr/>
        </p:nvPicPr>
        <p:blipFill rotWithShape="1">
          <a:blip r:embed="rId2">
            <a:extLst>
              <a:ext uri="{28A0092B-C50C-407E-A947-70E740481C1C}">
                <a14:useLocalDpi xmlns:a14="http://schemas.microsoft.com/office/drawing/2010/main" val="0"/>
              </a:ext>
            </a:extLst>
          </a:blip>
          <a:srcRect t="30263" b="27851"/>
          <a:stretch/>
        </p:blipFill>
        <p:spPr>
          <a:xfrm>
            <a:off x="593378" y="337671"/>
            <a:ext cx="4621770" cy="1209918"/>
          </a:xfrm>
          <a:prstGeom prst="rect">
            <a:avLst/>
          </a:prstGeom>
        </p:spPr>
      </p:pic>
      <p:graphicFrame>
        <p:nvGraphicFramePr>
          <p:cNvPr id="9" name="Diagram 8">
            <a:extLst>
              <a:ext uri="{FF2B5EF4-FFF2-40B4-BE49-F238E27FC236}">
                <a16:creationId xmlns:a16="http://schemas.microsoft.com/office/drawing/2014/main" id="{8C8F87AB-BCCA-8323-BCCC-37F8F091E4E0}"/>
              </a:ext>
            </a:extLst>
          </p:cNvPr>
          <p:cNvGraphicFramePr/>
          <p:nvPr>
            <p:extLst>
              <p:ext uri="{D42A27DB-BD31-4B8C-83A1-F6EECF244321}">
                <p14:modId xmlns:p14="http://schemas.microsoft.com/office/powerpoint/2010/main" val="1811295437"/>
              </p:ext>
            </p:extLst>
          </p:nvPr>
        </p:nvGraphicFramePr>
        <p:xfrm>
          <a:off x="1764295" y="2051645"/>
          <a:ext cx="9318674" cy="5040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ymbol zastępczy zawartości 1">
            <a:extLst>
              <a:ext uri="{FF2B5EF4-FFF2-40B4-BE49-F238E27FC236}">
                <a16:creationId xmlns:a16="http://schemas.microsoft.com/office/drawing/2014/main" id="{EBDE06F5-64A3-EDD6-D30B-218BFD6BFF05}"/>
              </a:ext>
            </a:extLst>
          </p:cNvPr>
          <p:cNvSpPr txBox="1">
            <a:spLocks/>
          </p:cNvSpPr>
          <p:nvPr/>
        </p:nvSpPr>
        <p:spPr>
          <a:xfrm>
            <a:off x="2465586" y="4034960"/>
            <a:ext cx="2088232" cy="536930"/>
          </a:xfrm>
          <a:prstGeom prst="rect">
            <a:avLst/>
          </a:prstGeom>
        </p:spPr>
        <p:txBody>
          <a:bodyPr/>
          <a:lstStyle>
            <a:lvl1pPr marL="0" indent="0" algn="l" defTabSz="685638" rtl="0" eaLnBrk="1" latinLnBrk="0" hangingPunct="1">
              <a:lnSpc>
                <a:spcPct val="90000"/>
              </a:lnSpc>
              <a:spcBef>
                <a:spcPts val="750"/>
              </a:spcBef>
              <a:buFont typeface="Arial" panose="020B0604020202020204" pitchFamily="34" charset="0"/>
              <a:buNone/>
              <a:defRPr sz="1500" b="1" i="0" kern="1200" baseline="0">
                <a:solidFill>
                  <a:schemeClr val="accent3">
                    <a:lumMod val="25000"/>
                  </a:schemeClr>
                </a:solidFill>
                <a:latin typeface="Arial" panose="020B0604020202020204" pitchFamily="34" charset="0"/>
                <a:ea typeface="Lato Light" charset="0"/>
                <a:cs typeface="Arial" panose="020B0604020202020204" pitchFamily="34" charset="0"/>
              </a:defRPr>
            </a:lvl1pPr>
            <a:lvl2pPr marL="514227" indent="-171409" algn="l" defTabSz="685638" rtl="0" eaLnBrk="1" latinLnBrk="0" hangingPunct="1">
              <a:lnSpc>
                <a:spcPct val="90000"/>
              </a:lnSpc>
              <a:spcBef>
                <a:spcPts val="375"/>
              </a:spcBef>
              <a:buFont typeface="Arial" panose="020B0604020202020204" pitchFamily="34" charset="0"/>
              <a:buChar char="•"/>
              <a:defRPr sz="1600" b="0" i="0" kern="1200">
                <a:solidFill>
                  <a:schemeClr val="tx1"/>
                </a:solidFill>
                <a:latin typeface="Arial" panose="020B0604020202020204" pitchFamily="34" charset="0"/>
                <a:ea typeface="Lato Light" charset="0"/>
                <a:cs typeface="Arial" panose="020B0604020202020204" pitchFamily="34" charset="0"/>
              </a:defRPr>
            </a:lvl2pPr>
            <a:lvl3pPr marL="857047" indent="-171409" algn="l" defTabSz="685638" rtl="0" eaLnBrk="1" latinLnBrk="0" hangingPunct="1">
              <a:lnSpc>
                <a:spcPct val="90000"/>
              </a:lnSpc>
              <a:spcBef>
                <a:spcPts val="375"/>
              </a:spcBef>
              <a:buFont typeface="Arial" panose="020B0604020202020204" pitchFamily="34" charset="0"/>
              <a:buChar char="•"/>
              <a:defRPr sz="1400" b="0" i="0" kern="1200">
                <a:solidFill>
                  <a:schemeClr val="tx1"/>
                </a:solidFill>
                <a:latin typeface="Arial" panose="020B0604020202020204" pitchFamily="34" charset="0"/>
                <a:ea typeface="Lato Light" charset="0"/>
                <a:cs typeface="Arial" panose="020B0604020202020204" pitchFamily="34" charset="0"/>
              </a:defRPr>
            </a:lvl3pPr>
            <a:lvl4pPr marL="1199865" indent="-171409" algn="l" defTabSz="685638" rtl="0" eaLnBrk="1" latinLnBrk="0" hangingPunct="1">
              <a:lnSpc>
                <a:spcPct val="90000"/>
              </a:lnSpc>
              <a:spcBef>
                <a:spcPts val="375"/>
              </a:spcBef>
              <a:buFont typeface="Arial" panose="020B0604020202020204" pitchFamily="34" charset="0"/>
              <a:buChar char="•"/>
              <a:defRPr sz="1200" b="0" i="0" kern="1200">
                <a:solidFill>
                  <a:schemeClr val="tx1"/>
                </a:solidFill>
                <a:latin typeface="Arial" panose="020B0604020202020204" pitchFamily="34" charset="0"/>
                <a:ea typeface="Lato Light" charset="0"/>
                <a:cs typeface="Arial" panose="020B0604020202020204" pitchFamily="34" charset="0"/>
              </a:defRPr>
            </a:lvl4pPr>
            <a:lvl5pPr marL="1542683" indent="-171409" algn="l" defTabSz="685638" rtl="0" eaLnBrk="1" latinLnBrk="0" hangingPunct="1">
              <a:lnSpc>
                <a:spcPct val="90000"/>
              </a:lnSpc>
              <a:spcBef>
                <a:spcPts val="375"/>
              </a:spcBef>
              <a:buFont typeface="Arial" panose="020B0604020202020204" pitchFamily="34" charset="0"/>
              <a:buChar char="•"/>
              <a:defRPr sz="1200" b="0" i="0" kern="1200">
                <a:solidFill>
                  <a:schemeClr val="tx1"/>
                </a:solidFill>
                <a:latin typeface="Arial" panose="020B0604020202020204" pitchFamily="34" charset="0"/>
                <a:ea typeface="Lato Light" charset="0"/>
                <a:cs typeface="Arial" panose="020B0604020202020204" pitchFamily="34" charset="0"/>
              </a:defRPr>
            </a:lvl5pPr>
            <a:lvl6pPr marL="1885503"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1"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39"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57"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1200"/>
              </a:spcBef>
            </a:pPr>
            <a:r>
              <a:rPr lang="pl-P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Przesłanki społeczno-kulturowe</a:t>
            </a:r>
            <a:endPar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Symbol zastępczy zawartości 1">
            <a:extLst>
              <a:ext uri="{FF2B5EF4-FFF2-40B4-BE49-F238E27FC236}">
                <a16:creationId xmlns:a16="http://schemas.microsoft.com/office/drawing/2014/main" id="{913030AE-C139-381F-B85A-6956BDB446CF}"/>
              </a:ext>
            </a:extLst>
          </p:cNvPr>
          <p:cNvSpPr txBox="1">
            <a:spLocks/>
          </p:cNvSpPr>
          <p:nvPr/>
        </p:nvSpPr>
        <p:spPr>
          <a:xfrm>
            <a:off x="8927517" y="4211885"/>
            <a:ext cx="1764295" cy="536930"/>
          </a:xfrm>
          <a:prstGeom prst="rect">
            <a:avLst/>
          </a:prstGeom>
        </p:spPr>
        <p:txBody>
          <a:bodyPr/>
          <a:lstStyle>
            <a:lvl1pPr marL="0" indent="0" algn="l" defTabSz="685638" rtl="0" eaLnBrk="1" latinLnBrk="0" hangingPunct="1">
              <a:lnSpc>
                <a:spcPct val="90000"/>
              </a:lnSpc>
              <a:spcBef>
                <a:spcPts val="750"/>
              </a:spcBef>
              <a:buFont typeface="Arial" panose="020B0604020202020204" pitchFamily="34" charset="0"/>
              <a:buNone/>
              <a:defRPr sz="1500" b="1" i="0" kern="1200" baseline="0">
                <a:solidFill>
                  <a:schemeClr val="accent3">
                    <a:lumMod val="25000"/>
                  </a:schemeClr>
                </a:solidFill>
                <a:latin typeface="Arial" panose="020B0604020202020204" pitchFamily="34" charset="0"/>
                <a:ea typeface="Lato Light" charset="0"/>
                <a:cs typeface="Arial" panose="020B0604020202020204" pitchFamily="34" charset="0"/>
              </a:defRPr>
            </a:lvl1pPr>
            <a:lvl2pPr marL="514227" indent="-171409" algn="l" defTabSz="685638" rtl="0" eaLnBrk="1" latinLnBrk="0" hangingPunct="1">
              <a:lnSpc>
                <a:spcPct val="90000"/>
              </a:lnSpc>
              <a:spcBef>
                <a:spcPts val="375"/>
              </a:spcBef>
              <a:buFont typeface="Arial" panose="020B0604020202020204" pitchFamily="34" charset="0"/>
              <a:buChar char="•"/>
              <a:defRPr sz="1600" b="0" i="0" kern="1200">
                <a:solidFill>
                  <a:schemeClr val="tx1"/>
                </a:solidFill>
                <a:latin typeface="Arial" panose="020B0604020202020204" pitchFamily="34" charset="0"/>
                <a:ea typeface="Lato Light" charset="0"/>
                <a:cs typeface="Arial" panose="020B0604020202020204" pitchFamily="34" charset="0"/>
              </a:defRPr>
            </a:lvl2pPr>
            <a:lvl3pPr marL="857047" indent="-171409" algn="l" defTabSz="685638" rtl="0" eaLnBrk="1" latinLnBrk="0" hangingPunct="1">
              <a:lnSpc>
                <a:spcPct val="90000"/>
              </a:lnSpc>
              <a:spcBef>
                <a:spcPts val="375"/>
              </a:spcBef>
              <a:buFont typeface="Arial" panose="020B0604020202020204" pitchFamily="34" charset="0"/>
              <a:buChar char="•"/>
              <a:defRPr sz="1400" b="0" i="0" kern="1200">
                <a:solidFill>
                  <a:schemeClr val="tx1"/>
                </a:solidFill>
                <a:latin typeface="Arial" panose="020B0604020202020204" pitchFamily="34" charset="0"/>
                <a:ea typeface="Lato Light" charset="0"/>
                <a:cs typeface="Arial" panose="020B0604020202020204" pitchFamily="34" charset="0"/>
              </a:defRPr>
            </a:lvl3pPr>
            <a:lvl4pPr marL="1199865" indent="-171409" algn="l" defTabSz="685638" rtl="0" eaLnBrk="1" latinLnBrk="0" hangingPunct="1">
              <a:lnSpc>
                <a:spcPct val="90000"/>
              </a:lnSpc>
              <a:spcBef>
                <a:spcPts val="375"/>
              </a:spcBef>
              <a:buFont typeface="Arial" panose="020B0604020202020204" pitchFamily="34" charset="0"/>
              <a:buChar char="•"/>
              <a:defRPr sz="1200" b="0" i="0" kern="1200">
                <a:solidFill>
                  <a:schemeClr val="tx1"/>
                </a:solidFill>
                <a:latin typeface="Arial" panose="020B0604020202020204" pitchFamily="34" charset="0"/>
                <a:ea typeface="Lato Light" charset="0"/>
                <a:cs typeface="Arial" panose="020B0604020202020204" pitchFamily="34" charset="0"/>
              </a:defRPr>
            </a:lvl4pPr>
            <a:lvl5pPr marL="1542683" indent="-171409" algn="l" defTabSz="685638" rtl="0" eaLnBrk="1" latinLnBrk="0" hangingPunct="1">
              <a:lnSpc>
                <a:spcPct val="90000"/>
              </a:lnSpc>
              <a:spcBef>
                <a:spcPts val="375"/>
              </a:spcBef>
              <a:buFont typeface="Arial" panose="020B0604020202020204" pitchFamily="34" charset="0"/>
              <a:buChar char="•"/>
              <a:defRPr sz="1200" b="0" i="0" kern="1200">
                <a:solidFill>
                  <a:schemeClr val="tx1"/>
                </a:solidFill>
                <a:latin typeface="Arial" panose="020B0604020202020204" pitchFamily="34" charset="0"/>
                <a:ea typeface="Lato Light" charset="0"/>
                <a:cs typeface="Arial" panose="020B0604020202020204" pitchFamily="34" charset="0"/>
              </a:defRPr>
            </a:lvl5pPr>
            <a:lvl6pPr marL="1885503"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1"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39"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57"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1200"/>
              </a:spcBef>
            </a:pPr>
            <a:r>
              <a:rPr lang="pl-P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Przesłanki ekonomiczne</a:t>
            </a:r>
            <a:endPar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Symbol zastępczy zawartości 1">
            <a:extLst>
              <a:ext uri="{FF2B5EF4-FFF2-40B4-BE49-F238E27FC236}">
                <a16:creationId xmlns:a16="http://schemas.microsoft.com/office/drawing/2014/main" id="{1A5BEECE-9F1D-9778-0CFE-FA8EA2484152}"/>
              </a:ext>
            </a:extLst>
          </p:cNvPr>
          <p:cNvSpPr txBox="1">
            <a:spLocks/>
          </p:cNvSpPr>
          <p:nvPr/>
        </p:nvSpPr>
        <p:spPr>
          <a:xfrm>
            <a:off x="4260999" y="7059331"/>
            <a:ext cx="4325268" cy="353710"/>
          </a:xfrm>
          <a:prstGeom prst="rect">
            <a:avLst/>
          </a:prstGeom>
        </p:spPr>
        <p:txBody>
          <a:bodyPr/>
          <a:lstStyle>
            <a:lvl1pPr marL="0" indent="0" algn="l" defTabSz="685638" rtl="0" eaLnBrk="1" latinLnBrk="0" hangingPunct="1">
              <a:lnSpc>
                <a:spcPct val="90000"/>
              </a:lnSpc>
              <a:spcBef>
                <a:spcPts val="750"/>
              </a:spcBef>
              <a:buFont typeface="Arial" panose="020B0604020202020204" pitchFamily="34" charset="0"/>
              <a:buNone/>
              <a:defRPr sz="1500" b="1" i="0" kern="1200" baseline="0">
                <a:solidFill>
                  <a:schemeClr val="accent3">
                    <a:lumMod val="25000"/>
                  </a:schemeClr>
                </a:solidFill>
                <a:latin typeface="Arial" panose="020B0604020202020204" pitchFamily="34" charset="0"/>
                <a:ea typeface="Lato Light" charset="0"/>
                <a:cs typeface="Arial" panose="020B0604020202020204" pitchFamily="34" charset="0"/>
              </a:defRPr>
            </a:lvl1pPr>
            <a:lvl2pPr marL="514227" indent="-171409" algn="l" defTabSz="685638" rtl="0" eaLnBrk="1" latinLnBrk="0" hangingPunct="1">
              <a:lnSpc>
                <a:spcPct val="90000"/>
              </a:lnSpc>
              <a:spcBef>
                <a:spcPts val="375"/>
              </a:spcBef>
              <a:buFont typeface="Arial" panose="020B0604020202020204" pitchFamily="34" charset="0"/>
              <a:buChar char="•"/>
              <a:defRPr sz="1600" b="0" i="0" kern="1200">
                <a:solidFill>
                  <a:schemeClr val="tx1"/>
                </a:solidFill>
                <a:latin typeface="Arial" panose="020B0604020202020204" pitchFamily="34" charset="0"/>
                <a:ea typeface="Lato Light" charset="0"/>
                <a:cs typeface="Arial" panose="020B0604020202020204" pitchFamily="34" charset="0"/>
              </a:defRPr>
            </a:lvl2pPr>
            <a:lvl3pPr marL="857047" indent="-171409" algn="l" defTabSz="685638" rtl="0" eaLnBrk="1" latinLnBrk="0" hangingPunct="1">
              <a:lnSpc>
                <a:spcPct val="90000"/>
              </a:lnSpc>
              <a:spcBef>
                <a:spcPts val="375"/>
              </a:spcBef>
              <a:buFont typeface="Arial" panose="020B0604020202020204" pitchFamily="34" charset="0"/>
              <a:buChar char="•"/>
              <a:defRPr sz="1400" b="0" i="0" kern="1200">
                <a:solidFill>
                  <a:schemeClr val="tx1"/>
                </a:solidFill>
                <a:latin typeface="Arial" panose="020B0604020202020204" pitchFamily="34" charset="0"/>
                <a:ea typeface="Lato Light" charset="0"/>
                <a:cs typeface="Arial" panose="020B0604020202020204" pitchFamily="34" charset="0"/>
              </a:defRPr>
            </a:lvl3pPr>
            <a:lvl4pPr marL="1199865" indent="-171409" algn="l" defTabSz="685638" rtl="0" eaLnBrk="1" latinLnBrk="0" hangingPunct="1">
              <a:lnSpc>
                <a:spcPct val="90000"/>
              </a:lnSpc>
              <a:spcBef>
                <a:spcPts val="375"/>
              </a:spcBef>
              <a:buFont typeface="Arial" panose="020B0604020202020204" pitchFamily="34" charset="0"/>
              <a:buChar char="•"/>
              <a:defRPr sz="1200" b="0" i="0" kern="1200">
                <a:solidFill>
                  <a:schemeClr val="tx1"/>
                </a:solidFill>
                <a:latin typeface="Arial" panose="020B0604020202020204" pitchFamily="34" charset="0"/>
                <a:ea typeface="Lato Light" charset="0"/>
                <a:cs typeface="Arial" panose="020B0604020202020204" pitchFamily="34" charset="0"/>
              </a:defRPr>
            </a:lvl4pPr>
            <a:lvl5pPr marL="1542683" indent="-171409" algn="l" defTabSz="685638" rtl="0" eaLnBrk="1" latinLnBrk="0" hangingPunct="1">
              <a:lnSpc>
                <a:spcPct val="90000"/>
              </a:lnSpc>
              <a:spcBef>
                <a:spcPts val="375"/>
              </a:spcBef>
              <a:buFont typeface="Arial" panose="020B0604020202020204" pitchFamily="34" charset="0"/>
              <a:buChar char="•"/>
              <a:defRPr sz="1200" b="0" i="0" kern="1200">
                <a:solidFill>
                  <a:schemeClr val="tx1"/>
                </a:solidFill>
                <a:latin typeface="Arial" panose="020B0604020202020204" pitchFamily="34" charset="0"/>
                <a:ea typeface="Lato Light" charset="0"/>
                <a:cs typeface="Arial" panose="020B0604020202020204" pitchFamily="34" charset="0"/>
              </a:defRPr>
            </a:lvl5pPr>
            <a:lvl6pPr marL="1885503"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1"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39"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57"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10000"/>
              </a:lnSpc>
              <a:spcBef>
                <a:spcPts val="1200"/>
              </a:spcBef>
            </a:pPr>
            <a:r>
              <a:rPr lang="pl-P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Przesłanki formalno-prawne</a:t>
            </a:r>
            <a:endPar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Symbol zastępczy zawartości 1">
            <a:extLst>
              <a:ext uri="{FF2B5EF4-FFF2-40B4-BE49-F238E27FC236}">
                <a16:creationId xmlns:a16="http://schemas.microsoft.com/office/drawing/2014/main" id="{D3F54C53-4020-AE24-1910-8C3CA740884D}"/>
              </a:ext>
            </a:extLst>
          </p:cNvPr>
          <p:cNvSpPr txBox="1">
            <a:spLocks/>
          </p:cNvSpPr>
          <p:nvPr/>
        </p:nvSpPr>
        <p:spPr>
          <a:xfrm>
            <a:off x="4769843" y="1730739"/>
            <a:ext cx="3307578" cy="536930"/>
          </a:xfrm>
          <a:prstGeom prst="rect">
            <a:avLst/>
          </a:prstGeom>
        </p:spPr>
        <p:txBody>
          <a:bodyPr/>
          <a:lstStyle>
            <a:lvl1pPr marL="0" indent="0" algn="l" defTabSz="685638" rtl="0" eaLnBrk="1" latinLnBrk="0" hangingPunct="1">
              <a:lnSpc>
                <a:spcPct val="90000"/>
              </a:lnSpc>
              <a:spcBef>
                <a:spcPts val="750"/>
              </a:spcBef>
              <a:buFont typeface="Arial" panose="020B0604020202020204" pitchFamily="34" charset="0"/>
              <a:buNone/>
              <a:defRPr sz="1500" b="1" i="0" kern="1200" baseline="0">
                <a:solidFill>
                  <a:schemeClr val="accent3">
                    <a:lumMod val="25000"/>
                  </a:schemeClr>
                </a:solidFill>
                <a:latin typeface="Arial" panose="020B0604020202020204" pitchFamily="34" charset="0"/>
                <a:ea typeface="Lato Light" charset="0"/>
                <a:cs typeface="Arial" panose="020B0604020202020204" pitchFamily="34" charset="0"/>
              </a:defRPr>
            </a:lvl1pPr>
            <a:lvl2pPr marL="514227" indent="-171409" algn="l" defTabSz="685638" rtl="0" eaLnBrk="1" latinLnBrk="0" hangingPunct="1">
              <a:lnSpc>
                <a:spcPct val="90000"/>
              </a:lnSpc>
              <a:spcBef>
                <a:spcPts val="375"/>
              </a:spcBef>
              <a:buFont typeface="Arial" panose="020B0604020202020204" pitchFamily="34" charset="0"/>
              <a:buChar char="•"/>
              <a:defRPr sz="1600" b="0" i="0" kern="1200">
                <a:solidFill>
                  <a:schemeClr val="tx1"/>
                </a:solidFill>
                <a:latin typeface="Arial" panose="020B0604020202020204" pitchFamily="34" charset="0"/>
                <a:ea typeface="Lato Light" charset="0"/>
                <a:cs typeface="Arial" panose="020B0604020202020204" pitchFamily="34" charset="0"/>
              </a:defRPr>
            </a:lvl2pPr>
            <a:lvl3pPr marL="857047" indent="-171409" algn="l" defTabSz="685638" rtl="0" eaLnBrk="1" latinLnBrk="0" hangingPunct="1">
              <a:lnSpc>
                <a:spcPct val="90000"/>
              </a:lnSpc>
              <a:spcBef>
                <a:spcPts val="375"/>
              </a:spcBef>
              <a:buFont typeface="Arial" panose="020B0604020202020204" pitchFamily="34" charset="0"/>
              <a:buChar char="•"/>
              <a:defRPr sz="1400" b="0" i="0" kern="1200">
                <a:solidFill>
                  <a:schemeClr val="tx1"/>
                </a:solidFill>
                <a:latin typeface="Arial" panose="020B0604020202020204" pitchFamily="34" charset="0"/>
                <a:ea typeface="Lato Light" charset="0"/>
                <a:cs typeface="Arial" panose="020B0604020202020204" pitchFamily="34" charset="0"/>
              </a:defRPr>
            </a:lvl3pPr>
            <a:lvl4pPr marL="1199865" indent="-171409" algn="l" defTabSz="685638" rtl="0" eaLnBrk="1" latinLnBrk="0" hangingPunct="1">
              <a:lnSpc>
                <a:spcPct val="90000"/>
              </a:lnSpc>
              <a:spcBef>
                <a:spcPts val="375"/>
              </a:spcBef>
              <a:buFont typeface="Arial" panose="020B0604020202020204" pitchFamily="34" charset="0"/>
              <a:buChar char="•"/>
              <a:defRPr sz="1200" b="0" i="0" kern="1200">
                <a:solidFill>
                  <a:schemeClr val="tx1"/>
                </a:solidFill>
                <a:latin typeface="Arial" panose="020B0604020202020204" pitchFamily="34" charset="0"/>
                <a:ea typeface="Lato Light" charset="0"/>
                <a:cs typeface="Arial" panose="020B0604020202020204" pitchFamily="34" charset="0"/>
              </a:defRPr>
            </a:lvl4pPr>
            <a:lvl5pPr marL="1542683" indent="-171409" algn="l" defTabSz="685638" rtl="0" eaLnBrk="1" latinLnBrk="0" hangingPunct="1">
              <a:lnSpc>
                <a:spcPct val="90000"/>
              </a:lnSpc>
              <a:spcBef>
                <a:spcPts val="375"/>
              </a:spcBef>
              <a:buFont typeface="Arial" panose="020B0604020202020204" pitchFamily="34" charset="0"/>
              <a:buChar char="•"/>
              <a:defRPr sz="1200" b="0" i="0" kern="1200">
                <a:solidFill>
                  <a:schemeClr val="tx1"/>
                </a:solidFill>
                <a:latin typeface="Arial" panose="020B0604020202020204" pitchFamily="34" charset="0"/>
                <a:ea typeface="Lato Light" charset="0"/>
                <a:cs typeface="Arial" panose="020B0604020202020204" pitchFamily="34" charset="0"/>
              </a:defRPr>
            </a:lvl5pPr>
            <a:lvl6pPr marL="1885503"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1"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39"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57"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10000"/>
              </a:lnSpc>
              <a:spcBef>
                <a:spcPts val="1200"/>
              </a:spcBef>
            </a:pPr>
            <a:r>
              <a:rPr lang="pl-P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Przesłanki polityczne</a:t>
            </a:r>
            <a:endPar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Obraz 13">
            <a:extLst>
              <a:ext uri="{FF2B5EF4-FFF2-40B4-BE49-F238E27FC236}">
                <a16:creationId xmlns:a16="http://schemas.microsoft.com/office/drawing/2014/main" id="{BF9C64D3-4B02-A612-5C64-65C169240C3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233338" y="6773624"/>
            <a:ext cx="932978" cy="571414"/>
          </a:xfrm>
          <a:prstGeom prst="rect">
            <a:avLst/>
          </a:prstGeom>
          <a:noFill/>
          <a:ln>
            <a:noFill/>
          </a:ln>
        </p:spPr>
      </p:pic>
    </p:spTree>
    <p:extLst>
      <p:ext uri="{BB962C8B-B14F-4D97-AF65-F5344CB8AC3E}">
        <p14:creationId xmlns:p14="http://schemas.microsoft.com/office/powerpoint/2010/main" val="15076494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899517"/>
            <a:ext cx="8640381" cy="504056"/>
          </a:xfrm>
        </p:spPr>
        <p:txBody>
          <a:bodyPr>
            <a:normAutofit/>
          </a:bodyPr>
          <a:lstStyle/>
          <a:p>
            <a:r>
              <a:rPr lang="pl-PL" sz="3600" dirty="0"/>
              <a:t>Podejścia do identyfikacji marginalizacji</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835621"/>
            <a:ext cx="8640382" cy="4896544"/>
          </a:xfrm>
        </p:spPr>
        <p:txBody>
          <a:bodyPr>
            <a:normAutofit/>
          </a:bodyPr>
          <a:lstStyle/>
          <a:p>
            <a:pPr marL="447675" indent="-447675">
              <a:lnSpc>
                <a:spcPct val="120000"/>
              </a:lnSpc>
              <a:spcBef>
                <a:spcPts val="4200"/>
              </a:spcBef>
            </a:pPr>
            <a:r>
              <a:rPr lang="pl-PL" sz="2000" b="1" dirty="0"/>
              <a:t>Podejście przestrzenne</a:t>
            </a:r>
            <a:r>
              <a:rPr lang="pl-PL" sz="2000" dirty="0"/>
              <a:t> (społeczności zmarginalizowane) – zaniedbane dzielnice/obszary – dzielnice, miasta dotknięte ubóstwem. Skala problemów (liczba dotkniętych osób) oraz zakres terytorialny są ważne w kontekście planowanych działań transformacyjnych.</a:t>
            </a:r>
          </a:p>
          <a:p>
            <a:pPr marL="447675" indent="-447675">
              <a:lnSpc>
                <a:spcPct val="120000"/>
              </a:lnSpc>
              <a:spcBef>
                <a:spcPts val="4200"/>
              </a:spcBef>
            </a:pPr>
            <a:r>
              <a:rPr lang="pl-PL" sz="2000" b="1" dirty="0"/>
              <a:t>Podejście sektorowe</a:t>
            </a:r>
            <a:r>
              <a:rPr lang="pl-PL" sz="2000" dirty="0"/>
              <a:t> (zmarginalizowane osoby i grupy) – osoby lub grupy zagrożone wykluczeniem społecznym (osoby starsze, uchodźcy, mniejszości etniczne, osoby niepełnosprawne itp.). Wszystkie osoby pozostawione w tyle, żyjące w sytuacjach zagrożenia.</a:t>
            </a:r>
          </a:p>
        </p:txBody>
      </p:sp>
      <p:grpSp>
        <p:nvGrpSpPr>
          <p:cNvPr id="2" name="Grupa 1">
            <a:extLst>
              <a:ext uri="{FF2B5EF4-FFF2-40B4-BE49-F238E27FC236}">
                <a16:creationId xmlns:a16="http://schemas.microsoft.com/office/drawing/2014/main" id="{80A222A1-638E-099B-4FB9-CF3B3218948B}"/>
              </a:ext>
            </a:extLst>
          </p:cNvPr>
          <p:cNvGrpSpPr/>
          <p:nvPr/>
        </p:nvGrpSpPr>
        <p:grpSpPr>
          <a:xfrm>
            <a:off x="89322" y="7032565"/>
            <a:ext cx="2225258" cy="435830"/>
            <a:chOff x="5217101" y="4178256"/>
            <a:chExt cx="3424743" cy="670757"/>
          </a:xfrm>
        </p:grpSpPr>
        <p:pic>
          <p:nvPicPr>
            <p:cNvPr id="4" name="Obraz 3" descr="Obraz zawierający Grafika, zrzut ekranu, projekt graficzny, Czcionka&#10;&#10;Opis wygenerowany automatycznie">
              <a:extLst>
                <a:ext uri="{FF2B5EF4-FFF2-40B4-BE49-F238E27FC236}">
                  <a16:creationId xmlns:a16="http://schemas.microsoft.com/office/drawing/2014/main" id="{9756A9C8-3141-9402-BDC7-8515FC31385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0263" b="27851"/>
            <a:stretch/>
          </p:blipFill>
          <p:spPr>
            <a:xfrm>
              <a:off x="5217101" y="4178256"/>
              <a:ext cx="2562224" cy="670757"/>
            </a:xfrm>
            <a:prstGeom prst="rect">
              <a:avLst/>
            </a:prstGeom>
          </p:spPr>
        </p:pic>
        <p:pic>
          <p:nvPicPr>
            <p:cNvPr id="5" name="Obraz 4">
              <a:extLst>
                <a:ext uri="{FF2B5EF4-FFF2-40B4-BE49-F238E27FC236}">
                  <a16:creationId xmlns:a16="http://schemas.microsoft.com/office/drawing/2014/main" id="{6BEF7026-3B27-E1CE-8001-48F055B9109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7926457" y="4272586"/>
              <a:ext cx="715387" cy="438149"/>
            </a:xfrm>
            <a:prstGeom prst="rect">
              <a:avLst/>
            </a:prstGeom>
            <a:noFill/>
            <a:ln>
              <a:noFill/>
            </a:ln>
          </p:spPr>
        </p:pic>
      </p:grpSp>
    </p:spTree>
    <p:extLst>
      <p:ext uri="{BB962C8B-B14F-4D97-AF65-F5344CB8AC3E}">
        <p14:creationId xmlns:p14="http://schemas.microsoft.com/office/powerpoint/2010/main" val="1398976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a:extLst>
              <a:ext uri="{FF2B5EF4-FFF2-40B4-BE49-F238E27FC236}">
                <a16:creationId xmlns:a16="http://schemas.microsoft.com/office/drawing/2014/main" id="{B597E786-8211-CC7C-5EEA-002A1BDC582A}"/>
              </a:ext>
            </a:extLst>
          </p:cNvPr>
          <p:cNvSpPr txBox="1"/>
          <p:nvPr/>
        </p:nvSpPr>
        <p:spPr>
          <a:xfrm>
            <a:off x="89322" y="7164213"/>
            <a:ext cx="5511445"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https://isap.sejm.gov.pl/isap.nsf/download.xsp/WDU20170000036/O/D20170036.pdf</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4" name="Obraz 3">
            <a:extLst>
              <a:ext uri="{FF2B5EF4-FFF2-40B4-BE49-F238E27FC236}">
                <a16:creationId xmlns:a16="http://schemas.microsoft.com/office/drawing/2014/main" id="{161BB668-74CF-005C-337D-670725DBCED2}"/>
              </a:ext>
            </a:extLst>
          </p:cNvPr>
          <p:cNvPicPr>
            <a:picLocks noChangeAspect="1"/>
          </p:cNvPicPr>
          <p:nvPr/>
        </p:nvPicPr>
        <p:blipFill>
          <a:blip r:embed="rId3"/>
          <a:stretch>
            <a:fillRect/>
          </a:stretch>
        </p:blipFill>
        <p:spPr>
          <a:xfrm>
            <a:off x="0" y="1406714"/>
            <a:ext cx="10691813" cy="4746247"/>
          </a:xfrm>
          <a:prstGeom prst="rect">
            <a:avLst/>
          </a:prstGeom>
        </p:spPr>
      </p:pic>
    </p:spTree>
    <p:extLst>
      <p:ext uri="{BB962C8B-B14F-4D97-AF65-F5344CB8AC3E}">
        <p14:creationId xmlns:p14="http://schemas.microsoft.com/office/powerpoint/2010/main" val="28557567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539477"/>
            <a:ext cx="8640381" cy="504056"/>
          </a:xfrm>
        </p:spPr>
        <p:txBody>
          <a:bodyPr>
            <a:normAutofit fontScale="90000"/>
          </a:bodyPr>
          <a:lstStyle/>
          <a:p>
            <a:r>
              <a:rPr lang="pl-PL" sz="3600" dirty="0"/>
              <a:t>Wybrane problemy partycypacji </a:t>
            </a:r>
            <a:br>
              <a:rPr lang="pl-PL" sz="3600" dirty="0"/>
            </a:br>
            <a:r>
              <a:rPr lang="pl-PL" sz="3600" dirty="0"/>
              <a:t>w polityce sprawiedliwej transformacji </a:t>
            </a:r>
            <a:r>
              <a:rPr lang="pl-PL" sz="3600" b="0" dirty="0"/>
              <a:t>1/2</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835621"/>
            <a:ext cx="8640382" cy="4896544"/>
          </a:xfrm>
        </p:spPr>
        <p:txBody>
          <a:bodyPr>
            <a:normAutofit/>
          </a:bodyPr>
          <a:lstStyle/>
          <a:p>
            <a:pPr marL="447675" indent="-447675">
              <a:lnSpc>
                <a:spcPct val="120000"/>
              </a:lnSpc>
              <a:spcBef>
                <a:spcPts val="1200"/>
              </a:spcBef>
            </a:pPr>
            <a:r>
              <a:rPr lang="pl-PL" sz="1600" b="1" dirty="0">
                <a:highlight>
                  <a:srgbClr val="A6D3FF"/>
                </a:highlight>
              </a:rPr>
              <a:t>Kluczowi interesariusze biorą ciągły udział w pracach na poziomie krajowym i regionalnym</a:t>
            </a:r>
            <a:r>
              <a:rPr lang="pl-PL" sz="1600" dirty="0"/>
              <a:t>. Jednocześnie mają odczucie, że </a:t>
            </a:r>
            <a:r>
              <a:rPr lang="pl-PL" sz="1600" b="1" dirty="0">
                <a:highlight>
                  <a:srgbClr val="A6D3FF"/>
                </a:highlight>
              </a:rPr>
              <a:t>o najważniejszych rzeczach od lat nie podejmuje się dyskusji lub decyzji</a:t>
            </a:r>
            <a:r>
              <a:rPr lang="pl-PL" sz="1600" dirty="0"/>
              <a:t> (konkrety w polityce energetycznej, sprawy własnościowe dotyczące terenów pokopalnianych, bezpieczeństwo środowiskowe zamykanych zakładów górniczych, utrata dochodów samorządu lokalnego itp.) albo </a:t>
            </a:r>
            <a:r>
              <a:rPr lang="pl-PL" sz="1600" b="1" dirty="0">
                <a:highlight>
                  <a:srgbClr val="A6D3FF"/>
                </a:highlight>
              </a:rPr>
              <a:t>nie wiadomo co (i dlaczego) dzieje się ze zgłaszanymi postulatami</a:t>
            </a:r>
            <a:r>
              <a:rPr lang="pl-PL" sz="1600" dirty="0"/>
              <a:t>.</a:t>
            </a:r>
          </a:p>
          <a:p>
            <a:pPr marL="447675" indent="-447675">
              <a:lnSpc>
                <a:spcPct val="120000"/>
              </a:lnSpc>
              <a:spcBef>
                <a:spcPts val="1200"/>
              </a:spcBef>
            </a:pPr>
            <a:r>
              <a:rPr lang="pl-PL" sz="1600" b="1" dirty="0">
                <a:highlight>
                  <a:srgbClr val="A6D3FF"/>
                </a:highlight>
              </a:rPr>
              <a:t>Szeroko zakrojony proces konsultacyjny</a:t>
            </a:r>
            <a:r>
              <a:rPr lang="pl-PL" sz="1600" dirty="0"/>
              <a:t>– jednak zaangażowanie widoczne głównie po stronie większych jednostek samorządu terytorialnego (</a:t>
            </a:r>
            <a:r>
              <a:rPr lang="pl-PL" sz="1600" b="1" dirty="0">
                <a:highlight>
                  <a:srgbClr val="A6D3FF"/>
                </a:highlight>
              </a:rPr>
              <a:t>syndrom „starych wyjadaczy”</a:t>
            </a:r>
            <a:r>
              <a:rPr lang="pl-PL" sz="1600" dirty="0"/>
              <a:t>), reprezentacji związków zawodowych oraz dużych graczy biznesowych i kilku organizacji ekologicznych.</a:t>
            </a:r>
          </a:p>
          <a:p>
            <a:pPr marL="447675" indent="-447675">
              <a:lnSpc>
                <a:spcPct val="120000"/>
              </a:lnSpc>
              <a:spcBef>
                <a:spcPts val="1200"/>
              </a:spcBef>
            </a:pPr>
            <a:r>
              <a:rPr lang="pl-PL" sz="1600" b="1" dirty="0">
                <a:highlight>
                  <a:srgbClr val="A6D3FF"/>
                </a:highlight>
              </a:rPr>
              <a:t>Mniejsze firmy oraz NGO tylko nieformalnie wyrażają swoje opinie</a:t>
            </a:r>
            <a:r>
              <a:rPr lang="pl-PL" sz="1600" dirty="0"/>
              <a:t>, najczęściej „jakoś to będzie”, „trzeba się dopasować” – nie mają poczucia wpływu na rzeczywistość ST. Z drugiej strony robią swoje, niejednokrotnie z zaskakującą dynamiką, także wchodząc w nowe alianse.</a:t>
            </a:r>
          </a:p>
          <a:p>
            <a:pPr marL="447675" indent="-447675">
              <a:lnSpc>
                <a:spcPct val="120000"/>
              </a:lnSpc>
              <a:spcBef>
                <a:spcPts val="1200"/>
              </a:spcBef>
            </a:pPr>
            <a:r>
              <a:rPr lang="pl-PL" sz="1600" b="1" dirty="0">
                <a:highlight>
                  <a:srgbClr val="A6D3FF"/>
                </a:highlight>
              </a:rPr>
              <a:t>Narastająca polaryzacja </a:t>
            </a:r>
            <a:r>
              <a:rPr lang="pl-PL" sz="1600" dirty="0"/>
              <a:t>społeczeństwa i brak zaufania do osób lub instytucji opiniotwórczych </a:t>
            </a:r>
            <a:r>
              <a:rPr lang="pl-PL" sz="1600" b="1" dirty="0">
                <a:highlight>
                  <a:srgbClr val="A6D3FF"/>
                </a:highlight>
              </a:rPr>
              <a:t>nie sprzyja ST</a:t>
            </a:r>
            <a:r>
              <a:rPr lang="pl-PL" sz="1600" dirty="0"/>
              <a:t>.</a:t>
            </a:r>
          </a:p>
          <a:p>
            <a:pPr marL="447675" indent="-447675">
              <a:lnSpc>
                <a:spcPct val="120000"/>
              </a:lnSpc>
              <a:spcBef>
                <a:spcPts val="1200"/>
              </a:spcBef>
            </a:pPr>
            <a:r>
              <a:rPr lang="pl-PL" sz="1600" dirty="0"/>
              <a:t>Dla niektórych organizacji </a:t>
            </a:r>
            <a:r>
              <a:rPr lang="pl-PL" sz="1600" b="1" dirty="0">
                <a:highlight>
                  <a:srgbClr val="A6D3FF"/>
                </a:highlight>
              </a:rPr>
              <a:t>wbrew pozorom cała debata o ST jest wciąż rzeczą nową / nieznaną</a:t>
            </a:r>
            <a:r>
              <a:rPr lang="pl-PL" sz="1600" dirty="0"/>
              <a:t> – „żeby nie wykluczać, trzeba zacząć komunikować”.</a:t>
            </a:r>
          </a:p>
        </p:txBody>
      </p:sp>
      <p:grpSp>
        <p:nvGrpSpPr>
          <p:cNvPr id="2" name="Grupa 1">
            <a:extLst>
              <a:ext uri="{FF2B5EF4-FFF2-40B4-BE49-F238E27FC236}">
                <a16:creationId xmlns:a16="http://schemas.microsoft.com/office/drawing/2014/main" id="{80A222A1-638E-099B-4FB9-CF3B3218948B}"/>
              </a:ext>
            </a:extLst>
          </p:cNvPr>
          <p:cNvGrpSpPr/>
          <p:nvPr/>
        </p:nvGrpSpPr>
        <p:grpSpPr>
          <a:xfrm>
            <a:off x="89322" y="7032565"/>
            <a:ext cx="2225258" cy="435830"/>
            <a:chOff x="5217101" y="4178256"/>
            <a:chExt cx="3424743" cy="670757"/>
          </a:xfrm>
        </p:grpSpPr>
        <p:pic>
          <p:nvPicPr>
            <p:cNvPr id="4" name="Obraz 3" descr="Obraz zawierający Grafika, zrzut ekranu, projekt graficzny, Czcionka&#10;&#10;Opis wygenerowany automatycznie">
              <a:extLst>
                <a:ext uri="{FF2B5EF4-FFF2-40B4-BE49-F238E27FC236}">
                  <a16:creationId xmlns:a16="http://schemas.microsoft.com/office/drawing/2014/main" id="{9756A9C8-3141-9402-BDC7-8515FC31385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0263" b="27851"/>
            <a:stretch/>
          </p:blipFill>
          <p:spPr>
            <a:xfrm>
              <a:off x="5217101" y="4178256"/>
              <a:ext cx="2562224" cy="670757"/>
            </a:xfrm>
            <a:prstGeom prst="rect">
              <a:avLst/>
            </a:prstGeom>
          </p:spPr>
        </p:pic>
        <p:pic>
          <p:nvPicPr>
            <p:cNvPr id="5" name="Obraz 4">
              <a:extLst>
                <a:ext uri="{FF2B5EF4-FFF2-40B4-BE49-F238E27FC236}">
                  <a16:creationId xmlns:a16="http://schemas.microsoft.com/office/drawing/2014/main" id="{6BEF7026-3B27-E1CE-8001-48F055B9109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7926457" y="4272586"/>
              <a:ext cx="715387" cy="438149"/>
            </a:xfrm>
            <a:prstGeom prst="rect">
              <a:avLst/>
            </a:prstGeom>
            <a:noFill/>
            <a:ln>
              <a:noFill/>
            </a:ln>
          </p:spPr>
        </p:pic>
      </p:grpSp>
    </p:spTree>
    <p:extLst>
      <p:ext uri="{BB962C8B-B14F-4D97-AF65-F5344CB8AC3E}">
        <p14:creationId xmlns:p14="http://schemas.microsoft.com/office/powerpoint/2010/main" val="21206924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539477"/>
            <a:ext cx="8640381" cy="504056"/>
          </a:xfrm>
        </p:spPr>
        <p:txBody>
          <a:bodyPr>
            <a:normAutofit fontScale="90000"/>
          </a:bodyPr>
          <a:lstStyle/>
          <a:p>
            <a:r>
              <a:rPr lang="pl-PL" sz="3600" dirty="0"/>
              <a:t>Wybrane problemy partycypacji </a:t>
            </a:r>
            <a:br>
              <a:rPr lang="pl-PL" sz="3600" dirty="0"/>
            </a:br>
            <a:r>
              <a:rPr lang="pl-PL" sz="3600" dirty="0"/>
              <a:t>w polityce sprawiedliwej transformacji </a:t>
            </a:r>
            <a:r>
              <a:rPr lang="pl-PL" sz="3600" b="0" dirty="0"/>
              <a:t>2/2</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835621"/>
            <a:ext cx="8640382" cy="4896544"/>
          </a:xfrm>
        </p:spPr>
        <p:txBody>
          <a:bodyPr>
            <a:normAutofit/>
          </a:bodyPr>
          <a:lstStyle/>
          <a:p>
            <a:pPr marL="447675" indent="-447675">
              <a:lnSpc>
                <a:spcPct val="120000"/>
              </a:lnSpc>
              <a:spcBef>
                <a:spcPts val="1800"/>
              </a:spcBef>
            </a:pPr>
            <a:r>
              <a:rPr lang="pl-PL" sz="1600" dirty="0"/>
              <a:t>Fundusz Sprawiedliwej Transformacji widziany jest jako „kolejne źródło pieniędzy unijnych”.</a:t>
            </a:r>
          </a:p>
          <a:p>
            <a:pPr marL="447675" indent="-447675">
              <a:lnSpc>
                <a:spcPct val="120000"/>
              </a:lnSpc>
              <a:spcBef>
                <a:spcPts val="1800"/>
              </a:spcBef>
            </a:pPr>
            <a:r>
              <a:rPr lang="pl-PL" sz="1600" dirty="0"/>
              <a:t>ST jest widziana jako pakiet relatywnie dużych projektów gmin i firm. Wszyscy uważają ją za </a:t>
            </a:r>
            <a:r>
              <a:rPr lang="pl-PL" sz="1600" b="1" dirty="0">
                <a:highlight>
                  <a:srgbClr val="A6D3FF"/>
                </a:highlight>
              </a:rPr>
              <a:t>proces społeczny, jednak społeczność jest w gruncie rzeczy słabo włączona </a:t>
            </a:r>
            <a:r>
              <a:rPr lang="pl-PL" sz="1600" dirty="0"/>
              <a:t>(syndrom „gospodarka, głupcze”).</a:t>
            </a:r>
          </a:p>
          <a:p>
            <a:pPr marL="447675" indent="-447675">
              <a:lnSpc>
                <a:spcPct val="120000"/>
              </a:lnSpc>
              <a:spcBef>
                <a:spcPts val="1800"/>
              </a:spcBef>
            </a:pPr>
            <a:r>
              <a:rPr lang="pl-PL" sz="1600" dirty="0"/>
              <a:t>Powszechne jest odczucie, że </a:t>
            </a:r>
            <a:r>
              <a:rPr lang="pl-PL" sz="1600" b="1" dirty="0">
                <a:highlight>
                  <a:srgbClr val="A6D3FF"/>
                </a:highlight>
              </a:rPr>
              <a:t>zachowania młodych </a:t>
            </a:r>
            <a:r>
              <a:rPr lang="pl-PL" sz="1600" dirty="0"/>
              <a:t>(w tym postawy silne determinowane przez rodzinę) </a:t>
            </a:r>
            <a:r>
              <a:rPr lang="pl-PL" sz="1600" b="1" dirty="0">
                <a:highlight>
                  <a:srgbClr val="A6D3FF"/>
                </a:highlight>
              </a:rPr>
              <a:t>mają i będą miały kluczowy wpływ na przebieg ST</a:t>
            </a:r>
            <a:r>
              <a:rPr lang="pl-PL" sz="1600" dirty="0"/>
              <a:t>. W lokalizacjach </a:t>
            </a:r>
            <a:r>
              <a:rPr lang="pl-PL" sz="1600" dirty="0" err="1"/>
              <a:t>pozametropolitalnych</a:t>
            </a:r>
            <a:r>
              <a:rPr lang="pl-PL" sz="1600" dirty="0"/>
              <a:t> polaryzacja postaw od „wszystko dzięki węglowi” do „nie ma tu żadnych perspektyw”. Efektem „ciągnionym” są trudności w pozyskaniu inwestorów z zakresu zaawansowanego przemysłu, a nawet logistyki w ośrodkach niemetropolitalnych.</a:t>
            </a:r>
          </a:p>
          <a:p>
            <a:pPr marL="447675" indent="-447675">
              <a:lnSpc>
                <a:spcPct val="120000"/>
              </a:lnSpc>
              <a:spcBef>
                <a:spcPts val="1800"/>
              </a:spcBef>
            </a:pPr>
            <a:r>
              <a:rPr lang="pl-PL" sz="1600" b="1" dirty="0">
                <a:highlight>
                  <a:srgbClr val="A6D3FF"/>
                </a:highlight>
              </a:rPr>
              <a:t>Jeśli już ktoś jest wykluczony z ST, to są to ludzie młodzi i żony górników</a:t>
            </a:r>
            <a:r>
              <a:rPr lang="pl-PL" sz="1600" dirty="0"/>
              <a:t>. Fakt, czy „bezpieczna odpowiedź”?</a:t>
            </a:r>
          </a:p>
        </p:txBody>
      </p:sp>
      <p:grpSp>
        <p:nvGrpSpPr>
          <p:cNvPr id="2" name="Grupa 1">
            <a:extLst>
              <a:ext uri="{FF2B5EF4-FFF2-40B4-BE49-F238E27FC236}">
                <a16:creationId xmlns:a16="http://schemas.microsoft.com/office/drawing/2014/main" id="{80A222A1-638E-099B-4FB9-CF3B3218948B}"/>
              </a:ext>
            </a:extLst>
          </p:cNvPr>
          <p:cNvGrpSpPr/>
          <p:nvPr/>
        </p:nvGrpSpPr>
        <p:grpSpPr>
          <a:xfrm>
            <a:off x="89322" y="7032565"/>
            <a:ext cx="2225258" cy="435830"/>
            <a:chOff x="5217101" y="4178256"/>
            <a:chExt cx="3424743" cy="670757"/>
          </a:xfrm>
        </p:grpSpPr>
        <p:pic>
          <p:nvPicPr>
            <p:cNvPr id="4" name="Obraz 3" descr="Obraz zawierający Grafika, zrzut ekranu, projekt graficzny, Czcionka&#10;&#10;Opis wygenerowany automatycznie">
              <a:extLst>
                <a:ext uri="{FF2B5EF4-FFF2-40B4-BE49-F238E27FC236}">
                  <a16:creationId xmlns:a16="http://schemas.microsoft.com/office/drawing/2014/main" id="{9756A9C8-3141-9402-BDC7-8515FC31385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0263" b="27851"/>
            <a:stretch/>
          </p:blipFill>
          <p:spPr>
            <a:xfrm>
              <a:off x="5217101" y="4178256"/>
              <a:ext cx="2562224" cy="670757"/>
            </a:xfrm>
            <a:prstGeom prst="rect">
              <a:avLst/>
            </a:prstGeom>
          </p:spPr>
        </p:pic>
        <p:pic>
          <p:nvPicPr>
            <p:cNvPr id="5" name="Obraz 4">
              <a:extLst>
                <a:ext uri="{FF2B5EF4-FFF2-40B4-BE49-F238E27FC236}">
                  <a16:creationId xmlns:a16="http://schemas.microsoft.com/office/drawing/2014/main" id="{6BEF7026-3B27-E1CE-8001-48F055B9109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7926457" y="4272586"/>
              <a:ext cx="715387" cy="438149"/>
            </a:xfrm>
            <a:prstGeom prst="rect">
              <a:avLst/>
            </a:prstGeom>
            <a:noFill/>
            <a:ln>
              <a:noFill/>
            </a:ln>
          </p:spPr>
        </p:pic>
      </p:grpSp>
    </p:spTree>
    <p:extLst>
      <p:ext uri="{BB962C8B-B14F-4D97-AF65-F5344CB8AC3E}">
        <p14:creationId xmlns:p14="http://schemas.microsoft.com/office/powerpoint/2010/main" val="18185713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899517"/>
            <a:ext cx="8640381" cy="504056"/>
          </a:xfrm>
        </p:spPr>
        <p:txBody>
          <a:bodyPr>
            <a:normAutofit/>
          </a:bodyPr>
          <a:lstStyle/>
          <a:p>
            <a:r>
              <a:rPr lang="pl-PL" sz="3600" dirty="0"/>
              <a:t>Sposoby przeciwdziałania marginalizacji</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835621"/>
            <a:ext cx="8640382" cy="4896544"/>
          </a:xfrm>
        </p:spPr>
        <p:txBody>
          <a:bodyPr>
            <a:normAutofit/>
          </a:bodyPr>
          <a:lstStyle/>
          <a:p>
            <a:pPr marL="447675" indent="-447675">
              <a:lnSpc>
                <a:spcPct val="120000"/>
              </a:lnSpc>
              <a:spcBef>
                <a:spcPts val="4200"/>
              </a:spcBef>
            </a:pPr>
            <a:r>
              <a:rPr lang="pl-PL" sz="2000" b="1" dirty="0"/>
              <a:t>Programy integracji społecznej i lokalne pakty na rzecz sprawiedliwej transformacji dla mieszkańców podregionów górniczych</a:t>
            </a:r>
            <a:r>
              <a:rPr lang="pl-PL" sz="2000" dirty="0"/>
              <a:t> – związane z oddolnymi inicjatywami społeczności lokalnej, mającymi na celu poprawę jakości życia w procesie przechodzenia przez zieloną i cyfrową transformację.</a:t>
            </a:r>
          </a:p>
          <a:p>
            <a:pPr marL="447675" indent="-447675">
              <a:lnSpc>
                <a:spcPct val="120000"/>
              </a:lnSpc>
              <a:spcBef>
                <a:spcPts val="4200"/>
              </a:spcBef>
            </a:pPr>
            <a:r>
              <a:rPr lang="pl-PL" sz="2000" b="1" dirty="0"/>
              <a:t>Działania w społecznościach lokalnych, mające na celu zachowanie tożsamości lokalnej i regionalnej oraz więzi z historią i dziedzictwem przemysłowym </a:t>
            </a:r>
            <a:r>
              <a:rPr lang="pl-PL" sz="2000" dirty="0"/>
              <a:t>– zachowanie tożsamości społeczności górniczych i zadbanie o ciągłość minionych i przyszłych społeczności ze zwróceniem szczególnej uwagi na ich materialne i niematerialne dziedzictwo.</a:t>
            </a:r>
          </a:p>
        </p:txBody>
      </p:sp>
      <p:grpSp>
        <p:nvGrpSpPr>
          <p:cNvPr id="2" name="Grupa 1">
            <a:extLst>
              <a:ext uri="{FF2B5EF4-FFF2-40B4-BE49-F238E27FC236}">
                <a16:creationId xmlns:a16="http://schemas.microsoft.com/office/drawing/2014/main" id="{80A222A1-638E-099B-4FB9-CF3B3218948B}"/>
              </a:ext>
            </a:extLst>
          </p:cNvPr>
          <p:cNvGrpSpPr/>
          <p:nvPr/>
        </p:nvGrpSpPr>
        <p:grpSpPr>
          <a:xfrm>
            <a:off x="89322" y="7032565"/>
            <a:ext cx="2225258" cy="435830"/>
            <a:chOff x="5217101" y="4178256"/>
            <a:chExt cx="3424743" cy="670757"/>
          </a:xfrm>
        </p:grpSpPr>
        <p:pic>
          <p:nvPicPr>
            <p:cNvPr id="4" name="Obraz 3" descr="Obraz zawierający Grafika, zrzut ekranu, projekt graficzny, Czcionka&#10;&#10;Opis wygenerowany automatycznie">
              <a:extLst>
                <a:ext uri="{FF2B5EF4-FFF2-40B4-BE49-F238E27FC236}">
                  <a16:creationId xmlns:a16="http://schemas.microsoft.com/office/drawing/2014/main" id="{9756A9C8-3141-9402-BDC7-8515FC31385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0263" b="27851"/>
            <a:stretch/>
          </p:blipFill>
          <p:spPr>
            <a:xfrm>
              <a:off x="5217101" y="4178256"/>
              <a:ext cx="2562224" cy="670757"/>
            </a:xfrm>
            <a:prstGeom prst="rect">
              <a:avLst/>
            </a:prstGeom>
          </p:spPr>
        </p:pic>
        <p:pic>
          <p:nvPicPr>
            <p:cNvPr id="5" name="Obraz 4">
              <a:extLst>
                <a:ext uri="{FF2B5EF4-FFF2-40B4-BE49-F238E27FC236}">
                  <a16:creationId xmlns:a16="http://schemas.microsoft.com/office/drawing/2014/main" id="{6BEF7026-3B27-E1CE-8001-48F055B9109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7926457" y="4272586"/>
              <a:ext cx="715387" cy="438149"/>
            </a:xfrm>
            <a:prstGeom prst="rect">
              <a:avLst/>
            </a:prstGeom>
            <a:noFill/>
            <a:ln>
              <a:noFill/>
            </a:ln>
          </p:spPr>
        </p:pic>
      </p:grpSp>
    </p:spTree>
    <p:extLst>
      <p:ext uri="{BB962C8B-B14F-4D97-AF65-F5344CB8AC3E}">
        <p14:creationId xmlns:p14="http://schemas.microsoft.com/office/powerpoint/2010/main" val="13963119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1025525" y="1835621"/>
            <a:ext cx="8640763" cy="2585323"/>
          </a:xfrm>
          <a:prstGeom prst="rect">
            <a:avLst/>
          </a:prstGeom>
          <a:noFill/>
        </p:spPr>
        <p:txBody>
          <a:bodyPr wrap="square" rtlCol="0">
            <a:spAutoFit/>
          </a:bodyPr>
          <a:lstStyle/>
          <a:p>
            <a:pPr algn="ctr"/>
            <a:r>
              <a:rPr lang="pl-PL" sz="54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Matryca logiczna projektu – Święty </a:t>
            </a:r>
            <a:r>
              <a:rPr lang="pl-PL" sz="5400" b="1" dirty="0" err="1">
                <a:solidFill>
                  <a:srgbClr val="002073"/>
                </a:solidFill>
                <a:latin typeface="Open Sans" panose="020B0606030504020204" pitchFamily="34" charset="0"/>
                <a:ea typeface="Open Sans" panose="020B0606030504020204" pitchFamily="34" charset="0"/>
                <a:cs typeface="Open Sans" panose="020B0606030504020204" pitchFamily="34" charset="0"/>
              </a:rPr>
              <a:t>Graal</a:t>
            </a:r>
            <a:r>
              <a:rPr lang="pl-PL" sz="54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 czy Puszka Pandory?</a:t>
            </a:r>
          </a:p>
        </p:txBody>
      </p:sp>
      <p:sp>
        <p:nvSpPr>
          <p:cNvPr id="9" name="pole tekstowe 8">
            <a:extLst>
              <a:ext uri="{FF2B5EF4-FFF2-40B4-BE49-F238E27FC236}">
                <a16:creationId xmlns:a16="http://schemas.microsoft.com/office/drawing/2014/main" id="{669FD983-6233-4263-40DC-F6B2AB9E5B8D}"/>
              </a:ext>
            </a:extLst>
          </p:cNvPr>
          <p:cNvSpPr txBox="1"/>
          <p:nvPr/>
        </p:nvSpPr>
        <p:spPr>
          <a:xfrm>
            <a:off x="1025426" y="4923712"/>
            <a:ext cx="8640763" cy="1232389"/>
          </a:xfrm>
          <a:prstGeom prst="rect">
            <a:avLst/>
          </a:prstGeom>
          <a:noFill/>
        </p:spPr>
        <p:txBody>
          <a:bodyPr wrap="square" rtlCol="0">
            <a:spAutoFit/>
          </a:bodyPr>
          <a:lstStyle/>
          <a:p>
            <a:pPr algn="ctr">
              <a:lnSpc>
                <a:spcPct val="120000"/>
              </a:lnSpc>
            </a:pPr>
            <a:r>
              <a:rPr lang="pl-PL" sz="3200" b="1" dirty="0">
                <a:latin typeface="Open Sans" panose="020B0606030504020204" pitchFamily="34" charset="0"/>
                <a:ea typeface="Open Sans" panose="020B0606030504020204" pitchFamily="34" charset="0"/>
                <a:cs typeface="Open Sans" panose="020B0606030504020204" pitchFamily="34" charset="0"/>
              </a:rPr>
              <a:t>Logika interwencji projektu </a:t>
            </a:r>
          </a:p>
          <a:p>
            <a:pPr algn="ctr">
              <a:lnSpc>
                <a:spcPct val="120000"/>
              </a:lnSpc>
            </a:pPr>
            <a:r>
              <a:rPr lang="pl-PL" sz="3200" b="1" dirty="0">
                <a:latin typeface="Open Sans" panose="020B0606030504020204" pitchFamily="34" charset="0"/>
                <a:ea typeface="Open Sans" panose="020B0606030504020204" pitchFamily="34" charset="0"/>
                <a:cs typeface="Open Sans" panose="020B0606030504020204" pitchFamily="34" charset="0"/>
              </a:rPr>
              <a:t>oraz jej monitorowanie.</a:t>
            </a:r>
          </a:p>
        </p:txBody>
      </p:sp>
    </p:spTree>
    <p:extLst>
      <p:ext uri="{BB962C8B-B14F-4D97-AF65-F5344CB8AC3E}">
        <p14:creationId xmlns:p14="http://schemas.microsoft.com/office/powerpoint/2010/main" val="22765177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7661006-B2CB-36E9-B9B5-8546F221B870}"/>
              </a:ext>
            </a:extLst>
          </p:cNvPr>
          <p:cNvSpPr>
            <a:spLocks noGrp="1"/>
          </p:cNvSpPr>
          <p:nvPr>
            <p:ph type="title"/>
          </p:nvPr>
        </p:nvSpPr>
        <p:spPr>
          <a:xfrm>
            <a:off x="1025525" y="395461"/>
            <a:ext cx="8640381" cy="504056"/>
          </a:xfrm>
        </p:spPr>
        <p:txBody>
          <a:bodyPr>
            <a:normAutofit/>
          </a:bodyPr>
          <a:lstStyle/>
          <a:p>
            <a:r>
              <a:rPr lang="pl-PL" sz="3200" dirty="0"/>
              <a:t>Matryca logiczna projektu</a:t>
            </a:r>
            <a:endParaRPr lang="pl-PL" sz="3200" b="0" i="1" dirty="0"/>
          </a:p>
        </p:txBody>
      </p:sp>
      <p:graphicFrame>
        <p:nvGraphicFramePr>
          <p:cNvPr id="4" name="Tabela 3">
            <a:extLst>
              <a:ext uri="{FF2B5EF4-FFF2-40B4-BE49-F238E27FC236}">
                <a16:creationId xmlns:a16="http://schemas.microsoft.com/office/drawing/2014/main" id="{FFEF3410-E861-8C19-4FFD-E1EA437EBB8F}"/>
              </a:ext>
            </a:extLst>
          </p:cNvPr>
          <p:cNvGraphicFramePr>
            <a:graphicFrameLocks noGrp="1"/>
          </p:cNvGraphicFramePr>
          <p:nvPr>
            <p:extLst>
              <p:ext uri="{D42A27DB-BD31-4B8C-83A1-F6EECF244321}">
                <p14:modId xmlns:p14="http://schemas.microsoft.com/office/powerpoint/2010/main" val="3710331420"/>
              </p:ext>
            </p:extLst>
          </p:nvPr>
        </p:nvGraphicFramePr>
        <p:xfrm>
          <a:off x="233338" y="1043533"/>
          <a:ext cx="10224750" cy="6048671"/>
        </p:xfrm>
        <a:graphic>
          <a:graphicData uri="http://schemas.openxmlformats.org/drawingml/2006/table">
            <a:tbl>
              <a:tblPr firstRow="1" bandRow="1">
                <a:tableStyleId>{00A15C55-8517-42AA-B614-E9B94910E393}</a:tableStyleId>
              </a:tblPr>
              <a:tblGrid>
                <a:gridCol w="2044950">
                  <a:extLst>
                    <a:ext uri="{9D8B030D-6E8A-4147-A177-3AD203B41FA5}">
                      <a16:colId xmlns:a16="http://schemas.microsoft.com/office/drawing/2014/main" val="2076761550"/>
                    </a:ext>
                  </a:extLst>
                </a:gridCol>
                <a:gridCol w="2044950">
                  <a:extLst>
                    <a:ext uri="{9D8B030D-6E8A-4147-A177-3AD203B41FA5}">
                      <a16:colId xmlns:a16="http://schemas.microsoft.com/office/drawing/2014/main" val="3527307397"/>
                    </a:ext>
                  </a:extLst>
                </a:gridCol>
                <a:gridCol w="2044950">
                  <a:extLst>
                    <a:ext uri="{9D8B030D-6E8A-4147-A177-3AD203B41FA5}">
                      <a16:colId xmlns:a16="http://schemas.microsoft.com/office/drawing/2014/main" val="1105982251"/>
                    </a:ext>
                  </a:extLst>
                </a:gridCol>
                <a:gridCol w="2044950">
                  <a:extLst>
                    <a:ext uri="{9D8B030D-6E8A-4147-A177-3AD203B41FA5}">
                      <a16:colId xmlns:a16="http://schemas.microsoft.com/office/drawing/2014/main" val="3960358593"/>
                    </a:ext>
                  </a:extLst>
                </a:gridCol>
                <a:gridCol w="2044950">
                  <a:extLst>
                    <a:ext uri="{9D8B030D-6E8A-4147-A177-3AD203B41FA5}">
                      <a16:colId xmlns:a16="http://schemas.microsoft.com/office/drawing/2014/main" val="3605738436"/>
                    </a:ext>
                  </a:extLst>
                </a:gridCol>
              </a:tblGrid>
              <a:tr h="1208452">
                <a:tc>
                  <a:txBody>
                    <a:bodyPr/>
                    <a:lstStyle/>
                    <a:p>
                      <a:pPr algn="ctr"/>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Opis / uzasadnienie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Źródła weryfikacji</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ctr"/>
                      <a:r>
                        <a:rPr lang="pl-PL" sz="1400" b="1">
                          <a:solidFill>
                            <a:schemeClr val="tx1"/>
                          </a:solidFill>
                          <a:latin typeface="Open Sans" panose="020B0606030504020204" pitchFamily="34" charset="0"/>
                          <a:ea typeface="Open Sans" panose="020B0606030504020204" pitchFamily="34" charset="0"/>
                          <a:cs typeface="Open Sans" panose="020B0606030504020204" pitchFamily="34" charset="0"/>
                        </a:rPr>
                        <a:t>Założenia i ryzyka</a:t>
                      </a:r>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extLst>
                  <a:ext uri="{0D108BD9-81ED-4DB2-BD59-A6C34878D82A}">
                    <a16:rowId xmlns:a16="http://schemas.microsoft.com/office/drawing/2014/main" val="1782832782"/>
                  </a:ext>
                </a:extLst>
              </a:tr>
              <a:tr h="1208452">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Oddziaływanie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w jaki sposób nasz projekt przyczynia się do „większej całości”.</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oddziaływania.</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181437929"/>
                  </a:ext>
                </a:extLst>
              </a:tr>
              <a:tr h="1214863">
                <a:tc>
                  <a:txBody>
                    <a:bodyPr/>
                    <a:lstStyle/>
                    <a:p>
                      <a:pPr algn="ctr"/>
                      <a:r>
                        <a:rPr lang="pl-PL" sz="1400" b="1">
                          <a:solidFill>
                            <a:schemeClr val="tx1"/>
                          </a:solidFill>
                          <a:latin typeface="Open Sans" panose="020B0606030504020204" pitchFamily="34" charset="0"/>
                          <a:ea typeface="Open Sans" panose="020B0606030504020204" pitchFamily="34" charset="0"/>
                          <a:cs typeface="Open Sans" panose="020B0606030504020204" pitchFamily="34" charset="0"/>
                        </a:rPr>
                        <a:t>Rezultaty</a:t>
                      </a:r>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co zmieniło się bezpośrednio w wyniku naszego działania i jest mierzalne.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rezultatu.</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2423499026"/>
                  </a:ext>
                </a:extLst>
              </a:tr>
              <a:tr h="1208452">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Produkty</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co powstało w wyniku naszego działania i jest mierzalne.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produktu.</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148667949"/>
                  </a:ext>
                </a:extLst>
              </a:tr>
              <a:tr h="1208452">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Działania</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co robimy i da się poukładać w strukturę zadaniową.</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związane z nakładami na realizację działania</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1490907648"/>
                  </a:ext>
                </a:extLst>
              </a:tr>
            </a:tbl>
          </a:graphicData>
        </a:graphic>
      </p:graphicFrame>
    </p:spTree>
    <p:extLst>
      <p:ext uri="{BB962C8B-B14F-4D97-AF65-F5344CB8AC3E}">
        <p14:creationId xmlns:p14="http://schemas.microsoft.com/office/powerpoint/2010/main" val="26898637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7661006-B2CB-36E9-B9B5-8546F221B870}"/>
              </a:ext>
            </a:extLst>
          </p:cNvPr>
          <p:cNvSpPr>
            <a:spLocks noGrp="1"/>
          </p:cNvSpPr>
          <p:nvPr>
            <p:ph type="title"/>
          </p:nvPr>
        </p:nvSpPr>
        <p:spPr>
          <a:xfrm>
            <a:off x="1025525" y="395461"/>
            <a:ext cx="8640381" cy="504056"/>
          </a:xfrm>
        </p:spPr>
        <p:txBody>
          <a:bodyPr>
            <a:noAutofit/>
          </a:bodyPr>
          <a:lstStyle/>
          <a:p>
            <a:r>
              <a:rPr lang="pl-PL" sz="2400" dirty="0"/>
              <a:t>Matryca logiczna projektu – test prawidłowości (logika)</a:t>
            </a:r>
            <a:endParaRPr lang="pl-PL" sz="2400" b="0" i="1" dirty="0"/>
          </a:p>
        </p:txBody>
      </p:sp>
      <p:graphicFrame>
        <p:nvGraphicFramePr>
          <p:cNvPr id="4" name="Tabela 3">
            <a:extLst>
              <a:ext uri="{FF2B5EF4-FFF2-40B4-BE49-F238E27FC236}">
                <a16:creationId xmlns:a16="http://schemas.microsoft.com/office/drawing/2014/main" id="{FFEF3410-E861-8C19-4FFD-E1EA437EBB8F}"/>
              </a:ext>
            </a:extLst>
          </p:cNvPr>
          <p:cNvGraphicFramePr>
            <a:graphicFrameLocks noGrp="1"/>
          </p:cNvGraphicFramePr>
          <p:nvPr>
            <p:extLst>
              <p:ext uri="{D42A27DB-BD31-4B8C-83A1-F6EECF244321}">
                <p14:modId xmlns:p14="http://schemas.microsoft.com/office/powerpoint/2010/main" val="113410441"/>
              </p:ext>
            </p:extLst>
          </p:nvPr>
        </p:nvGraphicFramePr>
        <p:xfrm>
          <a:off x="233338" y="1043533"/>
          <a:ext cx="10224750" cy="6048671"/>
        </p:xfrm>
        <a:graphic>
          <a:graphicData uri="http://schemas.openxmlformats.org/drawingml/2006/table">
            <a:tbl>
              <a:tblPr firstRow="1" bandRow="1">
                <a:tableStyleId>{00A15C55-8517-42AA-B614-E9B94910E393}</a:tableStyleId>
              </a:tblPr>
              <a:tblGrid>
                <a:gridCol w="2044950">
                  <a:extLst>
                    <a:ext uri="{9D8B030D-6E8A-4147-A177-3AD203B41FA5}">
                      <a16:colId xmlns:a16="http://schemas.microsoft.com/office/drawing/2014/main" val="2076761550"/>
                    </a:ext>
                  </a:extLst>
                </a:gridCol>
                <a:gridCol w="2044950">
                  <a:extLst>
                    <a:ext uri="{9D8B030D-6E8A-4147-A177-3AD203B41FA5}">
                      <a16:colId xmlns:a16="http://schemas.microsoft.com/office/drawing/2014/main" val="3527307397"/>
                    </a:ext>
                  </a:extLst>
                </a:gridCol>
                <a:gridCol w="2044950">
                  <a:extLst>
                    <a:ext uri="{9D8B030D-6E8A-4147-A177-3AD203B41FA5}">
                      <a16:colId xmlns:a16="http://schemas.microsoft.com/office/drawing/2014/main" val="1105982251"/>
                    </a:ext>
                  </a:extLst>
                </a:gridCol>
                <a:gridCol w="4089900">
                  <a:extLst>
                    <a:ext uri="{9D8B030D-6E8A-4147-A177-3AD203B41FA5}">
                      <a16:colId xmlns:a16="http://schemas.microsoft.com/office/drawing/2014/main" val="3960358593"/>
                    </a:ext>
                  </a:extLst>
                </a:gridCol>
              </a:tblGrid>
              <a:tr h="1208452">
                <a:tc>
                  <a:txBody>
                    <a:bodyPr/>
                    <a:lstStyle/>
                    <a:p>
                      <a:pPr algn="ctr"/>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Opis / uzasadnienie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rowSpan="5">
                  <a:txBody>
                    <a:bodyPr/>
                    <a:lstStyle/>
                    <a:p>
                      <a:pPr marL="285750" indent="-285750" algn="l">
                        <a:spcAft>
                          <a:spcPts val="1200"/>
                        </a:spcAft>
                        <a:buFont typeface="Wingdings" panose="05000000000000000000" pitchFamily="2" charset="2"/>
                        <a:buChar char="§"/>
                      </a:pPr>
                      <a:r>
                        <a:rPr lang="pl-PL"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Nakłady są konieczne i wystarczające, aby miały miejsce działania.</a:t>
                      </a:r>
                    </a:p>
                    <a:p>
                      <a:pPr marL="285750" indent="-285750" algn="l">
                        <a:spcAft>
                          <a:spcPts val="1200"/>
                        </a:spcAft>
                        <a:buFont typeface="Wingdings" panose="05000000000000000000" pitchFamily="2" charset="2"/>
                        <a:buChar char="§"/>
                      </a:pPr>
                      <a:r>
                        <a:rPr lang="pl-PL"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Działania są konieczne i wystarczające, aby produkty były dostarczane na czas i w określonej jakości i ilości.</a:t>
                      </a:r>
                    </a:p>
                    <a:p>
                      <a:pPr marL="285750" indent="-285750" algn="l">
                        <a:spcAft>
                          <a:spcPts val="1200"/>
                        </a:spcAft>
                        <a:buFont typeface="Wingdings" panose="05000000000000000000" pitchFamily="2" charset="2"/>
                        <a:buChar char="§"/>
                      </a:pPr>
                      <a:r>
                        <a:rPr lang="pl-PL"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Wszystkie produkty są konieczne i wszystkie produkty oraz założenia na poziomie produktów są konieczne i wystarczające do osiągnięcia rezultatów.</a:t>
                      </a:r>
                    </a:p>
                    <a:p>
                      <a:pPr marL="285750" indent="-285750" algn="l">
                        <a:spcAft>
                          <a:spcPts val="1200"/>
                        </a:spcAft>
                        <a:buFont typeface="Wingdings" panose="05000000000000000000" pitchFamily="2" charset="2"/>
                        <a:buChar char="§"/>
                      </a:pPr>
                      <a:r>
                        <a:rPr lang="pl-PL"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Rezultaty plus założenia na poziomie rezultatów są konieczne i wystarczające by mieć udział w oddziaływaniu.</a:t>
                      </a:r>
                    </a:p>
                    <a:p>
                      <a:pPr marL="285750" indent="-285750" algn="l">
                        <a:spcAft>
                          <a:spcPts val="1200"/>
                        </a:spcAft>
                        <a:buFont typeface="Wingdings" panose="05000000000000000000" pitchFamily="2" charset="2"/>
                        <a:buChar char="§"/>
                      </a:pPr>
                      <a:r>
                        <a:rPr lang="pl-PL"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Zapisy dotyczące oddziaływania, rezultatów i produktów nie są przeredagowaniem poprzednich stwierdzeń.</a:t>
                      </a:r>
                    </a:p>
                    <a:p>
                      <a:pPr marL="285750" indent="-285750" algn="l">
                        <a:spcAft>
                          <a:spcPts val="1200"/>
                        </a:spcAft>
                        <a:buFont typeface="Wingdings" panose="05000000000000000000" pitchFamily="2" charset="2"/>
                        <a:buChar char="§"/>
                      </a:pPr>
                      <a:r>
                        <a:rPr lang="pl-PL"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Każdy poziom hierarchii jest odrębny.</a:t>
                      </a:r>
                    </a:p>
                    <a:p>
                      <a:pPr marL="285750" indent="-285750" algn="l">
                        <a:spcAft>
                          <a:spcPts val="1200"/>
                        </a:spcAft>
                        <a:buFont typeface="Wingdings" panose="05000000000000000000" pitchFamily="2" charset="2"/>
                        <a:buChar char="§"/>
                      </a:pPr>
                      <a:r>
                        <a:rPr lang="pl-PL"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Oddziaływanie, rezultaty, produkty, działania, nakłady i założenia są jasno określone, jednoznaczne i wymierne.</a:t>
                      </a:r>
                    </a:p>
                    <a:p>
                      <a:pPr marL="285750" indent="-285750" algn="l">
                        <a:spcAft>
                          <a:spcPts val="1200"/>
                        </a:spcAft>
                        <a:buFont typeface="Wingdings" panose="05000000000000000000" pitchFamily="2" charset="2"/>
                        <a:buChar char="§"/>
                      </a:pPr>
                      <a:r>
                        <a:rPr lang="pl-PL"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Założenia są widziane pozytywnie, w przeciwieństwie do </a:t>
                      </a:r>
                      <a:r>
                        <a:rPr lang="pl-PL" sz="1400" b="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ryzyk</a:t>
                      </a:r>
                      <a:r>
                        <a:rPr lang="pl-PL"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 i są wysoce prawdopodobne.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003399"/>
                    </a:solidFill>
                  </a:tcPr>
                </a:tc>
                <a:extLst>
                  <a:ext uri="{0D108BD9-81ED-4DB2-BD59-A6C34878D82A}">
                    <a16:rowId xmlns:a16="http://schemas.microsoft.com/office/drawing/2014/main" val="1782832782"/>
                  </a:ext>
                </a:extLst>
              </a:tr>
              <a:tr h="1208452">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Oddziaływanie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w jaki sposób nasz projekt przyczynia się do „większej całości”.</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oddziaływania.</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vMerge="1">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181437929"/>
                  </a:ext>
                </a:extLst>
              </a:tr>
              <a:tr h="1214863">
                <a:tc>
                  <a:txBody>
                    <a:bodyPr/>
                    <a:lstStyle/>
                    <a:p>
                      <a:pPr algn="ctr"/>
                      <a:r>
                        <a:rPr lang="pl-PL" sz="1400" b="1">
                          <a:solidFill>
                            <a:schemeClr val="tx1"/>
                          </a:solidFill>
                          <a:latin typeface="Open Sans" panose="020B0606030504020204" pitchFamily="34" charset="0"/>
                          <a:ea typeface="Open Sans" panose="020B0606030504020204" pitchFamily="34" charset="0"/>
                          <a:cs typeface="Open Sans" panose="020B0606030504020204" pitchFamily="34" charset="0"/>
                        </a:rPr>
                        <a:t>Rezultaty</a:t>
                      </a:r>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co zmieniło się bezpośrednio w wyniku naszego działania i jest mierzalne.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rezultatu.</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vMerge="1">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2423499026"/>
                  </a:ext>
                </a:extLst>
              </a:tr>
              <a:tr h="1208452">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Produkty</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co powstało w wyniku naszego działania i jest mierzalne.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produktu.</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vMerge="1">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148667949"/>
                  </a:ext>
                </a:extLst>
              </a:tr>
              <a:tr h="1208452">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Działania</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co robimy i da się poukładać w strukturę zadaniową.</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związane z nakładami na realizację działania</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vMerge="1">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1490907648"/>
                  </a:ext>
                </a:extLst>
              </a:tr>
            </a:tbl>
          </a:graphicData>
        </a:graphic>
      </p:graphicFrame>
    </p:spTree>
    <p:extLst>
      <p:ext uri="{BB962C8B-B14F-4D97-AF65-F5344CB8AC3E}">
        <p14:creationId xmlns:p14="http://schemas.microsoft.com/office/powerpoint/2010/main" val="41123686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7661006-B2CB-36E9-B9B5-8546F221B870}"/>
              </a:ext>
            </a:extLst>
          </p:cNvPr>
          <p:cNvSpPr>
            <a:spLocks noGrp="1"/>
          </p:cNvSpPr>
          <p:nvPr>
            <p:ph type="title"/>
          </p:nvPr>
        </p:nvSpPr>
        <p:spPr>
          <a:xfrm>
            <a:off x="1025525" y="395461"/>
            <a:ext cx="9144917" cy="504056"/>
          </a:xfrm>
        </p:spPr>
        <p:txBody>
          <a:bodyPr>
            <a:noAutofit/>
          </a:bodyPr>
          <a:lstStyle/>
          <a:p>
            <a:r>
              <a:rPr lang="pl-PL" sz="2400" dirty="0"/>
              <a:t>Matryca logiczna projektu – test prawidłowości (mierniki)</a:t>
            </a:r>
            <a:endParaRPr lang="pl-PL" sz="2400" b="0" i="1" dirty="0"/>
          </a:p>
        </p:txBody>
      </p:sp>
      <p:graphicFrame>
        <p:nvGraphicFramePr>
          <p:cNvPr id="4" name="Tabela 3">
            <a:extLst>
              <a:ext uri="{FF2B5EF4-FFF2-40B4-BE49-F238E27FC236}">
                <a16:creationId xmlns:a16="http://schemas.microsoft.com/office/drawing/2014/main" id="{FFEF3410-E861-8C19-4FFD-E1EA437EBB8F}"/>
              </a:ext>
            </a:extLst>
          </p:cNvPr>
          <p:cNvGraphicFramePr>
            <a:graphicFrameLocks noGrp="1"/>
          </p:cNvGraphicFramePr>
          <p:nvPr>
            <p:extLst>
              <p:ext uri="{D42A27DB-BD31-4B8C-83A1-F6EECF244321}">
                <p14:modId xmlns:p14="http://schemas.microsoft.com/office/powerpoint/2010/main" val="3872508384"/>
              </p:ext>
            </p:extLst>
          </p:nvPr>
        </p:nvGraphicFramePr>
        <p:xfrm>
          <a:off x="233338" y="1043533"/>
          <a:ext cx="10224750" cy="6048671"/>
        </p:xfrm>
        <a:graphic>
          <a:graphicData uri="http://schemas.openxmlformats.org/drawingml/2006/table">
            <a:tbl>
              <a:tblPr firstRow="1" bandRow="1">
                <a:tableStyleId>{00A15C55-8517-42AA-B614-E9B94910E393}</a:tableStyleId>
              </a:tblPr>
              <a:tblGrid>
                <a:gridCol w="2044950">
                  <a:extLst>
                    <a:ext uri="{9D8B030D-6E8A-4147-A177-3AD203B41FA5}">
                      <a16:colId xmlns:a16="http://schemas.microsoft.com/office/drawing/2014/main" val="2076761550"/>
                    </a:ext>
                  </a:extLst>
                </a:gridCol>
                <a:gridCol w="2044950">
                  <a:extLst>
                    <a:ext uri="{9D8B030D-6E8A-4147-A177-3AD203B41FA5}">
                      <a16:colId xmlns:a16="http://schemas.microsoft.com/office/drawing/2014/main" val="3527307397"/>
                    </a:ext>
                  </a:extLst>
                </a:gridCol>
                <a:gridCol w="2044950">
                  <a:extLst>
                    <a:ext uri="{9D8B030D-6E8A-4147-A177-3AD203B41FA5}">
                      <a16:colId xmlns:a16="http://schemas.microsoft.com/office/drawing/2014/main" val="1105982251"/>
                    </a:ext>
                  </a:extLst>
                </a:gridCol>
                <a:gridCol w="4089900">
                  <a:extLst>
                    <a:ext uri="{9D8B030D-6E8A-4147-A177-3AD203B41FA5}">
                      <a16:colId xmlns:a16="http://schemas.microsoft.com/office/drawing/2014/main" val="3960358593"/>
                    </a:ext>
                  </a:extLst>
                </a:gridCol>
              </a:tblGrid>
              <a:tr h="1208452">
                <a:tc>
                  <a:txBody>
                    <a:bodyPr/>
                    <a:lstStyle/>
                    <a:p>
                      <a:pPr algn="ctr"/>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Opis / uzasadnienie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rowSpan="5">
                  <a:txBody>
                    <a:bodyPr/>
                    <a:lstStyle/>
                    <a:p>
                      <a:pPr marL="285750" indent="-285750" algn="l">
                        <a:lnSpc>
                          <a:spcPct val="110000"/>
                        </a:lnSpc>
                        <a:spcAft>
                          <a:spcPts val="1800"/>
                        </a:spcAft>
                        <a:buFont typeface="Wingdings" panose="05000000000000000000" pitchFamily="2" charset="2"/>
                        <a:buChar char="§"/>
                      </a:pPr>
                      <a:r>
                        <a:rPr lang="pl-PL"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Mierniki nakładów, działań, produktów, rezultatów i oddziaływania są SMART (konkretne, mierzalne, akuratne, realistyczne, terminowe).</a:t>
                      </a:r>
                    </a:p>
                    <a:p>
                      <a:pPr marL="285750" indent="-285750" algn="l">
                        <a:lnSpc>
                          <a:spcPct val="110000"/>
                        </a:lnSpc>
                        <a:spcAft>
                          <a:spcPts val="1800"/>
                        </a:spcAft>
                        <a:buFont typeface="Wingdings" panose="05000000000000000000" pitchFamily="2" charset="2"/>
                        <a:buChar char="§"/>
                      </a:pPr>
                      <a:r>
                        <a:rPr lang="pl-PL"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Dwa poziomy w jednej matrycy logicznej nie korzystają z tego samego miernika.</a:t>
                      </a:r>
                    </a:p>
                    <a:p>
                      <a:pPr marL="285750" indent="-285750" algn="l">
                        <a:lnSpc>
                          <a:spcPct val="110000"/>
                        </a:lnSpc>
                        <a:spcAft>
                          <a:spcPts val="1800"/>
                        </a:spcAft>
                        <a:buFont typeface="Wingdings" panose="05000000000000000000" pitchFamily="2" charset="2"/>
                        <a:buChar char="§"/>
                      </a:pPr>
                      <a:r>
                        <a:rPr lang="pl-PL"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Jeżeli miernik ma charakter wskaźnika, jest jasno określone co jest licznikiem, a co mianownikiem ułamka i nie ma dwuznaczności w obliczaniu wskaźnika.</a:t>
                      </a:r>
                    </a:p>
                    <a:p>
                      <a:pPr marL="285750" indent="-285750" algn="l">
                        <a:lnSpc>
                          <a:spcPct val="110000"/>
                        </a:lnSpc>
                        <a:spcAft>
                          <a:spcPts val="1800"/>
                        </a:spcAft>
                        <a:buFont typeface="Wingdings" panose="05000000000000000000" pitchFamily="2" charset="2"/>
                        <a:buChar char="§"/>
                      </a:pPr>
                      <a:r>
                        <a:rPr lang="pl-PL"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Sposoby weryfikacji dla każdego miernika są wystarczająco udokumentowane, a źródła danych potrzebnych do jego obliczenia faktycznie istnieją.</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003399"/>
                    </a:solidFill>
                  </a:tcPr>
                </a:tc>
                <a:extLst>
                  <a:ext uri="{0D108BD9-81ED-4DB2-BD59-A6C34878D82A}">
                    <a16:rowId xmlns:a16="http://schemas.microsoft.com/office/drawing/2014/main" val="1782832782"/>
                  </a:ext>
                </a:extLst>
              </a:tr>
              <a:tr h="1208452">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Oddziaływanie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w jaki sposób nasz projekt przyczynia się do „większej całości”.</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oddziaływania.</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vMerge="1">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181437929"/>
                  </a:ext>
                </a:extLst>
              </a:tr>
              <a:tr h="1214863">
                <a:tc>
                  <a:txBody>
                    <a:bodyPr/>
                    <a:lstStyle/>
                    <a:p>
                      <a:pPr algn="ctr"/>
                      <a:r>
                        <a:rPr lang="pl-PL" sz="1400" b="1">
                          <a:solidFill>
                            <a:schemeClr val="tx1"/>
                          </a:solidFill>
                          <a:latin typeface="Open Sans" panose="020B0606030504020204" pitchFamily="34" charset="0"/>
                          <a:ea typeface="Open Sans" panose="020B0606030504020204" pitchFamily="34" charset="0"/>
                          <a:cs typeface="Open Sans" panose="020B0606030504020204" pitchFamily="34" charset="0"/>
                        </a:rPr>
                        <a:t>Rezultaty</a:t>
                      </a:r>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co zmieniło się bezpośrednio w wyniku naszego działania i jest mierzalne.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rezultatu.</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vMerge="1">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2423499026"/>
                  </a:ext>
                </a:extLst>
              </a:tr>
              <a:tr h="1208452">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Produkty</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co powstało w wyniku naszego działania i jest mierzalne.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produktu.</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vMerge="1">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148667949"/>
                  </a:ext>
                </a:extLst>
              </a:tr>
              <a:tr h="1208452">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Działania</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co robimy i da się poukładać w strukturę zadaniową.</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związane z nakładami na realizację działania</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vMerge="1">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1490907648"/>
                  </a:ext>
                </a:extLst>
              </a:tr>
            </a:tbl>
          </a:graphicData>
        </a:graphic>
      </p:graphicFrame>
    </p:spTree>
    <p:extLst>
      <p:ext uri="{BB962C8B-B14F-4D97-AF65-F5344CB8AC3E}">
        <p14:creationId xmlns:p14="http://schemas.microsoft.com/office/powerpoint/2010/main" val="41186413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1025524" y="1475581"/>
            <a:ext cx="8640763" cy="4419158"/>
          </a:xfrm>
          <a:prstGeom prst="rect">
            <a:avLst/>
          </a:prstGeom>
          <a:noFill/>
        </p:spPr>
        <p:txBody>
          <a:bodyPr wrap="square" rtlCol="0">
            <a:spAutoFit/>
          </a:bodyPr>
          <a:lstStyle/>
          <a:p>
            <a:pPr algn="ctr">
              <a:lnSpc>
                <a:spcPct val="130000"/>
              </a:lnSpc>
            </a:pPr>
            <a:r>
              <a:rPr lang="pl-PL" sz="4400" dirty="0">
                <a:latin typeface="Open Sans" panose="020B0606030504020204" pitchFamily="34" charset="0"/>
                <a:ea typeface="Open Sans" panose="020B0606030504020204" pitchFamily="34" charset="0"/>
                <a:cs typeface="Open Sans" panose="020B0606030504020204" pitchFamily="34" charset="0"/>
              </a:rPr>
              <a:t>Zaproponujcie</a:t>
            </a:r>
            <a:r>
              <a:rPr lang="pl-PL" sz="4400" b="1" dirty="0">
                <a:highlight>
                  <a:srgbClr val="A6D3FF"/>
                </a:highlight>
                <a:latin typeface="Open Sans" panose="020B0606030504020204" pitchFamily="34" charset="0"/>
                <a:ea typeface="Open Sans" panose="020B0606030504020204" pitchFamily="34" charset="0"/>
                <a:cs typeface="Open Sans" panose="020B0606030504020204" pitchFamily="34" charset="0"/>
              </a:rPr>
              <a:t> </a:t>
            </a:r>
          </a:p>
          <a:p>
            <a:pPr algn="ctr">
              <a:lnSpc>
                <a:spcPct val="130000"/>
              </a:lnSpc>
            </a:pPr>
            <a:r>
              <a:rPr lang="pl-PL" sz="4400" b="1" dirty="0">
                <a:highlight>
                  <a:srgbClr val="A6D3FF"/>
                </a:highlight>
                <a:latin typeface="Open Sans" panose="020B0606030504020204" pitchFamily="34" charset="0"/>
                <a:ea typeface="Open Sans" panose="020B0606030504020204" pitchFamily="34" charset="0"/>
                <a:cs typeface="Open Sans" panose="020B0606030504020204" pitchFamily="34" charset="0"/>
              </a:rPr>
              <a:t>matrycę logiczną</a:t>
            </a:r>
            <a:r>
              <a:rPr lang="pl-PL" sz="4400" dirty="0">
                <a:latin typeface="Open Sans" panose="020B0606030504020204" pitchFamily="34" charset="0"/>
                <a:ea typeface="Open Sans" panose="020B0606030504020204" pitchFamily="34" charset="0"/>
                <a:cs typeface="Open Sans" panose="020B0606030504020204" pitchFamily="34" charset="0"/>
              </a:rPr>
              <a:t> dowolnie wymyślonego projektu transformacyjnego lub wspierającego transformację.</a:t>
            </a:r>
          </a:p>
        </p:txBody>
      </p:sp>
    </p:spTree>
    <p:extLst>
      <p:ext uri="{BB962C8B-B14F-4D97-AF65-F5344CB8AC3E}">
        <p14:creationId xmlns:p14="http://schemas.microsoft.com/office/powerpoint/2010/main" val="31430537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
        <p:nvSpPr>
          <p:cNvPr id="2" name="pole tekstowe 1">
            <a:extLst>
              <a:ext uri="{FF2B5EF4-FFF2-40B4-BE49-F238E27FC236}">
                <a16:creationId xmlns:a16="http://schemas.microsoft.com/office/drawing/2014/main" id="{5DD959DD-82E9-2B2D-628E-5B97467D7BF9}"/>
              </a:ext>
            </a:extLst>
          </p:cNvPr>
          <p:cNvSpPr txBox="1"/>
          <p:nvPr/>
        </p:nvSpPr>
        <p:spPr>
          <a:xfrm>
            <a:off x="1988118" y="5652045"/>
            <a:ext cx="7606260" cy="400110"/>
          </a:xfrm>
          <a:prstGeom prst="rect">
            <a:avLst/>
          </a:prstGeom>
          <a:noFill/>
        </p:spPr>
        <p:txBody>
          <a:bodyPr wrap="square" rtlCol="0">
            <a:spAutoFit/>
          </a:bodyPr>
          <a:lstStyle/>
          <a:p>
            <a:r>
              <a:rPr lang="pl-PL" sz="2000" b="1" dirty="0">
                <a:latin typeface="Open Sans" panose="020B0606030504020204" pitchFamily="34" charset="0"/>
                <a:ea typeface="Open Sans" panose="020B0606030504020204" pitchFamily="34" charset="0"/>
                <a:cs typeface="Open Sans" panose="020B0606030504020204" pitchFamily="34" charset="0"/>
              </a:rPr>
              <a:t>Dziękuję za spotkanie i zachęcam do przekazania opinii.</a:t>
            </a:r>
          </a:p>
        </p:txBody>
      </p:sp>
      <p:pic>
        <p:nvPicPr>
          <p:cNvPr id="4" name="Obraz 3" descr="Obraz zawierający tekst, zrzut ekranu, Czcionka&#10;&#10;Opis wygenerowany automatycznie">
            <a:extLst>
              <a:ext uri="{FF2B5EF4-FFF2-40B4-BE49-F238E27FC236}">
                <a16:creationId xmlns:a16="http://schemas.microsoft.com/office/drawing/2014/main" id="{ECE372A9-1E3B-D0A8-3FCA-D85D52C19E1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18442" y="611485"/>
            <a:ext cx="4688650" cy="4688652"/>
          </a:xfrm>
          <a:prstGeom prst="rect">
            <a:avLst/>
          </a:prstGeom>
        </p:spPr>
      </p:pic>
    </p:spTree>
    <p:extLst>
      <p:ext uri="{BB962C8B-B14F-4D97-AF65-F5344CB8AC3E}">
        <p14:creationId xmlns:p14="http://schemas.microsoft.com/office/powerpoint/2010/main" val="133765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467469"/>
            <a:ext cx="8640381" cy="863777"/>
          </a:xfrm>
        </p:spPr>
        <p:txBody>
          <a:bodyPr>
            <a:normAutofit/>
          </a:bodyPr>
          <a:lstStyle/>
          <a:p>
            <a:r>
              <a:rPr lang="pl-PL" dirty="0"/>
              <a:t>Najważniejsze elementy </a:t>
            </a:r>
            <a:r>
              <a:rPr lang="pl-PL" i="1" dirty="0"/>
              <a:t>katowickiego </a:t>
            </a:r>
            <a:r>
              <a:rPr lang="pl-PL" i="1" dirty="0" err="1"/>
              <a:t>rulebooka</a:t>
            </a:r>
            <a:endParaRPr lang="pl-PL"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331565"/>
            <a:ext cx="8640382" cy="5760640"/>
          </a:xfrm>
        </p:spPr>
        <p:txBody>
          <a:bodyPr>
            <a:normAutofit/>
          </a:bodyPr>
          <a:lstStyle/>
          <a:p>
            <a:pPr>
              <a:lnSpc>
                <a:spcPct val="120000"/>
              </a:lnSpc>
              <a:spcBef>
                <a:spcPts val="1800"/>
              </a:spcBef>
            </a:pPr>
            <a:r>
              <a:rPr lang="pl-PL" sz="1600" dirty="0"/>
              <a:t>Wszystkie państwa muszą uwzględniać działania na rzecz redukcji emisji gazów cieplarnianych w swoich zobowiązaniach (tzw. NDC – </a:t>
            </a:r>
            <a:r>
              <a:rPr lang="pl-PL" sz="1600" i="1" dirty="0" err="1"/>
              <a:t>Nationally</a:t>
            </a:r>
            <a:r>
              <a:rPr lang="pl-PL" sz="1600" i="1" dirty="0"/>
              <a:t> </a:t>
            </a:r>
            <a:r>
              <a:rPr lang="pl-PL" sz="1600" i="1" dirty="0" err="1"/>
              <a:t>Determined</a:t>
            </a:r>
            <a:r>
              <a:rPr lang="pl-PL" sz="1600" i="1" dirty="0"/>
              <a:t> </a:t>
            </a:r>
            <a:r>
              <a:rPr lang="pl-PL" sz="1600" i="1" dirty="0" err="1"/>
              <a:t>Contribiution</a:t>
            </a:r>
            <a:r>
              <a:rPr lang="pl-PL" sz="1600" dirty="0"/>
              <a:t>). Państwa rozwijające się nie muszą jeszcze mieć celów obejmujących całą gospodarkę, ale mają do tego dążyć.</a:t>
            </a:r>
          </a:p>
          <a:p>
            <a:pPr>
              <a:lnSpc>
                <a:spcPct val="120000"/>
              </a:lnSpc>
              <a:spcBef>
                <a:spcPts val="1800"/>
              </a:spcBef>
            </a:pPr>
            <a:r>
              <a:rPr lang="pl-PL" sz="1600" dirty="0"/>
              <a:t>NDC przyczynią się do celu redukcji globalnego ocieplenia do 2°C na koniec wieku.</a:t>
            </a:r>
          </a:p>
          <a:p>
            <a:pPr>
              <a:lnSpc>
                <a:spcPct val="120000"/>
              </a:lnSpc>
              <a:spcBef>
                <a:spcPts val="1800"/>
              </a:spcBef>
            </a:pPr>
            <a:r>
              <a:rPr lang="pl-PL" sz="1600" dirty="0"/>
              <a:t>Od 2024 r. co dwa lata strony będą przedstawiać raporty dotyczące emisji oraz adaptacji do zmian klimatu, uwzględniając deklaracje z NDC. </a:t>
            </a:r>
          </a:p>
          <a:p>
            <a:pPr>
              <a:lnSpc>
                <a:spcPct val="120000"/>
              </a:lnSpc>
              <a:spcBef>
                <a:spcPts val="1800"/>
              </a:spcBef>
            </a:pPr>
            <a:r>
              <a:rPr lang="pl-PL" sz="1600" dirty="0"/>
              <a:t>Uzgodniono zasady funkcjonowania komisji eksperckiej ds. wypełniania porozumienia paryskiego. Powstał także komitet ekspercki, który ma badać skutki wdrażania środków zaradczych działań klimatycznych</a:t>
            </a:r>
          </a:p>
          <a:p>
            <a:pPr>
              <a:lnSpc>
                <a:spcPct val="120000"/>
              </a:lnSpc>
              <a:spcBef>
                <a:spcPts val="1800"/>
              </a:spcBef>
            </a:pPr>
            <a:r>
              <a:rPr lang="pl-PL" sz="1600" dirty="0"/>
              <a:t>Co 5 lat będą się odbywać globalne przeglądy działań w celu oceny realizacji światowego celu ograniczenia emisji gazów cieplarnianych. Będą dotyczyły redukcji emisji, adaptacji, przepływów finansowych czy mechanizmu strat i szkód.</a:t>
            </a:r>
          </a:p>
          <a:p>
            <a:pPr>
              <a:lnSpc>
                <a:spcPct val="120000"/>
              </a:lnSpc>
              <a:spcBef>
                <a:spcPts val="1800"/>
              </a:spcBef>
            </a:pPr>
            <a:r>
              <a:rPr lang="pl-PL" sz="1600" dirty="0"/>
              <a:t>Doprecyzowano działanie mechanizmu transferu technologii wspierającego państwa rozwijające się w wykorzystywaniu nowych </a:t>
            </a:r>
            <a:r>
              <a:rPr lang="pl-PL" sz="1600" dirty="0" err="1"/>
              <a:t>technologii.COP</a:t>
            </a:r>
            <a:endParaRPr lang="pl-PL" sz="1600" dirty="0"/>
          </a:p>
        </p:txBody>
      </p:sp>
      <p:sp>
        <p:nvSpPr>
          <p:cNvPr id="4" name="pole tekstowe 3">
            <a:extLst>
              <a:ext uri="{FF2B5EF4-FFF2-40B4-BE49-F238E27FC236}">
                <a16:creationId xmlns:a16="http://schemas.microsoft.com/office/drawing/2014/main" id="{599D28B8-0860-D63A-1234-3995501E88C3}"/>
              </a:ext>
            </a:extLst>
          </p:cNvPr>
          <p:cNvSpPr txBox="1"/>
          <p:nvPr/>
        </p:nvSpPr>
        <p:spPr>
          <a:xfrm>
            <a:off x="89322" y="7164213"/>
            <a:ext cx="6356227"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https://www.pism.pl/publikacje/Katowice_rulebook___perspektywy_globalnej_polityki_klimatycznej</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4106630737"/>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4EC8107F11BB34F81F6D35CD3AFF487" ma:contentTypeVersion="15" ma:contentTypeDescription="Utwórz nowy dokument." ma:contentTypeScope="" ma:versionID="724dde684ef9b05687edb99bb17d1856">
  <xsd:schema xmlns:xsd="http://www.w3.org/2001/XMLSchema" xmlns:xs="http://www.w3.org/2001/XMLSchema" xmlns:p="http://schemas.microsoft.com/office/2006/metadata/properties" xmlns:ns2="9ebde75c-c695-442a-80d4-61b034fbba81" xmlns:ns3="6852e5d6-3164-4114-9510-1696955387a4" targetNamespace="http://schemas.microsoft.com/office/2006/metadata/properties" ma:root="true" ma:fieldsID="49d92508d3ce33062529bb8f8b7b895c" ns2:_="" ns3:_="">
    <xsd:import namespace="9ebde75c-c695-442a-80d4-61b034fbba81"/>
    <xsd:import namespace="6852e5d6-3164-4114-9510-1696955387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bde75c-c695-442a-80d4-61b034fbba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Tagi obrazów" ma:readOnly="false" ma:fieldId="{5cf76f15-5ced-4ddc-b409-7134ff3c332f}" ma:taxonomyMulti="true" ma:sspId="54914f52-495d-4bb6-95e8-b9da89695b2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52e5d6-3164-4114-9510-1696955387a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6aba39d-2bb0-43c8-925f-3ed70e5af5ff}" ma:internalName="TaxCatchAll" ma:showField="CatchAllData" ma:web="6852e5d6-3164-4114-9510-1696955387a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ebde75c-c695-442a-80d4-61b034fbba81">
      <Terms xmlns="http://schemas.microsoft.com/office/infopath/2007/PartnerControls"/>
    </lcf76f155ced4ddcb4097134ff3c332f>
    <TaxCatchAll xmlns="6852e5d6-3164-4114-9510-1696955387a4" xsi:nil="true"/>
  </documentManagement>
</p:properties>
</file>

<file path=customXml/itemProps1.xml><?xml version="1.0" encoding="utf-8"?>
<ds:datastoreItem xmlns:ds="http://schemas.openxmlformats.org/officeDocument/2006/customXml" ds:itemID="{EEAE707B-CAB2-4EF2-9059-DA173A9CEE37}">
  <ds:schemaRefs>
    <ds:schemaRef ds:uri="http://schemas.microsoft.com/sharepoint/v3/contenttype/forms"/>
  </ds:schemaRefs>
</ds:datastoreItem>
</file>

<file path=customXml/itemProps2.xml><?xml version="1.0" encoding="utf-8"?>
<ds:datastoreItem xmlns:ds="http://schemas.openxmlformats.org/officeDocument/2006/customXml" ds:itemID="{26DA0970-9839-4114-971B-631C4D0579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bde75c-c695-442a-80d4-61b034fbba81"/>
    <ds:schemaRef ds:uri="6852e5d6-3164-4114-9510-1696955387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734B14-AD9C-4F5D-B1E5-B1777D81BF07}">
  <ds:schemaRefs>
    <ds:schemaRef ds:uri="http://purl.org/dc/elements/1.1/"/>
    <ds:schemaRef ds:uri="http://schemas.microsoft.com/office/2006/documentManagement/types"/>
    <ds:schemaRef ds:uri="http://www.w3.org/XML/1998/namespace"/>
    <ds:schemaRef ds:uri="http://purl.org/dc/dcmitype/"/>
    <ds:schemaRef ds:uri="d4f64a22-a125-4b7a-afce-4a30c86a8f7c"/>
    <ds:schemaRef ds:uri="http://purl.org/dc/terms/"/>
    <ds:schemaRef ds:uri="http://schemas.microsoft.com/office/2006/metadata/properties"/>
    <ds:schemaRef ds:uri="http://schemas.openxmlformats.org/package/2006/metadata/core-properties"/>
    <ds:schemaRef ds:uri="http://schemas.microsoft.com/office/infopath/2007/PartnerControls"/>
    <ds:schemaRef ds:uri="d47a4560-aee9-43e8-973f-2abd655c26a0"/>
    <ds:schemaRef ds:uri="9ebde75c-c695-442a-80d4-61b034fbba81"/>
    <ds:schemaRef ds:uri="6852e5d6-3164-4114-9510-1696955387a4"/>
  </ds:schemaRefs>
</ds:datastoreItem>
</file>

<file path=docProps/app.xml><?xml version="1.0" encoding="utf-8"?>
<Properties xmlns="http://schemas.openxmlformats.org/officeDocument/2006/extended-properties" xmlns:vt="http://schemas.openxmlformats.org/officeDocument/2006/docPropsVTypes">
  <Template/>
  <TotalTime>10860</TotalTime>
  <Words>4074</Words>
  <Application>Microsoft Office PowerPoint</Application>
  <PresentationFormat>Niestandardowy</PresentationFormat>
  <Paragraphs>429</Paragraphs>
  <Slides>88</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88</vt:i4>
      </vt:variant>
    </vt:vector>
  </HeadingPairs>
  <TitlesOfParts>
    <vt:vector size="93" baseType="lpstr">
      <vt:lpstr>Arial</vt:lpstr>
      <vt:lpstr>Calibri</vt:lpstr>
      <vt:lpstr>Open Sans</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Konwencja ramowa w praktyce</vt:lpstr>
      <vt:lpstr>Prezentacja programu PowerPoint</vt:lpstr>
      <vt:lpstr>Prezentacja programu PowerPoint</vt:lpstr>
      <vt:lpstr>Najważniejsze elementy katowickiego rulebooka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COP28: Dubaj</vt:lpstr>
      <vt:lpstr>Prezentacja programu PowerPoint</vt:lpstr>
      <vt:lpstr>Prezentacja programu PowerPoint</vt:lpstr>
      <vt:lpstr>Prezentacja programu PowerPoint</vt:lpstr>
      <vt:lpstr>Prezentacja programu PowerPoint</vt:lpstr>
      <vt:lpstr>Prezentacja programu PowerPoint</vt:lpstr>
      <vt:lpstr>Zakres wsparcia FST [art. 8] 1/2</vt:lpstr>
      <vt:lpstr>Zakres wsparcia FST [art. 8] 2/2</vt:lpstr>
      <vt:lpstr>Wyłączenie z wsparcia FST [art. 9]</vt:lpstr>
      <vt:lpstr>Programowanie FST – kluczowe postanowienia</vt:lpstr>
      <vt:lpstr>System programowania Funduszy Europejskich</vt:lpstr>
      <vt:lpstr>Prezentacja programu PowerPoint</vt:lpstr>
      <vt:lpstr>Krajowa Polityka Transformacji – idee i wdrażanie</vt:lpstr>
      <vt:lpstr>Regionalna Polityka Transformacji – idee i wdrażanie</vt:lpstr>
      <vt:lpstr>Regionalna Polityka Transformacji – idee i wdrażanie</vt:lpstr>
      <vt:lpstr>Regionalna Polityka Transformacji – idee i wdrażanie</vt:lpstr>
      <vt:lpstr>Regionalna Polityka Transformacji – idee i wdrażanie</vt:lpstr>
      <vt:lpstr>Regionalna Polityka Transformacji – idee i wdrażanie</vt:lpstr>
      <vt:lpstr>Fundusze Europejskie dla Śląskiego</vt:lpstr>
      <vt:lpstr>Prezentacja programu PowerPoint</vt:lpstr>
      <vt:lpstr>Prezentacja programu PowerPoint</vt:lpstr>
      <vt:lpstr>Prezentacja programu PowerPoint</vt:lpstr>
      <vt:lpstr>Prezentacja programu PowerPoint</vt:lpstr>
      <vt:lpstr>Plan (wg harmonogramu)</vt:lpstr>
      <vt:lpstr>Plan (wg harmonogramu)</vt:lpstr>
      <vt:lpstr>Plan (wg harmonogramu)</vt:lpstr>
      <vt:lpstr>Konkursy (10.6. Subregion Południowy)</vt:lpstr>
      <vt:lpstr>Plan (wg harmonogramu)</vt:lpstr>
      <vt:lpstr>Konkursy (10.6. Subregion Zachodni)</vt:lpstr>
      <vt:lpstr>Plan (wg harmonogramu)</vt:lpstr>
      <vt:lpstr>Plan (wg harmonogramu)</vt:lpstr>
      <vt:lpstr>Plan (wg harmonogramu)</vt:lpstr>
      <vt:lpstr>Plan (wg harmonogramu)</vt:lpstr>
      <vt:lpstr>Plan (wg harmonogramu)</vt:lpstr>
      <vt:lpstr>Plan (wg harmonogramu)</vt:lpstr>
      <vt:lpstr>Plan (wg harmonogramu)</vt:lpstr>
      <vt:lpstr>Plan (wg harmonogramu)</vt:lpstr>
      <vt:lpstr>Plan (wg harmonogramu)</vt:lpstr>
      <vt:lpstr>Plan (wg harmonogramu)</vt:lpstr>
      <vt:lpstr>Plan (wg harmonogramu)</vt:lpstr>
      <vt:lpstr>Potencjalne pełne spektrum działań – priorytet 10 FESL 1/2</vt:lpstr>
      <vt:lpstr>Potencjalne pełne spektrum działań – priorytet 10 FESL 2/2</vt:lpstr>
      <vt:lpstr>Prezentacja programu PowerPoint</vt:lpstr>
      <vt:lpstr>Prezentacja programu PowerPoint</vt:lpstr>
      <vt:lpstr>Wprowadzenie do rundy warsztatowej</vt:lpstr>
      <vt:lpstr>Scenariusz (w zarządzaniu strategicznym)</vt:lpstr>
      <vt:lpstr>Jak identyfikujemy uwarunkowania?</vt:lpstr>
      <vt:lpstr>Prezentacja programu PowerPoint</vt:lpstr>
      <vt:lpstr>Prezentacja programu PowerPoint</vt:lpstr>
      <vt:lpstr>Prezentacja programu PowerPoint</vt:lpstr>
      <vt:lpstr>Prezentacja programu PowerPoint</vt:lpstr>
      <vt:lpstr>Prezentacja programu PowerPoint</vt:lpstr>
      <vt:lpstr>Źródła „twardych” danych</vt:lpstr>
      <vt:lpstr>Źródła „miękkich” danych</vt:lpstr>
      <vt:lpstr>Trzy filozofie działania </vt:lpstr>
      <vt:lpstr>Techniki kreatywne</vt:lpstr>
      <vt:lpstr>Prezentacja programu PowerPoint</vt:lpstr>
      <vt:lpstr>Prezentacja programu PowerPoint</vt:lpstr>
      <vt:lpstr>Prezentacja programu PowerPoint</vt:lpstr>
      <vt:lpstr>Prezentacja programu PowerPoint</vt:lpstr>
      <vt:lpstr>Pytania do dyskusji</vt:lpstr>
      <vt:lpstr>Najsłabiej zaangażowane społeczności</vt:lpstr>
      <vt:lpstr>Matryca marginalizacji</vt:lpstr>
      <vt:lpstr>Podejścia do identyfikacji marginalizacji</vt:lpstr>
      <vt:lpstr>Wybrane problemy partycypacji  w polityce sprawiedliwej transformacji 1/2</vt:lpstr>
      <vt:lpstr>Wybrane problemy partycypacji  w polityce sprawiedliwej transformacji 2/2</vt:lpstr>
      <vt:lpstr>Sposoby przeciwdziałania marginalizacji</vt:lpstr>
      <vt:lpstr>Prezentacja programu PowerPoint</vt:lpstr>
      <vt:lpstr>Matryca logiczna projektu</vt:lpstr>
      <vt:lpstr>Matryca logiczna projektu – test prawidłowości (logika)</vt:lpstr>
      <vt:lpstr>Matryca logiczna projektu – test prawidłowości (mierniki)</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Kubacka Urszula</cp:lastModifiedBy>
  <cp:revision>53</cp:revision>
  <dcterms:created xsi:type="dcterms:W3CDTF">2022-06-22T09:40:44Z</dcterms:created>
  <dcterms:modified xsi:type="dcterms:W3CDTF">2024-07-01T08:18:54Z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0x010100F4EC8107F11BB34F81F6D35CD3AFF487</vt:lpwstr>
  </property>
</Properties>
</file>