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4"/>
    <p:sldMasterId id="2147483750" r:id="rId5"/>
    <p:sldMasterId id="2147483761" r:id="rId6"/>
  </p:sldMasterIdLst>
  <p:notesMasterIdLst>
    <p:notesMasterId r:id="rId42"/>
  </p:notesMasterIdLst>
  <p:sldIdLst>
    <p:sldId id="348" r:id="rId7"/>
    <p:sldId id="279" r:id="rId8"/>
    <p:sldId id="286" r:id="rId9"/>
    <p:sldId id="265" r:id="rId10"/>
    <p:sldId id="379" r:id="rId11"/>
    <p:sldId id="378" r:id="rId12"/>
    <p:sldId id="371" r:id="rId13"/>
    <p:sldId id="357" r:id="rId14"/>
    <p:sldId id="272" r:id="rId15"/>
    <p:sldId id="372" r:id="rId16"/>
    <p:sldId id="373" r:id="rId17"/>
    <p:sldId id="367" r:id="rId18"/>
    <p:sldId id="374" r:id="rId19"/>
    <p:sldId id="375" r:id="rId20"/>
    <p:sldId id="370" r:id="rId21"/>
    <p:sldId id="380" r:id="rId22"/>
    <p:sldId id="298" r:id="rId23"/>
    <p:sldId id="301" r:id="rId24"/>
    <p:sldId id="381" r:id="rId25"/>
    <p:sldId id="435" r:id="rId26"/>
    <p:sldId id="376" r:id="rId27"/>
    <p:sldId id="300" r:id="rId28"/>
    <p:sldId id="377" r:id="rId29"/>
    <p:sldId id="291" r:id="rId30"/>
    <p:sldId id="293" r:id="rId31"/>
    <p:sldId id="365" r:id="rId32"/>
    <p:sldId id="296" r:id="rId33"/>
    <p:sldId id="297" r:id="rId34"/>
    <p:sldId id="290" r:id="rId35"/>
    <p:sldId id="281" r:id="rId36"/>
    <p:sldId id="360" r:id="rId37"/>
    <p:sldId id="258" r:id="rId38"/>
    <p:sldId id="362" r:id="rId39"/>
    <p:sldId id="436" r:id="rId40"/>
    <p:sldId id="310" r:id="rId41"/>
  </p:sldIdLst>
  <p:sldSz cx="10691813" cy="7559675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Oziewicz Gabriela" initials="OG" lastIdx="1" clrIdx="1">
    <p:extLst>
      <p:ext uri="{19B8F6BF-5375-455C-9EA6-DF929625EA0E}">
        <p15:presenceInfo xmlns:p15="http://schemas.microsoft.com/office/powerpoint/2012/main" userId="S-1-5-21-833596994-3496505273-2944068786-8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FFAC"/>
    <a:srgbClr val="E7E9F2"/>
    <a:srgbClr val="CBD0E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91" autoAdjust="0"/>
  </p:normalViewPr>
  <p:slideViewPr>
    <p:cSldViewPr showGuides="1">
      <p:cViewPr varScale="1">
        <p:scale>
          <a:sx n="68" d="100"/>
          <a:sy n="68" d="100"/>
        </p:scale>
        <p:origin x="284" y="-16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F0248-7944-4D0B-B4AA-D38C2B93A0E0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093266BD-97EE-4965-BFD6-8A8F17148C16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organizator rodzinnej pieczy zastępczej z terenu województwa śląskiego (powiat)</a:t>
          </a:r>
        </a:p>
      </dgm:t>
    </dgm:pt>
    <dgm:pt modelId="{A5F8E4AC-259A-4F79-8E94-05FB616F8274}" type="parTrans" cxnId="{F31CF9D3-1DAB-4019-9B46-F8FDC02C8D5B}">
      <dgm:prSet/>
      <dgm:spPr/>
      <dgm:t>
        <a:bodyPr/>
        <a:lstStyle/>
        <a:p>
          <a:endParaRPr lang="pl-PL"/>
        </a:p>
      </dgm:t>
    </dgm:pt>
    <dgm:pt modelId="{C6B0283B-9EB4-42A4-A224-38FEB50A7FBF}" type="sibTrans" cxnId="{F31CF9D3-1DAB-4019-9B46-F8FDC02C8D5B}">
      <dgm:prSet/>
      <dgm:spPr/>
      <dgm:t>
        <a:bodyPr/>
        <a:lstStyle/>
        <a:p>
          <a:endParaRPr lang="pl-PL"/>
        </a:p>
      </dgm:t>
    </dgm:pt>
    <dgm:pt modelId="{8D084C59-18AA-4B90-9B8B-44F4FE2E535D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Gminy z terenu powiatu </a:t>
          </a:r>
        </a:p>
      </dgm:t>
    </dgm:pt>
    <dgm:pt modelId="{DBF204B4-8E25-4E80-B337-A6F1DAA14E27}" type="parTrans" cxnId="{98BF598D-7847-4AA4-ABB0-78C0F1A6C796}">
      <dgm:prSet/>
      <dgm:spPr/>
      <dgm:t>
        <a:bodyPr/>
        <a:lstStyle/>
        <a:p>
          <a:endParaRPr lang="pl-PL"/>
        </a:p>
      </dgm:t>
    </dgm:pt>
    <dgm:pt modelId="{6201BE9F-94EE-4D48-BC09-824B0C23E853}" type="sibTrans" cxnId="{98BF598D-7847-4AA4-ABB0-78C0F1A6C796}">
      <dgm:prSet/>
      <dgm:spPr/>
      <dgm:t>
        <a:bodyPr/>
        <a:lstStyle/>
        <a:p>
          <a:endParaRPr lang="pl-PL"/>
        </a:p>
      </dgm:t>
    </dgm:pt>
    <dgm:pt modelId="{C826C4E6-4749-4F89-A83F-433E7CF9625F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NGO działające na rzecz pieczy zastępczej</a:t>
          </a:r>
        </a:p>
      </dgm:t>
    </dgm:pt>
    <dgm:pt modelId="{48897EEC-30C4-4D50-A538-23DE8F206C28}" type="parTrans" cxnId="{A8B3B056-9591-458F-A797-4726EC9FE025}">
      <dgm:prSet/>
      <dgm:spPr/>
      <dgm:t>
        <a:bodyPr/>
        <a:lstStyle/>
        <a:p>
          <a:endParaRPr lang="pl-PL"/>
        </a:p>
      </dgm:t>
    </dgm:pt>
    <dgm:pt modelId="{138484CD-9A52-4286-B070-C5B0065C72E4}" type="sibTrans" cxnId="{A8B3B056-9591-458F-A797-4726EC9FE025}">
      <dgm:prSet/>
      <dgm:spPr/>
      <dgm:t>
        <a:bodyPr/>
        <a:lstStyle/>
        <a:p>
          <a:endParaRPr lang="pl-PL"/>
        </a:p>
      </dgm:t>
    </dgm:pt>
    <dgm:pt modelId="{95E46384-9F79-40C1-9274-375E8EB8C781}">
      <dgm:prSet phldrT="[Tekst]" custT="1"/>
      <dgm:spPr/>
      <dgm:t>
        <a:bodyPr/>
        <a:lstStyle/>
        <a:p>
          <a:r>
            <a:rPr lang="pl-PL" sz="2800" dirty="0"/>
            <a:t>Wnioskodawca</a:t>
          </a:r>
        </a:p>
      </dgm:t>
    </dgm:pt>
    <dgm:pt modelId="{5744C6E5-BC64-498E-A9BC-58274B069625}" type="sibTrans" cxnId="{5C4BC17C-0ECC-445C-B790-C78DC5371876}">
      <dgm:prSet/>
      <dgm:spPr/>
      <dgm:t>
        <a:bodyPr/>
        <a:lstStyle/>
        <a:p>
          <a:endParaRPr lang="pl-PL"/>
        </a:p>
      </dgm:t>
    </dgm:pt>
    <dgm:pt modelId="{BBF44F9F-A9EC-4B5B-9CA8-9A344D83B26D}" type="parTrans" cxnId="{5C4BC17C-0ECC-445C-B790-C78DC5371876}">
      <dgm:prSet/>
      <dgm:spPr/>
      <dgm:t>
        <a:bodyPr/>
        <a:lstStyle/>
        <a:p>
          <a:endParaRPr lang="pl-PL"/>
        </a:p>
      </dgm:t>
    </dgm:pt>
    <dgm:pt modelId="{7A676BB4-B073-438A-BBAC-775730E5F743}">
      <dgm:prSet phldrT="[Tekst]" custT="1"/>
      <dgm:spPr/>
      <dgm:t>
        <a:bodyPr/>
        <a:lstStyle/>
        <a:p>
          <a:r>
            <a:rPr lang="pl-PL" sz="2800" dirty="0"/>
            <a:t>Partner (fakultatywnie)</a:t>
          </a:r>
        </a:p>
      </dgm:t>
    </dgm:pt>
    <dgm:pt modelId="{F649B867-1831-4D90-A4CC-64199AB51F64}" type="sibTrans" cxnId="{9BEA9D7D-9067-41A8-93A7-3198012A742D}">
      <dgm:prSet/>
      <dgm:spPr/>
      <dgm:t>
        <a:bodyPr/>
        <a:lstStyle/>
        <a:p>
          <a:endParaRPr lang="pl-PL"/>
        </a:p>
      </dgm:t>
    </dgm:pt>
    <dgm:pt modelId="{39DC3BB9-F6FA-49AF-AED8-BF592018B029}" type="parTrans" cxnId="{9BEA9D7D-9067-41A8-93A7-3198012A742D}">
      <dgm:prSet/>
      <dgm:spPr/>
      <dgm:t>
        <a:bodyPr/>
        <a:lstStyle/>
        <a:p>
          <a:endParaRPr lang="pl-PL"/>
        </a:p>
      </dgm:t>
    </dgm:pt>
    <dgm:pt modelId="{0719B5BF-4F14-46E0-BBCC-755C23011EF9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Inny podmiot (spełniający wymogi partnerstwa)</a:t>
          </a:r>
        </a:p>
      </dgm:t>
    </dgm:pt>
    <dgm:pt modelId="{095B7E56-1781-41BD-B50C-F739B77D94E6}" type="parTrans" cxnId="{7BFCFCCD-0D5C-4C47-A1EB-CD2BE5FB8C41}">
      <dgm:prSet/>
      <dgm:spPr/>
      <dgm:t>
        <a:bodyPr/>
        <a:lstStyle/>
        <a:p>
          <a:endParaRPr lang="pl-PL"/>
        </a:p>
      </dgm:t>
    </dgm:pt>
    <dgm:pt modelId="{AA09986A-4AD7-4B3A-A2B3-0FD3DD4C2290}" type="sibTrans" cxnId="{7BFCFCCD-0D5C-4C47-A1EB-CD2BE5FB8C41}">
      <dgm:prSet/>
      <dgm:spPr/>
      <dgm:t>
        <a:bodyPr/>
        <a:lstStyle/>
        <a:p>
          <a:endParaRPr lang="pl-PL"/>
        </a:p>
      </dgm:t>
    </dgm:pt>
    <dgm:pt modelId="{37688557-F500-4961-9B2E-4806381AD426}">
      <dgm:prSet/>
      <dgm:spPr/>
      <dgm:t>
        <a:bodyPr/>
        <a:lstStyle/>
        <a:p>
          <a:r>
            <a:rPr lang="pl-PL" smtClean="0"/>
            <a:t>Komu dedykowany jest nabór</a:t>
          </a:r>
          <a:endParaRPr kumimoji="0" lang="pl-PL" b="1" i="0" u="none" strike="noStrike" cap="none" spc="0" normalizeH="0" baseline="0" noProof="0" dirty="0">
            <a:ln>
              <a:noFill/>
            </a:ln>
            <a:solidFill>
              <a:srgbClr val="002073"/>
            </a:solidFill>
            <a:effectLst/>
            <a:uLnTx/>
            <a:uFillTx/>
            <a:latin typeface="Calibri" panose="020F0502020204030204"/>
          </a:endParaRPr>
        </a:p>
      </dgm:t>
    </dgm:pt>
    <dgm:pt modelId="{E5A2C2FD-55C6-44AD-95CD-B4FC3EAB1C57}" type="parTrans" cxnId="{97EE87F0-F4D8-424E-9D58-A0DEA281731C}">
      <dgm:prSet/>
      <dgm:spPr/>
      <dgm:t>
        <a:bodyPr/>
        <a:lstStyle/>
        <a:p>
          <a:endParaRPr lang="pl-PL"/>
        </a:p>
      </dgm:t>
    </dgm:pt>
    <dgm:pt modelId="{4B942F30-B152-47D2-82E8-451FD44791EA}" type="sibTrans" cxnId="{97EE87F0-F4D8-424E-9D58-A0DEA281731C}">
      <dgm:prSet/>
      <dgm:spPr/>
      <dgm:t>
        <a:bodyPr/>
        <a:lstStyle/>
        <a:p>
          <a:endParaRPr lang="pl-PL"/>
        </a:p>
      </dgm:t>
    </dgm:pt>
    <dgm:pt modelId="{7E2D9795-8624-4162-A67B-ED185647943B}" type="pres">
      <dgm:prSet presAssocID="{4A0F0248-7944-4D0B-B4AA-D38C2B93A0E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CCB490F-60D4-4752-8E49-48085B2B20AD}" type="pres">
      <dgm:prSet presAssocID="{4A0F0248-7944-4D0B-B4AA-D38C2B93A0E0}" presName="hierFlow" presStyleCnt="0"/>
      <dgm:spPr/>
    </dgm:pt>
    <dgm:pt modelId="{04B007CD-67A8-47FB-B7C6-A754A27DC601}" type="pres">
      <dgm:prSet presAssocID="{4A0F0248-7944-4D0B-B4AA-D38C2B93A0E0}" presName="firstBuf" presStyleCnt="0"/>
      <dgm:spPr/>
    </dgm:pt>
    <dgm:pt modelId="{66FDF4B5-34E9-4465-A280-E08F82577CCD}" type="pres">
      <dgm:prSet presAssocID="{4A0F0248-7944-4D0B-B4AA-D38C2B93A0E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CB1417F-F6EA-488E-8570-BF8C7748E81B}" type="pres">
      <dgm:prSet presAssocID="{093266BD-97EE-4965-BFD6-8A8F17148C16}" presName="Name14" presStyleCnt="0"/>
      <dgm:spPr/>
    </dgm:pt>
    <dgm:pt modelId="{2FD69C01-BA46-46F7-A8B5-8EB895B22B70}" type="pres">
      <dgm:prSet presAssocID="{093266BD-97EE-4965-BFD6-8A8F17148C1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D3B8903-0D09-4DEE-8EED-D71823F08C01}" type="pres">
      <dgm:prSet presAssocID="{093266BD-97EE-4965-BFD6-8A8F17148C16}" presName="hierChild2" presStyleCnt="0"/>
      <dgm:spPr/>
    </dgm:pt>
    <dgm:pt modelId="{23E79943-BD30-4BE4-9474-12464074E70C}" type="pres">
      <dgm:prSet presAssocID="{DBF204B4-8E25-4E80-B337-A6F1DAA14E27}" presName="Name19" presStyleLbl="parChTrans1D2" presStyleIdx="0" presStyleCnt="3"/>
      <dgm:spPr/>
      <dgm:t>
        <a:bodyPr/>
        <a:lstStyle/>
        <a:p>
          <a:endParaRPr lang="pl-PL"/>
        </a:p>
      </dgm:t>
    </dgm:pt>
    <dgm:pt modelId="{FD6F613F-00FC-44E8-BD72-E1FBA2118CAD}" type="pres">
      <dgm:prSet presAssocID="{8D084C59-18AA-4B90-9B8B-44F4FE2E535D}" presName="Name21" presStyleCnt="0"/>
      <dgm:spPr/>
    </dgm:pt>
    <dgm:pt modelId="{86E41633-3AFB-40C7-AA0A-B14D88CFE29D}" type="pres">
      <dgm:prSet presAssocID="{8D084C59-18AA-4B90-9B8B-44F4FE2E535D}" presName="level2Shape" presStyleLbl="node2" presStyleIdx="0" presStyleCnt="3"/>
      <dgm:spPr/>
      <dgm:t>
        <a:bodyPr/>
        <a:lstStyle/>
        <a:p>
          <a:endParaRPr lang="pl-PL"/>
        </a:p>
      </dgm:t>
    </dgm:pt>
    <dgm:pt modelId="{08A509DB-ED61-4B7C-BFCD-067745813667}" type="pres">
      <dgm:prSet presAssocID="{8D084C59-18AA-4B90-9B8B-44F4FE2E535D}" presName="hierChild3" presStyleCnt="0"/>
      <dgm:spPr/>
    </dgm:pt>
    <dgm:pt modelId="{9A4F47B7-593A-4D8F-A482-6FD162A7547E}" type="pres">
      <dgm:prSet presAssocID="{48897EEC-30C4-4D50-A538-23DE8F206C28}" presName="Name19" presStyleLbl="parChTrans1D2" presStyleIdx="1" presStyleCnt="3"/>
      <dgm:spPr/>
      <dgm:t>
        <a:bodyPr/>
        <a:lstStyle/>
        <a:p>
          <a:endParaRPr lang="pl-PL"/>
        </a:p>
      </dgm:t>
    </dgm:pt>
    <dgm:pt modelId="{2CAD3824-0CFE-4203-8267-B43235B42A4C}" type="pres">
      <dgm:prSet presAssocID="{C826C4E6-4749-4F89-A83F-433E7CF9625F}" presName="Name21" presStyleCnt="0"/>
      <dgm:spPr/>
    </dgm:pt>
    <dgm:pt modelId="{B6A0EB83-0CF3-4D62-9FAB-204ED5A6A127}" type="pres">
      <dgm:prSet presAssocID="{C826C4E6-4749-4F89-A83F-433E7CF9625F}" presName="level2Shape" presStyleLbl="node2" presStyleIdx="1" presStyleCnt="3"/>
      <dgm:spPr/>
      <dgm:t>
        <a:bodyPr/>
        <a:lstStyle/>
        <a:p>
          <a:endParaRPr lang="pl-PL"/>
        </a:p>
      </dgm:t>
    </dgm:pt>
    <dgm:pt modelId="{7ACFCD0C-A271-4B11-9B67-64F277D115FF}" type="pres">
      <dgm:prSet presAssocID="{C826C4E6-4749-4F89-A83F-433E7CF9625F}" presName="hierChild3" presStyleCnt="0"/>
      <dgm:spPr/>
    </dgm:pt>
    <dgm:pt modelId="{E03F003C-66FD-4840-9A8F-71436196702A}" type="pres">
      <dgm:prSet presAssocID="{095B7E56-1781-41BD-B50C-F739B77D94E6}" presName="Name19" presStyleLbl="parChTrans1D2" presStyleIdx="2" presStyleCnt="3"/>
      <dgm:spPr/>
      <dgm:t>
        <a:bodyPr/>
        <a:lstStyle/>
        <a:p>
          <a:endParaRPr lang="pl-PL"/>
        </a:p>
      </dgm:t>
    </dgm:pt>
    <dgm:pt modelId="{E06218DB-E31C-47BC-A80A-1B0F6CE7CDE1}" type="pres">
      <dgm:prSet presAssocID="{0719B5BF-4F14-46E0-BBCC-755C23011EF9}" presName="Name21" presStyleCnt="0"/>
      <dgm:spPr/>
    </dgm:pt>
    <dgm:pt modelId="{AC28AF5A-D53D-4ACA-BE87-3FD2C18DEBD8}" type="pres">
      <dgm:prSet presAssocID="{0719B5BF-4F14-46E0-BBCC-755C23011EF9}" presName="level2Shape" presStyleLbl="node2" presStyleIdx="2" presStyleCnt="3"/>
      <dgm:spPr/>
      <dgm:t>
        <a:bodyPr/>
        <a:lstStyle/>
        <a:p>
          <a:endParaRPr lang="pl-PL"/>
        </a:p>
      </dgm:t>
    </dgm:pt>
    <dgm:pt modelId="{FBBB20B2-8291-406C-A498-2F5A495236B0}" type="pres">
      <dgm:prSet presAssocID="{0719B5BF-4F14-46E0-BBCC-755C23011EF9}" presName="hierChild3" presStyleCnt="0"/>
      <dgm:spPr/>
    </dgm:pt>
    <dgm:pt modelId="{44237EDE-9BC0-4ACD-8C8C-24344A52803A}" type="pres">
      <dgm:prSet presAssocID="{4A0F0248-7944-4D0B-B4AA-D38C2B93A0E0}" presName="bgShapesFlow" presStyleCnt="0"/>
      <dgm:spPr/>
    </dgm:pt>
    <dgm:pt modelId="{003FDF6C-CC4A-421A-A220-AA2A7D46148F}" type="pres">
      <dgm:prSet presAssocID="{95E46384-9F79-40C1-9274-375E8EB8C781}" presName="rectComp" presStyleCnt="0"/>
      <dgm:spPr/>
    </dgm:pt>
    <dgm:pt modelId="{FE43B27D-5A0E-4135-BA2C-7333BC37E565}" type="pres">
      <dgm:prSet presAssocID="{95E46384-9F79-40C1-9274-375E8EB8C781}" presName="bgRect" presStyleLbl="bgShp" presStyleIdx="0" presStyleCnt="3" custLinFactNeighborX="716" custLinFactNeighborY="-784"/>
      <dgm:spPr/>
      <dgm:t>
        <a:bodyPr/>
        <a:lstStyle/>
        <a:p>
          <a:endParaRPr lang="pl-PL"/>
        </a:p>
      </dgm:t>
    </dgm:pt>
    <dgm:pt modelId="{A712B144-40E9-4416-B174-E9A7ED2514B5}" type="pres">
      <dgm:prSet presAssocID="{95E46384-9F79-40C1-9274-375E8EB8C78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C0F53D-137E-4D89-89B7-2D81D17609AF}" type="pres">
      <dgm:prSet presAssocID="{95E46384-9F79-40C1-9274-375E8EB8C781}" presName="spComp" presStyleCnt="0"/>
      <dgm:spPr/>
    </dgm:pt>
    <dgm:pt modelId="{0809350C-B78B-44BB-992C-496E04AF6083}" type="pres">
      <dgm:prSet presAssocID="{95E46384-9F79-40C1-9274-375E8EB8C781}" presName="vSp" presStyleCnt="0"/>
      <dgm:spPr/>
    </dgm:pt>
    <dgm:pt modelId="{CD062B17-E65C-43A7-83F5-F4CE1D44B23B}" type="pres">
      <dgm:prSet presAssocID="{7A676BB4-B073-438A-BBAC-775730E5F743}" presName="rectComp" presStyleCnt="0"/>
      <dgm:spPr/>
    </dgm:pt>
    <dgm:pt modelId="{32F60361-5621-4A33-865C-9ED0E8AAD1F0}" type="pres">
      <dgm:prSet presAssocID="{7A676BB4-B073-438A-BBAC-775730E5F743}" presName="bgRect" presStyleLbl="bgShp" presStyleIdx="1" presStyleCnt="3"/>
      <dgm:spPr/>
      <dgm:t>
        <a:bodyPr/>
        <a:lstStyle/>
        <a:p>
          <a:endParaRPr lang="pl-PL"/>
        </a:p>
      </dgm:t>
    </dgm:pt>
    <dgm:pt modelId="{CDD11409-9ED7-4015-8F08-D00E7E912629}" type="pres">
      <dgm:prSet presAssocID="{7A676BB4-B073-438A-BBAC-775730E5F743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230FE6-63C3-43B8-A8CC-6CDF96E0421C}" type="pres">
      <dgm:prSet presAssocID="{7A676BB4-B073-438A-BBAC-775730E5F743}" presName="spComp" presStyleCnt="0"/>
      <dgm:spPr/>
    </dgm:pt>
    <dgm:pt modelId="{6AF7C6C0-D8AE-4B08-8540-B81AE4F84960}" type="pres">
      <dgm:prSet presAssocID="{7A676BB4-B073-438A-BBAC-775730E5F743}" presName="vSp" presStyleCnt="0"/>
      <dgm:spPr/>
    </dgm:pt>
    <dgm:pt modelId="{02CB9673-093B-4BF5-9323-9B07B12FFC5D}" type="pres">
      <dgm:prSet presAssocID="{37688557-F500-4961-9B2E-4806381AD426}" presName="rectComp" presStyleCnt="0"/>
      <dgm:spPr/>
    </dgm:pt>
    <dgm:pt modelId="{C2D985E8-90A5-4671-B66D-375EC0059DD1}" type="pres">
      <dgm:prSet presAssocID="{37688557-F500-4961-9B2E-4806381AD426}" presName="bgRect" presStyleLbl="bgShp" presStyleIdx="2" presStyleCnt="3"/>
      <dgm:spPr/>
    </dgm:pt>
    <dgm:pt modelId="{ED947F35-E0D7-4A3A-B0B5-B7B051DA148C}" type="pres">
      <dgm:prSet presAssocID="{37688557-F500-4961-9B2E-4806381AD426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98BF598D-7847-4AA4-ABB0-78C0F1A6C796}" srcId="{093266BD-97EE-4965-BFD6-8A8F17148C16}" destId="{8D084C59-18AA-4B90-9B8B-44F4FE2E535D}" srcOrd="0" destOrd="0" parTransId="{DBF204B4-8E25-4E80-B337-A6F1DAA14E27}" sibTransId="{6201BE9F-94EE-4D48-BC09-824B0C23E853}"/>
    <dgm:cxn modelId="{3B40A48A-3B64-4B32-9BCC-2C3157F76410}" type="presOf" srcId="{0719B5BF-4F14-46E0-BBCC-755C23011EF9}" destId="{AC28AF5A-D53D-4ACA-BE87-3FD2C18DEBD8}" srcOrd="0" destOrd="0" presId="urn:microsoft.com/office/officeart/2005/8/layout/hierarchy6"/>
    <dgm:cxn modelId="{27887D85-783F-4EC1-A2DF-09E4B112D6DE}" type="presOf" srcId="{8D084C59-18AA-4B90-9B8B-44F4FE2E535D}" destId="{86E41633-3AFB-40C7-AA0A-B14D88CFE29D}" srcOrd="0" destOrd="0" presId="urn:microsoft.com/office/officeart/2005/8/layout/hierarchy6"/>
    <dgm:cxn modelId="{614AD6EE-E64D-412D-BD17-D70118A9ABD5}" type="presOf" srcId="{37688557-F500-4961-9B2E-4806381AD426}" destId="{ED947F35-E0D7-4A3A-B0B5-B7B051DA148C}" srcOrd="1" destOrd="0" presId="urn:microsoft.com/office/officeart/2005/8/layout/hierarchy6"/>
    <dgm:cxn modelId="{AB2504BD-B9E7-4E04-8E78-9CA3DD9AA935}" type="presOf" srcId="{7A676BB4-B073-438A-BBAC-775730E5F743}" destId="{CDD11409-9ED7-4015-8F08-D00E7E912629}" srcOrd="1" destOrd="0" presId="urn:microsoft.com/office/officeart/2005/8/layout/hierarchy6"/>
    <dgm:cxn modelId="{9BEA9D7D-9067-41A8-93A7-3198012A742D}" srcId="{4A0F0248-7944-4D0B-B4AA-D38C2B93A0E0}" destId="{7A676BB4-B073-438A-BBAC-775730E5F743}" srcOrd="2" destOrd="0" parTransId="{39DC3BB9-F6FA-49AF-AED8-BF592018B029}" sibTransId="{F649B867-1831-4D90-A4CC-64199AB51F64}"/>
    <dgm:cxn modelId="{AD980571-846E-49B9-99CA-B9624E691404}" type="presOf" srcId="{C826C4E6-4749-4F89-A83F-433E7CF9625F}" destId="{B6A0EB83-0CF3-4D62-9FAB-204ED5A6A127}" srcOrd="0" destOrd="0" presId="urn:microsoft.com/office/officeart/2005/8/layout/hierarchy6"/>
    <dgm:cxn modelId="{3A2038C2-D853-4594-B543-DD0516CC3795}" type="presOf" srcId="{4A0F0248-7944-4D0B-B4AA-D38C2B93A0E0}" destId="{7E2D9795-8624-4162-A67B-ED185647943B}" srcOrd="0" destOrd="0" presId="urn:microsoft.com/office/officeart/2005/8/layout/hierarchy6"/>
    <dgm:cxn modelId="{D0BA9E8B-43FC-47C0-A2E4-43C9971E4F58}" type="presOf" srcId="{093266BD-97EE-4965-BFD6-8A8F17148C16}" destId="{2FD69C01-BA46-46F7-A8B5-8EB895B22B70}" srcOrd="0" destOrd="0" presId="urn:microsoft.com/office/officeart/2005/8/layout/hierarchy6"/>
    <dgm:cxn modelId="{F31CF9D3-1DAB-4019-9B46-F8FDC02C8D5B}" srcId="{4A0F0248-7944-4D0B-B4AA-D38C2B93A0E0}" destId="{093266BD-97EE-4965-BFD6-8A8F17148C16}" srcOrd="0" destOrd="0" parTransId="{A5F8E4AC-259A-4F79-8E94-05FB616F8274}" sibTransId="{C6B0283B-9EB4-42A4-A224-38FEB50A7FBF}"/>
    <dgm:cxn modelId="{83B0AE2D-46C6-493F-AE26-22F1A830E551}" type="presOf" srcId="{37688557-F500-4961-9B2E-4806381AD426}" destId="{C2D985E8-90A5-4671-B66D-375EC0059DD1}" srcOrd="0" destOrd="0" presId="urn:microsoft.com/office/officeart/2005/8/layout/hierarchy6"/>
    <dgm:cxn modelId="{01ED6E4C-8AD7-4214-805A-AAA627D8A90C}" type="presOf" srcId="{48897EEC-30C4-4D50-A538-23DE8F206C28}" destId="{9A4F47B7-593A-4D8F-A482-6FD162A7547E}" srcOrd="0" destOrd="0" presId="urn:microsoft.com/office/officeart/2005/8/layout/hierarchy6"/>
    <dgm:cxn modelId="{97EE87F0-F4D8-424E-9D58-A0DEA281731C}" srcId="{4A0F0248-7944-4D0B-B4AA-D38C2B93A0E0}" destId="{37688557-F500-4961-9B2E-4806381AD426}" srcOrd="3" destOrd="0" parTransId="{E5A2C2FD-55C6-44AD-95CD-B4FC3EAB1C57}" sibTransId="{4B942F30-B152-47D2-82E8-451FD44791EA}"/>
    <dgm:cxn modelId="{A8B3B056-9591-458F-A797-4726EC9FE025}" srcId="{093266BD-97EE-4965-BFD6-8A8F17148C16}" destId="{C826C4E6-4749-4F89-A83F-433E7CF9625F}" srcOrd="1" destOrd="0" parTransId="{48897EEC-30C4-4D50-A538-23DE8F206C28}" sibTransId="{138484CD-9A52-4286-B070-C5B0065C72E4}"/>
    <dgm:cxn modelId="{7BFCFCCD-0D5C-4C47-A1EB-CD2BE5FB8C41}" srcId="{093266BD-97EE-4965-BFD6-8A8F17148C16}" destId="{0719B5BF-4F14-46E0-BBCC-755C23011EF9}" srcOrd="2" destOrd="0" parTransId="{095B7E56-1781-41BD-B50C-F739B77D94E6}" sibTransId="{AA09986A-4AD7-4B3A-A2B3-0FD3DD4C2290}"/>
    <dgm:cxn modelId="{84D09728-361D-4A09-BA7A-BF7563043B7B}" type="presOf" srcId="{95E46384-9F79-40C1-9274-375E8EB8C781}" destId="{A712B144-40E9-4416-B174-E9A7ED2514B5}" srcOrd="1" destOrd="0" presId="urn:microsoft.com/office/officeart/2005/8/layout/hierarchy6"/>
    <dgm:cxn modelId="{FFB0773B-E41A-4BE6-B71E-A2EDE4F45B79}" type="presOf" srcId="{DBF204B4-8E25-4E80-B337-A6F1DAA14E27}" destId="{23E79943-BD30-4BE4-9474-12464074E70C}" srcOrd="0" destOrd="0" presId="urn:microsoft.com/office/officeart/2005/8/layout/hierarchy6"/>
    <dgm:cxn modelId="{7875A270-C47D-4C18-8A8D-F377698CDE8D}" type="presOf" srcId="{7A676BB4-B073-438A-BBAC-775730E5F743}" destId="{32F60361-5621-4A33-865C-9ED0E8AAD1F0}" srcOrd="0" destOrd="0" presId="urn:microsoft.com/office/officeart/2005/8/layout/hierarchy6"/>
    <dgm:cxn modelId="{62101C93-229D-443F-B3D6-C5FCF88ED1FC}" type="presOf" srcId="{095B7E56-1781-41BD-B50C-F739B77D94E6}" destId="{E03F003C-66FD-4840-9A8F-71436196702A}" srcOrd="0" destOrd="0" presId="urn:microsoft.com/office/officeart/2005/8/layout/hierarchy6"/>
    <dgm:cxn modelId="{DA7D1B9D-A933-421E-83C2-00011E37EE01}" type="presOf" srcId="{95E46384-9F79-40C1-9274-375E8EB8C781}" destId="{FE43B27D-5A0E-4135-BA2C-7333BC37E565}" srcOrd="0" destOrd="0" presId="urn:microsoft.com/office/officeart/2005/8/layout/hierarchy6"/>
    <dgm:cxn modelId="{5C4BC17C-0ECC-445C-B790-C78DC5371876}" srcId="{4A0F0248-7944-4D0B-B4AA-D38C2B93A0E0}" destId="{95E46384-9F79-40C1-9274-375E8EB8C781}" srcOrd="1" destOrd="0" parTransId="{BBF44F9F-A9EC-4B5B-9CA8-9A344D83B26D}" sibTransId="{5744C6E5-BC64-498E-A9BC-58274B069625}"/>
    <dgm:cxn modelId="{54A26E4D-DAC5-4F41-9732-459C31EF7090}" type="presParOf" srcId="{7E2D9795-8624-4162-A67B-ED185647943B}" destId="{4CCB490F-60D4-4752-8E49-48085B2B20AD}" srcOrd="0" destOrd="0" presId="urn:microsoft.com/office/officeart/2005/8/layout/hierarchy6"/>
    <dgm:cxn modelId="{7F195A06-A2B7-48F7-A7BB-53857295D861}" type="presParOf" srcId="{4CCB490F-60D4-4752-8E49-48085B2B20AD}" destId="{04B007CD-67A8-47FB-B7C6-A754A27DC601}" srcOrd="0" destOrd="0" presId="urn:microsoft.com/office/officeart/2005/8/layout/hierarchy6"/>
    <dgm:cxn modelId="{4DD768F6-B527-4ED8-AD80-1566D75EFC6E}" type="presParOf" srcId="{4CCB490F-60D4-4752-8E49-48085B2B20AD}" destId="{66FDF4B5-34E9-4465-A280-E08F82577CCD}" srcOrd="1" destOrd="0" presId="urn:microsoft.com/office/officeart/2005/8/layout/hierarchy6"/>
    <dgm:cxn modelId="{7D7CD882-F268-46BE-80EB-0A995BC9E087}" type="presParOf" srcId="{66FDF4B5-34E9-4465-A280-E08F82577CCD}" destId="{2CB1417F-F6EA-488E-8570-BF8C7748E81B}" srcOrd="0" destOrd="0" presId="urn:microsoft.com/office/officeart/2005/8/layout/hierarchy6"/>
    <dgm:cxn modelId="{468BCCBB-166B-4D3C-9E2B-F9554D3FE9CA}" type="presParOf" srcId="{2CB1417F-F6EA-488E-8570-BF8C7748E81B}" destId="{2FD69C01-BA46-46F7-A8B5-8EB895B22B70}" srcOrd="0" destOrd="0" presId="urn:microsoft.com/office/officeart/2005/8/layout/hierarchy6"/>
    <dgm:cxn modelId="{C4D5D48F-F506-45C0-B20D-AD9FFF9FD178}" type="presParOf" srcId="{2CB1417F-F6EA-488E-8570-BF8C7748E81B}" destId="{FD3B8903-0D09-4DEE-8EED-D71823F08C01}" srcOrd="1" destOrd="0" presId="urn:microsoft.com/office/officeart/2005/8/layout/hierarchy6"/>
    <dgm:cxn modelId="{DDCF3F11-6002-4F0D-A1FE-3EE2E63AF397}" type="presParOf" srcId="{FD3B8903-0D09-4DEE-8EED-D71823F08C01}" destId="{23E79943-BD30-4BE4-9474-12464074E70C}" srcOrd="0" destOrd="0" presId="urn:microsoft.com/office/officeart/2005/8/layout/hierarchy6"/>
    <dgm:cxn modelId="{C6485182-6879-4E38-97C0-F8F966F3E225}" type="presParOf" srcId="{FD3B8903-0D09-4DEE-8EED-D71823F08C01}" destId="{FD6F613F-00FC-44E8-BD72-E1FBA2118CAD}" srcOrd="1" destOrd="0" presId="urn:microsoft.com/office/officeart/2005/8/layout/hierarchy6"/>
    <dgm:cxn modelId="{28BE207F-72EE-4A18-88E9-2DF200A07547}" type="presParOf" srcId="{FD6F613F-00FC-44E8-BD72-E1FBA2118CAD}" destId="{86E41633-3AFB-40C7-AA0A-B14D88CFE29D}" srcOrd="0" destOrd="0" presId="urn:microsoft.com/office/officeart/2005/8/layout/hierarchy6"/>
    <dgm:cxn modelId="{34888B9C-3CE0-4E72-B2B8-17F32D1DF16F}" type="presParOf" srcId="{FD6F613F-00FC-44E8-BD72-E1FBA2118CAD}" destId="{08A509DB-ED61-4B7C-BFCD-067745813667}" srcOrd="1" destOrd="0" presId="urn:microsoft.com/office/officeart/2005/8/layout/hierarchy6"/>
    <dgm:cxn modelId="{54768277-0A7E-4FBE-98F0-9779D3FB031F}" type="presParOf" srcId="{FD3B8903-0D09-4DEE-8EED-D71823F08C01}" destId="{9A4F47B7-593A-4D8F-A482-6FD162A7547E}" srcOrd="2" destOrd="0" presId="urn:microsoft.com/office/officeart/2005/8/layout/hierarchy6"/>
    <dgm:cxn modelId="{C1BBC948-2CE6-4550-8A1F-A9375B6D894A}" type="presParOf" srcId="{FD3B8903-0D09-4DEE-8EED-D71823F08C01}" destId="{2CAD3824-0CFE-4203-8267-B43235B42A4C}" srcOrd="3" destOrd="0" presId="urn:microsoft.com/office/officeart/2005/8/layout/hierarchy6"/>
    <dgm:cxn modelId="{A2907FE7-727C-4B44-A2D2-1B0CBA82A17E}" type="presParOf" srcId="{2CAD3824-0CFE-4203-8267-B43235B42A4C}" destId="{B6A0EB83-0CF3-4D62-9FAB-204ED5A6A127}" srcOrd="0" destOrd="0" presId="urn:microsoft.com/office/officeart/2005/8/layout/hierarchy6"/>
    <dgm:cxn modelId="{67E154F0-395E-40DC-87F9-443A08933D48}" type="presParOf" srcId="{2CAD3824-0CFE-4203-8267-B43235B42A4C}" destId="{7ACFCD0C-A271-4B11-9B67-64F277D115FF}" srcOrd="1" destOrd="0" presId="urn:microsoft.com/office/officeart/2005/8/layout/hierarchy6"/>
    <dgm:cxn modelId="{F7F8056A-6162-4EE1-AA8B-791F3B62BFF3}" type="presParOf" srcId="{FD3B8903-0D09-4DEE-8EED-D71823F08C01}" destId="{E03F003C-66FD-4840-9A8F-71436196702A}" srcOrd="4" destOrd="0" presId="urn:microsoft.com/office/officeart/2005/8/layout/hierarchy6"/>
    <dgm:cxn modelId="{98B95541-D29E-4E35-AB53-08774CAC31B7}" type="presParOf" srcId="{FD3B8903-0D09-4DEE-8EED-D71823F08C01}" destId="{E06218DB-E31C-47BC-A80A-1B0F6CE7CDE1}" srcOrd="5" destOrd="0" presId="urn:microsoft.com/office/officeart/2005/8/layout/hierarchy6"/>
    <dgm:cxn modelId="{D66AC685-FA5C-4F2B-BE28-D4638AFA2942}" type="presParOf" srcId="{E06218DB-E31C-47BC-A80A-1B0F6CE7CDE1}" destId="{AC28AF5A-D53D-4ACA-BE87-3FD2C18DEBD8}" srcOrd="0" destOrd="0" presId="urn:microsoft.com/office/officeart/2005/8/layout/hierarchy6"/>
    <dgm:cxn modelId="{25528DEE-B8CE-4801-A707-4B9C4C3FDA11}" type="presParOf" srcId="{E06218DB-E31C-47BC-A80A-1B0F6CE7CDE1}" destId="{FBBB20B2-8291-406C-A498-2F5A495236B0}" srcOrd="1" destOrd="0" presId="urn:microsoft.com/office/officeart/2005/8/layout/hierarchy6"/>
    <dgm:cxn modelId="{0F0F61F7-FE6E-4ABB-83CF-998FD1ABB984}" type="presParOf" srcId="{7E2D9795-8624-4162-A67B-ED185647943B}" destId="{44237EDE-9BC0-4ACD-8C8C-24344A52803A}" srcOrd="1" destOrd="0" presId="urn:microsoft.com/office/officeart/2005/8/layout/hierarchy6"/>
    <dgm:cxn modelId="{3531C2FA-40B3-4005-BD64-E96D942F9835}" type="presParOf" srcId="{44237EDE-9BC0-4ACD-8C8C-24344A52803A}" destId="{003FDF6C-CC4A-421A-A220-AA2A7D46148F}" srcOrd="0" destOrd="0" presId="urn:microsoft.com/office/officeart/2005/8/layout/hierarchy6"/>
    <dgm:cxn modelId="{80F4562D-A6AB-490E-827F-AA6FA174E244}" type="presParOf" srcId="{003FDF6C-CC4A-421A-A220-AA2A7D46148F}" destId="{FE43B27D-5A0E-4135-BA2C-7333BC37E565}" srcOrd="0" destOrd="0" presId="urn:microsoft.com/office/officeart/2005/8/layout/hierarchy6"/>
    <dgm:cxn modelId="{BFAC9EF3-15E5-4F62-B071-8998E6520B0E}" type="presParOf" srcId="{003FDF6C-CC4A-421A-A220-AA2A7D46148F}" destId="{A712B144-40E9-4416-B174-E9A7ED2514B5}" srcOrd="1" destOrd="0" presId="urn:microsoft.com/office/officeart/2005/8/layout/hierarchy6"/>
    <dgm:cxn modelId="{6A99F378-9B44-4521-A4BE-8B625AFBEBB9}" type="presParOf" srcId="{44237EDE-9BC0-4ACD-8C8C-24344A52803A}" destId="{9CC0F53D-137E-4D89-89B7-2D81D17609AF}" srcOrd="1" destOrd="0" presId="urn:microsoft.com/office/officeart/2005/8/layout/hierarchy6"/>
    <dgm:cxn modelId="{4BDD4958-98E7-41F8-9D21-5F7814DC4DC1}" type="presParOf" srcId="{9CC0F53D-137E-4D89-89B7-2D81D17609AF}" destId="{0809350C-B78B-44BB-992C-496E04AF6083}" srcOrd="0" destOrd="0" presId="urn:microsoft.com/office/officeart/2005/8/layout/hierarchy6"/>
    <dgm:cxn modelId="{BB939F94-BCFC-4DBF-933F-39649C7257F4}" type="presParOf" srcId="{44237EDE-9BC0-4ACD-8C8C-24344A52803A}" destId="{CD062B17-E65C-43A7-83F5-F4CE1D44B23B}" srcOrd="2" destOrd="0" presId="urn:microsoft.com/office/officeart/2005/8/layout/hierarchy6"/>
    <dgm:cxn modelId="{5840531E-4AC3-4360-9C7C-D896FC5D9139}" type="presParOf" srcId="{CD062B17-E65C-43A7-83F5-F4CE1D44B23B}" destId="{32F60361-5621-4A33-865C-9ED0E8AAD1F0}" srcOrd="0" destOrd="0" presId="urn:microsoft.com/office/officeart/2005/8/layout/hierarchy6"/>
    <dgm:cxn modelId="{646FA395-6461-4F87-B889-3929F4FD6CC4}" type="presParOf" srcId="{CD062B17-E65C-43A7-83F5-F4CE1D44B23B}" destId="{CDD11409-9ED7-4015-8F08-D00E7E912629}" srcOrd="1" destOrd="0" presId="urn:microsoft.com/office/officeart/2005/8/layout/hierarchy6"/>
    <dgm:cxn modelId="{38E3792C-7172-4518-AC5B-AEED2312EBF3}" type="presParOf" srcId="{44237EDE-9BC0-4ACD-8C8C-24344A52803A}" destId="{38230FE6-63C3-43B8-A8CC-6CDF96E0421C}" srcOrd="3" destOrd="0" presId="urn:microsoft.com/office/officeart/2005/8/layout/hierarchy6"/>
    <dgm:cxn modelId="{53C41E61-663E-4A11-911C-00BB5F23C0A4}" type="presParOf" srcId="{38230FE6-63C3-43B8-A8CC-6CDF96E0421C}" destId="{6AF7C6C0-D8AE-4B08-8540-B81AE4F84960}" srcOrd="0" destOrd="0" presId="urn:microsoft.com/office/officeart/2005/8/layout/hierarchy6"/>
    <dgm:cxn modelId="{24F87026-5225-4379-BCA1-195C50390A7A}" type="presParOf" srcId="{44237EDE-9BC0-4ACD-8C8C-24344A52803A}" destId="{02CB9673-093B-4BF5-9323-9B07B12FFC5D}" srcOrd="4" destOrd="0" presId="urn:microsoft.com/office/officeart/2005/8/layout/hierarchy6"/>
    <dgm:cxn modelId="{1EAAE0F7-923E-44DF-8167-C9B46B432E7F}" type="presParOf" srcId="{02CB9673-093B-4BF5-9323-9B07B12FFC5D}" destId="{C2D985E8-90A5-4671-B66D-375EC0059DD1}" srcOrd="0" destOrd="0" presId="urn:microsoft.com/office/officeart/2005/8/layout/hierarchy6"/>
    <dgm:cxn modelId="{E4FD6764-31E8-45AC-8E3C-6B22CAFD1288}" type="presParOf" srcId="{02CB9673-093B-4BF5-9323-9B07B12FFC5D}" destId="{ED947F35-E0D7-4A3A-B0B5-B7B051DA148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985E8-90A5-4671-B66D-375EC0059DD1}">
      <dsp:nvSpPr>
        <dsp:cNvPr id="0" name=""/>
        <dsp:cNvSpPr/>
      </dsp:nvSpPr>
      <dsp:spPr>
        <a:xfrm>
          <a:off x="0" y="3476385"/>
          <a:ext cx="8783790" cy="132614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smtClean="0"/>
            <a:t>Komu dedykowany jest nabór</a:t>
          </a:r>
          <a:endParaRPr kumimoji="0" lang="pl-PL" sz="2300" b="1" i="0" u="none" strike="noStrike" kern="1200" cap="none" spc="0" normalizeH="0" baseline="0" noProof="0" dirty="0">
            <a:ln>
              <a:noFill/>
            </a:ln>
            <a:solidFill>
              <a:srgbClr val="002073"/>
            </a:solidFill>
            <a:effectLst/>
            <a:uLnTx/>
            <a:uFillTx/>
            <a:latin typeface="Calibri" panose="020F0502020204030204"/>
          </a:endParaRPr>
        </a:p>
      </dsp:txBody>
      <dsp:txXfrm>
        <a:off x="0" y="3476385"/>
        <a:ext cx="2635137" cy="1326146"/>
      </dsp:txXfrm>
    </dsp:sp>
    <dsp:sp modelId="{32F60361-5621-4A33-865C-9ED0E8AAD1F0}">
      <dsp:nvSpPr>
        <dsp:cNvPr id="0" name=""/>
        <dsp:cNvSpPr/>
      </dsp:nvSpPr>
      <dsp:spPr>
        <a:xfrm>
          <a:off x="0" y="1929214"/>
          <a:ext cx="8783790" cy="132614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Partner (fakultatywnie)</a:t>
          </a:r>
        </a:p>
      </dsp:txBody>
      <dsp:txXfrm>
        <a:off x="0" y="1929214"/>
        <a:ext cx="2635137" cy="1326146"/>
      </dsp:txXfrm>
    </dsp:sp>
    <dsp:sp modelId="{FE43B27D-5A0E-4135-BA2C-7333BC37E565}">
      <dsp:nvSpPr>
        <dsp:cNvPr id="0" name=""/>
        <dsp:cNvSpPr/>
      </dsp:nvSpPr>
      <dsp:spPr>
        <a:xfrm>
          <a:off x="0" y="371646"/>
          <a:ext cx="8783790" cy="132614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Wnioskodawca</a:t>
          </a:r>
        </a:p>
      </dsp:txBody>
      <dsp:txXfrm>
        <a:off x="0" y="371646"/>
        <a:ext cx="2635137" cy="1326146"/>
      </dsp:txXfrm>
    </dsp:sp>
    <dsp:sp modelId="{2FD69C01-BA46-46F7-A8B5-8EB895B22B70}">
      <dsp:nvSpPr>
        <dsp:cNvPr id="0" name=""/>
        <dsp:cNvSpPr/>
      </dsp:nvSpPr>
      <dsp:spPr>
        <a:xfrm>
          <a:off x="4792784" y="492556"/>
          <a:ext cx="1657683" cy="11051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>
              <a:solidFill>
                <a:schemeClr val="tx1"/>
              </a:solidFill>
            </a:rPr>
            <a:t>organizator rodzinnej pieczy zastępczej z terenu województwa śląskiego (powiat)</a:t>
          </a:r>
        </a:p>
      </dsp:txBody>
      <dsp:txXfrm>
        <a:off x="4825152" y="524924"/>
        <a:ext cx="1592947" cy="1040386"/>
      </dsp:txXfrm>
    </dsp:sp>
    <dsp:sp modelId="{23E79943-BD30-4BE4-9474-12464074E70C}">
      <dsp:nvSpPr>
        <dsp:cNvPr id="0" name=""/>
        <dsp:cNvSpPr/>
      </dsp:nvSpPr>
      <dsp:spPr>
        <a:xfrm>
          <a:off x="3466637" y="1597678"/>
          <a:ext cx="2154987" cy="442048"/>
        </a:xfrm>
        <a:custGeom>
          <a:avLst/>
          <a:gdLst/>
          <a:ahLst/>
          <a:cxnLst/>
          <a:rect l="0" t="0" r="0" b="0"/>
          <a:pathLst>
            <a:path>
              <a:moveTo>
                <a:pt x="2154987" y="0"/>
              </a:moveTo>
              <a:lnTo>
                <a:pt x="2154987" y="221024"/>
              </a:lnTo>
              <a:lnTo>
                <a:pt x="0" y="221024"/>
              </a:lnTo>
              <a:lnTo>
                <a:pt x="0" y="442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41633-3AFB-40C7-AA0A-B14D88CFE29D}">
      <dsp:nvSpPr>
        <dsp:cNvPr id="0" name=""/>
        <dsp:cNvSpPr/>
      </dsp:nvSpPr>
      <dsp:spPr>
        <a:xfrm>
          <a:off x="2637796" y="2039726"/>
          <a:ext cx="1657683" cy="1105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>
              <a:solidFill>
                <a:schemeClr val="tx1"/>
              </a:solidFill>
            </a:rPr>
            <a:t>Gminy z terenu powiatu </a:t>
          </a:r>
        </a:p>
      </dsp:txBody>
      <dsp:txXfrm>
        <a:off x="2670164" y="2072094"/>
        <a:ext cx="1592947" cy="1040386"/>
      </dsp:txXfrm>
    </dsp:sp>
    <dsp:sp modelId="{9A4F47B7-593A-4D8F-A482-6FD162A7547E}">
      <dsp:nvSpPr>
        <dsp:cNvPr id="0" name=""/>
        <dsp:cNvSpPr/>
      </dsp:nvSpPr>
      <dsp:spPr>
        <a:xfrm>
          <a:off x="5575905" y="1597678"/>
          <a:ext cx="91440" cy="442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0EB83-0CF3-4D62-9FAB-204ED5A6A127}">
      <dsp:nvSpPr>
        <dsp:cNvPr id="0" name=""/>
        <dsp:cNvSpPr/>
      </dsp:nvSpPr>
      <dsp:spPr>
        <a:xfrm>
          <a:off x="4792784" y="2039726"/>
          <a:ext cx="1657683" cy="1105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>
              <a:solidFill>
                <a:schemeClr val="tx1"/>
              </a:solidFill>
            </a:rPr>
            <a:t>NGO działające na rzecz pieczy zastępczej</a:t>
          </a:r>
        </a:p>
      </dsp:txBody>
      <dsp:txXfrm>
        <a:off x="4825152" y="2072094"/>
        <a:ext cx="1592947" cy="1040386"/>
      </dsp:txXfrm>
    </dsp:sp>
    <dsp:sp modelId="{E03F003C-66FD-4840-9A8F-71436196702A}">
      <dsp:nvSpPr>
        <dsp:cNvPr id="0" name=""/>
        <dsp:cNvSpPr/>
      </dsp:nvSpPr>
      <dsp:spPr>
        <a:xfrm>
          <a:off x="5621625" y="1597678"/>
          <a:ext cx="2154987" cy="442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24"/>
              </a:lnTo>
              <a:lnTo>
                <a:pt x="2154987" y="221024"/>
              </a:lnTo>
              <a:lnTo>
                <a:pt x="2154987" y="442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8AF5A-D53D-4ACA-BE87-3FD2C18DEBD8}">
      <dsp:nvSpPr>
        <dsp:cNvPr id="0" name=""/>
        <dsp:cNvSpPr/>
      </dsp:nvSpPr>
      <dsp:spPr>
        <a:xfrm>
          <a:off x="6947772" y="2039726"/>
          <a:ext cx="1657683" cy="1105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>
              <a:solidFill>
                <a:schemeClr val="tx1"/>
              </a:solidFill>
            </a:rPr>
            <a:t>Inny podmiot (spełniający wymogi partnerstwa)</a:t>
          </a:r>
        </a:p>
      </dsp:txBody>
      <dsp:txXfrm>
        <a:off x="6980140" y="2072094"/>
        <a:ext cx="1592947" cy="1040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2024-06-20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33488"/>
            <a:ext cx="47101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852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026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74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536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6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954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418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60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760" y="2411685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5265" y="2724045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800"/>
            </a:lvl1pPr>
          </a:lstStyle>
          <a:p>
            <a:r>
              <a:rPr lang="pl-PL" dirty="0"/>
              <a:t>Ustawa wdrożeniowa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265" y="3569363"/>
            <a:ext cx="7920037" cy="639782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Proces opiniowania i zatwierdzania dokumentu przez IZ:</a:t>
            </a:r>
          </a:p>
          <a:p>
            <a:r>
              <a:rPr lang="pl-PL" dirty="0"/>
              <a:t>- Ustawa wdrożeniowa – art. 34. ust.6 pkt. 2 </a:t>
            </a:r>
          </a:p>
          <a:p>
            <a:r>
              <a:rPr lang="pl-PL" dirty="0"/>
              <a:t>- Zasady realizacji instrumentów terytorialnych w Polsce w perspektywie finansowej UE na lata 2021-2027 - 3.1. Przygotowanie strategii i jej zatwierdzenie</a:t>
            </a:r>
          </a:p>
          <a:p>
            <a:r>
              <a:rPr lang="pl-PL" dirty="0"/>
              <a:t>- Wytyczne dotyczące wyboru projektów na lata 2021-2027 - Rozdział 12. Dodatkowe warunki wyboru projektów w ramach ZIT i IIT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2024-06-20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66599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 dirty="0"/>
              <a:t>Wymagania IZ wobec ZIT (Zasady realizacji instrumentów terytorialnych)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Umowa Partnerstwa wskazuje, że programy regionalne powinny zawierać informacje dotyczące realizacji ZIT, w tym w szczególności:</a:t>
            </a:r>
          </a:p>
          <a:p>
            <a:r>
              <a:rPr lang="pl-PL" dirty="0"/>
              <a:t> przewidywany obszar/obszary realizacji ZIT, oparty na delimitacji MOF w SRW;</a:t>
            </a:r>
          </a:p>
          <a:p>
            <a:r>
              <a:rPr lang="pl-PL" dirty="0"/>
              <a:t> indykatywną wartość środków funduszy (EFRR, EFS+) w ramach wskazanych</a:t>
            </a:r>
          </a:p>
          <a:p>
            <a:r>
              <a:rPr lang="pl-PL" dirty="0"/>
              <a:t>priorytetów programu przyporządkowanych do celów polityki i celów szczegółowych;</a:t>
            </a:r>
          </a:p>
          <a:p>
            <a:r>
              <a:rPr lang="pl-PL" dirty="0"/>
              <a:t> zadania Związku ZIT.</a:t>
            </a:r>
          </a:p>
          <a:p>
            <a:endParaRPr lang="pl-PL" dirty="0"/>
          </a:p>
          <a:p>
            <a:r>
              <a:rPr lang="pl-PL" dirty="0"/>
              <a:t>W celu usprawnienia monitorowania realizacji ZIT niezbędne jest zapewnienie przez </a:t>
            </a:r>
            <a:r>
              <a:rPr lang="pl-PL" dirty="0" err="1"/>
              <a:t>IZwłaściwego</a:t>
            </a:r>
            <a:r>
              <a:rPr lang="pl-PL" dirty="0"/>
              <a:t> oznaczenia ZIT w programie, </a:t>
            </a:r>
            <a:r>
              <a:rPr lang="pl-PL" dirty="0" err="1"/>
              <a:t>SzOP</a:t>
            </a:r>
            <a:r>
              <a:rPr lang="pl-PL" dirty="0"/>
              <a:t> oraz w projektach.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2024-06-20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593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2024-06-20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60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2024-06-20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06" y="2859208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800"/>
            </a:lvl1pPr>
          </a:lstStyle>
          <a:p>
            <a:r>
              <a:rPr lang="pl-PL" dirty="0"/>
              <a:t>Ustawa wdrożeniowa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343" y="4027944"/>
            <a:ext cx="7920037" cy="1080000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24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…pozytywne zaopiniowanie przez właściwą instytucję zarządzającą programem w terminie 60 dni od dnia otrzymania – w zakresie możliwości finansowania strategii ZIT w ramach tego programu;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2024-06-20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51742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/>
              <a:t>2023-03-02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8952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/>
              <a:t>2023-03-02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982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/>
              <a:t>2023-03-02</a:t>
            </a:r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706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51" y="4500561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sadsadaedytować</a:t>
            </a:r>
            <a:r>
              <a:rPr lang="pl-PL" dirty="0"/>
              <a:t>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65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7053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9998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6183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750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451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272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06" y="2859208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400" i="1"/>
            </a:lvl1pPr>
          </a:lstStyle>
          <a:p>
            <a:r>
              <a:rPr lang="pl-PL" dirty="0"/>
              <a:t>Zasady realizacji instrumentów terytorialnych w Polsce</a:t>
            </a:r>
            <a:br>
              <a:rPr lang="pl-PL" dirty="0"/>
            </a:br>
            <a:r>
              <a:rPr lang="pl-PL" dirty="0"/>
              <a:t>w perspektywie finansowej UE na lata 2021-2027</a:t>
            </a:r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9324" y="5433214"/>
            <a:ext cx="10411678" cy="20997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343" y="4421661"/>
            <a:ext cx="7920037" cy="639782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20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Schemat procesu przygotowania i przyjęcia strategii ZIT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2024-06-20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1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760" y="2411685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5265" y="2724045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800"/>
            </a:lvl1pPr>
          </a:lstStyle>
          <a:p>
            <a:r>
              <a:rPr lang="pl-PL" dirty="0"/>
              <a:t>Ustawa wdrożeniowa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265" y="3569363"/>
            <a:ext cx="7920037" cy="639782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Proces opiniowania i zatwierdzania dokumentu przez IZ:</a:t>
            </a:r>
          </a:p>
          <a:p>
            <a:r>
              <a:rPr lang="pl-PL" dirty="0"/>
              <a:t>- Ustawa wdrożeniowa – art. 34. ust.6 pkt. 2 </a:t>
            </a:r>
          </a:p>
          <a:p>
            <a:r>
              <a:rPr lang="pl-PL" dirty="0"/>
              <a:t>- Zasady realizacji instrumentów terytorialnych w Polsce w perspektywie finansowej UE na lata 2021-2027 - 3.1. Przygotowanie strategii i jej zatwierdzenie</a:t>
            </a:r>
          </a:p>
          <a:p>
            <a:r>
              <a:rPr lang="pl-PL" dirty="0"/>
              <a:t>- Wytyczne dotyczące wyboru projektów na lata 2021-2027 - Rozdział 12. Dodatkowe warunki wyboru projektów w ramach ZIT i IIT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50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06" y="2859208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800"/>
            </a:lvl1pPr>
          </a:lstStyle>
          <a:p>
            <a:r>
              <a:rPr lang="pl-PL" dirty="0"/>
              <a:t>Ustawa wdrożeniowa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343" y="4027944"/>
            <a:ext cx="7920037" cy="1080000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24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…pozytywne zaopiniowanie przez właściwą instytucję zarządzającą programem w terminie 60 dni od dnia otrzymania – w zakresie możliwości finansowania strategii ZIT w ramach tego programu;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88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06" y="2859208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400" i="1"/>
            </a:lvl1pPr>
          </a:lstStyle>
          <a:p>
            <a:r>
              <a:rPr lang="pl-PL" dirty="0"/>
              <a:t>Zasady realizacji instrumentów terytorialnych w Polsce</a:t>
            </a:r>
            <a:br>
              <a:rPr lang="pl-PL" dirty="0"/>
            </a:br>
            <a:r>
              <a:rPr lang="pl-PL" dirty="0"/>
              <a:t>w perspektywie finansowej UE na lata 2021-2027</a:t>
            </a:r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9324" y="5433214"/>
            <a:ext cx="10411678" cy="20997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343" y="4421661"/>
            <a:ext cx="7920037" cy="639782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20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Schemat procesu przygotowania i przyjęcia strategii ZIT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16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84" y="2777265"/>
            <a:ext cx="7920115" cy="453395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400" i="1"/>
            </a:lvl1pPr>
          </a:lstStyle>
          <a:p>
            <a:r>
              <a:rPr lang="pl-PL" dirty="0"/>
              <a:t>Zasady realizacji instrumentów terytorialnych 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1450" y="3584076"/>
            <a:ext cx="8073771" cy="1080000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16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Opinia w zakresie możliwości finansowania strategii w ramach programu regionalnego przyjmuje formę uchwały zarządu województwa, w której w sposób jednoznaczny wskazane zostanie potwierdzenie możliwości finansowania strategii ze środków programu regionalnego oraz wymienione zostaną imiennie projekty wskazane na liście projektów, które właściwa IZ przewiduje do objęcia współfinansowaniem w ramach programu regionalnego.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29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6916" y="1806565"/>
            <a:ext cx="911939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5848" y="2701795"/>
            <a:ext cx="7920115" cy="718002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800" i="0" baseline="0"/>
            </a:lvl1pPr>
          </a:lstStyle>
          <a:p>
            <a:r>
              <a:rPr lang="pl-PL" dirty="0"/>
              <a:t>Dodatkowe warunki wyboru projektów w ramach ZIT i IIT </a:t>
            </a:r>
            <a:br>
              <a:rPr lang="pl-PL" dirty="0"/>
            </a:br>
            <a:r>
              <a:rPr lang="pl-PL" dirty="0"/>
              <a:t>(Wytyczne dotyczące wyboru projektów na lata 2021-2027)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1410" y="3964879"/>
            <a:ext cx="8783790" cy="1080000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1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1) Związek ZIT lub podmiot wdrażający IIT uczestniczy w wyborze do dofinansowania projektów wynikających z właściwych strategii poprzez umieszczenie w nich listy projektów.</a:t>
            </a:r>
          </a:p>
          <a:p>
            <a:r>
              <a:rPr lang="pl-PL" dirty="0"/>
              <a:t>2) Strategiami właściwymi dla Związku ZIT są strategie ZIT lub strategie rozwoju ponadlokalnego, które zgodnie z art. 34 ust. 9 ustawy pełnią funkcję strategii ZIT.</a:t>
            </a:r>
          </a:p>
          <a:p>
            <a:r>
              <a:rPr lang="pl-PL" dirty="0"/>
              <a:t>4) Lista projektów wybieranych w postępowaniach konkurencyjnych zawiera co najmniej zakresy projektów lub typy projektów.</a:t>
            </a:r>
          </a:p>
          <a:p>
            <a:r>
              <a:rPr lang="pl-PL" dirty="0"/>
              <a:t>5) Lista projektów wybieranych w postępowaniach niekonkurencyjnych zawiera co najmniej informacje o nazwie lub celu projektu oraz jego wnioskodawcy.</a:t>
            </a:r>
          </a:p>
          <a:p>
            <a:r>
              <a:rPr lang="pl-PL" dirty="0"/>
              <a:t>6) IZ może wskazać dodatkowy sposób uczestnictwa Związku ZIT lub podmiotu wdrażającego IIT w wyborze projektów do dofinansowania.</a:t>
            </a:r>
          </a:p>
          <a:p>
            <a:r>
              <a:rPr lang="pl-PL" dirty="0"/>
              <a:t>7) Pozytywna opinia właściwej IZ o właściwej strategii stanowi warunek przeprowadzenia postępowania dotyczącego projektów konkurencyjnych wskazanych na liście.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35025" y="2689650"/>
            <a:ext cx="911939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3757" y="2701795"/>
            <a:ext cx="8704637" cy="429970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600" baseline="0"/>
            </a:lvl1pPr>
          </a:lstStyle>
          <a:p>
            <a:r>
              <a:rPr lang="pl-PL" dirty="0"/>
              <a:t>Z pisma </a:t>
            </a:r>
            <a:r>
              <a:rPr lang="pl-PL" dirty="0" err="1"/>
              <a:t>MFiPR</a:t>
            </a:r>
            <a:r>
              <a:rPr lang="pl-PL" dirty="0"/>
              <a:t> z 23.11.2022r. dot. zasad opiniowania strategii ZIT przez ministra wynika: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0364" y="3245535"/>
            <a:ext cx="8783790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Wymagane przez ministerstwo dokumenty:</a:t>
            </a:r>
          </a:p>
          <a:p>
            <a:r>
              <a:rPr lang="pl-PL" dirty="0"/>
              <a:t>- Uchwała zarządu województwa dotyczącą pozytywnego zaopiniowania strategii ZIT przez instytucję zarządzającą programem regionalnym w zakresie możliwości jej finansowania w ramach właściwego programu regionalnego.</a:t>
            </a:r>
          </a:p>
          <a:p>
            <a:r>
              <a:rPr lang="pl-PL" dirty="0"/>
              <a:t>- Lista projektów w przypadku, o którym mowa w art. 34 ust. 10 ustawy wdrożeniowej.</a:t>
            </a:r>
          </a:p>
          <a:p>
            <a:r>
              <a:rPr lang="pl-PL" dirty="0"/>
              <a:t>Wartość dofinansowania projektów umieszczonych na liście projektów planowanych do sfinansowania w ramach programów krajowych powinna mieścić się w wartości uzgodnionej z instytucjami zarządzającymi programami krajowymi.</a:t>
            </a:r>
          </a:p>
          <a:p>
            <a:endParaRPr lang="pl-PL" dirty="0"/>
          </a:p>
          <a:p>
            <a:r>
              <a:rPr lang="pl-PL" dirty="0"/>
              <a:t>Jednocześnie, rekomendujemy również wszystkim IZ PR roboczy kontakt z Departamentem Programów Regionalnych </a:t>
            </a:r>
            <a:r>
              <a:rPr lang="pl-PL" dirty="0" err="1"/>
              <a:t>MFiPR</a:t>
            </a:r>
            <a:r>
              <a:rPr lang="pl-PL" dirty="0"/>
              <a:t> przed rozpoczęciem procedowania uchwały zarządu województwa dotyczącej pozytywnego zaopiniowania strategii ZIT w zakresie możliwości jej finansowania w ramach właściwego programu regionalnego, w celu uniknięcia rozbieżności w stanowiskach dotyczących szczegółowych zapisów strategii ZIT.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3757" y="2701795"/>
            <a:ext cx="8704637" cy="429970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800" baseline="0"/>
            </a:lvl1pPr>
          </a:lstStyle>
          <a:p>
            <a:r>
              <a:rPr lang="pl-PL" dirty="0"/>
              <a:t>Kompetencje/obowiązki IZ (Zasady realizacji instrumentów terytorialnych)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- Wybór projektów realizujących strategię ZIT dokonywany jest w ramach prac nad strategią, a następnie w ramach procedury przyjmowania strategii przez Związek ZIT oraz opiniowania strategii przez właściwą instytucję zarządzającą programem regionalnym;</a:t>
            </a:r>
          </a:p>
          <a:p>
            <a:r>
              <a:rPr lang="pl-PL" dirty="0"/>
              <a:t>Lista projektów stanowi integralną część strategii. W przypadku strategii rozwoju ponadlokalnego, decyzją strony samorządowej, lista projektów może stanowić odrębny dokument przyjęty uchwałą Związku ZIT.</a:t>
            </a:r>
          </a:p>
          <a:p>
            <a:r>
              <a:rPr lang="pl-PL" dirty="0"/>
              <a:t>- IZ programem regionalnym wydaje opinię w zakresie możliwości finansowania strategii i projektów ujętych w liście projektów w ramach programu regionalnego w terminie 60 dni (30 dni zgodność z SRW w przypadku strategii rozwoju ponadlokalnego). Opinia w zakresie możliwości finansowania strategii w ramach programu regionalnego przyjmuje formę uchwały zarządu województwa, w której w sposób jednoznaczny wskazane zostanie potwierdzenie możliwości finansowania strategii ze środków programu regionalnego oraz wymienione zostaną imiennie projekty wskazane na liście projektów, które właściwa IZ przewiduje do objęcia współfinansowaniem w ramach programu regionalnego.</a:t>
            </a:r>
          </a:p>
          <a:p>
            <a:r>
              <a:rPr lang="pl-PL" dirty="0"/>
              <a:t>- Wskaźniki rezultatu i produktu określone dla celów strategii, powinny być powiązane z realizacją właściwego programu regionalnego.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 dirty="0"/>
              <a:t>Lista projektów oraz wybór projektów do dofinansowania (Zasady realizacji instrumentów terytorialnych)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- ZIT współpracują z IZ w celu określenia projektów realizujących strategię, które będą wspierane w ramach danego programu. Projekty definiować należy jako przedsięwzięcia zmierzające do osiągnięcia założonego celu określonego wskaźnikami, z określonym początkiem i końcem realizacji, zgłoszone do objęcia albo objęte finansowaniem z funduszy UE w ramach danego programu.</a:t>
            </a:r>
          </a:p>
          <a:p>
            <a:r>
              <a:rPr lang="pl-PL" dirty="0"/>
              <a:t>- Udział Związku ZIT w wyborze projektów wynikających ze strategii ZIT.</a:t>
            </a:r>
          </a:p>
          <a:p>
            <a:r>
              <a:rPr lang="pl-PL" dirty="0"/>
              <a:t>- Warunek dołączenia do strategii listy projektów będzie można uznać za spełniony w przypadku wpisania do strategii uzgodnionych w ramach Związku ZIT zintegrowanych projektów.</a:t>
            </a:r>
          </a:p>
          <a:p>
            <a:r>
              <a:rPr lang="pl-PL" dirty="0"/>
              <a:t>- Wzór listy projektów, uwzględniający m. in. zakres niezbędnych informacji dotyczących projektów znajdujących się na liście, zostanie określony przez właściwą IZ.</a:t>
            </a:r>
          </a:p>
          <a:p>
            <a:r>
              <a:rPr lang="pl-PL" dirty="0"/>
              <a:t>- Podstawowym sposobem wyboru projektów współfinansowanych ze środków polityki spójności jest sposób konkurencyjny. Jednakże to właściwa IZ określi w programie sposób wyboru projektów w działaniach dedykowanych ZIT.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 dirty="0"/>
              <a:t>Współpraca IZ z ZIT (Zasady realizacji instrumentów terytorialnych)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IZ powinna przewidzieć inne sposoby zapewnienia udziału Związku ZIT w wyborze projektów do dofinansowania.</a:t>
            </a:r>
          </a:p>
          <a:p>
            <a:r>
              <a:rPr lang="pl-PL" dirty="0"/>
              <a:t>Związki ZIT mogą uczestniczyć w całokształcie działań mających wpływ na wybór projektów</a:t>
            </a:r>
          </a:p>
          <a:p>
            <a:r>
              <a:rPr lang="pl-PL" dirty="0"/>
              <a:t>do dofinansowania poprzez:</a:t>
            </a:r>
          </a:p>
          <a:p>
            <a:r>
              <a:rPr lang="pl-PL" dirty="0"/>
              <a:t>1) opiniowanie i przekazywanie uwag do programu regionalnego oraz udział w opracowaniu pozostałych dokumentów składających się na system realizacji programu regionalnego, w tym współpracę z IZ w zakresie przygotowania </a:t>
            </a:r>
            <a:r>
              <a:rPr lang="pl-PL" dirty="0" err="1"/>
              <a:t>SzOP</a:t>
            </a:r>
            <a:r>
              <a:rPr lang="pl-PL" dirty="0"/>
              <a:t> dla działań w ramach ZIT,</a:t>
            </a:r>
          </a:p>
          <a:p>
            <a:r>
              <a:rPr lang="pl-PL" dirty="0"/>
              <a:t>2) udział w pracach Komitetu Monitorującego na prawach członka,</a:t>
            </a:r>
          </a:p>
          <a:p>
            <a:r>
              <a:rPr lang="pl-PL" dirty="0"/>
              <a:t>3) tworzenie lub uzgadnianie regulaminów konkursów dla działań w ramach ZIT,</a:t>
            </a:r>
          </a:p>
          <a:p>
            <a:r>
              <a:rPr lang="pl-PL" dirty="0"/>
              <a:t>4) tworzenie, współtworzenie albo opiniowanie harmonogramów naborów dedykowanych ZIT,</a:t>
            </a:r>
          </a:p>
          <a:p>
            <a:r>
              <a:rPr lang="pl-PL" dirty="0"/>
              <a:t>5) udział w pracach komitetu oceny projektów.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66599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 dirty="0"/>
              <a:t>Wymagania IZ wobec ZIT (Zasady realizacji instrumentów terytorialnych)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Umowa Partnerstwa wskazuje, że programy regionalne powinny zawierać informacje dotyczące realizacji ZIT, w tym w szczególności:</a:t>
            </a:r>
          </a:p>
          <a:p>
            <a:r>
              <a:rPr lang="pl-PL" dirty="0"/>
              <a:t> przewidywany obszar/obszary realizacji ZIT, oparty na delimitacji MOF w SRW;</a:t>
            </a:r>
          </a:p>
          <a:p>
            <a:r>
              <a:rPr lang="pl-PL" dirty="0"/>
              <a:t> indykatywną wartość środków funduszy (EFRR, EFS+) w ramach wskazanych</a:t>
            </a:r>
          </a:p>
          <a:p>
            <a:r>
              <a:rPr lang="pl-PL" dirty="0"/>
              <a:t>priorytetów programu przyporządkowanych do celów polityki i celów szczegółowych;</a:t>
            </a:r>
          </a:p>
          <a:p>
            <a:r>
              <a:rPr lang="pl-PL" dirty="0"/>
              <a:t> zadania Związku ZIT.</a:t>
            </a:r>
          </a:p>
          <a:p>
            <a:endParaRPr lang="pl-PL" dirty="0"/>
          </a:p>
          <a:p>
            <a:r>
              <a:rPr lang="pl-PL" dirty="0"/>
              <a:t>W celu usprawnienia monitorowania realizacji ZIT niezbędne jest zapewnienie przez </a:t>
            </a:r>
            <a:r>
              <a:rPr lang="pl-PL" dirty="0" err="1"/>
              <a:t>IZwłaściwego</a:t>
            </a:r>
            <a:r>
              <a:rPr lang="pl-PL" dirty="0"/>
              <a:t> oznaczenia ZIT w programie, </a:t>
            </a:r>
            <a:r>
              <a:rPr lang="pl-PL" dirty="0" err="1"/>
              <a:t>SzOP</a:t>
            </a:r>
            <a:r>
              <a:rPr lang="pl-PL" dirty="0"/>
              <a:t> oraz w projektach.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9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84" y="2777265"/>
            <a:ext cx="7920115" cy="453395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400" i="1"/>
            </a:lvl1pPr>
          </a:lstStyle>
          <a:p>
            <a:r>
              <a:rPr lang="pl-PL" dirty="0"/>
              <a:t>Zasady realizacji instrumentów terytorialnych 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1450" y="3584076"/>
            <a:ext cx="8073771" cy="1080000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16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Opinia w zakresie możliwości finansowania strategii w ramach programu regionalnego przyjmuje formę uchwały zarządu województwa, w której w sposób jednoznaczny wskazane zostanie potwierdzenie możliwości finansowania strategii ze środków programu regionalnego oraz wymienione zostaną imiennie projekty wskazane na liście projektów, które właściwa IZ przewiduje do objęcia współfinansowaniem w ramach programu regionalnego.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2024-06-20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60590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18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25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44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09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8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30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6916" y="1806565"/>
            <a:ext cx="911939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5848" y="2701795"/>
            <a:ext cx="7920115" cy="718002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800" i="0" baseline="0"/>
            </a:lvl1pPr>
          </a:lstStyle>
          <a:p>
            <a:r>
              <a:rPr lang="pl-PL" dirty="0"/>
              <a:t>Dodatkowe warunki wyboru projektów w ramach ZIT i IIT </a:t>
            </a:r>
            <a:br>
              <a:rPr lang="pl-PL" dirty="0"/>
            </a:br>
            <a:r>
              <a:rPr lang="pl-PL" dirty="0"/>
              <a:t>(Wytyczne dotyczące wyboru projektów na lata 2021-2027)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1410" y="3964879"/>
            <a:ext cx="8783790" cy="1080000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1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1) Związek ZIT lub podmiot wdrażający IIT uczestniczy w wyborze do dofinansowania projektów wynikających z właściwych strategii poprzez umieszczenie w nich listy projektów.</a:t>
            </a:r>
          </a:p>
          <a:p>
            <a:r>
              <a:rPr lang="pl-PL" dirty="0"/>
              <a:t>2) Strategiami właściwymi dla Związku ZIT są strategie ZIT lub strategie rozwoju ponadlokalnego, które zgodnie z art. 34 ust. 9 ustawy pełnią funkcję strategii ZIT.</a:t>
            </a:r>
          </a:p>
          <a:p>
            <a:r>
              <a:rPr lang="pl-PL" dirty="0"/>
              <a:t>4) Lista projektów wybieranych w postępowaniach konkurencyjnych zawiera co najmniej zakresy projektów lub typy projektów.</a:t>
            </a:r>
          </a:p>
          <a:p>
            <a:r>
              <a:rPr lang="pl-PL" dirty="0"/>
              <a:t>5) Lista projektów wybieranych w postępowaniach niekonkurencyjnych zawiera co najmniej informacje o nazwie lub celu projektu oraz jego wnioskodawcy.</a:t>
            </a:r>
          </a:p>
          <a:p>
            <a:r>
              <a:rPr lang="pl-PL" dirty="0"/>
              <a:t>6) IZ może wskazać dodatkowy sposób uczestnictwa Związku ZIT lub podmiotu wdrażającego IIT w wyborze projektów do dofinansowania.</a:t>
            </a:r>
          </a:p>
          <a:p>
            <a:r>
              <a:rPr lang="pl-PL" dirty="0"/>
              <a:t>7) Pozytywna opinia właściwej IZ o właściwej strategii stanowi warunek przeprowadzenia postępowania dotyczącego projektów konkurencyjnych wskazanych na liście.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2024-06-20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35025" y="2689650"/>
            <a:ext cx="911939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3757" y="2701795"/>
            <a:ext cx="8704637" cy="429970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600" baseline="0"/>
            </a:lvl1pPr>
          </a:lstStyle>
          <a:p>
            <a:r>
              <a:rPr lang="pl-PL" dirty="0"/>
              <a:t>Z pisma </a:t>
            </a:r>
            <a:r>
              <a:rPr lang="pl-PL" dirty="0" err="1"/>
              <a:t>MFiPR</a:t>
            </a:r>
            <a:r>
              <a:rPr lang="pl-PL" dirty="0"/>
              <a:t> z 23.11.2022r. dot. zasad opiniowania strategii ZIT przez ministra wynika: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0364" y="3245535"/>
            <a:ext cx="8783790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Wymagane przez ministerstwo dokumenty:</a:t>
            </a:r>
          </a:p>
          <a:p>
            <a:r>
              <a:rPr lang="pl-PL" dirty="0"/>
              <a:t>- Uchwała zarządu województwa dotyczącą pozytywnego zaopiniowania strategii ZIT przez instytucję zarządzającą programem regionalnym w zakresie możliwości jej finansowania w ramach właściwego programu regionalnego.</a:t>
            </a:r>
          </a:p>
          <a:p>
            <a:r>
              <a:rPr lang="pl-PL" dirty="0"/>
              <a:t>- Lista projektów w przypadku, o którym mowa w art. 34 ust. 10 ustawy wdrożeniowej.</a:t>
            </a:r>
          </a:p>
          <a:p>
            <a:r>
              <a:rPr lang="pl-PL" dirty="0"/>
              <a:t>Wartość dofinansowania projektów umieszczonych na liście projektów planowanych do sfinansowania w ramach programów krajowych powinna mieścić się w wartości uzgodnionej z instytucjami zarządzającymi programami krajowymi.</a:t>
            </a:r>
          </a:p>
          <a:p>
            <a:endParaRPr lang="pl-PL" dirty="0"/>
          </a:p>
          <a:p>
            <a:r>
              <a:rPr lang="pl-PL" dirty="0"/>
              <a:t>Jednocześnie, rekomendujemy również wszystkim IZ PR roboczy kontakt z Departamentem Programów Regionalnych </a:t>
            </a:r>
            <a:r>
              <a:rPr lang="pl-PL" dirty="0" err="1"/>
              <a:t>MFiPR</a:t>
            </a:r>
            <a:r>
              <a:rPr lang="pl-PL" dirty="0"/>
              <a:t> przed rozpoczęciem procedowania uchwały zarządu województwa dotyczącej pozytywnego zaopiniowania strategii ZIT w zakresie możliwości jej finansowania w ramach właściwego programu regionalnego, w celu uniknięcia rozbieżności w stanowiskach dotyczących szczegółowych zapisów strategii ZIT.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2024-06-20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531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3757" y="2701795"/>
            <a:ext cx="8704637" cy="429970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800" baseline="0"/>
            </a:lvl1pPr>
          </a:lstStyle>
          <a:p>
            <a:r>
              <a:rPr lang="pl-PL" dirty="0"/>
              <a:t>Kompetencje/obowiązki IZ (Zasady realizacji instrumentów terytorialnych)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- Wybór projektów realizujących strategię ZIT dokonywany jest w ramach prac nad strategią, a następnie w ramach procedury przyjmowania strategii przez Związek ZIT oraz opiniowania strategii przez właściwą instytucję zarządzającą programem regionalnym;</a:t>
            </a:r>
          </a:p>
          <a:p>
            <a:r>
              <a:rPr lang="pl-PL" dirty="0"/>
              <a:t>Lista projektów stanowi integralną część strategii. W przypadku strategii rozwoju ponadlokalnego, decyzją strony samorządowej, lista projektów może stanowić odrębny dokument przyjęty uchwałą Związku ZIT.</a:t>
            </a:r>
          </a:p>
          <a:p>
            <a:r>
              <a:rPr lang="pl-PL" dirty="0"/>
              <a:t>- IZ programem regionalnym wydaje opinię w zakresie możliwości finansowania strategii i projektów ujętych w liście projektów w ramach programu regionalnego w terminie 60 dni (30 dni zgodność z SRW w przypadku strategii rozwoju ponadlokalnego). Opinia w zakresie możliwości finansowania strategii w ramach programu regionalnego przyjmuje formę uchwały zarządu województwa, w której w sposób jednoznaczny wskazane zostanie potwierdzenie możliwości finansowania strategii ze środków programu regionalnego oraz wymienione zostaną imiennie projekty wskazane na liście projektów, które właściwa IZ przewiduje do objęcia współfinansowaniem w ramach programu regionalnego.</a:t>
            </a:r>
          </a:p>
          <a:p>
            <a:r>
              <a:rPr lang="pl-PL" dirty="0"/>
              <a:t>- Wskaźniki rezultatu i produktu określone dla celów strategii, powinny być powiązane z realizacją właściwego programu regionalnego.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2024-06-20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80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 dirty="0"/>
              <a:t>Lista projektów oraz wybór projektów do dofinansowania (Zasady realizacji instrumentów terytorialnych)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- ZIT współpracują z IZ w celu określenia projektów realizujących strategię, które będą wspierane w ramach danego programu. Projekty definiować należy jako przedsięwzięcia zmierzające do osiągnięcia założonego celu określonego wskaźnikami, z określonym początkiem i końcem realizacji, zgłoszone do objęcia albo objęte finansowaniem z funduszy UE w ramach danego programu.</a:t>
            </a:r>
          </a:p>
          <a:p>
            <a:r>
              <a:rPr lang="pl-PL" dirty="0"/>
              <a:t>- Udział Związku ZIT w wyborze projektów wynikających ze strategii ZIT.</a:t>
            </a:r>
          </a:p>
          <a:p>
            <a:r>
              <a:rPr lang="pl-PL" dirty="0"/>
              <a:t>- Warunek dołączenia do strategii listy projektów będzie można uznać za spełniony w przypadku wpisania do strategii uzgodnionych w ramach Związku ZIT zintegrowanych projektów.</a:t>
            </a:r>
          </a:p>
          <a:p>
            <a:r>
              <a:rPr lang="pl-PL" dirty="0"/>
              <a:t>- Wzór listy projektów, uwzględniający m. in. zakres niezbędnych informacji dotyczących projektów znajdujących się na liście, zostanie określony przez właściwą IZ.</a:t>
            </a:r>
          </a:p>
          <a:p>
            <a:r>
              <a:rPr lang="pl-PL" dirty="0"/>
              <a:t>- Podstawowym sposobem wyboru projektów współfinansowanych ze środków polityki spójności jest sposób konkurencyjny. Jednakże to właściwa IZ określi w programie sposób wyboru projektów w działaniach dedykowanych ZIT.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2024-06-20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096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 dirty="0"/>
              <a:t>Współpraca IZ z ZIT (Zasady realizacji instrumentów terytorialnych)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IZ powinna przewidzieć inne sposoby zapewnienia udziału Związku ZIT w wyborze projektów do dofinansowania.</a:t>
            </a:r>
          </a:p>
          <a:p>
            <a:r>
              <a:rPr lang="pl-PL" dirty="0"/>
              <a:t>Związki ZIT mogą uczestniczyć w całokształcie działań mających wpływ na wybór projektów</a:t>
            </a:r>
          </a:p>
          <a:p>
            <a:r>
              <a:rPr lang="pl-PL" dirty="0"/>
              <a:t>do dofinansowania poprzez:</a:t>
            </a:r>
          </a:p>
          <a:p>
            <a:r>
              <a:rPr lang="pl-PL" dirty="0"/>
              <a:t>1) opiniowanie i przekazywanie uwag do programu regionalnego oraz udział w opracowaniu pozostałych dokumentów składających się na system realizacji programu regionalnego, w tym współpracę z IZ w zakresie przygotowania </a:t>
            </a:r>
            <a:r>
              <a:rPr lang="pl-PL" dirty="0" err="1"/>
              <a:t>SzOP</a:t>
            </a:r>
            <a:r>
              <a:rPr lang="pl-PL" dirty="0"/>
              <a:t> dla działań w ramach ZIT,</a:t>
            </a:r>
          </a:p>
          <a:p>
            <a:r>
              <a:rPr lang="pl-PL" dirty="0"/>
              <a:t>2) udział w pracach Komitetu Monitorującego na prawach członka,</a:t>
            </a:r>
          </a:p>
          <a:p>
            <a:r>
              <a:rPr lang="pl-PL" dirty="0"/>
              <a:t>3) tworzenie lub uzgadnianie regulaminów konkursów dla działań w ramach ZIT,</a:t>
            </a:r>
          </a:p>
          <a:p>
            <a:r>
              <a:rPr lang="pl-PL" dirty="0"/>
              <a:t>4) tworzenie, współtworzenie albo opiniowanie harmonogramów naborów dedykowanych ZIT,</a:t>
            </a:r>
          </a:p>
          <a:p>
            <a:r>
              <a:rPr lang="pl-PL" dirty="0"/>
              <a:t>5) udział w pracach komitetu oceny projektów.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2024-06-20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00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STRATEGIE ZIT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370" y="1979837"/>
            <a:ext cx="9937103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Proces opiniowania i zatwierdzania dokumentu przez IZ:</a:t>
            </a:r>
          </a:p>
          <a:p>
            <a:pPr lvl="0"/>
            <a:endParaRPr lang="pl-PL" dirty="0"/>
          </a:p>
          <a:p>
            <a:pPr lvl="1"/>
            <a:r>
              <a:rPr lang="pl-PL" dirty="0"/>
              <a:t>Ustawa wdrożeniowa – art. 34. ust.6 pkt. 2 </a:t>
            </a:r>
          </a:p>
          <a:p>
            <a:pPr lvl="1"/>
            <a:r>
              <a:rPr lang="pl-PL" dirty="0"/>
              <a:t>Zasady realizacji instrumentów terytorialnych w Polsce w perspektywie finansowej UE na lata 2021-2027 - 3.1. Przygotowanie strategii i jej zatwierdzenie</a:t>
            </a:r>
          </a:p>
          <a:p>
            <a:pPr lvl="1"/>
            <a:r>
              <a:rPr lang="pl-PL" dirty="0"/>
              <a:t>Wytyczne dotyczące wyboru projektów na lata 2021-2027 - Rozdział 12. Dodatkowe warunki wyboru projektów w ramach ZIT i IIT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9" r:id="rId2"/>
    <p:sldLayoutId id="2147483741" r:id="rId3"/>
    <p:sldLayoutId id="2147483742" r:id="rId4"/>
    <p:sldLayoutId id="2147483725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3" r:id="rId11"/>
    <p:sldLayoutId id="2147483720" r:id="rId12"/>
    <p:sldLayoutId id="2147483721" r:id="rId13"/>
    <p:sldLayoutId id="2147483710" r:id="rId14"/>
    <p:sldLayoutId id="2147483712" r:id="rId15"/>
    <p:sldLayoutId id="2147483726" r:id="rId16"/>
    <p:sldLayoutId id="2147483740" r:id="rId17"/>
    <p:sldLayoutId id="2147483723" r:id="rId18"/>
    <p:sldLayoutId id="2147483728" r:id="rId19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0" indent="0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None/>
        <a:defRPr sz="1800" b="1" kern="1200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21"/>
        </a:buBlip>
        <a:defRPr sz="1800" b="0" u="none" kern="1200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07943" indent="0" algn="l" defTabSz="1007943" rtl="0" eaLnBrk="1" latinLnBrk="0" hangingPunct="1">
        <a:lnSpc>
          <a:spcPts val="2400"/>
        </a:lnSpc>
        <a:spcBef>
          <a:spcPts val="551"/>
        </a:spcBef>
        <a:buFontTx/>
        <a:buNone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14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STRATEGIE ZIT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370" y="1979837"/>
            <a:ext cx="9937103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Proces opiniowania i zatwierdzania dokumentu przez IZ:</a:t>
            </a:r>
          </a:p>
          <a:p>
            <a:pPr lvl="0"/>
            <a:endParaRPr lang="pl-PL" dirty="0"/>
          </a:p>
          <a:p>
            <a:pPr lvl="1"/>
            <a:r>
              <a:rPr lang="pl-PL" dirty="0"/>
              <a:t>Ustawa wdrożeniowa – art. 34. ust.6 pkt. 2 </a:t>
            </a:r>
          </a:p>
          <a:p>
            <a:pPr lvl="1"/>
            <a:r>
              <a:rPr lang="pl-PL" dirty="0"/>
              <a:t>Zasady realizacji instrumentów terytorialnych w Polsce w perspektywie finansowej UE na lata 2021-2027 - 3.1. Przygotowanie strategii i jej zatwierdzenie</a:t>
            </a:r>
          </a:p>
          <a:p>
            <a:pPr lvl="1"/>
            <a:r>
              <a:rPr lang="pl-PL" dirty="0"/>
              <a:t>Wytyczne dotyczące wyboru projektów na lata 2021-2027 - Rozdział 12. Dodatkowe warunki wyboru projektów w ramach ZIT i IIT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3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hf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0" indent="0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None/>
        <a:defRPr sz="1800" b="1" kern="1200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21"/>
        </a:buBlip>
        <a:defRPr sz="1800" b="0" u="none" kern="1200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07943" indent="0" algn="l" defTabSz="1007943" rtl="0" eaLnBrk="1" latinLnBrk="0" hangingPunct="1">
        <a:lnSpc>
          <a:spcPts val="2400"/>
        </a:lnSpc>
        <a:spcBef>
          <a:spcPts val="551"/>
        </a:spcBef>
        <a:buFontTx/>
        <a:buNone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jdtoolkit.opened.ca/section-3-industry-partner-engagement-playbook/3-1-engagement-plan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unduszeue.slaskie.pl/lsi/nabor/175" TargetMode="Externa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nduszeeuropejskie.gov.pl/" TargetMode="Externa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a.michalik@slaskie.p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alicja.nowak@slaskie.pl" TargetMode="External"/><Relationship Id="rId4" Type="http://schemas.openxmlformats.org/officeDocument/2006/relationships/hyperlink" Target="mailto:malgorzata.przybyla@slaskie.p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hyperlink" Target="https://pcprdt.pl/duzo-milosci-dla-malego-serca-zostan-rodzina-zastepcza-2/" TargetMode="Externa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si.org.pl/jak-wspolpracuja-biblioteki-z-organizacjami-pozarzadowymi-i-co-dzieki-temu-zyskuja-mieszkancy-artykuly-i-infografika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undusze Europejskie dla Śląskiego &#10;Rzeczpospolita Polska &#10;Dofinansowane przez Unię Europejską &#10;Województwo Śląskie " title="Logotyp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1" y="6299200"/>
            <a:ext cx="9522371" cy="1006083"/>
          </a:xfrm>
          <a:prstGeom prst="rect">
            <a:avLst/>
          </a:prstGeom>
        </p:spPr>
      </p:pic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169442" y="2699717"/>
            <a:ext cx="8352928" cy="3456384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latin typeface="+mn-lt"/>
              </a:rPr>
              <a:t>Spotkanie informacyjne dotyczące naboru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FESL.07.07-IZ.01-133/24</a:t>
            </a:r>
            <a:r>
              <a:rPr lang="pl-PL" sz="2000" dirty="0">
                <a:latin typeface="+mn-lt"/>
              </a:rPr>
              <a:t/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PRIORYTET FESL.07 Fundusze Europejskie dla społeczeństwa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DZIAŁANIE 7.7 Wsparcie rodziny, dzieci i młodzieży oraz deinstytucjonalizacja pieczy zastępczej</a:t>
            </a:r>
            <a:br>
              <a:rPr lang="pl-PL" sz="2000" dirty="0">
                <a:latin typeface="+mn-lt"/>
              </a:rPr>
            </a:br>
            <a:r>
              <a:rPr lang="pl-PL" sz="1600" dirty="0">
                <a:latin typeface="+mn-lt"/>
              </a:rPr>
              <a:t/>
            </a:r>
            <a:br>
              <a:rPr lang="pl-PL" sz="1600" dirty="0">
                <a:latin typeface="+mn-lt"/>
              </a:rPr>
            </a:br>
            <a:r>
              <a:rPr lang="pl-PL" sz="1800" dirty="0">
                <a:latin typeface="+mn-lt"/>
              </a:rPr>
              <a:t>Katowice, 14 czerwca 2024 r.  </a:t>
            </a:r>
          </a:p>
        </p:txBody>
      </p:sp>
    </p:spTree>
    <p:extLst>
      <p:ext uri="{BB962C8B-B14F-4D97-AF65-F5344CB8AC3E}">
        <p14:creationId xmlns:p14="http://schemas.microsoft.com/office/powerpoint/2010/main" val="24470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D1173BCE-E7AD-49DF-8D45-A005FADEE68C}"/>
              </a:ext>
            </a:extLst>
          </p:cNvPr>
          <p:cNvSpPr/>
          <p:nvPr/>
        </p:nvSpPr>
        <p:spPr>
          <a:xfrm>
            <a:off x="2105546" y="5580037"/>
            <a:ext cx="6303870" cy="113775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W jednym projekcie można realizować oba typy, jednak typ 5 jest obowiązkowy</a:t>
            </a: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C0C41CCD-DCF8-4394-9BD3-4800E3A45AB7}"/>
              </a:ext>
            </a:extLst>
          </p:cNvPr>
          <p:cNvSpPr/>
          <p:nvPr/>
        </p:nvSpPr>
        <p:spPr>
          <a:xfrm>
            <a:off x="1021511" y="3600002"/>
            <a:ext cx="1244142" cy="966581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/>
              <a:t>TYP 5</a:t>
            </a:r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3F9F6A4D-EA05-4146-8DB6-539D6ED3B01B}"/>
              </a:ext>
            </a:extLst>
          </p:cNvPr>
          <p:cNvSpPr/>
          <p:nvPr/>
        </p:nvSpPr>
        <p:spPr>
          <a:xfrm>
            <a:off x="2498768" y="3600002"/>
            <a:ext cx="6120492" cy="1077562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err="1"/>
              <a:t>Deinstytucjonalizacja</a:t>
            </a:r>
            <a:r>
              <a:rPr lang="pl-PL" sz="2000" b="1" dirty="0"/>
              <a:t> pieczy zastępczej i wsparcie osób usamodzielnianych opuszczających pieczę zastępczą.</a:t>
            </a:r>
            <a:endParaRPr lang="pl-PL" sz="1600" dirty="0"/>
          </a:p>
        </p:txBody>
      </p:sp>
      <p:sp>
        <p:nvSpPr>
          <p:cNvPr id="28" name="Owal 27">
            <a:extLst>
              <a:ext uri="{FF2B5EF4-FFF2-40B4-BE49-F238E27FC236}">
                <a16:creationId xmlns:a16="http://schemas.microsoft.com/office/drawing/2014/main" id="{7F5D1675-2D37-4368-8C7E-2C90AF6139E3}"/>
              </a:ext>
            </a:extLst>
          </p:cNvPr>
          <p:cNvSpPr/>
          <p:nvPr/>
        </p:nvSpPr>
        <p:spPr>
          <a:xfrm>
            <a:off x="1021511" y="1907629"/>
            <a:ext cx="1244142" cy="966581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/>
              <a:t>TYP 4</a:t>
            </a:r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6A51CEF0-4097-4854-A77E-28F66F29523B}"/>
              </a:ext>
            </a:extLst>
          </p:cNvPr>
          <p:cNvSpPr/>
          <p:nvPr/>
        </p:nvSpPr>
        <p:spPr>
          <a:xfrm>
            <a:off x="2505585" y="1907629"/>
            <a:ext cx="6120491" cy="94705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Wsparcie dzieci i młodzieży przebywającej w instytucjach całodobowych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09FEDDF-9FA7-4F2D-B10F-BDA697083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4F7C789A-53DE-4A89-A40E-8212E7C13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93" y="593025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Typy projektów</a:t>
            </a:r>
          </a:p>
        </p:txBody>
      </p:sp>
    </p:spTree>
    <p:extLst>
      <p:ext uri="{BB962C8B-B14F-4D97-AF65-F5344CB8AC3E}">
        <p14:creationId xmlns:p14="http://schemas.microsoft.com/office/powerpoint/2010/main" val="18253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Deinstytucjonalizacja pieczy zastępczej i wsparcie osób usamodzielnianych opuszczających pieczę zastępczą (1 z 3)" title="TYP 5"/>
          <p:cNvSpPr>
            <a:spLocks noGrp="1"/>
          </p:cNvSpPr>
          <p:nvPr>
            <p:ph type="title"/>
          </p:nvPr>
        </p:nvSpPr>
        <p:spPr>
          <a:xfrm>
            <a:off x="593378" y="315019"/>
            <a:ext cx="9649071" cy="137658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TYP 5 - </a:t>
            </a:r>
            <a:r>
              <a:rPr lang="pl-PL" dirty="0" err="1"/>
              <a:t>Deinstytucjonalizacja</a:t>
            </a:r>
            <a:r>
              <a:rPr lang="pl-PL" dirty="0"/>
              <a:t> pieczy zastępczej i wsparcie osób usamodzielnianych opuszczających pieczę zastępczą (1 z 3)</a:t>
            </a:r>
          </a:p>
        </p:txBody>
      </p:sp>
      <p:grpSp>
        <p:nvGrpSpPr>
          <p:cNvPr id="3" name="Grupa 2" descr=" Deinstytucjonalizacja pieczy zastępczej i wsparcie osób usamodzielnianych opuszczających pieczę zastępczą (1 z 3)" title="TYP 5 ">
            <a:extLst>
              <a:ext uri="{FF2B5EF4-FFF2-40B4-BE49-F238E27FC236}">
                <a16:creationId xmlns:a16="http://schemas.microsoft.com/office/drawing/2014/main" id="{4F960D06-901B-4C08-A064-6FEC5CB49083}"/>
              </a:ext>
            </a:extLst>
          </p:cNvPr>
          <p:cNvGrpSpPr/>
          <p:nvPr/>
        </p:nvGrpSpPr>
        <p:grpSpPr>
          <a:xfrm>
            <a:off x="593378" y="1979637"/>
            <a:ext cx="9791854" cy="5220200"/>
            <a:chOff x="561331" y="1014689"/>
            <a:chExt cx="9791854" cy="3527063"/>
          </a:xfrm>
        </p:grpSpPr>
        <p:sp>
          <p:nvSpPr>
            <p:cNvPr id="20" name="Prostokąt: zaokrąglone rogi 8">
              <a:extLst>
                <a:ext uri="{FF2B5EF4-FFF2-40B4-BE49-F238E27FC236}">
                  <a16:creationId xmlns:a16="http://schemas.microsoft.com/office/drawing/2014/main" id="{F7E7E886-117A-493F-A193-F0C313EB3BD1}"/>
                </a:ext>
              </a:extLst>
            </p:cNvPr>
            <p:cNvSpPr/>
            <p:nvPr/>
          </p:nvSpPr>
          <p:spPr>
            <a:xfrm>
              <a:off x="561331" y="1014689"/>
              <a:ext cx="2664296" cy="335703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>
                <a:defRPr/>
              </a:pPr>
              <a:endParaRPr lang="pl-PL" dirty="0">
                <a:solidFill>
                  <a:srgbClr val="A6D3FF">
                    <a:lumMod val="25000"/>
                  </a:srgbClr>
                </a:solidFill>
              </a:endParaRPr>
            </a:p>
            <a:p>
              <a:pPr lvl="0" algn="ctr">
                <a:defRPr/>
              </a:pPr>
              <a:r>
                <a:rPr lang="pl-PL" dirty="0">
                  <a:solidFill>
                    <a:srgbClr val="A6D3FF">
                      <a:lumMod val="25000"/>
                    </a:srgbClr>
                  </a:solidFill>
                </a:rPr>
                <a:t>rozwój rodzinnych form pieczy zastępczej i wsparcie rodzin zastępczych</a:t>
              </a: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A6D3FF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Prostokąt: zaokrąglone rogi 29" descr="&#10;&#10;">
              <a:extLst>
                <a:ext uri="{FF2B5EF4-FFF2-40B4-BE49-F238E27FC236}">
                  <a16:creationId xmlns:a16="http://schemas.microsoft.com/office/drawing/2014/main" id="{0667DCAF-AAC4-4BFC-1877-7634C822F1DA}"/>
                </a:ext>
              </a:extLst>
            </p:cNvPr>
            <p:cNvSpPr/>
            <p:nvPr/>
          </p:nvSpPr>
          <p:spPr>
            <a:xfrm>
              <a:off x="4481810" y="1014689"/>
              <a:ext cx="5871375" cy="35270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tworzenie rodzinnych form opieki zastępczej;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opieka </a:t>
              </a:r>
              <a:r>
                <a:rPr lang="pl-PL" sz="1600" dirty="0" err="1">
                  <a:solidFill>
                    <a:srgbClr val="A6D3FF">
                      <a:lumMod val="25000"/>
                    </a:srgbClr>
                  </a:solidFill>
                </a:rPr>
                <a:t>wytchnieniowa</a:t>
              </a: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poradnictwo specjalistyczne;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szkolenia dla kandydatów do pełnienia funkcji rodziny zastępczej oraz prowadzenia rodzinnego domu dziecka;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tematyczne szkolenia i kursy dla rodzin zastępczych i prowadzących rodzinne domy dziecka;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grupy wsparcia i samopomocowe;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zatrudnienie koordynatorów rodzinnej pieczy zastępczej;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działania informujące i promujące ideę rodzicielstwa zastępczego;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adaptacja mieszkań na potrzeby prowadzenia rodzinnych form pieczy;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działania na rzecz rozwoju rodzin zastępczych przyjmujących dzieci z niepełnosprawnością;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mediacje;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usługi wspierające rodzinę biologiczną w celu powrotu dziecka;</a:t>
              </a:r>
            </a:p>
          </p:txBody>
        </p:sp>
        <p:sp>
          <p:nvSpPr>
            <p:cNvPr id="19" name="Strzałka: w prawo 18">
              <a:extLst>
                <a:ext uri="{FF2B5EF4-FFF2-40B4-BE49-F238E27FC236}">
                  <a16:creationId xmlns:a16="http://schemas.microsoft.com/office/drawing/2014/main" id="{B93702E4-7E4F-6DB1-C0A0-92F8CCD32D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434945" y="2376964"/>
              <a:ext cx="879196" cy="498643"/>
            </a:xfrm>
            <a:prstGeom prst="rightArrow">
              <a:avLst/>
            </a:prstGeom>
            <a:solidFill>
              <a:srgbClr val="CC99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chemeClr val="tx1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756308-19A3-4DC5-830B-89E627519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8" name="Obraz 5" descr="Rodzina siedząca przy stole." title="Obrazek">
            <a:extLst>
              <a:ext uri="{FF2B5EF4-FFF2-40B4-BE49-F238E27FC236}">
                <a16:creationId xmlns:a16="http://schemas.microsoft.com/office/drawing/2014/main" id="{6F7060B7-412B-4B35-B2DB-C2203D5D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7" y="3982427"/>
            <a:ext cx="2189798" cy="14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13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3378" y="315019"/>
            <a:ext cx="9649071" cy="137658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TYP 5 - </a:t>
            </a:r>
            <a:r>
              <a:rPr lang="pl-PL" dirty="0" err="1"/>
              <a:t>Deinstytucjonalizacja</a:t>
            </a:r>
            <a:r>
              <a:rPr lang="pl-PL" dirty="0"/>
              <a:t> pieczy zastępczej i wsparcie osób usamodzielnianych opuszczających pieczę zastępczą (2 z 3)</a:t>
            </a:r>
          </a:p>
        </p:txBody>
      </p:sp>
      <p:grpSp>
        <p:nvGrpSpPr>
          <p:cNvPr id="3" name="Grupa 2" descr="diagnoza dzieci przebywających w pieczy i kwalifikujących się do pieczy;&#10;zatrudnienie specjalistów zgodnie z potrzebami;&#10;kontynuacja lub rozpoczęcie terapii;&#10;treningi wspierające prawidłowy rozwój;&#10;wsparcie edukacyjne; &#10;udział w wydarzeniach kulturalnych, społecznych, sportowych; &#10;nauka organizacji czasu wolnego; &#10;organizacja wypoczynku.&#10;" title="Wsparcie dzieci przebywających w pieczy ">
            <a:extLst>
              <a:ext uri="{FF2B5EF4-FFF2-40B4-BE49-F238E27FC236}">
                <a16:creationId xmlns:a16="http://schemas.microsoft.com/office/drawing/2014/main" id="{4F960D06-901B-4C08-A064-6FEC5CB49083}"/>
              </a:ext>
            </a:extLst>
          </p:cNvPr>
          <p:cNvGrpSpPr/>
          <p:nvPr/>
        </p:nvGrpSpPr>
        <p:grpSpPr>
          <a:xfrm>
            <a:off x="593378" y="1979637"/>
            <a:ext cx="9833503" cy="4896284"/>
            <a:chOff x="561331" y="1428318"/>
            <a:chExt cx="9833503" cy="2894578"/>
          </a:xfrm>
        </p:grpSpPr>
        <p:sp>
          <p:nvSpPr>
            <p:cNvPr id="20" name="Prostokąt: zaokrąglone rogi 8">
              <a:extLst>
                <a:ext uri="{FF2B5EF4-FFF2-40B4-BE49-F238E27FC236}">
                  <a16:creationId xmlns:a16="http://schemas.microsoft.com/office/drawing/2014/main" id="{F7E7E886-117A-493F-A193-F0C313EB3BD1}"/>
                </a:ext>
              </a:extLst>
            </p:cNvPr>
            <p:cNvSpPr/>
            <p:nvPr/>
          </p:nvSpPr>
          <p:spPr>
            <a:xfrm>
              <a:off x="561331" y="1598521"/>
              <a:ext cx="2664296" cy="259682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>
                <a:defRPr/>
              </a:pPr>
              <a:endParaRPr lang="pl-PL" dirty="0">
                <a:solidFill>
                  <a:srgbClr val="A6D3FF">
                    <a:lumMod val="25000"/>
                  </a:srgbClr>
                </a:solidFill>
              </a:endParaRPr>
            </a:p>
            <a:p>
              <a:pPr lvl="0" algn="ctr">
                <a:defRPr/>
              </a:pPr>
              <a:endParaRPr lang="pl-PL" dirty="0">
                <a:solidFill>
                  <a:srgbClr val="A6D3FF">
                    <a:lumMod val="25000"/>
                  </a:srgbClr>
                </a:solidFill>
              </a:endParaRPr>
            </a:p>
            <a:p>
              <a:pPr lvl="0" algn="ctr">
                <a:defRPr/>
              </a:pPr>
              <a:r>
                <a:rPr lang="pl-PL" dirty="0">
                  <a:solidFill>
                    <a:srgbClr val="A6D3FF">
                      <a:lumMod val="25000"/>
                    </a:srgbClr>
                  </a:solidFill>
                </a:rPr>
                <a:t>wsparcie dzieci przebywających w pieczy</a:t>
              </a: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A6D3FF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Prostokąt: zaokrąglone rogi 29" descr="&#10;&#10;">
              <a:extLst>
                <a:ext uri="{FF2B5EF4-FFF2-40B4-BE49-F238E27FC236}">
                  <a16:creationId xmlns:a16="http://schemas.microsoft.com/office/drawing/2014/main" id="{0667DCAF-AAC4-4BFC-1877-7634C822F1DA}"/>
                </a:ext>
              </a:extLst>
            </p:cNvPr>
            <p:cNvSpPr/>
            <p:nvPr/>
          </p:nvSpPr>
          <p:spPr>
            <a:xfrm>
              <a:off x="4523459" y="1428318"/>
              <a:ext cx="5871375" cy="289457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diagnoza dzieci przebywających w pieczy i kwalifikujących się do pieczy;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zatrudnienie specjalistów zgodnie z potrzebami;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kontynuacja lub rozpoczęcie terapii;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treningi wspierające prawidłowy rozwój;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wsparcie edukacyjne;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udział w wydarzeniach kulturalnych, społecznych, sportowych;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nauka organizacji czasu wolnego;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organizacja wypoczynku.</a:t>
              </a:r>
            </a:p>
          </p:txBody>
        </p:sp>
        <p:sp>
          <p:nvSpPr>
            <p:cNvPr id="19" name="Strzałka: w prawo 18">
              <a:extLst>
                <a:ext uri="{FF2B5EF4-FFF2-40B4-BE49-F238E27FC236}">
                  <a16:creationId xmlns:a16="http://schemas.microsoft.com/office/drawing/2014/main" id="{B93702E4-7E4F-6DB1-C0A0-92F8CCD32D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434945" y="2376964"/>
              <a:ext cx="879196" cy="498643"/>
            </a:xfrm>
            <a:prstGeom prst="rightArrow">
              <a:avLst/>
            </a:prstGeom>
            <a:solidFill>
              <a:srgbClr val="CC99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chemeClr val="tx1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756308-19A3-4DC5-830B-89E627519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12" name="Obraz 6" descr="Obrazek przedstawiający rodzica i dziecko." title="Obrazek">
            <a:extLst>
              <a:ext uri="{FF2B5EF4-FFF2-40B4-BE49-F238E27FC236}">
                <a16:creationId xmlns:a16="http://schemas.microsoft.com/office/drawing/2014/main" id="{389C3CEC-F7AF-4FA2-A639-8DE31A3E8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30" y="4499813"/>
            <a:ext cx="2266592" cy="150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98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3378" y="315019"/>
            <a:ext cx="9649071" cy="137658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TYP 5 - </a:t>
            </a:r>
            <a:r>
              <a:rPr lang="pl-PL" dirty="0" err="1"/>
              <a:t>Deinstytucjonalizacja</a:t>
            </a:r>
            <a:r>
              <a:rPr lang="pl-PL" dirty="0"/>
              <a:t> pieczy zastępczej i wsparcie osób usamodzielnianych opuszczających pieczę zastępczą (3 z 3)</a:t>
            </a:r>
          </a:p>
        </p:txBody>
      </p:sp>
      <p:grpSp>
        <p:nvGrpSpPr>
          <p:cNvPr id="3" name="Grupa 2" descr="mieszkania treningowe/wspomagane; &#10;tworzenie i realizacja efektywnych programów usamodzielnienia  wychowanków; &#10;wsparcie w procesie usamodzielnienia, np. warsztaty, treningi tematyczne, wsparcie psychologiczne, terapia uzależnień; &#10;budowanie kręgów wsparcia; &#10;monitoring usamodzielnienia; &#10;wsparcie opiekunów usamodzielnienia - szkolenia, superwizja, coaching, grupy wsparcia.&#10;" title="Usamodzielnianie wychowanków pieczy ">
            <a:extLst>
              <a:ext uri="{FF2B5EF4-FFF2-40B4-BE49-F238E27FC236}">
                <a16:creationId xmlns:a16="http://schemas.microsoft.com/office/drawing/2014/main" id="{4F960D06-901B-4C08-A064-6FEC5CB49083}"/>
              </a:ext>
            </a:extLst>
          </p:cNvPr>
          <p:cNvGrpSpPr/>
          <p:nvPr/>
        </p:nvGrpSpPr>
        <p:grpSpPr>
          <a:xfrm>
            <a:off x="593378" y="1979637"/>
            <a:ext cx="9833503" cy="4896284"/>
            <a:chOff x="561331" y="1428318"/>
            <a:chExt cx="9833503" cy="2894578"/>
          </a:xfrm>
        </p:grpSpPr>
        <p:sp>
          <p:nvSpPr>
            <p:cNvPr id="20" name="Prostokąt: zaokrąglone rogi 8">
              <a:extLst>
                <a:ext uri="{FF2B5EF4-FFF2-40B4-BE49-F238E27FC236}">
                  <a16:creationId xmlns:a16="http://schemas.microsoft.com/office/drawing/2014/main" id="{F7E7E886-117A-493F-A193-F0C313EB3BD1}"/>
                </a:ext>
              </a:extLst>
            </p:cNvPr>
            <p:cNvSpPr/>
            <p:nvPr/>
          </p:nvSpPr>
          <p:spPr>
            <a:xfrm>
              <a:off x="561331" y="1598521"/>
              <a:ext cx="2664296" cy="259682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>
                <a:defRPr/>
              </a:pPr>
              <a:endParaRPr lang="pl-PL" dirty="0">
                <a:solidFill>
                  <a:srgbClr val="A6D3FF">
                    <a:lumMod val="25000"/>
                  </a:srgbClr>
                </a:solidFill>
              </a:endParaRPr>
            </a:p>
            <a:p>
              <a:pPr lvl="0" algn="ctr">
                <a:defRPr/>
              </a:pPr>
              <a:endParaRPr lang="pl-PL" dirty="0">
                <a:solidFill>
                  <a:srgbClr val="A6D3FF">
                    <a:lumMod val="25000"/>
                  </a:srgbClr>
                </a:solidFill>
              </a:endParaRPr>
            </a:p>
            <a:p>
              <a:pPr lvl="0" algn="ctr">
                <a:defRPr/>
              </a:pPr>
              <a:r>
                <a:rPr lang="pl-PL" dirty="0">
                  <a:solidFill>
                    <a:srgbClr val="A6D3FF">
                      <a:lumMod val="25000"/>
                    </a:srgbClr>
                  </a:solidFill>
                </a:rPr>
                <a:t>usamodzielnianie wychowanków pieczy zastępczej</a:t>
              </a: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A6D3FF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Prostokąt: zaokrąglone rogi 29" descr="&#10;&#10;">
              <a:extLst>
                <a:ext uri="{FF2B5EF4-FFF2-40B4-BE49-F238E27FC236}">
                  <a16:creationId xmlns:a16="http://schemas.microsoft.com/office/drawing/2014/main" id="{0667DCAF-AAC4-4BFC-1877-7634C822F1DA}"/>
                </a:ext>
              </a:extLst>
            </p:cNvPr>
            <p:cNvSpPr/>
            <p:nvPr/>
          </p:nvSpPr>
          <p:spPr>
            <a:xfrm>
              <a:off x="4523459" y="1428318"/>
              <a:ext cx="5871375" cy="289457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mieszkania treningowe/wspomagane;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tworzenie i realizacja efektywnych programów usamodzielnienia  wychowanków;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wsparcie w procesie usamodzielnienia, np. warsztaty, treningi tematyczne, wsparcie psychologiczne, terapia uzależnień;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budowanie kręgów wsparcia;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monitoring usamodzielnienia;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wsparcie opiekunów usamodzielnienia - szkolenia, </a:t>
              </a:r>
              <a:r>
                <a:rPr lang="pl-PL" sz="1600" dirty="0" err="1">
                  <a:solidFill>
                    <a:srgbClr val="A6D3FF">
                      <a:lumMod val="25000"/>
                    </a:srgbClr>
                  </a:solidFill>
                </a:rPr>
                <a:t>superwizja</a:t>
              </a:r>
              <a:r>
                <a:rPr lang="pl-PL" sz="1600" dirty="0">
                  <a:solidFill>
                    <a:srgbClr val="A6D3FF">
                      <a:lumMod val="25000"/>
                    </a:srgbClr>
                  </a:solidFill>
                </a:rPr>
                <a:t>, coaching, grupy wsparcia.</a:t>
              </a:r>
            </a:p>
          </p:txBody>
        </p:sp>
        <p:sp>
          <p:nvSpPr>
            <p:cNvPr id="19" name="Strzałka: w prawo 18">
              <a:extLst>
                <a:ext uri="{FF2B5EF4-FFF2-40B4-BE49-F238E27FC236}">
                  <a16:creationId xmlns:a16="http://schemas.microsoft.com/office/drawing/2014/main" id="{B93702E4-7E4F-6DB1-C0A0-92F8CCD32D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434945" y="2376964"/>
              <a:ext cx="879196" cy="498643"/>
            </a:xfrm>
            <a:prstGeom prst="rightArrow">
              <a:avLst/>
            </a:prstGeom>
            <a:solidFill>
              <a:srgbClr val="CC99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chemeClr val="tx1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756308-19A3-4DC5-830B-89E627519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9" name="Symbol zastępczy zawartości 4" descr="Przedstawiający grupę młodzieży. " title="Obrazek ">
            <a:extLst>
              <a:ext uri="{FF2B5EF4-FFF2-40B4-BE49-F238E27FC236}">
                <a16:creationId xmlns:a16="http://schemas.microsoft.com/office/drawing/2014/main" id="{E1E8FB73-4AF8-4763-8777-1B56D14A8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0" y="4571925"/>
            <a:ext cx="2294671" cy="13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66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93168-33CB-468C-8A24-51A44C56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6" y="335349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TYP 4 Wsparcie dzieci i młodzieży przebywającej </a:t>
            </a:r>
            <a:br>
              <a:rPr lang="pl-PL" sz="3100" dirty="0"/>
            </a:br>
            <a:r>
              <a:rPr lang="pl-PL" sz="3100" dirty="0"/>
              <a:t>w instytucjach całodobowych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pSp>
        <p:nvGrpSpPr>
          <p:cNvPr id="7" name="Grupa 6" descr="Wsparcie dzieci i młodzieży przebywającej &#10;w instytucjach całodobowych" title="TYP 4">
            <a:extLst>
              <a:ext uri="{FF2B5EF4-FFF2-40B4-BE49-F238E27FC236}">
                <a16:creationId xmlns:a16="http://schemas.microsoft.com/office/drawing/2014/main" id="{3C22A220-D931-4961-8568-9BA722371E04}"/>
              </a:ext>
            </a:extLst>
          </p:cNvPr>
          <p:cNvGrpSpPr/>
          <p:nvPr/>
        </p:nvGrpSpPr>
        <p:grpSpPr>
          <a:xfrm>
            <a:off x="1059135" y="1733186"/>
            <a:ext cx="8577661" cy="4093302"/>
            <a:chOff x="1033196" y="1420112"/>
            <a:chExt cx="8577661" cy="4093302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F2CC6325-A496-4043-A887-8C0D1AF8B162}"/>
                </a:ext>
              </a:extLst>
            </p:cNvPr>
            <p:cNvGrpSpPr/>
            <p:nvPr/>
          </p:nvGrpSpPr>
          <p:grpSpPr>
            <a:xfrm>
              <a:off x="1033196" y="1420112"/>
              <a:ext cx="3178299" cy="3864421"/>
              <a:chOff x="1033196" y="1420112"/>
              <a:chExt cx="3178299" cy="3864421"/>
            </a:xfrm>
          </p:grpSpPr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543FFAE2-6214-44ED-8471-D607A4C4E8E7}"/>
                  </a:ext>
                </a:extLst>
              </p:cNvPr>
              <p:cNvSpPr/>
              <p:nvPr/>
            </p:nvSpPr>
            <p:spPr>
              <a:xfrm>
                <a:off x="1033196" y="1420112"/>
                <a:ext cx="3157382" cy="63011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579" b="1" dirty="0"/>
                  <a:t>WSPARCIE DZIECI I MŁODZIEŻY </a:t>
                </a:r>
              </a:p>
            </p:txBody>
          </p:sp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id="{839876C8-A230-4267-8F30-04A2152E4DF9}"/>
                  </a:ext>
                </a:extLst>
              </p:cNvPr>
              <p:cNvSpPr/>
              <p:nvPr/>
            </p:nvSpPr>
            <p:spPr>
              <a:xfrm>
                <a:off x="1052044" y="2213532"/>
                <a:ext cx="3157381" cy="521813"/>
              </a:xfrm>
              <a:prstGeom prst="rect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aktywizacja społeczna </a:t>
                </a:r>
              </a:p>
            </p:txBody>
          </p:sp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1BF96A40-0F05-4980-A975-F8726E9D5F84}"/>
                  </a:ext>
                </a:extLst>
              </p:cNvPr>
              <p:cNvSpPr/>
              <p:nvPr/>
            </p:nvSpPr>
            <p:spPr>
              <a:xfrm>
                <a:off x="1054115" y="2829783"/>
                <a:ext cx="3157380" cy="580449"/>
              </a:xfrm>
              <a:prstGeom prst="rect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rozwój potencjałów i zainteresowań </a:t>
                </a:r>
              </a:p>
            </p:txBody>
          </p: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id="{B3C08AE7-65D8-413E-B008-DDD1AF666BFC}"/>
                  </a:ext>
                </a:extLst>
              </p:cNvPr>
              <p:cNvSpPr/>
              <p:nvPr/>
            </p:nvSpPr>
            <p:spPr>
              <a:xfrm>
                <a:off x="1052044" y="3551315"/>
                <a:ext cx="3157380" cy="646954"/>
              </a:xfrm>
              <a:prstGeom prst="rect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wsparcie psychologiczne </a:t>
                </a:r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id="{55D4322D-6198-468F-B068-9687E579E6C8}"/>
                  </a:ext>
                </a:extLst>
              </p:cNvPr>
              <p:cNvSpPr/>
              <p:nvPr/>
            </p:nvSpPr>
            <p:spPr>
              <a:xfrm>
                <a:off x="1033197" y="4375514"/>
                <a:ext cx="3161122" cy="909019"/>
              </a:xfrm>
              <a:prstGeom prst="rect">
                <a:avLst/>
              </a:prstGeom>
              <a:solidFill>
                <a:schemeClr val="accent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poradnictwo specjalistyczne, </a:t>
                </a:r>
              </a:p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w tym diagnozy oraz terapie zaburzeń</a:t>
                </a:r>
              </a:p>
            </p:txBody>
          </p:sp>
        </p:grp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F5E7363C-356B-44D9-A2C4-F87D0B564218}"/>
                </a:ext>
              </a:extLst>
            </p:cNvPr>
            <p:cNvGrpSpPr/>
            <p:nvPr/>
          </p:nvGrpSpPr>
          <p:grpSpPr>
            <a:xfrm>
              <a:off x="6282009" y="1446522"/>
              <a:ext cx="3328848" cy="4066892"/>
              <a:chOff x="6282009" y="1446522"/>
              <a:chExt cx="3328848" cy="4066892"/>
            </a:xfrm>
          </p:grpSpPr>
          <p:sp>
            <p:nvSpPr>
              <p:cNvPr id="12" name="Prostokąt 11">
                <a:extLst>
                  <a:ext uri="{FF2B5EF4-FFF2-40B4-BE49-F238E27FC236}">
                    <a16:creationId xmlns:a16="http://schemas.microsoft.com/office/drawing/2014/main" id="{BE15E20B-D535-4F10-B72F-A41531ED7740}"/>
                  </a:ext>
                </a:extLst>
              </p:cNvPr>
              <p:cNvSpPr/>
              <p:nvPr/>
            </p:nvSpPr>
            <p:spPr>
              <a:xfrm>
                <a:off x="6282010" y="1446522"/>
                <a:ext cx="3313459" cy="630116"/>
              </a:xfrm>
              <a:prstGeom prst="rect">
                <a:avLst/>
              </a:prstGeom>
              <a:solidFill>
                <a:srgbClr val="3A9C3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1579" b="1" dirty="0"/>
                  <a:t>WSPARCIE PROCESU USAMODZIELNIENIA   </a:t>
                </a:r>
              </a:p>
            </p:txBody>
          </p: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id="{275D5DFF-C92C-4F05-A592-8939A13B04FB}"/>
                  </a:ext>
                </a:extLst>
              </p:cNvPr>
              <p:cNvSpPr/>
              <p:nvPr/>
            </p:nvSpPr>
            <p:spPr>
              <a:xfrm>
                <a:off x="6282010" y="2219815"/>
                <a:ext cx="3317507" cy="70993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wsparcie opiekunów/asystentów usamodzielnienia </a:t>
                </a:r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id="{72E28BCB-4BA3-4349-83E7-185435F34E14}"/>
                  </a:ext>
                </a:extLst>
              </p:cNvPr>
              <p:cNvSpPr/>
              <p:nvPr/>
            </p:nvSpPr>
            <p:spPr>
              <a:xfrm>
                <a:off x="6282010" y="3055339"/>
                <a:ext cx="3328847" cy="34625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mentoring </a:t>
                </a:r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id="{E46BEB92-1B2F-4B30-BA2B-11A2BC64C92F}"/>
                  </a:ext>
                </a:extLst>
              </p:cNvPr>
              <p:cNvSpPr/>
              <p:nvPr/>
            </p:nvSpPr>
            <p:spPr>
              <a:xfrm>
                <a:off x="6282010" y="3558175"/>
                <a:ext cx="3308086" cy="37002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budowanie kręgów wsparcia </a:t>
                </a:r>
              </a:p>
            </p:txBody>
          </p:sp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id="{7FEE6AA2-51C3-467E-833F-4BCD9A6C65B8}"/>
                  </a:ext>
                </a:extLst>
              </p:cNvPr>
              <p:cNvSpPr/>
              <p:nvPr/>
            </p:nvSpPr>
            <p:spPr>
              <a:xfrm>
                <a:off x="6282011" y="4047589"/>
                <a:ext cx="3308086" cy="81983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mieszkania treningowe i wspomagane, „usamodzielnianie na próbę”</a:t>
                </a:r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id="{AE737212-A6DF-4514-881F-2B28A11531D9}"/>
                  </a:ext>
                </a:extLst>
              </p:cNvPr>
              <p:cNvSpPr/>
              <p:nvPr/>
            </p:nvSpPr>
            <p:spPr>
              <a:xfrm>
                <a:off x="6282009" y="5008908"/>
                <a:ext cx="3308087" cy="50450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b="1" dirty="0">
                    <a:solidFill>
                      <a:schemeClr val="tx1"/>
                    </a:solidFill>
                  </a:rPr>
                  <a:t>monitoring losów wychowanków</a:t>
                </a:r>
              </a:p>
            </p:txBody>
          </p:sp>
        </p:grpSp>
      </p:grp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8CCAD54-C115-46CB-B26C-58A4A99814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205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93168-33CB-468C-8A24-51A44C56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6" y="335349"/>
            <a:ext cx="8640381" cy="1080001"/>
          </a:xfrm>
        </p:spPr>
        <p:txBody>
          <a:bodyPr>
            <a:normAutofit/>
          </a:bodyPr>
          <a:lstStyle/>
          <a:p>
            <a:r>
              <a:rPr lang="pl-PL" sz="3100" dirty="0"/>
              <a:t>Informacje ważne dla obu typów projektów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746E85B4-D159-4E71-81D4-49DAEFDA374A}"/>
              </a:ext>
            </a:extLst>
          </p:cNvPr>
          <p:cNvSpPr/>
          <p:nvPr/>
        </p:nvSpPr>
        <p:spPr>
          <a:xfrm>
            <a:off x="1014019" y="1115541"/>
            <a:ext cx="8640381" cy="59042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/>
              <a:t>Działania podejmowane w całodobowych placówkach pieczy zastępczej mogą dotyczyć wyłącznie wsparcia dzieci/młodzieży oraz kadr w zakresie zgodnym z ideą </a:t>
            </a:r>
            <a:r>
              <a:rPr lang="pl-PL" sz="2000" dirty="0" err="1"/>
              <a:t>deinstytucjonalizacji</a:t>
            </a:r>
            <a:r>
              <a:rPr lang="pl-PL" sz="2000" dirty="0"/>
              <a:t>. Nie mogą wzmacniać potencjału instytucjonalnego tych placówek, np. poprzez zatrudnianie personelu, remontów, zakupów wyposażenia.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/>
              <a:t>Dla </a:t>
            </a:r>
            <a:r>
              <a:rPr lang="pl-PL" sz="2000" b="1" dirty="0"/>
              <a:t>mieszkań treningowych i wspomaganych </a:t>
            </a:r>
            <a:r>
              <a:rPr lang="pl-PL" sz="2000" dirty="0"/>
              <a:t>obowiązuje standard wynikający z ustawy o pomocy społecznej oraz Wytycznych dotyczących realizacji projektów z udziałem środków Europejskiego Funduszu Społecznego Plus w regionalnych programach na lata 2021-2027.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/>
              <a:t>Usługi </a:t>
            </a:r>
            <a:r>
              <a:rPr lang="pl-PL" sz="2000" b="1" dirty="0"/>
              <a:t>opiekuńcze i asystenckie </a:t>
            </a:r>
            <a:r>
              <a:rPr lang="pl-PL" sz="2000" dirty="0"/>
              <a:t>muszą być one zgodne z zapisami Wytycznych dotyczących realizacji projektów z udziałem środków Europejskiego Funduszu Społecznego Plus w regionalnych programach na lata 2021–2027.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/>
              <a:t>Finansowanie </a:t>
            </a:r>
            <a:r>
              <a:rPr lang="pl-PL" sz="2000" b="1" dirty="0"/>
              <a:t>usług zdrowotnych </a:t>
            </a:r>
            <a:r>
              <a:rPr lang="pl-PL" sz="2000" dirty="0"/>
              <a:t>jest możliwe uzupełniająco, wyłącznie w zakresie działań o charakterze diagnostycznym.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/>
              <a:t>W przypadku, gdy planujesz zakup sprzętu lub mebli na potrzeby realizacji projektu musisz wskazać w jaki sposób zostaną one wykorzystane po jego zakończeniu.</a:t>
            </a:r>
          </a:p>
          <a:p>
            <a:endParaRPr lang="pl-PL" sz="2000" b="1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144099-30A4-443C-A108-839ACEEE2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2152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93168-33CB-468C-8A24-51A44C56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6" y="335349"/>
            <a:ext cx="8640381" cy="1080001"/>
          </a:xfrm>
        </p:spPr>
        <p:txBody>
          <a:bodyPr>
            <a:normAutofit/>
          </a:bodyPr>
          <a:lstStyle/>
          <a:p>
            <a:r>
              <a:rPr lang="pl-PL" sz="3100" dirty="0"/>
              <a:t>Wsparcie kadry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746E85B4-D159-4E71-81D4-49DAEFDA374A}"/>
              </a:ext>
            </a:extLst>
          </p:cNvPr>
          <p:cNvSpPr/>
          <p:nvPr/>
        </p:nvSpPr>
        <p:spPr>
          <a:xfrm>
            <a:off x="1014019" y="1115541"/>
            <a:ext cx="8640381" cy="56166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/>
              <a:t>Uzupełniająco możesz realizować wsparcie dla kadry (pracowników zaangażowanych bezpośrednio w pracę z uczestnikami). </a:t>
            </a:r>
            <a:r>
              <a:rPr lang="pl-PL" sz="2000" b="1" dirty="0"/>
              <a:t>Musi ono wynikać z indywidualnych potrzeb uczestników projektu.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/>
              <a:t>Wsparcie systemowe pracowników pieczy zastępczej odbywa się w projekcie </a:t>
            </a:r>
            <a:r>
              <a:rPr lang="pl-PL" sz="2000" i="1" dirty="0" err="1"/>
              <a:t>Deinstytucjonalizacja</a:t>
            </a:r>
            <a:r>
              <a:rPr lang="pl-PL" sz="2000" i="1" dirty="0"/>
              <a:t> i wsparcie wojewódzkiej pieczy zastępczej, </a:t>
            </a:r>
            <a:r>
              <a:rPr lang="pl-PL" sz="2000" dirty="0"/>
              <a:t>w ramach działań Regionalnego Ośrodka Polityki Społecznej.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/>
              <a:t>Projekt ROPS zakłada m.in.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dirty="0"/>
              <a:t>Sieciowanie organizatorów pieczy zastępczej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dirty="0"/>
              <a:t>Prowadzenie Regionalnych Centrów Wspierania Pieczy Zastępczej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dirty="0"/>
              <a:t>Kształcenie i doskonalenia kadr pieczy zastępczej (studia podyplomowe/uzupełniające, szkolenia, </a:t>
            </a:r>
            <a:r>
              <a:rPr lang="pl-PL" sz="2000" dirty="0" err="1"/>
              <a:t>superwizje</a:t>
            </a:r>
            <a:r>
              <a:rPr lang="pl-PL" sz="2000" dirty="0"/>
              <a:t>/coaching).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l-PL" sz="2000" b="1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144099-30A4-443C-A108-839ACEEE2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5" name="Obraz 4" descr="Przedstaiwjący grupę ludzi przy laptopie " title="Obrazek">
            <a:extLst>
              <a:ext uri="{FF2B5EF4-FFF2-40B4-BE49-F238E27FC236}">
                <a16:creationId xmlns:a16="http://schemas.microsoft.com/office/drawing/2014/main" id="{85068682-00DF-40A6-B9C4-67FA6A353A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938194" y="5110941"/>
            <a:ext cx="2646608" cy="176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5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E6C7819-072F-4585-86CA-34D09B24AA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grpSp>
        <p:nvGrpSpPr>
          <p:cNvPr id="9" name="Grupa 8" descr="Kryteria ogólne (formalne, merytoryczne, horyzontalne)&#10;ustalane dla wszystkich działań wdrażanych przez Departament EFS&#10;&#10;Kryteria szczegółowe (dostępu i dodatkowe)&#10;-     ustalane odrębnie dla każdego działania lub typu projektu">
            <a:extLst>
              <a:ext uri="{FF2B5EF4-FFF2-40B4-BE49-F238E27FC236}">
                <a16:creationId xmlns:a16="http://schemas.microsoft.com/office/drawing/2014/main" id="{D3675BB4-45D8-4132-B3CB-6BB6D718C5E8}"/>
              </a:ext>
            </a:extLst>
          </p:cNvPr>
          <p:cNvGrpSpPr/>
          <p:nvPr/>
        </p:nvGrpSpPr>
        <p:grpSpPr>
          <a:xfrm>
            <a:off x="377354" y="2375651"/>
            <a:ext cx="9433048" cy="4104096"/>
            <a:chOff x="377354" y="2915741"/>
            <a:chExt cx="6192688" cy="4104096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52545546-0950-4A34-938C-D26CF7074F77}"/>
                </a:ext>
              </a:extLst>
            </p:cNvPr>
            <p:cNvSpPr txBox="1"/>
            <p:nvPr/>
          </p:nvSpPr>
          <p:spPr>
            <a:xfrm>
              <a:off x="377354" y="2915741"/>
              <a:ext cx="619268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pl-PL" sz="2000" b="1" dirty="0">
                  <a:solidFill>
                    <a:schemeClr val="accent1"/>
                  </a:solidFill>
                </a:rPr>
                <a:t>Kryteria ogólne (formalne, merytoryczne, horyzontalne)</a:t>
              </a:r>
            </a:p>
            <a:p>
              <a:pPr marL="342900" indent="-342900">
                <a:buFontTx/>
                <a:buChar char="-"/>
              </a:pPr>
              <a:r>
                <a:rPr lang="pl-PL" sz="2000" dirty="0">
                  <a:solidFill>
                    <a:schemeClr val="accent1"/>
                  </a:solidFill>
                </a:rPr>
                <a:t>ustalane dla wszystkich działań wdrażanych przez Departament EFS</a:t>
              </a:r>
            </a:p>
            <a:p>
              <a:endParaRPr lang="pl-PL" sz="2000" dirty="0">
                <a:solidFill>
                  <a:schemeClr val="accent1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pl-PL" sz="2000" b="1" dirty="0">
                  <a:solidFill>
                    <a:schemeClr val="accent1"/>
                  </a:solidFill>
                </a:rPr>
                <a:t>Kryteria szczegółowe (dostępu i dodatkowe)</a:t>
              </a:r>
            </a:p>
            <a:p>
              <a:r>
                <a:rPr lang="pl-PL" sz="2000" dirty="0">
                  <a:solidFill>
                    <a:schemeClr val="accent1"/>
                  </a:solidFill>
                </a:rPr>
                <a:t>-     ustalane odrębnie dla każdego działania lub typu projektu</a:t>
              </a:r>
            </a:p>
            <a:p>
              <a:endParaRPr lang="pl-PL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Prostokąt zaokrąglony 4" descr="Wszystkie kryteria wraz z definicjami i opisem sposobu oceny znajdziesz w Załączniku nr 1 do Regulaminu wyboru projektów &#10;"/>
            <p:cNvSpPr/>
            <p:nvPr/>
          </p:nvSpPr>
          <p:spPr>
            <a:xfrm>
              <a:off x="737394" y="5724053"/>
              <a:ext cx="5616624" cy="1295784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Wszystkie kryteria wraz z definicjami i opisem sposobu oceny znajdziesz w </a:t>
              </a:r>
              <a:r>
                <a:rPr lang="pl-PL" b="1" dirty="0"/>
                <a:t>Załączniku nr 1 </a:t>
              </a:r>
              <a:r>
                <a:rPr lang="pl-PL" dirty="0"/>
                <a:t>do Regulaminu wyboru projektów </a:t>
              </a:r>
            </a:p>
          </p:txBody>
        </p: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562345" y="755561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KRYTERIA WYBORU PROJEKTÓW </a:t>
            </a:r>
            <a:br>
              <a:rPr lang="pl-PL" dirty="0"/>
            </a:br>
            <a:r>
              <a:rPr lang="pl-PL" dirty="0"/>
              <a:t>NA ETAPIE OCENY FORMALNO-MERYTORYCZNEJ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3916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CD1654-833C-4FE9-B340-A0131818A1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7394" y="2771725"/>
            <a:ext cx="9361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1) Obligatoryjnie projekt partnerski musi spełnić następujące </a:t>
            </a:r>
            <a:r>
              <a:rPr lang="pl-PL" dirty="0" err="1"/>
              <a:t>podkryteria</a:t>
            </a:r>
            <a:r>
              <a:rPr lang="pl-PL" dirty="0"/>
              <a:t>:</a:t>
            </a:r>
          </a:p>
          <a:p>
            <a:r>
              <a:rPr lang="pl-PL" dirty="0"/>
              <a:t>-  </a:t>
            </a:r>
            <a:r>
              <a:rPr lang="pl-PL" b="1" u="sng" dirty="0"/>
              <a:t>wybór partnera został dokonany zgodnie z art. 39 </a:t>
            </a:r>
            <a:r>
              <a:rPr lang="pl-PL" dirty="0"/>
              <a:t>ust.2-4 ustawy z dnia 28 kwietnia 2022 r.  o zasadach realizacji zadań finansowanych ze środków europejskich w perspektywie finansowej 2021-2027.  </a:t>
            </a:r>
          </a:p>
          <a:p>
            <a:r>
              <a:rPr lang="pl-PL" dirty="0"/>
              <a:t>-  założono i opisano udział każdego partnera w </a:t>
            </a:r>
            <a:r>
              <a:rPr lang="pl-PL" b="1" u="sng" dirty="0"/>
              <a:t>realizacji minimum jednego zadania </a:t>
            </a:r>
          </a:p>
          <a:p>
            <a:r>
              <a:rPr lang="pl-PL" b="1" u="sng" dirty="0"/>
              <a:t>-  każdy partner wnosi do projektu zasoby ludzkie, organizacyjne, techniczne lub finansowe </a:t>
            </a:r>
          </a:p>
          <a:p>
            <a:endParaRPr lang="pl-PL" b="1" u="sng" dirty="0"/>
          </a:p>
          <a:p>
            <a:r>
              <a:rPr lang="pl-PL" dirty="0"/>
              <a:t>2) Każdy partner musi spełnić minimum 2 z poniższych </a:t>
            </a:r>
            <a:r>
              <a:rPr lang="pl-PL" dirty="0" err="1"/>
              <a:t>podkryteriów</a:t>
            </a:r>
            <a:r>
              <a:rPr lang="pl-PL" dirty="0"/>
              <a:t>:</a:t>
            </a:r>
          </a:p>
          <a:p>
            <a:r>
              <a:rPr lang="pl-PL" dirty="0"/>
              <a:t>-  partner posiada odpowiednie </a:t>
            </a:r>
            <a:r>
              <a:rPr lang="pl-PL" b="1" dirty="0"/>
              <a:t>doświadczenie w obszarze merytorycznym</a:t>
            </a:r>
            <a:r>
              <a:rPr lang="pl-PL" dirty="0"/>
              <a:t>, w którym będzie udzielać wsparcia w ramach projektu;</a:t>
            </a:r>
          </a:p>
          <a:p>
            <a:r>
              <a:rPr lang="pl-PL" dirty="0"/>
              <a:t>-  partner posiada odpowiednie </a:t>
            </a:r>
            <a:r>
              <a:rPr lang="pl-PL" b="1" dirty="0"/>
              <a:t>doświadczenie w działalności na rzecz grupy docelowej</a:t>
            </a:r>
            <a:r>
              <a:rPr lang="pl-PL" dirty="0"/>
              <a:t>, do której skierowane będzie przez niego wsparcie w ramach projektu;</a:t>
            </a:r>
          </a:p>
          <a:p>
            <a:r>
              <a:rPr lang="pl-PL" dirty="0"/>
              <a:t>-  partner posiada odpowiednie </a:t>
            </a:r>
            <a:r>
              <a:rPr lang="pl-PL" b="1" dirty="0"/>
              <a:t>doświadczenie w zakresie podejmowanych inicjatyw na określonym terytorium, którego dotyczyć będzie realizacja projektu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8F136BB-E7DE-4BC8-B7E0-6B76EE0518AC}"/>
              </a:ext>
            </a:extLst>
          </p:cNvPr>
          <p:cNvSpPr/>
          <p:nvPr/>
        </p:nvSpPr>
        <p:spPr>
          <a:xfrm>
            <a:off x="670457" y="1286926"/>
            <a:ext cx="7478690" cy="8131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1"/>
                </a:solidFill>
              </a:rPr>
              <a:t>Udział partnera w projekcie jest uzasadniony, partnerstwo zostało zawiązane w sposób zgodny z przepisami</a:t>
            </a:r>
            <a:r>
              <a:rPr lang="pl-PL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4" name="Prostokąt zaokrąglony 4">
            <a:extLst>
              <a:ext uri="{FF2B5EF4-FFF2-40B4-BE49-F238E27FC236}">
                <a16:creationId xmlns:a16="http://schemas.microsoft.com/office/drawing/2014/main" id="{9A1C8034-200E-40F1-B45F-450DC2115498}"/>
              </a:ext>
            </a:extLst>
          </p:cNvPr>
          <p:cNvSpPr/>
          <p:nvPr/>
        </p:nvSpPr>
        <p:spPr>
          <a:xfrm>
            <a:off x="5993978" y="124136"/>
            <a:ext cx="3798599" cy="98222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Wszystkie kryteria wraz z definicjami i opisem sposobu oceny znajdziesz w </a:t>
            </a:r>
            <a:r>
              <a:rPr lang="pl-PL" sz="1400" b="1" u="sng" dirty="0"/>
              <a:t>Załączniku nr 1 </a:t>
            </a:r>
            <a:r>
              <a:rPr lang="pl-PL" sz="1400" dirty="0"/>
              <a:t>do Regulaminu wyboru projektów 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73351" y="374728"/>
            <a:ext cx="8640381" cy="1080001"/>
          </a:xfrm>
        </p:spPr>
        <p:txBody>
          <a:bodyPr/>
          <a:lstStyle/>
          <a:p>
            <a:r>
              <a:rPr lang="pl-PL" dirty="0"/>
              <a:t>Kryteria ogólne merytoryczne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3798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31109-ED8B-4DC7-8A5D-BF083B03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2" y="395988"/>
            <a:ext cx="9623766" cy="95107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accent1"/>
                </a:solidFill>
              </a:rPr>
              <a:t>Kryteria ogólne horyzontalne – na co zwrócić uwagę (1 z 3)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65386" y="1025577"/>
            <a:ext cx="9407742" cy="830997"/>
          </a:xfrm>
          <a:prstGeom prst="rect">
            <a:avLst/>
          </a:prstGeom>
          <a:ln>
            <a:solidFill>
              <a:srgbClr val="B2DE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części B.7.1. wniosku Realizacja zasad horyzontalnych, oprócz zgodności z zasadami horyzontalnymi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(punkt 1-11) musisz się odnieść do kwestii standardów, które będzie spełniał Twój projekt (punkt 12-19).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Uzasadnij spełnienie wymogów jeśli działania w projekcie dotyczą danych standardów.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21DF0C47-80DA-4277-B120-7D7EEE4A3FBC}"/>
              </a:ext>
            </a:extLst>
          </p:cNvPr>
          <p:cNvSpPr/>
          <p:nvPr/>
        </p:nvSpPr>
        <p:spPr>
          <a:xfrm>
            <a:off x="665386" y="2051646"/>
            <a:ext cx="4536504" cy="65599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 Zapewnienie dostępności dla osób z niepełnosprawnościami?</a:t>
            </a:r>
          </a:p>
        </p:txBody>
      </p:sp>
      <p:sp>
        <p:nvSpPr>
          <p:cNvPr id="5" name="Strzałka: prążkowana w prawo 4" descr="strzałka w prawo">
            <a:extLst>
              <a:ext uri="{FF2B5EF4-FFF2-40B4-BE49-F238E27FC236}">
                <a16:creationId xmlns:a16="http://schemas.microsoft.com/office/drawing/2014/main" id="{36CD8320-AA50-45B7-9AB8-9ABA35590B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81909" y="2419609"/>
            <a:ext cx="648072" cy="288032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19181E8D-AC79-42F2-BA5D-B48A500CFC42}"/>
              </a:ext>
            </a:extLst>
          </p:cNvPr>
          <p:cNvSpPr/>
          <p:nvPr/>
        </p:nvSpPr>
        <p:spPr>
          <a:xfrm>
            <a:off x="6210003" y="2065454"/>
            <a:ext cx="3816424" cy="66988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SPEŁNIONE (automatyczna odpowiedź)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7CBCBA2A-EA8E-4758-8ECE-7951C62E8C2F}"/>
              </a:ext>
            </a:extLst>
          </p:cNvPr>
          <p:cNvSpPr/>
          <p:nvPr/>
        </p:nvSpPr>
        <p:spPr>
          <a:xfrm>
            <a:off x="695202" y="2836432"/>
            <a:ext cx="4536503" cy="13124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13. Standard szkoleniowy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jeżeli realizowane są szkolenia, kursy, warsztaty, doradztwo/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dotyczy: dostępność budynków, sal, materiałów, rekrutacji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Strzałka: prążkowana w prawo 17" descr="strzałka w prawo ">
            <a:extLst>
              <a:ext uri="{FF2B5EF4-FFF2-40B4-BE49-F238E27FC236}">
                <a16:creationId xmlns:a16="http://schemas.microsoft.com/office/drawing/2014/main" id="{3B369885-5113-44AA-9226-035D1B9F8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81909" y="3298267"/>
            <a:ext cx="648072" cy="288032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4CD9ED71-99BA-4CFF-B681-A3DA8FDF6E44}"/>
              </a:ext>
            </a:extLst>
          </p:cNvPr>
          <p:cNvSpPr/>
          <p:nvPr/>
        </p:nvSpPr>
        <p:spPr>
          <a:xfrm>
            <a:off x="6210001" y="2884735"/>
            <a:ext cx="3786610" cy="8642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wybrać TAK lub NIE DOTYCZY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uzupełnić UZASADNIENIE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680C47B9-DACB-4DAE-984D-EDF01D502CC0}"/>
              </a:ext>
            </a:extLst>
          </p:cNvPr>
          <p:cNvSpPr/>
          <p:nvPr/>
        </p:nvSpPr>
        <p:spPr>
          <a:xfrm>
            <a:off x="680293" y="4277682"/>
            <a:ext cx="4536502" cy="6161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14. Standard edukacyjny</a:t>
            </a:r>
          </a:p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dotyczy Modelu Dostępnej Szkoły</a:t>
            </a:r>
          </a:p>
        </p:txBody>
      </p:sp>
      <p:sp>
        <p:nvSpPr>
          <p:cNvPr id="14" name="Strzałka: prążkowana w prawo 13" descr="strzałka w prawo ">
            <a:extLst>
              <a:ext uri="{FF2B5EF4-FFF2-40B4-BE49-F238E27FC236}">
                <a16:creationId xmlns:a16="http://schemas.microsoft.com/office/drawing/2014/main" id="{B0B8C20A-C768-44DF-B022-691D4005DE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81909" y="4456741"/>
            <a:ext cx="648072" cy="2880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A02FE49F-0FD1-41F7-A683-4D775FD2DC7A}"/>
              </a:ext>
            </a:extLst>
          </p:cNvPr>
          <p:cNvSpPr/>
          <p:nvPr/>
        </p:nvSpPr>
        <p:spPr>
          <a:xfrm>
            <a:off x="6224910" y="4176925"/>
            <a:ext cx="3786610" cy="7660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wybrać NIE DOTYCZY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uzupełnić UZASADNIENIE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6A92D8EE-8FF3-4962-9A70-3DC3BDC184E1}"/>
              </a:ext>
            </a:extLst>
          </p:cNvPr>
          <p:cNvSpPr/>
          <p:nvPr/>
        </p:nvSpPr>
        <p:spPr>
          <a:xfrm>
            <a:off x="662790" y="5079508"/>
            <a:ext cx="4536502" cy="61614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15. Standard informacyjno-promocyjny</a:t>
            </a:r>
          </a:p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dotyczy: działań informacyjno-promocyjnych</a:t>
            </a:r>
          </a:p>
        </p:txBody>
      </p:sp>
      <p:sp>
        <p:nvSpPr>
          <p:cNvPr id="17" name="Strzałka: prążkowana w prawo 16" descr="strzałka w prawo ">
            <a:extLst>
              <a:ext uri="{FF2B5EF4-FFF2-40B4-BE49-F238E27FC236}">
                <a16:creationId xmlns:a16="http://schemas.microsoft.com/office/drawing/2014/main" id="{08D25616-58E8-46DF-A732-2436B450A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62507" y="5243566"/>
            <a:ext cx="648072" cy="288032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03852C04-8EAD-4475-B11A-83ACDF9D1D55}"/>
              </a:ext>
            </a:extLst>
          </p:cNvPr>
          <p:cNvSpPr/>
          <p:nvPr/>
        </p:nvSpPr>
        <p:spPr>
          <a:xfrm>
            <a:off x="6173794" y="5129957"/>
            <a:ext cx="3780816" cy="53669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wybrać TAK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uzupełnić UZASADNIENIE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55EA1987-CE89-4E02-A8C1-3F781C8F64F2}"/>
              </a:ext>
            </a:extLst>
          </p:cNvPr>
          <p:cNvSpPr/>
          <p:nvPr/>
        </p:nvSpPr>
        <p:spPr>
          <a:xfrm>
            <a:off x="684279" y="5921037"/>
            <a:ext cx="4536504" cy="6161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16. Standard transportowy </a:t>
            </a:r>
          </a:p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dotyczy: Infrastruktury komunikacji publicznej</a:t>
            </a:r>
          </a:p>
        </p:txBody>
      </p:sp>
      <p:sp>
        <p:nvSpPr>
          <p:cNvPr id="22" name="Strzałka: prążkowana w prawo 21" descr="strzałka w prawo ">
            <a:extLst>
              <a:ext uri="{FF2B5EF4-FFF2-40B4-BE49-F238E27FC236}">
                <a16:creationId xmlns:a16="http://schemas.microsoft.com/office/drawing/2014/main" id="{BF9B8499-1FF2-4798-9F54-D3578088E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69257" y="6085095"/>
            <a:ext cx="648072" cy="2880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AEADBF05-0157-4BC5-8C3D-B6B8C9AB0082}"/>
              </a:ext>
            </a:extLst>
          </p:cNvPr>
          <p:cNvSpPr/>
          <p:nvPr/>
        </p:nvSpPr>
        <p:spPr>
          <a:xfrm>
            <a:off x="6217670" y="5921037"/>
            <a:ext cx="3754130" cy="6161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wybrać NIE DOTYCZY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uzupełnić UZASADNIENIE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5C9085A-8F2E-4EF1-8ACF-F603C18EAC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311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undusze Europejskie dla Śląskiego &#10;Rzeczpospolita Polska &#10;Dofinansowane przez Unię Europejską &#10;Województwo Śląskie " title="Logotyopy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1" y="6299200"/>
            <a:ext cx="9522371" cy="100608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057589" y="1187549"/>
            <a:ext cx="8352928" cy="428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Informacje o naborze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Omówienie poszczególnych typów projektów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Kryteria wyboru projektów i procedura wyboru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Wskaźniki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Wybrane zagadnienia z zakresu kwalifikowalności wydatków w  projekcie</a:t>
            </a:r>
          </a:p>
          <a:p>
            <a:pPr>
              <a:lnSpc>
                <a:spcPct val="150000"/>
              </a:lnSpc>
            </a:pPr>
            <a:endParaRPr lang="pl-P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EEEE03-C772-420E-81C6-C6B7D2C5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63" y="446445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j-lt"/>
              </a:rPr>
              <a:t>AGENDA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9623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31109-ED8B-4DC7-8A5D-BF083B03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2" y="395988"/>
            <a:ext cx="9623766" cy="95107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accent1"/>
                </a:solidFill>
              </a:rPr>
              <a:t>Kryteria ogólne horyzontalne – na co zwrócić uwagę (2 z 3)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21DF0C47-80DA-4277-B120-7D7EEE4A3FBC}"/>
              </a:ext>
            </a:extLst>
          </p:cNvPr>
          <p:cNvSpPr/>
          <p:nvPr/>
        </p:nvSpPr>
        <p:spPr>
          <a:xfrm>
            <a:off x="715413" y="1355810"/>
            <a:ext cx="4536504" cy="145895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 Standard cyfrowy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dotyczy: wymagania dla stron www, aplikacji webowych, aplikacji mobilnych, aplikacji desktopowych, dokumentów elektronicznych, multimediów i sprzętu informatycznego</a:t>
            </a:r>
          </a:p>
        </p:txBody>
      </p:sp>
      <p:sp>
        <p:nvSpPr>
          <p:cNvPr id="5" name="Strzałka: prążkowana w prawo 4" descr="strzałka w prawo ">
            <a:extLst>
              <a:ext uri="{FF2B5EF4-FFF2-40B4-BE49-F238E27FC236}">
                <a16:creationId xmlns:a16="http://schemas.microsoft.com/office/drawing/2014/main" id="{36CD8320-AA50-45B7-9AB8-9ABA35590B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94955" y="2024761"/>
            <a:ext cx="648072" cy="288032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4CD9ED71-99BA-4CFF-B681-A3DA8FDF6E44}"/>
              </a:ext>
            </a:extLst>
          </p:cNvPr>
          <p:cNvSpPr/>
          <p:nvPr/>
        </p:nvSpPr>
        <p:spPr>
          <a:xfrm>
            <a:off x="6786066" y="1418781"/>
            <a:ext cx="3407243" cy="106491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wybrać TAK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uzupełnić UZASADNIENIE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7CBCBA2A-EA8E-4758-8ECE-7951C62E8C2F}"/>
              </a:ext>
            </a:extLst>
          </p:cNvPr>
          <p:cNvSpPr/>
          <p:nvPr/>
        </p:nvSpPr>
        <p:spPr>
          <a:xfrm>
            <a:off x="599673" y="3086056"/>
            <a:ext cx="4536504" cy="15053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18. Standard architektoniczny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dotyczy: inwestycje w infrastrukturę np. dostosowanie obiektów do potrzeb osób z niepełnosprawnościami (winda, podjazd, pomieszczenia i urządzenia higieniczno-sanitarne, toalety)</a:t>
            </a:r>
          </a:p>
        </p:txBody>
      </p:sp>
      <p:sp>
        <p:nvSpPr>
          <p:cNvPr id="10" name="Strzałka: prążkowana w prawo 9" descr="strzałka w prawo ">
            <a:extLst>
              <a:ext uri="{FF2B5EF4-FFF2-40B4-BE49-F238E27FC236}">
                <a16:creationId xmlns:a16="http://schemas.microsoft.com/office/drawing/2014/main" id="{7C152F11-7586-459A-857C-DB0DDAF6DE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48426" y="3658202"/>
            <a:ext cx="648072" cy="288032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CCD30582-54F1-4EA5-BC43-234E29427625}"/>
              </a:ext>
            </a:extLst>
          </p:cNvPr>
          <p:cNvSpPr/>
          <p:nvPr/>
        </p:nvSpPr>
        <p:spPr>
          <a:xfrm>
            <a:off x="6786065" y="3246868"/>
            <a:ext cx="3407243" cy="12202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wybrać TAK lub NIE DOTYCZY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uzupełnić UZASADNIENIE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6A92D8EE-8FF3-4962-9A70-3DC3BDC184E1}"/>
              </a:ext>
            </a:extLst>
          </p:cNvPr>
          <p:cNvSpPr/>
          <p:nvPr/>
        </p:nvSpPr>
        <p:spPr>
          <a:xfrm>
            <a:off x="715413" y="4923008"/>
            <a:ext cx="4536504" cy="7582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19. Inny sposób</a:t>
            </a:r>
          </a:p>
        </p:txBody>
      </p:sp>
      <p:sp>
        <p:nvSpPr>
          <p:cNvPr id="19" name="Strzałka: prążkowana w prawo 18" descr="strzałka w prawo ">
            <a:extLst>
              <a:ext uri="{FF2B5EF4-FFF2-40B4-BE49-F238E27FC236}">
                <a16:creationId xmlns:a16="http://schemas.microsoft.com/office/drawing/2014/main" id="{56E36384-C94E-4135-B309-315171450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78919" y="5157055"/>
            <a:ext cx="648072" cy="2880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03852C04-8EAD-4475-B11A-83ACDF9D1D55}"/>
              </a:ext>
            </a:extLst>
          </p:cNvPr>
          <p:cNvSpPr/>
          <p:nvPr/>
        </p:nvSpPr>
        <p:spPr>
          <a:xfrm>
            <a:off x="6786065" y="4871121"/>
            <a:ext cx="3407243" cy="8599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wybrać NIE DOTYCZY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uzupełnić UZASADNIENIE  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593B874F-EE14-488B-B4D2-8F7A61ACFEB2}"/>
              </a:ext>
            </a:extLst>
          </p:cNvPr>
          <p:cNvSpPr/>
          <p:nvPr/>
        </p:nvSpPr>
        <p:spPr>
          <a:xfrm>
            <a:off x="1026613" y="5926031"/>
            <a:ext cx="8450608" cy="11304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Szczegółowe informacje dotyczące spełnienia pięciu standardów (szkoleniowego, informacyjno-promocyjnego, cyfrowego, architektonicznego i transportowego) znajdziesz w załączniku nr 2 Standardy dostępności dla polityki spójności 2021-2027 do Wytycznych dotyczących realizacji zasad równościowych w ramach funduszy unijnych na lata 2021-2027.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5C9085A-8F2E-4EF1-8ACF-F603C18EAC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4790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7529995-6E76-450B-9E6C-8D99595ED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pic>
        <p:nvPicPr>
          <p:cNvPr id="12" name="Obraz 11" descr="Wszytskie kryteria wraz definicjami i opisem znajdziesz w załączniku nr 1 do Regulaminu wyboru projektów ">
            <a:extLst>
              <a:ext uri="{FF2B5EF4-FFF2-40B4-BE49-F238E27FC236}">
                <a16:creationId xmlns:a16="http://schemas.microsoft.com/office/drawing/2014/main" id="{02D30AE9-934D-4F32-8BF3-C04A5FA4F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130" y="1109969"/>
            <a:ext cx="3179747" cy="99880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5141" y="263293"/>
            <a:ext cx="9010059" cy="1080001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/>
                </a:solidFill>
              </a:rPr>
              <a:t>Kryteria ogólne horyzontalne – na co zwrócić uwagę (3 z 3)</a:t>
            </a:r>
            <a:br>
              <a:rPr lang="pl-PL" dirty="0">
                <a:solidFill>
                  <a:schemeClr val="accent1"/>
                </a:solidFill>
              </a:rPr>
            </a:b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D353E7E-CBB7-41A3-B21F-7454B9E73FEF}"/>
              </a:ext>
            </a:extLst>
          </p:cNvPr>
          <p:cNvSpPr txBox="1"/>
          <p:nvPr/>
        </p:nvSpPr>
        <p:spPr>
          <a:xfrm>
            <a:off x="666287" y="2123653"/>
            <a:ext cx="9443293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/>
              <a:t>Szczegóły dotyczące </a:t>
            </a:r>
            <a:r>
              <a:rPr lang="pl-PL" b="1" dirty="0"/>
              <a:t>standardu minimum </a:t>
            </a:r>
            <a:r>
              <a:rPr lang="pl-PL" dirty="0"/>
              <a:t>znajdziesz w Załączniku do Wytycznych dotyczących realizacji zasad równościowych w ramach funduszy unijnych na lata 2021-2027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/>
              <a:t>Zapewnij zgodność projektu z: </a:t>
            </a:r>
            <a:r>
              <a:rPr lang="pl-PL" b="1" dirty="0"/>
              <a:t>Kartą Praw Podstawowych Unii Europejskiej </a:t>
            </a:r>
            <a:r>
              <a:rPr lang="pl-PL" dirty="0"/>
              <a:t>z dnia 26 października 2012 r. (Dz. Urz. UE C 326 z 26.10.2012, str. 391) oraz </a:t>
            </a:r>
            <a:r>
              <a:rPr lang="pl-PL" b="1" dirty="0"/>
              <a:t>Konwencją o Prawach Osób Niepełnosprawnych</a:t>
            </a:r>
            <a:r>
              <a:rPr lang="pl-PL" dirty="0"/>
              <a:t>, sporządzoną w Nowym Jorku dnia 13 grudnia 2006 r. (Dz. U. z 2012 r. poz. 1169, z późn.zm.)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/>
              <a:t>Pamiętaj, by we wniosku o dofinansowanie oraz przed podpisaniem umowy o dofinansowanie (oświadczenie) zadeklarować/oświadczyć, iż nie zostały podjęte jakiekolwiek działania dyskryminujące (np. uchwały). Treść deklaracji musi być zgodna z definicją kryterium.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/>
              <a:t>Produkty projektu w ramach EFS+ muszą zawsze mieć charakter pozytywny, a więc w pytaniu: </a:t>
            </a:r>
            <a:r>
              <a:rPr lang="pl-PL" b="1" dirty="0"/>
              <a:t>Czy produkty projektu mają charakter neutralny? </a:t>
            </a:r>
            <a:r>
              <a:rPr lang="pl-PL" dirty="0"/>
              <a:t>Należy wskazać NIE oraz zamieścić odpowiednie uzasadnienie</a:t>
            </a:r>
            <a:r>
              <a:rPr lang="pl-PL" b="1" dirty="0"/>
              <a:t>.</a:t>
            </a:r>
            <a:endParaRPr lang="pl-PL" dirty="0"/>
          </a:p>
          <a:p>
            <a:pPr>
              <a:spcAft>
                <a:spcPts val="600"/>
              </a:spcAft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0623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333D53B-E11A-448D-B2F6-B85DBF60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91" y="538414"/>
            <a:ext cx="8640381" cy="1080001"/>
          </a:xfrm>
        </p:spPr>
        <p:txBody>
          <a:bodyPr/>
          <a:lstStyle/>
          <a:p>
            <a:r>
              <a:rPr lang="pl-PL" dirty="0"/>
              <a:t>Kryteria dostępu (1 z 2) </a:t>
            </a:r>
            <a:br>
              <a:rPr lang="pl-PL" dirty="0"/>
            </a:b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3DD2567-9E4C-416D-83C6-A38DF1E7133E}"/>
              </a:ext>
            </a:extLst>
          </p:cNvPr>
          <p:cNvSpPr/>
          <p:nvPr/>
        </p:nvSpPr>
        <p:spPr>
          <a:xfrm>
            <a:off x="405166" y="1763613"/>
            <a:ext cx="9681544" cy="5434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accent1"/>
                </a:solidFill>
              </a:rPr>
              <a:t>1. Wnioskodawcą jest organizator rodzinnej pieczy zastępczej z terenu województwa śląskiego.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AC3EE1B-7E87-48A2-918D-4B1DFFBD3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E7C6811-6CC7-4C65-AB77-19F1DDF71802}"/>
              </a:ext>
            </a:extLst>
          </p:cNvPr>
          <p:cNvSpPr/>
          <p:nvPr/>
        </p:nvSpPr>
        <p:spPr>
          <a:xfrm>
            <a:off x="402081" y="2520753"/>
            <a:ext cx="9681544" cy="6659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accent1"/>
                </a:solidFill>
              </a:rPr>
              <a:t>2. Wnioskodawca składa nie więcej niż 1 wniosek w ramach naboru.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95CC585-FBE3-47C6-BEFE-69EDC99CA1A8}"/>
              </a:ext>
            </a:extLst>
          </p:cNvPr>
          <p:cNvSpPr/>
          <p:nvPr/>
        </p:nvSpPr>
        <p:spPr>
          <a:xfrm>
            <a:off x="402081" y="3400400"/>
            <a:ext cx="9681544" cy="5434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accent1"/>
                </a:solidFill>
              </a:rPr>
              <a:t>3. Okres realizacji projektu wynosi minimum 2 lata. 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0B8D0304-A083-448F-91E9-51F3B21B051A}"/>
              </a:ext>
            </a:extLst>
          </p:cNvPr>
          <p:cNvSpPr/>
          <p:nvPr/>
        </p:nvSpPr>
        <p:spPr>
          <a:xfrm>
            <a:off x="402081" y="4157541"/>
            <a:ext cx="9681544" cy="887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accent1"/>
                </a:solidFill>
              </a:rPr>
              <a:t>4. Wartość projektu na etapie wnioskowania oraz wyboru projektu do dofinansowania nie przekracza maksymalnej wartości wskazanej dla danego Wnioskodawcy w Regulaminie wyboru projektów.</a:t>
            </a:r>
          </a:p>
        </p:txBody>
      </p:sp>
    </p:spTree>
    <p:extLst>
      <p:ext uri="{BB962C8B-B14F-4D97-AF65-F5344CB8AC3E}">
        <p14:creationId xmlns:p14="http://schemas.microsoft.com/office/powerpoint/2010/main" val="4224442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333D53B-E11A-448D-B2F6-B85DBF60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91" y="538414"/>
            <a:ext cx="8640381" cy="1080001"/>
          </a:xfrm>
        </p:spPr>
        <p:txBody>
          <a:bodyPr/>
          <a:lstStyle/>
          <a:p>
            <a:r>
              <a:rPr lang="pl-PL" dirty="0"/>
              <a:t>Kryteriów dostępu (2 z 2) </a:t>
            </a:r>
            <a:br>
              <a:rPr lang="pl-PL" dirty="0"/>
            </a:b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3DD2567-9E4C-416D-83C6-A38DF1E7133E}"/>
              </a:ext>
            </a:extLst>
          </p:cNvPr>
          <p:cNvSpPr/>
          <p:nvPr/>
        </p:nvSpPr>
        <p:spPr>
          <a:xfrm>
            <a:off x="593378" y="3917370"/>
            <a:ext cx="9681544" cy="5434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accent1"/>
                </a:solidFill>
              </a:rPr>
              <a:t>6. Projekt zakłada działania w zakresie zgodnym z ideą </a:t>
            </a:r>
            <a:r>
              <a:rPr lang="pl-PL" b="1" dirty="0" err="1">
                <a:solidFill>
                  <a:schemeClr val="accent1"/>
                </a:solidFill>
              </a:rPr>
              <a:t>deinstytucjonalizacji</a:t>
            </a:r>
            <a:r>
              <a:rPr lang="pl-PL" b="1" dirty="0">
                <a:solidFill>
                  <a:schemeClr val="accent1"/>
                </a:solidFill>
              </a:rPr>
              <a:t>.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AC3EE1B-7E87-48A2-918D-4B1DFFBD3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5C822CF-E97B-4B9E-86E4-D6F61994278B}"/>
              </a:ext>
            </a:extLst>
          </p:cNvPr>
          <p:cNvSpPr/>
          <p:nvPr/>
        </p:nvSpPr>
        <p:spPr>
          <a:xfrm>
            <a:off x="593378" y="4892563"/>
            <a:ext cx="9681544" cy="6592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accent1"/>
                </a:solidFill>
              </a:rPr>
              <a:t>7. Działania w ramach  typu 4 realizowane są wyłącznie na rzecz dzieci i młodzieży przebywającej lub opuszczającej  instytucjonalne formy pieczy zastępczej. 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BB36DD0-F8D6-47C2-BB7D-00806FBC6BDA}"/>
              </a:ext>
            </a:extLst>
          </p:cNvPr>
          <p:cNvSpPr/>
          <p:nvPr/>
        </p:nvSpPr>
        <p:spPr>
          <a:xfrm>
            <a:off x="593378" y="1221013"/>
            <a:ext cx="9681544" cy="22646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>
                <a:solidFill>
                  <a:schemeClr val="accent1"/>
                </a:solidFill>
              </a:rPr>
              <a:t>5. Projekt jest zgodny ze:</a:t>
            </a:r>
          </a:p>
          <a:p>
            <a:r>
              <a:rPr lang="pl-PL" sz="1600" b="1" dirty="0">
                <a:solidFill>
                  <a:schemeClr val="accent1"/>
                </a:solidFill>
              </a:rPr>
              <a:t>- Strategią Rozwoju Usług Społecznych, polityka publiczna do roku 2030 (z perspektywą do 2035 r.),</a:t>
            </a:r>
          </a:p>
          <a:p>
            <a:r>
              <a:rPr lang="pl-PL" sz="1600" b="1" dirty="0">
                <a:solidFill>
                  <a:schemeClr val="accent1"/>
                </a:solidFill>
              </a:rPr>
              <a:t>- Krajowym Programem Przeciwdziałania Ubóstwu i Wykluczeniu Społecznemu. Aktualizacja 2021–2027, polityka publiczna z perspektywą do roku 2030, w aspekcie wskazanych w ww. dokumentach kierunków rozwoju dla obszaru usług wsparcia rodziny i systemu pieczy zastępczej,</a:t>
            </a:r>
          </a:p>
          <a:p>
            <a:r>
              <a:rPr lang="pl-PL" sz="1600" b="1" dirty="0">
                <a:solidFill>
                  <a:schemeClr val="accent1"/>
                </a:solidFill>
              </a:rPr>
              <a:t>- Regionalnym planem rozwoju usług społecznych i </a:t>
            </a:r>
            <a:r>
              <a:rPr lang="pl-PL" sz="1600" b="1" dirty="0" err="1">
                <a:solidFill>
                  <a:schemeClr val="accent1"/>
                </a:solidFill>
              </a:rPr>
              <a:t>deinstytucjonalizacji</a:t>
            </a:r>
            <a:r>
              <a:rPr lang="pl-PL" sz="1600" b="1" dirty="0">
                <a:solidFill>
                  <a:schemeClr val="accent1"/>
                </a:solidFill>
              </a:rPr>
              <a:t> w województwie śląskim na lata 2023-2025</a:t>
            </a:r>
          </a:p>
          <a:p>
            <a:r>
              <a:rPr lang="pl-PL" sz="1600" b="1" dirty="0">
                <a:solidFill>
                  <a:schemeClr val="accent1"/>
                </a:solidFill>
              </a:rPr>
              <a:t>w aspekcie wskazanych w ww. dokumentach kierunków rozwoju dla obszaru usług wsparcia rodziny i systemu pieczy zastępczej.</a:t>
            </a:r>
          </a:p>
        </p:txBody>
      </p:sp>
    </p:spTree>
    <p:extLst>
      <p:ext uri="{BB962C8B-B14F-4D97-AF65-F5344CB8AC3E}">
        <p14:creationId xmlns:p14="http://schemas.microsoft.com/office/powerpoint/2010/main" val="3866466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9853F6-EF00-488D-87B0-0968D07BF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DB8D6BC-A690-4AFD-B081-60335BCAC2AA}"/>
              </a:ext>
            </a:extLst>
          </p:cNvPr>
          <p:cNvSpPr txBox="1"/>
          <p:nvPr/>
        </p:nvSpPr>
        <p:spPr>
          <a:xfrm>
            <a:off x="561419" y="3076932"/>
            <a:ext cx="9679544" cy="391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chemeClr val="accent1"/>
                </a:solidFill>
              </a:rPr>
              <a:t>We wniosku o dofinansowanie jesteś zobowiązany przedstawić:</a:t>
            </a:r>
          </a:p>
          <a:p>
            <a:r>
              <a:rPr lang="pl-PL" sz="2200" dirty="0">
                <a:solidFill>
                  <a:schemeClr val="accent1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pl-PL" sz="2200" b="1" dirty="0">
                <a:solidFill>
                  <a:schemeClr val="accent1"/>
                </a:solidFill>
              </a:rPr>
              <a:t>wskaźniki produktu</a:t>
            </a:r>
            <a:r>
              <a:rPr lang="pl-PL" sz="2200" dirty="0">
                <a:solidFill>
                  <a:schemeClr val="accent1"/>
                </a:solidFill>
              </a:rPr>
              <a:t>, które mierzą wielkość i pokazują charakter wsparcia;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pl-PL" sz="2200" b="1" dirty="0">
                <a:solidFill>
                  <a:schemeClr val="accent1"/>
                </a:solidFill>
              </a:rPr>
              <a:t>wskaźniki rezultatu</a:t>
            </a:r>
            <a:r>
              <a:rPr lang="pl-PL" sz="2200" dirty="0">
                <a:solidFill>
                  <a:schemeClr val="accent1"/>
                </a:solidFill>
              </a:rPr>
              <a:t>, które określają efekt zrealizowanych działań w odniesieniu do osób lub podmiotów;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pl-PL" sz="2200" b="1" dirty="0">
                <a:solidFill>
                  <a:schemeClr val="accent1"/>
                </a:solidFill>
              </a:rPr>
              <a:t>wskaźniki monitoringowe</a:t>
            </a:r>
            <a:r>
              <a:rPr lang="pl-PL" sz="2200" dirty="0">
                <a:solidFill>
                  <a:schemeClr val="accent1"/>
                </a:solidFill>
              </a:rPr>
              <a:t>,</a:t>
            </a:r>
            <a:r>
              <a:rPr lang="pl-PL" sz="2200" b="1" dirty="0">
                <a:solidFill>
                  <a:schemeClr val="accent1"/>
                </a:solidFill>
              </a:rPr>
              <a:t> </a:t>
            </a:r>
            <a:r>
              <a:rPr lang="pl-PL" sz="2200" dirty="0">
                <a:solidFill>
                  <a:schemeClr val="accent1"/>
                </a:solidFill>
              </a:rPr>
              <a:t>które masz obowiązek monitorować na etapie wdrażania projektu. Nie musisz wskazywać ich wartości docelowych na etapie przygotowywania wniosku o dofinansowanie projektu.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445A258-CB75-4965-82B9-54D9B4DAD3B7}"/>
              </a:ext>
            </a:extLst>
          </p:cNvPr>
          <p:cNvSpPr txBox="1"/>
          <p:nvPr/>
        </p:nvSpPr>
        <p:spPr>
          <a:xfrm>
            <a:off x="535862" y="1117976"/>
            <a:ext cx="80648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chemeClr val="accent1"/>
                </a:solidFill>
              </a:rPr>
              <a:t>Twój projekt musi zawierać informację o wskaźnikach, jakie planujesz osiągnąć dzięki realizacji projektu. Z ich wykonania będziesz rozliczony - </a:t>
            </a:r>
            <a:r>
              <a:rPr lang="pl-PL" sz="2200" u="sng" dirty="0">
                <a:solidFill>
                  <a:schemeClr val="accent1"/>
                </a:solidFill>
              </a:rPr>
              <a:t>nieosiągnięcie zaplanowanych wskaźników może stanowić podstawę do niewypłacenia lub zwrotu dofinansowania, a także do rozwiązania umowy o dofinansowanie.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394311"/>
            <a:ext cx="8640381" cy="1080001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Wskaźniki w ramach naboru</a:t>
            </a:r>
            <a:br>
              <a:rPr lang="pl-PL" dirty="0">
                <a:solidFill>
                  <a:schemeClr val="accent1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486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9D6118-7990-40CE-8709-0E752635D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graphicFrame>
        <p:nvGraphicFramePr>
          <p:cNvPr id="5" name="Tabela 4" descr="Liczba opiekunów faktycznych/nieformalnych objętych wsparciem w programie [osoby]&#10;NARZĘDZIA POMIARU&#10;- lista osób, które otrzymały wsparcie, z podziałem na formę wsparcia&#10;- deklaracje uczestnictwa w projekcie/umowy uczestnictwa&#10;" title="FAKULTATYWNE">
            <a:extLst>
              <a:ext uri="{FF2B5EF4-FFF2-40B4-BE49-F238E27FC236}">
                <a16:creationId xmlns:a16="http://schemas.microsoft.com/office/drawing/2014/main" id="{D5556B70-4F72-428F-A33F-F3D98B866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969671"/>
              </p:ext>
            </p:extLst>
          </p:nvPr>
        </p:nvGraphicFramePr>
        <p:xfrm>
          <a:off x="712136" y="5582197"/>
          <a:ext cx="9261025" cy="1437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52514">
                  <a:extLst>
                    <a:ext uri="{9D8B030D-6E8A-4147-A177-3AD203B41FA5}">
                      <a16:colId xmlns:a16="http://schemas.microsoft.com/office/drawing/2014/main" val="3427296565"/>
                    </a:ext>
                  </a:extLst>
                </a:gridCol>
                <a:gridCol w="4608511">
                  <a:extLst>
                    <a:ext uri="{9D8B030D-6E8A-4147-A177-3AD203B41FA5}">
                      <a16:colId xmlns:a16="http://schemas.microsoft.com/office/drawing/2014/main" val="1955943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FAKULTATYWNE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NARZĘDZIA POMIARU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>
                          <a:effectLst/>
                        </a:rPr>
                        <a:t>Liczba opiekunów faktycznych/nieformalnych objętych wsparciem w programie [osoby]</a:t>
                      </a:r>
                      <a:endParaRPr lang="pl-PL" sz="1600" dirty="0"/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- lista osób, które otrzymały wsparcie, z podziałem na formę wsparcia</a:t>
                      </a:r>
                    </a:p>
                    <a:p>
                      <a:r>
                        <a:rPr lang="pl-PL" sz="1600" dirty="0"/>
                        <a:t>- deklaracje uczestnictwa w projekcie/umowy uczestnictwa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62305"/>
                  </a:ext>
                </a:extLst>
              </a:tr>
            </a:tbl>
          </a:graphicData>
        </a:graphic>
      </p:graphicFrame>
      <p:graphicFrame>
        <p:nvGraphicFramePr>
          <p:cNvPr id="2" name="Tabela 1" descr="Liczba osób objętych usługami w zakresie wspierania rodziny i pieczy zastępczej [osoby]&#10;Całkowita liczba osób objętych wsparciem [osoby]&#10;NARZĘDZIA POMIARU&#10;- lista osób, które otrzymały wsparcie, z podziałem na formę wsparcia&#10;- deklaracje uczestnictwa w projekcie/umowy uczestnictwa&#10;&#10;Liczba dzieci objętych usługami w zakresie wspierania rodziny i&#10;pieczy zastępczej [osoby]&#10;NARZĘDZIA POMIARU&#10;deklaracje uczestnictwa w projekcie/umowy uczestnictwa&#10;&#10;" title="OBLIGATORYJNE">
            <a:extLst>
              <a:ext uri="{FF2B5EF4-FFF2-40B4-BE49-F238E27FC236}">
                <a16:creationId xmlns:a16="http://schemas.microsoft.com/office/drawing/2014/main" id="{DFDA01B4-FE44-4047-BD92-095BAFF06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024724"/>
              </p:ext>
            </p:extLst>
          </p:nvPr>
        </p:nvGraphicFramePr>
        <p:xfrm>
          <a:off x="734571" y="1233719"/>
          <a:ext cx="9289032" cy="40673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30513">
                  <a:extLst>
                    <a:ext uri="{9D8B030D-6E8A-4147-A177-3AD203B41FA5}">
                      <a16:colId xmlns:a16="http://schemas.microsoft.com/office/drawing/2014/main" val="2657917416"/>
                    </a:ext>
                  </a:extLst>
                </a:gridCol>
                <a:gridCol w="4658519">
                  <a:extLst>
                    <a:ext uri="{9D8B030D-6E8A-4147-A177-3AD203B41FA5}">
                      <a16:colId xmlns:a16="http://schemas.microsoft.com/office/drawing/2014/main" val="1567812328"/>
                    </a:ext>
                  </a:extLst>
                </a:gridCol>
              </a:tblGrid>
              <a:tr h="408992">
                <a:tc>
                  <a:txBody>
                    <a:bodyPr/>
                    <a:lstStyle/>
                    <a:p>
                      <a:r>
                        <a:rPr lang="pl-PL" dirty="0"/>
                        <a:t>OBLIGATORYJNE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NARZĘDZIA POMIARU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98191"/>
                  </a:ext>
                </a:extLst>
              </a:tr>
              <a:tr h="1037054">
                <a:tc>
                  <a:txBody>
                    <a:bodyPr/>
                    <a:lstStyle/>
                    <a:p>
                      <a:r>
                        <a:rPr lang="pl-PL" sz="1600" dirty="0"/>
                        <a:t>Liczba osób objętych usługami w zakresie wspierania rodziny i pieczy zastępczej [osoby]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- lista osób, które otrzymały wsparcie, z podziałem na formę wsparcia</a:t>
                      </a:r>
                    </a:p>
                    <a:p>
                      <a:r>
                        <a:rPr lang="pl-PL" sz="1600" dirty="0"/>
                        <a:t>- deklaracje uczestnictwa w projekcie/umowy uczestnictwa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991490"/>
                  </a:ext>
                </a:extLst>
              </a:tr>
              <a:tr h="1037054">
                <a:tc>
                  <a:txBody>
                    <a:bodyPr/>
                    <a:lstStyle/>
                    <a:p>
                      <a:r>
                        <a:rPr lang="pl-PL" sz="1600" dirty="0"/>
                        <a:t>Całkowita liczba osób objętych wsparciem [osoby]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- lista osób, które otrzymały wsparcie, z podziałem na formę wsparcia</a:t>
                      </a:r>
                    </a:p>
                    <a:p>
                      <a:r>
                        <a:rPr lang="pl-PL" sz="1600" dirty="0"/>
                        <a:t>- deklaracje uczestnictwa w projekcie/umowy uczestnictwa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623528"/>
                  </a:ext>
                </a:extLst>
              </a:tr>
              <a:tr h="1037054">
                <a:tc>
                  <a:txBody>
                    <a:bodyPr/>
                    <a:lstStyle/>
                    <a:p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dzieci objętych usługami w zakresie wspierania rodziny i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pieczy zastępczej [osoby]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deklaracje uczestnictwa w projekcie/umowy uczestnictwa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585776"/>
                  </a:ext>
                </a:extLst>
              </a:tr>
            </a:tbl>
          </a:graphicData>
        </a:graphic>
      </p:graphicFrame>
      <p:sp>
        <p:nvSpPr>
          <p:cNvPr id="10" name="Prostokąt zaokrąglony 4" descr="Wszystkie wskaźniki wraz z definicjami i opisem sposobu pomiaru znajdziesz w Załączniku nr 2 do Regulaminu wyboru projektów &#10;">
            <a:extLst>
              <a:ext uri="{FF2B5EF4-FFF2-40B4-BE49-F238E27FC236}">
                <a16:creationId xmlns:a16="http://schemas.microsoft.com/office/drawing/2014/main" id="{C3113189-0965-4DC8-BF8B-9705B9F9FC7E}"/>
              </a:ext>
            </a:extLst>
          </p:cNvPr>
          <p:cNvSpPr/>
          <p:nvPr/>
        </p:nvSpPr>
        <p:spPr>
          <a:xfrm rot="1216618">
            <a:off x="7635489" y="301246"/>
            <a:ext cx="2979420" cy="1116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Wszystkie wskaźniki wraz z definicjami i opisem sposobu pomiaru znajdziesz w </a:t>
            </a:r>
            <a:r>
              <a:rPr lang="pl-PL" sz="1400" b="1" u="sng" dirty="0"/>
              <a:t>Załączniku nr 2 </a:t>
            </a:r>
            <a:r>
              <a:rPr lang="pl-PL" sz="1400" dirty="0"/>
              <a:t>do Regulaminu wyboru projektów 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241450" y="427652"/>
            <a:ext cx="8640381" cy="108000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3399"/>
                </a:solidFill>
              </a:rPr>
              <a:t>Wskaźniki produktu</a:t>
            </a:r>
            <a:br>
              <a:rPr lang="pl-PL" dirty="0">
                <a:solidFill>
                  <a:srgbClr val="003399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3877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9D6118-7990-40CE-8709-0E752635D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  <p:graphicFrame>
        <p:nvGraphicFramePr>
          <p:cNvPr id="9" name="Tabela 8" descr="Liczba dzieci i młodzieży, które opuściły opiekę instytucjonalną dzięki wsparciu w programie [osoby]&#10;NARZĘDZIA POMIARU&#10;lista dzieci/młodzieży, które opuściły opiekę instytucjonalną z podziałem na otrzymane formy wsparcia&#10;zaświadczenie z dotychczasowej formy opieki instytucjonalnej o opuszczeniu przez uczestnika projektu instytucji całodobowej.&#10;&#10;Liczba utworzonych mieszkań w ramach programu (tylko typ 3 i 4) [sztuki]&#10;- dokument potwierdzający liczbę nowo utworzonych mieszkań wspomaganych/chronionych;&#10;- dokumenty potwierdzające zakup wyposażenia (w przypadku projektów rozliczanych kwotami ryczałtowymi);&#10;- dokumentacja zdjęciowa przed i po (przy adaptacjach)&#10;&#10;" title="FAKULTATYWNE">
            <a:extLst>
              <a:ext uri="{FF2B5EF4-FFF2-40B4-BE49-F238E27FC236}">
                <a16:creationId xmlns:a16="http://schemas.microsoft.com/office/drawing/2014/main" id="{D293CEC0-FCE4-4F33-936A-B91B6E8D1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479348"/>
              </p:ext>
            </p:extLst>
          </p:nvPr>
        </p:nvGraphicFramePr>
        <p:xfrm>
          <a:off x="787324" y="4545962"/>
          <a:ext cx="9672018" cy="28322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18422">
                  <a:extLst>
                    <a:ext uri="{9D8B030D-6E8A-4147-A177-3AD203B41FA5}">
                      <a16:colId xmlns:a16="http://schemas.microsoft.com/office/drawing/2014/main" val="3948896083"/>
                    </a:ext>
                  </a:extLst>
                </a:gridCol>
                <a:gridCol w="6553596">
                  <a:extLst>
                    <a:ext uri="{9D8B030D-6E8A-4147-A177-3AD203B41FA5}">
                      <a16:colId xmlns:a16="http://schemas.microsoft.com/office/drawing/2014/main" val="1351746461"/>
                    </a:ext>
                  </a:extLst>
                </a:gridCol>
              </a:tblGrid>
              <a:tr h="127393">
                <a:tc>
                  <a:txBody>
                    <a:bodyPr/>
                    <a:lstStyle/>
                    <a:p>
                      <a:r>
                        <a:rPr lang="pl-PL" dirty="0"/>
                        <a:t>FAKULTATYWNE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NARZĘDZIA POMIARU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272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effectLst/>
                        </a:rPr>
                        <a:t>Liczba dzieci i młodzieży, które opuściły opiekę instytucjonalną dzięki wsparciu w programie [osoby]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pl-PL" sz="1500" kern="1200" dirty="0">
                          <a:effectLst/>
                        </a:rPr>
                        <a:t>lista dzieci/młodzieży, które opuściły opiekę instytucjonalną z podziałem na otrzymane formy wsparcia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pl-PL" sz="1500" kern="1200" dirty="0">
                          <a:effectLst/>
                        </a:rPr>
                        <a:t>zaświadczenie z dotychczasowej formy opieki instytucjonalnej o opuszczeniu przez uczestnika projektu instytucji całodobowej.</a:t>
                      </a:r>
                      <a:endParaRPr lang="pl-PL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873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effectLst/>
                        </a:rPr>
                        <a:t>Liczba utworzonych mieszkań w ramach programu [sztuki]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kern="1200" dirty="0">
                          <a:effectLst/>
                        </a:rPr>
                        <a:t>- dokument potwierdzający liczbę nowo utworzonych mieszkań </a:t>
                      </a:r>
                      <a:r>
                        <a:rPr lang="pl-PL" sz="1600" dirty="0"/>
                        <a:t>wspomaganych/treningowych</a:t>
                      </a:r>
                      <a:r>
                        <a:rPr lang="pl-PL" sz="1500" kern="1200" dirty="0">
                          <a:effectLst/>
                        </a:rPr>
                        <a:t>;</a:t>
                      </a:r>
                    </a:p>
                    <a:p>
                      <a:r>
                        <a:rPr lang="pl-PL" sz="1500" kern="1200" dirty="0">
                          <a:effectLst/>
                        </a:rPr>
                        <a:t>- dokumenty potwierdzające zakup wyposażenia (w przypadku projektów rozliczanych kwotami ryczałtowymi);</a:t>
                      </a:r>
                    </a:p>
                    <a:p>
                      <a:r>
                        <a:rPr lang="pl-PL" sz="1500" kern="1200" dirty="0">
                          <a:effectLst/>
                        </a:rPr>
                        <a:t>- dokumentacja zdjęciowa przed i po (przy adaptacjach)</a:t>
                      </a:r>
                      <a:endParaRPr lang="pl-PL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978009"/>
                  </a:ext>
                </a:extLst>
              </a:tr>
            </a:tbl>
          </a:graphicData>
        </a:graphic>
      </p:graphicFrame>
      <p:graphicFrame>
        <p:nvGraphicFramePr>
          <p:cNvPr id="2" name="Tabela 1" descr="Liczba utworzonych w programie miejsc świadczenia usług wspierania rodziny i pieczy zastępczej istniejących po zakończeniu projektu [sztuki]&#10;NARZĘDZIA POMIARU&#10;W przypadku osób świadczących usługi:&#10;- umowy cywilno-prawne/umowy o pracę;&#10;- dokument potwierdzający gotowość do świadczenia usługi&#10;W przypadku grup samopomocowych i grup wsparcia: lista utworzonych grup samopomocowych/grup wsparcia w projekcie ze wskazaniem prowadzącego&#10;W przypadku placówek:  &#10;- dokument potwierdzający liczbę miejsc (np. regulamin lub statut placówki, wpis do rejestru odpowiedniego organu); informacja ze strony internetowej potwierdzająca ilość miejsc; dokumentacja fotograficzna „przed” i „po” (w przypadku adaptacji pomieszczeń); umowy cywilno-prawne/umowy o pracę z wychowawcami (tylko w przypadku pracy podwórkowej); protokół zdawczo-odbiorczy (w przypadku zakupów wyposażenia)&#10;W przypadku rodzin wspierających: umowa z rodziną wspierającą&#10;" title="OBLIGATORYJNE">
            <a:extLst>
              <a:ext uri="{FF2B5EF4-FFF2-40B4-BE49-F238E27FC236}">
                <a16:creationId xmlns:a16="http://schemas.microsoft.com/office/drawing/2014/main" id="{DFDA01B4-FE44-4047-BD92-095BAFF06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11086"/>
              </p:ext>
            </p:extLst>
          </p:nvPr>
        </p:nvGraphicFramePr>
        <p:xfrm>
          <a:off x="786456" y="1061536"/>
          <a:ext cx="9672018" cy="31002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9290">
                  <a:extLst>
                    <a:ext uri="{9D8B030D-6E8A-4147-A177-3AD203B41FA5}">
                      <a16:colId xmlns:a16="http://schemas.microsoft.com/office/drawing/2014/main" val="2657917416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1567812328"/>
                    </a:ext>
                  </a:extLst>
                </a:gridCol>
              </a:tblGrid>
              <a:tr h="386332">
                <a:tc>
                  <a:txBody>
                    <a:bodyPr/>
                    <a:lstStyle/>
                    <a:p>
                      <a:r>
                        <a:rPr lang="pl-PL" dirty="0"/>
                        <a:t>OBLIGATORYJNE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NARZĘDZIA POMIARU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98191"/>
                  </a:ext>
                </a:extLst>
              </a:tr>
              <a:tr h="2706382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utworzonych w programie miejsc świadczenia usług wspierania rodziny i pieczy zastępczej istniejących po zakończeniu projektu [sztuki]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b="1" dirty="0"/>
                        <a:t>W przypadku osób świadczących usługi:</a:t>
                      </a:r>
                    </a:p>
                    <a:p>
                      <a:r>
                        <a:rPr lang="pl-PL" sz="1500" dirty="0"/>
                        <a:t>- umowy cywilno-prawne/umowy o pracę;</a:t>
                      </a:r>
                    </a:p>
                    <a:p>
                      <a:r>
                        <a:rPr lang="pl-PL" sz="1500" dirty="0"/>
                        <a:t>- dokument potwierdzający gotowość do świadczenia usługi</a:t>
                      </a:r>
                    </a:p>
                    <a:p>
                      <a:r>
                        <a:rPr lang="pl-PL" sz="1500" b="1" dirty="0"/>
                        <a:t>W przypadku grup samopomocowych i grup wsparcia: </a:t>
                      </a:r>
                      <a:r>
                        <a:rPr lang="pl-PL" sz="1500" dirty="0"/>
                        <a:t>lista utworzonych grup samopomocowych/grup wsparcia w projekcie ze wskazaniem prowadzącego</a:t>
                      </a:r>
                    </a:p>
                    <a:p>
                      <a:r>
                        <a:rPr lang="pl-PL" sz="15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rodzin wspierających: </a:t>
                      </a:r>
                      <a:r>
                        <a:rPr lang="pl-PL" sz="15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pl-PL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mowa z rodziną wspierającą</a:t>
                      </a:r>
                    </a:p>
                    <a:p>
                      <a:r>
                        <a:rPr lang="pl-PL" sz="1500" b="1" dirty="0"/>
                        <a:t>W przypadku rodzin zastępczych, rodzinnych domów dziecka, placówek opiekuńczo-wychowawczych typu rodzinnego: </a:t>
                      </a:r>
                      <a:r>
                        <a:rPr lang="pl-PL" sz="1500" dirty="0"/>
                        <a:t>umowy z rodzinami sprawującymi pieczę, prowadzącymi rodzinny dom dziecka lub placówkę opiekuńczo-wychowawczą typu rodzinnego; zaświadczenia o ukończeniu szkolenia dla kandydatów na rodzinę zastępczą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040532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313458" y="278553"/>
            <a:ext cx="8640381" cy="69047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3399"/>
                </a:solidFill>
              </a:rPr>
              <a:t>Wskaźniki rezultatu</a:t>
            </a:r>
            <a:br>
              <a:rPr lang="pl-PL" dirty="0">
                <a:solidFill>
                  <a:srgbClr val="003399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3847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64BF07-5F40-4D9C-A489-B6602CA31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69DC0FC-367A-4B7F-84EB-4C5E6E2F4E1E}"/>
              </a:ext>
            </a:extLst>
          </p:cNvPr>
          <p:cNvSpPr txBox="1"/>
          <p:nvPr/>
        </p:nvSpPr>
        <p:spPr>
          <a:xfrm>
            <a:off x="665386" y="1325971"/>
            <a:ext cx="97210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accent1"/>
                </a:solidFill>
              </a:rPr>
              <a:t>Wskaźniki monitoringowe mierzone we wszystkich celach szczegółowych</a:t>
            </a:r>
          </a:p>
          <a:p>
            <a:endParaRPr lang="pl-PL" b="1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Liczba projektów, w których sfinansowano koszty racjonalnych usprawnień dla osób z niepełnosprawnościami [sztuki]</a:t>
            </a:r>
          </a:p>
          <a:p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Liczba obiektów dostosowanych do potrzeb osób z niepełnosprawnościami [sztuki]</a:t>
            </a:r>
          </a:p>
          <a:p>
            <a:endParaRPr lang="pl-PL" sz="16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accent1"/>
                </a:solidFill>
              </a:rPr>
              <a:t>Wskaźniki monitoringowe dotyczące uczestników</a:t>
            </a:r>
          </a:p>
          <a:p>
            <a:endParaRPr lang="pl-PL" b="1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Liczba osób z niepełnosprawnościami objętych wsparciem w programie [osoby]</a:t>
            </a:r>
          </a:p>
          <a:p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Liczba osób z krajów trzecich  objętych wsparciem w programie [osoby]</a:t>
            </a:r>
          </a:p>
          <a:p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Liczba osób obcego pochodzenia objętych wsparciem w programie [osoby]</a:t>
            </a:r>
          </a:p>
          <a:p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Liczba osób należących do mniejszości, w tym społeczności marginalizowanych takich jak Romowie, objętych wsparciem w programie [osoby]</a:t>
            </a:r>
          </a:p>
          <a:p>
            <a:endParaRPr lang="pl-PL" dirty="0">
              <a:solidFill>
                <a:schemeClr val="accent1"/>
              </a:solidFill>
            </a:endParaRPr>
          </a:p>
          <a:p>
            <a:r>
              <a:rPr lang="pl-PL" dirty="0">
                <a:solidFill>
                  <a:schemeClr val="accent1"/>
                </a:solidFill>
              </a:rPr>
              <a:t>Liczba osób w kryzysie bezdomności lub dotkniętych wykluczeniem z dostępu do mieszkań, objętych wsparciem w programie [osoby]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3418" y="323453"/>
            <a:ext cx="8640381" cy="1080001"/>
          </a:xfrm>
        </p:spPr>
        <p:txBody>
          <a:bodyPr>
            <a:normAutofit/>
          </a:bodyPr>
          <a:lstStyle/>
          <a:p>
            <a:pPr lvl="0"/>
            <a:r>
              <a:rPr lang="pl-PL" dirty="0">
                <a:solidFill>
                  <a:srgbClr val="003399"/>
                </a:solidFill>
              </a:rPr>
              <a:t>Wskaźniki monitoringowe produktu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3311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A968FB1-9E24-4E18-8676-D9844C95C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5BF6A94-2577-4966-ABEC-A634A8E04ECA}"/>
              </a:ext>
            </a:extLst>
          </p:cNvPr>
          <p:cNvSpPr txBox="1"/>
          <p:nvPr/>
        </p:nvSpPr>
        <p:spPr>
          <a:xfrm>
            <a:off x="880224" y="3574185"/>
            <a:ext cx="87849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4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Pamiętaj,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2000" b="1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wskaż wszystkie wskaźniki monitoringowe we wniosku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monitoruj</a:t>
            </a:r>
            <a:r>
              <a:rPr lang="pl-PL" altLang="pl-PL" sz="20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wskaźniki na etapie wdrażania projektu, 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nie musisz wskazywać wartości docelowych dla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defRPr/>
            </a:pPr>
            <a:r>
              <a:rPr lang="pl-PL" altLang="pl-PL" sz="20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tych wskaźników na etapie przygotowywania wniosku,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 etapie aplikowania wartości docelowe tych wskaźników mogą przybrać wartość „0” </a:t>
            </a:r>
            <a:r>
              <a:rPr lang="pl-PL" altLang="pl-PL" sz="20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(natomiast na etapie realizacji projektu odnotujesz faktyczny przyrost wybranego wskaźnika – jeśli wystąpi)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nie przypisuj wskaźników monitoringowych do kwot ryczałtowych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6D61222-AF1F-40B0-9CCF-57CFC8742128}"/>
              </a:ext>
            </a:extLst>
          </p:cNvPr>
          <p:cNvSpPr txBox="1"/>
          <p:nvPr/>
        </p:nvSpPr>
        <p:spPr>
          <a:xfrm>
            <a:off x="808216" y="1416818"/>
            <a:ext cx="8928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3399"/>
                </a:solidFill>
              </a:rPr>
              <a:t>Wskaźniki monitoringowe dotyczące podmiotów</a:t>
            </a:r>
          </a:p>
          <a:p>
            <a:pPr lvl="0"/>
            <a:endParaRPr lang="pl-PL" b="1" dirty="0">
              <a:solidFill>
                <a:srgbClr val="003399"/>
              </a:solidFill>
            </a:endParaRPr>
          </a:p>
          <a:p>
            <a:pPr lvl="0"/>
            <a:r>
              <a:rPr lang="pl-PL" dirty="0">
                <a:solidFill>
                  <a:srgbClr val="003399"/>
                </a:solidFill>
              </a:rPr>
              <a:t>Liczba objętych wsparciem podmiotów administracji publicznej lub służb publicznych na szczeblu krajowym, regionalnym lub lokalnym [podmioty]</a:t>
            </a:r>
          </a:p>
          <a:p>
            <a:pPr lvl="0"/>
            <a:endParaRPr lang="pl-PL" dirty="0">
              <a:solidFill>
                <a:srgbClr val="003399"/>
              </a:solidFill>
            </a:endParaRPr>
          </a:p>
          <a:p>
            <a:pPr lvl="0"/>
            <a:r>
              <a:rPr lang="pl-PL" dirty="0">
                <a:solidFill>
                  <a:srgbClr val="003399"/>
                </a:solidFill>
              </a:rPr>
              <a:t>Liczba objętych wsparciem mikro-, małych i średnich przedsiębiorstw (w tym spółdzielni i przedsiębiorstw społecznych) [przedsiębiorstwa]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0409" y="309356"/>
            <a:ext cx="8640381" cy="1080001"/>
          </a:xfrm>
        </p:spPr>
        <p:txBody>
          <a:bodyPr>
            <a:normAutofit/>
          </a:bodyPr>
          <a:lstStyle/>
          <a:p>
            <a:pPr lvl="0"/>
            <a:r>
              <a:rPr lang="pl-PL" dirty="0">
                <a:solidFill>
                  <a:srgbClr val="003399"/>
                </a:solidFill>
              </a:rPr>
              <a:t>Wskaźniki monitoringowe produktu</a:t>
            </a:r>
            <a:br>
              <a:rPr lang="pl-PL" dirty="0">
                <a:solidFill>
                  <a:srgbClr val="003399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7023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odatek od gruntu 2023 – stawki podatku od nieruchomości - KupujemyM">
            <a:extLst>
              <a:ext uri="{FF2B5EF4-FFF2-40B4-BE49-F238E27FC236}">
                <a16:creationId xmlns:a16="http://schemas.microsoft.com/office/drawing/2014/main" id="{83A3AF72-88ED-429F-9207-E1B479D94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51" y="2133627"/>
            <a:ext cx="2710909" cy="15967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FA452E-3CA3-4A40-9578-BEEFB91160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7D2CC26-60C0-45F1-8C80-FD9777F4C6FB}"/>
              </a:ext>
            </a:extLst>
          </p:cNvPr>
          <p:cNvSpPr txBox="1"/>
          <p:nvPr/>
        </p:nvSpPr>
        <p:spPr>
          <a:xfrm>
            <a:off x="593378" y="5043353"/>
            <a:ext cx="96490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/>
                </a:solidFill>
              </a:rPr>
              <a:t>W ramach budżetu musisz zaplanować </a:t>
            </a:r>
            <a:r>
              <a:rPr lang="pl-PL" sz="2000" b="1" dirty="0">
                <a:solidFill>
                  <a:schemeClr val="accent1"/>
                </a:solidFill>
              </a:rPr>
              <a:t>wkład własny pieniężny lub niepieniężny</a:t>
            </a:r>
            <a:r>
              <a:rPr lang="pl-PL" sz="2000" dirty="0">
                <a:solidFill>
                  <a:schemeClr val="accent1"/>
                </a:solidFill>
              </a:rPr>
              <a:t>, który nie zostanie Ci przekazany w formie dofinansowania. Wkład własny musisz wnieść na poziomie </a:t>
            </a:r>
            <a:r>
              <a:rPr lang="pl-PL" sz="2000" b="1" dirty="0">
                <a:solidFill>
                  <a:schemeClr val="accent1"/>
                </a:solidFill>
              </a:rPr>
              <a:t>5% wydatków kwalifikowalnych</a:t>
            </a:r>
            <a:r>
              <a:rPr lang="pl-PL" sz="2000" dirty="0">
                <a:solidFill>
                  <a:schemeClr val="accent1"/>
                </a:solidFill>
              </a:rPr>
              <a:t>. W projektach rozliczanych na podstawie rzeczywiście poniesionych wydatków nie ma możliwości wniesienia wkładu własnego w kosztach pośrednich. Natomiast nie dotyczy to projektów rozliczanych za pomocą kwot ryczałtowych.</a:t>
            </a:r>
          </a:p>
        </p:txBody>
      </p:sp>
      <p:grpSp>
        <p:nvGrpSpPr>
          <p:cNvPr id="2" name="Grupa 1" descr="KOSZTY BEZPOŚREDNIE&#10;KOSZTY POŚREDNIE (koszty administracyjne związane z techniczną obsługą projektu)&#10;" title="Budżet projektu">
            <a:extLst>
              <a:ext uri="{FF2B5EF4-FFF2-40B4-BE49-F238E27FC236}">
                <a16:creationId xmlns:a16="http://schemas.microsoft.com/office/drawing/2014/main" id="{BCFB2633-A455-4053-82BF-7F9971AD87E6}"/>
              </a:ext>
            </a:extLst>
          </p:cNvPr>
          <p:cNvGrpSpPr/>
          <p:nvPr/>
        </p:nvGrpSpPr>
        <p:grpSpPr>
          <a:xfrm>
            <a:off x="808505" y="755501"/>
            <a:ext cx="8856695" cy="3942584"/>
            <a:chOff x="809402" y="971525"/>
            <a:chExt cx="8398751" cy="3528852"/>
          </a:xfrm>
        </p:grpSpPr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8A8A7296-D84F-4B98-855E-BEB45B5BD890}"/>
                </a:ext>
              </a:extLst>
            </p:cNvPr>
            <p:cNvSpPr/>
            <p:nvPr/>
          </p:nvSpPr>
          <p:spPr>
            <a:xfrm>
              <a:off x="2962401" y="971525"/>
              <a:ext cx="3862247" cy="158417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b="1" dirty="0">
                  <a:solidFill>
                    <a:schemeClr val="accent1"/>
                  </a:solidFill>
                </a:rPr>
                <a:t>BUDŻET PROJEKTU</a:t>
              </a:r>
            </a:p>
          </p:txBody>
        </p:sp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A240D2B7-25B1-4CCC-9717-F1E08BA2D141}"/>
                </a:ext>
              </a:extLst>
            </p:cNvPr>
            <p:cNvSpPr/>
            <p:nvPr/>
          </p:nvSpPr>
          <p:spPr>
            <a:xfrm>
              <a:off x="809402" y="2843733"/>
              <a:ext cx="3862247" cy="158417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>
                  <a:solidFill>
                    <a:schemeClr val="accent1"/>
                  </a:solidFill>
                </a:rPr>
                <a:t>KOSZTY BEZPOŚREDNIE</a:t>
              </a:r>
            </a:p>
          </p:txBody>
        </p:sp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584B5869-B366-49BB-9057-7F755B488B41}"/>
                </a:ext>
              </a:extLst>
            </p:cNvPr>
            <p:cNvSpPr/>
            <p:nvPr/>
          </p:nvSpPr>
          <p:spPr>
            <a:xfrm>
              <a:off x="5345906" y="2916201"/>
              <a:ext cx="3862247" cy="158417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>
                  <a:solidFill>
                    <a:schemeClr val="accent1"/>
                  </a:solidFill>
                </a:rPr>
                <a:t>KOSZTY POŚREDNIE </a:t>
              </a:r>
              <a:r>
                <a:rPr lang="pl-PL" sz="2000" dirty="0">
                  <a:solidFill>
                    <a:schemeClr val="accent1"/>
                  </a:solidFill>
                </a:rPr>
                <a:t>(koszty administracyjne związane z techniczną obsługą projektu)</a:t>
              </a:r>
            </a:p>
          </p:txBody>
        </p:sp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08505" y="289964"/>
            <a:ext cx="8640381" cy="1080001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Budżet projektu</a:t>
            </a:r>
            <a:br>
              <a:rPr lang="pl-PL" dirty="0">
                <a:solidFill>
                  <a:schemeClr val="accent1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195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001044-BC57-4948-96EF-7024C07F68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6F500C6-6072-4F3C-A732-FD89675DEAAE}"/>
              </a:ext>
            </a:extLst>
          </p:cNvPr>
          <p:cNvSpPr txBox="1"/>
          <p:nvPr/>
        </p:nvSpPr>
        <p:spPr>
          <a:xfrm>
            <a:off x="737394" y="755501"/>
            <a:ext cx="9433048" cy="743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Zakończenie naboru wniosków – </a:t>
            </a:r>
            <a:r>
              <a:rPr lang="pl-PL" sz="2000" b="1" dirty="0">
                <a:solidFill>
                  <a:schemeClr val="tx2"/>
                </a:solidFill>
              </a:rPr>
              <a:t>19.07.2024 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Wniosek o dofinansowanie projektu składasz wyłącznie elektronicznie w systemie teleinformatycznym - LSI 2021.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Wniosek o dofinansowanie projektu </a:t>
            </a:r>
            <a:r>
              <a:rPr lang="pl-PL" sz="2000" u="sng" dirty="0">
                <a:solidFill>
                  <a:schemeClr val="tx2"/>
                </a:solidFill>
              </a:rPr>
              <a:t>nie jest podpisywany.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Możesz ubiegać się o dofinansowanie, jeśli spełniasz wymagania określone </a:t>
            </a:r>
            <a:br>
              <a:rPr lang="pl-PL" sz="20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w Regulaminie wyboru projektów.</a:t>
            </a:r>
            <a:r>
              <a:rPr lang="pl-PL" sz="2000" dirty="0"/>
              <a:t>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Wszystkie informacje znajdują się pod adresem: 	</a:t>
            </a:r>
            <a:r>
              <a:rPr lang="pl-PL" sz="2000" dirty="0">
                <a:hlinkClick r:id="rId2" tooltip="https://funduszeue.slaskie.pl/lsi/nabor/175"/>
              </a:rPr>
              <a:t>https://funduszeue.slaskie.pl/lsi/nabor/175</a:t>
            </a:r>
            <a:endParaRPr lang="pl-PL" sz="20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Projekty w ramach naboru wybierane są w </a:t>
            </a:r>
            <a:r>
              <a:rPr lang="pl-PL" sz="2000" b="1" dirty="0">
                <a:solidFill>
                  <a:schemeClr val="tx2"/>
                </a:solidFill>
              </a:rPr>
              <a:t>sposób konkurencyjny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Procedura oceny projektów </a:t>
            </a:r>
            <a:r>
              <a:rPr lang="pl-PL" sz="2000" b="1" dirty="0">
                <a:solidFill>
                  <a:schemeClr val="tx2"/>
                </a:solidFill>
              </a:rPr>
              <a:t>podzielona</a:t>
            </a:r>
            <a:r>
              <a:rPr lang="pl-PL" sz="2000" dirty="0">
                <a:solidFill>
                  <a:schemeClr val="tx2"/>
                </a:solidFill>
              </a:rPr>
              <a:t> jest na następujące </a:t>
            </a:r>
            <a:r>
              <a:rPr lang="pl-PL" sz="2000" b="1" dirty="0">
                <a:solidFill>
                  <a:schemeClr val="tx2"/>
                </a:solidFill>
              </a:rPr>
              <a:t>etapy</a:t>
            </a:r>
            <a:r>
              <a:rPr lang="pl-PL" sz="2000" dirty="0">
                <a:solidFill>
                  <a:schemeClr val="tx2"/>
                </a:solidFill>
              </a:rPr>
              <a:t>: </a:t>
            </a:r>
          </a:p>
          <a:p>
            <a:pPr marL="7175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2"/>
                </a:solidFill>
              </a:rPr>
              <a:t>ocena formalno-merytoryczna</a:t>
            </a:r>
          </a:p>
          <a:p>
            <a:pPr marL="7175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2"/>
                </a:solidFill>
              </a:rPr>
              <a:t>negocjacje</a:t>
            </a:r>
            <a:endParaRPr lang="pl-PL" sz="2000" b="1" dirty="0">
              <a:solidFill>
                <a:schemeClr val="tx2"/>
              </a:solidFill>
            </a:endParaRPr>
          </a:p>
          <a:p>
            <a:pPr marL="4318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l-PL" sz="2000" dirty="0">
              <a:solidFill>
                <a:schemeClr val="tx2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C8B1AFE-2E24-4AE4-B486-4A7675A1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005" y="309168"/>
            <a:ext cx="8640381" cy="764347"/>
          </a:xfrm>
        </p:spPr>
        <p:txBody>
          <a:bodyPr/>
          <a:lstStyle/>
          <a:p>
            <a:pPr algn="ctr"/>
            <a:r>
              <a:rPr lang="pl-PL" dirty="0">
                <a:latin typeface="+mj-lt"/>
              </a:rPr>
              <a:t>Podstawowe informacje</a:t>
            </a:r>
          </a:p>
        </p:txBody>
      </p:sp>
    </p:spTree>
    <p:extLst>
      <p:ext uri="{BB962C8B-B14F-4D97-AF65-F5344CB8AC3E}">
        <p14:creationId xmlns:p14="http://schemas.microsoft.com/office/powerpoint/2010/main" val="2058685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A6FB4EE-EA0F-481E-95DF-575E96DA0C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C37517E6-42CA-E382-E29C-48AFF4B7AE5F}"/>
              </a:ext>
            </a:extLst>
          </p:cNvPr>
          <p:cNvSpPr/>
          <p:nvPr/>
        </p:nvSpPr>
        <p:spPr>
          <a:xfrm>
            <a:off x="665386" y="4119871"/>
            <a:ext cx="9289032" cy="333237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u="sng" dirty="0">
                <a:solidFill>
                  <a:schemeClr val="accent1">
                    <a:lumMod val="75000"/>
                  </a:schemeClr>
                </a:solidFill>
              </a:rPr>
              <a:t>WAŻNE!</a:t>
            </a:r>
          </a:p>
          <a:p>
            <a:pPr algn="ctr"/>
            <a:endParaRPr lang="pl-PL" sz="1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1600" dirty="0">
                <a:solidFill>
                  <a:srgbClr val="002060"/>
                </a:solidFill>
              </a:rPr>
              <a:t>Zakupy mebli, sprzętu i pojazdów mogą być kwalifikowane poza cross-</a:t>
            </a:r>
            <a:r>
              <a:rPr lang="pl-PL" sz="1600" dirty="0" err="1">
                <a:solidFill>
                  <a:srgbClr val="002060"/>
                </a:solidFill>
              </a:rPr>
              <a:t>financingiem</a:t>
            </a:r>
            <a:r>
              <a:rPr lang="pl-PL" sz="1600" dirty="0">
                <a:solidFill>
                  <a:srgbClr val="002060"/>
                </a:solidFill>
              </a:rPr>
              <a:t>, gdy: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2060"/>
                </a:solidFill>
              </a:rPr>
              <a:t>zostaną zamortyzowane w całości w okresie realizacji projektu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2060"/>
                </a:solidFill>
              </a:rPr>
              <a:t>będą najbardziej opłacalną opcją i jednocześnie  odpowiednią do osiągnięcia celu projektu,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2060"/>
                </a:solidFill>
              </a:rPr>
              <a:t>są konieczne dla osiągniecia celów projektu,</a:t>
            </a:r>
          </a:p>
          <a:p>
            <a:pPr algn="ctr"/>
            <a:endParaRPr lang="pl-PL" sz="900" b="1" dirty="0">
              <a:solidFill>
                <a:srgbClr val="002060"/>
              </a:solidFill>
            </a:endParaRPr>
          </a:p>
          <a:p>
            <a:pPr algn="ctr"/>
            <a:r>
              <a:rPr lang="pl-PL" sz="1600" b="1" dirty="0">
                <a:solidFill>
                  <a:srgbClr val="002060"/>
                </a:solidFill>
              </a:rPr>
              <a:t>MUSISZ SPEŁNIĆ JEDEN Z POWYŻSZYCH WARUNKÓW ORAZ WSKAZAĆ GO W UZASADNIENIU WYDATKU</a:t>
            </a: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320B18D8-365A-66A2-199E-87B1CE3D43E3}"/>
              </a:ext>
            </a:extLst>
          </p:cNvPr>
          <p:cNvSpPr/>
          <p:nvPr/>
        </p:nvSpPr>
        <p:spPr>
          <a:xfrm>
            <a:off x="2892313" y="2520490"/>
            <a:ext cx="4796767" cy="13055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b="1" dirty="0">
                <a:solidFill>
                  <a:schemeClr val="accent1"/>
                </a:solidFill>
              </a:rPr>
              <a:t>Cross-</a:t>
            </a:r>
            <a:r>
              <a:rPr lang="pl-PL" sz="1600" b="1" dirty="0" err="1">
                <a:solidFill>
                  <a:schemeClr val="accent1"/>
                </a:solidFill>
              </a:rPr>
              <a:t>financing</a:t>
            </a:r>
            <a:r>
              <a:rPr lang="pl-PL" sz="1600" dirty="0">
                <a:solidFill>
                  <a:schemeClr val="accent1"/>
                </a:solidFill>
              </a:rPr>
              <a:t> w projektach dotyczy wyłącznie: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600" dirty="0">
                <a:solidFill>
                  <a:schemeClr val="accent1"/>
                </a:solidFill>
              </a:rPr>
              <a:t> zakupu gruntu i nieruchomości,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600" dirty="0">
                <a:solidFill>
                  <a:schemeClr val="accent1"/>
                </a:solidFill>
              </a:rPr>
              <a:t> zakupu infrastruktury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600" dirty="0">
                <a:solidFill>
                  <a:schemeClr val="accent1"/>
                </a:solidFill>
              </a:rPr>
              <a:t> zakup mebli, sprzętu i pojazdów</a:t>
            </a:r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A0DA6A74-4C2D-5FA5-AC50-EF6CA748CAD6}"/>
              </a:ext>
            </a:extLst>
          </p:cNvPr>
          <p:cNvSpPr/>
          <p:nvPr/>
        </p:nvSpPr>
        <p:spPr>
          <a:xfrm>
            <a:off x="5633938" y="891216"/>
            <a:ext cx="3682697" cy="1520467"/>
          </a:xfrm>
          <a:prstGeom prst="roundRect">
            <a:avLst/>
          </a:prstGeom>
          <a:solidFill>
            <a:schemeClr val="accent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800" dirty="0">
                <a:solidFill>
                  <a:schemeClr val="accent1"/>
                </a:solidFill>
              </a:rPr>
              <a:t> do </a:t>
            </a:r>
            <a:r>
              <a:rPr lang="pl-PL" sz="1800" b="1" dirty="0">
                <a:solidFill>
                  <a:schemeClr val="accent1"/>
                </a:solidFill>
              </a:rPr>
              <a:t>15% </a:t>
            </a:r>
            <a:r>
              <a:rPr lang="pl-PL" sz="1800" dirty="0">
                <a:solidFill>
                  <a:schemeClr val="accent1"/>
                </a:solidFill>
              </a:rPr>
              <a:t>finansowania unijnego w przypadku projektów zakładających pozostałe formy wsparcia.</a:t>
            </a:r>
            <a:endParaRPr lang="pl-PL" dirty="0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227BAB72-BBF0-4AA2-E565-B6878F473ACA}"/>
              </a:ext>
            </a:extLst>
          </p:cNvPr>
          <p:cNvSpPr/>
          <p:nvPr/>
        </p:nvSpPr>
        <p:spPr>
          <a:xfrm>
            <a:off x="381684" y="899517"/>
            <a:ext cx="4532173" cy="1512167"/>
          </a:xfrm>
          <a:prstGeom prst="roundRect">
            <a:avLst/>
          </a:prstGeom>
          <a:solidFill>
            <a:schemeClr val="accent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1"/>
                </a:solidFill>
              </a:rPr>
              <a:t>do </a:t>
            </a:r>
            <a:r>
              <a:rPr lang="pl-PL" b="1" dirty="0">
                <a:solidFill>
                  <a:schemeClr val="accent1"/>
                </a:solidFill>
              </a:rPr>
              <a:t>30% </a:t>
            </a:r>
            <a:r>
              <a:rPr lang="pl-PL" dirty="0">
                <a:solidFill>
                  <a:schemeClr val="accent1"/>
                </a:solidFill>
              </a:rPr>
              <a:t>finansowania unijnego w przypadku projektów zakładających </a:t>
            </a:r>
            <a:r>
              <a:rPr lang="pl-PL" b="1" dirty="0">
                <a:solidFill>
                  <a:srgbClr val="002060"/>
                </a:solidFill>
              </a:rPr>
              <a:t>utworzenie mieszkań treningowych/wspomaganych lub  adaptację mieszkań na potrzeby prowadzenia rodzinnych form pieczy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025715" y="304551"/>
            <a:ext cx="8640381" cy="1080001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Cross-</a:t>
            </a:r>
            <a:r>
              <a:rPr lang="pl-PL" dirty="0" err="1">
                <a:solidFill>
                  <a:schemeClr val="accent1"/>
                </a:solidFill>
              </a:rPr>
              <a:t>financing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l-PL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6005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A6FB4EE-EA0F-481E-95DF-575E96DA0C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C91682A4-1575-483A-A6A8-0ABB32DFE490}"/>
              </a:ext>
            </a:extLst>
          </p:cNvPr>
          <p:cNvSpPr/>
          <p:nvPr/>
        </p:nvSpPr>
        <p:spPr>
          <a:xfrm>
            <a:off x="3905746" y="4787949"/>
            <a:ext cx="6048672" cy="2137405"/>
          </a:xfrm>
          <a:prstGeom prst="roundRect">
            <a:avLst>
              <a:gd name="adj" fmla="val 19174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accent1"/>
                </a:solidFill>
              </a:rPr>
              <a:t> </a:t>
            </a:r>
            <a:r>
              <a:rPr lang="pl-PL" sz="1600" b="1" dirty="0">
                <a:solidFill>
                  <a:schemeClr val="accent1"/>
                </a:solidFill>
              </a:rPr>
              <a:t>Pamiętaj, aby we wniosku o dofinansowanie projektu: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</a:rPr>
              <a:t>Wskazać formę zaangażowania i szacunkowy wymiar czasu pracy personelu projektu niezbędnego do realizacji zadań merytorycznych (etat/liczba godzin)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1"/>
                </a:solidFill>
              </a:rPr>
              <a:t>uzasadnić proponowaną kwotę wynagrodzenia personelu projektu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5345906" y="1636668"/>
            <a:ext cx="4563033" cy="17501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  <a:ea typeface="Open Sans"/>
                <a:cs typeface="Calibri"/>
              </a:rPr>
              <a:t>Koszt </a:t>
            </a:r>
            <a:r>
              <a:rPr lang="pl-PL" sz="1600" dirty="0">
                <a:solidFill>
                  <a:schemeClr val="accent1"/>
                </a:solidFill>
                <a:ea typeface="+mn-lt"/>
                <a:cs typeface="Calibri" panose="020F0502020204030204"/>
              </a:rPr>
              <a:t>wynagrodzenia personelu projektu nie może przekroczyć kwoty wynagrodzenia pracowników beneficjenta na analogicznych stanowiskach lub na stanowiskach wymagających analogicznych kwalifikacji lub kwoty wynikającej z przepisów prawa pracy.</a:t>
            </a:r>
            <a:endParaRPr lang="pl-PL" sz="1600" dirty="0">
              <a:solidFill>
                <a:schemeClr val="accent1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482608" y="2904764"/>
            <a:ext cx="4320479" cy="17501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l-PL" sz="1600" dirty="0">
                <a:solidFill>
                  <a:schemeClr val="accent1"/>
                </a:solidFill>
              </a:rPr>
              <a:t>Personel projektu to osoby zaangażowane do realizacji zadań lub czynności w ramach projektu </a:t>
            </a:r>
            <a:r>
              <a:rPr lang="pl-PL" sz="1600" b="1" u="sng" dirty="0">
                <a:solidFill>
                  <a:schemeClr val="accent1"/>
                </a:solidFill>
              </a:rPr>
              <a:t>na podstawie stosunku pracy i wolontariusze; osoba fizyczna prowadząca działalność gospodarczą będąca beneficjentem oraz osoby z nią współpracujące. 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717458" y="1465073"/>
            <a:ext cx="3761441" cy="13066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accent1"/>
                </a:solidFill>
              </a:rPr>
              <a:t>Koszty związane z zaangażowaniem personelu w projekcie będą kwalifikowalne jeśli ta konieczność  będzie wynikała z charakteru projektu</a:t>
            </a:r>
            <a:r>
              <a:rPr lang="pl-PL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9402" y="290589"/>
            <a:ext cx="8640381" cy="1080001"/>
          </a:xfrm>
        </p:spPr>
        <p:txBody>
          <a:bodyPr/>
          <a:lstStyle/>
          <a:p>
            <a:r>
              <a:rPr lang="pl-PL" dirty="0">
                <a:solidFill>
                  <a:srgbClr val="003399"/>
                </a:solidFill>
              </a:rPr>
              <a:t>Personel projektu</a:t>
            </a:r>
            <a:r>
              <a:rPr lang="pl-PL" dirty="0">
                <a:solidFill>
                  <a:srgbClr val="A6D3FF">
                    <a:lumMod val="50000"/>
                  </a:srgbClr>
                </a:solidFill>
              </a:rPr>
              <a:t/>
            </a:r>
            <a:br>
              <a:rPr lang="pl-PL" dirty="0">
                <a:solidFill>
                  <a:srgbClr val="A6D3FF">
                    <a:lumMod val="50000"/>
                  </a:srgbClr>
                </a:solidFill>
              </a:rPr>
            </a:br>
            <a:endParaRPr lang="pl-PL" dirty="0"/>
          </a:p>
        </p:txBody>
      </p:sp>
      <p:pic>
        <p:nvPicPr>
          <p:cNvPr id="9" name="Picture 2" descr="Podlaskie: 6,1 mln zł z UE na projekty wspierające bezrobotnych i  zagrożonych wykluczeniem - Wiadomości">
            <a:extLst>
              <a:ext uri="{FF2B5EF4-FFF2-40B4-BE49-F238E27FC236}">
                <a16:creationId xmlns:a16="http://schemas.microsoft.com/office/drawing/2014/main" id="{08B59312-318E-442C-9A43-41381D47D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2" y="5050956"/>
            <a:ext cx="2868809" cy="1611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9072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  <p:grpSp>
        <p:nvGrpSpPr>
          <p:cNvPr id="15" name="Grupa 14" descr="Podatek VAT kwalifikowalny&#10;" title="Projekt o wartości mniejszej niż 5 mln euro">
            <a:extLst>
              <a:ext uri="{FF2B5EF4-FFF2-40B4-BE49-F238E27FC236}">
                <a16:creationId xmlns:a16="http://schemas.microsoft.com/office/drawing/2014/main" id="{BBA890A7-60EC-4754-AA2D-22508F161C9A}"/>
              </a:ext>
            </a:extLst>
          </p:cNvPr>
          <p:cNvGrpSpPr/>
          <p:nvPr/>
        </p:nvGrpSpPr>
        <p:grpSpPr>
          <a:xfrm>
            <a:off x="1031285" y="1146677"/>
            <a:ext cx="3672410" cy="2799019"/>
            <a:chOff x="1097434" y="1915985"/>
            <a:chExt cx="3672410" cy="2799019"/>
          </a:xfrm>
        </p:grpSpPr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1E9E0EAE-06E3-4701-981C-B62038C77680}"/>
                </a:ext>
              </a:extLst>
            </p:cNvPr>
            <p:cNvSpPr/>
            <p:nvPr/>
          </p:nvSpPr>
          <p:spPr>
            <a:xfrm>
              <a:off x="1097434" y="1915985"/>
              <a:ext cx="3672410" cy="134025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2"/>
                  </a:solidFill>
                </a:rPr>
                <a:t>Projekt o wartości mniejszej niż 5 mln euro</a:t>
              </a:r>
            </a:p>
          </p:txBody>
        </p:sp>
        <p:sp>
          <p:nvSpPr>
            <p:cNvPr id="12" name="Strzałka w prawo 6">
              <a:extLst>
                <a:ext uri="{FF2B5EF4-FFF2-40B4-BE49-F238E27FC236}">
                  <a16:creationId xmlns:a16="http://schemas.microsoft.com/office/drawing/2014/main" id="{4F8E99DF-A197-4C0A-AE2F-4376C793F912}"/>
                </a:ext>
              </a:extLst>
            </p:cNvPr>
            <p:cNvSpPr/>
            <p:nvPr/>
          </p:nvSpPr>
          <p:spPr>
            <a:xfrm rot="5400000">
              <a:off x="2448307" y="3488791"/>
              <a:ext cx="838369" cy="4250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79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9A3D16F5-6789-435C-8B2C-AE3C048AD43C}"/>
                </a:ext>
              </a:extLst>
            </p:cNvPr>
            <p:cNvSpPr/>
            <p:nvPr/>
          </p:nvSpPr>
          <p:spPr>
            <a:xfrm>
              <a:off x="1529482" y="4155199"/>
              <a:ext cx="2954666" cy="55980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b="1" dirty="0"/>
                <a:t>Podatek VAT kwalifikowalny</a:t>
              </a:r>
            </a:p>
          </p:txBody>
        </p:sp>
      </p:grp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042751" y="306255"/>
            <a:ext cx="8640381" cy="1080001"/>
          </a:xfrm>
        </p:spPr>
        <p:txBody>
          <a:bodyPr/>
          <a:lstStyle/>
          <a:p>
            <a:r>
              <a:rPr lang="pl-PL" dirty="0">
                <a:solidFill>
                  <a:srgbClr val="003399"/>
                </a:solidFill>
              </a:rPr>
              <a:t>Podatek VAT</a:t>
            </a:r>
            <a:r>
              <a:rPr lang="pl-PL" dirty="0">
                <a:solidFill>
                  <a:srgbClr val="A6D3FF">
                    <a:lumMod val="50000"/>
                  </a:srgbClr>
                </a:solidFill>
              </a:rPr>
              <a:t/>
            </a:r>
            <a:br>
              <a:rPr lang="pl-PL" dirty="0">
                <a:solidFill>
                  <a:srgbClr val="A6D3FF">
                    <a:lumMod val="50000"/>
                  </a:srgbClr>
                </a:solidFill>
              </a:rPr>
            </a:br>
            <a:endParaRPr lang="pl-PL" dirty="0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DA2B7877-DBAB-4DC7-9F0F-B2C152EE7AD7}"/>
              </a:ext>
            </a:extLst>
          </p:cNvPr>
          <p:cNvSpPr/>
          <p:nvPr/>
        </p:nvSpPr>
        <p:spPr>
          <a:xfrm>
            <a:off x="5993978" y="2512798"/>
            <a:ext cx="3671222" cy="38593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W części A.1.4. wniosku- Możliwość odzyskania podatku VAT w projekcie należy wybrać:</a:t>
            </a:r>
          </a:p>
          <a:p>
            <a:pPr algn="ctr"/>
            <a:r>
              <a:rPr lang="pl-PL" b="1" dirty="0"/>
              <a:t>Projekt poniżej 5 mln EURO, </a:t>
            </a:r>
            <a:r>
              <a:rPr lang="pl-PL" dirty="0"/>
              <a:t>a w uzasadnieniu wskazać:</a:t>
            </a:r>
          </a:p>
          <a:p>
            <a:pPr algn="ctr"/>
            <a:r>
              <a:rPr lang="pl-PL" b="1" dirty="0"/>
              <a:t>Nie dotyczy. </a:t>
            </a:r>
          </a:p>
        </p:txBody>
      </p:sp>
    </p:spTree>
    <p:extLst>
      <p:ext uri="{BB962C8B-B14F-4D97-AF65-F5344CB8AC3E}">
        <p14:creationId xmlns:p14="http://schemas.microsoft.com/office/powerpoint/2010/main" val="871053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DF7094-44D9-4CB9-AFFD-EA063C656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714058" y="5147989"/>
            <a:ext cx="4248472" cy="342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Dokumenty dostępne na portalu: </a:t>
            </a:r>
            <a:r>
              <a:rPr lang="pl-PL" sz="1600" b="1" dirty="0">
                <a:solidFill>
                  <a:schemeClr val="accent1"/>
                </a:solidFill>
                <a:hlinkClick r:id="rId2"/>
              </a:rPr>
              <a:t>www.funduszeeuropejskie.gov.pl</a:t>
            </a:r>
            <a:r>
              <a:rPr lang="pl-PL" sz="1600" b="1" dirty="0">
                <a:solidFill>
                  <a:schemeClr val="accent1"/>
                </a:solidFill>
              </a:rPr>
              <a:t> </a:t>
            </a:r>
          </a:p>
          <a:p>
            <a:r>
              <a:rPr lang="pl-PL" sz="1600" dirty="0"/>
              <a:t>Wybierz zakładki: </a:t>
            </a:r>
          </a:p>
          <a:p>
            <a:r>
              <a:rPr lang="pl-PL" sz="1600" dirty="0">
                <a:solidFill>
                  <a:schemeClr val="accent1"/>
                </a:solidFill>
              </a:rPr>
              <a:t>O FUNDUSZACH/Poznaj Fundusze Europejskie 2021-2027/ PRAWO i DOKUMENTY/</a:t>
            </a:r>
          </a:p>
          <a:p>
            <a:r>
              <a:rPr lang="pl-PL" sz="1600" dirty="0">
                <a:solidFill>
                  <a:schemeClr val="accent1"/>
                </a:solidFill>
              </a:rPr>
              <a:t>KOMUNIKACJA/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dirty="0">
                <a:solidFill>
                  <a:schemeClr val="accent1"/>
                </a:solidFill>
              </a:rPr>
              <a:t>Podręcznik wnioskodawcy i beneficjenta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Funduszy Europejskich na lata 2021-2027 </a:t>
            </a:r>
            <a:br>
              <a:rPr lang="pl-PL" sz="16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accent1"/>
                </a:solidFill>
              </a:rPr>
              <a:t>w zakresie informacji i promocji</a:t>
            </a:r>
          </a:p>
          <a:p>
            <a:endParaRPr lang="pl-PL" b="1" dirty="0">
              <a:solidFill>
                <a:schemeClr val="accent1"/>
              </a:solidFill>
            </a:endParaRPr>
          </a:p>
          <a:p>
            <a:endParaRPr lang="pl-PL" b="1" dirty="0">
              <a:solidFill>
                <a:schemeClr val="accent1"/>
              </a:solidFill>
            </a:endParaRPr>
          </a:p>
          <a:p>
            <a:endParaRPr lang="pl-PL" b="1" dirty="0">
              <a:solidFill>
                <a:schemeClr val="accent1"/>
              </a:solidFill>
            </a:endParaRPr>
          </a:p>
          <a:p>
            <a:r>
              <a:rPr lang="pl-PL" dirty="0"/>
              <a:t>  </a:t>
            </a:r>
          </a:p>
        </p:txBody>
      </p:sp>
      <p:sp>
        <p:nvSpPr>
          <p:cNvPr id="7" name="Objaśnienie owalne 6"/>
          <p:cNvSpPr/>
          <p:nvPr/>
        </p:nvSpPr>
        <p:spPr>
          <a:xfrm>
            <a:off x="5993978" y="457423"/>
            <a:ext cx="4536504" cy="1594222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1"/>
                </a:solidFill>
              </a:rPr>
              <a:t>Załącznik do umowy: </a:t>
            </a:r>
          </a:p>
          <a:p>
            <a:pPr algn="ctr"/>
            <a:r>
              <a:rPr lang="pl-PL" sz="1600" b="1" dirty="0">
                <a:solidFill>
                  <a:schemeClr val="accent1"/>
                </a:solidFill>
              </a:rPr>
              <a:t>Wykaz pomniejszenia wartości dofinansowania projektu w zakresie obowiązków komunikacyjnych beneficjentów FE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21370" y="2555701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1"/>
                </a:solidFill>
                <a:latin typeface="Open Sans Light"/>
              </a:rPr>
              <a:t>Rozporządzenie Parlamentu Europejskiego i Rady (UE) 2021/1060 </a:t>
            </a:r>
            <a:r>
              <a:rPr lang="en-US" dirty="0">
                <a:solidFill>
                  <a:schemeClr val="accent1"/>
                </a:solidFill>
                <a:latin typeface="Open Sans Light"/>
              </a:rPr>
              <a:t>z dnia 24 czerwca 2021 r. - Artykuł 50 oraz załącznik IX – Komunikacja i Widoczność</a:t>
            </a:r>
            <a:r>
              <a:rPr lang="pl-PL" dirty="0">
                <a:solidFill>
                  <a:schemeClr val="accent1"/>
                </a:solidFill>
                <a:latin typeface="Open Sans Light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dirty="0">
              <a:solidFill>
                <a:schemeClr val="accent1"/>
              </a:solidFill>
              <a:latin typeface="Open Sans Ligh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b="1" dirty="0">
                <a:solidFill>
                  <a:schemeClr val="accent1"/>
                </a:solidFill>
                <a:latin typeface="Open Sans Light"/>
              </a:rPr>
              <a:t>Podręcznik wnioskodawcy i beneficjenta Funduszy Europejskich na lata 2021-2027 w zakresie informacji i promocji </a:t>
            </a:r>
            <a:r>
              <a:rPr lang="pl-PL" dirty="0">
                <a:solidFill>
                  <a:schemeClr val="accent1"/>
                </a:solidFill>
                <a:latin typeface="Open Sans Light"/>
              </a:rPr>
              <a:t>(wyciąg z Podręcznika stanowi załącznik do Umowy o dofinansowanie)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dirty="0">
              <a:solidFill>
                <a:schemeClr val="accent1"/>
              </a:solidFill>
              <a:latin typeface="Open Sans Ligh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1"/>
                </a:solidFill>
                <a:latin typeface="Open Sans Light"/>
              </a:rPr>
              <a:t>Wytyczne dotyczące informacji i promocji Funduszy Europejskich na lata 2021-2027</a:t>
            </a:r>
            <a:endParaRPr lang="pl-PL" b="1" dirty="0">
              <a:solidFill>
                <a:schemeClr val="accent1"/>
              </a:solidFill>
              <a:latin typeface="Open Sans Ligh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dirty="0">
              <a:solidFill>
                <a:schemeClr val="accent1"/>
              </a:solidFill>
              <a:latin typeface="Open Sans Light"/>
            </a:endParaRPr>
          </a:p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601490" y="150125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solidFill>
                  <a:schemeClr val="accent1"/>
                </a:solidFill>
              </a:rPr>
              <a:t>Skąd czerpać wiedzę?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1634" y="269970"/>
            <a:ext cx="8640381" cy="1080001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Obowiązki informacyjno-promocyjne</a:t>
            </a:r>
            <a:br>
              <a:rPr lang="pl-PL" dirty="0">
                <a:solidFill>
                  <a:schemeClr val="accent1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8134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B97640-89B1-411A-8CA0-981CDD74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384" y="376805"/>
            <a:ext cx="8640381" cy="1080001"/>
          </a:xfrm>
        </p:spPr>
        <p:txBody>
          <a:bodyPr/>
          <a:lstStyle/>
          <a:p>
            <a:r>
              <a:rPr lang="pl-PL" dirty="0"/>
              <a:t>Prosimy o wypełnienie ankiety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6" name="Symbol zastępczy zawartości 5" descr="Ankieta ewaluacyjna po spotkaniu informacyjnym 14 czerwca 2024 r.">
            <a:extLst>
              <a:ext uri="{FF2B5EF4-FFF2-40B4-BE49-F238E27FC236}">
                <a16:creationId xmlns:a16="http://schemas.microsoft.com/office/drawing/2014/main" id="{74220877-66D8-4117-AA84-EB58768C8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8" y="1223591"/>
            <a:ext cx="5435972" cy="5435972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1E015E-1C43-412B-80C4-A78D48640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4678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undusze Europejskie dla Śląskiego &#10;Rzeczpospolita Polska &#10;Dofinansowane przez Unię Europejską &#10;Województwo Śląskie " title="Logotypy ">
            <a:extLst>
              <a:ext uri="{FF2B5EF4-FFF2-40B4-BE49-F238E27FC236}">
                <a16:creationId xmlns:a16="http://schemas.microsoft.com/office/drawing/2014/main" id="{FAA15411-AF4C-4AF1-97E5-7AA96FAC0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1" y="6299200"/>
            <a:ext cx="9522371" cy="1006083"/>
          </a:xfrm>
          <a:prstGeom prst="rect">
            <a:avLst/>
          </a:prstGeom>
        </p:spPr>
      </p:pic>
      <p:sp>
        <p:nvSpPr>
          <p:cNvPr id="3" name="Tytuł 2" descr="Referat Wsparcia Projektów &#10;Departament Europejskiego Funduszu Społecznego&#10;Al. Korfantego 79, 40-160 Katowice&#10;IV piętro, pok. 405 A, 404  i 405B&#10;gabriela.oziewicz@slaskie.pl; joanna.michalik@slaskie.pl (+48 774 49 33);&#10;alicja.nowak@slaskie.pl (+48 774 49 16); malgorzata.przybyla@slaskie.pl (+48 774 49 35);   &#10;&#10;">
            <a:extLst>
              <a:ext uri="{FF2B5EF4-FFF2-40B4-BE49-F238E27FC236}">
                <a16:creationId xmlns:a16="http://schemas.microsoft.com/office/drawing/2014/main" id="{FE6CD7B6-2CBC-4448-9D39-4E992C9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546" y="4499918"/>
            <a:ext cx="8496944" cy="287737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pl-PL" sz="1550" dirty="0">
                <a:latin typeface="+mn-lt"/>
              </a:rPr>
              <a:t>Referat Wsparcia Projektów </a:t>
            </a:r>
            <a:br>
              <a:rPr lang="pl-PL" sz="1550" dirty="0">
                <a:latin typeface="+mn-lt"/>
              </a:rPr>
            </a:br>
            <a:r>
              <a:rPr lang="pl-PL" sz="1550" dirty="0">
                <a:latin typeface="+mn-lt"/>
              </a:rPr>
              <a:t>Departament Europejskiego Funduszu Społecznego</a:t>
            </a:r>
            <a:br>
              <a:rPr lang="pl-PL" sz="1550" dirty="0">
                <a:latin typeface="+mn-lt"/>
              </a:rPr>
            </a:br>
            <a:r>
              <a:rPr lang="pl-PL" sz="1550" dirty="0">
                <a:latin typeface="+mn-lt"/>
              </a:rPr>
              <a:t>Al. Korfantego 79, 40-160 Katowice</a:t>
            </a:r>
            <a:r>
              <a:rPr lang="pl-PL" sz="1600" dirty="0">
                <a:latin typeface="+mn-lt"/>
              </a:rPr>
              <a:t/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</a:rPr>
              <a:t/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  <a:hlinkClick r:id="rId3"/>
              </a:rPr>
              <a:t>joanna.michalik@slaskie.pl</a:t>
            </a:r>
            <a:r>
              <a:rPr lang="pl-PL" sz="1600" dirty="0">
                <a:latin typeface="+mn-lt"/>
              </a:rPr>
              <a:t> (32 774 49 33; 32 77 44 442);</a:t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  <a:hlinkClick r:id="rId4"/>
              </a:rPr>
              <a:t>malgorzata.przybyla@slaskie.pl</a:t>
            </a:r>
            <a:r>
              <a:rPr lang="pl-PL" sz="1600" dirty="0">
                <a:latin typeface="+mn-lt"/>
              </a:rPr>
              <a:t> (+48 774 49 35; 32 77 44 273);</a:t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  <a:hlinkClick r:id="rId5"/>
              </a:rPr>
              <a:t>alicja.nowak@slaskie.pl</a:t>
            </a:r>
            <a:r>
              <a:rPr lang="pl-PL" sz="1600" dirty="0">
                <a:latin typeface="+mn-lt"/>
              </a:rPr>
              <a:t> (32 774 49 16; 32 77 44 447);   </a:t>
            </a:r>
            <a:r>
              <a:rPr lang="pl-PL" sz="1350" dirty="0">
                <a:latin typeface="+mn-lt"/>
              </a:rPr>
              <a:t/>
            </a:r>
            <a:br>
              <a:rPr lang="pl-PL" sz="1350" dirty="0">
                <a:latin typeface="+mn-lt"/>
              </a:rPr>
            </a:br>
            <a:r>
              <a:rPr lang="pl-PL" sz="1350" dirty="0">
                <a:latin typeface="+mn-lt"/>
              </a:rPr>
              <a:t/>
            </a:r>
            <a:br>
              <a:rPr lang="pl-PL" sz="1350" dirty="0">
                <a:latin typeface="+mn-lt"/>
              </a:rPr>
            </a:br>
            <a:endParaRPr lang="pl-PL" sz="1350" dirty="0">
              <a:latin typeface="+mn-lt"/>
            </a:endParaRPr>
          </a:p>
        </p:txBody>
      </p:sp>
      <p:sp>
        <p:nvSpPr>
          <p:cNvPr id="4" name="Prostokąt 3" title="Dziękujemy za uwagę i zapraszamy do kontaktu!">
            <a:extLst>
              <a:ext uri="{FF2B5EF4-FFF2-40B4-BE49-F238E27FC236}">
                <a16:creationId xmlns:a16="http://schemas.microsoft.com/office/drawing/2014/main" id="{B39755A1-0CE8-4674-9077-0A16DE2967AC}"/>
              </a:ext>
            </a:extLst>
          </p:cNvPr>
          <p:cNvSpPr/>
          <p:nvPr/>
        </p:nvSpPr>
        <p:spPr>
          <a:xfrm>
            <a:off x="1745506" y="2051645"/>
            <a:ext cx="7559675" cy="100811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chemeClr val="accent1"/>
                </a:solidFill>
              </a:rPr>
              <a:t>Dziękujemy za uwagę i zapraszamy do kontaktu!</a:t>
            </a:r>
          </a:p>
        </p:txBody>
      </p:sp>
    </p:spTree>
    <p:extLst>
      <p:ext uri="{BB962C8B-B14F-4D97-AF65-F5344CB8AC3E}">
        <p14:creationId xmlns:p14="http://schemas.microsoft.com/office/powerpoint/2010/main" val="188099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E47715FF-C415-463A-A123-FC8C4CD6115C}"/>
              </a:ext>
            </a:extLst>
          </p:cNvPr>
          <p:cNvSpPr/>
          <p:nvPr/>
        </p:nvSpPr>
        <p:spPr>
          <a:xfrm>
            <a:off x="881410" y="5075981"/>
            <a:ext cx="8784976" cy="13096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dirty="0"/>
              <a:t>Minimalna wartość projektu: </a:t>
            </a:r>
            <a:r>
              <a:rPr lang="pl-PL" sz="2000" b="1" dirty="0"/>
              <a:t>100 000,00 PLN</a:t>
            </a:r>
          </a:p>
          <a:p>
            <a:pPr algn="ctr"/>
            <a:r>
              <a:rPr lang="pl-PL" sz="2000" dirty="0">
                <a:solidFill>
                  <a:srgbClr val="FF0000"/>
                </a:solidFill>
              </a:rPr>
              <a:t>Maksymalna wartość dofinansowania UE dla projektu: zgodnie z </a:t>
            </a:r>
            <a:r>
              <a:rPr lang="pl-PL" sz="2000" b="1" dirty="0">
                <a:solidFill>
                  <a:srgbClr val="FF0000"/>
                </a:solidFill>
              </a:rPr>
              <a:t>tabelą nr 1 </a:t>
            </a:r>
            <a:r>
              <a:rPr lang="pl-PL" sz="2000" dirty="0">
                <a:solidFill>
                  <a:srgbClr val="FF0000"/>
                </a:solidFill>
              </a:rPr>
              <a:t>wskazaną w podrozdziale 1.4.3 Regulaminie wyboru projektów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593D3A1-4081-4C97-8BCE-C9E470CD1392}"/>
              </a:ext>
            </a:extLst>
          </p:cNvPr>
          <p:cNvSpPr txBox="1"/>
          <p:nvPr/>
        </p:nvSpPr>
        <p:spPr>
          <a:xfrm>
            <a:off x="881410" y="3347789"/>
            <a:ext cx="8164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poziom dofinansowania wynosi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95% </a:t>
            </a:r>
            <a:r>
              <a:rPr lang="pl-PL" sz="2000" dirty="0"/>
              <a:t>(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85% dofinansowania UE </a:t>
            </a:r>
            <a:r>
              <a:rPr lang="pl-PL" sz="2000" b="1" dirty="0"/>
              <a:t>oraz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10% dofinansowania z budżetu państwa</a:t>
            </a:r>
            <a:r>
              <a:rPr lang="pl-PL" sz="2000" dirty="0"/>
              <a:t>)</a:t>
            </a:r>
            <a:r>
              <a:rPr lang="pl-PL" sz="2000" b="1" dirty="0"/>
              <a:t> </a:t>
            </a:r>
            <a:r>
              <a:rPr lang="pl-PL" sz="2000" dirty="0"/>
              <a:t>co oznacza, że powinieneś </a:t>
            </a: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</a:rPr>
              <a:t>zapewnić 5% wkładu własnego</a:t>
            </a:r>
            <a:endParaRPr lang="pl-PL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B94F3B6-9479-49CD-B6B3-9A368864AF35}"/>
              </a:ext>
            </a:extLst>
          </p:cNvPr>
          <p:cNvSpPr txBox="1"/>
          <p:nvPr/>
        </p:nvSpPr>
        <p:spPr>
          <a:xfrm>
            <a:off x="3431257" y="1967148"/>
            <a:ext cx="2565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Montaż finansowy: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2D87654-CC1F-4C04-995B-088EA96956F1}"/>
              </a:ext>
            </a:extLst>
          </p:cNvPr>
          <p:cNvSpPr txBox="1"/>
          <p:nvPr/>
        </p:nvSpPr>
        <p:spPr>
          <a:xfrm>
            <a:off x="1212698" y="824038"/>
            <a:ext cx="730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Kwota dofinansowania w naborze:    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</a:rPr>
              <a:t>72 032 297,03 PLN</a:t>
            </a:r>
          </a:p>
          <a:p>
            <a:r>
              <a:rPr lang="pl-PL" dirty="0"/>
              <a:t>                                                                                         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</a:rPr>
              <a:t>16 652 941,17 EUR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C8B1AFE-2E24-4AE4-B486-4A7675A1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5" y="234213"/>
            <a:ext cx="8640381" cy="764347"/>
          </a:xfrm>
        </p:spPr>
        <p:txBody>
          <a:bodyPr/>
          <a:lstStyle/>
          <a:p>
            <a:pPr algn="ctr"/>
            <a:r>
              <a:rPr lang="pl-PL" dirty="0">
                <a:latin typeface="+mj-lt"/>
              </a:rPr>
              <a:t>Podstawowe </a:t>
            </a:r>
            <a:r>
              <a:rPr lang="pl-PL" dirty="0" smtClean="0">
                <a:latin typeface="+mj-lt"/>
              </a:rPr>
              <a:t>informacje finansowe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FC8B1AFE-2E24-4AE4-B486-4A7675A1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5" y="234213"/>
            <a:ext cx="8640381" cy="764347"/>
          </a:xfrm>
        </p:spPr>
        <p:txBody>
          <a:bodyPr/>
          <a:lstStyle/>
          <a:p>
            <a:pPr algn="ctr"/>
            <a:r>
              <a:rPr lang="pl-PL" dirty="0">
                <a:latin typeface="+mj-lt"/>
              </a:rPr>
              <a:t>Maksymalna wartość dla projektów (1 z 2)</a:t>
            </a:r>
          </a:p>
        </p:txBody>
      </p:sp>
      <p:graphicFrame>
        <p:nvGraphicFramePr>
          <p:cNvPr id="2" name="Tabela 1" descr="Powiat/miasto na prawach powiatu&#10;Piekary Śląskie&#10;Siemianowice Śląskie Świętochłowice&#10;Żory&#10;p. bieruńsko-lędziński&#10;p. myszkowski&#10;Maksymalna kwota środków PLN (85%)&#10;1 297 650,00 zł&#10;Maksymalna kwota środków UE (85%)&#10;300 000,00 €&#10;Powiat/miasto na prawach powiatu&#10;Mysłowice&#10;Jaworzno &#10;Jastrzębie-Zdrój&#10;p. kłobucki &#10;p. lubliniecki&#10;p. rybnicki&#10;Maksymalna kwota środków PLN (85%)&#10;1 513 925,00 zł&#10;Maksymalna kwota środków UE (85%)&#10;350 000,00 €&#10;Powiat/miasto na prawach powiatu&#10;Chorzów&#10;Dąbrowa Górnicza  &#10;p. gliwicki&#10;p. mikołowski&#10;p. pszczyński&#10;p. raciborski&#10;p. zawierciański&#10;Maksymalna kwota środków PLN (85%)&#10;1 730 200,00 zł&#10;Maksymalna kwota środków UE (85%)&#10;400 000,00 €&#10;&#10;" title="Maksymalna wartość dla projektów (1 z 2)">
            <a:extLst>
              <a:ext uri="{FF2B5EF4-FFF2-40B4-BE49-F238E27FC236}">
                <a16:creationId xmlns:a16="http://schemas.microsoft.com/office/drawing/2014/main" id="{59DF6EDC-61A1-4E57-8425-79CA36B2D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998308"/>
              </p:ext>
            </p:extLst>
          </p:nvPr>
        </p:nvGraphicFramePr>
        <p:xfrm>
          <a:off x="1026005" y="1115541"/>
          <a:ext cx="8640381" cy="5809552"/>
        </p:xfrm>
        <a:graphic>
          <a:graphicData uri="http://schemas.openxmlformats.org/drawingml/2006/table">
            <a:tbl>
              <a:tblPr firstRow="1" firstCol="1" bandRow="1"/>
              <a:tblGrid>
                <a:gridCol w="536807">
                  <a:extLst>
                    <a:ext uri="{9D8B030D-6E8A-4147-A177-3AD203B41FA5}">
                      <a16:colId xmlns:a16="http://schemas.microsoft.com/office/drawing/2014/main" val="454852097"/>
                    </a:ext>
                  </a:extLst>
                </a:gridCol>
                <a:gridCol w="3242765">
                  <a:extLst>
                    <a:ext uri="{9D8B030D-6E8A-4147-A177-3AD203B41FA5}">
                      <a16:colId xmlns:a16="http://schemas.microsoft.com/office/drawing/2014/main" val="1054048618"/>
                    </a:ext>
                  </a:extLst>
                </a:gridCol>
                <a:gridCol w="2433266">
                  <a:extLst>
                    <a:ext uri="{9D8B030D-6E8A-4147-A177-3AD203B41FA5}">
                      <a16:colId xmlns:a16="http://schemas.microsoft.com/office/drawing/2014/main" val="3960977521"/>
                    </a:ext>
                  </a:extLst>
                </a:gridCol>
                <a:gridCol w="2427543">
                  <a:extLst>
                    <a:ext uri="{9D8B030D-6E8A-4147-A177-3AD203B41FA5}">
                      <a16:colId xmlns:a16="http://schemas.microsoft.com/office/drawing/2014/main" val="4013070007"/>
                    </a:ext>
                  </a:extLst>
                </a:gridCol>
              </a:tblGrid>
              <a:tr h="286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l.p.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Powiat/miasto na prawach powiatu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Maksymalna kwota środków PLN (85%)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Maksymalna kwota środków UE (85%)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679274"/>
                  </a:ext>
                </a:extLst>
              </a:tr>
              <a:tr h="881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Piekary Śląskie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Siemianowice Śląskie Świętochłowice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Żory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bieruńsko-lędziński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myszkowski</a:t>
                      </a: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1 297 650,00 zł</a:t>
                      </a:r>
                    </a:p>
                  </a:txBody>
                  <a:tcPr marL="40128" marR="401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300 000,00 €</a:t>
                      </a:r>
                    </a:p>
                  </a:txBody>
                  <a:tcPr marL="40128" marR="401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704755"/>
                  </a:ext>
                </a:extLst>
              </a:tr>
              <a:tr h="929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Mysłowice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Jaworzno </a:t>
                      </a:r>
                      <a:b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Jastrzębie-Zdrój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kłobucki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lubliniecki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rybnicki</a:t>
                      </a: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1 513 925,00 zł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128" marR="401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350 000,00 €</a:t>
                      </a:r>
                    </a:p>
                  </a:txBody>
                  <a:tcPr marL="40128" marR="401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485301"/>
                  </a:ext>
                </a:extLst>
              </a:tr>
              <a:tr h="1095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Chorzów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Dąbrowa Górnicza  </a:t>
                      </a:r>
                      <a:b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gliwicki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mikołowski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pszczyński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raciborski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zawierciański</a:t>
                      </a: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1 730 200,00 zł</a:t>
                      </a:r>
                    </a:p>
                  </a:txBody>
                  <a:tcPr marL="40128" marR="401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400 000,00 €</a:t>
                      </a:r>
                    </a:p>
                  </a:txBody>
                  <a:tcPr marL="40128" marR="401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158631"/>
                  </a:ext>
                </a:extLst>
              </a:tr>
            </a:tbl>
          </a:graphicData>
        </a:graphic>
      </p:graphicFrame>
      <p:sp>
        <p:nvSpPr>
          <p:cNvPr id="3" name="Rectangle 1" title="Maksymalna wartość dla projektów (1 z 2)">
            <a:extLst>
              <a:ext uri="{FF2B5EF4-FFF2-40B4-BE49-F238E27FC236}">
                <a16:creationId xmlns:a16="http://schemas.microsoft.com/office/drawing/2014/main" id="{30540E9E-B219-47B0-A202-6E37E2B8B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1849438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8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 title="Maksymalna wartość dla projektów (2 z 2">
            <a:extLst>
              <a:ext uri="{FF2B5EF4-FFF2-40B4-BE49-F238E27FC236}">
                <a16:creationId xmlns:a16="http://schemas.microsoft.com/office/drawing/2014/main" id="{FC8B1AFE-2E24-4AE4-B486-4A7675A1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5" y="234213"/>
            <a:ext cx="8640381" cy="764347"/>
          </a:xfrm>
        </p:spPr>
        <p:txBody>
          <a:bodyPr/>
          <a:lstStyle/>
          <a:p>
            <a:pPr algn="ctr"/>
            <a:r>
              <a:rPr lang="pl-PL" dirty="0">
                <a:latin typeface="+mj-lt"/>
              </a:rPr>
              <a:t>Maksymalna wartość dla projektów (2 z 2)</a:t>
            </a:r>
          </a:p>
        </p:txBody>
      </p:sp>
      <p:graphicFrame>
        <p:nvGraphicFramePr>
          <p:cNvPr id="2" name="Tabela 1" descr="Powiat/miasto na prawach powiatu&#10;Ruda Śląska&#10;Rybnik&#10;Tychy&#10;p. będziński &#10;p. częstochowski&#10;p. tarnogórski&#10;p. żywiecki&#10;Maksymalna kwota środków PLN (85%)&#10;1 946 475,00 zł&#10;Maksymalna kwota środków UE (85%)&#10;450 000,00 €&#10;Powiat/miasto na prawach powiatu&#10;Bielsko-Biała&#10;Bytom&#10;Gliwice&#10;Zabrze&#10;p. bielski&#10;p. cieszyński &#10;p. wodzisławski&#10;Maksymalna kwota środków PLN (85%)&#10;2 162 750,00 zł&#10;Maksymalna kwota środków UE (85%)&#10;500 000,00 €&#10;Powiat/miasto na prawach powiatu&#10;Sosnowiec&#10;Częstochowa&#10;Katowice&#10;Maksymalna kwota środków PLN (85%)&#10;2 379 025,00 zł&#10;Maksymalna kwota środków UE (85%)&#10;550 000,00 €&#10;&#10;">
            <a:extLst>
              <a:ext uri="{FF2B5EF4-FFF2-40B4-BE49-F238E27FC236}">
                <a16:creationId xmlns:a16="http://schemas.microsoft.com/office/drawing/2014/main" id="{59DF6EDC-61A1-4E57-8425-79CA36B2D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382007"/>
              </p:ext>
            </p:extLst>
          </p:nvPr>
        </p:nvGraphicFramePr>
        <p:xfrm>
          <a:off x="1026005" y="899522"/>
          <a:ext cx="8640381" cy="5287710"/>
        </p:xfrm>
        <a:graphic>
          <a:graphicData uri="http://schemas.openxmlformats.org/drawingml/2006/table">
            <a:tbl>
              <a:tblPr firstRow="1" firstCol="1" bandRow="1"/>
              <a:tblGrid>
                <a:gridCol w="536807">
                  <a:extLst>
                    <a:ext uri="{9D8B030D-6E8A-4147-A177-3AD203B41FA5}">
                      <a16:colId xmlns:a16="http://schemas.microsoft.com/office/drawing/2014/main" val="454852097"/>
                    </a:ext>
                  </a:extLst>
                </a:gridCol>
                <a:gridCol w="3242765">
                  <a:extLst>
                    <a:ext uri="{9D8B030D-6E8A-4147-A177-3AD203B41FA5}">
                      <a16:colId xmlns:a16="http://schemas.microsoft.com/office/drawing/2014/main" val="1054048618"/>
                    </a:ext>
                  </a:extLst>
                </a:gridCol>
                <a:gridCol w="2433266">
                  <a:extLst>
                    <a:ext uri="{9D8B030D-6E8A-4147-A177-3AD203B41FA5}">
                      <a16:colId xmlns:a16="http://schemas.microsoft.com/office/drawing/2014/main" val="3960977521"/>
                    </a:ext>
                  </a:extLst>
                </a:gridCol>
                <a:gridCol w="2427543">
                  <a:extLst>
                    <a:ext uri="{9D8B030D-6E8A-4147-A177-3AD203B41FA5}">
                      <a16:colId xmlns:a16="http://schemas.microsoft.com/office/drawing/2014/main" val="4013070007"/>
                    </a:ext>
                  </a:extLst>
                </a:gridCol>
              </a:tblGrid>
              <a:tr h="263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l.p.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Powiat/miasto na prawach powiatu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Maksymalna kwota środków PLN (85%)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Maksymalna kwota środków UE (85%)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679274"/>
                  </a:ext>
                </a:extLst>
              </a:tr>
              <a:tr h="112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Ruda Śląska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Rybnik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Tychy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będziński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częstochowski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tarnogórski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żywiecki</a:t>
                      </a: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1 946 475,00 zł</a:t>
                      </a:r>
                    </a:p>
                  </a:txBody>
                  <a:tcPr marL="40128" marR="401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450 000,00 €</a:t>
                      </a:r>
                    </a:p>
                  </a:txBody>
                  <a:tcPr marL="40128" marR="401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408654"/>
                  </a:ext>
                </a:extLst>
              </a:tr>
              <a:tr h="1095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Bielsko-Biała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Bytom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Gliwice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Zabrze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bielski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cieszyński </a:t>
                      </a:r>
                      <a:b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wodzisławski</a:t>
                      </a: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2 162 750,00 zł</a:t>
                      </a:r>
                    </a:p>
                  </a:txBody>
                  <a:tcPr marL="40128" marR="401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500 000,00 €</a:t>
                      </a:r>
                    </a:p>
                  </a:txBody>
                  <a:tcPr marL="40128" marR="401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255301"/>
                  </a:ext>
                </a:extLst>
              </a:tr>
              <a:tr h="459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Sosnowiec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Częstochowa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Katowice</a:t>
                      </a: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2 379 025,00 zł</a:t>
                      </a:r>
                    </a:p>
                  </a:txBody>
                  <a:tcPr marL="40128" marR="401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550 000,00 €</a:t>
                      </a:r>
                    </a:p>
                  </a:txBody>
                  <a:tcPr marL="40128" marR="401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091884"/>
                  </a:ext>
                </a:extLst>
              </a:tr>
            </a:tbl>
          </a:graphicData>
        </a:graphic>
      </p:graphicFrame>
      <p:sp>
        <p:nvSpPr>
          <p:cNvPr id="3" name="Rectangle 1" title="Maksymalna wartość dla projektów (2 z 2)">
            <a:extLst>
              <a:ext uri="{FF2B5EF4-FFF2-40B4-BE49-F238E27FC236}">
                <a16:creationId xmlns:a16="http://schemas.microsoft.com/office/drawing/2014/main" id="{30540E9E-B219-47B0-A202-6E37E2B8B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1849438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5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 descr="organizator rodzinnej pieczy zastępczej z terenu województwa śląskiego (powiat)&#10; Gminy z terenu powiatu &#10; NGO działające na rzecz pieczy zastępczej&#10; Inny podmiot (spełniający wymogi partnerstwa)&#10;Wnioskodawca&#10;Partner (fakultatywnie)&#10;" title="Komu dedykowany jest nabór">
            <a:extLst>
              <a:ext uri="{FF2B5EF4-FFF2-40B4-BE49-F238E27FC236}">
                <a16:creationId xmlns:a16="http://schemas.microsoft.com/office/drawing/2014/main" id="{B078FAF4-571A-4256-AAFB-64B6B620A767}"/>
              </a:ext>
            </a:extLst>
          </p:cNvPr>
          <p:cNvSpPr/>
          <p:nvPr/>
        </p:nvSpPr>
        <p:spPr>
          <a:xfrm>
            <a:off x="1599278" y="4207481"/>
            <a:ext cx="7563052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060613" y="357309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Komu dedykowany jest nabór</a:t>
            </a:r>
            <a:r>
              <a:rPr lang="pl-PL" sz="4000" dirty="0">
                <a:solidFill>
                  <a:srgbClr val="002073"/>
                </a:solidFill>
                <a:latin typeface="Calibri" panose="020F0502020204030204"/>
              </a:rPr>
              <a:t/>
            </a:r>
            <a:br>
              <a:rPr lang="pl-PL" sz="4000" dirty="0">
                <a:solidFill>
                  <a:srgbClr val="002073"/>
                </a:solidFill>
                <a:latin typeface="Calibri" panose="020F0502020204030204"/>
              </a:rPr>
            </a:b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97D260E-0879-40A6-837B-437E4AE2A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B4015AA-59F6-416B-87A6-8E3D940284E2}" type="slidenum">
              <a:rPr lang="pl-PL" noProof="0" smtClean="0"/>
              <a:pPr lvl="0"/>
              <a:t>7</a:t>
            </a:fld>
            <a:endParaRPr lang="pl-PL" noProof="0" dirty="0"/>
          </a:p>
        </p:txBody>
      </p:sp>
      <p:graphicFrame>
        <p:nvGraphicFramePr>
          <p:cNvPr id="2" name="Diagram 1" descr="&#10;" title="Komu dedykowany jest nabór">
            <a:extLst>
              <a:ext uri="{FF2B5EF4-FFF2-40B4-BE49-F238E27FC236}">
                <a16:creationId xmlns:a16="http://schemas.microsoft.com/office/drawing/2014/main" id="{61FBA82E-AA67-489D-ABA4-7BEBC25E2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681617"/>
              </p:ext>
            </p:extLst>
          </p:nvPr>
        </p:nvGraphicFramePr>
        <p:xfrm>
          <a:off x="879385" y="1522495"/>
          <a:ext cx="878379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ytuł 1" title="Komu dedykowany jest nabór">
            <a:extLst>
              <a:ext uri="{FF2B5EF4-FFF2-40B4-BE49-F238E27FC236}">
                <a16:creationId xmlns:a16="http://schemas.microsoft.com/office/drawing/2014/main" id="{CB00A03B-E842-45A2-8905-E62DDE723C1E}"/>
              </a:ext>
            </a:extLst>
          </p:cNvPr>
          <p:cNvSpPr txBox="1">
            <a:spLocks/>
          </p:cNvSpPr>
          <p:nvPr/>
        </p:nvSpPr>
        <p:spPr>
          <a:xfrm>
            <a:off x="1025715" y="445336"/>
            <a:ext cx="8640381" cy="7643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 algn="ctr"/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936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"/>
    </mc:Choice>
    <mc:Fallback xmlns="">
      <p:transition spd="slow" advTm="5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0136A7D-53D2-4428-8A32-6AB641715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grpSp>
        <p:nvGrpSpPr>
          <p:cNvPr id="21" name="Grupa 20" descr="- pracowników, członków i wolontariuszy podmiotów społeczeństwa obywatelskiego&#10;- podmioty organizujące system wsparcia rodziny, pieczy zastępczej i adopcji oraz jego otoczenie&#10;- otoczenie ww. grup docelowych&#10;"/>
          <p:cNvGrpSpPr/>
          <p:nvPr/>
        </p:nvGrpSpPr>
        <p:grpSpPr>
          <a:xfrm>
            <a:off x="7859205" y="2623394"/>
            <a:ext cx="2036139" cy="4120721"/>
            <a:chOff x="7553249" y="2317575"/>
            <a:chExt cx="2101167" cy="3750011"/>
          </a:xfrm>
        </p:grpSpPr>
        <p:sp>
          <p:nvSpPr>
            <p:cNvPr id="22" name="Prostokąt z rogami zaokrąglonymi z jednej strony 21"/>
            <p:cNvSpPr/>
            <p:nvPr/>
          </p:nvSpPr>
          <p:spPr>
            <a:xfrm rot="10800000">
              <a:off x="7553249" y="2317575"/>
              <a:ext cx="2101167" cy="3750011"/>
            </a:xfrm>
            <a:prstGeom prst="round2SameRect">
              <a:avLst>
                <a:gd name="adj1" fmla="val 10500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pole tekstowe 22"/>
            <p:cNvSpPr txBox="1"/>
            <p:nvPr/>
          </p:nvSpPr>
          <p:spPr>
            <a:xfrm rot="21600000">
              <a:off x="7617867" y="2317575"/>
              <a:ext cx="1971931" cy="3685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dirty="0"/>
                <a:t>-Osoby świadczące usługi na rzecz w/w grup</a:t>
              </a:r>
              <a:endParaRPr lang="pl-PL" dirty="0"/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dirty="0"/>
                <a:t>-Podmioty realizujące zadania z zakresu rodzinnej pieczy zastępczej</a:t>
              </a:r>
              <a:endParaRPr lang="pl-PL" dirty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500" kern="1200" dirty="0"/>
            </a:p>
          </p:txBody>
        </p:sp>
      </p:grpSp>
      <p:grpSp>
        <p:nvGrpSpPr>
          <p:cNvPr id="17" name="Grupa 16" descr="- osoby opuszczające pieczę zastępczą oraz inne instytucje opieki całodobowej, &#10;w których przebywają dzieci i młodzież&#10;- osoby potrzebujące interwencji kryzysowej&#10;- osoby doświadczające przemocy, w tym przemocy w rodzinie i ich otoczenie&#10;- osoby świadczące usługi na rzecz w/w grup&#10;"/>
          <p:cNvGrpSpPr/>
          <p:nvPr/>
        </p:nvGrpSpPr>
        <p:grpSpPr>
          <a:xfrm>
            <a:off x="5482942" y="2735711"/>
            <a:ext cx="2036139" cy="4008404"/>
            <a:chOff x="5184583" y="2200780"/>
            <a:chExt cx="2101167" cy="3910015"/>
          </a:xfrm>
        </p:grpSpPr>
        <p:sp>
          <p:nvSpPr>
            <p:cNvPr id="19" name="Prostokąt z rogami zaokrąglonymi z jednej strony 18"/>
            <p:cNvSpPr/>
            <p:nvPr/>
          </p:nvSpPr>
          <p:spPr>
            <a:xfrm rot="10800000">
              <a:off x="5184583" y="2200780"/>
              <a:ext cx="2101167" cy="3910015"/>
            </a:xfrm>
            <a:prstGeom prst="round2SameRect">
              <a:avLst>
                <a:gd name="adj1" fmla="val 10500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pole tekstowe 19" descr="&#10;- osoby opuszczające pieczę zastępczą oraz inne instytucje opieki całodobowej, &#10;w których przebywają dzieci i młodzież&#10;- osoby potrzebujące interwencji kryzysowej&#10;- osoby doświadczające przemocy, w tym przemocy w rodzinie i ich otoczenie&#10;- osoby świadczące usługi na rzecz w/w grup&#10;"/>
            <p:cNvSpPr txBox="1"/>
            <p:nvPr/>
          </p:nvSpPr>
          <p:spPr>
            <a:xfrm rot="21600000">
              <a:off x="5249201" y="2200780"/>
              <a:ext cx="1971931" cy="38453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defTabSz="6667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l-PL" b="1" kern="1200" dirty="0">
                  <a:latin typeface="+mn-lt"/>
                </a:rPr>
                <a:t>- Osoby opuszczające pieczę zastępczą oraz inne instytucje opieki całodobowej, </a:t>
              </a:r>
            </a:p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kern="1200" dirty="0">
                  <a:latin typeface="+mn-lt"/>
                </a:rPr>
                <a:t>w których przebywają dzieci i młodzież</a:t>
              </a:r>
            </a:p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dirty="0"/>
                <a:t>- Otoczenie ww. grup docelowych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500" kern="1200" dirty="0"/>
            </a:p>
          </p:txBody>
        </p:sp>
      </p:grpSp>
      <p:grpSp>
        <p:nvGrpSpPr>
          <p:cNvPr id="13" name="Grupa 12" descr="- dzieci, młodzież &#10;i młodych dorosłych wymagających wsparcia, ze szczególnym uwzględnieniem dzieci z niepełnosprawnością i ich otoczenie,&#10;&#10;- Członków rodzin z dziećmi, w tym doświadczających trudności opiekuńczo-wychowawczych lub &#10;w kryzysie&#10;"/>
          <p:cNvGrpSpPr/>
          <p:nvPr/>
        </p:nvGrpSpPr>
        <p:grpSpPr>
          <a:xfrm>
            <a:off x="3106678" y="2630351"/>
            <a:ext cx="2036139" cy="4113764"/>
            <a:chOff x="2808309" y="2298000"/>
            <a:chExt cx="2101167" cy="3780388"/>
          </a:xfrm>
        </p:grpSpPr>
        <p:sp>
          <p:nvSpPr>
            <p:cNvPr id="14" name="Prostokąt z rogami zaokrąglonymi z jednej strony 13"/>
            <p:cNvSpPr/>
            <p:nvPr/>
          </p:nvSpPr>
          <p:spPr>
            <a:xfrm rot="10800000">
              <a:off x="2808309" y="2298000"/>
              <a:ext cx="2101167" cy="3780388"/>
            </a:xfrm>
            <a:prstGeom prst="round2SameRect">
              <a:avLst>
                <a:gd name="adj1" fmla="val 10500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pole tekstowe 15"/>
            <p:cNvSpPr txBox="1"/>
            <p:nvPr/>
          </p:nvSpPr>
          <p:spPr>
            <a:xfrm rot="21600000">
              <a:off x="2872927" y="2298000"/>
              <a:ext cx="1971931" cy="3715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/>
              <a:r>
                <a:rPr lang="pl-PL" b="1" dirty="0"/>
                <a:t>Dzieci umieszczone w pieczy zastępczej</a:t>
              </a:r>
              <a:endParaRPr lang="pl-PL" dirty="0"/>
            </a:p>
          </p:txBody>
        </p:sp>
      </p:grpSp>
      <p:grpSp>
        <p:nvGrpSpPr>
          <p:cNvPr id="8" name="Grupa 7" descr="- dzieci, młodzież i młodych dorosłych wymagający wsparcia, w tym przebywających w instytucjonalnej pieczy zastępczej i innych placówkach całodobowych o charakterze długoterminowym, z uwzględnieniem osób uczących się i opuszczających młodzieżowe ośrodki wychowawcze, młodzieżowe ośrodki socjoterapii i inne"/>
          <p:cNvGrpSpPr/>
          <p:nvPr/>
        </p:nvGrpSpPr>
        <p:grpSpPr>
          <a:xfrm>
            <a:off x="593378" y="2627708"/>
            <a:ext cx="2254698" cy="4116407"/>
            <a:chOff x="292561" y="2309514"/>
            <a:chExt cx="2326706" cy="3765036"/>
          </a:xfrm>
        </p:grpSpPr>
        <p:sp>
          <p:nvSpPr>
            <p:cNvPr id="10" name="Prostokąt z rogami zaokrąglonymi z jednej strony 9"/>
            <p:cNvSpPr/>
            <p:nvPr/>
          </p:nvSpPr>
          <p:spPr>
            <a:xfrm rot="10800000">
              <a:off x="292561" y="2309514"/>
              <a:ext cx="2326706" cy="3765036"/>
            </a:xfrm>
            <a:prstGeom prst="round2SameRect">
              <a:avLst>
                <a:gd name="adj1" fmla="val 10500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pole tekstowe 10" descr="&#10;"/>
            <p:cNvSpPr txBox="1"/>
            <p:nvPr/>
          </p:nvSpPr>
          <p:spPr>
            <a:xfrm rot="21600000">
              <a:off x="364115" y="2309514"/>
              <a:ext cx="2183598" cy="3693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/>
              <a:r>
                <a:rPr lang="pl-PL" b="1" dirty="0"/>
                <a:t>Osoby pełniące funkcję/kandydaci do pełnienia funkcji rodziny zastępczej, rodzinnego domu dziecka lub prowadzących placówki opiekuńczo-wychowawcze typu rodzinnego oraz członkowie ich rodzin</a:t>
              </a:r>
              <a:endParaRPr lang="pl-PL" dirty="0"/>
            </a:p>
          </p:txBody>
        </p:sp>
      </p:grpSp>
      <p:sp>
        <p:nvSpPr>
          <p:cNvPr id="35" name="Tytuł 1" title="Grupa docelowa Kogo wspieramy? ">
            <a:extLst>
              <a:ext uri="{FF2B5EF4-FFF2-40B4-BE49-F238E27FC236}">
                <a16:creationId xmlns:a16="http://schemas.microsoft.com/office/drawing/2014/main" id="{D2936ACD-12AF-4159-8AA7-1ACBE508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6" y="280111"/>
            <a:ext cx="8640763" cy="968083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ts val="3000"/>
              </a:lnSpc>
            </a:pPr>
            <a:r>
              <a:rPr lang="pl-PL" dirty="0">
                <a:latin typeface="+mj-lt"/>
              </a:rPr>
              <a:t>Grupa docelowa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Kogo wspieramy? </a:t>
            </a:r>
          </a:p>
        </p:txBody>
      </p:sp>
      <p:sp>
        <p:nvSpPr>
          <p:cNvPr id="18" name="Prostokąt: zaokrąglone rogi 17" descr="Przedstawiający dzieci. " title="Obrazek">
            <a:extLst>
              <a:ext uri="{FF2B5EF4-FFF2-40B4-BE49-F238E27FC236}">
                <a16:creationId xmlns:a16="http://schemas.microsoft.com/office/drawing/2014/main" id="{23417DA6-A70A-4D81-A20A-B881B90DAEC0}"/>
              </a:ext>
            </a:extLst>
          </p:cNvPr>
          <p:cNvSpPr/>
          <p:nvPr/>
        </p:nvSpPr>
        <p:spPr>
          <a:xfrm>
            <a:off x="809402" y="1248194"/>
            <a:ext cx="1698001" cy="1301282"/>
          </a:xfrm>
          <a:prstGeom prst="roundRect">
            <a:avLst>
              <a:gd name="adj" fmla="val 10000"/>
            </a:avLst>
          </a:prstGeom>
          <a:blipFill rotWithShape="1">
            <a:blip r:embed="rId2"/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24" name="Prostokąt: zaokrąglone rogi 23" descr="Przedstawiający młodzież." title="Obrazek">
            <a:extLst>
              <a:ext uri="{FF2B5EF4-FFF2-40B4-BE49-F238E27FC236}">
                <a16:creationId xmlns:a16="http://schemas.microsoft.com/office/drawing/2014/main" id="{281A9917-680F-4B98-B420-CD68131C1AC5}"/>
              </a:ext>
            </a:extLst>
          </p:cNvPr>
          <p:cNvSpPr/>
          <p:nvPr/>
        </p:nvSpPr>
        <p:spPr>
          <a:xfrm>
            <a:off x="5575677" y="1240670"/>
            <a:ext cx="1613610" cy="1316330"/>
          </a:xfrm>
          <a:prstGeom prst="roundRect">
            <a:avLst>
              <a:gd name="adj" fmla="val 10000"/>
            </a:avLst>
          </a:prstGeom>
          <a:blipFill rotWithShape="1">
            <a:blip r:embed="rId3"/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Obraz 24" descr="Przedstawiający dziewczynkę." title="Obrazek">
            <a:extLst>
              <a:ext uri="{FF2B5EF4-FFF2-40B4-BE49-F238E27FC236}">
                <a16:creationId xmlns:a16="http://schemas.microsoft.com/office/drawing/2014/main" id="{849E7CF6-B21E-4992-B57F-BE20EAE59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055341" y="1212974"/>
            <a:ext cx="2036140" cy="1278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Prostokąt: zaokrąglone rogi 25" descr="Przedstawiający młodych ludzi trzymających się za ręce" title="Obrazek">
            <a:extLst>
              <a:ext uri="{FF2B5EF4-FFF2-40B4-BE49-F238E27FC236}">
                <a16:creationId xmlns:a16="http://schemas.microsoft.com/office/drawing/2014/main" id="{3D9899E5-82E6-4B93-A613-775D90649BB4}"/>
              </a:ext>
            </a:extLst>
          </p:cNvPr>
          <p:cNvSpPr/>
          <p:nvPr/>
        </p:nvSpPr>
        <p:spPr>
          <a:xfrm>
            <a:off x="7921823" y="1197213"/>
            <a:ext cx="1698655" cy="1309923"/>
          </a:xfrm>
          <a:prstGeom prst="roundRect">
            <a:avLst>
              <a:gd name="adj" fmla="val 10000"/>
            </a:avLst>
          </a:prstGeom>
          <a:blipFill rotWithShape="1">
            <a:blip r:embed="rId6"/>
            <a:srcRect/>
            <a:stretch>
              <a:fillRect l="-30000" r="-3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3600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6571F636-9B0E-4FA1-A409-DA410C602DF3}"/>
              </a:ext>
            </a:extLst>
          </p:cNvPr>
          <p:cNvSpPr/>
          <p:nvPr/>
        </p:nvSpPr>
        <p:spPr>
          <a:xfrm>
            <a:off x="3185666" y="3491805"/>
            <a:ext cx="6912767" cy="34054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1"/>
                </a:solidFill>
              </a:rPr>
              <a:t>Pamiętaj, żeby preferować w projekcie osoby</a:t>
            </a:r>
            <a:r>
              <a:rPr lang="pl-PL" dirty="0">
                <a:solidFill>
                  <a:schemeClr val="accent1"/>
                </a:solidFill>
              </a:rPr>
              <a:t>: </a:t>
            </a:r>
          </a:p>
          <a:p>
            <a:pPr algn="ctr"/>
            <a:endParaRPr lang="pl-PL" dirty="0">
              <a:solidFill>
                <a:schemeClr val="accent1"/>
              </a:solidFill>
            </a:endParaRPr>
          </a:p>
          <a:p>
            <a:r>
              <a:rPr lang="pl-PL" sz="1600" dirty="0">
                <a:solidFill>
                  <a:schemeClr val="accent1"/>
                </a:solidFill>
              </a:rPr>
              <a:t>•	</a:t>
            </a:r>
            <a:r>
              <a:rPr lang="pl-PL" dirty="0">
                <a:solidFill>
                  <a:schemeClr val="accent1"/>
                </a:solidFill>
              </a:rPr>
              <a:t>o znacznym lub umiarkowanym stopniu niepełnosprawności,</a:t>
            </a:r>
          </a:p>
          <a:p>
            <a:r>
              <a:rPr lang="pl-PL" dirty="0">
                <a:solidFill>
                  <a:schemeClr val="accent1"/>
                </a:solidFill>
              </a:rPr>
              <a:t>•	z niepełnosprawnością sprzężoną,</a:t>
            </a:r>
          </a:p>
          <a:p>
            <a:r>
              <a:rPr lang="pl-PL" dirty="0">
                <a:solidFill>
                  <a:schemeClr val="accent1"/>
                </a:solidFill>
              </a:rPr>
              <a:t>•	z chorobami psychicznymi,</a:t>
            </a:r>
          </a:p>
          <a:p>
            <a:r>
              <a:rPr lang="pl-PL" dirty="0">
                <a:solidFill>
                  <a:schemeClr val="accent1"/>
                </a:solidFill>
              </a:rPr>
              <a:t>•	z niepełnosprawnością intelektualną,</a:t>
            </a:r>
          </a:p>
          <a:p>
            <a:pPr marL="452438" indent="-452438"/>
            <a:r>
              <a:rPr lang="pl-PL" dirty="0">
                <a:solidFill>
                  <a:schemeClr val="accent1"/>
                </a:solidFill>
              </a:rPr>
              <a:t>•	z całościowymi zaburzeniami rozwojowymi (w rozumieniu    zgodnym z Międzynarodową Statystyczną Klasyfikacją Chorób i Problemów Zdrowotnych ICD10),</a:t>
            </a:r>
          </a:p>
          <a:p>
            <a:r>
              <a:rPr lang="pl-PL" dirty="0">
                <a:solidFill>
                  <a:schemeClr val="accent1"/>
                </a:solidFill>
              </a:rPr>
              <a:t>•	korzystające z programu FE PŻ.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1AF20E7-7420-4240-AC59-4437528B755C}"/>
              </a:ext>
            </a:extLst>
          </p:cNvPr>
          <p:cNvSpPr txBox="1"/>
          <p:nvPr/>
        </p:nvSpPr>
        <p:spPr>
          <a:xfrm>
            <a:off x="1025426" y="1282151"/>
            <a:ext cx="5400600" cy="132343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Narzędzia potwierdzające kwalifikowalność uczestnictwa w projekcie dla poszczególnych grup docelowych zostały wskazane w punkcie 1.6 Regulaminu wyboru projektów.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D00C33DA-650D-4689-98FA-649E173B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530" y="424823"/>
            <a:ext cx="3733601" cy="475168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>
                <a:solidFill>
                  <a:schemeClr val="accent1"/>
                </a:solidFill>
                <a:latin typeface="+mj-lt"/>
              </a:rPr>
              <a:t>Rekrutacja uczestników</a:t>
            </a:r>
          </a:p>
        </p:txBody>
      </p:sp>
      <p:pic>
        <p:nvPicPr>
          <p:cNvPr id="5" name="Obraz 4" descr="Obrazek przedstawia lupę zbliżoną na grupę ludzi." title="Obrazek">
            <a:extLst>
              <a:ext uri="{FF2B5EF4-FFF2-40B4-BE49-F238E27FC236}">
                <a16:creationId xmlns:a16="http://schemas.microsoft.com/office/drawing/2014/main" id="{236FA2AD-164B-42DD-AE51-700BB7AFE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786066" y="899991"/>
            <a:ext cx="3456384" cy="21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512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2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4f64a22-a125-4b7a-afce-4a30c86a8f7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A1F3B16C8C704DA37A63ACA9CA61DD" ma:contentTypeVersion="15" ma:contentTypeDescription="Utwórz nowy dokument." ma:contentTypeScope="" ma:versionID="206a5c3a2d13b0d9ff4abff1c58adb40">
  <xsd:schema xmlns:xsd="http://www.w3.org/2001/XMLSchema" xmlns:xs="http://www.w3.org/2001/XMLSchema" xmlns:p="http://schemas.microsoft.com/office/2006/metadata/properties" xmlns:ns3="d4f64a22-a125-4b7a-afce-4a30c86a8f7c" xmlns:ns4="d47a4560-aee9-43e8-973f-2abd655c26a0" targetNamespace="http://schemas.microsoft.com/office/2006/metadata/properties" ma:root="true" ma:fieldsID="fa9eea44a7fdb10843241146d6970075" ns3:_="" ns4:_="">
    <xsd:import namespace="d4f64a22-a125-4b7a-afce-4a30c86a8f7c"/>
    <xsd:import namespace="d47a4560-aee9-43e8-973f-2abd655c26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64a22-a125-4b7a-afce-4a30c86a8f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a4560-aee9-43e8-973f-2abd655c26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AE707B-CAB2-4EF2-9059-DA173A9CEE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734B14-AD9C-4F5D-B1E5-B1777D81BF07}">
  <ds:schemaRefs>
    <ds:schemaRef ds:uri="http://schemas.microsoft.com/office/2006/documentManagement/types"/>
    <ds:schemaRef ds:uri="d47a4560-aee9-43e8-973f-2abd655c26a0"/>
    <ds:schemaRef ds:uri="http://schemas.microsoft.com/office/2006/metadata/properties"/>
    <ds:schemaRef ds:uri="http://purl.org/dc/elements/1.1/"/>
    <ds:schemaRef ds:uri="d4f64a22-a125-4b7a-afce-4a30c86a8f7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2AD03B-CC10-48E1-BB48-243B5F552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f64a22-a125-4b7a-afce-4a30c86a8f7c"/>
    <ds:schemaRef ds:uri="d47a4560-aee9-43e8-973f-2abd655c26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7407</TotalTime>
  <Words>3355</Words>
  <Application>Microsoft Office PowerPoint</Application>
  <PresentationFormat>Niestandardowy</PresentationFormat>
  <Paragraphs>429</Paragraphs>
  <Slides>35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35</vt:i4>
      </vt:variant>
    </vt:vector>
  </HeadingPairs>
  <TitlesOfParts>
    <vt:vector size="45" baseType="lpstr">
      <vt:lpstr>Arial</vt:lpstr>
      <vt:lpstr>Calibri</vt:lpstr>
      <vt:lpstr>Courier New</vt:lpstr>
      <vt:lpstr>Open Sans</vt:lpstr>
      <vt:lpstr>Open Sans Light</vt:lpstr>
      <vt:lpstr>Times New Roman</vt:lpstr>
      <vt:lpstr>Wingdings</vt:lpstr>
      <vt:lpstr>Motyw pakietu Office</vt:lpstr>
      <vt:lpstr>1_Motyw pakietu Office</vt:lpstr>
      <vt:lpstr>2_Motyw pakietu Office</vt:lpstr>
      <vt:lpstr>Spotkanie informacyjne dotyczące naboru  FESL.07.07-IZ.01-133/24 PRIORYTET FESL.07 Fundusze Europejskie dla społeczeństwa DZIAŁANIE 7.7 Wsparcie rodziny, dzieci i młodzieży oraz deinstytucjonalizacja pieczy zastępczej  Katowice, 14 czerwca 2024 r.  </vt:lpstr>
      <vt:lpstr>AGENDA </vt:lpstr>
      <vt:lpstr>Podstawowe informacje</vt:lpstr>
      <vt:lpstr>Podstawowe informacje finansowe</vt:lpstr>
      <vt:lpstr>Maksymalna wartość dla projektów (1 z 2)</vt:lpstr>
      <vt:lpstr>Maksymalna wartość dla projektów (2 z 2)</vt:lpstr>
      <vt:lpstr>Komu dedykowany jest nabór </vt:lpstr>
      <vt:lpstr>Grupa docelowa Kogo wspieramy? </vt:lpstr>
      <vt:lpstr>Rekrutacja uczestników</vt:lpstr>
      <vt:lpstr>Typy projektów</vt:lpstr>
      <vt:lpstr>TYP 5 - Deinstytucjonalizacja pieczy zastępczej i wsparcie osób usamodzielnianych opuszczających pieczę zastępczą (1 z 3)</vt:lpstr>
      <vt:lpstr>TYP 5 - Deinstytucjonalizacja pieczy zastępczej i wsparcie osób usamodzielnianych opuszczających pieczę zastępczą (2 z 3)</vt:lpstr>
      <vt:lpstr>TYP 5 - Deinstytucjonalizacja pieczy zastępczej i wsparcie osób usamodzielnianych opuszczających pieczę zastępczą (3 z 3)</vt:lpstr>
      <vt:lpstr>TYP 4 Wsparcie dzieci i młodzieży przebywającej  w instytucjach całodobowych </vt:lpstr>
      <vt:lpstr>Informacje ważne dla obu typów projektów  </vt:lpstr>
      <vt:lpstr>Wsparcie kadry </vt:lpstr>
      <vt:lpstr>KRYTERIA WYBORU PROJEKTÓW  NA ETAPIE OCENY FORMALNO-MERYTORYCZNEJ </vt:lpstr>
      <vt:lpstr>Kryteria ogólne merytoryczne </vt:lpstr>
      <vt:lpstr>Kryteria ogólne horyzontalne – na co zwrócić uwagę (1 z 3) </vt:lpstr>
      <vt:lpstr>Kryteria ogólne horyzontalne – na co zwrócić uwagę (2 z 3) </vt:lpstr>
      <vt:lpstr>Kryteria ogólne horyzontalne – na co zwrócić uwagę (3 z 3) </vt:lpstr>
      <vt:lpstr>Kryteria dostępu (1 z 2)  </vt:lpstr>
      <vt:lpstr>Kryteriów dostępu (2 z 2)  </vt:lpstr>
      <vt:lpstr>Wskaźniki w ramach naboru </vt:lpstr>
      <vt:lpstr>Wskaźniki produktu </vt:lpstr>
      <vt:lpstr>Wskaźniki rezultatu </vt:lpstr>
      <vt:lpstr>Wskaźniki monitoringowe produktu</vt:lpstr>
      <vt:lpstr>Wskaźniki monitoringowe produktu </vt:lpstr>
      <vt:lpstr>Budżet projektu </vt:lpstr>
      <vt:lpstr>Cross-financing </vt:lpstr>
      <vt:lpstr>Personel projektu </vt:lpstr>
      <vt:lpstr>Podatek VAT </vt:lpstr>
      <vt:lpstr>Obowiązki informacyjno-promocyjne </vt:lpstr>
      <vt:lpstr>Prosimy o wypełnienie ankiety </vt:lpstr>
      <vt:lpstr>Referat Wsparcia Projektów  Departament Europejskiego Funduszu Społecznego Al. Korfantego 79, 40-160 Katowice  joanna.michalik@slaskie.pl (32 774 49 33; 32 77 44 442); malgorzata.przybyla@slaskie.pl (+48 774 49 35; 32 77 44 273); alicja.nowak@slaskie.pl (32 774 49 16; 32 77 44 447);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Nowak Alicja</cp:lastModifiedBy>
  <cp:revision>400</cp:revision>
  <cp:lastPrinted>2023-01-09T06:48:32Z</cp:lastPrinted>
  <dcterms:created xsi:type="dcterms:W3CDTF">2022-06-22T09:40:44Z</dcterms:created>
  <dcterms:modified xsi:type="dcterms:W3CDTF">2024-06-20T13:11:57Z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0x0101002FA1F3B16C8C704DA37A63ACA9CA61DD</vt:lpwstr>
  </property>
</Properties>
</file>