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5"/>
  </p:notesMasterIdLst>
  <p:handoutMasterIdLst>
    <p:handoutMasterId r:id="rId16"/>
  </p:handoutMasterIdLst>
  <p:sldIdLst>
    <p:sldId id="256" r:id="rId5"/>
    <p:sldId id="361" r:id="rId6"/>
    <p:sldId id="349" r:id="rId7"/>
    <p:sldId id="323" r:id="rId8"/>
    <p:sldId id="324" r:id="rId9"/>
    <p:sldId id="374" r:id="rId10"/>
    <p:sldId id="331" r:id="rId11"/>
    <p:sldId id="332" r:id="rId12"/>
    <p:sldId id="333" r:id="rId13"/>
    <p:sldId id="260" r:id="rId14"/>
  </p:sldIdLst>
  <p:sldSz cx="10691813" cy="7559675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5230D26A-10E4-450E-A8BC-3B0AB787A374}">
          <p14:sldIdLst>
            <p14:sldId id="256"/>
            <p14:sldId id="361"/>
            <p14:sldId id="349"/>
            <p14:sldId id="323"/>
            <p14:sldId id="324"/>
            <p14:sldId id="374"/>
            <p14:sldId id="331"/>
            <p14:sldId id="332"/>
            <p14:sldId id="333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Dąbek Justyna" initials="DJ" lastIdx="3" clrIdx="1">
    <p:extLst>
      <p:ext uri="{19B8F6BF-5375-455C-9EA6-DF929625EA0E}">
        <p15:presenceInfo xmlns:p15="http://schemas.microsoft.com/office/powerpoint/2012/main" userId="S-1-5-21-833596994-3496505273-2944068786-1298" providerId="AD"/>
      </p:ext>
    </p:extLst>
  </p:cmAuthor>
  <p:cmAuthor id="3" name="Paszenda Agnieszka" initials="PA" lastIdx="9" clrIdx="2">
    <p:extLst>
      <p:ext uri="{19B8F6BF-5375-455C-9EA6-DF929625EA0E}">
        <p15:presenceInfo xmlns:p15="http://schemas.microsoft.com/office/powerpoint/2012/main" userId="S-1-5-21-833596994-3496505273-2944068786-8030" providerId="AD"/>
      </p:ext>
    </p:extLst>
  </p:cmAuthor>
  <p:cmAuthor id="4" name="Suliga Katarzyna" initials="SK" lastIdx="4" clrIdx="3">
    <p:extLst>
      <p:ext uri="{19B8F6BF-5375-455C-9EA6-DF929625EA0E}">
        <p15:presenceInfo xmlns:p15="http://schemas.microsoft.com/office/powerpoint/2012/main" userId="S::suligak@slaskie.pl::fe920f5f-12c3-45e2-8314-310f4079be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0F61"/>
    <a:srgbClr val="DB310F"/>
    <a:srgbClr val="2156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721" autoAdjust="0"/>
  </p:normalViewPr>
  <p:slideViewPr>
    <p:cSldViewPr showGuides="1">
      <p:cViewPr varScale="1">
        <p:scale>
          <a:sx n="32" d="100"/>
          <a:sy n="32" d="100"/>
        </p:scale>
        <p:origin x="1219" y="4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7" d="100"/>
          <a:sy n="87" d="100"/>
        </p:scale>
        <p:origin x="19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3" cy="49534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970" y="0"/>
            <a:ext cx="2921583" cy="49534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2024-04-25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3" cy="49534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970" y="9377317"/>
            <a:ext cx="2921583" cy="49534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3" cy="49534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8970" y="0"/>
            <a:ext cx="2921583" cy="49534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2024-04-25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35075"/>
            <a:ext cx="47101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3" cy="49534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8970" y="9377317"/>
            <a:ext cx="2921583" cy="49534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040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2024-04-25</a:t>
            </a:fld>
            <a:endParaRPr lang="pl-PL" dirty="0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2024-04-25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2024-04-25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hyperlink" Target="mailto:lisiko@slaskie.pl" TargetMode="External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5.png"/><Relationship Id="rId11" Type="http://schemas.openxmlformats.org/officeDocument/2006/relationships/image" Target="../media/image30.svg"/><Relationship Id="rId5" Type="http://schemas.openxmlformats.org/officeDocument/2006/relationships/hyperlink" Target="mailto:daria.nalepa@slaskie.pl" TargetMode="External"/><Relationship Id="rId10" Type="http://schemas.openxmlformats.org/officeDocument/2006/relationships/image" Target="../media/image29.png"/><Relationship Id="rId4" Type="http://schemas.openxmlformats.org/officeDocument/2006/relationships/hyperlink" Target="mailto:adriana.gryc@slaskie.pl" TargetMode="External"/><Relationship Id="rId9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7544" y="3059757"/>
            <a:ext cx="7920115" cy="108776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Procedura podpisania umowy                                     o dofinansowanie</a:t>
            </a:r>
            <a:br>
              <a:rPr lang="pl-PL" dirty="0"/>
            </a:br>
            <a:r>
              <a:rPr lang="pl-PL" dirty="0"/>
              <a:t>W RAMACH FE SL 2021-2027</a:t>
            </a:r>
          </a:p>
        </p:txBody>
      </p:sp>
      <p:sp>
        <p:nvSpPr>
          <p:cNvPr id="16" name="Podtytuł 15">
            <a:extLst>
              <a:ext uri="{FF2B5EF4-FFF2-40B4-BE49-F238E27FC236}">
                <a16:creationId xmlns:a16="http://schemas.microsoft.com/office/drawing/2014/main" id="{4C794C03-15A9-49F8-B6BD-0FEC745D63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Urząd Marszałkowski  Województwa Śląskiego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Departament Europejskiego Funduszu Rozwoju Regionalnego 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346" y="175297"/>
            <a:ext cx="8956104" cy="610364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600" dirty="0"/>
              <a:t>Referat kontraktacji i realizacji projektów 2 </a:t>
            </a:r>
            <a:br>
              <a:rPr lang="pl-PL" sz="1600" dirty="0"/>
            </a:br>
            <a:br>
              <a:rPr lang="pl-PL" sz="1200" dirty="0"/>
            </a:br>
            <a:r>
              <a:rPr lang="pl-PL" sz="1600" dirty="0"/>
              <a:t>Olga Ney-Lisik – </a:t>
            </a:r>
            <a:r>
              <a:rPr lang="pl-PL" sz="1600" b="0" dirty="0"/>
              <a:t>koordynator zespołu, </a:t>
            </a:r>
            <a:r>
              <a:rPr lang="pl-PL" sz="1600" b="0" dirty="0">
                <a:hlinkClick r:id="rId3"/>
              </a:rPr>
              <a:t>lisiko@slaskie.pl</a:t>
            </a:r>
            <a:r>
              <a:rPr lang="pl-PL" sz="1600" b="0" dirty="0"/>
              <a:t> </a:t>
            </a:r>
            <a:r>
              <a:rPr lang="pl-PL" sz="1600" dirty="0"/>
              <a:t>+48 (32) 77 40 166</a:t>
            </a:r>
            <a:br>
              <a:rPr lang="pl-PL" sz="1600" b="0" dirty="0"/>
            </a:br>
            <a:r>
              <a:rPr lang="pl-PL" sz="1600" dirty="0"/>
              <a:t>Adriana Gryc- </a:t>
            </a:r>
            <a:r>
              <a:rPr lang="pl-PL" sz="1600" b="0" dirty="0"/>
              <a:t>koordynator zespołu, </a:t>
            </a:r>
            <a:r>
              <a:rPr lang="pl-PL" sz="1600" b="0" dirty="0">
                <a:hlinkClick r:id="rId4" tooltip="Napisz wiadomość"/>
              </a:rPr>
              <a:t>adriana.gryc@slaskie.pl</a:t>
            </a:r>
            <a:r>
              <a:rPr lang="pl-PL" sz="1600" b="0" dirty="0"/>
              <a:t> </a:t>
            </a:r>
            <a:r>
              <a:rPr lang="pl-PL" sz="1600" dirty="0"/>
              <a:t>+48 (32) 77 40 166 / 77 44 629</a:t>
            </a:r>
            <a:br>
              <a:rPr lang="pl-PL" sz="1600" b="0" dirty="0"/>
            </a:br>
            <a:r>
              <a:rPr lang="pl-PL" sz="1600" dirty="0"/>
              <a:t>Daria Nalepa- </a:t>
            </a:r>
            <a:r>
              <a:rPr lang="pl-PL" sz="1600" b="0" dirty="0"/>
              <a:t>kierownik referatu, </a:t>
            </a:r>
            <a:r>
              <a:rPr lang="pl-PL" sz="1600" b="0" dirty="0">
                <a:hlinkClick r:id="rId5"/>
              </a:rPr>
              <a:t>daria.nalepa@slaskie.pl</a:t>
            </a:r>
            <a:r>
              <a:rPr lang="pl-PL" sz="1600" b="0" dirty="0"/>
              <a:t> </a:t>
            </a:r>
            <a:r>
              <a:rPr lang="pl-PL" sz="1600" dirty="0"/>
              <a:t>+48 (32) 77 40 119</a:t>
            </a:r>
            <a:br>
              <a:rPr lang="pl-PL" sz="1350" b="0" dirty="0"/>
            </a:br>
            <a:br>
              <a:rPr lang="pl-PL" sz="1350" b="0" dirty="0"/>
            </a:br>
            <a:r>
              <a:rPr lang="pl-PL" sz="1200" dirty="0"/>
              <a:t>    </a:t>
            </a:r>
            <a:br>
              <a:rPr lang="pl-PL" sz="1200" dirty="0"/>
            </a:br>
            <a:br>
              <a:rPr lang="pl-PL" sz="1200" dirty="0"/>
            </a:br>
            <a:br>
              <a:rPr lang="pl-PL" sz="1200" dirty="0"/>
            </a:br>
            <a:br>
              <a:rPr lang="pl-PL" sz="1200" dirty="0"/>
            </a:br>
            <a:br>
              <a:rPr lang="pl-PL" dirty="0"/>
            </a:br>
            <a:endParaRPr lang="pl-PL" dirty="0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257674" y="3227118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/>
              <a:t>DZIĘKUJĘ ZA UWAGĘ</a:t>
            </a:r>
          </a:p>
        </p:txBody>
      </p:sp>
      <p:pic>
        <p:nvPicPr>
          <p:cNvPr id="13" name="Obraz 12" descr="Uścisk dłoni">
            <a:extLst>
              <a:ext uri="{FF2B5EF4-FFF2-40B4-BE49-F238E27FC236}">
                <a16:creationId xmlns:a16="http://schemas.microsoft.com/office/drawing/2014/main" id="{780AA065-338A-41C0-937B-8677EF85F0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1129" y="1763613"/>
            <a:ext cx="3333897" cy="333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434" y="539477"/>
            <a:ext cx="8640381" cy="575745"/>
          </a:xfrm>
        </p:spPr>
        <p:txBody>
          <a:bodyPr/>
          <a:lstStyle/>
          <a:p>
            <a:r>
              <a:rPr lang="pl-PL" dirty="0"/>
              <a:t>Zawarcie umowy o dofinansowanie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403573"/>
            <a:ext cx="8640382" cy="5256266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termin na zawarcie umowy o dofinansowanie wynosi </a:t>
            </a:r>
            <a:r>
              <a:rPr lang="pl-PL" b="1" dirty="0"/>
              <a:t>3 miesiące od podjęcia uchwały w sprawie wyboru do dofinansowania</a:t>
            </a:r>
            <a:endParaRPr lang="pl-PL" dirty="0"/>
          </a:p>
          <a:p>
            <a:pPr lvl="0"/>
            <a:r>
              <a:rPr lang="pl-PL" dirty="0"/>
              <a:t>termin </a:t>
            </a:r>
            <a:r>
              <a:rPr lang="pl-PL" b="1" dirty="0"/>
              <a:t>może zostać przedłużony o dodatkowe 3 miesiące </a:t>
            </a:r>
            <a:r>
              <a:rPr lang="pl-PL" dirty="0"/>
              <a:t>na Twój uzasadniony wniosek lub z naszej inicjatywy - jeżeli zaistnieją obiektywne przesłanki do jego przedłużenia.</a:t>
            </a:r>
          </a:p>
          <a:p>
            <a:pPr lvl="0"/>
            <a:endParaRPr lang="pl-PL" dirty="0"/>
          </a:p>
          <a:p>
            <a:pPr lvl="0"/>
            <a:r>
              <a:rPr lang="pl-PL" sz="2800" b="1" dirty="0">
                <a:solidFill>
                  <a:srgbClr val="002073"/>
                </a:solidFill>
              </a:rPr>
              <a:t> </a:t>
            </a:r>
            <a:r>
              <a:rPr lang="pl-PL" b="1" dirty="0">
                <a:solidFill>
                  <a:srgbClr val="002073"/>
                </a:solidFill>
              </a:rPr>
              <a:t>Obieg umowy</a:t>
            </a:r>
            <a:endParaRPr lang="pl-PL" dirty="0"/>
          </a:p>
          <a:p>
            <a:r>
              <a:rPr lang="pl-PL" dirty="0"/>
              <a:t>Przygotowaną przez nas umowę w pierwszej kolejności podpisuje wnioskodawca.</a:t>
            </a:r>
          </a:p>
          <a:p>
            <a:r>
              <a:rPr lang="pl-PL" dirty="0"/>
              <a:t>Za datę podpisania umowy o dofinansowanie rozumie się datę złożenia ostatniego podpisu / kwalifikowalnego podpisu elektronicznego przez Członka Zarządu Województwa lub osobę upoważnioną ze strony Zarządu Województwa.</a:t>
            </a:r>
          </a:p>
          <a:p>
            <a:r>
              <a:rPr lang="pl-PL" dirty="0"/>
              <a:t>umowa musi zostać podpisana kwalifikowanym podpisem elektronicznym PADES.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906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600" dirty="0"/>
              <a:t>Dokumenty do umowy o dofinansowanie</a:t>
            </a:r>
          </a:p>
        </p:txBody>
      </p:sp>
      <p:pic>
        <p:nvPicPr>
          <p:cNvPr id="6" name="Symbol zastępczy obrazu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57" b="144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552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539477"/>
            <a:ext cx="8640382" cy="604867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b="1" dirty="0"/>
              <a:t>Oświadczenie o posiadanych rachunkach bankowych (formularz nr 1) </a:t>
            </a:r>
            <a:endParaRPr lang="pl-PL" dirty="0"/>
          </a:p>
          <a:p>
            <a:pPr lvl="1"/>
            <a:r>
              <a:rPr lang="pl-PL" dirty="0"/>
              <a:t>do wskazanych rachunków bankowych należy dołączyć umowę z bankiem </a:t>
            </a:r>
            <a:br>
              <a:rPr lang="pl-PL" dirty="0"/>
            </a:br>
            <a:r>
              <a:rPr lang="pl-PL" dirty="0"/>
              <a:t>lub zaświadczenie z banku o prowadzonym rachunku bankowym</a:t>
            </a:r>
          </a:p>
          <a:p>
            <a:pPr lvl="1"/>
            <a:r>
              <a:rPr lang="pl-PL" dirty="0"/>
              <a:t>po podpisaniu umowy o dofinansowanie wnioskodawca zobowiązany jest </a:t>
            </a:r>
            <a:br>
              <a:rPr lang="pl-PL" dirty="0"/>
            </a:br>
            <a:r>
              <a:rPr lang="pl-PL" dirty="0"/>
              <a:t>do ponoszenia wydatków z wyodrębnionego rachunku bankowego do obsługi projektu (obowiązek ten nie dotyczy jednostek samorządu terytorialnego oraz Górnośląsko-Zagłębiowskiej Metropolii)</a:t>
            </a:r>
          </a:p>
          <a:p>
            <a:pPr>
              <a:spcBef>
                <a:spcPts val="2400"/>
              </a:spcBef>
            </a:pPr>
            <a:r>
              <a:rPr lang="pl-PL" b="1" dirty="0"/>
              <a:t>Oświadczenie o zabezpieczeniu 25% wydatków kwalifikowalnych pozbawionych wsparcia ze środków publicznych (dotyczy projektów objętych regionalną pomocą inwestycyjną) (formularz nr 2)</a:t>
            </a:r>
            <a:r>
              <a:rPr lang="pl-PL" b="1" i="1" dirty="0"/>
              <a:t> </a:t>
            </a:r>
            <a:endParaRPr lang="pl-PL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b="1" dirty="0"/>
              <a:t>Oświadczenie o udzieleniu licencji niewyłącznej (formularz nr 3)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b="1" dirty="0"/>
              <a:t>Oświadczenie o niezaleganiu z podatkami i opłatami (formularz nr 4)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b="1" dirty="0"/>
              <a:t>Oświadczenie o braku działań dyskryminujących (formularz nr 5)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b="1" dirty="0"/>
              <a:t>Oświadczenie o sytuacji ekonomicznej podmiotu, któremu ma być udzielone wsparcie (formularz nr 6)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b="1" dirty="0"/>
              <a:t>Formularz informacji przedstawianych przy ubieganiu się o pomoc inną niż pomoc de </a:t>
            </a:r>
            <a:r>
              <a:rPr lang="pl-PL" b="1" dirty="0" err="1"/>
              <a:t>minimis</a:t>
            </a:r>
            <a:r>
              <a:rPr lang="pl-PL" b="1" dirty="0"/>
              <a:t> lub pomoc de </a:t>
            </a:r>
            <a:r>
              <a:rPr lang="pl-PL" b="1" dirty="0" err="1"/>
              <a:t>minimis</a:t>
            </a:r>
            <a:r>
              <a:rPr lang="pl-PL" b="1" dirty="0"/>
              <a:t> w rolnictwie i rybołówstwie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b="1" i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b="1" i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97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683493"/>
            <a:ext cx="8640382" cy="5976346"/>
          </a:xfrm>
        </p:spPr>
        <p:txBody>
          <a:bodyPr>
            <a:normAutofit fontScale="70000" lnSpcReduction="20000"/>
          </a:bodyPr>
          <a:lstStyle/>
          <a:p>
            <a:r>
              <a:rPr lang="pl-PL" sz="2100" b="1" dirty="0"/>
              <a:t>Formularz informacji przedstawianych przy ubieganiu się o pomoc de </a:t>
            </a:r>
            <a:r>
              <a:rPr lang="pl-PL" sz="2100" b="1" dirty="0" err="1"/>
              <a:t>minimis</a:t>
            </a:r>
            <a:r>
              <a:rPr lang="pl-PL" sz="2100" dirty="0"/>
              <a:t> </a:t>
            </a:r>
          </a:p>
          <a:p>
            <a:pPr lvl="0"/>
            <a:r>
              <a:rPr lang="pl-PL" sz="2100" b="1" dirty="0"/>
              <a:t>Dokumenty dotyczące oceny oddziaływania na środowisko </a:t>
            </a:r>
            <a:r>
              <a:rPr lang="pl-PL" sz="2100" dirty="0"/>
              <a:t>/jeśli dotyczy</a:t>
            </a:r>
          </a:p>
          <a:p>
            <a:pPr lvl="0"/>
            <a:r>
              <a:rPr lang="pl-PL" sz="2100" b="1" dirty="0"/>
              <a:t>Ostateczne dokumenty zezwalające na rozpoczęcie inwestycji zgodnie z przepisami prawa</a:t>
            </a:r>
            <a:endParaRPr lang="pl-PL" sz="2100" dirty="0"/>
          </a:p>
          <a:p>
            <a:pPr lvl="0"/>
            <a:r>
              <a:rPr lang="pl-PL" sz="2100" b="1" dirty="0">
                <a:latin typeface="Opensans"/>
              </a:rPr>
              <a:t>Harmonogram składania wniosków o płatność</a:t>
            </a:r>
            <a:endParaRPr lang="pl-PL" sz="2100" dirty="0">
              <a:latin typeface="Opensans"/>
            </a:endParaRPr>
          </a:p>
          <a:p>
            <a:pPr lvl="0"/>
            <a:r>
              <a:rPr lang="pl-PL" sz="2100" b="1" dirty="0">
                <a:latin typeface="Opensans"/>
              </a:rPr>
              <a:t>Informacja o wyborze zabezpieczenia prawidłowej realizacji umowy</a:t>
            </a:r>
            <a:endParaRPr lang="pl-PL" sz="2100" dirty="0">
              <a:latin typeface="Opensans"/>
            </a:endParaRPr>
          </a:p>
          <a:p>
            <a:pPr lvl="1"/>
            <a:r>
              <a:rPr lang="pl-PL" sz="2100" u="sng" dirty="0">
                <a:latin typeface="Opensans"/>
              </a:rPr>
              <a:t>nie dotyczy </a:t>
            </a:r>
            <a:r>
              <a:rPr lang="pl-PL" sz="2100" dirty="0">
                <a:latin typeface="Opensans"/>
              </a:rPr>
              <a:t>jednostek sektora finansów publicznych albo fundacji, których jedynym fundatorem jest Skarb Państwa, a także Banku Gospodarstwa Krajowego</a:t>
            </a:r>
          </a:p>
          <a:p>
            <a:pPr lvl="1"/>
            <a:r>
              <a:rPr lang="pl-PL" sz="2100" dirty="0">
                <a:latin typeface="Opensans"/>
              </a:rPr>
              <a:t>formy zabezpieczeń zostały wskazane w rozporządzeniu Ministra Funduszy i Polityki Regionalnej z 21 września 2022 r. w sprawie zaliczek w ramach programów finansowanych z udziałem środków europejskich (Dz. U. z 2022 r. poz. 2055) </a:t>
            </a:r>
          </a:p>
          <a:p>
            <a:pPr lvl="0"/>
            <a:r>
              <a:rPr lang="pl-PL" sz="2100" b="1" dirty="0"/>
              <a:t>Dokumenty potwierdzające wartość otrzymanych środków ze źródeł zewnętrznych </a:t>
            </a:r>
            <a:r>
              <a:rPr lang="pl-PL" sz="2100" dirty="0"/>
              <a:t>/jeśli dotyczy/</a:t>
            </a:r>
          </a:p>
          <a:p>
            <a:pPr lvl="0"/>
            <a:r>
              <a:rPr lang="pl-PL" sz="2100" b="1" dirty="0"/>
              <a:t>Dokumenty potwierdzające posiadanie środków na zabezpieczanie wkładu własnego zgodne z</a:t>
            </a:r>
            <a:r>
              <a:rPr lang="pl-PL" sz="21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l-PL" sz="2100" b="1" dirty="0"/>
              <a:t>zapisami Instrukcji wypełniania wniosku o dofinansowanie projektu (nie dotyczy jednostek samorządu terytorialnego i Górnośląsko-Zagłębiowskiej Metropolii)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0383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zabezpieczenia wkładu własnego dla wnioskodawców nie będących JST i GZM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pl-PL" dirty="0"/>
              <a:t>co najmniej trzymiesięczna lokata terminowa,</a:t>
            </a:r>
          </a:p>
          <a:p>
            <a:pPr lvl="1"/>
            <a:r>
              <a:rPr lang="pl-PL" dirty="0"/>
              <a:t>promesa bankowa (w przypadku promesy warunkowej dokument będzie podlegał indywidualnej ocenie i akceptacji IZ FE SL w zakresie wskazanych przez bank warunków),</a:t>
            </a:r>
          </a:p>
          <a:p>
            <a:pPr lvl="1"/>
            <a:r>
              <a:rPr lang="pl-PL" dirty="0"/>
              <a:t>wyciąg z wyodrębnionego na realizację projektu rachunku bankowego wraz z oświadczeniem o wykorzystaniu środków na cele projektu,</a:t>
            </a:r>
          </a:p>
          <a:p>
            <a:pPr lvl="1"/>
            <a:r>
              <a:rPr lang="pl-PL" dirty="0"/>
              <a:t>WPF lub uchwała budżetowa podjęta przez organ założycielski pełniący nadzór i kontrolę nad podmiotem realizującym zadania JST,</a:t>
            </a:r>
          </a:p>
          <a:p>
            <a:pPr lvl="1"/>
            <a:r>
              <a:rPr lang="pl-PL" dirty="0"/>
              <a:t>uchwała właściwego organu, w przypadku organu jednoosobowego należy złożyć oświadczenie określające zadanie, na które przeznaczone są środki finansowe,</a:t>
            </a:r>
          </a:p>
          <a:p>
            <a:pPr lvl="1"/>
            <a:r>
              <a:rPr lang="pl-PL" dirty="0"/>
              <a:t>umowa kredytowa,</a:t>
            </a:r>
          </a:p>
          <a:p>
            <a:pPr lvl="1"/>
            <a:r>
              <a:rPr lang="pl-PL" dirty="0"/>
              <a:t>zawarta umowa </a:t>
            </a:r>
            <a:r>
              <a:rPr lang="pl-PL" dirty="0" err="1"/>
              <a:t>ppp</a:t>
            </a:r>
            <a:r>
              <a:rPr lang="pl-PL" dirty="0"/>
              <a:t> (dla projektów hybrydowych).</a:t>
            </a:r>
          </a:p>
          <a:p>
            <a:pPr marL="0" indent="0">
              <a:buNone/>
            </a:pPr>
            <a:r>
              <a:rPr lang="pl-PL" dirty="0"/>
              <a:t>dopuszcza się wyłącznie dokumenty wystawione przez instytucje finansowe nad którymi pełniony jest nadzór Komisji Nadzoru Finansowego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486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818" y="1115541"/>
            <a:ext cx="8640382" cy="4680002"/>
          </a:xfrm>
        </p:spPr>
        <p:txBody>
          <a:bodyPr/>
          <a:lstStyle/>
          <a:p>
            <a:pPr lvl="0"/>
            <a:r>
              <a:rPr lang="pl-PL" b="1" dirty="0"/>
              <a:t>Pełnomocnictwo do podpisania umowy o dofinansowanie zawieranej w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l-PL" b="1" dirty="0"/>
              <a:t>ramach FE SL 2021-2027</a:t>
            </a:r>
            <a:endParaRPr lang="pl-PL" dirty="0"/>
          </a:p>
          <a:p>
            <a:pPr lvl="1"/>
            <a:r>
              <a:rPr lang="pl-PL" dirty="0"/>
              <a:t>pełnomocnictwo powinno zawierać imię i nazwisko oraz numer PESEL i zakres pełnomocnictwa.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marL="503971" lvl="1" indent="0">
              <a:buNone/>
            </a:pPr>
            <a:r>
              <a:rPr lang="pl-PL" b="1" dirty="0"/>
              <a:t>Pozostałe dokumenty wynikające z instrukcji wypełniania wniosku o dofinansowanie projektu stanowiącej załącznik do regulaminu naboru wniosków  o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l-PL" b="1" dirty="0"/>
              <a:t>dofinansowanie projektów w ramach FE SL 2021-2027.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173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2403" y="539838"/>
            <a:ext cx="8640381" cy="864000"/>
          </a:xfrm>
        </p:spPr>
        <p:txBody>
          <a:bodyPr anchor="ctr">
            <a:normAutofit/>
          </a:bodyPr>
          <a:lstStyle/>
          <a:p>
            <a:r>
              <a:rPr lang="pl-PL" sz="2400" dirty="0"/>
              <a:t>Dokumenty składane </a:t>
            </a:r>
            <a:r>
              <a:rPr lang="pl-PL" sz="2400" u="sng" dirty="0"/>
              <a:t>z podpisaną umową </a:t>
            </a:r>
            <a:r>
              <a:rPr lang="pl-PL" sz="2400" dirty="0"/>
              <a:t>o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l-PL" sz="2400" dirty="0"/>
              <a:t>dofinansowanie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040242"/>
          </a:xfrm>
        </p:spPr>
        <p:txBody>
          <a:bodyPr>
            <a:normAutofit/>
          </a:bodyPr>
          <a:lstStyle/>
          <a:p>
            <a:pPr lvl="0"/>
            <a:r>
              <a:rPr lang="pl-PL" b="1" dirty="0"/>
              <a:t>Oświadczenie o kwalifikowalności VAT (formularz nr 7)</a:t>
            </a:r>
            <a:endParaRPr lang="pl-PL" dirty="0"/>
          </a:p>
          <a:p>
            <a:pPr marL="503971" lvl="1" indent="0">
              <a:buNone/>
            </a:pPr>
            <a:r>
              <a:rPr lang="pl-PL" dirty="0"/>
              <a:t>dotyczy projektów, gdzie całkowity koszt projektu z VAT wynosi co najmniej 5 000 000 euro i VAT jest kosztem kwalifikowalnym oraz dla projektów z pomocą państwa (bez względu na ich wartość).</a:t>
            </a:r>
          </a:p>
          <a:p>
            <a:pPr lvl="0"/>
            <a:r>
              <a:rPr lang="pl-PL" b="1" dirty="0"/>
              <a:t>Wniosek o dodanie osoby uprawnionej zarządzającej projektem po stronie beneficjenta (formularz nr 8)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353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539838"/>
            <a:ext cx="8640381" cy="900000"/>
          </a:xfrm>
        </p:spPr>
        <p:txBody>
          <a:bodyPr anchor="ctr">
            <a:normAutofit/>
          </a:bodyPr>
          <a:lstStyle/>
          <a:p>
            <a:r>
              <a:rPr lang="pl-PL" sz="2400" dirty="0"/>
              <a:t>Dokumenty składane </a:t>
            </a:r>
            <a:r>
              <a:rPr lang="pl-PL" sz="2400" u="sng" dirty="0"/>
              <a:t>w dniu zawarcia umowy </a:t>
            </a:r>
            <a:r>
              <a:rPr lang="pl-PL" sz="2400" dirty="0"/>
              <a:t>o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l-PL" sz="2400" dirty="0"/>
              <a:t>dofinansowanie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763613"/>
            <a:ext cx="8640382" cy="4896226"/>
          </a:xfrm>
        </p:spPr>
        <p:txBody>
          <a:bodyPr>
            <a:normAutofit/>
          </a:bodyPr>
          <a:lstStyle/>
          <a:p>
            <a:pPr lvl="0"/>
            <a:r>
              <a:rPr lang="pl-PL" b="1" dirty="0"/>
              <a:t>Oświadczenie o trudnej sytuacji finansowej </a:t>
            </a:r>
            <a:r>
              <a:rPr lang="pl-PL" dirty="0"/>
              <a:t>/jeśli dotyczy/</a:t>
            </a:r>
            <a:r>
              <a:rPr lang="pl-PL" b="1" dirty="0"/>
              <a:t> (formularz nr 9)</a:t>
            </a:r>
            <a:endParaRPr lang="pl-PL" dirty="0"/>
          </a:p>
          <a:p>
            <a:pPr lvl="0"/>
            <a:r>
              <a:rPr lang="pl-PL" b="1" dirty="0"/>
              <a:t>Oświadczenie o otrzymanej pomocy de </a:t>
            </a:r>
            <a:r>
              <a:rPr lang="pl-PL" b="1" dirty="0" err="1"/>
              <a:t>minimis</a:t>
            </a:r>
            <a:r>
              <a:rPr lang="pl-PL" b="1" dirty="0"/>
              <a:t>, </a:t>
            </a:r>
            <a:r>
              <a:rPr lang="pl-PL" b="1" i="1" dirty="0"/>
              <a:t>(formularz nr 10) </a:t>
            </a:r>
            <a:r>
              <a:rPr lang="pl-PL" b="1" dirty="0"/>
              <a:t>lub zaświadczenie o otrzymanej pomocy de </a:t>
            </a:r>
            <a:r>
              <a:rPr lang="pl-PL" b="1" dirty="0" err="1"/>
              <a:t>minimis</a:t>
            </a:r>
            <a:r>
              <a:rPr lang="pl-PL" b="1" dirty="0"/>
              <a:t> </a:t>
            </a:r>
            <a:r>
              <a:rPr lang="pl-PL" dirty="0"/>
              <a:t>/jeśli dotyczy/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dirty="0"/>
              <a:t>O dniu zawarcia umowy o dofinansowanie / podjęcia decyzji o dofinansowaniu wnioskodawca zostanie poinformowany przez IZ FE SL.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3614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f64a22-a125-4b7a-afce-4a30c86a8f7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2" ma:contentTypeDescription="Utwórz nowy dokument." ma:contentTypeScope="" ma:versionID="086cdf7b57cb8a94bb2fff9e92a1d2fa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bcdcb3e947b773ae76daaa2d3a0c324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6470E4-38B4-4043-87FE-9820A2779581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d47a4560-aee9-43e8-973f-2abd655c26a0"/>
    <ds:schemaRef ds:uri="d4f64a22-a125-4b7a-afce-4a30c86a8f7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D4B11D8-A58A-4005-AFE4-B16CC09465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2516</TotalTime>
  <Words>826</Words>
  <Application>Microsoft Office PowerPoint</Application>
  <PresentationFormat>Niestandardowy</PresentationFormat>
  <Paragraphs>64</Paragraphs>
  <Slides>10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Open Sans</vt:lpstr>
      <vt:lpstr>Opensans</vt:lpstr>
      <vt:lpstr>Motyw pakietu Office</vt:lpstr>
      <vt:lpstr>Procedura podpisania umowy                                     o dofinansowanie W RAMACH FE SL 2021-2027</vt:lpstr>
      <vt:lpstr>Zawarcie umowy o dofinansowanie</vt:lpstr>
      <vt:lpstr>Dokumenty do umowy o dofinansowanie</vt:lpstr>
      <vt:lpstr>Prezentacja programu PowerPoint</vt:lpstr>
      <vt:lpstr>Prezentacja programu PowerPoint</vt:lpstr>
      <vt:lpstr>Formy zabezpieczenia wkładu własnego dla wnioskodawców nie będących JST i GZM </vt:lpstr>
      <vt:lpstr>Prezentacja programu PowerPoint</vt:lpstr>
      <vt:lpstr>Dokumenty składane z podpisaną umową o dofinansowanie </vt:lpstr>
      <vt:lpstr>Dokumenty składane w dniu zawarcia umowy o dofinansowanie </vt:lpstr>
      <vt:lpstr>Referat kontraktacji i realizacji projektów 2   Olga Ney-Lisik – koordynator zespołu, lisiko@slaskie.pl +48 (32) 77 40 166 Adriana Gryc- koordynator zespołu, adriana.gryc@slaskie.pl +48 (32) 77 40 166 / 77 44 629 Daria Nalepa- kierownik referatu, daria.nalepa@slaskie.pl +48 (32) 77 40 119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Ney-Lisik Olga</cp:lastModifiedBy>
  <cp:revision>402</cp:revision>
  <cp:lastPrinted>2023-05-16T06:41:03Z</cp:lastPrinted>
  <dcterms:created xsi:type="dcterms:W3CDTF">2022-06-22T09:40:44Z</dcterms:created>
  <dcterms:modified xsi:type="dcterms:W3CDTF">2024-04-25T05:01:19Z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