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42"/>
  </p:notesMasterIdLst>
  <p:sldIdLst>
    <p:sldId id="256" r:id="rId5"/>
    <p:sldId id="275" r:id="rId6"/>
    <p:sldId id="276" r:id="rId7"/>
    <p:sldId id="311" r:id="rId8"/>
    <p:sldId id="277" r:id="rId9"/>
    <p:sldId id="278" r:id="rId10"/>
    <p:sldId id="279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7" r:id="rId27"/>
    <p:sldId id="298" r:id="rId28"/>
    <p:sldId id="299" r:id="rId29"/>
    <p:sldId id="300" r:id="rId30"/>
    <p:sldId id="301" r:id="rId31"/>
    <p:sldId id="302" r:id="rId32"/>
    <p:sldId id="303" r:id="rId33"/>
    <p:sldId id="304" r:id="rId34"/>
    <p:sldId id="305" r:id="rId35"/>
    <p:sldId id="306" r:id="rId36"/>
    <p:sldId id="307" r:id="rId37"/>
    <p:sldId id="308" r:id="rId38"/>
    <p:sldId id="309" r:id="rId39"/>
    <p:sldId id="310" r:id="rId40"/>
    <p:sldId id="260" r:id="rId41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howGuides="1">
      <p:cViewPr varScale="1">
        <p:scale>
          <a:sx n="81" d="100"/>
          <a:sy n="81" d="100"/>
        </p:scale>
        <p:origin x="1133" y="5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commentAuthors" Target="commentAuthor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27.05.2024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=""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=""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=""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=""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=""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=""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27.05.2024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=""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=""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=""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=""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=""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="" xmlns:a16="http://schemas.microsoft.com/office/drawing/2014/main" id="{48CDFE25-4437-7188-EA7B-7D9DAD50227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=""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27.05.2024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=""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=""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=""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=""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=""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=""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=""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=""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=""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=""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=""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=""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=""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=""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27.05.2024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=""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=""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=""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=""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=""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=""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=""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=""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=""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=""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=""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unduszeeuropejskie.gov.pl/media/114008/Wytyczne_dotyczace_warunkow_gromadzenia_i_przekazywania_danych_w_postaci_elektronicznej_na_lata_2021_2027.pdf" TargetMode="Externa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=""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645714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Szkolenie „Aplikacje </a:t>
            </a:r>
            <a:r>
              <a:rPr lang="pl-PL" dirty="0" smtClean="0"/>
              <a:t>informatyczne w perspektywie finansowej 2021-2027 wykorzystywane w ramach systemu CST”</a:t>
            </a:r>
            <a:endParaRPr lang="pl-PL" dirty="0"/>
          </a:p>
        </p:txBody>
      </p:sp>
      <p:sp>
        <p:nvSpPr>
          <p:cNvPr id="5" name="Podtytuł 4">
            <a:extLst>
              <a:ext uri="{FF2B5EF4-FFF2-40B4-BE49-F238E27FC236}">
                <a16:creationId xmlns=""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8" y="5364012"/>
            <a:ext cx="7920037" cy="577781"/>
          </a:xfrm>
        </p:spPr>
        <p:txBody>
          <a:bodyPr/>
          <a:lstStyle/>
          <a:p>
            <a:r>
              <a:rPr lang="pl-PL" dirty="0"/>
              <a:t>Trener: Marta Eisler-Wrzeszcz</a:t>
            </a:r>
          </a:p>
          <a:p>
            <a:endParaRPr lang="pl-PL" dirty="0"/>
          </a:p>
        </p:txBody>
      </p:sp>
      <p:sp>
        <p:nvSpPr>
          <p:cNvPr id="2" name="Symbol zastępczy daty 1">
            <a:extLst>
              <a:ext uri="{FF2B5EF4-FFF2-40B4-BE49-F238E27FC236}">
                <a16:creationId xmlns="" xmlns:a16="http://schemas.microsoft.com/office/drawing/2014/main" id="{01A395D3-35E7-4FC6-9F13-A51704F8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83716" y="539750"/>
            <a:ext cx="1799844" cy="349114"/>
          </a:xfrm>
        </p:spPr>
        <p:txBody>
          <a:bodyPr/>
          <a:lstStyle/>
          <a:p>
            <a:r>
              <a:rPr lang="pl-PL" dirty="0" smtClean="0"/>
              <a:t>27</a:t>
            </a:r>
            <a:r>
              <a:rPr lang="pl-PL" dirty="0" smtClean="0"/>
              <a:t>.05.2024</a:t>
            </a:r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Architektura CST2021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5062" y="2464287"/>
            <a:ext cx="9221688" cy="3815919"/>
          </a:xfrm>
        </p:spPr>
        <p:txBody>
          <a:bodyPr>
            <a:noAutofit/>
          </a:bodyPr>
          <a:lstStyle/>
          <a:p>
            <a:r>
              <a:rPr lang="pl-PL" dirty="0"/>
              <a:t>BK2021,</a:t>
            </a:r>
          </a:p>
          <a:p>
            <a:r>
              <a:rPr lang="pl-PL" dirty="0" smtClean="0"/>
              <a:t>e-Kontrole</a:t>
            </a:r>
            <a:r>
              <a:rPr lang="pl-PL" dirty="0"/>
              <a:t>,</a:t>
            </a:r>
          </a:p>
          <a:p>
            <a:r>
              <a:rPr lang="pl-PL" dirty="0" smtClean="0"/>
              <a:t>SR2021</a:t>
            </a:r>
            <a:r>
              <a:rPr lang="pl-PL" dirty="0"/>
              <a:t>,</a:t>
            </a:r>
          </a:p>
          <a:p>
            <a:r>
              <a:rPr lang="pl-PL" dirty="0" smtClean="0"/>
              <a:t>SKANER</a:t>
            </a:r>
            <a:r>
              <a:rPr lang="pl-PL" dirty="0"/>
              <a:t>,</a:t>
            </a:r>
          </a:p>
          <a:p>
            <a:r>
              <a:rPr lang="pl-PL" dirty="0" smtClean="0"/>
              <a:t>Kontrole </a:t>
            </a:r>
            <a:r>
              <a:rPr lang="pl-PL" dirty="0"/>
              <a:t>Krzyżowe,</a:t>
            </a:r>
          </a:p>
          <a:p>
            <a:r>
              <a:rPr lang="pl-PL" dirty="0" smtClean="0"/>
              <a:t>SM </a:t>
            </a:r>
            <a:r>
              <a:rPr lang="pl-PL" dirty="0"/>
              <a:t>EFS2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0850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 Użytkownicy CST2021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64994" y="2113949"/>
            <a:ext cx="9221688" cy="38159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dirty="0"/>
              <a:t>Wyróżnia się następujące rodzaje Użytkowników CST2021</a:t>
            </a:r>
            <a:r>
              <a:rPr lang="pl-PL" dirty="0" smtClean="0"/>
              <a:t>: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a) Użytkownicy Z,</a:t>
            </a:r>
          </a:p>
          <a:p>
            <a:pPr marL="0" indent="0">
              <a:buNone/>
            </a:pPr>
            <a:r>
              <a:rPr lang="pl-PL" dirty="0"/>
              <a:t>b) Użytkownicy I</a:t>
            </a:r>
            <a:r>
              <a:rPr lang="pl-PL" dirty="0" smtClean="0"/>
              <a:t>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Za </a:t>
            </a:r>
            <a:r>
              <a:rPr lang="pl-PL" dirty="0"/>
              <a:t>proces zarządzania uprawnieniami do CST2021 </a:t>
            </a:r>
            <a:r>
              <a:rPr lang="pl-PL" dirty="0" smtClean="0"/>
              <a:t>odpowiada:</a:t>
            </a:r>
          </a:p>
          <a:p>
            <a:pPr marL="0" indent="0">
              <a:buNone/>
            </a:pPr>
            <a:r>
              <a:rPr lang="pl-PL" dirty="0" smtClean="0"/>
              <a:t>a</a:t>
            </a:r>
            <a:r>
              <a:rPr lang="pl-PL" dirty="0"/>
              <a:t>) właściwa instytucja,</a:t>
            </a:r>
          </a:p>
          <a:p>
            <a:pPr marL="0" indent="0">
              <a:buNone/>
            </a:pPr>
            <a:r>
              <a:rPr lang="pl-PL" dirty="0"/>
              <a:t>b) Wnioskodawca,</a:t>
            </a:r>
          </a:p>
          <a:p>
            <a:pPr marL="0" indent="0">
              <a:buNone/>
            </a:pPr>
            <a:r>
              <a:rPr lang="pl-PL" dirty="0"/>
              <a:t>c) Beneficjent,</a:t>
            </a:r>
          </a:p>
          <a:p>
            <a:pPr marL="0" indent="0">
              <a:buNone/>
            </a:pPr>
            <a:r>
              <a:rPr lang="pl-PL" dirty="0"/>
              <a:t>d) Oferent;</a:t>
            </a:r>
          </a:p>
        </p:txBody>
      </p:sp>
    </p:spTree>
    <p:extLst>
      <p:ext uri="{BB962C8B-B14F-4D97-AF65-F5344CB8AC3E}">
        <p14:creationId xmlns:p14="http://schemas.microsoft.com/office/powerpoint/2010/main" val="154019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Umowa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5062" y="2113949"/>
            <a:ext cx="9221688" cy="38159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105" dirty="0"/>
              <a:t>Umowa o dofinansowanie jest źródłem praw i obowiązków Beneficjentów w kontekście wykorzystania CST2021, zawiera ona zapisy dotyczące:</a:t>
            </a:r>
          </a:p>
          <a:p>
            <a:pPr marL="0" indent="0">
              <a:buNone/>
            </a:pPr>
            <a:r>
              <a:rPr lang="pl-PL" sz="2105" dirty="0"/>
              <a:t>1) obowiązku wykorzystania CST2021 w realizacji projektu oraz przestrzegania aktualnej instrukcji udostępnionej przez instytucję udzielającą wsparcia;</a:t>
            </a:r>
          </a:p>
          <a:p>
            <a:pPr marL="0" indent="0">
              <a:buNone/>
            </a:pPr>
            <a:r>
              <a:rPr lang="pl-PL" sz="2105" dirty="0"/>
              <a:t>2) sposobu postępowania w przypadku niedostępności CST2021 i wzorów</a:t>
            </a:r>
          </a:p>
          <a:p>
            <a:pPr marL="0" indent="0">
              <a:buNone/>
            </a:pPr>
            <a:r>
              <a:rPr lang="pl-PL" sz="2105" dirty="0"/>
              <a:t>dokumentów składanych przez Beneficjentów w tej sytuacji;</a:t>
            </a:r>
          </a:p>
          <a:p>
            <a:pPr marL="0" indent="0">
              <a:buNone/>
            </a:pPr>
            <a:r>
              <a:rPr lang="pl-PL" sz="2105" dirty="0"/>
              <a:t>3) spraw i czynności, które nie mogą być przedmiotem komunikacji wyłącznie</a:t>
            </a:r>
          </a:p>
          <a:p>
            <a:pPr marL="0" indent="0">
              <a:buNone/>
            </a:pPr>
            <a:r>
              <a:rPr lang="pl-PL" sz="2105" dirty="0"/>
              <a:t>przy wykorzystaniu CST2021;</a:t>
            </a:r>
          </a:p>
          <a:p>
            <a:pPr marL="0" indent="0">
              <a:buNone/>
            </a:pPr>
            <a:r>
              <a:rPr lang="pl-PL" sz="2105" dirty="0"/>
              <a:t>4) uznania przez Beneficjenta skuteczności prawnej określonych w umowie rozwiązań stosowanych w zakresie komunikacji i wymiany danych pomiędzy Beneficjentem a instytucją udzielającą wsparcia oraz zakazujące ich kwestionowania;</a:t>
            </a:r>
          </a:p>
          <a:p>
            <a:pPr marL="0" indent="0">
              <a:buNone/>
            </a:pPr>
            <a:endParaRPr lang="pl-PL" sz="2280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240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0565" y="858069"/>
            <a:ext cx="9221688" cy="1162457"/>
          </a:xfrm>
        </p:spPr>
        <p:txBody>
          <a:bodyPr/>
          <a:lstStyle/>
          <a:p>
            <a:pPr algn="ctr"/>
            <a:r>
              <a:rPr lang="pl-PL" dirty="0" smtClean="0"/>
              <a:t>Umowa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0565" y="1779181"/>
            <a:ext cx="9221688" cy="38159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105" dirty="0"/>
              <a:t>5) uznania, że wszelkie działania w CST2021 osób uprawnionych przez</a:t>
            </a:r>
          </a:p>
          <a:p>
            <a:pPr marL="0" indent="0">
              <a:buNone/>
            </a:pPr>
            <a:r>
              <a:rPr lang="pl-PL" sz="2105" dirty="0"/>
              <a:t>Beneficjenta są traktowane w sensie prawnym jako działanie Beneficjenta;</a:t>
            </a:r>
          </a:p>
          <a:p>
            <a:pPr marL="0" indent="0">
              <a:buNone/>
            </a:pPr>
            <a:r>
              <a:rPr lang="pl-PL" sz="2105" dirty="0"/>
              <a:t>6) zarządzania dostępem do CST2021; w tym, wyznaczenia przez niego osób uprawnionych do wykonywania w jego imieniu czynności związanych z realizacją projektu w CST2021 w sposób zgodny z Wytycznymi; Wniosek o dodanie osoby uprawnionej zarządzającej projektem stanowi załącznik 5 do Wytycznych;</a:t>
            </a:r>
          </a:p>
          <a:p>
            <a:pPr marL="0" indent="0">
              <a:buNone/>
            </a:pPr>
            <a:r>
              <a:rPr lang="pl-PL" sz="2105" dirty="0"/>
              <a:t>7) obowiązku przestrzegania przez osoby uprawnione przez Beneficjenta</a:t>
            </a:r>
          </a:p>
          <a:p>
            <a:pPr marL="0" indent="0">
              <a:buNone/>
            </a:pPr>
            <a:r>
              <a:rPr lang="pl-PL" sz="2105" dirty="0"/>
              <a:t>Regulaminu bezpiecznego użytkowania CST2021 oraz, w razie potrzeby,</a:t>
            </a:r>
          </a:p>
          <a:p>
            <a:pPr marL="0" indent="0">
              <a:buNone/>
            </a:pPr>
            <a:r>
              <a:rPr lang="pl-PL" sz="2105" dirty="0"/>
              <a:t>zasad bezpieczeństwa informacji określonych w innych odpowiednich</a:t>
            </a:r>
          </a:p>
          <a:p>
            <a:pPr marL="0" indent="0">
              <a:buNone/>
            </a:pPr>
            <a:r>
              <a:rPr lang="pl-PL" sz="2105" dirty="0"/>
              <a:t>dokumentach dotyczących bezpieczeństwa informacji wskazanych przez</a:t>
            </a:r>
          </a:p>
          <a:p>
            <a:pPr marL="0" indent="0">
              <a:buNone/>
            </a:pPr>
            <a:r>
              <a:rPr lang="pl-PL" sz="2105" dirty="0"/>
              <a:t>instytucję udzielającą wsparcia;</a:t>
            </a:r>
          </a:p>
          <a:p>
            <a:pPr marL="0" indent="0">
              <a:buNone/>
            </a:pPr>
            <a:r>
              <a:rPr lang="pl-PL" sz="2105" dirty="0"/>
              <a:t>8) obowiązku każdorazowego informowania instytucji udzielającej wsparcie</a:t>
            </a:r>
          </a:p>
          <a:p>
            <a:pPr marL="0" indent="0">
              <a:buNone/>
            </a:pPr>
            <a:r>
              <a:rPr lang="pl-PL" sz="2105" dirty="0"/>
              <a:t>o nieautoryzowanym dostępie do CST2021;</a:t>
            </a:r>
          </a:p>
          <a:p>
            <a:pPr marL="0" indent="0">
              <a:buNone/>
            </a:pPr>
            <a:endParaRPr lang="pl-PL" sz="2280" dirty="0"/>
          </a:p>
          <a:p>
            <a:pPr marL="0" indent="0">
              <a:buNone/>
            </a:pPr>
            <a:endParaRPr lang="pl-PL" sz="2280" dirty="0"/>
          </a:p>
        </p:txBody>
      </p:sp>
    </p:spTree>
    <p:extLst>
      <p:ext uri="{BB962C8B-B14F-4D97-AF65-F5344CB8AC3E}">
        <p14:creationId xmlns:p14="http://schemas.microsoft.com/office/powerpoint/2010/main" val="37258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35062" y="1092962"/>
            <a:ext cx="9221688" cy="816457"/>
          </a:xfrm>
        </p:spPr>
        <p:txBody>
          <a:bodyPr/>
          <a:lstStyle/>
          <a:p>
            <a:pPr algn="ctr"/>
            <a:r>
              <a:rPr lang="pl-PL" dirty="0" smtClean="0"/>
              <a:t>Umowa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14124" y="1802537"/>
            <a:ext cx="9221688" cy="38159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929" dirty="0"/>
              <a:t>9) obowiązków Beneficjenta jako administratora w rozumieniu RODO, w tym</a:t>
            </a:r>
          </a:p>
          <a:p>
            <a:pPr marL="0" indent="0">
              <a:buNone/>
            </a:pPr>
            <a:r>
              <a:rPr lang="pl-PL" sz="1929" dirty="0"/>
              <a:t>wypełnienia obowiązku informacyjnego;</a:t>
            </a:r>
          </a:p>
          <a:p>
            <a:pPr marL="0" indent="0">
              <a:buNone/>
            </a:pPr>
            <a:r>
              <a:rPr lang="pl-PL" sz="1929" dirty="0"/>
              <a:t>10) zakresu i formatu dokumentów niezbędnych do rozliczenia projektu,</a:t>
            </a:r>
          </a:p>
          <a:p>
            <a:pPr marL="0" indent="0">
              <a:buNone/>
            </a:pPr>
            <a:r>
              <a:rPr lang="pl-PL" sz="1929" dirty="0"/>
              <a:t>w szczególności w zakresie monitoringu rzeczowo-finansowego,</a:t>
            </a:r>
          </a:p>
          <a:p>
            <a:pPr marL="0" indent="0">
              <a:buNone/>
            </a:pPr>
            <a:r>
              <a:rPr lang="pl-PL" sz="1929" dirty="0"/>
              <a:t>harmonogramów finansowych i trwałości projektu, które są składane</a:t>
            </a:r>
          </a:p>
          <a:p>
            <a:pPr marL="0" indent="0">
              <a:buNone/>
            </a:pPr>
            <a:r>
              <a:rPr lang="pl-PL" sz="1929" dirty="0"/>
              <a:t>w CST2021;</a:t>
            </a:r>
          </a:p>
          <a:p>
            <a:pPr marL="0" indent="0">
              <a:buNone/>
            </a:pPr>
            <a:r>
              <a:rPr lang="pl-PL" sz="1929" dirty="0"/>
              <a:t>11)zakresu dokumentów niezbędnych do przekazania wraz z wnioskiem</a:t>
            </a:r>
          </a:p>
          <a:p>
            <a:pPr marL="0" indent="0">
              <a:buNone/>
            </a:pPr>
            <a:r>
              <a:rPr lang="pl-PL" sz="1929" dirty="0"/>
              <a:t>o płatność w SL2021, zakresu dokumentów wymaganych do okazania</a:t>
            </a:r>
          </a:p>
          <a:p>
            <a:pPr marL="0" indent="0">
              <a:buNone/>
            </a:pPr>
            <a:r>
              <a:rPr lang="pl-PL" sz="1929" dirty="0"/>
              <a:t>w siedzibie Beneficjenta (np. podczas kontroli w miejscu realizacji projektu);</a:t>
            </a:r>
          </a:p>
          <a:p>
            <a:pPr marL="0" indent="0">
              <a:buNone/>
            </a:pPr>
            <a:r>
              <a:rPr lang="pl-PL" sz="1929" dirty="0"/>
              <a:t>wraz ze wskazaniem, że przekazanie dokumentów w CST2021 nie zdejmuje</a:t>
            </a:r>
          </a:p>
          <a:p>
            <a:pPr marL="0" indent="0">
              <a:buNone/>
            </a:pPr>
            <a:r>
              <a:rPr lang="pl-PL" sz="1929" dirty="0"/>
              <a:t>z Beneficjenta obowiązku przechowywania oryginałów dokumentów i ich</a:t>
            </a:r>
          </a:p>
          <a:p>
            <a:pPr marL="0" indent="0">
              <a:buNone/>
            </a:pPr>
            <a:r>
              <a:rPr lang="pl-PL" sz="1929" dirty="0"/>
              <a:t>udostępniania podczas kontroli na miejscu;</a:t>
            </a:r>
          </a:p>
        </p:txBody>
      </p:sp>
    </p:spTree>
    <p:extLst>
      <p:ext uri="{BB962C8B-B14F-4D97-AF65-F5344CB8AC3E}">
        <p14:creationId xmlns:p14="http://schemas.microsoft.com/office/powerpoint/2010/main" val="3637047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Umowa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5062" y="2090593"/>
            <a:ext cx="9221688" cy="38159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105" dirty="0"/>
              <a:t>12) częstotliwości składania wniosków o płatność, przy czym:</a:t>
            </a:r>
          </a:p>
          <a:p>
            <a:pPr marL="0" indent="0">
              <a:buNone/>
            </a:pPr>
            <a:r>
              <a:rPr lang="pl-PL" sz="2105" dirty="0"/>
              <a:t>a) częstotliwość składania wniosków o płatność w programie określa IZ,</a:t>
            </a:r>
          </a:p>
          <a:p>
            <a:pPr marL="0" indent="0">
              <a:buNone/>
            </a:pPr>
            <a:endParaRPr lang="pl-PL" sz="2105" dirty="0"/>
          </a:p>
          <a:p>
            <a:pPr marL="0" indent="0">
              <a:buNone/>
            </a:pPr>
            <a:r>
              <a:rPr lang="pl-PL" sz="2105" dirty="0"/>
              <a:t>b) zaleca się, aby nie była ona mniejsza niż raz na 3 miesiące, licząc od</a:t>
            </a:r>
          </a:p>
          <a:p>
            <a:pPr marL="0" indent="0">
              <a:buNone/>
            </a:pPr>
            <a:r>
              <a:rPr lang="pl-PL" sz="2105" dirty="0"/>
              <a:t>momentu podpisania umowy. Jeśli w okresie rozliczeniowym nie zostały</a:t>
            </a:r>
          </a:p>
          <a:p>
            <a:pPr marL="0" indent="0">
              <a:buNone/>
            </a:pPr>
            <a:r>
              <a:rPr lang="pl-PL" sz="2105" dirty="0"/>
              <a:t>poniesione wydatki, wówczas przedkładany jest wniosek z wypełnioną</a:t>
            </a:r>
          </a:p>
          <a:p>
            <a:pPr marL="0" indent="0">
              <a:buNone/>
            </a:pPr>
            <a:r>
              <a:rPr lang="pl-PL" sz="2105" dirty="0"/>
              <a:t>częścią dotyczącą przebiegu realizacji projektu;</a:t>
            </a:r>
          </a:p>
          <a:p>
            <a:pPr marL="0" indent="0">
              <a:buNone/>
            </a:pPr>
            <a:r>
              <a:rPr lang="pl-PL" sz="2105" dirty="0"/>
              <a:t>13) obowiązku wykorzystania przez osoby uprawnione przez Beneficjenta </a:t>
            </a:r>
          </a:p>
          <a:p>
            <a:pPr marL="0" indent="0">
              <a:buNone/>
            </a:pPr>
            <a:r>
              <a:rPr lang="pl-PL" sz="2105" dirty="0"/>
              <a:t>kwalifikowanego podpisu elektronicznego albo certyfikatu niekwalifikowanego</a:t>
            </a:r>
          </a:p>
          <a:p>
            <a:pPr marL="0" indent="0">
              <a:buNone/>
            </a:pPr>
            <a:r>
              <a:rPr lang="pl-PL" sz="2105" dirty="0"/>
              <a:t>generowanego przez SL2021 (jako kod autoryzacyjny przesyłany na adres</a:t>
            </a:r>
          </a:p>
          <a:p>
            <a:pPr marL="0" indent="0">
              <a:buNone/>
            </a:pPr>
            <a:r>
              <a:rPr lang="pl-PL" sz="2105" dirty="0"/>
              <a:t>email danej osoby uprawnionej)do podpisywania wniosków o płatność.</a:t>
            </a:r>
          </a:p>
        </p:txBody>
      </p:sp>
    </p:spTree>
    <p:extLst>
      <p:ext uri="{BB962C8B-B14F-4D97-AF65-F5344CB8AC3E}">
        <p14:creationId xmlns:p14="http://schemas.microsoft.com/office/powerpoint/2010/main" val="286803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385877" y="3635821"/>
            <a:ext cx="7920115" cy="530969"/>
          </a:xfrm>
        </p:spPr>
        <p:txBody>
          <a:bodyPr/>
          <a:lstStyle/>
          <a:p>
            <a:pPr algn="ctr"/>
            <a:r>
              <a:rPr lang="pl-PL" dirty="0" smtClean="0"/>
              <a:t>APLIKACJE CST I ICH FUNKCJE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4145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SZT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5062" y="2090593"/>
            <a:ext cx="9221688" cy="38159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105" dirty="0"/>
              <a:t>SZT2021 to aplikacja udostępniająca wspólną bramkę logowania dla aplikacji</a:t>
            </a:r>
          </a:p>
          <a:p>
            <a:pPr marL="0" indent="0">
              <a:buNone/>
            </a:pPr>
            <a:r>
              <a:rPr lang="pl-PL" sz="2105" dirty="0"/>
              <a:t>wchodzących w skład CST2021. Umożliwia zalogowanemu przez nią</a:t>
            </a:r>
          </a:p>
          <a:p>
            <a:pPr marL="0" indent="0">
              <a:buNone/>
            </a:pPr>
            <a:r>
              <a:rPr lang="pl-PL" sz="2105" dirty="0"/>
              <a:t>użytkownikowi przechodzenie pomiędzy poszczególnymi aplikacjami CST2021,</a:t>
            </a:r>
          </a:p>
          <a:p>
            <a:pPr marL="0" indent="0">
              <a:buNone/>
            </a:pPr>
            <a:r>
              <a:rPr lang="pl-PL" sz="2105" dirty="0"/>
              <a:t>do których użytkownik ma nadany dostęp, bez konieczności ponownego</a:t>
            </a:r>
          </a:p>
          <a:p>
            <a:pPr marL="0" indent="0">
              <a:buNone/>
            </a:pPr>
            <a:r>
              <a:rPr lang="pl-PL" sz="2105" dirty="0"/>
              <a:t>uwierzytelnienia;</a:t>
            </a:r>
          </a:p>
          <a:p>
            <a:pPr marL="0" indent="0">
              <a:buNone/>
            </a:pPr>
            <a:endParaRPr lang="pl-PL" sz="2105" dirty="0"/>
          </a:p>
          <a:p>
            <a:pPr marL="0" indent="0">
              <a:buNone/>
            </a:pPr>
            <a:r>
              <a:rPr lang="pl-PL" sz="2105" dirty="0"/>
              <a:t>Uwierzytelnienie w SZT2021 następuje przez wprowadzenie loginu i hasła.</a:t>
            </a:r>
          </a:p>
        </p:txBody>
      </p:sp>
    </p:spTree>
    <p:extLst>
      <p:ext uri="{BB962C8B-B14F-4D97-AF65-F5344CB8AC3E}">
        <p14:creationId xmlns:p14="http://schemas.microsoft.com/office/powerpoint/2010/main" val="178932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SZT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5062" y="2090593"/>
            <a:ext cx="9221688" cy="381591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sz="2105" dirty="0"/>
          </a:p>
          <a:p>
            <a:pPr marL="0" indent="0">
              <a:buNone/>
            </a:pPr>
            <a:endParaRPr lang="pl-PL" sz="2105" dirty="0"/>
          </a:p>
          <a:p>
            <a:pPr marL="0" indent="0">
              <a:buNone/>
            </a:pPr>
            <a:r>
              <a:rPr lang="pl-PL" sz="2105" dirty="0"/>
              <a:t>Dostępy można uzyskać samodzielnie np. do WOD, BK czy SOWA, albo otrzymać np. do SL2021 po podpisaniu umowy.</a:t>
            </a:r>
          </a:p>
          <a:p>
            <a:pPr marL="0" indent="0">
              <a:buNone/>
            </a:pPr>
            <a:endParaRPr lang="pl-PL" sz="2105" dirty="0"/>
          </a:p>
          <a:p>
            <a:pPr marL="0" indent="0">
              <a:buNone/>
            </a:pPr>
            <a:r>
              <a:rPr lang="pl-PL" sz="2105" dirty="0"/>
              <a:t>W WOD i SOWA  możemy tworzyć konta innych użytkowników, którzy będą logować się w aplikacji i działać na własną rękę. W SL2021 możemy nadawać uprawnienia do wniosków o płatność istniejącym profilom.</a:t>
            </a:r>
          </a:p>
        </p:txBody>
      </p:sp>
    </p:spTree>
    <p:extLst>
      <p:ext uri="{BB962C8B-B14F-4D97-AF65-F5344CB8AC3E}">
        <p14:creationId xmlns:p14="http://schemas.microsoft.com/office/powerpoint/2010/main" val="222877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WOD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5062" y="2090593"/>
            <a:ext cx="9221688" cy="38159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105" dirty="0"/>
              <a:t>WOD2021 to aplikacja, która umożliwia:</a:t>
            </a:r>
          </a:p>
          <a:p>
            <a:pPr marL="0" indent="0">
              <a:buNone/>
            </a:pPr>
            <a:endParaRPr lang="pl-PL" sz="2105" dirty="0"/>
          </a:p>
          <a:p>
            <a:r>
              <a:rPr lang="pl-PL" sz="2105" dirty="0"/>
              <a:t>przygotowanie wzoru wniosku o dofinansowanie,</a:t>
            </a:r>
          </a:p>
          <a:p>
            <a:r>
              <a:rPr lang="pl-PL" sz="2105" dirty="0"/>
              <a:t>zarządzanie naborem,</a:t>
            </a:r>
          </a:p>
          <a:p>
            <a:r>
              <a:rPr lang="pl-PL" sz="2105" dirty="0"/>
              <a:t>przygotowanie i złożenie wniosku o dofinansowanie,</a:t>
            </a:r>
          </a:p>
          <a:p>
            <a:r>
              <a:rPr lang="pl-PL" sz="2105" dirty="0"/>
              <a:t>zarejestrowanie przebiegu oceny wniosku,</a:t>
            </a:r>
          </a:p>
          <a:p>
            <a:r>
              <a:rPr lang="pl-PL" sz="2105" dirty="0"/>
              <a:t>automatyczne przekazanie danych zawartych we wniosku do SL2021,</a:t>
            </a:r>
          </a:p>
          <a:p>
            <a:r>
              <a:rPr lang="pl-PL" sz="2105" dirty="0"/>
              <a:t>korektę wniosku o dofinansowanie; </a:t>
            </a:r>
            <a:r>
              <a:rPr lang="pl-PL" sz="2105" b="1" dirty="0"/>
              <a:t>NIE BĘDZIE ZMIANY CAŁEJ TREŚCI WNIOSKU</a:t>
            </a:r>
          </a:p>
        </p:txBody>
      </p:sp>
    </p:spTree>
    <p:extLst>
      <p:ext uri="{BB962C8B-B14F-4D97-AF65-F5344CB8AC3E}">
        <p14:creationId xmlns:p14="http://schemas.microsoft.com/office/powerpoint/2010/main" val="372123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385877" y="3707829"/>
            <a:ext cx="7920115" cy="1080120"/>
          </a:xfrm>
        </p:spPr>
        <p:txBody>
          <a:bodyPr/>
          <a:lstStyle/>
          <a:p>
            <a:pPr algn="ctr"/>
            <a:r>
              <a:rPr lang="pl-PL" dirty="0" smtClean="0"/>
              <a:t>CENTRALNY SYSTEM TELEINFORMATYCZNY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3515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WOD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5062" y="2090593"/>
            <a:ext cx="9221688" cy="38159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105" dirty="0"/>
              <a:t>WOD2021 wspiera realizację obowiązku zapewnienia odpowiedniej jakości,</a:t>
            </a:r>
          </a:p>
          <a:p>
            <a:pPr marL="0" indent="0">
              <a:buNone/>
            </a:pPr>
            <a:r>
              <a:rPr lang="pl-PL" sz="2105" dirty="0"/>
              <a:t>dokładności i wiarygodności systemu monitorowania i danych dotyczących</a:t>
            </a:r>
          </a:p>
          <a:p>
            <a:pPr marL="0" indent="0">
              <a:buNone/>
            </a:pPr>
            <a:r>
              <a:rPr lang="pl-PL" sz="2105" dirty="0"/>
              <a:t>wskaźników przez następujące rozwiązania techniczne:</a:t>
            </a:r>
          </a:p>
          <a:p>
            <a:pPr marL="0" indent="0">
              <a:buNone/>
            </a:pPr>
            <a:endParaRPr lang="pl-PL" sz="2105" dirty="0"/>
          </a:p>
          <a:p>
            <a:r>
              <a:rPr lang="pl-PL" sz="2105" dirty="0"/>
              <a:t>konieczność powiązania wskaźników z naborem, możliwość wyboru</a:t>
            </a:r>
          </a:p>
          <a:p>
            <a:r>
              <a:rPr lang="pl-PL" sz="2105" dirty="0"/>
              <a:t>wskaźników wyłącznie ze słownika (wskaźniki są adekwatne),</a:t>
            </a:r>
          </a:p>
          <a:p>
            <a:r>
              <a:rPr lang="pl-PL" sz="2105" dirty="0"/>
              <a:t>system walidacji,</a:t>
            </a:r>
          </a:p>
          <a:p>
            <a:r>
              <a:rPr lang="pl-PL" sz="2105" dirty="0"/>
              <a:t>automatyczne sumowanie,</a:t>
            </a:r>
          </a:p>
          <a:p>
            <a:r>
              <a:rPr lang="pl-PL" sz="2105" dirty="0"/>
              <a:t>prawidłowy format danych zapewniany przez narzucenie odpowiedniego</a:t>
            </a:r>
          </a:p>
          <a:p>
            <a:r>
              <a:rPr lang="pl-PL" sz="2105" dirty="0"/>
              <a:t>rodzaju pól.</a:t>
            </a:r>
          </a:p>
        </p:txBody>
      </p:sp>
    </p:spTree>
    <p:extLst>
      <p:ext uri="{BB962C8B-B14F-4D97-AF65-F5344CB8AC3E}">
        <p14:creationId xmlns:p14="http://schemas.microsoft.com/office/powerpoint/2010/main" val="426434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SOWA EFS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5062" y="2090593"/>
            <a:ext cx="9221688" cy="38159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105" dirty="0"/>
              <a:t>SOWA EFS to aplikacja wspierająca procesy ubiegania się o środki pochodzące</a:t>
            </a:r>
          </a:p>
          <a:p>
            <a:pPr marL="0" indent="0">
              <a:buNone/>
            </a:pPr>
            <a:r>
              <a:rPr lang="pl-PL" sz="2105" dirty="0"/>
              <a:t>z Europejskiego Funduszu Społecznego Plus;</a:t>
            </a:r>
          </a:p>
          <a:p>
            <a:pPr marL="0" indent="0">
              <a:buNone/>
            </a:pPr>
            <a:endParaRPr lang="pl-PL" sz="2105" dirty="0"/>
          </a:p>
          <a:p>
            <a:pPr marL="0" indent="0">
              <a:buNone/>
            </a:pPr>
            <a:r>
              <a:rPr lang="pl-PL" sz="2105" dirty="0"/>
              <a:t>W zakresie nieuregulowanym w Wytycznych, w odniesieniu do SOWA EFS, mają</a:t>
            </a:r>
          </a:p>
          <a:p>
            <a:pPr marL="0" indent="0">
              <a:buNone/>
            </a:pPr>
            <a:r>
              <a:rPr lang="pl-PL" sz="2105" dirty="0"/>
              <a:t>zastosowanie zapisy instrukcji oraz procedur przygotowanych dla SOWA EFS.</a:t>
            </a:r>
          </a:p>
        </p:txBody>
      </p:sp>
    </p:spTree>
    <p:extLst>
      <p:ext uri="{BB962C8B-B14F-4D97-AF65-F5344CB8AC3E}">
        <p14:creationId xmlns:p14="http://schemas.microsoft.com/office/powerpoint/2010/main" val="188418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SM EFS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5062" y="2090593"/>
            <a:ext cx="9221688" cy="38159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105" dirty="0"/>
              <a:t>SM EFS to aplikacja wspierająca procesy:</a:t>
            </a:r>
          </a:p>
          <a:p>
            <a:pPr marL="0" indent="0">
              <a:buNone/>
            </a:pPr>
            <a:endParaRPr lang="pl-PL" sz="2105" dirty="0"/>
          </a:p>
          <a:p>
            <a:pPr marL="0" indent="0">
              <a:buNone/>
            </a:pPr>
            <a:r>
              <a:rPr lang="pl-PL" sz="2105" dirty="0"/>
              <a:t>a) monitorowania udzielanych wsparć,</a:t>
            </a:r>
          </a:p>
          <a:p>
            <a:pPr marL="0" indent="0">
              <a:buNone/>
            </a:pPr>
            <a:r>
              <a:rPr lang="pl-PL" sz="2105" dirty="0"/>
              <a:t>b) gromadzenia danych niezbędnych do wyliczenia osiąganych wskaźników,</a:t>
            </a:r>
          </a:p>
          <a:p>
            <a:pPr marL="0" indent="0">
              <a:buNone/>
            </a:pPr>
            <a:r>
              <a:rPr lang="pl-PL" sz="2105" dirty="0"/>
              <a:t>c) oceny kwalifikowalności wydatków współfinansowanych z Europejskiego</a:t>
            </a:r>
          </a:p>
          <a:p>
            <a:pPr marL="0" indent="0">
              <a:buNone/>
            </a:pPr>
            <a:r>
              <a:rPr lang="pl-PL" sz="2105" dirty="0"/>
              <a:t>Funduszu Społecznego Plus;</a:t>
            </a:r>
          </a:p>
          <a:p>
            <a:pPr marL="0" indent="0">
              <a:buNone/>
            </a:pPr>
            <a:r>
              <a:rPr lang="pl-PL" sz="2105" dirty="0"/>
              <a:t>2) W zakresie nieuregulowanym w Wytycznych, w odniesieniu do SM EFS, </a:t>
            </a:r>
            <a:r>
              <a:rPr lang="pl-PL" sz="2105" dirty="0" smtClean="0"/>
              <a:t>mają zastosowanie </a:t>
            </a:r>
            <a:r>
              <a:rPr lang="pl-PL" sz="2105" dirty="0"/>
              <a:t>zapisy instrukcji oraz procedur przygotowanych dla SM EFS.</a:t>
            </a:r>
          </a:p>
        </p:txBody>
      </p:sp>
    </p:spTree>
    <p:extLst>
      <p:ext uri="{BB962C8B-B14F-4D97-AF65-F5344CB8AC3E}">
        <p14:creationId xmlns:p14="http://schemas.microsoft.com/office/powerpoint/2010/main" val="103095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SL 2021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5062" y="2090593"/>
            <a:ext cx="9221688" cy="38159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105" dirty="0"/>
              <a:t>SL2021 to aplikacja, która umożliwia:</a:t>
            </a:r>
          </a:p>
          <a:p>
            <a:pPr marL="0" indent="0">
              <a:buNone/>
            </a:pPr>
            <a:endParaRPr lang="pl-PL" sz="2105" dirty="0"/>
          </a:p>
          <a:p>
            <a:pPr marL="0" indent="0">
              <a:buNone/>
            </a:pPr>
            <a:r>
              <a:rPr lang="pl-PL" sz="2105" dirty="0"/>
              <a:t>a) wsparcie bieżącego procesu zarządzania, monitorowania i oceny</a:t>
            </a:r>
          </a:p>
          <a:p>
            <a:pPr marL="0" indent="0">
              <a:buNone/>
            </a:pPr>
            <a:r>
              <a:rPr lang="pl-PL" sz="2105" dirty="0"/>
              <a:t>postępu wdrażania programu,</a:t>
            </a:r>
          </a:p>
          <a:p>
            <a:pPr marL="0" indent="0">
              <a:buNone/>
            </a:pPr>
            <a:r>
              <a:rPr lang="pl-PL" sz="2105" dirty="0"/>
              <a:t>b) gromadzenie odpowiedniego śladu audytowego w zakresie określonym</a:t>
            </a:r>
          </a:p>
          <a:p>
            <a:pPr marL="0" indent="0">
              <a:buNone/>
            </a:pPr>
            <a:r>
              <a:rPr lang="pl-PL" sz="2105" dirty="0"/>
              <a:t>załącznikiem XVII do rozporządzenia ogólnego,</a:t>
            </a:r>
          </a:p>
          <a:p>
            <a:pPr marL="0" indent="0">
              <a:buNone/>
            </a:pPr>
            <a:r>
              <a:rPr lang="pl-PL" sz="2105" dirty="0"/>
              <a:t>c) rozliczanie projektów (moduł Projekty),</a:t>
            </a:r>
          </a:p>
          <a:p>
            <a:pPr marL="0" indent="0">
              <a:buNone/>
            </a:pPr>
            <a:r>
              <a:rPr lang="pl-PL" sz="2105" dirty="0"/>
              <a:t>d) obsługę procesów certyfikacji (zatwierdzania wydatków przez instytucje).</a:t>
            </a:r>
          </a:p>
        </p:txBody>
      </p:sp>
    </p:spTree>
    <p:extLst>
      <p:ext uri="{BB962C8B-B14F-4D97-AF65-F5344CB8AC3E}">
        <p14:creationId xmlns:p14="http://schemas.microsoft.com/office/powerpoint/2010/main" val="315289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SL 2021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5062" y="2090593"/>
            <a:ext cx="9221688" cy="38159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105" dirty="0"/>
              <a:t>Moduł Projekty SL2021 zapewnia wystandaryzowane formularze:</a:t>
            </a:r>
          </a:p>
          <a:p>
            <a:pPr marL="0" indent="0">
              <a:buNone/>
            </a:pPr>
            <a:endParaRPr lang="pl-PL" sz="2105" dirty="0"/>
          </a:p>
          <a:p>
            <a:pPr marL="0" indent="0">
              <a:buNone/>
            </a:pPr>
            <a:r>
              <a:rPr lang="pl-PL" sz="2105" dirty="0"/>
              <a:t>a) wniosków o płatność (wraz z funkcjonalnościami umożliwiającymi ich</a:t>
            </a:r>
          </a:p>
          <a:p>
            <a:pPr marL="0" indent="0">
              <a:buNone/>
            </a:pPr>
            <a:r>
              <a:rPr lang="pl-PL" sz="2105" dirty="0"/>
              <a:t>tworzenie, przesyłanie, weryfikację, w tym zatwierdzanie, korygowanie,</a:t>
            </a:r>
          </a:p>
          <a:p>
            <a:pPr marL="0" indent="0">
              <a:buNone/>
            </a:pPr>
            <a:r>
              <a:rPr lang="pl-PL" sz="2105" dirty="0"/>
              <a:t>przekazywanie do poprawy i wycofywanie),</a:t>
            </a:r>
          </a:p>
          <a:p>
            <a:pPr marL="0" indent="0">
              <a:buNone/>
            </a:pPr>
            <a:r>
              <a:rPr lang="pl-PL" sz="2105" dirty="0"/>
              <a:t>b) harmonogramów płatności (wraz z funkcjonalnościami umożliwiającymi</a:t>
            </a:r>
          </a:p>
          <a:p>
            <a:pPr marL="0" indent="0">
              <a:buNone/>
            </a:pPr>
            <a:r>
              <a:rPr lang="pl-PL" sz="2105" dirty="0"/>
              <a:t>ich tworzenie, przesyłanie, weryfikację, w tym zatwierdzanie,</a:t>
            </a:r>
          </a:p>
          <a:p>
            <a:pPr marL="0" indent="0">
              <a:buNone/>
            </a:pPr>
            <a:r>
              <a:rPr lang="pl-PL" sz="2105" dirty="0"/>
              <a:t>poprawianie i wycofywanie),</a:t>
            </a:r>
          </a:p>
          <a:p>
            <a:pPr marL="0" indent="0">
              <a:buNone/>
            </a:pPr>
            <a:r>
              <a:rPr lang="pl-PL" sz="2105" dirty="0"/>
              <a:t>c) przechowujące wybrane informacje o zamówieniach publicznych</a:t>
            </a:r>
          </a:p>
          <a:p>
            <a:pPr marL="0" indent="0">
              <a:buNone/>
            </a:pPr>
            <a:r>
              <a:rPr lang="pl-PL" sz="2105" dirty="0"/>
              <a:t>i kontraktach powiązanych z projektem w zakresie wynikającym</a:t>
            </a:r>
          </a:p>
          <a:p>
            <a:pPr marL="0" indent="0">
              <a:buNone/>
            </a:pPr>
            <a:r>
              <a:rPr lang="pl-PL" sz="2105" dirty="0"/>
              <a:t>z załącznika XVII do rozporządzenia ogólnego,</a:t>
            </a:r>
          </a:p>
        </p:txBody>
      </p:sp>
    </p:spTree>
    <p:extLst>
      <p:ext uri="{BB962C8B-B14F-4D97-AF65-F5344CB8AC3E}">
        <p14:creationId xmlns:p14="http://schemas.microsoft.com/office/powerpoint/2010/main" val="417444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SL 2021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5062" y="2090593"/>
            <a:ext cx="9221688" cy="38159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105" dirty="0"/>
              <a:t>Moduł Projekty SL2021 zapewnia wystandaryzowane formularze:</a:t>
            </a:r>
          </a:p>
          <a:p>
            <a:pPr marL="0" indent="0">
              <a:buNone/>
            </a:pPr>
            <a:endParaRPr lang="pl-PL" sz="2105" dirty="0"/>
          </a:p>
          <a:p>
            <a:pPr marL="0" indent="0">
              <a:buNone/>
            </a:pPr>
            <a:r>
              <a:rPr lang="pl-PL" sz="2105" dirty="0"/>
              <a:t>d) przechowujące wybrane informacje o osobach zatrudnionych do</a:t>
            </a:r>
          </a:p>
          <a:p>
            <a:pPr marL="0" indent="0">
              <a:buNone/>
            </a:pPr>
            <a:r>
              <a:rPr lang="pl-PL" sz="2105" dirty="0"/>
              <a:t>realizacji projektów,</a:t>
            </a:r>
          </a:p>
          <a:p>
            <a:pPr marL="0" indent="0">
              <a:buNone/>
            </a:pPr>
            <a:r>
              <a:rPr lang="pl-PL" sz="2105" dirty="0"/>
              <a:t>e) przechowujące wybrane informacje o projektach grantowych i</a:t>
            </a:r>
          </a:p>
          <a:p>
            <a:pPr marL="0" indent="0">
              <a:buNone/>
            </a:pPr>
            <a:r>
              <a:rPr lang="pl-PL" sz="2105" dirty="0"/>
              <a:t>instrumentach finansowych;</a:t>
            </a:r>
          </a:p>
        </p:txBody>
      </p:sp>
    </p:spTree>
    <p:extLst>
      <p:ext uri="{BB962C8B-B14F-4D97-AF65-F5344CB8AC3E}">
        <p14:creationId xmlns:p14="http://schemas.microsoft.com/office/powerpoint/2010/main" val="391210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SL 2021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5062" y="2090593"/>
            <a:ext cx="9221688" cy="38159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105" dirty="0"/>
              <a:t>SL2021 zapewnia:</a:t>
            </a:r>
          </a:p>
          <a:p>
            <a:pPr marL="0" indent="0">
              <a:buNone/>
            </a:pPr>
            <a:endParaRPr lang="pl-PL" sz="2105" dirty="0"/>
          </a:p>
          <a:p>
            <a:pPr marL="0" indent="0">
              <a:buNone/>
            </a:pPr>
            <a:r>
              <a:rPr lang="pl-PL" sz="2105" dirty="0"/>
              <a:t>a) bezpieczeństwo, integralność i poufność danych oraz uwierzytelnienie</a:t>
            </a:r>
          </a:p>
          <a:p>
            <a:pPr marL="0" indent="0">
              <a:buNone/>
            </a:pPr>
            <a:r>
              <a:rPr lang="pl-PL" sz="2105" dirty="0"/>
              <a:t>wysyłającego,</a:t>
            </a:r>
          </a:p>
          <a:p>
            <a:pPr marL="0" indent="0">
              <a:buNone/>
            </a:pPr>
            <a:r>
              <a:rPr lang="pl-PL" sz="2105" dirty="0"/>
              <a:t>b) dostępność i funkcjonowanie w czasie standardowych godzin</a:t>
            </a:r>
          </a:p>
          <a:p>
            <a:pPr marL="0" indent="0">
              <a:buNone/>
            </a:pPr>
            <a:r>
              <a:rPr lang="pl-PL" sz="2105" dirty="0"/>
              <a:t>urzędowania i poza nimi (z wyjątkiem okresów obsługi technicznej),</a:t>
            </a:r>
          </a:p>
          <a:p>
            <a:pPr marL="0" indent="0">
              <a:buNone/>
            </a:pPr>
            <a:r>
              <a:rPr lang="pl-PL" sz="2105" dirty="0"/>
              <a:t>c) logiczne, proste i intuicyjne funkcje i interfejs,</a:t>
            </a:r>
          </a:p>
          <a:p>
            <a:pPr marL="0" indent="0">
              <a:buNone/>
            </a:pPr>
            <a:r>
              <a:rPr lang="pl-PL" sz="2105" dirty="0"/>
              <a:t>d) formularze interaktywne lub formularze wstępnie wypełnione przez</a:t>
            </a:r>
          </a:p>
          <a:p>
            <a:pPr marL="0" indent="0">
              <a:buNone/>
            </a:pPr>
            <a:r>
              <a:rPr lang="pl-PL" sz="2105" dirty="0"/>
              <a:t>system na podstawie danych przechowywanych na kolejnych etapach</a:t>
            </a:r>
          </a:p>
          <a:p>
            <a:pPr marL="0" indent="0">
              <a:buNone/>
            </a:pPr>
            <a:r>
              <a:rPr lang="pl-PL" sz="2105" dirty="0"/>
              <a:t>Procedur,</a:t>
            </a:r>
          </a:p>
        </p:txBody>
      </p:sp>
    </p:spTree>
    <p:extLst>
      <p:ext uri="{BB962C8B-B14F-4D97-AF65-F5344CB8AC3E}">
        <p14:creationId xmlns:p14="http://schemas.microsoft.com/office/powerpoint/2010/main" val="1517370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SL 2021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5062" y="2090593"/>
            <a:ext cx="9221688" cy="38159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105" dirty="0"/>
              <a:t>SL2021 zapewnia:</a:t>
            </a:r>
          </a:p>
          <a:p>
            <a:pPr marL="0" indent="0">
              <a:buNone/>
            </a:pPr>
            <a:endParaRPr lang="pl-PL" sz="2105" dirty="0"/>
          </a:p>
          <a:p>
            <a:pPr marL="0" indent="0">
              <a:buNone/>
            </a:pPr>
            <a:r>
              <a:rPr lang="pl-PL" sz="2105" dirty="0"/>
              <a:t>e) automatyczne obliczenia, w stosownych przypadkach;</a:t>
            </a:r>
          </a:p>
          <a:p>
            <a:pPr marL="0" indent="0">
              <a:buNone/>
            </a:pPr>
            <a:r>
              <a:rPr lang="pl-PL" sz="2105" dirty="0"/>
              <a:t>f) automatyczne zintegrowane kontrole, które ograniczają wielokrotną</a:t>
            </a:r>
          </a:p>
          <a:p>
            <a:pPr marL="0" indent="0">
              <a:buNone/>
            </a:pPr>
            <a:r>
              <a:rPr lang="pl-PL" sz="2105" dirty="0"/>
              <a:t>wymianę dokumentów lub informacji,</a:t>
            </a:r>
          </a:p>
          <a:p>
            <a:pPr marL="0" indent="0">
              <a:buNone/>
            </a:pPr>
            <a:r>
              <a:rPr lang="pl-PL" sz="2105" dirty="0"/>
              <a:t>g) generowane przez system komunikaty,</a:t>
            </a:r>
          </a:p>
          <a:p>
            <a:pPr marL="0" indent="0">
              <a:buNone/>
            </a:pPr>
            <a:r>
              <a:rPr lang="pl-PL" sz="2105" dirty="0"/>
              <a:t>h) śledzenie statusu on-line, które umożliwia monitorowanie bieżącego</a:t>
            </a:r>
          </a:p>
          <a:p>
            <a:pPr marL="0" indent="0">
              <a:buNone/>
            </a:pPr>
            <a:r>
              <a:rPr lang="pl-PL" sz="2105" dirty="0"/>
              <a:t>statusu projektu,</a:t>
            </a:r>
          </a:p>
          <a:p>
            <a:pPr marL="0" indent="0">
              <a:buNone/>
            </a:pPr>
            <a:r>
              <a:rPr lang="pl-PL" sz="2105" dirty="0"/>
              <a:t>i) wszystkie dostępne poprzednio dane i dokumenty przetworzone przez</a:t>
            </a:r>
          </a:p>
          <a:p>
            <a:pPr marL="0" indent="0">
              <a:buNone/>
            </a:pPr>
            <a:r>
              <a:rPr lang="pl-PL" sz="2105" dirty="0"/>
              <a:t>system,</a:t>
            </a:r>
          </a:p>
        </p:txBody>
      </p:sp>
    </p:spTree>
    <p:extLst>
      <p:ext uri="{BB962C8B-B14F-4D97-AF65-F5344CB8AC3E}">
        <p14:creationId xmlns:p14="http://schemas.microsoft.com/office/powerpoint/2010/main" val="172304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SL 2021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5062" y="2090593"/>
            <a:ext cx="9221688" cy="38159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105" dirty="0"/>
              <a:t>SL2021 zapewnia:</a:t>
            </a:r>
          </a:p>
          <a:p>
            <a:pPr marL="0" indent="0">
              <a:buNone/>
            </a:pPr>
            <a:endParaRPr lang="pl-PL" sz="2105" dirty="0"/>
          </a:p>
          <a:p>
            <a:pPr marL="0" indent="0">
              <a:buNone/>
            </a:pPr>
            <a:r>
              <a:rPr lang="pl-PL" sz="2105" dirty="0"/>
              <a:t>j) rejestrowania i przechowywania danych w systemie, tak by umożliwić</a:t>
            </a:r>
          </a:p>
          <a:p>
            <a:pPr marL="0" indent="0">
              <a:buNone/>
            </a:pPr>
            <a:r>
              <a:rPr lang="pl-PL" sz="2105" dirty="0"/>
              <a:t>zarówno weryfikacje administracyjne wniosków o płatność</a:t>
            </a:r>
          </a:p>
          <a:p>
            <a:pPr marL="0" indent="0">
              <a:buNone/>
            </a:pPr>
            <a:r>
              <a:rPr lang="pl-PL" sz="2105" dirty="0"/>
              <a:t>przedłożonych przez beneficjentów zgodnie z art. 74 ust. 2</a:t>
            </a:r>
          </a:p>
          <a:p>
            <a:pPr marL="0" indent="0">
              <a:buNone/>
            </a:pPr>
            <a:r>
              <a:rPr lang="pl-PL" sz="2105" dirty="0"/>
              <a:t>rozporządzenia ogólnego, jak i audytów,</a:t>
            </a:r>
          </a:p>
          <a:p>
            <a:pPr marL="0" indent="0">
              <a:buNone/>
            </a:pPr>
            <a:r>
              <a:rPr lang="pl-PL" sz="2105" dirty="0"/>
              <a:t>k) wykorzystanie podpisu elektronicznego;</a:t>
            </a:r>
          </a:p>
        </p:txBody>
      </p:sp>
    </p:spTree>
    <p:extLst>
      <p:ext uri="{BB962C8B-B14F-4D97-AF65-F5344CB8AC3E}">
        <p14:creationId xmlns:p14="http://schemas.microsoft.com/office/powerpoint/2010/main" val="406870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BK 2021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5062" y="2090593"/>
            <a:ext cx="9221688" cy="38159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105" dirty="0"/>
              <a:t>BK2021</a:t>
            </a:r>
          </a:p>
          <a:p>
            <a:pPr marL="0" indent="0">
              <a:buNone/>
            </a:pPr>
            <a:endParaRPr lang="pl-PL" sz="2105" dirty="0"/>
          </a:p>
          <a:p>
            <a:pPr marL="0" indent="0">
              <a:buNone/>
            </a:pPr>
            <a:endParaRPr lang="pl-PL" sz="2105" dirty="0"/>
          </a:p>
          <a:p>
            <a:pPr marL="0" indent="0">
              <a:buNone/>
            </a:pPr>
            <a:r>
              <a:rPr lang="pl-PL" sz="2105" dirty="0"/>
              <a:t>BK2021 to aplikacja wspierająca realizację zasady konkurencyjności, o której mowa</a:t>
            </a:r>
          </a:p>
          <a:p>
            <a:pPr marL="0" indent="0">
              <a:buNone/>
            </a:pPr>
            <a:r>
              <a:rPr lang="pl-PL" sz="2105" dirty="0"/>
              <a:t>w Wytycznych dotyczących kwalifikowalności wydatków na lata 2021-2027</a:t>
            </a:r>
          </a:p>
        </p:txBody>
      </p:sp>
    </p:spTree>
    <p:extLst>
      <p:ext uri="{BB962C8B-B14F-4D97-AF65-F5344CB8AC3E}">
        <p14:creationId xmlns:p14="http://schemas.microsoft.com/office/powerpoint/2010/main" val="72464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Podstawa prawna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5062" y="1979487"/>
            <a:ext cx="9221688" cy="4210185"/>
          </a:xfrm>
        </p:spPr>
        <p:txBody>
          <a:bodyPr>
            <a:noAutofit/>
          </a:bodyPr>
          <a:lstStyle/>
          <a:p>
            <a:r>
              <a:rPr lang="pl-PL" sz="1403" dirty="0"/>
              <a:t>art. 5 ust. 1 pkt 9 ustawy z dnia 28 kwietnia 2022 r. o zasadach realizacji zadań finansowanych ze środków europejskich w perspektywie finansowej 2021-2027 (Dz. U. z 2022 r. poz. 1079), - USTAWA WDROŻENIOWA</a:t>
            </a:r>
          </a:p>
          <a:p>
            <a:r>
              <a:rPr lang="pl-PL" sz="1403" dirty="0"/>
              <a:t>Rozporządzenia Parlamentu Europejskiego i Rady (UE) nr 2021/1060 z dnia 24 czerwca 2021 r. ustanawiającego wspólne przepisy dotyczące Europejskiego Funduszu Rozwoju Regionalnego, Europejskiego Funduszu Społecznego Plus, Funduszu Spójności, Funduszu na rzecz Sprawiedliwej Transformacji i Europejskiego Funduszu Morskiego, Rybackiego i Akwakultury, a także przepisy finansowe na potrzeby tych funduszy oraz na potrzeby Funduszu Azylu, Migracji i Integracji, Funduszu Bezpieczeństwa Wewnętrznego i Instrumentu Wsparcia Finansowego na rzecz Zarządzania Granicami i Polityki Wizowej (Dz. Urz. UE L 231 z dn. 30 czerwca 2021 r, str. 159 oraz Dz. Urz. UE L 261 z dn. 22 lipca 2021, str. 58.) – „ROZPORZĄDZENIE OGÓLNE”</a:t>
            </a:r>
          </a:p>
          <a:p>
            <a:r>
              <a:rPr lang="pl-PL" sz="1403" dirty="0"/>
              <a:t>Rozporządzenia Parlamentu Europejskiego i Rady (UE) nr 2021/1057 z dnia 24 czerwca 2021 r. ustanawiającego Europejski Fundusz Społeczny Plus (EFS+) oraz uchylającego rozporządzenie (UE) nr 1296/2013 (Dz. Urz. UE L 231 z dn. 30 czerwca 2021 r.), </a:t>
            </a:r>
          </a:p>
        </p:txBody>
      </p:sp>
    </p:spTree>
    <p:extLst>
      <p:ext uri="{BB962C8B-B14F-4D97-AF65-F5344CB8AC3E}">
        <p14:creationId xmlns:p14="http://schemas.microsoft.com/office/powerpoint/2010/main" val="341735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E-Kontrole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5062" y="2090593"/>
            <a:ext cx="9221688" cy="381591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sz="2105" dirty="0"/>
          </a:p>
          <a:p>
            <a:pPr marL="0" indent="0">
              <a:buNone/>
            </a:pPr>
            <a:r>
              <a:rPr lang="pl-PL" sz="2105" dirty="0"/>
              <a:t>e-Kontrole to aplikacja wspierająca prowadzenie kontroli projektów w ramach</a:t>
            </a:r>
          </a:p>
          <a:p>
            <a:pPr marL="0" indent="0">
              <a:buNone/>
            </a:pPr>
            <a:r>
              <a:rPr lang="pl-PL" sz="2105" dirty="0"/>
              <a:t>programów, w tym, zarządzanie procesami kontroli oraz prowadzenie</a:t>
            </a:r>
          </a:p>
          <a:p>
            <a:pPr marL="0" indent="0">
              <a:buNone/>
            </a:pPr>
            <a:r>
              <a:rPr lang="pl-PL" sz="2105" dirty="0"/>
              <a:t>i dokumentowanie kontroli.</a:t>
            </a:r>
          </a:p>
          <a:p>
            <a:pPr marL="0" indent="0">
              <a:buNone/>
            </a:pPr>
            <a:endParaRPr lang="pl-PL" sz="2105" dirty="0"/>
          </a:p>
          <a:p>
            <a:pPr marL="0" indent="0">
              <a:buNone/>
            </a:pPr>
            <a:r>
              <a:rPr lang="pl-PL" sz="2105" dirty="0"/>
              <a:t>Aplikacja rejestruje proces kontroli, pozwala wypełniać listy sprawdzające, komunikować się z beneficjentem.</a:t>
            </a:r>
          </a:p>
        </p:txBody>
      </p:sp>
    </p:spTree>
    <p:extLst>
      <p:ext uri="{BB962C8B-B14F-4D97-AF65-F5344CB8AC3E}">
        <p14:creationId xmlns:p14="http://schemas.microsoft.com/office/powerpoint/2010/main" val="318970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SKANER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5062" y="2090593"/>
            <a:ext cx="9221688" cy="38159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105" dirty="0"/>
              <a:t>Aplikacja gwarantuje spełnienie wymogów art. 69 ust. 2 oraz art. 74 ust. 1 lit. d rozporządzenia ogólnego i zapewnia dostęp do danych umożliwiających weryfikację informacji o podmiotach i osobach na podstawie danych z rejestrów w tym rejestrów publicznych i Centralnego systemu teleinformatycznego.</a:t>
            </a:r>
          </a:p>
          <a:p>
            <a:pPr marL="0" indent="0">
              <a:buNone/>
            </a:pPr>
            <a:endParaRPr lang="pl-PL" sz="2105" dirty="0"/>
          </a:p>
          <a:p>
            <a:pPr marL="0" indent="0">
              <a:buNone/>
            </a:pPr>
            <a:r>
              <a:rPr lang="pl-PL" sz="2105" dirty="0"/>
              <a:t>Aplikacja sprawdza wnioskodawcę przed podpisaniem umowy o dofinansowanie, może być również używana do sprawdzania uczestników, m.in. oświadczeń i zaświadczeń.</a:t>
            </a:r>
          </a:p>
        </p:txBody>
      </p:sp>
    </p:spTree>
    <p:extLst>
      <p:ext uri="{BB962C8B-B14F-4D97-AF65-F5344CB8AC3E}">
        <p14:creationId xmlns:p14="http://schemas.microsoft.com/office/powerpoint/2010/main" val="357672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SKANER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5062" y="2090593"/>
            <a:ext cx="9221688" cy="38159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105" dirty="0"/>
              <a:t>Zakres rejestrów objętych przez Skaner:</a:t>
            </a:r>
          </a:p>
          <a:p>
            <a:pPr marL="0" indent="0">
              <a:buNone/>
            </a:pPr>
            <a:endParaRPr lang="pl-PL" sz="2105" dirty="0"/>
          </a:p>
          <a:p>
            <a:pPr marL="0" indent="0">
              <a:buNone/>
            </a:pPr>
            <a:r>
              <a:rPr lang="pl-PL" sz="2105" dirty="0"/>
              <a:t>1) Krajowy Rejestr Sądowy;</a:t>
            </a:r>
          </a:p>
          <a:p>
            <a:pPr marL="0" indent="0">
              <a:buNone/>
            </a:pPr>
            <a:r>
              <a:rPr lang="pl-PL" sz="2105" dirty="0"/>
              <a:t>2) Centralną Ewidencję i Informację o Działalności Gospodarczej;</a:t>
            </a:r>
          </a:p>
          <a:p>
            <a:pPr marL="0" indent="0">
              <a:buNone/>
            </a:pPr>
            <a:r>
              <a:rPr lang="pl-PL" sz="2105" dirty="0"/>
              <a:t>3) Krajowy Rejestr Zadłużonych;</a:t>
            </a:r>
          </a:p>
          <a:p>
            <a:pPr marL="0" indent="0">
              <a:buNone/>
            </a:pPr>
            <a:r>
              <a:rPr lang="pl-PL" sz="2105" dirty="0"/>
              <a:t>4) Centralny Rejestr Beneficjentów Rzeczywistych;</a:t>
            </a:r>
          </a:p>
          <a:p>
            <a:pPr marL="0" indent="0">
              <a:buNone/>
            </a:pPr>
            <a:r>
              <a:rPr lang="pl-PL" sz="2105" dirty="0"/>
              <a:t>5) centralny rejestr danych podatkowych;</a:t>
            </a:r>
          </a:p>
          <a:p>
            <a:pPr marL="0" indent="0">
              <a:buNone/>
            </a:pPr>
            <a:r>
              <a:rPr lang="pl-PL" sz="2105" dirty="0"/>
              <a:t>6) rejestr podmiotów wykluczonych z możliwości otrzymywania środków przeznaczonych na realizację programów finansowanych z udziałem środków europejskich;</a:t>
            </a:r>
          </a:p>
        </p:txBody>
      </p:sp>
    </p:spTree>
    <p:extLst>
      <p:ext uri="{BB962C8B-B14F-4D97-AF65-F5344CB8AC3E}">
        <p14:creationId xmlns:p14="http://schemas.microsoft.com/office/powerpoint/2010/main" val="101630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SKANER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5062" y="2090593"/>
            <a:ext cx="9221688" cy="38159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105" dirty="0"/>
              <a:t>Zakres rejestrów objętych przez Skaner:</a:t>
            </a:r>
          </a:p>
          <a:p>
            <a:pPr marL="0" indent="0">
              <a:buNone/>
            </a:pPr>
            <a:endParaRPr lang="pl-PL" sz="2105" dirty="0"/>
          </a:p>
          <a:p>
            <a:pPr marL="0" indent="0">
              <a:buNone/>
            </a:pPr>
            <a:r>
              <a:rPr lang="pl-PL" sz="2105" dirty="0"/>
              <a:t>7) system udostępniania danych o pomocy publicznej;</a:t>
            </a:r>
          </a:p>
          <a:p>
            <a:pPr marL="0" indent="0">
              <a:buNone/>
            </a:pPr>
            <a:r>
              <a:rPr lang="pl-PL" sz="2105" dirty="0"/>
              <a:t>8) system harmonogramowania, rejestracji i monitorowania pomocy publicznej;</a:t>
            </a:r>
          </a:p>
          <a:p>
            <a:pPr marL="0" indent="0">
              <a:buNone/>
            </a:pPr>
            <a:r>
              <a:rPr lang="pl-PL" sz="2105" dirty="0"/>
              <a:t>9) Biuletyn Zamówień Publicznych;</a:t>
            </a:r>
          </a:p>
          <a:p>
            <a:pPr marL="0" indent="0">
              <a:buNone/>
            </a:pPr>
            <a:r>
              <a:rPr lang="pl-PL" sz="2105" dirty="0"/>
              <a:t>10) centralny rejestr ubezpieczonych;</a:t>
            </a:r>
          </a:p>
          <a:p>
            <a:pPr marL="0" indent="0">
              <a:buNone/>
            </a:pPr>
            <a:r>
              <a:rPr lang="pl-PL" sz="2105" dirty="0"/>
              <a:t>11) centralny rejestr płatników składek;</a:t>
            </a:r>
          </a:p>
          <a:p>
            <a:pPr marL="0" indent="0">
              <a:buNone/>
            </a:pPr>
            <a:r>
              <a:rPr lang="pl-PL" sz="2105" dirty="0"/>
              <a:t>12) krajowy rejestr urzędowy podziału terytorialnego kraju;</a:t>
            </a:r>
          </a:p>
          <a:p>
            <a:pPr marL="0" indent="0">
              <a:buNone/>
            </a:pPr>
            <a:r>
              <a:rPr lang="pl-PL" sz="2105" dirty="0"/>
              <a:t>13) system informatyczny prokuratury</a:t>
            </a:r>
          </a:p>
        </p:txBody>
      </p:sp>
    </p:spTree>
    <p:extLst>
      <p:ext uri="{BB962C8B-B14F-4D97-AF65-F5344CB8AC3E}">
        <p14:creationId xmlns:p14="http://schemas.microsoft.com/office/powerpoint/2010/main" val="47938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Kontrole krzyżowe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5062" y="2090593"/>
            <a:ext cx="9221688" cy="38159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105" dirty="0"/>
              <a:t>Kontrole krzyżowe mają przeciwdziałać podwójnemu finansowaniu i sprawdzać, czy te same faktury nie są rozliczane w różnych projektach.</a:t>
            </a:r>
          </a:p>
          <a:p>
            <a:pPr marL="0" indent="0">
              <a:buNone/>
            </a:pPr>
            <a:endParaRPr lang="pl-PL" sz="2105" dirty="0"/>
          </a:p>
          <a:p>
            <a:pPr marL="0" indent="0">
              <a:buNone/>
            </a:pPr>
            <a:r>
              <a:rPr lang="pl-PL" sz="2105" dirty="0"/>
              <a:t>Aplikacja Kontrole Krzyżowe łączy dokumenty rozliczeniowe deklarowane w</a:t>
            </a:r>
          </a:p>
          <a:p>
            <a:pPr marL="0" indent="0">
              <a:buNone/>
            </a:pPr>
            <a:r>
              <a:rPr lang="pl-PL" sz="2105" dirty="0"/>
              <a:t>dowolnym programie Polityki Spójności w grupy faktur skorelowanych, które</a:t>
            </a:r>
          </a:p>
          <a:p>
            <a:pPr marL="0" indent="0">
              <a:buNone/>
            </a:pPr>
            <a:r>
              <a:rPr lang="pl-PL" sz="2105" dirty="0"/>
              <a:t>podlegają weryfikacji zgodnie z kompetencją instytucjonalną wynikającą z ustawy</a:t>
            </a:r>
          </a:p>
          <a:p>
            <a:pPr marL="0" indent="0">
              <a:buNone/>
            </a:pPr>
            <a:r>
              <a:rPr lang="pl-PL" sz="2105" dirty="0"/>
              <a:t>wdrożeniowej oraz z Wytycznych dotyczących kontroli realizacji programów polityki</a:t>
            </a:r>
          </a:p>
          <a:p>
            <a:pPr marL="0" indent="0">
              <a:buNone/>
            </a:pPr>
            <a:r>
              <a:rPr lang="pl-PL" sz="2105" dirty="0"/>
              <a:t>spójności na lata 2021-2027.</a:t>
            </a:r>
          </a:p>
        </p:txBody>
      </p:sp>
    </p:spTree>
    <p:extLst>
      <p:ext uri="{BB962C8B-B14F-4D97-AF65-F5344CB8AC3E}">
        <p14:creationId xmlns:p14="http://schemas.microsoft.com/office/powerpoint/2010/main" val="153152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385877" y="3635821"/>
            <a:ext cx="7920115" cy="530969"/>
          </a:xfrm>
        </p:spPr>
        <p:txBody>
          <a:bodyPr/>
          <a:lstStyle/>
          <a:p>
            <a:pPr algn="ctr"/>
            <a:r>
              <a:rPr lang="pl-PL" dirty="0" smtClean="0"/>
              <a:t>JAK WYGLĄDA CST?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9162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Wygląd poszczególnych funkcji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5062" y="2090593"/>
            <a:ext cx="9221688" cy="381591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pl-PL" sz="2105" dirty="0"/>
          </a:p>
          <a:p>
            <a:pPr marL="0" indent="0">
              <a:buNone/>
            </a:pPr>
            <a:r>
              <a:rPr lang="pl-PL" sz="2105" dirty="0"/>
              <a:t>Na instancji szkoleniowej CST zobaczmy jak w praktyce wyglądają poszczególne funkcje CST:</a:t>
            </a:r>
          </a:p>
          <a:p>
            <a:pPr marL="0" indent="0">
              <a:buNone/>
            </a:pPr>
            <a:endParaRPr lang="pl-PL" sz="2105" dirty="0"/>
          </a:p>
          <a:p>
            <a:pPr marL="0" indent="0">
              <a:buNone/>
            </a:pPr>
            <a:r>
              <a:rPr lang="pl-PL" sz="2105" b="1" dirty="0" smtClean="0"/>
              <a:t>SL2021</a:t>
            </a:r>
            <a:endParaRPr lang="pl-PL" sz="2105" b="1" dirty="0"/>
          </a:p>
          <a:p>
            <a:pPr marL="0" indent="0">
              <a:buNone/>
            </a:pPr>
            <a:r>
              <a:rPr lang="pl-PL" sz="2105" b="1" dirty="0"/>
              <a:t>BK2021</a:t>
            </a:r>
          </a:p>
          <a:p>
            <a:pPr marL="0" indent="0">
              <a:buNone/>
            </a:pPr>
            <a:r>
              <a:rPr lang="pl-PL" sz="2105" b="1" dirty="0"/>
              <a:t>SM EFS</a:t>
            </a:r>
            <a:r>
              <a:rPr lang="pl-PL" sz="2105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61462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ymbol zastępczy obrazu 2" descr="pies przewodnik">
            <a:extLst>
              <a:ext uri="{FF2B5EF4-FFF2-40B4-BE49-F238E27FC236}">
                <a16:creationId xmlns="" xmlns:a16="http://schemas.microsoft.com/office/drawing/2014/main" id="{2A639C30-AC74-496B-97CA-1464CAE6D12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6" r="2016"/>
          <a:stretch>
            <a:fillRect/>
          </a:stretch>
        </p:blipFill>
        <p:spPr>
          <a:xfrm>
            <a:off x="1025524" y="-1588"/>
            <a:ext cx="8640763" cy="5221288"/>
          </a:xfrm>
        </p:spPr>
      </p:pic>
      <p:sp>
        <p:nvSpPr>
          <p:cNvPr id="6" name="Tytuł 5">
            <a:extLst>
              <a:ext uri="{FF2B5EF4-FFF2-40B4-BE49-F238E27FC236}">
                <a16:creationId xmlns=""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Dziękuję </a:t>
            </a:r>
            <a:r>
              <a:rPr lang="pl-PL" smtClean="0"/>
              <a:t>za uwagę.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99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Rozporządzenia Parlamentu Europejskiego i Rady (UE) 2021/1059 z dnia 24 czerwca 2021 r. w sprawie przepisów szczegółowych dotyczących celu „Europejska współpraca terytorialna” (</a:t>
            </a:r>
            <a:r>
              <a:rPr lang="pl-PL" dirty="0" err="1"/>
              <a:t>Interreg</a:t>
            </a:r>
            <a:r>
              <a:rPr lang="pl-PL" dirty="0"/>
              <a:t>) wspieranego w ramach Europejskiego Funduszu Rozwoju Regionalnego oraz instrumentów finansowania zewnętrznego (Dz. Urz. UE L 231 z dn. 30 czerwca 2021 r.), zwanego dalej „rozporządzeniem </a:t>
            </a:r>
            <a:r>
              <a:rPr lang="pl-PL" dirty="0" err="1"/>
              <a:t>Interreg</a:t>
            </a:r>
            <a:r>
              <a:rPr lang="pl-PL" dirty="0"/>
              <a:t>”, 3 </a:t>
            </a:r>
          </a:p>
          <a:p>
            <a:r>
              <a:rPr lang="pl-PL" dirty="0"/>
              <a:t>Rozporządzenia Parlamentu Europejskiego i Rady (UE) nr 2021/1058 z dnia 24 czerwca 2021 r. w sprawie Europejskiego Funduszu Rozwoju Regionalnego i Funduszu Spójności (Dz. Urz. UE L 231 z dn. 30 czerwca 2021 r.), </a:t>
            </a:r>
          </a:p>
          <a:p>
            <a:r>
              <a:rPr lang="pl-PL" dirty="0"/>
              <a:t>Rozporządzenia Parlamentu Europejskiego i Rady (UE) 2021/1056 z dnia 24 czerwca 2021 r. ustanawiającego Fundusz na rzecz Sprawiedliwej Transformacji (Dz. Urz. UE L 231 z dn. 30 czerwca 2021 r.). 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6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Podstawa prawna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0943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Podstawa prawna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5062" y="2464287"/>
            <a:ext cx="9221688" cy="3815919"/>
          </a:xfrm>
        </p:spPr>
        <p:txBody>
          <a:bodyPr/>
          <a:lstStyle/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Wytyczne </a:t>
            </a:r>
            <a:r>
              <a:rPr lang="pl-PL" dirty="0"/>
              <a:t>dotyczące warunków gromadzenia i przekazywania danych w postaci elektronicznej na lata </a:t>
            </a:r>
            <a:r>
              <a:rPr lang="pl-PL" dirty="0" smtClean="0"/>
              <a:t>2021-2027</a:t>
            </a:r>
          </a:p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>
                <a:hlinkClick r:id="rId2"/>
              </a:rPr>
              <a:t>LINK</a:t>
            </a: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5278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Cel wytycznych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5062" y="2464287"/>
            <a:ext cx="9221688" cy="3815919"/>
          </a:xfrm>
        </p:spPr>
        <p:txBody>
          <a:bodyPr>
            <a:noAutofit/>
          </a:bodyPr>
          <a:lstStyle/>
          <a:p>
            <a:pPr marL="400964" indent="-400964">
              <a:buAutoNum type="arabicPeriod"/>
            </a:pPr>
            <a:r>
              <a:rPr lang="pl-PL" sz="2105" dirty="0"/>
              <a:t>Celem Wytycznych jest zapewnienie jednolitych reguł wykorzystania CST2021 na potrzeby zarządzania finansowego, monitorowania, kontroli, audytu i ewaluacji oraz formy informacji, jakie będą przekazywane z wykorzystaniem tego systemu w związku z realizacją programów. </a:t>
            </a:r>
          </a:p>
          <a:p>
            <a:pPr marL="400964" indent="-400964">
              <a:buAutoNum type="arabicPeriod"/>
            </a:pPr>
            <a:r>
              <a:rPr lang="pl-PL" sz="2105" dirty="0"/>
              <a:t>Wytyczne obowiązują właściwe instytucje w odniesieniu do programów współfinansowanych z funduszy strukturalnych, Funduszu Spójności oraz </a:t>
            </a:r>
            <a:r>
              <a:rPr lang="pl-PL" sz="2105" dirty="0" err="1"/>
              <a:t>Interreg</a:t>
            </a:r>
            <a:r>
              <a:rPr lang="pl-PL" sz="2105" dirty="0"/>
              <a:t>, dla których instytucja zarządzająca została ustanowiona na terytorium Rzeczypospolitej Polskiej. </a:t>
            </a:r>
          </a:p>
          <a:p>
            <a:pPr marL="400964" indent="-400964">
              <a:buAutoNum type="arabicPeriod"/>
            </a:pPr>
            <a:r>
              <a:rPr lang="pl-PL" sz="2105" dirty="0"/>
              <a:t>Dokumenty wydawane przez instytucje, o których mowa w pkt 2, </a:t>
            </a:r>
            <a:r>
              <a:rPr lang="pl-PL" sz="2105" b="1" dirty="0"/>
              <a:t>nie mogą być sprzeczne</a:t>
            </a:r>
            <a:r>
              <a:rPr lang="pl-PL" sz="2105" dirty="0"/>
              <a:t> z uregulowaniami zawartymi w Wytycznych.</a:t>
            </a:r>
          </a:p>
          <a:p>
            <a:pPr marL="0" indent="0">
              <a:buNone/>
            </a:pPr>
            <a:endParaRPr lang="pl-PL" sz="2105" dirty="0"/>
          </a:p>
        </p:txBody>
      </p:sp>
    </p:spTree>
    <p:extLst>
      <p:ext uri="{BB962C8B-B14F-4D97-AF65-F5344CB8AC3E}">
        <p14:creationId xmlns:p14="http://schemas.microsoft.com/office/powerpoint/2010/main" val="2277317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Założenia elektronizacji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5062" y="2464287"/>
            <a:ext cx="9221688" cy="38159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105" dirty="0"/>
              <a:t>Cała perspektywa finansowa opiera się na elektronizacji od złożenia wniosku o dofinansowanie, przez ocenę, realizację, kontrolę po zamknięcie projektu.</a:t>
            </a:r>
          </a:p>
          <a:p>
            <a:pPr marL="0" indent="0">
              <a:buNone/>
            </a:pPr>
            <a:endParaRPr lang="pl-PL" sz="2105" dirty="0"/>
          </a:p>
          <a:p>
            <a:pPr marL="0" indent="0">
              <a:buNone/>
            </a:pPr>
            <a:r>
              <a:rPr lang="pl-PL" sz="2105" dirty="0"/>
              <a:t>Rolą CST jest ograniczyć obrót jakimikolwiek papierowymi dokumentami na linii beneficjent-instytucja, przyspieszyć wymianę danych i ocenę. </a:t>
            </a:r>
          </a:p>
          <a:p>
            <a:pPr marL="0" indent="0">
              <a:buNone/>
            </a:pPr>
            <a:endParaRPr lang="pl-PL" sz="2105" dirty="0"/>
          </a:p>
          <a:p>
            <a:pPr marL="0" indent="0">
              <a:buNone/>
            </a:pPr>
            <a:r>
              <a:rPr lang="pl-PL" sz="2105" dirty="0"/>
              <a:t>System ma swoje minusy: </a:t>
            </a:r>
          </a:p>
          <a:p>
            <a:pPr>
              <a:buFontTx/>
              <a:buChar char="-"/>
            </a:pPr>
            <a:r>
              <a:rPr lang="pl-PL" sz="2105" dirty="0"/>
              <a:t>nie ma </a:t>
            </a:r>
            <a:r>
              <a:rPr lang="pl-PL" sz="2105" dirty="0" err="1" smtClean="0"/>
              <a:t>autozapisu</a:t>
            </a:r>
            <a:endParaRPr lang="pl-PL" sz="2105" dirty="0"/>
          </a:p>
        </p:txBody>
      </p:sp>
    </p:spTree>
    <p:extLst>
      <p:ext uri="{BB962C8B-B14F-4D97-AF65-F5344CB8AC3E}">
        <p14:creationId xmlns:p14="http://schemas.microsoft.com/office/powerpoint/2010/main" val="408844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Architektura CST2021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5062" y="2464287"/>
            <a:ext cx="9221688" cy="38159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dirty="0"/>
              <a:t>Zakres danych gromadzonych w CST2021 </a:t>
            </a:r>
            <a:r>
              <a:rPr lang="pl-PL" dirty="0" smtClean="0"/>
              <a:t>obejmuje </a:t>
            </a:r>
            <a:r>
              <a:rPr lang="pl-PL" dirty="0"/>
              <a:t>dane z procesów:</a:t>
            </a:r>
          </a:p>
          <a:p>
            <a:r>
              <a:rPr lang="pl-PL" dirty="0" smtClean="0"/>
              <a:t>programowania</a:t>
            </a:r>
            <a:r>
              <a:rPr lang="pl-PL" dirty="0"/>
              <a:t>, w szczególności: szczegółowe opisy priorytetów </a:t>
            </a:r>
            <a:r>
              <a:rPr lang="pl-PL" dirty="0" smtClean="0"/>
              <a:t>programu i </a:t>
            </a:r>
            <a:r>
              <a:rPr lang="pl-PL" dirty="0"/>
              <a:t>wymiary wykorzystywane w raportowaniu na potrzeby Komisji </a:t>
            </a:r>
            <a:r>
              <a:rPr lang="pl-PL" dirty="0" smtClean="0"/>
              <a:t>Europejskiej (np</a:t>
            </a:r>
            <a:r>
              <a:rPr lang="pl-PL" dirty="0"/>
              <a:t>.: cele polityk/ szczegółowe, wskaźniki, fundusze, kategorie regionów, </a:t>
            </a:r>
            <a:r>
              <a:rPr lang="pl-PL" dirty="0" smtClean="0"/>
              <a:t>kody rodzajów </a:t>
            </a:r>
            <a:r>
              <a:rPr lang="pl-PL" dirty="0"/>
              <a:t>interwencji),</a:t>
            </a:r>
          </a:p>
          <a:p>
            <a:r>
              <a:rPr lang="pl-PL" dirty="0" smtClean="0"/>
              <a:t>wyboru </a:t>
            </a:r>
            <a:r>
              <a:rPr lang="pl-PL" dirty="0"/>
              <a:t>projektów i ich rozliczania,</a:t>
            </a:r>
          </a:p>
          <a:p>
            <a:r>
              <a:rPr lang="pl-PL" dirty="0" smtClean="0"/>
              <a:t>kontroli </a:t>
            </a:r>
            <a:r>
              <a:rPr lang="pl-PL" dirty="0"/>
              <a:t>projektów,</a:t>
            </a:r>
          </a:p>
          <a:p>
            <a:r>
              <a:rPr lang="pl-PL" dirty="0" smtClean="0"/>
              <a:t>certyfikacji</a:t>
            </a:r>
            <a:r>
              <a:rPr lang="pl-PL" dirty="0"/>
              <a:t>, w tym: tworzenia wniosków o płatność do KE, rocznych </a:t>
            </a:r>
            <a:r>
              <a:rPr lang="pl-PL" dirty="0" smtClean="0"/>
              <a:t>zestawień wydatków</a:t>
            </a:r>
            <a:r>
              <a:rPr lang="pl-PL" dirty="0"/>
              <a:t>, rejestru kwot wycofanych, zaliczek;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9756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Architektura CST2021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5062" y="2464287"/>
            <a:ext cx="9221688" cy="38159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dirty="0"/>
              <a:t>W skład CST2021 wchodzą aplikacje</a:t>
            </a:r>
            <a:r>
              <a:rPr lang="pl-PL" dirty="0" smtClean="0"/>
              <a:t>: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 smtClean="0"/>
              <a:t>SZT2021</a:t>
            </a:r>
            <a:r>
              <a:rPr lang="pl-PL" dirty="0"/>
              <a:t>,</a:t>
            </a:r>
          </a:p>
          <a:p>
            <a:r>
              <a:rPr lang="pl-PL" dirty="0" smtClean="0"/>
              <a:t>Administracja</a:t>
            </a:r>
            <a:r>
              <a:rPr lang="pl-PL" dirty="0"/>
              <a:t>, w tym </a:t>
            </a:r>
            <a:r>
              <a:rPr lang="pl-PL" dirty="0" err="1"/>
              <a:t>eSZOP</a:t>
            </a:r>
            <a:r>
              <a:rPr lang="pl-PL" dirty="0"/>
              <a:t>,</a:t>
            </a:r>
          </a:p>
          <a:p>
            <a:r>
              <a:rPr lang="pl-PL" dirty="0" smtClean="0"/>
              <a:t>WOD2021</a:t>
            </a:r>
            <a:r>
              <a:rPr lang="pl-PL" dirty="0"/>
              <a:t>,</a:t>
            </a:r>
          </a:p>
          <a:p>
            <a:r>
              <a:rPr lang="pl-PL" dirty="0" smtClean="0"/>
              <a:t>SOWA </a:t>
            </a:r>
            <a:r>
              <a:rPr lang="pl-PL" dirty="0" smtClean="0"/>
              <a:t>EFS</a:t>
            </a:r>
            <a:endParaRPr lang="pl-PL" dirty="0"/>
          </a:p>
          <a:p>
            <a:r>
              <a:rPr lang="pl-PL" dirty="0" smtClean="0"/>
              <a:t>SL2021</a:t>
            </a:r>
            <a:r>
              <a:rPr lang="pl-PL" dirty="0"/>
              <a:t>,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8947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FA1F3B16C8C704DA37A63ACA9CA61DD" ma:contentTypeVersion="14" ma:contentTypeDescription="Utwórz nowy dokument." ma:contentTypeScope="" ma:versionID="3b8d1f156b98b844c2179feaf6fb49f8">
  <xsd:schema xmlns:xsd="http://www.w3.org/2001/XMLSchema" xmlns:xs="http://www.w3.org/2001/XMLSchema" xmlns:p="http://schemas.microsoft.com/office/2006/metadata/properties" xmlns:ns3="d4f64a22-a125-4b7a-afce-4a30c86a8f7c" xmlns:ns4="d47a4560-aee9-43e8-973f-2abd655c26a0" targetNamespace="http://schemas.microsoft.com/office/2006/metadata/properties" ma:root="true" ma:fieldsID="9f70f3c22ece0843ccea75003f12c394" ns3:_="" ns4:_="">
    <xsd:import namespace="d4f64a22-a125-4b7a-afce-4a30c86a8f7c"/>
    <xsd:import namespace="d47a4560-aee9-43e8-973f-2abd655c26a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f64a22-a125-4b7a-afce-4a30c86a8f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7a4560-aee9-43e8-973f-2abd655c26a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krót wskazówki dotyczącej udostępniani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EAE707B-CAB2-4EF2-9059-DA173A9CEE3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9266E9-47D5-4BEA-96BB-91834E0157E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4f64a22-a125-4b7a-afce-4a30c86a8f7c"/>
    <ds:schemaRef ds:uri="d47a4560-aee9-43e8-973f-2abd655c26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0734B14-AD9C-4F5D-B1E5-B1777D81BF07}">
  <ds:schemaRefs>
    <ds:schemaRef ds:uri="d4f64a22-a125-4b7a-afce-4a30c86a8f7c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d47a4560-aee9-43e8-973f-2abd655c26a0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2537</TotalTime>
  <Words>2147</Words>
  <Application>Microsoft Office PowerPoint</Application>
  <PresentationFormat>Niestandardowy</PresentationFormat>
  <Paragraphs>265</Paragraphs>
  <Slides>37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37</vt:i4>
      </vt:variant>
    </vt:vector>
  </HeadingPairs>
  <TitlesOfParts>
    <vt:vector size="41" baseType="lpstr">
      <vt:lpstr>Arial</vt:lpstr>
      <vt:lpstr>Calibri</vt:lpstr>
      <vt:lpstr>Open Sans</vt:lpstr>
      <vt:lpstr>Motyw pakietu Office</vt:lpstr>
      <vt:lpstr>Szkolenie „Aplikacje informatyczne w perspektywie finansowej 2021-2027 wykorzystywane w ramach systemu CST”</vt:lpstr>
      <vt:lpstr>CENTRALNY SYSTEM TELEINFORMATYCZNY </vt:lpstr>
      <vt:lpstr>Podstawa prawna</vt:lpstr>
      <vt:lpstr>Podstawa prawna</vt:lpstr>
      <vt:lpstr>Podstawa prawna</vt:lpstr>
      <vt:lpstr>Cel wytycznych</vt:lpstr>
      <vt:lpstr>Założenia elektronizacji</vt:lpstr>
      <vt:lpstr>Architektura CST2021</vt:lpstr>
      <vt:lpstr>Architektura CST2021</vt:lpstr>
      <vt:lpstr>Architektura CST2021</vt:lpstr>
      <vt:lpstr> Użytkownicy CST2021</vt:lpstr>
      <vt:lpstr>Umowa</vt:lpstr>
      <vt:lpstr>Umowa</vt:lpstr>
      <vt:lpstr>Umowa</vt:lpstr>
      <vt:lpstr>Umowa</vt:lpstr>
      <vt:lpstr>APLIKACJE CST I ICH FUNKCJE</vt:lpstr>
      <vt:lpstr>SZT</vt:lpstr>
      <vt:lpstr>SZT</vt:lpstr>
      <vt:lpstr>WOD</vt:lpstr>
      <vt:lpstr>WOD</vt:lpstr>
      <vt:lpstr>SOWA EFS</vt:lpstr>
      <vt:lpstr>SM EFS</vt:lpstr>
      <vt:lpstr>SL 2021</vt:lpstr>
      <vt:lpstr>SL 2021</vt:lpstr>
      <vt:lpstr>SL 2021</vt:lpstr>
      <vt:lpstr>SL 2021</vt:lpstr>
      <vt:lpstr>SL 2021</vt:lpstr>
      <vt:lpstr>SL 2021</vt:lpstr>
      <vt:lpstr>BK 2021</vt:lpstr>
      <vt:lpstr>E-Kontrole</vt:lpstr>
      <vt:lpstr>SKANER</vt:lpstr>
      <vt:lpstr>SKANER</vt:lpstr>
      <vt:lpstr>SKANER</vt:lpstr>
      <vt:lpstr>Kontrole krzyżowe</vt:lpstr>
      <vt:lpstr>JAK WYGLĄDA CST?</vt:lpstr>
      <vt:lpstr>Wygląd poszczególnych funkcji</vt:lpstr>
      <vt:lpstr>Dziękuję za uwagę.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Konto Microsoft</cp:lastModifiedBy>
  <cp:revision>21</cp:revision>
  <dcterms:created xsi:type="dcterms:W3CDTF">2022-06-22T09:40:44Z</dcterms:created>
  <dcterms:modified xsi:type="dcterms:W3CDTF">2024-05-28T20:17:20Z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0x0101002FA1F3B16C8C704DA37A63ACA9CA61DD</vt:lpwstr>
  </property>
</Properties>
</file>