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19"/>
  </p:notesMasterIdLst>
  <p:sldIdLst>
    <p:sldId id="265" r:id="rId5"/>
    <p:sldId id="1505" r:id="rId6"/>
    <p:sldId id="1506" r:id="rId7"/>
    <p:sldId id="1527" r:id="rId8"/>
    <p:sldId id="1526" r:id="rId9"/>
    <p:sldId id="1507" r:id="rId10"/>
    <p:sldId id="1509" r:id="rId11"/>
    <p:sldId id="1510" r:id="rId12"/>
    <p:sldId id="1513" r:id="rId13"/>
    <p:sldId id="1511" r:id="rId14"/>
    <p:sldId id="1514" r:id="rId15"/>
    <p:sldId id="1515" r:id="rId16"/>
    <p:sldId id="1516" r:id="rId17"/>
    <p:sldId id="1517" r:id="rId18"/>
    <p:sldId id="1518" r:id="rId19"/>
    <p:sldId id="1519" r:id="rId20"/>
    <p:sldId id="1520" r:id="rId21"/>
    <p:sldId id="1521" r:id="rId22"/>
    <p:sldId id="1522" r:id="rId23"/>
    <p:sldId id="1523" r:id="rId24"/>
    <p:sldId id="1524" r:id="rId25"/>
    <p:sldId id="1525" r:id="rId26"/>
    <p:sldId id="1528" r:id="rId27"/>
    <p:sldId id="1529" r:id="rId28"/>
    <p:sldId id="1530" r:id="rId29"/>
    <p:sldId id="1531" r:id="rId30"/>
    <p:sldId id="1532" r:id="rId31"/>
    <p:sldId id="1534" r:id="rId32"/>
    <p:sldId id="1536" r:id="rId33"/>
    <p:sldId id="1537" r:id="rId34"/>
    <p:sldId id="1538" r:id="rId35"/>
    <p:sldId id="1539" r:id="rId36"/>
    <p:sldId id="1540" r:id="rId37"/>
    <p:sldId id="1541" r:id="rId38"/>
    <p:sldId id="1542" r:id="rId39"/>
    <p:sldId id="1543" r:id="rId40"/>
    <p:sldId id="1545" r:id="rId41"/>
    <p:sldId id="1546" r:id="rId42"/>
    <p:sldId id="1547" r:id="rId43"/>
    <p:sldId id="310" r:id="rId44"/>
    <p:sldId id="300" r:id="rId45"/>
    <p:sldId id="301" r:id="rId46"/>
    <p:sldId id="302" r:id="rId47"/>
    <p:sldId id="306" r:id="rId48"/>
    <p:sldId id="1359" r:id="rId49"/>
    <p:sldId id="1360" r:id="rId50"/>
    <p:sldId id="1361" r:id="rId51"/>
    <p:sldId id="1362" r:id="rId52"/>
    <p:sldId id="1358" r:id="rId53"/>
    <p:sldId id="308" r:id="rId54"/>
    <p:sldId id="1548" r:id="rId55"/>
    <p:sldId id="1552" r:id="rId56"/>
    <p:sldId id="1553" r:id="rId57"/>
    <p:sldId id="1554" r:id="rId58"/>
    <p:sldId id="1556" r:id="rId59"/>
    <p:sldId id="1577" r:id="rId60"/>
    <p:sldId id="1578" r:id="rId61"/>
    <p:sldId id="1579" r:id="rId62"/>
    <p:sldId id="1557" r:id="rId63"/>
    <p:sldId id="1580" r:id="rId64"/>
    <p:sldId id="1559" r:id="rId65"/>
    <p:sldId id="1560" r:id="rId66"/>
    <p:sldId id="1563" r:id="rId67"/>
    <p:sldId id="1570" r:id="rId68"/>
    <p:sldId id="1575" r:id="rId69"/>
    <p:sldId id="1576" r:id="rId70"/>
    <p:sldId id="1581" r:id="rId71"/>
    <p:sldId id="1573" r:id="rId72"/>
    <p:sldId id="1583" r:id="rId73"/>
    <p:sldId id="1584" r:id="rId74"/>
    <p:sldId id="1585" r:id="rId75"/>
    <p:sldId id="1586" r:id="rId76"/>
    <p:sldId id="1574" r:id="rId77"/>
    <p:sldId id="1598" r:id="rId78"/>
    <p:sldId id="1597" r:id="rId79"/>
    <p:sldId id="1595" r:id="rId80"/>
    <p:sldId id="1592" r:id="rId81"/>
    <p:sldId id="1593" r:id="rId82"/>
    <p:sldId id="1594" r:id="rId83"/>
    <p:sldId id="1599" r:id="rId84"/>
    <p:sldId id="1600" r:id="rId85"/>
    <p:sldId id="1601" r:id="rId86"/>
    <p:sldId id="1602" r:id="rId87"/>
    <p:sldId id="1603" r:id="rId88"/>
    <p:sldId id="1604" r:id="rId89"/>
    <p:sldId id="590" r:id="rId90"/>
    <p:sldId id="1607" r:id="rId91"/>
    <p:sldId id="1420" r:id="rId92"/>
    <p:sldId id="1421" r:id="rId93"/>
    <p:sldId id="1404" r:id="rId94"/>
    <p:sldId id="1605" r:id="rId95"/>
    <p:sldId id="1606" r:id="rId96"/>
    <p:sldId id="1473" r:id="rId97"/>
    <p:sldId id="1474" r:id="rId98"/>
    <p:sldId id="1475" r:id="rId99"/>
    <p:sldId id="600" r:id="rId100"/>
    <p:sldId id="1613" r:id="rId101"/>
    <p:sldId id="1614" r:id="rId102"/>
    <p:sldId id="1615" r:id="rId103"/>
    <p:sldId id="1610" r:id="rId104"/>
    <p:sldId id="1608" r:id="rId105"/>
    <p:sldId id="1616" r:id="rId106"/>
    <p:sldId id="1609" r:id="rId107"/>
    <p:sldId id="1617" r:id="rId108"/>
    <p:sldId id="1618" r:id="rId109"/>
    <p:sldId id="1611" r:id="rId110"/>
    <p:sldId id="1612" r:id="rId111"/>
    <p:sldId id="1591" r:id="rId112"/>
    <p:sldId id="1587" r:id="rId113"/>
    <p:sldId id="1619" r:id="rId114"/>
    <p:sldId id="1426" r:id="rId115"/>
    <p:sldId id="1428" r:id="rId116"/>
    <p:sldId id="1429" r:id="rId117"/>
    <p:sldId id="1430" r:id="rId118"/>
    <p:sldId id="1431" r:id="rId119"/>
    <p:sldId id="1451" r:id="rId120"/>
    <p:sldId id="1452" r:id="rId121"/>
    <p:sldId id="1458" r:id="rId122"/>
    <p:sldId id="1620" r:id="rId123"/>
    <p:sldId id="1621" r:id="rId124"/>
    <p:sldId id="1622" r:id="rId125"/>
    <p:sldId id="1624" r:id="rId126"/>
    <p:sldId id="1623" r:id="rId127"/>
    <p:sldId id="1628" r:id="rId128"/>
    <p:sldId id="1629" r:id="rId129"/>
    <p:sldId id="595" r:id="rId130"/>
    <p:sldId id="285" r:id="rId131"/>
    <p:sldId id="736" r:id="rId132"/>
    <p:sldId id="780" r:id="rId133"/>
    <p:sldId id="1278" r:id="rId134"/>
    <p:sldId id="1630" r:id="rId135"/>
    <p:sldId id="1626" r:id="rId136"/>
    <p:sldId id="1631" r:id="rId137"/>
    <p:sldId id="1632" r:id="rId138"/>
    <p:sldId id="1500" r:id="rId139"/>
    <p:sldId id="386" r:id="rId140"/>
    <p:sldId id="1312" r:id="rId141"/>
    <p:sldId id="387" r:id="rId142"/>
    <p:sldId id="388" r:id="rId143"/>
    <p:sldId id="1502" r:id="rId144"/>
    <p:sldId id="389" r:id="rId145"/>
    <p:sldId id="390" r:id="rId146"/>
    <p:sldId id="1503" r:id="rId147"/>
    <p:sldId id="380" r:id="rId148"/>
    <p:sldId id="381" r:id="rId149"/>
    <p:sldId id="1281" r:id="rId150"/>
    <p:sldId id="382" r:id="rId151"/>
    <p:sldId id="384" r:id="rId152"/>
    <p:sldId id="385" r:id="rId153"/>
    <p:sldId id="1335" r:id="rId154"/>
    <p:sldId id="1336" r:id="rId155"/>
    <p:sldId id="1337" r:id="rId156"/>
    <p:sldId id="1332" r:id="rId157"/>
    <p:sldId id="1333" r:id="rId158"/>
    <p:sldId id="1334" r:id="rId159"/>
    <p:sldId id="1287" r:id="rId160"/>
    <p:sldId id="805" r:id="rId161"/>
    <p:sldId id="1290" r:id="rId162"/>
    <p:sldId id="1291" r:id="rId163"/>
    <p:sldId id="1292" r:id="rId164"/>
    <p:sldId id="1427" r:id="rId165"/>
    <p:sldId id="1633" r:id="rId166"/>
    <p:sldId id="1634" r:id="rId167"/>
    <p:sldId id="1635" r:id="rId168"/>
    <p:sldId id="1636" r:id="rId169"/>
    <p:sldId id="806" r:id="rId170"/>
    <p:sldId id="807" r:id="rId171"/>
    <p:sldId id="808" r:id="rId172"/>
    <p:sldId id="1295" r:id="rId173"/>
    <p:sldId id="1296" r:id="rId174"/>
    <p:sldId id="1297" r:id="rId175"/>
    <p:sldId id="258" r:id="rId176"/>
    <p:sldId id="1637" r:id="rId177"/>
    <p:sldId id="266" r:id="rId178"/>
    <p:sldId id="267" r:id="rId179"/>
    <p:sldId id="290" r:id="rId180"/>
    <p:sldId id="262" r:id="rId181"/>
    <p:sldId id="263" r:id="rId182"/>
    <p:sldId id="1638" r:id="rId183"/>
    <p:sldId id="286" r:id="rId184"/>
    <p:sldId id="295" r:id="rId185"/>
    <p:sldId id="291" r:id="rId186"/>
    <p:sldId id="296" r:id="rId187"/>
    <p:sldId id="297" r:id="rId188"/>
    <p:sldId id="298" r:id="rId189"/>
    <p:sldId id="299" r:id="rId190"/>
    <p:sldId id="1639" r:id="rId191"/>
    <p:sldId id="1640" r:id="rId192"/>
    <p:sldId id="303" r:id="rId193"/>
    <p:sldId id="304" r:id="rId194"/>
    <p:sldId id="305" r:id="rId195"/>
    <p:sldId id="1641" r:id="rId196"/>
    <p:sldId id="312" r:id="rId197"/>
    <p:sldId id="1416" r:id="rId198"/>
    <p:sldId id="317" r:id="rId199"/>
    <p:sldId id="293" r:id="rId200"/>
    <p:sldId id="292" r:id="rId201"/>
    <p:sldId id="1642" r:id="rId202"/>
    <p:sldId id="1357" r:id="rId203"/>
    <p:sldId id="1643" r:id="rId204"/>
    <p:sldId id="1644" r:id="rId205"/>
    <p:sldId id="1645" r:id="rId206"/>
    <p:sldId id="1533" r:id="rId207"/>
    <p:sldId id="1646" r:id="rId208"/>
    <p:sldId id="1535" r:id="rId209"/>
    <p:sldId id="311" r:id="rId210"/>
    <p:sldId id="313" r:id="rId211"/>
    <p:sldId id="1303" r:id="rId212"/>
    <p:sldId id="1305" r:id="rId213"/>
    <p:sldId id="1306" r:id="rId214"/>
    <p:sldId id="1647" r:id="rId215"/>
    <p:sldId id="1487" r:id="rId216"/>
    <p:sldId id="1491" r:id="rId217"/>
    <p:sldId id="260" r:id="rId218"/>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8"/>
    <a:srgbClr val="A6D4FF"/>
    <a:srgbClr val="E7E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8" autoAdjust="0"/>
    <p:restoredTop sz="94660"/>
  </p:normalViewPr>
  <p:slideViewPr>
    <p:cSldViewPr showGuides="1">
      <p:cViewPr varScale="1">
        <p:scale>
          <a:sx n="105" d="100"/>
          <a:sy n="105" d="100"/>
        </p:scale>
        <p:origin x="1164" y="102"/>
      </p:cViewPr>
      <p:guideLst>
        <p:guide orient="horz" pos="2381"/>
        <p:guide pos="3368"/>
      </p:guideLst>
    </p:cSldViewPr>
  </p:slideViewPr>
  <p:notesTextViewPr>
    <p:cViewPr>
      <p:scale>
        <a:sx n="1" d="1"/>
        <a:sy n="1" d="1"/>
      </p:scale>
      <p:origin x="0" y="0"/>
    </p:cViewPr>
  </p:notesTextViewPr>
  <p:notesViewPr>
    <p:cSldViewPr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notesMaster" Target="notesMasters/notesMaster1.xml"/><Relationship Id="rId3" Type="http://schemas.openxmlformats.org/officeDocument/2006/relationships/customXml" Target="../customXml/item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commentAuthors" Target="commen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presProps" Target="presProps.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theme" Target="theme/theme1.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tableStyles" Target="tableStyles.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6010A-409F-4319-8E3B-DD0EABEAF02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pl-PL"/>
        </a:p>
      </dgm:t>
    </dgm:pt>
    <dgm:pt modelId="{07006922-F24D-4B39-B4B9-E7B65C8673EE}">
      <dgm:prSet phldrT="[Tekst]">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pl-PL" dirty="0"/>
            <a:t>Czego oczekuję od wykonawcy na etapie realizacji (jakiego zasobu)?</a:t>
          </a:r>
        </a:p>
      </dgm:t>
    </dgm:pt>
    <dgm:pt modelId="{A6138F6B-45A1-4144-9C19-BB69A66DB26F}" type="parTrans" cxnId="{88AEF456-E1AF-4E5C-9603-4A14AF1EC78C}">
      <dgm:prSet/>
      <dgm:spPr/>
      <dgm:t>
        <a:bodyPr/>
        <a:lstStyle/>
        <a:p>
          <a:endParaRPr lang="pl-PL"/>
        </a:p>
      </dgm:t>
    </dgm:pt>
    <dgm:pt modelId="{9EFE4A4C-66D1-411C-A0E3-9829FC1A62CA}" type="sibTrans" cxnId="{88AEF456-E1AF-4E5C-9603-4A14AF1EC78C}">
      <dgm:prSet/>
      <dgm:spPr/>
      <dgm:t>
        <a:bodyPr/>
        <a:lstStyle/>
        <a:p>
          <a:endParaRPr lang="pl-PL"/>
        </a:p>
      </dgm:t>
    </dgm:pt>
    <dgm:pt modelId="{7A4862F8-200B-412F-B56F-C7EB32EEFFAD}">
      <dgm:prSet phldrT="[Tekst]">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pl-PL" dirty="0"/>
            <a:t>Tworzę warunek adekwatny do potrzeb i proporcjonalny do przedmiotu zamówienia</a:t>
          </a:r>
        </a:p>
      </dgm:t>
    </dgm:pt>
    <dgm:pt modelId="{08583084-D15E-4710-A33F-CE7EA53F08DC}" type="parTrans" cxnId="{D73F7909-CC85-4E28-9EC3-B5F2A9A389B1}">
      <dgm:prSet/>
      <dgm:spPr/>
      <dgm:t>
        <a:bodyPr/>
        <a:lstStyle/>
        <a:p>
          <a:endParaRPr lang="pl-PL"/>
        </a:p>
      </dgm:t>
    </dgm:pt>
    <dgm:pt modelId="{12B0CF69-1C86-41FB-B517-63143DB3250D}" type="sibTrans" cxnId="{D73F7909-CC85-4E28-9EC3-B5F2A9A389B1}">
      <dgm:prSet/>
      <dgm:spPr/>
      <dgm:t>
        <a:bodyPr/>
        <a:lstStyle/>
        <a:p>
          <a:endParaRPr lang="pl-PL"/>
        </a:p>
      </dgm:t>
    </dgm:pt>
    <dgm:pt modelId="{CA69AC8A-37F0-4D90-86C2-E3D9D2AD3102}">
      <dgm:prSet phldrT="[Tekst]"/>
      <dgm:spPr/>
      <dgm:t>
        <a:bodyPr/>
        <a:lstStyle/>
        <a:p>
          <a:r>
            <a:rPr lang="pl-PL" dirty="0"/>
            <a:t>Wykonuję test proporcjonalności</a:t>
          </a:r>
        </a:p>
      </dgm:t>
    </dgm:pt>
    <dgm:pt modelId="{D8369C6E-7A8A-4701-A2F5-AF2F2083F0E0}" type="parTrans" cxnId="{A186561D-6B50-47AB-9DE2-100956BDE255}">
      <dgm:prSet/>
      <dgm:spPr/>
      <dgm:t>
        <a:bodyPr/>
        <a:lstStyle/>
        <a:p>
          <a:endParaRPr lang="pl-PL"/>
        </a:p>
      </dgm:t>
    </dgm:pt>
    <dgm:pt modelId="{E7D9C4AC-7FFE-42D7-A930-9EB2A5A2AB57}" type="sibTrans" cxnId="{A186561D-6B50-47AB-9DE2-100956BDE255}">
      <dgm:prSet/>
      <dgm:spPr/>
      <dgm:t>
        <a:bodyPr/>
        <a:lstStyle/>
        <a:p>
          <a:endParaRPr lang="pl-PL"/>
        </a:p>
      </dgm:t>
    </dgm:pt>
    <dgm:pt modelId="{B705354B-F8AB-4ED7-8C96-F8A4A5E993D4}">
      <dgm:prSet phldrT="[Tekst]"/>
      <dgm:spPr/>
      <dgm:t>
        <a:bodyPr/>
        <a:lstStyle/>
        <a:p>
          <a:r>
            <a:rPr lang="pl-PL" dirty="0"/>
            <a:t>Weryfikuję spełnianie warunków udziału w postępowaniu</a:t>
          </a:r>
        </a:p>
      </dgm:t>
    </dgm:pt>
    <dgm:pt modelId="{F162C59A-EEA3-4A2E-9FD0-98BC31000369}" type="parTrans" cxnId="{D91F8A91-DD62-4B24-A10A-AF80E3103835}">
      <dgm:prSet/>
      <dgm:spPr/>
      <dgm:t>
        <a:bodyPr/>
        <a:lstStyle/>
        <a:p>
          <a:endParaRPr lang="pl-PL"/>
        </a:p>
      </dgm:t>
    </dgm:pt>
    <dgm:pt modelId="{92372BE3-BA7F-4FA2-932F-D458D2AAE41B}" type="sibTrans" cxnId="{D91F8A91-DD62-4B24-A10A-AF80E3103835}">
      <dgm:prSet/>
      <dgm:spPr/>
      <dgm:t>
        <a:bodyPr/>
        <a:lstStyle/>
        <a:p>
          <a:endParaRPr lang="pl-PL"/>
        </a:p>
      </dgm:t>
    </dgm:pt>
    <dgm:pt modelId="{0ECBC90C-144E-433D-8D07-EB536C87B15E}">
      <dgm:prSet phldrT="[Tekst]"/>
      <dgm:spPr/>
      <dgm:t>
        <a:bodyPr/>
        <a:lstStyle/>
        <a:p>
          <a:r>
            <a:rPr lang="pl-PL" dirty="0"/>
            <a:t>Pilnuję aby na etapie realizacji umowy wykonawca wykorzystał zasób</a:t>
          </a:r>
        </a:p>
      </dgm:t>
    </dgm:pt>
    <dgm:pt modelId="{9C3E3181-91F1-4E08-BCD4-114F77717F71}" type="parTrans" cxnId="{4AE4FC28-7F13-45AE-BF10-475A68C60BD4}">
      <dgm:prSet/>
      <dgm:spPr/>
      <dgm:t>
        <a:bodyPr/>
        <a:lstStyle/>
        <a:p>
          <a:endParaRPr lang="pl-PL"/>
        </a:p>
      </dgm:t>
    </dgm:pt>
    <dgm:pt modelId="{17188CEC-4C58-4AA2-823D-B427E7CDB0C4}" type="sibTrans" cxnId="{4AE4FC28-7F13-45AE-BF10-475A68C60BD4}">
      <dgm:prSet/>
      <dgm:spPr/>
      <dgm:t>
        <a:bodyPr/>
        <a:lstStyle/>
        <a:p>
          <a:endParaRPr lang="pl-PL"/>
        </a:p>
      </dgm:t>
    </dgm:pt>
    <dgm:pt modelId="{FB62284D-2D9F-4E9F-BD14-D937C4AE90AC}" type="pres">
      <dgm:prSet presAssocID="{9EB6010A-409F-4319-8E3B-DD0EABEAF028}" presName="cycle" presStyleCnt="0">
        <dgm:presLayoutVars>
          <dgm:dir/>
          <dgm:resizeHandles val="exact"/>
        </dgm:presLayoutVars>
      </dgm:prSet>
      <dgm:spPr/>
      <dgm:t>
        <a:bodyPr/>
        <a:lstStyle/>
        <a:p>
          <a:endParaRPr lang="pl-PL"/>
        </a:p>
      </dgm:t>
    </dgm:pt>
    <dgm:pt modelId="{A55CAEC8-C6E1-425A-876E-AEB32FB283BD}" type="pres">
      <dgm:prSet presAssocID="{07006922-F24D-4B39-B4B9-E7B65C8673EE}" presName="node" presStyleLbl="node1" presStyleIdx="0" presStyleCnt="5">
        <dgm:presLayoutVars>
          <dgm:bulletEnabled val="1"/>
        </dgm:presLayoutVars>
      </dgm:prSet>
      <dgm:spPr/>
      <dgm:t>
        <a:bodyPr/>
        <a:lstStyle/>
        <a:p>
          <a:endParaRPr lang="pl-PL"/>
        </a:p>
      </dgm:t>
    </dgm:pt>
    <dgm:pt modelId="{E1078C7A-8AD4-466A-B2C0-28E16B0E4CEA}" type="pres">
      <dgm:prSet presAssocID="{07006922-F24D-4B39-B4B9-E7B65C8673EE}" presName="spNode" presStyleCnt="0"/>
      <dgm:spPr/>
    </dgm:pt>
    <dgm:pt modelId="{7F8BA2CC-5CEC-4499-B653-E4B5CBD12719}" type="pres">
      <dgm:prSet presAssocID="{9EFE4A4C-66D1-411C-A0E3-9829FC1A62CA}" presName="sibTrans" presStyleLbl="sibTrans1D1" presStyleIdx="0" presStyleCnt="5"/>
      <dgm:spPr/>
      <dgm:t>
        <a:bodyPr/>
        <a:lstStyle/>
        <a:p>
          <a:endParaRPr lang="pl-PL"/>
        </a:p>
      </dgm:t>
    </dgm:pt>
    <dgm:pt modelId="{2266AEF3-AD98-4D87-9DE2-3C2809BEC973}" type="pres">
      <dgm:prSet presAssocID="{7A4862F8-200B-412F-B56F-C7EB32EEFFAD}" presName="node" presStyleLbl="node1" presStyleIdx="1" presStyleCnt="5">
        <dgm:presLayoutVars>
          <dgm:bulletEnabled val="1"/>
        </dgm:presLayoutVars>
      </dgm:prSet>
      <dgm:spPr/>
      <dgm:t>
        <a:bodyPr/>
        <a:lstStyle/>
        <a:p>
          <a:endParaRPr lang="pl-PL"/>
        </a:p>
      </dgm:t>
    </dgm:pt>
    <dgm:pt modelId="{BF67F3A2-54A3-4452-B43D-EED785C3484C}" type="pres">
      <dgm:prSet presAssocID="{7A4862F8-200B-412F-B56F-C7EB32EEFFAD}" presName="spNode" presStyleCnt="0"/>
      <dgm:spPr/>
    </dgm:pt>
    <dgm:pt modelId="{29684866-0EB4-4D23-B445-99F4071AEC0E}" type="pres">
      <dgm:prSet presAssocID="{12B0CF69-1C86-41FB-B517-63143DB3250D}" presName="sibTrans" presStyleLbl="sibTrans1D1" presStyleIdx="1" presStyleCnt="5"/>
      <dgm:spPr/>
      <dgm:t>
        <a:bodyPr/>
        <a:lstStyle/>
        <a:p>
          <a:endParaRPr lang="pl-PL"/>
        </a:p>
      </dgm:t>
    </dgm:pt>
    <dgm:pt modelId="{F46D177E-6FAB-4E16-93C0-A6BE0C29D93C}" type="pres">
      <dgm:prSet presAssocID="{CA69AC8A-37F0-4D90-86C2-E3D9D2AD3102}" presName="node" presStyleLbl="node1" presStyleIdx="2" presStyleCnt="5">
        <dgm:presLayoutVars>
          <dgm:bulletEnabled val="1"/>
        </dgm:presLayoutVars>
      </dgm:prSet>
      <dgm:spPr/>
      <dgm:t>
        <a:bodyPr/>
        <a:lstStyle/>
        <a:p>
          <a:endParaRPr lang="pl-PL"/>
        </a:p>
      </dgm:t>
    </dgm:pt>
    <dgm:pt modelId="{87A60890-B511-4360-B4FB-F066641972DB}" type="pres">
      <dgm:prSet presAssocID="{CA69AC8A-37F0-4D90-86C2-E3D9D2AD3102}" presName="spNode" presStyleCnt="0"/>
      <dgm:spPr/>
    </dgm:pt>
    <dgm:pt modelId="{CA07B6F1-599A-44F4-BFE7-4CE445938691}" type="pres">
      <dgm:prSet presAssocID="{E7D9C4AC-7FFE-42D7-A930-9EB2A5A2AB57}" presName="sibTrans" presStyleLbl="sibTrans1D1" presStyleIdx="2" presStyleCnt="5"/>
      <dgm:spPr/>
      <dgm:t>
        <a:bodyPr/>
        <a:lstStyle/>
        <a:p>
          <a:endParaRPr lang="pl-PL"/>
        </a:p>
      </dgm:t>
    </dgm:pt>
    <dgm:pt modelId="{36D9E868-9F1B-4C50-A970-31803CA96943}" type="pres">
      <dgm:prSet presAssocID="{B705354B-F8AB-4ED7-8C96-F8A4A5E993D4}" presName="node" presStyleLbl="node1" presStyleIdx="3" presStyleCnt="5">
        <dgm:presLayoutVars>
          <dgm:bulletEnabled val="1"/>
        </dgm:presLayoutVars>
      </dgm:prSet>
      <dgm:spPr/>
      <dgm:t>
        <a:bodyPr/>
        <a:lstStyle/>
        <a:p>
          <a:endParaRPr lang="pl-PL"/>
        </a:p>
      </dgm:t>
    </dgm:pt>
    <dgm:pt modelId="{EABA7398-ACE4-431E-863A-989831A24942}" type="pres">
      <dgm:prSet presAssocID="{B705354B-F8AB-4ED7-8C96-F8A4A5E993D4}" presName="spNode" presStyleCnt="0"/>
      <dgm:spPr/>
    </dgm:pt>
    <dgm:pt modelId="{04C52C62-F24D-4BED-AA9E-1BD4650D370B}" type="pres">
      <dgm:prSet presAssocID="{92372BE3-BA7F-4FA2-932F-D458D2AAE41B}" presName="sibTrans" presStyleLbl="sibTrans1D1" presStyleIdx="3" presStyleCnt="5"/>
      <dgm:spPr/>
      <dgm:t>
        <a:bodyPr/>
        <a:lstStyle/>
        <a:p>
          <a:endParaRPr lang="pl-PL"/>
        </a:p>
      </dgm:t>
    </dgm:pt>
    <dgm:pt modelId="{FA650AF6-F5A6-4E89-A123-791222CECCE9}" type="pres">
      <dgm:prSet presAssocID="{0ECBC90C-144E-433D-8D07-EB536C87B15E}" presName="node" presStyleLbl="node1" presStyleIdx="4" presStyleCnt="5">
        <dgm:presLayoutVars>
          <dgm:bulletEnabled val="1"/>
        </dgm:presLayoutVars>
      </dgm:prSet>
      <dgm:spPr/>
      <dgm:t>
        <a:bodyPr/>
        <a:lstStyle/>
        <a:p>
          <a:endParaRPr lang="pl-PL"/>
        </a:p>
      </dgm:t>
    </dgm:pt>
    <dgm:pt modelId="{9F21E4FC-15DF-4254-B3A3-643F6CD1F874}" type="pres">
      <dgm:prSet presAssocID="{0ECBC90C-144E-433D-8D07-EB536C87B15E}" presName="spNode" presStyleCnt="0"/>
      <dgm:spPr/>
    </dgm:pt>
    <dgm:pt modelId="{B18643F2-5007-47D7-AE58-C745BA076E7E}" type="pres">
      <dgm:prSet presAssocID="{17188CEC-4C58-4AA2-823D-B427E7CDB0C4}" presName="sibTrans" presStyleLbl="sibTrans1D1" presStyleIdx="4" presStyleCnt="5"/>
      <dgm:spPr/>
      <dgm:t>
        <a:bodyPr/>
        <a:lstStyle/>
        <a:p>
          <a:endParaRPr lang="pl-PL"/>
        </a:p>
      </dgm:t>
    </dgm:pt>
  </dgm:ptLst>
  <dgm:cxnLst>
    <dgm:cxn modelId="{E578C3C2-BFFF-40A2-8E42-8320306CAF1D}" type="presOf" srcId="{17188CEC-4C58-4AA2-823D-B427E7CDB0C4}" destId="{B18643F2-5007-47D7-AE58-C745BA076E7E}" srcOrd="0" destOrd="0" presId="urn:microsoft.com/office/officeart/2005/8/layout/cycle5"/>
    <dgm:cxn modelId="{A186561D-6B50-47AB-9DE2-100956BDE255}" srcId="{9EB6010A-409F-4319-8E3B-DD0EABEAF028}" destId="{CA69AC8A-37F0-4D90-86C2-E3D9D2AD3102}" srcOrd="2" destOrd="0" parTransId="{D8369C6E-7A8A-4701-A2F5-AF2F2083F0E0}" sibTransId="{E7D9C4AC-7FFE-42D7-A930-9EB2A5A2AB57}"/>
    <dgm:cxn modelId="{10C13144-9816-4F1A-80FB-58B173F3C40C}" type="presOf" srcId="{9EFE4A4C-66D1-411C-A0E3-9829FC1A62CA}" destId="{7F8BA2CC-5CEC-4499-B653-E4B5CBD12719}" srcOrd="0" destOrd="0" presId="urn:microsoft.com/office/officeart/2005/8/layout/cycle5"/>
    <dgm:cxn modelId="{D73F7909-CC85-4E28-9EC3-B5F2A9A389B1}" srcId="{9EB6010A-409F-4319-8E3B-DD0EABEAF028}" destId="{7A4862F8-200B-412F-B56F-C7EB32EEFFAD}" srcOrd="1" destOrd="0" parTransId="{08583084-D15E-4710-A33F-CE7EA53F08DC}" sibTransId="{12B0CF69-1C86-41FB-B517-63143DB3250D}"/>
    <dgm:cxn modelId="{D91F8A91-DD62-4B24-A10A-AF80E3103835}" srcId="{9EB6010A-409F-4319-8E3B-DD0EABEAF028}" destId="{B705354B-F8AB-4ED7-8C96-F8A4A5E993D4}" srcOrd="3" destOrd="0" parTransId="{F162C59A-EEA3-4A2E-9FD0-98BC31000369}" sibTransId="{92372BE3-BA7F-4FA2-932F-D458D2AAE41B}"/>
    <dgm:cxn modelId="{E0883D3A-8DDE-40CE-9069-A72D22111FEE}" type="presOf" srcId="{92372BE3-BA7F-4FA2-932F-D458D2AAE41B}" destId="{04C52C62-F24D-4BED-AA9E-1BD4650D370B}" srcOrd="0" destOrd="0" presId="urn:microsoft.com/office/officeart/2005/8/layout/cycle5"/>
    <dgm:cxn modelId="{7B6AACEE-B985-41FC-9E1D-59100C0B00CF}" type="presOf" srcId="{07006922-F24D-4B39-B4B9-E7B65C8673EE}" destId="{A55CAEC8-C6E1-425A-876E-AEB32FB283BD}" srcOrd="0" destOrd="0" presId="urn:microsoft.com/office/officeart/2005/8/layout/cycle5"/>
    <dgm:cxn modelId="{88AEF456-E1AF-4E5C-9603-4A14AF1EC78C}" srcId="{9EB6010A-409F-4319-8E3B-DD0EABEAF028}" destId="{07006922-F24D-4B39-B4B9-E7B65C8673EE}" srcOrd="0" destOrd="0" parTransId="{A6138F6B-45A1-4144-9C19-BB69A66DB26F}" sibTransId="{9EFE4A4C-66D1-411C-A0E3-9829FC1A62CA}"/>
    <dgm:cxn modelId="{DF369680-C5C7-452D-A7E1-AD89B3FF115E}" type="presOf" srcId="{E7D9C4AC-7FFE-42D7-A930-9EB2A5A2AB57}" destId="{CA07B6F1-599A-44F4-BFE7-4CE445938691}" srcOrd="0" destOrd="0" presId="urn:microsoft.com/office/officeart/2005/8/layout/cycle5"/>
    <dgm:cxn modelId="{84CDC60B-4933-40A3-A355-A59B4F082C70}" type="presOf" srcId="{0ECBC90C-144E-433D-8D07-EB536C87B15E}" destId="{FA650AF6-F5A6-4E89-A123-791222CECCE9}" srcOrd="0" destOrd="0" presId="urn:microsoft.com/office/officeart/2005/8/layout/cycle5"/>
    <dgm:cxn modelId="{2A85FC23-9F73-4195-B493-FE42837BF45E}" type="presOf" srcId="{B705354B-F8AB-4ED7-8C96-F8A4A5E993D4}" destId="{36D9E868-9F1B-4C50-A970-31803CA96943}" srcOrd="0" destOrd="0" presId="urn:microsoft.com/office/officeart/2005/8/layout/cycle5"/>
    <dgm:cxn modelId="{4AE4FC28-7F13-45AE-BF10-475A68C60BD4}" srcId="{9EB6010A-409F-4319-8E3B-DD0EABEAF028}" destId="{0ECBC90C-144E-433D-8D07-EB536C87B15E}" srcOrd="4" destOrd="0" parTransId="{9C3E3181-91F1-4E08-BCD4-114F77717F71}" sibTransId="{17188CEC-4C58-4AA2-823D-B427E7CDB0C4}"/>
    <dgm:cxn modelId="{A6B2DC0B-2DB0-4ADF-9DF5-04D86007F95F}" type="presOf" srcId="{CA69AC8A-37F0-4D90-86C2-E3D9D2AD3102}" destId="{F46D177E-6FAB-4E16-93C0-A6BE0C29D93C}" srcOrd="0" destOrd="0" presId="urn:microsoft.com/office/officeart/2005/8/layout/cycle5"/>
    <dgm:cxn modelId="{569ACEAD-1C13-4200-902F-5696465EBF58}" type="presOf" srcId="{7A4862F8-200B-412F-B56F-C7EB32EEFFAD}" destId="{2266AEF3-AD98-4D87-9DE2-3C2809BEC973}" srcOrd="0" destOrd="0" presId="urn:microsoft.com/office/officeart/2005/8/layout/cycle5"/>
    <dgm:cxn modelId="{C2A2C381-10F2-4D1F-824D-8930D8AF7A5D}" type="presOf" srcId="{9EB6010A-409F-4319-8E3B-DD0EABEAF028}" destId="{FB62284D-2D9F-4E9F-BD14-D937C4AE90AC}" srcOrd="0" destOrd="0" presId="urn:microsoft.com/office/officeart/2005/8/layout/cycle5"/>
    <dgm:cxn modelId="{FCABB5E4-DD09-43DE-A3B9-B38616E242B3}" type="presOf" srcId="{12B0CF69-1C86-41FB-B517-63143DB3250D}" destId="{29684866-0EB4-4D23-B445-99F4071AEC0E}" srcOrd="0" destOrd="0" presId="urn:microsoft.com/office/officeart/2005/8/layout/cycle5"/>
    <dgm:cxn modelId="{C4BB67DA-DFB9-4B6D-A5BA-A68AC11EE4CD}" type="presParOf" srcId="{FB62284D-2D9F-4E9F-BD14-D937C4AE90AC}" destId="{A55CAEC8-C6E1-425A-876E-AEB32FB283BD}" srcOrd="0" destOrd="0" presId="urn:microsoft.com/office/officeart/2005/8/layout/cycle5"/>
    <dgm:cxn modelId="{A4618074-212C-46A5-B1A0-10DCF8F50747}" type="presParOf" srcId="{FB62284D-2D9F-4E9F-BD14-D937C4AE90AC}" destId="{E1078C7A-8AD4-466A-B2C0-28E16B0E4CEA}" srcOrd="1" destOrd="0" presId="urn:microsoft.com/office/officeart/2005/8/layout/cycle5"/>
    <dgm:cxn modelId="{23B7CBB4-1B51-4EF6-9783-CB488278B290}" type="presParOf" srcId="{FB62284D-2D9F-4E9F-BD14-D937C4AE90AC}" destId="{7F8BA2CC-5CEC-4499-B653-E4B5CBD12719}" srcOrd="2" destOrd="0" presId="urn:microsoft.com/office/officeart/2005/8/layout/cycle5"/>
    <dgm:cxn modelId="{9EE55612-B02C-472D-A6EA-C063B4A6D79E}" type="presParOf" srcId="{FB62284D-2D9F-4E9F-BD14-D937C4AE90AC}" destId="{2266AEF3-AD98-4D87-9DE2-3C2809BEC973}" srcOrd="3" destOrd="0" presId="urn:microsoft.com/office/officeart/2005/8/layout/cycle5"/>
    <dgm:cxn modelId="{3BCE12D8-7212-4ED5-82E4-47CF2560404E}" type="presParOf" srcId="{FB62284D-2D9F-4E9F-BD14-D937C4AE90AC}" destId="{BF67F3A2-54A3-4452-B43D-EED785C3484C}" srcOrd="4" destOrd="0" presId="urn:microsoft.com/office/officeart/2005/8/layout/cycle5"/>
    <dgm:cxn modelId="{B419CEF1-1475-462E-9237-74E047958D1D}" type="presParOf" srcId="{FB62284D-2D9F-4E9F-BD14-D937C4AE90AC}" destId="{29684866-0EB4-4D23-B445-99F4071AEC0E}" srcOrd="5" destOrd="0" presId="urn:microsoft.com/office/officeart/2005/8/layout/cycle5"/>
    <dgm:cxn modelId="{E926F418-982F-49CF-A4B2-AD3F7F617405}" type="presParOf" srcId="{FB62284D-2D9F-4E9F-BD14-D937C4AE90AC}" destId="{F46D177E-6FAB-4E16-93C0-A6BE0C29D93C}" srcOrd="6" destOrd="0" presId="urn:microsoft.com/office/officeart/2005/8/layout/cycle5"/>
    <dgm:cxn modelId="{9C3F6554-F256-4973-AE72-1AEE0B053AEC}" type="presParOf" srcId="{FB62284D-2D9F-4E9F-BD14-D937C4AE90AC}" destId="{87A60890-B511-4360-B4FB-F066641972DB}" srcOrd="7" destOrd="0" presId="urn:microsoft.com/office/officeart/2005/8/layout/cycle5"/>
    <dgm:cxn modelId="{C2466CEA-8DCF-418A-882D-3DA2BB66B5B9}" type="presParOf" srcId="{FB62284D-2D9F-4E9F-BD14-D937C4AE90AC}" destId="{CA07B6F1-599A-44F4-BFE7-4CE445938691}" srcOrd="8" destOrd="0" presId="urn:microsoft.com/office/officeart/2005/8/layout/cycle5"/>
    <dgm:cxn modelId="{BB02A569-2EF3-4EC9-99E4-CC7D655DFBBE}" type="presParOf" srcId="{FB62284D-2D9F-4E9F-BD14-D937C4AE90AC}" destId="{36D9E868-9F1B-4C50-A970-31803CA96943}" srcOrd="9" destOrd="0" presId="urn:microsoft.com/office/officeart/2005/8/layout/cycle5"/>
    <dgm:cxn modelId="{76824937-CB2A-465C-AB2C-9E30EFA4102B}" type="presParOf" srcId="{FB62284D-2D9F-4E9F-BD14-D937C4AE90AC}" destId="{EABA7398-ACE4-431E-863A-989831A24942}" srcOrd="10" destOrd="0" presId="urn:microsoft.com/office/officeart/2005/8/layout/cycle5"/>
    <dgm:cxn modelId="{9FA36E7B-3D62-4ED8-AF6C-5D5DDF33B266}" type="presParOf" srcId="{FB62284D-2D9F-4E9F-BD14-D937C4AE90AC}" destId="{04C52C62-F24D-4BED-AA9E-1BD4650D370B}" srcOrd="11" destOrd="0" presId="urn:microsoft.com/office/officeart/2005/8/layout/cycle5"/>
    <dgm:cxn modelId="{18DF0F28-79FA-4949-9B90-8E302A4A2452}" type="presParOf" srcId="{FB62284D-2D9F-4E9F-BD14-D937C4AE90AC}" destId="{FA650AF6-F5A6-4E89-A123-791222CECCE9}" srcOrd="12" destOrd="0" presId="urn:microsoft.com/office/officeart/2005/8/layout/cycle5"/>
    <dgm:cxn modelId="{27C07212-50EE-44FC-9AC3-D4CB2825A7B8}" type="presParOf" srcId="{FB62284D-2D9F-4E9F-BD14-D937C4AE90AC}" destId="{9F21E4FC-15DF-4254-B3A3-643F6CD1F874}" srcOrd="13" destOrd="0" presId="urn:microsoft.com/office/officeart/2005/8/layout/cycle5"/>
    <dgm:cxn modelId="{4B5A5EB6-DAA0-41A0-AB4A-44A0FB87B025}" type="presParOf" srcId="{FB62284D-2D9F-4E9F-BD14-D937C4AE90AC}" destId="{B18643F2-5007-47D7-AE58-C745BA076E7E}"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B6010A-409F-4319-8E3B-DD0EABEAF02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pl-PL"/>
        </a:p>
      </dgm:t>
    </dgm:pt>
    <dgm:pt modelId="{07006922-F24D-4B39-B4B9-E7B65C8673EE}">
      <dgm:prSet phldrT="[Tekst]">
        <dgm:style>
          <a:lnRef idx="2">
            <a:schemeClr val="accent2">
              <a:shade val="15000"/>
            </a:schemeClr>
          </a:lnRef>
          <a:fillRef idx="1">
            <a:schemeClr val="accent2"/>
          </a:fillRef>
          <a:effectRef idx="0">
            <a:schemeClr val="accent2"/>
          </a:effectRef>
          <a:fontRef idx="minor">
            <a:schemeClr val="lt1"/>
          </a:fontRef>
        </dgm:style>
      </dgm:prSet>
      <dgm:spPr>
        <a:solidFill>
          <a:srgbClr val="003398"/>
        </a:solidFill>
      </dgm:spPr>
      <dgm:t>
        <a:bodyPr/>
        <a:lstStyle/>
        <a:p>
          <a:r>
            <a:rPr lang="pl-PL" dirty="0"/>
            <a:t>Czego oczekuję od wykonawcy na etapie realizacji (jakiego zasobu)?</a:t>
          </a:r>
        </a:p>
      </dgm:t>
    </dgm:pt>
    <dgm:pt modelId="{A6138F6B-45A1-4144-9C19-BB69A66DB26F}" type="parTrans" cxnId="{88AEF456-E1AF-4E5C-9603-4A14AF1EC78C}">
      <dgm:prSet/>
      <dgm:spPr/>
      <dgm:t>
        <a:bodyPr/>
        <a:lstStyle/>
        <a:p>
          <a:endParaRPr lang="pl-PL"/>
        </a:p>
      </dgm:t>
    </dgm:pt>
    <dgm:pt modelId="{9EFE4A4C-66D1-411C-A0E3-9829FC1A62CA}" type="sibTrans" cxnId="{88AEF456-E1AF-4E5C-9603-4A14AF1EC78C}">
      <dgm:prSet/>
      <dgm:spPr/>
      <dgm:t>
        <a:bodyPr/>
        <a:lstStyle/>
        <a:p>
          <a:endParaRPr lang="pl-PL"/>
        </a:p>
      </dgm:t>
    </dgm:pt>
    <dgm:pt modelId="{7A4862F8-200B-412F-B56F-C7EB32EEFFAD}">
      <dgm:prSet phldrT="[Tekst]">
        <dgm:style>
          <a:lnRef idx="2">
            <a:schemeClr val="accent2">
              <a:shade val="15000"/>
            </a:schemeClr>
          </a:lnRef>
          <a:fillRef idx="1">
            <a:schemeClr val="accent2"/>
          </a:fillRef>
          <a:effectRef idx="0">
            <a:schemeClr val="accent2"/>
          </a:effectRef>
          <a:fontRef idx="minor">
            <a:schemeClr val="lt1"/>
          </a:fontRef>
        </dgm:style>
      </dgm:prSet>
      <dgm:spPr>
        <a:solidFill>
          <a:srgbClr val="003398"/>
        </a:solidFill>
      </dgm:spPr>
      <dgm:t>
        <a:bodyPr/>
        <a:lstStyle/>
        <a:p>
          <a:r>
            <a:rPr lang="pl-PL" dirty="0"/>
            <a:t>Tworzę warunek adekwatny do potrzeb i proporcjonalny do przedmiotu zamówienia</a:t>
          </a:r>
        </a:p>
      </dgm:t>
    </dgm:pt>
    <dgm:pt modelId="{08583084-D15E-4710-A33F-CE7EA53F08DC}" type="parTrans" cxnId="{D73F7909-CC85-4E28-9EC3-B5F2A9A389B1}">
      <dgm:prSet/>
      <dgm:spPr/>
      <dgm:t>
        <a:bodyPr/>
        <a:lstStyle/>
        <a:p>
          <a:endParaRPr lang="pl-PL"/>
        </a:p>
      </dgm:t>
    </dgm:pt>
    <dgm:pt modelId="{12B0CF69-1C86-41FB-B517-63143DB3250D}" type="sibTrans" cxnId="{D73F7909-CC85-4E28-9EC3-B5F2A9A389B1}">
      <dgm:prSet/>
      <dgm:spPr/>
      <dgm:t>
        <a:bodyPr/>
        <a:lstStyle/>
        <a:p>
          <a:endParaRPr lang="pl-PL"/>
        </a:p>
      </dgm:t>
    </dgm:pt>
    <dgm:pt modelId="{CA69AC8A-37F0-4D90-86C2-E3D9D2AD3102}">
      <dgm:prSet phldrT="[Tekst]"/>
      <dgm:spPr>
        <a:solidFill>
          <a:srgbClr val="A6D4FF"/>
        </a:solidFill>
      </dgm:spPr>
      <dgm:t>
        <a:bodyPr/>
        <a:lstStyle/>
        <a:p>
          <a:r>
            <a:rPr lang="pl-PL" dirty="0"/>
            <a:t>Wykonuję test proporcjonalności</a:t>
          </a:r>
        </a:p>
      </dgm:t>
    </dgm:pt>
    <dgm:pt modelId="{D8369C6E-7A8A-4701-A2F5-AF2F2083F0E0}" type="parTrans" cxnId="{A186561D-6B50-47AB-9DE2-100956BDE255}">
      <dgm:prSet/>
      <dgm:spPr/>
      <dgm:t>
        <a:bodyPr/>
        <a:lstStyle/>
        <a:p>
          <a:endParaRPr lang="pl-PL"/>
        </a:p>
      </dgm:t>
    </dgm:pt>
    <dgm:pt modelId="{E7D9C4AC-7FFE-42D7-A930-9EB2A5A2AB57}" type="sibTrans" cxnId="{A186561D-6B50-47AB-9DE2-100956BDE255}">
      <dgm:prSet/>
      <dgm:spPr/>
      <dgm:t>
        <a:bodyPr/>
        <a:lstStyle/>
        <a:p>
          <a:endParaRPr lang="pl-PL"/>
        </a:p>
      </dgm:t>
    </dgm:pt>
    <dgm:pt modelId="{B705354B-F8AB-4ED7-8C96-F8A4A5E993D4}">
      <dgm:prSet phldrT="[Tekst]"/>
      <dgm:spPr/>
      <dgm:t>
        <a:bodyPr/>
        <a:lstStyle/>
        <a:p>
          <a:r>
            <a:rPr lang="pl-PL" dirty="0"/>
            <a:t>Weryfikuję spełnianie warunków udziału w postępowaniu</a:t>
          </a:r>
        </a:p>
      </dgm:t>
    </dgm:pt>
    <dgm:pt modelId="{F162C59A-EEA3-4A2E-9FD0-98BC31000369}" type="parTrans" cxnId="{D91F8A91-DD62-4B24-A10A-AF80E3103835}">
      <dgm:prSet/>
      <dgm:spPr/>
      <dgm:t>
        <a:bodyPr/>
        <a:lstStyle/>
        <a:p>
          <a:endParaRPr lang="pl-PL"/>
        </a:p>
      </dgm:t>
    </dgm:pt>
    <dgm:pt modelId="{92372BE3-BA7F-4FA2-932F-D458D2AAE41B}" type="sibTrans" cxnId="{D91F8A91-DD62-4B24-A10A-AF80E3103835}">
      <dgm:prSet/>
      <dgm:spPr/>
      <dgm:t>
        <a:bodyPr/>
        <a:lstStyle/>
        <a:p>
          <a:endParaRPr lang="pl-PL"/>
        </a:p>
      </dgm:t>
    </dgm:pt>
    <dgm:pt modelId="{0ECBC90C-144E-433D-8D07-EB536C87B15E}">
      <dgm:prSet phldrT="[Tekst]"/>
      <dgm:spPr/>
      <dgm:t>
        <a:bodyPr/>
        <a:lstStyle/>
        <a:p>
          <a:r>
            <a:rPr lang="pl-PL" dirty="0"/>
            <a:t>Pilnuję aby na etapie realizacji umowy wykonawca wykorzystał zasób</a:t>
          </a:r>
        </a:p>
      </dgm:t>
    </dgm:pt>
    <dgm:pt modelId="{9C3E3181-91F1-4E08-BCD4-114F77717F71}" type="parTrans" cxnId="{4AE4FC28-7F13-45AE-BF10-475A68C60BD4}">
      <dgm:prSet/>
      <dgm:spPr/>
      <dgm:t>
        <a:bodyPr/>
        <a:lstStyle/>
        <a:p>
          <a:endParaRPr lang="pl-PL"/>
        </a:p>
      </dgm:t>
    </dgm:pt>
    <dgm:pt modelId="{17188CEC-4C58-4AA2-823D-B427E7CDB0C4}" type="sibTrans" cxnId="{4AE4FC28-7F13-45AE-BF10-475A68C60BD4}">
      <dgm:prSet/>
      <dgm:spPr/>
      <dgm:t>
        <a:bodyPr/>
        <a:lstStyle/>
        <a:p>
          <a:endParaRPr lang="pl-PL"/>
        </a:p>
      </dgm:t>
    </dgm:pt>
    <dgm:pt modelId="{FB62284D-2D9F-4E9F-BD14-D937C4AE90AC}" type="pres">
      <dgm:prSet presAssocID="{9EB6010A-409F-4319-8E3B-DD0EABEAF028}" presName="cycle" presStyleCnt="0">
        <dgm:presLayoutVars>
          <dgm:dir/>
          <dgm:resizeHandles val="exact"/>
        </dgm:presLayoutVars>
      </dgm:prSet>
      <dgm:spPr/>
      <dgm:t>
        <a:bodyPr/>
        <a:lstStyle/>
        <a:p>
          <a:endParaRPr lang="pl-PL"/>
        </a:p>
      </dgm:t>
    </dgm:pt>
    <dgm:pt modelId="{A55CAEC8-C6E1-425A-876E-AEB32FB283BD}" type="pres">
      <dgm:prSet presAssocID="{07006922-F24D-4B39-B4B9-E7B65C8673EE}" presName="node" presStyleLbl="node1" presStyleIdx="0" presStyleCnt="5">
        <dgm:presLayoutVars>
          <dgm:bulletEnabled val="1"/>
        </dgm:presLayoutVars>
      </dgm:prSet>
      <dgm:spPr/>
      <dgm:t>
        <a:bodyPr/>
        <a:lstStyle/>
        <a:p>
          <a:endParaRPr lang="pl-PL"/>
        </a:p>
      </dgm:t>
    </dgm:pt>
    <dgm:pt modelId="{E1078C7A-8AD4-466A-B2C0-28E16B0E4CEA}" type="pres">
      <dgm:prSet presAssocID="{07006922-F24D-4B39-B4B9-E7B65C8673EE}" presName="spNode" presStyleCnt="0"/>
      <dgm:spPr/>
    </dgm:pt>
    <dgm:pt modelId="{7F8BA2CC-5CEC-4499-B653-E4B5CBD12719}" type="pres">
      <dgm:prSet presAssocID="{9EFE4A4C-66D1-411C-A0E3-9829FC1A62CA}" presName="sibTrans" presStyleLbl="sibTrans1D1" presStyleIdx="0" presStyleCnt="5"/>
      <dgm:spPr/>
      <dgm:t>
        <a:bodyPr/>
        <a:lstStyle/>
        <a:p>
          <a:endParaRPr lang="pl-PL"/>
        </a:p>
      </dgm:t>
    </dgm:pt>
    <dgm:pt modelId="{2266AEF3-AD98-4D87-9DE2-3C2809BEC973}" type="pres">
      <dgm:prSet presAssocID="{7A4862F8-200B-412F-B56F-C7EB32EEFFAD}" presName="node" presStyleLbl="node1" presStyleIdx="1" presStyleCnt="5">
        <dgm:presLayoutVars>
          <dgm:bulletEnabled val="1"/>
        </dgm:presLayoutVars>
      </dgm:prSet>
      <dgm:spPr/>
      <dgm:t>
        <a:bodyPr/>
        <a:lstStyle/>
        <a:p>
          <a:endParaRPr lang="pl-PL"/>
        </a:p>
      </dgm:t>
    </dgm:pt>
    <dgm:pt modelId="{BF67F3A2-54A3-4452-B43D-EED785C3484C}" type="pres">
      <dgm:prSet presAssocID="{7A4862F8-200B-412F-B56F-C7EB32EEFFAD}" presName="spNode" presStyleCnt="0"/>
      <dgm:spPr/>
    </dgm:pt>
    <dgm:pt modelId="{29684866-0EB4-4D23-B445-99F4071AEC0E}" type="pres">
      <dgm:prSet presAssocID="{12B0CF69-1C86-41FB-B517-63143DB3250D}" presName="sibTrans" presStyleLbl="sibTrans1D1" presStyleIdx="1" presStyleCnt="5"/>
      <dgm:spPr/>
      <dgm:t>
        <a:bodyPr/>
        <a:lstStyle/>
        <a:p>
          <a:endParaRPr lang="pl-PL"/>
        </a:p>
      </dgm:t>
    </dgm:pt>
    <dgm:pt modelId="{F46D177E-6FAB-4E16-93C0-A6BE0C29D93C}" type="pres">
      <dgm:prSet presAssocID="{CA69AC8A-37F0-4D90-86C2-E3D9D2AD3102}" presName="node" presStyleLbl="node1" presStyleIdx="2" presStyleCnt="5">
        <dgm:presLayoutVars>
          <dgm:bulletEnabled val="1"/>
        </dgm:presLayoutVars>
      </dgm:prSet>
      <dgm:spPr/>
      <dgm:t>
        <a:bodyPr/>
        <a:lstStyle/>
        <a:p>
          <a:endParaRPr lang="pl-PL"/>
        </a:p>
      </dgm:t>
    </dgm:pt>
    <dgm:pt modelId="{87A60890-B511-4360-B4FB-F066641972DB}" type="pres">
      <dgm:prSet presAssocID="{CA69AC8A-37F0-4D90-86C2-E3D9D2AD3102}" presName="spNode" presStyleCnt="0"/>
      <dgm:spPr/>
    </dgm:pt>
    <dgm:pt modelId="{CA07B6F1-599A-44F4-BFE7-4CE445938691}" type="pres">
      <dgm:prSet presAssocID="{E7D9C4AC-7FFE-42D7-A930-9EB2A5A2AB57}" presName="sibTrans" presStyleLbl="sibTrans1D1" presStyleIdx="2" presStyleCnt="5"/>
      <dgm:spPr/>
      <dgm:t>
        <a:bodyPr/>
        <a:lstStyle/>
        <a:p>
          <a:endParaRPr lang="pl-PL"/>
        </a:p>
      </dgm:t>
    </dgm:pt>
    <dgm:pt modelId="{36D9E868-9F1B-4C50-A970-31803CA96943}" type="pres">
      <dgm:prSet presAssocID="{B705354B-F8AB-4ED7-8C96-F8A4A5E993D4}" presName="node" presStyleLbl="node1" presStyleIdx="3" presStyleCnt="5">
        <dgm:presLayoutVars>
          <dgm:bulletEnabled val="1"/>
        </dgm:presLayoutVars>
      </dgm:prSet>
      <dgm:spPr/>
      <dgm:t>
        <a:bodyPr/>
        <a:lstStyle/>
        <a:p>
          <a:endParaRPr lang="pl-PL"/>
        </a:p>
      </dgm:t>
    </dgm:pt>
    <dgm:pt modelId="{EABA7398-ACE4-431E-863A-989831A24942}" type="pres">
      <dgm:prSet presAssocID="{B705354B-F8AB-4ED7-8C96-F8A4A5E993D4}" presName="spNode" presStyleCnt="0"/>
      <dgm:spPr/>
    </dgm:pt>
    <dgm:pt modelId="{04C52C62-F24D-4BED-AA9E-1BD4650D370B}" type="pres">
      <dgm:prSet presAssocID="{92372BE3-BA7F-4FA2-932F-D458D2AAE41B}" presName="sibTrans" presStyleLbl="sibTrans1D1" presStyleIdx="3" presStyleCnt="5"/>
      <dgm:spPr/>
      <dgm:t>
        <a:bodyPr/>
        <a:lstStyle/>
        <a:p>
          <a:endParaRPr lang="pl-PL"/>
        </a:p>
      </dgm:t>
    </dgm:pt>
    <dgm:pt modelId="{FA650AF6-F5A6-4E89-A123-791222CECCE9}" type="pres">
      <dgm:prSet presAssocID="{0ECBC90C-144E-433D-8D07-EB536C87B15E}" presName="node" presStyleLbl="node1" presStyleIdx="4" presStyleCnt="5">
        <dgm:presLayoutVars>
          <dgm:bulletEnabled val="1"/>
        </dgm:presLayoutVars>
      </dgm:prSet>
      <dgm:spPr/>
      <dgm:t>
        <a:bodyPr/>
        <a:lstStyle/>
        <a:p>
          <a:endParaRPr lang="pl-PL"/>
        </a:p>
      </dgm:t>
    </dgm:pt>
    <dgm:pt modelId="{9F21E4FC-15DF-4254-B3A3-643F6CD1F874}" type="pres">
      <dgm:prSet presAssocID="{0ECBC90C-144E-433D-8D07-EB536C87B15E}" presName="spNode" presStyleCnt="0"/>
      <dgm:spPr/>
    </dgm:pt>
    <dgm:pt modelId="{B18643F2-5007-47D7-AE58-C745BA076E7E}" type="pres">
      <dgm:prSet presAssocID="{17188CEC-4C58-4AA2-823D-B427E7CDB0C4}" presName="sibTrans" presStyleLbl="sibTrans1D1" presStyleIdx="4" presStyleCnt="5"/>
      <dgm:spPr/>
      <dgm:t>
        <a:bodyPr/>
        <a:lstStyle/>
        <a:p>
          <a:endParaRPr lang="pl-PL"/>
        </a:p>
      </dgm:t>
    </dgm:pt>
  </dgm:ptLst>
  <dgm:cxnLst>
    <dgm:cxn modelId="{E578C3C2-BFFF-40A2-8E42-8320306CAF1D}" type="presOf" srcId="{17188CEC-4C58-4AA2-823D-B427E7CDB0C4}" destId="{B18643F2-5007-47D7-AE58-C745BA076E7E}" srcOrd="0" destOrd="0" presId="urn:microsoft.com/office/officeart/2005/8/layout/cycle5"/>
    <dgm:cxn modelId="{A186561D-6B50-47AB-9DE2-100956BDE255}" srcId="{9EB6010A-409F-4319-8E3B-DD0EABEAF028}" destId="{CA69AC8A-37F0-4D90-86C2-E3D9D2AD3102}" srcOrd="2" destOrd="0" parTransId="{D8369C6E-7A8A-4701-A2F5-AF2F2083F0E0}" sibTransId="{E7D9C4AC-7FFE-42D7-A930-9EB2A5A2AB57}"/>
    <dgm:cxn modelId="{10C13144-9816-4F1A-80FB-58B173F3C40C}" type="presOf" srcId="{9EFE4A4C-66D1-411C-A0E3-9829FC1A62CA}" destId="{7F8BA2CC-5CEC-4499-B653-E4B5CBD12719}" srcOrd="0" destOrd="0" presId="urn:microsoft.com/office/officeart/2005/8/layout/cycle5"/>
    <dgm:cxn modelId="{D73F7909-CC85-4E28-9EC3-B5F2A9A389B1}" srcId="{9EB6010A-409F-4319-8E3B-DD0EABEAF028}" destId="{7A4862F8-200B-412F-B56F-C7EB32EEFFAD}" srcOrd="1" destOrd="0" parTransId="{08583084-D15E-4710-A33F-CE7EA53F08DC}" sibTransId="{12B0CF69-1C86-41FB-B517-63143DB3250D}"/>
    <dgm:cxn modelId="{D91F8A91-DD62-4B24-A10A-AF80E3103835}" srcId="{9EB6010A-409F-4319-8E3B-DD0EABEAF028}" destId="{B705354B-F8AB-4ED7-8C96-F8A4A5E993D4}" srcOrd="3" destOrd="0" parTransId="{F162C59A-EEA3-4A2E-9FD0-98BC31000369}" sibTransId="{92372BE3-BA7F-4FA2-932F-D458D2AAE41B}"/>
    <dgm:cxn modelId="{E0883D3A-8DDE-40CE-9069-A72D22111FEE}" type="presOf" srcId="{92372BE3-BA7F-4FA2-932F-D458D2AAE41B}" destId="{04C52C62-F24D-4BED-AA9E-1BD4650D370B}" srcOrd="0" destOrd="0" presId="urn:microsoft.com/office/officeart/2005/8/layout/cycle5"/>
    <dgm:cxn modelId="{7B6AACEE-B985-41FC-9E1D-59100C0B00CF}" type="presOf" srcId="{07006922-F24D-4B39-B4B9-E7B65C8673EE}" destId="{A55CAEC8-C6E1-425A-876E-AEB32FB283BD}" srcOrd="0" destOrd="0" presId="urn:microsoft.com/office/officeart/2005/8/layout/cycle5"/>
    <dgm:cxn modelId="{88AEF456-E1AF-4E5C-9603-4A14AF1EC78C}" srcId="{9EB6010A-409F-4319-8E3B-DD0EABEAF028}" destId="{07006922-F24D-4B39-B4B9-E7B65C8673EE}" srcOrd="0" destOrd="0" parTransId="{A6138F6B-45A1-4144-9C19-BB69A66DB26F}" sibTransId="{9EFE4A4C-66D1-411C-A0E3-9829FC1A62CA}"/>
    <dgm:cxn modelId="{DF369680-C5C7-452D-A7E1-AD89B3FF115E}" type="presOf" srcId="{E7D9C4AC-7FFE-42D7-A930-9EB2A5A2AB57}" destId="{CA07B6F1-599A-44F4-BFE7-4CE445938691}" srcOrd="0" destOrd="0" presId="urn:microsoft.com/office/officeart/2005/8/layout/cycle5"/>
    <dgm:cxn modelId="{84CDC60B-4933-40A3-A355-A59B4F082C70}" type="presOf" srcId="{0ECBC90C-144E-433D-8D07-EB536C87B15E}" destId="{FA650AF6-F5A6-4E89-A123-791222CECCE9}" srcOrd="0" destOrd="0" presId="urn:microsoft.com/office/officeart/2005/8/layout/cycle5"/>
    <dgm:cxn modelId="{2A85FC23-9F73-4195-B493-FE42837BF45E}" type="presOf" srcId="{B705354B-F8AB-4ED7-8C96-F8A4A5E993D4}" destId="{36D9E868-9F1B-4C50-A970-31803CA96943}" srcOrd="0" destOrd="0" presId="urn:microsoft.com/office/officeart/2005/8/layout/cycle5"/>
    <dgm:cxn modelId="{4AE4FC28-7F13-45AE-BF10-475A68C60BD4}" srcId="{9EB6010A-409F-4319-8E3B-DD0EABEAF028}" destId="{0ECBC90C-144E-433D-8D07-EB536C87B15E}" srcOrd="4" destOrd="0" parTransId="{9C3E3181-91F1-4E08-BCD4-114F77717F71}" sibTransId="{17188CEC-4C58-4AA2-823D-B427E7CDB0C4}"/>
    <dgm:cxn modelId="{A6B2DC0B-2DB0-4ADF-9DF5-04D86007F95F}" type="presOf" srcId="{CA69AC8A-37F0-4D90-86C2-E3D9D2AD3102}" destId="{F46D177E-6FAB-4E16-93C0-A6BE0C29D93C}" srcOrd="0" destOrd="0" presId="urn:microsoft.com/office/officeart/2005/8/layout/cycle5"/>
    <dgm:cxn modelId="{569ACEAD-1C13-4200-902F-5696465EBF58}" type="presOf" srcId="{7A4862F8-200B-412F-B56F-C7EB32EEFFAD}" destId="{2266AEF3-AD98-4D87-9DE2-3C2809BEC973}" srcOrd="0" destOrd="0" presId="urn:microsoft.com/office/officeart/2005/8/layout/cycle5"/>
    <dgm:cxn modelId="{C2A2C381-10F2-4D1F-824D-8930D8AF7A5D}" type="presOf" srcId="{9EB6010A-409F-4319-8E3B-DD0EABEAF028}" destId="{FB62284D-2D9F-4E9F-BD14-D937C4AE90AC}" srcOrd="0" destOrd="0" presId="urn:microsoft.com/office/officeart/2005/8/layout/cycle5"/>
    <dgm:cxn modelId="{FCABB5E4-DD09-43DE-A3B9-B38616E242B3}" type="presOf" srcId="{12B0CF69-1C86-41FB-B517-63143DB3250D}" destId="{29684866-0EB4-4D23-B445-99F4071AEC0E}" srcOrd="0" destOrd="0" presId="urn:microsoft.com/office/officeart/2005/8/layout/cycle5"/>
    <dgm:cxn modelId="{C4BB67DA-DFB9-4B6D-A5BA-A68AC11EE4CD}" type="presParOf" srcId="{FB62284D-2D9F-4E9F-BD14-D937C4AE90AC}" destId="{A55CAEC8-C6E1-425A-876E-AEB32FB283BD}" srcOrd="0" destOrd="0" presId="urn:microsoft.com/office/officeart/2005/8/layout/cycle5"/>
    <dgm:cxn modelId="{A4618074-212C-46A5-B1A0-10DCF8F50747}" type="presParOf" srcId="{FB62284D-2D9F-4E9F-BD14-D937C4AE90AC}" destId="{E1078C7A-8AD4-466A-B2C0-28E16B0E4CEA}" srcOrd="1" destOrd="0" presId="urn:microsoft.com/office/officeart/2005/8/layout/cycle5"/>
    <dgm:cxn modelId="{23B7CBB4-1B51-4EF6-9783-CB488278B290}" type="presParOf" srcId="{FB62284D-2D9F-4E9F-BD14-D937C4AE90AC}" destId="{7F8BA2CC-5CEC-4499-B653-E4B5CBD12719}" srcOrd="2" destOrd="0" presId="urn:microsoft.com/office/officeart/2005/8/layout/cycle5"/>
    <dgm:cxn modelId="{9EE55612-B02C-472D-A6EA-C063B4A6D79E}" type="presParOf" srcId="{FB62284D-2D9F-4E9F-BD14-D937C4AE90AC}" destId="{2266AEF3-AD98-4D87-9DE2-3C2809BEC973}" srcOrd="3" destOrd="0" presId="urn:microsoft.com/office/officeart/2005/8/layout/cycle5"/>
    <dgm:cxn modelId="{3BCE12D8-7212-4ED5-82E4-47CF2560404E}" type="presParOf" srcId="{FB62284D-2D9F-4E9F-BD14-D937C4AE90AC}" destId="{BF67F3A2-54A3-4452-B43D-EED785C3484C}" srcOrd="4" destOrd="0" presId="urn:microsoft.com/office/officeart/2005/8/layout/cycle5"/>
    <dgm:cxn modelId="{B419CEF1-1475-462E-9237-74E047958D1D}" type="presParOf" srcId="{FB62284D-2D9F-4E9F-BD14-D937C4AE90AC}" destId="{29684866-0EB4-4D23-B445-99F4071AEC0E}" srcOrd="5" destOrd="0" presId="urn:microsoft.com/office/officeart/2005/8/layout/cycle5"/>
    <dgm:cxn modelId="{E926F418-982F-49CF-A4B2-AD3F7F617405}" type="presParOf" srcId="{FB62284D-2D9F-4E9F-BD14-D937C4AE90AC}" destId="{F46D177E-6FAB-4E16-93C0-A6BE0C29D93C}" srcOrd="6" destOrd="0" presId="urn:microsoft.com/office/officeart/2005/8/layout/cycle5"/>
    <dgm:cxn modelId="{9C3F6554-F256-4973-AE72-1AEE0B053AEC}" type="presParOf" srcId="{FB62284D-2D9F-4E9F-BD14-D937C4AE90AC}" destId="{87A60890-B511-4360-B4FB-F066641972DB}" srcOrd="7" destOrd="0" presId="urn:microsoft.com/office/officeart/2005/8/layout/cycle5"/>
    <dgm:cxn modelId="{C2466CEA-8DCF-418A-882D-3DA2BB66B5B9}" type="presParOf" srcId="{FB62284D-2D9F-4E9F-BD14-D937C4AE90AC}" destId="{CA07B6F1-599A-44F4-BFE7-4CE445938691}" srcOrd="8" destOrd="0" presId="urn:microsoft.com/office/officeart/2005/8/layout/cycle5"/>
    <dgm:cxn modelId="{BB02A569-2EF3-4EC9-99E4-CC7D655DFBBE}" type="presParOf" srcId="{FB62284D-2D9F-4E9F-BD14-D937C4AE90AC}" destId="{36D9E868-9F1B-4C50-A970-31803CA96943}" srcOrd="9" destOrd="0" presId="urn:microsoft.com/office/officeart/2005/8/layout/cycle5"/>
    <dgm:cxn modelId="{76824937-CB2A-465C-AB2C-9E30EFA4102B}" type="presParOf" srcId="{FB62284D-2D9F-4E9F-BD14-D937C4AE90AC}" destId="{EABA7398-ACE4-431E-863A-989831A24942}" srcOrd="10" destOrd="0" presId="urn:microsoft.com/office/officeart/2005/8/layout/cycle5"/>
    <dgm:cxn modelId="{9FA36E7B-3D62-4ED8-AF6C-5D5DDF33B266}" type="presParOf" srcId="{FB62284D-2D9F-4E9F-BD14-D937C4AE90AC}" destId="{04C52C62-F24D-4BED-AA9E-1BD4650D370B}" srcOrd="11" destOrd="0" presId="urn:microsoft.com/office/officeart/2005/8/layout/cycle5"/>
    <dgm:cxn modelId="{18DF0F28-79FA-4949-9B90-8E302A4A2452}" type="presParOf" srcId="{FB62284D-2D9F-4E9F-BD14-D937C4AE90AC}" destId="{FA650AF6-F5A6-4E89-A123-791222CECCE9}" srcOrd="12" destOrd="0" presId="urn:microsoft.com/office/officeart/2005/8/layout/cycle5"/>
    <dgm:cxn modelId="{27C07212-50EE-44FC-9AC3-D4CB2825A7B8}" type="presParOf" srcId="{FB62284D-2D9F-4E9F-BD14-D937C4AE90AC}" destId="{9F21E4FC-15DF-4254-B3A3-643F6CD1F874}" srcOrd="13" destOrd="0" presId="urn:microsoft.com/office/officeart/2005/8/layout/cycle5"/>
    <dgm:cxn modelId="{4B5A5EB6-DAA0-41A0-AB4A-44A0FB87B025}" type="presParOf" srcId="{FB62284D-2D9F-4E9F-BD14-D937C4AE90AC}" destId="{B18643F2-5007-47D7-AE58-C745BA076E7E}"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4E6AFD-536F-42EA-BE3F-4772A22C409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pl-PL"/>
        </a:p>
      </dgm:t>
    </dgm:pt>
    <dgm:pt modelId="{F43C2026-E6EB-4B0E-A284-A7C2FE54B4FE}">
      <dgm:prSet phldrT="[Tekst]"/>
      <dgm:spPr/>
      <dgm:t>
        <a:bodyPr/>
        <a:lstStyle/>
        <a:p>
          <a:r>
            <a:rPr lang="pl-PL"/>
            <a:t>SWZ</a:t>
          </a:r>
        </a:p>
      </dgm:t>
    </dgm:pt>
    <dgm:pt modelId="{418C9A18-FF16-4511-840C-B8ED26A4CC6A}" type="parTrans" cxnId="{B24436F0-815E-4C30-9502-52D51F8BE3D0}">
      <dgm:prSet/>
      <dgm:spPr/>
      <dgm:t>
        <a:bodyPr/>
        <a:lstStyle/>
        <a:p>
          <a:endParaRPr lang="pl-PL"/>
        </a:p>
      </dgm:t>
    </dgm:pt>
    <dgm:pt modelId="{B64E1789-ECC1-4B5B-9106-1D66A9130700}" type="sibTrans" cxnId="{B24436F0-815E-4C30-9502-52D51F8BE3D0}">
      <dgm:prSet/>
      <dgm:spPr/>
      <dgm:t>
        <a:bodyPr/>
        <a:lstStyle/>
        <a:p>
          <a:endParaRPr lang="pl-PL"/>
        </a:p>
      </dgm:t>
    </dgm:pt>
    <dgm:pt modelId="{4287CB1F-658F-4606-87BC-5B06E68BCA5D}">
      <dgm:prSet phldrT="[Tekst]"/>
      <dgm:spPr/>
      <dgm:t>
        <a:bodyPr/>
        <a:lstStyle/>
        <a:p>
          <a:r>
            <a:rPr lang="pl-PL"/>
            <a:t>Zamawiający wskazuje obowiązek złożenia JEDZ przez wszystkich wykonawców wraz z ofertą.</a:t>
          </a:r>
        </a:p>
      </dgm:t>
    </dgm:pt>
    <dgm:pt modelId="{7664BFBA-57AA-4016-9C6A-78C60F811733}" type="parTrans" cxnId="{F05F7CE6-CF82-4EA0-86DC-BDE0037074F0}">
      <dgm:prSet/>
      <dgm:spPr/>
      <dgm:t>
        <a:bodyPr/>
        <a:lstStyle/>
        <a:p>
          <a:endParaRPr lang="pl-PL"/>
        </a:p>
      </dgm:t>
    </dgm:pt>
    <dgm:pt modelId="{A2EA8F7E-722E-43BC-B8E9-CE3390EE47AD}" type="sibTrans" cxnId="{F05F7CE6-CF82-4EA0-86DC-BDE0037074F0}">
      <dgm:prSet/>
      <dgm:spPr/>
      <dgm:t>
        <a:bodyPr/>
        <a:lstStyle/>
        <a:p>
          <a:endParaRPr lang="pl-PL"/>
        </a:p>
      </dgm:t>
    </dgm:pt>
    <dgm:pt modelId="{F941CD9F-F72E-4E01-A4FF-8385B426825E}">
      <dgm:prSet phldrT="[Tekst]"/>
      <dgm:spPr/>
      <dgm:t>
        <a:bodyPr/>
        <a:lstStyle/>
        <a:p>
          <a:r>
            <a:rPr lang="pl-PL"/>
            <a:t>Termin składania ofert</a:t>
          </a:r>
        </a:p>
      </dgm:t>
    </dgm:pt>
    <dgm:pt modelId="{9AA5B376-4980-4C62-B1AF-4809198E85D2}" type="parTrans" cxnId="{DEBE9B0F-07C6-4967-A0AD-5BBD5461F557}">
      <dgm:prSet/>
      <dgm:spPr/>
      <dgm:t>
        <a:bodyPr/>
        <a:lstStyle/>
        <a:p>
          <a:endParaRPr lang="pl-PL"/>
        </a:p>
      </dgm:t>
    </dgm:pt>
    <dgm:pt modelId="{9D0A084A-3B30-40A5-9119-574C99F3AF41}" type="sibTrans" cxnId="{DEBE9B0F-07C6-4967-A0AD-5BBD5461F557}">
      <dgm:prSet/>
      <dgm:spPr/>
      <dgm:t>
        <a:bodyPr/>
        <a:lstStyle/>
        <a:p>
          <a:endParaRPr lang="pl-PL"/>
        </a:p>
      </dgm:t>
    </dgm:pt>
    <dgm:pt modelId="{49256A98-C392-4DCC-BB30-96A2989BE26A}">
      <dgm:prSet phldrT="[Tekst]"/>
      <dgm:spPr/>
      <dgm:t>
        <a:bodyPr/>
        <a:lstStyle/>
        <a:p>
          <a:r>
            <a:rPr lang="pl-PL"/>
            <a:t>Wszyscy wykonawcy składają wraz z ofertami JEDZ.</a:t>
          </a:r>
        </a:p>
      </dgm:t>
    </dgm:pt>
    <dgm:pt modelId="{8640114F-F107-4B96-A7A1-3AF6EC04E8B6}" type="parTrans" cxnId="{D5FF4908-C3CC-4806-B29F-9AFEBB475D43}">
      <dgm:prSet/>
      <dgm:spPr/>
      <dgm:t>
        <a:bodyPr/>
        <a:lstStyle/>
        <a:p>
          <a:endParaRPr lang="pl-PL"/>
        </a:p>
      </dgm:t>
    </dgm:pt>
    <dgm:pt modelId="{1CA4F111-38F8-4D8E-8800-32DDF58FDB66}" type="sibTrans" cxnId="{D5FF4908-C3CC-4806-B29F-9AFEBB475D43}">
      <dgm:prSet/>
      <dgm:spPr/>
      <dgm:t>
        <a:bodyPr/>
        <a:lstStyle/>
        <a:p>
          <a:endParaRPr lang="pl-PL"/>
        </a:p>
      </dgm:t>
    </dgm:pt>
    <dgm:pt modelId="{657E60D4-27A3-430F-9AAD-E8F2D6C97261}">
      <dgm:prSet phldrT="[Tekst]"/>
      <dgm:spPr/>
      <dgm:t>
        <a:bodyPr/>
        <a:lstStyle/>
        <a:p>
          <a:r>
            <a:rPr lang="pl-PL"/>
            <a:t>Zakończenie oceny ofert</a:t>
          </a:r>
        </a:p>
      </dgm:t>
    </dgm:pt>
    <dgm:pt modelId="{8D4F9E6A-29B3-46F5-82AB-B8393FF7EDA8}" type="parTrans" cxnId="{EC052816-286B-4440-B7EE-69D4EE776F6B}">
      <dgm:prSet/>
      <dgm:spPr/>
      <dgm:t>
        <a:bodyPr/>
        <a:lstStyle/>
        <a:p>
          <a:endParaRPr lang="pl-PL"/>
        </a:p>
      </dgm:t>
    </dgm:pt>
    <dgm:pt modelId="{5F565CED-2E57-4E4A-ABC1-E9275232C5EE}" type="sibTrans" cxnId="{EC052816-286B-4440-B7EE-69D4EE776F6B}">
      <dgm:prSet/>
      <dgm:spPr/>
      <dgm:t>
        <a:bodyPr/>
        <a:lstStyle/>
        <a:p>
          <a:endParaRPr lang="pl-PL"/>
        </a:p>
      </dgm:t>
    </dgm:pt>
    <dgm:pt modelId="{7BD0D518-ED9D-40F0-80A1-EEEAB19CBFE7}">
      <dgm:prSet phldrT="[Tekst]"/>
      <dgm:spPr/>
      <dgm:t>
        <a:bodyPr/>
        <a:lstStyle/>
        <a:p>
          <a:r>
            <a:rPr lang="pl-PL"/>
            <a:t>Zamawiający wzywa w trybue art 126 wykonawcę, którego oferta została najwyżej oceniona do złożenia podmiotowych środków dowodowych.</a:t>
          </a:r>
        </a:p>
      </dgm:t>
    </dgm:pt>
    <dgm:pt modelId="{BA5D9129-94EA-47A8-B882-4126DF27FAFD}" type="parTrans" cxnId="{1C5FD684-022B-4411-8E8A-A633DB01EFE2}">
      <dgm:prSet/>
      <dgm:spPr/>
      <dgm:t>
        <a:bodyPr/>
        <a:lstStyle/>
        <a:p>
          <a:endParaRPr lang="pl-PL"/>
        </a:p>
      </dgm:t>
    </dgm:pt>
    <dgm:pt modelId="{288354DA-9D16-4BF4-8971-15D3C62B592C}" type="sibTrans" cxnId="{1C5FD684-022B-4411-8E8A-A633DB01EFE2}">
      <dgm:prSet/>
      <dgm:spPr/>
      <dgm:t>
        <a:bodyPr/>
        <a:lstStyle/>
        <a:p>
          <a:endParaRPr lang="pl-PL"/>
        </a:p>
      </dgm:t>
    </dgm:pt>
    <dgm:pt modelId="{31173382-52F9-4ADC-B807-5918041AB5C6}">
      <dgm:prSet/>
      <dgm:spPr/>
      <dgm:t>
        <a:bodyPr/>
        <a:lstStyle/>
        <a:p>
          <a:r>
            <a:rPr lang="pl-PL"/>
            <a:t>Ocena i badanie</a:t>
          </a:r>
        </a:p>
      </dgm:t>
    </dgm:pt>
    <dgm:pt modelId="{60957BA2-A591-4F89-BB2F-E9CEE7D37CB3}" type="parTrans" cxnId="{74F444E6-C06D-4618-8A25-4535F2937753}">
      <dgm:prSet/>
      <dgm:spPr/>
      <dgm:t>
        <a:bodyPr/>
        <a:lstStyle/>
        <a:p>
          <a:endParaRPr lang="pl-PL"/>
        </a:p>
      </dgm:t>
    </dgm:pt>
    <dgm:pt modelId="{71607540-801C-4702-9A19-A5A2FEABF7D8}" type="sibTrans" cxnId="{74F444E6-C06D-4618-8A25-4535F2937753}">
      <dgm:prSet/>
      <dgm:spPr/>
      <dgm:t>
        <a:bodyPr/>
        <a:lstStyle/>
        <a:p>
          <a:endParaRPr lang="pl-PL"/>
        </a:p>
      </dgm:t>
    </dgm:pt>
    <dgm:pt modelId="{49C95B6C-9FEC-4561-8919-2AD653B26CCA}">
      <dgm:prSet/>
      <dgm:spPr/>
      <dgm:t>
        <a:bodyPr/>
        <a:lstStyle/>
        <a:p>
          <a:r>
            <a:rPr lang="pl-PL"/>
            <a:t>Badane są JEDZ wszytskich wykonawców.</a:t>
          </a:r>
        </a:p>
      </dgm:t>
    </dgm:pt>
    <dgm:pt modelId="{88017DE5-2DDE-4E64-BB15-E5CAA50FE8E7}" type="parTrans" cxnId="{741B3117-AF28-47B0-9F6F-E5ECECD8FA3C}">
      <dgm:prSet/>
      <dgm:spPr/>
      <dgm:t>
        <a:bodyPr/>
        <a:lstStyle/>
        <a:p>
          <a:endParaRPr lang="pl-PL"/>
        </a:p>
      </dgm:t>
    </dgm:pt>
    <dgm:pt modelId="{02B912DC-8F18-4988-8957-A671CD0393CF}" type="sibTrans" cxnId="{741B3117-AF28-47B0-9F6F-E5ECECD8FA3C}">
      <dgm:prSet/>
      <dgm:spPr/>
      <dgm:t>
        <a:bodyPr/>
        <a:lstStyle/>
        <a:p>
          <a:endParaRPr lang="pl-PL"/>
        </a:p>
      </dgm:t>
    </dgm:pt>
    <dgm:pt modelId="{FF27EAD8-B175-4197-A77D-2397953F94F9}">
      <dgm:prSet/>
      <dgm:spPr/>
      <dgm:t>
        <a:bodyPr/>
        <a:lstStyle/>
        <a:p>
          <a:r>
            <a:rPr lang="pl-PL"/>
            <a:t>Do badanych JEDZ ma zastsowanie art. 128 ustawy.</a:t>
          </a:r>
        </a:p>
      </dgm:t>
    </dgm:pt>
    <dgm:pt modelId="{8881EBE4-BA5D-4EFB-9290-66E9BE15D6EA}" type="parTrans" cxnId="{658E2C28-3185-430A-A926-A0B63E31B9EF}">
      <dgm:prSet/>
      <dgm:spPr/>
      <dgm:t>
        <a:bodyPr/>
        <a:lstStyle/>
        <a:p>
          <a:endParaRPr lang="pl-PL"/>
        </a:p>
      </dgm:t>
    </dgm:pt>
    <dgm:pt modelId="{8829CE9C-B0A0-4E68-854A-5343F44AD1F0}" type="sibTrans" cxnId="{658E2C28-3185-430A-A926-A0B63E31B9EF}">
      <dgm:prSet/>
      <dgm:spPr/>
      <dgm:t>
        <a:bodyPr/>
        <a:lstStyle/>
        <a:p>
          <a:endParaRPr lang="pl-PL"/>
        </a:p>
      </dgm:t>
    </dgm:pt>
    <dgm:pt modelId="{EF349E0A-3588-48E5-B655-A78F5B84374C}" type="pres">
      <dgm:prSet presAssocID="{D34E6AFD-536F-42EA-BE3F-4772A22C4090}" presName="linearFlow" presStyleCnt="0">
        <dgm:presLayoutVars>
          <dgm:dir/>
          <dgm:animLvl val="lvl"/>
          <dgm:resizeHandles val="exact"/>
        </dgm:presLayoutVars>
      </dgm:prSet>
      <dgm:spPr/>
      <dgm:t>
        <a:bodyPr/>
        <a:lstStyle/>
        <a:p>
          <a:endParaRPr lang="pl-PL"/>
        </a:p>
      </dgm:t>
    </dgm:pt>
    <dgm:pt modelId="{A8C659AA-CF86-4616-BB68-1B76C2171445}" type="pres">
      <dgm:prSet presAssocID="{F43C2026-E6EB-4B0E-A284-A7C2FE54B4FE}" presName="composite" presStyleCnt="0"/>
      <dgm:spPr/>
    </dgm:pt>
    <dgm:pt modelId="{F0CCD30F-9C6C-4267-B281-2467C8E7CBB5}" type="pres">
      <dgm:prSet presAssocID="{F43C2026-E6EB-4B0E-A284-A7C2FE54B4FE}" presName="parTx" presStyleLbl="node1" presStyleIdx="0" presStyleCnt="4">
        <dgm:presLayoutVars>
          <dgm:chMax val="0"/>
          <dgm:chPref val="0"/>
          <dgm:bulletEnabled val="1"/>
        </dgm:presLayoutVars>
      </dgm:prSet>
      <dgm:spPr/>
      <dgm:t>
        <a:bodyPr/>
        <a:lstStyle/>
        <a:p>
          <a:endParaRPr lang="pl-PL"/>
        </a:p>
      </dgm:t>
    </dgm:pt>
    <dgm:pt modelId="{97C52892-24EA-46EF-A15F-75C9B636675C}" type="pres">
      <dgm:prSet presAssocID="{F43C2026-E6EB-4B0E-A284-A7C2FE54B4FE}" presName="parSh" presStyleLbl="node1" presStyleIdx="0" presStyleCnt="4"/>
      <dgm:spPr/>
      <dgm:t>
        <a:bodyPr/>
        <a:lstStyle/>
        <a:p>
          <a:endParaRPr lang="pl-PL"/>
        </a:p>
      </dgm:t>
    </dgm:pt>
    <dgm:pt modelId="{29C44A2B-F466-4E01-AA00-E7D68A9C9174}" type="pres">
      <dgm:prSet presAssocID="{F43C2026-E6EB-4B0E-A284-A7C2FE54B4FE}" presName="desTx" presStyleLbl="fgAcc1" presStyleIdx="0" presStyleCnt="4">
        <dgm:presLayoutVars>
          <dgm:bulletEnabled val="1"/>
        </dgm:presLayoutVars>
      </dgm:prSet>
      <dgm:spPr/>
      <dgm:t>
        <a:bodyPr/>
        <a:lstStyle/>
        <a:p>
          <a:endParaRPr lang="pl-PL"/>
        </a:p>
      </dgm:t>
    </dgm:pt>
    <dgm:pt modelId="{552B258B-C21C-4078-9437-90795DEDEDBF}" type="pres">
      <dgm:prSet presAssocID="{B64E1789-ECC1-4B5B-9106-1D66A9130700}" presName="sibTrans" presStyleLbl="sibTrans2D1" presStyleIdx="0" presStyleCnt="3"/>
      <dgm:spPr/>
      <dgm:t>
        <a:bodyPr/>
        <a:lstStyle/>
        <a:p>
          <a:endParaRPr lang="pl-PL"/>
        </a:p>
      </dgm:t>
    </dgm:pt>
    <dgm:pt modelId="{6BC95591-785D-4853-8275-BAC2AB906880}" type="pres">
      <dgm:prSet presAssocID="{B64E1789-ECC1-4B5B-9106-1D66A9130700}" presName="connTx" presStyleLbl="sibTrans2D1" presStyleIdx="0" presStyleCnt="3"/>
      <dgm:spPr/>
      <dgm:t>
        <a:bodyPr/>
        <a:lstStyle/>
        <a:p>
          <a:endParaRPr lang="pl-PL"/>
        </a:p>
      </dgm:t>
    </dgm:pt>
    <dgm:pt modelId="{E4A29314-A699-4D31-9D17-58A47E7F1DDF}" type="pres">
      <dgm:prSet presAssocID="{F941CD9F-F72E-4E01-A4FF-8385B426825E}" presName="composite" presStyleCnt="0"/>
      <dgm:spPr/>
    </dgm:pt>
    <dgm:pt modelId="{13F642E1-5CF1-47BE-AE80-E787F6761B28}" type="pres">
      <dgm:prSet presAssocID="{F941CD9F-F72E-4E01-A4FF-8385B426825E}" presName="parTx" presStyleLbl="node1" presStyleIdx="0" presStyleCnt="4">
        <dgm:presLayoutVars>
          <dgm:chMax val="0"/>
          <dgm:chPref val="0"/>
          <dgm:bulletEnabled val="1"/>
        </dgm:presLayoutVars>
      </dgm:prSet>
      <dgm:spPr/>
      <dgm:t>
        <a:bodyPr/>
        <a:lstStyle/>
        <a:p>
          <a:endParaRPr lang="pl-PL"/>
        </a:p>
      </dgm:t>
    </dgm:pt>
    <dgm:pt modelId="{628F6E23-1FC0-4E51-A54C-A428F9BE42E1}" type="pres">
      <dgm:prSet presAssocID="{F941CD9F-F72E-4E01-A4FF-8385B426825E}" presName="parSh" presStyleLbl="node1" presStyleIdx="1" presStyleCnt="4"/>
      <dgm:spPr/>
      <dgm:t>
        <a:bodyPr/>
        <a:lstStyle/>
        <a:p>
          <a:endParaRPr lang="pl-PL"/>
        </a:p>
      </dgm:t>
    </dgm:pt>
    <dgm:pt modelId="{3AA91568-D8DE-4195-A303-C61FC28B426C}" type="pres">
      <dgm:prSet presAssocID="{F941CD9F-F72E-4E01-A4FF-8385B426825E}" presName="desTx" presStyleLbl="fgAcc1" presStyleIdx="1" presStyleCnt="4">
        <dgm:presLayoutVars>
          <dgm:bulletEnabled val="1"/>
        </dgm:presLayoutVars>
      </dgm:prSet>
      <dgm:spPr/>
      <dgm:t>
        <a:bodyPr/>
        <a:lstStyle/>
        <a:p>
          <a:endParaRPr lang="pl-PL"/>
        </a:p>
      </dgm:t>
    </dgm:pt>
    <dgm:pt modelId="{D375F8CA-A288-45DC-9962-80939B39E265}" type="pres">
      <dgm:prSet presAssocID="{9D0A084A-3B30-40A5-9119-574C99F3AF41}" presName="sibTrans" presStyleLbl="sibTrans2D1" presStyleIdx="1" presStyleCnt="3"/>
      <dgm:spPr/>
      <dgm:t>
        <a:bodyPr/>
        <a:lstStyle/>
        <a:p>
          <a:endParaRPr lang="pl-PL"/>
        </a:p>
      </dgm:t>
    </dgm:pt>
    <dgm:pt modelId="{86FFCAC8-C9EA-4BC5-B915-C9136E37F41E}" type="pres">
      <dgm:prSet presAssocID="{9D0A084A-3B30-40A5-9119-574C99F3AF41}" presName="connTx" presStyleLbl="sibTrans2D1" presStyleIdx="1" presStyleCnt="3"/>
      <dgm:spPr/>
      <dgm:t>
        <a:bodyPr/>
        <a:lstStyle/>
        <a:p>
          <a:endParaRPr lang="pl-PL"/>
        </a:p>
      </dgm:t>
    </dgm:pt>
    <dgm:pt modelId="{A5F105ED-CDA5-467C-86AF-55C07802AED3}" type="pres">
      <dgm:prSet presAssocID="{31173382-52F9-4ADC-B807-5918041AB5C6}" presName="composite" presStyleCnt="0"/>
      <dgm:spPr/>
    </dgm:pt>
    <dgm:pt modelId="{3DB76FB3-0DB8-4EA5-BFD4-A66FA209EDD1}" type="pres">
      <dgm:prSet presAssocID="{31173382-52F9-4ADC-B807-5918041AB5C6}" presName="parTx" presStyleLbl="node1" presStyleIdx="1" presStyleCnt="4">
        <dgm:presLayoutVars>
          <dgm:chMax val="0"/>
          <dgm:chPref val="0"/>
          <dgm:bulletEnabled val="1"/>
        </dgm:presLayoutVars>
      </dgm:prSet>
      <dgm:spPr/>
      <dgm:t>
        <a:bodyPr/>
        <a:lstStyle/>
        <a:p>
          <a:endParaRPr lang="pl-PL"/>
        </a:p>
      </dgm:t>
    </dgm:pt>
    <dgm:pt modelId="{63E8357B-C885-42A4-ACDE-2D6BEF573A95}" type="pres">
      <dgm:prSet presAssocID="{31173382-52F9-4ADC-B807-5918041AB5C6}" presName="parSh" presStyleLbl="node1" presStyleIdx="2" presStyleCnt="4"/>
      <dgm:spPr/>
      <dgm:t>
        <a:bodyPr/>
        <a:lstStyle/>
        <a:p>
          <a:endParaRPr lang="pl-PL"/>
        </a:p>
      </dgm:t>
    </dgm:pt>
    <dgm:pt modelId="{D51DAEBD-3863-4A7A-8C23-5F5085036640}" type="pres">
      <dgm:prSet presAssocID="{31173382-52F9-4ADC-B807-5918041AB5C6}" presName="desTx" presStyleLbl="fgAcc1" presStyleIdx="2" presStyleCnt="4">
        <dgm:presLayoutVars>
          <dgm:bulletEnabled val="1"/>
        </dgm:presLayoutVars>
      </dgm:prSet>
      <dgm:spPr/>
      <dgm:t>
        <a:bodyPr/>
        <a:lstStyle/>
        <a:p>
          <a:endParaRPr lang="pl-PL"/>
        </a:p>
      </dgm:t>
    </dgm:pt>
    <dgm:pt modelId="{32AC2D93-3AF7-4D5E-A752-E6DA76C3C705}" type="pres">
      <dgm:prSet presAssocID="{71607540-801C-4702-9A19-A5A2FEABF7D8}" presName="sibTrans" presStyleLbl="sibTrans2D1" presStyleIdx="2" presStyleCnt="3"/>
      <dgm:spPr/>
      <dgm:t>
        <a:bodyPr/>
        <a:lstStyle/>
        <a:p>
          <a:endParaRPr lang="pl-PL"/>
        </a:p>
      </dgm:t>
    </dgm:pt>
    <dgm:pt modelId="{AA66C27E-7B99-41BF-AE5B-E65B40448E9B}" type="pres">
      <dgm:prSet presAssocID="{71607540-801C-4702-9A19-A5A2FEABF7D8}" presName="connTx" presStyleLbl="sibTrans2D1" presStyleIdx="2" presStyleCnt="3"/>
      <dgm:spPr/>
      <dgm:t>
        <a:bodyPr/>
        <a:lstStyle/>
        <a:p>
          <a:endParaRPr lang="pl-PL"/>
        </a:p>
      </dgm:t>
    </dgm:pt>
    <dgm:pt modelId="{BD5AF937-7142-4FD2-9124-0B3140D88B10}" type="pres">
      <dgm:prSet presAssocID="{657E60D4-27A3-430F-9AAD-E8F2D6C97261}" presName="composite" presStyleCnt="0"/>
      <dgm:spPr/>
    </dgm:pt>
    <dgm:pt modelId="{2BC316C6-728C-4447-938B-94500969D26E}" type="pres">
      <dgm:prSet presAssocID="{657E60D4-27A3-430F-9AAD-E8F2D6C97261}" presName="parTx" presStyleLbl="node1" presStyleIdx="2" presStyleCnt="4">
        <dgm:presLayoutVars>
          <dgm:chMax val="0"/>
          <dgm:chPref val="0"/>
          <dgm:bulletEnabled val="1"/>
        </dgm:presLayoutVars>
      </dgm:prSet>
      <dgm:spPr/>
      <dgm:t>
        <a:bodyPr/>
        <a:lstStyle/>
        <a:p>
          <a:endParaRPr lang="pl-PL"/>
        </a:p>
      </dgm:t>
    </dgm:pt>
    <dgm:pt modelId="{5789693D-17D3-4FF5-B9E8-5458C26F454C}" type="pres">
      <dgm:prSet presAssocID="{657E60D4-27A3-430F-9AAD-E8F2D6C97261}" presName="parSh" presStyleLbl="node1" presStyleIdx="3" presStyleCnt="4"/>
      <dgm:spPr/>
      <dgm:t>
        <a:bodyPr/>
        <a:lstStyle/>
        <a:p>
          <a:endParaRPr lang="pl-PL"/>
        </a:p>
      </dgm:t>
    </dgm:pt>
    <dgm:pt modelId="{06F800F7-BA5E-449C-BA18-C960F3ABCFB8}" type="pres">
      <dgm:prSet presAssocID="{657E60D4-27A3-430F-9AAD-E8F2D6C97261}" presName="desTx" presStyleLbl="fgAcc1" presStyleIdx="3" presStyleCnt="4">
        <dgm:presLayoutVars>
          <dgm:bulletEnabled val="1"/>
        </dgm:presLayoutVars>
      </dgm:prSet>
      <dgm:spPr/>
      <dgm:t>
        <a:bodyPr/>
        <a:lstStyle/>
        <a:p>
          <a:endParaRPr lang="pl-PL"/>
        </a:p>
      </dgm:t>
    </dgm:pt>
  </dgm:ptLst>
  <dgm:cxnLst>
    <dgm:cxn modelId="{4690B547-2DAA-4766-824F-AFF3C27C2BB0}" type="presOf" srcId="{F941CD9F-F72E-4E01-A4FF-8385B426825E}" destId="{628F6E23-1FC0-4E51-A54C-A428F9BE42E1}" srcOrd="1" destOrd="0" presId="urn:microsoft.com/office/officeart/2005/8/layout/process3"/>
    <dgm:cxn modelId="{658E2C28-3185-430A-A926-A0B63E31B9EF}" srcId="{31173382-52F9-4ADC-B807-5918041AB5C6}" destId="{FF27EAD8-B175-4197-A77D-2397953F94F9}" srcOrd="1" destOrd="0" parTransId="{8881EBE4-BA5D-4EFB-9290-66E9BE15D6EA}" sibTransId="{8829CE9C-B0A0-4E68-854A-5343F44AD1F0}"/>
    <dgm:cxn modelId="{DFA50613-6A1F-4C36-84EE-A64CA37FE7C6}" type="presOf" srcId="{FF27EAD8-B175-4197-A77D-2397953F94F9}" destId="{D51DAEBD-3863-4A7A-8C23-5F5085036640}" srcOrd="0" destOrd="1" presId="urn:microsoft.com/office/officeart/2005/8/layout/process3"/>
    <dgm:cxn modelId="{5B80997C-2529-41D5-945D-30880F10333F}" type="presOf" srcId="{4287CB1F-658F-4606-87BC-5B06E68BCA5D}" destId="{29C44A2B-F466-4E01-AA00-E7D68A9C9174}" srcOrd="0" destOrd="0" presId="urn:microsoft.com/office/officeart/2005/8/layout/process3"/>
    <dgm:cxn modelId="{D5FF4908-C3CC-4806-B29F-9AFEBB475D43}" srcId="{F941CD9F-F72E-4E01-A4FF-8385B426825E}" destId="{49256A98-C392-4DCC-BB30-96A2989BE26A}" srcOrd="0" destOrd="0" parTransId="{8640114F-F107-4B96-A7A1-3AF6EC04E8B6}" sibTransId="{1CA4F111-38F8-4D8E-8800-32DDF58FDB66}"/>
    <dgm:cxn modelId="{31A10950-2FF4-44DE-85A2-E1FFD8799A91}" type="presOf" srcId="{D34E6AFD-536F-42EA-BE3F-4772A22C4090}" destId="{EF349E0A-3588-48E5-B655-A78F5B84374C}" srcOrd="0" destOrd="0" presId="urn:microsoft.com/office/officeart/2005/8/layout/process3"/>
    <dgm:cxn modelId="{FC0F1161-08E1-4AD8-93DA-62CA4F2DF50D}" type="presOf" srcId="{49C95B6C-9FEC-4561-8919-2AD653B26CCA}" destId="{D51DAEBD-3863-4A7A-8C23-5F5085036640}" srcOrd="0" destOrd="0" presId="urn:microsoft.com/office/officeart/2005/8/layout/process3"/>
    <dgm:cxn modelId="{B24436F0-815E-4C30-9502-52D51F8BE3D0}" srcId="{D34E6AFD-536F-42EA-BE3F-4772A22C4090}" destId="{F43C2026-E6EB-4B0E-A284-A7C2FE54B4FE}" srcOrd="0" destOrd="0" parTransId="{418C9A18-FF16-4511-840C-B8ED26A4CC6A}" sibTransId="{B64E1789-ECC1-4B5B-9106-1D66A9130700}"/>
    <dgm:cxn modelId="{1C5FD684-022B-4411-8E8A-A633DB01EFE2}" srcId="{657E60D4-27A3-430F-9AAD-E8F2D6C97261}" destId="{7BD0D518-ED9D-40F0-80A1-EEEAB19CBFE7}" srcOrd="0" destOrd="0" parTransId="{BA5D9129-94EA-47A8-B882-4126DF27FAFD}" sibTransId="{288354DA-9D16-4BF4-8971-15D3C62B592C}"/>
    <dgm:cxn modelId="{F05F7CE6-CF82-4EA0-86DC-BDE0037074F0}" srcId="{F43C2026-E6EB-4B0E-A284-A7C2FE54B4FE}" destId="{4287CB1F-658F-4606-87BC-5B06E68BCA5D}" srcOrd="0" destOrd="0" parTransId="{7664BFBA-57AA-4016-9C6A-78C60F811733}" sibTransId="{A2EA8F7E-722E-43BC-B8E9-CE3390EE47AD}"/>
    <dgm:cxn modelId="{DEBE9B0F-07C6-4967-A0AD-5BBD5461F557}" srcId="{D34E6AFD-536F-42EA-BE3F-4772A22C4090}" destId="{F941CD9F-F72E-4E01-A4FF-8385B426825E}" srcOrd="1" destOrd="0" parTransId="{9AA5B376-4980-4C62-B1AF-4809198E85D2}" sibTransId="{9D0A084A-3B30-40A5-9119-574C99F3AF41}"/>
    <dgm:cxn modelId="{7B9623BE-ABD9-4C7B-A0A8-9969C11D5D29}" type="presOf" srcId="{49256A98-C392-4DCC-BB30-96A2989BE26A}" destId="{3AA91568-D8DE-4195-A303-C61FC28B426C}" srcOrd="0" destOrd="0" presId="urn:microsoft.com/office/officeart/2005/8/layout/process3"/>
    <dgm:cxn modelId="{4EE230F6-20A6-4C60-8903-D205ADA3A80D}" type="presOf" srcId="{657E60D4-27A3-430F-9AAD-E8F2D6C97261}" destId="{2BC316C6-728C-4447-938B-94500969D26E}" srcOrd="0" destOrd="0" presId="urn:microsoft.com/office/officeart/2005/8/layout/process3"/>
    <dgm:cxn modelId="{09AFAD95-0FFE-4A62-B8B0-DBE99BDE7CE0}" type="presOf" srcId="{B64E1789-ECC1-4B5B-9106-1D66A9130700}" destId="{6BC95591-785D-4853-8275-BAC2AB906880}" srcOrd="1" destOrd="0" presId="urn:microsoft.com/office/officeart/2005/8/layout/process3"/>
    <dgm:cxn modelId="{EB4F36B1-4FBC-4901-9ED8-C1F7BAE48C5F}" type="presOf" srcId="{B64E1789-ECC1-4B5B-9106-1D66A9130700}" destId="{552B258B-C21C-4078-9437-90795DEDEDBF}" srcOrd="0" destOrd="0" presId="urn:microsoft.com/office/officeart/2005/8/layout/process3"/>
    <dgm:cxn modelId="{4569C849-D09F-4989-A79F-0D928E8B9FE5}" type="presOf" srcId="{F43C2026-E6EB-4B0E-A284-A7C2FE54B4FE}" destId="{F0CCD30F-9C6C-4267-B281-2467C8E7CBB5}" srcOrd="0" destOrd="0" presId="urn:microsoft.com/office/officeart/2005/8/layout/process3"/>
    <dgm:cxn modelId="{151652A6-9B78-436C-BC44-ECB8C4293E52}" type="presOf" srcId="{31173382-52F9-4ADC-B807-5918041AB5C6}" destId="{3DB76FB3-0DB8-4EA5-BFD4-A66FA209EDD1}" srcOrd="0" destOrd="0" presId="urn:microsoft.com/office/officeart/2005/8/layout/process3"/>
    <dgm:cxn modelId="{7D86A405-98EE-4123-B18B-AF7138F71146}" type="presOf" srcId="{F43C2026-E6EB-4B0E-A284-A7C2FE54B4FE}" destId="{97C52892-24EA-46EF-A15F-75C9B636675C}" srcOrd="1" destOrd="0" presId="urn:microsoft.com/office/officeart/2005/8/layout/process3"/>
    <dgm:cxn modelId="{74F444E6-C06D-4618-8A25-4535F2937753}" srcId="{D34E6AFD-536F-42EA-BE3F-4772A22C4090}" destId="{31173382-52F9-4ADC-B807-5918041AB5C6}" srcOrd="2" destOrd="0" parTransId="{60957BA2-A591-4F89-BB2F-E9CEE7D37CB3}" sibTransId="{71607540-801C-4702-9A19-A5A2FEABF7D8}"/>
    <dgm:cxn modelId="{A87B8D27-ED78-433F-BF45-B844F2668AD3}" type="presOf" srcId="{7BD0D518-ED9D-40F0-80A1-EEEAB19CBFE7}" destId="{06F800F7-BA5E-449C-BA18-C960F3ABCFB8}" srcOrd="0" destOrd="0" presId="urn:microsoft.com/office/officeart/2005/8/layout/process3"/>
    <dgm:cxn modelId="{800A94F8-5E17-4952-BB76-6AF529FC31FE}" type="presOf" srcId="{71607540-801C-4702-9A19-A5A2FEABF7D8}" destId="{AA66C27E-7B99-41BF-AE5B-E65B40448E9B}" srcOrd="1" destOrd="0" presId="urn:microsoft.com/office/officeart/2005/8/layout/process3"/>
    <dgm:cxn modelId="{2E880567-459A-4AB1-9ED3-C39CD4E664A8}" type="presOf" srcId="{9D0A084A-3B30-40A5-9119-574C99F3AF41}" destId="{86FFCAC8-C9EA-4BC5-B915-C9136E37F41E}" srcOrd="1" destOrd="0" presId="urn:microsoft.com/office/officeart/2005/8/layout/process3"/>
    <dgm:cxn modelId="{980BD113-DF4E-48D5-848B-6A831E7F9CDC}" type="presOf" srcId="{F941CD9F-F72E-4E01-A4FF-8385B426825E}" destId="{13F642E1-5CF1-47BE-AE80-E787F6761B28}" srcOrd="0" destOrd="0" presId="urn:microsoft.com/office/officeart/2005/8/layout/process3"/>
    <dgm:cxn modelId="{1D97E196-AE36-4E44-BB4A-B096A148F551}" type="presOf" srcId="{31173382-52F9-4ADC-B807-5918041AB5C6}" destId="{63E8357B-C885-42A4-ACDE-2D6BEF573A95}" srcOrd="1" destOrd="0" presId="urn:microsoft.com/office/officeart/2005/8/layout/process3"/>
    <dgm:cxn modelId="{741B3117-AF28-47B0-9F6F-E5ECECD8FA3C}" srcId="{31173382-52F9-4ADC-B807-5918041AB5C6}" destId="{49C95B6C-9FEC-4561-8919-2AD653B26CCA}" srcOrd="0" destOrd="0" parTransId="{88017DE5-2DDE-4E64-BB15-E5CAA50FE8E7}" sibTransId="{02B912DC-8F18-4988-8957-A671CD0393CF}"/>
    <dgm:cxn modelId="{CBB3EB21-63EF-445A-B6A5-67D9C1B4D1F0}" type="presOf" srcId="{9D0A084A-3B30-40A5-9119-574C99F3AF41}" destId="{D375F8CA-A288-45DC-9962-80939B39E265}" srcOrd="0" destOrd="0" presId="urn:microsoft.com/office/officeart/2005/8/layout/process3"/>
    <dgm:cxn modelId="{EC052816-286B-4440-B7EE-69D4EE776F6B}" srcId="{D34E6AFD-536F-42EA-BE3F-4772A22C4090}" destId="{657E60D4-27A3-430F-9AAD-E8F2D6C97261}" srcOrd="3" destOrd="0" parTransId="{8D4F9E6A-29B3-46F5-82AB-B8393FF7EDA8}" sibTransId="{5F565CED-2E57-4E4A-ABC1-E9275232C5EE}"/>
    <dgm:cxn modelId="{3410E199-FED3-4FC1-A258-760F2D915506}" type="presOf" srcId="{71607540-801C-4702-9A19-A5A2FEABF7D8}" destId="{32AC2D93-3AF7-4D5E-A752-E6DA76C3C705}" srcOrd="0" destOrd="0" presId="urn:microsoft.com/office/officeart/2005/8/layout/process3"/>
    <dgm:cxn modelId="{B54DB7FC-5305-4F1B-99F1-D1DCABBFB401}" type="presOf" srcId="{657E60D4-27A3-430F-9AAD-E8F2D6C97261}" destId="{5789693D-17D3-4FF5-B9E8-5458C26F454C}" srcOrd="1" destOrd="0" presId="urn:microsoft.com/office/officeart/2005/8/layout/process3"/>
    <dgm:cxn modelId="{EB0F59CE-4C85-4378-B911-9BCE5284BDEC}" type="presParOf" srcId="{EF349E0A-3588-48E5-B655-A78F5B84374C}" destId="{A8C659AA-CF86-4616-BB68-1B76C2171445}" srcOrd="0" destOrd="0" presId="urn:microsoft.com/office/officeart/2005/8/layout/process3"/>
    <dgm:cxn modelId="{EA860727-88B0-4BE5-8E17-AD79BD670A82}" type="presParOf" srcId="{A8C659AA-CF86-4616-BB68-1B76C2171445}" destId="{F0CCD30F-9C6C-4267-B281-2467C8E7CBB5}" srcOrd="0" destOrd="0" presId="urn:microsoft.com/office/officeart/2005/8/layout/process3"/>
    <dgm:cxn modelId="{1FEE64AF-8FD2-4296-9839-F3B4956EFBCD}" type="presParOf" srcId="{A8C659AA-CF86-4616-BB68-1B76C2171445}" destId="{97C52892-24EA-46EF-A15F-75C9B636675C}" srcOrd="1" destOrd="0" presId="urn:microsoft.com/office/officeart/2005/8/layout/process3"/>
    <dgm:cxn modelId="{8E490836-3C62-4B13-9CF9-8C9124002DC6}" type="presParOf" srcId="{A8C659AA-CF86-4616-BB68-1B76C2171445}" destId="{29C44A2B-F466-4E01-AA00-E7D68A9C9174}" srcOrd="2" destOrd="0" presId="urn:microsoft.com/office/officeart/2005/8/layout/process3"/>
    <dgm:cxn modelId="{282AAB67-8100-433F-9842-2FF3177B656D}" type="presParOf" srcId="{EF349E0A-3588-48E5-B655-A78F5B84374C}" destId="{552B258B-C21C-4078-9437-90795DEDEDBF}" srcOrd="1" destOrd="0" presId="urn:microsoft.com/office/officeart/2005/8/layout/process3"/>
    <dgm:cxn modelId="{0BC31F4C-6B1F-4538-8BAF-DE80F94C201B}" type="presParOf" srcId="{552B258B-C21C-4078-9437-90795DEDEDBF}" destId="{6BC95591-785D-4853-8275-BAC2AB906880}" srcOrd="0" destOrd="0" presId="urn:microsoft.com/office/officeart/2005/8/layout/process3"/>
    <dgm:cxn modelId="{5E566514-F6E2-4F94-A5F0-62A02543C180}" type="presParOf" srcId="{EF349E0A-3588-48E5-B655-A78F5B84374C}" destId="{E4A29314-A699-4D31-9D17-58A47E7F1DDF}" srcOrd="2" destOrd="0" presId="urn:microsoft.com/office/officeart/2005/8/layout/process3"/>
    <dgm:cxn modelId="{0A0DBE3E-68D3-4549-8B1A-206BD713F143}" type="presParOf" srcId="{E4A29314-A699-4D31-9D17-58A47E7F1DDF}" destId="{13F642E1-5CF1-47BE-AE80-E787F6761B28}" srcOrd="0" destOrd="0" presId="urn:microsoft.com/office/officeart/2005/8/layout/process3"/>
    <dgm:cxn modelId="{DEFF7D00-15DC-4E22-94CF-FA2AAFC5AF46}" type="presParOf" srcId="{E4A29314-A699-4D31-9D17-58A47E7F1DDF}" destId="{628F6E23-1FC0-4E51-A54C-A428F9BE42E1}" srcOrd="1" destOrd="0" presId="urn:microsoft.com/office/officeart/2005/8/layout/process3"/>
    <dgm:cxn modelId="{B9A5ED58-A5B3-4898-B4A9-68AA36A8C150}" type="presParOf" srcId="{E4A29314-A699-4D31-9D17-58A47E7F1DDF}" destId="{3AA91568-D8DE-4195-A303-C61FC28B426C}" srcOrd="2" destOrd="0" presId="urn:microsoft.com/office/officeart/2005/8/layout/process3"/>
    <dgm:cxn modelId="{F6E4268E-CE08-466A-86EB-D93CB5FE04B2}" type="presParOf" srcId="{EF349E0A-3588-48E5-B655-A78F5B84374C}" destId="{D375F8CA-A288-45DC-9962-80939B39E265}" srcOrd="3" destOrd="0" presId="urn:microsoft.com/office/officeart/2005/8/layout/process3"/>
    <dgm:cxn modelId="{395AF670-9989-442B-8B9C-D716EFA070E7}" type="presParOf" srcId="{D375F8CA-A288-45DC-9962-80939B39E265}" destId="{86FFCAC8-C9EA-4BC5-B915-C9136E37F41E}" srcOrd="0" destOrd="0" presId="urn:microsoft.com/office/officeart/2005/8/layout/process3"/>
    <dgm:cxn modelId="{DC59E940-7AFD-4056-95C2-2C3D6EF51CF4}" type="presParOf" srcId="{EF349E0A-3588-48E5-B655-A78F5B84374C}" destId="{A5F105ED-CDA5-467C-86AF-55C07802AED3}" srcOrd="4" destOrd="0" presId="urn:microsoft.com/office/officeart/2005/8/layout/process3"/>
    <dgm:cxn modelId="{B04F38FA-D927-40A7-9429-67A971154391}" type="presParOf" srcId="{A5F105ED-CDA5-467C-86AF-55C07802AED3}" destId="{3DB76FB3-0DB8-4EA5-BFD4-A66FA209EDD1}" srcOrd="0" destOrd="0" presId="urn:microsoft.com/office/officeart/2005/8/layout/process3"/>
    <dgm:cxn modelId="{EECE6EFA-8E8E-4BA9-849B-9F94710EE11A}" type="presParOf" srcId="{A5F105ED-CDA5-467C-86AF-55C07802AED3}" destId="{63E8357B-C885-42A4-ACDE-2D6BEF573A95}" srcOrd="1" destOrd="0" presId="urn:microsoft.com/office/officeart/2005/8/layout/process3"/>
    <dgm:cxn modelId="{0682CE84-088A-416B-A435-4FD3851F74A5}" type="presParOf" srcId="{A5F105ED-CDA5-467C-86AF-55C07802AED3}" destId="{D51DAEBD-3863-4A7A-8C23-5F5085036640}" srcOrd="2" destOrd="0" presId="urn:microsoft.com/office/officeart/2005/8/layout/process3"/>
    <dgm:cxn modelId="{32538F9A-40DB-44F5-98A6-680DFCC9192E}" type="presParOf" srcId="{EF349E0A-3588-48E5-B655-A78F5B84374C}" destId="{32AC2D93-3AF7-4D5E-A752-E6DA76C3C705}" srcOrd="5" destOrd="0" presId="urn:microsoft.com/office/officeart/2005/8/layout/process3"/>
    <dgm:cxn modelId="{5B4DADE6-00FB-4C59-BF25-13626CF3B4EA}" type="presParOf" srcId="{32AC2D93-3AF7-4D5E-A752-E6DA76C3C705}" destId="{AA66C27E-7B99-41BF-AE5B-E65B40448E9B}" srcOrd="0" destOrd="0" presId="urn:microsoft.com/office/officeart/2005/8/layout/process3"/>
    <dgm:cxn modelId="{4F2C7FE8-F635-42C5-9A42-FA9E23743B09}" type="presParOf" srcId="{EF349E0A-3588-48E5-B655-A78F5B84374C}" destId="{BD5AF937-7142-4FD2-9124-0B3140D88B10}" srcOrd="6" destOrd="0" presId="urn:microsoft.com/office/officeart/2005/8/layout/process3"/>
    <dgm:cxn modelId="{D08F0F12-43D7-4722-83DD-1854DA686621}" type="presParOf" srcId="{BD5AF937-7142-4FD2-9124-0B3140D88B10}" destId="{2BC316C6-728C-4447-938B-94500969D26E}" srcOrd="0" destOrd="0" presId="urn:microsoft.com/office/officeart/2005/8/layout/process3"/>
    <dgm:cxn modelId="{717B4C0F-17A4-4CAA-B92C-BE2F16A217AA}" type="presParOf" srcId="{BD5AF937-7142-4FD2-9124-0B3140D88B10}" destId="{5789693D-17D3-4FF5-B9E8-5458C26F454C}" srcOrd="1" destOrd="0" presId="urn:microsoft.com/office/officeart/2005/8/layout/process3"/>
    <dgm:cxn modelId="{FAA932CE-9260-4C0C-BA78-4344AD78F302}" type="presParOf" srcId="{BD5AF937-7142-4FD2-9124-0B3140D88B10}" destId="{06F800F7-BA5E-449C-BA18-C960F3ABCFB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4E6AFD-536F-42EA-BE3F-4772A22C409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pl-PL"/>
        </a:p>
      </dgm:t>
    </dgm:pt>
    <dgm:pt modelId="{F43C2026-E6EB-4B0E-A284-A7C2FE54B4FE}">
      <dgm:prSet phldrT="[Tekst]"/>
      <dgm:spPr/>
      <dgm:t>
        <a:bodyPr/>
        <a:lstStyle/>
        <a:p>
          <a:r>
            <a:rPr lang="pl-PL"/>
            <a:t>SWZ</a:t>
          </a:r>
        </a:p>
      </dgm:t>
    </dgm:pt>
    <dgm:pt modelId="{418C9A18-FF16-4511-840C-B8ED26A4CC6A}" type="parTrans" cxnId="{B24436F0-815E-4C30-9502-52D51F8BE3D0}">
      <dgm:prSet/>
      <dgm:spPr/>
      <dgm:t>
        <a:bodyPr/>
        <a:lstStyle/>
        <a:p>
          <a:endParaRPr lang="pl-PL"/>
        </a:p>
      </dgm:t>
    </dgm:pt>
    <dgm:pt modelId="{B64E1789-ECC1-4B5B-9106-1D66A9130700}" type="sibTrans" cxnId="{B24436F0-815E-4C30-9502-52D51F8BE3D0}">
      <dgm:prSet/>
      <dgm:spPr/>
      <dgm:t>
        <a:bodyPr/>
        <a:lstStyle/>
        <a:p>
          <a:endParaRPr lang="pl-PL"/>
        </a:p>
      </dgm:t>
    </dgm:pt>
    <dgm:pt modelId="{4287CB1F-658F-4606-87BC-5B06E68BCA5D}">
      <dgm:prSet phldrT="[Tekst]"/>
      <dgm:spPr/>
      <dgm:t>
        <a:bodyPr/>
        <a:lstStyle/>
        <a:p>
          <a:r>
            <a:rPr lang="pl-PL" dirty="0"/>
            <a:t>Zamawiający wymaga złożenia JEDZ przez wszystkich wykonawców wraz z ofertą</a:t>
          </a:r>
        </a:p>
      </dgm:t>
    </dgm:pt>
    <dgm:pt modelId="{7664BFBA-57AA-4016-9C6A-78C60F811733}" type="parTrans" cxnId="{F05F7CE6-CF82-4EA0-86DC-BDE0037074F0}">
      <dgm:prSet/>
      <dgm:spPr/>
      <dgm:t>
        <a:bodyPr/>
        <a:lstStyle/>
        <a:p>
          <a:endParaRPr lang="pl-PL"/>
        </a:p>
      </dgm:t>
    </dgm:pt>
    <dgm:pt modelId="{A2EA8F7E-722E-43BC-B8E9-CE3390EE47AD}" type="sibTrans" cxnId="{F05F7CE6-CF82-4EA0-86DC-BDE0037074F0}">
      <dgm:prSet/>
      <dgm:spPr/>
      <dgm:t>
        <a:bodyPr/>
        <a:lstStyle/>
        <a:p>
          <a:endParaRPr lang="pl-PL"/>
        </a:p>
      </dgm:t>
    </dgm:pt>
    <dgm:pt modelId="{F941CD9F-F72E-4E01-A4FF-8385B426825E}">
      <dgm:prSet phldrT="[Tekst]"/>
      <dgm:spPr/>
      <dgm:t>
        <a:bodyPr/>
        <a:lstStyle/>
        <a:p>
          <a:r>
            <a:rPr lang="pl-PL"/>
            <a:t>Termin składania ofert</a:t>
          </a:r>
        </a:p>
      </dgm:t>
    </dgm:pt>
    <dgm:pt modelId="{9AA5B376-4980-4C62-B1AF-4809198E85D2}" type="parTrans" cxnId="{DEBE9B0F-07C6-4967-A0AD-5BBD5461F557}">
      <dgm:prSet/>
      <dgm:spPr/>
      <dgm:t>
        <a:bodyPr/>
        <a:lstStyle/>
        <a:p>
          <a:endParaRPr lang="pl-PL"/>
        </a:p>
      </dgm:t>
    </dgm:pt>
    <dgm:pt modelId="{9D0A084A-3B30-40A5-9119-574C99F3AF41}" type="sibTrans" cxnId="{DEBE9B0F-07C6-4967-A0AD-5BBD5461F557}">
      <dgm:prSet/>
      <dgm:spPr/>
      <dgm:t>
        <a:bodyPr/>
        <a:lstStyle/>
        <a:p>
          <a:endParaRPr lang="pl-PL"/>
        </a:p>
      </dgm:t>
    </dgm:pt>
    <dgm:pt modelId="{49256A98-C392-4DCC-BB30-96A2989BE26A}">
      <dgm:prSet phldrT="[Tekst]"/>
      <dgm:spPr/>
      <dgm:t>
        <a:bodyPr/>
        <a:lstStyle/>
        <a:p>
          <a:r>
            <a:rPr lang="pl-PL" dirty="0"/>
            <a:t>Wszyscy wykonawcy składają JEDZ. wraz z ofertami </a:t>
          </a:r>
        </a:p>
      </dgm:t>
    </dgm:pt>
    <dgm:pt modelId="{8640114F-F107-4B96-A7A1-3AF6EC04E8B6}" type="parTrans" cxnId="{D5FF4908-C3CC-4806-B29F-9AFEBB475D43}">
      <dgm:prSet/>
      <dgm:spPr/>
      <dgm:t>
        <a:bodyPr/>
        <a:lstStyle/>
        <a:p>
          <a:endParaRPr lang="pl-PL"/>
        </a:p>
      </dgm:t>
    </dgm:pt>
    <dgm:pt modelId="{1CA4F111-38F8-4D8E-8800-32DDF58FDB66}" type="sibTrans" cxnId="{D5FF4908-C3CC-4806-B29F-9AFEBB475D43}">
      <dgm:prSet/>
      <dgm:spPr/>
      <dgm:t>
        <a:bodyPr/>
        <a:lstStyle/>
        <a:p>
          <a:endParaRPr lang="pl-PL"/>
        </a:p>
      </dgm:t>
    </dgm:pt>
    <dgm:pt modelId="{657E60D4-27A3-430F-9AAD-E8F2D6C97261}">
      <dgm:prSet phldrT="[Tekst]"/>
      <dgm:spPr/>
      <dgm:t>
        <a:bodyPr/>
        <a:lstStyle/>
        <a:p>
          <a:r>
            <a:rPr lang="pl-PL"/>
            <a:t>Zakończenie oceny ofert</a:t>
          </a:r>
        </a:p>
      </dgm:t>
    </dgm:pt>
    <dgm:pt modelId="{8D4F9E6A-29B3-46F5-82AB-B8393FF7EDA8}" type="parTrans" cxnId="{EC052816-286B-4440-B7EE-69D4EE776F6B}">
      <dgm:prSet/>
      <dgm:spPr/>
      <dgm:t>
        <a:bodyPr/>
        <a:lstStyle/>
        <a:p>
          <a:endParaRPr lang="pl-PL"/>
        </a:p>
      </dgm:t>
    </dgm:pt>
    <dgm:pt modelId="{5F565CED-2E57-4E4A-ABC1-E9275232C5EE}" type="sibTrans" cxnId="{EC052816-286B-4440-B7EE-69D4EE776F6B}">
      <dgm:prSet/>
      <dgm:spPr/>
      <dgm:t>
        <a:bodyPr/>
        <a:lstStyle/>
        <a:p>
          <a:endParaRPr lang="pl-PL"/>
        </a:p>
      </dgm:t>
    </dgm:pt>
    <dgm:pt modelId="{7BD0D518-ED9D-40F0-80A1-EEEAB19CBFE7}">
      <dgm:prSet phldrT="[Tekst]"/>
      <dgm:spPr/>
      <dgm:t>
        <a:bodyPr/>
        <a:lstStyle/>
        <a:p>
          <a:r>
            <a:rPr lang="pl-PL" dirty="0"/>
            <a:t>Zamawiający wzywa wykonawcę, którego oferta została najwyżej oceniona do złożenia podmiotowych środków dowodowych.</a:t>
          </a:r>
        </a:p>
      </dgm:t>
    </dgm:pt>
    <dgm:pt modelId="{BA5D9129-94EA-47A8-B882-4126DF27FAFD}" type="parTrans" cxnId="{1C5FD684-022B-4411-8E8A-A633DB01EFE2}">
      <dgm:prSet/>
      <dgm:spPr/>
      <dgm:t>
        <a:bodyPr/>
        <a:lstStyle/>
        <a:p>
          <a:endParaRPr lang="pl-PL"/>
        </a:p>
      </dgm:t>
    </dgm:pt>
    <dgm:pt modelId="{288354DA-9D16-4BF4-8971-15D3C62B592C}" type="sibTrans" cxnId="{1C5FD684-022B-4411-8E8A-A633DB01EFE2}">
      <dgm:prSet/>
      <dgm:spPr/>
      <dgm:t>
        <a:bodyPr/>
        <a:lstStyle/>
        <a:p>
          <a:endParaRPr lang="pl-PL"/>
        </a:p>
      </dgm:t>
    </dgm:pt>
    <dgm:pt modelId="{31173382-52F9-4ADC-B807-5918041AB5C6}">
      <dgm:prSet/>
      <dgm:spPr/>
      <dgm:t>
        <a:bodyPr/>
        <a:lstStyle/>
        <a:p>
          <a:r>
            <a:rPr lang="pl-PL" dirty="0"/>
            <a:t>Ocena</a:t>
          </a:r>
        </a:p>
      </dgm:t>
    </dgm:pt>
    <dgm:pt modelId="{60957BA2-A591-4F89-BB2F-E9CEE7D37CB3}" type="parTrans" cxnId="{74F444E6-C06D-4618-8A25-4535F2937753}">
      <dgm:prSet/>
      <dgm:spPr/>
      <dgm:t>
        <a:bodyPr/>
        <a:lstStyle/>
        <a:p>
          <a:endParaRPr lang="pl-PL"/>
        </a:p>
      </dgm:t>
    </dgm:pt>
    <dgm:pt modelId="{71607540-801C-4702-9A19-A5A2FEABF7D8}" type="sibTrans" cxnId="{74F444E6-C06D-4618-8A25-4535F2937753}">
      <dgm:prSet/>
      <dgm:spPr/>
      <dgm:t>
        <a:bodyPr/>
        <a:lstStyle/>
        <a:p>
          <a:endParaRPr lang="pl-PL"/>
        </a:p>
      </dgm:t>
    </dgm:pt>
    <dgm:pt modelId="{49C95B6C-9FEC-4561-8919-2AD653B26CCA}">
      <dgm:prSet/>
      <dgm:spPr/>
      <dgm:t>
        <a:bodyPr/>
        <a:lstStyle/>
        <a:p>
          <a:r>
            <a:rPr lang="pl-PL"/>
            <a:t>Badany jest JEDZ jedynie wykonawcy, którego oferta zostałą najwyżej oceniona.</a:t>
          </a:r>
        </a:p>
      </dgm:t>
    </dgm:pt>
    <dgm:pt modelId="{88017DE5-2DDE-4E64-BB15-E5CAA50FE8E7}" type="parTrans" cxnId="{741B3117-AF28-47B0-9F6F-E5ECECD8FA3C}">
      <dgm:prSet/>
      <dgm:spPr/>
      <dgm:t>
        <a:bodyPr/>
        <a:lstStyle/>
        <a:p>
          <a:endParaRPr lang="pl-PL"/>
        </a:p>
      </dgm:t>
    </dgm:pt>
    <dgm:pt modelId="{02B912DC-8F18-4988-8957-A671CD0393CF}" type="sibTrans" cxnId="{741B3117-AF28-47B0-9F6F-E5ECECD8FA3C}">
      <dgm:prSet/>
      <dgm:spPr/>
      <dgm:t>
        <a:bodyPr/>
        <a:lstStyle/>
        <a:p>
          <a:endParaRPr lang="pl-PL"/>
        </a:p>
      </dgm:t>
    </dgm:pt>
    <dgm:pt modelId="{FF27EAD8-B175-4197-A77D-2397953F94F9}">
      <dgm:prSet/>
      <dgm:spPr/>
      <dgm:t>
        <a:bodyPr/>
        <a:lstStyle/>
        <a:p>
          <a:r>
            <a:rPr lang="pl-PL" dirty="0"/>
            <a:t>Zastosowanie art. 128 ustawy.</a:t>
          </a:r>
        </a:p>
      </dgm:t>
    </dgm:pt>
    <dgm:pt modelId="{8881EBE4-BA5D-4EFB-9290-66E9BE15D6EA}" type="parTrans" cxnId="{658E2C28-3185-430A-A926-A0B63E31B9EF}">
      <dgm:prSet/>
      <dgm:spPr/>
      <dgm:t>
        <a:bodyPr/>
        <a:lstStyle/>
        <a:p>
          <a:endParaRPr lang="pl-PL"/>
        </a:p>
      </dgm:t>
    </dgm:pt>
    <dgm:pt modelId="{8829CE9C-B0A0-4E68-854A-5343F44AD1F0}" type="sibTrans" cxnId="{658E2C28-3185-430A-A926-A0B63E31B9EF}">
      <dgm:prSet/>
      <dgm:spPr/>
      <dgm:t>
        <a:bodyPr/>
        <a:lstStyle/>
        <a:p>
          <a:endParaRPr lang="pl-PL"/>
        </a:p>
      </dgm:t>
    </dgm:pt>
    <dgm:pt modelId="{EF349E0A-3588-48E5-B655-A78F5B84374C}" type="pres">
      <dgm:prSet presAssocID="{D34E6AFD-536F-42EA-BE3F-4772A22C4090}" presName="linearFlow" presStyleCnt="0">
        <dgm:presLayoutVars>
          <dgm:dir/>
          <dgm:animLvl val="lvl"/>
          <dgm:resizeHandles val="exact"/>
        </dgm:presLayoutVars>
      </dgm:prSet>
      <dgm:spPr/>
      <dgm:t>
        <a:bodyPr/>
        <a:lstStyle/>
        <a:p>
          <a:endParaRPr lang="pl-PL"/>
        </a:p>
      </dgm:t>
    </dgm:pt>
    <dgm:pt modelId="{A8C659AA-CF86-4616-BB68-1B76C2171445}" type="pres">
      <dgm:prSet presAssocID="{F43C2026-E6EB-4B0E-A284-A7C2FE54B4FE}" presName="composite" presStyleCnt="0"/>
      <dgm:spPr/>
    </dgm:pt>
    <dgm:pt modelId="{F0CCD30F-9C6C-4267-B281-2467C8E7CBB5}" type="pres">
      <dgm:prSet presAssocID="{F43C2026-E6EB-4B0E-A284-A7C2FE54B4FE}" presName="parTx" presStyleLbl="node1" presStyleIdx="0" presStyleCnt="4">
        <dgm:presLayoutVars>
          <dgm:chMax val="0"/>
          <dgm:chPref val="0"/>
          <dgm:bulletEnabled val="1"/>
        </dgm:presLayoutVars>
      </dgm:prSet>
      <dgm:spPr/>
      <dgm:t>
        <a:bodyPr/>
        <a:lstStyle/>
        <a:p>
          <a:endParaRPr lang="pl-PL"/>
        </a:p>
      </dgm:t>
    </dgm:pt>
    <dgm:pt modelId="{97C52892-24EA-46EF-A15F-75C9B636675C}" type="pres">
      <dgm:prSet presAssocID="{F43C2026-E6EB-4B0E-A284-A7C2FE54B4FE}" presName="parSh" presStyleLbl="node1" presStyleIdx="0" presStyleCnt="4"/>
      <dgm:spPr/>
      <dgm:t>
        <a:bodyPr/>
        <a:lstStyle/>
        <a:p>
          <a:endParaRPr lang="pl-PL"/>
        </a:p>
      </dgm:t>
    </dgm:pt>
    <dgm:pt modelId="{29C44A2B-F466-4E01-AA00-E7D68A9C9174}" type="pres">
      <dgm:prSet presAssocID="{F43C2026-E6EB-4B0E-A284-A7C2FE54B4FE}" presName="desTx" presStyleLbl="fgAcc1" presStyleIdx="0" presStyleCnt="4">
        <dgm:presLayoutVars>
          <dgm:bulletEnabled val="1"/>
        </dgm:presLayoutVars>
      </dgm:prSet>
      <dgm:spPr/>
      <dgm:t>
        <a:bodyPr/>
        <a:lstStyle/>
        <a:p>
          <a:endParaRPr lang="pl-PL"/>
        </a:p>
      </dgm:t>
    </dgm:pt>
    <dgm:pt modelId="{552B258B-C21C-4078-9437-90795DEDEDBF}" type="pres">
      <dgm:prSet presAssocID="{B64E1789-ECC1-4B5B-9106-1D66A9130700}" presName="sibTrans" presStyleLbl="sibTrans2D1" presStyleIdx="0" presStyleCnt="3"/>
      <dgm:spPr/>
      <dgm:t>
        <a:bodyPr/>
        <a:lstStyle/>
        <a:p>
          <a:endParaRPr lang="pl-PL"/>
        </a:p>
      </dgm:t>
    </dgm:pt>
    <dgm:pt modelId="{6BC95591-785D-4853-8275-BAC2AB906880}" type="pres">
      <dgm:prSet presAssocID="{B64E1789-ECC1-4B5B-9106-1D66A9130700}" presName="connTx" presStyleLbl="sibTrans2D1" presStyleIdx="0" presStyleCnt="3"/>
      <dgm:spPr/>
      <dgm:t>
        <a:bodyPr/>
        <a:lstStyle/>
        <a:p>
          <a:endParaRPr lang="pl-PL"/>
        </a:p>
      </dgm:t>
    </dgm:pt>
    <dgm:pt modelId="{E4A29314-A699-4D31-9D17-58A47E7F1DDF}" type="pres">
      <dgm:prSet presAssocID="{F941CD9F-F72E-4E01-A4FF-8385B426825E}" presName="composite" presStyleCnt="0"/>
      <dgm:spPr/>
    </dgm:pt>
    <dgm:pt modelId="{13F642E1-5CF1-47BE-AE80-E787F6761B28}" type="pres">
      <dgm:prSet presAssocID="{F941CD9F-F72E-4E01-A4FF-8385B426825E}" presName="parTx" presStyleLbl="node1" presStyleIdx="0" presStyleCnt="4">
        <dgm:presLayoutVars>
          <dgm:chMax val="0"/>
          <dgm:chPref val="0"/>
          <dgm:bulletEnabled val="1"/>
        </dgm:presLayoutVars>
      </dgm:prSet>
      <dgm:spPr/>
      <dgm:t>
        <a:bodyPr/>
        <a:lstStyle/>
        <a:p>
          <a:endParaRPr lang="pl-PL"/>
        </a:p>
      </dgm:t>
    </dgm:pt>
    <dgm:pt modelId="{628F6E23-1FC0-4E51-A54C-A428F9BE42E1}" type="pres">
      <dgm:prSet presAssocID="{F941CD9F-F72E-4E01-A4FF-8385B426825E}" presName="parSh" presStyleLbl="node1" presStyleIdx="1" presStyleCnt="4"/>
      <dgm:spPr/>
      <dgm:t>
        <a:bodyPr/>
        <a:lstStyle/>
        <a:p>
          <a:endParaRPr lang="pl-PL"/>
        </a:p>
      </dgm:t>
    </dgm:pt>
    <dgm:pt modelId="{3AA91568-D8DE-4195-A303-C61FC28B426C}" type="pres">
      <dgm:prSet presAssocID="{F941CD9F-F72E-4E01-A4FF-8385B426825E}" presName="desTx" presStyleLbl="fgAcc1" presStyleIdx="1" presStyleCnt="4">
        <dgm:presLayoutVars>
          <dgm:bulletEnabled val="1"/>
        </dgm:presLayoutVars>
      </dgm:prSet>
      <dgm:spPr/>
      <dgm:t>
        <a:bodyPr/>
        <a:lstStyle/>
        <a:p>
          <a:endParaRPr lang="pl-PL"/>
        </a:p>
      </dgm:t>
    </dgm:pt>
    <dgm:pt modelId="{D375F8CA-A288-45DC-9962-80939B39E265}" type="pres">
      <dgm:prSet presAssocID="{9D0A084A-3B30-40A5-9119-574C99F3AF41}" presName="sibTrans" presStyleLbl="sibTrans2D1" presStyleIdx="1" presStyleCnt="3"/>
      <dgm:spPr/>
      <dgm:t>
        <a:bodyPr/>
        <a:lstStyle/>
        <a:p>
          <a:endParaRPr lang="pl-PL"/>
        </a:p>
      </dgm:t>
    </dgm:pt>
    <dgm:pt modelId="{86FFCAC8-C9EA-4BC5-B915-C9136E37F41E}" type="pres">
      <dgm:prSet presAssocID="{9D0A084A-3B30-40A5-9119-574C99F3AF41}" presName="connTx" presStyleLbl="sibTrans2D1" presStyleIdx="1" presStyleCnt="3"/>
      <dgm:spPr/>
      <dgm:t>
        <a:bodyPr/>
        <a:lstStyle/>
        <a:p>
          <a:endParaRPr lang="pl-PL"/>
        </a:p>
      </dgm:t>
    </dgm:pt>
    <dgm:pt modelId="{A5F105ED-CDA5-467C-86AF-55C07802AED3}" type="pres">
      <dgm:prSet presAssocID="{31173382-52F9-4ADC-B807-5918041AB5C6}" presName="composite" presStyleCnt="0"/>
      <dgm:spPr/>
    </dgm:pt>
    <dgm:pt modelId="{3DB76FB3-0DB8-4EA5-BFD4-A66FA209EDD1}" type="pres">
      <dgm:prSet presAssocID="{31173382-52F9-4ADC-B807-5918041AB5C6}" presName="parTx" presStyleLbl="node1" presStyleIdx="1" presStyleCnt="4">
        <dgm:presLayoutVars>
          <dgm:chMax val="0"/>
          <dgm:chPref val="0"/>
          <dgm:bulletEnabled val="1"/>
        </dgm:presLayoutVars>
      </dgm:prSet>
      <dgm:spPr/>
      <dgm:t>
        <a:bodyPr/>
        <a:lstStyle/>
        <a:p>
          <a:endParaRPr lang="pl-PL"/>
        </a:p>
      </dgm:t>
    </dgm:pt>
    <dgm:pt modelId="{63E8357B-C885-42A4-ACDE-2D6BEF573A95}" type="pres">
      <dgm:prSet presAssocID="{31173382-52F9-4ADC-B807-5918041AB5C6}" presName="parSh" presStyleLbl="node1" presStyleIdx="2" presStyleCnt="4"/>
      <dgm:spPr/>
      <dgm:t>
        <a:bodyPr/>
        <a:lstStyle/>
        <a:p>
          <a:endParaRPr lang="pl-PL"/>
        </a:p>
      </dgm:t>
    </dgm:pt>
    <dgm:pt modelId="{D51DAEBD-3863-4A7A-8C23-5F5085036640}" type="pres">
      <dgm:prSet presAssocID="{31173382-52F9-4ADC-B807-5918041AB5C6}" presName="desTx" presStyleLbl="fgAcc1" presStyleIdx="2" presStyleCnt="4">
        <dgm:presLayoutVars>
          <dgm:bulletEnabled val="1"/>
        </dgm:presLayoutVars>
      </dgm:prSet>
      <dgm:spPr/>
      <dgm:t>
        <a:bodyPr/>
        <a:lstStyle/>
        <a:p>
          <a:endParaRPr lang="pl-PL"/>
        </a:p>
      </dgm:t>
    </dgm:pt>
    <dgm:pt modelId="{32AC2D93-3AF7-4D5E-A752-E6DA76C3C705}" type="pres">
      <dgm:prSet presAssocID="{71607540-801C-4702-9A19-A5A2FEABF7D8}" presName="sibTrans" presStyleLbl="sibTrans2D1" presStyleIdx="2" presStyleCnt="3"/>
      <dgm:spPr/>
      <dgm:t>
        <a:bodyPr/>
        <a:lstStyle/>
        <a:p>
          <a:endParaRPr lang="pl-PL"/>
        </a:p>
      </dgm:t>
    </dgm:pt>
    <dgm:pt modelId="{AA66C27E-7B99-41BF-AE5B-E65B40448E9B}" type="pres">
      <dgm:prSet presAssocID="{71607540-801C-4702-9A19-A5A2FEABF7D8}" presName="connTx" presStyleLbl="sibTrans2D1" presStyleIdx="2" presStyleCnt="3"/>
      <dgm:spPr/>
      <dgm:t>
        <a:bodyPr/>
        <a:lstStyle/>
        <a:p>
          <a:endParaRPr lang="pl-PL"/>
        </a:p>
      </dgm:t>
    </dgm:pt>
    <dgm:pt modelId="{BD5AF937-7142-4FD2-9124-0B3140D88B10}" type="pres">
      <dgm:prSet presAssocID="{657E60D4-27A3-430F-9AAD-E8F2D6C97261}" presName="composite" presStyleCnt="0"/>
      <dgm:spPr/>
    </dgm:pt>
    <dgm:pt modelId="{2BC316C6-728C-4447-938B-94500969D26E}" type="pres">
      <dgm:prSet presAssocID="{657E60D4-27A3-430F-9AAD-E8F2D6C97261}" presName="parTx" presStyleLbl="node1" presStyleIdx="2" presStyleCnt="4">
        <dgm:presLayoutVars>
          <dgm:chMax val="0"/>
          <dgm:chPref val="0"/>
          <dgm:bulletEnabled val="1"/>
        </dgm:presLayoutVars>
      </dgm:prSet>
      <dgm:spPr/>
      <dgm:t>
        <a:bodyPr/>
        <a:lstStyle/>
        <a:p>
          <a:endParaRPr lang="pl-PL"/>
        </a:p>
      </dgm:t>
    </dgm:pt>
    <dgm:pt modelId="{5789693D-17D3-4FF5-B9E8-5458C26F454C}" type="pres">
      <dgm:prSet presAssocID="{657E60D4-27A3-430F-9AAD-E8F2D6C97261}" presName="parSh" presStyleLbl="node1" presStyleIdx="3" presStyleCnt="4"/>
      <dgm:spPr/>
      <dgm:t>
        <a:bodyPr/>
        <a:lstStyle/>
        <a:p>
          <a:endParaRPr lang="pl-PL"/>
        </a:p>
      </dgm:t>
    </dgm:pt>
    <dgm:pt modelId="{06F800F7-BA5E-449C-BA18-C960F3ABCFB8}" type="pres">
      <dgm:prSet presAssocID="{657E60D4-27A3-430F-9AAD-E8F2D6C97261}" presName="desTx" presStyleLbl="fgAcc1" presStyleIdx="3" presStyleCnt="4">
        <dgm:presLayoutVars>
          <dgm:bulletEnabled val="1"/>
        </dgm:presLayoutVars>
      </dgm:prSet>
      <dgm:spPr/>
      <dgm:t>
        <a:bodyPr/>
        <a:lstStyle/>
        <a:p>
          <a:endParaRPr lang="pl-PL"/>
        </a:p>
      </dgm:t>
    </dgm:pt>
  </dgm:ptLst>
  <dgm:cxnLst>
    <dgm:cxn modelId="{4690B547-2DAA-4766-824F-AFF3C27C2BB0}" type="presOf" srcId="{F941CD9F-F72E-4E01-A4FF-8385B426825E}" destId="{628F6E23-1FC0-4E51-A54C-A428F9BE42E1}" srcOrd="1" destOrd="0" presId="urn:microsoft.com/office/officeart/2005/8/layout/process3"/>
    <dgm:cxn modelId="{658E2C28-3185-430A-A926-A0B63E31B9EF}" srcId="{31173382-52F9-4ADC-B807-5918041AB5C6}" destId="{FF27EAD8-B175-4197-A77D-2397953F94F9}" srcOrd="1" destOrd="0" parTransId="{8881EBE4-BA5D-4EFB-9290-66E9BE15D6EA}" sibTransId="{8829CE9C-B0A0-4E68-854A-5343F44AD1F0}"/>
    <dgm:cxn modelId="{DFA50613-6A1F-4C36-84EE-A64CA37FE7C6}" type="presOf" srcId="{FF27EAD8-B175-4197-A77D-2397953F94F9}" destId="{D51DAEBD-3863-4A7A-8C23-5F5085036640}" srcOrd="0" destOrd="1" presId="urn:microsoft.com/office/officeart/2005/8/layout/process3"/>
    <dgm:cxn modelId="{5B80997C-2529-41D5-945D-30880F10333F}" type="presOf" srcId="{4287CB1F-658F-4606-87BC-5B06E68BCA5D}" destId="{29C44A2B-F466-4E01-AA00-E7D68A9C9174}" srcOrd="0" destOrd="0" presId="urn:microsoft.com/office/officeart/2005/8/layout/process3"/>
    <dgm:cxn modelId="{D5FF4908-C3CC-4806-B29F-9AFEBB475D43}" srcId="{F941CD9F-F72E-4E01-A4FF-8385B426825E}" destId="{49256A98-C392-4DCC-BB30-96A2989BE26A}" srcOrd="0" destOrd="0" parTransId="{8640114F-F107-4B96-A7A1-3AF6EC04E8B6}" sibTransId="{1CA4F111-38F8-4D8E-8800-32DDF58FDB66}"/>
    <dgm:cxn modelId="{31A10950-2FF4-44DE-85A2-E1FFD8799A91}" type="presOf" srcId="{D34E6AFD-536F-42EA-BE3F-4772A22C4090}" destId="{EF349E0A-3588-48E5-B655-A78F5B84374C}" srcOrd="0" destOrd="0" presId="urn:microsoft.com/office/officeart/2005/8/layout/process3"/>
    <dgm:cxn modelId="{FC0F1161-08E1-4AD8-93DA-62CA4F2DF50D}" type="presOf" srcId="{49C95B6C-9FEC-4561-8919-2AD653B26CCA}" destId="{D51DAEBD-3863-4A7A-8C23-5F5085036640}" srcOrd="0" destOrd="0" presId="urn:microsoft.com/office/officeart/2005/8/layout/process3"/>
    <dgm:cxn modelId="{B24436F0-815E-4C30-9502-52D51F8BE3D0}" srcId="{D34E6AFD-536F-42EA-BE3F-4772A22C4090}" destId="{F43C2026-E6EB-4B0E-A284-A7C2FE54B4FE}" srcOrd="0" destOrd="0" parTransId="{418C9A18-FF16-4511-840C-B8ED26A4CC6A}" sibTransId="{B64E1789-ECC1-4B5B-9106-1D66A9130700}"/>
    <dgm:cxn modelId="{1C5FD684-022B-4411-8E8A-A633DB01EFE2}" srcId="{657E60D4-27A3-430F-9AAD-E8F2D6C97261}" destId="{7BD0D518-ED9D-40F0-80A1-EEEAB19CBFE7}" srcOrd="0" destOrd="0" parTransId="{BA5D9129-94EA-47A8-B882-4126DF27FAFD}" sibTransId="{288354DA-9D16-4BF4-8971-15D3C62B592C}"/>
    <dgm:cxn modelId="{F05F7CE6-CF82-4EA0-86DC-BDE0037074F0}" srcId="{F43C2026-E6EB-4B0E-A284-A7C2FE54B4FE}" destId="{4287CB1F-658F-4606-87BC-5B06E68BCA5D}" srcOrd="0" destOrd="0" parTransId="{7664BFBA-57AA-4016-9C6A-78C60F811733}" sibTransId="{A2EA8F7E-722E-43BC-B8E9-CE3390EE47AD}"/>
    <dgm:cxn modelId="{DEBE9B0F-07C6-4967-A0AD-5BBD5461F557}" srcId="{D34E6AFD-536F-42EA-BE3F-4772A22C4090}" destId="{F941CD9F-F72E-4E01-A4FF-8385B426825E}" srcOrd="1" destOrd="0" parTransId="{9AA5B376-4980-4C62-B1AF-4809198E85D2}" sibTransId="{9D0A084A-3B30-40A5-9119-574C99F3AF41}"/>
    <dgm:cxn modelId="{7B9623BE-ABD9-4C7B-A0A8-9969C11D5D29}" type="presOf" srcId="{49256A98-C392-4DCC-BB30-96A2989BE26A}" destId="{3AA91568-D8DE-4195-A303-C61FC28B426C}" srcOrd="0" destOrd="0" presId="urn:microsoft.com/office/officeart/2005/8/layout/process3"/>
    <dgm:cxn modelId="{4EE230F6-20A6-4C60-8903-D205ADA3A80D}" type="presOf" srcId="{657E60D4-27A3-430F-9AAD-E8F2D6C97261}" destId="{2BC316C6-728C-4447-938B-94500969D26E}" srcOrd="0" destOrd="0" presId="urn:microsoft.com/office/officeart/2005/8/layout/process3"/>
    <dgm:cxn modelId="{09AFAD95-0FFE-4A62-B8B0-DBE99BDE7CE0}" type="presOf" srcId="{B64E1789-ECC1-4B5B-9106-1D66A9130700}" destId="{6BC95591-785D-4853-8275-BAC2AB906880}" srcOrd="1" destOrd="0" presId="urn:microsoft.com/office/officeart/2005/8/layout/process3"/>
    <dgm:cxn modelId="{EB4F36B1-4FBC-4901-9ED8-C1F7BAE48C5F}" type="presOf" srcId="{B64E1789-ECC1-4B5B-9106-1D66A9130700}" destId="{552B258B-C21C-4078-9437-90795DEDEDBF}" srcOrd="0" destOrd="0" presId="urn:microsoft.com/office/officeart/2005/8/layout/process3"/>
    <dgm:cxn modelId="{4569C849-D09F-4989-A79F-0D928E8B9FE5}" type="presOf" srcId="{F43C2026-E6EB-4B0E-A284-A7C2FE54B4FE}" destId="{F0CCD30F-9C6C-4267-B281-2467C8E7CBB5}" srcOrd="0" destOrd="0" presId="urn:microsoft.com/office/officeart/2005/8/layout/process3"/>
    <dgm:cxn modelId="{151652A6-9B78-436C-BC44-ECB8C4293E52}" type="presOf" srcId="{31173382-52F9-4ADC-B807-5918041AB5C6}" destId="{3DB76FB3-0DB8-4EA5-BFD4-A66FA209EDD1}" srcOrd="0" destOrd="0" presId="urn:microsoft.com/office/officeart/2005/8/layout/process3"/>
    <dgm:cxn modelId="{7D86A405-98EE-4123-B18B-AF7138F71146}" type="presOf" srcId="{F43C2026-E6EB-4B0E-A284-A7C2FE54B4FE}" destId="{97C52892-24EA-46EF-A15F-75C9B636675C}" srcOrd="1" destOrd="0" presId="urn:microsoft.com/office/officeart/2005/8/layout/process3"/>
    <dgm:cxn modelId="{74F444E6-C06D-4618-8A25-4535F2937753}" srcId="{D34E6AFD-536F-42EA-BE3F-4772A22C4090}" destId="{31173382-52F9-4ADC-B807-5918041AB5C6}" srcOrd="2" destOrd="0" parTransId="{60957BA2-A591-4F89-BB2F-E9CEE7D37CB3}" sibTransId="{71607540-801C-4702-9A19-A5A2FEABF7D8}"/>
    <dgm:cxn modelId="{A87B8D27-ED78-433F-BF45-B844F2668AD3}" type="presOf" srcId="{7BD0D518-ED9D-40F0-80A1-EEEAB19CBFE7}" destId="{06F800F7-BA5E-449C-BA18-C960F3ABCFB8}" srcOrd="0" destOrd="0" presId="urn:microsoft.com/office/officeart/2005/8/layout/process3"/>
    <dgm:cxn modelId="{800A94F8-5E17-4952-BB76-6AF529FC31FE}" type="presOf" srcId="{71607540-801C-4702-9A19-A5A2FEABF7D8}" destId="{AA66C27E-7B99-41BF-AE5B-E65B40448E9B}" srcOrd="1" destOrd="0" presId="urn:microsoft.com/office/officeart/2005/8/layout/process3"/>
    <dgm:cxn modelId="{2E880567-459A-4AB1-9ED3-C39CD4E664A8}" type="presOf" srcId="{9D0A084A-3B30-40A5-9119-574C99F3AF41}" destId="{86FFCAC8-C9EA-4BC5-B915-C9136E37F41E}" srcOrd="1" destOrd="0" presId="urn:microsoft.com/office/officeart/2005/8/layout/process3"/>
    <dgm:cxn modelId="{980BD113-DF4E-48D5-848B-6A831E7F9CDC}" type="presOf" srcId="{F941CD9F-F72E-4E01-A4FF-8385B426825E}" destId="{13F642E1-5CF1-47BE-AE80-E787F6761B28}" srcOrd="0" destOrd="0" presId="urn:microsoft.com/office/officeart/2005/8/layout/process3"/>
    <dgm:cxn modelId="{1D97E196-AE36-4E44-BB4A-B096A148F551}" type="presOf" srcId="{31173382-52F9-4ADC-B807-5918041AB5C6}" destId="{63E8357B-C885-42A4-ACDE-2D6BEF573A95}" srcOrd="1" destOrd="0" presId="urn:microsoft.com/office/officeart/2005/8/layout/process3"/>
    <dgm:cxn modelId="{741B3117-AF28-47B0-9F6F-E5ECECD8FA3C}" srcId="{31173382-52F9-4ADC-B807-5918041AB5C6}" destId="{49C95B6C-9FEC-4561-8919-2AD653B26CCA}" srcOrd="0" destOrd="0" parTransId="{88017DE5-2DDE-4E64-BB15-E5CAA50FE8E7}" sibTransId="{02B912DC-8F18-4988-8957-A671CD0393CF}"/>
    <dgm:cxn modelId="{CBB3EB21-63EF-445A-B6A5-67D9C1B4D1F0}" type="presOf" srcId="{9D0A084A-3B30-40A5-9119-574C99F3AF41}" destId="{D375F8CA-A288-45DC-9962-80939B39E265}" srcOrd="0" destOrd="0" presId="urn:microsoft.com/office/officeart/2005/8/layout/process3"/>
    <dgm:cxn modelId="{EC052816-286B-4440-B7EE-69D4EE776F6B}" srcId="{D34E6AFD-536F-42EA-BE3F-4772A22C4090}" destId="{657E60D4-27A3-430F-9AAD-E8F2D6C97261}" srcOrd="3" destOrd="0" parTransId="{8D4F9E6A-29B3-46F5-82AB-B8393FF7EDA8}" sibTransId="{5F565CED-2E57-4E4A-ABC1-E9275232C5EE}"/>
    <dgm:cxn modelId="{3410E199-FED3-4FC1-A258-760F2D915506}" type="presOf" srcId="{71607540-801C-4702-9A19-A5A2FEABF7D8}" destId="{32AC2D93-3AF7-4D5E-A752-E6DA76C3C705}" srcOrd="0" destOrd="0" presId="urn:microsoft.com/office/officeart/2005/8/layout/process3"/>
    <dgm:cxn modelId="{B54DB7FC-5305-4F1B-99F1-D1DCABBFB401}" type="presOf" srcId="{657E60D4-27A3-430F-9AAD-E8F2D6C97261}" destId="{5789693D-17D3-4FF5-B9E8-5458C26F454C}" srcOrd="1" destOrd="0" presId="urn:microsoft.com/office/officeart/2005/8/layout/process3"/>
    <dgm:cxn modelId="{EB0F59CE-4C85-4378-B911-9BCE5284BDEC}" type="presParOf" srcId="{EF349E0A-3588-48E5-B655-A78F5B84374C}" destId="{A8C659AA-CF86-4616-BB68-1B76C2171445}" srcOrd="0" destOrd="0" presId="urn:microsoft.com/office/officeart/2005/8/layout/process3"/>
    <dgm:cxn modelId="{EA860727-88B0-4BE5-8E17-AD79BD670A82}" type="presParOf" srcId="{A8C659AA-CF86-4616-BB68-1B76C2171445}" destId="{F0CCD30F-9C6C-4267-B281-2467C8E7CBB5}" srcOrd="0" destOrd="0" presId="urn:microsoft.com/office/officeart/2005/8/layout/process3"/>
    <dgm:cxn modelId="{1FEE64AF-8FD2-4296-9839-F3B4956EFBCD}" type="presParOf" srcId="{A8C659AA-CF86-4616-BB68-1B76C2171445}" destId="{97C52892-24EA-46EF-A15F-75C9B636675C}" srcOrd="1" destOrd="0" presId="urn:microsoft.com/office/officeart/2005/8/layout/process3"/>
    <dgm:cxn modelId="{8E490836-3C62-4B13-9CF9-8C9124002DC6}" type="presParOf" srcId="{A8C659AA-CF86-4616-BB68-1B76C2171445}" destId="{29C44A2B-F466-4E01-AA00-E7D68A9C9174}" srcOrd="2" destOrd="0" presId="urn:microsoft.com/office/officeart/2005/8/layout/process3"/>
    <dgm:cxn modelId="{282AAB67-8100-433F-9842-2FF3177B656D}" type="presParOf" srcId="{EF349E0A-3588-48E5-B655-A78F5B84374C}" destId="{552B258B-C21C-4078-9437-90795DEDEDBF}" srcOrd="1" destOrd="0" presId="urn:microsoft.com/office/officeart/2005/8/layout/process3"/>
    <dgm:cxn modelId="{0BC31F4C-6B1F-4538-8BAF-DE80F94C201B}" type="presParOf" srcId="{552B258B-C21C-4078-9437-90795DEDEDBF}" destId="{6BC95591-785D-4853-8275-BAC2AB906880}" srcOrd="0" destOrd="0" presId="urn:microsoft.com/office/officeart/2005/8/layout/process3"/>
    <dgm:cxn modelId="{5E566514-F6E2-4F94-A5F0-62A02543C180}" type="presParOf" srcId="{EF349E0A-3588-48E5-B655-A78F5B84374C}" destId="{E4A29314-A699-4D31-9D17-58A47E7F1DDF}" srcOrd="2" destOrd="0" presId="urn:microsoft.com/office/officeart/2005/8/layout/process3"/>
    <dgm:cxn modelId="{0A0DBE3E-68D3-4549-8B1A-206BD713F143}" type="presParOf" srcId="{E4A29314-A699-4D31-9D17-58A47E7F1DDF}" destId="{13F642E1-5CF1-47BE-AE80-E787F6761B28}" srcOrd="0" destOrd="0" presId="urn:microsoft.com/office/officeart/2005/8/layout/process3"/>
    <dgm:cxn modelId="{DEFF7D00-15DC-4E22-94CF-FA2AAFC5AF46}" type="presParOf" srcId="{E4A29314-A699-4D31-9D17-58A47E7F1DDF}" destId="{628F6E23-1FC0-4E51-A54C-A428F9BE42E1}" srcOrd="1" destOrd="0" presId="urn:microsoft.com/office/officeart/2005/8/layout/process3"/>
    <dgm:cxn modelId="{B9A5ED58-A5B3-4898-B4A9-68AA36A8C150}" type="presParOf" srcId="{E4A29314-A699-4D31-9D17-58A47E7F1DDF}" destId="{3AA91568-D8DE-4195-A303-C61FC28B426C}" srcOrd="2" destOrd="0" presId="urn:microsoft.com/office/officeart/2005/8/layout/process3"/>
    <dgm:cxn modelId="{F6E4268E-CE08-466A-86EB-D93CB5FE04B2}" type="presParOf" srcId="{EF349E0A-3588-48E5-B655-A78F5B84374C}" destId="{D375F8CA-A288-45DC-9962-80939B39E265}" srcOrd="3" destOrd="0" presId="urn:microsoft.com/office/officeart/2005/8/layout/process3"/>
    <dgm:cxn modelId="{395AF670-9989-442B-8B9C-D716EFA070E7}" type="presParOf" srcId="{D375F8CA-A288-45DC-9962-80939B39E265}" destId="{86FFCAC8-C9EA-4BC5-B915-C9136E37F41E}" srcOrd="0" destOrd="0" presId="urn:microsoft.com/office/officeart/2005/8/layout/process3"/>
    <dgm:cxn modelId="{DC59E940-7AFD-4056-95C2-2C3D6EF51CF4}" type="presParOf" srcId="{EF349E0A-3588-48E5-B655-A78F5B84374C}" destId="{A5F105ED-CDA5-467C-86AF-55C07802AED3}" srcOrd="4" destOrd="0" presId="urn:microsoft.com/office/officeart/2005/8/layout/process3"/>
    <dgm:cxn modelId="{B04F38FA-D927-40A7-9429-67A971154391}" type="presParOf" srcId="{A5F105ED-CDA5-467C-86AF-55C07802AED3}" destId="{3DB76FB3-0DB8-4EA5-BFD4-A66FA209EDD1}" srcOrd="0" destOrd="0" presId="urn:microsoft.com/office/officeart/2005/8/layout/process3"/>
    <dgm:cxn modelId="{EECE6EFA-8E8E-4BA9-849B-9F94710EE11A}" type="presParOf" srcId="{A5F105ED-CDA5-467C-86AF-55C07802AED3}" destId="{63E8357B-C885-42A4-ACDE-2D6BEF573A95}" srcOrd="1" destOrd="0" presId="urn:microsoft.com/office/officeart/2005/8/layout/process3"/>
    <dgm:cxn modelId="{0682CE84-088A-416B-A435-4FD3851F74A5}" type="presParOf" srcId="{A5F105ED-CDA5-467C-86AF-55C07802AED3}" destId="{D51DAEBD-3863-4A7A-8C23-5F5085036640}" srcOrd="2" destOrd="0" presId="urn:microsoft.com/office/officeart/2005/8/layout/process3"/>
    <dgm:cxn modelId="{32538F9A-40DB-44F5-98A6-680DFCC9192E}" type="presParOf" srcId="{EF349E0A-3588-48E5-B655-A78F5B84374C}" destId="{32AC2D93-3AF7-4D5E-A752-E6DA76C3C705}" srcOrd="5" destOrd="0" presId="urn:microsoft.com/office/officeart/2005/8/layout/process3"/>
    <dgm:cxn modelId="{5B4DADE6-00FB-4C59-BF25-13626CF3B4EA}" type="presParOf" srcId="{32AC2D93-3AF7-4D5E-A752-E6DA76C3C705}" destId="{AA66C27E-7B99-41BF-AE5B-E65B40448E9B}" srcOrd="0" destOrd="0" presId="urn:microsoft.com/office/officeart/2005/8/layout/process3"/>
    <dgm:cxn modelId="{4F2C7FE8-F635-42C5-9A42-FA9E23743B09}" type="presParOf" srcId="{EF349E0A-3588-48E5-B655-A78F5B84374C}" destId="{BD5AF937-7142-4FD2-9124-0B3140D88B10}" srcOrd="6" destOrd="0" presId="urn:microsoft.com/office/officeart/2005/8/layout/process3"/>
    <dgm:cxn modelId="{D08F0F12-43D7-4722-83DD-1854DA686621}" type="presParOf" srcId="{BD5AF937-7142-4FD2-9124-0B3140D88B10}" destId="{2BC316C6-728C-4447-938B-94500969D26E}" srcOrd="0" destOrd="0" presId="urn:microsoft.com/office/officeart/2005/8/layout/process3"/>
    <dgm:cxn modelId="{717B4C0F-17A4-4CAA-B92C-BE2F16A217AA}" type="presParOf" srcId="{BD5AF937-7142-4FD2-9124-0B3140D88B10}" destId="{5789693D-17D3-4FF5-B9E8-5458C26F454C}" srcOrd="1" destOrd="0" presId="urn:microsoft.com/office/officeart/2005/8/layout/process3"/>
    <dgm:cxn modelId="{FAA932CE-9260-4C0C-BA78-4344AD78F302}" type="presParOf" srcId="{BD5AF937-7142-4FD2-9124-0B3140D88B10}" destId="{06F800F7-BA5E-449C-BA18-C960F3ABCFB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4E6AFD-536F-42EA-BE3F-4772A22C409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pl-PL"/>
        </a:p>
      </dgm:t>
    </dgm:pt>
    <dgm:pt modelId="{F43C2026-E6EB-4B0E-A284-A7C2FE54B4FE}">
      <dgm:prSet phldrT="[Tekst]"/>
      <dgm:spPr/>
      <dgm:t>
        <a:bodyPr/>
        <a:lstStyle/>
        <a:p>
          <a:r>
            <a:rPr lang="pl-PL"/>
            <a:t>SWZ</a:t>
          </a:r>
        </a:p>
      </dgm:t>
    </dgm:pt>
    <dgm:pt modelId="{418C9A18-FF16-4511-840C-B8ED26A4CC6A}" type="parTrans" cxnId="{B24436F0-815E-4C30-9502-52D51F8BE3D0}">
      <dgm:prSet/>
      <dgm:spPr/>
      <dgm:t>
        <a:bodyPr/>
        <a:lstStyle/>
        <a:p>
          <a:endParaRPr lang="pl-PL"/>
        </a:p>
      </dgm:t>
    </dgm:pt>
    <dgm:pt modelId="{B64E1789-ECC1-4B5B-9106-1D66A9130700}" type="sibTrans" cxnId="{B24436F0-815E-4C30-9502-52D51F8BE3D0}">
      <dgm:prSet/>
      <dgm:spPr/>
      <dgm:t>
        <a:bodyPr/>
        <a:lstStyle/>
        <a:p>
          <a:endParaRPr lang="pl-PL"/>
        </a:p>
      </dgm:t>
    </dgm:pt>
    <dgm:pt modelId="{4287CB1F-658F-4606-87BC-5B06E68BCA5D}">
      <dgm:prSet phldrT="[Tekst]"/>
      <dgm:spPr/>
      <dgm:t>
        <a:bodyPr/>
        <a:lstStyle/>
        <a:p>
          <a:r>
            <a:rPr lang="pl-PL" dirty="0"/>
            <a:t>Brak obowiązku złożenia JEDZ z ofertą</a:t>
          </a:r>
        </a:p>
      </dgm:t>
    </dgm:pt>
    <dgm:pt modelId="{7664BFBA-57AA-4016-9C6A-78C60F811733}" type="parTrans" cxnId="{F05F7CE6-CF82-4EA0-86DC-BDE0037074F0}">
      <dgm:prSet/>
      <dgm:spPr/>
      <dgm:t>
        <a:bodyPr/>
        <a:lstStyle/>
        <a:p>
          <a:endParaRPr lang="pl-PL"/>
        </a:p>
      </dgm:t>
    </dgm:pt>
    <dgm:pt modelId="{A2EA8F7E-722E-43BC-B8E9-CE3390EE47AD}" type="sibTrans" cxnId="{F05F7CE6-CF82-4EA0-86DC-BDE0037074F0}">
      <dgm:prSet/>
      <dgm:spPr/>
      <dgm:t>
        <a:bodyPr/>
        <a:lstStyle/>
        <a:p>
          <a:endParaRPr lang="pl-PL"/>
        </a:p>
      </dgm:t>
    </dgm:pt>
    <dgm:pt modelId="{F941CD9F-F72E-4E01-A4FF-8385B426825E}">
      <dgm:prSet phldrT="[Tekst]"/>
      <dgm:spPr/>
      <dgm:t>
        <a:bodyPr/>
        <a:lstStyle/>
        <a:p>
          <a:r>
            <a:rPr lang="pl-PL"/>
            <a:t>Termin składania ofert</a:t>
          </a:r>
        </a:p>
      </dgm:t>
    </dgm:pt>
    <dgm:pt modelId="{9AA5B376-4980-4C62-B1AF-4809198E85D2}" type="parTrans" cxnId="{DEBE9B0F-07C6-4967-A0AD-5BBD5461F557}">
      <dgm:prSet/>
      <dgm:spPr/>
      <dgm:t>
        <a:bodyPr/>
        <a:lstStyle/>
        <a:p>
          <a:endParaRPr lang="pl-PL"/>
        </a:p>
      </dgm:t>
    </dgm:pt>
    <dgm:pt modelId="{9D0A084A-3B30-40A5-9119-574C99F3AF41}" type="sibTrans" cxnId="{DEBE9B0F-07C6-4967-A0AD-5BBD5461F557}">
      <dgm:prSet/>
      <dgm:spPr/>
      <dgm:t>
        <a:bodyPr/>
        <a:lstStyle/>
        <a:p>
          <a:endParaRPr lang="pl-PL"/>
        </a:p>
      </dgm:t>
    </dgm:pt>
    <dgm:pt modelId="{49256A98-C392-4DCC-BB30-96A2989BE26A}">
      <dgm:prSet phldrT="[Tekst]"/>
      <dgm:spPr/>
      <dgm:t>
        <a:bodyPr/>
        <a:lstStyle/>
        <a:p>
          <a:r>
            <a:rPr lang="pl-PL" dirty="0"/>
            <a:t>Żaden z wykonawców nie składa JEDZ z ofertą</a:t>
          </a:r>
        </a:p>
      </dgm:t>
    </dgm:pt>
    <dgm:pt modelId="{8640114F-F107-4B96-A7A1-3AF6EC04E8B6}" type="parTrans" cxnId="{D5FF4908-C3CC-4806-B29F-9AFEBB475D43}">
      <dgm:prSet/>
      <dgm:spPr/>
      <dgm:t>
        <a:bodyPr/>
        <a:lstStyle/>
        <a:p>
          <a:endParaRPr lang="pl-PL"/>
        </a:p>
      </dgm:t>
    </dgm:pt>
    <dgm:pt modelId="{1CA4F111-38F8-4D8E-8800-32DDF58FDB66}" type="sibTrans" cxnId="{D5FF4908-C3CC-4806-B29F-9AFEBB475D43}">
      <dgm:prSet/>
      <dgm:spPr/>
      <dgm:t>
        <a:bodyPr/>
        <a:lstStyle/>
        <a:p>
          <a:endParaRPr lang="pl-PL"/>
        </a:p>
      </dgm:t>
    </dgm:pt>
    <dgm:pt modelId="{657E60D4-27A3-430F-9AAD-E8F2D6C97261}">
      <dgm:prSet phldrT="[Tekst]"/>
      <dgm:spPr/>
      <dgm:t>
        <a:bodyPr/>
        <a:lstStyle/>
        <a:p>
          <a:r>
            <a:rPr lang="pl-PL"/>
            <a:t>Zakończenie oceny ofert</a:t>
          </a:r>
        </a:p>
      </dgm:t>
    </dgm:pt>
    <dgm:pt modelId="{8D4F9E6A-29B3-46F5-82AB-B8393FF7EDA8}" type="parTrans" cxnId="{EC052816-286B-4440-B7EE-69D4EE776F6B}">
      <dgm:prSet/>
      <dgm:spPr/>
      <dgm:t>
        <a:bodyPr/>
        <a:lstStyle/>
        <a:p>
          <a:endParaRPr lang="pl-PL"/>
        </a:p>
      </dgm:t>
    </dgm:pt>
    <dgm:pt modelId="{5F565CED-2E57-4E4A-ABC1-E9275232C5EE}" type="sibTrans" cxnId="{EC052816-286B-4440-B7EE-69D4EE776F6B}">
      <dgm:prSet/>
      <dgm:spPr/>
      <dgm:t>
        <a:bodyPr/>
        <a:lstStyle/>
        <a:p>
          <a:endParaRPr lang="pl-PL"/>
        </a:p>
      </dgm:t>
    </dgm:pt>
    <dgm:pt modelId="{7BD0D518-ED9D-40F0-80A1-EEEAB19CBFE7}">
      <dgm:prSet phldrT="[Tekst]"/>
      <dgm:spPr/>
      <dgm:t>
        <a:bodyPr/>
        <a:lstStyle/>
        <a:p>
          <a:r>
            <a:rPr lang="pl-PL" dirty="0"/>
            <a:t>Zamawiający wzywa wykonawcę, którego oferta została najwyżej oceniona do złożenia JEDZ i podmiotowych środków dowodowych.</a:t>
          </a:r>
        </a:p>
      </dgm:t>
    </dgm:pt>
    <dgm:pt modelId="{BA5D9129-94EA-47A8-B882-4126DF27FAFD}" type="parTrans" cxnId="{1C5FD684-022B-4411-8E8A-A633DB01EFE2}">
      <dgm:prSet/>
      <dgm:spPr/>
      <dgm:t>
        <a:bodyPr/>
        <a:lstStyle/>
        <a:p>
          <a:endParaRPr lang="pl-PL"/>
        </a:p>
      </dgm:t>
    </dgm:pt>
    <dgm:pt modelId="{288354DA-9D16-4BF4-8971-15D3C62B592C}" type="sibTrans" cxnId="{1C5FD684-022B-4411-8E8A-A633DB01EFE2}">
      <dgm:prSet/>
      <dgm:spPr/>
      <dgm:t>
        <a:bodyPr/>
        <a:lstStyle/>
        <a:p>
          <a:endParaRPr lang="pl-PL"/>
        </a:p>
      </dgm:t>
    </dgm:pt>
    <dgm:pt modelId="{31173382-52F9-4ADC-B807-5918041AB5C6}">
      <dgm:prSet/>
      <dgm:spPr/>
      <dgm:t>
        <a:bodyPr/>
        <a:lstStyle/>
        <a:p>
          <a:r>
            <a:rPr lang="pl-PL"/>
            <a:t>Ocena i badanie</a:t>
          </a:r>
        </a:p>
      </dgm:t>
    </dgm:pt>
    <dgm:pt modelId="{60957BA2-A591-4F89-BB2F-E9CEE7D37CB3}" type="parTrans" cxnId="{74F444E6-C06D-4618-8A25-4535F2937753}">
      <dgm:prSet/>
      <dgm:spPr/>
      <dgm:t>
        <a:bodyPr/>
        <a:lstStyle/>
        <a:p>
          <a:endParaRPr lang="pl-PL"/>
        </a:p>
      </dgm:t>
    </dgm:pt>
    <dgm:pt modelId="{71607540-801C-4702-9A19-A5A2FEABF7D8}" type="sibTrans" cxnId="{74F444E6-C06D-4618-8A25-4535F2937753}">
      <dgm:prSet/>
      <dgm:spPr/>
      <dgm:t>
        <a:bodyPr/>
        <a:lstStyle/>
        <a:p>
          <a:endParaRPr lang="pl-PL"/>
        </a:p>
      </dgm:t>
    </dgm:pt>
    <dgm:pt modelId="{49C95B6C-9FEC-4561-8919-2AD653B26CCA}">
      <dgm:prSet/>
      <dgm:spPr/>
      <dgm:t>
        <a:bodyPr/>
        <a:lstStyle/>
        <a:p>
          <a:r>
            <a:rPr lang="pl-PL"/>
            <a:t>Dokonywana jest ocena ofert wszytskich wykonawców.</a:t>
          </a:r>
        </a:p>
      </dgm:t>
    </dgm:pt>
    <dgm:pt modelId="{88017DE5-2DDE-4E64-BB15-E5CAA50FE8E7}" type="parTrans" cxnId="{741B3117-AF28-47B0-9F6F-E5ECECD8FA3C}">
      <dgm:prSet/>
      <dgm:spPr/>
      <dgm:t>
        <a:bodyPr/>
        <a:lstStyle/>
        <a:p>
          <a:endParaRPr lang="pl-PL"/>
        </a:p>
      </dgm:t>
    </dgm:pt>
    <dgm:pt modelId="{02B912DC-8F18-4988-8957-A671CD0393CF}" type="sibTrans" cxnId="{741B3117-AF28-47B0-9F6F-E5ECECD8FA3C}">
      <dgm:prSet/>
      <dgm:spPr/>
      <dgm:t>
        <a:bodyPr/>
        <a:lstStyle/>
        <a:p>
          <a:endParaRPr lang="pl-PL"/>
        </a:p>
      </dgm:t>
    </dgm:pt>
    <dgm:pt modelId="{EF349E0A-3588-48E5-B655-A78F5B84374C}" type="pres">
      <dgm:prSet presAssocID="{D34E6AFD-536F-42EA-BE3F-4772A22C4090}" presName="linearFlow" presStyleCnt="0">
        <dgm:presLayoutVars>
          <dgm:dir/>
          <dgm:animLvl val="lvl"/>
          <dgm:resizeHandles val="exact"/>
        </dgm:presLayoutVars>
      </dgm:prSet>
      <dgm:spPr/>
      <dgm:t>
        <a:bodyPr/>
        <a:lstStyle/>
        <a:p>
          <a:endParaRPr lang="pl-PL"/>
        </a:p>
      </dgm:t>
    </dgm:pt>
    <dgm:pt modelId="{A8C659AA-CF86-4616-BB68-1B76C2171445}" type="pres">
      <dgm:prSet presAssocID="{F43C2026-E6EB-4B0E-A284-A7C2FE54B4FE}" presName="composite" presStyleCnt="0"/>
      <dgm:spPr/>
    </dgm:pt>
    <dgm:pt modelId="{F0CCD30F-9C6C-4267-B281-2467C8E7CBB5}" type="pres">
      <dgm:prSet presAssocID="{F43C2026-E6EB-4B0E-A284-A7C2FE54B4FE}" presName="parTx" presStyleLbl="node1" presStyleIdx="0" presStyleCnt="4">
        <dgm:presLayoutVars>
          <dgm:chMax val="0"/>
          <dgm:chPref val="0"/>
          <dgm:bulletEnabled val="1"/>
        </dgm:presLayoutVars>
      </dgm:prSet>
      <dgm:spPr/>
      <dgm:t>
        <a:bodyPr/>
        <a:lstStyle/>
        <a:p>
          <a:endParaRPr lang="pl-PL"/>
        </a:p>
      </dgm:t>
    </dgm:pt>
    <dgm:pt modelId="{97C52892-24EA-46EF-A15F-75C9B636675C}" type="pres">
      <dgm:prSet presAssocID="{F43C2026-E6EB-4B0E-A284-A7C2FE54B4FE}" presName="parSh" presStyleLbl="node1" presStyleIdx="0" presStyleCnt="4"/>
      <dgm:spPr/>
      <dgm:t>
        <a:bodyPr/>
        <a:lstStyle/>
        <a:p>
          <a:endParaRPr lang="pl-PL"/>
        </a:p>
      </dgm:t>
    </dgm:pt>
    <dgm:pt modelId="{29C44A2B-F466-4E01-AA00-E7D68A9C9174}" type="pres">
      <dgm:prSet presAssocID="{F43C2026-E6EB-4B0E-A284-A7C2FE54B4FE}" presName="desTx" presStyleLbl="fgAcc1" presStyleIdx="0" presStyleCnt="4">
        <dgm:presLayoutVars>
          <dgm:bulletEnabled val="1"/>
        </dgm:presLayoutVars>
      </dgm:prSet>
      <dgm:spPr/>
      <dgm:t>
        <a:bodyPr/>
        <a:lstStyle/>
        <a:p>
          <a:endParaRPr lang="pl-PL"/>
        </a:p>
      </dgm:t>
    </dgm:pt>
    <dgm:pt modelId="{552B258B-C21C-4078-9437-90795DEDEDBF}" type="pres">
      <dgm:prSet presAssocID="{B64E1789-ECC1-4B5B-9106-1D66A9130700}" presName="sibTrans" presStyleLbl="sibTrans2D1" presStyleIdx="0" presStyleCnt="3"/>
      <dgm:spPr/>
      <dgm:t>
        <a:bodyPr/>
        <a:lstStyle/>
        <a:p>
          <a:endParaRPr lang="pl-PL"/>
        </a:p>
      </dgm:t>
    </dgm:pt>
    <dgm:pt modelId="{6BC95591-785D-4853-8275-BAC2AB906880}" type="pres">
      <dgm:prSet presAssocID="{B64E1789-ECC1-4B5B-9106-1D66A9130700}" presName="connTx" presStyleLbl="sibTrans2D1" presStyleIdx="0" presStyleCnt="3"/>
      <dgm:spPr/>
      <dgm:t>
        <a:bodyPr/>
        <a:lstStyle/>
        <a:p>
          <a:endParaRPr lang="pl-PL"/>
        </a:p>
      </dgm:t>
    </dgm:pt>
    <dgm:pt modelId="{E4A29314-A699-4D31-9D17-58A47E7F1DDF}" type="pres">
      <dgm:prSet presAssocID="{F941CD9F-F72E-4E01-A4FF-8385B426825E}" presName="composite" presStyleCnt="0"/>
      <dgm:spPr/>
    </dgm:pt>
    <dgm:pt modelId="{13F642E1-5CF1-47BE-AE80-E787F6761B28}" type="pres">
      <dgm:prSet presAssocID="{F941CD9F-F72E-4E01-A4FF-8385B426825E}" presName="parTx" presStyleLbl="node1" presStyleIdx="0" presStyleCnt="4">
        <dgm:presLayoutVars>
          <dgm:chMax val="0"/>
          <dgm:chPref val="0"/>
          <dgm:bulletEnabled val="1"/>
        </dgm:presLayoutVars>
      </dgm:prSet>
      <dgm:spPr/>
      <dgm:t>
        <a:bodyPr/>
        <a:lstStyle/>
        <a:p>
          <a:endParaRPr lang="pl-PL"/>
        </a:p>
      </dgm:t>
    </dgm:pt>
    <dgm:pt modelId="{628F6E23-1FC0-4E51-A54C-A428F9BE42E1}" type="pres">
      <dgm:prSet presAssocID="{F941CD9F-F72E-4E01-A4FF-8385B426825E}" presName="parSh" presStyleLbl="node1" presStyleIdx="1" presStyleCnt="4"/>
      <dgm:spPr/>
      <dgm:t>
        <a:bodyPr/>
        <a:lstStyle/>
        <a:p>
          <a:endParaRPr lang="pl-PL"/>
        </a:p>
      </dgm:t>
    </dgm:pt>
    <dgm:pt modelId="{3AA91568-D8DE-4195-A303-C61FC28B426C}" type="pres">
      <dgm:prSet presAssocID="{F941CD9F-F72E-4E01-A4FF-8385B426825E}" presName="desTx" presStyleLbl="fgAcc1" presStyleIdx="1" presStyleCnt="4">
        <dgm:presLayoutVars>
          <dgm:bulletEnabled val="1"/>
        </dgm:presLayoutVars>
      </dgm:prSet>
      <dgm:spPr/>
      <dgm:t>
        <a:bodyPr/>
        <a:lstStyle/>
        <a:p>
          <a:endParaRPr lang="pl-PL"/>
        </a:p>
      </dgm:t>
    </dgm:pt>
    <dgm:pt modelId="{D375F8CA-A288-45DC-9962-80939B39E265}" type="pres">
      <dgm:prSet presAssocID="{9D0A084A-3B30-40A5-9119-574C99F3AF41}" presName="sibTrans" presStyleLbl="sibTrans2D1" presStyleIdx="1" presStyleCnt="3"/>
      <dgm:spPr/>
      <dgm:t>
        <a:bodyPr/>
        <a:lstStyle/>
        <a:p>
          <a:endParaRPr lang="pl-PL"/>
        </a:p>
      </dgm:t>
    </dgm:pt>
    <dgm:pt modelId="{86FFCAC8-C9EA-4BC5-B915-C9136E37F41E}" type="pres">
      <dgm:prSet presAssocID="{9D0A084A-3B30-40A5-9119-574C99F3AF41}" presName="connTx" presStyleLbl="sibTrans2D1" presStyleIdx="1" presStyleCnt="3"/>
      <dgm:spPr/>
      <dgm:t>
        <a:bodyPr/>
        <a:lstStyle/>
        <a:p>
          <a:endParaRPr lang="pl-PL"/>
        </a:p>
      </dgm:t>
    </dgm:pt>
    <dgm:pt modelId="{A5F105ED-CDA5-467C-86AF-55C07802AED3}" type="pres">
      <dgm:prSet presAssocID="{31173382-52F9-4ADC-B807-5918041AB5C6}" presName="composite" presStyleCnt="0"/>
      <dgm:spPr/>
    </dgm:pt>
    <dgm:pt modelId="{3DB76FB3-0DB8-4EA5-BFD4-A66FA209EDD1}" type="pres">
      <dgm:prSet presAssocID="{31173382-52F9-4ADC-B807-5918041AB5C6}" presName="parTx" presStyleLbl="node1" presStyleIdx="1" presStyleCnt="4">
        <dgm:presLayoutVars>
          <dgm:chMax val="0"/>
          <dgm:chPref val="0"/>
          <dgm:bulletEnabled val="1"/>
        </dgm:presLayoutVars>
      </dgm:prSet>
      <dgm:spPr/>
      <dgm:t>
        <a:bodyPr/>
        <a:lstStyle/>
        <a:p>
          <a:endParaRPr lang="pl-PL"/>
        </a:p>
      </dgm:t>
    </dgm:pt>
    <dgm:pt modelId="{63E8357B-C885-42A4-ACDE-2D6BEF573A95}" type="pres">
      <dgm:prSet presAssocID="{31173382-52F9-4ADC-B807-5918041AB5C6}" presName="parSh" presStyleLbl="node1" presStyleIdx="2" presStyleCnt="4"/>
      <dgm:spPr/>
      <dgm:t>
        <a:bodyPr/>
        <a:lstStyle/>
        <a:p>
          <a:endParaRPr lang="pl-PL"/>
        </a:p>
      </dgm:t>
    </dgm:pt>
    <dgm:pt modelId="{D51DAEBD-3863-4A7A-8C23-5F5085036640}" type="pres">
      <dgm:prSet presAssocID="{31173382-52F9-4ADC-B807-5918041AB5C6}" presName="desTx" presStyleLbl="fgAcc1" presStyleIdx="2" presStyleCnt="4">
        <dgm:presLayoutVars>
          <dgm:bulletEnabled val="1"/>
        </dgm:presLayoutVars>
      </dgm:prSet>
      <dgm:spPr/>
      <dgm:t>
        <a:bodyPr/>
        <a:lstStyle/>
        <a:p>
          <a:endParaRPr lang="pl-PL"/>
        </a:p>
      </dgm:t>
    </dgm:pt>
    <dgm:pt modelId="{32AC2D93-3AF7-4D5E-A752-E6DA76C3C705}" type="pres">
      <dgm:prSet presAssocID="{71607540-801C-4702-9A19-A5A2FEABF7D8}" presName="sibTrans" presStyleLbl="sibTrans2D1" presStyleIdx="2" presStyleCnt="3"/>
      <dgm:spPr/>
      <dgm:t>
        <a:bodyPr/>
        <a:lstStyle/>
        <a:p>
          <a:endParaRPr lang="pl-PL"/>
        </a:p>
      </dgm:t>
    </dgm:pt>
    <dgm:pt modelId="{AA66C27E-7B99-41BF-AE5B-E65B40448E9B}" type="pres">
      <dgm:prSet presAssocID="{71607540-801C-4702-9A19-A5A2FEABF7D8}" presName="connTx" presStyleLbl="sibTrans2D1" presStyleIdx="2" presStyleCnt="3"/>
      <dgm:spPr/>
      <dgm:t>
        <a:bodyPr/>
        <a:lstStyle/>
        <a:p>
          <a:endParaRPr lang="pl-PL"/>
        </a:p>
      </dgm:t>
    </dgm:pt>
    <dgm:pt modelId="{BD5AF937-7142-4FD2-9124-0B3140D88B10}" type="pres">
      <dgm:prSet presAssocID="{657E60D4-27A3-430F-9AAD-E8F2D6C97261}" presName="composite" presStyleCnt="0"/>
      <dgm:spPr/>
    </dgm:pt>
    <dgm:pt modelId="{2BC316C6-728C-4447-938B-94500969D26E}" type="pres">
      <dgm:prSet presAssocID="{657E60D4-27A3-430F-9AAD-E8F2D6C97261}" presName="parTx" presStyleLbl="node1" presStyleIdx="2" presStyleCnt="4">
        <dgm:presLayoutVars>
          <dgm:chMax val="0"/>
          <dgm:chPref val="0"/>
          <dgm:bulletEnabled val="1"/>
        </dgm:presLayoutVars>
      </dgm:prSet>
      <dgm:spPr/>
      <dgm:t>
        <a:bodyPr/>
        <a:lstStyle/>
        <a:p>
          <a:endParaRPr lang="pl-PL"/>
        </a:p>
      </dgm:t>
    </dgm:pt>
    <dgm:pt modelId="{5789693D-17D3-4FF5-B9E8-5458C26F454C}" type="pres">
      <dgm:prSet presAssocID="{657E60D4-27A3-430F-9AAD-E8F2D6C97261}" presName="parSh" presStyleLbl="node1" presStyleIdx="3" presStyleCnt="4"/>
      <dgm:spPr/>
      <dgm:t>
        <a:bodyPr/>
        <a:lstStyle/>
        <a:p>
          <a:endParaRPr lang="pl-PL"/>
        </a:p>
      </dgm:t>
    </dgm:pt>
    <dgm:pt modelId="{06F800F7-BA5E-449C-BA18-C960F3ABCFB8}" type="pres">
      <dgm:prSet presAssocID="{657E60D4-27A3-430F-9AAD-E8F2D6C97261}" presName="desTx" presStyleLbl="fgAcc1" presStyleIdx="3" presStyleCnt="4">
        <dgm:presLayoutVars>
          <dgm:bulletEnabled val="1"/>
        </dgm:presLayoutVars>
      </dgm:prSet>
      <dgm:spPr/>
      <dgm:t>
        <a:bodyPr/>
        <a:lstStyle/>
        <a:p>
          <a:endParaRPr lang="pl-PL"/>
        </a:p>
      </dgm:t>
    </dgm:pt>
  </dgm:ptLst>
  <dgm:cxnLst>
    <dgm:cxn modelId="{4690B547-2DAA-4766-824F-AFF3C27C2BB0}" type="presOf" srcId="{F941CD9F-F72E-4E01-A4FF-8385B426825E}" destId="{628F6E23-1FC0-4E51-A54C-A428F9BE42E1}" srcOrd="1" destOrd="0" presId="urn:microsoft.com/office/officeart/2005/8/layout/process3"/>
    <dgm:cxn modelId="{5B80997C-2529-41D5-945D-30880F10333F}" type="presOf" srcId="{4287CB1F-658F-4606-87BC-5B06E68BCA5D}" destId="{29C44A2B-F466-4E01-AA00-E7D68A9C9174}" srcOrd="0" destOrd="0" presId="urn:microsoft.com/office/officeart/2005/8/layout/process3"/>
    <dgm:cxn modelId="{D5FF4908-C3CC-4806-B29F-9AFEBB475D43}" srcId="{F941CD9F-F72E-4E01-A4FF-8385B426825E}" destId="{49256A98-C392-4DCC-BB30-96A2989BE26A}" srcOrd="0" destOrd="0" parTransId="{8640114F-F107-4B96-A7A1-3AF6EC04E8B6}" sibTransId="{1CA4F111-38F8-4D8E-8800-32DDF58FDB66}"/>
    <dgm:cxn modelId="{31A10950-2FF4-44DE-85A2-E1FFD8799A91}" type="presOf" srcId="{D34E6AFD-536F-42EA-BE3F-4772A22C4090}" destId="{EF349E0A-3588-48E5-B655-A78F5B84374C}" srcOrd="0" destOrd="0" presId="urn:microsoft.com/office/officeart/2005/8/layout/process3"/>
    <dgm:cxn modelId="{FC0F1161-08E1-4AD8-93DA-62CA4F2DF50D}" type="presOf" srcId="{49C95B6C-9FEC-4561-8919-2AD653B26CCA}" destId="{D51DAEBD-3863-4A7A-8C23-5F5085036640}" srcOrd="0" destOrd="0" presId="urn:microsoft.com/office/officeart/2005/8/layout/process3"/>
    <dgm:cxn modelId="{B24436F0-815E-4C30-9502-52D51F8BE3D0}" srcId="{D34E6AFD-536F-42EA-BE3F-4772A22C4090}" destId="{F43C2026-E6EB-4B0E-A284-A7C2FE54B4FE}" srcOrd="0" destOrd="0" parTransId="{418C9A18-FF16-4511-840C-B8ED26A4CC6A}" sibTransId="{B64E1789-ECC1-4B5B-9106-1D66A9130700}"/>
    <dgm:cxn modelId="{1C5FD684-022B-4411-8E8A-A633DB01EFE2}" srcId="{657E60D4-27A3-430F-9AAD-E8F2D6C97261}" destId="{7BD0D518-ED9D-40F0-80A1-EEEAB19CBFE7}" srcOrd="0" destOrd="0" parTransId="{BA5D9129-94EA-47A8-B882-4126DF27FAFD}" sibTransId="{288354DA-9D16-4BF4-8971-15D3C62B592C}"/>
    <dgm:cxn modelId="{F05F7CE6-CF82-4EA0-86DC-BDE0037074F0}" srcId="{F43C2026-E6EB-4B0E-A284-A7C2FE54B4FE}" destId="{4287CB1F-658F-4606-87BC-5B06E68BCA5D}" srcOrd="0" destOrd="0" parTransId="{7664BFBA-57AA-4016-9C6A-78C60F811733}" sibTransId="{A2EA8F7E-722E-43BC-B8E9-CE3390EE47AD}"/>
    <dgm:cxn modelId="{DEBE9B0F-07C6-4967-A0AD-5BBD5461F557}" srcId="{D34E6AFD-536F-42EA-BE3F-4772A22C4090}" destId="{F941CD9F-F72E-4E01-A4FF-8385B426825E}" srcOrd="1" destOrd="0" parTransId="{9AA5B376-4980-4C62-B1AF-4809198E85D2}" sibTransId="{9D0A084A-3B30-40A5-9119-574C99F3AF41}"/>
    <dgm:cxn modelId="{7B9623BE-ABD9-4C7B-A0A8-9969C11D5D29}" type="presOf" srcId="{49256A98-C392-4DCC-BB30-96A2989BE26A}" destId="{3AA91568-D8DE-4195-A303-C61FC28B426C}" srcOrd="0" destOrd="0" presId="urn:microsoft.com/office/officeart/2005/8/layout/process3"/>
    <dgm:cxn modelId="{4EE230F6-20A6-4C60-8903-D205ADA3A80D}" type="presOf" srcId="{657E60D4-27A3-430F-9AAD-E8F2D6C97261}" destId="{2BC316C6-728C-4447-938B-94500969D26E}" srcOrd="0" destOrd="0" presId="urn:microsoft.com/office/officeart/2005/8/layout/process3"/>
    <dgm:cxn modelId="{09AFAD95-0FFE-4A62-B8B0-DBE99BDE7CE0}" type="presOf" srcId="{B64E1789-ECC1-4B5B-9106-1D66A9130700}" destId="{6BC95591-785D-4853-8275-BAC2AB906880}" srcOrd="1" destOrd="0" presId="urn:microsoft.com/office/officeart/2005/8/layout/process3"/>
    <dgm:cxn modelId="{EB4F36B1-4FBC-4901-9ED8-C1F7BAE48C5F}" type="presOf" srcId="{B64E1789-ECC1-4B5B-9106-1D66A9130700}" destId="{552B258B-C21C-4078-9437-90795DEDEDBF}" srcOrd="0" destOrd="0" presId="urn:microsoft.com/office/officeart/2005/8/layout/process3"/>
    <dgm:cxn modelId="{4569C849-D09F-4989-A79F-0D928E8B9FE5}" type="presOf" srcId="{F43C2026-E6EB-4B0E-A284-A7C2FE54B4FE}" destId="{F0CCD30F-9C6C-4267-B281-2467C8E7CBB5}" srcOrd="0" destOrd="0" presId="urn:microsoft.com/office/officeart/2005/8/layout/process3"/>
    <dgm:cxn modelId="{151652A6-9B78-436C-BC44-ECB8C4293E52}" type="presOf" srcId="{31173382-52F9-4ADC-B807-5918041AB5C6}" destId="{3DB76FB3-0DB8-4EA5-BFD4-A66FA209EDD1}" srcOrd="0" destOrd="0" presId="urn:microsoft.com/office/officeart/2005/8/layout/process3"/>
    <dgm:cxn modelId="{7D86A405-98EE-4123-B18B-AF7138F71146}" type="presOf" srcId="{F43C2026-E6EB-4B0E-A284-A7C2FE54B4FE}" destId="{97C52892-24EA-46EF-A15F-75C9B636675C}" srcOrd="1" destOrd="0" presId="urn:microsoft.com/office/officeart/2005/8/layout/process3"/>
    <dgm:cxn modelId="{74F444E6-C06D-4618-8A25-4535F2937753}" srcId="{D34E6AFD-536F-42EA-BE3F-4772A22C4090}" destId="{31173382-52F9-4ADC-B807-5918041AB5C6}" srcOrd="2" destOrd="0" parTransId="{60957BA2-A591-4F89-BB2F-E9CEE7D37CB3}" sibTransId="{71607540-801C-4702-9A19-A5A2FEABF7D8}"/>
    <dgm:cxn modelId="{A87B8D27-ED78-433F-BF45-B844F2668AD3}" type="presOf" srcId="{7BD0D518-ED9D-40F0-80A1-EEEAB19CBFE7}" destId="{06F800F7-BA5E-449C-BA18-C960F3ABCFB8}" srcOrd="0" destOrd="0" presId="urn:microsoft.com/office/officeart/2005/8/layout/process3"/>
    <dgm:cxn modelId="{800A94F8-5E17-4952-BB76-6AF529FC31FE}" type="presOf" srcId="{71607540-801C-4702-9A19-A5A2FEABF7D8}" destId="{AA66C27E-7B99-41BF-AE5B-E65B40448E9B}" srcOrd="1" destOrd="0" presId="urn:microsoft.com/office/officeart/2005/8/layout/process3"/>
    <dgm:cxn modelId="{2E880567-459A-4AB1-9ED3-C39CD4E664A8}" type="presOf" srcId="{9D0A084A-3B30-40A5-9119-574C99F3AF41}" destId="{86FFCAC8-C9EA-4BC5-B915-C9136E37F41E}" srcOrd="1" destOrd="0" presId="urn:microsoft.com/office/officeart/2005/8/layout/process3"/>
    <dgm:cxn modelId="{980BD113-DF4E-48D5-848B-6A831E7F9CDC}" type="presOf" srcId="{F941CD9F-F72E-4E01-A4FF-8385B426825E}" destId="{13F642E1-5CF1-47BE-AE80-E787F6761B28}" srcOrd="0" destOrd="0" presId="urn:microsoft.com/office/officeart/2005/8/layout/process3"/>
    <dgm:cxn modelId="{1D97E196-AE36-4E44-BB4A-B096A148F551}" type="presOf" srcId="{31173382-52F9-4ADC-B807-5918041AB5C6}" destId="{63E8357B-C885-42A4-ACDE-2D6BEF573A95}" srcOrd="1" destOrd="0" presId="urn:microsoft.com/office/officeart/2005/8/layout/process3"/>
    <dgm:cxn modelId="{741B3117-AF28-47B0-9F6F-E5ECECD8FA3C}" srcId="{31173382-52F9-4ADC-B807-5918041AB5C6}" destId="{49C95B6C-9FEC-4561-8919-2AD653B26CCA}" srcOrd="0" destOrd="0" parTransId="{88017DE5-2DDE-4E64-BB15-E5CAA50FE8E7}" sibTransId="{02B912DC-8F18-4988-8957-A671CD0393CF}"/>
    <dgm:cxn modelId="{CBB3EB21-63EF-445A-B6A5-67D9C1B4D1F0}" type="presOf" srcId="{9D0A084A-3B30-40A5-9119-574C99F3AF41}" destId="{D375F8CA-A288-45DC-9962-80939B39E265}" srcOrd="0" destOrd="0" presId="urn:microsoft.com/office/officeart/2005/8/layout/process3"/>
    <dgm:cxn modelId="{EC052816-286B-4440-B7EE-69D4EE776F6B}" srcId="{D34E6AFD-536F-42EA-BE3F-4772A22C4090}" destId="{657E60D4-27A3-430F-9AAD-E8F2D6C97261}" srcOrd="3" destOrd="0" parTransId="{8D4F9E6A-29B3-46F5-82AB-B8393FF7EDA8}" sibTransId="{5F565CED-2E57-4E4A-ABC1-E9275232C5EE}"/>
    <dgm:cxn modelId="{3410E199-FED3-4FC1-A258-760F2D915506}" type="presOf" srcId="{71607540-801C-4702-9A19-A5A2FEABF7D8}" destId="{32AC2D93-3AF7-4D5E-A752-E6DA76C3C705}" srcOrd="0" destOrd="0" presId="urn:microsoft.com/office/officeart/2005/8/layout/process3"/>
    <dgm:cxn modelId="{B54DB7FC-5305-4F1B-99F1-D1DCABBFB401}" type="presOf" srcId="{657E60D4-27A3-430F-9AAD-E8F2D6C97261}" destId="{5789693D-17D3-4FF5-B9E8-5458C26F454C}" srcOrd="1" destOrd="0" presId="urn:microsoft.com/office/officeart/2005/8/layout/process3"/>
    <dgm:cxn modelId="{EB0F59CE-4C85-4378-B911-9BCE5284BDEC}" type="presParOf" srcId="{EF349E0A-3588-48E5-B655-A78F5B84374C}" destId="{A8C659AA-CF86-4616-BB68-1B76C2171445}" srcOrd="0" destOrd="0" presId="urn:microsoft.com/office/officeart/2005/8/layout/process3"/>
    <dgm:cxn modelId="{EA860727-88B0-4BE5-8E17-AD79BD670A82}" type="presParOf" srcId="{A8C659AA-CF86-4616-BB68-1B76C2171445}" destId="{F0CCD30F-9C6C-4267-B281-2467C8E7CBB5}" srcOrd="0" destOrd="0" presId="urn:microsoft.com/office/officeart/2005/8/layout/process3"/>
    <dgm:cxn modelId="{1FEE64AF-8FD2-4296-9839-F3B4956EFBCD}" type="presParOf" srcId="{A8C659AA-CF86-4616-BB68-1B76C2171445}" destId="{97C52892-24EA-46EF-A15F-75C9B636675C}" srcOrd="1" destOrd="0" presId="urn:microsoft.com/office/officeart/2005/8/layout/process3"/>
    <dgm:cxn modelId="{8E490836-3C62-4B13-9CF9-8C9124002DC6}" type="presParOf" srcId="{A8C659AA-CF86-4616-BB68-1B76C2171445}" destId="{29C44A2B-F466-4E01-AA00-E7D68A9C9174}" srcOrd="2" destOrd="0" presId="urn:microsoft.com/office/officeart/2005/8/layout/process3"/>
    <dgm:cxn modelId="{282AAB67-8100-433F-9842-2FF3177B656D}" type="presParOf" srcId="{EF349E0A-3588-48E5-B655-A78F5B84374C}" destId="{552B258B-C21C-4078-9437-90795DEDEDBF}" srcOrd="1" destOrd="0" presId="urn:microsoft.com/office/officeart/2005/8/layout/process3"/>
    <dgm:cxn modelId="{0BC31F4C-6B1F-4538-8BAF-DE80F94C201B}" type="presParOf" srcId="{552B258B-C21C-4078-9437-90795DEDEDBF}" destId="{6BC95591-785D-4853-8275-BAC2AB906880}" srcOrd="0" destOrd="0" presId="urn:microsoft.com/office/officeart/2005/8/layout/process3"/>
    <dgm:cxn modelId="{5E566514-F6E2-4F94-A5F0-62A02543C180}" type="presParOf" srcId="{EF349E0A-3588-48E5-B655-A78F5B84374C}" destId="{E4A29314-A699-4D31-9D17-58A47E7F1DDF}" srcOrd="2" destOrd="0" presId="urn:microsoft.com/office/officeart/2005/8/layout/process3"/>
    <dgm:cxn modelId="{0A0DBE3E-68D3-4549-8B1A-206BD713F143}" type="presParOf" srcId="{E4A29314-A699-4D31-9D17-58A47E7F1DDF}" destId="{13F642E1-5CF1-47BE-AE80-E787F6761B28}" srcOrd="0" destOrd="0" presId="urn:microsoft.com/office/officeart/2005/8/layout/process3"/>
    <dgm:cxn modelId="{DEFF7D00-15DC-4E22-94CF-FA2AAFC5AF46}" type="presParOf" srcId="{E4A29314-A699-4D31-9D17-58A47E7F1DDF}" destId="{628F6E23-1FC0-4E51-A54C-A428F9BE42E1}" srcOrd="1" destOrd="0" presId="urn:microsoft.com/office/officeart/2005/8/layout/process3"/>
    <dgm:cxn modelId="{B9A5ED58-A5B3-4898-B4A9-68AA36A8C150}" type="presParOf" srcId="{E4A29314-A699-4D31-9D17-58A47E7F1DDF}" destId="{3AA91568-D8DE-4195-A303-C61FC28B426C}" srcOrd="2" destOrd="0" presId="urn:microsoft.com/office/officeart/2005/8/layout/process3"/>
    <dgm:cxn modelId="{F6E4268E-CE08-466A-86EB-D93CB5FE04B2}" type="presParOf" srcId="{EF349E0A-3588-48E5-B655-A78F5B84374C}" destId="{D375F8CA-A288-45DC-9962-80939B39E265}" srcOrd="3" destOrd="0" presId="urn:microsoft.com/office/officeart/2005/8/layout/process3"/>
    <dgm:cxn modelId="{395AF670-9989-442B-8B9C-D716EFA070E7}" type="presParOf" srcId="{D375F8CA-A288-45DC-9962-80939B39E265}" destId="{86FFCAC8-C9EA-4BC5-B915-C9136E37F41E}" srcOrd="0" destOrd="0" presId="urn:microsoft.com/office/officeart/2005/8/layout/process3"/>
    <dgm:cxn modelId="{DC59E940-7AFD-4056-95C2-2C3D6EF51CF4}" type="presParOf" srcId="{EF349E0A-3588-48E5-B655-A78F5B84374C}" destId="{A5F105ED-CDA5-467C-86AF-55C07802AED3}" srcOrd="4" destOrd="0" presId="urn:microsoft.com/office/officeart/2005/8/layout/process3"/>
    <dgm:cxn modelId="{B04F38FA-D927-40A7-9429-67A971154391}" type="presParOf" srcId="{A5F105ED-CDA5-467C-86AF-55C07802AED3}" destId="{3DB76FB3-0DB8-4EA5-BFD4-A66FA209EDD1}" srcOrd="0" destOrd="0" presId="urn:microsoft.com/office/officeart/2005/8/layout/process3"/>
    <dgm:cxn modelId="{EECE6EFA-8E8E-4BA9-849B-9F94710EE11A}" type="presParOf" srcId="{A5F105ED-CDA5-467C-86AF-55C07802AED3}" destId="{63E8357B-C885-42A4-ACDE-2D6BEF573A95}" srcOrd="1" destOrd="0" presId="urn:microsoft.com/office/officeart/2005/8/layout/process3"/>
    <dgm:cxn modelId="{0682CE84-088A-416B-A435-4FD3851F74A5}" type="presParOf" srcId="{A5F105ED-CDA5-467C-86AF-55C07802AED3}" destId="{D51DAEBD-3863-4A7A-8C23-5F5085036640}" srcOrd="2" destOrd="0" presId="urn:microsoft.com/office/officeart/2005/8/layout/process3"/>
    <dgm:cxn modelId="{32538F9A-40DB-44F5-98A6-680DFCC9192E}" type="presParOf" srcId="{EF349E0A-3588-48E5-B655-A78F5B84374C}" destId="{32AC2D93-3AF7-4D5E-A752-E6DA76C3C705}" srcOrd="5" destOrd="0" presId="urn:microsoft.com/office/officeart/2005/8/layout/process3"/>
    <dgm:cxn modelId="{5B4DADE6-00FB-4C59-BF25-13626CF3B4EA}" type="presParOf" srcId="{32AC2D93-3AF7-4D5E-A752-E6DA76C3C705}" destId="{AA66C27E-7B99-41BF-AE5B-E65B40448E9B}" srcOrd="0" destOrd="0" presId="urn:microsoft.com/office/officeart/2005/8/layout/process3"/>
    <dgm:cxn modelId="{4F2C7FE8-F635-42C5-9A42-FA9E23743B09}" type="presParOf" srcId="{EF349E0A-3588-48E5-B655-A78F5B84374C}" destId="{BD5AF937-7142-4FD2-9124-0B3140D88B10}" srcOrd="6" destOrd="0" presId="urn:microsoft.com/office/officeart/2005/8/layout/process3"/>
    <dgm:cxn modelId="{D08F0F12-43D7-4722-83DD-1854DA686621}" type="presParOf" srcId="{BD5AF937-7142-4FD2-9124-0B3140D88B10}" destId="{2BC316C6-728C-4447-938B-94500969D26E}" srcOrd="0" destOrd="0" presId="urn:microsoft.com/office/officeart/2005/8/layout/process3"/>
    <dgm:cxn modelId="{717B4C0F-17A4-4CAA-B92C-BE2F16A217AA}" type="presParOf" srcId="{BD5AF937-7142-4FD2-9124-0B3140D88B10}" destId="{5789693D-17D3-4FF5-B9E8-5458C26F454C}" srcOrd="1" destOrd="0" presId="urn:microsoft.com/office/officeart/2005/8/layout/process3"/>
    <dgm:cxn modelId="{FAA932CE-9260-4C0C-BA78-4344AD78F302}" type="presParOf" srcId="{BD5AF937-7142-4FD2-9124-0B3140D88B10}" destId="{06F800F7-BA5E-449C-BA18-C960F3ABCFB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CAEC8-C6E1-425A-876E-AEB32FB283BD}">
      <dsp:nvSpPr>
        <dsp:cNvPr id="0" name=""/>
        <dsp:cNvSpPr/>
      </dsp:nvSpPr>
      <dsp:spPr>
        <a:xfrm>
          <a:off x="2284924" y="2722"/>
          <a:ext cx="1762391" cy="1145554"/>
        </a:xfrm>
        <a:prstGeom prst="roundRect">
          <a:avLst/>
        </a:prstGeom>
        <a:solidFill>
          <a:schemeClr val="accent2"/>
        </a:solidFill>
        <a:ln w="1270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dirty="0"/>
            <a:t>Czego oczekuję od wykonawcy na etapie realizacji (jakiego zasobu)?</a:t>
          </a:r>
        </a:p>
      </dsp:txBody>
      <dsp:txXfrm>
        <a:off x="2340845" y="58643"/>
        <a:ext cx="1650549" cy="1033712"/>
      </dsp:txXfrm>
    </dsp:sp>
    <dsp:sp modelId="{7F8BA2CC-5CEC-4499-B653-E4B5CBD12719}">
      <dsp:nvSpPr>
        <dsp:cNvPr id="0" name=""/>
        <dsp:cNvSpPr/>
      </dsp:nvSpPr>
      <dsp:spPr>
        <a:xfrm>
          <a:off x="875087" y="575499"/>
          <a:ext cx="4582065" cy="4582065"/>
        </a:xfrm>
        <a:custGeom>
          <a:avLst/>
          <a:gdLst/>
          <a:ahLst/>
          <a:cxnLst/>
          <a:rect l="0" t="0" r="0" b="0"/>
          <a:pathLst>
            <a:path>
              <a:moveTo>
                <a:pt x="3408900" y="291232"/>
              </a:moveTo>
              <a:arcTo wR="2291032" hR="2291032" stAng="17952284" swAng="121336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266AEF3-AD98-4D87-9DE2-3C2809BEC973}">
      <dsp:nvSpPr>
        <dsp:cNvPr id="0" name=""/>
        <dsp:cNvSpPr/>
      </dsp:nvSpPr>
      <dsp:spPr>
        <a:xfrm>
          <a:off x="4463826" y="1585786"/>
          <a:ext cx="1762391" cy="1145554"/>
        </a:xfrm>
        <a:prstGeom prst="roundRect">
          <a:avLst/>
        </a:prstGeom>
        <a:solidFill>
          <a:schemeClr val="accent2"/>
        </a:solidFill>
        <a:ln w="1270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dirty="0"/>
            <a:t>Tworzę warunek adekwatny do potrzeb i proporcjonalny do przedmiotu zamówienia</a:t>
          </a:r>
        </a:p>
      </dsp:txBody>
      <dsp:txXfrm>
        <a:off x="4519747" y="1641707"/>
        <a:ext cx="1650549" cy="1033712"/>
      </dsp:txXfrm>
    </dsp:sp>
    <dsp:sp modelId="{29684866-0EB4-4D23-B445-99F4071AEC0E}">
      <dsp:nvSpPr>
        <dsp:cNvPr id="0" name=""/>
        <dsp:cNvSpPr/>
      </dsp:nvSpPr>
      <dsp:spPr>
        <a:xfrm>
          <a:off x="875087" y="575499"/>
          <a:ext cx="4582065" cy="4582065"/>
        </a:xfrm>
        <a:custGeom>
          <a:avLst/>
          <a:gdLst/>
          <a:ahLst/>
          <a:cxnLst/>
          <a:rect l="0" t="0" r="0" b="0"/>
          <a:pathLst>
            <a:path>
              <a:moveTo>
                <a:pt x="4576597" y="2449225"/>
              </a:moveTo>
              <a:arcTo wR="2291032" hR="2291032" stAng="21837561" swAng="136114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46D177E-6FAB-4E16-93C0-A6BE0C29D93C}">
      <dsp:nvSpPr>
        <dsp:cNvPr id="0" name=""/>
        <dsp:cNvSpPr/>
      </dsp:nvSpPr>
      <dsp:spPr>
        <a:xfrm>
          <a:off x="3631560" y="4147239"/>
          <a:ext cx="1762391" cy="11455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dirty="0"/>
            <a:t>Wykonuję test proporcjonalności</a:t>
          </a:r>
        </a:p>
      </dsp:txBody>
      <dsp:txXfrm>
        <a:off x="3687481" y="4203160"/>
        <a:ext cx="1650549" cy="1033712"/>
      </dsp:txXfrm>
    </dsp:sp>
    <dsp:sp modelId="{CA07B6F1-599A-44F4-BFE7-4CE445938691}">
      <dsp:nvSpPr>
        <dsp:cNvPr id="0" name=""/>
        <dsp:cNvSpPr/>
      </dsp:nvSpPr>
      <dsp:spPr>
        <a:xfrm>
          <a:off x="875087" y="575499"/>
          <a:ext cx="4582065" cy="4582065"/>
        </a:xfrm>
        <a:custGeom>
          <a:avLst/>
          <a:gdLst/>
          <a:ahLst/>
          <a:cxnLst/>
          <a:rect l="0" t="0" r="0" b="0"/>
          <a:pathLst>
            <a:path>
              <a:moveTo>
                <a:pt x="2572843" y="4564667"/>
              </a:moveTo>
              <a:arcTo wR="2291032" hR="2291032" stAng="4976063" swAng="84787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6D9E868-9F1B-4C50-A970-31803CA96943}">
      <dsp:nvSpPr>
        <dsp:cNvPr id="0" name=""/>
        <dsp:cNvSpPr/>
      </dsp:nvSpPr>
      <dsp:spPr>
        <a:xfrm>
          <a:off x="938289" y="4147239"/>
          <a:ext cx="1762391" cy="11455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dirty="0"/>
            <a:t>Weryfikuję spełnianie warunków udziału w postępowaniu</a:t>
          </a:r>
        </a:p>
      </dsp:txBody>
      <dsp:txXfrm>
        <a:off x="994210" y="4203160"/>
        <a:ext cx="1650549" cy="1033712"/>
      </dsp:txXfrm>
    </dsp:sp>
    <dsp:sp modelId="{04C52C62-F24D-4BED-AA9E-1BD4650D370B}">
      <dsp:nvSpPr>
        <dsp:cNvPr id="0" name=""/>
        <dsp:cNvSpPr/>
      </dsp:nvSpPr>
      <dsp:spPr>
        <a:xfrm>
          <a:off x="875087" y="575499"/>
          <a:ext cx="4582065" cy="4582065"/>
        </a:xfrm>
        <a:custGeom>
          <a:avLst/>
          <a:gdLst/>
          <a:ahLst/>
          <a:cxnLst/>
          <a:rect l="0" t="0" r="0" b="0"/>
          <a:pathLst>
            <a:path>
              <a:moveTo>
                <a:pt x="243302" y="3318472"/>
              </a:moveTo>
              <a:arcTo wR="2291032" hR="2291032" stAng="9201299" swAng="136114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A650AF6-F5A6-4E89-A123-791222CECCE9}">
      <dsp:nvSpPr>
        <dsp:cNvPr id="0" name=""/>
        <dsp:cNvSpPr/>
      </dsp:nvSpPr>
      <dsp:spPr>
        <a:xfrm>
          <a:off x="106023" y="1585786"/>
          <a:ext cx="1762391" cy="11455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dirty="0"/>
            <a:t>Pilnuję aby na etapie realizacji umowy wykonawca wykorzystał zasób</a:t>
          </a:r>
        </a:p>
      </dsp:txBody>
      <dsp:txXfrm>
        <a:off x="161944" y="1641707"/>
        <a:ext cx="1650549" cy="1033712"/>
      </dsp:txXfrm>
    </dsp:sp>
    <dsp:sp modelId="{B18643F2-5007-47D7-AE58-C745BA076E7E}">
      <dsp:nvSpPr>
        <dsp:cNvPr id="0" name=""/>
        <dsp:cNvSpPr/>
      </dsp:nvSpPr>
      <dsp:spPr>
        <a:xfrm>
          <a:off x="875087" y="575499"/>
          <a:ext cx="4582065" cy="4582065"/>
        </a:xfrm>
        <a:custGeom>
          <a:avLst/>
          <a:gdLst/>
          <a:ahLst/>
          <a:cxnLst/>
          <a:rect l="0" t="0" r="0" b="0"/>
          <a:pathLst>
            <a:path>
              <a:moveTo>
                <a:pt x="550801" y="800922"/>
              </a:moveTo>
              <a:arcTo wR="2291032" hR="2291032" stAng="13234350" swAng="121336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CAEC8-C6E1-425A-876E-AEB32FB283BD}">
      <dsp:nvSpPr>
        <dsp:cNvPr id="0" name=""/>
        <dsp:cNvSpPr/>
      </dsp:nvSpPr>
      <dsp:spPr>
        <a:xfrm>
          <a:off x="2284924" y="2722"/>
          <a:ext cx="1762391" cy="1145554"/>
        </a:xfrm>
        <a:prstGeom prst="roundRect">
          <a:avLst/>
        </a:prstGeom>
        <a:solidFill>
          <a:srgbClr val="003398"/>
        </a:solidFill>
        <a:ln w="1270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dirty="0"/>
            <a:t>Czego oczekuję od wykonawcy na etapie realizacji (jakiego zasobu)?</a:t>
          </a:r>
        </a:p>
      </dsp:txBody>
      <dsp:txXfrm>
        <a:off x="2340845" y="58643"/>
        <a:ext cx="1650549" cy="1033712"/>
      </dsp:txXfrm>
    </dsp:sp>
    <dsp:sp modelId="{7F8BA2CC-5CEC-4499-B653-E4B5CBD12719}">
      <dsp:nvSpPr>
        <dsp:cNvPr id="0" name=""/>
        <dsp:cNvSpPr/>
      </dsp:nvSpPr>
      <dsp:spPr>
        <a:xfrm>
          <a:off x="875087" y="575499"/>
          <a:ext cx="4582065" cy="4582065"/>
        </a:xfrm>
        <a:custGeom>
          <a:avLst/>
          <a:gdLst/>
          <a:ahLst/>
          <a:cxnLst/>
          <a:rect l="0" t="0" r="0" b="0"/>
          <a:pathLst>
            <a:path>
              <a:moveTo>
                <a:pt x="3408900" y="291232"/>
              </a:moveTo>
              <a:arcTo wR="2291032" hR="2291032" stAng="17952284" swAng="121336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266AEF3-AD98-4D87-9DE2-3C2809BEC973}">
      <dsp:nvSpPr>
        <dsp:cNvPr id="0" name=""/>
        <dsp:cNvSpPr/>
      </dsp:nvSpPr>
      <dsp:spPr>
        <a:xfrm>
          <a:off x="4463826" y="1585786"/>
          <a:ext cx="1762391" cy="1145554"/>
        </a:xfrm>
        <a:prstGeom prst="roundRect">
          <a:avLst/>
        </a:prstGeom>
        <a:solidFill>
          <a:srgbClr val="003398"/>
        </a:solidFill>
        <a:ln w="1270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dirty="0"/>
            <a:t>Tworzę warunek adekwatny do potrzeb i proporcjonalny do przedmiotu zamówienia</a:t>
          </a:r>
        </a:p>
      </dsp:txBody>
      <dsp:txXfrm>
        <a:off x="4519747" y="1641707"/>
        <a:ext cx="1650549" cy="1033712"/>
      </dsp:txXfrm>
    </dsp:sp>
    <dsp:sp modelId="{29684866-0EB4-4D23-B445-99F4071AEC0E}">
      <dsp:nvSpPr>
        <dsp:cNvPr id="0" name=""/>
        <dsp:cNvSpPr/>
      </dsp:nvSpPr>
      <dsp:spPr>
        <a:xfrm>
          <a:off x="875087" y="575499"/>
          <a:ext cx="4582065" cy="4582065"/>
        </a:xfrm>
        <a:custGeom>
          <a:avLst/>
          <a:gdLst/>
          <a:ahLst/>
          <a:cxnLst/>
          <a:rect l="0" t="0" r="0" b="0"/>
          <a:pathLst>
            <a:path>
              <a:moveTo>
                <a:pt x="4576597" y="2449225"/>
              </a:moveTo>
              <a:arcTo wR="2291032" hR="2291032" stAng="21837561" swAng="136114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46D177E-6FAB-4E16-93C0-A6BE0C29D93C}">
      <dsp:nvSpPr>
        <dsp:cNvPr id="0" name=""/>
        <dsp:cNvSpPr/>
      </dsp:nvSpPr>
      <dsp:spPr>
        <a:xfrm>
          <a:off x="3631560" y="4147239"/>
          <a:ext cx="1762391" cy="1145554"/>
        </a:xfrm>
        <a:prstGeom prst="roundRect">
          <a:avLst/>
        </a:prstGeom>
        <a:solidFill>
          <a:srgbClr val="A6D4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dirty="0"/>
            <a:t>Wykonuję test proporcjonalności</a:t>
          </a:r>
        </a:p>
      </dsp:txBody>
      <dsp:txXfrm>
        <a:off x="3687481" y="4203160"/>
        <a:ext cx="1650549" cy="1033712"/>
      </dsp:txXfrm>
    </dsp:sp>
    <dsp:sp modelId="{CA07B6F1-599A-44F4-BFE7-4CE445938691}">
      <dsp:nvSpPr>
        <dsp:cNvPr id="0" name=""/>
        <dsp:cNvSpPr/>
      </dsp:nvSpPr>
      <dsp:spPr>
        <a:xfrm>
          <a:off x="875087" y="575499"/>
          <a:ext cx="4582065" cy="4582065"/>
        </a:xfrm>
        <a:custGeom>
          <a:avLst/>
          <a:gdLst/>
          <a:ahLst/>
          <a:cxnLst/>
          <a:rect l="0" t="0" r="0" b="0"/>
          <a:pathLst>
            <a:path>
              <a:moveTo>
                <a:pt x="2572843" y="4564667"/>
              </a:moveTo>
              <a:arcTo wR="2291032" hR="2291032" stAng="4976063" swAng="84787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6D9E868-9F1B-4C50-A970-31803CA96943}">
      <dsp:nvSpPr>
        <dsp:cNvPr id="0" name=""/>
        <dsp:cNvSpPr/>
      </dsp:nvSpPr>
      <dsp:spPr>
        <a:xfrm>
          <a:off x="938289" y="4147239"/>
          <a:ext cx="1762391" cy="11455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dirty="0"/>
            <a:t>Weryfikuję spełnianie warunków udziału w postępowaniu</a:t>
          </a:r>
        </a:p>
      </dsp:txBody>
      <dsp:txXfrm>
        <a:off x="994210" y="4203160"/>
        <a:ext cx="1650549" cy="1033712"/>
      </dsp:txXfrm>
    </dsp:sp>
    <dsp:sp modelId="{04C52C62-F24D-4BED-AA9E-1BD4650D370B}">
      <dsp:nvSpPr>
        <dsp:cNvPr id="0" name=""/>
        <dsp:cNvSpPr/>
      </dsp:nvSpPr>
      <dsp:spPr>
        <a:xfrm>
          <a:off x="875087" y="575499"/>
          <a:ext cx="4582065" cy="4582065"/>
        </a:xfrm>
        <a:custGeom>
          <a:avLst/>
          <a:gdLst/>
          <a:ahLst/>
          <a:cxnLst/>
          <a:rect l="0" t="0" r="0" b="0"/>
          <a:pathLst>
            <a:path>
              <a:moveTo>
                <a:pt x="243302" y="3318472"/>
              </a:moveTo>
              <a:arcTo wR="2291032" hR="2291032" stAng="9201299" swAng="136114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A650AF6-F5A6-4E89-A123-791222CECCE9}">
      <dsp:nvSpPr>
        <dsp:cNvPr id="0" name=""/>
        <dsp:cNvSpPr/>
      </dsp:nvSpPr>
      <dsp:spPr>
        <a:xfrm>
          <a:off x="106023" y="1585786"/>
          <a:ext cx="1762391" cy="11455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kern="1200" dirty="0"/>
            <a:t>Pilnuję aby na etapie realizacji umowy wykonawca wykorzystał zasób</a:t>
          </a:r>
        </a:p>
      </dsp:txBody>
      <dsp:txXfrm>
        <a:off x="161944" y="1641707"/>
        <a:ext cx="1650549" cy="1033712"/>
      </dsp:txXfrm>
    </dsp:sp>
    <dsp:sp modelId="{B18643F2-5007-47D7-AE58-C745BA076E7E}">
      <dsp:nvSpPr>
        <dsp:cNvPr id="0" name=""/>
        <dsp:cNvSpPr/>
      </dsp:nvSpPr>
      <dsp:spPr>
        <a:xfrm>
          <a:off x="875087" y="575499"/>
          <a:ext cx="4582065" cy="4582065"/>
        </a:xfrm>
        <a:custGeom>
          <a:avLst/>
          <a:gdLst/>
          <a:ahLst/>
          <a:cxnLst/>
          <a:rect l="0" t="0" r="0" b="0"/>
          <a:pathLst>
            <a:path>
              <a:moveTo>
                <a:pt x="550801" y="800922"/>
              </a:moveTo>
              <a:arcTo wR="2291032" hR="2291032" stAng="13234350" swAng="121336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52892-24EA-46EF-A15F-75C9B636675C}">
      <dsp:nvSpPr>
        <dsp:cNvPr id="0" name=""/>
        <dsp:cNvSpPr/>
      </dsp:nvSpPr>
      <dsp:spPr>
        <a:xfrm>
          <a:off x="1031" y="341265"/>
          <a:ext cx="1296383" cy="704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pl-PL" sz="1200" kern="1200"/>
            <a:t>SWZ</a:t>
          </a:r>
        </a:p>
      </dsp:txBody>
      <dsp:txXfrm>
        <a:off x="1031" y="341265"/>
        <a:ext cx="1296383" cy="469910"/>
      </dsp:txXfrm>
    </dsp:sp>
    <dsp:sp modelId="{29C44A2B-F466-4E01-AA00-E7D68A9C9174}">
      <dsp:nvSpPr>
        <dsp:cNvPr id="0" name=""/>
        <dsp:cNvSpPr/>
      </dsp:nvSpPr>
      <dsp:spPr>
        <a:xfrm>
          <a:off x="266555" y="811175"/>
          <a:ext cx="1296383" cy="23039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pl-PL" sz="1200" kern="1200"/>
            <a:t>Zamawiający wskazuje obowiązek złożenia JEDZ przez wszystkich wykonawców wraz z ofertą.</a:t>
          </a:r>
        </a:p>
      </dsp:txBody>
      <dsp:txXfrm>
        <a:off x="304525" y="849145"/>
        <a:ext cx="1220443" cy="2228003"/>
      </dsp:txXfrm>
    </dsp:sp>
    <dsp:sp modelId="{552B258B-C21C-4078-9437-90795DEDEDBF}">
      <dsp:nvSpPr>
        <dsp:cNvPr id="0" name=""/>
        <dsp:cNvSpPr/>
      </dsp:nvSpPr>
      <dsp:spPr>
        <a:xfrm>
          <a:off x="1493942" y="414839"/>
          <a:ext cx="416637" cy="3227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pl-PL" sz="1000" kern="1200"/>
        </a:p>
      </dsp:txBody>
      <dsp:txXfrm>
        <a:off x="1493942" y="479391"/>
        <a:ext cx="319809" cy="193657"/>
      </dsp:txXfrm>
    </dsp:sp>
    <dsp:sp modelId="{628F6E23-1FC0-4E51-A54C-A428F9BE42E1}">
      <dsp:nvSpPr>
        <dsp:cNvPr id="0" name=""/>
        <dsp:cNvSpPr/>
      </dsp:nvSpPr>
      <dsp:spPr>
        <a:xfrm>
          <a:off x="2083523" y="341265"/>
          <a:ext cx="1296383" cy="704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pl-PL" sz="1200" kern="1200"/>
            <a:t>Termin składania ofert</a:t>
          </a:r>
        </a:p>
      </dsp:txBody>
      <dsp:txXfrm>
        <a:off x="2083523" y="341265"/>
        <a:ext cx="1296383" cy="469910"/>
      </dsp:txXfrm>
    </dsp:sp>
    <dsp:sp modelId="{3AA91568-D8DE-4195-A303-C61FC28B426C}">
      <dsp:nvSpPr>
        <dsp:cNvPr id="0" name=""/>
        <dsp:cNvSpPr/>
      </dsp:nvSpPr>
      <dsp:spPr>
        <a:xfrm>
          <a:off x="2349047" y="811175"/>
          <a:ext cx="1296383" cy="23039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pl-PL" sz="1200" kern="1200"/>
            <a:t>Wszyscy wykonawcy składają wraz z ofertami JEDZ.</a:t>
          </a:r>
        </a:p>
      </dsp:txBody>
      <dsp:txXfrm>
        <a:off x="2387017" y="849145"/>
        <a:ext cx="1220443" cy="2228003"/>
      </dsp:txXfrm>
    </dsp:sp>
    <dsp:sp modelId="{D375F8CA-A288-45DC-9962-80939B39E265}">
      <dsp:nvSpPr>
        <dsp:cNvPr id="0" name=""/>
        <dsp:cNvSpPr/>
      </dsp:nvSpPr>
      <dsp:spPr>
        <a:xfrm>
          <a:off x="3576433" y="414839"/>
          <a:ext cx="416637" cy="3227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pl-PL" sz="1000" kern="1200"/>
        </a:p>
      </dsp:txBody>
      <dsp:txXfrm>
        <a:off x="3576433" y="479391"/>
        <a:ext cx="319809" cy="193657"/>
      </dsp:txXfrm>
    </dsp:sp>
    <dsp:sp modelId="{63E8357B-C885-42A4-ACDE-2D6BEF573A95}">
      <dsp:nvSpPr>
        <dsp:cNvPr id="0" name=""/>
        <dsp:cNvSpPr/>
      </dsp:nvSpPr>
      <dsp:spPr>
        <a:xfrm>
          <a:off x="4166014" y="341265"/>
          <a:ext cx="1296383" cy="704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pl-PL" sz="1200" kern="1200"/>
            <a:t>Ocena i badanie</a:t>
          </a:r>
        </a:p>
      </dsp:txBody>
      <dsp:txXfrm>
        <a:off x="4166014" y="341265"/>
        <a:ext cx="1296383" cy="469910"/>
      </dsp:txXfrm>
    </dsp:sp>
    <dsp:sp modelId="{D51DAEBD-3863-4A7A-8C23-5F5085036640}">
      <dsp:nvSpPr>
        <dsp:cNvPr id="0" name=""/>
        <dsp:cNvSpPr/>
      </dsp:nvSpPr>
      <dsp:spPr>
        <a:xfrm>
          <a:off x="4431539" y="811175"/>
          <a:ext cx="1296383" cy="23039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pl-PL" sz="1200" kern="1200"/>
            <a:t>Badane są JEDZ wszytskich wykonawców.</a:t>
          </a:r>
        </a:p>
        <a:p>
          <a:pPr marL="114300" lvl="1" indent="-114300" algn="l" defTabSz="533400">
            <a:lnSpc>
              <a:spcPct val="90000"/>
            </a:lnSpc>
            <a:spcBef>
              <a:spcPct val="0"/>
            </a:spcBef>
            <a:spcAft>
              <a:spcPct val="15000"/>
            </a:spcAft>
            <a:buChar char="••"/>
          </a:pPr>
          <a:r>
            <a:rPr lang="pl-PL" sz="1200" kern="1200"/>
            <a:t>Do badanych JEDZ ma zastsowanie art. 128 ustawy.</a:t>
          </a:r>
        </a:p>
      </dsp:txBody>
      <dsp:txXfrm>
        <a:off x="4469509" y="849145"/>
        <a:ext cx="1220443" cy="2228003"/>
      </dsp:txXfrm>
    </dsp:sp>
    <dsp:sp modelId="{32AC2D93-3AF7-4D5E-A752-E6DA76C3C705}">
      <dsp:nvSpPr>
        <dsp:cNvPr id="0" name=""/>
        <dsp:cNvSpPr/>
      </dsp:nvSpPr>
      <dsp:spPr>
        <a:xfrm>
          <a:off x="5658925" y="414839"/>
          <a:ext cx="416637" cy="3227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pl-PL" sz="1000" kern="1200"/>
        </a:p>
      </dsp:txBody>
      <dsp:txXfrm>
        <a:off x="5658925" y="479391"/>
        <a:ext cx="319809" cy="193657"/>
      </dsp:txXfrm>
    </dsp:sp>
    <dsp:sp modelId="{5789693D-17D3-4FF5-B9E8-5458C26F454C}">
      <dsp:nvSpPr>
        <dsp:cNvPr id="0" name=""/>
        <dsp:cNvSpPr/>
      </dsp:nvSpPr>
      <dsp:spPr>
        <a:xfrm>
          <a:off x="6248506" y="341265"/>
          <a:ext cx="1296383" cy="7048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lvl="0" algn="l" defTabSz="533400">
            <a:lnSpc>
              <a:spcPct val="90000"/>
            </a:lnSpc>
            <a:spcBef>
              <a:spcPct val="0"/>
            </a:spcBef>
            <a:spcAft>
              <a:spcPct val="35000"/>
            </a:spcAft>
          </a:pPr>
          <a:r>
            <a:rPr lang="pl-PL" sz="1200" kern="1200"/>
            <a:t>Zakończenie oceny ofert</a:t>
          </a:r>
        </a:p>
      </dsp:txBody>
      <dsp:txXfrm>
        <a:off x="6248506" y="341265"/>
        <a:ext cx="1296383" cy="469910"/>
      </dsp:txXfrm>
    </dsp:sp>
    <dsp:sp modelId="{06F800F7-BA5E-449C-BA18-C960F3ABCFB8}">
      <dsp:nvSpPr>
        <dsp:cNvPr id="0" name=""/>
        <dsp:cNvSpPr/>
      </dsp:nvSpPr>
      <dsp:spPr>
        <a:xfrm>
          <a:off x="6514030" y="811175"/>
          <a:ext cx="1296383" cy="23039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pl-PL" sz="1200" kern="1200"/>
            <a:t>Zamawiający wzywa w trybue art 126 wykonawcę, którego oferta została najwyżej oceniona do złożenia podmiotowych środków dowodowych.</a:t>
          </a:r>
        </a:p>
      </dsp:txBody>
      <dsp:txXfrm>
        <a:off x="6552000" y="849145"/>
        <a:ext cx="1220443" cy="2228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52892-24EA-46EF-A15F-75C9B636675C}">
      <dsp:nvSpPr>
        <dsp:cNvPr id="0" name=""/>
        <dsp:cNvSpPr/>
      </dsp:nvSpPr>
      <dsp:spPr>
        <a:xfrm>
          <a:off x="954" y="517590"/>
          <a:ext cx="1198832" cy="643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pl-PL" sz="1100" kern="1200"/>
            <a:t>SWZ</a:t>
          </a:r>
        </a:p>
      </dsp:txBody>
      <dsp:txXfrm>
        <a:off x="954" y="517590"/>
        <a:ext cx="1198832" cy="428678"/>
      </dsp:txXfrm>
    </dsp:sp>
    <dsp:sp modelId="{29C44A2B-F466-4E01-AA00-E7D68A9C9174}">
      <dsp:nvSpPr>
        <dsp:cNvPr id="0" name=""/>
        <dsp:cNvSpPr/>
      </dsp:nvSpPr>
      <dsp:spPr>
        <a:xfrm>
          <a:off x="246498" y="946269"/>
          <a:ext cx="1198832" cy="1939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pl-PL" sz="1100" kern="1200" dirty="0"/>
            <a:t>Zamawiający wymaga złożenia JEDZ przez wszystkich wykonawców wraz z ofertą</a:t>
          </a:r>
        </a:p>
      </dsp:txBody>
      <dsp:txXfrm>
        <a:off x="281611" y="981382"/>
        <a:ext cx="1128606" cy="1869555"/>
      </dsp:txXfrm>
    </dsp:sp>
    <dsp:sp modelId="{552B258B-C21C-4078-9437-90795DEDEDBF}">
      <dsp:nvSpPr>
        <dsp:cNvPr id="0" name=""/>
        <dsp:cNvSpPr/>
      </dsp:nvSpPr>
      <dsp:spPr>
        <a:xfrm>
          <a:off x="1381525" y="582693"/>
          <a:ext cx="385286" cy="2984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a:off x="1381525" y="642388"/>
        <a:ext cx="295744" cy="179084"/>
      </dsp:txXfrm>
    </dsp:sp>
    <dsp:sp modelId="{628F6E23-1FC0-4E51-A54C-A428F9BE42E1}">
      <dsp:nvSpPr>
        <dsp:cNvPr id="0" name=""/>
        <dsp:cNvSpPr/>
      </dsp:nvSpPr>
      <dsp:spPr>
        <a:xfrm>
          <a:off x="1926741" y="517590"/>
          <a:ext cx="1198832" cy="643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pl-PL" sz="1100" kern="1200"/>
            <a:t>Termin składania ofert</a:t>
          </a:r>
        </a:p>
      </dsp:txBody>
      <dsp:txXfrm>
        <a:off x="1926741" y="517590"/>
        <a:ext cx="1198832" cy="428678"/>
      </dsp:txXfrm>
    </dsp:sp>
    <dsp:sp modelId="{3AA91568-D8DE-4195-A303-C61FC28B426C}">
      <dsp:nvSpPr>
        <dsp:cNvPr id="0" name=""/>
        <dsp:cNvSpPr/>
      </dsp:nvSpPr>
      <dsp:spPr>
        <a:xfrm>
          <a:off x="2172285" y="946269"/>
          <a:ext cx="1198832" cy="1939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pl-PL" sz="1100" kern="1200" dirty="0"/>
            <a:t>Wszyscy wykonawcy składają JEDZ. wraz z ofertami </a:t>
          </a:r>
        </a:p>
      </dsp:txBody>
      <dsp:txXfrm>
        <a:off x="2207398" y="981382"/>
        <a:ext cx="1128606" cy="1869555"/>
      </dsp:txXfrm>
    </dsp:sp>
    <dsp:sp modelId="{D375F8CA-A288-45DC-9962-80939B39E265}">
      <dsp:nvSpPr>
        <dsp:cNvPr id="0" name=""/>
        <dsp:cNvSpPr/>
      </dsp:nvSpPr>
      <dsp:spPr>
        <a:xfrm>
          <a:off x="3307312" y="582693"/>
          <a:ext cx="385286" cy="2984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a:off x="3307312" y="642388"/>
        <a:ext cx="295744" cy="179084"/>
      </dsp:txXfrm>
    </dsp:sp>
    <dsp:sp modelId="{63E8357B-C885-42A4-ACDE-2D6BEF573A95}">
      <dsp:nvSpPr>
        <dsp:cNvPr id="0" name=""/>
        <dsp:cNvSpPr/>
      </dsp:nvSpPr>
      <dsp:spPr>
        <a:xfrm>
          <a:off x="3852528" y="517590"/>
          <a:ext cx="1198832" cy="643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pl-PL" sz="1100" kern="1200" dirty="0"/>
            <a:t>Ocena</a:t>
          </a:r>
        </a:p>
      </dsp:txBody>
      <dsp:txXfrm>
        <a:off x="3852528" y="517590"/>
        <a:ext cx="1198832" cy="428678"/>
      </dsp:txXfrm>
    </dsp:sp>
    <dsp:sp modelId="{D51DAEBD-3863-4A7A-8C23-5F5085036640}">
      <dsp:nvSpPr>
        <dsp:cNvPr id="0" name=""/>
        <dsp:cNvSpPr/>
      </dsp:nvSpPr>
      <dsp:spPr>
        <a:xfrm>
          <a:off x="4098072" y="946269"/>
          <a:ext cx="1198832" cy="1939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pl-PL" sz="1100" kern="1200"/>
            <a:t>Badany jest JEDZ jedynie wykonawcy, którego oferta zostałą najwyżej oceniona.</a:t>
          </a:r>
        </a:p>
        <a:p>
          <a:pPr marL="57150" lvl="1" indent="-57150" algn="l" defTabSz="488950">
            <a:lnSpc>
              <a:spcPct val="90000"/>
            </a:lnSpc>
            <a:spcBef>
              <a:spcPct val="0"/>
            </a:spcBef>
            <a:spcAft>
              <a:spcPct val="15000"/>
            </a:spcAft>
            <a:buChar char="••"/>
          </a:pPr>
          <a:r>
            <a:rPr lang="pl-PL" sz="1100" kern="1200" dirty="0"/>
            <a:t>Zastosowanie art. 128 ustawy.</a:t>
          </a:r>
        </a:p>
      </dsp:txBody>
      <dsp:txXfrm>
        <a:off x="4133185" y="981382"/>
        <a:ext cx="1128606" cy="1869555"/>
      </dsp:txXfrm>
    </dsp:sp>
    <dsp:sp modelId="{32AC2D93-3AF7-4D5E-A752-E6DA76C3C705}">
      <dsp:nvSpPr>
        <dsp:cNvPr id="0" name=""/>
        <dsp:cNvSpPr/>
      </dsp:nvSpPr>
      <dsp:spPr>
        <a:xfrm>
          <a:off x="5233100" y="582693"/>
          <a:ext cx="385286" cy="2984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a:off x="5233100" y="642388"/>
        <a:ext cx="295744" cy="179084"/>
      </dsp:txXfrm>
    </dsp:sp>
    <dsp:sp modelId="{5789693D-17D3-4FF5-B9E8-5458C26F454C}">
      <dsp:nvSpPr>
        <dsp:cNvPr id="0" name=""/>
        <dsp:cNvSpPr/>
      </dsp:nvSpPr>
      <dsp:spPr>
        <a:xfrm>
          <a:off x="5778316" y="517590"/>
          <a:ext cx="1198832" cy="643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pl-PL" sz="1100" kern="1200"/>
            <a:t>Zakończenie oceny ofert</a:t>
          </a:r>
        </a:p>
      </dsp:txBody>
      <dsp:txXfrm>
        <a:off x="5778316" y="517590"/>
        <a:ext cx="1198832" cy="428678"/>
      </dsp:txXfrm>
    </dsp:sp>
    <dsp:sp modelId="{06F800F7-BA5E-449C-BA18-C960F3ABCFB8}">
      <dsp:nvSpPr>
        <dsp:cNvPr id="0" name=""/>
        <dsp:cNvSpPr/>
      </dsp:nvSpPr>
      <dsp:spPr>
        <a:xfrm>
          <a:off x="6023860" y="946269"/>
          <a:ext cx="1198832" cy="1939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pl-PL" sz="1100" kern="1200" dirty="0"/>
            <a:t>Zamawiający wzywa wykonawcę, którego oferta została najwyżej oceniona do złożenia podmiotowych środków dowodowych.</a:t>
          </a:r>
        </a:p>
      </dsp:txBody>
      <dsp:txXfrm>
        <a:off x="6058973" y="981382"/>
        <a:ext cx="1128606" cy="18695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52892-24EA-46EF-A15F-75C9B636675C}">
      <dsp:nvSpPr>
        <dsp:cNvPr id="0" name=""/>
        <dsp:cNvSpPr/>
      </dsp:nvSpPr>
      <dsp:spPr>
        <a:xfrm>
          <a:off x="982" y="827487"/>
          <a:ext cx="1235209" cy="641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pl-PL" sz="1100" kern="1200"/>
            <a:t>SWZ</a:t>
          </a:r>
        </a:p>
      </dsp:txBody>
      <dsp:txXfrm>
        <a:off x="982" y="827487"/>
        <a:ext cx="1235209" cy="427602"/>
      </dsp:txXfrm>
    </dsp:sp>
    <dsp:sp modelId="{29C44A2B-F466-4E01-AA00-E7D68A9C9174}">
      <dsp:nvSpPr>
        <dsp:cNvPr id="0" name=""/>
        <dsp:cNvSpPr/>
      </dsp:nvSpPr>
      <dsp:spPr>
        <a:xfrm>
          <a:off x="253977" y="1255090"/>
          <a:ext cx="1235209" cy="1794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pl-PL" sz="1100" kern="1200" dirty="0"/>
            <a:t>Brak obowiązku złożenia JEDZ z ofertą</a:t>
          </a:r>
        </a:p>
      </dsp:txBody>
      <dsp:txXfrm>
        <a:off x="290155" y="1291268"/>
        <a:ext cx="1162853" cy="1722405"/>
      </dsp:txXfrm>
    </dsp:sp>
    <dsp:sp modelId="{552B258B-C21C-4078-9437-90795DEDEDBF}">
      <dsp:nvSpPr>
        <dsp:cNvPr id="0" name=""/>
        <dsp:cNvSpPr/>
      </dsp:nvSpPr>
      <dsp:spPr>
        <a:xfrm>
          <a:off x="1423445" y="887523"/>
          <a:ext cx="396977" cy="3075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a:off x="1423445" y="949029"/>
        <a:ext cx="304718" cy="184519"/>
      </dsp:txXfrm>
    </dsp:sp>
    <dsp:sp modelId="{628F6E23-1FC0-4E51-A54C-A428F9BE42E1}">
      <dsp:nvSpPr>
        <dsp:cNvPr id="0" name=""/>
        <dsp:cNvSpPr/>
      </dsp:nvSpPr>
      <dsp:spPr>
        <a:xfrm>
          <a:off x="1985205" y="827487"/>
          <a:ext cx="1235209" cy="641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pl-PL" sz="1100" kern="1200"/>
            <a:t>Termin składania ofert</a:t>
          </a:r>
        </a:p>
      </dsp:txBody>
      <dsp:txXfrm>
        <a:off x="1985205" y="827487"/>
        <a:ext cx="1235209" cy="427602"/>
      </dsp:txXfrm>
    </dsp:sp>
    <dsp:sp modelId="{3AA91568-D8DE-4195-A303-C61FC28B426C}">
      <dsp:nvSpPr>
        <dsp:cNvPr id="0" name=""/>
        <dsp:cNvSpPr/>
      </dsp:nvSpPr>
      <dsp:spPr>
        <a:xfrm>
          <a:off x="2238200" y="1255090"/>
          <a:ext cx="1235209" cy="1794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pl-PL" sz="1100" kern="1200" dirty="0"/>
            <a:t>Żaden z wykonawców nie składa JEDZ z ofertą</a:t>
          </a:r>
        </a:p>
      </dsp:txBody>
      <dsp:txXfrm>
        <a:off x="2274378" y="1291268"/>
        <a:ext cx="1162853" cy="1722405"/>
      </dsp:txXfrm>
    </dsp:sp>
    <dsp:sp modelId="{D375F8CA-A288-45DC-9962-80939B39E265}">
      <dsp:nvSpPr>
        <dsp:cNvPr id="0" name=""/>
        <dsp:cNvSpPr/>
      </dsp:nvSpPr>
      <dsp:spPr>
        <a:xfrm>
          <a:off x="3407668" y="887523"/>
          <a:ext cx="396977" cy="3075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a:off x="3407668" y="949029"/>
        <a:ext cx="304718" cy="184519"/>
      </dsp:txXfrm>
    </dsp:sp>
    <dsp:sp modelId="{63E8357B-C885-42A4-ACDE-2D6BEF573A95}">
      <dsp:nvSpPr>
        <dsp:cNvPr id="0" name=""/>
        <dsp:cNvSpPr/>
      </dsp:nvSpPr>
      <dsp:spPr>
        <a:xfrm>
          <a:off x="3969428" y="827487"/>
          <a:ext cx="1235209" cy="641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pl-PL" sz="1100" kern="1200"/>
            <a:t>Ocena i badanie</a:t>
          </a:r>
        </a:p>
      </dsp:txBody>
      <dsp:txXfrm>
        <a:off x="3969428" y="827487"/>
        <a:ext cx="1235209" cy="427602"/>
      </dsp:txXfrm>
    </dsp:sp>
    <dsp:sp modelId="{D51DAEBD-3863-4A7A-8C23-5F5085036640}">
      <dsp:nvSpPr>
        <dsp:cNvPr id="0" name=""/>
        <dsp:cNvSpPr/>
      </dsp:nvSpPr>
      <dsp:spPr>
        <a:xfrm>
          <a:off x="4222423" y="1255090"/>
          <a:ext cx="1235209" cy="1794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pl-PL" sz="1100" kern="1200"/>
            <a:t>Dokonywana jest ocena ofert wszytskich wykonawców.</a:t>
          </a:r>
        </a:p>
      </dsp:txBody>
      <dsp:txXfrm>
        <a:off x="4258601" y="1291268"/>
        <a:ext cx="1162853" cy="1722405"/>
      </dsp:txXfrm>
    </dsp:sp>
    <dsp:sp modelId="{32AC2D93-3AF7-4D5E-A752-E6DA76C3C705}">
      <dsp:nvSpPr>
        <dsp:cNvPr id="0" name=""/>
        <dsp:cNvSpPr/>
      </dsp:nvSpPr>
      <dsp:spPr>
        <a:xfrm>
          <a:off x="5391891" y="887523"/>
          <a:ext cx="396977" cy="3075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pl-PL" sz="900" kern="1200"/>
        </a:p>
      </dsp:txBody>
      <dsp:txXfrm>
        <a:off x="5391891" y="949029"/>
        <a:ext cx="304718" cy="184519"/>
      </dsp:txXfrm>
    </dsp:sp>
    <dsp:sp modelId="{5789693D-17D3-4FF5-B9E8-5458C26F454C}">
      <dsp:nvSpPr>
        <dsp:cNvPr id="0" name=""/>
        <dsp:cNvSpPr/>
      </dsp:nvSpPr>
      <dsp:spPr>
        <a:xfrm>
          <a:off x="5953651" y="827487"/>
          <a:ext cx="1235209" cy="641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pl-PL" sz="1100" kern="1200"/>
            <a:t>Zakończenie oceny ofert</a:t>
          </a:r>
        </a:p>
      </dsp:txBody>
      <dsp:txXfrm>
        <a:off x="5953651" y="827487"/>
        <a:ext cx="1235209" cy="427602"/>
      </dsp:txXfrm>
    </dsp:sp>
    <dsp:sp modelId="{06F800F7-BA5E-449C-BA18-C960F3ABCFB8}">
      <dsp:nvSpPr>
        <dsp:cNvPr id="0" name=""/>
        <dsp:cNvSpPr/>
      </dsp:nvSpPr>
      <dsp:spPr>
        <a:xfrm>
          <a:off x="6206646" y="1255090"/>
          <a:ext cx="1235209" cy="1794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pl-PL" sz="1100" kern="1200" dirty="0"/>
            <a:t>Zamawiający wzywa wykonawcę, którego oferta została najwyżej oceniona do złożenia JEDZ i podmiotowych środków dowodowych.</a:t>
          </a:r>
        </a:p>
      </dsp:txBody>
      <dsp:txXfrm>
        <a:off x="6242824" y="1291268"/>
        <a:ext cx="1162853" cy="172240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2024-06-25</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8BE9C11-0159-7143-ACAE-8F91630B8907}" type="slidenum">
              <a:rPr lang="pl-PL" smtClean="0"/>
              <a:t>61</a:t>
            </a:fld>
            <a:endParaRPr lang="pl-PL"/>
          </a:p>
        </p:txBody>
      </p:sp>
    </p:spTree>
    <p:extLst>
      <p:ext uri="{BB962C8B-B14F-4D97-AF65-F5344CB8AC3E}">
        <p14:creationId xmlns:p14="http://schemas.microsoft.com/office/powerpoint/2010/main" val="392166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8BE9C11-0159-7143-ACAE-8F91630B8907}" type="slidenum">
              <a:rPr lang="pl-PL" smtClean="0"/>
              <a:t>62</a:t>
            </a:fld>
            <a:endParaRPr lang="pl-PL"/>
          </a:p>
        </p:txBody>
      </p:sp>
    </p:spTree>
    <p:extLst>
      <p:ext uri="{BB962C8B-B14F-4D97-AF65-F5344CB8AC3E}">
        <p14:creationId xmlns:p14="http://schemas.microsoft.com/office/powerpoint/2010/main" val="478733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hasCustomPrompt="1"/>
          </p:nvPr>
        </p:nvSpPr>
        <p:spPr>
          <a:xfrm>
            <a:off x="1385877" y="3059113"/>
            <a:ext cx="7920115" cy="1107677"/>
          </a:xfrm>
        </p:spPr>
        <p:txBody>
          <a:bodyPr anchor="t" anchorCtr="0">
            <a:normAutofit/>
          </a:bodyPr>
          <a:lstStyle>
            <a:lvl1pPr algn="ctr">
              <a:lnSpc>
                <a:spcPts val="4000"/>
              </a:lnSpc>
              <a:defRPr sz="3000"/>
            </a:lvl1pPr>
          </a:lstStyle>
          <a:p>
            <a:r>
              <a:rPr lang="pl-PL" dirty="0"/>
              <a:t>SPECYFIKACJA WARUNKÓW ZAMÓWIENIA</a:t>
            </a:r>
            <a:endParaRPr lang="en-US" dirty="0"/>
          </a:p>
        </p:txBody>
      </p:sp>
      <p:sp>
        <p:nvSpPr>
          <p:cNvPr id="3" name="Subtitle 2"/>
          <p:cNvSpPr>
            <a:spLocks noGrp="1"/>
          </p:cNvSpPr>
          <p:nvPr>
            <p:ph type="subTitle" idx="1" hasCustomPrompt="1"/>
          </p:nvPr>
        </p:nvSpPr>
        <p:spPr>
          <a:xfrm>
            <a:off x="1385888" y="4861794"/>
            <a:ext cx="7920037" cy="1080000"/>
          </a:xfrm>
        </p:spPr>
        <p:txBody>
          <a:bodyPr>
            <a:normAutofit/>
          </a:bodyPr>
          <a:lstStyle>
            <a:lvl1pPr marL="0" indent="0" algn="r">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dirty="0"/>
              <a:t>r. pr. Konrad Cichoń</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2024-06-25</a:t>
            </a:fld>
            <a:endParaRPr lang="pl-PL" dirty="0"/>
          </a:p>
        </p:txBody>
      </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endParaRPr lang="pl-PL" dirty="0"/>
          </a:p>
        </p:txBody>
      </p:sp>
    </p:spTree>
    <p:extLst>
      <p:ext uri="{BB962C8B-B14F-4D97-AF65-F5344CB8AC3E}">
        <p14:creationId xmlns:p14="http://schemas.microsoft.com/office/powerpoint/2010/main" val="2785084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7E82F0C-0C96-5548-9E8C-F2B75262689A}" type="datetime1">
              <a:rPr lang="pl-PL" smtClean="0"/>
              <a:t>2024-06-25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5F6A1C3-88FA-A44F-965A-145DAC48676B}" type="slidenum">
              <a:rPr lang="pl-PL" smtClean="0"/>
              <a:t>‹#›</a:t>
            </a:fld>
            <a:endParaRPr lang="pl-PL"/>
          </a:p>
        </p:txBody>
      </p:sp>
    </p:spTree>
    <p:extLst>
      <p:ext uri="{BB962C8B-B14F-4D97-AF65-F5344CB8AC3E}">
        <p14:creationId xmlns:p14="http://schemas.microsoft.com/office/powerpoint/2010/main" val="355867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5715" y="1835621"/>
            <a:ext cx="8640381" cy="1080001"/>
          </a:xfrm>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hasCustomPrompt="1"/>
          </p:nvPr>
        </p:nvSpPr>
        <p:spPr>
          <a:xfrm>
            <a:off x="993269" y="3491805"/>
            <a:ext cx="8640382" cy="1439960"/>
          </a:xfrm>
        </p:spPr>
        <p:txBody>
          <a:bodyPr/>
          <a:lstStyle>
            <a:lvl1pPr algn="just">
              <a:defRPr/>
            </a:lvl1pPr>
          </a:lstStyle>
          <a:p>
            <a:pPr lvl="0"/>
            <a:r>
              <a:rPr lang="pl-PL" dirty="0"/>
              <a:t>art. 134 Pzp (przetarg nieograniczony o wartości zamówienia równej lub przekraczającej progi unijne)</a:t>
            </a:r>
          </a:p>
          <a:p>
            <a:pPr lvl="0"/>
            <a:r>
              <a:rPr lang="pl-PL" dirty="0"/>
              <a:t>art. 281 Pzp (tryb podstawowy, gdy zamówienie o wartości mniejszej od progów unijnych)</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46389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62634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77076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Slajd - tytuł + zawartość z paskie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pl-PL" dirty="0"/>
              <a:t>Treść SWZ – podstawa prawna</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4" name="pole tekstowe 3">
            <a:extLst>
              <a:ext uri="{FF2B5EF4-FFF2-40B4-BE49-F238E27FC236}">
                <a16:creationId xmlns:a16="http://schemas.microsoft.com/office/drawing/2014/main" id="{E41A009E-3469-2FF1-3561-9A39D287862D}"/>
              </a:ext>
            </a:extLst>
          </p:cNvPr>
          <p:cNvSpPr txBox="1"/>
          <p:nvPr userDrawn="1"/>
        </p:nvSpPr>
        <p:spPr>
          <a:xfrm>
            <a:off x="4131733" y="1399822"/>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361509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xmlns=""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2024-06-25</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2024-06-25</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41" r:id="rId2"/>
    <p:sldLayoutId id="2147483742" r:id="rId3"/>
    <p:sldLayoutId id="2147483743" r:id="rId4"/>
    <p:sldLayoutId id="2147483744" r:id="rId5"/>
    <p:sldLayoutId id="2147483725" r:id="rId6"/>
    <p:sldLayoutId id="2147483720" r:id="rId7"/>
    <p:sldLayoutId id="2147483721" r:id="rId8"/>
    <p:sldLayoutId id="2147483710" r:id="rId9"/>
    <p:sldLayoutId id="2147483712" r:id="rId10"/>
    <p:sldLayoutId id="2147483726" r:id="rId11"/>
    <p:sldLayoutId id="2147483740" r:id="rId12"/>
    <p:sldLayoutId id="2147483723" r:id="rId13"/>
    <p:sldLayoutId id="2147483728" r:id="rId14"/>
    <p:sldLayoutId id="2147483745" r:id="rId15"/>
  </p:sldLayoutIdLst>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7"/>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8"/>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9"/>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www.google.pl/maps/"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funduszeueswietokrzyskie.pl/aktualnosci/komunikat?fbclid=IwZXh0bgNhZW0CMTAAAR3dbr_9AOo6DzgXtiITL3PcULsBlW454E866mUblVEz2pfBSnY02OkWfj0_aem_Af5XkqQKTedZ8RtAS83NXp9r5KkHqY7kguZnWZLIh_Z7ftIygEDUaMWHKAJeiTTf-5swijqEF1Drdh0Sk77wxJ3w"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www.gov.pl/web/uzp/razaco-niska-cena--tezy-z-orzeczen-krajowej-izby-odwolawczej-oraz-sadu-zamowien-publicznych"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hyperlink" Target="http://swaid.stat.gov.pl/Ceny_dashboards/Raporty_predefiniowane/RAP_DBD_CEN_30.aspx" TargetMode="Externa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hyperlink" Target="https://dbw.stat.gov.pl/katalog/waloryzacja/5" TargetMode="External"/><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espd.uzp.gov.pl/"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BC2F625A-2277-4F6D-95F0-91B1E048662A}"/>
              </a:ext>
            </a:extLst>
          </p:cNvPr>
          <p:cNvSpPr>
            <a:spLocks noGrp="1"/>
          </p:cNvSpPr>
          <p:nvPr>
            <p:ph type="subTitle" idx="1"/>
          </p:nvPr>
        </p:nvSpPr>
        <p:spPr/>
        <p:txBody>
          <a:bodyPr/>
          <a:lstStyle/>
          <a:p>
            <a:r>
              <a:rPr lang="pl-PL" dirty="0"/>
              <a:t>r. pr. Konrad Cichoń</a:t>
            </a:r>
          </a:p>
        </p:txBody>
      </p:sp>
      <p:sp>
        <p:nvSpPr>
          <p:cNvPr id="4" name="Symbol zastępczy daty 3">
            <a:extLst>
              <a:ext uri="{FF2B5EF4-FFF2-40B4-BE49-F238E27FC236}">
                <a16:creationId xmlns:a16="http://schemas.microsoft.com/office/drawing/2014/main" id="{B229C2C5-54F9-4EC4-92E9-11C5F82C31FB}"/>
              </a:ext>
            </a:extLst>
          </p:cNvPr>
          <p:cNvSpPr>
            <a:spLocks noGrp="1"/>
          </p:cNvSpPr>
          <p:nvPr>
            <p:ph type="dt" sz="half" idx="10"/>
          </p:nvPr>
        </p:nvSpPr>
        <p:spPr/>
        <p:txBody>
          <a:bodyPr/>
          <a:lstStyle/>
          <a:p>
            <a:r>
              <a:rPr lang="pl-PL" dirty="0"/>
              <a:t>5 czerwca 2024 </a:t>
            </a:r>
            <a:r>
              <a:rPr lang="pl-PL" dirty="0" smtClean="0"/>
              <a:t>r.</a:t>
            </a:r>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
        <p:nvSpPr>
          <p:cNvPr id="2" name="Tytuł 1">
            <a:extLst>
              <a:ext uri="{FF2B5EF4-FFF2-40B4-BE49-F238E27FC236}">
                <a16:creationId xmlns:a16="http://schemas.microsoft.com/office/drawing/2014/main" id="{F93568BE-245E-449B-9BA3-0D02E7BF7EC3}"/>
              </a:ext>
            </a:extLst>
          </p:cNvPr>
          <p:cNvSpPr>
            <a:spLocks noGrp="1"/>
          </p:cNvSpPr>
          <p:nvPr>
            <p:ph type="ctrTitle"/>
          </p:nvPr>
        </p:nvSpPr>
        <p:spPr>
          <a:xfrm>
            <a:off x="1385810" y="3225998"/>
            <a:ext cx="7920115" cy="1107677"/>
          </a:xfrm>
        </p:spPr>
        <p:txBody>
          <a:bodyPr/>
          <a:lstStyle/>
          <a:p>
            <a:r>
              <a:rPr lang="pl-PL" dirty="0"/>
              <a:t>Zamówienia publiczne powyżej progów unijnych</a:t>
            </a:r>
          </a:p>
        </p:txBody>
      </p:sp>
    </p:spTree>
    <p:extLst>
      <p:ext uri="{BB962C8B-B14F-4D97-AF65-F5344CB8AC3E}">
        <p14:creationId xmlns:p14="http://schemas.microsoft.com/office/powerpoint/2010/main" val="167183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2627309"/>
            <a:ext cx="9730934" cy="2305055"/>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Przesłanki udzielenia zamówienia w trybie dialogu konkurencyjnego – art. 170 Pzp</a:t>
            </a:r>
          </a:p>
          <a:p>
            <a:pPr algn="just">
              <a:lnSpc>
                <a:spcPct val="150000"/>
              </a:lnSpc>
              <a:spcAft>
                <a:spcPts val="702"/>
              </a:spcAft>
            </a:pPr>
            <a:endParaRPr lang="pl-PL"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Zamawiający może udzielić zamówienia w trybie dialogu konkurencyjnego, jeżeli zachodzi </a:t>
            </a:r>
            <a:r>
              <a:rPr lang="pl-PL" dirty="0">
                <a:solidFill>
                  <a:srgbClr val="00B050"/>
                </a:solidFill>
                <a:latin typeface="Open Sans" panose="020B0606030504020204" pitchFamily="34" charset="0"/>
                <a:ea typeface="Open Sans" panose="020B0606030504020204" pitchFamily="34" charset="0"/>
                <a:cs typeface="Open Sans" panose="020B0606030504020204" pitchFamily="34" charset="0"/>
              </a:rPr>
              <a:t>co najmniej jedna z okoliczności, o których mowa w art. 153 [przesłanki trybu negocjacji </a:t>
            </a:r>
            <a:br>
              <a:rPr lang="pl-PL" dirty="0">
                <a:solidFill>
                  <a:srgbClr val="00B050"/>
                </a:solidFill>
                <a:latin typeface="Open Sans" panose="020B0606030504020204" pitchFamily="34" charset="0"/>
                <a:ea typeface="Open Sans" panose="020B0606030504020204" pitchFamily="34" charset="0"/>
                <a:cs typeface="Open Sans" panose="020B0606030504020204" pitchFamily="34" charset="0"/>
              </a:rPr>
            </a:br>
            <a:r>
              <a:rPr lang="pl-PL" dirty="0">
                <a:solidFill>
                  <a:srgbClr val="00B050"/>
                </a:solidFill>
                <a:latin typeface="Open Sans" panose="020B0606030504020204" pitchFamily="34" charset="0"/>
                <a:ea typeface="Open Sans" panose="020B0606030504020204" pitchFamily="34" charset="0"/>
                <a:cs typeface="Open Sans" panose="020B0606030504020204" pitchFamily="34" charset="0"/>
              </a:rPr>
              <a:t>z ogłoszeniem]</a:t>
            </a:r>
            <a:r>
              <a:rPr lang="pl-PL" dirty="0">
                <a:latin typeface="Open Sans" panose="020B0606030504020204" pitchFamily="34" charset="0"/>
                <a:ea typeface="Open Sans" panose="020B0606030504020204" pitchFamily="34" charset="0"/>
                <a:cs typeface="Open Sans" panose="020B0606030504020204" pitchFamily="34" charset="0"/>
              </a:rPr>
              <a:t>. Przepis art. 154 stosuje się odpowiednio.</a:t>
            </a:r>
            <a:endParaRPr lang="pl-PL"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384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690437" y="2902674"/>
            <a:ext cx="9310938" cy="2031325"/>
          </a:xfrm>
          <a:prstGeom prst="rect">
            <a:avLst/>
          </a:prstGeom>
          <a:noFill/>
        </p:spPr>
        <p:txBody>
          <a:bodyPr wrap="square">
            <a:spAutoFit/>
          </a:bodyPr>
          <a:lstStyle/>
          <a:p>
            <a:pPr algn="ctr"/>
            <a:r>
              <a:rPr lang="pl-PL" alt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Kryteria oceny ofert</a:t>
            </a:r>
          </a:p>
          <a:p>
            <a:pPr algn="just"/>
            <a:endPar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algn="just"/>
            <a:endPar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Najkorzystniejsza oferta może zostać wybrana na podstawie:</a:t>
            </a:r>
          </a:p>
          <a:p>
            <a:pPr algn="just"/>
            <a:endPar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1)	kryteriów </a:t>
            </a:r>
            <a:r>
              <a:rPr lang="pl-PL" alt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jakościowych</a:t>
            </a:r>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 oraz </a:t>
            </a:r>
            <a:r>
              <a:rPr lang="pl-PL" alt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ceny</a:t>
            </a:r>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 lub </a:t>
            </a:r>
            <a:r>
              <a:rPr lang="pl-PL" alt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kosztu</a:t>
            </a:r>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a:t>
            </a:r>
          </a:p>
          <a:p>
            <a:pPr algn="just"/>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2)	</a:t>
            </a:r>
            <a:r>
              <a:rPr lang="pl-PL" alt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ceny</a:t>
            </a:r>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 lub </a:t>
            </a:r>
            <a:r>
              <a:rPr lang="pl-PL" alt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kosztu</a:t>
            </a:r>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87483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690437" y="2038946"/>
            <a:ext cx="9310938" cy="1754326"/>
          </a:xfrm>
          <a:prstGeom prst="rect">
            <a:avLst/>
          </a:prstGeom>
          <a:noFill/>
        </p:spPr>
        <p:txBody>
          <a:bodyPr wrap="square">
            <a:spAutoFit/>
          </a:bodyPr>
          <a:lstStyle/>
          <a:p>
            <a:pPr algn="just">
              <a:defRPr/>
            </a:pP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Zamawiający opisuje kryteria oceny ofert w sposób </a:t>
            </a:r>
            <a:r>
              <a:rPr 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jednoznaczny i zrozumiały.</a:t>
            </a:r>
          </a:p>
          <a:p>
            <a:pPr algn="just">
              <a:defRPr/>
            </a:pPr>
            <a:endPar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algn="just">
              <a:defRPr/>
            </a:pP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Kryteria oceny ofert i ich opis </a:t>
            </a:r>
            <a:r>
              <a:rPr 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nie mogą pozostawiać </a:t>
            </a: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zamawiającemu nieograniczonej </a:t>
            </a:r>
            <a:r>
              <a:rPr 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swobody wyboru </a:t>
            </a: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najkorzystniejszej oferty oraz u</a:t>
            </a:r>
            <a:r>
              <a:rPr 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możliwiają weryfikację i porównanie poziomu oferowanego wykonania przedmiotu zamówienia </a:t>
            </a: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na podstawie informacji przedstawianych w ofertach</a:t>
            </a:r>
          </a:p>
        </p:txBody>
      </p:sp>
    </p:spTree>
    <p:extLst>
      <p:ext uri="{BB962C8B-B14F-4D97-AF65-F5344CB8AC3E}">
        <p14:creationId xmlns:p14="http://schemas.microsoft.com/office/powerpoint/2010/main" val="419615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690437" y="1517679"/>
            <a:ext cx="9310938" cy="4524315"/>
          </a:xfrm>
          <a:prstGeom prst="rect">
            <a:avLst/>
          </a:prstGeom>
          <a:noFill/>
        </p:spPr>
        <p:txBody>
          <a:bodyPr wrap="square">
            <a:spAutoFit/>
          </a:bodyPr>
          <a:lstStyle/>
          <a:p>
            <a:pPr algn="just">
              <a:defRPr/>
            </a:pPr>
            <a:r>
              <a:rPr 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Wyrok KIO 2113/22</a:t>
            </a:r>
          </a:p>
          <a:p>
            <a:pPr algn="just">
              <a:defRPr/>
            </a:pP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Czas dowozu posiłków miał być obliczony w następujący sposób: zamawiający dokona obliczenia odpowiednio dla danej części postępowania, na podstawie najkrótszego czasu zgodnie z miarą internetowej mapy elektronicznej Google (</a:t>
            </a: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hlinkClick r:id="rId2"/>
              </a:rPr>
              <a:t>www.google.pl/maps/</a:t>
            </a: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a:t>
            </a:r>
          </a:p>
          <a:p>
            <a:pPr algn="just">
              <a:defRPr/>
            </a:pPr>
            <a:endPar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algn="just">
              <a:defRPr/>
            </a:pP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Co prawda zarówno samo zastosowane kryterium oceny ofert pn. "czas dowozu posiłków", jak i samo narzędzie, które zamawiający zastosował opisują sposób w jaki będzie porównywał złożone oferty w tym kryterium - nie budzi kontrowersji w tym znaczeniu, że w istocie jest niezależne od zamawiającego i zostało wskazane w SWZ, to jednak już brak opisania jednoznacznych zasad dokonywania oceny (jako jedynie przykładowe w tym zakresie zapisy, które mógłby zastosować zamawiający można wskazać w tym miejscu: podanie jakiego dnia tygodnia i o jakiej godzinie dokonywane będą takie pomiary, powtórzenie pomiarów i uśrednienie uzyskanych wartości) powoduje, że w zależności od tego w jakim dniu i o jakiej godzinie zamawiający oceny dokona - uzyskane wyniki oceny ofert w ramach tego kryterium mogą się różnić. </a:t>
            </a:r>
          </a:p>
        </p:txBody>
      </p:sp>
    </p:spTree>
    <p:extLst>
      <p:ext uri="{BB962C8B-B14F-4D97-AF65-F5344CB8AC3E}">
        <p14:creationId xmlns:p14="http://schemas.microsoft.com/office/powerpoint/2010/main" val="289570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690437" y="2605748"/>
            <a:ext cx="9310938" cy="1477328"/>
          </a:xfrm>
          <a:prstGeom prst="rect">
            <a:avLst/>
          </a:prstGeom>
          <a:noFill/>
        </p:spPr>
        <p:txBody>
          <a:bodyPr wrap="square">
            <a:spAutoFit/>
          </a:bodyPr>
          <a:lstStyle/>
          <a:p>
            <a:pPr algn="just">
              <a:defRPr/>
            </a:pP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Art. 241 ust. 1 - Kryteria oceny ofert muszą być </a:t>
            </a:r>
            <a:r>
              <a:rPr 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związane z przedmiotem zamówienia.</a:t>
            </a:r>
          </a:p>
          <a:p>
            <a:pPr algn="just">
              <a:defRPr/>
            </a:pPr>
            <a:endPar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algn="just">
              <a:defRPr/>
            </a:pP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Art. 241 ust. 3 - Kryteria oceny ofert </a:t>
            </a:r>
            <a:r>
              <a:rPr 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nie mogą dotyczyć właściwości wykonawcy</a:t>
            </a: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 w szczególności jego wiarygodności ekonomicznej, technicznej lub finansowej.</a:t>
            </a:r>
          </a:p>
        </p:txBody>
      </p:sp>
    </p:spTree>
    <p:extLst>
      <p:ext uri="{BB962C8B-B14F-4D97-AF65-F5344CB8AC3E}">
        <p14:creationId xmlns:p14="http://schemas.microsoft.com/office/powerpoint/2010/main" val="349244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690437" y="409683"/>
            <a:ext cx="9310938" cy="6740307"/>
          </a:xfrm>
          <a:prstGeom prst="rect">
            <a:avLst/>
          </a:prstGeom>
          <a:noFill/>
        </p:spPr>
        <p:txBody>
          <a:bodyPr wrap="square">
            <a:spAutoFit/>
          </a:bodyPr>
          <a:lstStyle/>
          <a:p>
            <a:pPr algn="just">
              <a:defRPr/>
            </a:pP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Jednocześnie Instytucja Zarządzająca przypomina, iż zgodnie z art. 241 ust. 3 </a:t>
            </a:r>
            <a:r>
              <a:rPr lang="pl-PL" dirty="0" err="1">
                <a:solidFill>
                  <a:srgbClr val="333333"/>
                </a:solidFill>
                <a:latin typeface="Open Sans" panose="020B0606030504020204" pitchFamily="34" charset="0"/>
                <a:ea typeface="Open Sans" panose="020B0606030504020204" pitchFamily="34" charset="0"/>
                <a:cs typeface="Open Sans" panose="020B0606030504020204" pitchFamily="34" charset="0"/>
              </a:rPr>
              <a:t>u.p.z.p</a:t>
            </a: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 „kryteria oceny ofert nie mogą dotyczyć właściwości wykonawcy, w szczególności jego wiarygodności ekonomicznej, technicznej lub finansowej”. Tożsame postanowienie zawarte jest w pkt 18 sekcji 3.2.2 Wytycznych dotyczących kwalifikowalności wydatków na lata 2021-2027.</a:t>
            </a:r>
          </a:p>
          <a:p>
            <a:pPr algn="just">
              <a:defRPr/>
            </a:pP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IZ zwraca uwagę, że w perspektywie 2014-2020 w przypadku udzielania zamówień w oparciu o zasadę konkurencyjności Wytyczne w zakresie kwalifikowalności wydatków w ramach Europejskiego Funduszu Rozwoju Regionalnego, Europejskiego Funduszu Społecznego oraz Funduszu Spójności na lata 2014-2020 przewidywały odstępstwo od powyższej zasady w odniesieniu do zamówień na usługi społeczne i inne szczególne usługi oraz zamówień o charakterze </a:t>
            </a:r>
            <a:r>
              <a:rPr lang="pl-PL" dirty="0" err="1">
                <a:solidFill>
                  <a:srgbClr val="333333"/>
                </a:solidFill>
                <a:latin typeface="Open Sans" panose="020B0606030504020204" pitchFamily="34" charset="0"/>
                <a:ea typeface="Open Sans" panose="020B0606030504020204" pitchFamily="34" charset="0"/>
                <a:cs typeface="Open Sans" panose="020B0606030504020204" pitchFamily="34" charset="0"/>
              </a:rPr>
              <a:t>niepriorytetowym</a:t>
            </a: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 w dziedzinach obronności i bezpieczeństwa (pkt 9 lit. d zdanie drugie sekcja 6.5.2). W obecnej perspektywie 2021-2027 Wytyczne dotyczące kwalifikowalności wydatków na lata 2021-2027 takiego odstępstwa już nie przewidują, a zatem postanowienia odnoszące się do zakazu stosowania kryteriów oceny ofert dotyczących właściwości wykonawcy są tożsame zarówno w przypadku udzielania zamówień w oparciu o </a:t>
            </a:r>
            <a:r>
              <a:rPr lang="pl-PL" dirty="0" err="1">
                <a:solidFill>
                  <a:srgbClr val="333333"/>
                </a:solidFill>
                <a:latin typeface="Open Sans" panose="020B0606030504020204" pitchFamily="34" charset="0"/>
                <a:ea typeface="Open Sans" panose="020B0606030504020204" pitchFamily="34" charset="0"/>
                <a:cs typeface="Open Sans" panose="020B0606030504020204" pitchFamily="34" charset="0"/>
              </a:rPr>
              <a:t>u.p.z.p</a:t>
            </a: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 jak i zasadę konkurencyjności.  Mając na uwadze powyższe, </a:t>
            </a:r>
            <a:r>
              <a:rPr 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w ocenie Instytucji Zarządzającej zastosowanie kryteriów oceny ofert (zarówno w zamówieniach realizowanych w oparciu o </a:t>
            </a:r>
            <a:r>
              <a:rPr lang="pl-PL"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u.p.z.p</a:t>
            </a:r>
            <a:r>
              <a:rPr 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 jak i zasadę konkurencyjności) takich jak: status podmiotu ekonomii społecznej (fakt bycia podmiotem ekonomii społecznej) czy zatrudnianie pracowników w niekorzystnej sytuacji niezaangażowanych w realizację danego zamówienia jest nieprawidłowe i niedopuszczalne</a:t>
            </a: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 gdyż kryteria te dotyczą właściwości wykonawcy, a nie przedmiotu zamówienia – stanowią zatem kryteria podmiotowe, a nie przedmiotowe.</a:t>
            </a:r>
          </a:p>
        </p:txBody>
      </p:sp>
    </p:spTree>
    <p:extLst>
      <p:ext uri="{BB962C8B-B14F-4D97-AF65-F5344CB8AC3E}">
        <p14:creationId xmlns:p14="http://schemas.microsoft.com/office/powerpoint/2010/main" val="273426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690437" y="2902674"/>
            <a:ext cx="9310938" cy="1754326"/>
          </a:xfrm>
          <a:prstGeom prst="rect">
            <a:avLst/>
          </a:prstGeom>
          <a:noFill/>
        </p:spPr>
        <p:txBody>
          <a:bodyPr wrap="square">
            <a:spAutoFit/>
          </a:bodyPr>
          <a:lstStyle/>
          <a:p>
            <a:pPr algn="ctr">
              <a:defRPr/>
            </a:pP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Przytoczone stanowisko:</a:t>
            </a:r>
          </a:p>
          <a:p>
            <a:pPr algn="just">
              <a:defRPr/>
            </a:pPr>
            <a:endPar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algn="just">
              <a:defRPr/>
            </a:pP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hlinkClick r:id="rId2"/>
              </a:rPr>
              <a:t>https://funduszeueswietokrzyskie.pl/aktualnosci/komunikat?fbclid=IwZXh0bgNhZW0CMTAAAR3dbr_9AOo6DzgXtiITL3PcULsBlW454E866mUblVEz2pfBSnY02OkWfj0_aem_Af5XkqQKTedZ8RtAS83NXp9r5KkHqY7kguZnWZLIh_Z7ftIygEDUaMWHKAJeiTTf-5swijqEF1Drdh0Sk77wxJ3w</a:t>
            </a:r>
            <a:r>
              <a:rPr 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38009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690437" y="2487175"/>
            <a:ext cx="9310938" cy="2585323"/>
          </a:xfrm>
          <a:prstGeom prst="rect">
            <a:avLst/>
          </a:prstGeom>
          <a:noFill/>
        </p:spPr>
        <p:txBody>
          <a:bodyPr wrap="square">
            <a:spAutoFit/>
          </a:bodyPr>
          <a:lstStyle/>
          <a:p>
            <a:pPr algn="just"/>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Zamawiający publiczni, o których mowa w art. 4 pkt 1 i 2, oraz ich związki </a:t>
            </a:r>
            <a:r>
              <a:rPr lang="pl-PL" alt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nie stosują kryterium ceny jako jedynego kryterium oceny ofert albo </a:t>
            </a:r>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jako kryterium o wadze </a:t>
            </a:r>
            <a:r>
              <a:rPr lang="pl-PL" alt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przekraczającej 60%.</a:t>
            </a:r>
          </a:p>
          <a:p>
            <a:pPr algn="just"/>
            <a:endPar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Zamawiający publiczni, o których mowa w art. 4 pkt 1 i 2, oraz ich związki </a:t>
            </a:r>
            <a:r>
              <a:rPr lang="pl-PL" alt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mogą zastosować </a:t>
            </a:r>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kryterium ceny jako jedyne kryterium oceny ofert albo jako kryterium o wadze przekraczającej 60%, </a:t>
            </a:r>
            <a:r>
              <a:rPr lang="pl-PL" altLang="pl-PL" b="1" dirty="0">
                <a:solidFill>
                  <a:srgbClr val="333333"/>
                </a:solidFill>
                <a:latin typeface="Open Sans" panose="020B0606030504020204" pitchFamily="34" charset="0"/>
                <a:ea typeface="Open Sans" panose="020B0606030504020204" pitchFamily="34" charset="0"/>
                <a:cs typeface="Open Sans" panose="020B0606030504020204" pitchFamily="34" charset="0"/>
              </a:rPr>
              <a:t>jeżeli określą w opisie przedmiotu zamówienia wymagania jakościowe odnoszące się do co najmniej głównych elementów składających się na przedmiot zamówienia.</a:t>
            </a:r>
          </a:p>
        </p:txBody>
      </p:sp>
    </p:spTree>
    <p:extLst>
      <p:ext uri="{BB962C8B-B14F-4D97-AF65-F5344CB8AC3E}">
        <p14:creationId xmlns:p14="http://schemas.microsoft.com/office/powerpoint/2010/main" val="238367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690437" y="2348676"/>
            <a:ext cx="9310938" cy="2862322"/>
          </a:xfrm>
          <a:prstGeom prst="rect">
            <a:avLst/>
          </a:prstGeom>
          <a:noFill/>
        </p:spPr>
        <p:txBody>
          <a:bodyPr wrap="square">
            <a:spAutoFit/>
          </a:bodyPr>
          <a:lstStyle/>
          <a:p>
            <a:pPr algn="just"/>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Kryteriami jakościowymi o charakterze środowiskowym mogą być w szczególności kryteria odnoszące się do: </a:t>
            </a:r>
          </a:p>
          <a:p>
            <a:pPr algn="just"/>
            <a:endPar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jakości, w tym do parametrów technicznych; </a:t>
            </a:r>
          </a:p>
          <a:p>
            <a:pPr marL="285750" indent="-285750" algn="just">
              <a:buFont typeface="Arial" panose="020B0604020202020204" pitchFamily="34" charset="0"/>
              <a:buChar char="•"/>
            </a:pPr>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aspektów środowiskowych, w tym efektywności energetycznej przedmiotu zamówienia; </a:t>
            </a:r>
          </a:p>
          <a:p>
            <a:pPr marL="285750" indent="-285750" algn="just">
              <a:buFont typeface="Arial" panose="020B0604020202020204" pitchFamily="34" charset="0"/>
              <a:buChar char="•"/>
            </a:pPr>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organizacji, kwalifikacji zawodowych i doświadczenia osób wyznaczonych do realizacji zamówienia, jeżeli mogą one mieć znaczący wpływ na jakość wykonania zamówienia; </a:t>
            </a:r>
          </a:p>
          <a:p>
            <a:pPr marL="285750" indent="-285750" algn="just">
              <a:buFont typeface="Arial" panose="020B0604020202020204" pitchFamily="34" charset="0"/>
              <a:buChar char="•"/>
            </a:pPr>
            <a:r>
              <a:rPr lang="pl-PL" altLang="pl-PL" dirty="0">
                <a:solidFill>
                  <a:srgbClr val="333333"/>
                </a:solidFill>
                <a:latin typeface="Open Sans" panose="020B0606030504020204" pitchFamily="34" charset="0"/>
                <a:ea typeface="Open Sans" panose="020B0606030504020204" pitchFamily="34" charset="0"/>
                <a:cs typeface="Open Sans" panose="020B0606030504020204" pitchFamily="34" charset="0"/>
              </a:rPr>
              <a:t>warunków dostawy, w tym sposobu lub czasu dostawy. </a:t>
            </a:r>
          </a:p>
        </p:txBody>
      </p:sp>
    </p:spTree>
    <p:extLst>
      <p:ext uri="{BB962C8B-B14F-4D97-AF65-F5344CB8AC3E}">
        <p14:creationId xmlns:p14="http://schemas.microsoft.com/office/powerpoint/2010/main" val="249502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179672"/>
            <a:ext cx="9730934" cy="1200329"/>
          </a:xfrm>
          <a:prstGeom prst="rect">
            <a:avLst/>
          </a:prstGeom>
          <a:noFill/>
        </p:spPr>
        <p:txBody>
          <a:bodyPr wrap="square">
            <a:spAutoFit/>
          </a:bodyPr>
          <a:lstStyle/>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Ani w ogłoszeniu o zamówieniu, ani w specyfikacji zamówienia nie opisano wystarczająco dokładnie kryteriów udzielania zamówienia ani ich wagi, co skutkuje bezzasadnym ograniczeniem konkurencji (tj. brak wystarczających szczegółów mógł mieć dla potencjalnych oferentów skutek odstraszający) = </a:t>
            </a:r>
            <a:r>
              <a:rPr lang="pl-PL" alt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korekta 10%.</a:t>
            </a:r>
          </a:p>
        </p:txBody>
      </p:sp>
    </p:spTree>
    <p:extLst>
      <p:ext uri="{BB962C8B-B14F-4D97-AF65-F5344CB8AC3E}">
        <p14:creationId xmlns:p14="http://schemas.microsoft.com/office/powerpoint/2010/main" val="21554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933177"/>
            <a:ext cx="9730934" cy="3693319"/>
          </a:xfrm>
          <a:prstGeom prst="rect">
            <a:avLst/>
          </a:prstGeom>
          <a:noFill/>
        </p:spPr>
        <p:txBody>
          <a:bodyPr wrap="square">
            <a:spAutoFit/>
          </a:bodyPr>
          <a:lstStyle/>
          <a:p>
            <a:r>
              <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Art. 131</a:t>
            </a:r>
          </a:p>
          <a:p>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W przypadku gdy zamawiający przewiduje możliwość albo, jeżeli jest to konieczne ze względu na specyfikę przedmiotu zamówienia, wymaga złożenia oferty po:</a:t>
            </a:r>
          </a:p>
          <a:p>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1)odbyciu przez wykonawcę wizji lokalnej lub</a:t>
            </a:r>
          </a:p>
          <a:p>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2)sprawdzeniu przez wykonawcę dokumentów niezbędnych do realizacji zamówienia dostępnych na miejscu u zamawiającego</a:t>
            </a: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wyznacza terminy składania ofert </a:t>
            </a:r>
            <a:r>
              <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z uwzględnieniem czasu niezbędnego</a:t>
            </a:r>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do zapoznania się przez wykonawców z informacjami koniecznymi do przygotowania oferty, z tym że terminy te </a:t>
            </a:r>
            <a:r>
              <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muszą być dłuższe od ustawowych terminów minimalnych</a:t>
            </a:r>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o ile są one określone.</a:t>
            </a: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Skrócenie terminów </a:t>
            </a:r>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o X % = </a:t>
            </a:r>
            <a:r>
              <a:rPr lang="pl-PL" alt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korekta od 5% do 100 % </a:t>
            </a:r>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w zależności od tego, o ile skrócono termin względem minimum ustawowego.</a:t>
            </a:r>
          </a:p>
        </p:txBody>
      </p:sp>
    </p:spTree>
    <p:extLst>
      <p:ext uri="{BB962C8B-B14F-4D97-AF65-F5344CB8AC3E}">
        <p14:creationId xmlns:p14="http://schemas.microsoft.com/office/powerpoint/2010/main" val="25188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28896" y="504934"/>
            <a:ext cx="9834020" cy="6549806"/>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Przesłanki udzielenia zamówienia w trybie partnerstwa innowacyjnego – art. 189 Pzp</a:t>
            </a:r>
          </a:p>
          <a:p>
            <a:pPr algn="just">
              <a:lnSpc>
                <a:spcPct val="150000"/>
              </a:lnSpc>
              <a:spcAft>
                <a:spcPts val="702"/>
              </a:spcAft>
            </a:pPr>
            <a:endParaRPr lang="pl-PL"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 	Zamawiający może udzielić zamówienia w trybie partnerstwa innowacyjnego </a:t>
            </a:r>
            <a:br>
              <a:rPr lang="pl-PL" dirty="0">
                <a:latin typeface="Open Sans" panose="020B0606030504020204" pitchFamily="34" charset="0"/>
                <a:ea typeface="Open Sans" panose="020B0606030504020204" pitchFamily="34" charset="0"/>
                <a:cs typeface="Open Sans" panose="020B0606030504020204" pitchFamily="34" charset="0"/>
              </a:rPr>
            </a:br>
            <a:r>
              <a:rPr lang="pl-PL" dirty="0">
                <a:solidFill>
                  <a:srgbClr val="00B050"/>
                </a:solidFill>
                <a:latin typeface="Open Sans" panose="020B0606030504020204" pitchFamily="34" charset="0"/>
                <a:ea typeface="Open Sans" panose="020B0606030504020204" pitchFamily="34" charset="0"/>
                <a:cs typeface="Open Sans" panose="020B0606030504020204" pitchFamily="34" charset="0"/>
              </a:rPr>
              <a:t>w przypadku zapotrzebowania na innowacyjny produkt, usługę lub roboty budowlane, jeżeli nie są one dostępne na rynku.</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2. 	Partnerstwo innowacyjne to tryb udzielenia zamówienia, w którym </a:t>
            </a:r>
            <a:r>
              <a:rPr lang="pl-PL" dirty="0">
                <a:solidFill>
                  <a:srgbClr val="00B050"/>
                </a:solidFill>
                <a:latin typeface="Open Sans" panose="020B0606030504020204" pitchFamily="34" charset="0"/>
                <a:ea typeface="Open Sans" panose="020B0606030504020204" pitchFamily="34" charset="0"/>
                <a:cs typeface="Open Sans" panose="020B0606030504020204" pitchFamily="34" charset="0"/>
              </a:rPr>
              <a:t>w odpowiedzi na ogłoszenie o zamówieniu wnioski o dopuszczenie do udziału w postępowaniu mogą składać wszyscy zainteresowani wykonawcy.</a:t>
            </a:r>
            <a:r>
              <a:rPr lang="pl-PL" dirty="0">
                <a:latin typeface="Open Sans" panose="020B0606030504020204" pitchFamily="34" charset="0"/>
                <a:ea typeface="Open Sans" panose="020B0606030504020204" pitchFamily="34" charset="0"/>
                <a:cs typeface="Open Sans" panose="020B0606030504020204" pitchFamily="34" charset="0"/>
              </a:rPr>
              <a:t> Zamawiający zaprasza wykonawców dopuszczonych do udziału w postępowaniu do składania ofert wstępnych, prowadzi z nimi negocjacje w celu ulepszenia treści ofert wstępnych, ofert składanych na etapie negocjacji, po zakończeniu których </a:t>
            </a:r>
            <a:r>
              <a:rPr lang="pl-PL" dirty="0">
                <a:solidFill>
                  <a:srgbClr val="00B050"/>
                </a:solidFill>
                <a:latin typeface="Open Sans" panose="020B0606030504020204" pitchFamily="34" charset="0"/>
                <a:ea typeface="Open Sans" panose="020B0606030504020204" pitchFamily="34" charset="0"/>
                <a:cs typeface="Open Sans" panose="020B0606030504020204" pitchFamily="34" charset="0"/>
              </a:rPr>
              <a:t>zaprasza do składania ofert obejmujących prace badawczo-rozwojowe, których celem jest opracowanie innowacyjnego produktu, usługi lub robót budowlanych, a po ich opracowaniu dokonuje zakupu dostaw, usług lub robót budowlanych, pod warunkiem że odpowiadają one poziomom wydajności i maksymalnym kosztom, uzgodnionym między zamawiającym a wykonawcą lub wykonawcami.</a:t>
            </a:r>
            <a:endParaRPr lang="pl-PL" b="1"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342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785085"/>
            <a:ext cx="9221688" cy="398950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sz="1800" b="1" dirty="0">
                <a:latin typeface="Open Sans" panose="020B0606030504020204" pitchFamily="34" charset="0"/>
                <a:ea typeface="Open Sans" panose="020B0606030504020204" pitchFamily="34" charset="0"/>
                <a:cs typeface="Open Sans" panose="020B0606030504020204" pitchFamily="34" charset="0"/>
              </a:rPr>
              <a:t>Wadium</a:t>
            </a:r>
            <a:endParaRPr lang="pl-PL" altLang="pl-PL" sz="18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Art. 97 ust. 1 Pzp</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Zamawiający </a:t>
            </a:r>
            <a:r>
              <a:rPr lang="pl-PL" altLang="pl-PL" b="1" dirty="0">
                <a:latin typeface="Open Sans" panose="020B0606030504020204" pitchFamily="34" charset="0"/>
                <a:ea typeface="Open Sans" panose="020B0606030504020204" pitchFamily="34" charset="0"/>
                <a:cs typeface="Open Sans" panose="020B0606030504020204" pitchFamily="34" charset="0"/>
              </a:rPr>
              <a:t>może</a:t>
            </a:r>
            <a:r>
              <a:rPr lang="pl-PL" altLang="pl-PL" dirty="0">
                <a:latin typeface="Open Sans" panose="020B0606030504020204" pitchFamily="34" charset="0"/>
                <a:ea typeface="Open Sans" panose="020B0606030504020204" pitchFamily="34" charset="0"/>
                <a:cs typeface="Open Sans" panose="020B0606030504020204" pitchFamily="34" charset="0"/>
              </a:rPr>
              <a:t> żądać od wykonawców wniesienia wadium.</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Ustawa nie wymaga zabezpieczenia oferty wadium. W każdym przypadku należy rozważyć, czy żądanie wadium zapewni wykonanie celu, któremu służy. Wadium w zamówieniach o niskiej wartości najczęściej nie jest potrzebne.</a:t>
            </a:r>
          </a:p>
        </p:txBody>
      </p:sp>
    </p:spTree>
    <p:extLst>
      <p:ext uri="{BB962C8B-B14F-4D97-AF65-F5344CB8AC3E}">
        <p14:creationId xmlns:p14="http://schemas.microsoft.com/office/powerpoint/2010/main" val="33254292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501178" y="2245864"/>
            <a:ext cx="9689455" cy="306794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Wysokość wadium:</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r>
              <a:rPr lang="pl-PL" altLang="pl-PL" dirty="0">
                <a:latin typeface="Open Sans" panose="020B0606030504020204" pitchFamily="34" charset="0"/>
                <a:ea typeface="Open Sans" panose="020B0606030504020204" pitchFamily="34" charset="0"/>
                <a:cs typeface="Open Sans" panose="020B0606030504020204" pitchFamily="34" charset="0"/>
              </a:rPr>
              <a:t> do 3 % wartości zamówienia – postępowania o wartości równiej lub wyższej od tzw. „progów unijnych”;</a:t>
            </a:r>
          </a:p>
          <a:p>
            <a:pPr marL="0" indent="0" algn="just">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Jeżeli zamawiający przewiduje udzielenie zamówień, o których mowa w art. 214 ust. 1 pkt 7 i 8 lub art. 388 pkt 2 lit. b i c, lub art. 415 ust. 2 pkt 5 i 6 [zamówienia dodatkowe], określa kwotę wadium </a:t>
            </a:r>
            <a:r>
              <a:rPr lang="pl-PL" altLang="pl-PL" b="1" dirty="0">
                <a:latin typeface="Open Sans" panose="020B0606030504020204" pitchFamily="34" charset="0"/>
                <a:ea typeface="Open Sans" panose="020B0606030504020204" pitchFamily="34" charset="0"/>
                <a:cs typeface="Open Sans" panose="020B0606030504020204" pitchFamily="34" charset="0"/>
              </a:rPr>
              <a:t>dla wartości zamówienia podstawowego</a:t>
            </a:r>
            <a:r>
              <a:rPr lang="pl-PL" altLang="pl-PL" dirty="0">
                <a:latin typeface="Open Sans" panose="020B0606030504020204" pitchFamily="34" charset="0"/>
                <a:ea typeface="Open Sans" panose="020B0606030504020204" pitchFamily="34" charset="0"/>
                <a:cs typeface="Open Sans" panose="020B0606030504020204" pitchFamily="34" charset="0"/>
              </a:rPr>
              <a:t>.</a:t>
            </a:r>
          </a:p>
          <a:p>
            <a:pPr marL="0" indent="0" algn="just">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606042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501179" y="1385767"/>
            <a:ext cx="9689455" cy="47881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Wadium może być wnoszone według wyboru wykonawcy w jednej lub kilku następujących formach:</a:t>
            </a:r>
          </a:p>
          <a:p>
            <a:pPr marL="451085" indent="-451085">
              <a:buFont typeface="+mj-lt"/>
              <a:buAutoNum type="arabicParenR"/>
            </a:pPr>
            <a:r>
              <a:rPr lang="pl-PL" altLang="pl-PL" dirty="0">
                <a:latin typeface="Open Sans" panose="020B0606030504020204" pitchFamily="34" charset="0"/>
                <a:ea typeface="Open Sans" panose="020B0606030504020204" pitchFamily="34" charset="0"/>
                <a:cs typeface="Open Sans" panose="020B0606030504020204" pitchFamily="34" charset="0"/>
              </a:rPr>
              <a:t>pieniądzu;</a:t>
            </a:r>
          </a:p>
          <a:p>
            <a:pPr marL="451085" indent="-451085">
              <a:buFont typeface="+mj-lt"/>
              <a:buAutoNum type="arabicParenR"/>
            </a:pPr>
            <a:r>
              <a:rPr lang="pl-PL" altLang="pl-PL" dirty="0">
                <a:latin typeface="Open Sans" panose="020B0606030504020204" pitchFamily="34" charset="0"/>
                <a:ea typeface="Open Sans" panose="020B0606030504020204" pitchFamily="34" charset="0"/>
                <a:cs typeface="Open Sans" panose="020B0606030504020204" pitchFamily="34" charset="0"/>
              </a:rPr>
              <a:t>gwarancjach bankowych;</a:t>
            </a:r>
          </a:p>
          <a:p>
            <a:pPr marL="451085" indent="-451085">
              <a:buFont typeface="+mj-lt"/>
              <a:buAutoNum type="arabicParenR"/>
            </a:pPr>
            <a:r>
              <a:rPr lang="pl-PL" altLang="pl-PL" dirty="0">
                <a:latin typeface="Open Sans" panose="020B0606030504020204" pitchFamily="34" charset="0"/>
                <a:ea typeface="Open Sans" panose="020B0606030504020204" pitchFamily="34" charset="0"/>
                <a:cs typeface="Open Sans" panose="020B0606030504020204" pitchFamily="34" charset="0"/>
              </a:rPr>
              <a:t>gwarancjach ubezpieczeniowych;</a:t>
            </a:r>
          </a:p>
          <a:p>
            <a:pPr marL="451085" indent="-451085">
              <a:buFont typeface="+mj-lt"/>
              <a:buAutoNum type="arabicParenR"/>
            </a:pPr>
            <a:r>
              <a:rPr lang="pl-PL" altLang="pl-PL" dirty="0">
                <a:latin typeface="Open Sans" panose="020B0606030504020204" pitchFamily="34" charset="0"/>
                <a:ea typeface="Open Sans" panose="020B0606030504020204" pitchFamily="34" charset="0"/>
                <a:cs typeface="Open Sans" panose="020B0606030504020204" pitchFamily="34" charset="0"/>
              </a:rPr>
              <a:t>poręczeniach udzielanych przez podmioty, o których mowa w art. 6b ust. 5 pkt 2 ustawy z dnia 9 listopada 2000 r. o utworzeniu Polskiej Agencji Rozwoju Przedsiębiorczości (Dz. U. z 2023 r. poz. 462).</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Zamawiający </a:t>
            </a:r>
            <a:r>
              <a:rPr lang="pl-PL" altLang="pl-PL" b="1" dirty="0">
                <a:latin typeface="Open Sans" panose="020B0606030504020204" pitchFamily="34" charset="0"/>
                <a:ea typeface="Open Sans" panose="020B0606030504020204" pitchFamily="34" charset="0"/>
                <a:cs typeface="Open Sans" panose="020B0606030504020204" pitchFamily="34" charset="0"/>
              </a:rPr>
              <a:t>nie może ograniczyć form </a:t>
            </a:r>
            <a:r>
              <a:rPr lang="pl-PL" altLang="pl-PL" dirty="0">
                <a:latin typeface="Open Sans" panose="020B0606030504020204" pitchFamily="34" charset="0"/>
                <a:ea typeface="Open Sans" panose="020B0606030504020204" pitchFamily="34" charset="0"/>
                <a:cs typeface="Open Sans" panose="020B0606030504020204" pitchFamily="34" charset="0"/>
              </a:rPr>
              <a:t>wnoszenia wadium, o których mowa wyżej.</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825822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501178" y="2965295"/>
            <a:ext cx="9689455" cy="162908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Jeżeli wadium jest wnoszone w formie gwarancji lub poręczenia, wykonawca przekazuje zamawiającemu </a:t>
            </a:r>
            <a:r>
              <a:rPr lang="pl-PL" altLang="pl-PL" b="1" dirty="0">
                <a:latin typeface="Open Sans" panose="020B0606030504020204" pitchFamily="34" charset="0"/>
                <a:ea typeface="Open Sans" panose="020B0606030504020204" pitchFamily="34" charset="0"/>
                <a:cs typeface="Open Sans" panose="020B0606030504020204" pitchFamily="34" charset="0"/>
              </a:rPr>
              <a:t>oryginał</a:t>
            </a:r>
            <a:r>
              <a:rPr lang="pl-PL" altLang="pl-PL" dirty="0">
                <a:latin typeface="Open Sans" panose="020B0606030504020204" pitchFamily="34" charset="0"/>
                <a:ea typeface="Open Sans" panose="020B0606030504020204" pitchFamily="34" charset="0"/>
                <a:cs typeface="Open Sans" panose="020B0606030504020204" pitchFamily="34" charset="0"/>
              </a:rPr>
              <a:t> gwarancji lub poręczenia, </a:t>
            </a:r>
            <a:r>
              <a:rPr lang="pl-PL" altLang="pl-PL" b="1" dirty="0">
                <a:latin typeface="Open Sans" panose="020B0606030504020204" pitchFamily="34" charset="0"/>
                <a:ea typeface="Open Sans" panose="020B0606030504020204" pitchFamily="34" charset="0"/>
                <a:cs typeface="Open Sans" panose="020B0606030504020204" pitchFamily="34" charset="0"/>
              </a:rPr>
              <a:t>w postaci elektronicznej</a:t>
            </a:r>
            <a:r>
              <a:rPr lang="pl-PL" altLang="pl-PL" dirty="0">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Brak możliwości wydania gwarancji w postaci papierowej.</a:t>
            </a:r>
          </a:p>
        </p:txBody>
      </p:sp>
    </p:spTree>
    <p:extLst>
      <p:ext uri="{BB962C8B-B14F-4D97-AF65-F5344CB8AC3E}">
        <p14:creationId xmlns:p14="http://schemas.microsoft.com/office/powerpoint/2010/main" val="28776168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501178" y="2555701"/>
            <a:ext cx="9689455" cy="223408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Wadium wnosi się </a:t>
            </a:r>
            <a:r>
              <a:rPr lang="pl-PL" altLang="pl-PL" b="1" dirty="0">
                <a:latin typeface="Open Sans" panose="020B0606030504020204" pitchFamily="34" charset="0"/>
                <a:ea typeface="Open Sans" panose="020B0606030504020204" pitchFamily="34" charset="0"/>
                <a:cs typeface="Open Sans" panose="020B0606030504020204" pitchFamily="34" charset="0"/>
              </a:rPr>
              <a:t>przed upływem terminu składania ofert i utrzymuje nieprzerwanie do dnia upływu terminu związania ofertą</a:t>
            </a:r>
            <a:r>
              <a:rPr lang="pl-PL" altLang="pl-PL" dirty="0">
                <a:latin typeface="Open Sans" panose="020B0606030504020204" pitchFamily="34" charset="0"/>
                <a:ea typeface="Open Sans" panose="020B0606030504020204" pitchFamily="34" charset="0"/>
                <a:cs typeface="Open Sans" panose="020B0606030504020204" pitchFamily="34" charset="0"/>
              </a:rPr>
              <a:t>, z wyjątkiem przypadków, o których mowa w art. 98 ust. 1 pkt 2 i 3 oraz ust. 2.</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Zamawiający </a:t>
            </a:r>
            <a:r>
              <a:rPr lang="pl-PL" altLang="pl-PL" b="1" dirty="0">
                <a:latin typeface="Open Sans" panose="020B0606030504020204" pitchFamily="34" charset="0"/>
                <a:ea typeface="Open Sans" panose="020B0606030504020204" pitchFamily="34" charset="0"/>
                <a:cs typeface="Open Sans" panose="020B0606030504020204" pitchFamily="34" charset="0"/>
              </a:rPr>
              <a:t>nie może żądać, aby wadium zawierało zapisy, uprawniające do skorzystania z niego w okresie dłuższym</a:t>
            </a:r>
            <a:r>
              <a:rPr lang="pl-PL" altLang="pl-PL" dirty="0">
                <a:latin typeface="Open Sans" panose="020B0606030504020204" pitchFamily="34" charset="0"/>
                <a:ea typeface="Open Sans" panose="020B0606030504020204" pitchFamily="34" charset="0"/>
                <a:cs typeface="Open Sans" panose="020B0606030504020204" pitchFamily="34" charset="0"/>
              </a:rPr>
              <a:t>, niż termin związania ofertą.</a:t>
            </a:r>
          </a:p>
        </p:txBody>
      </p:sp>
    </p:spTree>
    <p:extLst>
      <p:ext uri="{BB962C8B-B14F-4D97-AF65-F5344CB8AC3E}">
        <p14:creationId xmlns:p14="http://schemas.microsoft.com/office/powerpoint/2010/main" val="11873316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501179" y="1926924"/>
            <a:ext cx="9689455" cy="370582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Zwrot wadium:</a:t>
            </a:r>
          </a:p>
          <a:p>
            <a:pPr algn="just">
              <a:buFont typeface="Wingdings" pitchFamily="2" charset="2"/>
              <a:buChar char="Ø"/>
            </a:pPr>
            <a:r>
              <a:rPr lang="pl-PL" altLang="pl-PL" dirty="0">
                <a:latin typeface="Open Sans" panose="020B0606030504020204" pitchFamily="34" charset="0"/>
                <a:ea typeface="Open Sans" panose="020B0606030504020204" pitchFamily="34" charset="0"/>
                <a:cs typeface="Open Sans" panose="020B0606030504020204" pitchFamily="34" charset="0"/>
              </a:rPr>
              <a:t>Z urzędu – art. 98 ust. 1 Pzp</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r>
              <a:rPr lang="pl-PL" altLang="pl-PL" dirty="0">
                <a:latin typeface="Open Sans" panose="020B0606030504020204" pitchFamily="34" charset="0"/>
                <a:ea typeface="Open Sans" panose="020B0606030504020204" pitchFamily="34" charset="0"/>
                <a:cs typeface="Open Sans" panose="020B0606030504020204" pitchFamily="34" charset="0"/>
              </a:rPr>
              <a:t>Na wniosek – art. 98 ust. 2 Pzp</a:t>
            </a:r>
          </a:p>
          <a:p>
            <a:pPr algn="just">
              <a:buFont typeface="Wingdings" pitchFamily="2" charset="2"/>
              <a:buChar char="Ø"/>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Złożenie wniosku o zwrot wadium powoduje rozwiązanie stosunku prawnego istniejącego pomiędzy zamawiającym a wykonawcą, co z kolei oznacza utratę prawa do wniesienia odwołania przez tego wykonawcę (art. 98 ust. 3 Pzp).</a:t>
            </a:r>
          </a:p>
        </p:txBody>
      </p:sp>
    </p:spTree>
    <p:extLst>
      <p:ext uri="{BB962C8B-B14F-4D97-AF65-F5344CB8AC3E}">
        <p14:creationId xmlns:p14="http://schemas.microsoft.com/office/powerpoint/2010/main" val="42185128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501178" y="2089207"/>
            <a:ext cx="9689455" cy="338126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b="1" dirty="0">
                <a:solidFill>
                  <a:schemeClr val="tx1"/>
                </a:solidFill>
                <a:latin typeface="Open Sans" panose="020B0606030504020204" pitchFamily="34" charset="0"/>
                <a:ea typeface="Open Sans" panose="020B0606030504020204" pitchFamily="34" charset="0"/>
                <a:cs typeface="Open Sans" panose="020B0606030504020204" pitchFamily="34" charset="0"/>
              </a:rPr>
              <a:t>Wyrok KIO 463/22</a:t>
            </a:r>
          </a:p>
          <a:p>
            <a:pPr marL="0" indent="0">
              <a:buNone/>
            </a:pPr>
            <a:r>
              <a:rPr 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Zarówno zatem z istoty wadium (zabezpieczenie oferty w postępowaniu prowadzonym przez określonego zamawiającego), jak i z literalnego brzmienia art. 98 ustawy Pzp wynika, że wyłącznie uprawnionym do wykonywania uprawnień z wadium jest zamawiający - w przedmiotowym postępowaniu - Powiatowy Zarząd Dróg w Starogardzie Gdańskim.</a:t>
            </a:r>
          </a:p>
          <a:p>
            <a:pPr marL="0" indent="0">
              <a:buNone/>
            </a:pPr>
            <a:r>
              <a:rPr 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
            </a:r>
            <a:br>
              <a:rPr 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Tym samym, w ocenie Izby należało uznać, że oznaczenie w gwarancji wadialnej przedłożonej przez odwołującego jako beneficjenta "Powiatowego Zarządu Dróg w Starogardzie Gdańskim", tj. zamawiającego, jest prawidłowe i nie wywołuje negatywnych skutków prawnych, w tym odrzucenia oferty odwołującego.</a:t>
            </a: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895734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501178" y="2080076"/>
            <a:ext cx="9689455" cy="3399522"/>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b="1" dirty="0">
                <a:solidFill>
                  <a:schemeClr val="tx1"/>
                </a:solidFill>
                <a:latin typeface="Open Sans" panose="020B0606030504020204" pitchFamily="34" charset="0"/>
                <a:ea typeface="Open Sans" panose="020B0606030504020204" pitchFamily="34" charset="0"/>
                <a:cs typeface="Open Sans" panose="020B0606030504020204" pitchFamily="34" charset="0"/>
              </a:rPr>
              <a:t>Wyrok KIO 1353/18</a:t>
            </a:r>
          </a:p>
          <a:p>
            <a:pPr marL="0" indent="0">
              <a:buNone/>
            </a:pPr>
            <a:r>
              <a:rPr 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Zarzut naruszenia przez zamawiającego art. 14 ustawy w zw. z art. 65 § 1 i 2 ustawy z dnia 23 kwietnia 1964r. Kodeks cywilny (dalej KC) przez jego niezastosowanie i błędne przyjęcie, że oznaczenie w gwarancji wadialnej jako beneficjenta "Podlaski Zarząd Dróg Wojewódzkich w Białymstoku" zamiast "Województwo Podlaskie reprezentowane przez Podlaski Zarząd Dróg Wojewódzkich w Białymstoku" pozbawia zamawiającego możliwości zrealizowania gwarancji w sytuacji gdy przepisy prawa nie wyłączają możliwości realizacji praw z gwarancji przez zamawiającego.</a:t>
            </a:r>
          </a:p>
          <a:p>
            <a:pPr marL="0" indent="0">
              <a:buNone/>
            </a:pPr>
            <a:r>
              <a:rPr 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
            </a:r>
            <a:br>
              <a:rPr 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Zarzut nie potwierdził się.</a:t>
            </a: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519487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501178" y="1563235"/>
            <a:ext cx="9689455" cy="443320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b="1" dirty="0">
                <a:solidFill>
                  <a:schemeClr val="tx1"/>
                </a:solidFill>
                <a:latin typeface="Open Sans" panose="020B0606030504020204" pitchFamily="34" charset="0"/>
                <a:ea typeface="Open Sans" panose="020B0606030504020204" pitchFamily="34" charset="0"/>
                <a:cs typeface="Open Sans" panose="020B0606030504020204" pitchFamily="34" charset="0"/>
              </a:rPr>
              <a:t>Wyrok KIO 2732/22</a:t>
            </a:r>
          </a:p>
          <a:p>
            <a:pPr marL="0" indent="0">
              <a:buNone/>
            </a:pPr>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Zdaniem Izby przy ustanowieniu wadium obowiązkiem obu wykonawców składających wspólnie ofertę w tym postępowaniu było dochowanie należytej staranności, uwzględniającej zawodowy charakter działalności gospodarczej prowadzonej przez obydwu przedsiębiorców, oraz dopilnowanie aby treść gwarancji ubezpieczeniowej identyfikowała prawidłowo fakt zabezpieczenia oferty składanej przez wykonawców wspólnie ubiegających się o udzielenie zamówienia. </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Natomiast złożona przez Konsorcjum gwarancja ubezpieczeniowa z uwagi na braki w jej treści co do podmiotowego zakresu gwarancji rodzi realne ryzyko, że Zamawiający może nie uzyskać od gwaranta sumy gwarancyjnej, jeśli np. określone w § 4 ust. 4 gwarancji ubezpieczeniowej z dnia 22 lipca 2022 r. przesłanki będą leżały po stronie drugiego z konsorcjantów, czyli wykonawcy </a:t>
            </a:r>
            <a:r>
              <a:rPr lang="pl-PL"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Himmel</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i </a:t>
            </a:r>
            <a:r>
              <a:rPr lang="pl-PL"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Papesch</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Opole. Dlatego też Izba uznała, że wadialna gwarancja ubezpieczeniowa została wniesiona przez Konsorcjum w sposób nieprawidłowy, w związku z czym jego oferta podlega odrzuceniu na podstawie art. 226 ust. 1 pkt 14 ustawy PZP.</a:t>
            </a: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376076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121804"/>
            <a:ext cx="9730934" cy="669735"/>
          </a:xfrm>
          <a:prstGeom prst="rect">
            <a:avLst/>
          </a:prstGeom>
          <a:noFill/>
        </p:spPr>
        <p:txBody>
          <a:bodyPr wrap="square">
            <a:spAutoFit/>
          </a:bodyPr>
          <a:lstStyle/>
          <a:p>
            <a:pPr algn="ctr">
              <a:lnSpc>
                <a:spcPct val="150000"/>
              </a:lnSpc>
              <a:spcAft>
                <a:spcPts val="702"/>
              </a:spcAft>
            </a:pPr>
            <a:r>
              <a:rPr lang="pl-PL" sz="2800" b="1" dirty="0">
                <a:latin typeface="Open Sans" panose="020B0606030504020204" pitchFamily="34" charset="0"/>
                <a:ea typeface="Open Sans" panose="020B0606030504020204" pitchFamily="34" charset="0"/>
                <a:cs typeface="Open Sans" panose="020B0606030504020204" pitchFamily="34" charset="0"/>
              </a:rPr>
              <a:t>8. Ogłoszenie o zamówieniu i publikacja dokumentów</a:t>
            </a:r>
          </a:p>
        </p:txBody>
      </p:sp>
    </p:spTree>
    <p:extLst>
      <p:ext uri="{BB962C8B-B14F-4D97-AF65-F5344CB8AC3E}">
        <p14:creationId xmlns:p14="http://schemas.microsoft.com/office/powerpoint/2010/main" val="383020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667799"/>
            <a:ext cx="9730934" cy="6224076"/>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Przesłanki udzielenia zamówienia w trybie negocjacji bez ogłoszenia – art. 209 Pzp</a:t>
            </a:r>
          </a:p>
          <a:p>
            <a:pPr algn="just">
              <a:lnSpc>
                <a:spcPct val="150000"/>
              </a:lnSpc>
              <a:spcAft>
                <a:spcPts val="702"/>
              </a:spcAft>
            </a:pPr>
            <a:endParaRPr lang="pl-PL"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 	Zamawiający może udzielić zamówienia w trybie negocjacji bez ogłoszenia, jeżeli zachodzi </a:t>
            </a:r>
            <a:r>
              <a:rPr lang="pl-PL" dirty="0">
                <a:solidFill>
                  <a:srgbClr val="00B050"/>
                </a:solidFill>
                <a:latin typeface="Open Sans" panose="020B0606030504020204" pitchFamily="34" charset="0"/>
                <a:ea typeface="Open Sans" panose="020B0606030504020204" pitchFamily="34" charset="0"/>
                <a:cs typeface="Open Sans" panose="020B0606030504020204" pitchFamily="34" charset="0"/>
              </a:rPr>
              <a:t>co najmniej jedna </a:t>
            </a:r>
            <a:r>
              <a:rPr lang="pl-PL" dirty="0">
                <a:latin typeface="Open Sans" panose="020B0606030504020204" pitchFamily="34" charset="0"/>
                <a:ea typeface="Open Sans" panose="020B0606030504020204" pitchFamily="34" charset="0"/>
                <a:cs typeface="Open Sans" panose="020B0606030504020204" pitchFamily="34" charset="0"/>
              </a:rPr>
              <a:t>z następujących okoliczności:</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	w postępowaniu prowadzonym uprzednio w trybie przetargu nieograniczonego albo przetargu ograniczonego nie wpłynął żaden wniosek o dopuszczenie do udziału w postępowaniu albo wszystkie wnioski o dopuszczenie do udziału w postępowaniu zostały odrzucone na podstawie art. 146 ust. 1 pkt 2 albo nie zostały złożone żadne oferty albo wszystkie oferty zostały odrzucone na podstawie art. 226 ust. 1 pkt 2 lub, ze względu na ich niezgodność z opisem przedmiotu zamówienia, na podstawie art. 226 ust. 1 pkt 5, a pierwotne warunki zamówienia nie zostały w istotny sposób zmienione;</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2)	został przeprowadzony konkurs, o którym mowa w art. 326 pkt 2, w którym nagrodą było zaproszenie do negocjacji bez ogłoszenia co najmniej dwóch autorów wybranych prac konkursowych;</a:t>
            </a:r>
          </a:p>
        </p:txBody>
      </p:sp>
    </p:spTree>
    <p:extLst>
      <p:ext uri="{BB962C8B-B14F-4D97-AF65-F5344CB8AC3E}">
        <p14:creationId xmlns:p14="http://schemas.microsoft.com/office/powerpoint/2010/main" val="34582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501178" y="719497"/>
            <a:ext cx="9689455" cy="612068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Szczegółowy zakres informacji, jakie powinny się znaleźć w ogłoszeniu o zamówieniu wskazano w rozporządzeniu wykonawczym Komisji UE 2019/1780 z 23 września 2019 r. ustanawiającym standardowe formularze do publikacji ogłoszeń w dziedzinie zamówień publicznych</a:t>
            </a:r>
          </a:p>
          <a:p>
            <a:pPr marL="0" indent="0">
              <a:buNone/>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Zamawiający przekazuje ogłoszenia o zamówieniu do Urzędu Publikacji </a:t>
            </a:r>
            <a:r>
              <a:rPr lang="pl-PL" altLang="pl-PL"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Wspóonot</a:t>
            </a: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 Europejskich w celu publikacji w Dzienniku Urzędowym UE. Do przekazywania ogłoszeń służy system E-NOTIOCES2 (</a:t>
            </a:r>
            <a:r>
              <a:rPr lang="pl-PL" altLang="pl-PL" dirty="0" err="1">
                <a:solidFill>
                  <a:schemeClr val="tx1"/>
                </a:solidFill>
                <a:latin typeface="Open Sans" panose="020B0606030504020204" pitchFamily="34" charset="0"/>
                <a:ea typeface="Open Sans" panose="020B0606030504020204" pitchFamily="34" charset="0"/>
                <a:cs typeface="Open Sans" panose="020B0606030504020204" pitchFamily="34" charset="0"/>
              </a:rPr>
              <a:t>https</a:t>
            </a: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://enotices2.ted.europa.eu/). Zamawiający jest obowiązany udokumentować datę przekazania ogłoszenia, w szczególności przechowywać dowód przekazania tego ogłoszenia. Zamawiający udostępnia ogłoszenie również na stronie internetowej prowadzonego postępowania, od dnia jego publikacji w Dzienniku Urzędowym Unii Europejskiej.</a:t>
            </a:r>
          </a:p>
          <a:p>
            <a:pPr marL="0" indent="0">
              <a:buNone/>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Zgodnie z art. 133 ust. 1 ustawy SWZ zamawiający zapewnia na stronie internetowej prowadzonego postępowania bezpłatny, pełny, bezpośredni i nieograniczony dostęp do SWZ. </a:t>
            </a:r>
            <a:r>
              <a:rPr lang="pl-PL" altLang="pl-PL" b="1" dirty="0">
                <a:solidFill>
                  <a:schemeClr val="tx1"/>
                </a:solidFill>
                <a:latin typeface="Open Sans" panose="020B0606030504020204" pitchFamily="34" charset="0"/>
                <a:ea typeface="Open Sans" panose="020B0606030504020204" pitchFamily="34" charset="0"/>
                <a:cs typeface="Open Sans" panose="020B0606030504020204" pitchFamily="34" charset="0"/>
              </a:rPr>
              <a:t>Niezamieszczenie SWZ </a:t>
            </a: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na stronie internetowej prowadzonego postępowania </a:t>
            </a:r>
            <a:r>
              <a:rPr lang="pl-PL" altLang="pl-PL" b="1" dirty="0">
                <a:solidFill>
                  <a:schemeClr val="tx1"/>
                </a:solidFill>
                <a:latin typeface="Open Sans" panose="020B0606030504020204" pitchFamily="34" charset="0"/>
                <a:ea typeface="Open Sans" panose="020B0606030504020204" pitchFamily="34" charset="0"/>
                <a:cs typeface="Open Sans" panose="020B0606030504020204" pitchFamily="34" charset="0"/>
              </a:rPr>
              <a:t>jest naruszeniem dyscypliny finansów publicznych w rozumieniu art. 17 ust. 1 pkt 5a </a:t>
            </a: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ustawy o odpowiedzialności za naruszenie dyscypliny finansów publicznych.</a:t>
            </a:r>
          </a:p>
        </p:txBody>
      </p:sp>
    </p:spTree>
    <p:extLst>
      <p:ext uri="{BB962C8B-B14F-4D97-AF65-F5344CB8AC3E}">
        <p14:creationId xmlns:p14="http://schemas.microsoft.com/office/powerpoint/2010/main" val="42521136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121804"/>
            <a:ext cx="9730934" cy="669735"/>
          </a:xfrm>
          <a:prstGeom prst="rect">
            <a:avLst/>
          </a:prstGeom>
          <a:noFill/>
        </p:spPr>
        <p:txBody>
          <a:bodyPr wrap="square">
            <a:spAutoFit/>
          </a:bodyPr>
          <a:lstStyle/>
          <a:p>
            <a:pPr algn="ctr">
              <a:lnSpc>
                <a:spcPct val="150000"/>
              </a:lnSpc>
              <a:spcAft>
                <a:spcPts val="702"/>
              </a:spcAft>
            </a:pPr>
            <a:r>
              <a:rPr lang="pl-PL" sz="2800" b="1" dirty="0">
                <a:latin typeface="Open Sans" panose="020B0606030504020204" pitchFamily="34" charset="0"/>
                <a:ea typeface="Open Sans" panose="020B0606030504020204" pitchFamily="34" charset="0"/>
                <a:cs typeface="Open Sans" panose="020B0606030504020204" pitchFamily="34" charset="0"/>
              </a:rPr>
              <a:t>8. Wyjaśnienia i zmiany treści SWZ (art. 135 – 137 Pzp)</a:t>
            </a:r>
          </a:p>
        </p:txBody>
      </p:sp>
    </p:spTree>
    <p:extLst>
      <p:ext uri="{BB962C8B-B14F-4D97-AF65-F5344CB8AC3E}">
        <p14:creationId xmlns:p14="http://schemas.microsoft.com/office/powerpoint/2010/main" val="289704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501178" y="1097539"/>
            <a:ext cx="9689455" cy="536459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b="1" dirty="0">
                <a:solidFill>
                  <a:schemeClr val="tx1"/>
                </a:solidFill>
                <a:latin typeface="Open Sans" panose="020B0606030504020204" pitchFamily="34" charset="0"/>
                <a:ea typeface="Open Sans" panose="020B0606030504020204" pitchFamily="34" charset="0"/>
                <a:cs typeface="Open Sans" panose="020B0606030504020204" pitchFamily="34" charset="0"/>
              </a:rPr>
              <a:t>Art. 135 ust.2 i 3 Pzp</a:t>
            </a:r>
          </a:p>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2. Zamawiający jest obowiązany udzielić wyjaśnień niezwłocznie, jednak nie później niż na 6 dni przed upływem terminu składania ofert albo nie później niż na 4 dni przed upływem terminu składania ofert w przypadku, o którym mowa w art. 138 ust. 2 pkt 2, pod warunkiem że wniosek o wyjaśnienie treści SWZ wpłynął do zamawiającego nie później niż na odpowiednio 14 albo 7 dni przed upływem terminu składania ofert.</a:t>
            </a:r>
          </a:p>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3. Jeżeli zamawiający nie udzieli wyjaśnień w terminach, o których mowa w ust. 2, przedłuża termin składania ofert o czas niezbędny do zapoznania się wszystkich zainteresowanych wykonawców z wyjaśnieniami niezbędnymi do należytego przygotowania i złożenia ofert.</a:t>
            </a:r>
          </a:p>
          <a:p>
            <a:pPr marL="0" indent="0">
              <a:buNone/>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pl-PL" altLang="pl-PL" b="1" dirty="0">
                <a:solidFill>
                  <a:schemeClr val="tx1"/>
                </a:solidFill>
                <a:latin typeface="Open Sans" panose="020B0606030504020204" pitchFamily="34" charset="0"/>
                <a:ea typeface="Open Sans" panose="020B0606030504020204" pitchFamily="34" charset="0"/>
                <a:cs typeface="Open Sans" panose="020B0606030504020204" pitchFamily="34" charset="0"/>
              </a:rPr>
              <a:t>Art. 137 ust. 6 Pzp</a:t>
            </a:r>
          </a:p>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W przypadku gdy zmiany treści SWZ są istotne dla sporządzenia oferty lub wymagają od wykonawców dodatkowego czasu na zapoznanie się ze zmianą SWZ i przygotowanie ofert, zamawiający przedłuża termin składania ofert o czas niezbędny na zapoznanie się ze zmianą SWZ i przygotowanie oferty. Przepisy ust. 4 i 5 stosuje się..</a:t>
            </a:r>
          </a:p>
        </p:txBody>
      </p:sp>
    </p:spTree>
    <p:extLst>
      <p:ext uri="{BB962C8B-B14F-4D97-AF65-F5344CB8AC3E}">
        <p14:creationId xmlns:p14="http://schemas.microsoft.com/office/powerpoint/2010/main" val="19820007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121804"/>
            <a:ext cx="9730934" cy="669735"/>
          </a:xfrm>
          <a:prstGeom prst="rect">
            <a:avLst/>
          </a:prstGeom>
          <a:noFill/>
        </p:spPr>
        <p:txBody>
          <a:bodyPr wrap="square">
            <a:spAutoFit/>
          </a:bodyPr>
          <a:lstStyle/>
          <a:p>
            <a:pPr algn="ctr">
              <a:lnSpc>
                <a:spcPct val="150000"/>
              </a:lnSpc>
              <a:spcAft>
                <a:spcPts val="702"/>
              </a:spcAft>
            </a:pPr>
            <a:r>
              <a:rPr lang="pl-PL" sz="2800" b="1" dirty="0">
                <a:latin typeface="Open Sans" panose="020B0606030504020204" pitchFamily="34" charset="0"/>
                <a:ea typeface="Open Sans" panose="020B0606030504020204" pitchFamily="34" charset="0"/>
                <a:cs typeface="Open Sans" panose="020B0606030504020204" pitchFamily="34" charset="0"/>
              </a:rPr>
              <a:t>8. Otwarcie ofert i ich badanie</a:t>
            </a:r>
          </a:p>
        </p:txBody>
      </p:sp>
    </p:spTree>
    <p:extLst>
      <p:ext uri="{BB962C8B-B14F-4D97-AF65-F5344CB8AC3E}">
        <p14:creationId xmlns:p14="http://schemas.microsoft.com/office/powerpoint/2010/main" val="212525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501178" y="926520"/>
            <a:ext cx="9689455" cy="570663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Kompasem w procesie badania i oceny ofert są w szczególności przepisy ustawy Pzp, wskazujące na konieczność odrzucenia oferty wykonawcy, uzyskania wyjaśnień </a:t>
            </a:r>
            <a:b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i poprawienia omyłek.</a:t>
            </a:r>
          </a:p>
          <a:p>
            <a:pPr marL="0" indent="0">
              <a:buNone/>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Procedurę weryfikacji ofert, z uwzględnieniem art. 139 Pzp (wariant 1), można przedstawić następująco:</a:t>
            </a:r>
          </a:p>
          <a:p>
            <a:pPr marL="0" indent="0">
              <a:buNone/>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Zbadanie terminowości złożenia ofert i sposobu jej przekazania,</a:t>
            </a:r>
          </a:p>
          <a:p>
            <a:pPr marL="342900" indent="-342900">
              <a:buAutoNum type="arabicPeriod"/>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Analiza podpisów i prawa reprezentacji wykonawcy lub wykonawców wspólnie ubiegających się o udzielenie zamówienia,</a:t>
            </a:r>
          </a:p>
          <a:p>
            <a:pPr marL="342900" indent="-342900">
              <a:buAutoNum type="arabicPeriod"/>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Weryfikacja prawidłowości wniesienia wadium,</a:t>
            </a:r>
          </a:p>
          <a:p>
            <a:pPr marL="342900" indent="-342900">
              <a:buAutoNum type="arabicPeriod"/>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Poprawienie omyłek w ofercie,</a:t>
            </a:r>
          </a:p>
          <a:p>
            <a:pPr marL="342900" indent="-342900">
              <a:buAutoNum type="arabicPeriod"/>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Wyjaśnienie treści oferty, w tym w zakresie rażąco niskiej ceny, prawidłowości zastosowania stawki podatku VAT, i inne czynności związane z oceną merytoryczną oferty</a:t>
            </a:r>
          </a:p>
          <a:p>
            <a:pPr marL="0" indent="0">
              <a:buNone/>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9563368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501178" y="926520"/>
            <a:ext cx="9689455" cy="570663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Po ocenie merytorycznej oferty, Zamawiający może przystąpić do oceny podmiotowej wykonawcy, którego oferta została najwyżej oceniona.</a:t>
            </a:r>
          </a:p>
          <a:p>
            <a:pPr marL="0" indent="0">
              <a:buNone/>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Ocena podmiotowa w przypadku stosowania art. 139 (wariant 1), przedstawia się następująco:</a:t>
            </a:r>
          </a:p>
          <a:p>
            <a:pPr marL="0" indent="0">
              <a:buNone/>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AutoNum type="arabicPeriod"/>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Weryfikacja JEDZ i innych oświadczeń związanych z brakiem podstaw wykluczenia </a:t>
            </a:r>
            <a:b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z postępowania dotyczących wykonawców i podmiotów udostępniających tym wykonawcom zasoby,</a:t>
            </a:r>
          </a:p>
          <a:p>
            <a:pPr marL="342900" indent="-342900">
              <a:buAutoNum type="arabicPeriod"/>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Procedura naprawcza dokumentów, o których mowa w pkt 1 z wykorzystaniem art. 128 Pzp,</a:t>
            </a:r>
          </a:p>
          <a:p>
            <a:pPr marL="342900" indent="-342900">
              <a:buAutoNum type="arabicPeriod"/>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Wezwanie do złożenia podmiotowych środków dowodowych i ich weryfikacja</a:t>
            </a:r>
          </a:p>
          <a:p>
            <a:pPr marL="342900" indent="-342900">
              <a:buFontTx/>
              <a:buAutoNum type="arabicPeriod"/>
            </a:pPr>
            <a:r>
              <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rPr>
              <a:t>Procedura naprawcza podmiotowych środków dowodowych z wykorzystaniem art. 128 Pzp.</a:t>
            </a:r>
          </a:p>
          <a:p>
            <a:pPr marL="342900" indent="-342900">
              <a:buAutoNum type="arabicPeriod"/>
            </a:pPr>
            <a:endParaRPr lang="pl-PL" altLang="pl-PL"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1449903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690437" y="2764174"/>
            <a:ext cx="9310938" cy="2031325"/>
          </a:xfrm>
          <a:prstGeom prst="rect">
            <a:avLst/>
          </a:prstGeom>
          <a:noFill/>
        </p:spPr>
        <p:txBody>
          <a:bodyPr wrap="square">
            <a:spAutoFit/>
          </a:bodyPr>
          <a:lstStyle/>
          <a:p>
            <a:pPr algn="just"/>
            <a:r>
              <a:rPr lang="pl-PL" altLang="pl-PL" dirty="0">
                <a:latin typeface="Open Sans" panose="020B0606030504020204" pitchFamily="34" charset="0"/>
                <a:ea typeface="Open Sans" panose="020B0606030504020204" pitchFamily="34" charset="0"/>
                <a:cs typeface="Open Sans" panose="020B0606030504020204" pitchFamily="34" charset="0"/>
              </a:rPr>
              <a:t>Zgodnie z art. 128 ust. 1 ustawy, jeżeli wykonawca nie złożył oświadczenia wstępnego, jest ono niekompletne lub zawiera błędy, obowiązkiem zamawiającego jest wezwanie wykonawcy do jego </a:t>
            </a:r>
            <a:r>
              <a:rPr lang="pl-PL" altLang="pl-PL" b="1" dirty="0">
                <a:latin typeface="Open Sans" panose="020B0606030504020204" pitchFamily="34" charset="0"/>
                <a:ea typeface="Open Sans" panose="020B0606030504020204" pitchFamily="34" charset="0"/>
                <a:cs typeface="Open Sans" panose="020B0606030504020204" pitchFamily="34" charset="0"/>
              </a:rPr>
              <a:t>złożenia, poprawienia lub uzupełnienia </a:t>
            </a:r>
            <a:r>
              <a:rPr lang="pl-PL" altLang="pl-PL" dirty="0">
                <a:latin typeface="Open Sans" panose="020B0606030504020204" pitchFamily="34" charset="0"/>
                <a:ea typeface="Open Sans" panose="020B0606030504020204" pitchFamily="34" charset="0"/>
                <a:cs typeface="Open Sans" panose="020B0606030504020204" pitchFamily="34" charset="0"/>
              </a:rPr>
              <a:t>w wyznaczonym terminie, chyba że oferta wykonawcy podlega odrzuceniu bez względu na ich złożenie, uzupełnienie lub poprawienie lub zachodzą przesłanki unieważnienia postępowania. Zamawiający ma także prawo do żądania </a:t>
            </a:r>
            <a:r>
              <a:rPr lang="pl-PL" altLang="pl-PL" b="1" dirty="0">
                <a:latin typeface="Open Sans" panose="020B0606030504020204" pitchFamily="34" charset="0"/>
                <a:ea typeface="Open Sans" panose="020B0606030504020204" pitchFamily="34" charset="0"/>
                <a:cs typeface="Open Sans" panose="020B0606030504020204" pitchFamily="34" charset="0"/>
              </a:rPr>
              <a:t>wyjaśnień treści </a:t>
            </a:r>
            <a:r>
              <a:rPr lang="pl-PL" altLang="pl-PL" dirty="0">
                <a:latin typeface="Open Sans" panose="020B0606030504020204" pitchFamily="34" charset="0"/>
                <a:ea typeface="Open Sans" panose="020B0606030504020204" pitchFamily="34" charset="0"/>
                <a:cs typeface="Open Sans" panose="020B0606030504020204" pitchFamily="34" charset="0"/>
              </a:rPr>
              <a:t>oświadczeń wstępnych (art. 128 ust. 4).</a:t>
            </a:r>
          </a:p>
        </p:txBody>
      </p:sp>
    </p:spTree>
    <p:extLst>
      <p:ext uri="{BB962C8B-B14F-4D97-AF65-F5344CB8AC3E}">
        <p14:creationId xmlns:p14="http://schemas.microsoft.com/office/powerpoint/2010/main" val="367358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D120C02-BDBF-14D5-37E2-F5E27100D2A3}"/>
              </a:ext>
            </a:extLst>
          </p:cNvPr>
          <p:cNvSpPr>
            <a:spLocks noGrp="1"/>
          </p:cNvSpPr>
          <p:nvPr>
            <p:ph idx="1"/>
          </p:nvPr>
        </p:nvSpPr>
        <p:spPr>
          <a:xfrm>
            <a:off x="527909" y="1003102"/>
            <a:ext cx="9635995" cy="5553471"/>
          </a:xfrm>
        </p:spPr>
        <p:txBody>
          <a:bodyPr anchor="ctr">
            <a:noAutofit/>
          </a:bodyPr>
          <a:lstStyle/>
          <a:p>
            <a:pPr marL="0" indent="0">
              <a:buNone/>
              <a:defRPr/>
            </a:pPr>
            <a:r>
              <a:rPr lang="pl-PL" altLang="pl-PL" b="1" dirty="0">
                <a:latin typeface="Montserrat" pitchFamily="2" charset="0"/>
                <a:ea typeface="Cambria" panose="02040503050406030204" pitchFamily="18" charset="0"/>
              </a:rPr>
              <a:t>W</a:t>
            </a:r>
            <a:r>
              <a:rPr lang="pl-PL" altLang="pl-PL" b="1" dirty="0">
                <a:latin typeface="Montserrat" pitchFamily="2" charset="0"/>
                <a:ea typeface="Cambria" panose="02040503050406030204" pitchFamily="18" charset="0"/>
                <a:cs typeface="Segoe UI Historic" panose="020B0502040204020203" pitchFamily="34" charset="0"/>
              </a:rPr>
              <a:t>yrok KIO 1627/23 dotyczący interpretacji art. 123 i 118 PZP. </a:t>
            </a:r>
          </a:p>
          <a:p>
            <a:pPr marL="0" indent="0">
              <a:buNone/>
              <a:defRPr/>
            </a:pPr>
            <a:endParaRPr lang="pl-PL" altLang="pl-PL" b="1" dirty="0">
              <a:latin typeface="Montserrat" pitchFamily="2" charset="0"/>
              <a:ea typeface="Cambria" panose="02040503050406030204" pitchFamily="18" charset="0"/>
            </a:endParaRPr>
          </a:p>
          <a:p>
            <a:pPr marL="0" indent="0" defTabSz="801929" eaLnBrk="0" fontAlgn="ctr" hangingPunct="0">
              <a:lnSpc>
                <a:spcPct val="100000"/>
              </a:lnSpc>
              <a:spcBef>
                <a:spcPct val="0"/>
              </a:spcBef>
              <a:spcAft>
                <a:spcPct val="0"/>
              </a:spcAft>
              <a:buClrTx/>
              <a:buNone/>
            </a:pPr>
            <a:r>
              <a:rPr lang="pl-PL" altLang="pl-PL" dirty="0">
                <a:latin typeface="Montserrat" pitchFamily="2" charset="0"/>
                <a:ea typeface="Cambria" panose="02040503050406030204" pitchFamily="18" charset="0"/>
                <a:cs typeface="Segoe UI Historic" panose="020B0502040204020203" pitchFamily="34" charset="0"/>
              </a:rPr>
              <a:t>Przełamanie dotychczasowej linii orzeczniczej KIO (zob. KIO 510/22, 1174/20, 284/23) zgodnie z którą zobowiązanie podmiotu udostępniającego zasoby prezentujące zakres prac które wykona jako podwykonawca nie może zostać zmienione w trakcie trwania postępowania ze względu na naruszenie art. 123 ustawy pzp.</a:t>
            </a:r>
            <a:endParaRPr lang="pl-PL" altLang="pl-PL" dirty="0">
              <a:latin typeface="Montserrat" pitchFamily="2" charset="0"/>
              <a:ea typeface="Cambria" panose="02040503050406030204" pitchFamily="18" charset="0"/>
            </a:endParaRPr>
          </a:p>
          <a:p>
            <a:pPr marL="0" indent="0" defTabSz="801929" eaLnBrk="0" fontAlgn="base" hangingPunct="0">
              <a:lnSpc>
                <a:spcPct val="100000"/>
              </a:lnSpc>
              <a:spcBef>
                <a:spcPct val="0"/>
              </a:spcBef>
              <a:spcAft>
                <a:spcPct val="0"/>
              </a:spcAft>
              <a:buClrTx/>
              <a:buNone/>
            </a:pPr>
            <a:endParaRPr lang="pl-PL" altLang="pl-PL" dirty="0">
              <a:latin typeface="Montserrat" pitchFamily="2" charset="0"/>
              <a:ea typeface="Cambria" panose="02040503050406030204" pitchFamily="18" charset="0"/>
              <a:cs typeface="Segoe UI Historic" panose="020B0502040204020203" pitchFamily="34" charset="0"/>
            </a:endParaRPr>
          </a:p>
          <a:p>
            <a:pPr marL="0" indent="0" defTabSz="801929" eaLnBrk="0" fontAlgn="base" hangingPunct="0">
              <a:lnSpc>
                <a:spcPct val="100000"/>
              </a:lnSpc>
              <a:spcBef>
                <a:spcPct val="0"/>
              </a:spcBef>
              <a:spcAft>
                <a:spcPct val="0"/>
              </a:spcAft>
              <a:buClrTx/>
              <a:buNone/>
            </a:pPr>
            <a:r>
              <a:rPr lang="pl-PL" altLang="pl-PL" dirty="0">
                <a:latin typeface="Montserrat" pitchFamily="2" charset="0"/>
                <a:ea typeface="Cambria" panose="02040503050406030204" pitchFamily="18" charset="0"/>
                <a:cs typeface="Segoe UI Historic" panose="020B0502040204020203" pitchFamily="34" charset="0"/>
              </a:rPr>
              <a:t>Podczas postępowania prowadzonego przez zamawiającego zobowiązanie podmiotu udostępniającego zasoby wskazywało na zbyt wąski zakres podwykonawstwa w odniesieniu do warunku udziału w postępowaniu a tym samym nie mogło być uznane za prawidłowe. Zamawiający zastosował art. 128 ust. 1 wzywając wykonawcę do poprawienia zobowiązania, co wykonawca uczynił. Działanie zamawiającego zostało uznane przez KIO za nienaruszające art. 123 ustawy pzp.</a:t>
            </a:r>
          </a:p>
        </p:txBody>
      </p:sp>
    </p:spTree>
    <p:extLst>
      <p:ext uri="{BB962C8B-B14F-4D97-AF65-F5344CB8AC3E}">
        <p14:creationId xmlns:p14="http://schemas.microsoft.com/office/powerpoint/2010/main" val="4268100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50275"/>
            <a:ext cx="9221688" cy="305912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b="1" dirty="0">
                <a:latin typeface="Montserrat" pitchFamily="2" charset="0"/>
              </a:rPr>
              <a:t>Rażąco niska cena</a:t>
            </a:r>
          </a:p>
          <a:p>
            <a:pPr marL="0" indent="0">
              <a:buNone/>
            </a:pPr>
            <a:endParaRPr lang="pl-PL" altLang="pl-PL" dirty="0">
              <a:latin typeface="Montserrat" pitchFamily="2" charset="0"/>
            </a:endParaRPr>
          </a:p>
          <a:p>
            <a:pPr marL="0" indent="0">
              <a:buNone/>
            </a:pPr>
            <a:r>
              <a:rPr lang="pl-PL" altLang="pl-PL" dirty="0">
                <a:latin typeface="Montserrat" pitchFamily="2" charset="0"/>
              </a:rPr>
              <a:t>Art. 226 ust. 1 pkt 8) zobowiązuje zamawiającego do odrzucenia oferty zawierającej rażąco niską cenę. Jednocześnie art. 224 ust. 6 ustawy za ofertę zawierającą rażąco niską cenę uważa także ofertę złożoną przez wykonawcę:</a:t>
            </a:r>
          </a:p>
          <a:p>
            <a:pPr algn="just">
              <a:buFont typeface="Wingdings" pitchFamily="2" charset="2"/>
              <a:buChar char="Ø"/>
            </a:pPr>
            <a:r>
              <a:rPr lang="pl-PL" altLang="pl-PL" dirty="0">
                <a:latin typeface="Montserrat" pitchFamily="2" charset="0"/>
              </a:rPr>
              <a:t>który </a:t>
            </a:r>
            <a:r>
              <a:rPr lang="pl-PL" altLang="pl-PL" b="1" dirty="0">
                <a:latin typeface="Montserrat" pitchFamily="2" charset="0"/>
              </a:rPr>
              <a:t>nie udzielił wyjaśnień w terminie</a:t>
            </a:r>
            <a:r>
              <a:rPr lang="pl-PL" altLang="pl-PL" dirty="0">
                <a:latin typeface="Montserrat" pitchFamily="2" charset="0"/>
              </a:rPr>
              <a:t>,</a:t>
            </a:r>
          </a:p>
          <a:p>
            <a:pPr algn="just">
              <a:buFont typeface="Wingdings" pitchFamily="2" charset="2"/>
              <a:buChar char="Ø"/>
            </a:pPr>
            <a:r>
              <a:rPr lang="pl-PL" altLang="pl-PL" dirty="0">
                <a:latin typeface="Montserrat" pitchFamily="2" charset="0"/>
              </a:rPr>
              <a:t>który </a:t>
            </a:r>
            <a:r>
              <a:rPr lang="pl-PL" altLang="pl-PL" b="1" dirty="0">
                <a:latin typeface="Montserrat" pitchFamily="2" charset="0"/>
              </a:rPr>
              <a:t>złożył wyjaśnienia</a:t>
            </a:r>
            <a:r>
              <a:rPr lang="pl-PL" altLang="pl-PL" dirty="0">
                <a:latin typeface="Montserrat" pitchFamily="2" charset="0"/>
              </a:rPr>
              <a:t>, jednak nie uzasadniają one rażąco niskiej ceny.</a:t>
            </a:r>
          </a:p>
        </p:txBody>
      </p:sp>
    </p:spTree>
    <p:extLst>
      <p:ext uri="{BB962C8B-B14F-4D97-AF65-F5344CB8AC3E}">
        <p14:creationId xmlns:p14="http://schemas.microsoft.com/office/powerpoint/2010/main" val="17469676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955256"/>
            <a:ext cx="9221688" cy="1649161"/>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Montserrat" pitchFamily="2" charset="0"/>
                <a:ea typeface="Cambria" panose="02040503050406030204" pitchFamily="18" charset="0"/>
                <a:cs typeface="Arial" panose="020B0604020202020204" pitchFamily="34" charset="0"/>
              </a:rPr>
              <a:t>Do określenia średniej arytmetycznej ceny złożonych ofert, od której bada się rażąco niską cenę nie wlicza się ofert podlegających odrzuceniu na podstawie art. 226 ust. 1 pkt 1 i 10 ustawy, bowiem charakter tych przesłanek wskazuje na wystąpienie zaburzenia wyceny danej oferty, które może mieć wpływ na fałszywy obraz ceny oferty ocenianej. </a:t>
            </a:r>
          </a:p>
        </p:txBody>
      </p:sp>
    </p:spTree>
    <p:extLst>
      <p:ext uri="{BB962C8B-B14F-4D97-AF65-F5344CB8AC3E}">
        <p14:creationId xmlns:p14="http://schemas.microsoft.com/office/powerpoint/2010/main" val="962581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380814"/>
            <a:ext cx="9730934" cy="4798045"/>
          </a:xfrm>
          <a:prstGeom prst="rect">
            <a:avLst/>
          </a:prstGeom>
          <a:noFill/>
        </p:spPr>
        <p:txBody>
          <a:bodyPr wrap="square">
            <a:spAutoFit/>
          </a:bodyPr>
          <a:lstStyle/>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3)	przedmiotem zamówienia na dostawy są rzeczy wytwarzane wyłącznie w celach badawczych, doświadczalnych, naukowych lub rozwojowych, które nie służą prowadzeniu przez zamawiającego produkcji masowej, służącej osiągnięciu rentowności rynkowej lub pokryciu kosztów badań lub rozwoju;</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4)	ze względu na pilną potrzebę udzielenia zamówienia niewynikającą z przyczyn leżących po stronie zamawiającego, której wcześniej nie można było przewidzieć, nie można zachować terminów określonych dla przetargu nieograniczonego, przetargu ograniczonego lub negocjacji z ogłoszeniem.</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2. 	W przypadku, o którym mowa w ust. 1 pkt 1, zamawiający przekazuje Komisji Europejskiej protokół postępowania, jeżeli Komisja Europejska wystąpiła o jego przekazanie.</a:t>
            </a:r>
          </a:p>
        </p:txBody>
      </p:sp>
    </p:spTree>
    <p:extLst>
      <p:ext uri="{BB962C8B-B14F-4D97-AF65-F5344CB8AC3E}">
        <p14:creationId xmlns:p14="http://schemas.microsoft.com/office/powerpoint/2010/main" val="11329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510184"/>
            <a:ext cx="9221688" cy="253930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Montserrat" pitchFamily="2" charset="0"/>
                <a:ea typeface="Cambria" panose="02040503050406030204" pitchFamily="18" charset="0"/>
                <a:cs typeface="Arial" panose="020B0604020202020204" pitchFamily="34" charset="0"/>
              </a:rPr>
              <a:t>Jako przykład można podać sytuację, w której w danym postępowaniu wpłynęło siedem ofert. Pierwsza z nich wpłynęła po terminie, drugą odrzucono na podstawie art. 226 ust. 1 pkt 2 (wykonawca nie złożył podmiotowych środków dowodowych), trzecią odrzucono na podstawie art. 226 ust. 1 pkt 10 (nieprawidłowo zastosowane zwolnienie z VAT), czwartą odrzucono na podstawie art. 226 ust. 1 pkt 14 (brak wadium), pozostałe oferty (piąta szósta i siódma) nie podlegały odrzuceniu. Do średniej arytmetycznej należy wliczyć jedynie ceny następujących ofert: drugiej, czwartej, piątej, szóstej i siódmej.</a:t>
            </a:r>
          </a:p>
        </p:txBody>
      </p:sp>
    </p:spTree>
    <p:extLst>
      <p:ext uri="{BB962C8B-B14F-4D97-AF65-F5344CB8AC3E}">
        <p14:creationId xmlns:p14="http://schemas.microsoft.com/office/powerpoint/2010/main" val="40116721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784970"/>
            <a:ext cx="9221688" cy="198973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dirty="0">
                <a:latin typeface="Montserrat" pitchFamily="2" charset="0"/>
                <a:ea typeface="Cambria" panose="02040503050406030204" pitchFamily="18" charset="0"/>
                <a:cs typeface="Arial" panose="020B0604020202020204" pitchFamily="34" charset="0"/>
              </a:rPr>
              <a:t>TEZY Z ORZECZEŃ KRAJOWEJ IZBY ODWOŁAWCZEJ ORAZ SĄDU ZAMÓWIEŃ PUBLICZNYCH</a:t>
            </a:r>
          </a:p>
          <a:p>
            <a:pPr marL="0" indent="0" algn="ctr">
              <a:buNone/>
            </a:pPr>
            <a:endParaRPr lang="pl-PL" altLang="pl-PL" dirty="0">
              <a:latin typeface="Montserrat" pitchFamily="2" charset="0"/>
              <a:ea typeface="Cambria" panose="02040503050406030204" pitchFamily="18" charset="0"/>
              <a:cs typeface="Arial" panose="020B0604020202020204" pitchFamily="34" charset="0"/>
            </a:endParaRPr>
          </a:p>
          <a:p>
            <a:pPr marL="0" indent="0" algn="ctr">
              <a:buNone/>
            </a:pPr>
            <a:r>
              <a:rPr lang="pl-PL" altLang="pl-PL" dirty="0">
                <a:latin typeface="Montserrat" pitchFamily="2" charset="0"/>
                <a:ea typeface="Cambria" panose="02040503050406030204" pitchFamily="18" charset="0"/>
                <a:cs typeface="Arial" panose="020B0604020202020204" pitchFamily="34" charset="0"/>
                <a:hlinkClick r:id="rId2"/>
              </a:rPr>
              <a:t>https://www.gov.pl/web/uzp/razaco-niska-cena--tezy-z-orzeczen-krajowej-izby-odwolawczej-oraz-sadu-zamowien-publicznych</a:t>
            </a:r>
            <a:r>
              <a:rPr lang="pl-PL" altLang="pl-PL" dirty="0">
                <a:latin typeface="Montserrat" pitchFamily="2" charset="0"/>
                <a:ea typeface="Cambria" panose="02040503050406030204" pitchFamily="18" charset="0"/>
                <a:cs typeface="Arial" panose="020B0604020202020204" pitchFamily="34" charset="0"/>
              </a:rPr>
              <a:t> </a:t>
            </a:r>
          </a:p>
        </p:txBody>
      </p:sp>
    </p:spTree>
    <p:extLst>
      <p:ext uri="{BB962C8B-B14F-4D97-AF65-F5344CB8AC3E}">
        <p14:creationId xmlns:p14="http://schemas.microsoft.com/office/powerpoint/2010/main" val="32754289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121804"/>
            <a:ext cx="9730934" cy="669735"/>
          </a:xfrm>
          <a:prstGeom prst="rect">
            <a:avLst/>
          </a:prstGeom>
          <a:noFill/>
        </p:spPr>
        <p:txBody>
          <a:bodyPr wrap="square">
            <a:spAutoFit/>
          </a:bodyPr>
          <a:lstStyle/>
          <a:p>
            <a:pPr algn="ctr">
              <a:lnSpc>
                <a:spcPct val="150000"/>
              </a:lnSpc>
              <a:spcAft>
                <a:spcPts val="702"/>
              </a:spcAft>
            </a:pPr>
            <a:r>
              <a:rPr lang="pl-PL" sz="2800" b="1" dirty="0">
                <a:latin typeface="Open Sans" panose="020B0606030504020204" pitchFamily="34" charset="0"/>
                <a:ea typeface="Open Sans" panose="020B0606030504020204" pitchFamily="34" charset="0"/>
                <a:cs typeface="Open Sans" panose="020B0606030504020204" pitchFamily="34" charset="0"/>
              </a:rPr>
              <a:t>9. Wybór oferty najkorzystniejszej i okres „</a:t>
            </a:r>
            <a:r>
              <a:rPr lang="pl-PL" sz="2800" b="1" dirty="0" err="1">
                <a:latin typeface="Open Sans" panose="020B0606030504020204" pitchFamily="34" charset="0"/>
                <a:ea typeface="Open Sans" panose="020B0606030504020204" pitchFamily="34" charset="0"/>
                <a:cs typeface="Open Sans" panose="020B0606030504020204" pitchFamily="34" charset="0"/>
              </a:rPr>
              <a:t>standstill</a:t>
            </a:r>
            <a:r>
              <a:rPr lang="pl-PL" sz="2800" b="1"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8418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393683"/>
            <a:ext cx="9221688" cy="277230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Montserrat" pitchFamily="2" charset="0"/>
                <a:ea typeface="Cambria" panose="02040503050406030204" pitchFamily="18" charset="0"/>
                <a:cs typeface="Arial" panose="020B0604020202020204" pitchFamily="34" charset="0"/>
              </a:rPr>
              <a:t>Zgodnie z art. 253 ust. 1 ustawy niezwłocznie po wyborze najkorzystniejszej oferty zamawiający informuje równocześnie wykonawców, którzy złożyli oferty, o wyborze najkorzystniejszej oferty, podając nazwę albo imię i nazwisko, siedzibę albo miejsce zamieszkania, jeżeli jest miejscem wykonywania działalności wykonawcy, którego ofertę wybrano, oraz nazwy albo imiona i nazwiska, siedziby albo miejsca zamieszkania, jeżeli są miejscami wykonywania działalności wykonawców, którzy złożyli oferty, a także punktację przyznaną ofertom w każdym kryterium oceny ofert i łączną punktację, podając uzasadnienie faktyczne i prawne.</a:t>
            </a:r>
          </a:p>
        </p:txBody>
      </p:sp>
    </p:spTree>
    <p:extLst>
      <p:ext uri="{BB962C8B-B14F-4D97-AF65-F5344CB8AC3E}">
        <p14:creationId xmlns:p14="http://schemas.microsoft.com/office/powerpoint/2010/main" val="208434095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11040"/>
            <a:ext cx="9221688" cy="533759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Montserrat" pitchFamily="2" charset="0"/>
                <a:ea typeface="Cambria" panose="02040503050406030204" pitchFamily="18" charset="0"/>
                <a:cs typeface="Arial" panose="020B0604020202020204" pitchFamily="34" charset="0"/>
              </a:rPr>
              <a:t>Zawarcie umowy o zamówienie publiczne musi być poprzedzone upływem okresu, w którym wykonawcy mogą skorzystać z środków ochrony prawnej.</a:t>
            </a:r>
          </a:p>
          <a:p>
            <a:pPr marL="0" indent="0">
              <a:buNone/>
            </a:pPr>
            <a:r>
              <a:rPr lang="pl-PL" altLang="pl-PL" dirty="0">
                <a:latin typeface="Montserrat" pitchFamily="2" charset="0"/>
                <a:ea typeface="Cambria" panose="02040503050406030204" pitchFamily="18" charset="0"/>
                <a:cs typeface="Arial" panose="020B0604020202020204" pitchFamily="34" charset="0"/>
              </a:rPr>
              <a:t>Zamawiający zawiera umowę w sprawie zamówienia publicznego w terminie: </a:t>
            </a:r>
          </a:p>
          <a:p>
            <a:pPr marL="342900" indent="-342900">
              <a:buAutoNum type="arabicParenR"/>
            </a:pPr>
            <a:r>
              <a:rPr lang="pl-PL" altLang="pl-PL" dirty="0">
                <a:latin typeface="Montserrat" pitchFamily="2" charset="0"/>
                <a:ea typeface="Cambria" panose="02040503050406030204" pitchFamily="18" charset="0"/>
                <a:cs typeface="Arial" panose="020B0604020202020204" pitchFamily="34" charset="0"/>
              </a:rPr>
              <a:t>nie krótszym niż 10 dni od dnia przesłania zawiadomienia o wyborze najkorzystniejszej oferty, jeżeli zawiadomienie to zostało przesłane przy użyciu środków komunikacji elektronicznej, </a:t>
            </a:r>
          </a:p>
          <a:p>
            <a:pPr marL="342900" indent="-342900">
              <a:buAutoNum type="arabicParenR"/>
            </a:pPr>
            <a:r>
              <a:rPr lang="pl-PL" altLang="pl-PL" dirty="0">
                <a:latin typeface="Montserrat" pitchFamily="2" charset="0"/>
                <a:ea typeface="Cambria" panose="02040503050406030204" pitchFamily="18" charset="0"/>
                <a:cs typeface="Arial" panose="020B0604020202020204" pitchFamily="34" charset="0"/>
              </a:rPr>
              <a:t>15 dni - jeżeli zostało przesłane w inny sposób. </a:t>
            </a:r>
          </a:p>
          <a:p>
            <a:pPr marL="0" indent="0">
              <a:buNone/>
            </a:pPr>
            <a:r>
              <a:rPr lang="pl-PL" altLang="pl-PL" dirty="0">
                <a:latin typeface="Montserrat" pitchFamily="2" charset="0"/>
                <a:ea typeface="Cambria" panose="02040503050406030204" pitchFamily="18" charset="0"/>
                <a:cs typeface="Arial" panose="020B0604020202020204" pitchFamily="34" charset="0"/>
              </a:rPr>
              <a:t>Zamawiający może zawrzeć umowę w sprawie zamówienia publicznego przed upływem ww. terminu, jeżeli w postępowaniu o udzielenie zamówienia złożono tylko jedną ofertę. </a:t>
            </a:r>
          </a:p>
          <a:p>
            <a:pPr marL="0" indent="0">
              <a:buNone/>
            </a:pPr>
            <a:r>
              <a:rPr lang="pl-PL" altLang="pl-PL" dirty="0">
                <a:latin typeface="Montserrat" pitchFamily="2" charset="0"/>
                <a:ea typeface="Cambria" panose="02040503050406030204" pitchFamily="18" charset="0"/>
                <a:cs typeface="Arial" panose="020B0604020202020204" pitchFamily="34" charset="0"/>
              </a:rPr>
              <a:t>Naruszenie art. 264 ustawy jest przesłanką unieważnienia umowy o zamówienia publiczne, jak również stanowi naruszenie dyscypliny finansów publicznych w rozumieniu art. 17 ust. 2 pkt 4 ustawy o odpowiedzialności za naruszenie dyscypliny finansów publicznych, o ile w okresie </a:t>
            </a:r>
            <a:r>
              <a:rPr lang="pl-PL" altLang="pl-PL" dirty="0" err="1">
                <a:latin typeface="Montserrat" pitchFamily="2" charset="0"/>
                <a:ea typeface="Cambria" panose="02040503050406030204" pitchFamily="18" charset="0"/>
                <a:cs typeface="Arial" panose="020B0604020202020204" pitchFamily="34" charset="0"/>
              </a:rPr>
              <a:t>standstill</a:t>
            </a:r>
            <a:r>
              <a:rPr lang="pl-PL" altLang="pl-PL" dirty="0">
                <a:latin typeface="Montserrat" pitchFamily="2" charset="0"/>
                <a:ea typeface="Cambria" panose="02040503050406030204" pitchFamily="18" charset="0"/>
                <a:cs typeface="Arial" panose="020B0604020202020204" pitchFamily="34" charset="0"/>
              </a:rPr>
              <a:t> wniesiono odwołanie, a wcześniejsze zawarcie umowy uniemożliwiło KIO rozstrzygnięcie odwołania.</a:t>
            </a:r>
          </a:p>
        </p:txBody>
      </p:sp>
    </p:spTree>
    <p:extLst>
      <p:ext uri="{BB962C8B-B14F-4D97-AF65-F5344CB8AC3E}">
        <p14:creationId xmlns:p14="http://schemas.microsoft.com/office/powerpoint/2010/main" val="36821681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C8480DB-29CB-763C-1C3F-450A9AA573BF}"/>
              </a:ext>
            </a:extLst>
          </p:cNvPr>
          <p:cNvSpPr>
            <a:spLocks noGrp="1"/>
          </p:cNvSpPr>
          <p:nvPr>
            <p:ph type="ctrTitle"/>
          </p:nvPr>
        </p:nvSpPr>
        <p:spPr>
          <a:xfrm>
            <a:off x="569664" y="3779837"/>
            <a:ext cx="9552484" cy="1656183"/>
          </a:xfrm>
        </p:spPr>
        <p:txBody>
          <a:bodyPr>
            <a:noAutofit/>
          </a:bodyPr>
          <a:lstStyle/>
          <a:p>
            <a:r>
              <a:rPr lang="pl-PL" dirty="0">
                <a:latin typeface="Open Sans" panose="020B0606030504020204" pitchFamily="34" charset="0"/>
                <a:ea typeface="Open Sans" panose="020B0606030504020204" pitchFamily="34" charset="0"/>
                <a:cs typeface="Open Sans" panose="020B0606030504020204" pitchFamily="34" charset="0"/>
              </a:rPr>
              <a:t>Wzór umowy </a:t>
            </a:r>
            <a:br>
              <a:rPr lang="pl-PL" dirty="0">
                <a:latin typeface="Open Sans" panose="020B0606030504020204" pitchFamily="34" charset="0"/>
                <a:ea typeface="Open Sans" panose="020B0606030504020204" pitchFamily="34" charset="0"/>
                <a:cs typeface="Open Sans" panose="020B0606030504020204" pitchFamily="34" charset="0"/>
              </a:rPr>
            </a:br>
            <a:r>
              <a:rPr lang="pl-PL" dirty="0">
                <a:latin typeface="Open Sans" panose="020B0606030504020204" pitchFamily="34" charset="0"/>
                <a:ea typeface="Open Sans" panose="020B0606030504020204" pitchFamily="34" charset="0"/>
                <a:cs typeface="Open Sans" panose="020B0606030504020204" pitchFamily="34" charset="0"/>
              </a:rPr>
              <a:t>o udzielenie zamówienia publicznego</a:t>
            </a:r>
          </a:p>
        </p:txBody>
      </p:sp>
      <p:pic>
        <p:nvPicPr>
          <p:cNvPr id="2" name="Obraz 1">
            <a:extLst>
              <a:ext uri="{FF2B5EF4-FFF2-40B4-BE49-F238E27FC236}">
                <a16:creationId xmlns:a16="http://schemas.microsoft.com/office/drawing/2014/main" id="{BBD5102A-1260-0B0A-39B3-D7F859DEAC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31801310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691400"/>
            <a:ext cx="9221688" cy="217687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b="1" dirty="0">
                <a:latin typeface="Open Sans" panose="020B0606030504020204" pitchFamily="34" charset="0"/>
                <a:ea typeface="Open Sans" panose="020B0606030504020204" pitchFamily="34" charset="0"/>
                <a:cs typeface="Open Sans" panose="020B0606030504020204" pitchFamily="34" charset="0"/>
              </a:rPr>
              <a:t>Art. 8 ust. 1</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Do czynności podejmowanych przez zamawiającego, wykonawców oraz uczestników konkursu w postępowaniu o udzielenie zamówienia i konkursie oraz</a:t>
            </a:r>
            <a:r>
              <a:rPr lang="pl-PL" altLang="pl-PL" b="1" dirty="0">
                <a:latin typeface="Open Sans" panose="020B0606030504020204" pitchFamily="34" charset="0"/>
                <a:ea typeface="Open Sans" panose="020B0606030504020204" pitchFamily="34" charset="0"/>
                <a:cs typeface="Open Sans" panose="020B0606030504020204" pitchFamily="34" charset="0"/>
              </a:rPr>
              <a:t> do umów w sprawach zamówień publicznych stosuje się przepisy ustawy z dnia 23 kwietnia 1964 r. - Kodeks cywilny, jeżeli przepisy ustawy nie stanowią inaczej.</a:t>
            </a:r>
          </a:p>
        </p:txBody>
      </p:sp>
    </p:spTree>
    <p:extLst>
      <p:ext uri="{BB962C8B-B14F-4D97-AF65-F5344CB8AC3E}">
        <p14:creationId xmlns:p14="http://schemas.microsoft.com/office/powerpoint/2010/main" val="5384798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051645"/>
            <a:ext cx="9221688" cy="324252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W </a:t>
            </a:r>
            <a:r>
              <a:rPr lang="pl-PL" altLang="pl-PL" b="1" dirty="0">
                <a:latin typeface="Open Sans" panose="020B0606030504020204" pitchFamily="34" charset="0"/>
                <a:ea typeface="Open Sans" panose="020B0606030504020204" pitchFamily="34" charset="0"/>
                <a:cs typeface="Open Sans" panose="020B0606030504020204" pitchFamily="34" charset="0"/>
              </a:rPr>
              <a:t>art. 436</a:t>
            </a:r>
            <a:r>
              <a:rPr lang="pl-PL" altLang="pl-PL" dirty="0">
                <a:latin typeface="Open Sans" panose="020B0606030504020204" pitchFamily="34" charset="0"/>
                <a:ea typeface="Open Sans" panose="020B0606030504020204" pitchFamily="34" charset="0"/>
                <a:cs typeface="Open Sans" panose="020B0606030504020204" pitchFamily="34" charset="0"/>
              </a:rPr>
              <a:t> zawarto katalog obligatoryjnych postanowień </a:t>
            </a:r>
            <a:r>
              <a:rPr lang="pl-PL" altLang="pl-PL" b="1" dirty="0">
                <a:latin typeface="Open Sans" panose="020B0606030504020204" pitchFamily="34" charset="0"/>
                <a:ea typeface="Open Sans" panose="020B0606030504020204" pitchFamily="34" charset="0"/>
                <a:cs typeface="Open Sans" panose="020B0606030504020204" pitchFamily="34" charset="0"/>
              </a:rPr>
              <a:t>każdej</a:t>
            </a:r>
            <a:r>
              <a:rPr lang="pl-PL" altLang="pl-PL" dirty="0">
                <a:latin typeface="Open Sans" panose="020B0606030504020204" pitchFamily="34" charset="0"/>
                <a:ea typeface="Open Sans" panose="020B0606030504020204" pitchFamily="34" charset="0"/>
                <a:cs typeface="Open Sans" panose="020B0606030504020204" pitchFamily="34" charset="0"/>
              </a:rPr>
              <a:t> </a:t>
            </a:r>
            <a:r>
              <a:rPr lang="pl-PL" altLang="pl-PL" b="1" dirty="0">
                <a:latin typeface="Open Sans" panose="020B0606030504020204" pitchFamily="34" charset="0"/>
                <a:ea typeface="Open Sans" panose="020B0606030504020204" pitchFamily="34" charset="0"/>
                <a:cs typeface="Open Sans" panose="020B0606030504020204" pitchFamily="34" charset="0"/>
              </a:rPr>
              <a:t>umowy</a:t>
            </a:r>
            <a:r>
              <a:rPr lang="pl-PL" altLang="pl-PL" dirty="0">
                <a:latin typeface="Open Sans" panose="020B0606030504020204" pitchFamily="34" charset="0"/>
                <a:ea typeface="Open Sans" panose="020B0606030504020204" pitchFamily="34" charset="0"/>
                <a:cs typeface="Open Sans" panose="020B0606030504020204" pitchFamily="34" charset="0"/>
              </a:rPr>
              <a:t> o zamówienie publiczne.  </a:t>
            </a: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pl-PL" altLang="pl-PL" b="1" dirty="0">
                <a:latin typeface="Open Sans" panose="020B0606030504020204" pitchFamily="34" charset="0"/>
                <a:ea typeface="Open Sans" panose="020B0606030504020204" pitchFamily="34" charset="0"/>
                <a:cs typeface="Open Sans" panose="020B0606030504020204" pitchFamily="34" charset="0"/>
              </a:rPr>
              <a:t>Postanowienie Nr 1</a:t>
            </a: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Umowa powinna zawierać planowany termin zakończenia usługi, dostawy lub robót budowlanych, oraz, w razie potrzeby, planowane terminy wykonania poszczególnych części usługi, dostawy lub roboty budowlanej, </a:t>
            </a:r>
            <a:r>
              <a:rPr lang="pl-PL" altLang="pl-PL" b="1" dirty="0">
                <a:latin typeface="Open Sans" panose="020B0606030504020204" pitchFamily="34" charset="0"/>
                <a:ea typeface="Open Sans" panose="020B0606030504020204" pitchFamily="34" charset="0"/>
                <a:cs typeface="Open Sans" panose="020B0606030504020204" pitchFamily="34" charset="0"/>
              </a:rPr>
              <a:t>określone w dniach, tygodniach, miesiącach lub latach,</a:t>
            </a:r>
            <a:r>
              <a:rPr lang="pl-PL" altLang="pl-PL" dirty="0">
                <a:latin typeface="Open Sans" panose="020B0606030504020204" pitchFamily="34" charset="0"/>
                <a:ea typeface="Open Sans" panose="020B0606030504020204" pitchFamily="34" charset="0"/>
                <a:cs typeface="Open Sans" panose="020B0606030504020204" pitchFamily="34" charset="0"/>
              </a:rPr>
              <a:t> </a:t>
            </a:r>
            <a:r>
              <a:rPr lang="pl-PL" altLang="pl-PL" b="1" dirty="0">
                <a:latin typeface="Open Sans" panose="020B0606030504020204" pitchFamily="34" charset="0"/>
                <a:ea typeface="Open Sans" panose="020B0606030504020204" pitchFamily="34" charset="0"/>
                <a:cs typeface="Open Sans" panose="020B0606030504020204" pitchFamily="34" charset="0"/>
              </a:rPr>
              <a:t>chyba że wskazanie daty wykonania umowy jest uzasadnione obiektywną przyczyną.</a:t>
            </a:r>
            <a:endParaRPr lang="pl-PL" altLang="pl-PL"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236860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574317"/>
            <a:ext cx="9221688" cy="241103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b="1" dirty="0">
                <a:latin typeface="Open Sans" panose="020B0606030504020204" pitchFamily="34" charset="0"/>
                <a:ea typeface="Open Sans" panose="020B0606030504020204" pitchFamily="34" charset="0"/>
                <a:cs typeface="Open Sans" panose="020B0606030504020204" pitchFamily="34" charset="0"/>
              </a:rPr>
              <a:t>Postanowienie Nr 2</a:t>
            </a: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Umowa musi zawierać </a:t>
            </a:r>
            <a:r>
              <a:rPr lang="pl-PL" altLang="pl-PL" b="1" dirty="0">
                <a:latin typeface="Open Sans" panose="020B0606030504020204" pitchFamily="34" charset="0"/>
                <a:ea typeface="Open Sans" panose="020B0606030504020204" pitchFamily="34" charset="0"/>
                <a:cs typeface="Open Sans" panose="020B0606030504020204" pitchFamily="34" charset="0"/>
              </a:rPr>
              <a:t>warunki zapłaty wynagrodzenia</a:t>
            </a:r>
            <a:r>
              <a:rPr lang="pl-PL" altLang="pl-PL" dirty="0">
                <a:latin typeface="Open Sans" panose="020B0606030504020204" pitchFamily="34" charset="0"/>
                <a:ea typeface="Open Sans" panose="020B0606030504020204" pitchFamily="34" charset="0"/>
                <a:cs typeface="Open Sans" panose="020B0606030504020204" pitchFamily="34" charset="0"/>
              </a:rPr>
              <a:t>. Warunki te muszą być precyzyjnie określone, tak aby wykonawca w momencie składania oferty był w pełni świadomy tego jakie obowiązki powinny być przez niego wykonane i jakie warunki spełnione, aby mógł otrzymać wynagrodzenie. Takimi warunkami może być wskazanie jako podstawy zapłaty protokołu odbioru, który zostanie podpisany po wypełnieniu przez wykonawcę określonych w umowie obowiązków. </a:t>
            </a:r>
          </a:p>
        </p:txBody>
      </p:sp>
    </p:spTree>
    <p:extLst>
      <p:ext uri="{BB962C8B-B14F-4D97-AF65-F5344CB8AC3E}">
        <p14:creationId xmlns:p14="http://schemas.microsoft.com/office/powerpoint/2010/main" val="53537890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43215"/>
            <a:ext cx="9221688" cy="307324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b="1" dirty="0">
                <a:latin typeface="Open Sans" panose="020B0606030504020204" pitchFamily="34" charset="0"/>
                <a:ea typeface="Open Sans" panose="020B0606030504020204" pitchFamily="34" charset="0"/>
                <a:cs typeface="Open Sans" panose="020B0606030504020204" pitchFamily="34" charset="0"/>
              </a:rPr>
              <a:t>Postanowienie Nr 3</a:t>
            </a: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W umowie należy wskazać </a:t>
            </a:r>
            <a:r>
              <a:rPr lang="pl-PL" altLang="pl-PL" b="1" dirty="0">
                <a:latin typeface="Open Sans" panose="020B0606030504020204" pitchFamily="34" charset="0"/>
                <a:ea typeface="Open Sans" panose="020B0606030504020204" pitchFamily="34" charset="0"/>
                <a:cs typeface="Open Sans" panose="020B0606030504020204" pitchFamily="34" charset="0"/>
              </a:rPr>
              <a:t>łączną maksymalną wysokość kar umownych, których mogą dochodzić strony.</a:t>
            </a:r>
          </a:p>
          <a:p>
            <a:pPr marL="0" indent="0">
              <a:buNone/>
            </a:pPr>
            <a:endParaRPr lang="pl-PL" altLang="pl-PL" b="1"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r>
              <a:rPr lang="pl-PL" alt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Limity poszczególnych kar</a:t>
            </a:r>
          </a:p>
          <a:p>
            <a:pPr algn="just">
              <a:buFont typeface="Wingdings" pitchFamily="2" charset="2"/>
              <a:buChar char="Ø"/>
            </a:pPr>
            <a:r>
              <a:rPr lang="pl-PL" altLang="pl-PL"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Limit globalny</a:t>
            </a:r>
          </a:p>
          <a:p>
            <a:pPr algn="just">
              <a:buFont typeface="Wingdings" pitchFamily="2" charset="2"/>
              <a:buChar char="Ø"/>
            </a:pPr>
            <a:r>
              <a:rPr lang="pl-PL" altLang="pl-PL" b="1" dirty="0">
                <a:solidFill>
                  <a:srgbClr val="00B050"/>
                </a:solidFill>
                <a:latin typeface="Open Sans" panose="020B0606030504020204" pitchFamily="34" charset="0"/>
                <a:ea typeface="Open Sans" panose="020B0606030504020204" pitchFamily="34" charset="0"/>
                <a:cs typeface="Open Sans" panose="020B0606030504020204" pitchFamily="34" charset="0"/>
              </a:rPr>
              <a:t>Limity poszczególnych kar z jednoczesnym określeniem limitu globalnego</a:t>
            </a:r>
          </a:p>
        </p:txBody>
      </p:sp>
    </p:spTree>
    <p:extLst>
      <p:ext uri="{BB962C8B-B14F-4D97-AF65-F5344CB8AC3E}">
        <p14:creationId xmlns:p14="http://schemas.microsoft.com/office/powerpoint/2010/main" val="99347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740896"/>
            <a:ext cx="9730934" cy="6077882"/>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Przesłanki udzielenia zamówienia w trybie z wolnej ręki – art. 214 Pzp</a:t>
            </a:r>
          </a:p>
          <a:p>
            <a:pPr algn="just">
              <a:lnSpc>
                <a:spcPct val="150000"/>
              </a:lnSpc>
              <a:spcAft>
                <a:spcPts val="702"/>
              </a:spcAft>
            </a:pPr>
            <a:endParaRPr lang="pl-PL"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 	Zamawiający może udzielić zamówienia z wolnej ręki, jeżeli zachodzi co najmniej jedna z następujących okoliczności:</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	dostawy, usługi lub roboty budowlane mogą być świadczone tylko przez jednego wykonawcę z przyczyn:</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a)	technicznych o obiektywnym charakterze,</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b)	związanych z ochroną praw wyłącznych wynikających z odrębnych przepisów</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 jeżeli nie istnieje rozsądne rozwiązanie alternatywne lub rozwiązanie zastępcze, a brak konkurencji nie jest wynikiem celowego zawężenia parametrów zamówienia;</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2)	dostawy, usługi lub roboty budowlane mogą być świadczone tylko przez jednego wykonawcę, w przypadku udzielenia zamówienia w zakresie działalności twórczej lub artystycznej;</a:t>
            </a:r>
          </a:p>
        </p:txBody>
      </p:sp>
    </p:spTree>
    <p:extLst>
      <p:ext uri="{BB962C8B-B14F-4D97-AF65-F5344CB8AC3E}">
        <p14:creationId xmlns:p14="http://schemas.microsoft.com/office/powerpoint/2010/main" val="98858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70572"/>
            <a:ext cx="9221688" cy="301852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Sąd Najwyższy w wyroku IV CSK 687/14 wskazał, cyt. „nieokreślenie (...) końcowego terminu naliczania kar umownych ani ich kwoty maksymalnej, prowadzi do obciążenia zobowiązanego tym świadczeniem w nieokreślonym czasie, a więc w istocie tworzy zobowiązanie wieczne, niekończące się. Takie ukształtowanie zobowiązania (...) nie spełnia należącego do jego istoty wynikającego z art. 483 §1 k.c. wymagania określenia sumy pieniężnej podlegającej zapłacie w związku z niewykonaniem lub nienależytym wykonaniem zobowiązania niepieniężnego. Wymóg ten jest spełniony, gdy strony z góry określają wysokość kary umownej, albo gdy w treści umowy wskazują podstawy do definitywnego określenia jej wysokości” (tak też wyrok Sądu Najwyższego z dnia 28 czerwca 2017 roku, sygn. akt IV CSK 511/16). </a:t>
            </a:r>
          </a:p>
          <a:p>
            <a:pPr marL="0" indent="0">
              <a:buNone/>
            </a:pPr>
            <a:endParaRPr lang="pl-PL" altLang="pl-PL"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028086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074478"/>
            <a:ext cx="9221688" cy="5410719"/>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b="1" dirty="0">
                <a:latin typeface="Open Sans" panose="020B0606030504020204" pitchFamily="34" charset="0"/>
                <a:ea typeface="Open Sans" panose="020B0606030504020204" pitchFamily="34" charset="0"/>
                <a:cs typeface="Open Sans" panose="020B0606030504020204" pitchFamily="34" charset="0"/>
              </a:rPr>
              <a:t>Postanowienie Nr 4</a:t>
            </a: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W przypadku umów </a:t>
            </a:r>
            <a:r>
              <a:rPr lang="pl-PL" altLang="pl-PL" b="1" dirty="0">
                <a:latin typeface="Open Sans" panose="020B0606030504020204" pitchFamily="34" charset="0"/>
                <a:ea typeface="Open Sans" panose="020B0606030504020204" pitchFamily="34" charset="0"/>
                <a:cs typeface="Open Sans" panose="020B0606030504020204" pitchFamily="34" charset="0"/>
              </a:rPr>
              <a:t>zawieranych na okres dłuższy niż 12 miesięcy </a:t>
            </a:r>
            <a:r>
              <a:rPr lang="pl-PL" altLang="pl-PL" dirty="0">
                <a:latin typeface="Open Sans" panose="020B0606030504020204" pitchFamily="34" charset="0"/>
                <a:ea typeface="Open Sans" panose="020B0606030504020204" pitchFamily="34" charset="0"/>
                <a:cs typeface="Open Sans" panose="020B0606030504020204" pitchFamily="34" charset="0"/>
              </a:rPr>
              <a:t>umowa powinna zawierać:</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779653" indent="-623722">
              <a:buAutoNum type="alphaLcParenR"/>
            </a:pPr>
            <a:r>
              <a:rPr lang="pl-PL" altLang="pl-PL" dirty="0">
                <a:latin typeface="Open Sans" panose="020B0606030504020204" pitchFamily="34" charset="0"/>
                <a:ea typeface="Open Sans" panose="020B0606030504020204" pitchFamily="34" charset="0"/>
                <a:cs typeface="Open Sans" panose="020B0606030504020204" pitchFamily="34" charset="0"/>
              </a:rPr>
              <a:t>wysokości kar umownych naliczanych wykonawcy z tytułu braku zapłaty lub 	nieterminowej zapłaty wynagrodzenia należnego podwykonawcom z tytułu 	zmiany wysokości wynagrodzenia, o której mowa w art. 439 ust. 5 (waloryzacja),</a:t>
            </a:r>
          </a:p>
          <a:p>
            <a:pPr marL="779653" indent="-623722">
              <a:buAutoNum type="alphaLcParenR"/>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155931" indent="0" algn="ctr">
              <a:buNone/>
            </a:pPr>
            <a:r>
              <a:rPr lang="pl-PL" altLang="pl-PL" dirty="0">
                <a:solidFill>
                  <a:srgbClr val="FF0000"/>
                </a:solidFill>
                <a:latin typeface="Open Sans" panose="020B0606030504020204" pitchFamily="34" charset="0"/>
                <a:ea typeface="Open Sans" panose="020B0606030504020204" pitchFamily="34" charset="0"/>
                <a:cs typeface="Open Sans" panose="020B0606030504020204" pitchFamily="34" charset="0"/>
              </a:rPr>
              <a:t>UWAGA</a:t>
            </a:r>
          </a:p>
          <a:p>
            <a:pPr marL="155931" indent="0" algn="ctr">
              <a:buNone/>
            </a:pPr>
            <a:r>
              <a:rPr lang="pl-PL" altLang="pl-PL" dirty="0">
                <a:solidFill>
                  <a:srgbClr val="FF0000"/>
                </a:solidFill>
                <a:latin typeface="Open Sans" panose="020B0606030504020204" pitchFamily="34" charset="0"/>
                <a:ea typeface="Open Sans" panose="020B0606030504020204" pitchFamily="34" charset="0"/>
                <a:cs typeface="Open Sans" panose="020B0606030504020204" pitchFamily="34" charset="0"/>
              </a:rPr>
              <a:t>PRZEPIS NIE ZOSTAŁ DOSTOSOWANY DO AKTUALNEGO WYMOGU STOSOWANIA KLAUZUL WALORYZACYJNYCH (UMOWY POWYŻEJ 6 MIESIĘCY)</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633246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597742"/>
            <a:ext cx="9221688" cy="4364191"/>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b) zasady wprowadzania zmian wysokości wynagrodzenia w przypadku zmiany:</a:t>
            </a:r>
          </a:p>
          <a:p>
            <a:pPr algn="just">
              <a:buFont typeface="Wingdings" pitchFamily="2" charset="2"/>
              <a:buChar char="Ø"/>
            </a:pPr>
            <a:r>
              <a:rPr lang="pl-PL" altLang="pl-PL" dirty="0">
                <a:latin typeface="Open Sans" panose="020B0606030504020204" pitchFamily="34" charset="0"/>
                <a:ea typeface="Open Sans" panose="020B0606030504020204" pitchFamily="34" charset="0"/>
                <a:cs typeface="Open Sans" panose="020B0606030504020204" pitchFamily="34" charset="0"/>
              </a:rPr>
              <a:t>stawki podatku VAT oraz podatku akcyzowego,</a:t>
            </a:r>
          </a:p>
          <a:p>
            <a:pPr algn="just">
              <a:buFont typeface="Wingdings" pitchFamily="2" charset="2"/>
              <a:buChar char="Ø"/>
            </a:pPr>
            <a:r>
              <a:rPr lang="pl-PL" altLang="pl-PL" dirty="0">
                <a:latin typeface="Open Sans" panose="020B0606030504020204" pitchFamily="34" charset="0"/>
                <a:ea typeface="Open Sans" panose="020B0606030504020204" pitchFamily="34" charset="0"/>
                <a:cs typeface="Open Sans" panose="020B0606030504020204" pitchFamily="34" charset="0"/>
              </a:rPr>
              <a:t>wysokości minimalnego wynagrodzenia albo wysokości minimalnej 	stawki godzinowej,</a:t>
            </a:r>
          </a:p>
          <a:p>
            <a:pPr algn="just">
              <a:buFont typeface="Wingdings" pitchFamily="2" charset="2"/>
              <a:buChar char="Ø"/>
            </a:pPr>
            <a:r>
              <a:rPr lang="pl-PL" altLang="pl-PL" dirty="0">
                <a:latin typeface="Open Sans" panose="020B0606030504020204" pitchFamily="34" charset="0"/>
                <a:ea typeface="Open Sans" panose="020B0606030504020204" pitchFamily="34" charset="0"/>
                <a:cs typeface="Open Sans" panose="020B0606030504020204" pitchFamily="34" charset="0"/>
              </a:rPr>
              <a:t>zasad podlegania ubezpieczeniom społecznym lub ubezpieczeniu zdrowotnemu lub wysokości stawki składki na te ubezpieczenia,</a:t>
            </a:r>
          </a:p>
          <a:p>
            <a:pPr algn="just">
              <a:buFont typeface="Wingdings" pitchFamily="2" charset="2"/>
              <a:buChar char="Ø"/>
            </a:pPr>
            <a:r>
              <a:rPr lang="pl-PL" altLang="pl-PL" dirty="0">
                <a:latin typeface="Open Sans" panose="020B0606030504020204" pitchFamily="34" charset="0"/>
                <a:ea typeface="Open Sans" panose="020B0606030504020204" pitchFamily="34" charset="0"/>
                <a:cs typeface="Open Sans" panose="020B0606030504020204" pitchFamily="34" charset="0"/>
              </a:rPr>
              <a:t>zasad gromadzenia i wysokości wpłat do PPK</a:t>
            </a: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jeżeli zmiany te będą miały wpływ na koszty wykonania zamówienia przez wykonawcę.</a:t>
            </a:r>
          </a:p>
        </p:txBody>
      </p:sp>
    </p:spTree>
    <p:extLst>
      <p:ext uri="{BB962C8B-B14F-4D97-AF65-F5344CB8AC3E}">
        <p14:creationId xmlns:p14="http://schemas.microsoft.com/office/powerpoint/2010/main" val="12738331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859567"/>
            <a:ext cx="9221688" cy="3840541"/>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W art. 437 ustawodawca wskazał obligatoryjne postanowienia umów na roboty budowlane (</a:t>
            </a:r>
            <a:r>
              <a:rPr lang="pl-PL" altLang="pl-PL" b="1" dirty="0">
                <a:latin typeface="Open Sans" panose="020B0606030504020204" pitchFamily="34" charset="0"/>
                <a:ea typeface="Open Sans" panose="020B0606030504020204" pitchFamily="34" charset="0"/>
                <a:cs typeface="Open Sans" panose="020B0606030504020204" pitchFamily="34" charset="0"/>
              </a:rPr>
              <a:t>postanowienia dodatkowe względem art. 436</a:t>
            </a:r>
            <a:r>
              <a:rPr lang="pl-PL" altLang="pl-PL" dirty="0">
                <a:latin typeface="Open Sans" panose="020B0606030504020204" pitchFamily="34" charset="0"/>
                <a:ea typeface="Open Sans" panose="020B0606030504020204" pitchFamily="34" charset="0"/>
                <a:cs typeface="Open Sans" panose="020B0606030504020204" pitchFamily="34" charset="0"/>
              </a:rPr>
              <a:t>). Są to postępowania szeroko </a:t>
            </a:r>
            <a:r>
              <a:rPr lang="pl-PL" altLang="pl-PL" b="1" dirty="0">
                <a:latin typeface="Open Sans" panose="020B0606030504020204" pitchFamily="34" charset="0"/>
                <a:ea typeface="Open Sans" panose="020B0606030504020204" pitchFamily="34" charset="0"/>
                <a:cs typeface="Open Sans" panose="020B0606030504020204" pitchFamily="34" charset="0"/>
              </a:rPr>
              <a:t>związane z ochroną podwykonawców</a:t>
            </a:r>
            <a:r>
              <a:rPr lang="pl-PL" altLang="pl-PL" dirty="0">
                <a:latin typeface="Open Sans" panose="020B0606030504020204" pitchFamily="34" charset="0"/>
                <a:ea typeface="Open Sans" panose="020B0606030504020204" pitchFamily="34" charset="0"/>
                <a:cs typeface="Open Sans" panose="020B0606030504020204" pitchFamily="34" charset="0"/>
              </a:rPr>
              <a:t>, np.:</a:t>
            </a:r>
          </a:p>
          <a:p>
            <a:pPr algn="just">
              <a:buFont typeface="Wingdings" pitchFamily="2" charset="2"/>
              <a:buChar char="Ø"/>
            </a:pPr>
            <a:r>
              <a:rPr lang="pl-PL" altLang="pl-PL" dirty="0">
                <a:latin typeface="Open Sans" panose="020B0606030504020204" pitchFamily="34" charset="0"/>
                <a:ea typeface="Open Sans" panose="020B0606030504020204" pitchFamily="34" charset="0"/>
                <a:cs typeface="Open Sans" panose="020B0606030504020204" pitchFamily="34" charset="0"/>
              </a:rPr>
              <a:t>Obowiązki w zakresie przedkładania projektów i poświadczonych za zgodność z oryginałem umów podwykonawczych,</a:t>
            </a:r>
          </a:p>
          <a:p>
            <a:pPr algn="just">
              <a:buFont typeface="Wingdings" pitchFamily="2" charset="2"/>
              <a:buChar char="Ø"/>
            </a:pPr>
            <a:r>
              <a:rPr lang="pl-PL" altLang="pl-PL" dirty="0">
                <a:latin typeface="Open Sans" panose="020B0606030504020204" pitchFamily="34" charset="0"/>
                <a:ea typeface="Open Sans" panose="020B0606030504020204" pitchFamily="34" charset="0"/>
                <a:cs typeface="Open Sans" panose="020B0606030504020204" pitchFamily="34" charset="0"/>
              </a:rPr>
              <a:t>Terminy zapłaty podwykonawcom,</a:t>
            </a:r>
          </a:p>
          <a:p>
            <a:pPr algn="just">
              <a:buFont typeface="Wingdings" pitchFamily="2" charset="2"/>
              <a:buChar char="Ø"/>
            </a:pPr>
            <a:r>
              <a:rPr lang="pl-PL" altLang="pl-PL" dirty="0">
                <a:latin typeface="Open Sans" panose="020B0606030504020204" pitchFamily="34" charset="0"/>
                <a:ea typeface="Open Sans" panose="020B0606030504020204" pitchFamily="34" charset="0"/>
                <a:cs typeface="Open Sans" panose="020B0606030504020204" pitchFamily="34" charset="0"/>
              </a:rPr>
              <a:t>Uchybienia terminom płatności podwykonawcom.</a:t>
            </a:r>
          </a:p>
        </p:txBody>
      </p:sp>
    </p:spTree>
    <p:extLst>
      <p:ext uri="{BB962C8B-B14F-4D97-AF65-F5344CB8AC3E}">
        <p14:creationId xmlns:p14="http://schemas.microsoft.com/office/powerpoint/2010/main" val="152586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800259"/>
            <a:ext cx="9221688" cy="395915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b="1" dirty="0">
                <a:latin typeface="Open Sans" panose="020B0606030504020204" pitchFamily="34" charset="0"/>
                <a:ea typeface="Open Sans" panose="020B0606030504020204" pitchFamily="34" charset="0"/>
                <a:cs typeface="Open Sans" panose="020B0606030504020204" pitchFamily="34" charset="0"/>
              </a:rPr>
              <a:t>KLAUZULE ABUZYWNE (ZAKAZANE)</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Nowością w przepisach o zamówieniach publicznych jest katalog niedozwolonych klauzul umownych (art. 433 ustawy). </a:t>
            </a:r>
            <a:r>
              <a:rPr lang="pl-PL" altLang="pl-PL" b="1" dirty="0">
                <a:latin typeface="Open Sans" panose="020B0606030504020204" pitchFamily="34" charset="0"/>
                <a:ea typeface="Open Sans" panose="020B0606030504020204" pitchFamily="34" charset="0"/>
                <a:cs typeface="Open Sans" panose="020B0606030504020204" pitchFamily="34" charset="0"/>
              </a:rPr>
              <a:t>Jednak zamieszczenie w umowie klauzul zakazanych w art. 433 ustawy nie zostało ujęte w art. 454 jako podstawa do jej unieważnienia. </a:t>
            </a:r>
            <a:r>
              <a:rPr lang="pl-PL" altLang="pl-PL" dirty="0">
                <a:latin typeface="Open Sans" panose="020B0606030504020204" pitchFamily="34" charset="0"/>
                <a:ea typeface="Open Sans" panose="020B0606030504020204" pitchFamily="34" charset="0"/>
                <a:cs typeface="Open Sans" panose="020B0606030504020204" pitchFamily="34" charset="0"/>
              </a:rPr>
              <a:t>Powyższe oznacza, że jedynym narzędziem ochrony wykonawcy </a:t>
            </a:r>
            <a:br>
              <a:rPr lang="pl-PL" altLang="pl-PL" dirty="0">
                <a:latin typeface="Open Sans" panose="020B0606030504020204" pitchFamily="34" charset="0"/>
                <a:ea typeface="Open Sans" panose="020B0606030504020204" pitchFamily="34" charset="0"/>
                <a:cs typeface="Open Sans" panose="020B0606030504020204" pitchFamily="34" charset="0"/>
              </a:rPr>
            </a:br>
            <a:r>
              <a:rPr lang="pl-PL" altLang="pl-PL" dirty="0">
                <a:latin typeface="Open Sans" panose="020B0606030504020204" pitchFamily="34" charset="0"/>
                <a:ea typeface="Open Sans" panose="020B0606030504020204" pitchFamily="34" charset="0"/>
                <a:cs typeface="Open Sans" panose="020B0606030504020204" pitchFamily="34" charset="0"/>
              </a:rPr>
              <a:t>w przypadku ich zamieszczenia w SWZ będzie uprawnienie do wniesienia odwołania do Krajowej Izby Odwoławczej</a:t>
            </a:r>
          </a:p>
        </p:txBody>
      </p:sp>
    </p:spTree>
    <p:extLst>
      <p:ext uri="{BB962C8B-B14F-4D97-AF65-F5344CB8AC3E}">
        <p14:creationId xmlns:p14="http://schemas.microsoft.com/office/powerpoint/2010/main" val="150020337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795147"/>
            <a:ext cx="9221688" cy="396938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b="1" dirty="0">
                <a:latin typeface="Open Sans" panose="020B0606030504020204" pitchFamily="34" charset="0"/>
                <a:ea typeface="Open Sans" panose="020B0606030504020204" pitchFamily="34" charset="0"/>
                <a:cs typeface="Open Sans" panose="020B0606030504020204" pitchFamily="34" charset="0"/>
              </a:rPr>
              <a:t>Klauzula Nr 1</a:t>
            </a: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Projektowane postanowienia umowy nie mogą przewidywać odpowiedzialności wykonawcy za opóźnienie, chyba że jest to uzasadnione okolicznościami lub zakresem zamówienia. </a:t>
            </a: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Klauzula ta odnosi się do regulacji zawartej w art. 476 kodeksu cywilnego, który przewiduje dwa rodzaje opóźnienia: </a:t>
            </a:r>
          </a:p>
          <a:p>
            <a:pPr algn="just">
              <a:buFont typeface="Wingdings" pitchFamily="2" charset="2"/>
              <a:buChar char="Ø"/>
            </a:pPr>
            <a:r>
              <a:rPr lang="pl-PL" altLang="pl-PL" dirty="0">
                <a:latin typeface="Open Sans" panose="020B0606030504020204" pitchFamily="34" charset="0"/>
                <a:ea typeface="Open Sans" panose="020B0606030504020204" pitchFamily="34" charset="0"/>
                <a:cs typeface="Open Sans" panose="020B0606030504020204" pitchFamily="34" charset="0"/>
              </a:rPr>
              <a:t>opóźnienie zwykłe</a:t>
            </a:r>
          </a:p>
          <a:p>
            <a:pPr algn="just">
              <a:buFont typeface="Wingdings" pitchFamily="2" charset="2"/>
              <a:buChar char="Ø"/>
            </a:pPr>
            <a:r>
              <a:rPr lang="pl-PL" altLang="pl-PL" dirty="0">
                <a:latin typeface="Open Sans" panose="020B0606030504020204" pitchFamily="34" charset="0"/>
                <a:ea typeface="Open Sans" panose="020B0606030504020204" pitchFamily="34" charset="0"/>
                <a:cs typeface="Open Sans" panose="020B0606030504020204" pitchFamily="34" charset="0"/>
              </a:rPr>
              <a:t>zwłoka</a:t>
            </a:r>
          </a:p>
        </p:txBody>
      </p:sp>
    </p:spTree>
    <p:extLst>
      <p:ext uri="{BB962C8B-B14F-4D97-AF65-F5344CB8AC3E}">
        <p14:creationId xmlns:p14="http://schemas.microsoft.com/office/powerpoint/2010/main" val="307497041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207935"/>
            <a:ext cx="9221688" cy="514380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Przez zwłokę rozumiane jest opóźnienie kwalifikowane (brak spełnia świadczenia w terminie spowodowany okolicznościami, za które dłużnik ponosi odpowiedzialność). </a:t>
            </a: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Art. 433 ustawy określa, że zasadą odpowiedzialności za nieterminowe wykonanie zamówienia w umowach o zamówienie publiczne powinna być instytucja zwłoki. Zamawiający ma prawo odpowiedzialność tą ująć w sposób odmienny jedynie w wyjątkowych sytuacjach uzasadnionych okolicznościami lub zakresem zamówienia. </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b="1" dirty="0">
                <a:latin typeface="Open Sans" panose="020B0606030504020204" pitchFamily="34" charset="0"/>
                <a:ea typeface="Open Sans" panose="020B0606030504020204" pitchFamily="34" charset="0"/>
                <a:cs typeface="Open Sans" panose="020B0606030504020204" pitchFamily="34" charset="0"/>
              </a:rPr>
              <a:t>Wystąpienie zwłoki stanowi domniemanie</a:t>
            </a:r>
            <a:r>
              <a:rPr lang="pl-PL" altLang="pl-PL" dirty="0">
                <a:latin typeface="Open Sans" panose="020B0606030504020204" pitchFamily="34" charset="0"/>
                <a:ea typeface="Open Sans" panose="020B0606030504020204" pitchFamily="34" charset="0"/>
                <a:cs typeface="Open Sans" panose="020B0606030504020204" pitchFamily="34" charset="0"/>
              </a:rPr>
              <a:t> w sytuacji przekroczeni a terminu.</a:t>
            </a:r>
          </a:p>
        </p:txBody>
      </p:sp>
    </p:spTree>
    <p:extLst>
      <p:ext uri="{BB962C8B-B14F-4D97-AF65-F5344CB8AC3E}">
        <p14:creationId xmlns:p14="http://schemas.microsoft.com/office/powerpoint/2010/main" val="414336600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00809"/>
            <a:ext cx="9221688" cy="5339831"/>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b="1" dirty="0">
                <a:latin typeface="Open Sans" panose="020B0606030504020204" pitchFamily="34" charset="0"/>
                <a:ea typeface="Open Sans" panose="020B0606030504020204" pitchFamily="34" charset="0"/>
                <a:cs typeface="Open Sans" panose="020B0606030504020204" pitchFamily="34" charset="0"/>
              </a:rPr>
              <a:t>Klauzula Nr 2</a:t>
            </a: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Projektowane postanowienia umowy nie mogą przewidywać naliczania kar umownych za zachowanie wykonawcy niezwiązane bezpośrednio lub pośrednio z przedmiotem umowy lub jej prawidłowym wykonaniem. Każda kara umowna dotycząca zachowania bezpośrednio lub pośrednio związanego z wykonywanym zamówieniem nie będzie naruszała klauzuli Nr 2. </a:t>
            </a: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W umowie nie powinny znajdować się zapisy o karach za działania lub zaniechania oderwane od świadczenia umownego. Przykładem zapisu zakazanego może być klauzula przewidująca nałożenie kary umownej za niewykonanie czynności serwisowych kupionego sprzętu w sytuacji, gdy SWZ ani umowa nie przewidywały obowiązków serwisowania.</a:t>
            </a:r>
          </a:p>
        </p:txBody>
      </p:sp>
    </p:spTree>
    <p:extLst>
      <p:ext uri="{BB962C8B-B14F-4D97-AF65-F5344CB8AC3E}">
        <p14:creationId xmlns:p14="http://schemas.microsoft.com/office/powerpoint/2010/main" val="405326739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269852"/>
            <a:ext cx="9221688" cy="501997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b="1" dirty="0">
                <a:latin typeface="Open Sans" panose="020B0606030504020204" pitchFamily="34" charset="0"/>
                <a:ea typeface="Open Sans" panose="020B0606030504020204" pitchFamily="34" charset="0"/>
                <a:cs typeface="Open Sans" panose="020B0606030504020204" pitchFamily="34" charset="0"/>
              </a:rPr>
              <a:t>Klauzula Nr 3</a:t>
            </a: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Projektowane postanowienia umowy nie mogą przewidywać odpowiedzialności wykonawcy za okoliczności, za które wyłączną odpowiedzialność ponosi zamawiający. </a:t>
            </a: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Klauzula ta ogranicza zastosowanie art. 473 kodeksu cywilnego który pozwala na to, aby dłużnik przez umowę przyjął odpowiedzialność za niewykonanie lub za nienależyte wykonanie zobowiązania z powodu oznaczonych okoliczności, za które na mocy ustawy odpowiedzialności nie ponosi, np. odpowiedzialność wykonawcy za prawidłowość opisu przedmiotu zamówienia, jeżeli nie zgłosił co do niego uwag w trakcie toczącego się postępowania.</a:t>
            </a:r>
          </a:p>
        </p:txBody>
      </p:sp>
    </p:spTree>
    <p:extLst>
      <p:ext uri="{BB962C8B-B14F-4D97-AF65-F5344CB8AC3E}">
        <p14:creationId xmlns:p14="http://schemas.microsoft.com/office/powerpoint/2010/main" val="64487527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269852"/>
            <a:ext cx="9221688" cy="501997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b="1" dirty="0">
                <a:latin typeface="Open Sans" panose="020B0606030504020204" pitchFamily="34" charset="0"/>
                <a:ea typeface="Open Sans" panose="020B0606030504020204" pitchFamily="34" charset="0"/>
                <a:cs typeface="Open Sans" panose="020B0606030504020204" pitchFamily="34" charset="0"/>
              </a:rPr>
              <a:t>Klauzula Nr 4</a:t>
            </a: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Projektowane postanowienia umowy nie mogą przewidywać możliwości ograniczenia zakresu zamówienia przez zamawiającego bez wskazania minimalnej wartości lub wielkości świadczenia stron.</a:t>
            </a: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Przykładowe klauzule: </a:t>
            </a:r>
            <a:r>
              <a:rPr lang="pl-PL" altLang="pl-PL" i="1" dirty="0">
                <a:latin typeface="Open Sans" panose="020B0606030504020204" pitchFamily="34" charset="0"/>
                <a:ea typeface="Open Sans" panose="020B0606030504020204" pitchFamily="34" charset="0"/>
                <a:cs typeface="Open Sans" panose="020B0606030504020204" pitchFamily="34" charset="0"/>
              </a:rPr>
              <a:t>„Zamawiający zastrzega prawo zmniejszenia liczby zamawianych wyrobów w każdym zadaniu w ramach zawartej umowy – w zależności od bieżących potrzeb”</a:t>
            </a:r>
            <a:r>
              <a:rPr lang="pl-PL" altLang="pl-PL" dirty="0">
                <a:latin typeface="Open Sans" panose="020B0606030504020204" pitchFamily="34" charset="0"/>
                <a:ea typeface="Open Sans" panose="020B0606030504020204" pitchFamily="34" charset="0"/>
                <a:cs typeface="Open Sans" panose="020B0606030504020204" pitchFamily="34" charset="0"/>
              </a:rPr>
              <a:t>; </a:t>
            </a:r>
            <a:r>
              <a:rPr lang="pl-PL" altLang="pl-PL" i="1" dirty="0">
                <a:latin typeface="Open Sans" panose="020B0606030504020204" pitchFamily="34" charset="0"/>
                <a:ea typeface="Open Sans" panose="020B0606030504020204" pitchFamily="34" charset="0"/>
                <a:cs typeface="Open Sans" panose="020B0606030504020204" pitchFamily="34" charset="0"/>
              </a:rPr>
              <a:t>„Zamawiający zastrzega sobie prawo realizowania zamówień w ilościach uzależnionych od rzeczywistych potrzeb i posiadanych środków oraz do ograniczenia zamówienia w zakresie rzeczowym i ilościowym. Wykonawcy nie służą z tego tytułu żadne roszczenia”</a:t>
            </a:r>
            <a:r>
              <a:rPr lang="pl-PL" altLang="pl-PL" dirty="0">
                <a:latin typeface="Open Sans" panose="020B0606030504020204" pitchFamily="34" charset="0"/>
                <a:ea typeface="Open Sans" panose="020B0606030504020204" pitchFamily="34" charset="0"/>
                <a:cs typeface="Open Sans" panose="020B0606030504020204" pitchFamily="34" charset="0"/>
              </a:rPr>
              <a:t> </a:t>
            </a:r>
            <a:r>
              <a:rPr lang="pl-PL" altLang="pl-PL" b="1" dirty="0">
                <a:latin typeface="Open Sans" panose="020B0606030504020204" pitchFamily="34" charset="0"/>
                <a:ea typeface="Open Sans" panose="020B0606030504020204" pitchFamily="34" charset="0"/>
                <a:cs typeface="Open Sans" panose="020B0606030504020204" pitchFamily="34" charset="0"/>
              </a:rPr>
              <a:t>będą traktowane jako klauzule abuzywne</a:t>
            </a:r>
            <a:r>
              <a:rPr lang="pl-PL" altLang="pl-PL"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413397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173065"/>
            <a:ext cx="9730934" cy="5213543"/>
          </a:xfrm>
          <a:prstGeom prst="rect">
            <a:avLst/>
          </a:prstGeom>
          <a:noFill/>
        </p:spPr>
        <p:txBody>
          <a:bodyPr wrap="square">
            <a:spAutoFit/>
          </a:bodyPr>
          <a:lstStyle/>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3)	przedmiotem zamówienia na dostawy są rzeczy wytwarzane wyłącznie w celach badawczych, doświadczalnych, naukowych lub rozwojowych, które nie służą prowadzeniu przez zamawiającego produkcji masowej, służącej osiągnięciu rentowności rynkowej lub pokryciu kosztów badań lub rozwoju, oraz które mogą być wytwarzane tylko przez jednego wykonawcę;</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4)	przeprowadzono konkurs, o którym mowa w art. 326 pkt 2, w którym nagrodą było zaproszenie do negocjacji w trybie zamówienia z wolnej ręki autora wybranej pracy konkursowej;</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5)	ze względu na wyjątkową sytuację niewynikającą z przyczyn leżących po stronie zamawiającego, której nie mógł on przewidzieć, wymagane jest natychmiastowe wykonanie zamówienia, a nie można zachować terminów określonych dla innych trybów udzielenia zamówienia;</a:t>
            </a:r>
          </a:p>
        </p:txBody>
      </p:sp>
    </p:spTree>
    <p:extLst>
      <p:ext uri="{BB962C8B-B14F-4D97-AF65-F5344CB8AC3E}">
        <p14:creationId xmlns:p14="http://schemas.microsoft.com/office/powerpoint/2010/main" val="60410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269852"/>
            <a:ext cx="9221688" cy="501997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Uchwała KIO z dnia 1 lipca 2022 r. KIO/KD 19/22</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Do stwierdzenia naruszenia art. 433 pkt 4 ustawy nie jest konieczne, aby w umowie zawarto postanowienia wskazujące wprost na uprawnienie zamawiającego do ograniczenia zakresu zamówienia. Możliwość takiego ograniczenia może wynikać z konstrukcji OPZ lub sposobu ustalenia wynagrodzenia. Jeśli zamawiający podał w dokumentach zamówienia szacowaną (niepewną) ilość prac do wykonania i zobowiązał się zapłacić wynagrodzenie za faktycznie wykonaną pracę, to w toku realizacji zamówienia może okazać się, że tej pracy będzie mniej. W konsekwencji wykonawca nie ma żadnej pewności co do wysokości wynagrodzenia.</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34152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953631"/>
            <a:ext cx="9221688" cy="165241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Wyrok KIO z dnia 4 maja 2022 r. KIO 765/22</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Aktualne orzecznictwo KIO wyłącza stosowanie art. 433 pkt 4 </a:t>
            </a:r>
            <a:r>
              <a:rPr lang="pl-PL" altLang="pl-PL" dirty="0" err="1">
                <a:latin typeface="Open Sans" panose="020B0606030504020204" pitchFamily="34" charset="0"/>
                <a:ea typeface="Open Sans" panose="020B0606030504020204" pitchFamily="34" charset="0"/>
                <a:cs typeface="Open Sans" panose="020B0606030504020204" pitchFamily="34" charset="0"/>
              </a:rPr>
              <a:t>pzp</a:t>
            </a:r>
            <a:r>
              <a:rPr lang="pl-PL" altLang="pl-PL" dirty="0">
                <a:latin typeface="Open Sans" panose="020B0606030504020204" pitchFamily="34" charset="0"/>
                <a:ea typeface="Open Sans" panose="020B0606030504020204" pitchFamily="34" charset="0"/>
                <a:cs typeface="Open Sans" panose="020B0606030504020204" pitchFamily="34" charset="0"/>
              </a:rPr>
              <a:t> do umów ramowych. </a:t>
            </a:r>
          </a:p>
        </p:txBody>
      </p:sp>
    </p:spTree>
    <p:extLst>
      <p:ext uri="{BB962C8B-B14F-4D97-AF65-F5344CB8AC3E}">
        <p14:creationId xmlns:p14="http://schemas.microsoft.com/office/powerpoint/2010/main" val="377021988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560192"/>
            <a:ext cx="9221688" cy="243929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Czy istnieje możliwość usunięcia klauzuli abuzywnej podczas trwania umowy poprzez wskazanie minimalnego gwarantowanego zakresu świadczenia wykonawcy?</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Wprowadzenie do umowy takiej zmiany oznaczałoby ujęcie w niej warunków, które gdyby zostały zastosowane w postępowaniu o udzielenie zamówienia, to wzięliby w nim udział lub mogliby wziąć udział inni wykonawcy lub przyjęte zostałyby oferty innej treści (zmiana istotna w rozumieniu art. 454 </a:t>
            </a:r>
            <a:r>
              <a:rPr lang="pl-PL" altLang="pl-PL" dirty="0" err="1">
                <a:latin typeface="Open Sans" panose="020B0606030504020204" pitchFamily="34" charset="0"/>
                <a:ea typeface="Open Sans" panose="020B0606030504020204" pitchFamily="34" charset="0"/>
                <a:cs typeface="Open Sans" panose="020B0606030504020204" pitchFamily="34" charset="0"/>
              </a:rPr>
              <a:t>pzp</a:t>
            </a:r>
            <a:r>
              <a:rPr lang="pl-PL" altLang="pl-PL"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14991203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524845"/>
            <a:ext cx="9221688" cy="2509985"/>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Zamieszczenie w umowie o zamówienie publiczne klauzul zakazanych w art. 433 ustawy </a:t>
            </a:r>
            <a:r>
              <a:rPr lang="pl-PL" altLang="pl-PL" b="1" dirty="0">
                <a:latin typeface="Open Sans" panose="020B0606030504020204" pitchFamily="34" charset="0"/>
                <a:ea typeface="Open Sans" panose="020B0606030504020204" pitchFamily="34" charset="0"/>
                <a:cs typeface="Open Sans" panose="020B0606030504020204" pitchFamily="34" charset="0"/>
              </a:rPr>
              <a:t>nie zostało ujęte w art. 454 </a:t>
            </a:r>
            <a:r>
              <a:rPr lang="pl-PL" altLang="pl-PL" b="1" dirty="0" err="1">
                <a:latin typeface="Open Sans" panose="020B0606030504020204" pitchFamily="34" charset="0"/>
                <a:ea typeface="Open Sans" panose="020B0606030504020204" pitchFamily="34" charset="0"/>
                <a:cs typeface="Open Sans" panose="020B0606030504020204" pitchFamily="34" charset="0"/>
              </a:rPr>
              <a:t>pzp</a:t>
            </a:r>
            <a:r>
              <a:rPr lang="pl-PL" altLang="pl-PL" b="1" dirty="0">
                <a:latin typeface="Open Sans" panose="020B0606030504020204" pitchFamily="34" charset="0"/>
                <a:ea typeface="Open Sans" panose="020B0606030504020204" pitchFamily="34" charset="0"/>
                <a:cs typeface="Open Sans" panose="020B0606030504020204" pitchFamily="34" charset="0"/>
              </a:rPr>
              <a:t> jako podstawa do unieważnienia umowy. </a:t>
            </a:r>
            <a:r>
              <a:rPr lang="pl-PL" altLang="pl-PL" dirty="0">
                <a:latin typeface="Open Sans" panose="020B0606030504020204" pitchFamily="34" charset="0"/>
                <a:ea typeface="Open Sans" panose="020B0606030504020204" pitchFamily="34" charset="0"/>
                <a:cs typeface="Open Sans" panose="020B0606030504020204" pitchFamily="34" charset="0"/>
              </a:rPr>
              <a:t>Narzędziem ochrony wykonawcy w przypadku ich zamieszczenia w SWZ jest uprawnienie do wniesienia odwołania do Krajowej Izby Odwoławczej. </a:t>
            </a:r>
            <a:r>
              <a:rPr lang="pl-PL" altLang="pl-PL" b="1" dirty="0">
                <a:latin typeface="Open Sans" panose="020B0606030504020204" pitchFamily="34" charset="0"/>
                <a:ea typeface="Open Sans" panose="020B0606030504020204" pitchFamily="34" charset="0"/>
                <a:cs typeface="Open Sans" panose="020B0606030504020204" pitchFamily="34" charset="0"/>
              </a:rPr>
              <a:t>Przy braku takiego odwołania klauzule te staną się wiążące. </a:t>
            </a:r>
          </a:p>
        </p:txBody>
      </p:sp>
    </p:spTree>
    <p:extLst>
      <p:ext uri="{BB962C8B-B14F-4D97-AF65-F5344CB8AC3E}">
        <p14:creationId xmlns:p14="http://schemas.microsoft.com/office/powerpoint/2010/main" val="33580654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18711"/>
            <a:ext cx="9221688" cy="312225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Ochrona udzielona wykonawcy przez KIO lub sąd powszechny stwierdzający, że dana klauzula umowna narusza art. 433 </a:t>
            </a:r>
            <a:r>
              <a:rPr lang="pl-PL" altLang="pl-PL" dirty="0" err="1">
                <a:latin typeface="Open Sans" panose="020B0606030504020204" pitchFamily="34" charset="0"/>
                <a:ea typeface="Open Sans" panose="020B0606030504020204" pitchFamily="34" charset="0"/>
                <a:cs typeface="Open Sans" panose="020B0606030504020204" pitchFamily="34" charset="0"/>
              </a:rPr>
              <a:t>pzp</a:t>
            </a:r>
            <a:r>
              <a:rPr lang="pl-PL" altLang="pl-PL" dirty="0">
                <a:latin typeface="Open Sans" panose="020B0606030504020204" pitchFamily="34" charset="0"/>
                <a:ea typeface="Open Sans" panose="020B0606030504020204" pitchFamily="34" charset="0"/>
                <a:cs typeface="Open Sans" panose="020B0606030504020204" pitchFamily="34" charset="0"/>
              </a:rPr>
              <a:t> ma charakter indywidualny, ograniczony tylko do oznaczonego projektu umowy lub umowy. Orzeczenie wydane w tej sprawie nie korzysta z rozszerzonej prawomocności i tym samym nie skutkuje automatycznie uznaniem za niedozwolone podobnych klauzul w umowach innych zamawiających albo nawet takich samych umowach tego samego zamawiającego. </a:t>
            </a:r>
          </a:p>
        </p:txBody>
      </p:sp>
    </p:spTree>
    <p:extLst>
      <p:ext uri="{BB962C8B-B14F-4D97-AF65-F5344CB8AC3E}">
        <p14:creationId xmlns:p14="http://schemas.microsoft.com/office/powerpoint/2010/main" val="267927676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18711"/>
            <a:ext cx="9221688" cy="312225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Zawarcie w umowie klauzul zakazanych </a:t>
            </a:r>
            <a:r>
              <a:rPr lang="pl-PL" altLang="pl-PL" b="1" dirty="0">
                <a:latin typeface="Open Sans" panose="020B0606030504020204" pitchFamily="34" charset="0"/>
                <a:ea typeface="Open Sans" panose="020B0606030504020204" pitchFamily="34" charset="0"/>
                <a:cs typeface="Open Sans" panose="020B0606030504020204" pitchFamily="34" charset="0"/>
              </a:rPr>
              <a:t>nie wyczerpuje znamion czynu stanowiącego naruszenie dyscypliny finansów publicznych, przy czym może być traktowane jako nieprawidłowość indywidualna </a:t>
            </a:r>
            <a:r>
              <a:rPr lang="pl-PL" altLang="pl-PL" dirty="0">
                <a:latin typeface="Open Sans" panose="020B0606030504020204" pitchFamily="34" charset="0"/>
                <a:ea typeface="Open Sans" panose="020B0606030504020204" pitchFamily="34" charset="0"/>
                <a:cs typeface="Open Sans" panose="020B0606030504020204" pitchFamily="34" charset="0"/>
              </a:rPr>
              <a:t>skutkująca podjęciem działań korygujących w przypadku oceny kwalifikowalności wydatków z budżetu UE (utrudnianie dostępu do zamówienia publicznego skutkujące potencjalnym negatywnym wpływem na wydatki z budżetu UE).</a:t>
            </a:r>
          </a:p>
        </p:txBody>
      </p:sp>
    </p:spTree>
    <p:extLst>
      <p:ext uri="{BB962C8B-B14F-4D97-AF65-F5344CB8AC3E}">
        <p14:creationId xmlns:p14="http://schemas.microsoft.com/office/powerpoint/2010/main" val="70601317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1" y="1115541"/>
            <a:ext cx="9221688" cy="509843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Art.  454. </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Istotna zmiana zawartej umowy wymaga przeprowadzenia nowego postępowania o udzielenie zamówienia.</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2. Zmiana umowy jest istotna, jeżeli powoduje, że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charakter umowy zmienia się w sposób istotny </a:t>
            </a:r>
            <a:r>
              <a:rPr lang="pl-PL" altLang="pl-PL" sz="1754" dirty="0">
                <a:latin typeface="Open Sans" panose="020B0606030504020204" pitchFamily="34" charset="0"/>
                <a:ea typeface="Open Sans" panose="020B0606030504020204" pitchFamily="34" charset="0"/>
                <a:cs typeface="Open Sans" panose="020B0606030504020204" pitchFamily="34" charset="0"/>
              </a:rPr>
              <a:t>w stosunku do pierwotnej umowy, w szczególności jeżeli zmiana:</a:t>
            </a:r>
          </a:p>
          <a:p>
            <a:pPr algn="just">
              <a:buFont typeface="Wingdings" pitchFamily="2" charset="2"/>
              <a:buChar char="Ø"/>
            </a:pPr>
            <a:r>
              <a:rPr lang="pl-PL" altLang="pl-PL" sz="1754" b="1" dirty="0">
                <a:latin typeface="Open Sans" panose="020B0606030504020204" pitchFamily="34" charset="0"/>
                <a:ea typeface="Open Sans" panose="020B0606030504020204" pitchFamily="34" charset="0"/>
                <a:cs typeface="Open Sans" panose="020B0606030504020204" pitchFamily="34" charset="0"/>
              </a:rPr>
              <a:t>wprowadza warunki, które gdyby zostały zastosowane w postępowaniu</a:t>
            </a:r>
            <a:r>
              <a:rPr lang="pl-PL" altLang="pl-PL" sz="1754" dirty="0">
                <a:latin typeface="Open Sans" panose="020B0606030504020204" pitchFamily="34" charset="0"/>
                <a:ea typeface="Open Sans" panose="020B0606030504020204" pitchFamily="34" charset="0"/>
                <a:cs typeface="Open Sans" panose="020B0606030504020204" pitchFamily="34" charset="0"/>
              </a:rPr>
              <a:t> o udzielenie zamówienia, to </a:t>
            </a:r>
            <a:r>
              <a:rPr lang="pl-PL" altLang="pl-PL" sz="1754" b="1" dirty="0">
                <a:latin typeface="Open Sans" panose="020B0606030504020204" pitchFamily="34" charset="0"/>
                <a:ea typeface="Open Sans" panose="020B0606030504020204" pitchFamily="34" charset="0"/>
                <a:cs typeface="Open Sans" panose="020B0606030504020204" pitchFamily="34" charset="0"/>
              </a:rPr>
              <a:t>wzięliby</a:t>
            </a:r>
            <a:r>
              <a:rPr lang="pl-PL" altLang="pl-PL" sz="1754" dirty="0">
                <a:latin typeface="Open Sans" panose="020B0606030504020204" pitchFamily="34" charset="0"/>
                <a:ea typeface="Open Sans" panose="020B0606030504020204" pitchFamily="34" charset="0"/>
                <a:cs typeface="Open Sans" panose="020B0606030504020204" pitchFamily="34" charset="0"/>
              </a:rPr>
              <a:t> w nim udział </a:t>
            </a:r>
            <a:r>
              <a:rPr lang="pl-PL" altLang="pl-PL" sz="1754" b="1" dirty="0">
                <a:latin typeface="Open Sans" panose="020B0606030504020204" pitchFamily="34" charset="0"/>
                <a:ea typeface="Open Sans" panose="020B0606030504020204" pitchFamily="34" charset="0"/>
                <a:cs typeface="Open Sans" panose="020B0606030504020204" pitchFamily="34" charset="0"/>
              </a:rPr>
              <a:t>lub mogliby wziąć </a:t>
            </a:r>
            <a:r>
              <a:rPr lang="pl-PL" altLang="pl-PL" sz="1754" dirty="0">
                <a:latin typeface="Open Sans" panose="020B0606030504020204" pitchFamily="34" charset="0"/>
                <a:ea typeface="Open Sans" panose="020B0606030504020204" pitchFamily="34" charset="0"/>
                <a:cs typeface="Open Sans" panose="020B0606030504020204" pitchFamily="34" charset="0"/>
              </a:rPr>
              <a:t>udział inni wykonawcy lub </a:t>
            </a:r>
            <a:r>
              <a:rPr lang="pl-PL" altLang="pl-PL" sz="1754" b="1" dirty="0">
                <a:latin typeface="Open Sans" panose="020B0606030504020204" pitchFamily="34" charset="0"/>
                <a:ea typeface="Open Sans" panose="020B0606030504020204" pitchFamily="34" charset="0"/>
                <a:cs typeface="Open Sans" panose="020B0606030504020204" pitchFamily="34" charset="0"/>
              </a:rPr>
              <a:t>przyjęte zostałyby oferty innej treści;</a:t>
            </a:r>
          </a:p>
          <a:p>
            <a:pPr algn="just">
              <a:buFont typeface="Wingdings" pitchFamily="2" charset="2"/>
              <a:buChar char="Ø"/>
            </a:pPr>
            <a:r>
              <a:rPr lang="pl-PL" altLang="pl-PL" sz="1754" b="1" dirty="0">
                <a:latin typeface="Open Sans" panose="020B0606030504020204" pitchFamily="34" charset="0"/>
                <a:ea typeface="Open Sans" panose="020B0606030504020204" pitchFamily="34" charset="0"/>
                <a:cs typeface="Open Sans" panose="020B0606030504020204" pitchFamily="34" charset="0"/>
              </a:rPr>
              <a:t>narusza równowagę ekonomiczną </a:t>
            </a:r>
            <a:r>
              <a:rPr lang="pl-PL" altLang="pl-PL" sz="1754" dirty="0">
                <a:latin typeface="Open Sans" panose="020B0606030504020204" pitchFamily="34" charset="0"/>
                <a:ea typeface="Open Sans" panose="020B0606030504020204" pitchFamily="34" charset="0"/>
                <a:cs typeface="Open Sans" panose="020B0606030504020204" pitchFamily="34" charset="0"/>
              </a:rPr>
              <a:t>stron umowy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na korzyść wykonawcy</a:t>
            </a:r>
            <a:r>
              <a:rPr lang="pl-PL" altLang="pl-PL" sz="1754" dirty="0">
                <a:latin typeface="Open Sans" panose="020B0606030504020204" pitchFamily="34" charset="0"/>
                <a:ea typeface="Open Sans" panose="020B0606030504020204" pitchFamily="34" charset="0"/>
                <a:cs typeface="Open Sans" panose="020B0606030504020204" pitchFamily="34" charset="0"/>
              </a:rPr>
              <a:t>, w sposób nieprzewidziany w pierwotnej umowie;</a:t>
            </a: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w sposób znaczny rozszerza albo zmniejsza zakres świadczeń i zobowiązań wynikający z umowy;</a:t>
            </a: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polega na zastąpieniu wykonawcy, któremu zamawiający udzielił zamówienia, nowym wykonawcą w przypadkach innych, niż wskazane w art. 455 ust. 1 pkt 2.</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pole tekstowe 1">
            <a:extLst>
              <a:ext uri="{FF2B5EF4-FFF2-40B4-BE49-F238E27FC236}">
                <a16:creationId xmlns:a16="http://schemas.microsoft.com/office/drawing/2014/main" id="{D12123F5-8901-B79C-4F6A-E48CC1C5A38B}"/>
              </a:ext>
            </a:extLst>
          </p:cNvPr>
          <p:cNvSpPr txBox="1"/>
          <p:nvPr/>
        </p:nvSpPr>
        <p:spPr>
          <a:xfrm>
            <a:off x="512691" y="467469"/>
            <a:ext cx="9666429" cy="1077218"/>
          </a:xfrm>
          <a:prstGeom prst="rect">
            <a:avLst/>
          </a:prstGeom>
          <a:noFill/>
        </p:spPr>
        <p:txBody>
          <a:bodyPr wrap="none" rtlCol="0">
            <a:spAutoFit/>
          </a:bodyPr>
          <a:lstStyle/>
          <a:p>
            <a:pPr marL="0" indent="0" algn="ctr">
              <a:buNone/>
            </a:pPr>
            <a:r>
              <a:rPr lang="pl-PL" altLang="pl-PL" sz="2800" b="1" dirty="0">
                <a:latin typeface="Open Sans" panose="020B0606030504020204" pitchFamily="34" charset="0"/>
                <a:ea typeface="Open Sans" panose="020B0606030504020204" pitchFamily="34" charset="0"/>
                <a:cs typeface="Open Sans" panose="020B0606030504020204" pitchFamily="34" charset="0"/>
              </a:rPr>
              <a:t>Zmiana umowy o udzielenie zamówienia publicznego</a:t>
            </a:r>
          </a:p>
          <a:p>
            <a:pPr marL="0" indent="0">
              <a:buNone/>
            </a:pPr>
            <a:endParaRPr lang="pl-PL" altLang="pl-PL" sz="1800" b="1" dirty="0">
              <a:latin typeface="Montserrat" pitchFamily="2" charset="0"/>
            </a:endParaRPr>
          </a:p>
          <a:p>
            <a:endParaRPr lang="pl-PL" dirty="0"/>
          </a:p>
        </p:txBody>
      </p:sp>
    </p:spTree>
    <p:extLst>
      <p:ext uri="{BB962C8B-B14F-4D97-AF65-F5344CB8AC3E}">
        <p14:creationId xmlns:p14="http://schemas.microsoft.com/office/powerpoint/2010/main" val="34501504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683493"/>
            <a:ext cx="9221688" cy="487417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KLAUZULE PRZEGLĄDOWE (ART. 455 UST. 1 PKT 1)</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Art.  455. </a:t>
            </a: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1. Dopuszczalna jest zmiana umowy bez przeprowadzenia nowego postępowania o udzielenie zamówienia:</a:t>
            </a:r>
          </a:p>
          <a:p>
            <a:pPr marL="634860" indent="-400964">
              <a:buAutoNum type="arabicParenR"/>
            </a:pPr>
            <a:r>
              <a:rPr lang="pl-PL" altLang="pl-PL" sz="1754" b="1" dirty="0">
                <a:latin typeface="Open Sans" panose="020B0606030504020204" pitchFamily="34" charset="0"/>
                <a:ea typeface="Open Sans" panose="020B0606030504020204" pitchFamily="34" charset="0"/>
                <a:cs typeface="Open Sans" panose="020B0606030504020204" pitchFamily="34" charset="0"/>
              </a:rPr>
              <a:t>niezależnie od wartości </a:t>
            </a:r>
            <a:r>
              <a:rPr lang="pl-PL" altLang="pl-PL" sz="1754" dirty="0">
                <a:latin typeface="Open Sans" panose="020B0606030504020204" pitchFamily="34" charset="0"/>
                <a:ea typeface="Open Sans" panose="020B0606030504020204" pitchFamily="34" charset="0"/>
                <a:cs typeface="Open Sans" panose="020B0606030504020204" pitchFamily="34" charset="0"/>
              </a:rPr>
              <a:t>tej zmiany, o ile została przewidziana w ogłoszeniu o zamówieniu lub dokumentach zamówienia, w postaci </a:t>
            </a:r>
            <a:r>
              <a:rPr lang="pl-PL" altLang="pl-PL" sz="1754" b="1" dirty="0">
                <a:latin typeface="Open Sans" panose="020B0606030504020204" pitchFamily="34" charset="0"/>
                <a:ea typeface="Open Sans" panose="020B0606030504020204" pitchFamily="34" charset="0"/>
                <a:cs typeface="Open Sans" panose="020B0606030504020204" pitchFamily="34" charset="0"/>
              </a:rPr>
              <a:t>jasnych, precyzyjnych i jednoznacznych</a:t>
            </a:r>
            <a:r>
              <a:rPr lang="pl-PL" altLang="pl-PL" sz="1754" dirty="0">
                <a:latin typeface="Open Sans" panose="020B0606030504020204" pitchFamily="34" charset="0"/>
                <a:ea typeface="Open Sans" panose="020B0606030504020204" pitchFamily="34" charset="0"/>
                <a:cs typeface="Open Sans" panose="020B0606030504020204" pitchFamily="34" charset="0"/>
              </a:rPr>
              <a:t> postanowień umownych, które mogą obejmować postanowienia dotyczące zasad wprowadzania zmian wysokości ceny, jeżeli spełniają one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łącznie</a:t>
            </a:r>
            <a:r>
              <a:rPr lang="pl-PL" altLang="pl-PL" sz="1754" dirty="0">
                <a:latin typeface="Open Sans" panose="020B0606030504020204" pitchFamily="34" charset="0"/>
                <a:ea typeface="Open Sans" panose="020B0606030504020204" pitchFamily="34" charset="0"/>
                <a:cs typeface="Open Sans" panose="020B0606030504020204" pitchFamily="34" charset="0"/>
              </a:rPr>
              <a:t> następujące warunki:</a:t>
            </a:r>
          </a:p>
          <a:p>
            <a:pPr marL="1099868" indent="-403749">
              <a:buFont typeface="+mj-lt"/>
              <a:buAutoNum type="alphaL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określają rodzaj i zakres zmian,</a:t>
            </a:r>
          </a:p>
          <a:p>
            <a:pPr marL="1099868" indent="-403749">
              <a:buFont typeface="+mj-lt"/>
              <a:buAutoNum type="alphaL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1099868" indent="-403749">
              <a:buFont typeface="+mj-lt"/>
              <a:buAutoNum type="alphaL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określają warunki wprowadzenia zmian,</a:t>
            </a:r>
          </a:p>
          <a:p>
            <a:pPr marL="1099868" indent="-403749">
              <a:buFont typeface="+mj-lt"/>
              <a:buAutoNum type="alphaL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1099868" indent="-403749">
              <a:buFont typeface="+mj-lt"/>
              <a:buAutoNum type="alphaLcParenR"/>
            </a:pPr>
            <a:r>
              <a:rPr lang="pl-PL" altLang="pl-PL" sz="1754" dirty="0">
                <a:latin typeface="Open Sans" panose="020B0606030504020204" pitchFamily="34" charset="0"/>
                <a:ea typeface="Open Sans" panose="020B0606030504020204" pitchFamily="34" charset="0"/>
                <a:cs typeface="Open Sans" panose="020B0606030504020204" pitchFamily="34" charset="0"/>
              </a:rPr>
              <a:t>nie przewidują takich zmian, które modyfikowałyby ogólny charakter umowy;</a:t>
            </a:r>
          </a:p>
          <a:p>
            <a:pPr marL="634860" indent="-400964">
              <a:buAutoNum type="arabi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634860" indent="-400964">
              <a:buAutoNum type="arabi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634860" indent="-400964">
              <a:buAutoNum type="arabi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634860" indent="-400964">
              <a:buAutoNum type="arabicParenR"/>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042639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051645"/>
            <a:ext cx="9221688" cy="2746291"/>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Opinia UZP (zachowuje aktualność)</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Prawo do dokonania modyfikacji w świetle powyższego przepisu przysługuje jedynie w przypadku precyzyjnego opisu okoliczności uzasadniających zmianę umowy oraz dokładnego określenia modyfikacji, które nastąpią w przypadku wystąpienia wskazanych okoliczności. Tytułem przykładu należy wskazać, iż klauzula umowna dopuszczająca zmianę umowy w sprawie zamówienia publicznego na wykonanie robót budowlanych w zakresie wynagrodzenia czy terminu realizacji zamówienia </a:t>
            </a:r>
            <a:r>
              <a:rPr lang="pl-PL" altLang="pl-PL" sz="1754" b="1" dirty="0">
                <a:latin typeface="Open Sans" panose="020B0606030504020204" pitchFamily="34" charset="0"/>
                <a:ea typeface="Open Sans" panose="020B0606030504020204" pitchFamily="34" charset="0"/>
                <a:cs typeface="Open Sans" panose="020B0606030504020204" pitchFamily="34" charset="0"/>
              </a:rPr>
              <a:t>z uwagi na duże opady atmosferyczne, nie spełnia wymagań określonych w przepisie art. 144 ust. 1 pkt 1 ustawy Pzp. </a:t>
            </a:r>
          </a:p>
        </p:txBody>
      </p:sp>
    </p:spTree>
    <p:extLst>
      <p:ext uri="{BB962C8B-B14F-4D97-AF65-F5344CB8AC3E}">
        <p14:creationId xmlns:p14="http://schemas.microsoft.com/office/powerpoint/2010/main" val="17649211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195661"/>
            <a:ext cx="9221688" cy="250121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Chcąc skorzystać z możliwości zmiany umowy w oparciu o wskazaną podstawę prawną, </a:t>
            </a:r>
            <a:r>
              <a:rPr lang="pl-PL" altLang="pl-PL" sz="1754" b="1" dirty="0">
                <a:latin typeface="Open Sans" panose="020B0606030504020204" pitchFamily="34" charset="0"/>
                <a:ea typeface="Open Sans" panose="020B0606030504020204" pitchFamily="34" charset="0"/>
                <a:cs typeface="Open Sans" panose="020B0606030504020204" pitchFamily="34" charset="0"/>
              </a:rPr>
              <a:t>zamawiający powinien we wzorze umowy sprecyzować</a:t>
            </a:r>
            <a:r>
              <a:rPr lang="pl-PL" altLang="pl-PL" sz="1754" dirty="0">
                <a:latin typeface="Open Sans" panose="020B0606030504020204" pitchFamily="34" charset="0"/>
                <a:ea typeface="Open Sans" panose="020B0606030504020204" pitchFamily="34" charset="0"/>
                <a:cs typeface="Open Sans" panose="020B0606030504020204" pitchFamily="34" charset="0"/>
              </a:rPr>
              <a:t> dokładnie,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o jakie opady </a:t>
            </a:r>
            <a:r>
              <a:rPr lang="pl-PL" altLang="pl-PL" sz="1754" dirty="0">
                <a:latin typeface="Open Sans" panose="020B0606030504020204" pitchFamily="34" charset="0"/>
                <a:ea typeface="Open Sans" panose="020B0606030504020204" pitchFamily="34" charset="0"/>
                <a:cs typeface="Open Sans" panose="020B0606030504020204" pitchFamily="34" charset="0"/>
              </a:rPr>
              <a:t>atmosferyczne chodzi, tj. deszczu, śniegu, gradu, </a:t>
            </a:r>
            <a:r>
              <a:rPr lang="pl-PL" altLang="pl-PL" sz="1754" b="1" dirty="0">
                <a:latin typeface="Open Sans" panose="020B0606030504020204" pitchFamily="34" charset="0"/>
                <a:ea typeface="Open Sans" panose="020B0606030504020204" pitchFamily="34" charset="0"/>
                <a:cs typeface="Open Sans" panose="020B0606030504020204" pitchFamily="34" charset="0"/>
              </a:rPr>
              <a:t>w jakich wielkościach</a:t>
            </a:r>
            <a:r>
              <a:rPr lang="pl-PL" altLang="pl-PL" sz="1754" dirty="0">
                <a:latin typeface="Open Sans" panose="020B0606030504020204" pitchFamily="34" charset="0"/>
                <a:ea typeface="Open Sans" panose="020B0606030504020204" pitchFamily="34" charset="0"/>
                <a:cs typeface="Open Sans" panose="020B0606030504020204" pitchFamily="34" charset="0"/>
              </a:rPr>
              <a:t> (np. milimetry, centymetry słupa wody),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przez jaki okres </a:t>
            </a:r>
            <a:r>
              <a:rPr lang="pl-PL" altLang="pl-PL" sz="1754" dirty="0">
                <a:latin typeface="Open Sans" panose="020B0606030504020204" pitchFamily="34" charset="0"/>
                <a:ea typeface="Open Sans" panose="020B0606030504020204" pitchFamily="34" charset="0"/>
                <a:cs typeface="Open Sans" panose="020B0606030504020204" pitchFamily="34" charset="0"/>
              </a:rPr>
              <a:t>powinny występować (np. ilość dni) </a:t>
            </a:r>
            <a:r>
              <a:rPr lang="pl-PL" altLang="pl-PL" sz="1754" b="1" dirty="0">
                <a:latin typeface="Open Sans" panose="020B0606030504020204" pitchFamily="34" charset="0"/>
                <a:ea typeface="Open Sans" panose="020B0606030504020204" pitchFamily="34" charset="0"/>
                <a:cs typeface="Open Sans" panose="020B0606030504020204" pitchFamily="34" charset="0"/>
              </a:rPr>
              <a:t>czy też poprzez dokładne określenie ich skutków</a:t>
            </a:r>
            <a:r>
              <a:rPr lang="pl-PL" altLang="pl-PL" sz="1754" dirty="0">
                <a:latin typeface="Open Sans" panose="020B0606030504020204" pitchFamily="34" charset="0"/>
                <a:ea typeface="Open Sans" panose="020B0606030504020204" pitchFamily="34" charset="0"/>
                <a:cs typeface="Open Sans" panose="020B0606030504020204" pitchFamily="34" charset="0"/>
              </a:rPr>
              <a:t>. Umowa powinna precyzyjnie określać konsekwencje wskazanych wydarzeń, np. zmianę terminu realizacji (w dniach, tygodniach, miesiącach), modyfikację dotychczasowego harmonogramu prac (np. przestawienie kolejności poszczególnych robót), zmianę wynagrodzenia (wysokości czy sposobu dokonywania płatności).</a:t>
            </a:r>
          </a:p>
        </p:txBody>
      </p:sp>
    </p:spTree>
    <p:extLst>
      <p:ext uri="{BB962C8B-B14F-4D97-AF65-F5344CB8AC3E}">
        <p14:creationId xmlns:p14="http://schemas.microsoft.com/office/powerpoint/2010/main" val="542751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633448"/>
            <a:ext cx="9730934" cy="4292778"/>
          </a:xfrm>
          <a:prstGeom prst="rect">
            <a:avLst/>
          </a:prstGeom>
          <a:noFill/>
        </p:spPr>
        <p:txBody>
          <a:bodyPr wrap="square">
            <a:spAutoFit/>
          </a:bodyPr>
          <a:lstStyle/>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8)	w przypadku udzielenia dotychczasowemu wykonawcy zamówienia podstawowego, zamówienia na dodatkowe dostawy, których celem jest częściowa wymiana dostarczonych produktów lub instalacji albo zwiększenie bieżących dostaw lub rozbudowa istniejących instalacji, jeżeli zmiana wykonawcy zobowiązywałaby zamawiającego do nabywania materiałów o innych właściwościach technicznych, co powodowałoby niekompatybilność techniczną lub nieproporcjonalnie duże trudności techniczne w użytkowaniu i utrzymaniu tych produktów lub instalacji;</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9)	możliwe jest udzielenie zamówienia na dostawy na szczególnie korzystnych warunkach w związku z likwidacją działalności innego podmiotu albo postępowaniem egzekucyjnym albo upadłościowym;</a:t>
            </a:r>
          </a:p>
        </p:txBody>
      </p:sp>
    </p:spTree>
    <p:extLst>
      <p:ext uri="{BB962C8B-B14F-4D97-AF65-F5344CB8AC3E}">
        <p14:creationId xmlns:p14="http://schemas.microsoft.com/office/powerpoint/2010/main" val="188241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3242778"/>
            <a:ext cx="9221688" cy="107411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Art. 455 ust. 1 pkt 1) ustawy Pzp daje zamawiającemu najszerszą możliwość uelastycznienia umowy do zmieniających się okoliczności jej realizacji. Wymaga to jednak oceny ryzyka wystąpienia tych okoliczności i określenia skutków kontraktowych.</a:t>
            </a:r>
          </a:p>
        </p:txBody>
      </p:sp>
    </p:spTree>
    <p:extLst>
      <p:ext uri="{BB962C8B-B14F-4D97-AF65-F5344CB8AC3E}">
        <p14:creationId xmlns:p14="http://schemas.microsoft.com/office/powerpoint/2010/main" val="14175232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83859"/>
            <a:ext cx="9221688" cy="2991956"/>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przedłużenie terminu realizacji umowy w przypadku wystąpienia udokumentowanych przez Wykonawcę opóźnień lub braków dostaw materiałów niezbędnych do realizacji robót z przyczyn niezależnych od Wykonawcy (np. niedostępność materiałów, surowców, urządzeń na rynku, strajki przewoźników, przerwane łańcuchy dostaw) o ile okoliczności te mają bezpośredni wpływ na termin wykonania umowy, przy czym przedłużenie terminu wykonania umowy nastąpi o liczbę dni trwania ww. okoliczności;</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zmiany w zakresie doboru poszczególnych urządzeń wchodzących w skład zestawu instalacji, jeśli będzie to niezbędne do zapewnienia prawidłowości działania instalacji;</a:t>
            </a:r>
          </a:p>
        </p:txBody>
      </p:sp>
    </p:spTree>
    <p:extLst>
      <p:ext uri="{BB962C8B-B14F-4D97-AF65-F5344CB8AC3E}">
        <p14:creationId xmlns:p14="http://schemas.microsoft.com/office/powerpoint/2010/main" val="39115509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83859"/>
            <a:ext cx="9221688" cy="2991956"/>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niezależnych od Wykonawcy przeszkód uniemożliwiających terminową dostawę wskazanych w ofercie produktów w szczególności w przypadku zakończenia ich produkcji lub niedostępności ich na rynku w momencie realizowania dostaw – pod warunkiem, że Wykonawca dochował należytej staranności i w momencie uzyskania zamówienia wykonał odpowiednie czynności w celu ich zamówienia. W przypadku opisanym w zdaniu poprzedzającym Wykonawca może dostarczyć i zamontować inne urządzenia (urządzenia zastępcze), które spełniają wymogi opisane w SWZ i załącznikach pod warunkiem wykazania przez wykonawcę zgodności tych urządzeń w wymogami zamawiającego oraz przedstawienia dla urządzeń zastępczych wszystkich dokumentów wymaganych w postępowaniu o udzieleniu zamówienia publicznego i niniejszej umowie;</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048548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755501"/>
            <a:ext cx="9221688" cy="5129084"/>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przedłużenie terminu realizacji zamówienia, o którym mowa w ........., może nastąpić w przypadku skierowania przez Zamawiającego do Wykonawcy pisemnego żądania wstrzymania robót budowlanych, stanowiących przedmiot zamówienia lub wydania zakazu prowadzenia robót budowlanych, stanowiących przedmiot zamówienia przez organ administracji publicznej lub </a:t>
            </a:r>
            <a:r>
              <a:rPr lang="pl-PL" altLang="pl-PL" sz="1754" dirty="0" err="1">
                <a:latin typeface="Open Sans" panose="020B0606030504020204" pitchFamily="34" charset="0"/>
                <a:ea typeface="Open Sans" panose="020B0606030504020204" pitchFamily="34" charset="0"/>
                <a:cs typeface="Open Sans" panose="020B0606030504020204" pitchFamily="34" charset="0"/>
              </a:rPr>
              <a:t>eksploatorów</a:t>
            </a:r>
            <a:r>
              <a:rPr lang="pl-PL" altLang="pl-PL" sz="1754" dirty="0">
                <a:latin typeface="Open Sans" panose="020B0606030504020204" pitchFamily="34" charset="0"/>
                <a:ea typeface="Open Sans" panose="020B0606030504020204" pitchFamily="34" charset="0"/>
                <a:cs typeface="Open Sans" panose="020B0606030504020204" pitchFamily="34" charset="0"/>
              </a:rPr>
              <a:t> infrastruktury, o ile żądanie lub wydanie zakazu nie nastąpiło z przyczyn, za które Wykonawca ponosi odpowiedzialność, przy czym przedłużenie terminu realizacji zamówienia nastąpi o liczbę dni, odpowiadającą okresowi na jaki Wykonawcy nakazano wstrzymanie robót budowlanych lub zakazano prowadzenia robót budowlanych;</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przedłużenie terminu realizacji zamówienia, o którym mowa w ........, może nastąpić w przypadku wystąpienia kolizji z instalacjami wewnętrznymi lub zewnętrznymi nieujawnionymi w dokumentacji projektowej, lub innymi robotami prowadzonymi przez innego wykonawcę, przy czym przedłużenie terminu realizacji zamówienia nastąpi o liczbę dni niezbędną Wykonawcy na usunięcie kolizji z instalacjami wewnętrznymi nieujawnionymi w dokumentacji projektowej lub o liczbę dni niezbędnych do wykonania robót przez innego wykonawcę – o ile usunięcie kolizji wymagać będzie przedłużenia terminu realizacji</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31415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259557"/>
            <a:ext cx="9221688" cy="4228104"/>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przedłużenie terminu realizacji zamówienia, o którym mowa w .........., może nastąpić w przypadku wystąpienia konieczności wprowadzenia w dokumentacji projektowej  zmian, powodujących wstrzymanie lub przerwanie robót budowlanych, stanowiących przedmiot zamówienia, przy czym przedłużenie terminu realizacji zamówienia nastąpi o liczbę dni niezbędną do wprowadzenia zmian w dokumentacji projektowej oraz do przeprowadzenia uzgodnień (ustaleń) z właściwymi organami, uzyskania opinii właściwych organów oraz wydania decyzji przez właściwe organy;</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przedłużenie terminu realizacji zamówienia, o którym mowa w ..........., może nastąpić w przypadku wystąpienia warunków geologicznych lub hydrologicznych odmiennych od założonych w dokumentacji projektowej i powodujących konieczność wstrzymania robót lub konieczność ich wykonania przy wykorzystaniu odmiennych od zaprojektowanych rozwiązań technicznych, przy czym przedłużenie terminu realizacji zamówienia nastąpi o liczbę dni niezbędną do wyeliminowania utrudnień związanych z ich wystąpieniem.</a:t>
            </a:r>
          </a:p>
        </p:txBody>
      </p:sp>
    </p:spTree>
    <p:extLst>
      <p:ext uri="{BB962C8B-B14F-4D97-AF65-F5344CB8AC3E}">
        <p14:creationId xmlns:p14="http://schemas.microsoft.com/office/powerpoint/2010/main" val="29444176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979637"/>
            <a:ext cx="9221688" cy="2483342"/>
          </a:xfrm>
          <a:noFill/>
          <a:ln>
            <a:noFill/>
          </a:ln>
        </p:spPr>
        <p:style>
          <a:lnRef idx="2">
            <a:schemeClr val="dk1"/>
          </a:lnRef>
          <a:fillRef idx="1">
            <a:schemeClr val="lt1"/>
          </a:fillRef>
          <a:effectRef idx="0">
            <a:schemeClr val="dk1"/>
          </a:effectRef>
          <a:fontRef idx="minor">
            <a:schemeClr val="dk1"/>
          </a:fontRef>
        </p:style>
        <p:txBody>
          <a:bodyPr>
            <a:noAutofit/>
          </a:bodyPr>
          <a:lstStyle/>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przedłużenia terminu realizacji zamówienia, o którym mowa w ........., może nastąpić w zakresie niezbędnym do wykonania robót zleconych na podstawie  art. 455 ust. 1 pkt 1, 3, 4 lub ust. 2 ustawy Prawo zamówień publicznych,</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zmiana terminu wykonania zamówienia lub zakresu świadczeń lub sposobu wykonywania zamówienia może nastąpić w przypadku zmiany powszechnie obowiązujących przepisów prawa w zakresie mającym bezpośredni wpływ na termin realizacji przedmiotu zamówienia lub zakres świadczeń stron umowy lub sposób jej wykonywania,</a:t>
            </a:r>
          </a:p>
          <a:p>
            <a:pPr algn="just">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863499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87549"/>
            <a:ext cx="9221688" cy="4529313"/>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POZOSTAŁE PRZYPADKI ZMIANY UMOWY</a:t>
            </a:r>
          </a:p>
          <a:p>
            <a:pPr marL="0"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684981" indent="-451085">
              <a:buAutoNum type="arabicParenR" startAt="2"/>
            </a:pPr>
            <a:r>
              <a:rPr lang="pl-PL" altLang="pl-PL" sz="1754" dirty="0">
                <a:latin typeface="Open Sans" panose="020B0606030504020204" pitchFamily="34" charset="0"/>
                <a:ea typeface="Open Sans" panose="020B0606030504020204" pitchFamily="34" charset="0"/>
                <a:cs typeface="Open Sans" panose="020B0606030504020204" pitchFamily="34" charset="0"/>
              </a:rPr>
              <a:t>gdy nowy wykonawca ma zastąpić dotychczasowego wykonawcę:</a:t>
            </a:r>
          </a:p>
          <a:p>
            <a:pPr marL="1059493" indent="-377297">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jeżeli taka </a:t>
            </a:r>
            <a:r>
              <a:rPr lang="pl-PL" altLang="pl-PL" sz="1754" b="1" dirty="0">
                <a:latin typeface="Open Sans" panose="020B0606030504020204" pitchFamily="34" charset="0"/>
                <a:ea typeface="Open Sans" panose="020B0606030504020204" pitchFamily="34" charset="0"/>
                <a:cs typeface="Open Sans" panose="020B0606030504020204" pitchFamily="34" charset="0"/>
              </a:rPr>
              <a:t>możliwość została przewidziana w postanowieniach umownych</a:t>
            </a:r>
            <a:r>
              <a:rPr lang="pl-PL" altLang="pl-PL" sz="1754" dirty="0">
                <a:latin typeface="Open Sans" panose="020B0606030504020204" pitchFamily="34" charset="0"/>
                <a:ea typeface="Open Sans" panose="020B0606030504020204" pitchFamily="34" charset="0"/>
                <a:cs typeface="Open Sans" panose="020B0606030504020204" pitchFamily="34" charset="0"/>
              </a:rPr>
              <a:t>, o których mowa w pkt 1, lub</a:t>
            </a:r>
          </a:p>
          <a:p>
            <a:pPr marL="1059493" indent="-377297">
              <a:buFont typeface="Wingdings" pitchFamily="2" charset="2"/>
              <a:buChar char="Ø"/>
            </a:pPr>
            <a:r>
              <a:rPr lang="pl-PL" altLang="pl-PL" sz="1754" b="1" dirty="0">
                <a:latin typeface="Open Sans" panose="020B0606030504020204" pitchFamily="34" charset="0"/>
                <a:ea typeface="Open Sans" panose="020B0606030504020204" pitchFamily="34" charset="0"/>
                <a:cs typeface="Open Sans" panose="020B0606030504020204" pitchFamily="34" charset="0"/>
              </a:rPr>
              <a:t>w wyniku sukcesji</a:t>
            </a:r>
            <a:r>
              <a:rPr lang="pl-PL" altLang="pl-PL" sz="1754" dirty="0">
                <a:latin typeface="Open Sans" panose="020B0606030504020204" pitchFamily="34" charset="0"/>
                <a:ea typeface="Open Sans" panose="020B0606030504020204" pitchFamily="34" charset="0"/>
                <a:cs typeface="Open Sans" panose="020B0606030504020204" pitchFamily="34" charset="0"/>
              </a:rPr>
              <a:t>, wstępując w prawa i obowiązki wykonawcy, w następstwie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przejęcia, połączenia, podziału, przekształcenia, upadłości, restrukturyzacji, dziedziczenia lub nabycia dotychczasowego wykonawcy lub jego przedsiębiorstwa</a:t>
            </a:r>
            <a:r>
              <a:rPr lang="pl-PL" altLang="pl-PL" sz="1754" dirty="0">
                <a:latin typeface="Open Sans" panose="020B0606030504020204" pitchFamily="34" charset="0"/>
                <a:ea typeface="Open Sans" panose="020B0606030504020204" pitchFamily="34" charset="0"/>
                <a:cs typeface="Open Sans" panose="020B0606030504020204" pitchFamily="34" charset="0"/>
              </a:rPr>
              <a:t>, o ile nowy wykonawca </a:t>
            </a:r>
            <a:r>
              <a:rPr lang="pl-PL" altLang="pl-PL" sz="1754" b="1" dirty="0">
                <a:latin typeface="Open Sans" panose="020B0606030504020204" pitchFamily="34" charset="0"/>
                <a:ea typeface="Open Sans" panose="020B0606030504020204" pitchFamily="34" charset="0"/>
                <a:cs typeface="Open Sans" panose="020B0606030504020204" pitchFamily="34" charset="0"/>
              </a:rPr>
              <a:t>spełnia warunki udziału w postępowaniu, nie zachodzą wobec niego podstawy wykluczenia </a:t>
            </a:r>
            <a:r>
              <a:rPr lang="pl-PL" altLang="pl-PL" sz="1754" dirty="0">
                <a:latin typeface="Open Sans" panose="020B0606030504020204" pitchFamily="34" charset="0"/>
                <a:ea typeface="Open Sans" panose="020B0606030504020204" pitchFamily="34" charset="0"/>
                <a:cs typeface="Open Sans" panose="020B0606030504020204" pitchFamily="34" charset="0"/>
              </a:rPr>
              <a:t>oraz nie pociąga to za sobą innych istotnych zmian umowy, a także nie ma na celu uniknięcia stosowania przepisów ustawy, lub</a:t>
            </a:r>
          </a:p>
          <a:p>
            <a:pPr marL="1059493" indent="-377297">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w wyniku przejęcia przez zamawiającego zobowiązań wykonawcy względem jego podwykonawców, w przypadku, o którym mowa w art. 465 ust. 1;</a:t>
            </a:r>
          </a:p>
          <a:p>
            <a:pPr marL="1059493" indent="-377297">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1059493" indent="-377297">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1059493" indent="-377297">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1059493" indent="-377297">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95999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187549"/>
            <a:ext cx="9221688" cy="4236929"/>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3) jeżeli dotyczy realizacji, przez </a:t>
            </a:r>
            <a:r>
              <a:rPr lang="pl-PL" altLang="pl-PL" sz="1754" b="1" u="sng" dirty="0">
                <a:latin typeface="Open Sans" panose="020B0606030504020204" pitchFamily="34" charset="0"/>
                <a:ea typeface="Open Sans" panose="020B0606030504020204" pitchFamily="34" charset="0"/>
                <a:cs typeface="Open Sans" panose="020B0606030504020204" pitchFamily="34" charset="0"/>
              </a:rPr>
              <a:t>dotychczasowego wykonawcę</a:t>
            </a:r>
            <a:r>
              <a:rPr lang="pl-PL" altLang="pl-PL" sz="1754" dirty="0">
                <a:latin typeface="Open Sans" panose="020B0606030504020204" pitchFamily="34" charset="0"/>
                <a:ea typeface="Open Sans" panose="020B0606030504020204" pitchFamily="34" charset="0"/>
                <a:cs typeface="Open Sans" panose="020B0606030504020204" pitchFamily="34" charset="0"/>
              </a:rPr>
              <a:t>, dodatkowych dostaw, usług lub robót budowlanych, a w przypadku zamówień w dziedzinach obronności i bezpieczeństwa - usług lub robót budowlanych, </a:t>
            </a:r>
            <a:r>
              <a:rPr lang="pl-PL" altLang="pl-PL" sz="1754" b="1" dirty="0">
                <a:latin typeface="Open Sans" panose="020B0606030504020204" pitchFamily="34" charset="0"/>
                <a:ea typeface="Open Sans" panose="020B0606030504020204" pitchFamily="34" charset="0"/>
                <a:cs typeface="Open Sans" panose="020B0606030504020204" pitchFamily="34" charset="0"/>
              </a:rPr>
              <a:t>których nie uwzględniono w zamówieniu podstawowym</a:t>
            </a:r>
            <a:r>
              <a:rPr lang="pl-PL" altLang="pl-PL" sz="1754" dirty="0">
                <a:latin typeface="Open Sans" panose="020B0606030504020204" pitchFamily="34" charset="0"/>
                <a:ea typeface="Open Sans" panose="020B0606030504020204" pitchFamily="34" charset="0"/>
                <a:cs typeface="Open Sans" panose="020B0606030504020204" pitchFamily="34" charset="0"/>
              </a:rPr>
              <a:t>, o ile stały się one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niezbędne</a:t>
            </a:r>
            <a:r>
              <a:rPr lang="pl-PL" altLang="pl-PL" sz="1754" dirty="0">
                <a:latin typeface="Open Sans" panose="020B0606030504020204" pitchFamily="34" charset="0"/>
                <a:ea typeface="Open Sans" panose="020B0606030504020204" pitchFamily="34" charset="0"/>
                <a:cs typeface="Open Sans" panose="020B0606030504020204" pitchFamily="34" charset="0"/>
              </a:rPr>
              <a:t> i zostały spełnione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łącznie</a:t>
            </a:r>
            <a:r>
              <a:rPr lang="pl-PL" altLang="pl-PL" sz="1754" dirty="0">
                <a:latin typeface="Open Sans" panose="020B0606030504020204" pitchFamily="34" charset="0"/>
                <a:ea typeface="Open Sans" panose="020B0606030504020204" pitchFamily="34" charset="0"/>
                <a:cs typeface="Open Sans" panose="020B0606030504020204" pitchFamily="34" charset="0"/>
              </a:rPr>
              <a:t> następujące warunki:</a:t>
            </a:r>
          </a:p>
          <a:p>
            <a:pPr marL="1013549" indent="-400964">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zmiana wykonawcy </a:t>
            </a:r>
            <a:r>
              <a:rPr lang="pl-PL" altLang="pl-PL" sz="1754" b="1" u="sng" dirty="0">
                <a:latin typeface="Open Sans" panose="020B0606030504020204" pitchFamily="34" charset="0"/>
                <a:ea typeface="Open Sans" panose="020B0606030504020204" pitchFamily="34" charset="0"/>
                <a:cs typeface="Open Sans" panose="020B0606030504020204" pitchFamily="34" charset="0"/>
              </a:rPr>
              <a:t>nie może zostać dokonana </a:t>
            </a:r>
            <a:r>
              <a:rPr lang="pl-PL" altLang="pl-PL" sz="1754" dirty="0">
                <a:latin typeface="Open Sans" panose="020B0606030504020204" pitchFamily="34" charset="0"/>
                <a:ea typeface="Open Sans" panose="020B0606030504020204" pitchFamily="34" charset="0"/>
                <a:cs typeface="Open Sans" panose="020B0606030504020204" pitchFamily="34" charset="0"/>
              </a:rPr>
              <a:t>z powodów </a:t>
            </a:r>
            <a:r>
              <a:rPr lang="pl-PL" altLang="pl-PL" sz="1754" b="1" dirty="0">
                <a:latin typeface="Open Sans" panose="020B0606030504020204" pitchFamily="34" charset="0"/>
                <a:ea typeface="Open Sans" panose="020B0606030504020204" pitchFamily="34" charset="0"/>
                <a:cs typeface="Open Sans" panose="020B0606030504020204" pitchFamily="34" charset="0"/>
              </a:rPr>
              <a:t>ekonomicznych lub technicznych</a:t>
            </a:r>
            <a:r>
              <a:rPr lang="pl-PL" altLang="pl-PL" sz="1754" dirty="0">
                <a:latin typeface="Open Sans" panose="020B0606030504020204" pitchFamily="34" charset="0"/>
                <a:ea typeface="Open Sans" panose="020B0606030504020204" pitchFamily="34" charset="0"/>
                <a:cs typeface="Open Sans" panose="020B0606030504020204" pitchFamily="34" charset="0"/>
              </a:rPr>
              <a:t>, w szczególności dotyczących </a:t>
            </a:r>
            <a:r>
              <a:rPr lang="pl-PL" altLang="pl-PL" sz="1754" b="1" dirty="0">
                <a:latin typeface="Open Sans" panose="020B0606030504020204" pitchFamily="34" charset="0"/>
                <a:ea typeface="Open Sans" panose="020B0606030504020204" pitchFamily="34" charset="0"/>
                <a:cs typeface="Open Sans" panose="020B0606030504020204" pitchFamily="34" charset="0"/>
              </a:rPr>
              <a:t>zamienności lub interoperacyjności</a:t>
            </a:r>
            <a:r>
              <a:rPr lang="pl-PL" altLang="pl-PL" sz="1754" dirty="0">
                <a:latin typeface="Open Sans" panose="020B0606030504020204" pitchFamily="34" charset="0"/>
                <a:ea typeface="Open Sans" panose="020B0606030504020204" pitchFamily="34" charset="0"/>
                <a:cs typeface="Open Sans" panose="020B0606030504020204" pitchFamily="34" charset="0"/>
              </a:rPr>
              <a:t> wyposażenia, usług lub instalacji zamówionych w ramach zamówienia podstawowego,</a:t>
            </a:r>
          </a:p>
          <a:p>
            <a:pPr marL="1013549" indent="-400964">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zmiana wykonawcy spowodowałaby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istotną niedogodność lub znaczne zwiększenie kosztów </a:t>
            </a:r>
            <a:r>
              <a:rPr lang="pl-PL" altLang="pl-PL" sz="1754" dirty="0">
                <a:latin typeface="Open Sans" panose="020B0606030504020204" pitchFamily="34" charset="0"/>
                <a:ea typeface="Open Sans" panose="020B0606030504020204" pitchFamily="34" charset="0"/>
                <a:cs typeface="Open Sans" panose="020B0606030504020204" pitchFamily="34" charset="0"/>
              </a:rPr>
              <a:t>dla zamawiającego,</a:t>
            </a:r>
          </a:p>
          <a:p>
            <a:pPr marL="1013549" indent="-400964">
              <a:buFont typeface="Wingdings" pitchFamily="2" charset="2"/>
              <a:buChar char="Ø"/>
            </a:pPr>
            <a:r>
              <a:rPr lang="pl-PL" altLang="pl-PL" sz="1754" dirty="0">
                <a:latin typeface="Open Sans" panose="020B0606030504020204" pitchFamily="34" charset="0"/>
                <a:ea typeface="Open Sans" panose="020B0606030504020204" pitchFamily="34" charset="0"/>
                <a:cs typeface="Open Sans" panose="020B0606030504020204" pitchFamily="34" charset="0"/>
              </a:rPr>
              <a:t>wzrost ceny spowodowany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każdą kolejną zmianą </a:t>
            </a:r>
            <a:r>
              <a:rPr lang="pl-PL" altLang="pl-PL" sz="1754" dirty="0">
                <a:latin typeface="Open Sans" panose="020B0606030504020204" pitchFamily="34" charset="0"/>
                <a:ea typeface="Open Sans" panose="020B0606030504020204" pitchFamily="34" charset="0"/>
                <a:cs typeface="Open Sans" panose="020B0606030504020204" pitchFamily="34" charset="0"/>
              </a:rPr>
              <a:t>nie przekracza 50% wartości pierwotnej umowy, a w przypadku zamówień w dziedzinach obronności i bezpieczeństwa łączna wartość zmian nie przekracza 50% wartości pierwotnej umowy, z wyjątkiem należycie uzasadnionych przypadków;</a:t>
            </a:r>
          </a:p>
          <a:p>
            <a:pPr marL="1013549" indent="-400964">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1013549" indent="-400964">
              <a:buFont typeface="Wingdings" pitchFamily="2" charset="2"/>
              <a:buChar char="Ø"/>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9339027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3096388"/>
            <a:ext cx="9221688" cy="1366898"/>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4) jeżeli </a:t>
            </a:r>
            <a:r>
              <a:rPr lang="pl-PL" altLang="pl-PL" sz="1754" b="1" dirty="0">
                <a:latin typeface="Open Sans" panose="020B0606030504020204" pitchFamily="34" charset="0"/>
                <a:ea typeface="Open Sans" panose="020B0606030504020204" pitchFamily="34" charset="0"/>
                <a:cs typeface="Open Sans" panose="020B0606030504020204" pitchFamily="34" charset="0"/>
              </a:rPr>
              <a:t>konieczność zmiany </a:t>
            </a:r>
            <a:r>
              <a:rPr lang="pl-PL" altLang="pl-PL" sz="1754" dirty="0">
                <a:latin typeface="Open Sans" panose="020B0606030504020204" pitchFamily="34" charset="0"/>
                <a:ea typeface="Open Sans" panose="020B0606030504020204" pitchFamily="34" charset="0"/>
                <a:cs typeface="Open Sans" panose="020B0606030504020204" pitchFamily="34" charset="0"/>
              </a:rPr>
              <a:t>umowy, w tym w szczególności zmiany wysokości ceny, spowodowana jest okolicznościami, których </a:t>
            </a:r>
            <a:r>
              <a:rPr lang="pl-PL" altLang="pl-PL" sz="1754" b="1" dirty="0">
                <a:latin typeface="Open Sans" panose="020B0606030504020204" pitchFamily="34" charset="0"/>
                <a:ea typeface="Open Sans" panose="020B0606030504020204" pitchFamily="34" charset="0"/>
                <a:cs typeface="Open Sans" panose="020B0606030504020204" pitchFamily="34" charset="0"/>
              </a:rPr>
              <a:t>zamawiający, działając z należytą starannością, nie mógł przewidzieć,</a:t>
            </a:r>
            <a:r>
              <a:rPr lang="pl-PL" altLang="pl-PL" sz="1754" dirty="0">
                <a:latin typeface="Open Sans" panose="020B0606030504020204" pitchFamily="34" charset="0"/>
                <a:ea typeface="Open Sans" panose="020B0606030504020204" pitchFamily="34" charset="0"/>
                <a:cs typeface="Open Sans" panose="020B0606030504020204" pitchFamily="34" charset="0"/>
              </a:rPr>
              <a:t> o ile zmiana nie modyfikuje ogólnego charakteru umowy a wzrost ceny spowodowany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każdą kolejną zmianą nie przekracza 50% wartości pierwotnej </a:t>
            </a:r>
            <a:r>
              <a:rPr lang="pl-PL" altLang="pl-PL" sz="1754" dirty="0">
                <a:latin typeface="Open Sans" panose="020B0606030504020204" pitchFamily="34" charset="0"/>
                <a:ea typeface="Open Sans" panose="020B0606030504020204" pitchFamily="34" charset="0"/>
                <a:cs typeface="Open Sans" panose="020B0606030504020204" pitchFamily="34" charset="0"/>
              </a:rPr>
              <a:t>umowy.</a:t>
            </a:r>
          </a:p>
        </p:txBody>
      </p:sp>
    </p:spTree>
    <p:extLst>
      <p:ext uri="{BB962C8B-B14F-4D97-AF65-F5344CB8AC3E}">
        <p14:creationId xmlns:p14="http://schemas.microsoft.com/office/powerpoint/2010/main" val="290758121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483693"/>
            <a:ext cx="9221688" cy="2335341"/>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Art. 455 ust. 2</a:t>
            </a: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233896"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Dopuszczalne są również zmiany umowy bez przeprowadzenia nowego postępowania o udzielenie zamówienia, których </a:t>
            </a:r>
            <a:r>
              <a:rPr lang="pl-PL" altLang="pl-PL" sz="1754" b="1" dirty="0">
                <a:latin typeface="Open Sans" panose="020B0606030504020204" pitchFamily="34" charset="0"/>
                <a:ea typeface="Open Sans" panose="020B0606030504020204" pitchFamily="34" charset="0"/>
                <a:cs typeface="Open Sans" panose="020B0606030504020204" pitchFamily="34" charset="0"/>
              </a:rPr>
              <a:t>łączna wartość</a:t>
            </a:r>
            <a:r>
              <a:rPr lang="pl-PL" altLang="pl-PL" sz="1754" dirty="0">
                <a:latin typeface="Open Sans" panose="020B0606030504020204" pitchFamily="34" charset="0"/>
                <a:ea typeface="Open Sans" panose="020B0606030504020204" pitchFamily="34" charset="0"/>
                <a:cs typeface="Open Sans" panose="020B0606030504020204" pitchFamily="34" charset="0"/>
              </a:rPr>
              <a:t> jest mniejsza niż progi unijne oraz jest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niższa niż 10% wartości pierwotnej umowy,</a:t>
            </a:r>
            <a:r>
              <a:rPr lang="pl-PL" altLang="pl-PL" sz="1754" dirty="0">
                <a:latin typeface="Open Sans" panose="020B0606030504020204" pitchFamily="34" charset="0"/>
                <a:ea typeface="Open Sans" panose="020B0606030504020204" pitchFamily="34" charset="0"/>
                <a:cs typeface="Open Sans" panose="020B0606030504020204" pitchFamily="34" charset="0"/>
              </a:rPr>
              <a:t> w przypadku zamówień na usługi lub dostawy, </a:t>
            </a:r>
            <a:r>
              <a:rPr lang="pl-PL" altLang="pl-PL" sz="1754" b="1" dirty="0">
                <a:latin typeface="Open Sans" panose="020B0606030504020204" pitchFamily="34" charset="0"/>
                <a:ea typeface="Open Sans" panose="020B0606030504020204" pitchFamily="34" charset="0"/>
                <a:cs typeface="Open Sans" panose="020B0606030504020204" pitchFamily="34" charset="0"/>
              </a:rPr>
              <a:t>albo 15%</a:t>
            </a:r>
            <a:r>
              <a:rPr lang="pl-PL" altLang="pl-PL" sz="1754" dirty="0">
                <a:latin typeface="Open Sans" panose="020B0606030504020204" pitchFamily="34" charset="0"/>
                <a:ea typeface="Open Sans" panose="020B0606030504020204" pitchFamily="34" charset="0"/>
                <a:cs typeface="Open Sans" panose="020B0606030504020204" pitchFamily="34" charset="0"/>
              </a:rPr>
              <a:t>, w przypadku zamówień na roboty budowlane, a zmiany te </a:t>
            </a:r>
            <a:r>
              <a:rPr lang="pl-PL" altLang="pl-PL" sz="1754" b="1" dirty="0">
                <a:latin typeface="Open Sans" panose="020B0606030504020204" pitchFamily="34" charset="0"/>
                <a:ea typeface="Open Sans" panose="020B0606030504020204" pitchFamily="34" charset="0"/>
                <a:cs typeface="Open Sans" panose="020B0606030504020204" pitchFamily="34" charset="0"/>
              </a:rPr>
              <a:t>nie powodują zmiany ogólnego charakteru</a:t>
            </a:r>
            <a:r>
              <a:rPr lang="pl-PL" altLang="pl-PL" sz="1754" dirty="0">
                <a:latin typeface="Open Sans" panose="020B0606030504020204" pitchFamily="34" charset="0"/>
                <a:ea typeface="Open Sans" panose="020B0606030504020204" pitchFamily="34" charset="0"/>
                <a:cs typeface="Open Sans" panose="020B0606030504020204" pitchFamily="34" charset="0"/>
              </a:rPr>
              <a:t> umowy.</a:t>
            </a: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9845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633448"/>
            <a:ext cx="9730934" cy="4292778"/>
          </a:xfrm>
          <a:prstGeom prst="rect">
            <a:avLst/>
          </a:prstGeom>
          <a:noFill/>
        </p:spPr>
        <p:txBody>
          <a:bodyPr wrap="square">
            <a:spAutoFit/>
          </a:bodyPr>
          <a:lstStyle/>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10)	zamówienie na dostawy jest dokonywane na rynku towarowym, na którym regulowana i nadzorowana wielostronna struktura handlowa w sposób naturalny gwarantuje ceny rynkowe, w tym na giełdzie towarowej w rozumieniu ustawy z dnia 26 października 2000 r. o giełdach towarowych (Dz. U. z 2023 r. poz. 380), giełdzie towarowej innych państw członkowskich Europejskiego Obszaru Gospodarczego lub gdy dokonuje zakupu świadectw pochodzenia, świadectw pochodzenia biogazu rolniczego, świadectw pochodzenia z kogeneracji oraz świadectw efektywności energetycznej na giełdzie towarowej w rozumieniu ustawy z dnia 26 października 2000 r. o giełdach towarowych, lub na giełdzie towarowej innych państw członkowskich Europejskiego Obszaru Gospodarczego;</a:t>
            </a:r>
          </a:p>
        </p:txBody>
      </p:sp>
    </p:spTree>
    <p:extLst>
      <p:ext uri="{BB962C8B-B14F-4D97-AF65-F5344CB8AC3E}">
        <p14:creationId xmlns:p14="http://schemas.microsoft.com/office/powerpoint/2010/main" val="306281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458548"/>
            <a:ext cx="9221688" cy="2642579"/>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buNone/>
            </a:pPr>
            <a:r>
              <a:rPr lang="pl-PL" altLang="pl-PL" sz="1754" dirty="0">
                <a:latin typeface="Montserrat" pitchFamily="2" charset="0"/>
              </a:rPr>
              <a:t>Przepis ten pozwala na wielokrotne dokonywanie zmian umowy z zastrzeżeniem, że ich łączna wartość nie może przekroczyć́ określonego w nim poziomu. Powyższe wskazuje, że w ramach wskazanych w przepisie wartości granicznych zmian umowy (tj. 10% i 15% wartości wynagrodzenia), należy uwzględniać zarówno zmiany umowy zwiększające, jak i zmniejszające zakres świadczenia. </a:t>
            </a:r>
          </a:p>
          <a:p>
            <a:pPr marL="233896" indent="0">
              <a:buNone/>
            </a:pPr>
            <a:endParaRPr lang="pl-PL" altLang="pl-PL" sz="1754" b="1" dirty="0">
              <a:latin typeface="Montserrat" pitchFamily="2" charset="0"/>
            </a:endParaRPr>
          </a:p>
          <a:p>
            <a:pPr marL="233896" indent="0">
              <a:buNone/>
            </a:pPr>
            <a:r>
              <a:rPr lang="pl-PL" altLang="pl-PL" sz="1754" b="1" dirty="0">
                <a:latin typeface="Montserrat" pitchFamily="2" charset="0"/>
              </a:rPr>
              <a:t>Konieczne jest zatem łączne uwzględnianie skumulowanej wartości poszczególnych zmian.</a:t>
            </a:r>
          </a:p>
        </p:txBody>
      </p:sp>
    </p:spTree>
    <p:extLst>
      <p:ext uri="{BB962C8B-B14F-4D97-AF65-F5344CB8AC3E}">
        <p14:creationId xmlns:p14="http://schemas.microsoft.com/office/powerpoint/2010/main" val="366205881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331565"/>
            <a:ext cx="9221688" cy="3968504"/>
          </a:xfrm>
          <a:noFill/>
          <a:ln>
            <a:noFill/>
          </a:ln>
        </p:spPr>
        <p:style>
          <a:lnRef idx="2">
            <a:schemeClr val="dk1"/>
          </a:lnRef>
          <a:fillRef idx="1">
            <a:schemeClr val="lt1"/>
          </a:fillRef>
          <a:effectRef idx="0">
            <a:schemeClr val="dk1"/>
          </a:effectRef>
          <a:fontRef idx="minor">
            <a:schemeClr val="dk1"/>
          </a:fontRef>
        </p:style>
        <p:txBody>
          <a:bodyPr>
            <a:noAutofit/>
          </a:bodyPr>
          <a:lstStyle/>
          <a:p>
            <a:pPr marL="233896" indent="0" algn="ctr">
              <a:buNone/>
            </a:pPr>
            <a:r>
              <a:rPr lang="pl-PL" altLang="pl-PL" sz="1754" b="1" dirty="0">
                <a:latin typeface="Open Sans" panose="020B0606030504020204" pitchFamily="34" charset="0"/>
                <a:ea typeface="Open Sans" panose="020B0606030504020204" pitchFamily="34" charset="0"/>
                <a:cs typeface="Open Sans" panose="020B0606030504020204" pitchFamily="34" charset="0"/>
              </a:rPr>
              <a:t>PRZYKŁAD</a:t>
            </a: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233896"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Wartość pierwotna umowy – 1 000 000 zł</a:t>
            </a: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233896"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Roboty zaniechane – 100 000 zł (10 %)</a:t>
            </a: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233896"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Roboty dodatkowe – 100 000 zł (10 %)</a:t>
            </a: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233896" indent="0">
              <a:buNone/>
            </a:pPr>
            <a:r>
              <a:rPr lang="pl-PL" altLang="pl-PL" sz="1754" dirty="0">
                <a:latin typeface="Open Sans" panose="020B0606030504020204" pitchFamily="34" charset="0"/>
                <a:ea typeface="Open Sans" panose="020B0606030504020204" pitchFamily="34" charset="0"/>
                <a:cs typeface="Open Sans" panose="020B0606030504020204" pitchFamily="34" charset="0"/>
              </a:rPr>
              <a:t>Wysokość zmiany wynagrodzenia – 0 zł</a:t>
            </a:r>
          </a:p>
          <a:p>
            <a:pPr marL="233896" indent="0">
              <a:buNone/>
            </a:pP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a:p>
            <a:pPr marL="233896" indent="0" algn="ctr">
              <a:buNone/>
            </a:pPr>
            <a:r>
              <a:rPr lang="pl-PL" altLang="pl-PL" sz="1754" dirty="0">
                <a:solidFill>
                  <a:schemeClr val="tx1"/>
                </a:solidFill>
                <a:latin typeface="Open Sans" panose="020B0606030504020204" pitchFamily="34" charset="0"/>
                <a:ea typeface="Open Sans" panose="020B0606030504020204" pitchFamily="34" charset="0"/>
                <a:cs typeface="Open Sans" panose="020B0606030504020204" pitchFamily="34" charset="0"/>
              </a:rPr>
              <a:t>Wartość zmiany – 20 %, a nie 0 %</a:t>
            </a:r>
          </a:p>
        </p:txBody>
      </p:sp>
    </p:spTree>
    <p:extLst>
      <p:ext uri="{BB962C8B-B14F-4D97-AF65-F5344CB8AC3E}">
        <p14:creationId xmlns:p14="http://schemas.microsoft.com/office/powerpoint/2010/main" val="280714046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CEB302-2E5F-BF22-021B-9410F210498D}"/>
              </a:ext>
            </a:extLst>
          </p:cNvPr>
          <p:cNvSpPr>
            <a:spLocks noGrp="1"/>
          </p:cNvSpPr>
          <p:nvPr>
            <p:ph type="title"/>
          </p:nvPr>
        </p:nvSpPr>
        <p:spPr>
          <a:xfrm>
            <a:off x="1025525" y="899836"/>
            <a:ext cx="8640381" cy="1367833"/>
          </a:xfrm>
        </p:spPr>
        <p:txBody>
          <a:bodyPr>
            <a:noAutofit/>
          </a:bodyPr>
          <a:lstStyle/>
          <a:p>
            <a:r>
              <a:rPr lang="pl-PL" sz="1800" b="1" dirty="0">
                <a:solidFill>
                  <a:schemeClr val="tx1"/>
                </a:solidFill>
                <a:latin typeface="Open Sans" pitchFamily="2" charset="0"/>
                <a:ea typeface="Open Sans" pitchFamily="2" charset="0"/>
                <a:cs typeface="Open Sans" pitchFamily="2" charset="0"/>
              </a:rPr>
              <a:t>Waloryzacja wynagrodzenia wykonawcy, w toku realizacji umowy o udzielenie zamówienia publicznego</a:t>
            </a:r>
            <a:br>
              <a:rPr lang="pl-PL" sz="1800" b="1" dirty="0">
                <a:solidFill>
                  <a:schemeClr val="tx1"/>
                </a:solidFill>
                <a:latin typeface="Open Sans" pitchFamily="2" charset="0"/>
                <a:ea typeface="Open Sans" pitchFamily="2" charset="0"/>
                <a:cs typeface="Open Sans" pitchFamily="2" charset="0"/>
              </a:rPr>
            </a:br>
            <a:endParaRPr lang="en-US" sz="1800" dirty="0">
              <a:solidFill>
                <a:schemeClr val="tx1"/>
              </a:solidFill>
            </a:endParaRPr>
          </a:p>
        </p:txBody>
      </p:sp>
      <p:sp>
        <p:nvSpPr>
          <p:cNvPr id="2" name="pole tekstowe 1">
            <a:extLst>
              <a:ext uri="{FF2B5EF4-FFF2-40B4-BE49-F238E27FC236}">
                <a16:creationId xmlns:a16="http://schemas.microsoft.com/office/drawing/2014/main" id="{CC6E46DD-7AFD-5D37-E180-B87E94BCF2D5}"/>
              </a:ext>
            </a:extLst>
          </p:cNvPr>
          <p:cNvSpPr txBox="1"/>
          <p:nvPr/>
        </p:nvSpPr>
        <p:spPr>
          <a:xfrm>
            <a:off x="1025525" y="3419797"/>
            <a:ext cx="8640382" cy="2016024"/>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b="1" dirty="0">
                <a:latin typeface="Open Sans" pitchFamily="2" charset="0"/>
                <a:ea typeface="Open Sans" pitchFamily="2" charset="0"/>
                <a:cs typeface="Open Sans" pitchFamily="2" charset="0"/>
              </a:rPr>
              <a:t>Waloryzacja</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Zasada prawna wskazująca, iż w przypadku zmiany siły nabywczej pieniądza po powstaniu zobowiązania wierzyciel powinien otrzymać równowartość ekonomiczną (wyższą lub niższą) wierzytelności z chwili jej powstania</a:t>
            </a:r>
          </a:p>
        </p:txBody>
      </p:sp>
      <p:sp>
        <p:nvSpPr>
          <p:cNvPr id="9" name="Slide Number Placeholder 3">
            <a:extLst>
              <a:ext uri="{FF2B5EF4-FFF2-40B4-BE49-F238E27FC236}">
                <a16:creationId xmlns:a16="http://schemas.microsoft.com/office/drawing/2014/main" id="{93FBA414-71C1-E07B-A108-EEB716ADDEAA}"/>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172</a:t>
            </a:fld>
            <a:endParaRPr lang="pl-PL"/>
          </a:p>
        </p:txBody>
      </p:sp>
    </p:spTree>
    <p:extLst>
      <p:ext uri="{BB962C8B-B14F-4D97-AF65-F5344CB8AC3E}">
        <p14:creationId xmlns:p14="http://schemas.microsoft.com/office/powerpoint/2010/main" val="7676449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1439836"/>
            <a:ext cx="8640382" cy="4680002"/>
          </a:xfrm>
          <a:prstGeom prst="rect">
            <a:avLst/>
          </a:prstGeom>
        </p:spPr>
        <p:txBody>
          <a:bodyPr vert="horz" lIns="0" tIns="0" rIns="0" bIns="0" rtlCol="0">
            <a:noAutofit/>
          </a:bodyPr>
          <a:lstStyle/>
          <a:p>
            <a:pPr algn="ctr" defTabSz="1007943">
              <a:lnSpc>
                <a:spcPts val="2400"/>
              </a:lnSpc>
              <a:spcBef>
                <a:spcPts val="1102"/>
              </a:spcBef>
              <a:buClr>
                <a:schemeClr val="accent1"/>
              </a:buClr>
            </a:pPr>
            <a:r>
              <a:rPr lang="pl-PL" b="1" dirty="0">
                <a:latin typeface="Open Sans" pitchFamily="2" charset="0"/>
                <a:ea typeface="Open Sans" pitchFamily="2" charset="0"/>
                <a:cs typeface="Open Sans" pitchFamily="2" charset="0"/>
              </a:rPr>
              <a:t>Rodzaje mechanizmów waloryzacyjnych, jakie mogą być wykorzystane w przypadku umowy o udzielenie zamówienia publicznego</a:t>
            </a:r>
          </a:p>
          <a:p>
            <a:pPr defTabSz="1007943">
              <a:lnSpc>
                <a:spcPts val="2400"/>
              </a:lnSpc>
              <a:spcBef>
                <a:spcPts val="1102"/>
              </a:spcBef>
              <a:buClr>
                <a:schemeClr val="accent1"/>
              </a:buClr>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Waloryzacja umowna, wynikająca z ustawy Prawo zamówień publicznych</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Waloryzacja umowna, wynikająca z ustawy Kodeks cywilny</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Waloryzacja ustawowa, wynikająca z ustawy o zmianie niektórych ustaw w celu uproszczenia procedur administracyjnych dla obywateli i przedsiębiorców (dotyczy wyłącznie umów zawartych przed 10.11.2022 r.)</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Waloryzacja sądowa</a:t>
            </a:r>
          </a:p>
        </p:txBody>
      </p:sp>
      <p:sp>
        <p:nvSpPr>
          <p:cNvPr id="18" name="Slide Number Placeholder 3">
            <a:extLst>
              <a:ext uri="{FF2B5EF4-FFF2-40B4-BE49-F238E27FC236}">
                <a16:creationId xmlns:a16="http://schemas.microsoft.com/office/drawing/2014/main" id="{A147875B-C8B3-3823-7EB1-737E8095E6FD}"/>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173</a:t>
            </a:fld>
            <a:endParaRPr lang="pl-PL"/>
          </a:p>
        </p:txBody>
      </p:sp>
    </p:spTree>
    <p:extLst>
      <p:ext uri="{BB962C8B-B14F-4D97-AF65-F5344CB8AC3E}">
        <p14:creationId xmlns:p14="http://schemas.microsoft.com/office/powerpoint/2010/main" val="159746212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791505"/>
            <a:ext cx="8640382" cy="5976664"/>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b="1" dirty="0">
                <a:latin typeface="Open Sans" pitchFamily="2" charset="0"/>
                <a:ea typeface="Open Sans" pitchFamily="2" charset="0"/>
                <a:cs typeface="Open Sans" pitchFamily="2" charset="0"/>
              </a:rPr>
              <a:t>Art.  358</a:t>
            </a:r>
            <a:r>
              <a:rPr lang="pl-PL" b="1" baseline="30000" dirty="0">
                <a:latin typeface="Open Sans" pitchFamily="2" charset="0"/>
                <a:ea typeface="Open Sans" pitchFamily="2" charset="0"/>
                <a:cs typeface="Open Sans" pitchFamily="2" charset="0"/>
              </a:rPr>
              <a:t>1 </a:t>
            </a:r>
            <a:r>
              <a:rPr lang="pl-PL" b="1" dirty="0">
                <a:latin typeface="Open Sans" pitchFamily="2" charset="0"/>
                <a:ea typeface="Open Sans" pitchFamily="2" charset="0"/>
                <a:cs typeface="Open Sans" pitchFamily="2" charset="0"/>
              </a:rPr>
              <a:t>KC</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  1. 	Jeżeli przedmiotem zobowiązania od chwili jego powstania jest suma pieniężna, spełnienie świadczenia następuje przez zapłatę sumy nominalnej, chyba że przepisy szczególne stanowią inaczej.</a:t>
            </a:r>
          </a:p>
          <a:p>
            <a:pPr marL="251986" indent="-251986" defTabSz="1007943">
              <a:lnSpc>
                <a:spcPts val="2400"/>
              </a:lnSpc>
              <a:spcBef>
                <a:spcPts val="1102"/>
              </a:spcBef>
              <a:buClr>
                <a:schemeClr val="accent1"/>
              </a:buClr>
              <a:buFontTx/>
              <a:buBlip>
                <a:blip r:embed="rId2"/>
              </a:buBlip>
            </a:pPr>
            <a:r>
              <a:rPr lang="pl-PL" b="1" dirty="0">
                <a:latin typeface="Open Sans" pitchFamily="2" charset="0"/>
                <a:ea typeface="Open Sans" pitchFamily="2" charset="0"/>
                <a:cs typeface="Open Sans" pitchFamily="2" charset="0"/>
              </a:rPr>
              <a:t>§  2.	Strony mogą zastrzec w umowie, że wysokość świadczenia pieniężnego zostanie ustalona według innego niż pieniądz miernika wartości.</a:t>
            </a: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  3. 	W razie istotnej zmiany siły nabywczej pieniądza po powstaniu zobowiązania, sąd może po rozważeniu interesów stron, zgodnie z zasadami współżycia społecznego, zmienić wysokość lub sposób spełnienia świadczenia pieniężnego, chociażby były ustalone w orzeczeniu lub umowie.</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  4. 	Z żądaniem zmiany wysokości lub sposobu spełnienia świadczenia pieniężnego nie może wystąpić strona prowadząca przedsiębiorstwo, jeżeli świadczenie pozostaje w związku z prowadzeniem tego przedsiębiorstwa.</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  5. 	Przepisy § 2 i 3 nie uchybiają przepisom regulującym wysokość cen i innych świadczeń pieniężnych.</a:t>
            </a:r>
          </a:p>
        </p:txBody>
      </p:sp>
      <p:sp>
        <p:nvSpPr>
          <p:cNvPr id="9" name="Slide Number Placeholder 3">
            <a:extLst>
              <a:ext uri="{FF2B5EF4-FFF2-40B4-BE49-F238E27FC236}">
                <a16:creationId xmlns:a16="http://schemas.microsoft.com/office/drawing/2014/main" id="{FC91BB5F-29F3-644B-9232-2ED34268AD82}"/>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174</a:t>
            </a:fld>
            <a:endParaRPr lang="pl-PL"/>
          </a:p>
        </p:txBody>
      </p:sp>
    </p:spTree>
    <p:extLst>
      <p:ext uri="{BB962C8B-B14F-4D97-AF65-F5344CB8AC3E}">
        <p14:creationId xmlns:p14="http://schemas.microsoft.com/office/powerpoint/2010/main" val="255077854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2159837"/>
            <a:ext cx="8640382" cy="3384176"/>
          </a:xfrm>
          <a:prstGeom prst="rect">
            <a:avLst/>
          </a:prstGeom>
        </p:spPr>
        <p:txBody>
          <a:bodyPr vert="horz" lIns="0" tIns="0" rIns="0" bIns="0" rtlCol="0">
            <a:normAutofit/>
          </a:bodyPr>
          <a:lstStyle/>
          <a:p>
            <a:pPr algn="just" defTabSz="1007943">
              <a:lnSpc>
                <a:spcPts val="2400"/>
              </a:lnSpc>
              <a:spcBef>
                <a:spcPts val="1102"/>
              </a:spcBef>
              <a:buClr>
                <a:schemeClr val="accent1"/>
              </a:buClr>
            </a:pPr>
            <a:r>
              <a:rPr lang="pl-PL" dirty="0">
                <a:latin typeface="Open Sans" pitchFamily="2" charset="0"/>
                <a:ea typeface="Open Sans" pitchFamily="2" charset="0"/>
                <a:cs typeface="Open Sans" pitchFamily="2" charset="0"/>
              </a:rPr>
              <a:t>W art. 358</a:t>
            </a:r>
            <a:r>
              <a:rPr lang="pl-PL" baseline="30000" dirty="0">
                <a:latin typeface="Open Sans" pitchFamily="2" charset="0"/>
                <a:ea typeface="Open Sans" pitchFamily="2" charset="0"/>
                <a:cs typeface="Open Sans" pitchFamily="2" charset="0"/>
              </a:rPr>
              <a:t>1</a:t>
            </a:r>
            <a:r>
              <a:rPr lang="pl-PL" dirty="0">
                <a:latin typeface="Open Sans" pitchFamily="2" charset="0"/>
                <a:ea typeface="Open Sans" pitchFamily="2" charset="0"/>
                <a:cs typeface="Open Sans" pitchFamily="2" charset="0"/>
              </a:rPr>
              <a:t> § 2 uregulowano waloryzację umowną, która służy zabezpieczeniu się przed ryzykiem zmiany wartości nabywczej pieniądza, i możliwość stosowania tzw. umownych klauzul waloryzacyjnych. Za pomocą klauzul waloryzacyjnych strony oznaczają wysokość zapłaty świadczenia pieniężnego w sposób pośredni. Wysokość świadczenia pieniężnego nie zostaje ustalona bezpośrednio przez wskazanie liczby jednostek pieniężnych (sumy nominalnej świadczenia), lecz przez opisanie wartości, jaką ma mieć spełniane świadczenie, za pomocą innego niż pieniądz miernika, np. walut obcych lub wskaźników finansowych lub gospodarczych. Z zastrzeżeniem art. 353</a:t>
            </a:r>
            <a:r>
              <a:rPr lang="pl-PL" baseline="30000" dirty="0">
                <a:latin typeface="Open Sans" pitchFamily="2" charset="0"/>
                <a:ea typeface="Open Sans" pitchFamily="2" charset="0"/>
                <a:cs typeface="Open Sans" pitchFamily="2" charset="0"/>
              </a:rPr>
              <a:t>1</a:t>
            </a:r>
            <a:r>
              <a:rPr lang="pl-PL" dirty="0">
                <a:latin typeface="Open Sans" pitchFamily="2" charset="0"/>
                <a:ea typeface="Open Sans" pitchFamily="2" charset="0"/>
                <a:cs typeface="Open Sans" pitchFamily="2" charset="0"/>
              </a:rPr>
              <a:t> [Zasada swobody umów] klauzule waloryzacyjne mogą być zamieszczane we wszelkiego rodzaju umowach, w tym umowach o udzielenie zamówienia publicznego.</a:t>
            </a:r>
          </a:p>
        </p:txBody>
      </p:sp>
      <p:sp>
        <p:nvSpPr>
          <p:cNvPr id="9" name="Slide Number Placeholder 3">
            <a:extLst>
              <a:ext uri="{FF2B5EF4-FFF2-40B4-BE49-F238E27FC236}">
                <a16:creationId xmlns:a16="http://schemas.microsoft.com/office/drawing/2014/main" id="{06074638-C09B-086C-B19F-EC706A70FFC6}"/>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175</a:t>
            </a:fld>
            <a:endParaRPr lang="pl-PL"/>
          </a:p>
        </p:txBody>
      </p:sp>
    </p:spTree>
    <p:extLst>
      <p:ext uri="{BB962C8B-B14F-4D97-AF65-F5344CB8AC3E}">
        <p14:creationId xmlns:p14="http://schemas.microsoft.com/office/powerpoint/2010/main" val="27410470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3383893"/>
            <a:ext cx="8640382" cy="791888"/>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 ustawie Prawo zamówień publicznych art. 358</a:t>
            </a:r>
            <a:r>
              <a:rPr lang="pl-PL" baseline="30000" dirty="0">
                <a:latin typeface="Open Sans" pitchFamily="2" charset="0"/>
                <a:ea typeface="Open Sans" pitchFamily="2" charset="0"/>
                <a:cs typeface="Open Sans" pitchFamily="2" charset="0"/>
              </a:rPr>
              <a:t>1</a:t>
            </a:r>
            <a:r>
              <a:rPr lang="pl-PL" dirty="0">
                <a:latin typeface="Open Sans" pitchFamily="2" charset="0"/>
                <a:ea typeface="Open Sans" pitchFamily="2" charset="0"/>
                <a:cs typeface="Open Sans" pitchFamily="2" charset="0"/>
              </a:rPr>
              <a:t> § 2 Kodeksu cywilnego znalazł odzwierciedlenie w art. 439 tej ustawy.</a:t>
            </a:r>
          </a:p>
        </p:txBody>
      </p:sp>
      <p:sp>
        <p:nvSpPr>
          <p:cNvPr id="9" name="Slide Number Placeholder 3">
            <a:extLst>
              <a:ext uri="{FF2B5EF4-FFF2-40B4-BE49-F238E27FC236}">
                <a16:creationId xmlns:a16="http://schemas.microsoft.com/office/drawing/2014/main" id="{BCAFE0B8-BDB8-B3D5-B02E-360BB145972D}"/>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176</a:t>
            </a:fld>
            <a:endParaRPr lang="pl-PL"/>
          </a:p>
        </p:txBody>
      </p:sp>
    </p:spTree>
    <p:extLst>
      <p:ext uri="{BB962C8B-B14F-4D97-AF65-F5344CB8AC3E}">
        <p14:creationId xmlns:p14="http://schemas.microsoft.com/office/powerpoint/2010/main" val="270780009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557608"/>
            <a:ext cx="8640382" cy="6444457"/>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b="1" dirty="0">
                <a:latin typeface="Open Sans" pitchFamily="2" charset="0"/>
                <a:ea typeface="Open Sans" pitchFamily="2" charset="0"/>
                <a:cs typeface="Open Sans" pitchFamily="2" charset="0"/>
              </a:rPr>
              <a:t>Art. 439</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Umowa, której przedmiotem są roboty budowlane, dostawy lub usługi, zawarta na okres dłuższy niż 6 miesięcy, zawiera postanowienia dotyczące zasad wprowadzania zmian wysokości wynagrodzenia należnego wykonawcy w przypadku zmiany ceny materiałów lub kosztów związanych z realizacją zamówienia.</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 umowie określa się:</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poziom zmiany ceny materiałów lub kosztów, o których mowa w ust. 1, uprawniający strony umowy do żądania zmiany wynagrodzenia oraz początkowy termin ustalenia zmiany wynagrodzenia;</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sposób ustalania zmiany wynagrodzenia:</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z użyciem odesłania do wskaźnika zmiany ceny materiałów lub kosztów, w szczególności wskaźnika ogłaszanego w komunikacie Prezesa Głównego Urzędu Statystycznego lub</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przez wskazanie innej podstawy, w szczególności wykazu rodzajów materiałów lub kosztów, w przypadku których zmiana ceny uprawnia strony umowy do żądania zmiany wynagrodzenia;</a:t>
            </a:r>
          </a:p>
        </p:txBody>
      </p:sp>
      <p:sp>
        <p:nvSpPr>
          <p:cNvPr id="9" name="Slide Number Placeholder 3">
            <a:extLst>
              <a:ext uri="{FF2B5EF4-FFF2-40B4-BE49-F238E27FC236}">
                <a16:creationId xmlns:a16="http://schemas.microsoft.com/office/drawing/2014/main" id="{0418547C-7A41-9850-B274-51180F0D17F8}"/>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177</a:t>
            </a:fld>
            <a:endParaRPr lang="pl-PL"/>
          </a:p>
        </p:txBody>
      </p:sp>
    </p:spTree>
    <p:extLst>
      <p:ext uri="{BB962C8B-B14F-4D97-AF65-F5344CB8AC3E}">
        <p14:creationId xmlns:p14="http://schemas.microsoft.com/office/powerpoint/2010/main" val="15410270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31082" y="413653"/>
            <a:ext cx="8640382" cy="6732368"/>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sposób określenia wpływu zmiany ceny materiałów lub kosztów na koszt wykonania zamówienia oraz określenie okresów, w których może następować zmiana wynagrodzenia wykonawcy;</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maksymalną wartość zmiany wynagrodzenia, jaką dopuszcza zamawiający w efekcie zastosowania postanowień o zasadach wprowadzania zmian wysokości wynagrodzenia.</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Jeżeli umowa została zawarta po upływie 180 dni od dnia upływu terminu składania ofert, początkowym terminem ustalenia zmiany wynagrodzenia jest dzień otwarcia ofert, chyba że zamawiający określi termin wcześniejszy.</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Przez zmianę ceny materiałów lub kosztów rozumie się wzrost odpowiednio cen lub kosztów, jak i ich obniżenie, względem ceny lub kosztu przyjętych w celu ustalenia wynagrodzenia wykonawcy zawartego w ofercie.</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Wykonawca, którego wynagrodzenie zostało zmienione zgodnie z ust. 1-3, zobowiązany jest do zmiany wynagrodzenia przysługującego podwykonawcy, z którym zawarł umowę, w zakresie odpowiadającym zmianom cen materiałów lub kosztów dotyczących zobowiązania podwykonawcy, jeżeli łącznie spełnione są następujące warunki:</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przedmiotem umowy są roboty budowlane, dostawy lub usługi;</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okres obowiązywania umowy przekracza 6 miesięcy.</a:t>
            </a:r>
          </a:p>
        </p:txBody>
      </p:sp>
      <p:sp>
        <p:nvSpPr>
          <p:cNvPr id="9" name="Slide Number Placeholder 3">
            <a:extLst>
              <a:ext uri="{FF2B5EF4-FFF2-40B4-BE49-F238E27FC236}">
                <a16:creationId xmlns:a16="http://schemas.microsoft.com/office/drawing/2014/main" id="{7B91B963-09F5-06A9-D07E-E0456E19F035}"/>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178</a:t>
            </a:fld>
            <a:endParaRPr lang="pl-PL"/>
          </a:p>
        </p:txBody>
      </p:sp>
    </p:spTree>
    <p:extLst>
      <p:ext uri="{BB962C8B-B14F-4D97-AF65-F5344CB8AC3E}">
        <p14:creationId xmlns:p14="http://schemas.microsoft.com/office/powerpoint/2010/main" val="303531058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1439836"/>
            <a:ext cx="8640382" cy="4680002"/>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Uzasadnienie art. 439 ustawy (druk sejmowy 3624)</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 art. 439 ust. 1 projektu ustawy wprowadza się obowiązek zawarcia w umowie, której przedmiotem są roboty budowlane lub usługi, zawartej na okres dłuższy niż 12 miesięcy, postanowień o zasadach wprowadzenia zmian wysokości wynagrodzenia należnego wykonawcy w przypadku zmiany cen materiałów lub kosztów związanych z realizacją zamówienia. Mając świadomość ogromnego zróżnicowania poszczególnych umów, z uwagi chociażby na wielkość, czy przedmiot zamówienia, przepis ustawowy nie może być nadmiernie kazuistyczny. </a:t>
            </a:r>
            <a:r>
              <a:rPr lang="pl-PL" b="1" dirty="0">
                <a:latin typeface="Open Sans" pitchFamily="2" charset="0"/>
                <a:ea typeface="Open Sans" pitchFamily="2" charset="0"/>
                <a:cs typeface="Open Sans" pitchFamily="2" charset="0"/>
              </a:rPr>
              <a:t>W ramach tego obowiązku poszczególni zamawiający mają swobodę, oczywiście z poszanowaniem ustawowych zasad określających relacje między stronami, w ukształtowaniu klauzuli waloryzacyjnej uwzględniającej specyfikę danego zamówienia. </a:t>
            </a:r>
          </a:p>
        </p:txBody>
      </p:sp>
      <p:sp>
        <p:nvSpPr>
          <p:cNvPr id="9" name="Slide Number Placeholder 3">
            <a:extLst>
              <a:ext uri="{FF2B5EF4-FFF2-40B4-BE49-F238E27FC236}">
                <a16:creationId xmlns:a16="http://schemas.microsoft.com/office/drawing/2014/main" id="{EF451EAC-B3E1-6604-D2C2-39B6C3D487CA}"/>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179</a:t>
            </a:fld>
            <a:endParaRPr lang="pl-PL"/>
          </a:p>
        </p:txBody>
      </p:sp>
    </p:spTree>
    <p:extLst>
      <p:ext uri="{BB962C8B-B14F-4D97-AF65-F5344CB8AC3E}">
        <p14:creationId xmlns:p14="http://schemas.microsoft.com/office/powerpoint/2010/main" val="3685939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875548"/>
            <a:ext cx="9730934" cy="5808578"/>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Zamówienia „in-</a:t>
            </a:r>
            <a:r>
              <a:rPr lang="pl-PL" b="1" dirty="0" err="1">
                <a:latin typeface="Open Sans" panose="020B0606030504020204" pitchFamily="34" charset="0"/>
                <a:ea typeface="Open Sans" panose="020B0606030504020204" pitchFamily="34" charset="0"/>
                <a:cs typeface="Open Sans" panose="020B0606030504020204" pitchFamily="34" charset="0"/>
              </a:rPr>
              <a:t>house</a:t>
            </a:r>
            <a:r>
              <a:rPr lang="pl-PL" b="1" dirty="0">
                <a:latin typeface="Open Sans" panose="020B0606030504020204" pitchFamily="34" charset="0"/>
                <a:ea typeface="Open Sans" panose="020B0606030504020204" pitchFamily="34" charset="0"/>
                <a:cs typeface="Open Sans" panose="020B0606030504020204" pitchFamily="34" charset="0"/>
              </a:rPr>
              <a:t>”</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11)	zamówienie udzielane jest przez zamawiającego, o którym mowa w art. 4 i art. 5 ust. 1 pkt 1, osobie prawnej, jeżeli spełnione są łącznie następujące warunki:</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a)	zamawiający sprawuje nad tą osobą prawną kontrolę, odpowiadającą kontroli sprawowanej nad własnymi jednostkami, polegającą na dominującym wpływie na cele strategiczne oraz istotne decyzje dotyczące zarządzania sprawami tej osoby prawnej; warunek ten jest również spełniony, gdy kontrolę taką sprawuje inna osoba prawna kontrolowana przez zamawiającego w taki sam sposób,</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b)	ponad 90% działalności kontrolowanej osoby prawnej dotyczy wykonywania zadań powierzonych jej przez zamawiającego sprawującego kontrolę lub przez inną osobę prawną, nad którą ten zamawiający sprawuje kontrolę, o której mowa w lit. a,</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c)	w kontrolowanej osobie prawnej nie ma bezpośredniego udziału kapitału prywatnego;</a:t>
            </a:r>
          </a:p>
        </p:txBody>
      </p:sp>
    </p:spTree>
    <p:extLst>
      <p:ext uri="{BB962C8B-B14F-4D97-AF65-F5344CB8AC3E}">
        <p14:creationId xmlns:p14="http://schemas.microsoft.com/office/powerpoint/2010/main" val="309021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ole tekstowe 14">
            <a:extLst>
              <a:ext uri="{FF2B5EF4-FFF2-40B4-BE49-F238E27FC236}">
                <a16:creationId xmlns:a16="http://schemas.microsoft.com/office/drawing/2014/main" id="{CC6E46DD-7AFD-5D37-E180-B87E94BCF2D5}"/>
              </a:ext>
            </a:extLst>
          </p:cNvPr>
          <p:cNvSpPr txBox="1"/>
          <p:nvPr/>
        </p:nvSpPr>
        <p:spPr>
          <a:xfrm>
            <a:off x="1025715" y="611485"/>
            <a:ext cx="8640382" cy="4680002"/>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Przesłanki waloryzacji umownej uregulowane w art. 439 ustawy Pzp stanowią narzędzie przywrócenia stanu równowagi ekonomicznej między stronami umowy o zamówienie publiczne, zachwianego przez określone zdarzenia mogące zaistnieć w trakcie jego wykonywania. </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Trwający ponad 6 miesięcy proces realizacji zamówienia (dostawy, usługi lub roboty budowlane) rodzi ryzyko, że rynkowe czynniki zewnętrzne będą istotnie oddziaływały na treść, wysokość i ostatecznie ekwiwalentność świadczeń uzgodnionych przez strony i spełnianych na podstawie umowy w sprawie zamówienia publicznego. </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Klauzula waloryzacyjna w swoim założeniu ma takie negatywne oddziaływania zminimalizować, co w istocie jest w interesie obu stron umowy.</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Zadaniem waloryzacji umownej jest urealnienie wynagrodzenia wykonawcy w przypadku zmian ceny materiałów lub kosztów związanych z realizacją kontraktu publicznego.</a:t>
            </a:r>
            <a:endParaRPr lang="pl-PL" b="1" dirty="0">
              <a:latin typeface="Open Sans" pitchFamily="2" charset="0"/>
              <a:ea typeface="Open Sans" pitchFamily="2" charset="0"/>
              <a:cs typeface="Open Sans" pitchFamily="2" charset="0"/>
            </a:endParaRPr>
          </a:p>
        </p:txBody>
      </p:sp>
      <p:sp>
        <p:nvSpPr>
          <p:cNvPr id="16" name="Slide Number Placeholder 3">
            <a:extLst>
              <a:ext uri="{FF2B5EF4-FFF2-40B4-BE49-F238E27FC236}">
                <a16:creationId xmlns:a16="http://schemas.microsoft.com/office/drawing/2014/main" id="{8658E7EA-42EC-A8FC-2C00-ACA6833804FD}"/>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180</a:t>
            </a:fld>
            <a:endParaRPr lang="pl-PL"/>
          </a:p>
        </p:txBody>
      </p:sp>
    </p:spTree>
    <p:extLst>
      <p:ext uri="{BB962C8B-B14F-4D97-AF65-F5344CB8AC3E}">
        <p14:creationId xmlns:p14="http://schemas.microsoft.com/office/powerpoint/2010/main" val="347022534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2843833"/>
            <a:ext cx="8640382" cy="1872008"/>
          </a:xfrm>
          <a:prstGeom prst="rect">
            <a:avLst/>
          </a:prstGeom>
        </p:spPr>
        <p:txBody>
          <a:bodyPr vert="horz" lIns="0" tIns="0" rIns="0" bIns="0" rtlCol="0">
            <a:normAutofit/>
          </a:bodyPr>
          <a:lstStyle/>
          <a:p>
            <a:pPr algn="just" defTabSz="1007943">
              <a:lnSpc>
                <a:spcPts val="2400"/>
              </a:lnSpc>
              <a:spcBef>
                <a:spcPts val="1102"/>
              </a:spcBef>
              <a:buClr>
                <a:schemeClr val="accent1"/>
              </a:buClr>
            </a:pPr>
            <a:r>
              <a:rPr lang="pl-PL" dirty="0">
                <a:latin typeface="Open Sans" pitchFamily="2" charset="0"/>
                <a:ea typeface="Open Sans" pitchFamily="2" charset="0"/>
                <a:cs typeface="Open Sans" pitchFamily="2" charset="0"/>
              </a:rPr>
              <a:t>Umownie określona zmiana cen kosztów lub materiałów jest zdarzeniem warunkującym zmianę wynagrodzenia należnego na podstawie umowy. Jednocześnie widać, iż ustawa pozwala konstruować takie klauzule, które doprowadzą do zmiany wynagrodzenia dopiero wówczas, gdy zmiana cen przekroczy określoną wielkość, przy czym wielkość tej różnicy została pozostawiona decyzji samego zamawiającego.</a:t>
            </a:r>
          </a:p>
        </p:txBody>
      </p:sp>
      <p:sp>
        <p:nvSpPr>
          <p:cNvPr id="9" name="Slide Number Placeholder 3">
            <a:extLst>
              <a:ext uri="{FF2B5EF4-FFF2-40B4-BE49-F238E27FC236}">
                <a16:creationId xmlns:a16="http://schemas.microsoft.com/office/drawing/2014/main" id="{3AECF6DA-C842-26B6-1B28-96EB7484AE25}"/>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181</a:t>
            </a:fld>
            <a:endParaRPr lang="pl-PL"/>
          </a:p>
        </p:txBody>
      </p:sp>
    </p:spTree>
    <p:extLst>
      <p:ext uri="{BB962C8B-B14F-4D97-AF65-F5344CB8AC3E}">
        <p14:creationId xmlns:p14="http://schemas.microsoft.com/office/powerpoint/2010/main" val="163639738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1205680"/>
            <a:ext cx="8640382" cy="5148313"/>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Ustawa </a:t>
            </a:r>
            <a:r>
              <a:rPr lang="pl-PL" b="1" dirty="0">
                <a:latin typeface="Open Sans" pitchFamily="2" charset="0"/>
                <a:ea typeface="Open Sans" pitchFamily="2" charset="0"/>
                <a:cs typeface="Open Sans" pitchFamily="2" charset="0"/>
              </a:rPr>
              <a:t>nie określa żadnego minimalnego poziomu</a:t>
            </a:r>
            <a:r>
              <a:rPr lang="pl-PL" dirty="0">
                <a:latin typeface="Open Sans" pitchFamily="2" charset="0"/>
                <a:ea typeface="Open Sans" pitchFamily="2" charset="0"/>
                <a:cs typeface="Open Sans" pitchFamily="2" charset="0"/>
              </a:rPr>
              <a:t> w tym zakresie i możliwe jest, jak wskazano w uzasadnieniu nowej ustawy, waloryzowanie wynagrodzenia nawet od zerowego poziomu;</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poziom, od którego będzie działać klauzula waloryzacyjna nie może być określany „z sufitu”, </a:t>
            </a:r>
            <a:r>
              <a:rPr lang="pl-PL" b="1" dirty="0">
                <a:latin typeface="Open Sans" pitchFamily="2" charset="0"/>
                <a:ea typeface="Open Sans" pitchFamily="2" charset="0"/>
                <a:cs typeface="Open Sans" pitchFamily="2" charset="0"/>
              </a:rPr>
              <a:t>wymaga dokonania analizy danych historycznych, archiwalnych </a:t>
            </a:r>
            <a:r>
              <a:rPr lang="pl-PL" dirty="0">
                <a:latin typeface="Open Sans" pitchFamily="2" charset="0"/>
                <a:ea typeface="Open Sans" pitchFamily="2" charset="0"/>
                <a:cs typeface="Open Sans" pitchFamily="2" charset="0"/>
              </a:rPr>
              <a:t>i na tej podstawie założenia prognozowanej zmiany tych danych w przyszłości;</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KIO 3600/21 - Skoro prawidłowo skonstruowana klauzula waloryzacyjna powinna służyć równomiernemu rozłożeniu ryzyka kontraktowego i być adekwatna do aktualnej sytuacji rynkowej, należy uznać, że Zamawiający </a:t>
            </a:r>
            <a:r>
              <a:rPr lang="pl-PL" b="1" dirty="0">
                <a:latin typeface="Open Sans" pitchFamily="2" charset="0"/>
                <a:ea typeface="Open Sans" pitchFamily="2" charset="0"/>
                <a:cs typeface="Open Sans" pitchFamily="2" charset="0"/>
              </a:rPr>
              <a:t>zarówno za wysoko określił próg zmiany </a:t>
            </a:r>
            <a:r>
              <a:rPr lang="pl-PL" dirty="0">
                <a:latin typeface="Open Sans" pitchFamily="2" charset="0"/>
                <a:ea typeface="Open Sans" pitchFamily="2" charset="0"/>
                <a:cs typeface="Open Sans" pitchFamily="2" charset="0"/>
              </a:rPr>
              <a:t>wskaźnika inflacji warunkującego uprawnienie do waloryzacji, </a:t>
            </a:r>
            <a:r>
              <a:rPr lang="pl-PL" b="1" dirty="0">
                <a:latin typeface="Open Sans" pitchFamily="2" charset="0"/>
                <a:ea typeface="Open Sans" pitchFamily="2" charset="0"/>
                <a:cs typeface="Open Sans" pitchFamily="2" charset="0"/>
              </a:rPr>
              <a:t>jak i zbyt nisko określił maksymalną granicę </a:t>
            </a:r>
            <a:r>
              <a:rPr lang="pl-PL" dirty="0">
                <a:latin typeface="Open Sans" pitchFamily="2" charset="0"/>
                <a:ea typeface="Open Sans" pitchFamily="2" charset="0"/>
                <a:cs typeface="Open Sans" pitchFamily="2" charset="0"/>
              </a:rPr>
              <a:t>zmiany wynagrodzenia wykonawcy”;</a:t>
            </a:r>
          </a:p>
        </p:txBody>
      </p:sp>
      <p:sp>
        <p:nvSpPr>
          <p:cNvPr id="9" name="Slide Number Placeholder 3">
            <a:extLst>
              <a:ext uri="{FF2B5EF4-FFF2-40B4-BE49-F238E27FC236}">
                <a16:creationId xmlns:a16="http://schemas.microsoft.com/office/drawing/2014/main" id="{0095DC25-CAA3-7C33-C129-1E9ABEFE2191}"/>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182</a:t>
            </a:fld>
            <a:endParaRPr lang="pl-PL"/>
          </a:p>
        </p:txBody>
      </p:sp>
    </p:spTree>
    <p:extLst>
      <p:ext uri="{BB962C8B-B14F-4D97-AF65-F5344CB8AC3E}">
        <p14:creationId xmlns:p14="http://schemas.microsoft.com/office/powerpoint/2010/main" val="277812252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2105780"/>
            <a:ext cx="8640382" cy="3348113"/>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Sposób ustalania zmiany wynagrodzenia</a:t>
            </a:r>
          </a:p>
          <a:p>
            <a:pPr defTabSz="1007943">
              <a:lnSpc>
                <a:spcPts val="2400"/>
              </a:lnSpc>
              <a:spcBef>
                <a:spcPts val="1102"/>
              </a:spcBef>
              <a:buClr>
                <a:schemeClr val="accent1"/>
              </a:buClr>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Odesłanie do wskaźnika zmiany ceny materiałów lub kosztów, w szczególności wskaźnika ogłaszanego w komunikacie Prezesa Głównego Urzędu Statystycznego;</a:t>
            </a:r>
          </a:p>
          <a:p>
            <a:pPr defTabSz="1007943">
              <a:lnSpc>
                <a:spcPts val="2400"/>
              </a:lnSpc>
              <a:spcBef>
                <a:spcPts val="1102"/>
              </a:spcBef>
              <a:buClr>
                <a:schemeClr val="accent1"/>
              </a:buClr>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Wskazanie innej podstawy, w szczególności wykazu rodzajów materiałów lub kosztów, w przypadku których zmiana ceny uprawnia strony umowy do żądania zmiany wynagrodzenia.</a:t>
            </a:r>
          </a:p>
        </p:txBody>
      </p:sp>
      <p:sp>
        <p:nvSpPr>
          <p:cNvPr id="9" name="Slide Number Placeholder 3">
            <a:extLst>
              <a:ext uri="{FF2B5EF4-FFF2-40B4-BE49-F238E27FC236}">
                <a16:creationId xmlns:a16="http://schemas.microsoft.com/office/drawing/2014/main" id="{9E846DD3-BDAC-717F-529F-CB66D755051F}"/>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183</a:t>
            </a:fld>
            <a:endParaRPr lang="pl-PL"/>
          </a:p>
        </p:txBody>
      </p:sp>
    </p:spTree>
    <p:extLst>
      <p:ext uri="{BB962C8B-B14F-4D97-AF65-F5344CB8AC3E}">
        <p14:creationId xmlns:p14="http://schemas.microsoft.com/office/powerpoint/2010/main" val="129147534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2627809"/>
            <a:ext cx="8640382" cy="2304056"/>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b="1" dirty="0">
                <a:latin typeface="Open Sans" pitchFamily="2" charset="0"/>
                <a:ea typeface="Open Sans" pitchFamily="2" charset="0"/>
                <a:cs typeface="Open Sans" pitchFamily="2" charset="0"/>
              </a:rPr>
              <a:t>Najczęstsze wskaźniki GUS używane przez zamawiających</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Wskaźnik cen towarów i usług konsumpcyjnych (pot. wskaźnik inflacji);</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Wskaźniki cen produkcji budowlano-montażowej.</a:t>
            </a:r>
          </a:p>
        </p:txBody>
      </p:sp>
      <p:sp>
        <p:nvSpPr>
          <p:cNvPr id="9" name="Slide Number Placeholder 3">
            <a:extLst>
              <a:ext uri="{FF2B5EF4-FFF2-40B4-BE49-F238E27FC236}">
                <a16:creationId xmlns:a16="http://schemas.microsoft.com/office/drawing/2014/main" id="{8A6516AE-BA7A-CD8B-5CC2-0CE2AA546FB1}"/>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184</a:t>
            </a:fld>
            <a:endParaRPr lang="pl-PL"/>
          </a:p>
        </p:txBody>
      </p:sp>
    </p:spTree>
    <p:extLst>
      <p:ext uri="{BB962C8B-B14F-4D97-AF65-F5344CB8AC3E}">
        <p14:creationId xmlns:p14="http://schemas.microsoft.com/office/powerpoint/2010/main" val="79558822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AD014A02-A766-76F9-E119-F5A7094D38B7}"/>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185</a:t>
            </a:fld>
            <a:endParaRPr lang="pl-PL"/>
          </a:p>
        </p:txBody>
      </p:sp>
      <p:pic>
        <p:nvPicPr>
          <p:cNvPr id="2" name="Obraz 1">
            <a:extLst>
              <a:ext uri="{FF2B5EF4-FFF2-40B4-BE49-F238E27FC236}">
                <a16:creationId xmlns:a16="http://schemas.microsoft.com/office/drawing/2014/main" id="{5869778D-B51A-AD74-2FB9-857BC4E8DB29}"/>
              </a:ext>
            </a:extLst>
          </p:cNvPr>
          <p:cNvPicPr>
            <a:picLocks noChangeAspect="1"/>
          </p:cNvPicPr>
          <p:nvPr/>
        </p:nvPicPr>
        <p:blipFill>
          <a:blip r:embed="rId2"/>
          <a:stretch>
            <a:fillRect/>
          </a:stretch>
        </p:blipFill>
        <p:spPr>
          <a:xfrm>
            <a:off x="1459706" y="2715125"/>
            <a:ext cx="7772400" cy="2129424"/>
          </a:xfrm>
          <a:prstGeom prst="rect">
            <a:avLst/>
          </a:prstGeom>
        </p:spPr>
      </p:pic>
    </p:spTree>
    <p:extLst>
      <p:ext uri="{BB962C8B-B14F-4D97-AF65-F5344CB8AC3E}">
        <p14:creationId xmlns:p14="http://schemas.microsoft.com/office/powerpoint/2010/main" val="280127987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554F2A3B-8771-C203-B2C3-5F53B7EDEB7F}"/>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186</a:t>
            </a:fld>
            <a:endParaRPr lang="pl-PL"/>
          </a:p>
        </p:txBody>
      </p:sp>
      <p:pic>
        <p:nvPicPr>
          <p:cNvPr id="3" name="Obraz 2">
            <a:extLst>
              <a:ext uri="{FF2B5EF4-FFF2-40B4-BE49-F238E27FC236}">
                <a16:creationId xmlns:a16="http://schemas.microsoft.com/office/drawing/2014/main" id="{E8F964D7-F3E8-CF3B-188E-A1225212C3C5}"/>
              </a:ext>
            </a:extLst>
          </p:cNvPr>
          <p:cNvPicPr>
            <a:picLocks noChangeAspect="1"/>
          </p:cNvPicPr>
          <p:nvPr/>
        </p:nvPicPr>
        <p:blipFill>
          <a:blip r:embed="rId2"/>
          <a:stretch>
            <a:fillRect/>
          </a:stretch>
        </p:blipFill>
        <p:spPr>
          <a:xfrm>
            <a:off x="1459706" y="1730226"/>
            <a:ext cx="7772400" cy="4099221"/>
          </a:xfrm>
          <a:prstGeom prst="rect">
            <a:avLst/>
          </a:prstGeom>
        </p:spPr>
      </p:pic>
    </p:spTree>
    <p:extLst>
      <p:ext uri="{BB962C8B-B14F-4D97-AF65-F5344CB8AC3E}">
        <p14:creationId xmlns:p14="http://schemas.microsoft.com/office/powerpoint/2010/main" val="168944061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5236E8ED-B825-0267-072C-AC6476328B5C}"/>
              </a:ext>
            </a:extLst>
          </p:cNvPr>
          <p:cNvPicPr>
            <a:picLocks noChangeAspect="1"/>
          </p:cNvPicPr>
          <p:nvPr/>
        </p:nvPicPr>
        <p:blipFill>
          <a:blip r:embed="rId2"/>
          <a:stretch>
            <a:fillRect/>
          </a:stretch>
        </p:blipFill>
        <p:spPr>
          <a:xfrm>
            <a:off x="1459706" y="1730226"/>
            <a:ext cx="7772400" cy="4099221"/>
          </a:xfrm>
          <a:prstGeom prst="rect">
            <a:avLst/>
          </a:prstGeom>
        </p:spPr>
      </p:pic>
    </p:spTree>
    <p:extLst>
      <p:ext uri="{BB962C8B-B14F-4D97-AF65-F5344CB8AC3E}">
        <p14:creationId xmlns:p14="http://schemas.microsoft.com/office/powerpoint/2010/main" val="27445224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C38C7FEB-8012-EB12-9F70-668648A51E5D}"/>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188</a:t>
            </a:fld>
            <a:endParaRPr lang="pl-PL"/>
          </a:p>
        </p:txBody>
      </p:sp>
      <p:pic>
        <p:nvPicPr>
          <p:cNvPr id="3" name="Obraz 2">
            <a:extLst>
              <a:ext uri="{FF2B5EF4-FFF2-40B4-BE49-F238E27FC236}">
                <a16:creationId xmlns:a16="http://schemas.microsoft.com/office/drawing/2014/main" id="{6E0E9897-88EF-4111-9F7A-383E0FB8BF52}"/>
              </a:ext>
            </a:extLst>
          </p:cNvPr>
          <p:cNvPicPr>
            <a:picLocks noChangeAspect="1"/>
          </p:cNvPicPr>
          <p:nvPr/>
        </p:nvPicPr>
        <p:blipFill>
          <a:blip r:embed="rId2"/>
          <a:stretch>
            <a:fillRect/>
          </a:stretch>
        </p:blipFill>
        <p:spPr>
          <a:xfrm>
            <a:off x="1459706" y="1730226"/>
            <a:ext cx="7772400" cy="4099221"/>
          </a:xfrm>
          <a:prstGeom prst="rect">
            <a:avLst/>
          </a:prstGeom>
        </p:spPr>
      </p:pic>
    </p:spTree>
    <p:extLst>
      <p:ext uri="{BB962C8B-B14F-4D97-AF65-F5344CB8AC3E}">
        <p14:creationId xmlns:p14="http://schemas.microsoft.com/office/powerpoint/2010/main" val="191857587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E8FD-9C28-0CA5-7DA3-48F742579F7F}"/>
              </a:ext>
            </a:extLst>
          </p:cNvPr>
          <p:cNvSpPr>
            <a:spLocks noGrp="1"/>
          </p:cNvSpPr>
          <p:nvPr>
            <p:ph type="title"/>
          </p:nvPr>
        </p:nvSpPr>
        <p:spPr>
          <a:xfrm>
            <a:off x="1025525" y="899836"/>
            <a:ext cx="8640381" cy="1080001"/>
          </a:xfrm>
        </p:spPr>
        <p:txBody>
          <a:bodyPr/>
          <a:lstStyle/>
          <a:p>
            <a:endParaRPr lang="en-US"/>
          </a:p>
        </p:txBody>
      </p:sp>
      <p:sp>
        <p:nvSpPr>
          <p:cNvPr id="9" name="Slide Number Placeholder 3">
            <a:extLst>
              <a:ext uri="{FF2B5EF4-FFF2-40B4-BE49-F238E27FC236}">
                <a16:creationId xmlns:a16="http://schemas.microsoft.com/office/drawing/2014/main" id="{3FD9EBA7-3E30-40CB-25F0-A83AA29B21B6}"/>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189</a:t>
            </a:fld>
            <a:endParaRPr lang="pl-PL"/>
          </a:p>
        </p:txBody>
      </p:sp>
      <p:pic>
        <p:nvPicPr>
          <p:cNvPr id="3" name="Obraz 2">
            <a:extLst>
              <a:ext uri="{FF2B5EF4-FFF2-40B4-BE49-F238E27FC236}">
                <a16:creationId xmlns:a16="http://schemas.microsoft.com/office/drawing/2014/main" id="{F1F727D6-5FEF-2FEC-7472-6F1082F5C64D}"/>
              </a:ext>
            </a:extLst>
          </p:cNvPr>
          <p:cNvPicPr>
            <a:picLocks noChangeAspect="1"/>
          </p:cNvPicPr>
          <p:nvPr/>
        </p:nvPicPr>
        <p:blipFill>
          <a:blip r:embed="rId2"/>
          <a:stretch>
            <a:fillRect/>
          </a:stretch>
        </p:blipFill>
        <p:spPr>
          <a:xfrm>
            <a:off x="1459706" y="2749274"/>
            <a:ext cx="7772400" cy="2061125"/>
          </a:xfrm>
          <a:prstGeom prst="rect">
            <a:avLst/>
          </a:prstGeom>
        </p:spPr>
      </p:pic>
    </p:spTree>
    <p:extLst>
      <p:ext uri="{BB962C8B-B14F-4D97-AF65-F5344CB8AC3E}">
        <p14:creationId xmlns:p14="http://schemas.microsoft.com/office/powerpoint/2010/main" val="137117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31113"/>
            <a:ext cx="9730934" cy="7297447"/>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Zamówienia „in-</a:t>
            </a:r>
            <a:r>
              <a:rPr lang="pl-PL" b="1" dirty="0" err="1">
                <a:latin typeface="Open Sans" panose="020B0606030504020204" pitchFamily="34" charset="0"/>
                <a:ea typeface="Open Sans" panose="020B0606030504020204" pitchFamily="34" charset="0"/>
                <a:cs typeface="Open Sans" panose="020B0606030504020204" pitchFamily="34" charset="0"/>
              </a:rPr>
              <a:t>house</a:t>
            </a:r>
            <a:r>
              <a:rPr lang="pl-PL" b="1" dirty="0">
                <a:latin typeface="Open Sans" panose="020B0606030504020204" pitchFamily="34" charset="0"/>
                <a:ea typeface="Open Sans" panose="020B0606030504020204" pitchFamily="34" charset="0"/>
                <a:cs typeface="Open Sans" panose="020B0606030504020204" pitchFamily="34" charset="0"/>
              </a:rPr>
              <a:t>”</a:t>
            </a:r>
          </a:p>
          <a:p>
            <a:pPr algn="just">
              <a:lnSpc>
                <a:spcPct val="150000"/>
              </a:lnSpc>
              <a:spcAft>
                <a:spcPts val="702"/>
              </a:spcAft>
            </a:pPr>
            <a:r>
              <a:rPr lang="pl-PL" sz="1750" dirty="0">
                <a:latin typeface="Open Sans" panose="020B0606030504020204" pitchFamily="34" charset="0"/>
                <a:ea typeface="Open Sans" panose="020B0606030504020204" pitchFamily="34" charset="0"/>
                <a:cs typeface="Open Sans" panose="020B0606030504020204" pitchFamily="34" charset="0"/>
              </a:rPr>
              <a:t>12)	zamówienie udzielane jest przez zamawiającego, o którym mowa w art. 4 i art. 5 ust. 1 pkt 1, innemu zamawiającemu, o którym mowa w art. 4 i art. 5 ust. 1 pkt 1, który sprawuje kontrolę nad zamawiającym udzielającym zamówienia, lub innej osobie prawnej kontrolowanej przez tego samego zamawiającego, jeżeli spełnione są następujące warunki:</a:t>
            </a:r>
          </a:p>
          <a:p>
            <a:pPr algn="just">
              <a:lnSpc>
                <a:spcPct val="150000"/>
              </a:lnSpc>
              <a:spcAft>
                <a:spcPts val="702"/>
              </a:spcAft>
            </a:pPr>
            <a:r>
              <a:rPr lang="pl-PL" sz="1750" dirty="0">
                <a:latin typeface="Open Sans" panose="020B0606030504020204" pitchFamily="34" charset="0"/>
                <a:ea typeface="Open Sans" panose="020B0606030504020204" pitchFamily="34" charset="0"/>
                <a:cs typeface="Open Sans" panose="020B0606030504020204" pitchFamily="34" charset="0"/>
              </a:rPr>
              <a:t>a)	zamawiający, któremu udzielane jest zamówienie, sprawuje nad zamawiającym udzielającym zamówienia kontrolę odpowiadającą kontroli sprawowanej nad własnymi jednostkami, polegającą na dominującym wpływie na cele strategiczne oraz istotne decyzje dotyczące zarządzania sprawami kontrolowanego zamawiającego; warunek ten jest również spełniony, gdy kontrolę taką sprawuje inna osoba prawna kontrolowana przez zamawiającego, któremu udzielane jest zamówienie,</a:t>
            </a:r>
          </a:p>
          <a:p>
            <a:pPr algn="just">
              <a:lnSpc>
                <a:spcPct val="150000"/>
              </a:lnSpc>
              <a:spcAft>
                <a:spcPts val="702"/>
              </a:spcAft>
            </a:pPr>
            <a:r>
              <a:rPr lang="pl-PL" sz="1750" dirty="0">
                <a:latin typeface="Open Sans" panose="020B0606030504020204" pitchFamily="34" charset="0"/>
                <a:ea typeface="Open Sans" panose="020B0606030504020204" pitchFamily="34" charset="0"/>
                <a:cs typeface="Open Sans" panose="020B0606030504020204" pitchFamily="34" charset="0"/>
              </a:rPr>
              <a:t>b)	ponad 90% działalności kontrolowanego zamawiającego dotyczy wykonywania zadań powierzonych mu przez zamawiającego sprawującego kontrolę, o której mowa w lit. a, </a:t>
            </a:r>
            <a:br>
              <a:rPr lang="pl-PL" sz="1750" dirty="0">
                <a:latin typeface="Open Sans" panose="020B0606030504020204" pitchFamily="34" charset="0"/>
                <a:ea typeface="Open Sans" panose="020B0606030504020204" pitchFamily="34" charset="0"/>
                <a:cs typeface="Open Sans" panose="020B0606030504020204" pitchFamily="34" charset="0"/>
              </a:rPr>
            </a:br>
            <a:r>
              <a:rPr lang="pl-PL" sz="1750" dirty="0">
                <a:latin typeface="Open Sans" panose="020B0606030504020204" pitchFamily="34" charset="0"/>
                <a:ea typeface="Open Sans" panose="020B0606030504020204" pitchFamily="34" charset="0"/>
                <a:cs typeface="Open Sans" panose="020B0606030504020204" pitchFamily="34" charset="0"/>
              </a:rPr>
              <a:t>lub przez inną osobę prawną, nad którą ten zamawiający sprawuje kontrolę, o której mowa w lit. a,</a:t>
            </a:r>
          </a:p>
          <a:p>
            <a:pPr algn="just">
              <a:lnSpc>
                <a:spcPct val="150000"/>
              </a:lnSpc>
              <a:spcAft>
                <a:spcPts val="702"/>
              </a:spcAft>
            </a:pPr>
            <a:r>
              <a:rPr lang="pl-PL" sz="1750" dirty="0">
                <a:latin typeface="Open Sans" panose="020B0606030504020204" pitchFamily="34" charset="0"/>
                <a:ea typeface="Open Sans" panose="020B0606030504020204" pitchFamily="34" charset="0"/>
                <a:cs typeface="Open Sans" panose="020B0606030504020204" pitchFamily="34" charset="0"/>
              </a:rPr>
              <a:t>c)	w kontrolowanym zamawiającym i w zamawiającym sprawującym kontrolę nie ma bezpośredniego udziału kapitału pryw</a:t>
            </a:r>
            <a:r>
              <a:rPr lang="pl-PL" dirty="0">
                <a:latin typeface="Open Sans" panose="020B0606030504020204" pitchFamily="34" charset="0"/>
                <a:ea typeface="Open Sans" panose="020B0606030504020204" pitchFamily="34" charset="0"/>
                <a:cs typeface="Open Sans" panose="020B0606030504020204" pitchFamily="34" charset="0"/>
              </a:rPr>
              <a:t>atnego;</a:t>
            </a:r>
          </a:p>
        </p:txBody>
      </p:sp>
    </p:spTree>
    <p:extLst>
      <p:ext uri="{BB962C8B-B14F-4D97-AF65-F5344CB8AC3E}">
        <p14:creationId xmlns:p14="http://schemas.microsoft.com/office/powerpoint/2010/main" val="25500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7369BB2C-0144-7C0F-EF5A-7192ECCF4A1F}"/>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190</a:t>
            </a:fld>
            <a:endParaRPr lang="pl-PL"/>
          </a:p>
        </p:txBody>
      </p:sp>
      <p:pic>
        <p:nvPicPr>
          <p:cNvPr id="2" name="Obraz 1">
            <a:extLst>
              <a:ext uri="{FF2B5EF4-FFF2-40B4-BE49-F238E27FC236}">
                <a16:creationId xmlns:a16="http://schemas.microsoft.com/office/drawing/2014/main" id="{DBC2E34A-A011-CB49-C031-C143BE7C0C24}"/>
              </a:ext>
            </a:extLst>
          </p:cNvPr>
          <p:cNvPicPr>
            <a:picLocks noChangeAspect="1"/>
          </p:cNvPicPr>
          <p:nvPr/>
        </p:nvPicPr>
        <p:blipFill>
          <a:blip r:embed="rId2"/>
          <a:stretch>
            <a:fillRect/>
          </a:stretch>
        </p:blipFill>
        <p:spPr>
          <a:xfrm>
            <a:off x="1459706" y="843597"/>
            <a:ext cx="7772400" cy="5872480"/>
          </a:xfrm>
          <a:prstGeom prst="rect">
            <a:avLst/>
          </a:prstGeom>
        </p:spPr>
      </p:pic>
    </p:spTree>
    <p:extLst>
      <p:ext uri="{BB962C8B-B14F-4D97-AF65-F5344CB8AC3E}">
        <p14:creationId xmlns:p14="http://schemas.microsoft.com/office/powerpoint/2010/main" val="142258442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3270A81A-2B05-4B4E-479B-27D278101BF1}"/>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191</a:t>
            </a:fld>
            <a:endParaRPr lang="pl-PL"/>
          </a:p>
        </p:txBody>
      </p:sp>
      <p:pic>
        <p:nvPicPr>
          <p:cNvPr id="3" name="Obraz 2">
            <a:extLst>
              <a:ext uri="{FF2B5EF4-FFF2-40B4-BE49-F238E27FC236}">
                <a16:creationId xmlns:a16="http://schemas.microsoft.com/office/drawing/2014/main" id="{BFB3F83A-707C-BE56-4C52-D023560219A0}"/>
              </a:ext>
            </a:extLst>
          </p:cNvPr>
          <p:cNvPicPr>
            <a:picLocks noChangeAspect="1"/>
          </p:cNvPicPr>
          <p:nvPr/>
        </p:nvPicPr>
        <p:blipFill>
          <a:blip r:embed="rId2"/>
          <a:stretch>
            <a:fillRect/>
          </a:stretch>
        </p:blipFill>
        <p:spPr>
          <a:xfrm>
            <a:off x="1459706" y="1442360"/>
            <a:ext cx="7772400" cy="4674954"/>
          </a:xfrm>
          <a:prstGeom prst="rect">
            <a:avLst/>
          </a:prstGeom>
        </p:spPr>
      </p:pic>
    </p:spTree>
    <p:extLst>
      <p:ext uri="{BB962C8B-B14F-4D97-AF65-F5344CB8AC3E}">
        <p14:creationId xmlns:p14="http://schemas.microsoft.com/office/powerpoint/2010/main" val="307676081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BB1F3D5C-6DCC-378D-F60E-73F76332E4BF}"/>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192</a:t>
            </a:fld>
            <a:endParaRPr lang="pl-PL"/>
          </a:p>
        </p:txBody>
      </p:sp>
      <p:pic>
        <p:nvPicPr>
          <p:cNvPr id="2" name="Obraz 1">
            <a:extLst>
              <a:ext uri="{FF2B5EF4-FFF2-40B4-BE49-F238E27FC236}">
                <a16:creationId xmlns:a16="http://schemas.microsoft.com/office/drawing/2014/main" id="{F5149AE9-8156-B962-1434-42523E94C096}"/>
              </a:ext>
            </a:extLst>
          </p:cNvPr>
          <p:cNvPicPr>
            <a:picLocks noChangeAspect="1"/>
          </p:cNvPicPr>
          <p:nvPr/>
        </p:nvPicPr>
        <p:blipFill>
          <a:blip r:embed="rId2"/>
          <a:stretch>
            <a:fillRect/>
          </a:stretch>
        </p:blipFill>
        <p:spPr>
          <a:xfrm>
            <a:off x="1459706" y="1442360"/>
            <a:ext cx="7772400" cy="4674954"/>
          </a:xfrm>
          <a:prstGeom prst="rect">
            <a:avLst/>
          </a:prstGeom>
        </p:spPr>
      </p:pic>
    </p:spTree>
    <p:extLst>
      <p:ext uri="{BB962C8B-B14F-4D97-AF65-F5344CB8AC3E}">
        <p14:creationId xmlns:p14="http://schemas.microsoft.com/office/powerpoint/2010/main" val="131179470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1439836"/>
            <a:ext cx="8640382" cy="4680002"/>
          </a:xfrm>
          <a:prstGeom prst="rect">
            <a:avLst/>
          </a:prstGeom>
        </p:spPr>
        <p:txBody>
          <a:bodyPr vert="horz" lIns="0" tIns="0" rIns="0" bIns="0" rtlCol="0">
            <a:normAutofit/>
          </a:bodyPr>
          <a:lstStyle/>
          <a:p>
            <a:pPr defTabSz="1007943">
              <a:lnSpc>
                <a:spcPts val="2400"/>
              </a:lnSpc>
              <a:spcBef>
                <a:spcPts val="1102"/>
              </a:spcBef>
              <a:buClr>
                <a:schemeClr val="accent1"/>
              </a:buClr>
            </a:pPr>
            <a:r>
              <a:rPr lang="pl-PL" b="1" dirty="0">
                <a:latin typeface="Open Sans" pitchFamily="2" charset="0"/>
                <a:ea typeface="Open Sans" pitchFamily="2" charset="0"/>
                <a:cs typeface="Open Sans" pitchFamily="2" charset="0"/>
              </a:rPr>
              <a:t>Sposób określenia wpływu zmiany ceny materiałów lub kosztów na koszt wykonania zamówienia oraz określenie okresów, w których może następować zmiana wynagrodzenia wykonawcy.</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Wpływ zmiany ceny materiałów lub kosztów na wynagrodzenie za wykonanie zamówienia jest warunkiem niezbędnym do dokonania waloryzacji, a na zamawiającym spoczywa obowiązek określenia, w jakich sytuacjach i jakimi metodami należy wykazać, iż zmiana cen materiałów lub kosztów oddziałuje na koszt wykonania zamówienia. </a:t>
            </a:r>
            <a:r>
              <a:rPr lang="pl-PL" b="1" dirty="0">
                <a:latin typeface="Open Sans" pitchFamily="2" charset="0"/>
                <a:ea typeface="Open Sans" pitchFamily="2" charset="0"/>
                <a:cs typeface="Open Sans" pitchFamily="2" charset="0"/>
              </a:rPr>
              <a:t>Nie będzie podstawy do zmiany wynagrodzenia </a:t>
            </a:r>
            <a:r>
              <a:rPr lang="pl-PL" dirty="0">
                <a:latin typeface="Open Sans" pitchFamily="2" charset="0"/>
                <a:ea typeface="Open Sans" pitchFamily="2" charset="0"/>
                <a:cs typeface="Open Sans" pitchFamily="2" charset="0"/>
              </a:rPr>
              <a:t>wyłącznie z uwagi na zmianę cen materiałów lub kosztów, </a:t>
            </a:r>
            <a:r>
              <a:rPr lang="pl-PL" b="1" dirty="0">
                <a:latin typeface="Open Sans" pitchFamily="2" charset="0"/>
                <a:ea typeface="Open Sans" pitchFamily="2" charset="0"/>
                <a:cs typeface="Open Sans" pitchFamily="2" charset="0"/>
              </a:rPr>
              <a:t>nawet jeśli osiągnie ona założony w umowie pułap, jeśli strona żądająca takiej zmiany nie wykaże, że zmiana cen materiałów lub kosztów wpływa na koszt wykonania zamówienia</a:t>
            </a:r>
            <a:endParaRPr lang="pl-PL" dirty="0">
              <a:latin typeface="Open Sans" pitchFamily="2" charset="0"/>
              <a:ea typeface="Open Sans" pitchFamily="2" charset="0"/>
              <a:cs typeface="Open Sans" pitchFamily="2" charset="0"/>
            </a:endParaRPr>
          </a:p>
        </p:txBody>
      </p:sp>
      <p:sp>
        <p:nvSpPr>
          <p:cNvPr id="9" name="Slide Number Placeholder 3">
            <a:extLst>
              <a:ext uri="{FF2B5EF4-FFF2-40B4-BE49-F238E27FC236}">
                <a16:creationId xmlns:a16="http://schemas.microsoft.com/office/drawing/2014/main" id="{D4382D9C-4B1F-5D6E-9AFF-232C24BB28F3}"/>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193</a:t>
            </a:fld>
            <a:endParaRPr lang="pl-PL"/>
          </a:p>
        </p:txBody>
      </p:sp>
    </p:spTree>
    <p:extLst>
      <p:ext uri="{BB962C8B-B14F-4D97-AF65-F5344CB8AC3E}">
        <p14:creationId xmlns:p14="http://schemas.microsoft.com/office/powerpoint/2010/main" val="209386119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1619597"/>
            <a:ext cx="8640382" cy="4680002"/>
          </a:xfrm>
          <a:prstGeom prst="rect">
            <a:avLst/>
          </a:prstGeom>
        </p:spPr>
        <p:txBody>
          <a:bodyPr vert="horz" lIns="0" tIns="0" rIns="0" bIns="0" rtlCol="0">
            <a:normAutofit/>
          </a:bodyPr>
          <a:lstStyle/>
          <a:p>
            <a:pPr defTabSz="1007943">
              <a:lnSpc>
                <a:spcPts val="2400"/>
              </a:lnSpc>
              <a:spcBef>
                <a:spcPts val="1102"/>
              </a:spcBef>
              <a:buClr>
                <a:schemeClr val="accent1"/>
              </a:buClr>
            </a:pPr>
            <a:r>
              <a:rPr lang="pl-PL" b="1" dirty="0">
                <a:latin typeface="Open Sans" pitchFamily="2" charset="0"/>
                <a:ea typeface="Open Sans" pitchFamily="2" charset="0"/>
                <a:cs typeface="Open Sans" pitchFamily="2" charset="0"/>
              </a:rPr>
              <a:t>Częstotliwość waloryzacji wynagrodzenia wykonawcy</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Zamawiający, konstruując klauzulę waloryzacyjną, zobowiązany jest nie tylko przewidzieć zmianę wynagrodzenia w określonych sytuacjach, ale także określić, z jaką częstotliwością z takim żądaniem będzie można wystąpić. Analogicznie jak w przypadku ustalania poziomu zmiany ocena, czy przyjęte przez zamawiającego okresy, w których może następować zmiana wynagrodzenia, określone zostały prawidłowo, musi uwzględniać specyfikę danej branży, uwarunkowania danego zamówienia, jego przedmiot, wahania cen materiałów lub kosztów i te elementy, które mogą znacząco wpływać na równowagę ekonomiczną stron w toku realizacji zamówienia</a:t>
            </a:r>
          </a:p>
        </p:txBody>
      </p:sp>
      <p:sp>
        <p:nvSpPr>
          <p:cNvPr id="9" name="Slide Number Placeholder 3">
            <a:extLst>
              <a:ext uri="{FF2B5EF4-FFF2-40B4-BE49-F238E27FC236}">
                <a16:creationId xmlns:a16="http://schemas.microsoft.com/office/drawing/2014/main" id="{D2C7E0ED-BA95-F7DC-7B65-E8EB01E8CD11}"/>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194</a:t>
            </a:fld>
            <a:endParaRPr lang="pl-PL"/>
          </a:p>
        </p:txBody>
      </p:sp>
    </p:spTree>
    <p:extLst>
      <p:ext uri="{BB962C8B-B14F-4D97-AF65-F5344CB8AC3E}">
        <p14:creationId xmlns:p14="http://schemas.microsoft.com/office/powerpoint/2010/main" val="113116994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3066" y="2483793"/>
            <a:ext cx="8640382" cy="2592088"/>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b="1" dirty="0">
                <a:latin typeface="Open Sans" pitchFamily="2" charset="0"/>
                <a:ea typeface="Open Sans" pitchFamily="2" charset="0"/>
                <a:cs typeface="Open Sans" pitchFamily="2" charset="0"/>
              </a:rPr>
              <a:t>Maksymalna wartość zmiany wynagrodzenia, jaką dopuszcza zamawiający w efekcie zastosowania postanowień o zasadach wprowadzania zmian wysokości wynagrodzenia</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Zamawiający może wartość tę ustalić </a:t>
            </a:r>
            <a:r>
              <a:rPr lang="pl-PL" b="1" dirty="0">
                <a:latin typeface="Open Sans" pitchFamily="2" charset="0"/>
                <a:ea typeface="Open Sans" pitchFamily="2" charset="0"/>
                <a:cs typeface="Open Sans" pitchFamily="2" charset="0"/>
              </a:rPr>
              <a:t>zarówno jako maksymalny procent </a:t>
            </a:r>
            <a:r>
              <a:rPr lang="pl-PL" dirty="0">
                <a:latin typeface="Open Sans" pitchFamily="2" charset="0"/>
                <a:ea typeface="Open Sans" pitchFamily="2" charset="0"/>
                <a:cs typeface="Open Sans" pitchFamily="2" charset="0"/>
              </a:rPr>
              <a:t>liczony od wartości pierwotnego wynagrodzenia, </a:t>
            </a:r>
            <a:r>
              <a:rPr lang="pl-PL" b="1" dirty="0">
                <a:latin typeface="Open Sans" pitchFamily="2" charset="0"/>
                <a:ea typeface="Open Sans" pitchFamily="2" charset="0"/>
                <a:cs typeface="Open Sans" pitchFamily="2" charset="0"/>
              </a:rPr>
              <a:t>jak i maksymalną kwotę</a:t>
            </a:r>
            <a:r>
              <a:rPr lang="pl-PL" dirty="0">
                <a:latin typeface="Open Sans" pitchFamily="2" charset="0"/>
                <a:ea typeface="Open Sans" pitchFamily="2" charset="0"/>
                <a:cs typeface="Open Sans" pitchFamily="2" charset="0"/>
              </a:rPr>
              <a:t>, o którą wynagrodzenie może zostać powiększone.</a:t>
            </a:r>
          </a:p>
        </p:txBody>
      </p:sp>
      <p:sp>
        <p:nvSpPr>
          <p:cNvPr id="9" name="Slide Number Placeholder 3">
            <a:extLst>
              <a:ext uri="{FF2B5EF4-FFF2-40B4-BE49-F238E27FC236}">
                <a16:creationId xmlns:a16="http://schemas.microsoft.com/office/drawing/2014/main" id="{0E97F835-9C91-4E7A-97B1-8021C79EC914}"/>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195</a:t>
            </a:fld>
            <a:endParaRPr lang="pl-PL"/>
          </a:p>
        </p:txBody>
      </p:sp>
    </p:spTree>
    <p:extLst>
      <p:ext uri="{BB962C8B-B14F-4D97-AF65-F5344CB8AC3E}">
        <p14:creationId xmlns:p14="http://schemas.microsoft.com/office/powerpoint/2010/main" val="15035977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1907629"/>
            <a:ext cx="8640382" cy="4680002"/>
          </a:xfrm>
          <a:prstGeom prst="rect">
            <a:avLst/>
          </a:prstGeom>
        </p:spPr>
        <p:txBody>
          <a:bodyPr vert="horz" lIns="0" tIns="0" rIns="0" bIns="0" rtlCol="0">
            <a:normAutofit/>
          </a:bodyPr>
          <a:lstStyle/>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Art. 439 Pzp jest przepisem bezwzględnie obowiązującym. Oznacza to, że </a:t>
            </a:r>
            <a:r>
              <a:rPr lang="pl-PL" b="1" dirty="0">
                <a:latin typeface="Open Sans" pitchFamily="2" charset="0"/>
                <a:ea typeface="Open Sans" pitchFamily="2" charset="0"/>
                <a:cs typeface="Open Sans" pitchFamily="2" charset="0"/>
              </a:rPr>
              <a:t>zamawiający nie może zrezygnować ze stosowania zapisów waloryzacyjnych</a:t>
            </a:r>
            <a:r>
              <a:rPr lang="pl-PL" dirty="0">
                <a:latin typeface="Open Sans" pitchFamily="2" charset="0"/>
                <a:ea typeface="Open Sans" pitchFamily="2" charset="0"/>
                <a:cs typeface="Open Sans" pitchFamily="2" charset="0"/>
              </a:rPr>
              <a:t>, jeżeli projekt umowy przewiduje, że zostanie zawarta na okres przekraczający 6 miesięcy. </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Gdyby projekt umowy nie zawierał zapisów waloryzacyjnych, należy </a:t>
            </a:r>
            <a:r>
              <a:rPr lang="pl-PL" b="1" dirty="0">
                <a:latin typeface="Open Sans" pitchFamily="2" charset="0"/>
                <a:ea typeface="Open Sans" pitchFamily="2" charset="0"/>
                <a:cs typeface="Open Sans" pitchFamily="2" charset="0"/>
              </a:rPr>
              <a:t>złożyć wniosek o zmianę </a:t>
            </a:r>
            <a:r>
              <a:rPr lang="pl-PL" dirty="0">
                <a:latin typeface="Open Sans" pitchFamily="2" charset="0"/>
                <a:ea typeface="Open Sans" pitchFamily="2" charset="0"/>
                <a:cs typeface="Open Sans" pitchFamily="2" charset="0"/>
              </a:rPr>
              <a:t>dokumentów zamówienia i ich wprowadzenie (art. 135 lub art. 284) </a:t>
            </a:r>
            <a:r>
              <a:rPr lang="pl-PL" b="1" dirty="0">
                <a:latin typeface="Open Sans" pitchFamily="2" charset="0"/>
                <a:ea typeface="Open Sans" pitchFamily="2" charset="0"/>
                <a:cs typeface="Open Sans" pitchFamily="2" charset="0"/>
              </a:rPr>
              <a:t>lub złożyć odwołanie </a:t>
            </a:r>
            <a:r>
              <a:rPr lang="pl-PL" dirty="0">
                <a:latin typeface="Open Sans" pitchFamily="2" charset="0"/>
                <a:ea typeface="Open Sans" pitchFamily="2" charset="0"/>
                <a:cs typeface="Open Sans" pitchFamily="2" charset="0"/>
              </a:rPr>
              <a:t>na treść tych dokumentów, w terminie odpowiednio 5 lub 10 dni od daty ich publikacji.</a:t>
            </a:r>
          </a:p>
        </p:txBody>
      </p:sp>
      <p:sp>
        <p:nvSpPr>
          <p:cNvPr id="9" name="Slide Number Placeholder 3">
            <a:extLst>
              <a:ext uri="{FF2B5EF4-FFF2-40B4-BE49-F238E27FC236}">
                <a16:creationId xmlns:a16="http://schemas.microsoft.com/office/drawing/2014/main" id="{7FF1B7AC-FB47-DA46-235B-B2E91193FCE6}"/>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196</a:t>
            </a:fld>
            <a:endParaRPr lang="pl-PL"/>
          </a:p>
        </p:txBody>
      </p:sp>
    </p:spTree>
    <p:extLst>
      <p:ext uri="{BB962C8B-B14F-4D97-AF65-F5344CB8AC3E}">
        <p14:creationId xmlns:p14="http://schemas.microsoft.com/office/powerpoint/2010/main" val="269256692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359838"/>
            <a:ext cx="8640382" cy="4680002"/>
          </a:xfrm>
          <a:prstGeom prst="rect">
            <a:avLst/>
          </a:prstGeom>
        </p:spPr>
        <p:txBody>
          <a:bodyPr vert="horz" lIns="0" tIns="0" rIns="0" bIns="0" rtlCol="0">
            <a:noAutofit/>
          </a:bodyPr>
          <a:lstStyle/>
          <a:p>
            <a:pPr marL="251986" indent="-251986" defTabSz="1007943">
              <a:lnSpc>
                <a:spcPts val="2400"/>
              </a:lnSpc>
              <a:spcBef>
                <a:spcPts val="1102"/>
              </a:spcBef>
              <a:buClr>
                <a:schemeClr val="accent1"/>
              </a:buClr>
              <a:buFontTx/>
              <a:buBlip>
                <a:blip r:embed="rId2"/>
              </a:buBlip>
            </a:pPr>
            <a:r>
              <a:rPr lang="pl-PL" b="1" dirty="0">
                <a:latin typeface="Open Sans" pitchFamily="2" charset="0"/>
                <a:ea typeface="Open Sans" pitchFamily="2" charset="0"/>
                <a:cs typeface="Open Sans" pitchFamily="2" charset="0"/>
              </a:rPr>
              <a:t>KIO 2512/22</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Odwołujący słusznie wskazał, że przepis ten ma charakter bezwzględnie obowiązujący, a zatem wobec wypełnienia się jego przesłanek Zamawiający obowiązany jest zastosować się do dyspozycji tego przepisu:</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„Z literalnego brzmienia przepis art. 439 ust. 2 Pzp jednoznacznie wynika, że podstawą potencjalnej zmiany wynagrodzenia jest zmiana cen materiałów lub kosztów związanych z realizacją zamówienia. Ustawodawca podkreślił więc, że tylko zmiana kosztów związanych z realizacją zamówienia może mieć wpływ na możliwość zastosowania klauzuli waloryzacyjnej. </a:t>
            </a: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Na inne niż koszt materiału koszty realizacji zamówienia mogą składać się ceny wykonywania robót – pracy fizycznej, usług innych niż roboty budowlane (najem szalunków, sprzętu, urządzeń) lub należności publicznoprawne. Analizując treść art. 439 ust. 2 Pzp należy mieć na uwadze treść art. 436 pkt 4 lit. b Pzp, stanowiący odrębną przesłankę zmiany wysokości wynagrodzenia ze względu na wzrost minimalnego wynagrodzenia lub minimalnej stawki godzinowej. Dokonując wykładni wskazanych przepisów należy zatem stwierdzić, że w kosztach związanych z realizacją zamówienia nie mieszczą się należności publicznoprawne wskazane w art. 436 pkt 4 lit. b Pzp.</a:t>
            </a:r>
          </a:p>
        </p:txBody>
      </p:sp>
      <p:sp>
        <p:nvSpPr>
          <p:cNvPr id="9" name="Slide Number Placeholder 3">
            <a:extLst>
              <a:ext uri="{FF2B5EF4-FFF2-40B4-BE49-F238E27FC236}">
                <a16:creationId xmlns:a16="http://schemas.microsoft.com/office/drawing/2014/main" id="{6FB7A47F-64C9-1407-E336-5ABD1BCE2268}"/>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197</a:t>
            </a:fld>
            <a:endParaRPr lang="pl-PL"/>
          </a:p>
        </p:txBody>
      </p:sp>
    </p:spTree>
    <p:extLst>
      <p:ext uri="{BB962C8B-B14F-4D97-AF65-F5344CB8AC3E}">
        <p14:creationId xmlns:p14="http://schemas.microsoft.com/office/powerpoint/2010/main" val="101999263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683493"/>
            <a:ext cx="8640382" cy="4680002"/>
          </a:xfrm>
          <a:prstGeom prst="rect">
            <a:avLst/>
          </a:prstGeom>
        </p:spPr>
        <p:txBody>
          <a:bodyPr vert="horz" lIns="0" tIns="0" rIns="0" bIns="0" rtlCol="0">
            <a:noAutofit/>
          </a:bodyPr>
          <a:lstStyle/>
          <a:p>
            <a:pPr algn="ctr" defTabSz="1007943">
              <a:lnSpc>
                <a:spcPts val="2400"/>
              </a:lnSpc>
              <a:spcBef>
                <a:spcPts val="1102"/>
              </a:spcBef>
              <a:buClr>
                <a:schemeClr val="accent1"/>
              </a:buClr>
            </a:pPr>
            <a:r>
              <a:rPr lang="pl-PL" b="1" dirty="0">
                <a:latin typeface="Open Sans" pitchFamily="2" charset="0"/>
                <a:ea typeface="Open Sans" pitchFamily="2" charset="0"/>
                <a:cs typeface="Open Sans" pitchFamily="2" charset="0"/>
              </a:rPr>
              <a:t>Na jakie pytania należy odpowiedzieć tworząc klauzulę waloryzacyjną?</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Czy jasno określono punkty czasowe odnoszące się do obliczania różnicy cen?</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Czy przyjęte wskaźniki są realne?</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Czy symulacja zastosowania klauzuli daje możliwość jej zastosowania?</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Czy maksymalna wielkość zmiany ma znaczenie?</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Czy wskaźnik będzie nadal dostępny?</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Czy przewidziano obowiązek zmiany umowy?</a:t>
            </a:r>
          </a:p>
        </p:txBody>
      </p:sp>
      <p:sp>
        <p:nvSpPr>
          <p:cNvPr id="9" name="Slide Number Placeholder 3">
            <a:extLst>
              <a:ext uri="{FF2B5EF4-FFF2-40B4-BE49-F238E27FC236}">
                <a16:creationId xmlns:a16="http://schemas.microsoft.com/office/drawing/2014/main" id="{EED6B441-99E1-EE19-92BF-69E71DDFC698}"/>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198</a:t>
            </a:fld>
            <a:endParaRPr lang="pl-PL"/>
          </a:p>
        </p:txBody>
      </p:sp>
    </p:spTree>
    <p:extLst>
      <p:ext uri="{BB962C8B-B14F-4D97-AF65-F5344CB8AC3E}">
        <p14:creationId xmlns:p14="http://schemas.microsoft.com/office/powerpoint/2010/main" val="232807717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283863"/>
            <a:ext cx="9306737" cy="6991948"/>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b="1" dirty="0">
                <a:latin typeface="Open Sans" panose="020B0606030504020204" pitchFamily="34" charset="0"/>
                <a:ea typeface="Open Sans" panose="020B0606030504020204" pitchFamily="34" charset="0"/>
                <a:cs typeface="Open Sans" panose="020B0606030504020204" pitchFamily="34" charset="0"/>
              </a:rPr>
              <a:t>KIO 2864/21, KIO 2872/21 (skład trzyosobowy) </a:t>
            </a: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Za zasadny </a:t>
            </a:r>
            <a:r>
              <a:rPr lang="pl-PL" altLang="pl-PL" b="1" dirty="0">
                <a:latin typeface="Open Sans" panose="020B0606030504020204" pitchFamily="34" charset="0"/>
                <a:ea typeface="Open Sans" panose="020B0606030504020204" pitchFamily="34" charset="0"/>
                <a:cs typeface="Open Sans" panose="020B0606030504020204" pitchFamily="34" charset="0"/>
              </a:rPr>
              <a:t>Izba uznała zarzut dotyczący ukształtowania postanowień umowy w zakresie waloryzacji wynagrodzenia, przez określenie pierwszej waloryzacji dopiero w trzecim roku obowiązywania Umowy</a:t>
            </a:r>
            <a:r>
              <a:rPr lang="pl-PL" altLang="pl-PL" dirty="0">
                <a:latin typeface="Open Sans" panose="020B0606030504020204" pitchFamily="34" charset="0"/>
                <a:ea typeface="Open Sans" panose="020B0606030504020204" pitchFamily="34" charset="0"/>
                <a:cs typeface="Open Sans" panose="020B0606030504020204" pitchFamily="34" charset="0"/>
              </a:rPr>
              <a:t>. Izba zwróciła uwagę, że art. 439 ust. 1 PZP odnoszący się do umów zawartych na okres dłuższy niż 12 miesięcy (wg stanu prawnego w dniu orzekania), nakazuje aby umowa zawierała postanowienia dotyczące zasad wprowadzania zmian wysokości wynagrodzenia należnego wykonawcy, w przypadku zmiany ceny materiałów lub kosztów związanych z realizacją zamówienia, jednak nie precyzuje terminu początkowego, od którego zmiany te winny nastąpić. Podkreślenia wymaga, iż </a:t>
            </a:r>
            <a:r>
              <a:rPr lang="pl-PL" altLang="pl-PL" b="1" dirty="0">
                <a:latin typeface="Open Sans" panose="020B0606030504020204" pitchFamily="34" charset="0"/>
                <a:ea typeface="Open Sans" panose="020B0606030504020204" pitchFamily="34" charset="0"/>
                <a:cs typeface="Open Sans" panose="020B0606030504020204" pitchFamily="34" charset="0"/>
              </a:rPr>
              <a:t>Zamawiający konstruując zapisy przyszłej umowy musi uwzględniać specyfikę danej branży, uwarunkowania danego zamówienia, jego przedmiot, wahliwość cen materiałów lub kosztów, i te elementy, które mogą znacząco wpływać na równowagę ekonomiczną stron</a:t>
            </a:r>
            <a:r>
              <a:rPr lang="pl-PL" altLang="pl-PL" dirty="0">
                <a:latin typeface="Open Sans" panose="020B0606030504020204" pitchFamily="34" charset="0"/>
                <a:ea typeface="Open Sans" panose="020B0606030504020204" pitchFamily="34" charset="0"/>
                <a:cs typeface="Open Sans" panose="020B0606030504020204" pitchFamily="34" charset="0"/>
              </a:rPr>
              <a:t> w toku realizacji zamówienia. Nie można jednak pominąć regulacji wskazanej w art. 439 ust. 3 PZP, odnoszącej się do umowy zawartej po upływie 180 dni od dnia upływu terminu składania ofert, gdzie ustawodawca wskazał, że początkowym terminem ustalenia zmiany wynagrodzenia jest dzień otwarcia ofert, chyba że Zamawiający określi termin wcześniejszy.</a:t>
            </a: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Wobec powyższego, w okolicznościach niniejszej sprawy, </a:t>
            </a:r>
            <a:r>
              <a:rPr lang="pl-PL" altLang="pl-PL" b="1" dirty="0">
                <a:latin typeface="Open Sans" panose="020B0606030504020204" pitchFamily="34" charset="0"/>
                <a:ea typeface="Open Sans" panose="020B0606030504020204" pitchFamily="34" charset="0"/>
                <a:cs typeface="Open Sans" panose="020B0606030504020204" pitchFamily="34" charset="0"/>
              </a:rPr>
              <a:t>Izba za zasadne uznała zarzut Odwołującego w zakresie określenia pierwszej waloryzacji dopiero w trzecim roku obowiązywania umowy. Izba doszła do przekonania, iż sposób waloryzacji umowy, począwszy od trzeciego roku jej obowiązywania, narusza równowagę ekonomiczną stron umowy.</a:t>
            </a:r>
          </a:p>
        </p:txBody>
      </p:sp>
    </p:spTree>
    <p:extLst>
      <p:ext uri="{BB962C8B-B14F-4D97-AF65-F5344CB8AC3E}">
        <p14:creationId xmlns:p14="http://schemas.microsoft.com/office/powerpoint/2010/main" val="1082647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C8480DB-29CB-763C-1C3F-450A9AA573BF}"/>
              </a:ext>
            </a:extLst>
          </p:cNvPr>
          <p:cNvSpPr>
            <a:spLocks noGrp="1"/>
          </p:cNvSpPr>
          <p:nvPr>
            <p:ph type="ctrTitle"/>
          </p:nvPr>
        </p:nvSpPr>
        <p:spPr>
          <a:xfrm>
            <a:off x="569664" y="3577314"/>
            <a:ext cx="9552484" cy="1561229"/>
          </a:xfrm>
        </p:spPr>
        <p:txBody>
          <a:bodyPr>
            <a:noAutofit/>
          </a:bodyPr>
          <a:lstStyle/>
          <a:p>
            <a:r>
              <a:rPr lang="pl-PL" dirty="0">
                <a:latin typeface="Open Sans" panose="020B0606030504020204" pitchFamily="34" charset="0"/>
                <a:ea typeface="Open Sans" panose="020B0606030504020204" pitchFamily="34" charset="0"/>
                <a:cs typeface="Open Sans" panose="020B0606030504020204" pitchFamily="34" charset="0"/>
              </a:rPr>
              <a:t>Aktualny stan prawny w zakresie udzielania zamówień publicznych o wartości równej lub wyższej od tzw. „progów unijnych”</a:t>
            </a:r>
            <a:br>
              <a:rPr lang="pl-PL" dirty="0">
                <a:latin typeface="Open Sans" panose="020B0606030504020204" pitchFamily="34" charset="0"/>
                <a:ea typeface="Open Sans" panose="020B0606030504020204" pitchFamily="34" charset="0"/>
                <a:cs typeface="Open Sans" panose="020B0606030504020204" pitchFamily="34" charset="0"/>
              </a:rPr>
            </a:br>
            <a:endParaRPr lang="pl-PL"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Obraz 1">
            <a:extLst>
              <a:ext uri="{FF2B5EF4-FFF2-40B4-BE49-F238E27FC236}">
                <a16:creationId xmlns:a16="http://schemas.microsoft.com/office/drawing/2014/main" id="{1717719A-E42E-5CF0-0685-3D8086BD7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570468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622915"/>
            <a:ext cx="9730934" cy="6313844"/>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Zamówienia „in-</a:t>
            </a:r>
            <a:r>
              <a:rPr lang="pl-PL" b="1" dirty="0" err="1">
                <a:latin typeface="Open Sans" panose="020B0606030504020204" pitchFamily="34" charset="0"/>
                <a:ea typeface="Open Sans" panose="020B0606030504020204" pitchFamily="34" charset="0"/>
                <a:cs typeface="Open Sans" panose="020B0606030504020204" pitchFamily="34" charset="0"/>
              </a:rPr>
              <a:t>house</a:t>
            </a:r>
            <a:r>
              <a:rPr lang="pl-PL" b="1" dirty="0">
                <a:latin typeface="Open Sans" panose="020B0606030504020204" pitchFamily="34" charset="0"/>
                <a:ea typeface="Open Sans" panose="020B0606030504020204" pitchFamily="34" charset="0"/>
                <a:cs typeface="Open Sans" panose="020B0606030504020204" pitchFamily="34" charset="0"/>
              </a:rPr>
              <a:t>”</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13)	zamówienie udzielane jest przez zamawiającego, o którym mowa w art. 4 i art. 5 ust. 1 pkt 1, osobie prawnej, jeżeli spełnione są łącznie następujące warunki:</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a)	zamawiający wspólnie z innymi zamawiającymi, o których mowa w art. 4 i art. 5 ust. 1 pkt 1, sprawuje nad daną osobą prawną kontrolę, która odpowiada kontroli sprawowanej przez nich nad własnymi jednostkami, przy czym wspólne sprawowanie kontroli ma miejsce, jeżeli spełnione są łącznie następujące warunki:</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	w skład organów decyzyjnych kontrolowanej osoby prawnej wchodzą przedstawiciele wszystkich uczestniczących zamawiających, z zastrzeżeniem, że poszczególny przedstawiciel może reprezentować więcej niż jednego zamawiającego,</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	uczestniczący zamawiający mogą wspólnie wywierać dominujący wpływ na cele strategiczne oraz istotne decyzje kontrolowanej osoby prawnej,</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	kontrolowana osoba prawna nie działa w interesie sprzecznym z interesami zamawiających sprawujących nad nią kontrolę,</a:t>
            </a:r>
          </a:p>
        </p:txBody>
      </p:sp>
    </p:spTree>
    <p:extLst>
      <p:ext uri="{BB962C8B-B14F-4D97-AF65-F5344CB8AC3E}">
        <p14:creationId xmlns:p14="http://schemas.microsoft.com/office/powerpoint/2010/main" val="118995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1347774"/>
            <a:ext cx="9306737" cy="486412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spcAft>
                <a:spcPts val="1300"/>
              </a:spcAft>
              <a:buNone/>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Kwoty płatne Wykonawcy będą korygowane dla oddania wzrostów lub spadków cen zgodnie z poniższymi zapisami. </a:t>
            </a:r>
          </a:p>
          <a:p>
            <a:pPr marL="0" indent="0" algn="just">
              <a:lnSpc>
                <a:spcPct val="150000"/>
              </a:lnSpc>
              <a:spcAft>
                <a:spcPts val="1300"/>
              </a:spcAft>
              <a:buNone/>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Waloryzacja będzie  odbywać się w oparciu o  wskaźnik cen produkcji budowlano-montażowej, pozycja ….. publikowany przez Główny Urząd Statystyczny (zwany dalej GUS), dostępny w Dziedzinowej Bazie Wiedzy  pod linkiem:  </a:t>
            </a:r>
            <a:r>
              <a:rPr lang="pl-PL" sz="1800" u="sng" spc="20"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2"/>
              </a:rPr>
              <a:t>http://swaid.stat.gov.pl/Ceny_dashboards/Raporty_predefiniowane/RAP_DBD_CEN_30.aspx</a:t>
            </a:r>
            <a:r>
              <a:rPr lang="pl-PL" sz="1800" u="sng" spc="20"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rPr>
              <a:t>,</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lub w Biuletynie Statystycznym, w układzie miesiąc poprzedni = 100, dotyczący kolejnych miesięcy kalendarzowych począwszy od miesiąca otwarcia oferty, do miesiąca za który została wystawiona faktura VAT. W przypadku, gdyby w/w wskaźnik przestał być dostępny, strony uzgodnią inny, najbardziej zbliżony wskaźnik publikowany przez GUS.</a:t>
            </a:r>
          </a:p>
        </p:txBody>
      </p:sp>
    </p:spTree>
    <p:extLst>
      <p:ext uri="{BB962C8B-B14F-4D97-AF65-F5344CB8AC3E}">
        <p14:creationId xmlns:p14="http://schemas.microsoft.com/office/powerpoint/2010/main" val="230147064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719497"/>
                <a:ext cx="9306737" cy="612068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spcAft>
                    <a:spcPts val="1300"/>
                  </a:spcAft>
                  <a:buNone/>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Wskaźnik waloryzacji </a:t>
                </a:r>
                <a:r>
                  <a:rPr lang="pl-PL" sz="1800" spc="20" dirty="0" err="1">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err="1">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a:effectLst/>
                    <a:latin typeface="Open Sans" panose="020B0606030504020204" pitchFamily="34" charset="0"/>
                    <a:ea typeface="Open Sans" panose="020B0606030504020204" pitchFamily="34" charset="0"/>
                    <a:cs typeface="Open Sans" panose="020B0606030504020204" pitchFamily="34" charset="0"/>
                  </a:rPr>
                  <a:t> (n)</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przez który należy każdorazowo przemnożyć wartość faktury VAT za n-ty miesiąc powstaje poprzez przemnożenie przez siebie wskaźników cen produkcji budowlano-montażowej dla kolejnych miesięcy począwszy od miesiąca w którym nastąpiło otwarcie oferty (miesiąc 0 gdy wskaźnik jest równy 100) do miesiąca za który nastąpi wystawienie faktury (miesiąc n-ty) wg poniższego wzoru:</a:t>
                </a:r>
              </a:p>
              <a:p>
                <a:pPr marL="0" indent="0" algn="just">
                  <a:lnSpc>
                    <a:spcPct val="150000"/>
                  </a:lnSpc>
                  <a:spcAft>
                    <a:spcPts val="1300"/>
                  </a:spcAft>
                  <a:buNone/>
                </a:pPr>
                <a14:m>
                  <m:oMathPara xmlns:m="http://schemas.openxmlformats.org/officeDocument/2006/math">
                    <m:oMathParaPr>
                      <m:jc m:val="centerGroup"/>
                    </m:oMathParaPr>
                    <m:oMath xmlns:m="http://schemas.openxmlformats.org/officeDocument/2006/math">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𝐰</m:t>
                          </m:r>
                          <m:r>
                            <a:rPr lang="pl-PL" sz="1800" b="1" spc="20">
                              <a:solidFill>
                                <a:srgbClr val="000000"/>
                              </a:solidFill>
                              <a:effectLst/>
                              <a:latin typeface="Cambria Math" panose="02040503050406030204" pitchFamily="18" charset="0"/>
                              <a:ea typeface="Calibri" panose="020F0502020204030204" pitchFamily="34" charset="0"/>
                            </a:rPr>
                            <m:t> (</m:t>
                          </m:r>
                          <m:r>
                            <a:rPr lang="pl-PL" sz="1800" b="1" i="1" spc="20">
                              <a:solidFill>
                                <a:srgbClr val="000000"/>
                              </a:solidFill>
                              <a:effectLst/>
                              <a:latin typeface="Cambria Math" panose="02040503050406030204" pitchFamily="18" charset="0"/>
                              <a:ea typeface="Calibri" panose="020F0502020204030204" pitchFamily="34" charset="0"/>
                            </a:rPr>
                            <m:t>𝐧</m:t>
                          </m:r>
                          <m:r>
                            <a:rPr lang="pl-PL" sz="1800" b="1" spc="20">
                              <a:solidFill>
                                <a:srgbClr val="000000"/>
                              </a:solidFill>
                              <a:effectLst/>
                              <a:latin typeface="Cambria Math" panose="02040503050406030204" pitchFamily="18" charset="0"/>
                              <a:ea typeface="Calibri" panose="020F0502020204030204" pitchFamily="34" charset="0"/>
                            </a:rPr>
                            <m:t>)</m:t>
                          </m:r>
                        </m:sub>
                      </m:sSub>
                      <m:r>
                        <a:rPr lang="pl-PL" sz="1800" spc="20">
                          <a:solidFill>
                            <a:srgbClr val="000000"/>
                          </a:solidFill>
                          <a:effectLst/>
                          <a:latin typeface="Cambria Math" panose="02040503050406030204" pitchFamily="18" charset="0"/>
                          <a:ea typeface="Calibri" panose="020F0502020204030204" pitchFamily="34" charset="0"/>
                        </a:rPr>
                        <m:t>=</m:t>
                      </m:r>
                      <m:r>
                        <m:rPr>
                          <m:sty m:val="p"/>
                        </m:rPr>
                        <a:rPr lang="pl-PL" sz="1800" spc="20">
                          <a:solidFill>
                            <a:srgbClr val="000000"/>
                          </a:solidFill>
                          <a:effectLst/>
                          <a:latin typeface="Cambria Math" panose="02040503050406030204" pitchFamily="18" charset="0"/>
                          <a:ea typeface="Calibri" panose="020F0502020204030204" pitchFamily="34" charset="0"/>
                        </a:rPr>
                        <m:t>a</m:t>
                      </m:r>
                      <m:r>
                        <a:rPr lang="pl-PL" sz="1800" spc="20">
                          <a:solidFill>
                            <a:srgbClr val="000000"/>
                          </a:solidFill>
                          <a:effectLst/>
                          <a:latin typeface="Cambria Math" panose="02040503050406030204" pitchFamily="18" charset="0"/>
                          <a:ea typeface="Calibri" panose="020F0502020204030204" pitchFamily="34" charset="0"/>
                        </a:rPr>
                        <m:t>+</m:t>
                      </m:r>
                      <m:d>
                        <m:dPr>
                          <m:ctrlPr>
                            <a:rPr lang="pl-PL" sz="1800" i="1" spc="20">
                              <a:solidFill>
                                <a:srgbClr val="000000"/>
                              </a:solidFill>
                              <a:effectLst/>
                              <a:latin typeface="Cambria Math" panose="02040503050406030204" pitchFamily="18" charset="0"/>
                              <a:ea typeface="Calibri" panose="020F0502020204030204" pitchFamily="34" charset="0"/>
                            </a:rPr>
                          </m:ctrlPr>
                        </m:dPr>
                        <m:e>
                          <m:r>
                            <a:rPr lang="pl-PL" sz="1800" spc="20">
                              <a:solidFill>
                                <a:srgbClr val="000000"/>
                              </a:solidFill>
                              <a:effectLst/>
                              <a:latin typeface="Cambria Math" panose="02040503050406030204" pitchFamily="18" charset="0"/>
                              <a:ea typeface="Calibri" panose="020F0502020204030204" pitchFamily="34" charset="0"/>
                            </a:rPr>
                            <m:t>1</m:t>
                          </m:r>
                          <m:r>
                            <a:rPr lang="pl-PL" sz="1800" i="1" spc="20">
                              <a:solidFill>
                                <a:srgbClr val="000000"/>
                              </a:solidFill>
                              <a:effectLst/>
                              <a:latin typeface="Cambria Math" panose="02040503050406030204" pitchFamily="18" charset="0"/>
                              <a:ea typeface="Calibri" panose="020F0502020204030204" pitchFamily="34" charset="0"/>
                            </a:rPr>
                            <m:t>−</m:t>
                          </m:r>
                          <m:r>
                            <m:rPr>
                              <m:sty m:val="p"/>
                            </m:rPr>
                            <a:rPr lang="pl-PL" sz="1800" spc="20">
                              <a:solidFill>
                                <a:srgbClr val="000000"/>
                              </a:solidFill>
                              <a:effectLst/>
                              <a:latin typeface="Cambria Math" panose="02040503050406030204" pitchFamily="18" charset="0"/>
                              <a:ea typeface="Calibri" panose="020F0502020204030204" pitchFamily="34" charset="0"/>
                            </a:rPr>
                            <m:t>a</m:t>
                          </m:r>
                        </m:e>
                      </m:d>
                      <m:r>
                        <a:rPr lang="pl-PL" sz="1800" i="1" spc="20">
                          <a:solidFill>
                            <a:srgbClr val="000000"/>
                          </a:solidFill>
                          <a:effectLst/>
                          <a:latin typeface="Cambria Math" panose="02040503050406030204" pitchFamily="18" charset="0"/>
                          <a:ea typeface="Calibri" panose="020F0502020204030204" pitchFamily="34" charset="0"/>
                        </a:rPr>
                        <m:t> </m:t>
                      </m:r>
                      <m:r>
                        <a:rPr lang="pl-PL" sz="1800" spc="20">
                          <a:solidFill>
                            <a:srgbClr val="000000"/>
                          </a:solidFill>
                          <a:effectLst/>
                          <a:latin typeface="Cambria Math" panose="02040503050406030204" pitchFamily="18" charset="0"/>
                          <a:ea typeface="Calibri" panose="020F0502020204030204" pitchFamily="34" charset="0"/>
                        </a:rPr>
                        <m:t>×</m:t>
                      </m:r>
                      <m:r>
                        <a:rPr lang="pl-PL" sz="1800" i="1" spc="20">
                          <a:solidFill>
                            <a:srgbClr val="000000"/>
                          </a:solidFill>
                          <a:effectLst/>
                          <a:latin typeface="Cambria Math" panose="02040503050406030204" pitchFamily="18" charset="0"/>
                          <a:ea typeface="Calibri" panose="020F0502020204030204" pitchFamily="34" charset="0"/>
                        </a:rPr>
                        <m:t> (</m:t>
                      </m:r>
                      <m:f>
                        <m:fPr>
                          <m:ctrlPr>
                            <a:rPr lang="pl-PL" sz="1800" i="1" spc="20">
                              <a:solidFill>
                                <a:srgbClr val="000000"/>
                              </a:solidFill>
                              <a:effectLst/>
                              <a:latin typeface="Cambria Math" panose="02040503050406030204" pitchFamily="18" charset="0"/>
                              <a:ea typeface="Calibri" panose="020F0502020204030204" pitchFamily="34" charset="0"/>
                            </a:rPr>
                          </m:ctrlPr>
                        </m:fPr>
                        <m:num>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𝟎</m:t>
                              </m:r>
                            </m:sub>
                          </m:sSub>
                        </m:num>
                        <m:den>
                          <m:r>
                            <a:rPr lang="pl-PL" sz="1800" spc="20">
                              <a:solidFill>
                                <a:srgbClr val="000000"/>
                              </a:solidFill>
                              <a:effectLst/>
                              <a:latin typeface="Cambria Math" panose="02040503050406030204" pitchFamily="18" charset="0"/>
                              <a:ea typeface="Calibri" panose="020F0502020204030204" pitchFamily="34" charset="0"/>
                            </a:rPr>
                            <m:t>100</m:t>
                          </m:r>
                        </m:den>
                      </m:f>
                      <m:r>
                        <a:rPr lang="pl-PL" sz="1800" spc="20">
                          <a:solidFill>
                            <a:srgbClr val="000000"/>
                          </a:solidFill>
                          <a:effectLst/>
                          <a:latin typeface="Cambria Math" panose="02040503050406030204" pitchFamily="18" charset="0"/>
                          <a:ea typeface="Calibri" panose="020F0502020204030204" pitchFamily="34" charset="0"/>
                        </a:rPr>
                        <m:t>×</m:t>
                      </m:r>
                      <m:f>
                        <m:fPr>
                          <m:ctrlPr>
                            <a:rPr lang="pl-PL" sz="1800" i="1" spc="20">
                              <a:solidFill>
                                <a:srgbClr val="000000"/>
                              </a:solidFill>
                              <a:effectLst/>
                              <a:latin typeface="Cambria Math" panose="02040503050406030204" pitchFamily="18" charset="0"/>
                              <a:ea typeface="Calibri" panose="020F0502020204030204" pitchFamily="34" charset="0"/>
                            </a:rPr>
                          </m:ctrlPr>
                        </m:fPr>
                        <m:num>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𝟏</m:t>
                              </m:r>
                            </m:sub>
                          </m:sSub>
                        </m:num>
                        <m:den>
                          <m:r>
                            <a:rPr lang="pl-PL" sz="1800" spc="20">
                              <a:solidFill>
                                <a:srgbClr val="000000"/>
                              </a:solidFill>
                              <a:effectLst/>
                              <a:latin typeface="Cambria Math" panose="02040503050406030204" pitchFamily="18" charset="0"/>
                              <a:ea typeface="Calibri" panose="020F0502020204030204" pitchFamily="34" charset="0"/>
                            </a:rPr>
                            <m:t>100</m:t>
                          </m:r>
                        </m:den>
                      </m:f>
                      <m:r>
                        <a:rPr lang="pl-PL" sz="1800" spc="20">
                          <a:solidFill>
                            <a:srgbClr val="000000"/>
                          </a:solidFill>
                          <a:effectLst/>
                          <a:latin typeface="Cambria Math" panose="02040503050406030204" pitchFamily="18" charset="0"/>
                          <a:ea typeface="Calibri" panose="020F0502020204030204" pitchFamily="34" charset="0"/>
                        </a:rPr>
                        <m:t>×</m:t>
                      </m:r>
                      <m:f>
                        <m:fPr>
                          <m:ctrlPr>
                            <a:rPr lang="pl-PL" sz="1800" i="1" spc="20">
                              <a:solidFill>
                                <a:srgbClr val="000000"/>
                              </a:solidFill>
                              <a:effectLst/>
                              <a:latin typeface="Cambria Math" panose="02040503050406030204" pitchFamily="18" charset="0"/>
                              <a:ea typeface="Calibri" panose="020F0502020204030204" pitchFamily="34" charset="0"/>
                            </a:rPr>
                          </m:ctrlPr>
                        </m:fPr>
                        <m:num>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𝟐</m:t>
                              </m:r>
                            </m:sub>
                          </m:sSub>
                        </m:num>
                        <m:den>
                          <m:r>
                            <a:rPr lang="pl-PL" sz="1800" spc="20">
                              <a:solidFill>
                                <a:srgbClr val="000000"/>
                              </a:solidFill>
                              <a:effectLst/>
                              <a:latin typeface="Cambria Math" panose="02040503050406030204" pitchFamily="18" charset="0"/>
                              <a:ea typeface="Calibri" panose="020F0502020204030204" pitchFamily="34" charset="0"/>
                            </a:rPr>
                            <m:t>100</m:t>
                          </m:r>
                        </m:den>
                      </m:f>
                      <m:r>
                        <a:rPr lang="pl-PL" sz="1800" spc="20">
                          <a:solidFill>
                            <a:srgbClr val="000000"/>
                          </a:solidFill>
                          <a:effectLst/>
                          <a:latin typeface="Cambria Math" panose="02040503050406030204" pitchFamily="18" charset="0"/>
                          <a:ea typeface="Calibri" panose="020F0502020204030204" pitchFamily="34" charset="0"/>
                        </a:rPr>
                        <m:t>×</m:t>
                      </m:r>
                      <m:f>
                        <m:fPr>
                          <m:ctrlPr>
                            <a:rPr lang="pl-PL" sz="1800" i="1" spc="20">
                              <a:solidFill>
                                <a:srgbClr val="000000"/>
                              </a:solidFill>
                              <a:effectLst/>
                              <a:latin typeface="Cambria Math" panose="02040503050406030204" pitchFamily="18" charset="0"/>
                              <a:ea typeface="Calibri" panose="020F0502020204030204" pitchFamily="34" charset="0"/>
                            </a:rPr>
                          </m:ctrlPr>
                        </m:fPr>
                        <m:num>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𝟑</m:t>
                              </m:r>
                            </m:sub>
                          </m:sSub>
                        </m:num>
                        <m:den>
                          <m:r>
                            <a:rPr lang="pl-PL" sz="1800" spc="20">
                              <a:solidFill>
                                <a:srgbClr val="000000"/>
                              </a:solidFill>
                              <a:effectLst/>
                              <a:latin typeface="Cambria Math" panose="02040503050406030204" pitchFamily="18" charset="0"/>
                              <a:ea typeface="Calibri" panose="020F0502020204030204" pitchFamily="34" charset="0"/>
                            </a:rPr>
                            <m:t>100</m:t>
                          </m:r>
                        </m:den>
                      </m:f>
                      <m:r>
                        <a:rPr lang="pl-PL" sz="1800" spc="20">
                          <a:solidFill>
                            <a:srgbClr val="000000"/>
                          </a:solidFill>
                          <a:effectLst/>
                          <a:latin typeface="Cambria Math" panose="02040503050406030204" pitchFamily="18" charset="0"/>
                          <a:ea typeface="Calibri" panose="020F0502020204030204" pitchFamily="34" charset="0"/>
                        </a:rPr>
                        <m:t>×………….×</m:t>
                      </m:r>
                      <m:f>
                        <m:fPr>
                          <m:ctrlPr>
                            <a:rPr lang="pl-PL" sz="1800" i="1" spc="20">
                              <a:solidFill>
                                <a:srgbClr val="000000"/>
                              </a:solidFill>
                              <a:effectLst/>
                              <a:latin typeface="Cambria Math" panose="02040503050406030204" pitchFamily="18" charset="0"/>
                              <a:ea typeface="Calibri" panose="020F0502020204030204" pitchFamily="34" charset="0"/>
                            </a:rPr>
                          </m:ctrlPr>
                        </m:fPr>
                        <m:num>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𝐧</m:t>
                              </m:r>
                              <m:r>
                                <a:rPr lang="pl-PL" sz="1800" b="1" i="1" spc="20">
                                  <a:solidFill>
                                    <a:srgbClr val="000000"/>
                                  </a:solidFill>
                                  <a:effectLst/>
                                  <a:latin typeface="Cambria Math" panose="02040503050406030204" pitchFamily="18" charset="0"/>
                                  <a:ea typeface="Calibri" panose="020F0502020204030204" pitchFamily="34" charset="0"/>
                                </a:rPr>
                                <m:t>−</m:t>
                              </m:r>
                              <m:r>
                                <a:rPr lang="pl-PL" sz="1800" b="1" i="1" spc="20">
                                  <a:solidFill>
                                    <a:srgbClr val="000000"/>
                                  </a:solidFill>
                                  <a:effectLst/>
                                  <a:latin typeface="Cambria Math" panose="02040503050406030204" pitchFamily="18" charset="0"/>
                                  <a:ea typeface="Calibri" panose="020F0502020204030204" pitchFamily="34" charset="0"/>
                                </a:rPr>
                                <m:t>𝟏</m:t>
                              </m:r>
                            </m:sub>
                          </m:sSub>
                        </m:num>
                        <m:den>
                          <m:r>
                            <a:rPr lang="pl-PL" sz="1800" spc="20">
                              <a:solidFill>
                                <a:srgbClr val="000000"/>
                              </a:solidFill>
                              <a:effectLst/>
                              <a:latin typeface="Cambria Math" panose="02040503050406030204" pitchFamily="18" charset="0"/>
                              <a:ea typeface="Calibri" panose="020F0502020204030204" pitchFamily="34" charset="0"/>
                            </a:rPr>
                            <m:t>100</m:t>
                          </m:r>
                        </m:den>
                      </m:f>
                      <m:r>
                        <a:rPr lang="pl-PL" sz="1800" spc="20">
                          <a:solidFill>
                            <a:srgbClr val="000000"/>
                          </a:solidFill>
                          <a:effectLst/>
                          <a:latin typeface="Cambria Math" panose="02040503050406030204" pitchFamily="18" charset="0"/>
                          <a:ea typeface="Calibri" panose="020F0502020204030204" pitchFamily="34" charset="0"/>
                        </a:rPr>
                        <m:t>×</m:t>
                      </m:r>
                      <m:f>
                        <m:fPr>
                          <m:ctrlPr>
                            <a:rPr lang="pl-PL" sz="1800" i="1" spc="20">
                              <a:solidFill>
                                <a:srgbClr val="000000"/>
                              </a:solidFill>
                              <a:effectLst/>
                              <a:latin typeface="Cambria Math" panose="02040503050406030204" pitchFamily="18" charset="0"/>
                              <a:ea typeface="Calibri" panose="020F0502020204030204" pitchFamily="34" charset="0"/>
                            </a:rPr>
                          </m:ctrlPr>
                        </m:fPr>
                        <m:num>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𝐧</m:t>
                              </m:r>
                            </m:sub>
                          </m:sSub>
                        </m:num>
                        <m:den>
                          <m:r>
                            <a:rPr lang="pl-PL" sz="1800" spc="20">
                              <a:solidFill>
                                <a:srgbClr val="000000"/>
                              </a:solidFill>
                              <a:effectLst/>
                              <a:latin typeface="Cambria Math" panose="02040503050406030204" pitchFamily="18" charset="0"/>
                              <a:ea typeface="Calibri" panose="020F0502020204030204" pitchFamily="34" charset="0"/>
                            </a:rPr>
                            <m:t>100</m:t>
                          </m:r>
                        </m:den>
                      </m:f>
                      <m:r>
                        <a:rPr lang="pl-PL" sz="1800" i="1" spc="20">
                          <a:solidFill>
                            <a:srgbClr val="000000"/>
                          </a:solidFill>
                          <a:effectLst/>
                          <a:latin typeface="Cambria Math" panose="02040503050406030204" pitchFamily="18" charset="0"/>
                          <a:ea typeface="Calibri" panose="020F0502020204030204" pitchFamily="34" charset="0"/>
                        </a:rPr>
                        <m:t>)</m:t>
                      </m:r>
                    </m:oMath>
                  </m:oMathPara>
                </a14:m>
                <a:endParaRPr lang="pl-PL" sz="1800" spc="20" dirty="0">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50000"/>
                  </a:lnSpc>
                  <a:spcAft>
                    <a:spcPts val="800"/>
                  </a:spcAft>
                  <a:buNone/>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gdzie:</a:t>
                </a:r>
                <a:endParaRPr lang="pl-PL" sz="1800" dirty="0">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50000"/>
                  </a:lnSpc>
                  <a:spcAft>
                    <a:spcPts val="800"/>
                  </a:spcAft>
                  <a:buNone/>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a:t>
                </a:r>
                <a:r>
                  <a:rPr lang="pl-PL" sz="1800" spc="20" dirty="0" err="1">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err="1">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a:effectLst/>
                    <a:latin typeface="Open Sans" panose="020B0606030504020204" pitchFamily="34" charset="0"/>
                    <a:ea typeface="Open Sans" panose="020B0606030504020204" pitchFamily="34" charset="0"/>
                    <a:cs typeface="Open Sans" panose="020B0606030504020204" pitchFamily="34" charset="0"/>
                  </a:rPr>
                  <a:t> (n)</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–wskaźnik waloryzacji dla n-tego miesiąca;</a:t>
                </a:r>
                <a:endParaRPr lang="pl-PL" sz="1800" dirty="0">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50000"/>
                  </a:lnSpc>
                  <a:spcAft>
                    <a:spcPts val="800"/>
                  </a:spcAft>
                  <a:buNone/>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„a" - stały współczynnik o wartości [●] obrazujący część wynagrodzenia, które nie podlega waloryzacji (element niewaloryzowany).</a:t>
                </a:r>
                <a:endParaRPr lang="pl-PL" sz="1800" dirty="0">
                  <a:effectLst/>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50000"/>
                  </a:lnSpc>
                  <a:spcAft>
                    <a:spcPts val="800"/>
                  </a:spcAft>
                  <a:buNone/>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a:effectLst/>
                    <a:latin typeface="Open Sans" panose="020B0606030504020204" pitchFamily="34" charset="0"/>
                    <a:ea typeface="Open Sans" panose="020B0606030504020204" pitchFamily="34" charset="0"/>
                    <a:cs typeface="Open Sans" panose="020B0606030504020204" pitchFamily="34" charset="0"/>
                  </a:rPr>
                  <a:t>0</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a:t>
                </a:r>
                <a:r>
                  <a:rPr lang="pl-PL" sz="1800" spc="2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pl-PL" sz="1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wskaźnik „0” z miesiąca otwarcia oferty = 100</a:t>
                </a:r>
              </a:p>
            </p:txBody>
          </p:sp>
        </mc:Choice>
        <mc:Fallback xmlns="">
          <p:sp>
            <p:nvSpPr>
              <p:cNvPr id="3" name="Podtytuł 2">
                <a:extLst>
                  <a:ext uri="{FF2B5EF4-FFF2-40B4-BE49-F238E27FC236}">
                    <a16:creationId xmlns:a16="http://schemas.microsoft.com/office/drawing/2014/main" id="{F54DF120-5D8D-457F-8BAA-BBC841647268}"/>
                  </a:ext>
                </a:extLst>
              </p:cNvPr>
              <p:cNvSpPr>
                <a:spLocks noGrp="1" noRot="1" noChangeAspect="1" noMove="1" noResize="1" noEditPoints="1" noAdjustHandles="1" noChangeArrowheads="1" noChangeShapeType="1" noTextEdit="1"/>
              </p:cNvSpPr>
              <p:nvPr>
                <p:ph idx="1"/>
              </p:nvPr>
            </p:nvSpPr>
            <p:spPr>
              <a:xfrm>
                <a:off x="692537" y="719497"/>
                <a:ext cx="9306737" cy="6120680"/>
              </a:xfrm>
              <a:blipFill>
                <a:blip r:embed="rId2"/>
                <a:stretch>
                  <a:fillRect l="-1499" r="-1499" b="-1035"/>
                </a:stretch>
              </a:blipFill>
              <a:ln>
                <a:noFill/>
              </a:ln>
            </p:spPr>
            <p:txBody>
              <a:bodyPr/>
              <a:lstStyle/>
              <a:p>
                <a:r>
                  <a:rPr lang="pl-PL">
                    <a:noFill/>
                  </a:rPr>
                  <a:t> </a:t>
                </a:r>
              </a:p>
            </p:txBody>
          </p:sp>
        </mc:Fallback>
      </mc:AlternateContent>
    </p:spTree>
    <p:extLst>
      <p:ext uri="{BB962C8B-B14F-4D97-AF65-F5344CB8AC3E}">
        <p14:creationId xmlns:p14="http://schemas.microsoft.com/office/powerpoint/2010/main" val="313658084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1097539"/>
            <a:ext cx="9306737" cy="5364596"/>
          </a:xfrm>
          <a:noFill/>
          <a:ln>
            <a:noFill/>
          </a:ln>
        </p:spPr>
        <p:style>
          <a:lnRef idx="2">
            <a:schemeClr val="dk1"/>
          </a:lnRef>
          <a:fillRef idx="1">
            <a:schemeClr val="lt1"/>
          </a:fillRef>
          <a:effectRef idx="0">
            <a:schemeClr val="dk1"/>
          </a:effectRef>
          <a:fontRef idx="minor">
            <a:schemeClr val="dk1"/>
          </a:fontRef>
        </p:style>
        <p:txBody>
          <a:bodyPr>
            <a:noAutofit/>
          </a:bodyPr>
          <a:lstStyle/>
          <a:p>
            <a:pPr marL="449580" indent="-449580" algn="just">
              <a:lnSpc>
                <a:spcPct val="150000"/>
              </a:lnSpc>
              <a:spcAft>
                <a:spcPts val="800"/>
              </a:spcAft>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a:effectLst/>
                <a:latin typeface="Open Sans" panose="020B0606030504020204" pitchFamily="34" charset="0"/>
                <a:ea typeface="Open Sans" panose="020B0606030504020204" pitchFamily="34" charset="0"/>
                <a:cs typeface="Open Sans" panose="020B0606030504020204" pitchFamily="34" charset="0"/>
              </a:rPr>
              <a:t>1</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 </a:t>
            </a:r>
            <a:r>
              <a:rPr lang="pl-PL" sz="1800" dirty="0">
                <a:effectLst/>
                <a:latin typeface="Open Sans" panose="020B0606030504020204" pitchFamily="34" charset="0"/>
                <a:ea typeface="Open Sans" panose="020B0606030504020204" pitchFamily="34" charset="0"/>
                <a:cs typeface="Open Sans" panose="020B0606030504020204" pitchFamily="34" charset="0"/>
              </a:rPr>
              <a:t>wskaźnik „1” z następnego miesiąca po miesiącu otwarcia oferty (wskaźnik cen produkcji budowlano-montażowej publikowany przez GUS, w układzie miesiąc poprzedni = 100)</a:t>
            </a:r>
          </a:p>
          <a:p>
            <a:pPr marL="449580" indent="-449580" algn="just">
              <a:lnSpc>
                <a:spcPct val="150000"/>
              </a:lnSpc>
              <a:spcAft>
                <a:spcPts val="800"/>
              </a:spcAft>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a:effectLst/>
                <a:latin typeface="Open Sans" panose="020B0606030504020204" pitchFamily="34" charset="0"/>
                <a:ea typeface="Open Sans" panose="020B0606030504020204" pitchFamily="34" charset="0"/>
                <a:cs typeface="Open Sans" panose="020B0606030504020204" pitchFamily="34" charset="0"/>
              </a:rPr>
              <a:t>2</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„W</a:t>
            </a:r>
            <a:r>
              <a:rPr lang="pl-PL" sz="1800" spc="20" baseline="-25000" dirty="0">
                <a:effectLst/>
                <a:latin typeface="Open Sans" panose="020B0606030504020204" pitchFamily="34" charset="0"/>
                <a:ea typeface="Open Sans" panose="020B0606030504020204" pitchFamily="34" charset="0"/>
                <a:cs typeface="Open Sans" panose="020B0606030504020204" pitchFamily="34" charset="0"/>
              </a:rPr>
              <a:t>3</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 </a:t>
            </a:r>
            <a:r>
              <a:rPr lang="pl-PL" sz="1800" dirty="0">
                <a:effectLst/>
                <a:latin typeface="Open Sans" panose="020B0606030504020204" pitchFamily="34" charset="0"/>
                <a:ea typeface="Open Sans" panose="020B0606030504020204" pitchFamily="34" charset="0"/>
                <a:cs typeface="Open Sans" panose="020B0606030504020204" pitchFamily="34" charset="0"/>
              </a:rPr>
              <a:t>wskaźniki „2”, „3”, … z kolejnych miesięcy po miesiącu otwarcia oferty (wskaźnik cen produkcji budowlano-montażowej publikowany przez GUS, w układzie miesiąc poprzedni = 100)</a:t>
            </a:r>
          </a:p>
          <a:p>
            <a:pPr marL="449580" indent="-449580" algn="just">
              <a:lnSpc>
                <a:spcPct val="150000"/>
              </a:lnSpc>
              <a:spcAft>
                <a:spcPts val="800"/>
              </a:spcAft>
            </a:pPr>
            <a:r>
              <a:rPr lang="pl-PL" sz="1800" spc="20" dirty="0">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a:effectLst/>
                <a:latin typeface="Open Sans" panose="020B0606030504020204" pitchFamily="34" charset="0"/>
                <a:ea typeface="Open Sans" panose="020B0606030504020204" pitchFamily="34" charset="0"/>
                <a:cs typeface="Open Sans" panose="020B0606030504020204" pitchFamily="34" charset="0"/>
              </a:rPr>
              <a:t>n-1</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a:t>
            </a:r>
            <a:r>
              <a:rPr lang="pl-PL" sz="1800" dirty="0">
                <a:effectLst/>
                <a:latin typeface="Open Sans" panose="020B0606030504020204" pitchFamily="34" charset="0"/>
                <a:ea typeface="Open Sans" panose="020B0606030504020204" pitchFamily="34" charset="0"/>
                <a:cs typeface="Open Sans" panose="020B0606030504020204" pitchFamily="34" charset="0"/>
              </a:rPr>
              <a:t>wskaźnik „n-1” z miesiąca poprzedzającego miesiąc za który nastąpi wystawienie faktury (wskaźnik cen produkcji budowlano-montażowej publikowany przez GUS, w układzie miesiąc poprzedni = 100)</a:t>
            </a:r>
          </a:p>
          <a:p>
            <a:r>
              <a:rPr lang="pl-PL" sz="1800" spc="20" dirty="0">
                <a:effectLst/>
                <a:latin typeface="Open Sans" panose="020B0606030504020204" pitchFamily="34" charset="0"/>
                <a:ea typeface="Open Sans" panose="020B0606030504020204" pitchFamily="34" charset="0"/>
                <a:cs typeface="Open Sans" panose="020B0606030504020204" pitchFamily="34" charset="0"/>
              </a:rPr>
              <a:t>„</a:t>
            </a:r>
            <a:r>
              <a:rPr lang="pl-PL" sz="1800" spc="20" dirty="0" err="1">
                <a:effectLst/>
                <a:latin typeface="Open Sans" panose="020B0606030504020204" pitchFamily="34" charset="0"/>
                <a:ea typeface="Open Sans" panose="020B0606030504020204" pitchFamily="34" charset="0"/>
                <a:cs typeface="Open Sans" panose="020B0606030504020204" pitchFamily="34" charset="0"/>
              </a:rPr>
              <a:t>W</a:t>
            </a:r>
            <a:r>
              <a:rPr lang="pl-PL" sz="1800" spc="20" baseline="-25000" dirty="0" err="1">
                <a:effectLst/>
                <a:latin typeface="Open Sans" panose="020B0606030504020204" pitchFamily="34" charset="0"/>
                <a:ea typeface="Open Sans" panose="020B0606030504020204" pitchFamily="34" charset="0"/>
                <a:cs typeface="Open Sans" panose="020B0606030504020204" pitchFamily="34" charset="0"/>
              </a:rPr>
              <a:t>n</a:t>
            </a:r>
            <a:r>
              <a:rPr lang="pl-PL" sz="1800" spc="20" dirty="0">
                <a:effectLst/>
                <a:latin typeface="Open Sans" panose="020B0606030504020204" pitchFamily="34" charset="0"/>
                <a:ea typeface="Open Sans" panose="020B0606030504020204" pitchFamily="34" charset="0"/>
                <a:cs typeface="Open Sans" panose="020B0606030504020204" pitchFamily="34" charset="0"/>
              </a:rPr>
              <a:t>" – </a:t>
            </a:r>
            <a:r>
              <a:rPr lang="pl-PL" sz="1800" dirty="0">
                <a:effectLst/>
                <a:latin typeface="Open Sans" panose="020B0606030504020204" pitchFamily="34" charset="0"/>
                <a:ea typeface="Open Sans" panose="020B0606030504020204" pitchFamily="34" charset="0"/>
                <a:cs typeface="Open Sans" panose="020B0606030504020204" pitchFamily="34" charset="0"/>
              </a:rPr>
              <a:t>wskaźnik „n” z miesiąca za który nastąpi wystawienie faktury (wskaźnik cen produkcji budowlano-montażowej publikowany przez GUS, w układzie miesiąc poprzedni = 100)</a:t>
            </a:r>
            <a:endParaRPr lang="pl-PL" sz="1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6633785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422464"/>
                <a:ext cx="9306737" cy="6714746"/>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spcAft>
                    <a:spcPts val="800"/>
                  </a:spcAft>
                  <a:buNone/>
                </a:pPr>
                <a:r>
                  <a:rPr lang="pl-PL" sz="1800" dirty="0">
                    <a:effectLst/>
                    <a:latin typeface="Arial" panose="020B0604020202020204" pitchFamily="34" charset="0"/>
                    <a:ea typeface="Calibri" panose="020F0502020204030204" pitchFamily="34" charset="0"/>
                    <a:cs typeface="Times New Roman" panose="02020603050405020304" pitchFamily="18" charset="0"/>
                  </a:rPr>
                  <a:t>W praktyce wskaźnik </a:t>
                </a:r>
                <a:r>
                  <a:rPr lang="pl-PL" sz="1800" spc="20" dirty="0">
                    <a:effectLst/>
                    <a:latin typeface="Arial" panose="020B0604020202020204" pitchFamily="34" charset="0"/>
                    <a:ea typeface="Calibri" panose="020F0502020204030204" pitchFamily="34" charset="0"/>
                    <a:cs typeface="Times New Roman" panose="02020603050405020304" pitchFamily="18" charset="0"/>
                  </a:rPr>
                  <a:t>„</a:t>
                </a:r>
                <a:r>
                  <a:rPr lang="pl-PL" sz="1800" spc="20" dirty="0" err="1">
                    <a:effectLst/>
                    <a:latin typeface="Arial" panose="020B0604020202020204" pitchFamily="34" charset="0"/>
                    <a:ea typeface="Calibri" panose="020F0502020204030204" pitchFamily="34" charset="0"/>
                    <a:cs typeface="Times New Roman" panose="02020603050405020304" pitchFamily="18" charset="0"/>
                  </a:rPr>
                  <a:t>W</a:t>
                </a:r>
                <a:r>
                  <a:rPr lang="pl-PL" sz="1800" spc="20" baseline="-25000" dirty="0" err="1">
                    <a:effectLst/>
                    <a:latin typeface="Arial" panose="020B0604020202020204" pitchFamily="34" charset="0"/>
                    <a:ea typeface="Calibri" panose="020F0502020204030204" pitchFamily="34" charset="0"/>
                    <a:cs typeface="Times New Roman" panose="02020603050405020304" pitchFamily="18" charset="0"/>
                  </a:rPr>
                  <a:t>w</a:t>
                </a:r>
                <a:r>
                  <a:rPr lang="pl-PL" sz="1800" spc="20" baseline="-25000" dirty="0">
                    <a:effectLst/>
                    <a:latin typeface="Arial" panose="020B0604020202020204" pitchFamily="34" charset="0"/>
                    <a:ea typeface="Calibri" panose="020F0502020204030204" pitchFamily="34" charset="0"/>
                    <a:cs typeface="Times New Roman" panose="02020603050405020304" pitchFamily="18" charset="0"/>
                  </a:rPr>
                  <a:t> (n)</a:t>
                </a:r>
                <a:r>
                  <a:rPr lang="pl-PL" sz="1800" spc="20" dirty="0">
                    <a:effectLst/>
                    <a:latin typeface="Arial" panose="020B0604020202020204" pitchFamily="34" charset="0"/>
                    <a:ea typeface="Calibri" panose="020F0502020204030204" pitchFamily="34" charset="0"/>
                    <a:cs typeface="Times New Roman" panose="02020603050405020304" pitchFamily="18" charset="0"/>
                  </a:rPr>
                  <a:t>" </a:t>
                </a:r>
                <a:r>
                  <a:rPr lang="pl-PL" sz="1800" dirty="0">
                    <a:effectLst/>
                    <a:latin typeface="Arial" panose="020B0604020202020204" pitchFamily="34" charset="0"/>
                    <a:ea typeface="Calibri" panose="020F0502020204030204" pitchFamily="34" charset="0"/>
                    <a:cs typeface="Times New Roman" panose="02020603050405020304" pitchFamily="18" charset="0"/>
                  </a:rPr>
                  <a:t>powstaje poprzez przemnożenie poprzednio obliczonego wskaźnika dla miesiąca n-1 przez wskaźnik dla miesiąca bieżącego n</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50000"/>
                  </a:lnSpc>
                  <a:spcAft>
                    <a:spcPts val="800"/>
                  </a:spcAft>
                  <a:buNone/>
                </a:pPr>
                <a14:m>
                  <m:oMath xmlns:m="http://schemas.openxmlformats.org/officeDocument/2006/math">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𝐰</m:t>
                        </m:r>
                        <m:r>
                          <a:rPr lang="pl-PL" sz="1800" b="1" spc="20">
                            <a:solidFill>
                              <a:srgbClr val="000000"/>
                            </a:solidFill>
                            <a:effectLst/>
                            <a:latin typeface="Cambria Math" panose="02040503050406030204" pitchFamily="18" charset="0"/>
                            <a:ea typeface="Calibri" panose="020F0502020204030204" pitchFamily="34" charset="0"/>
                          </a:rPr>
                          <m:t>(</m:t>
                        </m:r>
                        <m:r>
                          <a:rPr lang="pl-PL" sz="1800" b="1" i="1" spc="20">
                            <a:solidFill>
                              <a:srgbClr val="000000"/>
                            </a:solidFill>
                            <a:effectLst/>
                            <a:latin typeface="Cambria Math" panose="02040503050406030204" pitchFamily="18" charset="0"/>
                            <a:ea typeface="Calibri" panose="020F0502020204030204" pitchFamily="34" charset="0"/>
                          </a:rPr>
                          <m:t>𝐧</m:t>
                        </m:r>
                        <m:r>
                          <a:rPr lang="pl-PL" sz="1800" b="1" spc="20">
                            <a:solidFill>
                              <a:srgbClr val="000000"/>
                            </a:solidFill>
                            <a:effectLst/>
                            <a:latin typeface="Cambria Math" panose="02040503050406030204" pitchFamily="18" charset="0"/>
                            <a:ea typeface="Calibri" panose="020F0502020204030204" pitchFamily="34" charset="0"/>
                          </a:rPr>
                          <m:t>)</m:t>
                        </m:r>
                      </m:sub>
                    </m:sSub>
                    <m:r>
                      <a:rPr lang="pl-PL" sz="1800" spc="20">
                        <a:solidFill>
                          <a:srgbClr val="000000"/>
                        </a:solidFill>
                        <a:effectLst/>
                        <a:latin typeface="Cambria Math" panose="02040503050406030204" pitchFamily="18" charset="0"/>
                        <a:ea typeface="Calibri" panose="020F0502020204030204" pitchFamily="34" charset="0"/>
                      </a:rPr>
                      <m:t>=</m:t>
                    </m:r>
                    <m:r>
                      <m:rPr>
                        <m:sty m:val="p"/>
                      </m:rPr>
                      <a:rPr lang="pl-PL" sz="1800" spc="20">
                        <a:solidFill>
                          <a:srgbClr val="000000"/>
                        </a:solidFill>
                        <a:effectLst/>
                        <a:latin typeface="Cambria Math" panose="02040503050406030204" pitchFamily="18" charset="0"/>
                        <a:ea typeface="Calibri" panose="020F0502020204030204" pitchFamily="34" charset="0"/>
                      </a:rPr>
                      <m:t>a</m:t>
                    </m:r>
                    <m:r>
                      <a:rPr lang="pl-PL" sz="1800" spc="20">
                        <a:solidFill>
                          <a:srgbClr val="000000"/>
                        </a:solidFill>
                        <a:effectLst/>
                        <a:latin typeface="Cambria Math" panose="02040503050406030204" pitchFamily="18" charset="0"/>
                        <a:ea typeface="Calibri" panose="020F0502020204030204" pitchFamily="34" charset="0"/>
                      </a:rPr>
                      <m:t>+(1</m:t>
                    </m:r>
                    <m:r>
                      <a:rPr lang="pl-PL" sz="1800" i="1" spc="20">
                        <a:solidFill>
                          <a:srgbClr val="000000"/>
                        </a:solidFill>
                        <a:effectLst/>
                        <a:latin typeface="Cambria Math" panose="02040503050406030204" pitchFamily="18" charset="0"/>
                        <a:ea typeface="Calibri" panose="020F0502020204030204" pitchFamily="34" charset="0"/>
                      </a:rPr>
                      <m:t>−</m:t>
                    </m:r>
                    <m:r>
                      <m:rPr>
                        <m:sty m:val="p"/>
                      </m:rPr>
                      <a:rPr lang="pl-PL" sz="1800" spc="20">
                        <a:solidFill>
                          <a:srgbClr val="000000"/>
                        </a:solidFill>
                        <a:effectLst/>
                        <a:latin typeface="Cambria Math" panose="02040503050406030204" pitchFamily="18" charset="0"/>
                        <a:ea typeface="Calibri" panose="020F0502020204030204" pitchFamily="34" charset="0"/>
                      </a:rPr>
                      <m:t>a</m:t>
                    </m:r>
                    <m:r>
                      <a:rPr lang="pl-PL" sz="1800" spc="20">
                        <a:solidFill>
                          <a:srgbClr val="000000"/>
                        </a:solidFill>
                        <a:effectLst/>
                        <a:latin typeface="Cambria Math" panose="02040503050406030204" pitchFamily="18" charset="0"/>
                        <a:ea typeface="Calibri" panose="020F0502020204030204" pitchFamily="34" charset="0"/>
                      </a:rPr>
                      <m:t>) × (</m:t>
                    </m:r>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𝐰</m:t>
                        </m:r>
                        <m:r>
                          <a:rPr lang="pl-PL" sz="1800" b="1" spc="20">
                            <a:solidFill>
                              <a:srgbClr val="000000"/>
                            </a:solidFill>
                            <a:effectLst/>
                            <a:latin typeface="Cambria Math" panose="02040503050406030204" pitchFamily="18" charset="0"/>
                            <a:ea typeface="Calibri" panose="020F0502020204030204" pitchFamily="34" charset="0"/>
                          </a:rPr>
                          <m:t> (</m:t>
                        </m:r>
                        <m:r>
                          <a:rPr lang="pl-PL" sz="1800" b="1" i="1" spc="20">
                            <a:solidFill>
                              <a:srgbClr val="000000"/>
                            </a:solidFill>
                            <a:effectLst/>
                            <a:latin typeface="Cambria Math" panose="02040503050406030204" pitchFamily="18" charset="0"/>
                            <a:ea typeface="Calibri" panose="020F0502020204030204" pitchFamily="34" charset="0"/>
                          </a:rPr>
                          <m:t>𝐧</m:t>
                        </m:r>
                        <m:r>
                          <a:rPr lang="pl-PL" sz="1800" b="1" i="1" spc="20">
                            <a:solidFill>
                              <a:srgbClr val="000000"/>
                            </a:solidFill>
                            <a:effectLst/>
                            <a:latin typeface="Cambria Math" panose="02040503050406030204" pitchFamily="18" charset="0"/>
                            <a:ea typeface="Calibri" panose="020F0502020204030204" pitchFamily="34" charset="0"/>
                          </a:rPr>
                          <m:t>−</m:t>
                        </m:r>
                        <m:r>
                          <a:rPr lang="pl-PL" sz="1800" b="1" i="1" spc="20">
                            <a:solidFill>
                              <a:srgbClr val="000000"/>
                            </a:solidFill>
                            <a:effectLst/>
                            <a:latin typeface="Cambria Math" panose="02040503050406030204" pitchFamily="18" charset="0"/>
                            <a:ea typeface="Calibri" panose="020F0502020204030204" pitchFamily="34" charset="0"/>
                          </a:rPr>
                          <m:t>𝟏</m:t>
                        </m:r>
                        <m:r>
                          <a:rPr lang="pl-PL" sz="1800" b="1" spc="20">
                            <a:solidFill>
                              <a:srgbClr val="000000"/>
                            </a:solidFill>
                            <a:effectLst/>
                            <a:latin typeface="Cambria Math" panose="02040503050406030204" pitchFamily="18" charset="0"/>
                            <a:ea typeface="Calibri" panose="020F0502020204030204" pitchFamily="34" charset="0"/>
                          </a:rPr>
                          <m:t>)</m:t>
                        </m:r>
                      </m:sub>
                    </m:sSub>
                    <m:r>
                      <a:rPr lang="pl-PL" sz="1800" spc="20">
                        <a:solidFill>
                          <a:srgbClr val="000000"/>
                        </a:solidFill>
                        <a:effectLst/>
                        <a:latin typeface="Cambria Math" panose="02040503050406030204" pitchFamily="18" charset="0"/>
                        <a:ea typeface="Calibri" panose="020F0502020204030204" pitchFamily="34" charset="0"/>
                      </a:rPr>
                      <m:t>×</m:t>
                    </m:r>
                    <m:f>
                      <m:fPr>
                        <m:ctrlPr>
                          <a:rPr lang="pl-PL" sz="1800" i="1" spc="20">
                            <a:solidFill>
                              <a:srgbClr val="000000"/>
                            </a:solidFill>
                            <a:effectLst/>
                            <a:latin typeface="Cambria Math" panose="02040503050406030204" pitchFamily="18" charset="0"/>
                            <a:ea typeface="Calibri" panose="020F0502020204030204" pitchFamily="34" charset="0"/>
                          </a:rPr>
                        </m:ctrlPr>
                      </m:fPr>
                      <m:num>
                        <m:sSub>
                          <m:sSubPr>
                            <m:ctrlPr>
                              <a:rPr lang="pl-PL" sz="1800" i="1" spc="20">
                                <a:solidFill>
                                  <a:srgbClr val="000000"/>
                                </a:solidFill>
                                <a:effectLst/>
                                <a:latin typeface="Cambria Math" panose="02040503050406030204" pitchFamily="18" charset="0"/>
                                <a:ea typeface="Calibri" panose="020F0502020204030204" pitchFamily="34" charset="0"/>
                              </a:rPr>
                            </m:ctrlPr>
                          </m:sSubPr>
                          <m:e>
                            <m:r>
                              <a:rPr lang="pl-PL" sz="1800" b="1" i="1" spc="20">
                                <a:solidFill>
                                  <a:srgbClr val="000000"/>
                                </a:solidFill>
                                <a:effectLst/>
                                <a:latin typeface="Cambria Math" panose="02040503050406030204" pitchFamily="18" charset="0"/>
                                <a:ea typeface="Calibri" panose="020F0502020204030204" pitchFamily="34" charset="0"/>
                              </a:rPr>
                              <m:t>𝐖</m:t>
                            </m:r>
                          </m:e>
                          <m:sub>
                            <m:r>
                              <a:rPr lang="pl-PL" sz="1800" b="1" i="1" spc="20">
                                <a:solidFill>
                                  <a:srgbClr val="000000"/>
                                </a:solidFill>
                                <a:effectLst/>
                                <a:latin typeface="Cambria Math" panose="02040503050406030204" pitchFamily="18" charset="0"/>
                                <a:ea typeface="Calibri" panose="020F0502020204030204" pitchFamily="34" charset="0"/>
                              </a:rPr>
                              <m:t>𝐧</m:t>
                            </m:r>
                          </m:sub>
                        </m:sSub>
                      </m:num>
                      <m:den>
                        <m:r>
                          <a:rPr lang="pl-PL" sz="1800" spc="20">
                            <a:solidFill>
                              <a:srgbClr val="000000"/>
                            </a:solidFill>
                            <a:effectLst/>
                            <a:latin typeface="Cambria Math" panose="02040503050406030204" pitchFamily="18" charset="0"/>
                            <a:ea typeface="Calibri" panose="020F0502020204030204" pitchFamily="34" charset="0"/>
                          </a:rPr>
                          <m:t>100</m:t>
                        </m:r>
                      </m:den>
                    </m:f>
                  </m:oMath>
                </a14:m>
                <a:r>
                  <a:rPr lang="pl-PL" sz="1800" spc="20" dirty="0">
                    <a:solidFill>
                      <a:srgbClr val="000000"/>
                    </a:solidFill>
                    <a:effectLst/>
                    <a:latin typeface="Arial" panose="020B0604020202020204" pitchFamily="34" charset="0"/>
                    <a:ea typeface="Times New Roman" panose="02020603050405020304" pitchFamily="18" charset="0"/>
                  </a:rPr>
                  <a:t>)</a:t>
                </a:r>
                <a:endParaRPr lang="pl-PL" sz="1800" spc="20" dirty="0">
                  <a:effectLst/>
                  <a:latin typeface="Arial" panose="020B0604020202020204" pitchFamily="34" charset="0"/>
                  <a:ea typeface="Calibri" panose="020F0502020204030204" pitchFamily="34" charset="0"/>
                </a:endParaRPr>
              </a:p>
              <a:p>
                <a:pPr marL="0" indent="0" algn="just">
                  <a:lnSpc>
                    <a:spcPct val="150000"/>
                  </a:lnSpc>
                  <a:spcAft>
                    <a:spcPts val="800"/>
                  </a:spcAft>
                  <a:buNone/>
                </a:pPr>
                <a:r>
                  <a:rPr lang="pl-PL" sz="1800" spc="20" dirty="0">
                    <a:effectLst/>
                    <a:latin typeface="Arial" panose="020B0604020202020204" pitchFamily="34" charset="0"/>
                    <a:ea typeface="Calibri" panose="020F0502020204030204" pitchFamily="34" charset="0"/>
                    <a:cs typeface="Times New Roman" panose="02020603050405020304" pitchFamily="18" charset="0"/>
                  </a:rPr>
                  <a:t>gdzie:</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pl-PL" sz="1800" spc="20" dirty="0">
                    <a:effectLst/>
                    <a:latin typeface="Arial" panose="020B0604020202020204" pitchFamily="34" charset="0"/>
                    <a:ea typeface="Calibri" panose="020F0502020204030204" pitchFamily="34" charset="0"/>
                    <a:cs typeface="Times New Roman" panose="02020603050405020304" pitchFamily="18" charset="0"/>
                  </a:rPr>
                  <a:t>„</a:t>
                </a:r>
                <a:r>
                  <a:rPr lang="pl-PL" sz="1800" spc="20" dirty="0" err="1">
                    <a:effectLst/>
                    <a:latin typeface="Arial" panose="020B0604020202020204" pitchFamily="34" charset="0"/>
                    <a:ea typeface="Calibri" panose="020F0502020204030204" pitchFamily="34" charset="0"/>
                    <a:cs typeface="Times New Roman" panose="02020603050405020304" pitchFamily="18" charset="0"/>
                  </a:rPr>
                  <a:t>W</a:t>
                </a:r>
                <a:r>
                  <a:rPr lang="pl-PL" sz="1800" spc="20" baseline="-25000" dirty="0" err="1">
                    <a:effectLst/>
                    <a:latin typeface="Arial" panose="020B0604020202020204" pitchFamily="34" charset="0"/>
                    <a:ea typeface="Calibri" panose="020F0502020204030204" pitchFamily="34" charset="0"/>
                    <a:cs typeface="Times New Roman" panose="02020603050405020304" pitchFamily="18" charset="0"/>
                  </a:rPr>
                  <a:t>w</a:t>
                </a:r>
                <a:r>
                  <a:rPr lang="pl-PL" sz="1800" spc="20" baseline="-25000" dirty="0">
                    <a:effectLst/>
                    <a:latin typeface="Arial" panose="020B0604020202020204" pitchFamily="34" charset="0"/>
                    <a:ea typeface="Calibri" panose="020F0502020204030204" pitchFamily="34" charset="0"/>
                    <a:cs typeface="Times New Roman" panose="02020603050405020304" pitchFamily="18" charset="0"/>
                  </a:rPr>
                  <a:t> (n)</a:t>
                </a:r>
                <a:r>
                  <a:rPr lang="pl-PL" sz="1800" spc="20" dirty="0">
                    <a:effectLst/>
                    <a:latin typeface="Arial" panose="020B0604020202020204" pitchFamily="34" charset="0"/>
                    <a:ea typeface="Calibri" panose="020F0502020204030204" pitchFamily="34" charset="0"/>
                    <a:cs typeface="Times New Roman" panose="02020603050405020304" pitchFamily="18" charset="0"/>
                  </a:rPr>
                  <a:t>" – wskaźnik waloryzacji dla n-tego miesiąca;</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pl-PL" sz="1800" spc="20" dirty="0">
                    <a:effectLst/>
                    <a:latin typeface="Arial" panose="020B0604020202020204" pitchFamily="34" charset="0"/>
                    <a:ea typeface="Calibri" panose="020F0502020204030204" pitchFamily="34" charset="0"/>
                    <a:cs typeface="Times New Roman" panose="02020603050405020304" pitchFamily="18" charset="0"/>
                  </a:rPr>
                  <a:t>„</a:t>
                </a:r>
                <a:r>
                  <a:rPr lang="pl-PL" sz="1800" spc="20" dirty="0" err="1">
                    <a:effectLst/>
                    <a:latin typeface="Arial" panose="020B0604020202020204" pitchFamily="34" charset="0"/>
                    <a:ea typeface="Calibri" panose="020F0502020204030204" pitchFamily="34" charset="0"/>
                    <a:cs typeface="Times New Roman" panose="02020603050405020304" pitchFamily="18" charset="0"/>
                  </a:rPr>
                  <a:t>W</a:t>
                </a:r>
                <a:r>
                  <a:rPr lang="pl-PL" sz="1800" spc="20" baseline="-25000" dirty="0" err="1">
                    <a:effectLst/>
                    <a:latin typeface="Arial" panose="020B0604020202020204" pitchFamily="34" charset="0"/>
                    <a:ea typeface="Calibri" panose="020F0502020204030204" pitchFamily="34" charset="0"/>
                    <a:cs typeface="Times New Roman" panose="02020603050405020304" pitchFamily="18" charset="0"/>
                  </a:rPr>
                  <a:t>w</a:t>
                </a:r>
                <a:r>
                  <a:rPr lang="pl-PL" sz="1800" spc="20" baseline="-25000" dirty="0">
                    <a:effectLst/>
                    <a:latin typeface="Arial" panose="020B0604020202020204" pitchFamily="34" charset="0"/>
                    <a:ea typeface="Calibri" panose="020F0502020204030204" pitchFamily="34" charset="0"/>
                    <a:cs typeface="Times New Roman" panose="02020603050405020304" pitchFamily="18" charset="0"/>
                  </a:rPr>
                  <a:t> (n-1)</a:t>
                </a:r>
                <a:r>
                  <a:rPr lang="pl-PL" sz="1800" spc="20" dirty="0">
                    <a:effectLst/>
                    <a:latin typeface="Arial" panose="020B0604020202020204" pitchFamily="34" charset="0"/>
                    <a:ea typeface="Calibri" panose="020F0502020204030204" pitchFamily="34" charset="0"/>
                    <a:cs typeface="Times New Roman" panose="02020603050405020304" pitchFamily="18" charset="0"/>
                  </a:rPr>
                  <a:t>" – wskaźnik waloryzacji </a:t>
                </a:r>
                <a:r>
                  <a:rPr lang="pl-PL" sz="1800" dirty="0">
                    <a:effectLst/>
                    <a:latin typeface="Arial" panose="020B0604020202020204" pitchFamily="34" charset="0"/>
                    <a:ea typeface="Calibri" panose="020F0502020204030204" pitchFamily="34" charset="0"/>
                    <a:cs typeface="Times New Roman" panose="02020603050405020304" pitchFamily="18" charset="0"/>
                  </a:rPr>
                  <a:t>z miesiąca poprzedzającego miesiąc za który nastąpiło wystawienie faktury</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pl-PL" sz="1800" spc="20" dirty="0">
                    <a:effectLst/>
                    <a:latin typeface="Arial" panose="020B0604020202020204" pitchFamily="34" charset="0"/>
                    <a:ea typeface="Calibri" panose="020F0502020204030204" pitchFamily="34" charset="0"/>
                    <a:cs typeface="Times New Roman" panose="02020603050405020304" pitchFamily="18" charset="0"/>
                  </a:rPr>
                  <a:t>„</a:t>
                </a:r>
                <a:r>
                  <a:rPr lang="pl-PL" sz="1800" spc="20" dirty="0" err="1">
                    <a:effectLst/>
                    <a:latin typeface="Arial" panose="020B0604020202020204" pitchFamily="34" charset="0"/>
                    <a:ea typeface="Calibri" panose="020F0502020204030204" pitchFamily="34" charset="0"/>
                    <a:cs typeface="Times New Roman" panose="02020603050405020304" pitchFamily="18" charset="0"/>
                  </a:rPr>
                  <a:t>W</a:t>
                </a:r>
                <a:r>
                  <a:rPr lang="pl-PL" sz="1800" spc="20" baseline="-25000" dirty="0" err="1">
                    <a:effectLst/>
                    <a:latin typeface="Arial" panose="020B0604020202020204" pitchFamily="34" charset="0"/>
                    <a:ea typeface="Calibri" panose="020F0502020204030204" pitchFamily="34" charset="0"/>
                    <a:cs typeface="Times New Roman" panose="02020603050405020304" pitchFamily="18" charset="0"/>
                  </a:rPr>
                  <a:t>n</a:t>
                </a:r>
                <a:r>
                  <a:rPr lang="pl-PL" sz="1800" spc="20" dirty="0">
                    <a:effectLst/>
                    <a:latin typeface="Arial" panose="020B0604020202020204" pitchFamily="34" charset="0"/>
                    <a:ea typeface="Calibri" panose="020F0502020204030204" pitchFamily="34" charset="0"/>
                    <a:cs typeface="Times New Roman" panose="02020603050405020304" pitchFamily="18" charset="0"/>
                  </a:rPr>
                  <a:t>" – </a:t>
                </a:r>
                <a:r>
                  <a:rPr lang="pl-PL" sz="1800" dirty="0">
                    <a:effectLst/>
                    <a:latin typeface="Arial" panose="020B0604020202020204" pitchFamily="34" charset="0"/>
                    <a:ea typeface="Calibri" panose="020F0502020204030204" pitchFamily="34" charset="0"/>
                    <a:cs typeface="Times New Roman" panose="02020603050405020304" pitchFamily="18" charset="0"/>
                  </a:rPr>
                  <a:t>wskaźnik „n” z miesiąca za który nastąpiło wystawienie faktury (wskaźnik </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cen produkcji budowlano-montażowej</a:t>
                </a:r>
                <a:r>
                  <a:rPr lang="pl-PL" sz="1800" dirty="0">
                    <a:effectLst/>
                    <a:latin typeface="Arial" panose="020B0604020202020204" pitchFamily="34" charset="0"/>
                    <a:ea typeface="Calibri" panose="020F0502020204030204" pitchFamily="34" charset="0"/>
                    <a:cs typeface="Times New Roman" panose="02020603050405020304" pitchFamily="18" charset="0"/>
                  </a:rPr>
                  <a:t> publikowany przez GUS, w układzie miesiąc poprzedni = 100)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Ilorazy wskaźników cen (np. </a:t>
                </a:r>
                <a14:m>
                  <m:oMath xmlns:m="http://schemas.openxmlformats.org/officeDocument/2006/math">
                    <m:f>
                      <m:fPr>
                        <m:ctrlPr>
                          <a:rPr lang="pl-PL" i="1">
                            <a:solidFill>
                              <a:srgbClr val="000000"/>
                            </a:solidFill>
                            <a:effectLst/>
                            <a:latin typeface="Cambria Math" panose="02040503050406030204" pitchFamily="18" charset="0"/>
                          </a:rPr>
                        </m:ctrlPr>
                      </m:fPr>
                      <m:num>
                        <m:sSub>
                          <m:sSubPr>
                            <m:ctrlPr>
                              <a:rPr lang="pl-PL" i="1">
                                <a:solidFill>
                                  <a:srgbClr val="000000"/>
                                </a:solidFill>
                                <a:effectLst/>
                                <a:latin typeface="Cambria Math" panose="02040503050406030204" pitchFamily="18" charset="0"/>
                              </a:rPr>
                            </m:ctrlPr>
                          </m:sSubPr>
                          <m:e>
                            <m:r>
                              <a:rPr lang="pl-PL" sz="1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𝐖</m:t>
                            </m:r>
                          </m:e>
                          <m:sub>
                            <m:r>
                              <a:rPr lang="pl-PL" sz="1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num>
                      <m:den>
                        <m:r>
                          <a:rPr lang="pl-PL" sz="1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oMath>
                </a14:m>
                <a:r>
                  <a:rPr lang="pl-P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pl-PL" sz="1800" dirty="0">
                    <a:effectLst/>
                    <a:latin typeface="Calibri" panose="020F0502020204030204" pitchFamily="34" charset="0"/>
                    <a:ea typeface="Calibri" panose="020F0502020204030204" pitchFamily="34" charset="0"/>
                    <a:cs typeface="Times New Roman" panose="02020603050405020304" pitchFamily="18" charset="0"/>
                  </a:rPr>
                  <a:t>należy obliczać z dokładnością do trzech miejsc po przecinku. Natomiast wynik iloczynów tj. wskaźnik waloryzacji </a:t>
                </a:r>
                <a:r>
                  <a:rPr lang="pl-PL" sz="1800" dirty="0" err="1">
                    <a:effectLst/>
                    <a:latin typeface="Calibri" panose="020F0502020204030204" pitchFamily="34" charset="0"/>
                    <a:ea typeface="Calibri" panose="020F0502020204030204" pitchFamily="34" charset="0"/>
                    <a:cs typeface="Times New Roman" panose="02020603050405020304" pitchFamily="18" charset="0"/>
                  </a:rPr>
                  <a:t>W</a:t>
                </a:r>
                <a:r>
                  <a:rPr lang="pl-PL" sz="1800" baseline="-25000" dirty="0" err="1">
                    <a:effectLst/>
                    <a:latin typeface="Calibri" panose="020F0502020204030204" pitchFamily="34" charset="0"/>
                    <a:ea typeface="Calibri" panose="020F0502020204030204" pitchFamily="34" charset="0"/>
                    <a:cs typeface="Times New Roman" panose="02020603050405020304" pitchFamily="18" charset="0"/>
                  </a:rPr>
                  <a:t>w</a:t>
                </a:r>
                <a:r>
                  <a:rPr lang="pl-PL" sz="1800" baseline="-25000" dirty="0">
                    <a:effectLst/>
                    <a:latin typeface="Calibri" panose="020F0502020204030204" pitchFamily="34" charset="0"/>
                    <a:ea typeface="Calibri" panose="020F0502020204030204" pitchFamily="34" charset="0"/>
                    <a:cs typeface="Times New Roman" panose="02020603050405020304" pitchFamily="18" charset="0"/>
                  </a:rPr>
                  <a:t> (n)</a:t>
                </a:r>
                <a:r>
                  <a:rPr lang="pl-PL" sz="1800" dirty="0">
                    <a:effectLst/>
                    <a:latin typeface="Calibri" panose="020F0502020204030204" pitchFamily="34" charset="0"/>
                    <a:ea typeface="Calibri" panose="020F0502020204030204" pitchFamily="34" charset="0"/>
                    <a:cs typeface="Times New Roman" panose="02020603050405020304" pitchFamily="18" charset="0"/>
                  </a:rPr>
                  <a:t> należy obliczać z dokładnością do 4 miejsc po przecinku. </a:t>
                </a:r>
                <a:endParaRPr lang="pl-PL" sz="1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 name="Podtytuł 2">
                <a:extLst>
                  <a:ext uri="{FF2B5EF4-FFF2-40B4-BE49-F238E27FC236}">
                    <a16:creationId xmlns:a16="http://schemas.microsoft.com/office/drawing/2014/main" id="{F54DF120-5D8D-457F-8BAA-BBC841647268}"/>
                  </a:ext>
                </a:extLst>
              </p:cNvPr>
              <p:cNvSpPr>
                <a:spLocks noGrp="1" noRot="1" noChangeAspect="1" noMove="1" noResize="1" noEditPoints="1" noAdjustHandles="1" noChangeArrowheads="1" noChangeShapeType="1" noTextEdit="1"/>
              </p:cNvSpPr>
              <p:nvPr>
                <p:ph idx="1"/>
              </p:nvPr>
            </p:nvSpPr>
            <p:spPr>
              <a:xfrm>
                <a:off x="692537" y="422464"/>
                <a:ext cx="9306737" cy="6714746"/>
              </a:xfrm>
              <a:blipFill>
                <a:blip r:embed="rId2"/>
                <a:stretch>
                  <a:fillRect l="-1499" r="-1499" b="-943"/>
                </a:stretch>
              </a:blipFill>
              <a:ln>
                <a:noFill/>
              </a:ln>
            </p:spPr>
            <p:txBody>
              <a:bodyPr/>
              <a:lstStyle/>
              <a:p>
                <a:r>
                  <a:rPr lang="pl-PL">
                    <a:noFill/>
                  </a:rPr>
                  <a:t> </a:t>
                </a:r>
              </a:p>
            </p:txBody>
          </p:sp>
        </mc:Fallback>
      </mc:AlternateContent>
    </p:spTree>
    <p:extLst>
      <p:ext uri="{BB962C8B-B14F-4D97-AF65-F5344CB8AC3E}">
        <p14:creationId xmlns:p14="http://schemas.microsoft.com/office/powerpoint/2010/main" val="68743281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1273058"/>
            <a:ext cx="9306737" cy="501355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spcAft>
                <a:spcPts val="1300"/>
              </a:spcAft>
              <a:buNone/>
            </a:pPr>
            <a:r>
              <a:rPr lang="pl-PL" sz="1800" spc="20" dirty="0">
                <a:effectLst/>
                <a:latin typeface="Arial" panose="020B0604020202020204" pitchFamily="34" charset="0"/>
                <a:ea typeface="Calibri" panose="020F0502020204030204" pitchFamily="34" charset="0"/>
              </a:rPr>
              <a:t>Kwoty netto płatne Wykonawcy będą waloryzowane miesięcznie począwszy od ……… miesiąca po podpisaniu Umowy do osiągnięcia limitu waloryzacji +/- [●]% wynagrodzenia umownego netto. Z powodu braku aktualnego wskaźnika (publikacja wskaźników w biuletynach GUS odbywa się z opóźnieniem) waloryzacja z bieżącego okresu rozliczeniowego zostanie wyliczona ostatecznie, gdy GUS opublikuje wskaźnik dla danego miesiąca objętego rozliczeniem wynagrodzenia Wykonawcy. Występując o rozliczenie wynagrodzenia za dany miesiąc realizacji świadczeń, Wykonawca obliczy wstępne wartości zwaloryzowanych kwot dla świadczeń zrealizowanych w każdym miesiącu, używając ostatnich z wyliczonych wskaźników waloryzacji. Ustalone w ten sposób wartości będą skorygowane z zastosowaniem wskaźnika waloryzacji właściwego dla miesiąca, którego dotyczyło dane rozliczenie wynagrodzenia Wykonawcy, niezwłocznie po ich publikacji. </a:t>
            </a:r>
          </a:p>
        </p:txBody>
      </p:sp>
    </p:spTree>
    <p:extLst>
      <p:ext uri="{BB962C8B-B14F-4D97-AF65-F5344CB8AC3E}">
        <p14:creationId xmlns:p14="http://schemas.microsoft.com/office/powerpoint/2010/main" val="254486868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692537" y="1230303"/>
            <a:ext cx="9306737" cy="5099067"/>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50000"/>
              </a:lnSpc>
              <a:spcAft>
                <a:spcPts val="1300"/>
              </a:spcAft>
              <a:buNone/>
            </a:pPr>
            <a:r>
              <a:rPr lang="pl-PL" sz="1800" spc="20" dirty="0">
                <a:effectLst/>
                <a:latin typeface="Arial" panose="020B0604020202020204" pitchFamily="34" charset="0"/>
                <a:ea typeface="Calibri" panose="020F0502020204030204" pitchFamily="34" charset="0"/>
              </a:rPr>
              <a:t>W sytuacji gdy rozliczenie wynagrodzenia Wykonawcy będzie dotyczyło okresu rozliczeniowego w skład którego będą wchodziły dwa lub więcej miesięcy, jako właściwy wskaźnik waloryzacji należy przyjmować średnią arytmetyczną ze wskaźników waloryzacji wyliczonych dla kolejnych miesięcy objętych okresem rozliczeniowym.</a:t>
            </a:r>
          </a:p>
          <a:p>
            <a:pPr marL="0" indent="0" algn="jus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Jeżeli wynagrodzenie Wykonawcy zostanie zwaloryzowane zgodnie z art. 439 ust. 1-3 ustawy Pzp, Wykonawca zobowiązany jest do zmiany wynagrodzenia przysługującego Podwykonawcy i odpowiednio Podwykonawca dalszemu Podwykonawcy, z którym zawarł umowę, jeżeli łącznie spełnione są następujące warunki: przedmiotem umowy są roboty budowlane, dostawy lub usługi oraz okres obowiązywania umowy wraz z aneksami przekracza 6 miesięcy. Waloryzacja będzie się odbywać na analogicznych zasadach jak waloryzacja wynagrodzenia Wykonawcy z zastrzeżeniem, że wskaźniki waloryzacji wynagrodzenia będą kalkulowane w odniesieniu do dnia zawarcia umowy pomiędzy Wykonawcą a Podwykonawcą, lub Podwykonawcą, a dalszym Podwykonawcą. </a:t>
            </a:r>
            <a:r>
              <a:rPr lang="pl-PL" sz="1800" dirty="0">
                <a:effectLst/>
                <a:latin typeface="Arial" panose="020B0604020202020204" pitchFamily="34" charset="0"/>
                <a:ea typeface="Calibri" panose="020F0502020204030204" pitchFamily="34" charset="0"/>
              </a:rPr>
              <a:t>Zamawiający wskazuje początkowy miesiąc waloryzacji. </a:t>
            </a:r>
            <a:endParaRPr lang="pl-PL" sz="1800" dirty="0">
              <a:effectLst/>
              <a:latin typeface="Calibri" panose="020F0502020204030204" pitchFamily="34" charset="0"/>
              <a:ea typeface="Calibri" panose="020F0502020204030204" pitchFamily="34" charset="0"/>
            </a:endParaRPr>
          </a:p>
          <a:p>
            <a:pPr marL="0" indent="0" algn="just">
              <a:buNone/>
            </a:pPr>
            <a:r>
              <a:rPr lang="pl-PL" sz="1800" dirty="0">
                <a:effectLst/>
                <a:latin typeface="Arial" panose="020B0604020202020204" pitchFamily="34" charset="0"/>
                <a:ea typeface="Calibri" panose="020F0502020204030204" pitchFamily="34" charset="0"/>
              </a:rPr>
              <a:t>Wstawić właściwą wartość procentową limitu.</a:t>
            </a:r>
            <a:endParaRPr lang="pl-PL"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1451122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5715" y="3149817"/>
            <a:ext cx="8640382" cy="1260040"/>
          </a:xfrm>
          <a:prstGeom prst="rect">
            <a:avLst/>
          </a:prstGeom>
        </p:spPr>
        <p:txBody>
          <a:bodyPr vert="horz" lIns="0" tIns="0" rIns="0" bIns="0" rtlCol="0">
            <a:normAutofit/>
          </a:bodyPr>
          <a:lstStyle/>
          <a:p>
            <a:pPr algn="ctr" defTabSz="1007943">
              <a:lnSpc>
                <a:spcPts val="2400"/>
              </a:lnSpc>
              <a:spcBef>
                <a:spcPts val="1102"/>
              </a:spcBef>
              <a:buClr>
                <a:schemeClr val="accent1"/>
              </a:buClr>
            </a:pPr>
            <a:r>
              <a:rPr lang="pl-PL" b="1" dirty="0">
                <a:latin typeface="Open Sans" pitchFamily="2" charset="0"/>
                <a:ea typeface="Open Sans" pitchFamily="2" charset="0"/>
                <a:cs typeface="Open Sans" pitchFamily="2" charset="0"/>
              </a:rPr>
              <a:t>Kalkulator klauzuli jednowskaźnikowej</a:t>
            </a:r>
          </a:p>
          <a:p>
            <a:pPr defTabSz="1007943">
              <a:lnSpc>
                <a:spcPts val="2400"/>
              </a:lnSpc>
              <a:spcBef>
                <a:spcPts val="1102"/>
              </a:spcBef>
              <a:buClr>
                <a:schemeClr val="accent1"/>
              </a:buClr>
            </a:pPr>
            <a:endParaRPr lang="pl-PL" b="1" dirty="0">
              <a:latin typeface="Open Sans" pitchFamily="2" charset="0"/>
              <a:ea typeface="Open Sans" pitchFamily="2" charset="0"/>
              <a:cs typeface="Open Sans" pitchFamily="2" charset="0"/>
            </a:endParaRPr>
          </a:p>
          <a:p>
            <a:pPr algn="ctr" defTabSz="1007943">
              <a:lnSpc>
                <a:spcPts val="2400"/>
              </a:lnSpc>
              <a:spcBef>
                <a:spcPts val="1102"/>
              </a:spcBef>
              <a:buClr>
                <a:schemeClr val="accent1"/>
              </a:buClr>
            </a:pPr>
            <a:r>
              <a:rPr lang="pl-PL" dirty="0">
                <a:latin typeface="Open Sans" pitchFamily="2" charset="0"/>
                <a:ea typeface="Open Sans" pitchFamily="2" charset="0"/>
                <a:cs typeface="Open Sans" pitchFamily="2" charset="0"/>
                <a:hlinkClick r:id="rId2"/>
              </a:rPr>
              <a:t>https://dbw.stat.gov.pl/katalog/waloryzacja/5</a:t>
            </a:r>
            <a:r>
              <a:rPr lang="pl-PL" dirty="0">
                <a:latin typeface="Open Sans" pitchFamily="2" charset="0"/>
                <a:ea typeface="Open Sans" pitchFamily="2" charset="0"/>
                <a:cs typeface="Open Sans" pitchFamily="2" charset="0"/>
              </a:rPr>
              <a:t> </a:t>
            </a:r>
          </a:p>
        </p:txBody>
      </p:sp>
      <p:sp>
        <p:nvSpPr>
          <p:cNvPr id="9" name="Slide Number Placeholder 3">
            <a:extLst>
              <a:ext uri="{FF2B5EF4-FFF2-40B4-BE49-F238E27FC236}">
                <a16:creationId xmlns:a16="http://schemas.microsoft.com/office/drawing/2014/main" id="{777E9377-C573-49E9-1120-B1050DBBF35F}"/>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206</a:t>
            </a:fld>
            <a:endParaRPr lang="pl-PL"/>
          </a:p>
        </p:txBody>
      </p:sp>
    </p:spTree>
    <p:extLst>
      <p:ext uri="{BB962C8B-B14F-4D97-AF65-F5344CB8AC3E}">
        <p14:creationId xmlns:p14="http://schemas.microsoft.com/office/powerpoint/2010/main" val="337187097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C6E46DD-7AFD-5D37-E180-B87E94BCF2D5}"/>
              </a:ext>
            </a:extLst>
          </p:cNvPr>
          <p:cNvSpPr txBox="1"/>
          <p:nvPr/>
        </p:nvSpPr>
        <p:spPr>
          <a:xfrm>
            <a:off x="1024818" y="2123753"/>
            <a:ext cx="8640382" cy="3312168"/>
          </a:xfrm>
          <a:prstGeom prst="rect">
            <a:avLst/>
          </a:prstGeom>
        </p:spPr>
        <p:txBody>
          <a:bodyPr vert="horz" lIns="0" tIns="0" rIns="0" bIns="0" rtlCol="0">
            <a:normAutofit/>
          </a:bodyPr>
          <a:lstStyle/>
          <a:p>
            <a:pPr algn="ctr" defTabSz="1007943">
              <a:lnSpc>
                <a:spcPts val="2400"/>
              </a:lnSpc>
              <a:spcBef>
                <a:spcPts val="1102"/>
              </a:spcBef>
              <a:buClr>
                <a:schemeClr val="accent1"/>
              </a:buClr>
            </a:pPr>
            <a:r>
              <a:rPr lang="pl-PL" b="1" dirty="0">
                <a:latin typeface="Open Sans" pitchFamily="2" charset="0"/>
                <a:ea typeface="Open Sans" pitchFamily="2" charset="0"/>
                <a:cs typeface="Open Sans" pitchFamily="2" charset="0"/>
              </a:rPr>
              <a:t>Jak zapisywany jest wskaźnik GUS </a:t>
            </a:r>
          </a:p>
          <a:p>
            <a:pPr marL="251986" indent="-251986" defTabSz="1007943">
              <a:lnSpc>
                <a:spcPts val="2400"/>
              </a:lnSpc>
              <a:spcBef>
                <a:spcPts val="1102"/>
              </a:spcBef>
              <a:buClr>
                <a:schemeClr val="accent1"/>
              </a:buClr>
              <a:buFontTx/>
              <a:buBlip>
                <a:blip r:embed="rId2"/>
              </a:buBlip>
            </a:pPr>
            <a:endParaRPr lang="pl-PL" b="1"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Cena bazowa = 70 zł</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Cena po wzroście = 80 zł</a:t>
            </a:r>
          </a:p>
          <a:p>
            <a:pPr marL="251986" indent="-251986" defTabSz="1007943">
              <a:lnSpc>
                <a:spcPts val="2400"/>
              </a:lnSpc>
              <a:spcBef>
                <a:spcPts val="1102"/>
              </a:spcBef>
              <a:buClr>
                <a:schemeClr val="accent1"/>
              </a:buClr>
              <a:buFontTx/>
              <a:buBlip>
                <a:blip r:embed="rId2"/>
              </a:buBlip>
            </a:pPr>
            <a:endParaRPr lang="pl-PL" dirty="0">
              <a:latin typeface="Open Sans" pitchFamily="2" charset="0"/>
              <a:ea typeface="Open Sans" pitchFamily="2" charset="0"/>
              <a:cs typeface="Open Sans" pitchFamily="2" charset="0"/>
            </a:endParaRPr>
          </a:p>
          <a:p>
            <a:pPr marL="251986" indent="-251986" defTabSz="1007943">
              <a:lnSpc>
                <a:spcPts val="2400"/>
              </a:lnSpc>
              <a:spcBef>
                <a:spcPts val="1102"/>
              </a:spcBef>
              <a:buClr>
                <a:schemeClr val="accent1"/>
              </a:buClr>
              <a:buFontTx/>
              <a:buBlip>
                <a:blip r:embed="rId2"/>
              </a:buBlip>
            </a:pPr>
            <a:r>
              <a:rPr lang="pl-PL" dirty="0">
                <a:latin typeface="Open Sans" pitchFamily="2" charset="0"/>
                <a:ea typeface="Open Sans" pitchFamily="2" charset="0"/>
                <a:cs typeface="Open Sans" pitchFamily="2" charset="0"/>
              </a:rPr>
              <a:t>Wzrost o 10 zł albo 10/70 = 0,143 (wzrost o 14,3%) albo wzrost o 1,143 razy = wskaźnik GUS 114,3</a:t>
            </a:r>
          </a:p>
        </p:txBody>
      </p:sp>
      <p:sp>
        <p:nvSpPr>
          <p:cNvPr id="9" name="Slide Number Placeholder 3">
            <a:extLst>
              <a:ext uri="{FF2B5EF4-FFF2-40B4-BE49-F238E27FC236}">
                <a16:creationId xmlns:a16="http://schemas.microsoft.com/office/drawing/2014/main" id="{1A2D0C94-F5AC-FE4F-28CC-2D743435B162}"/>
              </a:ext>
            </a:extLst>
          </p:cNvPr>
          <p:cNvSpPr>
            <a:spLocks noGrp="1"/>
          </p:cNvSpPr>
          <p:nvPr>
            <p:ph type="sldNum" sz="quarter" idx="10"/>
          </p:nvPr>
        </p:nvSpPr>
        <p:spPr>
          <a:xfrm>
            <a:off x="8585200" y="7019837"/>
            <a:ext cx="1080000" cy="180000"/>
          </a:xfrm>
        </p:spPr>
        <p:txBody>
          <a:bodyPr/>
          <a:lstStyle/>
          <a:p>
            <a:pPr>
              <a:spcAft>
                <a:spcPts val="600"/>
              </a:spcAft>
            </a:pPr>
            <a:fld id="{EB4015AA-59F6-416B-87A6-8E3D940284E2}" type="slidenum">
              <a:rPr lang="pl-PL" smtClean="0"/>
              <a:pPr>
                <a:spcAft>
                  <a:spcPts val="600"/>
                </a:spcAft>
              </a:pPr>
              <a:t>207</a:t>
            </a:fld>
            <a:endParaRPr lang="pl-PL"/>
          </a:p>
        </p:txBody>
      </p:sp>
    </p:spTree>
    <p:extLst>
      <p:ext uri="{BB962C8B-B14F-4D97-AF65-F5344CB8AC3E}">
        <p14:creationId xmlns:p14="http://schemas.microsoft.com/office/powerpoint/2010/main" val="166610213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523510"/>
            <a:ext cx="9221688" cy="4512654"/>
          </a:xfrm>
          <a:noFill/>
          <a:ln>
            <a:noFill/>
          </a:ln>
        </p:spPr>
        <p:style>
          <a:lnRef idx="2">
            <a:schemeClr val="dk1"/>
          </a:lnRef>
          <a:fillRef idx="1">
            <a:schemeClr val="lt1"/>
          </a:fillRef>
          <a:effectRef idx="0">
            <a:schemeClr val="dk1"/>
          </a:effectRef>
          <a:fontRef idx="minor">
            <a:schemeClr val="dk1"/>
          </a:fontRef>
        </p:style>
        <p:txBody>
          <a:bodyPr>
            <a:noAutofit/>
          </a:bodyPr>
          <a:lstStyle/>
          <a:p>
            <a:pPr marL="712826" indent="-551326" algn="ctr">
              <a:buNone/>
            </a:pPr>
            <a:r>
              <a:rPr lang="pl-PL" altLang="pl-PL" b="1" dirty="0">
                <a:latin typeface="Montserrat" pitchFamily="2" charset="0"/>
              </a:rPr>
              <a:t>Zakończenie umowy</a:t>
            </a:r>
          </a:p>
          <a:p>
            <a:pPr marL="712826" indent="-551326">
              <a:buNone/>
            </a:pPr>
            <a:endParaRPr lang="pl-PL" altLang="pl-PL" sz="1754" b="1" dirty="0">
              <a:latin typeface="Montserrat" pitchFamily="2" charset="0"/>
            </a:endParaRPr>
          </a:p>
          <a:p>
            <a:pPr marL="712826" indent="-551326">
              <a:buFont typeface="Wingdings" pitchFamily="2" charset="2"/>
              <a:buChar char="Ø"/>
            </a:pPr>
            <a:r>
              <a:rPr lang="pl-PL" altLang="pl-PL" sz="1754" b="1" dirty="0">
                <a:latin typeface="Montserrat" pitchFamily="2" charset="0"/>
              </a:rPr>
              <a:t>Wygaśnięcie</a:t>
            </a:r>
            <a:r>
              <a:rPr lang="pl-PL" altLang="pl-PL" sz="1754" dirty="0">
                <a:latin typeface="Montserrat" pitchFamily="2" charset="0"/>
              </a:rPr>
              <a:t> w skutek upływu terminu na jaki została zawarta lub wykonania lub wystąpienia innego warunku określającego moment jej zakończenia,</a:t>
            </a:r>
          </a:p>
          <a:p>
            <a:pPr marL="712826" indent="-551326">
              <a:buFont typeface="Wingdings" pitchFamily="2" charset="2"/>
              <a:buChar char="Ø"/>
            </a:pPr>
            <a:r>
              <a:rPr lang="pl-PL" altLang="pl-PL" sz="1754" b="1" dirty="0">
                <a:latin typeface="Montserrat" pitchFamily="2" charset="0"/>
              </a:rPr>
              <a:t>Rozwiązanie </a:t>
            </a:r>
            <a:r>
              <a:rPr lang="pl-PL" altLang="pl-PL" sz="1754" dirty="0">
                <a:latin typeface="Montserrat" pitchFamily="2" charset="0"/>
              </a:rPr>
              <a:t>wymaga zgodnej woli obu stron. W uchwale z 15 lipca 2020 r., KIO/KD 39/20 Izba wskazała, że „[…] skoro przepis wyraźnie zakazuje swobodnej zmiany umowy o zamówienie publiczne, to tym bardziej </a:t>
            </a:r>
            <a:r>
              <a:rPr lang="pl-PL" altLang="pl-PL" sz="1754" b="1" dirty="0">
                <a:latin typeface="Montserrat" pitchFamily="2" charset="0"/>
              </a:rPr>
              <a:t>nie wolno jej swobodnie rozwiązywać”.</a:t>
            </a:r>
          </a:p>
          <a:p>
            <a:pPr marL="712826" indent="-551326">
              <a:buNone/>
            </a:pPr>
            <a:endParaRPr lang="pl-PL" altLang="pl-PL" sz="1754" b="1" dirty="0">
              <a:latin typeface="Montserrat" pitchFamily="2" charset="0"/>
            </a:endParaRPr>
          </a:p>
          <a:p>
            <a:pPr marL="167069" indent="-5569">
              <a:buNone/>
            </a:pPr>
            <a:r>
              <a:rPr lang="pl-PL" altLang="pl-PL" sz="1754" dirty="0">
                <a:latin typeface="Montserrat" pitchFamily="2" charset="0"/>
              </a:rPr>
              <a:t>Ani postanowienia umowy dotyczące jej rozwiązania ani postanowienia porozumienia rozwiązującego umowę, w szczególności w zakresie rozliczenia stron, nie mogą prowadzić do naruszenia ani obejścia przepisów </a:t>
            </a:r>
            <a:r>
              <a:rPr lang="pl-PL" altLang="pl-PL" sz="1754" dirty="0" err="1">
                <a:latin typeface="Montserrat" pitchFamily="2" charset="0"/>
              </a:rPr>
              <a:t>p.z.p</a:t>
            </a:r>
            <a:r>
              <a:rPr lang="pl-PL" altLang="pl-PL" sz="1754" dirty="0">
                <a:latin typeface="Montserrat" pitchFamily="2" charset="0"/>
              </a:rPr>
              <a:t>. dotyczących istotnych zmian umowy, w szczególności poprzez niemające oparcia w umowie ani w przepisach </a:t>
            </a:r>
            <a:r>
              <a:rPr lang="pl-PL" altLang="pl-PL" sz="1754" dirty="0" err="1">
                <a:latin typeface="Montserrat" pitchFamily="2" charset="0"/>
              </a:rPr>
              <a:t>p.z.p</a:t>
            </a:r>
            <a:r>
              <a:rPr lang="pl-PL" altLang="pl-PL" sz="1754" dirty="0">
                <a:latin typeface="Montserrat" pitchFamily="2" charset="0"/>
              </a:rPr>
              <a:t>. zmniejszenie zakresu świadczeń (zobowiązań) wykonawcy.</a:t>
            </a:r>
          </a:p>
          <a:p>
            <a:pPr marL="712826" indent="-551326">
              <a:buNone/>
            </a:pPr>
            <a:endParaRPr lang="pl-PL" altLang="pl-PL" sz="1754" b="1" dirty="0">
              <a:latin typeface="Montserrat" pitchFamily="2" charset="0"/>
            </a:endParaRPr>
          </a:p>
          <a:p>
            <a:pPr marL="712826" indent="-551326">
              <a:buNone/>
            </a:pPr>
            <a:endParaRPr lang="pl-PL" altLang="pl-PL" sz="1754" b="1" dirty="0">
              <a:latin typeface="Montserrat" pitchFamily="2" charset="0"/>
            </a:endParaRPr>
          </a:p>
        </p:txBody>
      </p:sp>
    </p:spTree>
    <p:extLst>
      <p:ext uri="{BB962C8B-B14F-4D97-AF65-F5344CB8AC3E}">
        <p14:creationId xmlns:p14="http://schemas.microsoft.com/office/powerpoint/2010/main" val="374964243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158481"/>
            <a:ext cx="9221688" cy="3242713"/>
          </a:xfrm>
          <a:noFill/>
          <a:ln>
            <a:noFill/>
          </a:ln>
        </p:spPr>
        <p:style>
          <a:lnRef idx="2">
            <a:schemeClr val="dk1"/>
          </a:lnRef>
          <a:fillRef idx="1">
            <a:schemeClr val="lt1"/>
          </a:fillRef>
          <a:effectRef idx="0">
            <a:schemeClr val="dk1"/>
          </a:effectRef>
          <a:fontRef idx="minor">
            <a:schemeClr val="dk1"/>
          </a:fontRef>
        </p:style>
        <p:txBody>
          <a:bodyPr>
            <a:noAutofit/>
          </a:bodyPr>
          <a:lstStyle/>
          <a:p>
            <a:pPr marL="662705" indent="-400964">
              <a:buFont typeface="Wingdings" pitchFamily="2" charset="2"/>
              <a:buChar char="Ø"/>
            </a:pPr>
            <a:r>
              <a:rPr lang="pl-PL" altLang="pl-PL" sz="1754" b="1" dirty="0">
                <a:latin typeface="Montserrat" pitchFamily="2" charset="0"/>
              </a:rPr>
              <a:t>Odstąpienie</a:t>
            </a:r>
            <a:r>
              <a:rPr lang="pl-PL" altLang="pl-PL" sz="1754" dirty="0">
                <a:latin typeface="Montserrat" pitchFamily="2" charset="0"/>
              </a:rPr>
              <a:t> powoduje, iż na skutek </a:t>
            </a:r>
            <a:r>
              <a:rPr lang="pl-PL" altLang="pl-PL" sz="1754" b="1" dirty="0">
                <a:latin typeface="Montserrat" pitchFamily="2" charset="0"/>
              </a:rPr>
              <a:t>jednostronnej czynności prawnej jednej ze stron </a:t>
            </a:r>
            <a:r>
              <a:rPr lang="pl-PL" altLang="pl-PL" sz="1754" dirty="0">
                <a:latin typeface="Montserrat" pitchFamily="2" charset="0"/>
              </a:rPr>
              <a:t>(złożenia oświadczenia o odstąpieniu od umowy), umowa zostaje zakończona w sposób wywołujący </a:t>
            </a:r>
            <a:r>
              <a:rPr lang="pl-PL" altLang="pl-PL" sz="1754" b="1" dirty="0">
                <a:latin typeface="Montserrat" pitchFamily="2" charset="0"/>
              </a:rPr>
              <a:t>skutki w przyszłości i  w przeszłości</a:t>
            </a:r>
            <a:r>
              <a:rPr lang="pl-PL" altLang="pl-PL" sz="1754" dirty="0">
                <a:latin typeface="Montserrat" pitchFamily="2" charset="0"/>
              </a:rPr>
              <a:t>. Co do zasady dochodzi do sytuacji, w której umowa jest traktowana </a:t>
            </a:r>
            <a:r>
              <a:rPr lang="pl-PL" altLang="pl-PL" sz="1754" b="1" dirty="0">
                <a:latin typeface="Montserrat" pitchFamily="2" charset="0"/>
              </a:rPr>
              <a:t>tak, jakby nigdy nie została zawarta.</a:t>
            </a:r>
          </a:p>
          <a:p>
            <a:pPr marL="662705" indent="-400964">
              <a:buFont typeface="Wingdings" pitchFamily="2" charset="2"/>
              <a:buChar char="Ø"/>
            </a:pPr>
            <a:endParaRPr lang="pl-PL" altLang="pl-PL" sz="1754" b="1" dirty="0">
              <a:latin typeface="Montserrat" pitchFamily="2" charset="0"/>
            </a:endParaRPr>
          </a:p>
          <a:p>
            <a:pPr marL="662705" indent="0">
              <a:buNone/>
            </a:pPr>
            <a:r>
              <a:rPr lang="pl-PL" altLang="pl-PL" sz="1754" b="1" dirty="0">
                <a:latin typeface="Montserrat" pitchFamily="2" charset="0"/>
              </a:rPr>
              <a:t>Art. 395 § 1 Kodeksu cywilnego</a:t>
            </a:r>
          </a:p>
          <a:p>
            <a:pPr marL="662705" indent="0">
              <a:buNone/>
            </a:pPr>
            <a:r>
              <a:rPr lang="pl-PL" altLang="pl-PL" sz="1754" dirty="0">
                <a:latin typeface="Montserrat" pitchFamily="2" charset="0"/>
              </a:rPr>
              <a:t>Można zastrzec, że jednej lub obu stronom przysługiwać będzie </a:t>
            </a:r>
            <a:r>
              <a:rPr lang="pl-PL" altLang="pl-PL" sz="1754" b="1" dirty="0">
                <a:latin typeface="Montserrat" pitchFamily="2" charset="0"/>
              </a:rPr>
              <a:t>w ciągu oznaczonego terminu </a:t>
            </a:r>
            <a:r>
              <a:rPr lang="pl-PL" altLang="pl-PL" sz="1754" dirty="0">
                <a:latin typeface="Montserrat" pitchFamily="2" charset="0"/>
              </a:rPr>
              <a:t>prawo odstąpienia od umowy. Prawo to wykonywa się przez oświadczenie złożone drugiej stronie.</a:t>
            </a:r>
          </a:p>
          <a:p>
            <a:pPr marL="662705" indent="0" algn="ctr">
              <a:buNone/>
            </a:pPr>
            <a:r>
              <a:rPr lang="pl-PL" altLang="pl-PL" sz="1754" b="1" dirty="0">
                <a:solidFill>
                  <a:srgbClr val="FF0000"/>
                </a:solidFill>
                <a:latin typeface="Montserrat" pitchFamily="2" charset="0"/>
              </a:rPr>
              <a:t>Brak terminu = brak możliwości odstąpienia</a:t>
            </a:r>
          </a:p>
        </p:txBody>
      </p:sp>
    </p:spTree>
    <p:extLst>
      <p:ext uri="{BB962C8B-B14F-4D97-AF65-F5344CB8AC3E}">
        <p14:creationId xmlns:p14="http://schemas.microsoft.com/office/powerpoint/2010/main" val="166990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622915"/>
            <a:ext cx="9730934" cy="3225819"/>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Zamówienia „in-</a:t>
            </a:r>
            <a:r>
              <a:rPr lang="pl-PL" b="1" dirty="0" err="1">
                <a:latin typeface="Open Sans" panose="020B0606030504020204" pitchFamily="34" charset="0"/>
                <a:ea typeface="Open Sans" panose="020B0606030504020204" pitchFamily="34" charset="0"/>
                <a:cs typeface="Open Sans" panose="020B0606030504020204" pitchFamily="34" charset="0"/>
              </a:rPr>
              <a:t>house</a:t>
            </a:r>
            <a:r>
              <a:rPr lang="pl-PL" b="1" dirty="0">
                <a:latin typeface="Open Sans" panose="020B0606030504020204" pitchFamily="34" charset="0"/>
                <a:ea typeface="Open Sans" panose="020B0606030504020204" pitchFamily="34" charset="0"/>
                <a:cs typeface="Open Sans" panose="020B0606030504020204" pitchFamily="34" charset="0"/>
              </a:rPr>
              <a:t>”</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b)	ponad 90% działalności kontrolowanej osoby prawnej dotyczy wykonywania zadań powierzonych jej przez zamawiających sprawujących nad nią kontrolę lub przez inne osoby prawne kontrolowane przez tych zamawiających,</a:t>
            </a:r>
          </a:p>
          <a:p>
            <a:pPr algn="just">
              <a:lnSpc>
                <a:spcPct val="150000"/>
              </a:lnSpc>
              <a:spcAft>
                <a:spcPts val="702"/>
              </a:spcAft>
            </a:pPr>
            <a:endParaRPr lang="pl-PL"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c)	w kontrolowanej osobie prawnej nie ma bezpośredniego udziału kapitału prywatnego.</a:t>
            </a:r>
          </a:p>
        </p:txBody>
      </p:sp>
    </p:spTree>
    <p:extLst>
      <p:ext uri="{BB962C8B-B14F-4D97-AF65-F5344CB8AC3E}">
        <p14:creationId xmlns:p14="http://schemas.microsoft.com/office/powerpoint/2010/main" val="372021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915304"/>
            <a:ext cx="9221688" cy="1729067"/>
          </a:xfrm>
          <a:noFill/>
          <a:ln>
            <a:noFill/>
          </a:ln>
        </p:spPr>
        <p:style>
          <a:lnRef idx="2">
            <a:schemeClr val="dk1"/>
          </a:lnRef>
          <a:fillRef idx="1">
            <a:schemeClr val="lt1"/>
          </a:fillRef>
          <a:effectRef idx="0">
            <a:schemeClr val="dk1"/>
          </a:effectRef>
          <a:fontRef idx="minor">
            <a:schemeClr val="dk1"/>
          </a:fontRef>
        </p:style>
        <p:txBody>
          <a:bodyPr>
            <a:noAutofit/>
          </a:bodyPr>
          <a:lstStyle/>
          <a:p>
            <a:pPr marL="662705" indent="-400964">
              <a:buFont typeface="Wingdings" pitchFamily="2" charset="2"/>
              <a:buChar char="Ø"/>
            </a:pPr>
            <a:r>
              <a:rPr lang="pl-PL" altLang="pl-PL" sz="1754" b="1" dirty="0">
                <a:solidFill>
                  <a:schemeClr val="tx1"/>
                </a:solidFill>
                <a:latin typeface="Montserrat" pitchFamily="2" charset="0"/>
              </a:rPr>
              <a:t>Wypowiedzenie </a:t>
            </a:r>
            <a:r>
              <a:rPr lang="pl-PL" altLang="pl-PL" sz="1754" dirty="0">
                <a:solidFill>
                  <a:schemeClr val="tx1"/>
                </a:solidFill>
                <a:latin typeface="Montserrat" pitchFamily="2" charset="0"/>
              </a:rPr>
              <a:t>jest instytucją, która pozwala zakończyć stronom umowy łączący je stosunek prawny, o ile zostało to dopuszczone </a:t>
            </a:r>
            <a:br>
              <a:rPr lang="pl-PL" altLang="pl-PL" sz="1754" dirty="0">
                <a:solidFill>
                  <a:schemeClr val="tx1"/>
                </a:solidFill>
                <a:latin typeface="Montserrat" pitchFamily="2" charset="0"/>
              </a:rPr>
            </a:br>
            <a:r>
              <a:rPr lang="pl-PL" altLang="pl-PL" sz="1754" dirty="0">
                <a:solidFill>
                  <a:schemeClr val="tx1"/>
                </a:solidFill>
                <a:latin typeface="Montserrat" pitchFamily="2" charset="0"/>
              </a:rPr>
              <a:t>w postanowieniach umowy na rzecz każdej ze stron.</a:t>
            </a:r>
          </a:p>
          <a:p>
            <a:pPr marL="261741" indent="0">
              <a:buNone/>
            </a:pPr>
            <a:endParaRPr lang="pl-PL" altLang="pl-PL" sz="1754" b="1" dirty="0">
              <a:solidFill>
                <a:schemeClr val="tx1"/>
              </a:solidFill>
              <a:latin typeface="Montserrat" pitchFamily="2" charset="0"/>
            </a:endParaRPr>
          </a:p>
          <a:p>
            <a:pPr marL="261741" indent="0">
              <a:buNone/>
            </a:pPr>
            <a:r>
              <a:rPr lang="pl-PL" altLang="pl-PL" sz="1754" b="1" dirty="0">
                <a:solidFill>
                  <a:schemeClr val="tx1"/>
                </a:solidFill>
                <a:latin typeface="Montserrat" pitchFamily="2" charset="0"/>
              </a:rPr>
              <a:t>Na gruncie Prawa zamówień publicznych prawo do wypowiedzenia umowy jest kwestionowane jako naruszające art. 433 pkt 4) Pzp.</a:t>
            </a:r>
          </a:p>
        </p:txBody>
      </p:sp>
    </p:spTree>
    <p:extLst>
      <p:ext uri="{BB962C8B-B14F-4D97-AF65-F5344CB8AC3E}">
        <p14:creationId xmlns:p14="http://schemas.microsoft.com/office/powerpoint/2010/main" val="290152619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C8480DB-29CB-763C-1C3F-450A9AA573BF}"/>
              </a:ext>
            </a:extLst>
          </p:cNvPr>
          <p:cNvSpPr>
            <a:spLocks noGrp="1"/>
          </p:cNvSpPr>
          <p:nvPr>
            <p:ph type="ctrTitle"/>
          </p:nvPr>
        </p:nvSpPr>
        <p:spPr>
          <a:xfrm>
            <a:off x="569664" y="3563813"/>
            <a:ext cx="9552484" cy="1584176"/>
          </a:xfrm>
        </p:spPr>
        <p:txBody>
          <a:bodyPr>
            <a:noAutofit/>
          </a:bodyPr>
          <a:lstStyle/>
          <a:p>
            <a:r>
              <a:rPr lang="pl-PL" dirty="0">
                <a:latin typeface="Open Sans" panose="020B0606030504020204" pitchFamily="34" charset="0"/>
                <a:ea typeface="Open Sans" panose="020B0606030504020204" pitchFamily="34" charset="0"/>
                <a:cs typeface="Open Sans" panose="020B0606030504020204" pitchFamily="34" charset="0"/>
              </a:rPr>
              <a:t>Najczęstsze nieprawidłowości </a:t>
            </a:r>
            <a:br>
              <a:rPr lang="pl-PL" dirty="0">
                <a:latin typeface="Open Sans" panose="020B0606030504020204" pitchFamily="34" charset="0"/>
                <a:ea typeface="Open Sans" panose="020B0606030504020204" pitchFamily="34" charset="0"/>
                <a:cs typeface="Open Sans" panose="020B0606030504020204" pitchFamily="34" charset="0"/>
              </a:rPr>
            </a:br>
            <a:r>
              <a:rPr lang="pl-PL" dirty="0">
                <a:latin typeface="Open Sans" panose="020B0606030504020204" pitchFamily="34" charset="0"/>
                <a:ea typeface="Open Sans" panose="020B0606030504020204" pitchFamily="34" charset="0"/>
                <a:cs typeface="Open Sans" panose="020B0606030504020204" pitchFamily="34" charset="0"/>
              </a:rPr>
              <a:t>w postępowaniach o wartości równej lub</a:t>
            </a:r>
            <a:br>
              <a:rPr lang="pl-PL" dirty="0">
                <a:latin typeface="Open Sans" panose="020B0606030504020204" pitchFamily="34" charset="0"/>
                <a:ea typeface="Open Sans" panose="020B0606030504020204" pitchFamily="34" charset="0"/>
                <a:cs typeface="Open Sans" panose="020B0606030504020204" pitchFamily="34" charset="0"/>
              </a:rPr>
            </a:br>
            <a:r>
              <a:rPr lang="pl-PL" dirty="0">
                <a:latin typeface="Open Sans" panose="020B0606030504020204" pitchFamily="34" charset="0"/>
                <a:ea typeface="Open Sans" panose="020B0606030504020204" pitchFamily="34" charset="0"/>
                <a:cs typeface="Open Sans" panose="020B0606030504020204" pitchFamily="34" charset="0"/>
              </a:rPr>
              <a:t>wyższej niż progi unijne</a:t>
            </a:r>
          </a:p>
        </p:txBody>
      </p:sp>
      <p:pic>
        <p:nvPicPr>
          <p:cNvPr id="2" name="Obraz 1">
            <a:extLst>
              <a:ext uri="{FF2B5EF4-FFF2-40B4-BE49-F238E27FC236}">
                <a16:creationId xmlns:a16="http://schemas.microsoft.com/office/drawing/2014/main" id="{BBD5102A-1260-0B0A-39B3-D7F859DEAC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296981761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C8480DB-29CB-763C-1C3F-450A9AA573BF}"/>
              </a:ext>
            </a:extLst>
          </p:cNvPr>
          <p:cNvSpPr>
            <a:spLocks noGrp="1"/>
          </p:cNvSpPr>
          <p:nvPr>
            <p:ph type="ctrTitle"/>
          </p:nvPr>
        </p:nvSpPr>
        <p:spPr>
          <a:xfrm>
            <a:off x="569664" y="3923853"/>
            <a:ext cx="9552484" cy="1006084"/>
          </a:xfrm>
        </p:spPr>
        <p:txBody>
          <a:bodyPr>
            <a:noAutofit/>
          </a:bodyPr>
          <a:lstStyle/>
          <a:p>
            <a:r>
              <a:rPr lang="pl-PL" dirty="0">
                <a:latin typeface="Open Sans" panose="020B0606030504020204" pitchFamily="34" charset="0"/>
                <a:ea typeface="Open Sans" panose="020B0606030504020204" pitchFamily="34" charset="0"/>
                <a:cs typeface="Open Sans" panose="020B0606030504020204" pitchFamily="34" charset="0"/>
              </a:rPr>
              <a:t>Pytania</a:t>
            </a:r>
            <a:br>
              <a:rPr lang="pl-PL" dirty="0">
                <a:latin typeface="Open Sans" panose="020B0606030504020204" pitchFamily="34" charset="0"/>
                <a:ea typeface="Open Sans" panose="020B0606030504020204" pitchFamily="34" charset="0"/>
                <a:cs typeface="Open Sans" panose="020B0606030504020204" pitchFamily="34" charset="0"/>
              </a:rPr>
            </a:br>
            <a:r>
              <a:rPr lang="pl-PL" dirty="0">
                <a:latin typeface="Open Sans" panose="020B0606030504020204" pitchFamily="34" charset="0"/>
                <a:ea typeface="Open Sans" panose="020B0606030504020204" pitchFamily="34" charset="0"/>
                <a:cs typeface="Open Sans" panose="020B0606030504020204" pitchFamily="34" charset="0"/>
              </a:rPr>
              <a:t>uczestników</a:t>
            </a:r>
          </a:p>
        </p:txBody>
      </p:sp>
      <p:pic>
        <p:nvPicPr>
          <p:cNvPr id="2" name="Obraz 1">
            <a:extLst>
              <a:ext uri="{FF2B5EF4-FFF2-40B4-BE49-F238E27FC236}">
                <a16:creationId xmlns:a16="http://schemas.microsoft.com/office/drawing/2014/main" id="{BBD5102A-1260-0B0A-39B3-D7F859DEAC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387092970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3342207" y="3225839"/>
            <a:ext cx="4007397" cy="553998"/>
          </a:xfrm>
          <a:prstGeom prst="rect">
            <a:avLst/>
          </a:prstGeom>
          <a:noFill/>
        </p:spPr>
        <p:txBody>
          <a:bodyPr wrap="square">
            <a:spAutoFit/>
          </a:bodyPr>
          <a:lstStyle/>
          <a:p>
            <a:pPr lvl="0">
              <a:spcBef>
                <a:spcPts val="600"/>
              </a:spcBef>
              <a:spcAft>
                <a:spcPts val="200"/>
              </a:spcAft>
            </a:pPr>
            <a:r>
              <a:rPr lang="pl-PL" sz="3000" b="1" dirty="0">
                <a:effectLst/>
                <a:latin typeface="Open Sans" panose="020B0606030504020204" pitchFamily="34" charset="0"/>
                <a:ea typeface="Open Sans" panose="020B0606030504020204" pitchFamily="34" charset="0"/>
                <a:cs typeface="Open Sans" panose="020B0606030504020204" pitchFamily="34" charset="0"/>
              </a:rPr>
              <a:t>DZIĘKUJĘ ZA UWAGĘ</a:t>
            </a:r>
          </a:p>
        </p:txBody>
      </p:sp>
    </p:spTree>
    <p:extLst>
      <p:ext uri="{BB962C8B-B14F-4D97-AF65-F5344CB8AC3E}">
        <p14:creationId xmlns:p14="http://schemas.microsoft.com/office/powerpoint/2010/main" val="386877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ymbol zastępczy obrazu 2" descr="pies przewodnik">
            <a:extLst>
              <a:ext uri="{FF2B5EF4-FFF2-40B4-BE49-F238E27FC236}">
                <a16:creationId xmlns:a16="http://schemas.microsoft.com/office/drawing/2014/main" id="{2A639C30-AC74-496B-97CA-1464CAE6D12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16" r="2016"/>
          <a:stretch>
            <a:fillRect/>
          </a:stretch>
        </p:blipFill>
        <p:spPr>
          <a:xfrm>
            <a:off x="1025524" y="-1588"/>
            <a:ext cx="8640763" cy="5221288"/>
          </a:xfrm>
        </p:spPr>
      </p:pic>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p:txBody>
          <a:bodyPr/>
          <a:lstStyle/>
          <a:p>
            <a:endParaRPr lang="pl-PL"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3325994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959178"/>
            <a:ext cx="9730934" cy="3641318"/>
          </a:xfrm>
          <a:prstGeom prst="rect">
            <a:avLst/>
          </a:prstGeom>
          <a:noFill/>
        </p:spPr>
        <p:txBody>
          <a:bodyPr wrap="square">
            <a:spAutoFit/>
          </a:bodyPr>
          <a:lstStyle/>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14)	umowa ma być zawarta wyłącznie między co najmniej dwoma zamawiającymi, o których mowa w art. 4 i art. 5 ust. 1 pkt 1, jeżeli spełnione są łącznie następujące warunki:</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a)	umowa ustanawia lub wdraża współpracę między uczestniczącymi zamawiającymi w celu zapewnienia wykonania usług publicznych, które są oni obowiązani wykonać, z myślą o realizacji ich wspólnych celów,</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b)	wdrożeniem tej współpracy kierują jedynie względy związane z interesem publicznym,</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c)	zamawiający realizujący współpracę wykonują na otwartym rynku mniej niż 10% działalności będącej przedmiotem współpracy.</a:t>
            </a:r>
          </a:p>
        </p:txBody>
      </p:sp>
    </p:spTree>
    <p:extLst>
      <p:ext uri="{BB962C8B-B14F-4D97-AF65-F5344CB8AC3E}">
        <p14:creationId xmlns:p14="http://schemas.microsoft.com/office/powerpoint/2010/main" val="33705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751429"/>
            <a:ext cx="9730934" cy="4056816"/>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Analiza potrzeb i wymagań</a:t>
            </a:r>
          </a:p>
          <a:p>
            <a:pPr marL="285750" indent="-285750" algn="just">
              <a:lnSpc>
                <a:spcPct val="150000"/>
              </a:lnSpc>
              <a:spcAft>
                <a:spcPts val="702"/>
              </a:spcAft>
              <a:buFont typeface="Wingdings" pitchFamily="2" charset="2"/>
              <a:buChar char="Ø"/>
            </a:pPr>
            <a:r>
              <a:rPr lang="pl-PL" dirty="0">
                <a:latin typeface="Open Sans" panose="020B0606030504020204" pitchFamily="34" charset="0"/>
                <a:ea typeface="Open Sans" panose="020B0606030504020204" pitchFamily="34" charset="0"/>
                <a:cs typeface="Open Sans" panose="020B0606030504020204" pitchFamily="34" charset="0"/>
              </a:rPr>
              <a:t>Zamawiający publiczny, </a:t>
            </a:r>
            <a:r>
              <a:rPr lang="pl-PL" dirty="0">
                <a:solidFill>
                  <a:srgbClr val="FF0000"/>
                </a:solidFill>
                <a:latin typeface="Open Sans" panose="020B0606030504020204" pitchFamily="34" charset="0"/>
                <a:ea typeface="Open Sans" panose="020B0606030504020204" pitchFamily="34" charset="0"/>
                <a:cs typeface="Open Sans" panose="020B0606030504020204" pitchFamily="34" charset="0"/>
              </a:rPr>
              <a:t>przed wszczęciem postępowania </a:t>
            </a:r>
            <a:r>
              <a:rPr lang="pl-PL" dirty="0">
                <a:latin typeface="Open Sans" panose="020B0606030504020204" pitchFamily="34" charset="0"/>
                <a:ea typeface="Open Sans" panose="020B0606030504020204" pitchFamily="34" charset="0"/>
                <a:cs typeface="Open Sans" panose="020B0606030504020204" pitchFamily="34" charset="0"/>
              </a:rPr>
              <a:t>o udzielenie zamówienia, dokonuje analizy potrzeb i wymagań, uwzględniając rodzaj i wartość zamówienia.</a:t>
            </a:r>
          </a:p>
          <a:p>
            <a:pPr algn="just">
              <a:lnSpc>
                <a:spcPct val="150000"/>
              </a:lnSpc>
              <a:spcAft>
                <a:spcPts val="702"/>
              </a:spcAft>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lnSpc>
                <a:spcPct val="150000"/>
              </a:lnSpc>
              <a:spcAft>
                <a:spcPts val="702"/>
              </a:spcAft>
              <a:buFont typeface="Wingdings" pitchFamily="2" charset="2"/>
              <a:buChar char="Ø"/>
            </a:pPr>
            <a:r>
              <a:rPr lang="pl-PL" dirty="0">
                <a:latin typeface="Open Sans" panose="020B0606030504020204" pitchFamily="34" charset="0"/>
                <a:ea typeface="Open Sans" panose="020B0606030504020204" pitchFamily="34" charset="0"/>
                <a:cs typeface="Open Sans" panose="020B0606030504020204" pitchFamily="34" charset="0"/>
              </a:rPr>
              <a:t>Zamawiający będzie mógł odstąpić od dokonania analizy potrzeb i wymagań w przypadku, gdy zachodzi możliwość udzielenia zamówienia w trybie negocjacji bez ogłoszenia, w przypadku pilnej potrzeby udzielenia zamówienia, lub w trybie zamówienia z wolnej ręki, w przypadku gdy wymagane jest natychmiastowe wykonanie zamówienia.</a:t>
            </a:r>
          </a:p>
        </p:txBody>
      </p:sp>
    </p:spTree>
    <p:extLst>
      <p:ext uri="{BB962C8B-B14F-4D97-AF65-F5344CB8AC3E}">
        <p14:creationId xmlns:p14="http://schemas.microsoft.com/office/powerpoint/2010/main" val="180597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588564"/>
            <a:ext cx="9730934" cy="4382546"/>
          </a:xfrm>
          <a:prstGeom prst="rect">
            <a:avLst/>
          </a:prstGeom>
          <a:noFill/>
        </p:spPr>
        <p:txBody>
          <a:bodyPr wrap="square">
            <a:spAutoFit/>
          </a:bodyPr>
          <a:lstStyle/>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Analiza potrzeb i wymagań ma na celu przygotować zamawiającego do jak najlepszej realizacji danego zamówienia, zarówno od strony technicznej, jak i administracyjnej oraz finansowej.</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Właściwie przeprowadzona analiza potrzeb i wymagań pozwala zamawiającemu podjąć jak najlepszą decyzję typu </a:t>
            </a:r>
            <a:r>
              <a:rPr lang="pl-PL" dirty="0" err="1">
                <a:latin typeface="Open Sans" panose="020B0606030504020204" pitchFamily="34" charset="0"/>
                <a:ea typeface="Open Sans" panose="020B0606030504020204" pitchFamily="34" charset="0"/>
                <a:cs typeface="Open Sans" panose="020B0606030504020204" pitchFamily="34" charset="0"/>
              </a:rPr>
              <a:t>Make-or-Buy</a:t>
            </a:r>
            <a:r>
              <a:rPr lang="pl-PL" dirty="0">
                <a:latin typeface="Open Sans" panose="020B0606030504020204" pitchFamily="34" charset="0"/>
                <a:ea typeface="Open Sans" panose="020B0606030504020204" pitchFamily="34" charset="0"/>
                <a:cs typeface="Open Sans" panose="020B0606030504020204" pitchFamily="34" charset="0"/>
              </a:rPr>
              <a:t>, a więc czy realizować dane zadanie własnymi środkami, czy zlecać je „na zewnątrz”, przeprowadzając postępowanie o udzielenie zamówienia na rynku zamówień publicznych. Przy czym na gruncie przepisu art. 83 Pzp opcją podstawową jest uzasadnienie przez zamawiającego konieczności udzielenia zamówienia publicznego, co wynika z treści „(…) przed wszczęciem postępowania o udzielenie zamówienia (…).”</a:t>
            </a:r>
          </a:p>
        </p:txBody>
      </p:sp>
    </p:spTree>
    <p:extLst>
      <p:ext uri="{BB962C8B-B14F-4D97-AF65-F5344CB8AC3E}">
        <p14:creationId xmlns:p14="http://schemas.microsoft.com/office/powerpoint/2010/main" val="195895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90745"/>
            <a:ext cx="9730934" cy="7178184"/>
          </a:xfrm>
          <a:prstGeom prst="rect">
            <a:avLst/>
          </a:prstGeom>
          <a:noFill/>
        </p:spPr>
        <p:txBody>
          <a:bodyPr wrap="square">
            <a:spAutoFit/>
          </a:bodyPr>
          <a:lstStyle/>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2. 	Analiza, o której mowa w ust. 1, obejmuje w szczególności:</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	badanie możliwości zaspokojenia zidentyfikowanych potrzeb z wykorzystaniem zasobów własnych;</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2)	rozeznanie rynku:</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a)	w aspekcie alternatywnych środków zaspokojenia zidentyfikowanych potrzeb,</a:t>
            </a:r>
          </a:p>
          <a:p>
            <a:pPr marL="342900" indent="-342900" algn="just">
              <a:lnSpc>
                <a:spcPct val="150000"/>
              </a:lnSpc>
              <a:spcAft>
                <a:spcPts val="702"/>
              </a:spcAft>
              <a:buAutoNum type="alphaLcParenR" startAt="2"/>
            </a:pPr>
            <a:r>
              <a:rPr lang="pl-PL" dirty="0">
                <a:latin typeface="Open Sans" panose="020B0606030504020204" pitchFamily="34" charset="0"/>
                <a:ea typeface="Open Sans" panose="020B0606030504020204" pitchFamily="34" charset="0"/>
                <a:cs typeface="Open Sans" panose="020B0606030504020204" pitchFamily="34" charset="0"/>
              </a:rPr>
              <a:t>w aspekcie możliwych wariantów realizacji zamówienia albo wskazuje, że jest wyłącznie jedna możliwość wykonania zamówienia.</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3. 	Analiza, o której mowa w ust. 1, wskazuje:</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	orientacyjną wartość zamówienia dla każdego ze wskazanych wariantów, o których mowa w ust. 2 pkt 2 lit. b;</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2)	możliwość podziału zamówienia na części;</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3)	przewidywany tryb udzielenia zamówienia;</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4)	możliwość uwzględnienia aspektów społecznych, środowiskowych lub innowacyjnych zamówienia;</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5)	ryzyka związane z postępowaniem o udzielenie i realizacją zamówienia.</a:t>
            </a:r>
          </a:p>
        </p:txBody>
      </p:sp>
    </p:spTree>
    <p:extLst>
      <p:ext uri="{BB962C8B-B14F-4D97-AF65-F5344CB8AC3E}">
        <p14:creationId xmlns:p14="http://schemas.microsoft.com/office/powerpoint/2010/main" val="174234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757567"/>
            <a:ext cx="9730934" cy="6044540"/>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Czy analiza potrzeb i wymagań powinna być sporządzona w formie odrębnego dokumentu?</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Przepis nie zawiera wytycznych co do formy, w jakiej powinna być dokonana analiza potrzeb i wymagań. Nie wyklucza również dokonywania analiz wieloletnich. W uzasadnieniu do projektu nowej ustawy wskazano, że analiza nie musi być sporządzana w postaci oddzielnego dokumentu przygotowywanego wyłącznie w związku z dyspozycją przedmiotowego przepisu. Do decyzji zamawiającego pozostawiono sposób dokonania analizy i formę dokumentu, jaką ona przyjmie. Może to być zarówno jeden dokument, jak i zbiór różnych dokumentów obejmujących poszczególne elementy analizy. W ramach dokonania analizy potrzeb i wymagań mogą być wykorzystane opracowania już wcześniej sporządzane przez zamawiającego do innych celów zawierające podobne lub tożsame elementy jak analiza, przykładowo: studia wykonalności, analizy wielokryteriowe, analizy przedwdrożeniowe, ocena efektywności realizacji przedsięwzięcia w ramach partnerstwa</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publiczno-prywatnego w porównaniu do efektywności jego realizacji w inny sposób i inne. </a:t>
            </a:r>
          </a:p>
        </p:txBody>
      </p:sp>
    </p:spTree>
    <p:extLst>
      <p:ext uri="{BB962C8B-B14F-4D97-AF65-F5344CB8AC3E}">
        <p14:creationId xmlns:p14="http://schemas.microsoft.com/office/powerpoint/2010/main" val="58914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156394"/>
            <a:ext cx="9730934" cy="5246886"/>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W jakim dokumencie zamawiający będzie potwierdzał dokonanie analizy potrzeb i wymagań?</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Zgodnie z art. 73 ust. 1 Pzp zamawiający dokumentuje przebieg postępowania o udzielenie zamówienia, sporządzając w jego toku protokół postępowania.</a:t>
            </a:r>
          </a:p>
          <a:p>
            <a:pPr algn="just">
              <a:lnSpc>
                <a:spcPct val="150000"/>
              </a:lnSpc>
              <a:spcAft>
                <a:spcPts val="702"/>
              </a:spcAft>
            </a:pPr>
            <a:endParaRPr lang="pl-PL"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Definicja postępowania o udzielenie zamówienia publicznego -  art. 7 pkt 18) Pzp</a:t>
            </a:r>
          </a:p>
          <a:p>
            <a:pPr algn="just">
              <a:lnSpc>
                <a:spcPct val="150000"/>
              </a:lnSpc>
              <a:spcAft>
                <a:spcPts val="702"/>
              </a:spcAft>
            </a:pPr>
            <a:endParaRPr lang="pl-PL"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Definicja protokołu postępowania – art. 7 pkt 19) Pzp.</a:t>
            </a:r>
          </a:p>
          <a:p>
            <a:pPr algn="just">
              <a:lnSpc>
                <a:spcPct val="150000"/>
              </a:lnSpc>
              <a:spcAft>
                <a:spcPts val="702"/>
              </a:spcAft>
            </a:pPr>
            <a:endParaRPr lang="pl-PL"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Analiza potrzeb i wymagań obejmuje czynności dokonywane przez zamawiającego przed wszczęciem postępowania i tym samym nie stanowi załącznika do protokołu.</a:t>
            </a:r>
          </a:p>
        </p:txBody>
      </p:sp>
    </p:spTree>
    <p:extLst>
      <p:ext uri="{BB962C8B-B14F-4D97-AF65-F5344CB8AC3E}">
        <p14:creationId xmlns:p14="http://schemas.microsoft.com/office/powerpoint/2010/main" val="185769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C8480DB-29CB-763C-1C3F-450A9AA573BF}"/>
              </a:ext>
            </a:extLst>
          </p:cNvPr>
          <p:cNvSpPr>
            <a:spLocks noGrp="1"/>
          </p:cNvSpPr>
          <p:nvPr>
            <p:ph type="ctrTitle"/>
          </p:nvPr>
        </p:nvSpPr>
        <p:spPr>
          <a:xfrm>
            <a:off x="569664" y="3995861"/>
            <a:ext cx="9552484" cy="554951"/>
          </a:xfrm>
        </p:spPr>
        <p:txBody>
          <a:bodyPr>
            <a:noAutofit/>
          </a:bodyPr>
          <a:lstStyle/>
          <a:p>
            <a:r>
              <a:rPr lang="pl-PL" b="1" dirty="0">
                <a:latin typeface="Open Sans" panose="020B0606030504020204" pitchFamily="34" charset="0"/>
                <a:ea typeface="Open Sans" panose="020B0606030504020204" pitchFamily="34" charset="0"/>
                <a:cs typeface="Open Sans" panose="020B0606030504020204" pitchFamily="34" charset="0"/>
              </a:rPr>
              <a:t>Praktyczna analiza przepisów z przykładami</a:t>
            </a:r>
            <a:br>
              <a:rPr lang="pl-PL" b="1" dirty="0">
                <a:latin typeface="Open Sans" panose="020B0606030504020204" pitchFamily="34" charset="0"/>
                <a:ea typeface="Open Sans" panose="020B0606030504020204" pitchFamily="34" charset="0"/>
                <a:cs typeface="Open Sans" panose="020B0606030504020204" pitchFamily="34" charset="0"/>
              </a:rPr>
            </a:br>
            <a:r>
              <a:rPr lang="pl-PL" b="1" dirty="0">
                <a:latin typeface="Open Sans" panose="020B0606030504020204" pitchFamily="34" charset="0"/>
                <a:ea typeface="Open Sans" panose="020B0606030504020204" pitchFamily="34" charset="0"/>
                <a:cs typeface="Open Sans" panose="020B0606030504020204" pitchFamily="34" charset="0"/>
              </a:rPr>
              <a:t>– przetarg nieograniczony krok po kroku</a:t>
            </a:r>
            <a:br>
              <a:rPr lang="pl-PL" b="1" dirty="0">
                <a:latin typeface="Open Sans" panose="020B0606030504020204" pitchFamily="34" charset="0"/>
                <a:ea typeface="Open Sans" panose="020B0606030504020204" pitchFamily="34" charset="0"/>
                <a:cs typeface="Open Sans" panose="020B0606030504020204" pitchFamily="34" charset="0"/>
              </a:rPr>
            </a:br>
            <a:endParaRPr lang="pl-PL"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Obraz 1">
            <a:extLst>
              <a:ext uri="{FF2B5EF4-FFF2-40B4-BE49-F238E27FC236}">
                <a16:creationId xmlns:a16="http://schemas.microsoft.com/office/drawing/2014/main" id="{1717719A-E42E-5CF0-0685-3D8086BD7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2624038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444969"/>
            <a:ext cx="9730934" cy="669735"/>
          </a:xfrm>
          <a:prstGeom prst="rect">
            <a:avLst/>
          </a:prstGeom>
          <a:noFill/>
        </p:spPr>
        <p:txBody>
          <a:bodyPr wrap="square">
            <a:spAutoFit/>
          </a:bodyPr>
          <a:lstStyle/>
          <a:p>
            <a:pPr algn="ctr">
              <a:lnSpc>
                <a:spcPct val="150000"/>
              </a:lnSpc>
              <a:spcAft>
                <a:spcPts val="702"/>
              </a:spcAft>
            </a:pPr>
            <a:r>
              <a:rPr lang="pl-PL" sz="2800" b="1" dirty="0">
                <a:latin typeface="Open Sans" panose="020B0606030504020204" pitchFamily="34" charset="0"/>
                <a:ea typeface="Open Sans" panose="020B0606030504020204" pitchFamily="34" charset="0"/>
                <a:cs typeface="Open Sans" panose="020B0606030504020204" pitchFamily="34" charset="0"/>
              </a:rPr>
              <a:t>1. Analiza potrzeb i wymagań (art. 83 Pzp)</a:t>
            </a:r>
          </a:p>
        </p:txBody>
      </p:sp>
    </p:spTree>
    <p:extLst>
      <p:ext uri="{BB962C8B-B14F-4D97-AF65-F5344CB8AC3E}">
        <p14:creationId xmlns:p14="http://schemas.microsoft.com/office/powerpoint/2010/main" val="36731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539477"/>
            <a:ext cx="9730934" cy="1362424"/>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Aktualne progi unijne i kurs złotego (1 stycznia 2024 r.)</a:t>
            </a:r>
          </a:p>
          <a:p>
            <a:pPr algn="just">
              <a:lnSpc>
                <a:spcPct val="150000"/>
              </a:lnSpc>
              <a:spcAft>
                <a:spcPts val="702"/>
              </a:spcAft>
            </a:pPr>
            <a:r>
              <a:rPr lang="pl-PL" sz="1750" dirty="0">
                <a:latin typeface="Open Sans" panose="020B0606030504020204" pitchFamily="34" charset="0"/>
                <a:ea typeface="Open Sans" panose="020B0606030504020204" pitchFamily="34" charset="0"/>
                <a:cs typeface="Open Sans" panose="020B0606030504020204" pitchFamily="34" charset="0"/>
              </a:rPr>
              <a:t>Od 1 stycznia 2024 r. średni kurs euro w stosunku do złotego, stanowiący podstawę przeliczania wartości zamówień i konkursów wynosi 4,6371 zł.</a:t>
            </a:r>
          </a:p>
        </p:txBody>
      </p:sp>
      <p:pic>
        <p:nvPicPr>
          <p:cNvPr id="2" name="Obraz 1">
            <a:extLst>
              <a:ext uri="{FF2B5EF4-FFF2-40B4-BE49-F238E27FC236}">
                <a16:creationId xmlns:a16="http://schemas.microsoft.com/office/drawing/2014/main" id="{EF68278E-352E-143B-E4AF-B738A884C3D9}"/>
              </a:ext>
            </a:extLst>
          </p:cNvPr>
          <p:cNvPicPr>
            <a:picLocks noChangeAspect="1"/>
          </p:cNvPicPr>
          <p:nvPr/>
        </p:nvPicPr>
        <p:blipFill>
          <a:blip r:embed="rId2"/>
          <a:stretch>
            <a:fillRect/>
          </a:stretch>
        </p:blipFill>
        <p:spPr>
          <a:xfrm>
            <a:off x="1586706" y="2195661"/>
            <a:ext cx="7518400" cy="5118100"/>
          </a:xfrm>
          <a:prstGeom prst="rect">
            <a:avLst/>
          </a:prstGeom>
        </p:spPr>
      </p:pic>
    </p:spTree>
    <p:extLst>
      <p:ext uri="{BB962C8B-B14F-4D97-AF65-F5344CB8AC3E}">
        <p14:creationId xmlns:p14="http://schemas.microsoft.com/office/powerpoint/2010/main" val="360023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2004062"/>
            <a:ext cx="9730934" cy="3551550"/>
          </a:xfrm>
          <a:prstGeom prst="rect">
            <a:avLst/>
          </a:prstGeom>
          <a:noFill/>
        </p:spPr>
        <p:txBody>
          <a:bodyPr wrap="square">
            <a:spAutoFit/>
          </a:bodyPr>
          <a:lstStyle/>
          <a:p>
            <a:pPr marL="285750" indent="-285750" algn="just">
              <a:lnSpc>
                <a:spcPct val="150000"/>
              </a:lnSpc>
              <a:spcAft>
                <a:spcPts val="702"/>
              </a:spcAft>
              <a:buFont typeface="Wingdings" pitchFamily="2" charset="2"/>
              <a:buChar char="Ø"/>
            </a:pPr>
            <a:r>
              <a:rPr lang="pl-PL" dirty="0">
                <a:latin typeface="Open Sans" panose="020B0606030504020204" pitchFamily="34" charset="0"/>
                <a:ea typeface="Open Sans" panose="020B0606030504020204" pitchFamily="34" charset="0"/>
                <a:cs typeface="Open Sans" panose="020B0606030504020204" pitchFamily="34" charset="0"/>
              </a:rPr>
              <a:t>Zamawiający publiczny, </a:t>
            </a:r>
            <a:r>
              <a:rPr lang="pl-PL" dirty="0">
                <a:solidFill>
                  <a:srgbClr val="FF0000"/>
                </a:solidFill>
                <a:latin typeface="Open Sans" panose="020B0606030504020204" pitchFamily="34" charset="0"/>
                <a:ea typeface="Open Sans" panose="020B0606030504020204" pitchFamily="34" charset="0"/>
                <a:cs typeface="Open Sans" panose="020B0606030504020204" pitchFamily="34" charset="0"/>
              </a:rPr>
              <a:t>przed wszczęciem postępowania </a:t>
            </a:r>
            <a:r>
              <a:rPr lang="pl-PL" dirty="0">
                <a:latin typeface="Open Sans" panose="020B0606030504020204" pitchFamily="34" charset="0"/>
                <a:ea typeface="Open Sans" panose="020B0606030504020204" pitchFamily="34" charset="0"/>
                <a:cs typeface="Open Sans" panose="020B0606030504020204" pitchFamily="34" charset="0"/>
              </a:rPr>
              <a:t>o udzielenie zamówienia, dokonuje analizy potrzeb i wymagań, uwzględniając rodzaj i wartość zamówienia.</a:t>
            </a:r>
          </a:p>
          <a:p>
            <a:pPr algn="just">
              <a:lnSpc>
                <a:spcPct val="150000"/>
              </a:lnSpc>
              <a:spcAft>
                <a:spcPts val="702"/>
              </a:spcAft>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lnSpc>
                <a:spcPct val="150000"/>
              </a:lnSpc>
              <a:spcAft>
                <a:spcPts val="702"/>
              </a:spcAft>
              <a:buFont typeface="Wingdings" pitchFamily="2" charset="2"/>
              <a:buChar char="Ø"/>
            </a:pPr>
            <a:r>
              <a:rPr lang="pl-PL" dirty="0">
                <a:latin typeface="Open Sans" panose="020B0606030504020204" pitchFamily="34" charset="0"/>
                <a:ea typeface="Open Sans" panose="020B0606030504020204" pitchFamily="34" charset="0"/>
                <a:cs typeface="Open Sans" panose="020B0606030504020204" pitchFamily="34" charset="0"/>
              </a:rPr>
              <a:t>Zamawiający będzie mógł odstąpić od dokonania analizy potrzeb i wymagań w przypadku, gdy zachodzi możliwość udzielenia zamówienia w trybie negocjacji bez ogłoszenia, w przypadku pilnej potrzeby udzielenia zamówienia, lub w trybie zamówienia z wolnej ręki, w przypadku gdy wymagane jest natychmiastowe wykonanie zamówienia.</a:t>
            </a:r>
          </a:p>
        </p:txBody>
      </p:sp>
    </p:spTree>
    <p:extLst>
      <p:ext uri="{BB962C8B-B14F-4D97-AF65-F5344CB8AC3E}">
        <p14:creationId xmlns:p14="http://schemas.microsoft.com/office/powerpoint/2010/main" val="300521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588564"/>
            <a:ext cx="9730934" cy="4382546"/>
          </a:xfrm>
          <a:prstGeom prst="rect">
            <a:avLst/>
          </a:prstGeom>
          <a:noFill/>
        </p:spPr>
        <p:txBody>
          <a:bodyPr wrap="square">
            <a:spAutoFit/>
          </a:bodyPr>
          <a:lstStyle/>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Analiza potrzeb i wymagań ma na celu przygotować zamawiającego do jak najlepszej realizacji danego zamówienia, zarówno od strony technicznej, jak i administracyjnej oraz finansowej.</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Właściwie przeprowadzona analiza potrzeb i wymagań pozwala zamawiającemu podjąć jak najlepszą decyzję typu </a:t>
            </a:r>
            <a:r>
              <a:rPr lang="pl-PL" dirty="0" err="1">
                <a:latin typeface="Open Sans" panose="020B0606030504020204" pitchFamily="34" charset="0"/>
                <a:ea typeface="Open Sans" panose="020B0606030504020204" pitchFamily="34" charset="0"/>
                <a:cs typeface="Open Sans" panose="020B0606030504020204" pitchFamily="34" charset="0"/>
              </a:rPr>
              <a:t>Make-or-Buy</a:t>
            </a:r>
            <a:r>
              <a:rPr lang="pl-PL" dirty="0">
                <a:latin typeface="Open Sans" panose="020B0606030504020204" pitchFamily="34" charset="0"/>
                <a:ea typeface="Open Sans" panose="020B0606030504020204" pitchFamily="34" charset="0"/>
                <a:cs typeface="Open Sans" panose="020B0606030504020204" pitchFamily="34" charset="0"/>
              </a:rPr>
              <a:t>, a więc czy realizować dane zadanie własnymi środkami, czy zlecać je „na zewnątrz”, przeprowadzając postępowanie o udzielenie zamówienia na rynku zamówień publicznych. Przy czym na gruncie przepisu art. 83 Pzp opcją podstawową jest uzasadnienie przez zamawiającego konieczności udzielenia zamówienia publicznego, co wynika z treści „(…) przed wszczęciem postępowania o udzielenie zamówienia (…).”</a:t>
            </a:r>
          </a:p>
        </p:txBody>
      </p:sp>
    </p:spTree>
    <p:extLst>
      <p:ext uri="{BB962C8B-B14F-4D97-AF65-F5344CB8AC3E}">
        <p14:creationId xmlns:p14="http://schemas.microsoft.com/office/powerpoint/2010/main" val="282549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90745"/>
            <a:ext cx="9730934" cy="7178184"/>
          </a:xfrm>
          <a:prstGeom prst="rect">
            <a:avLst/>
          </a:prstGeom>
          <a:noFill/>
        </p:spPr>
        <p:txBody>
          <a:bodyPr wrap="square">
            <a:spAutoFit/>
          </a:bodyPr>
          <a:lstStyle/>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2. 	Analiza, o której mowa w ust. 1, obejmuje w szczególności:</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	badanie możliwości zaspokojenia zidentyfikowanych potrzeb z wykorzystaniem zasobów własnych;</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2)	rozeznanie rynku:</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a)	w aspekcie alternatywnych środków zaspokojenia zidentyfikowanych potrzeb,</a:t>
            </a:r>
          </a:p>
          <a:p>
            <a:pPr marL="342900" indent="-342900" algn="just">
              <a:lnSpc>
                <a:spcPct val="150000"/>
              </a:lnSpc>
              <a:spcAft>
                <a:spcPts val="702"/>
              </a:spcAft>
              <a:buAutoNum type="alphaLcParenR" startAt="2"/>
            </a:pPr>
            <a:r>
              <a:rPr lang="pl-PL" dirty="0">
                <a:latin typeface="Open Sans" panose="020B0606030504020204" pitchFamily="34" charset="0"/>
                <a:ea typeface="Open Sans" panose="020B0606030504020204" pitchFamily="34" charset="0"/>
                <a:cs typeface="Open Sans" panose="020B0606030504020204" pitchFamily="34" charset="0"/>
              </a:rPr>
              <a:t>w aspekcie możliwych wariantów realizacji zamówienia albo wskazuje, że jest wyłącznie jedna możliwość wykonania zamówienia.</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3. 	Analiza, o której mowa w ust. 1, wskazuje:</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	orientacyjną wartość zamówienia dla każdego ze wskazanych wariantów, o których mowa w ust. 2 pkt 2 lit. b;</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2)	możliwość podziału zamówienia na części;</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3)	przewidywany tryb udzielenia zamówienia;</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4)	możliwość uwzględnienia aspektów społecznych, środowiskowych lub innowacyjnych zamówienia;</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5)	ryzyka związane z postępowaniem o udzielenie i realizacją zamówienia.</a:t>
            </a:r>
          </a:p>
        </p:txBody>
      </p:sp>
    </p:spTree>
    <p:extLst>
      <p:ext uri="{BB962C8B-B14F-4D97-AF65-F5344CB8AC3E}">
        <p14:creationId xmlns:p14="http://schemas.microsoft.com/office/powerpoint/2010/main" val="147765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757567"/>
            <a:ext cx="9730934" cy="6044540"/>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Czy analiza potrzeb i wymagań powinna być sporządzona w formie odrębnego dokumentu?</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Przepis nie zawiera wytycznych co do formy, w jakiej powinna być dokonana analiza potrzeb i wymagań. Nie wyklucza również dokonywania analiz wieloletnich. W uzasadnieniu do projektu nowej ustawy wskazano, że analiza nie musi być sporządzana w postaci oddzielnego dokumentu przygotowywanego wyłącznie w związku z dyspozycją przedmiotowego przepisu. Do decyzji zamawiającego pozostawiono sposób dokonania analizy i formę dokumentu, jaką ona przyjmie. Może to być zarówno jeden dokument, jak i zbiór różnych dokumentów obejmujących poszczególne elementy analizy. W ramach dokonania analizy potrzeb i wymagań mogą być wykorzystane opracowania już wcześniej sporządzane przez zamawiającego do innych celów zawierające podobne lub tożsame elementy jak analiza, przykładowo: studia wykonalności, analizy wielokryteriowe, analizy przedwdrożeniowe, ocena efektywności realizacji przedsięwzięcia w ramach partnerstwa</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publiczno-prywatnego w porównaniu do efektywności jego realizacji w inny sposób i inne. </a:t>
            </a:r>
          </a:p>
        </p:txBody>
      </p:sp>
    </p:spTree>
    <p:extLst>
      <p:ext uri="{BB962C8B-B14F-4D97-AF65-F5344CB8AC3E}">
        <p14:creationId xmlns:p14="http://schemas.microsoft.com/office/powerpoint/2010/main" val="41830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156394"/>
            <a:ext cx="9730934" cy="5246886"/>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W jakim dokumencie zamawiający będzie potwierdzał dokonanie analizy potrzeb i wymagań?</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Zgodnie z art. 73 ust. 1 Pzp zamawiający dokumentuje przebieg postępowania o udzielenie zamówienia, sporządzając w jego toku protokół postępowania.</a:t>
            </a:r>
          </a:p>
          <a:p>
            <a:pPr algn="just">
              <a:lnSpc>
                <a:spcPct val="150000"/>
              </a:lnSpc>
              <a:spcAft>
                <a:spcPts val="702"/>
              </a:spcAft>
            </a:pPr>
            <a:endParaRPr lang="pl-PL"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Definicja postępowania o udzielenie zamówienia publicznego -  art. 7 pkt 18) Pzp</a:t>
            </a:r>
          </a:p>
          <a:p>
            <a:pPr algn="just">
              <a:lnSpc>
                <a:spcPct val="150000"/>
              </a:lnSpc>
              <a:spcAft>
                <a:spcPts val="702"/>
              </a:spcAft>
            </a:pPr>
            <a:endParaRPr lang="pl-PL"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Definicja protokołu postępowania – art. 7 pkt 19) Pzp.</a:t>
            </a:r>
          </a:p>
          <a:p>
            <a:pPr algn="just">
              <a:lnSpc>
                <a:spcPct val="150000"/>
              </a:lnSpc>
              <a:spcAft>
                <a:spcPts val="702"/>
              </a:spcAft>
            </a:pPr>
            <a:endParaRPr lang="pl-PL"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Analiza potrzeb i wymagań obejmuje czynności dokonywane przez zamawiającego przed wszczęciem postępowania i tym samym nie stanowi załącznika do protokołu.</a:t>
            </a:r>
          </a:p>
        </p:txBody>
      </p:sp>
    </p:spTree>
    <p:extLst>
      <p:ext uri="{BB962C8B-B14F-4D97-AF65-F5344CB8AC3E}">
        <p14:creationId xmlns:p14="http://schemas.microsoft.com/office/powerpoint/2010/main" val="415728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121804"/>
            <a:ext cx="9730934" cy="1316066"/>
          </a:xfrm>
          <a:prstGeom prst="rect">
            <a:avLst/>
          </a:prstGeom>
          <a:noFill/>
        </p:spPr>
        <p:txBody>
          <a:bodyPr wrap="square">
            <a:spAutoFit/>
          </a:bodyPr>
          <a:lstStyle/>
          <a:p>
            <a:pPr algn="ctr">
              <a:lnSpc>
                <a:spcPct val="150000"/>
              </a:lnSpc>
              <a:spcAft>
                <a:spcPts val="702"/>
              </a:spcAft>
            </a:pPr>
            <a:r>
              <a:rPr lang="pl-PL" sz="2800" b="1" dirty="0">
                <a:latin typeface="Open Sans" panose="020B0606030504020204" pitchFamily="34" charset="0"/>
                <a:ea typeface="Open Sans" panose="020B0606030504020204" pitchFamily="34" charset="0"/>
                <a:cs typeface="Open Sans" panose="020B0606030504020204" pitchFamily="34" charset="0"/>
              </a:rPr>
              <a:t>2. Ujęcie postępowania w planie postępowań </a:t>
            </a:r>
            <a:br>
              <a:rPr lang="pl-PL" sz="2800" b="1" dirty="0">
                <a:latin typeface="Open Sans" panose="020B0606030504020204" pitchFamily="34" charset="0"/>
                <a:ea typeface="Open Sans" panose="020B0606030504020204" pitchFamily="34" charset="0"/>
                <a:cs typeface="Open Sans" panose="020B0606030504020204" pitchFamily="34" charset="0"/>
              </a:rPr>
            </a:br>
            <a:r>
              <a:rPr lang="pl-PL" sz="2800" b="1" dirty="0">
                <a:latin typeface="Open Sans" panose="020B0606030504020204" pitchFamily="34" charset="0"/>
                <a:ea typeface="Open Sans" panose="020B0606030504020204" pitchFamily="34" charset="0"/>
                <a:cs typeface="Open Sans" panose="020B0606030504020204" pitchFamily="34" charset="0"/>
              </a:rPr>
              <a:t>(art. 23 Pzp)</a:t>
            </a:r>
          </a:p>
        </p:txBody>
      </p:sp>
    </p:spTree>
    <p:extLst>
      <p:ext uri="{BB962C8B-B14F-4D97-AF65-F5344CB8AC3E}">
        <p14:creationId xmlns:p14="http://schemas.microsoft.com/office/powerpoint/2010/main" val="31631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25397"/>
            <a:ext cx="9730934" cy="6908879"/>
          </a:xfrm>
          <a:prstGeom prst="rect">
            <a:avLst/>
          </a:prstGeom>
          <a:noFill/>
        </p:spPr>
        <p:txBody>
          <a:bodyPr wrap="square">
            <a:spAutoFit/>
          </a:bodyPr>
          <a:lstStyle/>
          <a:p>
            <a:pPr marL="285750" indent="-285750" algn="just">
              <a:lnSpc>
                <a:spcPct val="150000"/>
              </a:lnSpc>
              <a:spcAft>
                <a:spcPts val="702"/>
              </a:spcAft>
              <a:buFont typeface="Wingdings" pitchFamily="2" charset="2"/>
              <a:buChar char="Ø"/>
            </a:pPr>
            <a:r>
              <a:rPr lang="pl-PL" dirty="0">
                <a:latin typeface="Open Sans" panose="020B0606030504020204" pitchFamily="34" charset="0"/>
                <a:ea typeface="Open Sans" panose="020B0606030504020204" pitchFamily="34" charset="0"/>
                <a:cs typeface="Open Sans" panose="020B0606030504020204" pitchFamily="34" charset="0"/>
              </a:rPr>
              <a:t>Zamawiający publiczni, o których mowa w art. 4 pkt 1 i 2, oraz ich związki, nie później niż w terminie 30 dni od dnia przyjęcia budżetu lub planu finansowego przez uprawniony organ, sporządzają plan postępowań o udzielenie zamówień, jakie przewidują przeprowadzić w danym roku finansowym.</a:t>
            </a:r>
          </a:p>
          <a:p>
            <a:pPr marL="285750" indent="-285750" algn="just">
              <a:lnSpc>
                <a:spcPct val="150000"/>
              </a:lnSpc>
              <a:spcAft>
                <a:spcPts val="702"/>
              </a:spcAft>
              <a:buFont typeface="Wingdings" pitchFamily="2" charset="2"/>
              <a:buChar char="Ø"/>
            </a:pPr>
            <a:r>
              <a:rPr lang="pl-PL" dirty="0">
                <a:latin typeface="Open Sans" panose="020B0606030504020204" pitchFamily="34" charset="0"/>
                <a:ea typeface="Open Sans" panose="020B0606030504020204" pitchFamily="34" charset="0"/>
                <a:cs typeface="Open Sans" panose="020B0606030504020204" pitchFamily="34" charset="0"/>
              </a:rPr>
              <a:t>Plan postępowań o udzielenie zamówień zawiera w szczególności informacje dotyczące:</a:t>
            </a:r>
          </a:p>
          <a:p>
            <a:pPr marL="319088"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	przedmiotu zamówienia;</a:t>
            </a:r>
          </a:p>
          <a:p>
            <a:pPr marL="319088"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2)	rodzaju zamówienia według podziału na zamówienia na roboty budowlane, dostawy lub usługi;</a:t>
            </a:r>
          </a:p>
          <a:p>
            <a:pPr marL="319088"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3)	przewidywanego trybu albo procedury udzielenia zamówienia;</a:t>
            </a:r>
          </a:p>
          <a:p>
            <a:pPr marL="319088"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4)	orientacyjnej wartości zamówienia;</a:t>
            </a:r>
          </a:p>
          <a:p>
            <a:pPr marL="319088"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5)	przewidywanego terminu wszczęcia postępowania o udzielenie zamówienia.</a:t>
            </a:r>
          </a:p>
          <a:p>
            <a:pPr marL="285750" indent="-285750" algn="just">
              <a:lnSpc>
                <a:spcPct val="150000"/>
              </a:lnSpc>
              <a:spcAft>
                <a:spcPts val="702"/>
              </a:spcAft>
              <a:buFont typeface="Wingdings" pitchFamily="2" charset="2"/>
              <a:buChar char="Ø"/>
            </a:pPr>
            <a:r>
              <a:rPr lang="pl-PL" dirty="0">
                <a:latin typeface="Open Sans" panose="020B0606030504020204" pitchFamily="34" charset="0"/>
                <a:ea typeface="Open Sans" panose="020B0606030504020204" pitchFamily="34" charset="0"/>
                <a:cs typeface="Open Sans" panose="020B0606030504020204" pitchFamily="34" charset="0"/>
              </a:rPr>
              <a:t>Zamawiający zapewnia aktualność planu postępowań o udzielenie zamówień. Aktualizację planu zamieszcza się w Biuletynie Zamówień Publicznych oraz na stronie internetowej zamawiającego.</a:t>
            </a:r>
          </a:p>
        </p:txBody>
      </p:sp>
    </p:spTree>
    <p:extLst>
      <p:ext uri="{BB962C8B-B14F-4D97-AF65-F5344CB8AC3E}">
        <p14:creationId xmlns:p14="http://schemas.microsoft.com/office/powerpoint/2010/main" val="363668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444969"/>
            <a:ext cx="9730934" cy="669735"/>
          </a:xfrm>
          <a:prstGeom prst="rect">
            <a:avLst/>
          </a:prstGeom>
          <a:noFill/>
        </p:spPr>
        <p:txBody>
          <a:bodyPr wrap="square">
            <a:spAutoFit/>
          </a:bodyPr>
          <a:lstStyle/>
          <a:p>
            <a:pPr algn="ctr">
              <a:lnSpc>
                <a:spcPct val="150000"/>
              </a:lnSpc>
              <a:spcAft>
                <a:spcPts val="702"/>
              </a:spcAft>
            </a:pPr>
            <a:r>
              <a:rPr lang="pl-PL" sz="2800" b="1" dirty="0">
                <a:latin typeface="Open Sans" panose="020B0606030504020204" pitchFamily="34" charset="0"/>
                <a:ea typeface="Open Sans" panose="020B0606030504020204" pitchFamily="34" charset="0"/>
                <a:cs typeface="Open Sans" panose="020B0606030504020204" pitchFamily="34" charset="0"/>
              </a:rPr>
              <a:t>3. Komisja przetargowa i inne osoby (art. 53 i nast.)</a:t>
            </a:r>
          </a:p>
        </p:txBody>
      </p:sp>
    </p:spTree>
    <p:extLst>
      <p:ext uri="{BB962C8B-B14F-4D97-AF65-F5344CB8AC3E}">
        <p14:creationId xmlns:p14="http://schemas.microsoft.com/office/powerpoint/2010/main" val="330494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965316"/>
            <a:ext cx="9730934" cy="5629041"/>
          </a:xfrm>
          <a:prstGeom prst="rect">
            <a:avLst/>
          </a:prstGeom>
          <a:noFill/>
        </p:spPr>
        <p:txBody>
          <a:bodyPr wrap="square">
            <a:spAutoFit/>
          </a:bodyPr>
          <a:lstStyle/>
          <a:p>
            <a:pPr marL="285750" indent="-285750" algn="just">
              <a:lnSpc>
                <a:spcPct val="150000"/>
              </a:lnSpc>
              <a:spcAft>
                <a:spcPts val="702"/>
              </a:spcAft>
              <a:buFont typeface="Wingdings" pitchFamily="2" charset="2"/>
              <a:buChar char="Ø"/>
            </a:pPr>
            <a:r>
              <a:rPr lang="pl-PL" dirty="0">
                <a:latin typeface="Open Sans" panose="020B0606030504020204" pitchFamily="34" charset="0"/>
                <a:ea typeface="Open Sans" panose="020B0606030504020204" pitchFamily="34" charset="0"/>
                <a:cs typeface="Open Sans" panose="020B0606030504020204" pitchFamily="34" charset="0"/>
              </a:rPr>
              <a:t>Jeżeli wartość zamówienia jest równa lub przekracza progi unijne, kierownik zamawiającego powołuje komisję do przeprowadzenia postępowania o udzielenie zamówienia, zwaną dalej "komisją przetargową".</a:t>
            </a:r>
          </a:p>
          <a:p>
            <a:pPr marL="285750" indent="-285750" algn="just">
              <a:lnSpc>
                <a:spcPct val="150000"/>
              </a:lnSpc>
              <a:spcAft>
                <a:spcPts val="702"/>
              </a:spcAft>
              <a:buFont typeface="Wingdings" pitchFamily="2" charset="2"/>
              <a:buChar char="Ø"/>
            </a:pPr>
            <a:r>
              <a:rPr lang="pl-PL" dirty="0">
                <a:latin typeface="Open Sans" panose="020B0606030504020204" pitchFamily="34" charset="0"/>
                <a:ea typeface="Open Sans" panose="020B0606030504020204" pitchFamily="34" charset="0"/>
                <a:cs typeface="Open Sans" panose="020B0606030504020204" pitchFamily="34" charset="0"/>
              </a:rPr>
              <a:t>Komisja przetargowa jest zespołem pomocniczym kierownika zamawiającego, powoływanym do oceny wniosków o dopuszczenie do udziału w postępowaniu lub ofert, oraz do dokonywania innych, powierzonych przez kierownika zamawiającego, czynności w postępowaniu lub związanych z przygotowaniem postępowania.</a:t>
            </a:r>
          </a:p>
          <a:p>
            <a:pPr marL="285750" indent="-285750" algn="just">
              <a:lnSpc>
                <a:spcPct val="150000"/>
              </a:lnSpc>
              <a:spcAft>
                <a:spcPts val="702"/>
              </a:spcAft>
              <a:buFont typeface="Wingdings" pitchFamily="2" charset="2"/>
              <a:buChar char="Ø"/>
            </a:pPr>
            <a:r>
              <a:rPr lang="pl-PL" dirty="0">
                <a:latin typeface="Open Sans" panose="020B0606030504020204" pitchFamily="34" charset="0"/>
                <a:ea typeface="Open Sans" panose="020B0606030504020204" pitchFamily="34" charset="0"/>
                <a:cs typeface="Open Sans" panose="020B0606030504020204" pitchFamily="34" charset="0"/>
              </a:rPr>
              <a:t>Zgodnie z wymaganiami standardów kontroli zarządczej (Komunikat Nr 23 Ministra Finansów z dnia 16 grudnia 2009 r. w sprawie standardów kontroli zarządczej dla sektora finansów publicznych (Dz. Urz. MF Nr 15 poz. 84)) obowiązki nieprzypisane komisji przetargowej powinny być przypisane pracownikom w ramach istniejącej w jednostce struktury organizacyjnej oraz w ramach funkcjonującego w jednostce systemu delegowania uprawnień. </a:t>
            </a:r>
          </a:p>
        </p:txBody>
      </p:sp>
    </p:spTree>
    <p:extLst>
      <p:ext uri="{BB962C8B-B14F-4D97-AF65-F5344CB8AC3E}">
        <p14:creationId xmlns:p14="http://schemas.microsoft.com/office/powerpoint/2010/main" val="33848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444969"/>
            <a:ext cx="9730934" cy="669735"/>
          </a:xfrm>
          <a:prstGeom prst="rect">
            <a:avLst/>
          </a:prstGeom>
          <a:noFill/>
        </p:spPr>
        <p:txBody>
          <a:bodyPr wrap="square">
            <a:spAutoFit/>
          </a:bodyPr>
          <a:lstStyle/>
          <a:p>
            <a:pPr algn="ctr">
              <a:lnSpc>
                <a:spcPct val="150000"/>
              </a:lnSpc>
              <a:spcAft>
                <a:spcPts val="702"/>
              </a:spcAft>
            </a:pPr>
            <a:r>
              <a:rPr lang="pl-PL" sz="2800" b="1" dirty="0">
                <a:latin typeface="Open Sans" panose="020B0606030504020204" pitchFamily="34" charset="0"/>
                <a:ea typeface="Open Sans" panose="020B0606030504020204" pitchFamily="34" charset="0"/>
                <a:cs typeface="Open Sans" panose="020B0606030504020204" pitchFamily="34" charset="0"/>
              </a:rPr>
              <a:t>4. Szacowanie wartości zamówienia (art. 28 i nast.)</a:t>
            </a:r>
          </a:p>
        </p:txBody>
      </p:sp>
    </p:spTree>
    <p:extLst>
      <p:ext uri="{BB962C8B-B14F-4D97-AF65-F5344CB8AC3E}">
        <p14:creationId xmlns:p14="http://schemas.microsoft.com/office/powerpoint/2010/main" val="404212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7E078FF-7609-40EF-999D-046F489333F4}"/>
              </a:ext>
            </a:extLst>
          </p:cNvPr>
          <p:cNvPicPr>
            <a:picLocks noChangeAspect="1"/>
          </p:cNvPicPr>
          <p:nvPr/>
        </p:nvPicPr>
        <p:blipFill>
          <a:blip r:embed="rId2"/>
          <a:stretch>
            <a:fillRect/>
          </a:stretch>
        </p:blipFill>
        <p:spPr>
          <a:xfrm>
            <a:off x="1658491" y="1901632"/>
            <a:ext cx="7374830" cy="3756410"/>
          </a:xfrm>
          <a:prstGeom prst="rect">
            <a:avLst/>
          </a:prstGeom>
        </p:spPr>
      </p:pic>
    </p:spTree>
    <p:extLst>
      <p:ext uri="{BB962C8B-B14F-4D97-AF65-F5344CB8AC3E}">
        <p14:creationId xmlns:p14="http://schemas.microsoft.com/office/powerpoint/2010/main" val="111623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98D3F61B-D1D2-8D34-BEEC-F6A4E394F321}"/>
              </a:ext>
            </a:extLst>
          </p:cNvPr>
          <p:cNvSpPr txBox="1"/>
          <p:nvPr/>
        </p:nvSpPr>
        <p:spPr>
          <a:xfrm>
            <a:off x="8771850" y="3266435"/>
            <a:ext cx="184731" cy="335348"/>
          </a:xfrm>
          <a:prstGeom prst="rect">
            <a:avLst/>
          </a:prstGeom>
          <a:noFill/>
        </p:spPr>
        <p:txBody>
          <a:bodyPr wrap="none" rtlCol="0">
            <a:spAutoFit/>
          </a:bodyPr>
          <a:lstStyle/>
          <a:p>
            <a:endParaRPr lang="pl-PL" sz="1579" dirty="0"/>
          </a:p>
        </p:txBody>
      </p:sp>
      <p:sp>
        <p:nvSpPr>
          <p:cNvPr id="7" name="Symbol zastępczy zawartości 6">
            <a:extLst>
              <a:ext uri="{FF2B5EF4-FFF2-40B4-BE49-F238E27FC236}">
                <a16:creationId xmlns:a16="http://schemas.microsoft.com/office/drawing/2014/main" id="{FC30F240-A6BF-6412-2A02-914B4C5FCE59}"/>
              </a:ext>
            </a:extLst>
          </p:cNvPr>
          <p:cNvSpPr>
            <a:spLocks noGrp="1"/>
          </p:cNvSpPr>
          <p:nvPr>
            <p:ph idx="1"/>
          </p:nvPr>
        </p:nvSpPr>
        <p:spPr>
          <a:xfrm>
            <a:off x="735062" y="2935876"/>
            <a:ext cx="9221688" cy="1687921"/>
          </a:xfrm>
        </p:spPr>
        <p:txBody>
          <a:bodyPr>
            <a:normAutofit/>
          </a:bodyPr>
          <a:lstStyle/>
          <a:p>
            <a:pPr marL="12531" indent="0" algn="ctr">
              <a:buNone/>
            </a:pPr>
            <a:r>
              <a:rPr lang="pl-PL" b="1" dirty="0">
                <a:latin typeface="Open Sans" panose="020B0606030504020204" pitchFamily="34" charset="0"/>
                <a:ea typeface="Open Sans" panose="020B0606030504020204" pitchFamily="34" charset="0"/>
                <a:cs typeface="Open Sans" panose="020B0606030504020204" pitchFamily="34" charset="0"/>
              </a:rPr>
              <a:t>Zasada generalna</a:t>
            </a:r>
          </a:p>
          <a:p>
            <a:pPr marL="12531" indent="0" algn="ctr">
              <a:buNone/>
            </a:pPr>
            <a:endParaRPr lang="pl-PL" b="1" dirty="0">
              <a:latin typeface="Open Sans" panose="020B0606030504020204" pitchFamily="34" charset="0"/>
              <a:ea typeface="Open Sans" panose="020B0606030504020204" pitchFamily="34" charset="0"/>
              <a:cs typeface="Open Sans" panose="020B0606030504020204" pitchFamily="34" charset="0"/>
            </a:endParaRPr>
          </a:p>
          <a:p>
            <a:pPr marL="12531" indent="0">
              <a:buNone/>
            </a:pPr>
            <a:r>
              <a:rPr lang="pl-PL" dirty="0">
                <a:latin typeface="Open Sans" panose="020B0606030504020204" pitchFamily="34" charset="0"/>
                <a:ea typeface="Open Sans" panose="020B0606030504020204" pitchFamily="34" charset="0"/>
                <a:cs typeface="Open Sans" panose="020B0606030504020204" pitchFamily="34" charset="0"/>
              </a:rPr>
              <a:t>Podstawą ustalenia wartości zamówienia jest całkowite szacunkowe wynagrodzenie wykonawcy bez podatku od towarów i usług, ustalone z należytą starannością.</a:t>
            </a:r>
          </a:p>
        </p:txBody>
      </p:sp>
    </p:spTree>
    <p:extLst>
      <p:ext uri="{BB962C8B-B14F-4D97-AF65-F5344CB8AC3E}">
        <p14:creationId xmlns:p14="http://schemas.microsoft.com/office/powerpoint/2010/main" val="2387985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15DD480-C6A7-E52E-902F-2D1D39183071}"/>
              </a:ext>
            </a:extLst>
          </p:cNvPr>
          <p:cNvSpPr>
            <a:spLocks noGrp="1"/>
          </p:cNvSpPr>
          <p:nvPr>
            <p:ph idx="1"/>
          </p:nvPr>
        </p:nvSpPr>
        <p:spPr>
          <a:xfrm>
            <a:off x="579140" y="2596408"/>
            <a:ext cx="9533532" cy="2366857"/>
          </a:xfrm>
        </p:spPr>
        <p:txBody>
          <a:bodyPr>
            <a:noAutofit/>
          </a:bodyPr>
          <a:lstStyle/>
          <a:p>
            <a:pPr marL="0" indent="0" algn="ctr">
              <a:buNone/>
            </a:pPr>
            <a:r>
              <a:rPr lang="pl-PL" b="1" dirty="0">
                <a:latin typeface="Open Sans" panose="020B0606030504020204" pitchFamily="34" charset="0"/>
                <a:ea typeface="Open Sans" panose="020B0606030504020204" pitchFamily="34" charset="0"/>
                <a:cs typeface="Open Sans" panose="020B0606030504020204" pitchFamily="34" charset="0"/>
              </a:rPr>
              <a:t>Zamówienia udzielane w częściach - </a:t>
            </a:r>
            <a:r>
              <a:rPr lang="pl-PL" b="1" i="0" dirty="0">
                <a:effectLst/>
                <a:latin typeface="Open Sans" panose="020B0606030504020204" pitchFamily="34" charset="0"/>
                <a:ea typeface="Open Sans" panose="020B0606030504020204" pitchFamily="34" charset="0"/>
                <a:cs typeface="Open Sans" panose="020B0606030504020204" pitchFamily="34" charset="0"/>
              </a:rPr>
              <a:t>Art. 30 ust. 1 PZP </a:t>
            </a:r>
          </a:p>
          <a:p>
            <a:pPr marL="0" indent="0">
              <a:lnSpc>
                <a:spcPct val="150000"/>
              </a:lnSpc>
              <a:spcBef>
                <a:spcPct val="0"/>
              </a:spcBef>
              <a:buNone/>
            </a:pPr>
            <a:endParaRPr lang="pl-PL" b="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spcBef>
                <a:spcPct val="0"/>
              </a:spcBef>
              <a:buNone/>
            </a:pPr>
            <a:r>
              <a:rPr lang="pl-PL" b="0" i="0" dirty="0">
                <a:effectLst/>
                <a:latin typeface="Open Sans" panose="020B0606030504020204" pitchFamily="34" charset="0"/>
                <a:ea typeface="Open Sans" panose="020B0606030504020204" pitchFamily="34" charset="0"/>
                <a:cs typeface="Open Sans" panose="020B0606030504020204" pitchFamily="34" charset="0"/>
              </a:rPr>
              <a:t>Jeżeli zamawiający planuje udzielić zamówienia na </a:t>
            </a:r>
            <a:r>
              <a:rPr lang="pl-PL" b="1" i="0" u="sng" dirty="0">
                <a:effectLst/>
                <a:latin typeface="Open Sans" panose="020B0606030504020204" pitchFamily="34" charset="0"/>
                <a:ea typeface="Open Sans" panose="020B0606030504020204" pitchFamily="34" charset="0"/>
                <a:cs typeface="Open Sans" panose="020B0606030504020204" pitchFamily="34" charset="0"/>
              </a:rPr>
              <a:t>roboty budowlane lub usługi</a:t>
            </a:r>
            <a:r>
              <a:rPr lang="pl-PL" b="1" i="0" dirty="0">
                <a:effectLst/>
                <a:latin typeface="Open Sans" panose="020B0606030504020204" pitchFamily="34" charset="0"/>
                <a:ea typeface="Open Sans" panose="020B0606030504020204" pitchFamily="34" charset="0"/>
                <a:cs typeface="Open Sans" panose="020B0606030504020204" pitchFamily="34" charset="0"/>
              </a:rPr>
              <a:t> </a:t>
            </a:r>
            <a:r>
              <a:rPr lang="pl-PL" b="0" i="0" dirty="0">
                <a:effectLst/>
                <a:latin typeface="Open Sans" panose="020B0606030504020204" pitchFamily="34" charset="0"/>
                <a:ea typeface="Open Sans" panose="020B0606030504020204" pitchFamily="34" charset="0"/>
                <a:cs typeface="Open Sans" panose="020B0606030504020204" pitchFamily="34" charset="0"/>
              </a:rPr>
              <a:t>w częściach, z których każda stanowi przedmiot odrębnego postępowania, lub dopuszcza możliwość składania ofert częściowych, </a:t>
            </a:r>
            <a:r>
              <a:rPr lang="pl-PL" b="1" i="0" dirty="0">
                <a:effectLst/>
                <a:latin typeface="Open Sans" panose="020B0606030504020204" pitchFamily="34" charset="0"/>
                <a:ea typeface="Open Sans" panose="020B0606030504020204" pitchFamily="34" charset="0"/>
                <a:cs typeface="Open Sans" panose="020B0606030504020204" pitchFamily="34" charset="0"/>
              </a:rPr>
              <a:t>wartością zamówienia jest łączna wartość poszczególnych części zamówienia</a:t>
            </a:r>
            <a:r>
              <a:rPr lang="pl-PL" b="0" i="0" dirty="0">
                <a:effectLst/>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239995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15DD480-C6A7-E52E-902F-2D1D39183071}"/>
              </a:ext>
            </a:extLst>
          </p:cNvPr>
          <p:cNvSpPr>
            <a:spLocks noGrp="1"/>
          </p:cNvSpPr>
          <p:nvPr>
            <p:ph idx="1"/>
          </p:nvPr>
        </p:nvSpPr>
        <p:spPr>
          <a:xfrm>
            <a:off x="630053" y="2708885"/>
            <a:ext cx="9431705" cy="2141904"/>
          </a:xfrm>
        </p:spPr>
        <p:txBody>
          <a:bodyPr>
            <a:noAutofit/>
          </a:bodyPr>
          <a:lstStyle/>
          <a:p>
            <a:pPr marL="0" indent="0">
              <a:lnSpc>
                <a:spcPct val="150000"/>
              </a:lnSpc>
              <a:spcBef>
                <a:spcPct val="0"/>
              </a:spcBef>
              <a:buNone/>
            </a:pPr>
            <a:r>
              <a:rPr lang="pl-PL" b="1" i="0" dirty="0">
                <a:effectLst/>
                <a:latin typeface="Open Sans" panose="020B0606030504020204" pitchFamily="34" charset="0"/>
                <a:ea typeface="Open Sans" panose="020B0606030504020204" pitchFamily="34" charset="0"/>
                <a:cs typeface="Open Sans" panose="020B0606030504020204" pitchFamily="34" charset="0"/>
              </a:rPr>
              <a:t>Art. 30 ust. 2 </a:t>
            </a:r>
          </a:p>
          <a:p>
            <a:pPr marL="0" indent="0">
              <a:lnSpc>
                <a:spcPct val="150000"/>
              </a:lnSpc>
              <a:spcBef>
                <a:spcPct val="0"/>
              </a:spcBef>
              <a:buNone/>
            </a:pPr>
            <a:r>
              <a:rPr lang="pl-PL" b="0" i="0" dirty="0">
                <a:effectLst/>
                <a:latin typeface="Open Sans" panose="020B0606030504020204" pitchFamily="34" charset="0"/>
                <a:ea typeface="Open Sans" panose="020B0606030504020204" pitchFamily="34" charset="0"/>
                <a:cs typeface="Open Sans" panose="020B0606030504020204" pitchFamily="34" charset="0"/>
              </a:rPr>
              <a:t>W przypadku gdy zamawiający planuje nabycie </a:t>
            </a:r>
            <a:r>
              <a:rPr lang="pl-PL" b="1" i="0" u="sng"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podobnych</a:t>
            </a:r>
            <a:r>
              <a:rPr lang="pl-PL" b="1" i="0" u="sng" dirty="0">
                <a:solidFill>
                  <a:schemeClr val="bg2">
                    <a:lumMod val="2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pl-PL" b="1" i="0" u="sng" dirty="0">
                <a:effectLst/>
                <a:latin typeface="Open Sans" panose="020B0606030504020204" pitchFamily="34" charset="0"/>
                <a:ea typeface="Open Sans" panose="020B0606030504020204" pitchFamily="34" charset="0"/>
                <a:cs typeface="Open Sans" panose="020B0606030504020204" pitchFamily="34" charset="0"/>
              </a:rPr>
              <a:t>dostaw</a:t>
            </a:r>
            <a:r>
              <a:rPr lang="pl-PL" b="0" i="0" dirty="0">
                <a:effectLst/>
                <a:latin typeface="Open Sans" panose="020B0606030504020204" pitchFamily="34" charset="0"/>
                <a:ea typeface="Open Sans" panose="020B0606030504020204" pitchFamily="34" charset="0"/>
                <a:cs typeface="Open Sans" panose="020B0606030504020204" pitchFamily="34" charset="0"/>
              </a:rPr>
              <a:t>, wartością zamówienia jest </a:t>
            </a:r>
            <a:r>
              <a:rPr lang="pl-PL" b="1" i="0" dirty="0">
                <a:effectLst/>
                <a:latin typeface="Open Sans" panose="020B0606030504020204" pitchFamily="34" charset="0"/>
                <a:ea typeface="Open Sans" panose="020B0606030504020204" pitchFamily="34" charset="0"/>
                <a:cs typeface="Open Sans" panose="020B0606030504020204" pitchFamily="34" charset="0"/>
              </a:rPr>
              <a:t>łączna wartość podobnych dostaw</a:t>
            </a:r>
            <a:r>
              <a:rPr lang="pl-PL" b="0" i="0" dirty="0">
                <a:effectLst/>
                <a:latin typeface="Open Sans" panose="020B0606030504020204" pitchFamily="34" charset="0"/>
                <a:ea typeface="Open Sans" panose="020B0606030504020204" pitchFamily="34" charset="0"/>
                <a:cs typeface="Open Sans" panose="020B0606030504020204" pitchFamily="34" charset="0"/>
              </a:rPr>
              <a:t>, nawet jeżeli zamawiający udziela zamówienia w częściach, z których każda stanowi przedmiot odrębnego postępowania, lub dopuszcza możliwość składania ofert częściowych.</a:t>
            </a:r>
            <a:endParaRPr lang="pl-PL" altLang="pl-PL"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36599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15DD480-C6A7-E52E-902F-2D1D39183071}"/>
              </a:ext>
            </a:extLst>
          </p:cNvPr>
          <p:cNvSpPr>
            <a:spLocks noGrp="1"/>
          </p:cNvSpPr>
          <p:nvPr>
            <p:ph idx="1"/>
          </p:nvPr>
        </p:nvSpPr>
        <p:spPr>
          <a:xfrm>
            <a:off x="682711" y="1739242"/>
            <a:ext cx="9326389" cy="4081190"/>
          </a:xfrm>
        </p:spPr>
        <p:txBody>
          <a:bodyPr>
            <a:noAutofit/>
          </a:bodyPr>
          <a:lstStyle/>
          <a:p>
            <a:pPr marL="0" indent="0" algn="ctr">
              <a:lnSpc>
                <a:spcPct val="150000"/>
              </a:lnSpc>
              <a:spcBef>
                <a:spcPct val="0"/>
              </a:spcBef>
              <a:buNone/>
            </a:pPr>
            <a:r>
              <a:rPr lang="pl-PL" b="1" i="0" dirty="0">
                <a:effectLst/>
                <a:latin typeface="Open Sans" panose="020B0606030504020204" pitchFamily="34" charset="0"/>
                <a:ea typeface="Open Sans" panose="020B0606030504020204" pitchFamily="34" charset="0"/>
                <a:cs typeface="Open Sans" panose="020B0606030504020204" pitchFamily="34" charset="0"/>
              </a:rPr>
              <a:t>Art. 30 ust. 4 – </a:t>
            </a:r>
            <a:r>
              <a:rPr lang="pl-PL" b="1" i="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„wytrych”</a:t>
            </a:r>
          </a:p>
          <a:p>
            <a:pPr marL="0" indent="0">
              <a:lnSpc>
                <a:spcPct val="150000"/>
              </a:lnSpc>
              <a:spcBef>
                <a:spcPct val="0"/>
              </a:spcBef>
              <a:buNone/>
            </a:pPr>
            <a:r>
              <a:rPr lang="pl-PL" sz="1754" dirty="0">
                <a:latin typeface="Open Sans" panose="020B0606030504020204" pitchFamily="34" charset="0"/>
                <a:ea typeface="Open Sans" panose="020B0606030504020204" pitchFamily="34" charset="0"/>
                <a:cs typeface="Open Sans" panose="020B0606030504020204" pitchFamily="34" charset="0"/>
              </a:rPr>
              <a:t>Jeżeli zamawiający planuje udzielić zamówienia na roboty budowlane lub usługi w częściach, z których każda stanowi przedmiot odrębnego postępowania, lub dopuszcza możliwość składania ofert częściowych, </a:t>
            </a:r>
            <a:r>
              <a:rPr lang="pl-PL" sz="1754" b="1" dirty="0">
                <a:latin typeface="Open Sans" panose="020B0606030504020204" pitchFamily="34" charset="0"/>
                <a:ea typeface="Open Sans" panose="020B0606030504020204" pitchFamily="34" charset="0"/>
                <a:cs typeface="Open Sans" panose="020B0606030504020204" pitchFamily="34" charset="0"/>
              </a:rPr>
              <a:t>wartością zamówienia jest łączna wartość poszczególnych części zamówienia</a:t>
            </a:r>
            <a:r>
              <a:rPr lang="pl-PL" sz="1754" dirty="0">
                <a:latin typeface="Open Sans" panose="020B0606030504020204" pitchFamily="34" charset="0"/>
                <a:ea typeface="Open Sans" panose="020B0606030504020204" pitchFamily="34" charset="0"/>
                <a:cs typeface="Open Sans" panose="020B0606030504020204" pitchFamily="34" charset="0"/>
              </a:rPr>
              <a:t>. W przypadku zamówień udzielanych w częściach, do udzielenia zamówienia na daną część zamawiający </a:t>
            </a:r>
            <a:r>
              <a:rPr lang="pl-PL" sz="1754" b="1" dirty="0">
                <a:latin typeface="Open Sans" panose="020B0606030504020204" pitchFamily="34" charset="0"/>
                <a:ea typeface="Open Sans" panose="020B0606030504020204" pitchFamily="34" charset="0"/>
                <a:cs typeface="Open Sans" panose="020B0606030504020204" pitchFamily="34" charset="0"/>
              </a:rPr>
              <a:t>może stosować przepisy ustawy właściwe dla wartości tej części zamówienia</a:t>
            </a:r>
            <a:r>
              <a:rPr lang="pl-PL" sz="1754" dirty="0">
                <a:latin typeface="Open Sans" panose="020B0606030504020204" pitchFamily="34" charset="0"/>
                <a:ea typeface="Open Sans" panose="020B0606030504020204" pitchFamily="34" charset="0"/>
                <a:cs typeface="Open Sans" panose="020B0606030504020204" pitchFamily="34" charset="0"/>
              </a:rPr>
              <a:t>, jeżeli jej wartość jest mniejsza niż wyrażona w złotych równowartość kwoty 80 000 euro dla dostaw lub usług oraz 1 000 000 euro dla robót budowlanych, pod warunkiem że łączna wartość tych części wynosi nie więcej niż 20% wartości zamówienia.</a:t>
            </a:r>
            <a:endParaRPr lang="pl-PL" altLang="pl-PL" sz="1754"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81734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15DD480-C6A7-E52E-902F-2D1D39183071}"/>
              </a:ext>
            </a:extLst>
          </p:cNvPr>
          <p:cNvSpPr>
            <a:spLocks noGrp="1"/>
          </p:cNvSpPr>
          <p:nvPr>
            <p:ph idx="1"/>
          </p:nvPr>
        </p:nvSpPr>
        <p:spPr>
          <a:xfrm>
            <a:off x="571338" y="2107721"/>
            <a:ext cx="9549136" cy="3344232"/>
          </a:xfrm>
        </p:spPr>
        <p:txBody>
          <a:bodyPr>
            <a:noAutofit/>
          </a:bodyPr>
          <a:lstStyle/>
          <a:p>
            <a:pPr marL="0" indent="0">
              <a:lnSpc>
                <a:spcPct val="150000"/>
              </a:lnSpc>
              <a:spcBef>
                <a:spcPct val="0"/>
              </a:spcBef>
              <a:buNone/>
            </a:pPr>
            <a:r>
              <a:rPr lang="pl-PL" altLang="pl-PL" dirty="0">
                <a:latin typeface="Open Sans" panose="020B0606030504020204" pitchFamily="34" charset="0"/>
                <a:ea typeface="Open Sans" panose="020B0606030504020204" pitchFamily="34" charset="0"/>
                <a:cs typeface="Open Sans" panose="020B0606030504020204" pitchFamily="34" charset="0"/>
              </a:rPr>
              <a:t>Art. 33 Pzp</a:t>
            </a:r>
          </a:p>
          <a:p>
            <a:pPr marL="451085" indent="-451085">
              <a:lnSpc>
                <a:spcPct val="150000"/>
              </a:lnSpc>
              <a:spcBef>
                <a:spcPct val="0"/>
              </a:spcBef>
              <a:buFont typeface="+mj-lt"/>
              <a:buAutoNum type="arabicPeriod"/>
            </a:pPr>
            <a:r>
              <a:rPr lang="pl-PL" altLang="pl-PL" dirty="0">
                <a:latin typeface="Open Sans" panose="020B0606030504020204" pitchFamily="34" charset="0"/>
                <a:ea typeface="Open Sans" panose="020B0606030504020204" pitchFamily="34" charset="0"/>
                <a:cs typeface="Open Sans" panose="020B0606030504020204" pitchFamily="34" charset="0"/>
              </a:rPr>
              <a:t>W przypadku gdy zamawiający składa się z kilku jednostek organizacyjnych, całkowita wartość zamówienia jest ustalana dla wszystkich jednostek organizacyjnych łącznie.</a:t>
            </a:r>
          </a:p>
          <a:p>
            <a:pPr marL="451085" indent="-451085">
              <a:lnSpc>
                <a:spcPct val="150000"/>
              </a:lnSpc>
              <a:spcBef>
                <a:spcPct val="0"/>
              </a:spcBef>
              <a:buFont typeface="+mj-lt"/>
              <a:buAutoNum type="arabicPeriod"/>
            </a:pPr>
            <a:r>
              <a:rPr lang="pl-PL" altLang="pl-PL" dirty="0">
                <a:latin typeface="Open Sans" panose="020B0606030504020204" pitchFamily="34" charset="0"/>
                <a:ea typeface="Open Sans" panose="020B0606030504020204" pitchFamily="34" charset="0"/>
                <a:cs typeface="Open Sans" panose="020B0606030504020204" pitchFamily="34" charset="0"/>
              </a:rPr>
              <a:t>Jeżeli wyodrębniona jednostka organizacyjna zamawiającego, posiadająca samodzielność finansową udziela zamówienia związanego z jej własną działalnością, wartość udzielanego zamówienia ustala się odrębnie od wartości zamówień udzielanych przez inne jednostki organizacyjne tego zamawiającego posiadające samodzielność finansową.</a:t>
            </a:r>
          </a:p>
        </p:txBody>
      </p:sp>
    </p:spTree>
    <p:extLst>
      <p:ext uri="{BB962C8B-B14F-4D97-AF65-F5344CB8AC3E}">
        <p14:creationId xmlns:p14="http://schemas.microsoft.com/office/powerpoint/2010/main" val="2591754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15DD480-C6A7-E52E-902F-2D1D39183071}"/>
              </a:ext>
            </a:extLst>
          </p:cNvPr>
          <p:cNvSpPr>
            <a:spLocks noGrp="1"/>
          </p:cNvSpPr>
          <p:nvPr>
            <p:ph idx="1"/>
          </p:nvPr>
        </p:nvSpPr>
        <p:spPr>
          <a:xfrm>
            <a:off x="571338" y="2271953"/>
            <a:ext cx="9549136" cy="3015768"/>
          </a:xfrm>
        </p:spPr>
        <p:txBody>
          <a:bodyPr>
            <a:noAutofit/>
          </a:bodyPr>
          <a:lstStyle/>
          <a:p>
            <a:pPr marL="0" indent="0">
              <a:lnSpc>
                <a:spcPct val="150000"/>
              </a:lnSpc>
              <a:spcBef>
                <a:spcPct val="0"/>
              </a:spcBef>
              <a:buNone/>
            </a:pPr>
            <a:r>
              <a:rPr lang="pl-PL" altLang="pl-PL" dirty="0">
                <a:latin typeface="Open Sans" panose="020B0606030504020204" pitchFamily="34" charset="0"/>
                <a:ea typeface="Open Sans" panose="020B0606030504020204" pitchFamily="34" charset="0"/>
                <a:cs typeface="Open Sans" panose="020B0606030504020204" pitchFamily="34" charset="0"/>
              </a:rPr>
              <a:t>Wartość zamówienia na roboty budowlane ustala się na podstawie:</a:t>
            </a:r>
          </a:p>
          <a:p>
            <a:pPr marL="0" indent="0">
              <a:lnSpc>
                <a:spcPct val="150000"/>
              </a:lnSpc>
              <a:spcBef>
                <a:spcPct val="0"/>
              </a:spcBef>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spcBef>
                <a:spcPct val="0"/>
              </a:spcBef>
              <a:buNone/>
            </a:pPr>
            <a:r>
              <a:rPr lang="pl-PL" altLang="pl-PL" dirty="0">
                <a:latin typeface="Open Sans" panose="020B0606030504020204" pitchFamily="34" charset="0"/>
                <a:ea typeface="Open Sans" panose="020B0606030504020204" pitchFamily="34" charset="0"/>
                <a:cs typeface="Open Sans" panose="020B0606030504020204" pitchFamily="34" charset="0"/>
              </a:rPr>
              <a:t>1)	kosztorysu inwestorskiego sporządzanego na podstawie dokumentacji projektowej oraz specyfikacji technicznych wykonania i odbioru robót albo na podstawie planowanych kosztów robót budowlanych określonych w programie funkcjonalno-użytkowym, jeżeli przedmiotem zamówienia jest wykonanie robót budowlanych w rozumieniu ustawy z dnia 7 lipca 1994 r. - Prawo budowlane;</a:t>
            </a:r>
          </a:p>
        </p:txBody>
      </p:sp>
    </p:spTree>
    <p:extLst>
      <p:ext uri="{BB962C8B-B14F-4D97-AF65-F5344CB8AC3E}">
        <p14:creationId xmlns:p14="http://schemas.microsoft.com/office/powerpoint/2010/main" val="11311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15DD480-C6A7-E52E-902F-2D1D39183071}"/>
              </a:ext>
            </a:extLst>
          </p:cNvPr>
          <p:cNvSpPr>
            <a:spLocks noGrp="1"/>
          </p:cNvSpPr>
          <p:nvPr>
            <p:ph idx="1"/>
          </p:nvPr>
        </p:nvSpPr>
        <p:spPr>
          <a:xfrm>
            <a:off x="571338" y="2966513"/>
            <a:ext cx="9549136" cy="1626648"/>
          </a:xfrm>
        </p:spPr>
        <p:txBody>
          <a:bodyPr>
            <a:noAutofit/>
          </a:bodyPr>
          <a:lstStyle/>
          <a:p>
            <a:pPr marL="0" indent="0">
              <a:lnSpc>
                <a:spcPct val="150000"/>
              </a:lnSpc>
              <a:spcBef>
                <a:spcPct val="0"/>
              </a:spcBef>
              <a:buNone/>
            </a:pPr>
            <a:r>
              <a:rPr lang="pl-PL" altLang="pl-PL" dirty="0">
                <a:latin typeface="Open Sans" panose="020B0606030504020204" pitchFamily="34" charset="0"/>
                <a:ea typeface="Open Sans" panose="020B0606030504020204" pitchFamily="34" charset="0"/>
                <a:cs typeface="Open Sans" panose="020B0606030504020204" pitchFamily="34" charset="0"/>
              </a:rPr>
              <a:t>2)	planowanych kosztów prac projektowych oraz planowanych kosztów robót budowlanych określonych w programie funkcjonalno-użytkowym, jeżeli przedmiotem zamówienia jest zaprojektowanie i wykonanie robót budowlanych w rozumieniu ustawy z dnia 7 lipca 1994 r. - Prawo budowlane.</a:t>
            </a:r>
          </a:p>
        </p:txBody>
      </p:sp>
    </p:spTree>
    <p:extLst>
      <p:ext uri="{BB962C8B-B14F-4D97-AF65-F5344CB8AC3E}">
        <p14:creationId xmlns:p14="http://schemas.microsoft.com/office/powerpoint/2010/main" val="3227104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15DD480-C6A7-E52E-902F-2D1D39183071}"/>
              </a:ext>
            </a:extLst>
          </p:cNvPr>
          <p:cNvSpPr>
            <a:spLocks noGrp="1"/>
          </p:cNvSpPr>
          <p:nvPr>
            <p:ph idx="1"/>
          </p:nvPr>
        </p:nvSpPr>
        <p:spPr>
          <a:xfrm>
            <a:off x="571338" y="2115779"/>
            <a:ext cx="9549136" cy="3328116"/>
          </a:xfrm>
        </p:spPr>
        <p:txBody>
          <a:bodyPr>
            <a:noAutofit/>
          </a:bodyPr>
          <a:lstStyle/>
          <a:p>
            <a:pPr marL="0" indent="0">
              <a:lnSpc>
                <a:spcPct val="150000"/>
              </a:lnSpc>
              <a:spcBef>
                <a:spcPct val="0"/>
              </a:spcBef>
              <a:buNone/>
            </a:pPr>
            <a:r>
              <a:rPr lang="pl-PL" altLang="pl-PL" dirty="0">
                <a:latin typeface="Open Sans" panose="020B0606030504020204" pitchFamily="34" charset="0"/>
                <a:ea typeface="Open Sans" panose="020B0606030504020204" pitchFamily="34" charset="0"/>
                <a:cs typeface="Open Sans" panose="020B0606030504020204" pitchFamily="34" charset="0"/>
              </a:rPr>
              <a:t>Aktualność szacowania:</a:t>
            </a:r>
          </a:p>
          <a:p>
            <a:pPr marL="451085" indent="-451085">
              <a:lnSpc>
                <a:spcPct val="150000"/>
              </a:lnSpc>
              <a:spcBef>
                <a:spcPct val="0"/>
              </a:spcBef>
              <a:buFontTx/>
              <a:buAutoNum type="arabicPeriod"/>
            </a:pPr>
            <a:r>
              <a:rPr lang="pl-PL" altLang="pl-PL" dirty="0">
                <a:latin typeface="Open Sans" panose="020B0606030504020204" pitchFamily="34" charset="0"/>
                <a:ea typeface="Open Sans" panose="020B0606030504020204" pitchFamily="34" charset="0"/>
                <a:cs typeface="Open Sans" panose="020B0606030504020204" pitchFamily="34" charset="0"/>
              </a:rPr>
              <a:t>dostawy i usługi - 3 miesiące przed dniem wszczęcia postępowania o udzielenie zamówienia,</a:t>
            </a:r>
          </a:p>
          <a:p>
            <a:pPr marL="451085" indent="-451085">
              <a:lnSpc>
                <a:spcPct val="150000"/>
              </a:lnSpc>
              <a:spcBef>
                <a:spcPct val="0"/>
              </a:spcBef>
              <a:buFontTx/>
              <a:buAutoNum type="arabicPeriod"/>
            </a:pPr>
            <a:r>
              <a:rPr lang="pl-PL" altLang="pl-PL" dirty="0">
                <a:latin typeface="Open Sans" panose="020B0606030504020204" pitchFamily="34" charset="0"/>
                <a:ea typeface="Open Sans" panose="020B0606030504020204" pitchFamily="34" charset="0"/>
                <a:cs typeface="Open Sans" panose="020B0606030504020204" pitchFamily="34" charset="0"/>
              </a:rPr>
              <a:t>Roboty budowlane - 6 miesięcy przed dniem wszczęcia postępowania o udzielenie zamówienia.</a:t>
            </a:r>
          </a:p>
          <a:p>
            <a:pPr marL="451085" indent="-451085">
              <a:lnSpc>
                <a:spcPct val="150000"/>
              </a:lnSpc>
              <a:spcBef>
                <a:spcPct val="0"/>
              </a:spcBef>
              <a:buFontTx/>
              <a:buAutoNum type="arabicPeriod"/>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spcBef>
                <a:spcPct val="0"/>
              </a:spcBef>
              <a:buNone/>
            </a:pPr>
            <a:r>
              <a:rPr lang="pl-PL" altLang="pl-PL" dirty="0">
                <a:latin typeface="Open Sans" panose="020B0606030504020204" pitchFamily="34" charset="0"/>
                <a:ea typeface="Open Sans" panose="020B0606030504020204" pitchFamily="34" charset="0"/>
                <a:cs typeface="Open Sans" panose="020B0606030504020204" pitchFamily="34" charset="0"/>
              </a:rPr>
              <a:t>W przypadku zamówień udzielanych w częściach powyższe terminy odnoszą się do wszczęcia pierwszego z postępowań.</a:t>
            </a:r>
          </a:p>
        </p:txBody>
      </p:sp>
    </p:spTree>
    <p:extLst>
      <p:ext uri="{BB962C8B-B14F-4D97-AF65-F5344CB8AC3E}">
        <p14:creationId xmlns:p14="http://schemas.microsoft.com/office/powerpoint/2010/main" val="1869848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15DD480-C6A7-E52E-902F-2D1D39183071}"/>
              </a:ext>
            </a:extLst>
          </p:cNvPr>
          <p:cNvSpPr>
            <a:spLocks noGrp="1"/>
          </p:cNvSpPr>
          <p:nvPr>
            <p:ph idx="1"/>
          </p:nvPr>
        </p:nvSpPr>
        <p:spPr>
          <a:xfrm>
            <a:off x="571338" y="1876411"/>
            <a:ext cx="9549136" cy="3806852"/>
          </a:xfrm>
        </p:spPr>
        <p:txBody>
          <a:bodyPr>
            <a:noAutofit/>
          </a:bodyPr>
          <a:lstStyle/>
          <a:p>
            <a:pPr marL="0" indent="0">
              <a:lnSpc>
                <a:spcPct val="150000"/>
              </a:lnSpc>
              <a:spcBef>
                <a:spcPct val="0"/>
              </a:spcBef>
              <a:buNone/>
            </a:pPr>
            <a:r>
              <a:rPr lang="pl-PL" altLang="pl-PL" sz="2368" dirty="0">
                <a:latin typeface="Open Sans" panose="020B0606030504020204" pitchFamily="34" charset="0"/>
                <a:ea typeface="Open Sans" panose="020B0606030504020204" pitchFamily="34" charset="0"/>
                <a:cs typeface="Open Sans" panose="020B0606030504020204" pitchFamily="34" charset="0"/>
              </a:rPr>
              <a:t>Zmiana okoliczności po dokonaniu szacowania (korekta zakresu zamówienia, skrócenie czasu trwania usługi itd.):</a:t>
            </a:r>
          </a:p>
          <a:p>
            <a:pPr marL="0" indent="0">
              <a:lnSpc>
                <a:spcPct val="150000"/>
              </a:lnSpc>
              <a:spcBef>
                <a:spcPct val="0"/>
              </a:spcBef>
              <a:buNone/>
            </a:pPr>
            <a:endParaRPr lang="pl-PL" altLang="pl-PL" sz="2368"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spcBef>
                <a:spcPct val="0"/>
              </a:spcBef>
              <a:buNone/>
            </a:pPr>
            <a:r>
              <a:rPr lang="pl-PL" altLang="pl-PL" sz="2368" dirty="0">
                <a:latin typeface="Open Sans" panose="020B0606030504020204" pitchFamily="34" charset="0"/>
                <a:ea typeface="Open Sans" panose="020B0606030504020204" pitchFamily="34" charset="0"/>
                <a:cs typeface="Open Sans" panose="020B0606030504020204" pitchFamily="34" charset="0"/>
              </a:rPr>
              <a:t>Jeżeli po ustaleniu wartości zamówienia nastąpiła zmiana okoliczności mających wpływ na dokonane ustalenie, zamawiający przed wszczęciem postępowania dokonuje zmiany wartości zamówienia.</a:t>
            </a:r>
          </a:p>
        </p:txBody>
      </p:sp>
    </p:spTree>
    <p:extLst>
      <p:ext uri="{BB962C8B-B14F-4D97-AF65-F5344CB8AC3E}">
        <p14:creationId xmlns:p14="http://schemas.microsoft.com/office/powerpoint/2010/main" val="2514516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15DD480-C6A7-E52E-902F-2D1D39183071}"/>
              </a:ext>
            </a:extLst>
          </p:cNvPr>
          <p:cNvSpPr>
            <a:spLocks noGrp="1"/>
          </p:cNvSpPr>
          <p:nvPr>
            <p:ph idx="1"/>
          </p:nvPr>
        </p:nvSpPr>
        <p:spPr>
          <a:xfrm>
            <a:off x="571338" y="1251976"/>
            <a:ext cx="9549136" cy="5055721"/>
          </a:xfrm>
        </p:spPr>
        <p:txBody>
          <a:bodyPr>
            <a:noAutofit/>
          </a:bodyPr>
          <a:lstStyle/>
          <a:p>
            <a:pPr marL="0" indent="0">
              <a:lnSpc>
                <a:spcPct val="150000"/>
              </a:lnSpc>
              <a:spcBef>
                <a:spcPct val="0"/>
              </a:spcBef>
              <a:buNone/>
            </a:pPr>
            <a:r>
              <a:rPr lang="pl-PL" altLang="pl-PL" dirty="0">
                <a:latin typeface="Open Sans" panose="020B0606030504020204" pitchFamily="34" charset="0"/>
                <a:ea typeface="Open Sans" panose="020B0606030504020204" pitchFamily="34" charset="0"/>
                <a:cs typeface="Open Sans" panose="020B0606030504020204" pitchFamily="34" charset="0"/>
              </a:rPr>
              <a:t>Jeżeli potrzeba udzielenia określonego zamówienia ujawnia się dopiero po udzieleniu innego zamówienia tożsamego przedmiotowo – nie mamy do czynienia z nieuprawnionym dzieleniem zamówienia, o którym mowa w art. 32 ust. 2 ustawy Pzp, z uwagi na	 fakt, iż brak jest tożsamości czasowej takich zamówień.  Podobnie jest, gdy określone zamówienia mają charakter nieprzewidywalny, niemożliwy do oszacowania w chwili wszczęcia pierwszego postępowania.</a:t>
            </a:r>
          </a:p>
          <a:p>
            <a:pPr marL="0" indent="0">
              <a:lnSpc>
                <a:spcPct val="150000"/>
              </a:lnSpc>
              <a:spcBef>
                <a:spcPct val="0"/>
              </a:spcBef>
              <a:buNone/>
            </a:pPr>
            <a:r>
              <a:rPr lang="pl-PL" altLang="pl-PL" dirty="0">
                <a:latin typeface="Open Sans" panose="020B0606030504020204" pitchFamily="34" charset="0"/>
                <a:ea typeface="Open Sans" panose="020B0606030504020204" pitchFamily="34" charset="0"/>
                <a:cs typeface="Open Sans" panose="020B0606030504020204" pitchFamily="34" charset="0"/>
              </a:rPr>
              <a:t>Zamawiający powinien ponownie oszacować wartość zamówienia co do części nierozstrzygniętych wcześniejszym postępowaniem. Pamiętać należy, że przystępując do udzielenia zamówienia na pozostałe części nierozstrzygniętego postępowania zamawiający udziela nowego zamówienia, dlatego też do postępowania takiego stosuje się przepisy wynikające z ponownego oszacowania wartości zamówienia</a:t>
            </a:r>
          </a:p>
          <a:p>
            <a:pPr marL="0" indent="0">
              <a:lnSpc>
                <a:spcPct val="150000"/>
              </a:lnSpc>
              <a:spcBef>
                <a:spcPct val="0"/>
              </a:spcBef>
              <a:buNone/>
            </a:pPr>
            <a:r>
              <a:rPr lang="pl-PL" altLang="pl-PL" dirty="0">
                <a:latin typeface="Open Sans" panose="020B0606030504020204" pitchFamily="34" charset="0"/>
                <a:ea typeface="Open Sans" panose="020B0606030504020204" pitchFamily="34" charset="0"/>
                <a:cs typeface="Open Sans" panose="020B0606030504020204" pitchFamily="34" charset="0"/>
              </a:rPr>
              <a:t> - </a:t>
            </a:r>
            <a:r>
              <a:rPr lang="pl-PL" altLang="pl-PL" b="1" dirty="0">
                <a:latin typeface="Open Sans" panose="020B0606030504020204" pitchFamily="34" charset="0"/>
                <a:ea typeface="Open Sans" panose="020B0606030504020204" pitchFamily="34" charset="0"/>
                <a:cs typeface="Open Sans" panose="020B0606030504020204" pitchFamily="34" charset="0"/>
              </a:rPr>
              <a:t>Informator UZP  4/2011 str. 23 i 24</a:t>
            </a:r>
            <a:endParaRPr lang="pl-PL" altLang="pl-PL"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1275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539477"/>
            <a:ext cx="9730934" cy="6322757"/>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Dział II Ustawy</a:t>
            </a:r>
          </a:p>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Postępowanie o udzielenie zamówienia klasycznego o wartości równiej lub</a:t>
            </a:r>
          </a:p>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przekraczającej progi unijne</a:t>
            </a:r>
          </a:p>
          <a:p>
            <a:pPr algn="just">
              <a:lnSpc>
                <a:spcPct val="150000"/>
              </a:lnSpc>
              <a:spcAft>
                <a:spcPts val="702"/>
              </a:spcAft>
            </a:pPr>
            <a:endParaRPr lang="pl-PL" sz="1750"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sz="1750" dirty="0">
                <a:latin typeface="Open Sans" panose="020B0606030504020204" pitchFamily="34" charset="0"/>
                <a:ea typeface="Open Sans" panose="020B0606030504020204" pitchFamily="34" charset="0"/>
                <a:cs typeface="Open Sans" panose="020B0606030504020204" pitchFamily="34" charset="0"/>
              </a:rPr>
              <a:t>Zamawiający publiczni oraz zamawiający subsydiowani, udzielają zamówienia w jednym z następujących trybów:</a:t>
            </a:r>
          </a:p>
          <a:p>
            <a:pPr>
              <a:lnSpc>
                <a:spcPct val="150000"/>
              </a:lnSpc>
              <a:spcAft>
                <a:spcPts val="702"/>
              </a:spcAft>
            </a:pPr>
            <a:r>
              <a:rPr lang="pl-PL" sz="1750" dirty="0">
                <a:latin typeface="Open Sans" panose="020B0606030504020204" pitchFamily="34" charset="0"/>
                <a:ea typeface="Open Sans" panose="020B0606030504020204" pitchFamily="34" charset="0"/>
                <a:cs typeface="Open Sans" panose="020B0606030504020204" pitchFamily="34" charset="0"/>
              </a:rPr>
              <a:t>1)	przetargu nieograniczonego;</a:t>
            </a:r>
          </a:p>
          <a:p>
            <a:pPr>
              <a:lnSpc>
                <a:spcPct val="150000"/>
              </a:lnSpc>
              <a:spcAft>
                <a:spcPts val="702"/>
              </a:spcAft>
            </a:pPr>
            <a:r>
              <a:rPr lang="pl-PL" sz="1750" dirty="0">
                <a:latin typeface="Open Sans" panose="020B0606030504020204" pitchFamily="34" charset="0"/>
                <a:ea typeface="Open Sans" panose="020B0606030504020204" pitchFamily="34" charset="0"/>
                <a:cs typeface="Open Sans" panose="020B0606030504020204" pitchFamily="34" charset="0"/>
              </a:rPr>
              <a:t>2)	przetargu ograniczonego;</a:t>
            </a:r>
          </a:p>
          <a:p>
            <a:pPr>
              <a:lnSpc>
                <a:spcPct val="150000"/>
              </a:lnSpc>
              <a:spcAft>
                <a:spcPts val="702"/>
              </a:spcAft>
            </a:pPr>
            <a:r>
              <a:rPr lang="pl-PL" sz="1750" dirty="0">
                <a:latin typeface="Open Sans" panose="020B0606030504020204" pitchFamily="34" charset="0"/>
                <a:ea typeface="Open Sans" panose="020B0606030504020204" pitchFamily="34" charset="0"/>
                <a:cs typeface="Open Sans" panose="020B0606030504020204" pitchFamily="34" charset="0"/>
              </a:rPr>
              <a:t>3)	negocjacji z ogłoszeniem;</a:t>
            </a:r>
          </a:p>
          <a:p>
            <a:pPr>
              <a:lnSpc>
                <a:spcPct val="150000"/>
              </a:lnSpc>
              <a:spcAft>
                <a:spcPts val="702"/>
              </a:spcAft>
            </a:pPr>
            <a:r>
              <a:rPr lang="pl-PL" sz="1750" dirty="0">
                <a:latin typeface="Open Sans" panose="020B0606030504020204" pitchFamily="34" charset="0"/>
                <a:ea typeface="Open Sans" panose="020B0606030504020204" pitchFamily="34" charset="0"/>
                <a:cs typeface="Open Sans" panose="020B0606030504020204" pitchFamily="34" charset="0"/>
              </a:rPr>
              <a:t>4)	dialogu konkurencyjnego;</a:t>
            </a:r>
          </a:p>
          <a:p>
            <a:pPr>
              <a:lnSpc>
                <a:spcPct val="150000"/>
              </a:lnSpc>
              <a:spcAft>
                <a:spcPts val="702"/>
              </a:spcAft>
            </a:pPr>
            <a:r>
              <a:rPr lang="pl-PL" sz="1750" dirty="0">
                <a:latin typeface="Open Sans" panose="020B0606030504020204" pitchFamily="34" charset="0"/>
                <a:ea typeface="Open Sans" panose="020B0606030504020204" pitchFamily="34" charset="0"/>
                <a:cs typeface="Open Sans" panose="020B0606030504020204" pitchFamily="34" charset="0"/>
              </a:rPr>
              <a:t>5)	partnerstwa innowacyjnego;</a:t>
            </a:r>
          </a:p>
          <a:p>
            <a:pPr>
              <a:lnSpc>
                <a:spcPct val="150000"/>
              </a:lnSpc>
              <a:spcAft>
                <a:spcPts val="702"/>
              </a:spcAft>
            </a:pPr>
            <a:r>
              <a:rPr lang="pl-PL" sz="1750" dirty="0">
                <a:latin typeface="Open Sans" panose="020B0606030504020204" pitchFamily="34" charset="0"/>
                <a:ea typeface="Open Sans" panose="020B0606030504020204" pitchFamily="34" charset="0"/>
                <a:cs typeface="Open Sans" panose="020B0606030504020204" pitchFamily="34" charset="0"/>
              </a:rPr>
              <a:t>6)	negocjacji bez ogłoszenia;</a:t>
            </a:r>
          </a:p>
          <a:p>
            <a:pPr marL="342900" indent="-342900">
              <a:lnSpc>
                <a:spcPct val="150000"/>
              </a:lnSpc>
              <a:spcAft>
                <a:spcPts val="702"/>
              </a:spcAft>
              <a:buAutoNum type="arabicParenR" startAt="7"/>
            </a:pPr>
            <a:r>
              <a:rPr lang="pl-PL" sz="1750" dirty="0">
                <a:latin typeface="Open Sans" panose="020B0606030504020204" pitchFamily="34" charset="0"/>
                <a:ea typeface="Open Sans" panose="020B0606030504020204" pitchFamily="34" charset="0"/>
                <a:cs typeface="Open Sans" panose="020B0606030504020204" pitchFamily="34" charset="0"/>
              </a:rPr>
              <a:t>zamówienia z wolnej ręki.</a:t>
            </a:r>
          </a:p>
        </p:txBody>
      </p:sp>
    </p:spTree>
    <p:extLst>
      <p:ext uri="{BB962C8B-B14F-4D97-AF65-F5344CB8AC3E}">
        <p14:creationId xmlns:p14="http://schemas.microsoft.com/office/powerpoint/2010/main" val="365651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15DD480-C6A7-E52E-902F-2D1D39183071}"/>
              </a:ext>
            </a:extLst>
          </p:cNvPr>
          <p:cNvSpPr>
            <a:spLocks noGrp="1"/>
          </p:cNvSpPr>
          <p:nvPr>
            <p:ph idx="1"/>
          </p:nvPr>
        </p:nvSpPr>
        <p:spPr>
          <a:xfrm>
            <a:off x="547319" y="2547317"/>
            <a:ext cx="9597174" cy="2465040"/>
          </a:xfrm>
        </p:spPr>
        <p:txBody>
          <a:bodyPr>
            <a:noAutofit/>
          </a:bodyPr>
          <a:lstStyle/>
          <a:p>
            <a:pPr marL="0" indent="0">
              <a:lnSpc>
                <a:spcPct val="150000"/>
              </a:lnSpc>
              <a:spcBef>
                <a:spcPct val="0"/>
              </a:spcBef>
              <a:buNone/>
            </a:pPr>
            <a:r>
              <a:rPr lang="pl-PL" altLang="pl-PL" b="1" dirty="0">
                <a:latin typeface="Open Sans" panose="020B0606030504020204" pitchFamily="34" charset="0"/>
                <a:ea typeface="Open Sans" panose="020B0606030504020204" pitchFamily="34" charset="0"/>
                <a:cs typeface="Open Sans" panose="020B0606030504020204" pitchFamily="34" charset="0"/>
              </a:rPr>
              <a:t>Projekty z wieloletnim montażem finansowym</a:t>
            </a:r>
          </a:p>
          <a:p>
            <a:pPr marL="0" indent="0">
              <a:lnSpc>
                <a:spcPct val="150000"/>
              </a:lnSpc>
              <a:spcBef>
                <a:spcPct val="0"/>
              </a:spcBef>
              <a:buNone/>
            </a:pPr>
            <a:r>
              <a:rPr lang="pl-PL" altLang="pl-PL" dirty="0">
                <a:latin typeface="Open Sans" panose="020B0606030504020204" pitchFamily="34" charset="0"/>
                <a:ea typeface="Open Sans" panose="020B0606030504020204" pitchFamily="34" charset="0"/>
                <a:cs typeface="Open Sans" panose="020B0606030504020204" pitchFamily="34" charset="0"/>
              </a:rPr>
              <a:t/>
            </a:r>
            <a:br>
              <a:rPr lang="pl-PL" altLang="pl-PL" dirty="0">
                <a:latin typeface="Open Sans" panose="020B0606030504020204" pitchFamily="34" charset="0"/>
                <a:ea typeface="Open Sans" panose="020B0606030504020204" pitchFamily="34" charset="0"/>
                <a:cs typeface="Open Sans" panose="020B0606030504020204" pitchFamily="34" charset="0"/>
              </a:rPr>
            </a:br>
            <a:r>
              <a:rPr lang="pl-PL" altLang="pl-PL" dirty="0">
                <a:latin typeface="Open Sans" panose="020B0606030504020204" pitchFamily="34" charset="0"/>
                <a:ea typeface="Open Sans" panose="020B0606030504020204" pitchFamily="34" charset="0"/>
                <a:cs typeface="Open Sans" panose="020B0606030504020204" pitchFamily="34" charset="0"/>
              </a:rPr>
              <a:t>Przepisy Pzp nie pozwalają na dokonanie podziału zamówienia publicznego na części odpowiadające kolejnym okresom rocznym realizacji projektu współfinansowanego ze środków UE, jeżeli są spełnione przesłanki do potraktowania planowanych zakupów jako jednego zamówienia (tożsamości).</a:t>
            </a:r>
          </a:p>
        </p:txBody>
      </p:sp>
    </p:spTree>
    <p:extLst>
      <p:ext uri="{BB962C8B-B14F-4D97-AF65-F5344CB8AC3E}">
        <p14:creationId xmlns:p14="http://schemas.microsoft.com/office/powerpoint/2010/main" val="682296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444969"/>
            <a:ext cx="9730934" cy="669735"/>
          </a:xfrm>
          <a:prstGeom prst="rect">
            <a:avLst/>
          </a:prstGeom>
          <a:noFill/>
        </p:spPr>
        <p:txBody>
          <a:bodyPr wrap="square">
            <a:spAutoFit/>
          </a:bodyPr>
          <a:lstStyle/>
          <a:p>
            <a:pPr algn="ctr">
              <a:lnSpc>
                <a:spcPct val="150000"/>
              </a:lnSpc>
              <a:spcAft>
                <a:spcPts val="702"/>
              </a:spcAft>
            </a:pPr>
            <a:r>
              <a:rPr lang="pl-PL" sz="2800" b="1" dirty="0">
                <a:latin typeface="Open Sans" panose="020B0606030504020204" pitchFamily="34" charset="0"/>
                <a:ea typeface="Open Sans" panose="020B0606030504020204" pitchFamily="34" charset="0"/>
                <a:cs typeface="Open Sans" panose="020B0606030504020204" pitchFamily="34" charset="0"/>
              </a:rPr>
              <a:t>5. Opis przedmiotu zamówienia (art. 99 i nast.)</a:t>
            </a:r>
          </a:p>
        </p:txBody>
      </p:sp>
    </p:spTree>
    <p:extLst>
      <p:ext uri="{BB962C8B-B14F-4D97-AF65-F5344CB8AC3E}">
        <p14:creationId xmlns:p14="http://schemas.microsoft.com/office/powerpoint/2010/main" val="135414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9"/>
          <p:cNvSpPr>
            <a:spLocks noGrp="1"/>
          </p:cNvSpPr>
          <p:nvPr>
            <p:ph type="sldNum" sz="quarter" idx="12"/>
          </p:nvPr>
        </p:nvSpPr>
        <p:spPr/>
        <p:txBody>
          <a:bodyPr vert="horz" lIns="80189" tIns="40094" rIns="80189" bIns="40094" rtlCol="0" anchor="ctr" anchorCtr="0">
            <a:normAutofit fontScale="77500" lnSpcReduction="20000"/>
          </a:bodyPr>
          <a:lstStyle/>
          <a:p>
            <a:fld id="{C5F6A1C3-88FA-A44F-965A-145DAC48676B}" type="slidenum">
              <a:rPr lang="en-US"/>
              <a:pPr/>
              <a:t>52</a:t>
            </a:fld>
            <a:endParaRPr lang="en-US"/>
          </a:p>
        </p:txBody>
      </p:sp>
      <p:sp>
        <p:nvSpPr>
          <p:cNvPr id="3" name="pole tekstowe 2">
            <a:extLst>
              <a:ext uri="{FF2B5EF4-FFF2-40B4-BE49-F238E27FC236}">
                <a16:creationId xmlns:a16="http://schemas.microsoft.com/office/drawing/2014/main" id="{A171AA13-3CAE-0858-92C0-00BB41A67F64}"/>
              </a:ext>
            </a:extLst>
          </p:cNvPr>
          <p:cNvSpPr txBox="1"/>
          <p:nvPr/>
        </p:nvSpPr>
        <p:spPr>
          <a:xfrm>
            <a:off x="592330" y="548183"/>
            <a:ext cx="9507152" cy="6740307"/>
          </a:xfrm>
          <a:prstGeom prst="rect">
            <a:avLst/>
          </a:prstGeom>
          <a:noFill/>
        </p:spPr>
        <p:txBody>
          <a:bodyPr wrap="square">
            <a:spAutoFit/>
          </a:bodyPr>
          <a:lstStyle/>
          <a:p>
            <a:pPr algn="just"/>
            <a:r>
              <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Przykład Nr 1 – KIO 2600/22 wyrok z dnia 17 października 2022</a:t>
            </a:r>
          </a:p>
          <a:p>
            <a:pPr algn="just"/>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Izba podkreśla, że </a:t>
            </a:r>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postępowanie o udzielenie zamówienia publicznego nie stanowi postępowania, w którym Zamawiający ma kupić cokolwiek, co wykonawcy zechcą mu sprzedać. </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W postępowaniu o udzielnie zamówienia publicznego, Zamawiający jak każdy gospodarz dbający o swoje potrzeby uprawniony jest do kupna określonych rzeczy, a w ramach tych określonych rzeczy nieuprawniona jest taka specyfikacja przedmiotu zamówienia, która eliminowałaby w sposób niezasadny określone przedmioty, a przez to ich producentów czy dystrybutorów - to stanowi istotę konkurencyjności w ramach danego zamówienia. </a:t>
            </a:r>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Podkreślić należy, że konkurencja nie polega na tym, że Zamawiający ma dopuścić możliwość złożenia oferty jakiejkolwiek, lecz ma prawo określić swoje potrzeby.</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Opis przedmiotu zamówiona powinien umożliwiać wykonawcom jednakowy dostęp do zamówienia i nie może powodować nieuzasadnionych przeszkód w otwarciu zamówień publicznych na konkurencję, co nie oznacza, że zasada konkurencji ma prowadzić do sytuacji, w której o zamówienie muszą móc ubiegać się wszyscy wykonawcy, którzy oferują rzeczy zbliżone, podobne do tych wymaganych przez Zamawiającego. W wyroku Sąd Okręgowy w Gdańsku z dnia 23 stycznia 2009 roku sygn. akt XII </a:t>
            </a:r>
            <a:r>
              <a:rPr lang="pl-PL" dirty="0">
                <a:latin typeface="Open Sans" panose="020B0606030504020204" pitchFamily="34" charset="0"/>
                <a:ea typeface="Open Sans" panose="020B0606030504020204" pitchFamily="34" charset="0"/>
                <a:cs typeface="Open Sans" panose="020B0606030504020204" pitchFamily="34" charset="0"/>
              </a:rPr>
              <a:t>Ga 431/09 wyjaśnił: Podkreślić trzeba, że zakaz przewidziany przepisem art. 29 ust. 2 ustawy (obecnie art. 99 ust. 4 ustawy) nie oznacza konieczności nabycia przez zamawiającego dostaw, usług czy robót budowlanych nieodpowiadających jego potrzebom, zarówno co do jakości, funkcjonalności czy wymaganych parametrów technicznych</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a jedynie nakazuje dopuścić konkurencję między wykonawcami mogącymi spełnić postawione wymogi w odniesieniu do przedmiotu zamówienia bez ograniczania dostępu do zamówienia.</a:t>
            </a:r>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3770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9"/>
          <p:cNvSpPr>
            <a:spLocks noGrp="1"/>
          </p:cNvSpPr>
          <p:nvPr>
            <p:ph type="sldNum" sz="quarter" idx="12"/>
          </p:nvPr>
        </p:nvSpPr>
        <p:spPr/>
        <p:txBody>
          <a:bodyPr vert="horz" lIns="80189" tIns="40094" rIns="80189" bIns="40094" rtlCol="0" anchor="ctr" anchorCtr="0">
            <a:normAutofit fontScale="77500" lnSpcReduction="20000"/>
          </a:bodyPr>
          <a:lstStyle/>
          <a:p>
            <a:fld id="{C5F6A1C3-88FA-A44F-965A-145DAC48676B}" type="slidenum">
              <a:rPr lang="en-US"/>
              <a:pPr/>
              <a:t>53</a:t>
            </a:fld>
            <a:endParaRPr lang="en-US"/>
          </a:p>
        </p:txBody>
      </p:sp>
      <p:sp>
        <p:nvSpPr>
          <p:cNvPr id="3" name="pole tekstowe 2">
            <a:extLst>
              <a:ext uri="{FF2B5EF4-FFF2-40B4-BE49-F238E27FC236}">
                <a16:creationId xmlns:a16="http://schemas.microsoft.com/office/drawing/2014/main" id="{A171AA13-3CAE-0858-92C0-00BB41A67F64}"/>
              </a:ext>
            </a:extLst>
          </p:cNvPr>
          <p:cNvSpPr txBox="1"/>
          <p:nvPr/>
        </p:nvSpPr>
        <p:spPr>
          <a:xfrm>
            <a:off x="592330" y="271184"/>
            <a:ext cx="9507152" cy="7017306"/>
          </a:xfrm>
          <a:prstGeom prst="rect">
            <a:avLst/>
          </a:prstGeom>
          <a:noFill/>
        </p:spPr>
        <p:txBody>
          <a:bodyPr wrap="square">
            <a:spAutoFit/>
          </a:bodyPr>
          <a:lstStyle/>
          <a:p>
            <a:pPr algn="just"/>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Zamawiający, działając w granicach określonych przepisami prawa ma prawo sprecyzować przedmiot zamówienia o określonych standardach jakościowych i technicznych. Ponadto nie jest podstawą do uznania, że przedmiot zamówienia został określony w sposób sprzeczny z zasadami ustawowymi, to że wypełnienie wymagań technicznych jest trudne do spełnienia dla danego wykonawcy. </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W orzecznictwie sądowym ugruntowane jest, że Zamawiający ma prawo opisać swoje potrzeby, żądając produktu o cechach odpowiadających jego potrzebom, a w tym o najwyższych dostępnych standardach jakościowych. Konkludując powyższe Izba wskazuje na wyrok Krajowej Izby Odwoławczej z dnia 12 czerwca 2015 roku sygn. akt KIO 1107/15, KIO 1114/15, w </a:t>
            </a:r>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którym Izba wskazała, że właściwie każdy opis przedmiotu zamówienia niesie za sobą ograniczenie konkurencji pośrednio lub bezpośrednio preferując jednych wykonawców i dyskryminując innych</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Izbie niejednokrotnie stawała na stanowisku, że Zamawiającemu przysługuje uprawnienie do określenia przedmiotu zamówienia w taki sposób, który w pełni zabezpiecza jego potrzeby. Zamawiający, który posiada wiedzę o przeznaczeniu zamawianego sprzętu, jest uprawniony do adekwatnego określenia wymagań jakie ma spełniać oferowane rozwiązanie, tak aby spełniało oczekiwania Zamawiającego podyktowane jego potrzebami. Zamawiający nigdy nie jest zobowiązany do takiego formułowania wymagań, aby umożliwić wszystkim wykonawcom funkcjonującym na rynku złożenie oferty, a tym bardziej złożenie oferty, która będzie optymalna z punktu widzenia założeń biznesowych danego wykonawcy. </a:t>
            </a:r>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Okoliczność, że wykonawca nie posiada w swojej ofercie sprzętu, który pozwoliłby mu na złożenie oferty lub też sprzęt ten nie posiada określonej certyfikacji lub nabycie tego sprzętu jest w pewien sposób utrudnione nie oznacza, że Zamawiający naruszył zasady uczciwej konkurencji </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(podobnie wyrok z dnia 10 marca 2022 r. sygn. akt 509/22).</a:t>
            </a:r>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04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9"/>
          <p:cNvSpPr>
            <a:spLocks noGrp="1"/>
          </p:cNvSpPr>
          <p:nvPr>
            <p:ph type="sldNum" sz="quarter" idx="12"/>
          </p:nvPr>
        </p:nvSpPr>
        <p:spPr/>
        <p:txBody>
          <a:bodyPr vert="horz" lIns="80189" tIns="40094" rIns="80189" bIns="40094" rtlCol="0" anchor="ctr" anchorCtr="0">
            <a:normAutofit fontScale="77500" lnSpcReduction="20000"/>
          </a:bodyPr>
          <a:lstStyle/>
          <a:p>
            <a:fld id="{C5F6A1C3-88FA-A44F-965A-145DAC48676B}" type="slidenum">
              <a:rPr lang="en-US"/>
              <a:pPr/>
              <a:t>54</a:t>
            </a:fld>
            <a:endParaRPr lang="en-US"/>
          </a:p>
        </p:txBody>
      </p:sp>
      <p:sp>
        <p:nvSpPr>
          <p:cNvPr id="3" name="pole tekstowe 2">
            <a:extLst>
              <a:ext uri="{FF2B5EF4-FFF2-40B4-BE49-F238E27FC236}">
                <a16:creationId xmlns:a16="http://schemas.microsoft.com/office/drawing/2014/main" id="{A171AA13-3CAE-0858-92C0-00BB41A67F64}"/>
              </a:ext>
            </a:extLst>
          </p:cNvPr>
          <p:cNvSpPr txBox="1"/>
          <p:nvPr/>
        </p:nvSpPr>
        <p:spPr>
          <a:xfrm>
            <a:off x="638951" y="3126132"/>
            <a:ext cx="9413910" cy="1477328"/>
          </a:xfrm>
          <a:prstGeom prst="rect">
            <a:avLst/>
          </a:prstGeom>
          <a:noFill/>
        </p:spPr>
        <p:txBody>
          <a:bodyPr wrap="square">
            <a:spAutoFit/>
          </a:bodyPr>
          <a:lstStyle/>
          <a:p>
            <a:pPr algn="just"/>
            <a:r>
              <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Przykład Nr 2 – KIO 677/23 wyrok z dnia 29 marca 2023</a:t>
            </a: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Zdaniem Izby - Odwołujący uprawdopodobnił, iż niedopuszczenie przez Zamawiającego możliwości realizowania płatności przez wykonawcę za bilety lotnicze kartami kredytowymi może utrudniać uczciwą konkurencję.</a:t>
            </a:r>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11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898BF20-41B2-8B90-AE06-DFF9BAEA6FBE}"/>
              </a:ext>
            </a:extLst>
          </p:cNvPr>
          <p:cNvSpPr>
            <a:spLocks noGrp="1"/>
          </p:cNvSpPr>
          <p:nvPr>
            <p:ph idx="1"/>
          </p:nvPr>
        </p:nvSpPr>
        <p:spPr>
          <a:xfrm>
            <a:off x="735062" y="2339677"/>
            <a:ext cx="9221688" cy="3110316"/>
          </a:xfrm>
        </p:spPr>
        <p:txBody>
          <a:bodyPr>
            <a:noAutofit/>
          </a:bodyPr>
          <a:lstStyle/>
          <a:p>
            <a:pPr marL="0" indent="0">
              <a:buNone/>
            </a:pPr>
            <a:r>
              <a:rPr lang="pl-PL" b="1" dirty="0">
                <a:latin typeface="Open Sans" panose="020B0606030504020204" pitchFamily="34" charset="0"/>
                <a:ea typeface="Open Sans" panose="020B0606030504020204" pitchFamily="34" charset="0"/>
                <a:cs typeface="Open Sans" panose="020B0606030504020204" pitchFamily="34" charset="0"/>
              </a:rPr>
              <a:t>Wyrok KIO 534/22 </a:t>
            </a:r>
            <a:endParaRPr 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dirty="0">
                <a:latin typeface="Open Sans" panose="020B0606030504020204" pitchFamily="34" charset="0"/>
                <a:ea typeface="Open Sans" panose="020B0606030504020204" pitchFamily="34" charset="0"/>
                <a:cs typeface="Open Sans" panose="020B0606030504020204" pitchFamily="34" charset="0"/>
              </a:rPr>
              <a:t>Zachowanie uczciwej konkurencji nie oznacza konieczności zapewnienia przez Zamawiającego takich warunków postępowania i opisu przedmiotu zamówienia, aby każdy podmiot dystrybuujący dane urządzenia miał możliwość złożenia oferty. (...) każde z wymagań zamawiającego może w większym lub mniejszym stopniu ograniczyć konkurencję; jednak tak długo, jak wymagania te są podyktowane obiektywnie uzasadnionymi potrzebami zamawiającego, a ich celem nie jest jedynie zawężenie kręgu wykonawców mogących je wykonać, zamawiający jest uprawniony do ich sformułowania”</a:t>
            </a:r>
          </a:p>
          <a:p>
            <a:pPr marL="0" indent="0">
              <a:buNone/>
            </a:pPr>
            <a:endParaRPr lang="pl-PL"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354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898BF20-41B2-8B90-AE06-DFF9BAEA6FBE}"/>
              </a:ext>
            </a:extLst>
          </p:cNvPr>
          <p:cNvSpPr>
            <a:spLocks noGrp="1"/>
          </p:cNvSpPr>
          <p:nvPr>
            <p:ph idx="1"/>
          </p:nvPr>
        </p:nvSpPr>
        <p:spPr>
          <a:xfrm>
            <a:off x="735062" y="1547589"/>
            <a:ext cx="9221688" cy="4464496"/>
          </a:xfrm>
        </p:spPr>
        <p:txBody>
          <a:bodyPr>
            <a:noAutofit/>
          </a:bodyPr>
          <a:lstStyle/>
          <a:p>
            <a:pPr marL="0" indent="0">
              <a:buNone/>
            </a:pPr>
            <a:r>
              <a:rPr lang="pl-PL" b="1" dirty="0">
                <a:latin typeface="Open Sans" panose="020B0606030504020204" pitchFamily="34" charset="0"/>
                <a:ea typeface="Open Sans" panose="020B0606030504020204" pitchFamily="34" charset="0"/>
                <a:cs typeface="Open Sans" panose="020B0606030504020204" pitchFamily="34" charset="0"/>
              </a:rPr>
              <a:t>Wyrok KIO 949/24 </a:t>
            </a:r>
            <a:endParaRPr 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dirty="0">
                <a:latin typeface="Open Sans" panose="020B0606030504020204" pitchFamily="34" charset="0"/>
                <a:ea typeface="Open Sans" panose="020B0606030504020204" pitchFamily="34" charset="0"/>
                <a:cs typeface="Open Sans" panose="020B0606030504020204" pitchFamily="34" charset="0"/>
              </a:rPr>
              <a:t>Izba zważa, że zarzuty naruszenie przez Zamawiającego art. 99 ust. 4 i 5 PZP poprzez ich niezastosowanie i zaniechanie oznaczenia w ogłoszeniu o zamówieniu, specyfikacji warunków zamówienia i opisie przedmiotu zamówienia wyrazami "lub równoważne" w stosunku do wymogu łącznego posiadania certyfikatów ENEC, ENEC+, ZD4i przez oprawy oświetleniowe, a przez to utrudniające uczciwą konkurencję poprzez uniemożliwienie złożenia oferty niepodlegającej odrzuceniu wykonawcom oferującym oprawy oświetleniowe nie posiadające certyfikatów ENEC, ENEC+, ZD4i, lecz posiadające certyfikaty wydane przez jednostkę oceniającą zgodność w rozumieniu art. 105 ust. 2 PZP oraz art. 101 ust. 4 PZP poprzez jego niezastosowanie i zaniechanie oznaczenia w ogłoszeniu o zamówieniu, specyfikacji warunków zamówienia i opisie przedmiotu zamówienia wyrazami "lub równoważne" w stosunku do wymogu łącznego posiadania certyfikatów ENEC, ENEC+, ZD4i przez oprawy oświetleniowe, a także art. 16 pkt 1 ustawy PZP, są zdaniem Izby zasadne.</a:t>
            </a:r>
          </a:p>
        </p:txBody>
      </p:sp>
    </p:spTree>
    <p:extLst>
      <p:ext uri="{BB962C8B-B14F-4D97-AF65-F5344CB8AC3E}">
        <p14:creationId xmlns:p14="http://schemas.microsoft.com/office/powerpoint/2010/main" val="3257025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898BF20-41B2-8B90-AE06-DFF9BAEA6FBE}"/>
              </a:ext>
            </a:extLst>
          </p:cNvPr>
          <p:cNvSpPr>
            <a:spLocks noGrp="1"/>
          </p:cNvSpPr>
          <p:nvPr>
            <p:ph idx="1"/>
          </p:nvPr>
        </p:nvSpPr>
        <p:spPr>
          <a:xfrm>
            <a:off x="735062" y="1547589"/>
            <a:ext cx="9221688" cy="4464496"/>
          </a:xfrm>
        </p:spPr>
        <p:txBody>
          <a:bodyPr>
            <a:noAutofit/>
          </a:bodyPr>
          <a:lstStyle/>
          <a:p>
            <a:pPr marL="0" indent="0">
              <a:buNone/>
            </a:pPr>
            <a:r>
              <a:rPr lang="pl-PL" b="1" dirty="0">
                <a:latin typeface="Open Sans" panose="020B0606030504020204" pitchFamily="34" charset="0"/>
                <a:ea typeface="Open Sans" panose="020B0606030504020204" pitchFamily="34" charset="0"/>
                <a:cs typeface="Open Sans" panose="020B0606030504020204" pitchFamily="34" charset="0"/>
              </a:rPr>
              <a:t>Wyrok KIO 51/24 </a:t>
            </a:r>
            <a:endParaRPr 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dirty="0">
                <a:latin typeface="Open Sans" panose="020B0606030504020204" pitchFamily="34" charset="0"/>
                <a:ea typeface="Open Sans" panose="020B0606030504020204" pitchFamily="34" charset="0"/>
                <a:cs typeface="Open Sans" panose="020B0606030504020204" pitchFamily="34" charset="0"/>
              </a:rPr>
              <a:t>Przepis art. 99 ust. 6 ustawy Pzp wskazuje wprost obowiązek Zamawiającego polegający na wskazaniu w opisie przedmiotu zamówienia kryteriów stosowanych w celu oceny równoważności. Jak wynika z orzecznictwa Krajowej Izby Odwoławczej samo dopuszczenie równoważności nie jest wystarczające, konieczne jest również określenie parametrów lub zakresu tej równoważności. Równoważność nie polega na zaoferowaniu przedmiotu zamówienia identycznego do produktu referencyjnego. Istota rozwiązania równoważnego sprowadza się do zaoferowania produktu spełniającego funkcjonalności określone przez Zamawiającego. W przedmiotowym postępowaniu jak potwierdził podczas posiedzenia i rozprawy sam Zamawiający, wskazał on lek </a:t>
            </a:r>
            <a:r>
              <a:rPr lang="pl-PL" dirty="0" err="1">
                <a:latin typeface="Open Sans" panose="020B0606030504020204" pitchFamily="34" charset="0"/>
                <a:ea typeface="Open Sans" panose="020B0606030504020204" pitchFamily="34" charset="0"/>
                <a:cs typeface="Open Sans" panose="020B0606030504020204" pitchFamily="34" charset="0"/>
              </a:rPr>
              <a:t>Dotarem</a:t>
            </a:r>
            <a:r>
              <a:rPr lang="pl-PL" dirty="0">
                <a:latin typeface="Open Sans" panose="020B0606030504020204" pitchFamily="34" charset="0"/>
                <a:ea typeface="Open Sans" panose="020B0606030504020204" pitchFamily="34" charset="0"/>
                <a:cs typeface="Open Sans" panose="020B0606030504020204" pitchFamily="34" charset="0"/>
              </a:rPr>
              <a:t> z nazwy i tylko ten lek spełnia jego wymagania. Nie wskazał on zatem w SWZ kryteriów, które powinien spełniać produkt równoważny, a co za tym idzie należy uznać, że w ogóle nie przewidział możliwości dopuszczenia równoważnego przedmiotu zamówienia.</a:t>
            </a:r>
          </a:p>
        </p:txBody>
      </p:sp>
    </p:spTree>
    <p:extLst>
      <p:ext uri="{BB962C8B-B14F-4D97-AF65-F5344CB8AC3E}">
        <p14:creationId xmlns:p14="http://schemas.microsoft.com/office/powerpoint/2010/main" val="1302264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898BF20-41B2-8B90-AE06-DFF9BAEA6FBE}"/>
              </a:ext>
            </a:extLst>
          </p:cNvPr>
          <p:cNvSpPr>
            <a:spLocks noGrp="1"/>
          </p:cNvSpPr>
          <p:nvPr>
            <p:ph idx="1"/>
          </p:nvPr>
        </p:nvSpPr>
        <p:spPr>
          <a:xfrm>
            <a:off x="735062" y="2771725"/>
            <a:ext cx="9221688" cy="2016224"/>
          </a:xfrm>
        </p:spPr>
        <p:txBody>
          <a:bodyPr>
            <a:noAutofit/>
          </a:bodyPr>
          <a:lstStyle/>
          <a:p>
            <a:pPr marL="0" indent="0">
              <a:buNone/>
            </a:pPr>
            <a:r>
              <a:rPr lang="pl-PL" b="1" dirty="0">
                <a:latin typeface="Open Sans" panose="020B0606030504020204" pitchFamily="34" charset="0"/>
                <a:ea typeface="Open Sans" panose="020B0606030504020204" pitchFamily="34" charset="0"/>
                <a:cs typeface="Open Sans" panose="020B0606030504020204" pitchFamily="34" charset="0"/>
              </a:rPr>
              <a:t>Wyrok KIO 440/24, KIO 501/24 </a:t>
            </a:r>
            <a:endParaRPr 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dirty="0">
                <a:latin typeface="Open Sans" panose="020B0606030504020204" pitchFamily="34" charset="0"/>
                <a:ea typeface="Open Sans" panose="020B0606030504020204" pitchFamily="34" charset="0"/>
                <a:cs typeface="Open Sans" panose="020B0606030504020204" pitchFamily="34" charset="0"/>
              </a:rPr>
              <a:t>Po pierwsze Izba wskazuje, że obowiązkiem Zamawiającego jest opisanie przedmiotu zamówienia w sposób jednoznaczny, pełny i zrozumiały dla każdego zainteresowanego zamówieniem. Wymagania co do zakresu czy sposobu realizacji zamówienia a także elementów przedmiotu zamówienia kształtowane w ramach postanowień umowy również muszą zostać opisane w sposób, który daje się określić i zidentyfikować.</a:t>
            </a:r>
          </a:p>
        </p:txBody>
      </p:sp>
    </p:spTree>
    <p:extLst>
      <p:ext uri="{BB962C8B-B14F-4D97-AF65-F5344CB8AC3E}">
        <p14:creationId xmlns:p14="http://schemas.microsoft.com/office/powerpoint/2010/main" val="1733836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240680"/>
            <a:ext cx="9730934" cy="5078313"/>
          </a:xfrm>
          <a:prstGeom prst="rect">
            <a:avLst/>
          </a:prstGeom>
          <a:noFill/>
        </p:spPr>
        <p:txBody>
          <a:bodyPr wrap="square">
            <a:spAutoFit/>
          </a:bodyPr>
          <a:lstStyle/>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Nieuzasadnione połączenie różnych przedmiotów zamówienia.</a:t>
            </a: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W swoich orzeczeniach KIO wskazywało na uprawnienia zamawiającego do takiego kształtowania opisu przedmiotu zamówienia, który jest uzasadniony jego potrzebami. </a:t>
            </a: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1. Uchwała KIO KD 3/2022 z dnia 2 lutego 2022 r. </a:t>
            </a: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2. Uchwała KIO KD 8/2022 z dnia 17 lutego 2022 r.</a:t>
            </a: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Wingdings" pitchFamily="2" charset="2"/>
              <a:buChar char="Ø"/>
            </a:pPr>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zamawiający potencjalnie nienaturalne dla rynku połączenie musi logicznie i szczegółowo uzasadnić swoimi potrzebami;</a:t>
            </a:r>
          </a:p>
          <a:p>
            <a:pPr marL="285750" indent="-285750" algn="just">
              <a:buFont typeface="Wingdings" pitchFamily="2" charset="2"/>
              <a:buChar char="Ø"/>
            </a:pPr>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Wingdings" pitchFamily="2" charset="2"/>
              <a:buChar char="Ø"/>
            </a:pPr>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kontrolujący w celu stwierdzenia naruszenia zasady konkurencyjności musi po pierwsze skutecznie obalić argumentację zamawiającego o występowaniu określonych potrzeb przemawiających za niedokonaniem podziału zamówienia i równolegle wykazać dowodowo, że niedokonanie podziału zamówienia istotnie utrudnia lub uniemożliwia składanie ofert określonej grupie wykonawców. </a:t>
            </a:r>
          </a:p>
        </p:txBody>
      </p:sp>
    </p:spTree>
    <p:extLst>
      <p:ext uri="{BB962C8B-B14F-4D97-AF65-F5344CB8AC3E}">
        <p14:creationId xmlns:p14="http://schemas.microsoft.com/office/powerpoint/2010/main" val="18840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2627309"/>
            <a:ext cx="9730934" cy="2305055"/>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Zasada generalna</a:t>
            </a:r>
          </a:p>
          <a:p>
            <a:pPr algn="ctr">
              <a:lnSpc>
                <a:spcPct val="150000"/>
              </a:lnSpc>
              <a:spcAft>
                <a:spcPts val="702"/>
              </a:spcAft>
            </a:pPr>
            <a:endParaRPr lang="pl-PL"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Zamawiający może udzielić zamówienia </a:t>
            </a:r>
            <a:r>
              <a:rPr lang="pl-PL" b="1" dirty="0">
                <a:solidFill>
                  <a:srgbClr val="00B050"/>
                </a:solidFill>
                <a:latin typeface="Open Sans" panose="020B0606030504020204" pitchFamily="34" charset="0"/>
                <a:ea typeface="Open Sans" panose="020B0606030504020204" pitchFamily="34" charset="0"/>
                <a:cs typeface="Open Sans" panose="020B0606030504020204" pitchFamily="34" charset="0"/>
              </a:rPr>
              <a:t>w trybie przetargu nieograniczonego i przetargu ograniczonego</a:t>
            </a:r>
            <a:r>
              <a:rPr lang="pl-PL" dirty="0">
                <a:latin typeface="Open Sans" panose="020B0606030504020204" pitchFamily="34" charset="0"/>
                <a:ea typeface="Open Sans" panose="020B0606030504020204" pitchFamily="34" charset="0"/>
                <a:cs typeface="Open Sans" panose="020B0606030504020204" pitchFamily="34" charset="0"/>
              </a:rPr>
              <a:t>, a </a:t>
            </a:r>
            <a:r>
              <a:rPr 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w pozostałych trybach</a:t>
            </a:r>
            <a:r>
              <a:rPr lang="pl-PL"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pl-PL" dirty="0">
                <a:latin typeface="Open Sans" panose="020B0606030504020204" pitchFamily="34" charset="0"/>
                <a:ea typeface="Open Sans" panose="020B0606030504020204" pitchFamily="34" charset="0"/>
                <a:cs typeface="Open Sans" panose="020B0606030504020204" pitchFamily="34" charset="0"/>
              </a:rPr>
              <a:t>zamawiający może udzielić zamówienia </a:t>
            </a:r>
            <a:r>
              <a:rPr 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w przypadkach określonych w ustawie</a:t>
            </a:r>
            <a:r>
              <a:rPr lang="pl-PL" dirty="0">
                <a:latin typeface="Open Sans" panose="020B0606030504020204" pitchFamily="34" charset="0"/>
                <a:ea typeface="Open Sans" panose="020B0606030504020204" pitchFamily="34" charset="0"/>
                <a:cs typeface="Open Sans" panose="020B0606030504020204" pitchFamily="34" charset="0"/>
              </a:rPr>
              <a:t>.</a:t>
            </a:r>
            <a:endParaRPr lang="pl-PL" sz="17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335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2719290"/>
            <a:ext cx="9730934" cy="2121093"/>
          </a:xfrm>
          <a:prstGeom prst="rect">
            <a:avLst/>
          </a:prstGeom>
          <a:noFill/>
        </p:spPr>
        <p:txBody>
          <a:bodyPr wrap="square">
            <a:spAutoFit/>
          </a:bodyPr>
          <a:lstStyle/>
          <a:p>
            <a:pPr algn="just">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KIO 909/22</a:t>
            </a:r>
          </a:p>
          <a:p>
            <a:pPr algn="just">
              <a:spcAft>
                <a:spcPts val="702"/>
              </a:spcAft>
            </a:pP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"Dokonanie opisu zamówienia w sposób sprzeczny z art. 99 ust. 1 </a:t>
            </a:r>
            <a:r>
              <a:rPr lang="pl-PL"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p.z.p</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w związku z art. 16 pkt 1 </a:t>
            </a:r>
            <a:r>
              <a:rPr lang="pl-PL"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p.z.p</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stanowi niemożliwą do usunięcia wadę uniemożliwiającą zawarcie niepodlegającej unieważnieniu umowy w sprawie zamówienia publicznego. W związku z powyższym zachodzą przesłanki określone w art. 255 ust. 6 </a:t>
            </a:r>
            <a:r>
              <a:rPr lang="pl-PL"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p.z.p</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i Zamawiający w tych okolicznościach sprawy powinien przedmiotowe postępowanie o udzielenie zamówienia publicznego unieważnić".</a:t>
            </a:r>
            <a:endParaRPr lang="pl-PL"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5579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2487175"/>
            <a:ext cx="9730934" cy="2585323"/>
          </a:xfrm>
          <a:prstGeom prst="rect">
            <a:avLst/>
          </a:prstGeom>
          <a:noFill/>
        </p:spPr>
        <p:txBody>
          <a:bodyPr wrap="square">
            <a:spAutoFit/>
          </a:bodyPr>
          <a:lstStyle/>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Zakaz używania znaków towarowych jest </a:t>
            </a:r>
            <a:r>
              <a:rPr lang="pl-PL" alt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bezwzględny</a:t>
            </a:r>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Wyjątek stanowi </a:t>
            </a:r>
            <a:r>
              <a:rPr lang="pl-PL" altLang="pl-PL" b="1" dirty="0">
                <a:solidFill>
                  <a:srgbClr val="00B050"/>
                </a:solidFill>
                <a:latin typeface="Open Sans" panose="020B0606030504020204" pitchFamily="34" charset="0"/>
                <a:ea typeface="Open Sans" panose="020B0606030504020204" pitchFamily="34" charset="0"/>
                <a:cs typeface="Open Sans" panose="020B0606030504020204" pitchFamily="34" charset="0"/>
              </a:rPr>
              <a:t>łączne</a:t>
            </a:r>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spełnienie trzech przesłanek:</a:t>
            </a: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1) brak możliwości obiektywnego opisu bez znaków</a:t>
            </a: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2) dopuszczenie rozwiązań równoważnych;</a:t>
            </a: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3) wskazanie kryteriów równoważności.</a:t>
            </a:r>
          </a:p>
        </p:txBody>
      </p:sp>
    </p:spTree>
    <p:extLst>
      <p:ext uri="{BB962C8B-B14F-4D97-AF65-F5344CB8AC3E}">
        <p14:creationId xmlns:p14="http://schemas.microsoft.com/office/powerpoint/2010/main" val="33434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2487175"/>
            <a:ext cx="9730934" cy="2585323"/>
          </a:xfrm>
          <a:prstGeom prst="rect">
            <a:avLst/>
          </a:prstGeom>
          <a:noFill/>
        </p:spPr>
        <p:txBody>
          <a:bodyPr wrap="square">
            <a:spAutoFit/>
          </a:bodyPr>
          <a:lstStyle/>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Kontrola UZP sygn.  KND/162/22/DKZP</a:t>
            </a: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Uchwała KIO sygnatura  KIO/KD 11/23</a:t>
            </a: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„Krajowa Izba Odwoławcza nie kwestionuje obowiązków związanych z koniecznością zastosowania się do otrzymanego rozkazu, wskazać jednocześnie należy, że przesłanka poddania się rozkazowi nie może w świetle brzmienia art. 99 ustawy Pzp usprawiedliwiać odstąpienia od zasad odnoszących się do sporządzania opisu przedmiotu zamówienia w postępowaniu o udzielenie zamówienia”. </a:t>
            </a:r>
          </a:p>
        </p:txBody>
      </p:sp>
    </p:spTree>
    <p:extLst>
      <p:ext uri="{BB962C8B-B14F-4D97-AF65-F5344CB8AC3E}">
        <p14:creationId xmlns:p14="http://schemas.microsoft.com/office/powerpoint/2010/main" val="399024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517679"/>
            <a:ext cx="9730934" cy="4524315"/>
          </a:xfrm>
          <a:prstGeom prst="rect">
            <a:avLst/>
          </a:prstGeom>
          <a:noFill/>
        </p:spPr>
        <p:txBody>
          <a:bodyPr wrap="square">
            <a:spAutoFit/>
          </a:bodyPr>
          <a:lstStyle/>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Zamówienia na </a:t>
            </a:r>
            <a:r>
              <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roboty budowlane </a:t>
            </a:r>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opisuje się za pomocą </a:t>
            </a:r>
            <a:r>
              <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dokumentacji projektowej oraz specyfikacji technicznych wykonania i odbioru robót budowlanych</a:t>
            </a:r>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a jeżeli przedmiotem zamówienia jest zaprojektowanie i wykonanie robót budowlanych w rozumieniu Prawo budowlane, za pomocą programu funkcjonalno-użytkowego.</a:t>
            </a: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Zakres dokumentacji projektowej:</a:t>
            </a: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Rozporządzenia Ministra Rozwoju i Technologii z dnia 20 grudnia 2021 r. w sprawie szczegółowego zakresu i formy dokumentacji projektowej, specyfikacji technicznych wykonania i odbioru robót budowlanych oraz programu funkcjonalno-użytkowego</a:t>
            </a: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4 ust. 3</a:t>
            </a: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Jeżeli zamówienie na roboty budowlane, o których mowa w ust. 1 i 2, jest udzielane w trybie zamówienia z wolnej ręki lub w projektowanych postanowieniach umowy przyjęto zasadę wynagrodzenia ryczałtowego, dokumentacja projektowa może nie obejmować przedmiaru robót.</a:t>
            </a:r>
          </a:p>
        </p:txBody>
      </p:sp>
    </p:spTree>
    <p:extLst>
      <p:ext uri="{BB962C8B-B14F-4D97-AF65-F5344CB8AC3E}">
        <p14:creationId xmlns:p14="http://schemas.microsoft.com/office/powerpoint/2010/main" val="96300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390721"/>
            <a:ext cx="9730934" cy="4778231"/>
          </a:xfrm>
          <a:prstGeom prst="rect">
            <a:avLst/>
          </a:prstGeom>
          <a:noFill/>
        </p:spPr>
        <p:txBody>
          <a:bodyPr wrap="square">
            <a:spAutoFit/>
          </a:bodyPr>
          <a:lstStyle/>
          <a:p>
            <a:pPr algn="just">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Opis przedmiotu zamówienia </a:t>
            </a:r>
            <a:r>
              <a:rPr lang="pl-PL" b="1" dirty="0">
                <a:latin typeface="Open Sans" panose="020B0606030504020204" pitchFamily="34" charset="0"/>
                <a:ea typeface="Open Sans" panose="020B0606030504020204" pitchFamily="34" charset="0"/>
                <a:cs typeface="Open Sans" panose="020B0606030504020204" pitchFamily="34" charset="0"/>
              </a:rPr>
              <a:t>może zostać zmieniony do upływu terminu składania ofert </a:t>
            </a:r>
            <a:r>
              <a:rPr lang="pl-PL" dirty="0">
                <a:latin typeface="Open Sans" panose="020B0606030504020204" pitchFamily="34" charset="0"/>
                <a:ea typeface="Open Sans" panose="020B0606030504020204" pitchFamily="34" charset="0"/>
                <a:cs typeface="Open Sans" panose="020B0606030504020204" pitchFamily="34" charset="0"/>
              </a:rPr>
              <a:t>w przypadkach uzasadnionych (art. 135-137 ustawy):</a:t>
            </a:r>
          </a:p>
          <a:p>
            <a:pPr marL="400964" indent="-400964" algn="just">
              <a:spcAft>
                <a:spcPts val="702"/>
              </a:spcAft>
              <a:buFont typeface="Wingdings" pitchFamily="2" charset="2"/>
              <a:buChar char="Ø"/>
            </a:pPr>
            <a:r>
              <a:rPr lang="pl-PL" dirty="0">
                <a:latin typeface="Open Sans" panose="020B0606030504020204" pitchFamily="34" charset="0"/>
                <a:ea typeface="Open Sans" panose="020B0606030504020204" pitchFamily="34" charset="0"/>
                <a:cs typeface="Open Sans" panose="020B0606030504020204" pitchFamily="34" charset="0"/>
              </a:rPr>
              <a:t>na skutek samodzielnej decyzji zamawiającego </a:t>
            </a:r>
          </a:p>
          <a:p>
            <a:pPr marL="400964" indent="-400964" algn="just">
              <a:spcAft>
                <a:spcPts val="702"/>
              </a:spcAft>
              <a:buFont typeface="Wingdings" pitchFamily="2" charset="2"/>
              <a:buChar char="Ø"/>
            </a:pPr>
            <a:r>
              <a:rPr lang="pl-PL" dirty="0">
                <a:latin typeface="Open Sans" panose="020B0606030504020204" pitchFamily="34" charset="0"/>
                <a:ea typeface="Open Sans" panose="020B0606030504020204" pitchFamily="34" charset="0"/>
                <a:cs typeface="Open Sans" panose="020B0606030504020204" pitchFamily="34" charset="0"/>
              </a:rPr>
              <a:t>na skutek wniosku wykonawcy.</a:t>
            </a:r>
          </a:p>
          <a:p>
            <a:pPr algn="just">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 </a:t>
            </a:r>
          </a:p>
          <a:p>
            <a:pPr algn="just">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W przypadku </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gdy zmiana treści SWZ:</a:t>
            </a:r>
            <a:endParaRPr lang="pl-PL" dirty="0">
              <a:latin typeface="Open Sans" panose="020B0606030504020204" pitchFamily="34" charset="0"/>
              <a:ea typeface="Open Sans" panose="020B0606030504020204" pitchFamily="34" charset="0"/>
              <a:cs typeface="Open Sans" panose="020B0606030504020204" pitchFamily="34" charset="0"/>
            </a:endParaRPr>
          </a:p>
          <a:p>
            <a:pPr marL="400964" indent="-400964" algn="just">
              <a:spcAft>
                <a:spcPts val="702"/>
              </a:spcAft>
              <a:buFont typeface="Wingdings" pitchFamily="2" charset="2"/>
              <a:buChar char="Ø"/>
            </a:pP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jest istotna dla sporządzenia oferty lub </a:t>
            </a:r>
            <a:endParaRPr lang="pl-PL" dirty="0">
              <a:latin typeface="Open Sans" panose="020B0606030504020204" pitchFamily="34" charset="0"/>
              <a:ea typeface="Open Sans" panose="020B0606030504020204" pitchFamily="34" charset="0"/>
              <a:cs typeface="Open Sans" panose="020B0606030504020204" pitchFamily="34" charset="0"/>
            </a:endParaRPr>
          </a:p>
          <a:p>
            <a:pPr marL="400964" indent="-400964" algn="just">
              <a:spcAft>
                <a:spcPts val="702"/>
              </a:spcAft>
              <a:buFont typeface="Wingdings" pitchFamily="2" charset="2"/>
              <a:buChar char="Ø"/>
            </a:pP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wymaga od wykonawców dodatkowego czasu na zapoznanie się ze zmianą treści SWZ i przygotowanie ofert, </a:t>
            </a:r>
            <a:endParaRPr lang="pl-PL" dirty="0">
              <a:latin typeface="Open Sans" panose="020B0606030504020204" pitchFamily="34" charset="0"/>
              <a:ea typeface="Open Sans" panose="020B0606030504020204" pitchFamily="34" charset="0"/>
              <a:cs typeface="Open Sans" panose="020B0606030504020204" pitchFamily="34" charset="0"/>
            </a:endParaRPr>
          </a:p>
          <a:p>
            <a:pPr algn="just">
              <a:spcAft>
                <a:spcPts val="702"/>
              </a:spcAft>
            </a:pP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zamawiający jest </a:t>
            </a:r>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zobowiązany do przedłużenia terminu </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składania ofert o czas niezbędny na ich przygotowanie</a:t>
            </a:r>
            <a:r>
              <a:rPr lang="pl-PL" dirty="0">
                <a:latin typeface="Open Sans" panose="020B0606030504020204" pitchFamily="34" charset="0"/>
                <a:ea typeface="Open Sans" panose="020B0606030504020204" pitchFamily="34" charset="0"/>
                <a:cs typeface="Open Sans" panose="020B0606030504020204" pitchFamily="34" charset="0"/>
              </a:rPr>
              <a:t> </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algn="just">
              <a:spcAft>
                <a:spcPts val="702"/>
              </a:spcAft>
            </a:pPr>
            <a:endPar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W przypadku </a:t>
            </a:r>
            <a:r>
              <a:rPr lang="pl-PL" b="1" dirty="0">
                <a:latin typeface="Open Sans" panose="020B0606030504020204" pitchFamily="34" charset="0"/>
                <a:ea typeface="Open Sans" panose="020B0606030504020204" pitchFamily="34" charset="0"/>
                <a:cs typeface="Open Sans" panose="020B0606030504020204" pitchFamily="34" charset="0"/>
              </a:rPr>
              <a:t>wprowadzania istotnych zmian </a:t>
            </a:r>
            <a:r>
              <a:rPr lang="pl-PL" dirty="0">
                <a:latin typeface="Open Sans" panose="020B0606030504020204" pitchFamily="34" charset="0"/>
                <a:ea typeface="Open Sans" panose="020B0606030504020204" pitchFamily="34" charset="0"/>
                <a:cs typeface="Open Sans" panose="020B0606030504020204" pitchFamily="34" charset="0"/>
              </a:rPr>
              <a:t>w dokumentach zamówienia </a:t>
            </a:r>
            <a:r>
              <a:rPr lang="pl-PL" b="1" dirty="0">
                <a:latin typeface="Open Sans" panose="020B0606030504020204" pitchFamily="34" charset="0"/>
                <a:ea typeface="Open Sans" panose="020B0606030504020204" pitchFamily="34" charset="0"/>
                <a:cs typeface="Open Sans" panose="020B0606030504020204" pitchFamily="34" charset="0"/>
              </a:rPr>
              <a:t>nie przedłużono terminów składania ofert </a:t>
            </a:r>
            <a:r>
              <a:rPr lang="pl-PL" dirty="0">
                <a:latin typeface="Open Sans" panose="020B0606030504020204" pitchFamily="34" charset="0"/>
                <a:ea typeface="Open Sans" panose="020B0606030504020204" pitchFamily="34" charset="0"/>
                <a:cs typeface="Open Sans" panose="020B0606030504020204" pitchFamily="34" charset="0"/>
              </a:rPr>
              <a:t>= </a:t>
            </a:r>
            <a:r>
              <a:rPr 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korekta 10 %</a:t>
            </a:r>
          </a:p>
        </p:txBody>
      </p:sp>
    </p:spTree>
    <p:extLst>
      <p:ext uri="{BB962C8B-B14F-4D97-AF65-F5344CB8AC3E}">
        <p14:creationId xmlns:p14="http://schemas.microsoft.com/office/powerpoint/2010/main" val="342152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2235760"/>
            <a:ext cx="9221688" cy="308815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pl-PL" altLang="pl-PL" b="1" dirty="0">
                <a:latin typeface="Open Sans" panose="020B0606030504020204" pitchFamily="34" charset="0"/>
                <a:ea typeface="Open Sans" panose="020B0606030504020204" pitchFamily="34" charset="0"/>
                <a:cs typeface="Open Sans" panose="020B0606030504020204" pitchFamily="34" charset="0"/>
              </a:rPr>
              <a:t>Prawo opcji</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Zgodnie z motywem 111 dyrektywy klasycznej instytucje zamawiające powinny mieć możliwość, w odniesieniu do poszczególnych zamówień, przewidzenia modyfikacji zamówienia w drodze klauzul dotyczących opcji, jednak klauzule takie </a:t>
            </a:r>
            <a:r>
              <a:rPr lang="pl-PL" altLang="pl-PL" b="1" dirty="0">
                <a:latin typeface="Open Sans" panose="020B0606030504020204" pitchFamily="34" charset="0"/>
                <a:ea typeface="Open Sans" panose="020B0606030504020204" pitchFamily="34" charset="0"/>
                <a:cs typeface="Open Sans" panose="020B0606030504020204" pitchFamily="34" charset="0"/>
              </a:rPr>
              <a:t>nie powinny dawać im nieograniczonej swobody decyzyjnej. </a:t>
            </a:r>
          </a:p>
        </p:txBody>
      </p:sp>
    </p:spTree>
    <p:extLst>
      <p:ext uri="{BB962C8B-B14F-4D97-AF65-F5344CB8AC3E}">
        <p14:creationId xmlns:p14="http://schemas.microsoft.com/office/powerpoint/2010/main" val="31739697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F54DF120-5D8D-457F-8BAA-BBC841647268}"/>
              </a:ext>
            </a:extLst>
          </p:cNvPr>
          <p:cNvSpPr>
            <a:spLocks noGrp="1"/>
          </p:cNvSpPr>
          <p:nvPr>
            <p:ph idx="1"/>
          </p:nvPr>
        </p:nvSpPr>
        <p:spPr>
          <a:xfrm>
            <a:off x="735062" y="1765805"/>
            <a:ext cx="9221688" cy="402806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W art. 441 ustawy wymaga się od zamawiającego, który chce skorzystać z prawa opcji, aby przewidział to prawo </a:t>
            </a:r>
            <a:r>
              <a:rPr lang="pl-PL" altLang="pl-PL" b="1" dirty="0">
                <a:latin typeface="Open Sans" panose="020B0606030504020204" pitchFamily="34" charset="0"/>
                <a:ea typeface="Open Sans" panose="020B0606030504020204" pitchFamily="34" charset="0"/>
                <a:cs typeface="Open Sans" panose="020B0606030504020204" pitchFamily="34" charset="0"/>
              </a:rPr>
              <a:t>w ogłoszeniu o zamówieniu lub w dokumentach zamówienia</a:t>
            </a:r>
            <a:r>
              <a:rPr lang="pl-PL" altLang="pl-PL" dirty="0">
                <a:latin typeface="Open Sans" panose="020B0606030504020204" pitchFamily="34" charset="0"/>
                <a:ea typeface="Open Sans" panose="020B0606030504020204" pitchFamily="34" charset="0"/>
                <a:cs typeface="Open Sans" panose="020B0606030504020204" pitchFamily="34" charset="0"/>
              </a:rPr>
              <a:t> w postaci </a:t>
            </a:r>
            <a:r>
              <a:rPr lang="pl-PL" altLang="pl-PL" b="1" dirty="0">
                <a:latin typeface="Open Sans" panose="020B0606030504020204" pitchFamily="34" charset="0"/>
                <a:ea typeface="Open Sans" panose="020B0606030504020204" pitchFamily="34" charset="0"/>
                <a:cs typeface="Open Sans" panose="020B0606030504020204" pitchFamily="34" charset="0"/>
              </a:rPr>
              <a:t>zrozumiałych, precyzyjnych i jednoznacznych postanowień umownych</a:t>
            </a:r>
            <a:r>
              <a:rPr lang="pl-PL" altLang="pl-PL" dirty="0">
                <a:latin typeface="Open Sans" panose="020B0606030504020204" pitchFamily="34" charset="0"/>
                <a:ea typeface="Open Sans" panose="020B0606030504020204" pitchFamily="34" charset="0"/>
                <a:cs typeface="Open Sans" panose="020B0606030504020204" pitchFamily="34" charset="0"/>
              </a:rPr>
              <a:t>, które </a:t>
            </a:r>
            <a:r>
              <a:rPr lang="pl-PL" altLang="pl-PL" b="1" dirty="0">
                <a:latin typeface="Open Sans" panose="020B0606030504020204" pitchFamily="34" charset="0"/>
                <a:ea typeface="Open Sans" panose="020B0606030504020204" pitchFamily="34" charset="0"/>
                <a:cs typeface="Open Sans" panose="020B0606030504020204" pitchFamily="34" charset="0"/>
              </a:rPr>
              <a:t>łącznie</a:t>
            </a:r>
            <a:r>
              <a:rPr lang="pl-PL" altLang="pl-PL" dirty="0">
                <a:latin typeface="Open Sans" panose="020B0606030504020204" pitchFamily="34" charset="0"/>
                <a:ea typeface="Open Sans" panose="020B0606030504020204" pitchFamily="34" charset="0"/>
                <a:cs typeface="Open Sans" panose="020B0606030504020204" pitchFamily="34" charset="0"/>
              </a:rPr>
              <a:t> spełniają następujące warunki:</a:t>
            </a:r>
          </a:p>
          <a:p>
            <a:pPr marL="0" indent="0">
              <a:buNone/>
            </a:pPr>
            <a:endParaRPr lang="pl-PL" altLang="pl-PL"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1) określają </a:t>
            </a:r>
            <a:r>
              <a:rPr lang="pl-PL" altLang="pl-PL" b="1" dirty="0">
                <a:latin typeface="Open Sans" panose="020B0606030504020204" pitchFamily="34" charset="0"/>
                <a:ea typeface="Open Sans" panose="020B0606030504020204" pitchFamily="34" charset="0"/>
                <a:cs typeface="Open Sans" panose="020B0606030504020204" pitchFamily="34" charset="0"/>
              </a:rPr>
              <a:t>rodzaj i maksymalną wartość </a:t>
            </a:r>
            <a:r>
              <a:rPr lang="pl-PL" altLang="pl-PL" dirty="0">
                <a:latin typeface="Open Sans" panose="020B0606030504020204" pitchFamily="34" charset="0"/>
                <a:ea typeface="Open Sans" panose="020B0606030504020204" pitchFamily="34" charset="0"/>
                <a:cs typeface="Open Sans" panose="020B0606030504020204" pitchFamily="34" charset="0"/>
              </a:rPr>
              <a:t>opcji;</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2) określają </a:t>
            </a:r>
            <a:r>
              <a:rPr lang="pl-PL" altLang="pl-PL" b="1" dirty="0">
                <a:latin typeface="Open Sans" panose="020B0606030504020204" pitchFamily="34" charset="0"/>
                <a:ea typeface="Open Sans" panose="020B0606030504020204" pitchFamily="34" charset="0"/>
                <a:cs typeface="Open Sans" panose="020B0606030504020204" pitchFamily="34" charset="0"/>
              </a:rPr>
              <a:t>okoliczności skorzystania </a:t>
            </a:r>
            <a:r>
              <a:rPr lang="pl-PL" altLang="pl-PL" dirty="0">
                <a:latin typeface="Open Sans" panose="020B0606030504020204" pitchFamily="34" charset="0"/>
                <a:ea typeface="Open Sans" panose="020B0606030504020204" pitchFamily="34" charset="0"/>
                <a:cs typeface="Open Sans" panose="020B0606030504020204" pitchFamily="34" charset="0"/>
              </a:rPr>
              <a:t>z opcji;</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3) </a:t>
            </a:r>
            <a:r>
              <a:rPr lang="pl-PL" altLang="pl-PL" b="1" dirty="0">
                <a:latin typeface="Open Sans" panose="020B0606030504020204" pitchFamily="34" charset="0"/>
                <a:ea typeface="Open Sans" panose="020B0606030504020204" pitchFamily="34" charset="0"/>
                <a:cs typeface="Open Sans" panose="020B0606030504020204" pitchFamily="34" charset="0"/>
              </a:rPr>
              <a:t>nie modyfikują ogólnego charakteru </a:t>
            </a:r>
            <a:r>
              <a:rPr lang="pl-PL" altLang="pl-PL" dirty="0">
                <a:latin typeface="Open Sans" panose="020B0606030504020204" pitchFamily="34" charset="0"/>
                <a:ea typeface="Open Sans" panose="020B0606030504020204" pitchFamily="34" charset="0"/>
                <a:cs typeface="Open Sans" panose="020B0606030504020204" pitchFamily="34" charset="0"/>
              </a:rPr>
              <a:t>umowy.</a:t>
            </a:r>
          </a:p>
        </p:txBody>
      </p:sp>
    </p:spTree>
    <p:extLst>
      <p:ext uri="{BB962C8B-B14F-4D97-AF65-F5344CB8AC3E}">
        <p14:creationId xmlns:p14="http://schemas.microsoft.com/office/powerpoint/2010/main" val="17963024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121804"/>
            <a:ext cx="9730934" cy="1316066"/>
          </a:xfrm>
          <a:prstGeom prst="rect">
            <a:avLst/>
          </a:prstGeom>
          <a:noFill/>
        </p:spPr>
        <p:txBody>
          <a:bodyPr wrap="square">
            <a:spAutoFit/>
          </a:bodyPr>
          <a:lstStyle/>
          <a:p>
            <a:pPr algn="ctr">
              <a:lnSpc>
                <a:spcPct val="150000"/>
              </a:lnSpc>
              <a:spcAft>
                <a:spcPts val="702"/>
              </a:spcAft>
            </a:pPr>
            <a:r>
              <a:rPr lang="pl-PL" sz="2800" b="1" dirty="0">
                <a:latin typeface="Open Sans" panose="020B0606030504020204" pitchFamily="34" charset="0"/>
                <a:ea typeface="Open Sans" panose="020B0606030504020204" pitchFamily="34" charset="0"/>
                <a:cs typeface="Open Sans" panose="020B0606030504020204" pitchFamily="34" charset="0"/>
              </a:rPr>
              <a:t>6. Decyzja o podziale zamówienia / uzasadnienie braku takiego podziału (art. 91 Pzp)</a:t>
            </a:r>
          </a:p>
        </p:txBody>
      </p:sp>
    </p:spTree>
    <p:extLst>
      <p:ext uri="{BB962C8B-B14F-4D97-AF65-F5344CB8AC3E}">
        <p14:creationId xmlns:p14="http://schemas.microsoft.com/office/powerpoint/2010/main" val="229424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993497"/>
            <a:ext cx="9730934" cy="5303375"/>
          </a:xfrm>
          <a:prstGeom prst="rect">
            <a:avLst/>
          </a:prstGeom>
          <a:noFill/>
        </p:spPr>
        <p:txBody>
          <a:bodyPr wrap="square">
            <a:spAutoFit/>
          </a:bodyPr>
          <a:lstStyle/>
          <a:p>
            <a:pPr algn="just">
              <a:lnSpc>
                <a:spcPct val="150000"/>
              </a:lnSpc>
              <a:spcAft>
                <a:spcPts val="702"/>
              </a:spcAft>
            </a:pP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1. 	Zamawiający </a:t>
            </a:r>
            <a:r>
              <a:rPr lang="pl-PL" b="1" dirty="0">
                <a:solidFill>
                  <a:srgbClr val="00B050"/>
                </a:solidFill>
                <a:latin typeface="Open Sans" panose="020B0606030504020204" pitchFamily="34" charset="0"/>
                <a:ea typeface="Open Sans" panose="020B0606030504020204" pitchFamily="34" charset="0"/>
                <a:cs typeface="Open Sans" panose="020B0606030504020204" pitchFamily="34" charset="0"/>
              </a:rPr>
              <a:t>może</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udzielić zamówienia w częściach, z których każda stanowi przedmiot odrębnego postępowania o udzielenie zamówienia, lub dopuścić możliwość składania ofert częściowych w ramach jednego postępowania o udzielenie zamówienia, określając zakres i przedmiot części oraz wskazując, czy ofertę można składać w odniesieniu do jednej, kilku lub wszystkich części zamówienia.</a:t>
            </a:r>
          </a:p>
          <a:p>
            <a:pPr algn="just">
              <a:lnSpc>
                <a:spcPct val="150000"/>
              </a:lnSpc>
              <a:spcAft>
                <a:spcPts val="702"/>
              </a:spcAft>
            </a:pP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2. Zamawiający </a:t>
            </a:r>
            <a:r>
              <a:rPr 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wskazuje</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w dokumentach zamówienia powody niedokonania podziału zamówienia na części.</a:t>
            </a:r>
          </a:p>
          <a:p>
            <a:pPr marL="342900" indent="-342900" algn="just">
              <a:lnSpc>
                <a:spcPct val="150000"/>
              </a:lnSpc>
              <a:spcAft>
                <a:spcPts val="702"/>
              </a:spcAft>
              <a:buAutoNum type="arabicPeriod" startAt="2"/>
            </a:pPr>
            <a:endPar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Zgodnie z treścią motywu 78 dyrektywy klasycznej, instytucja zamawiająca powinna mieć zagwarantowaną swobodę autonomicznego podejmowania decyzji na każdej podstawie, jaką uzna za stosowną, </a:t>
            </a:r>
            <a:r>
              <a:rPr lang="pl-PL" b="1" dirty="0">
                <a:latin typeface="Open Sans" panose="020B0606030504020204" pitchFamily="34" charset="0"/>
                <a:ea typeface="Open Sans" panose="020B0606030504020204" pitchFamily="34" charset="0"/>
                <a:cs typeface="Open Sans" panose="020B0606030504020204" pitchFamily="34" charset="0"/>
              </a:rPr>
              <a:t>nie podlegając w tym zakresie nadzorowi administracyjnemu ani sądowemu.</a:t>
            </a:r>
          </a:p>
        </p:txBody>
      </p:sp>
    </p:spTree>
    <p:extLst>
      <p:ext uri="{BB962C8B-B14F-4D97-AF65-F5344CB8AC3E}">
        <p14:creationId xmlns:p14="http://schemas.microsoft.com/office/powerpoint/2010/main" val="339309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132544"/>
            <a:ext cx="9730934" cy="1294585"/>
          </a:xfrm>
          <a:prstGeom prst="rect">
            <a:avLst/>
          </a:prstGeom>
          <a:noFill/>
        </p:spPr>
        <p:txBody>
          <a:bodyPr wrap="square">
            <a:spAutoFit/>
          </a:bodyPr>
          <a:lstStyle/>
          <a:p>
            <a:pPr algn="just">
              <a:lnSpc>
                <a:spcPct val="150000"/>
              </a:lnSpc>
              <a:spcAft>
                <a:spcPts val="702"/>
              </a:spcAft>
            </a:pP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Instytucja zamawiająca </a:t>
            </a:r>
            <a:r>
              <a:rPr 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nie wskazuje głównych powodów, dla których postanowiono nie dzielić zamówienia</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na części lub nie umożliwiać składania ofert częściowych, co może mieć wpływ na ograniczenie konkurencji = </a:t>
            </a:r>
            <a:r>
              <a:rPr 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korekta 5 %.</a:t>
            </a:r>
          </a:p>
        </p:txBody>
      </p:sp>
    </p:spTree>
    <p:extLst>
      <p:ext uri="{BB962C8B-B14F-4D97-AF65-F5344CB8AC3E}">
        <p14:creationId xmlns:p14="http://schemas.microsoft.com/office/powerpoint/2010/main" val="190352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785780"/>
            <a:ext cx="9730934" cy="5988114"/>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Przesłanki udzielenia zamówienia w trybie negocjacji z ogłoszeniem – art. 153 Pzp</a:t>
            </a:r>
          </a:p>
          <a:p>
            <a:pPr algn="just">
              <a:lnSpc>
                <a:spcPct val="150000"/>
              </a:lnSpc>
              <a:spcAft>
                <a:spcPts val="702"/>
              </a:spcAft>
            </a:pPr>
            <a:endParaRPr lang="pl-PL" b="1"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Zamawiający może udzielić zamówienia w trybie negocjacji z ogłoszeniem, jeżeli zachodzi </a:t>
            </a:r>
            <a:r>
              <a:rPr lang="pl-PL" dirty="0">
                <a:solidFill>
                  <a:srgbClr val="00B050"/>
                </a:solidFill>
                <a:latin typeface="Open Sans" panose="020B0606030504020204" pitchFamily="34" charset="0"/>
                <a:ea typeface="Open Sans" panose="020B0606030504020204" pitchFamily="34" charset="0"/>
                <a:cs typeface="Open Sans" panose="020B0606030504020204" pitchFamily="34" charset="0"/>
              </a:rPr>
              <a:t>co najmniej jedna </a:t>
            </a:r>
            <a:r>
              <a:rPr lang="pl-PL" dirty="0">
                <a:latin typeface="Open Sans" panose="020B0606030504020204" pitchFamily="34" charset="0"/>
                <a:ea typeface="Open Sans" panose="020B0606030504020204" pitchFamily="34" charset="0"/>
                <a:cs typeface="Open Sans" panose="020B0606030504020204" pitchFamily="34" charset="0"/>
              </a:rPr>
              <a:t>z następujących okoliczności:</a:t>
            </a:r>
          </a:p>
          <a:p>
            <a:pPr algn="just">
              <a:lnSpc>
                <a:spcPct val="150000"/>
              </a:lnSpc>
              <a:spcAft>
                <a:spcPts val="702"/>
              </a:spcAft>
            </a:pPr>
            <a:endParaRPr lang="pl-PL"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	rozwiązania dostępne na rynku nie mogą zaspokoić, bez ich dostosowania, potrzeb zamawiającego;</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2)	roboty budowlane, dostawy lub usługi obejmują rozwiązania projektowe lub innowacyjne;</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3)	zamówienie nie może zostać udzielone bez wcześniejszych negocjacji z uwagi na szczególne okoliczności dotyczące jego charakteru, stopnia złożoności lub uwarunkowań prawnych lub finansowych, lub z uwagi na ryzyko związane z robotami budowlanymi, dostawami lub usługami;</a:t>
            </a:r>
          </a:p>
        </p:txBody>
      </p:sp>
    </p:spTree>
    <p:extLst>
      <p:ext uri="{BB962C8B-B14F-4D97-AF65-F5344CB8AC3E}">
        <p14:creationId xmlns:p14="http://schemas.microsoft.com/office/powerpoint/2010/main" val="136751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121804"/>
            <a:ext cx="9730934" cy="669735"/>
          </a:xfrm>
          <a:prstGeom prst="rect">
            <a:avLst/>
          </a:prstGeom>
          <a:noFill/>
        </p:spPr>
        <p:txBody>
          <a:bodyPr wrap="square">
            <a:spAutoFit/>
          </a:bodyPr>
          <a:lstStyle/>
          <a:p>
            <a:pPr algn="ctr">
              <a:lnSpc>
                <a:spcPct val="150000"/>
              </a:lnSpc>
              <a:spcAft>
                <a:spcPts val="702"/>
              </a:spcAft>
            </a:pPr>
            <a:r>
              <a:rPr lang="pl-PL" sz="2800" b="1" dirty="0">
                <a:latin typeface="Open Sans" panose="020B0606030504020204" pitchFamily="34" charset="0"/>
                <a:ea typeface="Open Sans" panose="020B0606030504020204" pitchFamily="34" charset="0"/>
                <a:cs typeface="Open Sans" panose="020B0606030504020204" pitchFamily="34" charset="0"/>
              </a:rPr>
              <a:t>7. Przygotowanie SWZ (art. 134 Pzp)</a:t>
            </a:r>
          </a:p>
        </p:txBody>
      </p:sp>
    </p:spTree>
    <p:extLst>
      <p:ext uri="{BB962C8B-B14F-4D97-AF65-F5344CB8AC3E}">
        <p14:creationId xmlns:p14="http://schemas.microsoft.com/office/powerpoint/2010/main" val="147774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28E30A-D27B-EA2F-9F13-C6798B418189}"/>
              </a:ext>
            </a:extLst>
          </p:cNvPr>
          <p:cNvSpPr>
            <a:spLocks noGrp="1"/>
          </p:cNvSpPr>
          <p:nvPr>
            <p:ph type="title"/>
          </p:nvPr>
        </p:nvSpPr>
        <p:spPr>
          <a:xfrm>
            <a:off x="1024438" y="359838"/>
            <a:ext cx="8640381" cy="503737"/>
          </a:xfrm>
        </p:spPr>
        <p:txBody>
          <a:bodyPr>
            <a:normAutofit fontScale="90000"/>
          </a:bodyPr>
          <a:lstStyle/>
          <a:p>
            <a:pPr algn="ctr"/>
            <a:r>
              <a:rPr lang="pl-PL" dirty="0"/>
              <a:t>Obligatoryjne postanowienia SWZ</a:t>
            </a:r>
            <a:br>
              <a:rPr lang="pl-PL" dirty="0"/>
            </a:br>
            <a:r>
              <a:rPr lang="pl-PL" dirty="0"/>
              <a:t>(Przetarg nieograniczony)</a:t>
            </a:r>
          </a:p>
        </p:txBody>
      </p:sp>
      <p:sp>
        <p:nvSpPr>
          <p:cNvPr id="4" name="Symbol zastępczy numeru slajdu 3">
            <a:extLst>
              <a:ext uri="{FF2B5EF4-FFF2-40B4-BE49-F238E27FC236}">
                <a16:creationId xmlns:a16="http://schemas.microsoft.com/office/drawing/2014/main" id="{21679D86-D453-E3E2-126B-4B5BF08858AB}"/>
              </a:ext>
            </a:extLst>
          </p:cNvPr>
          <p:cNvSpPr>
            <a:spLocks noGrp="1"/>
          </p:cNvSpPr>
          <p:nvPr>
            <p:ph type="sldNum" sz="quarter" idx="10"/>
          </p:nvPr>
        </p:nvSpPr>
        <p:spPr/>
        <p:txBody>
          <a:bodyPr/>
          <a:lstStyle/>
          <a:p>
            <a:fld id="{EB4015AA-59F6-416B-87A6-8E3D940284E2}" type="slidenum">
              <a:rPr lang="pl-PL" smtClean="0"/>
              <a:pPr/>
              <a:t>71</a:t>
            </a:fld>
            <a:endParaRPr lang="pl-PL" dirty="0"/>
          </a:p>
        </p:txBody>
      </p:sp>
      <p:graphicFrame>
        <p:nvGraphicFramePr>
          <p:cNvPr id="8" name="Symbol zastępczy zawartości 7">
            <a:extLst>
              <a:ext uri="{FF2B5EF4-FFF2-40B4-BE49-F238E27FC236}">
                <a16:creationId xmlns:a16="http://schemas.microsoft.com/office/drawing/2014/main" id="{E0627833-E6AF-ACF3-FD2D-3C2E82F603BC}"/>
              </a:ext>
            </a:extLst>
          </p:cNvPr>
          <p:cNvGraphicFramePr>
            <a:graphicFrameLocks noGrp="1"/>
          </p:cNvGraphicFramePr>
          <p:nvPr>
            <p:ph idx="1"/>
          </p:nvPr>
        </p:nvGraphicFramePr>
        <p:xfrm>
          <a:off x="1024057" y="1350557"/>
          <a:ext cx="8640762" cy="5669280"/>
        </p:xfrm>
        <a:graphic>
          <a:graphicData uri="http://schemas.openxmlformats.org/drawingml/2006/table">
            <a:tbl>
              <a:tblPr bandRow="1">
                <a:tableStyleId>{00A15C55-8517-42AA-B614-E9B94910E393}</a:tableStyleId>
              </a:tblPr>
              <a:tblGrid>
                <a:gridCol w="2880254">
                  <a:extLst>
                    <a:ext uri="{9D8B030D-6E8A-4147-A177-3AD203B41FA5}">
                      <a16:colId xmlns:a16="http://schemas.microsoft.com/office/drawing/2014/main" val="1398826129"/>
                    </a:ext>
                  </a:extLst>
                </a:gridCol>
                <a:gridCol w="2880254">
                  <a:extLst>
                    <a:ext uri="{9D8B030D-6E8A-4147-A177-3AD203B41FA5}">
                      <a16:colId xmlns:a16="http://schemas.microsoft.com/office/drawing/2014/main" val="1622722543"/>
                    </a:ext>
                  </a:extLst>
                </a:gridCol>
                <a:gridCol w="2880254">
                  <a:extLst>
                    <a:ext uri="{9D8B030D-6E8A-4147-A177-3AD203B41FA5}">
                      <a16:colId xmlns:a16="http://schemas.microsoft.com/office/drawing/2014/main" val="761253357"/>
                    </a:ext>
                  </a:extLst>
                </a:gridCol>
              </a:tblGrid>
              <a:tr h="370840">
                <a:tc>
                  <a:txBody>
                    <a:bodyPr/>
                    <a:lstStyle/>
                    <a:p>
                      <a:pPr algn="ctr"/>
                      <a:r>
                        <a:rPr lang="pl-PL" sz="1200" dirty="0"/>
                        <a:t>Nazwa oraz adres zamawiającego, numer telefonu, adres poczty elektronicznej oraz strony internetowej prowadzonego postępowania</a:t>
                      </a:r>
                    </a:p>
                  </a:txBody>
                  <a:tcPr anchor="ctr"/>
                </a:tc>
                <a:tc>
                  <a:txBody>
                    <a:bodyPr/>
                    <a:lstStyle/>
                    <a:p>
                      <a:pPr algn="ctr"/>
                      <a:r>
                        <a:rPr lang="pl-PL" sz="1200" dirty="0"/>
                        <a:t>wskazanie osób uprawnionych do komunikowania się z wykonawcami</a:t>
                      </a:r>
                    </a:p>
                  </a:txBody>
                  <a:tcPr anchor="ctr"/>
                </a:tc>
                <a:tc>
                  <a:txBody>
                    <a:bodyPr/>
                    <a:lstStyle/>
                    <a:p>
                      <a:pPr algn="ctr"/>
                      <a:r>
                        <a:rPr lang="pl-PL" sz="1200" dirty="0"/>
                        <a:t>opis kryteriów oceny ofert, wraz z podaniem wag tych kryteriów, i sposobu oceny ofert</a:t>
                      </a:r>
                    </a:p>
                  </a:txBody>
                  <a:tcPr anchor="ctr"/>
                </a:tc>
                <a:extLst>
                  <a:ext uri="{0D108BD9-81ED-4DB2-BD59-A6C34878D82A}">
                    <a16:rowId xmlns:a16="http://schemas.microsoft.com/office/drawing/2014/main" val="2203537475"/>
                  </a:ext>
                </a:extLst>
              </a:tr>
              <a:tr h="370840">
                <a:tc>
                  <a:txBody>
                    <a:bodyPr/>
                    <a:lstStyle/>
                    <a:p>
                      <a:pPr algn="ctr"/>
                      <a:r>
                        <a:rPr lang="pl-PL" sz="1200" dirty="0"/>
                        <a:t>Adres strony internetowej, na której udostępniane będą zmiany i wyjaśnienia treści SWZ oraz inne dokumenty zamówienia bezpośrednio związane z postępowaniem o udzielenie zamówienia</a:t>
                      </a:r>
                    </a:p>
                  </a:txBody>
                  <a:tcPr anchor="ctr"/>
                </a:tc>
                <a:tc>
                  <a:txBody>
                    <a:bodyPr/>
                    <a:lstStyle/>
                    <a:p>
                      <a:pPr algn="ctr"/>
                      <a:r>
                        <a:rPr lang="pl-PL" sz="1200" dirty="0"/>
                        <a:t>termin związania ofertą</a:t>
                      </a:r>
                    </a:p>
                  </a:txBody>
                  <a:tcPr anchor="ctr"/>
                </a:tc>
                <a:tc>
                  <a:txBody>
                    <a:bodyPr/>
                    <a:lstStyle/>
                    <a:p>
                      <a:pPr algn="ctr"/>
                      <a:r>
                        <a:rPr lang="pl-PL" sz="1200" dirty="0"/>
                        <a:t>informacje o formalnościach, jakie muszą zostać dopełnione po wyborze oferty w celu zawarcia umowy w sprawie zamówienia publicznego</a:t>
                      </a:r>
                    </a:p>
                  </a:txBody>
                  <a:tcPr anchor="ctr"/>
                </a:tc>
                <a:extLst>
                  <a:ext uri="{0D108BD9-81ED-4DB2-BD59-A6C34878D82A}">
                    <a16:rowId xmlns:a16="http://schemas.microsoft.com/office/drawing/2014/main" val="291553952"/>
                  </a:ext>
                </a:extLst>
              </a:tr>
              <a:tr h="370840">
                <a:tc>
                  <a:txBody>
                    <a:bodyPr/>
                    <a:lstStyle/>
                    <a:p>
                      <a:pPr algn="ctr"/>
                      <a:r>
                        <a:rPr lang="pl-PL" sz="1200" dirty="0"/>
                        <a:t>tryb udzielenia zamówienia</a:t>
                      </a:r>
                    </a:p>
                  </a:txBody>
                  <a:tcPr anchor="ctr"/>
                </a:tc>
                <a:tc>
                  <a:txBody>
                    <a:bodyPr/>
                    <a:lstStyle/>
                    <a:p>
                      <a:pPr algn="ctr"/>
                      <a:r>
                        <a:rPr lang="pl-PL" sz="1200" dirty="0"/>
                        <a:t>opis sposobu przygotowania oferty</a:t>
                      </a:r>
                    </a:p>
                  </a:txBody>
                  <a:tcPr anchor="ctr"/>
                </a:tc>
                <a:tc>
                  <a:txBody>
                    <a:bodyPr/>
                    <a:lstStyle/>
                    <a:p>
                      <a:pPr algn="ctr"/>
                      <a:r>
                        <a:rPr lang="pl-PL" sz="1200" dirty="0"/>
                        <a:t>pouczenie o środkach ochrony prawnej przysługujących wykonawcy</a:t>
                      </a:r>
                    </a:p>
                  </a:txBody>
                  <a:tcPr anchor="ctr"/>
                </a:tc>
                <a:extLst>
                  <a:ext uri="{0D108BD9-81ED-4DB2-BD59-A6C34878D82A}">
                    <a16:rowId xmlns:a16="http://schemas.microsoft.com/office/drawing/2014/main" val="2978685186"/>
                  </a:ext>
                </a:extLst>
              </a:tr>
              <a:tr h="370840">
                <a:tc>
                  <a:txBody>
                    <a:bodyPr/>
                    <a:lstStyle/>
                    <a:p>
                      <a:pPr algn="ctr"/>
                      <a:r>
                        <a:rPr lang="pl-PL" sz="1200" dirty="0"/>
                        <a:t>informację o przedmiotowych środkach dowodowych</a:t>
                      </a:r>
                    </a:p>
                  </a:txBody>
                  <a:tcPr anchor="ctr"/>
                </a:tc>
                <a:tc>
                  <a:txBody>
                    <a:bodyPr/>
                    <a:lstStyle/>
                    <a:p>
                      <a:pPr algn="ctr"/>
                      <a:r>
                        <a:rPr lang="pl-PL" sz="1200" dirty="0"/>
                        <a:t>sposób oraz termin składania ofert</a:t>
                      </a:r>
                    </a:p>
                  </a:txBody>
                  <a:tcPr anchor="ctr"/>
                </a:tc>
                <a:tc>
                  <a:txBody>
                    <a:bodyPr/>
                    <a:lstStyle/>
                    <a:p>
                      <a:pPr algn="ctr"/>
                      <a:r>
                        <a:rPr lang="pl-PL" sz="1200" dirty="0"/>
                        <a:t>informację o warunkach udziału w postępowaniu o udzielenie zamówienia</a:t>
                      </a:r>
                    </a:p>
                  </a:txBody>
                  <a:tcPr anchor="ctr"/>
                </a:tc>
                <a:extLst>
                  <a:ext uri="{0D108BD9-81ED-4DB2-BD59-A6C34878D82A}">
                    <a16:rowId xmlns:a16="http://schemas.microsoft.com/office/drawing/2014/main" val="3437974333"/>
                  </a:ext>
                </a:extLst>
              </a:tr>
              <a:tr h="370840">
                <a:tc>
                  <a:txBody>
                    <a:bodyPr/>
                    <a:lstStyle/>
                    <a:p>
                      <a:pPr algn="ctr"/>
                      <a:r>
                        <a:rPr lang="pl-PL" sz="1200" dirty="0"/>
                        <a:t>opis przedmiotu zamówienia</a:t>
                      </a:r>
                    </a:p>
                  </a:txBody>
                  <a:tcPr anchor="ctr"/>
                </a:tc>
                <a:tc>
                  <a:txBody>
                    <a:bodyPr/>
                    <a:lstStyle/>
                    <a:p>
                      <a:pPr algn="ctr"/>
                      <a:r>
                        <a:rPr lang="pl-PL" sz="1200" dirty="0"/>
                        <a:t>termin otwarcia ofert</a:t>
                      </a:r>
                    </a:p>
                  </a:txBody>
                  <a:tcPr anchor="ctr"/>
                </a:tc>
                <a:tc>
                  <a:txBody>
                    <a:bodyPr/>
                    <a:lstStyle/>
                    <a:p>
                      <a:pPr algn="ctr"/>
                      <a:r>
                        <a:rPr lang="pl-PL" sz="1200" dirty="0"/>
                        <a:t>wykaz podmiotowych środków dowodowych</a:t>
                      </a:r>
                    </a:p>
                  </a:txBody>
                  <a:tcPr anchor="ctr"/>
                </a:tc>
                <a:extLst>
                  <a:ext uri="{0D108BD9-81ED-4DB2-BD59-A6C34878D82A}">
                    <a16:rowId xmlns:a16="http://schemas.microsoft.com/office/drawing/2014/main" val="1860084887"/>
                  </a:ext>
                </a:extLst>
              </a:tr>
              <a:tr h="370840">
                <a:tc>
                  <a:txBody>
                    <a:bodyPr/>
                    <a:lstStyle/>
                    <a:p>
                      <a:pPr algn="ctr"/>
                      <a:r>
                        <a:rPr lang="pl-PL" sz="1200" dirty="0"/>
                        <a:t>termin wykonania zamówienia</a:t>
                      </a:r>
                    </a:p>
                  </a:txBody>
                  <a:tcPr anchor="ctr"/>
                </a:tc>
                <a:tc>
                  <a:txBody>
                    <a:bodyPr/>
                    <a:lstStyle/>
                    <a:p>
                      <a:pPr algn="ctr"/>
                      <a:r>
                        <a:rPr lang="pl-PL" sz="1200" dirty="0"/>
                        <a:t>podstawy wykluczenia, o których mowa w art. 108</a:t>
                      </a:r>
                    </a:p>
                  </a:txBody>
                  <a:tcPr anchor="ctr"/>
                </a:tc>
                <a:tc>
                  <a:txBody>
                    <a:bodyPr/>
                    <a:lstStyle/>
                    <a:p>
                      <a:endParaRPr lang="pl-PL" sz="1200" dirty="0"/>
                    </a:p>
                  </a:txBody>
                  <a:tcPr anchor="ctr"/>
                </a:tc>
                <a:extLst>
                  <a:ext uri="{0D108BD9-81ED-4DB2-BD59-A6C34878D82A}">
                    <a16:rowId xmlns:a16="http://schemas.microsoft.com/office/drawing/2014/main" val="2408394439"/>
                  </a:ext>
                </a:extLst>
              </a:tr>
              <a:tr h="370840">
                <a:tc>
                  <a:txBody>
                    <a:bodyPr/>
                    <a:lstStyle/>
                    <a:p>
                      <a:pPr algn="ctr"/>
                      <a:r>
                        <a:rPr lang="pl-PL" sz="1200" dirty="0"/>
                        <a:t>projektowane postanowienia umowy w sprawie zamówienia publicznego, które zostaną wprowadzone do treści tej umowy</a:t>
                      </a:r>
                    </a:p>
                  </a:txBody>
                  <a:tcPr anchor="ctr"/>
                </a:tc>
                <a:tc>
                  <a:txBody>
                    <a:bodyPr/>
                    <a:lstStyle/>
                    <a:p>
                      <a:pPr algn="ctr"/>
                      <a:r>
                        <a:rPr lang="pl-PL" sz="1200"/>
                        <a:t>sposób obliczenia ceny</a:t>
                      </a:r>
                      <a:endParaRPr lang="pl-PL" sz="1200" dirty="0"/>
                    </a:p>
                  </a:txBody>
                  <a:tcPr anchor="ctr"/>
                </a:tc>
                <a:tc>
                  <a:txBody>
                    <a:bodyPr/>
                    <a:lstStyle/>
                    <a:p>
                      <a:endParaRPr lang="pl-PL" sz="1200" dirty="0"/>
                    </a:p>
                  </a:txBody>
                  <a:tcPr anchor="ctr"/>
                </a:tc>
                <a:extLst>
                  <a:ext uri="{0D108BD9-81ED-4DB2-BD59-A6C34878D82A}">
                    <a16:rowId xmlns:a16="http://schemas.microsoft.com/office/drawing/2014/main" val="1210703623"/>
                  </a:ext>
                </a:extLst>
              </a:tr>
              <a:tr h="370840">
                <a:tc>
                  <a:txBody>
                    <a:bodyPr/>
                    <a:lstStyle/>
                    <a:p>
                      <a:pPr algn="ctr"/>
                      <a:r>
                        <a:rPr lang="pl-PL" sz="1200" dirty="0"/>
                        <a:t>informacje o środkach komunikacji elektronicznej, przy użyciu których zamawiający będzie komunikował się z wykonawcami, oraz informacje o wymaganiach technicznych i organizacyjnych sporządzania, wysyłania i odbierania korespondencji elektronicznej</a:t>
                      </a:r>
                    </a:p>
                  </a:txBody>
                  <a:tcPr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pl-PL" sz="1200" dirty="0"/>
                        <a:t>informacje o sposobie komunikowania się zamawiającego z wykonawcami w inny sposób niż przy użyciu środków komunikacji elektronicznej, w tym w przypadku zaistnienia jednej z sytuacji określonych w art. 65 ust. 1, art. 66 i art. 69</a:t>
                      </a:r>
                    </a:p>
                  </a:txBody>
                  <a:tcPr anchor="ctr"/>
                </a:tc>
                <a:tc>
                  <a:txBody>
                    <a:bodyPr/>
                    <a:lstStyle/>
                    <a:p>
                      <a:endParaRPr lang="pl-PL" sz="1200" dirty="0"/>
                    </a:p>
                  </a:txBody>
                  <a:tcPr anchor="ctr"/>
                </a:tc>
                <a:extLst>
                  <a:ext uri="{0D108BD9-81ED-4DB2-BD59-A6C34878D82A}">
                    <a16:rowId xmlns:a16="http://schemas.microsoft.com/office/drawing/2014/main" val="1507829393"/>
                  </a:ext>
                </a:extLst>
              </a:tr>
            </a:tbl>
          </a:graphicData>
        </a:graphic>
      </p:graphicFrame>
    </p:spTree>
    <p:extLst>
      <p:ext uri="{BB962C8B-B14F-4D97-AF65-F5344CB8AC3E}">
        <p14:creationId xmlns:p14="http://schemas.microsoft.com/office/powerpoint/2010/main" val="27145968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28E30A-D27B-EA2F-9F13-C6798B418189}"/>
              </a:ext>
            </a:extLst>
          </p:cNvPr>
          <p:cNvSpPr>
            <a:spLocks noGrp="1"/>
          </p:cNvSpPr>
          <p:nvPr>
            <p:ph type="title"/>
          </p:nvPr>
        </p:nvSpPr>
        <p:spPr>
          <a:xfrm>
            <a:off x="1015778" y="226328"/>
            <a:ext cx="8640381" cy="503737"/>
          </a:xfrm>
        </p:spPr>
        <p:txBody>
          <a:bodyPr>
            <a:normAutofit fontScale="90000"/>
          </a:bodyPr>
          <a:lstStyle/>
          <a:p>
            <a:pPr algn="ctr"/>
            <a:r>
              <a:rPr lang="pl-PL" dirty="0"/>
              <a:t>Fakultatywne postanowienia SWZ</a:t>
            </a:r>
            <a:br>
              <a:rPr lang="pl-PL" dirty="0"/>
            </a:br>
            <a:r>
              <a:rPr lang="pl-PL" dirty="0"/>
              <a:t>(Przetarg nieograniczony)</a:t>
            </a:r>
          </a:p>
        </p:txBody>
      </p:sp>
      <p:sp>
        <p:nvSpPr>
          <p:cNvPr id="4" name="Symbol zastępczy numeru slajdu 3">
            <a:extLst>
              <a:ext uri="{FF2B5EF4-FFF2-40B4-BE49-F238E27FC236}">
                <a16:creationId xmlns:a16="http://schemas.microsoft.com/office/drawing/2014/main" id="{21679D86-D453-E3E2-126B-4B5BF08858AB}"/>
              </a:ext>
            </a:extLst>
          </p:cNvPr>
          <p:cNvSpPr>
            <a:spLocks noGrp="1"/>
          </p:cNvSpPr>
          <p:nvPr>
            <p:ph type="sldNum" sz="quarter" idx="10"/>
          </p:nvPr>
        </p:nvSpPr>
        <p:spPr/>
        <p:txBody>
          <a:bodyPr/>
          <a:lstStyle/>
          <a:p>
            <a:fld id="{EB4015AA-59F6-416B-87A6-8E3D940284E2}" type="slidenum">
              <a:rPr lang="pl-PL" smtClean="0"/>
              <a:pPr/>
              <a:t>72</a:t>
            </a:fld>
            <a:endParaRPr lang="pl-PL" dirty="0"/>
          </a:p>
        </p:txBody>
      </p:sp>
      <p:graphicFrame>
        <p:nvGraphicFramePr>
          <p:cNvPr id="8" name="Symbol zastępczy zawartości 7">
            <a:extLst>
              <a:ext uri="{FF2B5EF4-FFF2-40B4-BE49-F238E27FC236}">
                <a16:creationId xmlns:a16="http://schemas.microsoft.com/office/drawing/2014/main" id="{E0627833-E6AF-ACF3-FD2D-3C2E82F603BC}"/>
              </a:ext>
            </a:extLst>
          </p:cNvPr>
          <p:cNvGraphicFramePr>
            <a:graphicFrameLocks noGrp="1"/>
          </p:cNvGraphicFramePr>
          <p:nvPr>
            <p:ph idx="1"/>
          </p:nvPr>
        </p:nvGraphicFramePr>
        <p:xfrm>
          <a:off x="1015778" y="1331565"/>
          <a:ext cx="8640762" cy="5577840"/>
        </p:xfrm>
        <a:graphic>
          <a:graphicData uri="http://schemas.openxmlformats.org/drawingml/2006/table">
            <a:tbl>
              <a:tblPr bandRow="1">
                <a:tableStyleId>{00A15C55-8517-42AA-B614-E9B94910E393}</a:tableStyleId>
              </a:tblPr>
              <a:tblGrid>
                <a:gridCol w="2880254">
                  <a:extLst>
                    <a:ext uri="{9D8B030D-6E8A-4147-A177-3AD203B41FA5}">
                      <a16:colId xmlns:a16="http://schemas.microsoft.com/office/drawing/2014/main" val="1398826129"/>
                    </a:ext>
                  </a:extLst>
                </a:gridCol>
                <a:gridCol w="2880254">
                  <a:extLst>
                    <a:ext uri="{9D8B030D-6E8A-4147-A177-3AD203B41FA5}">
                      <a16:colId xmlns:a16="http://schemas.microsoft.com/office/drawing/2014/main" val="1622722543"/>
                    </a:ext>
                  </a:extLst>
                </a:gridCol>
                <a:gridCol w="2880254">
                  <a:extLst>
                    <a:ext uri="{9D8B030D-6E8A-4147-A177-3AD203B41FA5}">
                      <a16:colId xmlns:a16="http://schemas.microsoft.com/office/drawing/2014/main" val="761253357"/>
                    </a:ext>
                  </a:extLst>
                </a:gridCol>
              </a:tblGrid>
              <a:tr h="370840">
                <a:tc>
                  <a:txBody>
                    <a:bodyPr/>
                    <a:lstStyle/>
                    <a:p>
                      <a:pPr algn="ctr"/>
                      <a:r>
                        <a:rPr lang="pl-PL" sz="1200" dirty="0"/>
                        <a:t>podstawy wykluczenia, o których mowa w art. 109 ust. 1</a:t>
                      </a:r>
                    </a:p>
                  </a:txBody>
                  <a:tcPr anchor="ctr"/>
                </a:tc>
                <a:tc>
                  <a:txBody>
                    <a:bodyPr/>
                    <a:lstStyle/>
                    <a:p>
                      <a:pPr algn="ctr"/>
                      <a:r>
                        <a:rPr lang="pl-PL" sz="1200" dirty="0"/>
                        <a:t>wymagania dotyczące wadium</a:t>
                      </a:r>
                    </a:p>
                  </a:txBody>
                  <a:tcPr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pl-PL" sz="1200" dirty="0"/>
                        <a:t>informacje dotyczące zwrotu kosztów udziału w postępowaniu</a:t>
                      </a:r>
                    </a:p>
                  </a:txBody>
                  <a:tcPr anchor="ctr"/>
                </a:tc>
                <a:extLst>
                  <a:ext uri="{0D108BD9-81ED-4DB2-BD59-A6C34878D82A}">
                    <a16:rowId xmlns:a16="http://schemas.microsoft.com/office/drawing/2014/main" val="2203537475"/>
                  </a:ext>
                </a:extLst>
              </a:tr>
              <a:tr h="37084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pl-PL" sz="1200" dirty="0"/>
                        <a:t>liczbę części zamówienia, na którą wykonawca może złożyć ofertę, lub maksymalną liczbę części, na które zamówienie może zostać udzielone temu samemu wykonawcy, oraz kryteria lub zasady, mające zastosowanie do ustalenia, które części zamówienia zostaną udzielone jednemu wykonawcy, w przypadku wyboru jego oferty w większej niż maksymalna liczbie części</a:t>
                      </a:r>
                    </a:p>
                  </a:txBody>
                  <a:tcPr anchor="ctr"/>
                </a:tc>
                <a:tc>
                  <a:txBody>
                    <a:bodyPr/>
                    <a:lstStyle/>
                    <a:p>
                      <a:pPr algn="ctr"/>
                      <a:r>
                        <a:rPr lang="pl-PL" sz="1200" dirty="0"/>
                        <a:t>informację o przewidywanych zamówieniach, o których mowa w art. 214 ust. 1 pkt 7 i 8</a:t>
                      </a:r>
                    </a:p>
                  </a:txBody>
                  <a:tcPr anchor="ct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pl-PL" sz="1200" dirty="0"/>
                        <a:t>informacje dotyczące ofert wariantowych, w tym informacje o sposobie przedstawiania ofert wariantowych oraz minimalne warunki, jakim muszą odpowiadać oferty wariantowe</a:t>
                      </a:r>
                    </a:p>
                    <a:p>
                      <a:pPr algn="ctr"/>
                      <a:endParaRPr lang="pl-PL" sz="1200" dirty="0"/>
                    </a:p>
                  </a:txBody>
                  <a:tcPr anchor="ctr"/>
                </a:tc>
                <a:extLst>
                  <a:ext uri="{0D108BD9-81ED-4DB2-BD59-A6C34878D82A}">
                    <a16:rowId xmlns:a16="http://schemas.microsoft.com/office/drawing/2014/main" val="291553952"/>
                  </a:ext>
                </a:extLst>
              </a:tr>
              <a:tr h="370840">
                <a:tc>
                  <a:txBody>
                    <a:bodyPr/>
                    <a:lstStyle/>
                    <a:p>
                      <a:pPr algn="ctr"/>
                      <a:r>
                        <a:rPr lang="pl-PL" sz="1200" dirty="0"/>
                        <a:t>informację o uprzedniej ocenie ofert, zgodnie z art. 139, jeżeli zamawiający przewiduje odwróconą kolejność oceny</a:t>
                      </a:r>
                    </a:p>
                  </a:txBody>
                  <a:tcPr anchor="ctr"/>
                </a:tc>
                <a:tc>
                  <a:txBody>
                    <a:bodyPr/>
                    <a:lstStyle/>
                    <a:p>
                      <a:pPr algn="ctr"/>
                      <a:r>
                        <a:rPr lang="pl-PL" sz="1200" dirty="0"/>
                        <a:t>Informacje dotyczące zastosowania aukcji elektronicznej</a:t>
                      </a:r>
                    </a:p>
                  </a:txBody>
                  <a:tcPr anchor="ctr"/>
                </a:tc>
                <a:tc>
                  <a:txBody>
                    <a:bodyPr/>
                    <a:lstStyle/>
                    <a:p>
                      <a:pPr algn="ctr"/>
                      <a:r>
                        <a:rPr lang="pl-PL" sz="1200" dirty="0"/>
                        <a:t>informacje dotyczące walut obcych, w jakich mogą być prowadzone rozliczenia między zamawiającym a wykonawcą</a:t>
                      </a:r>
                    </a:p>
                  </a:txBody>
                  <a:tcPr anchor="ctr"/>
                </a:tc>
                <a:extLst>
                  <a:ext uri="{0D108BD9-81ED-4DB2-BD59-A6C34878D82A}">
                    <a16:rowId xmlns:a16="http://schemas.microsoft.com/office/drawing/2014/main" val="2978685186"/>
                  </a:ext>
                </a:extLst>
              </a:tr>
              <a:tr h="370840">
                <a:tc>
                  <a:txBody>
                    <a:bodyPr/>
                    <a:lstStyle/>
                    <a:p>
                      <a:pPr algn="ctr"/>
                      <a:r>
                        <a:rPr lang="pl-PL" sz="1200" dirty="0"/>
                        <a:t>opis części zamówienia</a:t>
                      </a:r>
                    </a:p>
                  </a:txBody>
                  <a:tcPr anchor="ctr"/>
                </a:tc>
                <a:tc>
                  <a:txBody>
                    <a:bodyPr/>
                    <a:lstStyle/>
                    <a:p>
                      <a:pPr algn="ctr"/>
                      <a:r>
                        <a:rPr lang="pl-PL" sz="1200" dirty="0"/>
                        <a:t>Informacje dotyczące katalogów elektronicznych</a:t>
                      </a:r>
                    </a:p>
                  </a:txBody>
                  <a:tcPr anchor="ctr"/>
                </a:tc>
                <a:tc>
                  <a:txBody>
                    <a:bodyPr/>
                    <a:lstStyle/>
                    <a:p>
                      <a:pPr algn="ctr"/>
                      <a:r>
                        <a:rPr lang="pl-PL" sz="1200" dirty="0"/>
                        <a:t>maksymalną liczbę wykonawców, z którymi zamawiający zawrze umowę ramową</a:t>
                      </a:r>
                    </a:p>
                  </a:txBody>
                  <a:tcPr anchor="ctr"/>
                </a:tc>
                <a:extLst>
                  <a:ext uri="{0D108BD9-81ED-4DB2-BD59-A6C34878D82A}">
                    <a16:rowId xmlns:a16="http://schemas.microsoft.com/office/drawing/2014/main" val="3437974333"/>
                  </a:ext>
                </a:extLst>
              </a:tr>
              <a:tr h="370840">
                <a:tc>
                  <a:txBody>
                    <a:bodyPr/>
                    <a:lstStyle/>
                    <a:p>
                      <a:pPr algn="ctr"/>
                      <a:r>
                        <a:rPr lang="pl-PL" sz="1200" dirty="0"/>
                        <a:t>wymagania w zakresie zatrudnienia na podstawie stosunku pracy</a:t>
                      </a:r>
                    </a:p>
                  </a:txBody>
                  <a:tcPr anchor="ctr"/>
                </a:tc>
                <a:tc>
                  <a:txBody>
                    <a:bodyPr/>
                    <a:lstStyle/>
                    <a:p>
                      <a:pPr algn="ctr"/>
                      <a:r>
                        <a:rPr lang="pl-PL" sz="1200" dirty="0"/>
                        <a:t>informacje dotyczące zabezpieczenia należytego wykonania umowy</a:t>
                      </a:r>
                    </a:p>
                  </a:txBody>
                  <a:tcPr anchor="ctr"/>
                </a:tc>
                <a:tc>
                  <a:txBody>
                    <a:bodyPr/>
                    <a:lstStyle/>
                    <a:p>
                      <a:endParaRPr lang="pl-PL" sz="1200" dirty="0"/>
                    </a:p>
                  </a:txBody>
                  <a:tcPr anchor="ctr"/>
                </a:tc>
                <a:extLst>
                  <a:ext uri="{0D108BD9-81ED-4DB2-BD59-A6C34878D82A}">
                    <a16:rowId xmlns:a16="http://schemas.microsoft.com/office/drawing/2014/main" val="1860084887"/>
                  </a:ext>
                </a:extLst>
              </a:tr>
              <a:tr h="370840">
                <a:tc>
                  <a:txBody>
                    <a:bodyPr/>
                    <a:lstStyle/>
                    <a:p>
                      <a:pPr algn="ctr"/>
                      <a:r>
                        <a:rPr lang="pl-PL" sz="1200" dirty="0"/>
                        <a:t>wymagania w zakresie zatrudnienia osób, o których mowa w art. 96 ust. 2 pkt 2</a:t>
                      </a:r>
                    </a:p>
                  </a:txBody>
                  <a:tcPr anchor="ctr"/>
                </a:tc>
                <a:tc>
                  <a:txBody>
                    <a:bodyPr/>
                    <a:lstStyle/>
                    <a:p>
                      <a:pPr algn="ctr"/>
                      <a:r>
                        <a:rPr lang="pl-PL" sz="1200" dirty="0"/>
                        <a:t>informację o obowiązku osobistego wykonania przez wykonawcę kluczowych zadań</a:t>
                      </a:r>
                    </a:p>
                  </a:txBody>
                  <a:tcPr anchor="ctr"/>
                </a:tc>
                <a:tc>
                  <a:txBody>
                    <a:bodyPr/>
                    <a:lstStyle/>
                    <a:p>
                      <a:pPr algn="ctr"/>
                      <a:endParaRPr lang="pl-PL" sz="1200" dirty="0"/>
                    </a:p>
                  </a:txBody>
                  <a:tcPr anchor="ctr"/>
                </a:tc>
                <a:extLst>
                  <a:ext uri="{0D108BD9-81ED-4DB2-BD59-A6C34878D82A}">
                    <a16:rowId xmlns:a16="http://schemas.microsoft.com/office/drawing/2014/main" val="2408394439"/>
                  </a:ext>
                </a:extLst>
              </a:tr>
              <a:tr h="370840">
                <a:tc>
                  <a:txBody>
                    <a:bodyPr/>
                    <a:lstStyle/>
                    <a:p>
                      <a:pPr algn="ctr"/>
                      <a:r>
                        <a:rPr lang="pl-PL" sz="1200" dirty="0"/>
                        <a:t>informację o zastrzeżeniu możliwości ubiegania się o udzielenie zamówienia wyłącznie przez wykonawców, o których mowa w art. 94</a:t>
                      </a:r>
                    </a:p>
                  </a:txBody>
                  <a:tcPr anchor="ctr"/>
                </a:tc>
                <a:tc>
                  <a:txBody>
                    <a:bodyPr/>
                    <a:lstStyle/>
                    <a:p>
                      <a:pPr algn="ctr"/>
                      <a:r>
                        <a:rPr lang="pl-PL" sz="1200" dirty="0"/>
                        <a:t>informacje dotyczące przeprowadzenia przez wykonawcę wizji lokalnej lub sprawdzenia przez niego dokumentów niezbędnych do realizacji zamówienia, o których mowa w art. 131 ust. 2</a:t>
                      </a:r>
                    </a:p>
                  </a:txBody>
                  <a:tcPr anchor="ctr"/>
                </a:tc>
                <a:tc>
                  <a:txBody>
                    <a:bodyPr/>
                    <a:lstStyle/>
                    <a:p>
                      <a:pPr algn="ctr"/>
                      <a:endParaRPr lang="pl-PL" sz="1200" dirty="0"/>
                    </a:p>
                  </a:txBody>
                  <a:tcPr anchor="ctr"/>
                </a:tc>
                <a:extLst>
                  <a:ext uri="{0D108BD9-81ED-4DB2-BD59-A6C34878D82A}">
                    <a16:rowId xmlns:a16="http://schemas.microsoft.com/office/drawing/2014/main" val="1210703623"/>
                  </a:ext>
                </a:extLst>
              </a:tr>
            </a:tbl>
          </a:graphicData>
        </a:graphic>
      </p:graphicFrame>
    </p:spTree>
    <p:extLst>
      <p:ext uri="{BB962C8B-B14F-4D97-AF65-F5344CB8AC3E}">
        <p14:creationId xmlns:p14="http://schemas.microsoft.com/office/powerpoint/2010/main" val="39948751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2210176"/>
            <a:ext cx="9730934" cy="3139321"/>
          </a:xfrm>
          <a:prstGeom prst="rect">
            <a:avLst/>
          </a:prstGeom>
          <a:noFill/>
        </p:spPr>
        <p:txBody>
          <a:bodyPr wrap="square">
            <a:spAutoFit/>
          </a:bodyPr>
          <a:lstStyle/>
          <a:p>
            <a:pPr algn="ctr"/>
            <a:r>
              <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Jednolity Europejski Dokument Zamówienia </a:t>
            </a:r>
          </a:p>
          <a:p>
            <a:pPr algn="ctr"/>
            <a:endPar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1. 	Do wniosku o dopuszczenie do udziału w postępowaniu albo do oferty wykonawca dołącza oświadczenie o niepodleganiu wykluczeniu, spełnianiu warunków udziału w postępowaniu lub kryteriów selekcji, w zakresie wskazanym przez zamawiającego.</a:t>
            </a: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2. 	Oświadczenie, o którym mowa w ust. 1, składa się </a:t>
            </a:r>
            <a:r>
              <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na formularzu jednolitego europejskiego dokumentu zamówienia, sporządzonym zgodnie ze wzorem standardowego formularza określonego w rozporządzeniu wykonawczym Komisji </a:t>
            </a:r>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(UE) 2016/7 z dnia 5 stycznia 2016 r. ustanawiającym standardowy formularz jednolitego europejskiego dokumentu zamówienia (Dz. Urz. UE L 3 z 06.01.2016, str. 16), zwanego dalej "jednolitym dokumentem".</a:t>
            </a:r>
            <a:endParaRPr lang="pl-PL" altLang="pl-PL"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069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179672"/>
            <a:ext cx="9730934" cy="1200329"/>
          </a:xfrm>
          <a:prstGeom prst="rect">
            <a:avLst/>
          </a:prstGeom>
          <a:noFill/>
        </p:spPr>
        <p:txBody>
          <a:bodyPr wrap="square">
            <a:spAutoFit/>
          </a:bodyPr>
          <a:lstStyle/>
          <a:p>
            <a:pPr algn="ctr"/>
            <a:r>
              <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Narzędzie pozwalające stworzyć wstępnie określony,</a:t>
            </a:r>
          </a:p>
          <a:p>
            <a:pPr algn="ctr"/>
            <a:r>
              <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Interaktywny formularz JEDZ</a:t>
            </a:r>
          </a:p>
          <a:p>
            <a:pPr algn="ctr"/>
            <a:endPar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2"/>
              </a:rPr>
              <a:t>https://espd.uzp.gov.pl/</a:t>
            </a:r>
            <a:r>
              <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29112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2487175"/>
            <a:ext cx="9730934" cy="2862322"/>
          </a:xfrm>
          <a:prstGeom prst="rect">
            <a:avLst/>
          </a:prstGeom>
          <a:noFill/>
        </p:spPr>
        <p:txBody>
          <a:bodyPr wrap="square">
            <a:spAutoFit/>
          </a:bodyPr>
          <a:lstStyle/>
          <a:p>
            <a:pPr algn="ctr"/>
            <a:r>
              <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Podstawy wykluczenia i obowiązek ich weryfikacji</a:t>
            </a:r>
          </a:p>
          <a:p>
            <a:pPr algn="ctr"/>
            <a:endParaRPr lang="pl-PL" alt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Jednym z najbardziej charakterystycznych elementów zamówień publicznych, których wartość szacunkowa jest równa lub wyższa od tzw. progów unijnych jest obowiązek weryfikacji wszystkich przesłanek wykluczenia, jakie zamawiający przewidział </a:t>
            </a:r>
            <a:b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w dokumentach zamówienia i ogłoszeniu o zamówieniu.</a:t>
            </a:r>
          </a:p>
          <a:p>
            <a:pPr algn="just"/>
            <a:endPar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Dla każdej podstawy wykluczenia z postępowania należy przewidzieć właściwy podmiotowy środek dowodowy, który na wezwanie zamawiającego zobowiązany będzie złożyć wykonawca.</a:t>
            </a:r>
            <a:endParaRPr lang="pl-PL" altLang="pl-PL"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4050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690437" y="2625675"/>
            <a:ext cx="9310938" cy="2308324"/>
          </a:xfrm>
          <a:prstGeom prst="rect">
            <a:avLst/>
          </a:prstGeom>
          <a:noFill/>
        </p:spPr>
        <p:txBody>
          <a:bodyPr wrap="square">
            <a:spAutoFit/>
          </a:bodyPr>
          <a:lstStyle/>
          <a:p>
            <a:pPr algn="just"/>
            <a:r>
              <a:rPr lang="pl-PL" altLang="pl-PL" dirty="0">
                <a:latin typeface="Open Sans" panose="020B0606030504020204" pitchFamily="34" charset="0"/>
                <a:ea typeface="Open Sans" panose="020B0606030504020204" pitchFamily="34" charset="0"/>
                <a:cs typeface="Open Sans" panose="020B0606030504020204" pitchFamily="34" charset="0"/>
              </a:rPr>
              <a:t>Ustawa doprecyzowuje katalog podstaw wykluczenia wykonawców z udziału w postępowaniu dostosowując go do przesłanek wynikających wprost z dyrektywy klasycznej oraz uwzględniając wnioski </a:t>
            </a:r>
            <a:r>
              <a:rPr lang="pl-PL" altLang="pl-PL" i="1" dirty="0">
                <a:latin typeface="Open Sans" panose="020B0606030504020204" pitchFamily="34" charset="0"/>
                <a:ea typeface="Open Sans" panose="020B0606030504020204" pitchFamily="34" charset="0"/>
                <a:cs typeface="Open Sans" panose="020B0606030504020204" pitchFamily="34" charset="0"/>
              </a:rPr>
              <a:t>de lege </a:t>
            </a:r>
            <a:r>
              <a:rPr lang="pl-PL" altLang="pl-PL" i="1" dirty="0" err="1">
                <a:latin typeface="Open Sans" panose="020B0606030504020204" pitchFamily="34" charset="0"/>
                <a:ea typeface="Open Sans" panose="020B0606030504020204" pitchFamily="34" charset="0"/>
                <a:cs typeface="Open Sans" panose="020B0606030504020204" pitchFamily="34" charset="0"/>
              </a:rPr>
              <a:t>ferenda</a:t>
            </a:r>
            <a:r>
              <a:rPr lang="pl-PL" altLang="pl-PL" dirty="0">
                <a:latin typeface="Open Sans" panose="020B0606030504020204" pitchFamily="34" charset="0"/>
                <a:ea typeface="Open Sans" panose="020B0606030504020204" pitchFamily="34" charset="0"/>
                <a:cs typeface="Open Sans" panose="020B0606030504020204" pitchFamily="34" charset="0"/>
              </a:rPr>
              <a:t> wynikające z dotychczasowego orzecznictwa KIO.</a:t>
            </a:r>
          </a:p>
          <a:p>
            <a:pPr algn="just"/>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latin typeface="Open Sans" panose="020B0606030504020204" pitchFamily="34" charset="0"/>
                <a:ea typeface="Open Sans" panose="020B0606030504020204" pitchFamily="34" charset="0"/>
                <a:cs typeface="Open Sans" panose="020B0606030504020204" pitchFamily="34" charset="0"/>
              </a:rPr>
              <a:t>Przesłanki </a:t>
            </a:r>
            <a:r>
              <a:rPr lang="pl-PL" altLang="pl-PL" dirty="0">
                <a:solidFill>
                  <a:srgbClr val="FF0000"/>
                </a:solidFill>
                <a:latin typeface="Open Sans" panose="020B0606030504020204" pitchFamily="34" charset="0"/>
                <a:ea typeface="Open Sans" panose="020B0606030504020204" pitchFamily="34" charset="0"/>
                <a:cs typeface="Open Sans" panose="020B0606030504020204" pitchFamily="34" charset="0"/>
              </a:rPr>
              <a:t>obligatoryjne</a:t>
            </a:r>
            <a:r>
              <a:rPr lang="pl-PL" altLang="pl-PL" dirty="0">
                <a:latin typeface="Open Sans" panose="020B0606030504020204" pitchFamily="34" charset="0"/>
                <a:ea typeface="Open Sans" panose="020B0606030504020204" pitchFamily="34" charset="0"/>
                <a:cs typeface="Open Sans" panose="020B0606030504020204" pitchFamily="34" charset="0"/>
              </a:rPr>
              <a:t> – art. 108 Pzp</a:t>
            </a:r>
          </a:p>
          <a:p>
            <a:pPr algn="just"/>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latin typeface="Open Sans" panose="020B0606030504020204" pitchFamily="34" charset="0"/>
                <a:ea typeface="Open Sans" panose="020B0606030504020204" pitchFamily="34" charset="0"/>
                <a:cs typeface="Open Sans" panose="020B0606030504020204" pitchFamily="34" charset="0"/>
              </a:rPr>
              <a:t>Przesłanki </a:t>
            </a:r>
            <a:r>
              <a:rPr lang="pl-PL" altLang="pl-PL" dirty="0">
                <a:solidFill>
                  <a:srgbClr val="00B050"/>
                </a:solidFill>
                <a:latin typeface="Open Sans" panose="020B0606030504020204" pitchFamily="34" charset="0"/>
                <a:ea typeface="Open Sans" panose="020B0606030504020204" pitchFamily="34" charset="0"/>
                <a:cs typeface="Open Sans" panose="020B0606030504020204" pitchFamily="34" charset="0"/>
              </a:rPr>
              <a:t>fakultatywne</a:t>
            </a:r>
            <a:r>
              <a:rPr lang="pl-PL" altLang="pl-PL" dirty="0">
                <a:latin typeface="Open Sans" panose="020B0606030504020204" pitchFamily="34" charset="0"/>
                <a:ea typeface="Open Sans" panose="020B0606030504020204" pitchFamily="34" charset="0"/>
                <a:cs typeface="Open Sans" panose="020B0606030504020204" pitchFamily="34" charset="0"/>
              </a:rPr>
              <a:t> – art. 109 Pzp </a:t>
            </a:r>
          </a:p>
        </p:txBody>
      </p:sp>
    </p:spTree>
    <p:extLst>
      <p:ext uri="{BB962C8B-B14F-4D97-AF65-F5344CB8AC3E}">
        <p14:creationId xmlns:p14="http://schemas.microsoft.com/office/powerpoint/2010/main" val="272275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D72CB79E-14F6-7D93-E7C8-5D5CB427697A}"/>
              </a:ext>
            </a:extLst>
          </p:cNvPr>
          <p:cNvGraphicFramePr>
            <a:graphicFrameLocks noGrp="1"/>
          </p:cNvGraphicFramePr>
          <p:nvPr>
            <p:extLst>
              <p:ext uri="{D42A27DB-BD31-4B8C-83A1-F6EECF244321}">
                <p14:modId xmlns:p14="http://schemas.microsoft.com/office/powerpoint/2010/main" val="2926423640"/>
              </p:ext>
            </p:extLst>
          </p:nvPr>
        </p:nvGraphicFramePr>
        <p:xfrm>
          <a:off x="1458083" y="2095042"/>
          <a:ext cx="7775645" cy="3369590"/>
        </p:xfrm>
        <a:graphic>
          <a:graphicData uri="http://schemas.openxmlformats.org/drawingml/2006/table">
            <a:tbl>
              <a:tblPr firstRow="1" firstCol="1" bandRow="1">
                <a:tableStyleId>{00A15C55-8517-42AA-B614-E9B94910E393}</a:tableStyleId>
              </a:tblPr>
              <a:tblGrid>
                <a:gridCol w="3206604">
                  <a:extLst>
                    <a:ext uri="{9D8B030D-6E8A-4147-A177-3AD203B41FA5}">
                      <a16:colId xmlns:a16="http://schemas.microsoft.com/office/drawing/2014/main" val="3009875271"/>
                    </a:ext>
                  </a:extLst>
                </a:gridCol>
                <a:gridCol w="4569041">
                  <a:extLst>
                    <a:ext uri="{9D8B030D-6E8A-4147-A177-3AD203B41FA5}">
                      <a16:colId xmlns:a16="http://schemas.microsoft.com/office/drawing/2014/main" val="1053780693"/>
                    </a:ext>
                  </a:extLst>
                </a:gridCol>
              </a:tblGrid>
              <a:tr h="468490">
                <a:tc>
                  <a:txBody>
                    <a:bodyPr/>
                    <a:lstStyle/>
                    <a:p>
                      <a:pPr algn="ctr">
                        <a:lnSpc>
                          <a:spcPct val="115000"/>
                        </a:lnSpc>
                        <a:spcBef>
                          <a:spcPts val="500"/>
                        </a:spcBef>
                        <a:spcAft>
                          <a:spcPts val="1000"/>
                        </a:spcAft>
                        <a:tabLst>
                          <a:tab pos="1851025" algn="l"/>
                          <a:tab pos="4365625" algn="l"/>
                        </a:tabLst>
                      </a:pPr>
                      <a:r>
                        <a:rPr lang="pl-PL" sz="1400" dirty="0">
                          <a:effectLst/>
                        </a:rPr>
                        <a:t>Podstawa wykluczenia wg ustawy</a:t>
                      </a:r>
                      <a:endParaRPr lang="pl-PL" sz="14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4081" marR="94081" marT="0" marB="0" anchor="ctr"/>
                </a:tc>
                <a:tc>
                  <a:txBody>
                    <a:bodyPr/>
                    <a:lstStyle/>
                    <a:p>
                      <a:pPr algn="ctr">
                        <a:lnSpc>
                          <a:spcPct val="115000"/>
                        </a:lnSpc>
                        <a:spcBef>
                          <a:spcPts val="500"/>
                        </a:spcBef>
                        <a:spcAft>
                          <a:spcPts val="1000"/>
                        </a:spcAft>
                        <a:tabLst>
                          <a:tab pos="1851025" algn="l"/>
                          <a:tab pos="4365625" algn="l"/>
                        </a:tabLst>
                      </a:pPr>
                      <a:r>
                        <a:rPr lang="pl-PL" sz="1400">
                          <a:effectLst/>
                        </a:rPr>
                        <a:t>Właściwy środek dowodowy wg rozporządzenia w sprawie podmiotowych środków dowodowych</a:t>
                      </a:r>
                      <a:endParaRPr lang="pl-PL" sz="1400">
                        <a:effectLst/>
                        <a:latin typeface="Aptos" panose="020B0004020202020204" pitchFamily="34" charset="0"/>
                        <a:ea typeface="Times New Roman" panose="02020603050405020304" pitchFamily="18" charset="0"/>
                        <a:cs typeface="Times New Roman" panose="02020603050405020304" pitchFamily="18" charset="0"/>
                      </a:endParaRPr>
                    </a:p>
                  </a:txBody>
                  <a:tcPr marL="94081" marR="94081" marT="0" marB="0" anchor="ctr"/>
                </a:tc>
                <a:extLst>
                  <a:ext uri="{0D108BD9-81ED-4DB2-BD59-A6C34878D82A}">
                    <a16:rowId xmlns:a16="http://schemas.microsoft.com/office/drawing/2014/main" val="4103964301"/>
                  </a:ext>
                </a:extLst>
              </a:tr>
              <a:tr h="228060">
                <a:tc>
                  <a:txBody>
                    <a:bodyPr/>
                    <a:lstStyle/>
                    <a:p>
                      <a:pPr algn="ctr">
                        <a:lnSpc>
                          <a:spcPct val="115000"/>
                        </a:lnSpc>
                        <a:spcBef>
                          <a:spcPts val="500"/>
                        </a:spcBef>
                        <a:spcAft>
                          <a:spcPts val="1000"/>
                        </a:spcAft>
                        <a:tabLst>
                          <a:tab pos="1851025" algn="l"/>
                          <a:tab pos="4365625" algn="l"/>
                        </a:tabLst>
                      </a:pPr>
                      <a:r>
                        <a:rPr lang="pl-PL" sz="1400" dirty="0">
                          <a:effectLst/>
                        </a:rPr>
                        <a:t>Art. 108 ust. 1 pkt 1</a:t>
                      </a:r>
                      <a:endParaRPr lang="pl-PL" sz="14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4081" marR="94081" marT="0" marB="0" anchor="ctr">
                    <a:solidFill>
                      <a:srgbClr val="FF0000"/>
                    </a:solidFill>
                  </a:tcPr>
                </a:tc>
                <a:tc>
                  <a:txBody>
                    <a:bodyPr/>
                    <a:lstStyle/>
                    <a:p>
                      <a:pPr algn="ctr">
                        <a:lnSpc>
                          <a:spcPct val="115000"/>
                        </a:lnSpc>
                        <a:spcBef>
                          <a:spcPts val="500"/>
                        </a:spcBef>
                        <a:spcAft>
                          <a:spcPts val="1000"/>
                        </a:spcAft>
                        <a:tabLst>
                          <a:tab pos="1851025" algn="l"/>
                          <a:tab pos="4365625" algn="l"/>
                        </a:tabLst>
                      </a:pPr>
                      <a:r>
                        <a:rPr lang="pl-PL" sz="1400">
                          <a:effectLst/>
                        </a:rPr>
                        <a:t>§ 2 ust. 1 pkt 1 lit a </a:t>
                      </a:r>
                      <a:endParaRPr lang="pl-PL" sz="1400">
                        <a:effectLst/>
                        <a:latin typeface="Aptos" panose="020B0004020202020204" pitchFamily="34" charset="0"/>
                        <a:ea typeface="Times New Roman" panose="02020603050405020304" pitchFamily="18" charset="0"/>
                        <a:cs typeface="Times New Roman" panose="02020603050405020304" pitchFamily="18" charset="0"/>
                      </a:endParaRPr>
                    </a:p>
                  </a:txBody>
                  <a:tcPr marL="94081" marR="94081" marT="0" marB="0" anchor="ctr"/>
                </a:tc>
                <a:extLst>
                  <a:ext uri="{0D108BD9-81ED-4DB2-BD59-A6C34878D82A}">
                    <a16:rowId xmlns:a16="http://schemas.microsoft.com/office/drawing/2014/main" val="3343906163"/>
                  </a:ext>
                </a:extLst>
              </a:tr>
              <a:tr h="228060">
                <a:tc>
                  <a:txBody>
                    <a:bodyPr/>
                    <a:lstStyle/>
                    <a:p>
                      <a:pPr algn="ctr">
                        <a:lnSpc>
                          <a:spcPct val="115000"/>
                        </a:lnSpc>
                        <a:spcBef>
                          <a:spcPts val="500"/>
                        </a:spcBef>
                        <a:spcAft>
                          <a:spcPts val="1000"/>
                        </a:spcAft>
                        <a:tabLst>
                          <a:tab pos="1851025" algn="l"/>
                          <a:tab pos="4365625" algn="l"/>
                        </a:tabLst>
                      </a:pPr>
                      <a:r>
                        <a:rPr lang="pl-PL" sz="1400" dirty="0">
                          <a:effectLst/>
                        </a:rPr>
                        <a:t>Art. 108 ust. 1 pkt 2</a:t>
                      </a:r>
                      <a:endParaRPr lang="pl-PL" sz="14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4081" marR="94081" marT="0" marB="0" anchor="ctr">
                    <a:solidFill>
                      <a:srgbClr val="FF0000"/>
                    </a:solidFill>
                  </a:tcPr>
                </a:tc>
                <a:tc>
                  <a:txBody>
                    <a:bodyPr/>
                    <a:lstStyle/>
                    <a:p>
                      <a:pPr algn="ctr">
                        <a:lnSpc>
                          <a:spcPct val="115000"/>
                        </a:lnSpc>
                        <a:spcBef>
                          <a:spcPts val="500"/>
                        </a:spcBef>
                        <a:spcAft>
                          <a:spcPts val="1000"/>
                        </a:spcAft>
                        <a:tabLst>
                          <a:tab pos="1851025" algn="l"/>
                          <a:tab pos="4365625" algn="l"/>
                        </a:tabLst>
                      </a:pPr>
                      <a:r>
                        <a:rPr lang="pl-PL" sz="1400">
                          <a:effectLst/>
                        </a:rPr>
                        <a:t>§ 2 ust. 1 pkt 1 lit a</a:t>
                      </a:r>
                      <a:endParaRPr lang="pl-PL" sz="1400">
                        <a:effectLst/>
                        <a:latin typeface="Aptos" panose="020B0004020202020204" pitchFamily="34" charset="0"/>
                        <a:ea typeface="Times New Roman" panose="02020603050405020304" pitchFamily="18" charset="0"/>
                        <a:cs typeface="Times New Roman" panose="02020603050405020304" pitchFamily="18" charset="0"/>
                      </a:endParaRPr>
                    </a:p>
                  </a:txBody>
                  <a:tcPr marL="94081" marR="94081" marT="0" marB="0" anchor="ctr"/>
                </a:tc>
                <a:extLst>
                  <a:ext uri="{0D108BD9-81ED-4DB2-BD59-A6C34878D82A}">
                    <a16:rowId xmlns:a16="http://schemas.microsoft.com/office/drawing/2014/main" val="846433645"/>
                  </a:ext>
                </a:extLst>
              </a:tr>
              <a:tr h="228060">
                <a:tc>
                  <a:txBody>
                    <a:bodyPr/>
                    <a:lstStyle/>
                    <a:p>
                      <a:pPr algn="ctr">
                        <a:lnSpc>
                          <a:spcPct val="115000"/>
                        </a:lnSpc>
                        <a:spcBef>
                          <a:spcPts val="500"/>
                        </a:spcBef>
                        <a:spcAft>
                          <a:spcPts val="1000"/>
                        </a:spcAft>
                        <a:tabLst>
                          <a:tab pos="1851025" algn="l"/>
                          <a:tab pos="4365625" algn="l"/>
                        </a:tabLst>
                      </a:pPr>
                      <a:r>
                        <a:rPr lang="pl-PL" sz="1400" dirty="0">
                          <a:effectLst/>
                        </a:rPr>
                        <a:t>Art. 108 ust. 1 pkt 3</a:t>
                      </a:r>
                      <a:endParaRPr lang="pl-PL" sz="14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4081" marR="94081" marT="0" marB="0" anchor="ctr">
                    <a:solidFill>
                      <a:srgbClr val="FF0000"/>
                    </a:solidFill>
                  </a:tcPr>
                </a:tc>
                <a:tc>
                  <a:txBody>
                    <a:bodyPr/>
                    <a:lstStyle/>
                    <a:p>
                      <a:pPr algn="ctr">
                        <a:lnSpc>
                          <a:spcPct val="115000"/>
                        </a:lnSpc>
                        <a:spcBef>
                          <a:spcPts val="500"/>
                        </a:spcBef>
                        <a:spcAft>
                          <a:spcPts val="1000"/>
                        </a:spcAft>
                        <a:tabLst>
                          <a:tab pos="1851025" algn="l"/>
                          <a:tab pos="4365625" algn="l"/>
                        </a:tabLst>
                      </a:pPr>
                      <a:r>
                        <a:rPr lang="pl-PL" sz="1400" dirty="0">
                          <a:effectLst/>
                        </a:rPr>
                        <a:t>§ 2 ust. 1 pkt 7 lit a</a:t>
                      </a:r>
                      <a:endParaRPr lang="pl-PL" sz="14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4081" marR="94081" marT="0" marB="0" anchor="ctr"/>
                </a:tc>
                <a:extLst>
                  <a:ext uri="{0D108BD9-81ED-4DB2-BD59-A6C34878D82A}">
                    <a16:rowId xmlns:a16="http://schemas.microsoft.com/office/drawing/2014/main" val="340588802"/>
                  </a:ext>
                </a:extLst>
              </a:tr>
              <a:tr h="2193314">
                <a:tc>
                  <a:txBody>
                    <a:bodyPr/>
                    <a:lstStyle/>
                    <a:p>
                      <a:pPr algn="ctr">
                        <a:lnSpc>
                          <a:spcPct val="115000"/>
                        </a:lnSpc>
                        <a:spcBef>
                          <a:spcPts val="500"/>
                        </a:spcBef>
                        <a:spcAft>
                          <a:spcPts val="1000"/>
                        </a:spcAft>
                        <a:tabLst>
                          <a:tab pos="1851025" algn="l"/>
                          <a:tab pos="4365625" algn="l"/>
                        </a:tabLst>
                      </a:pPr>
                      <a:r>
                        <a:rPr lang="pl-PL" sz="1400" dirty="0">
                          <a:effectLst/>
                        </a:rPr>
                        <a:t>Art. 108 ust. 1 pkt 4</a:t>
                      </a:r>
                      <a:endParaRPr lang="pl-PL" sz="14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4081" marR="94081" marT="0" marB="0" anchor="ctr">
                    <a:solidFill>
                      <a:srgbClr val="FF0000"/>
                    </a:solidFill>
                  </a:tcPr>
                </a:tc>
                <a:tc>
                  <a:txBody>
                    <a:bodyPr/>
                    <a:lstStyle/>
                    <a:p>
                      <a:pPr algn="ctr">
                        <a:lnSpc>
                          <a:spcPct val="115000"/>
                        </a:lnSpc>
                        <a:spcBef>
                          <a:spcPts val="500"/>
                        </a:spcBef>
                        <a:spcAft>
                          <a:spcPts val="1000"/>
                        </a:spcAft>
                        <a:tabLst>
                          <a:tab pos="1851025" algn="l"/>
                          <a:tab pos="4365625" algn="l"/>
                        </a:tabLst>
                      </a:pPr>
                      <a:r>
                        <a:rPr lang="pl-PL" sz="1400" dirty="0">
                          <a:effectLst/>
                        </a:rPr>
                        <a:t>§ 2 ust. 1 pkt 1 lit a w zakresie orzeczenia zakazu ubiegania się o udzielenie zamówienia publicznego tytułem środka karnego </a:t>
                      </a:r>
                    </a:p>
                    <a:p>
                      <a:pPr algn="ctr">
                        <a:lnSpc>
                          <a:spcPct val="115000"/>
                        </a:lnSpc>
                        <a:spcBef>
                          <a:spcPts val="500"/>
                        </a:spcBef>
                        <a:spcAft>
                          <a:spcPts val="1000"/>
                        </a:spcAft>
                        <a:tabLst>
                          <a:tab pos="1851025" algn="l"/>
                          <a:tab pos="4365625" algn="l"/>
                        </a:tabLst>
                      </a:pPr>
                      <a:r>
                        <a:rPr lang="pl-PL" sz="1400" dirty="0">
                          <a:effectLst/>
                        </a:rPr>
                        <a:t>oraz dodatkowo</a:t>
                      </a:r>
                    </a:p>
                    <a:p>
                      <a:pPr algn="ctr">
                        <a:lnSpc>
                          <a:spcPct val="115000"/>
                        </a:lnSpc>
                        <a:spcBef>
                          <a:spcPts val="500"/>
                        </a:spcBef>
                        <a:spcAft>
                          <a:spcPts val="1000"/>
                        </a:spcAft>
                        <a:tabLst>
                          <a:tab pos="1851025" algn="l"/>
                          <a:tab pos="4365625" algn="l"/>
                        </a:tabLst>
                      </a:pPr>
                      <a:r>
                        <a:rPr lang="pl-PL" sz="1400" dirty="0">
                          <a:effectLst/>
                        </a:rPr>
                        <a:t>§ 2 ust. 1 pkt 7 lit b w zakresie zakazu ubiegania się o udzielenie zamówienia publicznego  tytułem środka zapobiegawczego</a:t>
                      </a:r>
                      <a:endParaRPr lang="pl-PL" sz="14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94081" marR="94081" marT="0" marB="0" anchor="ctr"/>
                </a:tc>
                <a:extLst>
                  <a:ext uri="{0D108BD9-81ED-4DB2-BD59-A6C34878D82A}">
                    <a16:rowId xmlns:a16="http://schemas.microsoft.com/office/drawing/2014/main" val="3728150461"/>
                  </a:ext>
                </a:extLst>
              </a:tr>
            </a:tbl>
          </a:graphicData>
        </a:graphic>
      </p:graphicFrame>
    </p:spTree>
    <p:extLst>
      <p:ext uri="{BB962C8B-B14F-4D97-AF65-F5344CB8AC3E}">
        <p14:creationId xmlns:p14="http://schemas.microsoft.com/office/powerpoint/2010/main" val="229557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CA850F28-BEC8-5D33-F4D8-131201E07A6D}"/>
              </a:ext>
            </a:extLst>
          </p:cNvPr>
          <p:cNvGraphicFramePr>
            <a:graphicFrameLocks noGrp="1"/>
          </p:cNvGraphicFramePr>
          <p:nvPr>
            <p:extLst>
              <p:ext uri="{D42A27DB-BD31-4B8C-83A1-F6EECF244321}">
                <p14:modId xmlns:p14="http://schemas.microsoft.com/office/powerpoint/2010/main" val="3164051524"/>
              </p:ext>
            </p:extLst>
          </p:nvPr>
        </p:nvGraphicFramePr>
        <p:xfrm>
          <a:off x="2969642" y="367259"/>
          <a:ext cx="4752528" cy="6825155"/>
        </p:xfrm>
        <a:graphic>
          <a:graphicData uri="http://schemas.openxmlformats.org/drawingml/2006/table">
            <a:tbl>
              <a:tblPr firstRow="1" firstCol="1" bandRow="1">
                <a:tableStyleId>{00A15C55-8517-42AA-B614-E9B94910E393}</a:tableStyleId>
              </a:tblPr>
              <a:tblGrid>
                <a:gridCol w="1959898">
                  <a:extLst>
                    <a:ext uri="{9D8B030D-6E8A-4147-A177-3AD203B41FA5}">
                      <a16:colId xmlns:a16="http://schemas.microsoft.com/office/drawing/2014/main" val="613854153"/>
                    </a:ext>
                  </a:extLst>
                </a:gridCol>
                <a:gridCol w="2792630">
                  <a:extLst>
                    <a:ext uri="{9D8B030D-6E8A-4147-A177-3AD203B41FA5}">
                      <a16:colId xmlns:a16="http://schemas.microsoft.com/office/drawing/2014/main" val="231577665"/>
                    </a:ext>
                  </a:extLst>
                </a:gridCol>
              </a:tblGrid>
              <a:tr h="1381615">
                <a:tc>
                  <a:txBody>
                    <a:bodyPr/>
                    <a:lstStyle/>
                    <a:p>
                      <a:pPr algn="ctr">
                        <a:lnSpc>
                          <a:spcPct val="115000"/>
                        </a:lnSpc>
                        <a:spcBef>
                          <a:spcPts val="500"/>
                        </a:spcBef>
                        <a:spcAft>
                          <a:spcPts val="1000"/>
                        </a:spcAft>
                        <a:tabLst>
                          <a:tab pos="1851025" algn="l"/>
                          <a:tab pos="4365625" algn="l"/>
                        </a:tabLst>
                      </a:pPr>
                      <a:r>
                        <a:rPr lang="pl-PL" sz="900" dirty="0">
                          <a:effectLst/>
                        </a:rPr>
                        <a:t>Art. 108 ust. 1 pkt 5</a:t>
                      </a:r>
                      <a:endParaRPr lang="pl-PL" sz="9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7503" marR="57503" marT="0" marB="0" anchor="ctr">
                    <a:solidFill>
                      <a:srgbClr val="FF0000"/>
                    </a:solidFill>
                  </a:tcPr>
                </a:tc>
                <a:tc>
                  <a:txBody>
                    <a:bodyPr/>
                    <a:lstStyle/>
                    <a:p>
                      <a:pPr algn="ctr">
                        <a:lnSpc>
                          <a:spcPct val="115000"/>
                        </a:lnSpc>
                        <a:spcBef>
                          <a:spcPts val="500"/>
                        </a:spcBef>
                        <a:spcAft>
                          <a:spcPts val="1000"/>
                        </a:spcAft>
                        <a:tabLst>
                          <a:tab pos="1851025" algn="l"/>
                          <a:tab pos="4365625" algn="l"/>
                        </a:tabLst>
                      </a:pPr>
                      <a:r>
                        <a:rPr lang="pl-PL" sz="900" b="0" dirty="0">
                          <a:solidFill>
                            <a:schemeClr val="tx1"/>
                          </a:solidFill>
                          <a:effectLst/>
                        </a:rPr>
                        <a:t>§ 2 ust. 1 pkt 2 w zakresie uczestnictwa w grupie kapitałowej </a:t>
                      </a:r>
                    </a:p>
                    <a:p>
                      <a:pPr algn="ctr">
                        <a:lnSpc>
                          <a:spcPct val="115000"/>
                        </a:lnSpc>
                        <a:spcBef>
                          <a:spcPts val="500"/>
                        </a:spcBef>
                        <a:spcAft>
                          <a:spcPts val="1000"/>
                        </a:spcAft>
                        <a:tabLst>
                          <a:tab pos="1851025" algn="l"/>
                          <a:tab pos="4365625" algn="l"/>
                        </a:tabLst>
                      </a:pPr>
                      <a:r>
                        <a:rPr lang="pl-PL" sz="900" b="0" dirty="0">
                          <a:solidFill>
                            <a:schemeClr val="tx1"/>
                          </a:solidFill>
                          <a:effectLst/>
                        </a:rPr>
                        <a:t>oraz dodatkowo </a:t>
                      </a:r>
                    </a:p>
                    <a:p>
                      <a:pPr algn="ctr">
                        <a:lnSpc>
                          <a:spcPct val="115000"/>
                        </a:lnSpc>
                        <a:spcBef>
                          <a:spcPts val="500"/>
                        </a:spcBef>
                        <a:spcAft>
                          <a:spcPts val="1000"/>
                        </a:spcAft>
                        <a:tabLst>
                          <a:tab pos="1851025" algn="l"/>
                          <a:tab pos="4365625" algn="l"/>
                        </a:tabLst>
                      </a:pPr>
                      <a:r>
                        <a:rPr lang="pl-PL" sz="900" b="0" dirty="0">
                          <a:solidFill>
                            <a:schemeClr val="tx1"/>
                          </a:solidFill>
                          <a:effectLst/>
                        </a:rPr>
                        <a:t>§ 2 ust. 1 pkt 7 lit c) w zakresie zawarcia z innymi wykonawcami porozumienia  mającego na celu zakłócenie uczciwej konkurencji</a:t>
                      </a:r>
                      <a:endParaRPr lang="pl-PL" sz="900" b="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7503" marR="57503" marT="0" marB="0" anchor="ctr">
                    <a:solidFill>
                      <a:srgbClr val="E7E9F2"/>
                    </a:solidFill>
                  </a:tcPr>
                </a:tc>
                <a:extLst>
                  <a:ext uri="{0D108BD9-81ED-4DB2-BD59-A6C34878D82A}">
                    <a16:rowId xmlns:a16="http://schemas.microsoft.com/office/drawing/2014/main" val="885828116"/>
                  </a:ext>
                </a:extLst>
              </a:tr>
              <a:tr h="153014">
                <a:tc>
                  <a:txBody>
                    <a:bodyPr/>
                    <a:lstStyle/>
                    <a:p>
                      <a:pPr algn="ctr">
                        <a:lnSpc>
                          <a:spcPct val="115000"/>
                        </a:lnSpc>
                        <a:spcBef>
                          <a:spcPts val="500"/>
                        </a:spcBef>
                        <a:spcAft>
                          <a:spcPts val="1000"/>
                        </a:spcAft>
                        <a:tabLst>
                          <a:tab pos="1851025" algn="l"/>
                          <a:tab pos="4365625" algn="l"/>
                        </a:tabLst>
                      </a:pPr>
                      <a:r>
                        <a:rPr lang="pl-PL" sz="900" dirty="0">
                          <a:effectLst/>
                        </a:rPr>
                        <a:t>Art. 108 ust. 1 pkt 6</a:t>
                      </a:r>
                      <a:endParaRPr lang="pl-PL" sz="9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7503" marR="57503" marT="0" marB="0" anchor="ctr">
                    <a:solidFill>
                      <a:srgbClr val="FF0000"/>
                    </a:solidFill>
                  </a:tcPr>
                </a:tc>
                <a:tc>
                  <a:txBody>
                    <a:bodyPr/>
                    <a:lstStyle/>
                    <a:p>
                      <a:pPr algn="ctr">
                        <a:lnSpc>
                          <a:spcPct val="115000"/>
                        </a:lnSpc>
                        <a:spcBef>
                          <a:spcPts val="500"/>
                        </a:spcBef>
                        <a:spcAft>
                          <a:spcPts val="1000"/>
                        </a:spcAft>
                        <a:tabLst>
                          <a:tab pos="1851025" algn="l"/>
                          <a:tab pos="4365625" algn="l"/>
                        </a:tabLst>
                      </a:pPr>
                      <a:r>
                        <a:rPr lang="pl-PL" sz="900">
                          <a:effectLst/>
                        </a:rPr>
                        <a:t>§ 2 ust. 1 pkt 7 lit d</a:t>
                      </a:r>
                      <a:endParaRPr lang="pl-PL" sz="900">
                        <a:effectLst/>
                        <a:latin typeface="Aptos" panose="020B0004020202020204" pitchFamily="34" charset="0"/>
                        <a:ea typeface="Times New Roman" panose="02020603050405020304" pitchFamily="18" charset="0"/>
                        <a:cs typeface="Times New Roman" panose="02020603050405020304" pitchFamily="18" charset="0"/>
                      </a:endParaRPr>
                    </a:p>
                  </a:txBody>
                  <a:tcPr marL="57503" marR="57503" marT="0" marB="0" anchor="ctr"/>
                </a:tc>
                <a:extLst>
                  <a:ext uri="{0D108BD9-81ED-4DB2-BD59-A6C34878D82A}">
                    <a16:rowId xmlns:a16="http://schemas.microsoft.com/office/drawing/2014/main" val="337804908"/>
                  </a:ext>
                </a:extLst>
              </a:tr>
              <a:tr h="153014">
                <a:tc>
                  <a:txBody>
                    <a:bodyPr/>
                    <a:lstStyle/>
                    <a:p>
                      <a:pPr algn="ctr">
                        <a:lnSpc>
                          <a:spcPct val="115000"/>
                        </a:lnSpc>
                        <a:spcBef>
                          <a:spcPts val="500"/>
                        </a:spcBef>
                        <a:spcAft>
                          <a:spcPts val="1000"/>
                        </a:spcAft>
                        <a:tabLst>
                          <a:tab pos="1851025" algn="l"/>
                          <a:tab pos="4365625" algn="l"/>
                        </a:tabLst>
                      </a:pPr>
                      <a:r>
                        <a:rPr lang="pl-PL" sz="900" dirty="0">
                          <a:effectLst/>
                        </a:rPr>
                        <a:t>Art. 108 ust.2 (jeśli dotyczy)</a:t>
                      </a:r>
                      <a:endParaRPr lang="pl-PL" sz="9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7503" marR="57503" marT="0" marB="0" anchor="ctr">
                    <a:solidFill>
                      <a:srgbClr val="FF0000"/>
                    </a:solidFill>
                  </a:tcPr>
                </a:tc>
                <a:tc>
                  <a:txBody>
                    <a:bodyPr/>
                    <a:lstStyle/>
                    <a:p>
                      <a:pPr algn="ctr">
                        <a:lnSpc>
                          <a:spcPct val="115000"/>
                        </a:lnSpc>
                        <a:spcBef>
                          <a:spcPts val="500"/>
                        </a:spcBef>
                        <a:spcAft>
                          <a:spcPts val="1000"/>
                        </a:spcAft>
                        <a:tabLst>
                          <a:tab pos="1851025" algn="l"/>
                          <a:tab pos="4365625" algn="l"/>
                        </a:tabLst>
                      </a:pPr>
                      <a:r>
                        <a:rPr lang="pl-PL" sz="900" dirty="0">
                          <a:effectLst/>
                        </a:rPr>
                        <a:t>§ 2 ust. 1 pkt 3 </a:t>
                      </a:r>
                      <a:endParaRPr lang="pl-PL" sz="9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7503" marR="57503" marT="0" marB="0" anchor="ctr"/>
                </a:tc>
                <a:extLst>
                  <a:ext uri="{0D108BD9-81ED-4DB2-BD59-A6C34878D82A}">
                    <a16:rowId xmlns:a16="http://schemas.microsoft.com/office/drawing/2014/main" val="825064120"/>
                  </a:ext>
                </a:extLst>
              </a:tr>
              <a:tr h="2313408">
                <a:tc>
                  <a:txBody>
                    <a:bodyPr/>
                    <a:lstStyle/>
                    <a:p>
                      <a:pPr algn="ctr">
                        <a:lnSpc>
                          <a:spcPct val="115000"/>
                        </a:lnSpc>
                        <a:spcBef>
                          <a:spcPts val="500"/>
                        </a:spcBef>
                        <a:spcAft>
                          <a:spcPts val="1000"/>
                        </a:spcAft>
                        <a:tabLst>
                          <a:tab pos="1851025" algn="l"/>
                          <a:tab pos="4365625" algn="l"/>
                        </a:tabLst>
                      </a:pPr>
                      <a:r>
                        <a:rPr lang="pl-PL" sz="900" dirty="0">
                          <a:effectLst/>
                        </a:rPr>
                        <a:t>Art. 109 ust. 1 pkt 1</a:t>
                      </a:r>
                      <a:endParaRPr lang="pl-PL" sz="9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7503" marR="57503" marT="0" marB="0" anchor="ctr">
                    <a:solidFill>
                      <a:srgbClr val="00B050"/>
                    </a:solidFill>
                  </a:tcPr>
                </a:tc>
                <a:tc>
                  <a:txBody>
                    <a:bodyPr/>
                    <a:lstStyle/>
                    <a:p>
                      <a:pPr algn="ctr">
                        <a:lnSpc>
                          <a:spcPct val="115000"/>
                        </a:lnSpc>
                        <a:spcBef>
                          <a:spcPts val="500"/>
                        </a:spcBef>
                        <a:spcAft>
                          <a:spcPts val="1000"/>
                        </a:spcAft>
                        <a:tabLst>
                          <a:tab pos="1851025" algn="l"/>
                          <a:tab pos="4365625" algn="l"/>
                        </a:tabLst>
                      </a:pPr>
                      <a:r>
                        <a:rPr lang="pl-PL" sz="900" dirty="0">
                          <a:effectLst/>
                        </a:rPr>
                        <a:t>§ 2 ust. 1 pkt 4 w zakresie podatków dla których właściwym organem podatkowym jest naczelnik urzędu skarbowego </a:t>
                      </a:r>
                    </a:p>
                    <a:p>
                      <a:pPr algn="ctr">
                        <a:lnSpc>
                          <a:spcPct val="115000"/>
                        </a:lnSpc>
                        <a:spcBef>
                          <a:spcPts val="500"/>
                        </a:spcBef>
                        <a:spcAft>
                          <a:spcPts val="1000"/>
                        </a:spcAft>
                        <a:tabLst>
                          <a:tab pos="1851025" algn="l"/>
                          <a:tab pos="4365625" algn="l"/>
                        </a:tabLst>
                      </a:pPr>
                      <a:r>
                        <a:rPr lang="pl-PL" sz="900" dirty="0">
                          <a:effectLst/>
                        </a:rPr>
                        <a:t>oraz dodatkowo</a:t>
                      </a:r>
                    </a:p>
                    <a:p>
                      <a:pPr algn="ctr">
                        <a:lnSpc>
                          <a:spcPct val="115000"/>
                        </a:lnSpc>
                        <a:spcBef>
                          <a:spcPts val="500"/>
                        </a:spcBef>
                        <a:spcAft>
                          <a:spcPts val="1000"/>
                        </a:spcAft>
                        <a:tabLst>
                          <a:tab pos="1851025" algn="l"/>
                          <a:tab pos="4365625" algn="l"/>
                        </a:tabLst>
                      </a:pPr>
                      <a:r>
                        <a:rPr lang="pl-PL" sz="900" dirty="0">
                          <a:effectLst/>
                        </a:rPr>
                        <a:t>§ 2 ust. 1 pkt 7 lit e w zakresie podatków dla których organem właściwym jest organ wykonawczy jednostki samorządu terytorialnego</a:t>
                      </a:r>
                    </a:p>
                    <a:p>
                      <a:pPr algn="ctr">
                        <a:lnSpc>
                          <a:spcPct val="115000"/>
                        </a:lnSpc>
                        <a:spcBef>
                          <a:spcPts val="500"/>
                        </a:spcBef>
                        <a:spcAft>
                          <a:spcPts val="1000"/>
                        </a:spcAft>
                        <a:tabLst>
                          <a:tab pos="1851025" algn="l"/>
                          <a:tab pos="4365625" algn="l"/>
                        </a:tabLst>
                      </a:pPr>
                      <a:r>
                        <a:rPr lang="pl-PL" sz="900" dirty="0">
                          <a:effectLst/>
                        </a:rPr>
                        <a:t>oraz dodatkowo</a:t>
                      </a:r>
                    </a:p>
                    <a:p>
                      <a:pPr algn="ctr">
                        <a:lnSpc>
                          <a:spcPct val="115000"/>
                        </a:lnSpc>
                        <a:spcBef>
                          <a:spcPts val="500"/>
                        </a:spcBef>
                        <a:spcAft>
                          <a:spcPts val="1000"/>
                        </a:spcAft>
                        <a:tabLst>
                          <a:tab pos="1851025" algn="l"/>
                          <a:tab pos="4365625" algn="l"/>
                        </a:tabLst>
                      </a:pPr>
                      <a:r>
                        <a:rPr lang="pl-PL" sz="900" dirty="0">
                          <a:effectLst/>
                        </a:rPr>
                        <a:t>§ 2 ust. 1 pkt 5)</a:t>
                      </a:r>
                      <a:endParaRPr lang="pl-PL" sz="9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7503" marR="57503" marT="0" marB="0" anchor="ctr"/>
                </a:tc>
                <a:extLst>
                  <a:ext uri="{0D108BD9-81ED-4DB2-BD59-A6C34878D82A}">
                    <a16:rowId xmlns:a16="http://schemas.microsoft.com/office/drawing/2014/main" val="3477625720"/>
                  </a:ext>
                </a:extLst>
              </a:tr>
              <a:tr h="1313451">
                <a:tc>
                  <a:txBody>
                    <a:bodyPr/>
                    <a:lstStyle/>
                    <a:p>
                      <a:pPr algn="ctr">
                        <a:lnSpc>
                          <a:spcPct val="115000"/>
                        </a:lnSpc>
                        <a:spcBef>
                          <a:spcPts val="500"/>
                        </a:spcBef>
                        <a:spcAft>
                          <a:spcPts val="1000"/>
                        </a:spcAft>
                        <a:tabLst>
                          <a:tab pos="1851025" algn="l"/>
                          <a:tab pos="4365625" algn="l"/>
                        </a:tabLst>
                      </a:pPr>
                      <a:r>
                        <a:rPr lang="pl-PL" sz="900">
                          <a:effectLst/>
                        </a:rPr>
                        <a:t>Art. 109 ust. 1 pkt 2</a:t>
                      </a:r>
                      <a:endParaRPr lang="pl-PL" sz="900">
                        <a:effectLst/>
                        <a:latin typeface="Aptos" panose="020B0004020202020204" pitchFamily="34" charset="0"/>
                        <a:ea typeface="Times New Roman" panose="02020603050405020304" pitchFamily="18" charset="0"/>
                        <a:cs typeface="Times New Roman" panose="02020603050405020304" pitchFamily="18" charset="0"/>
                      </a:endParaRPr>
                    </a:p>
                  </a:txBody>
                  <a:tcPr marL="57503" marR="57503" marT="0" marB="0" anchor="ctr">
                    <a:solidFill>
                      <a:srgbClr val="00B050"/>
                    </a:solidFill>
                  </a:tcPr>
                </a:tc>
                <a:tc>
                  <a:txBody>
                    <a:bodyPr/>
                    <a:lstStyle/>
                    <a:p>
                      <a:pPr algn="ctr">
                        <a:lnSpc>
                          <a:spcPct val="115000"/>
                        </a:lnSpc>
                        <a:spcBef>
                          <a:spcPts val="500"/>
                        </a:spcBef>
                        <a:spcAft>
                          <a:spcPts val="1000"/>
                        </a:spcAft>
                        <a:tabLst>
                          <a:tab pos="1851025" algn="l"/>
                          <a:tab pos="4365625" algn="l"/>
                        </a:tabLst>
                      </a:pPr>
                      <a:r>
                        <a:rPr lang="pl-PL" sz="900">
                          <a:effectLst/>
                        </a:rPr>
                        <a:t>§ 2 ust. 1 pkt 1 lit c i d </a:t>
                      </a:r>
                    </a:p>
                    <a:p>
                      <a:pPr algn="ctr">
                        <a:lnSpc>
                          <a:spcPct val="115000"/>
                        </a:lnSpc>
                        <a:spcBef>
                          <a:spcPts val="500"/>
                        </a:spcBef>
                        <a:spcAft>
                          <a:spcPts val="1000"/>
                        </a:spcAft>
                        <a:tabLst>
                          <a:tab pos="1851025" algn="l"/>
                          <a:tab pos="4365625" algn="l"/>
                        </a:tabLst>
                      </a:pPr>
                      <a:r>
                        <a:rPr lang="pl-PL" sz="900">
                          <a:effectLst/>
                        </a:rPr>
                        <a:t>oraz dodatkowo</a:t>
                      </a:r>
                    </a:p>
                    <a:p>
                      <a:pPr algn="ctr">
                        <a:lnSpc>
                          <a:spcPct val="115000"/>
                        </a:lnSpc>
                        <a:spcBef>
                          <a:spcPts val="500"/>
                        </a:spcBef>
                        <a:spcAft>
                          <a:spcPts val="1000"/>
                        </a:spcAft>
                        <a:tabLst>
                          <a:tab pos="1851025" algn="l"/>
                          <a:tab pos="4365625" algn="l"/>
                        </a:tabLst>
                      </a:pPr>
                      <a:r>
                        <a:rPr lang="en-US" sz="900">
                          <a:effectLst/>
                        </a:rPr>
                        <a:t>§ 2 ust. 1 pkt 7 lit f i g</a:t>
                      </a:r>
                      <a:endParaRPr lang="pl-PL" sz="900">
                        <a:effectLst/>
                      </a:endParaRPr>
                    </a:p>
                    <a:p>
                      <a:pPr algn="ctr">
                        <a:lnSpc>
                          <a:spcPct val="115000"/>
                        </a:lnSpc>
                        <a:spcBef>
                          <a:spcPts val="500"/>
                        </a:spcBef>
                        <a:spcAft>
                          <a:spcPts val="1000"/>
                        </a:spcAft>
                        <a:tabLst>
                          <a:tab pos="1851025" algn="l"/>
                          <a:tab pos="4365625" algn="l"/>
                        </a:tabLst>
                      </a:pPr>
                      <a:r>
                        <a:rPr lang="en-US" sz="900">
                          <a:effectLst/>
                        </a:rPr>
                        <a:t> </a:t>
                      </a:r>
                      <a:endParaRPr lang="pl-PL" sz="900">
                        <a:effectLst/>
                        <a:latin typeface="Aptos" panose="020B0004020202020204" pitchFamily="34" charset="0"/>
                        <a:ea typeface="Times New Roman" panose="02020603050405020304" pitchFamily="18" charset="0"/>
                        <a:cs typeface="Times New Roman" panose="02020603050405020304" pitchFamily="18" charset="0"/>
                      </a:endParaRPr>
                    </a:p>
                  </a:txBody>
                  <a:tcPr marL="57503" marR="57503" marT="0" marB="0" anchor="ctr"/>
                </a:tc>
                <a:extLst>
                  <a:ext uri="{0D108BD9-81ED-4DB2-BD59-A6C34878D82A}">
                    <a16:rowId xmlns:a16="http://schemas.microsoft.com/office/drawing/2014/main" val="3317198438"/>
                  </a:ext>
                </a:extLst>
              </a:tr>
              <a:tr h="1510653">
                <a:tc>
                  <a:txBody>
                    <a:bodyPr/>
                    <a:lstStyle/>
                    <a:p>
                      <a:pPr algn="ctr">
                        <a:lnSpc>
                          <a:spcPct val="115000"/>
                        </a:lnSpc>
                        <a:spcBef>
                          <a:spcPts val="500"/>
                        </a:spcBef>
                        <a:spcAft>
                          <a:spcPts val="1000"/>
                        </a:spcAft>
                        <a:tabLst>
                          <a:tab pos="1851025" algn="l"/>
                          <a:tab pos="4365625" algn="l"/>
                        </a:tabLst>
                      </a:pPr>
                      <a:r>
                        <a:rPr lang="pl-PL" sz="900" dirty="0">
                          <a:effectLst/>
                        </a:rPr>
                        <a:t>Art. 109 ust. 1 pkt 3</a:t>
                      </a:r>
                      <a:endParaRPr lang="pl-PL" sz="9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7503" marR="57503" marT="0" marB="0" anchor="ctr">
                    <a:solidFill>
                      <a:srgbClr val="00B050"/>
                    </a:solidFill>
                  </a:tcPr>
                </a:tc>
                <a:tc>
                  <a:txBody>
                    <a:bodyPr/>
                    <a:lstStyle/>
                    <a:p>
                      <a:pPr algn="ctr">
                        <a:lnSpc>
                          <a:spcPct val="115000"/>
                        </a:lnSpc>
                        <a:spcBef>
                          <a:spcPts val="500"/>
                        </a:spcBef>
                        <a:spcAft>
                          <a:spcPts val="1000"/>
                        </a:spcAft>
                        <a:tabLst>
                          <a:tab pos="1851025" algn="l"/>
                          <a:tab pos="4365625" algn="l"/>
                        </a:tabLst>
                      </a:pPr>
                      <a:r>
                        <a:rPr lang="pl-PL" sz="900" dirty="0">
                          <a:effectLst/>
                        </a:rPr>
                        <a:t>§ 2 ust. 1 pkt 1 lit a w zakresie skazania za przestępstwo lub ukarania za wykroczenie za które wymierzono karę aresztu</a:t>
                      </a:r>
                    </a:p>
                    <a:p>
                      <a:pPr algn="ctr">
                        <a:lnSpc>
                          <a:spcPct val="115000"/>
                        </a:lnSpc>
                        <a:spcBef>
                          <a:spcPts val="500"/>
                        </a:spcBef>
                        <a:spcAft>
                          <a:spcPts val="1000"/>
                        </a:spcAft>
                        <a:tabLst>
                          <a:tab pos="1851025" algn="l"/>
                          <a:tab pos="4365625" algn="l"/>
                        </a:tabLst>
                      </a:pPr>
                      <a:r>
                        <a:rPr lang="pl-PL" sz="900" dirty="0">
                          <a:effectLst/>
                        </a:rPr>
                        <a:t>oraz dodatkowo</a:t>
                      </a:r>
                    </a:p>
                    <a:p>
                      <a:pPr algn="ctr">
                        <a:lnSpc>
                          <a:spcPct val="115000"/>
                        </a:lnSpc>
                        <a:spcBef>
                          <a:spcPts val="500"/>
                        </a:spcBef>
                        <a:spcAft>
                          <a:spcPts val="1000"/>
                        </a:spcAft>
                        <a:tabLst>
                          <a:tab pos="1851025" algn="l"/>
                          <a:tab pos="4365625" algn="l"/>
                        </a:tabLst>
                      </a:pPr>
                      <a:r>
                        <a:rPr lang="pl-PL" sz="900" dirty="0">
                          <a:effectLst/>
                        </a:rPr>
                        <a:t>§ 2 ust. 1 pkt 7 lit h w zakresie ukarania za wykroczenie za które wymierzono karę ograniczenia wolności lub grzywny</a:t>
                      </a:r>
                      <a:endParaRPr lang="pl-PL" sz="9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57503" marR="57503" marT="0" marB="0" anchor="ctr"/>
                </a:tc>
                <a:extLst>
                  <a:ext uri="{0D108BD9-81ED-4DB2-BD59-A6C34878D82A}">
                    <a16:rowId xmlns:a16="http://schemas.microsoft.com/office/drawing/2014/main" val="4269753705"/>
                  </a:ext>
                </a:extLst>
              </a:tr>
            </a:tbl>
          </a:graphicData>
        </a:graphic>
      </p:graphicFrame>
    </p:spTree>
    <p:extLst>
      <p:ext uri="{BB962C8B-B14F-4D97-AF65-F5344CB8AC3E}">
        <p14:creationId xmlns:p14="http://schemas.microsoft.com/office/powerpoint/2010/main" val="82712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909508E0-F293-D13B-9A4C-8A8C612458DC}"/>
              </a:ext>
            </a:extLst>
          </p:cNvPr>
          <p:cNvGraphicFramePr>
            <a:graphicFrameLocks noGrp="1"/>
          </p:cNvGraphicFramePr>
          <p:nvPr>
            <p:extLst>
              <p:ext uri="{D42A27DB-BD31-4B8C-83A1-F6EECF244321}">
                <p14:modId xmlns:p14="http://schemas.microsoft.com/office/powerpoint/2010/main" val="3557813526"/>
              </p:ext>
            </p:extLst>
          </p:nvPr>
        </p:nvGraphicFramePr>
        <p:xfrm>
          <a:off x="953418" y="2848830"/>
          <a:ext cx="8784976" cy="1862014"/>
        </p:xfrm>
        <a:graphic>
          <a:graphicData uri="http://schemas.openxmlformats.org/drawingml/2006/table">
            <a:tbl>
              <a:tblPr firstRow="1" firstCol="1" bandRow="1">
                <a:tableStyleId>{00A15C55-8517-42AA-B614-E9B94910E393}</a:tableStyleId>
              </a:tblPr>
              <a:tblGrid>
                <a:gridCol w="3622843">
                  <a:extLst>
                    <a:ext uri="{9D8B030D-6E8A-4147-A177-3AD203B41FA5}">
                      <a16:colId xmlns:a16="http://schemas.microsoft.com/office/drawing/2014/main" val="2313329997"/>
                    </a:ext>
                  </a:extLst>
                </a:gridCol>
                <a:gridCol w="5162133">
                  <a:extLst>
                    <a:ext uri="{9D8B030D-6E8A-4147-A177-3AD203B41FA5}">
                      <a16:colId xmlns:a16="http://schemas.microsoft.com/office/drawing/2014/main" val="1322569997"/>
                    </a:ext>
                  </a:extLst>
                </a:gridCol>
              </a:tblGrid>
              <a:tr h="265120">
                <a:tc>
                  <a:txBody>
                    <a:bodyPr/>
                    <a:lstStyle/>
                    <a:p>
                      <a:pPr algn="ctr">
                        <a:lnSpc>
                          <a:spcPct val="115000"/>
                        </a:lnSpc>
                        <a:spcBef>
                          <a:spcPts val="500"/>
                        </a:spcBef>
                        <a:spcAft>
                          <a:spcPts val="1000"/>
                        </a:spcAft>
                        <a:tabLst>
                          <a:tab pos="1851025" algn="l"/>
                          <a:tab pos="4365625" algn="l"/>
                        </a:tabLst>
                      </a:pPr>
                      <a:r>
                        <a:rPr lang="pl-PL" sz="1600" dirty="0">
                          <a:effectLst/>
                        </a:rPr>
                        <a:t>Art. 109 ust. 1 pkt 4</a:t>
                      </a:r>
                      <a:endParaRPr lang="pl-PL"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106294" marR="106294" marT="0" marB="0">
                    <a:solidFill>
                      <a:srgbClr val="00B050"/>
                    </a:solidFill>
                  </a:tcPr>
                </a:tc>
                <a:tc>
                  <a:txBody>
                    <a:bodyPr/>
                    <a:lstStyle/>
                    <a:p>
                      <a:pPr algn="ctr">
                        <a:lnSpc>
                          <a:spcPct val="115000"/>
                        </a:lnSpc>
                        <a:spcBef>
                          <a:spcPts val="500"/>
                        </a:spcBef>
                        <a:spcAft>
                          <a:spcPts val="1000"/>
                        </a:spcAft>
                        <a:tabLst>
                          <a:tab pos="1851025" algn="l"/>
                          <a:tab pos="4365625" algn="l"/>
                        </a:tabLst>
                      </a:pPr>
                      <a:r>
                        <a:rPr lang="pl-PL" sz="1600" b="0" dirty="0">
                          <a:solidFill>
                            <a:schemeClr val="tx1"/>
                          </a:solidFill>
                          <a:effectLst/>
                        </a:rPr>
                        <a:t>§ 2 ust. 1 pkt 6</a:t>
                      </a:r>
                      <a:endParaRPr lang="pl-PL" sz="1600" b="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106294" marR="106294" marT="0" marB="0">
                    <a:solidFill>
                      <a:srgbClr val="E7E9F2"/>
                    </a:solidFill>
                  </a:tcPr>
                </a:tc>
                <a:extLst>
                  <a:ext uri="{0D108BD9-81ED-4DB2-BD59-A6C34878D82A}">
                    <a16:rowId xmlns:a16="http://schemas.microsoft.com/office/drawing/2014/main" val="3787054431"/>
                  </a:ext>
                </a:extLst>
              </a:tr>
              <a:tr h="265120">
                <a:tc>
                  <a:txBody>
                    <a:bodyPr/>
                    <a:lstStyle/>
                    <a:p>
                      <a:pPr algn="ctr">
                        <a:lnSpc>
                          <a:spcPct val="115000"/>
                        </a:lnSpc>
                        <a:spcBef>
                          <a:spcPts val="500"/>
                        </a:spcBef>
                        <a:spcAft>
                          <a:spcPts val="1000"/>
                        </a:spcAft>
                        <a:tabLst>
                          <a:tab pos="1851025" algn="l"/>
                          <a:tab pos="4365625" algn="l"/>
                        </a:tabLst>
                      </a:pPr>
                      <a:r>
                        <a:rPr lang="pl-PL" sz="1600" dirty="0">
                          <a:effectLst/>
                        </a:rPr>
                        <a:t>Art. 109 ust. 1 pkt 5</a:t>
                      </a:r>
                      <a:endParaRPr lang="pl-PL"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106294" marR="106294" marT="0" marB="0">
                    <a:solidFill>
                      <a:srgbClr val="00B050"/>
                    </a:solidFill>
                  </a:tcPr>
                </a:tc>
                <a:tc>
                  <a:txBody>
                    <a:bodyPr/>
                    <a:lstStyle/>
                    <a:p>
                      <a:pPr algn="ctr">
                        <a:lnSpc>
                          <a:spcPct val="115000"/>
                        </a:lnSpc>
                        <a:spcBef>
                          <a:spcPts val="500"/>
                        </a:spcBef>
                        <a:spcAft>
                          <a:spcPts val="1000"/>
                        </a:spcAft>
                        <a:tabLst>
                          <a:tab pos="1851025" algn="l"/>
                          <a:tab pos="4365625" algn="l"/>
                        </a:tabLst>
                      </a:pPr>
                      <a:r>
                        <a:rPr lang="pl-PL" sz="1600">
                          <a:effectLst/>
                        </a:rPr>
                        <a:t>§ 2 ust. 1 pkt 7 lit i</a:t>
                      </a:r>
                      <a:endParaRPr lang="pl-PL" sz="1600">
                        <a:effectLst/>
                        <a:latin typeface="Aptos" panose="020B0004020202020204" pitchFamily="34" charset="0"/>
                        <a:ea typeface="Times New Roman" panose="02020603050405020304" pitchFamily="18" charset="0"/>
                        <a:cs typeface="Times New Roman" panose="02020603050405020304" pitchFamily="18" charset="0"/>
                      </a:endParaRPr>
                    </a:p>
                  </a:txBody>
                  <a:tcPr marL="106294" marR="106294" marT="0" marB="0"/>
                </a:tc>
                <a:extLst>
                  <a:ext uri="{0D108BD9-81ED-4DB2-BD59-A6C34878D82A}">
                    <a16:rowId xmlns:a16="http://schemas.microsoft.com/office/drawing/2014/main" val="3924858505"/>
                  </a:ext>
                </a:extLst>
              </a:tr>
              <a:tr h="265120">
                <a:tc>
                  <a:txBody>
                    <a:bodyPr/>
                    <a:lstStyle/>
                    <a:p>
                      <a:pPr algn="ctr">
                        <a:lnSpc>
                          <a:spcPct val="115000"/>
                        </a:lnSpc>
                        <a:spcBef>
                          <a:spcPts val="500"/>
                        </a:spcBef>
                        <a:spcAft>
                          <a:spcPts val="1000"/>
                        </a:spcAft>
                        <a:tabLst>
                          <a:tab pos="1851025" algn="l"/>
                          <a:tab pos="4365625" algn="l"/>
                        </a:tabLst>
                      </a:pPr>
                      <a:r>
                        <a:rPr lang="pl-PL" sz="1600" dirty="0">
                          <a:effectLst/>
                        </a:rPr>
                        <a:t>Art. 109 ust. 1 pkt 6</a:t>
                      </a:r>
                      <a:endParaRPr lang="pl-PL"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106294" marR="106294" marT="0" marB="0">
                    <a:solidFill>
                      <a:srgbClr val="00B050"/>
                    </a:solidFill>
                  </a:tcPr>
                </a:tc>
                <a:tc>
                  <a:txBody>
                    <a:bodyPr/>
                    <a:lstStyle/>
                    <a:p>
                      <a:pPr algn="ctr">
                        <a:lnSpc>
                          <a:spcPct val="115000"/>
                        </a:lnSpc>
                        <a:spcBef>
                          <a:spcPts val="500"/>
                        </a:spcBef>
                        <a:spcAft>
                          <a:spcPts val="1000"/>
                        </a:spcAft>
                        <a:tabLst>
                          <a:tab pos="1851025" algn="l"/>
                          <a:tab pos="4365625" algn="l"/>
                        </a:tabLst>
                      </a:pPr>
                      <a:r>
                        <a:rPr lang="pl-PL" sz="1600" dirty="0">
                          <a:effectLst/>
                        </a:rPr>
                        <a:t>§ 2 ust. 1 pkt 7 lit i</a:t>
                      </a:r>
                      <a:endParaRPr lang="pl-PL"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106294" marR="106294" marT="0" marB="0"/>
                </a:tc>
                <a:extLst>
                  <a:ext uri="{0D108BD9-81ED-4DB2-BD59-A6C34878D82A}">
                    <a16:rowId xmlns:a16="http://schemas.microsoft.com/office/drawing/2014/main" val="26708344"/>
                  </a:ext>
                </a:extLst>
              </a:tr>
              <a:tr h="265120">
                <a:tc>
                  <a:txBody>
                    <a:bodyPr/>
                    <a:lstStyle/>
                    <a:p>
                      <a:pPr algn="ctr">
                        <a:lnSpc>
                          <a:spcPct val="115000"/>
                        </a:lnSpc>
                        <a:spcBef>
                          <a:spcPts val="500"/>
                        </a:spcBef>
                        <a:spcAft>
                          <a:spcPts val="1000"/>
                        </a:spcAft>
                        <a:tabLst>
                          <a:tab pos="1851025" algn="l"/>
                          <a:tab pos="4365625" algn="l"/>
                        </a:tabLst>
                      </a:pPr>
                      <a:r>
                        <a:rPr lang="pl-PL" sz="1600" dirty="0">
                          <a:effectLst/>
                        </a:rPr>
                        <a:t>Art. 109 ust. 1 pkt 7</a:t>
                      </a:r>
                      <a:endParaRPr lang="pl-PL"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106294" marR="106294" marT="0" marB="0">
                    <a:solidFill>
                      <a:srgbClr val="00B050"/>
                    </a:solidFill>
                  </a:tcPr>
                </a:tc>
                <a:tc>
                  <a:txBody>
                    <a:bodyPr/>
                    <a:lstStyle/>
                    <a:p>
                      <a:pPr algn="ctr">
                        <a:lnSpc>
                          <a:spcPct val="115000"/>
                        </a:lnSpc>
                        <a:spcBef>
                          <a:spcPts val="500"/>
                        </a:spcBef>
                        <a:spcAft>
                          <a:spcPts val="1000"/>
                        </a:spcAft>
                        <a:tabLst>
                          <a:tab pos="1851025" algn="l"/>
                          <a:tab pos="4365625" algn="l"/>
                        </a:tabLst>
                      </a:pPr>
                      <a:r>
                        <a:rPr lang="pl-PL" sz="1600">
                          <a:effectLst/>
                        </a:rPr>
                        <a:t>§ 2 ust. 1 pkt 7 lit i</a:t>
                      </a:r>
                      <a:endParaRPr lang="pl-PL" sz="1600">
                        <a:effectLst/>
                        <a:latin typeface="Aptos" panose="020B0004020202020204" pitchFamily="34" charset="0"/>
                        <a:ea typeface="Times New Roman" panose="02020603050405020304" pitchFamily="18" charset="0"/>
                        <a:cs typeface="Times New Roman" panose="02020603050405020304" pitchFamily="18" charset="0"/>
                      </a:endParaRPr>
                    </a:p>
                  </a:txBody>
                  <a:tcPr marL="106294" marR="106294" marT="0" marB="0"/>
                </a:tc>
                <a:extLst>
                  <a:ext uri="{0D108BD9-81ED-4DB2-BD59-A6C34878D82A}">
                    <a16:rowId xmlns:a16="http://schemas.microsoft.com/office/drawing/2014/main" val="203124821"/>
                  </a:ext>
                </a:extLst>
              </a:tr>
              <a:tr h="265120">
                <a:tc>
                  <a:txBody>
                    <a:bodyPr/>
                    <a:lstStyle/>
                    <a:p>
                      <a:pPr algn="ctr">
                        <a:lnSpc>
                          <a:spcPct val="115000"/>
                        </a:lnSpc>
                        <a:spcBef>
                          <a:spcPts val="500"/>
                        </a:spcBef>
                        <a:spcAft>
                          <a:spcPts val="1000"/>
                        </a:spcAft>
                        <a:tabLst>
                          <a:tab pos="1851025" algn="l"/>
                          <a:tab pos="4365625" algn="l"/>
                        </a:tabLst>
                      </a:pPr>
                      <a:r>
                        <a:rPr lang="pl-PL" sz="1600" dirty="0">
                          <a:effectLst/>
                        </a:rPr>
                        <a:t>Art. 109 ust. 1 pkt 8</a:t>
                      </a:r>
                      <a:endParaRPr lang="pl-PL"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106294" marR="106294" marT="0" marB="0">
                    <a:solidFill>
                      <a:srgbClr val="00B050"/>
                    </a:solidFill>
                  </a:tcPr>
                </a:tc>
                <a:tc>
                  <a:txBody>
                    <a:bodyPr/>
                    <a:lstStyle/>
                    <a:p>
                      <a:pPr algn="ctr">
                        <a:lnSpc>
                          <a:spcPct val="115000"/>
                        </a:lnSpc>
                        <a:spcBef>
                          <a:spcPts val="500"/>
                        </a:spcBef>
                        <a:spcAft>
                          <a:spcPts val="1000"/>
                        </a:spcAft>
                        <a:tabLst>
                          <a:tab pos="1851025" algn="l"/>
                          <a:tab pos="4365625" algn="l"/>
                        </a:tabLst>
                      </a:pPr>
                      <a:r>
                        <a:rPr lang="pl-PL" sz="1600">
                          <a:effectLst/>
                        </a:rPr>
                        <a:t>§ 2 ust. 1 pkt 7 lit i</a:t>
                      </a:r>
                      <a:endParaRPr lang="pl-PL" sz="1600">
                        <a:effectLst/>
                        <a:latin typeface="Aptos" panose="020B0004020202020204" pitchFamily="34" charset="0"/>
                        <a:ea typeface="Times New Roman" panose="02020603050405020304" pitchFamily="18" charset="0"/>
                        <a:cs typeface="Times New Roman" panose="02020603050405020304" pitchFamily="18" charset="0"/>
                      </a:endParaRPr>
                    </a:p>
                  </a:txBody>
                  <a:tcPr marL="106294" marR="106294" marT="0" marB="0"/>
                </a:tc>
                <a:extLst>
                  <a:ext uri="{0D108BD9-81ED-4DB2-BD59-A6C34878D82A}">
                    <a16:rowId xmlns:a16="http://schemas.microsoft.com/office/drawing/2014/main" val="1259203637"/>
                  </a:ext>
                </a:extLst>
              </a:tr>
              <a:tr h="265120">
                <a:tc>
                  <a:txBody>
                    <a:bodyPr/>
                    <a:lstStyle/>
                    <a:p>
                      <a:pPr algn="ctr">
                        <a:lnSpc>
                          <a:spcPct val="115000"/>
                        </a:lnSpc>
                        <a:spcBef>
                          <a:spcPts val="500"/>
                        </a:spcBef>
                        <a:spcAft>
                          <a:spcPts val="1000"/>
                        </a:spcAft>
                        <a:tabLst>
                          <a:tab pos="1851025" algn="l"/>
                          <a:tab pos="4365625" algn="l"/>
                        </a:tabLst>
                      </a:pPr>
                      <a:r>
                        <a:rPr lang="pl-PL" sz="1600" dirty="0">
                          <a:effectLst/>
                        </a:rPr>
                        <a:t>Art. 109 ust. 1 pkt 9</a:t>
                      </a:r>
                      <a:endParaRPr lang="pl-PL"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106294" marR="106294" marT="0" marB="0">
                    <a:solidFill>
                      <a:srgbClr val="00B050"/>
                    </a:solidFill>
                  </a:tcPr>
                </a:tc>
                <a:tc>
                  <a:txBody>
                    <a:bodyPr/>
                    <a:lstStyle/>
                    <a:p>
                      <a:pPr algn="ctr">
                        <a:lnSpc>
                          <a:spcPct val="115000"/>
                        </a:lnSpc>
                        <a:spcBef>
                          <a:spcPts val="500"/>
                        </a:spcBef>
                        <a:spcAft>
                          <a:spcPts val="1000"/>
                        </a:spcAft>
                        <a:tabLst>
                          <a:tab pos="1851025" algn="l"/>
                          <a:tab pos="4365625" algn="l"/>
                        </a:tabLst>
                      </a:pPr>
                      <a:r>
                        <a:rPr lang="pl-PL" sz="1600">
                          <a:effectLst/>
                        </a:rPr>
                        <a:t>§ 2 ust. 1 pkt 7 lit i</a:t>
                      </a:r>
                      <a:endParaRPr lang="pl-PL" sz="1600">
                        <a:effectLst/>
                        <a:latin typeface="Aptos" panose="020B0004020202020204" pitchFamily="34" charset="0"/>
                        <a:ea typeface="Times New Roman" panose="02020603050405020304" pitchFamily="18" charset="0"/>
                        <a:cs typeface="Times New Roman" panose="02020603050405020304" pitchFamily="18" charset="0"/>
                      </a:endParaRPr>
                    </a:p>
                  </a:txBody>
                  <a:tcPr marL="106294" marR="106294" marT="0" marB="0"/>
                </a:tc>
                <a:extLst>
                  <a:ext uri="{0D108BD9-81ED-4DB2-BD59-A6C34878D82A}">
                    <a16:rowId xmlns:a16="http://schemas.microsoft.com/office/drawing/2014/main" val="4109337948"/>
                  </a:ext>
                </a:extLst>
              </a:tr>
              <a:tr h="265120">
                <a:tc>
                  <a:txBody>
                    <a:bodyPr/>
                    <a:lstStyle/>
                    <a:p>
                      <a:pPr algn="ctr">
                        <a:lnSpc>
                          <a:spcPct val="115000"/>
                        </a:lnSpc>
                        <a:spcBef>
                          <a:spcPts val="500"/>
                        </a:spcBef>
                        <a:spcAft>
                          <a:spcPts val="1000"/>
                        </a:spcAft>
                        <a:tabLst>
                          <a:tab pos="1851025" algn="l"/>
                          <a:tab pos="4365625" algn="l"/>
                        </a:tabLst>
                      </a:pPr>
                      <a:r>
                        <a:rPr lang="pl-PL" sz="1600" dirty="0">
                          <a:effectLst/>
                        </a:rPr>
                        <a:t>Art. 109 ust. 1 pkt 10</a:t>
                      </a:r>
                      <a:endParaRPr lang="pl-PL"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106294" marR="106294" marT="0" marB="0">
                    <a:solidFill>
                      <a:srgbClr val="00B050"/>
                    </a:solidFill>
                  </a:tcPr>
                </a:tc>
                <a:tc>
                  <a:txBody>
                    <a:bodyPr/>
                    <a:lstStyle/>
                    <a:p>
                      <a:pPr algn="ctr">
                        <a:lnSpc>
                          <a:spcPct val="115000"/>
                        </a:lnSpc>
                        <a:spcBef>
                          <a:spcPts val="500"/>
                        </a:spcBef>
                        <a:spcAft>
                          <a:spcPts val="1000"/>
                        </a:spcAft>
                        <a:tabLst>
                          <a:tab pos="1851025" algn="l"/>
                          <a:tab pos="4365625" algn="l"/>
                        </a:tabLst>
                      </a:pPr>
                      <a:r>
                        <a:rPr lang="pl-PL" sz="1600" dirty="0">
                          <a:effectLst/>
                        </a:rPr>
                        <a:t>§ 2 ust. 1 pkt 7 lit i</a:t>
                      </a:r>
                      <a:endParaRPr lang="pl-PL"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106294" marR="106294" marT="0" marB="0"/>
                </a:tc>
                <a:extLst>
                  <a:ext uri="{0D108BD9-81ED-4DB2-BD59-A6C34878D82A}">
                    <a16:rowId xmlns:a16="http://schemas.microsoft.com/office/drawing/2014/main" val="1129357204"/>
                  </a:ext>
                </a:extLst>
              </a:tr>
            </a:tbl>
          </a:graphicData>
        </a:graphic>
      </p:graphicFrame>
    </p:spTree>
    <p:extLst>
      <p:ext uri="{BB962C8B-B14F-4D97-AF65-F5344CB8AC3E}">
        <p14:creationId xmlns:p14="http://schemas.microsoft.com/office/powerpoint/2010/main" val="68435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1588564"/>
            <a:ext cx="9730934" cy="4382546"/>
          </a:xfrm>
          <a:prstGeom prst="rect">
            <a:avLst/>
          </a:prstGeom>
          <a:noFill/>
        </p:spPr>
        <p:txBody>
          <a:bodyPr wrap="square">
            <a:spAutoFit/>
          </a:bodyPr>
          <a:lstStyle/>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4)	jeżeli zamawiający nie może opisać przedmiotu zamówienia w wystarczająco precyzyjny sposób przez odniesienie do określonej normy, europejskiej oceny technicznej, o której mowa w art. 101 ust. 1 pkt 2 lit. c, wspólnej specyfikacji technicznej, o której mowa w art. 101 ust. 1 pkt 2 lit. d, lub referencji technicznej;</a:t>
            </a:r>
          </a:p>
          <a:p>
            <a:pPr algn="ctr">
              <a:lnSpc>
                <a:spcPct val="150000"/>
              </a:lnSpc>
              <a:spcAft>
                <a:spcPts val="702"/>
              </a:spcAft>
            </a:pPr>
            <a:endParaRPr lang="pl-PL" dirty="0">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5)	w postępowaniu prowadzonym uprzednio w trybie przetargu nieograniczonego lub przetargu ograniczonego wszystkie wnioski o dopuszczenie do udziału w postępowaniu zostały odrzucone na podstawie art. 146 ust. 1 lub wszystkie oferty zostały odrzucone na podstawie art. 226 ust. 1, lub zamawiający unieważnił postępowanie na podstawie </a:t>
            </a:r>
            <a:br>
              <a:rPr lang="pl-PL" dirty="0">
                <a:latin typeface="Open Sans" panose="020B0606030504020204" pitchFamily="34" charset="0"/>
                <a:ea typeface="Open Sans" panose="020B0606030504020204" pitchFamily="34" charset="0"/>
                <a:cs typeface="Open Sans" panose="020B0606030504020204" pitchFamily="34" charset="0"/>
              </a:rPr>
            </a:br>
            <a:r>
              <a:rPr lang="pl-PL" dirty="0">
                <a:latin typeface="Open Sans" panose="020B0606030504020204" pitchFamily="34" charset="0"/>
                <a:ea typeface="Open Sans" panose="020B0606030504020204" pitchFamily="34" charset="0"/>
                <a:cs typeface="Open Sans" panose="020B0606030504020204" pitchFamily="34" charset="0"/>
              </a:rPr>
              <a:t>art. 255 pkt 3.</a:t>
            </a:r>
          </a:p>
        </p:txBody>
      </p:sp>
    </p:spTree>
    <p:extLst>
      <p:ext uri="{BB962C8B-B14F-4D97-AF65-F5344CB8AC3E}">
        <p14:creationId xmlns:p14="http://schemas.microsoft.com/office/powerpoint/2010/main" val="307216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690437" y="2487175"/>
            <a:ext cx="9310938" cy="2585323"/>
          </a:xfrm>
          <a:prstGeom prst="rect">
            <a:avLst/>
          </a:prstGeom>
          <a:noFill/>
        </p:spPr>
        <p:txBody>
          <a:bodyPr wrap="square">
            <a:spAutoFit/>
          </a:bodyPr>
          <a:lstStyle/>
          <a:p>
            <a:pPr algn="ctr"/>
            <a:r>
              <a:rPr lang="pl-PL" altLang="pl-PL" b="1" dirty="0">
                <a:latin typeface="Open Sans" panose="020B0606030504020204" pitchFamily="34" charset="0"/>
                <a:ea typeface="Open Sans" panose="020B0606030504020204" pitchFamily="34" charset="0"/>
                <a:cs typeface="Open Sans" panose="020B0606030504020204" pitchFamily="34" charset="0"/>
              </a:rPr>
              <a:t>Redakcja warunków udziału w postępowaniu</a:t>
            </a:r>
          </a:p>
          <a:p>
            <a:endParaRPr lang="pl-PL" altLang="pl-PL" dirty="0">
              <a:latin typeface="Open Sans" panose="020B0606030504020204" pitchFamily="34" charset="0"/>
              <a:ea typeface="Open Sans" panose="020B0606030504020204" pitchFamily="34" charset="0"/>
              <a:cs typeface="Open Sans" panose="020B0606030504020204" pitchFamily="34" charset="0"/>
            </a:endParaRPr>
          </a:p>
          <a:p>
            <a:r>
              <a:rPr lang="pl-PL" altLang="pl-PL" dirty="0">
                <a:latin typeface="Open Sans" panose="020B0606030504020204" pitchFamily="34" charset="0"/>
                <a:ea typeface="Open Sans" panose="020B0606030504020204" pitchFamily="34" charset="0"/>
                <a:cs typeface="Open Sans" panose="020B0606030504020204" pitchFamily="34" charset="0"/>
              </a:rPr>
              <a:t>Cztery grupy warunków udziału:</a:t>
            </a:r>
          </a:p>
          <a:p>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451085" indent="-451085">
              <a:buFont typeface="+mj-lt"/>
              <a:buAutoNum type="arabicParenR"/>
            </a:pPr>
            <a:r>
              <a:rPr lang="pl-PL" altLang="pl-PL" dirty="0">
                <a:latin typeface="Open Sans" panose="020B0606030504020204" pitchFamily="34" charset="0"/>
                <a:ea typeface="Open Sans" panose="020B0606030504020204" pitchFamily="34" charset="0"/>
                <a:cs typeface="Open Sans" panose="020B0606030504020204" pitchFamily="34" charset="0"/>
              </a:rPr>
              <a:t>zdolności do występowania w obrocie gospodarczym;</a:t>
            </a:r>
          </a:p>
          <a:p>
            <a:pPr marL="451085" indent="-451085">
              <a:buFont typeface="+mj-lt"/>
              <a:buAutoNum type="arabicParenR"/>
            </a:pPr>
            <a:r>
              <a:rPr lang="pl-PL" altLang="pl-PL" dirty="0">
                <a:latin typeface="Open Sans" panose="020B0606030504020204" pitchFamily="34" charset="0"/>
                <a:ea typeface="Open Sans" panose="020B0606030504020204" pitchFamily="34" charset="0"/>
                <a:cs typeface="Open Sans" panose="020B0606030504020204" pitchFamily="34" charset="0"/>
              </a:rPr>
              <a:t>uprawnień do prowadzenia określonej działalności gospodarczej lub zawodowej, o ile wynika to z odrębnych przepisów;</a:t>
            </a:r>
          </a:p>
          <a:p>
            <a:pPr marL="451085" indent="-451085">
              <a:buFont typeface="+mj-lt"/>
              <a:buAutoNum type="arabicParenR"/>
            </a:pPr>
            <a:r>
              <a:rPr lang="pl-PL" altLang="pl-PL" dirty="0">
                <a:latin typeface="Open Sans" panose="020B0606030504020204" pitchFamily="34" charset="0"/>
                <a:ea typeface="Open Sans" panose="020B0606030504020204" pitchFamily="34" charset="0"/>
                <a:cs typeface="Open Sans" panose="020B0606030504020204" pitchFamily="34" charset="0"/>
              </a:rPr>
              <a:t>sytuacji ekonomicznej lub finansowej;</a:t>
            </a:r>
          </a:p>
          <a:p>
            <a:pPr marL="451085" indent="-451085">
              <a:buFont typeface="+mj-lt"/>
              <a:buAutoNum type="arabicParenR"/>
            </a:pPr>
            <a:r>
              <a:rPr lang="pl-PL" altLang="pl-PL" dirty="0">
                <a:latin typeface="Open Sans" panose="020B0606030504020204" pitchFamily="34" charset="0"/>
                <a:ea typeface="Open Sans" panose="020B0606030504020204" pitchFamily="34" charset="0"/>
                <a:cs typeface="Open Sans" panose="020B0606030504020204" pitchFamily="34" charset="0"/>
              </a:rPr>
              <a:t>zdolności technicznej lub zawodowej.</a:t>
            </a:r>
          </a:p>
        </p:txBody>
      </p:sp>
    </p:spTree>
    <p:extLst>
      <p:ext uri="{BB962C8B-B14F-4D97-AF65-F5344CB8AC3E}">
        <p14:creationId xmlns:p14="http://schemas.microsoft.com/office/powerpoint/2010/main" val="185579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3">
            <a:extLst>
              <a:ext uri="{FF2B5EF4-FFF2-40B4-BE49-F238E27FC236}">
                <a16:creationId xmlns:a16="http://schemas.microsoft.com/office/drawing/2014/main" id="{FE8CB798-1D0D-9BBB-5D31-07A52B2E2622}"/>
              </a:ext>
            </a:extLst>
          </p:cNvPr>
          <p:cNvGraphicFramePr>
            <a:graphicFrameLocks noGrp="1"/>
          </p:cNvGraphicFramePr>
          <p:nvPr>
            <p:ph idx="1"/>
          </p:nvPr>
        </p:nvGraphicFramePr>
        <p:xfrm>
          <a:off x="2179786" y="1093950"/>
          <a:ext cx="6332241" cy="537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19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2">
            <a:extLst>
              <a:ext uri="{FF2B5EF4-FFF2-40B4-BE49-F238E27FC236}">
                <a16:creationId xmlns:a16="http://schemas.microsoft.com/office/drawing/2014/main" id="{D222F9E5-FC37-05C6-07D1-7580D72FE67C}"/>
              </a:ext>
            </a:extLst>
          </p:cNvPr>
          <p:cNvSpPr txBox="1">
            <a:spLocks/>
          </p:cNvSpPr>
          <p:nvPr/>
        </p:nvSpPr>
        <p:spPr>
          <a:xfrm>
            <a:off x="710450" y="1636853"/>
            <a:ext cx="9270912" cy="4285968"/>
          </a:xfrm>
          <a:prstGeom prst="rect">
            <a:avLst/>
          </a:prstGeom>
        </p:spPr>
        <p:txBody>
          <a:bodyPr vert="horz" lIns="80189" tIns="40094" rIns="80189" bIns="40094"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l-PL" sz="1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Wymóg ustawowy (art. 112 </a:t>
            </a:r>
            <a:r>
              <a:rPr lang="pl-PL" sz="18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pzp</a:t>
            </a:r>
            <a:r>
              <a:rPr lang="pl-PL" sz="1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marL="0" indent="0" algn="just">
              <a:buNone/>
            </a:pPr>
            <a:r>
              <a:rPr lang="pl-PL"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Zamawiający określa warunki udziału w postępowaniu w sposób </a:t>
            </a:r>
            <a:r>
              <a:rPr lang="pl-PL" sz="1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proporcjonalny</a:t>
            </a:r>
            <a:r>
              <a:rPr lang="pl-PL"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pl-PL" sz="1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do przedmiotu zamówienia </a:t>
            </a:r>
            <a:r>
              <a:rPr lang="pl-PL"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oraz umożliwiający ocenę zdolności wykonawcy do należytego wykonania zamówienia, w szczególności wyrażając je jako minimalne poziomy zdolności.</a:t>
            </a:r>
          </a:p>
          <a:p>
            <a:pPr marL="0" indent="0" algn="just">
              <a:buNone/>
            </a:pPr>
            <a:endParaRPr lang="pl-PL" sz="1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Wymóg ustawowy (art. 16 </a:t>
            </a:r>
            <a:r>
              <a:rPr lang="pl-PL" sz="18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pzp</a:t>
            </a:r>
            <a:r>
              <a:rPr lang="pl-PL" sz="1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marL="0" indent="0" algn="just">
              <a:buNone/>
            </a:pPr>
            <a:r>
              <a:rPr lang="pl-PL"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t>Zamawiający przygotowuje i przeprowadza postępowanie o udzielenie zamówienia </a:t>
            </a:r>
            <a:r>
              <a:rPr lang="pl-PL" sz="1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w sposób proporcjonalny.</a:t>
            </a:r>
          </a:p>
        </p:txBody>
      </p:sp>
    </p:spTree>
    <p:extLst>
      <p:ext uri="{BB962C8B-B14F-4D97-AF65-F5344CB8AC3E}">
        <p14:creationId xmlns:p14="http://schemas.microsoft.com/office/powerpoint/2010/main" val="183420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2">
            <a:extLst>
              <a:ext uri="{FF2B5EF4-FFF2-40B4-BE49-F238E27FC236}">
                <a16:creationId xmlns:a16="http://schemas.microsoft.com/office/drawing/2014/main" id="{D222F9E5-FC37-05C6-07D1-7580D72FE67C}"/>
              </a:ext>
            </a:extLst>
          </p:cNvPr>
          <p:cNvSpPr txBox="1">
            <a:spLocks/>
          </p:cNvSpPr>
          <p:nvPr/>
        </p:nvSpPr>
        <p:spPr>
          <a:xfrm>
            <a:off x="810686" y="2545352"/>
            <a:ext cx="9070440" cy="2468970"/>
          </a:xfrm>
          <a:prstGeom prst="rect">
            <a:avLst/>
          </a:prstGeom>
        </p:spPr>
        <p:txBody>
          <a:bodyPr vert="horz" lIns="80189" tIns="40094" rIns="80189" bIns="40094"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l-PL" sz="1800" b="1" dirty="0">
                <a:solidFill>
                  <a:srgbClr val="333333"/>
                </a:solidFill>
                <a:latin typeface="Open Sans" panose="020B0606030504020204" pitchFamily="34" charset="0"/>
                <a:ea typeface="Open Sans" panose="020B0606030504020204" pitchFamily="34" charset="0"/>
                <a:cs typeface="Open Sans" panose="020B0606030504020204" pitchFamily="34" charset="0"/>
              </a:rPr>
              <a:t>Wyrok KIO 844/23</a:t>
            </a:r>
            <a:endPar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Postawienie jakiegokolwiek warunku udziału w postępowaniu odnośnie doświadczenia ogranicza konkurencję w tym sensie, że zawęża krąg wykonawców mogących złożyć oferty do wykonawców, którzy posiadają określone doświadczenie. Okoliczność, że jeden z wykonawców zainteresowanych udziałem w postępowaniu nie spełnia warunku, nie zobowiązuje do obniżenia wymogów przez zamawiającego. Warunek udziału w postępowaniu określa się </a:t>
            </a:r>
            <a:r>
              <a:rPr lang="pl-PL" sz="1800" b="1" dirty="0">
                <a:solidFill>
                  <a:srgbClr val="333333"/>
                </a:solidFill>
                <a:latin typeface="Open Sans" panose="020B0606030504020204" pitchFamily="34" charset="0"/>
                <a:ea typeface="Open Sans" panose="020B0606030504020204" pitchFamily="34" charset="0"/>
                <a:cs typeface="Open Sans" panose="020B0606030504020204" pitchFamily="34" charset="0"/>
              </a:rPr>
              <a:t>w korelacji do przedmiotu zamówienia</a:t>
            </a: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 a nie do potencjału konkretnego wykonawcy.</a:t>
            </a:r>
          </a:p>
        </p:txBody>
      </p:sp>
    </p:spTree>
    <p:extLst>
      <p:ext uri="{BB962C8B-B14F-4D97-AF65-F5344CB8AC3E}">
        <p14:creationId xmlns:p14="http://schemas.microsoft.com/office/powerpoint/2010/main" val="316577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2">
            <a:extLst>
              <a:ext uri="{FF2B5EF4-FFF2-40B4-BE49-F238E27FC236}">
                <a16:creationId xmlns:a16="http://schemas.microsoft.com/office/drawing/2014/main" id="{D222F9E5-FC37-05C6-07D1-7580D72FE67C}"/>
              </a:ext>
            </a:extLst>
          </p:cNvPr>
          <p:cNvSpPr txBox="1">
            <a:spLocks/>
          </p:cNvSpPr>
          <p:nvPr/>
        </p:nvSpPr>
        <p:spPr>
          <a:xfrm>
            <a:off x="810686" y="1521707"/>
            <a:ext cx="9070440" cy="4516260"/>
          </a:xfrm>
          <a:prstGeom prst="rect">
            <a:avLst/>
          </a:prstGeom>
        </p:spPr>
        <p:txBody>
          <a:bodyPr vert="horz" lIns="80189" tIns="40094" rIns="80189" bIns="40094"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l-PL" sz="1800" b="1" dirty="0">
                <a:solidFill>
                  <a:srgbClr val="333333"/>
                </a:solidFill>
                <a:latin typeface="Open Sans" panose="020B0606030504020204" pitchFamily="34" charset="0"/>
                <a:ea typeface="Open Sans" panose="020B0606030504020204" pitchFamily="34" charset="0"/>
                <a:cs typeface="Open Sans" panose="020B0606030504020204" pitchFamily="34" charset="0"/>
              </a:rPr>
              <a:t>Wyrok KIO 1492/23</a:t>
            </a:r>
            <a:endPar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Wszelkie działania zamawiającego w postępowaniu o udzielenie zamówienia powinny mieć charakter proporcjonalny, co oznacza, że </a:t>
            </a:r>
            <a:r>
              <a:rPr lang="pl-PL" sz="1800" b="1" dirty="0">
                <a:solidFill>
                  <a:srgbClr val="333333"/>
                </a:solidFill>
                <a:latin typeface="Open Sans" panose="020B0606030504020204" pitchFamily="34" charset="0"/>
                <a:ea typeface="Open Sans" panose="020B0606030504020204" pitchFamily="34" charset="0"/>
                <a:cs typeface="Open Sans" panose="020B0606030504020204" pitchFamily="34" charset="0"/>
              </a:rPr>
              <a:t>powinny być adekwatne dla osiągnięcia zakładanych celów</a:t>
            </a: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 Zasada ta oznacza jednak jedynie tyle, że zamawiającemu nie wolno podejmować działań i formułować wymagań, które byłyby obiektywnie nadmiernie rygorystyczne, a przez to ograniczałyby w sposób nieuzasadniony dostęp do wzięcia udziału w danym postępowaniu.</a:t>
            </a:r>
          </a:p>
        </p:txBody>
      </p:sp>
    </p:spTree>
    <p:extLst>
      <p:ext uri="{BB962C8B-B14F-4D97-AF65-F5344CB8AC3E}">
        <p14:creationId xmlns:p14="http://schemas.microsoft.com/office/powerpoint/2010/main" val="342968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2">
            <a:extLst>
              <a:ext uri="{FF2B5EF4-FFF2-40B4-BE49-F238E27FC236}">
                <a16:creationId xmlns:a16="http://schemas.microsoft.com/office/drawing/2014/main" id="{D222F9E5-FC37-05C6-07D1-7580D72FE67C}"/>
              </a:ext>
            </a:extLst>
          </p:cNvPr>
          <p:cNvSpPr txBox="1">
            <a:spLocks/>
          </p:cNvSpPr>
          <p:nvPr/>
        </p:nvSpPr>
        <p:spPr>
          <a:xfrm>
            <a:off x="810686" y="1174608"/>
            <a:ext cx="9070440" cy="5210458"/>
          </a:xfrm>
          <a:prstGeom prst="rect">
            <a:avLst/>
          </a:prstGeom>
        </p:spPr>
        <p:txBody>
          <a:bodyPr vert="horz" lIns="80189" tIns="40094" rIns="80189" bIns="40094"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l-PL" sz="1800" b="1" dirty="0">
                <a:solidFill>
                  <a:srgbClr val="333333"/>
                </a:solidFill>
                <a:latin typeface="Open Sans" panose="020B0606030504020204" pitchFamily="34" charset="0"/>
                <a:ea typeface="Open Sans" panose="020B0606030504020204" pitchFamily="34" charset="0"/>
                <a:cs typeface="Open Sans" panose="020B0606030504020204" pitchFamily="34" charset="0"/>
              </a:rPr>
              <a:t>Wyrok KIO 2068/21</a:t>
            </a:r>
            <a:endPar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Tożsamo, w zakresie wartości umów wynoszących nie mniej niż 500 000,00 zł w jednym roku realizacji, zamawiający nie wykazał, aby ustanowił wymóg adekwatny i proporcjonalny, a tym samym niezbędny do osiągnięcia celu postawienia warunku udziału w postępowaniu. Jest to wartość ponad środki przeznaczone na realizację zamówienia (24,00 zł x 8760 x 4 = 840 960,00 zł na dwa lata, więc 420 480,00 zł na rok), a także znacznie wyższa, niż cena wybranej oferty z 27,10 zł za godzinę = 474 792,00 zł za rok. Jest to także kwota wyższa, niż szacunkowa wartość zamówienia na rok, która powiększona o stawkę podatku VAT wynosi 461 250,00 zł. </a:t>
            </a:r>
            <a:r>
              <a:rPr lang="pl-PL" sz="1800" b="1" dirty="0">
                <a:solidFill>
                  <a:srgbClr val="333333"/>
                </a:solidFill>
                <a:latin typeface="Open Sans" panose="020B0606030504020204" pitchFamily="34" charset="0"/>
                <a:ea typeface="Open Sans" panose="020B0606030504020204" pitchFamily="34" charset="0"/>
                <a:cs typeface="Open Sans" panose="020B0606030504020204" pitchFamily="34" charset="0"/>
              </a:rPr>
              <a:t>Zatem wymóg nie tylko nie wynosi 1:1 w stosunku do przedmiotu zamówienia, a jest od niego wyższy</a:t>
            </a: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 zaś naruszenie ustawy jest tym bardziej widoczne, że żądano aż trzech takich umów (trwających po dwa lata). O ile zamawiający jest gospodarzem przetargu i ustala treść dokumentacji postępowania, </a:t>
            </a:r>
            <a:r>
              <a:rPr lang="pl-PL" sz="1800" b="1" dirty="0">
                <a:solidFill>
                  <a:srgbClr val="333333"/>
                </a:solidFill>
                <a:latin typeface="Open Sans" panose="020B0606030504020204" pitchFamily="34" charset="0"/>
                <a:ea typeface="Open Sans" panose="020B0606030504020204" pitchFamily="34" charset="0"/>
                <a:cs typeface="Open Sans" panose="020B0606030504020204" pitchFamily="34" charset="0"/>
              </a:rPr>
              <a:t>to nie może tego dokonywać z pominięciem wymagań ustawy </a:t>
            </a:r>
            <a:r>
              <a:rPr lang="pl-PL" sz="1800" b="1" dirty="0" err="1">
                <a:solidFill>
                  <a:srgbClr val="333333"/>
                </a:solidFill>
                <a:latin typeface="Open Sans" panose="020B0606030504020204" pitchFamily="34" charset="0"/>
                <a:ea typeface="Open Sans" panose="020B0606030504020204" pitchFamily="34" charset="0"/>
                <a:cs typeface="Open Sans" panose="020B0606030504020204" pitchFamily="34" charset="0"/>
              </a:rPr>
              <a:t>p.z.p</a:t>
            </a:r>
            <a:r>
              <a:rPr lang="pl-PL" sz="1800" b="1" dirty="0">
                <a:solidFill>
                  <a:srgbClr val="333333"/>
                </a:solidFill>
                <a:latin typeface="Open Sans" panose="020B0606030504020204" pitchFamily="34" charset="0"/>
                <a:ea typeface="Open Sans" panose="020B0606030504020204" pitchFamily="34" charset="0"/>
                <a:cs typeface="Open Sans" panose="020B0606030504020204" pitchFamily="34" charset="0"/>
              </a:rPr>
              <a:t>., a stawiając wymóg na poziomie zbliżonym i większym od przedmiotu zamówienia poprzeć to przekonującymi, merytorycznymi argumentami, czego w postępowaniu zabrakło. </a:t>
            </a: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W opinii składu orzekającego 420 000,00 zł wskazane przez odwołującego byłoby jak najbardziej odpowiednie i dziwi, że zamawiający nie zdecydował się na obniżenie wartości wymogu, skoro kwota żądana przez wykonawcę nie jest diametralnie niższa od tej w warunku, a jest wręcz zbieżna ze środkami zamawiającego..</a:t>
            </a:r>
          </a:p>
        </p:txBody>
      </p:sp>
    </p:spTree>
    <p:extLst>
      <p:ext uri="{BB962C8B-B14F-4D97-AF65-F5344CB8AC3E}">
        <p14:creationId xmlns:p14="http://schemas.microsoft.com/office/powerpoint/2010/main" val="265458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690437" y="2227880"/>
            <a:ext cx="9310938" cy="2585323"/>
          </a:xfrm>
          <a:prstGeom prst="rect">
            <a:avLst/>
          </a:prstGeom>
          <a:noFill/>
        </p:spPr>
        <p:txBody>
          <a:bodyPr wrap="square">
            <a:spAutoFit/>
          </a:bodyPr>
          <a:lstStyle/>
          <a:p>
            <a:pPr algn="just">
              <a:defRPr/>
            </a:pPr>
            <a:r>
              <a:rPr lang="pl-PL" altLang="pl-PL" dirty="0">
                <a:latin typeface="Open Sans" panose="020B0606030504020204" pitchFamily="34" charset="0"/>
                <a:ea typeface="Open Sans" panose="020B0606030504020204" pitchFamily="34" charset="0"/>
                <a:cs typeface="Open Sans" panose="020B0606030504020204" pitchFamily="34" charset="0"/>
              </a:rPr>
              <a:t>W orzeczeniu </a:t>
            </a:r>
            <a:r>
              <a:rPr lang="pl-PL" altLang="pl-PL" b="1" dirty="0">
                <a:latin typeface="Open Sans" panose="020B0606030504020204" pitchFamily="34" charset="0"/>
                <a:ea typeface="Open Sans" panose="020B0606030504020204" pitchFamily="34" charset="0"/>
                <a:cs typeface="Open Sans" panose="020B0606030504020204" pitchFamily="34" charset="0"/>
              </a:rPr>
              <a:t>z dnia 5 czerwca 2020 r. Sygn. akt BDF1.4800.9.2020  </a:t>
            </a:r>
            <a:r>
              <a:rPr lang="pl-PL" altLang="pl-PL" dirty="0">
                <a:latin typeface="Open Sans" panose="020B0606030504020204" pitchFamily="34" charset="0"/>
                <a:ea typeface="Open Sans" panose="020B0606030504020204" pitchFamily="34" charset="0"/>
                <a:cs typeface="Open Sans" panose="020B0606030504020204" pitchFamily="34" charset="0"/>
              </a:rPr>
              <a:t>GKO uznała, że jeżeli do kierowania robotami budowlanymi wystarczające są uprawienia z ograniczeniami (ze względu na treść przepisów o samodzielnych funkcjach w budownictwie), wymaganie dysponowania osobą, która będzie pełniła funkcję kierownika budowy i posiada uprawienia bez ograniczeń </a:t>
            </a:r>
            <a:r>
              <a:rPr lang="pl-PL" alt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jest naruszeniem dyscypliny finansów publicznych.</a:t>
            </a:r>
          </a:p>
          <a:p>
            <a:pPr algn="just">
              <a:defRPr/>
            </a:pPr>
            <a:endParaRPr lang="pl-PL" alt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defRPr/>
            </a:pPr>
            <a:r>
              <a:rPr lang="pl-PL" altLang="pl-PL" b="1" dirty="0">
                <a:solidFill>
                  <a:srgbClr val="FF0000"/>
                </a:solidFill>
                <a:latin typeface="Open Sans" panose="020B0606030504020204" pitchFamily="34" charset="0"/>
                <a:ea typeface="Open Sans" panose="020B0606030504020204" pitchFamily="34" charset="0"/>
                <a:cs typeface="Open Sans" panose="020B0606030504020204" pitchFamily="34" charset="0"/>
              </a:rPr>
              <a:t>Powyższe będzie też stanowiło podstawę nałożenia korekty finansowej w wysokości 10%</a:t>
            </a:r>
          </a:p>
        </p:txBody>
      </p:sp>
    </p:spTree>
    <p:extLst>
      <p:ext uri="{BB962C8B-B14F-4D97-AF65-F5344CB8AC3E}">
        <p14:creationId xmlns:p14="http://schemas.microsoft.com/office/powerpoint/2010/main" val="62978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3">
            <a:extLst>
              <a:ext uri="{FF2B5EF4-FFF2-40B4-BE49-F238E27FC236}">
                <a16:creationId xmlns:a16="http://schemas.microsoft.com/office/drawing/2014/main" id="{FE8CB798-1D0D-9BBB-5D31-07A52B2E2622}"/>
              </a:ext>
            </a:extLst>
          </p:cNvPr>
          <p:cNvGraphicFramePr>
            <a:graphicFrameLocks noGrp="1"/>
          </p:cNvGraphicFramePr>
          <p:nvPr>
            <p:ph idx="1"/>
            <p:extLst>
              <p:ext uri="{D42A27DB-BD31-4B8C-83A1-F6EECF244321}">
                <p14:modId xmlns:p14="http://schemas.microsoft.com/office/powerpoint/2010/main" val="366155317"/>
              </p:ext>
            </p:extLst>
          </p:nvPr>
        </p:nvGraphicFramePr>
        <p:xfrm>
          <a:off x="2179786" y="1093950"/>
          <a:ext cx="6332241" cy="537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15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2">
            <a:extLst>
              <a:ext uri="{FF2B5EF4-FFF2-40B4-BE49-F238E27FC236}">
                <a16:creationId xmlns:a16="http://schemas.microsoft.com/office/drawing/2014/main" id="{D222F9E5-FC37-05C6-07D1-7580D72FE67C}"/>
              </a:ext>
            </a:extLst>
          </p:cNvPr>
          <p:cNvSpPr txBox="1">
            <a:spLocks/>
          </p:cNvSpPr>
          <p:nvPr/>
        </p:nvSpPr>
        <p:spPr>
          <a:xfrm>
            <a:off x="810686" y="2229782"/>
            <a:ext cx="9070440" cy="3100111"/>
          </a:xfrm>
          <a:prstGeom prst="rect">
            <a:avLst/>
          </a:prstGeom>
        </p:spPr>
        <p:txBody>
          <a:bodyPr vert="horz" lIns="80189" tIns="40094" rIns="80189" bIns="40094"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Ocena, czy ustalony warunek udziału w postępowaniu nie jest nadmierny wymaga tzw. testu proporcjonalności, czyli wykazania, że podjęte działania są adekwatne i konieczne do osiągnięcia wybranego celu. </a:t>
            </a:r>
          </a:p>
          <a:p>
            <a:pPr marL="0" indent="0" algn="just">
              <a:buNone/>
            </a:pPr>
            <a:endPar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b="1" dirty="0">
                <a:solidFill>
                  <a:srgbClr val="333333"/>
                </a:solidFill>
                <a:latin typeface="Open Sans" panose="020B0606030504020204" pitchFamily="34" charset="0"/>
                <a:ea typeface="Open Sans" panose="020B0606030504020204" pitchFamily="34" charset="0"/>
                <a:cs typeface="Open Sans" panose="020B0606030504020204" pitchFamily="34" charset="0"/>
              </a:rPr>
              <a:t>Wyrok TSUE z 16 września 1999 r.  w sprawie Komisja przeciwko Hiszpanii, nr sprawy C 414/97. </a:t>
            </a:r>
          </a:p>
        </p:txBody>
      </p:sp>
    </p:spTree>
    <p:extLst>
      <p:ext uri="{BB962C8B-B14F-4D97-AF65-F5344CB8AC3E}">
        <p14:creationId xmlns:p14="http://schemas.microsoft.com/office/powerpoint/2010/main" val="30171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2">
            <a:extLst>
              <a:ext uri="{FF2B5EF4-FFF2-40B4-BE49-F238E27FC236}">
                <a16:creationId xmlns:a16="http://schemas.microsoft.com/office/drawing/2014/main" id="{D222F9E5-FC37-05C6-07D1-7580D72FE67C}"/>
              </a:ext>
            </a:extLst>
          </p:cNvPr>
          <p:cNvSpPr txBox="1">
            <a:spLocks/>
          </p:cNvSpPr>
          <p:nvPr/>
        </p:nvSpPr>
        <p:spPr>
          <a:xfrm>
            <a:off x="507861" y="1003372"/>
            <a:ext cx="9676090" cy="5552931"/>
          </a:xfrm>
          <a:prstGeom prst="rect">
            <a:avLst/>
          </a:prstGeom>
        </p:spPr>
        <p:txBody>
          <a:bodyPr vert="horz" lIns="80189" tIns="40094" rIns="80189" bIns="40094"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Test proporcjonalności –ćwiczenie.</a:t>
            </a:r>
          </a:p>
          <a:p>
            <a:pPr marL="0" indent="0" algn="just">
              <a:buNone/>
            </a:pPr>
            <a:endPar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b="1" dirty="0">
                <a:solidFill>
                  <a:srgbClr val="333333"/>
                </a:solidFill>
                <a:latin typeface="Open Sans" panose="020B0606030504020204" pitchFamily="34" charset="0"/>
                <a:ea typeface="Open Sans" panose="020B0606030504020204" pitchFamily="34" charset="0"/>
                <a:cs typeface="Open Sans" panose="020B0606030504020204" pitchFamily="34" charset="0"/>
              </a:rPr>
              <a:t>Przedmiot</a:t>
            </a: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 zamówienia:</a:t>
            </a:r>
          </a:p>
          <a:p>
            <a:pPr marL="0" indent="0" algn="just">
              <a:buNone/>
            </a:pPr>
            <a:endPar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Wykonanie usługi polegającej na sprzątaniu budynku użyteczności publicznej </a:t>
            </a:r>
            <a:b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b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i utrzymaniu czystości na terenach zewnętrznych.</a:t>
            </a:r>
          </a:p>
          <a:p>
            <a:pPr marL="0" indent="0" algn="just">
              <a:buNone/>
            </a:pPr>
            <a:endPar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b="1" dirty="0">
                <a:solidFill>
                  <a:srgbClr val="333333"/>
                </a:solidFill>
                <a:latin typeface="Open Sans" panose="020B0606030504020204" pitchFamily="34" charset="0"/>
                <a:ea typeface="Open Sans" panose="020B0606030504020204" pitchFamily="34" charset="0"/>
                <a:cs typeface="Open Sans" panose="020B0606030504020204" pitchFamily="34" charset="0"/>
              </a:rPr>
              <a:t>Warunek</a:t>
            </a: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a:t>
            </a:r>
          </a:p>
          <a:p>
            <a:pPr marL="0" indent="0" algn="just">
              <a:buNone/>
            </a:pPr>
            <a:endPar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Wykonanie w ciągu ostatnich trzech lat przed terminem składania ofert co najmniej jednej usługi obejmującej sprzątanie budynku lub budynków użyteczności publicznej </a:t>
            </a:r>
            <a:b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b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i utrzymaniu czystości na terenach zewnętrznych.</a:t>
            </a:r>
          </a:p>
        </p:txBody>
      </p:sp>
    </p:spTree>
    <p:extLst>
      <p:ext uri="{BB962C8B-B14F-4D97-AF65-F5344CB8AC3E}">
        <p14:creationId xmlns:p14="http://schemas.microsoft.com/office/powerpoint/2010/main" val="364339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480439" y="370281"/>
            <a:ext cx="9730934" cy="6819111"/>
          </a:xfrm>
          <a:prstGeom prst="rect">
            <a:avLst/>
          </a:prstGeom>
          <a:noFill/>
        </p:spPr>
        <p:txBody>
          <a:bodyPr wrap="square">
            <a:spAutoFit/>
          </a:bodyPr>
          <a:lstStyle/>
          <a:p>
            <a:pPr algn="ctr">
              <a:lnSpc>
                <a:spcPct val="150000"/>
              </a:lnSpc>
              <a:spcAft>
                <a:spcPts val="702"/>
              </a:spcAft>
            </a:pPr>
            <a:r>
              <a:rPr lang="pl-PL" b="1" dirty="0">
                <a:latin typeface="Open Sans" panose="020B0606030504020204" pitchFamily="34" charset="0"/>
                <a:ea typeface="Open Sans" panose="020B0606030504020204" pitchFamily="34" charset="0"/>
                <a:cs typeface="Open Sans" panose="020B0606030504020204" pitchFamily="34" charset="0"/>
              </a:rPr>
              <a:t>Przesłanki zorganizowania konkursu - art.  325</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1. 	Zamawiający może zorganizować konkurs w celu wyboru pracy konkursowej o charakterze twórczym, dotyczącej, w szczególności planowania przestrzennego, projektowania urbanistycznego, projektowania architektonicznego, projektowania architektoniczno-budowlanego, przetwarzania danych, projektowania z zakresu informatyki oraz zamierzenia innowacyjnego.</a:t>
            </a:r>
          </a:p>
          <a:p>
            <a:pPr algn="just">
              <a:lnSpc>
                <a:spcPct val="150000"/>
              </a:lnSpc>
              <a:spcAft>
                <a:spcPts val="702"/>
              </a:spcAft>
            </a:pPr>
            <a:r>
              <a:rPr lang="pl-PL" dirty="0">
                <a:solidFill>
                  <a:srgbClr val="FF0000"/>
                </a:solidFill>
                <a:latin typeface="Open Sans" panose="020B0606030504020204" pitchFamily="34" charset="0"/>
                <a:ea typeface="Open Sans" panose="020B0606030504020204" pitchFamily="34" charset="0"/>
                <a:cs typeface="Open Sans" panose="020B0606030504020204" pitchFamily="34" charset="0"/>
              </a:rPr>
              <a:t>2. 	Jeżeli zamawiający zamierza udzielić zamówienia na usługi projektowania architektonicznego lub projektowania architektoniczno-budowlanego, zamówienie takie poprzedzone jest konkursem.</a:t>
            </a:r>
          </a:p>
          <a:p>
            <a:pPr algn="just">
              <a:lnSpc>
                <a:spcPct val="150000"/>
              </a:lnSpc>
              <a:spcAft>
                <a:spcPts val="702"/>
              </a:spcAft>
            </a:pPr>
            <a:r>
              <a:rPr lang="pl-PL" dirty="0">
                <a:solidFill>
                  <a:srgbClr val="00B050"/>
                </a:solidFill>
                <a:latin typeface="Open Sans" panose="020B0606030504020204" pitchFamily="34" charset="0"/>
                <a:ea typeface="Open Sans" panose="020B0606030504020204" pitchFamily="34" charset="0"/>
                <a:cs typeface="Open Sans" panose="020B0606030504020204" pitchFamily="34" charset="0"/>
              </a:rPr>
              <a:t>3. 	Przepisu ust. 2 nie stosuje się do zamówień:</a:t>
            </a:r>
          </a:p>
          <a:p>
            <a:pPr algn="just">
              <a:lnSpc>
                <a:spcPct val="150000"/>
              </a:lnSpc>
              <a:spcAft>
                <a:spcPts val="702"/>
              </a:spcAft>
            </a:pPr>
            <a:r>
              <a:rPr lang="pl-PL" dirty="0">
                <a:solidFill>
                  <a:srgbClr val="00B050"/>
                </a:solidFill>
                <a:latin typeface="Open Sans" panose="020B0606030504020204" pitchFamily="34" charset="0"/>
                <a:ea typeface="Open Sans" panose="020B0606030504020204" pitchFamily="34" charset="0"/>
                <a:cs typeface="Open Sans" panose="020B0606030504020204" pitchFamily="34" charset="0"/>
              </a:rPr>
              <a:t>1)	udzielanych w trybie negocjacji z ogłoszeniem, dialogu konkurencyjnego, negocjacji bez ogłoszenia lub zamówienia z wolnej ręki;</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2)	o wartościach mniejszych niż progi unijne;</a:t>
            </a:r>
          </a:p>
          <a:p>
            <a:pPr algn="just">
              <a:lnSpc>
                <a:spcPct val="150000"/>
              </a:lnSpc>
              <a:spcAft>
                <a:spcPts val="702"/>
              </a:spcAft>
            </a:pPr>
            <a:r>
              <a:rPr lang="pl-PL" dirty="0">
                <a:latin typeface="Open Sans" panose="020B0606030504020204" pitchFamily="34" charset="0"/>
                <a:ea typeface="Open Sans" panose="020B0606030504020204" pitchFamily="34" charset="0"/>
                <a:cs typeface="Open Sans" panose="020B0606030504020204" pitchFamily="34" charset="0"/>
              </a:rPr>
              <a:t>3)	których przedmiotem jest obiekt liniowy w rozumieniu ustawy z dnia 7 lipca 1994 r. - Prawo budowlane.</a:t>
            </a:r>
          </a:p>
        </p:txBody>
      </p:sp>
    </p:spTree>
    <p:extLst>
      <p:ext uri="{BB962C8B-B14F-4D97-AF65-F5344CB8AC3E}">
        <p14:creationId xmlns:p14="http://schemas.microsoft.com/office/powerpoint/2010/main" val="29610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2">
            <a:extLst>
              <a:ext uri="{FF2B5EF4-FFF2-40B4-BE49-F238E27FC236}">
                <a16:creationId xmlns:a16="http://schemas.microsoft.com/office/drawing/2014/main" id="{4B8FC6DD-34F9-B60D-5312-9558FEDADAA8}"/>
              </a:ext>
            </a:extLst>
          </p:cNvPr>
          <p:cNvSpPr txBox="1">
            <a:spLocks/>
          </p:cNvSpPr>
          <p:nvPr/>
        </p:nvSpPr>
        <p:spPr>
          <a:xfrm>
            <a:off x="624803" y="1060396"/>
            <a:ext cx="9442207" cy="5438883"/>
          </a:xfrm>
          <a:prstGeom prst="rect">
            <a:avLst/>
          </a:prstGeom>
        </p:spPr>
        <p:txBody>
          <a:bodyPr vert="horz" lIns="80189" tIns="40094" rIns="80189" bIns="40094"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l-PL" sz="1800" dirty="0">
                <a:solidFill>
                  <a:srgbClr val="00B050"/>
                </a:solidFill>
                <a:latin typeface="Open Sans" panose="020B0606030504020204" pitchFamily="34" charset="0"/>
                <a:ea typeface="Open Sans" panose="020B0606030504020204" pitchFamily="34" charset="0"/>
                <a:cs typeface="Open Sans" panose="020B0606030504020204" pitchFamily="34" charset="0"/>
              </a:rPr>
              <a:t>Wykonawca który wykonał jedno zamówienie obejmujące sprzątanie budynku </a:t>
            </a:r>
            <a:br>
              <a:rPr lang="pl-PL" sz="1800" dirty="0">
                <a:solidFill>
                  <a:srgbClr val="00B050"/>
                </a:solidFill>
                <a:latin typeface="Open Sans" panose="020B0606030504020204" pitchFamily="34" charset="0"/>
                <a:ea typeface="Open Sans" panose="020B0606030504020204" pitchFamily="34" charset="0"/>
                <a:cs typeface="Open Sans" panose="020B0606030504020204" pitchFamily="34" charset="0"/>
              </a:rPr>
            </a:br>
            <a:r>
              <a:rPr lang="pl-PL" sz="1800" dirty="0">
                <a:solidFill>
                  <a:srgbClr val="00B050"/>
                </a:solidFill>
                <a:latin typeface="Open Sans" panose="020B0606030504020204" pitchFamily="34" charset="0"/>
                <a:ea typeface="Open Sans" panose="020B0606030504020204" pitchFamily="34" charset="0"/>
                <a:cs typeface="Open Sans" panose="020B0606030504020204" pitchFamily="34" charset="0"/>
              </a:rPr>
              <a:t>i utrzymanie czystości na zewnątrz. </a:t>
            </a:r>
          </a:p>
          <a:p>
            <a:pPr marL="0" indent="0" algn="just">
              <a:buNone/>
            </a:pPr>
            <a:endParaRPr lang="pl-PL" sz="18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Wykonawca który wykonał dziesięć usług sprzątania oraz (odrębnie) dziesięć usług utrzymania czystości na zewnątrz.</a:t>
            </a:r>
          </a:p>
          <a:p>
            <a:pPr marL="0" indent="0" algn="just">
              <a:buNone/>
            </a:pPr>
            <a:endParaRPr lang="pl-PL" sz="1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Konsorcjum wykonawców z których jeden wykonuje sprzątanie budynków a drugi zajmuje się terenami zewnętrznymi.</a:t>
            </a:r>
          </a:p>
          <a:p>
            <a:pPr marL="0" indent="0" algn="just">
              <a:buNone/>
            </a:pPr>
            <a:endParaRPr lang="pl-PL" sz="18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dirty="0">
                <a:solidFill>
                  <a:srgbClr val="FF0000"/>
                </a:solidFill>
                <a:latin typeface="Open Sans" panose="020B0606030504020204" pitchFamily="34" charset="0"/>
                <a:ea typeface="Open Sans" panose="020B0606030504020204" pitchFamily="34" charset="0"/>
                <a:cs typeface="Open Sans" panose="020B0606030504020204" pitchFamily="34" charset="0"/>
              </a:rPr>
              <a:t>Wykonawca, który wykonał dziesięć usług sprzątania budynków i korzysta z zasobów innego podmiotu, który wykonywał usługi utrzymania czystości na zewnątrz.</a:t>
            </a:r>
          </a:p>
        </p:txBody>
      </p:sp>
    </p:spTree>
    <p:extLst>
      <p:ext uri="{BB962C8B-B14F-4D97-AF65-F5344CB8AC3E}">
        <p14:creationId xmlns:p14="http://schemas.microsoft.com/office/powerpoint/2010/main" val="220660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2">
            <a:extLst>
              <a:ext uri="{FF2B5EF4-FFF2-40B4-BE49-F238E27FC236}">
                <a16:creationId xmlns:a16="http://schemas.microsoft.com/office/drawing/2014/main" id="{D222F9E5-FC37-05C6-07D1-7580D72FE67C}"/>
              </a:ext>
            </a:extLst>
          </p:cNvPr>
          <p:cNvSpPr txBox="1">
            <a:spLocks/>
          </p:cNvSpPr>
          <p:nvPr/>
        </p:nvSpPr>
        <p:spPr>
          <a:xfrm>
            <a:off x="507861" y="1003372"/>
            <a:ext cx="9676090" cy="5552931"/>
          </a:xfrm>
          <a:prstGeom prst="rect">
            <a:avLst/>
          </a:prstGeom>
        </p:spPr>
        <p:txBody>
          <a:bodyPr vert="horz" lIns="80189" tIns="40094" rIns="80189" bIns="40094"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Test proporcjonalności –ćwiczenie.</a:t>
            </a:r>
          </a:p>
          <a:p>
            <a:pPr marL="0" indent="0" algn="just">
              <a:buNone/>
            </a:pPr>
            <a:endPar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b="1" dirty="0">
                <a:solidFill>
                  <a:srgbClr val="333333"/>
                </a:solidFill>
                <a:latin typeface="Open Sans" panose="020B0606030504020204" pitchFamily="34" charset="0"/>
                <a:ea typeface="Open Sans" panose="020B0606030504020204" pitchFamily="34" charset="0"/>
                <a:cs typeface="Open Sans" panose="020B0606030504020204" pitchFamily="34" charset="0"/>
              </a:rPr>
              <a:t>Przedmiot</a:t>
            </a: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 zamówienia:</a:t>
            </a:r>
          </a:p>
          <a:p>
            <a:pPr marL="0" indent="0" algn="just">
              <a:buNone/>
            </a:pPr>
            <a:endPar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Wykonanie usługi polegającej na sprzątaniu budynku użyteczności publicznej </a:t>
            </a:r>
            <a:b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b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i utrzymaniu czystości na terenach zewnętrznych.</a:t>
            </a:r>
          </a:p>
          <a:p>
            <a:pPr marL="0" indent="0" algn="just">
              <a:buNone/>
            </a:pPr>
            <a:endPar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b="1" dirty="0">
                <a:solidFill>
                  <a:srgbClr val="333333"/>
                </a:solidFill>
                <a:latin typeface="Open Sans" panose="020B0606030504020204" pitchFamily="34" charset="0"/>
                <a:ea typeface="Open Sans" panose="020B0606030504020204" pitchFamily="34" charset="0"/>
                <a:cs typeface="Open Sans" panose="020B0606030504020204" pitchFamily="34" charset="0"/>
              </a:rPr>
              <a:t>Warunek</a:t>
            </a: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a:t>
            </a:r>
          </a:p>
          <a:p>
            <a:pPr marL="0" indent="0" algn="just">
              <a:buNone/>
            </a:pPr>
            <a:endPar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Wykonanie w ciągu ostatnich trzech lat przed terminem składania ofert co najmniej jednej usługi obejmującej sprzątanie budynku lub budynków użyteczności publicznej </a:t>
            </a:r>
            <a:b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br>
            <a:r>
              <a:rPr lang="pl-PL" sz="1800" dirty="0">
                <a:solidFill>
                  <a:srgbClr val="333333"/>
                </a:solidFill>
                <a:latin typeface="Open Sans" panose="020B0606030504020204" pitchFamily="34" charset="0"/>
                <a:ea typeface="Open Sans" panose="020B0606030504020204" pitchFamily="34" charset="0"/>
                <a:cs typeface="Open Sans" panose="020B0606030504020204" pitchFamily="34" charset="0"/>
              </a:rPr>
              <a:t>oraz co najmniej jednej usługi utrzymaniu czystości na terenach zewnętrznych.</a:t>
            </a:r>
          </a:p>
        </p:txBody>
      </p:sp>
    </p:spTree>
    <p:extLst>
      <p:ext uri="{BB962C8B-B14F-4D97-AF65-F5344CB8AC3E}">
        <p14:creationId xmlns:p14="http://schemas.microsoft.com/office/powerpoint/2010/main" val="402606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2">
            <a:extLst>
              <a:ext uri="{FF2B5EF4-FFF2-40B4-BE49-F238E27FC236}">
                <a16:creationId xmlns:a16="http://schemas.microsoft.com/office/drawing/2014/main" id="{4B8FC6DD-34F9-B60D-5312-9558FEDADAA8}"/>
              </a:ext>
            </a:extLst>
          </p:cNvPr>
          <p:cNvSpPr txBox="1">
            <a:spLocks/>
          </p:cNvSpPr>
          <p:nvPr/>
        </p:nvSpPr>
        <p:spPr>
          <a:xfrm>
            <a:off x="624803" y="1060396"/>
            <a:ext cx="9442207" cy="5438883"/>
          </a:xfrm>
          <a:prstGeom prst="rect">
            <a:avLst/>
          </a:prstGeom>
        </p:spPr>
        <p:txBody>
          <a:bodyPr vert="horz" lIns="80189" tIns="40094" rIns="80189" bIns="40094"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l-PL" sz="1800" dirty="0">
                <a:solidFill>
                  <a:srgbClr val="00B050"/>
                </a:solidFill>
                <a:latin typeface="Open Sans" panose="020B0606030504020204" pitchFamily="34" charset="0"/>
                <a:ea typeface="Open Sans" panose="020B0606030504020204" pitchFamily="34" charset="0"/>
                <a:cs typeface="Open Sans" panose="020B0606030504020204" pitchFamily="34" charset="0"/>
              </a:rPr>
              <a:t>Wykonawca który wykonał jedno zamówienie obejmujące sprzątanie budynku </a:t>
            </a:r>
            <a:br>
              <a:rPr lang="pl-PL" sz="1800" dirty="0">
                <a:solidFill>
                  <a:srgbClr val="00B050"/>
                </a:solidFill>
                <a:latin typeface="Open Sans" panose="020B0606030504020204" pitchFamily="34" charset="0"/>
                <a:ea typeface="Open Sans" panose="020B0606030504020204" pitchFamily="34" charset="0"/>
                <a:cs typeface="Open Sans" panose="020B0606030504020204" pitchFamily="34" charset="0"/>
              </a:rPr>
            </a:br>
            <a:r>
              <a:rPr lang="pl-PL" sz="1800" dirty="0">
                <a:solidFill>
                  <a:srgbClr val="00B050"/>
                </a:solidFill>
                <a:latin typeface="Open Sans" panose="020B0606030504020204" pitchFamily="34" charset="0"/>
                <a:ea typeface="Open Sans" panose="020B0606030504020204" pitchFamily="34" charset="0"/>
                <a:cs typeface="Open Sans" panose="020B0606030504020204" pitchFamily="34" charset="0"/>
              </a:rPr>
              <a:t>i utrzymanie czystości na zewnątrz. </a:t>
            </a:r>
          </a:p>
          <a:p>
            <a:pPr marL="0" indent="0" algn="just">
              <a:buNone/>
            </a:pPr>
            <a:endParaRPr lang="pl-PL" sz="180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dirty="0">
                <a:solidFill>
                  <a:srgbClr val="00B050"/>
                </a:solidFill>
                <a:latin typeface="Open Sans" panose="020B0606030504020204" pitchFamily="34" charset="0"/>
                <a:ea typeface="Open Sans" panose="020B0606030504020204" pitchFamily="34" charset="0"/>
                <a:cs typeface="Open Sans" panose="020B0606030504020204" pitchFamily="34" charset="0"/>
              </a:rPr>
              <a:t>Wykonawca który wykonał dziesięć usług sprzątania oraz (odrębnie) dziesięć usług utrzymania czystości na zewnątrz.</a:t>
            </a:r>
          </a:p>
          <a:p>
            <a:pPr marL="0" indent="0" algn="just">
              <a:buNone/>
            </a:pPr>
            <a:endParaRPr lang="pl-PL" sz="180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dirty="0">
                <a:solidFill>
                  <a:srgbClr val="00B050"/>
                </a:solidFill>
                <a:latin typeface="Open Sans" panose="020B0606030504020204" pitchFamily="34" charset="0"/>
                <a:ea typeface="Open Sans" panose="020B0606030504020204" pitchFamily="34" charset="0"/>
                <a:cs typeface="Open Sans" panose="020B0606030504020204" pitchFamily="34" charset="0"/>
              </a:rPr>
              <a:t>Konsorcjum wykonawców z których jeden wykonuje sprzątanie budynków a drugi zajmuje się terenami zewnętrznymi.</a:t>
            </a:r>
          </a:p>
          <a:p>
            <a:pPr marL="0" indent="0" algn="just">
              <a:buNone/>
            </a:pPr>
            <a:endParaRPr lang="pl-PL" sz="180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r>
              <a:rPr lang="pl-PL" sz="1800" dirty="0">
                <a:solidFill>
                  <a:srgbClr val="00B050"/>
                </a:solidFill>
                <a:latin typeface="Open Sans" panose="020B0606030504020204" pitchFamily="34" charset="0"/>
                <a:ea typeface="Open Sans" panose="020B0606030504020204" pitchFamily="34" charset="0"/>
                <a:cs typeface="Open Sans" panose="020B0606030504020204" pitchFamily="34" charset="0"/>
              </a:rPr>
              <a:t>Wykonawca, który wykonał dziesięć usług sprzątania budynków i korzysta z zasobów innego podmiotu, który wykonywał usługi utrzymania czystości na zewnątrz.</a:t>
            </a:r>
          </a:p>
        </p:txBody>
      </p:sp>
    </p:spTree>
    <p:extLst>
      <p:ext uri="{BB962C8B-B14F-4D97-AF65-F5344CB8AC3E}">
        <p14:creationId xmlns:p14="http://schemas.microsoft.com/office/powerpoint/2010/main" val="32244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D120C02-BDBF-14D5-37E2-F5E27100D2A3}"/>
              </a:ext>
            </a:extLst>
          </p:cNvPr>
          <p:cNvSpPr>
            <a:spLocks noGrp="1"/>
          </p:cNvSpPr>
          <p:nvPr>
            <p:ph idx="1"/>
          </p:nvPr>
        </p:nvSpPr>
        <p:spPr>
          <a:xfrm>
            <a:off x="547956" y="2099998"/>
            <a:ext cx="9595901" cy="3359678"/>
          </a:xfrm>
        </p:spPr>
        <p:txBody>
          <a:bodyPr anchor="ctr">
            <a:normAutofit/>
          </a:bodyPr>
          <a:lstStyle/>
          <a:p>
            <a:pPr marL="0" indent="0" algn="ctr">
              <a:buNone/>
            </a:pPr>
            <a:r>
              <a:rPr lang="pl-PL" altLang="pl-PL" b="1" dirty="0">
                <a:latin typeface="Open Sans" panose="020B0606030504020204" pitchFamily="34" charset="0"/>
                <a:ea typeface="Open Sans" panose="020B0606030504020204" pitchFamily="34" charset="0"/>
                <a:cs typeface="Open Sans" panose="020B0606030504020204" pitchFamily="34" charset="0"/>
              </a:rPr>
              <a:t>Problematyka sumowania doświadczenia</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Zgodnie z generalną zasadą ujętą w art. 58 ust. 5 nowej ustawy, przepisy dotyczące wykonawcy stosuje się odpowiednio do wykonawców wspólnie ubiegających się </a:t>
            </a:r>
            <a:br>
              <a:rPr lang="pl-PL" altLang="pl-PL" dirty="0">
                <a:latin typeface="Open Sans" panose="020B0606030504020204" pitchFamily="34" charset="0"/>
                <a:ea typeface="Open Sans" panose="020B0606030504020204" pitchFamily="34" charset="0"/>
                <a:cs typeface="Open Sans" panose="020B0606030504020204" pitchFamily="34" charset="0"/>
              </a:rPr>
            </a:br>
            <a:r>
              <a:rPr lang="pl-PL" altLang="pl-PL" dirty="0">
                <a:latin typeface="Open Sans" panose="020B0606030504020204" pitchFamily="34" charset="0"/>
                <a:ea typeface="Open Sans" panose="020B0606030504020204" pitchFamily="34" charset="0"/>
                <a:cs typeface="Open Sans" panose="020B0606030504020204" pitchFamily="34" charset="0"/>
              </a:rPr>
              <a:t>o udzielenie zamówienia. </a:t>
            </a:r>
          </a:p>
          <a:p>
            <a:pPr marL="0" indent="0">
              <a:buNone/>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altLang="pl-PL" dirty="0">
                <a:latin typeface="Open Sans" panose="020B0606030504020204" pitchFamily="34" charset="0"/>
                <a:ea typeface="Open Sans" panose="020B0606030504020204" pitchFamily="34" charset="0"/>
                <a:cs typeface="Open Sans" panose="020B0606030504020204" pitchFamily="34" charset="0"/>
              </a:rPr>
              <a:t>Powyższe oznacza, że co od zasady </a:t>
            </a:r>
            <a:r>
              <a:rPr lang="pl-PL" altLang="pl-PL" b="1" dirty="0">
                <a:latin typeface="Open Sans" panose="020B0606030504020204" pitchFamily="34" charset="0"/>
                <a:ea typeface="Open Sans" panose="020B0606030504020204" pitchFamily="34" charset="0"/>
                <a:cs typeface="Open Sans" panose="020B0606030504020204" pitchFamily="34" charset="0"/>
              </a:rPr>
              <a:t>warunki udziału w postępowaniu wykonawcy wspólnie ubiegający się o udzielenie zamówienia muszą wykazać łącznie. </a:t>
            </a:r>
          </a:p>
        </p:txBody>
      </p:sp>
    </p:spTree>
    <p:extLst>
      <p:ext uri="{BB962C8B-B14F-4D97-AF65-F5344CB8AC3E}">
        <p14:creationId xmlns:p14="http://schemas.microsoft.com/office/powerpoint/2010/main" val="38195903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866691-5A1C-D3E1-1D12-B16732D7AF95}"/>
              </a:ext>
            </a:extLst>
          </p:cNvPr>
          <p:cNvSpPr>
            <a:spLocks noGrp="1"/>
          </p:cNvSpPr>
          <p:nvPr>
            <p:ph type="title"/>
          </p:nvPr>
        </p:nvSpPr>
        <p:spPr>
          <a:xfrm>
            <a:off x="409293" y="1287410"/>
            <a:ext cx="2807448" cy="2970676"/>
          </a:xfrm>
        </p:spPr>
        <p:txBody>
          <a:bodyPr anchor="b">
            <a:normAutofit/>
          </a:bodyPr>
          <a:lstStyle/>
          <a:p>
            <a:pPr algn="r"/>
            <a:r>
              <a:rPr lang="pl-PL" sz="3508">
                <a:solidFill>
                  <a:srgbClr val="FFFFFF"/>
                </a:solidFill>
              </a:rPr>
              <a:t>Zasób</a:t>
            </a:r>
            <a:endParaRPr lang="pl-PL" sz="3508" dirty="0">
              <a:solidFill>
                <a:srgbClr val="FFFFFF"/>
              </a:solidFill>
            </a:endParaRPr>
          </a:p>
        </p:txBody>
      </p:sp>
      <p:sp>
        <p:nvSpPr>
          <p:cNvPr id="3" name="Symbol zastępczy zawartości 2">
            <a:extLst>
              <a:ext uri="{FF2B5EF4-FFF2-40B4-BE49-F238E27FC236}">
                <a16:creationId xmlns:a16="http://schemas.microsoft.com/office/drawing/2014/main" id="{9D120C02-BDBF-14D5-37E2-F5E27100D2A3}"/>
              </a:ext>
            </a:extLst>
          </p:cNvPr>
          <p:cNvSpPr>
            <a:spLocks noGrp="1"/>
          </p:cNvSpPr>
          <p:nvPr>
            <p:ph idx="1"/>
          </p:nvPr>
        </p:nvSpPr>
        <p:spPr>
          <a:xfrm>
            <a:off x="661590" y="880178"/>
            <a:ext cx="9368631" cy="5799317"/>
          </a:xfrm>
        </p:spPr>
        <p:txBody>
          <a:bodyPr anchor="ctr">
            <a:noAutofit/>
          </a:bodyPr>
          <a:lstStyle/>
          <a:p>
            <a:pPr marL="0" indent="0">
              <a:buNone/>
              <a:defRPr/>
            </a:pPr>
            <a:r>
              <a:rPr lang="pl-PL" altLang="pl-PL" dirty="0">
                <a:latin typeface="Open Sans" panose="020B0606030504020204" pitchFamily="34" charset="0"/>
                <a:ea typeface="Open Sans" panose="020B0606030504020204" pitchFamily="34" charset="0"/>
                <a:cs typeface="Open Sans" panose="020B0606030504020204" pitchFamily="34" charset="0"/>
              </a:rPr>
              <a:t>Wykazywanie warunków w konsorcjum odbywa się zatem kumulatywnie </a:t>
            </a:r>
            <a:br>
              <a:rPr lang="pl-PL" altLang="pl-PL" dirty="0">
                <a:latin typeface="Open Sans" panose="020B0606030504020204" pitchFamily="34" charset="0"/>
                <a:ea typeface="Open Sans" panose="020B0606030504020204" pitchFamily="34" charset="0"/>
                <a:cs typeface="Open Sans" panose="020B0606030504020204" pitchFamily="34" charset="0"/>
              </a:rPr>
            </a:br>
            <a:r>
              <a:rPr lang="pl-PL" altLang="pl-PL" b="1" dirty="0">
                <a:latin typeface="Open Sans" panose="020B0606030504020204" pitchFamily="34" charset="0"/>
                <a:ea typeface="Open Sans" panose="020B0606030504020204" pitchFamily="34" charset="0"/>
                <a:cs typeface="Open Sans" panose="020B0606030504020204" pitchFamily="34" charset="0"/>
              </a:rPr>
              <a:t>z zastrzeżeniem tez wynikających wyroku TSUE C 387/17 </a:t>
            </a:r>
            <a:r>
              <a:rPr lang="pl-PL" altLang="pl-PL" dirty="0">
                <a:latin typeface="Open Sans" panose="020B0606030504020204" pitchFamily="34" charset="0"/>
                <a:ea typeface="Open Sans" panose="020B0606030504020204" pitchFamily="34" charset="0"/>
                <a:cs typeface="Open Sans" panose="020B0606030504020204" pitchFamily="34" charset="0"/>
              </a:rPr>
              <a:t>a dotyczących warunku doświadczenia opartego na powtarzalności.</a:t>
            </a:r>
          </a:p>
          <a:p>
            <a:pPr marL="0" indent="0">
              <a:buNone/>
              <a:defRPr/>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defRPr/>
            </a:pPr>
            <a:r>
              <a:rPr lang="pl-PL" altLang="pl-PL" dirty="0">
                <a:latin typeface="Open Sans" panose="020B0606030504020204" pitchFamily="34" charset="0"/>
                <a:ea typeface="Open Sans" panose="020B0606030504020204" pitchFamily="34" charset="0"/>
                <a:cs typeface="Open Sans" panose="020B0606030504020204" pitchFamily="34" charset="0"/>
              </a:rPr>
              <a:t>Warunek: Doświadczenie zdobyte przez wykonanie min 2 usług.</a:t>
            </a:r>
          </a:p>
          <a:p>
            <a:pPr marL="0" indent="0">
              <a:buNone/>
              <a:defRPr/>
            </a:pPr>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defRPr/>
            </a:pPr>
            <a:r>
              <a:rPr lang="pl-PL" altLang="pl-PL" b="1" i="1" dirty="0">
                <a:latin typeface="Open Sans" panose="020B0606030504020204" pitchFamily="34" charset="0"/>
                <a:ea typeface="Open Sans" panose="020B0606030504020204" pitchFamily="34" charset="0"/>
                <a:cs typeface="Open Sans" panose="020B0606030504020204" pitchFamily="34" charset="0"/>
              </a:rPr>
              <a:t>NIEWŁAŚCIWIE</a:t>
            </a:r>
          </a:p>
          <a:p>
            <a:pPr marL="0" indent="0">
              <a:buNone/>
              <a:defRPr/>
            </a:pPr>
            <a:r>
              <a:rPr lang="pl-PL" altLang="pl-PL" i="1" dirty="0">
                <a:latin typeface="Open Sans" panose="020B0606030504020204" pitchFamily="34" charset="0"/>
                <a:ea typeface="Open Sans" panose="020B0606030504020204" pitchFamily="34" charset="0"/>
                <a:cs typeface="Open Sans" panose="020B0606030504020204" pitchFamily="34" charset="0"/>
              </a:rPr>
              <a:t>Pierwszy konsorcjant /wykonawca/ = 1 usługa</a:t>
            </a:r>
          </a:p>
          <a:p>
            <a:pPr marL="0" indent="0">
              <a:buNone/>
              <a:defRPr/>
            </a:pPr>
            <a:r>
              <a:rPr lang="pl-PL" altLang="pl-PL" i="1" dirty="0">
                <a:latin typeface="Open Sans" panose="020B0606030504020204" pitchFamily="34" charset="0"/>
                <a:ea typeface="Open Sans" panose="020B0606030504020204" pitchFamily="34" charset="0"/>
                <a:cs typeface="Open Sans" panose="020B0606030504020204" pitchFamily="34" charset="0"/>
              </a:rPr>
              <a:t>Drugi konsorcjant /udostępniający zasoby/ = 1 usługa</a:t>
            </a:r>
          </a:p>
          <a:p>
            <a:pPr marL="0" indent="0">
              <a:buNone/>
              <a:defRPr/>
            </a:pPr>
            <a:r>
              <a:rPr lang="pl-PL" altLang="pl-PL" i="1" dirty="0">
                <a:latin typeface="Open Sans" panose="020B0606030504020204" pitchFamily="34" charset="0"/>
                <a:ea typeface="Open Sans" panose="020B0606030504020204" pitchFamily="34" charset="0"/>
                <a:cs typeface="Open Sans" panose="020B0606030504020204" pitchFamily="34" charset="0"/>
              </a:rPr>
              <a:t>Razem: 2 usługi</a:t>
            </a:r>
          </a:p>
          <a:p>
            <a:pPr marL="0" indent="0">
              <a:buNone/>
              <a:defRPr/>
            </a:pPr>
            <a:endParaRPr lang="pl-PL" altLang="pl-PL" i="1" dirty="0">
              <a:latin typeface="Open Sans" panose="020B0606030504020204" pitchFamily="34" charset="0"/>
              <a:ea typeface="Open Sans" panose="020B0606030504020204" pitchFamily="34" charset="0"/>
              <a:cs typeface="Open Sans" panose="020B0606030504020204" pitchFamily="34" charset="0"/>
            </a:endParaRPr>
          </a:p>
          <a:p>
            <a:pPr marL="0" indent="0">
              <a:buNone/>
              <a:defRPr/>
            </a:pPr>
            <a:r>
              <a:rPr lang="pl-PL" altLang="pl-PL" b="1" i="1" dirty="0">
                <a:latin typeface="Open Sans" panose="020B0606030504020204" pitchFamily="34" charset="0"/>
                <a:ea typeface="Open Sans" panose="020B0606030504020204" pitchFamily="34" charset="0"/>
                <a:cs typeface="Open Sans" panose="020B0606030504020204" pitchFamily="34" charset="0"/>
              </a:rPr>
              <a:t>WŁAŚCIWIE</a:t>
            </a:r>
          </a:p>
          <a:p>
            <a:pPr marL="0" indent="0">
              <a:buNone/>
              <a:defRPr/>
            </a:pPr>
            <a:r>
              <a:rPr lang="pl-PL" altLang="pl-PL" i="1" dirty="0">
                <a:latin typeface="Open Sans" panose="020B0606030504020204" pitchFamily="34" charset="0"/>
                <a:ea typeface="Open Sans" panose="020B0606030504020204" pitchFamily="34" charset="0"/>
                <a:cs typeface="Open Sans" panose="020B0606030504020204" pitchFamily="34" charset="0"/>
              </a:rPr>
              <a:t>Pierwszy konsorcjant /wykonawca/ = 2 usługi</a:t>
            </a:r>
          </a:p>
          <a:p>
            <a:pPr marL="0" indent="0">
              <a:buNone/>
              <a:defRPr/>
            </a:pPr>
            <a:r>
              <a:rPr lang="pl-PL" altLang="pl-PL" i="1" dirty="0">
                <a:latin typeface="Open Sans" panose="020B0606030504020204" pitchFamily="34" charset="0"/>
                <a:ea typeface="Open Sans" panose="020B0606030504020204" pitchFamily="34" charset="0"/>
                <a:cs typeface="Open Sans" panose="020B0606030504020204" pitchFamily="34" charset="0"/>
              </a:rPr>
              <a:t>Drugi konsorcjant = brak doświadczenia</a:t>
            </a:r>
          </a:p>
        </p:txBody>
      </p:sp>
    </p:spTree>
    <p:extLst>
      <p:ext uri="{BB962C8B-B14F-4D97-AF65-F5344CB8AC3E}">
        <p14:creationId xmlns:p14="http://schemas.microsoft.com/office/powerpoint/2010/main" val="16507301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D120C02-BDBF-14D5-37E2-F5E27100D2A3}"/>
              </a:ext>
            </a:extLst>
          </p:cNvPr>
          <p:cNvSpPr>
            <a:spLocks noGrp="1"/>
          </p:cNvSpPr>
          <p:nvPr>
            <p:ph idx="1"/>
          </p:nvPr>
        </p:nvSpPr>
        <p:spPr>
          <a:xfrm>
            <a:off x="447720" y="986602"/>
            <a:ext cx="9796373" cy="5586471"/>
          </a:xfrm>
        </p:spPr>
        <p:txBody>
          <a:bodyPr anchor="ctr">
            <a:noAutofit/>
          </a:bodyPr>
          <a:lstStyle/>
          <a:p>
            <a:pPr marL="0" indent="0">
              <a:buNone/>
            </a:pPr>
            <a:r>
              <a:rPr lang="pl-PL" b="1" dirty="0">
                <a:latin typeface="Open Sans" panose="020B0606030504020204" pitchFamily="34" charset="0"/>
                <a:ea typeface="Open Sans" panose="020B0606030504020204" pitchFamily="34" charset="0"/>
                <a:cs typeface="Open Sans" panose="020B0606030504020204" pitchFamily="34" charset="0"/>
              </a:rPr>
              <a:t>Wyrok KIO 2342/22</a:t>
            </a:r>
            <a:endParaRPr 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dirty="0">
                <a:latin typeface="Open Sans" panose="020B0606030504020204" pitchFamily="34" charset="0"/>
                <a:ea typeface="Open Sans" panose="020B0606030504020204" pitchFamily="34" charset="0"/>
                <a:cs typeface="Open Sans" panose="020B0606030504020204" pitchFamily="34" charset="0"/>
              </a:rPr>
              <a:t>Krajowa Izba Odwoławcza orzeka o konieczności "implementacji" tez zawartych w tym orzeczeniu do SWZ, jeśli zamawiający chce skorzystać z argumentacji TSUE zawartej w przedmiocie pytania czwartego ww. orzeczenia. </a:t>
            </a:r>
          </a:p>
          <a:p>
            <a:pPr marL="0" indent="0">
              <a:buNone/>
            </a:pPr>
            <a:endParaRPr lang="pl-PL"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pl-PL" i="1" dirty="0">
                <a:latin typeface="Open Sans" panose="020B0606030504020204" pitchFamily="34" charset="0"/>
                <a:ea typeface="Open Sans" panose="020B0606030504020204" pitchFamily="34" charset="0"/>
                <a:cs typeface="Open Sans" panose="020B0606030504020204" pitchFamily="34" charset="0"/>
              </a:rPr>
              <a:t>KIO w pierwszej kolejności zauważyło, że zamawiający postawił warunek doświadczenia w ujęciu wymagającym dwukrotnego powtórzenia określonej roboty. Nie określił szczególnego sposobu oceny warunku przez konsorcjum. Na etapie oceny i badania ofert uznał, że konsorcjum w którym każdy z konsorcjantów wykonał po jednym zamówieniu nie spełnia warunku udziału w postępowaniu. Kio wskazało, że błędem zamawiającego było nie określenie szczególnego sposobu spełniania kwestionowanego warunku udziału w postępowaniu w odniesieniu do wykonawców wspólnie ubiegających się o udzielenie zamówienia. W tych okolicznościach wg KIO brak jest podstaw do wymagania na etapie badania i oceny ofert od wykonawców wspólnie ubiegających się o udzielenie zamówienia, by spełnili w ściśle określony sposób – postulowany przez Zamawiającego – warunek udziału w postępowaniu, co do którego Zamawiający nie ustanowił szczególnych wymagań w zakresie dokonywania oceny jego spełniania przez wykonawców ubiegających się o zamówienie wspólnie.</a:t>
            </a:r>
          </a:p>
        </p:txBody>
      </p:sp>
    </p:spTree>
    <p:extLst>
      <p:ext uri="{BB962C8B-B14F-4D97-AF65-F5344CB8AC3E}">
        <p14:creationId xmlns:p14="http://schemas.microsoft.com/office/powerpoint/2010/main" val="11252326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171AA13-3CAE-0858-92C0-00BB41A67F64}"/>
              </a:ext>
            </a:extLst>
          </p:cNvPr>
          <p:cNvSpPr txBox="1"/>
          <p:nvPr/>
        </p:nvSpPr>
        <p:spPr>
          <a:xfrm>
            <a:off x="690437" y="1379180"/>
            <a:ext cx="9310938" cy="4801314"/>
          </a:xfrm>
          <a:prstGeom prst="rect">
            <a:avLst/>
          </a:prstGeom>
          <a:noFill/>
        </p:spPr>
        <p:txBody>
          <a:bodyPr wrap="square">
            <a:spAutoFit/>
          </a:bodyPr>
          <a:lstStyle/>
          <a:p>
            <a:pPr algn="ctr"/>
            <a:r>
              <a:rPr lang="pl-PL" altLang="pl-PL" b="1" dirty="0">
                <a:latin typeface="Open Sans" panose="020B0606030504020204" pitchFamily="34" charset="0"/>
                <a:ea typeface="Open Sans" panose="020B0606030504020204" pitchFamily="34" charset="0"/>
                <a:cs typeface="Open Sans" panose="020B0606030504020204" pitchFamily="34" charset="0"/>
              </a:rPr>
              <a:t>Procedura odwrócona – </a:t>
            </a:r>
          </a:p>
          <a:p>
            <a:pPr algn="ctr"/>
            <a:endParaRPr lang="pl-PL" altLang="pl-PL" b="1" dirty="0">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latin typeface="Open Sans" panose="020B0606030504020204" pitchFamily="34" charset="0"/>
                <a:ea typeface="Open Sans" panose="020B0606030504020204" pitchFamily="34" charset="0"/>
                <a:cs typeface="Open Sans" panose="020B0606030504020204" pitchFamily="34" charset="0"/>
              </a:rPr>
              <a:t>W przepisach art. 139 ustawy uregulowano możliwość stosowania tzw. odwróconej kolejności oceny ofert w dwóch wariantach:</a:t>
            </a:r>
          </a:p>
          <a:p>
            <a:pPr algn="just"/>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latin typeface="Open Sans" panose="020B0606030504020204" pitchFamily="34" charset="0"/>
                <a:ea typeface="Open Sans" panose="020B0606030504020204" pitchFamily="34" charset="0"/>
                <a:cs typeface="Open Sans" panose="020B0606030504020204" pitchFamily="34" charset="0"/>
              </a:rPr>
              <a:t>a)	JEDZE są składane wraz z ofertą przez wszystkich wykonawców, a badany jest jedynie JEDZ wykonawcy, którego oferta została najwyżej oceniona;</a:t>
            </a:r>
          </a:p>
          <a:p>
            <a:pPr algn="just"/>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dirty="0">
                <a:latin typeface="Open Sans" panose="020B0606030504020204" pitchFamily="34" charset="0"/>
                <a:ea typeface="Open Sans" panose="020B0606030504020204" pitchFamily="34" charset="0"/>
                <a:cs typeface="Open Sans" panose="020B0606030504020204" pitchFamily="34" charset="0"/>
              </a:rPr>
              <a:t>b)	JEDZE nie są składane wraz z ofertą, wykonawca, którego oferta jest już oceniona jako najkorzystniejsza składa JEDZ na wezwanie zamawiającego, po zakończeniu oceny oferty.</a:t>
            </a:r>
          </a:p>
          <a:p>
            <a:pPr algn="just"/>
            <a:endParaRPr lang="pl-PL" altLang="pl-PL" dirty="0">
              <a:latin typeface="Open Sans" panose="020B0606030504020204" pitchFamily="34" charset="0"/>
              <a:ea typeface="Open Sans" panose="020B0606030504020204" pitchFamily="34" charset="0"/>
              <a:cs typeface="Open Sans" panose="020B0606030504020204" pitchFamily="34" charset="0"/>
            </a:endParaRPr>
          </a:p>
          <a:p>
            <a:pPr algn="just"/>
            <a:r>
              <a:rPr lang="pl-PL" altLang="pl-PL" b="1" dirty="0">
                <a:latin typeface="Open Sans" panose="020B0606030504020204" pitchFamily="34" charset="0"/>
                <a:ea typeface="Open Sans" panose="020B0606030504020204" pitchFamily="34" charset="0"/>
                <a:cs typeface="Open Sans" panose="020B0606030504020204" pitchFamily="34" charset="0"/>
              </a:rPr>
              <a:t>Jeśli zamawiający nie wskaże w SWZ lub ogłoszeniu o zamówieniu żadnego z wariantów </a:t>
            </a:r>
            <a:r>
              <a:rPr lang="pl-PL" altLang="pl-PL" dirty="0">
                <a:latin typeface="Open Sans" panose="020B0606030504020204" pitchFamily="34" charset="0"/>
                <a:ea typeface="Open Sans" panose="020B0606030504020204" pitchFamily="34" charset="0"/>
                <a:cs typeface="Open Sans" panose="020B0606030504020204" pitchFamily="34" charset="0"/>
              </a:rPr>
              <a:t>odwróconej kolejności oceny ofert, </a:t>
            </a:r>
            <a:r>
              <a:rPr lang="pl-PL" altLang="pl-PL" b="1" dirty="0">
                <a:latin typeface="Open Sans" panose="020B0606030504020204" pitchFamily="34" charset="0"/>
                <a:ea typeface="Open Sans" panose="020B0606030504020204" pitchFamily="34" charset="0"/>
                <a:cs typeface="Open Sans" panose="020B0606030504020204" pitchFamily="34" charset="0"/>
              </a:rPr>
              <a:t>wszyscy wykonawcy powinni złożyć JEDZ </a:t>
            </a:r>
            <a:r>
              <a:rPr lang="pl-PL" altLang="pl-PL" dirty="0">
                <a:latin typeface="Open Sans" panose="020B0606030504020204" pitchFamily="34" charset="0"/>
                <a:ea typeface="Open Sans" panose="020B0606030504020204" pitchFamily="34" charset="0"/>
                <a:cs typeface="Open Sans" panose="020B0606030504020204" pitchFamily="34" charset="0"/>
              </a:rPr>
              <a:t>do upływu terminu składania ofert, </a:t>
            </a:r>
            <a:r>
              <a:rPr lang="pl-PL" altLang="pl-PL" b="1" dirty="0">
                <a:latin typeface="Open Sans" panose="020B0606030504020204" pitchFamily="34" charset="0"/>
                <a:ea typeface="Open Sans" panose="020B0606030504020204" pitchFamily="34" charset="0"/>
                <a:cs typeface="Open Sans" panose="020B0606030504020204" pitchFamily="34" charset="0"/>
              </a:rPr>
              <a:t>a zamawiający powinien je wszystkie zbadać i ocenić.</a:t>
            </a:r>
          </a:p>
          <a:p>
            <a:pPr algn="just"/>
            <a:endParaRPr lang="pl-PL" altLang="pl-PL"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6597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E7A76A7-5BB6-545E-B76B-3CC40A209886}"/>
              </a:ext>
            </a:extLst>
          </p:cNvPr>
          <p:cNvGraphicFramePr/>
          <p:nvPr>
            <p:extLst>
              <p:ext uri="{D42A27DB-BD31-4B8C-83A1-F6EECF244321}">
                <p14:modId xmlns:p14="http://schemas.microsoft.com/office/powerpoint/2010/main" val="3132570690"/>
              </p:ext>
            </p:extLst>
          </p:nvPr>
        </p:nvGraphicFramePr>
        <p:xfrm>
          <a:off x="1440183" y="2051645"/>
          <a:ext cx="7811446"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le tekstowe 3">
            <a:extLst>
              <a:ext uri="{FF2B5EF4-FFF2-40B4-BE49-F238E27FC236}">
                <a16:creationId xmlns:a16="http://schemas.microsoft.com/office/drawing/2014/main" id="{EDBE2000-F1CB-0025-6330-AD605044DE8B}"/>
              </a:ext>
            </a:extLst>
          </p:cNvPr>
          <p:cNvSpPr txBox="1"/>
          <p:nvPr/>
        </p:nvSpPr>
        <p:spPr>
          <a:xfrm>
            <a:off x="4157728" y="5521605"/>
            <a:ext cx="2376356" cy="369332"/>
          </a:xfrm>
          <a:prstGeom prst="rect">
            <a:avLst/>
          </a:prstGeom>
          <a:noFill/>
        </p:spPr>
        <p:txBody>
          <a:bodyPr wrap="none" rtlCol="0">
            <a:spAutoFit/>
          </a:bodyPr>
          <a:lstStyle/>
          <a:p>
            <a:r>
              <a:rPr lang="pl-PL" dirty="0">
                <a:latin typeface="Open Sans" panose="020B0606030504020204" pitchFamily="34" charset="0"/>
                <a:ea typeface="Open Sans" panose="020B0606030504020204" pitchFamily="34" charset="0"/>
                <a:cs typeface="Open Sans" panose="020B0606030504020204" pitchFamily="34" charset="0"/>
              </a:rPr>
              <a:t>Procedura klasyczna</a:t>
            </a:r>
          </a:p>
        </p:txBody>
      </p:sp>
    </p:spTree>
    <p:extLst>
      <p:ext uri="{BB962C8B-B14F-4D97-AF65-F5344CB8AC3E}">
        <p14:creationId xmlns:p14="http://schemas.microsoft.com/office/powerpoint/2010/main" val="3730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EDBE2000-F1CB-0025-6330-AD605044DE8B}"/>
              </a:ext>
            </a:extLst>
          </p:cNvPr>
          <p:cNvSpPr txBox="1"/>
          <p:nvPr/>
        </p:nvSpPr>
        <p:spPr>
          <a:xfrm>
            <a:off x="3534063" y="4913919"/>
            <a:ext cx="3623684" cy="369332"/>
          </a:xfrm>
          <a:prstGeom prst="rect">
            <a:avLst/>
          </a:prstGeom>
          <a:noFill/>
        </p:spPr>
        <p:txBody>
          <a:bodyPr wrap="none" rtlCol="0">
            <a:spAutoFit/>
          </a:bodyPr>
          <a:lstStyle/>
          <a:p>
            <a:r>
              <a:rPr lang="pl-PL" dirty="0">
                <a:latin typeface="Open Sans" panose="020B0606030504020204" pitchFamily="34" charset="0"/>
                <a:ea typeface="Open Sans" panose="020B0606030504020204" pitchFamily="34" charset="0"/>
                <a:cs typeface="Open Sans" panose="020B0606030504020204" pitchFamily="34" charset="0"/>
              </a:rPr>
              <a:t>Procedura odwrócona wariant 1</a:t>
            </a:r>
          </a:p>
        </p:txBody>
      </p:sp>
      <p:graphicFrame>
        <p:nvGraphicFramePr>
          <p:cNvPr id="3" name="Diagram 2">
            <a:extLst>
              <a:ext uri="{FF2B5EF4-FFF2-40B4-BE49-F238E27FC236}">
                <a16:creationId xmlns:a16="http://schemas.microsoft.com/office/drawing/2014/main" id="{084A786C-D6D9-D82E-1332-57759FEAA7D7}"/>
              </a:ext>
            </a:extLst>
          </p:cNvPr>
          <p:cNvGraphicFramePr/>
          <p:nvPr>
            <p:extLst>
              <p:ext uri="{D42A27DB-BD31-4B8C-83A1-F6EECF244321}">
                <p14:modId xmlns:p14="http://schemas.microsoft.com/office/powerpoint/2010/main" val="1201366682"/>
              </p:ext>
            </p:extLst>
          </p:nvPr>
        </p:nvGraphicFramePr>
        <p:xfrm>
          <a:off x="1734082" y="1694943"/>
          <a:ext cx="7223647" cy="3403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1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EDBE2000-F1CB-0025-6330-AD605044DE8B}"/>
              </a:ext>
            </a:extLst>
          </p:cNvPr>
          <p:cNvSpPr txBox="1"/>
          <p:nvPr/>
        </p:nvSpPr>
        <p:spPr>
          <a:xfrm>
            <a:off x="4157727" y="5024239"/>
            <a:ext cx="3623684" cy="369332"/>
          </a:xfrm>
          <a:prstGeom prst="rect">
            <a:avLst/>
          </a:prstGeom>
          <a:noFill/>
        </p:spPr>
        <p:txBody>
          <a:bodyPr wrap="none" rtlCol="0">
            <a:spAutoFit/>
          </a:bodyPr>
          <a:lstStyle/>
          <a:p>
            <a:r>
              <a:rPr lang="pl-PL" dirty="0">
                <a:latin typeface="Open Sans" panose="020B0606030504020204" pitchFamily="34" charset="0"/>
                <a:ea typeface="Open Sans" panose="020B0606030504020204" pitchFamily="34" charset="0"/>
                <a:cs typeface="Open Sans" panose="020B0606030504020204" pitchFamily="34" charset="0"/>
              </a:rPr>
              <a:t>Procedura odwrócona wariant 2</a:t>
            </a:r>
          </a:p>
        </p:txBody>
      </p:sp>
      <p:graphicFrame>
        <p:nvGraphicFramePr>
          <p:cNvPr id="3" name="Diagram 2">
            <a:extLst>
              <a:ext uri="{FF2B5EF4-FFF2-40B4-BE49-F238E27FC236}">
                <a16:creationId xmlns:a16="http://schemas.microsoft.com/office/drawing/2014/main" id="{FCE451D1-AF60-9859-66A2-934F9030C18B}"/>
              </a:ext>
            </a:extLst>
          </p:cNvPr>
          <p:cNvGraphicFramePr/>
          <p:nvPr>
            <p:extLst>
              <p:ext uri="{D42A27DB-BD31-4B8C-83A1-F6EECF244321}">
                <p14:modId xmlns:p14="http://schemas.microsoft.com/office/powerpoint/2010/main" val="3293357711"/>
              </p:ext>
            </p:extLst>
          </p:nvPr>
        </p:nvGraphicFramePr>
        <p:xfrm>
          <a:off x="1624486" y="1331565"/>
          <a:ext cx="7442839" cy="3877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24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f3ed1a1-b74d-4fcb-b1c0-19a7b79281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BD56382CF006B4687A1424F20415D8F" ma:contentTypeVersion="13" ma:contentTypeDescription="Utwórz nowy dokument." ma:contentTypeScope="" ma:versionID="20150bee5e04af1931a6a1904baf6639">
  <xsd:schema xmlns:xsd="http://www.w3.org/2001/XMLSchema" xmlns:xs="http://www.w3.org/2001/XMLSchema" xmlns:p="http://schemas.microsoft.com/office/2006/metadata/properties" xmlns:ns3="ff3ed1a1-b74d-4fcb-b1c0-19a7b792812d" xmlns:ns4="fd4a9e8c-860d-415d-8404-de05e8e50594" targetNamespace="http://schemas.microsoft.com/office/2006/metadata/properties" ma:root="true" ma:fieldsID="963fa6fafd4e788e72b6c4b556736b22" ns3:_="" ns4:_="">
    <xsd:import namespace="ff3ed1a1-b74d-4fcb-b1c0-19a7b792812d"/>
    <xsd:import namespace="fd4a9e8c-860d-415d-8404-de05e8e5059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3ed1a1-b74d-4fcb-b1c0-19a7b79281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4a9e8c-860d-415d-8404-de05e8e50594"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734B14-AD9C-4F5D-B1E5-B1777D81BF07}">
  <ds:schemaRefs>
    <ds:schemaRef ds:uri="fd4a9e8c-860d-415d-8404-de05e8e50594"/>
    <ds:schemaRef ds:uri="http://purl.org/dc/elements/1.1/"/>
    <ds:schemaRef ds:uri="http://schemas.microsoft.com/office/2006/documentManagement/types"/>
    <ds:schemaRef ds:uri="http://schemas.microsoft.com/office/2006/metadata/properti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ff3ed1a1-b74d-4fcb-b1c0-19a7b792812d"/>
  </ds:schemaRefs>
</ds:datastoreItem>
</file>

<file path=customXml/itemProps2.xml><?xml version="1.0" encoding="utf-8"?>
<ds:datastoreItem xmlns:ds="http://schemas.openxmlformats.org/officeDocument/2006/customXml" ds:itemID="{EEAE707B-CAB2-4EF2-9059-DA173A9CEE37}">
  <ds:schemaRefs>
    <ds:schemaRef ds:uri="http://schemas.microsoft.com/sharepoint/v3/contenttype/forms"/>
  </ds:schemaRefs>
</ds:datastoreItem>
</file>

<file path=customXml/itemProps3.xml><?xml version="1.0" encoding="utf-8"?>
<ds:datastoreItem xmlns:ds="http://schemas.openxmlformats.org/officeDocument/2006/customXml" ds:itemID="{F50620A9-3957-40C2-AE4C-00BF6E647E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3ed1a1-b74d-4fcb-b1c0-19a7b792812d"/>
    <ds:schemaRef ds:uri="fd4a9e8c-860d-415d-8404-de05e8e50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10042</TotalTime>
  <Words>17863</Words>
  <Application>Microsoft Office PowerPoint</Application>
  <PresentationFormat>Niestandardowy</PresentationFormat>
  <Paragraphs>959</Paragraphs>
  <Slides>214</Slides>
  <Notes>2</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214</vt:i4>
      </vt:variant>
    </vt:vector>
  </HeadingPairs>
  <TitlesOfParts>
    <vt:vector size="225" baseType="lpstr">
      <vt:lpstr>Aptos</vt:lpstr>
      <vt:lpstr>Arial</vt:lpstr>
      <vt:lpstr>Calibri</vt:lpstr>
      <vt:lpstr>Cambria</vt:lpstr>
      <vt:lpstr>Cambria Math</vt:lpstr>
      <vt:lpstr>Montserrat</vt:lpstr>
      <vt:lpstr>Open Sans</vt:lpstr>
      <vt:lpstr>Segoe UI Historic</vt:lpstr>
      <vt:lpstr>Times New Roman</vt:lpstr>
      <vt:lpstr>Wingdings</vt:lpstr>
      <vt:lpstr>Motyw pakietu Office</vt:lpstr>
      <vt:lpstr>Zamówienia publiczne powyżej progów unijnych</vt:lpstr>
      <vt:lpstr>Aktualny stan prawny w zakresie udzielania zamówień publicznych o wartości równej lub wyższej od tzw. „progów unijnych”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Praktyczna analiza przepisów z przykładami – przetarg nieograniczony krok po kroku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Obligatoryjne postanowienia SWZ (Przetarg nieograniczony)</vt:lpstr>
      <vt:lpstr>Fakultatywne postanowienia SWZ (Przetarg nieograniczony)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Zasób</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Wzór umowy  o udzielenie zamówienia publicznego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Waloryzacja wynagrodzenia wykonawcy, w toku realizacji umowy o udzielenie zamówienia publicznego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Najczęstsze nieprawidłowości  w postępowaniach o wartości równej lub wyższej niż progi unijne</vt:lpstr>
      <vt:lpstr>Pytania uczestników</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Mickoś Agnieszka</cp:lastModifiedBy>
  <cp:revision>24</cp:revision>
  <dcterms:created xsi:type="dcterms:W3CDTF">2022-06-22T09:40:44Z</dcterms:created>
  <dcterms:modified xsi:type="dcterms:W3CDTF">2024-06-25T09:15:04Z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0x0101000BD56382CF006B4687A1424F20415D8F</vt:lpwstr>
  </property>
</Properties>
</file>