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25"/>
  </p:notesMasterIdLst>
  <p:handoutMasterIdLst>
    <p:handoutMasterId r:id="rId26"/>
  </p:handoutMasterIdLst>
  <p:sldIdLst>
    <p:sldId id="256" r:id="rId5"/>
    <p:sldId id="265"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298" r:id="rId23"/>
    <p:sldId id="315" r:id="rId2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00B333-5AA4-4BF4-B129-CCC56D214B4E}" v="410" dt="2024-06-19T07:01:22.031"/>
  </p1510:revLst>
</p1510:revInfo>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howGuides="1">
      <p:cViewPr varScale="1">
        <p:scale>
          <a:sx n="105" d="100"/>
          <a:sy n="105" d="100"/>
        </p:scale>
        <p:origin x="1326" y="102"/>
      </p:cViewPr>
      <p:guideLst>
        <p:guide orient="horz" pos="2381"/>
        <p:guide pos="3368"/>
      </p:guideLst>
    </p:cSldViewPr>
  </p:slideViewPr>
  <p:notesTextViewPr>
    <p:cViewPr>
      <p:scale>
        <a:sx n="1" d="1"/>
        <a:sy n="1" d="1"/>
      </p:scale>
      <p:origin x="0" y="0"/>
    </p:cViewPr>
  </p:notesTextViewPr>
  <p:notesViewPr>
    <p:cSldViewPr showGuides="1">
      <p:cViewPr varScale="1">
        <p:scale>
          <a:sx n="85" d="100"/>
          <a:sy n="85" d="100"/>
        </p:scale>
        <p:origin x="26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16F398-1C30-4495-8EC8-A1B72EF9EAD9}" type="datetimeFigureOut">
              <a:rPr lang="pl-PL" smtClean="0"/>
              <a:t>2024-06-25</a:t>
            </a:fld>
            <a:endParaRPr lang="pl-PL"/>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9420FF-969D-4122-B2EF-392323C826DE}" type="slidenum">
              <a:rPr lang="pl-PL" smtClean="0"/>
              <a:t>‹#›</a:t>
            </a:fld>
            <a:endParaRPr lang="pl-PL"/>
          </a:p>
        </p:txBody>
      </p:sp>
    </p:spTree>
    <p:extLst>
      <p:ext uri="{BB962C8B-B14F-4D97-AF65-F5344CB8AC3E}">
        <p14:creationId xmlns:p14="http://schemas.microsoft.com/office/powerpoint/2010/main" val="697880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EFF2B-0721-7148-92D1-1650B5B78E9F}" type="datetimeFigureOut">
              <a:rPr lang="pl-PL" smtClean="0"/>
              <a:t>2024-06-25</a:t>
            </a:fld>
            <a:endParaRPr lang="pl-PL"/>
          </a:p>
        </p:txBody>
      </p:sp>
      <p:sp>
        <p:nvSpPr>
          <p:cNvPr id="4" name="Symbol zastępczy obrazu slajd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4" name="Obraz 13">
            <a:extLst>
              <a:ext uri="{FF2B5EF4-FFF2-40B4-BE49-F238E27FC236}">
                <a16:creationId xmlns:a16="http://schemas.microsoft.com/office/drawing/2014/main" id="{2B41AD81-079D-B212-C8B7-9A9D3BEE5179}"/>
              </a:ext>
            </a:extLst>
          </p:cNvPr>
          <p:cNvPicPr>
            <a:picLocks noChangeAspect="1"/>
          </p:cNvPicPr>
          <p:nvPr userDrawn="1"/>
        </p:nvPicPr>
        <p:blipFill>
          <a:blip r:embed="rId2" cstate="print">
            <a:alphaModFix amt="55000"/>
            <a:extLst>
              <a:ext uri="{28A0092B-C50C-407E-A947-70E740481C1C}">
                <a14:useLocalDpi xmlns:a14="http://schemas.microsoft.com/office/drawing/2010/main" val="0"/>
              </a:ext>
            </a:extLst>
          </a:blip>
          <a:stretch>
            <a:fillRect/>
          </a:stretch>
        </p:blipFill>
        <p:spPr>
          <a:xfrm>
            <a:off x="574069" y="528613"/>
            <a:ext cx="1080000" cy="1080000"/>
          </a:xfrm>
          <a:prstGeom prst="rect">
            <a:avLst/>
          </a:prstGeom>
        </p:spPr>
      </p:pic>
      <p:pic>
        <p:nvPicPr>
          <p:cNvPr id="15" name="Obraz 14">
            <a:extLst>
              <a:ext uri="{FF2B5EF4-FFF2-40B4-BE49-F238E27FC236}">
                <a16:creationId xmlns:a16="http://schemas.microsoft.com/office/drawing/2014/main" id="{0A433181-6EED-44B3-4822-4AF9E6BA906A}"/>
              </a:ext>
            </a:extLst>
          </p:cNvPr>
          <p:cNvPicPr>
            <a:picLocks noChangeAspect="1"/>
          </p:cNvPicPr>
          <p:nvPr userDrawn="1"/>
        </p:nvPicPr>
        <p:blipFill>
          <a:blip r:embed="rId3" cstate="print">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Lst>
          </p:cNvPr>
          <p:cNvPicPr>
            <a:picLocks noChangeAspect="1"/>
          </p:cNvPicPr>
          <p:nvPr userDrawn="1"/>
        </p:nvPicPr>
        <p:blipFill>
          <a:blip r:embed="rId4" cstate="print">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2A3D249-6366-4532-95C2-9DDC07D17B44}" type="datetime1">
              <a:rPr lang="pl-PL" smtClean="0"/>
              <a:t>2024-06-25</a:t>
            </a:fld>
            <a:endParaRPr lang="pl-PL" dirty="0"/>
          </a:p>
        </p:txBody>
      </p:sp>
      <p:pic>
        <p:nvPicPr>
          <p:cNvPr id="10" name="Obraz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0718" y="669815"/>
            <a:ext cx="6576254" cy="3340319"/>
          </a:xfrm>
          <a:prstGeom prst="rect">
            <a:avLst/>
          </a:prstGeom>
        </p:spPr>
      </p:pic>
    </p:spTree>
    <p:extLst>
      <p:ext uri="{BB962C8B-B14F-4D97-AF65-F5344CB8AC3E}">
        <p14:creationId xmlns:p14="http://schemas.microsoft.com/office/powerpoint/2010/main" val="4255767286"/>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F8E39A3A-22D6-B8ED-2F58-16F69704FFAA}"/>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Obraz zawierający tekst&#10;&#10;Opis wygenerowany automatycznie">
            <a:extLst>
              <a:ext uri="{FF2B5EF4-FFF2-40B4-BE49-F238E27FC236}">
                <a16:creationId xmlns:a16="http://schemas.microsoft.com/office/drawing/2014/main" id="{3B4B8A84-3D08-244B-BF5B-6E361D1A74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id="{C3C397EF-E780-3941-A190-8FF660EE9016}"/>
              </a:ext>
            </a:extLst>
          </p:cNvPr>
          <p:cNvSpPr>
            <a:spLocks noGrp="1"/>
          </p:cNvSpPr>
          <p:nvPr>
            <p:ph type="title"/>
          </p:nvPr>
        </p:nvSpPr>
        <p:spPr>
          <a:xfrm>
            <a:off x="2825750" y="5593629"/>
            <a:ext cx="7559675" cy="705572"/>
          </a:xfrm>
        </p:spPr>
        <p:txBody>
          <a:bodyPr/>
          <a:lstStyle/>
          <a:p>
            <a:r>
              <a:rPr lang="pl-PL"/>
              <a:t>Kliknij, aby edytować styl</a:t>
            </a:r>
            <a:endParaRPr lang="pl-PL" dirty="0"/>
          </a:p>
        </p:txBody>
      </p:sp>
    </p:spTree>
    <p:extLst>
      <p:ext uri="{BB962C8B-B14F-4D97-AF65-F5344CB8AC3E}">
        <p14:creationId xmlns:p14="http://schemas.microsoft.com/office/powerpoint/2010/main" val="27850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xmlns=""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2024-06-25</a:t>
            </a:fld>
            <a:endParaRPr lang="pl-PL" dirty="0"/>
          </a:p>
        </p:txBody>
      </p:sp>
      <p:pic>
        <p:nvPicPr>
          <p:cNvPr id="6" name="Obraz 5">
            <a:extLst>
              <a:ext uri="{FF2B5EF4-FFF2-40B4-BE49-F238E27FC236}">
                <a16:creationId xmlns:a16="http://schemas.microsoft.com/office/drawing/2014/main" id="{039E0742-6ADE-F448-8437-7F591E1D07FA}"/>
              </a:ext>
            </a:extLst>
          </p:cNvPr>
          <p:cNvPicPr>
            <a:picLocks noChangeAspect="1"/>
          </p:cNvPicPr>
          <p:nvPr userDrawn="1"/>
        </p:nvPicPr>
        <p:blipFill>
          <a:blip r:embed="rId2" cstate="hqprint">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Lst>
          </p:cNvPr>
          <p:cNvPicPr>
            <a:picLocks noChangeAspect="1"/>
          </p:cNvPicPr>
          <p:nvPr userDrawn="1"/>
        </p:nvPicPr>
        <p:blipFill>
          <a:blip r:embed="rId3" cstate="hqprint">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Lst>
          </p:cNvPr>
          <p:cNvPicPr>
            <a:picLocks noChangeAspect="1"/>
          </p:cNvPicPr>
          <p:nvPr userDrawn="1"/>
        </p:nvPicPr>
        <p:blipFill>
          <a:blip r:embed="rId4" cstate="hqprint">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Lst>
          </p:cNvPr>
          <p:cNvPicPr>
            <a:picLocks noChangeAspect="1"/>
          </p:cNvPicPr>
          <p:nvPr userDrawn="1"/>
        </p:nvPicPr>
        <p:blipFill>
          <a:blip r:embed="rId5" cstate="hqprint">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Lst>
          </p:cNvPr>
          <p:cNvPicPr>
            <a:picLocks noChangeAspect="1"/>
          </p:cNvPicPr>
          <p:nvPr userDrawn="1"/>
        </p:nvPicPr>
        <p:blipFill>
          <a:blip r:embed="rId6" cstate="hqprint">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Lst>
          </p:cNvPr>
          <p:cNvPicPr>
            <a:picLocks noChangeAspect="1"/>
          </p:cNvPicPr>
          <p:nvPr userDrawn="1"/>
        </p:nvPicPr>
        <p:blipFill>
          <a:blip r:embed="rId7" cstate="hqprint">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id="{28B2440F-CBE5-784D-ADC8-E797F64F472B}"/>
              </a:ext>
            </a:extLst>
          </p:cNvPr>
          <p:cNvPicPr>
            <a:picLocks noChangeAspect="1"/>
          </p:cNvPicPr>
          <p:nvPr userDrawn="1"/>
        </p:nvPicPr>
        <p:blipFill>
          <a:blip r:embed="rId8" cstate="hqprint">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id="{1C717A0E-10D0-FA43-BF65-49909BDCEAFA}"/>
              </a:ext>
            </a:extLst>
          </p:cNvPr>
          <p:cNvPicPr>
            <a:picLocks noChangeAspect="1"/>
          </p:cNvPicPr>
          <p:nvPr userDrawn="1"/>
        </p:nvPicPr>
        <p:blipFill>
          <a:blip r:embed="rId9" cstate="hqprint">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Lst>
          </p:cNvPr>
          <p:cNvPicPr>
            <a:picLocks noChangeAspect="1"/>
          </p:cNvPicPr>
          <p:nvPr userDrawn="1"/>
        </p:nvPicPr>
        <p:blipFill>
          <a:blip r:embed="rId10" cstate="hqprint">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Lst>
          </p:cNvPr>
          <p:cNvPicPr>
            <a:picLocks noChangeAspect="1"/>
          </p:cNvPicPr>
          <p:nvPr userDrawn="1"/>
        </p:nvPicPr>
        <p:blipFill>
          <a:blip r:embed="rId11" cstate="hqprint">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Lst>
          </p:cNvPr>
          <p:cNvPicPr>
            <a:picLocks noChangeAspect="1"/>
          </p:cNvPicPr>
          <p:nvPr userDrawn="1"/>
        </p:nvPicPr>
        <p:blipFill>
          <a:blip r:embed="rId12" cstate="hqprint">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Lst>
          </p:cNvPr>
          <p:cNvPicPr>
            <a:picLocks noChangeAspect="1"/>
          </p:cNvPicPr>
          <p:nvPr userDrawn="1"/>
        </p:nvPicPr>
        <p:blipFill>
          <a:blip r:embed="rId13" cstate="hqprint">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pic>
        <p:nvPicPr>
          <p:cNvPr id="20" name="Obraz 1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70718" y="669815"/>
            <a:ext cx="6576254" cy="3340319"/>
          </a:xfrm>
          <a:prstGeom prst="rect">
            <a:avLst/>
          </a:prstGeom>
        </p:spPr>
      </p:pic>
    </p:spTree>
    <p:extLst>
      <p:ext uri="{BB962C8B-B14F-4D97-AF65-F5344CB8AC3E}">
        <p14:creationId xmlns:p14="http://schemas.microsoft.com/office/powerpoint/2010/main" val="3586026018"/>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857886D-A165-4D54-8DB0-CE6586ECA8EC}" type="datetime1">
              <a:rPr lang="pl-PL" smtClean="0"/>
              <a:t>2024-06-25</a:t>
            </a:fld>
            <a:endParaRPr lang="pl-PL" dirty="0"/>
          </a:p>
        </p:txBody>
      </p:sp>
      <p:pic>
        <p:nvPicPr>
          <p:cNvPr id="7" name="Obraz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9482" y="3189178"/>
            <a:ext cx="6576254" cy="3340319"/>
          </a:xfrm>
          <a:prstGeom prst="rect">
            <a:avLst/>
          </a:prstGeom>
        </p:spPr>
      </p:pic>
    </p:spTree>
    <p:extLst>
      <p:ext uri="{BB962C8B-B14F-4D97-AF65-F5344CB8AC3E}">
        <p14:creationId xmlns:p14="http://schemas.microsoft.com/office/powerpoint/2010/main" val="163393511"/>
      </p:ext>
    </p:extLst>
  </p:cSld>
  <p:clrMapOvr>
    <a:masterClrMapping/>
  </p:clrMapOvr>
  <p:extLst>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ftr="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ytuł 8"/>
          <p:cNvSpPr>
            <a:spLocks noGrp="1"/>
          </p:cNvSpPr>
          <p:nvPr>
            <p:ph type="ctrTitle"/>
          </p:nvPr>
        </p:nvSpPr>
        <p:spPr/>
        <p:txBody>
          <a:bodyPr>
            <a:normAutofit/>
          </a:bodyPr>
          <a:lstStyle/>
          <a:p>
            <a:pPr algn="ctr"/>
            <a:r>
              <a:rPr lang="pl-PL" dirty="0">
                <a:latin typeface="Open Sans"/>
                <a:ea typeface="Open Sans"/>
                <a:cs typeface="Open Sans"/>
              </a:rPr>
              <a:t>Uproszczone metody rozliczania wydatków</a:t>
            </a:r>
          </a:p>
        </p:txBody>
      </p:sp>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
        <p:nvSpPr>
          <p:cNvPr id="4" name="pole tekstowe 3"/>
          <p:cNvSpPr txBox="1"/>
          <p:nvPr/>
        </p:nvSpPr>
        <p:spPr>
          <a:xfrm>
            <a:off x="8082210" y="755501"/>
            <a:ext cx="1584176" cy="369332"/>
          </a:xfrm>
          <a:prstGeom prst="rect">
            <a:avLst/>
          </a:prstGeom>
          <a:noFill/>
        </p:spPr>
        <p:txBody>
          <a:bodyPr wrap="square" rtlCol="0">
            <a:spAutoFit/>
          </a:bodyPr>
          <a:lstStyle/>
          <a:p>
            <a:r>
              <a:rPr lang="pl-PL" dirty="0" smtClean="0"/>
              <a:t>20.06.2024</a:t>
            </a:r>
            <a:endParaRPr lang="pl-PL" dirty="0"/>
          </a:p>
        </p:txBody>
      </p:sp>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Wybór</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fontScale="92500"/>
          </a:bodyPr>
          <a:lstStyle/>
          <a:p>
            <a:pPr marL="0" indent="0">
              <a:lnSpc>
                <a:spcPct val="150000"/>
              </a:lnSpc>
              <a:spcBef>
                <a:spcPts val="1100"/>
              </a:spcBef>
              <a:buNone/>
            </a:pPr>
            <a:r>
              <a:rPr lang="pl-PL" sz="2400" dirty="0">
                <a:latin typeface="Open Sans"/>
                <a:ea typeface="Open Sans"/>
                <a:cs typeface="Open Sans"/>
              </a:rPr>
              <a:t>Wyboru sposobu rozliczania wydatków dokonuje się do momentu zawarcia umowy o dofinansowanie projektu. Wyjątkowo, wprowadzenie uproszczonych metod rozliczania wydatków na pozostałą część projektu dopuszczalne jest w przypadku projektów wieloletnich. W takich przypadkach okres, za który deklarowane są koszty faktycznie poniesione powinien być wyraźnie oddzielony od okresu, za który koszty są deklarowane na podstawie uproszczonych metod rozliczania wydatków, tak aby uniknąć podwójnego finansowania kosztów projektu</a:t>
            </a:r>
            <a:endParaRPr lang="pl-PL"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277898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Umowa</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fontScale="92500" lnSpcReduction="20000"/>
          </a:bodyPr>
          <a:lstStyle/>
          <a:p>
            <a:pPr marL="0" indent="0">
              <a:lnSpc>
                <a:spcPct val="150000"/>
              </a:lnSpc>
              <a:spcBef>
                <a:spcPts val="1100"/>
              </a:spcBef>
              <a:buNone/>
            </a:pPr>
            <a:r>
              <a:rPr lang="pl-PL" sz="2400" dirty="0">
                <a:latin typeface="Open Sans"/>
                <a:ea typeface="Open Sans"/>
                <a:cs typeface="Open Sans"/>
              </a:rPr>
              <a:t>Warunki rozliczania kosztów uproszczoną metodą rozliczania wydatków określa umowa o dofinansowanie projektu, w szczególności: </a:t>
            </a:r>
            <a:endParaRPr lang="pl-PL" dirty="0"/>
          </a:p>
          <a:p>
            <a:pPr marL="0" indent="0">
              <a:lnSpc>
                <a:spcPct val="150000"/>
              </a:lnSpc>
              <a:spcBef>
                <a:spcPts val="1100"/>
              </a:spcBef>
              <a:buNone/>
            </a:pPr>
            <a:r>
              <a:rPr lang="pl-PL" sz="2400" dirty="0">
                <a:latin typeface="Open Sans"/>
                <a:ea typeface="Open Sans"/>
                <a:cs typeface="Open Sans"/>
              </a:rPr>
              <a:t>a) nazwę i koszt objęty uproszczoną metodą rozliczania wydatków, b) wskaźnik rozliczający uproszczoną metodę rozliczania wydatków (nie dotyczy stawki ryczałtowej), </a:t>
            </a:r>
            <a:endParaRPr lang="pl-PL" dirty="0"/>
          </a:p>
          <a:p>
            <a:pPr marL="0" indent="0">
              <a:lnSpc>
                <a:spcPct val="150000"/>
              </a:lnSpc>
              <a:spcBef>
                <a:spcPts val="1100"/>
              </a:spcBef>
              <a:buNone/>
            </a:pPr>
            <a:r>
              <a:rPr lang="pl-PL" sz="2400" dirty="0">
                <a:latin typeface="Open Sans"/>
                <a:ea typeface="Open Sans"/>
                <a:cs typeface="Open Sans"/>
              </a:rPr>
              <a:t>c) dokumenty potwierdzające osiągnięcie rezultatów, wykonanie produktów lub zrealizowanie działań zgodnie z zatwierdzonym wnioskiem o dofinansowanie projektu (nie dotyczy stawki ryczałtowej).</a:t>
            </a:r>
            <a:endParaRPr lang="pl-PL"/>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3623506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Świętości</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lnSpc>
                <a:spcPct val="150000"/>
              </a:lnSpc>
              <a:spcBef>
                <a:spcPts val="1100"/>
              </a:spcBef>
              <a:buNone/>
            </a:pPr>
            <a:r>
              <a:rPr lang="pl-PL" sz="2400" b="1" dirty="0">
                <a:latin typeface="Open Sans"/>
                <a:ea typeface="Open Sans"/>
                <a:cs typeface="Open Sans"/>
              </a:rPr>
              <a:t>Koszty rozliczane uproszczoną metodą rozliczania wydatków są traktowane jak wydatki faktycznie poniesione.</a:t>
            </a:r>
            <a:r>
              <a:rPr lang="pl-PL" sz="2400" dirty="0">
                <a:latin typeface="Open Sans"/>
                <a:ea typeface="Open Sans"/>
                <a:cs typeface="Open Sans"/>
              </a:rPr>
              <a:t> Nie ma obowiązku gromadzenia faktur i innych dokumentów księgowych o równoważnej wartości dowodowej na potwierdzenie poniesienia wydatku w ramach projektu.</a:t>
            </a:r>
            <a:endParaRPr lang="pl-PL"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7078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Rozliczanie</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lnSpc>
                <a:spcPct val="150000"/>
              </a:lnSpc>
              <a:spcBef>
                <a:spcPts val="1100"/>
              </a:spcBef>
              <a:buNone/>
            </a:pPr>
            <a:r>
              <a:rPr lang="pl-PL" sz="2400" dirty="0">
                <a:latin typeface="Open Sans"/>
                <a:ea typeface="Open Sans"/>
                <a:cs typeface="Open Sans"/>
              </a:rPr>
              <a:t>a) w przypadku stawek jednostkowych – rozliczenie następuje według określonej kwoty stawki jednostkowej i liczby stawek jednostkowych (produktów lub rezultatów) zrealizowanych w ramach projektu, </a:t>
            </a:r>
            <a:endParaRPr lang="pl-PL" sz="2400"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254929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Rozliczanie</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lnSpc>
                <a:spcPct val="150000"/>
              </a:lnSpc>
              <a:spcBef>
                <a:spcPts val="1100"/>
              </a:spcBef>
              <a:buNone/>
            </a:pPr>
            <a:r>
              <a:rPr lang="pl-PL" sz="2400" dirty="0">
                <a:latin typeface="Open Sans"/>
                <a:ea typeface="Open Sans"/>
                <a:cs typeface="Open Sans"/>
              </a:rPr>
              <a:t> b) w przypadku kwot ryczałtowych – rozliczenie kwoty ryczałtowej jest uzależnione od zrealizowania objętych nią działań w całości albo dokonywane jest w etapach (tzw. kamienie milowe) w sposób określony w metodyce, o ile uzasadnia to charakter projektu, </a:t>
            </a:r>
            <a:endParaRPr lang="pl-PL" dirty="0"/>
          </a:p>
          <a:p>
            <a:pPr marL="0" indent="0">
              <a:lnSpc>
                <a:spcPct val="150000"/>
              </a:lnSpc>
              <a:spcBef>
                <a:spcPts val="1100"/>
              </a:spcBef>
              <a:buNone/>
            </a:pPr>
            <a:r>
              <a:rPr lang="pl-PL" sz="2400" dirty="0">
                <a:latin typeface="Open Sans"/>
                <a:ea typeface="Open Sans"/>
                <a:cs typeface="Open Sans"/>
              </a:rPr>
              <a:t>c) w przypadku stawek ryczałtowych – rozliczenie następuje według określonej stawki ryczałtowej odnoszonej do kwalifikowalnych kosztów będących podstawą rozliczenia</a:t>
            </a:r>
            <a:endParaRPr lang="pl-PL"/>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4047399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A jak się nie uda?</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lnSpc>
                <a:spcPct val="150000"/>
              </a:lnSpc>
              <a:spcBef>
                <a:spcPts val="1100"/>
              </a:spcBef>
              <a:buNone/>
            </a:pPr>
            <a:r>
              <a:rPr lang="pl-PL" sz="2400" dirty="0">
                <a:latin typeface="Open Sans"/>
                <a:ea typeface="Open Sans"/>
                <a:cs typeface="Open Sans"/>
              </a:rPr>
              <a:t>a) w przypadku stawek jednostkowych – niezrealizowane lub niewłaściwie zrealizowane działania objęte stawką są </a:t>
            </a:r>
            <a:r>
              <a:rPr lang="pl-PL" sz="2400">
                <a:latin typeface="Open Sans"/>
                <a:ea typeface="Open Sans"/>
                <a:cs typeface="Open Sans"/>
              </a:rPr>
              <a:t>niekwalifikowalne,</a:t>
            </a:r>
            <a:endParaRPr lang="pl-PL" sz="2400"/>
          </a:p>
          <a:p>
            <a:pPr marL="0" indent="0">
              <a:lnSpc>
                <a:spcPct val="150000"/>
              </a:lnSpc>
              <a:spcBef>
                <a:spcPts val="1100"/>
              </a:spcBef>
              <a:buNone/>
            </a:pPr>
            <a:r>
              <a:rPr lang="pl-PL" sz="2400" dirty="0">
                <a:latin typeface="Open Sans"/>
                <a:ea typeface="Open Sans"/>
                <a:cs typeface="Open Sans"/>
              </a:rPr>
              <a:t> b) w przypadku kwot ryczałtowych – w przypadku niezrealizowania w pełni wskaźników produktu lub rezultatu objętych kwotą ryczałtową, dana kwota jest uznana za niekwalifikowalną (rozliczenie w systemie „spełnia – nie spełnia”), </a:t>
            </a:r>
            <a:endParaRPr lang="pl-PL" sz="240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1519801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A jak się nie uda?</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lnSpc>
                <a:spcPct val="150000"/>
              </a:lnSpc>
              <a:spcBef>
                <a:spcPts val="1100"/>
              </a:spcBef>
              <a:buNone/>
            </a:pPr>
            <a:r>
              <a:rPr lang="pl-PL" sz="2400" dirty="0">
                <a:latin typeface="Open Sans"/>
                <a:ea typeface="Open Sans"/>
                <a:cs typeface="Open Sans"/>
              </a:rPr>
              <a:t>c) w przypadku stawek ryczałtowych – rozliczenie następuje w oparciu o przedstawiane do rozliczenia kwalifikowalne koszty będące podstawą rozliczenia stawek (na wysokość wydatków rozliczanych stawką ryczałtową mają wpływ również wszelkiego rodzaju pomniejszenia, np. korekty finansowe).</a:t>
            </a:r>
            <a:endParaRPr lang="pl-PL"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3340079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3568BE-245E-449B-9BA3-0D02E7BF7EC3}"/>
              </a:ext>
            </a:extLst>
          </p:cNvPr>
          <p:cNvSpPr>
            <a:spLocks noGrp="1"/>
          </p:cNvSpPr>
          <p:nvPr>
            <p:ph type="ctrTitle"/>
          </p:nvPr>
        </p:nvSpPr>
        <p:spPr/>
        <p:txBody>
          <a:bodyPr/>
          <a:lstStyle/>
          <a:p>
            <a:pPr algn="ctr"/>
            <a:r>
              <a:rPr lang="pl-PL" dirty="0">
                <a:latin typeface="Open Sans"/>
                <a:ea typeface="Open Sans"/>
                <a:cs typeface="Open Sans"/>
              </a:rPr>
              <a:t>PRAKTYKA</a:t>
            </a:r>
            <a:endParaRPr lang="pl-PL" dirty="0"/>
          </a:p>
        </p:txBody>
      </p:sp>
      <p:sp>
        <p:nvSpPr>
          <p:cNvPr id="4" name="Symbol zastępczy daty 3">
            <a:extLst>
              <a:ext uri="{FF2B5EF4-FFF2-40B4-BE49-F238E27FC236}">
                <a16:creationId xmlns:a16="http://schemas.microsoft.com/office/drawing/2014/main" id="{B229C2C5-54F9-4EC4-92E9-11C5F82C31FB}"/>
              </a:ext>
            </a:extLst>
          </p:cNvPr>
          <p:cNvSpPr>
            <a:spLocks noGrp="1"/>
          </p:cNvSpPr>
          <p:nvPr>
            <p:ph type="dt" sz="half" idx="10"/>
          </p:nvPr>
        </p:nvSpPr>
        <p:spPr/>
        <p:txBody>
          <a:bodyPr/>
          <a:lstStyle/>
          <a:p>
            <a:fld id="{0C2D1261-A096-4701-818F-FA57047FD5DA}" type="datetime1">
              <a:rPr lang="pl-PL" smtClean="0"/>
              <a:t>2024-06-25</a:t>
            </a:fld>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3124031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Sprawdźmy to w praktyce</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lnSpc>
                <a:spcPct val="150000"/>
              </a:lnSpc>
              <a:spcBef>
                <a:spcPts val="1100"/>
              </a:spcBef>
              <a:buNone/>
            </a:pPr>
            <a:r>
              <a:rPr lang="pl-PL" sz="2400" dirty="0">
                <a:latin typeface="Open Sans"/>
                <a:ea typeface="Open Sans"/>
                <a:cs typeface="Open Sans"/>
              </a:rPr>
              <a:t>Zweryfikujmy funkcjonowanie metod uproszczonych w prawdziwych naborach - od etapu przygotowania do rozliczenia projektu.</a:t>
            </a:r>
            <a:endParaRPr lang="pl-PL" sz="2400"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4015781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D17717-5751-F730-50BD-CBB39F57635A}"/>
              </a:ext>
            </a:extLst>
          </p:cNvPr>
          <p:cNvSpPr>
            <a:spLocks noGrp="1"/>
          </p:cNvSpPr>
          <p:nvPr>
            <p:ph type="title"/>
          </p:nvPr>
        </p:nvSpPr>
        <p:spPr/>
        <p:txBody>
          <a:bodyPr/>
          <a:lstStyle/>
          <a:p>
            <a:r>
              <a:rPr lang="pl-PL" dirty="0"/>
              <a:t>Dziękuję za uwagę</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151924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3568BE-245E-449B-9BA3-0D02E7BF7EC3}"/>
              </a:ext>
            </a:extLst>
          </p:cNvPr>
          <p:cNvSpPr>
            <a:spLocks noGrp="1"/>
          </p:cNvSpPr>
          <p:nvPr>
            <p:ph type="ctrTitle"/>
          </p:nvPr>
        </p:nvSpPr>
        <p:spPr/>
        <p:txBody>
          <a:bodyPr/>
          <a:lstStyle/>
          <a:p>
            <a:pPr algn="ctr"/>
            <a:r>
              <a:rPr lang="pl-PL" dirty="0">
                <a:latin typeface="Open Sans"/>
                <a:ea typeface="Open Sans"/>
                <a:cs typeface="Open Sans"/>
              </a:rPr>
              <a:t>PODSTAWY</a:t>
            </a:r>
            <a:endParaRPr lang="pl-PL" dirty="0"/>
          </a:p>
        </p:txBody>
      </p:sp>
      <p:sp>
        <p:nvSpPr>
          <p:cNvPr id="4" name="Symbol zastępczy daty 3">
            <a:extLst>
              <a:ext uri="{FF2B5EF4-FFF2-40B4-BE49-F238E27FC236}">
                <a16:creationId xmlns:a16="http://schemas.microsoft.com/office/drawing/2014/main" id="{B229C2C5-54F9-4EC4-92E9-11C5F82C31FB}"/>
              </a:ext>
            </a:extLst>
          </p:cNvPr>
          <p:cNvSpPr>
            <a:spLocks noGrp="1"/>
          </p:cNvSpPr>
          <p:nvPr>
            <p:ph type="dt" sz="half" idx="10"/>
          </p:nvPr>
        </p:nvSpPr>
        <p:spPr/>
        <p:txBody>
          <a:bodyPr/>
          <a:lstStyle/>
          <a:p>
            <a:fld id="{0C2D1261-A096-4701-818F-FA57047FD5DA}" type="datetime1">
              <a:rPr lang="pl-PL" smtClean="0"/>
              <a:t>2024-06-25</a:t>
            </a:fld>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1671839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D17717-5751-F730-50BD-CBB39F57635A}"/>
              </a:ext>
            </a:extLst>
          </p:cNvPr>
          <p:cNvSpPr>
            <a:spLocks noGrp="1"/>
          </p:cNvSpPr>
          <p:nvPr>
            <p:ph type="title"/>
          </p:nvPr>
        </p:nvSpPr>
        <p:spPr/>
        <p:txBody>
          <a:bodyPr/>
          <a:lstStyle/>
          <a:p>
            <a:r>
              <a:rPr lang="pl-PL" dirty="0">
                <a:latin typeface="Open Sans"/>
                <a:ea typeface="Open Sans"/>
                <a:cs typeface="Open Sans"/>
              </a:rPr>
              <a:t>mb@euart.pl</a:t>
            </a:r>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196572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Najważniejsze dokumenty</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251460" indent="-251460"/>
            <a:r>
              <a:rPr lang="pl-PL" sz="2400" dirty="0">
                <a:latin typeface="Open Sans"/>
                <a:ea typeface="Open Sans"/>
                <a:cs typeface="Open Sans"/>
              </a:rPr>
              <a:t>Wytyczne kwalifikowalności wydatków</a:t>
            </a:r>
            <a:endParaRPr lang="pl-PL" sz="2400" dirty="0"/>
          </a:p>
          <a:p>
            <a:pPr marL="251460" indent="-251460"/>
            <a:endParaRPr lang="pl-PL" sz="2400" dirty="0">
              <a:latin typeface="Open Sans"/>
              <a:ea typeface="Open Sans"/>
              <a:cs typeface="Open Sans"/>
            </a:endParaRPr>
          </a:p>
          <a:p>
            <a:pPr marL="251460" indent="-251460"/>
            <a:r>
              <a:rPr lang="pl-PL" sz="2400" dirty="0">
                <a:latin typeface="Open Sans"/>
                <a:ea typeface="Open Sans"/>
                <a:cs typeface="Open Sans"/>
              </a:rPr>
              <a:t>Regulamin naboru</a:t>
            </a:r>
          </a:p>
          <a:p>
            <a:pPr marL="251460" indent="-251460"/>
            <a:endParaRPr lang="pl-PL" sz="2400" dirty="0">
              <a:latin typeface="Open Sans"/>
              <a:ea typeface="Open Sans"/>
              <a:cs typeface="Open Sans"/>
            </a:endParaRPr>
          </a:p>
          <a:p>
            <a:pPr marL="251460" indent="-251460"/>
            <a:r>
              <a:rPr lang="pl-PL" sz="2400" dirty="0">
                <a:latin typeface="Open Sans"/>
                <a:ea typeface="Open Sans"/>
                <a:cs typeface="Open Sans"/>
              </a:rPr>
              <a:t>Wniosek o dofinansowanie</a:t>
            </a:r>
            <a:endParaRPr lang="pl-PL" sz="2400"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242813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3568BE-245E-449B-9BA3-0D02E7BF7EC3}"/>
              </a:ext>
            </a:extLst>
          </p:cNvPr>
          <p:cNvSpPr>
            <a:spLocks noGrp="1"/>
          </p:cNvSpPr>
          <p:nvPr>
            <p:ph type="ctrTitle"/>
          </p:nvPr>
        </p:nvSpPr>
        <p:spPr/>
        <p:txBody>
          <a:bodyPr/>
          <a:lstStyle/>
          <a:p>
            <a:pPr algn="ctr"/>
            <a:r>
              <a:rPr lang="pl-PL" dirty="0"/>
              <a:t>STOSOWANIE</a:t>
            </a:r>
          </a:p>
        </p:txBody>
      </p:sp>
      <p:sp>
        <p:nvSpPr>
          <p:cNvPr id="4" name="Symbol zastępczy daty 3">
            <a:extLst>
              <a:ext uri="{FF2B5EF4-FFF2-40B4-BE49-F238E27FC236}">
                <a16:creationId xmlns:a16="http://schemas.microsoft.com/office/drawing/2014/main" id="{B229C2C5-54F9-4EC4-92E9-11C5F82C31FB}"/>
              </a:ext>
            </a:extLst>
          </p:cNvPr>
          <p:cNvSpPr>
            <a:spLocks noGrp="1"/>
          </p:cNvSpPr>
          <p:nvPr>
            <p:ph type="dt" sz="half" idx="10"/>
          </p:nvPr>
        </p:nvSpPr>
        <p:spPr/>
        <p:txBody>
          <a:bodyPr/>
          <a:lstStyle/>
          <a:p>
            <a:fld id="{0C2D1261-A096-4701-818F-FA57047FD5DA}" type="datetime1">
              <a:rPr lang="pl-PL" smtClean="0"/>
              <a:t>2024-06-25</a:t>
            </a:fld>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3110303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Jakie metody mamy do dyspozycji?</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a:bodyPr>
          <a:lstStyle/>
          <a:p>
            <a:pPr marL="0" indent="0">
              <a:buNone/>
            </a:pPr>
            <a:r>
              <a:rPr lang="pl-PL" sz="2400" dirty="0">
                <a:latin typeface="Open Sans"/>
                <a:ea typeface="Open Sans"/>
                <a:cs typeface="Open Sans"/>
              </a:rPr>
              <a:t>W tej perspektywie finansowej mamy </a:t>
            </a:r>
            <a:r>
              <a:rPr lang="pl-PL" sz="2400" dirty="0" err="1">
                <a:latin typeface="Open Sans"/>
                <a:ea typeface="Open Sans"/>
                <a:cs typeface="Open Sans"/>
              </a:rPr>
              <a:t>możłiwośc</a:t>
            </a:r>
            <a:r>
              <a:rPr lang="pl-PL" sz="2400" dirty="0">
                <a:latin typeface="Open Sans"/>
                <a:ea typeface="Open Sans"/>
                <a:cs typeface="Open Sans"/>
              </a:rPr>
              <a:t> stosowania:</a:t>
            </a:r>
          </a:p>
          <a:p>
            <a:pPr marL="251460" indent="-251460"/>
            <a:endParaRPr lang="pl-PL" sz="2400" dirty="0">
              <a:latin typeface="Open Sans"/>
              <a:ea typeface="Open Sans"/>
              <a:cs typeface="Open Sans"/>
            </a:endParaRPr>
          </a:p>
          <a:p>
            <a:pPr marL="0" indent="0">
              <a:buNone/>
            </a:pPr>
            <a:r>
              <a:rPr lang="pl-PL" sz="2400" dirty="0">
                <a:latin typeface="Open Sans"/>
                <a:ea typeface="Open Sans"/>
                <a:cs typeface="Open Sans"/>
              </a:rPr>
              <a:t>a) </a:t>
            </a:r>
            <a:r>
              <a:rPr lang="pl-PL" sz="2400" b="1" dirty="0">
                <a:latin typeface="Open Sans"/>
                <a:ea typeface="Open Sans"/>
                <a:cs typeface="Open Sans"/>
              </a:rPr>
              <a:t>stawek jednostkowych,</a:t>
            </a:r>
            <a:r>
              <a:rPr lang="pl-PL" sz="2400" dirty="0">
                <a:latin typeface="Open Sans"/>
                <a:ea typeface="Open Sans"/>
                <a:cs typeface="Open Sans"/>
              </a:rPr>
              <a:t> o których mowa art. 53 ust. 1 lit. b rozporządzenia ogólnego,</a:t>
            </a:r>
            <a:endParaRPr lang="pl-PL" sz="2400"/>
          </a:p>
          <a:p>
            <a:pPr marL="0" indent="0">
              <a:buNone/>
            </a:pPr>
            <a:r>
              <a:rPr lang="pl-PL" sz="2400" dirty="0">
                <a:latin typeface="Open Sans"/>
                <a:ea typeface="Open Sans"/>
                <a:cs typeface="Open Sans"/>
              </a:rPr>
              <a:t> b) </a:t>
            </a:r>
            <a:r>
              <a:rPr lang="pl-PL" sz="2400" b="1" dirty="0">
                <a:latin typeface="Open Sans"/>
                <a:ea typeface="Open Sans"/>
                <a:cs typeface="Open Sans"/>
              </a:rPr>
              <a:t>kwot ryczałtowych</a:t>
            </a:r>
            <a:r>
              <a:rPr lang="pl-PL" sz="2400" dirty="0">
                <a:latin typeface="Open Sans"/>
                <a:ea typeface="Open Sans"/>
                <a:cs typeface="Open Sans"/>
              </a:rPr>
              <a:t>, o których mowa w art. 53 ust. 1 lit. c rozporządzenia ogólnego, </a:t>
            </a:r>
            <a:endParaRPr lang="pl-PL" sz="2400" dirty="0"/>
          </a:p>
          <a:p>
            <a:pPr marL="0" indent="0">
              <a:buNone/>
            </a:pPr>
            <a:r>
              <a:rPr lang="pl-PL" sz="2400" dirty="0">
                <a:latin typeface="Open Sans"/>
                <a:ea typeface="Open Sans"/>
                <a:cs typeface="Open Sans"/>
              </a:rPr>
              <a:t>c) </a:t>
            </a:r>
            <a:r>
              <a:rPr lang="pl-PL" sz="2400" b="1" dirty="0">
                <a:latin typeface="Open Sans"/>
                <a:ea typeface="Open Sans"/>
                <a:cs typeface="Open Sans"/>
              </a:rPr>
              <a:t>stawek ryczałtowych</a:t>
            </a:r>
            <a:r>
              <a:rPr lang="pl-PL" sz="2400" dirty="0">
                <a:latin typeface="Open Sans"/>
                <a:ea typeface="Open Sans"/>
                <a:cs typeface="Open Sans"/>
              </a:rPr>
              <a:t>, o których mowa w art. 53 ust. 1 lit. d rozporządzenia ogólnego</a:t>
            </a:r>
            <a:endParaRPr lang="pl-PL" sz="240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2512353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Obowiązek</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lnSpcReduction="10000"/>
          </a:bodyPr>
          <a:lstStyle/>
          <a:p>
            <a:pPr marL="0" indent="0">
              <a:lnSpc>
                <a:spcPct val="150000"/>
              </a:lnSpc>
              <a:spcBef>
                <a:spcPts val="1100"/>
              </a:spcBef>
              <a:buNone/>
            </a:pPr>
            <a:r>
              <a:rPr lang="pl-PL" sz="2400" dirty="0">
                <a:latin typeface="Open Sans"/>
                <a:ea typeface="Open Sans"/>
                <a:cs typeface="Open Sans"/>
              </a:rPr>
              <a:t>Zgodnie z art. 53 ust. 2 rozporządzenia ogólnego, projekt współfinansowany ze środków EFRR, EFS+ lub FST, którego łączny koszt wyrażony w PLN n</a:t>
            </a:r>
            <a:r>
              <a:rPr lang="pl-PL" sz="2400" b="1" dirty="0">
                <a:latin typeface="Open Sans"/>
                <a:ea typeface="Open Sans"/>
                <a:cs typeface="Open Sans"/>
              </a:rPr>
              <a:t>ie przekracza równowartości 200 tys. EUR </a:t>
            </a:r>
            <a:r>
              <a:rPr lang="pl-PL" sz="2400" dirty="0">
                <a:latin typeface="Open Sans"/>
                <a:ea typeface="Open Sans"/>
                <a:cs typeface="Open Sans"/>
              </a:rPr>
              <a:t>w dniu zawarcia umowy o dofinansowanie projektu (do przeliczenia łącznego kosztu projektu stosuje się miesięczny obrachunkowy kurs wymiany waluty </a:t>
            </a:r>
            <a:r>
              <a:rPr lang="pl-PL" sz="2400">
                <a:latin typeface="Open Sans"/>
                <a:ea typeface="Open Sans"/>
                <a:cs typeface="Open Sans"/>
              </a:rPr>
              <a:t>stosowany przez KE, aktualny na dzień ogłoszenia </a:t>
            </a:r>
            <a:r>
              <a:rPr lang="pl-PL" sz="2400" dirty="0">
                <a:latin typeface="Open Sans"/>
                <a:ea typeface="Open Sans"/>
                <a:cs typeface="Open Sans"/>
              </a:rPr>
              <a:t>naboru), </a:t>
            </a:r>
            <a:r>
              <a:rPr lang="pl-PL" sz="2400" b="1" dirty="0">
                <a:latin typeface="Open Sans"/>
                <a:ea typeface="Open Sans"/>
                <a:cs typeface="Open Sans"/>
              </a:rPr>
              <a:t>rozliczany jest obligatoryjnie za pomocą </a:t>
            </a:r>
            <a:r>
              <a:rPr lang="pl-PL" sz="2400" b="1">
                <a:latin typeface="Open Sans"/>
                <a:ea typeface="Open Sans"/>
                <a:cs typeface="Open Sans"/>
              </a:rPr>
              <a:t>uproszczonych metod rozliczania wydatków.</a:t>
            </a:r>
            <a:endParaRPr lang="pl-PL" b="1"/>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2023515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Obowiązek</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fontScale="92500" lnSpcReduction="10000"/>
          </a:bodyPr>
          <a:lstStyle/>
          <a:p>
            <a:pPr marL="0" indent="0">
              <a:lnSpc>
                <a:spcPct val="150000"/>
              </a:lnSpc>
              <a:spcBef>
                <a:spcPts val="1100"/>
              </a:spcBef>
              <a:buNone/>
            </a:pPr>
            <a:r>
              <a:rPr lang="pl-PL" sz="2400" dirty="0">
                <a:latin typeface="Open Sans"/>
                <a:ea typeface="Open Sans"/>
                <a:cs typeface="Open Sans"/>
              </a:rPr>
              <a:t>Obowiązek stosowania uproszczonych metod rozliczania wydatków, o którym mowa w art. 53 ust. 2 rozporządzenia ogólnego, nie dotyczy: </a:t>
            </a:r>
            <a:endParaRPr lang="pl-PL" dirty="0"/>
          </a:p>
          <a:p>
            <a:pPr marL="0" indent="0">
              <a:lnSpc>
                <a:spcPct val="150000"/>
              </a:lnSpc>
              <a:spcBef>
                <a:spcPts val="1100"/>
              </a:spcBef>
              <a:buNone/>
            </a:pPr>
            <a:r>
              <a:rPr lang="pl-PL" sz="2400" dirty="0">
                <a:latin typeface="Open Sans"/>
                <a:ea typeface="Open Sans"/>
                <a:cs typeface="Open Sans"/>
              </a:rPr>
              <a:t>a) projektów otrzymujących wsparcie w ramach pomocy publicznej, które nie stanowi pomocy de </a:t>
            </a:r>
            <a:r>
              <a:rPr lang="pl-PL" sz="2400" err="1">
                <a:latin typeface="Open Sans"/>
                <a:ea typeface="Open Sans"/>
                <a:cs typeface="Open Sans"/>
              </a:rPr>
              <a:t>minimis</a:t>
            </a:r>
            <a:r>
              <a:rPr lang="pl-PL" sz="2400" dirty="0">
                <a:latin typeface="Open Sans"/>
                <a:ea typeface="Open Sans"/>
                <a:cs typeface="Open Sans"/>
              </a:rPr>
              <a:t>, w tym projektów łączących pomoc publiczną i pomoc de </a:t>
            </a:r>
            <a:r>
              <a:rPr lang="pl-PL" sz="2400" err="1">
                <a:latin typeface="Open Sans"/>
                <a:ea typeface="Open Sans"/>
                <a:cs typeface="Open Sans"/>
              </a:rPr>
              <a:t>minimis</a:t>
            </a:r>
            <a:r>
              <a:rPr lang="pl-PL" sz="2400" dirty="0">
                <a:latin typeface="Open Sans"/>
                <a:ea typeface="Open Sans"/>
                <a:cs typeface="Open Sans"/>
              </a:rPr>
              <a:t>, </a:t>
            </a:r>
            <a:endParaRPr lang="pl-PL" dirty="0"/>
          </a:p>
          <a:p>
            <a:pPr marL="0" indent="0">
              <a:lnSpc>
                <a:spcPct val="150000"/>
              </a:lnSpc>
              <a:spcBef>
                <a:spcPts val="1100"/>
              </a:spcBef>
              <a:buNone/>
            </a:pPr>
            <a:r>
              <a:rPr lang="pl-PL" sz="2400" dirty="0">
                <a:latin typeface="Open Sans"/>
                <a:ea typeface="Open Sans"/>
                <a:cs typeface="Open Sans"/>
              </a:rPr>
              <a:t>b) projektów z obszaru badań i innowacji, o ile IZ wyłączyła projekt z tego wymogu, a komitet monitorujący wyraził uprzednią zgodę na takie wyłączenie.</a:t>
            </a:r>
            <a:endParaRPr lang="pl-PL"/>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1309333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Stawki jednostkowe i kwoty ryczałtowe</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fontScale="85000" lnSpcReduction="20000"/>
          </a:bodyPr>
          <a:lstStyle/>
          <a:p>
            <a:pPr marL="0" indent="0">
              <a:lnSpc>
                <a:spcPct val="150000"/>
              </a:lnSpc>
              <a:spcBef>
                <a:spcPts val="1100"/>
              </a:spcBef>
              <a:buNone/>
            </a:pPr>
            <a:r>
              <a:rPr lang="pl-PL" sz="2400" dirty="0">
                <a:latin typeface="Open Sans"/>
                <a:ea typeface="Open Sans"/>
                <a:cs typeface="Open Sans"/>
              </a:rPr>
              <a:t>Stawki jednostkowe, kwoty ryczałtowe lub stawki ryczałtowe, są określane w: </a:t>
            </a:r>
            <a:endParaRPr lang="pl-PL"/>
          </a:p>
          <a:p>
            <a:pPr marL="0" indent="0">
              <a:lnSpc>
                <a:spcPct val="150000"/>
              </a:lnSpc>
              <a:spcBef>
                <a:spcPts val="1100"/>
              </a:spcBef>
              <a:buNone/>
            </a:pPr>
            <a:r>
              <a:rPr lang="pl-PL" sz="2400" dirty="0">
                <a:latin typeface="Open Sans"/>
                <a:ea typeface="Open Sans"/>
                <a:cs typeface="Open Sans"/>
              </a:rPr>
              <a:t>a) rozporządzeniu ogólnym, </a:t>
            </a:r>
            <a:endParaRPr lang="pl-PL" dirty="0"/>
          </a:p>
          <a:p>
            <a:pPr marL="0" indent="0">
              <a:lnSpc>
                <a:spcPct val="150000"/>
              </a:lnSpc>
              <a:spcBef>
                <a:spcPts val="1100"/>
              </a:spcBef>
              <a:buNone/>
            </a:pPr>
            <a:r>
              <a:rPr lang="pl-PL" sz="2400" dirty="0">
                <a:latin typeface="Open Sans"/>
                <a:ea typeface="Open Sans"/>
                <a:cs typeface="Open Sans"/>
              </a:rPr>
              <a:t>b) aktach delegowanych KE, </a:t>
            </a:r>
            <a:endParaRPr lang="pl-PL">
              <a:latin typeface="Open Sans"/>
              <a:ea typeface="Open Sans"/>
              <a:cs typeface="Open Sans"/>
            </a:endParaRPr>
          </a:p>
          <a:p>
            <a:pPr marL="0" indent="0">
              <a:lnSpc>
                <a:spcPct val="150000"/>
              </a:lnSpc>
              <a:spcBef>
                <a:spcPts val="1100"/>
              </a:spcBef>
              <a:buNone/>
            </a:pPr>
            <a:r>
              <a:rPr lang="pl-PL" sz="2400" dirty="0">
                <a:latin typeface="Open Sans"/>
                <a:ea typeface="Open Sans"/>
                <a:cs typeface="Open Sans"/>
              </a:rPr>
              <a:t>c) Wytycznych kwalifikowalności, </a:t>
            </a:r>
            <a:endParaRPr lang="pl-PL" dirty="0"/>
          </a:p>
          <a:p>
            <a:pPr marL="0" indent="0">
              <a:lnSpc>
                <a:spcPct val="150000"/>
              </a:lnSpc>
              <a:spcBef>
                <a:spcPts val="1100"/>
              </a:spcBef>
              <a:buNone/>
            </a:pPr>
            <a:r>
              <a:rPr lang="pl-PL" sz="2400" dirty="0">
                <a:latin typeface="Open Sans"/>
                <a:ea typeface="Open Sans"/>
                <a:cs typeface="Open Sans"/>
              </a:rPr>
              <a:t>d) innych wytycznych, </a:t>
            </a:r>
            <a:endParaRPr lang="pl-PL"/>
          </a:p>
          <a:p>
            <a:pPr marL="0" indent="0">
              <a:lnSpc>
                <a:spcPct val="150000"/>
              </a:lnSpc>
              <a:spcBef>
                <a:spcPts val="1100"/>
              </a:spcBef>
              <a:buNone/>
            </a:pPr>
            <a:r>
              <a:rPr lang="pl-PL" sz="2400">
                <a:latin typeface="Open Sans"/>
                <a:ea typeface="Open Sans"/>
                <a:cs typeface="Open Sans"/>
              </a:rPr>
              <a:t>e) programie,</a:t>
            </a:r>
            <a:endParaRPr lang="pl-PL"/>
          </a:p>
          <a:p>
            <a:pPr marL="0" indent="0">
              <a:lnSpc>
                <a:spcPct val="150000"/>
              </a:lnSpc>
              <a:spcBef>
                <a:spcPts val="1100"/>
              </a:spcBef>
              <a:buNone/>
            </a:pPr>
            <a:r>
              <a:rPr lang="pl-PL" sz="2400" dirty="0">
                <a:latin typeface="Open Sans"/>
                <a:ea typeface="Open Sans"/>
                <a:cs typeface="Open Sans"/>
              </a:rPr>
              <a:t> f) SZOP, </a:t>
            </a:r>
            <a:endParaRPr lang="pl-PL"/>
          </a:p>
          <a:p>
            <a:pPr marL="0" indent="0">
              <a:lnSpc>
                <a:spcPct val="150000"/>
              </a:lnSpc>
              <a:spcBef>
                <a:spcPts val="1100"/>
              </a:spcBef>
              <a:buNone/>
            </a:pPr>
            <a:r>
              <a:rPr lang="pl-PL" sz="2400">
                <a:latin typeface="Open Sans"/>
                <a:ea typeface="Open Sans"/>
                <a:cs typeface="Open Sans"/>
              </a:rPr>
              <a:t>g) regulaminie wyboru projektów, albo h) projekcie budżetu </a:t>
            </a:r>
            <a:endParaRPr lang="pl-PL"/>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301493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D5A1-EAE0-1189-33DA-6F48CA2E1B9A}"/>
              </a:ext>
            </a:extLst>
          </p:cNvPr>
          <p:cNvSpPr>
            <a:spLocks noGrp="1"/>
          </p:cNvSpPr>
          <p:nvPr>
            <p:ph type="title"/>
          </p:nvPr>
        </p:nvSpPr>
        <p:spPr/>
        <p:txBody>
          <a:bodyPr/>
          <a:lstStyle/>
          <a:p>
            <a:r>
              <a:rPr lang="pl-PL" dirty="0">
                <a:latin typeface="Open Sans"/>
                <a:ea typeface="Open Sans"/>
                <a:cs typeface="Open Sans"/>
              </a:rPr>
              <a:t>Łączenie</a:t>
            </a:r>
            <a:endParaRPr lang="pl-PL" dirty="0"/>
          </a:p>
        </p:txBody>
      </p:sp>
      <p:sp>
        <p:nvSpPr>
          <p:cNvPr id="3" name="Podtytuł 2">
            <a:extLst>
              <a:ext uri="{FF2B5EF4-FFF2-40B4-BE49-F238E27FC236}">
                <a16:creationId xmlns:a16="http://schemas.microsoft.com/office/drawing/2014/main" id="{4E405161-1DCB-1C1C-0934-0A1A8ABE1D93}"/>
              </a:ext>
            </a:extLst>
          </p:cNvPr>
          <p:cNvSpPr>
            <a:spLocks noGrp="1"/>
          </p:cNvSpPr>
          <p:nvPr>
            <p:ph idx="1"/>
          </p:nvPr>
        </p:nvSpPr>
        <p:spPr/>
        <p:txBody>
          <a:bodyPr vert="horz" lIns="0" tIns="0" rIns="0" bIns="0" rtlCol="0" anchor="t">
            <a:normAutofit lnSpcReduction="10000"/>
          </a:bodyPr>
          <a:lstStyle/>
          <a:p>
            <a:pPr marL="0" indent="0">
              <a:lnSpc>
                <a:spcPct val="150000"/>
              </a:lnSpc>
              <a:spcBef>
                <a:spcPts val="1100"/>
              </a:spcBef>
              <a:buNone/>
            </a:pPr>
            <a:r>
              <a:rPr lang="pl-PL" sz="2400" dirty="0">
                <a:latin typeface="Open Sans"/>
                <a:ea typeface="Open Sans"/>
                <a:cs typeface="Open Sans"/>
              </a:rPr>
              <a:t>Uproszczone metody rozliczania wydatków można łączyć w ramach projektu, o ile każda uproszczona metoda dotyczy odrębnej kategorii kosztów. Uproszczone metody rozliczania wydatków można łączyć w ramach projektu z wydatkami, które zostały faktycznie poniesione, o ile wydatki rozliczane za pomocą uproszczonych metod i wydatki faktycznie poniesione dotyczą odrębnych kategorii kosztów. Zakazane jest podwójne finansowanie wydatków, w szczególności kosztów zaangażowania personelu projektu.</a:t>
            </a:r>
            <a:endParaRPr lang="pl-PL" dirty="0"/>
          </a:p>
        </p:txBody>
      </p:sp>
      <p:sp>
        <p:nvSpPr>
          <p:cNvPr id="4" name="Symbol zastępczy daty 3">
            <a:extLst>
              <a:ext uri="{FF2B5EF4-FFF2-40B4-BE49-F238E27FC236}">
                <a16:creationId xmlns:a16="http://schemas.microsoft.com/office/drawing/2014/main" id="{518CF10B-F756-4A55-1788-8EF79C5A764E}"/>
              </a:ext>
            </a:extLst>
          </p:cNvPr>
          <p:cNvSpPr>
            <a:spLocks noGrp="1"/>
          </p:cNvSpPr>
          <p:nvPr>
            <p:ph type="dt" sz="half" idx="4294967295"/>
          </p:nvPr>
        </p:nvSpPr>
        <p:spPr>
          <a:xfrm>
            <a:off x="8893175" y="539750"/>
            <a:ext cx="1798638" cy="349250"/>
          </a:xfrm>
          <a:prstGeom prst="rect">
            <a:avLst/>
          </a:prstGeom>
        </p:spPr>
        <p:txBody>
          <a:bodyPr/>
          <a:lstStyle/>
          <a:p>
            <a:fld id="{68EEE8EE-D7CF-4F1D-849B-3E54D1DD80B0}" type="datetime1">
              <a:rPr lang="pl-PL" smtClean="0"/>
              <a:t>2024-06-25</a:t>
            </a:fld>
            <a:endParaRPr lang="pl-PL" dirty="0"/>
          </a:p>
        </p:txBody>
      </p:sp>
    </p:spTree>
    <p:extLst>
      <p:ext uri="{BB962C8B-B14F-4D97-AF65-F5344CB8AC3E}">
        <p14:creationId xmlns:p14="http://schemas.microsoft.com/office/powerpoint/2010/main" val="1335769339"/>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f3ed1a1-b74d-4fcb-b1c0-19a7b792812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0BD56382CF006B4687A1424F20415D8F" ma:contentTypeVersion="13" ma:contentTypeDescription="Utwórz nowy dokument." ma:contentTypeScope="" ma:versionID="20150bee5e04af1931a6a1904baf6639">
  <xsd:schema xmlns:xsd="http://www.w3.org/2001/XMLSchema" xmlns:xs="http://www.w3.org/2001/XMLSchema" xmlns:p="http://schemas.microsoft.com/office/2006/metadata/properties" xmlns:ns3="ff3ed1a1-b74d-4fcb-b1c0-19a7b792812d" xmlns:ns4="fd4a9e8c-860d-415d-8404-de05e8e50594" targetNamespace="http://schemas.microsoft.com/office/2006/metadata/properties" ma:root="true" ma:fieldsID="963fa6fafd4e788e72b6c4b556736b22" ns3:_="" ns4:_="">
    <xsd:import namespace="ff3ed1a1-b74d-4fcb-b1c0-19a7b792812d"/>
    <xsd:import namespace="fd4a9e8c-860d-415d-8404-de05e8e5059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3ed1a1-b74d-4fcb-b1c0-19a7b79281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4a9e8c-860d-415d-8404-de05e8e50594" elementFormDefault="qualified">
    <xsd:import namespace="http://schemas.microsoft.com/office/2006/documentManagement/types"/>
    <xsd:import namespace="http://schemas.microsoft.com/office/infopath/2007/PartnerControls"/>
    <xsd:element name="SharedWithUsers" ma:index="10"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Udostępnione dla — szczegóły" ma:internalName="SharedWithDetails" ma:readOnly="true">
      <xsd:simpleType>
        <xsd:restriction base="dms:Note">
          <xsd:maxLength value="255"/>
        </xsd:restriction>
      </xsd:simpleType>
    </xsd:element>
    <xsd:element name="SharingHintHash" ma:index="12" nillable="true" ma:displayName="Skrót wskazówki dotyczącej udostępniania"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AE707B-CAB2-4EF2-9059-DA173A9CEE37}">
  <ds:schemaRefs>
    <ds:schemaRef ds:uri="http://schemas.microsoft.com/sharepoint/v3/contenttype/forms"/>
  </ds:schemaRefs>
</ds:datastoreItem>
</file>

<file path=customXml/itemProps2.xml><?xml version="1.0" encoding="utf-8"?>
<ds:datastoreItem xmlns:ds="http://schemas.openxmlformats.org/officeDocument/2006/customXml" ds:itemID="{60734B14-AD9C-4F5D-B1E5-B1777D81BF07}">
  <ds:schemaRefs>
    <ds:schemaRef ds:uri="http://www.w3.org/XML/1998/namespace"/>
    <ds:schemaRef ds:uri="http://schemas.microsoft.com/office/2006/metadata/properties"/>
    <ds:schemaRef ds:uri="http://purl.org/dc/dcmitype/"/>
    <ds:schemaRef ds:uri="http://purl.org/dc/elements/1.1/"/>
    <ds:schemaRef ds:uri="http://purl.org/dc/terms/"/>
    <ds:schemaRef ds:uri="ff3ed1a1-b74d-4fcb-b1c0-19a7b792812d"/>
    <ds:schemaRef ds:uri="http://schemas.microsoft.com/office/2006/documentManagement/types"/>
    <ds:schemaRef ds:uri="http://schemas.microsoft.com/office/infopath/2007/PartnerControls"/>
    <ds:schemaRef ds:uri="http://schemas.openxmlformats.org/package/2006/metadata/core-properties"/>
    <ds:schemaRef ds:uri="fd4a9e8c-860d-415d-8404-de05e8e50594"/>
  </ds:schemaRefs>
</ds:datastoreItem>
</file>

<file path=customXml/itemProps3.xml><?xml version="1.0" encoding="utf-8"?>
<ds:datastoreItem xmlns:ds="http://schemas.openxmlformats.org/officeDocument/2006/customXml" ds:itemID="{9A1DE55A-28A6-46A7-9777-7E1BCAC627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3ed1a1-b74d-4fcb-b1c0-19a7b792812d"/>
    <ds:schemaRef ds:uri="fd4a9e8c-860d-415d-8404-de05e8e505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434</TotalTime>
  <Words>802</Words>
  <Application>Microsoft Office PowerPoint</Application>
  <PresentationFormat>Niestandardowy</PresentationFormat>
  <Paragraphs>73</Paragraphs>
  <Slides>20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20</vt:i4>
      </vt:variant>
    </vt:vector>
  </HeadingPairs>
  <TitlesOfParts>
    <vt:vector size="24" baseType="lpstr">
      <vt:lpstr>Arial</vt:lpstr>
      <vt:lpstr>Calibri</vt:lpstr>
      <vt:lpstr>Open Sans</vt:lpstr>
      <vt:lpstr>Motyw pakietu Office</vt:lpstr>
      <vt:lpstr>Uproszczone metody rozliczania wydatków</vt:lpstr>
      <vt:lpstr>PODSTAWY</vt:lpstr>
      <vt:lpstr>Najważniejsze dokumenty</vt:lpstr>
      <vt:lpstr>STOSOWANIE</vt:lpstr>
      <vt:lpstr>Jakie metody mamy do dyspozycji?</vt:lpstr>
      <vt:lpstr>Obowiązek</vt:lpstr>
      <vt:lpstr>Obowiązek</vt:lpstr>
      <vt:lpstr>Stawki jednostkowe i kwoty ryczałtowe</vt:lpstr>
      <vt:lpstr>Łączenie</vt:lpstr>
      <vt:lpstr>Wybór</vt:lpstr>
      <vt:lpstr>Umowa</vt:lpstr>
      <vt:lpstr>Świętości</vt:lpstr>
      <vt:lpstr>Rozliczanie</vt:lpstr>
      <vt:lpstr>Rozliczanie</vt:lpstr>
      <vt:lpstr>A jak się nie uda?</vt:lpstr>
      <vt:lpstr>A jak się nie uda?</vt:lpstr>
      <vt:lpstr>PRAKTYKA</vt:lpstr>
      <vt:lpstr>Sprawdźmy to w praktyce</vt:lpstr>
      <vt:lpstr>Dziękuję za uwagę</vt:lpstr>
      <vt:lpstr>mb@euart.pl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Mickoś Agnieszka</cp:lastModifiedBy>
  <cp:revision>186</cp:revision>
  <dcterms:created xsi:type="dcterms:W3CDTF">2022-06-22T09:40:44Z</dcterms:created>
  <dcterms:modified xsi:type="dcterms:W3CDTF">2024-06-25T09:10:33Z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0x0101000BD56382CF006B4687A1424F20415D8F</vt:lpwstr>
  </property>
</Properties>
</file>