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43"/>
  </p:notesMasterIdLst>
  <p:handoutMasterIdLst>
    <p:handoutMasterId r:id="rId44"/>
  </p:handoutMasterIdLst>
  <p:sldIdLst>
    <p:sldId id="256" r:id="rId5"/>
    <p:sldId id="265" r:id="rId6"/>
    <p:sldId id="274" r:id="rId7"/>
    <p:sldId id="275" r:id="rId8"/>
    <p:sldId id="277" r:id="rId9"/>
    <p:sldId id="276" r:id="rId10"/>
    <p:sldId id="278" r:id="rId11"/>
    <p:sldId id="306" r:id="rId12"/>
    <p:sldId id="308" r:id="rId13"/>
    <p:sldId id="309" r:id="rId14"/>
    <p:sldId id="307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311" r:id="rId24"/>
    <p:sldId id="299" r:id="rId25"/>
    <p:sldId id="300" r:id="rId26"/>
    <p:sldId id="301" r:id="rId27"/>
    <p:sldId id="302" r:id="rId28"/>
    <p:sldId id="303" r:id="rId29"/>
    <p:sldId id="312" r:id="rId30"/>
    <p:sldId id="313" r:id="rId31"/>
    <p:sldId id="310" r:id="rId32"/>
    <p:sldId id="287" r:id="rId33"/>
    <p:sldId id="288" r:id="rId34"/>
    <p:sldId id="290" r:id="rId35"/>
    <p:sldId id="291" r:id="rId36"/>
    <p:sldId id="292" r:id="rId37"/>
    <p:sldId id="293" r:id="rId38"/>
    <p:sldId id="294" r:id="rId39"/>
    <p:sldId id="296" r:id="rId40"/>
    <p:sldId id="297" r:id="rId41"/>
    <p:sldId id="298" r:id="rId4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67B8C-DAAF-4A21-8C8F-4E9C1992A92D}" v="161" dt="2024-04-06T21:18:34.421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105" d="100"/>
          <a:sy n="105" d="100"/>
        </p:scale>
        <p:origin x="1326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26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6F398-1C30-4495-8EC8-A1B72EF9EAD9}" type="datetimeFigureOut">
              <a:rPr lang="pl-PL" smtClean="0"/>
              <a:t>2024-06-25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420FF-969D-4122-B2EF-392323C826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7880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2024-06-25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69" y="528613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2024-06-25</a:t>
            </a:fld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2024-06-25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2024-06-25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482" y="3189178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media/112343/Wytyczne_dotyczace_kwalifikowalnosci_2021_2027.pdf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lsi2021.slaskie.pl/" TargetMode="Externa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uszeue.slaskie.pl/czytaj/tworzenie_profilu_lsi_2021" TargetMode="Externa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uszeue.slaskie.pl/dokument/regulamin_uzytkownika_lsi_2021" TargetMode="Externa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uszeue.slaskie.pl/dokument/regulamin_uzytkownika_lsi_2021" TargetMode="Externa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Open Sans"/>
                <a:ea typeface="Open Sans"/>
                <a:cs typeface="Open Sans"/>
              </a:rPr>
              <a:t>Pisanie wniosków o </a:t>
            </a:r>
            <a:r>
              <a:rPr lang="pl-PL">
                <a:latin typeface="Open Sans"/>
                <a:ea typeface="Open Sans"/>
                <a:cs typeface="Open Sans"/>
              </a:rPr>
              <a:t>dofinansowanie</a:t>
            </a:r>
            <a:r>
              <a:rPr lang="pl-PL" dirty="0">
                <a:latin typeface="Open Sans"/>
                <a:ea typeface="Open Sans"/>
                <a:cs typeface="Open Sans"/>
              </a:rPr>
              <a:t> w perspektywie finansowej 2021-2027 (dla zaawansowanych)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8154218" y="683493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14.05.2024 r.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>
                <a:latin typeface="Open Sans"/>
                <a:ea typeface="Open Sans"/>
                <a:cs typeface="Open Sans"/>
              </a:rPr>
              <a:t>Pomocne wytyczne</a:t>
            </a:r>
            <a:endParaRPr lang="pl-PL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51" y="2271402"/>
            <a:ext cx="9071610" cy="4989036"/>
          </a:xfrm>
        </p:spPr>
        <p:txBody>
          <a:bodyPr vert="horz" lIns="0" tIns="0" rIns="0" bIns="0" rtlCol="0" anchor="t">
            <a:normAutofit/>
          </a:bodyPr>
          <a:lstStyle/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kwalifikowalności wydatków</a:t>
            </a:r>
            <a:endParaRPr lang="pl-PL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równościowe</a:t>
            </a:r>
            <a:endParaRPr lang="pl-PL" altLang="pl-PL" sz="2600" dirty="0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informacji i promocji</a:t>
            </a:r>
            <a:endParaRPr lang="pl-PL" altLang="pl-PL" sz="2600" dirty="0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przygotowania projektów inwestycyjnych i hybrydowych</a:t>
            </a:r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realizacji EFS+ w programach regionalnych</a:t>
            </a:r>
            <a:endParaRPr lang="pl-PL" altLang="pl-PL" sz="2600" dirty="0"/>
          </a:p>
          <a:p>
            <a:pPr marL="375920" indent="-375920" defTabSz="495223"/>
            <a:endParaRPr lang="pl-PL" altLang="pl-PL" sz="2600"/>
          </a:p>
        </p:txBody>
      </p:sp>
    </p:spTree>
    <p:extLst>
      <p:ext uri="{BB962C8B-B14F-4D97-AF65-F5344CB8AC3E}">
        <p14:creationId xmlns:p14="http://schemas.microsoft.com/office/powerpoint/2010/main" val="4084492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ELEMENTY WNIOSKU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2024-06-25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301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Wskaźniki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/>
              <a:t>Wskaźniki produktu;</a:t>
            </a:r>
            <a:endParaRPr lang="pl-PL"/>
          </a:p>
          <a:p>
            <a:pPr marL="0" indent="0">
              <a:buNone/>
            </a:pPr>
            <a:endParaRPr lang="pl-PL" sz="2400" dirty="0">
              <a:latin typeface="Open Sans"/>
              <a:ea typeface="Open Sans"/>
              <a:cs typeface="Open Sans"/>
            </a:endParaRPr>
          </a:p>
          <a:p>
            <a:pPr marL="251460" indent="-251460"/>
            <a:r>
              <a:rPr lang="pl-PL" sz="2400" dirty="0"/>
              <a:t>Wskaźniki rezultatu bezpośredniego;</a:t>
            </a:r>
            <a:br>
              <a:rPr lang="pl-PL" sz="2400" dirty="0"/>
            </a:br>
            <a:r>
              <a:rPr lang="pl-PL" sz="2400" dirty="0"/>
              <a:t>i długoterminowego;</a:t>
            </a:r>
          </a:p>
          <a:p>
            <a:pPr marL="251460" indent="-251460"/>
            <a:endParaRPr lang="pl-PL" sz="2400" dirty="0"/>
          </a:p>
          <a:p>
            <a:pPr marL="251460" indent="-251460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088871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Wskaźniki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Jednostki pomiaru wskaźników;</a:t>
            </a:r>
          </a:p>
          <a:p>
            <a:r>
              <a:rPr lang="pl-PL" sz="2400" dirty="0"/>
              <a:t>Źródła weryfikacji wskaźników (jaki dokument można wziąć do ręki żeby sprawdzić, czy wskaźniki zostały osiągnięte?</a:t>
            </a:r>
          </a:p>
          <a:p>
            <a:r>
              <a:rPr lang="pl-PL" sz="2400" dirty="0"/>
              <a:t>Sposób pomiaru wskaźników (kto i jak często dokona pomiarów, czy pozwoli to na podejmowanie działań zapobiegawczych </a:t>
            </a:r>
            <a:br>
              <a:rPr lang="pl-PL" sz="2400" dirty="0"/>
            </a:br>
            <a:r>
              <a:rPr lang="pl-PL" sz="2400" dirty="0"/>
              <a:t>i wykrywanie zagrożeń?</a:t>
            </a:r>
          </a:p>
        </p:txBody>
      </p:sp>
    </p:spTree>
    <p:extLst>
      <p:ext uri="{BB962C8B-B14F-4D97-AF65-F5344CB8AC3E}">
        <p14:creationId xmlns:p14="http://schemas.microsoft.com/office/powerpoint/2010/main" val="3626584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Grupa docelowa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Zgodność grupy docelowej z Regulaminem konkursu i </a:t>
            </a:r>
            <a:r>
              <a:rPr lang="pl-PL" sz="2400" dirty="0" err="1"/>
              <a:t>SzOP</a:t>
            </a:r>
            <a:r>
              <a:rPr lang="pl-PL" sz="2400" dirty="0"/>
              <a:t>!</a:t>
            </a:r>
          </a:p>
          <a:p>
            <a:r>
              <a:rPr lang="pl-PL" sz="2400" dirty="0"/>
              <a:t>Dlaczego wybrano tą grupę docelową?</a:t>
            </a:r>
          </a:p>
          <a:p>
            <a:r>
              <a:rPr lang="pl-PL" sz="2400" dirty="0"/>
              <a:t>Jakie są potrzeby i oczekiwania grupy docelowej w kontekście oferowanego wsparcia?</a:t>
            </a:r>
          </a:p>
          <a:p>
            <a:r>
              <a:rPr lang="pl-PL" sz="2400" dirty="0"/>
              <a:t>Rekrutacja uczestników projektu.</a:t>
            </a:r>
          </a:p>
        </p:txBody>
      </p:sp>
    </p:spTree>
    <p:extLst>
      <p:ext uri="{BB962C8B-B14F-4D97-AF65-F5344CB8AC3E}">
        <p14:creationId xmlns:p14="http://schemas.microsoft.com/office/powerpoint/2010/main" val="1024091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0101" y="985042"/>
            <a:ext cx="9071610" cy="1730839"/>
          </a:xfrm>
        </p:spPr>
        <p:txBody>
          <a:bodyPr>
            <a:normAutofit/>
          </a:bodyPr>
          <a:lstStyle/>
          <a:p>
            <a:pPr algn="ctr"/>
            <a:r>
              <a:rPr lang="pl-PL" sz="3968" dirty="0"/>
              <a:t>Zgodność z politykami </a:t>
            </a:r>
            <a:br>
              <a:rPr lang="pl-PL" sz="3968" dirty="0"/>
            </a:br>
            <a:r>
              <a:rPr lang="pl-PL" sz="3968" dirty="0"/>
              <a:t>horyzontalnymi 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Standard minimum – równość kobiet </a:t>
            </a:r>
            <a:br>
              <a:rPr lang="pl-PL" sz="2400" dirty="0"/>
            </a:br>
            <a:r>
              <a:rPr lang="pl-PL" sz="2400" dirty="0"/>
              <a:t>i mężczyzn;</a:t>
            </a:r>
          </a:p>
          <a:p>
            <a:endParaRPr lang="pl-PL" sz="2400" dirty="0"/>
          </a:p>
          <a:p>
            <a:r>
              <a:rPr lang="pl-PL" sz="2400" dirty="0"/>
              <a:t>Równy dostęp i niedyskryminacja osób </a:t>
            </a:r>
            <a:br>
              <a:rPr lang="pl-PL" sz="2400" dirty="0"/>
            </a:br>
            <a:r>
              <a:rPr lang="pl-PL" sz="2400" dirty="0"/>
              <a:t>z niepełnosprawnościami – Wytyczne równości i niedyskryminacji 2014-2020;</a:t>
            </a:r>
          </a:p>
          <a:p>
            <a:endParaRPr lang="pl-PL" sz="2400" dirty="0"/>
          </a:p>
          <a:p>
            <a:r>
              <a:rPr lang="pl-PL" sz="2400" dirty="0"/>
              <a:t>Mechanizm Racjonalnych usprawnień.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16436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6124" y="1258543"/>
            <a:ext cx="9937600" cy="1027106"/>
          </a:xfrm>
        </p:spPr>
        <p:txBody>
          <a:bodyPr>
            <a:noAutofit/>
          </a:bodyPr>
          <a:lstStyle/>
          <a:p>
            <a:pPr algn="ctr"/>
            <a:r>
              <a:rPr lang="pl-PL" sz="3527" dirty="0"/>
              <a:t>Jedne Wytyczne horyzontalne: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3527" dirty="0"/>
          </a:p>
          <a:p>
            <a:pPr marL="0" indent="0" algn="ctr">
              <a:lnSpc>
                <a:spcPct val="150000"/>
              </a:lnSpc>
              <a:spcAft>
                <a:spcPts val="600"/>
              </a:spcAft>
              <a:buNone/>
            </a:pPr>
            <a:endParaRPr lang="pl-PL" sz="3527" dirty="0"/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pl-PL" sz="3527" dirty="0">
                <a:hlinkClick r:id="rId2"/>
              </a:rPr>
              <a:t>Wytyczne dotyczące kwalifikowalności wydatków</a:t>
            </a:r>
            <a:endParaRPr lang="pl-PL" sz="3527" dirty="0"/>
          </a:p>
        </p:txBody>
      </p:sp>
    </p:spTree>
    <p:extLst>
      <p:ext uri="{BB962C8B-B14F-4D97-AF65-F5344CB8AC3E}">
        <p14:creationId xmlns:p14="http://schemas.microsoft.com/office/powerpoint/2010/main" val="2103224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527" dirty="0"/>
              <a:t>Warunki kwalifikowania wydatków: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dirty="0"/>
              <a:t>jest zgodny z horyzontalnymi politykami UE, określonymi w rozporządzeniu ogólnym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jest zgodny z obowiązującymi przepisami prawa unijnego oraz krajowego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został poniesiony zgodnie z postanowieniami umowy o dofinansowanie</a:t>
            </a:r>
          </a:p>
        </p:txBody>
      </p:sp>
    </p:spTree>
    <p:extLst>
      <p:ext uri="{BB962C8B-B14F-4D97-AF65-F5344CB8AC3E}">
        <p14:creationId xmlns:p14="http://schemas.microsoft.com/office/powerpoint/2010/main" val="3641711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527" dirty="0"/>
              <a:t>Polityka horyzontalna 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9093" y="2150308"/>
            <a:ext cx="8693626" cy="4470497"/>
          </a:xfrm>
        </p:spPr>
        <p:txBody>
          <a:bodyPr>
            <a:noAutofit/>
          </a:bodyPr>
          <a:lstStyle/>
          <a:p>
            <a:pPr algn="just"/>
            <a:r>
              <a:rPr lang="pl-PL" sz="2000" dirty="0"/>
              <a:t>Równość szans kobiet i mężczyzn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Niedyskryminacja i dostęp dla osób ze wszystkimi rodzajami niepełnosprawności</a:t>
            </a:r>
          </a:p>
          <a:p>
            <a:pPr algn="just"/>
            <a:endParaRPr lang="pl-PL" sz="2000" dirty="0"/>
          </a:p>
          <a:p>
            <a:pPr marL="0" indent="0" algn="ctr">
              <a:buNone/>
            </a:pPr>
            <a:r>
              <a:rPr lang="pl-PL" sz="2000" dirty="0"/>
              <a:t>Wytyczne w zakresie realizacji zasady równości szans i niedyskryminacji, w tym dostępności dla osób z niepełnosprawnościami oraz zasady równości szans kobiet i mężczyzn w ramach funduszy unijnych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891908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527" dirty="0"/>
              <a:t>Wytyczne: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85654" y="2299260"/>
            <a:ext cx="8693626" cy="4093075"/>
          </a:xfrm>
        </p:spPr>
        <p:txBody>
          <a:bodyPr>
            <a:normAutofit/>
          </a:bodyPr>
          <a:lstStyle/>
          <a:p>
            <a:pPr algn="just"/>
            <a:r>
              <a:rPr lang="pl-PL" sz="2000" dirty="0"/>
              <a:t>Co do zasady, wszystkie produkty projektów realizowanych ze środków EFS, EFRR i FS (produkty, towary, usługi, infrastruktura) są dostępne dla wszystkich osób, w tym również dostosowane do zidentyfikowanych potrzeb osób z niepełnosprawnościami.</a:t>
            </a:r>
          </a:p>
          <a:p>
            <a:pPr algn="just"/>
            <a:r>
              <a:rPr lang="pl-PL" sz="2000" dirty="0"/>
              <a:t>Oznacza to, że muszą być zgodne z koncepcją uniwersalnego projektowania.</a:t>
            </a:r>
          </a:p>
        </p:txBody>
      </p:sp>
    </p:spTree>
    <p:extLst>
      <p:ext uri="{BB962C8B-B14F-4D97-AF65-F5344CB8AC3E}">
        <p14:creationId xmlns:p14="http://schemas.microsoft.com/office/powerpoint/2010/main" val="323770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PROJEKT – koncepcja i dokumentacja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2024-06-25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39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PRZYGOTOWANIE I SKŁADANIE WNIOSKU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2024-06-25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57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Funkcjonowanie systemu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2400" dirty="0"/>
              <a:t>W perspektywie 2021-2027 </a:t>
            </a:r>
            <a:r>
              <a:rPr lang="pl-PL" sz="2400" b="1" dirty="0"/>
              <a:t>wniosek o dofinansowanie projektu</a:t>
            </a:r>
            <a:r>
              <a:rPr lang="pl-PL" sz="2400" dirty="0"/>
              <a:t> z programu Fundusze Europejskie dla Śląskiego będziesz mógł złożyć </a:t>
            </a:r>
            <a:r>
              <a:rPr lang="pl-PL" sz="2400" b="1" dirty="0"/>
              <a:t>wyłącznie za pośrednictwem </a:t>
            </a:r>
            <a:r>
              <a:rPr lang="pl-PL" sz="2400" b="1" dirty="0">
                <a:hlinkClick r:id="rId2" tooltip="Odnośnik do strony logowania LSI 2021 - otwiera się w nowej karcie"/>
              </a:rPr>
              <a:t>LSI 2021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0830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2400" dirty="0"/>
              <a:t>Wnioski są składane elektronicznie i nie są podpisywane.</a:t>
            </a:r>
          </a:p>
        </p:txBody>
      </p:sp>
    </p:spTree>
    <p:extLst>
      <p:ext uri="{BB962C8B-B14F-4D97-AF65-F5344CB8AC3E}">
        <p14:creationId xmlns:p14="http://schemas.microsoft.com/office/powerpoint/2010/main" val="833294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LSI - zasady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b="1" dirty="0"/>
              <a:t>odpowiadasz za zarządzanie użytkownikami</a:t>
            </a:r>
            <a:r>
              <a:rPr lang="pl-PL" sz="2400" dirty="0"/>
              <a:t> przyłączonymi do swojego konta w LSI 2021 – każdy podmiot (wnioskodawca) </a:t>
            </a:r>
            <a:r>
              <a:rPr lang="pl-PL" sz="2400" b="1" dirty="0"/>
              <a:t>może mieć </a:t>
            </a:r>
            <a:r>
              <a:rPr lang="pl-PL" sz="2400" b="1" dirty="0">
                <a:hlinkClick r:id="rId2" tooltip="Odnośnik do artykułu o zakładaniu profilu - otwiera się w nowej karcie"/>
              </a:rPr>
              <a:t>tylko 1 profil w systemie</a:t>
            </a:r>
            <a:r>
              <a:rPr lang="pl-PL" sz="2400" dirty="0"/>
              <a:t>,</a:t>
            </a:r>
            <a:r>
              <a:rPr lang="pl-PL" sz="2400" b="1" dirty="0"/>
              <a:t> </a:t>
            </a:r>
            <a:r>
              <a:rPr lang="pl-PL" sz="2400" dirty="0"/>
              <a:t>do którego możesz przyłączyć konto innego użytkownika i przydzielić mu uprawnienia dotyczące wniosków o dofinansowanie;</a:t>
            </a:r>
            <a:br>
              <a:rPr lang="pl-PL" sz="2400" dirty="0"/>
            </a:br>
            <a:endParaRPr lang="pl-PL" sz="2400" dirty="0"/>
          </a:p>
          <a:p>
            <a:r>
              <a:rPr lang="pl-PL" sz="2400" b="1" dirty="0"/>
              <a:t>dbaj o bezpieczeństwo</a:t>
            </a:r>
            <a:r>
              <a:rPr lang="pl-PL" sz="2400" dirty="0"/>
              <a:t> podczas korzystania z LSI 2021 – </a:t>
            </a:r>
            <a:r>
              <a:rPr lang="pl-PL" sz="2400" b="1" dirty="0"/>
              <a:t>przestrzegaj zasad bezpieczeństwa LSI 2021</a:t>
            </a:r>
            <a:r>
              <a:rPr lang="pl-PL" sz="2400" dirty="0"/>
              <a:t>, które musisz zaakceptować po pierwszym logowaniu do systemu;</a:t>
            </a:r>
          </a:p>
        </p:txBody>
      </p:sp>
    </p:spTree>
    <p:extLst>
      <p:ext uri="{BB962C8B-B14F-4D97-AF65-F5344CB8AC3E}">
        <p14:creationId xmlns:p14="http://schemas.microsoft.com/office/powerpoint/2010/main" val="10495466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LSI - zasady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b="1" dirty="0"/>
              <a:t>możesz udzielić upoważnienia</a:t>
            </a:r>
            <a:r>
              <a:rPr lang="pl-PL" sz="2400" dirty="0"/>
              <a:t> do składania wniosku osobie trzeciej – upoważnienie swoim zakresem powinno obejmować złożenie wniosku oraz wszelką korespondencję związaną z projektem i jego oceną aż do momentu podpisania umowy;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korzystaj z Instrukcji użytkownika LSI 2021 dla Wnioskodawców/Beneficjentów</a:t>
            </a:r>
            <a:r>
              <a:rPr lang="pl-PL" sz="2400" i="1" dirty="0"/>
              <a:t> – </a:t>
            </a:r>
            <a:r>
              <a:rPr lang="pl-PL" sz="2400" dirty="0"/>
              <a:t>instrukcja w przystępny sposób (wykorzystując m.in. zrzuty ekranu) pokazuje, jak należy się poruszać po systemie; pamiętaj również o zapoznaniu się z </a:t>
            </a:r>
            <a:r>
              <a:rPr lang="pl-PL" sz="2400" b="1" dirty="0">
                <a:hlinkClick r:id="rId2" tooltip="Odnośnik do regulaminu LSI 2021 - otwiera się w nowej karcie"/>
              </a:rPr>
              <a:t>Regulaminem Użytkownika Lokalnego Systemu Informatycznego Programu FE SL 2021-2027</a:t>
            </a:r>
            <a:r>
              <a:rPr lang="pl-PL" sz="2400" i="1" dirty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93779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LSI - zasady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b="1" dirty="0"/>
              <a:t>możesz udzielić upoważnienia</a:t>
            </a:r>
            <a:r>
              <a:rPr lang="pl-PL" sz="2400" dirty="0"/>
              <a:t> do składania wniosku osobie trzeciej – upoważnienie swoim zakresem powinno obejmować złożenie wniosku oraz wszelką korespondencję związaną z projektem i jego oceną aż do momentu podpisania umowy;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korzystaj z Instrukcji użytkownika LSI 2021 dla Wnioskodawców/Beneficjentów</a:t>
            </a:r>
            <a:r>
              <a:rPr lang="pl-PL" sz="2400" i="1" dirty="0"/>
              <a:t> – </a:t>
            </a:r>
            <a:r>
              <a:rPr lang="pl-PL" sz="2400" dirty="0"/>
              <a:t>instrukcja w przystępny sposób (wykorzystując m.in. zrzuty ekranu) pokazuje, jak należy się poruszać po systemie; pamiętaj również o zapoznaniu się z </a:t>
            </a:r>
            <a:r>
              <a:rPr lang="pl-PL" sz="2400" b="1" dirty="0">
                <a:hlinkClick r:id="rId2" tooltip="Odnośnik do regulaminu LSI 2021 - otwiera się w nowej karcie"/>
              </a:rPr>
              <a:t>Regulaminem Użytkownika Lokalnego Systemu Informatycznego Programu FE SL 2021-2027</a:t>
            </a:r>
            <a:r>
              <a:rPr lang="pl-PL" sz="2400" i="1" dirty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219641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OCENA WNIOSKU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2024-06-25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056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Open Sans"/>
                <a:ea typeface="Open Sans"/>
                <a:cs typeface="Open Sans"/>
              </a:rPr>
              <a:t>Proces oceny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Ocenę wniosku opisują wyczerpująco regulaminy naborów, są </a:t>
            </a:r>
            <a:r>
              <a:rPr lang="pl-PL" sz="2400">
                <a:latin typeface="Open Sans"/>
                <a:ea typeface="Open Sans"/>
                <a:cs typeface="Open Sans"/>
              </a:rPr>
              <a:t>bardziej szczegółowe niż wytyczne. </a:t>
            </a:r>
            <a:endParaRPr lang="pl-PL" dirty="0">
              <a:latin typeface="Open Sans"/>
              <a:ea typeface="Open Sans"/>
              <a:cs typeface="Open Sans"/>
            </a:endParaRPr>
          </a:p>
          <a:p>
            <a:pPr marL="251460" indent="-251460">
              <a:buChar char="•"/>
            </a:pPr>
            <a:endParaRPr lang="pl-PL" sz="2400" dirty="0">
              <a:latin typeface="Open Sans"/>
              <a:ea typeface="Open Sans"/>
              <a:cs typeface="Open Sans"/>
            </a:endParaRPr>
          </a:p>
          <a:p>
            <a:pPr marL="251460" indent="-251460">
              <a:buChar char="•"/>
            </a:pPr>
            <a:r>
              <a:rPr lang="pl-PL" sz="2400" dirty="0">
                <a:latin typeface="Open Sans"/>
                <a:ea typeface="Open Sans"/>
                <a:cs typeface="Open Sans"/>
              </a:rPr>
              <a:t>Kluczową rolę w ocenie odgrywają KRYTERIA OCENY. </a:t>
            </a:r>
          </a:p>
          <a:p>
            <a:pPr marL="251460" indent="-251460">
              <a:buChar char="•"/>
            </a:pPr>
            <a:endParaRPr lang="pl-PL" sz="2400" dirty="0">
              <a:latin typeface="Open Sans"/>
              <a:ea typeface="Open Sans"/>
              <a:cs typeface="Open Sans"/>
            </a:endParaRPr>
          </a:p>
          <a:p>
            <a:pPr marL="0" indent="0" algn="ctr">
              <a:buNone/>
            </a:pPr>
            <a:r>
              <a:rPr lang="pl-PL" sz="2400" b="1" dirty="0">
                <a:latin typeface="Open Sans"/>
                <a:ea typeface="Open Sans"/>
                <a:cs typeface="Open Sans"/>
              </a:rPr>
              <a:t>Zajrzyjmy do przykładowego regulaminu i kryteriów. </a:t>
            </a:r>
          </a:p>
        </p:txBody>
      </p:sp>
    </p:spTree>
    <p:extLst>
      <p:ext uri="{BB962C8B-B14F-4D97-AF65-F5344CB8AC3E}">
        <p14:creationId xmlns:p14="http://schemas.microsoft.com/office/powerpoint/2010/main" val="2325479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NAJWAŻNIEJSZE ZAGADNIENIA i błędy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2024-06-25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6622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527" dirty="0"/>
              <a:t>Zgodność wydatku z przepisami prawa krajowego: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endParaRPr lang="pl-PL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400" dirty="0"/>
              <a:t>np. ustawą o minimalnym wynagrodzeniu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400" dirty="0"/>
              <a:t>ustawą o działalności pożytku publicznego i wolontariacie – wkład własny wolontariusze</a:t>
            </a:r>
          </a:p>
        </p:txBody>
      </p:sp>
    </p:spTree>
    <p:extLst>
      <p:ext uri="{BB962C8B-B14F-4D97-AF65-F5344CB8AC3E}">
        <p14:creationId xmlns:p14="http://schemas.microsoft.com/office/powerpoint/2010/main" val="322825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/>
              <a:t>Projekt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 dirty="0"/>
              <a:t>Projekt to zamierzony plan działania, który powinien charakteryzować się kilkoma ważnymi cechami: </a:t>
            </a:r>
          </a:p>
          <a:p>
            <a:pPr marL="817204" lvl="1" indent="-313233" defTabSz="495223"/>
            <a:r>
              <a:rPr lang="pl-PL" altLang="pl-PL" sz="2646" dirty="0"/>
              <a:t>wzajemnym powiązaniem w złożony sposób,</a:t>
            </a:r>
          </a:p>
          <a:p>
            <a:pPr marL="817204" lvl="1" indent="-313233" defTabSz="495223"/>
            <a:r>
              <a:rPr lang="pl-PL" altLang="pl-PL" sz="2646" dirty="0"/>
              <a:t>zamierzeniem osiągnięcia celu, często poprzez wytworzenie unikalnego produktu oraz zaplanowanym z góry początkiem i końcem. </a:t>
            </a:r>
          </a:p>
        </p:txBody>
      </p:sp>
    </p:spTree>
    <p:extLst>
      <p:ext uri="{BB962C8B-B14F-4D97-AF65-F5344CB8AC3E}">
        <p14:creationId xmlns:p14="http://schemas.microsoft.com/office/powerpoint/2010/main" val="38069748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Zadania/działania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Zgodność z typem projektu wymienionym </a:t>
            </a:r>
            <a:br>
              <a:rPr lang="pl-PL" sz="2400" dirty="0"/>
            </a:br>
            <a:r>
              <a:rPr lang="pl-PL" sz="2400" dirty="0"/>
              <a:t>w Regulaminie;</a:t>
            </a:r>
          </a:p>
          <a:p>
            <a:r>
              <a:rPr lang="pl-PL" sz="2400" dirty="0"/>
              <a:t>Zgodność z przepisami prawa krajowego </a:t>
            </a:r>
            <a:br>
              <a:rPr lang="pl-PL" sz="2400" dirty="0"/>
            </a:br>
            <a:r>
              <a:rPr lang="pl-PL" sz="2400" dirty="0"/>
              <a:t>i wspólnotowego;</a:t>
            </a:r>
          </a:p>
          <a:p>
            <a:r>
              <a:rPr lang="pl-PL" sz="2400" dirty="0"/>
              <a:t>Zasięg geograficzny kwalifikowalności wydatków.</a:t>
            </a:r>
          </a:p>
          <a:p>
            <a:r>
              <a:rPr lang="pl-PL" sz="2400" dirty="0"/>
              <a:t>Miejsce i czas realizacji;</a:t>
            </a:r>
          </a:p>
          <a:p>
            <a:r>
              <a:rPr lang="pl-PL" sz="2400" dirty="0"/>
              <a:t>Osoby odpowiedzialne;</a:t>
            </a:r>
          </a:p>
          <a:p>
            <a:r>
              <a:rPr lang="pl-PL" sz="2400" dirty="0"/>
              <a:t>Zakres tematyczny.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3866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Budżet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/>
              <a:t>Rozliczanie projektów o wartości nieprzekraczającej 200 tys. Euro ze środków publicznych metodami uproszczonymi;</a:t>
            </a:r>
          </a:p>
          <a:p>
            <a:endParaRPr lang="pl-PL" sz="2800" dirty="0"/>
          </a:p>
          <a:p>
            <a:r>
              <a:rPr lang="pl-PL" sz="2800" dirty="0"/>
              <a:t>Rozliczanie kosztów pośrednich ryczałtem;</a:t>
            </a:r>
          </a:p>
          <a:p>
            <a:endParaRPr lang="pl-PL" sz="2800" dirty="0"/>
          </a:p>
          <a:p>
            <a:r>
              <a:rPr lang="pl-PL" sz="2800" dirty="0"/>
              <a:t>Wydatki objęte limitami;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87931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Budżet projektu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Cross </a:t>
            </a:r>
            <a:r>
              <a:rPr lang="pl-PL" sz="2400" dirty="0" err="1"/>
              <a:t>financing</a:t>
            </a:r>
            <a:r>
              <a:rPr lang="pl-PL" sz="2400" dirty="0"/>
              <a:t>;</a:t>
            </a:r>
          </a:p>
          <a:p>
            <a:r>
              <a:rPr lang="pl-PL" sz="2400" dirty="0"/>
              <a:t>Środki trwałe służące realizacji projektu oraz wspomagające wdrażanie projektu;</a:t>
            </a:r>
          </a:p>
          <a:p>
            <a:r>
              <a:rPr lang="pl-PL" sz="2400" dirty="0"/>
              <a:t>Zakup środków trwałych;</a:t>
            </a:r>
          </a:p>
          <a:p>
            <a:r>
              <a:rPr lang="pl-PL" sz="2400" dirty="0"/>
              <a:t>Amortyzacja, leasing finansowy i zwrotny;</a:t>
            </a:r>
          </a:p>
          <a:p>
            <a:r>
              <a:rPr lang="pl-PL" sz="2400" dirty="0"/>
              <a:t>Uzasadnienie wejścia w posiadanie środków trwałych;</a:t>
            </a:r>
          </a:p>
          <a:p>
            <a:r>
              <a:rPr lang="pl-PL" sz="2400" dirty="0"/>
              <a:t>Kwalifikowalność wydatków na środki trwałe;</a:t>
            </a:r>
          </a:p>
        </p:txBody>
      </p:sp>
    </p:spTree>
    <p:extLst>
      <p:ext uri="{BB962C8B-B14F-4D97-AF65-F5344CB8AC3E}">
        <p14:creationId xmlns:p14="http://schemas.microsoft.com/office/powerpoint/2010/main" val="2727551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Budżet projektu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Personel;</a:t>
            </a:r>
            <a:endParaRPr lang="pl-PL" dirty="0"/>
          </a:p>
          <a:p>
            <a:pPr marL="251460" indent="-251460"/>
            <a:r>
              <a:rPr lang="pl-PL" sz="2400" dirty="0"/>
              <a:t>Wydatki ponoszone poza PO;</a:t>
            </a:r>
          </a:p>
          <a:p>
            <a:pPr marL="251460" indent="-251460"/>
            <a:r>
              <a:rPr lang="pl-PL" sz="2400" dirty="0"/>
              <a:t>Wydatki ponoszone poza PL;</a:t>
            </a:r>
          </a:p>
          <a:p>
            <a:pPr marL="251460" indent="-251460"/>
            <a:r>
              <a:rPr lang="pl-PL" sz="2400" dirty="0"/>
              <a:t>Stawki odpowiadające stawkom rynkowym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91806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Personel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/>
              <a:t>Zaangażowanie zawodowe nie większe niż 276 godzin miesięcznie;</a:t>
            </a:r>
            <a:endParaRPr lang="pl-PL"/>
          </a:p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Sprawozdania w SL2021;</a:t>
            </a:r>
          </a:p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Oświadczenia;</a:t>
            </a:r>
          </a:p>
          <a:p>
            <a:pPr marL="251460" indent="-251460"/>
            <a:r>
              <a:rPr lang="pl-PL" sz="2400" dirty="0" err="1"/>
              <a:t>Niekwalifikowalność</a:t>
            </a:r>
            <a:r>
              <a:rPr lang="pl-PL" sz="2400" dirty="0"/>
              <a:t> wydatków;</a:t>
            </a:r>
          </a:p>
          <a:p>
            <a:pPr marL="251460" indent="-25146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2247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Personel projektu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Umowy o pracę;</a:t>
            </a:r>
          </a:p>
          <a:p>
            <a:r>
              <a:rPr lang="pl-PL" sz="2400" dirty="0"/>
              <a:t>Samozatrudnienie;</a:t>
            </a:r>
          </a:p>
          <a:p>
            <a:r>
              <a:rPr lang="pl-PL" sz="2400" dirty="0">
                <a:solidFill>
                  <a:srgbClr val="FF0000"/>
                </a:solidFill>
              </a:rPr>
              <a:t>Umowy zlecenia;</a:t>
            </a:r>
          </a:p>
          <a:p>
            <a:r>
              <a:rPr lang="pl-PL" sz="2400" dirty="0">
                <a:solidFill>
                  <a:srgbClr val="FF0000"/>
                </a:solidFill>
              </a:rPr>
              <a:t>Umowy o dzieło;</a:t>
            </a:r>
          </a:p>
          <a:p>
            <a:r>
              <a:rPr lang="pl-PL" sz="2400" dirty="0"/>
              <a:t>Osoby wskazane w ofercie jako osobiście świadczące usługi;</a:t>
            </a:r>
          </a:p>
          <a:p>
            <a:r>
              <a:rPr lang="pl-PL" sz="2400" dirty="0"/>
              <a:t>Nauczyciele.</a:t>
            </a:r>
          </a:p>
        </p:txBody>
      </p:sp>
    </p:spTree>
    <p:extLst>
      <p:ext uri="{BB962C8B-B14F-4D97-AF65-F5344CB8AC3E}">
        <p14:creationId xmlns:p14="http://schemas.microsoft.com/office/powerpoint/2010/main" val="40331297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1109" y="840982"/>
            <a:ext cx="9071610" cy="1259946"/>
          </a:xfrm>
        </p:spPr>
        <p:txBody>
          <a:bodyPr/>
          <a:lstStyle/>
          <a:p>
            <a:pPr algn="ctr"/>
            <a:r>
              <a:rPr lang="pl-PL" dirty="0"/>
              <a:t>Zarządzanie projektem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Równość szans i niedyskryminacji;</a:t>
            </a:r>
          </a:p>
          <a:p>
            <a:endParaRPr lang="pl-PL" sz="2400" dirty="0"/>
          </a:p>
          <a:p>
            <a:r>
              <a:rPr lang="pl-PL" sz="2400" dirty="0"/>
              <a:t>Sposób podejmowania decyzji;</a:t>
            </a:r>
          </a:p>
          <a:p>
            <a:endParaRPr lang="pl-PL" sz="2400" dirty="0"/>
          </a:p>
          <a:p>
            <a:r>
              <a:rPr lang="pl-PL" sz="2400" dirty="0"/>
              <a:t>Struktura zarządzania;</a:t>
            </a:r>
          </a:p>
          <a:p>
            <a:endParaRPr lang="pl-PL" sz="2400" dirty="0"/>
          </a:p>
          <a:p>
            <a:r>
              <a:rPr lang="pl-PL" sz="2400" dirty="0"/>
              <a:t>Kadra.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7054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Niezbędne dokumenty </a:t>
            </a:r>
            <a:br>
              <a:rPr lang="pl-PL" dirty="0"/>
            </a:br>
            <a:r>
              <a:rPr lang="pl-PL" dirty="0"/>
              <a:t>do opracowania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dirty="0"/>
              <a:t>Regulamin konkursu;</a:t>
            </a:r>
          </a:p>
          <a:p>
            <a:endParaRPr lang="pl-PL" sz="2400" dirty="0"/>
          </a:p>
          <a:p>
            <a:r>
              <a:rPr lang="pl-PL" sz="2400" dirty="0" err="1"/>
              <a:t>SzOP</a:t>
            </a:r>
            <a:r>
              <a:rPr lang="pl-PL" sz="2400" dirty="0"/>
              <a:t>;</a:t>
            </a:r>
          </a:p>
          <a:p>
            <a:endParaRPr lang="pl-PL" sz="2400" dirty="0"/>
          </a:p>
          <a:p>
            <a:r>
              <a:rPr lang="pl-PL" sz="2400" dirty="0"/>
              <a:t>Instrukcja wypełnienia wniosku;</a:t>
            </a:r>
          </a:p>
          <a:p>
            <a:endParaRPr lang="pl-PL" sz="2400" dirty="0"/>
          </a:p>
          <a:p>
            <a:r>
              <a:rPr lang="pl-PL" sz="2400" dirty="0"/>
              <a:t>Wytyczne kwalifikowalności.</a:t>
            </a:r>
          </a:p>
        </p:txBody>
      </p:sp>
    </p:spTree>
    <p:extLst>
      <p:ext uri="{BB962C8B-B14F-4D97-AF65-F5344CB8AC3E}">
        <p14:creationId xmlns:p14="http://schemas.microsoft.com/office/powerpoint/2010/main" val="26819455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49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/>
              <a:t>Projekt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 dirty="0"/>
              <a:t>Obejmuje szereg konkretnych działań podejmowanych w przeciągu danego okresu, których wynikiem będzie osiągnięcie wcześniej określonych rezultatów lub produktów, mających na celu rozwiązanie konkretnego problemu.</a:t>
            </a:r>
          </a:p>
        </p:txBody>
      </p:sp>
    </p:spTree>
    <p:extLst>
      <p:ext uri="{BB962C8B-B14F-4D97-AF65-F5344CB8AC3E}">
        <p14:creationId xmlns:p14="http://schemas.microsoft.com/office/powerpoint/2010/main" val="274164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/>
              <a:t>Cechy projektu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/>
              <a:t>Posiada cel.</a:t>
            </a:r>
          </a:p>
          <a:p>
            <a:pPr marL="376229" indent="-376229" defTabSz="495223"/>
            <a:r>
              <a:rPr lang="pl-PL" altLang="pl-PL" sz="2646"/>
              <a:t>Jest realistyczny (bierze pod uwagę potrzeby i zasoby).</a:t>
            </a:r>
          </a:p>
          <a:p>
            <a:pPr marL="376229" indent="-376229" defTabSz="495223"/>
            <a:r>
              <a:rPr lang="pl-PL" altLang="pl-PL" sz="2646"/>
              <a:t>Jest ograniczony w czasie (termin realizacji).</a:t>
            </a:r>
          </a:p>
          <a:p>
            <a:pPr marL="376229" indent="-376229" defTabSz="495223"/>
            <a:r>
              <a:rPr lang="pl-PL" altLang="pl-PL" sz="2646"/>
              <a:t>Wspólny (należy do wszystkich członków zespołu).</a:t>
            </a:r>
          </a:p>
          <a:p>
            <a:pPr marL="376229" indent="-376229" defTabSz="495223"/>
            <a:r>
              <a:rPr lang="pl-PL" altLang="pl-PL" sz="2646"/>
              <a:t>Elastyczny (reaguje na zmiany).</a:t>
            </a:r>
          </a:p>
          <a:p>
            <a:pPr marL="376229" indent="-376229" defTabSz="495223"/>
            <a:r>
              <a:rPr lang="pl-PL" altLang="pl-PL" sz="2646"/>
              <a:t>Złożony (planowanie, organizacja, realizacja, monitoring).</a:t>
            </a:r>
          </a:p>
        </p:txBody>
      </p:sp>
    </p:spTree>
    <p:extLst>
      <p:ext uri="{BB962C8B-B14F-4D97-AF65-F5344CB8AC3E}">
        <p14:creationId xmlns:p14="http://schemas.microsoft.com/office/powerpoint/2010/main" val="919498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>
                <a:latin typeface="Open Sans"/>
                <a:ea typeface="Open Sans"/>
                <a:cs typeface="Open Sans"/>
              </a:rPr>
              <a:t>Wniosek o dofinansowanie</a:t>
            </a:r>
            <a:endParaRPr lang="pl-PL" altLang="pl-PL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/>
              <a:t>Struktura wniosku aplikacyjnego powinna bezpośrednio nawiązywać do PCM:</a:t>
            </a:r>
          </a:p>
          <a:p>
            <a:pPr marL="376229" indent="-376229" defTabSz="495223">
              <a:buNone/>
            </a:pPr>
            <a:endParaRPr lang="pl-PL" altLang="pl-PL" sz="2646"/>
          </a:p>
          <a:p>
            <a:pPr marL="376229" indent="-376229" defTabSz="495223"/>
            <a:r>
              <a:rPr lang="pl-PL" altLang="pl-PL" sz="2646"/>
              <a:t>PROBLEMY</a:t>
            </a:r>
          </a:p>
          <a:p>
            <a:pPr marL="376229" indent="-376229" defTabSz="495223"/>
            <a:r>
              <a:rPr lang="pl-PL" altLang="pl-PL" sz="2646"/>
              <a:t>CELE</a:t>
            </a:r>
          </a:p>
          <a:p>
            <a:pPr marL="376229" indent="-376229" defTabSz="495223"/>
            <a:r>
              <a:rPr lang="pl-PL" altLang="pl-PL" sz="2646"/>
              <a:t>DZIAŁANIA</a:t>
            </a:r>
          </a:p>
          <a:p>
            <a:pPr marL="376229" indent="-376229" defTabSz="495223"/>
            <a:r>
              <a:rPr lang="pl-PL" altLang="pl-PL" sz="2646"/>
              <a:t>REZULTATY</a:t>
            </a:r>
          </a:p>
        </p:txBody>
      </p:sp>
    </p:spTree>
    <p:extLst>
      <p:ext uri="{BB962C8B-B14F-4D97-AF65-F5344CB8AC3E}">
        <p14:creationId xmlns:p14="http://schemas.microsoft.com/office/powerpoint/2010/main" val="388268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6 faz projektu według podręcznika PCM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51" y="2271402"/>
            <a:ext cx="9071610" cy="4989036"/>
          </a:xfrm>
        </p:spPr>
        <p:txBody>
          <a:bodyPr/>
          <a:lstStyle/>
          <a:p>
            <a:pPr marL="376229" indent="-376229" defTabSz="495223"/>
            <a:r>
              <a:rPr lang="pl-PL" altLang="pl-PL" sz="2646"/>
              <a:t>Programowanie</a:t>
            </a:r>
          </a:p>
          <a:p>
            <a:pPr marL="376229" indent="-376229" defTabSz="495223"/>
            <a:r>
              <a:rPr lang="pl-PL" altLang="pl-PL" sz="2646"/>
              <a:t>Identyfikacja</a:t>
            </a:r>
          </a:p>
          <a:p>
            <a:pPr marL="376229" indent="-376229" defTabSz="495223"/>
            <a:r>
              <a:rPr lang="pl-PL" altLang="pl-PL" sz="2646"/>
              <a:t>Ocena</a:t>
            </a:r>
          </a:p>
          <a:p>
            <a:pPr marL="376229" indent="-376229" defTabSz="495223"/>
            <a:r>
              <a:rPr lang="pl-PL" altLang="pl-PL" sz="2646"/>
              <a:t>Finansowanie</a:t>
            </a:r>
          </a:p>
          <a:p>
            <a:pPr marL="376229" indent="-376229" defTabSz="495223"/>
            <a:r>
              <a:rPr lang="pl-PL" altLang="pl-PL" sz="2646"/>
              <a:t>Wdrażanie</a:t>
            </a:r>
          </a:p>
          <a:p>
            <a:pPr marL="376229" indent="-376229" defTabSz="495223"/>
            <a:r>
              <a:rPr lang="pl-PL" altLang="pl-PL" sz="2646"/>
              <a:t>Ewaluacja</a:t>
            </a:r>
          </a:p>
        </p:txBody>
      </p:sp>
    </p:spTree>
    <p:extLst>
      <p:ext uri="{BB962C8B-B14F-4D97-AF65-F5344CB8AC3E}">
        <p14:creationId xmlns:p14="http://schemas.microsoft.com/office/powerpoint/2010/main" val="237622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DOKUMENTACJA NABORU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2024-06-25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291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>
                <a:latin typeface="Open Sans"/>
                <a:ea typeface="Open Sans"/>
                <a:cs typeface="Open Sans"/>
              </a:rPr>
              <a:t>Najważniejsze w dokumentacji naboru</a:t>
            </a:r>
            <a:endParaRPr lang="pl-PL" altLang="pl-PL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51" y="2271402"/>
            <a:ext cx="9071610" cy="4989036"/>
          </a:xfrm>
        </p:spPr>
        <p:txBody>
          <a:bodyPr vert="horz" lIns="0" tIns="0" rIns="0" bIns="0" rtlCol="0" anchor="t">
            <a:normAutofit/>
          </a:bodyPr>
          <a:lstStyle/>
          <a:p>
            <a:pPr marL="375920" indent="-375920" defTabSz="495223"/>
            <a:r>
              <a:rPr lang="pl-PL" altLang="pl-PL" sz="2600">
                <a:latin typeface="Open Sans"/>
                <a:ea typeface="Open Sans"/>
                <a:cs typeface="Open Sans"/>
              </a:rPr>
              <a:t>Regulamin</a:t>
            </a:r>
            <a:endParaRPr lang="pl-PL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Koszty kwalifikowalne</a:t>
            </a:r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Kryteria oceny</a:t>
            </a:r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Instrukcja przygotowania wniosku</a:t>
            </a:r>
          </a:p>
          <a:p>
            <a:pPr marL="375920" indent="-375920" defTabSz="495223"/>
            <a:endParaRPr lang="pl-PL" altLang="pl-PL" sz="2600"/>
          </a:p>
        </p:txBody>
      </p:sp>
    </p:spTree>
    <p:extLst>
      <p:ext uri="{BB962C8B-B14F-4D97-AF65-F5344CB8AC3E}">
        <p14:creationId xmlns:p14="http://schemas.microsoft.com/office/powerpoint/2010/main" val="90600450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C8107F11BB34F81F6D35CD3AFF487" ma:contentTypeVersion="15" ma:contentTypeDescription="Utwórz nowy dokument." ma:contentTypeScope="" ma:versionID="724dde684ef9b05687edb99bb17d1856">
  <xsd:schema xmlns:xsd="http://www.w3.org/2001/XMLSchema" xmlns:xs="http://www.w3.org/2001/XMLSchema" xmlns:p="http://schemas.microsoft.com/office/2006/metadata/properties" xmlns:ns2="9ebde75c-c695-442a-80d4-61b034fbba81" xmlns:ns3="6852e5d6-3164-4114-9510-1696955387a4" targetNamespace="http://schemas.microsoft.com/office/2006/metadata/properties" ma:root="true" ma:fieldsID="49d92508d3ce33062529bb8f8b7b895c" ns2:_="" ns3:_="">
    <xsd:import namespace="9ebde75c-c695-442a-80d4-61b034fbba81"/>
    <xsd:import namespace="6852e5d6-3164-4114-9510-169695538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de75c-c695-442a-80d4-61b034fb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e5d6-3164-4114-9510-1696955387a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6aba39d-2bb0-43c8-925f-3ed70e5af5ff}" ma:internalName="TaxCatchAll" ma:showField="CatchAllData" ma:web="6852e5d6-3164-4114-9510-169695538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bde75c-c695-442a-80d4-61b034fbba81">
      <Terms xmlns="http://schemas.microsoft.com/office/infopath/2007/PartnerControls"/>
    </lcf76f155ced4ddcb4097134ff3c332f>
    <TaxCatchAll xmlns="6852e5d6-3164-4114-9510-1696955387a4" xsi:nil="true"/>
  </documentManagement>
</p:properties>
</file>

<file path=customXml/itemProps1.xml><?xml version="1.0" encoding="utf-8"?>
<ds:datastoreItem xmlns:ds="http://schemas.openxmlformats.org/officeDocument/2006/customXml" ds:itemID="{5C30D07D-B4FA-4B14-B50E-A2E8F2A5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bde75c-c695-442a-80d4-61b034fbba81"/>
    <ds:schemaRef ds:uri="6852e5d6-3164-4114-9510-1696955387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AE707B-CAB2-4EF2-9059-DA173A9CEE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734B14-AD9C-4F5D-B1E5-B1777D81BF07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d47a4560-aee9-43e8-973f-2abd655c26a0"/>
    <ds:schemaRef ds:uri="d4f64a22-a125-4b7a-afce-4a30c86a8f7c"/>
    <ds:schemaRef ds:uri="9ebde75c-c695-442a-80d4-61b034fbba81"/>
    <ds:schemaRef ds:uri="6852e5d6-3164-4114-9510-1696955387a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1025</Words>
  <Application>Microsoft Office PowerPoint</Application>
  <PresentationFormat>Niestandardowy</PresentationFormat>
  <Paragraphs>170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3" baseType="lpstr">
      <vt:lpstr>Arial</vt:lpstr>
      <vt:lpstr>Calibri</vt:lpstr>
      <vt:lpstr>Open Sans</vt:lpstr>
      <vt:lpstr>Wingdings</vt:lpstr>
      <vt:lpstr>Motyw pakietu Office</vt:lpstr>
      <vt:lpstr>Pisanie wniosków o dofinansowanie w perspektywie finansowej 2021-2027 (dla zaawansowanych)</vt:lpstr>
      <vt:lpstr>PROJEKT – koncepcja i dokumentacja</vt:lpstr>
      <vt:lpstr>Projekt</vt:lpstr>
      <vt:lpstr>Projekt</vt:lpstr>
      <vt:lpstr>Cechy projektu</vt:lpstr>
      <vt:lpstr>Wniosek o dofinansowanie</vt:lpstr>
      <vt:lpstr>6 faz projektu według podręcznika PCM</vt:lpstr>
      <vt:lpstr>DOKUMENTACJA NABORU</vt:lpstr>
      <vt:lpstr>Najważniejsze w dokumentacji naboru</vt:lpstr>
      <vt:lpstr>Pomocne wytyczne</vt:lpstr>
      <vt:lpstr>ELEMENTY WNIOSKU</vt:lpstr>
      <vt:lpstr>Wskaźniki</vt:lpstr>
      <vt:lpstr>Wskaźniki cd.</vt:lpstr>
      <vt:lpstr>Grupa docelowa</vt:lpstr>
      <vt:lpstr>Zgodność z politykami  horyzontalnymi UE</vt:lpstr>
      <vt:lpstr>Jedne Wytyczne horyzontalne:</vt:lpstr>
      <vt:lpstr>Warunki kwalifikowania wydatków:</vt:lpstr>
      <vt:lpstr>Polityka horyzontalna UE</vt:lpstr>
      <vt:lpstr>Wytyczne:</vt:lpstr>
      <vt:lpstr>PRZYGOTOWANIE I SKŁADANIE WNIOSKU</vt:lpstr>
      <vt:lpstr>Funkcjonowanie systemu</vt:lpstr>
      <vt:lpstr>Wnioski</vt:lpstr>
      <vt:lpstr>LSI - zasady</vt:lpstr>
      <vt:lpstr>LSI - zasady</vt:lpstr>
      <vt:lpstr>LSI - zasady</vt:lpstr>
      <vt:lpstr>OCENA WNIOSKU</vt:lpstr>
      <vt:lpstr>Proces oceny</vt:lpstr>
      <vt:lpstr>NAJWAŻNIEJSZE ZAGADNIENIA i błędy</vt:lpstr>
      <vt:lpstr>Zgodność wydatku z przepisami prawa krajowego:</vt:lpstr>
      <vt:lpstr>Zadania/działania</vt:lpstr>
      <vt:lpstr>Budżet projektu</vt:lpstr>
      <vt:lpstr>Budżet projektu cd.</vt:lpstr>
      <vt:lpstr>Budżet projektu cd.</vt:lpstr>
      <vt:lpstr>Personel projektu</vt:lpstr>
      <vt:lpstr>Personel projektu cd.</vt:lpstr>
      <vt:lpstr>Zarządzanie projektem</vt:lpstr>
      <vt:lpstr>Niezbędne dokumenty  do opracowania wniosku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Mickoś Agnieszka</cp:lastModifiedBy>
  <cp:revision>102</cp:revision>
  <dcterms:created xsi:type="dcterms:W3CDTF">2022-06-22T09:40:44Z</dcterms:created>
  <dcterms:modified xsi:type="dcterms:W3CDTF">2024-06-25T08:58:55Z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0x010100F4EC8107F11BB34F81F6D35CD3AFF487</vt:lpwstr>
  </property>
</Properties>
</file>