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66"/>
  </p:notesMasterIdLst>
  <p:sldIdLst>
    <p:sldId id="256" r:id="rId5"/>
    <p:sldId id="275" r:id="rId6"/>
    <p:sldId id="323"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 id="347" r:id="rId29"/>
    <p:sldId id="348" r:id="rId30"/>
    <p:sldId id="349" r:id="rId31"/>
    <p:sldId id="412" r:id="rId32"/>
    <p:sldId id="413" r:id="rId33"/>
    <p:sldId id="350" r:id="rId34"/>
    <p:sldId id="351" r:id="rId35"/>
    <p:sldId id="352" r:id="rId36"/>
    <p:sldId id="353" r:id="rId37"/>
    <p:sldId id="355" r:id="rId38"/>
    <p:sldId id="363" r:id="rId39"/>
    <p:sldId id="356" r:id="rId40"/>
    <p:sldId id="357" r:id="rId41"/>
    <p:sldId id="358" r:id="rId42"/>
    <p:sldId id="362" r:id="rId43"/>
    <p:sldId id="364" r:id="rId44"/>
    <p:sldId id="365" r:id="rId45"/>
    <p:sldId id="370" r:id="rId46"/>
    <p:sldId id="371" r:id="rId47"/>
    <p:sldId id="372" r:id="rId48"/>
    <p:sldId id="373" r:id="rId49"/>
    <p:sldId id="374" r:id="rId50"/>
    <p:sldId id="376" r:id="rId51"/>
    <p:sldId id="377" r:id="rId52"/>
    <p:sldId id="378" r:id="rId53"/>
    <p:sldId id="386" r:id="rId54"/>
    <p:sldId id="387" r:id="rId55"/>
    <p:sldId id="388" r:id="rId56"/>
    <p:sldId id="389" r:id="rId57"/>
    <p:sldId id="390" r:id="rId58"/>
    <p:sldId id="391" r:id="rId59"/>
    <p:sldId id="392" r:id="rId60"/>
    <p:sldId id="393" r:id="rId61"/>
    <p:sldId id="394" r:id="rId62"/>
    <p:sldId id="395" r:id="rId63"/>
    <p:sldId id="396" r:id="rId64"/>
    <p:sldId id="260" r:id="rId6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howGuides="1">
      <p:cViewPr varScale="1">
        <p:scale>
          <a:sx n="101" d="100"/>
          <a:sy n="101" d="100"/>
        </p:scale>
        <p:origin x="896" y="48"/>
      </p:cViewPr>
      <p:guideLst>
        <p:guide orient="horz" pos="2381"/>
        <p:guide pos="3368"/>
      </p:guideLst>
    </p:cSldViewPr>
  </p:slideViewPr>
  <p:notesTextViewPr>
    <p:cViewPr>
      <p:scale>
        <a:sx n="1" d="1"/>
        <a:sy n="1" d="1"/>
      </p:scale>
      <p:origin x="0" y="0"/>
    </p:cViewPr>
  </p:notesTextViewPr>
  <p:notesViewPr>
    <p:cSldViewPr showGuides="1">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EFF2B-0721-7148-92D1-1650B5B78E9F}" type="datetimeFigureOut">
              <a:rPr lang="pl-PL" smtClean="0"/>
              <a:t>06.05.2024</a:t>
            </a:fld>
            <a:endParaRPr lang="pl-PL"/>
          </a:p>
        </p:txBody>
      </p:sp>
      <p:sp>
        <p:nvSpPr>
          <p:cNvPr id="4" name="Symbol zastępczy obrazu slajd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3" cstate="hqprint">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4" cstate="hq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5" cstate="hq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06.05.2024</a:t>
            </a:fld>
            <a:endParaRPr lang="pl-PL" dirty="0"/>
          </a:p>
        </p:txBody>
      </p:sp>
    </p:spTree>
    <p:extLst>
      <p:ext uri="{BB962C8B-B14F-4D97-AF65-F5344CB8AC3E}">
        <p14:creationId xmlns:p14="http://schemas.microsoft.com/office/powerpoint/2010/main" val="4255767286"/>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id="{3B4B8A84-3D08-244B-BF5B-6E361D1A74B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06.05.2024</a:t>
            </a:fld>
            <a:endParaRPr lang="pl-PL" dirty="0"/>
          </a:p>
        </p:txBody>
      </p:sp>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3" cstate="hq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4" cstate="hq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5" cstate="hq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6" cstate="hq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7" cstate="hq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8" cstate="hq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9" cstate="hq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10" cstate="hq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1" cstate="hq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2" cstate="hq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3" cstate="hq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4" cstate="hq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spTree>
    <p:extLst>
      <p:ext uri="{BB962C8B-B14F-4D97-AF65-F5344CB8AC3E}">
        <p14:creationId xmlns:p14="http://schemas.microsoft.com/office/powerpoint/2010/main" val="3586026018"/>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06.05.2024</a:t>
            </a:fld>
            <a:endParaRPr lang="pl-PL" dirty="0"/>
          </a:p>
        </p:txBody>
      </p:sp>
      <p:pic>
        <p:nvPicPr>
          <p:cNvPr id="18" name="Obraz 17" descr="Obraz zawierający tekst&#10;&#10;Opis wygenerowany automatycznie">
            <a:extLst>
              <a:ext uri="{FF2B5EF4-FFF2-40B4-BE49-F238E27FC236}">
                <a16:creationId xmlns:a16="http://schemas.microsoft.com/office/drawing/2014/main" id="{EB4DB370-BCB9-D1E9-5613-5A9DCA5F311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spTree>
    <p:extLst>
      <p:ext uri="{BB962C8B-B14F-4D97-AF65-F5344CB8AC3E}">
        <p14:creationId xmlns:p14="http://schemas.microsoft.com/office/powerpoint/2010/main" val="163393511"/>
      </p:ext>
    </p:extLst>
  </p:cSld>
  <p:clrMapOvr>
    <a:masterClrMapping/>
  </p:clrMapOvr>
  <p:extLst>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3.jp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p:txBody>
          <a:bodyPr/>
          <a:lstStyle/>
          <a:p>
            <a:r>
              <a:rPr lang="pl-PL" sz="3200" dirty="0">
                <a:solidFill>
                  <a:srgbClr val="222222"/>
                </a:solidFill>
                <a:latin typeface="Cambria" panose="02040503050406030204" pitchFamily="18" charset="0"/>
                <a:cs typeface="Arial" panose="020B0604020202020204" pitchFamily="34" charset="0"/>
              </a:rPr>
              <a:t>Wytyczne dotyczące kwalifikowalności wydatków na lata 2021-2027</a:t>
            </a:r>
            <a:endParaRPr lang="pl-PL" dirty="0"/>
          </a:p>
        </p:txBody>
      </p:sp>
      <p:sp>
        <p:nvSpPr>
          <p:cNvPr id="5" name="Podtytuł 4">
            <a:extLst>
              <a:ext uri="{FF2B5EF4-FFF2-40B4-BE49-F238E27FC236}">
                <a16:creationId xmlns:a16="http://schemas.microsoft.com/office/drawing/2014/main" id="{0F4B11A1-2445-C731-5567-0EBA6FAF8969}"/>
              </a:ext>
            </a:extLst>
          </p:cNvPr>
          <p:cNvSpPr>
            <a:spLocks noGrp="1"/>
          </p:cNvSpPr>
          <p:nvPr>
            <p:ph type="subTitle" idx="1"/>
          </p:nvPr>
        </p:nvSpPr>
        <p:spPr/>
        <p:txBody>
          <a:bodyPr/>
          <a:lstStyle/>
          <a:p>
            <a:endParaRPr lang="pl-PL" dirty="0"/>
          </a:p>
          <a:p>
            <a:pPr algn="ctr"/>
            <a:r>
              <a:rPr lang="pl-PL" dirty="0"/>
              <a:t>Krzysztof Puchacz</a:t>
            </a:r>
          </a:p>
          <a:p>
            <a:endParaRPr lang="pl-PL" dirty="0"/>
          </a:p>
        </p:txBody>
      </p:sp>
      <p:sp>
        <p:nvSpPr>
          <p:cNvPr id="2" name="Symbol zastępczy daty 1">
            <a:extLst>
              <a:ext uri="{FF2B5EF4-FFF2-40B4-BE49-F238E27FC236}">
                <a16:creationId xmlns:a16="http://schemas.microsoft.com/office/drawing/2014/main" id="{01A395D3-35E7-4FC6-9F13-A51704F85134}"/>
              </a:ext>
            </a:extLst>
          </p:cNvPr>
          <p:cNvSpPr>
            <a:spLocks noGrp="1"/>
          </p:cNvSpPr>
          <p:nvPr>
            <p:ph type="dt" sz="half" idx="10"/>
          </p:nvPr>
        </p:nvSpPr>
        <p:spPr>
          <a:xfrm>
            <a:off x="7883716" y="539750"/>
            <a:ext cx="1799844" cy="349114"/>
          </a:xfrm>
        </p:spPr>
        <p:txBody>
          <a:bodyPr/>
          <a:lstStyle/>
          <a:p>
            <a:r>
              <a:rPr lang="pl-PL" dirty="0"/>
              <a:t>14.05.2024</a:t>
            </a:r>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796F62-C5AB-EE7D-0A79-A4F3B025ED88}"/>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0B7A81E5-B8DF-9E81-5DE4-4FED20524FCA}"/>
              </a:ext>
            </a:extLst>
          </p:cNvPr>
          <p:cNvSpPr>
            <a:spLocks noGrp="1"/>
          </p:cNvSpPr>
          <p:nvPr>
            <p:ph idx="1"/>
          </p:nvPr>
        </p:nvSpPr>
        <p:spPr/>
        <p:txBody>
          <a:bodyPr/>
          <a:lstStyle/>
          <a:p>
            <a:pPr marL="0" indent="0" algn="just">
              <a:buNone/>
            </a:pPr>
            <a:r>
              <a:rPr lang="pl-PL" sz="1800" b="0" i="0" u="none" strike="noStrike" baseline="0" dirty="0">
                <a:solidFill>
                  <a:srgbClr val="FF0000"/>
                </a:solidFill>
                <a:latin typeface="ArialMT"/>
              </a:rPr>
              <a:t>d) zamówień w zakresie działalności twórczej lub artystycznej, które mogą być zrealizowane tylko przez jednego wykonawcę,</a:t>
            </a:r>
          </a:p>
          <a:p>
            <a:pPr marL="0" indent="0" algn="just">
              <a:buNone/>
            </a:pPr>
            <a:r>
              <a:rPr lang="pl-PL" sz="1800" b="0" i="0" u="none" strike="noStrike" baseline="0" dirty="0">
                <a:latin typeface="ArialMT"/>
              </a:rPr>
              <a:t>e) zamówień, których przedmiotem są dostawy na szczególnie korzystnych warunkach w związku z likwidacją działalności innego podmiotu, postępowaniem egzekucyjnym albo upadłościowym,</a:t>
            </a:r>
          </a:p>
          <a:p>
            <a:pPr marL="0" indent="0" algn="just">
              <a:buNone/>
            </a:pPr>
            <a:r>
              <a:rPr lang="pl-PL" sz="1800" b="0" i="0" u="none" strike="noStrike" baseline="0" dirty="0">
                <a:latin typeface="ArialMT"/>
              </a:rPr>
              <a:t>f) zamówień na dostawy dokonywanych na giełdzie towarowej w rozumieniu przepisów o giełdach towarowych, w tym na giełdzie towarowej innych państw członkowskich Europejskiego Obszaru Gospodarczego,</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DD3DC7AB-7D96-B90F-EC42-B0FBB64F40D9}"/>
              </a:ext>
            </a:extLst>
          </p:cNvPr>
          <p:cNvSpPr>
            <a:spLocks noGrp="1"/>
          </p:cNvSpPr>
          <p:nvPr>
            <p:ph type="sldNum" sz="quarter" idx="10"/>
          </p:nvPr>
        </p:nvSpPr>
        <p:spPr/>
        <p:txBody>
          <a:bodyPr/>
          <a:lstStyle/>
          <a:p>
            <a:fld id="{EB4015AA-59F6-416B-87A6-8E3D940284E2}" type="slidenum">
              <a:rPr lang="pl-PL" smtClean="0"/>
              <a:pPr/>
              <a:t>10</a:t>
            </a:fld>
            <a:endParaRPr lang="pl-PL" dirty="0"/>
          </a:p>
        </p:txBody>
      </p:sp>
    </p:spTree>
    <p:extLst>
      <p:ext uri="{BB962C8B-B14F-4D97-AF65-F5344CB8AC3E}">
        <p14:creationId xmlns:p14="http://schemas.microsoft.com/office/powerpoint/2010/main" val="289338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AF08F5-16F9-0189-5AAC-22575EB63288}"/>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78B162E8-BD55-8A40-D08E-ED47C1212C1A}"/>
              </a:ext>
            </a:extLst>
          </p:cNvPr>
          <p:cNvSpPr>
            <a:spLocks noGrp="1"/>
          </p:cNvSpPr>
          <p:nvPr>
            <p:ph idx="1"/>
          </p:nvPr>
        </p:nvSpPr>
        <p:spPr/>
        <p:txBody>
          <a:bodyPr/>
          <a:lstStyle/>
          <a:p>
            <a:pPr marL="0" indent="0" algn="just">
              <a:buNone/>
            </a:pPr>
            <a:r>
              <a:rPr lang="pl-PL" sz="1800" b="0" i="0" u="none" strike="noStrike" baseline="0" dirty="0">
                <a:latin typeface="ArialMT"/>
              </a:rPr>
              <a:t>g) zamówień udzielanych przez placówkę zagraniczną w rozumieniu przepisów o służbie zagranicznej,</a:t>
            </a:r>
          </a:p>
          <a:p>
            <a:pPr marL="0" indent="0" algn="just">
              <a:buNone/>
            </a:pPr>
            <a:r>
              <a:rPr lang="pl-PL" sz="1800" b="0" i="0" u="none" strike="noStrike" baseline="0" dirty="0">
                <a:latin typeface="ArialMT"/>
              </a:rPr>
              <a:t>h) zamówień udzielanych na potrzeby własne jednostki wojskowej w rozumieniu przepisów o zasadach użycia lub pobytu Sił Zbrojnych Rzeczypospolitej Polskiej poza granicami państwa,</a:t>
            </a:r>
          </a:p>
          <a:p>
            <a:pPr marL="0" indent="0" algn="just">
              <a:buNone/>
            </a:pPr>
            <a:r>
              <a:rPr lang="pl-PL" sz="1800" b="0" i="0" u="none" strike="noStrike" baseline="0" dirty="0">
                <a:latin typeface="ArialMT"/>
              </a:rPr>
              <a:t>i) przypadków określonych w art. 214 ust. 1 pkt 11-14 </a:t>
            </a:r>
            <a:r>
              <a:rPr lang="pl-PL" sz="1800" b="0" i="0" u="none" strike="noStrike" baseline="0" dirty="0" err="1">
                <a:latin typeface="ArialMT"/>
              </a:rPr>
              <a:t>Pzp</a:t>
            </a:r>
            <a:r>
              <a:rPr lang="pl-PL" sz="1800" b="0" i="0" u="none" strike="noStrike" baseline="0" dirty="0">
                <a:latin typeface="ArialMT"/>
              </a:rPr>
              <a:t> w stosunku do podmiotów wskazanych w tym przepisie,</a:t>
            </a:r>
            <a:endParaRPr lang="pl-PL"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E36A10EC-CB17-648C-7089-2CA1BBD51D3A}"/>
              </a:ext>
            </a:extLst>
          </p:cNvPr>
          <p:cNvSpPr>
            <a:spLocks noGrp="1"/>
          </p:cNvSpPr>
          <p:nvPr>
            <p:ph type="sldNum" sz="quarter" idx="10"/>
          </p:nvPr>
        </p:nvSpPr>
        <p:spPr/>
        <p:txBody>
          <a:bodyPr/>
          <a:lstStyle/>
          <a:p>
            <a:fld id="{EB4015AA-59F6-416B-87A6-8E3D940284E2}" type="slidenum">
              <a:rPr lang="pl-PL" smtClean="0"/>
              <a:pPr/>
              <a:t>11</a:t>
            </a:fld>
            <a:endParaRPr lang="pl-PL" dirty="0"/>
          </a:p>
        </p:txBody>
      </p:sp>
    </p:spTree>
    <p:extLst>
      <p:ext uri="{BB962C8B-B14F-4D97-AF65-F5344CB8AC3E}">
        <p14:creationId xmlns:p14="http://schemas.microsoft.com/office/powerpoint/2010/main" val="449652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9523B9-C495-1DF0-8BB8-44B830D399B9}"/>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255EED7F-A970-6AE0-EC81-EF97EBB199CE}"/>
              </a:ext>
            </a:extLst>
          </p:cNvPr>
          <p:cNvSpPr>
            <a:spLocks noGrp="1"/>
          </p:cNvSpPr>
          <p:nvPr>
            <p:ph idx="1"/>
          </p:nvPr>
        </p:nvSpPr>
        <p:spPr/>
        <p:txBody>
          <a:bodyPr/>
          <a:lstStyle/>
          <a:p>
            <a:pPr marL="0" indent="0" algn="just">
              <a:buNone/>
            </a:pPr>
            <a:r>
              <a:rPr lang="pl-PL" sz="1800" b="0" i="0" u="none" strike="noStrike" baseline="0" dirty="0">
                <a:latin typeface="ArialMT"/>
              </a:rPr>
              <a:t>j) zamówień udzielanych wykonawcy wybranemu zgodnie z zasadą konkurencyjności na dodatkowe dostawy, polegających na częściowej wymianie dostarczonych produktów lub instalacji albo zwiększeniu bieżących dostaw lub rozbudowie istniejących instalacji, a zmiana wykonawcy prowadziłaby do nabycia materiałów o innych właściwościach technicznych, co powodowałoby niekompatybilność techniczną lub nieproporcjonalnie duże trudności techniczne w użytkowaniu i utrzymaniu tych produktów lub instalacji (czas trwania umowy w sprawie zamówienia na dostawy dodatkowe nie może przekraczać 3 lat),</a:t>
            </a:r>
          </a:p>
          <a:p>
            <a:pPr marL="0" indent="0" algn="just">
              <a:buNone/>
            </a:pPr>
            <a:endParaRPr lang="pl-PL" dirty="0">
              <a:solidFill>
                <a:schemeClr val="tx1"/>
              </a:solidFill>
              <a:latin typeface="ArialMT"/>
            </a:endParaRPr>
          </a:p>
          <a:p>
            <a:pPr marL="0" indent="0" algn="just">
              <a:buNone/>
            </a:pPr>
            <a:r>
              <a:rPr lang="pl-PL" dirty="0">
                <a:solidFill>
                  <a:srgbClr val="FF0000"/>
                </a:solidFill>
                <a:latin typeface="ArialMT"/>
              </a:rPr>
              <a:t>ALTERNATYWA:</a:t>
            </a:r>
          </a:p>
          <a:p>
            <a:pPr algn="just">
              <a:buFontTx/>
              <a:buChar char="-"/>
            </a:pPr>
            <a:r>
              <a:rPr lang="pl-PL" dirty="0">
                <a:solidFill>
                  <a:srgbClr val="FF0000"/>
                </a:solidFill>
                <a:latin typeface="ArialMT"/>
              </a:rPr>
              <a:t> PRAWO OPCJI (ART. 441 PZP)</a:t>
            </a:r>
            <a:endParaRPr lang="pl-PL" dirty="0">
              <a:solidFill>
                <a:srgbClr val="FF0000"/>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E320FE7E-1E9B-0091-E6A9-C33ABFF7D74E}"/>
              </a:ext>
            </a:extLst>
          </p:cNvPr>
          <p:cNvSpPr>
            <a:spLocks noGrp="1"/>
          </p:cNvSpPr>
          <p:nvPr>
            <p:ph type="sldNum" sz="quarter" idx="10"/>
          </p:nvPr>
        </p:nvSpPr>
        <p:spPr/>
        <p:txBody>
          <a:bodyPr/>
          <a:lstStyle/>
          <a:p>
            <a:fld id="{EB4015AA-59F6-416B-87A6-8E3D940284E2}" type="slidenum">
              <a:rPr lang="pl-PL" smtClean="0"/>
              <a:pPr/>
              <a:t>12</a:t>
            </a:fld>
            <a:endParaRPr lang="pl-PL" dirty="0"/>
          </a:p>
        </p:txBody>
      </p:sp>
    </p:spTree>
    <p:extLst>
      <p:ext uri="{BB962C8B-B14F-4D97-AF65-F5344CB8AC3E}">
        <p14:creationId xmlns:p14="http://schemas.microsoft.com/office/powerpoint/2010/main" val="306977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4C0AB7-4D93-7BD0-6AF7-C67B98395D63}"/>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0EA86A9D-6626-9982-1D2E-955591A233D2}"/>
              </a:ext>
            </a:extLst>
          </p:cNvPr>
          <p:cNvSpPr>
            <a:spLocks noGrp="1"/>
          </p:cNvSpPr>
          <p:nvPr>
            <p:ph idx="1"/>
          </p:nvPr>
        </p:nvSpPr>
        <p:spPr/>
        <p:txBody>
          <a:bodyPr/>
          <a:lstStyle/>
          <a:p>
            <a:pPr marL="0" indent="0" algn="just">
              <a:buNone/>
            </a:pPr>
            <a:r>
              <a:rPr lang="pl-PL" sz="1800" b="0" i="0" u="none" strike="noStrike" baseline="0" dirty="0">
                <a:latin typeface="ArialMT"/>
              </a:rPr>
              <a:t>k) przypadku udzielenia wykonawcy wybranemu zgodnie z zasadą konkurencyjności zamówień na dostawy polegających na częściowej wymianie dostarczonych produktów lub instalacji albo zwiększeniu bieżących dostaw lub rozbudowie istniejących instalacji, gdy zmiana wykonawcy prowadziłaby do nabycia materiałów o innych właściwościach technicznych, co powodowałoby niekompatybilność techniczną lub nieproporcjonalnie duże trudności techniczne w użytkowaniu i utrzymaniu tych produktów lub instalacji.</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25108116-5AF0-5DE7-DB86-D502EAAB1116}"/>
              </a:ext>
            </a:extLst>
          </p:cNvPr>
          <p:cNvSpPr>
            <a:spLocks noGrp="1"/>
          </p:cNvSpPr>
          <p:nvPr>
            <p:ph type="sldNum" sz="quarter" idx="10"/>
          </p:nvPr>
        </p:nvSpPr>
        <p:spPr/>
        <p:txBody>
          <a:bodyPr/>
          <a:lstStyle/>
          <a:p>
            <a:fld id="{EB4015AA-59F6-416B-87A6-8E3D940284E2}" type="slidenum">
              <a:rPr lang="pl-PL" smtClean="0"/>
              <a:pPr/>
              <a:t>13</a:t>
            </a:fld>
            <a:endParaRPr lang="pl-PL" dirty="0"/>
          </a:p>
        </p:txBody>
      </p:sp>
    </p:spTree>
    <p:extLst>
      <p:ext uri="{BB962C8B-B14F-4D97-AF65-F5344CB8AC3E}">
        <p14:creationId xmlns:p14="http://schemas.microsoft.com/office/powerpoint/2010/main" val="1020175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6BB335-D09B-4DDC-67CE-91F41866AAA3}"/>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2B3DB6F7-6C3B-CF80-E53B-F0244892005A}"/>
              </a:ext>
            </a:extLst>
          </p:cNvPr>
          <p:cNvSpPr>
            <a:spLocks noGrp="1"/>
          </p:cNvSpPr>
          <p:nvPr>
            <p:ph idx="1"/>
          </p:nvPr>
        </p:nvSpPr>
        <p:spPr/>
        <p:txBody>
          <a:bodyPr/>
          <a:lstStyle/>
          <a:p>
            <a:pPr marL="0" indent="0" algn="just">
              <a:buNone/>
            </a:pPr>
            <a:r>
              <a:rPr lang="pl-PL" sz="1800" b="0" i="0" u="none" strike="noStrike" baseline="0" dirty="0">
                <a:solidFill>
                  <a:srgbClr val="FF0000"/>
                </a:solidFill>
                <a:latin typeface="ArialMT"/>
              </a:rPr>
              <a:t>Spełnienie ww. przesłanek z pkt 2 należy pisemnie uzasadnić.</a:t>
            </a:r>
          </a:p>
          <a:p>
            <a:pPr marL="0" indent="0" algn="just">
              <a:buNone/>
            </a:pPr>
            <a:endParaRPr lang="pl-PL" sz="1800" b="0" i="0" u="none" strike="noStrike" baseline="0" dirty="0">
              <a:solidFill>
                <a:srgbClr val="FF0000"/>
              </a:solidFill>
              <a:latin typeface="ArialMT"/>
            </a:endParaRPr>
          </a:p>
          <a:p>
            <a:pPr marL="0" indent="0" algn="just">
              <a:buNone/>
            </a:pPr>
            <a:r>
              <a:rPr lang="pl-PL" sz="1800" b="0" i="0" u="none" strike="noStrike" baseline="0" dirty="0">
                <a:solidFill>
                  <a:srgbClr val="FF0000"/>
                </a:solidFill>
                <a:latin typeface="ArialMT"/>
              </a:rPr>
              <a:t>4) Jeżeli w wyniku prawidłowego zastosowania zasady konkurencyjności nie wpłynęła żadna oferta, lub wpłynęły jedynie oferty podlegające odrzuceniu, albo żaden wykonawca nie spełnił warunków udziału w postępowaniu, o ile zamawiający stawiał takie warunki wykonawcom, zawarcie umowy w sprawie realizacji zamówienia z pominięciem zasady konkurencyjności jest możliwe, gdy pierwotne warunki zamówienia nie zostały zmienione.</a:t>
            </a:r>
            <a:endParaRPr lang="pl-PL" dirty="0">
              <a:solidFill>
                <a:srgbClr val="FF0000"/>
              </a:solidFill>
            </a:endParaRPr>
          </a:p>
          <a:p>
            <a:endParaRPr lang="pl-PL" dirty="0"/>
          </a:p>
        </p:txBody>
      </p:sp>
      <p:sp>
        <p:nvSpPr>
          <p:cNvPr id="4" name="Symbol zastępczy numeru slajdu 3">
            <a:extLst>
              <a:ext uri="{FF2B5EF4-FFF2-40B4-BE49-F238E27FC236}">
                <a16:creationId xmlns:a16="http://schemas.microsoft.com/office/drawing/2014/main" id="{33AA4334-A2AF-4B64-B7C9-819C721335A9}"/>
              </a:ext>
            </a:extLst>
          </p:cNvPr>
          <p:cNvSpPr>
            <a:spLocks noGrp="1"/>
          </p:cNvSpPr>
          <p:nvPr>
            <p:ph type="sldNum" sz="quarter" idx="10"/>
          </p:nvPr>
        </p:nvSpPr>
        <p:spPr/>
        <p:txBody>
          <a:bodyPr/>
          <a:lstStyle/>
          <a:p>
            <a:fld id="{EB4015AA-59F6-416B-87A6-8E3D940284E2}" type="slidenum">
              <a:rPr lang="pl-PL" smtClean="0"/>
              <a:pPr/>
              <a:t>14</a:t>
            </a:fld>
            <a:endParaRPr lang="pl-PL" dirty="0"/>
          </a:p>
        </p:txBody>
      </p:sp>
    </p:spTree>
    <p:extLst>
      <p:ext uri="{BB962C8B-B14F-4D97-AF65-F5344CB8AC3E}">
        <p14:creationId xmlns:p14="http://schemas.microsoft.com/office/powerpoint/2010/main" val="1608845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A4F204-F96F-EC8C-28FD-34E07018BCDA}"/>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2B276FF1-8175-3D00-65FC-248FB3E44898}"/>
              </a:ext>
            </a:extLst>
          </p:cNvPr>
          <p:cNvSpPr>
            <a:spLocks noGrp="1"/>
          </p:cNvSpPr>
          <p:nvPr>
            <p:ph idx="1"/>
          </p:nvPr>
        </p:nvSpPr>
        <p:spPr/>
        <p:txBody>
          <a:bodyPr/>
          <a:lstStyle/>
          <a:p>
            <a:pPr marL="0" indent="0" algn="just">
              <a:buNone/>
            </a:pPr>
            <a:r>
              <a:rPr lang="pl-PL" sz="1800" b="0" i="0" u="none" strike="noStrike" baseline="0" dirty="0">
                <a:latin typeface="ArialMT"/>
              </a:rPr>
              <a:t>Podstawą obliczenia szacunkowej wartości zamówienia w ramach projektu jest całkowite szacunkowe wynagrodzenie wykonawcy, bez podatku od towarów i usług, ustalone z należytą starannością. Szacowanie jest dokumentowane w sposób zapewniający właściwą ścieżkę audytu (np. w zatwierdzonym wniosku o dofinansowanie projektu lub w notatce z szacowania).</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4432849C-0477-78F6-24B2-184CF6B0E80F}"/>
              </a:ext>
            </a:extLst>
          </p:cNvPr>
          <p:cNvSpPr>
            <a:spLocks noGrp="1"/>
          </p:cNvSpPr>
          <p:nvPr>
            <p:ph type="sldNum" sz="quarter" idx="10"/>
          </p:nvPr>
        </p:nvSpPr>
        <p:spPr/>
        <p:txBody>
          <a:bodyPr/>
          <a:lstStyle/>
          <a:p>
            <a:fld id="{EB4015AA-59F6-416B-87A6-8E3D940284E2}" type="slidenum">
              <a:rPr lang="pl-PL" smtClean="0"/>
              <a:pPr/>
              <a:t>15</a:t>
            </a:fld>
            <a:endParaRPr lang="pl-PL" dirty="0"/>
          </a:p>
        </p:txBody>
      </p:sp>
    </p:spTree>
    <p:extLst>
      <p:ext uri="{BB962C8B-B14F-4D97-AF65-F5344CB8AC3E}">
        <p14:creationId xmlns:p14="http://schemas.microsoft.com/office/powerpoint/2010/main" val="3730873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F5EFC4-655D-EFF7-B16F-BBE0D5ED3BA0}"/>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14F2E11A-5611-B9C0-BE07-6F12F81AEF41}"/>
              </a:ext>
            </a:extLst>
          </p:cNvPr>
          <p:cNvSpPr>
            <a:spLocks noGrp="1"/>
          </p:cNvSpPr>
          <p:nvPr>
            <p:ph idx="1"/>
          </p:nvPr>
        </p:nvSpPr>
        <p:spPr/>
        <p:txBody>
          <a:bodyPr>
            <a:normAutofit/>
          </a:bodyPr>
          <a:lstStyle/>
          <a:p>
            <a:pPr algn="just"/>
            <a:r>
              <a:rPr lang="pl-PL" b="0" i="0" u="none" strike="noStrike" baseline="0" dirty="0">
                <a:latin typeface="ArialMT"/>
              </a:rPr>
              <a:t>Obliczając szacunkową wartość zamówienia należy wziąć pod uwagę konieczność łącznego spełnienia trzech przesłanek (tożsamości):</a:t>
            </a:r>
          </a:p>
          <a:p>
            <a:pPr marL="0" indent="0" algn="just">
              <a:buNone/>
            </a:pPr>
            <a:r>
              <a:rPr lang="pl-PL" b="0" i="0" u="none" strike="noStrike" baseline="0" dirty="0">
                <a:latin typeface="ArialMT"/>
              </a:rPr>
              <a:t>a) usługi, dostawy oraz roboty budowlane są tożsame rodzajowo lub funkcjonalnie (tożsamość przedmiotowa), przy czym tożsamość rodzajowa dostaw obejmuje dostawy podobne,</a:t>
            </a:r>
          </a:p>
          <a:p>
            <a:pPr marL="0" indent="0" algn="just">
              <a:buNone/>
            </a:pPr>
            <a:r>
              <a:rPr lang="pl-PL" b="0" i="0" u="none" strike="noStrike" baseline="0" dirty="0">
                <a:latin typeface="ArialMT"/>
              </a:rPr>
              <a:t>b) możliwe jest udzielenie zamówienia w tym samym czasie (tożsamość </a:t>
            </a:r>
            <a:r>
              <a:rPr lang="pl-PL" dirty="0">
                <a:latin typeface="ArialMT"/>
              </a:rPr>
              <a:t>c</a:t>
            </a:r>
            <a:r>
              <a:rPr lang="pl-PL" b="0" i="0" u="none" strike="noStrike" baseline="0" dirty="0">
                <a:latin typeface="ArialMT"/>
              </a:rPr>
              <a:t>zasowa), </a:t>
            </a:r>
          </a:p>
          <a:p>
            <a:pPr marL="0" indent="0" algn="just">
              <a:buNone/>
            </a:pPr>
            <a:r>
              <a:rPr lang="pl-PL" b="0" i="0" u="none" strike="noStrike" baseline="0" dirty="0">
                <a:latin typeface="ArialMT"/>
              </a:rPr>
              <a:t>c) możliwe jest wykonanie zamówienia przez jednego wykonawcę (tożsamość podmiotowa).</a:t>
            </a:r>
          </a:p>
          <a:p>
            <a:pPr algn="just"/>
            <a:r>
              <a:rPr lang="pl-PL" b="0" i="0" u="none" strike="noStrike" baseline="0" dirty="0">
                <a:latin typeface="ArialMT"/>
              </a:rPr>
              <a:t>Tożsamości należy rozumieć zgodnie z wykładnią przepisów </a:t>
            </a:r>
            <a:r>
              <a:rPr lang="pl-PL" b="0" i="0" u="none" strike="noStrike" baseline="0" dirty="0" err="1">
                <a:latin typeface="ArialMT"/>
              </a:rPr>
              <a:t>Pzp</a:t>
            </a:r>
            <a:r>
              <a:rPr lang="pl-PL" b="0" i="0" u="none" strike="noStrike" baseline="0" dirty="0">
                <a:latin typeface="ArialMT"/>
              </a:rPr>
              <a:t> dotyczących szacowania wartości zamówienia.</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11E23CA6-5CE9-466F-D7B9-8236304C96FE}"/>
              </a:ext>
            </a:extLst>
          </p:cNvPr>
          <p:cNvSpPr>
            <a:spLocks noGrp="1"/>
          </p:cNvSpPr>
          <p:nvPr>
            <p:ph type="sldNum" sz="quarter" idx="10"/>
          </p:nvPr>
        </p:nvSpPr>
        <p:spPr/>
        <p:txBody>
          <a:bodyPr/>
          <a:lstStyle/>
          <a:p>
            <a:fld id="{EB4015AA-59F6-416B-87A6-8E3D940284E2}" type="slidenum">
              <a:rPr lang="pl-PL" smtClean="0"/>
              <a:pPr/>
              <a:t>16</a:t>
            </a:fld>
            <a:endParaRPr lang="pl-PL" dirty="0"/>
          </a:p>
        </p:txBody>
      </p:sp>
    </p:spTree>
    <p:extLst>
      <p:ext uri="{BB962C8B-B14F-4D97-AF65-F5344CB8AC3E}">
        <p14:creationId xmlns:p14="http://schemas.microsoft.com/office/powerpoint/2010/main" val="3720078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E05271-3B0D-DDA3-054C-99567BCC42B5}"/>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5E07E633-D423-75D9-BD96-90EE33227D50}"/>
              </a:ext>
            </a:extLst>
          </p:cNvPr>
          <p:cNvSpPr>
            <a:spLocks noGrp="1"/>
          </p:cNvSpPr>
          <p:nvPr>
            <p:ph idx="1"/>
          </p:nvPr>
        </p:nvSpPr>
        <p:spPr/>
        <p:txBody>
          <a:bodyPr/>
          <a:lstStyle/>
          <a:p>
            <a:pPr marL="0" indent="0" algn="just">
              <a:buNone/>
            </a:pPr>
            <a:r>
              <a:rPr lang="pl-PL" sz="1800" b="0" i="0" u="none" strike="noStrike" baseline="0" dirty="0">
                <a:latin typeface="ArialMT"/>
              </a:rPr>
              <a:t>W przypadku projektów dotyczących organizacji misji gospodarczych i targów wartość zamówienia na usługi hotelowe lub dostawę biletów lotniczych można szacować odrębnie dla każdego wydarzenia, o ile uzasadnia to charakter tych projektów.</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70A6AA45-FE04-1C68-AE61-2C5F952AE4BE}"/>
              </a:ext>
            </a:extLst>
          </p:cNvPr>
          <p:cNvSpPr>
            <a:spLocks noGrp="1"/>
          </p:cNvSpPr>
          <p:nvPr>
            <p:ph type="sldNum" sz="quarter" idx="10"/>
          </p:nvPr>
        </p:nvSpPr>
        <p:spPr/>
        <p:txBody>
          <a:bodyPr/>
          <a:lstStyle/>
          <a:p>
            <a:fld id="{EB4015AA-59F6-416B-87A6-8E3D940284E2}" type="slidenum">
              <a:rPr lang="pl-PL" smtClean="0"/>
              <a:pPr/>
              <a:t>17</a:t>
            </a:fld>
            <a:endParaRPr lang="pl-PL" dirty="0"/>
          </a:p>
        </p:txBody>
      </p:sp>
    </p:spTree>
    <p:extLst>
      <p:ext uri="{BB962C8B-B14F-4D97-AF65-F5344CB8AC3E}">
        <p14:creationId xmlns:p14="http://schemas.microsoft.com/office/powerpoint/2010/main" val="4071763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498D24-620C-216F-D54B-D1B59A81D820}"/>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579B037A-FB28-4BA2-C29E-D04408F022E6}"/>
              </a:ext>
            </a:extLst>
          </p:cNvPr>
          <p:cNvSpPr>
            <a:spLocks noGrp="1"/>
          </p:cNvSpPr>
          <p:nvPr>
            <p:ph idx="1"/>
          </p:nvPr>
        </p:nvSpPr>
        <p:spPr>
          <a:xfrm>
            <a:off x="1025907" y="1979837"/>
            <a:ext cx="8639293" cy="4680002"/>
          </a:xfrm>
        </p:spPr>
        <p:txBody>
          <a:bodyPr/>
          <a:lstStyle/>
          <a:p>
            <a:pPr marL="0" indent="0" algn="just">
              <a:lnSpc>
                <a:spcPct val="150000"/>
              </a:lnSpc>
              <a:spcBef>
                <a:spcPct val="0"/>
              </a:spcBef>
              <a:buFont typeface="Arial" panose="020B0604020202020204" pitchFamily="34" charset="0"/>
              <a:buNone/>
            </a:pPr>
            <a:r>
              <a:rPr lang="pl-PL" sz="1800" b="1" i="0" dirty="0">
                <a:solidFill>
                  <a:schemeClr val="bg2">
                    <a:lumMod val="25000"/>
                  </a:schemeClr>
                </a:solidFill>
                <a:effectLst/>
                <a:latin typeface="ArialMT"/>
              </a:rPr>
              <a:t>Art. 30 ust. 1 PZP </a:t>
            </a:r>
          </a:p>
          <a:p>
            <a:pPr marL="0" indent="0" algn="just">
              <a:lnSpc>
                <a:spcPct val="150000"/>
              </a:lnSpc>
              <a:spcBef>
                <a:spcPct val="0"/>
              </a:spcBef>
              <a:buFont typeface="Arial" panose="020B0604020202020204" pitchFamily="34" charset="0"/>
              <a:buNone/>
            </a:pPr>
            <a:endParaRPr lang="pl-PL" sz="1800" b="1" dirty="0">
              <a:solidFill>
                <a:schemeClr val="bg2">
                  <a:lumMod val="25000"/>
                </a:schemeClr>
              </a:solidFill>
              <a:latin typeface="ArialMT"/>
            </a:endParaRPr>
          </a:p>
          <a:p>
            <a:pPr marL="0" indent="0" algn="just">
              <a:lnSpc>
                <a:spcPct val="150000"/>
              </a:lnSpc>
              <a:spcBef>
                <a:spcPct val="0"/>
              </a:spcBef>
              <a:buFont typeface="Arial" panose="020B0604020202020204" pitchFamily="34" charset="0"/>
              <a:buNone/>
            </a:pPr>
            <a:r>
              <a:rPr lang="pl-PL" sz="1800" b="0" i="0" dirty="0">
                <a:solidFill>
                  <a:schemeClr val="bg2">
                    <a:lumMod val="25000"/>
                  </a:schemeClr>
                </a:solidFill>
                <a:effectLst/>
                <a:latin typeface="ArialMT"/>
              </a:rPr>
              <a:t>Jeżeli zamawiający planuje udzielić zamówienia na </a:t>
            </a:r>
            <a:r>
              <a:rPr lang="pl-PL" sz="1800" b="1" i="0" u="sng" dirty="0">
                <a:solidFill>
                  <a:schemeClr val="bg2">
                    <a:lumMod val="25000"/>
                  </a:schemeClr>
                </a:solidFill>
                <a:effectLst/>
                <a:latin typeface="ArialMT"/>
              </a:rPr>
              <a:t>roboty budowlane lub usługi </a:t>
            </a:r>
            <a:r>
              <a:rPr lang="pl-PL" sz="1800" b="0" i="0" dirty="0">
                <a:solidFill>
                  <a:schemeClr val="bg2">
                    <a:lumMod val="25000"/>
                  </a:schemeClr>
                </a:solidFill>
                <a:effectLst/>
                <a:latin typeface="ArialMT"/>
              </a:rPr>
              <a:t>w częściach, z których każda stanowi przedmiot odrębnego postępowania, lub dopuszcza możliwość składania ofert częściowych, </a:t>
            </a:r>
            <a:r>
              <a:rPr lang="pl-PL" sz="1800" b="1" i="0" dirty="0">
                <a:solidFill>
                  <a:schemeClr val="bg2">
                    <a:lumMod val="25000"/>
                  </a:schemeClr>
                </a:solidFill>
                <a:effectLst/>
                <a:latin typeface="ArialMT"/>
              </a:rPr>
              <a:t>wartością zamówienia jest łączna wartość poszczególnych części zamówienia</a:t>
            </a:r>
            <a:r>
              <a:rPr lang="pl-PL" sz="1800" b="0" i="0" dirty="0">
                <a:solidFill>
                  <a:schemeClr val="bg2">
                    <a:lumMod val="25000"/>
                  </a:schemeClr>
                </a:solidFill>
                <a:effectLst/>
                <a:latin typeface="ArialMT"/>
              </a:rPr>
              <a:t>.</a:t>
            </a:r>
          </a:p>
          <a:p>
            <a:pPr marL="0" indent="0">
              <a:buNone/>
            </a:pPr>
            <a:endParaRPr lang="pl-PL" dirty="0"/>
          </a:p>
        </p:txBody>
      </p:sp>
      <p:sp>
        <p:nvSpPr>
          <p:cNvPr id="4" name="Symbol zastępczy numeru slajdu 3">
            <a:extLst>
              <a:ext uri="{FF2B5EF4-FFF2-40B4-BE49-F238E27FC236}">
                <a16:creationId xmlns:a16="http://schemas.microsoft.com/office/drawing/2014/main" id="{BC626677-5B5E-B437-99ED-B3C8D8E464A1}"/>
              </a:ext>
            </a:extLst>
          </p:cNvPr>
          <p:cNvSpPr>
            <a:spLocks noGrp="1"/>
          </p:cNvSpPr>
          <p:nvPr>
            <p:ph type="sldNum" sz="quarter" idx="10"/>
          </p:nvPr>
        </p:nvSpPr>
        <p:spPr/>
        <p:txBody>
          <a:bodyPr/>
          <a:lstStyle/>
          <a:p>
            <a:fld id="{EB4015AA-59F6-416B-87A6-8E3D940284E2}" type="slidenum">
              <a:rPr lang="pl-PL" smtClean="0"/>
              <a:pPr/>
              <a:t>18</a:t>
            </a:fld>
            <a:endParaRPr lang="pl-PL" dirty="0"/>
          </a:p>
        </p:txBody>
      </p:sp>
    </p:spTree>
    <p:extLst>
      <p:ext uri="{BB962C8B-B14F-4D97-AF65-F5344CB8AC3E}">
        <p14:creationId xmlns:p14="http://schemas.microsoft.com/office/powerpoint/2010/main" val="2582535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2E0745-780D-A348-7280-20FCB59AB50A}"/>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62ED73C7-708F-B919-AB85-67E43BD7CED3}"/>
              </a:ext>
            </a:extLst>
          </p:cNvPr>
          <p:cNvSpPr>
            <a:spLocks noGrp="1"/>
          </p:cNvSpPr>
          <p:nvPr>
            <p:ph idx="1"/>
          </p:nvPr>
        </p:nvSpPr>
        <p:spPr/>
        <p:txBody>
          <a:bodyPr/>
          <a:lstStyle/>
          <a:p>
            <a:pPr marL="0" indent="0" algn="just">
              <a:lnSpc>
                <a:spcPct val="150000"/>
              </a:lnSpc>
              <a:spcBef>
                <a:spcPct val="0"/>
              </a:spcBef>
              <a:buFont typeface="Arial" panose="020B0604020202020204" pitchFamily="34" charset="0"/>
              <a:buNone/>
            </a:pPr>
            <a:r>
              <a:rPr lang="pl-PL" sz="1800" b="1" i="0" dirty="0">
                <a:solidFill>
                  <a:schemeClr val="bg2">
                    <a:lumMod val="25000"/>
                  </a:schemeClr>
                </a:solidFill>
                <a:effectLst/>
                <a:latin typeface="ArialMT"/>
              </a:rPr>
              <a:t>Art. 30 ust. 2 </a:t>
            </a:r>
          </a:p>
          <a:p>
            <a:pPr marL="0" indent="0" algn="just">
              <a:lnSpc>
                <a:spcPct val="150000"/>
              </a:lnSpc>
              <a:spcBef>
                <a:spcPct val="0"/>
              </a:spcBef>
              <a:buFont typeface="Arial" panose="020B0604020202020204" pitchFamily="34" charset="0"/>
              <a:buNone/>
            </a:pPr>
            <a:endParaRPr lang="pl-PL" sz="1800" b="1" i="0" dirty="0">
              <a:solidFill>
                <a:schemeClr val="bg2">
                  <a:lumMod val="25000"/>
                </a:schemeClr>
              </a:solidFill>
              <a:effectLst/>
              <a:latin typeface="ArialMT"/>
            </a:endParaRPr>
          </a:p>
          <a:p>
            <a:pPr marL="0" indent="0" algn="just">
              <a:lnSpc>
                <a:spcPct val="150000"/>
              </a:lnSpc>
              <a:spcBef>
                <a:spcPct val="0"/>
              </a:spcBef>
              <a:buFont typeface="Arial" panose="020B0604020202020204" pitchFamily="34" charset="0"/>
              <a:buNone/>
            </a:pPr>
            <a:r>
              <a:rPr lang="pl-PL" sz="1800" b="0" i="0" dirty="0">
                <a:solidFill>
                  <a:schemeClr val="bg2">
                    <a:lumMod val="25000"/>
                  </a:schemeClr>
                </a:solidFill>
                <a:effectLst/>
                <a:latin typeface="ArialMT"/>
              </a:rPr>
              <a:t>W przypadku gdy zamawiający planuje nabycie </a:t>
            </a:r>
            <a:r>
              <a:rPr lang="pl-PL" sz="1800" b="1" i="0" u="sng" dirty="0">
                <a:solidFill>
                  <a:schemeClr val="bg2">
                    <a:lumMod val="25000"/>
                  </a:schemeClr>
                </a:solidFill>
                <a:effectLst/>
                <a:latin typeface="ArialMT"/>
              </a:rPr>
              <a:t>podobnych</a:t>
            </a:r>
            <a:r>
              <a:rPr lang="pl-PL" sz="1800" b="1" i="0" dirty="0">
                <a:solidFill>
                  <a:schemeClr val="bg2">
                    <a:lumMod val="25000"/>
                  </a:schemeClr>
                </a:solidFill>
                <a:effectLst/>
                <a:latin typeface="ArialMT"/>
              </a:rPr>
              <a:t> </a:t>
            </a:r>
            <a:r>
              <a:rPr lang="pl-PL" sz="1800" b="1" i="0" u="sng" dirty="0">
                <a:solidFill>
                  <a:schemeClr val="bg2">
                    <a:lumMod val="25000"/>
                  </a:schemeClr>
                </a:solidFill>
                <a:effectLst/>
                <a:latin typeface="ArialMT"/>
              </a:rPr>
              <a:t>dostaw</a:t>
            </a:r>
            <a:r>
              <a:rPr lang="pl-PL" sz="1800" b="0" i="0" dirty="0">
                <a:solidFill>
                  <a:schemeClr val="bg2">
                    <a:lumMod val="25000"/>
                  </a:schemeClr>
                </a:solidFill>
                <a:effectLst/>
                <a:latin typeface="ArialMT"/>
              </a:rPr>
              <a:t>, wartością zamówienia jest </a:t>
            </a:r>
            <a:r>
              <a:rPr lang="pl-PL" sz="1800" b="1" i="0" dirty="0">
                <a:solidFill>
                  <a:schemeClr val="bg2">
                    <a:lumMod val="25000"/>
                  </a:schemeClr>
                </a:solidFill>
                <a:effectLst/>
                <a:latin typeface="ArialMT"/>
              </a:rPr>
              <a:t>łączna wartość podobnych dostaw</a:t>
            </a:r>
            <a:r>
              <a:rPr lang="pl-PL" sz="1800" b="0" i="0" dirty="0">
                <a:solidFill>
                  <a:schemeClr val="bg2">
                    <a:lumMod val="25000"/>
                  </a:schemeClr>
                </a:solidFill>
                <a:effectLst/>
                <a:latin typeface="ArialMT"/>
              </a:rPr>
              <a:t>, nawet jeżeli zamawiający udziela zamówienia w częściach, z których każda stanowi przedmiot odrębnego postępowania, lub dopuszcza możliwość składania ofert częściowych.</a:t>
            </a:r>
            <a:endParaRPr lang="pl-PL" altLang="pl-PL" sz="1800" dirty="0">
              <a:solidFill>
                <a:schemeClr val="bg2">
                  <a:lumMod val="25000"/>
                </a:schemeClr>
              </a:solidFill>
              <a:latin typeface="ArialMT"/>
            </a:endParaRPr>
          </a:p>
          <a:p>
            <a:pPr marL="0" indent="0">
              <a:buNone/>
            </a:pPr>
            <a:endParaRPr lang="pl-PL" dirty="0"/>
          </a:p>
        </p:txBody>
      </p:sp>
      <p:sp>
        <p:nvSpPr>
          <p:cNvPr id="4" name="Symbol zastępczy numeru slajdu 3">
            <a:extLst>
              <a:ext uri="{FF2B5EF4-FFF2-40B4-BE49-F238E27FC236}">
                <a16:creationId xmlns:a16="http://schemas.microsoft.com/office/drawing/2014/main" id="{9B0F9E8B-06AE-667C-12A4-18C88ED0A2F6}"/>
              </a:ext>
            </a:extLst>
          </p:cNvPr>
          <p:cNvSpPr>
            <a:spLocks noGrp="1"/>
          </p:cNvSpPr>
          <p:nvPr>
            <p:ph type="sldNum" sz="quarter" idx="10"/>
          </p:nvPr>
        </p:nvSpPr>
        <p:spPr/>
        <p:txBody>
          <a:bodyPr/>
          <a:lstStyle/>
          <a:p>
            <a:fld id="{EB4015AA-59F6-416B-87A6-8E3D940284E2}" type="slidenum">
              <a:rPr lang="pl-PL" smtClean="0"/>
              <a:pPr/>
              <a:t>19</a:t>
            </a:fld>
            <a:endParaRPr lang="pl-PL" dirty="0"/>
          </a:p>
        </p:txBody>
      </p:sp>
    </p:spTree>
    <p:extLst>
      <p:ext uri="{BB962C8B-B14F-4D97-AF65-F5344CB8AC3E}">
        <p14:creationId xmlns:p14="http://schemas.microsoft.com/office/powerpoint/2010/main" val="111662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r>
              <a:rPr lang="pl-PL" dirty="0"/>
              <a:t>Informacje ogólne</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p:txBody>
          <a:bodyPr/>
          <a:lstStyle/>
          <a:p>
            <a:pPr algn="just"/>
            <a:r>
              <a:rPr lang="pl-PL" b="0" i="0" dirty="0">
                <a:solidFill>
                  <a:schemeClr val="tx1"/>
                </a:solidFill>
                <a:effectLst/>
                <a:latin typeface="ArialMT"/>
              </a:rPr>
              <a:t>Od dnia 25 listopada obowiązują nowe wytyczne kwalifikowalności dotyczące projektów realizowanych z EFRR, EFS i FS.</a:t>
            </a:r>
          </a:p>
          <a:p>
            <a:pPr algn="just"/>
            <a:endParaRPr lang="pl-PL" dirty="0">
              <a:solidFill>
                <a:schemeClr val="tx1"/>
              </a:solidFill>
              <a:latin typeface="ArialMT"/>
            </a:endParaRPr>
          </a:p>
          <a:p>
            <a:pPr algn="just"/>
            <a:r>
              <a:rPr lang="pl-PL" dirty="0">
                <a:solidFill>
                  <a:schemeClr val="tx1"/>
                </a:solidFill>
                <a:latin typeface="ArialMT"/>
              </a:rPr>
              <a:t>https://www.funduszeeuropejskie.gov.pl/strony/o-funduszach/dokumenty/wytyczne-dotyczace-kwalifikowalnosci-2021-2027/</a:t>
            </a:r>
          </a:p>
          <a:p>
            <a:endParaRPr lang="pl-PL" dirty="0">
              <a:latin typeface="ArialMT"/>
            </a:endParaRPr>
          </a:p>
        </p:txBody>
      </p:sp>
    </p:spTree>
    <p:extLst>
      <p:ext uri="{BB962C8B-B14F-4D97-AF65-F5344CB8AC3E}">
        <p14:creationId xmlns:p14="http://schemas.microsoft.com/office/powerpoint/2010/main" val="301737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5A39A8-05B2-0437-B6C9-6EB3FFC62137}"/>
              </a:ext>
            </a:extLst>
          </p:cNvPr>
          <p:cNvSpPr>
            <a:spLocks noGrp="1"/>
          </p:cNvSpPr>
          <p:nvPr>
            <p:ph type="title"/>
          </p:nvPr>
        </p:nvSpPr>
        <p:spPr/>
        <p:txBody>
          <a:bodyPr/>
          <a:lstStyle/>
          <a:p>
            <a:r>
              <a:rPr lang="pl-PL" dirty="0"/>
              <a:t>Szacowanie wartości zamówienia</a:t>
            </a:r>
            <a:br>
              <a:rPr lang="pl-PL" dirty="0">
                <a:solidFill>
                  <a:schemeClr val="bg2">
                    <a:lumMod val="25000"/>
                  </a:schemeClr>
                </a:solidFill>
                <a:latin typeface="ArialMT"/>
              </a:rPr>
            </a:br>
            <a:endParaRPr lang="pl-PL" dirty="0"/>
          </a:p>
        </p:txBody>
      </p:sp>
      <p:sp>
        <p:nvSpPr>
          <p:cNvPr id="3" name="Symbol zastępczy zawartości 2">
            <a:extLst>
              <a:ext uri="{FF2B5EF4-FFF2-40B4-BE49-F238E27FC236}">
                <a16:creationId xmlns:a16="http://schemas.microsoft.com/office/drawing/2014/main" id="{B434B0E4-E9BC-907A-E4C1-C37C40886F78}"/>
              </a:ext>
            </a:extLst>
          </p:cNvPr>
          <p:cNvSpPr>
            <a:spLocks noGrp="1"/>
          </p:cNvSpPr>
          <p:nvPr>
            <p:ph idx="1"/>
          </p:nvPr>
        </p:nvSpPr>
        <p:spPr/>
        <p:txBody>
          <a:bodyPr/>
          <a:lstStyle/>
          <a:p>
            <a:pPr marL="0" indent="0" algn="just">
              <a:lnSpc>
                <a:spcPct val="150000"/>
              </a:lnSpc>
              <a:spcBef>
                <a:spcPct val="0"/>
              </a:spcBef>
              <a:buFont typeface="Arial" panose="020B0604020202020204" pitchFamily="34" charset="0"/>
              <a:buNone/>
            </a:pPr>
            <a:r>
              <a:rPr lang="pl-PL" sz="1800" b="1" i="0" dirty="0">
                <a:solidFill>
                  <a:schemeClr val="bg2">
                    <a:lumMod val="25000"/>
                  </a:schemeClr>
                </a:solidFill>
                <a:effectLst/>
                <a:latin typeface="ArialMT"/>
              </a:rPr>
              <a:t>Art. 30 ust. 4</a:t>
            </a:r>
          </a:p>
          <a:p>
            <a:pPr marL="0" indent="0" algn="just">
              <a:lnSpc>
                <a:spcPct val="150000"/>
              </a:lnSpc>
              <a:spcBef>
                <a:spcPct val="0"/>
              </a:spcBef>
              <a:buFont typeface="Arial" panose="020B0604020202020204" pitchFamily="34" charset="0"/>
              <a:buNone/>
            </a:pPr>
            <a:r>
              <a:rPr lang="pl-PL" sz="1800" b="0" i="0" dirty="0">
                <a:solidFill>
                  <a:schemeClr val="bg2">
                    <a:lumMod val="25000"/>
                  </a:schemeClr>
                </a:solidFill>
                <a:effectLst/>
                <a:latin typeface="ArialMT"/>
              </a:rPr>
              <a:t>Jeżeli zamawiający planuje udzielić zamówienia na roboty budowlane lub usługi w częściach, z których każda stanowi przedmiot odrębnego postępowania, lub dopuszcza możliwość składania ofert częściowych, </a:t>
            </a:r>
            <a:r>
              <a:rPr lang="pl-PL" sz="1800" b="1" i="0" dirty="0">
                <a:solidFill>
                  <a:schemeClr val="bg2">
                    <a:lumMod val="25000"/>
                  </a:schemeClr>
                </a:solidFill>
                <a:effectLst/>
                <a:latin typeface="ArialMT"/>
              </a:rPr>
              <a:t>wartością zamówienia jest łączna wartość poszczególnych części zamówienia</a:t>
            </a:r>
            <a:r>
              <a:rPr lang="pl-PL" sz="1800" b="0" i="0" dirty="0">
                <a:solidFill>
                  <a:schemeClr val="bg2">
                    <a:lumMod val="25000"/>
                  </a:schemeClr>
                </a:solidFill>
                <a:effectLst/>
                <a:latin typeface="ArialMT"/>
              </a:rPr>
              <a:t>. W przypadku zamówień udzielanych w częściach, do udzielenia zamówienia na daną część zamawiający </a:t>
            </a:r>
            <a:r>
              <a:rPr lang="pl-PL" sz="1800" b="1" i="0" dirty="0">
                <a:solidFill>
                  <a:schemeClr val="bg2">
                    <a:lumMod val="25000"/>
                  </a:schemeClr>
                </a:solidFill>
                <a:effectLst/>
                <a:latin typeface="ArialMT"/>
              </a:rPr>
              <a:t>może stosować przepisy ustawy właściwe dla wartości tej części zamówienia</a:t>
            </a:r>
            <a:r>
              <a:rPr lang="pl-PL" sz="1800" b="0" i="0" dirty="0">
                <a:solidFill>
                  <a:schemeClr val="bg2">
                    <a:lumMod val="25000"/>
                  </a:schemeClr>
                </a:solidFill>
                <a:effectLst/>
                <a:latin typeface="ArialMT"/>
              </a:rPr>
              <a:t>, jeżeli jej wartość jest mniejsza niż wyrażona w złotych równowartość kwoty 80 000 euro dla dostaw lub usług oraz 1 000 000 euro dla robót budowlanych, pod warunkiem że łączna wartość tych części wynosi nie więcej niż 20% wartości zamówienia.</a:t>
            </a:r>
            <a:endParaRPr lang="pl-PL" altLang="pl-PL" sz="1800" dirty="0">
              <a:solidFill>
                <a:schemeClr val="bg2">
                  <a:lumMod val="25000"/>
                </a:schemeClr>
              </a:solidFill>
              <a:latin typeface="ArialMT"/>
            </a:endParaRPr>
          </a:p>
          <a:p>
            <a:pPr marL="0" indent="0">
              <a:buNone/>
            </a:pPr>
            <a:endParaRPr lang="pl-PL" dirty="0"/>
          </a:p>
        </p:txBody>
      </p:sp>
      <p:sp>
        <p:nvSpPr>
          <p:cNvPr id="4" name="Symbol zastępczy numeru slajdu 3">
            <a:extLst>
              <a:ext uri="{FF2B5EF4-FFF2-40B4-BE49-F238E27FC236}">
                <a16:creationId xmlns:a16="http://schemas.microsoft.com/office/drawing/2014/main" id="{5C478ABA-C05E-31E2-680C-3F905DA862DF}"/>
              </a:ext>
            </a:extLst>
          </p:cNvPr>
          <p:cNvSpPr>
            <a:spLocks noGrp="1"/>
          </p:cNvSpPr>
          <p:nvPr>
            <p:ph type="sldNum" sz="quarter" idx="10"/>
          </p:nvPr>
        </p:nvSpPr>
        <p:spPr/>
        <p:txBody>
          <a:bodyPr/>
          <a:lstStyle/>
          <a:p>
            <a:fld id="{EB4015AA-59F6-416B-87A6-8E3D940284E2}" type="slidenum">
              <a:rPr lang="pl-PL" smtClean="0"/>
              <a:pPr/>
              <a:t>20</a:t>
            </a:fld>
            <a:endParaRPr lang="pl-PL" dirty="0"/>
          </a:p>
        </p:txBody>
      </p:sp>
    </p:spTree>
    <p:extLst>
      <p:ext uri="{BB962C8B-B14F-4D97-AF65-F5344CB8AC3E}">
        <p14:creationId xmlns:p14="http://schemas.microsoft.com/office/powerpoint/2010/main" val="1943740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DCDE78-A90D-5E8A-ECC2-52DEFF765A08}"/>
              </a:ext>
            </a:extLst>
          </p:cNvPr>
          <p:cNvSpPr>
            <a:spLocks noGrp="1"/>
          </p:cNvSpPr>
          <p:nvPr>
            <p:ph type="title"/>
          </p:nvPr>
        </p:nvSpPr>
        <p:spPr/>
        <p:txBody>
          <a:bodyPr/>
          <a:lstStyle/>
          <a:p>
            <a:r>
              <a:rPr lang="pl-PL" dirty="0"/>
              <a:t>Szacowanie wartości zamówienia</a:t>
            </a:r>
          </a:p>
        </p:txBody>
      </p:sp>
      <p:sp>
        <p:nvSpPr>
          <p:cNvPr id="3" name="Symbol zastępczy zawartości 2">
            <a:extLst>
              <a:ext uri="{FF2B5EF4-FFF2-40B4-BE49-F238E27FC236}">
                <a16:creationId xmlns:a16="http://schemas.microsoft.com/office/drawing/2014/main" id="{7F341DF2-E1F4-A3E9-C671-D48845F4F722}"/>
              </a:ext>
            </a:extLst>
          </p:cNvPr>
          <p:cNvSpPr>
            <a:spLocks noGrp="1"/>
          </p:cNvSpPr>
          <p:nvPr>
            <p:ph idx="1"/>
          </p:nvPr>
        </p:nvSpPr>
        <p:spPr/>
        <p:txBody>
          <a:bodyPr/>
          <a:lstStyle/>
          <a:p>
            <a:pPr marL="0" indent="0" algn="just">
              <a:buNone/>
            </a:pPr>
            <a:r>
              <a:rPr lang="pl-PL" sz="1800" b="0" i="0" u="none" strike="noStrike" baseline="0" dirty="0">
                <a:latin typeface="ArialMT"/>
              </a:rPr>
              <a:t>Podmioty będące zamawiającymi w rozumieniu </a:t>
            </a:r>
            <a:r>
              <a:rPr lang="pl-PL" sz="1800" b="0" i="0" u="none" strike="noStrike" baseline="0" dirty="0" err="1">
                <a:latin typeface="ArialMT"/>
              </a:rPr>
              <a:t>Pzp</a:t>
            </a:r>
            <a:r>
              <a:rPr lang="pl-PL" sz="1800" b="0" i="0" u="none" strike="noStrike" baseline="0" dirty="0">
                <a:latin typeface="ArialMT"/>
              </a:rPr>
              <a:t> w pierwszej kolejności dokonują szacowania wartości zamówienia zgodnie z przepisami tej ustawy, natomiast po stwierdzeniu, że szacunkowa wartość zamówienia ustalona na podstawie </a:t>
            </a:r>
            <a:r>
              <a:rPr lang="pl-PL" sz="1800" b="0" i="0" u="none" strike="noStrike" baseline="0" dirty="0" err="1">
                <a:latin typeface="ArialMT"/>
              </a:rPr>
              <a:t>Pzp</a:t>
            </a:r>
            <a:r>
              <a:rPr lang="pl-PL" sz="1800" b="0" i="0" u="none" strike="noStrike" baseline="0" dirty="0">
                <a:latin typeface="ArialMT"/>
              </a:rPr>
              <a:t> nie przekracza wartości, od której istnieje obowiązek stosowania </a:t>
            </a:r>
            <a:r>
              <a:rPr lang="pl-PL" sz="1800" b="0" i="0" u="none" strike="noStrike" baseline="0" dirty="0" err="1">
                <a:latin typeface="ArialMT"/>
              </a:rPr>
              <a:t>Pzp</a:t>
            </a:r>
            <a:r>
              <a:rPr lang="pl-PL" sz="1800" b="0" i="0" u="none" strike="noStrike" baseline="0" dirty="0">
                <a:latin typeface="ArialMT"/>
              </a:rPr>
              <a:t>, ustalają wartość zamówienia w ramach projektu.</a:t>
            </a:r>
            <a:endParaRPr lang="pl-PL" altLang="pl-PL" sz="1600" dirty="0">
              <a:solidFill>
                <a:srgbClr val="002060"/>
              </a:solidFill>
              <a:latin typeface="Constantia" panose="02030602050306030303" pitchFamily="18" charset="0"/>
            </a:endParaRPr>
          </a:p>
          <a:p>
            <a:pPr marL="0" indent="0">
              <a:buNone/>
            </a:pPr>
            <a:endParaRPr lang="pl-PL" dirty="0"/>
          </a:p>
        </p:txBody>
      </p:sp>
      <p:sp>
        <p:nvSpPr>
          <p:cNvPr id="4" name="Symbol zastępczy numeru slajdu 3">
            <a:extLst>
              <a:ext uri="{FF2B5EF4-FFF2-40B4-BE49-F238E27FC236}">
                <a16:creationId xmlns:a16="http://schemas.microsoft.com/office/drawing/2014/main" id="{6566BEC2-6736-B4C9-AFC1-3F83B2FC0261}"/>
              </a:ext>
            </a:extLst>
          </p:cNvPr>
          <p:cNvSpPr>
            <a:spLocks noGrp="1"/>
          </p:cNvSpPr>
          <p:nvPr>
            <p:ph type="sldNum" sz="quarter" idx="10"/>
          </p:nvPr>
        </p:nvSpPr>
        <p:spPr/>
        <p:txBody>
          <a:bodyPr/>
          <a:lstStyle/>
          <a:p>
            <a:fld id="{EB4015AA-59F6-416B-87A6-8E3D940284E2}" type="slidenum">
              <a:rPr lang="pl-PL" smtClean="0"/>
              <a:pPr/>
              <a:t>21</a:t>
            </a:fld>
            <a:endParaRPr lang="pl-PL" dirty="0"/>
          </a:p>
        </p:txBody>
      </p:sp>
    </p:spTree>
    <p:extLst>
      <p:ext uri="{BB962C8B-B14F-4D97-AF65-F5344CB8AC3E}">
        <p14:creationId xmlns:p14="http://schemas.microsoft.com/office/powerpoint/2010/main" val="81022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00ABE8-BAAA-17C5-83D6-B14E0E79C7F5}"/>
              </a:ext>
            </a:extLst>
          </p:cNvPr>
          <p:cNvSpPr>
            <a:spLocks noGrp="1"/>
          </p:cNvSpPr>
          <p:nvPr>
            <p:ph type="title"/>
          </p:nvPr>
        </p:nvSpPr>
        <p:spPr/>
        <p:txBody>
          <a:bodyPr>
            <a:normAutofit fontScale="90000"/>
          </a:bodyPr>
          <a:lstStyle/>
          <a:p>
            <a:pPr algn="ctr"/>
            <a:r>
              <a:rPr lang="pl-PL" altLang="pl-PL" sz="2800" dirty="0">
                <a:latin typeface="ArialMT"/>
              </a:rPr>
              <a:t>Do całości zamówienia stosuje się przepisy ustawy Prawo zamówień publicznych </a:t>
            </a:r>
            <a:br>
              <a:rPr lang="pl-PL" altLang="pl-PL" sz="2800" dirty="0">
                <a:latin typeface="ArialMT"/>
              </a:rPr>
            </a:br>
            <a:endParaRPr lang="pl-PL" dirty="0"/>
          </a:p>
        </p:txBody>
      </p:sp>
      <p:sp>
        <p:nvSpPr>
          <p:cNvPr id="4" name="Symbol zastępczy numeru slajdu 3">
            <a:extLst>
              <a:ext uri="{FF2B5EF4-FFF2-40B4-BE49-F238E27FC236}">
                <a16:creationId xmlns:a16="http://schemas.microsoft.com/office/drawing/2014/main" id="{0253862E-AE48-DC25-FC93-2B96EE32AE60}"/>
              </a:ext>
            </a:extLst>
          </p:cNvPr>
          <p:cNvSpPr>
            <a:spLocks noGrp="1"/>
          </p:cNvSpPr>
          <p:nvPr>
            <p:ph type="sldNum" sz="quarter" idx="10"/>
          </p:nvPr>
        </p:nvSpPr>
        <p:spPr/>
        <p:txBody>
          <a:bodyPr/>
          <a:lstStyle/>
          <a:p>
            <a:fld id="{EB4015AA-59F6-416B-87A6-8E3D940284E2}" type="slidenum">
              <a:rPr lang="pl-PL" smtClean="0"/>
              <a:pPr/>
              <a:t>22</a:t>
            </a:fld>
            <a:endParaRPr lang="pl-PL" dirty="0"/>
          </a:p>
        </p:txBody>
      </p:sp>
      <p:pic>
        <p:nvPicPr>
          <p:cNvPr id="5" name="table">
            <a:extLst>
              <a:ext uri="{FF2B5EF4-FFF2-40B4-BE49-F238E27FC236}">
                <a16:creationId xmlns:a16="http://schemas.microsoft.com/office/drawing/2014/main" id="{26DADFDC-ABF0-9D24-3460-EDB69D223227}"/>
              </a:ext>
            </a:extLst>
          </p:cNvPr>
          <p:cNvPicPr>
            <a:picLocks noGrp="1" noChangeAspect="1"/>
          </p:cNvPicPr>
          <p:nvPr>
            <p:ph idx="1"/>
          </p:nvPr>
        </p:nvPicPr>
        <p:blipFill>
          <a:blip r:embed="rId2">
            <a:grayscl/>
          </a:blip>
          <a:stretch>
            <a:fillRect/>
          </a:stretch>
        </p:blipFill>
        <p:spPr>
          <a:xfrm>
            <a:off x="1025525" y="2793053"/>
            <a:ext cx="8640763" cy="3053069"/>
          </a:xfrm>
          <a:prstGeom prst="rect">
            <a:avLst/>
          </a:prstGeom>
        </p:spPr>
      </p:pic>
      <p:sp>
        <p:nvSpPr>
          <p:cNvPr id="6" name="pole tekstowe 5">
            <a:extLst>
              <a:ext uri="{FF2B5EF4-FFF2-40B4-BE49-F238E27FC236}">
                <a16:creationId xmlns:a16="http://schemas.microsoft.com/office/drawing/2014/main" id="{905886E4-39F9-A99D-90A8-218271573183}"/>
              </a:ext>
            </a:extLst>
          </p:cNvPr>
          <p:cNvSpPr txBox="1"/>
          <p:nvPr/>
        </p:nvSpPr>
        <p:spPr>
          <a:xfrm>
            <a:off x="881410" y="1979837"/>
            <a:ext cx="5345884" cy="369332"/>
          </a:xfrm>
          <a:prstGeom prst="rect">
            <a:avLst/>
          </a:prstGeom>
          <a:noFill/>
        </p:spPr>
        <p:txBody>
          <a:bodyPr wrap="square">
            <a:spAutoFit/>
          </a:bodyPr>
          <a:lstStyle/>
          <a:p>
            <a:r>
              <a:rPr lang="pl-PL" altLang="pl-PL" sz="1800" dirty="0">
                <a:latin typeface="ArialMT"/>
              </a:rPr>
              <a:t>Do </a:t>
            </a:r>
            <a:r>
              <a:rPr lang="pl-PL" altLang="pl-PL" dirty="0">
                <a:latin typeface="ArialMT"/>
              </a:rPr>
              <a:t>wszystkich zakupów </a:t>
            </a:r>
            <a:r>
              <a:rPr lang="pl-PL" altLang="pl-PL" sz="1800" dirty="0">
                <a:latin typeface="ArialMT"/>
              </a:rPr>
              <a:t>stosuje się ustawę PZP</a:t>
            </a:r>
            <a:endParaRPr lang="pl-PL" dirty="0"/>
          </a:p>
        </p:txBody>
      </p:sp>
    </p:spTree>
    <p:extLst>
      <p:ext uri="{BB962C8B-B14F-4D97-AF65-F5344CB8AC3E}">
        <p14:creationId xmlns:p14="http://schemas.microsoft.com/office/powerpoint/2010/main" val="2104814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3ADAC2-261A-3FEE-FEC9-F0F8E35B0D5A}"/>
              </a:ext>
            </a:extLst>
          </p:cNvPr>
          <p:cNvSpPr>
            <a:spLocks noGrp="1"/>
          </p:cNvSpPr>
          <p:nvPr>
            <p:ph type="title"/>
          </p:nvPr>
        </p:nvSpPr>
        <p:spPr>
          <a:xfrm>
            <a:off x="1025525" y="1259557"/>
            <a:ext cx="8640381" cy="1296144"/>
          </a:xfrm>
        </p:spPr>
        <p:txBody>
          <a:bodyPr>
            <a:normAutofit fontScale="90000"/>
          </a:bodyPr>
          <a:lstStyle/>
          <a:p>
            <a:pPr>
              <a:lnSpc>
                <a:spcPct val="150000"/>
              </a:lnSpc>
              <a:spcBef>
                <a:spcPct val="0"/>
              </a:spcBef>
            </a:pPr>
            <a:r>
              <a:rPr lang="pl-PL" altLang="pl-PL" sz="1800" b="0" dirty="0">
                <a:solidFill>
                  <a:schemeClr val="tx1"/>
                </a:solidFill>
                <a:latin typeface="ArialMT"/>
              </a:rPr>
              <a:t>Do zakupu Nr 1 nie stosuje się ustawy PZP ani wytycznych</a:t>
            </a:r>
            <a:br>
              <a:rPr lang="pl-PL" altLang="pl-PL" sz="1800" b="0" dirty="0">
                <a:solidFill>
                  <a:schemeClr val="tx1"/>
                </a:solidFill>
                <a:latin typeface="ArialMT"/>
              </a:rPr>
            </a:br>
            <a:r>
              <a:rPr lang="pl-PL" altLang="pl-PL" sz="1800" b="0" dirty="0">
                <a:solidFill>
                  <a:schemeClr val="tx1"/>
                </a:solidFill>
                <a:latin typeface="ArialMT"/>
              </a:rPr>
              <a:t>Do zakupu Nr 2 stosuje się zasadę efektywności</a:t>
            </a:r>
            <a:br>
              <a:rPr lang="pl-PL" altLang="pl-PL" sz="1800" b="0" dirty="0">
                <a:solidFill>
                  <a:schemeClr val="tx1"/>
                </a:solidFill>
                <a:latin typeface="ArialMT"/>
              </a:rPr>
            </a:br>
            <a:r>
              <a:rPr lang="pl-PL" altLang="pl-PL" sz="1800" b="0" dirty="0">
                <a:solidFill>
                  <a:schemeClr val="tx1"/>
                </a:solidFill>
                <a:latin typeface="ArialMT"/>
              </a:rPr>
              <a:t>Do zakupu Nr 3 stosuje się zasadę konkurencyjności </a:t>
            </a:r>
            <a:br>
              <a:rPr lang="pl-PL" altLang="pl-PL" sz="2800" b="0" dirty="0">
                <a:solidFill>
                  <a:schemeClr val="tx1"/>
                </a:solidFill>
                <a:latin typeface="ArialMT"/>
              </a:rPr>
            </a:br>
            <a:endParaRPr lang="pl-PL" b="0" dirty="0">
              <a:solidFill>
                <a:schemeClr val="tx1"/>
              </a:solidFill>
            </a:endParaRPr>
          </a:p>
        </p:txBody>
      </p:sp>
      <p:sp>
        <p:nvSpPr>
          <p:cNvPr id="4" name="Symbol zastępczy numeru slajdu 3">
            <a:extLst>
              <a:ext uri="{FF2B5EF4-FFF2-40B4-BE49-F238E27FC236}">
                <a16:creationId xmlns:a16="http://schemas.microsoft.com/office/drawing/2014/main" id="{39CEBDA2-DE3B-25A9-78AF-A00C299F6EDB}"/>
              </a:ext>
            </a:extLst>
          </p:cNvPr>
          <p:cNvSpPr>
            <a:spLocks noGrp="1"/>
          </p:cNvSpPr>
          <p:nvPr>
            <p:ph type="sldNum" sz="quarter" idx="10"/>
          </p:nvPr>
        </p:nvSpPr>
        <p:spPr/>
        <p:txBody>
          <a:bodyPr/>
          <a:lstStyle/>
          <a:p>
            <a:fld id="{EB4015AA-59F6-416B-87A6-8E3D940284E2}" type="slidenum">
              <a:rPr lang="pl-PL" smtClean="0"/>
              <a:pPr/>
              <a:t>23</a:t>
            </a:fld>
            <a:endParaRPr lang="pl-PL" dirty="0"/>
          </a:p>
        </p:txBody>
      </p:sp>
      <p:pic>
        <p:nvPicPr>
          <p:cNvPr id="5" name="table">
            <a:extLst>
              <a:ext uri="{FF2B5EF4-FFF2-40B4-BE49-F238E27FC236}">
                <a16:creationId xmlns:a16="http://schemas.microsoft.com/office/drawing/2014/main" id="{0218B694-06A4-0112-5F52-D5C8DD3DDC25}"/>
              </a:ext>
            </a:extLst>
          </p:cNvPr>
          <p:cNvPicPr>
            <a:picLocks noGrp="1" noChangeAspect="1"/>
          </p:cNvPicPr>
          <p:nvPr>
            <p:ph idx="1"/>
          </p:nvPr>
        </p:nvPicPr>
        <p:blipFill>
          <a:blip r:embed="rId2">
            <a:grayscl/>
          </a:blip>
          <a:stretch>
            <a:fillRect/>
          </a:stretch>
        </p:blipFill>
        <p:spPr>
          <a:xfrm>
            <a:off x="1025525" y="3075974"/>
            <a:ext cx="8640763" cy="2847589"/>
          </a:xfrm>
          <a:prstGeom prst="rect">
            <a:avLst/>
          </a:prstGeom>
        </p:spPr>
      </p:pic>
    </p:spTree>
    <p:extLst>
      <p:ext uri="{BB962C8B-B14F-4D97-AF65-F5344CB8AC3E}">
        <p14:creationId xmlns:p14="http://schemas.microsoft.com/office/powerpoint/2010/main" val="3091710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F2A2C1-B9F8-DA82-5F9C-BD06435091DD}"/>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AC4937D9-6BE0-B6EA-6FFD-11BC1144E7A9}"/>
              </a:ext>
            </a:extLst>
          </p:cNvPr>
          <p:cNvSpPr>
            <a:spLocks noGrp="1"/>
          </p:cNvSpPr>
          <p:nvPr>
            <p:ph idx="1"/>
          </p:nvPr>
        </p:nvSpPr>
        <p:spPr/>
        <p:txBody>
          <a:bodyPr/>
          <a:lstStyle/>
          <a:p>
            <a:pPr marL="0" indent="0" algn="just">
              <a:lnSpc>
                <a:spcPct val="150000"/>
              </a:lnSpc>
              <a:spcBef>
                <a:spcPct val="0"/>
              </a:spcBef>
              <a:buFontTx/>
              <a:buNone/>
            </a:pPr>
            <a:r>
              <a:rPr lang="pl-PL" altLang="pl-PL" sz="1800" b="1" dirty="0">
                <a:solidFill>
                  <a:schemeClr val="bg2">
                    <a:lumMod val="25000"/>
                  </a:schemeClr>
                </a:solidFill>
                <a:latin typeface="ArialMT"/>
              </a:rPr>
              <a:t>Zamówienie nieplanowane</a:t>
            </a:r>
          </a:p>
          <a:p>
            <a:pPr marL="0" indent="0" algn="just">
              <a:lnSpc>
                <a:spcPct val="150000"/>
              </a:lnSpc>
              <a:spcBef>
                <a:spcPct val="0"/>
              </a:spcBef>
              <a:buFontTx/>
              <a:buNone/>
            </a:pPr>
            <a:r>
              <a:rPr lang="pl-PL" altLang="pl-PL" sz="1800" dirty="0">
                <a:solidFill>
                  <a:schemeClr val="bg2">
                    <a:lumMod val="25000"/>
                  </a:schemeClr>
                </a:solidFill>
                <a:latin typeface="ArialMT"/>
              </a:rPr>
              <a:t>Jeżeli potrzeba udzielenia określonego zamówienia ujawnia się dopiero po udzieleniu innego zamówienia tożsamego przedmiotowo – nie mamy do czynienia z nieuprawnionym dzieleniem zamówienia, o którym mowa w art. 32 ust. 2 ustawy </a:t>
            </a:r>
            <a:r>
              <a:rPr lang="pl-PL" altLang="pl-PL" sz="1800" dirty="0" err="1">
                <a:solidFill>
                  <a:schemeClr val="bg2">
                    <a:lumMod val="25000"/>
                  </a:schemeClr>
                </a:solidFill>
                <a:latin typeface="ArialMT"/>
              </a:rPr>
              <a:t>Pzp</a:t>
            </a:r>
            <a:r>
              <a:rPr lang="pl-PL" altLang="pl-PL" sz="1800" dirty="0">
                <a:solidFill>
                  <a:schemeClr val="bg2">
                    <a:lumMod val="25000"/>
                  </a:schemeClr>
                </a:solidFill>
                <a:latin typeface="ArialMT"/>
              </a:rPr>
              <a:t>, z uwagi na	 fakt, iż brak jest tożsamości czasowej takich zamówień.  Podobnie jest, gdy określone zamówienia mają charakter nieprzewidywalny, niemożliwy do oszacowania w chwili wszczęcia pierwszego postępowania – wówczas każde następne zamówienie o tym samym przedmiocie, należy potraktować jako zamówienie odrębne, a nie część zamówienia udzielonego wcześniej.  </a:t>
            </a:r>
            <a:r>
              <a:rPr lang="pl-PL" altLang="pl-PL" sz="1800" b="1" dirty="0">
                <a:solidFill>
                  <a:schemeClr val="bg2">
                    <a:lumMod val="25000"/>
                  </a:schemeClr>
                </a:solidFill>
                <a:latin typeface="ArialMT"/>
              </a:rPr>
              <a:t>Informator UZP  4/2011 str. 23</a:t>
            </a:r>
            <a:endParaRPr lang="pl-PL" altLang="pl-PL" sz="1800" dirty="0">
              <a:solidFill>
                <a:schemeClr val="bg2">
                  <a:lumMod val="25000"/>
                </a:schemeClr>
              </a:solidFill>
              <a:latin typeface="ArialMT"/>
            </a:endParaRPr>
          </a:p>
          <a:p>
            <a:pPr marL="0" indent="0">
              <a:buNone/>
            </a:pPr>
            <a:endParaRPr lang="pl-PL" dirty="0"/>
          </a:p>
        </p:txBody>
      </p:sp>
      <p:sp>
        <p:nvSpPr>
          <p:cNvPr id="4" name="Symbol zastępczy numeru slajdu 3">
            <a:extLst>
              <a:ext uri="{FF2B5EF4-FFF2-40B4-BE49-F238E27FC236}">
                <a16:creationId xmlns:a16="http://schemas.microsoft.com/office/drawing/2014/main" id="{E2F2364F-4C23-7BA5-BC2E-85A9FDC940F7}"/>
              </a:ext>
            </a:extLst>
          </p:cNvPr>
          <p:cNvSpPr>
            <a:spLocks noGrp="1"/>
          </p:cNvSpPr>
          <p:nvPr>
            <p:ph type="sldNum" sz="quarter" idx="10"/>
          </p:nvPr>
        </p:nvSpPr>
        <p:spPr/>
        <p:txBody>
          <a:bodyPr/>
          <a:lstStyle/>
          <a:p>
            <a:fld id="{EB4015AA-59F6-416B-87A6-8E3D940284E2}" type="slidenum">
              <a:rPr lang="pl-PL" smtClean="0"/>
              <a:pPr/>
              <a:t>24</a:t>
            </a:fld>
            <a:endParaRPr lang="pl-PL" dirty="0"/>
          </a:p>
        </p:txBody>
      </p:sp>
    </p:spTree>
    <p:extLst>
      <p:ext uri="{BB962C8B-B14F-4D97-AF65-F5344CB8AC3E}">
        <p14:creationId xmlns:p14="http://schemas.microsoft.com/office/powerpoint/2010/main" val="3113354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B2A6F8-0709-C32F-8374-23C285C93012}"/>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1FB93657-37AD-6826-43C4-84005D0C96F6}"/>
              </a:ext>
            </a:extLst>
          </p:cNvPr>
          <p:cNvSpPr>
            <a:spLocks noGrp="1"/>
          </p:cNvSpPr>
          <p:nvPr>
            <p:ph idx="1"/>
          </p:nvPr>
        </p:nvSpPr>
        <p:spPr/>
        <p:txBody>
          <a:bodyPr>
            <a:normAutofit lnSpcReduction="10000"/>
          </a:bodyPr>
          <a:lstStyle/>
          <a:p>
            <a:pPr marL="0" indent="0" algn="just">
              <a:lnSpc>
                <a:spcPct val="150000"/>
              </a:lnSpc>
              <a:spcBef>
                <a:spcPct val="0"/>
              </a:spcBef>
              <a:buFontTx/>
              <a:buNone/>
            </a:pPr>
            <a:r>
              <a:rPr lang="pl-PL" altLang="pl-PL" sz="1800" b="1" dirty="0">
                <a:solidFill>
                  <a:schemeClr val="bg2">
                    <a:lumMod val="25000"/>
                  </a:schemeClr>
                </a:solidFill>
                <a:latin typeface="ArialMT"/>
              </a:rPr>
              <a:t>Unieważniona część postępowania</a:t>
            </a:r>
          </a:p>
          <a:p>
            <a:pPr marL="0" indent="0" algn="just">
              <a:lnSpc>
                <a:spcPct val="150000"/>
              </a:lnSpc>
              <a:spcBef>
                <a:spcPct val="0"/>
              </a:spcBef>
              <a:buFontTx/>
              <a:buNone/>
            </a:pPr>
            <a:r>
              <a:rPr lang="pl-PL" altLang="pl-PL" sz="1800" dirty="0">
                <a:solidFill>
                  <a:schemeClr val="bg2">
                    <a:lumMod val="25000"/>
                  </a:schemeClr>
                </a:solidFill>
                <a:latin typeface="ArialMT"/>
              </a:rPr>
              <a:t>Brak rozstrzygnięcia postępowania o udzielenie zamówienia publicznego co do poszczególnych części zamówienia, w przypadku gdy zamawiający dopuścił możliwość składania ofert częściowych, skutkuje koniecznością unieważnienia wyłącznie tych części postępowania, które nie zostały rozstrzygnięte. W celu wyboru wykonawców na pozostałe części zamówienia, zamawiający przystępuje do kolejnego postępowania. Zamawiający powinien wówczas ponownie oszacować wartość zamówienia co do części nierozstrzygniętych wcześniejszym postępowaniem. Pamiętać należy, że przystępując do udzielenia zamówienia na pozostałe części nierozstrzygniętego postępowania zamawiający udziela nowego zamówienia, dlatego też do postępowania takiego stosuje się przepisy wynikające z ponownego oszacowania wartości zamówienia.  </a:t>
            </a:r>
            <a:r>
              <a:rPr lang="pl-PL" altLang="pl-PL" sz="1800" b="1" dirty="0">
                <a:solidFill>
                  <a:schemeClr val="bg2">
                    <a:lumMod val="25000"/>
                  </a:schemeClr>
                </a:solidFill>
                <a:latin typeface="ArialMT"/>
              </a:rPr>
              <a:t>Informator UZP 4/2011 str. 24</a:t>
            </a:r>
            <a:endParaRPr lang="pl-PL" altLang="pl-PL" sz="1800" dirty="0">
              <a:solidFill>
                <a:schemeClr val="bg2">
                  <a:lumMod val="25000"/>
                </a:schemeClr>
              </a:solidFill>
              <a:latin typeface="ArialMT"/>
            </a:endParaRPr>
          </a:p>
          <a:p>
            <a:pPr marL="0" indent="0">
              <a:buNone/>
            </a:pPr>
            <a:endParaRPr lang="pl-PL" dirty="0"/>
          </a:p>
        </p:txBody>
      </p:sp>
      <p:sp>
        <p:nvSpPr>
          <p:cNvPr id="4" name="Symbol zastępczy numeru slajdu 3">
            <a:extLst>
              <a:ext uri="{FF2B5EF4-FFF2-40B4-BE49-F238E27FC236}">
                <a16:creationId xmlns:a16="http://schemas.microsoft.com/office/drawing/2014/main" id="{BDBF3876-6009-9A03-E9E7-69AC8D0B698C}"/>
              </a:ext>
            </a:extLst>
          </p:cNvPr>
          <p:cNvSpPr>
            <a:spLocks noGrp="1"/>
          </p:cNvSpPr>
          <p:nvPr>
            <p:ph type="sldNum" sz="quarter" idx="10"/>
          </p:nvPr>
        </p:nvSpPr>
        <p:spPr/>
        <p:txBody>
          <a:bodyPr/>
          <a:lstStyle/>
          <a:p>
            <a:fld id="{EB4015AA-59F6-416B-87A6-8E3D940284E2}" type="slidenum">
              <a:rPr lang="pl-PL" smtClean="0"/>
              <a:pPr/>
              <a:t>25</a:t>
            </a:fld>
            <a:endParaRPr lang="pl-PL" dirty="0"/>
          </a:p>
        </p:txBody>
      </p:sp>
    </p:spTree>
    <p:extLst>
      <p:ext uri="{BB962C8B-B14F-4D97-AF65-F5344CB8AC3E}">
        <p14:creationId xmlns:p14="http://schemas.microsoft.com/office/powerpoint/2010/main" val="3154401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24A644-5656-C465-3F97-D004663FCAD4}"/>
              </a:ext>
            </a:extLst>
          </p:cNvPr>
          <p:cNvSpPr>
            <a:spLocks noGrp="1"/>
          </p:cNvSpPr>
          <p:nvPr>
            <p:ph type="title"/>
          </p:nvPr>
        </p:nvSpPr>
        <p:spPr/>
        <p:txBody>
          <a:bodyPr/>
          <a:lstStyle/>
          <a:p>
            <a:r>
              <a:rPr lang="pl-PL" dirty="0"/>
              <a:t>Szacowanie wartości zamówienia </a:t>
            </a:r>
            <a:br>
              <a:rPr lang="pl-PL" dirty="0"/>
            </a:br>
            <a:endParaRPr lang="pl-PL" dirty="0"/>
          </a:p>
        </p:txBody>
      </p:sp>
      <p:sp>
        <p:nvSpPr>
          <p:cNvPr id="3" name="Symbol zastępczy zawartości 2">
            <a:extLst>
              <a:ext uri="{FF2B5EF4-FFF2-40B4-BE49-F238E27FC236}">
                <a16:creationId xmlns:a16="http://schemas.microsoft.com/office/drawing/2014/main" id="{4277C806-7098-BF03-0456-CEF344B2555D}"/>
              </a:ext>
            </a:extLst>
          </p:cNvPr>
          <p:cNvSpPr>
            <a:spLocks noGrp="1"/>
          </p:cNvSpPr>
          <p:nvPr>
            <p:ph idx="1"/>
          </p:nvPr>
        </p:nvSpPr>
        <p:spPr/>
        <p:txBody>
          <a:bodyPr/>
          <a:lstStyle/>
          <a:p>
            <a:pPr algn="just"/>
            <a:r>
              <a:rPr lang="pl-PL" altLang="pl-PL" sz="1800" b="1" dirty="0">
                <a:solidFill>
                  <a:schemeClr val="bg2">
                    <a:lumMod val="25000"/>
                  </a:schemeClr>
                </a:solidFill>
                <a:latin typeface="ArialMT"/>
              </a:rPr>
              <a:t>Projekty z wieloletnim montażem finansowym</a:t>
            </a:r>
          </a:p>
          <a:p>
            <a:pPr marL="0" indent="0" algn="just">
              <a:buNone/>
            </a:pPr>
            <a:r>
              <a:rPr lang="pl-PL" altLang="pl-PL" sz="1800" dirty="0">
                <a:solidFill>
                  <a:schemeClr val="bg2">
                    <a:lumMod val="25000"/>
                  </a:schemeClr>
                </a:solidFill>
                <a:latin typeface="ArialMT"/>
              </a:rPr>
              <a:t>Przepisy </a:t>
            </a:r>
            <a:r>
              <a:rPr lang="pl-PL" altLang="pl-PL" sz="1800" dirty="0" err="1">
                <a:solidFill>
                  <a:schemeClr val="bg2">
                    <a:lumMod val="25000"/>
                  </a:schemeClr>
                </a:solidFill>
                <a:latin typeface="ArialMT"/>
              </a:rPr>
              <a:t>p.z.p</a:t>
            </a:r>
            <a:r>
              <a:rPr lang="pl-PL" altLang="pl-PL" sz="1800" dirty="0">
                <a:solidFill>
                  <a:schemeClr val="bg2">
                    <a:lumMod val="25000"/>
                  </a:schemeClr>
                </a:solidFill>
                <a:latin typeface="ArialMT"/>
              </a:rPr>
              <a:t>. nie pozwalają na dokonanie podziału zamówienia publicznego na części odpowiadające kolejnym okresom rocznym realizacji projektu współfinansowanego ze środków UE, jeżeli są spełnione przesłanki do potraktowania planowanych zakupów jako jednego zamówienia (określone perspektywa czasowa, tożsamość przedmiotu, tożsamość grupy wykonawców mogących zrealizować dane zamówienie).</a:t>
            </a:r>
            <a:endParaRPr lang="pl-PL" dirty="0"/>
          </a:p>
        </p:txBody>
      </p:sp>
      <p:sp>
        <p:nvSpPr>
          <p:cNvPr id="4" name="Symbol zastępczy numeru slajdu 3">
            <a:extLst>
              <a:ext uri="{FF2B5EF4-FFF2-40B4-BE49-F238E27FC236}">
                <a16:creationId xmlns:a16="http://schemas.microsoft.com/office/drawing/2014/main" id="{30533F2A-5FBF-8113-584C-31CE37CF5BD9}"/>
              </a:ext>
            </a:extLst>
          </p:cNvPr>
          <p:cNvSpPr>
            <a:spLocks noGrp="1"/>
          </p:cNvSpPr>
          <p:nvPr>
            <p:ph type="sldNum" sz="quarter" idx="10"/>
          </p:nvPr>
        </p:nvSpPr>
        <p:spPr/>
        <p:txBody>
          <a:bodyPr/>
          <a:lstStyle/>
          <a:p>
            <a:fld id="{EB4015AA-59F6-416B-87A6-8E3D940284E2}" type="slidenum">
              <a:rPr lang="pl-PL" smtClean="0"/>
              <a:pPr/>
              <a:t>26</a:t>
            </a:fld>
            <a:endParaRPr lang="pl-PL" dirty="0"/>
          </a:p>
        </p:txBody>
      </p:sp>
    </p:spTree>
    <p:extLst>
      <p:ext uri="{BB962C8B-B14F-4D97-AF65-F5344CB8AC3E}">
        <p14:creationId xmlns:p14="http://schemas.microsoft.com/office/powerpoint/2010/main" val="1593255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58790-3439-C170-6A2C-2E3F0757B01D}"/>
              </a:ext>
            </a:extLst>
          </p:cNvPr>
          <p:cNvSpPr>
            <a:spLocks noGrp="1"/>
          </p:cNvSpPr>
          <p:nvPr>
            <p:ph type="title"/>
          </p:nvPr>
        </p:nvSpPr>
        <p:spPr/>
        <p:txBody>
          <a:bodyPr/>
          <a:lstStyle/>
          <a:p>
            <a:r>
              <a:rPr lang="pl-PL" dirty="0"/>
              <a:t>Konflikt interesów</a:t>
            </a:r>
            <a:br>
              <a:rPr lang="pl-PL" dirty="0"/>
            </a:br>
            <a:endParaRPr lang="pl-PL" dirty="0"/>
          </a:p>
        </p:txBody>
      </p:sp>
      <p:sp>
        <p:nvSpPr>
          <p:cNvPr id="3" name="Symbol zastępczy zawartości 2">
            <a:extLst>
              <a:ext uri="{FF2B5EF4-FFF2-40B4-BE49-F238E27FC236}">
                <a16:creationId xmlns:a16="http://schemas.microsoft.com/office/drawing/2014/main" id="{8E735866-7E06-003C-02C9-2AC1D1C33B91}"/>
              </a:ext>
            </a:extLst>
          </p:cNvPr>
          <p:cNvSpPr>
            <a:spLocks noGrp="1"/>
          </p:cNvSpPr>
          <p:nvPr>
            <p:ph idx="1"/>
          </p:nvPr>
        </p:nvSpPr>
        <p:spPr/>
        <p:txBody>
          <a:bodyPr/>
          <a:lstStyle/>
          <a:p>
            <a:pPr marL="0" indent="0" algn="just">
              <a:buNone/>
            </a:pPr>
            <a:r>
              <a:rPr lang="pl-PL" sz="1800" b="0" i="0" u="none" strike="noStrike" baseline="0" dirty="0">
                <a:latin typeface="ArialMT"/>
              </a:rPr>
              <a:t>Należy podjąć odpowiednie środki, aby skutecznie zapobiegać konfliktom interesów, a także rozpoznawać i likwidować je, gdy powstają w związku z prowadzeniem postępowania o udzielenie zamówienia lub na etapie wykonywania zamówienia – by nie dopuścić do zakłócenia konkurencji oraz zapewnić równe traktowanie wykonawców. Konflikt interesów oznacza </a:t>
            </a:r>
            <a:r>
              <a:rPr lang="pl-PL" sz="1800" b="1" i="0" u="none" strike="noStrike" baseline="0" dirty="0">
                <a:latin typeface="ArialMT"/>
              </a:rPr>
              <a:t>każdą sytuację, w której osoby biorące udział w przygotowaniu lub prowadzeniu postępowania o udzielenie zamówienia lub mogące wpłynąć na wynik tego postępowania mają, bezpośrednio lub pośrednio, interes finansowy, ekonomiczny lub inny interes osobisty, który postrzegać można jako zagrażający ich bezstronności i niezależności w związku z postępowaniem o udzielenie zamówienia.</a:t>
            </a:r>
            <a:endParaRPr lang="pl-PL" sz="1800" b="1"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D48316C5-7D12-E332-6028-A5060FC8ECA9}"/>
              </a:ext>
            </a:extLst>
          </p:cNvPr>
          <p:cNvSpPr>
            <a:spLocks noGrp="1"/>
          </p:cNvSpPr>
          <p:nvPr>
            <p:ph type="sldNum" sz="quarter" idx="10"/>
          </p:nvPr>
        </p:nvSpPr>
        <p:spPr/>
        <p:txBody>
          <a:bodyPr/>
          <a:lstStyle/>
          <a:p>
            <a:fld id="{EB4015AA-59F6-416B-87A6-8E3D940284E2}" type="slidenum">
              <a:rPr lang="pl-PL" smtClean="0"/>
              <a:pPr/>
              <a:t>27</a:t>
            </a:fld>
            <a:endParaRPr lang="pl-PL" dirty="0"/>
          </a:p>
        </p:txBody>
      </p:sp>
    </p:spTree>
    <p:extLst>
      <p:ext uri="{BB962C8B-B14F-4D97-AF65-F5344CB8AC3E}">
        <p14:creationId xmlns:p14="http://schemas.microsoft.com/office/powerpoint/2010/main" val="4235632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58790-3439-C170-6A2C-2E3F0757B01D}"/>
              </a:ext>
            </a:extLst>
          </p:cNvPr>
          <p:cNvSpPr>
            <a:spLocks noGrp="1"/>
          </p:cNvSpPr>
          <p:nvPr>
            <p:ph type="title"/>
          </p:nvPr>
        </p:nvSpPr>
        <p:spPr/>
        <p:txBody>
          <a:bodyPr/>
          <a:lstStyle/>
          <a:p>
            <a:r>
              <a:rPr lang="pl-PL" dirty="0"/>
              <a:t>Konflikt interesów</a:t>
            </a:r>
            <a:br>
              <a:rPr lang="pl-PL" dirty="0"/>
            </a:br>
            <a:endParaRPr lang="pl-PL" dirty="0"/>
          </a:p>
        </p:txBody>
      </p:sp>
      <p:sp>
        <p:nvSpPr>
          <p:cNvPr id="3" name="Symbol zastępczy zawartości 2">
            <a:extLst>
              <a:ext uri="{FF2B5EF4-FFF2-40B4-BE49-F238E27FC236}">
                <a16:creationId xmlns:a16="http://schemas.microsoft.com/office/drawing/2014/main" id="{8E735866-7E06-003C-02C9-2AC1D1C33B91}"/>
              </a:ext>
            </a:extLst>
          </p:cNvPr>
          <p:cNvSpPr>
            <a:spLocks noGrp="1"/>
          </p:cNvSpPr>
          <p:nvPr>
            <p:ph idx="1"/>
          </p:nvPr>
        </p:nvSpPr>
        <p:spPr/>
        <p:txBody>
          <a:bodyPr>
            <a:normAutofit fontScale="85000" lnSpcReduction="10000"/>
          </a:bodyPr>
          <a:lstStyle/>
          <a:p>
            <a:pPr marL="0" indent="0" algn="just">
              <a:lnSpc>
                <a:spcPct val="115000"/>
              </a:lnSpc>
              <a:spcAft>
                <a:spcPts val="1000"/>
              </a:spcAft>
              <a:buNone/>
            </a:pPr>
            <a:r>
              <a:rPr lang="pl-PL" dirty="0">
                <a:effectLst/>
                <a:latin typeface="ArialMT"/>
                <a:ea typeface="Cambria" panose="02040503050406030204" pitchFamily="18" charset="0"/>
              </a:rPr>
              <a:t>Taryfikator</a:t>
            </a:r>
          </a:p>
          <a:p>
            <a:pPr marL="0" indent="0" algn="just">
              <a:lnSpc>
                <a:spcPct val="115000"/>
              </a:lnSpc>
              <a:spcAft>
                <a:spcPts val="1000"/>
              </a:spcAft>
              <a:buNone/>
            </a:pPr>
            <a:r>
              <a:rPr lang="pl-PL" dirty="0">
                <a:solidFill>
                  <a:schemeClr val="bg2">
                    <a:lumMod val="25000"/>
                  </a:schemeClr>
                </a:solidFill>
                <a:effectLst/>
                <a:latin typeface="ArialMT"/>
                <a:ea typeface="Cambria" panose="02040503050406030204" pitchFamily="18" charset="0"/>
              </a:rPr>
              <a:t>Poz. 21</a:t>
            </a:r>
          </a:p>
          <a:p>
            <a:pPr algn="just">
              <a:lnSpc>
                <a:spcPct val="115000"/>
              </a:lnSpc>
              <a:spcAft>
                <a:spcPts val="1000"/>
              </a:spcAft>
            </a:pPr>
            <a:r>
              <a:rPr lang="pl-PL" dirty="0">
                <a:solidFill>
                  <a:schemeClr val="bg2">
                    <a:lumMod val="25000"/>
                  </a:schemeClr>
                </a:solidFill>
                <a:effectLst/>
                <a:latin typeface="ArialMT"/>
                <a:ea typeface="Cambria" panose="02040503050406030204" pitchFamily="18" charset="0"/>
              </a:rPr>
              <a:t>Każdy przypadek, w którym stwierdzono </a:t>
            </a:r>
            <a:r>
              <a:rPr lang="pl-PL" b="1" dirty="0">
                <a:solidFill>
                  <a:schemeClr val="bg2">
                    <a:lumMod val="25000"/>
                  </a:schemeClr>
                </a:solidFill>
                <a:effectLst/>
                <a:latin typeface="ArialMT"/>
                <a:ea typeface="Cambria" panose="02040503050406030204" pitchFamily="18" charset="0"/>
              </a:rPr>
              <a:t>nieujawniony lub niewystarczająco ograniczony </a:t>
            </a:r>
            <a:r>
              <a:rPr lang="pl-PL" dirty="0">
                <a:solidFill>
                  <a:schemeClr val="bg2">
                    <a:lumMod val="25000"/>
                  </a:schemeClr>
                </a:solidFill>
                <a:effectLst/>
                <a:latin typeface="ArialMT"/>
                <a:ea typeface="Cambria" panose="02040503050406030204" pitchFamily="18" charset="0"/>
              </a:rPr>
              <a:t>konflikt interesów, </a:t>
            </a:r>
            <a:r>
              <a:rPr lang="pl-PL" dirty="0">
                <a:solidFill>
                  <a:srgbClr val="FF0000"/>
                </a:solidFill>
                <a:effectLst/>
                <a:latin typeface="ArialMT"/>
                <a:ea typeface="Cambria" panose="02040503050406030204" pitchFamily="18" charset="0"/>
              </a:rPr>
              <a:t>zgodnie z art. 24 dyrektywy 2014/24/UE </a:t>
            </a:r>
            <a:r>
              <a:rPr lang="pl-PL" dirty="0">
                <a:solidFill>
                  <a:schemeClr val="bg2">
                    <a:lumMod val="25000"/>
                  </a:schemeClr>
                </a:solidFill>
                <a:effectLst/>
                <a:latin typeface="ArialMT"/>
                <a:ea typeface="Cambria" panose="02040503050406030204" pitchFamily="18" charset="0"/>
              </a:rPr>
              <a:t>(lub art. 35 dyrektywy 2014/23/UE, lub art. 42 dyrektywy 2014/25/UE), a danemu oferentowi udzielono danego zamówienia lub danych zamówień. </a:t>
            </a:r>
            <a:r>
              <a:rPr lang="pl-PL" dirty="0">
                <a:solidFill>
                  <a:schemeClr val="bg2">
                    <a:lumMod val="25000"/>
                  </a:schemeClr>
                </a:solidFill>
                <a:latin typeface="ArialMT"/>
                <a:ea typeface="Cambria" panose="02040503050406030204" pitchFamily="18" charset="0"/>
              </a:rPr>
              <a:t>= 100% (np. wykonywanie czynności związanych z postępowaniem przez osobę w warunkach braku bezstronności połączone z udzieleniem zamówienia danemu wykonawcy)</a:t>
            </a:r>
          </a:p>
          <a:p>
            <a:pPr marL="0" indent="0" algn="just">
              <a:lnSpc>
                <a:spcPct val="115000"/>
              </a:lnSpc>
              <a:spcAft>
                <a:spcPts val="1000"/>
              </a:spcAft>
              <a:buNone/>
            </a:pPr>
            <a:r>
              <a:rPr lang="pl-PL" sz="1600" i="1" dirty="0">
                <a:solidFill>
                  <a:schemeClr val="bg2">
                    <a:lumMod val="25000"/>
                  </a:schemeClr>
                </a:solidFill>
                <a:latin typeface="ArialMT"/>
                <a:ea typeface="Cambria" panose="02040503050406030204" pitchFamily="18" charset="0"/>
              </a:rPr>
              <a:t>Uwaga dla kontrolerów: </a:t>
            </a:r>
            <a:r>
              <a:rPr lang="pl-PL" sz="1600" i="1" dirty="0">
                <a:solidFill>
                  <a:schemeClr val="bg2">
                    <a:lumMod val="25000"/>
                  </a:schemeClr>
                </a:solidFill>
                <a:effectLst/>
                <a:latin typeface="ArialMT"/>
                <a:ea typeface="Cambria" panose="02040503050406030204" pitchFamily="18" charset="0"/>
              </a:rPr>
              <a:t>Konflikt interesów mógł zaistnieć już na etapie opracowywania projektu w zakresie, w jakim etap ten miał wpływ na dokumentację zamówienia/postępowanie o udzielenie zamówienia. </a:t>
            </a:r>
          </a:p>
          <a:p>
            <a:pPr marL="0" indent="0" algn="just">
              <a:lnSpc>
                <a:spcPct val="115000"/>
              </a:lnSpc>
              <a:spcAft>
                <a:spcPts val="1000"/>
              </a:spcAft>
              <a:buNone/>
            </a:pPr>
            <a:r>
              <a:rPr lang="pl-PL" dirty="0">
                <a:latin typeface="ArialMT"/>
                <a:ea typeface="Cambria" panose="02040503050406030204" pitchFamily="18" charset="0"/>
              </a:rPr>
              <a:t>Poz. 16</a:t>
            </a:r>
          </a:p>
          <a:p>
            <a:pPr algn="just" fontAlgn="ctr">
              <a:lnSpc>
                <a:spcPct val="115000"/>
              </a:lnSpc>
              <a:spcAft>
                <a:spcPts val="1000"/>
              </a:spcAft>
            </a:pPr>
            <a:r>
              <a:rPr lang="pl-PL" i="0" u="none" strike="noStrike" kern="1200" dirty="0">
                <a:effectLst/>
                <a:latin typeface="ArialMT"/>
                <a:ea typeface="Cambria" panose="02040503050406030204" pitchFamily="18" charset="0"/>
              </a:rPr>
              <a:t>Przedmiotowa dokumentacja (określona w mających zastosowanie przepisach) jest </a:t>
            </a:r>
            <a:r>
              <a:rPr lang="pl-PL" b="1" i="0" u="none" strike="noStrike" kern="1200" dirty="0">
                <a:effectLst/>
                <a:latin typeface="ArialMT"/>
                <a:ea typeface="Cambria" panose="02040503050406030204" pitchFamily="18" charset="0"/>
              </a:rPr>
              <a:t>niewystarczająca, aby uzasadnić udzielenie zamówienia</a:t>
            </a:r>
            <a:r>
              <a:rPr lang="pl-PL" i="0" u="none" strike="noStrike" kern="1200" dirty="0">
                <a:effectLst/>
                <a:latin typeface="ArialMT"/>
                <a:ea typeface="Cambria" panose="02040503050406030204" pitchFamily="18" charset="0"/>
              </a:rPr>
              <a:t>, </a:t>
            </a:r>
            <a:r>
              <a:rPr lang="pl-PL" b="1" i="0" u="none" strike="noStrike" kern="1200" dirty="0">
                <a:effectLst/>
                <a:latin typeface="ArialMT"/>
                <a:ea typeface="Cambria" panose="02040503050406030204" pitchFamily="18" charset="0"/>
              </a:rPr>
              <a:t>czego skutkiem jest brak przejrzystości</a:t>
            </a:r>
            <a:r>
              <a:rPr lang="pl-PL" i="0" u="none" strike="noStrike" kern="1200" dirty="0">
                <a:effectLst/>
                <a:latin typeface="ArialMT"/>
                <a:ea typeface="Cambria" panose="02040503050406030204" pitchFamily="18" charset="0"/>
              </a:rPr>
              <a:t>. </a:t>
            </a:r>
            <a:r>
              <a:rPr lang="pl-PL" dirty="0">
                <a:solidFill>
                  <a:schemeClr val="bg2">
                    <a:lumMod val="25000"/>
                  </a:schemeClr>
                </a:solidFill>
                <a:latin typeface="ArialMT"/>
                <a:ea typeface="Cambria" panose="02040503050406030204" pitchFamily="18" charset="0"/>
              </a:rPr>
              <a:t>= 25% (np. samo niezłożenie oświadczenia).</a:t>
            </a:r>
            <a:endParaRPr lang="pl-PL" dirty="0">
              <a:solidFill>
                <a:schemeClr val="bg2">
                  <a:lumMod val="25000"/>
                </a:schemeClr>
              </a:solidFill>
              <a:effectLst/>
              <a:latin typeface="ArialMT"/>
              <a:ea typeface="Cambria" panose="02040503050406030204" pitchFamily="18" charset="0"/>
            </a:endParaRPr>
          </a:p>
        </p:txBody>
      </p:sp>
      <p:sp>
        <p:nvSpPr>
          <p:cNvPr id="4" name="Symbol zastępczy numeru slajdu 3">
            <a:extLst>
              <a:ext uri="{FF2B5EF4-FFF2-40B4-BE49-F238E27FC236}">
                <a16:creationId xmlns:a16="http://schemas.microsoft.com/office/drawing/2014/main" id="{D48316C5-7D12-E332-6028-A5060FC8ECA9}"/>
              </a:ext>
            </a:extLst>
          </p:cNvPr>
          <p:cNvSpPr>
            <a:spLocks noGrp="1"/>
          </p:cNvSpPr>
          <p:nvPr>
            <p:ph type="sldNum" sz="quarter" idx="10"/>
          </p:nvPr>
        </p:nvSpPr>
        <p:spPr/>
        <p:txBody>
          <a:bodyPr/>
          <a:lstStyle/>
          <a:p>
            <a:fld id="{EB4015AA-59F6-416B-87A6-8E3D940284E2}" type="slidenum">
              <a:rPr lang="pl-PL" smtClean="0"/>
              <a:pPr/>
              <a:t>28</a:t>
            </a:fld>
            <a:endParaRPr lang="pl-PL" dirty="0"/>
          </a:p>
        </p:txBody>
      </p:sp>
    </p:spTree>
    <p:extLst>
      <p:ext uri="{BB962C8B-B14F-4D97-AF65-F5344CB8AC3E}">
        <p14:creationId xmlns:p14="http://schemas.microsoft.com/office/powerpoint/2010/main" val="3167850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58790-3439-C170-6A2C-2E3F0757B01D}"/>
              </a:ext>
            </a:extLst>
          </p:cNvPr>
          <p:cNvSpPr>
            <a:spLocks noGrp="1"/>
          </p:cNvSpPr>
          <p:nvPr>
            <p:ph type="title"/>
          </p:nvPr>
        </p:nvSpPr>
        <p:spPr/>
        <p:txBody>
          <a:bodyPr/>
          <a:lstStyle/>
          <a:p>
            <a:r>
              <a:rPr lang="pl-PL" dirty="0"/>
              <a:t>Konflikt interesów</a:t>
            </a:r>
            <a:br>
              <a:rPr lang="pl-PL" dirty="0"/>
            </a:br>
            <a:endParaRPr lang="pl-PL" dirty="0"/>
          </a:p>
        </p:txBody>
      </p:sp>
      <p:sp>
        <p:nvSpPr>
          <p:cNvPr id="3" name="Symbol zastępczy zawartości 2">
            <a:extLst>
              <a:ext uri="{FF2B5EF4-FFF2-40B4-BE49-F238E27FC236}">
                <a16:creationId xmlns:a16="http://schemas.microsoft.com/office/drawing/2014/main" id="{8E735866-7E06-003C-02C9-2AC1D1C33B91}"/>
              </a:ext>
            </a:extLst>
          </p:cNvPr>
          <p:cNvSpPr>
            <a:spLocks noGrp="1"/>
          </p:cNvSpPr>
          <p:nvPr>
            <p:ph idx="1"/>
          </p:nvPr>
        </p:nvSpPr>
        <p:spPr/>
        <p:txBody>
          <a:bodyPr>
            <a:normAutofit fontScale="92500"/>
          </a:bodyPr>
          <a:lstStyle/>
          <a:p>
            <a:pPr algn="l"/>
            <a:r>
              <a:rPr lang="pl-PL" b="0" i="0" dirty="0">
                <a:solidFill>
                  <a:srgbClr val="212529"/>
                </a:solidFill>
                <a:effectLst/>
                <a:highlight>
                  <a:srgbClr val="FFFFFF"/>
                </a:highlight>
                <a:latin typeface="ArialMT"/>
              </a:rPr>
              <a:t>Artykuł  24</a:t>
            </a:r>
          </a:p>
          <a:p>
            <a:pPr algn="l"/>
            <a:r>
              <a:rPr lang="pl-PL" b="1" i="0" dirty="0">
                <a:solidFill>
                  <a:srgbClr val="212529"/>
                </a:solidFill>
                <a:effectLst/>
                <a:highlight>
                  <a:srgbClr val="FFFFFF"/>
                </a:highlight>
                <a:latin typeface="ArialMT"/>
              </a:rPr>
              <a:t>Konflikty interesów</a:t>
            </a:r>
            <a:endParaRPr lang="pl-PL" b="0" i="0" dirty="0">
              <a:solidFill>
                <a:srgbClr val="212529"/>
              </a:solidFill>
              <a:effectLst/>
              <a:highlight>
                <a:srgbClr val="FFFFFF"/>
              </a:highlight>
              <a:latin typeface="ArialMT"/>
            </a:endParaRPr>
          </a:p>
          <a:p>
            <a:pPr algn="l"/>
            <a:r>
              <a:rPr lang="pl-PL" b="0" i="0" dirty="0">
                <a:solidFill>
                  <a:srgbClr val="212529"/>
                </a:solidFill>
                <a:effectLst/>
                <a:highlight>
                  <a:srgbClr val="FFFFFF"/>
                </a:highlight>
                <a:latin typeface="ArialMT"/>
              </a:rPr>
              <a:t>Państwa członkowskie zapewniają podjęcie przez instytucje zamawiające odpowiednich środków, by skutecznie zapobiegać konfliktom interesów, a także rozpoznawać i likwidować je, gdy powstają w związku z prowadzeniem postępowań o udzielenie zamówień, by nie dopuścić do ewentualnego zakłócenia konkurencji i zapewnić równe traktowanie wszystkich wykonawców.</a:t>
            </a:r>
          </a:p>
          <a:p>
            <a:pPr algn="l"/>
            <a:r>
              <a:rPr lang="pl-PL" b="0" i="0" dirty="0">
                <a:solidFill>
                  <a:srgbClr val="212529"/>
                </a:solidFill>
                <a:effectLst/>
                <a:highlight>
                  <a:srgbClr val="FFFFFF"/>
                </a:highlight>
                <a:latin typeface="ArialMT"/>
              </a:rPr>
              <a:t>Pojęcie konfliktu interesów obejmuje co najmniej każdą sytuację, w której członkowie personelu instytucji zamawiającej lub dostawcy usług w zakresie obsługi zamówień działającego w imieniu instytucji zamawiającej biorący udział w prowadzeniu postępowania o udzielenie zamówienia lub mogący wpłynąć na wynik tego postępowania mają, bezpośrednio lub pośrednio, interes finansowy, ekonomiczny lub inny interes osobisty, który postrzegać można jako zagrażający ich bezstronności i niezależności w związku z postępowaniem o udzielenie zamówienia.</a:t>
            </a:r>
          </a:p>
        </p:txBody>
      </p:sp>
      <p:sp>
        <p:nvSpPr>
          <p:cNvPr id="4" name="Symbol zastępczy numeru slajdu 3">
            <a:extLst>
              <a:ext uri="{FF2B5EF4-FFF2-40B4-BE49-F238E27FC236}">
                <a16:creationId xmlns:a16="http://schemas.microsoft.com/office/drawing/2014/main" id="{D48316C5-7D12-E332-6028-A5060FC8ECA9}"/>
              </a:ext>
            </a:extLst>
          </p:cNvPr>
          <p:cNvSpPr>
            <a:spLocks noGrp="1"/>
          </p:cNvSpPr>
          <p:nvPr>
            <p:ph type="sldNum" sz="quarter" idx="10"/>
          </p:nvPr>
        </p:nvSpPr>
        <p:spPr/>
        <p:txBody>
          <a:bodyPr/>
          <a:lstStyle/>
          <a:p>
            <a:fld id="{EB4015AA-59F6-416B-87A6-8E3D940284E2}" type="slidenum">
              <a:rPr lang="pl-PL" smtClean="0"/>
              <a:pPr/>
              <a:t>29</a:t>
            </a:fld>
            <a:endParaRPr lang="pl-PL" dirty="0"/>
          </a:p>
        </p:txBody>
      </p:sp>
    </p:spTree>
    <p:extLst>
      <p:ext uri="{BB962C8B-B14F-4D97-AF65-F5344CB8AC3E}">
        <p14:creationId xmlns:p14="http://schemas.microsoft.com/office/powerpoint/2010/main" val="2390377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057D0A-428F-2992-F1B7-2CA725D49277}"/>
              </a:ext>
            </a:extLst>
          </p:cNvPr>
          <p:cNvSpPr>
            <a:spLocks noGrp="1"/>
          </p:cNvSpPr>
          <p:nvPr>
            <p:ph type="title"/>
          </p:nvPr>
        </p:nvSpPr>
        <p:spPr/>
        <p:txBody>
          <a:bodyPr/>
          <a:lstStyle/>
          <a:p>
            <a:r>
              <a:rPr lang="pl-PL" dirty="0"/>
              <a:t>Rezygnacja z rozeznania rynku</a:t>
            </a:r>
            <a:br>
              <a:rPr lang="pl-PL" dirty="0"/>
            </a:br>
            <a:endParaRPr lang="pl-PL" dirty="0"/>
          </a:p>
        </p:txBody>
      </p:sp>
      <p:sp>
        <p:nvSpPr>
          <p:cNvPr id="3" name="Symbol zastępczy zawartości 2">
            <a:extLst>
              <a:ext uri="{FF2B5EF4-FFF2-40B4-BE49-F238E27FC236}">
                <a16:creationId xmlns:a16="http://schemas.microsoft.com/office/drawing/2014/main" id="{7B2E9357-1732-E3F7-9E8B-B7431C1B5EBA}"/>
              </a:ext>
            </a:extLst>
          </p:cNvPr>
          <p:cNvSpPr>
            <a:spLocks noGrp="1"/>
          </p:cNvSpPr>
          <p:nvPr>
            <p:ph idx="1"/>
          </p:nvPr>
        </p:nvSpPr>
        <p:spPr/>
        <p:txBody>
          <a:bodyPr/>
          <a:lstStyle/>
          <a:p>
            <a:pPr algn="just"/>
            <a:r>
              <a:rPr lang="pl-PL" sz="1800" b="1" i="1" u="none" strike="noStrike" baseline="0" dirty="0">
                <a:latin typeface="Arial-BoldMT"/>
              </a:rPr>
              <a:t>Podrozdział 2.2. Ogólne warunki kwalifikowalności</a:t>
            </a:r>
          </a:p>
          <a:p>
            <a:pPr marL="0" indent="0" algn="just">
              <a:buNone/>
            </a:pPr>
            <a:r>
              <a:rPr lang="pl-PL" sz="1800" b="0" i="1" u="none" strike="noStrike" baseline="0" dirty="0">
                <a:latin typeface="ArialMT"/>
              </a:rPr>
              <a:t>1.f) Wydatek jest kwalifikowalny, jeżeli został dokonany w sposób przejrzysty,   racjonalny i efektywny, z zachowaniem zasad uzyskiwania najlepszych efektów z danych nakładów.</a:t>
            </a:r>
          </a:p>
          <a:p>
            <a:pPr marL="0" indent="0" algn="just">
              <a:buNone/>
            </a:pPr>
            <a:endParaRPr lang="pl-PL" sz="1800" b="0" i="1" u="none" strike="noStrike" baseline="0" dirty="0">
              <a:latin typeface="ArialMT"/>
            </a:endParaRPr>
          </a:p>
          <a:p>
            <a:pPr algn="just"/>
            <a:r>
              <a:rPr lang="pl-PL" dirty="0">
                <a:solidFill>
                  <a:schemeClr val="tx1"/>
                </a:solidFill>
                <a:latin typeface="ArialMT"/>
              </a:rPr>
              <a:t>Zasadę tą stosuje się do każdego wydatku. Jest jedynym uszczegółowieniem sposobu zachowania się beneficjenta przy wydatkach do 50.000 zł netto. </a:t>
            </a:r>
            <a:endParaRPr lang="pl-PL"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6F1EA860-BF3A-75FA-F8B4-BD7C01F58450}"/>
              </a:ext>
            </a:extLst>
          </p:cNvPr>
          <p:cNvSpPr>
            <a:spLocks noGrp="1"/>
          </p:cNvSpPr>
          <p:nvPr>
            <p:ph type="sldNum" sz="quarter" idx="10"/>
          </p:nvPr>
        </p:nvSpPr>
        <p:spPr/>
        <p:txBody>
          <a:bodyPr/>
          <a:lstStyle/>
          <a:p>
            <a:fld id="{EB4015AA-59F6-416B-87A6-8E3D940284E2}" type="slidenum">
              <a:rPr lang="pl-PL" smtClean="0"/>
              <a:pPr/>
              <a:t>3</a:t>
            </a:fld>
            <a:endParaRPr lang="pl-PL" dirty="0"/>
          </a:p>
        </p:txBody>
      </p:sp>
    </p:spTree>
    <p:extLst>
      <p:ext uri="{BB962C8B-B14F-4D97-AF65-F5344CB8AC3E}">
        <p14:creationId xmlns:p14="http://schemas.microsoft.com/office/powerpoint/2010/main" val="4094504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5BB198-A360-EEBD-DF77-40335B31C126}"/>
              </a:ext>
            </a:extLst>
          </p:cNvPr>
          <p:cNvSpPr>
            <a:spLocks noGrp="1"/>
          </p:cNvSpPr>
          <p:nvPr>
            <p:ph type="title"/>
          </p:nvPr>
        </p:nvSpPr>
        <p:spPr/>
        <p:txBody>
          <a:bodyPr>
            <a:normAutofit fontScale="90000"/>
          </a:bodyPr>
          <a:lstStyle/>
          <a:p>
            <a:pPr algn="ctr"/>
            <a:r>
              <a:rPr lang="pl-PL" dirty="0"/>
              <a:t>Konflikt interesów na pierwszym poziomie /beneficjent-wykonawca/</a:t>
            </a:r>
            <a:br>
              <a:rPr lang="pl-PL" dirty="0"/>
            </a:br>
            <a:endParaRPr lang="pl-PL" dirty="0"/>
          </a:p>
        </p:txBody>
      </p:sp>
      <p:sp>
        <p:nvSpPr>
          <p:cNvPr id="3" name="Symbol zastępczy zawartości 2">
            <a:extLst>
              <a:ext uri="{FF2B5EF4-FFF2-40B4-BE49-F238E27FC236}">
                <a16:creationId xmlns:a16="http://schemas.microsoft.com/office/drawing/2014/main" id="{8C66D735-B7A5-266C-EC6B-A587B2A4DEE8}"/>
              </a:ext>
            </a:extLst>
          </p:cNvPr>
          <p:cNvSpPr>
            <a:spLocks noGrp="1"/>
          </p:cNvSpPr>
          <p:nvPr>
            <p:ph idx="1"/>
          </p:nvPr>
        </p:nvSpPr>
        <p:spPr>
          <a:xfrm>
            <a:off x="1025907" y="2123653"/>
            <a:ext cx="8640382" cy="4536186"/>
          </a:xfrm>
        </p:spPr>
        <p:txBody>
          <a:bodyPr/>
          <a:lstStyle/>
          <a:p>
            <a:pPr marL="0" indent="0" algn="just">
              <a:buNone/>
            </a:pPr>
            <a:r>
              <a:rPr lang="pl-PL" sz="1800" b="0" i="0" u="none" strike="noStrike" baseline="0" dirty="0">
                <a:latin typeface="ArialMT"/>
              </a:rPr>
              <a:t>W celu uniknięcia konfliktu interesów, w przypadku beneficjenta, </a:t>
            </a:r>
            <a:r>
              <a:rPr lang="pl-PL" sz="1800" b="1" i="0" u="sng" strike="noStrike" baseline="0" dirty="0">
                <a:latin typeface="ArialMT"/>
              </a:rPr>
              <a:t>który nie jest zamawiającym w rozumieniu </a:t>
            </a:r>
            <a:r>
              <a:rPr lang="pl-PL" sz="1800" b="1" i="0" u="sng" strike="noStrike" baseline="0" dirty="0" err="1">
                <a:latin typeface="ArialMT"/>
              </a:rPr>
              <a:t>Pzp</a:t>
            </a:r>
            <a:r>
              <a:rPr lang="pl-PL" sz="1800" b="1" i="0" u="sng" strike="noStrike" baseline="0" dirty="0">
                <a:latin typeface="ArialMT"/>
              </a:rPr>
              <a:t>,</a:t>
            </a:r>
            <a:r>
              <a:rPr lang="pl-PL" sz="1800" b="0" i="0" u="none" strike="noStrike" baseline="0" dirty="0">
                <a:latin typeface="ArialMT"/>
              </a:rPr>
              <a:t> zamówienia nie mogą być udzielane podmiotom powiązanym z nim osobowo lub kapitałowo, z wyłączeniem zamówień sektorowych i zamówień określonych w sekcji 3.2.1 pkt 2 lit. i-k.</a:t>
            </a:r>
          </a:p>
          <a:p>
            <a:pPr algn="just"/>
            <a:endParaRPr lang="pl-PL" sz="1800" dirty="0">
              <a:latin typeface="ArialMT"/>
            </a:endParaRPr>
          </a:p>
          <a:p>
            <a:pPr marL="0" indent="0" algn="just">
              <a:buNone/>
            </a:pPr>
            <a:r>
              <a:rPr lang="pl-PL" sz="1800" b="1" dirty="0">
                <a:solidFill>
                  <a:schemeClr val="tx1"/>
                </a:solidFill>
                <a:latin typeface="ArialMT"/>
              </a:rPr>
              <a:t>A contrario jeśli beneficjentem jest zamawiający w rozumieniu </a:t>
            </a:r>
            <a:r>
              <a:rPr lang="pl-PL" sz="1800" b="1" dirty="0" err="1">
                <a:solidFill>
                  <a:schemeClr val="tx1"/>
                </a:solidFill>
                <a:latin typeface="ArialMT"/>
              </a:rPr>
              <a:t>pzp</a:t>
            </a:r>
            <a:r>
              <a:rPr lang="pl-PL" sz="1800" b="1" dirty="0">
                <a:solidFill>
                  <a:schemeClr val="tx1"/>
                </a:solidFill>
                <a:latin typeface="ArialMT"/>
              </a:rPr>
              <a:t> – można udzielać zamówień podmiotom powiązanym przy przestrzeganiu braku konfliktu interesów na 2 poziomie. </a:t>
            </a:r>
            <a:endParaRPr lang="pl-PL" sz="1800" b="1"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F053211E-7911-6697-9DED-25647175C86B}"/>
              </a:ext>
            </a:extLst>
          </p:cNvPr>
          <p:cNvSpPr>
            <a:spLocks noGrp="1"/>
          </p:cNvSpPr>
          <p:nvPr>
            <p:ph type="sldNum" sz="quarter" idx="10"/>
          </p:nvPr>
        </p:nvSpPr>
        <p:spPr/>
        <p:txBody>
          <a:bodyPr/>
          <a:lstStyle/>
          <a:p>
            <a:fld id="{EB4015AA-59F6-416B-87A6-8E3D940284E2}" type="slidenum">
              <a:rPr lang="pl-PL" smtClean="0"/>
              <a:pPr/>
              <a:t>30</a:t>
            </a:fld>
            <a:endParaRPr lang="pl-PL" dirty="0"/>
          </a:p>
        </p:txBody>
      </p:sp>
    </p:spTree>
    <p:extLst>
      <p:ext uri="{BB962C8B-B14F-4D97-AF65-F5344CB8AC3E}">
        <p14:creationId xmlns:p14="http://schemas.microsoft.com/office/powerpoint/2010/main" val="3764142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295D94-D94B-C0B5-3EDC-86FABF92FE1C}"/>
              </a:ext>
            </a:extLst>
          </p:cNvPr>
          <p:cNvSpPr>
            <a:spLocks noGrp="1"/>
          </p:cNvSpPr>
          <p:nvPr>
            <p:ph type="title"/>
          </p:nvPr>
        </p:nvSpPr>
        <p:spPr/>
        <p:txBody>
          <a:bodyPr>
            <a:normAutofit fontScale="90000"/>
          </a:bodyPr>
          <a:lstStyle/>
          <a:p>
            <a:pPr algn="ctr"/>
            <a:r>
              <a:rPr lang="pl-PL" dirty="0"/>
              <a:t>Konflikt interesów na drugim poziomie /osoba występująca po stronie beneficjenta – wykonawca/</a:t>
            </a:r>
            <a:br>
              <a:rPr lang="pl-PL" dirty="0"/>
            </a:br>
            <a:endParaRPr lang="pl-PL" dirty="0"/>
          </a:p>
        </p:txBody>
      </p:sp>
      <p:sp>
        <p:nvSpPr>
          <p:cNvPr id="3" name="Symbol zastępczy zawartości 2">
            <a:extLst>
              <a:ext uri="{FF2B5EF4-FFF2-40B4-BE49-F238E27FC236}">
                <a16:creationId xmlns:a16="http://schemas.microsoft.com/office/drawing/2014/main" id="{BFDDBA94-6C4D-C53D-FC08-BB02AB06435D}"/>
              </a:ext>
            </a:extLst>
          </p:cNvPr>
          <p:cNvSpPr>
            <a:spLocks noGrp="1"/>
          </p:cNvSpPr>
          <p:nvPr>
            <p:ph idx="1"/>
          </p:nvPr>
        </p:nvSpPr>
        <p:spPr>
          <a:xfrm>
            <a:off x="1025907" y="2267669"/>
            <a:ext cx="8640382" cy="4392170"/>
          </a:xfrm>
        </p:spPr>
        <p:txBody>
          <a:bodyPr/>
          <a:lstStyle/>
          <a:p>
            <a:pPr marL="0" indent="0" algn="just">
              <a:buNone/>
            </a:pPr>
            <a:r>
              <a:rPr lang="pl-PL" sz="1800" b="0" i="0" u="none" strike="noStrike" baseline="0" dirty="0">
                <a:latin typeface="ArialMT"/>
              </a:rPr>
              <a:t>Czynności </a:t>
            </a:r>
            <a:r>
              <a:rPr lang="pl-PL" sz="1800" b="1" i="0" u="none" strike="noStrike" baseline="0" dirty="0">
                <a:latin typeface="ArialMT"/>
              </a:rPr>
              <a:t>związane z przygotowaniem oraz przeprowadzeniem postępowania o udzielenie zamówienia</a:t>
            </a:r>
            <a:r>
              <a:rPr lang="pl-PL" sz="1800" b="0" i="0" u="none" strike="noStrike" baseline="0" dirty="0">
                <a:latin typeface="ArialMT"/>
              </a:rPr>
              <a:t> wykonują osoby zapewniające bezstronność i obiektywizm. </a:t>
            </a:r>
          </a:p>
          <a:p>
            <a:pPr marL="0" indent="0" algn="just">
              <a:buNone/>
            </a:pPr>
            <a:r>
              <a:rPr lang="pl-PL" sz="1800" b="0" i="0" u="none" strike="noStrike" baseline="0" dirty="0">
                <a:latin typeface="ArialMT"/>
              </a:rPr>
              <a:t>Osoby te składają </a:t>
            </a:r>
            <a:r>
              <a:rPr lang="pl-PL" sz="1800" b="1" i="0" u="sng" strike="noStrike" baseline="0" dirty="0">
                <a:latin typeface="ArialMT"/>
              </a:rPr>
              <a:t>oświadczenie w formie pisemnej lub w formie elektronicznej </a:t>
            </a:r>
            <a:r>
              <a:rPr lang="pl-PL" sz="1800" b="0" i="0" u="none" strike="noStrike" baseline="0" dirty="0">
                <a:latin typeface="ArialMT"/>
              </a:rPr>
              <a:t>(w rozumieniu odpowiednio art. 78 i art. 78¹ Kodeksu cywilnego) o braku istnienia albo braku wpływu powiązań osobowych lub kapitałowych z wykonawcami na bezstronność postępowania, polegających na:</a:t>
            </a:r>
          </a:p>
          <a:p>
            <a:pPr marL="0" indent="0" algn="just">
              <a:buNone/>
            </a:pPr>
            <a:r>
              <a:rPr lang="pl-PL" sz="1800" b="0" i="0" u="none" strike="noStrike" baseline="0" dirty="0">
                <a:latin typeface="ArialMT"/>
              </a:rPr>
              <a:t>a) uczestniczeniu w spółce jako wspólnik spółki cywilnej lub spółki osobowej, posiadaniu co najmniej 10% udziałów lub akcji (o ile niższy próg nie wynika z przepisów prawa), pełnieniu funkcji członka organu nadzorczego lub zarządzającego, prokurenta, pełnomocnika,</a:t>
            </a:r>
          </a:p>
          <a:p>
            <a:pPr marL="0" indent="0">
              <a:buNone/>
            </a:pPr>
            <a:endParaRPr lang="pl-PL" dirty="0"/>
          </a:p>
        </p:txBody>
      </p:sp>
      <p:sp>
        <p:nvSpPr>
          <p:cNvPr id="4" name="Symbol zastępczy numeru slajdu 3">
            <a:extLst>
              <a:ext uri="{FF2B5EF4-FFF2-40B4-BE49-F238E27FC236}">
                <a16:creationId xmlns:a16="http://schemas.microsoft.com/office/drawing/2014/main" id="{7D109294-7336-461D-0300-27E85DA3D50F}"/>
              </a:ext>
            </a:extLst>
          </p:cNvPr>
          <p:cNvSpPr>
            <a:spLocks noGrp="1"/>
          </p:cNvSpPr>
          <p:nvPr>
            <p:ph type="sldNum" sz="quarter" idx="10"/>
          </p:nvPr>
        </p:nvSpPr>
        <p:spPr/>
        <p:txBody>
          <a:bodyPr/>
          <a:lstStyle/>
          <a:p>
            <a:fld id="{EB4015AA-59F6-416B-87A6-8E3D940284E2}" type="slidenum">
              <a:rPr lang="pl-PL" smtClean="0"/>
              <a:pPr/>
              <a:t>31</a:t>
            </a:fld>
            <a:endParaRPr lang="pl-PL" dirty="0"/>
          </a:p>
        </p:txBody>
      </p:sp>
    </p:spTree>
    <p:extLst>
      <p:ext uri="{BB962C8B-B14F-4D97-AF65-F5344CB8AC3E}">
        <p14:creationId xmlns:p14="http://schemas.microsoft.com/office/powerpoint/2010/main" val="1033930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28ABF2-65CB-5E85-B190-C3AC06592CCF}"/>
              </a:ext>
            </a:extLst>
          </p:cNvPr>
          <p:cNvSpPr>
            <a:spLocks noGrp="1"/>
          </p:cNvSpPr>
          <p:nvPr>
            <p:ph type="title"/>
          </p:nvPr>
        </p:nvSpPr>
        <p:spPr/>
        <p:txBody>
          <a:bodyPr>
            <a:normAutofit fontScale="90000"/>
          </a:bodyPr>
          <a:lstStyle/>
          <a:p>
            <a:pPr algn="ctr"/>
            <a:r>
              <a:rPr lang="pl-PL" dirty="0"/>
              <a:t>Konflikt interesów na drugim poziomie /osoba występująca po stronie beneficjenta – wykonawca/</a:t>
            </a:r>
            <a:br>
              <a:rPr lang="pl-PL" dirty="0"/>
            </a:br>
            <a:endParaRPr lang="pl-PL" dirty="0"/>
          </a:p>
        </p:txBody>
      </p:sp>
      <p:sp>
        <p:nvSpPr>
          <p:cNvPr id="3" name="Symbol zastępczy zawartości 2">
            <a:extLst>
              <a:ext uri="{FF2B5EF4-FFF2-40B4-BE49-F238E27FC236}">
                <a16:creationId xmlns:a16="http://schemas.microsoft.com/office/drawing/2014/main" id="{2D6ADD2F-683D-B23C-EF03-BA92544FDCC5}"/>
              </a:ext>
            </a:extLst>
          </p:cNvPr>
          <p:cNvSpPr>
            <a:spLocks noGrp="1"/>
          </p:cNvSpPr>
          <p:nvPr>
            <p:ph idx="1"/>
          </p:nvPr>
        </p:nvSpPr>
        <p:spPr>
          <a:xfrm>
            <a:off x="1025907" y="2195661"/>
            <a:ext cx="8640382" cy="4464178"/>
          </a:xfrm>
        </p:spPr>
        <p:txBody>
          <a:bodyPr/>
          <a:lstStyle/>
          <a:p>
            <a:pPr marL="0" indent="0" algn="just">
              <a:buNone/>
            </a:pPr>
            <a:r>
              <a:rPr lang="pl-PL" sz="1800" b="0" i="0" u="none" strike="noStrike" baseline="0" dirty="0">
                <a:latin typeface="ArialMT"/>
              </a:rPr>
              <a:t>b) pozostawaniu w związku małżeńskim, w stosunku pokrewieństwa lub powinowactwa w linii prostej, pokrewieństwa lub powinowactwa w linii bocznej do drugiego stopnia, lub związaniu z tytułu przysposobienia, opieki lub kurateli albo pozostawaniu we wspólnym pożyciu z wykonawcą, jego zastępcą prawnym lub członkami organów zarządzających lub organów nadzorczych wykonawców ubiegających się o udzielenie zamówienia,</a:t>
            </a:r>
          </a:p>
          <a:p>
            <a:pPr algn="just"/>
            <a:endParaRPr lang="pl-PL" sz="1800" b="0" i="0" u="none" strike="noStrike" baseline="0" dirty="0">
              <a:latin typeface="ArialMT"/>
            </a:endParaRPr>
          </a:p>
          <a:p>
            <a:pPr marL="0" indent="0" algn="just">
              <a:buNone/>
            </a:pPr>
            <a:r>
              <a:rPr lang="pl-PL" sz="1800" b="0" i="0" u="none" strike="noStrike" baseline="0" dirty="0">
                <a:latin typeface="ArialMT"/>
              </a:rPr>
              <a:t>c) pozostawaniu z wykonawcą w takim stosunku prawnym lub faktycznym, że istnieje uzasadniona wątpliwość co do ich bezstronności lub niezależności w związku z postępowaniem o udzielenie zamówienia.</a:t>
            </a:r>
            <a:endParaRPr lang="pl-PL" sz="1600" b="1"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38323A8F-73FC-0D3E-3C6F-9B4B0409EA28}"/>
              </a:ext>
            </a:extLst>
          </p:cNvPr>
          <p:cNvSpPr>
            <a:spLocks noGrp="1"/>
          </p:cNvSpPr>
          <p:nvPr>
            <p:ph type="sldNum" sz="quarter" idx="10"/>
          </p:nvPr>
        </p:nvSpPr>
        <p:spPr/>
        <p:txBody>
          <a:bodyPr/>
          <a:lstStyle/>
          <a:p>
            <a:fld id="{EB4015AA-59F6-416B-87A6-8E3D940284E2}" type="slidenum">
              <a:rPr lang="pl-PL" smtClean="0"/>
              <a:pPr/>
              <a:t>32</a:t>
            </a:fld>
            <a:endParaRPr lang="pl-PL" dirty="0"/>
          </a:p>
        </p:txBody>
      </p:sp>
    </p:spTree>
    <p:extLst>
      <p:ext uri="{BB962C8B-B14F-4D97-AF65-F5344CB8AC3E}">
        <p14:creationId xmlns:p14="http://schemas.microsoft.com/office/powerpoint/2010/main" val="3155230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E41F83-042F-D7E6-1D25-8FBFBFD5C60A}"/>
              </a:ext>
            </a:extLst>
          </p:cNvPr>
          <p:cNvSpPr>
            <a:spLocks noGrp="1"/>
          </p:cNvSpPr>
          <p:nvPr>
            <p:ph type="title"/>
          </p:nvPr>
        </p:nvSpPr>
        <p:spPr/>
        <p:txBody>
          <a:bodyPr/>
          <a:lstStyle/>
          <a:p>
            <a:r>
              <a:rPr lang="pl-PL" dirty="0"/>
              <a:t>Konflikt interesów</a:t>
            </a:r>
            <a:br>
              <a:rPr lang="pl-PL" dirty="0"/>
            </a:br>
            <a:endParaRPr lang="pl-PL" dirty="0"/>
          </a:p>
        </p:txBody>
      </p:sp>
      <p:sp>
        <p:nvSpPr>
          <p:cNvPr id="3" name="Symbol zastępczy zawartości 2">
            <a:extLst>
              <a:ext uri="{FF2B5EF4-FFF2-40B4-BE49-F238E27FC236}">
                <a16:creationId xmlns:a16="http://schemas.microsoft.com/office/drawing/2014/main" id="{700AD327-56EE-16BC-0570-6D225B7D9C6C}"/>
              </a:ext>
            </a:extLst>
          </p:cNvPr>
          <p:cNvSpPr>
            <a:spLocks noGrp="1"/>
          </p:cNvSpPr>
          <p:nvPr>
            <p:ph idx="1"/>
          </p:nvPr>
        </p:nvSpPr>
        <p:spPr/>
        <p:txBody>
          <a:bodyPr/>
          <a:lstStyle/>
          <a:p>
            <a:pPr algn="just"/>
            <a:r>
              <a:rPr lang="pl-PL" sz="1800" b="0" i="0" u="none" strike="noStrike" baseline="0" dirty="0">
                <a:solidFill>
                  <a:schemeClr val="bg2">
                    <a:lumMod val="25000"/>
                  </a:schemeClr>
                </a:solidFill>
                <a:latin typeface="ArialMT"/>
              </a:rPr>
              <a:t>UWAGA!</a:t>
            </a:r>
          </a:p>
          <a:p>
            <a:pPr marL="0" indent="0" algn="just">
              <a:buNone/>
            </a:pPr>
            <a:r>
              <a:rPr lang="pl-PL" sz="1800" b="0" i="0" u="none" strike="noStrike" baseline="0" dirty="0">
                <a:solidFill>
                  <a:schemeClr val="bg2">
                    <a:lumMod val="25000"/>
                  </a:schemeClr>
                </a:solidFill>
                <a:latin typeface="ArialMT"/>
              </a:rPr>
              <a:t>Wytyczne mają szerszy zakres zastosowania zasady konfliktu interesów w porównaniu do ustawy PZP bowiem dotyczą osób wykonujących czynności na etapie </a:t>
            </a:r>
            <a:r>
              <a:rPr lang="pl-PL" sz="1800" b="1" i="0" u="sng" strike="noStrike" baseline="0" dirty="0">
                <a:solidFill>
                  <a:schemeClr val="bg2">
                    <a:lumMod val="25000"/>
                  </a:schemeClr>
                </a:solidFill>
                <a:latin typeface="ArialMT"/>
              </a:rPr>
              <a:t>przygotowania</a:t>
            </a:r>
            <a:r>
              <a:rPr lang="pl-PL" sz="1800" b="0" i="0" u="none" strike="noStrike" baseline="0" dirty="0">
                <a:solidFill>
                  <a:schemeClr val="bg2">
                    <a:lumMod val="25000"/>
                  </a:schemeClr>
                </a:solidFill>
                <a:latin typeface="ArialMT"/>
              </a:rPr>
              <a:t> i prowadzenia postępowania!!!</a:t>
            </a:r>
          </a:p>
          <a:p>
            <a:pPr algn="just"/>
            <a:endParaRPr lang="pl-PL" sz="1800" dirty="0">
              <a:solidFill>
                <a:schemeClr val="bg2">
                  <a:lumMod val="25000"/>
                </a:schemeClr>
              </a:solidFill>
              <a:latin typeface="ArialMT"/>
            </a:endParaRPr>
          </a:p>
          <a:p>
            <a:pPr marL="0" indent="0" algn="just">
              <a:lnSpc>
                <a:spcPct val="115000"/>
              </a:lnSpc>
              <a:spcAft>
                <a:spcPts val="1000"/>
              </a:spcAft>
              <a:buNone/>
            </a:pPr>
            <a:r>
              <a:rPr lang="pl-PL" sz="1800" dirty="0">
                <a:solidFill>
                  <a:srgbClr val="000000"/>
                </a:solidFill>
                <a:effectLst/>
                <a:latin typeface="Cambria" panose="02040503050406030204" pitchFamily="18" charset="0"/>
                <a:ea typeface="Cambria" panose="02040503050406030204" pitchFamily="18" charset="0"/>
              </a:rPr>
              <a:t>Opinia UZP dotycząca PZP:</a:t>
            </a:r>
          </a:p>
          <a:p>
            <a:pPr marL="0" indent="0" algn="just">
              <a:lnSpc>
                <a:spcPct val="115000"/>
              </a:lnSpc>
              <a:spcAft>
                <a:spcPts val="1000"/>
              </a:spcAft>
              <a:buNone/>
            </a:pPr>
            <a:r>
              <a:rPr lang="pl-PL" sz="1800" b="1" i="0" u="sng" dirty="0">
                <a:solidFill>
                  <a:srgbClr val="222222"/>
                </a:solidFill>
                <a:effectLst/>
                <a:latin typeface="Cambria" panose="02040503050406030204" pitchFamily="18" charset="0"/>
                <a:ea typeface="Cambria" panose="02040503050406030204" pitchFamily="18" charset="0"/>
              </a:rPr>
              <a:t>Nie będzie </a:t>
            </a:r>
            <a:r>
              <a:rPr lang="pl-PL" sz="1800" b="0" i="0" dirty="0">
                <a:solidFill>
                  <a:srgbClr val="222222"/>
                </a:solidFill>
                <a:effectLst/>
                <a:latin typeface="Cambria" panose="02040503050406030204" pitchFamily="18" charset="0"/>
                <a:ea typeface="Cambria" panose="02040503050406030204" pitchFamily="18" charset="0"/>
              </a:rPr>
              <a:t>zobowiązanym do złożenia oświadczeń o których mowa w art. 56 ust. 4 </a:t>
            </a:r>
            <a:r>
              <a:rPr lang="pl-PL" sz="1800" b="0" i="0" dirty="0" err="1">
                <a:solidFill>
                  <a:srgbClr val="222222"/>
                </a:solidFill>
                <a:effectLst/>
                <a:latin typeface="Cambria" panose="02040503050406030204" pitchFamily="18" charset="0"/>
                <a:ea typeface="Cambria" panose="02040503050406030204" pitchFamily="18" charset="0"/>
              </a:rPr>
              <a:t>Pzp</a:t>
            </a:r>
            <a:r>
              <a:rPr lang="pl-PL" sz="1800" b="0" i="0" dirty="0">
                <a:solidFill>
                  <a:srgbClr val="222222"/>
                </a:solidFill>
                <a:effectLst/>
                <a:latin typeface="Cambria" panose="02040503050406030204" pitchFamily="18" charset="0"/>
                <a:ea typeface="Cambria" panose="02040503050406030204" pitchFamily="18" charset="0"/>
              </a:rPr>
              <a:t>  pracownik zamawiającego </a:t>
            </a:r>
            <a:r>
              <a:rPr lang="pl-PL" sz="1800" b="1" i="0" u="sng" dirty="0">
                <a:solidFill>
                  <a:srgbClr val="222222"/>
                </a:solidFill>
                <a:effectLst/>
                <a:latin typeface="Cambria" panose="02040503050406030204" pitchFamily="18" charset="0"/>
                <a:ea typeface="Cambria" panose="02040503050406030204" pitchFamily="18" charset="0"/>
              </a:rPr>
              <a:t>przygotowujący opis przedmiotu zamówienia na dostawy, usługi lub roboty budowlane </a:t>
            </a:r>
            <a:r>
              <a:rPr lang="pl-PL" sz="1800" b="0" i="0" dirty="0">
                <a:solidFill>
                  <a:srgbClr val="222222"/>
                </a:solidFill>
                <a:effectLst/>
                <a:latin typeface="Cambria" panose="02040503050406030204" pitchFamily="18" charset="0"/>
                <a:ea typeface="Cambria" panose="02040503050406030204" pitchFamily="18" charset="0"/>
              </a:rPr>
              <a:t>lub np. autor dokumentacji projektowej, czy też broker ubezpieczeniowy doradzający zamawiającemu na etapie przygotowywania dokumentów zamówienia.</a:t>
            </a:r>
          </a:p>
          <a:p>
            <a:endParaRPr lang="pl-PL" dirty="0"/>
          </a:p>
        </p:txBody>
      </p:sp>
      <p:sp>
        <p:nvSpPr>
          <p:cNvPr id="4" name="Symbol zastępczy numeru slajdu 3">
            <a:extLst>
              <a:ext uri="{FF2B5EF4-FFF2-40B4-BE49-F238E27FC236}">
                <a16:creationId xmlns:a16="http://schemas.microsoft.com/office/drawing/2014/main" id="{AD5D5A7F-D8E9-3AD9-39D1-80DF57AD60B1}"/>
              </a:ext>
            </a:extLst>
          </p:cNvPr>
          <p:cNvSpPr>
            <a:spLocks noGrp="1"/>
          </p:cNvSpPr>
          <p:nvPr>
            <p:ph type="sldNum" sz="quarter" idx="10"/>
          </p:nvPr>
        </p:nvSpPr>
        <p:spPr/>
        <p:txBody>
          <a:bodyPr/>
          <a:lstStyle/>
          <a:p>
            <a:fld id="{EB4015AA-59F6-416B-87A6-8E3D940284E2}" type="slidenum">
              <a:rPr lang="pl-PL" smtClean="0"/>
              <a:pPr/>
              <a:t>33</a:t>
            </a:fld>
            <a:endParaRPr lang="pl-PL" dirty="0"/>
          </a:p>
        </p:txBody>
      </p:sp>
    </p:spTree>
    <p:extLst>
      <p:ext uri="{BB962C8B-B14F-4D97-AF65-F5344CB8AC3E}">
        <p14:creationId xmlns:p14="http://schemas.microsoft.com/office/powerpoint/2010/main" val="2086637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CB272C-1D84-E934-E96B-2FEFB2933E99}"/>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BF887A28-2CD7-CD27-A8FC-958F1462C715}"/>
              </a:ext>
            </a:extLst>
          </p:cNvPr>
          <p:cNvSpPr>
            <a:spLocks noGrp="1"/>
          </p:cNvSpPr>
          <p:nvPr>
            <p:ph idx="1"/>
          </p:nvPr>
        </p:nvSpPr>
        <p:spPr/>
        <p:txBody>
          <a:bodyPr/>
          <a:lstStyle/>
          <a:p>
            <a:pPr marL="0" indent="0" algn="just">
              <a:buNone/>
            </a:pPr>
            <a:r>
              <a:rPr lang="pl-PL" sz="1800" b="0" i="0" u="none" strike="noStrike" baseline="0" dirty="0">
                <a:latin typeface="ArialMT"/>
              </a:rPr>
              <a:t>Przedmiot zamówienia opisuje się w sposób jednoznaczny i wyczerpujący, za pomocą dokładnych i zrozumiałych określeń, uwzględniając wszystkie wymagania i okoliczności mogące mieć wpływ na sporządzenie oferty. Przedmiotu zamówienia nie można opisać w sposób, który mógłby utrudniać uczciwą konkurencję.</a:t>
            </a:r>
          </a:p>
          <a:p>
            <a:pPr marL="0" indent="0">
              <a:buNone/>
            </a:pPr>
            <a:endParaRPr lang="pl-PL" dirty="0"/>
          </a:p>
        </p:txBody>
      </p:sp>
      <p:sp>
        <p:nvSpPr>
          <p:cNvPr id="4" name="Symbol zastępczy numeru slajdu 3">
            <a:extLst>
              <a:ext uri="{FF2B5EF4-FFF2-40B4-BE49-F238E27FC236}">
                <a16:creationId xmlns:a16="http://schemas.microsoft.com/office/drawing/2014/main" id="{A103DB54-5CC6-62D3-0941-F35C141F9014}"/>
              </a:ext>
            </a:extLst>
          </p:cNvPr>
          <p:cNvSpPr>
            <a:spLocks noGrp="1"/>
          </p:cNvSpPr>
          <p:nvPr>
            <p:ph type="sldNum" sz="quarter" idx="10"/>
          </p:nvPr>
        </p:nvSpPr>
        <p:spPr/>
        <p:txBody>
          <a:bodyPr/>
          <a:lstStyle/>
          <a:p>
            <a:fld id="{EB4015AA-59F6-416B-87A6-8E3D940284E2}" type="slidenum">
              <a:rPr lang="pl-PL" smtClean="0"/>
              <a:pPr/>
              <a:t>34</a:t>
            </a:fld>
            <a:endParaRPr lang="pl-PL" dirty="0"/>
          </a:p>
        </p:txBody>
      </p:sp>
    </p:spTree>
    <p:extLst>
      <p:ext uri="{BB962C8B-B14F-4D97-AF65-F5344CB8AC3E}">
        <p14:creationId xmlns:p14="http://schemas.microsoft.com/office/powerpoint/2010/main" val="447463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DDA096-D6ED-7406-8A2D-91B709A08BEC}"/>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226EB456-2365-9EDB-F3FC-B898B33963DB}"/>
              </a:ext>
            </a:extLst>
          </p:cNvPr>
          <p:cNvSpPr>
            <a:spLocks noGrp="1"/>
          </p:cNvSpPr>
          <p:nvPr>
            <p:ph idx="1"/>
          </p:nvPr>
        </p:nvSpPr>
        <p:spPr/>
        <p:txBody>
          <a:bodyPr>
            <a:normAutofit lnSpcReduction="10000"/>
          </a:bodyPr>
          <a:lstStyle/>
          <a:p>
            <a:pPr marL="0" indent="0" algn="just">
              <a:lnSpc>
                <a:spcPct val="115000"/>
              </a:lnSpc>
              <a:spcAft>
                <a:spcPts val="1000"/>
              </a:spcAft>
              <a:buNone/>
            </a:pPr>
            <a:r>
              <a:rPr lang="pl-PL" sz="1800" dirty="0">
                <a:solidFill>
                  <a:srgbClr val="000000"/>
                </a:solidFill>
                <a:latin typeface="ArialMT"/>
                <a:ea typeface="Cambria" panose="02040503050406030204" pitchFamily="18" charset="0"/>
              </a:rPr>
              <a:t>Korekta:</a:t>
            </a:r>
          </a:p>
          <a:p>
            <a:pPr marL="0" indent="0" algn="just">
              <a:lnSpc>
                <a:spcPct val="115000"/>
              </a:lnSpc>
              <a:spcAft>
                <a:spcPts val="1000"/>
              </a:spcAft>
              <a:buNone/>
            </a:pPr>
            <a:r>
              <a:rPr lang="pl-PL" sz="1800" dirty="0">
                <a:solidFill>
                  <a:srgbClr val="FF0000"/>
                </a:solidFill>
                <a:latin typeface="ArialMT"/>
                <a:ea typeface="Cambria" panose="02040503050406030204" pitchFamily="18" charset="0"/>
              </a:rPr>
              <a:t>O</a:t>
            </a:r>
            <a:r>
              <a:rPr lang="pl-PL" sz="1800" dirty="0">
                <a:solidFill>
                  <a:srgbClr val="FF0000"/>
                </a:solidFill>
                <a:effectLst/>
                <a:latin typeface="ArialMT"/>
                <a:ea typeface="Cambria" panose="02040503050406030204" pitchFamily="18" charset="0"/>
              </a:rPr>
              <a:t>pis w ogłoszeniu o zamówieniu lub specyfikacji istotnych warunków zamówienia jest niewystarczający lub niedokładny i może uniemożliwiać potencjalnym oferentom/kandydatom pełne określenie przedmiotu zamówienia, co może mieć skutek odstraszający, potencjalnie ograniczający konkurencję.</a:t>
            </a:r>
          </a:p>
          <a:p>
            <a:pPr marL="0" indent="0" algn="just">
              <a:lnSpc>
                <a:spcPct val="115000"/>
              </a:lnSpc>
              <a:spcAft>
                <a:spcPts val="1000"/>
              </a:spcAft>
              <a:buNone/>
            </a:pPr>
            <a:r>
              <a:rPr lang="pl-PL" sz="1800" dirty="0">
                <a:solidFill>
                  <a:srgbClr val="000000"/>
                </a:solidFill>
                <a:effectLst/>
                <a:latin typeface="ArialMT"/>
                <a:ea typeface="Cambria" panose="02040503050406030204" pitchFamily="18" charset="0"/>
              </a:rPr>
              <a:t>= 10%</a:t>
            </a:r>
          </a:p>
          <a:p>
            <a:pPr marL="0" indent="0" algn="just">
              <a:lnSpc>
                <a:spcPct val="115000"/>
              </a:lnSpc>
              <a:spcAft>
                <a:spcPts val="1000"/>
              </a:spcAft>
              <a:buNone/>
            </a:pPr>
            <a:r>
              <a:rPr lang="pl-PL" sz="1800" b="1" u="sng" dirty="0">
                <a:solidFill>
                  <a:srgbClr val="000000"/>
                </a:solidFill>
                <a:latin typeface="ArialMT"/>
                <a:ea typeface="Cambria" panose="02040503050406030204" pitchFamily="18" charset="0"/>
              </a:rPr>
              <a:t>Uwaga dla kontrolerów: </a:t>
            </a:r>
            <a:r>
              <a:rPr lang="pl-PL" sz="1800" dirty="0">
                <a:solidFill>
                  <a:srgbClr val="000000"/>
                </a:solidFill>
                <a:latin typeface="ArialMT"/>
                <a:ea typeface="Cambria" panose="02040503050406030204" pitchFamily="18" charset="0"/>
              </a:rPr>
              <a:t>np. n</a:t>
            </a:r>
            <a:r>
              <a:rPr lang="pl-PL" sz="1800" dirty="0">
                <a:solidFill>
                  <a:srgbClr val="000000"/>
                </a:solidFill>
                <a:effectLst/>
                <a:latin typeface="ArialMT"/>
                <a:ea typeface="Cambria" panose="02040503050406030204" pitchFamily="18" charset="0"/>
              </a:rPr>
              <a:t>a podstawie skarg lub zawiadomień złożonych w trakcie postępowania o udzielenie zamówienia ustalono, że specyfikacja istotnych warunków zamówienia jest niewystarczająca, aby umożliwić potencjalnym oferentom określenie przedmiotu zamówienia. Liczba zapytań składanych przez potencjalnych oferentów nie jest jednak wskaźnikiem istnienia nieprawidłowości, o ile instytucja zamawiająca udzieli na nie stosownych odpowiedzi zgodnie z art. 47 ust. 3 i art. 53 ust. 2 dyrektywy 2014/24/UE.</a:t>
            </a:r>
            <a:endParaRPr lang="pl-PL" sz="1800" dirty="0">
              <a:effectLst/>
              <a:latin typeface="ArialMT"/>
              <a:ea typeface="Cambria" panose="02040503050406030204" pitchFamily="18" charset="0"/>
            </a:endParaRPr>
          </a:p>
          <a:p>
            <a:pPr marL="0" indent="0">
              <a:buNone/>
            </a:pPr>
            <a:endParaRPr lang="pl-PL" dirty="0"/>
          </a:p>
        </p:txBody>
      </p:sp>
      <p:sp>
        <p:nvSpPr>
          <p:cNvPr id="4" name="Symbol zastępczy numeru slajdu 3">
            <a:extLst>
              <a:ext uri="{FF2B5EF4-FFF2-40B4-BE49-F238E27FC236}">
                <a16:creationId xmlns:a16="http://schemas.microsoft.com/office/drawing/2014/main" id="{2C3283D1-6A4A-D295-2B25-818BFDB08F4E}"/>
              </a:ext>
            </a:extLst>
          </p:cNvPr>
          <p:cNvSpPr>
            <a:spLocks noGrp="1"/>
          </p:cNvSpPr>
          <p:nvPr>
            <p:ph type="sldNum" sz="quarter" idx="10"/>
          </p:nvPr>
        </p:nvSpPr>
        <p:spPr/>
        <p:txBody>
          <a:bodyPr/>
          <a:lstStyle/>
          <a:p>
            <a:fld id="{EB4015AA-59F6-416B-87A6-8E3D940284E2}" type="slidenum">
              <a:rPr lang="pl-PL" smtClean="0"/>
              <a:pPr/>
              <a:t>35</a:t>
            </a:fld>
            <a:endParaRPr lang="pl-PL" dirty="0"/>
          </a:p>
        </p:txBody>
      </p:sp>
    </p:spTree>
    <p:extLst>
      <p:ext uri="{BB962C8B-B14F-4D97-AF65-F5344CB8AC3E}">
        <p14:creationId xmlns:p14="http://schemas.microsoft.com/office/powerpoint/2010/main" val="13191276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97FE9E-1102-A026-883A-53140EDFACA8}"/>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DDBD625A-FFAB-DF50-584D-5D5F278569FD}"/>
              </a:ext>
            </a:extLst>
          </p:cNvPr>
          <p:cNvSpPr>
            <a:spLocks noGrp="1"/>
          </p:cNvSpPr>
          <p:nvPr>
            <p:ph idx="1"/>
          </p:nvPr>
        </p:nvSpPr>
        <p:spPr/>
        <p:txBody>
          <a:bodyPr/>
          <a:lstStyle/>
          <a:p>
            <a:pPr marL="0" indent="0" algn="just">
              <a:buNone/>
            </a:pPr>
            <a:r>
              <a:rPr lang="pl-PL" sz="1800" b="0" i="0" u="none" strike="noStrike" baseline="0" dirty="0">
                <a:latin typeface="ArialMT"/>
              </a:rPr>
              <a:t>Jeżeli nie uzasadnia tego przedmiot zamówienia, opis przedmiotu zamówienia nie może zawierać odniesień do znaków towarowych, patentów lub pochodzenia, źródła lub szczególnego procesu, który charakteryzuje produkty lub usługi dostarczane przez konkretnego wykonawcę, jeżeli mogłoby to doprowadzić do uprzywilejowania lub wyeliminowania niektórych wykonawców lub produktów. W wyjątkowych przypadkach dopuszcza się stosowanie takich odniesień, jeżeli niemożliwe jest opisanie przedmiotu zamówienia w wystarczająco precyzyjny i zrozumiały sposób zgodnie ze zdaniem pierwszym. Takim odniesieniom w opisie przedmiotu zamówienia muszą towarzyszyć słowa „lub równoważne”.</a:t>
            </a:r>
            <a:endParaRPr lang="pl-PL" sz="1800" b="1"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37E5658A-9413-3673-FD04-B2C377D4C47D}"/>
              </a:ext>
            </a:extLst>
          </p:cNvPr>
          <p:cNvSpPr>
            <a:spLocks noGrp="1"/>
          </p:cNvSpPr>
          <p:nvPr>
            <p:ph type="sldNum" sz="quarter" idx="10"/>
          </p:nvPr>
        </p:nvSpPr>
        <p:spPr/>
        <p:txBody>
          <a:bodyPr/>
          <a:lstStyle/>
          <a:p>
            <a:fld id="{EB4015AA-59F6-416B-87A6-8E3D940284E2}" type="slidenum">
              <a:rPr lang="pl-PL" smtClean="0"/>
              <a:pPr/>
              <a:t>36</a:t>
            </a:fld>
            <a:endParaRPr lang="pl-PL" dirty="0"/>
          </a:p>
        </p:txBody>
      </p:sp>
    </p:spTree>
    <p:extLst>
      <p:ext uri="{BB962C8B-B14F-4D97-AF65-F5344CB8AC3E}">
        <p14:creationId xmlns:p14="http://schemas.microsoft.com/office/powerpoint/2010/main" val="4075618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C228CE-007A-C419-C74F-B94D43254976}"/>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1972564F-9E8C-9033-E09D-C27CD0C7B639}"/>
              </a:ext>
            </a:extLst>
          </p:cNvPr>
          <p:cNvSpPr>
            <a:spLocks noGrp="1"/>
          </p:cNvSpPr>
          <p:nvPr>
            <p:ph idx="1"/>
          </p:nvPr>
        </p:nvSpPr>
        <p:spPr/>
        <p:txBody>
          <a:bodyPr/>
          <a:lstStyle/>
          <a:p>
            <a:pPr marL="0" indent="0" algn="just">
              <a:lnSpc>
                <a:spcPct val="115000"/>
              </a:lnSpc>
              <a:spcAft>
                <a:spcPts val="800"/>
              </a:spcAft>
              <a:buNone/>
            </a:pPr>
            <a:r>
              <a:rPr lang="pl-PL" sz="1800" dirty="0">
                <a:solidFill>
                  <a:srgbClr val="FF0000"/>
                </a:solidFill>
                <a:effectLst/>
                <a:latin typeface="ArialMT"/>
                <a:ea typeface="Calibri" panose="020F0502020204030204" pitchFamily="34" charset="0"/>
                <a:cs typeface="Times New Roman" panose="02020603050405020304" pitchFamily="18" charset="0"/>
              </a:rPr>
              <a:t>Taryfikator:</a:t>
            </a:r>
          </a:p>
          <a:p>
            <a:pPr marL="0" indent="0" algn="just">
              <a:lnSpc>
                <a:spcPct val="115000"/>
              </a:lnSpc>
              <a:spcBef>
                <a:spcPts val="125"/>
              </a:spcBef>
              <a:spcAft>
                <a:spcPts val="1000"/>
              </a:spcAft>
              <a:buNone/>
            </a:pPr>
            <a:r>
              <a:rPr lang="pl-PL" sz="1800" dirty="0">
                <a:solidFill>
                  <a:srgbClr val="FF0000"/>
                </a:solidFill>
                <a:effectLst/>
                <a:latin typeface="ArialMT"/>
                <a:ea typeface="Cambria" panose="02040503050406030204" pitchFamily="18" charset="0"/>
              </a:rPr>
              <a:t>Wymagane są konkretne znaki towarowe/marki/normy b</a:t>
            </a:r>
            <a:r>
              <a:rPr lang="pl-PL" sz="1800" dirty="0">
                <a:solidFill>
                  <a:srgbClr val="FF0000"/>
                </a:solidFill>
                <a:latin typeface="ArialMT"/>
                <a:ea typeface="Cambria" panose="02040503050406030204" pitchFamily="18" charset="0"/>
              </a:rPr>
              <a:t>ez dopuszczenia równoważnego znaku towarowego lub marki przez niezastosowanie obowiązkowego wyrażenia „lub równoważne”</a:t>
            </a:r>
            <a:r>
              <a:rPr lang="pl-PL" sz="1800" dirty="0">
                <a:solidFill>
                  <a:srgbClr val="FF0000"/>
                </a:solidFill>
                <a:effectLst/>
                <a:latin typeface="ArialMT"/>
                <a:ea typeface="Cambria" panose="02040503050406030204" pitchFamily="18" charset="0"/>
              </a:rPr>
              <a:t>, </a:t>
            </a:r>
            <a:r>
              <a:rPr lang="pl-PL" sz="1800" b="1" u="sng" dirty="0">
                <a:solidFill>
                  <a:srgbClr val="FF0000"/>
                </a:solidFill>
                <a:effectLst/>
                <a:latin typeface="ArialMT"/>
                <a:ea typeface="Cambria" panose="02040503050406030204" pitchFamily="18" charset="0"/>
              </a:rPr>
              <a:t>z wyjątkiem sytuacji, gdy takie wymogi są związane z częściami pomocniczymi umowy i ich potencjalny wpływ na budżet Unii Europejskiej jest wyłącznie formalny</a:t>
            </a:r>
            <a:r>
              <a:rPr lang="pl-PL" sz="1800" b="1" u="sng" dirty="0">
                <a:solidFill>
                  <a:schemeClr val="bg2">
                    <a:lumMod val="25000"/>
                  </a:schemeClr>
                </a:solidFill>
                <a:effectLst/>
                <a:latin typeface="ArialMT"/>
                <a:ea typeface="Cambria" panose="02040503050406030204" pitchFamily="18" charset="0"/>
              </a:rPr>
              <a:t>.</a:t>
            </a:r>
          </a:p>
          <a:p>
            <a:pPr marL="0" indent="0">
              <a:buNone/>
            </a:pPr>
            <a:endParaRPr lang="pl-PL" dirty="0"/>
          </a:p>
        </p:txBody>
      </p:sp>
      <p:sp>
        <p:nvSpPr>
          <p:cNvPr id="4" name="Symbol zastępczy numeru slajdu 3">
            <a:extLst>
              <a:ext uri="{FF2B5EF4-FFF2-40B4-BE49-F238E27FC236}">
                <a16:creationId xmlns:a16="http://schemas.microsoft.com/office/drawing/2014/main" id="{C5E120C3-124C-6DAF-1001-18E6FAE4FA81}"/>
              </a:ext>
            </a:extLst>
          </p:cNvPr>
          <p:cNvSpPr>
            <a:spLocks noGrp="1"/>
          </p:cNvSpPr>
          <p:nvPr>
            <p:ph type="sldNum" sz="quarter" idx="10"/>
          </p:nvPr>
        </p:nvSpPr>
        <p:spPr/>
        <p:txBody>
          <a:bodyPr/>
          <a:lstStyle/>
          <a:p>
            <a:fld id="{EB4015AA-59F6-416B-87A6-8E3D940284E2}" type="slidenum">
              <a:rPr lang="pl-PL" smtClean="0"/>
              <a:pPr/>
              <a:t>37</a:t>
            </a:fld>
            <a:endParaRPr lang="pl-PL" dirty="0"/>
          </a:p>
        </p:txBody>
      </p:sp>
    </p:spTree>
    <p:extLst>
      <p:ext uri="{BB962C8B-B14F-4D97-AF65-F5344CB8AC3E}">
        <p14:creationId xmlns:p14="http://schemas.microsoft.com/office/powerpoint/2010/main" val="3390586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62FD1-4BEF-B02F-D689-FBAAC51FC199}"/>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23B9AAE5-B568-8854-569C-6447B8C304E3}"/>
              </a:ext>
            </a:extLst>
          </p:cNvPr>
          <p:cNvSpPr>
            <a:spLocks noGrp="1"/>
          </p:cNvSpPr>
          <p:nvPr>
            <p:ph idx="1"/>
          </p:nvPr>
        </p:nvSpPr>
        <p:spPr/>
        <p:txBody>
          <a:bodyPr/>
          <a:lstStyle/>
          <a:p>
            <a:pPr marL="0" indent="0" algn="just">
              <a:buNone/>
            </a:pPr>
            <a:r>
              <a:rPr lang="pl-PL" sz="1800" b="0" i="0" u="none" strike="noStrike" baseline="0" dirty="0">
                <a:latin typeface="ArialMT"/>
              </a:rPr>
              <a:t>Do opisu przedmiotu zamówienia stosuje się nazwy i kody określone we Wspólnym Słowniku Zamówień, o którym mowa w rozporządzeniu (WE) nr 2195/2002 Parlamentu Europejskiego i Rady z dnia 5 listopada 2002 r. w sprawie Wspólnego Słownika Zamówień (CPV) (Dz. Urz. WE L 340 z 16.12.2002, str. 1, z </a:t>
            </a:r>
            <a:r>
              <a:rPr lang="pl-PL" sz="1800" b="0" i="0" u="none" strike="noStrike" baseline="0" dirty="0" err="1">
                <a:latin typeface="ArialMT"/>
              </a:rPr>
              <a:t>późn</a:t>
            </a:r>
            <a:r>
              <a:rPr lang="pl-PL" sz="1800" b="0" i="0" u="none" strike="noStrike" baseline="0" dirty="0">
                <a:latin typeface="ArialMT"/>
              </a:rPr>
              <a:t>. zm.; Dz. Urz. UE Polskie wydanie specjalne rozdz. 6, t. 5, str. 3).</a:t>
            </a:r>
            <a:endParaRPr lang="pl-PL" sz="1800" b="1" u="sng" dirty="0">
              <a:solidFill>
                <a:schemeClr val="bg2">
                  <a:lumMod val="25000"/>
                </a:schemeClr>
              </a:solidFill>
              <a:effectLst/>
              <a:latin typeface="ArialMT"/>
              <a:ea typeface="Cambria" panose="02040503050406030204" pitchFamily="18" charset="0"/>
            </a:endParaRPr>
          </a:p>
          <a:p>
            <a:pPr marL="0" indent="0">
              <a:buNone/>
            </a:pPr>
            <a:endParaRPr lang="pl-PL" dirty="0"/>
          </a:p>
        </p:txBody>
      </p:sp>
      <p:sp>
        <p:nvSpPr>
          <p:cNvPr id="4" name="Symbol zastępczy numeru slajdu 3">
            <a:extLst>
              <a:ext uri="{FF2B5EF4-FFF2-40B4-BE49-F238E27FC236}">
                <a16:creationId xmlns:a16="http://schemas.microsoft.com/office/drawing/2014/main" id="{557DC50E-676C-9537-7D24-25D42999277D}"/>
              </a:ext>
            </a:extLst>
          </p:cNvPr>
          <p:cNvSpPr>
            <a:spLocks noGrp="1"/>
          </p:cNvSpPr>
          <p:nvPr>
            <p:ph type="sldNum" sz="quarter" idx="10"/>
          </p:nvPr>
        </p:nvSpPr>
        <p:spPr/>
        <p:txBody>
          <a:bodyPr/>
          <a:lstStyle/>
          <a:p>
            <a:fld id="{EB4015AA-59F6-416B-87A6-8E3D940284E2}" type="slidenum">
              <a:rPr lang="pl-PL" smtClean="0"/>
              <a:pPr/>
              <a:t>38</a:t>
            </a:fld>
            <a:endParaRPr lang="pl-PL" dirty="0"/>
          </a:p>
        </p:txBody>
      </p:sp>
    </p:spTree>
    <p:extLst>
      <p:ext uri="{BB962C8B-B14F-4D97-AF65-F5344CB8AC3E}">
        <p14:creationId xmlns:p14="http://schemas.microsoft.com/office/powerpoint/2010/main" val="1627787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573204-7B1E-304B-EC63-23CE9DA2ACD8}"/>
              </a:ext>
            </a:extLst>
          </p:cNvPr>
          <p:cNvSpPr>
            <a:spLocks noGrp="1"/>
          </p:cNvSpPr>
          <p:nvPr>
            <p:ph type="title"/>
          </p:nvPr>
        </p:nvSpPr>
        <p:spPr/>
        <p:txBody>
          <a:bodyPr/>
          <a:lstStyle/>
          <a:p>
            <a:r>
              <a:rPr lang="pl-PL" dirty="0"/>
              <a:t>Opis przedmiotu zamówienia</a:t>
            </a:r>
            <a:br>
              <a:rPr lang="pl-PL" dirty="0"/>
            </a:br>
            <a:endParaRPr lang="pl-PL" dirty="0"/>
          </a:p>
        </p:txBody>
      </p:sp>
      <p:sp>
        <p:nvSpPr>
          <p:cNvPr id="3" name="Symbol zastępczy zawartości 2">
            <a:extLst>
              <a:ext uri="{FF2B5EF4-FFF2-40B4-BE49-F238E27FC236}">
                <a16:creationId xmlns:a16="http://schemas.microsoft.com/office/drawing/2014/main" id="{5B8D55C9-89F3-4DE1-E20E-FE92E22469AD}"/>
              </a:ext>
            </a:extLst>
          </p:cNvPr>
          <p:cNvSpPr>
            <a:spLocks noGrp="1"/>
          </p:cNvSpPr>
          <p:nvPr>
            <p:ph idx="1"/>
          </p:nvPr>
        </p:nvSpPr>
        <p:spPr/>
        <p:txBody>
          <a:bodyPr/>
          <a:lstStyle/>
          <a:p>
            <a:pPr algn="just"/>
            <a:r>
              <a:rPr lang="pl-PL" sz="1800" dirty="0">
                <a:solidFill>
                  <a:srgbClr val="FF0000"/>
                </a:solidFill>
                <a:latin typeface="+mj-lt"/>
                <a:ea typeface="Cambria" panose="02040503050406030204" pitchFamily="18" charset="0"/>
              </a:rPr>
              <a:t>5% korekty</a:t>
            </a:r>
          </a:p>
          <a:p>
            <a:pPr marL="0" indent="0" algn="just">
              <a:buNone/>
            </a:pPr>
            <a:r>
              <a:rPr lang="pl-PL" sz="1800" dirty="0">
                <a:solidFill>
                  <a:srgbClr val="333333"/>
                </a:solidFill>
                <a:latin typeface="ArialMT"/>
                <a:ea typeface="Cambria" panose="02040503050406030204" pitchFamily="18" charset="0"/>
              </a:rPr>
              <a:t>Instytucja zamawiająca nie wskazuje głównych powodów, dla których postanowiono nie dzielić zamówienia na części lub nie umożliwiać składania ofert częściowych, co może mieć wpływ na ograniczenie konkurencji.</a:t>
            </a:r>
          </a:p>
          <a:p>
            <a:pPr marL="0" indent="0" algn="just">
              <a:buNone/>
            </a:pPr>
            <a:r>
              <a:rPr lang="pl-PL" sz="1800" i="1" dirty="0">
                <a:latin typeface="ArialMT"/>
                <a:ea typeface="Cambria" panose="02040503050406030204" pitchFamily="18" charset="0"/>
              </a:rPr>
              <a:t>Dyrektywa 2014/24/UE w treści motywu 78 wskazuje, że aby zwiększyć konkurencję, instytucje zamawiające należy w szczególności zachęcać do dzielenia dużych zamówień na części. Zgodnie z treścią motywu 78 dyrektywy, Instytucja zamawiająca powinna mieć obowiązek rozważenia celowości podziału zamówień na części, jednocześnie zachowując swobodę autonomicznego podejmowania decyzji na każdej podstawie, jaką uzna za stosowną, nie podlegając nadzorowi administracyjnemu ani sądowemu.</a:t>
            </a:r>
          </a:p>
          <a:p>
            <a:pPr marL="0" indent="0">
              <a:buNone/>
            </a:pPr>
            <a:endParaRPr lang="pl-PL" dirty="0"/>
          </a:p>
        </p:txBody>
      </p:sp>
      <p:sp>
        <p:nvSpPr>
          <p:cNvPr id="4" name="Symbol zastępczy numeru slajdu 3">
            <a:extLst>
              <a:ext uri="{FF2B5EF4-FFF2-40B4-BE49-F238E27FC236}">
                <a16:creationId xmlns:a16="http://schemas.microsoft.com/office/drawing/2014/main" id="{AC91481F-4924-D681-F03B-F87DF9C4D0B0}"/>
              </a:ext>
            </a:extLst>
          </p:cNvPr>
          <p:cNvSpPr>
            <a:spLocks noGrp="1"/>
          </p:cNvSpPr>
          <p:nvPr>
            <p:ph type="sldNum" sz="quarter" idx="10"/>
          </p:nvPr>
        </p:nvSpPr>
        <p:spPr/>
        <p:txBody>
          <a:bodyPr/>
          <a:lstStyle/>
          <a:p>
            <a:fld id="{EB4015AA-59F6-416B-87A6-8E3D940284E2}" type="slidenum">
              <a:rPr lang="pl-PL" smtClean="0"/>
              <a:pPr/>
              <a:t>39</a:t>
            </a:fld>
            <a:endParaRPr lang="pl-PL" dirty="0"/>
          </a:p>
        </p:txBody>
      </p:sp>
    </p:spTree>
    <p:extLst>
      <p:ext uri="{BB962C8B-B14F-4D97-AF65-F5344CB8AC3E}">
        <p14:creationId xmlns:p14="http://schemas.microsoft.com/office/powerpoint/2010/main" val="261718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1553E-CA64-7623-1613-9F45015339FA}"/>
              </a:ext>
            </a:extLst>
          </p:cNvPr>
          <p:cNvSpPr>
            <a:spLocks noGrp="1"/>
          </p:cNvSpPr>
          <p:nvPr>
            <p:ph type="title"/>
          </p:nvPr>
        </p:nvSpPr>
        <p:spPr/>
        <p:txBody>
          <a:bodyPr/>
          <a:lstStyle/>
          <a:p>
            <a:r>
              <a:rPr lang="pl-PL" dirty="0"/>
              <a:t>Zasada konkurencyjności – wyłączenia </a:t>
            </a:r>
            <a:br>
              <a:rPr lang="pl-PL" dirty="0"/>
            </a:br>
            <a:endParaRPr lang="pl-PL" dirty="0"/>
          </a:p>
        </p:txBody>
      </p:sp>
      <p:sp>
        <p:nvSpPr>
          <p:cNvPr id="3" name="Symbol zastępczy zawartości 2">
            <a:extLst>
              <a:ext uri="{FF2B5EF4-FFF2-40B4-BE49-F238E27FC236}">
                <a16:creationId xmlns:a16="http://schemas.microsoft.com/office/drawing/2014/main" id="{3A947A22-3CAC-A0BC-4BB6-3448FD1BAC20}"/>
              </a:ext>
            </a:extLst>
          </p:cNvPr>
          <p:cNvSpPr>
            <a:spLocks noGrp="1"/>
          </p:cNvSpPr>
          <p:nvPr>
            <p:ph idx="1"/>
          </p:nvPr>
        </p:nvSpPr>
        <p:spPr>
          <a:xfrm>
            <a:off x="1097434" y="1979837"/>
            <a:ext cx="8640382" cy="4680002"/>
          </a:xfrm>
        </p:spPr>
        <p:txBody>
          <a:bodyPr/>
          <a:lstStyle/>
          <a:p>
            <a:pPr algn="just"/>
            <a:r>
              <a:rPr lang="pl-PL" sz="1800" b="0" i="0" u="none" strike="noStrike" baseline="0" dirty="0">
                <a:latin typeface="ArialMT"/>
              </a:rPr>
              <a:t>Zasady konkurencyjności nie stosuje się do:</a:t>
            </a:r>
          </a:p>
          <a:p>
            <a:pPr marL="0" indent="0" algn="just">
              <a:buNone/>
            </a:pPr>
            <a:r>
              <a:rPr lang="pl-PL" sz="1800" b="0" i="0" u="none" strike="noStrike" baseline="0" dirty="0">
                <a:solidFill>
                  <a:srgbClr val="FF0000"/>
                </a:solidFill>
                <a:latin typeface="ArialMT"/>
              </a:rPr>
              <a:t>a) zamówień, których wartość nie przekracza kwoty 50.000 zł netto,</a:t>
            </a:r>
          </a:p>
          <a:p>
            <a:pPr marL="0" indent="0" algn="just">
              <a:buNone/>
            </a:pPr>
            <a:r>
              <a:rPr lang="pl-PL" sz="1800" b="0" i="0" u="none" strike="noStrike" baseline="0" dirty="0">
                <a:solidFill>
                  <a:srgbClr val="FF0000"/>
                </a:solidFill>
                <a:latin typeface="ArialMT"/>
              </a:rPr>
              <a:t>b) zamówień udzielanych na podstawie ustawy z dnia 11 września 2019 r. Prawo zamówień publicznych </a:t>
            </a:r>
          </a:p>
          <a:p>
            <a:pPr marL="0" indent="0" algn="just">
              <a:buNone/>
            </a:pPr>
            <a:r>
              <a:rPr lang="pl-PL" sz="1800" b="0" i="0" u="none" strike="noStrike" baseline="0" dirty="0">
                <a:solidFill>
                  <a:srgbClr val="FF0000"/>
                </a:solidFill>
                <a:latin typeface="ArialMT"/>
              </a:rPr>
              <a:t>c) zamówień o przedmiocie określonym w art. 9-14 </a:t>
            </a:r>
            <a:r>
              <a:rPr lang="pl-PL" sz="1800" b="0" i="0" u="none" strike="noStrike" baseline="0" dirty="0" err="1">
                <a:solidFill>
                  <a:srgbClr val="FF0000"/>
                </a:solidFill>
                <a:latin typeface="ArialMT"/>
              </a:rPr>
              <a:t>Pzp</a:t>
            </a:r>
            <a:r>
              <a:rPr lang="pl-PL" sz="1800" b="0" i="0" u="none" strike="noStrike" baseline="0" dirty="0">
                <a:solidFill>
                  <a:srgbClr val="FF0000"/>
                </a:solidFill>
                <a:latin typeface="ArialMT"/>
              </a:rPr>
              <a:t>,</a:t>
            </a:r>
          </a:p>
          <a:p>
            <a:pPr marL="0" indent="0" algn="just">
              <a:buNone/>
            </a:pPr>
            <a:r>
              <a:rPr lang="pl-PL" sz="1800" b="0" i="0" u="none" strike="noStrike" baseline="0" dirty="0">
                <a:latin typeface="ArialMT"/>
              </a:rPr>
              <a:t>d) realizacji zadań publicznych przez organ administracji publicznej na podstawie art. 5 ust. 2 pkt 1 ustawy o działalności pożytku publicznego i o wolontariacie,</a:t>
            </a:r>
            <a:endParaRPr lang="pl-PL" dirty="0">
              <a:solidFill>
                <a:schemeClr val="tx1"/>
              </a:solidFill>
            </a:endParaRPr>
          </a:p>
          <a:p>
            <a:endParaRPr lang="pl-PL" dirty="0"/>
          </a:p>
        </p:txBody>
      </p:sp>
      <p:sp>
        <p:nvSpPr>
          <p:cNvPr id="4" name="Symbol zastępczy numeru slajdu 3">
            <a:extLst>
              <a:ext uri="{FF2B5EF4-FFF2-40B4-BE49-F238E27FC236}">
                <a16:creationId xmlns:a16="http://schemas.microsoft.com/office/drawing/2014/main" id="{ACA5EF54-6438-F1A5-FFCF-840A89E33B64}"/>
              </a:ext>
            </a:extLst>
          </p:cNvPr>
          <p:cNvSpPr>
            <a:spLocks noGrp="1"/>
          </p:cNvSpPr>
          <p:nvPr>
            <p:ph type="sldNum" sz="quarter" idx="10"/>
          </p:nvPr>
        </p:nvSpPr>
        <p:spPr/>
        <p:txBody>
          <a:bodyPr/>
          <a:lstStyle/>
          <a:p>
            <a:fld id="{EB4015AA-59F6-416B-87A6-8E3D940284E2}" type="slidenum">
              <a:rPr lang="pl-PL" smtClean="0"/>
              <a:pPr/>
              <a:t>4</a:t>
            </a:fld>
            <a:endParaRPr lang="pl-PL" dirty="0"/>
          </a:p>
        </p:txBody>
      </p:sp>
    </p:spTree>
    <p:extLst>
      <p:ext uri="{BB962C8B-B14F-4D97-AF65-F5344CB8AC3E}">
        <p14:creationId xmlns:p14="http://schemas.microsoft.com/office/powerpoint/2010/main" val="2256251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E04F33-5184-55B1-02F2-23CE849B50EF}"/>
              </a:ext>
            </a:extLst>
          </p:cNvPr>
          <p:cNvSpPr>
            <a:spLocks noGrp="1"/>
          </p:cNvSpPr>
          <p:nvPr>
            <p:ph type="title"/>
          </p:nvPr>
        </p:nvSpPr>
        <p:spPr/>
        <p:txBody>
          <a:bodyPr/>
          <a:lstStyle/>
          <a:p>
            <a:r>
              <a:rPr lang="pl-PL" dirty="0"/>
              <a:t>Warunki udziału w postępowaniu.</a:t>
            </a:r>
            <a:br>
              <a:rPr lang="pl-PL" dirty="0"/>
            </a:br>
            <a:endParaRPr lang="pl-PL" dirty="0"/>
          </a:p>
        </p:txBody>
      </p:sp>
      <p:sp>
        <p:nvSpPr>
          <p:cNvPr id="3" name="Symbol zastępczy zawartości 2">
            <a:extLst>
              <a:ext uri="{FF2B5EF4-FFF2-40B4-BE49-F238E27FC236}">
                <a16:creationId xmlns:a16="http://schemas.microsoft.com/office/drawing/2014/main" id="{02566BED-636A-32EB-74F1-4AE9BF8ACEC2}"/>
              </a:ext>
            </a:extLst>
          </p:cNvPr>
          <p:cNvSpPr>
            <a:spLocks noGrp="1"/>
          </p:cNvSpPr>
          <p:nvPr>
            <p:ph idx="1"/>
          </p:nvPr>
        </p:nvSpPr>
        <p:spPr/>
        <p:txBody>
          <a:bodyPr/>
          <a:lstStyle/>
          <a:p>
            <a:pPr marL="0" indent="0">
              <a:buNone/>
            </a:pPr>
            <a:r>
              <a:rPr lang="pl-PL" sz="1800" b="0" i="0" u="none" strike="noStrike" baseline="0" dirty="0">
                <a:latin typeface="ArialMT"/>
              </a:rPr>
              <a:t>Zamawiający może wymagać od wykonawców spełnienia warunków udziału w postępowaniu o udzielenie zamówienia. Warunki te zamawiający określa w sposób zapewniający zachowanie uczciwej konkurencji i równego traktowania wykonawców. Warunki udziału oraz opis sposobu dokonywania oceny ich spełniania muszą być związane z przedmiotem zamówienia i proporcjonalne do niego oraz umożliwiać ocenę zdolności wykonawcy do należytego wykonania zamówienia. Zamawiający nie może formułować warunków przewyższających wymagania wystarczające do należytego wykonania zamówienia. </a:t>
            </a:r>
            <a:endParaRPr lang="pl-PL" sz="1600" b="1" u="sng" dirty="0">
              <a:solidFill>
                <a:schemeClr val="bg2">
                  <a:lumMod val="25000"/>
                </a:schemeClr>
              </a:solidFill>
              <a:effectLst/>
              <a:latin typeface="ArialMT"/>
              <a:ea typeface="Cambria" panose="02040503050406030204" pitchFamily="18" charset="0"/>
            </a:endParaRPr>
          </a:p>
          <a:p>
            <a:endParaRPr lang="pl-PL" dirty="0"/>
          </a:p>
        </p:txBody>
      </p:sp>
      <p:sp>
        <p:nvSpPr>
          <p:cNvPr id="4" name="Symbol zastępczy numeru slajdu 3">
            <a:extLst>
              <a:ext uri="{FF2B5EF4-FFF2-40B4-BE49-F238E27FC236}">
                <a16:creationId xmlns:a16="http://schemas.microsoft.com/office/drawing/2014/main" id="{F7C47660-9515-A164-F5BF-D4E7A4233D95}"/>
              </a:ext>
            </a:extLst>
          </p:cNvPr>
          <p:cNvSpPr>
            <a:spLocks noGrp="1"/>
          </p:cNvSpPr>
          <p:nvPr>
            <p:ph type="sldNum" sz="quarter" idx="10"/>
          </p:nvPr>
        </p:nvSpPr>
        <p:spPr/>
        <p:txBody>
          <a:bodyPr/>
          <a:lstStyle/>
          <a:p>
            <a:fld id="{EB4015AA-59F6-416B-87A6-8E3D940284E2}" type="slidenum">
              <a:rPr lang="pl-PL" smtClean="0"/>
              <a:pPr/>
              <a:t>40</a:t>
            </a:fld>
            <a:endParaRPr lang="pl-PL" dirty="0"/>
          </a:p>
        </p:txBody>
      </p:sp>
    </p:spTree>
    <p:extLst>
      <p:ext uri="{BB962C8B-B14F-4D97-AF65-F5344CB8AC3E}">
        <p14:creationId xmlns:p14="http://schemas.microsoft.com/office/powerpoint/2010/main" val="203303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576391-7907-380B-6934-BC56B5230DAC}"/>
              </a:ext>
            </a:extLst>
          </p:cNvPr>
          <p:cNvSpPr>
            <a:spLocks noGrp="1"/>
          </p:cNvSpPr>
          <p:nvPr>
            <p:ph type="title"/>
          </p:nvPr>
        </p:nvSpPr>
        <p:spPr/>
        <p:txBody>
          <a:bodyPr/>
          <a:lstStyle/>
          <a:p>
            <a:r>
              <a:rPr lang="pl-PL" dirty="0"/>
              <a:t>Warunki udziału w postępowaniu.</a:t>
            </a:r>
            <a:br>
              <a:rPr lang="pl-PL" dirty="0"/>
            </a:br>
            <a:endParaRPr lang="pl-PL" dirty="0"/>
          </a:p>
        </p:txBody>
      </p:sp>
      <p:sp>
        <p:nvSpPr>
          <p:cNvPr id="3" name="Symbol zastępczy zawartości 2">
            <a:extLst>
              <a:ext uri="{FF2B5EF4-FFF2-40B4-BE49-F238E27FC236}">
                <a16:creationId xmlns:a16="http://schemas.microsoft.com/office/drawing/2014/main" id="{7F7B3177-28D4-6C50-76E9-81638C5B857F}"/>
              </a:ext>
            </a:extLst>
          </p:cNvPr>
          <p:cNvSpPr>
            <a:spLocks noGrp="1"/>
          </p:cNvSpPr>
          <p:nvPr>
            <p:ph idx="1"/>
          </p:nvPr>
        </p:nvSpPr>
        <p:spPr/>
        <p:txBody>
          <a:bodyPr/>
          <a:lstStyle/>
          <a:p>
            <a:pPr algn="just"/>
            <a:r>
              <a:rPr lang="pl-PL" dirty="0">
                <a:solidFill>
                  <a:schemeClr val="tx1"/>
                </a:solidFill>
                <a:latin typeface="ArialMT"/>
              </a:rPr>
              <a:t>Dobre praktyki:</a:t>
            </a:r>
          </a:p>
          <a:p>
            <a:pPr marL="0" indent="0" algn="just">
              <a:buNone/>
            </a:pPr>
            <a:r>
              <a:rPr lang="pl-PL" sz="1800" dirty="0">
                <a:solidFill>
                  <a:schemeClr val="tx1"/>
                </a:solidFill>
                <a:latin typeface="ArialMT"/>
              </a:rPr>
              <a:t>a) precyzyjny opis warunku /wykluczający szeroką interpretację zapisu/;</a:t>
            </a:r>
          </a:p>
          <a:p>
            <a:pPr marL="0" indent="0" algn="just">
              <a:buNone/>
            </a:pPr>
            <a:r>
              <a:rPr lang="pl-PL" sz="1800" dirty="0">
                <a:solidFill>
                  <a:schemeClr val="tx1"/>
                </a:solidFill>
                <a:latin typeface="ArialMT"/>
              </a:rPr>
              <a:t>b) odpowiednio dobrane dokumenty potwierdzające jego spełnianie (wykaz, dokumenty poświadczające należyte wykonanie wystawione przez odbiorców świadczenia,  oświadczenia własne wykonawcy);</a:t>
            </a:r>
          </a:p>
          <a:p>
            <a:pPr marL="0" indent="0" algn="just">
              <a:buNone/>
            </a:pPr>
            <a:r>
              <a:rPr lang="pl-PL" sz="1800" dirty="0">
                <a:solidFill>
                  <a:schemeClr val="tx1"/>
                </a:solidFill>
                <a:latin typeface="ArialMT"/>
              </a:rPr>
              <a:t>c) możliwość weryfikacji dokumentów złożonych przez wykonawcę pierwszego w drabince rankingowej;</a:t>
            </a:r>
          </a:p>
          <a:p>
            <a:pPr marL="0" indent="0" algn="just">
              <a:buNone/>
            </a:pPr>
            <a:r>
              <a:rPr lang="pl-PL" sz="1800" dirty="0">
                <a:solidFill>
                  <a:schemeClr val="tx1"/>
                </a:solidFill>
                <a:latin typeface="ArialMT"/>
              </a:rPr>
              <a:t>d) możliwość uzupełnienia dokumentów podczas trwania postępowania;</a:t>
            </a:r>
          </a:p>
          <a:p>
            <a:pPr marL="0" indent="0" algn="just">
              <a:buNone/>
            </a:pPr>
            <a:r>
              <a:rPr lang="pl-PL" sz="1800" dirty="0">
                <a:solidFill>
                  <a:schemeClr val="tx1"/>
                </a:solidFill>
                <a:latin typeface="ArialMT"/>
              </a:rPr>
              <a:t>e) możliwość korzystania z zasobów innych podmiotów.</a:t>
            </a:r>
            <a:endParaRPr lang="pl-PL" dirty="0">
              <a:latin typeface="ArialMT"/>
            </a:endParaRPr>
          </a:p>
        </p:txBody>
      </p:sp>
      <p:sp>
        <p:nvSpPr>
          <p:cNvPr id="4" name="Symbol zastępczy numeru slajdu 3">
            <a:extLst>
              <a:ext uri="{FF2B5EF4-FFF2-40B4-BE49-F238E27FC236}">
                <a16:creationId xmlns:a16="http://schemas.microsoft.com/office/drawing/2014/main" id="{EB44B95B-4ED6-4C97-6883-8E661311F968}"/>
              </a:ext>
            </a:extLst>
          </p:cNvPr>
          <p:cNvSpPr>
            <a:spLocks noGrp="1"/>
          </p:cNvSpPr>
          <p:nvPr>
            <p:ph type="sldNum" sz="quarter" idx="10"/>
          </p:nvPr>
        </p:nvSpPr>
        <p:spPr/>
        <p:txBody>
          <a:bodyPr/>
          <a:lstStyle/>
          <a:p>
            <a:fld id="{EB4015AA-59F6-416B-87A6-8E3D940284E2}" type="slidenum">
              <a:rPr lang="pl-PL" smtClean="0"/>
              <a:pPr/>
              <a:t>41</a:t>
            </a:fld>
            <a:endParaRPr lang="pl-PL" dirty="0"/>
          </a:p>
        </p:txBody>
      </p:sp>
    </p:spTree>
    <p:extLst>
      <p:ext uri="{BB962C8B-B14F-4D97-AF65-F5344CB8AC3E}">
        <p14:creationId xmlns:p14="http://schemas.microsoft.com/office/powerpoint/2010/main" val="1893740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3E586E-FCFF-3F82-06A0-EE770102D92B}"/>
              </a:ext>
            </a:extLst>
          </p:cNvPr>
          <p:cNvSpPr>
            <a:spLocks noGrp="1"/>
          </p:cNvSpPr>
          <p:nvPr>
            <p:ph type="title"/>
          </p:nvPr>
        </p:nvSpPr>
        <p:spPr/>
        <p:txBody>
          <a:bodyPr/>
          <a:lstStyle/>
          <a:p>
            <a:r>
              <a:rPr lang="pl-PL" dirty="0"/>
              <a:t>Kryteria oceny ofert.</a:t>
            </a:r>
            <a:br>
              <a:rPr lang="pl-PL" dirty="0"/>
            </a:br>
            <a:endParaRPr lang="pl-PL" dirty="0"/>
          </a:p>
        </p:txBody>
      </p:sp>
      <p:sp>
        <p:nvSpPr>
          <p:cNvPr id="3" name="Symbol zastępczy zawartości 2">
            <a:extLst>
              <a:ext uri="{FF2B5EF4-FFF2-40B4-BE49-F238E27FC236}">
                <a16:creationId xmlns:a16="http://schemas.microsoft.com/office/drawing/2014/main" id="{A1C5DA0E-3F3A-74C8-5E74-FDBC7B410380}"/>
              </a:ext>
            </a:extLst>
          </p:cNvPr>
          <p:cNvSpPr>
            <a:spLocks noGrp="1"/>
          </p:cNvSpPr>
          <p:nvPr>
            <p:ph idx="1"/>
          </p:nvPr>
        </p:nvSpPr>
        <p:spPr/>
        <p:txBody>
          <a:bodyPr/>
          <a:lstStyle/>
          <a:p>
            <a:pPr marL="0" indent="0" algn="just">
              <a:buNone/>
            </a:pPr>
            <a:r>
              <a:rPr lang="pl-PL" sz="1800" b="0" i="0" u="none" strike="noStrike" baseline="0" dirty="0">
                <a:latin typeface="ArialMT"/>
              </a:rPr>
              <a:t>Kryteria oceny ofert są formułowane w sposób zapewniający zachowanie uczciwej konkurencji oraz równego traktowania wykonawców, przy czym: </a:t>
            </a:r>
          </a:p>
          <a:p>
            <a:pPr algn="just"/>
            <a:endParaRPr lang="pl-PL" sz="1800" dirty="0">
              <a:latin typeface="ArialMT"/>
            </a:endParaRPr>
          </a:p>
          <a:p>
            <a:pPr marL="0" indent="0" algn="just">
              <a:buNone/>
            </a:pPr>
            <a:r>
              <a:rPr lang="pl-PL" sz="1800" b="0" i="0" u="none" strike="noStrike" baseline="0" dirty="0">
                <a:latin typeface="ArialMT"/>
              </a:rPr>
              <a:t>a) każde kryterium oceny ofert musi być związane z przedmiotem zamówienia, </a:t>
            </a:r>
          </a:p>
          <a:p>
            <a:pPr marL="0" indent="0" algn="just">
              <a:buNone/>
            </a:pPr>
            <a:r>
              <a:rPr lang="pl-PL" sz="1800" b="0" i="0" u="none" strike="noStrike" baseline="0" dirty="0">
                <a:latin typeface="ArialMT"/>
              </a:rPr>
              <a:t>b) każde kryterium i opis jego stosowania musi być sformułowane w sposób jednoznaczny i zrozumiały,</a:t>
            </a:r>
          </a:p>
          <a:p>
            <a:pPr marL="0" indent="0" algn="just">
              <a:buNone/>
            </a:pPr>
            <a:r>
              <a:rPr lang="pl-PL" sz="1800" b="0" i="0" u="none" strike="noStrike" baseline="0" dirty="0">
                <a:latin typeface="ArialMT"/>
              </a:rPr>
              <a:t>c) wagi poszczególnych kryteriów powinny być określone w sposób</a:t>
            </a:r>
          </a:p>
          <a:p>
            <a:pPr marL="0" indent="0" algn="just">
              <a:buNone/>
            </a:pPr>
            <a:r>
              <a:rPr lang="pl-PL" sz="1800" b="0" i="0" u="none" strike="noStrike" baseline="0" dirty="0">
                <a:latin typeface="ArialMT"/>
              </a:rPr>
              <a:t>umożliwiający wybór najkorzystniejszej oferty.</a:t>
            </a:r>
            <a:endParaRPr lang="pl-PL" sz="1800" b="1" u="sng" dirty="0">
              <a:solidFill>
                <a:schemeClr val="bg2">
                  <a:lumMod val="25000"/>
                </a:schemeClr>
              </a:solidFill>
              <a:effectLst/>
              <a:latin typeface="ArialMT"/>
              <a:ea typeface="Cambria" panose="02040503050406030204" pitchFamily="18" charset="0"/>
            </a:endParaRPr>
          </a:p>
          <a:p>
            <a:endParaRPr lang="pl-PL" dirty="0"/>
          </a:p>
        </p:txBody>
      </p:sp>
      <p:sp>
        <p:nvSpPr>
          <p:cNvPr id="4" name="Symbol zastępczy numeru slajdu 3">
            <a:extLst>
              <a:ext uri="{FF2B5EF4-FFF2-40B4-BE49-F238E27FC236}">
                <a16:creationId xmlns:a16="http://schemas.microsoft.com/office/drawing/2014/main" id="{0A139573-7A5F-4E23-06CA-7C7417BC9539}"/>
              </a:ext>
            </a:extLst>
          </p:cNvPr>
          <p:cNvSpPr>
            <a:spLocks noGrp="1"/>
          </p:cNvSpPr>
          <p:nvPr>
            <p:ph type="sldNum" sz="quarter" idx="10"/>
          </p:nvPr>
        </p:nvSpPr>
        <p:spPr/>
        <p:txBody>
          <a:bodyPr/>
          <a:lstStyle/>
          <a:p>
            <a:fld id="{EB4015AA-59F6-416B-87A6-8E3D940284E2}" type="slidenum">
              <a:rPr lang="pl-PL" smtClean="0"/>
              <a:pPr/>
              <a:t>42</a:t>
            </a:fld>
            <a:endParaRPr lang="pl-PL" dirty="0"/>
          </a:p>
        </p:txBody>
      </p:sp>
    </p:spTree>
    <p:extLst>
      <p:ext uri="{BB962C8B-B14F-4D97-AF65-F5344CB8AC3E}">
        <p14:creationId xmlns:p14="http://schemas.microsoft.com/office/powerpoint/2010/main" val="3540316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EAD002-EF9F-6CC4-E16F-32B5CD2BC15C}"/>
              </a:ext>
            </a:extLst>
          </p:cNvPr>
          <p:cNvSpPr>
            <a:spLocks noGrp="1"/>
          </p:cNvSpPr>
          <p:nvPr>
            <p:ph type="title"/>
          </p:nvPr>
        </p:nvSpPr>
        <p:spPr/>
        <p:txBody>
          <a:bodyPr/>
          <a:lstStyle/>
          <a:p>
            <a:r>
              <a:rPr lang="pl-PL" dirty="0"/>
              <a:t>Kryteria oceny ofert.</a:t>
            </a:r>
            <a:br>
              <a:rPr lang="pl-PL" dirty="0"/>
            </a:br>
            <a:endParaRPr lang="pl-PL" dirty="0"/>
          </a:p>
        </p:txBody>
      </p:sp>
      <p:sp>
        <p:nvSpPr>
          <p:cNvPr id="3" name="Symbol zastępczy zawartości 2">
            <a:extLst>
              <a:ext uri="{FF2B5EF4-FFF2-40B4-BE49-F238E27FC236}">
                <a16:creationId xmlns:a16="http://schemas.microsoft.com/office/drawing/2014/main" id="{2F7C9AD1-AD7D-DE65-1BAF-161F28283BEA}"/>
              </a:ext>
            </a:extLst>
          </p:cNvPr>
          <p:cNvSpPr>
            <a:spLocks noGrp="1"/>
          </p:cNvSpPr>
          <p:nvPr>
            <p:ph idx="1"/>
          </p:nvPr>
        </p:nvSpPr>
        <p:spPr/>
        <p:txBody>
          <a:bodyPr/>
          <a:lstStyle/>
          <a:p>
            <a:pPr marL="0" indent="0" algn="just">
              <a:buNone/>
            </a:pPr>
            <a:r>
              <a:rPr lang="pl-PL" sz="1800" b="0" i="0" u="none" strike="noStrike" baseline="0" dirty="0">
                <a:latin typeface="ArialMT"/>
              </a:rPr>
              <a:t>Kryteria oceny ofert, oprócz ceny lub kosztu, mogą obejmować:  </a:t>
            </a:r>
          </a:p>
          <a:p>
            <a:pPr algn="just"/>
            <a:endParaRPr lang="pl-PL" sz="1800" b="0" i="0" u="none" strike="noStrike" baseline="0" dirty="0">
              <a:latin typeface="ArialMT"/>
            </a:endParaRPr>
          </a:p>
          <a:p>
            <a:pPr marL="0" indent="0" algn="just">
              <a:buNone/>
            </a:pPr>
            <a:r>
              <a:rPr lang="pl-PL" sz="1800" b="0" i="0" u="none" strike="noStrike" baseline="0" dirty="0">
                <a:latin typeface="ArialMT"/>
              </a:rPr>
              <a:t>a) jakość, w tym parametry techniczne, właściwości estetyczne i funkcjonalne, dostępność, projektowanie dla wszystkich użytkowników, aspekty społeczne, środowiskowe i innowacyjne,</a:t>
            </a:r>
          </a:p>
          <a:p>
            <a:pPr marL="0" indent="0" algn="just">
              <a:buNone/>
            </a:pPr>
            <a:r>
              <a:rPr lang="pl-PL" sz="1800" b="0" i="0" u="none" strike="noStrike" baseline="0" dirty="0">
                <a:latin typeface="ArialMT"/>
              </a:rPr>
              <a:t>b) organizację, kwalifikacje zawodowe i doświadczenie osób wyznaczonych do realizacji zamówienia, jeżeli mogą mieć znaczący wpływ na jakość wykonania zamówienia,</a:t>
            </a:r>
          </a:p>
          <a:p>
            <a:pPr marL="0" indent="0" algn="just">
              <a:buNone/>
            </a:pPr>
            <a:r>
              <a:rPr lang="pl-PL" sz="1800" b="0" i="0" u="none" strike="noStrike" baseline="0" dirty="0">
                <a:latin typeface="ArialMT"/>
              </a:rPr>
              <a:t>c) serwis posprzedażny oraz pomoc techniczną, warunki dostawy, takie jak termin dostawy, sposób dostawy oraz czas dostawy lub okres realizacji.</a:t>
            </a:r>
            <a:endParaRPr lang="pl-PL" sz="1800" b="1" u="sng" dirty="0">
              <a:solidFill>
                <a:schemeClr val="bg2">
                  <a:lumMod val="25000"/>
                </a:schemeClr>
              </a:solidFill>
              <a:effectLst/>
              <a:latin typeface="ArialMT"/>
              <a:ea typeface="Cambria" panose="02040503050406030204" pitchFamily="18" charset="0"/>
            </a:endParaRPr>
          </a:p>
          <a:p>
            <a:endParaRPr lang="pl-PL" dirty="0"/>
          </a:p>
        </p:txBody>
      </p:sp>
      <p:sp>
        <p:nvSpPr>
          <p:cNvPr id="4" name="Symbol zastępczy numeru slajdu 3">
            <a:extLst>
              <a:ext uri="{FF2B5EF4-FFF2-40B4-BE49-F238E27FC236}">
                <a16:creationId xmlns:a16="http://schemas.microsoft.com/office/drawing/2014/main" id="{E92D3A34-A1D7-9110-D693-CDBFD949059E}"/>
              </a:ext>
            </a:extLst>
          </p:cNvPr>
          <p:cNvSpPr>
            <a:spLocks noGrp="1"/>
          </p:cNvSpPr>
          <p:nvPr>
            <p:ph type="sldNum" sz="quarter" idx="10"/>
          </p:nvPr>
        </p:nvSpPr>
        <p:spPr/>
        <p:txBody>
          <a:bodyPr/>
          <a:lstStyle/>
          <a:p>
            <a:fld id="{EB4015AA-59F6-416B-87A6-8E3D940284E2}" type="slidenum">
              <a:rPr lang="pl-PL" smtClean="0"/>
              <a:pPr/>
              <a:t>43</a:t>
            </a:fld>
            <a:endParaRPr lang="pl-PL" dirty="0"/>
          </a:p>
        </p:txBody>
      </p:sp>
    </p:spTree>
    <p:extLst>
      <p:ext uri="{BB962C8B-B14F-4D97-AF65-F5344CB8AC3E}">
        <p14:creationId xmlns:p14="http://schemas.microsoft.com/office/powerpoint/2010/main" val="646618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FA67D0-7F7B-CC1C-AFC5-1B8BD143F54C}"/>
              </a:ext>
            </a:extLst>
          </p:cNvPr>
          <p:cNvSpPr>
            <a:spLocks noGrp="1"/>
          </p:cNvSpPr>
          <p:nvPr>
            <p:ph type="title"/>
          </p:nvPr>
        </p:nvSpPr>
        <p:spPr/>
        <p:txBody>
          <a:bodyPr/>
          <a:lstStyle/>
          <a:p>
            <a:r>
              <a:rPr lang="pl-PL" dirty="0"/>
              <a:t>Kryteria oceny ofert.</a:t>
            </a:r>
            <a:br>
              <a:rPr lang="pl-PL" dirty="0"/>
            </a:br>
            <a:endParaRPr lang="pl-PL" dirty="0"/>
          </a:p>
        </p:txBody>
      </p:sp>
      <p:sp>
        <p:nvSpPr>
          <p:cNvPr id="3" name="Symbol zastępczy zawartości 2">
            <a:extLst>
              <a:ext uri="{FF2B5EF4-FFF2-40B4-BE49-F238E27FC236}">
                <a16:creationId xmlns:a16="http://schemas.microsoft.com/office/drawing/2014/main" id="{70E542B3-E35C-8F40-674C-9C46E69A7ED1}"/>
              </a:ext>
            </a:extLst>
          </p:cNvPr>
          <p:cNvSpPr>
            <a:spLocks noGrp="1"/>
          </p:cNvSpPr>
          <p:nvPr>
            <p:ph idx="1"/>
          </p:nvPr>
        </p:nvSpPr>
        <p:spPr/>
        <p:txBody>
          <a:bodyPr/>
          <a:lstStyle/>
          <a:p>
            <a:pPr marL="0" indent="0" algn="just">
              <a:buNone/>
            </a:pPr>
            <a:r>
              <a:rPr lang="pl-PL" sz="1800" b="0" i="0" u="none" strike="noStrike" baseline="0" dirty="0">
                <a:latin typeface="ArialMT"/>
              </a:rPr>
              <a:t>Kryteria oceny ofert nie mogą dotyczyć właściwości wykonawcy, a w szczególności jego wiarygodności ekonomicznej, technicznej lub finansowej oraz doświadczenia.</a:t>
            </a:r>
          </a:p>
          <a:p>
            <a:pPr algn="just"/>
            <a:endParaRPr lang="pl-PL" sz="1800" dirty="0">
              <a:solidFill>
                <a:schemeClr val="bg2">
                  <a:lumMod val="25000"/>
                </a:schemeClr>
              </a:solidFill>
              <a:effectLst/>
              <a:latin typeface="ArialMT"/>
              <a:ea typeface="Cambria" panose="02040503050406030204" pitchFamily="18" charset="0"/>
            </a:endParaRPr>
          </a:p>
          <a:p>
            <a:pPr algn="just"/>
            <a:r>
              <a:rPr lang="pl-PL" sz="1800" b="1" u="sng" dirty="0">
                <a:solidFill>
                  <a:schemeClr val="bg2">
                    <a:lumMod val="25000"/>
                  </a:schemeClr>
                </a:solidFill>
                <a:latin typeface="ArialMT"/>
                <a:ea typeface="Cambria" panose="02040503050406030204" pitchFamily="18" charset="0"/>
              </a:rPr>
              <a:t>Błędne kryterium:</a:t>
            </a:r>
          </a:p>
          <a:p>
            <a:pPr marL="0" indent="0" algn="just">
              <a:buNone/>
            </a:pPr>
            <a:r>
              <a:rPr lang="pl-PL" sz="1800" dirty="0">
                <a:solidFill>
                  <a:schemeClr val="bg2">
                    <a:lumMod val="25000"/>
                  </a:schemeClr>
                </a:solidFill>
                <a:effectLst/>
                <a:latin typeface="ArialMT"/>
                <a:ea typeface="Cambria" panose="02040503050406030204" pitchFamily="18" charset="0"/>
              </a:rPr>
              <a:t>Zamawiający przyzna wykonawcy dodatkowe punkty za doświadczenie wykonawcy w prowadzeniu szkoleń. </a:t>
            </a:r>
          </a:p>
          <a:p>
            <a:pPr algn="just"/>
            <a:r>
              <a:rPr lang="pl-PL" sz="1800" b="1" u="sng" dirty="0">
                <a:solidFill>
                  <a:schemeClr val="bg2">
                    <a:lumMod val="25000"/>
                  </a:schemeClr>
                </a:solidFill>
                <a:latin typeface="ArialMT"/>
                <a:ea typeface="Cambria" panose="02040503050406030204" pitchFamily="18" charset="0"/>
              </a:rPr>
              <a:t>Prawidłowe kryterium:</a:t>
            </a:r>
          </a:p>
          <a:p>
            <a:pPr marL="0" indent="0" algn="just">
              <a:buNone/>
            </a:pPr>
            <a:r>
              <a:rPr lang="pl-PL" sz="1800" dirty="0">
                <a:solidFill>
                  <a:schemeClr val="bg2">
                    <a:lumMod val="25000"/>
                  </a:schemeClr>
                </a:solidFill>
                <a:effectLst/>
                <a:latin typeface="ArialMT"/>
                <a:ea typeface="Cambria" panose="02040503050406030204" pitchFamily="18" charset="0"/>
              </a:rPr>
              <a:t>Zamawiający przyzna wykonawcy dodatkowe punkty za doświadczenie osoby wskazanej jako trener szkolenia w prowadzeniu szkoleń. </a:t>
            </a:r>
          </a:p>
          <a:p>
            <a:endParaRPr lang="pl-PL" dirty="0"/>
          </a:p>
        </p:txBody>
      </p:sp>
      <p:sp>
        <p:nvSpPr>
          <p:cNvPr id="4" name="Symbol zastępczy numeru slajdu 3">
            <a:extLst>
              <a:ext uri="{FF2B5EF4-FFF2-40B4-BE49-F238E27FC236}">
                <a16:creationId xmlns:a16="http://schemas.microsoft.com/office/drawing/2014/main" id="{E3CD0A82-6554-FB1C-7CB6-9B69BC8CE4C3}"/>
              </a:ext>
            </a:extLst>
          </p:cNvPr>
          <p:cNvSpPr>
            <a:spLocks noGrp="1"/>
          </p:cNvSpPr>
          <p:nvPr>
            <p:ph type="sldNum" sz="quarter" idx="10"/>
          </p:nvPr>
        </p:nvSpPr>
        <p:spPr/>
        <p:txBody>
          <a:bodyPr/>
          <a:lstStyle/>
          <a:p>
            <a:fld id="{EB4015AA-59F6-416B-87A6-8E3D940284E2}" type="slidenum">
              <a:rPr lang="pl-PL" smtClean="0"/>
              <a:pPr/>
              <a:t>44</a:t>
            </a:fld>
            <a:endParaRPr lang="pl-PL" dirty="0"/>
          </a:p>
        </p:txBody>
      </p:sp>
    </p:spTree>
    <p:extLst>
      <p:ext uri="{BB962C8B-B14F-4D97-AF65-F5344CB8AC3E}">
        <p14:creationId xmlns:p14="http://schemas.microsoft.com/office/powerpoint/2010/main" val="936589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279F9A-2EF9-9218-4FD7-BDB1419A7415}"/>
              </a:ext>
            </a:extLst>
          </p:cNvPr>
          <p:cNvSpPr>
            <a:spLocks noGrp="1"/>
          </p:cNvSpPr>
          <p:nvPr>
            <p:ph type="title"/>
          </p:nvPr>
        </p:nvSpPr>
        <p:spPr/>
        <p:txBody>
          <a:bodyPr/>
          <a:lstStyle/>
          <a:p>
            <a:r>
              <a:rPr lang="pl-PL" dirty="0"/>
              <a:t>Termin składania ofert.</a:t>
            </a:r>
            <a:br>
              <a:rPr lang="pl-PL" dirty="0"/>
            </a:br>
            <a:endParaRPr lang="pl-PL" dirty="0"/>
          </a:p>
        </p:txBody>
      </p:sp>
      <p:sp>
        <p:nvSpPr>
          <p:cNvPr id="3" name="Symbol zastępczy zawartości 2">
            <a:extLst>
              <a:ext uri="{FF2B5EF4-FFF2-40B4-BE49-F238E27FC236}">
                <a16:creationId xmlns:a16="http://schemas.microsoft.com/office/drawing/2014/main" id="{5AE61A40-ED26-3687-4024-DC38A739ECD7}"/>
              </a:ext>
            </a:extLst>
          </p:cNvPr>
          <p:cNvSpPr>
            <a:spLocks noGrp="1"/>
          </p:cNvSpPr>
          <p:nvPr>
            <p:ph idx="1"/>
          </p:nvPr>
        </p:nvSpPr>
        <p:spPr/>
        <p:txBody>
          <a:bodyPr>
            <a:normAutofit fontScale="92500"/>
          </a:bodyPr>
          <a:lstStyle/>
          <a:p>
            <a:pPr marL="0" indent="0" algn="just">
              <a:buNone/>
            </a:pPr>
            <a:r>
              <a:rPr lang="pl-PL" sz="1800" b="0" i="0" u="none" strike="noStrike" baseline="0" dirty="0">
                <a:latin typeface="ArialMT"/>
              </a:rPr>
              <a:t>Minimalny termin składania ofert wynosi:</a:t>
            </a:r>
          </a:p>
          <a:p>
            <a:pPr marL="0" indent="0" algn="just">
              <a:buNone/>
            </a:pPr>
            <a:r>
              <a:rPr lang="pl-PL" sz="1800" b="0" i="0" u="none" strike="noStrike" baseline="0" dirty="0">
                <a:latin typeface="ArialMT"/>
              </a:rPr>
              <a:t>a) 7 dni – w przypadku dostaw i usług,</a:t>
            </a:r>
          </a:p>
          <a:p>
            <a:pPr marL="0" indent="0" algn="just">
              <a:buNone/>
            </a:pPr>
            <a:r>
              <a:rPr lang="pl-PL" sz="1800" b="0" i="0" u="none" strike="noStrike" baseline="0" dirty="0">
                <a:latin typeface="ArialMT"/>
              </a:rPr>
              <a:t>b) 14 dni – w przypadku robót budowlanych,</a:t>
            </a:r>
          </a:p>
          <a:p>
            <a:pPr marL="0" indent="0" algn="just">
              <a:buNone/>
            </a:pPr>
            <a:r>
              <a:rPr lang="pl-PL" sz="1800" b="0" i="0" u="none" strike="noStrike" baseline="0" dirty="0">
                <a:latin typeface="ArialMT"/>
              </a:rPr>
              <a:t>z tym, że wyznaczony termin składania ofert powinien uwzględniać złożoność zamówienia oraz czas potrzebny na sporządzenie ofert. W przypadku zamówień, których szacunkowa wartość jest równa lub przekracza 5 382 000 EUR w przypadku robót budowlanych, a 750 000 EUR w przypadku dostaw i usług minimalny termin składania ofert wynosi 30 dni. </a:t>
            </a:r>
            <a:endParaRPr lang="pl-PL" sz="1800" dirty="0">
              <a:solidFill>
                <a:schemeClr val="bg2">
                  <a:lumMod val="25000"/>
                </a:schemeClr>
              </a:solidFill>
              <a:effectLst/>
              <a:latin typeface="ArialMT"/>
              <a:ea typeface="Cambria" panose="02040503050406030204" pitchFamily="18" charset="0"/>
            </a:endParaRPr>
          </a:p>
          <a:p>
            <a:pPr marL="0" indent="0" algn="just">
              <a:buNone/>
            </a:pPr>
            <a:r>
              <a:rPr lang="pl-PL" sz="1800" dirty="0">
                <a:solidFill>
                  <a:srgbClr val="000000"/>
                </a:solidFill>
                <a:effectLst/>
                <a:latin typeface="ArialMT"/>
                <a:ea typeface="Cambria" panose="02040503050406030204" pitchFamily="18" charset="0"/>
              </a:rPr>
              <a:t>Wskazówka dla kontrolerów:</a:t>
            </a:r>
          </a:p>
          <a:p>
            <a:pPr marL="0" indent="0" algn="just">
              <a:buNone/>
            </a:pPr>
            <a:r>
              <a:rPr lang="pl-PL" sz="1800" dirty="0">
                <a:solidFill>
                  <a:srgbClr val="000000"/>
                </a:solidFill>
                <a:effectLst/>
                <a:latin typeface="ArialMT"/>
                <a:ea typeface="Cambria" panose="02040503050406030204" pitchFamily="18" charset="0"/>
              </a:rPr>
              <a:t>Zwraca się również uwagę na art. 47 ust. 1 dyrektywy 2014/24/UE: "Podczas wyznaczania terminów składania ofert i wniosków o dopuszczenie do udziału w postępowaniu instytucje zamawiające uwzględniają złożoność zamówienia oraz czas potrzebny na sporządzenie ofert, bez uszczerbku dla terminów minimalnych określonych w art. 27-31".</a:t>
            </a:r>
            <a:endParaRPr lang="pl-PL" sz="1800" b="0" i="0" dirty="0">
              <a:solidFill>
                <a:srgbClr val="333333"/>
              </a:solidFill>
              <a:effectLst/>
              <a:latin typeface="ArialMT"/>
              <a:ea typeface="Cambria" panose="02040503050406030204" pitchFamily="18" charset="0"/>
            </a:endParaRPr>
          </a:p>
          <a:p>
            <a:endParaRPr lang="pl-PL" dirty="0"/>
          </a:p>
        </p:txBody>
      </p:sp>
      <p:sp>
        <p:nvSpPr>
          <p:cNvPr id="4" name="Symbol zastępczy numeru slajdu 3">
            <a:extLst>
              <a:ext uri="{FF2B5EF4-FFF2-40B4-BE49-F238E27FC236}">
                <a16:creationId xmlns:a16="http://schemas.microsoft.com/office/drawing/2014/main" id="{12881922-7AA6-A71A-6802-A784783A2B52}"/>
              </a:ext>
            </a:extLst>
          </p:cNvPr>
          <p:cNvSpPr>
            <a:spLocks noGrp="1"/>
          </p:cNvSpPr>
          <p:nvPr>
            <p:ph type="sldNum" sz="quarter" idx="10"/>
          </p:nvPr>
        </p:nvSpPr>
        <p:spPr/>
        <p:txBody>
          <a:bodyPr/>
          <a:lstStyle/>
          <a:p>
            <a:fld id="{EB4015AA-59F6-416B-87A6-8E3D940284E2}" type="slidenum">
              <a:rPr lang="pl-PL" smtClean="0"/>
              <a:pPr/>
              <a:t>45</a:t>
            </a:fld>
            <a:endParaRPr lang="pl-PL" dirty="0"/>
          </a:p>
        </p:txBody>
      </p:sp>
    </p:spTree>
    <p:extLst>
      <p:ext uri="{BB962C8B-B14F-4D97-AF65-F5344CB8AC3E}">
        <p14:creationId xmlns:p14="http://schemas.microsoft.com/office/powerpoint/2010/main" val="1087137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5AA22-C6BB-5167-0222-19B700283DCF}"/>
              </a:ext>
            </a:extLst>
          </p:cNvPr>
          <p:cNvSpPr>
            <a:spLocks noGrp="1"/>
          </p:cNvSpPr>
          <p:nvPr>
            <p:ph type="title"/>
          </p:nvPr>
        </p:nvSpPr>
        <p:spPr/>
        <p:txBody>
          <a:bodyPr/>
          <a:lstStyle/>
          <a:p>
            <a:r>
              <a:rPr lang="pl-PL" dirty="0"/>
              <a:t>Termin składania ofert.</a:t>
            </a:r>
            <a:br>
              <a:rPr lang="pl-PL" dirty="0"/>
            </a:br>
            <a:endParaRPr lang="pl-PL" dirty="0"/>
          </a:p>
        </p:txBody>
      </p:sp>
      <p:sp>
        <p:nvSpPr>
          <p:cNvPr id="3" name="Symbol zastępczy zawartości 2">
            <a:extLst>
              <a:ext uri="{FF2B5EF4-FFF2-40B4-BE49-F238E27FC236}">
                <a16:creationId xmlns:a16="http://schemas.microsoft.com/office/drawing/2014/main" id="{03054EC8-57EA-BA49-476E-6317437BAC4F}"/>
              </a:ext>
            </a:extLst>
          </p:cNvPr>
          <p:cNvSpPr>
            <a:spLocks noGrp="1"/>
          </p:cNvSpPr>
          <p:nvPr>
            <p:ph idx="1"/>
          </p:nvPr>
        </p:nvSpPr>
        <p:spPr/>
        <p:txBody>
          <a:bodyPr/>
          <a:lstStyle/>
          <a:p>
            <a:pPr marL="0" indent="0" algn="just">
              <a:buNone/>
            </a:pPr>
            <a:r>
              <a:rPr lang="pl-PL" sz="1800" b="0" i="0" u="none" strike="noStrike" baseline="0" dirty="0">
                <a:latin typeface="ArialMT"/>
              </a:rPr>
              <a:t>Bieg terminu składania ofert rozpoczyna się dnia następującego po dniu upublicznienia zapytania ofertowego, a kończy się z upływem ostatniego dnia (zastosowanie ma art. 115 Kodeksu cywilnego). O terminowym złożeniu oferty decyduje data złożenia oferty za pośrednictwem BK2021.</a:t>
            </a:r>
          </a:p>
          <a:p>
            <a:pPr marL="0" indent="0">
              <a:buNone/>
            </a:pPr>
            <a:endParaRPr lang="pl-PL" dirty="0"/>
          </a:p>
        </p:txBody>
      </p:sp>
      <p:sp>
        <p:nvSpPr>
          <p:cNvPr id="4" name="Symbol zastępczy numeru slajdu 3">
            <a:extLst>
              <a:ext uri="{FF2B5EF4-FFF2-40B4-BE49-F238E27FC236}">
                <a16:creationId xmlns:a16="http://schemas.microsoft.com/office/drawing/2014/main" id="{D8F0EEEF-08AF-7AFF-BA59-226625618438}"/>
              </a:ext>
            </a:extLst>
          </p:cNvPr>
          <p:cNvSpPr>
            <a:spLocks noGrp="1"/>
          </p:cNvSpPr>
          <p:nvPr>
            <p:ph type="sldNum" sz="quarter" idx="10"/>
          </p:nvPr>
        </p:nvSpPr>
        <p:spPr/>
        <p:txBody>
          <a:bodyPr/>
          <a:lstStyle/>
          <a:p>
            <a:fld id="{EB4015AA-59F6-416B-87A6-8E3D940284E2}" type="slidenum">
              <a:rPr lang="pl-PL" smtClean="0"/>
              <a:pPr/>
              <a:t>46</a:t>
            </a:fld>
            <a:endParaRPr lang="pl-PL" dirty="0"/>
          </a:p>
        </p:txBody>
      </p:sp>
    </p:spTree>
    <p:extLst>
      <p:ext uri="{BB962C8B-B14F-4D97-AF65-F5344CB8AC3E}">
        <p14:creationId xmlns:p14="http://schemas.microsoft.com/office/powerpoint/2010/main" val="336550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B2C1BD-AD6B-3C18-A404-022DF5B27CD4}"/>
              </a:ext>
            </a:extLst>
          </p:cNvPr>
          <p:cNvSpPr>
            <a:spLocks noGrp="1"/>
          </p:cNvSpPr>
          <p:nvPr>
            <p:ph type="title"/>
          </p:nvPr>
        </p:nvSpPr>
        <p:spPr/>
        <p:txBody>
          <a:bodyPr/>
          <a:lstStyle/>
          <a:p>
            <a:r>
              <a:rPr lang="pl-PL" dirty="0"/>
              <a:t>Termin składania ofert.</a:t>
            </a:r>
            <a:br>
              <a:rPr lang="pl-PL" dirty="0"/>
            </a:br>
            <a:endParaRPr lang="pl-PL" dirty="0"/>
          </a:p>
        </p:txBody>
      </p:sp>
      <p:sp>
        <p:nvSpPr>
          <p:cNvPr id="3" name="Symbol zastępczy zawartości 2">
            <a:extLst>
              <a:ext uri="{FF2B5EF4-FFF2-40B4-BE49-F238E27FC236}">
                <a16:creationId xmlns:a16="http://schemas.microsoft.com/office/drawing/2014/main" id="{ABC76593-623A-0532-9B14-FF0D62FFA7D1}"/>
              </a:ext>
            </a:extLst>
          </p:cNvPr>
          <p:cNvSpPr>
            <a:spLocks noGrp="1"/>
          </p:cNvSpPr>
          <p:nvPr>
            <p:ph idx="1"/>
          </p:nvPr>
        </p:nvSpPr>
        <p:spPr/>
        <p:txBody>
          <a:bodyPr/>
          <a:lstStyle/>
          <a:p>
            <a:pPr marL="0" indent="0" algn="l">
              <a:buNone/>
            </a:pPr>
            <a:r>
              <a:rPr lang="pl-PL" sz="1800" b="1" i="0" dirty="0">
                <a:solidFill>
                  <a:srgbClr val="333333"/>
                </a:solidFill>
                <a:effectLst/>
                <a:latin typeface="ArialMT"/>
                <a:ea typeface="Cambria" panose="02040503050406030204" pitchFamily="18" charset="0"/>
              </a:rPr>
              <a:t>Rozdział 3.2.3 pkt 7</a:t>
            </a:r>
          </a:p>
          <a:p>
            <a:pPr marL="0" indent="0" algn="just">
              <a:buNone/>
            </a:pPr>
            <a:r>
              <a:rPr lang="pl-PL" sz="1800" b="0" i="0" u="none" strike="noStrike" baseline="0" dirty="0">
                <a:latin typeface="ArialMT"/>
              </a:rPr>
              <a:t>Zapytanie ofertowe może zostać zmienione przed upływem terminu składania ofert. Zamawiający informuje w zapytaniu ofertowym o zakresie zmian. Zamawiający </a:t>
            </a:r>
            <a:r>
              <a:rPr lang="pl-PL" sz="1800" i="0" u="none" strike="noStrike" baseline="0" dirty="0">
                <a:latin typeface="ArialMT"/>
              </a:rPr>
              <a:t>przedłuża termin składania ofert o czas niezbędny do wprowadzenia zmian w ofertach, jeżeli jest to konieczne z uwagi na zakres wprowadzonych zmian.</a:t>
            </a:r>
            <a:endParaRPr lang="pl-PL" sz="1800" i="0" dirty="0">
              <a:solidFill>
                <a:srgbClr val="000000"/>
              </a:solidFill>
              <a:effectLst/>
              <a:latin typeface="ArialMT"/>
              <a:ea typeface="Cambria" panose="02040503050406030204" pitchFamily="18" charset="0"/>
            </a:endParaRPr>
          </a:p>
          <a:p>
            <a:pPr marL="0" indent="0" algn="l">
              <a:buNone/>
            </a:pPr>
            <a:endParaRPr lang="pl-PL" sz="1800" b="0" i="0" dirty="0">
              <a:solidFill>
                <a:schemeClr val="bg2">
                  <a:lumMod val="25000"/>
                </a:schemeClr>
              </a:solidFill>
              <a:effectLst/>
              <a:latin typeface="ArialMT"/>
              <a:ea typeface="Cambria" panose="02040503050406030204" pitchFamily="18" charset="0"/>
            </a:endParaRPr>
          </a:p>
          <a:p>
            <a:pPr algn="l"/>
            <a:r>
              <a:rPr lang="pl-PL" sz="1800" b="0" i="0" dirty="0">
                <a:solidFill>
                  <a:schemeClr val="bg2">
                    <a:lumMod val="25000"/>
                  </a:schemeClr>
                </a:solidFill>
                <a:effectLst/>
                <a:latin typeface="ArialMT"/>
                <a:ea typeface="Cambria" panose="02040503050406030204" pitchFamily="18" charset="0"/>
              </a:rPr>
              <a:t>Korekta:</a:t>
            </a:r>
          </a:p>
          <a:p>
            <a:pPr marL="0" indent="0" algn="l">
              <a:buNone/>
            </a:pPr>
            <a:r>
              <a:rPr lang="pl-PL" sz="1800" b="0" i="0" dirty="0">
                <a:solidFill>
                  <a:srgbClr val="FF0000"/>
                </a:solidFill>
                <a:effectLst/>
                <a:latin typeface="ArialMT"/>
                <a:ea typeface="Cambria" panose="02040503050406030204" pitchFamily="18" charset="0"/>
              </a:rPr>
              <a:t>brak przedłużania terminów składania ofert w przypadku wprowadzania istotnych zmian w dokumentach zamówienia</a:t>
            </a:r>
          </a:p>
          <a:p>
            <a:pPr marL="0" indent="0" algn="l">
              <a:buNone/>
            </a:pPr>
            <a:r>
              <a:rPr lang="pl-PL" sz="1800" b="0" i="0" dirty="0">
                <a:solidFill>
                  <a:srgbClr val="FF0000"/>
                </a:solidFill>
                <a:effectLst/>
                <a:latin typeface="ArialMT"/>
                <a:ea typeface="Cambria" panose="02040503050406030204" pitchFamily="18" charset="0"/>
              </a:rPr>
              <a:t>korekta 10%</a:t>
            </a:r>
          </a:p>
          <a:p>
            <a:endParaRPr lang="pl-PL" dirty="0"/>
          </a:p>
        </p:txBody>
      </p:sp>
      <p:sp>
        <p:nvSpPr>
          <p:cNvPr id="4" name="Symbol zastępczy numeru slajdu 3">
            <a:extLst>
              <a:ext uri="{FF2B5EF4-FFF2-40B4-BE49-F238E27FC236}">
                <a16:creationId xmlns:a16="http://schemas.microsoft.com/office/drawing/2014/main" id="{184B1ED7-4B6B-6527-CD26-FF32671D1DF3}"/>
              </a:ext>
            </a:extLst>
          </p:cNvPr>
          <p:cNvSpPr>
            <a:spLocks noGrp="1"/>
          </p:cNvSpPr>
          <p:nvPr>
            <p:ph type="sldNum" sz="quarter" idx="10"/>
          </p:nvPr>
        </p:nvSpPr>
        <p:spPr/>
        <p:txBody>
          <a:bodyPr/>
          <a:lstStyle/>
          <a:p>
            <a:fld id="{EB4015AA-59F6-416B-87A6-8E3D940284E2}" type="slidenum">
              <a:rPr lang="pl-PL" smtClean="0"/>
              <a:pPr/>
              <a:t>47</a:t>
            </a:fld>
            <a:endParaRPr lang="pl-PL" dirty="0"/>
          </a:p>
        </p:txBody>
      </p:sp>
    </p:spTree>
    <p:extLst>
      <p:ext uri="{BB962C8B-B14F-4D97-AF65-F5344CB8AC3E}">
        <p14:creationId xmlns:p14="http://schemas.microsoft.com/office/powerpoint/2010/main" val="35676766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12A01B-7CCA-2482-8E09-015FDC43BF0B}"/>
              </a:ext>
            </a:extLst>
          </p:cNvPr>
          <p:cNvSpPr>
            <a:spLocks noGrp="1"/>
          </p:cNvSpPr>
          <p:nvPr>
            <p:ph type="title"/>
          </p:nvPr>
        </p:nvSpPr>
        <p:spPr/>
        <p:txBody>
          <a:bodyPr/>
          <a:lstStyle/>
          <a:p>
            <a:r>
              <a:rPr lang="pl-PL" dirty="0"/>
              <a:t>Komunikacja w postępowaniu</a:t>
            </a:r>
            <a:br>
              <a:rPr lang="pl-PL" dirty="0"/>
            </a:br>
            <a:endParaRPr lang="pl-PL" dirty="0"/>
          </a:p>
        </p:txBody>
      </p:sp>
      <p:sp>
        <p:nvSpPr>
          <p:cNvPr id="3" name="Symbol zastępczy zawartości 2">
            <a:extLst>
              <a:ext uri="{FF2B5EF4-FFF2-40B4-BE49-F238E27FC236}">
                <a16:creationId xmlns:a16="http://schemas.microsoft.com/office/drawing/2014/main" id="{244DDDB7-2E68-B46F-2244-5DBD090BCFA8}"/>
              </a:ext>
            </a:extLst>
          </p:cNvPr>
          <p:cNvSpPr>
            <a:spLocks noGrp="1"/>
          </p:cNvSpPr>
          <p:nvPr>
            <p:ph idx="1"/>
          </p:nvPr>
        </p:nvSpPr>
        <p:spPr/>
        <p:txBody>
          <a:bodyPr/>
          <a:lstStyle/>
          <a:p>
            <a:pPr marL="0" indent="0" algn="just">
              <a:buNone/>
            </a:pPr>
            <a:r>
              <a:rPr lang="pl-PL" sz="1800" b="0" i="0" u="none" strike="noStrike" baseline="0" dirty="0">
                <a:latin typeface="ArialMT"/>
              </a:rPr>
              <a:t>Zamawiający wybiera najkorzystniejszą ofertę zgodną z opisem przedmiotu zamówienia, złożoną przez wykonawcę spełniającego warunki udziału w postępowaniu (o ile zamawiający postawił takie warunki), w oparciu o ustalone w zapytaniu ofertowym kryteria oceny, </a:t>
            </a:r>
            <a:r>
              <a:rPr lang="pl-PL" sz="1800" b="1" i="0" u="none" strike="noStrike" baseline="0" dirty="0">
                <a:solidFill>
                  <a:srgbClr val="FF0000"/>
                </a:solidFill>
                <a:latin typeface="ArialMT"/>
              </a:rPr>
              <a:t>spośród ofert złożonych w sposób, o którym mowa w sekcji 3.2.3. </a:t>
            </a:r>
            <a:r>
              <a:rPr lang="pl-PL" sz="1800" b="0" i="0" u="none" strike="noStrike" baseline="0" dirty="0">
                <a:latin typeface="ArialMT"/>
              </a:rPr>
              <a:t>Zamawiający analizuje treść ofert po upływie terminu wyznaczonego na ich składanie.</a:t>
            </a:r>
          </a:p>
          <a:p>
            <a:pPr marL="0" indent="0" algn="just">
              <a:buNone/>
            </a:pPr>
            <a:r>
              <a:rPr lang="pl-PL" sz="1800" b="1" i="1" dirty="0">
                <a:solidFill>
                  <a:srgbClr val="000000"/>
                </a:solidFill>
                <a:effectLst/>
                <a:latin typeface="ArialMT"/>
                <a:ea typeface="Cambria" panose="02040503050406030204" pitchFamily="18" charset="0"/>
              </a:rPr>
              <a:t>Rozdział 3.2.1 pkt 2</a:t>
            </a:r>
            <a:r>
              <a:rPr lang="pl-PL" sz="1800" b="1" i="1" dirty="0">
                <a:solidFill>
                  <a:srgbClr val="000000"/>
                </a:solidFill>
                <a:latin typeface="ArialMT"/>
                <a:ea typeface="Cambria" panose="02040503050406030204" pitchFamily="18" charset="0"/>
              </a:rPr>
              <a:t>0.</a:t>
            </a:r>
            <a:endParaRPr lang="pl-PL" sz="1800" b="1" i="1" dirty="0">
              <a:solidFill>
                <a:srgbClr val="000000"/>
              </a:solidFill>
              <a:effectLst/>
              <a:latin typeface="ArialMT"/>
              <a:ea typeface="Cambria" panose="02040503050406030204" pitchFamily="18" charset="0"/>
            </a:endParaRPr>
          </a:p>
          <a:p>
            <a:endParaRPr lang="pl-PL" dirty="0"/>
          </a:p>
        </p:txBody>
      </p:sp>
      <p:sp>
        <p:nvSpPr>
          <p:cNvPr id="4" name="Symbol zastępczy numeru slajdu 3">
            <a:extLst>
              <a:ext uri="{FF2B5EF4-FFF2-40B4-BE49-F238E27FC236}">
                <a16:creationId xmlns:a16="http://schemas.microsoft.com/office/drawing/2014/main" id="{5C59EDD6-F26A-A34D-A497-DF3C9D662741}"/>
              </a:ext>
            </a:extLst>
          </p:cNvPr>
          <p:cNvSpPr>
            <a:spLocks noGrp="1"/>
          </p:cNvSpPr>
          <p:nvPr>
            <p:ph type="sldNum" sz="quarter" idx="10"/>
          </p:nvPr>
        </p:nvSpPr>
        <p:spPr/>
        <p:txBody>
          <a:bodyPr/>
          <a:lstStyle/>
          <a:p>
            <a:fld id="{EB4015AA-59F6-416B-87A6-8E3D940284E2}" type="slidenum">
              <a:rPr lang="pl-PL" smtClean="0"/>
              <a:pPr/>
              <a:t>48</a:t>
            </a:fld>
            <a:endParaRPr lang="pl-PL" dirty="0"/>
          </a:p>
        </p:txBody>
      </p:sp>
    </p:spTree>
    <p:extLst>
      <p:ext uri="{BB962C8B-B14F-4D97-AF65-F5344CB8AC3E}">
        <p14:creationId xmlns:p14="http://schemas.microsoft.com/office/powerpoint/2010/main" val="5603115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0067C9-C796-34FC-F7AA-1BBDC4BA8822}"/>
              </a:ext>
            </a:extLst>
          </p:cNvPr>
          <p:cNvSpPr>
            <a:spLocks noGrp="1"/>
          </p:cNvSpPr>
          <p:nvPr>
            <p:ph type="title"/>
          </p:nvPr>
        </p:nvSpPr>
        <p:spPr/>
        <p:txBody>
          <a:bodyPr/>
          <a:lstStyle/>
          <a:p>
            <a:r>
              <a:rPr lang="pl-PL" dirty="0"/>
              <a:t>Komunikacja w postępowaniu</a:t>
            </a:r>
            <a:br>
              <a:rPr lang="pl-PL" dirty="0"/>
            </a:br>
            <a:endParaRPr lang="pl-PL" dirty="0"/>
          </a:p>
        </p:txBody>
      </p:sp>
      <p:sp>
        <p:nvSpPr>
          <p:cNvPr id="3" name="Symbol zastępczy zawartości 2">
            <a:extLst>
              <a:ext uri="{FF2B5EF4-FFF2-40B4-BE49-F238E27FC236}">
                <a16:creationId xmlns:a16="http://schemas.microsoft.com/office/drawing/2014/main" id="{067DBFB3-62D4-CCA8-2E0D-151718927F50}"/>
              </a:ext>
            </a:extLst>
          </p:cNvPr>
          <p:cNvSpPr>
            <a:spLocks noGrp="1"/>
          </p:cNvSpPr>
          <p:nvPr>
            <p:ph idx="1"/>
          </p:nvPr>
        </p:nvSpPr>
        <p:spPr/>
        <p:txBody>
          <a:bodyPr/>
          <a:lstStyle/>
          <a:p>
            <a:pPr marL="0" indent="0" algn="just">
              <a:buNone/>
            </a:pPr>
            <a:r>
              <a:rPr lang="pl-PL" sz="1800" b="0" i="0" u="none" strike="noStrike" baseline="0" dirty="0">
                <a:latin typeface="ArialMT"/>
              </a:rPr>
              <a:t>Komunikacja w postępowaniu o udzielenie zamówienia, w tym ogłoszenie zapytania ofertowego</a:t>
            </a:r>
            <a:r>
              <a:rPr lang="pl-PL" dirty="0">
                <a:latin typeface="ArialMT"/>
              </a:rPr>
              <a:t>, </a:t>
            </a:r>
            <a:r>
              <a:rPr lang="pl-PL" dirty="0">
                <a:solidFill>
                  <a:srgbClr val="FF0000"/>
                </a:solidFill>
                <a:latin typeface="ArialMT"/>
              </a:rPr>
              <a:t>składanie ofert, wymiana informacji między zamawiającym a wykonawcą oraz przekazywanie dokumentów i oświadczeń </a:t>
            </a:r>
            <a:r>
              <a:rPr lang="pl-PL" dirty="0">
                <a:latin typeface="ArialMT"/>
              </a:rPr>
              <a:t>odbywa się </a:t>
            </a:r>
            <a:r>
              <a:rPr lang="pl-PL" b="1" dirty="0">
                <a:solidFill>
                  <a:srgbClr val="FF0000"/>
                </a:solidFill>
                <a:latin typeface="ArialMT"/>
              </a:rPr>
              <a:t>pisemnie za pomocą BK2021, </a:t>
            </a:r>
            <a:r>
              <a:rPr lang="pl-PL" dirty="0">
                <a:latin typeface="ArialMT"/>
              </a:rPr>
              <a:t>z zastrzeżeniem pkt 2 i 3.</a:t>
            </a:r>
          </a:p>
          <a:p>
            <a:pPr marL="0" indent="0" algn="just">
              <a:buNone/>
            </a:pPr>
            <a:endParaRPr lang="pl-PL" dirty="0">
              <a:latin typeface="ArialMT"/>
            </a:endParaRPr>
          </a:p>
          <a:p>
            <a:endParaRPr lang="pl-PL" dirty="0"/>
          </a:p>
        </p:txBody>
      </p:sp>
      <p:sp>
        <p:nvSpPr>
          <p:cNvPr id="4" name="Symbol zastępczy numeru slajdu 3">
            <a:extLst>
              <a:ext uri="{FF2B5EF4-FFF2-40B4-BE49-F238E27FC236}">
                <a16:creationId xmlns:a16="http://schemas.microsoft.com/office/drawing/2014/main" id="{A85E76F2-B3E8-4DE5-6A6F-13C32458E78D}"/>
              </a:ext>
            </a:extLst>
          </p:cNvPr>
          <p:cNvSpPr>
            <a:spLocks noGrp="1"/>
          </p:cNvSpPr>
          <p:nvPr>
            <p:ph type="sldNum" sz="quarter" idx="10"/>
          </p:nvPr>
        </p:nvSpPr>
        <p:spPr/>
        <p:txBody>
          <a:bodyPr/>
          <a:lstStyle/>
          <a:p>
            <a:fld id="{EB4015AA-59F6-416B-87A6-8E3D940284E2}" type="slidenum">
              <a:rPr lang="pl-PL" smtClean="0"/>
              <a:pPr/>
              <a:t>49</a:t>
            </a:fld>
            <a:endParaRPr lang="pl-PL" dirty="0"/>
          </a:p>
        </p:txBody>
      </p:sp>
    </p:spTree>
    <p:extLst>
      <p:ext uri="{BB962C8B-B14F-4D97-AF65-F5344CB8AC3E}">
        <p14:creationId xmlns:p14="http://schemas.microsoft.com/office/powerpoint/2010/main" val="4156259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009FA5-651F-FF9F-2A7D-D715A0F491B0}"/>
              </a:ext>
            </a:extLst>
          </p:cNvPr>
          <p:cNvSpPr>
            <a:spLocks noGrp="1"/>
          </p:cNvSpPr>
          <p:nvPr>
            <p:ph type="title"/>
          </p:nvPr>
        </p:nvSpPr>
        <p:spPr/>
        <p:txBody>
          <a:bodyPr/>
          <a:lstStyle/>
          <a:p>
            <a:r>
              <a:rPr lang="pl-PL" dirty="0"/>
              <a:t>Zasada konkurencyjności – wyłączenia </a:t>
            </a:r>
            <a:br>
              <a:rPr lang="pl-PL" dirty="0"/>
            </a:br>
            <a:endParaRPr lang="pl-PL" dirty="0"/>
          </a:p>
        </p:txBody>
      </p:sp>
      <p:sp>
        <p:nvSpPr>
          <p:cNvPr id="3" name="Symbol zastępczy zawartości 2">
            <a:extLst>
              <a:ext uri="{FF2B5EF4-FFF2-40B4-BE49-F238E27FC236}">
                <a16:creationId xmlns:a16="http://schemas.microsoft.com/office/drawing/2014/main" id="{30B8B79B-0609-6C34-B96F-95B4D35D3AA4}"/>
              </a:ext>
            </a:extLst>
          </p:cNvPr>
          <p:cNvSpPr>
            <a:spLocks noGrp="1"/>
          </p:cNvSpPr>
          <p:nvPr>
            <p:ph idx="1"/>
          </p:nvPr>
        </p:nvSpPr>
        <p:spPr/>
        <p:txBody>
          <a:bodyPr/>
          <a:lstStyle/>
          <a:p>
            <a:pPr marL="0" indent="0" algn="just">
              <a:buNone/>
            </a:pPr>
            <a:r>
              <a:rPr lang="pl-PL" sz="1800" b="0" i="0" u="none" strike="noStrike" baseline="0" dirty="0">
                <a:latin typeface="ArialMT"/>
              </a:rPr>
              <a:t>e) zamówień udzielanych zgodnie z przepisami prawa innymi niż Pzp, na podstawie których wyłącza się stosowanie Pzp,</a:t>
            </a:r>
          </a:p>
          <a:p>
            <a:pPr marL="0" indent="0" algn="just">
              <a:buNone/>
            </a:pPr>
            <a:r>
              <a:rPr lang="pl-PL" sz="1800" b="0" i="0" u="none" strike="noStrike" baseline="0" dirty="0">
                <a:latin typeface="ArialMT"/>
              </a:rPr>
              <a:t>f) wydatków rozliczanych za pomocą uproszczonych metod oraz finansowania niepowiązanego z kosztami, o których mowa w podrozdziałach 3.10 i 3.11,</a:t>
            </a:r>
          </a:p>
          <a:p>
            <a:pPr marL="0" indent="0" algn="just">
              <a:buNone/>
            </a:pPr>
            <a:r>
              <a:rPr lang="pl-PL" sz="1800" b="0" i="0" u="none" strike="noStrike" baseline="0" dirty="0">
                <a:latin typeface="ArialMT"/>
              </a:rPr>
              <a:t>g) zamówień udzielanych przez beneficjentów wybranych w trybie określonym w ustawie z dnia 19 grudnia 2008 r. o partnerstwie publiczno-prywatnym lub w ustawie z dnia 21 października 2016 r. o umowie koncesji na roboty budowlane lub usługi do realizacji projektu hybrydowego,</a:t>
            </a:r>
          </a:p>
          <a:p>
            <a:pPr marL="0" indent="0">
              <a:buNone/>
            </a:pPr>
            <a:endParaRPr lang="pl-PL" dirty="0"/>
          </a:p>
        </p:txBody>
      </p:sp>
      <p:sp>
        <p:nvSpPr>
          <p:cNvPr id="4" name="Symbol zastępczy numeru slajdu 3">
            <a:extLst>
              <a:ext uri="{FF2B5EF4-FFF2-40B4-BE49-F238E27FC236}">
                <a16:creationId xmlns:a16="http://schemas.microsoft.com/office/drawing/2014/main" id="{12A5DE1E-B7D0-26E9-74FC-DC1C26C6DDC6}"/>
              </a:ext>
            </a:extLst>
          </p:cNvPr>
          <p:cNvSpPr>
            <a:spLocks noGrp="1"/>
          </p:cNvSpPr>
          <p:nvPr>
            <p:ph type="sldNum" sz="quarter" idx="10"/>
          </p:nvPr>
        </p:nvSpPr>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37567741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74D170-490F-BD9C-84A6-C51BD418BA3E}"/>
              </a:ext>
            </a:extLst>
          </p:cNvPr>
          <p:cNvSpPr>
            <a:spLocks noGrp="1"/>
          </p:cNvSpPr>
          <p:nvPr>
            <p:ph type="title"/>
          </p:nvPr>
        </p:nvSpPr>
        <p:spPr/>
        <p:txBody>
          <a:bodyPr/>
          <a:lstStyle/>
          <a:p>
            <a:r>
              <a:rPr lang="pl-PL" sz="2800" dirty="0">
                <a:solidFill>
                  <a:schemeClr val="accent1">
                    <a:lumMod val="75000"/>
                  </a:schemeClr>
                </a:solidFill>
              </a:rPr>
              <a:t>Zapytanie ofertowe - treść</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ED2A372B-EECD-26A3-1079-1B81EBFA82E0}"/>
              </a:ext>
            </a:extLst>
          </p:cNvPr>
          <p:cNvSpPr>
            <a:spLocks noGrp="1"/>
          </p:cNvSpPr>
          <p:nvPr>
            <p:ph idx="1"/>
          </p:nvPr>
        </p:nvSpPr>
        <p:spPr/>
        <p:txBody>
          <a:bodyPr/>
          <a:lstStyle/>
          <a:p>
            <a:pPr algn="just"/>
            <a:r>
              <a:rPr lang="pl-PL" sz="1800" b="0" i="0" u="none" strike="noStrike" baseline="0" dirty="0">
                <a:latin typeface="ArialMT"/>
              </a:rPr>
              <a:t>Zapytanie ofertowe zawiera w szczególności:</a:t>
            </a:r>
          </a:p>
          <a:p>
            <a:pPr marL="0" indent="0" algn="just">
              <a:buNone/>
            </a:pPr>
            <a:r>
              <a:rPr lang="pl-PL" sz="1800" b="0" i="0" u="none" strike="noStrike" baseline="0" dirty="0">
                <a:latin typeface="ArialMT"/>
              </a:rPr>
              <a:t>a) opis przedmiotu zamówienia,</a:t>
            </a:r>
          </a:p>
          <a:p>
            <a:pPr marL="0" indent="0" algn="just">
              <a:buNone/>
            </a:pPr>
            <a:r>
              <a:rPr lang="pl-PL" sz="1800" b="0" i="0" u="none" strike="noStrike" baseline="0" dirty="0">
                <a:latin typeface="ArialMT"/>
              </a:rPr>
              <a:t>b) warunki udziału w postępowaniu oraz opis sposobu dokonywania oceny ich spełniania, o ile warunki te są wymagane przez zamawiającego,</a:t>
            </a:r>
          </a:p>
          <a:p>
            <a:pPr marL="0" indent="0" algn="just">
              <a:buNone/>
            </a:pPr>
            <a:r>
              <a:rPr lang="pl-PL" sz="1800" b="0" i="0" u="none" strike="noStrike" baseline="0" dirty="0">
                <a:latin typeface="ArialMT"/>
              </a:rPr>
              <a:t>c) kryteria oceny ofert, informację o wagach punktowych lub procentowych przypisanych do poszczególnych kryteriów oceny ofert oraz opis sposobu przyznawania punktacji za spełnienie danego kryterium oceny ofert,</a:t>
            </a:r>
          </a:p>
          <a:p>
            <a:pPr marL="0" indent="0" algn="just">
              <a:buNone/>
            </a:pPr>
            <a:r>
              <a:rPr lang="pl-PL" sz="1800" b="0" i="0" u="none" strike="noStrike" baseline="0" dirty="0">
                <a:latin typeface="ArialMT"/>
              </a:rPr>
              <a:t>d) termin i sposób składania ofert,</a:t>
            </a:r>
          </a:p>
          <a:p>
            <a:pPr marL="0" indent="0" algn="just">
              <a:buNone/>
            </a:pPr>
            <a:r>
              <a:rPr lang="pl-PL" sz="1800" b="0" i="0" u="none" strike="noStrike" baseline="0" dirty="0">
                <a:latin typeface="ArialMT"/>
              </a:rPr>
              <a:t>e) termin wykonania zamówienia,</a:t>
            </a:r>
          </a:p>
          <a:p>
            <a:pPr marL="0" indent="0" algn="just">
              <a:buNone/>
            </a:pPr>
            <a:r>
              <a:rPr lang="pl-PL" sz="1800" b="0" i="0" u="none" strike="noStrike" baseline="0" dirty="0">
                <a:latin typeface="ArialMT"/>
              </a:rPr>
              <a:t>f) informację na temat zakazu konfliktu interesów,</a:t>
            </a:r>
          </a:p>
          <a:p>
            <a:endParaRPr lang="pl-PL" dirty="0"/>
          </a:p>
        </p:txBody>
      </p:sp>
      <p:sp>
        <p:nvSpPr>
          <p:cNvPr id="4" name="Symbol zastępczy numeru slajdu 3">
            <a:extLst>
              <a:ext uri="{FF2B5EF4-FFF2-40B4-BE49-F238E27FC236}">
                <a16:creationId xmlns:a16="http://schemas.microsoft.com/office/drawing/2014/main" id="{768DADA0-066A-D68C-5E16-6DA1089AACAF}"/>
              </a:ext>
            </a:extLst>
          </p:cNvPr>
          <p:cNvSpPr>
            <a:spLocks noGrp="1"/>
          </p:cNvSpPr>
          <p:nvPr>
            <p:ph type="sldNum" sz="quarter" idx="10"/>
          </p:nvPr>
        </p:nvSpPr>
        <p:spPr/>
        <p:txBody>
          <a:bodyPr/>
          <a:lstStyle/>
          <a:p>
            <a:fld id="{EB4015AA-59F6-416B-87A6-8E3D940284E2}" type="slidenum">
              <a:rPr lang="pl-PL" smtClean="0"/>
              <a:pPr/>
              <a:t>50</a:t>
            </a:fld>
            <a:endParaRPr lang="pl-PL" dirty="0"/>
          </a:p>
        </p:txBody>
      </p:sp>
    </p:spTree>
    <p:extLst>
      <p:ext uri="{BB962C8B-B14F-4D97-AF65-F5344CB8AC3E}">
        <p14:creationId xmlns:p14="http://schemas.microsoft.com/office/powerpoint/2010/main" val="7470864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418FA8-7399-C443-EF44-DBE52E2B43FD}"/>
              </a:ext>
            </a:extLst>
          </p:cNvPr>
          <p:cNvSpPr>
            <a:spLocks noGrp="1"/>
          </p:cNvSpPr>
          <p:nvPr>
            <p:ph type="title"/>
          </p:nvPr>
        </p:nvSpPr>
        <p:spPr/>
        <p:txBody>
          <a:bodyPr/>
          <a:lstStyle/>
          <a:p>
            <a:r>
              <a:rPr lang="pl-PL" sz="2800" dirty="0">
                <a:solidFill>
                  <a:schemeClr val="accent1">
                    <a:lumMod val="75000"/>
                  </a:schemeClr>
                </a:solidFill>
              </a:rPr>
              <a:t>Zapytanie ofertowe - treść</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F26C4D96-8223-EDE2-EDBC-544D020495D2}"/>
              </a:ext>
            </a:extLst>
          </p:cNvPr>
          <p:cNvSpPr>
            <a:spLocks noGrp="1"/>
          </p:cNvSpPr>
          <p:nvPr>
            <p:ph idx="1"/>
          </p:nvPr>
        </p:nvSpPr>
        <p:spPr/>
        <p:txBody>
          <a:bodyPr/>
          <a:lstStyle/>
          <a:p>
            <a:pPr marL="0" indent="0" algn="just">
              <a:buNone/>
            </a:pPr>
            <a:r>
              <a:rPr lang="pl-PL" sz="1800" b="0" i="0" u="none" strike="noStrike" baseline="0" dirty="0">
                <a:latin typeface="ArialMT"/>
              </a:rPr>
              <a:t>g) określenie warunków istotnych zmian umowy zawartej w wyniku przeprowadzonego postępowania o udzielenie zamówienia, o ile zamawiający przewiduje możliwość zmiany umowy,</a:t>
            </a:r>
          </a:p>
          <a:p>
            <a:pPr marL="0" indent="0" algn="just">
              <a:buNone/>
            </a:pPr>
            <a:r>
              <a:rPr lang="pl-PL" sz="1800" b="0" i="0" u="none" strike="noStrike" baseline="0" dirty="0">
                <a:latin typeface="ArialMT"/>
              </a:rPr>
              <a:t>h) opis części zamówienia, jeżeli zamawiający dopuszcza składanie ofert częściowych oraz liczbę części zamówienia, na którą wykonawca może złożyć ofertę, lub maksymalną liczbę części, na które zamówienie może zostać udzielone temu samemu wykonawcy, oraz kryteria lub zasady, mające zastosowanie do ustalenia, które części zamówienia zostaną udzielone jednemu wykonawcy, w przypadku wyboru jego oferty w większej niż maksymalna liczbie części,</a:t>
            </a:r>
          </a:p>
          <a:p>
            <a:endParaRPr lang="pl-PL" dirty="0"/>
          </a:p>
        </p:txBody>
      </p:sp>
      <p:sp>
        <p:nvSpPr>
          <p:cNvPr id="4" name="Symbol zastępczy numeru slajdu 3">
            <a:extLst>
              <a:ext uri="{FF2B5EF4-FFF2-40B4-BE49-F238E27FC236}">
                <a16:creationId xmlns:a16="http://schemas.microsoft.com/office/drawing/2014/main" id="{6D41C447-DC97-BDBE-213C-0AABD0659189}"/>
              </a:ext>
            </a:extLst>
          </p:cNvPr>
          <p:cNvSpPr>
            <a:spLocks noGrp="1"/>
          </p:cNvSpPr>
          <p:nvPr>
            <p:ph type="sldNum" sz="quarter" idx="10"/>
          </p:nvPr>
        </p:nvSpPr>
        <p:spPr/>
        <p:txBody>
          <a:bodyPr/>
          <a:lstStyle/>
          <a:p>
            <a:fld id="{EB4015AA-59F6-416B-87A6-8E3D940284E2}" type="slidenum">
              <a:rPr lang="pl-PL" smtClean="0"/>
              <a:pPr/>
              <a:t>51</a:t>
            </a:fld>
            <a:endParaRPr lang="pl-PL" dirty="0"/>
          </a:p>
        </p:txBody>
      </p:sp>
    </p:spTree>
    <p:extLst>
      <p:ext uri="{BB962C8B-B14F-4D97-AF65-F5344CB8AC3E}">
        <p14:creationId xmlns:p14="http://schemas.microsoft.com/office/powerpoint/2010/main" val="23887914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39B8A8-613B-74A2-9E0D-091F82706905}"/>
              </a:ext>
            </a:extLst>
          </p:cNvPr>
          <p:cNvSpPr>
            <a:spLocks noGrp="1"/>
          </p:cNvSpPr>
          <p:nvPr>
            <p:ph type="title"/>
          </p:nvPr>
        </p:nvSpPr>
        <p:spPr/>
        <p:txBody>
          <a:bodyPr/>
          <a:lstStyle/>
          <a:p>
            <a:r>
              <a:rPr lang="pl-PL" sz="2800" dirty="0">
                <a:solidFill>
                  <a:schemeClr val="accent1">
                    <a:lumMod val="75000"/>
                  </a:schemeClr>
                </a:solidFill>
              </a:rPr>
              <a:t>Zapytanie ofertowe - treść</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1BE5C989-4AA6-72E8-1C0C-CF899648D559}"/>
              </a:ext>
            </a:extLst>
          </p:cNvPr>
          <p:cNvSpPr>
            <a:spLocks noGrp="1"/>
          </p:cNvSpPr>
          <p:nvPr>
            <p:ph idx="1"/>
          </p:nvPr>
        </p:nvSpPr>
        <p:spPr/>
        <p:txBody>
          <a:bodyPr/>
          <a:lstStyle/>
          <a:p>
            <a:pPr marL="0" indent="0" algn="just">
              <a:buNone/>
            </a:pPr>
            <a:r>
              <a:rPr lang="pl-PL" sz="1800" b="0" i="0" u="none" strike="noStrike" baseline="0" dirty="0">
                <a:latin typeface="ArialMT"/>
              </a:rPr>
              <a:t>i) w sytuacji, gdy zamawiający udziela zamówienia w częściach, informację, że dane postępowanie obejmuje jedynie część zamówienia, wraz z określeniem zakresu lub wartości całego zamówienia oraz informacjami co do pozostałych części zamówienia,</a:t>
            </a:r>
          </a:p>
          <a:p>
            <a:pPr marL="0" indent="0" algn="just">
              <a:buNone/>
            </a:pPr>
            <a:r>
              <a:rPr lang="pl-PL" sz="1800" b="0" i="0" u="none" strike="noStrike" baseline="0" dirty="0">
                <a:latin typeface="ArialMT"/>
              </a:rPr>
              <a:t>j) informacje dotyczące ofert wariantowych, jeżeli zamawiający wymaga lub dopuszcza ich składanie, w tym opis sposobu przedstawiania ofert wariantowych oraz minimalne warunki, jakim muszą odpowiadać oferty wariantowe wraz z wybranymi kryteriami oceny oraz informacja, czy oferta wariantowa powinna być złożona wraz z ofertą albo zamiast oferty.</a:t>
            </a:r>
            <a:endParaRPr lang="pl-PL" sz="1800" dirty="0">
              <a:solidFill>
                <a:schemeClr val="bg2">
                  <a:lumMod val="25000"/>
                </a:schemeClr>
              </a:solidFill>
              <a:latin typeface="ArialMT"/>
            </a:endParaRPr>
          </a:p>
          <a:p>
            <a:endParaRPr lang="pl-PL" dirty="0"/>
          </a:p>
        </p:txBody>
      </p:sp>
      <p:sp>
        <p:nvSpPr>
          <p:cNvPr id="4" name="Symbol zastępczy numeru slajdu 3">
            <a:extLst>
              <a:ext uri="{FF2B5EF4-FFF2-40B4-BE49-F238E27FC236}">
                <a16:creationId xmlns:a16="http://schemas.microsoft.com/office/drawing/2014/main" id="{8A038CAC-2F26-508E-1D6B-B6A372DFB94E}"/>
              </a:ext>
            </a:extLst>
          </p:cNvPr>
          <p:cNvSpPr>
            <a:spLocks noGrp="1"/>
          </p:cNvSpPr>
          <p:nvPr>
            <p:ph type="sldNum" sz="quarter" idx="10"/>
          </p:nvPr>
        </p:nvSpPr>
        <p:spPr/>
        <p:txBody>
          <a:bodyPr/>
          <a:lstStyle/>
          <a:p>
            <a:fld id="{EB4015AA-59F6-416B-87A6-8E3D940284E2}" type="slidenum">
              <a:rPr lang="pl-PL" smtClean="0"/>
              <a:pPr/>
              <a:t>52</a:t>
            </a:fld>
            <a:endParaRPr lang="pl-PL" dirty="0"/>
          </a:p>
        </p:txBody>
      </p:sp>
    </p:spTree>
    <p:extLst>
      <p:ext uri="{BB962C8B-B14F-4D97-AF65-F5344CB8AC3E}">
        <p14:creationId xmlns:p14="http://schemas.microsoft.com/office/powerpoint/2010/main" val="20300004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15E9A8-6EE7-A935-F828-E635DEB33B6E}"/>
              </a:ext>
            </a:extLst>
          </p:cNvPr>
          <p:cNvSpPr>
            <a:spLocks noGrp="1"/>
          </p:cNvSpPr>
          <p:nvPr>
            <p:ph type="title"/>
          </p:nvPr>
        </p:nvSpPr>
        <p:spPr/>
        <p:txBody>
          <a:bodyPr/>
          <a:lstStyle/>
          <a:p>
            <a:r>
              <a:rPr lang="pl-PL" sz="2800" dirty="0">
                <a:solidFill>
                  <a:schemeClr val="accent1">
                    <a:lumMod val="75000"/>
                  </a:schemeClr>
                </a:solidFill>
              </a:rPr>
              <a:t>Badanie rażąco niskiej ceny</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106DA8F5-E5AF-4537-5B93-4C008213A714}"/>
              </a:ext>
            </a:extLst>
          </p:cNvPr>
          <p:cNvSpPr>
            <a:spLocks noGrp="1"/>
          </p:cNvSpPr>
          <p:nvPr>
            <p:ph idx="1"/>
          </p:nvPr>
        </p:nvSpPr>
        <p:spPr/>
        <p:txBody>
          <a:bodyPr/>
          <a:lstStyle/>
          <a:p>
            <a:pPr marL="0" indent="0" algn="just">
              <a:buNone/>
            </a:pPr>
            <a:r>
              <a:rPr lang="pl-PL" sz="1800" b="0" i="0" u="none" strike="noStrike" baseline="0" dirty="0">
                <a:latin typeface="ArialMT"/>
              </a:rPr>
              <a:t>Jeżeli zaoferowana cena lub koszt wydają się rażąco niskie w stosunku do przedmiotu zamówienia, </a:t>
            </a:r>
            <a:r>
              <a:rPr lang="pl-PL" sz="1800" b="1" i="0" u="none" strike="noStrike" baseline="0" dirty="0">
                <a:latin typeface="ArialMT"/>
              </a:rPr>
              <a:t>tj. różnią się o więcej niż 30% od średniej arytmetycznej cen wszystkich ważnych ofert </a:t>
            </a:r>
            <a:r>
              <a:rPr lang="pl-PL" sz="1800" b="1" i="0" u="sng" strike="noStrike" baseline="0" dirty="0">
                <a:solidFill>
                  <a:schemeClr val="accent1"/>
                </a:solidFill>
                <a:latin typeface="ArialMT"/>
              </a:rPr>
              <a:t>niepodlegających odrzuceniu</a:t>
            </a:r>
            <a:r>
              <a:rPr lang="pl-PL" sz="1800" b="0" i="0" u="none" strike="noStrike" baseline="0" dirty="0">
                <a:latin typeface="ArialMT"/>
              </a:rPr>
              <a:t>, lub budzą wątpliwości zamawiającego co do możliwości wykonania przedmiotu zamówienia zgodnie z wymaganiami określonymi w zapytaniu ofertowym lub wynikającymi z odrębnych przepisów, zamawiający żąda od wykonawcy złożenia w wyznaczonym terminie wyjaśnień, w tym złożenia dowodów w zakresie wyliczenia ceny lub kosztu. Zamawiający ocenia te wyjaśnienia w konsultacji z wykonawcą i może odrzucić tę ofertę wyłącznie w przypadku, gdy złożone wyjaśnienia wraz z dowodami nie uzasadniają podanej ceny lub kosztu w tej ofercie.</a:t>
            </a:r>
            <a:endParaRPr lang="pl-PL" sz="1800" dirty="0">
              <a:solidFill>
                <a:schemeClr val="bg2">
                  <a:lumMod val="25000"/>
                </a:schemeClr>
              </a:solidFill>
            </a:endParaRPr>
          </a:p>
          <a:p>
            <a:endParaRPr lang="pl-PL" dirty="0"/>
          </a:p>
        </p:txBody>
      </p:sp>
      <p:sp>
        <p:nvSpPr>
          <p:cNvPr id="4" name="Symbol zastępczy numeru slajdu 3">
            <a:extLst>
              <a:ext uri="{FF2B5EF4-FFF2-40B4-BE49-F238E27FC236}">
                <a16:creationId xmlns:a16="http://schemas.microsoft.com/office/drawing/2014/main" id="{BC7A0904-D322-111B-8D9F-632164814BB8}"/>
              </a:ext>
            </a:extLst>
          </p:cNvPr>
          <p:cNvSpPr>
            <a:spLocks noGrp="1"/>
          </p:cNvSpPr>
          <p:nvPr>
            <p:ph type="sldNum" sz="quarter" idx="10"/>
          </p:nvPr>
        </p:nvSpPr>
        <p:spPr/>
        <p:txBody>
          <a:bodyPr/>
          <a:lstStyle/>
          <a:p>
            <a:fld id="{EB4015AA-59F6-416B-87A6-8E3D940284E2}" type="slidenum">
              <a:rPr lang="pl-PL" smtClean="0"/>
              <a:pPr/>
              <a:t>53</a:t>
            </a:fld>
            <a:endParaRPr lang="pl-PL" dirty="0"/>
          </a:p>
        </p:txBody>
      </p:sp>
    </p:spTree>
    <p:extLst>
      <p:ext uri="{BB962C8B-B14F-4D97-AF65-F5344CB8AC3E}">
        <p14:creationId xmlns:p14="http://schemas.microsoft.com/office/powerpoint/2010/main" val="42115473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224AD5-2799-16F1-19F6-B0C7C113EAAE}"/>
              </a:ext>
            </a:extLst>
          </p:cNvPr>
          <p:cNvSpPr>
            <a:spLocks noGrp="1"/>
          </p:cNvSpPr>
          <p:nvPr>
            <p:ph type="title"/>
          </p:nvPr>
        </p:nvSpPr>
        <p:spPr/>
        <p:txBody>
          <a:bodyPr/>
          <a:lstStyle/>
          <a:p>
            <a:r>
              <a:rPr lang="pl-PL" sz="2800" dirty="0">
                <a:solidFill>
                  <a:schemeClr val="bg2">
                    <a:lumMod val="25000"/>
                  </a:schemeClr>
                </a:solidFill>
              </a:rPr>
              <a:t>Badanie rażąco niskiej ceny</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6C21AE97-36E7-DB29-3C92-F2DC19F0C693}"/>
              </a:ext>
            </a:extLst>
          </p:cNvPr>
          <p:cNvSpPr>
            <a:spLocks noGrp="1"/>
          </p:cNvSpPr>
          <p:nvPr>
            <p:ph idx="1"/>
          </p:nvPr>
        </p:nvSpPr>
        <p:spPr/>
        <p:txBody>
          <a:bodyPr/>
          <a:lstStyle/>
          <a:p>
            <a:pPr algn="just"/>
            <a:r>
              <a:rPr lang="pl-PL" sz="1800" b="0" i="0" u="none" strike="noStrike" baseline="0" dirty="0">
                <a:latin typeface="ArialMT"/>
              </a:rPr>
              <a:t>Korekta:</a:t>
            </a:r>
          </a:p>
          <a:p>
            <a:pPr marL="0" indent="0" algn="just">
              <a:lnSpc>
                <a:spcPct val="115000"/>
              </a:lnSpc>
              <a:spcAft>
                <a:spcPts val="1000"/>
              </a:spcAft>
              <a:buNone/>
            </a:pPr>
            <a:r>
              <a:rPr lang="pl-PL" sz="1800" dirty="0">
                <a:solidFill>
                  <a:srgbClr val="FF0000"/>
                </a:solidFill>
                <a:effectLst/>
                <a:latin typeface="ArialMT"/>
                <a:ea typeface="Cambria" panose="02040503050406030204" pitchFamily="18" charset="0"/>
              </a:rPr>
              <a:t>Oferty, które sprawiały wrażenie rażąco</a:t>
            </a:r>
            <a:r>
              <a:rPr lang="pl-PL" sz="1800" dirty="0">
                <a:solidFill>
                  <a:srgbClr val="FF0000"/>
                </a:solidFill>
                <a:latin typeface="ArialMT"/>
                <a:ea typeface="Cambria" panose="02040503050406030204" pitchFamily="18" charset="0"/>
              </a:rPr>
              <a:t> </a:t>
            </a:r>
            <a:r>
              <a:rPr lang="pl-PL" sz="1800" dirty="0">
                <a:solidFill>
                  <a:srgbClr val="FF0000"/>
                </a:solidFill>
                <a:effectLst/>
                <a:latin typeface="ArialMT"/>
                <a:ea typeface="Cambria" panose="02040503050406030204" pitchFamily="18" charset="0"/>
              </a:rPr>
              <a:t>niskich w stosunku do robót budowlanych/dostaw /usług, zostały odrzucone, ale przed odrzuceniem tych ofert instytucja zamawiająca nie zwróciła się z pisemnym zapytaniem do zainteresowanych oferentów (np. żądając przedstawienia szczegółowych informacji dotyczących elementów składowych oferty, które uważa za istotne) lub takie zapytanie istnieje, ale instytucja zamawiająca nie jest w stanie dowieść, że dokonała oceny odpowiedzi udzielonych przez zainteresowanych oferentów.</a:t>
            </a:r>
          </a:p>
          <a:p>
            <a:pPr marL="0" indent="0" algn="just">
              <a:lnSpc>
                <a:spcPct val="115000"/>
              </a:lnSpc>
              <a:spcAft>
                <a:spcPts val="1000"/>
              </a:spcAft>
              <a:buNone/>
            </a:pPr>
            <a:r>
              <a:rPr lang="pl-PL" sz="1800" dirty="0">
                <a:solidFill>
                  <a:srgbClr val="000000"/>
                </a:solidFill>
                <a:latin typeface="ArialMT"/>
                <a:ea typeface="Cambria" panose="02040503050406030204" pitchFamily="18" charset="0"/>
              </a:rPr>
              <a:t>= 25%</a:t>
            </a:r>
            <a:endParaRPr lang="pl-PL" sz="1800" dirty="0">
              <a:effectLst/>
              <a:latin typeface="ArialMT"/>
              <a:ea typeface="Cambria" panose="02040503050406030204" pitchFamily="18" charset="0"/>
            </a:endParaRPr>
          </a:p>
          <a:p>
            <a:pPr marL="0" indent="0">
              <a:buNone/>
            </a:pPr>
            <a:endParaRPr lang="pl-PL" dirty="0"/>
          </a:p>
        </p:txBody>
      </p:sp>
      <p:sp>
        <p:nvSpPr>
          <p:cNvPr id="4" name="Symbol zastępczy numeru slajdu 3">
            <a:extLst>
              <a:ext uri="{FF2B5EF4-FFF2-40B4-BE49-F238E27FC236}">
                <a16:creationId xmlns:a16="http://schemas.microsoft.com/office/drawing/2014/main" id="{24F07D87-1E41-272A-78CE-11691FFF5DEA}"/>
              </a:ext>
            </a:extLst>
          </p:cNvPr>
          <p:cNvSpPr>
            <a:spLocks noGrp="1"/>
          </p:cNvSpPr>
          <p:nvPr>
            <p:ph type="sldNum" sz="quarter" idx="10"/>
          </p:nvPr>
        </p:nvSpPr>
        <p:spPr/>
        <p:txBody>
          <a:bodyPr/>
          <a:lstStyle/>
          <a:p>
            <a:fld id="{EB4015AA-59F6-416B-87A6-8E3D940284E2}" type="slidenum">
              <a:rPr lang="pl-PL" smtClean="0"/>
              <a:pPr/>
              <a:t>54</a:t>
            </a:fld>
            <a:endParaRPr lang="pl-PL" dirty="0"/>
          </a:p>
        </p:txBody>
      </p:sp>
    </p:spTree>
    <p:extLst>
      <p:ext uri="{BB962C8B-B14F-4D97-AF65-F5344CB8AC3E}">
        <p14:creationId xmlns:p14="http://schemas.microsoft.com/office/powerpoint/2010/main" val="12756947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DC2685-B0BA-378F-83FC-06E383E126BE}"/>
              </a:ext>
            </a:extLst>
          </p:cNvPr>
          <p:cNvSpPr>
            <a:spLocks noGrp="1"/>
          </p:cNvSpPr>
          <p:nvPr>
            <p:ph type="title"/>
          </p:nvPr>
        </p:nvSpPr>
        <p:spPr/>
        <p:txBody>
          <a:bodyPr/>
          <a:lstStyle/>
          <a:p>
            <a:r>
              <a:rPr lang="pl-PL" sz="2800" dirty="0">
                <a:solidFill>
                  <a:schemeClr val="accent1">
                    <a:lumMod val="75000"/>
                  </a:schemeClr>
                </a:solidFill>
              </a:rPr>
              <a:t>Protokół z postępowania</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59E16E85-F295-42D6-E64E-89B9B7398272}"/>
              </a:ext>
            </a:extLst>
          </p:cNvPr>
          <p:cNvSpPr>
            <a:spLocks noGrp="1"/>
          </p:cNvSpPr>
          <p:nvPr>
            <p:ph idx="1"/>
          </p:nvPr>
        </p:nvSpPr>
        <p:spPr/>
        <p:txBody>
          <a:bodyPr/>
          <a:lstStyle/>
          <a:p>
            <a:pPr marL="0" indent="0" algn="just">
              <a:buNone/>
            </a:pPr>
            <a:r>
              <a:rPr lang="pl-PL" sz="1800" b="0" i="0" u="none" strike="noStrike" baseline="0" dirty="0">
                <a:latin typeface="ArialMT"/>
              </a:rPr>
              <a:t>Wybór najkorzystniejszej oferty jest dokumentowany pisemnie za pomocą protokołu postępowania o udzielenie zamówienia, zawierającego co najmniej:</a:t>
            </a:r>
          </a:p>
          <a:p>
            <a:pPr marL="0" indent="0" algn="just">
              <a:buNone/>
            </a:pPr>
            <a:r>
              <a:rPr lang="pl-PL" sz="1800" b="0" i="0" u="none" strike="noStrike" baseline="0" dirty="0">
                <a:latin typeface="ArialMT"/>
              </a:rPr>
              <a:t>a) wykaz wszystkich ofert, które wpłynęły w odpowiedzi na zapytanie ofertowe (w szczególności imię i nazwisko albo nazwa wykonawcy, jego siedziba oraz cena),</a:t>
            </a:r>
          </a:p>
          <a:p>
            <a:pPr marL="0" indent="0" algn="just">
              <a:buNone/>
            </a:pPr>
            <a:r>
              <a:rPr lang="pl-PL" sz="1800" b="0" i="0" u="none" strike="noStrike" baseline="0" dirty="0">
                <a:latin typeface="ArialMT"/>
              </a:rPr>
              <a:t>b) wykryte przypadki konfliktu interesów i podjęte w związku z tym środki albo informację o braku występowania konfliktu interesów,</a:t>
            </a:r>
          </a:p>
          <a:p>
            <a:pPr marL="0" indent="0" algn="just">
              <a:buNone/>
            </a:pPr>
            <a:r>
              <a:rPr lang="pl-PL" sz="1800" b="0" i="0" u="none" strike="noStrike" baseline="0" dirty="0">
                <a:latin typeface="ArialMT"/>
              </a:rPr>
              <a:t>c) informację o spełnieniu warunków udziału w postępowaniu przez wykonawców, o ile takie warunki były stawiane,</a:t>
            </a:r>
          </a:p>
          <a:p>
            <a:pPr marL="0" indent="0" algn="just">
              <a:buNone/>
            </a:pPr>
            <a:r>
              <a:rPr lang="pl-PL" sz="1800" b="0" i="0" u="none" strike="noStrike" baseline="0" dirty="0">
                <a:latin typeface="ArialMT"/>
              </a:rPr>
              <a:t>d) informację o wagach punktowych lub procentowych przypisanych do poszczególnych kryteriów oceny i przyznanej punktacji poszczególnym wykonawcom za spełnienie danego kryterium,</a:t>
            </a:r>
          </a:p>
          <a:p>
            <a:endParaRPr lang="pl-PL" dirty="0"/>
          </a:p>
        </p:txBody>
      </p:sp>
      <p:sp>
        <p:nvSpPr>
          <p:cNvPr id="4" name="Symbol zastępczy numeru slajdu 3">
            <a:extLst>
              <a:ext uri="{FF2B5EF4-FFF2-40B4-BE49-F238E27FC236}">
                <a16:creationId xmlns:a16="http://schemas.microsoft.com/office/drawing/2014/main" id="{6742FDF7-78D3-867C-E199-D0E06F1DCABE}"/>
              </a:ext>
            </a:extLst>
          </p:cNvPr>
          <p:cNvSpPr>
            <a:spLocks noGrp="1"/>
          </p:cNvSpPr>
          <p:nvPr>
            <p:ph type="sldNum" sz="quarter" idx="10"/>
          </p:nvPr>
        </p:nvSpPr>
        <p:spPr/>
        <p:txBody>
          <a:bodyPr/>
          <a:lstStyle/>
          <a:p>
            <a:fld id="{EB4015AA-59F6-416B-87A6-8E3D940284E2}" type="slidenum">
              <a:rPr lang="pl-PL" smtClean="0"/>
              <a:pPr/>
              <a:t>55</a:t>
            </a:fld>
            <a:endParaRPr lang="pl-PL" dirty="0"/>
          </a:p>
        </p:txBody>
      </p:sp>
    </p:spTree>
    <p:extLst>
      <p:ext uri="{BB962C8B-B14F-4D97-AF65-F5344CB8AC3E}">
        <p14:creationId xmlns:p14="http://schemas.microsoft.com/office/powerpoint/2010/main" val="30059510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90CA6A-5989-7B86-04A9-53225840272B}"/>
              </a:ext>
            </a:extLst>
          </p:cNvPr>
          <p:cNvSpPr>
            <a:spLocks noGrp="1"/>
          </p:cNvSpPr>
          <p:nvPr>
            <p:ph type="title"/>
          </p:nvPr>
        </p:nvSpPr>
        <p:spPr/>
        <p:txBody>
          <a:bodyPr/>
          <a:lstStyle/>
          <a:p>
            <a:r>
              <a:rPr lang="pl-PL" sz="2800" dirty="0">
                <a:solidFill>
                  <a:schemeClr val="accent1">
                    <a:lumMod val="75000"/>
                  </a:schemeClr>
                </a:solidFill>
              </a:rPr>
              <a:t>Protokół z postępowania</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E13A43BE-5248-88A8-B2CB-307AE0B683B5}"/>
              </a:ext>
            </a:extLst>
          </p:cNvPr>
          <p:cNvSpPr>
            <a:spLocks noGrp="1"/>
          </p:cNvSpPr>
          <p:nvPr>
            <p:ph idx="1"/>
          </p:nvPr>
        </p:nvSpPr>
        <p:spPr/>
        <p:txBody>
          <a:bodyPr/>
          <a:lstStyle/>
          <a:p>
            <a:pPr marL="0" indent="0" algn="just">
              <a:buNone/>
            </a:pPr>
            <a:r>
              <a:rPr lang="pl-PL" sz="1800" b="0" i="0" u="none" strike="noStrike" baseline="0" dirty="0">
                <a:latin typeface="ArialMT"/>
              </a:rPr>
              <a:t>e) uzasadnienie rezygnacji z dopuszczenia możliwości składania ofert częściowych (jeśli dotyczy),</a:t>
            </a:r>
          </a:p>
          <a:p>
            <a:pPr marL="0" indent="0" algn="just">
              <a:buNone/>
            </a:pPr>
            <a:r>
              <a:rPr lang="pl-PL" sz="1800" b="0" i="0" u="none" strike="noStrike" baseline="0" dirty="0">
                <a:latin typeface="ArialMT"/>
              </a:rPr>
              <a:t>f) powody odrzucenia ofert, w tym ofert uznanych za rażąco niskie (o ile dotyczy),</a:t>
            </a:r>
          </a:p>
          <a:p>
            <a:pPr marL="0" indent="0" algn="just">
              <a:buNone/>
            </a:pPr>
            <a:r>
              <a:rPr lang="pl-PL" sz="1800" b="0" i="0" u="none" strike="noStrike" baseline="0" dirty="0">
                <a:latin typeface="ArialMT"/>
              </a:rPr>
              <a:t>g) wskazanie wybranej oferty (imię i nazwisko albo nazwa wykonawcy) wraz z uzasadnieniem wyboru albo powodów, dla których zamawiający postanowił zrezygnować z udzielenia zamówienia,</a:t>
            </a:r>
          </a:p>
          <a:p>
            <a:pPr marL="0" indent="0" algn="just">
              <a:buNone/>
            </a:pPr>
            <a:r>
              <a:rPr lang="pl-PL" sz="1800" b="0" i="0" u="none" strike="noStrike" baseline="0" dirty="0">
                <a:latin typeface="ArialMT"/>
              </a:rPr>
              <a:t>h) imiona i nazwiska osób, które wykonywały czynności w prowadzonym postępowaniu,</a:t>
            </a:r>
          </a:p>
          <a:p>
            <a:pPr marL="0" indent="0" algn="just">
              <a:buNone/>
            </a:pPr>
            <a:r>
              <a:rPr lang="pl-PL" sz="1800" b="0" i="0" u="none" strike="noStrike" baseline="0" dirty="0">
                <a:latin typeface="ArialMT"/>
              </a:rPr>
              <a:t>i) datę sporządzenia protokołu,</a:t>
            </a:r>
          </a:p>
          <a:p>
            <a:endParaRPr lang="pl-PL" dirty="0"/>
          </a:p>
        </p:txBody>
      </p:sp>
      <p:sp>
        <p:nvSpPr>
          <p:cNvPr id="4" name="Symbol zastępczy numeru slajdu 3">
            <a:extLst>
              <a:ext uri="{FF2B5EF4-FFF2-40B4-BE49-F238E27FC236}">
                <a16:creationId xmlns:a16="http://schemas.microsoft.com/office/drawing/2014/main" id="{6EA60222-B266-CF66-4891-E090DCE578F9}"/>
              </a:ext>
            </a:extLst>
          </p:cNvPr>
          <p:cNvSpPr>
            <a:spLocks noGrp="1"/>
          </p:cNvSpPr>
          <p:nvPr>
            <p:ph type="sldNum" sz="quarter" idx="10"/>
          </p:nvPr>
        </p:nvSpPr>
        <p:spPr/>
        <p:txBody>
          <a:bodyPr/>
          <a:lstStyle/>
          <a:p>
            <a:fld id="{EB4015AA-59F6-416B-87A6-8E3D940284E2}" type="slidenum">
              <a:rPr lang="pl-PL" smtClean="0"/>
              <a:pPr/>
              <a:t>56</a:t>
            </a:fld>
            <a:endParaRPr lang="pl-PL" dirty="0"/>
          </a:p>
        </p:txBody>
      </p:sp>
    </p:spTree>
    <p:extLst>
      <p:ext uri="{BB962C8B-B14F-4D97-AF65-F5344CB8AC3E}">
        <p14:creationId xmlns:p14="http://schemas.microsoft.com/office/powerpoint/2010/main" val="6329035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D4ED3C-1B98-53B0-7071-32B59227F8F2}"/>
              </a:ext>
            </a:extLst>
          </p:cNvPr>
          <p:cNvSpPr>
            <a:spLocks noGrp="1"/>
          </p:cNvSpPr>
          <p:nvPr>
            <p:ph type="title"/>
          </p:nvPr>
        </p:nvSpPr>
        <p:spPr/>
        <p:txBody>
          <a:bodyPr/>
          <a:lstStyle/>
          <a:p>
            <a:r>
              <a:rPr lang="pl-PL" sz="2800" dirty="0">
                <a:solidFill>
                  <a:schemeClr val="accent1">
                    <a:lumMod val="75000"/>
                  </a:schemeClr>
                </a:solidFill>
              </a:rPr>
              <a:t>Protokół z postępowania</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5D11C137-8E6B-FDC8-6C7E-58FB18A15159}"/>
              </a:ext>
            </a:extLst>
          </p:cNvPr>
          <p:cNvSpPr>
            <a:spLocks noGrp="1"/>
          </p:cNvSpPr>
          <p:nvPr>
            <p:ph idx="1"/>
          </p:nvPr>
        </p:nvSpPr>
        <p:spPr/>
        <p:txBody>
          <a:bodyPr/>
          <a:lstStyle/>
          <a:p>
            <a:pPr marL="0" indent="0" algn="just">
              <a:buNone/>
            </a:pPr>
            <a:r>
              <a:rPr lang="pl-PL" sz="1800" b="0" i="0" u="none" strike="noStrike" baseline="0" dirty="0">
                <a:latin typeface="ArialMT"/>
              </a:rPr>
              <a:t>j) następujące załączniki:</a:t>
            </a:r>
          </a:p>
          <a:p>
            <a:pPr marL="285750" indent="-285750" algn="just">
              <a:buFontTx/>
              <a:buChar char="-"/>
            </a:pPr>
            <a:r>
              <a:rPr lang="pl-PL" sz="1800" b="0" i="0" u="none" strike="noStrike" baseline="0" dirty="0">
                <a:latin typeface="ArialMT"/>
              </a:rPr>
              <a:t>dokument, o którym mowa w pkt 1, chyba, że szacowanie wartości zamówienia wynika z zatwierdzonego wniosku o dofinansowanie projektu,</a:t>
            </a:r>
          </a:p>
          <a:p>
            <a:pPr marL="285750" indent="-285750" algn="just">
              <a:buFontTx/>
              <a:buChar char="-"/>
            </a:pPr>
            <a:r>
              <a:rPr lang="pl-PL" sz="1800" b="0" i="0" u="none" strike="noStrike" baseline="0" dirty="0">
                <a:latin typeface="ArialMT"/>
              </a:rPr>
              <a:t>oświadczenia o konflikcie interesów,</a:t>
            </a:r>
          </a:p>
          <a:p>
            <a:pPr marL="285750" indent="-285750" algn="just">
              <a:buFontTx/>
              <a:buChar char="-"/>
            </a:pPr>
            <a:r>
              <a:rPr lang="pl-PL" sz="1800" b="0" i="0" u="none" strike="noStrike" baseline="0" dirty="0">
                <a:latin typeface="ArialMT"/>
              </a:rPr>
              <a:t>dowód ogłoszenia zapytania ofertowego (oraz jego zmian, o ile zostały dokonane) wraz ze złożonymi ofertami, oraz wymiany informacji pomiędzy zamawiającym a wykonawcą.</a:t>
            </a:r>
          </a:p>
          <a:p>
            <a:pPr algn="just"/>
            <a:endParaRPr lang="pl-PL" sz="1800" b="0" i="0" u="none" strike="noStrike" baseline="0" dirty="0">
              <a:latin typeface="ArialMT"/>
            </a:endParaRPr>
          </a:p>
          <a:p>
            <a:pPr marL="0" indent="0" algn="just">
              <a:buNone/>
            </a:pPr>
            <a:r>
              <a:rPr lang="pl-PL" sz="1800" b="0" i="0" u="none" strike="noStrike" baseline="0" dirty="0">
                <a:latin typeface="ArialMT"/>
              </a:rPr>
              <a:t>Protokół jest udostępniany na wniosek wykonawcy.</a:t>
            </a:r>
            <a:endParaRPr lang="pl-PL" sz="1800" dirty="0">
              <a:solidFill>
                <a:schemeClr val="bg2">
                  <a:lumMod val="25000"/>
                </a:schemeClr>
              </a:solidFill>
              <a:latin typeface="ArialMT"/>
            </a:endParaRPr>
          </a:p>
          <a:p>
            <a:endParaRPr lang="pl-PL" dirty="0"/>
          </a:p>
        </p:txBody>
      </p:sp>
      <p:sp>
        <p:nvSpPr>
          <p:cNvPr id="4" name="Symbol zastępczy numeru slajdu 3">
            <a:extLst>
              <a:ext uri="{FF2B5EF4-FFF2-40B4-BE49-F238E27FC236}">
                <a16:creationId xmlns:a16="http://schemas.microsoft.com/office/drawing/2014/main" id="{2A1F17EE-0852-12F9-060F-4C2166309A28}"/>
              </a:ext>
            </a:extLst>
          </p:cNvPr>
          <p:cNvSpPr>
            <a:spLocks noGrp="1"/>
          </p:cNvSpPr>
          <p:nvPr>
            <p:ph type="sldNum" sz="quarter" idx="10"/>
          </p:nvPr>
        </p:nvSpPr>
        <p:spPr/>
        <p:txBody>
          <a:bodyPr/>
          <a:lstStyle/>
          <a:p>
            <a:fld id="{EB4015AA-59F6-416B-87A6-8E3D940284E2}" type="slidenum">
              <a:rPr lang="pl-PL" smtClean="0"/>
              <a:pPr/>
              <a:t>57</a:t>
            </a:fld>
            <a:endParaRPr lang="pl-PL" dirty="0"/>
          </a:p>
        </p:txBody>
      </p:sp>
    </p:spTree>
    <p:extLst>
      <p:ext uri="{BB962C8B-B14F-4D97-AF65-F5344CB8AC3E}">
        <p14:creationId xmlns:p14="http://schemas.microsoft.com/office/powerpoint/2010/main" val="1561110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058DBA-C571-26C7-CDF4-250094569E4C}"/>
              </a:ext>
            </a:extLst>
          </p:cNvPr>
          <p:cNvSpPr>
            <a:spLocks noGrp="1"/>
          </p:cNvSpPr>
          <p:nvPr>
            <p:ph type="title"/>
          </p:nvPr>
        </p:nvSpPr>
        <p:spPr/>
        <p:txBody>
          <a:bodyPr/>
          <a:lstStyle/>
          <a:p>
            <a:r>
              <a:rPr lang="pl-PL" sz="2800" dirty="0">
                <a:solidFill>
                  <a:schemeClr val="accent1">
                    <a:lumMod val="75000"/>
                  </a:schemeClr>
                </a:solidFill>
              </a:rPr>
              <a:t>Informacja o wyniku postępowania</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1302FFC6-B5ED-994F-F5D5-38EE295E534E}"/>
              </a:ext>
            </a:extLst>
          </p:cNvPr>
          <p:cNvSpPr>
            <a:spLocks noGrp="1"/>
          </p:cNvSpPr>
          <p:nvPr>
            <p:ph idx="1"/>
          </p:nvPr>
        </p:nvSpPr>
        <p:spPr/>
        <p:txBody>
          <a:bodyPr/>
          <a:lstStyle/>
          <a:p>
            <a:pPr marL="0" indent="0" algn="just">
              <a:buNone/>
            </a:pPr>
            <a:r>
              <a:rPr lang="pl-PL" sz="1800" b="0" i="0" u="none" strike="noStrike" baseline="0" dirty="0">
                <a:latin typeface="ArialMT"/>
              </a:rPr>
              <a:t>Informację o wyniku postępowania ogłasza się w taki sposób, w jaki zostało upublicznione zapytanie ofertowe. Informacja ta zawiera imię i nazwisko albo nazwę wybranego wykonawcy, jego siedzibę (miejscowość) oraz cenę najkorzystniejszej oferty.</a:t>
            </a:r>
            <a:endParaRPr lang="pl-PL" sz="1800" dirty="0">
              <a:solidFill>
                <a:schemeClr val="bg2">
                  <a:lumMod val="25000"/>
                </a:schemeClr>
              </a:solidFill>
              <a:latin typeface="ArialMT"/>
            </a:endParaRPr>
          </a:p>
          <a:p>
            <a:endParaRPr lang="pl-PL" dirty="0"/>
          </a:p>
        </p:txBody>
      </p:sp>
      <p:sp>
        <p:nvSpPr>
          <p:cNvPr id="4" name="Symbol zastępczy numeru slajdu 3">
            <a:extLst>
              <a:ext uri="{FF2B5EF4-FFF2-40B4-BE49-F238E27FC236}">
                <a16:creationId xmlns:a16="http://schemas.microsoft.com/office/drawing/2014/main" id="{E8DDB6EA-8BD7-7D25-A274-1FFBDE064459}"/>
              </a:ext>
            </a:extLst>
          </p:cNvPr>
          <p:cNvSpPr>
            <a:spLocks noGrp="1"/>
          </p:cNvSpPr>
          <p:nvPr>
            <p:ph type="sldNum" sz="quarter" idx="10"/>
          </p:nvPr>
        </p:nvSpPr>
        <p:spPr/>
        <p:txBody>
          <a:bodyPr/>
          <a:lstStyle/>
          <a:p>
            <a:fld id="{EB4015AA-59F6-416B-87A6-8E3D940284E2}" type="slidenum">
              <a:rPr lang="pl-PL" smtClean="0"/>
              <a:pPr/>
              <a:t>58</a:t>
            </a:fld>
            <a:endParaRPr lang="pl-PL" dirty="0"/>
          </a:p>
        </p:txBody>
      </p:sp>
    </p:spTree>
    <p:extLst>
      <p:ext uri="{BB962C8B-B14F-4D97-AF65-F5344CB8AC3E}">
        <p14:creationId xmlns:p14="http://schemas.microsoft.com/office/powerpoint/2010/main" val="1290472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EC5A54-6126-43EA-A944-0BCDA1959690}"/>
              </a:ext>
            </a:extLst>
          </p:cNvPr>
          <p:cNvSpPr>
            <a:spLocks noGrp="1"/>
          </p:cNvSpPr>
          <p:nvPr>
            <p:ph type="title"/>
          </p:nvPr>
        </p:nvSpPr>
        <p:spPr/>
        <p:txBody>
          <a:bodyPr/>
          <a:lstStyle/>
          <a:p>
            <a:r>
              <a:rPr lang="pl-PL" sz="2800" dirty="0">
                <a:solidFill>
                  <a:schemeClr val="accent1">
                    <a:lumMod val="75000"/>
                  </a:schemeClr>
                </a:solidFill>
              </a:rPr>
              <a:t>Umowy</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098B13A4-C14E-19A4-ABEE-25481DC27011}"/>
              </a:ext>
            </a:extLst>
          </p:cNvPr>
          <p:cNvSpPr>
            <a:spLocks noGrp="1"/>
          </p:cNvSpPr>
          <p:nvPr>
            <p:ph idx="1"/>
          </p:nvPr>
        </p:nvSpPr>
        <p:spPr/>
        <p:txBody>
          <a:bodyPr/>
          <a:lstStyle/>
          <a:p>
            <a:pPr marL="0" indent="0" algn="just">
              <a:buNone/>
            </a:pPr>
            <a:r>
              <a:rPr lang="pl-PL" sz="1800" b="0" i="0" u="none" strike="noStrike" baseline="0" dirty="0">
                <a:latin typeface="ArialMT"/>
              </a:rPr>
              <a:t>Zawarcie umowy w sprawie zamówienia następuje w formie pisemnej lub w formie elektronicznej, o których mowa w art. 78 i art. 78¹ Kodeksu cywilnego.</a:t>
            </a:r>
          </a:p>
          <a:p>
            <a:pPr marL="0" indent="0" algn="just">
              <a:buNone/>
            </a:pPr>
            <a:endParaRPr lang="pl-PL" sz="1800" b="0" i="0" u="none" strike="noStrike" baseline="0" dirty="0">
              <a:latin typeface="ArialMT"/>
            </a:endParaRPr>
          </a:p>
          <a:p>
            <a:pPr marL="0" indent="0" algn="just">
              <a:buNone/>
            </a:pPr>
            <a:r>
              <a:rPr lang="pl-PL" sz="1800" b="0" i="0" u="none" strike="noStrike" baseline="0" dirty="0">
                <a:latin typeface="ArialMT"/>
              </a:rPr>
              <a:t>W przypadku gdy zamawiający dopuszcza składanie ofert częściowych, postępowanie może zakończyć się zawarciem umowy na część zamówienia.</a:t>
            </a:r>
          </a:p>
          <a:p>
            <a:pPr algn="just"/>
            <a:endParaRPr lang="pl-PL" sz="1800" dirty="0">
              <a:solidFill>
                <a:schemeClr val="bg2">
                  <a:lumMod val="25000"/>
                </a:schemeClr>
              </a:solidFill>
              <a:latin typeface="ArialMT"/>
            </a:endParaRPr>
          </a:p>
          <a:p>
            <a:pPr marL="0" indent="0" algn="just">
              <a:buNone/>
            </a:pPr>
            <a:r>
              <a:rPr lang="pl-PL" sz="1800" dirty="0">
                <a:solidFill>
                  <a:schemeClr val="accent1"/>
                </a:solidFill>
                <a:latin typeface="ArialMT"/>
              </a:rPr>
              <a:t>UWAGA: Korekty są odnoszone do kwoty wynikającej z umowy na daną część – jeśli nieprawidłowość dotyczy jedynie tej części.</a:t>
            </a:r>
          </a:p>
          <a:p>
            <a:endParaRPr lang="pl-PL" dirty="0"/>
          </a:p>
        </p:txBody>
      </p:sp>
      <p:sp>
        <p:nvSpPr>
          <p:cNvPr id="4" name="Symbol zastępczy numeru slajdu 3">
            <a:extLst>
              <a:ext uri="{FF2B5EF4-FFF2-40B4-BE49-F238E27FC236}">
                <a16:creationId xmlns:a16="http://schemas.microsoft.com/office/drawing/2014/main" id="{983F450E-6217-33F9-3FDD-1C3C5E555DDC}"/>
              </a:ext>
            </a:extLst>
          </p:cNvPr>
          <p:cNvSpPr>
            <a:spLocks noGrp="1"/>
          </p:cNvSpPr>
          <p:nvPr>
            <p:ph type="sldNum" sz="quarter" idx="10"/>
          </p:nvPr>
        </p:nvSpPr>
        <p:spPr/>
        <p:txBody>
          <a:bodyPr/>
          <a:lstStyle/>
          <a:p>
            <a:fld id="{EB4015AA-59F6-416B-87A6-8E3D940284E2}" type="slidenum">
              <a:rPr lang="pl-PL" smtClean="0"/>
              <a:pPr/>
              <a:t>59</a:t>
            </a:fld>
            <a:endParaRPr lang="pl-PL" dirty="0"/>
          </a:p>
        </p:txBody>
      </p:sp>
    </p:spTree>
    <p:extLst>
      <p:ext uri="{BB962C8B-B14F-4D97-AF65-F5344CB8AC3E}">
        <p14:creationId xmlns:p14="http://schemas.microsoft.com/office/powerpoint/2010/main" val="2354137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F4E97-DF7E-2578-C4D3-29810F5DA614}"/>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FDF149B4-07A9-0209-A5D7-58BDF9CF7EEC}"/>
              </a:ext>
            </a:extLst>
          </p:cNvPr>
          <p:cNvSpPr>
            <a:spLocks noGrp="1"/>
          </p:cNvSpPr>
          <p:nvPr>
            <p:ph idx="1"/>
          </p:nvPr>
        </p:nvSpPr>
        <p:spPr/>
        <p:txBody>
          <a:bodyPr/>
          <a:lstStyle/>
          <a:p>
            <a:pPr marL="0" indent="0" algn="just">
              <a:buNone/>
            </a:pPr>
            <a:r>
              <a:rPr lang="pl-PL" sz="1800" b="0" i="0" u="none" strike="noStrike" baseline="0" dirty="0">
                <a:latin typeface="ArialMT"/>
              </a:rPr>
              <a:t>h) zamówień udzielonych lub postępowań o udzielenie zamówienia wszczętych przed złożeniem wniosku o dofinansowanie projektu w przypadku projektów, które otrzymały pieczęć doskonałości</a:t>
            </a:r>
            <a:r>
              <a:rPr lang="pl-PL" sz="1800" b="0" i="1" u="none" strike="noStrike" baseline="0" dirty="0">
                <a:latin typeface="Arial-ItalicMT"/>
              </a:rPr>
              <a:t>, </a:t>
            </a:r>
            <a:r>
              <a:rPr lang="pl-PL" sz="1800" b="0" i="0" u="none" strike="noStrike" baseline="0" dirty="0">
                <a:latin typeface="ArialMT"/>
              </a:rPr>
              <a:t>o której mowa w art. 2 pkt 45 rozporządzenia ogólnego,</a:t>
            </a:r>
          </a:p>
          <a:p>
            <a:pPr marL="0" indent="0" algn="just">
              <a:buNone/>
            </a:pPr>
            <a:r>
              <a:rPr lang="pl-PL" sz="1800" b="0" i="0" u="none" strike="noStrike" baseline="0" dirty="0">
                <a:latin typeface="ArialMT"/>
              </a:rPr>
              <a:t>i) zamówień, których przedmiotem są usługi świadczone w zakresie prac badawczo-rozwojowych prowadzonych w projekcie przez osoby fizyczne wskazane w zatwierdzonym wniosku o dofinansowanie projektu, posiadające wymagane kwalifikacje, pozwalające na przeprowadzenie prac badawczo-rozwojowych zgodnie z tym wnioskiem,</a:t>
            </a:r>
          </a:p>
          <a:p>
            <a:pPr marL="0" indent="0">
              <a:buNone/>
            </a:pPr>
            <a:endParaRPr lang="pl-PL" dirty="0"/>
          </a:p>
        </p:txBody>
      </p:sp>
      <p:sp>
        <p:nvSpPr>
          <p:cNvPr id="4" name="Symbol zastępczy numeru slajdu 3">
            <a:extLst>
              <a:ext uri="{FF2B5EF4-FFF2-40B4-BE49-F238E27FC236}">
                <a16:creationId xmlns:a16="http://schemas.microsoft.com/office/drawing/2014/main" id="{67278673-ED01-1F10-EDAA-4397C5729B8B}"/>
              </a:ext>
            </a:extLst>
          </p:cNvPr>
          <p:cNvSpPr>
            <a:spLocks noGrp="1"/>
          </p:cNvSpPr>
          <p:nvPr>
            <p:ph type="sldNum" sz="quarter" idx="10"/>
          </p:nvPr>
        </p:nvSpPr>
        <p:spPr/>
        <p:txBody>
          <a:bodyPr/>
          <a:lstStyle/>
          <a:p>
            <a:fld id="{EB4015AA-59F6-416B-87A6-8E3D940284E2}" type="slidenum">
              <a:rPr lang="pl-PL" smtClean="0"/>
              <a:pPr/>
              <a:t>6</a:t>
            </a:fld>
            <a:endParaRPr lang="pl-PL" dirty="0"/>
          </a:p>
        </p:txBody>
      </p:sp>
    </p:spTree>
    <p:extLst>
      <p:ext uri="{BB962C8B-B14F-4D97-AF65-F5344CB8AC3E}">
        <p14:creationId xmlns:p14="http://schemas.microsoft.com/office/powerpoint/2010/main" val="32853113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BB7655-4734-DF63-A8C9-926DD2D3DAE2}"/>
              </a:ext>
            </a:extLst>
          </p:cNvPr>
          <p:cNvSpPr>
            <a:spLocks noGrp="1"/>
          </p:cNvSpPr>
          <p:nvPr>
            <p:ph type="title"/>
          </p:nvPr>
        </p:nvSpPr>
        <p:spPr/>
        <p:txBody>
          <a:bodyPr/>
          <a:lstStyle/>
          <a:p>
            <a:r>
              <a:rPr lang="pl-PL" sz="2800" dirty="0">
                <a:solidFill>
                  <a:schemeClr val="accent1">
                    <a:lumMod val="75000"/>
                  </a:schemeClr>
                </a:solidFill>
              </a:rPr>
              <a:t>Umowy</a:t>
            </a:r>
            <a:br>
              <a:rPr lang="pl-PL" sz="2800" dirty="0">
                <a:solidFill>
                  <a:schemeClr val="bg2">
                    <a:lumMod val="25000"/>
                  </a:schemeClr>
                </a:solidFill>
              </a:rPr>
            </a:br>
            <a:endParaRPr lang="pl-PL" dirty="0"/>
          </a:p>
        </p:txBody>
      </p:sp>
      <p:sp>
        <p:nvSpPr>
          <p:cNvPr id="3" name="Symbol zastępczy zawartości 2">
            <a:extLst>
              <a:ext uri="{FF2B5EF4-FFF2-40B4-BE49-F238E27FC236}">
                <a16:creationId xmlns:a16="http://schemas.microsoft.com/office/drawing/2014/main" id="{03538D55-47F7-223C-8B7F-85C56086E0C6}"/>
              </a:ext>
            </a:extLst>
          </p:cNvPr>
          <p:cNvSpPr>
            <a:spLocks noGrp="1"/>
          </p:cNvSpPr>
          <p:nvPr>
            <p:ph idx="1"/>
          </p:nvPr>
        </p:nvSpPr>
        <p:spPr/>
        <p:txBody>
          <a:bodyPr/>
          <a:lstStyle/>
          <a:p>
            <a:pPr marL="0" indent="0" algn="just">
              <a:buNone/>
            </a:pPr>
            <a:r>
              <a:rPr lang="pl-PL" sz="1800" b="0" i="0" u="none" strike="noStrike" baseline="0" dirty="0">
                <a:latin typeface="ArialMT"/>
              </a:rPr>
              <a:t>W przypadku gdy wybrany wykonawca odstąpi od zawarcia umowy w sprawie zamówienia, zamawiający może zawrzeć umowę z wykonawcą, który w prawidłowo przeprowadzonym postępowaniu o udzielenie zamówienia uzyskał kolejną najwyższą liczbę punktów.</a:t>
            </a:r>
            <a:endParaRPr lang="pl-PL" sz="1800" dirty="0">
              <a:solidFill>
                <a:schemeClr val="accent1"/>
              </a:solidFill>
              <a:latin typeface="ArialMT"/>
            </a:endParaRPr>
          </a:p>
          <a:p>
            <a:endParaRPr lang="pl-PL" dirty="0"/>
          </a:p>
        </p:txBody>
      </p:sp>
      <p:sp>
        <p:nvSpPr>
          <p:cNvPr id="4" name="Symbol zastępczy numeru slajdu 3">
            <a:extLst>
              <a:ext uri="{FF2B5EF4-FFF2-40B4-BE49-F238E27FC236}">
                <a16:creationId xmlns:a16="http://schemas.microsoft.com/office/drawing/2014/main" id="{8D775D6E-228C-3924-B370-AC2EA0985B3A}"/>
              </a:ext>
            </a:extLst>
          </p:cNvPr>
          <p:cNvSpPr>
            <a:spLocks noGrp="1"/>
          </p:cNvSpPr>
          <p:nvPr>
            <p:ph type="sldNum" sz="quarter" idx="10"/>
          </p:nvPr>
        </p:nvSpPr>
        <p:spPr/>
        <p:txBody>
          <a:bodyPr/>
          <a:lstStyle/>
          <a:p>
            <a:fld id="{EB4015AA-59F6-416B-87A6-8E3D940284E2}" type="slidenum">
              <a:rPr lang="pl-PL" smtClean="0"/>
              <a:pPr/>
              <a:t>60</a:t>
            </a:fld>
            <a:endParaRPr lang="pl-PL" dirty="0"/>
          </a:p>
        </p:txBody>
      </p:sp>
    </p:spTree>
    <p:extLst>
      <p:ext uri="{BB962C8B-B14F-4D97-AF65-F5344CB8AC3E}">
        <p14:creationId xmlns:p14="http://schemas.microsoft.com/office/powerpoint/2010/main" val="14228684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ymbol zastępczy obrazu 2" descr="pies przewodnik">
            <a:extLst>
              <a:ext uri="{FF2B5EF4-FFF2-40B4-BE49-F238E27FC236}">
                <a16:creationId xmlns:a16="http://schemas.microsoft.com/office/drawing/2014/main" id="{2A639C30-AC74-496B-97CA-1464CAE6D12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016" r="2016"/>
          <a:stretch>
            <a:fillRect/>
          </a:stretch>
        </p:blipFill>
        <p:spPr>
          <a:xfrm>
            <a:off x="1025524" y="-31526"/>
            <a:ext cx="8640763" cy="5221288"/>
          </a:xfrm>
        </p:spPr>
      </p:pic>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p:txBody>
          <a:bodyPr/>
          <a:lstStyle/>
          <a:p>
            <a:r>
              <a:rPr lang="pl-PL" dirty="0"/>
              <a:t>DZIĘKUJĘ ZA UWAGĘ </a:t>
            </a:r>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332599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578D59-71AE-D8B1-4DCC-599B3A3FD376}"/>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89CDD7EF-7C25-E8F3-3014-3A6105DB8A8A}"/>
              </a:ext>
            </a:extLst>
          </p:cNvPr>
          <p:cNvSpPr>
            <a:spLocks noGrp="1"/>
          </p:cNvSpPr>
          <p:nvPr>
            <p:ph idx="1"/>
          </p:nvPr>
        </p:nvSpPr>
        <p:spPr/>
        <p:txBody>
          <a:bodyPr/>
          <a:lstStyle/>
          <a:p>
            <a:pPr marL="0" indent="0" algn="just">
              <a:buNone/>
            </a:pPr>
            <a:r>
              <a:rPr lang="pl-PL" sz="1800" b="0" i="0" u="none" strike="noStrike" baseline="0" dirty="0">
                <a:latin typeface="ArialMT"/>
              </a:rPr>
              <a:t>j) zamówień, których przedmiotem są usługi wsparcia rodziny i systemu pieczy zastępczej (z wyłączeniem usług świadczonych w placówkach wsparcia dziennego i placówkach opiekuńczo-wychowawczych typu socjalizacyjnego, interwencyjnego lub specjalistyczno-terapeutycznego), sąsiedzkie usługi opiekuńcze, usługi opiekuńcze w miejscu zamieszkania i specjalistyczne usługi opiekuńcze w miejscu zamieszkania, usługi asystenckie – świadczone osobiście przez osoby wskazane lub zaakceptowane przez uczestnika projektu.</a:t>
            </a:r>
            <a:endParaRPr lang="pl-PL" dirty="0">
              <a:solidFill>
                <a:schemeClr val="tx1"/>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F8491D9A-63CD-55BD-5EAC-F5515A1AD836}"/>
              </a:ext>
            </a:extLst>
          </p:cNvPr>
          <p:cNvSpPr>
            <a:spLocks noGrp="1"/>
          </p:cNvSpPr>
          <p:nvPr>
            <p:ph type="sldNum" sz="quarter" idx="10"/>
          </p:nvPr>
        </p:nvSpPr>
        <p:spPr/>
        <p:txBody>
          <a:bodyPr/>
          <a:lstStyle/>
          <a:p>
            <a:fld id="{EB4015AA-59F6-416B-87A6-8E3D940284E2}" type="slidenum">
              <a:rPr lang="pl-PL" smtClean="0"/>
              <a:pPr/>
              <a:t>7</a:t>
            </a:fld>
            <a:endParaRPr lang="pl-PL" dirty="0"/>
          </a:p>
        </p:txBody>
      </p:sp>
    </p:spTree>
    <p:extLst>
      <p:ext uri="{BB962C8B-B14F-4D97-AF65-F5344CB8AC3E}">
        <p14:creationId xmlns:p14="http://schemas.microsoft.com/office/powerpoint/2010/main" val="43693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3B72DA-451F-5D31-B896-32A005033E0A}"/>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DE01B8AE-4864-9966-9FFE-5953560B9119}"/>
              </a:ext>
            </a:extLst>
          </p:cNvPr>
          <p:cNvSpPr>
            <a:spLocks noGrp="1"/>
          </p:cNvSpPr>
          <p:nvPr>
            <p:ph idx="1"/>
          </p:nvPr>
        </p:nvSpPr>
        <p:spPr/>
        <p:txBody>
          <a:bodyPr/>
          <a:lstStyle/>
          <a:p>
            <a:pPr algn="just"/>
            <a:r>
              <a:rPr lang="pl-PL" sz="1800" b="0" i="0" u="none" strike="noStrike" baseline="0" dirty="0">
                <a:latin typeface="ArialMT"/>
              </a:rPr>
              <a:t>Zasady konkurencyjności można nie stosować do:</a:t>
            </a:r>
          </a:p>
          <a:p>
            <a:pPr marL="0" indent="0" algn="just">
              <a:buNone/>
            </a:pPr>
            <a:r>
              <a:rPr lang="pl-PL" sz="1800" b="0" i="0" u="none" strike="noStrike" baseline="0" dirty="0">
                <a:solidFill>
                  <a:srgbClr val="FF0000"/>
                </a:solidFill>
                <a:latin typeface="ArialMT"/>
              </a:rPr>
              <a:t>a) sytuacji, w której ze względu na pilną potrzebę (konieczność) udzielenia zamówienia niewynikającą z przyczyn leżących po stronie zamawiającego, której wcześniej nie można było przewidzieć, nie można zachować terminów określonych w pkt 19 sekcji 3.2.2, </a:t>
            </a:r>
          </a:p>
          <a:p>
            <a:pPr marL="0" indent="0" algn="just">
              <a:buNone/>
            </a:pPr>
            <a:r>
              <a:rPr lang="pl-PL" sz="1800" b="0" i="0" u="none" strike="noStrike" baseline="0" dirty="0">
                <a:solidFill>
                  <a:srgbClr val="FF0000"/>
                </a:solidFill>
                <a:latin typeface="ArialMT"/>
              </a:rPr>
              <a:t>b) sytuacji, w której ze względu na wyjątkową sytuację niewynikającą z przyczyn leżących po stronie zamawiającego, której wcześniej nie można było przewidzieć (np. klęski żywiołowe, katastrofy, awarie), wymagane jest natychmiastowe wykonanie zamówienia i nie można zachować terminów określonych w pkt 19 sekcji 3.2.2,</a:t>
            </a:r>
            <a:endParaRPr lang="pl-PL" dirty="0">
              <a:solidFill>
                <a:srgbClr val="FF0000"/>
              </a:solidFill>
            </a:endParaRPr>
          </a:p>
          <a:p>
            <a:pPr marL="0" indent="0">
              <a:buNone/>
            </a:pPr>
            <a:endParaRPr lang="pl-PL" dirty="0"/>
          </a:p>
        </p:txBody>
      </p:sp>
      <p:sp>
        <p:nvSpPr>
          <p:cNvPr id="4" name="Symbol zastępczy numeru slajdu 3">
            <a:extLst>
              <a:ext uri="{FF2B5EF4-FFF2-40B4-BE49-F238E27FC236}">
                <a16:creationId xmlns:a16="http://schemas.microsoft.com/office/drawing/2014/main" id="{3F5E1CC1-7F35-F3F6-506B-84517766C0D5}"/>
              </a:ext>
            </a:extLst>
          </p:cNvPr>
          <p:cNvSpPr>
            <a:spLocks noGrp="1"/>
          </p:cNvSpPr>
          <p:nvPr>
            <p:ph type="sldNum" sz="quarter" idx="10"/>
          </p:nvPr>
        </p:nvSpPr>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351426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F1B339-31E7-4BF3-BDAD-97E4EC9FFC80}"/>
              </a:ext>
            </a:extLst>
          </p:cNvPr>
          <p:cNvSpPr>
            <a:spLocks noGrp="1"/>
          </p:cNvSpPr>
          <p:nvPr>
            <p:ph type="title"/>
          </p:nvPr>
        </p:nvSpPr>
        <p:spPr/>
        <p:txBody>
          <a:bodyPr/>
          <a:lstStyle/>
          <a:p>
            <a:r>
              <a:rPr lang="pl-PL" dirty="0"/>
              <a:t>Zasada konkurencyjności - wyłączenia</a:t>
            </a:r>
            <a:br>
              <a:rPr lang="pl-PL" dirty="0"/>
            </a:br>
            <a:endParaRPr lang="pl-PL" dirty="0"/>
          </a:p>
        </p:txBody>
      </p:sp>
      <p:sp>
        <p:nvSpPr>
          <p:cNvPr id="3" name="Symbol zastępczy zawartości 2">
            <a:extLst>
              <a:ext uri="{FF2B5EF4-FFF2-40B4-BE49-F238E27FC236}">
                <a16:creationId xmlns:a16="http://schemas.microsoft.com/office/drawing/2014/main" id="{35BCB45D-73B6-AB3B-74AF-1DFCABC3F768}"/>
              </a:ext>
            </a:extLst>
          </p:cNvPr>
          <p:cNvSpPr>
            <a:spLocks noGrp="1"/>
          </p:cNvSpPr>
          <p:nvPr>
            <p:ph idx="1"/>
          </p:nvPr>
        </p:nvSpPr>
        <p:spPr/>
        <p:txBody>
          <a:bodyPr/>
          <a:lstStyle/>
          <a:p>
            <a:pPr marL="0" indent="0" algn="just">
              <a:buNone/>
            </a:pPr>
            <a:r>
              <a:rPr lang="pl-PL" b="0" i="0" u="none" strike="noStrike" baseline="0" dirty="0">
                <a:solidFill>
                  <a:srgbClr val="FF0000"/>
                </a:solidFill>
                <a:latin typeface="ArialMT"/>
              </a:rPr>
              <a:t>c) zamówień, które mogą być zrealizowane tylko przez jednego wykonawcę z jednego z następujących powodów:</a:t>
            </a:r>
          </a:p>
          <a:p>
            <a:pPr marL="0" indent="0" algn="just">
              <a:buNone/>
            </a:pPr>
            <a:r>
              <a:rPr lang="pl-PL" dirty="0">
                <a:solidFill>
                  <a:srgbClr val="FF0000"/>
                </a:solidFill>
                <a:latin typeface="ArialMT"/>
              </a:rPr>
              <a:t>-</a:t>
            </a:r>
            <a:r>
              <a:rPr lang="pl-PL" b="0" i="0" u="none" strike="noStrike" baseline="0" dirty="0">
                <a:solidFill>
                  <a:srgbClr val="FF0000"/>
                </a:solidFill>
                <a:latin typeface="ArialMT"/>
              </a:rPr>
              <a:t> brak konkurencji ze względów technicznych o obiektywnym charakterze, gdy istnieje tylko jeden wykonawca, który jako jedyny może zrealizować zamówienie, albo</a:t>
            </a:r>
          </a:p>
          <a:p>
            <a:pPr marL="0" indent="0" algn="just">
              <a:buNone/>
            </a:pPr>
            <a:r>
              <a:rPr lang="pl-PL" dirty="0">
                <a:solidFill>
                  <a:srgbClr val="FF0000"/>
                </a:solidFill>
                <a:latin typeface="ArialMT"/>
              </a:rPr>
              <a:t>- </a:t>
            </a:r>
            <a:r>
              <a:rPr lang="pl-PL" b="0" i="0" u="none" strike="noStrike" baseline="0" dirty="0">
                <a:solidFill>
                  <a:srgbClr val="FF0000"/>
                </a:solidFill>
                <a:latin typeface="ArialMT"/>
              </a:rPr>
              <a:t>przedmiot zamówienia jest objęty ochroną praw wyłącznych, w tym praw własności intelektualnej, gdy istnieje tylko jeden wykonawca, który ma wyłączne prawo do dysponowania przedmiotem zamówienia, a prawo to podlega ochronie ustawowej,</a:t>
            </a:r>
          </a:p>
          <a:p>
            <a:pPr marL="0" indent="0" algn="just">
              <a:buNone/>
            </a:pPr>
            <a:r>
              <a:rPr lang="pl-PL" b="0" i="0" u="none" strike="noStrike" baseline="0" dirty="0">
                <a:solidFill>
                  <a:srgbClr val="FF0000"/>
                </a:solidFill>
                <a:latin typeface="ArialMT"/>
              </a:rPr>
              <a:t>o ile nie istnieje rozsądne rozwiązanie alternatywne lub zastępcze, a brak konkurencji nie jest wynikiem sztucznego zawężania parametrów zamówienia,</a:t>
            </a:r>
            <a:endParaRPr lang="pl-PL" dirty="0">
              <a:solidFill>
                <a:srgbClr val="FF0000"/>
              </a:solidFill>
            </a:endParaRPr>
          </a:p>
          <a:p>
            <a:endParaRPr lang="pl-PL" dirty="0"/>
          </a:p>
        </p:txBody>
      </p:sp>
      <p:sp>
        <p:nvSpPr>
          <p:cNvPr id="4" name="Symbol zastępczy numeru slajdu 3">
            <a:extLst>
              <a:ext uri="{FF2B5EF4-FFF2-40B4-BE49-F238E27FC236}">
                <a16:creationId xmlns:a16="http://schemas.microsoft.com/office/drawing/2014/main" id="{FDEA368A-1EF5-0BBC-481D-16C752C70D2B}"/>
              </a:ext>
            </a:extLst>
          </p:cNvPr>
          <p:cNvSpPr>
            <a:spLocks noGrp="1"/>
          </p:cNvSpPr>
          <p:nvPr>
            <p:ph type="sldNum" sz="quarter" idx="10"/>
          </p:nvPr>
        </p:nvSpPr>
        <p:spPr/>
        <p:txBody>
          <a:bodyPr/>
          <a:lstStyle/>
          <a:p>
            <a:fld id="{EB4015AA-59F6-416B-87A6-8E3D940284E2}" type="slidenum">
              <a:rPr lang="pl-PL" smtClean="0"/>
              <a:pPr/>
              <a:t>9</a:t>
            </a:fld>
            <a:endParaRPr lang="pl-PL" dirty="0"/>
          </a:p>
        </p:txBody>
      </p:sp>
    </p:spTree>
    <p:extLst>
      <p:ext uri="{BB962C8B-B14F-4D97-AF65-F5344CB8AC3E}">
        <p14:creationId xmlns:p14="http://schemas.microsoft.com/office/powerpoint/2010/main" val="3681747107"/>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4EC8107F11BB34F81F6D35CD3AFF487" ma:contentTypeVersion="15" ma:contentTypeDescription="Utwórz nowy dokument." ma:contentTypeScope="" ma:versionID="724dde684ef9b05687edb99bb17d1856">
  <xsd:schema xmlns:xsd="http://www.w3.org/2001/XMLSchema" xmlns:xs="http://www.w3.org/2001/XMLSchema" xmlns:p="http://schemas.microsoft.com/office/2006/metadata/properties" xmlns:ns2="9ebde75c-c695-442a-80d4-61b034fbba81" xmlns:ns3="6852e5d6-3164-4114-9510-1696955387a4" targetNamespace="http://schemas.microsoft.com/office/2006/metadata/properties" ma:root="true" ma:fieldsID="49d92508d3ce33062529bb8f8b7b895c" ns2:_="" ns3:_="">
    <xsd:import namespace="9ebde75c-c695-442a-80d4-61b034fbba81"/>
    <xsd:import namespace="6852e5d6-3164-4114-9510-1696955387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bde75c-c695-442a-80d4-61b034fbba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Tagi obrazów" ma:readOnly="false" ma:fieldId="{5cf76f15-5ced-4ddc-b409-7134ff3c332f}" ma:taxonomyMulti="true" ma:sspId="54914f52-495d-4bb6-95e8-b9da89695b2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852e5d6-3164-4114-9510-1696955387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6aba39d-2bb0-43c8-925f-3ed70e5af5ff}" ma:internalName="TaxCatchAll" ma:showField="CatchAllData" ma:web="6852e5d6-3164-4114-9510-1696955387a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ebde75c-c695-442a-80d4-61b034fbba81">
      <Terms xmlns="http://schemas.microsoft.com/office/infopath/2007/PartnerControls"/>
    </lcf76f155ced4ddcb4097134ff3c332f>
    <TaxCatchAll xmlns="6852e5d6-3164-4114-9510-1696955387a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5B7243-2F66-4D6E-9A59-6A37BA69CDF4}"/>
</file>

<file path=customXml/itemProps2.xml><?xml version="1.0" encoding="utf-8"?>
<ds:datastoreItem xmlns:ds="http://schemas.openxmlformats.org/officeDocument/2006/customXml" ds:itemID="{60734B14-AD9C-4F5D-B1E5-B1777D81BF07}">
  <ds:schemaRefs>
    <ds:schemaRef ds:uri="http://purl.org/dc/elements/1.1/"/>
    <ds:schemaRef ds:uri="http://schemas.microsoft.com/office/2006/documentManagement/types"/>
    <ds:schemaRef ds:uri="http://www.w3.org/XML/1998/namespace"/>
    <ds:schemaRef ds:uri="http://purl.org/dc/dcmitype/"/>
    <ds:schemaRef ds:uri="d4f64a22-a125-4b7a-afce-4a30c86a8f7c"/>
    <ds:schemaRef ds:uri="http://purl.org/dc/terms/"/>
    <ds:schemaRef ds:uri="http://schemas.microsoft.com/office/2006/metadata/properties"/>
    <ds:schemaRef ds:uri="http://schemas.openxmlformats.org/package/2006/metadata/core-properties"/>
    <ds:schemaRef ds:uri="http://schemas.microsoft.com/office/infopath/2007/PartnerControls"/>
    <ds:schemaRef ds:uri="d47a4560-aee9-43e8-973f-2abd655c26a0"/>
  </ds:schemaRefs>
</ds:datastoreItem>
</file>

<file path=customXml/itemProps3.xml><?xml version="1.0" encoding="utf-8"?>
<ds:datastoreItem xmlns:ds="http://schemas.openxmlformats.org/officeDocument/2006/customXml" ds:itemID="{EEAE707B-CAB2-4EF2-9059-DA173A9CEE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TotalTime>
  <Words>4802</Words>
  <Application>Microsoft Office PowerPoint</Application>
  <PresentationFormat>Niestandardowy</PresentationFormat>
  <Paragraphs>299</Paragraphs>
  <Slides>61</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61</vt:i4>
      </vt:variant>
    </vt:vector>
  </HeadingPairs>
  <TitlesOfParts>
    <vt:vector size="70" baseType="lpstr">
      <vt:lpstr>Arial</vt:lpstr>
      <vt:lpstr>Arial-BoldMT</vt:lpstr>
      <vt:lpstr>Arial-ItalicMT</vt:lpstr>
      <vt:lpstr>ArialMT</vt:lpstr>
      <vt:lpstr>Calibri</vt:lpstr>
      <vt:lpstr>Cambria</vt:lpstr>
      <vt:lpstr>Constantia</vt:lpstr>
      <vt:lpstr>Open Sans</vt:lpstr>
      <vt:lpstr>Motyw pakietu Office</vt:lpstr>
      <vt:lpstr>Wytyczne dotyczące kwalifikowalności wydatków na lata 2021-2027</vt:lpstr>
      <vt:lpstr>Informacje ogólne</vt:lpstr>
      <vt:lpstr>Rezygnacja z rozeznania rynku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Zasada konkurencyjności - wyłączenia </vt:lpstr>
      <vt:lpstr>Szacowanie wartości zamówienia  </vt:lpstr>
      <vt:lpstr>Szacowanie wartości zamówienia  </vt:lpstr>
      <vt:lpstr>Szacowanie wartości zamówienia  </vt:lpstr>
      <vt:lpstr>Szacowanie wartości zamówienia  </vt:lpstr>
      <vt:lpstr>Szacowanie wartości zamówienia  </vt:lpstr>
      <vt:lpstr>Szacowanie wartości zamówienia </vt:lpstr>
      <vt:lpstr>Szacowanie wartości zamówienia</vt:lpstr>
      <vt:lpstr>Do całości zamówienia stosuje się przepisy ustawy Prawo zamówień publicznych  </vt:lpstr>
      <vt:lpstr>Do zakupu Nr 1 nie stosuje się ustawy PZP ani wytycznych Do zakupu Nr 2 stosuje się zasadę efektywności Do zakupu Nr 3 stosuje się zasadę konkurencyjności  </vt:lpstr>
      <vt:lpstr>Szacowanie wartości zamówienia  </vt:lpstr>
      <vt:lpstr>Szacowanie wartości zamówienia  </vt:lpstr>
      <vt:lpstr>Szacowanie wartości zamówienia  </vt:lpstr>
      <vt:lpstr>Konflikt interesów </vt:lpstr>
      <vt:lpstr>Konflikt interesów </vt:lpstr>
      <vt:lpstr>Konflikt interesów </vt:lpstr>
      <vt:lpstr>Konflikt interesów na pierwszym poziomie /beneficjent-wykonawca/ </vt:lpstr>
      <vt:lpstr>Konflikt interesów na drugim poziomie /osoba występująca po stronie beneficjenta – wykonawca/ </vt:lpstr>
      <vt:lpstr>Konflikt interesów na drugim poziomie /osoba występująca po stronie beneficjenta – wykonawca/ </vt:lpstr>
      <vt:lpstr>Konflikt interesów </vt:lpstr>
      <vt:lpstr>Opis przedmiotu zamówienia </vt:lpstr>
      <vt:lpstr>Opis przedmiotu zamówienia </vt:lpstr>
      <vt:lpstr>Opis przedmiotu zamówienia </vt:lpstr>
      <vt:lpstr>Opis przedmiotu zamówienia </vt:lpstr>
      <vt:lpstr>Opis przedmiotu zamówienia </vt:lpstr>
      <vt:lpstr>Opis przedmiotu zamówienia </vt:lpstr>
      <vt:lpstr>Warunki udziału w postępowaniu. </vt:lpstr>
      <vt:lpstr>Warunki udziału w postępowaniu. </vt:lpstr>
      <vt:lpstr>Kryteria oceny ofert. </vt:lpstr>
      <vt:lpstr>Kryteria oceny ofert. </vt:lpstr>
      <vt:lpstr>Kryteria oceny ofert. </vt:lpstr>
      <vt:lpstr>Termin składania ofert. </vt:lpstr>
      <vt:lpstr>Termin składania ofert. </vt:lpstr>
      <vt:lpstr>Termin składania ofert. </vt:lpstr>
      <vt:lpstr>Komunikacja w postępowaniu </vt:lpstr>
      <vt:lpstr>Komunikacja w postępowaniu </vt:lpstr>
      <vt:lpstr>Zapytanie ofertowe - treść </vt:lpstr>
      <vt:lpstr>Zapytanie ofertowe - treść </vt:lpstr>
      <vt:lpstr>Zapytanie ofertowe - treść </vt:lpstr>
      <vt:lpstr>Badanie rażąco niskiej ceny </vt:lpstr>
      <vt:lpstr>Badanie rażąco niskiej ceny </vt:lpstr>
      <vt:lpstr>Protokół z postępowania </vt:lpstr>
      <vt:lpstr>Protokół z postępowania </vt:lpstr>
      <vt:lpstr>Protokół z postępowania </vt:lpstr>
      <vt:lpstr>Informacja o wyniku postępowania </vt:lpstr>
      <vt:lpstr>Umowy </vt:lpstr>
      <vt:lpstr>Umowy </vt:lpstr>
      <vt:lpstr>DZIĘKUJĘ ZA UWAGĘ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Krzysztof Puchacz</cp:lastModifiedBy>
  <cp:revision>13</cp:revision>
  <dcterms:created xsi:type="dcterms:W3CDTF">2022-06-22T09:40:44Z</dcterms:created>
  <dcterms:modified xsi:type="dcterms:W3CDTF">2024-05-06T07:25:38Z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0x010100F4EC8107F11BB34F81F6D35CD3AFF487</vt:lpwstr>
  </property>
</Properties>
</file>