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49"/>
  </p:notesMasterIdLst>
  <p:sldIdLst>
    <p:sldId id="265" r:id="rId5"/>
    <p:sldId id="274" r:id="rId6"/>
    <p:sldId id="277" r:id="rId7"/>
    <p:sldId id="1504" r:id="rId8"/>
    <p:sldId id="1505" r:id="rId9"/>
    <p:sldId id="1348" r:id="rId10"/>
    <p:sldId id="1366" r:id="rId11"/>
    <p:sldId id="1506" r:id="rId12"/>
    <p:sldId id="1507" r:id="rId13"/>
    <p:sldId id="1347" r:id="rId14"/>
    <p:sldId id="1350" r:id="rId15"/>
    <p:sldId id="1349" r:id="rId16"/>
    <p:sldId id="1508" r:id="rId17"/>
    <p:sldId id="1509" r:id="rId18"/>
    <p:sldId id="1351" r:id="rId19"/>
    <p:sldId id="1352" r:id="rId20"/>
    <p:sldId id="1510" r:id="rId21"/>
    <p:sldId id="1354" r:id="rId22"/>
    <p:sldId id="1355" r:id="rId23"/>
    <p:sldId id="1356" r:id="rId24"/>
    <p:sldId id="1511" r:id="rId25"/>
    <p:sldId id="1512" r:id="rId26"/>
    <p:sldId id="1346" r:id="rId27"/>
    <p:sldId id="1360" r:id="rId28"/>
    <p:sldId id="1361" r:id="rId29"/>
    <p:sldId id="1362" r:id="rId30"/>
    <p:sldId id="1363" r:id="rId31"/>
    <p:sldId id="1365" r:id="rId32"/>
    <p:sldId id="1513" r:id="rId33"/>
    <p:sldId id="1514" r:id="rId34"/>
    <p:sldId id="1515" r:id="rId35"/>
    <p:sldId id="1516" r:id="rId36"/>
    <p:sldId id="1517" r:id="rId37"/>
    <p:sldId id="1518" r:id="rId38"/>
    <p:sldId id="1519" r:id="rId39"/>
    <p:sldId id="1520" r:id="rId40"/>
    <p:sldId id="1521" r:id="rId41"/>
    <p:sldId id="1372" r:id="rId42"/>
    <p:sldId id="1373" r:id="rId43"/>
    <p:sldId id="1374" r:id="rId44"/>
    <p:sldId id="1375" r:id="rId45"/>
    <p:sldId id="1522" r:id="rId46"/>
    <p:sldId id="1523" r:id="rId47"/>
    <p:sldId id="1377" r:id="rId48"/>
    <p:sldId id="1376" r:id="rId49"/>
    <p:sldId id="1524" r:id="rId50"/>
    <p:sldId id="1525" r:id="rId51"/>
    <p:sldId id="1526" r:id="rId52"/>
    <p:sldId id="1527" r:id="rId53"/>
    <p:sldId id="1528" r:id="rId54"/>
    <p:sldId id="395" r:id="rId55"/>
    <p:sldId id="1283" r:id="rId56"/>
    <p:sldId id="1407" r:id="rId57"/>
    <p:sldId id="1408" r:id="rId58"/>
    <p:sldId id="1409" r:id="rId59"/>
    <p:sldId id="1410" r:id="rId60"/>
    <p:sldId id="1381" r:id="rId61"/>
    <p:sldId id="1380" r:id="rId62"/>
    <p:sldId id="1382" r:id="rId63"/>
    <p:sldId id="1383" r:id="rId64"/>
    <p:sldId id="1384" r:id="rId65"/>
    <p:sldId id="391" r:id="rId66"/>
    <p:sldId id="1385" r:id="rId67"/>
    <p:sldId id="1386" r:id="rId68"/>
    <p:sldId id="1313" r:id="rId69"/>
    <p:sldId id="1314" r:id="rId70"/>
    <p:sldId id="1358" r:id="rId71"/>
    <p:sldId id="258" r:id="rId72"/>
    <p:sldId id="1529" r:id="rId73"/>
    <p:sldId id="266" r:id="rId74"/>
    <p:sldId id="267" r:id="rId75"/>
    <p:sldId id="290" r:id="rId76"/>
    <p:sldId id="262" r:id="rId77"/>
    <p:sldId id="263" r:id="rId78"/>
    <p:sldId id="285" r:id="rId79"/>
    <p:sldId id="286" r:id="rId80"/>
    <p:sldId id="295" r:id="rId81"/>
    <p:sldId id="291" r:id="rId82"/>
    <p:sldId id="296" r:id="rId83"/>
    <p:sldId id="297" r:id="rId84"/>
    <p:sldId id="298" r:id="rId85"/>
    <p:sldId id="299" r:id="rId86"/>
    <p:sldId id="300" r:id="rId87"/>
    <p:sldId id="301" r:id="rId88"/>
    <p:sldId id="303" r:id="rId89"/>
    <p:sldId id="304" r:id="rId90"/>
    <p:sldId id="305" r:id="rId91"/>
    <p:sldId id="306" r:id="rId92"/>
    <p:sldId id="312" r:id="rId93"/>
    <p:sldId id="1416" r:id="rId94"/>
    <p:sldId id="317" r:id="rId95"/>
    <p:sldId id="293" r:id="rId96"/>
    <p:sldId id="292" r:id="rId97"/>
    <p:sldId id="308" r:id="rId98"/>
    <p:sldId id="1357" r:id="rId99"/>
    <p:sldId id="1530" r:id="rId100"/>
    <p:sldId id="1531" r:id="rId101"/>
    <p:sldId id="1532" r:id="rId102"/>
    <p:sldId id="1533" r:id="rId103"/>
    <p:sldId id="1534" r:id="rId104"/>
    <p:sldId id="1535" r:id="rId105"/>
    <p:sldId id="311" r:id="rId106"/>
    <p:sldId id="313" r:id="rId107"/>
    <p:sldId id="1389" r:id="rId108"/>
    <p:sldId id="1390" r:id="rId109"/>
    <p:sldId id="1396" r:id="rId110"/>
    <p:sldId id="1391" r:id="rId111"/>
    <p:sldId id="1392" r:id="rId112"/>
    <p:sldId id="1393" r:id="rId113"/>
    <p:sldId id="1394" r:id="rId114"/>
    <p:sldId id="1395" r:id="rId115"/>
    <p:sldId id="1397" r:id="rId116"/>
    <p:sldId id="1398" r:id="rId117"/>
    <p:sldId id="1399" r:id="rId118"/>
    <p:sldId id="1400" r:id="rId119"/>
    <p:sldId id="1401" r:id="rId120"/>
    <p:sldId id="1402" r:id="rId121"/>
    <p:sldId id="1307" r:id="rId122"/>
    <p:sldId id="1309" r:id="rId123"/>
    <p:sldId id="1287" r:id="rId124"/>
    <p:sldId id="805" r:id="rId125"/>
    <p:sldId id="1290" r:id="rId126"/>
    <p:sldId id="1291" r:id="rId127"/>
    <p:sldId id="1292" r:id="rId128"/>
    <p:sldId id="1427" r:id="rId129"/>
    <p:sldId id="1428" r:id="rId130"/>
    <p:sldId id="1429" r:id="rId131"/>
    <p:sldId id="1430" r:id="rId132"/>
    <p:sldId id="1431" r:id="rId133"/>
    <p:sldId id="806" r:id="rId134"/>
    <p:sldId id="807" r:id="rId135"/>
    <p:sldId id="808" r:id="rId136"/>
    <p:sldId id="1295" r:id="rId137"/>
    <p:sldId id="1296" r:id="rId138"/>
    <p:sldId id="1297" r:id="rId139"/>
    <p:sldId id="1411" r:id="rId140"/>
    <p:sldId id="1413" r:id="rId141"/>
    <p:sldId id="1412" r:id="rId142"/>
    <p:sldId id="1414" r:id="rId143"/>
    <p:sldId id="1415" r:id="rId144"/>
    <p:sldId id="1536" r:id="rId145"/>
    <p:sldId id="1487" r:id="rId146"/>
    <p:sldId id="1491" r:id="rId147"/>
    <p:sldId id="260" r:id="rId148"/>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0" autoAdjust="0"/>
    <p:restoredTop sz="94660"/>
  </p:normalViewPr>
  <p:slideViewPr>
    <p:cSldViewPr showGuides="1">
      <p:cViewPr varScale="1">
        <p:scale>
          <a:sx n="112" d="100"/>
          <a:sy n="112" d="100"/>
        </p:scale>
        <p:origin x="888" y="200"/>
      </p:cViewPr>
      <p:guideLst>
        <p:guide orient="horz" pos="2381"/>
        <p:guide pos="3368"/>
      </p:guideLst>
    </p:cSldViewPr>
  </p:slideViewPr>
  <p:notesTextViewPr>
    <p:cViewPr>
      <p:scale>
        <a:sx n="1" d="1"/>
        <a:sy n="1" d="1"/>
      </p:scale>
      <p:origin x="0" y="0"/>
    </p:cViewPr>
  </p:notesTextViewPr>
  <p:notesViewPr>
    <p:cSldViewPr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notesMaster" Target="notesMasters/notesMaster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commentAuthors" Target="commentAuthor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tableStyles" Target="tableStyle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23.05.2024</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hasCustomPrompt="1"/>
          </p:nvPr>
        </p:nvSpPr>
        <p:spPr>
          <a:xfrm>
            <a:off x="1385877" y="3059113"/>
            <a:ext cx="7920115" cy="1107677"/>
          </a:xfrm>
        </p:spPr>
        <p:txBody>
          <a:bodyPr anchor="t" anchorCtr="0">
            <a:normAutofit/>
          </a:bodyPr>
          <a:lstStyle>
            <a:lvl1pPr algn="ctr">
              <a:lnSpc>
                <a:spcPts val="4000"/>
              </a:lnSpc>
              <a:defRPr sz="3000"/>
            </a:lvl1pPr>
          </a:lstStyle>
          <a:p>
            <a:r>
              <a:rPr lang="pl-PL" dirty="0"/>
              <a:t>SPECYFIKACJA WARUNKÓW ZAMÓWIENIA</a:t>
            </a:r>
            <a:endParaRPr lang="en-US" dirty="0"/>
          </a:p>
        </p:txBody>
      </p:sp>
      <p:sp>
        <p:nvSpPr>
          <p:cNvPr id="3" name="Subtitle 2"/>
          <p:cNvSpPr>
            <a:spLocks noGrp="1"/>
          </p:cNvSpPr>
          <p:nvPr>
            <p:ph type="subTitle" idx="1" hasCustomPrompt="1"/>
          </p:nvPr>
        </p:nvSpPr>
        <p:spPr>
          <a:xfrm>
            <a:off x="1385888" y="4861794"/>
            <a:ext cx="7920037" cy="1080000"/>
          </a:xfrm>
        </p:spPr>
        <p:txBody>
          <a:bodyPr>
            <a:normAutofit/>
          </a:bodyPr>
          <a:lstStyle>
            <a:lvl1pPr marL="0" indent="0" algn="r">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dirty="0"/>
              <a:t>r. pr. Konrad Cichoń</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23.05.2024</a:t>
            </a:fld>
            <a:endParaRPr lang="pl-PL" dirty="0"/>
          </a:p>
        </p:txBody>
      </p:sp>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endParaRPr lang="pl-PL" dirty="0"/>
          </a:p>
        </p:txBody>
      </p:sp>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5715" y="1835621"/>
            <a:ext cx="8640381" cy="1080001"/>
          </a:xfrm>
        </p:spPr>
        <p:txBody>
          <a:bodyPr/>
          <a:lstStyle>
            <a:lvl1pPr algn="ctr">
              <a:defRPr/>
            </a:lvl1pPr>
          </a:lstStyle>
          <a:p>
            <a:r>
              <a:rPr lang="pl-PL" dirty="0"/>
              <a:t>Treść SWZ – podstawa prawna</a:t>
            </a:r>
            <a:endParaRPr lang="en-US" dirty="0"/>
          </a:p>
        </p:txBody>
      </p:sp>
      <p:sp>
        <p:nvSpPr>
          <p:cNvPr id="3" name="Content Placeholder 2"/>
          <p:cNvSpPr>
            <a:spLocks noGrp="1"/>
          </p:cNvSpPr>
          <p:nvPr>
            <p:ph idx="1" hasCustomPrompt="1"/>
          </p:nvPr>
        </p:nvSpPr>
        <p:spPr>
          <a:xfrm>
            <a:off x="993269" y="3491805"/>
            <a:ext cx="8640382" cy="1439960"/>
          </a:xfrm>
        </p:spPr>
        <p:txBody>
          <a:bodyPr/>
          <a:lstStyle>
            <a:lvl1pPr algn="just">
              <a:defRPr/>
            </a:lvl1pPr>
          </a:lstStyle>
          <a:p>
            <a:pPr lvl="0"/>
            <a:r>
              <a:rPr lang="pl-PL" dirty="0"/>
              <a:t>art. 134 Pzp (przetarg nieograniczony o wartości zamówienia równej lub przekraczającej progi unijne)</a:t>
            </a:r>
          </a:p>
          <a:p>
            <a:pPr lvl="0"/>
            <a:r>
              <a:rPr lang="pl-PL" dirty="0"/>
              <a:t>art. 281 Pzp (tryb podstawowy, gdy zamówienie o wartości mniejszej od progów unijnych)</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46389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pl-PL" dirty="0"/>
              <a:t>Treść SWZ – podstawa prawna</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4" name="pole tekstowe 3">
            <a:extLst>
              <a:ext uri="{FF2B5EF4-FFF2-40B4-BE49-F238E27FC236}">
                <a16:creationId xmlns:a16="http://schemas.microsoft.com/office/drawing/2014/main" id="{E41A009E-3469-2FF1-3561-9A39D287862D}"/>
              </a:ext>
            </a:extLst>
          </p:cNvPr>
          <p:cNvSpPr txBox="1"/>
          <p:nvPr userDrawn="1"/>
        </p:nvSpPr>
        <p:spPr>
          <a:xfrm>
            <a:off x="4131733" y="1399822"/>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62634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pl-PL" dirty="0"/>
              <a:t>Treść SWZ – podstawa prawna</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4" name="pole tekstowe 3">
            <a:extLst>
              <a:ext uri="{FF2B5EF4-FFF2-40B4-BE49-F238E27FC236}">
                <a16:creationId xmlns:a16="http://schemas.microsoft.com/office/drawing/2014/main" id="{E41A009E-3469-2FF1-3561-9A39D287862D}"/>
              </a:ext>
            </a:extLst>
          </p:cNvPr>
          <p:cNvSpPr txBox="1"/>
          <p:nvPr userDrawn="1"/>
        </p:nvSpPr>
        <p:spPr>
          <a:xfrm>
            <a:off x="4131733" y="1399822"/>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77076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pl-PL" dirty="0"/>
              <a:t>Treść SWZ – podstawa prawna</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4" name="pole tekstowe 3">
            <a:extLst>
              <a:ext uri="{FF2B5EF4-FFF2-40B4-BE49-F238E27FC236}">
                <a16:creationId xmlns:a16="http://schemas.microsoft.com/office/drawing/2014/main" id="{E41A009E-3469-2FF1-3561-9A39D287862D}"/>
              </a:ext>
            </a:extLst>
          </p:cNvPr>
          <p:cNvSpPr txBox="1"/>
          <p:nvPr userDrawn="1"/>
        </p:nvSpPr>
        <p:spPr>
          <a:xfrm>
            <a:off x="4131733" y="1399822"/>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61509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23.05.2024</a:t>
            </a:fld>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23.05.2024</a:t>
            </a:fld>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41" r:id="rId2"/>
    <p:sldLayoutId id="2147483742" r:id="rId3"/>
    <p:sldLayoutId id="2147483743" r:id="rId4"/>
    <p:sldLayoutId id="2147483744" r:id="rId5"/>
    <p:sldLayoutId id="2147483725" r:id="rId6"/>
    <p:sldLayoutId id="2147483720" r:id="rId7"/>
    <p:sldLayoutId id="2147483721" r:id="rId8"/>
    <p:sldLayoutId id="2147483710" r:id="rId9"/>
    <p:sldLayoutId id="2147483712" r:id="rId10"/>
    <p:sldLayoutId id="2147483726" r:id="rId11"/>
    <p:sldLayoutId id="2147483740" r:id="rId12"/>
    <p:sldLayoutId id="2147483723" r:id="rId13"/>
    <p:sldLayoutId id="2147483728" r:id="rId14"/>
  </p:sldLayoutIdLst>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6"/>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7"/>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8"/>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dbw.stat.gov.pl/katalog/waloryzacja/5" TargetMode="Externa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s://www.uzp.gov.pl/baza-wiedzy/orzecznictwo/orzecznictwo-krajowe/orzecznictwo-kio/wyroki-kio,-w-ktorych-izba-stwierdzila-naruszenie-art.-433-pzp"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waid.stat.gov.pl/Ceny_dashboards/Raporty_predefiniowane/RAP_DBD_CEN_30.aspx"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BC2F625A-2277-4F6D-95F0-91B1E048662A}"/>
              </a:ext>
            </a:extLst>
          </p:cNvPr>
          <p:cNvSpPr>
            <a:spLocks noGrp="1"/>
          </p:cNvSpPr>
          <p:nvPr>
            <p:ph type="subTitle" idx="1"/>
          </p:nvPr>
        </p:nvSpPr>
        <p:spPr/>
        <p:txBody>
          <a:bodyPr/>
          <a:lstStyle/>
          <a:p>
            <a:r>
              <a:rPr lang="pl-PL" dirty="0"/>
              <a:t>r. pr. Konrad Cichoń</a:t>
            </a:r>
          </a:p>
        </p:txBody>
      </p:sp>
      <p:sp>
        <p:nvSpPr>
          <p:cNvPr id="4" name="Symbol zastępczy daty 3">
            <a:extLst>
              <a:ext uri="{FF2B5EF4-FFF2-40B4-BE49-F238E27FC236}">
                <a16:creationId xmlns:a16="http://schemas.microsoft.com/office/drawing/2014/main" id="{B229C2C5-54F9-4EC4-92E9-11C5F82C31FB}"/>
              </a:ext>
            </a:extLst>
          </p:cNvPr>
          <p:cNvSpPr>
            <a:spLocks noGrp="1"/>
          </p:cNvSpPr>
          <p:nvPr>
            <p:ph type="dt" sz="half" idx="10"/>
          </p:nvPr>
        </p:nvSpPr>
        <p:spPr/>
        <p:txBody>
          <a:bodyPr/>
          <a:lstStyle/>
          <a:p>
            <a:r>
              <a:rPr lang="pl-PL" dirty="0"/>
              <a:t>4 czerwca 2024 r.</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
        <p:nvSpPr>
          <p:cNvPr id="2" name="Tytuł 1">
            <a:extLst>
              <a:ext uri="{FF2B5EF4-FFF2-40B4-BE49-F238E27FC236}">
                <a16:creationId xmlns:a16="http://schemas.microsoft.com/office/drawing/2014/main" id="{F93568BE-245E-449B-9BA3-0D02E7BF7EC3}"/>
              </a:ext>
            </a:extLst>
          </p:cNvPr>
          <p:cNvSpPr>
            <a:spLocks noGrp="1"/>
          </p:cNvSpPr>
          <p:nvPr>
            <p:ph type="ctrTitle"/>
          </p:nvPr>
        </p:nvSpPr>
        <p:spPr>
          <a:xfrm>
            <a:off x="1385810" y="3225998"/>
            <a:ext cx="7920115" cy="1107677"/>
          </a:xfrm>
        </p:spPr>
        <p:txBody>
          <a:bodyPr/>
          <a:lstStyle/>
          <a:p>
            <a:r>
              <a:rPr lang="pl-PL" dirty="0"/>
              <a:t>Umowy w sprawie zamówienia publicznego</a:t>
            </a:r>
          </a:p>
        </p:txBody>
      </p:sp>
    </p:spTree>
    <p:extLst>
      <p:ext uri="{BB962C8B-B14F-4D97-AF65-F5344CB8AC3E}">
        <p14:creationId xmlns:p14="http://schemas.microsoft.com/office/powerpoint/2010/main" val="167183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831768"/>
            <a:ext cx="9221688" cy="389613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KIO 2762/21</a:t>
            </a:r>
          </a:p>
          <a:p>
            <a:pPr marL="0" indent="0">
              <a:buNone/>
            </a:pPr>
            <a:endParaRPr lang="pl-PL" altLang="pl-PL" sz="1754"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a) wskazując karę umowną za opóźnienie w przekazaniu budowy - konieczne jest w ocenie Izby doprecyzowanie okoliczności, za które odpowiada wykonawca,</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b) kara umowna z tytułu odstąpienia powinna się odnosić do wartości zakresu robót, od których Zamawiający odstępuje, a nie do całkowitego wynagrodzenia wykonawcy,</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c) kara umowna za nieuzasadnione przerwanie robót powyżej .... dni powinna zawierać doprecyzowanie, czy przerwa jest dopuszczalna i w jakich warunkach oraz w konsekwencji czy kara będzie naliczana za każdy dzień powyżej 30 dni lub czy przerwa nieuzasadniona w ogóle jest niedopuszczalna i wówczas kara jest naliczana od pierwszego dnia takiej przerwy,</a:t>
            </a:r>
          </a:p>
        </p:txBody>
      </p:sp>
    </p:spTree>
    <p:extLst>
      <p:ext uri="{BB962C8B-B14F-4D97-AF65-F5344CB8AC3E}">
        <p14:creationId xmlns:p14="http://schemas.microsoft.com/office/powerpoint/2010/main" val="34749883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692537" y="1273058"/>
            <a:ext cx="9306737" cy="501355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50000"/>
              </a:lnSpc>
              <a:spcAft>
                <a:spcPts val="1300"/>
              </a:spcAft>
              <a:buNone/>
            </a:pPr>
            <a:r>
              <a:rPr lang="pl-PL" sz="1800" spc="20" dirty="0">
                <a:effectLst/>
                <a:latin typeface="Arial" panose="020B0604020202020204" pitchFamily="34" charset="0"/>
                <a:ea typeface="Calibri" panose="020F0502020204030204" pitchFamily="34" charset="0"/>
              </a:rPr>
              <a:t>Kwoty netto płatne Wykonawcy będą waloryzowane miesięcznie począwszy od ……… miesiąca po podpisaniu Umowy do osiągnięcia limitu waloryzacji +/- [●]% wynagrodzenia umownego netto. Z powodu braku aktualnego wskaźnika (publikacja wskaźników w biuletynach GUS odbywa się z opóźnieniem) waloryzacja z bieżącego okresu rozliczeniowego zostanie wyliczona ostatecznie, gdy GUS opublikuje wskaźnik dla danego miesiąca objętego rozliczeniem wynagrodzenia Wykonawcy. Występując o rozliczenie wynagrodzenia za dany miesiąc realizacji świadczeń, Wykonawca obliczy wstępne wartości zwaloryzowanych kwot dla świadczeń zrealizowanych w każdym miesiącu, używając ostatnich z wyliczonych wskaźników waloryzacji. Ustalone w ten sposób wartości będą skorygowane z zastosowaniem wskaźnika waloryzacji właściwego dla miesiąca, którego dotyczyło dane rozliczenie wynagrodzenia Wykonawcy, niezwłocznie po ich publikacji. </a:t>
            </a:r>
          </a:p>
        </p:txBody>
      </p:sp>
    </p:spTree>
    <p:extLst>
      <p:ext uri="{BB962C8B-B14F-4D97-AF65-F5344CB8AC3E}">
        <p14:creationId xmlns:p14="http://schemas.microsoft.com/office/powerpoint/2010/main" val="25448686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692537" y="1230303"/>
            <a:ext cx="9306737" cy="509906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50000"/>
              </a:lnSpc>
              <a:spcAft>
                <a:spcPts val="1300"/>
              </a:spcAft>
              <a:buNone/>
            </a:pPr>
            <a:r>
              <a:rPr lang="pl-PL" sz="1800" spc="20" dirty="0">
                <a:effectLst/>
                <a:latin typeface="Arial" panose="020B0604020202020204" pitchFamily="34" charset="0"/>
                <a:ea typeface="Calibri" panose="020F0502020204030204" pitchFamily="34" charset="0"/>
              </a:rPr>
              <a:t>W sytuacji gdy rozliczenie wynagrodzenia Wykonawcy będzie dotyczyło okresu rozliczeniowego w skład którego będą wchodziły dwa lub więcej miesięcy, jako właściwy wskaźnik waloryzacji należy przyjmować średnią arytmetyczną ze wskaźników waloryzacji wyliczonych dla kolejnych miesięcy objętych okresem rozliczeniowym.</a:t>
            </a:r>
          </a:p>
          <a:p>
            <a:pPr marL="0" indent="0" algn="jus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Jeżeli wynagrodzenie Wykonawcy zostanie zwaloryzowane zgodnie z art. 439 ust. 1-3 ustawy Pzp, Wykonawca zobowiązany jest do zmiany wynagrodzenia przysługującego Podwykonawcy i odpowiednio Podwykonawca dalszemu Podwykonawcy, z którym zawarł umowę, jeżeli łącznie spełnione są następujące warunki: przedmiotem umowy są roboty budowlane, dostawy lub usługi oraz okres obowiązywania umowy wraz z aneksami przekracza 6 miesięcy. Waloryzacja będzie się odbywać na analogicznych zasadach jak waloryzacja wynagrodzenia Wykonawcy z zastrzeżeniem, że wskaźniki waloryzacji wynagrodzenia będą kalkulowane w odniesieniu do dnia zawarcia umowy pomiędzy Wykonawcą a Podwykonawcą, lub Podwykonawcą, a dalszym Podwykonawcą. </a:t>
            </a:r>
            <a:r>
              <a:rPr lang="pl-PL" sz="1800" dirty="0">
                <a:effectLst/>
                <a:latin typeface="Arial" panose="020B0604020202020204" pitchFamily="34" charset="0"/>
                <a:ea typeface="Calibri" panose="020F0502020204030204" pitchFamily="34" charset="0"/>
              </a:rPr>
              <a:t>Zamawiający wskazuje początkowy miesiąc waloryzacji. </a:t>
            </a:r>
            <a:endParaRPr lang="pl-PL" sz="1800" dirty="0">
              <a:effectLst/>
              <a:latin typeface="Calibri" panose="020F0502020204030204" pitchFamily="34" charset="0"/>
              <a:ea typeface="Calibri" panose="020F0502020204030204" pitchFamily="34" charset="0"/>
            </a:endParaRPr>
          </a:p>
          <a:p>
            <a:pPr marL="0" indent="0" algn="just">
              <a:buNone/>
            </a:pPr>
            <a:r>
              <a:rPr lang="pl-PL" sz="1800" dirty="0">
                <a:effectLst/>
                <a:latin typeface="Arial" panose="020B0604020202020204" pitchFamily="34" charset="0"/>
                <a:ea typeface="Calibri" panose="020F0502020204030204" pitchFamily="34" charset="0"/>
              </a:rPr>
              <a:t>Wstawić właściwą wartość procentową limitu.</a:t>
            </a:r>
            <a:endParaRPr lang="pl-PL"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145112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3149817"/>
            <a:ext cx="8640382" cy="1260040"/>
          </a:xfrm>
          <a:prstGeom prst="rect">
            <a:avLst/>
          </a:prstGeom>
        </p:spPr>
        <p:txBody>
          <a:bodyPr vert="horz" lIns="0" tIns="0" rIns="0" bIns="0" rtlCol="0">
            <a:normAutofit/>
          </a:bodyPr>
          <a:lstStyle/>
          <a:p>
            <a:pPr algn="ctr" defTabSz="1007943">
              <a:lnSpc>
                <a:spcPts val="2400"/>
              </a:lnSpc>
              <a:spcBef>
                <a:spcPts val="1102"/>
              </a:spcBef>
              <a:buClr>
                <a:schemeClr val="accent1"/>
              </a:buClr>
            </a:pPr>
            <a:r>
              <a:rPr lang="pl-PL" b="1" dirty="0">
                <a:latin typeface="Open Sans" pitchFamily="2" charset="0"/>
                <a:ea typeface="Open Sans" pitchFamily="2" charset="0"/>
                <a:cs typeface="Open Sans" pitchFamily="2" charset="0"/>
              </a:rPr>
              <a:t>Kalkulator klauzuli jednowskaźnikowej</a:t>
            </a:r>
          </a:p>
          <a:p>
            <a:pPr defTabSz="1007943">
              <a:lnSpc>
                <a:spcPts val="2400"/>
              </a:lnSpc>
              <a:spcBef>
                <a:spcPts val="1102"/>
              </a:spcBef>
              <a:buClr>
                <a:schemeClr val="accent1"/>
              </a:buClr>
            </a:pPr>
            <a:endParaRPr lang="pl-PL" b="1" dirty="0">
              <a:latin typeface="Open Sans" pitchFamily="2" charset="0"/>
              <a:ea typeface="Open Sans" pitchFamily="2" charset="0"/>
              <a:cs typeface="Open Sans" pitchFamily="2" charset="0"/>
            </a:endParaRPr>
          </a:p>
          <a:p>
            <a:pPr algn="ctr" defTabSz="1007943">
              <a:lnSpc>
                <a:spcPts val="2400"/>
              </a:lnSpc>
              <a:spcBef>
                <a:spcPts val="1102"/>
              </a:spcBef>
              <a:buClr>
                <a:schemeClr val="accent1"/>
              </a:buClr>
            </a:pPr>
            <a:r>
              <a:rPr lang="pl-PL" dirty="0">
                <a:latin typeface="Open Sans" pitchFamily="2" charset="0"/>
                <a:ea typeface="Open Sans" pitchFamily="2" charset="0"/>
                <a:cs typeface="Open Sans" pitchFamily="2" charset="0"/>
                <a:hlinkClick r:id="rId2"/>
              </a:rPr>
              <a:t>https://dbw.stat.gov.pl/katalog/waloryzacja/5</a:t>
            </a:r>
            <a:r>
              <a:rPr lang="pl-PL" dirty="0">
                <a:latin typeface="Open Sans" pitchFamily="2" charset="0"/>
                <a:ea typeface="Open Sans" pitchFamily="2" charset="0"/>
                <a:cs typeface="Open Sans" pitchFamily="2" charset="0"/>
              </a:rPr>
              <a:t> </a:t>
            </a:r>
          </a:p>
        </p:txBody>
      </p:sp>
      <p:sp>
        <p:nvSpPr>
          <p:cNvPr id="9" name="Slide Number Placeholder 3">
            <a:extLst>
              <a:ext uri="{FF2B5EF4-FFF2-40B4-BE49-F238E27FC236}">
                <a16:creationId xmlns:a16="http://schemas.microsoft.com/office/drawing/2014/main" id="{777E9377-C573-49E9-1120-B1050DBBF35F}"/>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102</a:t>
            </a:fld>
            <a:endParaRPr lang="pl-PL"/>
          </a:p>
        </p:txBody>
      </p:sp>
    </p:spTree>
    <p:extLst>
      <p:ext uri="{BB962C8B-B14F-4D97-AF65-F5344CB8AC3E}">
        <p14:creationId xmlns:p14="http://schemas.microsoft.com/office/powerpoint/2010/main" val="33718709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4818" y="2123753"/>
            <a:ext cx="8640382" cy="3312168"/>
          </a:xfrm>
          <a:prstGeom prst="rect">
            <a:avLst/>
          </a:prstGeom>
        </p:spPr>
        <p:txBody>
          <a:bodyPr vert="horz" lIns="0" tIns="0" rIns="0" bIns="0" rtlCol="0">
            <a:normAutofit/>
          </a:bodyPr>
          <a:lstStyle/>
          <a:p>
            <a:pPr algn="ctr" defTabSz="1007943">
              <a:lnSpc>
                <a:spcPts val="2400"/>
              </a:lnSpc>
              <a:spcBef>
                <a:spcPts val="1102"/>
              </a:spcBef>
              <a:buClr>
                <a:schemeClr val="accent1"/>
              </a:buClr>
            </a:pPr>
            <a:r>
              <a:rPr lang="pl-PL" b="1" dirty="0">
                <a:latin typeface="Open Sans" pitchFamily="2" charset="0"/>
                <a:ea typeface="Open Sans" pitchFamily="2" charset="0"/>
                <a:cs typeface="Open Sans" pitchFamily="2" charset="0"/>
              </a:rPr>
              <a:t>Jak zapisywany jest wskaźnik GUS </a:t>
            </a:r>
          </a:p>
          <a:p>
            <a:pPr marL="251986" indent="-251986" defTabSz="1007943">
              <a:lnSpc>
                <a:spcPts val="2400"/>
              </a:lnSpc>
              <a:spcBef>
                <a:spcPts val="1102"/>
              </a:spcBef>
              <a:buClr>
                <a:schemeClr val="accent1"/>
              </a:buClr>
              <a:buFontTx/>
              <a:buBlip>
                <a:blip r:embed="rId2"/>
              </a:buBlip>
            </a:pPr>
            <a:endParaRPr lang="pl-PL" b="1"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Cena bazowa = 70 zł</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Cena po wzroście = 80 zł</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Wzrost o 10 zł albo 10/70 = 0,143 (wzrost o 14,3%) albo wzrost o 1,143 razy = wskaźnik GUS 114,3</a:t>
            </a:r>
          </a:p>
        </p:txBody>
      </p:sp>
      <p:sp>
        <p:nvSpPr>
          <p:cNvPr id="9" name="Slide Number Placeholder 3">
            <a:extLst>
              <a:ext uri="{FF2B5EF4-FFF2-40B4-BE49-F238E27FC236}">
                <a16:creationId xmlns:a16="http://schemas.microsoft.com/office/drawing/2014/main" id="{1A2D0C94-F5AC-FE4F-28CC-2D743435B162}"/>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103</a:t>
            </a:fld>
            <a:endParaRPr lang="pl-PL"/>
          </a:p>
        </p:txBody>
      </p:sp>
    </p:spTree>
    <p:extLst>
      <p:ext uri="{BB962C8B-B14F-4D97-AF65-F5344CB8AC3E}">
        <p14:creationId xmlns:p14="http://schemas.microsoft.com/office/powerpoint/2010/main" val="16661021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654902"/>
            <a:ext cx="9221688" cy="224987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Art. 449 ust. 2 i 3</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Zabezpieczenie służy pokryciu roszczeń </a:t>
            </a:r>
            <a:r>
              <a:rPr lang="pl-PL" altLang="pl-PL" sz="1754" b="1" dirty="0">
                <a:latin typeface="Open Sans" panose="020B0606030504020204" pitchFamily="34" charset="0"/>
                <a:ea typeface="Open Sans" panose="020B0606030504020204" pitchFamily="34" charset="0"/>
                <a:cs typeface="Open Sans" panose="020B0606030504020204" pitchFamily="34" charset="0"/>
              </a:rPr>
              <a:t>z tytułu niewykonania lub nienależytego wykonania umowy</a:t>
            </a:r>
            <a:r>
              <a:rPr lang="pl-PL" altLang="pl-PL" sz="1754" dirty="0">
                <a:latin typeface="Open Sans" panose="020B0606030504020204" pitchFamily="34" charset="0"/>
                <a:ea typeface="Open Sans" panose="020B0606030504020204" pitchFamily="34" charset="0"/>
                <a:cs typeface="Open Sans" panose="020B0606030504020204" pitchFamily="34" charset="0"/>
              </a:rPr>
              <a:t>.</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Zabezpieczenie wnosi się </a:t>
            </a:r>
            <a:r>
              <a:rPr lang="pl-PL" altLang="pl-PL" sz="1754" b="1" dirty="0">
                <a:latin typeface="Open Sans" panose="020B0606030504020204" pitchFamily="34" charset="0"/>
                <a:ea typeface="Open Sans" panose="020B0606030504020204" pitchFamily="34" charset="0"/>
                <a:cs typeface="Open Sans" panose="020B0606030504020204" pitchFamily="34" charset="0"/>
              </a:rPr>
              <a:t>przed zawarciem umowy</a:t>
            </a:r>
            <a:r>
              <a:rPr lang="pl-PL" altLang="pl-PL" sz="1754" dirty="0">
                <a:latin typeface="Open Sans" panose="020B0606030504020204" pitchFamily="34" charset="0"/>
                <a:ea typeface="Open Sans" panose="020B0606030504020204" pitchFamily="34" charset="0"/>
                <a:cs typeface="Open Sans" panose="020B0606030504020204" pitchFamily="34" charset="0"/>
              </a:rPr>
              <a:t>, chyba że ustawa stanowi inaczej lub zamawiający określi inny termin w dokumentach zamówienia.</a:t>
            </a:r>
          </a:p>
        </p:txBody>
      </p:sp>
      <p:sp>
        <p:nvSpPr>
          <p:cNvPr id="2" name="pole tekstowe 1">
            <a:extLst>
              <a:ext uri="{FF2B5EF4-FFF2-40B4-BE49-F238E27FC236}">
                <a16:creationId xmlns:a16="http://schemas.microsoft.com/office/drawing/2014/main" id="{463E6827-D8C5-0A24-EAD6-EC32EA5BDBA1}"/>
              </a:ext>
            </a:extLst>
          </p:cNvPr>
          <p:cNvSpPr txBox="1"/>
          <p:nvPr/>
        </p:nvSpPr>
        <p:spPr>
          <a:xfrm>
            <a:off x="855734" y="1187549"/>
            <a:ext cx="8980344" cy="523220"/>
          </a:xfrm>
          <a:prstGeom prst="rect">
            <a:avLst/>
          </a:prstGeom>
          <a:noFill/>
        </p:spPr>
        <p:txBody>
          <a:bodyPr wrap="none" rtlCol="0">
            <a:spAutoFit/>
          </a:bodyPr>
          <a:lstStyle/>
          <a:p>
            <a:pPr algn="ctr"/>
            <a:r>
              <a:rPr lang="pl-PL" sz="2800" b="1" dirty="0">
                <a:solidFill>
                  <a:schemeClr val="tx2"/>
                </a:solidFill>
                <a:latin typeface="Montserrat" pitchFamily="2" charset="0"/>
              </a:rPr>
              <a:t>Zabezpieczenie należytego wykonania umowy</a:t>
            </a:r>
          </a:p>
        </p:txBody>
      </p:sp>
    </p:spTree>
    <p:extLst>
      <p:ext uri="{BB962C8B-B14F-4D97-AF65-F5344CB8AC3E}">
        <p14:creationId xmlns:p14="http://schemas.microsoft.com/office/powerpoint/2010/main" val="31007122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899517"/>
            <a:ext cx="9221688" cy="451034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Ustawa nie określa okoliczności uprawniających do skorzystania z zabezpieczenia.</a:t>
            </a:r>
            <a:r>
              <a:rPr lang="pl-PL" altLang="pl-PL" sz="1754" dirty="0">
                <a:latin typeface="Open Sans" panose="020B0606030504020204" pitchFamily="34" charset="0"/>
                <a:ea typeface="Open Sans" panose="020B0606030504020204" pitchFamily="34" charset="0"/>
                <a:cs typeface="Open Sans" panose="020B0606030504020204" pitchFamily="34" charset="0"/>
              </a:rPr>
              <a:t> Zgodnie z art. 471 Kc dłużnik obowiązany jest do naprawienia szkody wynikłej z niewykonania lub nienależytego wykonania zobowiązania, chyba że niewykonanie lub nienależyte wykonanie jest następstwem okoliczności, za które dłużnik odpowiedzialności nie ponosi. </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I tak zabezpieczenie należytego wykonania umowy służy najczęściej pokryciu roszczeń zamawiającego z tytułu:</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1) </a:t>
            </a:r>
            <a:r>
              <a:rPr lang="pl-PL" altLang="pl-PL" sz="1754" b="1" dirty="0">
                <a:latin typeface="Open Sans" panose="020B0606030504020204" pitchFamily="34" charset="0"/>
                <a:ea typeface="Open Sans" panose="020B0606030504020204" pitchFamily="34" charset="0"/>
                <a:cs typeface="Open Sans" panose="020B0606030504020204" pitchFamily="34" charset="0"/>
              </a:rPr>
              <a:t>odszkodowania</a:t>
            </a:r>
            <a:r>
              <a:rPr lang="pl-PL" altLang="pl-PL" sz="1754" dirty="0">
                <a:latin typeface="Open Sans" panose="020B0606030504020204" pitchFamily="34" charset="0"/>
                <a:ea typeface="Open Sans" panose="020B0606030504020204" pitchFamily="34" charset="0"/>
                <a:cs typeface="Open Sans" panose="020B0606030504020204" pitchFamily="34" charset="0"/>
              </a:rPr>
              <a:t> w związku niewykonaniem lub nienależytym wykonaniem zobowiązania,</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2) </a:t>
            </a:r>
            <a:r>
              <a:rPr lang="pl-PL" altLang="pl-PL" sz="1754" b="1" dirty="0">
                <a:latin typeface="Open Sans" panose="020B0606030504020204" pitchFamily="34" charset="0"/>
                <a:ea typeface="Open Sans" panose="020B0606030504020204" pitchFamily="34" charset="0"/>
                <a:cs typeface="Open Sans" panose="020B0606030504020204" pitchFamily="34" charset="0"/>
              </a:rPr>
              <a:t>kary umownej</a:t>
            </a:r>
            <a:r>
              <a:rPr lang="pl-PL" altLang="pl-PL" sz="1754" dirty="0">
                <a:latin typeface="Open Sans" panose="020B0606030504020204" pitchFamily="34" charset="0"/>
                <a:ea typeface="Open Sans" panose="020B0606030504020204" pitchFamily="34" charset="0"/>
                <a:cs typeface="Open Sans" panose="020B0606030504020204" pitchFamily="34" charset="0"/>
              </a:rPr>
              <a:t>, o ile została zastrzeżona w umowie,</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3) </a:t>
            </a:r>
            <a:r>
              <a:rPr lang="pl-PL" altLang="pl-PL" sz="1754" b="1" dirty="0">
                <a:latin typeface="Open Sans" panose="020B0606030504020204" pitchFamily="34" charset="0"/>
                <a:ea typeface="Open Sans" panose="020B0606030504020204" pitchFamily="34" charset="0"/>
                <a:cs typeface="Open Sans" panose="020B0606030504020204" pitchFamily="34" charset="0"/>
              </a:rPr>
              <a:t>odszkodowania</a:t>
            </a:r>
            <a:r>
              <a:rPr lang="pl-PL" altLang="pl-PL" sz="1754" dirty="0">
                <a:latin typeface="Open Sans" panose="020B0606030504020204" pitchFamily="34" charset="0"/>
                <a:ea typeface="Open Sans" panose="020B0606030504020204" pitchFamily="34" charset="0"/>
                <a:cs typeface="Open Sans" panose="020B0606030504020204" pitchFamily="34" charset="0"/>
              </a:rPr>
              <a:t> w związku ze zwłoką w wykonaniu umowy wzajemnej,</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4) </a:t>
            </a:r>
            <a:r>
              <a:rPr lang="pl-PL" altLang="pl-PL" sz="1754" b="1" dirty="0">
                <a:latin typeface="Open Sans" panose="020B0606030504020204" pitchFamily="34" charset="0"/>
                <a:ea typeface="Open Sans" panose="020B0606030504020204" pitchFamily="34" charset="0"/>
                <a:cs typeface="Open Sans" panose="020B0606030504020204" pitchFamily="34" charset="0"/>
              </a:rPr>
              <a:t>odszkodowania</a:t>
            </a:r>
            <a:r>
              <a:rPr lang="pl-PL" altLang="pl-PL" sz="1754" dirty="0">
                <a:latin typeface="Open Sans" panose="020B0606030504020204" pitchFamily="34" charset="0"/>
                <a:ea typeface="Open Sans" panose="020B0606030504020204" pitchFamily="34" charset="0"/>
                <a:cs typeface="Open Sans" panose="020B0606030504020204" pitchFamily="34" charset="0"/>
              </a:rPr>
              <a:t> z tytułu niemożności świadczenia, za którą wykonawca ponosi odpowiedzialność.</a:t>
            </a:r>
          </a:p>
        </p:txBody>
      </p:sp>
    </p:spTree>
    <p:extLst>
      <p:ext uri="{BB962C8B-B14F-4D97-AF65-F5344CB8AC3E}">
        <p14:creationId xmlns:p14="http://schemas.microsoft.com/office/powerpoint/2010/main" val="18479647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051645"/>
            <a:ext cx="9221688" cy="257343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Kontrola RIO</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Wykonawca wniósł zabezpieczanie należytego wykonania umowy w formie gwarancji ubezpieczeniowej wystawionej w dniu 8 września 2021 roku przez INTERRISK TU S.A. VIG. Gwarancja została przekazana listownie i wpłynęła do zamawiającego w dniu 13 września 2021 roku. Powyższe stanowiło naruszenie art. 449 ust. 3 ww. ustawy, zgodnie z którym - zabezpieczenie wnosi się przed zawarciem umowy, chyba że ustawa stanowi inaczej lub zamawiający określi inny termin w dokumentach zamówienia.</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152358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683493"/>
            <a:ext cx="9221688" cy="531500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Kontrola RIO</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Powołana ustawa w art. 449 ust. 2 zdefiniowała jedynie cel jaki pełni zabezpieczenie należytego wykonania umowy, tj. zabezpieczenie służy pokryciu roszczeń z tytułu niewykonania lub nienależytego wykonania umowy. Zabezpieczenie pełni zatem funkcję kaucji umożliwiającej zamawiającemu pokrycie roszczeń z kwoty zabezpieczenia</a:t>
            </a:r>
            <a:br>
              <a:rPr lang="pl-PL" altLang="pl-PL" sz="1754" dirty="0">
                <a:latin typeface="Open Sans" panose="020B0606030504020204" pitchFamily="34" charset="0"/>
                <a:ea typeface="Open Sans" panose="020B0606030504020204" pitchFamily="34" charset="0"/>
                <a:cs typeface="Open Sans" panose="020B0606030504020204" pitchFamily="34" charset="0"/>
              </a:rPr>
            </a:br>
            <a:r>
              <a:rPr lang="pl-PL" altLang="pl-PL" sz="1754" dirty="0">
                <a:latin typeface="Open Sans" panose="020B0606030504020204" pitchFamily="34" charset="0"/>
                <a:ea typeface="Open Sans" panose="020B0606030504020204" pitchFamily="34" charset="0"/>
                <a:cs typeface="Open Sans" panose="020B0606030504020204" pitchFamily="34" charset="0"/>
              </a:rPr>
              <a:t>W doktrynie podkreśla się, że zabezpieczenie ma służyć w szczególności </a:t>
            </a:r>
            <a:r>
              <a:rPr lang="pl-PL" altLang="pl-PL" sz="1754" dirty="0" err="1">
                <a:latin typeface="Open Sans" panose="020B0606030504020204" pitchFamily="34" charset="0"/>
                <a:ea typeface="Open Sans" panose="020B0606030504020204" pitchFamily="34" charset="0"/>
                <a:cs typeface="Open Sans" panose="020B0606030504020204" pitchFamily="34" charset="0"/>
              </a:rPr>
              <a:t>p</a:t>
            </a:r>
            <a:r>
              <a:rPr lang="pl-PL" altLang="pl-PL" sz="1754" b="1" dirty="0" err="1">
                <a:latin typeface="Open Sans" panose="020B0606030504020204" pitchFamily="34" charset="0"/>
                <a:ea typeface="Open Sans" panose="020B0606030504020204" pitchFamily="34" charset="0"/>
                <a:cs typeface="Open Sans" panose="020B0606030504020204" pitchFamily="34" charset="0"/>
              </a:rPr>
              <a:t>bez</a:t>
            </a:r>
            <a:r>
              <a:rPr lang="pl-PL" altLang="pl-PL" sz="1754" b="1" dirty="0">
                <a:latin typeface="Open Sans" panose="020B0606030504020204" pitchFamily="34" charset="0"/>
                <a:ea typeface="Open Sans" panose="020B0606030504020204" pitchFamily="34" charset="0"/>
                <a:cs typeface="Open Sans" panose="020B0606030504020204" pitchFamily="34" charset="0"/>
              </a:rPr>
              <a:t> konieczności wykorzystywania procedur sądowych. Gwarancja ma być bezwarunkowa, tj. gwarant nie może wymagać spełnienia dodatkowych warunków ze strony beneficjenta, aby doszło do wypłaty z gwarancji – gwarancja ma stanowić substytut pieniądza. </a:t>
            </a:r>
            <a:r>
              <a:rPr lang="pl-PL" altLang="pl-PL" sz="1754" dirty="0">
                <a:latin typeface="Open Sans" panose="020B0606030504020204" pitchFamily="34" charset="0"/>
                <a:ea typeface="Open Sans" panose="020B0606030504020204" pitchFamily="34" charset="0"/>
                <a:cs typeface="Open Sans" panose="020B0606030504020204" pitchFamily="34" charset="0"/>
              </a:rPr>
              <a:t>okryciu następujących roszczeń o zapłatę: [1] odszkodowania z tytułu niewykonania lub nienależytego wykonania zobowiązania (art. 471 ustawy z dnia 23 kwietnia 1964 r. – Kodeks cywilny; tekst jednolity Dz. U. z 2022 r. poz. 1360 ze zm.); [2] odszkodowania z tytułu zwłoki w wykonaniu umowy wzajemnej (art. 491 § 1 ww. ustawy); [3] odszkodowania z tytułu niemożności świadczenia, za którą wykonawca ponosi odpowiedzialność (art. 493 § 1 ww. ustawy); [4] odszkodowania z tytułu szkody wynikłej z niewykonania zobowiązania z umowy wzajemnej (art. 494 ww. ustawy); [5] kary umownej (art. 483 § 1 ww. ustawy).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Nie można zatem ograniczać roszczeń do tych enumeratywnie wskazanych w gwarancji.</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454926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755501"/>
            <a:ext cx="9221688" cy="511484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Kontrola RIO</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 związku z treścią gwarancji, stwierdzono naruszenie art. 449 ust. 2 ustawy. Zamawiający winien zakwestionować zapisy powoływanej gwarancji, gdyż uzależniała wypłatę należności z tego tytułu od nałożenia kar umownych z tytułu niewykonania lub nienależytego wykonania umowy, ograniczając w ten sposób zakres ochrony zamawiającego, której służy zabezpieczenie należytego wykonania umowy. Treść złożonej gwarancji wskazywała, iż zabezpieczenie należytego wykonania umowy miało zastępować wyłącznie kary umowne, co jednocześnie uniemożliwiało wypłatę sumy gwarancyjnej na zaspokojenie innych należności (roszczeń) zgłaszanych przez zamawiającego.</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Zakres przedmiotowy roszczeń, które mogły być zaspokojone z gwarancji obejmuje jedynie to co w gwarancji wskazano, czyli roszczenia z tytułu kar umownych. Katalog roszczeń, które mogą być zaspokojone z zabezpieczenia należytego wykonania umowy, a który to katalog w postaci stosownych przepisów Kodeksu cywilnego został przywołany powyżej, jest katalogiem otwartym (użyto sformułowania „w szczególności”). Nie można zatem ograniczać roszczeń wyłącznie do konkretnie wskazanych kategorii należności.</a:t>
            </a:r>
          </a:p>
        </p:txBody>
      </p:sp>
    </p:spTree>
    <p:extLst>
      <p:ext uri="{BB962C8B-B14F-4D97-AF65-F5344CB8AC3E}">
        <p14:creationId xmlns:p14="http://schemas.microsoft.com/office/powerpoint/2010/main" val="39621266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755501"/>
            <a:ext cx="9221688" cy="511484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Montserrat" pitchFamily="2" charset="0"/>
              </a:rPr>
              <a:t>Kontrola RIO</a:t>
            </a:r>
          </a:p>
          <a:p>
            <a:pPr marL="0" indent="0">
              <a:buNone/>
            </a:pPr>
            <a:endParaRPr lang="pl-PL" altLang="pl-PL" sz="1754" dirty="0">
              <a:latin typeface="Montserrat" pitchFamily="2" charset="0"/>
            </a:endParaRPr>
          </a:p>
          <a:p>
            <a:pPr marL="0" indent="0">
              <a:buNone/>
            </a:pPr>
            <a:r>
              <a:rPr lang="pl-PL" altLang="pl-PL" sz="1754" dirty="0">
                <a:latin typeface="Montserrat" pitchFamily="2" charset="0"/>
              </a:rPr>
              <a:t>Wykonawca przedłożył gwarancję należytego wykonania kontraktu i usunięcia wad i usterek wystawioną przez </a:t>
            </a:r>
            <a:r>
              <a:rPr lang="pl-PL" altLang="pl-PL" sz="1754" dirty="0" err="1">
                <a:latin typeface="Montserrat" pitchFamily="2" charset="0"/>
              </a:rPr>
              <a:t>InterRisk</a:t>
            </a:r>
            <a:r>
              <a:rPr lang="pl-PL" altLang="pl-PL" sz="1754" dirty="0">
                <a:latin typeface="Montserrat" pitchFamily="2" charset="0"/>
              </a:rPr>
              <a:t>. Zgodnie z treścią gwarancji: „1. </a:t>
            </a:r>
            <a:r>
              <a:rPr lang="pl-PL" altLang="pl-PL" sz="1754" dirty="0" err="1">
                <a:latin typeface="Montserrat" pitchFamily="2" charset="0"/>
              </a:rPr>
              <a:t>InterRisk</a:t>
            </a:r>
            <a:r>
              <a:rPr lang="pl-PL" altLang="pl-PL" sz="1754" dirty="0">
                <a:latin typeface="Montserrat" pitchFamily="2" charset="0"/>
              </a:rPr>
              <a:t> (…) niniejszym gwarantuje nieodwołalnie i bezwarunkowo, na zasadach określonych w niniejszej gwarancji zapłatę należności (…) do zapłacenia których na rzecz Beneficjenta gwarancji Zobowiązany jest zobowiązany z tytułu zapłaty wymaganych kar umownych w związku z niewykonaniem lub nienależytym wykonaniem umowy (…)”. Zamawiający winien zakwestionować zapisy powoływanej gwarancji, gdyż uzależniała ona wypłatę należności od nałożenia kar umownych z tytułu niewykonania lub nienależytego wykonania umowy, ograniczając w ten sposób zakres ochrony zamawiającego, której służy zabezpieczenie należytego wykonania umowy. Treść złożonej gwarancji wskazywała, iż zabezpieczenie należytego wykonania umowy miało zastępować wyłącznie kary umowne, co jednocześnie uniemożliwiało wypłatę sumy gwarancyjnej na zaspokojenie innych należności (roszczeń) zgłaszanych przez zamawiającego. </a:t>
            </a:r>
            <a:r>
              <a:rPr lang="pl-PL" altLang="pl-PL" sz="1754" b="1" dirty="0">
                <a:latin typeface="Montserrat" pitchFamily="2" charset="0"/>
              </a:rPr>
              <a:t>Zakres przedmiotowy roszczeń, które mogły być zaspokojone z gwarancji obejmuje jedynie to co w gwarancji wskazano, czyli roszczenia z tytułu kar umownych.</a:t>
            </a:r>
          </a:p>
        </p:txBody>
      </p:sp>
    </p:spTree>
    <p:extLst>
      <p:ext uri="{BB962C8B-B14F-4D97-AF65-F5344CB8AC3E}">
        <p14:creationId xmlns:p14="http://schemas.microsoft.com/office/powerpoint/2010/main" val="2764454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931079"/>
            <a:ext cx="9221688" cy="369751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c.d.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d) kara umowna za brak uwzględnienia przez wykonawcę uwag Zamawiającego do przedłożonego przez wykonawcę Harmonogramu rzeczowo – finansowego w terminie 3 dni roboczych od daty ich otrzymania od Zamawiającego, jest nieproporcjonalna biorąc pod uwagę że Zamawiający ma 7 dni na zatwierdzenie harmonogramu rzeczowo-finansowego, Zamawiający powinien zachować równość stron i przyjąć jako zasadę w powyższym zakresie termin 7 dni,</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e) w zakresie odpowiedzialności wykonawcy za opóźnienie w zapłacie wynagrodzenia na rzecz podwykonawcy – Izba stwierdziła, że dla zachowania proporcjonalności i równowagi stron uzasadnione jest powiązanie wysokości kary umownej z wysokością wynagrodzenia należnego podwykonawcy, co do zapłaty którego wykonawca się nie wywiązał.</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502613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643652"/>
            <a:ext cx="9221688" cy="533237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Kontrola RIO</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Aneksem nr 1, a następnie  aneksem nr 2 dwukrotnie przedłużono termin realizacji umowy. W związku z zawarciem aneksów przedłużających termin realizacji zamówienia </a:t>
            </a:r>
            <a:r>
              <a:rPr lang="pl-PL" altLang="pl-PL" sz="1754" b="1" dirty="0">
                <a:latin typeface="Open Sans" panose="020B0606030504020204" pitchFamily="34" charset="0"/>
                <a:ea typeface="Open Sans" panose="020B0606030504020204" pitchFamily="34" charset="0"/>
                <a:cs typeface="Open Sans" panose="020B0606030504020204" pitchFamily="34" charset="0"/>
              </a:rPr>
              <a:t>nie doszło do aneksowania gwarancji ubezpieczeniowej</a:t>
            </a:r>
            <a:r>
              <a:rPr lang="pl-PL" altLang="pl-PL" sz="1754" dirty="0">
                <a:latin typeface="Open Sans" panose="020B0606030504020204" pitchFamily="34" charset="0"/>
                <a:ea typeface="Open Sans" panose="020B0606030504020204" pitchFamily="34" charset="0"/>
                <a:cs typeface="Open Sans" panose="020B0606030504020204" pitchFamily="34" charset="0"/>
              </a:rPr>
              <a:t>, stanowiącej zabezpieczenie należytego wykonania umowy – </a:t>
            </a:r>
            <a:r>
              <a:rPr lang="pl-PL" altLang="pl-PL" sz="1754" b="1" dirty="0">
                <a:latin typeface="Open Sans" panose="020B0606030504020204" pitchFamily="34" charset="0"/>
                <a:ea typeface="Open Sans" panose="020B0606030504020204" pitchFamily="34" charset="0"/>
                <a:cs typeface="Open Sans" panose="020B0606030504020204" pitchFamily="34" charset="0"/>
              </a:rPr>
              <a:t>przedłużenia jej ważności. </a:t>
            </a:r>
            <a:r>
              <a:rPr lang="pl-PL" altLang="pl-PL" sz="1754" dirty="0">
                <a:latin typeface="Open Sans" panose="020B0606030504020204" pitchFamily="34" charset="0"/>
                <a:ea typeface="Open Sans" panose="020B0606030504020204" pitchFamily="34" charset="0"/>
                <a:cs typeface="Open Sans" panose="020B0606030504020204" pitchFamily="34" charset="0"/>
              </a:rPr>
              <a:t>Przedmiotowa polisa była ważna do dnia 25 lipca 2022 roku.</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Zgodnie z art. 453 ust. 1 ustawy Prawo zamówień publicznych, zamawiający zwraca zabezpieczenie w terminie 30 dni od dnia wykonania zamówienia i uznania przez zamawiającego za należycie wykonane. Z powyższego przepisu wynika, że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okres ważności zabezpieczenia należytego wykonania umowy, w tym przypadku wniesionego w formie niepieniężnej, nie może być krótszy niż dzień uznania zamówienia za należycie wykonane </a:t>
            </a:r>
            <a:r>
              <a:rPr lang="pl-PL" altLang="pl-PL" sz="1754" dirty="0">
                <a:latin typeface="Open Sans" panose="020B0606030504020204" pitchFamily="34" charset="0"/>
                <a:ea typeface="Open Sans" panose="020B0606030504020204" pitchFamily="34" charset="0"/>
                <a:cs typeface="Open Sans" panose="020B0606030504020204" pitchFamily="34" charset="0"/>
              </a:rPr>
              <a:t>– w praktyce do dnia podpisania protokołu odbioru bez uwag. Stosownie do art. 452 ust. 9 ww. ustawy, w przypadku nieprzedłużenia lub niewniesienia nowego zabezpieczenia najpóźniej na 30 dni przed upływem terminu ważności dotychczasowego zabezpieczenia wniesionego w innej formie niż w pieniądzu, zamawiający zmienia formę na zabezpieczenie w pieniądzu, przez wypłatę kwoty z dotychczasowego zabezpieczenia.</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altLang="pl-PL" sz="1754"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168103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123653"/>
            <a:ext cx="9221688" cy="251495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Kontrola RIO</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Ustawa Prawo zamówień publicznych nie przewiduje mechanizmów dających zamawiającemu uprawnienia do żądanie podwyższenia zabezpieczenia w przedstawione powyżej sytuacji. W przypadku podwyższenia wynagrodzenia wynikającego z umowy o zamówienie publiczne, brak jest podstaw prawnych w ww. ustawie – do uzupełnienia wysokości zabezpieczenia należytego wykonania umowy o kwotę wynikającą ze zmiany (podwyższenia) wysokości wynagrodzenia wykonawcy.</a:t>
            </a:r>
          </a:p>
          <a:p>
            <a:pPr marL="0" indent="0">
              <a:buNone/>
            </a:pPr>
            <a:endParaRPr lang="pl-PL" altLang="pl-PL" sz="1754"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77483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627709"/>
            <a:ext cx="9221688" cy="200660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Skutkiem niewniesienia wymaganego zabezpieczenia </a:t>
            </a:r>
            <a:r>
              <a:rPr lang="pl-PL" altLang="pl-PL" sz="1754" dirty="0">
                <a:latin typeface="Open Sans" panose="020B0606030504020204" pitchFamily="34" charset="0"/>
                <a:ea typeface="Open Sans" panose="020B0606030504020204" pitchFamily="34" charset="0"/>
                <a:cs typeface="Open Sans" panose="020B0606030504020204" pitchFamily="34" charset="0"/>
              </a:rPr>
              <a:t>należytego wykonania umowy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jest ustalenie, iż wykonawca uchyla się od zawarcia umowy </a:t>
            </a:r>
            <a:r>
              <a:rPr lang="pl-PL" altLang="pl-PL" sz="1754" dirty="0">
                <a:latin typeface="Open Sans" panose="020B0606030504020204" pitchFamily="34" charset="0"/>
                <a:ea typeface="Open Sans" panose="020B0606030504020204" pitchFamily="34" charset="0"/>
                <a:cs typeface="Open Sans" panose="020B0606030504020204" pitchFamily="34" charset="0"/>
              </a:rPr>
              <a:t>i w konsekwencji możliwość przeprowadzenia ponownego badania i oceny ofert spośród ofert wykonawców pozostałych w postępowaniu oraz wybranie najkorzystniejszej oferty albo unieważnienie postępowania. Ponadto zamawiający zatrzymuje wadium, jeżeli wykonawca, którego oferta została wybrana, nie wniósł wymaganego zabezpieczenia należytego wykonania umowy.</a:t>
            </a:r>
          </a:p>
        </p:txBody>
      </p:sp>
    </p:spTree>
    <p:extLst>
      <p:ext uri="{BB962C8B-B14F-4D97-AF65-F5344CB8AC3E}">
        <p14:creationId xmlns:p14="http://schemas.microsoft.com/office/powerpoint/2010/main" val="14432601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827509"/>
            <a:ext cx="9221688" cy="496982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Art. 450 ust. 1</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Zabezpieczenie może być wnoszone,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według wyboru wykonawcy, w jednej lub w kilku następujących formach:</a:t>
            </a:r>
          </a:p>
          <a:p>
            <a:pPr marL="400964" indent="-400964">
              <a:buFont typeface="+mj-lt"/>
              <a:buAutoNum type="arabi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pieniądzu;</a:t>
            </a:r>
          </a:p>
          <a:p>
            <a:pPr marL="400964" indent="-400964">
              <a:buFont typeface="+mj-lt"/>
              <a:buAutoNum type="arabi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poręczeniach bankowych lub poręczeniach spółdzielczej kasy oszczędnościowo-kredytowej, z tym że zobowiązanie kasy jest zawsze zobowiązaniem pieniężnym;</a:t>
            </a:r>
          </a:p>
          <a:p>
            <a:pPr marL="400964" indent="-400964">
              <a:buFont typeface="+mj-lt"/>
              <a:buAutoNum type="arabi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gwarancjach bankowych;</a:t>
            </a:r>
          </a:p>
          <a:p>
            <a:pPr marL="400964" indent="-400964">
              <a:buFont typeface="+mj-lt"/>
              <a:buAutoNum type="arabi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gwarancjach ubezpieczeniowych;</a:t>
            </a:r>
          </a:p>
          <a:p>
            <a:pPr marL="400964" indent="-400964">
              <a:buFont typeface="+mj-lt"/>
              <a:buAutoNum type="arabi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poręczeniach udzielanych przez podmioty, o których mowa w art. 6b ust. 5 pkt 2 ustawy z dnia 9 listopada 2000 r. o utworzeniu Polskiej Agencji Rozwoju Przedsiębiorczości.</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Jeżeli zabezpieczenie wniesiono w pieniądzu, zamawiający przechowuje je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na oprocentowanym rachunku bankowym (art. 450 ust. 5).</a:t>
            </a:r>
          </a:p>
        </p:txBody>
      </p:sp>
    </p:spTree>
    <p:extLst>
      <p:ext uri="{BB962C8B-B14F-4D97-AF65-F5344CB8AC3E}">
        <p14:creationId xmlns:p14="http://schemas.microsoft.com/office/powerpoint/2010/main" val="2773080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87549"/>
            <a:ext cx="9221688" cy="424343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Art. 450 ust. 2</a:t>
            </a:r>
          </a:p>
          <a:p>
            <a:pPr marL="0" indent="0">
              <a:buNone/>
            </a:pPr>
            <a:endParaRPr lang="pl-PL" altLang="pl-PL" sz="1754"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Za zgodą zamawiającego </a:t>
            </a:r>
            <a:r>
              <a:rPr lang="pl-PL" altLang="pl-PL" sz="1754" dirty="0">
                <a:latin typeface="Open Sans" panose="020B0606030504020204" pitchFamily="34" charset="0"/>
                <a:ea typeface="Open Sans" panose="020B0606030504020204" pitchFamily="34" charset="0"/>
                <a:cs typeface="Open Sans" panose="020B0606030504020204" pitchFamily="34" charset="0"/>
              </a:rPr>
              <a:t>zabezpieczenie może być wnoszone również:</a:t>
            </a:r>
          </a:p>
          <a:p>
            <a:pPr marL="400964" indent="-400964">
              <a:buFont typeface="+mj-lt"/>
              <a:buAutoNum type="arabi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w wekslach z poręczeniem wekslowym banku lub spółdzielczej kasy oszczędnościowo-kredytowej;</a:t>
            </a:r>
          </a:p>
          <a:p>
            <a:pPr marL="400964" indent="-400964">
              <a:buFont typeface="+mj-lt"/>
              <a:buAutoNum type="arabi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przez ustanowienie zastawu na papierach wartościowych emitowanych przez Skarb Państwa lub jednostkę samorządu terytorialnego;</a:t>
            </a:r>
          </a:p>
          <a:p>
            <a:pPr marL="400964" indent="-400964">
              <a:buFont typeface="+mj-lt"/>
              <a:buAutoNum type="arabi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przez ustanowienie zastawu rejestrowego na zasadach określonych w ustawie z dnia 6 grudnia 1996 r. o zastawie rejestrowym i rejestrze zastawów.</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Wykonawca może skorzystać z takiej formy zabezpieczenia tylko wtedy, gdy zamawiający przewidzi </a:t>
            </a:r>
            <a:r>
              <a:rPr lang="pl-PL" altLang="pl-PL" sz="1754" b="1" dirty="0">
                <a:latin typeface="Open Sans" panose="020B0606030504020204" pitchFamily="34" charset="0"/>
                <a:ea typeface="Open Sans" panose="020B0606030504020204" pitchFamily="34" charset="0"/>
                <a:cs typeface="Open Sans" panose="020B0606030504020204" pitchFamily="34" charset="0"/>
              </a:rPr>
              <a:t>taką możliwość w dokumentach zamówienia. </a:t>
            </a:r>
            <a:r>
              <a:rPr lang="pl-PL" altLang="pl-PL" sz="1754" dirty="0">
                <a:latin typeface="Open Sans" panose="020B0606030504020204" pitchFamily="34" charset="0"/>
                <a:ea typeface="Open Sans" panose="020B0606030504020204" pitchFamily="34" charset="0"/>
                <a:cs typeface="Open Sans" panose="020B0606030504020204" pitchFamily="34" charset="0"/>
              </a:rPr>
              <a:t>Dopuszczenie takiej możliwości na etapie realizacji umowy należy rozpatrywać w kontekście jej aneksowania.</a:t>
            </a:r>
            <a:endParaRPr lang="pl-PL" altLang="pl-PL" sz="1754"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064811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547589"/>
            <a:ext cx="9221688" cy="341200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Art. 451 ust. 3</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Zmiana formy zabezpieczenia jest dokonywana </a:t>
            </a:r>
            <a:r>
              <a:rPr lang="pl-PL" altLang="pl-PL" sz="1754" b="1" dirty="0">
                <a:latin typeface="Open Sans" panose="020B0606030504020204" pitchFamily="34" charset="0"/>
                <a:ea typeface="Open Sans" panose="020B0606030504020204" pitchFamily="34" charset="0"/>
                <a:cs typeface="Open Sans" panose="020B0606030504020204" pitchFamily="34" charset="0"/>
              </a:rPr>
              <a:t>z zachowaniem ciągłości zabezpieczenia i bez zmniejszenia jego wysokości.</a:t>
            </a:r>
          </a:p>
          <a:p>
            <a:pPr marL="0" indent="0">
              <a:buNone/>
            </a:pPr>
            <a:endParaRPr lang="pl-PL" altLang="pl-PL" sz="1754" b="1" dirty="0">
              <a:latin typeface="Open Sans" panose="020B0606030504020204" pitchFamily="34" charset="0"/>
              <a:ea typeface="Open Sans" panose="020B0606030504020204" pitchFamily="34" charset="0"/>
              <a:cs typeface="Open Sans" panose="020B0606030504020204" pitchFamily="34" charset="0"/>
            </a:endParaRPr>
          </a:p>
          <a:p>
            <a:pPr marL="400964" indent="-400964">
              <a:buFont typeface="+mj-lt"/>
              <a:buAutoNum type="arabi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Informacja wykonawcy o  planowanej zmianie;</a:t>
            </a:r>
          </a:p>
          <a:p>
            <a:pPr marL="400964" indent="-400964">
              <a:buFont typeface="+mj-lt"/>
              <a:buAutoNum type="arabicParenR"/>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400964" indent="-400964">
              <a:buFont typeface="+mj-lt"/>
              <a:buAutoNum type="arabi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Wniesienie nowego zabezpieczenia;</a:t>
            </a:r>
          </a:p>
          <a:p>
            <a:pPr marL="400964" indent="-400964">
              <a:buFont typeface="+mj-lt"/>
              <a:buAutoNum type="arabicParenR"/>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400964" indent="-400964">
              <a:buFont typeface="+mj-lt"/>
              <a:buAutoNum type="arabi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Zwolnienie zabezpieczenia aktualnie posiadanego;</a:t>
            </a:r>
          </a:p>
        </p:txBody>
      </p:sp>
    </p:spTree>
    <p:extLst>
      <p:ext uri="{BB962C8B-B14F-4D97-AF65-F5344CB8AC3E}">
        <p14:creationId xmlns:p14="http://schemas.microsoft.com/office/powerpoint/2010/main" val="41077453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15541"/>
            <a:ext cx="9221688" cy="425585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Art. 452 ust. 1 - 3</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1. Wysokość zabezpieczenia ustala się </a:t>
            </a:r>
            <a:r>
              <a:rPr lang="pl-PL" altLang="pl-PL" sz="1754" b="1" dirty="0">
                <a:latin typeface="Open Sans" panose="020B0606030504020204" pitchFamily="34" charset="0"/>
                <a:ea typeface="Open Sans" panose="020B0606030504020204" pitchFamily="34" charset="0"/>
                <a:cs typeface="Open Sans" panose="020B0606030504020204" pitchFamily="34" charset="0"/>
              </a:rPr>
              <a:t>w stosunku procentowym do ceny całkowitej podanej w ofercie albo maksymalnej wartości nominalnej </a:t>
            </a:r>
            <a:r>
              <a:rPr lang="pl-PL" altLang="pl-PL" sz="1754" dirty="0">
                <a:latin typeface="Open Sans" panose="020B0606030504020204" pitchFamily="34" charset="0"/>
                <a:ea typeface="Open Sans" panose="020B0606030504020204" pitchFamily="34" charset="0"/>
                <a:cs typeface="Open Sans" panose="020B0606030504020204" pitchFamily="34" charset="0"/>
              </a:rPr>
              <a:t>zobowiązania zamawiającego wynikającego z umowy, jeżeli w ofercie podano cenę jednostkową lub ceny jednostkowe.</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2.  Zabezpieczenie ustala się </a:t>
            </a:r>
            <a:r>
              <a:rPr lang="pl-PL" altLang="pl-PL" sz="1754" b="1" dirty="0">
                <a:latin typeface="Open Sans" panose="020B0606030504020204" pitchFamily="34" charset="0"/>
                <a:ea typeface="Open Sans" panose="020B0606030504020204" pitchFamily="34" charset="0"/>
                <a:cs typeface="Open Sans" panose="020B0606030504020204" pitchFamily="34" charset="0"/>
              </a:rPr>
              <a:t>w wysokości nieprzekraczającej 5% ceny całkowitej podanej w ofercie albo maksymalnej wartości nominalnej</a:t>
            </a:r>
            <a:r>
              <a:rPr lang="pl-PL" altLang="pl-PL" sz="1754" dirty="0">
                <a:latin typeface="Open Sans" panose="020B0606030504020204" pitchFamily="34" charset="0"/>
                <a:ea typeface="Open Sans" panose="020B0606030504020204" pitchFamily="34" charset="0"/>
                <a:cs typeface="Open Sans" panose="020B0606030504020204" pitchFamily="34" charset="0"/>
              </a:rPr>
              <a:t> zobowiązania zamawiającego wynikającego z umowy.</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3.  Zabezpieczenie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można ustalić w wysokości większej niż określona w ust. 2, nie większej jednak niż 10% ceny całkowitej podanej w ofercie albo maksymalnej wartości nominalnej zobowiązania zamawiającego wynikającego z umowy, jeżeli jest to uzasadnione przedmiotem zamówienia lub wystąpieniem ryzyka </a:t>
            </a:r>
            <a:r>
              <a:rPr lang="pl-PL" altLang="pl-PL" sz="1754" dirty="0">
                <a:latin typeface="Open Sans" panose="020B0606030504020204" pitchFamily="34" charset="0"/>
                <a:ea typeface="Open Sans" panose="020B0606030504020204" pitchFamily="34" charset="0"/>
                <a:cs typeface="Open Sans" panose="020B0606030504020204" pitchFamily="34" charset="0"/>
              </a:rPr>
              <a:t>związanego z realizacją zamówienia, co zamawiający opisał w SWZ lub innych dokumentach zamówienia.</a:t>
            </a:r>
          </a:p>
        </p:txBody>
      </p:sp>
    </p:spTree>
    <p:extLst>
      <p:ext uri="{BB962C8B-B14F-4D97-AF65-F5344CB8AC3E}">
        <p14:creationId xmlns:p14="http://schemas.microsoft.com/office/powerpoint/2010/main" val="5730375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971525"/>
            <a:ext cx="9221688" cy="500832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Stanowisko Departamentu Prawnego UZP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DP.O.022.276.2023.RS</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KW – 1442/23</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Zgodnie z art. 452 ust. 1 ustawy Pzp wysokość zabezpieczenia ustala się w stosunku procentowym do ceny całkowitej podanej w ofercie albo maksymalnej wartości nominalnej zobowiązania zamawiającego wynikającego z umowy, jeżeli w ofercie podano cenę jednostkową lub ceny jednostkowe. Maksymalny stosunek procentowy wynosi w świetle art. 452 ustawy Pzp odpowiednio 5% (ust. 2) lub 10% w przypadku spełnienia przesłanek określonych w ustępie 3 ww. przepisu.</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 zamówieniu z wykorzystaniem prawa opcji oferta powinna obejmować pełen zakres zamówienia - zarówno gwarantowany jak i opcjonalny.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Stąd wskazana w art. 452 ust. 1 ustawy Pzp reguła ustalania wysokości zabezpieczenia w stosunku procentowym do ceny całkowitej oferty lub maksymalnej wartości nominalnej zobowiązania nakazuje odniesienie maksymalnego stosunku procentowego (5% lub 10%) do ceny oferty uwzględniającej zakres opcjonalny zamówienia.</a:t>
            </a:r>
          </a:p>
        </p:txBody>
      </p:sp>
    </p:spTree>
    <p:extLst>
      <p:ext uri="{BB962C8B-B14F-4D97-AF65-F5344CB8AC3E}">
        <p14:creationId xmlns:p14="http://schemas.microsoft.com/office/powerpoint/2010/main" val="11994582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539477"/>
            <a:ext cx="9221688" cy="5174670"/>
          </a:xfrm>
          <a:noFill/>
          <a:ln>
            <a:noFill/>
          </a:ln>
        </p:spPr>
        <p:style>
          <a:lnRef idx="2">
            <a:schemeClr val="dk1"/>
          </a:lnRef>
          <a:fillRef idx="1">
            <a:schemeClr val="lt1"/>
          </a:fillRef>
          <a:effectRef idx="0">
            <a:schemeClr val="dk1"/>
          </a:effectRef>
          <a:fontRef idx="minor">
            <a:schemeClr val="dk1"/>
          </a:fontRef>
        </p:style>
        <p:txBody>
          <a:bodyPr>
            <a:noAutofit/>
          </a:bodyPr>
          <a:lstStyle/>
          <a:p>
            <a:pPr marL="11138" indent="0" algn="ctr">
              <a:buNone/>
            </a:pPr>
            <a:r>
              <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rPr>
              <a:t>Zabezpieczenie należytego wykonania umowy</a:t>
            </a:r>
            <a:br>
              <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rPr>
              <a:t>(dobre praktyki)</a:t>
            </a:r>
          </a:p>
          <a:p>
            <a:pPr marL="261741" indent="0">
              <a:buNone/>
            </a:pPr>
            <a:endPar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712826" indent="-451085">
              <a:buFont typeface="+mj-lt"/>
              <a:buAutoNum type="arabicParenR"/>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Należy kwestionować w projektach zabezpieczeń zapisy dotyczące:</a:t>
            </a:r>
          </a:p>
          <a:p>
            <a:pPr marL="1175048" indent="-399573">
              <a:buFont typeface="Wingdings" pitchFamily="2" charset="2"/>
              <a:buChar char="Ø"/>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wymogu bezsporności roszczenia,</a:t>
            </a:r>
          </a:p>
          <a:p>
            <a:pPr marL="1175048" indent="-399573">
              <a:buFont typeface="Wingdings" pitchFamily="2" charset="2"/>
              <a:buChar char="Ø"/>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bezusterkowości protokołu,</a:t>
            </a:r>
          </a:p>
          <a:p>
            <a:pPr marL="1175048" indent="-399573">
              <a:buFont typeface="Wingdings" pitchFamily="2" charset="2"/>
              <a:buChar char="Ø"/>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złożenia żądania wypłaty popartymi szczegółowymi dowodami w zakresie wyliczenia kwoty roszczenia,</a:t>
            </a:r>
          </a:p>
          <a:p>
            <a:pPr marL="1175048" indent="-399573">
              <a:buFont typeface="Wingdings" pitchFamily="2" charset="2"/>
              <a:buChar char="Ø"/>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Ważności gwarancji jedynie względem umowy w brzmieniu z dnia jej zawarcia, </a:t>
            </a:r>
          </a:p>
          <a:p>
            <a:pPr marL="1175048" indent="-399573">
              <a:buFont typeface="Wingdings" pitchFamily="2" charset="2"/>
              <a:buChar char="Ø"/>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Uzależniania możliwości objęcia gwarancją zmienianej umowy od akceptacji gwaranta, </a:t>
            </a:r>
          </a:p>
          <a:p>
            <a:pPr marL="1175048" indent="-399573">
              <a:buFont typeface="Wingdings" pitchFamily="2" charset="2"/>
              <a:buChar char="Ø"/>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Ograniczenia roszczeń z tytułu należytego wykonania do robót / dostaw / usług zamiast umowy jako takiej (np. brak zapłaty podwykonawcy nie jest związany z należytym wykonaniem robót),</a:t>
            </a:r>
          </a:p>
          <a:p>
            <a:pPr marL="1175048" indent="-399573">
              <a:buFont typeface="Wingdings" pitchFamily="2" charset="2"/>
              <a:buChar char="Ø"/>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Ograniczenia roszczeń tylko do gwarancji albo tylko do rękojmi – należy pamiętać o odpowiednej treści SWZ i umowy.</a:t>
            </a:r>
          </a:p>
          <a:p>
            <a:pPr marL="1175048" indent="-399573">
              <a:buFont typeface="Wingdings" pitchFamily="2" charset="2"/>
              <a:buChar char="Ø"/>
            </a:pPr>
            <a:endPar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75048" indent="-399573">
              <a:buFont typeface="Wingdings" pitchFamily="2" charset="2"/>
              <a:buChar char="Ø"/>
            </a:pPr>
            <a:endPar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775476" indent="0">
              <a:buNone/>
            </a:pPr>
            <a:endPar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682248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15541"/>
            <a:ext cx="9221688" cy="4431091"/>
          </a:xfrm>
          <a:noFill/>
          <a:ln>
            <a:noFill/>
          </a:ln>
        </p:spPr>
        <p:style>
          <a:lnRef idx="2">
            <a:schemeClr val="dk1"/>
          </a:lnRef>
          <a:fillRef idx="1">
            <a:schemeClr val="lt1"/>
          </a:fillRef>
          <a:effectRef idx="0">
            <a:schemeClr val="dk1"/>
          </a:effectRef>
          <a:fontRef idx="minor">
            <a:schemeClr val="dk1"/>
          </a:fontRef>
        </p:style>
        <p:txBody>
          <a:bodyPr>
            <a:noAutofit/>
          </a:bodyPr>
          <a:lstStyle/>
          <a:p>
            <a:pPr marL="712826" indent="-451085">
              <a:buFont typeface="+mj-lt"/>
              <a:buAutoNum type="arabicParenR" startAt="2"/>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W przypadku zmiany formy zabezpieczenia nie można dopuścić do powstania przerwy czasowej w jego posiadaniu;</a:t>
            </a:r>
          </a:p>
          <a:p>
            <a:pPr marL="712826" indent="-451085">
              <a:buFont typeface="+mj-lt"/>
              <a:buAutoNum type="arabicParenR" startAt="2"/>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Należy zadbać o właściwe obliczenie terminów obowiązywania gwarancji z uwzględnieniem ewentualnych procedur odbioru, przypadających w okresie po zgłoszeniu gotowości do odbioru (termin wykonania umowy) oraz terminów ustawowych na zwrot;</a:t>
            </a:r>
          </a:p>
          <a:p>
            <a:pPr marL="712826" indent="-451085">
              <a:buFont typeface="+mj-lt"/>
              <a:buAutoNum type="arabicParenR" startAt="2"/>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Należy zweryfikować przesłanki wygaśnięcia tak, aby nie były zależne od wykonawcy,</a:t>
            </a:r>
          </a:p>
          <a:p>
            <a:pPr marL="712826" indent="-451085">
              <a:buFont typeface="+mj-lt"/>
              <a:buAutoNum type="arabicParenR" startAt="2"/>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W przypadku zabezpieczeń udzielanych na okres 5 lat w sytuacji, gdy umowa obowiązuje przez dłuższy okres (art. 452 ust. 8), należy zadbać o wskazanie w treści gwarancji przesłanki wypłaty kwoty zabezpieczenia w sytuacji braku przedłożenia przez wykonawcę zabezpieczenia na dłuższy okres najpóźniej na 30 dni przed upływem terminu ważności dotychczasowego zabezpieczenia;</a:t>
            </a:r>
          </a:p>
          <a:p>
            <a:pPr marL="712826" indent="-451085">
              <a:buFont typeface="+mj-lt"/>
              <a:buAutoNum type="arabicParenR" startAt="2"/>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W przypadku zmiany terminu obowiązywania umowy, należy uzyskać zabezpieczenie na przedłużony okres przed zawarciem aneksu.</a:t>
            </a:r>
          </a:p>
          <a:p>
            <a:pPr marL="712826" indent="-451085">
              <a:buFont typeface="+mj-lt"/>
              <a:buAutoNum type="arabicParenR" startAt="2"/>
            </a:pPr>
            <a:endPar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712826" indent="-451085">
              <a:buFont typeface="+mj-lt"/>
              <a:buAutoNum type="arabicParenR" startAt="2"/>
            </a:pPr>
            <a:endPar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712826" indent="-451085">
              <a:buFont typeface="+mj-lt"/>
              <a:buAutoNum type="arabicParenR" startAt="2"/>
            </a:pPr>
            <a:endPar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4005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3064339"/>
            <a:ext cx="9221688" cy="143099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KIO 170/23</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Zamawiający zawarł we wzorze umowy (załącznik nr 6 do SWZ) w § 8 pkt 1 kary umowne za "niedotrzymanie terminu realizacji Umowy, określonego § 3 ust. 1 w wysokości 2 % ceny łącznej brutto określonej w § 5 ust. 1 za każde rozpoczęte 24 godziny opóźnieni."</a:t>
            </a:r>
          </a:p>
        </p:txBody>
      </p:sp>
    </p:spTree>
    <p:extLst>
      <p:ext uri="{BB962C8B-B14F-4D97-AF65-F5344CB8AC3E}">
        <p14:creationId xmlns:p14="http://schemas.microsoft.com/office/powerpoint/2010/main" val="7116209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1" y="1115541"/>
            <a:ext cx="9221688" cy="509843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Art.  454. </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1. Istotna zmiana zawartej umowy wymaga przeprowadzenia nowego postępowania o udzielenie zamówienia.</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2. Zmiana umowy jest istotna, jeżeli powoduje, że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charakter umowy zmienia się w sposób istotny </a:t>
            </a:r>
            <a:r>
              <a:rPr lang="pl-PL" altLang="pl-PL" sz="1754" dirty="0">
                <a:latin typeface="Open Sans" panose="020B0606030504020204" pitchFamily="34" charset="0"/>
                <a:ea typeface="Open Sans" panose="020B0606030504020204" pitchFamily="34" charset="0"/>
                <a:cs typeface="Open Sans" panose="020B0606030504020204" pitchFamily="34" charset="0"/>
              </a:rPr>
              <a:t>w stosunku do pierwotnej umowy, w szczególności jeżeli zmiana:</a:t>
            </a:r>
          </a:p>
          <a:p>
            <a:pPr algn="just">
              <a:buFont typeface="Wingdings" pitchFamily="2" charset="2"/>
              <a:buChar char="Ø"/>
            </a:pPr>
            <a:r>
              <a:rPr lang="pl-PL" altLang="pl-PL" sz="1754" b="1" dirty="0">
                <a:latin typeface="Open Sans" panose="020B0606030504020204" pitchFamily="34" charset="0"/>
                <a:ea typeface="Open Sans" panose="020B0606030504020204" pitchFamily="34" charset="0"/>
                <a:cs typeface="Open Sans" panose="020B0606030504020204" pitchFamily="34" charset="0"/>
              </a:rPr>
              <a:t>wprowadza warunki, które gdyby zostały zastosowane w postępowaniu</a:t>
            </a:r>
            <a:r>
              <a:rPr lang="pl-PL" altLang="pl-PL" sz="1754" dirty="0">
                <a:latin typeface="Open Sans" panose="020B0606030504020204" pitchFamily="34" charset="0"/>
                <a:ea typeface="Open Sans" panose="020B0606030504020204" pitchFamily="34" charset="0"/>
                <a:cs typeface="Open Sans" panose="020B0606030504020204" pitchFamily="34" charset="0"/>
              </a:rPr>
              <a:t> o udzielenie zamówienia, to </a:t>
            </a:r>
            <a:r>
              <a:rPr lang="pl-PL" altLang="pl-PL" sz="1754" b="1" dirty="0">
                <a:latin typeface="Open Sans" panose="020B0606030504020204" pitchFamily="34" charset="0"/>
                <a:ea typeface="Open Sans" panose="020B0606030504020204" pitchFamily="34" charset="0"/>
                <a:cs typeface="Open Sans" panose="020B0606030504020204" pitchFamily="34" charset="0"/>
              </a:rPr>
              <a:t>wzięliby</a:t>
            </a:r>
            <a:r>
              <a:rPr lang="pl-PL" altLang="pl-PL" sz="1754" dirty="0">
                <a:latin typeface="Open Sans" panose="020B0606030504020204" pitchFamily="34" charset="0"/>
                <a:ea typeface="Open Sans" panose="020B0606030504020204" pitchFamily="34" charset="0"/>
                <a:cs typeface="Open Sans" panose="020B0606030504020204" pitchFamily="34" charset="0"/>
              </a:rPr>
              <a:t> w nim udział </a:t>
            </a:r>
            <a:r>
              <a:rPr lang="pl-PL" altLang="pl-PL" sz="1754" b="1" dirty="0">
                <a:latin typeface="Open Sans" panose="020B0606030504020204" pitchFamily="34" charset="0"/>
                <a:ea typeface="Open Sans" panose="020B0606030504020204" pitchFamily="34" charset="0"/>
                <a:cs typeface="Open Sans" panose="020B0606030504020204" pitchFamily="34" charset="0"/>
              </a:rPr>
              <a:t>lub mogliby wziąć </a:t>
            </a:r>
            <a:r>
              <a:rPr lang="pl-PL" altLang="pl-PL" sz="1754" dirty="0">
                <a:latin typeface="Open Sans" panose="020B0606030504020204" pitchFamily="34" charset="0"/>
                <a:ea typeface="Open Sans" panose="020B0606030504020204" pitchFamily="34" charset="0"/>
                <a:cs typeface="Open Sans" panose="020B0606030504020204" pitchFamily="34" charset="0"/>
              </a:rPr>
              <a:t>udział inni wykonawcy lub </a:t>
            </a:r>
            <a:r>
              <a:rPr lang="pl-PL" altLang="pl-PL" sz="1754" b="1" dirty="0">
                <a:latin typeface="Open Sans" panose="020B0606030504020204" pitchFamily="34" charset="0"/>
                <a:ea typeface="Open Sans" panose="020B0606030504020204" pitchFamily="34" charset="0"/>
                <a:cs typeface="Open Sans" panose="020B0606030504020204" pitchFamily="34" charset="0"/>
              </a:rPr>
              <a:t>przyjęte zostałyby oferty innej treści;</a:t>
            </a:r>
          </a:p>
          <a:p>
            <a:pPr algn="just">
              <a:buFont typeface="Wingdings" pitchFamily="2" charset="2"/>
              <a:buChar char="Ø"/>
            </a:pPr>
            <a:r>
              <a:rPr lang="pl-PL" altLang="pl-PL" sz="1754" b="1" dirty="0">
                <a:latin typeface="Open Sans" panose="020B0606030504020204" pitchFamily="34" charset="0"/>
                <a:ea typeface="Open Sans" panose="020B0606030504020204" pitchFamily="34" charset="0"/>
                <a:cs typeface="Open Sans" panose="020B0606030504020204" pitchFamily="34" charset="0"/>
              </a:rPr>
              <a:t>narusza równowagę ekonomiczną </a:t>
            </a:r>
            <a:r>
              <a:rPr lang="pl-PL" altLang="pl-PL" sz="1754" dirty="0">
                <a:latin typeface="Open Sans" panose="020B0606030504020204" pitchFamily="34" charset="0"/>
                <a:ea typeface="Open Sans" panose="020B0606030504020204" pitchFamily="34" charset="0"/>
                <a:cs typeface="Open Sans" panose="020B0606030504020204" pitchFamily="34" charset="0"/>
              </a:rPr>
              <a:t>stron umowy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na korzyść wykonawcy</a:t>
            </a:r>
            <a:r>
              <a:rPr lang="pl-PL" altLang="pl-PL" sz="1754" dirty="0">
                <a:latin typeface="Open Sans" panose="020B0606030504020204" pitchFamily="34" charset="0"/>
                <a:ea typeface="Open Sans" panose="020B0606030504020204" pitchFamily="34" charset="0"/>
                <a:cs typeface="Open Sans" panose="020B0606030504020204" pitchFamily="34" charset="0"/>
              </a:rPr>
              <a:t>, w sposób nieprzewidziany w pierwotnej umowie;</a:t>
            </a:r>
          </a:p>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w sposób znaczny rozszerza albo zmniejsza zakres świadczeń i zobowiązań wynikający z umowy;</a:t>
            </a:r>
          </a:p>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polega na zastąpieniu wykonawcy, któremu zamawiający udzielił zamówienia, nowym wykonawcą w przypadkach innych, niż wskazane w art. 455 ust. 1 pkt 2.</a:t>
            </a: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pole tekstowe 1">
            <a:extLst>
              <a:ext uri="{FF2B5EF4-FFF2-40B4-BE49-F238E27FC236}">
                <a16:creationId xmlns:a16="http://schemas.microsoft.com/office/drawing/2014/main" id="{D12123F5-8901-B79C-4F6A-E48CC1C5A38B}"/>
              </a:ext>
            </a:extLst>
          </p:cNvPr>
          <p:cNvSpPr txBox="1"/>
          <p:nvPr/>
        </p:nvSpPr>
        <p:spPr>
          <a:xfrm>
            <a:off x="512691" y="467469"/>
            <a:ext cx="9666429" cy="1077218"/>
          </a:xfrm>
          <a:prstGeom prst="rect">
            <a:avLst/>
          </a:prstGeom>
          <a:noFill/>
        </p:spPr>
        <p:txBody>
          <a:bodyPr wrap="none" rtlCol="0">
            <a:spAutoFit/>
          </a:bodyPr>
          <a:lstStyle/>
          <a:p>
            <a:pPr marL="0" indent="0" algn="ctr">
              <a:buNone/>
            </a:pPr>
            <a:r>
              <a:rPr lang="pl-PL" altLang="pl-PL" sz="2800" b="1" dirty="0">
                <a:latin typeface="Open Sans" panose="020B0606030504020204" pitchFamily="34" charset="0"/>
                <a:ea typeface="Open Sans" panose="020B0606030504020204" pitchFamily="34" charset="0"/>
                <a:cs typeface="Open Sans" panose="020B0606030504020204" pitchFamily="34" charset="0"/>
              </a:rPr>
              <a:t>Zmiana umowy o udzielenie zamówienia publicznego</a:t>
            </a:r>
          </a:p>
          <a:p>
            <a:pPr marL="0" indent="0">
              <a:buNone/>
            </a:pPr>
            <a:endParaRPr lang="pl-PL" altLang="pl-PL" sz="1800" b="1" dirty="0">
              <a:latin typeface="Montserrat" pitchFamily="2" charset="0"/>
            </a:endParaRPr>
          </a:p>
          <a:p>
            <a:endParaRPr lang="pl-PL" dirty="0"/>
          </a:p>
        </p:txBody>
      </p:sp>
    </p:spTree>
    <p:extLst>
      <p:ext uri="{BB962C8B-B14F-4D97-AF65-F5344CB8AC3E}">
        <p14:creationId xmlns:p14="http://schemas.microsoft.com/office/powerpoint/2010/main" val="34501504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683493"/>
            <a:ext cx="9221688" cy="487417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KLAUZULE PRZEGLĄDOWE (ART. 455 UST. 1 PKT 1)</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Art.  455.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1. Dopuszczalna jest zmiana umowy bez przeprowadzenia nowego postępowania o udzielenie zamówienia:</a:t>
            </a:r>
          </a:p>
          <a:p>
            <a:pPr marL="634860" indent="-400964">
              <a:buAutoNum type="arabicParenR"/>
            </a:pPr>
            <a:r>
              <a:rPr lang="pl-PL" altLang="pl-PL" sz="1754" b="1" dirty="0">
                <a:latin typeface="Open Sans" panose="020B0606030504020204" pitchFamily="34" charset="0"/>
                <a:ea typeface="Open Sans" panose="020B0606030504020204" pitchFamily="34" charset="0"/>
                <a:cs typeface="Open Sans" panose="020B0606030504020204" pitchFamily="34" charset="0"/>
              </a:rPr>
              <a:t>niezależnie od wartości </a:t>
            </a:r>
            <a:r>
              <a:rPr lang="pl-PL" altLang="pl-PL" sz="1754" dirty="0">
                <a:latin typeface="Open Sans" panose="020B0606030504020204" pitchFamily="34" charset="0"/>
                <a:ea typeface="Open Sans" panose="020B0606030504020204" pitchFamily="34" charset="0"/>
                <a:cs typeface="Open Sans" panose="020B0606030504020204" pitchFamily="34" charset="0"/>
              </a:rPr>
              <a:t>tej zmiany, o ile została przewidziana w ogłoszeniu o zamówieniu lub dokumentach zamówienia, w postaci </a:t>
            </a:r>
            <a:r>
              <a:rPr lang="pl-PL" altLang="pl-PL" sz="1754" b="1" dirty="0">
                <a:latin typeface="Open Sans" panose="020B0606030504020204" pitchFamily="34" charset="0"/>
                <a:ea typeface="Open Sans" panose="020B0606030504020204" pitchFamily="34" charset="0"/>
                <a:cs typeface="Open Sans" panose="020B0606030504020204" pitchFamily="34" charset="0"/>
              </a:rPr>
              <a:t>jasnych, precyzyjnych i jednoznacznych</a:t>
            </a:r>
            <a:r>
              <a:rPr lang="pl-PL" altLang="pl-PL" sz="1754" dirty="0">
                <a:latin typeface="Open Sans" panose="020B0606030504020204" pitchFamily="34" charset="0"/>
                <a:ea typeface="Open Sans" panose="020B0606030504020204" pitchFamily="34" charset="0"/>
                <a:cs typeface="Open Sans" panose="020B0606030504020204" pitchFamily="34" charset="0"/>
              </a:rPr>
              <a:t> postanowień umownych, które mogą obejmować postanowienia dotyczące zasad wprowadzania zmian wysokości ceny, jeżeli spełniają one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łącznie</a:t>
            </a:r>
            <a:r>
              <a:rPr lang="pl-PL" altLang="pl-PL" sz="1754" dirty="0">
                <a:latin typeface="Open Sans" panose="020B0606030504020204" pitchFamily="34" charset="0"/>
                <a:ea typeface="Open Sans" panose="020B0606030504020204" pitchFamily="34" charset="0"/>
                <a:cs typeface="Open Sans" panose="020B0606030504020204" pitchFamily="34" charset="0"/>
              </a:rPr>
              <a:t> następujące warunki:</a:t>
            </a:r>
          </a:p>
          <a:p>
            <a:pPr marL="1099868" indent="-403749">
              <a:buFont typeface="+mj-lt"/>
              <a:buAutoNum type="alphaL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określają rodzaj i zakres zmian,</a:t>
            </a:r>
          </a:p>
          <a:p>
            <a:pPr marL="1099868" indent="-403749">
              <a:buFont typeface="+mj-lt"/>
              <a:buAutoNum type="alphaLcParenR"/>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1099868" indent="-403749">
              <a:buFont typeface="+mj-lt"/>
              <a:buAutoNum type="alphaL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określają warunki wprowadzenia zmian,</a:t>
            </a:r>
          </a:p>
          <a:p>
            <a:pPr marL="1099868" indent="-403749">
              <a:buFont typeface="+mj-lt"/>
              <a:buAutoNum type="alphaLcParenR"/>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1099868" indent="-403749">
              <a:buFont typeface="+mj-lt"/>
              <a:buAutoNum type="alphaL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nie przewidują takich zmian, które modyfikowałyby ogólny charakter umowy;</a:t>
            </a:r>
          </a:p>
          <a:p>
            <a:pPr marL="634860" indent="-400964">
              <a:buAutoNum type="arabicParenR"/>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634860" indent="-400964">
              <a:buAutoNum type="arabicParenR"/>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634860" indent="-400964">
              <a:buAutoNum type="arabicParenR"/>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634860" indent="-400964">
              <a:buAutoNum type="arabicParenR"/>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0426393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051645"/>
            <a:ext cx="9221688" cy="2746291"/>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Opinia UZP (zachowuje aktualność)</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Prawo do dokonania modyfikacji w świetle powyższego przepisu przysługuje jedynie w przypadku precyzyjnego opisu okoliczności uzasadniających zmianę umowy oraz dokładnego określenia modyfikacji, które nastąpią w przypadku wystąpienia wskazanych okoliczności. Tytułem przykładu należy wskazać, iż klauzula umowna dopuszczająca zmianę umowy w sprawie zamówienia publicznego na wykonanie robót budowlanych w zakresie wynagrodzenia czy terminu realizacji zamówienia </a:t>
            </a:r>
            <a:r>
              <a:rPr lang="pl-PL" altLang="pl-PL" sz="1754" b="1" dirty="0">
                <a:latin typeface="Open Sans" panose="020B0606030504020204" pitchFamily="34" charset="0"/>
                <a:ea typeface="Open Sans" panose="020B0606030504020204" pitchFamily="34" charset="0"/>
                <a:cs typeface="Open Sans" panose="020B0606030504020204" pitchFamily="34" charset="0"/>
              </a:rPr>
              <a:t>z uwagi na duże opady atmosferyczne, nie spełnia wymagań określonych w przepisie art. 144 ust. 1 pkt 1 ustawy Pzp. </a:t>
            </a:r>
          </a:p>
        </p:txBody>
      </p:sp>
    </p:spTree>
    <p:extLst>
      <p:ext uri="{BB962C8B-B14F-4D97-AF65-F5344CB8AC3E}">
        <p14:creationId xmlns:p14="http://schemas.microsoft.com/office/powerpoint/2010/main" val="17649211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195661"/>
            <a:ext cx="9221688" cy="250121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Chcąc skorzystać z możliwości zmiany umowy w oparciu o wskazaną podstawę prawną, </a:t>
            </a:r>
            <a:r>
              <a:rPr lang="pl-PL" altLang="pl-PL" sz="1754" b="1" dirty="0">
                <a:latin typeface="Open Sans" panose="020B0606030504020204" pitchFamily="34" charset="0"/>
                <a:ea typeface="Open Sans" panose="020B0606030504020204" pitchFamily="34" charset="0"/>
                <a:cs typeface="Open Sans" panose="020B0606030504020204" pitchFamily="34" charset="0"/>
              </a:rPr>
              <a:t>zamawiający powinien we wzorze umowy sprecyzować</a:t>
            </a:r>
            <a:r>
              <a:rPr lang="pl-PL" altLang="pl-PL" sz="1754" dirty="0">
                <a:latin typeface="Open Sans" panose="020B0606030504020204" pitchFamily="34" charset="0"/>
                <a:ea typeface="Open Sans" panose="020B0606030504020204" pitchFamily="34" charset="0"/>
                <a:cs typeface="Open Sans" panose="020B0606030504020204" pitchFamily="34" charset="0"/>
              </a:rPr>
              <a:t> dokładnie,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o jakie opady </a:t>
            </a:r>
            <a:r>
              <a:rPr lang="pl-PL" altLang="pl-PL" sz="1754" dirty="0">
                <a:latin typeface="Open Sans" panose="020B0606030504020204" pitchFamily="34" charset="0"/>
                <a:ea typeface="Open Sans" panose="020B0606030504020204" pitchFamily="34" charset="0"/>
                <a:cs typeface="Open Sans" panose="020B0606030504020204" pitchFamily="34" charset="0"/>
              </a:rPr>
              <a:t>atmosferyczne chodzi, tj. deszczu, śniegu, gradu, </a:t>
            </a:r>
            <a:r>
              <a:rPr lang="pl-PL" altLang="pl-PL" sz="1754" b="1" dirty="0">
                <a:latin typeface="Open Sans" panose="020B0606030504020204" pitchFamily="34" charset="0"/>
                <a:ea typeface="Open Sans" panose="020B0606030504020204" pitchFamily="34" charset="0"/>
                <a:cs typeface="Open Sans" panose="020B0606030504020204" pitchFamily="34" charset="0"/>
              </a:rPr>
              <a:t>w jakich wielkościach</a:t>
            </a:r>
            <a:r>
              <a:rPr lang="pl-PL" altLang="pl-PL" sz="1754" dirty="0">
                <a:latin typeface="Open Sans" panose="020B0606030504020204" pitchFamily="34" charset="0"/>
                <a:ea typeface="Open Sans" panose="020B0606030504020204" pitchFamily="34" charset="0"/>
                <a:cs typeface="Open Sans" panose="020B0606030504020204" pitchFamily="34" charset="0"/>
              </a:rPr>
              <a:t> (np. milimetry, centymetry słupa wody),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przez jaki okres </a:t>
            </a:r>
            <a:r>
              <a:rPr lang="pl-PL" altLang="pl-PL" sz="1754" dirty="0">
                <a:latin typeface="Open Sans" panose="020B0606030504020204" pitchFamily="34" charset="0"/>
                <a:ea typeface="Open Sans" panose="020B0606030504020204" pitchFamily="34" charset="0"/>
                <a:cs typeface="Open Sans" panose="020B0606030504020204" pitchFamily="34" charset="0"/>
              </a:rPr>
              <a:t>powinny występować (np. ilość dni) </a:t>
            </a:r>
            <a:r>
              <a:rPr lang="pl-PL" altLang="pl-PL" sz="1754" b="1" dirty="0">
                <a:latin typeface="Open Sans" panose="020B0606030504020204" pitchFamily="34" charset="0"/>
                <a:ea typeface="Open Sans" panose="020B0606030504020204" pitchFamily="34" charset="0"/>
                <a:cs typeface="Open Sans" panose="020B0606030504020204" pitchFamily="34" charset="0"/>
              </a:rPr>
              <a:t>czy też poprzez dokładne określenie ich skutków</a:t>
            </a:r>
            <a:r>
              <a:rPr lang="pl-PL" altLang="pl-PL" sz="1754" dirty="0">
                <a:latin typeface="Open Sans" panose="020B0606030504020204" pitchFamily="34" charset="0"/>
                <a:ea typeface="Open Sans" panose="020B0606030504020204" pitchFamily="34" charset="0"/>
                <a:cs typeface="Open Sans" panose="020B0606030504020204" pitchFamily="34" charset="0"/>
              </a:rPr>
              <a:t>. Umowa powinna precyzyjnie określać konsekwencje wskazanych wydarzeń, np. zmianę terminu realizacji (w dniach, tygodniach, miesiącach), modyfikację dotychczasowego harmonogramu prac (np. przestawienie kolejności poszczególnych robót), zmianę wynagrodzenia (wysokości czy sposobu dokonywania płatności).</a:t>
            </a:r>
          </a:p>
        </p:txBody>
      </p:sp>
    </p:spTree>
    <p:extLst>
      <p:ext uri="{BB962C8B-B14F-4D97-AF65-F5344CB8AC3E}">
        <p14:creationId xmlns:p14="http://schemas.microsoft.com/office/powerpoint/2010/main" val="54275147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3242778"/>
            <a:ext cx="9221688" cy="107411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Art. 455 ust. 1 pkt 1) ustawy Pzp daje zamawiającemu najszerszą możliwość uelastycznienia umowy do zmieniających się okoliczności jej realizacji. Wymaga to jednak oceny ryzyka wystąpienia tych okoliczności i określenia skutków kontraktowych.</a:t>
            </a:r>
          </a:p>
        </p:txBody>
      </p:sp>
    </p:spTree>
    <p:extLst>
      <p:ext uri="{BB962C8B-B14F-4D97-AF65-F5344CB8AC3E}">
        <p14:creationId xmlns:p14="http://schemas.microsoft.com/office/powerpoint/2010/main" val="14175232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83859"/>
            <a:ext cx="9221688" cy="2991956"/>
          </a:xfrm>
          <a:noFill/>
          <a:ln>
            <a:noFill/>
          </a:ln>
        </p:spPr>
        <p:style>
          <a:lnRef idx="2">
            <a:schemeClr val="dk1"/>
          </a:lnRef>
          <a:fillRef idx="1">
            <a:schemeClr val="lt1"/>
          </a:fillRef>
          <a:effectRef idx="0">
            <a:schemeClr val="dk1"/>
          </a:effectRef>
          <a:fontRef idx="minor">
            <a:schemeClr val="dk1"/>
          </a:fontRef>
        </p:style>
        <p:txBody>
          <a:bodyPr>
            <a:noAutofit/>
          </a:bodyPr>
          <a:lstStyle/>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przedłużenie terminu realizacji umowy w przypadku wystąpienia udokumentowanych przez Wykonawcę opóźnień lub braków dostaw materiałów niezbędnych do realizacji robót z przyczyn niezależnych od Wykonawcy (np. niedostępność materiałów, surowców, urządzeń na rynku, strajki przewoźników, przerwane łańcuchy dostaw) o ile okoliczności te mają bezpośredni wpływ na termin wykonania umowy, przy czym przedłużenie terminu wykonania umowy nastąpi o liczbę dni trwania ww. okoliczności;</a:t>
            </a: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zmiany w zakresie doboru poszczególnych urządzeń wchodzących w skład zestawu instalacji, jeśli będzie to niezbędne do zapewnienia prawidłowości działania instalacji;</a:t>
            </a:r>
          </a:p>
        </p:txBody>
      </p:sp>
    </p:spTree>
    <p:extLst>
      <p:ext uri="{BB962C8B-B14F-4D97-AF65-F5344CB8AC3E}">
        <p14:creationId xmlns:p14="http://schemas.microsoft.com/office/powerpoint/2010/main" val="39115509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83859"/>
            <a:ext cx="9221688" cy="2991956"/>
          </a:xfrm>
          <a:noFill/>
          <a:ln>
            <a:noFill/>
          </a:ln>
        </p:spPr>
        <p:style>
          <a:lnRef idx="2">
            <a:schemeClr val="dk1"/>
          </a:lnRef>
          <a:fillRef idx="1">
            <a:schemeClr val="lt1"/>
          </a:fillRef>
          <a:effectRef idx="0">
            <a:schemeClr val="dk1"/>
          </a:effectRef>
          <a:fontRef idx="minor">
            <a:schemeClr val="dk1"/>
          </a:fontRef>
        </p:style>
        <p:txBody>
          <a:bodyPr>
            <a:noAutofit/>
          </a:bodyPr>
          <a:lstStyle/>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niezależnych od Wykonawcy przeszkód uniemożliwiających terminową dostawę wskazanych w ofercie produktów w szczególności w przypadku zakończenia ich produkcji lub niedostępności ich na rynku w momencie realizowania dostaw – pod warunkiem, że Wykonawca dochował należytej staranności i w momencie uzyskania zamówienia wykonał odpowiednie czynności w celu ich zamówienia. W przypadku opisanym w zdaniu poprzedzającym Wykonawca może dostarczyć i zamontować inne urządzenia (urządzenia zastępcze), które spełniają wymogi opisane w SWZ i załącznikach pod warunkiem wykazania przez wykonawcę zgodności tych urządzeń w wymogami zamawiającego oraz przedstawienia dla urządzeń zastępczych wszystkich dokumentów wymaganych w postępowaniu o udzieleniu zamówienia publicznego i niniejszej umowie;</a:t>
            </a: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048548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755501"/>
            <a:ext cx="9221688" cy="5129084"/>
          </a:xfrm>
          <a:noFill/>
          <a:ln>
            <a:noFill/>
          </a:ln>
        </p:spPr>
        <p:style>
          <a:lnRef idx="2">
            <a:schemeClr val="dk1"/>
          </a:lnRef>
          <a:fillRef idx="1">
            <a:schemeClr val="lt1"/>
          </a:fillRef>
          <a:effectRef idx="0">
            <a:schemeClr val="dk1"/>
          </a:effectRef>
          <a:fontRef idx="minor">
            <a:schemeClr val="dk1"/>
          </a:fontRef>
        </p:style>
        <p:txBody>
          <a:bodyPr>
            <a:noAutofit/>
          </a:bodyPr>
          <a:lstStyle/>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przedłużenie terminu realizacji zamówienia, o którym mowa w ........., może nastąpić w przypadku skierowania przez Zamawiającego do Wykonawcy pisemnego żądania wstrzymania robót budowlanych, stanowiących przedmiot zamówienia lub wydania zakazu prowadzenia robót budowlanych, stanowiących przedmiot zamówienia przez organ administracji publicznej lub </a:t>
            </a:r>
            <a:r>
              <a:rPr lang="pl-PL" altLang="pl-PL" sz="1754" dirty="0" err="1">
                <a:latin typeface="Open Sans" panose="020B0606030504020204" pitchFamily="34" charset="0"/>
                <a:ea typeface="Open Sans" panose="020B0606030504020204" pitchFamily="34" charset="0"/>
                <a:cs typeface="Open Sans" panose="020B0606030504020204" pitchFamily="34" charset="0"/>
              </a:rPr>
              <a:t>eksploatorów</a:t>
            </a:r>
            <a:r>
              <a:rPr lang="pl-PL" altLang="pl-PL" sz="1754" dirty="0">
                <a:latin typeface="Open Sans" panose="020B0606030504020204" pitchFamily="34" charset="0"/>
                <a:ea typeface="Open Sans" panose="020B0606030504020204" pitchFamily="34" charset="0"/>
                <a:cs typeface="Open Sans" panose="020B0606030504020204" pitchFamily="34" charset="0"/>
              </a:rPr>
              <a:t> infrastruktury, o ile żądanie lub wydanie zakazu nie nastąpiło z przyczyn, za które Wykonawca ponosi odpowiedzialność, przy czym przedłużenie terminu realizacji zamówienia nastąpi o liczbę dni, odpowiadającą okresowi na jaki Wykonawcy nakazano wstrzymanie robót budowlanych lub zakazano prowadzenia robót budowlanych;</a:t>
            </a: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przedłużenie terminu realizacji zamówienia, o którym mowa w ........, może nastąpić w przypadku wystąpienia kolizji z instalacjami wewnętrznymi lub zewnętrznymi nieujawnionymi w dokumentacji projektowej, lub innymi robotami prowadzonymi przez innego wykonawcę, przy czym przedłużenie terminu realizacji zamówienia nastąpi o liczbę dni niezbędną Wykonawcy na usunięcie kolizji z instalacjami wewnętrznymi nieujawnionymi w dokumentacji projektowej lub o liczbę dni niezbędnych do wykonania robót przez innego wykonawcę – o ile usunięcie kolizji wymagać będzie przedłużenia terminu realizacji</a:t>
            </a: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31415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259557"/>
            <a:ext cx="9221688" cy="4228104"/>
          </a:xfrm>
          <a:noFill/>
          <a:ln>
            <a:noFill/>
          </a:ln>
        </p:spPr>
        <p:style>
          <a:lnRef idx="2">
            <a:schemeClr val="dk1"/>
          </a:lnRef>
          <a:fillRef idx="1">
            <a:schemeClr val="lt1"/>
          </a:fillRef>
          <a:effectRef idx="0">
            <a:schemeClr val="dk1"/>
          </a:effectRef>
          <a:fontRef idx="minor">
            <a:schemeClr val="dk1"/>
          </a:fontRef>
        </p:style>
        <p:txBody>
          <a:bodyPr>
            <a:noAutofit/>
          </a:bodyPr>
          <a:lstStyle/>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przedłużenie terminu realizacji zamówienia, o którym mowa w .........., może nastąpić w przypadku wystąpienia konieczności wprowadzenia w dokumentacji projektowej  zmian, powodujących wstrzymanie lub przerwanie robót budowlanych, stanowiących przedmiot zamówienia, przy czym przedłużenie terminu realizacji zamówienia nastąpi o liczbę dni niezbędną do wprowadzenia zmian w dokumentacji projektowej oraz do przeprowadzenia uzgodnień (ustaleń) z właściwymi organami, uzyskania opinii właściwych organów oraz wydania decyzji przez właściwe organy;</a:t>
            </a: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przedłużenie terminu realizacji zamówienia, o którym mowa w ..........., może nastąpić w przypadku wystąpienia warunków geologicznych lub hydrologicznych odmiennych od założonych w dokumentacji projektowej i powodujących konieczność wstrzymania robót lub konieczność ich wykonania przy wykorzystaniu odmiennych od zaprojektowanych rozwiązań technicznych, przy czym przedłużenie terminu realizacji zamówienia nastąpi o liczbę dni niezbędną do wyeliminowania utrudnień związanych z ich wystąpieniem.</a:t>
            </a:r>
          </a:p>
        </p:txBody>
      </p:sp>
    </p:spTree>
    <p:extLst>
      <p:ext uri="{BB962C8B-B14F-4D97-AF65-F5344CB8AC3E}">
        <p14:creationId xmlns:p14="http://schemas.microsoft.com/office/powerpoint/2010/main" val="29444176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979637"/>
            <a:ext cx="9221688" cy="2483342"/>
          </a:xfrm>
          <a:noFill/>
          <a:ln>
            <a:noFill/>
          </a:ln>
        </p:spPr>
        <p:style>
          <a:lnRef idx="2">
            <a:schemeClr val="dk1"/>
          </a:lnRef>
          <a:fillRef idx="1">
            <a:schemeClr val="lt1"/>
          </a:fillRef>
          <a:effectRef idx="0">
            <a:schemeClr val="dk1"/>
          </a:effectRef>
          <a:fontRef idx="minor">
            <a:schemeClr val="dk1"/>
          </a:fontRef>
        </p:style>
        <p:txBody>
          <a:bodyPr>
            <a:noAutofit/>
          </a:bodyPr>
          <a:lstStyle/>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przedłużenia terminu realizacji zamówienia, o którym mowa w ........., może nastąpić w zakresie niezbędnym do wykonania robót zleconych na podstawie  art. 455 ust. 1 pkt 1, 3, 4 lub ust. 2 ustawy Prawo zamówień publicznych,</a:t>
            </a: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zmiana terminu wykonania zamówienia lub zakresu świadczeń lub sposobu wykonywania zamówienia może nastąpić w przypadku zmiany powszechnie obowiązujących przepisów prawa w zakresie mającym bezpośredni wpływ na termin realizacji przedmiotu zamówienia lub zakres świadczeń stron umowy lub sposób jej wykonywania,</a:t>
            </a: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8634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763613"/>
            <a:ext cx="9221688" cy="321713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Klauzula Nr 2</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Projektowane postanowienia umowy nie mogą przewidywać naliczania kar umownych za zachowanie wykonawcy niezwiązane bezpośrednio lub pośrednio z przedmiotem umowy lub jej prawidłowym wykonaniem. Każda kara umowna dotycząca zachowania bezpośrednio lub pośrednio związanego z wykonywanym zamówieniem nie będzie naruszała klauzuli Nr 2. </a:t>
            </a:r>
            <a:br>
              <a:rPr lang="pl-PL" altLang="pl-PL" sz="1754" dirty="0">
                <a:latin typeface="Open Sans" panose="020B0606030504020204" pitchFamily="34" charset="0"/>
                <a:ea typeface="Open Sans" panose="020B0606030504020204" pitchFamily="34" charset="0"/>
                <a:cs typeface="Open Sans" panose="020B0606030504020204" pitchFamily="34" charset="0"/>
              </a:rPr>
            </a:br>
            <a:r>
              <a:rPr lang="pl-PL" altLang="pl-PL" sz="1754" dirty="0">
                <a:latin typeface="Open Sans" panose="020B0606030504020204" pitchFamily="34" charset="0"/>
                <a:ea typeface="Open Sans" panose="020B0606030504020204" pitchFamily="34" charset="0"/>
                <a:cs typeface="Open Sans" panose="020B0606030504020204" pitchFamily="34" charset="0"/>
              </a:rPr>
              <a:t>W umowie nie powinny znajdować się zapisy o karach za działania lub zaniechania oderwane od świadczenia umownego. Przykładem zapisu zakazanego może być klauzula przewidująca nałożenie kary umownej za niewykonanie czynności serwisowych kupionego sprzętu w sytuacji, gdy SWZ ani umowa nie przewidywały obowiązków serwisowania.</a:t>
            </a:r>
          </a:p>
        </p:txBody>
      </p:sp>
    </p:spTree>
    <p:extLst>
      <p:ext uri="{BB962C8B-B14F-4D97-AF65-F5344CB8AC3E}">
        <p14:creationId xmlns:p14="http://schemas.microsoft.com/office/powerpoint/2010/main" val="36896030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87549"/>
            <a:ext cx="9221688" cy="452931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POZOSTAŁE PRZYPADKI ZMIANY UMOWY</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684981" indent="-451085">
              <a:buAutoNum type="arabicParenR" startAt="2"/>
            </a:pPr>
            <a:r>
              <a:rPr lang="pl-PL" altLang="pl-PL" sz="1754" dirty="0">
                <a:latin typeface="Open Sans" panose="020B0606030504020204" pitchFamily="34" charset="0"/>
                <a:ea typeface="Open Sans" panose="020B0606030504020204" pitchFamily="34" charset="0"/>
                <a:cs typeface="Open Sans" panose="020B0606030504020204" pitchFamily="34" charset="0"/>
              </a:rPr>
              <a:t>gdy nowy wykonawca ma zastąpić dotychczasowego wykonawcę:</a:t>
            </a:r>
          </a:p>
          <a:p>
            <a:pPr marL="1059493" indent="-377297">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jeżeli taka </a:t>
            </a:r>
            <a:r>
              <a:rPr lang="pl-PL" altLang="pl-PL" sz="1754" b="1" dirty="0">
                <a:latin typeface="Open Sans" panose="020B0606030504020204" pitchFamily="34" charset="0"/>
                <a:ea typeface="Open Sans" panose="020B0606030504020204" pitchFamily="34" charset="0"/>
                <a:cs typeface="Open Sans" panose="020B0606030504020204" pitchFamily="34" charset="0"/>
              </a:rPr>
              <a:t>możliwość została przewidziana w postanowieniach umownych</a:t>
            </a:r>
            <a:r>
              <a:rPr lang="pl-PL" altLang="pl-PL" sz="1754" dirty="0">
                <a:latin typeface="Open Sans" panose="020B0606030504020204" pitchFamily="34" charset="0"/>
                <a:ea typeface="Open Sans" panose="020B0606030504020204" pitchFamily="34" charset="0"/>
                <a:cs typeface="Open Sans" panose="020B0606030504020204" pitchFamily="34" charset="0"/>
              </a:rPr>
              <a:t>, o których mowa w pkt 1, lub</a:t>
            </a:r>
          </a:p>
          <a:p>
            <a:pPr marL="1059493" indent="-377297">
              <a:buFont typeface="Wingdings" pitchFamily="2" charset="2"/>
              <a:buChar char="Ø"/>
            </a:pPr>
            <a:r>
              <a:rPr lang="pl-PL" altLang="pl-PL" sz="1754" b="1" dirty="0">
                <a:latin typeface="Open Sans" panose="020B0606030504020204" pitchFamily="34" charset="0"/>
                <a:ea typeface="Open Sans" panose="020B0606030504020204" pitchFamily="34" charset="0"/>
                <a:cs typeface="Open Sans" panose="020B0606030504020204" pitchFamily="34" charset="0"/>
              </a:rPr>
              <a:t>w wyniku sukcesji</a:t>
            </a:r>
            <a:r>
              <a:rPr lang="pl-PL" altLang="pl-PL" sz="1754" dirty="0">
                <a:latin typeface="Open Sans" panose="020B0606030504020204" pitchFamily="34" charset="0"/>
                <a:ea typeface="Open Sans" panose="020B0606030504020204" pitchFamily="34" charset="0"/>
                <a:cs typeface="Open Sans" panose="020B0606030504020204" pitchFamily="34" charset="0"/>
              </a:rPr>
              <a:t>, wstępując w prawa i obowiązki wykonawcy, w następstwie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przejęcia, połączenia, podziału, przekształcenia, upadłości, restrukturyzacji, dziedziczenia lub nabycia dotychczasowego wykonawcy lub jego przedsiębiorstwa</a:t>
            </a:r>
            <a:r>
              <a:rPr lang="pl-PL" altLang="pl-PL" sz="1754" dirty="0">
                <a:latin typeface="Open Sans" panose="020B0606030504020204" pitchFamily="34" charset="0"/>
                <a:ea typeface="Open Sans" panose="020B0606030504020204" pitchFamily="34" charset="0"/>
                <a:cs typeface="Open Sans" panose="020B0606030504020204" pitchFamily="34" charset="0"/>
              </a:rPr>
              <a:t>, o ile nowy wykonawca </a:t>
            </a:r>
            <a:r>
              <a:rPr lang="pl-PL" altLang="pl-PL" sz="1754" b="1" dirty="0">
                <a:latin typeface="Open Sans" panose="020B0606030504020204" pitchFamily="34" charset="0"/>
                <a:ea typeface="Open Sans" panose="020B0606030504020204" pitchFamily="34" charset="0"/>
                <a:cs typeface="Open Sans" panose="020B0606030504020204" pitchFamily="34" charset="0"/>
              </a:rPr>
              <a:t>spełnia warunki udziału w postępowaniu, nie zachodzą wobec niego podstawy wykluczenia </a:t>
            </a:r>
            <a:r>
              <a:rPr lang="pl-PL" altLang="pl-PL" sz="1754" dirty="0">
                <a:latin typeface="Open Sans" panose="020B0606030504020204" pitchFamily="34" charset="0"/>
                <a:ea typeface="Open Sans" panose="020B0606030504020204" pitchFamily="34" charset="0"/>
                <a:cs typeface="Open Sans" panose="020B0606030504020204" pitchFamily="34" charset="0"/>
              </a:rPr>
              <a:t>oraz nie pociąga to za sobą innych istotnych zmian umowy, a także nie ma na celu uniknięcia stosowania przepisów ustawy, lub</a:t>
            </a:r>
          </a:p>
          <a:p>
            <a:pPr marL="1059493" indent="-377297">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w wyniku przejęcia przez zamawiającego zobowiązań wykonawcy względem jego podwykonawców, w przypadku, o którym mowa w art. 465 ust. 1;</a:t>
            </a:r>
          </a:p>
          <a:p>
            <a:pPr marL="1059493" indent="-377297">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1059493" indent="-377297">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1059493" indent="-377297">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1059493" indent="-377297">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233896"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195999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87549"/>
            <a:ext cx="9221688" cy="4236929"/>
          </a:xfrm>
          <a:noFill/>
          <a:ln>
            <a:noFill/>
          </a:ln>
        </p:spPr>
        <p:style>
          <a:lnRef idx="2">
            <a:schemeClr val="dk1"/>
          </a:lnRef>
          <a:fillRef idx="1">
            <a:schemeClr val="lt1"/>
          </a:fillRef>
          <a:effectRef idx="0">
            <a:schemeClr val="dk1"/>
          </a:effectRef>
          <a:fontRef idx="minor">
            <a:schemeClr val="dk1"/>
          </a:fontRef>
        </p:style>
        <p:txBody>
          <a:bodyPr>
            <a:noAutofit/>
          </a:bodyPr>
          <a:lstStyle/>
          <a:p>
            <a:pPr marL="233896"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3) jeżeli dotyczy realizacji, przez </a:t>
            </a:r>
            <a:r>
              <a:rPr lang="pl-PL" altLang="pl-PL" sz="1754" b="1" u="sng" dirty="0">
                <a:latin typeface="Open Sans" panose="020B0606030504020204" pitchFamily="34" charset="0"/>
                <a:ea typeface="Open Sans" panose="020B0606030504020204" pitchFamily="34" charset="0"/>
                <a:cs typeface="Open Sans" panose="020B0606030504020204" pitchFamily="34" charset="0"/>
              </a:rPr>
              <a:t>dotychczasowego wykonawcę</a:t>
            </a:r>
            <a:r>
              <a:rPr lang="pl-PL" altLang="pl-PL" sz="1754" dirty="0">
                <a:latin typeface="Open Sans" panose="020B0606030504020204" pitchFamily="34" charset="0"/>
                <a:ea typeface="Open Sans" panose="020B0606030504020204" pitchFamily="34" charset="0"/>
                <a:cs typeface="Open Sans" panose="020B0606030504020204" pitchFamily="34" charset="0"/>
              </a:rPr>
              <a:t>, dodatkowych dostaw, usług lub robót budowlanych, a w przypadku zamówień w dziedzinach obronności i bezpieczeństwa - usług lub robót budowlanych, </a:t>
            </a:r>
            <a:r>
              <a:rPr lang="pl-PL" altLang="pl-PL" sz="1754" b="1" dirty="0">
                <a:latin typeface="Open Sans" panose="020B0606030504020204" pitchFamily="34" charset="0"/>
                <a:ea typeface="Open Sans" panose="020B0606030504020204" pitchFamily="34" charset="0"/>
                <a:cs typeface="Open Sans" panose="020B0606030504020204" pitchFamily="34" charset="0"/>
              </a:rPr>
              <a:t>których nie uwzględniono w zamówieniu podstawowym</a:t>
            </a:r>
            <a:r>
              <a:rPr lang="pl-PL" altLang="pl-PL" sz="1754" dirty="0">
                <a:latin typeface="Open Sans" panose="020B0606030504020204" pitchFamily="34" charset="0"/>
                <a:ea typeface="Open Sans" panose="020B0606030504020204" pitchFamily="34" charset="0"/>
                <a:cs typeface="Open Sans" panose="020B0606030504020204" pitchFamily="34" charset="0"/>
              </a:rPr>
              <a:t>, o ile stały się one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niezbędne</a:t>
            </a:r>
            <a:r>
              <a:rPr lang="pl-PL" altLang="pl-PL" sz="1754" dirty="0">
                <a:latin typeface="Open Sans" panose="020B0606030504020204" pitchFamily="34" charset="0"/>
                <a:ea typeface="Open Sans" panose="020B0606030504020204" pitchFamily="34" charset="0"/>
                <a:cs typeface="Open Sans" panose="020B0606030504020204" pitchFamily="34" charset="0"/>
              </a:rPr>
              <a:t> i zostały spełnione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łącznie</a:t>
            </a:r>
            <a:r>
              <a:rPr lang="pl-PL" altLang="pl-PL" sz="1754" dirty="0">
                <a:latin typeface="Open Sans" panose="020B0606030504020204" pitchFamily="34" charset="0"/>
                <a:ea typeface="Open Sans" panose="020B0606030504020204" pitchFamily="34" charset="0"/>
                <a:cs typeface="Open Sans" panose="020B0606030504020204" pitchFamily="34" charset="0"/>
              </a:rPr>
              <a:t> następujące warunki:</a:t>
            </a:r>
          </a:p>
          <a:p>
            <a:pPr marL="1013549" indent="-400964">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zmiana wykonawcy </a:t>
            </a:r>
            <a:r>
              <a:rPr lang="pl-PL" altLang="pl-PL" sz="1754" b="1" u="sng" dirty="0">
                <a:latin typeface="Open Sans" panose="020B0606030504020204" pitchFamily="34" charset="0"/>
                <a:ea typeface="Open Sans" panose="020B0606030504020204" pitchFamily="34" charset="0"/>
                <a:cs typeface="Open Sans" panose="020B0606030504020204" pitchFamily="34" charset="0"/>
              </a:rPr>
              <a:t>nie może zostać dokonana </a:t>
            </a:r>
            <a:r>
              <a:rPr lang="pl-PL" altLang="pl-PL" sz="1754" dirty="0">
                <a:latin typeface="Open Sans" panose="020B0606030504020204" pitchFamily="34" charset="0"/>
                <a:ea typeface="Open Sans" panose="020B0606030504020204" pitchFamily="34" charset="0"/>
                <a:cs typeface="Open Sans" panose="020B0606030504020204" pitchFamily="34" charset="0"/>
              </a:rPr>
              <a:t>z powodów </a:t>
            </a:r>
            <a:r>
              <a:rPr lang="pl-PL" altLang="pl-PL" sz="1754" b="1" dirty="0">
                <a:latin typeface="Open Sans" panose="020B0606030504020204" pitchFamily="34" charset="0"/>
                <a:ea typeface="Open Sans" panose="020B0606030504020204" pitchFamily="34" charset="0"/>
                <a:cs typeface="Open Sans" panose="020B0606030504020204" pitchFamily="34" charset="0"/>
              </a:rPr>
              <a:t>ekonomicznych lub technicznych</a:t>
            </a:r>
            <a:r>
              <a:rPr lang="pl-PL" altLang="pl-PL" sz="1754" dirty="0">
                <a:latin typeface="Open Sans" panose="020B0606030504020204" pitchFamily="34" charset="0"/>
                <a:ea typeface="Open Sans" panose="020B0606030504020204" pitchFamily="34" charset="0"/>
                <a:cs typeface="Open Sans" panose="020B0606030504020204" pitchFamily="34" charset="0"/>
              </a:rPr>
              <a:t>, w szczególności dotyczących </a:t>
            </a:r>
            <a:r>
              <a:rPr lang="pl-PL" altLang="pl-PL" sz="1754" b="1" dirty="0">
                <a:latin typeface="Open Sans" panose="020B0606030504020204" pitchFamily="34" charset="0"/>
                <a:ea typeface="Open Sans" panose="020B0606030504020204" pitchFamily="34" charset="0"/>
                <a:cs typeface="Open Sans" panose="020B0606030504020204" pitchFamily="34" charset="0"/>
              </a:rPr>
              <a:t>zamienności lub interoperacyjności</a:t>
            </a:r>
            <a:r>
              <a:rPr lang="pl-PL" altLang="pl-PL" sz="1754" dirty="0">
                <a:latin typeface="Open Sans" panose="020B0606030504020204" pitchFamily="34" charset="0"/>
                <a:ea typeface="Open Sans" panose="020B0606030504020204" pitchFamily="34" charset="0"/>
                <a:cs typeface="Open Sans" panose="020B0606030504020204" pitchFamily="34" charset="0"/>
              </a:rPr>
              <a:t> wyposażenia, usług lub instalacji zamówionych w ramach zamówienia podstawowego,</a:t>
            </a:r>
          </a:p>
          <a:p>
            <a:pPr marL="1013549" indent="-400964">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zmiana wykonawcy spowodowałaby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istotną niedogodność lub znaczne zwiększenie kosztów </a:t>
            </a:r>
            <a:r>
              <a:rPr lang="pl-PL" altLang="pl-PL" sz="1754" dirty="0">
                <a:latin typeface="Open Sans" panose="020B0606030504020204" pitchFamily="34" charset="0"/>
                <a:ea typeface="Open Sans" panose="020B0606030504020204" pitchFamily="34" charset="0"/>
                <a:cs typeface="Open Sans" panose="020B0606030504020204" pitchFamily="34" charset="0"/>
              </a:rPr>
              <a:t>dla zamawiającego,</a:t>
            </a:r>
          </a:p>
          <a:p>
            <a:pPr marL="1013549" indent="-400964">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wzrost ceny spowodowany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każdą kolejną zmianą </a:t>
            </a:r>
            <a:r>
              <a:rPr lang="pl-PL" altLang="pl-PL" sz="1754" dirty="0">
                <a:latin typeface="Open Sans" panose="020B0606030504020204" pitchFamily="34" charset="0"/>
                <a:ea typeface="Open Sans" panose="020B0606030504020204" pitchFamily="34" charset="0"/>
                <a:cs typeface="Open Sans" panose="020B0606030504020204" pitchFamily="34" charset="0"/>
              </a:rPr>
              <a:t>nie przekracza 50% wartości pierwotnej umowy, a w przypadku zamówień w dziedzinach obronności i bezpieczeństwa łączna wartość zmian nie przekracza 50% wartości pierwotnej umowy, z wyjątkiem należycie uzasadnionych przypadków;</a:t>
            </a:r>
          </a:p>
          <a:p>
            <a:pPr marL="1013549" indent="-400964">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1013549" indent="-400964">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933902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3096388"/>
            <a:ext cx="9221688" cy="1366898"/>
          </a:xfrm>
          <a:noFill/>
          <a:ln>
            <a:noFill/>
          </a:ln>
        </p:spPr>
        <p:style>
          <a:lnRef idx="2">
            <a:schemeClr val="dk1"/>
          </a:lnRef>
          <a:fillRef idx="1">
            <a:schemeClr val="lt1"/>
          </a:fillRef>
          <a:effectRef idx="0">
            <a:schemeClr val="dk1"/>
          </a:effectRef>
          <a:fontRef idx="minor">
            <a:schemeClr val="dk1"/>
          </a:fontRef>
        </p:style>
        <p:txBody>
          <a:bodyPr>
            <a:noAutofit/>
          </a:bodyPr>
          <a:lstStyle/>
          <a:p>
            <a:pPr marL="233896"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4) jeżeli </a:t>
            </a:r>
            <a:r>
              <a:rPr lang="pl-PL" altLang="pl-PL" sz="1754" b="1" dirty="0">
                <a:latin typeface="Open Sans" panose="020B0606030504020204" pitchFamily="34" charset="0"/>
                <a:ea typeface="Open Sans" panose="020B0606030504020204" pitchFamily="34" charset="0"/>
                <a:cs typeface="Open Sans" panose="020B0606030504020204" pitchFamily="34" charset="0"/>
              </a:rPr>
              <a:t>konieczność zmiany </a:t>
            </a:r>
            <a:r>
              <a:rPr lang="pl-PL" altLang="pl-PL" sz="1754" dirty="0">
                <a:latin typeface="Open Sans" panose="020B0606030504020204" pitchFamily="34" charset="0"/>
                <a:ea typeface="Open Sans" panose="020B0606030504020204" pitchFamily="34" charset="0"/>
                <a:cs typeface="Open Sans" panose="020B0606030504020204" pitchFamily="34" charset="0"/>
              </a:rPr>
              <a:t>umowy, w tym w szczególności zmiany wysokości ceny, spowodowana jest okolicznościami, których </a:t>
            </a:r>
            <a:r>
              <a:rPr lang="pl-PL" altLang="pl-PL" sz="1754" b="1" dirty="0">
                <a:latin typeface="Open Sans" panose="020B0606030504020204" pitchFamily="34" charset="0"/>
                <a:ea typeface="Open Sans" panose="020B0606030504020204" pitchFamily="34" charset="0"/>
                <a:cs typeface="Open Sans" panose="020B0606030504020204" pitchFamily="34" charset="0"/>
              </a:rPr>
              <a:t>zamawiający, działając z należytą starannością, nie mógł przewidzieć,</a:t>
            </a:r>
            <a:r>
              <a:rPr lang="pl-PL" altLang="pl-PL" sz="1754" dirty="0">
                <a:latin typeface="Open Sans" panose="020B0606030504020204" pitchFamily="34" charset="0"/>
                <a:ea typeface="Open Sans" panose="020B0606030504020204" pitchFamily="34" charset="0"/>
                <a:cs typeface="Open Sans" panose="020B0606030504020204" pitchFamily="34" charset="0"/>
              </a:rPr>
              <a:t> o ile zmiana nie modyfikuje ogólnego charakteru umowy a wzrost ceny spowodowany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każdą kolejną zmianą nie przekracza 50% wartości pierwotnej </a:t>
            </a:r>
            <a:r>
              <a:rPr lang="pl-PL" altLang="pl-PL" sz="1754" dirty="0">
                <a:latin typeface="Open Sans" panose="020B0606030504020204" pitchFamily="34" charset="0"/>
                <a:ea typeface="Open Sans" panose="020B0606030504020204" pitchFamily="34" charset="0"/>
                <a:cs typeface="Open Sans" panose="020B0606030504020204" pitchFamily="34" charset="0"/>
              </a:rPr>
              <a:t>umowy.</a:t>
            </a:r>
          </a:p>
        </p:txBody>
      </p:sp>
    </p:spTree>
    <p:extLst>
      <p:ext uri="{BB962C8B-B14F-4D97-AF65-F5344CB8AC3E}">
        <p14:creationId xmlns:p14="http://schemas.microsoft.com/office/powerpoint/2010/main" val="29075812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483693"/>
            <a:ext cx="9221688" cy="2335341"/>
          </a:xfrm>
          <a:noFill/>
          <a:ln>
            <a:noFill/>
          </a:ln>
        </p:spPr>
        <p:style>
          <a:lnRef idx="2">
            <a:schemeClr val="dk1"/>
          </a:lnRef>
          <a:fillRef idx="1">
            <a:schemeClr val="lt1"/>
          </a:fillRef>
          <a:effectRef idx="0">
            <a:schemeClr val="dk1"/>
          </a:effectRef>
          <a:fontRef idx="minor">
            <a:schemeClr val="dk1"/>
          </a:fontRef>
        </p:style>
        <p:txBody>
          <a:bodyPr>
            <a:noAutofit/>
          </a:bodyPr>
          <a:lstStyle/>
          <a:p>
            <a:pPr marL="233896"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Art. 455 ust. 2</a:t>
            </a:r>
          </a:p>
          <a:p>
            <a:pPr marL="233896"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233896"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Dopuszczalne są również zmiany umowy bez przeprowadzenia nowego postępowania o udzielenie zamówienia, których </a:t>
            </a:r>
            <a:r>
              <a:rPr lang="pl-PL" altLang="pl-PL" sz="1754" b="1" dirty="0">
                <a:latin typeface="Open Sans" panose="020B0606030504020204" pitchFamily="34" charset="0"/>
                <a:ea typeface="Open Sans" panose="020B0606030504020204" pitchFamily="34" charset="0"/>
                <a:cs typeface="Open Sans" panose="020B0606030504020204" pitchFamily="34" charset="0"/>
              </a:rPr>
              <a:t>łączna wartość</a:t>
            </a:r>
            <a:r>
              <a:rPr lang="pl-PL" altLang="pl-PL" sz="1754" dirty="0">
                <a:latin typeface="Open Sans" panose="020B0606030504020204" pitchFamily="34" charset="0"/>
                <a:ea typeface="Open Sans" panose="020B0606030504020204" pitchFamily="34" charset="0"/>
                <a:cs typeface="Open Sans" panose="020B0606030504020204" pitchFamily="34" charset="0"/>
              </a:rPr>
              <a:t> jest mniejsza niż progi unijne oraz jest </a:t>
            </a:r>
            <a:r>
              <a:rPr lang="pl-PL" altLang="pl-PL" sz="1754" b="1" dirty="0">
                <a:latin typeface="Open Sans" panose="020B0606030504020204" pitchFamily="34" charset="0"/>
                <a:ea typeface="Open Sans" panose="020B0606030504020204" pitchFamily="34" charset="0"/>
                <a:cs typeface="Open Sans" panose="020B0606030504020204" pitchFamily="34" charset="0"/>
              </a:rPr>
              <a:t>niższa niż 10% wartości pierwotnej umowy,</a:t>
            </a:r>
            <a:r>
              <a:rPr lang="pl-PL" altLang="pl-PL" sz="1754" dirty="0">
                <a:latin typeface="Open Sans" panose="020B0606030504020204" pitchFamily="34" charset="0"/>
                <a:ea typeface="Open Sans" panose="020B0606030504020204" pitchFamily="34" charset="0"/>
                <a:cs typeface="Open Sans" panose="020B0606030504020204" pitchFamily="34" charset="0"/>
              </a:rPr>
              <a:t> w przypadku zamówień na usługi lub dostawy,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albo 15%</a:t>
            </a:r>
            <a:r>
              <a:rPr lang="pl-PL" altLang="pl-PL" sz="1754" dirty="0">
                <a:latin typeface="Open Sans" panose="020B0606030504020204" pitchFamily="34" charset="0"/>
                <a:ea typeface="Open Sans" panose="020B0606030504020204" pitchFamily="34" charset="0"/>
                <a:cs typeface="Open Sans" panose="020B0606030504020204" pitchFamily="34" charset="0"/>
              </a:rPr>
              <a:t>, w przypadku zamówień na roboty budowlane, a zmiany te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nie powodują zmiany ogólnego charakteru</a:t>
            </a:r>
            <a:r>
              <a:rPr lang="pl-PL" altLang="pl-PL" sz="1754" dirty="0">
                <a:latin typeface="Open Sans" panose="020B0606030504020204" pitchFamily="34" charset="0"/>
                <a:ea typeface="Open Sans" panose="020B0606030504020204" pitchFamily="34" charset="0"/>
                <a:cs typeface="Open Sans" panose="020B0606030504020204" pitchFamily="34" charset="0"/>
              </a:rPr>
              <a:t> umowy.</a:t>
            </a:r>
          </a:p>
          <a:p>
            <a:pPr marL="233896"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984531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458548"/>
            <a:ext cx="9221688" cy="2642579"/>
          </a:xfrm>
          <a:noFill/>
          <a:ln>
            <a:noFill/>
          </a:ln>
        </p:spPr>
        <p:style>
          <a:lnRef idx="2">
            <a:schemeClr val="dk1"/>
          </a:lnRef>
          <a:fillRef idx="1">
            <a:schemeClr val="lt1"/>
          </a:fillRef>
          <a:effectRef idx="0">
            <a:schemeClr val="dk1"/>
          </a:effectRef>
          <a:fontRef idx="minor">
            <a:schemeClr val="dk1"/>
          </a:fontRef>
        </p:style>
        <p:txBody>
          <a:bodyPr>
            <a:noAutofit/>
          </a:bodyPr>
          <a:lstStyle/>
          <a:p>
            <a:pPr marL="233896" indent="0">
              <a:buNone/>
            </a:pPr>
            <a:r>
              <a:rPr lang="pl-PL" altLang="pl-PL" sz="1754" dirty="0">
                <a:latin typeface="Montserrat" pitchFamily="2" charset="0"/>
              </a:rPr>
              <a:t>Przepis ten pozwala na wielokrotne dokonywanie zmian umowy z zastrzeżeniem, że ich łączna wartość nie może przekroczyć́ określonego w nim poziomu. Powyższe wskazuje, że w ramach wskazanych w przepisie wartości granicznych zmian umowy (tj. 10% i 15% wartości wynagrodzenia), należy uwzględniać zarówno zmiany umowy zwiększające, jak i zmniejszające zakres świadczenia. </a:t>
            </a:r>
          </a:p>
          <a:p>
            <a:pPr marL="233896" indent="0">
              <a:buNone/>
            </a:pPr>
            <a:endParaRPr lang="pl-PL" altLang="pl-PL" sz="1754" b="1" dirty="0">
              <a:latin typeface="Montserrat" pitchFamily="2" charset="0"/>
            </a:endParaRPr>
          </a:p>
          <a:p>
            <a:pPr marL="233896" indent="0">
              <a:buNone/>
            </a:pPr>
            <a:r>
              <a:rPr lang="pl-PL" altLang="pl-PL" sz="1754" b="1" dirty="0">
                <a:latin typeface="Montserrat" pitchFamily="2" charset="0"/>
              </a:rPr>
              <a:t>Konieczne jest zatem łączne uwzględnianie skumulowanej wartości poszczególnych zmian.</a:t>
            </a:r>
          </a:p>
        </p:txBody>
      </p:sp>
    </p:spTree>
    <p:extLst>
      <p:ext uri="{BB962C8B-B14F-4D97-AF65-F5344CB8AC3E}">
        <p14:creationId xmlns:p14="http://schemas.microsoft.com/office/powerpoint/2010/main" val="36620588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331565"/>
            <a:ext cx="9221688" cy="3968504"/>
          </a:xfrm>
          <a:noFill/>
          <a:ln>
            <a:noFill/>
          </a:ln>
        </p:spPr>
        <p:style>
          <a:lnRef idx="2">
            <a:schemeClr val="dk1"/>
          </a:lnRef>
          <a:fillRef idx="1">
            <a:schemeClr val="lt1"/>
          </a:fillRef>
          <a:effectRef idx="0">
            <a:schemeClr val="dk1"/>
          </a:effectRef>
          <a:fontRef idx="minor">
            <a:schemeClr val="dk1"/>
          </a:fontRef>
        </p:style>
        <p:txBody>
          <a:bodyPr>
            <a:noAutofit/>
          </a:bodyPr>
          <a:lstStyle/>
          <a:p>
            <a:pPr marL="233896" indent="0" algn="ctr">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PRZYKŁAD</a:t>
            </a:r>
          </a:p>
          <a:p>
            <a:pPr marL="233896"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233896"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Wartość pierwotna umowy – 1 000 000 zł</a:t>
            </a:r>
          </a:p>
          <a:p>
            <a:pPr marL="233896"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233896"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Roboty zaniechane – 100 000 zł (10 %)</a:t>
            </a:r>
          </a:p>
          <a:p>
            <a:pPr marL="233896"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233896"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Roboty dodatkowe – 100 000 zł (10 %)</a:t>
            </a:r>
          </a:p>
          <a:p>
            <a:pPr marL="233896"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233896"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Wysokość zmiany wynagrodzenia – 0 zł</a:t>
            </a:r>
          </a:p>
          <a:p>
            <a:pPr marL="233896"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233896" indent="0" algn="ctr">
              <a:buNone/>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Wartość zmiany – 20 %, a nie 0 %</a:t>
            </a:r>
          </a:p>
        </p:txBody>
      </p:sp>
    </p:spTree>
    <p:extLst>
      <p:ext uri="{BB962C8B-B14F-4D97-AF65-F5344CB8AC3E}">
        <p14:creationId xmlns:p14="http://schemas.microsoft.com/office/powerpoint/2010/main" val="28071404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259557"/>
            <a:ext cx="9221688" cy="559994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Przesłanki sporządzenia raportu</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1) na realizację zamówienia wydatkowano kwotę wyższą </a:t>
            </a:r>
            <a:r>
              <a:rPr lang="pl-PL" altLang="pl-PL" sz="1754" b="1" dirty="0">
                <a:latin typeface="Open Sans" panose="020B0606030504020204" pitchFamily="34" charset="0"/>
                <a:ea typeface="Open Sans" panose="020B0606030504020204" pitchFamily="34" charset="0"/>
                <a:cs typeface="Open Sans" panose="020B0606030504020204" pitchFamily="34" charset="0"/>
              </a:rPr>
              <a:t>co najmniej o 10% od wartości ceny ofertowej;</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2) na wykonawcę zostały nałożone kary umowne w wysokości co najmniej 10% wartości ceny ofertowej;</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3) wystąpiły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opóźnienia</a:t>
            </a:r>
            <a:r>
              <a:rPr lang="pl-PL" altLang="pl-PL" sz="1754" dirty="0">
                <a:latin typeface="Open Sans" panose="020B0606030504020204" pitchFamily="34" charset="0"/>
                <a:ea typeface="Open Sans" panose="020B0606030504020204" pitchFamily="34" charset="0"/>
                <a:cs typeface="Open Sans" panose="020B0606030504020204" pitchFamily="34" charset="0"/>
              </a:rPr>
              <a:t> w realizacji umowy przekraczające co najmniej:</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a) 90 dni, w przypadku zamówień na roboty budowlane o wartości równej lub przekraczającej wyrażoną w złotych równowartość kwoty dla robót budowlanych - 20 000 000 euro, a dla dostaw lub usług - 10 000 000 euro,</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b) </a:t>
            </a:r>
            <a:r>
              <a:rPr lang="pl-PL" altLang="pl-PL" sz="1754" b="1" dirty="0">
                <a:latin typeface="Open Sans" panose="020B0606030504020204" pitchFamily="34" charset="0"/>
                <a:ea typeface="Open Sans" panose="020B0606030504020204" pitchFamily="34" charset="0"/>
                <a:cs typeface="Open Sans" panose="020B0606030504020204" pitchFamily="34" charset="0"/>
              </a:rPr>
              <a:t>30 dni</a:t>
            </a:r>
            <a:r>
              <a:rPr lang="pl-PL" altLang="pl-PL" sz="1754" dirty="0">
                <a:latin typeface="Open Sans" panose="020B0606030504020204" pitchFamily="34" charset="0"/>
                <a:ea typeface="Open Sans" panose="020B0606030504020204" pitchFamily="34" charset="0"/>
                <a:cs typeface="Open Sans" panose="020B0606030504020204" pitchFamily="34" charset="0"/>
              </a:rPr>
              <a:t>, w przypadku zamówień o wartości mniejszej niż wyrażona w złotych równowartość kwoty dla robót budowlanych - 20 000 000 euro, a dla dostaw lub usług - 10 000 000 euro;</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4) zamawiający lub wykonawca odstąpił od umowy w całości lub w części, albo dokonał jej wypowiedzenia w całości lub w części.</a:t>
            </a:r>
          </a:p>
        </p:txBody>
      </p:sp>
      <p:sp>
        <p:nvSpPr>
          <p:cNvPr id="4" name="pole tekstowe 3">
            <a:extLst>
              <a:ext uri="{FF2B5EF4-FFF2-40B4-BE49-F238E27FC236}">
                <a16:creationId xmlns:a16="http://schemas.microsoft.com/office/drawing/2014/main" id="{B9D33533-BC09-5B6F-F6F9-C2FE57D0C89E}"/>
              </a:ext>
            </a:extLst>
          </p:cNvPr>
          <p:cNvSpPr txBox="1"/>
          <p:nvPr/>
        </p:nvSpPr>
        <p:spPr>
          <a:xfrm>
            <a:off x="672543" y="615572"/>
            <a:ext cx="9346726" cy="800219"/>
          </a:xfrm>
          <a:prstGeom prst="rect">
            <a:avLst/>
          </a:prstGeom>
          <a:noFill/>
        </p:spPr>
        <p:txBody>
          <a:bodyPr wrap="none" rtlCol="0">
            <a:spAutoFit/>
          </a:bodyPr>
          <a:lstStyle/>
          <a:p>
            <a:pPr algn="ctr"/>
            <a:r>
              <a:rPr lang="pl-PL"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Raport z realizacji i ogłoszenie o wykonaniu umowy</a:t>
            </a:r>
          </a:p>
          <a:p>
            <a:endParaRPr lang="pl-PL" dirty="0"/>
          </a:p>
        </p:txBody>
      </p:sp>
    </p:spTree>
    <p:extLst>
      <p:ext uri="{BB962C8B-B14F-4D97-AF65-F5344CB8AC3E}">
        <p14:creationId xmlns:p14="http://schemas.microsoft.com/office/powerpoint/2010/main" val="8339296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1025715" y="1439836"/>
            <a:ext cx="8640382" cy="4680002"/>
          </a:xfrm>
          <a:noFill/>
          <a:ln>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Elementy raportu</a:t>
            </a:r>
          </a:p>
          <a:p>
            <a:pPr marL="0" indent="0">
              <a:buNone/>
            </a:pP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1) wskazanie kwoty, którą wydatkowano na realizację zamówienia, oraz porównanie jej z kwotą wynikającą z szacowania wartości zamówienia oraz ceną całkowitą, podaną w ofercie albo maksymalną wartością nominalną zobowiązania zamawiającego wynikającą z umowy, jeżeli w ofercie podano cenę jednostkową lub ceny jednostkowe;</a:t>
            </a:r>
          </a:p>
          <a:p>
            <a:pPr marL="0" indent="0">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2) wskazanie okoliczności, o których mowa w ust. 1, oraz przyczyn ich wystąpienia;</a:t>
            </a:r>
          </a:p>
          <a:p>
            <a:pPr marL="0" indent="0">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3) ocenę sposobu wykonania zamówienia, w tym jakości jego wykonania;</a:t>
            </a:r>
          </a:p>
          <a:p>
            <a:pPr marL="0" indent="0">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4) </a:t>
            </a:r>
            <a:r>
              <a:rPr lang="pl-PL" altLang="pl-PL" b="1" dirty="0">
                <a:solidFill>
                  <a:schemeClr val="tx1"/>
                </a:solidFill>
                <a:latin typeface="Open Sans" panose="020B0606030504020204" pitchFamily="34" charset="0"/>
                <a:ea typeface="Open Sans" panose="020B0606030504020204" pitchFamily="34" charset="0"/>
                <a:cs typeface="Open Sans" panose="020B0606030504020204" pitchFamily="34" charset="0"/>
              </a:rPr>
              <a:t>wnioski co do ewentualnej zmiany sposobu realizacji przyszłych zamówień lub określenia przedmiotu zamówienia</a:t>
            </a: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 z uwzględnieniem celowości, gospodarności i efektywności wydatkowania środków publicznych.</a:t>
            </a:r>
          </a:p>
        </p:txBody>
      </p:sp>
      <p:sp>
        <p:nvSpPr>
          <p:cNvPr id="10" name="Slide Number Placeholder 3">
            <a:extLst>
              <a:ext uri="{FF2B5EF4-FFF2-40B4-BE49-F238E27FC236}">
                <a16:creationId xmlns:a16="http://schemas.microsoft.com/office/drawing/2014/main" id="{0D2FC982-63A8-C32B-9B94-AD11483DF72B}"/>
              </a:ext>
            </a:extLst>
          </p:cNvPr>
          <p:cNvSpPr>
            <a:spLocks noGrp="1"/>
          </p:cNvSpPr>
          <p:nvPr>
            <p:ph type="sldNum" sz="quarter" idx="10"/>
          </p:nvPr>
        </p:nvSpPr>
        <p:spPr>
          <a:xfrm>
            <a:off x="8585200" y="7019837"/>
            <a:ext cx="1080000" cy="180000"/>
          </a:xfrm>
        </p:spPr>
        <p:txBody>
          <a:bodyPr anchor="ctr">
            <a:normAutofit fontScale="92500" lnSpcReduction="20000"/>
          </a:bodyPr>
          <a:lstStyle/>
          <a:p>
            <a:pPr>
              <a:lnSpc>
                <a:spcPct val="90000"/>
              </a:lnSpc>
              <a:spcAft>
                <a:spcPts val="600"/>
              </a:spcAft>
            </a:pPr>
            <a:fld id="{EB4015AA-59F6-416B-87A6-8E3D940284E2}" type="slidenum">
              <a:rPr lang="pl-PL" sz="300" smtClean="0"/>
              <a:pPr>
                <a:lnSpc>
                  <a:spcPct val="90000"/>
                </a:lnSpc>
                <a:spcAft>
                  <a:spcPts val="600"/>
                </a:spcAft>
              </a:pPr>
              <a:t>137</a:t>
            </a:fld>
            <a:endParaRPr lang="pl-PL" sz="300"/>
          </a:p>
        </p:txBody>
      </p:sp>
    </p:spTree>
    <p:extLst>
      <p:ext uri="{BB962C8B-B14F-4D97-AF65-F5344CB8AC3E}">
        <p14:creationId xmlns:p14="http://schemas.microsoft.com/office/powerpoint/2010/main" val="411000366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1024818" y="1007549"/>
            <a:ext cx="8640382" cy="5544616"/>
          </a:xfrm>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Zamawiający sporządza raport:</a:t>
            </a:r>
          </a:p>
          <a:p>
            <a:pPr marL="0" indent="0">
              <a:buNone/>
            </a:pP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1) w przypadku zrealizowania umowy – w terminie </a:t>
            </a:r>
            <a:r>
              <a:rPr lang="pl-PL" altLang="pl-PL"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miesiąca od sporządzenia protokołu odbioru lub uznania umowy za wykonaną</a:t>
            </a: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0" indent="0" algn="just">
              <a:buNone/>
            </a:pP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2) w przypadku niezrealizowania umowy – w terminie </a:t>
            </a:r>
            <a:r>
              <a:rPr lang="pl-PL" altLang="pl-PL"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miesiąca od rozwiązania umowy w wyniku złożenia oświadczenia o jej wypowiedzeniu albo odstąpieniu od nie</a:t>
            </a: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j.</a:t>
            </a:r>
          </a:p>
          <a:p>
            <a:pPr marL="0" indent="0">
              <a:buNone/>
            </a:pP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Należy stosować przepisy Kodeksu cywilnego. Zgodnie z art. 112 Kc termin oznaczony w miesiącach kończy się z upływem dnia, który nazwą lub datą odpowiada początkowemu dniowi terminu, a gdyby takiego dnia w ostatnim miesiącu nie było – w ostatnim dniu tego miesiąca. Jeżeli termin jest oznaczony w miesiącach, a ciągłość terminu nie jest wymagana, miesiąc liczy się za dni trzydzieści (art. 114 Kc).</a:t>
            </a:r>
          </a:p>
        </p:txBody>
      </p:sp>
      <p:sp>
        <p:nvSpPr>
          <p:cNvPr id="10" name="Slide Number Placeholder 3">
            <a:extLst>
              <a:ext uri="{FF2B5EF4-FFF2-40B4-BE49-F238E27FC236}">
                <a16:creationId xmlns:a16="http://schemas.microsoft.com/office/drawing/2014/main" id="{8C81DA87-6864-F250-B299-408DF5E5BE71}"/>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138</a:t>
            </a:fld>
            <a:endParaRPr lang="pl-PL"/>
          </a:p>
        </p:txBody>
      </p:sp>
    </p:spTree>
    <p:extLst>
      <p:ext uri="{BB962C8B-B14F-4D97-AF65-F5344CB8AC3E}">
        <p14:creationId xmlns:p14="http://schemas.microsoft.com/office/powerpoint/2010/main" val="5396124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471619"/>
            <a:ext cx="9221688" cy="661643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Termin publikacji ogłoszenia o wykonaniu umowy</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30 dni </a:t>
            </a:r>
            <a:r>
              <a:rPr lang="pl-PL" altLang="pl-PL" sz="1754" dirty="0">
                <a:latin typeface="Open Sans" panose="020B0606030504020204" pitchFamily="34" charset="0"/>
                <a:ea typeface="Open Sans" panose="020B0606030504020204" pitchFamily="34" charset="0"/>
                <a:cs typeface="Open Sans" panose="020B0606030504020204" pitchFamily="34" charset="0"/>
              </a:rPr>
              <a:t>od wykonania umowy.</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Przez wykonanie umowy, o którym mowa w tym przepisie należy co do zasady rozumieć </a:t>
            </a:r>
            <a:r>
              <a:rPr lang="pl-PL" altLang="pl-PL" sz="1754" b="1" dirty="0">
                <a:latin typeface="Open Sans" panose="020B0606030504020204" pitchFamily="34" charset="0"/>
                <a:ea typeface="Open Sans" panose="020B0606030504020204" pitchFamily="34" charset="0"/>
                <a:cs typeface="Open Sans" panose="020B0606030504020204" pitchFamily="34" charset="0"/>
              </a:rPr>
              <a:t>wykonanie przez wykonawcę umówionego świadczenia głównego</a:t>
            </a:r>
            <a:r>
              <a:rPr lang="pl-PL" altLang="pl-PL" sz="1754" dirty="0">
                <a:latin typeface="Open Sans" panose="020B0606030504020204" pitchFamily="34" charset="0"/>
                <a:ea typeface="Open Sans" panose="020B0606030504020204" pitchFamily="34" charset="0"/>
                <a:cs typeface="Open Sans" panose="020B0606030504020204" pitchFamily="34" charset="0"/>
              </a:rPr>
              <a:t>.</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Należy zwrócić uwagę, że początek biegu terminu, o którym mowa w art. 448 ustawy Pzp powinno się każdorazowo ustalać indywidualnie w odniesieniu do danego zamówienia. Przykładowo, mogą wystąpić sytuacje, w których wykonanie robót budowlanych czy dostaw nie będzie oznaczało wykonania świadczenia głównego, z uwagi np. na obowiązek przeprowadzenia szkolenia z obsługi dostarczonego lub zamontowanego urządzenia.</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Należy podkreślić, że przepis art. 448 ustawy Pzp dotyczy każdej umowy zawartej po przeprowadzeniu postępowania o udzielenie zamówienia publicznego, której realizacja została zakończona i to niezależnie od tego, czy umowa została wykonana w całości w terminie, czy też została zakończona przed terminem</a:t>
            </a:r>
          </a:p>
        </p:txBody>
      </p:sp>
    </p:spTree>
    <p:extLst>
      <p:ext uri="{BB962C8B-B14F-4D97-AF65-F5344CB8AC3E}">
        <p14:creationId xmlns:p14="http://schemas.microsoft.com/office/powerpoint/2010/main" val="3249231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907629"/>
            <a:ext cx="9221688" cy="310436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Klauzula Nr 3</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Projektowane postanowienia umowy nie mogą przewidywać odpowiedzialności wykonawcy za okoliczności, za które wyłączną odpowiedzialność ponosi zamawiający.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Klauzula ta ogranicza zastosowanie art. 473 kodeksu cywilnego który pozwala na to, aby dłużnik przez umowę przyjął odpowiedzialność za niewykonanie lub za nienależyte wykonanie zobowiązania z powodu oznaczonych okoliczności, za które na mocy ustawy odpowiedzialności nie ponosi, np. odpowiedzialność wykonawcy za prawidłowość opisu przedmiotu zamówienia, jeżeli nie zgłosił co do niego uwag w trakcie toczącego się postępowania.</a:t>
            </a:r>
          </a:p>
        </p:txBody>
      </p:sp>
    </p:spTree>
    <p:extLst>
      <p:ext uri="{BB962C8B-B14F-4D97-AF65-F5344CB8AC3E}">
        <p14:creationId xmlns:p14="http://schemas.microsoft.com/office/powerpoint/2010/main" val="10495651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872126"/>
            <a:ext cx="9221688" cy="181542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Przez dzień wykonania umowy leasingu </a:t>
            </a:r>
            <a:r>
              <a:rPr lang="pl-PL" altLang="pl-PL" sz="1754" dirty="0">
                <a:latin typeface="Open Sans" panose="020B0606030504020204" pitchFamily="34" charset="0"/>
                <a:ea typeface="Open Sans" panose="020B0606030504020204" pitchFamily="34" charset="0"/>
                <a:cs typeface="Open Sans" panose="020B0606030504020204" pitchFamily="34" charset="0"/>
              </a:rPr>
              <a:t>należy rozumieć dzień spełnienia całego świadczenia przez korzystającego. W związku z powyższym, termin na zamieszczenie ogłoszenia o wykonaniu umowy w takim przypadku powinien być liczony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od dnia spłaty wszystkich rat wynagrodzenia pieniężnego (ewentualnie przeniesienia na własność korzystającego rzeczy oddanej do korzystania </a:t>
            </a:r>
            <a:r>
              <a:rPr lang="pl-PL" altLang="pl-PL" sz="1754" dirty="0">
                <a:latin typeface="Open Sans" panose="020B0606030504020204" pitchFamily="34" charset="0"/>
                <a:ea typeface="Open Sans" panose="020B0606030504020204" pitchFamily="34" charset="0"/>
                <a:cs typeface="Open Sans" panose="020B0606030504020204" pitchFamily="34" charset="0"/>
              </a:rPr>
              <a:t>przez finansującego po zapłacie wszystkich rat wynagrodzenia jeśli umowa leasingu takie przeniesienie przewiduje).</a:t>
            </a:r>
          </a:p>
        </p:txBody>
      </p:sp>
    </p:spTree>
    <p:extLst>
      <p:ext uri="{BB962C8B-B14F-4D97-AF65-F5344CB8AC3E}">
        <p14:creationId xmlns:p14="http://schemas.microsoft.com/office/powerpoint/2010/main" val="10517678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FC8480DB-29CB-763C-1C3F-450A9AA573BF}"/>
              </a:ext>
            </a:extLst>
          </p:cNvPr>
          <p:cNvSpPr>
            <a:spLocks noGrp="1"/>
          </p:cNvSpPr>
          <p:nvPr>
            <p:ph type="ctrTitle"/>
          </p:nvPr>
        </p:nvSpPr>
        <p:spPr>
          <a:xfrm>
            <a:off x="569664" y="4067869"/>
            <a:ext cx="9552484" cy="576064"/>
          </a:xfrm>
        </p:spPr>
        <p:txBody>
          <a:bodyPr>
            <a:noAutofit/>
          </a:bodyPr>
          <a:lstStyle/>
          <a:p>
            <a:r>
              <a:rPr lang="pl-PL" dirty="0">
                <a:latin typeface="Open Sans" panose="020B0606030504020204" pitchFamily="34" charset="0"/>
                <a:ea typeface="Open Sans" panose="020B0606030504020204" pitchFamily="34" charset="0"/>
                <a:cs typeface="Open Sans" panose="020B0606030504020204" pitchFamily="34" charset="0"/>
              </a:rPr>
              <a:t>Najczęstsze nieprawidłowości</a:t>
            </a:r>
          </a:p>
        </p:txBody>
      </p:sp>
      <p:pic>
        <p:nvPicPr>
          <p:cNvPr id="2" name="Obraz 1">
            <a:extLst>
              <a:ext uri="{FF2B5EF4-FFF2-40B4-BE49-F238E27FC236}">
                <a16:creationId xmlns:a16="http://schemas.microsoft.com/office/drawing/2014/main" id="{BBD5102A-1260-0B0A-39B3-D7F859DEAC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153657997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FC8480DB-29CB-763C-1C3F-450A9AA573BF}"/>
              </a:ext>
            </a:extLst>
          </p:cNvPr>
          <p:cNvSpPr>
            <a:spLocks noGrp="1"/>
          </p:cNvSpPr>
          <p:nvPr>
            <p:ph type="ctrTitle"/>
          </p:nvPr>
        </p:nvSpPr>
        <p:spPr>
          <a:xfrm>
            <a:off x="569664" y="3923853"/>
            <a:ext cx="9552484" cy="1006084"/>
          </a:xfrm>
        </p:spPr>
        <p:txBody>
          <a:bodyPr>
            <a:noAutofit/>
          </a:bodyPr>
          <a:lstStyle/>
          <a:p>
            <a:r>
              <a:rPr lang="pl-PL" dirty="0">
                <a:latin typeface="Open Sans" panose="020B0606030504020204" pitchFamily="34" charset="0"/>
                <a:ea typeface="Open Sans" panose="020B0606030504020204" pitchFamily="34" charset="0"/>
                <a:cs typeface="Open Sans" panose="020B0606030504020204" pitchFamily="34" charset="0"/>
              </a:rPr>
              <a:t>Pytania</a:t>
            </a:r>
            <a:br>
              <a:rPr lang="pl-PL" dirty="0">
                <a:latin typeface="Open Sans" panose="020B0606030504020204" pitchFamily="34" charset="0"/>
                <a:ea typeface="Open Sans" panose="020B0606030504020204" pitchFamily="34" charset="0"/>
                <a:cs typeface="Open Sans" panose="020B0606030504020204" pitchFamily="34" charset="0"/>
              </a:rPr>
            </a:br>
            <a:r>
              <a:rPr lang="pl-PL" dirty="0">
                <a:latin typeface="Open Sans" panose="020B0606030504020204" pitchFamily="34" charset="0"/>
                <a:ea typeface="Open Sans" panose="020B0606030504020204" pitchFamily="34" charset="0"/>
                <a:cs typeface="Open Sans" panose="020B0606030504020204" pitchFamily="34" charset="0"/>
              </a:rPr>
              <a:t>uczestników</a:t>
            </a:r>
          </a:p>
        </p:txBody>
      </p:sp>
      <p:pic>
        <p:nvPicPr>
          <p:cNvPr id="2" name="Obraz 1">
            <a:extLst>
              <a:ext uri="{FF2B5EF4-FFF2-40B4-BE49-F238E27FC236}">
                <a16:creationId xmlns:a16="http://schemas.microsoft.com/office/drawing/2014/main" id="{BBD5102A-1260-0B0A-39B3-D7F859DEAC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3870929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3342207" y="3225839"/>
            <a:ext cx="4007397" cy="553998"/>
          </a:xfrm>
          <a:prstGeom prst="rect">
            <a:avLst/>
          </a:prstGeom>
          <a:noFill/>
        </p:spPr>
        <p:txBody>
          <a:bodyPr wrap="square">
            <a:spAutoFit/>
          </a:bodyPr>
          <a:lstStyle/>
          <a:p>
            <a:pPr lvl="0">
              <a:spcBef>
                <a:spcPts val="600"/>
              </a:spcBef>
              <a:spcAft>
                <a:spcPts val="200"/>
              </a:spcAft>
            </a:pPr>
            <a:r>
              <a:rPr lang="pl-PL" sz="3000" b="1" dirty="0">
                <a:effectLst/>
                <a:latin typeface="Open Sans" panose="020B0606030504020204" pitchFamily="34" charset="0"/>
                <a:ea typeface="Open Sans" panose="020B0606030504020204" pitchFamily="34" charset="0"/>
                <a:cs typeface="Open Sans" panose="020B0606030504020204" pitchFamily="34" charset="0"/>
              </a:rPr>
              <a:t>DZIĘKUJĘ ZA UWAGĘ</a:t>
            </a:r>
          </a:p>
        </p:txBody>
      </p:sp>
    </p:spTree>
    <p:extLst>
      <p:ext uri="{BB962C8B-B14F-4D97-AF65-F5344CB8AC3E}">
        <p14:creationId xmlns:p14="http://schemas.microsoft.com/office/powerpoint/2010/main" val="386877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ymbol zastępczy obrazu 2" descr="pies przewodnik">
            <a:extLst>
              <a:ext uri="{FF2B5EF4-FFF2-40B4-BE49-F238E27FC236}">
                <a16:creationId xmlns:a16="http://schemas.microsoft.com/office/drawing/2014/main" id="{2A639C30-AC74-496B-97CA-1464CAE6D12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16" r="2016"/>
          <a:stretch>
            <a:fillRect/>
          </a:stretch>
        </p:blipFill>
        <p:spPr>
          <a:xfrm>
            <a:off x="1025524" y="-1588"/>
            <a:ext cx="8640763" cy="5221288"/>
          </a:xfrm>
        </p:spPr>
      </p:pic>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p:txBody>
          <a:bodyPr/>
          <a:lstStyle/>
          <a:p>
            <a:endParaRPr lang="pl-PL"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3325994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547589"/>
            <a:ext cx="9221688" cy="406100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KIO 2809/21</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KIO stwierdziło naruszenie art. 433 pkt 3) Pzp  poprzez przyjęcie w umowie zapisu nakładającego na wykonawcę obowiązek uwzględnienia w ramach wynagrodzenia umownego cyt. „wszelkich prac niezbędnych do wykonania Przedmiotu Umowy, jak również tych, których konieczność ujawni się w trakcie realizacji robót objętych Umową”.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Powyższy zapis  w ocenie KIO skutkuje niemożliwością oszacowania zakresu tychże prac, a w konsekwencji ich rzetelnej wyceny, prowadząc do nieporównywalności ofert, godząc tym samym w zasadę uczciwej konkurencji i równego traktowania wykonawców oraz wykraczając poza zasadę swobody kontraktowania.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Zapis uznano za nieuprawnione przerzucanie na wykonawcę odpowiedzialności za okoliczności leżące wyłącznie po stronie Zamawiającego, a związane z niejednoznacznym, niewyczerpującym, naruszającym reguły uczciwej konkurencji opisaniem przedmiotu zamówienia.</a:t>
            </a:r>
          </a:p>
        </p:txBody>
      </p:sp>
    </p:spTree>
    <p:extLst>
      <p:ext uri="{BB962C8B-B14F-4D97-AF65-F5344CB8AC3E}">
        <p14:creationId xmlns:p14="http://schemas.microsoft.com/office/powerpoint/2010/main" val="207903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043533"/>
            <a:ext cx="9221688" cy="503757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c.d.</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KIO podkreśliło, że w formule w jakiej prowadzone jest postępowanie tj. „wybuduj” odpowiedzialność za sporządzenie opisu przedmiotu zamówienia spoczywa na zamawiającym. Zamawiający aby sprostać nałożonym na niego obowiązkom korzystał w celu sporządzenia opisu przedmiotu zamówienia z usług profesjonalnego wykonawcy sporządzającego niezbędną dokumentację, i to na zamawiającym spoczywa odpowiedzialność za prawidłowość i rzetelności tej dokumentacji. </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Zgodnie z KC (art. 651) wykonawca robót budowlanych zobowiązany jest do zgłaszania zamawiającemu dostrzeżonych uchybień dokumentacji zagrażających prawidłowej realizacji przedmiotu zamówienia, lecz obowiązek ten materializuje się w trakcie prowadzenia prac i nie jest nieograniczony. Jak wskazuje orzecznictwo np. Sąd Najwyższy w wyroku z dn. 25 listopada 2016 r. w sprawie o sygn. akt V CSK 138/16 „Wykonawca nie ma obowiązku badać szczegółowo projektu, zatem art. 651 KC ma zastosowanie jedynie w razie pozytywnej wiedzy wykonawcy o wadzie. Jednakże uzyskanie tej wiedzy w trakcie realizacji prac powoduje natychmiastową aktualizację obowiązku notyfikacji przewidzianego w tym przepisie.”</a:t>
            </a:r>
          </a:p>
        </p:txBody>
      </p:sp>
    </p:spTree>
    <p:extLst>
      <p:ext uri="{BB962C8B-B14F-4D97-AF65-F5344CB8AC3E}">
        <p14:creationId xmlns:p14="http://schemas.microsoft.com/office/powerpoint/2010/main" val="2279559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259557"/>
            <a:ext cx="9221688" cy="451998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c.d.</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Za klauzulę abuzywną KIO uznało także zapis cyt. „Wykonawca zobowiązany jest do wykonania w ramach wynagrodzenia określonego w § 9 ust. 1, obowiązków spoczywających na nim, w tym wynikających z Umowy, przepisów prawa, aktów administracyjnych i zasad sztuki budowlanej, a także wszelkich prac niezbędnych do wykonania Przedmiotu Umowy również tych, których konieczność ujawni się w trakcie realizacji robót objętych Umową, a które posiadający odpowiednią wiedzę i doświadczenie Wykonawca powinien był przewidzieć na podstawie dokumentacji projektowej, obowiązujących przepisów </a:t>
            </a:r>
            <a:r>
              <a:rPr lang="pl-PL" altLang="pl-PL" sz="1754" dirty="0" err="1">
                <a:latin typeface="Open Sans" panose="020B0606030504020204" pitchFamily="34" charset="0"/>
                <a:ea typeface="Open Sans" panose="020B0606030504020204" pitchFamily="34" charset="0"/>
                <a:cs typeface="Open Sans" panose="020B0606030504020204" pitchFamily="34" charset="0"/>
              </a:rPr>
              <a:t>techniczno</a:t>
            </a:r>
            <a:r>
              <a:rPr lang="pl-PL" altLang="pl-PL" sz="1754" dirty="0">
                <a:latin typeface="Open Sans" panose="020B0606030504020204" pitchFamily="34" charset="0"/>
                <a:ea typeface="Open Sans" panose="020B0606030504020204" pitchFamily="34" charset="0"/>
                <a:cs typeface="Open Sans" panose="020B0606030504020204" pitchFamily="34" charset="0"/>
              </a:rPr>
              <a:t> - budowlanych i administracyjnych, jak również wiedzy i doświadczenia”.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 ocenie KIO doszło do nadużycia zasady swobody umów poprzez wprowadzenie obowiązku nałożonego na wykonawców w cytowanym zapisie umowy.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Wg Izby, ewentualne zlecenie prac, których konieczność wykonania  ujawni się trakcie realizacji robót, może nastąpić poprzez zmianę umowy i wprowadzenie np. robót dodatkowych czy zamiennych.</a:t>
            </a:r>
          </a:p>
        </p:txBody>
      </p:sp>
    </p:spTree>
    <p:extLst>
      <p:ext uri="{BB962C8B-B14F-4D97-AF65-F5344CB8AC3E}">
        <p14:creationId xmlns:p14="http://schemas.microsoft.com/office/powerpoint/2010/main" val="185599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971525"/>
            <a:ext cx="9221688" cy="516155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KIO 2864/21, KIO 2872/21 (skład trzyosobowy)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1. Zapis „Wykonawca powinien wkalkulować w cenę ofertową (brutto) wszystkie jej składniki tj. m.in. wszystkie elementy przedmiotowego zamówienia przedstawione w niniejszej SWZ ze szczególnym uwzględnieniem zasad obliczania rekompensaty wskazanych we wzorze umowy stanowiącym załącznik nr 7 do SWZ oraz ewentualne ryzyko wynikające z okoliczności, których nie można było przewidzieć w chwili zawierania umowy" został uznany za naruszający art. 433 pkt 3) Pzp. Zdaniem KIO powyższy wymóg, nakłada na wykonawcę obowiązek ujęcia w cenie oferty, m.in. ryzyk wynikających z okoliczności niemożliwych do przewidzenia w chwili zawarcia umowy, również i tych, których wystąpienie nie jest zależne od wykonawcy, a leży wyłącznie po stronie Zamawiającego. Przykładem ryzyka, którym w całości został obciążony Wykonawca, za które wyłączną odpowiedzialność ponosi Zamawiający jest ryzyko związane z przychodami, stanowiącymi główny element wynagrodzenia, w szczególności koszty związane z cennikami i taryfami oraz waloryzacją przychodów. Wykonawca zobowiązany jest do zaplanowania przychodów ze sprzedaży biletów wraz z ustawowymi ulgami na pierwszy okres rozliczeniowy nie mając wpływu na ukształtowanie cennika. Prowadzi to do wniosku, że Wykonawca nie mając wpływu na przychody, ich wysokość oraz kształt, za które odpowiada Zamawiający, został w całości obciążony odpowiedzialnością za ich oszacowanie. </a:t>
            </a:r>
          </a:p>
        </p:txBody>
      </p:sp>
    </p:spTree>
    <p:extLst>
      <p:ext uri="{BB962C8B-B14F-4D97-AF65-F5344CB8AC3E}">
        <p14:creationId xmlns:p14="http://schemas.microsoft.com/office/powerpoint/2010/main" val="1638596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15541"/>
            <a:ext cx="9221688" cy="423027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c.d.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Izba uwzględniła zarzut dotyczący ryzyk wykonawcy związanych z określeniem zasad rekompensaty, co stanowi także naruszenie art. 433 pkt 3 PZP. Zgodnie z postanowieniami umowy Operatorowi przysługuje rekompensata wyłącznie za rzeczywiście wykonane przewozy, zgodnie z postanowieniami umowy. Według Załącznika nr 2 do umowy „Zasady i sposób obliczania Rekompensaty” rekompensatę oblicza się według poniższego schematu:</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Rekompensata =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 koszty poniesione w związku ze zobowiązaniem z tytułu świadczenia usług publicznych,</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 przychody taryfowe, inne przychody uzyskane w związku ze zobowiązaniem z tytułu świadczenia usług publicznych oraz dodatnie wpływy finansowe wygenerowane na sieci obsługiwanej w ramach danego zobowiązania z tytułu świadczenia usług publicznych (efekty sieciowe),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 rozsądny zysk.</a:t>
            </a:r>
          </a:p>
        </p:txBody>
      </p:sp>
    </p:spTree>
    <p:extLst>
      <p:ext uri="{BB962C8B-B14F-4D97-AF65-F5344CB8AC3E}">
        <p14:creationId xmlns:p14="http://schemas.microsoft.com/office/powerpoint/2010/main" val="2975663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899836"/>
            <a:ext cx="8640381" cy="1367833"/>
          </a:xfrm>
        </p:spPr>
        <p:txBody>
          <a:bodyPr>
            <a:normAutofit fontScale="90000"/>
          </a:bodyPr>
          <a:lstStyle/>
          <a:p>
            <a:pPr algn="ctr"/>
            <a:r>
              <a:rPr lang="pl-PL" dirty="0"/>
              <a:t>Aktualnie obowiązujące akty prawne, </a:t>
            </a:r>
            <a:br>
              <a:rPr lang="pl-PL" dirty="0"/>
            </a:br>
            <a:r>
              <a:rPr lang="pl-PL" dirty="0"/>
              <a:t>wpływające na zasady zawierania i treść umów </a:t>
            </a:r>
            <a:br>
              <a:rPr lang="pl-PL" dirty="0"/>
            </a:br>
            <a:r>
              <a:rPr lang="pl-PL" dirty="0"/>
              <a:t>o udzielenie zamówienia publicznego</a:t>
            </a:r>
            <a:br>
              <a:rPr lang="pl-PL" dirty="0"/>
            </a:br>
            <a:endParaRPr lang="pl-PL" dirty="0"/>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1025524" y="2699717"/>
            <a:ext cx="8640382" cy="3096344"/>
          </a:xfrm>
        </p:spPr>
        <p:txBody>
          <a:bodyPr>
            <a:normAutofit fontScale="92500"/>
          </a:bodyPr>
          <a:lstStyle/>
          <a:p>
            <a:pPr algn="just"/>
            <a:r>
              <a:rPr lang="pl-PL" dirty="0"/>
              <a:t>Ustawa z dnia 11 września 2019 r. Prawo zamówień publicznych (Dz.U.2023.1605)</a:t>
            </a:r>
          </a:p>
          <a:p>
            <a:pPr algn="just"/>
            <a:r>
              <a:rPr lang="pl-PL" dirty="0"/>
              <a:t>Ustawa z dnia 23 kwietnia 1964 r. Kodeks cywilny (Dz.U.2023.1610)</a:t>
            </a:r>
          </a:p>
          <a:p>
            <a:pPr algn="just"/>
            <a:r>
              <a:rPr lang="pl-PL" dirty="0"/>
              <a:t>Ustawa z dnia 2 marca 2020 r. o szczególnych rozwiązaniach związanych </a:t>
            </a:r>
            <a:br>
              <a:rPr lang="pl-PL" dirty="0"/>
            </a:br>
            <a:r>
              <a:rPr lang="pl-PL" dirty="0"/>
              <a:t>z zapobieganiem, przeciwdziałaniem i zwalczaniem COVID-19, innych chorób zakaźnych oraz wywołanych nimi sytuacji kryzysowych (Dz.U.2024.340)</a:t>
            </a:r>
          </a:p>
          <a:p>
            <a:pPr algn="just"/>
            <a:r>
              <a:rPr lang="pl-PL" dirty="0"/>
              <a:t>Ustawa z dnia 7 października 2022 r. o zmianie niektórych ustaw w celu uproszczenia procedur administracyjnych dla obywateli i przedsiębiorców (Dz.U.2022.2185)</a:t>
            </a:r>
          </a:p>
          <a:p>
            <a:endParaRPr lang="pl-PL" dirty="0"/>
          </a:p>
        </p:txBody>
      </p:sp>
    </p:spTree>
    <p:extLst>
      <p:ext uri="{BB962C8B-B14F-4D97-AF65-F5344CB8AC3E}">
        <p14:creationId xmlns:p14="http://schemas.microsoft.com/office/powerpoint/2010/main" val="385299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907629"/>
            <a:ext cx="9221688" cy="332990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c.d.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Izba uznała, że przyjęta konstrukcja kalkulacji rekompensaty w powiązaniu z zasadą, że ostateczna kwota rekompensaty należnej Operatorowi za dany okres rozliczeniowy, nie może przekroczyć niższej wartości (ex </a:t>
            </a:r>
            <a:r>
              <a:rPr lang="pl-PL" altLang="pl-PL" sz="1754" dirty="0" err="1">
                <a:latin typeface="Open Sans" panose="020B0606030504020204" pitchFamily="34" charset="0"/>
                <a:ea typeface="Open Sans" panose="020B0606030504020204" pitchFamily="34" charset="0"/>
                <a:cs typeface="Open Sans" panose="020B0606030504020204" pitchFamily="34" charset="0"/>
              </a:rPr>
              <a:t>ante</a:t>
            </a:r>
            <a:r>
              <a:rPr lang="pl-PL" altLang="pl-PL" sz="1754" dirty="0">
                <a:latin typeface="Open Sans" panose="020B0606030504020204" pitchFamily="34" charset="0"/>
                <a:ea typeface="Open Sans" panose="020B0606030504020204" pitchFamily="34" charset="0"/>
                <a:cs typeface="Open Sans" panose="020B0606030504020204" pitchFamily="34" charset="0"/>
              </a:rPr>
              <a:t> albo ex post), oznacza przerzucenie na Operatora pełni ryzyk finansowych faktycznie realizowanych przewozów (wynikających także z tych kategorii kosztów, które są zaliczone do kosztów niezależnych) oraz ich odchylenia od planu (pomimo braku pełnej możliwości wpływu na plan). Operator ponosi ryzyko finansowe realizacji przewozów i nie ma możliwości uzyskania pokrycia pełni ponoszonych kosztów i ryzyk, co można utożsamiać z ukrytą formą kary i obciążenia wykonawcy odpowiedzialnością za okoliczności, za które nie ponosi winy, w tym również i te, za które wyłączną odpowiedzialność ponosi Zamawiający (co stanowi klauzulę abuzywną z art. 433 pkt 3 PZP).</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18081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056792"/>
            <a:ext cx="9221688" cy="344608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b="1" dirty="0">
                <a:latin typeface="Open Sans" panose="020B0606030504020204" pitchFamily="34" charset="0"/>
                <a:ea typeface="Open Sans" panose="020B0606030504020204" pitchFamily="34" charset="0"/>
                <a:cs typeface="Open Sans" panose="020B0606030504020204" pitchFamily="34" charset="0"/>
              </a:rPr>
              <a:t>Klauzula Nr 4</a:t>
            </a: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Projektowane postanowienia umowy nie mogą przewidywać możliwości ograniczenia zakresu zamówienia przez zamawiającego bez wskazania minimalnej wartości lub wielkości świadczenia stron.</a:t>
            </a: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Przykładowe klauzule: </a:t>
            </a:r>
            <a:r>
              <a:rPr lang="pl-PL" altLang="pl-PL" i="1" dirty="0">
                <a:latin typeface="Open Sans" panose="020B0606030504020204" pitchFamily="34" charset="0"/>
                <a:ea typeface="Open Sans" panose="020B0606030504020204" pitchFamily="34" charset="0"/>
                <a:cs typeface="Open Sans" panose="020B0606030504020204" pitchFamily="34" charset="0"/>
              </a:rPr>
              <a:t>„Zamawiający zastrzega prawo zmniejszenia liczby zamawianych wyrobów w każdym zadaniu w ramach zawartej umowy – w zależności od bieżących potrzeb”</a:t>
            </a:r>
            <a:r>
              <a:rPr lang="pl-PL" altLang="pl-PL" dirty="0">
                <a:latin typeface="Open Sans" panose="020B0606030504020204" pitchFamily="34" charset="0"/>
                <a:ea typeface="Open Sans" panose="020B0606030504020204" pitchFamily="34" charset="0"/>
                <a:cs typeface="Open Sans" panose="020B0606030504020204" pitchFamily="34" charset="0"/>
              </a:rPr>
              <a:t>; </a:t>
            </a:r>
            <a:r>
              <a:rPr lang="pl-PL" altLang="pl-PL" i="1" dirty="0">
                <a:latin typeface="Open Sans" panose="020B0606030504020204" pitchFamily="34" charset="0"/>
                <a:ea typeface="Open Sans" panose="020B0606030504020204" pitchFamily="34" charset="0"/>
                <a:cs typeface="Open Sans" panose="020B0606030504020204" pitchFamily="34" charset="0"/>
              </a:rPr>
              <a:t>„Zamawiający zastrzega sobie prawo realizowania zamówień w ilościach uzależnionych od rzeczywistych potrzeb i posiadanych środków oraz do ograniczenia zamówienia w zakresie rzeczowym i ilościowym. Wykonawcy nie służą z tego tytułu żadne roszczenia”</a:t>
            </a:r>
            <a:r>
              <a:rPr lang="pl-PL" altLang="pl-PL" dirty="0">
                <a:latin typeface="Open Sans" panose="020B0606030504020204" pitchFamily="34" charset="0"/>
                <a:ea typeface="Open Sans" panose="020B0606030504020204" pitchFamily="34" charset="0"/>
                <a:cs typeface="Open Sans" panose="020B0606030504020204" pitchFamily="34" charset="0"/>
              </a:rPr>
              <a:t> </a:t>
            </a:r>
            <a:r>
              <a:rPr lang="pl-PL" altLang="pl-PL" b="1" dirty="0">
                <a:latin typeface="Open Sans" panose="020B0606030504020204" pitchFamily="34" charset="0"/>
                <a:ea typeface="Open Sans" panose="020B0606030504020204" pitchFamily="34" charset="0"/>
                <a:cs typeface="Open Sans" panose="020B0606030504020204" pitchFamily="34" charset="0"/>
              </a:rPr>
              <a:t>będą traktowane jako klauzule abuzywne</a:t>
            </a:r>
            <a:r>
              <a:rPr lang="pl-PL" altLang="pl-PL"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874780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976672"/>
            <a:ext cx="9221688" cy="560632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Uchwała KIO/KD 19/22</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Do stwierdzenia naruszenia art. 433 pkt 4 ustawy nie jest konieczne, aby w umowie zawarto postanowienia wskazujące wprost na uprawnienie zamawiającego do ograniczenia zakresu zamówienia. Możliwość takiego ograniczenia może wynikać z konstrukcji OPZ lub sposobu ustalenia wynagrodzenia. Jeśli zamawiający podał w dokumentach zamówienia szacowaną (niepewną) ilość prac do wykonania i zobowiązał się zapłacić wynagrodzenie za faktycznie wykonaną pracę, to w toku realizacji zamówienia może okazać się, że tej pracy będzie mniej. W konsekwencji wykonawca nie ma żadnej pewności co do wysokości wynagrodzenia.</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Zauważenia wymaga jednak, że w informacji o wyniku kontroli nie zakwestionowano sposobu określenia zakresu rodzajowego prac ani zakresu danych na ich temat, stwierdzono wręcz, że art. 99 ust. 1 nie wyklucza możliwości określenia zakresu przedmiotu zamówienia w sposób szacunkowy.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Istotą stwierdzonego naruszenia </a:t>
            </a:r>
            <a:r>
              <a:rPr lang="pl-PL" altLang="pl-PL" sz="1754" dirty="0">
                <a:latin typeface="Open Sans" panose="020B0606030504020204" pitchFamily="34" charset="0"/>
                <a:ea typeface="Open Sans" panose="020B0606030504020204" pitchFamily="34" charset="0"/>
                <a:cs typeface="Open Sans" panose="020B0606030504020204" pitchFamily="34" charset="0"/>
              </a:rPr>
              <a:t>nie było niejednoznaczne i nieprecyzyjne określenie ilości osadów przeznaczonych do usunięcia (a z tym zdaje się polemizować Zamawiający w punkcie a zastrzeżeń), ale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nieokreślenie minimalnej wartości lub wielkości świadczenia stron. </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74628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74131"/>
            <a:ext cx="9221688" cy="301141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c.d.</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Zauważenia wymaga jednak, że w informacji o wyniku kontroli nie zakwestionowano sposobu określenia zakresu rodzajowego prac ani zakresu danych na ich temat, stwierdzono wręcz, że art. 99 ust. 1 nie wyklucza możliwości określenia zakresu przedmiotu zamówienia w sposób szacunkowy. Istotą stwierdzonego naruszenia nie było niejednoznaczne i nieprecyzyjne określenie ilości osadów przeznaczonych do usunięcia (a z tym zdaje się polemizować Zamawiający w punkcie a zastrzeżeń), ale nieokreślenie minimalnej wartości lub wielkości świadczenia stron. </a:t>
            </a:r>
          </a:p>
        </p:txBody>
      </p:sp>
    </p:spTree>
    <p:extLst>
      <p:ext uri="{BB962C8B-B14F-4D97-AF65-F5344CB8AC3E}">
        <p14:creationId xmlns:p14="http://schemas.microsoft.com/office/powerpoint/2010/main" val="368381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619597"/>
            <a:ext cx="9221688" cy="367999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KIO 3233/21</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Izba w orzeczeniu podkreśliła, że zgodnie z art. 433 pkt 4 ustawy Pzp, projektowane postanowienia umowy nie mogą przewidywać możliwości ograniczenia zakresu zamówienia przez zamawiającego bez wskazania minimalnej wartości lub wielkości świadczenia stron. A contrario, zamawiający może ograniczyć zakres zamówienia, o ile określi w dokumentach zamówienia w sposób precyzyjny minimalną wartość lub wielkość świadczenia oraz związanego z tym  gwarantowanego poziomu wynagrodzenia umownego. Innymi słowy, zamawiający nie może ukształtować postanowień umowy w sposób, który pozostawiałby wykonawcę w niepewności co do gwarantowanego poziomu świadczenia.</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Za prawidłowe Izba uznała stanowisko Odwołującego, który podnosił, że w dokumentach zamówienia Zamawiający winien określić minimalną wielkość lub wartość zobowiązania, które zostanie zlecone wykonawcy.</a:t>
            </a:r>
          </a:p>
        </p:txBody>
      </p:sp>
    </p:spTree>
    <p:extLst>
      <p:ext uri="{BB962C8B-B14F-4D97-AF65-F5344CB8AC3E}">
        <p14:creationId xmlns:p14="http://schemas.microsoft.com/office/powerpoint/2010/main" val="1867980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403573"/>
            <a:ext cx="9221688" cy="3798991"/>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c.d.</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 okolicznościach sprawy Zamawiający podał jedynie dane szacunkowe dotyczące liczby mieszkańców, przewidywanej ilości gospodarstw domowych, czy też dane historyczne dotyczące rodzaju i ilości odebranych odpadów komunalnych oraz odpadów przekazanych przez mieszkańców do PSZOK. Na podstawie ww. danych historycznych wykonawca obowiązany był oszacować cenę oferty. W ocenie Izby z postanowień SWZ, w tym wzoru umowy, nie wynika jednak minimalny gwarantowany zakres świadczenia należnego wykonawcy z tytułu realizacji zamówienia. Innymi słowy, w dokumentach zamówienia Zamawiający nie podał gwarantowanego zakresu zamówienia (jego ram) co do zakresu/liczby poszczególnych rodzajów odpadów, które wykonawca realizujący umowę w sprawie zamówienia publicznego zobowiązany będzie odebrać i zagospodarować. Jednocześnie Zamawiający przewidział ograniczenie zakresu umowy, nie precyzując minimalnego zakresu zobowiązania Zamawiającego, co wg Izby pozostaje wprost w sprzeczności z art. 433 pkt 4 ustawy Pzp.</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381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691605"/>
            <a:ext cx="9221688" cy="357170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KIO 3107/21</a:t>
            </a:r>
          </a:p>
          <a:p>
            <a:pPr marL="0" indent="0">
              <a:buNone/>
            </a:pPr>
            <a:endParaRPr lang="pl-PL" altLang="pl-PL" sz="1754"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Za klauzulę abuzywną Izba uznała zapis pozwalający zamawiającemu na odstąpienie od umowy  w sytuacji, gdy Narodowy Fundusz Zdrowia lub inny uprawniony organ obniży Zamawiającemu kwoty refundacji na leki objęte umową poniżej cen wynikających z umowy, chyba że Wykonawca obniży ceny leków do wysokości kwot określonych przez Narodowy Fundusz Zdrowia lub inny uprawniony organ.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Izba podzieliła argumentację Odwołującego, że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powyższe postanowienie zakłada możliwość odstąpienia od umowy w każdej chwili, bez gwarancji wykonania zamówienia w minimalnym zakresie. KIO podkreśliło, że warunkowanie dalszego wykonywania umowy obniżeniem cen przez wykonawcę stanowi nadużycie pozycji dominującej Zamawiającego.</a:t>
            </a:r>
          </a:p>
        </p:txBody>
      </p:sp>
    </p:spTree>
    <p:extLst>
      <p:ext uri="{BB962C8B-B14F-4D97-AF65-F5344CB8AC3E}">
        <p14:creationId xmlns:p14="http://schemas.microsoft.com/office/powerpoint/2010/main" val="1716238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619597"/>
            <a:ext cx="9221688" cy="340288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c.d.</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Za klauzulę zakazaną uznano zapis pozwalający rozwiązać zamawiającemu umowę w sytuacji cyt. "urzędowej zmiany na listach leków refundowanych w zakresie leków stosowanych do programów lekowych".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 ocenie Izby urzędowa zmiana na listach leków refundowanych jest pojęciem szerokim. Obejmuje każdą urzędową zmianę na liście leków refundowanych stosowanych w programach lekowych, a więc także taką, która nie będzie miała wpływu na cenę produktu dla świadczeniodawcy (zamawiającego), gdyż dla leków szpitalnych urzędowe ceny zbytu są swoistego rodzaju cenami maksymalnymi. Ponadto, Zamawiający dzięki temu postanowieniu ma możliwość nie tylko ograniczenia zakresu zamówienia bez wskazania minimalnej wartości lub wielkości świadczenia stron, ale wręcz rezygnacji z realizacji zamówienia. </a:t>
            </a:r>
          </a:p>
        </p:txBody>
      </p:sp>
    </p:spTree>
    <p:extLst>
      <p:ext uri="{BB962C8B-B14F-4D97-AF65-F5344CB8AC3E}">
        <p14:creationId xmlns:p14="http://schemas.microsoft.com/office/powerpoint/2010/main" val="4286705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331565"/>
            <a:ext cx="9221688" cy="489654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KIO 3481/22</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Spór co do zarzutu 3 odwołania dotyczącego postanowienia § 8 ust. 2 wzoru umowy, sprowadzał się do ustalenia, czy Zamawiający był uprawniony ustanowić w projekcie umowy klauzulę pozwalającą na wypowiedzenie umowy przez każdą ze stron. </a:t>
            </a:r>
            <a:r>
              <a:rPr lang="pl-PL" altLang="pl-PL" sz="1754" b="1" dirty="0">
                <a:latin typeface="Open Sans" panose="020B0606030504020204" pitchFamily="34" charset="0"/>
                <a:ea typeface="Open Sans" panose="020B0606030504020204" pitchFamily="34" charset="0"/>
                <a:cs typeface="Open Sans" panose="020B0606030504020204" pitchFamily="34" charset="0"/>
              </a:rPr>
              <a:t>W ocenie Izby, kwestionowane postanowienie narusza dyspozycję art. 433 ustawy </a:t>
            </a:r>
            <a:r>
              <a:rPr lang="pl-PL" altLang="pl-PL" sz="1754" b="1" dirty="0" err="1">
                <a:latin typeface="Open Sans" panose="020B0606030504020204" pitchFamily="34" charset="0"/>
                <a:ea typeface="Open Sans" panose="020B0606030504020204" pitchFamily="34" charset="0"/>
                <a:cs typeface="Open Sans" panose="020B0606030504020204" pitchFamily="34" charset="0"/>
              </a:rPr>
              <a:t>pzp</a:t>
            </a:r>
            <a:r>
              <a:rPr lang="pl-PL" altLang="pl-PL" sz="1754" b="1" dirty="0">
                <a:latin typeface="Open Sans" panose="020B0606030504020204" pitchFamily="34" charset="0"/>
                <a:ea typeface="Open Sans" panose="020B0606030504020204" pitchFamily="34" charset="0"/>
                <a:cs typeface="Open Sans" panose="020B0606030504020204" pitchFamily="34" charset="0"/>
              </a:rPr>
              <a:t> oraz przeczy zasadzie trwałości umowy o zamówienie publiczne, a w konsekwencji utrudnia uczciwą konkurencję.</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 pierwszej kolejności wskazania wymaga, że zasada trwałości umów o zamówienie publiczne jest wyprowadzana z uregulowań ustawowych prawa zamówień publicznych, które co do zasady nie przewiduje możliwości dowolnego rozwiązywania takich umów zarówno przez zamawiającego, jak i wykonawcę. Dyspozycja art. 456 ustawy </a:t>
            </a:r>
            <a:r>
              <a:rPr lang="pl-PL" altLang="pl-PL" sz="1754" dirty="0" err="1">
                <a:latin typeface="Open Sans" panose="020B0606030504020204" pitchFamily="34" charset="0"/>
                <a:ea typeface="Open Sans" panose="020B0606030504020204" pitchFamily="34" charset="0"/>
                <a:cs typeface="Open Sans" panose="020B0606030504020204" pitchFamily="34" charset="0"/>
              </a:rPr>
              <a:t>pzp</a:t>
            </a:r>
            <a:r>
              <a:rPr lang="pl-PL" altLang="pl-PL" sz="1754" dirty="0">
                <a:latin typeface="Open Sans" panose="020B0606030504020204" pitchFamily="34" charset="0"/>
                <a:ea typeface="Open Sans" panose="020B0606030504020204" pitchFamily="34" charset="0"/>
                <a:cs typeface="Open Sans" panose="020B0606030504020204" pitchFamily="34" charset="0"/>
              </a:rPr>
              <a:t> pozwala zamawiającemu na odstąpienie od umowy w ściśle określonych sytuacjach. Regulacja ta ma charakter wyjątkowy, gdyż stanowi ograniczenie zasady pacta </a:t>
            </a:r>
            <a:r>
              <a:rPr lang="pl-PL" altLang="pl-PL" sz="1754" dirty="0" err="1">
                <a:latin typeface="Open Sans" panose="020B0606030504020204" pitchFamily="34" charset="0"/>
                <a:ea typeface="Open Sans" panose="020B0606030504020204" pitchFamily="34" charset="0"/>
                <a:cs typeface="Open Sans" panose="020B0606030504020204" pitchFamily="34" charset="0"/>
              </a:rPr>
              <a:t>sunt</a:t>
            </a:r>
            <a:r>
              <a:rPr lang="pl-PL" altLang="pl-PL" sz="1754" dirty="0">
                <a:latin typeface="Open Sans" panose="020B0606030504020204" pitchFamily="34" charset="0"/>
                <a:ea typeface="Open Sans" panose="020B0606030504020204" pitchFamily="34" charset="0"/>
                <a:cs typeface="Open Sans" panose="020B0606030504020204" pitchFamily="34" charset="0"/>
              </a:rPr>
              <a:t> </a:t>
            </a:r>
            <a:r>
              <a:rPr lang="pl-PL" altLang="pl-PL" sz="1754" dirty="0" err="1">
                <a:latin typeface="Open Sans" panose="020B0606030504020204" pitchFamily="34" charset="0"/>
                <a:ea typeface="Open Sans" panose="020B0606030504020204" pitchFamily="34" charset="0"/>
                <a:cs typeface="Open Sans" panose="020B0606030504020204" pitchFamily="34" charset="0"/>
              </a:rPr>
              <a:t>servanda</a:t>
            </a:r>
            <a:r>
              <a:rPr lang="pl-PL" altLang="pl-PL" sz="1754" dirty="0">
                <a:latin typeface="Open Sans" panose="020B0606030504020204" pitchFamily="34" charset="0"/>
                <a:ea typeface="Open Sans" panose="020B0606030504020204" pitchFamily="34" charset="0"/>
                <a:cs typeface="Open Sans" panose="020B0606030504020204" pitchFamily="34" charset="0"/>
              </a:rPr>
              <a:t>. Do umów w sprawie zamówienia publicznego obowiązuje zasada dotrzymywania umów, gdyż̇ tego wymaga pewność obrotu.</a:t>
            </a:r>
          </a:p>
        </p:txBody>
      </p:sp>
    </p:spTree>
    <p:extLst>
      <p:ext uri="{BB962C8B-B14F-4D97-AF65-F5344CB8AC3E}">
        <p14:creationId xmlns:p14="http://schemas.microsoft.com/office/powerpoint/2010/main" val="4089096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3153953"/>
            <a:ext cx="9221688" cy="125176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KIO 765/22</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Aktualne orzecznictwo KIO wyłącza stosowanie art. 433 pkt 4 Pzp do umów ramowych. </a:t>
            </a:r>
          </a:p>
        </p:txBody>
      </p:sp>
    </p:spTree>
    <p:extLst>
      <p:ext uri="{BB962C8B-B14F-4D97-AF65-F5344CB8AC3E}">
        <p14:creationId xmlns:p14="http://schemas.microsoft.com/office/powerpoint/2010/main" val="241935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p:txBody>
          <a:bodyPr/>
          <a:lstStyle/>
          <a:p>
            <a:pPr algn="ctr"/>
            <a:r>
              <a:rPr lang="pl-PL" dirty="0"/>
              <a:t>Ostatnie zmiany</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1025907" y="1979837"/>
            <a:ext cx="8640382" cy="4104256"/>
          </a:xfrm>
        </p:spPr>
        <p:txBody>
          <a:bodyPr>
            <a:normAutofit/>
          </a:bodyPr>
          <a:lstStyle/>
          <a:p>
            <a:pPr marL="0" indent="0" algn="just">
              <a:buNone/>
            </a:pPr>
            <a:r>
              <a:rPr lang="pl-PL" dirty="0"/>
              <a:t>Ostatnią znaczącą zmianą było skrócenie okresu obowiązywania umowy, obligującego do stosowania klauzuli waloryzacyjnej.</a:t>
            </a:r>
          </a:p>
          <a:p>
            <a:pPr marL="0" indent="0" algn="just">
              <a:buNone/>
            </a:pPr>
            <a:r>
              <a:rPr lang="pl-PL" dirty="0"/>
              <a:t>Od 1 stycznia 2024 r. ustalono nowe progi unijne oraz nowy kurs przeliczeniowy euro w zamówieniach publicznych.</a:t>
            </a:r>
          </a:p>
          <a:p>
            <a:pPr marL="0" indent="0" algn="just">
              <a:buNone/>
            </a:pPr>
            <a:r>
              <a:rPr lang="pl-PL" dirty="0"/>
              <a:t>Wartości unijnych progów dot. zamówień publicznych są ustalane przez Komisję Europejską co dwa lata.</a:t>
            </a:r>
          </a:p>
          <a:p>
            <a:pPr marL="0" indent="0" algn="just">
              <a:buNone/>
            </a:pPr>
            <a:r>
              <a:rPr lang="pl-PL" dirty="0"/>
              <a:t>Zgodnie z obwieszczeniem nowy średni kurs euro stanowiący podstawę przeliczania wartości zamówień w latach 2024 i 2025 wzrośnie z 4,4536 zł do 4,6371 zł za euro.</a:t>
            </a:r>
          </a:p>
          <a:p>
            <a:pPr marL="0" indent="0" algn="just">
              <a:buNone/>
            </a:pPr>
            <a:r>
              <a:rPr lang="pl-PL" dirty="0"/>
              <a:t>Od 1 stycznia 2024 r. zmienia się również wyrażona w euro wysokość unijnych progów dotyczących zamówień publicznych.</a:t>
            </a:r>
          </a:p>
        </p:txBody>
      </p:sp>
    </p:spTree>
    <p:extLst>
      <p:ext uri="{BB962C8B-B14F-4D97-AF65-F5344CB8AC3E}">
        <p14:creationId xmlns:p14="http://schemas.microsoft.com/office/powerpoint/2010/main" val="1077633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649511"/>
            <a:ext cx="9221688" cy="226065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Czy istnieje możliwość usunięcia klauzuli abuzywnej podczas trwania umowy poprzez wskazanie minimalnego gwarantowanego zakresu świadczenia wykonawcy?</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Wprowadzenie do umowy takiej zmiany oznaczałoby ujęcie w niej warunków, które gdyby zostały zastosowane w postępowaniu o udzielenie zamówienia, to wzięliby w nim udział lub mogliby wziąć udział inni wykonawcy lub przyjęte zostałyby oferty innej treści (zmiana istotna w rozumieniu art. 454 </a:t>
            </a:r>
            <a:r>
              <a:rPr lang="pl-PL" altLang="pl-PL" sz="1754" dirty="0" err="1">
                <a:latin typeface="Open Sans" panose="020B0606030504020204" pitchFamily="34" charset="0"/>
                <a:ea typeface="Open Sans" panose="020B0606030504020204" pitchFamily="34" charset="0"/>
                <a:cs typeface="Open Sans" panose="020B0606030504020204" pitchFamily="34" charset="0"/>
              </a:rPr>
              <a:t>pzp</a:t>
            </a:r>
            <a:r>
              <a:rPr lang="pl-PL" altLang="pl-PL" sz="1754"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700658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3087276"/>
            <a:ext cx="9221688" cy="138512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Zamieszczenie w umowie o zamówienie publiczne klauzul zakazanych w art. 433 ustawy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nie zostało ujęte w art. 454 </a:t>
            </a:r>
            <a:r>
              <a:rPr lang="pl-PL" altLang="pl-PL" sz="1754" b="1" dirty="0" err="1">
                <a:latin typeface="Open Sans" panose="020B0606030504020204" pitchFamily="34" charset="0"/>
                <a:ea typeface="Open Sans" panose="020B0606030504020204" pitchFamily="34" charset="0"/>
                <a:cs typeface="Open Sans" panose="020B0606030504020204" pitchFamily="34" charset="0"/>
              </a:rPr>
              <a:t>pzp</a:t>
            </a:r>
            <a:r>
              <a:rPr lang="pl-PL" altLang="pl-PL" sz="1754" b="1" dirty="0">
                <a:latin typeface="Open Sans" panose="020B0606030504020204" pitchFamily="34" charset="0"/>
                <a:ea typeface="Open Sans" panose="020B0606030504020204" pitchFamily="34" charset="0"/>
                <a:cs typeface="Open Sans" panose="020B0606030504020204" pitchFamily="34" charset="0"/>
              </a:rPr>
              <a:t> jako podstawa do unieważnienia umowy. </a:t>
            </a:r>
            <a:r>
              <a:rPr lang="pl-PL" altLang="pl-PL" sz="1754" dirty="0">
                <a:latin typeface="Open Sans" panose="020B0606030504020204" pitchFamily="34" charset="0"/>
                <a:ea typeface="Open Sans" panose="020B0606030504020204" pitchFamily="34" charset="0"/>
                <a:cs typeface="Open Sans" panose="020B0606030504020204" pitchFamily="34" charset="0"/>
              </a:rPr>
              <a:t>Narzędziem ochrony wykonawcy w przypadku ich zamieszczenia w SWZ jest uprawnienie do wniesienia odwołania do Krajowej Izby Odwoławczej. </a:t>
            </a:r>
            <a:r>
              <a:rPr lang="pl-PL" altLang="pl-PL" sz="1754" b="1" dirty="0">
                <a:latin typeface="Open Sans" panose="020B0606030504020204" pitchFamily="34" charset="0"/>
                <a:ea typeface="Open Sans" panose="020B0606030504020204" pitchFamily="34" charset="0"/>
                <a:cs typeface="Open Sans" panose="020B0606030504020204" pitchFamily="34" charset="0"/>
              </a:rPr>
              <a:t>Przy braku takiego odwołania klauzule te staną się wiążące. </a:t>
            </a:r>
          </a:p>
        </p:txBody>
      </p:sp>
    </p:spTree>
    <p:extLst>
      <p:ext uri="{BB962C8B-B14F-4D97-AF65-F5344CB8AC3E}">
        <p14:creationId xmlns:p14="http://schemas.microsoft.com/office/powerpoint/2010/main" val="3999466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999274"/>
            <a:ext cx="9221688" cy="156112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Zawarcie w umowie klauzul zakazanych </a:t>
            </a:r>
            <a:r>
              <a:rPr lang="pl-PL" altLang="pl-PL" sz="1754" b="1" dirty="0">
                <a:latin typeface="Open Sans" panose="020B0606030504020204" pitchFamily="34" charset="0"/>
                <a:ea typeface="Open Sans" panose="020B0606030504020204" pitchFamily="34" charset="0"/>
                <a:cs typeface="Open Sans" panose="020B0606030504020204" pitchFamily="34" charset="0"/>
              </a:rPr>
              <a:t>nie wyczerpuje znamion czynu stanowiącego naruszenie dyscypliny finansów publicznych, przy czym może być traktowane jako nieprawidłowość indywidualna </a:t>
            </a:r>
            <a:r>
              <a:rPr lang="pl-PL" altLang="pl-PL" sz="1754" dirty="0">
                <a:latin typeface="Open Sans" panose="020B0606030504020204" pitchFamily="34" charset="0"/>
                <a:ea typeface="Open Sans" panose="020B0606030504020204" pitchFamily="34" charset="0"/>
                <a:cs typeface="Open Sans" panose="020B0606030504020204" pitchFamily="34" charset="0"/>
              </a:rPr>
              <a:t>skutkująca podjęciem działań korygujących w przypadku oceny kwalifikowalności wydatków z budżetu UE (utrudnianie dostępu do zamówienia publicznego skutkujące potencjalnym negatywnym wpływem na wydatki z budżetu UE).</a:t>
            </a:r>
          </a:p>
        </p:txBody>
      </p:sp>
    </p:spTree>
    <p:extLst>
      <p:ext uri="{BB962C8B-B14F-4D97-AF65-F5344CB8AC3E}">
        <p14:creationId xmlns:p14="http://schemas.microsoft.com/office/powerpoint/2010/main" val="1195275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435780"/>
            <a:ext cx="9221688" cy="268811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Art. 436</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 przepisie wprowadzono katalog obowiązkowych klauzul umownych, które powinna zawierać </a:t>
            </a:r>
            <a:r>
              <a:rPr lang="pl-PL" altLang="pl-PL" sz="1754" b="1" dirty="0">
                <a:latin typeface="Open Sans" panose="020B0606030504020204" pitchFamily="34" charset="0"/>
                <a:ea typeface="Open Sans" panose="020B0606030504020204" pitchFamily="34" charset="0"/>
                <a:cs typeface="Open Sans" panose="020B0606030504020204" pitchFamily="34" charset="0"/>
              </a:rPr>
              <a:t>każda umowa w sprawie zamówienia publicznego, bez względu na przedmiot zamówienia, wartość czy tryb postępowania </a:t>
            </a:r>
            <a:br>
              <a:rPr lang="pl-PL" altLang="pl-PL" sz="1754" b="1" dirty="0">
                <a:latin typeface="Open Sans" panose="020B0606030504020204" pitchFamily="34" charset="0"/>
                <a:ea typeface="Open Sans" panose="020B0606030504020204" pitchFamily="34" charset="0"/>
                <a:cs typeface="Open Sans" panose="020B0606030504020204" pitchFamily="34" charset="0"/>
              </a:rPr>
            </a:br>
            <a:r>
              <a:rPr lang="pl-PL" altLang="pl-PL" sz="1754" dirty="0">
                <a:latin typeface="Open Sans" panose="020B0606030504020204" pitchFamily="34" charset="0"/>
                <a:ea typeface="Open Sans" panose="020B0606030504020204" pitchFamily="34" charset="0"/>
                <a:cs typeface="Open Sans" panose="020B0606030504020204" pitchFamily="34" charset="0"/>
              </a:rPr>
              <a:t>o udzielenie zamówienia publicznego, poprzedzającego zawarcie umowy.</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Należy pamiętać, że art. 436 (oraz art. 437) to minimum ustawowe, które jednak w żaden sposób nie warunkuje stworzenia adekwatnego do potrzeb kontraktu.</a:t>
            </a:r>
          </a:p>
        </p:txBody>
      </p:sp>
      <p:sp>
        <p:nvSpPr>
          <p:cNvPr id="2" name="pole tekstowe 1">
            <a:extLst>
              <a:ext uri="{FF2B5EF4-FFF2-40B4-BE49-F238E27FC236}">
                <a16:creationId xmlns:a16="http://schemas.microsoft.com/office/drawing/2014/main" id="{768137C4-59BA-064E-537C-9850551110AD}"/>
              </a:ext>
            </a:extLst>
          </p:cNvPr>
          <p:cNvSpPr txBox="1"/>
          <p:nvPr/>
        </p:nvSpPr>
        <p:spPr>
          <a:xfrm>
            <a:off x="2061930" y="1187549"/>
            <a:ext cx="6567952" cy="954107"/>
          </a:xfrm>
          <a:prstGeom prst="rect">
            <a:avLst/>
          </a:prstGeom>
          <a:noFill/>
        </p:spPr>
        <p:txBody>
          <a:bodyPr wrap="none" rtlCol="0">
            <a:spAutoFit/>
          </a:bodyPr>
          <a:lstStyle/>
          <a:p>
            <a:pPr algn="ctr"/>
            <a:r>
              <a:rPr lang="pl-PL"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Klauzule obowiązkowe w umowach </a:t>
            </a:r>
            <a:br>
              <a:rPr lang="pl-PL"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pl-PL"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 zamówienia publiczne,</a:t>
            </a:r>
          </a:p>
        </p:txBody>
      </p:sp>
    </p:spTree>
    <p:extLst>
      <p:ext uri="{BB962C8B-B14F-4D97-AF65-F5344CB8AC3E}">
        <p14:creationId xmlns:p14="http://schemas.microsoft.com/office/powerpoint/2010/main" val="1534050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483693"/>
            <a:ext cx="9221688" cy="1994711"/>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Postanowienie Nr 1</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Umowa powinna zawierać planowany termin zakończenia usługi, dostawy lub robót budowlanych, oraz, w razie potrzeby, planowane terminy wykonania poszczególnych części usługi, dostawy lub roboty budowlanej, </a:t>
            </a:r>
            <a:r>
              <a:rPr lang="pl-PL" altLang="pl-PL" sz="1754" b="1" dirty="0">
                <a:latin typeface="Open Sans" panose="020B0606030504020204" pitchFamily="34" charset="0"/>
                <a:ea typeface="Open Sans" panose="020B0606030504020204" pitchFamily="34" charset="0"/>
                <a:cs typeface="Open Sans" panose="020B0606030504020204" pitchFamily="34" charset="0"/>
              </a:rPr>
              <a:t>określone w dniach, tygodniach, miesiącach lub latach,</a:t>
            </a:r>
            <a:r>
              <a:rPr lang="pl-PL" altLang="pl-PL" sz="1754" dirty="0">
                <a:latin typeface="Open Sans" panose="020B0606030504020204" pitchFamily="34" charset="0"/>
                <a:ea typeface="Open Sans" panose="020B0606030504020204" pitchFamily="34" charset="0"/>
                <a:cs typeface="Open Sans" panose="020B0606030504020204" pitchFamily="34" charset="0"/>
              </a:rPr>
              <a:t> </a:t>
            </a:r>
            <a:r>
              <a:rPr lang="pl-PL" altLang="pl-PL" sz="1754" b="1" dirty="0">
                <a:latin typeface="Open Sans" panose="020B0606030504020204" pitchFamily="34" charset="0"/>
                <a:ea typeface="Open Sans" panose="020B0606030504020204" pitchFamily="34" charset="0"/>
                <a:cs typeface="Open Sans" panose="020B0606030504020204" pitchFamily="34" charset="0"/>
              </a:rPr>
              <a:t>chyba że wskazanie daty wykonania umowy jest uzasadnione obiektywną przyczyną.</a:t>
            </a:r>
          </a:p>
          <a:p>
            <a:pPr marL="0" indent="0">
              <a:buNone/>
            </a:pPr>
            <a:endParaRPr lang="pl-PL" altLang="pl-PL" sz="1754"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00594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539477"/>
            <a:ext cx="9221688" cy="507360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Przepis ma na celu zapewnienie wszystkim wykonawcom jednakowej wiedzy </a:t>
            </a:r>
            <a:br>
              <a:rPr lang="pl-PL" altLang="pl-PL" sz="1754" dirty="0">
                <a:latin typeface="Open Sans" panose="020B0606030504020204" pitchFamily="34" charset="0"/>
                <a:ea typeface="Open Sans" panose="020B0606030504020204" pitchFamily="34" charset="0"/>
                <a:cs typeface="Open Sans" panose="020B0606030504020204" pitchFamily="34" charset="0"/>
              </a:rPr>
            </a:br>
            <a:r>
              <a:rPr lang="pl-PL" altLang="pl-PL" sz="1754" dirty="0">
                <a:latin typeface="Open Sans" panose="020B0606030504020204" pitchFamily="34" charset="0"/>
                <a:ea typeface="Open Sans" panose="020B0606030504020204" pitchFamily="34" charset="0"/>
                <a:cs typeface="Open Sans" panose="020B0606030504020204" pitchFamily="34" charset="0"/>
              </a:rPr>
              <a:t>o czasie wymaganym do realizacji zamówienia. Ma to zapobiec sytuacji, gdy każdy wykonawca odrębnie, na podstawie własnego doświadczenia i wiedzy, estymował najpierw spodziewany termin zawarcia umowy (mimo że nie miał wpływu na tę datę, a mogła ona być na tyle przesunięta, że wykonanie zamówienia w terminie pierwotnym stawało się świadczeniem niemożliwym – np. wpływ postępowania odwoławczego), a następnie próbował wyliczać pozostały mu czas na realizację zamówienia. Powyższe zmuszało wykonawców do uwzględniania związanych z tym ryzyk kontraktowych i kosztów.</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Wyjątki od powyższej zasady stanowią sytuacje, w których określenie terminu za pomocą konkretnej daty jest obiektywne uzasadnione,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np. w przypadku projektów o ograniczonym okresie finansowania.</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 szczególności w przypadku umów długoterminowych zamawiający może również przewidzieć w razie potrzeby postanowienia dotyczące planowanego terminu wykonania poszczególnych części usługi, dostawy czy roboty budowlanej, z tym że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w tym przypadku należy również określić terminy cząstkowe: w dniach, tygodniach, miesiącach lub latach.</a:t>
            </a:r>
          </a:p>
        </p:txBody>
      </p:sp>
    </p:spTree>
    <p:extLst>
      <p:ext uri="{BB962C8B-B14F-4D97-AF65-F5344CB8AC3E}">
        <p14:creationId xmlns:p14="http://schemas.microsoft.com/office/powerpoint/2010/main" val="2497044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907629"/>
            <a:ext cx="9221688" cy="227302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Należy pamiętać o zapewnieniu spójności dokumentów zamówienia i treści ogłoszenia o zamówieniu.</a:t>
            </a:r>
          </a:p>
          <a:p>
            <a:pPr marL="0" indent="0">
              <a:buNone/>
            </a:pPr>
            <a:endPar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Funkcjonalność platformy e-zamówienia nie pozwala na wskazanie w ogłoszeniu okresu w tygodniach lub latach.</a:t>
            </a:r>
          </a:p>
          <a:p>
            <a:pPr marL="0" indent="0">
              <a:buNone/>
            </a:pPr>
            <a:endPar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rPr>
              <a:t>Ze względu na powyższe, warto od razu bazować na dniach lub miesiącach. </a:t>
            </a:r>
          </a:p>
          <a:p>
            <a:pPr marL="0" indent="0">
              <a:buNone/>
            </a:pPr>
            <a:endPar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42676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411685"/>
            <a:ext cx="9221688" cy="184339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rPr>
              <a:t>Postanowienie Nr 2</a:t>
            </a:r>
          </a:p>
          <a:p>
            <a:pPr marL="0" indent="0">
              <a:buNone/>
            </a:pPr>
            <a:endPar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Umowa musi zawierać </a:t>
            </a:r>
            <a:r>
              <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rPr>
              <a:t>warunki zapłaty wynagrodzenia</a:t>
            </a: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0" indent="0">
              <a:buNone/>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Warunki te muszą być precyzyjnie określone, tak aby wykonawca w momencie składania oferty był w pełni świadomy tego jakie obowiązki powinny być przez niego wykonane i jakie warunki spełnione, aby mógł otrzymać wynagrodzenie.</a:t>
            </a:r>
          </a:p>
        </p:txBody>
      </p:sp>
    </p:spTree>
    <p:extLst>
      <p:ext uri="{BB962C8B-B14F-4D97-AF65-F5344CB8AC3E}">
        <p14:creationId xmlns:p14="http://schemas.microsoft.com/office/powerpoint/2010/main" val="3826074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15541"/>
            <a:ext cx="9221688" cy="482725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Klauzula ta dotyczyć będzie w szczególności ustalenia, czy płatność za wykonanie zamówienia ma charakter jednorazowy, czy zamawiający będzie płacił wynagrodzenie w częściach oraz czy udziela zaliczek na poczet wykonania zamówienia.</a:t>
            </a:r>
          </a:p>
          <a:p>
            <a:pPr marL="0" indent="0">
              <a:buNone/>
            </a:pPr>
            <a:endPar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Doprecyzowanie powyższej kwestii zawarto m.in. w art. 443 ust. 1 Pzp, w którym nałożono obowiązek płatności częściowych lub udzielenia zaliczek w przypadku umów zawieranych na okres dłuższy niż 12 miesięcy, w stosunku do każdego rodzaju zamówienia publicznego. Pzp nie ogranicza jednak możliwości ustalenia płatności częściowych także w umowach zawartych na okres krótszy niż 12 miesięcy. </a:t>
            </a:r>
          </a:p>
          <a:p>
            <a:pPr marL="0" indent="0">
              <a:buNone/>
            </a:pPr>
            <a:endPar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Innym warunkiem zapłaty wynagrodzenia jest procentowa wartość wypłacanego wynagrodzenia za poszczególne części/etapy, </a:t>
            </a:r>
          </a:p>
          <a:p>
            <a:pPr marL="0" indent="0">
              <a:buNone/>
            </a:pPr>
            <a:endPar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Kolejnym warunkiem jest możliwość udzielenia zaliczek, o których mowa </a:t>
            </a:r>
            <a:b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w art. 442 Pzp.</a:t>
            </a:r>
          </a:p>
        </p:txBody>
      </p:sp>
    </p:spTree>
    <p:extLst>
      <p:ext uri="{BB962C8B-B14F-4D97-AF65-F5344CB8AC3E}">
        <p14:creationId xmlns:p14="http://schemas.microsoft.com/office/powerpoint/2010/main" val="1725718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979637"/>
            <a:ext cx="9221688" cy="278291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Zgodnie z art. 443 Pzp w przypadku umów zawieranych na okres powyżej 12 miesięcy zamawiający ma </a:t>
            </a:r>
            <a:r>
              <a:rPr lang="pl-PL" altLang="pl-PL" sz="1754" b="1" dirty="0">
                <a:latin typeface="Open Sans" panose="020B0606030504020204" pitchFamily="34" charset="0"/>
                <a:ea typeface="Open Sans" panose="020B0606030504020204" pitchFamily="34" charset="0"/>
                <a:cs typeface="Open Sans" panose="020B0606030504020204" pitchFamily="34" charset="0"/>
              </a:rPr>
              <a:t>obowiązek płacenia wynagrodzenia w częściach</a:t>
            </a:r>
            <a:r>
              <a:rPr lang="pl-PL" altLang="pl-PL" sz="1754" dirty="0">
                <a:latin typeface="Open Sans" panose="020B0606030504020204" pitchFamily="34" charset="0"/>
                <a:ea typeface="Open Sans" panose="020B0606030504020204" pitchFamily="34" charset="0"/>
                <a:cs typeface="Open Sans" panose="020B0606030504020204" pitchFamily="34" charset="0"/>
              </a:rPr>
              <a:t>, po wykonaniu części umowy,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lub udziela zaliczki </a:t>
            </a:r>
            <a:r>
              <a:rPr lang="pl-PL" altLang="pl-PL" sz="1754" dirty="0">
                <a:latin typeface="Open Sans" panose="020B0606030504020204" pitchFamily="34" charset="0"/>
                <a:ea typeface="Open Sans" panose="020B0606030504020204" pitchFamily="34" charset="0"/>
                <a:cs typeface="Open Sans" panose="020B0606030504020204" pitchFamily="34" charset="0"/>
              </a:rPr>
              <a:t>na poczet wykonania zamówienia. </a:t>
            </a:r>
            <a:r>
              <a:rPr lang="pl-PL" altLang="pl-PL" sz="1754" b="1" dirty="0">
                <a:latin typeface="Open Sans" panose="020B0606030504020204" pitchFamily="34" charset="0"/>
                <a:ea typeface="Open Sans" panose="020B0606030504020204" pitchFamily="34" charset="0"/>
                <a:cs typeface="Open Sans" panose="020B0606030504020204" pitchFamily="34" charset="0"/>
              </a:rPr>
              <a:t>Obowiązek ten dotyczy aktualnie </a:t>
            </a:r>
            <a:r>
              <a:rPr lang="pl-PL" altLang="pl-PL" sz="1754" dirty="0">
                <a:latin typeface="Open Sans" panose="020B0606030504020204" pitchFamily="34" charset="0"/>
                <a:ea typeface="Open Sans" panose="020B0606030504020204" pitchFamily="34" charset="0"/>
                <a:cs typeface="Open Sans" panose="020B0606030504020204" pitchFamily="34" charset="0"/>
              </a:rPr>
              <a:t>wszystkich kategorii umów, zatem umów na usługi, dostawy i roboty budowlane, pod warunkiem zawarcia ich na okres oznaczony dłuższy niż 12 miesięcy. Z uzasadnienia do projektu Pzp wynika, że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„rozwiązanie takie powinno poprawić płynność finansową wykonawców, obniżyć po ich stronie koszty realizacji umowy w zakresie konieczności pozyskiwania finansowania, a w konsekwencji przełożyć się na kwestie konkurencyjności, atrakcyjności ubiegania się o zamówienie publiczne szerszej grupy wykonawców”</a:t>
            </a:r>
          </a:p>
        </p:txBody>
      </p:sp>
    </p:spTree>
    <p:extLst>
      <p:ext uri="{BB962C8B-B14F-4D97-AF65-F5344CB8AC3E}">
        <p14:creationId xmlns:p14="http://schemas.microsoft.com/office/powerpoint/2010/main" val="325361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1025715" y="1439836"/>
            <a:ext cx="8640382" cy="4680002"/>
          </a:xfrm>
        </p:spPr>
        <p:txBody>
          <a:bodyPr>
            <a:normAutofit fontScale="85000" lnSpcReduction="10000"/>
          </a:bodyPr>
          <a:lstStyle/>
          <a:p>
            <a:pPr marL="0" indent="0" algn="just">
              <a:buNone/>
            </a:pPr>
            <a:r>
              <a:rPr lang="pl-PL" dirty="0"/>
              <a:t>Istotną zmianą, która jest planowana do wprowadzenia jest tzw. certyfikacja.</a:t>
            </a:r>
          </a:p>
          <a:p>
            <a:pPr marL="0" indent="0" algn="just">
              <a:buNone/>
            </a:pPr>
            <a:endParaRPr lang="pl-PL" dirty="0"/>
          </a:p>
          <a:p>
            <a:pPr marL="0" indent="0" algn="just">
              <a:buNone/>
            </a:pPr>
            <a:r>
              <a:rPr lang="pl-PL" dirty="0"/>
              <a:t>Certyfikacja wykonawców będzie polegała na zmniejszeniu po stronie wykonawców liczby obowiązków związanych ze składaniem dokumentów w toku postępowania o udzielenie zamówienia publicznego.</a:t>
            </a:r>
          </a:p>
          <a:p>
            <a:pPr marL="0" indent="0" algn="just">
              <a:buNone/>
            </a:pPr>
            <a:endParaRPr lang="pl-PL" dirty="0"/>
          </a:p>
          <a:p>
            <a:pPr marL="0" indent="0" algn="just">
              <a:buNone/>
            </a:pPr>
            <a:r>
              <a:rPr lang="pl-PL" dirty="0"/>
              <a:t>Jeżeli wykonawca skorzysta z certyfikacji, to zamiast wielokrotnego gromadzenia i składania licznych dokumentów na potrzeby poszczególnych postępowań (np. zaświadczenia z Urzędu Skarbowego lub ZUS, informacje z KRK), zrobi to wyłącznie raz na potrzeby certyfikacji. Następnie, przez cały okres ważności certyfikatu, będzie mógł się nim posługiwać w celu pozyskania nowych zamówień publicznych, w tym np. wykazać brak podstaw wykluczenia z udziału w konkretnym postępowaniu. Inaczej mówiąc, rolą certyfikatu będzie potwierdzenie zdolności wykonawcy do realizacji zamówień publicznych</a:t>
            </a:r>
          </a:p>
          <a:p>
            <a:pPr marL="0" indent="0" algn="just">
              <a:buNone/>
            </a:pPr>
            <a:endParaRPr lang="pl-PL" dirty="0"/>
          </a:p>
        </p:txBody>
      </p:sp>
    </p:spTree>
    <p:extLst>
      <p:ext uri="{BB962C8B-B14F-4D97-AF65-F5344CB8AC3E}">
        <p14:creationId xmlns:p14="http://schemas.microsoft.com/office/powerpoint/2010/main" val="242980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699717"/>
            <a:ext cx="9221688" cy="160599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Zamawiający może udzielić kolejnych zaliczek, pod warunkiem że wykonawca wykaże, że wykonał zamówienie w zakresie wartości poprzednio udzielonych zaliczek.</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Zamawiający może żądać od wykonawcy wniesienia zabezpieczenia zaliczki.</a:t>
            </a:r>
            <a:endParaRPr lang="pl-PL" altLang="pl-PL" sz="1754"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60732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15541"/>
            <a:ext cx="9221688" cy="457678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Art. 447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1. W przypadku zamówień na roboty budowlane, których termin wykonywania jest dłuższy niż 12 miesięcy,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jeżeli</a:t>
            </a:r>
            <a:r>
              <a:rPr lang="pl-PL" altLang="pl-PL" sz="1754" dirty="0">
                <a:latin typeface="Open Sans" panose="020B0606030504020204" pitchFamily="34" charset="0"/>
                <a:ea typeface="Open Sans" panose="020B0606030504020204" pitchFamily="34" charset="0"/>
                <a:cs typeface="Open Sans" panose="020B0606030504020204" pitchFamily="34" charset="0"/>
              </a:rPr>
              <a:t> </a:t>
            </a:r>
            <a:r>
              <a:rPr lang="pl-PL" altLang="pl-PL" sz="1754" b="1" dirty="0">
                <a:latin typeface="Open Sans" panose="020B0606030504020204" pitchFamily="34" charset="0"/>
                <a:ea typeface="Open Sans" panose="020B0606030504020204" pitchFamily="34" charset="0"/>
                <a:cs typeface="Open Sans" panose="020B0606030504020204" pitchFamily="34" charset="0"/>
              </a:rPr>
              <a:t>umowa przewiduje zapłatę:</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1) wynagrodzenia należnego wykonawcy w częściach, </a:t>
            </a:r>
            <a:r>
              <a:rPr lang="pl-PL" altLang="pl-PL" sz="1754" b="1" dirty="0">
                <a:latin typeface="Open Sans" panose="020B0606030504020204" pitchFamily="34" charset="0"/>
                <a:ea typeface="Open Sans" panose="020B0606030504020204" pitchFamily="34" charset="0"/>
                <a:cs typeface="Open Sans" panose="020B0606030504020204" pitchFamily="34" charset="0"/>
              </a:rPr>
              <a:t>warunkiem zapłat</a:t>
            </a:r>
            <a:r>
              <a:rPr lang="pl-PL" altLang="pl-PL" sz="1754" dirty="0">
                <a:latin typeface="Open Sans" panose="020B0606030504020204" pitchFamily="34" charset="0"/>
                <a:ea typeface="Open Sans" panose="020B0606030504020204" pitchFamily="34" charset="0"/>
                <a:cs typeface="Open Sans" panose="020B0606030504020204" pitchFamily="34" charset="0"/>
              </a:rPr>
              <a:t>y, przez zamawiającego, drugiej i następnych części należnego wynagrodzenia za odebrane roboty budowlane jest </a:t>
            </a:r>
            <a:r>
              <a:rPr lang="pl-PL" altLang="pl-PL" sz="1754" b="1" dirty="0">
                <a:latin typeface="Open Sans" panose="020B0606030504020204" pitchFamily="34" charset="0"/>
                <a:ea typeface="Open Sans" panose="020B0606030504020204" pitchFamily="34" charset="0"/>
                <a:cs typeface="Open Sans" panose="020B0606030504020204" pitchFamily="34" charset="0"/>
              </a:rPr>
              <a:t>przedstawienie dowodów zapłaty wymagalnego wynagrodzenia podwykonawcom i dalszym podwykonawcom</a:t>
            </a:r>
            <a:r>
              <a:rPr lang="pl-PL" altLang="pl-PL" sz="1754" dirty="0">
                <a:latin typeface="Open Sans" panose="020B0606030504020204" pitchFamily="34" charset="0"/>
                <a:ea typeface="Open Sans" panose="020B0606030504020204" pitchFamily="34" charset="0"/>
                <a:cs typeface="Open Sans" panose="020B0606030504020204" pitchFamily="34" charset="0"/>
              </a:rPr>
              <a:t>, o których mowa w art. 464 ust. 1, biorącym udział w realizacji odebranych robót budowlanych;</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2) całości wynagrodzenia należnego wykonawcy po wykonaniu całości robót budowlanych, zamawiający jest obowiązany przewidzieć udzielanie zaliczek, przy czym </a:t>
            </a:r>
            <a:r>
              <a:rPr lang="pl-PL" altLang="pl-PL" sz="1754" b="1" dirty="0">
                <a:latin typeface="Open Sans" panose="020B0606030504020204" pitchFamily="34" charset="0"/>
                <a:ea typeface="Open Sans" panose="020B0606030504020204" pitchFamily="34" charset="0"/>
                <a:cs typeface="Open Sans" panose="020B0606030504020204" pitchFamily="34" charset="0"/>
              </a:rPr>
              <a:t>udzielanie kolejnych zaliczek przez zamawiającego wymaga przedstawienia dowodów zapłaty wymagalnego wynagrodzenia podwykonawcom i dalszym podwykonawcom, o których mowa w art. 464 ust. 1, biorącym udział w realizacji części zamówienia, za którą zaliczka została wypłacona.</a:t>
            </a:r>
          </a:p>
        </p:txBody>
      </p:sp>
    </p:spTree>
    <p:extLst>
      <p:ext uri="{BB962C8B-B14F-4D97-AF65-F5344CB8AC3E}">
        <p14:creationId xmlns:p14="http://schemas.microsoft.com/office/powerpoint/2010/main" val="755200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835621"/>
            <a:ext cx="9221688" cy="268131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Postanowienie Nr 3</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 umowie należy wskazać </a:t>
            </a:r>
            <a:r>
              <a:rPr lang="pl-PL" altLang="pl-PL" sz="1754" b="1" dirty="0">
                <a:latin typeface="Open Sans" panose="020B0606030504020204" pitchFamily="34" charset="0"/>
                <a:ea typeface="Open Sans" panose="020B0606030504020204" pitchFamily="34" charset="0"/>
                <a:cs typeface="Open Sans" panose="020B0606030504020204" pitchFamily="34" charset="0"/>
              </a:rPr>
              <a:t>łączną maksymalną wysokość kar umownych, </a:t>
            </a:r>
            <a:r>
              <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rPr>
              <a:t>których mogą dochodzić strony.</a:t>
            </a:r>
          </a:p>
          <a:p>
            <a:pPr marL="0" indent="0">
              <a:buNone/>
            </a:pPr>
            <a:endPar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pPr>
            <a:r>
              <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rPr>
              <a:t>Limity poszczególnych kar</a:t>
            </a:r>
          </a:p>
          <a:p>
            <a:pPr algn="just">
              <a:buFont typeface="Wingdings" pitchFamily="2" charset="2"/>
              <a:buChar char="Ø"/>
            </a:pPr>
            <a:r>
              <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rPr>
              <a:t>Limit globalny</a:t>
            </a:r>
          </a:p>
          <a:p>
            <a:pPr algn="just">
              <a:buFont typeface="Wingdings" pitchFamily="2" charset="2"/>
              <a:buChar char="Ø"/>
            </a:pPr>
            <a:r>
              <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rPr>
              <a:t>Limity poszczególnych kar z jednoczesnym określeniem limitu globalnego</a:t>
            </a:r>
          </a:p>
        </p:txBody>
      </p:sp>
    </p:spTree>
    <p:extLst>
      <p:ext uri="{BB962C8B-B14F-4D97-AF65-F5344CB8AC3E}">
        <p14:creationId xmlns:p14="http://schemas.microsoft.com/office/powerpoint/2010/main" val="2919475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67669"/>
            <a:ext cx="9221688" cy="212317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Art.  483 KC</a:t>
            </a:r>
          </a:p>
          <a:p>
            <a:pPr marL="0" indent="0">
              <a:buNone/>
            </a:pPr>
            <a:endParaRPr lang="pl-PL" altLang="pl-PL" sz="1754"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  1. Można zastrzec w umowie, że naprawienie szkody wynikłej z niewykonania lub nienależytego wykonania zobowiązania niepieniężnego nastąpi przez zapłatę określonej sumy (kara umowna).</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  2. Dłużnik nie może bez zgody wierzyciela zwolnić się z zobowiązania przez zapłatę kary umownej.</a:t>
            </a:r>
          </a:p>
        </p:txBody>
      </p:sp>
    </p:spTree>
    <p:extLst>
      <p:ext uri="{BB962C8B-B14F-4D97-AF65-F5344CB8AC3E}">
        <p14:creationId xmlns:p14="http://schemas.microsoft.com/office/powerpoint/2010/main" val="816008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979637"/>
            <a:ext cx="9221688" cy="272514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Ustalenie wysokości kar umownych nie powinno prowadzić do nieuzasadnionego wzbogacenia czy naruszenia zasady proporcjonalności.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Kara umowna, jako surogat odszkodowania, powinna zmierzać do naprawienia szkody wyrządzonej zamawiającemu z tytułu niewykonania lub nienależytego wykonania świadczenia niepieniężnego, natomiast nie powinna stanowić dla niego źródła dodatkowego zysku.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Wysokość kar umownych zbyt restrykcyjna lub nieproporcjonalna do wysokości wynagrodzenia wykonawcy może skutkować brakiem ofert lub przyjęciem w cenach złożonych ofert wysokiego ryzyka kontraktowego (zawyżenie cen lub ich wysoka rozbieżność).</a:t>
            </a:r>
          </a:p>
        </p:txBody>
      </p:sp>
    </p:spTree>
    <p:extLst>
      <p:ext uri="{BB962C8B-B14F-4D97-AF65-F5344CB8AC3E}">
        <p14:creationId xmlns:p14="http://schemas.microsoft.com/office/powerpoint/2010/main" val="462055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051645"/>
            <a:ext cx="9221688" cy="273049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Sąd Najwyższy w wyroku IV CSK 687/14 wskazał, cyt. „nieokreślenie (...) końcowego terminu naliczania kar umownych ani ich kwoty maksymalnej, prowadzi do obciążenia zobowiązanego tym świadczeniem w nieokreślonym czasie, a więc w istocie tworzy zobowiązanie wieczne, niekończące się. Takie ukształtowanie zobowiązania (...) nie spełnia należącego do jego istoty wynikającego z art. 483 §1 k.c. wymagania określenia sumy pieniężnej podlegającej zapłacie w związku z niewykonaniem lub nienależytym wykonaniem zobowiązania niepieniężnego. Wymóg ten jest spełniony, gdy strony z góry określają wysokość kary umownej, albo gdy w treści umowy wskazują podstawy do definitywnego określenia jej wysokości” (tak też wyrok Sądu Najwyższego z dnia 28 czerwca 2017 roku, sygn. akt IV CSK 511/16). </a:t>
            </a:r>
          </a:p>
          <a:p>
            <a:pPr marL="0" indent="0">
              <a:buNone/>
            </a:pPr>
            <a:endParaRPr lang="pl-PL" altLang="pl-PL" sz="1754"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70564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87549"/>
            <a:ext cx="9221688" cy="396056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Postanowienie Nr 4</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 przypadku umów </a:t>
            </a:r>
            <a:r>
              <a:rPr lang="pl-PL" altLang="pl-PL" sz="1754" b="1" dirty="0">
                <a:latin typeface="Open Sans" panose="020B0606030504020204" pitchFamily="34" charset="0"/>
                <a:ea typeface="Open Sans" panose="020B0606030504020204" pitchFamily="34" charset="0"/>
                <a:cs typeface="Open Sans" panose="020B0606030504020204" pitchFamily="34" charset="0"/>
              </a:rPr>
              <a:t>zawieranych na okres dłuższy niż 12 miesięcy </a:t>
            </a:r>
            <a:r>
              <a:rPr lang="pl-PL" altLang="pl-PL" sz="1754" dirty="0">
                <a:latin typeface="Open Sans" panose="020B0606030504020204" pitchFamily="34" charset="0"/>
                <a:ea typeface="Open Sans" panose="020B0606030504020204" pitchFamily="34" charset="0"/>
                <a:cs typeface="Open Sans" panose="020B0606030504020204" pitchFamily="34" charset="0"/>
              </a:rPr>
              <a:t>umowa powinna zawierać:</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779653" indent="-623722">
              <a:buAutoNum type="alphaL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wysokości kar umownych naliczanych wykonawcy z tytułu braku zapłaty lub 	nieterminowej zapłaty wynagrodzenia należnego podwykonawcom z tytułu 	zmiany wysokości wynagrodzenia, o której mowa w art. 439 ust. 5 (waloryzacja),</a:t>
            </a:r>
          </a:p>
          <a:p>
            <a:pPr marL="779653" indent="-623722">
              <a:buAutoNum type="alphaLcParenR"/>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155931" indent="0" algn="ctr">
              <a:buNone/>
            </a:pPr>
            <a:r>
              <a:rPr lang="pl-PL" altLang="pl-PL" sz="1754"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UWAGA</a:t>
            </a:r>
          </a:p>
          <a:p>
            <a:pPr marL="155931" indent="0" algn="ctr">
              <a:buNone/>
            </a:pPr>
            <a:r>
              <a:rPr lang="pl-PL" altLang="pl-PL" sz="1754"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PRZEPIS NIE ZOSTAŁ DOSTOSOWANY DO AKTUALNEGO WYMOGU STOSOWANIA KLAUZUL WALORYZACYJNYCH (UMOWY POWYŻEJ 6 MIESIĘCY)</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1745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979637"/>
            <a:ext cx="9221688" cy="252424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b) zasady wprowadzania zmian wysokości wynagrodzenia w przypadku zmiany:</a:t>
            </a:r>
          </a:p>
          <a:p>
            <a:pPr marL="598662" indent="-278448">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stawki podatku VAT oraz podatku akcyzowego,</a:t>
            </a:r>
          </a:p>
          <a:p>
            <a:pPr marL="598662" indent="-278448">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wysokości minimalnego wynagrodzenia albo wysokości minimalnej stawki godzinowej,</a:t>
            </a:r>
          </a:p>
          <a:p>
            <a:pPr marL="598662" indent="-278448">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zasad podlegania ubezpieczeniom społecznym lub ubezpieczeniu zdrowotnemu lub wysokości stawki składki na te ubezpieczenia,</a:t>
            </a:r>
          </a:p>
          <a:p>
            <a:pPr marL="598662" indent="-278448">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zasad gromadzenia i wysokości wpłat do PPK jeżeli zmiany te będą miały wpływ na koszty wykonania zamówienia przez wykonawcę.</a:t>
            </a:r>
          </a:p>
        </p:txBody>
      </p:sp>
    </p:spTree>
    <p:extLst>
      <p:ext uri="{BB962C8B-B14F-4D97-AF65-F5344CB8AC3E}">
        <p14:creationId xmlns:p14="http://schemas.microsoft.com/office/powerpoint/2010/main" val="3615211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467469"/>
            <a:ext cx="9221688" cy="505091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Art. 437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Dodatkowe elementy umowy o roboty budowlane:</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1) obowiązek przedkładania projektu umowy o podwykonawstwo, której przedmiotem są roboty budowlane, a także projektu jej zmiany, oraz poświadczonej za zgodność z oryginałem kopii zawartej umowy o podwykonawstwo, której przedmiotem są roboty budowlane, i jej zmian;</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2) wskazania terminu na zgłoszenie przez zamawiającego zastrzeżeń do projektu umowy o podwykonawstwo, której przedmiotem są roboty budowlane, i do projektu jej zmiany lub sprzeciwu do umowy o podwykonawstwo, której przedmiotem są roboty budowlane, i do jej zmian;</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3) obowiązek przedkładania przez wykonawcę zamawiającemu poświadczonej za zgodność z oryginałem kopii zawartych umów o podwykonawstwo, których przedmiotem są dostawy lub usługi, oraz ich zmian;</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4)	zasad zapłaty wynagrodzenia wykonawcy, uwarunkowanej przedstawieniem przez niego dowodów potwierdzających zapłatę wymagalnego wynagrodzenia podwykonawcom lub dalszym podwykonawcom;</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5)	terminu zapłaty wynagrodzenia podwykonawcom lub dalszym podwykonawcom;</a:t>
            </a:r>
          </a:p>
        </p:txBody>
      </p:sp>
    </p:spTree>
    <p:extLst>
      <p:ext uri="{BB962C8B-B14F-4D97-AF65-F5344CB8AC3E}">
        <p14:creationId xmlns:p14="http://schemas.microsoft.com/office/powerpoint/2010/main" val="1788345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835621"/>
            <a:ext cx="9221688" cy="310950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6) zasad zawierania umów o podwykonawstwo z dalszymi podwykonawcami;</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7) wysokości kar umownych, z tytułu:</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a) braku zapłaty lub nieterminowej zapłaty wynagrodzenia należnego podwykonawcom lub dalszym podwykonawcom,</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b) nieprzedłożenia do zaakceptowania projektu umowy o podwykonawstwo, której przedmiotem są roboty budowlane, lub projektu jej zmiany,</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c) nieprzedłożenia poświadczonej za zgodność z oryginałem kopii umowy o podwykonawstwo lub jej zmiany,</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d) braku zmiany umowy o podwykonawstwo w zakresie terminu zapłaty, zgodnie z art. 464 ust. 10.</a:t>
            </a:r>
          </a:p>
        </p:txBody>
      </p:sp>
    </p:spTree>
    <p:extLst>
      <p:ext uri="{BB962C8B-B14F-4D97-AF65-F5344CB8AC3E}">
        <p14:creationId xmlns:p14="http://schemas.microsoft.com/office/powerpoint/2010/main" val="134903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884147"/>
            <a:ext cx="9221688" cy="379137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Klauzule abuzywne (zakazane)</a:t>
            </a:r>
          </a:p>
          <a:p>
            <a:pPr marL="0" indent="0">
              <a:buNone/>
            </a:pPr>
            <a:endParaRPr lang="pl-PL" altLang="pl-PL" sz="2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Nowością w przepisach o zamówieniach publicznych jest katalog niedozwolonych klauzul umownych (art. 433 ustawy). </a:t>
            </a:r>
            <a:r>
              <a:rPr lang="pl-PL" altLang="pl-PL" b="1" dirty="0">
                <a:latin typeface="Open Sans" panose="020B0606030504020204" pitchFamily="34" charset="0"/>
                <a:ea typeface="Open Sans" panose="020B0606030504020204" pitchFamily="34" charset="0"/>
                <a:cs typeface="Open Sans" panose="020B0606030504020204" pitchFamily="34" charset="0"/>
              </a:rPr>
              <a:t>Jednak zamieszczenie w umowie klauzul zakazanych w art. 433 ustawy nie zostało ujęte w art. 454 jako podstawa do jej unieważnienia. </a:t>
            </a:r>
            <a:r>
              <a:rPr lang="pl-PL" altLang="pl-PL" dirty="0">
                <a:latin typeface="Open Sans" panose="020B0606030504020204" pitchFamily="34" charset="0"/>
                <a:ea typeface="Open Sans" panose="020B0606030504020204" pitchFamily="34" charset="0"/>
                <a:cs typeface="Open Sans" panose="020B0606030504020204" pitchFamily="34" charset="0"/>
              </a:rPr>
              <a:t>Powyższe oznacza, że jedynym narzędziem ochrony wykonawcy w przypadku ich zamieszczenia w SWZ będzie uprawnienie do wniesienia odwołania do Krajowej Izby Odwoławczej</a:t>
            </a:r>
          </a:p>
        </p:txBody>
      </p:sp>
    </p:spTree>
    <p:extLst>
      <p:ext uri="{BB962C8B-B14F-4D97-AF65-F5344CB8AC3E}">
        <p14:creationId xmlns:p14="http://schemas.microsoft.com/office/powerpoint/2010/main" val="2269024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195661"/>
            <a:ext cx="9221688" cy="251512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 przepisie rozszerzono względem art. 436 obligatoryjne postanowienia umów, które dotyczą robót budowlanych (</a:t>
            </a:r>
            <a:r>
              <a:rPr lang="pl-PL" altLang="pl-PL" sz="1754" b="1" dirty="0">
                <a:latin typeface="Open Sans" panose="020B0606030504020204" pitchFamily="34" charset="0"/>
                <a:ea typeface="Open Sans" panose="020B0606030504020204" pitchFamily="34" charset="0"/>
                <a:cs typeface="Open Sans" panose="020B0606030504020204" pitchFamily="34" charset="0"/>
              </a:rPr>
              <a:t>postanowienia dodatkowe względem </a:t>
            </a:r>
            <a:br>
              <a:rPr lang="pl-PL" altLang="pl-PL" sz="1754" b="1" dirty="0">
                <a:latin typeface="Open Sans" panose="020B0606030504020204" pitchFamily="34" charset="0"/>
                <a:ea typeface="Open Sans" panose="020B0606030504020204" pitchFamily="34" charset="0"/>
                <a:cs typeface="Open Sans" panose="020B0606030504020204" pitchFamily="34" charset="0"/>
              </a:rPr>
            </a:br>
            <a:r>
              <a:rPr lang="pl-PL" altLang="pl-PL" sz="1754" b="1" dirty="0">
                <a:latin typeface="Open Sans" panose="020B0606030504020204" pitchFamily="34" charset="0"/>
                <a:ea typeface="Open Sans" panose="020B0606030504020204" pitchFamily="34" charset="0"/>
                <a:cs typeface="Open Sans" panose="020B0606030504020204" pitchFamily="34" charset="0"/>
              </a:rPr>
              <a:t>art. 436</a:t>
            </a:r>
            <a:r>
              <a:rPr lang="pl-PL" altLang="pl-PL" sz="1754"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Są to postępowania szeroko </a:t>
            </a:r>
            <a:r>
              <a:rPr lang="pl-PL" altLang="pl-PL" sz="1754" b="1" dirty="0">
                <a:latin typeface="Open Sans" panose="020B0606030504020204" pitchFamily="34" charset="0"/>
                <a:ea typeface="Open Sans" panose="020B0606030504020204" pitchFamily="34" charset="0"/>
                <a:cs typeface="Open Sans" panose="020B0606030504020204" pitchFamily="34" charset="0"/>
              </a:rPr>
              <a:t>związane z ochroną podwykonawców</a:t>
            </a:r>
            <a:r>
              <a:rPr lang="pl-PL" altLang="pl-PL" sz="1754" dirty="0">
                <a:latin typeface="Open Sans" panose="020B0606030504020204" pitchFamily="34" charset="0"/>
                <a:ea typeface="Open Sans" panose="020B0606030504020204" pitchFamily="34" charset="0"/>
                <a:cs typeface="Open Sans" panose="020B0606030504020204" pitchFamily="34" charset="0"/>
              </a:rPr>
              <a:t>, np.:</a:t>
            </a:r>
          </a:p>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Obowiązki w zakresie przedkładania projektów i poświadczonych za zgodność z oryginałem umów podwykonawczych,</a:t>
            </a:r>
          </a:p>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Terminy zapłaty wynagrodzenia przysługującego podwykonawcy,</a:t>
            </a:r>
          </a:p>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Uchybienia terminom płatności podwykonawcom.</a:t>
            </a:r>
          </a:p>
        </p:txBody>
      </p:sp>
    </p:spTree>
    <p:extLst>
      <p:ext uri="{BB962C8B-B14F-4D97-AF65-F5344CB8AC3E}">
        <p14:creationId xmlns:p14="http://schemas.microsoft.com/office/powerpoint/2010/main" val="1171108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35760"/>
            <a:ext cx="9221688" cy="308815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Prawo opcji</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Zgodnie z motywem 111 dyrektywy klasycznej instytucje zamawiające powinny mieć możliwość, w odniesieniu do poszczególnych zamówień, przewidzenia modyfikacji zamówienia w drodze klauzul dotyczących opcji, jednak klauzule takie </a:t>
            </a:r>
            <a:r>
              <a:rPr lang="pl-PL" altLang="pl-PL" b="1" dirty="0">
                <a:latin typeface="Open Sans" panose="020B0606030504020204" pitchFamily="34" charset="0"/>
                <a:ea typeface="Open Sans" panose="020B0606030504020204" pitchFamily="34" charset="0"/>
                <a:cs typeface="Open Sans" panose="020B0606030504020204" pitchFamily="34" charset="0"/>
              </a:rPr>
              <a:t>nie powinny dawać im nieograniczonej swobody decyzyjnej. </a:t>
            </a:r>
          </a:p>
        </p:txBody>
      </p:sp>
    </p:spTree>
    <p:extLst>
      <p:ext uri="{BB962C8B-B14F-4D97-AF65-F5344CB8AC3E}">
        <p14:creationId xmlns:p14="http://schemas.microsoft.com/office/powerpoint/2010/main" val="2830601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729801"/>
            <a:ext cx="9221688" cy="410007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W art. 441 ustawy wymaga się od zamawiającego, który chce skorzystać z prawa opcji, aby przewidział to prawo </a:t>
            </a:r>
            <a:r>
              <a:rPr lang="pl-PL" altLang="pl-PL" b="1" dirty="0">
                <a:latin typeface="Open Sans" panose="020B0606030504020204" pitchFamily="34" charset="0"/>
                <a:ea typeface="Open Sans" panose="020B0606030504020204" pitchFamily="34" charset="0"/>
                <a:cs typeface="Open Sans" panose="020B0606030504020204" pitchFamily="34" charset="0"/>
              </a:rPr>
              <a:t>w ogłoszeniu o zamówieniu lub w dokumentach zamówienia</a:t>
            </a:r>
            <a:r>
              <a:rPr lang="pl-PL" altLang="pl-PL" dirty="0">
                <a:latin typeface="Open Sans" panose="020B0606030504020204" pitchFamily="34" charset="0"/>
                <a:ea typeface="Open Sans" panose="020B0606030504020204" pitchFamily="34" charset="0"/>
                <a:cs typeface="Open Sans" panose="020B0606030504020204" pitchFamily="34" charset="0"/>
              </a:rPr>
              <a:t> w postaci </a:t>
            </a:r>
            <a:r>
              <a:rPr lang="pl-PL" altLang="pl-PL" b="1" dirty="0">
                <a:latin typeface="Open Sans" panose="020B0606030504020204" pitchFamily="34" charset="0"/>
                <a:ea typeface="Open Sans" panose="020B0606030504020204" pitchFamily="34" charset="0"/>
                <a:cs typeface="Open Sans" panose="020B0606030504020204" pitchFamily="34" charset="0"/>
              </a:rPr>
              <a:t>zrozumiałych, precyzyjnych i jednoznacznych postanowień umownych</a:t>
            </a:r>
            <a:r>
              <a:rPr lang="pl-PL" altLang="pl-PL" dirty="0">
                <a:latin typeface="Open Sans" panose="020B0606030504020204" pitchFamily="34" charset="0"/>
                <a:ea typeface="Open Sans" panose="020B0606030504020204" pitchFamily="34" charset="0"/>
                <a:cs typeface="Open Sans" panose="020B0606030504020204" pitchFamily="34" charset="0"/>
              </a:rPr>
              <a:t>, które </a:t>
            </a:r>
            <a:r>
              <a:rPr lang="pl-PL" altLang="pl-PL" b="1" dirty="0">
                <a:latin typeface="Open Sans" panose="020B0606030504020204" pitchFamily="34" charset="0"/>
                <a:ea typeface="Open Sans" panose="020B0606030504020204" pitchFamily="34" charset="0"/>
                <a:cs typeface="Open Sans" panose="020B0606030504020204" pitchFamily="34" charset="0"/>
              </a:rPr>
              <a:t>łącznie</a:t>
            </a:r>
            <a:r>
              <a:rPr lang="pl-PL" altLang="pl-PL" dirty="0">
                <a:latin typeface="Open Sans" panose="020B0606030504020204" pitchFamily="34" charset="0"/>
                <a:ea typeface="Open Sans" panose="020B0606030504020204" pitchFamily="34" charset="0"/>
                <a:cs typeface="Open Sans" panose="020B0606030504020204" pitchFamily="34" charset="0"/>
              </a:rPr>
              <a:t> spełniają następujące warunki:</a:t>
            </a:r>
          </a:p>
          <a:p>
            <a:pPr marL="0" indent="0">
              <a:buNone/>
            </a:pPr>
            <a:endParaRPr lang="pl-PL" altLang="pl-PL"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1) określają </a:t>
            </a:r>
            <a:r>
              <a:rPr lang="pl-PL" altLang="pl-PL" b="1" dirty="0">
                <a:latin typeface="Open Sans" panose="020B0606030504020204" pitchFamily="34" charset="0"/>
                <a:ea typeface="Open Sans" panose="020B0606030504020204" pitchFamily="34" charset="0"/>
                <a:cs typeface="Open Sans" panose="020B0606030504020204" pitchFamily="34" charset="0"/>
              </a:rPr>
              <a:t>rodzaj i maksymalną wartość </a:t>
            </a:r>
            <a:r>
              <a:rPr lang="pl-PL" altLang="pl-PL" dirty="0">
                <a:latin typeface="Open Sans" panose="020B0606030504020204" pitchFamily="34" charset="0"/>
                <a:ea typeface="Open Sans" panose="020B0606030504020204" pitchFamily="34" charset="0"/>
                <a:cs typeface="Open Sans" panose="020B0606030504020204" pitchFamily="34" charset="0"/>
              </a:rPr>
              <a:t>opcji;</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2) określają </a:t>
            </a:r>
            <a:r>
              <a:rPr lang="pl-PL" altLang="pl-PL" b="1" dirty="0">
                <a:latin typeface="Open Sans" panose="020B0606030504020204" pitchFamily="34" charset="0"/>
                <a:ea typeface="Open Sans" panose="020B0606030504020204" pitchFamily="34" charset="0"/>
                <a:cs typeface="Open Sans" panose="020B0606030504020204" pitchFamily="34" charset="0"/>
              </a:rPr>
              <a:t>okoliczności skorzystania </a:t>
            </a:r>
            <a:r>
              <a:rPr lang="pl-PL" altLang="pl-PL" dirty="0">
                <a:latin typeface="Open Sans" panose="020B0606030504020204" pitchFamily="34" charset="0"/>
                <a:ea typeface="Open Sans" panose="020B0606030504020204" pitchFamily="34" charset="0"/>
                <a:cs typeface="Open Sans" panose="020B0606030504020204" pitchFamily="34" charset="0"/>
              </a:rPr>
              <a:t>z opcji;</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3) </a:t>
            </a:r>
            <a:r>
              <a:rPr lang="pl-PL" altLang="pl-PL" b="1" dirty="0">
                <a:latin typeface="Open Sans" panose="020B0606030504020204" pitchFamily="34" charset="0"/>
                <a:ea typeface="Open Sans" panose="020B0606030504020204" pitchFamily="34" charset="0"/>
                <a:cs typeface="Open Sans" panose="020B0606030504020204" pitchFamily="34" charset="0"/>
              </a:rPr>
              <a:t>nie modyfikują ogólnego charakteru </a:t>
            </a:r>
            <a:r>
              <a:rPr lang="pl-PL" altLang="pl-PL" dirty="0">
                <a:latin typeface="Open Sans" panose="020B0606030504020204" pitchFamily="34" charset="0"/>
                <a:ea typeface="Open Sans" panose="020B0606030504020204" pitchFamily="34" charset="0"/>
                <a:cs typeface="Open Sans" panose="020B0606030504020204" pitchFamily="34" charset="0"/>
              </a:rPr>
              <a:t>umowy.</a:t>
            </a:r>
          </a:p>
        </p:txBody>
      </p:sp>
    </p:spTree>
    <p:extLst>
      <p:ext uri="{BB962C8B-B14F-4D97-AF65-F5344CB8AC3E}">
        <p14:creationId xmlns:p14="http://schemas.microsoft.com/office/powerpoint/2010/main" val="222259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619597"/>
            <a:ext cx="9221688" cy="395603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Opcja służy zamawiającemu jako zastrzeżenie jednostronnego uprawnienia do zmiany zakresu świadczenia, które zostało przewidziane w dokumentach zamówienia, w sposób wynikający z warunków zamówienia. </a:t>
            </a:r>
            <a:r>
              <a:rPr lang="pl-PL" altLang="pl-PL" sz="1754" b="1" dirty="0">
                <a:latin typeface="Open Sans" panose="020B0606030504020204" pitchFamily="34" charset="0"/>
                <a:ea typeface="Open Sans" panose="020B0606030504020204" pitchFamily="34" charset="0"/>
                <a:cs typeface="Open Sans" panose="020B0606030504020204" pitchFamily="34" charset="0"/>
              </a:rPr>
              <a:t>Skorzystanie z opcji nie stanowi zmiany umowy czy też zawarcia dodatkowej umowy. Modyfikuje jedynie warunki wykonania umowy już zawartej.</a:t>
            </a:r>
            <a:r>
              <a:rPr lang="pl-PL" altLang="pl-PL" sz="1754" dirty="0">
                <a:latin typeface="Open Sans" panose="020B0606030504020204" pitchFamily="34" charset="0"/>
                <a:ea typeface="Open Sans" panose="020B0606030504020204" pitchFamily="34" charset="0"/>
                <a:cs typeface="Open Sans" panose="020B0606030504020204" pitchFamily="34" charset="0"/>
              </a:rPr>
              <a:t> W zależności od konstrukcji prawnej skorzystanie z prawa opcji następuje poprzez złożenie przez zamawiającego pisemnego oświadczenia woli lub jest efektem niepodejmowania działań przez zamawiającego w toku wykonywania umowy (np. niezłożenie jednostkowych zamówień na wskazaną w umowie część świadczenia, co nie powoduje powstania odpowiedzialności za nienależyte wykonanie umowy).</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Zamawiający może skorzystać z opcji niezależnie od tego, czy zamówienie obejmuje usługi, dostawy czy roboty budowlane. Zarówno Pzp, jak i dyrektywy unijne nie przewidują w tym zakresie żadnych ograniczeń.</a:t>
            </a:r>
          </a:p>
        </p:txBody>
      </p:sp>
    </p:spTree>
    <p:extLst>
      <p:ext uri="{BB962C8B-B14F-4D97-AF65-F5344CB8AC3E}">
        <p14:creationId xmlns:p14="http://schemas.microsoft.com/office/powerpoint/2010/main" val="1471393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87549"/>
            <a:ext cx="9221688" cy="449973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 Pzp nie zawarto definicji pojęcia „rodzaj opcji”, nie określono też katalogu opcji, na którym można byłoby oprzeć rozróżnienie ich rodzajów. W praktyce zatem zamawiający powinien uwzględnić nie tyle literalny wymóg nazwania rodzaju opcji, ile konieczność precyzyjnego opisania jej charakteru w powiązaniu z przedmiotem i warunkami zamówienia.</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1) </a:t>
            </a:r>
            <a:r>
              <a:rPr lang="pl-PL" altLang="pl-PL" sz="1754" b="1" dirty="0">
                <a:latin typeface="Open Sans" panose="020B0606030504020204" pitchFamily="34" charset="0"/>
                <a:ea typeface="Open Sans" panose="020B0606030504020204" pitchFamily="34" charset="0"/>
                <a:cs typeface="Open Sans" panose="020B0606030504020204" pitchFamily="34" charset="0"/>
              </a:rPr>
              <a:t>przedmiot</a:t>
            </a:r>
            <a:r>
              <a:rPr lang="pl-PL" altLang="pl-PL" sz="1754" dirty="0">
                <a:latin typeface="Open Sans" panose="020B0606030504020204" pitchFamily="34" charset="0"/>
                <a:ea typeface="Open Sans" panose="020B0606030504020204" pitchFamily="34" charset="0"/>
                <a:cs typeface="Open Sans" panose="020B0606030504020204" pitchFamily="34" charset="0"/>
              </a:rPr>
              <a:t> – np. dodatkowy zakres ochrony ubezpieczeniowej, dostęp do wydań w formie elektronicznej przy zamówieniu na prenumeratę prasy,</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2) </a:t>
            </a:r>
            <a:r>
              <a:rPr lang="pl-PL" altLang="pl-PL" sz="1754" b="1" dirty="0">
                <a:latin typeface="Open Sans" panose="020B0606030504020204" pitchFamily="34" charset="0"/>
                <a:ea typeface="Open Sans" panose="020B0606030504020204" pitchFamily="34" charset="0"/>
                <a:cs typeface="Open Sans" panose="020B0606030504020204" pitchFamily="34" charset="0"/>
              </a:rPr>
              <a:t>czas</a:t>
            </a:r>
            <a:r>
              <a:rPr lang="pl-PL" altLang="pl-PL" sz="1754" dirty="0">
                <a:latin typeface="Open Sans" panose="020B0606030504020204" pitchFamily="34" charset="0"/>
                <a:ea typeface="Open Sans" panose="020B0606030504020204" pitchFamily="34" charset="0"/>
                <a:cs typeface="Open Sans" panose="020B0606030504020204" pitchFamily="34" charset="0"/>
              </a:rPr>
              <a:t> – np. zamawiający w zamówieniu na usługi telekomunikacyjne lub teleinformatyczne opcjonalnie przewiduje okresowe włączenie lub wyłączenie usług lub modułów systemu albo w umowie sprzedaży z określonym terminem dostarczenia całości przedmiotu sprzedaży przewiduje możliwość jednostronnego wydłużenia tego terminu,</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3) </a:t>
            </a:r>
            <a:r>
              <a:rPr lang="pl-PL" altLang="pl-PL" sz="1754" b="1" dirty="0">
                <a:latin typeface="Open Sans" panose="020B0606030504020204" pitchFamily="34" charset="0"/>
                <a:ea typeface="Open Sans" panose="020B0606030504020204" pitchFamily="34" charset="0"/>
                <a:cs typeface="Open Sans" panose="020B0606030504020204" pitchFamily="34" charset="0"/>
              </a:rPr>
              <a:t>ilość</a:t>
            </a:r>
            <a:r>
              <a:rPr lang="pl-PL" altLang="pl-PL" sz="1754" dirty="0">
                <a:latin typeface="Open Sans" panose="020B0606030504020204" pitchFamily="34" charset="0"/>
                <a:ea typeface="Open Sans" panose="020B0606030504020204" pitchFamily="34" charset="0"/>
                <a:cs typeface="Open Sans" panose="020B0606030504020204" pitchFamily="34" charset="0"/>
              </a:rPr>
              <a:t> – poprzez określenie maksymalnego lub minimalnego zakresu świadczenia.</a:t>
            </a:r>
          </a:p>
        </p:txBody>
      </p:sp>
    </p:spTree>
    <p:extLst>
      <p:ext uri="{BB962C8B-B14F-4D97-AF65-F5344CB8AC3E}">
        <p14:creationId xmlns:p14="http://schemas.microsoft.com/office/powerpoint/2010/main" val="1979064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899337"/>
            <a:ext cx="9221688" cy="192506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Maksymalna wartość prawa opcji - ma na celu umożliwienie wykonawcy sporządzenia oferty i zapewnienia równej wiedzy wykonawców co do rozmiaru świadczenia.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Maksymalna wartość opcji może być wyrażona zarówno przedmiotowo, terminowo, procentowo, kwotowo, jak i ilościowo, a granicą swobody zamawiającego w tym zakresie jest obowiązek przedstawienia postanowień umownych „zrozumiałych, precyzyjnych i jednoznacznych”.</a:t>
            </a:r>
          </a:p>
        </p:txBody>
      </p:sp>
    </p:spTree>
    <p:extLst>
      <p:ext uri="{BB962C8B-B14F-4D97-AF65-F5344CB8AC3E}">
        <p14:creationId xmlns:p14="http://schemas.microsoft.com/office/powerpoint/2010/main" val="4018573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475581"/>
            <a:ext cx="9221688" cy="402701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Uruchomienie opcji może być uzależnione od np. zaistnienia opcjonalnej potrzeby pozyskania odpowiednich środków finansowych lub uzyskania różnego rodzaju decyzji innych organów.</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1) faktyczne: określenie zdarzeń lub warunków na podstawie, których zamawiający podejmie decyzję o skorzystaniu z opcji;</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2) formalne: pisemność oświadczenia (zlecenia) dotyczącego opcji, jednokrotność lub wielokrotność korzystania, zakres upoważnień osób do złożenia tego oświadczenia, określenie kanału komunikacji;</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3) terminowe: terminy obowiązujące przy złożeniu oświadczenia o skorzystaniu z opcji;</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4) organizacyjne: określenie łańcucha decyzyjnego, kompetencyjnego, obejmującego także potwierdzanie dysponowania środkami finansowymi przeznaczonymi na realizację opcji.</a:t>
            </a:r>
          </a:p>
        </p:txBody>
      </p:sp>
    </p:spTree>
    <p:extLst>
      <p:ext uri="{BB962C8B-B14F-4D97-AF65-F5344CB8AC3E}">
        <p14:creationId xmlns:p14="http://schemas.microsoft.com/office/powerpoint/2010/main" val="3134767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475581"/>
            <a:ext cx="9221688" cy="367283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Klauzula zatrudnienia w umowie </a:t>
            </a:r>
            <a:br>
              <a:rPr lang="pl-PL" altLang="pl-PL"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pl-PL" altLang="pl-PL"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 udzielenie zamówienia publicznego</a:t>
            </a:r>
          </a:p>
          <a:p>
            <a:pPr marL="0" indent="0">
              <a:buNone/>
            </a:pPr>
            <a:endParaRPr lang="pl-PL" altLang="pl-PL" sz="1754" b="1" dirty="0">
              <a:latin typeface="Montserrat" pitchFamily="2" charset="0"/>
            </a:endParaRPr>
          </a:p>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Art. 95 ust. 2</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 przypadku gdy zamawiający przewiduje wymagania, o których mowa w ust. 1, określa w dokumentach zamówienia w szczególności:</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1) rodzaj czynności związanych z realizacją zamówienia, których dotyczą wymagania zatrudnienia na podstawie stosunku pracy przez wykonawcę lub podwykonawcę osób wykonujących czynności w trakcie realizacji zamówienia;</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2) sposób weryfikacji zatrudnienia tych osób;</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3) uprawnienia zamawiającego w zakresie kontroli spełniania przez wykonawcę wymagań związanych z zatrudnianiem tych osób oraz sankcji z tytułu niespełnienia tych wymagań.</a:t>
            </a:r>
          </a:p>
        </p:txBody>
      </p:sp>
    </p:spTree>
    <p:extLst>
      <p:ext uri="{BB962C8B-B14F-4D97-AF65-F5344CB8AC3E}">
        <p14:creationId xmlns:p14="http://schemas.microsoft.com/office/powerpoint/2010/main" val="35925020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994264"/>
            <a:ext cx="9221688" cy="157114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Art. 438 zawiera wymogi dotyczące treści umowy w obszarze tzw. klauzuli zatrudnienia ujętej w art. 95 ustawy.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Umowa powinna zawierać postanowienia dotyczące sposobu dokumentowania zatrudnienia oraz kontroli spełniania przez wykonawcę lub podwykonawcę wymagań dotyczących zatrudnienia na podstawie umowy o pracę oraz postanowienia dotyczące sankcji z tytułu niespełnienia wymagań określonych w art. 95 ust. 1. </a:t>
            </a:r>
          </a:p>
        </p:txBody>
      </p:sp>
    </p:spTree>
    <p:extLst>
      <p:ext uri="{BB962C8B-B14F-4D97-AF65-F5344CB8AC3E}">
        <p14:creationId xmlns:p14="http://schemas.microsoft.com/office/powerpoint/2010/main" val="1687312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87975"/>
            <a:ext cx="9221688" cy="298372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 celu zapewnienia, aby czynności opisane przez zamawiającego, polegające na wykonywaniu pracy rzeczywiście wykonywali pracownicy zatrudnieni na podstawie umowy o pracę, zasadne jest ustalenie w projekcie umowy postanowienia, w którym wykonawca zobowiązuje się realizować zamówienie przez pracowników zatrudnionych na podstawie umowy o pracę w zakresie czynności opisanych przez zamawiającego. Konsekwentnie, uchylanie się od obowiązku zatrudniania pracowników na umowę o pracę winno skutkować sankcjami nałożonymi przez zamawiającego. Powyższa regulacja ma na celu przede wszystkim zapewnienie zachowania zasad uczciwej konkurencji i równego traktowania poprzez nadzorowanie prawidłowości wykonania zamówienia w sposób określony w ofercie wykonawcy w odniesieniu do wymagań dotyczących umów o pracę.</a:t>
            </a:r>
          </a:p>
        </p:txBody>
      </p:sp>
    </p:spTree>
    <p:extLst>
      <p:ext uri="{BB962C8B-B14F-4D97-AF65-F5344CB8AC3E}">
        <p14:creationId xmlns:p14="http://schemas.microsoft.com/office/powerpoint/2010/main" val="1160491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11524"/>
            <a:ext cx="9221688" cy="533662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Ustawa Prawo zamówień publicznych </a:t>
            </a:r>
            <a:r>
              <a:rPr lang="pl-PL" altLang="pl-PL" sz="1754" b="1" dirty="0">
                <a:latin typeface="Open Sans" panose="020B0606030504020204" pitchFamily="34" charset="0"/>
                <a:ea typeface="Open Sans" panose="020B0606030504020204" pitchFamily="34" charset="0"/>
                <a:cs typeface="Open Sans" panose="020B0606030504020204" pitchFamily="34" charset="0"/>
              </a:rPr>
              <a:t>obliguje Prezesa Urzędu Zamówień Publicznych do podawania do publicznej wiadomości (na podstawie orzecznictwa Krajowej Izby Odwoławczej oraz sądu zamówień publicznych) przykładowych postanowień umownych, które mogą być niezgodne z art. 433 ustawy PZP.</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Informacje podawane przez UZP mają być swoistym katalogiem klauzul abuzywnych których zamawiający powinni unikać (przy czym </a:t>
            </a:r>
            <a:r>
              <a:rPr lang="pl-PL" altLang="pl-PL" sz="1754" b="1" dirty="0">
                <a:latin typeface="Open Sans" panose="020B0606030504020204" pitchFamily="34" charset="0"/>
                <a:ea typeface="Open Sans" panose="020B0606030504020204" pitchFamily="34" charset="0"/>
                <a:cs typeface="Open Sans" panose="020B0606030504020204" pitchFamily="34" charset="0"/>
              </a:rPr>
              <a:t>przepisy nie zobowiązują zamawiających do uwzględnienia uwag tam zawartych</a:t>
            </a:r>
            <a:r>
              <a:rPr lang="pl-PL" altLang="pl-PL" sz="1754" dirty="0">
                <a:latin typeface="Open Sans" panose="020B0606030504020204" pitchFamily="34" charset="0"/>
                <a:ea typeface="Open Sans" panose="020B0606030504020204" pitchFamily="34" charset="0"/>
                <a:cs typeface="Open Sans" panose="020B0606030504020204" pitchFamily="34" charset="0"/>
              </a:rPr>
              <a:t>). Jest to pewien substytut katalogu klauzul zakazanych funkcjonującego chociażby w prawie ochrony konsumentów. Jednak w odróżnieniu do prawa ochrony konsumentów w przypadku PZP </a:t>
            </a:r>
            <a:r>
              <a:rPr lang="pl-PL" altLang="pl-PL" sz="1754" b="1" dirty="0">
                <a:latin typeface="Open Sans" panose="020B0606030504020204" pitchFamily="34" charset="0"/>
                <a:ea typeface="Open Sans" panose="020B0606030504020204" pitchFamily="34" charset="0"/>
                <a:cs typeface="Open Sans" panose="020B0606030504020204" pitchFamily="34" charset="0"/>
              </a:rPr>
              <a:t>ochrona udzielona wykonawcy przez KIO lub sąd stwierdzający, że dana klauzula umowna narusza art. 433 </a:t>
            </a:r>
            <a:r>
              <a:rPr lang="pl-PL" altLang="pl-PL" sz="1754" b="1" dirty="0" err="1">
                <a:latin typeface="Open Sans" panose="020B0606030504020204" pitchFamily="34" charset="0"/>
                <a:ea typeface="Open Sans" panose="020B0606030504020204" pitchFamily="34" charset="0"/>
                <a:cs typeface="Open Sans" panose="020B0606030504020204" pitchFamily="34" charset="0"/>
              </a:rPr>
              <a:t>pzp</a:t>
            </a:r>
            <a:r>
              <a:rPr lang="pl-PL" altLang="pl-PL" sz="1754" b="1" dirty="0">
                <a:latin typeface="Open Sans" panose="020B0606030504020204" pitchFamily="34" charset="0"/>
                <a:ea typeface="Open Sans" panose="020B0606030504020204" pitchFamily="34" charset="0"/>
                <a:cs typeface="Open Sans" panose="020B0606030504020204" pitchFamily="34" charset="0"/>
              </a:rPr>
              <a:t> ma charakter indywidualny</a:t>
            </a:r>
            <a:r>
              <a:rPr lang="pl-PL" altLang="pl-PL" sz="1754" dirty="0">
                <a:latin typeface="Open Sans" panose="020B0606030504020204" pitchFamily="34" charset="0"/>
                <a:ea typeface="Open Sans" panose="020B0606030504020204" pitchFamily="34" charset="0"/>
                <a:cs typeface="Open Sans" panose="020B0606030504020204" pitchFamily="34" charset="0"/>
              </a:rPr>
              <a:t>, ograniczony tylko do oznaczonego projektu umowy lub umowy. Orzeczenie wydane w tej sprawie nie korzysta z rozszerzonej prawomocności i tym samym nie skutkuje automatycznie uznaniem za niedozwolone podobnych klauzul w umowach innych zamawiających albo nawet takich samych umowach tego samego zamawiającego (J. </a:t>
            </a:r>
            <a:r>
              <a:rPr lang="pl-PL" altLang="pl-PL" sz="1754" dirty="0" err="1">
                <a:latin typeface="Open Sans" panose="020B0606030504020204" pitchFamily="34" charset="0"/>
                <a:ea typeface="Open Sans" panose="020B0606030504020204" pitchFamily="34" charset="0"/>
                <a:cs typeface="Open Sans" panose="020B0606030504020204" pitchFamily="34" charset="0"/>
              </a:rPr>
              <a:t>Jerzykowski</a:t>
            </a:r>
            <a:r>
              <a:rPr lang="pl-PL" altLang="pl-PL" sz="1754" dirty="0">
                <a:latin typeface="Open Sans" panose="020B0606030504020204" pitchFamily="34" charset="0"/>
                <a:ea typeface="Open Sans" panose="020B0606030504020204" pitchFamily="34" charset="0"/>
                <a:cs typeface="Open Sans" panose="020B0606030504020204" pitchFamily="34" charset="0"/>
              </a:rPr>
              <a:t> [w:] W. Dzierżanowski, Ł. Jaźwiński, M. </a:t>
            </a:r>
            <a:r>
              <a:rPr lang="pl-PL" altLang="pl-PL" sz="1754" dirty="0" err="1">
                <a:latin typeface="Open Sans" panose="020B0606030504020204" pitchFamily="34" charset="0"/>
                <a:ea typeface="Open Sans" panose="020B0606030504020204" pitchFamily="34" charset="0"/>
                <a:cs typeface="Open Sans" panose="020B0606030504020204" pitchFamily="34" charset="0"/>
              </a:rPr>
              <a:t>Kittel</a:t>
            </a:r>
            <a:r>
              <a:rPr lang="pl-PL" altLang="pl-PL" sz="1754" dirty="0">
                <a:latin typeface="Open Sans" panose="020B0606030504020204" pitchFamily="34" charset="0"/>
                <a:ea typeface="Open Sans" panose="020B0606030504020204" pitchFamily="34" charset="0"/>
                <a:cs typeface="Open Sans" panose="020B0606030504020204" pitchFamily="34" charset="0"/>
              </a:rPr>
              <a:t>, M. Stachowiak, J. </a:t>
            </a:r>
            <a:r>
              <a:rPr lang="pl-PL" altLang="pl-PL" sz="1754" dirty="0" err="1">
                <a:latin typeface="Open Sans" panose="020B0606030504020204" pitchFamily="34" charset="0"/>
                <a:ea typeface="Open Sans" panose="020B0606030504020204" pitchFamily="34" charset="0"/>
                <a:cs typeface="Open Sans" panose="020B0606030504020204" pitchFamily="34" charset="0"/>
              </a:rPr>
              <a:t>Jerzykowski</a:t>
            </a:r>
            <a:r>
              <a:rPr lang="pl-PL" altLang="pl-PL" sz="1754" dirty="0">
                <a:latin typeface="Open Sans" panose="020B0606030504020204" pitchFamily="34" charset="0"/>
                <a:ea typeface="Open Sans" panose="020B0606030504020204" pitchFamily="34" charset="0"/>
                <a:cs typeface="Open Sans" panose="020B0606030504020204" pitchFamily="34" charset="0"/>
              </a:rPr>
              <a:t>, Prawo zamówień publicznych. Komentarz, Warszawa 2021, art. 433).</a:t>
            </a:r>
          </a:p>
        </p:txBody>
      </p:sp>
    </p:spTree>
    <p:extLst>
      <p:ext uri="{BB962C8B-B14F-4D97-AF65-F5344CB8AC3E}">
        <p14:creationId xmlns:p14="http://schemas.microsoft.com/office/powerpoint/2010/main" val="24340601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411685"/>
            <a:ext cx="9221688" cy="240421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Przykładowy zapis dotyczący obowiązku wykonawcy:</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Wykonawca zobowiązuje się do zatrudnienia na podstawie umowy o pracę, przez cały okres realizacji zamówienia, wszystkich osób wykonujących następujące czynności: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(obowiązek ten nie dotyczy sytuacji, gdy prace te będą wykonywane samodzielnie i osobiście przez osoby fizyczne prowadzące działalność gospodarczą w postaci tzw. samozatrudnienia jako podwykonawcy).</a:t>
            </a:r>
          </a:p>
        </p:txBody>
      </p:sp>
    </p:spTree>
    <p:extLst>
      <p:ext uri="{BB962C8B-B14F-4D97-AF65-F5344CB8AC3E}">
        <p14:creationId xmlns:p14="http://schemas.microsoft.com/office/powerpoint/2010/main" val="604530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331565"/>
            <a:ext cx="9221688" cy="386311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Sankcja związana z naruszeniem obowiązku zatrudnienia:</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 każdym przypadku niedopełnienia obowiązku, o którym mowa w .......... Umowy, Wykonawca zapłaci Zamawiającemu karę umowną w wysokości 500 zł za każdy dzień roboczy, w którym osoba niezatrudniona przez Wykonawcę lub podwykonawcę lub dalszego podwykonawcę na podstawie umowy o pracę wykonywała czynności wymienione w .............. Umowy.</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Dodatkowo, w przypadku wystąpienia problemu na szerszą skalę, prawo odstąpienia od umowy. Przykład okoliczności uprawniającej do odstąpienia:</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co najmniej trzykrotnego stwierdzenia, że czynności wymienione w .............. Umowy były wykonywane z naruszeniem ........... Umowy.</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396137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899517"/>
            <a:ext cx="9221688" cy="471635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Art. 438 ust. 2</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2. W celu weryfikacji zatrudniania, przez wykonawcę lub podwykonawcę, na podstawie umowy o pracę, osób wykonujących wskazane przez zamawiającego czynności w zakresie realizacji zamówienia, umowa przewiduje możliwość żądania przez zamawiającego w szczególności:</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1) oświadczenia zatrudnionego pracownika,</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2) oświadczenia wykonawcy lub podwykonawcy o zatrudnieniu pracownika na podstawie umowy o pracę,</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3) poświadczonej za zgodność z oryginałem kopii umowy o pracę zatrudnionego pracownika,</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4) innych dokumentów</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 zawierających informacje, w tym dane osobowe, niezbędne do weryfikacji zatrudnienia na podstawie umowy o pracę, w szczególności imię i nazwisko zatrudnionego pracownika, datę zawarcia umowy o pracę, rodzaj umowy o pracę i zakres obowiązków pracownika.</a:t>
            </a:r>
          </a:p>
        </p:txBody>
      </p:sp>
    </p:spTree>
    <p:extLst>
      <p:ext uri="{BB962C8B-B14F-4D97-AF65-F5344CB8AC3E}">
        <p14:creationId xmlns:p14="http://schemas.microsoft.com/office/powerpoint/2010/main" val="29309669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780557"/>
            <a:ext cx="9221688" cy="199856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Do katalogu innych dokumentów zaliczyć można dokumenty potwierdzające opłacanie składek na ubezpieczenia społeczne i zdrowotne z tytułu zatrudnienia na podstawie umów o pracę (wraz z informacją o liczbie odprowadzonych składek), które będzie mogło przyjąć postać zaświadczenia właściwego oddziału ZUS lub poświadczoną za zgodność z oryginałem odpowiednio przez wykonawcę lub podwykonawcę kopię dowodu potwierdzającego zgłoszenie pracownika przez pracodawcę do ubezpieczeń, zawierającą informacje, w tym dane osobowe, niezbędne do weryfikacji zatrudnienia na podstawie umowy o pracę.</a:t>
            </a:r>
          </a:p>
        </p:txBody>
      </p:sp>
    </p:spTree>
    <p:extLst>
      <p:ext uri="{BB962C8B-B14F-4D97-AF65-F5344CB8AC3E}">
        <p14:creationId xmlns:p14="http://schemas.microsoft.com/office/powerpoint/2010/main" val="16970250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307734"/>
            <a:ext cx="9221688" cy="294420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Uwaga na sposób realizacji obowiązku kontroli zatrudnienia.</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Analiza umów o udzielenie zamówienia publicznego pokazuje, że zamawiający publicznie często wymagają złożenia określonych dokumentów potwierdzających zatrudnienie w ramach formalności przed podpisaniem umowy albo zaraz po jej zawarciu, gdy faktyczne wykonywanie zamówienia jeszcze nie ma miejsca.</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Takie zapisy nie wypełniają celu, który leży u podstaw stosowania klauzul zatrudnienia. Wartość dowodowa dokumentu w tym wypadku jest znikoma.</a:t>
            </a:r>
          </a:p>
        </p:txBody>
      </p:sp>
    </p:spTree>
    <p:extLst>
      <p:ext uri="{BB962C8B-B14F-4D97-AF65-F5344CB8AC3E}">
        <p14:creationId xmlns:p14="http://schemas.microsoft.com/office/powerpoint/2010/main" val="3349478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259557"/>
            <a:ext cx="9221688" cy="4280682"/>
          </a:xfrm>
          <a:noFill/>
          <a:ln>
            <a:noFill/>
          </a:ln>
        </p:spPr>
        <p:style>
          <a:lnRef idx="2">
            <a:schemeClr val="dk1"/>
          </a:lnRef>
          <a:fillRef idx="1">
            <a:schemeClr val="lt1"/>
          </a:fillRef>
          <a:effectRef idx="0">
            <a:schemeClr val="dk1"/>
          </a:effectRef>
          <a:fontRef idx="minor">
            <a:schemeClr val="dk1"/>
          </a:fontRef>
        </p:style>
        <p:txBody>
          <a:bodyPr>
            <a:noAutofit/>
          </a:bodyPr>
          <a:lstStyle/>
          <a:p>
            <a:pPr marL="11138" indent="0" algn="ctr">
              <a:buNone/>
            </a:pPr>
            <a:r>
              <a:rPr lang="pl-PL" altLang="pl-PL"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Kary umowne</a:t>
            </a:r>
          </a:p>
          <a:p>
            <a:pPr marL="11138" indent="0">
              <a:buNone/>
            </a:pPr>
            <a:endPar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138" indent="0">
              <a:buNone/>
            </a:pPr>
            <a:r>
              <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rPr>
              <a:t>O czym warto pamiętać w zakresie kształtowania </a:t>
            </a:r>
            <a:br>
              <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rPr>
              <a:t>kar umownych</a:t>
            </a:r>
          </a:p>
          <a:p>
            <a:pPr marL="11138" indent="0">
              <a:buNone/>
            </a:pPr>
            <a:endPar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62223" indent="-451085">
              <a:buFont typeface="+mj-lt"/>
              <a:buAutoNum type="arabicParenR"/>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Kara umowna stanowi mechanizm motywujący do właściwego wykonania istotnych obowiązków umownych. Obowiązki istotne nie muszą być zastrzeżone kara umowną;</a:t>
            </a:r>
          </a:p>
          <a:p>
            <a:pPr marL="462223" indent="-451085">
              <a:buFont typeface="+mj-lt"/>
              <a:buAutoNum type="arabicParenR"/>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Ustalona kara umowna stanowi należność jednostki, której niedochodzenie stanowi naruszenie dyscypliny finansów publicznych (podobnie brak ustalenia kary);</a:t>
            </a:r>
          </a:p>
          <a:p>
            <a:pPr marL="462223" indent="-451085">
              <a:buFont typeface="+mj-lt"/>
              <a:buAutoNum type="arabicParenR"/>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Z uwagi na sankcyjny charakter kar umownych, muszą zostać sformułowane w postaci jednoznacznych zapisów umownych. Brak możliwości szerokiej interpretacji postanowień umowy w tym zakresie;</a:t>
            </a:r>
          </a:p>
        </p:txBody>
      </p:sp>
    </p:spTree>
    <p:extLst>
      <p:ext uri="{BB962C8B-B14F-4D97-AF65-F5344CB8AC3E}">
        <p14:creationId xmlns:p14="http://schemas.microsoft.com/office/powerpoint/2010/main" val="21199753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827509"/>
            <a:ext cx="9221688" cy="5096636"/>
          </a:xfrm>
          <a:noFill/>
          <a:ln>
            <a:noFill/>
          </a:ln>
        </p:spPr>
        <p:style>
          <a:lnRef idx="2">
            <a:schemeClr val="dk1"/>
          </a:lnRef>
          <a:fillRef idx="1">
            <a:schemeClr val="lt1"/>
          </a:fillRef>
          <a:effectRef idx="0">
            <a:schemeClr val="dk1"/>
          </a:effectRef>
          <a:fontRef idx="minor">
            <a:schemeClr val="dk1"/>
          </a:fontRef>
        </p:style>
        <p:txBody>
          <a:bodyPr>
            <a:noAutofit/>
          </a:bodyPr>
          <a:lstStyle/>
          <a:p>
            <a:pPr marL="462223" indent="-451085">
              <a:buFont typeface="+mj-lt"/>
              <a:buAutoNum type="arabicParenR" startAt="4"/>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Wysokość kary umownej powinna być proporcjonalna do naruszenia (symulacja stosowania) – uwaga na obowiązki stanowiące kryterium oceny ofert; </a:t>
            </a:r>
          </a:p>
          <a:p>
            <a:pPr marL="462223" indent="-451085">
              <a:buFont typeface="+mj-lt"/>
              <a:buAutoNum type="arabicParenR" startAt="4"/>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Prawo potrącania kar umownych z wynagrodzenia i zabezpieczenia;</a:t>
            </a:r>
          </a:p>
          <a:p>
            <a:pPr marL="462223" indent="-451085">
              <a:buFont typeface="+mj-lt"/>
              <a:buAutoNum type="arabicParenR" startAt="4"/>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Prawo dochodzenia odszkodowania na zasadach ogólnych w sytuacji gdy wysokość kary umownej jest niższa od wysokości szkody,</a:t>
            </a:r>
          </a:p>
          <a:p>
            <a:pPr marL="462223" indent="-451085">
              <a:buFont typeface="+mj-lt"/>
              <a:buAutoNum type="arabicParenR" startAt="4"/>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Kara z tytułu odstąpienia powinna zostać zastrzeżona odpowiednio na rzecz każdej ze stron,</a:t>
            </a:r>
          </a:p>
          <a:p>
            <a:pPr marL="462223" indent="-451085">
              <a:buFont typeface="+mj-lt"/>
              <a:buAutoNum type="arabicParenR" startAt="4"/>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Kary związane z brakiem zapłaty lub nieterminowa zapłatą podwykonawcom lub dalszym podwykonawcom powinny odnosić się do wartości tych umów podwykonawczych;</a:t>
            </a:r>
          </a:p>
          <a:p>
            <a:pPr marL="462223" indent="-451085">
              <a:buFont typeface="+mj-lt"/>
              <a:buAutoNum type="arabicParenR" startAt="4"/>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Należy określić zasady zawiadamiania o naliczeniu kary umownej i dochodzenia jej zapłaty (zalecana forma elektroniczna na wskazany przez wykonawcę adres mailowy + przesyłka listem poleconym za potwierdzeniem odbioru);</a:t>
            </a:r>
          </a:p>
          <a:p>
            <a:pPr marL="462223" indent="-451085">
              <a:buFont typeface="+mj-lt"/>
              <a:buAutoNum type="arabicParenR" startAt="4"/>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Określenie zbyt wysokich kar umownych, w sytuacji skierowania sporu na drogę sądową, może skutkować jej znacznym miarkowaniem (proporcjonalne pokrycie kosztów procesu).</a:t>
            </a:r>
          </a:p>
          <a:p>
            <a:pPr marL="462223" indent="-451085">
              <a:buFont typeface="+mj-lt"/>
              <a:buAutoNum type="arabicParenR" startAt="4"/>
            </a:pPr>
            <a:endPar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62223" indent="-451085">
              <a:buFont typeface="+mj-lt"/>
              <a:buAutoNum type="arabicParenR" startAt="4"/>
            </a:pPr>
            <a:endPar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919301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627709"/>
            <a:ext cx="9221688" cy="2132538"/>
          </a:xfrm>
          <a:noFill/>
          <a:ln>
            <a:noFill/>
          </a:ln>
        </p:spPr>
        <p:style>
          <a:lnRef idx="2">
            <a:schemeClr val="dk1"/>
          </a:lnRef>
          <a:fillRef idx="1">
            <a:schemeClr val="lt1"/>
          </a:fillRef>
          <a:effectRef idx="0">
            <a:schemeClr val="dk1"/>
          </a:effectRef>
          <a:fontRef idx="minor">
            <a:schemeClr val="dk1"/>
          </a:fontRef>
        </p:style>
        <p:txBody>
          <a:bodyPr>
            <a:noAutofit/>
          </a:bodyPr>
          <a:lstStyle/>
          <a:p>
            <a:pPr marL="11138" indent="0">
              <a:buNone/>
            </a:pPr>
            <a:r>
              <a:rPr lang="pl-PL" altLang="pl-PL" sz="1754" b="1" dirty="0">
                <a:solidFill>
                  <a:schemeClr val="tx1"/>
                </a:solidFill>
                <a:latin typeface="Montserrat" pitchFamily="2" charset="0"/>
              </a:rPr>
              <a:t>KIO 2864/21, KIO 2872/21 (skład trzyosobowy)</a:t>
            </a:r>
          </a:p>
          <a:p>
            <a:pPr marL="11138" indent="0">
              <a:buNone/>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Izba uwzględniła również </a:t>
            </a:r>
            <a:r>
              <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rPr>
              <a:t>zarzut zamieszczenia w umowie jednostronnych zapisów dotyczących kar umownych. </a:t>
            </a: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Umowa przewidywała bowiem, że </a:t>
            </a:r>
            <a:r>
              <a:rPr lang="pl-PL" altLang="pl-PL" sz="1754" b="1" dirty="0">
                <a:solidFill>
                  <a:schemeClr val="tx1"/>
                </a:solidFill>
                <a:latin typeface="Open Sans" panose="020B0606030504020204" pitchFamily="34" charset="0"/>
                <a:ea typeface="Open Sans" panose="020B0606030504020204" pitchFamily="34" charset="0"/>
                <a:cs typeface="Open Sans" panose="020B0606030504020204" pitchFamily="34" charset="0"/>
              </a:rPr>
              <a:t>obowiązek zapłaty kar umownych za bezpodstawne rozwiązanie umowy obciąża wyłącznie Wykonawcę.</a:t>
            </a: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 Zdaniem KIO zasada proporcjonalności, a także sposób ukształtowania wzajemnych praw i obowiązków stron umowy w sposób równomierny, nakazują, aby również Zamawiający podlegał karze umownej za bezpodstawne rozwiązanie umowy.</a:t>
            </a:r>
          </a:p>
        </p:txBody>
      </p:sp>
    </p:spTree>
    <p:extLst>
      <p:ext uri="{BB962C8B-B14F-4D97-AF65-F5344CB8AC3E}">
        <p14:creationId xmlns:p14="http://schemas.microsoft.com/office/powerpoint/2010/main" val="13177408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CEB302-2E5F-BF22-021B-9410F210498D}"/>
              </a:ext>
            </a:extLst>
          </p:cNvPr>
          <p:cNvSpPr>
            <a:spLocks noGrp="1"/>
          </p:cNvSpPr>
          <p:nvPr>
            <p:ph type="title"/>
          </p:nvPr>
        </p:nvSpPr>
        <p:spPr>
          <a:xfrm>
            <a:off x="1025525" y="899836"/>
            <a:ext cx="8640381" cy="1367833"/>
          </a:xfrm>
        </p:spPr>
        <p:txBody>
          <a:bodyPr>
            <a:noAutofit/>
          </a:bodyPr>
          <a:lstStyle/>
          <a:p>
            <a:r>
              <a:rPr lang="pl-PL" b="1" dirty="0">
                <a:latin typeface="Open Sans" pitchFamily="2" charset="0"/>
                <a:ea typeface="Open Sans" pitchFamily="2" charset="0"/>
                <a:cs typeface="Open Sans" pitchFamily="2" charset="0"/>
              </a:rPr>
              <a:t>Waloryzacja wynagrodzenia wykonawcy, w toku realizacji umowy o udzielenie zamówienia publicznego</a:t>
            </a:r>
            <a:br>
              <a:rPr lang="pl-PL" b="1" dirty="0">
                <a:latin typeface="Open Sans" pitchFamily="2" charset="0"/>
                <a:ea typeface="Open Sans" pitchFamily="2" charset="0"/>
                <a:cs typeface="Open Sans" pitchFamily="2" charset="0"/>
              </a:rPr>
            </a:br>
            <a:endParaRPr lang="en-US" dirty="0"/>
          </a:p>
        </p:txBody>
      </p:sp>
      <p:sp>
        <p:nvSpPr>
          <p:cNvPr id="2" name="pole tekstowe 1">
            <a:extLst>
              <a:ext uri="{FF2B5EF4-FFF2-40B4-BE49-F238E27FC236}">
                <a16:creationId xmlns:a16="http://schemas.microsoft.com/office/drawing/2014/main" id="{CC6E46DD-7AFD-5D37-E180-B87E94BCF2D5}"/>
              </a:ext>
            </a:extLst>
          </p:cNvPr>
          <p:cNvSpPr txBox="1"/>
          <p:nvPr/>
        </p:nvSpPr>
        <p:spPr>
          <a:xfrm>
            <a:off x="1025525" y="3419797"/>
            <a:ext cx="8640382" cy="2016024"/>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b="1" dirty="0">
                <a:latin typeface="Open Sans" pitchFamily="2" charset="0"/>
                <a:ea typeface="Open Sans" pitchFamily="2" charset="0"/>
                <a:cs typeface="Open Sans" pitchFamily="2" charset="0"/>
              </a:rPr>
              <a:t>Waloryzacja</a:t>
            </a:r>
          </a:p>
          <a:p>
            <a:pPr marL="251986" indent="-251986" defTabSz="1007943">
              <a:lnSpc>
                <a:spcPts val="2400"/>
              </a:lnSpc>
              <a:spcBef>
                <a:spcPts val="1102"/>
              </a:spcBef>
              <a:buClr>
                <a:schemeClr val="accent1"/>
              </a:buClr>
              <a:buFontTx/>
              <a:buBlip>
                <a:blip r:embed="rId2"/>
              </a:buBlip>
            </a:pPr>
            <a:endParaRPr lang="pl-PL" b="1"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Zasada prawna wskazująca, iż w przypadku zmiany siły nabywczej pieniądza po powstaniu zobowiązania wierzyciel powinien otrzymać równowartość ekonomiczną (wyższą lub niższą) wierzytelności z chwili jej powstania</a:t>
            </a:r>
          </a:p>
        </p:txBody>
      </p:sp>
      <p:sp>
        <p:nvSpPr>
          <p:cNvPr id="9" name="Slide Number Placeholder 3">
            <a:extLst>
              <a:ext uri="{FF2B5EF4-FFF2-40B4-BE49-F238E27FC236}">
                <a16:creationId xmlns:a16="http://schemas.microsoft.com/office/drawing/2014/main" id="{93FBA414-71C1-E07B-A108-EEB716ADDEAA}"/>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68</a:t>
            </a:fld>
            <a:endParaRPr lang="pl-PL"/>
          </a:p>
        </p:txBody>
      </p:sp>
    </p:spTree>
    <p:extLst>
      <p:ext uri="{BB962C8B-B14F-4D97-AF65-F5344CB8AC3E}">
        <p14:creationId xmlns:p14="http://schemas.microsoft.com/office/powerpoint/2010/main" val="767644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4818" y="1439836"/>
            <a:ext cx="8640382" cy="4680002"/>
          </a:xfrm>
          <a:prstGeom prst="rect">
            <a:avLst/>
          </a:prstGeom>
        </p:spPr>
        <p:txBody>
          <a:bodyPr vert="horz" lIns="0" tIns="0" rIns="0" bIns="0" rtlCol="0">
            <a:noAutofit/>
          </a:bodyPr>
          <a:lstStyle/>
          <a:p>
            <a:pPr algn="ctr" defTabSz="1007943">
              <a:lnSpc>
                <a:spcPts val="2400"/>
              </a:lnSpc>
              <a:spcBef>
                <a:spcPts val="1102"/>
              </a:spcBef>
              <a:buClr>
                <a:schemeClr val="accent1"/>
              </a:buClr>
            </a:pPr>
            <a:r>
              <a:rPr lang="pl-PL" b="1" dirty="0">
                <a:latin typeface="Open Sans" pitchFamily="2" charset="0"/>
                <a:ea typeface="Open Sans" pitchFamily="2" charset="0"/>
                <a:cs typeface="Open Sans" pitchFamily="2" charset="0"/>
              </a:rPr>
              <a:t>Rodzaje mechanizmów waloryzacyjnych, jakie mogą być wykorzystane w przypadku umowy o udzielenie zamówienia publicznego</a:t>
            </a:r>
          </a:p>
          <a:p>
            <a:pPr defTabSz="1007943">
              <a:lnSpc>
                <a:spcPts val="2400"/>
              </a:lnSpc>
              <a:spcBef>
                <a:spcPts val="1102"/>
              </a:spcBef>
              <a:buClr>
                <a:schemeClr val="accent1"/>
              </a:buClr>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Waloryzacja umowna, wynikająca z ustawy Prawo zamówień publicznych</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Waloryzacja umowna, wynikająca z ustawy Kodeks cywilny</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Waloryzacja ustawowa, wynikająca z ustawy o zmianie niektórych ustaw w celu uproszczenia procedur administracyjnych dla obywateli i przedsiębiorców (dotyczy wyłącznie umów zawartych przed 10.11.2022 r.)</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Waloryzacja sądowa</a:t>
            </a:r>
          </a:p>
        </p:txBody>
      </p:sp>
      <p:sp>
        <p:nvSpPr>
          <p:cNvPr id="18" name="Slide Number Placeholder 3">
            <a:extLst>
              <a:ext uri="{FF2B5EF4-FFF2-40B4-BE49-F238E27FC236}">
                <a16:creationId xmlns:a16="http://schemas.microsoft.com/office/drawing/2014/main" id="{A147875B-C8B3-3823-7EB1-737E8095E6FD}"/>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69</a:t>
            </a:fld>
            <a:endParaRPr lang="pl-PL"/>
          </a:p>
        </p:txBody>
      </p:sp>
    </p:spTree>
    <p:extLst>
      <p:ext uri="{BB962C8B-B14F-4D97-AF65-F5344CB8AC3E}">
        <p14:creationId xmlns:p14="http://schemas.microsoft.com/office/powerpoint/2010/main" val="159746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864397"/>
            <a:ext cx="9221688" cy="183087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Wyroki KIO w sprawie klauzul abuzywnych (zakazanych)</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hlinkClick r:id="rId2"/>
              </a:rPr>
              <a:t>https://www.uzp.gov.pl/baza-wiedzy/orzecznictwo/orzecznictwo-krajowe/orzecznictwo-kio/wyroki-kio,-w-ktorych-izba-stwierdzila-naruszenie-art.-433-pzp</a:t>
            </a:r>
            <a:r>
              <a:rPr lang="pl-PL" altLang="pl-PL" sz="1754"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7878428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791505"/>
            <a:ext cx="8640382" cy="5976664"/>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b="1" dirty="0">
                <a:latin typeface="Open Sans" pitchFamily="2" charset="0"/>
                <a:ea typeface="Open Sans" pitchFamily="2" charset="0"/>
                <a:cs typeface="Open Sans" pitchFamily="2" charset="0"/>
              </a:rPr>
              <a:t>Art.  358</a:t>
            </a:r>
            <a:r>
              <a:rPr lang="pl-PL" b="1" baseline="30000" dirty="0">
                <a:latin typeface="Open Sans" pitchFamily="2" charset="0"/>
                <a:ea typeface="Open Sans" pitchFamily="2" charset="0"/>
                <a:cs typeface="Open Sans" pitchFamily="2" charset="0"/>
              </a:rPr>
              <a:t>1 </a:t>
            </a:r>
            <a:r>
              <a:rPr lang="pl-PL" b="1" dirty="0">
                <a:latin typeface="Open Sans" pitchFamily="2" charset="0"/>
                <a:ea typeface="Open Sans" pitchFamily="2" charset="0"/>
                <a:cs typeface="Open Sans" pitchFamily="2" charset="0"/>
              </a:rPr>
              <a:t>KC</a:t>
            </a:r>
          </a:p>
          <a:p>
            <a:pPr marL="251986" indent="-251986" defTabSz="1007943">
              <a:lnSpc>
                <a:spcPts val="2400"/>
              </a:lnSpc>
              <a:spcBef>
                <a:spcPts val="1102"/>
              </a:spcBef>
              <a:buClr>
                <a:schemeClr val="accent1"/>
              </a:buClr>
              <a:buFontTx/>
              <a:buBlip>
                <a:blip r:embed="rId2"/>
              </a:buBlip>
            </a:pPr>
            <a:endParaRPr lang="pl-PL" b="1"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  1. 	Jeżeli przedmiotem zobowiązania od chwili jego powstania jest suma pieniężna, spełnienie świadczenia następuje przez zapłatę sumy nominalnej, chyba że przepisy szczególne stanowią inaczej.</a:t>
            </a:r>
          </a:p>
          <a:p>
            <a:pPr marL="251986" indent="-251986" defTabSz="1007943">
              <a:lnSpc>
                <a:spcPts val="2400"/>
              </a:lnSpc>
              <a:spcBef>
                <a:spcPts val="1102"/>
              </a:spcBef>
              <a:buClr>
                <a:schemeClr val="accent1"/>
              </a:buClr>
              <a:buFontTx/>
              <a:buBlip>
                <a:blip r:embed="rId2"/>
              </a:buBlip>
            </a:pPr>
            <a:r>
              <a:rPr lang="pl-PL" b="1" dirty="0">
                <a:latin typeface="Open Sans" pitchFamily="2" charset="0"/>
                <a:ea typeface="Open Sans" pitchFamily="2" charset="0"/>
                <a:cs typeface="Open Sans" pitchFamily="2" charset="0"/>
              </a:rPr>
              <a:t>§  2.	Strony mogą zastrzec w umowie, że wysokość świadczenia pieniężnego zostanie ustalona według innego niż pieniądz miernika wartości.</a:t>
            </a: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  3. 	W razie istotnej zmiany siły nabywczej pieniądza po powstaniu zobowiązania, sąd może po rozważeniu interesów stron, zgodnie z zasadami współżycia społecznego, zmienić wysokość lub sposób spełnienia świadczenia pieniężnego, chociażby były ustalone w orzeczeniu lub umowie.</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  4. 	Z żądaniem zmiany wysokości lub sposobu spełnienia świadczenia pieniężnego nie może wystąpić strona prowadząca przedsiębiorstwo, jeżeli świadczenie pozostaje w związku z prowadzeniem tego przedsiębiorstwa.</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  5. 	Przepisy § 2 i 3 nie uchybiają przepisom regulującym wysokość cen i innych świadczeń pieniężnych.</a:t>
            </a:r>
          </a:p>
        </p:txBody>
      </p:sp>
      <p:sp>
        <p:nvSpPr>
          <p:cNvPr id="9" name="Slide Number Placeholder 3">
            <a:extLst>
              <a:ext uri="{FF2B5EF4-FFF2-40B4-BE49-F238E27FC236}">
                <a16:creationId xmlns:a16="http://schemas.microsoft.com/office/drawing/2014/main" id="{FC91BB5F-29F3-644B-9232-2ED34268AD82}"/>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70</a:t>
            </a:fld>
            <a:endParaRPr lang="pl-PL"/>
          </a:p>
        </p:txBody>
      </p:sp>
    </p:spTree>
    <p:extLst>
      <p:ext uri="{BB962C8B-B14F-4D97-AF65-F5344CB8AC3E}">
        <p14:creationId xmlns:p14="http://schemas.microsoft.com/office/powerpoint/2010/main" val="2550778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4818" y="2159837"/>
            <a:ext cx="8640382" cy="3384176"/>
          </a:xfrm>
          <a:prstGeom prst="rect">
            <a:avLst/>
          </a:prstGeom>
        </p:spPr>
        <p:txBody>
          <a:bodyPr vert="horz" lIns="0" tIns="0" rIns="0" bIns="0" rtlCol="0">
            <a:normAutofit/>
          </a:bodyPr>
          <a:lstStyle/>
          <a:p>
            <a:pPr algn="just" defTabSz="1007943">
              <a:lnSpc>
                <a:spcPts val="2400"/>
              </a:lnSpc>
              <a:spcBef>
                <a:spcPts val="1102"/>
              </a:spcBef>
              <a:buClr>
                <a:schemeClr val="accent1"/>
              </a:buClr>
            </a:pPr>
            <a:r>
              <a:rPr lang="pl-PL" dirty="0">
                <a:latin typeface="Open Sans" pitchFamily="2" charset="0"/>
                <a:ea typeface="Open Sans" pitchFamily="2" charset="0"/>
                <a:cs typeface="Open Sans" pitchFamily="2" charset="0"/>
              </a:rPr>
              <a:t>W art. 358</a:t>
            </a:r>
            <a:r>
              <a:rPr lang="pl-PL" baseline="30000" dirty="0">
                <a:latin typeface="Open Sans" pitchFamily="2" charset="0"/>
                <a:ea typeface="Open Sans" pitchFamily="2" charset="0"/>
                <a:cs typeface="Open Sans" pitchFamily="2" charset="0"/>
              </a:rPr>
              <a:t>1</a:t>
            </a:r>
            <a:r>
              <a:rPr lang="pl-PL" dirty="0">
                <a:latin typeface="Open Sans" pitchFamily="2" charset="0"/>
                <a:ea typeface="Open Sans" pitchFamily="2" charset="0"/>
                <a:cs typeface="Open Sans" pitchFamily="2" charset="0"/>
              </a:rPr>
              <a:t> § 2 uregulowano waloryzację umowną, która służy zabezpieczeniu się przed ryzykiem zmiany wartości nabywczej pieniądza, i możliwość stosowania tzw. umownych klauzul waloryzacyjnych. Za pomocą klauzul waloryzacyjnych strony oznaczają wysokość zapłaty świadczenia pieniężnego w sposób pośredni. Wysokość świadczenia pieniężnego nie zostaje ustalona bezpośrednio przez wskazanie liczby jednostek pieniężnych (sumy nominalnej świadczenia), lecz przez opisanie wartości, jaką ma mieć spełniane świadczenie, za pomocą innego niż pieniądz miernika, np. walut obcych lub wskaźników finansowych lub gospodarczych. Z zastrzeżeniem art. 353</a:t>
            </a:r>
            <a:r>
              <a:rPr lang="pl-PL" baseline="30000" dirty="0">
                <a:latin typeface="Open Sans" pitchFamily="2" charset="0"/>
                <a:ea typeface="Open Sans" pitchFamily="2" charset="0"/>
                <a:cs typeface="Open Sans" pitchFamily="2" charset="0"/>
              </a:rPr>
              <a:t>1</a:t>
            </a:r>
            <a:r>
              <a:rPr lang="pl-PL" dirty="0">
                <a:latin typeface="Open Sans" pitchFamily="2" charset="0"/>
                <a:ea typeface="Open Sans" pitchFamily="2" charset="0"/>
                <a:cs typeface="Open Sans" pitchFamily="2" charset="0"/>
              </a:rPr>
              <a:t> [Zasada swobody umów] klauzule waloryzacyjne mogą być zamieszczane we wszelkiego rodzaju umowach, w tym umowach o udzielenie zamówienia publicznego.</a:t>
            </a:r>
          </a:p>
        </p:txBody>
      </p:sp>
      <p:sp>
        <p:nvSpPr>
          <p:cNvPr id="9" name="Slide Number Placeholder 3">
            <a:extLst>
              <a:ext uri="{FF2B5EF4-FFF2-40B4-BE49-F238E27FC236}">
                <a16:creationId xmlns:a16="http://schemas.microsoft.com/office/drawing/2014/main" id="{06074638-C09B-086C-B19F-EC706A70FFC6}"/>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71</a:t>
            </a:fld>
            <a:endParaRPr lang="pl-PL"/>
          </a:p>
        </p:txBody>
      </p:sp>
    </p:spTree>
    <p:extLst>
      <p:ext uri="{BB962C8B-B14F-4D97-AF65-F5344CB8AC3E}">
        <p14:creationId xmlns:p14="http://schemas.microsoft.com/office/powerpoint/2010/main" val="2741047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3383893"/>
            <a:ext cx="8640382" cy="791888"/>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 ustawie Prawo zamówień publicznych art. 358</a:t>
            </a:r>
            <a:r>
              <a:rPr lang="pl-PL" baseline="30000" dirty="0">
                <a:latin typeface="Open Sans" pitchFamily="2" charset="0"/>
                <a:ea typeface="Open Sans" pitchFamily="2" charset="0"/>
                <a:cs typeface="Open Sans" pitchFamily="2" charset="0"/>
              </a:rPr>
              <a:t>1</a:t>
            </a:r>
            <a:r>
              <a:rPr lang="pl-PL" dirty="0">
                <a:latin typeface="Open Sans" pitchFamily="2" charset="0"/>
                <a:ea typeface="Open Sans" pitchFamily="2" charset="0"/>
                <a:cs typeface="Open Sans" pitchFamily="2" charset="0"/>
              </a:rPr>
              <a:t> § 2 Kodeksu cywilnego znalazł odzwierciedlenie w art. 439 tej ustawy.</a:t>
            </a:r>
          </a:p>
        </p:txBody>
      </p:sp>
      <p:sp>
        <p:nvSpPr>
          <p:cNvPr id="9" name="Slide Number Placeholder 3">
            <a:extLst>
              <a:ext uri="{FF2B5EF4-FFF2-40B4-BE49-F238E27FC236}">
                <a16:creationId xmlns:a16="http://schemas.microsoft.com/office/drawing/2014/main" id="{BCAFE0B8-BDB8-B3D5-B02E-360BB145972D}"/>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72</a:t>
            </a:fld>
            <a:endParaRPr lang="pl-PL"/>
          </a:p>
        </p:txBody>
      </p:sp>
    </p:spTree>
    <p:extLst>
      <p:ext uri="{BB962C8B-B14F-4D97-AF65-F5344CB8AC3E}">
        <p14:creationId xmlns:p14="http://schemas.microsoft.com/office/powerpoint/2010/main" val="27078000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557608"/>
            <a:ext cx="8640382" cy="6444457"/>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b="1" dirty="0">
                <a:latin typeface="Open Sans" pitchFamily="2" charset="0"/>
                <a:ea typeface="Open Sans" pitchFamily="2" charset="0"/>
                <a:cs typeface="Open Sans" pitchFamily="2" charset="0"/>
              </a:rPr>
              <a:t>Art. 439</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Umowa, której przedmiotem są roboty budowlane, dostawy lub usługi, zawarta na okres dłuższy niż 6 miesięcy, zawiera postanowienia dotyczące zasad wprowadzania zmian wysokości wynagrodzenia należnego wykonawcy w przypadku zmiany ceny materiałów lub kosztów związanych z realizacją zamówienia.</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 umowie określa się:</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poziom zmiany ceny materiałów lub kosztów, o których mowa w ust. 1, uprawniający strony umowy do żądania zmiany wynagrodzenia oraz początkowy termin ustalenia zmiany wynagrodzenia;</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sposób ustalania zmiany wynagrodzenia:</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z użyciem odesłania do wskaźnika zmiany ceny materiałów lub kosztów, w szczególności wskaźnika ogłaszanego w komunikacie Prezesa Głównego Urzędu Statystycznego lub</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przez wskazanie innej podstawy, w szczególności wykazu rodzajów materiałów lub kosztów, w przypadku których zmiana ceny uprawnia strony umowy do żądania zmiany wynagrodzenia;</a:t>
            </a:r>
          </a:p>
        </p:txBody>
      </p:sp>
      <p:sp>
        <p:nvSpPr>
          <p:cNvPr id="9" name="Slide Number Placeholder 3">
            <a:extLst>
              <a:ext uri="{FF2B5EF4-FFF2-40B4-BE49-F238E27FC236}">
                <a16:creationId xmlns:a16="http://schemas.microsoft.com/office/drawing/2014/main" id="{0418547C-7A41-9850-B274-51180F0D17F8}"/>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73</a:t>
            </a:fld>
            <a:endParaRPr lang="pl-PL"/>
          </a:p>
        </p:txBody>
      </p:sp>
    </p:spTree>
    <p:extLst>
      <p:ext uri="{BB962C8B-B14F-4D97-AF65-F5344CB8AC3E}">
        <p14:creationId xmlns:p14="http://schemas.microsoft.com/office/powerpoint/2010/main" val="15410270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31082" y="413653"/>
            <a:ext cx="8640382" cy="6732368"/>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sposób określenia wpływu zmiany ceny materiałów lub kosztów na koszt wykonania zamówienia oraz określenie okresów, w których może następować zmiana wynagrodzenia wykonawcy;</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maksymalną wartość zmiany wynagrodzenia, jaką dopuszcza zamawiający w efekcie zastosowania postanowień o zasadach wprowadzania zmian wysokości wynagrodzenia.</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Jeżeli umowa została zawarta po upływie 180 dni od dnia upływu terminu składania ofert, początkowym terminem ustalenia zmiany wynagrodzenia jest dzień otwarcia ofert, chyba że zamawiający określi termin wcześniejszy.</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Przez zmianę ceny materiałów lub kosztów rozumie się wzrost odpowiednio cen lub kosztów, jak i ich obniżenie, względem ceny lub kosztu przyjętych w celu ustalenia wynagrodzenia wykonawcy zawartego w ofercie.</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Wykonawca, którego wynagrodzenie zostało zmienione zgodnie z ust. 1-3, zobowiązany jest do zmiany wynagrodzenia przysługującego podwykonawcy, z którym zawarł umowę, w zakresie odpowiadającym zmianom cen materiałów lub kosztów dotyczących zobowiązania podwykonawcy, jeżeli łącznie spełnione są następujące warunki:</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przedmiotem umowy są roboty budowlane, dostawy lub usługi;</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okres obowiązywania umowy przekracza 6 miesięcy.</a:t>
            </a:r>
          </a:p>
        </p:txBody>
      </p:sp>
      <p:sp>
        <p:nvSpPr>
          <p:cNvPr id="9" name="Slide Number Placeholder 3">
            <a:extLst>
              <a:ext uri="{FF2B5EF4-FFF2-40B4-BE49-F238E27FC236}">
                <a16:creationId xmlns:a16="http://schemas.microsoft.com/office/drawing/2014/main" id="{7B91B963-09F5-06A9-D07E-E0456E19F035}"/>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74</a:t>
            </a:fld>
            <a:endParaRPr lang="pl-PL"/>
          </a:p>
        </p:txBody>
      </p:sp>
    </p:spTree>
    <p:extLst>
      <p:ext uri="{BB962C8B-B14F-4D97-AF65-F5344CB8AC3E}">
        <p14:creationId xmlns:p14="http://schemas.microsoft.com/office/powerpoint/2010/main" val="30353105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4818" y="1439836"/>
            <a:ext cx="8640382" cy="4680002"/>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Uzasadnienie art. 439 ustawy (druk sejmowy 3624)</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 art. 439 ust. 1 projektu ustawy wprowadza się obowiązek zawarcia w umowie, której przedmiotem są roboty budowlane lub usługi, zawartej na okres dłuższy niż 12 miesięcy, postanowień o zasadach wprowadzenia zmian wysokości wynagrodzenia należnego wykonawcy w przypadku zmiany cen materiałów lub kosztów związanych z realizacją zamówienia. Mając świadomość ogromnego zróżnicowania poszczególnych umów, z uwagi chociażby na wielkość, czy przedmiot zamówienia, przepis ustawowy nie może być nadmiernie kazuistyczny. </a:t>
            </a:r>
            <a:r>
              <a:rPr lang="pl-PL" b="1" dirty="0">
                <a:latin typeface="Open Sans" pitchFamily="2" charset="0"/>
                <a:ea typeface="Open Sans" pitchFamily="2" charset="0"/>
                <a:cs typeface="Open Sans" pitchFamily="2" charset="0"/>
              </a:rPr>
              <a:t>W ramach tego obowiązku poszczególni zamawiający mają swobodę, oczywiście z poszanowaniem ustawowych zasad określających relacje między stronami, w ukształtowaniu klauzuli waloryzacyjnej uwzględniającej specyfikę danego zamówienia. </a:t>
            </a:r>
          </a:p>
        </p:txBody>
      </p:sp>
      <p:sp>
        <p:nvSpPr>
          <p:cNvPr id="9" name="Slide Number Placeholder 3">
            <a:extLst>
              <a:ext uri="{FF2B5EF4-FFF2-40B4-BE49-F238E27FC236}">
                <a16:creationId xmlns:a16="http://schemas.microsoft.com/office/drawing/2014/main" id="{EF451EAC-B3E1-6604-D2C2-39B6C3D487CA}"/>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75</a:t>
            </a:fld>
            <a:endParaRPr lang="pl-PL"/>
          </a:p>
        </p:txBody>
      </p:sp>
    </p:spTree>
    <p:extLst>
      <p:ext uri="{BB962C8B-B14F-4D97-AF65-F5344CB8AC3E}">
        <p14:creationId xmlns:p14="http://schemas.microsoft.com/office/powerpoint/2010/main" val="36859392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ole tekstowe 14">
            <a:extLst>
              <a:ext uri="{FF2B5EF4-FFF2-40B4-BE49-F238E27FC236}">
                <a16:creationId xmlns:a16="http://schemas.microsoft.com/office/drawing/2014/main" id="{CC6E46DD-7AFD-5D37-E180-B87E94BCF2D5}"/>
              </a:ext>
            </a:extLst>
          </p:cNvPr>
          <p:cNvSpPr txBox="1"/>
          <p:nvPr/>
        </p:nvSpPr>
        <p:spPr>
          <a:xfrm>
            <a:off x="1025715" y="611485"/>
            <a:ext cx="8640382" cy="4680002"/>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Przesłanki waloryzacji umownej uregulowane w art. 439 ustawy Pzp stanowią narzędzie przywrócenia stanu równowagi ekonomicznej między stronami umowy o zamówienie publiczne, zachwianego przez określone zdarzenia mogące zaistnieć w trakcie jego wykonywania. </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Trwający ponad 6 miesięcy proces realizacji zamówienia (dostawy, usługi lub roboty budowlane) rodzi ryzyko, że rynkowe czynniki zewnętrzne będą istotnie oddziaływały na treść, wysokość i ostatecznie ekwiwalentność świadczeń uzgodnionych przez strony i spełnianych na podstawie umowy w sprawie zamówienia publicznego. </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Klauzula waloryzacyjna w swoim założeniu ma takie negatywne oddziaływania zminimalizować, co w istocie jest w interesie obu stron umowy.</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Zadaniem waloryzacji umownej jest urealnienie wynagrodzenia wykonawcy w przypadku zmian ceny materiałów lub kosztów związanych z realizacją kontraktu publicznego.</a:t>
            </a:r>
            <a:endParaRPr lang="pl-PL" b="1" dirty="0">
              <a:latin typeface="Open Sans" pitchFamily="2" charset="0"/>
              <a:ea typeface="Open Sans" pitchFamily="2" charset="0"/>
              <a:cs typeface="Open Sans" pitchFamily="2" charset="0"/>
            </a:endParaRPr>
          </a:p>
        </p:txBody>
      </p:sp>
      <p:sp>
        <p:nvSpPr>
          <p:cNvPr id="16" name="Slide Number Placeholder 3">
            <a:extLst>
              <a:ext uri="{FF2B5EF4-FFF2-40B4-BE49-F238E27FC236}">
                <a16:creationId xmlns:a16="http://schemas.microsoft.com/office/drawing/2014/main" id="{8658E7EA-42EC-A8FC-2C00-ACA6833804FD}"/>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76</a:t>
            </a:fld>
            <a:endParaRPr lang="pl-PL"/>
          </a:p>
        </p:txBody>
      </p:sp>
    </p:spTree>
    <p:extLst>
      <p:ext uri="{BB962C8B-B14F-4D97-AF65-F5344CB8AC3E}">
        <p14:creationId xmlns:p14="http://schemas.microsoft.com/office/powerpoint/2010/main" val="34702253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2843833"/>
            <a:ext cx="8640382" cy="1872008"/>
          </a:xfrm>
          <a:prstGeom prst="rect">
            <a:avLst/>
          </a:prstGeom>
        </p:spPr>
        <p:txBody>
          <a:bodyPr vert="horz" lIns="0" tIns="0" rIns="0" bIns="0" rtlCol="0">
            <a:normAutofit/>
          </a:bodyPr>
          <a:lstStyle/>
          <a:p>
            <a:pPr algn="just" defTabSz="1007943">
              <a:lnSpc>
                <a:spcPts val="2400"/>
              </a:lnSpc>
              <a:spcBef>
                <a:spcPts val="1102"/>
              </a:spcBef>
              <a:buClr>
                <a:schemeClr val="accent1"/>
              </a:buClr>
            </a:pPr>
            <a:r>
              <a:rPr lang="pl-PL" dirty="0">
                <a:latin typeface="Open Sans" pitchFamily="2" charset="0"/>
                <a:ea typeface="Open Sans" pitchFamily="2" charset="0"/>
                <a:cs typeface="Open Sans" pitchFamily="2" charset="0"/>
              </a:rPr>
              <a:t>Umownie określona zmiana cen kosztów lub materiałów jest zdarzeniem warunkującym zmianę wynagrodzenia należnego na podstawie umowy. Jednocześnie widać, iż ustawa pozwala konstruować takie klauzule, które doprowadzą do zmiany wynagrodzenia dopiero wówczas, gdy zmiana cen przekroczy określoną wielkość, przy czym wielkość tej różnicy została pozostawiona decyzji samego zamawiającego.</a:t>
            </a:r>
          </a:p>
        </p:txBody>
      </p:sp>
      <p:sp>
        <p:nvSpPr>
          <p:cNvPr id="9" name="Slide Number Placeholder 3">
            <a:extLst>
              <a:ext uri="{FF2B5EF4-FFF2-40B4-BE49-F238E27FC236}">
                <a16:creationId xmlns:a16="http://schemas.microsoft.com/office/drawing/2014/main" id="{3AECF6DA-C842-26B6-1B28-96EB7484AE25}"/>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77</a:t>
            </a:fld>
            <a:endParaRPr lang="pl-PL"/>
          </a:p>
        </p:txBody>
      </p:sp>
    </p:spTree>
    <p:extLst>
      <p:ext uri="{BB962C8B-B14F-4D97-AF65-F5344CB8AC3E}">
        <p14:creationId xmlns:p14="http://schemas.microsoft.com/office/powerpoint/2010/main" val="16363973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1205680"/>
            <a:ext cx="8640382" cy="5148313"/>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Ustawa </a:t>
            </a:r>
            <a:r>
              <a:rPr lang="pl-PL" b="1" dirty="0">
                <a:latin typeface="Open Sans" pitchFamily="2" charset="0"/>
                <a:ea typeface="Open Sans" pitchFamily="2" charset="0"/>
                <a:cs typeface="Open Sans" pitchFamily="2" charset="0"/>
              </a:rPr>
              <a:t>nie określa żadnego minimalnego poziomu</a:t>
            </a:r>
            <a:r>
              <a:rPr lang="pl-PL" dirty="0">
                <a:latin typeface="Open Sans" pitchFamily="2" charset="0"/>
                <a:ea typeface="Open Sans" pitchFamily="2" charset="0"/>
                <a:cs typeface="Open Sans" pitchFamily="2" charset="0"/>
              </a:rPr>
              <a:t> w tym zakresie i możliwe jest, jak wskazano w uzasadnieniu nowej ustawy, waloryzowanie wynagrodzenia nawet od zerowego poziomu;</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poziom, od którego będzie działać klauzula waloryzacyjna nie może być określany „z sufitu”, </a:t>
            </a:r>
            <a:r>
              <a:rPr lang="pl-PL" b="1" dirty="0">
                <a:latin typeface="Open Sans" pitchFamily="2" charset="0"/>
                <a:ea typeface="Open Sans" pitchFamily="2" charset="0"/>
                <a:cs typeface="Open Sans" pitchFamily="2" charset="0"/>
              </a:rPr>
              <a:t>wymaga dokonania analizy danych historycznych, archiwalnych </a:t>
            </a:r>
            <a:r>
              <a:rPr lang="pl-PL" dirty="0">
                <a:latin typeface="Open Sans" pitchFamily="2" charset="0"/>
                <a:ea typeface="Open Sans" pitchFamily="2" charset="0"/>
                <a:cs typeface="Open Sans" pitchFamily="2" charset="0"/>
              </a:rPr>
              <a:t>i na tej podstawie założenia prognozowanej zmiany tych danych w przyszłości;</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KIO 3600/21 - Skoro prawidłowo skonstruowana klauzula waloryzacyjna powinna służyć równomiernemu rozłożeniu ryzyka kontraktowego i być adekwatna do aktualnej sytuacji rynkowej, należy uznać, że Zamawiający </a:t>
            </a:r>
            <a:r>
              <a:rPr lang="pl-PL" b="1" dirty="0">
                <a:latin typeface="Open Sans" pitchFamily="2" charset="0"/>
                <a:ea typeface="Open Sans" pitchFamily="2" charset="0"/>
                <a:cs typeface="Open Sans" pitchFamily="2" charset="0"/>
              </a:rPr>
              <a:t>zarówno za wysoko określił próg zmiany </a:t>
            </a:r>
            <a:r>
              <a:rPr lang="pl-PL" dirty="0">
                <a:latin typeface="Open Sans" pitchFamily="2" charset="0"/>
                <a:ea typeface="Open Sans" pitchFamily="2" charset="0"/>
                <a:cs typeface="Open Sans" pitchFamily="2" charset="0"/>
              </a:rPr>
              <a:t>wskaźnika inflacji warunkującego uprawnienie do waloryzacji, </a:t>
            </a:r>
            <a:r>
              <a:rPr lang="pl-PL" b="1" dirty="0">
                <a:latin typeface="Open Sans" pitchFamily="2" charset="0"/>
                <a:ea typeface="Open Sans" pitchFamily="2" charset="0"/>
                <a:cs typeface="Open Sans" pitchFamily="2" charset="0"/>
              </a:rPr>
              <a:t>jak i zbyt nisko określił maksymalną granicę </a:t>
            </a:r>
            <a:r>
              <a:rPr lang="pl-PL" dirty="0">
                <a:latin typeface="Open Sans" pitchFamily="2" charset="0"/>
                <a:ea typeface="Open Sans" pitchFamily="2" charset="0"/>
                <a:cs typeface="Open Sans" pitchFamily="2" charset="0"/>
              </a:rPr>
              <a:t>zmiany wynagrodzenia wykonawcy”;</a:t>
            </a:r>
          </a:p>
        </p:txBody>
      </p:sp>
      <p:sp>
        <p:nvSpPr>
          <p:cNvPr id="9" name="Slide Number Placeholder 3">
            <a:extLst>
              <a:ext uri="{FF2B5EF4-FFF2-40B4-BE49-F238E27FC236}">
                <a16:creationId xmlns:a16="http://schemas.microsoft.com/office/drawing/2014/main" id="{0095DC25-CAA3-7C33-C129-1E9ABEFE2191}"/>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78</a:t>
            </a:fld>
            <a:endParaRPr lang="pl-PL"/>
          </a:p>
        </p:txBody>
      </p:sp>
    </p:spTree>
    <p:extLst>
      <p:ext uri="{BB962C8B-B14F-4D97-AF65-F5344CB8AC3E}">
        <p14:creationId xmlns:p14="http://schemas.microsoft.com/office/powerpoint/2010/main" val="27781225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2105780"/>
            <a:ext cx="8640382" cy="3348113"/>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Sposób ustalania zmiany wynagrodzenia</a:t>
            </a:r>
          </a:p>
          <a:p>
            <a:pPr defTabSz="1007943">
              <a:lnSpc>
                <a:spcPts val="2400"/>
              </a:lnSpc>
              <a:spcBef>
                <a:spcPts val="1102"/>
              </a:spcBef>
              <a:buClr>
                <a:schemeClr val="accent1"/>
              </a:buClr>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Odesłanie do wskaźnika zmiany ceny materiałów lub kosztów, w szczególności wskaźnika ogłaszanego w komunikacie Prezesa Głównego Urzędu Statystycznego;</a:t>
            </a:r>
          </a:p>
          <a:p>
            <a:pPr defTabSz="1007943">
              <a:lnSpc>
                <a:spcPts val="2400"/>
              </a:lnSpc>
              <a:spcBef>
                <a:spcPts val="1102"/>
              </a:spcBef>
              <a:buClr>
                <a:schemeClr val="accent1"/>
              </a:buClr>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Wskazanie innej podstawy, w szczególności wykazu rodzajów materiałów lub kosztów, w przypadku których zmiana ceny uprawnia strony umowy do żądania zmiany wynagrodzenia.</a:t>
            </a:r>
          </a:p>
        </p:txBody>
      </p:sp>
      <p:sp>
        <p:nvSpPr>
          <p:cNvPr id="9" name="Slide Number Placeholder 3">
            <a:extLst>
              <a:ext uri="{FF2B5EF4-FFF2-40B4-BE49-F238E27FC236}">
                <a16:creationId xmlns:a16="http://schemas.microsoft.com/office/drawing/2014/main" id="{9E846DD3-BDAC-717F-529F-CB66D755051F}"/>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79</a:t>
            </a:fld>
            <a:endParaRPr lang="pl-PL"/>
          </a:p>
        </p:txBody>
      </p:sp>
    </p:spTree>
    <p:extLst>
      <p:ext uri="{BB962C8B-B14F-4D97-AF65-F5344CB8AC3E}">
        <p14:creationId xmlns:p14="http://schemas.microsoft.com/office/powerpoint/2010/main" val="1291475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063650"/>
            <a:ext cx="9221688" cy="343237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Klauzula Nr 1</a:t>
            </a: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Projektowane postanowienia umowy nie mogą przewidywać odpowiedzialności wykonawcy za opóźnienie, chyba że jest to uzasadnione okolicznościami lub zakresem zamówienia.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Klauzula ta odnosi się do regulacji zawartej w art. 476 kodeksu cywilnego, który przewiduje dwa rodzaje opóźnienia: </a:t>
            </a:r>
          </a:p>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opóźnienie zwykłe</a:t>
            </a:r>
          </a:p>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zwłoka</a:t>
            </a:r>
          </a:p>
        </p:txBody>
      </p:sp>
    </p:spTree>
    <p:extLst>
      <p:ext uri="{BB962C8B-B14F-4D97-AF65-F5344CB8AC3E}">
        <p14:creationId xmlns:p14="http://schemas.microsoft.com/office/powerpoint/2010/main" val="39455292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2627809"/>
            <a:ext cx="8640382" cy="2304056"/>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b="1" dirty="0">
                <a:latin typeface="Open Sans" pitchFamily="2" charset="0"/>
                <a:ea typeface="Open Sans" pitchFamily="2" charset="0"/>
                <a:cs typeface="Open Sans" pitchFamily="2" charset="0"/>
              </a:rPr>
              <a:t>Najczęstsze wskaźniki GUS używane przez zamawiających</a:t>
            </a:r>
          </a:p>
          <a:p>
            <a:pPr marL="251986" indent="-251986" defTabSz="1007943">
              <a:lnSpc>
                <a:spcPts val="2400"/>
              </a:lnSpc>
              <a:spcBef>
                <a:spcPts val="1102"/>
              </a:spcBef>
              <a:buClr>
                <a:schemeClr val="accent1"/>
              </a:buClr>
              <a:buFontTx/>
              <a:buBlip>
                <a:blip r:embed="rId2"/>
              </a:buBlip>
            </a:pPr>
            <a:endParaRPr lang="pl-PL" b="1"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Wskaźnik cen towarów i usług konsumpcyjnych (pot. wskaźnik inflacji);</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Wskaźniki cen produkcji budowlano-montażowej.</a:t>
            </a:r>
          </a:p>
        </p:txBody>
      </p:sp>
      <p:sp>
        <p:nvSpPr>
          <p:cNvPr id="9" name="Slide Number Placeholder 3">
            <a:extLst>
              <a:ext uri="{FF2B5EF4-FFF2-40B4-BE49-F238E27FC236}">
                <a16:creationId xmlns:a16="http://schemas.microsoft.com/office/drawing/2014/main" id="{8A6516AE-BA7A-CD8B-5CC2-0CE2AA546FB1}"/>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80</a:t>
            </a:fld>
            <a:endParaRPr lang="pl-PL"/>
          </a:p>
        </p:txBody>
      </p:sp>
    </p:spTree>
    <p:extLst>
      <p:ext uri="{BB962C8B-B14F-4D97-AF65-F5344CB8AC3E}">
        <p14:creationId xmlns:p14="http://schemas.microsoft.com/office/powerpoint/2010/main" val="7955882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AD014A02-A766-76F9-E119-F5A7094D38B7}"/>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81</a:t>
            </a:fld>
            <a:endParaRPr lang="pl-PL"/>
          </a:p>
        </p:txBody>
      </p:sp>
      <p:pic>
        <p:nvPicPr>
          <p:cNvPr id="2" name="Obraz 1">
            <a:extLst>
              <a:ext uri="{FF2B5EF4-FFF2-40B4-BE49-F238E27FC236}">
                <a16:creationId xmlns:a16="http://schemas.microsoft.com/office/drawing/2014/main" id="{5869778D-B51A-AD74-2FB9-857BC4E8DB29}"/>
              </a:ext>
            </a:extLst>
          </p:cNvPr>
          <p:cNvPicPr>
            <a:picLocks noChangeAspect="1"/>
          </p:cNvPicPr>
          <p:nvPr/>
        </p:nvPicPr>
        <p:blipFill>
          <a:blip r:embed="rId2"/>
          <a:stretch>
            <a:fillRect/>
          </a:stretch>
        </p:blipFill>
        <p:spPr>
          <a:xfrm>
            <a:off x="1459706" y="2715125"/>
            <a:ext cx="7772400" cy="2129424"/>
          </a:xfrm>
          <a:prstGeom prst="rect">
            <a:avLst/>
          </a:prstGeom>
        </p:spPr>
      </p:pic>
    </p:spTree>
    <p:extLst>
      <p:ext uri="{BB962C8B-B14F-4D97-AF65-F5344CB8AC3E}">
        <p14:creationId xmlns:p14="http://schemas.microsoft.com/office/powerpoint/2010/main" val="28012798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554F2A3B-8771-C203-B2C3-5F53B7EDEB7F}"/>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82</a:t>
            </a:fld>
            <a:endParaRPr lang="pl-PL"/>
          </a:p>
        </p:txBody>
      </p:sp>
      <p:pic>
        <p:nvPicPr>
          <p:cNvPr id="3" name="Obraz 2">
            <a:extLst>
              <a:ext uri="{FF2B5EF4-FFF2-40B4-BE49-F238E27FC236}">
                <a16:creationId xmlns:a16="http://schemas.microsoft.com/office/drawing/2014/main" id="{E8F964D7-F3E8-CF3B-188E-A1225212C3C5}"/>
              </a:ext>
            </a:extLst>
          </p:cNvPr>
          <p:cNvPicPr>
            <a:picLocks noChangeAspect="1"/>
          </p:cNvPicPr>
          <p:nvPr/>
        </p:nvPicPr>
        <p:blipFill>
          <a:blip r:embed="rId2"/>
          <a:stretch>
            <a:fillRect/>
          </a:stretch>
        </p:blipFill>
        <p:spPr>
          <a:xfrm>
            <a:off x="1459706" y="1730226"/>
            <a:ext cx="7772400" cy="4099221"/>
          </a:xfrm>
          <a:prstGeom prst="rect">
            <a:avLst/>
          </a:prstGeom>
        </p:spPr>
      </p:pic>
    </p:spTree>
    <p:extLst>
      <p:ext uri="{BB962C8B-B14F-4D97-AF65-F5344CB8AC3E}">
        <p14:creationId xmlns:p14="http://schemas.microsoft.com/office/powerpoint/2010/main" val="16894406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5236E8ED-B825-0267-072C-AC6476328B5C}"/>
              </a:ext>
            </a:extLst>
          </p:cNvPr>
          <p:cNvPicPr>
            <a:picLocks noChangeAspect="1"/>
          </p:cNvPicPr>
          <p:nvPr/>
        </p:nvPicPr>
        <p:blipFill>
          <a:blip r:embed="rId2"/>
          <a:stretch>
            <a:fillRect/>
          </a:stretch>
        </p:blipFill>
        <p:spPr>
          <a:xfrm>
            <a:off x="1459706" y="1730226"/>
            <a:ext cx="7772400" cy="4099221"/>
          </a:xfrm>
          <a:prstGeom prst="rect">
            <a:avLst/>
          </a:prstGeom>
        </p:spPr>
      </p:pic>
    </p:spTree>
    <p:extLst>
      <p:ext uri="{BB962C8B-B14F-4D97-AF65-F5344CB8AC3E}">
        <p14:creationId xmlns:p14="http://schemas.microsoft.com/office/powerpoint/2010/main" val="27445224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C38C7FEB-8012-EB12-9F70-668648A51E5D}"/>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84</a:t>
            </a:fld>
            <a:endParaRPr lang="pl-PL"/>
          </a:p>
        </p:txBody>
      </p:sp>
      <p:pic>
        <p:nvPicPr>
          <p:cNvPr id="3" name="Obraz 2">
            <a:extLst>
              <a:ext uri="{FF2B5EF4-FFF2-40B4-BE49-F238E27FC236}">
                <a16:creationId xmlns:a16="http://schemas.microsoft.com/office/drawing/2014/main" id="{6E0E9897-88EF-4111-9F7A-383E0FB8BF52}"/>
              </a:ext>
            </a:extLst>
          </p:cNvPr>
          <p:cNvPicPr>
            <a:picLocks noChangeAspect="1"/>
          </p:cNvPicPr>
          <p:nvPr/>
        </p:nvPicPr>
        <p:blipFill>
          <a:blip r:embed="rId2"/>
          <a:stretch>
            <a:fillRect/>
          </a:stretch>
        </p:blipFill>
        <p:spPr>
          <a:xfrm>
            <a:off x="1459706" y="1730226"/>
            <a:ext cx="7772400" cy="4099221"/>
          </a:xfrm>
          <a:prstGeom prst="rect">
            <a:avLst/>
          </a:prstGeom>
        </p:spPr>
      </p:pic>
    </p:spTree>
    <p:extLst>
      <p:ext uri="{BB962C8B-B14F-4D97-AF65-F5344CB8AC3E}">
        <p14:creationId xmlns:p14="http://schemas.microsoft.com/office/powerpoint/2010/main" val="19185758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E8FD-9C28-0CA5-7DA3-48F742579F7F}"/>
              </a:ext>
            </a:extLst>
          </p:cNvPr>
          <p:cNvSpPr>
            <a:spLocks noGrp="1"/>
          </p:cNvSpPr>
          <p:nvPr>
            <p:ph type="title"/>
          </p:nvPr>
        </p:nvSpPr>
        <p:spPr>
          <a:xfrm>
            <a:off x="1025525" y="899836"/>
            <a:ext cx="8640381" cy="1080001"/>
          </a:xfrm>
        </p:spPr>
        <p:txBody>
          <a:bodyPr/>
          <a:lstStyle/>
          <a:p>
            <a:endParaRPr lang="en-US"/>
          </a:p>
        </p:txBody>
      </p:sp>
      <p:sp>
        <p:nvSpPr>
          <p:cNvPr id="9" name="Slide Number Placeholder 3">
            <a:extLst>
              <a:ext uri="{FF2B5EF4-FFF2-40B4-BE49-F238E27FC236}">
                <a16:creationId xmlns:a16="http://schemas.microsoft.com/office/drawing/2014/main" id="{3FD9EBA7-3E30-40CB-25F0-A83AA29B21B6}"/>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85</a:t>
            </a:fld>
            <a:endParaRPr lang="pl-PL"/>
          </a:p>
        </p:txBody>
      </p:sp>
      <p:pic>
        <p:nvPicPr>
          <p:cNvPr id="3" name="Obraz 2">
            <a:extLst>
              <a:ext uri="{FF2B5EF4-FFF2-40B4-BE49-F238E27FC236}">
                <a16:creationId xmlns:a16="http://schemas.microsoft.com/office/drawing/2014/main" id="{F1F727D6-5FEF-2FEC-7472-6F1082F5C64D}"/>
              </a:ext>
            </a:extLst>
          </p:cNvPr>
          <p:cNvPicPr>
            <a:picLocks noChangeAspect="1"/>
          </p:cNvPicPr>
          <p:nvPr/>
        </p:nvPicPr>
        <p:blipFill>
          <a:blip r:embed="rId2"/>
          <a:stretch>
            <a:fillRect/>
          </a:stretch>
        </p:blipFill>
        <p:spPr>
          <a:xfrm>
            <a:off x="1459706" y="2749274"/>
            <a:ext cx="7772400" cy="2061125"/>
          </a:xfrm>
          <a:prstGeom prst="rect">
            <a:avLst/>
          </a:prstGeom>
        </p:spPr>
      </p:pic>
    </p:spTree>
    <p:extLst>
      <p:ext uri="{BB962C8B-B14F-4D97-AF65-F5344CB8AC3E}">
        <p14:creationId xmlns:p14="http://schemas.microsoft.com/office/powerpoint/2010/main" val="1371179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7369BB2C-0144-7C0F-EF5A-7192ECCF4A1F}"/>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86</a:t>
            </a:fld>
            <a:endParaRPr lang="pl-PL"/>
          </a:p>
        </p:txBody>
      </p:sp>
      <p:pic>
        <p:nvPicPr>
          <p:cNvPr id="2" name="Obraz 1">
            <a:extLst>
              <a:ext uri="{FF2B5EF4-FFF2-40B4-BE49-F238E27FC236}">
                <a16:creationId xmlns:a16="http://schemas.microsoft.com/office/drawing/2014/main" id="{DBC2E34A-A011-CB49-C031-C143BE7C0C24}"/>
              </a:ext>
            </a:extLst>
          </p:cNvPr>
          <p:cNvPicPr>
            <a:picLocks noChangeAspect="1"/>
          </p:cNvPicPr>
          <p:nvPr/>
        </p:nvPicPr>
        <p:blipFill>
          <a:blip r:embed="rId2"/>
          <a:stretch>
            <a:fillRect/>
          </a:stretch>
        </p:blipFill>
        <p:spPr>
          <a:xfrm>
            <a:off x="1459706" y="843597"/>
            <a:ext cx="7772400" cy="5872480"/>
          </a:xfrm>
          <a:prstGeom prst="rect">
            <a:avLst/>
          </a:prstGeom>
        </p:spPr>
      </p:pic>
    </p:spTree>
    <p:extLst>
      <p:ext uri="{BB962C8B-B14F-4D97-AF65-F5344CB8AC3E}">
        <p14:creationId xmlns:p14="http://schemas.microsoft.com/office/powerpoint/2010/main" val="14225844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3270A81A-2B05-4B4E-479B-27D278101BF1}"/>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87</a:t>
            </a:fld>
            <a:endParaRPr lang="pl-PL"/>
          </a:p>
        </p:txBody>
      </p:sp>
      <p:pic>
        <p:nvPicPr>
          <p:cNvPr id="3" name="Obraz 2">
            <a:extLst>
              <a:ext uri="{FF2B5EF4-FFF2-40B4-BE49-F238E27FC236}">
                <a16:creationId xmlns:a16="http://schemas.microsoft.com/office/drawing/2014/main" id="{BFB3F83A-707C-BE56-4C52-D023560219A0}"/>
              </a:ext>
            </a:extLst>
          </p:cNvPr>
          <p:cNvPicPr>
            <a:picLocks noChangeAspect="1"/>
          </p:cNvPicPr>
          <p:nvPr/>
        </p:nvPicPr>
        <p:blipFill>
          <a:blip r:embed="rId2"/>
          <a:stretch>
            <a:fillRect/>
          </a:stretch>
        </p:blipFill>
        <p:spPr>
          <a:xfrm>
            <a:off x="1459706" y="1442360"/>
            <a:ext cx="7772400" cy="4674954"/>
          </a:xfrm>
          <a:prstGeom prst="rect">
            <a:avLst/>
          </a:prstGeom>
        </p:spPr>
      </p:pic>
    </p:spTree>
    <p:extLst>
      <p:ext uri="{BB962C8B-B14F-4D97-AF65-F5344CB8AC3E}">
        <p14:creationId xmlns:p14="http://schemas.microsoft.com/office/powerpoint/2010/main" val="30767608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B1F3D5C-6DCC-378D-F60E-73F76332E4BF}"/>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88</a:t>
            </a:fld>
            <a:endParaRPr lang="pl-PL"/>
          </a:p>
        </p:txBody>
      </p:sp>
      <p:pic>
        <p:nvPicPr>
          <p:cNvPr id="2" name="Obraz 1">
            <a:extLst>
              <a:ext uri="{FF2B5EF4-FFF2-40B4-BE49-F238E27FC236}">
                <a16:creationId xmlns:a16="http://schemas.microsoft.com/office/drawing/2014/main" id="{F5149AE9-8156-B962-1434-42523E94C096}"/>
              </a:ext>
            </a:extLst>
          </p:cNvPr>
          <p:cNvPicPr>
            <a:picLocks noChangeAspect="1"/>
          </p:cNvPicPr>
          <p:nvPr/>
        </p:nvPicPr>
        <p:blipFill>
          <a:blip r:embed="rId2"/>
          <a:stretch>
            <a:fillRect/>
          </a:stretch>
        </p:blipFill>
        <p:spPr>
          <a:xfrm>
            <a:off x="1459706" y="1442360"/>
            <a:ext cx="7772400" cy="4674954"/>
          </a:xfrm>
          <a:prstGeom prst="rect">
            <a:avLst/>
          </a:prstGeom>
        </p:spPr>
      </p:pic>
    </p:spTree>
    <p:extLst>
      <p:ext uri="{BB962C8B-B14F-4D97-AF65-F5344CB8AC3E}">
        <p14:creationId xmlns:p14="http://schemas.microsoft.com/office/powerpoint/2010/main" val="13117947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4818" y="1439836"/>
            <a:ext cx="8640382" cy="4680002"/>
          </a:xfrm>
          <a:prstGeom prst="rect">
            <a:avLst/>
          </a:prstGeom>
        </p:spPr>
        <p:txBody>
          <a:bodyPr vert="horz" lIns="0" tIns="0" rIns="0" bIns="0" rtlCol="0">
            <a:normAutofit/>
          </a:bodyPr>
          <a:lstStyle/>
          <a:p>
            <a:pPr defTabSz="1007943">
              <a:lnSpc>
                <a:spcPts val="2400"/>
              </a:lnSpc>
              <a:spcBef>
                <a:spcPts val="1102"/>
              </a:spcBef>
              <a:buClr>
                <a:schemeClr val="accent1"/>
              </a:buClr>
            </a:pPr>
            <a:r>
              <a:rPr lang="pl-PL" b="1" dirty="0">
                <a:latin typeface="Open Sans" pitchFamily="2" charset="0"/>
                <a:ea typeface="Open Sans" pitchFamily="2" charset="0"/>
                <a:cs typeface="Open Sans" pitchFamily="2" charset="0"/>
              </a:rPr>
              <a:t>Sposób określenia wpływu zmiany ceny materiałów lub kosztów na koszt wykonania zamówienia oraz określenie okresów, w których może następować zmiana wynagrodzenia wykonawcy.</a:t>
            </a:r>
          </a:p>
          <a:p>
            <a:pPr marL="251986" indent="-251986" defTabSz="1007943">
              <a:lnSpc>
                <a:spcPts val="2400"/>
              </a:lnSpc>
              <a:spcBef>
                <a:spcPts val="1102"/>
              </a:spcBef>
              <a:buClr>
                <a:schemeClr val="accent1"/>
              </a:buClr>
              <a:buFontTx/>
              <a:buBlip>
                <a:blip r:embed="rId2"/>
              </a:buBlip>
            </a:pPr>
            <a:endParaRPr lang="pl-PL" b="1"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Wpływ zmiany ceny materiałów lub kosztów na wynagrodzenie za wykonanie zamówienia jest warunkiem niezbędnym do dokonania waloryzacji, a na zamawiającym spoczywa obowiązek określenia, w jakich sytuacjach i jakimi metodami należy wykazać, iż zmiana cen materiałów lub kosztów oddziałuje na koszt wykonania zamówienia. </a:t>
            </a:r>
            <a:r>
              <a:rPr lang="pl-PL" b="1" dirty="0">
                <a:latin typeface="Open Sans" pitchFamily="2" charset="0"/>
                <a:ea typeface="Open Sans" pitchFamily="2" charset="0"/>
                <a:cs typeface="Open Sans" pitchFamily="2" charset="0"/>
              </a:rPr>
              <a:t>Nie będzie podstawy do zmiany wynagrodzenia </a:t>
            </a:r>
            <a:r>
              <a:rPr lang="pl-PL" dirty="0">
                <a:latin typeface="Open Sans" pitchFamily="2" charset="0"/>
                <a:ea typeface="Open Sans" pitchFamily="2" charset="0"/>
                <a:cs typeface="Open Sans" pitchFamily="2" charset="0"/>
              </a:rPr>
              <a:t>wyłącznie z uwagi na zmianę cen materiałów lub kosztów, </a:t>
            </a:r>
            <a:r>
              <a:rPr lang="pl-PL" b="1" dirty="0">
                <a:latin typeface="Open Sans" pitchFamily="2" charset="0"/>
                <a:ea typeface="Open Sans" pitchFamily="2" charset="0"/>
                <a:cs typeface="Open Sans" pitchFamily="2" charset="0"/>
              </a:rPr>
              <a:t>nawet jeśli osiągnie ona założony w umowie pułap, jeśli strona żądająca takiej zmiany nie wykaże, że zmiana cen materiałów lub kosztów wpływa na koszt wykonania zamówienia</a:t>
            </a:r>
            <a:endParaRPr lang="pl-PL" dirty="0">
              <a:latin typeface="Open Sans" pitchFamily="2" charset="0"/>
              <a:ea typeface="Open Sans" pitchFamily="2" charset="0"/>
              <a:cs typeface="Open Sans" pitchFamily="2" charset="0"/>
            </a:endParaRPr>
          </a:p>
        </p:txBody>
      </p:sp>
      <p:sp>
        <p:nvSpPr>
          <p:cNvPr id="9" name="Slide Number Placeholder 3">
            <a:extLst>
              <a:ext uri="{FF2B5EF4-FFF2-40B4-BE49-F238E27FC236}">
                <a16:creationId xmlns:a16="http://schemas.microsoft.com/office/drawing/2014/main" id="{D4382D9C-4B1F-5D6E-9AFF-232C24BB28F3}"/>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89</a:t>
            </a:fld>
            <a:endParaRPr lang="pl-PL"/>
          </a:p>
        </p:txBody>
      </p:sp>
    </p:spTree>
    <p:extLst>
      <p:ext uri="{BB962C8B-B14F-4D97-AF65-F5344CB8AC3E}">
        <p14:creationId xmlns:p14="http://schemas.microsoft.com/office/powerpoint/2010/main" val="2093861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351445"/>
            <a:ext cx="9221688" cy="285678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Przez zwłokę rozumiane jest opóźnienie kwalifikowane (brak spełnia świadczenia w terminie spowodowany okolicznościami, za które dłużnik ponosi odpowiedzialność).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Art. 433 ustawy określa, że zasadą odpowiedzialności za nieterminowe wykonanie zamówienia w umowach o zamówienie publiczne powinna być instytucja zwłoki. Zamawiający ma prawo odpowiedzialność tą ująć w sposób odmienny jedynie w wyjątkowych sytuacjach uzasadnionych okolicznościami lub zakresem zamówienia. </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Wystąpienie zwłoki stanowi domniemanie</a:t>
            </a:r>
            <a:r>
              <a:rPr lang="pl-PL" altLang="pl-PL" sz="1754" dirty="0">
                <a:latin typeface="Open Sans" panose="020B0606030504020204" pitchFamily="34" charset="0"/>
                <a:ea typeface="Open Sans" panose="020B0606030504020204" pitchFamily="34" charset="0"/>
                <a:cs typeface="Open Sans" panose="020B0606030504020204" pitchFamily="34" charset="0"/>
              </a:rPr>
              <a:t> w sytuacji przekroczeni a terminu.</a:t>
            </a:r>
          </a:p>
        </p:txBody>
      </p:sp>
    </p:spTree>
    <p:extLst>
      <p:ext uri="{BB962C8B-B14F-4D97-AF65-F5344CB8AC3E}">
        <p14:creationId xmlns:p14="http://schemas.microsoft.com/office/powerpoint/2010/main" val="33459963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4818" y="1619597"/>
            <a:ext cx="8640382" cy="4680002"/>
          </a:xfrm>
          <a:prstGeom prst="rect">
            <a:avLst/>
          </a:prstGeom>
        </p:spPr>
        <p:txBody>
          <a:bodyPr vert="horz" lIns="0" tIns="0" rIns="0" bIns="0" rtlCol="0">
            <a:normAutofit/>
          </a:bodyPr>
          <a:lstStyle/>
          <a:p>
            <a:pPr defTabSz="1007943">
              <a:lnSpc>
                <a:spcPts val="2400"/>
              </a:lnSpc>
              <a:spcBef>
                <a:spcPts val="1102"/>
              </a:spcBef>
              <a:buClr>
                <a:schemeClr val="accent1"/>
              </a:buClr>
            </a:pPr>
            <a:r>
              <a:rPr lang="pl-PL" b="1" dirty="0">
                <a:latin typeface="Open Sans" pitchFamily="2" charset="0"/>
                <a:ea typeface="Open Sans" pitchFamily="2" charset="0"/>
                <a:cs typeface="Open Sans" pitchFamily="2" charset="0"/>
              </a:rPr>
              <a:t>Częstotliwość waloryzacji wynagrodzenia wykonawcy</a:t>
            </a:r>
          </a:p>
          <a:p>
            <a:pPr marL="251986" indent="-251986" defTabSz="1007943">
              <a:lnSpc>
                <a:spcPts val="2400"/>
              </a:lnSpc>
              <a:spcBef>
                <a:spcPts val="1102"/>
              </a:spcBef>
              <a:buClr>
                <a:schemeClr val="accent1"/>
              </a:buClr>
              <a:buFontTx/>
              <a:buBlip>
                <a:blip r:embed="rId2"/>
              </a:buBlip>
            </a:pPr>
            <a:endParaRPr lang="pl-PL" b="1"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Zamawiający, konstruując klauzulę waloryzacyjną, zobowiązany jest nie tylko przewidzieć zmianę wynagrodzenia w określonych sytuacjach, ale także określić, z jaką częstotliwością z takim żądaniem będzie można wystąpić. Analogicznie jak w przypadku ustalania poziomu zmiany ocena, czy przyjęte przez zamawiającego okresy, w których może następować zmiana wynagrodzenia, określone zostały prawidłowo, musi uwzględniać specyfikę danej branży, uwarunkowania danego zamówienia, jego przedmiot, wahania cen materiałów lub kosztów i te elementy, które mogą znacząco wpływać na równowagę ekonomiczną stron w toku realizacji zamówienia</a:t>
            </a:r>
          </a:p>
        </p:txBody>
      </p:sp>
      <p:sp>
        <p:nvSpPr>
          <p:cNvPr id="9" name="Slide Number Placeholder 3">
            <a:extLst>
              <a:ext uri="{FF2B5EF4-FFF2-40B4-BE49-F238E27FC236}">
                <a16:creationId xmlns:a16="http://schemas.microsoft.com/office/drawing/2014/main" id="{D2C7E0ED-BA95-F7DC-7B65-E8EB01E8CD11}"/>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90</a:t>
            </a:fld>
            <a:endParaRPr lang="pl-PL"/>
          </a:p>
        </p:txBody>
      </p:sp>
    </p:spTree>
    <p:extLst>
      <p:ext uri="{BB962C8B-B14F-4D97-AF65-F5344CB8AC3E}">
        <p14:creationId xmlns:p14="http://schemas.microsoft.com/office/powerpoint/2010/main" val="11311699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3066" y="2483793"/>
            <a:ext cx="8640382" cy="2592088"/>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b="1" dirty="0">
                <a:latin typeface="Open Sans" pitchFamily="2" charset="0"/>
                <a:ea typeface="Open Sans" pitchFamily="2" charset="0"/>
                <a:cs typeface="Open Sans" pitchFamily="2" charset="0"/>
              </a:rPr>
              <a:t>Maksymalna wartość zmiany wynagrodzenia, jaką dopuszcza zamawiający w efekcie zastosowania postanowień o zasadach wprowadzania zmian wysokości wynagrodzenia</a:t>
            </a:r>
          </a:p>
          <a:p>
            <a:pPr marL="251986" indent="-251986" defTabSz="1007943">
              <a:lnSpc>
                <a:spcPts val="2400"/>
              </a:lnSpc>
              <a:spcBef>
                <a:spcPts val="1102"/>
              </a:spcBef>
              <a:buClr>
                <a:schemeClr val="accent1"/>
              </a:buClr>
              <a:buFontTx/>
              <a:buBlip>
                <a:blip r:embed="rId2"/>
              </a:buBlip>
            </a:pPr>
            <a:endParaRPr lang="pl-PL" b="1"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Zamawiający może wartość tę ustalić </a:t>
            </a:r>
            <a:r>
              <a:rPr lang="pl-PL" b="1" dirty="0">
                <a:latin typeface="Open Sans" pitchFamily="2" charset="0"/>
                <a:ea typeface="Open Sans" pitchFamily="2" charset="0"/>
                <a:cs typeface="Open Sans" pitchFamily="2" charset="0"/>
              </a:rPr>
              <a:t>zarówno jako maksymalny procent </a:t>
            </a:r>
            <a:r>
              <a:rPr lang="pl-PL" dirty="0">
                <a:latin typeface="Open Sans" pitchFamily="2" charset="0"/>
                <a:ea typeface="Open Sans" pitchFamily="2" charset="0"/>
                <a:cs typeface="Open Sans" pitchFamily="2" charset="0"/>
              </a:rPr>
              <a:t>liczony od wartości pierwotnego wynagrodzenia, </a:t>
            </a:r>
            <a:r>
              <a:rPr lang="pl-PL" b="1" dirty="0">
                <a:latin typeface="Open Sans" pitchFamily="2" charset="0"/>
                <a:ea typeface="Open Sans" pitchFamily="2" charset="0"/>
                <a:cs typeface="Open Sans" pitchFamily="2" charset="0"/>
              </a:rPr>
              <a:t>jak i maksymalną kwotę</a:t>
            </a:r>
            <a:r>
              <a:rPr lang="pl-PL" dirty="0">
                <a:latin typeface="Open Sans" pitchFamily="2" charset="0"/>
                <a:ea typeface="Open Sans" pitchFamily="2" charset="0"/>
                <a:cs typeface="Open Sans" pitchFamily="2" charset="0"/>
              </a:rPr>
              <a:t>, o którą wynagrodzenie może zostać powiększone.</a:t>
            </a:r>
          </a:p>
        </p:txBody>
      </p:sp>
      <p:sp>
        <p:nvSpPr>
          <p:cNvPr id="9" name="Slide Number Placeholder 3">
            <a:extLst>
              <a:ext uri="{FF2B5EF4-FFF2-40B4-BE49-F238E27FC236}">
                <a16:creationId xmlns:a16="http://schemas.microsoft.com/office/drawing/2014/main" id="{0E97F835-9C91-4E7A-97B1-8021C79EC914}"/>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91</a:t>
            </a:fld>
            <a:endParaRPr lang="pl-PL"/>
          </a:p>
        </p:txBody>
      </p:sp>
    </p:spTree>
    <p:extLst>
      <p:ext uri="{BB962C8B-B14F-4D97-AF65-F5344CB8AC3E}">
        <p14:creationId xmlns:p14="http://schemas.microsoft.com/office/powerpoint/2010/main" val="1503597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1907629"/>
            <a:ext cx="8640382" cy="4680002"/>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Art. 439 Pzp jest przepisem bezwzględnie obowiązującym. Oznacza to, że </a:t>
            </a:r>
            <a:r>
              <a:rPr lang="pl-PL" b="1" dirty="0">
                <a:latin typeface="Open Sans" pitchFamily="2" charset="0"/>
                <a:ea typeface="Open Sans" pitchFamily="2" charset="0"/>
                <a:cs typeface="Open Sans" pitchFamily="2" charset="0"/>
              </a:rPr>
              <a:t>zamawiający nie może zrezygnować ze stosowania zapisów waloryzacyjnych</a:t>
            </a:r>
            <a:r>
              <a:rPr lang="pl-PL" dirty="0">
                <a:latin typeface="Open Sans" pitchFamily="2" charset="0"/>
                <a:ea typeface="Open Sans" pitchFamily="2" charset="0"/>
                <a:cs typeface="Open Sans" pitchFamily="2" charset="0"/>
              </a:rPr>
              <a:t>, jeżeli projekt umowy przewiduje, że zostanie zawarta na okres przekraczający 6 miesięcy. </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Gdyby projekt umowy nie zawierał zapisów waloryzacyjnych, należy </a:t>
            </a:r>
            <a:r>
              <a:rPr lang="pl-PL" b="1" dirty="0">
                <a:latin typeface="Open Sans" pitchFamily="2" charset="0"/>
                <a:ea typeface="Open Sans" pitchFamily="2" charset="0"/>
                <a:cs typeface="Open Sans" pitchFamily="2" charset="0"/>
              </a:rPr>
              <a:t>złożyć wniosek o zmianę </a:t>
            </a:r>
            <a:r>
              <a:rPr lang="pl-PL" dirty="0">
                <a:latin typeface="Open Sans" pitchFamily="2" charset="0"/>
                <a:ea typeface="Open Sans" pitchFamily="2" charset="0"/>
                <a:cs typeface="Open Sans" pitchFamily="2" charset="0"/>
              </a:rPr>
              <a:t>dokumentów zamówienia i ich wprowadzenie (art. 135 lub art. 284) </a:t>
            </a:r>
            <a:r>
              <a:rPr lang="pl-PL" b="1" dirty="0">
                <a:latin typeface="Open Sans" pitchFamily="2" charset="0"/>
                <a:ea typeface="Open Sans" pitchFamily="2" charset="0"/>
                <a:cs typeface="Open Sans" pitchFamily="2" charset="0"/>
              </a:rPr>
              <a:t>lub złożyć odwołanie </a:t>
            </a:r>
            <a:r>
              <a:rPr lang="pl-PL" dirty="0">
                <a:latin typeface="Open Sans" pitchFamily="2" charset="0"/>
                <a:ea typeface="Open Sans" pitchFamily="2" charset="0"/>
                <a:cs typeface="Open Sans" pitchFamily="2" charset="0"/>
              </a:rPr>
              <a:t>na treść tych dokumentów, w terminie odpowiednio 5 lub 10 dni od daty ich publikacji.</a:t>
            </a:r>
          </a:p>
        </p:txBody>
      </p:sp>
      <p:sp>
        <p:nvSpPr>
          <p:cNvPr id="9" name="Slide Number Placeholder 3">
            <a:extLst>
              <a:ext uri="{FF2B5EF4-FFF2-40B4-BE49-F238E27FC236}">
                <a16:creationId xmlns:a16="http://schemas.microsoft.com/office/drawing/2014/main" id="{7FF1B7AC-FB47-DA46-235B-B2E91193FCE6}"/>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92</a:t>
            </a:fld>
            <a:endParaRPr lang="pl-PL"/>
          </a:p>
        </p:txBody>
      </p:sp>
    </p:spTree>
    <p:extLst>
      <p:ext uri="{BB962C8B-B14F-4D97-AF65-F5344CB8AC3E}">
        <p14:creationId xmlns:p14="http://schemas.microsoft.com/office/powerpoint/2010/main" val="26925669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359838"/>
            <a:ext cx="8640382" cy="4680002"/>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b="1" dirty="0">
                <a:latin typeface="Open Sans" pitchFamily="2" charset="0"/>
                <a:ea typeface="Open Sans" pitchFamily="2" charset="0"/>
                <a:cs typeface="Open Sans" pitchFamily="2" charset="0"/>
              </a:rPr>
              <a:t>KIO 2512/22</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Odwołujący słusznie wskazał, że przepis ten ma charakter bezwzględnie obowiązujący, a zatem wobec wypełnienia się jego przesłanek Zamawiający obowiązany jest zastosować się do dyspozycji tego przepisu:</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„Z literalnego brzmienia przepis art. 439 ust. 2 Pzp jednoznacznie wynika, że podstawą potencjalnej zmiany wynagrodzenia jest zmiana cen materiałów lub kosztów związanych z realizacją zamówienia. Ustawodawca podkreślił więc, że tylko zmiana kosztów związanych z realizacją zamówienia może mieć wpływ na możliwość zastosowania klauzuli waloryzacyjnej. </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Na inne niż koszt materiału koszty realizacji zamówienia mogą składać się ceny wykonywania robót – pracy fizycznej, usług innych niż roboty budowlane (najem szalunków, sprzętu, urządzeń) lub należności publicznoprawne. Analizując treść art. 439 ust. 2 Pzp należy mieć na uwadze treść art. 436 pkt 4 lit. b Pzp, stanowiący odrębną przesłankę zmiany wysokości wynagrodzenia ze względu na wzrost minimalnego wynagrodzenia lub minimalnej stawki godzinowej. Dokonując wykładni wskazanych przepisów należy zatem stwierdzić, że w kosztach związanych z realizacją zamówienia nie mieszczą się należności publicznoprawne wskazane w art. 436 pkt 4 lit. b Pzp.</a:t>
            </a:r>
          </a:p>
        </p:txBody>
      </p:sp>
      <p:sp>
        <p:nvSpPr>
          <p:cNvPr id="9" name="Slide Number Placeholder 3">
            <a:extLst>
              <a:ext uri="{FF2B5EF4-FFF2-40B4-BE49-F238E27FC236}">
                <a16:creationId xmlns:a16="http://schemas.microsoft.com/office/drawing/2014/main" id="{6FB7A47F-64C9-1407-E336-5ABD1BCE2268}"/>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93</a:t>
            </a:fld>
            <a:endParaRPr lang="pl-PL"/>
          </a:p>
        </p:txBody>
      </p:sp>
    </p:spTree>
    <p:extLst>
      <p:ext uri="{BB962C8B-B14F-4D97-AF65-F5344CB8AC3E}">
        <p14:creationId xmlns:p14="http://schemas.microsoft.com/office/powerpoint/2010/main" val="10199926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683493"/>
            <a:ext cx="8640382" cy="4680002"/>
          </a:xfrm>
          <a:prstGeom prst="rect">
            <a:avLst/>
          </a:prstGeom>
        </p:spPr>
        <p:txBody>
          <a:bodyPr vert="horz" lIns="0" tIns="0" rIns="0" bIns="0" rtlCol="0">
            <a:noAutofit/>
          </a:bodyPr>
          <a:lstStyle/>
          <a:p>
            <a:pPr algn="ctr" defTabSz="1007943">
              <a:lnSpc>
                <a:spcPts val="2400"/>
              </a:lnSpc>
              <a:spcBef>
                <a:spcPts val="1102"/>
              </a:spcBef>
              <a:buClr>
                <a:schemeClr val="accent1"/>
              </a:buClr>
            </a:pPr>
            <a:r>
              <a:rPr lang="pl-PL" b="1" dirty="0">
                <a:latin typeface="Open Sans" pitchFamily="2" charset="0"/>
                <a:ea typeface="Open Sans" pitchFamily="2" charset="0"/>
                <a:cs typeface="Open Sans" pitchFamily="2" charset="0"/>
              </a:rPr>
              <a:t>Na jakie pytania należy odpowiedzieć tworząc klauzulę waloryzacyjną?</a:t>
            </a:r>
          </a:p>
          <a:p>
            <a:pPr marL="251986" indent="-251986" defTabSz="1007943">
              <a:lnSpc>
                <a:spcPts val="2400"/>
              </a:lnSpc>
              <a:spcBef>
                <a:spcPts val="1102"/>
              </a:spcBef>
              <a:buClr>
                <a:schemeClr val="accent1"/>
              </a:buClr>
              <a:buFontTx/>
              <a:buBlip>
                <a:blip r:embed="rId2"/>
              </a:buBlip>
            </a:pPr>
            <a:endParaRPr lang="pl-PL" b="1"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Czy jasno określono punkty czasowe odnoszące się do obliczania różnicy cen?</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Czy przyjęte wskaźniki są realne?</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Czy symulacja zastosowania klauzuli daje możliwość jej zastosowania?</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Czy maksymalna wielkość zmiany ma znaczenie?</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Czy wskaźnik będzie nadal dostępny?</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Czy przewidziano obowiązek zmiany umowy?</a:t>
            </a:r>
          </a:p>
        </p:txBody>
      </p:sp>
      <p:sp>
        <p:nvSpPr>
          <p:cNvPr id="9" name="Slide Number Placeholder 3">
            <a:extLst>
              <a:ext uri="{FF2B5EF4-FFF2-40B4-BE49-F238E27FC236}">
                <a16:creationId xmlns:a16="http://schemas.microsoft.com/office/drawing/2014/main" id="{EED6B441-99E1-EE19-92BF-69E71DDFC698}"/>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94</a:t>
            </a:fld>
            <a:endParaRPr lang="pl-PL"/>
          </a:p>
        </p:txBody>
      </p:sp>
    </p:spTree>
    <p:extLst>
      <p:ext uri="{BB962C8B-B14F-4D97-AF65-F5344CB8AC3E}">
        <p14:creationId xmlns:p14="http://schemas.microsoft.com/office/powerpoint/2010/main" val="23280771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692537" y="283863"/>
            <a:ext cx="9306737" cy="699194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b="1" dirty="0">
                <a:latin typeface="Open Sans" panose="020B0606030504020204" pitchFamily="34" charset="0"/>
                <a:ea typeface="Open Sans" panose="020B0606030504020204" pitchFamily="34" charset="0"/>
                <a:cs typeface="Open Sans" panose="020B0606030504020204" pitchFamily="34" charset="0"/>
              </a:rPr>
              <a:t>KIO 2864/21, KIO 2872/21 (skład trzyosobowy) </a:t>
            </a: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Za zasadny </a:t>
            </a:r>
            <a:r>
              <a:rPr lang="pl-PL" altLang="pl-PL" b="1" dirty="0">
                <a:latin typeface="Open Sans" panose="020B0606030504020204" pitchFamily="34" charset="0"/>
                <a:ea typeface="Open Sans" panose="020B0606030504020204" pitchFamily="34" charset="0"/>
                <a:cs typeface="Open Sans" panose="020B0606030504020204" pitchFamily="34" charset="0"/>
              </a:rPr>
              <a:t>Izba uznała zarzut dotyczący ukształtowania postanowień umowy w zakresie waloryzacji wynagrodzenia, przez określenie pierwszej waloryzacji dopiero w trzecim roku obowiązywania Umowy</a:t>
            </a:r>
            <a:r>
              <a:rPr lang="pl-PL" altLang="pl-PL" dirty="0">
                <a:latin typeface="Open Sans" panose="020B0606030504020204" pitchFamily="34" charset="0"/>
                <a:ea typeface="Open Sans" panose="020B0606030504020204" pitchFamily="34" charset="0"/>
                <a:cs typeface="Open Sans" panose="020B0606030504020204" pitchFamily="34" charset="0"/>
              </a:rPr>
              <a:t>. Izba zwróciła uwagę, że art. 439 ust. 1 PZP odnoszący się do umów zawartych na okres dłuższy niż 12 miesięcy (wg stanu prawnego w dniu orzekania), nakazuje aby umowa zawierała postanowienia dotyczące zasad wprowadzania zmian wysokości wynagrodzenia należnego wykonawcy, w przypadku zmiany ceny materiałów lub kosztów związanych z realizacją zamówienia, jednak nie precyzuje terminu początkowego, od którego zmiany te winny nastąpić. Podkreślenia wymaga, iż </a:t>
            </a:r>
            <a:r>
              <a:rPr lang="pl-PL" altLang="pl-PL" b="1" dirty="0">
                <a:latin typeface="Open Sans" panose="020B0606030504020204" pitchFamily="34" charset="0"/>
                <a:ea typeface="Open Sans" panose="020B0606030504020204" pitchFamily="34" charset="0"/>
                <a:cs typeface="Open Sans" panose="020B0606030504020204" pitchFamily="34" charset="0"/>
              </a:rPr>
              <a:t>Zamawiający konstruując zapisy przyszłej umowy musi uwzględniać specyfikę danej branży, uwarunkowania danego zamówienia, jego przedmiot, wahliwość cen materiałów lub kosztów, i te elementy, które mogą znacząco wpływać na równowagę ekonomiczną stron</a:t>
            </a:r>
            <a:r>
              <a:rPr lang="pl-PL" altLang="pl-PL" dirty="0">
                <a:latin typeface="Open Sans" panose="020B0606030504020204" pitchFamily="34" charset="0"/>
                <a:ea typeface="Open Sans" panose="020B0606030504020204" pitchFamily="34" charset="0"/>
                <a:cs typeface="Open Sans" panose="020B0606030504020204" pitchFamily="34" charset="0"/>
              </a:rPr>
              <a:t> w toku realizacji zamówienia. Nie można jednak pominąć regulacji wskazanej w art. 439 ust. 3 PZP, odnoszącej się do umowy zawartej po upływie 180 dni od dnia upływu terminu składania ofert, gdzie ustawodawca wskazał, że początkowym terminem ustalenia zmiany wynagrodzenia jest dzień otwarcia ofert, chyba że Zamawiający określi termin wcześniejszy.</a:t>
            </a: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Wobec powyższego, w okolicznościach niniejszej sprawy, </a:t>
            </a:r>
            <a:r>
              <a:rPr lang="pl-PL" altLang="pl-PL" b="1" dirty="0">
                <a:latin typeface="Open Sans" panose="020B0606030504020204" pitchFamily="34" charset="0"/>
                <a:ea typeface="Open Sans" panose="020B0606030504020204" pitchFamily="34" charset="0"/>
                <a:cs typeface="Open Sans" panose="020B0606030504020204" pitchFamily="34" charset="0"/>
              </a:rPr>
              <a:t>Izba za zasadne uznała zarzut Odwołującego w zakresie określenia pierwszej waloryzacji dopiero w trzecim roku obowiązywania umowy. Izba doszła do przekonania, iż sposób waloryzacji umowy, począwszy od trzeciego roku jej obowiązywania, narusza równowagę ekonomiczną stron umowy.</a:t>
            </a:r>
          </a:p>
        </p:txBody>
      </p:sp>
    </p:spTree>
    <p:extLst>
      <p:ext uri="{BB962C8B-B14F-4D97-AF65-F5344CB8AC3E}">
        <p14:creationId xmlns:p14="http://schemas.microsoft.com/office/powerpoint/2010/main" val="10826474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692537" y="1347774"/>
            <a:ext cx="9306737" cy="486412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50000"/>
              </a:lnSpc>
              <a:spcAft>
                <a:spcPts val="1300"/>
              </a:spcAft>
              <a:buNone/>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Kwoty płatne Wykonawcy będą korygowane dla oddania wzrostów lub spadków cen zgodnie z poniższymi zapisami. </a:t>
            </a:r>
          </a:p>
          <a:p>
            <a:pPr marL="0" indent="0" algn="just">
              <a:lnSpc>
                <a:spcPct val="150000"/>
              </a:lnSpc>
              <a:spcAft>
                <a:spcPts val="1300"/>
              </a:spcAft>
              <a:buNone/>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Waloryzacja będzie  odbywać się w oparciu o  wskaźnik cen produkcji budowlano-montażowej, pozycja ….. publikowany przez Główny Urząd Statystyczny (zwany dalej GUS), dostępny w Dziedzinowej Bazie Wiedzy  pod linkiem:  </a:t>
            </a:r>
            <a:r>
              <a:rPr lang="pl-PL" sz="1800" u="sng" spc="20"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2"/>
              </a:rPr>
              <a:t>http://swaid.stat.gov.pl/Ceny_dashboards/Raporty_predefiniowane/RAP_DBD_CEN_30.aspx</a:t>
            </a:r>
            <a:r>
              <a:rPr lang="pl-PL" sz="1800" u="sng" spc="20"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rPr>
              <a:t>,</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lub w Biuletynie Statystycznym, w układzie miesiąc poprzedni = 100, dotyczący kolejnych miesięcy kalendarzowych począwszy od miesiąca otwarcia oferty, do miesiąca za który została wystawiona faktura VAT. W przypadku, gdyby w/w wskaźnik przestał być dostępny, strony uzgodnią inny, najbardziej zbliżony wskaźnik publikowany przez GUS.</a:t>
            </a:r>
          </a:p>
        </p:txBody>
      </p:sp>
    </p:spTree>
    <p:extLst>
      <p:ext uri="{BB962C8B-B14F-4D97-AF65-F5344CB8AC3E}">
        <p14:creationId xmlns:p14="http://schemas.microsoft.com/office/powerpoint/2010/main" val="23014706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692537" y="719497"/>
                <a:ext cx="9306737" cy="612068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50000"/>
                  </a:lnSpc>
                  <a:spcAft>
                    <a:spcPts val="1300"/>
                  </a:spcAft>
                  <a:buNone/>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Wskaźnik waloryzacji </a:t>
                </a:r>
                <a:r>
                  <a:rPr lang="pl-PL" sz="1800" spc="20" dirty="0" err="1">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err="1">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a:effectLst/>
                    <a:latin typeface="Open Sans" panose="020B0606030504020204" pitchFamily="34" charset="0"/>
                    <a:ea typeface="Open Sans" panose="020B0606030504020204" pitchFamily="34" charset="0"/>
                    <a:cs typeface="Open Sans" panose="020B0606030504020204" pitchFamily="34" charset="0"/>
                  </a:rPr>
                  <a:t> (n)</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przez który należy każdorazowo przemnożyć wartość faktury VAT za n-ty miesiąc powstaje poprzez przemnożenie przez siebie wskaźników cen produkcji budowlano-montażowej dla kolejnych miesięcy począwszy od miesiąca w którym nastąpiło otwarcie oferty (miesiąc 0 gdy wskaźnik jest równy 100) do miesiąca za który nastąpi wystawienie faktury (miesiąc n-ty) wg poniższego wzoru:</a:t>
                </a:r>
              </a:p>
              <a:p>
                <a:pPr marL="0" indent="0" algn="just">
                  <a:lnSpc>
                    <a:spcPct val="150000"/>
                  </a:lnSpc>
                  <a:spcAft>
                    <a:spcPts val="1300"/>
                  </a:spcAft>
                  <a:buNone/>
                </a:pPr>
                <a14:m>
                  <m:oMathPara xmlns:m="http://schemas.openxmlformats.org/officeDocument/2006/math">
                    <m:oMathParaPr>
                      <m:jc m:val="centerGroup"/>
                    </m:oMathParaPr>
                    <m:oMath xmlns:m="http://schemas.openxmlformats.org/officeDocument/2006/math">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𝐰</m:t>
                          </m:r>
                          <m:r>
                            <a:rPr lang="pl-PL" sz="1800" b="1" spc="20">
                              <a:solidFill>
                                <a:srgbClr val="000000"/>
                              </a:solidFill>
                              <a:effectLst/>
                              <a:latin typeface="Cambria Math" panose="02040503050406030204" pitchFamily="18" charset="0"/>
                              <a:ea typeface="Calibri" panose="020F0502020204030204" pitchFamily="34" charset="0"/>
                            </a:rPr>
                            <m:t> (</m:t>
                          </m:r>
                          <m:r>
                            <a:rPr lang="pl-PL" sz="1800" b="1" i="1" spc="20">
                              <a:solidFill>
                                <a:srgbClr val="000000"/>
                              </a:solidFill>
                              <a:effectLst/>
                              <a:latin typeface="Cambria Math" panose="02040503050406030204" pitchFamily="18" charset="0"/>
                              <a:ea typeface="Calibri" panose="020F0502020204030204" pitchFamily="34" charset="0"/>
                            </a:rPr>
                            <m:t>𝐧</m:t>
                          </m:r>
                          <m:r>
                            <a:rPr lang="pl-PL" sz="1800" b="1" spc="20">
                              <a:solidFill>
                                <a:srgbClr val="000000"/>
                              </a:solidFill>
                              <a:effectLst/>
                              <a:latin typeface="Cambria Math" panose="02040503050406030204" pitchFamily="18" charset="0"/>
                              <a:ea typeface="Calibri" panose="020F0502020204030204" pitchFamily="34" charset="0"/>
                            </a:rPr>
                            <m:t>)</m:t>
                          </m:r>
                        </m:sub>
                      </m:sSub>
                      <m:r>
                        <a:rPr lang="pl-PL" sz="1800" spc="20">
                          <a:solidFill>
                            <a:srgbClr val="000000"/>
                          </a:solidFill>
                          <a:effectLst/>
                          <a:latin typeface="Cambria Math" panose="02040503050406030204" pitchFamily="18" charset="0"/>
                          <a:ea typeface="Calibri" panose="020F0502020204030204" pitchFamily="34" charset="0"/>
                        </a:rPr>
                        <m:t>=</m:t>
                      </m:r>
                      <m:r>
                        <m:rPr>
                          <m:sty m:val="p"/>
                        </m:rPr>
                        <a:rPr lang="pl-PL" sz="1800" spc="20">
                          <a:solidFill>
                            <a:srgbClr val="000000"/>
                          </a:solidFill>
                          <a:effectLst/>
                          <a:latin typeface="Cambria Math" panose="02040503050406030204" pitchFamily="18" charset="0"/>
                          <a:ea typeface="Calibri" panose="020F0502020204030204" pitchFamily="34" charset="0"/>
                        </a:rPr>
                        <m:t>a</m:t>
                      </m:r>
                      <m:r>
                        <a:rPr lang="pl-PL" sz="1800" spc="20">
                          <a:solidFill>
                            <a:srgbClr val="000000"/>
                          </a:solidFill>
                          <a:effectLst/>
                          <a:latin typeface="Cambria Math" panose="02040503050406030204" pitchFamily="18" charset="0"/>
                          <a:ea typeface="Calibri" panose="020F0502020204030204" pitchFamily="34" charset="0"/>
                        </a:rPr>
                        <m:t>+</m:t>
                      </m:r>
                      <m:d>
                        <m:dPr>
                          <m:ctrlPr>
                            <a:rPr lang="pl-PL" sz="1800" i="1" spc="20">
                              <a:solidFill>
                                <a:srgbClr val="000000"/>
                              </a:solidFill>
                              <a:effectLst/>
                              <a:latin typeface="Cambria Math" panose="02040503050406030204" pitchFamily="18" charset="0"/>
                              <a:ea typeface="Calibri" panose="020F0502020204030204" pitchFamily="34" charset="0"/>
                            </a:rPr>
                          </m:ctrlPr>
                        </m:dPr>
                        <m:e>
                          <m:r>
                            <a:rPr lang="pl-PL" sz="1800" spc="20">
                              <a:solidFill>
                                <a:srgbClr val="000000"/>
                              </a:solidFill>
                              <a:effectLst/>
                              <a:latin typeface="Cambria Math" panose="02040503050406030204" pitchFamily="18" charset="0"/>
                              <a:ea typeface="Calibri" panose="020F0502020204030204" pitchFamily="34" charset="0"/>
                            </a:rPr>
                            <m:t>1</m:t>
                          </m:r>
                          <m:r>
                            <a:rPr lang="pl-PL" sz="1800" i="1" spc="20">
                              <a:solidFill>
                                <a:srgbClr val="000000"/>
                              </a:solidFill>
                              <a:effectLst/>
                              <a:latin typeface="Cambria Math" panose="02040503050406030204" pitchFamily="18" charset="0"/>
                              <a:ea typeface="Calibri" panose="020F0502020204030204" pitchFamily="34" charset="0"/>
                            </a:rPr>
                            <m:t>−</m:t>
                          </m:r>
                          <m:r>
                            <m:rPr>
                              <m:sty m:val="p"/>
                            </m:rPr>
                            <a:rPr lang="pl-PL" sz="1800" spc="20">
                              <a:solidFill>
                                <a:srgbClr val="000000"/>
                              </a:solidFill>
                              <a:effectLst/>
                              <a:latin typeface="Cambria Math" panose="02040503050406030204" pitchFamily="18" charset="0"/>
                              <a:ea typeface="Calibri" panose="020F0502020204030204" pitchFamily="34" charset="0"/>
                            </a:rPr>
                            <m:t>a</m:t>
                          </m:r>
                        </m:e>
                      </m:d>
                      <m:r>
                        <a:rPr lang="pl-PL" sz="1800" i="1" spc="20">
                          <a:solidFill>
                            <a:srgbClr val="000000"/>
                          </a:solidFill>
                          <a:effectLst/>
                          <a:latin typeface="Cambria Math" panose="02040503050406030204" pitchFamily="18" charset="0"/>
                          <a:ea typeface="Calibri" panose="020F0502020204030204" pitchFamily="34" charset="0"/>
                        </a:rPr>
                        <m:t> </m:t>
                      </m:r>
                      <m:r>
                        <a:rPr lang="pl-PL" sz="1800" spc="20">
                          <a:solidFill>
                            <a:srgbClr val="000000"/>
                          </a:solidFill>
                          <a:effectLst/>
                          <a:latin typeface="Cambria Math" panose="02040503050406030204" pitchFamily="18" charset="0"/>
                          <a:ea typeface="Calibri" panose="020F0502020204030204" pitchFamily="34" charset="0"/>
                        </a:rPr>
                        <m:t>×</m:t>
                      </m:r>
                      <m:r>
                        <a:rPr lang="pl-PL" sz="1800" i="1" spc="20">
                          <a:solidFill>
                            <a:srgbClr val="000000"/>
                          </a:solidFill>
                          <a:effectLst/>
                          <a:latin typeface="Cambria Math" panose="02040503050406030204" pitchFamily="18" charset="0"/>
                          <a:ea typeface="Calibri" panose="020F0502020204030204" pitchFamily="34" charset="0"/>
                        </a:rPr>
                        <m:t> (</m:t>
                      </m:r>
                      <m:f>
                        <m:fPr>
                          <m:ctrlPr>
                            <a:rPr lang="pl-PL" sz="1800" i="1" spc="20">
                              <a:solidFill>
                                <a:srgbClr val="000000"/>
                              </a:solidFill>
                              <a:effectLst/>
                              <a:latin typeface="Cambria Math" panose="02040503050406030204" pitchFamily="18" charset="0"/>
                              <a:ea typeface="Calibri" panose="020F0502020204030204" pitchFamily="34" charset="0"/>
                            </a:rPr>
                          </m:ctrlPr>
                        </m:fPr>
                        <m:num>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𝟎</m:t>
                              </m:r>
                            </m:sub>
                          </m:sSub>
                        </m:num>
                        <m:den>
                          <m:r>
                            <a:rPr lang="pl-PL" sz="1800" spc="20">
                              <a:solidFill>
                                <a:srgbClr val="000000"/>
                              </a:solidFill>
                              <a:effectLst/>
                              <a:latin typeface="Cambria Math" panose="02040503050406030204" pitchFamily="18" charset="0"/>
                              <a:ea typeface="Calibri" panose="020F0502020204030204" pitchFamily="34" charset="0"/>
                            </a:rPr>
                            <m:t>100</m:t>
                          </m:r>
                        </m:den>
                      </m:f>
                      <m:r>
                        <a:rPr lang="pl-PL" sz="1800" spc="20">
                          <a:solidFill>
                            <a:srgbClr val="000000"/>
                          </a:solidFill>
                          <a:effectLst/>
                          <a:latin typeface="Cambria Math" panose="02040503050406030204" pitchFamily="18" charset="0"/>
                          <a:ea typeface="Calibri" panose="020F0502020204030204" pitchFamily="34" charset="0"/>
                        </a:rPr>
                        <m:t>×</m:t>
                      </m:r>
                      <m:f>
                        <m:fPr>
                          <m:ctrlPr>
                            <a:rPr lang="pl-PL" sz="1800" i="1" spc="20">
                              <a:solidFill>
                                <a:srgbClr val="000000"/>
                              </a:solidFill>
                              <a:effectLst/>
                              <a:latin typeface="Cambria Math" panose="02040503050406030204" pitchFamily="18" charset="0"/>
                              <a:ea typeface="Calibri" panose="020F0502020204030204" pitchFamily="34" charset="0"/>
                            </a:rPr>
                          </m:ctrlPr>
                        </m:fPr>
                        <m:num>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𝟏</m:t>
                              </m:r>
                            </m:sub>
                          </m:sSub>
                        </m:num>
                        <m:den>
                          <m:r>
                            <a:rPr lang="pl-PL" sz="1800" spc="20">
                              <a:solidFill>
                                <a:srgbClr val="000000"/>
                              </a:solidFill>
                              <a:effectLst/>
                              <a:latin typeface="Cambria Math" panose="02040503050406030204" pitchFamily="18" charset="0"/>
                              <a:ea typeface="Calibri" panose="020F0502020204030204" pitchFamily="34" charset="0"/>
                            </a:rPr>
                            <m:t>100</m:t>
                          </m:r>
                        </m:den>
                      </m:f>
                      <m:r>
                        <a:rPr lang="pl-PL" sz="1800" spc="20">
                          <a:solidFill>
                            <a:srgbClr val="000000"/>
                          </a:solidFill>
                          <a:effectLst/>
                          <a:latin typeface="Cambria Math" panose="02040503050406030204" pitchFamily="18" charset="0"/>
                          <a:ea typeface="Calibri" panose="020F0502020204030204" pitchFamily="34" charset="0"/>
                        </a:rPr>
                        <m:t>×</m:t>
                      </m:r>
                      <m:f>
                        <m:fPr>
                          <m:ctrlPr>
                            <a:rPr lang="pl-PL" sz="1800" i="1" spc="20">
                              <a:solidFill>
                                <a:srgbClr val="000000"/>
                              </a:solidFill>
                              <a:effectLst/>
                              <a:latin typeface="Cambria Math" panose="02040503050406030204" pitchFamily="18" charset="0"/>
                              <a:ea typeface="Calibri" panose="020F0502020204030204" pitchFamily="34" charset="0"/>
                            </a:rPr>
                          </m:ctrlPr>
                        </m:fPr>
                        <m:num>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𝟐</m:t>
                              </m:r>
                            </m:sub>
                          </m:sSub>
                        </m:num>
                        <m:den>
                          <m:r>
                            <a:rPr lang="pl-PL" sz="1800" spc="20">
                              <a:solidFill>
                                <a:srgbClr val="000000"/>
                              </a:solidFill>
                              <a:effectLst/>
                              <a:latin typeface="Cambria Math" panose="02040503050406030204" pitchFamily="18" charset="0"/>
                              <a:ea typeface="Calibri" panose="020F0502020204030204" pitchFamily="34" charset="0"/>
                            </a:rPr>
                            <m:t>100</m:t>
                          </m:r>
                        </m:den>
                      </m:f>
                      <m:r>
                        <a:rPr lang="pl-PL" sz="1800" spc="20">
                          <a:solidFill>
                            <a:srgbClr val="000000"/>
                          </a:solidFill>
                          <a:effectLst/>
                          <a:latin typeface="Cambria Math" panose="02040503050406030204" pitchFamily="18" charset="0"/>
                          <a:ea typeface="Calibri" panose="020F0502020204030204" pitchFamily="34" charset="0"/>
                        </a:rPr>
                        <m:t>×</m:t>
                      </m:r>
                      <m:f>
                        <m:fPr>
                          <m:ctrlPr>
                            <a:rPr lang="pl-PL" sz="1800" i="1" spc="20">
                              <a:solidFill>
                                <a:srgbClr val="000000"/>
                              </a:solidFill>
                              <a:effectLst/>
                              <a:latin typeface="Cambria Math" panose="02040503050406030204" pitchFamily="18" charset="0"/>
                              <a:ea typeface="Calibri" panose="020F0502020204030204" pitchFamily="34" charset="0"/>
                            </a:rPr>
                          </m:ctrlPr>
                        </m:fPr>
                        <m:num>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𝟑</m:t>
                              </m:r>
                            </m:sub>
                          </m:sSub>
                        </m:num>
                        <m:den>
                          <m:r>
                            <a:rPr lang="pl-PL" sz="1800" spc="20">
                              <a:solidFill>
                                <a:srgbClr val="000000"/>
                              </a:solidFill>
                              <a:effectLst/>
                              <a:latin typeface="Cambria Math" panose="02040503050406030204" pitchFamily="18" charset="0"/>
                              <a:ea typeface="Calibri" panose="020F0502020204030204" pitchFamily="34" charset="0"/>
                            </a:rPr>
                            <m:t>100</m:t>
                          </m:r>
                        </m:den>
                      </m:f>
                      <m:r>
                        <a:rPr lang="pl-PL" sz="1800" spc="20">
                          <a:solidFill>
                            <a:srgbClr val="000000"/>
                          </a:solidFill>
                          <a:effectLst/>
                          <a:latin typeface="Cambria Math" panose="02040503050406030204" pitchFamily="18" charset="0"/>
                          <a:ea typeface="Calibri" panose="020F0502020204030204" pitchFamily="34" charset="0"/>
                        </a:rPr>
                        <m:t>×………….×</m:t>
                      </m:r>
                      <m:f>
                        <m:fPr>
                          <m:ctrlPr>
                            <a:rPr lang="pl-PL" sz="1800" i="1" spc="20">
                              <a:solidFill>
                                <a:srgbClr val="000000"/>
                              </a:solidFill>
                              <a:effectLst/>
                              <a:latin typeface="Cambria Math" panose="02040503050406030204" pitchFamily="18" charset="0"/>
                              <a:ea typeface="Calibri" panose="020F0502020204030204" pitchFamily="34" charset="0"/>
                            </a:rPr>
                          </m:ctrlPr>
                        </m:fPr>
                        <m:num>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𝐧</m:t>
                              </m:r>
                              <m:r>
                                <a:rPr lang="pl-PL" sz="1800" b="1" i="1" spc="20">
                                  <a:solidFill>
                                    <a:srgbClr val="000000"/>
                                  </a:solidFill>
                                  <a:effectLst/>
                                  <a:latin typeface="Cambria Math" panose="02040503050406030204" pitchFamily="18" charset="0"/>
                                  <a:ea typeface="Calibri" panose="020F0502020204030204" pitchFamily="34" charset="0"/>
                                </a:rPr>
                                <m:t>−</m:t>
                              </m:r>
                              <m:r>
                                <a:rPr lang="pl-PL" sz="1800" b="1" i="1" spc="20">
                                  <a:solidFill>
                                    <a:srgbClr val="000000"/>
                                  </a:solidFill>
                                  <a:effectLst/>
                                  <a:latin typeface="Cambria Math" panose="02040503050406030204" pitchFamily="18" charset="0"/>
                                  <a:ea typeface="Calibri" panose="020F0502020204030204" pitchFamily="34" charset="0"/>
                                </a:rPr>
                                <m:t>𝟏</m:t>
                              </m:r>
                            </m:sub>
                          </m:sSub>
                        </m:num>
                        <m:den>
                          <m:r>
                            <a:rPr lang="pl-PL" sz="1800" spc="20">
                              <a:solidFill>
                                <a:srgbClr val="000000"/>
                              </a:solidFill>
                              <a:effectLst/>
                              <a:latin typeface="Cambria Math" panose="02040503050406030204" pitchFamily="18" charset="0"/>
                              <a:ea typeface="Calibri" panose="020F0502020204030204" pitchFamily="34" charset="0"/>
                            </a:rPr>
                            <m:t>100</m:t>
                          </m:r>
                        </m:den>
                      </m:f>
                      <m:r>
                        <a:rPr lang="pl-PL" sz="1800" spc="20">
                          <a:solidFill>
                            <a:srgbClr val="000000"/>
                          </a:solidFill>
                          <a:effectLst/>
                          <a:latin typeface="Cambria Math" panose="02040503050406030204" pitchFamily="18" charset="0"/>
                          <a:ea typeface="Calibri" panose="020F0502020204030204" pitchFamily="34" charset="0"/>
                        </a:rPr>
                        <m:t>×</m:t>
                      </m:r>
                      <m:f>
                        <m:fPr>
                          <m:ctrlPr>
                            <a:rPr lang="pl-PL" sz="1800" i="1" spc="20">
                              <a:solidFill>
                                <a:srgbClr val="000000"/>
                              </a:solidFill>
                              <a:effectLst/>
                              <a:latin typeface="Cambria Math" panose="02040503050406030204" pitchFamily="18" charset="0"/>
                              <a:ea typeface="Calibri" panose="020F0502020204030204" pitchFamily="34" charset="0"/>
                            </a:rPr>
                          </m:ctrlPr>
                        </m:fPr>
                        <m:num>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𝐧</m:t>
                              </m:r>
                            </m:sub>
                          </m:sSub>
                        </m:num>
                        <m:den>
                          <m:r>
                            <a:rPr lang="pl-PL" sz="1800" spc="20">
                              <a:solidFill>
                                <a:srgbClr val="000000"/>
                              </a:solidFill>
                              <a:effectLst/>
                              <a:latin typeface="Cambria Math" panose="02040503050406030204" pitchFamily="18" charset="0"/>
                              <a:ea typeface="Calibri" panose="020F0502020204030204" pitchFamily="34" charset="0"/>
                            </a:rPr>
                            <m:t>100</m:t>
                          </m:r>
                        </m:den>
                      </m:f>
                      <m:r>
                        <a:rPr lang="pl-PL" sz="1800" i="1" spc="20">
                          <a:solidFill>
                            <a:srgbClr val="000000"/>
                          </a:solidFill>
                          <a:effectLst/>
                          <a:latin typeface="Cambria Math" panose="02040503050406030204" pitchFamily="18" charset="0"/>
                          <a:ea typeface="Calibri" panose="020F0502020204030204" pitchFamily="34" charset="0"/>
                        </a:rPr>
                        <m:t>)</m:t>
                      </m:r>
                    </m:oMath>
                  </m:oMathPara>
                </a14:m>
                <a:endParaRPr lang="pl-PL" sz="1800" spc="20" dirty="0">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50000"/>
                  </a:lnSpc>
                  <a:spcAft>
                    <a:spcPts val="800"/>
                  </a:spcAft>
                  <a:buNone/>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gdzie:</a:t>
                </a:r>
                <a:endParaRPr lang="pl-PL" sz="1800" dirty="0">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50000"/>
                  </a:lnSpc>
                  <a:spcAft>
                    <a:spcPts val="800"/>
                  </a:spcAft>
                  <a:buNone/>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a:t>
                </a:r>
                <a:r>
                  <a:rPr lang="pl-PL" sz="1800" spc="20" dirty="0" err="1">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err="1">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a:effectLst/>
                    <a:latin typeface="Open Sans" panose="020B0606030504020204" pitchFamily="34" charset="0"/>
                    <a:ea typeface="Open Sans" panose="020B0606030504020204" pitchFamily="34" charset="0"/>
                    <a:cs typeface="Open Sans" panose="020B0606030504020204" pitchFamily="34" charset="0"/>
                  </a:rPr>
                  <a:t> (n)</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–wskaźnik waloryzacji dla n-tego miesiąca;</a:t>
                </a:r>
                <a:endParaRPr lang="pl-PL" sz="1800" dirty="0">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50000"/>
                  </a:lnSpc>
                  <a:spcAft>
                    <a:spcPts val="800"/>
                  </a:spcAft>
                  <a:buNone/>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„a" - stały współczynnik o wartości [●] obrazujący część wynagrodzenia, które nie podlega waloryzacji (element niewaloryzowany).</a:t>
                </a:r>
                <a:endParaRPr lang="pl-PL" sz="1800" dirty="0">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50000"/>
                  </a:lnSpc>
                  <a:spcAft>
                    <a:spcPts val="800"/>
                  </a:spcAft>
                  <a:buNone/>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a:effectLst/>
                    <a:latin typeface="Open Sans" panose="020B0606030504020204" pitchFamily="34" charset="0"/>
                    <a:ea typeface="Open Sans" panose="020B0606030504020204" pitchFamily="34" charset="0"/>
                    <a:cs typeface="Open Sans" panose="020B0606030504020204" pitchFamily="34" charset="0"/>
                  </a:rPr>
                  <a:t>0</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a:t>
                </a:r>
                <a:r>
                  <a:rPr lang="pl-PL" sz="1800" spc="2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pl-PL" sz="1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wskaźnik „0” z miesiąca otwarcia oferty = 100</a:t>
                </a:r>
              </a:p>
            </p:txBody>
          </p:sp>
        </mc:Choice>
        <mc:Fallback xmlns="">
          <p:sp>
            <p:nvSpPr>
              <p:cNvPr id="3" name="Podtytuł 2">
                <a:extLst>
                  <a:ext uri="{FF2B5EF4-FFF2-40B4-BE49-F238E27FC236}">
                    <a16:creationId xmlns:a16="http://schemas.microsoft.com/office/drawing/2014/main" id="{F54DF120-5D8D-457F-8BAA-BBC841647268}"/>
                  </a:ext>
                </a:extLst>
              </p:cNvPr>
              <p:cNvSpPr>
                <a:spLocks noGrp="1" noRot="1" noChangeAspect="1" noMove="1" noResize="1" noEditPoints="1" noAdjustHandles="1" noChangeArrowheads="1" noChangeShapeType="1" noTextEdit="1"/>
              </p:cNvSpPr>
              <p:nvPr>
                <p:ph idx="1"/>
              </p:nvPr>
            </p:nvSpPr>
            <p:spPr>
              <a:xfrm>
                <a:off x="692537" y="719497"/>
                <a:ext cx="9306737" cy="6120680"/>
              </a:xfrm>
              <a:blipFill>
                <a:blip r:embed="rId2"/>
                <a:stretch>
                  <a:fillRect l="-1499" r="-1499" b="-1035"/>
                </a:stretch>
              </a:blipFill>
              <a:ln>
                <a:noFill/>
              </a:ln>
            </p:spPr>
            <p:txBody>
              <a:bodyPr/>
              <a:lstStyle/>
              <a:p>
                <a:r>
                  <a:rPr lang="pl-PL">
                    <a:noFill/>
                  </a:rPr>
                  <a:t> </a:t>
                </a:r>
              </a:p>
            </p:txBody>
          </p:sp>
        </mc:Fallback>
      </mc:AlternateContent>
    </p:spTree>
    <p:extLst>
      <p:ext uri="{BB962C8B-B14F-4D97-AF65-F5344CB8AC3E}">
        <p14:creationId xmlns:p14="http://schemas.microsoft.com/office/powerpoint/2010/main" val="31365808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692537" y="1097539"/>
            <a:ext cx="9306737" cy="5364596"/>
          </a:xfrm>
          <a:noFill/>
          <a:ln>
            <a:noFill/>
          </a:ln>
        </p:spPr>
        <p:style>
          <a:lnRef idx="2">
            <a:schemeClr val="dk1"/>
          </a:lnRef>
          <a:fillRef idx="1">
            <a:schemeClr val="lt1"/>
          </a:fillRef>
          <a:effectRef idx="0">
            <a:schemeClr val="dk1"/>
          </a:effectRef>
          <a:fontRef idx="minor">
            <a:schemeClr val="dk1"/>
          </a:fontRef>
        </p:style>
        <p:txBody>
          <a:bodyPr>
            <a:noAutofit/>
          </a:bodyPr>
          <a:lstStyle/>
          <a:p>
            <a:pPr marL="449580" indent="-449580" algn="just">
              <a:lnSpc>
                <a:spcPct val="150000"/>
              </a:lnSpc>
              <a:spcAft>
                <a:spcPts val="800"/>
              </a:spcAft>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a:effectLst/>
                <a:latin typeface="Open Sans" panose="020B0606030504020204" pitchFamily="34" charset="0"/>
                <a:ea typeface="Open Sans" panose="020B0606030504020204" pitchFamily="34" charset="0"/>
                <a:cs typeface="Open Sans" panose="020B0606030504020204" pitchFamily="34" charset="0"/>
              </a:rPr>
              <a:t>1</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 </a:t>
            </a:r>
            <a:r>
              <a:rPr lang="pl-PL" sz="1800" dirty="0">
                <a:effectLst/>
                <a:latin typeface="Open Sans" panose="020B0606030504020204" pitchFamily="34" charset="0"/>
                <a:ea typeface="Open Sans" panose="020B0606030504020204" pitchFamily="34" charset="0"/>
                <a:cs typeface="Open Sans" panose="020B0606030504020204" pitchFamily="34" charset="0"/>
              </a:rPr>
              <a:t>wskaźnik „1” z następnego miesiąca po miesiącu otwarcia oferty (wskaźnik cen produkcji budowlano-montażowej publikowany przez GUS, w układzie miesiąc poprzedni = 100)</a:t>
            </a:r>
          </a:p>
          <a:p>
            <a:pPr marL="449580" indent="-449580" algn="just">
              <a:lnSpc>
                <a:spcPct val="150000"/>
              </a:lnSpc>
              <a:spcAft>
                <a:spcPts val="800"/>
              </a:spcAft>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a:effectLst/>
                <a:latin typeface="Open Sans" panose="020B0606030504020204" pitchFamily="34" charset="0"/>
                <a:ea typeface="Open Sans" panose="020B0606030504020204" pitchFamily="34" charset="0"/>
                <a:cs typeface="Open Sans" panose="020B0606030504020204" pitchFamily="34" charset="0"/>
              </a:rPr>
              <a:t>2</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„W</a:t>
            </a:r>
            <a:r>
              <a:rPr lang="pl-PL" sz="1800" spc="20" baseline="-25000" dirty="0">
                <a:effectLst/>
                <a:latin typeface="Open Sans" panose="020B0606030504020204" pitchFamily="34" charset="0"/>
                <a:ea typeface="Open Sans" panose="020B0606030504020204" pitchFamily="34" charset="0"/>
                <a:cs typeface="Open Sans" panose="020B0606030504020204" pitchFamily="34" charset="0"/>
              </a:rPr>
              <a:t>3</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 </a:t>
            </a:r>
            <a:r>
              <a:rPr lang="pl-PL" sz="1800" dirty="0">
                <a:effectLst/>
                <a:latin typeface="Open Sans" panose="020B0606030504020204" pitchFamily="34" charset="0"/>
                <a:ea typeface="Open Sans" panose="020B0606030504020204" pitchFamily="34" charset="0"/>
                <a:cs typeface="Open Sans" panose="020B0606030504020204" pitchFamily="34" charset="0"/>
              </a:rPr>
              <a:t>wskaźniki „2”, „3”, … z kolejnych miesięcy po miesiącu otwarcia oferty (wskaźnik cen produkcji budowlano-montażowej publikowany przez GUS, w układzie miesiąc poprzedni = 100)</a:t>
            </a:r>
          </a:p>
          <a:p>
            <a:pPr marL="449580" indent="-449580" algn="just">
              <a:lnSpc>
                <a:spcPct val="150000"/>
              </a:lnSpc>
              <a:spcAft>
                <a:spcPts val="800"/>
              </a:spcAft>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a:effectLst/>
                <a:latin typeface="Open Sans" panose="020B0606030504020204" pitchFamily="34" charset="0"/>
                <a:ea typeface="Open Sans" panose="020B0606030504020204" pitchFamily="34" charset="0"/>
                <a:cs typeface="Open Sans" panose="020B0606030504020204" pitchFamily="34" charset="0"/>
              </a:rPr>
              <a:t>n-1</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a:t>
            </a:r>
            <a:r>
              <a:rPr lang="pl-PL" sz="1800" dirty="0">
                <a:effectLst/>
                <a:latin typeface="Open Sans" panose="020B0606030504020204" pitchFamily="34" charset="0"/>
                <a:ea typeface="Open Sans" panose="020B0606030504020204" pitchFamily="34" charset="0"/>
                <a:cs typeface="Open Sans" panose="020B0606030504020204" pitchFamily="34" charset="0"/>
              </a:rPr>
              <a:t>wskaźnik „n-1” z miesiąca poprzedzającego miesiąc za który nastąpi wystawienie faktury (wskaźnik cen produkcji budowlano-montażowej publikowany przez GUS, w układzie miesiąc poprzedni = 100)</a:t>
            </a:r>
          </a:p>
          <a:p>
            <a:r>
              <a:rPr lang="pl-PL" sz="1800" spc="20" dirty="0">
                <a:effectLst/>
                <a:latin typeface="Open Sans" panose="020B0606030504020204" pitchFamily="34" charset="0"/>
                <a:ea typeface="Open Sans" panose="020B0606030504020204" pitchFamily="34" charset="0"/>
                <a:cs typeface="Open Sans" panose="020B0606030504020204" pitchFamily="34" charset="0"/>
              </a:rPr>
              <a:t>„</a:t>
            </a:r>
            <a:r>
              <a:rPr lang="pl-PL" sz="1800" spc="20" dirty="0" err="1">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err="1">
                <a:effectLst/>
                <a:latin typeface="Open Sans" panose="020B0606030504020204" pitchFamily="34" charset="0"/>
                <a:ea typeface="Open Sans" panose="020B0606030504020204" pitchFamily="34" charset="0"/>
                <a:cs typeface="Open Sans" panose="020B0606030504020204" pitchFamily="34" charset="0"/>
              </a:rPr>
              <a:t>n</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 </a:t>
            </a:r>
            <a:r>
              <a:rPr lang="pl-PL" sz="1800" dirty="0">
                <a:effectLst/>
                <a:latin typeface="Open Sans" panose="020B0606030504020204" pitchFamily="34" charset="0"/>
                <a:ea typeface="Open Sans" panose="020B0606030504020204" pitchFamily="34" charset="0"/>
                <a:cs typeface="Open Sans" panose="020B0606030504020204" pitchFamily="34" charset="0"/>
              </a:rPr>
              <a:t>wskaźnik „n” z miesiąca za który nastąpi wystawienie faktury (wskaźnik cen produkcji budowlano-montażowej publikowany przez GUS, w układzie miesiąc poprzedni = 100)</a:t>
            </a:r>
            <a:endParaRPr lang="pl-PL" sz="1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663378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692537" y="422464"/>
                <a:ext cx="9306737" cy="671474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50000"/>
                  </a:lnSpc>
                  <a:spcAft>
                    <a:spcPts val="800"/>
                  </a:spcAft>
                  <a:buNone/>
                </a:pPr>
                <a:r>
                  <a:rPr lang="pl-PL" sz="1800" dirty="0">
                    <a:effectLst/>
                    <a:latin typeface="Arial" panose="020B0604020202020204" pitchFamily="34" charset="0"/>
                    <a:ea typeface="Calibri" panose="020F0502020204030204" pitchFamily="34" charset="0"/>
                    <a:cs typeface="Times New Roman" panose="02020603050405020304" pitchFamily="18" charset="0"/>
                  </a:rPr>
                  <a:t>W praktyce wskaźnik </a:t>
                </a:r>
                <a:r>
                  <a:rPr lang="pl-PL" sz="1800" spc="20" dirty="0">
                    <a:effectLst/>
                    <a:latin typeface="Arial" panose="020B0604020202020204" pitchFamily="34" charset="0"/>
                    <a:ea typeface="Calibri" panose="020F0502020204030204" pitchFamily="34" charset="0"/>
                    <a:cs typeface="Times New Roman" panose="02020603050405020304" pitchFamily="18" charset="0"/>
                  </a:rPr>
                  <a:t>„</a:t>
                </a:r>
                <a:r>
                  <a:rPr lang="pl-PL" sz="1800" spc="20" dirty="0" err="1">
                    <a:effectLst/>
                    <a:latin typeface="Arial" panose="020B0604020202020204" pitchFamily="34" charset="0"/>
                    <a:ea typeface="Calibri" panose="020F0502020204030204" pitchFamily="34" charset="0"/>
                    <a:cs typeface="Times New Roman" panose="02020603050405020304" pitchFamily="18" charset="0"/>
                  </a:rPr>
                  <a:t>W</a:t>
                </a:r>
                <a:r>
                  <a:rPr lang="pl-PL" sz="1800" spc="20" baseline="-25000" dirty="0" err="1">
                    <a:effectLst/>
                    <a:latin typeface="Arial" panose="020B0604020202020204" pitchFamily="34" charset="0"/>
                    <a:ea typeface="Calibri" panose="020F0502020204030204" pitchFamily="34" charset="0"/>
                    <a:cs typeface="Times New Roman" panose="02020603050405020304" pitchFamily="18" charset="0"/>
                  </a:rPr>
                  <a:t>w</a:t>
                </a:r>
                <a:r>
                  <a:rPr lang="pl-PL" sz="1800" spc="20" baseline="-25000" dirty="0">
                    <a:effectLst/>
                    <a:latin typeface="Arial" panose="020B0604020202020204" pitchFamily="34" charset="0"/>
                    <a:ea typeface="Calibri" panose="020F0502020204030204" pitchFamily="34" charset="0"/>
                    <a:cs typeface="Times New Roman" panose="02020603050405020304" pitchFamily="18" charset="0"/>
                  </a:rPr>
                  <a:t> (n)</a:t>
                </a:r>
                <a:r>
                  <a:rPr lang="pl-PL" sz="1800" spc="20" dirty="0">
                    <a:effectLst/>
                    <a:latin typeface="Arial" panose="020B0604020202020204" pitchFamily="34" charset="0"/>
                    <a:ea typeface="Calibri" panose="020F0502020204030204" pitchFamily="34" charset="0"/>
                    <a:cs typeface="Times New Roman" panose="02020603050405020304" pitchFamily="18" charset="0"/>
                  </a:rPr>
                  <a:t>" </a:t>
                </a:r>
                <a:r>
                  <a:rPr lang="pl-PL" sz="1800" dirty="0">
                    <a:effectLst/>
                    <a:latin typeface="Arial" panose="020B0604020202020204" pitchFamily="34" charset="0"/>
                    <a:ea typeface="Calibri" panose="020F0502020204030204" pitchFamily="34" charset="0"/>
                    <a:cs typeface="Times New Roman" panose="02020603050405020304" pitchFamily="18" charset="0"/>
                  </a:rPr>
                  <a:t>powstaje poprzez przemnożenie poprzednio obliczonego wskaźnika dla miesiąca n-1 przez wskaźnik dla miesiąca bieżącego n</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50000"/>
                  </a:lnSpc>
                  <a:spcAft>
                    <a:spcPts val="800"/>
                  </a:spcAft>
                  <a:buNone/>
                </a:pPr>
                <a14:m>
                  <m:oMath xmlns:m="http://schemas.openxmlformats.org/officeDocument/2006/math">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𝐰</m:t>
                        </m:r>
                        <m:r>
                          <a:rPr lang="pl-PL" sz="1800" b="1" spc="20">
                            <a:solidFill>
                              <a:srgbClr val="000000"/>
                            </a:solidFill>
                            <a:effectLst/>
                            <a:latin typeface="Cambria Math" panose="02040503050406030204" pitchFamily="18" charset="0"/>
                            <a:ea typeface="Calibri" panose="020F0502020204030204" pitchFamily="34" charset="0"/>
                          </a:rPr>
                          <m:t>(</m:t>
                        </m:r>
                        <m:r>
                          <a:rPr lang="pl-PL" sz="1800" b="1" i="1" spc="20">
                            <a:solidFill>
                              <a:srgbClr val="000000"/>
                            </a:solidFill>
                            <a:effectLst/>
                            <a:latin typeface="Cambria Math" panose="02040503050406030204" pitchFamily="18" charset="0"/>
                            <a:ea typeface="Calibri" panose="020F0502020204030204" pitchFamily="34" charset="0"/>
                          </a:rPr>
                          <m:t>𝐧</m:t>
                        </m:r>
                        <m:r>
                          <a:rPr lang="pl-PL" sz="1800" b="1" spc="20">
                            <a:solidFill>
                              <a:srgbClr val="000000"/>
                            </a:solidFill>
                            <a:effectLst/>
                            <a:latin typeface="Cambria Math" panose="02040503050406030204" pitchFamily="18" charset="0"/>
                            <a:ea typeface="Calibri" panose="020F0502020204030204" pitchFamily="34" charset="0"/>
                          </a:rPr>
                          <m:t>)</m:t>
                        </m:r>
                      </m:sub>
                    </m:sSub>
                    <m:r>
                      <a:rPr lang="pl-PL" sz="1800" spc="20">
                        <a:solidFill>
                          <a:srgbClr val="000000"/>
                        </a:solidFill>
                        <a:effectLst/>
                        <a:latin typeface="Cambria Math" panose="02040503050406030204" pitchFamily="18" charset="0"/>
                        <a:ea typeface="Calibri" panose="020F0502020204030204" pitchFamily="34" charset="0"/>
                      </a:rPr>
                      <m:t>=</m:t>
                    </m:r>
                    <m:r>
                      <m:rPr>
                        <m:sty m:val="p"/>
                      </m:rPr>
                      <a:rPr lang="pl-PL" sz="1800" spc="20">
                        <a:solidFill>
                          <a:srgbClr val="000000"/>
                        </a:solidFill>
                        <a:effectLst/>
                        <a:latin typeface="Cambria Math" panose="02040503050406030204" pitchFamily="18" charset="0"/>
                        <a:ea typeface="Calibri" panose="020F0502020204030204" pitchFamily="34" charset="0"/>
                      </a:rPr>
                      <m:t>a</m:t>
                    </m:r>
                    <m:r>
                      <a:rPr lang="pl-PL" sz="1800" spc="20">
                        <a:solidFill>
                          <a:srgbClr val="000000"/>
                        </a:solidFill>
                        <a:effectLst/>
                        <a:latin typeface="Cambria Math" panose="02040503050406030204" pitchFamily="18" charset="0"/>
                        <a:ea typeface="Calibri" panose="020F0502020204030204" pitchFamily="34" charset="0"/>
                      </a:rPr>
                      <m:t>+(1</m:t>
                    </m:r>
                    <m:r>
                      <a:rPr lang="pl-PL" sz="1800" i="1" spc="20">
                        <a:solidFill>
                          <a:srgbClr val="000000"/>
                        </a:solidFill>
                        <a:effectLst/>
                        <a:latin typeface="Cambria Math" panose="02040503050406030204" pitchFamily="18" charset="0"/>
                        <a:ea typeface="Calibri" panose="020F0502020204030204" pitchFamily="34" charset="0"/>
                      </a:rPr>
                      <m:t>−</m:t>
                    </m:r>
                    <m:r>
                      <m:rPr>
                        <m:sty m:val="p"/>
                      </m:rPr>
                      <a:rPr lang="pl-PL" sz="1800" spc="20">
                        <a:solidFill>
                          <a:srgbClr val="000000"/>
                        </a:solidFill>
                        <a:effectLst/>
                        <a:latin typeface="Cambria Math" panose="02040503050406030204" pitchFamily="18" charset="0"/>
                        <a:ea typeface="Calibri" panose="020F0502020204030204" pitchFamily="34" charset="0"/>
                      </a:rPr>
                      <m:t>a</m:t>
                    </m:r>
                    <m:r>
                      <a:rPr lang="pl-PL" sz="1800" spc="20">
                        <a:solidFill>
                          <a:srgbClr val="000000"/>
                        </a:solidFill>
                        <a:effectLst/>
                        <a:latin typeface="Cambria Math" panose="02040503050406030204" pitchFamily="18" charset="0"/>
                        <a:ea typeface="Calibri" panose="020F0502020204030204" pitchFamily="34" charset="0"/>
                      </a:rPr>
                      <m:t>) × (</m:t>
                    </m:r>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𝐰</m:t>
                        </m:r>
                        <m:r>
                          <a:rPr lang="pl-PL" sz="1800" b="1" spc="20">
                            <a:solidFill>
                              <a:srgbClr val="000000"/>
                            </a:solidFill>
                            <a:effectLst/>
                            <a:latin typeface="Cambria Math" panose="02040503050406030204" pitchFamily="18" charset="0"/>
                            <a:ea typeface="Calibri" panose="020F0502020204030204" pitchFamily="34" charset="0"/>
                          </a:rPr>
                          <m:t> (</m:t>
                        </m:r>
                        <m:r>
                          <a:rPr lang="pl-PL" sz="1800" b="1" i="1" spc="20">
                            <a:solidFill>
                              <a:srgbClr val="000000"/>
                            </a:solidFill>
                            <a:effectLst/>
                            <a:latin typeface="Cambria Math" panose="02040503050406030204" pitchFamily="18" charset="0"/>
                            <a:ea typeface="Calibri" panose="020F0502020204030204" pitchFamily="34" charset="0"/>
                          </a:rPr>
                          <m:t>𝐧</m:t>
                        </m:r>
                        <m:r>
                          <a:rPr lang="pl-PL" sz="1800" b="1" i="1" spc="20">
                            <a:solidFill>
                              <a:srgbClr val="000000"/>
                            </a:solidFill>
                            <a:effectLst/>
                            <a:latin typeface="Cambria Math" panose="02040503050406030204" pitchFamily="18" charset="0"/>
                            <a:ea typeface="Calibri" panose="020F0502020204030204" pitchFamily="34" charset="0"/>
                          </a:rPr>
                          <m:t>−</m:t>
                        </m:r>
                        <m:r>
                          <a:rPr lang="pl-PL" sz="1800" b="1" i="1" spc="20">
                            <a:solidFill>
                              <a:srgbClr val="000000"/>
                            </a:solidFill>
                            <a:effectLst/>
                            <a:latin typeface="Cambria Math" panose="02040503050406030204" pitchFamily="18" charset="0"/>
                            <a:ea typeface="Calibri" panose="020F0502020204030204" pitchFamily="34" charset="0"/>
                          </a:rPr>
                          <m:t>𝟏</m:t>
                        </m:r>
                        <m:r>
                          <a:rPr lang="pl-PL" sz="1800" b="1" spc="20">
                            <a:solidFill>
                              <a:srgbClr val="000000"/>
                            </a:solidFill>
                            <a:effectLst/>
                            <a:latin typeface="Cambria Math" panose="02040503050406030204" pitchFamily="18" charset="0"/>
                            <a:ea typeface="Calibri" panose="020F0502020204030204" pitchFamily="34" charset="0"/>
                          </a:rPr>
                          <m:t>)</m:t>
                        </m:r>
                      </m:sub>
                    </m:sSub>
                    <m:r>
                      <a:rPr lang="pl-PL" sz="1800" spc="20">
                        <a:solidFill>
                          <a:srgbClr val="000000"/>
                        </a:solidFill>
                        <a:effectLst/>
                        <a:latin typeface="Cambria Math" panose="02040503050406030204" pitchFamily="18" charset="0"/>
                        <a:ea typeface="Calibri" panose="020F0502020204030204" pitchFamily="34" charset="0"/>
                      </a:rPr>
                      <m:t>×</m:t>
                    </m:r>
                    <m:f>
                      <m:fPr>
                        <m:ctrlPr>
                          <a:rPr lang="pl-PL" sz="1800" i="1" spc="20">
                            <a:solidFill>
                              <a:srgbClr val="000000"/>
                            </a:solidFill>
                            <a:effectLst/>
                            <a:latin typeface="Cambria Math" panose="02040503050406030204" pitchFamily="18" charset="0"/>
                            <a:ea typeface="Calibri" panose="020F0502020204030204" pitchFamily="34" charset="0"/>
                          </a:rPr>
                        </m:ctrlPr>
                      </m:fPr>
                      <m:num>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𝐧</m:t>
                            </m:r>
                          </m:sub>
                        </m:sSub>
                      </m:num>
                      <m:den>
                        <m:r>
                          <a:rPr lang="pl-PL" sz="1800" spc="20">
                            <a:solidFill>
                              <a:srgbClr val="000000"/>
                            </a:solidFill>
                            <a:effectLst/>
                            <a:latin typeface="Cambria Math" panose="02040503050406030204" pitchFamily="18" charset="0"/>
                            <a:ea typeface="Calibri" panose="020F0502020204030204" pitchFamily="34" charset="0"/>
                          </a:rPr>
                          <m:t>100</m:t>
                        </m:r>
                      </m:den>
                    </m:f>
                  </m:oMath>
                </a14:m>
                <a:r>
                  <a:rPr lang="pl-PL" sz="1800" spc="20" dirty="0">
                    <a:solidFill>
                      <a:srgbClr val="000000"/>
                    </a:solidFill>
                    <a:effectLst/>
                    <a:latin typeface="Arial" panose="020B0604020202020204" pitchFamily="34" charset="0"/>
                    <a:ea typeface="Times New Roman" panose="02020603050405020304" pitchFamily="18" charset="0"/>
                  </a:rPr>
                  <a:t>)</a:t>
                </a:r>
                <a:endParaRPr lang="pl-PL" sz="1800" spc="20" dirty="0">
                  <a:effectLst/>
                  <a:latin typeface="Arial" panose="020B0604020202020204" pitchFamily="34" charset="0"/>
                  <a:ea typeface="Calibri" panose="020F0502020204030204" pitchFamily="34" charset="0"/>
                </a:endParaRPr>
              </a:p>
              <a:p>
                <a:pPr marL="0" indent="0" algn="just">
                  <a:lnSpc>
                    <a:spcPct val="150000"/>
                  </a:lnSpc>
                  <a:spcAft>
                    <a:spcPts val="800"/>
                  </a:spcAft>
                  <a:buNone/>
                </a:pPr>
                <a:r>
                  <a:rPr lang="pl-PL" sz="1800" spc="20" dirty="0">
                    <a:effectLst/>
                    <a:latin typeface="Arial" panose="020B0604020202020204" pitchFamily="34" charset="0"/>
                    <a:ea typeface="Calibri" panose="020F0502020204030204" pitchFamily="34" charset="0"/>
                    <a:cs typeface="Times New Roman" panose="02020603050405020304" pitchFamily="18" charset="0"/>
                  </a:rPr>
                  <a:t>gdzie: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pl-PL" sz="1800" spc="20" dirty="0">
                    <a:effectLst/>
                    <a:latin typeface="Arial" panose="020B0604020202020204" pitchFamily="34" charset="0"/>
                    <a:ea typeface="Calibri" panose="020F0502020204030204" pitchFamily="34" charset="0"/>
                    <a:cs typeface="Times New Roman" panose="02020603050405020304" pitchFamily="18" charset="0"/>
                  </a:rPr>
                  <a:t>„</a:t>
                </a:r>
                <a:r>
                  <a:rPr lang="pl-PL" sz="1800" spc="20" dirty="0" err="1">
                    <a:effectLst/>
                    <a:latin typeface="Arial" panose="020B0604020202020204" pitchFamily="34" charset="0"/>
                    <a:ea typeface="Calibri" panose="020F0502020204030204" pitchFamily="34" charset="0"/>
                    <a:cs typeface="Times New Roman" panose="02020603050405020304" pitchFamily="18" charset="0"/>
                  </a:rPr>
                  <a:t>W</a:t>
                </a:r>
                <a:r>
                  <a:rPr lang="pl-PL" sz="1800" spc="20" baseline="-25000" dirty="0" err="1">
                    <a:effectLst/>
                    <a:latin typeface="Arial" panose="020B0604020202020204" pitchFamily="34" charset="0"/>
                    <a:ea typeface="Calibri" panose="020F0502020204030204" pitchFamily="34" charset="0"/>
                    <a:cs typeface="Times New Roman" panose="02020603050405020304" pitchFamily="18" charset="0"/>
                  </a:rPr>
                  <a:t>w</a:t>
                </a:r>
                <a:r>
                  <a:rPr lang="pl-PL" sz="1800" spc="20" baseline="-25000" dirty="0">
                    <a:effectLst/>
                    <a:latin typeface="Arial" panose="020B0604020202020204" pitchFamily="34" charset="0"/>
                    <a:ea typeface="Calibri" panose="020F0502020204030204" pitchFamily="34" charset="0"/>
                    <a:cs typeface="Times New Roman" panose="02020603050405020304" pitchFamily="18" charset="0"/>
                  </a:rPr>
                  <a:t> (n)</a:t>
                </a:r>
                <a:r>
                  <a:rPr lang="pl-PL" sz="1800" spc="20" dirty="0">
                    <a:effectLst/>
                    <a:latin typeface="Arial" panose="020B0604020202020204" pitchFamily="34" charset="0"/>
                    <a:ea typeface="Calibri" panose="020F0502020204030204" pitchFamily="34" charset="0"/>
                    <a:cs typeface="Times New Roman" panose="02020603050405020304" pitchFamily="18" charset="0"/>
                  </a:rPr>
                  <a:t>" – wskaźnik waloryzacji dla n-tego miesiąca;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pl-PL" sz="1800" spc="20" dirty="0">
                    <a:effectLst/>
                    <a:latin typeface="Arial" panose="020B0604020202020204" pitchFamily="34" charset="0"/>
                    <a:ea typeface="Calibri" panose="020F0502020204030204" pitchFamily="34" charset="0"/>
                    <a:cs typeface="Times New Roman" panose="02020603050405020304" pitchFamily="18" charset="0"/>
                  </a:rPr>
                  <a:t>„</a:t>
                </a:r>
                <a:r>
                  <a:rPr lang="pl-PL" sz="1800" spc="20" dirty="0" err="1">
                    <a:effectLst/>
                    <a:latin typeface="Arial" panose="020B0604020202020204" pitchFamily="34" charset="0"/>
                    <a:ea typeface="Calibri" panose="020F0502020204030204" pitchFamily="34" charset="0"/>
                    <a:cs typeface="Times New Roman" panose="02020603050405020304" pitchFamily="18" charset="0"/>
                  </a:rPr>
                  <a:t>W</a:t>
                </a:r>
                <a:r>
                  <a:rPr lang="pl-PL" sz="1800" spc="20" baseline="-25000" dirty="0" err="1">
                    <a:effectLst/>
                    <a:latin typeface="Arial" panose="020B0604020202020204" pitchFamily="34" charset="0"/>
                    <a:ea typeface="Calibri" panose="020F0502020204030204" pitchFamily="34" charset="0"/>
                    <a:cs typeface="Times New Roman" panose="02020603050405020304" pitchFamily="18" charset="0"/>
                  </a:rPr>
                  <a:t>w</a:t>
                </a:r>
                <a:r>
                  <a:rPr lang="pl-PL" sz="1800" spc="20" baseline="-25000" dirty="0">
                    <a:effectLst/>
                    <a:latin typeface="Arial" panose="020B0604020202020204" pitchFamily="34" charset="0"/>
                    <a:ea typeface="Calibri" panose="020F0502020204030204" pitchFamily="34" charset="0"/>
                    <a:cs typeface="Times New Roman" panose="02020603050405020304" pitchFamily="18" charset="0"/>
                  </a:rPr>
                  <a:t> (n-1)</a:t>
                </a:r>
                <a:r>
                  <a:rPr lang="pl-PL" sz="1800" spc="20" dirty="0">
                    <a:effectLst/>
                    <a:latin typeface="Arial" panose="020B0604020202020204" pitchFamily="34" charset="0"/>
                    <a:ea typeface="Calibri" panose="020F0502020204030204" pitchFamily="34" charset="0"/>
                    <a:cs typeface="Times New Roman" panose="02020603050405020304" pitchFamily="18" charset="0"/>
                  </a:rPr>
                  <a:t>" – wskaźnik waloryzacji </a:t>
                </a:r>
                <a:r>
                  <a:rPr lang="pl-PL" sz="1800" dirty="0">
                    <a:effectLst/>
                    <a:latin typeface="Arial" panose="020B0604020202020204" pitchFamily="34" charset="0"/>
                    <a:ea typeface="Calibri" panose="020F0502020204030204" pitchFamily="34" charset="0"/>
                    <a:cs typeface="Times New Roman" panose="02020603050405020304" pitchFamily="18" charset="0"/>
                  </a:rPr>
                  <a:t>z miesiąca poprzedzającego miesiąc za który nastąpiło wystawienie faktury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pl-PL" sz="1800" spc="20" dirty="0">
                    <a:effectLst/>
                    <a:latin typeface="Arial" panose="020B0604020202020204" pitchFamily="34" charset="0"/>
                    <a:ea typeface="Calibri" panose="020F0502020204030204" pitchFamily="34" charset="0"/>
                    <a:cs typeface="Times New Roman" panose="02020603050405020304" pitchFamily="18" charset="0"/>
                  </a:rPr>
                  <a:t>„</a:t>
                </a:r>
                <a:r>
                  <a:rPr lang="pl-PL" sz="1800" spc="20" dirty="0" err="1">
                    <a:effectLst/>
                    <a:latin typeface="Arial" panose="020B0604020202020204" pitchFamily="34" charset="0"/>
                    <a:ea typeface="Calibri" panose="020F0502020204030204" pitchFamily="34" charset="0"/>
                    <a:cs typeface="Times New Roman" panose="02020603050405020304" pitchFamily="18" charset="0"/>
                  </a:rPr>
                  <a:t>W</a:t>
                </a:r>
                <a:r>
                  <a:rPr lang="pl-PL" sz="1800" spc="20" baseline="-25000" dirty="0" err="1">
                    <a:effectLst/>
                    <a:latin typeface="Arial" panose="020B0604020202020204" pitchFamily="34" charset="0"/>
                    <a:ea typeface="Calibri" panose="020F0502020204030204" pitchFamily="34" charset="0"/>
                    <a:cs typeface="Times New Roman" panose="02020603050405020304" pitchFamily="18" charset="0"/>
                  </a:rPr>
                  <a:t>n</a:t>
                </a:r>
                <a:r>
                  <a:rPr lang="pl-PL" sz="1800" spc="20" dirty="0">
                    <a:effectLst/>
                    <a:latin typeface="Arial" panose="020B0604020202020204" pitchFamily="34" charset="0"/>
                    <a:ea typeface="Calibri" panose="020F0502020204030204" pitchFamily="34" charset="0"/>
                    <a:cs typeface="Times New Roman" panose="02020603050405020304" pitchFamily="18" charset="0"/>
                  </a:rPr>
                  <a:t>" – </a:t>
                </a:r>
                <a:r>
                  <a:rPr lang="pl-PL" sz="1800" dirty="0">
                    <a:effectLst/>
                    <a:latin typeface="Arial" panose="020B0604020202020204" pitchFamily="34" charset="0"/>
                    <a:ea typeface="Calibri" panose="020F0502020204030204" pitchFamily="34" charset="0"/>
                    <a:cs typeface="Times New Roman" panose="02020603050405020304" pitchFamily="18" charset="0"/>
                  </a:rPr>
                  <a:t>wskaźnik „n” z miesiąca za który nastąpiło wystawienie faktury (wskaźnik </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cen produkcji budowlano-montażowej</a:t>
                </a:r>
                <a:r>
                  <a:rPr lang="pl-PL" sz="1800" dirty="0">
                    <a:effectLst/>
                    <a:latin typeface="Arial" panose="020B0604020202020204" pitchFamily="34" charset="0"/>
                    <a:ea typeface="Calibri" panose="020F0502020204030204" pitchFamily="34" charset="0"/>
                    <a:cs typeface="Times New Roman" panose="02020603050405020304" pitchFamily="18" charset="0"/>
                  </a:rPr>
                  <a:t> publikowany przez GUS, w układzie miesiąc poprzedni = 100)</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Ilorazy wskaźników cen (np. </a:t>
                </a:r>
                <a14:m>
                  <m:oMath xmlns:m="http://schemas.openxmlformats.org/officeDocument/2006/math">
                    <m:f>
                      <m:fPr>
                        <m:ctrlPr>
                          <a:rPr lang="pl-PL" i="1">
                            <a:solidFill>
                              <a:srgbClr val="000000"/>
                            </a:solidFill>
                            <a:effectLst/>
                            <a:latin typeface="Cambria Math" panose="02040503050406030204" pitchFamily="18" charset="0"/>
                          </a:rPr>
                        </m:ctrlPr>
                      </m:fPr>
                      <m:num>
                        <m:sSub>
                          <m:sSubPr>
                            <m:ctrlPr>
                              <a:rPr lang="pl-PL" i="1">
                                <a:solidFill>
                                  <a:srgbClr val="000000"/>
                                </a:solidFill>
                                <a:effectLst/>
                                <a:latin typeface="Cambria Math" panose="02040503050406030204" pitchFamily="18" charset="0"/>
                              </a:rPr>
                            </m:ctrlPr>
                          </m:sSubPr>
                          <m:e>
                            <m:r>
                              <a:rPr lang="pl-PL" sz="1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𝐖</m:t>
                            </m:r>
                          </m:e>
                          <m:sub>
                            <m:r>
                              <a:rPr lang="pl-PL" sz="1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num>
                      <m:den>
                        <m:r>
                          <a:rPr lang="pl-PL"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oMath>
                </a14:m>
                <a:r>
                  <a:rPr lang="pl-P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800" dirty="0">
                    <a:effectLst/>
                    <a:latin typeface="Calibri" panose="020F0502020204030204" pitchFamily="34" charset="0"/>
                    <a:ea typeface="Calibri" panose="020F0502020204030204" pitchFamily="34" charset="0"/>
                    <a:cs typeface="Times New Roman" panose="02020603050405020304" pitchFamily="18" charset="0"/>
                  </a:rPr>
                  <a:t>należy obliczać z dokładnością do trzech miejsc po przecinku. Natomiast wynik iloczynów tj. wskaźnik waloryzacji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W</a:t>
                </a:r>
                <a:r>
                  <a:rPr lang="pl-PL" sz="1800" baseline="-25000" dirty="0" err="1">
                    <a:effectLst/>
                    <a:latin typeface="Calibri" panose="020F0502020204030204" pitchFamily="34" charset="0"/>
                    <a:ea typeface="Calibri" panose="020F0502020204030204" pitchFamily="34" charset="0"/>
                    <a:cs typeface="Times New Roman" panose="02020603050405020304" pitchFamily="18" charset="0"/>
                  </a:rPr>
                  <a:t>w</a:t>
                </a:r>
                <a:r>
                  <a:rPr lang="pl-PL" sz="1800" baseline="-25000" dirty="0">
                    <a:effectLst/>
                    <a:latin typeface="Calibri" panose="020F0502020204030204" pitchFamily="34" charset="0"/>
                    <a:ea typeface="Calibri" panose="020F0502020204030204" pitchFamily="34" charset="0"/>
                    <a:cs typeface="Times New Roman" panose="02020603050405020304" pitchFamily="18" charset="0"/>
                  </a:rPr>
                  <a:t> (n)</a:t>
                </a:r>
                <a:r>
                  <a:rPr lang="pl-PL" sz="1800" dirty="0">
                    <a:effectLst/>
                    <a:latin typeface="Calibri" panose="020F0502020204030204" pitchFamily="34" charset="0"/>
                    <a:ea typeface="Calibri" panose="020F0502020204030204" pitchFamily="34" charset="0"/>
                    <a:cs typeface="Times New Roman" panose="02020603050405020304" pitchFamily="18" charset="0"/>
                  </a:rPr>
                  <a:t> należy obliczać z dokładnością do 4 miejsc po przecinku. </a:t>
                </a:r>
                <a:endParaRPr lang="pl-PL" sz="1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 name="Podtytuł 2">
                <a:extLst>
                  <a:ext uri="{FF2B5EF4-FFF2-40B4-BE49-F238E27FC236}">
                    <a16:creationId xmlns:a16="http://schemas.microsoft.com/office/drawing/2014/main" id="{F54DF120-5D8D-457F-8BAA-BBC841647268}"/>
                  </a:ext>
                </a:extLst>
              </p:cNvPr>
              <p:cNvSpPr>
                <a:spLocks noGrp="1" noRot="1" noChangeAspect="1" noMove="1" noResize="1" noEditPoints="1" noAdjustHandles="1" noChangeArrowheads="1" noChangeShapeType="1" noTextEdit="1"/>
              </p:cNvSpPr>
              <p:nvPr>
                <p:ph idx="1"/>
              </p:nvPr>
            </p:nvSpPr>
            <p:spPr>
              <a:xfrm>
                <a:off x="692537" y="422464"/>
                <a:ext cx="9306737" cy="6714746"/>
              </a:xfrm>
              <a:blipFill>
                <a:blip r:embed="rId2"/>
                <a:stretch>
                  <a:fillRect l="-1499" r="-1499" b="-943"/>
                </a:stretch>
              </a:blipFill>
              <a:ln>
                <a:noFill/>
              </a:ln>
            </p:spPr>
            <p:txBody>
              <a:bodyPr/>
              <a:lstStyle/>
              <a:p>
                <a:r>
                  <a:rPr lang="pl-PL">
                    <a:noFill/>
                  </a:rPr>
                  <a:t> </a:t>
                </a:r>
              </a:p>
            </p:txBody>
          </p:sp>
        </mc:Fallback>
      </mc:AlternateContent>
    </p:spTree>
    <p:extLst>
      <p:ext uri="{BB962C8B-B14F-4D97-AF65-F5344CB8AC3E}">
        <p14:creationId xmlns:p14="http://schemas.microsoft.com/office/powerpoint/2010/main" val="687432814"/>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ebde75c-c695-442a-80d4-61b034fbba81">
      <Terms xmlns="http://schemas.microsoft.com/office/infopath/2007/PartnerControls"/>
    </lcf76f155ced4ddcb4097134ff3c332f>
    <TaxCatchAll xmlns="6852e5d6-3164-4114-9510-1696955387a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4EC8107F11BB34F81F6D35CD3AFF487" ma:contentTypeVersion="15" ma:contentTypeDescription="Utwórz nowy dokument." ma:contentTypeScope="" ma:versionID="724dde684ef9b05687edb99bb17d1856">
  <xsd:schema xmlns:xsd="http://www.w3.org/2001/XMLSchema" xmlns:xs="http://www.w3.org/2001/XMLSchema" xmlns:p="http://schemas.microsoft.com/office/2006/metadata/properties" xmlns:ns2="9ebde75c-c695-442a-80d4-61b034fbba81" xmlns:ns3="6852e5d6-3164-4114-9510-1696955387a4" targetNamespace="http://schemas.microsoft.com/office/2006/metadata/properties" ma:root="true" ma:fieldsID="49d92508d3ce33062529bb8f8b7b895c" ns2:_="" ns3:_="">
    <xsd:import namespace="9ebde75c-c695-442a-80d4-61b034fbba81"/>
    <xsd:import namespace="6852e5d6-3164-4114-9510-1696955387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bde75c-c695-442a-80d4-61b034fbba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Tagi obrazów" ma:readOnly="false" ma:fieldId="{5cf76f15-5ced-4ddc-b409-7134ff3c332f}" ma:taxonomyMulti="true" ma:sspId="54914f52-495d-4bb6-95e8-b9da89695b2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52e5d6-3164-4114-9510-1696955387a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6aba39d-2bb0-43c8-925f-3ed70e5af5ff}" ma:internalName="TaxCatchAll" ma:showField="CatchAllData" ma:web="6852e5d6-3164-4114-9510-1696955387a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734B14-AD9C-4F5D-B1E5-B1777D81BF07}">
  <ds:schemaRefs>
    <ds:schemaRef ds:uri="http://purl.org/dc/elements/1.1/"/>
    <ds:schemaRef ds:uri="http://schemas.microsoft.com/office/2006/documentManagement/types"/>
    <ds:schemaRef ds:uri="http://www.w3.org/XML/1998/namespace"/>
    <ds:schemaRef ds:uri="http://purl.org/dc/dcmitype/"/>
    <ds:schemaRef ds:uri="d4f64a22-a125-4b7a-afce-4a30c86a8f7c"/>
    <ds:schemaRef ds:uri="http://purl.org/dc/terms/"/>
    <ds:schemaRef ds:uri="http://schemas.microsoft.com/office/2006/metadata/properties"/>
    <ds:schemaRef ds:uri="http://schemas.openxmlformats.org/package/2006/metadata/core-properties"/>
    <ds:schemaRef ds:uri="http://schemas.microsoft.com/office/infopath/2007/PartnerControls"/>
    <ds:schemaRef ds:uri="d47a4560-aee9-43e8-973f-2abd655c26a0"/>
  </ds:schemaRefs>
</ds:datastoreItem>
</file>

<file path=customXml/itemProps2.xml><?xml version="1.0" encoding="utf-8"?>
<ds:datastoreItem xmlns:ds="http://schemas.openxmlformats.org/officeDocument/2006/customXml" ds:itemID="{EEAE707B-CAB2-4EF2-9059-DA173A9CEE37}">
  <ds:schemaRefs>
    <ds:schemaRef ds:uri="http://schemas.microsoft.com/sharepoint/v3/contenttype/forms"/>
  </ds:schemaRefs>
</ds:datastoreItem>
</file>

<file path=customXml/itemProps3.xml><?xml version="1.0" encoding="utf-8"?>
<ds:datastoreItem xmlns:ds="http://schemas.openxmlformats.org/officeDocument/2006/customXml" ds:itemID="{26DA0970-9839-4114-971B-631C4D0579DF}"/>
</file>

<file path=docProps/app.xml><?xml version="1.0" encoding="utf-8"?>
<Properties xmlns="http://schemas.openxmlformats.org/officeDocument/2006/extended-properties" xmlns:vt="http://schemas.openxmlformats.org/officeDocument/2006/docPropsVTypes">
  <Template/>
  <TotalTime>8900</TotalTime>
  <Words>13346</Words>
  <Application>Microsoft Macintosh PowerPoint</Application>
  <PresentationFormat>Niestandardowy</PresentationFormat>
  <Paragraphs>629</Paragraphs>
  <Slides>144</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144</vt:i4>
      </vt:variant>
    </vt:vector>
  </HeadingPairs>
  <TitlesOfParts>
    <vt:vector size="151" baseType="lpstr">
      <vt:lpstr>Arial</vt:lpstr>
      <vt:lpstr>Calibri</vt:lpstr>
      <vt:lpstr>Cambria Math</vt:lpstr>
      <vt:lpstr>Montserrat</vt:lpstr>
      <vt:lpstr>Open Sans</vt:lpstr>
      <vt:lpstr>Wingdings</vt:lpstr>
      <vt:lpstr>Motyw pakietu Office</vt:lpstr>
      <vt:lpstr>Umowy w sprawie zamówienia publicznego</vt:lpstr>
      <vt:lpstr>Aktualnie obowiązujące akty prawne,  wpływające na zasady zawierania i treść umów  o udzielenie zamówienia publicznego </vt:lpstr>
      <vt:lpstr>Ostatnie zmiany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Waloryzacja wynagrodzenia wykonawcy, w toku realizacji umowy o udzielenie zamówienia publicznego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Najczęstsze nieprawidłowości</vt:lpstr>
      <vt:lpstr>Pytania uczestników</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Konrad Cichoń</cp:lastModifiedBy>
  <cp:revision>20</cp:revision>
  <dcterms:created xsi:type="dcterms:W3CDTF">2022-06-22T09:40:44Z</dcterms:created>
  <dcterms:modified xsi:type="dcterms:W3CDTF">2024-05-23T10:57:14Z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0x010100F4EC8107F11BB34F81F6D35CD3AFF487</vt:lpwstr>
  </property>
</Properties>
</file>