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61" r:id="rId6"/>
    <p:sldId id="349" r:id="rId7"/>
    <p:sldId id="323" r:id="rId8"/>
    <p:sldId id="324" r:id="rId9"/>
    <p:sldId id="374" r:id="rId10"/>
    <p:sldId id="331" r:id="rId11"/>
    <p:sldId id="332" r:id="rId12"/>
    <p:sldId id="333" r:id="rId13"/>
    <p:sldId id="348" r:id="rId14"/>
    <p:sldId id="373" r:id="rId15"/>
    <p:sldId id="292" r:id="rId16"/>
    <p:sldId id="293" r:id="rId17"/>
    <p:sldId id="298" r:id="rId18"/>
    <p:sldId id="372" r:id="rId19"/>
    <p:sldId id="302" r:id="rId20"/>
    <p:sldId id="306" r:id="rId21"/>
    <p:sldId id="351" r:id="rId22"/>
    <p:sldId id="260" r:id="rId23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61"/>
            <p14:sldId id="349"/>
            <p14:sldId id="323"/>
            <p14:sldId id="324"/>
            <p14:sldId id="374"/>
            <p14:sldId id="331"/>
            <p14:sldId id="332"/>
            <p14:sldId id="333"/>
            <p14:sldId id="348"/>
            <p14:sldId id="373"/>
            <p14:sldId id="292"/>
            <p14:sldId id="293"/>
            <p14:sldId id="298"/>
            <p14:sldId id="372"/>
            <p14:sldId id="302"/>
            <p14:sldId id="306"/>
            <p14:sldId id="35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721" autoAdjust="0"/>
  </p:normalViewPr>
  <p:slideViewPr>
    <p:cSldViewPr showGuides="1">
      <p:cViewPr varScale="1">
        <p:scale>
          <a:sx n="66" d="100"/>
          <a:sy n="66" d="100"/>
        </p:scale>
        <p:origin x="1392" y="6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2023-05-16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2023-05-16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2023-05-16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2023-05-16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3059757"/>
            <a:ext cx="7920115" cy="108776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ZASADY REALIZACJI PROJEKTÓW</a:t>
            </a:r>
            <a:br>
              <a:rPr lang="pl-PL" dirty="0"/>
            </a:br>
            <a:r>
              <a:rPr lang="pl-PL" dirty="0"/>
              <a:t>W RAMACH FE SL 2021-2027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Departament Europejskiego Funduszu Rozwoju Regionalnego 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2023-05-15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Zmiany na etapie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137958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1A1D5AE-5B13-4A69-940E-4DB164F6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projekcie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5980DF-0413-4BEB-9675-63A11004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101" y="1979837"/>
            <a:ext cx="8640382" cy="46800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Zgodnie z </a:t>
            </a:r>
            <a:r>
              <a:rPr lang="pl-PL" b="1" dirty="0"/>
              <a:t>art. 62 </a:t>
            </a:r>
            <a:r>
              <a:rPr lang="pl-PL" dirty="0"/>
              <a:t>Ustawy z dnia 28 kwietnia 2022 r</a:t>
            </a:r>
            <a:r>
              <a:rPr lang="pl-PL" b="1" dirty="0"/>
              <a:t>. o zasadach realizacji zadań finansowanych ze środków europejskich w perspektywie finansowej 2021-2027</a:t>
            </a:r>
            <a:r>
              <a:rPr lang="pl-PL" dirty="0"/>
              <a:t>, projekt objęty dofinansowaniem </a:t>
            </a:r>
            <a:r>
              <a:rPr lang="pl-PL" b="1" dirty="0"/>
              <a:t>może być zmieniony za zgodą właściwej instytucji, jeżeli</a:t>
            </a:r>
            <a:r>
              <a:rPr lang="pl-PL" dirty="0"/>
              <a:t>: </a:t>
            </a:r>
            <a:endParaRPr lang="pl-PL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</a:t>
            </a:r>
            <a:r>
              <a:rPr lang="pl-PL" b="1" dirty="0"/>
              <a:t>nie wpłynęłyby na wynik oceny projektu w sposób, który skutkowałby negatywną oceną projektu</a:t>
            </a:r>
            <a:r>
              <a:rPr lang="pl-PL" dirty="0"/>
              <a:t>, </a:t>
            </a:r>
            <a:r>
              <a:rPr lang="pl-PL" b="1" dirty="0"/>
              <a:t>albo</a:t>
            </a:r>
            <a:r>
              <a:rPr lang="pl-PL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wynikają z wystąpienia </a:t>
            </a:r>
            <a:r>
              <a:rPr lang="pl-PL" b="1" dirty="0"/>
              <a:t>okoliczności niezależnych od beneficjenta, których nie mógł przewidzieć, działając z należytą starannością</a:t>
            </a:r>
            <a:r>
              <a:rPr lang="pl-PL" dirty="0"/>
              <a:t>, oraz zmieniony projekt w wystarczającym stopniu będzie przyczyniał się </a:t>
            </a:r>
            <a:br>
              <a:rPr lang="pl-PL" dirty="0"/>
            </a:br>
            <a:r>
              <a:rPr lang="pl-PL" dirty="0"/>
              <a:t>do realizacji celów programu.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650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24617"/>
            <a:ext cx="8640381" cy="864096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 dirty="0"/>
              <a:t>Zmiany w projekcie – terminy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0043" y="1619597"/>
            <a:ext cx="8596246" cy="50402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dotyczące </a:t>
            </a:r>
            <a:r>
              <a:rPr lang="pl-PL" b="1" dirty="0"/>
              <a:t>okresu realizacji projektu</a:t>
            </a:r>
            <a:r>
              <a:rPr lang="pl-PL" dirty="0"/>
              <a:t> musisz zgłosić nie później niż do dnia zakończenia projektu</a:t>
            </a:r>
            <a:r>
              <a:rPr lang="pl-PL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gdy umowę o dofinansowanie zawarto po terminie zakończenia wskazanym we wniosku o dofinansowanie, zmiany dotyczące okresu realizacji projektu powinieneś zgłosić nie później niż </a:t>
            </a:r>
            <a:r>
              <a:rPr lang="pl-PL" b="1" dirty="0"/>
              <a:t>30 dni od podpisania umowy o dofinansowanie</a:t>
            </a:r>
            <a:r>
              <a:rPr lang="pl-PL" dirty="0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Pamiętaj</a:t>
            </a:r>
            <a:r>
              <a:rPr lang="pl-PL" b="1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Rozpoczęcie realizacji projektu </a:t>
            </a:r>
            <a:r>
              <a:rPr lang="pl-PL" dirty="0"/>
              <a:t>– data poniesienia pierwszego wydatku kwalifikowalnego w </a:t>
            </a:r>
            <a:r>
              <a:rPr lang="pl-PL" dirty="0" smtClean="0"/>
              <a:t>projekcie,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Zakończenie realizacji </a:t>
            </a:r>
            <a:r>
              <a:rPr lang="pl-PL" dirty="0"/>
              <a:t>– data poniesienia ostatniego wydatku kwalifikowalnego w </a:t>
            </a:r>
            <a:r>
              <a:rPr lang="pl-PL" dirty="0" smtClean="0"/>
              <a:t>projekcie</a:t>
            </a:r>
            <a:r>
              <a:rPr lang="pl-PL" dirty="0"/>
              <a:t>,</a:t>
            </a:r>
            <a:endParaRPr lang="pl-PL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/>
              <a:t>Termin na ogłoszenie zamówienia na główne prace inwestycyjne </a:t>
            </a:r>
            <a:r>
              <a:rPr lang="pl-PL" b="1" dirty="0" smtClean="0"/>
              <a:t>6 miesięcy od daty podpisania umowy o dofinansowanie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43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 dirty="0">
                <a:solidFill>
                  <a:schemeClr val="accent2">
                    <a:lumMod val="25000"/>
                  </a:schemeClr>
                </a:solidFill>
              </a:rPr>
              <a:t>Zmiany rzeczowe w projekcie  wymagające uzyskania zgody IZ FE SL to: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21561E"/>
                </a:solidFill>
              </a:rPr>
              <a:t>Roboty zamienne / dodatkowe /uzupełniające</a:t>
            </a:r>
            <a:endParaRPr lang="pl-PL" sz="2700" dirty="0">
              <a:solidFill>
                <a:srgbClr val="2156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91605"/>
            <a:ext cx="8640382" cy="496823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konieczność wykonania robót zamiennych może wynikać m.in.: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 przyczyn technologicznych, ekonomicznych,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materiałów / sposobu wykonania określonych robót / dostaw / usług, gdy w okresie realizacji projektu: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zmieniła się np. Polska Norma, przepisy prawa,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nowa technologia wykonania jest bardziej efektywna,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zaprojektowane roboty są niemożliwe do przeprowadzenia. </a:t>
            </a:r>
          </a:p>
          <a:p>
            <a:r>
              <a:rPr lang="pl-PL" dirty="0"/>
              <a:t>możemy uznać za koszt kwalifikowalny roboty / dostawy / usługi wynikające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zamówień dodatkowych / uzupełniających kierując się zasadą, że </a:t>
            </a:r>
            <a:r>
              <a:rPr lang="pl-PL" b="1" dirty="0"/>
              <a:t>przeprowadzanie tych robót / dostaw / usług / okazało się niezbędne w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pl-PL" b="1" dirty="0"/>
              <a:t>trakcie realizacji zamówienia podstawowego</a:t>
            </a:r>
            <a:r>
              <a:rPr lang="pl-PL" dirty="0"/>
              <a:t>, są uzasadnione oraz </a:t>
            </a:r>
            <a:r>
              <a:rPr lang="pl-PL" b="1" dirty="0"/>
              <a:t>niezbędne do prawidłowego zrealizowania projektu</a:t>
            </a:r>
            <a:r>
              <a:rPr lang="pl-PL" dirty="0"/>
              <a:t> (osiągniecie celu projektu jak i wskaźników).</a:t>
            </a:r>
          </a:p>
          <a:p>
            <a:pPr marL="0" indent="0">
              <a:buNone/>
            </a:pPr>
            <a:r>
              <a:rPr lang="pl-PL" dirty="0"/>
              <a:t>W celu określenia kwalifikowalności zgłoszonych zmian konieczne będzie przedstawienie do IZ FE SL dokumentów potwierdzających np. protokoły konieczności.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89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864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Zmiany rzeczowe w projekcie, które nie wymagają zgłoszenia do IZ FE SL:</a:t>
            </a:r>
            <a:r>
              <a:rPr lang="pl-PL" dirty="0"/>
              <a:t/>
            </a:r>
            <a:br>
              <a:rPr lang="pl-PL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4722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300" dirty="0"/>
              <a:t>Masz możliwość wprowadzania zmian w zakresie parametrów sprzętu / urządzeń / wyposażenia zaplanowanych do zakupu w ramach wniosku  </a:t>
            </a:r>
            <a:r>
              <a:rPr lang="pl-PL" sz="2300" dirty="0" smtClean="0"/>
              <a:t>                o </a:t>
            </a:r>
            <a:r>
              <a:rPr lang="pl-PL" sz="2300" dirty="0"/>
              <a:t>dofinasowanie - </a:t>
            </a:r>
            <a:r>
              <a:rPr lang="pl-PL" sz="2300" b="1" dirty="0"/>
              <a:t>pod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300" b="1" dirty="0"/>
              <a:t>warunkiem</a:t>
            </a:r>
            <a:r>
              <a:rPr lang="pl-PL" sz="2300" dirty="0"/>
              <a:t>, że kupujesz sprzęt / urządzenia /wyposażenie zaplanowane we wniosku o dofinasowanie w takiej samej ilości i do wysokości wydatków kwalifikowalnych zaplanowanych we wniosku aplikacyjnym na wykonanie przedmiotowego zakresu </a:t>
            </a:r>
            <a:r>
              <a:rPr lang="pl-PL" sz="2300" dirty="0" smtClean="0"/>
              <a:t>prac.</a:t>
            </a:r>
          </a:p>
          <a:p>
            <a:pPr marL="0" indent="0">
              <a:buNone/>
            </a:pPr>
            <a:r>
              <a:rPr lang="pl-PL" sz="2300" u="sng" dirty="0" smtClean="0"/>
              <a:t>Przykład:</a:t>
            </a:r>
          </a:p>
          <a:p>
            <a:pPr lvl="1"/>
            <a:r>
              <a:rPr lang="pl-PL" sz="2300" b="1" dirty="0" smtClean="0"/>
              <a:t>sieć </a:t>
            </a:r>
            <a:r>
              <a:rPr lang="pl-PL" sz="2300" b="1" dirty="0"/>
              <a:t>kanalizacyjna </a:t>
            </a:r>
            <a:r>
              <a:rPr lang="pl-PL" sz="2300" dirty="0"/>
              <a:t>z rur typu PV, PE o średnicy 90 mm </a:t>
            </a:r>
            <a:r>
              <a:rPr lang="pl-PL" sz="2300" b="1" dirty="0"/>
              <a:t>zmiana średnicy </a:t>
            </a:r>
            <a:r>
              <a:rPr lang="pl-PL" sz="2300" dirty="0"/>
              <a:t>110 mm</a:t>
            </a:r>
            <a:r>
              <a:rPr lang="pl-PL" sz="2300" dirty="0" smtClean="0"/>
              <a:t>,</a:t>
            </a:r>
            <a:endParaRPr lang="pl-PL" sz="2300" dirty="0"/>
          </a:p>
          <a:p>
            <a:pPr marL="0" indent="0">
              <a:buNone/>
            </a:pPr>
            <a:r>
              <a:rPr lang="pl-PL" sz="2300" b="1" dirty="0" smtClean="0">
                <a:solidFill>
                  <a:srgbClr val="002060"/>
                </a:solidFill>
              </a:rPr>
              <a:t>Pamiętaj:</a:t>
            </a:r>
            <a:endParaRPr lang="pl-PL" sz="2300" b="1" dirty="0">
              <a:solidFill>
                <a:srgbClr val="002060"/>
              </a:solidFill>
            </a:endParaRPr>
          </a:p>
          <a:p>
            <a:r>
              <a:rPr lang="pl-PL" sz="2300" dirty="0"/>
              <a:t>zmiana parametrów technicznych nie może zmieniać pierwotnych funkcji sprzętu / urządzeń / wyposażenia,</a:t>
            </a:r>
          </a:p>
          <a:p>
            <a:r>
              <a:rPr lang="pl-PL" sz="2300" dirty="0"/>
              <a:t>parametry nie powinny być gorsze od założonych,</a:t>
            </a:r>
          </a:p>
          <a:p>
            <a:r>
              <a:rPr lang="pl-PL" sz="2300" dirty="0"/>
              <a:t>w przypadku </a:t>
            </a:r>
            <a:r>
              <a:rPr lang="pl-PL" sz="2300" b="1" dirty="0"/>
              <a:t>zmiany ilości </a:t>
            </a:r>
            <a:r>
              <a:rPr lang="pl-PL" sz="2300" dirty="0"/>
              <a:t>zaplanowanego sprzętu / urządzeń / wyposażenia </a:t>
            </a:r>
            <a:r>
              <a:rPr lang="pl-PL" sz="2300" b="1" dirty="0"/>
              <a:t>musisz uzyskać naszą zgodę</a:t>
            </a:r>
            <a:r>
              <a:rPr lang="pl-PL" sz="23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79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0271E-429A-4BF3-9B0A-432B13C5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Zmiany rzeczowe w projekcie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213AF-7D84-4520-8378-C69C4724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każdym przypadku wprowadzane zmiany nie powinny wpływać negatywnie </a:t>
            </a:r>
            <a:r>
              <a:rPr lang="pl-PL" sz="2000" dirty="0" smtClean="0"/>
              <a:t>na </a:t>
            </a:r>
            <a:r>
              <a:rPr lang="pl-PL" sz="2000" dirty="0"/>
              <a:t>cel projektu, wskaźniki produktu i rezultatu oraz zmieniać głównych założeń wniosku o dofinansowanie i </a:t>
            </a:r>
            <a:r>
              <a:rPr lang="pl-PL" sz="2000" b="1" dirty="0"/>
              <a:t>na Tobie spoczywa ciężar dowodu zaistnienia powyższych okoliczności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CB9C9B-0B54-4520-9FC3-15E06E96B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69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Zmiana kosztów projektu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/>
              <a:t>Przesunięcia środków pomiędzy wydatkami kwalifikowalnymi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wymagają zgłoszenia oraz uzyskania zgody,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w celu podjęcia decyzji musisz </a:t>
            </a:r>
            <a:r>
              <a:rPr lang="pl-PL" b="1" dirty="0"/>
              <a:t>dostarczyć</a:t>
            </a:r>
            <a:r>
              <a:rPr lang="pl-PL" dirty="0"/>
              <a:t>, w szczególności: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umowę/y z wykonawcą / aneks/y do umowy/ów z wykonawcą,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po ponownym szacowaniu wartości zamówienia kwota wydatków zaplanowanych we wniosku o dofinansowanie uległa zmianie oraz dysponujesz dokumentami, które to potwierdzają,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najkorzystniejsza oferta złożona w postępowaniu przetargowym uległa zmianie i dysponujesz dokumentami, które to potwierdzają, </a:t>
            </a:r>
            <a:r>
              <a:rPr lang="pl-PL" b="1" dirty="0"/>
              <a:t>oraz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formularz zgłaszania zmian.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dirty="0"/>
              <a:t>przy przesuwaniu środków </a:t>
            </a:r>
            <a:r>
              <a:rPr lang="pl-PL" b="1" dirty="0"/>
              <a:t>nie możesz przekroczyć dopuszczalnych limitów </a:t>
            </a:r>
            <a:r>
              <a:rPr lang="pl-PL" dirty="0"/>
              <a:t>wynikających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dokumentów programowych, maksymalnej </a:t>
            </a:r>
            <a:r>
              <a:rPr lang="pl-PL" b="1" dirty="0"/>
              <a:t>intensywności pomocy publicznej oraz poziomu dofinansowania określonego dla danego wydatku</a:t>
            </a:r>
            <a:r>
              <a:rPr lang="pl-PL" dirty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dirty="0"/>
              <a:t>Pamiętaj także, że: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nie możesz przesuwać oszczędności pomiędzy wydatkami stanowiącymi koszty bezpośrednie </a:t>
            </a:r>
            <a:br>
              <a:rPr lang="pl-PL" dirty="0"/>
            </a:br>
            <a:r>
              <a:rPr lang="pl-PL" dirty="0"/>
              <a:t>do wydatków stanowiących koszty pośrednie i odwrotnie,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nie możesz przesuwać oszczędności pomiędzy różnymi rodzajami pomocy publicznej,                za wyjątkiem pomocy, dla której nie obowiązuje wymóg wywoływania efektu zachęty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4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7398" y="4139877"/>
            <a:ext cx="8640381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52434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Zmiana kosztów projektu</a:t>
            </a:r>
            <a:r>
              <a:rPr lang="pl-PL" dirty="0"/>
              <a:t/>
            </a:r>
            <a:br>
              <a:rPr lang="pl-PL" dirty="0"/>
            </a:br>
            <a:r>
              <a:rPr lang="pl-PL" sz="2700" dirty="0"/>
              <a:t>Wykorzystanie oszczędności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8261" y="1907630"/>
            <a:ext cx="864038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ograniczenie rzeczowe wpływające na wskaźniki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przypadku, kiedy nie wykonałeś części zadań lub wydatków – co ma wpływ </a:t>
            </a:r>
            <a:br>
              <a:rPr lang="pl-PL" dirty="0"/>
            </a:br>
            <a:r>
              <a:rPr lang="pl-PL" dirty="0"/>
              <a:t>na wskaźniki produktu, rezultatu i / lub cel projektu – niewykorzystane środki </a:t>
            </a:r>
            <a:r>
              <a:rPr lang="pl-PL" b="1" dirty="0"/>
              <a:t>mogą pomniejszyć</a:t>
            </a:r>
            <a:r>
              <a:rPr lang="pl-PL" dirty="0"/>
              <a:t> wartość wydatków kwalifikowalnych i stanowić ograniczenie rzeczowe 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projekcie.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Każdy przypadek będziemy rozpatrywać indywidualnie w zakresie wpływu na cel projektu oraz istotnego znaczenia dla projektu. Różnice obmiarowe nie stanowią ograniczenia rzeczowego.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przypadku, kiedy wygenerowałeś środki na skutek rezygnacji z realizacji części projektu w ramach kosztów kwalifikowalnych - jeżeli zrealizujesz ten zakres w ramach środków własnych – środki wygenerowane </a:t>
            </a:r>
            <a:r>
              <a:rPr lang="pl-PL" b="1" dirty="0"/>
              <a:t>nie pomniejszają </a:t>
            </a:r>
            <a:r>
              <a:rPr lang="pl-PL" dirty="0"/>
              <a:t>wartości kosztów kwalifikowalnych </a:t>
            </a:r>
            <a:r>
              <a:rPr lang="pl-PL" b="1" dirty="0"/>
              <a:t>i możesz je wykorzystać w ramach projektu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19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6048" y="467469"/>
            <a:ext cx="8640381" cy="8640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pl-PL" sz="2400" dirty="0"/>
              <a:t>Zmiany rzeczowe i zmiany kosztów w projekcie objętym pomocą publiczną/pomocą de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dirty="0" err="1"/>
              <a:t>minimis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Każda zmiana w projekcie </a:t>
            </a:r>
            <a:r>
              <a:rPr lang="pl-PL" b="1" dirty="0"/>
              <a:t>nieobjętym pomocą</a:t>
            </a:r>
            <a:r>
              <a:rPr lang="pl-PL" dirty="0"/>
              <a:t> </a:t>
            </a:r>
            <a:r>
              <a:rPr lang="pl-PL" b="1" dirty="0"/>
              <a:t>publiczną/pomocą de </a:t>
            </a:r>
            <a:r>
              <a:rPr lang="pl-PL" b="1" dirty="0" err="1"/>
              <a:t>minimis</a:t>
            </a:r>
            <a:r>
              <a:rPr lang="pl-PL" dirty="0"/>
              <a:t>, która może mieć wpływ na jej wystąpienie, wymaga od Ciebie ponownego przenalizowania udzielonego wsparcia przez przesłanki wynikające z art. 107 ust. 1 Traktatu o Funkcjonowaniu Unii Europejskiej. Przy udzielaniu pomocy publicznej/pomocy de </a:t>
            </a:r>
            <a:r>
              <a:rPr lang="pl-PL" dirty="0" err="1"/>
              <a:t>minimis</a:t>
            </a:r>
            <a:r>
              <a:rPr lang="pl-PL" dirty="0"/>
              <a:t> muszą być spełnione </a:t>
            </a:r>
            <a:r>
              <a:rPr lang="pl-PL" u="sng" dirty="0"/>
              <a:t>wszystkie</a:t>
            </a:r>
            <a:r>
              <a:rPr lang="pl-PL" dirty="0"/>
              <a:t> warunki podstawy prawnej, </a:t>
            </a:r>
            <a:r>
              <a:rPr lang="pl-PL" dirty="0" smtClean="0"/>
              <a:t>w </a:t>
            </a:r>
            <a:r>
              <a:rPr lang="pl-PL" dirty="0"/>
              <a:t>oparciu 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które będzie udzielone wsparcie, w tym odnoszące się do efektu zachęty (jeśli dotyczy).</a:t>
            </a:r>
          </a:p>
          <a:p>
            <a:pPr>
              <a:lnSpc>
                <a:spcPct val="150000"/>
              </a:lnSpc>
            </a:pPr>
            <a:r>
              <a:rPr lang="pl-PL" dirty="0"/>
              <a:t>W przypadku powstania </a:t>
            </a:r>
            <a:r>
              <a:rPr lang="pl-PL" b="1" dirty="0"/>
              <a:t>oszczędności </a:t>
            </a:r>
            <a:r>
              <a:rPr lang="pl-PL" dirty="0"/>
              <a:t>w projekcie objętym pomocą publiczną, niedozwolone jest, aby wielkość tych oszczędności obejmować podstawą prawną wybranej pomocy. Pomoc publiczna udzielana jest na jasno określone wydatki wpisujące się katalog kosztów kwalifikowanych w ramach określonej podstawy prawnej.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2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19" y="5309043"/>
            <a:ext cx="7559675" cy="70557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257674" y="322711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58677" y="733599"/>
            <a:ext cx="3333897" cy="3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434" y="539477"/>
            <a:ext cx="8640381" cy="575745"/>
          </a:xfrm>
        </p:spPr>
        <p:txBody>
          <a:bodyPr/>
          <a:lstStyle/>
          <a:p>
            <a:r>
              <a:rPr lang="pl-PL" dirty="0"/>
              <a:t>Zawarcie umowy o dofinansowanie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403573"/>
            <a:ext cx="8640382" cy="5256266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termin na zawarcie umowy o dofinansowanie wynosi </a:t>
            </a:r>
            <a:r>
              <a:rPr lang="pl-PL" b="1" dirty="0"/>
              <a:t>3 miesiące od podjęcia uchwały w sprawie wyboru do dofinansowania</a:t>
            </a:r>
            <a:endParaRPr lang="pl-PL" dirty="0"/>
          </a:p>
          <a:p>
            <a:pPr lvl="0"/>
            <a:r>
              <a:rPr lang="pl-PL" dirty="0"/>
              <a:t>termin </a:t>
            </a:r>
            <a:r>
              <a:rPr lang="pl-PL" b="1" dirty="0"/>
              <a:t>może zostać przedłużony o dodatkowe 3 miesiące </a:t>
            </a:r>
            <a:r>
              <a:rPr lang="pl-PL" dirty="0"/>
              <a:t>na Twój uzasadniony wniosek lub z naszej inicjatywy - jeżeli zaistnieją obiektywne przesłanki do jego przedłużenia.</a:t>
            </a:r>
          </a:p>
          <a:p>
            <a:pPr lvl="0"/>
            <a:endParaRPr lang="pl-PL" dirty="0"/>
          </a:p>
          <a:p>
            <a:pPr lvl="0"/>
            <a:r>
              <a:rPr lang="pl-PL" sz="2800" b="1" dirty="0">
                <a:solidFill>
                  <a:srgbClr val="002073"/>
                </a:solidFill>
              </a:rPr>
              <a:t> </a:t>
            </a:r>
            <a:r>
              <a:rPr lang="pl-PL" b="1" dirty="0">
                <a:solidFill>
                  <a:srgbClr val="002073"/>
                </a:solidFill>
              </a:rPr>
              <a:t>Obieg umowy</a:t>
            </a:r>
            <a:endParaRPr lang="pl-PL" dirty="0"/>
          </a:p>
          <a:p>
            <a:r>
              <a:rPr lang="pl-PL" dirty="0"/>
              <a:t>Przygotowaną przez nas umowę w pierwszej kolejności podpisuje wnioskodawca.</a:t>
            </a:r>
          </a:p>
          <a:p>
            <a:r>
              <a:rPr lang="pl-PL" dirty="0"/>
              <a:t>Za datę podpisania umowy o dofinansowanie rozumie się datę złożenia ostatniego podpisu / kwalifikowalnego podpisu elektronicznego przez Członka Zarządu Województwa lub osobę upoważnioną ze strony Zarządu Województwa.</a:t>
            </a:r>
          </a:p>
          <a:p>
            <a:r>
              <a:rPr lang="pl-PL" dirty="0"/>
              <a:t>umowa musi zostać podpisana kwalifikowanym podpisem elektronicznym PADES.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906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Dokumenty do umowy o dofinansowanie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2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539477"/>
            <a:ext cx="8640382" cy="60486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Oświadczenie o posiadanych rachunkach bankowych (formularz nr 1) </a:t>
            </a:r>
            <a:endParaRPr lang="pl-PL" dirty="0"/>
          </a:p>
          <a:p>
            <a:pPr lvl="1"/>
            <a:r>
              <a:rPr lang="pl-PL" dirty="0"/>
              <a:t>do wskazanych rachunków bankowych należy dołączyć umowę z bankiem </a:t>
            </a:r>
            <a:br>
              <a:rPr lang="pl-PL" dirty="0"/>
            </a:br>
            <a:r>
              <a:rPr lang="pl-PL" dirty="0"/>
              <a:t>lub zaświadczenie z banku o prowadzonym rachunku bankowym</a:t>
            </a:r>
          </a:p>
          <a:p>
            <a:pPr lvl="1"/>
            <a:r>
              <a:rPr lang="pl-PL" dirty="0"/>
              <a:t>po podpisaniu umowy o dofinansowanie wnioskodawca zobowiązany jest </a:t>
            </a:r>
            <a:br>
              <a:rPr lang="pl-PL" dirty="0"/>
            </a:br>
            <a:r>
              <a:rPr lang="pl-PL" dirty="0"/>
              <a:t>do ponoszenia wydatków z wyodrębnionego rachunku bankowego do obsługi projektu (obowiązek ten nie dotyczy jednostek samorządu terytorialnego oraz Górnośląsko-Zagłębiowskiej Metropolii)</a:t>
            </a:r>
          </a:p>
          <a:p>
            <a:pPr>
              <a:spcBef>
                <a:spcPts val="2400"/>
              </a:spcBef>
            </a:pPr>
            <a:r>
              <a:rPr lang="pl-PL" b="1" dirty="0"/>
              <a:t>Oświadczenie o zabezpieczeniu 25% wydatków kwalifikowalnych pozbawionych wsparcia ze środków publicznych (dotyczy projektów objętych regionalną pomocą inwestycyjną) (formularz nr 2)</a:t>
            </a:r>
            <a:r>
              <a:rPr lang="pl-PL" b="1" i="1" dirty="0"/>
              <a:t> </a:t>
            </a:r>
            <a:endParaRPr lang="pl-PL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Oświadczenie o udzieleniu licencji niewyłącznej (formularz nr 3)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Oświadczenie o niezaleganiu z podatkami i opłatami (formularz nr 4)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Oświadczenie o braku działań dyskryminujących (formularz nr 5)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Oświadczenie o sytuacji ekonomicznej podmiotu, któremu ma być udzielone wsparcie (formularz nr 6)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Formularz informacji przedstawianych przy ubieganiu się o pomoc inną niż pomoc de </a:t>
            </a:r>
            <a:r>
              <a:rPr lang="pl-PL" b="1" dirty="0" err="1"/>
              <a:t>minimis</a:t>
            </a:r>
            <a:r>
              <a:rPr lang="pl-PL" b="1" dirty="0"/>
              <a:t> lub pomoc de </a:t>
            </a:r>
            <a:r>
              <a:rPr lang="pl-PL" b="1" dirty="0" err="1"/>
              <a:t>minimis</a:t>
            </a:r>
            <a:r>
              <a:rPr lang="pl-PL" b="1" dirty="0"/>
              <a:t> w rolnictwie i rybołówstwie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b="1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7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683493"/>
            <a:ext cx="8640382" cy="5976346"/>
          </a:xfrm>
        </p:spPr>
        <p:txBody>
          <a:bodyPr>
            <a:normAutofit fontScale="70000" lnSpcReduction="20000"/>
          </a:bodyPr>
          <a:lstStyle/>
          <a:p>
            <a:r>
              <a:rPr lang="pl-PL" sz="2100" b="1" dirty="0"/>
              <a:t>Formularz informacji przedstawianych przy ubieganiu się o pomoc de </a:t>
            </a:r>
            <a:r>
              <a:rPr lang="pl-PL" sz="2100" b="1" dirty="0" err="1"/>
              <a:t>minimis</a:t>
            </a:r>
            <a:r>
              <a:rPr lang="pl-PL" sz="2100" dirty="0"/>
              <a:t> </a:t>
            </a:r>
          </a:p>
          <a:p>
            <a:pPr lvl="0"/>
            <a:r>
              <a:rPr lang="pl-PL" sz="2100" b="1" dirty="0"/>
              <a:t>Dokumenty dotyczące oceny oddziaływania na środowisko </a:t>
            </a:r>
            <a:r>
              <a:rPr lang="pl-PL" sz="2100" dirty="0"/>
              <a:t>/jeśli dotyczy</a:t>
            </a:r>
          </a:p>
          <a:p>
            <a:pPr lvl="0"/>
            <a:r>
              <a:rPr lang="pl-PL" sz="2100" b="1" dirty="0"/>
              <a:t>Ostateczne dokumenty zezwalające na rozpoczęcie inwestycji zgodnie z przepisami prawa</a:t>
            </a:r>
            <a:endParaRPr lang="pl-PL" sz="2100" dirty="0"/>
          </a:p>
          <a:p>
            <a:pPr lvl="0"/>
            <a:r>
              <a:rPr lang="pl-PL" sz="2100" b="1" dirty="0">
                <a:latin typeface="Opensans"/>
              </a:rPr>
              <a:t>Harmonogram składania wniosków o płatność</a:t>
            </a:r>
            <a:endParaRPr lang="pl-PL" sz="2100" dirty="0">
              <a:latin typeface="Opensans"/>
            </a:endParaRPr>
          </a:p>
          <a:p>
            <a:pPr lvl="0"/>
            <a:r>
              <a:rPr lang="pl-PL" sz="2100" b="1" dirty="0">
                <a:latin typeface="Opensans"/>
              </a:rPr>
              <a:t>Informacja o wyborze zabezpieczenia prawidłowej realizacji umowy</a:t>
            </a:r>
            <a:endParaRPr lang="pl-PL" sz="2100" dirty="0">
              <a:latin typeface="Opensans"/>
            </a:endParaRPr>
          </a:p>
          <a:p>
            <a:pPr lvl="1"/>
            <a:r>
              <a:rPr lang="pl-PL" sz="2100" u="sng" dirty="0">
                <a:latin typeface="Opensans"/>
              </a:rPr>
              <a:t>nie dotyczy </a:t>
            </a:r>
            <a:r>
              <a:rPr lang="pl-PL" sz="2100" dirty="0">
                <a:latin typeface="Opensans"/>
              </a:rPr>
              <a:t>jednostek sektora finansów publicznych albo fundacji, których jedynym fundatorem jest Skarb Państwa, a także Banku Gospodarstwa Krajowego</a:t>
            </a:r>
          </a:p>
          <a:p>
            <a:pPr lvl="1"/>
            <a:r>
              <a:rPr lang="pl-PL" sz="2100" dirty="0">
                <a:latin typeface="Opensans"/>
              </a:rPr>
              <a:t>formy zabezpieczeń zostały wskazane w rozporządzeniu Ministra Rozwoju i</a:t>
            </a:r>
            <a:r>
              <a:rPr lang="pl-PL" sz="2100" dirty="0">
                <a:latin typeface="Opensans"/>
                <a:cs typeface="Calibri" panose="020F0502020204030204" pitchFamily="34" charset="0"/>
              </a:rPr>
              <a:t> </a:t>
            </a:r>
            <a:r>
              <a:rPr lang="pl-PL" sz="2100" dirty="0">
                <a:latin typeface="Opensans"/>
              </a:rPr>
              <a:t>Finansów z 21 września 2022 r. w sprawie zaliczek w ramach programów finansowanych z udziałem środków europejskich (Dz. U. z 2022 r. poz. 2055) </a:t>
            </a:r>
          </a:p>
          <a:p>
            <a:pPr lvl="0"/>
            <a:r>
              <a:rPr lang="pl-PL" sz="2100" b="1" dirty="0"/>
              <a:t>Dokumenty potwierdzające wartość otrzymanych środków ze źródeł zewnętrznych </a:t>
            </a:r>
            <a:r>
              <a:rPr lang="pl-PL" sz="2100" dirty="0"/>
              <a:t>/jeśli dotyczy/</a:t>
            </a:r>
          </a:p>
          <a:p>
            <a:pPr lvl="0"/>
            <a:r>
              <a:rPr lang="pl-PL" sz="2100" b="1" dirty="0" smtClean="0"/>
              <a:t>Dokumenty potwierdzające posiadanie środków na zabezpieczanie wkładu własnego zgodne z</a:t>
            </a:r>
            <a:r>
              <a:rPr lang="pl-PL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100" b="1" dirty="0" smtClean="0"/>
              <a:t>zapisami Instrukcji wypełniania wniosku o dofinansowanie projektu (nie dotyczy jednostek samorządu terytorialnego i Górnośląsko-Zagłębiowskiej Metropolii)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038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</a:t>
            </a:r>
            <a:r>
              <a:rPr lang="pl-PL" dirty="0" smtClean="0"/>
              <a:t>ormy </a:t>
            </a:r>
            <a:r>
              <a:rPr lang="pl-PL" dirty="0"/>
              <a:t>zabezpieczenia wkładu </a:t>
            </a:r>
            <a:r>
              <a:rPr lang="pl-PL" dirty="0" smtClean="0"/>
              <a:t>własnego dla wnioskodawców </a:t>
            </a:r>
            <a:r>
              <a:rPr lang="pl-PL" dirty="0"/>
              <a:t>nie </a:t>
            </a:r>
            <a:r>
              <a:rPr lang="pl-PL" dirty="0" smtClean="0"/>
              <a:t>będących JST i GZM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co </a:t>
            </a:r>
            <a:r>
              <a:rPr lang="pl-PL" dirty="0"/>
              <a:t>najmniej trzymiesięczna lokata </a:t>
            </a:r>
            <a:r>
              <a:rPr lang="pl-PL" dirty="0" smtClean="0"/>
              <a:t>terminowa,</a:t>
            </a:r>
            <a:endParaRPr lang="pl-PL" dirty="0"/>
          </a:p>
          <a:p>
            <a:pPr lvl="1"/>
            <a:r>
              <a:rPr lang="pl-PL" dirty="0"/>
              <a:t>promesa bankowa (w przypadku promesy warunkowej dokument będzie podlegał indywidualnej ocenie i akceptacji IZ FE SL w zakresie wskazanych przez bank warunków),</a:t>
            </a:r>
          </a:p>
          <a:p>
            <a:pPr lvl="1"/>
            <a:r>
              <a:rPr lang="pl-PL" dirty="0"/>
              <a:t>wyciąg z wyodrębnionego na realizację projektu rachunku bankowego </a:t>
            </a:r>
            <a:r>
              <a:rPr lang="pl-PL" dirty="0" smtClean="0"/>
              <a:t>wraz </a:t>
            </a:r>
            <a:r>
              <a:rPr lang="pl-PL" dirty="0"/>
              <a:t>z oświadczeniem o wykorzystaniu środków na cele projektu,</a:t>
            </a:r>
          </a:p>
          <a:p>
            <a:pPr lvl="1"/>
            <a:r>
              <a:rPr lang="pl-PL" dirty="0"/>
              <a:t>WPF lub uchwała budżetowa podjęta przez organ założycielski pełniący nadzór i kontrolę nad podmiotem realizującym zadania JST,</a:t>
            </a:r>
          </a:p>
          <a:p>
            <a:pPr lvl="1"/>
            <a:r>
              <a:rPr lang="pl-PL" dirty="0"/>
              <a:t>uchwała (lub oświadczenie w przypadku organu jednoosobowego) właściwego organu określająca zadanie, na które przeznaczone są środki finansowe,</a:t>
            </a:r>
          </a:p>
          <a:p>
            <a:pPr lvl="1"/>
            <a:r>
              <a:rPr lang="pl-PL" dirty="0"/>
              <a:t>umowa kredytowa,</a:t>
            </a:r>
          </a:p>
          <a:p>
            <a:pPr lvl="1"/>
            <a:r>
              <a:rPr lang="pl-PL" dirty="0"/>
              <a:t>zawarta umowa </a:t>
            </a:r>
            <a:r>
              <a:rPr lang="pl-PL" dirty="0" err="1"/>
              <a:t>ppp</a:t>
            </a:r>
            <a:r>
              <a:rPr lang="pl-PL" dirty="0"/>
              <a:t> (dla projektów hybrydowych).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486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115541"/>
            <a:ext cx="8640382" cy="4680002"/>
          </a:xfrm>
        </p:spPr>
        <p:txBody>
          <a:bodyPr/>
          <a:lstStyle/>
          <a:p>
            <a:pPr lvl="0"/>
            <a:r>
              <a:rPr lang="pl-PL" b="1" dirty="0"/>
              <a:t>Pełnomocnictwo do podpisania umowy o dofinansowanie zawieranej w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dirty="0"/>
              <a:t>ramach FE SL 2021-2027</a:t>
            </a:r>
            <a:endParaRPr lang="pl-PL" dirty="0"/>
          </a:p>
          <a:p>
            <a:pPr lvl="1"/>
            <a:r>
              <a:rPr lang="pl-PL" dirty="0"/>
              <a:t>pełnomocnictwo powinno zawierać imię i nazwisko oraz numer PESEL i zakres pełnomocnictwa.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marL="503971" lvl="1" indent="0">
              <a:buNone/>
            </a:pPr>
            <a:r>
              <a:rPr lang="pl-PL" b="1" dirty="0"/>
              <a:t>Pozostałe dokumenty wynikające z instrukcji wypełniania wniosku o dofinansowanie projektu stanowiącej załącznik do regulaminu naboru wniosków  o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b="1" dirty="0"/>
              <a:t>dofinansowanie projektów w ramach FE SL 2021-2027.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73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2403" y="539838"/>
            <a:ext cx="8640381" cy="864000"/>
          </a:xfrm>
        </p:spPr>
        <p:txBody>
          <a:bodyPr anchor="ctr">
            <a:normAutofit/>
          </a:bodyPr>
          <a:lstStyle/>
          <a:p>
            <a:r>
              <a:rPr lang="pl-PL" sz="2400" dirty="0"/>
              <a:t>Dokumenty składane </a:t>
            </a:r>
            <a:r>
              <a:rPr lang="pl-PL" sz="2400" u="sng" dirty="0"/>
              <a:t>z podpisaną umową </a:t>
            </a:r>
            <a:r>
              <a:rPr lang="pl-PL" sz="2400" dirty="0"/>
              <a:t>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dirty="0"/>
              <a:t>dofinansowanie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619597"/>
            <a:ext cx="8640382" cy="5040242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Oświadczenie o kwalifikowalności VAT (formularz nr 7)</a:t>
            </a:r>
            <a:endParaRPr lang="pl-PL" dirty="0"/>
          </a:p>
          <a:p>
            <a:pPr marL="503971" lvl="1" indent="0">
              <a:buNone/>
            </a:pPr>
            <a:r>
              <a:rPr lang="pl-PL" dirty="0" smtClean="0"/>
              <a:t>dotyczy </a:t>
            </a:r>
            <a:r>
              <a:rPr lang="pl-PL" dirty="0"/>
              <a:t>projektów, gdzie całkowity koszt projektu z VAT wynosi co najmniej 5 000 000 euro i VAT jest kosztem kwalifikowalnym oraz dla projektów z pomocą państwa (bez względu na ich wartość).</a:t>
            </a:r>
          </a:p>
          <a:p>
            <a:pPr lvl="0"/>
            <a:r>
              <a:rPr lang="pl-PL" b="1" dirty="0"/>
              <a:t>Wniosek o dodanie osoby uprawnionej zarządzającej projektem po stronie beneficjenta (formularz nr 8)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353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539838"/>
            <a:ext cx="8640381" cy="900000"/>
          </a:xfrm>
        </p:spPr>
        <p:txBody>
          <a:bodyPr anchor="ctr">
            <a:normAutofit fontScale="90000"/>
          </a:bodyPr>
          <a:lstStyle/>
          <a:p>
            <a:r>
              <a:rPr lang="pl-PL" sz="2400" dirty="0"/>
              <a:t>Dokumenty składane </a:t>
            </a:r>
            <a:r>
              <a:rPr lang="pl-PL" sz="2400" u="sng" dirty="0"/>
              <a:t>w dniu zawarcia umowy </a:t>
            </a:r>
            <a:r>
              <a:rPr lang="pl-PL" sz="2400" dirty="0"/>
              <a:t>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400" dirty="0"/>
              <a:t>dofinansowanie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763613"/>
            <a:ext cx="8640382" cy="4896226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Oświadczenie o trudnej sytuacji finansowej </a:t>
            </a:r>
            <a:r>
              <a:rPr lang="pl-PL" dirty="0"/>
              <a:t>/jeśli dotyczy/</a:t>
            </a:r>
            <a:r>
              <a:rPr lang="pl-PL" b="1" dirty="0"/>
              <a:t> (formularz nr 9)</a:t>
            </a:r>
            <a:endParaRPr lang="pl-PL" dirty="0"/>
          </a:p>
          <a:p>
            <a:pPr lvl="0"/>
            <a:r>
              <a:rPr lang="pl-PL" b="1" dirty="0"/>
              <a:t>Oświadczenie o otrzymanej pomocy de </a:t>
            </a:r>
            <a:r>
              <a:rPr lang="pl-PL" b="1" dirty="0" err="1"/>
              <a:t>minimis</a:t>
            </a:r>
            <a:r>
              <a:rPr lang="pl-PL" b="1" dirty="0"/>
              <a:t>, </a:t>
            </a:r>
            <a:r>
              <a:rPr lang="pl-PL" b="1" i="1" dirty="0"/>
              <a:t>(formularz nr 10) </a:t>
            </a:r>
            <a:r>
              <a:rPr lang="pl-PL" b="1" dirty="0"/>
              <a:t>lub zaświadczenie o otrzymanej pomocy de </a:t>
            </a:r>
            <a:r>
              <a:rPr lang="pl-PL" b="1" dirty="0" err="1"/>
              <a:t>minimis</a:t>
            </a:r>
            <a:r>
              <a:rPr lang="pl-PL" b="1" dirty="0"/>
              <a:t> </a:t>
            </a:r>
            <a:r>
              <a:rPr lang="pl-PL" dirty="0"/>
              <a:t>/jeśli dotyczy/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O dniu zawarcia umowy o dofinansowanie / podjęcia decyzji o dofinansowaniu wnioskodawca zostanie poinformowany przez IZ FE SL.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614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2" ma:contentTypeDescription="Utwórz nowy dokument." ma:contentTypeScope="" ma:versionID="086cdf7b57cb8a94bb2fff9e92a1d2fa">
  <xsd:schema xmlns:xsd="http://www.w3.org/2001/XMLSchema" xmlns:xs="http://www.w3.org/2001/XMLSchema" xmlns:p="http://schemas.microsoft.com/office/2006/metadata/properties" xmlns:ns3="d4f64a22-a125-4b7a-afce-4a30c86a8f7c" xmlns:ns4="d47a4560-aee9-43e8-973f-2abd655c26a0" targetNamespace="http://schemas.microsoft.com/office/2006/metadata/properties" ma:root="true" ma:fieldsID="bcdcb3e947b773ae76daaa2d3a0c324c" ns3:_="" ns4:_="">
    <xsd:import namespace="d4f64a22-a125-4b7a-afce-4a30c86a8f7c"/>
    <xsd:import namespace="d47a4560-aee9-43e8-973f-2abd655c2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Props1.xml><?xml version="1.0" encoding="utf-8"?>
<ds:datastoreItem xmlns:ds="http://schemas.openxmlformats.org/officeDocument/2006/customXml" ds:itemID="{7D4B11D8-A58A-4005-AFE4-B16CC0946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64a22-a125-4b7a-afce-4a30c86a8f7c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6470E4-38B4-4043-87FE-9820A2779581}">
  <ds:schemaRefs>
    <ds:schemaRef ds:uri="http://purl.org/dc/dcmitype/"/>
    <ds:schemaRef ds:uri="http://www.w3.org/XML/1998/namespace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4f64a22-a125-4b7a-afce-4a30c86a8f7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1658</Words>
  <Application>Microsoft Office PowerPoint</Application>
  <PresentationFormat>Niestandardowy</PresentationFormat>
  <Paragraphs>131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Opensans</vt:lpstr>
      <vt:lpstr>Motyw pakietu Office</vt:lpstr>
      <vt:lpstr>ZASADY REALIZACJI PROJEKTÓW W RAMACH FE SL 2021-2027</vt:lpstr>
      <vt:lpstr>Zawarcie umowy o dofinansowanie</vt:lpstr>
      <vt:lpstr>Dokumenty do umowy o dofinansowanie</vt:lpstr>
      <vt:lpstr>Prezentacja programu PowerPoint</vt:lpstr>
      <vt:lpstr>Prezentacja programu PowerPoint</vt:lpstr>
      <vt:lpstr>Formy zabezpieczenia wkładu własnego dla wnioskodawców nie będących JST i GZM </vt:lpstr>
      <vt:lpstr>Prezentacja programu PowerPoint</vt:lpstr>
      <vt:lpstr>Dokumenty składane z podpisaną umową o dofinansowanie </vt:lpstr>
      <vt:lpstr>Dokumenty składane w dniu zawarcia umowy o dofinansowanie </vt:lpstr>
      <vt:lpstr>Zmiany na etapie realizacji projektu</vt:lpstr>
      <vt:lpstr>Zmiany w projekcie</vt:lpstr>
      <vt:lpstr>Zmiany w projekcie – terminy realizacji</vt:lpstr>
      <vt:lpstr>Zmiany rzeczowe w projekcie  wymagające uzyskania zgody IZ FE SL to: Roboty zamienne / dodatkowe /uzupełniające</vt:lpstr>
      <vt:lpstr>Zmiany rzeczowe w projekcie, które nie wymagają zgłoszenia do IZ FE SL: </vt:lpstr>
      <vt:lpstr>Zmiany rzeczowe w projekcie</vt:lpstr>
      <vt:lpstr>Zmiana kosztów projektu Przesunięcia środków pomiędzy wydatkami kwalifikowalnymi</vt:lpstr>
      <vt:lpstr>Zmiana kosztów projektu Wykorzystanie oszczędności</vt:lpstr>
      <vt:lpstr>Zmiany rzeczowe i zmiany kosztów w projekcie objętym pomocą publiczną/pomocą de minimis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Ney-Lisik Olga</cp:lastModifiedBy>
  <cp:revision>394</cp:revision>
  <cp:lastPrinted>2023-05-16T06:41:03Z</cp:lastPrinted>
  <dcterms:created xsi:type="dcterms:W3CDTF">2022-06-22T09:40:44Z</dcterms:created>
  <dcterms:modified xsi:type="dcterms:W3CDTF">2023-05-16T09:50:15Z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