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7" r:id="rId3"/>
    <p:sldId id="261" r:id="rId4"/>
    <p:sldId id="260" r:id="rId5"/>
    <p:sldId id="259" r:id="rId6"/>
    <p:sldId id="258" r:id="rId7"/>
    <p:sldId id="269" r:id="rId8"/>
    <p:sldId id="278" r:id="rId9"/>
    <p:sldId id="279" r:id="rId10"/>
    <p:sldId id="284" r:id="rId11"/>
    <p:sldId id="280" r:id="rId12"/>
    <p:sldId id="281" r:id="rId13"/>
    <p:sldId id="282" r:id="rId14"/>
    <p:sldId id="283" r:id="rId15"/>
    <p:sldId id="270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73" r:id="rId24"/>
    <p:sldId id="275" r:id="rId25"/>
    <p:sldId id="274" r:id="rId26"/>
    <p:sldId id="272" r:id="rId27"/>
    <p:sldId id="276" r:id="rId28"/>
  </p:sldIdLst>
  <p:sldSz cx="9144000" cy="6858000" type="screen4x3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ableStyles" Target="tableStyles.xml"/><Relationship Id="rId31" Type="http://schemas.openxmlformats.org/officeDocument/2006/relationships/printerSettings" Target="printerSettings/printerSettings1.bin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11" Type="http://schemas.openxmlformats.org/officeDocument/2006/relationships/slide" Target="slides/slide10.xml"/><Relationship Id="rId29" Type="http://schemas.openxmlformats.org/officeDocument/2006/relationships/notesMaster" Target="notesMasters/notes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9544A-F0E2-AF42-91A3-E56AE58451A9}" type="datetimeFigureOut">
              <a:rPr lang="pl-PL" smtClean="0"/>
              <a:t>8/29/14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6CC81-FFA9-9746-84B1-1043D597857D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7DEBB-7136-8846-A274-01CAA286B71C}" type="datetimeFigureOut">
              <a:rPr lang="pl-PL" smtClean="0"/>
              <a:t>8/29/14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F190D-EA57-0D43-8208-0E9BEACAB3BC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Zakres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ewaluacji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ex-ante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będzie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zgodny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art. 48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3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Rozporządzenia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Ogólnego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F190D-EA57-0D43-8208-0E9BEACAB3BC}" type="slidenum">
              <a:rPr lang="pl-PL" smtClean="0"/>
              <a:t>4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10EE-0ADF-8F41-AEBA-BB25276F7B39}" type="datetime1">
              <a:rPr lang="cs-CZ" smtClean="0"/>
              <a:t>8/29/14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77D7-3606-ED42-A960-D7E7696A1B72}" type="datetime1">
              <a:rPr lang="cs-CZ" smtClean="0"/>
              <a:t>8/29/14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2D89-F410-0F4D-A75B-0827D8298879}" type="datetime1">
              <a:rPr lang="cs-CZ" smtClean="0"/>
              <a:t>8/29/14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4D31-A9A8-4B4C-8946-AE4771236E6E}" type="datetime1">
              <a:rPr lang="cs-CZ" smtClean="0"/>
              <a:t>8/29/14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F668-EA4D-6C4C-91E0-C468B0BC6053}" type="datetime1">
              <a:rPr lang="cs-CZ" smtClean="0"/>
              <a:t>8/29/14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FD4F-FA20-884B-B690-5C4C953C480D}" type="datetime1">
              <a:rPr lang="cs-CZ" smtClean="0"/>
              <a:t>8/29/14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1922-C604-0D4E-9BEF-68157A8DA552}" type="datetime1">
              <a:rPr lang="cs-CZ" smtClean="0"/>
              <a:t>8/29/14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5D84-0AC6-D748-8335-40B1F966B37F}" type="datetime1">
              <a:rPr lang="cs-CZ" smtClean="0"/>
              <a:t>8/29/14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19EE6-50A5-D14A-B7B6-9BC28448D71A}" type="datetime1">
              <a:rPr lang="cs-CZ" smtClean="0"/>
              <a:t>8/29/14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91D0-826F-564B-80E6-541658CA9775}" type="datetime1">
              <a:rPr lang="cs-CZ" smtClean="0"/>
              <a:t>8/29/14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6DFB-E394-1F46-A242-84D2D920AEE8}" type="datetime1">
              <a:rPr lang="cs-CZ" smtClean="0"/>
              <a:t>8/29/14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A7FE8-3A23-9442-9D55-71EBFFEE5E95}" type="datetime1">
              <a:rPr lang="cs-CZ" smtClean="0"/>
              <a:t>8/29/14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F56CC-ADBC-694A-BB0F-26DFE8053819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49969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b="1" dirty="0" err="1"/>
              <a:t>Prezentacja</a:t>
            </a:r>
            <a:r>
              <a:rPr lang="en-US" sz="3200" b="1" dirty="0"/>
              <a:t> </a:t>
            </a:r>
            <a:r>
              <a:rPr lang="en-US" sz="3200" b="1" dirty="0" err="1"/>
              <a:t>wyników</a:t>
            </a:r>
            <a:r>
              <a:rPr lang="en-US" sz="3200" b="1" dirty="0"/>
              <a:t> </a:t>
            </a:r>
            <a:r>
              <a:rPr lang="en-US" sz="3200" b="1" dirty="0" err="1"/>
              <a:t>badania</a:t>
            </a:r>
            <a:r>
              <a:rPr lang="en-US" sz="3200" b="1" dirty="0" smtClean="0"/>
              <a:t> </a:t>
            </a:r>
            <a:br>
              <a:rPr lang="en-US" sz="3200" b="1" dirty="0" smtClean="0"/>
            </a:br>
            <a:r>
              <a:rPr lang="en-US" sz="3200" b="1" dirty="0" smtClean="0"/>
              <a:t>„</a:t>
            </a:r>
            <a:r>
              <a:rPr lang="en-US" sz="3200" b="1" dirty="0" err="1"/>
              <a:t>Ewaluacja</a:t>
            </a:r>
            <a:r>
              <a:rPr lang="en-US" sz="3200" b="1" dirty="0"/>
              <a:t> ex–ante </a:t>
            </a:r>
            <a:r>
              <a:rPr lang="en-US" sz="3200" b="1" dirty="0" err="1"/>
              <a:t>Regionalnego</a:t>
            </a:r>
            <a:r>
              <a:rPr lang="en-US" sz="3200" b="1" dirty="0"/>
              <a:t> </a:t>
            </a:r>
            <a:r>
              <a:rPr lang="en-US" sz="3200" b="1" dirty="0" err="1"/>
              <a:t>Programu</a:t>
            </a:r>
            <a:r>
              <a:rPr lang="en-US" sz="3200" b="1" dirty="0"/>
              <a:t> </a:t>
            </a:r>
            <a:r>
              <a:rPr lang="en-US" sz="3200" b="1" dirty="0" err="1"/>
              <a:t>Operacyjnego</a:t>
            </a:r>
            <a:r>
              <a:rPr lang="en-US" sz="3200" b="1" dirty="0"/>
              <a:t> </a:t>
            </a:r>
            <a:r>
              <a:rPr lang="en-US" sz="3200" b="1" dirty="0" err="1"/>
              <a:t>na</a:t>
            </a:r>
            <a:r>
              <a:rPr lang="en-US" sz="3200" b="1" dirty="0"/>
              <a:t> </a:t>
            </a:r>
            <a:r>
              <a:rPr lang="en-US" sz="3200" b="1" dirty="0" err="1"/>
              <a:t>lata</a:t>
            </a:r>
            <a:r>
              <a:rPr lang="en-US" sz="3200" b="1" dirty="0"/>
              <a:t> 2014 – 2020”</a:t>
            </a:r>
            <a:endParaRPr lang="pl-PL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Wojciech </a:t>
            </a:r>
            <a:r>
              <a:rPr lang="pl-PL" sz="2400" dirty="0" err="1" smtClean="0"/>
              <a:t>Pander</a:t>
            </a:r>
            <a:endParaRPr lang="pl-PL" sz="2400" dirty="0"/>
          </a:p>
        </p:txBody>
      </p:sp>
      <p:pic>
        <p:nvPicPr>
          <p:cNvPr id="4" name="Obraz 1" descr="PSDB_z_napisem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5350684"/>
            <a:ext cx="2667879" cy="1139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1209" y="5661663"/>
            <a:ext cx="22256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az 7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80226" y="295844"/>
            <a:ext cx="5397012" cy="661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Obszar badawczy B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53799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Za </a:t>
            </a:r>
            <a:r>
              <a:rPr lang="cs-CZ" dirty="0"/>
              <a:t>poprawną uznać można również strukturę poszczególnych typów planowanych interwencji, choć i tutaj możliwe są pewne zmiany. Generalnie można uznać, że poziom dofinansowania jest spójny z wyzwaniami i potrzebami i planowanymi do realizacji działaniami.</a:t>
            </a:r>
          </a:p>
          <a:p>
            <a:r>
              <a:rPr lang="cs-CZ" dirty="0"/>
              <a:t>Interwencja odpowiada na potrzeby poszczególnych subregionów – można zauważyć, że większość potrzeb, problemów czy wyzwań zdefiniowanych przez subregiony wpisuje się w interwencję. Jednakże gdyby oceniać dostosowanie interwencji do konkretnych potrzeb, należałoby podejść do tego bardziej krytycznie, bowiem Program w niewielkim stopniu został dopasowany do specyficznych potrzeb subregionów. </a:t>
            </a:r>
          </a:p>
          <a:p>
            <a:r>
              <a:rPr lang="cs-CZ" dirty="0"/>
              <a:t>Przeprowadzone analizy tekstu Programu i innych materiałów oraz wyniki badań jakościowych wskazują, że instrument ZIT zastosowano poprawnie. Oznacza to, że wprowadzono go w priorytetach i działaniach, w których jest to zasadne pod względem efektywności oraz możliwości realizacji projektów przy zastosowaniu ZIT.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Obszar badawczy C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Cele RPO WSL 2014-202 ze względu na swój szeroki charakter są spójne z najważniejszymi politykami i strategiami na poziomie unijnym, krajowym, ponadregionalnym i regionalnym, w tym w szczególności ze strategią Europa 2020, Wspólnymi Ramami Strategicznymi oraz Umową Partnerstwa.</a:t>
            </a:r>
            <a:r>
              <a:rPr lang="pl-PL" dirty="0" smtClean="0"/>
              <a:t> </a:t>
            </a:r>
          </a:p>
          <a:p>
            <a:r>
              <a:rPr lang="pl-PL" dirty="0" smtClean="0"/>
              <a:t>Na </a:t>
            </a:r>
            <a:r>
              <a:rPr lang="pl-PL" dirty="0"/>
              <a:t>poziomie regionalnym brak jest obecnie strategii rozwoju poszczególnych subregionów, co utrudnia ocenę spójności RPO z celami rozwoju poszczególnych jednostek</a:t>
            </a:r>
            <a:r>
              <a:rPr lang="pl-PL" dirty="0" smtClean="0"/>
              <a:t>.</a:t>
            </a:r>
            <a:endParaRPr lang="cs-CZ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Obszar badawczy D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W </a:t>
            </a:r>
            <a:r>
              <a:rPr lang="pl-PL" dirty="0"/>
              <a:t>diagnozie przedstawionej w RPO WSL 2014-2020 w znacznym stopniu uwzględniono założenia horyzontalne w zakresie równości szans, w tym równości płci i zapobiegania dyskryminacji.</a:t>
            </a:r>
            <a:r>
              <a:rPr lang="pl-PL" dirty="0" smtClean="0"/>
              <a:t> </a:t>
            </a:r>
          </a:p>
          <a:p>
            <a:r>
              <a:rPr lang="pl-PL" dirty="0" smtClean="0"/>
              <a:t>Brak jest powiązania  </a:t>
            </a:r>
            <a:r>
              <a:rPr lang="pl-PL" dirty="0"/>
              <a:t>założeń horyzontalnych z projektami finansowanym z EFRR (inwestycje </a:t>
            </a:r>
            <a:r>
              <a:rPr lang="pl-PL" dirty="0" err="1"/>
              <a:t>infrastrukturalne</a:t>
            </a:r>
            <a:r>
              <a:rPr lang="pl-PL" dirty="0"/>
              <a:t>).</a:t>
            </a:r>
            <a:r>
              <a:rPr lang="pl-PL" dirty="0" smtClean="0"/>
              <a:t> </a:t>
            </a:r>
          </a:p>
          <a:p>
            <a:r>
              <a:rPr lang="pl-PL" dirty="0" smtClean="0"/>
              <a:t>We </a:t>
            </a:r>
            <a:r>
              <a:rPr lang="pl-PL" dirty="0"/>
              <a:t>wszystkich Priorytetach wskazano, że przy wyborze projektów do dofinansowania premiowane będą rozwiązania realizujące zasadę zrównoważonego rozwoju</a:t>
            </a:r>
            <a:r>
              <a:rPr lang="pl-PL" dirty="0" smtClean="0"/>
              <a:t>.</a:t>
            </a:r>
            <a:endParaRPr lang="cs-CZ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Obszar badawczy 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Opis systemu </a:t>
            </a:r>
            <a:r>
              <a:rPr lang="pl-PL" dirty="0" smtClean="0"/>
              <a:t>instytucjonalnego </a:t>
            </a:r>
            <a:r>
              <a:rPr lang="pl-PL" dirty="0"/>
              <a:t>zawarty</a:t>
            </a:r>
            <a:r>
              <a:rPr lang="pl-PL" dirty="0" smtClean="0"/>
              <a:t> w RPO </a:t>
            </a:r>
            <a:r>
              <a:rPr lang="pl-PL" dirty="0"/>
              <a:t>pozwala stwierdzić, że planowane do zarządzania i wdrażania RPO instytucje posiadają odpowiednie kadry (pod względem liczby, wykształcenia i doświadczenia) i są zdolne do realizacji zadań powierzonych im zgodnie z Regulaminem organizacyjnym Urzędu Marszałkowskiego.</a:t>
            </a:r>
            <a:r>
              <a:rPr lang="pl-PL" dirty="0" smtClean="0"/>
              <a:t> </a:t>
            </a:r>
          </a:p>
          <a:p>
            <a:r>
              <a:rPr lang="pl-PL" dirty="0" smtClean="0"/>
              <a:t>Analiza </a:t>
            </a:r>
            <a:r>
              <a:rPr lang="pl-PL" dirty="0"/>
              <a:t>struktury organizacyjnej systemu instytucjonalnego wykazała, że uwzględniono w nim wszystkie zadania, żadne z nich nie dubluje się. Wyjaśnienia wymaga jedynie niejednoznaczny podział zadań między IZ oraz IP ds. osi priorytetowych współfinansowanych z EFRR odnośnie monitoringu na poziomie osi priorytetowych i sprawozdawczości.</a:t>
            </a:r>
            <a:endParaRPr lang="cs-CZ" dirty="0"/>
          </a:p>
          <a:p>
            <a:endParaRPr lang="pl-PL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Obszar badawczy F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Proponowany </a:t>
            </a:r>
            <a:r>
              <a:rPr lang="pl-PL" dirty="0"/>
              <a:t>w Programie system wskaźników wymaga </a:t>
            </a:r>
            <a:r>
              <a:rPr lang="pl-PL" dirty="0" smtClean="0"/>
              <a:t>korekt oraz wymaga </a:t>
            </a:r>
            <a:r>
              <a:rPr lang="pl-PL" dirty="0" err="1"/>
              <a:t>doprecyzowania</a:t>
            </a:r>
            <a:r>
              <a:rPr lang="pl-PL" dirty="0"/>
              <a:t> pod kątem spełniania kryteriów SMART – wiele spośród nich nie spełnia obecnie tych kryteriów.</a:t>
            </a:r>
            <a:r>
              <a:rPr lang="pl-PL" dirty="0" smtClean="0"/>
              <a:t> </a:t>
            </a:r>
          </a:p>
          <a:p>
            <a:r>
              <a:rPr lang="pl-PL" dirty="0" smtClean="0"/>
              <a:t>Rekomenduje </a:t>
            </a:r>
            <a:r>
              <a:rPr lang="pl-PL" dirty="0"/>
              <a:t>się również sformułowanie dodatkowych wskaźników, wykraczających poza ramy wskaźników z listy WLWK, które obejmowałyby całość interwencji – obecnie część wskaźników obejmuje wyłącznie część planowanej w ramach RPO interwencji.</a:t>
            </a:r>
            <a:endParaRPr lang="cs-CZ" dirty="0"/>
          </a:p>
          <a:p>
            <a:r>
              <a:rPr lang="pl-PL" dirty="0"/>
              <a:t>Ocenie poddano także wstępną wersję koncepcji procesu ewaluacji wskazując na konieczność </a:t>
            </a:r>
            <a:r>
              <a:rPr lang="pl-PL" dirty="0" err="1"/>
              <a:t>uszczegółowienia</a:t>
            </a:r>
            <a:r>
              <a:rPr lang="pl-PL" dirty="0"/>
              <a:t> i formułując sugestie odnośnie optymalnych metod badawczych w odniesieniu do poszczególnych planowanych badań. Planowany budżet na badania </a:t>
            </a:r>
            <a:r>
              <a:rPr lang="pl-PL" dirty="0" err="1"/>
              <a:t>ewaluacyjne</a:t>
            </a:r>
            <a:r>
              <a:rPr lang="pl-PL" dirty="0"/>
              <a:t>, zasoby ludzkie ds. ewaluacji oraz zakres zadań jednostki </a:t>
            </a:r>
            <a:r>
              <a:rPr lang="pl-PL" dirty="0" err="1"/>
              <a:t>ewaluacyjnej</a:t>
            </a:r>
            <a:r>
              <a:rPr lang="pl-PL" dirty="0"/>
              <a:t> oceniono pozytywnie</a:t>
            </a:r>
            <a:r>
              <a:rPr lang="pl-PL" dirty="0" smtClean="0"/>
              <a:t>.</a:t>
            </a:r>
            <a:endParaRPr lang="cs-CZ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345267"/>
            <a:ext cx="8229600" cy="1143000"/>
          </a:xfrm>
        </p:spPr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b="1" dirty="0"/>
              <a:t>Obszar badawczy A: Czy interwencja publiczna w postaci RPO na lata 2014-2020 trafnie odpowiada na zdiagnozowane w programie wyzwania i potrzeby społeczno-ekonomiczne?</a:t>
            </a:r>
            <a:r>
              <a:rPr lang="cs-CZ" dirty="0" smtClean="0"/>
              <a:t> </a:t>
            </a:r>
          </a:p>
          <a:p>
            <a:r>
              <a:rPr lang="cs-CZ" dirty="0" smtClean="0"/>
              <a:t>5 rekomendacji – 2 rekomendacje</a:t>
            </a:r>
          </a:p>
          <a:p>
            <a:r>
              <a:rPr lang="cs-CZ" u="sng" dirty="0" smtClean="0"/>
              <a:t>Przykładowa rekomendacja:</a:t>
            </a:r>
            <a:r>
              <a:rPr lang="cs-CZ" dirty="0" smtClean="0"/>
              <a:t> </a:t>
            </a:r>
            <a:r>
              <a:rPr lang="pl-PL" i="1" dirty="0"/>
              <a:t>Autorzy diagnozy nie umieścili w wystarczającym stopniu elementów oceny czy wartościowania prezentowanych danych i czynników. Sprawia to, że tekst stanowi wyłącznie opis poszczególnych tematów i zjawisk, natomiast nie zawiera jasnej konkluzji na temat wagi i wpływu danych czynników na obecny i przyszły rozwój regionu – nie zawiera jasnego wskazania  wyzwań, potrzeb i potencjałów rozwojowych. </a:t>
            </a:r>
            <a:endParaRPr lang="cs-CZ" i="1" dirty="0" smtClean="0"/>
          </a:p>
          <a:p>
            <a:endParaRPr lang="pl-PL" dirty="0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2747"/>
          </a:xfrm>
        </p:spPr>
        <p:txBody>
          <a:bodyPr>
            <a:normAutofit/>
          </a:bodyPr>
          <a:lstStyle/>
          <a:p>
            <a:r>
              <a:rPr lang="pl-PL" b="1" dirty="0"/>
              <a:t>Obszar badawczy B: Czy zaproponowana w ramach programu logika interwencji umożliwi realizację założonych celów</a:t>
            </a:r>
            <a:r>
              <a:rPr lang="pl-PL" b="1" dirty="0" smtClean="0"/>
              <a:t>?</a:t>
            </a:r>
            <a:endParaRPr lang="cs-CZ" dirty="0" smtClean="0"/>
          </a:p>
          <a:p>
            <a:r>
              <a:rPr lang="pl-PL" dirty="0" smtClean="0"/>
              <a:t>44 rekomendacje – 2 rekomendacje</a:t>
            </a:r>
          </a:p>
          <a:p>
            <a:r>
              <a:rPr lang="pl-PL" u="sng" dirty="0" smtClean="0"/>
              <a:t>Przykładowa rekomendacja: </a:t>
            </a:r>
            <a:r>
              <a:rPr lang="pl-PL" dirty="0"/>
              <a:t>W ramach PI 9.1 nie jest zasadne przeznaczenie specjalnej puli środków na interwencję osi dla miast i dzielnic wymagających </a:t>
            </a:r>
            <a:r>
              <a:rPr lang="pl-PL" dirty="0" err="1"/>
              <a:t>rewitalizacji</a:t>
            </a:r>
            <a:r>
              <a:rPr lang="pl-PL" dirty="0"/>
              <a:t>.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b="1" dirty="0"/>
              <a:t>Obszar badawczy C: Czy założenia i cele programu są spójne z najważniejszymi politykami i strategiami na poziomie unijnym, krajowym i regionalnym, w tym w szczególności ze Strategią Europa 2020, WRS oraz Umową Partnerstwa?</a:t>
            </a:r>
            <a:r>
              <a:rPr lang="cs-CZ" dirty="0" smtClean="0"/>
              <a:t> </a:t>
            </a:r>
          </a:p>
          <a:p>
            <a:r>
              <a:rPr lang="pl-PL" u="sng" dirty="0" smtClean="0"/>
              <a:t>Rekomendacja: </a:t>
            </a:r>
            <a:r>
              <a:rPr lang="pl-PL" dirty="0" smtClean="0"/>
              <a:t>Aktualny </a:t>
            </a:r>
            <a:r>
              <a:rPr lang="pl-PL" dirty="0"/>
              <a:t>projekt RPO WSL zawiera analizę komplementarnych założeń i celów innych programów, szczególnie na szczeblu krajowym i unijnym, choć nie wszystkich (brak zestawienia z PO PC). Bardziej szczegółowego i precyzyjnego opisu wymaga jednak linia demarkacyjna, która rozgranicza interwencję w komplementarnych obszarach z programami operacyjnymi na poziomie kraju. </a:t>
            </a:r>
            <a:endParaRPr lang="cs-CZ" dirty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b="1" dirty="0"/>
              <a:t>Obszar badawczy D: Czy i w jakim zakresie program uwzględnia i przyczynia się do realizacji celów polityk horyzontalnych?</a:t>
            </a:r>
            <a:r>
              <a:rPr lang="cs-CZ" dirty="0" smtClean="0"/>
              <a:t> </a:t>
            </a:r>
          </a:p>
          <a:p>
            <a:r>
              <a:rPr lang="cs-CZ" dirty="0" smtClean="0"/>
              <a:t>8 rekomendacji – 0 rekomendacji</a:t>
            </a:r>
          </a:p>
          <a:p>
            <a:r>
              <a:rPr lang="cs-CZ" u="sng" dirty="0" smtClean="0"/>
              <a:t>Przykładowa rekomendacja: </a:t>
            </a:r>
            <a:r>
              <a:rPr lang="pl-PL" i="1" dirty="0"/>
              <a:t>W Programie nie zostały zdefiniowane wprost wskaźniki zrównoważonego rozwoju. Wskaźniki środowiskowe znajdują się tylko w dwóch Priorytetach związanych z ochroną środowiska (IV i V)</a:t>
            </a:r>
            <a:r>
              <a:rPr lang="pl-PL" i="1" dirty="0" smtClean="0"/>
              <a:t>.</a:t>
            </a:r>
            <a:endParaRPr lang="cs-CZ" i="1" dirty="0" smtClean="0"/>
          </a:p>
          <a:p>
            <a:endParaRPr lang="pl-PL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345267"/>
            <a:ext cx="8229600" cy="1143000"/>
          </a:xfrm>
        </p:spPr>
        <p:txBody>
          <a:bodyPr/>
          <a:lstStyle/>
          <a:p>
            <a:r>
              <a:rPr lang="pl-PL" dirty="0" smtClean="0"/>
              <a:t>Założenia badania</a:t>
            </a:r>
            <a:endParaRPr lang="pl-P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Obszar badawczy E: Czy i w jakim zakresie istniejący układ instytucjonalny, w tym zasoby ludzkie, jest wystarczający do realizacji założeń i celów programu?</a:t>
            </a:r>
            <a:r>
              <a:rPr lang="cs-CZ" dirty="0" smtClean="0"/>
              <a:t> </a:t>
            </a:r>
          </a:p>
          <a:p>
            <a:r>
              <a:rPr lang="cs-CZ" dirty="0" smtClean="0"/>
              <a:t>3 rekomendacje – 1 rekomendacja</a:t>
            </a:r>
          </a:p>
          <a:p>
            <a:r>
              <a:rPr lang="pl-PL" u="sng" dirty="0" smtClean="0"/>
              <a:t>Przykładowa rekomendacja: </a:t>
            </a:r>
            <a:r>
              <a:rPr lang="pl-PL" dirty="0" smtClean="0"/>
              <a:t>Brak </a:t>
            </a:r>
            <a:r>
              <a:rPr lang="pl-PL" dirty="0"/>
              <a:t>w programie planowanych działań na rzecz redukcji obciążeń instytucjonalnych</a:t>
            </a:r>
            <a:endParaRPr lang="cs-CZ" dirty="0"/>
          </a:p>
          <a:p>
            <a:endParaRPr lang="pl-PL" dirty="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b="1" dirty="0"/>
              <a:t>Obszar badawczy F: Czy założenia programu umożliwiają skuteczną i efektywną realizację procesów monitorowania i ewaluacji?</a:t>
            </a:r>
            <a:r>
              <a:rPr lang="cs-CZ" dirty="0" smtClean="0"/>
              <a:t> </a:t>
            </a:r>
          </a:p>
          <a:p>
            <a:r>
              <a:rPr lang="cs-CZ" dirty="0" smtClean="0"/>
              <a:t>3 rekomendacje – 4 rekomendacje</a:t>
            </a:r>
          </a:p>
          <a:p>
            <a:r>
              <a:rPr lang="cs-CZ" u="sng" dirty="0" smtClean="0"/>
              <a:t>Przykładowa rekomendacja: </a:t>
            </a:r>
            <a:r>
              <a:rPr lang="pl-PL" dirty="0"/>
              <a:t>Przyjęty system wskaźników nie tworzy spójnego katalogu indykatorów, pozwalającego skutecznie śledzić postępy we wdrażaniu programu. Jego główną wadą jest niekompletność w zakresie opisywania celów interwencji - wskaźniki nie obejmują </a:t>
            </a:r>
            <a:r>
              <a:rPr lang="pl-PL" dirty="0" err="1"/>
              <a:t>całościowo</a:t>
            </a:r>
            <a:r>
              <a:rPr lang="pl-PL" dirty="0"/>
              <a:t> opisanych celów priorytetów, a jedynie wybrane ich fragmenty. Ułatwi to monitorowanie postępu realizacji Programu.</a:t>
            </a:r>
            <a:endParaRPr lang="cs-CZ" dirty="0"/>
          </a:p>
          <a:p>
            <a:endParaRPr lang="pl-PL" dirty="0"/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87909"/>
            <a:ext cx="8229600" cy="1143000"/>
          </a:xfrm>
        </p:spPr>
        <p:txBody>
          <a:bodyPr/>
          <a:lstStyle/>
          <a:p>
            <a:r>
              <a:rPr lang="pl-PL" dirty="0" smtClean="0"/>
              <a:t>Diagramy logiczne</a:t>
            </a:r>
            <a:endParaRPr lang="pl-PL" dirty="0"/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541"/>
          </a:xfrm>
        </p:spPr>
        <p:txBody>
          <a:bodyPr>
            <a:normAutofit/>
          </a:bodyPr>
          <a:lstStyle/>
          <a:p>
            <a:r>
              <a:rPr lang="pl-PL" sz="2800" dirty="0" smtClean="0"/>
              <a:t>Diagramy logiczne</a:t>
            </a:r>
            <a:endParaRPr lang="pl-PL" sz="2800" dirty="0"/>
          </a:p>
        </p:txBody>
      </p:sp>
      <p:pic>
        <p:nvPicPr>
          <p:cNvPr id="4" name="Content Placeholder 3" descr="Obrazek 4.png"/>
          <p:cNvPicPr>
            <a:picLocks noGrp="1" noChangeAspect="1"/>
          </p:cNvPicPr>
          <p:nvPr>
            <p:ph idx="1"/>
          </p:nvPr>
        </p:nvPicPr>
        <p:blipFill>
          <a:blip r:embed="rId2"/>
          <a:srcRect t="-68231" b="-68231"/>
          <a:stretch>
            <a:fillRect/>
          </a:stretch>
        </p:blipFill>
        <p:spPr>
          <a:xfrm>
            <a:off x="0" y="274638"/>
            <a:ext cx="9144000" cy="5257800"/>
          </a:xfrm>
        </p:spPr>
      </p:pic>
      <p:pic>
        <p:nvPicPr>
          <p:cNvPr id="5" name="Picture 4" descr="Obrazek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4063" y="3835778"/>
            <a:ext cx="2984127" cy="3022222"/>
          </a:xfrm>
          <a:prstGeom prst="rect">
            <a:avLst/>
          </a:prstGeom>
        </p:spPr>
      </p:pic>
      <p:pic>
        <p:nvPicPr>
          <p:cNvPr id="6" name="Picture 5" descr="Obrazek 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090653"/>
            <a:ext cx="5739682" cy="469841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Diagramy logiczne c.</a:t>
            </a:r>
            <a:r>
              <a:rPr lang="pl-PL" sz="2800" dirty="0" err="1" smtClean="0"/>
              <a:t>d</a:t>
            </a:r>
            <a:r>
              <a:rPr lang="pl-PL" sz="2800" dirty="0" smtClean="0"/>
              <a:t>.</a:t>
            </a:r>
            <a:endParaRPr lang="pl-PL" sz="2800" dirty="0"/>
          </a:p>
        </p:txBody>
      </p:sp>
      <p:pic>
        <p:nvPicPr>
          <p:cNvPr id="4" name="Content Placeholder 3" descr="Obrazek 8.png"/>
          <p:cNvPicPr>
            <a:picLocks noGrp="1" noChangeAspect="1"/>
          </p:cNvPicPr>
          <p:nvPr>
            <p:ph idx="1"/>
          </p:nvPr>
        </p:nvPicPr>
        <p:blipFill>
          <a:blip r:embed="rId2"/>
          <a:srcRect t="-34697" b="-34697"/>
          <a:stretch>
            <a:fillRect/>
          </a:stretch>
        </p:blipFill>
        <p:spPr>
          <a:xfrm>
            <a:off x="0" y="1159682"/>
            <a:ext cx="9144000" cy="5425655"/>
          </a:xfrm>
        </p:spPr>
      </p:pic>
      <p:pic>
        <p:nvPicPr>
          <p:cNvPr id="5" name="Picture 4" descr="Obrazek 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4673016" cy="44444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Diagramy logiczne c.</a:t>
            </a:r>
            <a:r>
              <a:rPr lang="pl-PL" sz="2800" dirty="0" err="1" smtClean="0"/>
              <a:t>d</a:t>
            </a:r>
            <a:r>
              <a:rPr lang="pl-PL" sz="2800" dirty="0" smtClean="0"/>
              <a:t>.</a:t>
            </a:r>
            <a:endParaRPr lang="pl-PL" sz="2800" dirty="0"/>
          </a:p>
        </p:txBody>
      </p:sp>
      <p:pic>
        <p:nvPicPr>
          <p:cNvPr id="4" name="Content Placeholder 3" descr="Obrazek 5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4852" b="-14852"/>
          <a:stretch>
            <a:fillRect/>
          </a:stretch>
        </p:blipFill>
        <p:spPr>
          <a:xfrm>
            <a:off x="0" y="1417638"/>
            <a:ext cx="9144000" cy="5201179"/>
          </a:xfrm>
        </p:spPr>
      </p:pic>
      <p:pic>
        <p:nvPicPr>
          <p:cNvPr id="5" name="Picture 4" descr="Obrazek 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17638"/>
            <a:ext cx="7339682" cy="36825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Diagramy logiczne c.</a:t>
            </a:r>
            <a:r>
              <a:rPr lang="pl-PL" sz="2800" dirty="0" err="1" smtClean="0"/>
              <a:t>d</a:t>
            </a:r>
            <a:r>
              <a:rPr lang="pl-PL" sz="2800" dirty="0" smtClean="0"/>
              <a:t>.</a:t>
            </a:r>
            <a:endParaRPr lang="pl-PL" sz="2800" dirty="0"/>
          </a:p>
        </p:txBody>
      </p:sp>
      <p:pic>
        <p:nvPicPr>
          <p:cNvPr id="4" name="Content Placeholder 3" descr="Obrazek 10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5149" b="-15149"/>
          <a:stretch>
            <a:fillRect/>
          </a:stretch>
        </p:blipFill>
        <p:spPr>
          <a:xfrm>
            <a:off x="0" y="1515180"/>
            <a:ext cx="9144000" cy="5342820"/>
          </a:xfrm>
        </p:spPr>
      </p:pic>
      <p:pic>
        <p:nvPicPr>
          <p:cNvPr id="5" name="Picture 4" descr="Obrazek 1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914" y="1417638"/>
            <a:ext cx="8101587" cy="41904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48467"/>
            <a:ext cx="8229600" cy="1143000"/>
          </a:xfrm>
        </p:spPr>
        <p:txBody>
          <a:bodyPr/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Założenia badania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Zalecenia</a:t>
            </a:r>
            <a:r>
              <a:rPr lang="en-US" sz="2800" dirty="0" smtClean="0"/>
              <a:t> </a:t>
            </a:r>
            <a:r>
              <a:rPr lang="en-US" sz="2800" dirty="0" err="1" smtClean="0"/>
              <a:t>w</a:t>
            </a:r>
            <a:r>
              <a:rPr lang="en-US" sz="2800" dirty="0" smtClean="0"/>
              <a:t> </a:t>
            </a:r>
            <a:r>
              <a:rPr lang="en-US" sz="2800" dirty="0" err="1" smtClean="0"/>
              <a:t>zakresie</a:t>
            </a:r>
            <a:r>
              <a:rPr lang="en-US" sz="2800" dirty="0" smtClean="0"/>
              <a:t> </a:t>
            </a:r>
            <a:r>
              <a:rPr lang="en-US" sz="2800" dirty="0" err="1" smtClean="0"/>
              <a:t>ewaluacji</a:t>
            </a:r>
            <a:r>
              <a:rPr lang="en-US" sz="2800" dirty="0" smtClean="0"/>
              <a:t> ex ante </a:t>
            </a:r>
            <a:r>
              <a:rPr lang="en-US" sz="2800" dirty="0" err="1" smtClean="0"/>
              <a:t>programów</a:t>
            </a:r>
            <a:r>
              <a:rPr lang="en-US" sz="2800" dirty="0" smtClean="0"/>
              <a:t> </a:t>
            </a:r>
            <a:r>
              <a:rPr lang="en-US" sz="2800" dirty="0" err="1" smtClean="0"/>
              <a:t>operacyjnych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lata</a:t>
            </a:r>
            <a:r>
              <a:rPr lang="en-US" sz="2800" dirty="0" smtClean="0"/>
              <a:t> 2014-2020.</a:t>
            </a:r>
          </a:p>
          <a:p>
            <a:r>
              <a:rPr lang="en-US" sz="2800" dirty="0" smtClean="0"/>
              <a:t>Model </a:t>
            </a:r>
            <a:r>
              <a:rPr lang="en-US" sz="2800" dirty="0" err="1" smtClean="0"/>
              <a:t>partycypacyjny</a:t>
            </a:r>
            <a:r>
              <a:rPr lang="en-US" sz="2800" dirty="0" smtClean="0"/>
              <a:t> </a:t>
            </a:r>
            <a:r>
              <a:rPr lang="en-US" sz="2800" dirty="0" err="1" smtClean="0"/>
              <a:t>w</a:t>
            </a:r>
            <a:r>
              <a:rPr lang="en-US" sz="2800" dirty="0" smtClean="0"/>
              <a:t> </a:t>
            </a:r>
            <a:r>
              <a:rPr lang="en-US" sz="2800" dirty="0" err="1" smtClean="0"/>
              <a:t>ewaluacji</a:t>
            </a:r>
            <a:r>
              <a:rPr lang="en-US" sz="2800" dirty="0" smtClean="0"/>
              <a:t> ex-ante.</a:t>
            </a:r>
          </a:p>
          <a:p>
            <a:r>
              <a:rPr lang="pl-PL" sz="2800" dirty="0" smtClean="0"/>
              <a:t>Ewaluacja została przeprowadzona w okresie lipiec 2013 r. - maj 2014r. </a:t>
            </a:r>
            <a:r>
              <a:rPr lang="pl-PL" sz="2800" dirty="0" smtClean="0"/>
              <a:t>w podziale na kolejne etapy.</a:t>
            </a:r>
            <a:endParaRPr lang="pl-PL" sz="2800" dirty="0" smtClean="0"/>
          </a:p>
          <a:p>
            <a:r>
              <a:rPr lang="pl-PL" sz="2800" dirty="0" smtClean="0"/>
              <a:t>Pierwsza ocena dotyczyła </a:t>
            </a:r>
            <a:r>
              <a:rPr lang="pl-PL" sz="2800" dirty="0" smtClean="0"/>
              <a:t>kolej</a:t>
            </a:r>
            <a:r>
              <a:rPr lang="pl-PL" sz="2800" dirty="0" smtClean="0"/>
              <a:t>nych wersji projektu RPO WSL 2014-2020 (</a:t>
            </a:r>
            <a:r>
              <a:rPr lang="pl-PL" sz="2800" dirty="0" smtClean="0"/>
              <a:t>podstawowa - </a:t>
            </a:r>
            <a:r>
              <a:rPr lang="pl-PL" sz="2800" dirty="0" smtClean="0"/>
              <a:t>z czerwca 2013r., ostatnia oceniana – wersja 5.1 z kwietnia 2014r.).</a:t>
            </a:r>
            <a:endParaRPr lang="pl-PL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Ramy badania </a:t>
            </a:r>
            <a:r>
              <a:rPr lang="pl-PL" dirty="0" err="1" smtClean="0"/>
              <a:t>ex-ante</a:t>
            </a:r>
            <a:endParaRPr lang="pl-P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02302"/>
          </a:xfrm>
        </p:spPr>
        <p:txBody>
          <a:bodyPr>
            <a:normAutofit fontScale="62500" lnSpcReduction="20000"/>
          </a:bodyPr>
          <a:lstStyle/>
          <a:p>
            <a:r>
              <a:rPr lang="pl-PL" b="1" dirty="0"/>
              <a:t>Obszar badawczy </a:t>
            </a:r>
            <a:r>
              <a:rPr lang="pl-PL" b="1" dirty="0" smtClean="0"/>
              <a:t>A</a:t>
            </a:r>
            <a:r>
              <a:rPr lang="pl-PL" dirty="0" smtClean="0"/>
              <a:t>: </a:t>
            </a:r>
            <a:r>
              <a:rPr lang="pl-PL" dirty="0"/>
              <a:t>Czy interwencja publiczna w postaci regionalnego programu operacyjnego na lata 2014-2020 trafnie odpowiada na zdiagnozowane w programie wyzwania i potrzeby społeczno-ekonomiczne</a:t>
            </a:r>
            <a:endParaRPr lang="cs-CZ" dirty="0" smtClean="0"/>
          </a:p>
          <a:p>
            <a:r>
              <a:rPr lang="pl-PL" b="1" dirty="0"/>
              <a:t>Obszar badawczy B</a:t>
            </a:r>
            <a:r>
              <a:rPr lang="pl-PL" dirty="0"/>
              <a:t>: Czy zaproponowana w ramach programu logika interwencji umożliwi realizację założonych celów?</a:t>
            </a:r>
            <a:endParaRPr lang="cs-CZ" dirty="0" smtClean="0"/>
          </a:p>
          <a:p>
            <a:r>
              <a:rPr lang="pl-PL" b="1" dirty="0"/>
              <a:t>Obszar badawczy C</a:t>
            </a:r>
            <a:r>
              <a:rPr lang="pl-PL" dirty="0"/>
              <a:t>: Czy założenia i cele programu są spójne z najważniejszymi politykami i strategiami na poziomie unijnym, krajowym i regionalnym, w tym w szczególności ze strategią Europa 2020, Wspólnymi Ramami Strategicznymi oraz Umową </a:t>
            </a:r>
            <a:r>
              <a:rPr lang="pl-PL" dirty="0" smtClean="0"/>
              <a:t>Partnerską</a:t>
            </a:r>
          </a:p>
          <a:p>
            <a:r>
              <a:rPr lang="pl-PL" b="1" dirty="0" smtClean="0"/>
              <a:t>Obszar </a:t>
            </a:r>
            <a:r>
              <a:rPr lang="pl-PL" b="1" dirty="0"/>
              <a:t>badawczy D</a:t>
            </a:r>
            <a:r>
              <a:rPr lang="pl-PL" dirty="0"/>
              <a:t>: Czy i w jakim zakresie program uwzględnia i przyczynia się do realizacji celów polityk horyzontalnych (realizacja zasad równości szans płci, </a:t>
            </a:r>
            <a:r>
              <a:rPr lang="pl-PL" dirty="0" err="1"/>
              <a:t>niedyskryminacji</a:t>
            </a:r>
            <a:r>
              <a:rPr lang="pl-PL" dirty="0"/>
              <a:t> oraz zrównoważonego rozwoju</a:t>
            </a:r>
            <a:r>
              <a:rPr lang="pl-PL" dirty="0" smtClean="0"/>
              <a:t>)?</a:t>
            </a:r>
            <a:endParaRPr lang="cs-CZ" dirty="0" smtClean="0"/>
          </a:p>
          <a:p>
            <a:r>
              <a:rPr lang="pl-PL" b="1" dirty="0"/>
              <a:t>Obszar badawczy E</a:t>
            </a:r>
            <a:r>
              <a:rPr lang="pl-PL" dirty="0"/>
              <a:t>: Czy i w jakim zakresie istniejący układ instytucjonalny, w tym zasoby ludzkie, jest wystarczający do realizacji założeń i celów programu</a:t>
            </a:r>
            <a:r>
              <a:rPr lang="pl-PL" dirty="0" smtClean="0"/>
              <a:t>?</a:t>
            </a:r>
          </a:p>
          <a:p>
            <a:r>
              <a:rPr lang="pl-PL" b="1" dirty="0"/>
              <a:t>Obszar badawczy F</a:t>
            </a:r>
            <a:r>
              <a:rPr lang="pl-PL" dirty="0"/>
              <a:t>: Czy założenia programu umożliwiają skuteczną i efektywną realizację procesów monitorowania i ewaluacji?</a:t>
            </a:r>
            <a:r>
              <a:rPr lang="cs-CZ" dirty="0" smtClean="0"/>
              <a:t> </a:t>
            </a:r>
            <a:endParaRPr lang="pl-P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Cele badania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4691"/>
          </a:xfrm>
        </p:spPr>
        <p:txBody>
          <a:bodyPr>
            <a:normAutofit fontScale="70000" lnSpcReduction="20000"/>
          </a:bodyPr>
          <a:lstStyle/>
          <a:p>
            <a:r>
              <a:rPr lang="pl-PL" dirty="0"/>
              <a:t>Celem ewaluacji była ocena przyjętej w ramach regionalnego programu operacyjnego na lata 2014-2020 logiki interwencji. Cel ten został zrealizowany poprzez następujące cele szczegółowe:</a:t>
            </a:r>
            <a:endParaRPr lang="cs-CZ" dirty="0"/>
          </a:p>
          <a:p>
            <a:pPr lvl="1"/>
            <a:r>
              <a:rPr lang="pl-PL" dirty="0"/>
              <a:t>ocenę czy planowane do realizacji w ramach programu interwencje publiczne znajdują uzasadnienie społeczno-ekonomiczne,</a:t>
            </a:r>
            <a:endParaRPr lang="cs-CZ" dirty="0"/>
          </a:p>
          <a:p>
            <a:pPr lvl="1"/>
            <a:r>
              <a:rPr lang="pl-PL" dirty="0"/>
              <a:t>ocenę czy realizacja zaplanowanej w ramach programu interwencji publicznej przyczyni się do osiągnięcia pożądanych celów rozwojowych, zaspokojenia i rozwiązania zdiagnozowanych potrzeb i problemów społeczno- </a:t>
            </a:r>
            <a:r>
              <a:rPr lang="pl-PL" dirty="0" smtClean="0"/>
              <a:t>ekonomicznych,</a:t>
            </a:r>
            <a:endParaRPr lang="cs-CZ" dirty="0" smtClean="0"/>
          </a:p>
          <a:p>
            <a:pPr lvl="1"/>
            <a:r>
              <a:rPr lang="pl-PL" dirty="0"/>
              <a:t>ocenę spójności programu z najważniejszymi politykami i strategiami na poziomie unijnym, krajowym i regionalnym oraz przyczynianie się programu do realizacji polityk horyzontalnych,</a:t>
            </a:r>
            <a:endParaRPr lang="cs-CZ" dirty="0"/>
          </a:p>
          <a:p>
            <a:pPr lvl="1"/>
            <a:r>
              <a:rPr lang="pl-PL" dirty="0"/>
              <a:t>ocenę systemu realizacji programu (w tym układu instytucjonalnego oraz założeń programu w obszarach monitoringu i ewaluacji).</a:t>
            </a:r>
            <a:r>
              <a:rPr lang="cs-CZ" dirty="0" smtClean="0"/>
              <a:t> </a:t>
            </a:r>
            <a:endParaRPr lang="pl-P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Metody i techniki badawcze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Analiza </a:t>
            </a:r>
            <a:r>
              <a:rPr lang="pl-PL" dirty="0" err="1" smtClean="0"/>
              <a:t>desk</a:t>
            </a:r>
            <a:r>
              <a:rPr lang="pl-PL" dirty="0" smtClean="0"/>
              <a:t> </a:t>
            </a:r>
            <a:r>
              <a:rPr lang="pl-PL" dirty="0" err="1" smtClean="0"/>
              <a:t>research</a:t>
            </a:r>
            <a:r>
              <a:rPr lang="pl-PL" dirty="0" smtClean="0"/>
              <a:t>, wywiady grupowe z przedstawicielami IZ i IP (5), wywiady z ekspertami (19), warsztaty tematyczne (4), CAWI/CATI, IDI subregiony (8), model HERMIN, model </a:t>
            </a:r>
            <a:r>
              <a:rPr lang="pl-PL" dirty="0" err="1" smtClean="0"/>
              <a:t>statystyczno-przestrzenny</a:t>
            </a:r>
            <a:r>
              <a:rPr lang="pl-PL" dirty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65867"/>
            <a:ext cx="8229600" cy="1143000"/>
          </a:xfrm>
        </p:spPr>
        <p:txBody>
          <a:bodyPr/>
          <a:lstStyle/>
          <a:p>
            <a:r>
              <a:rPr lang="pl-PL" dirty="0" smtClean="0"/>
              <a:t>Najważniejsze wnioski</a:t>
            </a:r>
            <a:endParaRPr lang="pl-P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Obszar badawczy A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Diagnoza Programu zawarta w ocenianym projekcie zawiera szeroki opis sytuacji województwa śląskiego, stanowiąc przy tym tło realizacji RPO WSL 2014-2020. Diagnoza zawiera analizę wielu obszarów, także tych, które następnie nie znajdują swojego odzwierciedlenia w dalszej logice interwencji (a więc przyjętych celach, czy działaniach).</a:t>
            </a:r>
            <a:r>
              <a:rPr lang="pl-PL" dirty="0" smtClean="0"/>
              <a:t> </a:t>
            </a:r>
          </a:p>
          <a:p>
            <a:r>
              <a:rPr lang="pl-PL" dirty="0" smtClean="0"/>
              <a:t>Prezentowane </a:t>
            </a:r>
            <a:r>
              <a:rPr lang="pl-PL" dirty="0"/>
              <a:t>informacje w większości przypadków prezentowane są poprawnie, przy czym w wielu obszarach dostępne są już nowsze dane, stąd konieczne jest ich uzupełnienie.</a:t>
            </a:r>
            <a:r>
              <a:rPr lang="pl-PL" dirty="0" smtClean="0"/>
              <a:t> </a:t>
            </a:r>
          </a:p>
          <a:p>
            <a:r>
              <a:rPr lang="pl-PL" dirty="0" smtClean="0"/>
              <a:t>Wadą </a:t>
            </a:r>
            <a:r>
              <a:rPr lang="pl-PL" dirty="0"/>
              <a:t>diagnozy jest także brak podsumowania niektórych obszarów w postaci najważniejszych problemów oraz wyzwań (a także ich </a:t>
            </a:r>
            <a:r>
              <a:rPr lang="pl-PL" dirty="0" err="1"/>
              <a:t>priorytetyzacji</a:t>
            </a:r>
            <a:r>
              <a:rPr lang="pl-PL" dirty="0"/>
              <a:t>). 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Obszar badawczy B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91856"/>
          </a:xfrm>
        </p:spPr>
        <p:txBody>
          <a:bodyPr>
            <a:normAutofit fontScale="62500" lnSpcReduction="20000"/>
          </a:bodyPr>
          <a:lstStyle/>
          <a:p>
            <a:r>
              <a:rPr lang="pl-PL" dirty="0"/>
              <a:t>Najistotniejsze wady to brak pełnej spójności między wskazanymi w diagnozie problemami a proponowanymi działaniami, chociaż z drugiej strony, nie stwierdzono w Programie działań kompletnie zbędnych, nie odpowiadających na rzeczywiste potrzeby regionu. </a:t>
            </a:r>
            <a:endParaRPr lang="cs-CZ" dirty="0"/>
          </a:p>
          <a:p>
            <a:r>
              <a:rPr lang="pl-PL" dirty="0"/>
              <a:t>W wielu wypadkach nie wskazano także spodziewanych rezultatów podejmowanych działań, co nie pozwala do końca ocenić proponowanej logiki </a:t>
            </a:r>
            <a:r>
              <a:rPr lang="pl-PL" dirty="0" smtClean="0"/>
              <a:t>interwencji. </a:t>
            </a:r>
            <a:endParaRPr lang="cs-CZ" dirty="0"/>
          </a:p>
          <a:p>
            <a:r>
              <a:rPr lang="pl-PL" dirty="0"/>
              <a:t>Zaproponowane formy wsparcia zostały w większości uznane za słuszne, jedynie w przypadku kilku działań proponuje się umożliwienie udzielania pożyczek zamiast dotacji. Również analiza proponowanych ścieżek wyboru projektów w zdecydowanej większości potwierdziła ich słuszność, w tym poparcie dla idei Zintegrowanych Inwestycji Terytorialnych.</a:t>
            </a:r>
            <a:endParaRPr lang="cs-CZ" dirty="0"/>
          </a:p>
          <a:p>
            <a:r>
              <a:rPr lang="pl-PL" dirty="0"/>
              <a:t>W Programie poprawnie uwzględniono zasadę koncentracji tematycznej. </a:t>
            </a:r>
            <a:endParaRPr lang="cs-CZ" dirty="0"/>
          </a:p>
          <a:p>
            <a:r>
              <a:rPr lang="cs-CZ" dirty="0"/>
              <a:t>Biorąc pod uwagę dostępność środków w ramach RPO WSL 2014-2020 proponowaną strukturę alokacji ocenić należy jako prawidłową, tj. nie identyfikuje się obszaru w którym alokacja nie pozwoliłaby osiągnąć celów a jednocześnie stanowi odpowiedź na potrzeby potencjalnych beneficjentów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1617</Words>
  <Application>Microsoft Macintosh PowerPoint</Application>
  <PresentationFormat>On-screen Show (4:3)</PresentationFormat>
  <Paragraphs>84</Paragraphs>
  <Slides>27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Prezentacja wyników badania  „Ewaluacja ex–ante Regionalnego Programu Operacyjnego na lata 2014 – 2020”</vt:lpstr>
      <vt:lpstr>Założenia badania</vt:lpstr>
      <vt:lpstr>Założenia badania</vt:lpstr>
      <vt:lpstr>Ramy badania ex-ante</vt:lpstr>
      <vt:lpstr>Cele badania</vt:lpstr>
      <vt:lpstr>Metody i techniki badawcze</vt:lpstr>
      <vt:lpstr>Najważniejsze wnioski</vt:lpstr>
      <vt:lpstr>Obszar badawczy A</vt:lpstr>
      <vt:lpstr>Obszar badawczy B</vt:lpstr>
      <vt:lpstr>Obszar badawczy B</vt:lpstr>
      <vt:lpstr>Obszar badawczy C</vt:lpstr>
      <vt:lpstr>Obszar badawczy D</vt:lpstr>
      <vt:lpstr>Obszar badawczy E</vt:lpstr>
      <vt:lpstr>Obszar badawczy F</vt:lpstr>
      <vt:lpstr>Rekomendacje</vt:lpstr>
      <vt:lpstr>Rekomendacje</vt:lpstr>
      <vt:lpstr>Rekomendacje</vt:lpstr>
      <vt:lpstr>Rekomendacje</vt:lpstr>
      <vt:lpstr>Rekomendacje</vt:lpstr>
      <vt:lpstr>Rekomendacje</vt:lpstr>
      <vt:lpstr>Rekomendacje</vt:lpstr>
      <vt:lpstr>Diagramy logiczne</vt:lpstr>
      <vt:lpstr>Diagramy logiczne</vt:lpstr>
      <vt:lpstr>Diagramy logiczne c.d.</vt:lpstr>
      <vt:lpstr>Diagramy logiczne c.d.</vt:lpstr>
      <vt:lpstr>Diagramy logiczne c.d.</vt:lpstr>
      <vt:lpstr>Dziękuję za uwagę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wyników badania  „Ewaluacja ex–ante Regionalnego Programu Operacyjnego na lata 2014 – 2020”</dc:title>
  <dc:creator>Wojciech Pander</dc:creator>
  <cp:lastModifiedBy>Wojciech Pander</cp:lastModifiedBy>
  <cp:revision>28</cp:revision>
  <dcterms:created xsi:type="dcterms:W3CDTF">2014-08-29T11:00:43Z</dcterms:created>
  <dcterms:modified xsi:type="dcterms:W3CDTF">2014-08-29T13:56:40Z</dcterms:modified>
</cp:coreProperties>
</file>