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modernComment_108_579663CA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  <p:sldMasterId id="2147483660" r:id="rId5"/>
  </p:sldMasterIdLst>
  <p:notesMasterIdLst>
    <p:notesMasterId r:id="rId25"/>
  </p:notesMasterIdLst>
  <p:handoutMasterIdLst>
    <p:handoutMasterId r:id="rId26"/>
  </p:handoutMasterIdLst>
  <p:sldIdLst>
    <p:sldId id="256" r:id="rId6"/>
    <p:sldId id="258" r:id="rId7"/>
    <p:sldId id="265" r:id="rId8"/>
    <p:sldId id="260" r:id="rId9"/>
    <p:sldId id="282" r:id="rId10"/>
    <p:sldId id="279" r:id="rId11"/>
    <p:sldId id="299" r:id="rId12"/>
    <p:sldId id="300" r:id="rId13"/>
    <p:sldId id="275" r:id="rId14"/>
    <p:sldId id="263" r:id="rId15"/>
    <p:sldId id="283" r:id="rId16"/>
    <p:sldId id="288" r:id="rId17"/>
    <p:sldId id="296" r:id="rId18"/>
    <p:sldId id="264" r:id="rId19"/>
    <p:sldId id="297" r:id="rId20"/>
    <p:sldId id="294" r:id="rId21"/>
    <p:sldId id="295" r:id="rId22"/>
    <p:sldId id="293" r:id="rId23"/>
    <p:sldId id="268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1DDD8E-E52E-2D69-C8EC-8AC7924D947C}" name="NATALIA DZIARMAKOWSKA" initials="ND" userId="S::ndziarmakowska@irmir.pl::4e5df8cd-dcd7-458e-8046-3710efe291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FC1"/>
    <a:srgbClr val="F6A0A0"/>
    <a:srgbClr val="EF5757"/>
    <a:srgbClr val="10A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0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modernComment_108_579663C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A3382DD-0E55-4C53-B335-854D42E699A3}" authorId="{871DDD8E-E52E-2D69-C8EC-8AC7924D947C}" created="2022-12-02T18:20:54.22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469473738" sldId="264"/>
      <ac:spMk id="3" creationId="{00000000-0000-0000-0000-000000000000}"/>
    </ac:deMkLst>
    <p188:txBody>
      <a:bodyPr/>
      <a:lstStyle/>
      <a:p>
        <a:r>
          <a:rPr lang="en-US"/>
          <a:t>wiem, że Kasia miała uzupełnić dokument o elementy, które należy uwzględnić przy aktualizacji 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B830A-316C-451F-B793-2E0F4531805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D92B9BB7-95E1-4160-830C-168DD73C7891}">
      <dgm:prSet phldrT="[Tekst]" custT="1"/>
      <dgm:spPr/>
      <dgm:t>
        <a:bodyPr/>
        <a:lstStyle/>
        <a:p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System monitorowania i oceny GPR</a:t>
          </a:r>
        </a:p>
      </dgm:t>
    </dgm:pt>
    <dgm:pt modelId="{F016AC77-2AA1-4FB9-9FBB-652C615F0A18}" type="parTrans" cxnId="{E1841A39-1AB4-4D6D-9629-693586E5A233}">
      <dgm:prSet/>
      <dgm:spPr/>
      <dgm:t>
        <a:bodyPr/>
        <a:lstStyle/>
        <a:p>
          <a:endParaRPr lang="pl-PL"/>
        </a:p>
      </dgm:t>
    </dgm:pt>
    <dgm:pt modelId="{D655DFD5-5776-445E-9C42-43C17185E88A}" type="sibTrans" cxnId="{E1841A39-1AB4-4D6D-9629-693586E5A233}">
      <dgm:prSet/>
      <dgm:spPr/>
      <dgm:t>
        <a:bodyPr/>
        <a:lstStyle/>
        <a:p>
          <a:endParaRPr lang="pl-PL"/>
        </a:p>
      </dgm:t>
    </dgm:pt>
    <dgm:pt modelId="{CD3511A3-D3ED-4BC3-B2A4-69929C1BF43F}">
      <dgm:prSet phldrT="[Tekst]" custT="1"/>
      <dgm:spPr/>
      <dgm:t>
        <a:bodyPr/>
        <a:lstStyle/>
        <a:p>
          <a:r>
            <a:rPr lang="pl-PL" sz="11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Ocena</a:t>
          </a:r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 stopnia</a:t>
          </a:r>
        </a:p>
        <a:p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realizacji GPR</a:t>
          </a:r>
        </a:p>
      </dgm:t>
    </dgm:pt>
    <dgm:pt modelId="{05B55A99-A439-4939-AAE5-1EA3B60D99F8}" type="parTrans" cxnId="{2FC58AC6-B0D6-4023-A6DF-8AED1E58A575}">
      <dgm:prSet/>
      <dgm:spPr/>
      <dgm:t>
        <a:bodyPr/>
        <a:lstStyle/>
        <a:p>
          <a:endParaRPr lang="pl-PL"/>
        </a:p>
      </dgm:t>
    </dgm:pt>
    <dgm:pt modelId="{A4D8C954-93AF-40E9-820C-62D3396308D7}" type="sibTrans" cxnId="{2FC58AC6-B0D6-4023-A6DF-8AED1E58A575}">
      <dgm:prSet/>
      <dgm:spPr/>
      <dgm:t>
        <a:bodyPr/>
        <a:lstStyle/>
        <a:p>
          <a:endParaRPr lang="pl-PL"/>
        </a:p>
      </dgm:t>
    </dgm:pt>
    <dgm:pt modelId="{6F54E059-2726-46D0-B9CE-505B39B05C82}">
      <dgm:prSet phldrT="[Tekst]" custT="1"/>
      <dgm:spPr/>
      <dgm:t>
        <a:bodyPr/>
        <a:lstStyle/>
        <a:p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Ocena stopnia realizacji przedsięwzięć (monitoring wskaźników realizacji projektów)</a:t>
          </a:r>
        </a:p>
      </dgm:t>
    </dgm:pt>
    <dgm:pt modelId="{181AA385-3191-467A-84F9-5B28104F94FF}" type="parTrans" cxnId="{8C1DEF67-7C93-4541-86AC-CC366F8B1EF6}">
      <dgm:prSet/>
      <dgm:spPr/>
      <dgm:t>
        <a:bodyPr/>
        <a:lstStyle/>
        <a:p>
          <a:endParaRPr lang="pl-PL"/>
        </a:p>
      </dgm:t>
    </dgm:pt>
    <dgm:pt modelId="{6F964359-BD8E-42C7-A983-AD6D82650255}" type="sibTrans" cxnId="{8C1DEF67-7C93-4541-86AC-CC366F8B1EF6}">
      <dgm:prSet/>
      <dgm:spPr/>
      <dgm:t>
        <a:bodyPr/>
        <a:lstStyle/>
        <a:p>
          <a:endParaRPr lang="pl-PL"/>
        </a:p>
      </dgm:t>
    </dgm:pt>
    <dgm:pt modelId="{4E3928D4-09DC-4CB6-87E2-4385F0FC0D72}">
      <dgm:prSet phldrT="[Tekst]" custT="1"/>
      <dgm:spPr/>
      <dgm:t>
        <a:bodyPr/>
        <a:lstStyle/>
        <a:p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Ocena stopnia realizacji celów GPR (monitoring wskaźników realizacji celów poprzez zjawiska społeczno-gospodarcze)</a:t>
          </a:r>
        </a:p>
      </dgm:t>
    </dgm:pt>
    <dgm:pt modelId="{A71E4CFA-9E33-473D-91D0-2A06A56F1DCE}" type="parTrans" cxnId="{0942D034-7B2C-4224-AAAE-846471C9C0FC}">
      <dgm:prSet/>
      <dgm:spPr/>
      <dgm:t>
        <a:bodyPr/>
        <a:lstStyle/>
        <a:p>
          <a:endParaRPr lang="pl-PL"/>
        </a:p>
      </dgm:t>
    </dgm:pt>
    <dgm:pt modelId="{461C09AD-0320-4707-BF6B-C27643DAC4BF}" type="sibTrans" cxnId="{0942D034-7B2C-4224-AAAE-846471C9C0FC}">
      <dgm:prSet/>
      <dgm:spPr/>
      <dgm:t>
        <a:bodyPr/>
        <a:lstStyle/>
        <a:p>
          <a:endParaRPr lang="pl-PL"/>
        </a:p>
      </dgm:t>
    </dgm:pt>
    <dgm:pt modelId="{1888D2E3-5AC5-4EEC-A066-572F1F842A2A}">
      <dgm:prSet phldrT="[Tekst]" custT="1"/>
      <dgm:spPr/>
      <dgm:t>
        <a:bodyPr/>
        <a:lstStyle/>
        <a:p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Ocena aktualności GPR</a:t>
          </a:r>
        </a:p>
      </dgm:t>
    </dgm:pt>
    <dgm:pt modelId="{9AD64987-2932-4DB4-903D-3DD8C889BB10}" type="parTrans" cxnId="{15C79B62-6905-4E8D-89F4-48F39B194161}">
      <dgm:prSet/>
      <dgm:spPr/>
      <dgm:t>
        <a:bodyPr/>
        <a:lstStyle/>
        <a:p>
          <a:endParaRPr lang="pl-PL"/>
        </a:p>
      </dgm:t>
    </dgm:pt>
    <dgm:pt modelId="{FD3FBBB4-4532-46BF-A1D2-CECCD9662DB2}" type="sibTrans" cxnId="{15C79B62-6905-4E8D-89F4-48F39B194161}">
      <dgm:prSet/>
      <dgm:spPr/>
      <dgm:t>
        <a:bodyPr/>
        <a:lstStyle/>
        <a:p>
          <a:endParaRPr lang="pl-PL"/>
        </a:p>
      </dgm:t>
    </dgm:pt>
    <dgm:pt modelId="{882D38B0-58EC-4683-B71A-E81798CCCEF6}">
      <dgm:prSet phldrT="[Tekst]" custT="1"/>
      <dgm:spPr/>
      <dgm:t>
        <a:bodyPr/>
        <a:lstStyle/>
        <a:p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Regulacje dotyczące wprowadzania modyfikacji programu</a:t>
          </a:r>
        </a:p>
      </dgm:t>
    </dgm:pt>
    <dgm:pt modelId="{A2752934-8E50-4B1F-B8F0-D6D898060234}" type="parTrans" cxnId="{7589A3AE-2078-4DEA-A25C-1A1E2D1A4AAA}">
      <dgm:prSet/>
      <dgm:spPr/>
      <dgm:t>
        <a:bodyPr/>
        <a:lstStyle/>
        <a:p>
          <a:endParaRPr lang="pl-PL"/>
        </a:p>
      </dgm:t>
    </dgm:pt>
    <dgm:pt modelId="{F7FCFD44-CBA3-447A-841B-798FA36A4995}" type="sibTrans" cxnId="{7589A3AE-2078-4DEA-A25C-1A1E2D1A4AAA}">
      <dgm:prSet/>
      <dgm:spPr/>
      <dgm:t>
        <a:bodyPr/>
        <a:lstStyle/>
        <a:p>
          <a:endParaRPr lang="pl-PL"/>
        </a:p>
      </dgm:t>
    </dgm:pt>
    <dgm:pt modelId="{9189B9E6-A338-4C7B-AEBC-A69A097E0BC9}" type="pres">
      <dgm:prSet presAssocID="{861B830A-316C-451F-B793-2E0F4531805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3EFA7F3-7051-4847-9743-813546F69F7B}" type="pres">
      <dgm:prSet presAssocID="{D92B9BB7-95E1-4160-830C-168DD73C7891}" presName="root1" presStyleCnt="0"/>
      <dgm:spPr/>
    </dgm:pt>
    <dgm:pt modelId="{757170DA-4DED-4020-86BF-04AB6791C97E}" type="pres">
      <dgm:prSet presAssocID="{D92B9BB7-95E1-4160-830C-168DD73C7891}" presName="LevelOneTextNode" presStyleLbl="node0" presStyleIdx="0" presStyleCnt="1">
        <dgm:presLayoutVars>
          <dgm:chPref val="3"/>
        </dgm:presLayoutVars>
      </dgm:prSet>
      <dgm:spPr/>
    </dgm:pt>
    <dgm:pt modelId="{0F0E0360-184E-4F07-A971-28D12DEECC65}" type="pres">
      <dgm:prSet presAssocID="{D92B9BB7-95E1-4160-830C-168DD73C7891}" presName="level2hierChild" presStyleCnt="0"/>
      <dgm:spPr/>
    </dgm:pt>
    <dgm:pt modelId="{B99FB5DE-0A4E-41AE-852B-221A4F3470DC}" type="pres">
      <dgm:prSet presAssocID="{05B55A99-A439-4939-AAE5-1EA3B60D99F8}" presName="conn2-1" presStyleLbl="parChTrans1D2" presStyleIdx="0" presStyleCnt="2"/>
      <dgm:spPr/>
    </dgm:pt>
    <dgm:pt modelId="{47E6A09B-91A3-43FE-85FF-1A8D0ACC5CF3}" type="pres">
      <dgm:prSet presAssocID="{05B55A99-A439-4939-AAE5-1EA3B60D99F8}" presName="connTx" presStyleLbl="parChTrans1D2" presStyleIdx="0" presStyleCnt="2"/>
      <dgm:spPr/>
    </dgm:pt>
    <dgm:pt modelId="{18455DB5-39A0-4EBE-988A-37669034D45A}" type="pres">
      <dgm:prSet presAssocID="{CD3511A3-D3ED-4BC3-B2A4-69929C1BF43F}" presName="root2" presStyleCnt="0"/>
      <dgm:spPr/>
    </dgm:pt>
    <dgm:pt modelId="{5F6C5740-2DC4-4C5F-B31A-954E88FA7E0B}" type="pres">
      <dgm:prSet presAssocID="{CD3511A3-D3ED-4BC3-B2A4-69929C1BF43F}" presName="LevelTwoTextNode" presStyleLbl="node2" presStyleIdx="0" presStyleCnt="2">
        <dgm:presLayoutVars>
          <dgm:chPref val="3"/>
        </dgm:presLayoutVars>
      </dgm:prSet>
      <dgm:spPr/>
    </dgm:pt>
    <dgm:pt modelId="{09E6D423-80FC-432A-B307-1816BE158605}" type="pres">
      <dgm:prSet presAssocID="{CD3511A3-D3ED-4BC3-B2A4-69929C1BF43F}" presName="level3hierChild" presStyleCnt="0"/>
      <dgm:spPr/>
    </dgm:pt>
    <dgm:pt modelId="{464B3E0B-C5D5-4138-A723-33AB3E7FE28C}" type="pres">
      <dgm:prSet presAssocID="{181AA385-3191-467A-84F9-5B28104F94FF}" presName="conn2-1" presStyleLbl="parChTrans1D3" presStyleIdx="0" presStyleCnt="3"/>
      <dgm:spPr/>
    </dgm:pt>
    <dgm:pt modelId="{F910F99D-DBAC-4199-9A86-8BB7A24F33B7}" type="pres">
      <dgm:prSet presAssocID="{181AA385-3191-467A-84F9-5B28104F94FF}" presName="connTx" presStyleLbl="parChTrans1D3" presStyleIdx="0" presStyleCnt="3"/>
      <dgm:spPr/>
    </dgm:pt>
    <dgm:pt modelId="{E672A948-FFB8-4941-AA99-D51F4B587C22}" type="pres">
      <dgm:prSet presAssocID="{6F54E059-2726-46D0-B9CE-505B39B05C82}" presName="root2" presStyleCnt="0"/>
      <dgm:spPr/>
    </dgm:pt>
    <dgm:pt modelId="{1C859F00-4DF8-462E-B848-1F23FBB05FDC}" type="pres">
      <dgm:prSet presAssocID="{6F54E059-2726-46D0-B9CE-505B39B05C82}" presName="LevelTwoTextNode" presStyleLbl="node3" presStyleIdx="0" presStyleCnt="3">
        <dgm:presLayoutVars>
          <dgm:chPref val="3"/>
        </dgm:presLayoutVars>
      </dgm:prSet>
      <dgm:spPr/>
    </dgm:pt>
    <dgm:pt modelId="{2A4650F6-3263-4038-8B30-DDF91A5B7982}" type="pres">
      <dgm:prSet presAssocID="{6F54E059-2726-46D0-B9CE-505B39B05C82}" presName="level3hierChild" presStyleCnt="0"/>
      <dgm:spPr/>
    </dgm:pt>
    <dgm:pt modelId="{1A74F452-444F-4578-BF2D-984FE805E287}" type="pres">
      <dgm:prSet presAssocID="{A71E4CFA-9E33-473D-91D0-2A06A56F1DCE}" presName="conn2-1" presStyleLbl="parChTrans1D3" presStyleIdx="1" presStyleCnt="3"/>
      <dgm:spPr/>
    </dgm:pt>
    <dgm:pt modelId="{739F163D-C44B-40E7-8C53-045CEC18D1D2}" type="pres">
      <dgm:prSet presAssocID="{A71E4CFA-9E33-473D-91D0-2A06A56F1DCE}" presName="connTx" presStyleLbl="parChTrans1D3" presStyleIdx="1" presStyleCnt="3"/>
      <dgm:spPr/>
    </dgm:pt>
    <dgm:pt modelId="{2B1EB955-785D-460F-80C1-9C22F3322351}" type="pres">
      <dgm:prSet presAssocID="{4E3928D4-09DC-4CB6-87E2-4385F0FC0D72}" presName="root2" presStyleCnt="0"/>
      <dgm:spPr/>
    </dgm:pt>
    <dgm:pt modelId="{51DCFD7C-551F-4EBA-9E3A-4A148F1E82DC}" type="pres">
      <dgm:prSet presAssocID="{4E3928D4-09DC-4CB6-87E2-4385F0FC0D72}" presName="LevelTwoTextNode" presStyleLbl="node3" presStyleIdx="1" presStyleCnt="3" custScaleY="126259">
        <dgm:presLayoutVars>
          <dgm:chPref val="3"/>
        </dgm:presLayoutVars>
      </dgm:prSet>
      <dgm:spPr/>
    </dgm:pt>
    <dgm:pt modelId="{972B171C-6AF1-4939-9C44-E565E5872718}" type="pres">
      <dgm:prSet presAssocID="{4E3928D4-09DC-4CB6-87E2-4385F0FC0D72}" presName="level3hierChild" presStyleCnt="0"/>
      <dgm:spPr/>
    </dgm:pt>
    <dgm:pt modelId="{5D7CC4F6-22D7-4C13-814F-C7038503C7BB}" type="pres">
      <dgm:prSet presAssocID="{9AD64987-2932-4DB4-903D-3DD8C889BB10}" presName="conn2-1" presStyleLbl="parChTrans1D2" presStyleIdx="1" presStyleCnt="2"/>
      <dgm:spPr/>
    </dgm:pt>
    <dgm:pt modelId="{D3450E6C-D443-4B5C-AE55-F55252FBD5DA}" type="pres">
      <dgm:prSet presAssocID="{9AD64987-2932-4DB4-903D-3DD8C889BB10}" presName="connTx" presStyleLbl="parChTrans1D2" presStyleIdx="1" presStyleCnt="2"/>
      <dgm:spPr/>
    </dgm:pt>
    <dgm:pt modelId="{E1CF2CE2-96B0-475E-A575-1C2CC11069DB}" type="pres">
      <dgm:prSet presAssocID="{1888D2E3-5AC5-4EEC-A066-572F1F842A2A}" presName="root2" presStyleCnt="0"/>
      <dgm:spPr/>
    </dgm:pt>
    <dgm:pt modelId="{9AEE7962-722A-4AA7-A626-267AFB7850BD}" type="pres">
      <dgm:prSet presAssocID="{1888D2E3-5AC5-4EEC-A066-572F1F842A2A}" presName="LevelTwoTextNode" presStyleLbl="node2" presStyleIdx="1" presStyleCnt="2">
        <dgm:presLayoutVars>
          <dgm:chPref val="3"/>
        </dgm:presLayoutVars>
      </dgm:prSet>
      <dgm:spPr/>
    </dgm:pt>
    <dgm:pt modelId="{7FDDC4FB-26FE-4A02-B4C1-E9DBF5E98C21}" type="pres">
      <dgm:prSet presAssocID="{1888D2E3-5AC5-4EEC-A066-572F1F842A2A}" presName="level3hierChild" presStyleCnt="0"/>
      <dgm:spPr/>
    </dgm:pt>
    <dgm:pt modelId="{067C342F-0442-4EF1-96D4-5310B83E30BF}" type="pres">
      <dgm:prSet presAssocID="{A2752934-8E50-4B1F-B8F0-D6D898060234}" presName="conn2-1" presStyleLbl="parChTrans1D3" presStyleIdx="2" presStyleCnt="3"/>
      <dgm:spPr/>
    </dgm:pt>
    <dgm:pt modelId="{9C3F647F-396D-42CF-A0A1-B668399CE21D}" type="pres">
      <dgm:prSet presAssocID="{A2752934-8E50-4B1F-B8F0-D6D898060234}" presName="connTx" presStyleLbl="parChTrans1D3" presStyleIdx="2" presStyleCnt="3"/>
      <dgm:spPr/>
    </dgm:pt>
    <dgm:pt modelId="{CFB83A90-597E-4131-8373-2E262E83FE2B}" type="pres">
      <dgm:prSet presAssocID="{882D38B0-58EC-4683-B71A-E81798CCCEF6}" presName="root2" presStyleCnt="0"/>
      <dgm:spPr/>
    </dgm:pt>
    <dgm:pt modelId="{629D32C8-4C55-4B93-A337-25F97BDF49CE}" type="pres">
      <dgm:prSet presAssocID="{882D38B0-58EC-4683-B71A-E81798CCCEF6}" presName="LevelTwoTextNode" presStyleLbl="node3" presStyleIdx="2" presStyleCnt="3">
        <dgm:presLayoutVars>
          <dgm:chPref val="3"/>
        </dgm:presLayoutVars>
      </dgm:prSet>
      <dgm:spPr/>
    </dgm:pt>
    <dgm:pt modelId="{66A106F6-205B-4E6A-A395-87DBE11EECA4}" type="pres">
      <dgm:prSet presAssocID="{882D38B0-58EC-4683-B71A-E81798CCCEF6}" presName="level3hierChild" presStyleCnt="0"/>
      <dgm:spPr/>
    </dgm:pt>
  </dgm:ptLst>
  <dgm:cxnLst>
    <dgm:cxn modelId="{49D67A04-CB62-4191-B0D4-A61EF13C42B3}" type="presOf" srcId="{A2752934-8E50-4B1F-B8F0-D6D898060234}" destId="{9C3F647F-396D-42CF-A0A1-B668399CE21D}" srcOrd="1" destOrd="0" presId="urn:microsoft.com/office/officeart/2008/layout/HorizontalMultiLevelHierarchy"/>
    <dgm:cxn modelId="{BD338605-9792-4A35-B8D9-6C5DE2A54498}" type="presOf" srcId="{05B55A99-A439-4939-AAE5-1EA3B60D99F8}" destId="{47E6A09B-91A3-43FE-85FF-1A8D0ACC5CF3}" srcOrd="1" destOrd="0" presId="urn:microsoft.com/office/officeart/2008/layout/HorizontalMultiLevelHierarchy"/>
    <dgm:cxn modelId="{1106EE0E-1FA4-4856-8957-D380D715CFBE}" type="presOf" srcId="{1888D2E3-5AC5-4EEC-A066-572F1F842A2A}" destId="{9AEE7962-722A-4AA7-A626-267AFB7850BD}" srcOrd="0" destOrd="0" presId="urn:microsoft.com/office/officeart/2008/layout/HorizontalMultiLevelHierarchy"/>
    <dgm:cxn modelId="{338BA617-C338-459A-88F9-1D0DD186BC9A}" type="presOf" srcId="{05B55A99-A439-4939-AAE5-1EA3B60D99F8}" destId="{B99FB5DE-0A4E-41AE-852B-221A4F3470DC}" srcOrd="0" destOrd="0" presId="urn:microsoft.com/office/officeart/2008/layout/HorizontalMultiLevelHierarchy"/>
    <dgm:cxn modelId="{D525BE1A-114F-41B9-8FFC-D940EECDC419}" type="presOf" srcId="{A2752934-8E50-4B1F-B8F0-D6D898060234}" destId="{067C342F-0442-4EF1-96D4-5310B83E30BF}" srcOrd="0" destOrd="0" presId="urn:microsoft.com/office/officeart/2008/layout/HorizontalMultiLevelHierarchy"/>
    <dgm:cxn modelId="{0942D034-7B2C-4224-AAAE-846471C9C0FC}" srcId="{CD3511A3-D3ED-4BC3-B2A4-69929C1BF43F}" destId="{4E3928D4-09DC-4CB6-87E2-4385F0FC0D72}" srcOrd="1" destOrd="0" parTransId="{A71E4CFA-9E33-473D-91D0-2A06A56F1DCE}" sibTransId="{461C09AD-0320-4707-BF6B-C27643DAC4BF}"/>
    <dgm:cxn modelId="{E1841A39-1AB4-4D6D-9629-693586E5A233}" srcId="{861B830A-316C-451F-B793-2E0F4531805B}" destId="{D92B9BB7-95E1-4160-830C-168DD73C7891}" srcOrd="0" destOrd="0" parTransId="{F016AC77-2AA1-4FB9-9FBB-652C615F0A18}" sibTransId="{D655DFD5-5776-445E-9C42-43C17185E88A}"/>
    <dgm:cxn modelId="{15B37762-9954-43D1-BBC6-6776E2536ACA}" type="presOf" srcId="{882D38B0-58EC-4683-B71A-E81798CCCEF6}" destId="{629D32C8-4C55-4B93-A337-25F97BDF49CE}" srcOrd="0" destOrd="0" presId="urn:microsoft.com/office/officeart/2008/layout/HorizontalMultiLevelHierarchy"/>
    <dgm:cxn modelId="{15C79B62-6905-4E8D-89F4-48F39B194161}" srcId="{D92B9BB7-95E1-4160-830C-168DD73C7891}" destId="{1888D2E3-5AC5-4EEC-A066-572F1F842A2A}" srcOrd="1" destOrd="0" parTransId="{9AD64987-2932-4DB4-903D-3DD8C889BB10}" sibTransId="{FD3FBBB4-4532-46BF-A1D2-CECCD9662DB2}"/>
    <dgm:cxn modelId="{F74C4967-13C8-4C33-AAAD-1F4636016BFA}" type="presOf" srcId="{4E3928D4-09DC-4CB6-87E2-4385F0FC0D72}" destId="{51DCFD7C-551F-4EBA-9E3A-4A148F1E82DC}" srcOrd="0" destOrd="0" presId="urn:microsoft.com/office/officeart/2008/layout/HorizontalMultiLevelHierarchy"/>
    <dgm:cxn modelId="{8C1DEF67-7C93-4541-86AC-CC366F8B1EF6}" srcId="{CD3511A3-D3ED-4BC3-B2A4-69929C1BF43F}" destId="{6F54E059-2726-46D0-B9CE-505B39B05C82}" srcOrd="0" destOrd="0" parTransId="{181AA385-3191-467A-84F9-5B28104F94FF}" sibTransId="{6F964359-BD8E-42C7-A983-AD6D82650255}"/>
    <dgm:cxn modelId="{001C116C-7F83-42C0-B1F7-80F57092B81D}" type="presOf" srcId="{6F54E059-2726-46D0-B9CE-505B39B05C82}" destId="{1C859F00-4DF8-462E-B848-1F23FBB05FDC}" srcOrd="0" destOrd="0" presId="urn:microsoft.com/office/officeart/2008/layout/HorizontalMultiLevelHierarchy"/>
    <dgm:cxn modelId="{C8659971-77CE-47AC-98EC-C7BC2E26FF27}" type="presOf" srcId="{A71E4CFA-9E33-473D-91D0-2A06A56F1DCE}" destId="{1A74F452-444F-4578-BF2D-984FE805E287}" srcOrd="0" destOrd="0" presId="urn:microsoft.com/office/officeart/2008/layout/HorizontalMultiLevelHierarchy"/>
    <dgm:cxn modelId="{88CC7491-0F68-494B-A9A6-15296D688A0B}" type="presOf" srcId="{D92B9BB7-95E1-4160-830C-168DD73C7891}" destId="{757170DA-4DED-4020-86BF-04AB6791C97E}" srcOrd="0" destOrd="0" presId="urn:microsoft.com/office/officeart/2008/layout/HorizontalMultiLevelHierarchy"/>
    <dgm:cxn modelId="{6A624D9C-AF69-420C-9066-D06CD4FE9645}" type="presOf" srcId="{181AA385-3191-467A-84F9-5B28104F94FF}" destId="{464B3E0B-C5D5-4138-A723-33AB3E7FE28C}" srcOrd="0" destOrd="0" presId="urn:microsoft.com/office/officeart/2008/layout/HorizontalMultiLevelHierarchy"/>
    <dgm:cxn modelId="{7589A3AE-2078-4DEA-A25C-1A1E2D1A4AAA}" srcId="{1888D2E3-5AC5-4EEC-A066-572F1F842A2A}" destId="{882D38B0-58EC-4683-B71A-E81798CCCEF6}" srcOrd="0" destOrd="0" parTransId="{A2752934-8E50-4B1F-B8F0-D6D898060234}" sibTransId="{F7FCFD44-CBA3-447A-841B-798FA36A4995}"/>
    <dgm:cxn modelId="{5EFE14C0-4542-42D1-BB4D-02C91D247C8B}" type="presOf" srcId="{861B830A-316C-451F-B793-2E0F4531805B}" destId="{9189B9E6-A338-4C7B-AEBC-A69A097E0BC9}" srcOrd="0" destOrd="0" presId="urn:microsoft.com/office/officeart/2008/layout/HorizontalMultiLevelHierarchy"/>
    <dgm:cxn modelId="{2FC58AC6-B0D6-4023-A6DF-8AED1E58A575}" srcId="{D92B9BB7-95E1-4160-830C-168DD73C7891}" destId="{CD3511A3-D3ED-4BC3-B2A4-69929C1BF43F}" srcOrd="0" destOrd="0" parTransId="{05B55A99-A439-4939-AAE5-1EA3B60D99F8}" sibTransId="{A4D8C954-93AF-40E9-820C-62D3396308D7}"/>
    <dgm:cxn modelId="{5F9E70D1-9447-43F6-8E0B-76E0BB1A6E4E}" type="presOf" srcId="{CD3511A3-D3ED-4BC3-B2A4-69929C1BF43F}" destId="{5F6C5740-2DC4-4C5F-B31A-954E88FA7E0B}" srcOrd="0" destOrd="0" presId="urn:microsoft.com/office/officeart/2008/layout/HorizontalMultiLevelHierarchy"/>
    <dgm:cxn modelId="{B97CCAD8-13BA-4F57-82A2-796F6D0DA7BF}" type="presOf" srcId="{A71E4CFA-9E33-473D-91D0-2A06A56F1DCE}" destId="{739F163D-C44B-40E7-8C53-045CEC18D1D2}" srcOrd="1" destOrd="0" presId="urn:microsoft.com/office/officeart/2008/layout/HorizontalMultiLevelHierarchy"/>
    <dgm:cxn modelId="{2B683BDA-5170-4B4E-BAB4-890259C4B63C}" type="presOf" srcId="{181AA385-3191-467A-84F9-5B28104F94FF}" destId="{F910F99D-DBAC-4199-9A86-8BB7A24F33B7}" srcOrd="1" destOrd="0" presId="urn:microsoft.com/office/officeart/2008/layout/HorizontalMultiLevelHierarchy"/>
    <dgm:cxn modelId="{906CDDED-FEC3-47D2-B0C3-2DA75807F412}" type="presOf" srcId="{9AD64987-2932-4DB4-903D-3DD8C889BB10}" destId="{5D7CC4F6-22D7-4C13-814F-C7038503C7BB}" srcOrd="0" destOrd="0" presId="urn:microsoft.com/office/officeart/2008/layout/HorizontalMultiLevelHierarchy"/>
    <dgm:cxn modelId="{0799FFF2-1CD4-45CF-A45B-9C878E0BC7F2}" type="presOf" srcId="{9AD64987-2932-4DB4-903D-3DD8C889BB10}" destId="{D3450E6C-D443-4B5C-AE55-F55252FBD5DA}" srcOrd="1" destOrd="0" presId="urn:microsoft.com/office/officeart/2008/layout/HorizontalMultiLevelHierarchy"/>
    <dgm:cxn modelId="{F408D65F-9CAB-48DC-B7C2-8942DFCF2ECD}" type="presParOf" srcId="{9189B9E6-A338-4C7B-AEBC-A69A097E0BC9}" destId="{F3EFA7F3-7051-4847-9743-813546F69F7B}" srcOrd="0" destOrd="0" presId="urn:microsoft.com/office/officeart/2008/layout/HorizontalMultiLevelHierarchy"/>
    <dgm:cxn modelId="{3192EE91-290B-440D-A262-23F53F72E4C7}" type="presParOf" srcId="{F3EFA7F3-7051-4847-9743-813546F69F7B}" destId="{757170DA-4DED-4020-86BF-04AB6791C97E}" srcOrd="0" destOrd="0" presId="urn:microsoft.com/office/officeart/2008/layout/HorizontalMultiLevelHierarchy"/>
    <dgm:cxn modelId="{D975DA04-B95E-4FDF-9D46-4F71BC4623EC}" type="presParOf" srcId="{F3EFA7F3-7051-4847-9743-813546F69F7B}" destId="{0F0E0360-184E-4F07-A971-28D12DEECC65}" srcOrd="1" destOrd="0" presId="urn:microsoft.com/office/officeart/2008/layout/HorizontalMultiLevelHierarchy"/>
    <dgm:cxn modelId="{F910A665-1B52-472A-9F7C-68F5051089DB}" type="presParOf" srcId="{0F0E0360-184E-4F07-A971-28D12DEECC65}" destId="{B99FB5DE-0A4E-41AE-852B-221A4F3470DC}" srcOrd="0" destOrd="0" presId="urn:microsoft.com/office/officeart/2008/layout/HorizontalMultiLevelHierarchy"/>
    <dgm:cxn modelId="{157B0808-699B-45BD-9006-98BABB5DA404}" type="presParOf" srcId="{B99FB5DE-0A4E-41AE-852B-221A4F3470DC}" destId="{47E6A09B-91A3-43FE-85FF-1A8D0ACC5CF3}" srcOrd="0" destOrd="0" presId="urn:microsoft.com/office/officeart/2008/layout/HorizontalMultiLevelHierarchy"/>
    <dgm:cxn modelId="{13228078-D27A-4258-9894-4A41CFA1F53A}" type="presParOf" srcId="{0F0E0360-184E-4F07-A971-28D12DEECC65}" destId="{18455DB5-39A0-4EBE-988A-37669034D45A}" srcOrd="1" destOrd="0" presId="urn:microsoft.com/office/officeart/2008/layout/HorizontalMultiLevelHierarchy"/>
    <dgm:cxn modelId="{1110F908-C72C-4B5C-B958-FBCF96E0784A}" type="presParOf" srcId="{18455DB5-39A0-4EBE-988A-37669034D45A}" destId="{5F6C5740-2DC4-4C5F-B31A-954E88FA7E0B}" srcOrd="0" destOrd="0" presId="urn:microsoft.com/office/officeart/2008/layout/HorizontalMultiLevelHierarchy"/>
    <dgm:cxn modelId="{A595A34D-6D80-4BF7-A362-5DFFD83263BE}" type="presParOf" srcId="{18455DB5-39A0-4EBE-988A-37669034D45A}" destId="{09E6D423-80FC-432A-B307-1816BE158605}" srcOrd="1" destOrd="0" presId="urn:microsoft.com/office/officeart/2008/layout/HorizontalMultiLevelHierarchy"/>
    <dgm:cxn modelId="{67E7105F-F320-4197-8E3A-3F6F4097E2F0}" type="presParOf" srcId="{09E6D423-80FC-432A-B307-1816BE158605}" destId="{464B3E0B-C5D5-4138-A723-33AB3E7FE28C}" srcOrd="0" destOrd="0" presId="urn:microsoft.com/office/officeart/2008/layout/HorizontalMultiLevelHierarchy"/>
    <dgm:cxn modelId="{6744EC91-0627-405D-BA89-11186E7BD524}" type="presParOf" srcId="{464B3E0B-C5D5-4138-A723-33AB3E7FE28C}" destId="{F910F99D-DBAC-4199-9A86-8BB7A24F33B7}" srcOrd="0" destOrd="0" presId="urn:microsoft.com/office/officeart/2008/layout/HorizontalMultiLevelHierarchy"/>
    <dgm:cxn modelId="{886E1A7C-85BE-4DF4-B313-AE98CBE774EF}" type="presParOf" srcId="{09E6D423-80FC-432A-B307-1816BE158605}" destId="{E672A948-FFB8-4941-AA99-D51F4B587C22}" srcOrd="1" destOrd="0" presId="urn:microsoft.com/office/officeart/2008/layout/HorizontalMultiLevelHierarchy"/>
    <dgm:cxn modelId="{3421C39A-01A7-4261-A1E3-74B6AC1C7C42}" type="presParOf" srcId="{E672A948-FFB8-4941-AA99-D51F4B587C22}" destId="{1C859F00-4DF8-462E-B848-1F23FBB05FDC}" srcOrd="0" destOrd="0" presId="urn:microsoft.com/office/officeart/2008/layout/HorizontalMultiLevelHierarchy"/>
    <dgm:cxn modelId="{E06E9E50-81F6-4E8E-B756-84700C058519}" type="presParOf" srcId="{E672A948-FFB8-4941-AA99-D51F4B587C22}" destId="{2A4650F6-3263-4038-8B30-DDF91A5B7982}" srcOrd="1" destOrd="0" presId="urn:microsoft.com/office/officeart/2008/layout/HorizontalMultiLevelHierarchy"/>
    <dgm:cxn modelId="{82AE1719-3989-42ED-93CC-16470D0DA117}" type="presParOf" srcId="{09E6D423-80FC-432A-B307-1816BE158605}" destId="{1A74F452-444F-4578-BF2D-984FE805E287}" srcOrd="2" destOrd="0" presId="urn:microsoft.com/office/officeart/2008/layout/HorizontalMultiLevelHierarchy"/>
    <dgm:cxn modelId="{5ADC259F-9E40-4163-9156-DBCE5EAB6CD4}" type="presParOf" srcId="{1A74F452-444F-4578-BF2D-984FE805E287}" destId="{739F163D-C44B-40E7-8C53-045CEC18D1D2}" srcOrd="0" destOrd="0" presId="urn:microsoft.com/office/officeart/2008/layout/HorizontalMultiLevelHierarchy"/>
    <dgm:cxn modelId="{680C822E-19EE-43FB-B406-7AB837D8CD55}" type="presParOf" srcId="{09E6D423-80FC-432A-B307-1816BE158605}" destId="{2B1EB955-785D-460F-80C1-9C22F3322351}" srcOrd="3" destOrd="0" presId="urn:microsoft.com/office/officeart/2008/layout/HorizontalMultiLevelHierarchy"/>
    <dgm:cxn modelId="{4ECF91E1-2D0C-47F7-9A51-0C617AB6D53B}" type="presParOf" srcId="{2B1EB955-785D-460F-80C1-9C22F3322351}" destId="{51DCFD7C-551F-4EBA-9E3A-4A148F1E82DC}" srcOrd="0" destOrd="0" presId="urn:microsoft.com/office/officeart/2008/layout/HorizontalMultiLevelHierarchy"/>
    <dgm:cxn modelId="{F62E1D87-6D20-4A22-AFED-C6BA72D994DE}" type="presParOf" srcId="{2B1EB955-785D-460F-80C1-9C22F3322351}" destId="{972B171C-6AF1-4939-9C44-E565E5872718}" srcOrd="1" destOrd="0" presId="urn:microsoft.com/office/officeart/2008/layout/HorizontalMultiLevelHierarchy"/>
    <dgm:cxn modelId="{AB459461-DB10-4A49-AAD7-241509CA7ABF}" type="presParOf" srcId="{0F0E0360-184E-4F07-A971-28D12DEECC65}" destId="{5D7CC4F6-22D7-4C13-814F-C7038503C7BB}" srcOrd="2" destOrd="0" presId="urn:microsoft.com/office/officeart/2008/layout/HorizontalMultiLevelHierarchy"/>
    <dgm:cxn modelId="{048660B2-96EB-4089-BAE6-20C6DCF1925C}" type="presParOf" srcId="{5D7CC4F6-22D7-4C13-814F-C7038503C7BB}" destId="{D3450E6C-D443-4B5C-AE55-F55252FBD5DA}" srcOrd="0" destOrd="0" presId="urn:microsoft.com/office/officeart/2008/layout/HorizontalMultiLevelHierarchy"/>
    <dgm:cxn modelId="{A1C02F60-304D-4153-AFB5-85C0B5FF30CE}" type="presParOf" srcId="{0F0E0360-184E-4F07-A971-28D12DEECC65}" destId="{E1CF2CE2-96B0-475E-A575-1C2CC11069DB}" srcOrd="3" destOrd="0" presId="urn:microsoft.com/office/officeart/2008/layout/HorizontalMultiLevelHierarchy"/>
    <dgm:cxn modelId="{90E0CE08-195F-41AC-902C-43E51ADDCA24}" type="presParOf" srcId="{E1CF2CE2-96B0-475E-A575-1C2CC11069DB}" destId="{9AEE7962-722A-4AA7-A626-267AFB7850BD}" srcOrd="0" destOrd="0" presId="urn:microsoft.com/office/officeart/2008/layout/HorizontalMultiLevelHierarchy"/>
    <dgm:cxn modelId="{893EE7EF-845F-4A89-956C-A88A7AE48D31}" type="presParOf" srcId="{E1CF2CE2-96B0-475E-A575-1C2CC11069DB}" destId="{7FDDC4FB-26FE-4A02-B4C1-E9DBF5E98C21}" srcOrd="1" destOrd="0" presId="urn:microsoft.com/office/officeart/2008/layout/HorizontalMultiLevelHierarchy"/>
    <dgm:cxn modelId="{40C73C5C-4AA7-4548-A43E-F88B1D2C0BE0}" type="presParOf" srcId="{7FDDC4FB-26FE-4A02-B4C1-E9DBF5E98C21}" destId="{067C342F-0442-4EF1-96D4-5310B83E30BF}" srcOrd="0" destOrd="0" presId="urn:microsoft.com/office/officeart/2008/layout/HorizontalMultiLevelHierarchy"/>
    <dgm:cxn modelId="{C16D7F2B-47F8-41EE-91D1-BEE87D98EC18}" type="presParOf" srcId="{067C342F-0442-4EF1-96D4-5310B83E30BF}" destId="{9C3F647F-396D-42CF-A0A1-B668399CE21D}" srcOrd="0" destOrd="0" presId="urn:microsoft.com/office/officeart/2008/layout/HorizontalMultiLevelHierarchy"/>
    <dgm:cxn modelId="{D2B7C4D4-D709-41E2-BA28-68D5058C010C}" type="presParOf" srcId="{7FDDC4FB-26FE-4A02-B4C1-E9DBF5E98C21}" destId="{CFB83A90-597E-4131-8373-2E262E83FE2B}" srcOrd="1" destOrd="0" presId="urn:microsoft.com/office/officeart/2008/layout/HorizontalMultiLevelHierarchy"/>
    <dgm:cxn modelId="{C9F49A03-4865-47F3-9432-B10F5DB62318}" type="presParOf" srcId="{CFB83A90-597E-4131-8373-2E262E83FE2B}" destId="{629D32C8-4C55-4B93-A337-25F97BDF49CE}" srcOrd="0" destOrd="0" presId="urn:microsoft.com/office/officeart/2008/layout/HorizontalMultiLevelHierarchy"/>
    <dgm:cxn modelId="{0F9312B8-766A-4A0B-8C3F-186EF088D8CE}" type="presParOf" srcId="{CFB83A90-597E-4131-8373-2E262E83FE2B}" destId="{66A106F6-205B-4E6A-A395-87DBE11EECA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86E00B-C498-47F0-AEC9-CF84FBEA1D70}" type="doc">
      <dgm:prSet loTypeId="urn:microsoft.com/office/officeart/2008/layout/VerticalAccentList" loCatId="list" qsTypeId="urn:microsoft.com/office/officeart/2005/8/quickstyle/simple3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1400EF4F-54F7-43C7-B6A0-B0C277C11182}">
      <dgm:prSet phldrT="[Tekst]" custT="1"/>
      <dgm:spPr/>
      <dgm:t>
        <a:bodyPr/>
        <a:lstStyle/>
        <a:p>
          <a:r>
            <a:rPr lang="pl-PL" sz="1800" dirty="0">
              <a:latin typeface="Arial" panose="020B0604020202020204" pitchFamily="34" charset="0"/>
              <a:cs typeface="Arial" panose="020B0604020202020204" pitchFamily="34" charset="0"/>
            </a:rPr>
            <a:t>Poziom przedsięwzięć rewitalizacyjnych</a:t>
          </a:r>
        </a:p>
      </dgm:t>
    </dgm:pt>
    <dgm:pt modelId="{BF4CA727-EE59-494C-BE05-2973F6F1FD78}" type="parTrans" cxnId="{AF17543F-7E7C-4123-BD70-ACD37B3C57F1}">
      <dgm:prSet/>
      <dgm:spPr/>
      <dgm:t>
        <a:bodyPr/>
        <a:lstStyle/>
        <a:p>
          <a:endParaRPr lang="pl-PL"/>
        </a:p>
      </dgm:t>
    </dgm:pt>
    <dgm:pt modelId="{9A4508B8-C3E4-471C-A32A-1108DEDED4F0}" type="sibTrans" cxnId="{AF17543F-7E7C-4123-BD70-ACD37B3C57F1}">
      <dgm:prSet/>
      <dgm:spPr/>
      <dgm:t>
        <a:bodyPr/>
        <a:lstStyle/>
        <a:p>
          <a:endParaRPr lang="pl-PL"/>
        </a:p>
      </dgm:t>
    </dgm:pt>
    <dgm:pt modelId="{A421AC0E-A8E8-4A0A-A7F9-8979AD55BA7A}">
      <dgm:prSet phldrT="[Tekst]" custT="1"/>
      <dgm:spPr/>
      <dgm:t>
        <a:bodyPr/>
        <a:lstStyle/>
        <a:p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- karty do monitorowania przedsięwzięć </a:t>
          </a:r>
        </a:p>
      </dgm:t>
    </dgm:pt>
    <dgm:pt modelId="{E9B727BD-F2DA-48C8-BD50-FF14577AD40B}" type="parTrans" cxnId="{0C4DC87B-0E35-473E-9840-2EC8F7C51755}">
      <dgm:prSet/>
      <dgm:spPr/>
      <dgm:t>
        <a:bodyPr/>
        <a:lstStyle/>
        <a:p>
          <a:endParaRPr lang="pl-PL"/>
        </a:p>
      </dgm:t>
    </dgm:pt>
    <dgm:pt modelId="{D2E48C69-7EF6-45B5-A0D8-43CA4F216B2A}" type="sibTrans" cxnId="{0C4DC87B-0E35-473E-9840-2EC8F7C51755}">
      <dgm:prSet/>
      <dgm:spPr/>
      <dgm:t>
        <a:bodyPr/>
        <a:lstStyle/>
        <a:p>
          <a:endParaRPr lang="pl-PL"/>
        </a:p>
      </dgm:t>
    </dgm:pt>
    <dgm:pt modelId="{73634598-051E-4D0E-A6DB-67FD04730C3A}">
      <dgm:prSet phldrT="[Tekst]" custT="1"/>
      <dgm:spPr/>
      <dgm:t>
        <a:bodyPr/>
        <a:lstStyle/>
        <a:p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- harmonogram rzeczowo-finansowy realizacji przedsięwzięć</a:t>
          </a:r>
        </a:p>
        <a:p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- macierz do monitorowania stopnia realizacji przedsięwzięć</a:t>
          </a:r>
        </a:p>
      </dgm:t>
    </dgm:pt>
    <dgm:pt modelId="{AA73A505-420D-4B49-A35A-0832D81B0A20}" type="parTrans" cxnId="{10094AA1-C410-42B4-98CE-DBA42CF1647A}">
      <dgm:prSet/>
      <dgm:spPr/>
      <dgm:t>
        <a:bodyPr/>
        <a:lstStyle/>
        <a:p>
          <a:endParaRPr lang="pl-PL"/>
        </a:p>
      </dgm:t>
    </dgm:pt>
    <dgm:pt modelId="{8359B4D6-A9F1-4066-9EED-687932B65C4C}" type="sibTrans" cxnId="{10094AA1-C410-42B4-98CE-DBA42CF1647A}">
      <dgm:prSet/>
      <dgm:spPr/>
      <dgm:t>
        <a:bodyPr/>
        <a:lstStyle/>
        <a:p>
          <a:endParaRPr lang="pl-PL"/>
        </a:p>
      </dgm:t>
    </dgm:pt>
    <dgm:pt modelId="{EF94F84F-A525-4767-9A8E-D8BBAF91E6C7}">
      <dgm:prSet phldrT="[Tekst]" custT="1"/>
      <dgm:spPr/>
      <dgm:t>
        <a:bodyPr/>
        <a:lstStyle/>
        <a:p>
          <a:r>
            <a:rPr lang="pl-PL" sz="1800" dirty="0">
              <a:latin typeface="Arial" panose="020B0604020202020204" pitchFamily="34" charset="0"/>
              <a:cs typeface="Arial" panose="020B0604020202020204" pitchFamily="34" charset="0"/>
            </a:rPr>
            <a:t>Poziom celów GPR</a:t>
          </a:r>
        </a:p>
      </dgm:t>
    </dgm:pt>
    <dgm:pt modelId="{C41A2086-5D9A-4819-B46B-F34489FB7BE7}" type="parTrans" cxnId="{5416F27D-D93B-4CFA-8B82-C11F3A366DC1}">
      <dgm:prSet/>
      <dgm:spPr/>
      <dgm:t>
        <a:bodyPr/>
        <a:lstStyle/>
        <a:p>
          <a:endParaRPr lang="pl-PL"/>
        </a:p>
      </dgm:t>
    </dgm:pt>
    <dgm:pt modelId="{9A402E6E-242E-43F0-8A03-FE4A625AF016}" type="sibTrans" cxnId="{5416F27D-D93B-4CFA-8B82-C11F3A366DC1}">
      <dgm:prSet/>
      <dgm:spPr/>
      <dgm:t>
        <a:bodyPr/>
        <a:lstStyle/>
        <a:p>
          <a:endParaRPr lang="pl-PL"/>
        </a:p>
      </dgm:t>
    </dgm:pt>
    <dgm:pt modelId="{7E43FC8D-7181-4B48-AFBB-58D2AE90D222}">
      <dgm:prSet phldrT="[Tekst]" custT="1"/>
      <dgm:spPr/>
      <dgm:t>
        <a:bodyPr/>
        <a:lstStyle/>
        <a:p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- harmonogram realizacji GPR</a:t>
          </a:r>
        </a:p>
      </dgm:t>
    </dgm:pt>
    <dgm:pt modelId="{22AEEE6A-9256-4C75-BB33-8DC7F22CD2B7}" type="parTrans" cxnId="{C87AE0BF-7718-42F5-86E2-ED27D08FB155}">
      <dgm:prSet/>
      <dgm:spPr/>
      <dgm:t>
        <a:bodyPr/>
        <a:lstStyle/>
        <a:p>
          <a:endParaRPr lang="pl-PL"/>
        </a:p>
      </dgm:t>
    </dgm:pt>
    <dgm:pt modelId="{4E9944C8-ECF0-4A11-BFB9-579DB9BE2F61}" type="sibTrans" cxnId="{C87AE0BF-7718-42F5-86E2-ED27D08FB155}">
      <dgm:prSet/>
      <dgm:spPr/>
      <dgm:t>
        <a:bodyPr/>
        <a:lstStyle/>
        <a:p>
          <a:endParaRPr lang="pl-PL"/>
        </a:p>
      </dgm:t>
    </dgm:pt>
    <dgm:pt modelId="{8EA235CF-1566-4791-A0D6-E778BCABDEDC}">
      <dgm:prSet phldrT="[Tekst]" custT="1"/>
      <dgm:spPr/>
      <dgm:t>
        <a:bodyPr/>
        <a:lstStyle/>
        <a:p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- metryczki wskaźników realizacji GPR</a:t>
          </a:r>
        </a:p>
      </dgm:t>
    </dgm:pt>
    <dgm:pt modelId="{564DC258-7E7B-4361-9242-9C80570E61F0}" type="parTrans" cxnId="{479D4034-C7F5-4701-B0D4-EE3264E177BA}">
      <dgm:prSet/>
      <dgm:spPr/>
      <dgm:t>
        <a:bodyPr/>
        <a:lstStyle/>
        <a:p>
          <a:endParaRPr lang="pl-PL"/>
        </a:p>
      </dgm:t>
    </dgm:pt>
    <dgm:pt modelId="{FB225DE1-6245-4A7C-8A9D-B2B231AC121C}" type="sibTrans" cxnId="{479D4034-C7F5-4701-B0D4-EE3264E177BA}">
      <dgm:prSet/>
      <dgm:spPr/>
      <dgm:t>
        <a:bodyPr/>
        <a:lstStyle/>
        <a:p>
          <a:endParaRPr lang="pl-PL"/>
        </a:p>
      </dgm:t>
    </dgm:pt>
    <dgm:pt modelId="{B81F10D1-8A29-4888-8A5B-2D9C4670392F}">
      <dgm:prSet phldrT="[Tekst]" custT="1"/>
      <dgm:spPr/>
      <dgm:t>
        <a:bodyPr/>
        <a:lstStyle/>
        <a:p>
          <a:r>
            <a:rPr lang="pl-PL" sz="1600" dirty="0">
              <a:latin typeface="Arial" panose="020B0604020202020204" pitchFamily="34" charset="0"/>
              <a:cs typeface="Arial" panose="020B0604020202020204" pitchFamily="34" charset="0"/>
            </a:rPr>
            <a:t>- macierz do monitorowania wskaźników realizacji GPR </a:t>
          </a:r>
        </a:p>
      </dgm:t>
    </dgm:pt>
    <dgm:pt modelId="{DA346979-F744-467F-9F87-86AC1EE7F9E6}" type="parTrans" cxnId="{714441BA-A154-46FF-ABBB-7B506F3089D9}">
      <dgm:prSet/>
      <dgm:spPr/>
      <dgm:t>
        <a:bodyPr/>
        <a:lstStyle/>
        <a:p>
          <a:endParaRPr lang="pl-PL"/>
        </a:p>
      </dgm:t>
    </dgm:pt>
    <dgm:pt modelId="{265C0E56-3265-419A-BE50-692B5CE43E3D}" type="sibTrans" cxnId="{714441BA-A154-46FF-ABBB-7B506F3089D9}">
      <dgm:prSet/>
      <dgm:spPr/>
      <dgm:t>
        <a:bodyPr/>
        <a:lstStyle/>
        <a:p>
          <a:endParaRPr lang="pl-PL"/>
        </a:p>
      </dgm:t>
    </dgm:pt>
    <dgm:pt modelId="{A0F684CB-A430-4CD7-9F62-10F1E228152C}" type="pres">
      <dgm:prSet presAssocID="{1986E00B-C498-47F0-AEC9-CF84FBEA1D70}" presName="Name0" presStyleCnt="0">
        <dgm:presLayoutVars>
          <dgm:chMax/>
          <dgm:chPref/>
          <dgm:dir/>
        </dgm:presLayoutVars>
      </dgm:prSet>
      <dgm:spPr/>
    </dgm:pt>
    <dgm:pt modelId="{32EC8D56-7775-48E6-A8FB-042436387179}" type="pres">
      <dgm:prSet presAssocID="{1400EF4F-54F7-43C7-B6A0-B0C277C11182}" presName="parenttextcomposite" presStyleCnt="0"/>
      <dgm:spPr/>
    </dgm:pt>
    <dgm:pt modelId="{44F343BB-C387-405E-96DE-8542DB104C6B}" type="pres">
      <dgm:prSet presAssocID="{1400EF4F-54F7-43C7-B6A0-B0C277C11182}" presName="parenttext" presStyleLbl="revTx" presStyleIdx="0" presStyleCnt="2">
        <dgm:presLayoutVars>
          <dgm:chMax/>
          <dgm:chPref val="2"/>
          <dgm:bulletEnabled val="1"/>
        </dgm:presLayoutVars>
      </dgm:prSet>
      <dgm:spPr/>
    </dgm:pt>
    <dgm:pt modelId="{16FECAC0-10EB-4814-A4DE-19AD5EFD9338}" type="pres">
      <dgm:prSet presAssocID="{1400EF4F-54F7-43C7-B6A0-B0C277C11182}" presName="composite" presStyleCnt="0"/>
      <dgm:spPr/>
    </dgm:pt>
    <dgm:pt modelId="{23E5FE4D-9469-46A4-9D98-4602295CA1BC}" type="pres">
      <dgm:prSet presAssocID="{1400EF4F-54F7-43C7-B6A0-B0C277C11182}" presName="chevron1" presStyleLbl="alignNode1" presStyleIdx="0" presStyleCnt="14"/>
      <dgm:spPr/>
    </dgm:pt>
    <dgm:pt modelId="{CB004731-3E18-4E37-8C97-6CBA6BBBFAE1}" type="pres">
      <dgm:prSet presAssocID="{1400EF4F-54F7-43C7-B6A0-B0C277C11182}" presName="chevron2" presStyleLbl="alignNode1" presStyleIdx="1" presStyleCnt="14"/>
      <dgm:spPr/>
    </dgm:pt>
    <dgm:pt modelId="{F95567EE-F953-4180-A02C-930D188E01D6}" type="pres">
      <dgm:prSet presAssocID="{1400EF4F-54F7-43C7-B6A0-B0C277C11182}" presName="chevron3" presStyleLbl="alignNode1" presStyleIdx="2" presStyleCnt="14"/>
      <dgm:spPr/>
    </dgm:pt>
    <dgm:pt modelId="{BCEB5F73-3BF0-4C79-AC4B-2D22E146ECC8}" type="pres">
      <dgm:prSet presAssocID="{1400EF4F-54F7-43C7-B6A0-B0C277C11182}" presName="chevron4" presStyleLbl="alignNode1" presStyleIdx="3" presStyleCnt="14"/>
      <dgm:spPr/>
    </dgm:pt>
    <dgm:pt modelId="{B59FBB1C-75D3-433B-A8FD-7A7ED6350B98}" type="pres">
      <dgm:prSet presAssocID="{1400EF4F-54F7-43C7-B6A0-B0C277C11182}" presName="chevron5" presStyleLbl="alignNode1" presStyleIdx="4" presStyleCnt="14"/>
      <dgm:spPr/>
    </dgm:pt>
    <dgm:pt modelId="{8F8EB6FA-7DEC-4B01-9CDF-E9539ED40A03}" type="pres">
      <dgm:prSet presAssocID="{1400EF4F-54F7-43C7-B6A0-B0C277C11182}" presName="chevron6" presStyleLbl="alignNode1" presStyleIdx="5" presStyleCnt="14"/>
      <dgm:spPr/>
    </dgm:pt>
    <dgm:pt modelId="{9D183A2D-8D64-48AD-B7F0-AE4E2DF57140}" type="pres">
      <dgm:prSet presAssocID="{1400EF4F-54F7-43C7-B6A0-B0C277C11182}" presName="chevron7" presStyleLbl="alignNode1" presStyleIdx="6" presStyleCnt="14"/>
      <dgm:spPr/>
    </dgm:pt>
    <dgm:pt modelId="{8F0C4DF1-85BF-42EF-A33B-9AC8EBBB01A6}" type="pres">
      <dgm:prSet presAssocID="{1400EF4F-54F7-43C7-B6A0-B0C277C11182}" presName="childtext" presStyleLbl="solidFgAcc1" presStyleIdx="0" presStyleCnt="2">
        <dgm:presLayoutVars>
          <dgm:chMax/>
          <dgm:chPref val="0"/>
          <dgm:bulletEnabled val="1"/>
        </dgm:presLayoutVars>
      </dgm:prSet>
      <dgm:spPr/>
    </dgm:pt>
    <dgm:pt modelId="{AA3BDC36-30F0-4C69-A992-05F48A91C6DB}" type="pres">
      <dgm:prSet presAssocID="{9A4508B8-C3E4-471C-A32A-1108DEDED4F0}" presName="sibTrans" presStyleCnt="0"/>
      <dgm:spPr/>
    </dgm:pt>
    <dgm:pt modelId="{9DF66817-62DD-4095-8D36-34D3F363A4B1}" type="pres">
      <dgm:prSet presAssocID="{EF94F84F-A525-4767-9A8E-D8BBAF91E6C7}" presName="parenttextcomposite" presStyleCnt="0"/>
      <dgm:spPr/>
    </dgm:pt>
    <dgm:pt modelId="{9918B67A-2FE4-45C1-80C3-B6C1CEBDDAC4}" type="pres">
      <dgm:prSet presAssocID="{EF94F84F-A525-4767-9A8E-D8BBAF91E6C7}" presName="parenttext" presStyleLbl="revTx" presStyleIdx="1" presStyleCnt="2">
        <dgm:presLayoutVars>
          <dgm:chMax/>
          <dgm:chPref val="2"/>
          <dgm:bulletEnabled val="1"/>
        </dgm:presLayoutVars>
      </dgm:prSet>
      <dgm:spPr/>
    </dgm:pt>
    <dgm:pt modelId="{C82A9D82-0749-47AF-8F67-B13C33EE1DEE}" type="pres">
      <dgm:prSet presAssocID="{EF94F84F-A525-4767-9A8E-D8BBAF91E6C7}" presName="composite" presStyleCnt="0"/>
      <dgm:spPr/>
    </dgm:pt>
    <dgm:pt modelId="{6C8DD0A5-15C8-401E-8700-CE0FE3CBE1E6}" type="pres">
      <dgm:prSet presAssocID="{EF94F84F-A525-4767-9A8E-D8BBAF91E6C7}" presName="chevron1" presStyleLbl="alignNode1" presStyleIdx="7" presStyleCnt="14"/>
      <dgm:spPr/>
    </dgm:pt>
    <dgm:pt modelId="{79C8FC6D-AD8D-4F24-9770-230F043546A6}" type="pres">
      <dgm:prSet presAssocID="{EF94F84F-A525-4767-9A8E-D8BBAF91E6C7}" presName="chevron2" presStyleLbl="alignNode1" presStyleIdx="8" presStyleCnt="14"/>
      <dgm:spPr/>
    </dgm:pt>
    <dgm:pt modelId="{668BF187-0BC6-4A60-AE26-C811151BAFC7}" type="pres">
      <dgm:prSet presAssocID="{EF94F84F-A525-4767-9A8E-D8BBAF91E6C7}" presName="chevron3" presStyleLbl="alignNode1" presStyleIdx="9" presStyleCnt="14"/>
      <dgm:spPr/>
    </dgm:pt>
    <dgm:pt modelId="{8C75C7A1-4D0B-4A7D-B8CE-D82DAB51DD68}" type="pres">
      <dgm:prSet presAssocID="{EF94F84F-A525-4767-9A8E-D8BBAF91E6C7}" presName="chevron4" presStyleLbl="alignNode1" presStyleIdx="10" presStyleCnt="14"/>
      <dgm:spPr/>
    </dgm:pt>
    <dgm:pt modelId="{254CC6F5-1BC0-4FD6-A7F6-26A94FCE4B67}" type="pres">
      <dgm:prSet presAssocID="{EF94F84F-A525-4767-9A8E-D8BBAF91E6C7}" presName="chevron5" presStyleLbl="alignNode1" presStyleIdx="11" presStyleCnt="14"/>
      <dgm:spPr/>
    </dgm:pt>
    <dgm:pt modelId="{6537E57D-D7B6-43B9-A3D5-1E991C7FF278}" type="pres">
      <dgm:prSet presAssocID="{EF94F84F-A525-4767-9A8E-D8BBAF91E6C7}" presName="chevron6" presStyleLbl="alignNode1" presStyleIdx="12" presStyleCnt="14"/>
      <dgm:spPr/>
    </dgm:pt>
    <dgm:pt modelId="{2D1A3812-2A60-4AEB-BE79-0304E3CAF357}" type="pres">
      <dgm:prSet presAssocID="{EF94F84F-A525-4767-9A8E-D8BBAF91E6C7}" presName="chevron7" presStyleLbl="alignNode1" presStyleIdx="13" presStyleCnt="14"/>
      <dgm:spPr/>
    </dgm:pt>
    <dgm:pt modelId="{53617E2E-03F2-4D5A-92C1-2871ED7FAC89}" type="pres">
      <dgm:prSet presAssocID="{EF94F84F-A525-4767-9A8E-D8BBAF91E6C7}" presName="childtext" presStyleLbl="solidFgAcc1" presStyleIdx="1" presStyleCnt="2">
        <dgm:presLayoutVars>
          <dgm:chMax/>
          <dgm:chPref val="0"/>
          <dgm:bulletEnabled val="1"/>
        </dgm:presLayoutVars>
      </dgm:prSet>
      <dgm:spPr/>
    </dgm:pt>
  </dgm:ptLst>
  <dgm:cxnLst>
    <dgm:cxn modelId="{34589015-052D-4F9C-BDEA-3CFB92F4742C}" type="presOf" srcId="{A421AC0E-A8E8-4A0A-A7F9-8979AD55BA7A}" destId="{8F0C4DF1-85BF-42EF-A33B-9AC8EBBB01A6}" srcOrd="0" destOrd="0" presId="urn:microsoft.com/office/officeart/2008/layout/VerticalAccentList"/>
    <dgm:cxn modelId="{479D4034-C7F5-4701-B0D4-EE3264E177BA}" srcId="{EF94F84F-A525-4767-9A8E-D8BBAF91E6C7}" destId="{8EA235CF-1566-4791-A0D6-E778BCABDEDC}" srcOrd="1" destOrd="0" parTransId="{564DC258-7E7B-4361-9242-9C80570E61F0}" sibTransId="{FB225DE1-6245-4A7C-8A9D-B2B231AC121C}"/>
    <dgm:cxn modelId="{AF17543F-7E7C-4123-BD70-ACD37B3C57F1}" srcId="{1986E00B-C498-47F0-AEC9-CF84FBEA1D70}" destId="{1400EF4F-54F7-43C7-B6A0-B0C277C11182}" srcOrd="0" destOrd="0" parTransId="{BF4CA727-EE59-494C-BE05-2973F6F1FD78}" sibTransId="{9A4508B8-C3E4-471C-A32A-1108DEDED4F0}"/>
    <dgm:cxn modelId="{D375C96A-6043-49FA-BCB3-52FD161CE976}" type="presOf" srcId="{73634598-051E-4D0E-A6DB-67FD04730C3A}" destId="{8F0C4DF1-85BF-42EF-A33B-9AC8EBBB01A6}" srcOrd="0" destOrd="1" presId="urn:microsoft.com/office/officeart/2008/layout/VerticalAccentList"/>
    <dgm:cxn modelId="{953C4B55-A006-4D34-AC1C-DBAA1BBE2C72}" type="presOf" srcId="{1986E00B-C498-47F0-AEC9-CF84FBEA1D70}" destId="{A0F684CB-A430-4CD7-9F62-10F1E228152C}" srcOrd="0" destOrd="0" presId="urn:microsoft.com/office/officeart/2008/layout/VerticalAccentList"/>
    <dgm:cxn modelId="{A9F12B56-6A45-4658-AADD-2023220F318B}" type="presOf" srcId="{EF94F84F-A525-4767-9A8E-D8BBAF91E6C7}" destId="{9918B67A-2FE4-45C1-80C3-B6C1CEBDDAC4}" srcOrd="0" destOrd="0" presId="urn:microsoft.com/office/officeart/2008/layout/VerticalAccentList"/>
    <dgm:cxn modelId="{0C4DC87B-0E35-473E-9840-2EC8F7C51755}" srcId="{1400EF4F-54F7-43C7-B6A0-B0C277C11182}" destId="{A421AC0E-A8E8-4A0A-A7F9-8979AD55BA7A}" srcOrd="0" destOrd="0" parTransId="{E9B727BD-F2DA-48C8-BD50-FF14577AD40B}" sibTransId="{D2E48C69-7EF6-45B5-A0D8-43CA4F216B2A}"/>
    <dgm:cxn modelId="{5416F27D-D93B-4CFA-8B82-C11F3A366DC1}" srcId="{1986E00B-C498-47F0-AEC9-CF84FBEA1D70}" destId="{EF94F84F-A525-4767-9A8E-D8BBAF91E6C7}" srcOrd="1" destOrd="0" parTransId="{C41A2086-5D9A-4819-B46B-F34489FB7BE7}" sibTransId="{9A402E6E-242E-43F0-8A03-FE4A625AF016}"/>
    <dgm:cxn modelId="{422E0496-4FB4-41D9-9C38-3E6FE6076683}" type="presOf" srcId="{1400EF4F-54F7-43C7-B6A0-B0C277C11182}" destId="{44F343BB-C387-405E-96DE-8542DB104C6B}" srcOrd="0" destOrd="0" presId="urn:microsoft.com/office/officeart/2008/layout/VerticalAccentList"/>
    <dgm:cxn modelId="{10094AA1-C410-42B4-98CE-DBA42CF1647A}" srcId="{1400EF4F-54F7-43C7-B6A0-B0C277C11182}" destId="{73634598-051E-4D0E-A6DB-67FD04730C3A}" srcOrd="1" destOrd="0" parTransId="{AA73A505-420D-4B49-A35A-0832D81B0A20}" sibTransId="{8359B4D6-A9F1-4066-9EED-687932B65C4C}"/>
    <dgm:cxn modelId="{D01FE4A3-D8F0-449F-9C29-1FB1C57831F7}" type="presOf" srcId="{8EA235CF-1566-4791-A0D6-E778BCABDEDC}" destId="{53617E2E-03F2-4D5A-92C1-2871ED7FAC89}" srcOrd="0" destOrd="1" presId="urn:microsoft.com/office/officeart/2008/layout/VerticalAccentList"/>
    <dgm:cxn modelId="{714441BA-A154-46FF-ABBB-7B506F3089D9}" srcId="{EF94F84F-A525-4767-9A8E-D8BBAF91E6C7}" destId="{B81F10D1-8A29-4888-8A5B-2D9C4670392F}" srcOrd="2" destOrd="0" parTransId="{DA346979-F744-467F-9F87-86AC1EE7F9E6}" sibTransId="{265C0E56-3265-419A-BE50-692B5CE43E3D}"/>
    <dgm:cxn modelId="{C87AE0BF-7718-42F5-86E2-ED27D08FB155}" srcId="{EF94F84F-A525-4767-9A8E-D8BBAF91E6C7}" destId="{7E43FC8D-7181-4B48-AFBB-58D2AE90D222}" srcOrd="0" destOrd="0" parTransId="{22AEEE6A-9256-4C75-BB33-8DC7F22CD2B7}" sibTransId="{4E9944C8-ECF0-4A11-BFB9-579DB9BE2F61}"/>
    <dgm:cxn modelId="{20EB6ECA-9DE0-4E7A-8993-F76607647C43}" type="presOf" srcId="{7E43FC8D-7181-4B48-AFBB-58D2AE90D222}" destId="{53617E2E-03F2-4D5A-92C1-2871ED7FAC89}" srcOrd="0" destOrd="0" presId="urn:microsoft.com/office/officeart/2008/layout/VerticalAccentList"/>
    <dgm:cxn modelId="{997376EF-992F-4462-929E-72ADC10D82B5}" type="presOf" srcId="{B81F10D1-8A29-4888-8A5B-2D9C4670392F}" destId="{53617E2E-03F2-4D5A-92C1-2871ED7FAC89}" srcOrd="0" destOrd="2" presId="urn:microsoft.com/office/officeart/2008/layout/VerticalAccentList"/>
    <dgm:cxn modelId="{F118BE16-2DCF-4B0F-9A6B-57DB40C2F208}" type="presParOf" srcId="{A0F684CB-A430-4CD7-9F62-10F1E228152C}" destId="{32EC8D56-7775-48E6-A8FB-042436387179}" srcOrd="0" destOrd="0" presId="urn:microsoft.com/office/officeart/2008/layout/VerticalAccentList"/>
    <dgm:cxn modelId="{8F885493-AC39-4070-91B5-FF2D53D890BB}" type="presParOf" srcId="{32EC8D56-7775-48E6-A8FB-042436387179}" destId="{44F343BB-C387-405E-96DE-8542DB104C6B}" srcOrd="0" destOrd="0" presId="urn:microsoft.com/office/officeart/2008/layout/VerticalAccentList"/>
    <dgm:cxn modelId="{9FADAA7E-AE07-4C95-B5DE-B4B43FFF7D43}" type="presParOf" srcId="{A0F684CB-A430-4CD7-9F62-10F1E228152C}" destId="{16FECAC0-10EB-4814-A4DE-19AD5EFD9338}" srcOrd="1" destOrd="0" presId="urn:microsoft.com/office/officeart/2008/layout/VerticalAccentList"/>
    <dgm:cxn modelId="{2727BF9F-7560-4955-B94D-3862ACD72996}" type="presParOf" srcId="{16FECAC0-10EB-4814-A4DE-19AD5EFD9338}" destId="{23E5FE4D-9469-46A4-9D98-4602295CA1BC}" srcOrd="0" destOrd="0" presId="urn:microsoft.com/office/officeart/2008/layout/VerticalAccentList"/>
    <dgm:cxn modelId="{A22F7A45-6B39-4D84-BF70-2A5B6A9C63C7}" type="presParOf" srcId="{16FECAC0-10EB-4814-A4DE-19AD5EFD9338}" destId="{CB004731-3E18-4E37-8C97-6CBA6BBBFAE1}" srcOrd="1" destOrd="0" presId="urn:microsoft.com/office/officeart/2008/layout/VerticalAccentList"/>
    <dgm:cxn modelId="{770C14E0-4DF4-4B26-A1A1-D8E7E4923849}" type="presParOf" srcId="{16FECAC0-10EB-4814-A4DE-19AD5EFD9338}" destId="{F95567EE-F953-4180-A02C-930D188E01D6}" srcOrd="2" destOrd="0" presId="urn:microsoft.com/office/officeart/2008/layout/VerticalAccentList"/>
    <dgm:cxn modelId="{9FF4D660-28B7-4C19-9ACA-E96ADB9F1CE0}" type="presParOf" srcId="{16FECAC0-10EB-4814-A4DE-19AD5EFD9338}" destId="{BCEB5F73-3BF0-4C79-AC4B-2D22E146ECC8}" srcOrd="3" destOrd="0" presId="urn:microsoft.com/office/officeart/2008/layout/VerticalAccentList"/>
    <dgm:cxn modelId="{4F5A308F-5F3E-44E7-BD70-7E922DB3E7B8}" type="presParOf" srcId="{16FECAC0-10EB-4814-A4DE-19AD5EFD9338}" destId="{B59FBB1C-75D3-433B-A8FD-7A7ED6350B98}" srcOrd="4" destOrd="0" presId="urn:microsoft.com/office/officeart/2008/layout/VerticalAccentList"/>
    <dgm:cxn modelId="{1E513925-E299-4574-9A97-A39AD1DFAB18}" type="presParOf" srcId="{16FECAC0-10EB-4814-A4DE-19AD5EFD9338}" destId="{8F8EB6FA-7DEC-4B01-9CDF-E9539ED40A03}" srcOrd="5" destOrd="0" presId="urn:microsoft.com/office/officeart/2008/layout/VerticalAccentList"/>
    <dgm:cxn modelId="{9957FF3D-8AE2-48E8-8E8C-8541F48A12AB}" type="presParOf" srcId="{16FECAC0-10EB-4814-A4DE-19AD5EFD9338}" destId="{9D183A2D-8D64-48AD-B7F0-AE4E2DF57140}" srcOrd="6" destOrd="0" presId="urn:microsoft.com/office/officeart/2008/layout/VerticalAccentList"/>
    <dgm:cxn modelId="{A526CE73-FF84-4D4E-AA74-F9D0993038C6}" type="presParOf" srcId="{16FECAC0-10EB-4814-A4DE-19AD5EFD9338}" destId="{8F0C4DF1-85BF-42EF-A33B-9AC8EBBB01A6}" srcOrd="7" destOrd="0" presId="urn:microsoft.com/office/officeart/2008/layout/VerticalAccentList"/>
    <dgm:cxn modelId="{FB4595BB-86F1-44AF-BC49-00F7ED5C9B4A}" type="presParOf" srcId="{A0F684CB-A430-4CD7-9F62-10F1E228152C}" destId="{AA3BDC36-30F0-4C69-A992-05F48A91C6DB}" srcOrd="2" destOrd="0" presId="urn:microsoft.com/office/officeart/2008/layout/VerticalAccentList"/>
    <dgm:cxn modelId="{ED912DEF-3CA1-48FA-9C04-2D1E5C1C1F26}" type="presParOf" srcId="{A0F684CB-A430-4CD7-9F62-10F1E228152C}" destId="{9DF66817-62DD-4095-8D36-34D3F363A4B1}" srcOrd="3" destOrd="0" presId="urn:microsoft.com/office/officeart/2008/layout/VerticalAccentList"/>
    <dgm:cxn modelId="{C8F564F6-8801-4276-A3D2-B54FC9F8FEF2}" type="presParOf" srcId="{9DF66817-62DD-4095-8D36-34D3F363A4B1}" destId="{9918B67A-2FE4-45C1-80C3-B6C1CEBDDAC4}" srcOrd="0" destOrd="0" presId="urn:microsoft.com/office/officeart/2008/layout/VerticalAccentList"/>
    <dgm:cxn modelId="{8E94D679-3573-41A4-B3E8-3E4DBED23C4B}" type="presParOf" srcId="{A0F684CB-A430-4CD7-9F62-10F1E228152C}" destId="{C82A9D82-0749-47AF-8F67-B13C33EE1DEE}" srcOrd="4" destOrd="0" presId="urn:microsoft.com/office/officeart/2008/layout/VerticalAccentList"/>
    <dgm:cxn modelId="{025ECA1C-79DC-458B-8A7B-FFF418A14444}" type="presParOf" srcId="{C82A9D82-0749-47AF-8F67-B13C33EE1DEE}" destId="{6C8DD0A5-15C8-401E-8700-CE0FE3CBE1E6}" srcOrd="0" destOrd="0" presId="urn:microsoft.com/office/officeart/2008/layout/VerticalAccentList"/>
    <dgm:cxn modelId="{8B7FEB9E-992E-457B-B349-DE7069C8A690}" type="presParOf" srcId="{C82A9D82-0749-47AF-8F67-B13C33EE1DEE}" destId="{79C8FC6D-AD8D-4F24-9770-230F043546A6}" srcOrd="1" destOrd="0" presId="urn:microsoft.com/office/officeart/2008/layout/VerticalAccentList"/>
    <dgm:cxn modelId="{8856481C-F515-4B97-8D11-D8BB82B3577B}" type="presParOf" srcId="{C82A9D82-0749-47AF-8F67-B13C33EE1DEE}" destId="{668BF187-0BC6-4A60-AE26-C811151BAFC7}" srcOrd="2" destOrd="0" presId="urn:microsoft.com/office/officeart/2008/layout/VerticalAccentList"/>
    <dgm:cxn modelId="{00D9ECCD-6955-43FD-9ED4-4D57DF5F5323}" type="presParOf" srcId="{C82A9D82-0749-47AF-8F67-B13C33EE1DEE}" destId="{8C75C7A1-4D0B-4A7D-B8CE-D82DAB51DD68}" srcOrd="3" destOrd="0" presId="urn:microsoft.com/office/officeart/2008/layout/VerticalAccentList"/>
    <dgm:cxn modelId="{068B0609-EE92-4CF5-828D-5C754DF1ACD6}" type="presParOf" srcId="{C82A9D82-0749-47AF-8F67-B13C33EE1DEE}" destId="{254CC6F5-1BC0-4FD6-A7F6-26A94FCE4B67}" srcOrd="4" destOrd="0" presId="urn:microsoft.com/office/officeart/2008/layout/VerticalAccentList"/>
    <dgm:cxn modelId="{319CEE32-1EB2-43DD-BFBE-1ADF16705A9E}" type="presParOf" srcId="{C82A9D82-0749-47AF-8F67-B13C33EE1DEE}" destId="{6537E57D-D7B6-43B9-A3D5-1E991C7FF278}" srcOrd="5" destOrd="0" presId="urn:microsoft.com/office/officeart/2008/layout/VerticalAccentList"/>
    <dgm:cxn modelId="{11FEB3EF-C621-400C-98BE-B9C63A76A947}" type="presParOf" srcId="{C82A9D82-0749-47AF-8F67-B13C33EE1DEE}" destId="{2D1A3812-2A60-4AEB-BE79-0304E3CAF357}" srcOrd="6" destOrd="0" presId="urn:microsoft.com/office/officeart/2008/layout/VerticalAccentList"/>
    <dgm:cxn modelId="{7012E597-7819-44AA-A061-56713C85BAC4}" type="presParOf" srcId="{C82A9D82-0749-47AF-8F67-B13C33EE1DEE}" destId="{53617E2E-03F2-4D5A-92C1-2871ED7FAC89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AA6764-0977-475B-984F-D302A5E64712}" type="doc">
      <dgm:prSet loTypeId="urn:microsoft.com/office/officeart/2005/8/layout/radial4" loCatId="relationship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C3D02A17-E1C1-4CAB-8624-5F40AC18F5D1}">
      <dgm:prSet phldrT="[Tekst]" custT="1"/>
      <dgm:spPr/>
      <dgm:t>
        <a:bodyPr/>
        <a:lstStyle/>
        <a:p>
          <a:r>
            <a:rPr lang="pl-PL" sz="1500">
              <a:latin typeface="Arial" panose="020B0604020202020204" pitchFamily="34" charset="0"/>
              <a:cs typeface="Arial" panose="020B0604020202020204" pitchFamily="34" charset="0"/>
            </a:rPr>
            <a:t>Obszar rewitalizacji</a:t>
          </a:r>
        </a:p>
      </dgm:t>
    </dgm:pt>
    <dgm:pt modelId="{DA95C178-4896-4398-BF11-5CC57BB4D8A6}" type="parTrans" cxnId="{CFB14AE5-1BC0-4237-A812-0E661680845B}">
      <dgm:prSet/>
      <dgm:spPr/>
      <dgm:t>
        <a:bodyPr/>
        <a:lstStyle/>
        <a:p>
          <a:endParaRPr lang="pl-PL"/>
        </a:p>
      </dgm:t>
    </dgm:pt>
    <dgm:pt modelId="{32F016D6-FB1D-4670-99B2-C5640DD8A53A}" type="sibTrans" cxnId="{CFB14AE5-1BC0-4237-A812-0E661680845B}">
      <dgm:prSet/>
      <dgm:spPr/>
      <dgm:t>
        <a:bodyPr/>
        <a:lstStyle/>
        <a:p>
          <a:endParaRPr lang="pl-PL"/>
        </a:p>
      </dgm:t>
    </dgm:pt>
    <dgm:pt modelId="{5EECDCED-DDF9-40C3-9552-94385EC7E777}">
      <dgm:prSet phldrT="[Tekst]" custT="1"/>
      <dgm:spPr/>
      <dgm:t>
        <a:bodyPr/>
        <a:lstStyle/>
        <a:p>
          <a:r>
            <a:rPr lang="pl-PL" sz="1100" dirty="0">
              <a:latin typeface="Arial" panose="020B0604020202020204" pitchFamily="34" charset="0"/>
              <a:cs typeface="Arial" panose="020B0604020202020204" pitchFamily="34" charset="0"/>
            </a:rPr>
            <a:t>Czynniki makroekonomiczne (PKB, inflacja, bezrobocie, stopy kredytowe)</a:t>
          </a:r>
        </a:p>
      </dgm:t>
    </dgm:pt>
    <dgm:pt modelId="{A430D6BB-A6E8-4753-88B6-E27F7C3E435C}" type="parTrans" cxnId="{443EF808-3790-478E-A056-E6F98AED9549}">
      <dgm:prSet/>
      <dgm:spPr/>
      <dgm:t>
        <a:bodyPr/>
        <a:lstStyle/>
        <a:p>
          <a:endParaRPr lang="pl-PL"/>
        </a:p>
      </dgm:t>
    </dgm:pt>
    <dgm:pt modelId="{9391E7FB-42FD-4411-8B05-13692F96E86C}" type="sibTrans" cxnId="{443EF808-3790-478E-A056-E6F98AED9549}">
      <dgm:prSet/>
      <dgm:spPr/>
      <dgm:t>
        <a:bodyPr/>
        <a:lstStyle/>
        <a:p>
          <a:endParaRPr lang="pl-PL"/>
        </a:p>
      </dgm:t>
    </dgm:pt>
    <dgm:pt modelId="{8A60A145-00DA-4F4D-9070-373A920BF2B5}">
      <dgm:prSet phldrT="[Tekst]" custT="1"/>
      <dgm:spPr/>
      <dgm:t>
        <a:bodyPr/>
        <a:lstStyle/>
        <a:p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Lokalne uwarunkowania rozwojowe (polityka podatkowa,  inwestycyjna, rynek pracy)</a:t>
          </a:r>
        </a:p>
      </dgm:t>
    </dgm:pt>
    <dgm:pt modelId="{F883F83A-B6FD-4C41-AE01-E9735B8C900B}" type="parTrans" cxnId="{A1D86DD7-97A6-4CA7-8226-40766AB27F2E}">
      <dgm:prSet/>
      <dgm:spPr/>
      <dgm:t>
        <a:bodyPr/>
        <a:lstStyle/>
        <a:p>
          <a:endParaRPr lang="pl-PL"/>
        </a:p>
      </dgm:t>
    </dgm:pt>
    <dgm:pt modelId="{45A76B73-4D06-4574-B7CB-295876CA3B21}" type="sibTrans" cxnId="{A1D86DD7-97A6-4CA7-8226-40766AB27F2E}">
      <dgm:prSet/>
      <dgm:spPr/>
      <dgm:t>
        <a:bodyPr/>
        <a:lstStyle/>
        <a:p>
          <a:endParaRPr lang="pl-PL"/>
        </a:p>
      </dgm:t>
    </dgm:pt>
    <dgm:pt modelId="{C68BC8CF-26E6-4CB7-A82C-8CE6BE68FAE1}">
      <dgm:prSet phldrT="[Tekst]" custT="1"/>
      <dgm:spPr/>
      <dgm:t>
        <a:bodyPr/>
        <a:lstStyle/>
        <a:p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Otoczenie prawne</a:t>
          </a:r>
        </a:p>
      </dgm:t>
    </dgm:pt>
    <dgm:pt modelId="{4C0014DE-DA90-46D6-8FA7-B185E5312777}" type="parTrans" cxnId="{C5296FD7-1A05-44E0-AD47-4145CA18B82A}">
      <dgm:prSet/>
      <dgm:spPr/>
      <dgm:t>
        <a:bodyPr/>
        <a:lstStyle/>
        <a:p>
          <a:endParaRPr lang="pl-PL"/>
        </a:p>
      </dgm:t>
    </dgm:pt>
    <dgm:pt modelId="{8E3D422D-8A52-42FD-9276-4933F5D03A38}" type="sibTrans" cxnId="{C5296FD7-1A05-44E0-AD47-4145CA18B82A}">
      <dgm:prSet/>
      <dgm:spPr/>
      <dgm:t>
        <a:bodyPr/>
        <a:lstStyle/>
        <a:p>
          <a:endParaRPr lang="pl-PL"/>
        </a:p>
      </dgm:t>
    </dgm:pt>
    <dgm:pt modelId="{80EE65C4-0135-46B9-8D66-AFC94A5B1E67}">
      <dgm:prSet phldrT="[Tekst]" custT="1"/>
      <dgm:spPr/>
      <dgm:t>
        <a:bodyPr/>
        <a:lstStyle/>
        <a:p>
          <a:r>
            <a:rPr lang="pl-PL" sz="1100">
              <a:latin typeface="Arial" panose="020B0604020202020204" pitchFamily="34" charset="0"/>
              <a:cs typeface="Arial" panose="020B0604020202020204" pitchFamily="34" charset="0"/>
            </a:rPr>
            <a:t>Sytuacje nadzwyczajne (pandemia, konflikty wojenne)</a:t>
          </a:r>
        </a:p>
      </dgm:t>
    </dgm:pt>
    <dgm:pt modelId="{EE9D8E34-76A9-4C94-A6A6-3A36F579ADCB}" type="parTrans" cxnId="{49F288DA-3BF1-42BC-98E7-8FCBFA57DF4D}">
      <dgm:prSet/>
      <dgm:spPr/>
      <dgm:t>
        <a:bodyPr/>
        <a:lstStyle/>
        <a:p>
          <a:endParaRPr lang="pl-PL"/>
        </a:p>
      </dgm:t>
    </dgm:pt>
    <dgm:pt modelId="{186837F0-6FBC-4A94-AE03-81BBAD6B323E}" type="sibTrans" cxnId="{49F288DA-3BF1-42BC-98E7-8FCBFA57DF4D}">
      <dgm:prSet/>
      <dgm:spPr/>
      <dgm:t>
        <a:bodyPr/>
        <a:lstStyle/>
        <a:p>
          <a:endParaRPr lang="pl-PL"/>
        </a:p>
      </dgm:t>
    </dgm:pt>
    <dgm:pt modelId="{6B5EB1D5-3AAB-4F55-80F8-240008B7ACDB}" type="pres">
      <dgm:prSet presAssocID="{75AA6764-0977-475B-984F-D302A5E6471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0A187E2-081A-462F-BF99-D031D810C7BA}" type="pres">
      <dgm:prSet presAssocID="{C3D02A17-E1C1-4CAB-8624-5F40AC18F5D1}" presName="centerShape" presStyleLbl="node0" presStyleIdx="0" presStyleCnt="1"/>
      <dgm:spPr/>
    </dgm:pt>
    <dgm:pt modelId="{0CC69D81-2986-40AF-B992-D7DCC1E5BF75}" type="pres">
      <dgm:prSet presAssocID="{A430D6BB-A6E8-4753-88B6-E27F7C3E435C}" presName="parTrans" presStyleLbl="bgSibTrans2D1" presStyleIdx="0" presStyleCnt="4"/>
      <dgm:spPr/>
    </dgm:pt>
    <dgm:pt modelId="{0D4D7694-C982-4502-A95C-C51CF4D9CCDB}" type="pres">
      <dgm:prSet presAssocID="{5EECDCED-DDF9-40C3-9552-94385EC7E777}" presName="node" presStyleLbl="node1" presStyleIdx="0" presStyleCnt="4">
        <dgm:presLayoutVars>
          <dgm:bulletEnabled val="1"/>
        </dgm:presLayoutVars>
      </dgm:prSet>
      <dgm:spPr/>
    </dgm:pt>
    <dgm:pt modelId="{5D3B5255-A97B-4AAD-972D-EDB24E4E751B}" type="pres">
      <dgm:prSet presAssocID="{F883F83A-B6FD-4C41-AE01-E9735B8C900B}" presName="parTrans" presStyleLbl="bgSibTrans2D1" presStyleIdx="1" presStyleCnt="4"/>
      <dgm:spPr/>
    </dgm:pt>
    <dgm:pt modelId="{6059C0CC-EED4-40E5-B792-A8D4C8DD2B92}" type="pres">
      <dgm:prSet presAssocID="{8A60A145-00DA-4F4D-9070-373A920BF2B5}" presName="node" presStyleLbl="node1" presStyleIdx="1" presStyleCnt="4">
        <dgm:presLayoutVars>
          <dgm:bulletEnabled val="1"/>
        </dgm:presLayoutVars>
      </dgm:prSet>
      <dgm:spPr/>
    </dgm:pt>
    <dgm:pt modelId="{BB22FEDF-B7F9-4D9D-A110-47F701472153}" type="pres">
      <dgm:prSet presAssocID="{4C0014DE-DA90-46D6-8FA7-B185E5312777}" presName="parTrans" presStyleLbl="bgSibTrans2D1" presStyleIdx="2" presStyleCnt="4"/>
      <dgm:spPr/>
    </dgm:pt>
    <dgm:pt modelId="{DEF92BCA-FA1C-4C6D-803C-9B02EFBB17E5}" type="pres">
      <dgm:prSet presAssocID="{C68BC8CF-26E6-4CB7-A82C-8CE6BE68FAE1}" presName="node" presStyleLbl="node1" presStyleIdx="2" presStyleCnt="4">
        <dgm:presLayoutVars>
          <dgm:bulletEnabled val="1"/>
        </dgm:presLayoutVars>
      </dgm:prSet>
      <dgm:spPr/>
    </dgm:pt>
    <dgm:pt modelId="{25CB17ED-D7D7-4AA5-9204-F8EBDD8F12B7}" type="pres">
      <dgm:prSet presAssocID="{EE9D8E34-76A9-4C94-A6A6-3A36F579ADCB}" presName="parTrans" presStyleLbl="bgSibTrans2D1" presStyleIdx="3" presStyleCnt="4"/>
      <dgm:spPr/>
    </dgm:pt>
    <dgm:pt modelId="{8D1B169C-4E86-4B9D-9F73-88A183AA4147}" type="pres">
      <dgm:prSet presAssocID="{80EE65C4-0135-46B9-8D66-AFC94A5B1E67}" presName="node" presStyleLbl="node1" presStyleIdx="3" presStyleCnt="4">
        <dgm:presLayoutVars>
          <dgm:bulletEnabled val="1"/>
        </dgm:presLayoutVars>
      </dgm:prSet>
      <dgm:spPr/>
    </dgm:pt>
  </dgm:ptLst>
  <dgm:cxnLst>
    <dgm:cxn modelId="{443EF808-3790-478E-A056-E6F98AED9549}" srcId="{C3D02A17-E1C1-4CAB-8624-5F40AC18F5D1}" destId="{5EECDCED-DDF9-40C3-9552-94385EC7E777}" srcOrd="0" destOrd="0" parTransId="{A430D6BB-A6E8-4753-88B6-E27F7C3E435C}" sibTransId="{9391E7FB-42FD-4411-8B05-13692F96E86C}"/>
    <dgm:cxn modelId="{0712211B-0121-49C2-B655-FA0EF815A1BA}" type="presOf" srcId="{75AA6764-0977-475B-984F-D302A5E64712}" destId="{6B5EB1D5-3AAB-4F55-80F8-240008B7ACDB}" srcOrd="0" destOrd="0" presId="urn:microsoft.com/office/officeart/2005/8/layout/radial4"/>
    <dgm:cxn modelId="{0070701D-A291-40F7-A41F-5063F2696AFE}" type="presOf" srcId="{4C0014DE-DA90-46D6-8FA7-B185E5312777}" destId="{BB22FEDF-B7F9-4D9D-A110-47F701472153}" srcOrd="0" destOrd="0" presId="urn:microsoft.com/office/officeart/2005/8/layout/radial4"/>
    <dgm:cxn modelId="{85E1E437-3327-49C3-AB84-DA5A47B2FE29}" type="presOf" srcId="{8A60A145-00DA-4F4D-9070-373A920BF2B5}" destId="{6059C0CC-EED4-40E5-B792-A8D4C8DD2B92}" srcOrd="0" destOrd="0" presId="urn:microsoft.com/office/officeart/2005/8/layout/radial4"/>
    <dgm:cxn modelId="{57A07E48-F1BC-4D44-8CE8-2458BC371164}" type="presOf" srcId="{C3D02A17-E1C1-4CAB-8624-5F40AC18F5D1}" destId="{A0A187E2-081A-462F-BF99-D031D810C7BA}" srcOrd="0" destOrd="0" presId="urn:microsoft.com/office/officeart/2005/8/layout/radial4"/>
    <dgm:cxn modelId="{ECC64A6E-DFE5-4F6C-86BE-BF4E1B6FEBB8}" type="presOf" srcId="{C68BC8CF-26E6-4CB7-A82C-8CE6BE68FAE1}" destId="{DEF92BCA-FA1C-4C6D-803C-9B02EFBB17E5}" srcOrd="0" destOrd="0" presId="urn:microsoft.com/office/officeart/2005/8/layout/radial4"/>
    <dgm:cxn modelId="{63FE3881-0574-48F4-9F24-39DE5A6F7B22}" type="presOf" srcId="{A430D6BB-A6E8-4753-88B6-E27F7C3E435C}" destId="{0CC69D81-2986-40AF-B992-D7DCC1E5BF75}" srcOrd="0" destOrd="0" presId="urn:microsoft.com/office/officeart/2005/8/layout/radial4"/>
    <dgm:cxn modelId="{2B70A6BA-5857-4007-90EA-3963E9E26386}" type="presOf" srcId="{EE9D8E34-76A9-4C94-A6A6-3A36F579ADCB}" destId="{25CB17ED-D7D7-4AA5-9204-F8EBDD8F12B7}" srcOrd="0" destOrd="0" presId="urn:microsoft.com/office/officeart/2005/8/layout/radial4"/>
    <dgm:cxn modelId="{67CDD7CD-1812-4B49-B7D9-394AB674ACD2}" type="presOf" srcId="{5EECDCED-DDF9-40C3-9552-94385EC7E777}" destId="{0D4D7694-C982-4502-A95C-C51CF4D9CCDB}" srcOrd="0" destOrd="0" presId="urn:microsoft.com/office/officeart/2005/8/layout/radial4"/>
    <dgm:cxn modelId="{A1D86DD7-97A6-4CA7-8226-40766AB27F2E}" srcId="{C3D02A17-E1C1-4CAB-8624-5F40AC18F5D1}" destId="{8A60A145-00DA-4F4D-9070-373A920BF2B5}" srcOrd="1" destOrd="0" parTransId="{F883F83A-B6FD-4C41-AE01-E9735B8C900B}" sibTransId="{45A76B73-4D06-4574-B7CB-295876CA3B21}"/>
    <dgm:cxn modelId="{C5296FD7-1A05-44E0-AD47-4145CA18B82A}" srcId="{C3D02A17-E1C1-4CAB-8624-5F40AC18F5D1}" destId="{C68BC8CF-26E6-4CB7-A82C-8CE6BE68FAE1}" srcOrd="2" destOrd="0" parTransId="{4C0014DE-DA90-46D6-8FA7-B185E5312777}" sibTransId="{8E3D422D-8A52-42FD-9276-4933F5D03A38}"/>
    <dgm:cxn modelId="{493CE0D9-BE9F-485D-A4FD-09B8D397EE15}" type="presOf" srcId="{80EE65C4-0135-46B9-8D66-AFC94A5B1E67}" destId="{8D1B169C-4E86-4B9D-9F73-88A183AA4147}" srcOrd="0" destOrd="0" presId="urn:microsoft.com/office/officeart/2005/8/layout/radial4"/>
    <dgm:cxn modelId="{49F288DA-3BF1-42BC-98E7-8FCBFA57DF4D}" srcId="{C3D02A17-E1C1-4CAB-8624-5F40AC18F5D1}" destId="{80EE65C4-0135-46B9-8D66-AFC94A5B1E67}" srcOrd="3" destOrd="0" parTransId="{EE9D8E34-76A9-4C94-A6A6-3A36F579ADCB}" sibTransId="{186837F0-6FBC-4A94-AE03-81BBAD6B323E}"/>
    <dgm:cxn modelId="{FD77ADE3-09EE-4420-AAE9-B7E89515B360}" type="presOf" srcId="{F883F83A-B6FD-4C41-AE01-E9735B8C900B}" destId="{5D3B5255-A97B-4AAD-972D-EDB24E4E751B}" srcOrd="0" destOrd="0" presId="urn:microsoft.com/office/officeart/2005/8/layout/radial4"/>
    <dgm:cxn modelId="{CFB14AE5-1BC0-4237-A812-0E661680845B}" srcId="{75AA6764-0977-475B-984F-D302A5E64712}" destId="{C3D02A17-E1C1-4CAB-8624-5F40AC18F5D1}" srcOrd="0" destOrd="0" parTransId="{DA95C178-4896-4398-BF11-5CC57BB4D8A6}" sibTransId="{32F016D6-FB1D-4670-99B2-C5640DD8A53A}"/>
    <dgm:cxn modelId="{E220F400-D37F-4270-B41F-D0AE4B3922E8}" type="presParOf" srcId="{6B5EB1D5-3AAB-4F55-80F8-240008B7ACDB}" destId="{A0A187E2-081A-462F-BF99-D031D810C7BA}" srcOrd="0" destOrd="0" presId="urn:microsoft.com/office/officeart/2005/8/layout/radial4"/>
    <dgm:cxn modelId="{ACC120E4-F68A-4AE4-939F-AA4B7EC60E45}" type="presParOf" srcId="{6B5EB1D5-3AAB-4F55-80F8-240008B7ACDB}" destId="{0CC69D81-2986-40AF-B992-D7DCC1E5BF75}" srcOrd="1" destOrd="0" presId="urn:microsoft.com/office/officeart/2005/8/layout/radial4"/>
    <dgm:cxn modelId="{DA6664B7-E7EE-4CC2-ACEF-7B94B088E4EA}" type="presParOf" srcId="{6B5EB1D5-3AAB-4F55-80F8-240008B7ACDB}" destId="{0D4D7694-C982-4502-A95C-C51CF4D9CCDB}" srcOrd="2" destOrd="0" presId="urn:microsoft.com/office/officeart/2005/8/layout/radial4"/>
    <dgm:cxn modelId="{7E800124-C2A7-4EFA-8636-9D93FF8D3259}" type="presParOf" srcId="{6B5EB1D5-3AAB-4F55-80F8-240008B7ACDB}" destId="{5D3B5255-A97B-4AAD-972D-EDB24E4E751B}" srcOrd="3" destOrd="0" presId="urn:microsoft.com/office/officeart/2005/8/layout/radial4"/>
    <dgm:cxn modelId="{D9F80B0B-09E4-4D0E-96EC-2CD427D14501}" type="presParOf" srcId="{6B5EB1D5-3AAB-4F55-80F8-240008B7ACDB}" destId="{6059C0CC-EED4-40E5-B792-A8D4C8DD2B92}" srcOrd="4" destOrd="0" presId="urn:microsoft.com/office/officeart/2005/8/layout/radial4"/>
    <dgm:cxn modelId="{05931308-2319-4130-93F4-8C1C370DE1A3}" type="presParOf" srcId="{6B5EB1D5-3AAB-4F55-80F8-240008B7ACDB}" destId="{BB22FEDF-B7F9-4D9D-A110-47F701472153}" srcOrd="5" destOrd="0" presId="urn:microsoft.com/office/officeart/2005/8/layout/radial4"/>
    <dgm:cxn modelId="{E3DF8F20-4283-45C1-BFF6-1262A2E60CA4}" type="presParOf" srcId="{6B5EB1D5-3AAB-4F55-80F8-240008B7ACDB}" destId="{DEF92BCA-FA1C-4C6D-803C-9B02EFBB17E5}" srcOrd="6" destOrd="0" presId="urn:microsoft.com/office/officeart/2005/8/layout/radial4"/>
    <dgm:cxn modelId="{BAD99663-E06B-42C4-B313-87B3795BF4A5}" type="presParOf" srcId="{6B5EB1D5-3AAB-4F55-80F8-240008B7ACDB}" destId="{25CB17ED-D7D7-4AA5-9204-F8EBDD8F12B7}" srcOrd="7" destOrd="0" presId="urn:microsoft.com/office/officeart/2005/8/layout/radial4"/>
    <dgm:cxn modelId="{3608C1DE-2029-412A-ABFB-47ED56B022D6}" type="presParOf" srcId="{6B5EB1D5-3AAB-4F55-80F8-240008B7ACDB}" destId="{8D1B169C-4E86-4B9D-9F73-88A183AA4147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7C342F-0442-4EF1-96D4-5310B83E30BF}">
      <dsp:nvSpPr>
        <dsp:cNvPr id="0" name=""/>
        <dsp:cNvSpPr/>
      </dsp:nvSpPr>
      <dsp:spPr>
        <a:xfrm>
          <a:off x="3388117" y="2667715"/>
          <a:ext cx="4501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0104" y="4572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601917" y="2702183"/>
        <a:ext cx="22505" cy="22505"/>
      </dsp:txXfrm>
    </dsp:sp>
    <dsp:sp modelId="{5D7CC4F6-22D7-4C13-814F-C7038503C7BB}">
      <dsp:nvSpPr>
        <dsp:cNvPr id="0" name=""/>
        <dsp:cNvSpPr/>
      </dsp:nvSpPr>
      <dsp:spPr>
        <a:xfrm>
          <a:off x="687489" y="2025141"/>
          <a:ext cx="450104" cy="688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052" y="0"/>
              </a:lnTo>
              <a:lnTo>
                <a:pt x="225052" y="688294"/>
              </a:lnTo>
              <a:lnTo>
                <a:pt x="450104" y="688294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891981" y="2348728"/>
        <a:ext cx="41120" cy="41120"/>
      </dsp:txXfrm>
    </dsp:sp>
    <dsp:sp modelId="{1A74F452-444F-4578-BF2D-984FE805E287}">
      <dsp:nvSpPr>
        <dsp:cNvPr id="0" name=""/>
        <dsp:cNvSpPr/>
      </dsp:nvSpPr>
      <dsp:spPr>
        <a:xfrm>
          <a:off x="3388117" y="1336846"/>
          <a:ext cx="450104" cy="428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5052" y="0"/>
              </a:lnTo>
              <a:lnTo>
                <a:pt x="225052" y="428834"/>
              </a:lnTo>
              <a:lnTo>
                <a:pt x="450104" y="428834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597627" y="1535721"/>
        <a:ext cx="31084" cy="31084"/>
      </dsp:txXfrm>
    </dsp:sp>
    <dsp:sp modelId="{464B3E0B-C5D5-4138-A723-33AB3E7FE28C}">
      <dsp:nvSpPr>
        <dsp:cNvPr id="0" name=""/>
        <dsp:cNvSpPr/>
      </dsp:nvSpPr>
      <dsp:spPr>
        <a:xfrm>
          <a:off x="3388117" y="817925"/>
          <a:ext cx="450104" cy="518920"/>
        </a:xfrm>
        <a:custGeom>
          <a:avLst/>
          <a:gdLst/>
          <a:ahLst/>
          <a:cxnLst/>
          <a:rect l="0" t="0" r="0" b="0"/>
          <a:pathLst>
            <a:path>
              <a:moveTo>
                <a:pt x="0" y="518920"/>
              </a:moveTo>
              <a:lnTo>
                <a:pt x="225052" y="518920"/>
              </a:lnTo>
              <a:lnTo>
                <a:pt x="225052" y="0"/>
              </a:lnTo>
              <a:lnTo>
                <a:pt x="450104" y="0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595996" y="1060212"/>
        <a:ext cx="34346" cy="34346"/>
      </dsp:txXfrm>
    </dsp:sp>
    <dsp:sp modelId="{B99FB5DE-0A4E-41AE-852B-221A4F3470DC}">
      <dsp:nvSpPr>
        <dsp:cNvPr id="0" name=""/>
        <dsp:cNvSpPr/>
      </dsp:nvSpPr>
      <dsp:spPr>
        <a:xfrm>
          <a:off x="687489" y="1336846"/>
          <a:ext cx="450104" cy="688294"/>
        </a:xfrm>
        <a:custGeom>
          <a:avLst/>
          <a:gdLst/>
          <a:ahLst/>
          <a:cxnLst/>
          <a:rect l="0" t="0" r="0" b="0"/>
          <a:pathLst>
            <a:path>
              <a:moveTo>
                <a:pt x="0" y="688294"/>
              </a:moveTo>
              <a:lnTo>
                <a:pt x="225052" y="688294"/>
              </a:lnTo>
              <a:lnTo>
                <a:pt x="225052" y="0"/>
              </a:lnTo>
              <a:lnTo>
                <a:pt x="450104" y="0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891981" y="1660433"/>
        <a:ext cx="41120" cy="41120"/>
      </dsp:txXfrm>
    </dsp:sp>
    <dsp:sp modelId="{757170DA-4DED-4020-86BF-04AB6791C97E}">
      <dsp:nvSpPr>
        <dsp:cNvPr id="0" name=""/>
        <dsp:cNvSpPr/>
      </dsp:nvSpPr>
      <dsp:spPr>
        <a:xfrm rot="16200000">
          <a:off x="-1461196" y="1682073"/>
          <a:ext cx="3611237" cy="686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System monitorowania i oceny GPR</a:t>
          </a:r>
        </a:p>
      </dsp:txBody>
      <dsp:txXfrm>
        <a:off x="-1461196" y="1682073"/>
        <a:ext cx="3611237" cy="686135"/>
      </dsp:txXfrm>
    </dsp:sp>
    <dsp:sp modelId="{5F6C5740-2DC4-4C5F-B31A-954E88FA7E0B}">
      <dsp:nvSpPr>
        <dsp:cNvPr id="0" name=""/>
        <dsp:cNvSpPr/>
      </dsp:nvSpPr>
      <dsp:spPr>
        <a:xfrm>
          <a:off x="1137594" y="993778"/>
          <a:ext cx="2250523" cy="686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Ocena</a:t>
          </a: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 stopnia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realizacji GPR</a:t>
          </a:r>
        </a:p>
      </dsp:txBody>
      <dsp:txXfrm>
        <a:off x="1137594" y="993778"/>
        <a:ext cx="2250523" cy="686135"/>
      </dsp:txXfrm>
    </dsp:sp>
    <dsp:sp modelId="{1C859F00-4DF8-462E-B848-1F23FBB05FDC}">
      <dsp:nvSpPr>
        <dsp:cNvPr id="0" name=""/>
        <dsp:cNvSpPr/>
      </dsp:nvSpPr>
      <dsp:spPr>
        <a:xfrm>
          <a:off x="3838222" y="474858"/>
          <a:ext cx="2250523" cy="686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Ocena stopnia realizacji przedsięwzięć (monitoring wskaźników realizacji projektów)</a:t>
          </a:r>
        </a:p>
      </dsp:txBody>
      <dsp:txXfrm>
        <a:off x="3838222" y="474858"/>
        <a:ext cx="2250523" cy="686135"/>
      </dsp:txXfrm>
    </dsp:sp>
    <dsp:sp modelId="{51DCFD7C-551F-4EBA-9E3A-4A148F1E82DC}">
      <dsp:nvSpPr>
        <dsp:cNvPr id="0" name=""/>
        <dsp:cNvSpPr/>
      </dsp:nvSpPr>
      <dsp:spPr>
        <a:xfrm>
          <a:off x="3838222" y="1332526"/>
          <a:ext cx="2250523" cy="8663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Ocena stopnia realizacji celów GPR (monitoring wskaźników realizacji celów poprzez zjawiska społeczno-gospodarcze)</a:t>
          </a:r>
        </a:p>
      </dsp:txBody>
      <dsp:txXfrm>
        <a:off x="3838222" y="1332526"/>
        <a:ext cx="2250523" cy="866307"/>
      </dsp:txXfrm>
    </dsp:sp>
    <dsp:sp modelId="{9AEE7962-722A-4AA7-A626-267AFB7850BD}">
      <dsp:nvSpPr>
        <dsp:cNvPr id="0" name=""/>
        <dsp:cNvSpPr/>
      </dsp:nvSpPr>
      <dsp:spPr>
        <a:xfrm>
          <a:off x="1137594" y="2370368"/>
          <a:ext cx="2250523" cy="686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Ocena aktualności GPR</a:t>
          </a:r>
        </a:p>
      </dsp:txBody>
      <dsp:txXfrm>
        <a:off x="1137594" y="2370368"/>
        <a:ext cx="2250523" cy="686135"/>
      </dsp:txXfrm>
    </dsp:sp>
    <dsp:sp modelId="{629D32C8-4C55-4B93-A337-25F97BDF49CE}">
      <dsp:nvSpPr>
        <dsp:cNvPr id="0" name=""/>
        <dsp:cNvSpPr/>
      </dsp:nvSpPr>
      <dsp:spPr>
        <a:xfrm>
          <a:off x="3838222" y="2370368"/>
          <a:ext cx="2250523" cy="686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Regulacje dotyczące wprowadzania modyfikacji programu</a:t>
          </a:r>
        </a:p>
      </dsp:txBody>
      <dsp:txXfrm>
        <a:off x="3838222" y="2370368"/>
        <a:ext cx="2250523" cy="686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343BB-C387-405E-96DE-8542DB104C6B}">
      <dsp:nvSpPr>
        <dsp:cNvPr id="0" name=""/>
        <dsp:cNvSpPr/>
      </dsp:nvSpPr>
      <dsp:spPr>
        <a:xfrm>
          <a:off x="116308" y="241390"/>
          <a:ext cx="6955340" cy="63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Arial" panose="020B0604020202020204" pitchFamily="34" charset="0"/>
              <a:cs typeface="Arial" panose="020B0604020202020204" pitchFamily="34" charset="0"/>
            </a:rPr>
            <a:t>Poziom przedsięwzięć rewitalizacyjnych</a:t>
          </a:r>
        </a:p>
      </dsp:txBody>
      <dsp:txXfrm>
        <a:off x="116308" y="241390"/>
        <a:ext cx="6955340" cy="632303"/>
      </dsp:txXfrm>
    </dsp:sp>
    <dsp:sp modelId="{23E5FE4D-9469-46A4-9D98-4602295CA1BC}">
      <dsp:nvSpPr>
        <dsp:cNvPr id="0" name=""/>
        <dsp:cNvSpPr/>
      </dsp:nvSpPr>
      <dsp:spPr>
        <a:xfrm>
          <a:off x="116308" y="873693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B004731-3E18-4E37-8C97-6CBA6BBBFAE1}">
      <dsp:nvSpPr>
        <dsp:cNvPr id="0" name=""/>
        <dsp:cNvSpPr/>
      </dsp:nvSpPr>
      <dsp:spPr>
        <a:xfrm>
          <a:off x="1093920" y="873693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95567EE-F953-4180-A02C-930D188E01D6}">
      <dsp:nvSpPr>
        <dsp:cNvPr id="0" name=""/>
        <dsp:cNvSpPr/>
      </dsp:nvSpPr>
      <dsp:spPr>
        <a:xfrm>
          <a:off x="2072305" y="873693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EB5F73-3BF0-4C79-AC4B-2D22E146ECC8}">
      <dsp:nvSpPr>
        <dsp:cNvPr id="0" name=""/>
        <dsp:cNvSpPr/>
      </dsp:nvSpPr>
      <dsp:spPr>
        <a:xfrm>
          <a:off x="3049916" y="873693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59FBB1C-75D3-433B-A8FD-7A7ED6350B98}">
      <dsp:nvSpPr>
        <dsp:cNvPr id="0" name=""/>
        <dsp:cNvSpPr/>
      </dsp:nvSpPr>
      <dsp:spPr>
        <a:xfrm>
          <a:off x="4028301" y="873693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8EB6FA-7DEC-4B01-9CDF-E9539ED40A03}">
      <dsp:nvSpPr>
        <dsp:cNvPr id="0" name=""/>
        <dsp:cNvSpPr/>
      </dsp:nvSpPr>
      <dsp:spPr>
        <a:xfrm>
          <a:off x="5005913" y="873693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183A2D-8D64-48AD-B7F0-AE4E2DF57140}">
      <dsp:nvSpPr>
        <dsp:cNvPr id="0" name=""/>
        <dsp:cNvSpPr/>
      </dsp:nvSpPr>
      <dsp:spPr>
        <a:xfrm>
          <a:off x="5984297" y="873693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0C4DF1-85BF-42EF-A33B-9AC8EBBB01A6}">
      <dsp:nvSpPr>
        <dsp:cNvPr id="0" name=""/>
        <dsp:cNvSpPr/>
      </dsp:nvSpPr>
      <dsp:spPr>
        <a:xfrm>
          <a:off x="116308" y="1002496"/>
          <a:ext cx="7045759" cy="10304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- karty do monitorowania przedsięwzięć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- harmonogram rzeczowo-finansowy realizacji przedsięwzięć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- macierz do monitorowania stopnia realizacji przedsięwzięć</a:t>
          </a:r>
        </a:p>
      </dsp:txBody>
      <dsp:txXfrm>
        <a:off x="116308" y="1002496"/>
        <a:ext cx="7045759" cy="1030420"/>
      </dsp:txXfrm>
    </dsp:sp>
    <dsp:sp modelId="{9918B67A-2FE4-45C1-80C3-B6C1CEBDDAC4}">
      <dsp:nvSpPr>
        <dsp:cNvPr id="0" name=""/>
        <dsp:cNvSpPr/>
      </dsp:nvSpPr>
      <dsp:spPr>
        <a:xfrm>
          <a:off x="116308" y="2249953"/>
          <a:ext cx="6955340" cy="63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Arial" panose="020B0604020202020204" pitchFamily="34" charset="0"/>
              <a:cs typeface="Arial" panose="020B0604020202020204" pitchFamily="34" charset="0"/>
            </a:rPr>
            <a:t>Poziom celów GPR</a:t>
          </a:r>
        </a:p>
      </dsp:txBody>
      <dsp:txXfrm>
        <a:off x="116308" y="2249953"/>
        <a:ext cx="6955340" cy="632303"/>
      </dsp:txXfrm>
    </dsp:sp>
    <dsp:sp modelId="{6C8DD0A5-15C8-401E-8700-CE0FE3CBE1E6}">
      <dsp:nvSpPr>
        <dsp:cNvPr id="0" name=""/>
        <dsp:cNvSpPr/>
      </dsp:nvSpPr>
      <dsp:spPr>
        <a:xfrm>
          <a:off x="116308" y="2882256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9C8FC6D-AD8D-4F24-9770-230F043546A6}">
      <dsp:nvSpPr>
        <dsp:cNvPr id="0" name=""/>
        <dsp:cNvSpPr/>
      </dsp:nvSpPr>
      <dsp:spPr>
        <a:xfrm>
          <a:off x="1093920" y="2882256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8BF187-0BC6-4A60-AE26-C811151BAFC7}">
      <dsp:nvSpPr>
        <dsp:cNvPr id="0" name=""/>
        <dsp:cNvSpPr/>
      </dsp:nvSpPr>
      <dsp:spPr>
        <a:xfrm>
          <a:off x="2072305" y="2882256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C75C7A1-4D0B-4A7D-B8CE-D82DAB51DD68}">
      <dsp:nvSpPr>
        <dsp:cNvPr id="0" name=""/>
        <dsp:cNvSpPr/>
      </dsp:nvSpPr>
      <dsp:spPr>
        <a:xfrm>
          <a:off x="3049916" y="2882256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54CC6F5-1BC0-4FD6-A7F6-26A94FCE4B67}">
      <dsp:nvSpPr>
        <dsp:cNvPr id="0" name=""/>
        <dsp:cNvSpPr/>
      </dsp:nvSpPr>
      <dsp:spPr>
        <a:xfrm>
          <a:off x="4028301" y="2882256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537E57D-D7B6-43B9-A3D5-1E991C7FF278}">
      <dsp:nvSpPr>
        <dsp:cNvPr id="0" name=""/>
        <dsp:cNvSpPr/>
      </dsp:nvSpPr>
      <dsp:spPr>
        <a:xfrm>
          <a:off x="5005913" y="2882256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1A3812-2A60-4AEB-BE79-0304E3CAF357}">
      <dsp:nvSpPr>
        <dsp:cNvPr id="0" name=""/>
        <dsp:cNvSpPr/>
      </dsp:nvSpPr>
      <dsp:spPr>
        <a:xfrm>
          <a:off x="5984297" y="2882256"/>
          <a:ext cx="1627549" cy="1288026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3617E2E-03F2-4D5A-92C1-2871ED7FAC89}">
      <dsp:nvSpPr>
        <dsp:cNvPr id="0" name=""/>
        <dsp:cNvSpPr/>
      </dsp:nvSpPr>
      <dsp:spPr>
        <a:xfrm>
          <a:off x="116308" y="3011059"/>
          <a:ext cx="7045759" cy="10304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- harmonogram realizacji GPR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- metryczki wskaźników realizacji GPR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latin typeface="Arial" panose="020B0604020202020204" pitchFamily="34" charset="0"/>
              <a:cs typeface="Arial" panose="020B0604020202020204" pitchFamily="34" charset="0"/>
            </a:rPr>
            <a:t>- macierz do monitorowania wskaźników realizacji GPR </a:t>
          </a:r>
        </a:p>
      </dsp:txBody>
      <dsp:txXfrm>
        <a:off x="116308" y="3011059"/>
        <a:ext cx="7045759" cy="10304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187E2-081A-462F-BF99-D031D810C7BA}">
      <dsp:nvSpPr>
        <dsp:cNvPr id="0" name=""/>
        <dsp:cNvSpPr/>
      </dsp:nvSpPr>
      <dsp:spPr>
        <a:xfrm>
          <a:off x="2718437" y="1705976"/>
          <a:ext cx="1630544" cy="16305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>
              <a:latin typeface="Arial" panose="020B0604020202020204" pitchFamily="34" charset="0"/>
              <a:cs typeface="Arial" panose="020B0604020202020204" pitchFamily="34" charset="0"/>
            </a:rPr>
            <a:t>Obszar rewitalizacji</a:t>
          </a:r>
        </a:p>
      </dsp:txBody>
      <dsp:txXfrm>
        <a:off x="2957225" y="1944764"/>
        <a:ext cx="1152968" cy="1152968"/>
      </dsp:txXfrm>
    </dsp:sp>
    <dsp:sp modelId="{0CC69D81-2986-40AF-B992-D7DCC1E5BF75}">
      <dsp:nvSpPr>
        <dsp:cNvPr id="0" name=""/>
        <dsp:cNvSpPr/>
      </dsp:nvSpPr>
      <dsp:spPr>
        <a:xfrm rot="11700000">
          <a:off x="1487091" y="1902837"/>
          <a:ext cx="1211651" cy="464705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4D7694-C982-4502-A95C-C51CF4D9CCDB}">
      <dsp:nvSpPr>
        <dsp:cNvPr id="0" name=""/>
        <dsp:cNvSpPr/>
      </dsp:nvSpPr>
      <dsp:spPr>
        <a:xfrm>
          <a:off x="733226" y="1358783"/>
          <a:ext cx="1549017" cy="1239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Arial" panose="020B0604020202020204" pitchFamily="34" charset="0"/>
              <a:cs typeface="Arial" panose="020B0604020202020204" pitchFamily="34" charset="0"/>
            </a:rPr>
            <a:t>Czynniki makroekonomiczne (PKB, inflacja, bezrobocie, stopy kredytowe)</a:t>
          </a:r>
        </a:p>
      </dsp:txBody>
      <dsp:txXfrm>
        <a:off x="769521" y="1395078"/>
        <a:ext cx="1476427" cy="1166624"/>
      </dsp:txXfrm>
    </dsp:sp>
    <dsp:sp modelId="{5D3B5255-A97B-4AAD-972D-EDB24E4E751B}">
      <dsp:nvSpPr>
        <dsp:cNvPr id="0" name=""/>
        <dsp:cNvSpPr/>
      </dsp:nvSpPr>
      <dsp:spPr>
        <a:xfrm rot="14700000">
          <a:off x="2297499" y="937031"/>
          <a:ext cx="1211651" cy="464705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59C0CC-EED4-40E5-B792-A8D4C8DD2B92}">
      <dsp:nvSpPr>
        <dsp:cNvPr id="0" name=""/>
        <dsp:cNvSpPr/>
      </dsp:nvSpPr>
      <dsp:spPr>
        <a:xfrm>
          <a:off x="1872783" y="712"/>
          <a:ext cx="1549017" cy="1239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Lokalne uwarunkowania rozwojowe (polityka podatkowa,  inwestycyjna, rynek pracy)</a:t>
          </a:r>
        </a:p>
      </dsp:txBody>
      <dsp:txXfrm>
        <a:off x="1909078" y="37007"/>
        <a:ext cx="1476427" cy="1166624"/>
      </dsp:txXfrm>
    </dsp:sp>
    <dsp:sp modelId="{BB22FEDF-B7F9-4D9D-A110-47F701472153}">
      <dsp:nvSpPr>
        <dsp:cNvPr id="0" name=""/>
        <dsp:cNvSpPr/>
      </dsp:nvSpPr>
      <dsp:spPr>
        <a:xfrm rot="17700000">
          <a:off x="3558269" y="937031"/>
          <a:ext cx="1211651" cy="464705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F92BCA-FA1C-4C6D-803C-9B02EFBB17E5}">
      <dsp:nvSpPr>
        <dsp:cNvPr id="0" name=""/>
        <dsp:cNvSpPr/>
      </dsp:nvSpPr>
      <dsp:spPr>
        <a:xfrm>
          <a:off x="3645619" y="712"/>
          <a:ext cx="1549017" cy="1239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Otoczenie prawne</a:t>
          </a:r>
        </a:p>
      </dsp:txBody>
      <dsp:txXfrm>
        <a:off x="3681914" y="37007"/>
        <a:ext cx="1476427" cy="1166624"/>
      </dsp:txXfrm>
    </dsp:sp>
    <dsp:sp modelId="{25CB17ED-D7D7-4AA5-9204-F8EBDD8F12B7}">
      <dsp:nvSpPr>
        <dsp:cNvPr id="0" name=""/>
        <dsp:cNvSpPr/>
      </dsp:nvSpPr>
      <dsp:spPr>
        <a:xfrm rot="20700000">
          <a:off x="4368676" y="1902837"/>
          <a:ext cx="1211651" cy="464705"/>
        </a:xfrm>
        <a:prstGeom prst="lef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B169C-4E86-4B9D-9F73-88A183AA4147}">
      <dsp:nvSpPr>
        <dsp:cNvPr id="0" name=""/>
        <dsp:cNvSpPr/>
      </dsp:nvSpPr>
      <dsp:spPr>
        <a:xfrm>
          <a:off x="4785176" y="1358783"/>
          <a:ext cx="1549017" cy="1239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>
              <a:latin typeface="Arial" panose="020B0604020202020204" pitchFamily="34" charset="0"/>
              <a:cs typeface="Arial" panose="020B0604020202020204" pitchFamily="34" charset="0"/>
            </a:rPr>
            <a:t>Sytuacje nadzwyczajne (pandemia, konflikty wojenne)</a:t>
          </a:r>
        </a:p>
      </dsp:txBody>
      <dsp:txXfrm>
        <a:off x="4821471" y="1395078"/>
        <a:ext cx="1476427" cy="1166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2CA5F-34E9-4D3A-9077-13C729A79B9E}" type="datetimeFigureOut">
              <a:rPr lang="pl-PL" smtClean="0"/>
              <a:t>09.12.2022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F19A8-0F05-443A-BFCD-088CB44C1B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8821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DA979-A93E-4712-BB9F-3159DBB5F8BA}" type="datetimeFigureOut">
              <a:rPr lang="pl-PL" smtClean="0"/>
              <a:t>09.12.2022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3CDF-0EBF-45AF-8C1C-7E6215B4D4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54060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27200" y="1276141"/>
            <a:ext cx="8940800" cy="2233822"/>
          </a:xfrm>
        </p:spPr>
        <p:txBody>
          <a:bodyPr anchor="ctr" anchorCtr="1"/>
          <a:lstStyle>
            <a:lvl1pPr algn="ctr">
              <a:defRPr sz="6000" b="1">
                <a:solidFill>
                  <a:srgbClr val="176FC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27200" y="3602038"/>
            <a:ext cx="89408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85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3D8B9B0-CA66-457D-B21F-FFB77A76B0AF}" type="datetime1">
              <a:rPr lang="pl-PL" smtClean="0"/>
              <a:t>09.12.2022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106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2E493B-1DA9-4E1B-9B9C-3CD429FB32F0}" type="datetime1">
              <a:rPr lang="pl-PL" smtClean="0"/>
              <a:t>09.12.2022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9506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B3BEF-F526-4224-B972-F5D63212C9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854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723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00DBB7-84A0-4476-B6DE-E0659C1FB697}" type="datetime1">
              <a:rPr lang="pl-PL" smtClean="0"/>
              <a:t>09.12.2022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145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22FD6F-5DE0-4AE0-9159-6B3A6CC37C28}" type="datetime1">
              <a:rPr lang="pl-PL" smtClean="0"/>
              <a:t>09.12.2022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640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BE1DF3-D9CB-4BDC-A55A-C793941BB025}" type="datetime1">
              <a:rPr lang="pl-PL" smtClean="0"/>
              <a:t>09.12.2022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05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2899C1B-3E3D-437F-8E8B-E4263A568636}" type="datetime1">
              <a:rPr lang="pl-PL" smtClean="0"/>
              <a:t>09.12.2022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629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D465C0-5EA5-4702-94FA-31982BBBA86E}" type="datetime1">
              <a:rPr lang="pl-PL" smtClean="0"/>
              <a:t>09.12.2022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459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8CFAC4-6131-437E-B7DB-5DFA2B59338C}" type="datetime1">
              <a:rPr lang="pl-PL" smtClean="0"/>
              <a:t>09.12.2022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131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5684A8-798E-4E46-AAE8-FBF17FA535E0}" type="datetime1">
              <a:rPr lang="pl-PL" smtClean="0"/>
              <a:t>09.12.2022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47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697993" y="365126"/>
            <a:ext cx="4820194" cy="8919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97992" y="1825625"/>
            <a:ext cx="1017469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05AF0-1F66-4141-90B7-9F3690F24335}" type="slidenum">
              <a:rPr lang="pl-PL" smtClean="0"/>
              <a:t>‹#›</a:t>
            </a:fld>
            <a:endParaRPr lang="pl-PL"/>
          </a:p>
        </p:txBody>
      </p:sp>
      <p:pic>
        <p:nvPicPr>
          <p:cNvPr id="37" name="Obraz 3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2" y="6176963"/>
            <a:ext cx="4789715" cy="666242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187" y="365126"/>
            <a:ext cx="5432677" cy="891932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82946" y="482944"/>
            <a:ext cx="1794567" cy="828676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-482947" y="2133119"/>
            <a:ext cx="1794567" cy="828676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82944" y="3927687"/>
            <a:ext cx="1794567" cy="828676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-482945" y="5577862"/>
            <a:ext cx="1794567" cy="82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28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396827" y="301451"/>
            <a:ext cx="6756573" cy="488962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96827" y="1825625"/>
            <a:ext cx="96558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B3BEF-F526-4224-B972-F5D63212C964}" type="slidenum">
              <a:rPr lang="pl-PL" smtClean="0"/>
              <a:t>‹#›</a:t>
            </a:fld>
            <a:endParaRPr lang="pl-PL"/>
          </a:p>
        </p:txBody>
      </p:sp>
      <p:pic>
        <p:nvPicPr>
          <p:cNvPr id="20" name="Obraz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42" y="6176963"/>
            <a:ext cx="4789715" cy="666242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82946" y="482944"/>
            <a:ext cx="1794567" cy="828676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-482947" y="2133119"/>
            <a:ext cx="1794567" cy="828676"/>
          </a:xfrm>
          <a:prstGeom prst="rect">
            <a:avLst/>
          </a:prstGeom>
        </p:spPr>
      </p:pic>
      <p:pic>
        <p:nvPicPr>
          <p:cNvPr id="19" name="Obraz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482944" y="3927687"/>
            <a:ext cx="1794567" cy="828676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-482945" y="5577862"/>
            <a:ext cx="1794567" cy="828676"/>
          </a:xfrm>
          <a:prstGeom prst="rect">
            <a:avLst/>
          </a:prstGeom>
        </p:spPr>
      </p:pic>
      <p:pic>
        <p:nvPicPr>
          <p:cNvPr id="22" name="Obraz 2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993" y="301451"/>
            <a:ext cx="3179807" cy="522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1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 cap="small" baseline="0">
          <a:solidFill>
            <a:srgbClr val="176FC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8_579663CA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76748" y="1122363"/>
            <a:ext cx="11095938" cy="2387600"/>
          </a:xfrm>
        </p:spPr>
        <p:txBody>
          <a:bodyPr anchor="ctr" anchorCtr="1">
            <a:normAutofit/>
          </a:bodyPr>
          <a:lstStyle/>
          <a:p>
            <a:r>
              <a:rPr lang="pl-PL" dirty="0">
                <a:latin typeface="Microsoft YaHei Light" panose="020B0502040204020203" pitchFamily="34" charset="-122"/>
                <a:ea typeface="Microsoft YaHei Light" panose="020B0502040204020203" pitchFamily="34" charset="-122"/>
                <a:cs typeface="Calibri" panose="020F0502020204030204" pitchFamily="34" charset="0"/>
              </a:rPr>
              <a:t>Śląskie Programy Rewitalizacji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005780" y="2729425"/>
            <a:ext cx="9866905" cy="1908117"/>
          </a:xfrm>
        </p:spPr>
        <p:txBody>
          <a:bodyPr anchor="ctr" anchorCtr="1">
            <a:normAutofit/>
          </a:bodyPr>
          <a:lstStyle/>
          <a:p>
            <a:pPr>
              <a:lnSpc>
                <a:spcPct val="150000"/>
              </a:lnSpc>
            </a:pP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rewitalizacji. </a:t>
            </a:r>
            <a:b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Praktyczny podręcznik dla samorządów lokalnych </a:t>
            </a:r>
            <a:endParaRPr lang="pl-PL" b="1" dirty="0">
              <a:solidFill>
                <a:schemeClr val="tx1">
                  <a:lumMod val="85000"/>
                  <a:lumOff val="1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4294967295"/>
          </p:nvPr>
        </p:nvSpPr>
        <p:spPr>
          <a:xfrm>
            <a:off x="10337800" y="6393089"/>
            <a:ext cx="1741715" cy="365125"/>
          </a:xfrm>
          <a:prstGeom prst="rect">
            <a:avLst/>
          </a:prstGeom>
        </p:spPr>
        <p:txBody>
          <a:bodyPr/>
          <a:lstStyle/>
          <a:p>
            <a:r>
              <a:rPr lang="pl-PL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9 grudnia 2022 r.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7082971" y="4385187"/>
            <a:ext cx="4789715" cy="1908117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6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Zespół Instytutu Rozwoju Miast i Regionów:</a:t>
            </a: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pl-PL" sz="1600" i="0" u="none" strike="noStrike" baseline="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dr Natalia </a:t>
            </a:r>
            <a:r>
              <a:rPr lang="pl-PL" sz="1600" i="0" u="none" strike="noStrike" baseline="0" dirty="0" err="1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Dziarmakowska</a:t>
            </a:r>
            <a:endParaRPr lang="pl-PL" sz="1600" i="0" u="none" strike="noStrike" baseline="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pl-PL" sz="1600" i="0" u="none" strike="noStrike" baseline="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Katarzyna Spadło</a:t>
            </a: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it-IT" sz="1600" i="0" u="none" strike="noStrike" baseline="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Paulina Basińska</a:t>
            </a:r>
            <a:endParaRPr lang="pl-PL" sz="1600" i="0" u="none" strike="noStrike" baseline="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pPr algn="l">
              <a:lnSpc>
                <a:spcPct val="114000"/>
              </a:lnSpc>
              <a:spcBef>
                <a:spcPts val="0"/>
              </a:spcBef>
            </a:pPr>
            <a:r>
              <a:rPr lang="pl-PL" sz="1600" i="0" u="none" strike="noStrike" baseline="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Violetta Drabik-Franiewska </a:t>
            </a:r>
            <a:endParaRPr lang="pl-PL" sz="1600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pic>
        <p:nvPicPr>
          <p:cNvPr id="11" name="Obraz 10" descr="belka z logotypami: Fundusze Europejskie Pomoc Techniczna, Rzeczpospolita Polska, Unia Europejska Fundusz Spójności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034" y="6196102"/>
            <a:ext cx="4789715" cy="66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29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31618" y="1425194"/>
            <a:ext cx="9655807" cy="427521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sz="1800" b="1" dirty="0">
                <a:ea typeface="+mn-lt"/>
                <a:cs typeface="+mn-lt"/>
              </a:rPr>
              <a:t>Ocena stopnia realizacji GPR</a:t>
            </a:r>
          </a:p>
          <a:p>
            <a:pPr marL="0" indent="0">
              <a:buNone/>
            </a:pPr>
            <a:endParaRPr lang="pl-PL" sz="800" dirty="0">
              <a:ea typeface="+mn-lt"/>
              <a:cs typeface="+mn-lt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1800" b="1" dirty="0">
                <a:ea typeface="+mn-lt"/>
                <a:cs typeface="+mn-lt"/>
              </a:rPr>
              <a:t>Poziom I. Ocena stopnia realizacji przedsięwzięć rewitalizacyjnych:</a:t>
            </a:r>
          </a:p>
          <a:p>
            <a:pPr marL="1200150" lvl="2"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odnosi się do postępu i terminowości w ich realizacji,</a:t>
            </a:r>
          </a:p>
          <a:p>
            <a:pPr marL="1200150" lvl="2"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obejmuje ocenę efektów ich wdrożenia,</a:t>
            </a:r>
          </a:p>
          <a:p>
            <a:pPr marL="1200150" lvl="2"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odbywa się w trybie ciągłym, w cyklu corocznym.</a:t>
            </a:r>
          </a:p>
          <a:p>
            <a:pPr marL="57150" indent="0">
              <a:spcAft>
                <a:spcPts val="600"/>
              </a:spcAft>
              <a:buNone/>
            </a:pPr>
            <a:r>
              <a:rPr lang="pl-PL" sz="1800" b="1" dirty="0">
                <a:ea typeface="+mn-lt"/>
                <a:cs typeface="+mn-lt"/>
              </a:rPr>
              <a:t>Poziom II. Ocena stopnia realizacji celów GPR</a:t>
            </a:r>
            <a:r>
              <a:rPr lang="pl-PL" sz="1800" dirty="0">
                <a:ea typeface="+mn-lt"/>
                <a:cs typeface="+mn-lt"/>
              </a:rPr>
              <a:t>:</a:t>
            </a:r>
          </a:p>
          <a:p>
            <a:pPr marL="1200150" lvl="2"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obejmuje analizę porównawczą zmian wartości zjawisk kryzysowych - poprzez porównanie bieżących wartości wskaźników z ich poziomem w roku bazowym i docelowym,</a:t>
            </a:r>
            <a:endParaRPr lang="pl-PL" sz="1800" dirty="0">
              <a:ea typeface="Microsoft YaHei UI Light"/>
            </a:endParaRPr>
          </a:p>
          <a:p>
            <a:pPr marL="1200150" lvl="2">
              <a:spcAft>
                <a:spcPts val="600"/>
              </a:spcAft>
            </a:pPr>
            <a:r>
              <a:rPr lang="pl-PL" sz="1800" dirty="0">
                <a:ea typeface="Microsoft YaHei UI Light"/>
              </a:rPr>
              <a:t>odbywa się </a:t>
            </a:r>
            <a:r>
              <a:rPr lang="pl-PL" sz="1800" dirty="0">
                <a:ea typeface="+mn-lt"/>
                <a:cs typeface="+mn-lt"/>
              </a:rPr>
              <a:t>z częstotliwością wynikającą z ustawy o rewitalizacji (max 3-letnią).</a:t>
            </a:r>
            <a:endParaRPr lang="pl-PL" sz="1800" dirty="0">
              <a:ea typeface="Microsoft YaHei UI Light"/>
            </a:endParaRPr>
          </a:p>
          <a:p>
            <a:pPr marL="0" indent="0">
              <a:spcAft>
                <a:spcPts val="600"/>
              </a:spcAft>
              <a:buNone/>
            </a:pPr>
            <a:endParaRPr lang="pl-PL" sz="1800" b="1" dirty="0">
              <a:ea typeface="Microsoft YaHei UI Light"/>
            </a:endParaRPr>
          </a:p>
          <a:p>
            <a:pPr marL="0" indent="0" algn="just">
              <a:buNone/>
            </a:pPr>
            <a:endParaRPr lang="pl-PL" sz="1600" dirty="0">
              <a:ea typeface="Microsoft YaHei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21392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5203-B05A-A948-D9EF-B0EF31CD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53F39-1DAA-6F05-C6E5-5627A655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827" y="1090994"/>
            <a:ext cx="9655807" cy="50564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sz="1800" b="1" dirty="0">
                <a:ea typeface="+mn-lt"/>
                <a:cs typeface="+mn-lt"/>
              </a:rPr>
              <a:t>Metody i narzędzia oceny stopnia realizacji i aktualności GPR</a:t>
            </a:r>
            <a:endParaRPr lang="en-US" sz="1800" dirty="0"/>
          </a:p>
          <a:p>
            <a:pPr marL="0" indent="0">
              <a:buNone/>
            </a:pPr>
            <a:endParaRPr lang="pl-PL" sz="2000" b="1" dirty="0">
              <a:ea typeface="+mn-lt"/>
              <a:cs typeface="+mn-lt"/>
            </a:endParaRPr>
          </a:p>
        </p:txBody>
      </p:sp>
      <p:graphicFrame>
        <p:nvGraphicFramePr>
          <p:cNvPr id="4" name="Diagram 3" descr="Schemat przedstawia rodzaje narzędzi używanych w monitoringu rewitalizacji:&#10;1. na poziomie przedsięwzięć rewitalizacyjnych, czyli karty do monitorowania przedsięwzięć, harmonogram rzeczowo-finansowy realizacji przedsięwzięć oraz macierz do monitorowania stopnia realizacji przedsięwzięć.&#10;2. Na poziomie celów GPR, czyli harmonogram realizacji GPR, metryczki wskaźników realizacji GPR, macierz do monitorowania wskaźników realizacji GPR.">
            <a:extLst>
              <a:ext uri="{FF2B5EF4-FFF2-40B4-BE49-F238E27FC236}">
                <a16:creationId xmlns:a16="http://schemas.microsoft.com/office/drawing/2014/main" id="{3081C27C-F9D2-403D-3605-47E6B65728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3203928"/>
              </p:ext>
            </p:extLst>
          </p:nvPr>
        </p:nvGraphicFramePr>
        <p:xfrm>
          <a:off x="1296412" y="1325588"/>
          <a:ext cx="7728156" cy="4411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240316AA-D9AF-5E40-FD32-1536FBBA90E8}"/>
              </a:ext>
            </a:extLst>
          </p:cNvPr>
          <p:cNvSpPr txBox="1"/>
          <p:nvPr/>
        </p:nvSpPr>
        <p:spPr>
          <a:xfrm>
            <a:off x="5958996" y="5583373"/>
            <a:ext cx="3165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effectLst/>
                <a:ea typeface="Arial" panose="020B0604020202020204" pitchFamily="34" charset="0"/>
              </a:rPr>
              <a:t>Źródło: opracowanie własne </a:t>
            </a:r>
            <a:r>
              <a:rPr lang="pl-PL" sz="1400" i="1" dirty="0" err="1">
                <a:effectLst/>
                <a:ea typeface="Arial" panose="020B0604020202020204" pitchFamily="34" charset="0"/>
              </a:rPr>
              <a:t>IRMiR</a:t>
            </a:r>
            <a:r>
              <a:rPr lang="pl-PL" sz="1400" i="1" dirty="0">
                <a:effectLst/>
                <a:ea typeface="Arial" panose="020B0604020202020204" pitchFamily="34" charset="0"/>
              </a:rPr>
              <a:t>.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086644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5203-B05A-A948-D9EF-B0EF31CD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53F39-1DAA-6F05-C6E5-5627A655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6710" y="1120491"/>
            <a:ext cx="4562166" cy="26927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a typeface="+mn-lt"/>
                <a:cs typeface="+mn-lt"/>
              </a:rPr>
              <a:t>   Miasto Chorzów - dobra praktyka związana z ujęciem procedury monitorowania wraz z narzędziem do monitorowania przedsięwzięć rewitalizacyjnych w Zarządzeniu Prezydenta Miasta Chorzów powołującym Zespół Rewitalizacji Miasta Chorzów.</a:t>
            </a:r>
            <a:endParaRPr lang="pl-PL" sz="1800" dirty="0"/>
          </a:p>
          <a:p>
            <a:pPr marL="0" indent="0">
              <a:buNone/>
            </a:pPr>
            <a:endParaRPr lang="pl-PL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2000" b="1" dirty="0">
              <a:ea typeface="+mn-lt"/>
              <a:cs typeface="+mn-lt"/>
            </a:endParaRPr>
          </a:p>
        </p:txBody>
      </p:sp>
      <p:pic>
        <p:nvPicPr>
          <p:cNvPr id="4" name="Obraz 3" descr="Rysunek przedstawia kartę monitorującą przedsięwzięcia w procesie rewitalizacji Chorzowa, pierwsza strona.">
            <a:extLst>
              <a:ext uri="{FF2B5EF4-FFF2-40B4-BE49-F238E27FC236}">
                <a16:creationId xmlns:a16="http://schemas.microsoft.com/office/drawing/2014/main" id="{00477367-5C0D-3A68-5463-867CF3EDD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77" y="1063973"/>
            <a:ext cx="3026891" cy="4147247"/>
          </a:xfrm>
          <a:prstGeom prst="rect">
            <a:avLst/>
          </a:prstGeom>
        </p:spPr>
      </p:pic>
      <p:pic>
        <p:nvPicPr>
          <p:cNvPr id="5" name="Obraz 4" descr="Rysunek przedstawia kartę monitorującą przedsięwzięcia w procesie rewitalizacji Chorzowa, druga strona.">
            <a:extLst>
              <a:ext uri="{FF2B5EF4-FFF2-40B4-BE49-F238E27FC236}">
                <a16:creationId xmlns:a16="http://schemas.microsoft.com/office/drawing/2014/main" id="{3AE2716D-8DCF-8A12-E9F6-5E06EE0BC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168" y="1123027"/>
            <a:ext cx="3295542" cy="4092674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A0BB6C9B-E20F-7997-8960-9F29F31A1296}"/>
              </a:ext>
            </a:extLst>
          </p:cNvPr>
          <p:cNvSpPr txBox="1"/>
          <p:nvPr/>
        </p:nvSpPr>
        <p:spPr>
          <a:xfrm>
            <a:off x="904277" y="5239284"/>
            <a:ext cx="6322433" cy="815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sz="1400" i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Źródło: Zarządzenie nr OR. 187. 2018 Prezydenta Miasta Chorzów z dnia 7 września 2018 roku w sprawie powołania Zespołu Rewitalizacji Miasta Chorzów.</a:t>
            </a:r>
            <a:endParaRPr lang="pl-PL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346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8020767" y="1458610"/>
            <a:ext cx="3934528" cy="1039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dirty="0">
                <a:ea typeface="+mn-lt"/>
                <a:cs typeface="+mn-lt"/>
              </a:rPr>
              <a:t>Analiza uwarunkowań zewnętrznych oddziałujących na rezultaty polityki rewitalizacyjnej.</a:t>
            </a:r>
            <a:endParaRPr lang="pl-PL" dirty="0">
              <a:ea typeface="Microsoft YaHei UI Light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350EF52-BECA-FDEE-70A5-EFCDC2ED8EBF}"/>
              </a:ext>
            </a:extLst>
          </p:cNvPr>
          <p:cNvSpPr txBox="1"/>
          <p:nvPr/>
        </p:nvSpPr>
        <p:spPr>
          <a:xfrm>
            <a:off x="1130605" y="4808301"/>
            <a:ext cx="103926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dirty="0">
                <a:ea typeface="+mn-lt"/>
                <a:cs typeface="+mn-lt"/>
              </a:rPr>
              <a:t>Cele analizy: </a:t>
            </a:r>
          </a:p>
          <a:p>
            <a:pPr marL="342900" indent="-342900" algn="just">
              <a:buAutoNum type="arabicPeriod"/>
            </a:pPr>
            <a:r>
              <a:rPr lang="pl-PL" sz="1800" dirty="0">
                <a:ea typeface="+mn-lt"/>
                <a:cs typeface="+mn-lt"/>
              </a:rPr>
              <a:t>wskazanie przesłanek odpowiedzialnych za wystąpienie nieoczekiwanych odchyleń wartości wskaźników od docelowego poziomu. </a:t>
            </a:r>
          </a:p>
          <a:p>
            <a:pPr marL="342900" indent="-342900" algn="just">
              <a:buAutoNum type="arabicPeriod"/>
            </a:pPr>
            <a:r>
              <a:rPr lang="pl-PL" dirty="0">
                <a:ea typeface="+mn-lt"/>
                <a:cs typeface="+mn-lt"/>
              </a:rPr>
              <a:t>ograniczenie ryzyka </a:t>
            </a:r>
            <a:r>
              <a:rPr lang="pl-PL" sz="1800" dirty="0">
                <a:ea typeface="+mn-lt"/>
                <a:cs typeface="+mn-lt"/>
              </a:rPr>
              <a:t>negatywnej oceny rezultatów polityki rewitalizacyjnej.</a:t>
            </a:r>
          </a:p>
          <a:p>
            <a:endParaRPr lang="pl-PL" dirty="0"/>
          </a:p>
        </p:txBody>
      </p:sp>
      <p:graphicFrame>
        <p:nvGraphicFramePr>
          <p:cNvPr id="4" name="Diagram 3" descr="Schemat przedstawia przykłady czynników zewnętrznych oddziałujących na efekty procesu rewitalizacji, takie jak:&#10;1. Czynniki makroekonomiczne (PKB, inflacja, bezrobocie, stopy kredytowe).&#10;2.  Lokalne uwarunkowania rozwojowe (polityka podatkowa,  inwestycyjna, rynek pracy).&#10;3. Otoczenie prawne&#10;4. Sytuacje nadzwyczajne (pandemia, konflikty wojenne).">
            <a:extLst>
              <a:ext uri="{FF2B5EF4-FFF2-40B4-BE49-F238E27FC236}">
                <a16:creationId xmlns:a16="http://schemas.microsoft.com/office/drawing/2014/main" id="{08FC00B4-4391-45E4-5ACD-29244A243E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6290327"/>
              </p:ext>
            </p:extLst>
          </p:nvPr>
        </p:nvGraphicFramePr>
        <p:xfrm>
          <a:off x="1241403" y="1322633"/>
          <a:ext cx="7067420" cy="333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EB1BA674-EC10-4866-B1D1-B35FE2E533DB}"/>
              </a:ext>
            </a:extLst>
          </p:cNvPr>
          <p:cNvSpPr txBox="1"/>
          <p:nvPr/>
        </p:nvSpPr>
        <p:spPr>
          <a:xfrm>
            <a:off x="6076857" y="4272515"/>
            <a:ext cx="3018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/>
              <a:t>źródło: opracowanie własne </a:t>
            </a:r>
            <a:r>
              <a:rPr lang="pl-PL" sz="1400" i="1" dirty="0" err="1"/>
              <a:t>IRMiR</a:t>
            </a:r>
            <a:r>
              <a:rPr lang="pl-PL" sz="1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637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89822" y="2026943"/>
            <a:ext cx="9655807" cy="243361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b="1" dirty="0">
                <a:ea typeface="Microsoft YaHei UI Light"/>
              </a:rPr>
              <a:t>Ocena aktualności programu rewitalizacji</a:t>
            </a:r>
            <a:r>
              <a:rPr lang="pl-PL" sz="1800" dirty="0">
                <a:ea typeface="Microsoft YaHei UI Light"/>
              </a:rPr>
              <a:t> umożliwia udzielenie odpowiedzi na dwa podstawowe pytania: </a:t>
            </a:r>
            <a:endParaRPr lang="en-US" sz="1800" dirty="0">
              <a:ea typeface="Microsoft YaHei UI Ligh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pl-PL" sz="1800" dirty="0">
                <a:ea typeface="Microsoft YaHei UI Light"/>
              </a:rPr>
              <a:t>Czy treść programu jest nadal aktualna, tj. czy elementy ważne dla jego realizacji odpowiadają stanowi faktycznemu?</a:t>
            </a:r>
            <a:endParaRPr lang="pl-PL" sz="1800" dirty="0"/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pl-PL" sz="1800" dirty="0">
                <a:ea typeface="Microsoft YaHei UI Light"/>
              </a:rPr>
              <a:t>Czy pierwotne rozstrzygnięcia dotyczące polityki rewitalizacyjnej (charakter i skala interwencji, model zarządzania, stopień włączenia społecznego, skala użycia specjalistycznych narzędzi </a:t>
            </a:r>
            <a:r>
              <a:rPr lang="pl-PL" sz="1800" dirty="0" err="1">
                <a:ea typeface="Microsoft YaHei UI Light"/>
              </a:rPr>
              <a:t>u.o.r</a:t>
            </a:r>
            <a:r>
              <a:rPr lang="pl-PL" sz="1800" dirty="0">
                <a:ea typeface="Microsoft YaHei UI Light"/>
              </a:rPr>
              <a:t>.) są nadal obowiązujące?</a:t>
            </a:r>
          </a:p>
        </p:txBody>
      </p:sp>
    </p:spTree>
    <p:extLst>
      <p:ext uri="{BB962C8B-B14F-4D97-AF65-F5344CB8AC3E}">
        <p14:creationId xmlns:p14="http://schemas.microsoft.com/office/powerpoint/2010/main" val="146947373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0745" y="1083876"/>
            <a:ext cx="9950510" cy="511333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b="1" dirty="0">
                <a:ea typeface="+mn-lt"/>
                <a:cs typeface="+mn-lt"/>
              </a:rPr>
              <a:t>Przesłanki aktualizacji GPR 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1800" dirty="0">
              <a:ea typeface="+mn-lt"/>
              <a:cs typeface="+mn-l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zmiany na liście przedsięwzięć podstawowych,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zmiana wyzwań strategicznych procesu (celów lub kierunków działań), 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korekta harmonogramu wdrażania GPR w związku z nieterminową realizacją przedsięwzięć, 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nieosiągnięcie zakładanych wskaźników monitoringowych,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potrzeba wydłużenia czasu realizacji procesu, 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potrzeba wprowadzenia do procesu narzędzi ustawy o rewitalizacji, niezakładanych w pierwotnej wersji GPR, 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negatywna ocena skuteczności działań rewitalizacyjnych, potwierdzona opinią Komitetu Rewitalizacji.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pl-PL" sz="1400" b="1" dirty="0">
              <a:ea typeface="Microsoft YaHei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1406946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5203-B05A-A948-D9EF-B0EF31CD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53F39-1DAA-6F05-C6E5-5627A655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047" y="1120490"/>
            <a:ext cx="10764229" cy="187562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b="1" cap="small" dirty="0">
                <a:ea typeface="+mn-lt"/>
                <a:cs typeface="+mn-lt"/>
              </a:rPr>
              <a:t>Modelowy raport z oceny aktualności i stopnia realizacji GPR</a:t>
            </a:r>
            <a:endParaRPr lang="pl-PL" sz="1800" cap="small" dirty="0">
              <a:ea typeface="+mn-lt"/>
              <a:cs typeface="+mn-lt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a typeface="+mn-lt"/>
                <a:cs typeface="+mn-lt"/>
              </a:rPr>
              <a:t>Art. 22 ust. 1 ustawy o rewitalizacji 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a typeface="+mn-lt"/>
                <a:cs typeface="+mn-lt"/>
              </a:rPr>
              <a:t>Gminny program rewitalizacji podlega ocenie aktualności i stopnia realizacji, dokonywanej przez wójta, burmistrza albo prezydenta miasta co najmniej raz na 3 lata, zgodnie z systemem monitorowania i oceny określonym w tym programie.</a:t>
            </a:r>
            <a:endParaRPr lang="pl-PL" sz="2000" dirty="0">
              <a:highlight>
                <a:srgbClr val="FFFF00"/>
              </a:highlight>
              <a:ea typeface="+mn-lt"/>
              <a:cs typeface="+mn-lt"/>
            </a:endParaRPr>
          </a:p>
          <a:p>
            <a:pPr marL="0" indent="0">
              <a:buNone/>
            </a:pPr>
            <a:endParaRPr lang="pl-PL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2000" b="1" dirty="0">
              <a:ea typeface="+mn-lt"/>
              <a:cs typeface="+mn-lt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631806A-9C20-83DB-A5AB-B8DE7B39F5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17483"/>
              </p:ext>
            </p:extLst>
          </p:nvPr>
        </p:nvGraphicFramePr>
        <p:xfrm>
          <a:off x="1251730" y="2996119"/>
          <a:ext cx="7690936" cy="29619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227485">
                  <a:extLst>
                    <a:ext uri="{9D8B030D-6E8A-4147-A177-3AD203B41FA5}">
                      <a16:colId xmlns:a16="http://schemas.microsoft.com/office/drawing/2014/main" val="1896208731"/>
                    </a:ext>
                  </a:extLst>
                </a:gridCol>
                <a:gridCol w="2227485">
                  <a:extLst>
                    <a:ext uri="{9D8B030D-6E8A-4147-A177-3AD203B41FA5}">
                      <a16:colId xmlns:a16="http://schemas.microsoft.com/office/drawing/2014/main" val="3041991091"/>
                    </a:ext>
                  </a:extLst>
                </a:gridCol>
                <a:gridCol w="1619792">
                  <a:extLst>
                    <a:ext uri="{9D8B030D-6E8A-4147-A177-3AD203B41FA5}">
                      <a16:colId xmlns:a16="http://schemas.microsoft.com/office/drawing/2014/main" val="686479337"/>
                    </a:ext>
                  </a:extLst>
                </a:gridCol>
                <a:gridCol w="1616174">
                  <a:extLst>
                    <a:ext uri="{9D8B030D-6E8A-4147-A177-3AD203B41FA5}">
                      <a16:colId xmlns:a16="http://schemas.microsoft.com/office/drawing/2014/main" val="998033273"/>
                    </a:ext>
                  </a:extLst>
                </a:gridCol>
              </a:tblGrid>
              <a:tr h="49698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Elementy oceny GPR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Ocena jakościowa procesu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Ocena ilościowa procesu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35723941"/>
                  </a:ext>
                </a:extLst>
              </a:tr>
              <a:tr h="49199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Elementy obligatoryjne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ocena aktualności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X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467520"/>
                  </a:ext>
                </a:extLst>
              </a:tr>
              <a:tr h="4969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ocena stopnia realizacji (monitoring GPR)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X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7060547"/>
                  </a:ext>
                </a:extLst>
              </a:tr>
              <a:tr h="49199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Elementy fakultatywne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badanie ewaluacyjne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X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X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098959"/>
                  </a:ext>
                </a:extLst>
              </a:tr>
              <a:tr h="4919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badania ankietowe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X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1944907"/>
                  </a:ext>
                </a:extLst>
              </a:tr>
              <a:tr h="4919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wywiady z interesariuszami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X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3928736"/>
                  </a:ext>
                </a:extLst>
              </a:tr>
            </a:tbl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C5BA7CD3-ACE8-4748-31E6-7FC8AA461F72}"/>
              </a:ext>
            </a:extLst>
          </p:cNvPr>
          <p:cNvSpPr txBox="1"/>
          <p:nvPr/>
        </p:nvSpPr>
        <p:spPr>
          <a:xfrm>
            <a:off x="9017349" y="5434869"/>
            <a:ext cx="2566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Źródło:</a:t>
            </a:r>
          </a:p>
          <a:p>
            <a:r>
              <a:rPr lang="pl-PL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opracowanie własne </a:t>
            </a:r>
            <a:r>
              <a:rPr lang="pl-PL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IRMiR</a:t>
            </a:r>
            <a:r>
              <a:rPr lang="pl-PL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783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5203-B05A-A948-D9EF-B0EF31CD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53F39-1DAA-6F05-C6E5-5627A655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827" y="1120491"/>
            <a:ext cx="9655807" cy="50564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a typeface="+mn-lt"/>
                <a:cs typeface="+mn-lt"/>
              </a:rPr>
              <a:t>Elementy modelowego raportu z oceny aktualności i stopnia realizacji GPR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1800" dirty="0">
              <a:ea typeface="+mn-lt"/>
              <a:cs typeface="+mn-l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analiza poziomu realizacji podstawowych przedsięwzięć rewitalizacyjnych w układzie celów GPR,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pl-PL" sz="1800" dirty="0">
                <a:ea typeface="+mn-lt"/>
                <a:cs typeface="+mn-lt"/>
              </a:rPr>
              <a:t>analiza poziomu osiągniętych wskaźników monitorowania celów, 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pl-PL" sz="1800" dirty="0">
                <a:ea typeface="+mn-lt"/>
                <a:cs typeface="+mn-lt"/>
              </a:rPr>
              <a:t>analiza otoczenia zewnętrznego, uzasadniająca brak wpływu lub wpływ uwarunkowań zewnętrznych na wyniki procesu rewitalizacji, 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pl-PL" sz="1800" dirty="0">
                <a:ea typeface="+mn-lt"/>
                <a:cs typeface="+mn-lt"/>
              </a:rPr>
              <a:t>ocena jakościowa wyników procesu z użyciem dodatkowych narzędzi badawczych (ankiety, wywiady pogłębione),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pl-PL" sz="1800" dirty="0">
                <a:ea typeface="+mn-lt"/>
                <a:cs typeface="+mn-lt"/>
              </a:rPr>
              <a:t>ocena aktualności zapisów GPR,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pl-PL" sz="1800" dirty="0">
                <a:ea typeface="+mn-lt"/>
                <a:cs typeface="+mn-lt"/>
              </a:rPr>
              <a:t>wnioski i rekomendacje.</a:t>
            </a:r>
          </a:p>
          <a:p>
            <a:pPr algn="just">
              <a:buNone/>
            </a:pPr>
            <a:endParaRPr lang="pl-PL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2000" dirty="0">
              <a:ea typeface="Microsoft YaHei UI Light"/>
            </a:endParaRPr>
          </a:p>
          <a:p>
            <a:pPr marL="0" indent="0">
              <a:buNone/>
            </a:pPr>
            <a:endParaRPr lang="pl-PL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pl-PL" sz="2000" b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4092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5203-B05A-A948-D9EF-B0EF31CD0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53F39-1DAA-6F05-C6E5-5627A655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989" y="1118262"/>
            <a:ext cx="10687665" cy="5097712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just"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b="1" cap="small" dirty="0">
                <a:ea typeface="+mn-lt"/>
                <a:cs typeface="+mn-lt"/>
              </a:rPr>
              <a:t>Wymogi modeli zarządzania procesem rewitalizacji</a:t>
            </a:r>
          </a:p>
          <a:p>
            <a:pPr algn="just">
              <a:lnSpc>
                <a:spcPct val="100000"/>
              </a:lnSpc>
            </a:pPr>
            <a:r>
              <a:rPr lang="pl-PL" sz="1900" dirty="0"/>
              <a:t>Wielofunkcyjny model zarządzania, oparty na potencjale kluczowych realizatorów polityk publicznych oraz przedsięwzięć, przeznaczonych dla obszaru rewitalizacji, który umożliwia efektywne współdziałanie na jego rzecz różnych instytucji oraz wzajemne uzupełnianie się i spójność procedur. </a:t>
            </a: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pl-PL" sz="1900" dirty="0"/>
              <a:t>Konieczność zabezpieczenia </a:t>
            </a:r>
            <a:r>
              <a:rPr lang="pl-PL" sz="1900" dirty="0">
                <a:ea typeface="+mn-lt"/>
                <a:cs typeface="+mn-lt"/>
              </a:rPr>
              <a:t>możliwości podejmowania decyzji strategicznych wobec procesu (przykładowo w interdyscyplinarnych zespołach ds. rewitalizacji należy uwzględnić udział przedstawicieli wyższego kierownictwa, zatwierdzających na bieżąco jego ustalenia), 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pl-PL" sz="1900" dirty="0">
                <a:ea typeface="+mn-lt"/>
                <a:cs typeface="+mn-lt"/>
              </a:rPr>
              <a:t>Obowiązek współpracy z różnymi podmiotami i instytucjami,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pl-PL" sz="1900" dirty="0">
                <a:ea typeface="+mn-lt"/>
                <a:cs typeface="+mn-lt"/>
              </a:rPr>
              <a:t>Realizacja zasady partnerstwa i włączenia społecznego, umożliwiającej realny wpływ interesariuszy na zarządzanie procesem, 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pl-PL" sz="1900" dirty="0">
                <a:ea typeface="+mn-lt"/>
                <a:cs typeface="+mn-lt"/>
              </a:rPr>
              <a:t>Czytelne zasady funkcjonowania modelu (zakresy odpowiedzialności, formy pracy, perspektywa funkcjonowania), 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pl-PL" sz="1900" dirty="0">
                <a:ea typeface="+mn-lt"/>
                <a:cs typeface="+mn-lt"/>
              </a:rPr>
              <a:t>Spójność procedur zarządzania rewitalizacją z obowiązującymi w gminie.</a:t>
            </a:r>
            <a:endParaRPr lang="pl-PL" sz="1900" dirty="0"/>
          </a:p>
          <a:p>
            <a:pPr marL="0" indent="0">
              <a:buNone/>
            </a:pPr>
            <a:endParaRPr lang="pl-PL" sz="1900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l-PL" sz="1900" b="1" dirty="0"/>
              <a:t>Powszechna praktyka związana z powierzaniem zespołom zadaniowym czynności związanych z koordynacją procesem (i jego monitorowaniem) oznacza, iż na potrzeby realizacji tej polityki publicznej nie powstają trwałe struktury zarządzania, gwarantujące wysoką skuteczność działań. </a:t>
            </a:r>
            <a:endParaRPr lang="pl-PL" sz="1900" b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10847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3" name="Symbol zastępczy zawartości 2" descr="Dziękujemy za uwagę.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endParaRPr lang="pl-PL" sz="16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4CEB47E-8458-4042-99B5-A5F5F6C09EE7}"/>
              </a:ext>
            </a:extLst>
          </p:cNvPr>
          <p:cNvSpPr txBox="1"/>
          <p:nvPr/>
        </p:nvSpPr>
        <p:spPr>
          <a:xfrm>
            <a:off x="2711669" y="2877122"/>
            <a:ext cx="736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Dziękujemy za uwagę!</a:t>
            </a:r>
          </a:p>
        </p:txBody>
      </p:sp>
    </p:spTree>
    <p:extLst>
      <p:ext uri="{BB962C8B-B14F-4D97-AF65-F5344CB8AC3E}">
        <p14:creationId xmlns:p14="http://schemas.microsoft.com/office/powerpoint/2010/main" val="208989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96827" y="68826"/>
            <a:ext cx="6756573" cy="721587"/>
          </a:xfrm>
        </p:spPr>
        <p:txBody>
          <a:bodyPr>
            <a:normAutofit fontScale="90000"/>
          </a:bodyPr>
          <a:lstStyle/>
          <a:p>
            <a:pPr>
              <a:lnSpc>
                <a:spcPct val="114000"/>
              </a:lnSpc>
            </a:pPr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>
              <a:ea typeface="Microsoft YaHei UI Ligh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96827" y="1378152"/>
            <a:ext cx="965580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b="1" cap="small" dirty="0">
                <a:ea typeface="Microsoft YaHei" pitchFamily="34" charset="-122"/>
                <a:cs typeface="+mj-cs"/>
              </a:rPr>
              <a:t>Zakres ustaleń </a:t>
            </a:r>
          </a:p>
          <a:p>
            <a: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endParaRPr lang="pl-PL" sz="1800" cap="small" dirty="0">
              <a:ea typeface="Microsoft YaHei" pitchFamily="34" charset="-122"/>
              <a:cs typeface="+mj-cs"/>
            </a:endParaRPr>
          </a:p>
          <a:p>
            <a: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pl-PL" sz="1800" cap="small" dirty="0">
                <a:ea typeface="Microsoft YaHei" pitchFamily="34" charset="-122"/>
                <a:cs typeface="+mj-cs"/>
              </a:rPr>
              <a:t>Analiza wybranych programów rewitalizacji gmin śląskich pod kątem uwarunkowań związanych z monitorowaniem</a:t>
            </a:r>
          </a:p>
          <a:p>
            <a: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pl-PL" sz="1800" cap="small" dirty="0">
                <a:ea typeface="Microsoft YaHei"/>
                <a:cs typeface="+mj-cs"/>
              </a:rPr>
              <a:t>Analiza wybranych raportów z oceny aktualności i stopnia realizacji GPR</a:t>
            </a:r>
          </a:p>
          <a:p>
            <a: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pl-PL" sz="1800" cap="small" dirty="0">
                <a:ea typeface="Microsoft YaHei"/>
                <a:cs typeface="+mj-cs"/>
              </a:rPr>
              <a:t>Analiza metodyki prowadzenia monitoringu procesu rewitalizacji </a:t>
            </a:r>
          </a:p>
          <a:p>
            <a: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pl-PL" sz="1800" cap="small" dirty="0">
                <a:ea typeface="+mn-lt"/>
                <a:cs typeface="+mn-lt"/>
              </a:rPr>
              <a:t>Identyfikacja Metod i narzędzi oceny aktualności i stopnia realizacji GPR</a:t>
            </a:r>
            <a:endParaRPr lang="pl-PL" sz="1800" cap="small" dirty="0">
              <a:ea typeface="Microsoft YaHei"/>
              <a:cs typeface="+mj-cs"/>
            </a:endParaRPr>
          </a:p>
          <a:p>
            <a: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pl-PL" sz="1800" cap="small" dirty="0">
                <a:ea typeface="+mn-lt"/>
                <a:cs typeface="+mn-lt"/>
              </a:rPr>
              <a:t>Wymogi zarządzania procesem rewitalizacji wynikające z monitorowania </a:t>
            </a:r>
            <a:r>
              <a:rPr lang="pl-PL" sz="1800" cap="small" dirty="0" err="1">
                <a:ea typeface="+mn-lt"/>
                <a:cs typeface="+mn-lt"/>
              </a:rPr>
              <a:t>gpr</a:t>
            </a:r>
            <a:endParaRPr lang="pl-PL" sz="1800" cap="small" dirty="0">
              <a:ea typeface="Microsoft YaHei UI Light"/>
              <a:cs typeface="+mj-cs"/>
            </a:endParaRPr>
          </a:p>
          <a:p>
            <a:pPr marL="342900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AutoNum type="arabicPeriod"/>
            </a:pPr>
            <a:r>
              <a:rPr lang="pl-PL" sz="1800" cap="small" dirty="0">
                <a:ea typeface="Microsoft YaHei UI Light"/>
                <a:cs typeface="+mj-cs"/>
              </a:rPr>
              <a:t>Modelowy raport z oceny aktualności i stopnia realizacji </a:t>
            </a:r>
            <a:r>
              <a:rPr lang="pl-PL" sz="1800" cap="small" dirty="0" err="1">
                <a:ea typeface="Microsoft YaHei UI Light"/>
                <a:cs typeface="+mj-cs"/>
              </a:rPr>
              <a:t>gpr</a:t>
            </a:r>
            <a:endParaRPr lang="pl-PL" sz="1800" b="1" cap="small" dirty="0">
              <a:solidFill>
                <a:srgbClr val="176FC1"/>
              </a:solidFill>
              <a:ea typeface="Microsoft YaHei" pitchFamily="34" charset="-122"/>
              <a:cs typeface="+mj-cs"/>
            </a:endParaRPr>
          </a:p>
          <a:p>
            <a:pPr marL="0" indent="0">
              <a:buNone/>
            </a:pPr>
            <a:endParaRPr lang="pl-PL" sz="1800" b="1" cap="small" dirty="0">
              <a:solidFill>
                <a:srgbClr val="176FC1"/>
              </a:solidFill>
              <a:ea typeface="Microsoft YaHei" pitchFamily="34" charset="-122"/>
              <a:cs typeface="+mj-cs"/>
            </a:endParaRPr>
          </a:p>
          <a:p>
            <a:pPr marL="342900" indent="-342900">
              <a:buAutoNum type="arabicPeriod"/>
            </a:pPr>
            <a:endParaRPr lang="pl-PL" sz="1800" b="1" cap="small" dirty="0">
              <a:solidFill>
                <a:srgbClr val="176FC1"/>
              </a:solidFill>
              <a:ea typeface="Microsoft YaHei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3200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6E71950-8DCE-4583-4223-7F17C29B3CE8}"/>
              </a:ext>
            </a:extLst>
          </p:cNvPr>
          <p:cNvSpPr txBox="1"/>
          <p:nvPr/>
        </p:nvSpPr>
        <p:spPr>
          <a:xfrm>
            <a:off x="1121524" y="1163308"/>
            <a:ext cx="1018621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pl-PL" sz="1800" b="1" dirty="0">
                <a:ea typeface="+mn-lt"/>
                <a:cs typeface="+mn-lt"/>
              </a:rPr>
              <a:t>Wykorzystane źródła wiedzy na potrzeby opracowania metodyki monitorowania procesów rewitalizacji</a:t>
            </a:r>
          </a:p>
          <a:p>
            <a:pPr marL="0" indent="0" algn="just">
              <a:buNone/>
            </a:pPr>
            <a:endParaRPr lang="pl-PL" b="1" dirty="0">
              <a:ea typeface="+mn-lt"/>
              <a:cs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ea typeface="+mn-lt"/>
                <a:cs typeface="+mn-lt"/>
              </a:rPr>
              <a:t>Podręcznik “Monitorowanie procesów rozwoju na poziomie wewnątrzmiejskim“ (</a:t>
            </a:r>
            <a:r>
              <a:rPr lang="pl-PL" dirty="0" err="1">
                <a:ea typeface="+mn-lt"/>
                <a:cs typeface="+mn-lt"/>
              </a:rPr>
              <a:t>IRMiR</a:t>
            </a:r>
            <a:r>
              <a:rPr lang="pl-PL" dirty="0">
                <a:ea typeface="+mn-lt"/>
                <a:cs typeface="+mn-lt"/>
              </a:rPr>
              <a:t>, 2020 r.) z katalogiem wskaźników, które zarekomendowano gminom do monitorowania polityk rozwojowych.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„Ewaluacja wpływu RPO WSL na lata 2014-2020 na rewitalizację społeczną, infrastrukturalną i gospodarczą regionu”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Raport z kontroli NIK pn. „Realizacja programów rewitalizacji i ich efekty” (2020 r.).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Badanie GUS “Pozyskanie danych z zakresu rewitalizacji na poziomie gmin za lata 2018-2019”,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Komitety Rewitalizacji w praktyce, Raport z analizy funkcjonowania Komitetów Rewitalizacji w miastach biorących udział w konkursie dotacji „Modelowa Rewitalizacja Miast” oraz realizujących projekty pilotażowe w rewitalizacji (</a:t>
            </a:r>
            <a:r>
              <a:rPr lang="pl-PL" dirty="0" err="1"/>
              <a:t>IRMiR</a:t>
            </a:r>
            <a:r>
              <a:rPr lang="pl-PL" dirty="0"/>
              <a:t>, 2019 r.)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„Ewaluacja systemu zarządzania i wdrażania procesów rewitalizacji w Polsce” (</a:t>
            </a:r>
            <a:r>
              <a:rPr lang="pl-PL" dirty="0" err="1"/>
              <a:t>IRMiR-Ecorys</a:t>
            </a:r>
            <a:r>
              <a:rPr lang="pl-PL" dirty="0"/>
              <a:t> Sp. z o.o., 2021 r.)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„Model funkcjonowania instytucji inżyniera rewitalizacji oraz wskazanie możliwości jego wdrożenia w gminach województwa śląskiego” (IRMIR, 2021 r.)</a:t>
            </a:r>
            <a:endParaRPr lang="pl-PL" sz="1800" dirty="0">
              <a:ea typeface="+mn-lt"/>
              <a:cs typeface="+mn-lt"/>
            </a:endParaRPr>
          </a:p>
          <a:p>
            <a:pPr marL="0" indent="0" algn="just">
              <a:buNone/>
            </a:pPr>
            <a:endParaRPr lang="pl-PL" sz="18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40116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AAE1747-2BA1-4342-F6DC-F32C20506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975496"/>
              </p:ext>
            </p:extLst>
          </p:nvPr>
        </p:nvGraphicFramePr>
        <p:xfrm>
          <a:off x="1017599" y="1152940"/>
          <a:ext cx="5929854" cy="4635938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361380">
                  <a:extLst>
                    <a:ext uri="{9D8B030D-6E8A-4147-A177-3AD203B41FA5}">
                      <a16:colId xmlns:a16="http://schemas.microsoft.com/office/drawing/2014/main" val="3575861858"/>
                    </a:ext>
                  </a:extLst>
                </a:gridCol>
                <a:gridCol w="1537243">
                  <a:extLst>
                    <a:ext uri="{9D8B030D-6E8A-4147-A177-3AD203B41FA5}">
                      <a16:colId xmlns:a16="http://schemas.microsoft.com/office/drawing/2014/main" val="2437798792"/>
                    </a:ext>
                  </a:extLst>
                </a:gridCol>
                <a:gridCol w="1676992">
                  <a:extLst>
                    <a:ext uri="{9D8B030D-6E8A-4147-A177-3AD203B41FA5}">
                      <a16:colId xmlns:a16="http://schemas.microsoft.com/office/drawing/2014/main" val="1324267901"/>
                    </a:ext>
                  </a:extLst>
                </a:gridCol>
                <a:gridCol w="2354239">
                  <a:extLst>
                    <a:ext uri="{9D8B030D-6E8A-4147-A177-3AD203B41FA5}">
                      <a16:colId xmlns:a16="http://schemas.microsoft.com/office/drawing/2014/main" val="1794201272"/>
                    </a:ext>
                  </a:extLst>
                </a:gridCol>
              </a:tblGrid>
              <a:tr h="471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Lp.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Gminy z LPR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Gmina z GPR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Rodzaj JST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64041627"/>
                  </a:ext>
                </a:extLst>
              </a:tr>
              <a:tr h="471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1.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Bielsko-Biała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Bytom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miasto na prawach powiatu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8247211"/>
                  </a:ext>
                </a:extLst>
              </a:tr>
              <a:tr h="398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2.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Jastrzębie-Zdrój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Ruda Śląska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miasto na prawach powiatu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61086361"/>
                  </a:ext>
                </a:extLst>
              </a:tr>
              <a:tr h="40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3.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Zawiercie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Cieszyn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gmina miejska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63323660"/>
                  </a:ext>
                </a:extLst>
              </a:tr>
              <a:tr h="40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4.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Rydułtowy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Myszków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gmina miejska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72680740"/>
                  </a:ext>
                </a:extLst>
              </a:tr>
              <a:tr h="40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5.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Mikołów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Bieruń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gmina miejska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71840942"/>
                  </a:ext>
                </a:extLst>
              </a:tr>
              <a:tr h="412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6.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Skoczów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Kuźnia Raciborska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gmina miejsko-wiejska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21969813"/>
                  </a:ext>
                </a:extLst>
              </a:tr>
              <a:tr h="471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7.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Ogrodzieniec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Pszczyna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gmina miejsko-wiejska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1605009"/>
                  </a:ext>
                </a:extLst>
              </a:tr>
              <a:tr h="3332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8.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Siewierz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Żarki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gmina miejsko-wiejska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45666603"/>
                  </a:ext>
                </a:extLst>
              </a:tr>
              <a:tr h="471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9.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Rudziniec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Dąbrowa Zielona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gmina wiejska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0422437"/>
                  </a:ext>
                </a:extLst>
              </a:tr>
              <a:tr h="401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10.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Istebna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>
                          <a:effectLst/>
                        </a:rPr>
                        <a:t>Jeleśnia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pl-PL" sz="1400" dirty="0">
                          <a:effectLst/>
                        </a:rPr>
                        <a:t>gmina wiejska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05507845"/>
                  </a:ext>
                </a:extLst>
              </a:tr>
            </a:tbl>
          </a:graphicData>
        </a:graphic>
      </p:graphicFrame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7CA0751F-F21F-C4C5-C6D1-7E2687F0E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845" y="1406013"/>
            <a:ext cx="4277031" cy="294967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/>
              <a:t>Analiza 20 programów rewitalizacji gmin śląskich pod kątem regulacji lokalnych systemów monitorowania i ewaluacji działań rewitalizacyjnych.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9C45911-0C30-5DCE-A2F7-98E8E005377E}"/>
              </a:ext>
            </a:extLst>
          </p:cNvPr>
          <p:cNvSpPr txBox="1"/>
          <p:nvPr/>
        </p:nvSpPr>
        <p:spPr>
          <a:xfrm>
            <a:off x="7103847" y="5468982"/>
            <a:ext cx="4070554" cy="31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sz="1400" i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Źródło: opracowanie własne </a:t>
            </a:r>
            <a:r>
              <a:rPr lang="pl-PL" sz="1400" i="1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IRMiR</a:t>
            </a:r>
            <a:r>
              <a:rPr lang="pl-PL" sz="1400" i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58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B5CE4-B3E0-2613-8BE4-4F14EA4F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8C4FA-3870-9553-4E7D-47C97EA3D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827" y="1200103"/>
            <a:ext cx="9655807" cy="49768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a typeface="+mn-lt"/>
                <a:cs typeface="+mn-lt"/>
              </a:rPr>
              <a:t>Zakres analizy systemów monitorowania w programach rewitalizacji gmin śląskich: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>
              <a:ea typeface="+mn-lt"/>
              <a:cs typeface="+mn-l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regulacje dotyczące monitorowania przedsięwzięć rewitalizacyjnych, </a:t>
            </a:r>
            <a:endParaRPr lang="en-US" sz="1800" dirty="0">
              <a:ea typeface="+mn-lt"/>
              <a:cs typeface="+mn-l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regulacje dotyczące monitorowania celów strategicznych programów rewitalizacji,</a:t>
            </a:r>
            <a:endParaRPr lang="en-US" sz="1800" dirty="0">
              <a:ea typeface="+mn-lt"/>
              <a:cs typeface="+mn-l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regulacje dotyczące wskaźników monitorowania, źródeł pozyskiwania danych oraz częstotliwości pomiaru,</a:t>
            </a:r>
            <a:endParaRPr lang="en-US" sz="1800" dirty="0">
              <a:ea typeface="+mn-lt"/>
              <a:cs typeface="+mn-l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deklaracje dotyczące użycia badania ewaluacyjnego do oceny procesu rewitalizacji,</a:t>
            </a:r>
            <a:endParaRPr lang="en-US" sz="1800" dirty="0">
              <a:ea typeface="+mn-lt"/>
              <a:cs typeface="+mn-l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procedury oraz podmioty odpowiedzialne za proces monitorowania,</a:t>
            </a:r>
            <a:endParaRPr lang="en-US" sz="1800" dirty="0">
              <a:ea typeface="+mn-lt"/>
              <a:cs typeface="+mn-lt"/>
            </a:endParaRP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aktywność w zakresie opracowania raportów z monitorowania programów rewitalizacji.</a:t>
            </a:r>
            <a:endParaRPr lang="en-US" sz="1800" dirty="0"/>
          </a:p>
          <a:p>
            <a:endParaRPr lang="en-US" dirty="0">
              <a:ea typeface="Microsoft YaHei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3854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89823" y="1051109"/>
            <a:ext cx="9655807" cy="521340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Stwierdzone błędy i anomalie systemów monitorowania w śląskich programach rewitalizacji: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brak oszacowania wartości wskaźników realizacji przedsięwzięć i celów PR,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nadmiar powiązań projektów z celami i kierunkami,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brak przypisania wskaźników do celów programu, 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określenie trendu zmian zamiast wartości wskaźników,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użycie tych samych wskaźników do monitorowania różnych celów programu,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nieproporcjonalnie duża liczba wskaźników służąca monitorowaniu niewielkiej liczby celów,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zbyt mała liczba podstawowych przedsięwzięć rewitalizacyjnych, ograniczająca możliwość osiągnięcia założeń celów strategicznych PR,</a:t>
            </a: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deklaracja identyfikacji wartości bazowych wskaźników na etapie wdrażania przedsięwzięć, a wartości docelowych po zakończeniu ich realizacji.</a:t>
            </a:r>
          </a:p>
        </p:txBody>
      </p:sp>
    </p:spTree>
    <p:extLst>
      <p:ext uri="{BB962C8B-B14F-4D97-AF65-F5344CB8AC3E}">
        <p14:creationId xmlns:p14="http://schemas.microsoft.com/office/powerpoint/2010/main" val="1742363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7CA0751F-F21F-C4C5-C6D1-7E2687F0E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4023" y="1246063"/>
            <a:ext cx="4560181" cy="471228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/>
              <a:t>Analiza 10 raportów z oceny aktualności i stopnia realizacji GPR pod kątem :</a:t>
            </a:r>
          </a:p>
          <a:p>
            <a:pPr lvl="0">
              <a:lnSpc>
                <a:spcPct val="100000"/>
              </a:lnSpc>
            </a:pPr>
            <a:r>
              <a:rPr lang="pl-PL" sz="1800" dirty="0"/>
              <a:t>ogólnej dostępności raportu (publikacji w BIP),</a:t>
            </a:r>
          </a:p>
          <a:p>
            <a:pPr lvl="0">
              <a:lnSpc>
                <a:spcPct val="100000"/>
              </a:lnSpc>
            </a:pPr>
            <a:r>
              <a:rPr lang="pl-PL" sz="1800" dirty="0"/>
              <a:t>kompletności raportu w powiązaniu z wymogami art. 22 ust. 1 ustawy o rewitalizacji,</a:t>
            </a:r>
          </a:p>
          <a:p>
            <a:pPr lvl="0">
              <a:lnSpc>
                <a:spcPct val="100000"/>
              </a:lnSpc>
            </a:pPr>
            <a:r>
              <a:rPr lang="pl-PL" sz="1800" dirty="0"/>
              <a:t>kompleksowości raportu, odwołującego się do zagadnień z zakresu oceny ilościowej (np. ocena postępów w realizacji projektów/celów procesu) i jakościowej (np. ocena aktualności GPR, ocena wpływu czynników zewnętrznych na proces rewitalizacji, uwzględnienie wyników badania ewaluacyjnego).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994931"/>
              </p:ext>
            </p:extLst>
          </p:nvPr>
        </p:nvGraphicFramePr>
        <p:xfrm>
          <a:off x="1223045" y="1246064"/>
          <a:ext cx="5725160" cy="4442151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623570">
                  <a:extLst>
                    <a:ext uri="{9D8B030D-6E8A-4147-A177-3AD203B41FA5}">
                      <a16:colId xmlns:a16="http://schemas.microsoft.com/office/drawing/2014/main" val="1055738978"/>
                    </a:ext>
                  </a:extLst>
                </a:gridCol>
                <a:gridCol w="1461912">
                  <a:extLst>
                    <a:ext uri="{9D8B030D-6E8A-4147-A177-3AD203B41FA5}">
                      <a16:colId xmlns:a16="http://schemas.microsoft.com/office/drawing/2014/main" val="384646550"/>
                    </a:ext>
                  </a:extLst>
                </a:gridCol>
                <a:gridCol w="2207753">
                  <a:extLst>
                    <a:ext uri="{9D8B030D-6E8A-4147-A177-3AD203B41FA5}">
                      <a16:colId xmlns:a16="http://schemas.microsoft.com/office/drawing/2014/main" val="2187084523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1675426421"/>
                    </a:ext>
                  </a:extLst>
                </a:gridCol>
              </a:tblGrid>
              <a:tr h="604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dirty="0">
                          <a:effectLst/>
                        </a:rPr>
                        <a:t>Lp.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dirty="0">
                          <a:effectLst/>
                        </a:rPr>
                        <a:t>Nazwa gminy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dirty="0">
                          <a:effectLst/>
                        </a:rPr>
                        <a:t>Województwo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dirty="0">
                          <a:effectLst/>
                        </a:rPr>
                        <a:t>Rok uchwalenia GPR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1846521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1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Płock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dirty="0">
                          <a:effectLst/>
                        </a:rPr>
                        <a:t>mazowieckie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2016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122420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2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Wałbrzych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dolnośląskie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2016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330982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3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b="1" dirty="0">
                          <a:effectLst/>
                        </a:rPr>
                        <a:t>Bytom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b="1" dirty="0">
                          <a:effectLst/>
                        </a:rPr>
                        <a:t>śląskie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b="1" dirty="0">
                          <a:effectLst/>
                        </a:rPr>
                        <a:t>2017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1641909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4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Kalisz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wielkopolskie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2017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6991194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5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Leszno 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wielkopolskie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2017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1416250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6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Gdynia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pomorskie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2017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2178622"/>
                  </a:ext>
                </a:extLst>
              </a:tr>
              <a:tr h="32514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7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Koszalin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zachodniopomorskie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2017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0160313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8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Tarnów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małopolskie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2017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5211975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9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b="1" dirty="0">
                          <a:effectLst/>
                        </a:rPr>
                        <a:t>Ruda Śląska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b="1" dirty="0">
                          <a:effectLst/>
                        </a:rPr>
                        <a:t>śląskie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b="1" dirty="0">
                          <a:effectLst/>
                        </a:rPr>
                        <a:t>2018</a:t>
                      </a:r>
                      <a:endParaRPr lang="pl-PL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81909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500"/>
                        </a:spcAft>
                        <a:buFont typeface="+mj-lt"/>
                        <a:buNone/>
                      </a:pPr>
                      <a:r>
                        <a:rPr lang="pl-PL" sz="1600" dirty="0">
                          <a:effectLst/>
                        </a:rPr>
                        <a:t>10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>
                          <a:effectLst/>
                        </a:rPr>
                        <a:t>Toruń</a:t>
                      </a:r>
                      <a:endParaRPr lang="pl-P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dirty="0">
                          <a:effectLst/>
                        </a:rPr>
                        <a:t>kujawsko-pomorskie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500"/>
                        </a:spcAft>
                      </a:pPr>
                      <a:r>
                        <a:rPr lang="pl-PL" sz="1600" dirty="0">
                          <a:effectLst/>
                        </a:rPr>
                        <a:t>2018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8210419"/>
                  </a:ext>
                </a:extLst>
              </a:tr>
            </a:tbl>
          </a:graphicData>
        </a:graphic>
      </p:graphicFrame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9C45911-0C30-5DCE-A2F7-98E8E005377E}"/>
              </a:ext>
            </a:extLst>
          </p:cNvPr>
          <p:cNvSpPr txBox="1"/>
          <p:nvPr/>
        </p:nvSpPr>
        <p:spPr>
          <a:xfrm>
            <a:off x="1101881" y="5721435"/>
            <a:ext cx="4070554" cy="31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sz="1400" i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Źródło: opracowanie własne </a:t>
            </a:r>
            <a:r>
              <a:rPr lang="pl-PL" sz="1400" i="1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IRMiR</a:t>
            </a:r>
            <a:r>
              <a:rPr lang="pl-PL" sz="1400" i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700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7CA0751F-F21F-C4C5-C6D1-7E2687F0E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881" y="1119604"/>
            <a:ext cx="10807430" cy="451271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/>
              <a:t>Wyniki analizy raportów z oceny aktualności i stopnia realizacji GPR </a:t>
            </a:r>
          </a:p>
          <a:p>
            <a:r>
              <a:rPr lang="pl-PL" sz="1800" dirty="0"/>
              <a:t>Tylko w 30% raportów potwierdzono obecność interesariuszy w procesie oceny GPR (np. przy udziale przeprowadzonych badań jakościowych, ankietowych, wywiadów indywidualnych). W 20% raportów nie pojawiły się informacje dotyczące żadnej z form partycypacyjnych. W 50% raportów włączenie społeczne osiągnięto poprzez opiniowanie dokumentu przez Komitet Rewitalizacji oraz kontakt z zewnętrznymi realizatorami przedsięwzięć. </a:t>
            </a:r>
          </a:p>
          <a:p>
            <a:pPr lvl="0"/>
            <a:r>
              <a:rPr lang="pl-PL" sz="1800" dirty="0"/>
              <a:t>Część raportów uwzględniała w analizie wskaźnikowej mierniki dotyczące całego miasta, a nie OR.</a:t>
            </a:r>
          </a:p>
          <a:p>
            <a:pPr lvl="0"/>
            <a:r>
              <a:rPr lang="pl-PL" sz="1800" dirty="0"/>
              <a:t>Ocena aktualności zapisów GPR przedstawiona jako poziom realizacji przedsięwzięć i celów, nie będąca analizą zapisów programu,</a:t>
            </a:r>
          </a:p>
          <a:p>
            <a:pPr lvl="0"/>
            <a:r>
              <a:rPr lang="pl-PL" sz="1800" dirty="0"/>
              <a:t>Ocena stopnia realizacji celów GPR dokonywana na podstawie odsetka zrealizowanych przedsięwzięć, bez odniesienia do wartości wskaźników monitorowania celów,</a:t>
            </a:r>
          </a:p>
          <a:p>
            <a:pPr lvl="0"/>
            <a:r>
              <a:rPr lang="pl-PL" sz="1800" dirty="0"/>
              <a:t>Brak opisanego zakresu zrealizowanych lub realizowanych przedsięwzięć. </a:t>
            </a:r>
          </a:p>
          <a:p>
            <a:pPr lvl="0"/>
            <a:r>
              <a:rPr lang="pl-PL" sz="1800" dirty="0"/>
              <a:t>Brak określenia wartości osiągniętych wskaźników..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l-PL" sz="1800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9C45911-0C30-5DCE-A2F7-98E8E005377E}"/>
              </a:ext>
            </a:extLst>
          </p:cNvPr>
          <p:cNvSpPr txBox="1"/>
          <p:nvPr/>
        </p:nvSpPr>
        <p:spPr>
          <a:xfrm>
            <a:off x="1101881" y="5721435"/>
            <a:ext cx="4070554" cy="31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pl-PL" sz="1400" i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Źródło: opracowanie własne </a:t>
            </a:r>
            <a:r>
              <a:rPr lang="pl-PL" sz="1400" i="1" dirty="0" err="1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IRMiR</a:t>
            </a:r>
            <a:r>
              <a:rPr lang="pl-PL" sz="1400" i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131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  <a:t>Śląskie Programy Rewitalizacji – </a:t>
            </a:r>
            <a:br>
              <a:rPr lang="pl-PL" dirty="0">
                <a:latin typeface="Microsoft YaHei UI Light" panose="020B0502040204020203" pitchFamily="34" charset="-122"/>
                <a:ea typeface="Microsoft YaHei UI Light" panose="020B0502040204020203" pitchFamily="34" charset="-122"/>
              </a:rPr>
            </a:br>
            <a:r>
              <a:rPr lang="pl-PL" b="1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Ocena realizacji gminnego programu rewitalizacji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195603" y="1184849"/>
            <a:ext cx="603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Elementy składowe systemu monitorowania i oceny GPR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78458" y="1369515"/>
            <a:ext cx="3860103" cy="49236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a typeface="+mn-lt"/>
                <a:cs typeface="+mn-lt"/>
              </a:rPr>
              <a:t>Cele systemu monitorowania i oceny GPR: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a typeface="+mn-lt"/>
                <a:cs typeface="+mn-lt"/>
              </a:rPr>
              <a:t>1) dostarczanie danych do oceny skuteczności realizowanych działań,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>
                <a:ea typeface="+mn-lt"/>
                <a:cs typeface="+mn-lt"/>
              </a:rPr>
              <a:t>2) alerty ostrzegające o konieczności modyfikacji programu w sytuacji, gdy: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zapisy GPR pozostają w sprzeczności ze stanem faktycznym, w jakim znajduje się proces, </a:t>
            </a:r>
          </a:p>
          <a:p>
            <a:pPr algn="just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800" dirty="0">
                <a:ea typeface="+mn-lt"/>
                <a:cs typeface="+mn-lt"/>
              </a:rPr>
              <a:t>monitorowane zjawiska nie zmieniają się w pożądanym kierunku.</a:t>
            </a:r>
            <a:endParaRPr lang="pl-PL" dirty="0"/>
          </a:p>
        </p:txBody>
      </p:sp>
      <p:graphicFrame>
        <p:nvGraphicFramePr>
          <p:cNvPr id="4" name="Diagram 3" descr="Schemat przedstawia system monitorowania i oceny GPR. Składa się on z dwóch elementów:&#10;1. Ocena stopnia realizacji GPR, w skład której wchodzi ocena stopnia realizacji przedsięwzięć (monitoring wskaźników realizacji projektów) oraz ocena stopnia realizacji celów GPR (monitoring wskaźników realizacji celów poprzez zjawiska społeczno-gospodarcze).&#10;2. Ocena aktualności GPR, w skład której wchodzą regulacje dotyczące wprowadzania modyfikacji programu.">
            <a:extLst>
              <a:ext uri="{FF2B5EF4-FFF2-40B4-BE49-F238E27FC236}">
                <a16:creationId xmlns:a16="http://schemas.microsoft.com/office/drawing/2014/main" id="{18A76EC6-511E-F5DD-3D9F-4363D4DE3C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7074657"/>
              </p:ext>
            </p:extLst>
          </p:nvPr>
        </p:nvGraphicFramePr>
        <p:xfrm>
          <a:off x="1195603" y="1948617"/>
          <a:ext cx="6090100" cy="4050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203FC05E-7F54-9E2B-9996-6713BA76AF30}"/>
              </a:ext>
            </a:extLst>
          </p:cNvPr>
          <p:cNvSpPr txBox="1"/>
          <p:nvPr/>
        </p:nvSpPr>
        <p:spPr>
          <a:xfrm>
            <a:off x="2937901" y="5632315"/>
            <a:ext cx="3803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/>
              <a:t>Źródło: opracowanie własne </a:t>
            </a:r>
            <a:r>
              <a:rPr lang="pl-PL" sz="1400" i="1" dirty="0" err="1"/>
              <a:t>IRMiR</a:t>
            </a:r>
            <a:r>
              <a:rPr lang="pl-PL" sz="1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13932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eon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libri Light-Constantia">
      <a:majorFont>
        <a:latin typeface="Calibri Ligh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1">
      <a:majorFont>
        <a:latin typeface="Microsoft YaHei UI Light"/>
        <a:ea typeface=""/>
        <a:cs typeface=""/>
      </a:majorFont>
      <a:minorFont>
        <a:latin typeface="Microsoft YaHei UI Light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4789561B26E1346878859980963432D" ma:contentTypeVersion="11" ma:contentTypeDescription="Utwórz nowy dokument." ma:contentTypeScope="" ma:versionID="10f24207ea1573e5cfba75d19e51cf2b">
  <xsd:schema xmlns:xsd="http://www.w3.org/2001/XMLSchema" xmlns:xs="http://www.w3.org/2001/XMLSchema" xmlns:p="http://schemas.microsoft.com/office/2006/metadata/properties" xmlns:ns3="7c6cf09b-cc61-4cb9-b6cd-8ef0e7ec3519" xmlns:ns4="6f0b49af-81dc-48d5-9933-dd0e604e99be" targetNamespace="http://schemas.microsoft.com/office/2006/metadata/properties" ma:root="true" ma:fieldsID="611e436afc27269b6848ed4b695f410b" ns3:_="" ns4:_="">
    <xsd:import namespace="7c6cf09b-cc61-4cb9-b6cd-8ef0e7ec3519"/>
    <xsd:import namespace="6f0b49af-81dc-48d5-9933-dd0e604e99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cf09b-cc61-4cb9-b6cd-8ef0e7ec35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b49af-81dc-48d5-9933-dd0e604e99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Udostępnione dla — szczegóły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krót wskazówki dotyczącej udostępniania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921B48-2C49-4ABE-94A2-B1719279E562}">
  <ds:schemaRefs>
    <ds:schemaRef ds:uri="6f0b49af-81dc-48d5-9933-dd0e604e99be"/>
    <ds:schemaRef ds:uri="7c6cf09b-cc61-4cb9-b6cd-8ef0e7ec351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B49F4BB-F641-419C-B032-1036687DFE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96696F-9C85-4C64-A809-6189520D6793}">
  <ds:schemaRefs>
    <ds:schemaRef ds:uri="6f0b49af-81dc-48d5-9933-dd0e604e99be"/>
    <ds:schemaRef ds:uri="7c6cf09b-cc61-4cb9-b6cd-8ef0e7ec351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1810</Words>
  <Application>Microsoft Office PowerPoint</Application>
  <PresentationFormat>Panoramiczny</PresentationFormat>
  <Paragraphs>266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19</vt:i4>
      </vt:variant>
    </vt:vector>
  </HeadingPairs>
  <TitlesOfParts>
    <vt:vector size="28" baseType="lpstr">
      <vt:lpstr>Microsoft YaHei Light</vt:lpstr>
      <vt:lpstr>Microsoft YaHei UI Light</vt:lpstr>
      <vt:lpstr>Arial</vt:lpstr>
      <vt:lpstr>Calibri</vt:lpstr>
      <vt:lpstr>Calibri Light</vt:lpstr>
      <vt:lpstr>Constantia</vt:lpstr>
      <vt:lpstr>Symbol</vt:lpstr>
      <vt:lpstr>Motyw pakietu Office</vt:lpstr>
      <vt:lpstr>Projekt niestandardowy</vt:lpstr>
      <vt:lpstr>Śląskie Programy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  <vt:lpstr>Śląskie Programy Rewitalizacji –  Ocena realizacji gminnego programu rewitalizacji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Śląskie Programy Rewitalizacji – szkolenia</dc:title>
  <dc:creator>Waleczek Paweł</dc:creator>
  <cp:lastModifiedBy>Violetta Drabik-Franiewska</cp:lastModifiedBy>
  <cp:revision>15</cp:revision>
  <dcterms:created xsi:type="dcterms:W3CDTF">2020-01-29T11:18:04Z</dcterms:created>
  <dcterms:modified xsi:type="dcterms:W3CDTF">2022-12-09T08:35:36Z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0x01010094789561B26E1346878859980963432D</vt:lpwstr>
  </property>
</Properties>
</file>