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41" r:id="rId5"/>
  </p:sldMasterIdLst>
  <p:notesMasterIdLst>
    <p:notesMasterId r:id="rId56"/>
  </p:notesMasterIdLst>
  <p:handoutMasterIdLst>
    <p:handoutMasterId r:id="rId57"/>
  </p:handoutMasterIdLst>
  <p:sldIdLst>
    <p:sldId id="427" r:id="rId6"/>
    <p:sldId id="732" r:id="rId7"/>
    <p:sldId id="854" r:id="rId8"/>
    <p:sldId id="862" r:id="rId9"/>
    <p:sldId id="471" r:id="rId10"/>
    <p:sldId id="462" r:id="rId11"/>
    <p:sldId id="458" r:id="rId12"/>
    <p:sldId id="849" r:id="rId13"/>
    <p:sldId id="436" r:id="rId14"/>
    <p:sldId id="332" r:id="rId15"/>
    <p:sldId id="855" r:id="rId16"/>
    <p:sldId id="474" r:id="rId17"/>
    <p:sldId id="779" r:id="rId18"/>
    <p:sldId id="774" r:id="rId19"/>
    <p:sldId id="775" r:id="rId20"/>
    <p:sldId id="784" r:id="rId21"/>
    <p:sldId id="860" r:id="rId22"/>
    <p:sldId id="475" r:id="rId23"/>
    <p:sldId id="859" r:id="rId24"/>
    <p:sldId id="861" r:id="rId25"/>
    <p:sldId id="776" r:id="rId26"/>
    <p:sldId id="777" r:id="rId27"/>
    <p:sldId id="789" r:id="rId28"/>
    <p:sldId id="834" r:id="rId29"/>
    <p:sldId id="844" r:id="rId30"/>
    <p:sldId id="856" r:id="rId31"/>
    <p:sldId id="781" r:id="rId32"/>
    <p:sldId id="274" r:id="rId33"/>
    <p:sldId id="691" r:id="rId34"/>
    <p:sldId id="772" r:id="rId35"/>
    <p:sldId id="780" r:id="rId36"/>
    <p:sldId id="778" r:id="rId37"/>
    <p:sldId id="845" r:id="rId38"/>
    <p:sldId id="835" r:id="rId39"/>
    <p:sldId id="836" r:id="rId40"/>
    <p:sldId id="837" r:id="rId41"/>
    <p:sldId id="852" r:id="rId42"/>
    <p:sldId id="846" r:id="rId43"/>
    <p:sldId id="838" r:id="rId44"/>
    <p:sldId id="851" r:id="rId45"/>
    <p:sldId id="839" r:id="rId46"/>
    <p:sldId id="840" r:id="rId47"/>
    <p:sldId id="848" r:id="rId48"/>
    <p:sldId id="847" r:id="rId49"/>
    <p:sldId id="841" r:id="rId50"/>
    <p:sldId id="842" r:id="rId51"/>
    <p:sldId id="857" r:id="rId52"/>
    <p:sldId id="858" r:id="rId53"/>
    <p:sldId id="260" r:id="rId54"/>
    <p:sldId id="850" r:id="rId55"/>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 id="{5230D26A-10E4-450E-A8BC-3B0AB787A374}">
          <p14:sldIdLst>
            <p14:sldId id="427"/>
            <p14:sldId id="732"/>
            <p14:sldId id="854"/>
            <p14:sldId id="862"/>
            <p14:sldId id="471"/>
            <p14:sldId id="462"/>
            <p14:sldId id="458"/>
            <p14:sldId id="849"/>
            <p14:sldId id="436"/>
            <p14:sldId id="332"/>
            <p14:sldId id="855"/>
            <p14:sldId id="474"/>
            <p14:sldId id="779"/>
            <p14:sldId id="774"/>
            <p14:sldId id="775"/>
            <p14:sldId id="784"/>
            <p14:sldId id="860"/>
            <p14:sldId id="475"/>
            <p14:sldId id="859"/>
            <p14:sldId id="861"/>
            <p14:sldId id="776"/>
            <p14:sldId id="777"/>
            <p14:sldId id="789"/>
            <p14:sldId id="834"/>
            <p14:sldId id="844"/>
            <p14:sldId id="856"/>
            <p14:sldId id="781"/>
            <p14:sldId id="274"/>
            <p14:sldId id="691"/>
            <p14:sldId id="772"/>
            <p14:sldId id="780"/>
            <p14:sldId id="778"/>
            <p14:sldId id="845"/>
            <p14:sldId id="835"/>
            <p14:sldId id="836"/>
            <p14:sldId id="837"/>
            <p14:sldId id="852"/>
            <p14:sldId id="846"/>
            <p14:sldId id="838"/>
            <p14:sldId id="851"/>
            <p14:sldId id="839"/>
            <p14:sldId id="840"/>
            <p14:sldId id="848"/>
            <p14:sldId id="847"/>
            <p14:sldId id="841"/>
            <p14:sldId id="842"/>
            <p14:sldId id="857"/>
            <p14:sldId id="858"/>
            <p14:sldId id="260"/>
            <p14:sldId id="850"/>
          </p14:sldIdLst>
        </p14:section>
      </p14:sectionLst>
    </p:ex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 id="2" name="Jamróz Marzena" initials="JM" lastIdx="1" clrIdx="1">
    <p:extLst>
      <p:ext uri="{19B8F6BF-5375-455C-9EA6-DF929625EA0E}">
        <p15:presenceInfo xmlns:p15="http://schemas.microsoft.com/office/powerpoint/2012/main" userId="S-1-5-21-833596994-3496505273-2944068786-1556" providerId="AD"/>
      </p:ext>
    </p:extLst>
  </p:cmAuthor>
  <p:cmAuthor id="3" name="Pawlus Gniewosz" initials="PG" lastIdx="2" clrIdx="2">
    <p:extLst>
      <p:ext uri="{19B8F6BF-5375-455C-9EA6-DF929625EA0E}">
        <p15:presenceInfo xmlns:p15="http://schemas.microsoft.com/office/powerpoint/2012/main" userId="S-1-5-21-833596994-3496505273-2944068786-15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2A5926-9835-43B4-8780-2FD6DDF23377}" v="38" dt="2025-07-14T06:35:34.075"/>
    <p1510:client id="{AF550844-EE11-480B-8821-1EF3328B2B51}" v="31" dt="2025-07-14T09:16:26.757"/>
  </p1510:revLst>
</p1510:revInfo>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358" y="77"/>
      </p:cViewPr>
      <p:guideLst>
        <p:guide orient="horz" pos="2381"/>
        <p:guide pos="33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D7CA06BC-46DC-4813-AD83-B79D92B5EC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CBF71FDB-7BB9-4D68-A7B9-41F18B4489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8E870A-5405-49E9-8893-4ED76E127DB0}" type="datetimeFigureOut">
              <a:rPr lang="pl-PL" smtClean="0"/>
              <a:t>17.07.2025</a:t>
            </a:fld>
            <a:endParaRPr lang="pl-PL"/>
          </a:p>
        </p:txBody>
      </p:sp>
      <p:sp>
        <p:nvSpPr>
          <p:cNvPr id="4" name="Symbol zastępczy stopki 3">
            <a:extLst>
              <a:ext uri="{FF2B5EF4-FFF2-40B4-BE49-F238E27FC236}">
                <a16:creationId xmlns:a16="http://schemas.microsoft.com/office/drawing/2014/main" id="{5A82A714-61AB-4B8C-8C5C-11C5FF7DC2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D1170E61-CE7B-44B3-80D9-C83B6CD573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166712-C50C-420D-BDBA-E1FB4006A079}" type="slidenum">
              <a:rPr lang="pl-PL" smtClean="0"/>
              <a:t>‹#›</a:t>
            </a:fld>
            <a:endParaRPr lang="pl-PL"/>
          </a:p>
        </p:txBody>
      </p:sp>
    </p:spTree>
    <p:extLst>
      <p:ext uri="{BB962C8B-B14F-4D97-AF65-F5344CB8AC3E}">
        <p14:creationId xmlns:p14="http://schemas.microsoft.com/office/powerpoint/2010/main" val="3138844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17.07.2025</a:t>
            </a:fld>
            <a:endParaRPr lang="pl-PL"/>
          </a:p>
        </p:txBody>
      </p:sp>
      <p:sp>
        <p:nvSpPr>
          <p:cNvPr id="4" name="Symbol zastępczy obrazu slajd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2B4DB-5212-AD42-B2C1-BD19AC94D45E}" type="slidenum">
              <a:rPr lang="pl-PL" smtClean="0"/>
              <a:t>7</a:t>
            </a:fld>
            <a:endParaRPr lang="pl-PL"/>
          </a:p>
        </p:txBody>
      </p:sp>
    </p:spTree>
    <p:extLst>
      <p:ext uri="{BB962C8B-B14F-4D97-AF65-F5344CB8AC3E}">
        <p14:creationId xmlns:p14="http://schemas.microsoft.com/office/powerpoint/2010/main" val="285407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301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2B4DB-5212-AD42-B2C1-BD19AC94D45E}" type="slidenum">
              <a:rPr lang="pl-PL" smtClean="0"/>
              <a:t>8</a:t>
            </a:fld>
            <a:endParaRPr lang="pl-PL"/>
          </a:p>
        </p:txBody>
      </p:sp>
    </p:spTree>
    <p:extLst>
      <p:ext uri="{BB962C8B-B14F-4D97-AF65-F5344CB8AC3E}">
        <p14:creationId xmlns:p14="http://schemas.microsoft.com/office/powerpoint/2010/main" val="2636924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a:latin typeface="+mn-lt"/>
                <a:ea typeface="Open Sans"/>
                <a:cs typeface="Open Sans"/>
              </a:rPr>
              <a:t>Przykładowe działania: szlaki turystyczne o nawierzchniach przepuszczalnych, unikać nawierzchni asfaltowych, stosować przy tym właściwą gospodarkę odpadami.</a:t>
            </a:r>
          </a:p>
          <a:p>
            <a:endParaRPr lang="pl-PL"/>
          </a:p>
        </p:txBody>
      </p:sp>
      <p:sp>
        <p:nvSpPr>
          <p:cNvPr id="4" name="Symbol zastępczy numeru slajdu 3"/>
          <p:cNvSpPr>
            <a:spLocks noGrp="1"/>
          </p:cNvSpPr>
          <p:nvPr>
            <p:ph type="sldNum" sz="quarter" idx="10"/>
          </p:nvPr>
        </p:nvSpPr>
        <p:spPr/>
        <p:txBody>
          <a:bodyPr/>
          <a:lstStyle/>
          <a:p>
            <a:fld id="{2C02B4DB-5212-AD42-B2C1-BD19AC94D45E}" type="slidenum">
              <a:rPr lang="pl-PL" smtClean="0"/>
              <a:t>16</a:t>
            </a:fld>
            <a:endParaRPr lang="pl-PL"/>
          </a:p>
        </p:txBody>
      </p:sp>
    </p:spTree>
    <p:extLst>
      <p:ext uri="{BB962C8B-B14F-4D97-AF65-F5344CB8AC3E}">
        <p14:creationId xmlns:p14="http://schemas.microsoft.com/office/powerpoint/2010/main" val="216040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Działanie FESL.03.03 Regionalne Trasy Rowerowe - ZIT</a:t>
            </a:r>
          </a:p>
        </p:txBody>
      </p:sp>
      <p:sp>
        <p:nvSpPr>
          <p:cNvPr id="4" name="Symbol zastępczy numeru slajdu 3"/>
          <p:cNvSpPr>
            <a:spLocks noGrp="1"/>
          </p:cNvSpPr>
          <p:nvPr>
            <p:ph type="sldNum" sz="quarter" idx="5"/>
          </p:nvPr>
        </p:nvSpPr>
        <p:spPr/>
        <p:txBody>
          <a:bodyPr/>
          <a:lstStyle/>
          <a:p>
            <a:fld id="{2C02B4DB-5212-AD42-B2C1-BD19AC94D45E}" type="slidenum">
              <a:rPr lang="pl-PL" smtClean="0"/>
              <a:t>18</a:t>
            </a:fld>
            <a:endParaRPr lang="pl-PL"/>
          </a:p>
        </p:txBody>
      </p:sp>
    </p:spTree>
    <p:extLst>
      <p:ext uri="{BB962C8B-B14F-4D97-AF65-F5344CB8AC3E}">
        <p14:creationId xmlns:p14="http://schemas.microsoft.com/office/powerpoint/2010/main" val="37915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2B4DB-5212-AD42-B2C1-BD19AC94D45E}" type="slidenum">
              <a:rPr lang="pl-PL" smtClean="0"/>
              <a:t>21</a:t>
            </a:fld>
            <a:endParaRPr lang="pl-PL"/>
          </a:p>
        </p:txBody>
      </p:sp>
    </p:spTree>
    <p:extLst>
      <p:ext uri="{BB962C8B-B14F-4D97-AF65-F5344CB8AC3E}">
        <p14:creationId xmlns:p14="http://schemas.microsoft.com/office/powerpoint/2010/main" val="5081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10 kryteriów</a:t>
            </a:r>
          </a:p>
        </p:txBody>
      </p:sp>
      <p:sp>
        <p:nvSpPr>
          <p:cNvPr id="4" name="Symbol zastępczy numeru slajdu 3"/>
          <p:cNvSpPr>
            <a:spLocks noGrp="1"/>
          </p:cNvSpPr>
          <p:nvPr>
            <p:ph type="sldNum" sz="quarter" idx="5"/>
          </p:nvPr>
        </p:nvSpPr>
        <p:spPr/>
        <p:txBody>
          <a:bodyPr/>
          <a:lstStyle/>
          <a:p>
            <a:fld id="{2C02B4DB-5212-AD42-B2C1-BD19AC94D45E}" type="slidenum">
              <a:rPr lang="pl-PL" smtClean="0"/>
              <a:t>32</a:t>
            </a:fld>
            <a:endParaRPr lang="pl-PL"/>
          </a:p>
        </p:txBody>
      </p:sp>
    </p:spTree>
    <p:extLst>
      <p:ext uri="{BB962C8B-B14F-4D97-AF65-F5344CB8AC3E}">
        <p14:creationId xmlns:p14="http://schemas.microsoft.com/office/powerpoint/2010/main" val="3693007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11 kryteriów punktowych</a:t>
            </a:r>
          </a:p>
        </p:txBody>
      </p:sp>
      <p:sp>
        <p:nvSpPr>
          <p:cNvPr id="4" name="Symbol zastępczy numeru slajdu 3"/>
          <p:cNvSpPr>
            <a:spLocks noGrp="1"/>
          </p:cNvSpPr>
          <p:nvPr>
            <p:ph type="sldNum" sz="quarter" idx="5"/>
          </p:nvPr>
        </p:nvSpPr>
        <p:spPr/>
        <p:txBody>
          <a:bodyPr/>
          <a:lstStyle/>
          <a:p>
            <a:fld id="{2C02B4DB-5212-AD42-B2C1-BD19AC94D45E}" type="slidenum">
              <a:rPr lang="pl-PL" smtClean="0"/>
              <a:t>36</a:t>
            </a:fld>
            <a:endParaRPr lang="pl-PL"/>
          </a:p>
        </p:txBody>
      </p:sp>
    </p:spTree>
    <p:extLst>
      <p:ext uri="{BB962C8B-B14F-4D97-AF65-F5344CB8AC3E}">
        <p14:creationId xmlns:p14="http://schemas.microsoft.com/office/powerpoint/2010/main" val="3573963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t>8 kryteriów punktowych</a:t>
            </a:r>
          </a:p>
        </p:txBody>
      </p:sp>
      <p:sp>
        <p:nvSpPr>
          <p:cNvPr id="4" name="Symbol zastępczy numeru slajdu 3"/>
          <p:cNvSpPr>
            <a:spLocks noGrp="1"/>
          </p:cNvSpPr>
          <p:nvPr>
            <p:ph type="sldNum" sz="quarter" idx="5"/>
          </p:nvPr>
        </p:nvSpPr>
        <p:spPr/>
        <p:txBody>
          <a:bodyPr/>
          <a:lstStyle/>
          <a:p>
            <a:fld id="{2C02B4DB-5212-AD42-B2C1-BD19AC94D45E}" type="slidenum">
              <a:rPr lang="pl-PL" smtClean="0"/>
              <a:t>42</a:t>
            </a:fld>
            <a:endParaRPr lang="pl-PL"/>
          </a:p>
        </p:txBody>
      </p:sp>
    </p:spTree>
    <p:extLst>
      <p:ext uri="{BB962C8B-B14F-4D97-AF65-F5344CB8AC3E}">
        <p14:creationId xmlns:p14="http://schemas.microsoft.com/office/powerpoint/2010/main" val="1086326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9973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11.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10.jpeg"/><Relationship Id="rId2" Type="http://schemas.openxmlformats.org/officeDocument/2006/relationships/image" Target="../media/image4.png"/><Relationship Id="rId16"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8.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grpSp>
        <p:nvGrpSpPr>
          <p:cNvPr id="26" name="Grupa 25">
            <a:extLst>
              <a:ext uri="{FF2B5EF4-FFF2-40B4-BE49-F238E27FC236}">
                <a16:creationId xmlns:a16="http://schemas.microsoft.com/office/drawing/2014/main" id="{BCC7133F-DD34-4441-A081-09B1F39CBAAF}"/>
              </a:ext>
            </a:extLst>
          </p:cNvPr>
          <p:cNvGrpSpPr/>
          <p:nvPr userDrawn="1"/>
        </p:nvGrpSpPr>
        <p:grpSpPr>
          <a:xfrm>
            <a:off x="100601" y="6343237"/>
            <a:ext cx="10492198" cy="1192200"/>
            <a:chOff x="153899" y="6417375"/>
            <a:chExt cx="10492198" cy="1192200"/>
          </a:xfrm>
        </p:grpSpPr>
        <p:pic>
          <p:nvPicPr>
            <p:cNvPr id="17" name="Obraz 16">
              <a:extLst>
                <a:ext uri="{FF2B5EF4-FFF2-40B4-BE49-F238E27FC236}">
                  <a16:creationId xmlns:a16="http://schemas.microsoft.com/office/drawing/2014/main" id="{C936F308-DEB3-4543-84FA-4EAB6957153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19" name="Obraz 18">
              <a:extLst>
                <a:ext uri="{FF2B5EF4-FFF2-40B4-BE49-F238E27FC236}">
                  <a16:creationId xmlns:a16="http://schemas.microsoft.com/office/drawing/2014/main" id="{4F20D11C-E08F-472A-AAFB-DA475B3F627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21" name="Obraz 20">
              <a:extLst>
                <a:ext uri="{FF2B5EF4-FFF2-40B4-BE49-F238E27FC236}">
                  <a16:creationId xmlns:a16="http://schemas.microsoft.com/office/drawing/2014/main" id="{B8BA551F-4A8B-41BD-9DB0-3202880F5B47}"/>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23" name="Obraz 22">
              <a:extLst>
                <a:ext uri="{FF2B5EF4-FFF2-40B4-BE49-F238E27FC236}">
                  <a16:creationId xmlns:a16="http://schemas.microsoft.com/office/drawing/2014/main" id="{49A831D7-01A3-482A-B6D5-47E8C97B5F9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25" name="Łącznik prosty 24">
              <a:extLst>
                <a:ext uri="{FF2B5EF4-FFF2-40B4-BE49-F238E27FC236}">
                  <a16:creationId xmlns:a16="http://schemas.microsoft.com/office/drawing/2014/main" id="{697FB335-B217-4C87-AB16-011329E672B4}"/>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p>
        </p:txBody>
      </p:sp>
    </p:spTree>
    <p:extLst>
      <p:ext uri="{BB962C8B-B14F-4D97-AF65-F5344CB8AC3E}">
        <p14:creationId xmlns:p14="http://schemas.microsoft.com/office/powerpoint/2010/main" val="278508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print">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print">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print">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12" name="Obraz 11" descr="Wersja pełnokolorowa: Logo Funduszy Europejskich i napis Fendusze Europejskie dla ŚLąskiego , flaga PL i napis Rzeczpospolita Polska, napis Dofinansowane przez Unię Europejską, flaga UE, godło Województwa Śląskiego i napis Województwo Śląskie " title="Zestaw logotypów dla FE SL 2021-2027- poziom"/>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321570" y="6558297"/>
            <a:ext cx="5753100" cy="419100"/>
          </a:xfrm>
          <a:prstGeom prst="rect">
            <a:avLst/>
          </a:prstGeom>
          <a:noFill/>
          <a:ln>
            <a:noFill/>
          </a:ln>
        </p:spPr>
      </p:pic>
    </p:spTree>
    <p:extLst>
      <p:ext uri="{BB962C8B-B14F-4D97-AF65-F5344CB8AC3E}">
        <p14:creationId xmlns:p14="http://schemas.microsoft.com/office/powerpoint/2010/main" val="2386430254"/>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cstate="hqprint">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cstate="hqprint">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cstate="hqprint">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cstate="hqprint">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cstate="hqprint">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cstate="hqprint">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cstate="hqprint">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cstate="hqprint">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cstate="hqprint">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spTree>
    <p:extLst>
      <p:ext uri="{BB962C8B-B14F-4D97-AF65-F5344CB8AC3E}">
        <p14:creationId xmlns:p14="http://schemas.microsoft.com/office/powerpoint/2010/main" val="1504234596"/>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2225967726"/>
      </p:ext>
    </p:extLst>
  </p:cSld>
  <p:clrMapOvr>
    <a:masterClrMapping/>
  </p:clrMapOvr>
  <p:extLst>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a:p>
        </p:txBody>
      </p:sp>
    </p:spTree>
    <p:extLst>
      <p:ext uri="{BB962C8B-B14F-4D97-AF65-F5344CB8AC3E}">
        <p14:creationId xmlns:p14="http://schemas.microsoft.com/office/powerpoint/2010/main" val="640731094"/>
      </p:ext>
    </p:extLst>
  </p:cSld>
  <p:clrMapOvr>
    <a:masterClrMapping/>
  </p:clrMapOvr>
  <p:extLst>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2984667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1297266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numeru slajdu 2"/>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4281109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3912280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p>
        </p:txBody>
      </p:sp>
    </p:spTree>
    <p:extLst>
      <p:ext uri="{BB962C8B-B14F-4D97-AF65-F5344CB8AC3E}">
        <p14:creationId xmlns:p14="http://schemas.microsoft.com/office/powerpoint/2010/main" val="285300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cstate="hqprint">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cstate="hqprint">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cstate="hqprint">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cstate="hqprint">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cstate="hqprint">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cstate="hqprint">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cstate="hqprint">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cstate="hqprint">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cstate="hqprint">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grpSp>
        <p:nvGrpSpPr>
          <p:cNvPr id="24" name="Grupa 23">
            <a:extLst>
              <a:ext uri="{FF2B5EF4-FFF2-40B4-BE49-F238E27FC236}">
                <a16:creationId xmlns:a16="http://schemas.microsoft.com/office/drawing/2014/main" id="{C2FC3C7A-739B-4EFC-B37D-A6D2DD294C57}"/>
              </a:ext>
            </a:extLst>
          </p:cNvPr>
          <p:cNvGrpSpPr/>
          <p:nvPr userDrawn="1"/>
        </p:nvGrpSpPr>
        <p:grpSpPr>
          <a:xfrm>
            <a:off x="178978" y="6367475"/>
            <a:ext cx="10492198" cy="1192200"/>
            <a:chOff x="153899" y="6417375"/>
            <a:chExt cx="10492198" cy="1192200"/>
          </a:xfrm>
        </p:grpSpPr>
        <p:pic>
          <p:nvPicPr>
            <p:cNvPr id="26" name="Obraz 25">
              <a:extLst>
                <a:ext uri="{FF2B5EF4-FFF2-40B4-BE49-F238E27FC236}">
                  <a16:creationId xmlns:a16="http://schemas.microsoft.com/office/drawing/2014/main" id="{DB4C0DFD-74BB-4F9A-9632-77A6DFC99897}"/>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28" name="Obraz 27">
              <a:extLst>
                <a:ext uri="{FF2B5EF4-FFF2-40B4-BE49-F238E27FC236}">
                  <a16:creationId xmlns:a16="http://schemas.microsoft.com/office/drawing/2014/main" id="{5FF58B18-2EF8-43C8-A461-528BBCF30113}"/>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30" name="Obraz 29">
              <a:extLst>
                <a:ext uri="{FF2B5EF4-FFF2-40B4-BE49-F238E27FC236}">
                  <a16:creationId xmlns:a16="http://schemas.microsoft.com/office/drawing/2014/main" id="{28054144-901A-4959-98FE-DB8F41AD46A7}"/>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32" name="Obraz 31">
              <a:extLst>
                <a:ext uri="{FF2B5EF4-FFF2-40B4-BE49-F238E27FC236}">
                  <a16:creationId xmlns:a16="http://schemas.microsoft.com/office/drawing/2014/main" id="{1FD722EA-C207-4AB5-BA3B-40FF3C4634FD}"/>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34" name="Łącznik prosty 33">
              <a:extLst>
                <a:ext uri="{FF2B5EF4-FFF2-40B4-BE49-F238E27FC236}">
                  <a16:creationId xmlns:a16="http://schemas.microsoft.com/office/drawing/2014/main" id="{F4AB6B17-5C1B-4CB9-9353-C6945FC80BCA}"/>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043163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177761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p>
        </p:txBody>
      </p:sp>
    </p:spTree>
    <p:extLst>
      <p:ext uri="{BB962C8B-B14F-4D97-AF65-F5344CB8AC3E}">
        <p14:creationId xmlns:p14="http://schemas.microsoft.com/office/powerpoint/2010/main" val="139730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endParaRPr lang="pl-PL"/>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9052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Tree>
    <p:extLst>
      <p:ext uri="{BB962C8B-B14F-4D97-AF65-F5344CB8AC3E}">
        <p14:creationId xmlns:p14="http://schemas.microsoft.com/office/powerpoint/2010/main" val="31340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p>
        </p:txBody>
      </p:sp>
    </p:spTree>
    <p:extLst>
      <p:ext uri="{BB962C8B-B14F-4D97-AF65-F5344CB8AC3E}">
        <p14:creationId xmlns:p14="http://schemas.microsoft.com/office/powerpoint/2010/main" val="145398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3.png"/><Relationship Id="rId2" Type="http://schemas.openxmlformats.org/officeDocument/2006/relationships/slideLayout" Target="../slideLayouts/slideLayout12.xml"/><Relationship Id="rId16"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a:t>Kliknij, aby edytować styl</a:t>
            </a:r>
            <a:endParaRPr lang="en-US"/>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a:t>Kliknij, aby edytować style wzorca tekstu</a:t>
            </a:r>
          </a:p>
          <a:p>
            <a:pPr lvl="1"/>
            <a:r>
              <a:rPr lang="pl-PL"/>
              <a:t>Drugi poziom</a:t>
            </a:r>
          </a:p>
          <a:p>
            <a:pPr lvl="2"/>
            <a:r>
              <a:rPr lang="pl-PL"/>
              <a:t>Trzeci poziom</a:t>
            </a:r>
            <a:endParaRPr lang="en-US"/>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Lst>
  <p:hf hdr="0" ftr="0" dt="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a:t>Kliknij, aby edytować styl</a:t>
            </a:r>
            <a:endParaRPr lang="en-US"/>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a:t>Kliknij, aby edytować style wzorca tekstu</a:t>
            </a:r>
          </a:p>
          <a:p>
            <a:pPr lvl="1"/>
            <a:r>
              <a:rPr lang="pl-PL"/>
              <a:t>Drugi poziom</a:t>
            </a:r>
          </a:p>
          <a:p>
            <a:pPr lvl="2"/>
            <a:r>
              <a:rPr lang="pl-PL"/>
              <a:t>Trzeci poziom</a:t>
            </a:r>
            <a:endParaRPr lang="en-US"/>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descr="Wersja pełnokolorowa: Logo Funduszy Europejskich i napis Fendusze Europejskie dla ŚLąskiego , flaga PL i napis Rzeczpospolita Polska, napis Dofinansowane przez Unię Europejską, flaga UE, godło Województwa Śląskiego i napis Województwo Śląskie " title="Zestaw logotypów dla FE SL 2021-2027- poziom"/>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37594" y="6724490"/>
            <a:ext cx="5753100" cy="419100"/>
          </a:xfrm>
          <a:prstGeom prst="rect">
            <a:avLst/>
          </a:prstGeom>
          <a:noFill/>
          <a:ln>
            <a:noFill/>
          </a:ln>
        </p:spPr>
      </p:pic>
    </p:spTree>
    <p:extLst>
      <p:ext uri="{BB962C8B-B14F-4D97-AF65-F5344CB8AC3E}">
        <p14:creationId xmlns:p14="http://schemas.microsoft.com/office/powerpoint/2010/main" val="181652107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hdr="0" ftr="0" dt="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5"/>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6"/>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7"/>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funduszeue.slaskie.pl/lsi/downloadFile/54342?filename=Przewodnik%20dla%20beneficjent%C3%B3w%20FE%20SL%20(wersja%204).pdf" TargetMode="External"/><Relationship Id="rId2" Type="http://schemas.openxmlformats.org/officeDocument/2006/relationships/hyperlink" Target="https://www.funduszeeuropejskie.gov.pl/strony/o-funduszach/fundusze-na-lata-2021-2027/prawo-i-dokumenty/wytyczne/wytyczne-dotyczace-kwalifikowalnosci-2021-202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fontScale="90000"/>
          </a:bodyPr>
          <a:lstStyle/>
          <a:p>
            <a:pPr>
              <a:lnSpc>
                <a:spcPct val="150000"/>
              </a:lnSpc>
            </a:pPr>
            <a:r>
              <a:rPr lang="pl-PL">
                <a:latin typeface="+mn-lt"/>
              </a:rPr>
              <a:t>Priorytet: IX. Fundusze Europejskie na rozwój terytorialny</a:t>
            </a:r>
          </a:p>
        </p:txBody>
      </p:sp>
      <p:sp>
        <p:nvSpPr>
          <p:cNvPr id="16" name="Podtytuł 15">
            <a:extLst>
              <a:ext uri="{FF2B5EF4-FFF2-40B4-BE49-F238E27FC236}">
                <a16:creationId xmlns:a16="http://schemas.microsoft.com/office/drawing/2014/main" id="{4C794C03-15A9-49F8-B6BD-0FEC745D633C}"/>
              </a:ext>
            </a:extLst>
          </p:cNvPr>
          <p:cNvSpPr>
            <a:spLocks noGrp="1"/>
          </p:cNvSpPr>
          <p:nvPr>
            <p:ph type="subTitle" idx="1"/>
          </p:nvPr>
        </p:nvSpPr>
        <p:spPr>
          <a:xfrm>
            <a:off x="1385955" y="4489450"/>
            <a:ext cx="7920037" cy="1747722"/>
          </a:xfrm>
        </p:spPr>
        <p:txBody>
          <a:bodyPr vert="horz" lIns="0" tIns="0" rIns="0" bIns="0" rtlCol="0" anchor="t">
            <a:normAutofit/>
          </a:bodyPr>
          <a:lstStyle/>
          <a:p>
            <a:pPr>
              <a:lnSpc>
                <a:spcPct val="150000"/>
              </a:lnSpc>
            </a:pPr>
            <a:r>
              <a:rPr lang="pl-PL" sz="1800">
                <a:latin typeface="+mn-lt"/>
                <a:ea typeface="Open Sans"/>
                <a:cs typeface="Open Sans"/>
              </a:rPr>
              <a:t>Działanie 09.01 </a:t>
            </a:r>
            <a:r>
              <a:rPr lang="pl-PL" sz="1800" b="0">
                <a:latin typeface="+mn-lt"/>
                <a:ea typeface="Open Sans"/>
                <a:cs typeface="Open Sans"/>
              </a:rPr>
              <a:t>Zwiększenie roli kultury i turystyki w rozwoju subregionalnym - ZIT</a:t>
            </a:r>
            <a:endParaRPr lang="pl-PL" sz="1800" b="0">
              <a:latin typeface="+mn-lt"/>
            </a:endParaRPr>
          </a:p>
          <a:p>
            <a:endParaRPr lang="pl-PL"/>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r>
              <a:rPr lang="pl-PL"/>
              <a:t> </a:t>
            </a:r>
          </a:p>
        </p:txBody>
      </p:sp>
      <p:sp>
        <p:nvSpPr>
          <p:cNvPr id="7" name="AutoShape 4" descr="https://euc-powerpoint.officeapps.live.com/pods/GetClipboardImage.ashx?Id=5f887e14-53e0-446c-a05a-c1a43dce9008&amp;DC=GEU5&amp;pkey=daef817b-d37b-4f05-9298-59dc3c163904&amp;wdwaccluster=GEU5">
            <a:extLst>
              <a:ext uri="{FF2B5EF4-FFF2-40B4-BE49-F238E27FC236}">
                <a16:creationId xmlns:a16="http://schemas.microsoft.com/office/drawing/2014/main" id="{21B3B786-6F95-42DB-AB4B-3E25A16F285C}"/>
              </a:ext>
            </a:extLst>
          </p:cNvPr>
          <p:cNvSpPr>
            <a:spLocks noChangeAspect="1" noChangeArrowheads="1"/>
          </p:cNvSpPr>
          <p:nvPr/>
        </p:nvSpPr>
        <p:spPr bwMode="auto">
          <a:xfrm>
            <a:off x="5192713" y="3627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9" name="AutoShape 10" descr="data:image/jpg;base64,/9j/4AAQSkZJRgABAQEAYABgAAD/2wBDAAUDBAQEAwUEBAQFBQUGBwwIBwcHBw8LCwkMEQ8SEhEPERETFhwXExQaFRERGCEYGh0dHx8fExciJCIeJBweHx7/2wBDAQUFBQcGBw4ICA4eFBEUHh4eHh4eHh4eHh4eHh4eHh4eHh4eHh4eHh4eHh4eHh4eHh4eHh4eHh4eHh4eHh4eHh7/wAARCADMA0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sfJNHkmtHyqPJr6+x4xniHmnrDxV5Yamjgz2pxiJsxdSuLTS7CW/vplht4l3MzHFfOnjzxxN4j1V5GmlW1XKwQqMhR/ePvXUfG/xG2pavJp8cjJYWRMbBTnzJO5x3x0/OvMbXT5LudNyeTE33VHVsd6+IzrNFiJulF+5H8WfoPDuTRo01iKnxP8ENt3jkmaGaRpUI3AL275z2qa3lMzFhE8MS8yeWOSB1y3XNTWduIYjE8BEkhwSFzgf4VuW+gzWEsFndW863F9Futk2bTIWO0Fh2HWvn5SXQ+sc409Wdn8DfCcmo3kniK5iks7VfkthHIyswHqe4z1z1Ir1bxX9os/COsPNcedELOQB9nzrlSOQOtaHhrS4NH0Cx063wRDCqsR3bHJ/OrWrRxvpF4sqgoYH3AjttNffZbhHSy+2zkm/vWh+YZjj/AKzmftHsml9zPn+81+AsnlktGqfvIpOJIz9MVx114gmlt54dIiMkySv+9YYjgBOTzj5jyeBXWw+E5viJ4rlsbUC3sLfab28Xqg/55p6se4zxXpXiHwJ4e8L+EYpdG0OwdrUBHlumJUKTgyMOjEHmvi8JktWeFli+XRa2PuM0zujDExwaevdfl5fifPeirBoZj8RN/wATO+nR1WC4hDIBghnI7Y7euDVPQ9H1DWr6C00+ISzXUwUKBjI+np1/KvYY/AOlxuslxcSXB4YtCF2MD/dA5xiul8CaZ4W8EOzRw3V5qk4byZXQbIh/dH93+fWscLiqFSrarLlW7fkui8+xOK9ph6T9lC8un/B/zG+A/hDpOlX2lpd3YvdRSYSyqx4UAZwo9M45PWuI+PuoalYeJrwtM91YWt1te2Y4QFkK5H4HaR716PFeXE2qy3CzOGH3sHDAnr07VT+IPhu18YeG7qylaJL4jfBO3JDjpk+h6V5ks7p1cZzQhyLa1+nd+b620IoQmqDhiHzuz+T30OA+GXgbw/qV1Za5p1x9pRiGaFyD5bdeB2xXsGr+HtPvTuaNoZMY3xHB/Loa4P4IeDbrT9DmZo3s9QglIch8rI3b26Z/SvSbXUFlmNrdR+Rcr1B6N7iv0HLMPSlQ/fRUoy2b12PlszxVanWUaM7OC6eevzPPdU8CtJrdoNzSWpY+c44O0DOD7npXZi3WONY0UKqjAA6AVryRe1QPFXq4LLsPg+b2Ktzf1Y8nG5jXxvL7V/D/AFcyniNQNEfetZ4qhaH2rvPNaMloj713vwT8Mf2p4jOq3Ue6008hhu6NL/CPw6/lXKx2sk86QwoXkdgqKOpJ6CvoXwxptp4Q8ILHMyItvE011J6tjLH9MD2ArhzHEKjSa6v8upvhqXPO76Gb8UNUEWnDR4ZFW5uUMp3KxUIvPOPcDjvgivnXUbi80WWL7ZcyWzXBM6x3UYMjZU/vQNw2jLD5Wx19BXWa94lk1q+u9UkmeEysfLTdyidl/ICvK/Fr3V5dGVriWZxwGZiTj0r85oceUWnQpUmrP4r7+e36nZXwEpT9o38h32W4m1K6v9XlSKR2CJ9qlMkcLuzZKlckEHBHXrnPzCumv9N8RX2jmSbQb2O7CiG6hmVDDHEjMfmIz8rADJyCMD5jxXH+C7a81LWVjnu52RHDYMhI3dj9a9/trdLfS9s95cS7h8weVmB/M1w1/EKjlUnGVNylLzXW/wDn+ALLJV1e9kjzO6uE/snUobrTLtClsyXZuA0yRyrklQxJIDEdTjPynGCaq6Q58YrPNFqRtILO1Nu0VpCUhuI40BAZuNzFs8YzgHHrW14puo7UXHk3Lxo+fNAYgSf73r0HX0FeaNq1/HLL9ivLi2jdy5WKQoGPqQOp967MPxzTxa5vZNL1+7QiWXunpc9A0TT7xPDlh5WohrNx5k0ZKTtJMFaQowKk8YUZHTPArj/GeqS26zaldac6RtdN9mUBzHKzK2VAIw3L9yRw3YVR/tXWGYsdUvSxJJPntkkgAnr3AH5VE813KNslxK454ZievXrW2K4poVbONNprzIjhJRVrnU6fqRj8UWMVvfPEZAEt7KVowIZQFLPtbO3gMVwB6YyeXw22k+Lr+2vlk8u2sUa3cRz/AGjYvODiU4KgHopXHPauUDz/AGkXPmN524t5ufmyepz1zT4pLiNpGSRkaU7pCvBc9Mt6nk9fWvNlxFLlsr/edCo3+LUd4wh0241iysZZrXfPbFLi0EcimVjLIofJUoGUADg5zn0qv4qZtL1PTPKt7qSfSrPCXRDbZS8nBUFSMBSOAeoGOtSsrNJFI+GeL/VMVBKfQ9vwqz9t1Dbt+2T7cBcbz0AwB9AOlbUuKFThyKG/n53M5YRSdzPvtYvru+ktNTvHhhvF81nknwhaNV4JPBcbcdMnHSuF1rU53to7HTZw8UkmJXQEEggYygBUcehHUg45Fej2+nS6o4tfJSdd5fEkYKhj1bBGM+9d74R+GFveGPzrK2lXO7H2ZdoPtxWOL44oYelapB39b+n9dQp5fOUrxZ51eaePDekyW8eq+VALE7YZflEkyOysqbMgNx/Fxgc9AT5atvDBI6X0iy6Y7+XOzId65UYmA6ZHK/Lwdvrg19o+IPAOkWOheVPZ2xiVSQhiUqCcZ46c4H5CvCtSsbKG/eKG1txHFITGPJX5D6jjiuLK+NaVbmXsnfrf8Oh018G4tSucfouly291ayz3Ed7qm130ySB9xmWPO0M3QkeXkZGSPXpWp4rs28Qaw91Yr9nbUbiORoHQL5KXDFsKnCsF+b5u2D2rVjRbeaKaCGOKSJt0TpGAUPXII6GkREMqN5UQKRmJSIx8qHJKj0Uknjpya7/9YaUn78Hb5GcqTaXc881QW5a4vVVnvPJ3pBISuz5DuYEHg/MTj+XFJ8OF8u3n1USCVUPlmIjlSCGJweuQo/HivQrqx09owrafZsdu0fuFOB6dPc1Ugs7e1RktbW3gU9RHEqg/kKvBcR0qNRT5HoQ8O+50moeONQbRNX02CJBY6jGtuqEYEcaTM64A7jdj2qj4S1HTrXw9fagus6s+pWkc0xtkG2INIBHyckk5YngD5SaxZvM2beNvpjiqgM1uXNszRu4KnyxgtkYIOOuRXvvjChOKSptfNCjRkpXbPo34S67B4iv7+2uGTzomncMT99ZIAwI/Fq4f486xHI/g1YZU84aEZRIhBIk3Bccemxq5bwDoV9qN0JFWQEMDkr3AwPyHFe0aV4Q0dbaH7TounSvEuEMlkhKjJPGV45J/M183mXiFhcJU5fZuT8mj0aVCU4nz3aeILyweK1guZ/LeMxywox2uhGGDDoQR1B6isv4Z2x07xrq6sU8oBWV/MzlCy4O498dc9819SHwzoCsXGg6SDgqSLCPOCMEfdp1r4X8PxMXi0DSELjDFbCMEj0Py1yx8UMLNcqw0vW6IeXy5lJy2Pla8llj+HWhPGSXhaOTYcYOEJwQeo/CsaVGtr5SZUW4CMRKyK5bYu4MgIAB2fdGevv0+m/H2o+DfCumeT/YOjS3JXEUK2MXBx6beK+d9be11K+kun0ywh3MCqRWqIq46YAHatsPxJHMpe0VJxj3utTKtS5HvqVB4gisZLW4ghtLW4WFkjEJbfAGByNwGRIwbjuAeevHO21w0mtWm6MxESWoKbSNuJwcYPPeur0jQpNav4rKy0+KWTfkfuhhD6+3b8q958I/DnRdIt1uNSsbS/wBQfDPLPbrIQfxBrWrxThsr+KLbfS4U6EqnoeNapMP+Fg6bIXUKumykk8AAMK8cuFj1fWZ7q/uCkd3dMyKg+ZxuIAPpjpX3FeaHoUjb20XTGOCpJsozwe33elZcvhfw/uGNC0sf9ucY/wDZa5ZeINGX/Ll/f/wDf6o+58safFZ23lMNQ0yAxt8iX5kQ4HdXjIYfmK9t+DGn6P4+1eLwtdKbnzf3sigz3FsVUZLZnTIPoQx64ruk8NaGo40PTM56iyj/AMK9l+EXhq00rS21QWNvBPcjEZSJUKxenA7nn8BXqZTxIszxPJTpNaau+34G/tZ0aPs76G/qEmn+EvCcdtp9vHbW1pCtvaQIMKoAwqj2AH6V5Q0zySs0jbpCSxYn72a3PiVrf27WjZQtm3tMoeer9z+HT8DXK+Yx+XPP8Jr2K1XmlZdDmjHQv+Zn5h+NKJAOM8HpVESn73/fQpd5/CoUh2LqydVJ607zcpyfmWqBZvxpRIeHH0NHMFi8ZsMGB600yfejzkN0qoTyU7HlaUnMav3U4P0qrgPkvLoLEsFv57xsSqZxuJ4xmuq8PJ8TLiY3F94c8PwWbQqIIZL8maJvVmVCD64zXLxMEufRJF/LPB/WtWz8Q6lDZ+ULuYGIj+M9OhoVr6ga/wDZfxWm0yWFpPCltfs5KXiNK2FzwCmzHTjrVh9D+JUt9azf2l4YtoIgfOgjt5XW4OOpzjGD9azo9dvpHjJuJCHHPzHrUWpeIrfTbQy6pqCQAEAB2+Zj2AHU/hVe72f3iszeg0Hxwt9PNN4i0TyJFAjg/s5ysHrtPmDOfenWmh+I9P0i6i1TxNaapF5E27/QfLkbKnA3bzwOO1cCvxT8Ki6SG41OW1DcCWaJhH17t2/HFdlp12t5btNbXEdxbyROyyROGRhtPQjg04qN9F+ISUktTxPw3GZviR4BSJkDpDfgMy8A/ZmGa9Eij1KGJv7SuobicEh3hjKIT6gEmvN/Apdvi34RiLZAi1I9+MQN/WvU71W2HI6ua0rLVGdNlRjgqvvSNIN5A6ClZGN0BjhVyfwFV8MInfB5OBWJoSGTgtTC5JVR1NNkR98UIU5xlv55/LFRgt88mDj7q/U//WoAmkkyc9h/kVC8u1Se/ao2Ehwu07m5H9P0qP5i27GVXp9e1JjJmkIUJ37/AFqNpueOgqFt3oTnp7//AK6iIfH8yBUsZJPMdpas66hnmXZG213OF+tWJAx528Dpiot8kbF8fP29BWUkyka3hr4b+GLywuE8V+JdanacES2dpeyW1vsz8oPl4LHjnJ69sVsal8MvhPeW9lBeXGuSw2ZU2sTaxdFYiOhVd+AffrXFm+uEBbc2M9P7xqCXU70MfnYytnk9FHf/AOvVxruCtZC5b9TtL34YfBy71P7fd/21cXyRlBcvrV40ir6BvM4HJ4qpD8J/gTALiRdO1DM5PnudWuwZT33HzOetcZNqNxsI8yQRDl2HWQ/5/IVWk1C8yHZTv6RRAfKg9T/gfqar67NbJfcHJ5ncp8Jf2f4bdbVvDcskROVhe/uSPX7vmYp0ngD9n6OUO/heOX7OMhnuZ3EfpjMnH4V51Je3rbh5sg3f62bBOQey+v8AX6VVllupowGil+zpgpAMkuf7zd+f/rCq+v1ugci7nQ+OfDXwPm0t5NH8DxRXIP7u5DvGSw9DvyQPfiuGgsobWLbHGsSn+FRj/wDVWnJFfSssskLu7fLH8p2KB0A7f57mtnwh4eudQ8QRw3kEqRRnzJ/MUjIHbn1PH5/SvOzHHeyoyxFd6RVyqdPmkox3Z2/wy0UaXoQupU23F3iRsjlU/hH9fxrw344eIpPE3iqSG1lRrGwzDBg8Mc/M/wCJ4+gFfQnjK8ktdFlit2Cz3AMaH+6D1b8B+uK8L1PwPbsjPE7K2e3+FeB4cYF4vF1s8xa1k2oeXd/Je6vmcXFc63sYYPD7LWX6L9fuPJHtZgcbh+FItvN0C7j7V6KPCGCdzSflSPodvaoVDAN9Oa/ZFVpvqfCexxCXvI4SK2k4LripWV1GBwK6G5063R/+PoK2eAazr+NFO2NvM4rVNPY46iqRfvIy3+YY3AVGoRf+WgP40y4hkZvuuBTIrd2bAt5T9BS5jWMVbckmn2/dYH8aqSXDnjdWtFpTMoYwyKPcGrVvoKOfu81MpeZcOXZI5ozlf4jTWmc/3jXYjwrGP3jcD0FRz6TawjH9KzU0+p0Wa+yca8rY5zRXQ3mnhvux8fSii3mCrLrE+m7XxF4dnACa5pyseiS3Cxv/AN8uQf0rTgeGYZhlSQeqMCPzFa+oWFrMNtxawzqeolQMP1rDu/BfheZg02g2AJ7xxBD/AOO4r8loeLbX8fDfc/8ANH6JPh7+WZdEaqpZyFUDJJ4AFU7q/jmsW+wSRoZUIjuH5UHsQOrD8q434oabHoujDS/DMesf2lfghY4L2YxJGCNxZS23HOPxrA8EXWr+HNHfS9akt45YWGy0nnQeYvX92+cBgOCpPoRX1eH4zlmOGVShTdNPva/y8jfBcOq7lVd+yOX+KPhlNAWK1kZL0XGbgX+3DtIAd8Z5Ix36Z5rkhHp0sEMVrJqH9pO6KsSqDG244HIrvfifrNjcMbS3gL3NvK0ZuWw8TxsuMY79+e1cFo1pc6pqdvp2lQtPdOfLjROoIHc9vqfSvAqzjdyb0R97habp0XzGp4dtb/Ttd/f6a81xEwENrLG2N+4csOpxjp617Zo3gPTrjy9Y8RRTX+sTlZpWmcgRt1CgA4wK6e1vpoYo11DQdZimRArTC3jmDEDrmN2b/wAdplx4m0G2P+mXzWg7m6tpoAPxkRRX1OTSyVT544mM29k2tPv6n57mua47EJRVNw72vqaMcSgBVGABwBWD4pnkvtOn0vT43eKc/Zru8VtqWyPwzA/xMM9B0PWuK+J3jq8ktltfDtx5dlN8ovYvmM+RzsPZffqeccc1Q8B/EHUYrmLS/EWJtLlHkNKyBTEOhJwOnrmvXq8QYP23sL6bX6f8MckMgxqorEW13t1/4c9b0DRtO0TTI7DTLWO3t07KMFj3YnuT1JNebftB+IIE0e20a2vImaZ2e5WOQEhVHAIHue/pWh8UvGD2Gk2mi6Xchrq5i/0iWI5KIPl4I6EkHn0rxfV7GR7mK8eM+T5ZjB/hVs96487zmmqcsJRXTV9vJHbkuTTk1jK766Lq/M7D4YnWL7w/bvBfNBBC7xBXUE4ByBk845q617fXNhrF80KOlrKjQtDncQh+YhfU5Nbfw80l7fwNBIn35xJJx1BLEA5+gqjpN3CIb3SJWSG4kDocjGcg4/xr87qTTm9D7OXK0orsV7bWLWaea9gnkjZogk8UilPLYdxWzaXn2qULE6sGHGD0z1zXJNKdO0xWe5jn8zAkUjO9e4NV2+wRXCIXMFzAAxMb7SUPTI/z0rmqUYSlojnblF2PafBdo1tpc6OCCZi3J9hU+saXb38W2UbXH3XHVTXPfD77fqGlXNxaavL5KyhU3qG5AGefxrams/EPO3Urc/WKv1rIm/7NpRcen6s+CzdcuNnZ/wBWRj/2hdaNILbVwXgJxHcqP51sxmOaMSROHU9CDWXq2ha9qVlNa3GrxKkilTshGRXPeHfB3ifwtZrDp2vvqUaf8srsAn6Aiu+9Sm/dV1+RxPknu7M7NoqiaKubuvGF7psnl6x4evY1A+aWFfMX9Of0qPR/HPh++1yz0izvhNdX86w28BGHMjHAGDW3to2u9DJ03sev/CHw+LvVn1e4jzDanEWe8h7/AID9SKwP2s/Hsmk2Nn4R0x/9JuwLi8IP3YlPyr/wJhn6L717FZQWvhXwocrmO0haSTbjLtjJ69yen4V8KeNfE1zrnjPU9b1dLX7XNMXaE3qNsUEBVGOoUADj0r4rP8TUrRlGnFu+mnb/AIJ6VClyxSFt9S1y8+ZDtQH1wDTbjVLxpGhePY/QnPWt7SLLxJrkEUmi6FBcQvwjRXkZUn061meKfC/inQroza9o/wBh3FSDLOqrhjgHPpnrjOK+GhlWKbvKg0vQ2k1tzfiXPDt1e2Tia2hMj9TiurbxD4gniImj8mLHG48mq3hODVhZeZY2Oj3aJjLJqQb88KcVS1fXdSuL8WcdjYNIWCYhvlcgk46YHFeTicnxlSpzSoad9P8AM6I2jHcxNf1eeaRoX5PuazoHkckBefWrbaLqN3euFVXk/iCtnBwDj8iOPepoNLvoSy7EXby+9iuOM+nXAPFd0MHUhT92D+5nO2m9WvvRWbzI8HjpilSRscqPwqbVbW4tIY57wiGB2wr7HKn2yFxn2qCxEV1dR2sFzHJNJJ5aRqH3M+cYwVrJUakl8L+5lcuu6+82/DWnNfys0gURJ6Dqa0vEWmrDDGLWLEn06isvw5qsduAlrc28gafyOXIHmZxtzjrkV0NzPqDX9tby2cBuLoDyEMx3N0IP3eB8wwTwc15lbD4tVubkdl5G0Ywcd0c5/Z175bSMqrjsetQLFc4BaIhR1OK131HUBqFxZNpJE0LBXEkyp1AOQGwSORVfUrrUlVYW0wIW7/aE4rupYDHzSl7LRkuEV1Om+HFhcX14I44cR55bHWvftMW10WxTzQitjp3rw7wlrHiDQtP8yHw3HMi7cSLeK2/d0wFBJ54+oNVPGfxC17yEnvrJbGFs4LTklseg25r5rG5PmVXFt+ztbb/M6oSpwhqz1nxlqy3lq8f7vaQeM9q+fPE00f8AajC2VOD8xFJfePJZrBpDPCsTN5fmJPvOSM4wBkcA/kfSudvtXsbCGGa+uEgS5UPE7sQHBJ5BI9jXfleS4rDylKom2zGtUjPRGtaK1xdRwjA3NjrXpuheFdMFgZrqFXIHAPrXkOl6tY3Qa4s7gSiPDFowTtycDPHHPFb9j47ke5bSI5HlulO1oxuDA7d2Dx/dBP0FdGPy3HVko0Ytd9GKiop+9+aL/iaCOfW49N0+Ebs4OB0qpr+kDTrcMfvVJb+M7DQ7kzXemb7h9wRjKRux1Ckrgnt1qPxBrN3rEiBdGuF3dFWSNuT2+9WlDLsxVSNP2TSW9+oOMGnJNHNSu2T8tdd8P9Ms7iQSXCoST3PSmWPhvVYbVprjwzdzHaWA+0wgkdeBuyaydE16y0vU/tDWFy/dYRKBj9K7MXl2NnSlCFKSfoRCKjJOR9EaBY2NrAGgtkXjqK0J7wgEeWMfWvJo/jLDa2qovhe62kZ3faAf/Zayb/48adET5nh+8U79n3j970+7Xx74YzZb0ZX+R3qrTezPZxdEk/IBnvXEfEf4iW/h+1a0s9s18wIAB+7715jr3x+t5D/Zlpo9xa3Uw+QtIDnPp0H61xcF1fa3qlxGun3s94vzSo2N69Oo7dRXq5Zwpi+bmxVNpdu/3dDGtXVrQ3DWNUvNSvXu76RpZXOck9PapfDuh6l4h1BbSwhJyfmc9FFVYI5rgRTiwnlt3bho2Hzc9j0r0z4bePLVZZNC8MeDLi5vIkLTYu41IAODktgdfevqMRQxVKmo4ek2/wAEcVOmpS99noHgvwtY+FdNEccSvdMB5khHJNalzc3B/gFc9J4i8ZyE5+Hd7zzk6hBj+dc94o+Iuq+HRbNrXg+e2F1L5MH+nxNvfj5flzzyOtfOT4dzKrJznTbb9P8AM7lOEVodtNcXKkjyxiqss8zjlMHHbua85ufi5Mt0lrL4Su453RnSM3I3Mq/eIG3tWVJ8dtL2j/iVwjt/x/D/AOJoXDWNT1pP8P8AMTrQ7nt/g6yvNc8QQWOwrETvmYN91B1/w/GvbNWF1b6NJDpUAafZ5cKghQvYHn0HP4VxnwGtZpvBNt4gvtP+xXWqIJliMm8rD/Bk4HUfN+Ir0Ov0fhrKHl+FbmrTlv5dl+vzOOtU5pabHjqeB/EjjzGtVDlsHdKuT7nmrC/D/XiXUi2AUZB83qfQcfzxXrVFe4sNAj2jPLYvh7rOYy01ou77/wA5+X9KmT4d6l5bbry1DhvlX5sEfXHH5V6ZRVewgLnZ52vw5m3gNqUezb1EZzn6Z6VJF8OfkBk1FQ5++BHlce3NegUU/Yw7BzM4dPh5bchtQlIA+TEYBBx39s1LH8P7FSC17OcgiQBQAeO3p+tdnRT9lDsLmZx//Cv9L2spubkjJMZyMrn8OalTwLpCyK5kuDwRINww+Rj8Pwrq6huHZCCKfs4dg5mcP44s/D/g/wAI3urzxzSmNlS3TdlmlkYIiDHXLEfrXzP8aNK8a2elSeIriwlkAHmOFYM/bBbkcDHRcAdO3P0l+0HHM/w0k1C3h846ffWl66YzlI5lLH8Bk/hXnHxW1LUpIYoRBm1kTnkZYfTPSvOx9b6ulKKPZynCLFS5WeJ/BUax8S9XEmr6Uwt41+8yYhdffJyx9B0969f8PyWPwt8e2Ph8mS207Xg0cUDsTCshG0FOeHyRn1H0GMn4dySWN5GtssNvCpxhiFA+lQftFW2o3Xjj4fx+aIM6pF5cxbiM71JY+23dXNhsc60nJq2p3Y/K44eKhF30Nn4d2a/8Lq8LxtlgIdSyDnp90/zr6NbRtLZlZrGE7c4BXjnrkd68H8BeWPjloEahH/0DUJFccjHmqMg985r6Hr3NGfLJNXTM86JpR8zNjDmTO4455689qP7E0j5P+JdbYTO0eWMcjHPrx61oUUWQ7lA6LpRMhOn25Mn3zsGT+Paj+xtK/d/8S+2xH9weWOOMfyq/RRZAUBo2k/vP+Jda/vfv/uxz/nNA0bSf3f8AxLbX919z90OKv0UWQFIaRpYMpGn2uZf9Z+6HzfWm/wBjaTtiX+zbTERzGPKX5T7VfoosgKY0nTA8rjT7YNKMSHylyw9+KZ/Yuk+THD/Zln5cTbkXyVwp9QMVfoosgKS6TpazvONPtRK67WfyVyR6E4pn9h6N9lFr/ZNj5G7d5fkLt3euMda0KKLICodM043YuzY2xuAu0S+Uu/HpnGcVGuiaOtq9qulWIgkfe8f2ddrN6kYwT71foosgKradp5minaxtjLCNsTmJdyD0BxxQlhYIsqpZ26rLzIBEo3/XjmrJNMJPWmhDRbWyqirBEBH9wBB8v09K4fxLereak3lgeXH8ikdz3NdF4l1D7LYsqH95J8q+3qa4uKQRSLIVVwpzhjgGvzHjjG1MfiaOSYZ6yacvLtf0+J/I9nLKSpwliJ9Nv6/AytRhuJpjutwVHC71/wAaoXGkyXSYMVvEB36fyrrX1DzDlo4mHpuBFN+2K2f9GhH/AAEV91gadPA4eGHoq0Yqy/rz6nnVYe1m5y3ZwsnhledzxN7qT/hWfJ4Ps9+WhibPqDXorXCZ+5GKZ5kOctGre2a7VipLqYPCwe6PMJfh9pU0/m/Ykkf2B4pbjwTpyReWdNjU98x16g13bKuVgKkdww/wqF76E8+Xu+pzT+uVH1I+o0f5UeRN4G02IEixVl9NlA8L2kQwtmqD/dxXrT31sV/49wD61UmezlJLQ4P1FH1ub3EsDSWyPLZPDUMwK/Zh/wB8VXXwpbq4LQ/pXqzJaEcKM+5qNhbdPLj/AO+aPrchPA030PND4dRl8tYsfhVKfwartnY312ivUnCBtyrEP+A1BMiSfeYfgKPrckN4Km+h5PN4M+bncPwor06SxjbnJP1oqljp9yf7PpdjprsqX+7ioZF+ZR3q9cpuYnGcVUuiI0MjNhVBYk9hX8zVUfbJnlHi3xNDea7qUNj5NzPp6NuhIYPtXO7HGD07eteW+K/FV3rQit70T20aYYrId6k9uQAccj16VB4lkgvvEN/ewTCRZZ3kPBVdpJ7/AONZixtNKIrZZJGbBBIyP++e9fsuHbp0IU7WskvuR9FhcNTpRTZVnt4ykkj3xjXja8Rwq47Ede9X/h5/wkB8Y2UvhZfN1DcQjyxqRtwck+3Xk1PL4V1qOFp7nS71Y3+bc8DAEdh0r3P4JeHrXw54fm1y/QW/mQeZNNOhTYgHQA8gAck9yeM4rlx2OpUcNOV09LJd328y8Xi4UqTUdW9Dr9E0/W5NOVfEl5FcXI72jsiY9COOanENuJTp9nCittDTybc7EPue55+nWuFHxJm03X1W9zdaReEyRv5e2SBCx2nHcYxkHn+VdL4h8beHPDcU95e3yStMVMEMBDvKu1cEeg5PJr4HE5di6VZRlDWW1v66f1oeBUw1SElFrVnlHxf0O7sfEV2Io5UtrmT7RCq8qcgA4HbkYrzq71FdAjhkgmmgvthEYQlWUH+IkYOPbvXuk2ryfEnwzfM3hu9sZLIG4sZ3BZJ1H3l3YxnHb6eleJaraZn+1SLum3Flzxj/APUK+4ynEOVJU6qtKGjX5f13uergtb059DlBdz2l2rzeYY5f3jErtYMeuP8ACu80W9E+mYCCaOReemw/UmuMe2trq6iVtzphl8xW287s/iOa7bwHosmo3sWkRBjEWBeQdEjB5P15/Miveum1bc6cTCKhd9D134dSRv4H09VIXYjqRnPRzXPeJIGN5dyW1m0bR4ZJyR8w6kD06Yr2uHwFbjwtpwsR9ivILZVaEjKsOTtPcMM4zXk/iONy8sMkMiSodrxkYYH0PpXDiMHOhJuWzPGwmIhXfu9DzzVrxXieC6sg62zbWlVsbVHRjWC0Oj+JPiDKb24ni0+JYwDbPgsTgdfTn9K2fGM10lxJb2exbm5C5lY4WJSOf5EV6H8G/hTdRwp4llmtRMD/AKNHNAxSRc53YBBX2OD0zg8V04GnzzX9W7nPmNSUI3tf/M7nwloljoOgQadp0LwwDLhXYlsscnJPetJlp9217Zy7L7TJ0QjImg/fx59PlG4fUqB70ltNb3cCz2s0c0TZw6MGBwcHke/FfqOEq0XTjClK6SPzvERqe0cqi1ZAU9qYyVcKUxo66bmJRlhRxhlDD0IzXT/C/wAH6ZLq3/CRT6bb+ZbErbSFBkORyw+gP61kWlnLd3UVtCu6SRgqj3r0vWtQ03wN4GvNUuhi00u1aaQDguQM4Hux4+przswrqFPl7/kdOHp3lc8B/bg+Jz6Lpdt4I0e4xfXaie7KtjZH/CD/AD/Kvj8aVf6jarNvJkDZD5OSP6df5Vr+JtQ1z4gfEa81C4R7i7u5GldA2eOCFBPQDJxngceldf4VgurG/XSLvS7iJjE7hZZUlIIHqK+UdWV+aL1Z9FRw6cVzLQyfh94lvdBv1heVlBwJYwcbgOrY6ZHr79+a+qotBtvHfhkXkeqXHl3ka/O8Yd0K8EdRg53ZxwSc44Br488R2moTalJdw6ZewiNiXZsNgeuB0FfSH7K/iGabw/PYyS7iEWZVJ7/dY/8AoNeDxVmuZYHLnWwdTkaa5tIu6fqna2+hhPAUpVPfV+25n/ErR7v4cwT+IbS+ee1llSOaOO1jV1ycKfvAEZwO1UY7hLGL/SbGBrqSUTPNGuDnjI+hx+ddV+0b5t34BvmdcqssJ+n71R/Wqv8Awj9zfwQyBPlKL29q+Pw3EmMnl1OtiKiu5ST0XRRa0tbq9hVKC5nTitEkc/dX0FzEsdvYyRBCDGd2/GCPX6Y+hp9zpMHiOylguIbhBIpViNu0cgggYyMY7EV6X4I8A/2vaSTLCQsVw8RkL4GEAycd/m3L7YqDxBDa6NbvHGFXA5rbH5xmOBhSkn/FV1ttpvp5oxjg6cr36HEa6i/ZfsN0WvIBFGkMU3Kwsi4Vl5ySMA/NnkfWuW0TSl0PUv7Vsbp49QZXErmLdHJuOcbC2AuOCPyI4xoX19PcXZkGducj6VFE8skx3/lV0s1x0I6z/Bf5ESpRvoUrmxju9Rmv7yVDcZL2rQ2yxiKQ/wAbDcd/H0/nWzq96l7YgRNPHfqI9l253k7WHDLkBhtUDHrk+1K0cSxMzYGBWU0rZO3+VEc0xNTXm/BCdOxt+KdUh18LLcWkVvc7G82WGPBdiMdWYkLgDjn61zWg61p9/d3Ol7XuobGVUuA64YsORtOfbn+tLfXTwWryd8YHuTwK5TwGJU8ReJm2MCLxc59wxH6CvZwWJxjwlatfa34v/ITlZ2PRrVrSwupbjSrf7L5pwyFSyFd5bG0MB0wMgDOMnrT1kij0y9jtfPS8uNwSSUCWONSDkbGPPJzgkg4GRWaHkx/9apIpJt2ApP4V5CzLGX92Wvov8g5THk8K6bdup1CON1Z0e4aBZI2k2nJ48woCecfLgbjxUWt+E4NWuxLNdvHEqBFSKPbgev3sZ69qg1bxC5vEt7fUre1hBPmypA1w4wcfKFG09efmBH6Vm2PiHxGviiSxgiGu6cF3i5toNr7ccnZnIxznPpXvxwOd1KaqX17W1/K34mbjB6Ms2ngu6s7yV4NYY20sqSPD9n27tvTlW4PJwa0tG8OnSPEc1/b3ctxZzXEU0kN2u9mK7g2SCMkh2GePet6OV2txJgYYZBrOn1GY3z28KOSkYbCKCSSTgfTj9a4cDmOaYmqsPSkr+aXT5DcFDUb400r+2TfnTZjYi41D7TCGiDeRFhgqKeDkA9c+tV9Djn8MyWl7c3DX8sdwEiXysKd7AAEbvXvkda2DJIr+WyruzitbW9Eki0CzvZYwP9Ot8Ej/AGxTp59jJ4ynRxElrJR2XcujSUbyiVvH00fivV4NZmt1sL2GGOHy4QTEdhYl8E/eOVHsF96xJ9JZndkn2Fj1KdvzruNa8PS28xk+6HJIFc3cv9nDmRThTjIrHDcV5hdxoyWr7Iqrh+Z3kcH8SdRl0mzitrF2Ms42KcY2gDHrzkn+dYGn211caeltqSpxt2iNdrIwLYYtkk/eI59vTNauvN/bXj22hCOY7S3MpXGTkH2+tT6PeRXOqy2bWcsL7iMsVP5gEkV9nDFV69GM67956s78HhEomFqPg++1G5WdmSScD5Xzgke/qa7z4GaJqlxqt7bTCG2ureHa3msf3qE5BXAOeB7VX1HVLPR7iOzuIJjNKo2kMi/+hEZ/Cu28LavM2p262kfkyf2crzZQAjDsoOfp+FYYypWVFyoO01sbywsS7p3wg1ZtPs7Oz1rTlFtP5jOVkO4c9ODzz3z9KrXXwH1QfLDq+kozF2lf99ukY5IY/IcfNg8emBXqng7WbK3gL6hewpIBzlsdK15/FOi5+W/tyf8Aer8yq8VZtzuNSSun2Od4ane6PHPhbB4mtrTX/AsMehSxWIe2upbtZQXZ1IDAqDu4OeQPTg1zUnwE1xdbgvW8SaSYYpo5dh+0ZyrBj/yzruvhz4k0qLxx48mku4R5moRbctwQEI/z/wDqrsp/F+i4ONQtAfc16OYcUZnh66jRt8Mfs3+KKb/FkKhCoryPMbr4W6mniLT9ak1zRlit4ZY2XZcAkvt/6Ze1cF4C+EWoeKP2jX0C80+OPRVKahfSI37uW2XH3SP78gK9iMnIGDXo/wAYfiRPoum2Q8O2y6rd3UpX5AWWMDHVR1JzxX0T8GNIuLLwZZ6nqunx2erahCs9xGpDGIEZVM+w5I9Sa+m4czXNswtPEqPI7+TVvL10MK1KlHSO52sMccMSQxoscaKFVVGAAOgAp+a8s8U69dahrkosr6eGCP8AdoschUPjqw9Tnse2KorYeKropLZahHcwshYGS9ZG46gD0HcEjHGM19S8Sr2SM+RnsG5f7wo3r/eH515PpukXtxCBqGpW1pdLGWMQv942jrg8Er+FWG0HT4QHn160Rli8xd1yPuH8eRR9Z8g5D04zRD/lon51Gby1BXNzF833fnHP0rzOTRtFgDsNcsgsMYkQiTcY89uOqn9P5c4l7p00kgsbi3uY4pChaFw6qwPOCO3tUvFW6AoHtbappqhS1/bAMSFzKOSOoFRNrejqMnVLPG7b/rl6+leNu24nCY55x2PrS7X5yv14/Wl9afYfsz19vEOiDP8AxNLXg44kBpjeJdDXOdRh464yf5da8kCPnO32NPVH/u8r/Kj6y+wch6q3irQgcfblJxnhSc/pUbeKtFYIVuCyudoOw9fTpxXlrqVwR2ORUg6MAPvfOv1HUfzpfWZdh8iOz8c3Wn+IvBOsaNHu8yaF413KwCSdVzjnqK+S/jTpPi5PiHHqmgvcaoL51e3b+0SEjjwMIYWIAH0H619ReGriSa/k2aXc3glQEhCqgEdyWIx0rifjzo9jockvidre6hLJH5cakEl1IBwAe+VrkxcpyjzpXt6nsZRVjGoqUna+qfmeI/EfwL4xTUdKuttre6WVAmSa4kjiD7jnKqRngehr2vS/CkPiHwhoGlyXDT39nMrwXNmSptgeG25/hAYjn/61eTxfFDVvEbSibQJJBbXXnlUm8xgrYDIFVcBcDPJByPz+ivg81jcXV3c6ZhoEULt3Y2E4J/ka48PCTqKm9j2sxq+yp+3+1e+33bnmPgjWY1+PunMlrd5tdPvVdWjKFVMyfMc4GOP1Fe/z+K7OF9jW8xO0McY9PrXzroly3/C/7tduTDpN3GOeublT1/CvRr27ZnkLcEKFr26lXksj4qMea7O6bxvZgJ/odwS3PVen50xvHVng7bG4POF+Yc/X0rgHkbf/ALigUiFh8x/hXP4msvrEi+Q78+PLPLf6BcYA/vL1pp8e2gxmwn6c/MOK4E7toHc8mmfMx+tP28g5Ed8fiBZgqGsJgT1+ccCl/wCE+tmUmPTZ2JbC/OOa8/EOl/vJJdKt5ppl8t3aNWLr6Ekcj296iXdCqraxLEgGyJEGFUewpOvMOVHo7eO4h5rDS5ykajLbx949F+vT86aPHTeekP8AYtwWKbnAkB2k9B75rmvB1vqE87SfZbGSGIfuhc3ewM2eW2hSTgZ9K7Q2zK10UstMG8ZRvthyxPXcdnA+maqNScle4mkjLfx86xbzoc/XB/ej9OOaZ/wsF+c6HcAg/wDPUf5z7f8A18a8sDhpDHY6UwEWI914R83/AHwcDpzyaYtvONu7TNIwkXGLw/f/AO+OB78mq5qncVomRL8RfLOG0adTjPMg+UerelN/4WQnyf8AEpny4yq7xkj1+nvVXxcl3awW0v8AY2kSpGC0oS/JYv2Owp8wB9T+FcLLNdTBjJHhpDukYdW9vYe1ZTrzi7XKUUz0E/EyH/oFykA4LK4IJ9vX9Kin+J8QVjHpsuQeAzAceprzuTzM8/QY6D2FRmN8dP8AP9TWbxVQfs0egH4nsM40qRuPlHmAE/XjgVXk+KUhb/kFvgjtIMk+gGOa4Fwy57nv3/P1+laHhexa61LzXz5cOGPHVuw/+t7VxZhnDwOGniKj0ir/AOS+expSw6qzUV1O5utRuNQSO6u4/IbYMxls7PUZrg9U1i6nvZWhLLEDhMegqr8Z/HZ8H6dbQWkEF1e3bHMUhbCxDqfl55OAPx9K8w/4XPEI1DeC5GfuV1DCn84ia+a4EybFY11c7xMbyqt8vpfVr8l5Ieb5phsPJYRSty7npg1K7/vPTk1S8U/ecfjXmtp8ZdPkO278I3Nv/tLeBx+sYqRfjFoef3vh2+T02Tq38wK/Rngav8p5H9p4fpM9JOqXR5+Y/jS/2nc4+83515vJ8YNDViE8P3zLj7xnQHP0wf505vjD4aVAf7H1EN3G5KX1Gr/KCzKh/OeijUZ16Fx+NOOpS92b8685T4xeEmbElhqafRFP9asj4r+CXTcZp4/9l4JM/ohFS8FU/lK/tGjb4vzO+XV51ONzn8af/akp53Pn6157/wALW8F5P+kP/wB+pf8A43Va9+L3hO3fbHaX90P70KAAf997T+lH1Kr/ACiWZUb25vwf+R6O2qz/AO3Sf2rNt6vXl0nxj0L/AJZ6DqhGepZB/WoW+MWjbudB1ELjqHQn8s1P1Kr/ACl/2hR/mR6o2qzkfx/pUbarddt34152Piz4OI3Mt/HjHDW5J/TNP/4Wl4QIJE1wQBk/Jz+VP6jV/lIeZ0U9Zfg/8jvX1m6xjOPwFFeev8VvBqpu8y7Izj/UnP5UUvqVT+X8h/2lRfV/c/8AI+kZdpYgA571znjmw1XUvD89ho0kMVxcDy2kkYgIh+8eB1xwPrXTSKNz+v0qKSPBBFfzhGThNTXQ+5T6nkegfBuwSHdrd890/wDzytx5aD6nqT716BovhzR9IjWPTtPtrcAYJVBuP1PU1tbdrYA/HNPCnHFb4nHYrFfxZtrt0+40nWnP4mVljbPzcr71T8TaJD4g0O40maV40mC4KHGCpBH1GQMitPBHFOiBxk9qwpOVKSnHdakRk4tSR8tfFe31fT77y0SQRRKIZSqglGBPfsD61V+EXgXUPE+tHULm0lOniQMHk3AYGOCT1GO3/wCsey/Ej4fX/ifxVBc29wkWmTREXq7yHLKMKBxyDnn6V32iaXaaNpdtpthCsVtbxhEVR+tfcYniNQwsZUbOct/L+uh7eNzGnKlFUvia18n5E1rax21rFaxLthjQRqvoAMV8y+PNKex1G80+YeW0czhj22ZyPwIxX1ERxjpXJeNvBej+J03XDPb3aptWaPqQDwGHcfrXg5PmCwlZuptLf/M8zCV1Rqc0tj5YtbaaR/JtYk2+cAieXuLkgDHtkivoz4LeBo9LubR7vZvdvMnXGdzKpKoD/dUj8TXE/D7wq2k/EC9sdVj23lsqyWwJyrqTjzB6jnA9Oa988NxqNas4V4VFcf8Ajhr7irmCpzw8Kbu6ko/+A3V/v2+86M1xnNBxg9LHVuMg4Pfmua8XeEdM8QBp5I1gvkBCXCDk8dGH8QrqmjIY4HFQOMHoc19jOCmrSWh8lTqShLmi7M8T8M/C26m8USXnia3gOn2gXyIVYMs75+8f9npx3r1pUEaBUUKqjAAGAB6Vb9cjtURXHr1rKjQhRjywRpVrTqvmkypMuOOO1YWveH5Hc6po7R29+R+9jfIiugMffx0bAwHHI7hgMV0Uq/KD+NVtYvFtEs12qwmuFgOe24HH6gV0QnKEuaLszCUVJcstjlbC4F0JEaGW3uIW2zQyrhkP4cEHsQSD69amaOr2pwiPXy20/v7UbWA4/duc5/7+j8jUlpZSXd3Hbxj5nbH096+pwuJ9rRU5bng16Ps6jijc+HulDfJqcy9MpDn9T/T868k/bH8SXkunx+G9PaN7WKCea/Tf87uYiIwAOSF3Fj/wE8Yr3TxFqVt4U8JXF6EjItIcQxvIEEsn8K7jwCzY/OvjD4l3uo2+nahqd5Kst3fORcTs2S5fkouDhR14x0HUnOPFxrnXjKaR2UYcrUTy74WyNF4iuMsFlaIbD3xvYH+lehR3EbeKNw/tBJY18tngt2Oc8fex79vQeleNXV5daHDpOqW7jzfMlVwejKWzj9a9W8H+O7GK1Mt9p7yNjJG3dz/hXizi4tS6P9D6DBzT919D1XVhoa+Eby4ksbiK7toQyXEsLRl1PBBBADDr/SvKvgxrl94cg+3WiKzm1KlHwB8zr3IOOn6VS8e/Fi61zT5dNs7XyLZh5YLH5jz0GO2cV0vwo0OO80fT4m1BbK6IM8O0qzyEEjG0kEgAg5HQmtXlzzKm8PKPMn0fY58zxCguaO4vxP8AiLf6z4F1S0uo4YyBA67NrZ/fIeowRjj1rstB8eavJawWdnJbPIttGyEW4fluBwSCehye1eXfFHwfdaJ4SvTLFZsu9PLkQsHK7l525wDxg9fYnnHX+GoZG0GCG3e3R5LRGi84Z+YsPMKnOWzhc5zjB6dvFxfDmApUFh50EuVvTzaWv4L5HiUsXXb5nLU9i+HHxGuLTwrLaXX9jW93FJKWWW92NM7OWYhQpxyxHU9K8s8Sa1qWt+IFjhiuZLG4bEMkuyHGOoJ53ZwcYxnBHNcv4suJ9P8AiXo9lDcRXH+hvHcR2zL5W8Iij5CcHB/hJ5Irp7vUzqmkzaLeBo5pjIiG3iLvFgltscZUbcKwz8w6Nycc9NfL4YqlSXsk+VaeS2svuFUxrjpez/MyIb63KTzMWW0t4wzzLMp3HjKqNnzEA8gH/GojdTvpr6pp9jqdzCHXLBV4iOf3n3egxz1xkZIqjBCLvRbrQhG66dpe0x3QBVJXeTh2DZGOWUEYx9Tmu3+GXhvUdKieGTXLMw3IULbmV2JQEh9q5AHUnnj9K455dhIStKn8vIIV5ztZnN6Tcxarrl7pireMLaVo1dmWMSMN2BjacE46c/WrlvHp7Ti3nW5gm2SN5X2qGRwU25BUDj73B74PpWneaCt1dytYXkUDOWkWJpOrdFDOcEk8nAIxzms640ObQTqtvquhi8v/ACMCZLcbQCVAKMG64YcndknHynrlUyvByk+VWXa7LdWoo3dil4q0ua0uLCaGeC4sncTgGVC7KrZU4U5CnHpx3rlvD98T4t8YW8Sx77ie1aMr86hxG/XJHGC2TkYwK7vxbpNgvhkLdXlnp9wkUIEcbl5mTJDF+m1gcNjjhR6V4x8IkW5vtUfWZpTb7rW5mY/MWODsBbcMA7gM+46CvUwNCEMJUpqOnbuDm3qejjWtOksr2e2+0zPZvskTfGu4gDO0ng8kj6iudvtWuPEl/HpunSva2Xlq920gAYhgDt49M9KsjQ7eaT+0Z2u7a2u08wSQXYuXKn5gjoqgqeCTzxz9KfpunRI9/c2sROHxuGMheoJP0NY5fgMLhqkqsNWtvK5vh4TrTUXsatj4L0y6gt4obmUmNy7MucsD1FXPEnw7/sXRW17QridLyAeap6FT7cfWuq+EcFnqMzRQXAmmC7sIVY4HX7pIr0+31Hw74msLzRbJrdL6JWjKPKm9mx/cBJ/PH0r26eJcdbntzwVNxs1ueAC7vL3w3JrX2qzt0jlVZIpEO4s2DkYPTBzjrVXwlDftrkv9pQCCeYjCuDGAF4x83vml1a0vodS1Pwy2lLJ9ovIBbyyQ/LEVjly27jB7e+3vim/EWGSw03wzBOyTeRfwW7usSoZI/nJUgdfx64rxqlXB4HFwnTX7ybbt5O7v230/4Y8erSabjJaI0LuTUv7bkeCGKOKNhlZom4I9CDhh7itPxL4w1afStO0y4gsUje/gG6NWDZ3e5NUxNLIzQLbPAY1X5W29DnGMEjsaxPFTyxXOhb1yG1WIEA9Rtcn+VfL4eUMZmlOrKCT5k/1Gm4RaR2+s+LtfvmIaDTkA4GFf/wCKri/FupXVtYSXk/2cEDkR55Oe3PFaVywjSQyTgOibyDwAPf8AKvKviPqDECSWSWPc4UDYcY9SDwOlVkmVqtVvCKUU9TXV6yNPwBeRarrkzeZF5strIjIpIYMGBzzzgjvmrM3hFYNct5ITDbzyNv2o20n65P8AKvNPDOuz+H9ftb1Yw0UbFZNn8Sngn075/CvXHt/7eu4Lyx1S4ijmCmNo4UfBx33DI/Ovt6sHTatsethXCrCz3Rr6n4X0nUddjuph58wH8YDLgf5NdvLqWj6J4Vt7WzlSTVJZt08WwYiiXIADY6n09Oe9P0TwDqK+INL02TVjLdXEW4CdkAjXj5jtGcfnUPiTwbZ6BNcSX2pRs819JbxzOjFGKfeY7SSig/IBg5we3TOvSxFWi3Rje3yKr1I0dIvVnnutX+oXUpYpDn3JB+n4dKpQS3qnLRQH/gRrU1ayntZ8yqhVySro4dW+jDj8OtVljyD9K+PqNxbU46nh1NZO5yvg2WebWPEbLHG269GdzEAY3VHc+LtLhlnjms5d0DsjleRlWwcfjVzwFaSx3Ot3LrhJr+TYfXBINefaqpbVNUjVSxa7mUADOf3o4r38PhKWJxU4z6KP5Iwk7I+hf2YLPT/iR8REs4tPlbTtNUXV+8i4QgHCx+5Zu3oGr7F8f63Bo2i+V5ipNc5ijGcYHcj8P51xH7LPw7j+HPwqthfW0Vvq+pAXmosRgpkfJGT/ALC9uxLVheLvFXg7xTrE9wvibSZY0Xy4lF5HwoPXr3PPf6d69dYelgabjS3ZVNc71Em1HTIwN08YOOOetXdD8W6Tpe8CCxl3nO+SIMwP19K4u7XwvcOIm1myJ3AbluUJwRx3qjFbaS07pHdJKoOAVbINcnNKLujeyeh66PiFYov7u3sUHbbGMf8A1x701/idFGPvW6DI528DPTn37GvNE0u3kQCKORx1GFbrUsHh2SYsFtJiVwcbCM5q/b1O5LhE9Ek+JkmPlmi/BBXPaj4mtLy4e5m8su53MwQDn1OOorLt/DNwo4sZgB/sGrA0Qxr81hcZ9oiaHUnLdj5UtgGvWm/aAQc7enAPofY9jSN4giHEcTludoI7jqp96qyQw2+d+m3hA44tyfw+lVL/AMQaXY2sk1xpOqtsXJ22uScfj1pXb6j0NCLxMrRFhbuCM4HBBwcEZHB+tT6d4gW4mZVhfKDcAR94dx+FcpY+L9NkZ7VdB1sSQ7VcmzAG7APB3c9av23iSCOUSReH9YDKeMW6f/FU1e+4m0bOq6zLa3Bj+zuw4ZCBwRSQ67cfZJXjt2Z7f98o7sv8Q/Dr+BqvceI4bpAE8P6sGU/LuiQfh96tPw7FeajMJI9Ne0hjPzy3ZVUwe3BJPGeBXRCEpy5Y6szlOMVzSZWtPE9zbzt5EEwClZYtv8Ub4/kSB+dSeNbXUPHnhTUNChmu7a9tX86C5kgl8lJV+6pfAU+hAJIyeMjFb9xAfDVot1pujtrTRqQJI5lEiqTnCAnb17E596871b4wfEC386y03wFGIVfKSagjR4znJb5gpOfQivewnDWKxNJuNm/OSVvU85Z3h6VZXbSXU+cNc0T4i6drmozXYGkC4cR3E0moJs4PJA3E8n2zzX0n8CtauLHSbfS7CCW4iI3z3MibTM5PLY7L7nk8CvIfE9rrXiDVJPEPibyGvZHHlQxRBFHPQDsPckk+tdZ4V8QeIri1ihe8eCwicqphTaJHx820ADIHc/Svo8v4NWHh7XESjKS6K9l+sn9y9Tzc24v+sXp4e/L1el35LZJfez2ZPA/hu38Rz+IYri4tNTuoWhc+bujbc24kIec5HY4qfUPDupMZTZX9tMjujfvcxlV5z6g9fWuJs5bxpba4kLzTyxgRjIBBPQcmvNb34i+LNKtLtft0m21uI7OFZEwWIYb89z6VUuFKeLb5Wrr5HnUs8rU2lq7nsHiCbWdKkkF1ZbfOk3IytuUoPQjj+I8deKyzr2pN/wAupG87j9B/k1P8JPiB/wAJh/aGh6nbwubaONlP/PYYw5PoQehHrV/xLZ3Gk3Y+y6bd31vIoMbxbTj2bJHP86+QzfI62XVGnsfR5fmsMWknozJm17UBv/0VjjA7/wCf/wBdSQ6xqDRf8ehDSNtBz0H/AOr+Z9KiN1qLYUeG9TP/AAFf8atJd35iCHw1qYHQnanTv/F1ryYLXU9JtEujXt5eTyb4DHGCSS38MY/i/Hp+daJmuWHmPCY1ZS3T/VxDp/wI1DZ3+oLLHbL4Y1L94pZiQm07cbVPzdOa6eystRuYVP8AYeoF8ByWVcF/Xr0HYVTtewjmTqN7HJtELJxlgP4B2X60S69fRnb5bk9+TXaJ4cvNh26XdhuxcryT1Y89ao3Hg3VpGzHZso7BiMfU/wCFHKFzk28Q36/8snPc5/mf8KZJ4i1Ln9y5xyd3r7/0FdY3gvWFbctq33sA5BIH973Y/kPes668OaxGBmzZQM/KDnH49z6mk1YDFXVL+aItJAxz0Vjyx9T6Cka5viMtaguw+Ven4t6D26mp7i11m16afO2OflxVG41PWYTuGh6gxBz8gXr+f69aQzN1/U9VsZlH2EsGHof1A5H06+uKYdW1R7Npfse0DjB6/Q4/9BXJ9TU19rmoTOnneFdYdUP8Kpz7/e/Tv60Q+JXhIU+Edfdckcwx8L9A/wCgIHrmpsr7iuZkGpa1O5xYukfRSUJLH0AXkn/ZX/gRFenackOj6H5t3N5UccZmnkkwoTjJzjgAD+VYfg69k1m7M1xoeo6f9njX5rraoLZ4Vdp5A/ADjC9687/a18aR6X4Yj8I2eoJb3uqDfc4UsUtwenHTcwx9A1fnXE0p5xmVHJsO9L3k+3/DLX1aPVwrWGoSxM/kePePviFeeJPF19qcOyeBpPLt4gOY4h90c9yOT7k1mL4miZ1R4fJYKQRIOrZ7fh/KuKeGLyU8t1I434b5m9/T14681DJdxIi7Y43YfxMuHGK/ZMHL6nQhQoq0YpJLyR8DXwFLFVJVJq8m7t+Z3h1wSPkLaFPrg/zqG61kxv8AIlqD1Knn+tcWBcSRC4S0B3HAwQe2enUcVJ508M/li1LzAA7ORtBxjGD7iur69PsYRyemnodUur3dxJ+6S2fP8KIAo/GpZX1AsFRISGGc7QB+FcjbTO0zyvIikZULu4B+mRS3c1zaqJoo1YHAMvmfmCM8Uvrr7DeWLm9233HSxT3BMgmhRiOOOD+vWnu9uY1YwuGA+ZWIwK5y31KXyi0cUzoOpJZiBSnWC0KpFbJKC+WUk7j7cHirhjYvcmWXVL6I25rm33Y+zSE/3geP/r1HMbxmH2eFFXHBYj+taOj+Hde1uwjvtK0kPaNx5juF59txzjnrVDV7XVbPVF0q6siLjO1ViG4vx1GOta+2i+pMcNNWtH7yjONSGQ80MfcjPH6cUrS3y4IvEHHQD/61b+neEdfv/Ds2qxx2wjhd12zT7ZMKSCMEY6+9cwJsxpuQI79C3+FR7SPRm7oySV4r7iyuoTbgGRJB3IjxSzX0EcW87Vz2A5FUp5I1VYfMAyABsGMn8qhjZWxmGBgg6s3I5qPbPuNYaO9jXvZhDEphfzAVDEtHtIz296KowvNO6vtiRcEZOCT9RnpRVe0vsyVTUNJI/R2X/WGmzLkDg9alvvMWB2iQPIFJVf7x7CvLD8WnhkjjvPDtzaTMMpHPNHE8nrsViC3fpX8yYbLcRi4t0Y3sfqLqxja56UI8kdRUojrzIfGK1jVjN4b1eIj/AJ6QsB/I1f8ADvxKGqa8LY21tFZOYlTLt5uXKjJBAHBcdu4PeuiGRY5pvk2V+hKrwezO82YbFO8sY5/lVLxTrmneG9L/ALU1NnW2EixsyrnaT0J56VyyfFzwE3B1hV+oH+NclLA4irDnhBtFOrFOzZ2vlKMnoKbtGK5dfiZ4JkGU1y3xjrXRaPqNhrOmxahp0yz2so+SRRgMPUeo96mpha1JXnFr5DjOL2Y9lJGe9ZNppENvrF5qokne5ulSNt75VEToqjsMkn6k1tlOajZCAf0rKE5RvyvcppMzL3T7We8t76SP/SLcMI3HXa2Mg+2QD9QK0fDS/wDE5TByQjdvaoplxnpVvwoh/tkbhx5bc16+SzlLH0It6KSt99zOv/DkdURIDuyfxphkbd8yj8BVs7WGFYGonj4+7+VftdjxUyBtjHJ657ioWhDEYzirBiOaaYz/AHe9Io57xhff2TYRSxj5pZPKBPbgnP6V4Kfi5DqmvxRanKkEdnfiZ/JJw5j+VflPPQHkZ5PavY/i3JG0Nhp6sftDSl8A/dTGDn9K+SdM0+3nvJLqSJTudm5GepzVKL6GVSdj7FivLLVrC11HT7lLm2lUmOSN8qwOM9OMgjHtyPWul8HafsV76Rfmb5Y8+nc15z8GYrm48F6DaQWRMEhn3zbwBGBK/QdT6V6b4w1m28LeFp747R5SCOBCfvSHhR+fJ9ga9CNXkw6h6nHODnWv6Hn/AMXtY/tnVT4aspYj9lXzHBcEPLg/KR7D+Z7ivl74vRah/YMc2oqtpcK8qXEKEYMeW8tu43bdvQ9WNeq2fhK91aeW/N60k87tI7EZJYnJOapar4Pe3u4Y9UhjuIHfbmRA2PzrBZhek6TR6X9n2akj5k8VaW914Y02W3TISW4GOucHgfqfyqx4aee38OoZ48DlQSOwJxX2RpnhbwDp2nIb7T9NnYHckRtkZtx64GOtUtf1L4emwbTP+Ff6bfkjAUwrFt9wwG4fhXmSqcy5TsjQdK8z4w2Nc6g67dsavsH/AAHv/wB9Ma98+Hq6tcRWOl+HtOZriSI+fNLAfLjAbGMng8g+1WNK8CaVZ3s2pWun2tnukaRI3ZphHk5wN5P59a7vw7qjWUiPcXMsy57mtKWKqUXem7MX1WFT41c5v41+Gdc074e3MerQ20kW5ZVmtkC7X4GGUcYOByMc/kcbw1ZaefD1jNbNJJMoS3MLMwDvIFLBR1GDuzjsQRXtnia407xR8ONcsEnUzmzldA/ZlUsD+a14jZ2dtqZuNLM6Qw2QYmWKUeaHYjgH2CDgkDK/lpLETxH8RX/4b8zx80wtOhblVrlSxsLK/wDilE2xxHY6c7xR4wschk4wPwxx7V2NzBFrF/YQ6rLbwKWlRXaQI6qUxkDAOTkH24x61m6Zpcn/AAuP+zNMZpvJ0lZbh3iUYjBPdcDPIGc9+tcT4hutWn8R3UlnBNNKyuqx28x3KQdrPnHBJCjbj6VawdVKLcdFa3r679Tw6tSKS7iXWhy2urz6db3EskQJaNzKI1VN23DAHgAqxJx/Su70C6hguNFuNMlgt7qYPbymBQWeOM7ed/UHDNx6A9qraLc61d+H7XS7zel9IjR3ouEAktyCVy/GVxkMecjPuax9Jt3XV2ht2ee7WVLeO62744l3LuAUdSMdc4w2SeK8qrVeIxOqtsv0OmjH2cDa8bavnxtqGiyxWTRzo3nxiZ3SFY8PvU9fm25Ygg5J9MGC5gN7ayanaX0+qpaMiywicCOOKNeAsjAlwOWCj88dcvXrGTSvHhv9QvbeRnmaKIeSdrkgBRgAYBEh/HOR1zj3nizS9Pghsrt45JYzvkmgHmMYyoZYw4ON3yoCdo6sO1TVpydSUYIcqqTu9Df8WztB4X1a6tT5dxcWqK7FmCO8eT93pyrMBuAAxjFeSeDrK3isNWjaBrgT6VBmMEAbiYyMnI4HB/XsK6nxNq0N34L1LVYreaAm2WNWTCLIzjndhsn5SeAMCszwHaz6p430/TIVjuYpNItxKgYhWA2cH6cZ+n0rowsZKjPQqnepoups+B9N8TSWc15/ZAMETbVmmfYFCgqduevQZxXQeEbGHWnurC/UIBOhuNpDCRGAyeeCAcjBHQCvZdL+FdxqNmLm419bWXACeXgRqOy47qOmK8pu/DOs/Dv4mRPfRm60yYGG4mtwXjKNysgx0IKjP41rWhQhD3L379z6jKMJ7GajN3PS/DFp4S8OfGCzgsIWLxad5Egsodxd2BYAqo7DPvk4r2TRPD+hWCz6hY2MkL3X71hKrLgnknaeh5PHY5rw3Q/Nh8QpeeG7xACPnNrbo9wzHuZJAyqv4D616reavrFjoU7381zO0iBQ8gj3RMx29YwFx3/Cpo1Y2d0d2Owk01yS/H9Dx34jWV1a+L2nWGRw17unKLlUURtgH2Bbr6tivOviixuJ9EiRVdF1VCE5y2IZG6joOcV9U+HbTwrJp0MMtjHgqEhiI6DHQf41x/xM+Dsd/fadrHhxId1nOZWtSRlhsYfKx9C3Q+9efmOWqpWhi6bu4xat9+337Hj4uMuZpo8H8EXkuqeG4NUuYxFdXBbzYwXPlgEgDLMT79utJ4hVW1rw8jLuxqIk5HZYpP8AGuo1W2urS6ktrq3ltpUOGjkUqwP0Ncr4puI7HUtFupgxVbl1AGMljGwUDPcngV8pl9VTzOM1Hl127WRzONkX7qO3ba8kEckyg+WWUEr9D2rivHGmx3mk3aPFmQRlgPpXv/wks7C6uXsdQ0WOdpkDPLKu7yweg46Vv+OPglomoafNcafM8D7TmNXO0gjke1fXZVh1hcMoLVvVnqRw6pJRm9z4L0Lw9rGqrKLLTri5C7Rvx8pHHGTxwOfWvVPAMPiXRSlmuhvJJIqqH+0LGOn8QPp6jP61103hS709zaabqkli9tmMRMgeMY+mD+PNZl1J4osc/bLZLyAZ/f2zZI+qnBz9M161Rxlurjop0djp9N1DVtAu9R1Wa/im1C1t/wB4IY2dYztJEayH75IwTgDAXHeuS1e71rVvEM7G3vpY0ldFleNiBulYs3A78fkKfaXV5fQNNYyCcKfmUfeQ+hHUH61d0XxPr2h3guYJJYWQjIBOD7EVU8XF0vZw0LjF83NJXuem23wyt9T8Gu2naw9zqIQOkLRbVLDsCencZry28sbrT7yWzvbeS3uIiVeORcEGvpD4efEGx8Q6VE2oRpHc8L5gAzmsL9ovR7aTR9M1pUXzvN8kSgYLIQTtPrgjj6mvnM0wzqwda+sV+Bz4uin7yVj528M/N4cicLjzLm4f85DV79lH4ct43+Nd7qF9b+Zo2h3st1clvuvKJcxR++WG49sKc9areFFaXwzpkcaZdxJhV6kmRj/UV9lfAL4f2/w88CCxaNBqN/cSX+oSDkmWQ5C59FXavpwT3rvy6L+vVvRHk1FojV+JuvabpejnTr5DML9GieJZApMeMN17Hp+JrzS+0bwL5dvO3g6NV/5ZkTKvbjtXWfE34S6T4z1l9bbWNStr4wLD5aXGISq52jGDjkk8etYmn6DoPh7ZY+KtHnMAVUimluHmgJXuGByufQ5/AV7NRNvVIhFC3h8Kx/6nwvD+N4P6LV+DUNKt8eV4dtV/7ez/AIVs+I/h54X8QaL5nhq6tdJucBo51QTREf7SlsH6giuT8O/CDUrTVHk13xZoOp2EgwYVsWgkjP8AsOsn8wahxkuiBLzOit/FcNvjy9Fslx6z5qa2+INx9oniFhZKUKkDzB0I/wDrGuptPDngiztIon0/RHKIFMkkUZLYHUk1J/ZfgNJfM/s/w6rgY3eTFnHp0q+R9wOYPxAvf4YLAf8AA6YfiBqXZdOH1b/69dcsHglPu2+gL9I4qXd4LUfd0MD2SP8Awp8vmI4qfxxqMwG6PTG+oJ/rWbqHiS7NnKwtdEJAz80PYHnvXpMdz4RP+qGktj+5Gh/kKsq2hbcrbWpU/wB23H+FFl3HqeS22v3K3l86posAeYEFbdG3fIvP+fSrf/CSXYwBf6Yv0tkr1NZdJjQBIIlUDjbBwB+VQ3Or6FauEnkhiY9A0RH9KaS7iseXP4l1AD/kN2yA4PESAfyrJ8WeLJLY2i3Fws7EjcQMB1fOOB9P0r2I+I/DY63cA/7Zn/Cvmb9pDVkTxRLdWJ/5aQSo3QNHg7T+e79K+i4Xw8a+McXrp/keHn9SdPDLk3bRvLdWhm+16fIIppSCfJk2Z9255H4ZpdQmuJgJLy6MaBSdzYJI7nPWl8PRQppsJDrukVZDjGPmH+fWsLxjqaC1vZI1V4rdH3OehYLwvHbnmvsIQ56nLHofLSk40+Z9ehQ1LUdJHm+Xam8WGNnkLHCjtjI5yx49azbO6i+xR3V/qVhbyz5WKISKiW8YbAUDPHOc981GoksPDFhPOqtc6vKJ+RyYwflH4k57Vyt1ouk22q75tQ1ISJFhXgdEwrElh9wnncxPPO5vWu2pCsklh483q+3/AATjg6TcliHb0X9dPzO08Xa5G2g25hYF/MyrDjYoJ24PrXl/jWRoNAspN337x5se/PP47RW5qAjl09LW3B8qJViUty2FGAfxrE+KLxzabbWlorEW0SgHPVsHP869nB0fZqKt5sjC1FVxMW31/AvfBfxFJoPi95xIdjiNJeM5Ug8/p+pr668O6q95YeZbySQSsnT+LH09e+K+D/Da3ttd217JBN9juEEPnFSELjaSN3TIDj869l8Na14k1rSLKKw1W60zTn+59mkMU0ihuSXHzA9eAR+NfKcb18Jg6Ua1Xd6adbf5H12V5ZisVjHTo7WTv26H0LNrniiGVkSHW51VseZDp7SI3uCBg1A3ijxWvC6f4mP/AHBZe/8AwGur8CaoINOht5RIy7Bl2cuzHHUk8k11enajbahbC4tvMKH+8hU59MGvy6nVp1lzQeh9XVw9Sg+WpueOXHjDxelwjf2V4sKBCWK6DMecgDov1pf+E28WKxH9j+LzyR/yAJ+3P92uz8cePtG0y8/saLUAmobTIw6KqAZO5ugrK0n4l/2hbRyabppuUJCeYrABiOCeefzraVKVr9Dn543tcwh458Ucf8Sbxfk7RzoFwOvT+H/9Xemv4+8QRp5kmk+LlAXd/wAgG5zjOP7nr2rrbvx5ex3DxrpMmF6kMG7e1c9r/wARLmWNoZvC+u3Kc/8AHvbA5rJ05dH+RpzR7GdP8RtcTcraN4xJG4HGhT/w9e3/AOvtVe3+JOsrEol0rxiTn+LQp888jPHpWHqOuaRduWuPhj4znJJJItQP/ZqoPceGnA3fB/xtJx08gf8AxdTy1F0/EXNE6mX4rXUKb59H8Yqvy4J0WcdTgdV9Tih/ipOvDaH41z83/MGm7df4K43Uf+EZmspIj8D/ABrNvGwDygCSeB0kzWlbW2izTIkXwR8Uxk8Ay4UD8d9F6nYLx7m0nxWvpLlbW30Dxy8zA7UXQpyTgAn+HsCPzq1/wsXxBkbvDXjuMZ5Z/D84A9ySvFaENzpfgq50SSbwzPp8t5dGKERyPKYmZT97tg4I4NeheJdXD6atrHxJL/rPZf8A69efmuZwy3BVMVV+ytF3fRfNm1Ci61RQicjqF+0VnJfalcMwhiLSO3YAZPSvjL4jXUeteNr3XNWhE0l/sEQm4ES9kAHZVABPc5PevpT4q65ZLHD4eXWorG7uCJHVoy5ZOcD25GfwrwLxlp93JfvZ3FpY6ltHmpLbnpuPpgEHjvXxnAmBqfvMyxPx1W9fK/6v8EjqzmutKENo/mcRPYeHL/UvtG8x7FKtFCu2PI4DHA9Kbp2g6U1m+p3G5IlbAjkwRuJOcA+2K1YLPS5Q9jLIwmgJLRQ4OI8n5WP07+9W7238L3Ea5udQjiEQVMYI+ue/pX6NKpb3U2fPtNnJXVtpwt5/seoP5jxtsDdS+cjn0/Dmo5rSP7Paxm8xchf3jrGCA2M5yeo7dfeum1Oz8PR29uzTSKrDEzBcbzjA74HFSeHdGsLcSXNs1hLA7YK3Ku7p0xjnAPvn0rT2iSuwSexxaeHrc2ssk1xNLLtLgJj17Dr2P6VXudNS3dGt7qXZ5gjKj6HJz9a6HVLIS3Utz5q21ixCwRxZkbcOpxzgcGqaWMJ8x55WFuwBiDj5jg4PHb69s1Sl1uNN7MymgmiuVjXVJS5OCw5XH5/hivRvgRbrF45b7PbJdXQjkuGkO0/uB8m0HHDMZCf+AAd8jjdNttFsYWluhNNKpICM3Gc5BGPp/PpV2x8Yy+H7hrrw6w0+5kiVDPHGrOEBztBYHg9/Xj0pKeuiNOU+jNZ8P2/iCVLi11q8sUiQoY40QhG91K5z75HHqKkk0HRrHSfsOsarKbSeIK948ijLkcxqWBVFI/4E3bAyK4n4afEGy1zT7SDVb77Hq6KIze8Ksp5I3g/Ljp1469DXpOq6vYW9s2n6/pjC1kTbJdLCGhIPZ9vzLznBI4/vZNVJttWYRilutDyT4oWPgjRdOtm0W+vBeS3KqzF1ZNhDElPkwTnHOcc556V49f3jak5nChpYmwuByxPr71734y+HlzfWcCWl5NfaOCZLYrLu8jK4LbcHOeORycevXq/B3g/wJ4atvtMVjbQz3dv5U0r7ZFVht5/0ghQcknjg8+gq41XbUiVBN6I+fPAPgTVPE63F5aXUcU0ZKMqhWcBhnozrx1GR71Q8c+FZfDb2FwssN1HqMbSQqCv3B0bCsRg8YPfFfRvjXxV4Tga70/8At7SYrZtPl85LCNbhrdcBd3ysqhiWxx/sjHHPz/8AE/XbVhYafot0buytrVLSK4+zeS0sYJYAgMf4ifT6cCtHJWuJQb0sc1DZ3F/bD9+irENqbxx16CisiS+v0IXdJhRwFyNv5UVi5TvozVU0fqAj/wCkw8Z/eL/OvnHxRotpNfXFzMUK6qjLM827bCVTahBU/KM4I4Y7sn6fQ9zc21kovLu4it7aAiSWWVgqIoOSST0FfIPxC1G4l1e+03S0mnuJWWYGLEodRtAVQp7r/P8AP8x4Ip89Krd21R7Oc5i8DGMoR5m9F8+rPZrBodJ8PQ/aL4ywWdoplunYYZUT5pCRx2Jryu7+Mmi6Trr6xbWt/M23JtJQAm5SCkjHPB2qPlAz6kV6D4m0a6t/hVc2WkwXF3dzae4WKRGLs3Rk2gZ5AIxjvXzJq/gj4lapc/Y4/B93DkBt2wKSCeCzMRjJHfB/Kvu6WGo1Yvm1QniMRTjFNWlbXrZn2LY+NrHx18LZNbsU8ljMkcsTndscMCR7iuXkt4ZItklnZSf78IOa4n9mOe4b4N67p9wrK1pq0SsT/eIO5c98bR+dd8Y8fKDnivBwuCp4TnoQXuqTt6PU66U3UgpS3MHxBp+ljQ7120jTQywOVdbVQyttOCDjgivSPAl/a+HPhBpt9e5VIbVQFA5ZtvCj6kV574uXy9Cu2z1jI49+K73WFjtvg9b2bsqPJCyI7qCkZTc25wf4BtwT2zXn51hVXo0qVviqRWnazNIvlqX8jT1XxU6+AH8SWVuvnBVBgc7vLcsFKnHUjNS/D3XZvEfh/wC33EcaOJCh8tXAPAP8QHIJIOMjjrXjUnxA1ctNoekW2lxWEqD7QJJFga5klBBkTcDtXoQCA3APeu4+Aep382nS6XOImtoA7xMqHOfMwct0bJz+XYcDyMz4dlgsvqz5FpK6d9VHa3/A/U9j6hiIx9rLayf3/qekzoqqZGZVUcknoKl8G3Nreag01pcRzxhGXcjbhnIH9K5r4j+ILbQdAlE0VxPLdRyRokG3coCndIckYVeMn3Fc18F9Zg8H2G/xAZkt7l1UXTSholDOdpYlsjP8ttRwrks6/Li3F6SXL2dnr9x5uJrJRcblXWtOvx441K4S91GEtfSbFE7hSDJ2Geg9vWvcdR8Q6LY63a6Hd3nlX9yAYotp5BOAenrxU1zosd5ZpDcajdTW4YSKGMbdOR8xXOPxr5t+I3xJ0+P4if8ACUwafbTtYyBdPkkmJhmRTjzGwchuHIHGQMjJUg/qGHws5NqCueQ6sXvodRrPjLx1pck1wPEtn9mkuzFDFJpoLAEk7QQcnCgnp2rpP+FhavH8OLDxFCmm3Ny0syXgut8CoIycgYB+YcDpg183ftD/ABEi0jXdI0CKGTfA8Go3LqT3JOzGR2/9CNWdC8aTap8MNVsmki+ySSqtmsSsMfKu8ljjd/d6DlCcfNXBGNWKcne3qdUlRasnqeqaH4xuvHOpTaxdaUlh+5OwLP5nCNtPb1yeteP2EZjiXsMV6F8JFEPhAynqtjKx/GWT/Csj4d+GZ/FXiix0WHIR2DXDj+CIcsfy4HuRXqUF7up59Rn0j8AbUxfC/R5pIyrsku3P90zOQfx4rx79or4oaLdeL28ORajbmLSHK3CCUFjP0b5Rz8v3frur1n48eOLL4S/B6+1i0hRJoYlstLgHTzmBEf4KAWI7hTX5+eD/ABRqniTxIuma5qV1NHqk4jlEjtIpkY/KwXt8x7flWsqUJ0p3bT6ebFQqyhWi7aX18j3eL4yR6ZZeZpmmXuoELwIISTj15xkfSuY1v41nWJo11ZNV02EHJVLIBx+LMBWdqvg+PR7S7bWtYtFt7bO9LedlZlYcAnHQ9lz9RwcXPh+2haskt9PJcJo8BVZJQvlb2I6Bj1UcjOBkj0ry44edleOj8z3auJpRlyqevpcsWHxr0mOBrWy0m9TcPmlAWR5Pcktn8Ogqsfilp8cxYaZq00jHgCBckk/71dNpmv6hpklvf+F4JIrvTpWRIpWK7lxtPzkEHcAp5zkcGk8R+MF8ROq+K7azaS3UCSR4FWKOWTpGCvUqcMMkjJXk4xXWsLRa3ZwPE1m+hzF78T76SVLaHwnrQZ2CqJ0EWT6ck0/TvEnjDV7Bry2s9L0qxQqGmuZXnKhjgHbGB+pqXU9Ngv8ATbmTXYJDPHcj7IbVv3rbnATnBxywHI6jPeu4+GOialD4fS6kt5FSa4kO0JhrnaGJCgjpubrkfdx9Clg4yqqNtGazry9k5KWq9DjNUfXPCixavqHihLu58tphZRQ+WkwDDZG+DjY/T5h03VkaXqWr6prH2WZltNRuZC88MluWAlC5O7BGcEdeeO/TDfjVqVzdfEN9Ns5LeSP9xBJkHehwrEj8x+R6Vk+INH8TzeMNRvrfyLW2Ny0KXDx8Z3FMA56kc9uKqtD2XMotLt9x85isRVqv4uvrodZZ3mp6p49ksZLmKTU4NMTN5E7AsnXy/kJBxnkn0PTjE3ii3utK1iKXVre2W8MWIbc3DOfLDsuAAhAwVzjI5BPoBzOkf8JGddv9Om8QW9lcW+npM2oJAfKMbJkq67wFPzY3AZJB7msbRdc8R2XiSO4hfRL+5s1WGMESbAFbqCp6ep9CTRTxEZR9k2tlrr+VrHNWm076N+aPQTqGt6rqFzGrXMot2zdETbYgx4xICBg/e7A9vWptH/tvTUtfKtd1m08c1uzzKYvNkfIwfXjkdBz64qle6541a5k1FtLsrK4hCNO0WorEZSoyo+cDdkAcAnP41iWXi3xHceIv3fhQTXMVwLiZIniESAbWOAcqmSuc56HBzXPFR9u/ZqPLfyva+5tzySV7XLvxB1iVvE98uuWpnvfO82cW0uNrA4yBjjsQfQ9a5nTzot7p6eVo3meWcbZLg5BJ5ycY64xknHvnFaWu+P8AVrfxs+oXPhu3s7yB2R1mWGZlBwcAkbdwxwcdDjnmuRttWuxJJIto7xSy5yxRVVs549B7CuhwqWfKknfy+ZjOo79Pw/zOn1wahP4BeQ31uLCO4kVtPBPy4jHzE4ycgBR1xz9K0/hlqML622nRs4vobKNTJFEFUqys4GfvfKMAZJ71yl1qPiGHQnDrZS6baSid4Z/n+Y5+UA8HOeRjsKh8CXmrQeKNT1q1gskMM8T3MQLRcEHIRV+UL1GD04rJOVGlKTa0fojqwdW8lLR7fofZnwf8eaGNNisRK5WE+UZJkIJIOD1969kSG1vIFmXa6MMivkv4fahbJpH9oRTRy22pxCWJJVw8QPPOO46V6PH8T5rTTotK0q33XHCGWRshOOTjqa56dVLSSPq8ThPa2nTlqer6w3hbT9jalFZCSVxHGrIC7t2CjqT7CmxalFEkdva2EEFuT86yn5iv0GRn6mvnC+m1zU9VbVVvLmS/YkBzcbNq5wQoxgDjpxUmoeNte8O+UNU1aFoWYIrTRtgt6Fh0/Gp+sSv7qsXHLly+9Js9W8W+H9XfxCl74ZazgsvK3GOWUqY5s8lQARtK9s8HpWnoyeMI1H2n+zHb2nfn/wAcrz3RfiJDPCpuoZRH0MsMnmJn6iuq0zxjprRZh1OJupw5wQKyvFyudEozUFB627oufFTw7eeI/Bkt0lrHHq9kPMQodxKj7yZxzkcjjrivlLxbc3nhq0hv5bptSF5cLatFMcRorENuAOSG+TAIIxk19h+Fdeh1a/RU8uZH4LRyZGPwr5Y/a+s7fTrrU7TT7WWKCHUY5o2BXYC0ZJAGc9XOOB0+meWtCccRSrU2ld2lsm9NNXr8kePiKfs5WaOg8FeJbj4fSX9vHNNfDS47eINcMGluklYAADjJQsM+3v170/FK9uLctFbxR+aSq/MRzgnuPRSfwrxXVdcvIYPLtPDupTBwcGNRxn8R/k/UDd8Mte/2lNMyiBbK3LIp6ieT5VH1AQ/99CtctnLGN8y5bX2kpem23Y9DC1uem5T1aslp0Og1Pwx4gn/4nV3ZyQxXci7JShVHZvugHvmsHVdOOkNJNqUl6qBcnFnM6KPXKqR+PvX0DrFxp9v8L9Bimfy0i4gjHUlIpAg/D5fyrxHWrxdQiUSyM2bO4T1wVm2/y/lXtfUIKKfMwpVXU5rpJp2POr288Iyaksv2q6huh92SKzuUk/Bgma6S3i1a6sItQt7Ma1prDl5IXWRRgHltoIOCPvA9RV60tT/wkGntGxd5Z5IEXPXdDE+P++lzX0Z8NdFj0vTYtN3LILa8uIbvPIbdk7PpmcDHoo9Kl5fC17szq4yVBbJ627HzRofmya9baXpVvrGl3c7gK5VTAp9SxPQd+K9D8YeNfGOm+DTYx3emx6xYXotJPtVo0kcikPuOegPyjHXI715Jqvi/VfDOu6vaaboOsbnlkglkS1Uh1BI7nH44ye9YUvibxFrF4Ij4d167uLhwq+ay8ueBxn6V89Vxckmqa971X+ZNbH05RtFfge4fs2XD/FnVbTxNqml2CRaG+JZILQW6yT8lVCgncBuVsnBynvivo7xBeWSRiwvNxW4UhgrFfl+o5Fcr8GfB9l8LvhLY6VcJBDNa2xutTmiXIebbmRuOuAMD2UV8ya78ZviFN441HUVtbC70qSdjbWzWlyskcOfkTeI/vY6kg85r6BQVJO1rv0X5nj61JNv8j6B8W+B9UuLGabwh4mlgmbDLBeNvTjPAYcj8Qa8F8TeM/id4KvDD4m0iXyN20SlN8T/Rhx+B5rM1j4k+Lo/HGi+MbXT9Qt7OSB7JbFXdvMdQ5ZimATjepGR2r0XTvjDc6xp8lrqngbX5o2XYyvprurdv7vrV5jgKeHjTk5azjzb7atW/AVCrOTlZXSdih8JviXoeo6l9ktI9Qsdev5UjgWE/uGPoyc8dTxXteoeMtN8O2tjD4gsYvtlxGzkxqoU4bB618t+MNH0GW6i1XT7C+8P3DScRzQvApYf3cgbT9K4SfVdatr+OHUr24wGwk0srPGM9+Scdq8yFeUYuK1NXFOV2fXni34ieHdS0l7S2s5I5CQyspUYx+FeeL4mAnCAtjPevLtAbxNqNo1xZPZvFvKh928HBxkFc1qQW/iT5jJHagr6Bz/7LXLUrTk9TWMUloelvryhGO7oKik8QxrAG8wDj1rz+O11+eO43zW8Mcce5nMUpAHOeiHHSl8KeGvEniO5srV7l7a1uSAZ1sppCq+oUKM/mKmNScnYbSR6BpvjBbW4SVLgq4II59K9Gg+M2meUqvYIrADIE3H8q8zk+AV7n5fGN7/4IpP8A45XEa/4EXwboNpf+P/Gc+gvcXVxAjNo8kiNskbyzlGwN0e1sHpz6GumHto35SHGMj6Gk+Mukxxh2s0w3TFyM/l2rjPHHxM03WLiOaKIW7Iu3PnFs815lB8NY9Rsob2x8Yapc206CSGWPw5OVdTyGB3cg1FN8Ib1vu+IdXb6aBIP/AGepnXqNWk/wGqPZHQ6h4zjRCwnAx1yf8/5/Csz4yrHqFpZXsWGnfThlc9QpV1P4AtWO3wamaQfade8QhdwyI/DshyO//LSuh+Mjf2PJpyrDcpb7jb2xlhMYI8vb0cHcQOuPyr7PgWpGGNlKUunXT8z5/iWjUdCCjG+pJc6hdXN74c8K6fI0Mt3BFLdzK3KRKoyBxxwCayPiIzLo+naTa5M+sXcrYBDfI0gA59KT4Gx32teI9U8Q6jIZ7k2v2ePC42BvlGAPYdqsXrR6j8b0juNv2DwvZGWYj7oMS7iP++ziv0qKVKu4/wAiu/X+mrHxvseZX+Q7xLIt98T7XQrT/j20e2W349UAGPzxXMeJ4v8AicXEa5JVvmJ9q1PhT5upaj4h8T3ZYuCzb8fxMSTWFPM9xqzvKCTJIWYdOPSu7Dw9nU5P5Ul892ebjdHzEUAKxA9ec4qTSbG01LVnj1HP2d0IY+m4hc/hmo7lliBjVVwDxn04p+kRvLMNjDLmJOPeaMf1rprt+zetjloJ89z1nRbjT9O8I6doU0do0UFqivE6qVLEZOQeCctXNaitjat52mvDDEjhlhjYAKTk/KPT2HTNZXjP4e+MrjxVftY2+qNaPNmJ0sLh1KYGMFUIPccGufv/AIdeMlx5tlrBbqdumXR9P+mf1r+dc0qVcTXqc97OTfXqz9py2bwsYSjukke4/Crx02pXR09lJKYHHrXqHjTX9U0bwHf6jp0Ine0iMsiKPn2DliPpyT7ZrxH9nDwvqnh+C+1PVraU3c8oRfPgeNkRQMEq4ByST25wK9vfU1WFmOGQD5iOh9q4sDJYafvO6TPex0FjIKUVZtfifG2p/FbUV8bRamyJ9mYlbjcTmX3z6L2rdv8A47eLJNGNjB4h01Plwjo8gKjGBwc1z3i3wza6f8W9R0u7jhsLC587+zpdQgZImXcMFAR8+AcDHU49a3vHPwL12XSNATwn4IvJHWCU3lwwWN5SZW2FlY5U7Qpx6MO9fZ5jmFGtGnPDxUd9N7K+l79e/c+PoYSdLmVR/Pa76nm+reP/AIgT3BkTx1fc8ny7xlB/AVmyePviNjafGusED/qIt/jXdQfAf4lqMnwVdf8Af2P/ABrE03wB4o1Dx7N4Js9DhGswRmSWGaVV2Adcnp3FTh8yxtR8sFHRX1jFaL1RUqdOCOdHj74jL08Za1x/1EX/AMas2vxI+JqArH441hARg5vmNd/4j+DHj3wzoVzrWreHNN+xWq75nS6jYqM4zjqetQWPheylt0kbSbXLKDyh/wDiaK+a4ylFSkotPsoPb09SqdOE20t/mil4M+KHxKsr0Nc/EG9MDkeYpuwWI6cFlOOteq6R8WtUjkaWTx5qU442RT3kWOnciIGvMNQ8MWKqdmlWwPspH9K5y88O/MfLso1+h/8Asa8yrmFas9bL0il+hqqEYu/6s98uPjLr2o31pY2moWt3cSzCOKJZ95d24XqoxyR7da9cvdQfTdDa/wBYufOe3gDTyBcbiBztHueAPpXgn7MfgAR6xP4tvoQq2uYbNSAcuR8z5wOgOP8AgR9K2v2jfG2nwTweEftbKcC4vBGAWHUop546bsf7tflfE1ern+bUsopP3IO82vx+5aLzdj2cLy4PDyxEt3seafEDxUt/rlxfah5wl84yiN7fBCDI2gg+mBnnpXIz+NnmljtGjiUyHeyFcMg9WbPpzjBNaej2cepatHdSXX2zTrcYmIcJJjGRzjgE56ZPT6jO8aeHdNhMmpaFbzWbnBuQ0nmIAerDupyOe3Pav0ahRo0YxpJWSVl5eR89KMp3m3uSS6hqU0jSWNuUP3/38RRGTGM4yM9c52np1qcato9qitqLebOxKFXY+WnHfgfh+FcpbabqmoxfarW8ZGjZoiZMoOOw54Oe3SqdlDqSTzadeSNbxkHe8hLIRn+HGdw/Sun2SfUw5LO5a1C403+292lwajKJGwkC/Okh7kZySMDpXU3kP2vw4b+W4+wwwBka2aIhgw+X7oPUHPXuayrGz/s1jdPPbxzbCq5QGTtxxgDjPTP4VVuI4bm5Jm1uYGZgGgNuflB42kk+h+9iiVpWs9i1JM07DWcaQi6fbSRRkkGWbgZ/vNnqD/iMVlXkbG7WaFpLnzflZw+AQOTgde4x/Kusi0vRVsPs7afiNpNyTG4OckY+8TkD0GcVNrUlrbBHjs7NohIJNsMeWRl6Fm6/0rBVY83uot0r9TmJYZmsxAmmQTo2G2xP9z6npkVzlxb2G77PNHMlxv8A3kjSAlTkcAdOn1/pXeT69AyvtaFZHyzLkkOTjHAHA9hn9TXmepXAutRnmOwgzk/IeD9Pbiuqjd7oHT5dmetfBHSoNQkeOdXn0Sym3XflqsbthWKqztgYzg8sD6e3selavaaf4sk8Puhj0+/YGzjkKsIG5ygwSNpOAACeSOOSa+V/CzXsFpcTRtMIblNpMczISQ4bt/u16H8LPDusap4ms9TvNWme2XUYTHDM8jTtIp3kDdwMIsjZz1UDuK3jZNlK+x7++mf2TI9zobLAG+Z7XP7iYdxtOQhP95QDnGcgYrQtnstWshJHDEhYbZEkTJQ91P8A+rngjsavzWKro6XrXluzM5TyQ5Mn1IxwOD1Ncvo0jxeNL21SVRDcWq3JiA+46tsZv+BAqT7jNTpJFtOJyPjzwfEd91p+l22qkIVexmUCSVRywjk4Y8DOxjnvluleAeM73S9Rmkaws4bBAQI4klLlAABt9D0r7HvrSG4R/OUxDG0sjkn2cHA2kdutfLfxk0S20/xRJfxtGk03m/b0EO0C4jxuZR/CHV0fHYseaUUrjktNDzwT3UM729tGrEE4wo3devNFJZ3Uu51R1jYDLOB1z70VpYix+mmsaXZaxZtpOpQRz2d2RDLHIBtYMcY5/CvkDXvEHiSbxRe2EGq3GmabbTPbRwWiRxABAoBJCDOc5/8A1V9j31tZ3cHl3UcU0YIfD4IyD1/CvKPGl1pdv4kv4o7eCG1gEcTYjBErnHHPBOSB+FfkXCWO+rqdBwvfXy6I9rMcLWxSUaVVw80tfzRyPwvjupPBVxdzTanceRc20yXJuCOHbBXPQ/NhSPfFbOla2JfGOv2d7cLHBawRO5YjaoALEn8G/Sq37UXjDTfA3gHRYtFtoHuby6iZEbjdCgDtnHQkla8y+IPjfStJ02bxNDA0sniizH2S2KMhkj4RmckYAGGHfOeOOa+1y7GSxdL20abjdtJehjTjKjTVKpPmcer3PfPh9oMep/Dy7tdCs4LYSXy3DwKdixuFVZh7nzFc/jXF3GkeO38Rzw2mlXUqKRlE2kRxcZI5wXz69j2r1T4caTFH4K0o6hFHJqEsHn3LL8v72X95IAB23HH0ArolsLHb/q8Y6/Of8a+Y/tyMedRpS+J6r19D0qDq0XzQa+aueR6n4E8XXvha9Z9PmaWJwJY3Kh15ViMA4OFI5Fcj+1XNJZeCPDywXM8JP2iPMZODmRcAjPrj8q+korSzXtt/4Gf8a8e/aW8I6l4mtdOXT7JZ7WAbXmMoxGGbnIJ9Mc4PWu/Kc4hicdQpuLhytu8mv5ZJdu5x49SlCTtvbb1PLrHXfEmn+ALGOGOzuP3KbxOoaIKwkclgcnaUHb27Zr0v9m+GVU1D7RPDJN5MLMIUZUTO7hck8egwMe2cV5n4v0rVtD0saXfaUM6vb7IbiGQMofyvKw3PQDJ4z0H1r3L4FaAuk+H5JmhghG2OFSgxkKMnk/7wr1uKoqWVVpX7JW/xI3wGZuEZ0aiblPW99uuq8zn/AIp3tmfFF699tktLSxS3PR1jdy7Esp4PCj6Zrm/DeoaWNc0OOa30sW1+0sJsUjMZ2rvdZCDyy7dvOcAnpk1P8f8AUY7XV544ZvJt4ZUvLl0QYLHZGAf7+TGwxyQSCOcZwfBySeJ9a0zUvt1leakBcLKLWTewwrsCWPTPlgbfb6Cuvhpyo5VSb0027f8AD7nBiZ81Zo+p9HuNPh8FWlmLgQCZXsrcM5Yh/mCpnk8Ad/SvizWb3T7PUbqG30tb24eYKt3cMI1SDK/6sA4U9t5IOcnuQfqfx3eWukeCdBTRpluZFMlxGQSzu4t5HzjrksRx2z2r5NtrW5uNU0+8uLG6gW4nVkXyJAIWY5GGKAnAbJ+br3POPeoShOUnzfiZaxWiOn+MNhb6V45tda1Cx0qOa+eOGWK4mVy0SSBUZc8D7pB7YkHPGRi2Gna5qfgrTh4Yha6s5bhkmlunSMI5Jy2CeEyrAE/whe9esftfaZo/iLw1ouqabjztOlKTFEAIjcYB5H97H4kVL4BtrxPAVk9rM928uWla4KxyHaSiZUAcbFBHH8XfrXDOeGjhPaSqLlva9+u/5BGvL6w1y2e+2lv63MzwbZ3mjeC7+21I232mLTijeRMJFzmU5BHfBGfTNeufs3eE/wCyfDDeILuEC81MAx5HKQDp9Nx5+m2uV0Xw9rGva3baXLYW7WMp230puCMQ/wAQAAByeg9zXpvxb8RL4O8AzNp8P+lSILWyhjO0gkYyMdNq5P4AVpgq9PEx/cu62uZYmqoJyl0Pln9urUdU8ReILWOK+WHQdLkW1WJXJMs7N88hHTjAUf7p9a8/vbf/AIRKL+1tOsL7Vr3zBv1W4xthwOm1eR7bsc4Pasz4iizi0u2trb7XE322PfFOT6nuTXqei6xZ6YRayab5VxOu5FDiSKYdx8oOR9eRXoSw0kmr6+R5DzJySlFWTvvqeR+A7zTfEniSb/hLb6OOzgjM8UbAFC2R1U43nnoc5r1jXbXwzD4Shkt7G5srPUi63EEjF9u4jYcjKp1YfiPrUEvhvwjrKz6vZ6Lb6bfowz5YG5Tng7G4POOcD3rkvG+ttptve3moXSR20sQt4o1Miy3DIei8jjPJbGB0GRivNlg6v1j2snovM7MPX9orm3cT3UkMtvp4+yM0mxE3fNIqgfdJA5PIznA681bt59LurC2TXbGS0M0oSJbiNhufdkAnoCTxzjPOMivEbD4lX1o4uBptu94EMYuDK+7b9CdueBzitzTfjBJJJbjWtISfy8ZkjYA8EHIBHqAeD2rrjGJ3Kqz3Pwba3k/iu3stX2taXE6JbiCFmIwSWZsZCkg4znopPtXubaV4auPE8Umn6xNHLDdgRwT3UoQTIhYRxqTtKEHJC5GAfTj5m+FXxbt9PlC6cbzVrkAkyfZMPCo6Bi3yknnnPOD0JGPotJLLxfaafqmn2NlqWm3twgD6fblJ43IBZJS33WTOd2RypBx0rrTUUrPQlyu9T5U+LqXEPxjvrDU22PFq0cnlqSY9zgHGT94gNweh68ZxWNLqFwfH93HdC2e2m1G5hgWaRiCS4yxAPGCoH4e1eoftQ2K6b8QdPnvNPMM02nwMXY7ixFy+Pm/3VQY6gYGT1rxnxHGs/iy9hs59tzLfTmNkiOVLMwHr615eIinzLz/T/gnlVpQgmvP/AIJtT3tvZ3vizbapPp8FpDYlWUH59vyupxxhuRgjt+GXpEl9Ya1c2a3knMSzLIiFfNjwSGA9OACRxxVbRdrQapNd3F1KTer88qHEjhcgPggjnqQc4HFUrS4t9Ptx9phDzSIyLcrulwgfIVEJ4yc5J9+9efJqFRpX6fkjnrJSjaO/Q7KDx9ex6TdaHcRxTrNL57SF87BxlTwSRlV+m3jrU3gvUryH4h2M9rqD3EOpSosrsvON2cDPptxkdia5LR45ru4eK109Z3kHzsy8xjknAyOw6npj3rY8Ht5fxF0beMok4EWw8DGQQQeeo/8A1124eFFYhWWun6GUeZ2uw+J658bayFgZrdbtx5rjaccEZ9+g+hqvpOm2+qXen2czbRfXe+HEwCbBt3BsDI4HUg9eB1rQ8bxR3PiXxDuvDHKLt3SNVG12RemSc5ILY4xkAVV0/TbKeztY47mGOa3Hmytj5gyqW2gYGScY6/Uc0Yyuocz833OmFP3rlXXWhj0e4htQLomNm85kztVBlsZz3xzx3HeqPgu9Z9S1bUH/AHME7x+aqDcAWXgZzwM8fjXVePLy2hsNQ0u1WKJmikmQRFTtjMZO0yDt0yABknkDFY/wW8Nyax4ntmvIc2O4TMHU4kWNBnkdslR1H9K5qbliqTi1u1ub4Wi6acY73PU/hrbsugW8cs29Yy6YVcYIcgjP+etd9pttB5vmLCu8DAbHauYuZ7fSdWuo48vBdyecBDg+U/8AEAF6qevsSfarnw816+1DebpYmieQiCdV2grzgNycHjv6/nVZKDPusPRmtGjq57V4tkyR8L1IrVtvCdj4itZTq0YGnKge4P8AGg6grgdcjj3I9atWF1bxoBPIqn1ZlYH8Qap319punWF9bQXFr/p6sjtvCkHIc4Cjk8fUVhCzkdFSM1H3dzzLU9F0fRdVsV0VtQk3THzXmm3tgK5HTjnqevb2qDV9dex8U6TpL28Msd/HPlmQZVkCkHP0J/Sta0hL+IJpreRJoXudzE8bAV28deR+VN+Kfg6XSvFvgzV7eb7RYzfaVDnAZWMWdpHf7h5rzc1wtaNRYilL3YxknbvZtPz1/Q87F08VSXtpaJsfYaje6VfLdaY62cw/iiyM/UZwfxrjPjZczaj4cmutRla4kmuY2lZ/4uf/ANVdhInzVxnxeUf8IpycYuI+fT5q+QyzG18RjaEak21zI4K1Sc4vmZ0lgkk0NvDGuXcKqj3NakR/0i7k4H2nVHIB6bY2WEH/AL7Xd9ao6FM1t9kmjjEjqEwvr06UyPXdPg1FFu2eIpcvvLKdhBkdiVbpw0i5+ntX1nBygoVmnrdfhe34nThdzd1ua5m8R3tw08kltpGl7I4SxKh5WJY47ECMf99VzegzXcco0g75VtrUxzYOBJJiI7v/AB9vzNdJoVzps1h4puri+td2o6iILdTKoLR+WkaMBn7pJJz9TW9bad4f06a/v7zVEsflkVSF8xjlwo2qOWPyAYHPSvu/Z3sdWqjzef4XOM0rT7q51Dw7JHEzuwguCg5Ib7Ncbz+AMf5ivafhBqF/q2n3er3G2JbjVmhkj7qYZNuR9WK/UHtXHWHj7wdoer2F5pujX9yYYZI/OkTCZMcK5LE4XOxwDjuPpXQeDLXxXNZ6y1pY2OinVJZbmzgvGO1WLAhVVcFSVUEnPoQCBxU0lDRHmYqM5KTasvM8O+J8rxeOfEipcLEsOqyokRA5BYH6/wARr3v4MfDPwz/Z+ieLvMubm98lZ9jyKYlkI/ugZ47ZPBAr5/0rT9U1P9oLWtN8WWbK81nO0McqeWpvWTKbWHUmQ8DJB+lfWnh+x0n4Y/DFmvJFS20y1e6vplHMjgbnb3JPA/AV8Hl2XqeLdSS0Wv37L1XU45z0sc38aPiJ/YGq2nhfSr/SbfVJ7ZryZr268sRwqwVQAASSzE49kNeJ3vxP+I1zFY3Vn4w8MW1u8ohkgJQTlgSH+YoV4AJ6duvNM1T9pD4M65q9xqOqeBdQuLuQASTXGn2zOQAAASXzwABWR4n+M3w91DRUTwz4CvbaV5E8u5j06zJBySVw27qB6V7OJpTnU5lKx24atThT5XC/md1bfEQ33i9NJtfHtp9phUNJbX9lEdwYEhklT5c47cn6V6LoXig3epWumXF/ZyNLIIy6IFabPTA7Y9q+ctF+ImpXOsvb6C2lWN7bW3mXEeo6ZCkjDjGXRAB94Dg16NpGsaz9ssvEV14h0uNZQJEhW2Q5dAAypIqnnHvkZ79a87E06lFQfM9le/XzW2j+fqdlGVOtzLkS3t/Vj0j406Pb+Ifh3rOlahdR2G20aZdQkiVxA8ZDbuOQOADxnBNfD/iGx1rwvpiXOpTWdzD5oVZ7a6WUSHryuc849K+zr7xd/wAJr4Z1DT9N0m5h1W7sZvs0NwqXETggKN3bqR8prxp/gZ4y1qGKHV4tNsDF0ey0y3gbnsSgGfxrtpThNNx1R52JpTpyUZqzOS8NeOtGvPtmvaD/AGl4Z1U4Yx6bAZrSeQkACSI/LjHfrW/ov7Q14mqf2JrOkWt1NJI0MV/ZEqpbOFLRN79cN3rq/Av7Nun6DqEmo3kt5qE0oKuJCoQg9torV1f4A6HCLrWdC0ny9aihb7EklyBAsuOGwxwD+ldWHpwliIc8fdur/eclRyVKXK9bM6i8vFm8PX0mxQWtdxGPUGtLS455tLt7ePULq1QQA7oXAK/L1GQR+lUL/wAC6gui3EAR5ZWgVQEuzyR1x81WPDlrLps8DahYXdq3l7EjZvNJG0DcSGIXnPHX6VjHDpyvqvlb9TR1HawlnqGqahpbyRzP5Zd0ieO4dJCoYjJzwG49MV5z8eNJXVv+EV0rUtR1qa0vPElskltLJG0eBHITtO3OeO5I5NdtZahbaIkmktY+JLpoZHbzotHlaNtzF+GGQcbsZz2rlvGuseD/ABTe6FHdeK7fRLvRdXW+NtdxbXl8vem3lhgEk/MM9MYrScVTm3f3b6Cp3mlpqeh2tzdafYQ2tnPdqkcCQh5ZizEKMA4GAD6kDmp/CumzX+oXk174h1dncosUBumWNTyeAMY5ArOm1PT5IVkTULco4DKwVsEdjnvTbHxFpenu5kv7b5iDncw/pWNJv2icnp6mkk+V6anHeLPiC+l+JLz4eeK/El5p10sqmzvbO48mZlbOAx54x19wCKm+IPhubUPhTYtY3Goa7JbSyXVtNfXLTSNk5GGbtgY+lUPip4X8LfFa9hhvNStYdSaREtryFv38Y6Y6fMPYmvaJ9OtbHw5b6ZDGzwQwLDGhPJVVwAT9BV15c/wOz/yehvgYck+aS0PMvD+m6D8M/h5eazbyyOWg8/zZ8b3Yr8i4HAHPQV4ZFdT6f8LNT1u9Y/2n4qv9qMept4zucj2LkD8K6v4vapq2u3GleBbSzFmskxi4kBR0D7VYewAOfQg+lcn4gaPxd47sfDuilpND0dUsoJFHDIn35OP7xDGv23JoudCOIqu7naT9Fsvm/wAj85xkVSqTpraLt/XqdNolqNJ+EsKSKFfUGM8meCVzhV6d8VxokHm7wu3cTj6dK9B+J15EunWum28EsSogCIRtCoBx+mPxNedM23G0DAGAa9bBNzi5v7TbPnMS+ao1/X9XJ7hlk3BunqK2/h7bm48Q29u67lM8OcjsJkY/oKwecDjr612nwjMa+IXubjBWKF3x7qP6HBox8uXDysRh1+8ivM9S1rwdrmtXra1YfFLU9Gt7pEdLSO4cJGAgHAHGCQT+Ncb4j8M+KtNljt7f4zefJO+xBdaxcQuWPRVVQc//AF6b498D3ut3lrfaR4mv7S0a0VVjjv5IlGGboqqR0xWr8HvhTaaTqX/CSa9Iur3VrJuspriVpnV8YzuYDAHYY6kmvwfMalOGJqQ7Nn63l9GpWpU33SO8tLa50vQrLT5Lue4mihVGmuHZ5JCBy7Mxyf8A69MvboyQx2ETfL/y0IPan+JNQeNZMSBpSOcDgf7IrM8NhLix+1b97O7DOPQ4/nmvk8RUd3Y+zSUIIZ4h8L6D4kjhTXdOS98hw8LM7K8TDGCrKQVPA5BqPVvCNpqMFtCut+I7IW6MiG31aYEgsW+bcTuOSeT2wO1bgGD3p4P1rOniK0NpP7zjnRpy3ijz3U/hH9vw6+OvEm9RhDcz+eB/I1gaT8IfHXhPxafE3hHxlpjX3kNEWvbNuVPJzyw/GvZkJx1qyBJJE0UYzIylUGccnpzXpYTNMTQlzRe+mqT3OOpgaElqj5g134qfFXxLpF3oGqazob2dyPLmCWqqSAexzx0qewvI47SNPMjJVQDyuP8A0Krtj8Bfi3FK7yaPaYZieNTh/wDiq1T8FvilDb7ho0EjAcIupQ5P5tivpq2IlWgotJJa6JLf09DwIwtJtHPy3Eb5+ZP/AB3/AOKo0vTzqmowWNsqvNPIEUDaevfr0FdHe/Bv4nwagkNvoYurcJukmF5AoLY+6oL5PpyB0Ptnqvg94K8Q6Jqd5qHivSW026jAjtYHuIpjtI+Z8xkgeg5z1r57PM1p5VgJ4p7rbzb2/wCD5HdRwsqlVU/yd/yO1P8AZ/g/wf2W2sIPTBdv8WY/ma+DPFviG51jxDqmsXUkj3d7M7yM3AX5jgDuBjAA9AK+q/j94lMdza+HwzJalWlmkUj55ApKxnv0xng/fWvkd4LW41ZluklMZkbaB8pYZPPpmvB4ByqVDCyx9fWpW1v5f8F6/ca5vXjOapR2j+Z6z8PvCd9F4bFw26WS7B2tu/dZALdCOvGOQecVlI2peHrVJbmNYCRiZY2PmIdx6nJyD7cDpXa+FNZjs/CMcU0ktq52qFZdrxjgk49eD+B6Z5ri/iXrdtqkcsN1cOsZUGJkUN849CPoM/5NfZR5pTaktDzJJOKJtD8O2OsXUN5Nq5sbCaRtlsoZ5XJJ3ZY/dG7GOD36YzVOXw1o15PdxzX1yYLe5IiRSjnYB+BOeBke3Bq54b0pbjwiNdvLh4zaASW9sjEhwCcbs84yBRJrf9rbbXU7Nl2rvWWAkOQfcDvx+OKHKak7PQxbUGroy7WaLw3dyxSW8F7abWKKpMkkmcDDHGehPoOOlVvFuoaPf6FYQw6UNP8AITasgGGQDsTxu3DnnJzVK+vLaCab7PDcwzIpKzSxeYVfHChgRjPPJz2rM1aeGTQpgtyftc0n7+ONco+GGeRwOq+nT3reNJO0iVdSLcHiyRWhtYIoYrZMKIvLB4+p79Oc5J96ZrN7LeFirMLdgzOi8gEdBjPB46flXP7fN8qZFaJkQAt0yR05HQ1C01y+15bgRKpYgMTknvx6mqjRindIajroWr+bZodiiEmaVXkeQHGV3EAfof8A6+ai0uDzpuIRIjNk4q/dw27T21vHgBIk80DuCdwwc4+6V/HNekeBPBdxrAzZKLbTo8NdXsqFYowCMjP8Tc8LnJ+lOpV5LJbsv4tB/wAPvCs+tHYHWysbZd085+7Cg5J9v8a968A+GLW1tPtrQyW9hDEVtElG2TacFpXx/G5CkjsAi44OY/CWi6bFp9vClu1vpEREkMLr++u34InlBHBBHyoeB1POAL3ikR6rJaeZI8cdrJ5iom0hmAxySDj0yMdSO5p04u2pokoozLywuDcJLPq9z9jt2aSKDhVXI5JPU8Z69MmqfgdGvtf1fxD5u6EstjbAdCkfLH89mf8Aa39uTR8Q31/qlzHoekyNG9yzRy3Pl7kjAwXY+yg5PHJKrzuOOtsYrXTtOgsLRSkEEYjiHfA6k/7RJLE+pNXyqKskJycnr0L07I0Mpk3BOhIGa+af2i1kufHWprbl3jW52vIvr5MAOf8Avn9K+kLmX7HYSXpKiGBTLM2BnABbHPfjtzXzL4y1nUX8c7w5WSMATxhtyKzfMY89GC52/RRzU83Kmxt2R5hLC9t5mUYu75DsO1FeneNPDEmqabb32kBIBJgyRn7obvj/AD2ooVRNbj5JI+gbXxraw7UvJwzndvAjZlXAxjg9T9P0qDxE+k3uiTWbsLd7iQzwHY7FWB3Z/wBkDcB7AnvXmVl4L8XWey61WSK3id0RolWRpXGB0AXGADzyCOeK73UvDOva9JHfQ64tlA2/ZDHYsZJPmYl2XdnJ4A9scc1+f0shr0oycHq1Y1oV8Sqcm466W/XqeQ/HO+bxh8S/B/hubzAkdvFHOpcnyzJIS+PQBADR+0yy3Fl4du4LQW9tpxazWNQdqjClVA6YwhrqtO+FXiaX41T6lqkV1Y2ENsv2S7aPfvbaFC469264xx9Ks/HvwO1p8Mb2SG4vNTukuYGjRQGIBIBYqBkdSO/WvcWExKxOHklpBarzluOr7ac3K1k9zvNI+InkWENxDIkEMsMTL5dxjgqCBjPoenbIqy3xFnUF1gcs4UM3mH5sjgHHB9qpeFvh9oz6HpX262kknSygEge5ZCrBFDAgEHtx6cit6HwN4WNuI30hphncrtcu25upOAfyrwv9Wqrfx6erBRxNviRA/wAQZ5IALu2lKE4cySnAPbgkc/1rX8Na9b+JLg6f9ll2rtknm3HYAGHfPU4PftVFPC/g+zhdP7PidmIb9/tnKsBwVzk+9JaXmgWSiOLVIoZuVV9mx8HOVIQpuBAPJyeeo4rTDZHHD14VqtXZ3t6epvCFRP3pGJ8RrtdWjtJVtXb/AE+Sa3kzwYnAQA9OdrDnNdZHql0q/ZrbwpqsqQsYw6xhUYDjILEf5xzWQ6WN+00P9srfRyXAuLrZKCEjXGeWckLkDgelWtM8b2RaMLrdqxG1d6hk7c+nH/169bMqGGrYRUqlWycm9Px/G5MY/vW27fcY/iPwxqmosNTZZlhl895IJ0MskG8DbsVeGwRnBJPzEg8AVzvwV020GrTalZ2NrpOkwXE4ie4Mj3EqOo2KxyQMZLEc+ma6PxL46li0CWHT9UEdx5YiSVlZ9hwOx43cH29j0rB8IfECHQdLmjtIT5ruhZVU/M2CdxPAGct0HQfTErG0Fh3h1P3bW26PTtYU8RhoNKctTtvFE1rZ39nBJeRSeXJJ/q23rtdML05H38YxXS6D4b025s9JH9qRP5FiA+wfOsjKuGwenAbrj7w9a8o1Xx1cXGrQavqMONqOI8JwCxAGfpg9eefSqr/ESW83Qf6GjhgkUa2oJfjI6Akf/XryYTwdOPLGDkktPm35+YLMsPBfEelfGPwnp6fCzXxaSXV3eraMUwyZZgQQOAPToOtUv2e9PWz+H0f/AAk9vbvObpvs8y3BbdEwQgfKSBgkjBz0rjE8Rahe2ixj7CEKfI7RANhh1z0yQfTrW38KtDuvFPjS309pW+wWaCedonwjRbjheMYy2RxjvWlHMYul9Rw9FWk76rrp0MJYmg6qnFNu1j6R8MabY2dr9ptLOG3M6g5QDle3NfL/AMdPiEdf8Wi4sYhcaTp8z2tvhjiUq2JJAQehYYHqFBr2P9pbx9F4F+H5trWTZqusFrOxCtgoNpLyf8BX9StfE/8AwjZb4d6TrGRIs0ax+Qsal3feu3DH7oyeTX10a8cDy04RX5Ip4VY3mjJ266f8E2fjLrVxqthYtJY+Uo1CFllJJJ4PGT+H5V33h7StS8UWEkccOi6bNCR5dzNeKhlJ6EA5IPviuO0D4c3U+lI99pBmv7W+t2HlxDyRbqxLjdgbj655OenAr0r9oG/8MeC4r8eF9N0mxubk24006bZQoxDIxkk3hc7gVABBBG7PatKOauTh7nxOy/rscdTAUUrXbS9P8jxfxn4sn8O6tLp8M1ve6jAjW888LB4SPTjhiCevT9RXmuq31xrdy0txvubjaAMovCjoAABgewrpdP8AD+t6yjtbrBAoBJVRuOPesePSZ7LUmhuJmiuYzlSOP0r3W+YxpUFSjZHNzabJ5irGrBicFGGCDXQ+F7CwtBK+sQ7MEgIUDSMfTBGFHv1rP1vUJrm/WKRUVojjzF4LU6eG98vzBG/IySeTUxpQvc1lOWx22j654NsHijbwbDMY23Cf7WwlU+o2hR+deofDv4i/2DrUd5oN5IIrgbZEmz/pBHPlS9wwAG112ng8HHPg+jaLqN1ZS3KQ+YFySMc8UmkalNBczQqzKyoZEyOQyfMAfyq3FWKjOXU+yPj3oGm+KPgvpfiuyvmvv7Pu3kEsyASxxySjMJAwPkbaucYwMgYNeYt8IJprtdSi14h7yXzDLFAC9upBYHlh0+7jnr2rS0vxPdj4NeI9LhgF0l3JbKkRLMUfzFLbQOowvQe5rp7ubTm0m1stVmSO3uo1R0d9pYADIHesY4OlVbVTYivGDWqueWeAfh5daxba2BdTl7XUXG2e0XEzBlyDiXhuhKnI9zXWv8BbeG0dLbXrRnYFs/ZirKwztx8xHc56Z46V13w80a88P6ReS3zRJBqeoy3FvJkbTv5C59cCuqOHUFFYIGIYgZPtWn9nYeaen4mKpQj9n8zzrwX8If7JurLW5by0N2sBV4HhI8tmUDIKyEZHPXINYc/gnTfCeuQeJdSnh+zWt2WFk8BWHy1bvIHJUHexCgdiOK9Xubx4ICwyMD868w+Lmn2niSxitVnRL9XTK+Z8ywlss236qBn8KzeVYei3WitUu7HBQukkZF9qPhD4hW2t6o3h+LR4dJmV4GsYwqXTGQr++zz0wRjnJNcZ4h0kXmhSXheKB1SBYiXGHLbiVAHO7O7PHHfrXt/wI8G6fq2naj4e/saG801b6RbzfcPEyoJ2AYFSCT8vT2Fet3nwg+GtxdwQ3OjXDSJIZIv9Im2q5APXOM4X9K+WzXMFGXJ10f8AXqdc8I38J+fniPYqXEG5o5EhKkM2dzAZbn617V8GLcL4VtrgqokW1WNTzkqztkcAk/dHA9K3Pir8NvClnfeILDRdGQXKQvHaeZcOxDFMA5ZvU9au+DdAuNM+FMFxJC8E8F89nK27B8vGRj2JQ8jrmtsszGGLpuqotRva7W/oaZfR+r1EpblDxDYQWdk0P255VDh/IOccdAWwcY9jketZ3geYLN5MMEq7ZPNeKJnKgA5zkYyPXIrU1Bo54cjk45HpWFYzXOlapFf2kj280Lh45FOCproxdGKtyn1mFxzk/eR6N/a1jdMu+KOWA5WKPaMNIMEndnkckY5681kzrHcxPMssscwLbU5eRMn0bIXoOOB+lYnia6uLyK317w7dtYRXcwt9VtISf3ExGRIn91JMHtwQQD0qeDQbmCxV2jk8rGRuU4rjptUmer7dVFexa0O6tdBgtre9udqzyNsadxvZuSRx14/wrf8Ain8RtLvj4T8OWECskd1LvmkkwVKxOOnvnv0rg/EejWepaPHHeLE0VnKLgSYzJGEIYqjfw7toB7U743/D3SdK1DR9b8MWNxM0jST3UqvvHlCPhz9c9e9ceJqOVaGDjf8AeqSva/R9b/M+ezbH1p+5L4VqjcbULFZNrX1sGPbzV/xrlviyyzeDnmi/eRrcxhmXkZz0yO/tVXxv4V0HQ/Auj+KtPs5DqM9rDLNmYkOxCn7vQZNdF8VdQbWPAV7G9tIqsLXUEKt8m6URIUxnJIEJPpg14eW5PhqbWLhUb5JxjayWvMl3fc8Z4hv3WtzR0G5t0igVcSzyRgRqrKCRsYkjOATwO4781d8OeBG1690z7XCk1vcKYGkunaMRxKpcyHkfNkKCuOOPfNPwybK50WxlgW7k+zr5M0u85R8FQpXunGPq2fpFr2rra3LoZGldNPigtokk+7vJaRsnoMCPnrx9a+5yDCLA4TkqNbt/f37s76cpSh7u7PULD4XeGbHS4l88asJrk+Y+F2OZLlY4wQvUbWdgCSPkHbOeu1v4a+E7S78P232Jp/PvmgleSQhmj8mWQgbcAfPGh4A6Cvn7RfE2pWmqQXlq3kiHJSOKRlAJ4BBGMYX5QMY5Y9TXZWfxg1i11yPVvEFkblbCPybOBWBy0rKplLfLkgYGCMgFuua9N4ij9mffpb0HKljZ6KT9Lnf+K/Cfh+O11N5tOEtvDZXMYtvM2IVQo2AR8wyXIJzwCcYra8SeE7PTdJFnpOoXVnYXlzbW8KROXNrKZTh0ZsnG4r8vQEZHUg+dN8WdFvE+walYTxzSsDOVlQqUedZJlyzDC7UVB3I9Mc9+niyw8YPo9jod1AyR6jDcXSNMBK6ISwAUdTvCHr0BpfW6d4+8c9ahiop8yegeHvBMt18UW8VagsUlnptmlnYkkl3mQFXds9cHcAT14PbNT/FnxVocW7wzc32iGdkEtxbagy7SvVMhvl+8AeTxwa67xl4h0vwh4V1LxLq8nk2NhA085UDc2OgHqxOAB3JFfFXi34s/CrxTrc+q3t14ojlnl8x1OnxsM5/669MYH0AowOWUMS5qpJwT1uld3PJxWJr0bSowUn2ex7BJ/wAIva3DzwaR4SkFypW5ktdKinZwccN5atkeua39F03RW0ie+tLHw7HIYxMYILCOMEq2ULqADnIyMjg186XnjL4KX0Gw3evW7GTeZF04BgMkkD5zxjA/xo8MeIvg/p3iC11BfGuvRQwzLI8P9nOnmBTnYSpPBxit1whQnFyWJn5Jwb9NmaQzzEppSw0V5pr9TsPij421Sz+NGieCPC/h3w4+rXcdvFqN41iFl8yQg7Q6ENsVNpIJOfwrm/EPxeS38b6jBY+FdBmtbK6kW2uJIWEuEG0vlCOu0noeDjtXFeDPiBocPxi17x34ul1OOe6S5awezgWV4JZQVRsMyjCITgeoFMmuvg1NNFO2ueNBIoO500yAFzknJzN15/Sv0DKshyqjeljqfPaKWzevV6fL7zzsRXrylem2r9j0Sx/aHFtMv9p+DgI26vbXWGxj+6y89fWu20f9ofwFcRhppNZ05x97zrYMPzRj/KvBYrr4Jxgq+peOJRtIAbTrbgkHn/W+9aVxq/7PrxacI7fxzHJBgXbCGAi7GcnIMnyE9Mr27Z5rXFcP8NT0hSnHzjzfrcIYnFrfX7j2X4kfFXTvEHgmWPwB43ih1hZkZVaf7LIU53AGXaD+dZvhfxb481P4G67dapqV7DrumuVgnUjfcJ8rKwYcHqVyM8CvF7y4+B8l1LLa3nji3iZiY4jY27lB6FvN5qs958LSgjt9a8cluAoWxtxz+EtcVThfKHCEadSa5ZKXvQbfo2rXX9alLF4hTckt1Y+lIfFHj3S45l8S+G7yeZI1dJdMuFkWQeyMVOfUDJ9q6Pwh4ss9b1aSxtP7YWWG086Zb6xlt9pPGBuGDgjsTXitr8C9e1C1guIh47XzFDqbg2iHBGRkG4yp+tXo/wBnfxNIRjUvEsQ/6aXFvx+Uxr56rw9ksmprEqMvJSt9zk/wsdSzDEqDg4tr0X5pIuXnxf8AEVr4a1mKNoZJNMim33omd3jfzGSJWRkADE7eQWGK8Y1b4r33iBdOfxJoNjNf2Mmf7SsP3E80Z3ZjkHRlJbOBt5HXrXuWofs9eKF8BXWgaRq6PcX95HNdSalNtHloDhRsD5+bB/CuQg/ZW8dRSfvtV8NsCDjEs55x/wBc697B5fw3KjKNarFvmb9V6O/p29DnVfEpueq0S+5f0ztPBPxY+D2p21la3Gva9ol4sKRFLq5nhiyAAcFXZAM9yc+pr12xTRbq1gGlakdSt2UATC9NwSMj+LJ/nXhem/sta1HGJNRm8P38gYbYkupoEI/2j5LE/QY+tP8AE/hvxB4IMPhWDxr8PfAVrcFrny7ZrjzXjzjJd0+duCOWHTjFfFZxhsvw9W2Dm5L7kjtoTq1F76t+Z7Fd6X4f0fxJb6vqFxrx2nzFit1ubiBSBj5kjVgBznmpfip4803Q/BF3rVnItz+7PkshDLIecBSMg81g6F8NPGltpUM1v4+guy6LIlwLcFpQeQQxyoB/3TWJ4r+HfxEvE1mG4gsLq2vLECEW86n/AEv50MjCRRtJjYAsOflHIwCPLo0Pb1Ixlp5vY6niPYQbWp4zHdeJdc0e18ROoXXL+FoLRFddtrbkHfKx/hd97AL1AJPHFd98KPDNp4d0ae5muIppkVjcTR8hfVQ3fOAOK5fSPhN8UNNhFrH4SdrSI8C21CAsRn3au517S/G1n4Mhso/BWpxgvzBbL5z4GOXZQRyewHQV+rRxVF0IUIVY9E9Vsj8/xMMV7SU5Q01at19TjPH1ydT1RFWECSXDbCwBVM4UEdjxn8a5lkjWdVOwAYXj61b8TSal4fRv7R029TUbiPLCS3bEZbOcnHUDA+p/PmLLWjcTwecrJhsNkEmvcw04cqjFnjPCV2nNx0Oi1LMJVjlUIIOD19q6f4XSeXdXtyEzGLF2I9i6A/pmuJ1W9WS2LGZGbduGSOvcYzmu4+Ey3V/aXtnZqZbuaHyYEPfLKc57f/WqMdJewdyMPSlHlfU9Z+F72+teC9D/AHsO5NSLbpJdm6LDNtxnnk4wO9ee+K/CXxv8D+KLnVfCXiy78UacW8+XTL9su45LKqY2Y9PLKn0HavWvD/w30fQfBEOl3tnb6levHsuJ2AIZnOdiFgRsyeMj0/DgfGVx8QPAGnXcuj6xJrGkvbSJDYXsZN3aMRtXY65YhWYHGWG0HGMcfjmZQo18dVqU9pS3Z+o5c6mHwtOnLeKMa7+Jlv4m0PVn8PxT2Wo2Gix6jI7KriCVpEUphgQxGWySOwru/g7eaprHw10fVdZnFxfXKSO8nlqmR5jBeFAH3cdq+OrXVvswuUO62S7RoLxrea4zLGWBZXAYbhkZwe4r6K+H2ueMo/D/AIY0/SY5F0u4t5ktFXT4mfZDwCN1wM575x+NZYnhyKwTjTqQvzXvd9FJtX5fnbyPQjmc/rKdSMrNaaLq0u7PZxCSagnvNPt323OoWkJ7iSZVI/M1wt9rnjizvLOzZbw3N67R26PpVuFZlQuQWF0ccKe1eEXPwz1C+02fxFdWt5bNdaobYskKP8zXBiY5abruzgbcdOR1rxsLw77b/l9Dolq9W726eR1VszcHZU3+Gn4n1fFrGgt8q63pbH0F3H/jTtS1fTrXSL28g1C0laC3eRRHOpOVUnj34r520z4Ranpeupo+l63ri38lu1wsc2k2gTywwUksZj3YdMn2rTs/BvxBg8Ka3rt94v00WOmC632v9mo0kpt2ZWGRgAEocHng9K5XlnLZ86tp+Ppcv643dcruTW/7QyyeGLye41WCHVoLcmGwv9LkDTvjos8TkA+m5VHuOteM6h8YfipFHBt8XarGJXA4ZR+A4rurv4PXuv6XZ+LtY1mx0+fW3/4l2nW8QZ3jUYDszMqpkDPc8/hXnvxK8Oy6Dc6LDu8yKS5ZAzIFYPGdrowBIyCR0JBBBr6GWEqUL8yejt5XXmeGq0ajVn5nZfDz4hfFXxNra6FbeLtW+1XWxYnd/wDV/MNzY28gLknpwK+qfEOrw+GfC0uoahdPcG2hVfMlOXmkwAucdyeuPevIP2RvDckehXni2+sFtp7p2tbbvviRvmfnplgRx/drnf2j/FGp+JviHYeB/DrGS20t1mvnDBU85iB8zHjCKfzY9xX5NnknxHnsMtg/3VLWb/P/AORXm2e7QtgsI67+KW36f5nEeNfEV7JcxaheXEc4uZmkYeYcM3GcAcDGe+Ce1U9Jh0fSbmbV76WB47pD5UKqwcHJ4YnoMYH/ANeuW8Zabqfh9hp+or5bFvPjRJAyjJPU9MjHIrBW8a6gMcmNynAfJOfSv06FGKpqMNI+R83GL3ueq+JWtJNDubvSNQe2nVDK0LHaJOAdoIPbnsen4jy+81S9uv8AQ55ZTJI5wrP8gJPJxj0piTXzW8y+VOySJtyQQOeOvvWxB4JvtX8S/wBk2sccDpEjSySOfLQkYyWwcAnofU1rFKnFuTNU31OqtL6e0+Hr6f8AafMMbIhIPAU5PTp2H5k1gafq0cdw264ikuDGQPMUbCScgZ7duf0qPWdM8QaNpcmjXEWZElRoWiBcMnzg4wMkZH09OvOHfWNzDqqKVQO0MX3iFwxiXPBI5zn8aUVFq66inBTNDWPEFxLcvHcWtrGR8r7QHDdu546e1Ymr3CsE8jeiyO8hGAF+YL0xx/DWjbaSZdDvDui89LmFSxcAqpWXcOMjqF/KltvDP2lQWuldv7sRZsf+O4P51a5YjjC2xiRvJtEfnMoJ4HXOa19N0y8uhj7PbOMja8uSQM9OP8K6XRfB95Jew2WnWL3l1KcKvl8/+hED8cV7b4J+H9l4deOfWY4tU1vAaOwRt0NsSeDIcfMcc4wejYBAyIlUk9ID5G2cb4C+F8d3aR614jtzYWIAWJAd0tzjACxg9FIHX29OR7do+jrHZWyHS1s9PtsNa2SKQkJySHc/xOcgknkHp3Znw2pa4N9fSC5uiuPMdRiIZztUdAOnr0XJJGadd3WYyqk7Cc5PV/rVwhy77lNJbE95egoyp93uw43ew9q4fxd4oa1l/s/TYvtN7L+62pyyswIVVHd+h9FHzHsGqeM/Fpt2ex01ma43iF5I1DFHI4jQfxSH06L1Pobvgrw6dLRtQ1JUbUpFOVDbhaq3LKrHkyN/G/fpWllbUXXQ6DwB4ft7ezl/tHUre1uPKCzTBCY8glhCpHGwMWYsTlmJY54qzpyNeTPI5HkxjLHd19h71zupaZDqV9HB5lztkGwxpcOiOCR8rKpAYHjgjnHfit29u49J01La3HKnCYZsBv72f4X9c4wOBzimxxWpgfFnxTa6XYMk7/uLQCZF3/6xjykTf3fnKMRz23E5rwHSmW+mu7y5uox5zAO7YO6Rm3Dv1IV6tfE/xXp2r6odNby5bS0l/eSlyPNkP32wB0z/AC4qpo+oeGLGPIjt3jLpIyuhOCoOD2/vH86xnHmCpG+lzuPCWvWNvZy2d4IbqMkHyieM/wCR+lFeeyeItJkybGwhh9QIwoP5UVh7KSKjVlFWPpC68ctDeBBY3d0JEYlIEDoCeeNzAtxjocYPTvW1omsvq13DLpsOswMo23ADIrAhenDc8jkD8eledXmqPrLKkqW7SquFMhLjd0GNxPQZ6elV7G+1ywSKGOJYlKiQpGuw87iTgemDyfSvkZZvPmfK9PxNHjaalezaPXbm+1WSMpqDXZgB3RySyrGd+7gAZH0IJNZOj+L9atHkhkbTYoELh5BHukkHUZOO3H+ennF5eX0N9FbSrPHI0aMynJCbdoPtkHnNUp9WuGSZpIUcyEKdqjGCwBJzx26//qqI5xibqUfzMamP/unSeKfEc8msrdWeoh0ncM0YyCHb0CYzzk4z3qLTvE0nmxwzW9553+sDDCpk/wAXU478GuRnu71mKwRJD5IXyo9vVcgE59AMnPP3T+NFU17+0muGaUGNdhUP8i4AHbGR0HHXIJrDnqTvJtJ7/M4Z5nUUrxO1kv8AUpjD9j86Q7v9Ie8kyWJYNnaF6dao6jNrs05VbazRkA2hM4YleF/EDjOMn61S08Xwk8mW6SaRlLMUPGMHJA69/wAx2rP0eLWjGTHNLCWQMzkspA3DAz74P41yrmk220RUxlSas29fM6GxN1eqPtcVspuI2AJwMtw3Qey/masW9rarGY5rmKB3Hblo1XHTAOTkE9Pbqa56303VZPMN5K7zAFUC5JG1hnGO3B4FW77Qb2+jm2pdOvkK3yckjjlD3zjgemKynFOfx2MHUe/LqXJrvQA5lmuTJIxwIt/yZyACABjpu7+npStqmnxbHsbaHdvCDC/fA53c8ZAJ9Ovesv8A4Q+4E0UzWcszScROkg/fEA5A5xkjHbuKpXlk+m2e37U8AG1mRlOWIBycDOPX6elaxpUpWUZt/wBeRzylUXSxvXGsxultaSQOAGUBJNp2knPQ+y5z64J9Ky21qFLlViFkspBUHADMGJ4PHyn296yRNDKiy+YkzGNSwZxhTgA4PHOMevWoPLQRTTiM+QFyGPJxkfM2OScjqen61tTwsI6MxdWTZs32uxovmpCIXKkSAZJUd1A/FelfX37Ofg5/C3gKK81CCKPVdUVbi4KrgomP3aH6Akn3Zq+dP2cPCtr488ax/aLeS403TZBc3ZdNsZZT8qjHUscZH90H0GfcP2u/Hv8Awhvwwl0mwdk1TXQ1pAUbBiiwPNf/AL5IUe7g9q+kyXBRp3qteS/r8D1MvpN3qS+R8lfH/wCJB+I3x9kubWUto+mLJZaeA2VZVDbpR2+dsn6bfSrtpcx23wr0mW61K1tIbfy5h5sTuxZXQgLt4GTwSa8c8PQyweLlSRCh2yEAjtsavWE8qbwL4Zt2e3SJcNctODsSPcp3HIIPQrt77vY13YqHNiY+i/Nnu4d6S9P8j0rQvjhoMdikcmoRKSgBR43bBx9CK+f/AIoeMLnXPE19rEZQRMwSAKw4GMA4HQ4FfT37O+h/DfWJvFl9qnhnSn0+wjhfzLzT0Cop8zJUEZGQorzn9rXTvhzcaFZ6h8P9LtrLy7gC7MFq0KsCCBwcfoKlZlGjiFQkrNtLz1Mqiv1TR578J/FktlaTRzjJc53AVJ430v8Atx5dSs5dkqDPy981y+j6QyWfnRznlc4FdT8Ho31DxhbaHq08iWNzOqSSr94ID82Ce+M4r6CVWNCm6k9krv5GLfNaJ59o0KefLcXOZZVJGPpxV9takG5fJCfUV6j8XfCXhjQfi3qem+Fbf7Po8cEDxp5jyYLRhmOWJP3ia8w8ZeRDOIIVU89qjC1416MasHo9SZK0rM9C+F2tWklhPFJErFlO4elcvF4R1288XTTQ6HqElqZG3BIuSvcY6jI710vwK02yit5L69vILaSS4jgi88NgggliuByw+XH1r1y/8O6DY2094mqh5vLLLKx2xK3beWUHGcZxWkqrvy2LjFSR1nwIj8NjTII9Ws30u5DZlSaN4WLdCcnk1p/tA+HfDupaRaQ+D4ornxA8oW0SO5A3lmXcDuOOQD9TjHNcbeaL5OmWs2n+I4JL9VGdvMQOOSAUUlc9Oc0eGdA8ReKNQsXufEGg3l0krvb2tq7CWRo8kckYyNpJGfxrkVOovildf15/obNx2OM1fxB48kXTLS+8LXAXSJciOCUOjuCOTgn07Gtab4reKbWMG/8ABOoQx9j9jk2keuSwFXhq/hnw74h/4Rv7VElrBa/6sBmmV9xBHJwV9+uav3virw0tzp8dtqQfzJ0jcTqVAU5yFx1b0HSu+lLkjZNHNUppu9zk5/i5DdSg3VlcQY/gaAgfoxqvc+P/AAxfTN9pe2tZH2q0/kyGRUUkhfu8jJPevfrifwla6Y7jWrCVxCWjV2AQPjgMT0HrXGfETw94Re3F/YXGlXuoSIq3UUIEixlAxOARwCTjPU/hSrYh8ttGTDD2le5ifC34laZ4T/tdtMvNLvjfytIhnvBblSzs3GQem7vjpXWx/FjVT4mi1prrRP7LigKvYDVYH3SHIEnmfeHBxjFU/wBnnwb4R8Ry+IF1bw5plysN1IsebcKUHnSjAIwcYAH4CvSb74G/DG6UhvDaxZ/553Mo/wDZq+Ox+JwirtVaN36s6/Zz/mPH7LX9KvPinc65q+iW08OosCrOhuooSAB1xsHQ9RkZr35tR8E+ItHNnqU2n3PyGNUDDeo4OFxyPujp6V8ueKfAeg6P401I6JfXNssU2yLY4cBR1GT15/Kte31bU7W1eG2u3ZNvHmKG57dBXNS4iwEEo021FaJNN2/Ea0VpbmB4kkl0nxVqsP8AZOr2+kw3EvlXE1nJsEIY7WZsYA24OTXoHhC68G3C21tqOg2kjSKCJ3JcPxnPJ4qX4Y6Fq3jKZbbxJZX50W+tZY5JLeERREgspBYjcMgY7daf8WfAOgeBNP0yDQ1uYbGTcnltMXZSGGdrNz0bp2xXV/adDETSp3PSwWJUvdPUtB0HRbnSVbR9LsbW3lAY+TAqh8dCcDnFYkuufYPFMmhX0KhhgoT911PQiofghq0+m2R0O6LypA58lxzujJ+X+dZXxwmt4/HOkXdu22ZYAZQOy7zj+tbyUeTmvqepTc41vZtaMtfEb4bwXmmya54etxHcKpe4tFHyTr3wOzfzr5sfxZqeh61NDNdi6tonKqiySA7e3G3HT0r7f8L3Ak0aORvmJUcdzXyf+0f4TTSPiJfT20kNvDeKtykTSKhGRg4BPI3A+npXZRrKlG8nZM8jGXldNap/geeeNPHFzq11b2saNHpTqqtBcR7sMGJLAnB7jAHHFfTfwg1LwtLdDTrnSrGaa2URxTM/m/u8AAjt2/D8a+PRdX2k6pb6l5VrPHHLkLJMr+ZjsQCSBW5o/wARJtFu3Mdu9xGx3bZL3GwnqARkECqSjf8ActJPV+b/AMzjgopPmWp9F/H/AE7wv4HjWXw7NFaT34dpIHl3IWJDZAPPXnHQ9MV4D4V8UN4svL1rltt0hwI/7sY4XH0/nS+M/i1L4g0s2cel21nKflMonjdgvfBwMHpXn+hNMvivT7yO+nEhuEUgMpypYAg4PTFa1vfha+p04XEezko9D62+B+h6D4g0a80y8to/7QjfcJj97aRxg/UGuZ8TWa2ep3lrIFkjid4jkccZ/wAK7D9na3ca/qcwXAAC/wA64n41XzaTaeIb0cujybP94nA/UiuGlJtWPbqPlbfY8XXWJbq5+2D7zjIGc4r6q/Y/8NTXtvN4w1GAeXETBZFupfHzuPoDtB929K+YvhLpZ8calYaTpkIXUXnSCSPGFXP/AC0/3cZJ9MGvvbX9Q0P4QfCC51DyQNP0KxysSkKZn4AGf7zuRz6tXThoS52mtjzMdiU6as78x5l+2DZ6l4v0S18IaVc+VBHMtxfckBzj92pPoM7uf9mvjHx94E1jwbBbT3ao8M5IEkZ3KD6E+uK6bwV8drrT9T1678Uadca4NanM0y/azGI2JOQuQcDnjGMYFaXxB+M/g7xZ4KfQT4V1C3mABhma7VtrqOCflBNfZ5dXjQcYXTj3uv8AM+XqQnKXN+B4xuJpwyxHc1E1yjNuZ1zgDjilS4RWDLIARyDmvsqWKwqt76+9ByvsTSkyL3JA4qvFN5b7W+6f0qVbtUOY5ApPU1BcssrmTO7Jy2KxxuKUWquHmrx8xwj0a0LmARTakv8AVre/u1aOxisQsSR7YycMVGN31OPzqIuv94GvWwmZ4fGUVUi7PquzIcHF2HDFe2/s1x/C/QdSHi/x34ksReWp3WGmmGVzG4PEr4QgkY+UAnHU84rxDcvrQHX1qsXGniaLo8/LfqrXBXTufdeqftL/AAztGcwand3ozkC3spMn2+faK848X/taX39oyR+E9AgezwNkuohhIT3+RHwB/wACOevHSvlvevrRuHrXjUOG8rpSu7y9X/lYt1Zs95n/AGo/iTczKqJotojHGYrZyR/305psnx8+K0ly8La5DHhHI8u1jHIUkdq8I3j1ro9HZ7oibdyYXQknvtIr6LLspymXND2MH11SZx4urVhHmUj0m2+NnxauSsknimYIjgybbePGOOOFrB8TW3xB8d+ff3V/e+Jk028jt4pjEAR5jYRcEA8n9TXIxve2iCOGRthkxJt6EfL1rd8H/EHxz4Xs7iy0VN8NzexXMxktjIfNiZWiGe2SAMd6+f4tyTBewVSlTUWmkrWW8op30+41wNaq6r5pXi7nV6B4n+OME1xfaPq+q+VpcP2FYJlUJFtPKmJuC4LZGRux7CvZPhF8T/ih4kudTtfEFstpFaWXmRzrZ7GaQEAg7sqepPSvDLr4vfFiHxMviZdFgivGh8m6xpjiO5QfdEozyV7MMEZIzg4r0f4V/F3xX4r0DxDea0NP0VLeJY7a6g09inm8l87m2nCjnJGNwr85yzGQTVGdGD5mrybd1+NvwPWx1FRpzcZO6Wnn+B6Ifi7faak5vvEFirw5VkubZcAg4x8u01y0n7UWoWs027QNP1OFWxE8LSW5Yd+u8V4h4l1JZtQuLtvE3he9+0StIzTwkPuJyc7VIH4E1Rs7X7ViQ+IPBsQxgeZeBcD1ww4/GvvP7Lyhq87L52/VHyWGxGNW8m/l/mj6P0v9qbTLxljvPBt6oPB8m7ST8gyqD+dbyfGn4TaxEBrvh67toySAb/SY50J748sv/KvnGx0XR4kVp/iB4Itz12/bHck/8BQgflUszeGYIvLk+JHhaWIAgQRC7cn/AIF9nA/pXHLKsmb/AHdaz8n/AMBnTLGY6+lO68z3y9uf2bNcZZZp9Gsg5xukimslz9cIK2NKufhH4Hia/wDCWo6ZdXVxCws0i1ITCdshdiHcfmJKjjJ5r5w8K+HbLxPcPpth4j0h5x9xXlnw4z/spg/mOta2o/Cm+t57C+TxNFaw2cxaCO0ikk2TgjDDK/3ymcA59jXPmOVYmNPkoYhzv9l9vvsyaGYYZT/f01G3XsfSXiLxJJouuXVvpzfu0txd3NuqFggJYCUdsZU7h6fN1Fcleax4m8X6bb6/4OOkwESM3k3+oS2k/QDCkRkY5IJJGSPSvHfF/iLxn4TsJb3WPEUeozayDpywSIqSxRgMA+xhuIyWIbA5I71zusfHzxbpfhH/AIQfS7e0t4EDLLeBf3zI7FyF7J94jIHA6Yr5HEZfiaeHlWa+GSi1fq03+h9Jh61KrKKT0abT9HY6DxToPibxTqMuly/Dy2t5rOaCxn1DTtX+0RRPIwx5gQ4kkIbnncMgnHFeu+AbdbKPwNYr0tk1SEAnPCybf6V4Jpfxy1a8t9J8MWHhPw/YW0U8Bj+zxOrlkZSMkMCSSBknk+te++FGzq/hRQekutfpcYqIyl/Z9pRtrP8A9NzOl07YlWd9F/6VE6Txc23xZ4PJ76hOv/kpN/hXHTy/8WqJz/q/FRA/8Gp/xrrPGbY8TeDWz/zFpB/5KXFcTePj4T6gP7ni0j/yqj/GvLy564f/ABQ/9Lmd2IV/aej/ACR3d1MV+L2mr/e0K5/SeD/Gsaexvtc+F/jHSNNkijvLm/1KCNpGIUbp3znAJ6E1f1Fgvxh0TH8WiXo/Ka3rndT1XVtJ+HXjC40FJH1Ma3dR2ypGHJd5R/CeowTn2rD/AJdU9ekf/S5ItRbnJJX1f5I8in+GPxGvvEPhnUds76LdaZbsJrORXFtERuHDFfnP3jju3Wi4+B/xAuvE+maf4omuDpsl5L9kv7NPtEcPG7dIm9fLDbRzyc4HNdt8LtG+KOl+EIdY0zxTpc9nNALqC0vVkcRLtz5fQ4HHRcV6X8GPEHizxP4Gttc8Uvpoa9Pm2sVnCybI+RltxOST6cYx1zUcYcQVcswuJqKd7TaiunM3Kzt5JN/K3UwwmUq8HKNrpetlYu+JtQs/BHgRms0jUWduLeyhY4DvjCL79Mn2Br5ZtTqlxr2oiSzkuBezPK97FAA0eSTkEk5J5+X8sV7X8aLrTtfvI9Ke8HlWTEsquQDJjnOPTp1GOfw8/eLQ9BszOtqJVyCYg5cqTnBDMWAHHrXy/BeVPBYB4ir/ABKurvvbp/n8zPNpe3qct/dicH4k8KrKVtoIdQDIpaKSWBYg+MbixKhh07mpG8HveaHaWtrpkaOeTeiZpEY8Z6t0/ljt376DWbS/KrHp86xhSwucg7MdjtGTn1OKxrvxdYx6rJb/AH4guAxiZ2kH4kkfnX2KqO1rnmxpxSWpn6d4J06xt5EvXiSZkHlpGyMyc5V9yjOTwcZ6VoalqlvqyNBpeLa4kQoR5nE7YOwZ9cjk8/1rltX1z+0tVaISSRRuCrkR8FhnaMAjHpWF4mkbTJ7eW3lAifGwM2SNo5yB1znNQ4SqaNg0jqYrix1Bra012zaeeIhWVgQUPYkMPVu/41ZPhfSY5maMRLbouUMjKzLyAfmIOTyOwNcna65p9vqkmoXUjOZlAYSsQyvjDHoR06ZHGfarM+s65faxb6T4Zhlu5bgAqIlMjFeM5yBwBnJxjvmtIxlF8qRMHFaM6n7Do1rbSlYINjEPt8vK9+Rgdsnqa2PBPhW68U2QuoIxp2lo5Ml1LGUUqvXb82G59sdcmtvwv8O7ayaLVPHDR3WoFPNh0e2fCjBA/eHOGwzKOoQE8k5FeiyW8120Yu/KW3j/ANTaQZWNR0HGBnuQSBjKkKCuTvThKW5ve25m6FY2GlWn2bw7Zm1hYJ9o1GVB5swxu4OOARg9P4gQuDuGnYeTp8RaNIlU8FmjDNIevQ5zk8nOSSSSTmlupI4MKQrSDOIxwq+/tWbdXCoGnnmGQOXY4Cj29K6YxSM5SbLd/fyTuZJCBz8qADA/LivO/FfixpSllpbzP50hiSSHmW4fODHCDweeGk6LnjJ6V/FOuXOqXS6PptvNcSz8RWiZWScd3c/8s4uO+CfpmtfwzoUGi7rma4jvNTlTZNdICI0XtHAP4UA4z1PtWnQnfUTwj4dGjlL6/ET6qV8tFj5jslPWKPJOXz958kn1710NxdKrzWyOm6BtkoVgdh2hsEjvgj86ztV8q8tjaszqDj5kYqVxyMEVQ0vSYtOthFZb3E8jM8kkm9nYdWY8npj/ADikCd9EbNhdQw3LXE3EUaNtJTILcDJ55AGfzrhfiT4gklj1a0t5nWaDT5ZpXU/NGAp2jPPzEkZPoMemH+PPF0OjW/2S1xLdCM+TGw++WON5HplW/LHPfy3TPEUFv4a8RST3IXVLnagEnLPukj3devyhqi9zV+7G5ymhaHc6hbNcyXEUEROAJASW9wKqa3Yvp8mI5fOQEAttxtJzgY+lamlaqoYRYyAuAWPGB9K2LGzsZIpmvLWYs5LRrgkgkDkk8fp2Nc7quDvLYmxw9vKFBczOjHrhMiir+v6HNpKrLHOJI3xgY5H17daK3jJSV0Fj6JnsJUsrf7C42S/LIGblwBjKknrn/Ipuo2cradaWvnSGXBZiVKEgMzfdDdTkKM9OOxxXJQ6mXizNuQMPl5wG3KMMOwwR6dT7VtyXFveJLdRXUip0+bibIBGeTgA47ccc1+ZSw9SnZt/geSqkZ7oJb+SB9snmbsbYgxD+ZGBxkkZ+v1PtVC5uoN5ka1nM6oRNEi5wOpIPPcEY7YrYvo7WPTV2bZWuMjLHDIr7RwR68cf4VhXd5Jb62Y7KZ/N2h3mJ2bc9vQfMMDj0zW9GMZq8V+hE4vrqa2nW8twIJZNLfy2keJd5GSvDHGQMH+hPvWhbaDdGJ1m8+JxKv+ribcw+6MHt2z7YHNSWWpRPIjXNyssYTAU5WQJggKPwOM9xxntWufFdsI3KwxoqyEsiBV3E4wen0Y+4FcFerWvaKNKdGEleTMKKSzt7tdWmjmaSJiJEkgVMbSo5A7ZYjPYnp0zZuYrmyQWls0iAhwyyICWUnAGD9Gx684BIFaT+OjcwCNY4Au4rJIRuZ2K91/ED3qOG/s5lSS6Nsm9Q4EXVgSQVI7c5OOOox1rOUqt7zhb8fQ39lT+yx+k2LXgktTFOJdy+WI5kXc7LkAfKf7n5ntXfaLLa29rbGbmRH5xw5yQeDz6fhmuEt9T0mzdbyC5kMm9mKjj5ecZHU89Oe356C+K9Lvra4gk8x5w5MZjbYQAOCrA5zwRn3zXHWp1J7LQ6aMqMeupvavFptvEpSeOGD5hu25bLLuZuenzADHOAMDtXGT2UF26vNcIqIwKHy8BSOWDDrjJI7jb6GtSQieyRftizebnzlX5nQH5iVx3X5T6k5Bri7vSi+r3SNJPGnlqFYHanA5b8fX1HcVvhodXKzM8TbotDf/4R7RUih0u6dSLdsl1kKMw3ZzzwPvAcdeKw7nwrbQXLxxXQR4JsQK8mVZCOAwPQ7lHX/wDXbu4TJI9vL5twsWWhePjaUYtkA8r64/rxXUfs2eBNT1b4hrNfZm0bSts8ryP8zsOIYyBx1DMRgZC8jkV6eBo1sRP2cKmr/pnE4xqSUVE+hfgV4JTwL4EjguliXULo/ab11ULg4+VeOyr+ua+F/wBrXxPeeMPjnctNNLFYQxR29pH5mQsQz83pliS3447V9gftTeM7/SND0zwT4bvLO38QeJrgW0Uly5VIYc4Zjj+8cIPqfSvg34yWviXSfiLLD4q/s59UjijLfYo1SErj5cBQvb2zX6TShClTVNdD1oQ5YpLZEHhzRzFbQ6w02QqOoj74Mbc/nXq/hrThqfw80qMXy2nyZJKI24hiBkEE9vbrXiPhrULyS/Fq1zJ5BikzGDhThDjivq74OaPp978L9Ee+mkjjEchLtJsjXEj+vGf1p4elCWJvUV9P1KlOaj7jsWfhno7aP8LfiADfJdCVLHBRcY/et2wK8y+J8fmfDvURj7vlv9MOK9X1vxBomgeAfE9hpkF3dm7t0kaaRtqAwlnHJGTnp0FeA/8ACW6n4ltJ9DXT4Cl3E0e2JGdxkcHr2PPSvnswybEVczWIopcicXv23M3UaS5tzh9G12G2h+zuWOe5r0bwNdafp5GsyuFS1kEzkdlz836ZrxKRWjcqQQVJBrUtdauotLurIsSkqBAPx5/SvqJONSnKnPZporls7noPxB143vjzV57aTcDMIgQcjEahM/mufxrmr/Sbm5dLyTLA81W8KWN1eEOynaW6nvXuNz4D1K30HTDcRRRLqFv5ts5JKu38KFgCoZscAnuM4q8HQVChClHaKS+4OWU22j1T9kXw/Z2fgeHXL+NJDPdO0CugPllQF3LnoScjI9K+hri/028tWtbqGCeBwA0ciBlbnPIPBr5P+HniXXdJ8K2wu38jR9MWOBYUixlpV8wSFup3fMP+AmurT4oWe4bZHP0UmsPbwk27m0UrWPo2PVIVjVFKhQMADoBXFeLbhNP8ZeDTZm1tdNS7uMwRRBSZGgk+bjjHJ+pNeax/FGxBCvcYBAOSCMfnXK/Ezx5/a93o50m+8s2ErTM+Mhyy42/lnn3odSKW43FGXqLxrqt280v22fzpA1xKBvfLk8+1dP8ACeGPUPHWnKIIiIHMmdoO3HevKtPuGVZTeXzXMzSuzEKF25OQPwFel/CnxFovh9Zby4vIlupuF3N91apVk3YzjB7n1RqEun3ULWd5DDcQuBvjkUMrYPGQfcV80/Fq+a7+KWr+ZdIbe1shbxJCmBGvy/KfUgsefc+1bGq/FrT4LaW4huFnlCkRxqfvN2/Cvnb4geItcsYrrWINQBkvpFgk3RgspYs7OD6kqv0xWNSol7q3ZVranvf7PXijRvDq+KptSu0R1upCsKHdI+Z5sYX+vAp3j34n6zr/AJlpZltP088eXG3zyD/ab+g4+teF/s2abqOu6rqMMKyz3F5KF82TO0tvbJZvxr6Y8E/DK607x3ANca3lhgh+0osZ3LIwIGCCOgJ5/Cvz7Po4mWNlBL3XbX5GkW5I8ckkEHz3bGFMjJYHjPSvc/2eNP8AP8I3txqelafumuHWKVV3GaHkDdknj2GB7V5x8SWYePNWZMg+eRx6YFesfC7ULXRfhrauFQzybzFEXCg4J5JP3UHc9B9cCvDwU4e0XN5/kNQtK99je8Gajp2l/D/Tbi8njtYYbNWlduFT1JPQcg14n+0d4rt9d1bTLLTVkeO3j85XP3ZQ+CCB6YAIJ6g0mt+LryNILCEw3sEUcsckRIMCsZG2lAUIfAxhmHHPFcZp0c2reNRJcFnOVUZwcBRgDgDgADoB0r38oaqzVn8K/wCAdeEi5VD2P4SXqXD+dtKMIk8wMO+OtcT4+12z8ReNQ1uzCdpLiFBj5fKiYIp+pdZT9MV6RcW8OheBdVv4ljV47Nn+c4Xpxk+leT6bp8f9o6dqEbmWO4ikvjIxQnzJW8sqNnG0JChHXljzXv1Od6Jab/oenKcni6cYfM9c8CeIxOtvkAKh2sD0DVg/HPdqvjCxjt7i7shJo8sctzbYVh+/jKgN1GcP09DTPhzfRwa1/Z8lvuWR8q6rkA+hrC+L+oatc+MbuS31O0sbS1K248xAQEUDOSe+4v8ApWWNrcmGavvZDx0IqonbUwYfDUK2MdrPqusylWLea2qTK7E+pDDjjgf1NTy6hEumrPZ2d7eBSEEYQrIccZ/elfzJ596qteQL5W3W5pDP9xkRGB5xwQmKrarqsdhewWclzfSTTfdEVuHA+pC4H418nUlN7q5yaF7Wry4srBJ7PR5r+ZsfuUZFK/Uk4/LNVJrrUGskkl0S3h3xkyBrkFovyXBP40+xvHuzIBNqEQiGCZbcIG9xleaytYvbdry3t5bjz2MmI/MVOGIxxxwaqhP34wa6+YRS5keifs9ozXepTD7rcfjivNvjZrTaPBf3aQmdmvTGF/76POfpXrH7PkS/2dOcDcXfnvXBeN/BNz458Qz+FbZjHJcakNzgf6tA2Xb8FzX20aSqR5HszrxEnyy9P8zb/Yd8F311/aHxO1wDfdK1npkeMKqAjzJAPcgKD14b1rsfjn8Tb7T/ABWfB+neE9X1eBYF+0z29qzx+Y5Hy5xggJuJ9yBXrelafpng3whaaTpkCw2Wn26QW8Y9AMDPqT1J+prmLqaOYOZ1aQuctjPOa9T6tB0vZbLyPm1VcZc3U+VtJ8F6s3itNa0fwNrFhbXat9ptbm1BgRipO5Q3T5iPl6DB+gy7z9n3xprEivdieNMsxLvGMAlcKBxjjf8ApX1t/o8ERaC3kBHdOW/WqEGrTyXZh/srUkQf8tZfKCn6fNn9K76VetSSUZvQxkot35UfLP8Awyxrs6RfZtWtYzj96Z+OePu7c/7XX2+tWLr9lPUUgjWLX4ZJiV3sISVAyd2Bx/s457H6j6zSZONxH4MKlE0AHzMOnTcK6VmOI7/gv8hWR8ow/snv5QNx4wWN/wC5Hp+84545kUen6066/Zn0y1iKRP4vvZOjPbwWaI30DzA19SC7hkUlI1lx2DAmqkF2z3BRtHuIFycSeauD+CnNV/aNfvb5L/InlR8j3v7NN4xc2aeIYyD8v2mC2wf++JT/ACPSu80f9kTTZdHt5L7xVeresm6QRwpsBPbHPQY79a+id8a/dyeONxNNkkcD92Vb6sy/1rKjjK9CTlTlZsckmjwey/ZD8NRnN74m1acekSxx/wA1atWD9lL4eRY8251+f/evIx/KIV6xqV/q0MINhYxXUmeVku/KGPrtY/pUmnXOoTw7r+2jtZP7sdz5o/Mqv8q3lmuMe8xciPLl/Zf+F6Y3WesOfQ6hj/2Wib9mX4Z4TyNH1Pr8+7UCcj256160N3/PRwO22TFRsbxYn8uc7+doZ8g+mTjNZrMsTf43+InTTR5VB+zT8MdhE+haruBOGj1E4I7cE8VctP2dPhtaq6w6frce/rm8DY4x7+td5ZSeIhMF1CTTfI7mEyFvyIxWkJ5lI2vx6DNaQzbG03eFRr0bJdGMlyy1PL1/Z0+Hqh1jGvR7+uLkf/E+1XIP2e/CKyK9nLrMDb4nO2cDcyEEE/L1OOf6V6DFc3kcbiRnlJJKsQOM9BgYyB+fvVKC41oXKtcataeTnlVspI2P/AjKQPypV80xtdWqVG16/wBdhRoUou6WpzrfBuaG5Mtlq+rRD/ppOswcf7rqQKxfF37Pl1rXnfY/Ejaf58flyp/Z6sje4VWXBOeT3r0s3F80gxqO1Qc7Qo5HpyaS4utR8lvJnSWQdBISqn8RmvNUU+h0KTjrc+fdS/ZCvrmxaCPxZE0mAEZtPKgfh5hrkL79jHxjCrNb+J9JmwOA8Ei5/LNfS9tJ4immYanaaM0JP/LKRmYj33R1YudL0y/j2XdnbygZH3AMe3GP1puFhufNuz85PF3gfXPDOualpN+LV3066NpPNHOvlebjO0FsHOAeCAeKyrjRNSguPs8tuFl8vzdnmKTs2792M9Npzn05r9Cbv4X+A7qFLbUdFtryBZWm8qSFADIw5Y7VBz05z2qPXfhL8OtYN3LPoEcN5eQmGS7gLCYIVCkA8gfKMZx0pKLYOSR8AWejahL9mlkaKC2mlaFLhplCBlClhnPbepP+8K63wX4G1fXfE66S9xeT2sUyrdNa75RGCSOccL06mvqx/wBnL4by6LHpO7WktYrl7hAbsZDsqqxBK9CFX8q0X+BHgl9Vi1OO51aO5jVFLR3KDeUGAzfJycdfXFS4VOjKU4dUcF498F6BqmmnSNP0lLZtGsQIDb6PcPe3c6R5jBl8v5Y8+5z6gCrfw/8ACXg3/hCLGPxR4MR9cfzPO+06JcPKfnbb8wjOflx0Neo3Xwxt5ria6tvEnia18zyyYobyMxZRAudjoRzgE+/pVseBbxbTyF8ZeIYlxjMcdmh/NYRXSq81g5YW2jkpfcmv1IaTqqpfZWPm+6+Gvk/ErRrjR/DNyln/AGjC7mPS7uMRp5i7vvxhQAO+a9d8J6Xrceq+HpJdKvoxBLq7SFrdhsElxlM8cbhyPWtub4StMxkPxC8ao5GCy3MAJ+uI6pXPwN0+6VRdeMvEV4MHcbuO1nJ/F4iR+BrBuXsfY9Nfxi4/qbRqJT5vT8Gn+hf8ZWepSav4Vmjs7hlt9XMkpEZwim3mXJ9BlgM+9che6fqH/CutXsfsconfxL9ojjK4Zo/7QSTcB6bcnPpRP+y34Lkmnk/4SDxAolzhd8eI+f4cr/PNS6Z+zT4b010m0/xVrkUw4LskEm78HQj8sVyYeg6Hs7a8rT+5t/qb1MVz303/AMrHR6osz/E7RNRVVa1i0y8illDDajM8BUE+p2n8jWXp32WOw8QwahNaQ+Zrc9zAJblE3D5SrDLDPI/StWH4OtGjxN451mSNkKhWs7PCn1H7r+dZc/7P+iTRP5+vzySbmbzX0mwZucYBzDjjnt3+lZvBp01Tvskv/JnL9TWlmDp1VUS1vf8AA4zQ7TxVremeHfC+j6/babFDbRrqAhm3yiP+PGzIzg454BIr0n4neJrL4efD1p7VUSZESy0u3VdxaUjaihe+AM49Fqz4C+H+k+CXuTZyx3U8yqrTmxt4HAHUfukXIzg8+leI/tCeKY7/AMbQQNdWsulacpSILyyzZ+d89M/KVHpj3r8xzSf+svEbw8daNJty7N3u/wAfdXkm0epicwq0sDGU97JRW3z9erZw+neKvGVwkxhYtJDMxmiaH95MCMAk8HB5PWua1nVdduI2hvI7yNZJDsdgzbm9Bn603W/FF8j291p97ciMMFVB9wH0J7+vp1qlr2vXUhhuPtc089wCXIULhv8AZ47n0/8ArV+lRpyTXuo+QjObVmP0PWNSgDFPNRI42VssQefY8fjzWVfX0i3LN9pcsiqOuQSOKz1vBNcbpIjHIu4bVJ5J9c8etRSTspA+XlsjaOprrjTSdy1FmtZX0xkkkkkjDYyVyccnp/X8ar6nq019BDGnlgjI24x+NWfCPh3xD4m1c2Ol6bI4cjznIwkYz1Zscd//AK9fQHg34ZeGfDckNxqNvFq+s4DCFR+6hyeuGOAAeN74HpgkCiyUjaMW0eVfDb4U654ns0vNTabSdOVxIbibh3XvsU89O5wPr0r6E8JaRpOg6bHY+GbTYo2GbUJ/nlmXHVS3bGMN93nKh8EVpwaXfakFlvFVoyCEg3BIvr8xG447tgDP3QQDU1/DHYyFbm4jdSS22GQyFm92PX6jIrVQb3G5KPwi2cccRLIQ8py0kzn7x5JPPU8nB7DgADAplxqCqpWBuCPmkbBJPt/jWdc3jyAK2FQdIxgfnWNq+rCGKcxNCZYk3HzHCqv+8e3r+FactjFts0dS1OGzhLvkk5woG53PoPU1xOraxqGvaudH0OOOa7gbdPK5za2Y3cNIejONv3eRnNV4Z9R8WSMNNnksdHjbFzqrKRJOR/yztx26dRyM8n16bT7Sx0vT47DToPsdlDysQOTI3d3J+8x6+3QcUWGl3G6DpNnodnLHbPJcTznddXsv+tuW9/RPRamnn/hQnPf2qq9/9ohiZAFDKCcn1FU5rh2lFtbkszZGVP3gR/Kq2C7ZZkmaSUQW/wAzHqQeD/8AW61T8QanDpditusiyTXUghUA4MrHA2/7I5qtresWOg6dJPNMpXb87Z5kPovsD/npXkeh6xdeJPiDZXcpZLe3kLRxkYAwCfzrJvmdjZRUI8zM/wAZ6hqB8QalPfSB5UuJYICq7eFYru9cYHA7Vyp8x0eRnJI5OT1q54hvZL3Wbyd2zvmbH0yapu4W346lvxqWKUnLcn0u4MEwbdxjPQGuh03U5EaRZJHYP8wDPuPSuRMmBuBxzV2G6kk2sx59cVnOCkCOrvvL1K0SFypZB1OeuaKxba82/dbJxzmis1GUdEXdHq0WhLJo91t8yKXypBh1JKoqkcEDJBIIHU8fm/RNPlks7sxyOXtgFmhZflAPUr1yPnzx0LE969G1PT45vtRivHWRZFcgx8rHhtzY65DSMenOFPrUmkxWtrYXamfYA0kxMJJTCqCFIPA6AdOQCeM1+cvMLxd+p57wsVocD/Z91cW6x2sMjKrbWC5BVgvU59AT7cexzmXQ1KO3lv5o1naPYSFfeQuRwPUhjnGfTpXokTxHWbe+tZI3LP5MyIpHVshgpA9+g7H6Vk+II4bEgw2Ie1kk3mPHBy3PuD8r/nVUsV7yjb+uxjKkknqcUW1H7Ql4ZI44fMIk4znacgH0GGA6HkGmRRebNb2ltGcZB2yDGFHT88nnjoeldFqL2TWly9pEXaNjGu/77AD7xPoeOPQjknmsCHWrgwxtCwDQwMF+XDYAIUZ9v6/l305ucbxX9dDmnKMbIlVrkXluyxRgfNkhmKnoACP4cEj8utS6xJBAsykMjoqIJA/IBYYVvfGcew79l0rUE1AtDNsK7GiCCPGck/LxwOOAO/AqTUI5HmdYtNbfC0cUqGMnaemSB2557gKDjoTLdqiUlt/mEnzqyK0s9xcxxyR4YqoXdGpBwpwRjpwf0PatHQdEu3w7WuJAW2fOAhX64wOSg5+lXLXwfIziSzxcW+S23OAm5cMMD2OcHnA/Greny6vDCwvGktX3mMDeMkKOGDdDkH1/hrmrYhcrVFoUaLv7xSsNP162ktr6OOWFPmWRy/P3iMY7nFZevvq8ESI12omEohlUrwAVyvI5z97J7YruItYtHhsxKsyx73WSOSM7SpwAeeOhPHYAVmeJrm1VVgSxto0DkiOOV2ChCAG656k8e49OcqVeXtE5RX9ep0VIpwte5haGt7NqNhJFcNHcMhDqCG3vggcE5YfKFPHHHXnP2t8KPD6+BfhvCNX8i2uxC15qbrgJG+NzDI4wg4yOOCe9eBfsy+Dz4g8YW+pz2UTaNoqiZZWxumnJIRSMZ4Kl+v8ACueor0P9sfVfEf8Awrp/DHhiwluJdSVmv5Y5VUw2qDcwAJyxcjGB2DDvX12TYZRi8RNJX0XpdnXg8Ny62Pjr41ePrr4g/E3UfE26RLcyCLT4yeYoEJ2D2J+8fdjXJ/FnxNL4s8WQ6xcqRdGwhiuCf4pETaW/HGfxqtGOMdT/AFrF1kk6hkjHyDH5V7sbS16na1YPDzbNSDf9M3H/AI6a9v8AhbrVzJp9lp8zyTpDGRCjHKRgsSfpyTXh2i/8fhb0Rv5GvXvD+o2Ph/wfpt8Abq+nVpFtlO1AQ7ANKRzjjp1PtXVhqXPUettDGpPlSdj2jXLfw+3h1l164uBFdRtEIkIRpSRjCL94j/ayoHv0rza/06LR4laxhGm6Uy4kiibBkUd5ZDy3PYnHoKwPBumeOPiV4uEdq0txdFh5krfLFbx+p7Ko9B16Ct39q/w3J4QHhrQYtRnuRLatJdMThZZA2AdvYDsKJ1oUpckXr/X3Gig6i5mjxfx9pwsdfeSKF47W7H2i3ypAZGPUZ6jIODWXp1lJPqEFvjPmHP4V9K/FzwMuqfs+eDvFEKIZtMhWO4wvzGF2IznuA2P++jXiXheGCbxVcSRD9zbKI198cE/mDWNCaqK/mVUg4M7jw/psVpaDK524r1ZNcvPC/wAOJvEUF1Ld281g0Vzb3z7kSfcoh2REA42LwwJHHbbiuF0O2Go3dtp4uFtxcTpEZHGVTcQMn6ZqT406wiah4Z8JR3UV9HaiN5rjyjE0iK2I0dSTgqCc9O1d8nyq5dBNJz7HS+KNWs7b4eyX1nqqvdzNBFFafM8UygbgzheMqN2ASOHJHIrn/Cen6p4ltbjULaayhtFcxxhiyksAC2cZHfjmuz+PXgWz8KfAKGGwu2mia6icliucsjEgYxge1af7MvgmXWfhTFNBcrCRdyjGzJ6L7185gMJSoQtKV1qXJTvZHBN4e8Sx3IFr/ZEsYU5DHDk+24YxTdd8N+Jbi1iglm0l0LAspdwFA5GNi9cgV7tqXw31iJcxTTTsOmIGNYx8B+J2Y7dMmde5ZNufzr140sM3fmMH7VdDxNfBWvWs93cWc+ju1wFkKPLLkSdDzt6YHFaKeC/EEqFo30wtjgNc45/EV7B/wheqW4JvNNv0A7pBuH6Gqs3h9Y8l/NjY9PNiKf1rT2FF7SJvU7HkI8IeLY0QzafbNIB8/kXAZQfQE1m3PhO7ku7a48XWMUVibgRxiK4JaR+SisPQ/NkjnpzXtQhe3AVLg8/3Zc/pVLxDGsmkzNIxLfLg7R13D2pSwcUnJMSm72sZfw1jktNHv00jUF0mOPUZ0G2aWJSgkfC/u1PTHetjxDr2oaebV5PFlvBI7+Sk322+Lcjdglkxzt7Ac4rz+7+IGm+C9Jms542vZZb66cJAy5jwzt82emc/pXN67rVl4uis7+58X6Xpk4Cyxr5UvmWxIHyKeg9yOSe+MAcf1elN3ml+B0TaS03Ojv8A4jabb6jNHeagZZQzJNJJBKzHPU/Omc/XBqKf4o6CsTWdrql61kSuI5omO4qcj5egwScD3NcIfCfh2TO74h6VknJzC3J/E10Gh6B8P7Gwg+0eKNGur6G5WYTOH2so/gKg8in9Uw3Zfgc6c2dpprW+q7pp7uHTz5C3WLmKWI+WWYZwFIX7p644I9a6L4fwQTeM4HjkEkbco6/dYEcEfUV5R4wh0vxDdGfUvihpqps2CGG3YIFznBG/nnnmvXPg1Ak2tWPlt5scdtHtkH8Q2jBxXJiqEKaTil8j1cqt7Rnq3xZ8U6T4M8FLd6rafbYLmZLfyAufMzknjI7Ke9ebaUsb/aby1tWtoriV5UhJyY1Y52/hmof2o9SivNU8L+E/Mf7TJKbkhRwFY7FJ/Jvzre0CJnjKheG4PHrXLViuWPmetgletOT6WX3nT+Ali0XTdQ126YDyo9wD8An+ED6kgV5He6tJcTtdzDWZ7ieYmTy7Mj52OS3zKOM966L4n+KFfWtF8CaV5Ukkpee73jKnZG+0H1AYZ+orKi8P6ktugktdP87OWkEGE/75yT+tebjsJiK/KqcHJI48ZiI+1d2JdedAY0R7pww5YCLCfXv+WazL7UYYYZHub823lkBjLJEMfl0/GofGzP4a0yfWLtYpLaNlDRqFypJwNoCZPUdWrzTVvGd3rGmB9ItoLcMPnkfGRz24/nXhzyTGynyyp2T6nP8AWIWvc3PGHinTdMcXP2oz3bL+72lCSO3bge9cNo99rGteKrG+meSSOC5SQov+rQAgkk9zV/wB4Ln8XahKvnwfIwaWSSUAcn+Jj/IZNfRvgL4eeB9GtPL1KSHUTghgERoh64Qn9Tk/Svp8vyaOGgpNXffr8uxzutKUjW+AtwsM13CWxsnYEfUCvVPh94UWw8Raz4iuI18y6mKW3qsYA3H8Tx9B715N8GbVf+Fk61pdmxaJLguhI/5Z5PP5CvofVLpNP055QBkDai+p7V6OEpu7b6HZmVdWUY9Tl/GuomW9WyTcY4hliBkFv/rf41gquT95fyqzK29mZsljyTnrzSKv1r0EeKwiQY+8tSbV7sv51JFGNtVjiZ2RoGG08E9DRcLCyxy8GOb8N1RvMUdVZQ3sx5q5HH8oyoB+lPMKtwyg/hVKXclxK0MsLSf882IyfSpwm4fI289sMKiNjDuO0Bc9vWpbWxjhk3JlfYHim2gSYeW4OWH4cUpRW+XJB9iM0l95JHly5wT61DEsCkFUx6N1pasbsWmUf3f0pVRGHofcVFgMPlb9aVVZT1akBK0fHGKhl8xcgQhuPXFS+Y3p+lKJD6fpQmBTMkaoFZdgA6cmmIbdgGWXGfU1f3Kx5UEe4pGjhbgxJ+WKrmQuVkIhRlyJCfy/wqNokPU5+oH+FPu7PdERAwjbHWs5YL6IhWUS+5ahMGTm1mM5kF7IFP8ABtTA/wDHc1YVNqnJyceoqjZ6ddwzma7me5JPyKAFCD8OtaLqAMLbbR9afMxKKItn+9/31Rgjj5v++v8A69OAx/yy/nR8v/PMfrVXEZU2g2E0rSvLqgZjk7NUuFH4ASACnWtvY6SWaKW+Jfg+ddzTD/x9jj8K096dkH60glX/AJ5ihPuDuRQzSSxZVVDkcAscUqsrAeeqK+OR1wakaVT/AACmCO3lk3SR8+oOKLgOQEt8pZeOgFc5qHjTT7G7e2mtdfJhco3l6LcyKT6hlQgj3FdO1pblhJ5j5/3zUMkIU/JK2Pc1D9Skc9p/jKwvdQjtoE1hDL8oE+i3USg+7tGAo+tdPH55UH5enr/9aodp2kg549akViEGEY/Q0mwQO0hIy3T0Yj+lQSST5LL97OQC5x/KpvOGcMkgpwuLfoV59xSTt0G/UqW11dS/6+OBQP7j7/8A2UVPIIkRmXaS/XC4yferCtCc7UH4VUu5Az7V4Va+Y4uzz+ycunUhpOXux9X1+S1+47cvwvt6qT2W5wHxu8WXHhLwJdXWngtqt1/o1kAM7ZG48w54AUc5PGcDvXxFq1xf32n3Ky+YLiKXfJk4359c9TyMY96+k/i/4ltda16eCC8UxWe63jA6Fv4j36kenYV5B47On6ddQalcxqzXC4IOfmwR3xjoa8XgrLv7Owa54/vKnvPv5L5L8WzTMq3t62m0dDzWD7dg2m2VzJ82Blv0rVttA1u4i32tjO4DBGkkjxhsZ712ej6n4csLGO+McM0kjYCKnbPQHsffFdn4W8MeNvFarJfTnS9NLblncAllySNqkHd165A685r7Cdebdoo4HSV7HkMXhfV/tn2Rrc3N3I3KI245x228ZxkV6h4C+C8cMEereMGjsI4/m+ziT53B/vseF9MDnnqK9R0fT9D8NJJH4fs1vdSX5Jry4OSCccFwDg9/LQFjgHaetW5V8u8+03tw9zdJKXgw2GXjA2KpxH3O7JboQwBKDelCpL4hOEIfFqR2NtFDpraboVoul2aoxGFEcjMSBk7gfL9Szhmxg7CvzCzbx28aSJZW8ZG/zDKwYgNt27uSSzbcjcST8xGcBcRSskaq14DBD95IU7+n9fzP0qB7qaeMxrmKAHOOhP1/w+tdkIKOxlOo2W5LqOAutuwnmP3pWHANUJ7hY8szbm5yzHoKrXVwtsg+U8ttUY5PtiuR1/xI0d1Hp9rbnUNUuU2R6bEclGJUhpCOmAD1OMHuORRJoa/4ks7O0aea6MFqBkzKMtKSAQsYxyTkc+nIB6jLstGvPEbR6h4it5NP0pyHg0lCVlu8dGnbqF4X8ORzydLwz4XSG/XWPE06alrKD93Bt/0XT+4VB3YcfQ57jJ3tRliiDMHdmfqzn5m/+t0pX1L0juQvIkNvFExWOKFdkUaAKkY9FUfh0qhNcNM5xnYvJOOg9aY26Ys/JCjJPYCqk5NxHLHbKBtiYsWfjgdTTbSJV5D9NuISFtvKmlQwYCrgfMF4J9FB/QZ9qztW1Wy0mynmnmzwwmlJwWb+6PbP58fSrGr6lZ6RpRjUgoV2sQPmmb5gFHtkD+deI/EjVNQvPEE9ldOESIqxjQ8FmUN+Yzj61k5OWx0wgoq8hNd8Rah4ivzHG2yzACIp7KP5VHolzcaPqS30cKXSxqyiNZQGBIxmsKG48k4TK9quWM0BYTScSA4XDYB/xrGUpLYic3Iy5hIZWkdCu4k9PftULs3atye6F1AFnVSQeCc9e9Zt1AsfzKcrnpTjK+4kQxRFhuc49KlRtpAPUelSW67AS7H2FQXMTLIeu09MVV7jLEExVTyOaKpZ6AHmiiwz3tNau1Q+TcNbiaRY2aT77YIHTAABwQBjuM4q5p3iBbWN/MZmJbBXHGCA3TnuwHJ7d+3l9rrjz36retttWxGyrn5B6j6Zrstfl8M+GILcXGsSawJ7VHjNsNjFx3yc49Oa+Onk/N7tjWeS419kl1vp8zubDW4XsvOhaJyY1LI7BWJy+5/9o5/HLfWuK17UZrqI5WaPy52Tyx9xRuQD0z9/t1/Oud8GXtx4ilvNIhSSIsGngUZIAUEleo9T+ffpQF1GS5kFvbeY6yK/kCQMykAAcdhnHJ/HnrFLK/YVHfc8jF0cRTiozj/wRLbVLl5izM4O/gFcErkDBx6HP5elT6dJI05RsRFIRuK8huSCR6HB/OmXOliFgwg3rMGUTgH7wIJdSOAMn9QepxTdQm1SG1lutxeNX8oBfmy3IA2nvgk//X6dkoxekepwKmnstTo9FdmuVupJpcxv5mUIAAABYkZHoc+xrqL7V7TfNvkgmuC43bSuVkGeAerHHPX2x6ef+Hb64EkrPK8sMka+eXQ5G7qoPrwf89bV5oOowaBc6l9ua5i3JhmyNh6K23uPz/WuKrlrqS5nsjuhhMR7H2kY6d/63Or0TXDvuJoppjFJkRyIW3IcZJyO2T65GPepX8RQXmlNCt4YZYMEkyZQjpnpkEYGeM4JHTp53qErW9yIbkPtd423eaV35GM85242nORnjrVnTRJ9le5hb95FHFJKk56BmwCT3ydoP69RWMstp25/T+v6/M505nZDU4NQ1NbVbp4ovMCvsk2kHaDkk8bSxI7fdHPPMBGoahrmLeBpGnaMW8MMoJ8xgBjGRuyQR1+tctpMavfLC3mzbXEpUJkjlQQy8EjkAEfXBzX1B+zV4Mt9Z8Tf8JlNYxw2+nsyxMrZSeU5AYYwAFGSRjO4g8HIGlPBP28KcFe+np1ua06DqbntPww8MweBfAFrp9x5QuUi8/UJl/5aTEZds98YwPYCvNvFOt2813e65qs0dtbDljMw2og6D8vzrpv2gvHukeD/AA+kWpXghEp3NGDl5QOiKO5J/l718S/EvxrqnjGUTXMn2PS1Ym3tVbAHux7n3/Kvso4T2lqa0hH+tD24VY0Y6bnKeN10+38YagNLEg06WYy2ocYPlsSR+XI/CuS19VGpnbyPLB/Suo1zzLzQdPu/KZWtpGj83H30bkHHoCD+dcnqO77bl23HYecexreVP2c7EKfPG4aHt+1Nu/uH+Rr334I+ANV8cWdrb2kKrbRKfPuJFPlxDcfzY9hXgWif6+Q/7Bx+Rr6L+FnjjXLDwdbaRoviCW3+yqTLbIBtBd3PORgkj61cYzlfk3J5orWR9W+CfB2j+ENE/srSIkh3DdLL1Mj/AN52GCT7dB2r5f8A24go8U+G+f8Al0cE8kH5z60y31TWYNTXUre7khuBKZA8bBcNnPQcY9ulcL+0P4g1vxHcaRd6zcJK9rCyq4jClgXJ5xx+lc7wU6cudu5usTGa5UrH1b8O9Ktdc+CGl6TqeXs73T2gCK2Gwc5x9Oue3FfH1l4auPC/iPWNFu2tzPa3bxECTEhAPysRnoRgjjvXvnwx+LU+j+CNMsX0W2uIoYFCS+cUPrk8H+lcT4h8IePPFOqX/iiTQZLpb24eX9yY3ZV6IpRfmJCgDoDxRhacqE71NE9iqjVaPuK9tzrfhv4V1bR7ya1kvlsNc1O1C6fAbcSnYwDiQP8Ad/gIII6H3FeU/tB2o0/473tsJDMYngVnIAMhEUWW44GTzx616H8Otc8XaVpcniCa4aey8MTIsVtcRhpSXJWSNWI3ooRmODkDjpXk/wAbNdXXPjHfatHCsKyvG6oH3ADy4u/Ga7Kk3KdlsvzCpJKlGKVup7x+0ff6lqHwg86LQzZaKssCpPMMSTSbGGVHUL1610X7Ktxqlv8ADS1W30We7tJLqbfPA3zLwvBG9cfXBry7406ndL8Khp324PbedGwhMIBU7W5DYz39a679nHx9puh/DKPT9Q8PpqSG5kJcsvtxgg1xvDyXuRRPtVfmbPofTtc0aTUIrL+2PsdzgI1ndq6TBsdBvPP1GfrR4z1G48Paeb7+3kj7RQvHvMrdlAzXL+H/ABR4W8T5gi8BXV55KjfstIZfL9P4s496q+I/DvgWNDPeQ+J9KVCH3/ZpyluPT5lKjn0NTGklJKSsN1G1ozpNK1D4hX+kLezWekqz/MsEzFZMflgfiapnUtY+/q+hzW6kgOGti6j6MoIrhLL4l65o98LeDUpNV0yF9qfa4h5jxj+83XPvzXSp8bIQ3/IuqiZ6fasE/wDjtbyw1R/ZIjXSNK4j0rUFkWDR7C+ZFDMyupdRz/dOR+Vec/GPTdPtPh9q17b2C2cyQjEbTswzuHYjmt/W/iVpGtFYZPCkEs0uESTzxv8AYAhQR+FeXfFnXbr/AIQvV7NVvbeBowPJluPNAw4yORn9aI0aq8v69RyqwaPmrWZ5ZrS2klHmNJJN0GAMhug6Ac5xXrHgXVnTwppa/wDCrZdUVbVF+1raI4lwOWzt5/OvHL6SRtNtljfkPI2PYKSf0r2j4Vy+OJfBOmHSfHFvY2yw7Y7aVc7ACRj86pqX2TGLXU2G1eBjmT4NXnoMach/9lpr6xpxyW+DeoA9saXGcf8Ajta7w/EpvveOdGkPvDmmG1+JhI/4rPQPbdE3P+NWoy6r8EF0Yd1q2ji2fzPgzqJwOWOlIOfXha9R/ZsWK+aO6UBQbKAgemUHFed60nxKh0+6kfxh4bKpEzMojYEgAnA4616D+zHm11E6cR/qLSOP67RiuHHKyjf8j08tfvSfkYPjF7HXPjxr88gaaTSI7a1tju4VsNv4785rtLu/j0TQt6yCOeRS5ZukSD+KuFg0W60z4w+M7y5/1d1qTGIE843M276fPgfQ1Q+M2uPa6E1vE58y7YQ59Exlv0GPxrhqe9OMV2Pbw69jhZVpdW3+iOL8Aatca18TotWleQNJcXAT5vmVVR1UfkBXuDajNFEd8srLnnKknFfP3wSZW8XWWTgefdf+gvX0OyoBtRlORnj/AAr38IrQsfI1m5S5med/G+YT+BblN2Q8sXzE/d/eCuMg8G6fpXga9juv9LurXUII45xwpRzC3QEjo5Fdn8dURvAtx5gQkSxY47bxXEaPqGo6r8OptUQxIsmpQRy2UK7Y2AeLaUBPynPXnBzWtRRd7oyV01Y6X4WskV3rZSJVHnkADgACR66i7vvKYsswGfQdK5n4UyNIusefp81uftLtl2U7v3knAweor0nwX4ZXxL4ptdLRVMJbzLhsYKxj73+H1NFH+HdjqfEepfs7+FlsNJuPFVzH/pWqhREW6rCvT/vo5P0ArU8XeKtIm1R7H7dF/ozFGAb+Pv8Al0qv+0J46tfhj8Kbq+swkV7OF0/So1woWZ1IVgPRFBbH+zjvX5gSXmox3zP9sufO3kl/MYMTnrmuK6u7eps+aSTfofpcdY0tm+W8jz/vVLHqNg3S8j/76r81X1DXHWa8TUr0KrgMwuGyCenerNh4g8UfZLmWHxDqyCIAkLdyDqfrS5l3FyM/TSK908xjF3GeP71R/aLdmO25j/76r824fH3jyztFVPE+rLFJ90tcMx49Cea1rv4gfEfSbezmPiy9dbmLzUBYNge+RRzK61DlZ+iRuIUXd5yn/gVTR4kXKzrg+9fnne/F/wCJ9m8Il1qaLfGGUPbR/MD35Wrb/Gr4r6eYftWpBBKAyeZaqNw9eBQppg4NH6AuI0+ZnyR71DcXkcCK+GfJ7V8KXHx++I2m6iYri5065UAEr5LAHIz1DU+3/aS+ITShFttJkLNhV8qT8vv0KV1cOW2h94hYZkDbN31FKtgp+Zcr7dq+LbD9p7xlZzPb6lodoXjGSqSNGR+e6rsH7W2tqMSeGwf929x/7JQpvoJw7n17LbtExwof1I61C81xGMxIZf8AZNfLVh+1df8AnRibwtcKJfukXIOfplRVoftc26SMsnhu74OMiRDVqonuiXTaPqCC4kcgzRtH7datLtboa+XbL9rPTXkJk8O6mV77VjbH/jwrXk/ao8Ixunm2OpqWUNxbLx/49Sbjew1GVj6NWPmpjAcivnm2/ar8Ctjf9uj/AN61P9Ca6bSf2i/BOoWjXSagI4kHzNLbyrj/AMdrOU0ty4wb0R7EbdsVXki+brXkiftLfDhh/wAh+2/79TD+aVJB+0J8Obljt120OOSTvUD8SBTUl1Fys9WReetJMpA+9Xmkfx4+HBbH/CRaaCPW6Ufzqx/wu74cSDnxPpA+t9H/AI1SkhcrO93e/wClIy7xncQfauUtviR4NubA38OsWT2neZblCg/4FnFSwfEPwdMAYdasZB/sXKH+RrRTj3IcH2OgNuw5WXn3FNKXasSJEI+lZ0Hi7w/cHEV9G59FYHP5VOviDSScCZs/7tP2q7k+zJ7jzm8tt4UK2ThetTLcR4LFVGPaq39uaTjmcj6rQNY0Vh81zH+NCnDqNxl0NCO4gkAAwDTmWPr8uKzxqmhEY+1xDimPeaVJjZqCDHTBpNwfUFzF6F4ZQ23GQcYqdYxs+7WTFdaXGCVvo9x681PFrFgkYVryI8+tTZdykXjGPSkMKn0qmdVsnOUuYiPrUy6lYEDNzEPxqXoO4t1iGItnk8CvM/jX40g8I+FcLOF1HUGMFqoPzdPnf/gI/UivQr6dZHLAgIo4P9a+I/jP4k1L4lfE65h0SJ7yCyY22mrEpJKKTvkI6YY5O44wNvTBz+TVf+Mo4h5d6FD7m/8Agv8A8lR7jf1HCf35f1/XmZPiLVrW3WR0eSSSOUeZ8u1csDgepOOePSpfD2i6n8QNRBtLBJoeI3l8plt4iBnBOQMZ5IGW9q6nwf8ACCO3jTUPHV8roCJHtIpdsS4/vt1YjPbAHqRXqdtPthj03QbVNNsvJjeJ0gAdldsAxxHGFOOHfah/h3kFa/ToYdLRbni8r3kzE0DwB4V8L38N9e20F/qzkCCCGH5AcdI4h94jqSc9M8YzXTXN1eXwWS6kjgswpZUglwvoN8ikFjnPyxnHB/eZG053mQWz3EfkvPcPIQ+6QOZAvCmR+rLnJCYVf9hCNxhuLhY5Q+pvIxGCsS8Y44HPqO/PrzXXCgokSrWVo6GhDOVjFvp0YSGJNqyFQoRB2RQAqLnngDnBwDVSW+hhjKW6s85PzSMeBWZNezXG5eYojzsU06NgsR8uJiVUlm9PXHp/+v1xXRZIwSciRpmaQyyyF2PVm/pVefUJNhMTpFCpIe4lO2NMbd2T3IVt2BzgGs/Wtcs9Cha81qPyYVYiKEEF52HOMdgRj3O9TwMmsSPS9b8WRwah4oMuj+HsL9j05UxPdqqDbnoQu0p+DD13VNwUbhDquseJp5dP8LSHyYwBfa1MMRRAbvuZ74Jx+PUcjpPDekaZ4fsmh01MzS/8fOoScz3B9ieVX2HoO4yZt0MNhDawW0NlYwD9zaxDCqPVv7zcdT3JPUknN/4THSNFkubmaVJr2AZhR1BiU4Jycsuc9Bg8EE4I5rSnTdSXKOc1BaGtf3DWQETQPCdoKhlK8diM9azJ55JEe5lb5QQCScc9gP8AAdK4nw94q8QeJNcbU9eE00M6GRGA8uNlBwfLzwEBBG455z16V0ttbyaxeGO1bbbxn97OfuAnONoPPOOAeT1OOcVVhGDsnczg5T3RMrT6ndGK0jEUSDLuzHbGv95j/n2FVfFeoWmj6JLBbvI3mIRlRmSdygIGB/D834fzn8Ra1pmi6LcQEfZ7ZVYKGJ3XDcAMSB05J/Aewrxbxd4rt9atHO25N5LNuZjhVjjGcKuD0PB/zk8Tm5vQ9CnSVNc0y4/iG68SeNbfflLaJ3ZYweOMn+dc/wCNpVPibUGzuZ5Tk+gHb9Kl8BmNdc35yRCxHt0rJ8QSmTW71iwJ89/51drRMZTcqlyqpXaW6kdQanEsYK7WLDHA5zVTk+hAqRZCEG1wD7DFQ0FhZZNznapVe3NSQTHlSQRVVmJPJyacjYPT8qLAWo5NzHPGDTpX3Kc96qg4Y+lOZ+KViyKYbW4Aoob5mFFUI3re1vJifKtZ5AAT8qE8AEn8sH8qekE10VhaItsII3L90Z6/TmvSvA9jHeaVb3s0knm+f5Z2YUFSORwO+T+dV9Q0+30/WbZoN5zcJDh2yNhU5GOnOf8A9VfPvHtTlG2qO7+26trOC1LmuX0eiXMGn6YlsBaaeGuHt4QEkkPBUEHLNwe/H4VPp9noereGD/wjctwviOAs0lpPKD9pQ5+4eMsP6muc8QRqmoQovSTaG/Hbz9RitDwBDHdzxtKoDBlIZPlIJGTgjpzWEp+0XtH1MYOeY4lSqaqWlu3p2+4ptpOqQ2cbXVnJbLI7ecHyoxkY69+Sfwx3rX03RtQ1tobeBTJ5aZnjZdqoNqjJ7EZBwBz9Mc7fxO1PUtN1dtLgvpWtzFHnzQrn5hzyR7Vzer+KNWXXl0uGSKC06KkUYUqMdNw55xnk1nTvKXNJbXZ2Y3KMvwHLKPM9L2drHZW8nhrwPp7DULK21HUDGFtrRmysf+047noBn1rF8P6rLqVhdWktw/k/bDIkTNhccbQDjO0EkjHYfhUw0u1vn0K+nVvNu7iO3n2nAcFSdx/2h2P86e+nWsdxIVU5NxI554LBwoO37uQG9OwrixGO9rDl1V/8/wDgHk4nHV69oR92D0sv1/qxvTeCo9bsLayuIITcPKPMkDEhsqUJVvXcAR9Md65+DwS5jnVUkWaaOaC4kZ2CrggJ06glsjnkc8cV1l1rV1HoFteCOBpRKkXKnBCs3JGeSQoB9RXaXswSxMfkQkRzxjJTls7T83rzz6fpXzqzKvh1y30u/wCvx/AKNCnN8qR5Tpvhm+ltmt9NthPd3jrDbxRBmaMuDz0HDfKPYDqO32d4dsdJ+FPwlRb6ZFttHsDPfTqAPOkC5dvqzdB9BXlX7Oem6dfeMpbyayjWaztI5YShYKHI2Z25xwOnHvT/ANunUruHwFo+ixSbbTUr5vtSjrII1DKp9txBx6gV91w3H29J15bt2IVJUmz43+KHjjXPiB4yufFGsPIIpJyYYNxKwR5+VF+gwPet2CLQ9S09ZbsoltbgMwZsBf8Aac/yFZKWUDXNqu0jzpFjOP4Qe4965PxhqFx/aE2loRFZ28hVY0GAxH8Tf3m9z+GK+3p0oqn7WW3Y5pVJe09nHc3PEvi2O+gfStMj8nTxjcxUb5iDxn0X0H5+3H6kc3n/AGz/AKGt/wCGun2t/rbveRCZbdRIsbcqxz/EO4rD1lQuqyqowBuAHtzXDipupJSfodVGCgnFDdHbBmGM5Tr6V7H4F8nRvD8epWbeTc3gzM27lirMBjPtXjWkf6yT/dNfTHwr8H6Tq/hPS5r5rpt0TMVWXav3z6CsYVI07uSLcJT0iZK+JbxJV+RJSeu5Ebb+GK4v4xak+qWdpI0cSuDtYpEEB5PoK9A+MHhrS/C15pC6Qk0f2mOXzTJKXJ2sAOvTrWtfeANEm8DwXk0l3I1xAsjKzJhWIzx8uR+dVUqwlS5ktxwhONTlbPONL1q8Xw9omm6dPJbTpbi4lmhO10wTtw3Y5BP4D1r7E+CevSSfC6FfFn9o3VzBC8gvdQRUaVF4JDhi5UHozAHaynBHNeF/s/8AhvRZPDOv+NrqxivNSsNUh0+1iuBvgjQlFDbD95gGONxK55xX0pa6La+JvBbR6s8shurq48+RNquwVnVVBxlQPKjPy4+76cU5tTik0XTTjqeZatp+s3+oxa9Dp8badYPNJexfaTP5q7VwIyIwrkgquTgg5GBtOfm/9oHwLJ4P8Sm5+0CYeebdmBysgABR1I4xsAUjsykV794h8TXMHw90rQLCxstP043t3biO38wFRbCBomDly24ZOTnpgV8x/ErVr640XQdPklBt2nlm246NlF4PoeTj1JPelCKjHTYurN1NWdX8Xr+OXwGiKxP7yLPGP4TUvwfvB/whOHBYC5fuOOFp2uX9z4hsU0vUhbG0LJL5cVpFGQwGB8yrnHtmt34TaDpc1yNDuLczWjOWGXZWVieo2kD8xVSrqM+aS6HMqbasi6upNayDyJ5I2Y9Q5BH4g1fvPEWs3tj9hOv3zxEglXnZ06+hODXr/iv4SeC/7Khkt7O4tZo7YuZIpiS5AH3g2V/ICvmG8d4L94o32qCcYAH/ANatKOIhWV0ialOVPRs7aHUYSCs1zGsoPIGcD0qyNViuJS0sqEM3VU2g/gAAK88gvrrzRAJML64Gf1pXvrgoGOzJIz8o7nFdCkY3Z6Dc31lg+cn7rGPmAINcv8Q723/4QnU/KuAwaIYXPbcO2awZ9SvBBsEmBnb0HTGa57xhd3EmgX8LyMy+VnJPJ+YVM5aDjds4jSYjqeoWNgJfL82Ro92M43Lj+tehwWEWkWMFhDp2l3KxAq1xNaK0shJJzz9ePauI8FZksdRhZmCFo2wD3G7BrorO8uPPSF5C6lf4uSK4o1IufI0byTSuiCa3Ikk2pDhyc4jAwfQen4VJa2XyGMqp3cE5JIH16g81vaJYw3+u2VlMXWKeeON9pGcMQD17816Z4h+G+g6XZtNbz35O1jh5EI4x6L70pxURxvI8t0rw9b3My28EEty7/KsRY5z7nPA9T2r6W+Ael/Z/ETTLMPPuJyP9UcKnGF69vX36V4N4Pun0/wAT3LQojGC3mKb8nkKevNfTXwUsoriz0q+meZpp03sVkKAE+gXFc2JcGlzI9jLYpUpS9fyMLx5bR2PxA11RIsjGVZGUnLLuUHH55x7V4l8XIL3UdkqrtFqzMIwvOOjfXjB/A17l8VtOt7H4p6hc2+/zZhAkjO24svljAJPPUk1wPi62hKvebMSO4BwSBwPSubkhTq8/Rnv1oqvl8Y9kv8zyf4JK6+IbG6eSJUNxcqF3fMTsckgenvXvi3UYcA/dzyTzivnnwQv2P4mLbwMyqs9xg55GUYnp9a9pvZGtYVkjO45A+fmvYwz91nxNVWZz/wAamjfwPeMEdAZYzkc5+b0zXn3ha6ltfglezwsBLHqCOmecFWiI4rv/AB1dvceD7nzo4mwUIBXI4b0PHaqWu6FY2vw8msoFKQ3F3GWVVVcZkUcYA7AVc+voZrdGT8C9bvtUk1eO+nUqJA6gLj5meQmvs/4HeGjpHh06pdIPteoAMCeqxD7o/Hr+XpXxr+y3pFnfeNbmwuQ7wNqMcLDdjK+Y9fanx41i98M/BnxNqujutvdWunsIGA/1ZOFyMdCAePcCsZStTSLteTPir9tPx5d+Mfis1raq39h+Hla1tmDZWWUn97J+YCj2TPeuA8LaHYatohurtkDKh2k8HI96g8V3cz+FljbbhQFzjnFZOg3lxHpX2dXwmeleNVnOtT5k7O53U7U5dxdOjs49P1PTJMM7SAxn6VPp+krNs0q0QrLdLtYnnJrU8B2FtdG5eZNxBqG3mktfF9q0LbTHNhfzpOTUpJPzC10rmV8Q9HuNFudO0yfGUi4I6HJ610nxU0S1tIfCkdqBloFjcD6jmj4qyvqXjTTEuTkfIvyjHGa6fx5axf2ppUZyViKbc9ulZOtJKnL1LjBNy+Rz/wAfoLdf7BeG1EJ8jYWAxuxipvEnhbUPEraAbFVMMVukcjHoDkdcVv8A7QMaP4Y0iRh8ylSPbNXPBepXVroAMLAHYMZGccVhCq4UKco7q/4lyipVJJ9Tlvjj4Q03SrC01O1xHKwWORAOrDg5rE1Hw/HLr3hm1sLZEe4VDIV4yc9TXafENm1HSbGO7YyKZNxyepq/YW8SeNdAkVACsAxgcUU8RNU1d7XHKnG/rYw4/hpJeeM9a/tBvLhjt2dMHhjj1rjNC8OafL4b1+4uIzJcWblYWDV9A6vcyPeaix2gmPHA7V5V8ObG3vbTWYLhS0byZYA4z81RQxVWUZXeisXUowVtO5B4X8M3Oqx6HI1s8kNtCS2F4BzXJ6p4NvE1QXMgH2Oa4PI4wC3T619JeGbS30/w3cxW0YCxxEpu5x3rzDUP9I0y0aTkm7z+ppwxVSFR8vX/AILG6UZRSZnaZ4dtdLtNYs7OAsZYAFaQZOf8mvMvFWmyafqKWzj5/KUkelfT3hyyt5r1vMjzuUZ/SvH/AI42drY+Pg1vCq5VVIPIIxV4HEy9s1LW6FXpRdPQqfD/AOHj3iQ6rrCkWZGRGDhmJ4A/rXQ/F3Tk0Pwm0VpH5VvJMqoo7DFdn4HRbjQLZpFALKnA6Vk/tLny/CVpGqjDTjPHNZwr1K2JjzvS45U406T5ex8/abZ3GoXsdpbIXlkIAAFfS/g74XW2i/Dy9F1FFJqs0UoeTOQoK8VyP7OOkWLLc6lJCHuBFlSwB2nd29K9/wDEH/Im6lJkhvKc5H+7V5jjJyqeyjokThKEVDne7PhO7jMV1NETko7Ln6Grfh7SL7XdZttJ06EzXNzIERQcfjzVO5JNxISckscn8a9y/Y202yu/HV1dXMCyywQ/ui38OTyR717Veo6VJy6nn0oKdTlNb48+Dl8FfBvR9LtzIP36GcOQTuwc8gdM818519hftoMW8B2/T/j6Svj2ufLm3Td+7/Q1xiSmrdj0X9nnw9/wkXxItbd45HigjeZ9iBsYGBnP1rm/iAGtfHOtQQyOEivZUXBxgBiK9w/Ye0u0udY16/lVjNDCiIQ2AAck/wAq8L+IMjSeOdckbGTqE2cf75p05N4qXZIJxSoR9TLW+vV+7eXC/SQ/417fb6Bd3n7MY8T2+oXovLedmZhdMPlWQqRjPpXg9fVHwuIl/ZH1SGRVdP8ASRhhnHJpZhNwjGS7r9QwkeaUl5HzWniHX4+E1zUl+l04/rXUfDDW/EWoeONMsX17VGinl2Opu5MEfnXB123wO/5Kho3/AF2P8jXRiny0ZtdmZUFepFeZvfGW18X+D/FUqp4g1k2s/wA6SLcSqgJ/hBzXEjxn4vUceKtbH/b/AC//ABVfXf7Qmh2GrfDS6mulk320BmjKNjDDpXxNXNl1d1qXvbo2xlJU6mmzPdvh9N4u8U+AbiODxLqiXasQkv2t8/e6E5zV79n/AEvx/wCIPisdO1jxHrh0zR2+0Xu67kKy4OETk9GYfiA1bv7JMaS+Eb5XUECc4/SvonwXY2tppbzQQqklxKzysAMsQxAz+Ar4vijPa2XYauobyfKn2v1+7bzPTw2EhVUJPoQfEOQt4cuNPS8e1e7UxNJHjesZ+/gngEjjPbPFeSaTFo+hwvp/hrTUysoW5m3bY0c4wZJOfmORhBljkbVrc8XX11rPxD13RbuVlsdN0v7QkcZ2+adrZVz12n/ZKn3rNu3+w6Ys9ukalWVY0CAJEHTJCIMKo5PQfN/FuPNerwVk0MDldOX2qi5m/XZfJfjc4MyxXPWattoRRW0cXk32o3BluF3srPF8vXA8qJiQOR95wzcHiImpJLpph5Zk+yQHGS7ku+BjczdT3z1J7liM1mxSuds7nzJGOCXJPArJvL64vL4iVlC44VBtAHp/nk96+1jFLQ8eU2zWuNSjhfbYOQqj/WFcVUmMiTF7glnPLbjzn+lQea0MKmNVDZ4bHI+npVCKaS4voLd2wsm7JHUYRmH6gVRJel1G5W4FtaQIZGjaQZ4+RcZYk9ByPzrH1fxhcWV6+ieH1Or65N5kexE+SFSBnPpgBiT1Ge2KwvjHrGoaLc2nh/TZzBbCJ08wf60ruOQW98Ak9a6yPSrLwfo9vZaHF5D3LOs90Tmd8BG5bt16AADGRg5Jh6suO3N0Kuj+GodM1JtV8Qzx674kJJCHJtrI+mOMsCTwOhHGOGO3cXn717q7mMs7/ec+noB2HsK1/EeiWGk6HoUlmsglvriGOZ2ck4cMTgdB0GOPzrgr66knuGDbQq/KAPStnS5Hqc1PEqvFuPR2+40by/kuDtThewFc9rmgaLfJ9pvEEt1nCKB93GOWP54A/HHfTtrl7QNJGkZkxhWYZKZ7jtn69Oo5wan8H6fBrHii2sLzeYHDswRsE7UZsZ/Ck9EXHVlnwhZM2gXcDW8cNhI6edeyR7pcIMCOI9c4+oGPXGW+JPE2naJo0bGL7LCiJLawAn5+Dy5+o/l6ZrY8Z3kltaXLwxxIlmkywQhcRoFxjAH4mvm7xbqV3qGszC6k3hWwB2/z/LtXFObm7HqUaUYR55a2F8T+JL3XtSNxcMTHwEj6DAHFY77HTdjBz2pHGCPrTZHYyBeMU9kZzqObuxbea4tZDJbytG2CpZTzioDuLFmPJ6k1b2gjmoJFGaSZmQHg8UI3NDjBFNqyhx9aATSLThxQAK1KSdtNfg/hR3x70AKrUUKoooA//9k=">
            <a:extLst>
              <a:ext uri="{FF2B5EF4-FFF2-40B4-BE49-F238E27FC236}">
                <a16:creationId xmlns:a16="http://schemas.microsoft.com/office/drawing/2014/main" id="{081A6B16-61A5-4977-BF5D-59E754047298}"/>
              </a:ext>
            </a:extLst>
          </p:cNvPr>
          <p:cNvSpPr>
            <a:spLocks noChangeAspect="1" noChangeArrowheads="1"/>
          </p:cNvSpPr>
          <p:nvPr/>
        </p:nvSpPr>
        <p:spPr bwMode="auto">
          <a:xfrm>
            <a:off x="5345113" y="3779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5" name="Obraz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85886" y="301301"/>
            <a:ext cx="5705927" cy="1387369"/>
          </a:xfrm>
          <a:prstGeom prst="rect">
            <a:avLst/>
          </a:prstGeom>
        </p:spPr>
      </p:pic>
      <p:pic>
        <p:nvPicPr>
          <p:cNvPr id="6" name="Obraz 5"/>
          <p:cNvPicPr>
            <a:picLocks noChangeAspect="1"/>
          </p:cNvPicPr>
          <p:nvPr/>
        </p:nvPicPr>
        <p:blipFill>
          <a:blip r:embed="rId3"/>
          <a:stretch>
            <a:fillRect/>
          </a:stretch>
        </p:blipFill>
        <p:spPr>
          <a:xfrm>
            <a:off x="4199886" y="5064671"/>
            <a:ext cx="2528018" cy="949753"/>
          </a:xfrm>
          <a:prstGeom prst="rect">
            <a:avLst/>
          </a:prstGeom>
        </p:spPr>
      </p:pic>
    </p:spTree>
    <p:extLst>
      <p:ext uri="{BB962C8B-B14F-4D97-AF65-F5344CB8AC3E}">
        <p14:creationId xmlns:p14="http://schemas.microsoft.com/office/powerpoint/2010/main" val="663329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1411" y="467469"/>
            <a:ext cx="8640381" cy="1080001"/>
          </a:xfrm>
        </p:spPr>
        <p:txBody>
          <a:bodyPr/>
          <a:lstStyle/>
          <a:p>
            <a:r>
              <a:rPr lang="pl-PL">
                <a:latin typeface="+mn-lt"/>
                <a:ea typeface="Open Sans"/>
                <a:cs typeface="Open Sans"/>
              </a:rPr>
              <a:t>Typ projektu nr 1 - </a:t>
            </a:r>
            <a:r>
              <a:rPr lang="pl-PL">
                <a:latin typeface="+mn-lt"/>
              </a:rPr>
              <a:t>Kwalifikowalność wydatków  </a:t>
            </a:r>
          </a:p>
        </p:txBody>
      </p:sp>
      <p:sp>
        <p:nvSpPr>
          <p:cNvPr id="3" name="Symbol zastępczy zawartości 2"/>
          <p:cNvSpPr>
            <a:spLocks noGrp="1"/>
          </p:cNvSpPr>
          <p:nvPr>
            <p:ph idx="1"/>
          </p:nvPr>
        </p:nvSpPr>
        <p:spPr>
          <a:xfrm>
            <a:off x="881409" y="1115541"/>
            <a:ext cx="9125035" cy="5616624"/>
          </a:xfrm>
        </p:spPr>
        <p:txBody>
          <a:bodyPr vert="horz" lIns="0" tIns="0" rIns="0" bIns="0" rtlCol="0" anchor="t">
            <a:normAutofit fontScale="92500"/>
          </a:bodyPr>
          <a:lstStyle/>
          <a:p>
            <a:pPr marL="0" indent="0">
              <a:lnSpc>
                <a:spcPct val="160000"/>
              </a:lnSpc>
              <a:spcBef>
                <a:spcPts val="600"/>
              </a:spcBef>
              <a:buNone/>
            </a:pPr>
            <a:r>
              <a:rPr lang="pl-PL" b="1">
                <a:latin typeface="+mn-lt"/>
                <a:ea typeface="Open Sans"/>
                <a:cs typeface="Open Sans"/>
              </a:rPr>
              <a:t>Wybrane wydatki</a:t>
            </a:r>
            <a:r>
              <a:rPr lang="pl-PL">
                <a:latin typeface="+mn-lt"/>
                <a:ea typeface="Open Sans"/>
                <a:cs typeface="Open Sans"/>
              </a:rPr>
              <a:t> </a:t>
            </a:r>
            <a:r>
              <a:rPr lang="pl-PL" b="1">
                <a:latin typeface="+mn-lt"/>
                <a:ea typeface="Open Sans"/>
                <a:cs typeface="Open Sans"/>
              </a:rPr>
              <a:t>kwalifikowalne</a:t>
            </a:r>
            <a:r>
              <a:rPr lang="pl-PL">
                <a:latin typeface="+mn-lt"/>
                <a:ea typeface="Open Sans"/>
                <a:cs typeface="Open Sans"/>
              </a:rPr>
              <a:t> </a:t>
            </a:r>
          </a:p>
          <a:p>
            <a:pPr marL="251460" indent="-251460">
              <a:lnSpc>
                <a:spcPct val="160000"/>
              </a:lnSpc>
              <a:spcBef>
                <a:spcPts val="600"/>
              </a:spcBef>
            </a:pPr>
            <a:r>
              <a:rPr lang="pl-PL">
                <a:latin typeface="+mn-lt"/>
                <a:ea typeface="Open Sans"/>
                <a:cs typeface="Open Sans"/>
              </a:rPr>
              <a:t>Wydatki na zagospodarowanie bezpośredniego otoczenia obiektów kulturalnych funkcjonalnie</a:t>
            </a:r>
            <a:br>
              <a:rPr lang="pl-PL">
                <a:latin typeface="+mn-lt"/>
              </a:rPr>
            </a:br>
            <a:r>
              <a:rPr lang="pl-PL">
                <a:latin typeface="+mn-lt"/>
                <a:ea typeface="Open Sans"/>
                <a:cs typeface="Open Sans"/>
              </a:rPr>
              <a:t>powiązanego z realizowanym projektem </a:t>
            </a:r>
          </a:p>
          <a:p>
            <a:pPr marL="251460" indent="-251460">
              <a:lnSpc>
                <a:spcPct val="160000"/>
              </a:lnSpc>
              <a:spcBef>
                <a:spcPts val="600"/>
              </a:spcBef>
            </a:pPr>
            <a:r>
              <a:rPr lang="pl-PL">
                <a:latin typeface="+mn-lt"/>
                <a:ea typeface="Open Sans"/>
                <a:cs typeface="Open Sans"/>
              </a:rPr>
              <a:t>Środki trwałe niezbędne do prawidłowego funkcjonowania obiektów kulturowych</a:t>
            </a:r>
            <a:endParaRPr lang="pl-PL">
              <a:latin typeface="+mn-lt"/>
            </a:endParaRPr>
          </a:p>
          <a:p>
            <a:pPr marL="251460" indent="-251460">
              <a:lnSpc>
                <a:spcPct val="160000"/>
              </a:lnSpc>
              <a:spcBef>
                <a:spcPts val="600"/>
              </a:spcBef>
            </a:pPr>
            <a:r>
              <a:rPr lang="pl-PL">
                <a:latin typeface="+mn-lt"/>
              </a:rPr>
              <a:t>Elementy uwzględniające rozbudowę systemów e-informacji kulturalnej w powiązaniu z podstawową infrastrukturą projektu</a:t>
            </a:r>
          </a:p>
          <a:p>
            <a:pPr marL="251460" indent="-251460">
              <a:lnSpc>
                <a:spcPct val="160000"/>
              </a:lnSpc>
              <a:spcBef>
                <a:spcPts val="600"/>
              </a:spcBef>
            </a:pPr>
            <a:r>
              <a:rPr lang="pl-PL">
                <a:latin typeface="+mn-lt"/>
              </a:rPr>
              <a:t>Zabezpieczenie obiektu (np. monitoring, instalacje alarmowe, przeciwpożarowe itp.) jako element uzupełniający projektu;</a:t>
            </a:r>
          </a:p>
          <a:p>
            <a:pPr marL="251460" indent="-251460">
              <a:lnSpc>
                <a:spcPct val="160000"/>
              </a:lnSpc>
              <a:spcBef>
                <a:spcPts val="600"/>
              </a:spcBef>
            </a:pPr>
            <a:r>
              <a:rPr lang="pl-PL">
                <a:latin typeface="+mn-lt"/>
              </a:rPr>
              <a:t>Wydatki związane z zapewnieniem dostępności dla osób z niepełnosprawnościami, dotyczące przedmiotu projektu;</a:t>
            </a:r>
          </a:p>
          <a:p>
            <a:pPr marL="251460" indent="-251460">
              <a:lnSpc>
                <a:spcPct val="160000"/>
              </a:lnSpc>
              <a:spcBef>
                <a:spcPts val="600"/>
              </a:spcBef>
            </a:pPr>
            <a:r>
              <a:rPr lang="pl-PL">
                <a:latin typeface="+mn-lt"/>
              </a:rPr>
              <a:t>Elementy wynikające z Europejskiego Zielonego Ładu oraz rozwiązania na rzecz GOZ o ile stanowią mniej niż 50% kosztów kwalifikowanych i znajdują zastosowanie w miejscu realizacji projektu</a:t>
            </a:r>
          </a:p>
        </p:txBody>
      </p:sp>
      <p:sp>
        <p:nvSpPr>
          <p:cNvPr id="5" name="Symbol zastępczy numeru slajdu 4"/>
          <p:cNvSpPr>
            <a:spLocks noGrp="1"/>
          </p:cNvSpPr>
          <p:nvPr>
            <p:ph type="sldNum" sz="quarter" idx="10"/>
          </p:nvPr>
        </p:nvSpPr>
        <p:spPr/>
        <p:txBody>
          <a:bodyPr/>
          <a:lstStyle/>
          <a:p>
            <a:fld id="{EB4015AA-59F6-416B-87A6-8E3D940284E2}" type="slidenum">
              <a:rPr lang="pl-PL" smtClean="0"/>
              <a:pPr/>
              <a:t>10</a:t>
            </a:fld>
            <a:endParaRPr lang="pl-PL"/>
          </a:p>
        </p:txBody>
      </p:sp>
    </p:spTree>
    <p:extLst>
      <p:ext uri="{BB962C8B-B14F-4D97-AF65-F5344CB8AC3E}">
        <p14:creationId xmlns:p14="http://schemas.microsoft.com/office/powerpoint/2010/main" val="180865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26782D-E779-4349-A295-89E561FDEB64}"/>
              </a:ext>
            </a:extLst>
          </p:cNvPr>
          <p:cNvSpPr>
            <a:spLocks noGrp="1"/>
          </p:cNvSpPr>
          <p:nvPr>
            <p:ph type="title"/>
          </p:nvPr>
        </p:nvSpPr>
        <p:spPr>
          <a:xfrm>
            <a:off x="1025907" y="481547"/>
            <a:ext cx="8640381" cy="705227"/>
          </a:xfrm>
        </p:spPr>
        <p:txBody>
          <a:bodyPr/>
          <a:lstStyle/>
          <a:p>
            <a:r>
              <a:rPr lang="pl-PL" dirty="0">
                <a:latin typeface="+mn-lt"/>
              </a:rPr>
              <a:t>Typ projektu nr 1 - </a:t>
            </a:r>
            <a:r>
              <a:rPr lang="pl-PL" dirty="0">
                <a:latin typeface="+mn-lt"/>
                <a:cs typeface="Calibri" panose="020F0502020204030204" pitchFamily="34" charset="0"/>
              </a:rPr>
              <a:t>Kwalifikowalność</a:t>
            </a:r>
            <a:r>
              <a:rPr lang="pl-PL" dirty="0">
                <a:latin typeface="+mn-lt"/>
              </a:rPr>
              <a:t> wydatków </a:t>
            </a:r>
          </a:p>
        </p:txBody>
      </p:sp>
      <p:sp>
        <p:nvSpPr>
          <p:cNvPr id="3" name="Symbol zastępczy zawartości 2">
            <a:extLst>
              <a:ext uri="{FF2B5EF4-FFF2-40B4-BE49-F238E27FC236}">
                <a16:creationId xmlns:a16="http://schemas.microsoft.com/office/drawing/2014/main" id="{ABE8E85D-262F-4D41-8394-3964D1912DF3}"/>
              </a:ext>
            </a:extLst>
          </p:cNvPr>
          <p:cNvSpPr>
            <a:spLocks noGrp="1"/>
          </p:cNvSpPr>
          <p:nvPr>
            <p:ph idx="1"/>
          </p:nvPr>
        </p:nvSpPr>
        <p:spPr>
          <a:xfrm>
            <a:off x="1025907" y="1186774"/>
            <a:ext cx="8640382" cy="5473065"/>
          </a:xfrm>
        </p:spPr>
        <p:txBody>
          <a:bodyPr>
            <a:normAutofit fontScale="85000" lnSpcReduction="20000"/>
          </a:bodyPr>
          <a:lstStyle/>
          <a:p>
            <a:pPr marL="0" indent="0">
              <a:spcBef>
                <a:spcPts val="600"/>
              </a:spcBef>
              <a:buNone/>
            </a:pPr>
            <a:r>
              <a:rPr lang="pl-PL" sz="1900" b="1" dirty="0">
                <a:latin typeface="Open Sans"/>
                <a:ea typeface="Open Sans"/>
                <a:cs typeface="Open Sans"/>
              </a:rPr>
              <a:t>Wydatki</a:t>
            </a:r>
            <a:r>
              <a:rPr lang="pl-PL" sz="1900" dirty="0">
                <a:latin typeface="Open Sans"/>
                <a:ea typeface="Open Sans"/>
                <a:cs typeface="Open Sans"/>
              </a:rPr>
              <a:t> </a:t>
            </a:r>
            <a:r>
              <a:rPr lang="pl-PL" sz="1900" b="1" dirty="0">
                <a:latin typeface="Open Sans"/>
                <a:ea typeface="Open Sans"/>
                <a:cs typeface="Open Sans"/>
              </a:rPr>
              <a:t>niekwalifikowalne</a:t>
            </a:r>
            <a:r>
              <a:rPr lang="pl-PL" sz="1900" dirty="0">
                <a:latin typeface="Open Sans"/>
                <a:ea typeface="Open Sans"/>
                <a:cs typeface="Open Sans"/>
              </a:rPr>
              <a:t> </a:t>
            </a:r>
          </a:p>
          <a:p>
            <a:pPr marL="0" indent="0">
              <a:lnSpc>
                <a:spcPts val="1800"/>
              </a:lnSpc>
              <a:spcBef>
                <a:spcPts val="600"/>
              </a:spcBef>
              <a:buNone/>
            </a:pPr>
            <a:endParaRPr lang="pl-PL" sz="2100" dirty="0">
              <a:latin typeface="+mn-lt"/>
              <a:ea typeface="Open Sans"/>
              <a:cs typeface="Open Sans"/>
            </a:endParaRPr>
          </a:p>
          <a:p>
            <a:pPr marL="251460" indent="-251460">
              <a:lnSpc>
                <a:spcPct val="150000"/>
              </a:lnSpc>
              <a:spcBef>
                <a:spcPts val="600"/>
              </a:spcBef>
            </a:pPr>
            <a:r>
              <a:rPr lang="pl-PL" sz="2100" dirty="0">
                <a:latin typeface="+mn-lt"/>
              </a:rPr>
              <a:t>Prace polegające jedynie na remoncie;</a:t>
            </a:r>
          </a:p>
          <a:p>
            <a:pPr marL="251460" indent="-251460">
              <a:lnSpc>
                <a:spcPct val="150000"/>
              </a:lnSpc>
              <a:spcBef>
                <a:spcPts val="600"/>
              </a:spcBef>
            </a:pPr>
            <a:r>
              <a:rPr lang="pl-PL" sz="2100" dirty="0">
                <a:latin typeface="+mn-lt"/>
              </a:rPr>
              <a:t>Konserwacja zabytków ruchomych, eksponatów, dzieł sztuki;</a:t>
            </a:r>
          </a:p>
          <a:p>
            <a:pPr marL="251460" indent="-251460">
              <a:lnSpc>
                <a:spcPct val="150000"/>
              </a:lnSpc>
              <a:spcBef>
                <a:spcPts val="600"/>
              </a:spcBef>
            </a:pPr>
            <a:r>
              <a:rPr lang="pl-PL" sz="2100" dirty="0">
                <a:latin typeface="+mn-lt"/>
              </a:rPr>
              <a:t>Nabycie eksponatów, dzieł sztuki;</a:t>
            </a:r>
          </a:p>
          <a:p>
            <a:pPr marL="251460" indent="-251460">
              <a:lnSpc>
                <a:spcPct val="150000"/>
              </a:lnSpc>
              <a:spcBef>
                <a:spcPts val="600"/>
              </a:spcBef>
            </a:pPr>
            <a:r>
              <a:rPr lang="pl-PL" sz="2100" dirty="0">
                <a:latin typeface="+mn-lt"/>
              </a:rPr>
              <a:t>Odnowa zabytkowych cmentarzy;</a:t>
            </a:r>
          </a:p>
          <a:p>
            <a:pPr marL="251460" indent="-251460">
              <a:lnSpc>
                <a:spcPct val="150000"/>
              </a:lnSpc>
              <a:spcBef>
                <a:spcPts val="600"/>
              </a:spcBef>
            </a:pPr>
            <a:r>
              <a:rPr lang="pl-PL" sz="2100" dirty="0">
                <a:latin typeface="+mn-lt"/>
              </a:rPr>
              <a:t>Zakup środków transportu na potrzeby realizacji projektu;</a:t>
            </a:r>
          </a:p>
          <a:p>
            <a:pPr marL="251460" indent="-251460">
              <a:lnSpc>
                <a:spcPct val="150000"/>
              </a:lnSpc>
              <a:spcBef>
                <a:spcPts val="600"/>
              </a:spcBef>
            </a:pPr>
            <a:r>
              <a:rPr lang="pl-PL" sz="2100" dirty="0">
                <a:latin typeface="+mn-lt"/>
              </a:rPr>
              <a:t>Prace dotyczące poprawy efektywności energetycznej obiektów kulturalnych stanowiące wyłączny element projektu;</a:t>
            </a:r>
          </a:p>
          <a:p>
            <a:pPr marL="251460" indent="-251460">
              <a:lnSpc>
                <a:spcPct val="150000"/>
              </a:lnSpc>
              <a:spcBef>
                <a:spcPts val="600"/>
              </a:spcBef>
            </a:pPr>
            <a:r>
              <a:rPr lang="pl-PL" sz="2100" dirty="0">
                <a:latin typeface="+mn-lt"/>
              </a:rPr>
              <a:t>Roboty budowlane dotyczące infrastruktury służącej wyłącznie funkcjom administracyjno-zarządczym</a:t>
            </a:r>
          </a:p>
          <a:p>
            <a:pPr marL="251460" indent="-251460">
              <a:lnSpc>
                <a:spcPct val="150000"/>
              </a:lnSpc>
              <a:spcBef>
                <a:spcPts val="600"/>
              </a:spcBef>
            </a:pPr>
            <a:r>
              <a:rPr lang="pl-PL" sz="2100" dirty="0">
                <a:latin typeface="+mn-lt"/>
              </a:rPr>
              <a:t>Wydatki w ramach cross-</a:t>
            </a:r>
            <a:r>
              <a:rPr lang="pl-PL" sz="2100" dirty="0" err="1">
                <a:latin typeface="+mn-lt"/>
              </a:rPr>
              <a:t>financingu</a:t>
            </a:r>
            <a:endParaRPr lang="pl-PL" sz="2100" dirty="0">
              <a:latin typeface="+mn-lt"/>
            </a:endParaRPr>
          </a:p>
          <a:p>
            <a:pPr marL="251460" indent="-251460">
              <a:lnSpc>
                <a:spcPct val="150000"/>
              </a:lnSpc>
              <a:spcBef>
                <a:spcPts val="600"/>
              </a:spcBef>
            </a:pPr>
            <a:r>
              <a:rPr lang="pl-PL" sz="2100" dirty="0">
                <a:latin typeface="+mn-lt"/>
              </a:rPr>
              <a:t>Materiały i inne środki nie stanowiące środków trwałych</a:t>
            </a:r>
          </a:p>
          <a:p>
            <a:pPr marL="0" indent="0">
              <a:buNone/>
            </a:pPr>
            <a:endParaRPr lang="pl-PL" dirty="0"/>
          </a:p>
        </p:txBody>
      </p:sp>
      <p:sp>
        <p:nvSpPr>
          <p:cNvPr id="4" name="Symbol zastępczy numeru slajdu 3">
            <a:extLst>
              <a:ext uri="{FF2B5EF4-FFF2-40B4-BE49-F238E27FC236}">
                <a16:creationId xmlns:a16="http://schemas.microsoft.com/office/drawing/2014/main" id="{23566453-989E-442C-9AB3-C2B246BA09DA}"/>
              </a:ext>
            </a:extLst>
          </p:cNvPr>
          <p:cNvSpPr>
            <a:spLocks noGrp="1"/>
          </p:cNvSpPr>
          <p:nvPr>
            <p:ph type="sldNum" sz="quarter" idx="10"/>
          </p:nvPr>
        </p:nvSpPr>
        <p:spPr/>
        <p:txBody>
          <a:bodyPr/>
          <a:lstStyle/>
          <a:p>
            <a:fld id="{EB4015AA-59F6-416B-87A6-8E3D940284E2}" type="slidenum">
              <a:rPr lang="pl-PL" smtClean="0"/>
              <a:pPr/>
              <a:t>11</a:t>
            </a:fld>
            <a:endParaRPr lang="pl-PL"/>
          </a:p>
        </p:txBody>
      </p:sp>
    </p:spTree>
    <p:extLst>
      <p:ext uri="{BB962C8B-B14F-4D97-AF65-F5344CB8AC3E}">
        <p14:creationId xmlns:p14="http://schemas.microsoft.com/office/powerpoint/2010/main" val="4069495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6A8E71-831A-4384-ADE6-832E837F0D2F}"/>
              </a:ext>
            </a:extLst>
          </p:cNvPr>
          <p:cNvSpPr>
            <a:spLocks noGrp="1"/>
          </p:cNvSpPr>
          <p:nvPr>
            <p:ph type="title"/>
          </p:nvPr>
        </p:nvSpPr>
        <p:spPr>
          <a:xfrm>
            <a:off x="1101687" y="567438"/>
            <a:ext cx="8563513" cy="720003"/>
          </a:xfrm>
        </p:spPr>
        <p:txBody>
          <a:bodyPr>
            <a:normAutofit/>
          </a:bodyPr>
          <a:lstStyle/>
          <a:p>
            <a:r>
              <a:rPr lang="pl-PL">
                <a:latin typeface="+mn-lt"/>
              </a:rPr>
              <a:t>Typ projektu nr 2 - Zakres wsparcia</a:t>
            </a:r>
          </a:p>
        </p:txBody>
      </p:sp>
      <p:sp>
        <p:nvSpPr>
          <p:cNvPr id="3" name="Symbol zastępczy zawartości 2">
            <a:extLst>
              <a:ext uri="{FF2B5EF4-FFF2-40B4-BE49-F238E27FC236}">
                <a16:creationId xmlns:a16="http://schemas.microsoft.com/office/drawing/2014/main" id="{B47BEA2F-0F5E-4CC2-B3F8-EE27C6822EE6}"/>
              </a:ext>
            </a:extLst>
          </p:cNvPr>
          <p:cNvSpPr>
            <a:spLocks noGrp="1"/>
          </p:cNvSpPr>
          <p:nvPr>
            <p:ph idx="1"/>
          </p:nvPr>
        </p:nvSpPr>
        <p:spPr>
          <a:xfrm>
            <a:off x="969717" y="1287441"/>
            <a:ext cx="8988356" cy="5732396"/>
          </a:xfrm>
        </p:spPr>
        <p:txBody>
          <a:bodyPr>
            <a:normAutofit/>
          </a:bodyPr>
          <a:lstStyle/>
          <a:p>
            <a:pPr>
              <a:lnSpc>
                <a:spcPct val="150000"/>
              </a:lnSpc>
              <a:spcBef>
                <a:spcPts val="600"/>
              </a:spcBef>
              <a:buFont typeface="Wingdings" panose="05000000000000000000" pitchFamily="2" charset="2"/>
              <a:buChar char="§"/>
            </a:pPr>
            <a:r>
              <a:rPr lang="pl-PL">
                <a:latin typeface="+mn-lt"/>
              </a:rPr>
              <a:t>Tworzenie i rozwój zrównoważonej infrastruktury turystycznej</a:t>
            </a:r>
          </a:p>
          <a:p>
            <a:pPr>
              <a:lnSpc>
                <a:spcPct val="150000"/>
              </a:lnSpc>
              <a:spcBef>
                <a:spcPts val="600"/>
              </a:spcBef>
              <a:buFont typeface="Wingdings" panose="05000000000000000000" pitchFamily="2" charset="2"/>
              <a:buChar char="§"/>
            </a:pPr>
            <a:r>
              <a:rPr lang="pl-PL">
                <a:latin typeface="+mn-lt"/>
              </a:rPr>
              <a:t>Tworzenie i rozwój zrównoważonej infrastruktury dziedzictwa kulturowego w tym obiekty przynależne do funkcjonujących w regionie szlaków dziedzictwa kulturowego, a także przedsięwzięcia ponadlokalne na rzecz tworzenia nowych oraz rozwoju istniejących szlaków, </a:t>
            </a:r>
          </a:p>
          <a:p>
            <a:pPr>
              <a:lnSpc>
                <a:spcPct val="150000"/>
              </a:lnSpc>
              <a:spcBef>
                <a:spcPts val="600"/>
              </a:spcBef>
              <a:buFont typeface="Wingdings" panose="05000000000000000000" pitchFamily="2" charset="2"/>
              <a:buChar char="§"/>
            </a:pPr>
            <a:r>
              <a:rPr lang="pl-PL">
                <a:latin typeface="+mn-lt"/>
              </a:rPr>
              <a:t>Inwestycje o charakterze punktowym</a:t>
            </a:r>
          </a:p>
          <a:p>
            <a:pPr>
              <a:lnSpc>
                <a:spcPct val="150000"/>
              </a:lnSpc>
              <a:spcBef>
                <a:spcPts val="600"/>
              </a:spcBef>
              <a:buFont typeface="Wingdings" panose="05000000000000000000" pitchFamily="2" charset="2"/>
              <a:buChar char="§"/>
            </a:pPr>
            <a:r>
              <a:rPr lang="pl-PL">
                <a:latin typeface="+mn-lt"/>
              </a:rPr>
              <a:t>Elementy uwzględniające rozbudowę systemów e-informacji turystycznej/kulturalnej w powiązaniu z podstawową infrastrukturą projektu</a:t>
            </a:r>
          </a:p>
          <a:p>
            <a:pPr>
              <a:lnSpc>
                <a:spcPct val="150000"/>
              </a:lnSpc>
              <a:spcBef>
                <a:spcPts val="600"/>
              </a:spcBef>
              <a:buFont typeface="Wingdings" panose="05000000000000000000" pitchFamily="2" charset="2"/>
              <a:buChar char="§"/>
            </a:pPr>
            <a:r>
              <a:rPr lang="pl-PL">
                <a:latin typeface="+mn-lt"/>
              </a:rPr>
              <a:t>Elementy uwzględniające promocję szlaków dziedzictwa kulturowego w tym z wykorzystaniem technologii cyfrowych</a:t>
            </a:r>
          </a:p>
          <a:p>
            <a:pPr>
              <a:lnSpc>
                <a:spcPct val="150000"/>
              </a:lnSpc>
              <a:spcBef>
                <a:spcPts val="600"/>
              </a:spcBef>
              <a:buFont typeface="Wingdings" panose="05000000000000000000" pitchFamily="2" charset="2"/>
              <a:buChar char="§"/>
            </a:pPr>
            <a:r>
              <a:rPr lang="pl-PL">
                <a:latin typeface="+mn-lt"/>
              </a:rPr>
              <a:t>Działania w obszarze turystyki będą realizowane z poszanowaniem lokalnych zasobów przyrody i przy minimalnej ingerencji w środowisko naturalne</a:t>
            </a:r>
          </a:p>
        </p:txBody>
      </p:sp>
      <p:sp>
        <p:nvSpPr>
          <p:cNvPr id="4" name="Symbol zastępczy numeru slajdu 3">
            <a:extLst>
              <a:ext uri="{FF2B5EF4-FFF2-40B4-BE49-F238E27FC236}">
                <a16:creationId xmlns:a16="http://schemas.microsoft.com/office/drawing/2014/main" id="{0B4F6635-62F3-4F42-819E-23B02B6A50C6}"/>
              </a:ext>
            </a:extLst>
          </p:cNvPr>
          <p:cNvSpPr>
            <a:spLocks noGrp="1"/>
          </p:cNvSpPr>
          <p:nvPr>
            <p:ph type="sldNum" sz="quarter" idx="10"/>
          </p:nvPr>
        </p:nvSpPr>
        <p:spPr/>
        <p:txBody>
          <a:bodyPr/>
          <a:lstStyle/>
          <a:p>
            <a:fld id="{EB4015AA-59F6-416B-87A6-8E3D940284E2}" type="slidenum">
              <a:rPr lang="pl-PL" smtClean="0"/>
              <a:pPr/>
              <a:t>12</a:t>
            </a:fld>
            <a:endParaRPr lang="pl-PL"/>
          </a:p>
        </p:txBody>
      </p:sp>
      <p:sp>
        <p:nvSpPr>
          <p:cNvPr id="5" name="AutoShape 2" descr="https://euc-powerpoint.officeapps.live.com/pods/GetClipboardImage.ashx?Id=1597624d-76b1-47cc-ba03-9ae0ee170379&amp;DC=GEU8&amp;pkey=83f19bfe-14cf-4a87-9e69-97526796f05c&amp;wdwaccluster=GEU8">
            <a:extLst>
              <a:ext uri="{FF2B5EF4-FFF2-40B4-BE49-F238E27FC236}">
                <a16:creationId xmlns:a16="http://schemas.microsoft.com/office/drawing/2014/main" id="{612E2F11-9462-4F70-985C-ADABDE7A96C6}"/>
              </a:ext>
            </a:extLst>
          </p:cNvPr>
          <p:cNvSpPr>
            <a:spLocks noChangeAspect="1" noChangeArrowheads="1"/>
          </p:cNvSpPr>
          <p:nvPr/>
        </p:nvSpPr>
        <p:spPr bwMode="auto">
          <a:xfrm>
            <a:off x="5192713" y="3627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4" descr="https://euc-powerpoint.officeapps.live.com/pods/GetClipboardImage.ashx?Id=1597624d-76b1-47cc-ba03-9ae0ee170379&amp;DC=GEU8&amp;pkey=83f19bfe-14cf-4a87-9e69-97526796f05c&amp;wdwaccluster=GEU8">
            <a:extLst>
              <a:ext uri="{FF2B5EF4-FFF2-40B4-BE49-F238E27FC236}">
                <a16:creationId xmlns:a16="http://schemas.microsoft.com/office/drawing/2014/main" id="{2D92C305-F664-4329-BE88-F44747AB7A6C}"/>
              </a:ext>
            </a:extLst>
          </p:cNvPr>
          <p:cNvSpPr>
            <a:spLocks noChangeAspect="1" noChangeArrowheads="1"/>
          </p:cNvSpPr>
          <p:nvPr/>
        </p:nvSpPr>
        <p:spPr bwMode="auto">
          <a:xfrm>
            <a:off x="5345113" y="3779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Prostokąt 6">
            <a:extLst>
              <a:ext uri="{FF2B5EF4-FFF2-40B4-BE49-F238E27FC236}">
                <a16:creationId xmlns:a16="http://schemas.microsoft.com/office/drawing/2014/main" id="{CAA46CF8-1500-46BB-AAF6-42721E6DFAFF}"/>
              </a:ext>
            </a:extLst>
          </p:cNvPr>
          <p:cNvSpPr/>
          <p:nvPr/>
        </p:nvSpPr>
        <p:spPr>
          <a:xfrm>
            <a:off x="5226329" y="3595172"/>
            <a:ext cx="237566" cy="369332"/>
          </a:xfrm>
          <a:prstGeom prst="rect">
            <a:avLst/>
          </a:prstGeom>
        </p:spPr>
        <p:txBody>
          <a:bodyPr wrap="none">
            <a:spAutoFit/>
          </a:bodyPr>
          <a:lstStyle/>
          <a:p>
            <a:r>
              <a:rPr lang="pl-PL"/>
              <a:t> </a:t>
            </a:r>
          </a:p>
        </p:txBody>
      </p:sp>
      <p:sp>
        <p:nvSpPr>
          <p:cNvPr id="8" name="Prostokąt 7">
            <a:extLst>
              <a:ext uri="{FF2B5EF4-FFF2-40B4-BE49-F238E27FC236}">
                <a16:creationId xmlns:a16="http://schemas.microsoft.com/office/drawing/2014/main" id="{02868C43-C33D-471F-9167-430CB8685B71}"/>
              </a:ext>
            </a:extLst>
          </p:cNvPr>
          <p:cNvSpPr/>
          <p:nvPr/>
        </p:nvSpPr>
        <p:spPr>
          <a:xfrm>
            <a:off x="5226329" y="3595172"/>
            <a:ext cx="237566" cy="369332"/>
          </a:xfrm>
          <a:prstGeom prst="rect">
            <a:avLst/>
          </a:prstGeom>
        </p:spPr>
        <p:txBody>
          <a:bodyPr wrap="none">
            <a:spAutoFit/>
          </a:bodyPr>
          <a:lstStyle/>
          <a:p>
            <a:r>
              <a:rPr lang="pl-PL"/>
              <a:t> </a:t>
            </a:r>
          </a:p>
        </p:txBody>
      </p:sp>
    </p:spTree>
    <p:extLst>
      <p:ext uri="{BB962C8B-B14F-4D97-AF65-F5344CB8AC3E}">
        <p14:creationId xmlns:p14="http://schemas.microsoft.com/office/powerpoint/2010/main" val="1537117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latin typeface="+mn-lt"/>
              </a:rPr>
              <a:t>Typ projektu nr 2 - Warunki wsparcia  </a:t>
            </a:r>
          </a:p>
        </p:txBody>
      </p:sp>
      <p:sp>
        <p:nvSpPr>
          <p:cNvPr id="3" name="Symbol zastępczy zawartości 2"/>
          <p:cNvSpPr>
            <a:spLocks noGrp="1"/>
          </p:cNvSpPr>
          <p:nvPr>
            <p:ph idx="1"/>
          </p:nvPr>
        </p:nvSpPr>
        <p:spPr>
          <a:xfrm>
            <a:off x="1025907" y="1653702"/>
            <a:ext cx="8640382" cy="5006137"/>
          </a:xfrm>
        </p:spPr>
        <p:txBody>
          <a:bodyPr vert="horz" lIns="0" tIns="0" rIns="0" bIns="0" rtlCol="0" anchor="t">
            <a:normAutofit/>
          </a:bodyPr>
          <a:lstStyle/>
          <a:p>
            <a:pPr marL="0" indent="0">
              <a:lnSpc>
                <a:spcPct val="150000"/>
              </a:lnSpc>
              <a:buNone/>
            </a:pPr>
            <a:endParaRPr lang="pl-PL" dirty="0">
              <a:latin typeface="+mn-lt"/>
            </a:endParaRPr>
          </a:p>
          <a:p>
            <a:pPr marL="251460" indent="-251460">
              <a:lnSpc>
                <a:spcPct val="150000"/>
              </a:lnSpc>
            </a:pPr>
            <a:r>
              <a:rPr lang="pl-PL" dirty="0">
                <a:latin typeface="+mn-lt"/>
                <a:ea typeface="Open Sans"/>
                <a:cs typeface="Open Sans"/>
              </a:rPr>
              <a:t>Aplikować o wsparcie mogą wnioskodawcy, których projekty wynikają ze Strategii Rozwoju Subregionu Zachodniego Województwa Śląskiego na lata 2021-2027 i są wskazane na liście projektów ZIT, zgodnie z art. 34 ust.15 pkt. 3 ustawy wdrożeniowej. </a:t>
            </a:r>
          </a:p>
          <a:p>
            <a:pPr marL="0" indent="0">
              <a:lnSpc>
                <a:spcPct val="150000"/>
              </a:lnSpc>
              <a:buNone/>
            </a:pPr>
            <a:r>
              <a:rPr lang="pl-PL" dirty="0">
                <a:latin typeface="+mn-lt"/>
                <a:ea typeface="Open Sans"/>
                <a:cs typeface="Open Sans"/>
              </a:rPr>
              <a:t>     </a:t>
            </a:r>
            <a:r>
              <a:rPr lang="pl-PL" b="1" dirty="0">
                <a:latin typeface="+mn-lt"/>
                <a:ea typeface="Open Sans"/>
                <a:cs typeface="Open Sans"/>
              </a:rPr>
              <a:t>Dla naboru obowiązuje lista projektów ZIT aktualna na moment zakończenia naboru</a:t>
            </a:r>
          </a:p>
          <a:p>
            <a:pPr marL="251460" indent="-251460">
              <a:lnSpc>
                <a:spcPct val="150000"/>
              </a:lnSpc>
            </a:pPr>
            <a:r>
              <a:rPr lang="pl-PL" dirty="0">
                <a:latin typeface="+mn-lt"/>
                <a:ea typeface="Open Sans"/>
                <a:cs typeface="Open Sans"/>
              </a:rPr>
              <a:t>Ograniczenia w zakresie budowy nowych obiektów. Wsparcie nowej infrastruktury dopuszcza się wyłącznie w uzasadnionych okolicznościach np. brak istniejącej infrastruktury</a:t>
            </a:r>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4015AA-59F6-416B-87A6-8E3D940284E2}" type="slidenum">
              <a:rPr kumimoji="0" lang="pl-PL" sz="1000" b="0" i="0" u="none" strike="noStrike" kern="1200" cap="none" spc="0" normalizeH="0" baseline="0" noProof="0" smtClean="0">
                <a:ln>
                  <a:noFill/>
                </a:ln>
                <a:solidFill>
                  <a:srgbClr val="002073"/>
                </a:solidFill>
                <a:effectLst/>
                <a:uLnTx/>
                <a:uFillTx/>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pl-PL" sz="1000" b="0" i="0" u="none" strike="noStrike" kern="1200" cap="none" spc="0" normalizeH="0" baseline="0" noProof="0">
              <a:ln>
                <a:noFill/>
              </a:ln>
              <a:solidFill>
                <a:srgbClr val="002073"/>
              </a:solidFill>
              <a:effectLst/>
              <a:uLnTx/>
              <a:uFillTx/>
            </a:endParaRPr>
          </a:p>
        </p:txBody>
      </p:sp>
    </p:spTree>
    <p:extLst>
      <p:ext uri="{BB962C8B-B14F-4D97-AF65-F5344CB8AC3E}">
        <p14:creationId xmlns:p14="http://schemas.microsoft.com/office/powerpoint/2010/main" val="1366435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1411" y="467470"/>
            <a:ext cx="8640381" cy="514308"/>
          </a:xfrm>
        </p:spPr>
        <p:txBody>
          <a:bodyPr/>
          <a:lstStyle/>
          <a:p>
            <a:r>
              <a:rPr lang="pl-PL">
                <a:latin typeface="+mn-lt"/>
                <a:ea typeface="Open Sans"/>
                <a:cs typeface="Open Sans"/>
              </a:rPr>
              <a:t>Typ projektu nr 2 - </a:t>
            </a:r>
            <a:r>
              <a:rPr lang="pl-PL">
                <a:latin typeface="+mn-lt"/>
              </a:rPr>
              <a:t>Kwalifikowalność wydatków </a:t>
            </a:r>
          </a:p>
        </p:txBody>
      </p:sp>
      <p:sp>
        <p:nvSpPr>
          <p:cNvPr id="3" name="Symbol zastępczy zawartości 2"/>
          <p:cNvSpPr>
            <a:spLocks noGrp="1"/>
          </p:cNvSpPr>
          <p:nvPr>
            <p:ph idx="1"/>
          </p:nvPr>
        </p:nvSpPr>
        <p:spPr>
          <a:xfrm>
            <a:off x="881409" y="1115541"/>
            <a:ext cx="9301681" cy="5616624"/>
          </a:xfrm>
        </p:spPr>
        <p:txBody>
          <a:bodyPr vert="horz" lIns="0" tIns="0" rIns="0" bIns="0" rtlCol="0" anchor="t">
            <a:normAutofit fontScale="92500" lnSpcReduction="20000"/>
          </a:bodyPr>
          <a:lstStyle/>
          <a:p>
            <a:pPr marL="0" indent="0">
              <a:lnSpc>
                <a:spcPct val="160000"/>
              </a:lnSpc>
              <a:spcBef>
                <a:spcPts val="600"/>
              </a:spcBef>
              <a:buNone/>
            </a:pPr>
            <a:r>
              <a:rPr lang="pl-PL" b="1">
                <a:latin typeface="+mn-lt"/>
                <a:ea typeface="Open Sans"/>
                <a:cs typeface="Open Sans"/>
              </a:rPr>
              <a:t>Wybrane wydatki</a:t>
            </a:r>
            <a:r>
              <a:rPr lang="pl-PL">
                <a:latin typeface="+mn-lt"/>
                <a:ea typeface="Open Sans"/>
                <a:cs typeface="Open Sans"/>
              </a:rPr>
              <a:t> </a:t>
            </a:r>
            <a:r>
              <a:rPr lang="pl-PL" b="1">
                <a:latin typeface="+mn-lt"/>
                <a:ea typeface="Open Sans"/>
                <a:cs typeface="Open Sans"/>
              </a:rPr>
              <a:t>kwalifikowalne</a:t>
            </a:r>
            <a:r>
              <a:rPr lang="pl-PL">
                <a:latin typeface="+mn-lt"/>
                <a:ea typeface="Open Sans"/>
                <a:cs typeface="Open Sans"/>
              </a:rPr>
              <a:t> </a:t>
            </a:r>
          </a:p>
          <a:p>
            <a:pPr marL="251460" indent="-251460">
              <a:lnSpc>
                <a:spcPct val="160000"/>
              </a:lnSpc>
              <a:spcBef>
                <a:spcPts val="600"/>
              </a:spcBef>
            </a:pPr>
            <a:r>
              <a:rPr lang="pl-PL">
                <a:latin typeface="+mn-lt"/>
                <a:ea typeface="Open Sans"/>
                <a:cs typeface="Open Sans"/>
              </a:rPr>
              <a:t>Wydatki na zagospodarowanie bezpośredniego otoczenia obiektów infrastruktury turystycznej</a:t>
            </a:r>
            <a:br>
              <a:rPr lang="pl-PL">
                <a:latin typeface="+mn-lt"/>
              </a:rPr>
            </a:br>
            <a:r>
              <a:rPr lang="pl-PL">
                <a:latin typeface="+mn-lt"/>
                <a:ea typeface="Open Sans"/>
                <a:cs typeface="Open Sans"/>
              </a:rPr>
              <a:t> powiązanego z realizowanym projektem</a:t>
            </a:r>
          </a:p>
          <a:p>
            <a:pPr marL="251460" indent="-251460">
              <a:lnSpc>
                <a:spcPct val="160000"/>
              </a:lnSpc>
              <a:spcBef>
                <a:spcPts val="600"/>
              </a:spcBef>
            </a:pPr>
            <a:r>
              <a:rPr lang="pl-PL">
                <a:latin typeface="+mn-lt"/>
              </a:rPr>
              <a:t>Środki trwałe niezbędne do prawidłowego funkcjonowania obiektów infrastruktury turystycznej</a:t>
            </a:r>
          </a:p>
          <a:p>
            <a:pPr marL="251460" indent="-251460">
              <a:lnSpc>
                <a:spcPct val="160000"/>
              </a:lnSpc>
              <a:spcBef>
                <a:spcPts val="600"/>
              </a:spcBef>
            </a:pPr>
            <a:r>
              <a:rPr lang="pl-PL">
                <a:latin typeface="+mn-lt"/>
              </a:rPr>
              <a:t>Elementy uwzględniające rozbudowę systemów e-informacji turystycznej w powiązaniu z podstawową infrastrukturą projektu</a:t>
            </a:r>
          </a:p>
          <a:p>
            <a:pPr marL="251460" indent="-251460">
              <a:lnSpc>
                <a:spcPct val="160000"/>
              </a:lnSpc>
              <a:spcBef>
                <a:spcPts val="600"/>
              </a:spcBef>
            </a:pPr>
            <a:r>
              <a:rPr lang="pl-PL">
                <a:latin typeface="+mn-lt"/>
                <a:ea typeface="Open Sans"/>
                <a:cs typeface="Open Sans"/>
              </a:rPr>
              <a:t>Elementy uwzględniające promocję szlaków dziedzictwa kulturowego w tym z wykorzystaniem technologii cyfrowych</a:t>
            </a:r>
          </a:p>
          <a:p>
            <a:pPr marL="251460" indent="-251460">
              <a:lnSpc>
                <a:spcPct val="160000"/>
              </a:lnSpc>
              <a:spcBef>
                <a:spcPts val="600"/>
              </a:spcBef>
            </a:pPr>
            <a:r>
              <a:rPr lang="pl-PL">
                <a:latin typeface="+mn-lt"/>
                <a:ea typeface="Open Sans"/>
                <a:cs typeface="Open Sans"/>
              </a:rPr>
              <a:t>Zabezpieczenie obiektu (np. monitoring, instalacje alarmowe, przeciwpożarowe itp.) jako element uzupełniający projektu</a:t>
            </a:r>
          </a:p>
          <a:p>
            <a:pPr marL="251460" indent="-251460">
              <a:lnSpc>
                <a:spcPct val="160000"/>
              </a:lnSpc>
              <a:spcBef>
                <a:spcPts val="600"/>
              </a:spcBef>
            </a:pPr>
            <a:r>
              <a:rPr lang="pl-PL">
                <a:latin typeface="+mn-lt"/>
                <a:ea typeface="Open Sans"/>
                <a:cs typeface="Open Sans"/>
              </a:rPr>
              <a:t>Wydatki związane z zapewnieniem dostępności dla osób z niepełnosprawnościami, dotyczące przedmiotu projektu</a:t>
            </a:r>
          </a:p>
          <a:p>
            <a:pPr marL="251460" indent="-251460">
              <a:lnSpc>
                <a:spcPct val="160000"/>
              </a:lnSpc>
              <a:spcBef>
                <a:spcPts val="600"/>
              </a:spcBef>
            </a:pPr>
            <a:r>
              <a:rPr lang="pl-PL">
                <a:latin typeface="+mn-lt"/>
                <a:ea typeface="Open Sans"/>
                <a:cs typeface="Open Sans"/>
              </a:rPr>
              <a:t>Elementy wynikające z Europejskiego Zielonego Ładu oraz rozwiązania na rzecz GOZ o ile stanowią mniej niż 50% kosztów kwalifikowanych i znajdują zastosowanie w miejscu realizacji projektu</a:t>
            </a:r>
          </a:p>
        </p:txBody>
      </p:sp>
      <p:sp>
        <p:nvSpPr>
          <p:cNvPr id="5" name="Symbol zastępczy numeru slajdu 4"/>
          <p:cNvSpPr>
            <a:spLocks noGrp="1"/>
          </p:cNvSpPr>
          <p:nvPr>
            <p:ph type="sldNum" sz="quarter" idx="10"/>
          </p:nvPr>
        </p:nvSpPr>
        <p:spPr/>
        <p:txBody>
          <a:bodyPr/>
          <a:lstStyle/>
          <a:p>
            <a:fld id="{EB4015AA-59F6-416B-87A6-8E3D940284E2}" type="slidenum">
              <a:rPr lang="pl-PL" smtClean="0"/>
              <a:pPr/>
              <a:t>14</a:t>
            </a:fld>
            <a:endParaRPr lang="pl-PL"/>
          </a:p>
        </p:txBody>
      </p:sp>
    </p:spTree>
    <p:extLst>
      <p:ext uri="{BB962C8B-B14F-4D97-AF65-F5344CB8AC3E}">
        <p14:creationId xmlns:p14="http://schemas.microsoft.com/office/powerpoint/2010/main" val="1021764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1411" y="467470"/>
            <a:ext cx="8640381" cy="514308"/>
          </a:xfrm>
        </p:spPr>
        <p:txBody>
          <a:bodyPr/>
          <a:lstStyle/>
          <a:p>
            <a:r>
              <a:rPr lang="pl-PL">
                <a:latin typeface="+mn-lt"/>
                <a:ea typeface="Open Sans"/>
                <a:cs typeface="Open Sans"/>
              </a:rPr>
              <a:t>Typ projektu nr 2 - </a:t>
            </a:r>
            <a:r>
              <a:rPr lang="pl-PL">
                <a:latin typeface="+mn-lt"/>
              </a:rPr>
              <a:t>Kwalifikowalność wydatków </a:t>
            </a:r>
          </a:p>
        </p:txBody>
      </p:sp>
      <p:sp>
        <p:nvSpPr>
          <p:cNvPr id="3" name="Symbol zastępczy zawartości 2"/>
          <p:cNvSpPr>
            <a:spLocks noGrp="1"/>
          </p:cNvSpPr>
          <p:nvPr>
            <p:ph idx="1"/>
          </p:nvPr>
        </p:nvSpPr>
        <p:spPr>
          <a:xfrm>
            <a:off x="881410" y="1128409"/>
            <a:ext cx="8783790" cy="5603755"/>
          </a:xfrm>
        </p:spPr>
        <p:txBody>
          <a:bodyPr vert="horz" lIns="0" tIns="0" rIns="0" bIns="0" rtlCol="0" anchor="t">
            <a:normAutofit/>
          </a:bodyPr>
          <a:lstStyle/>
          <a:p>
            <a:pPr marL="0" indent="0">
              <a:spcBef>
                <a:spcPts val="600"/>
              </a:spcBef>
              <a:buNone/>
            </a:pPr>
            <a:r>
              <a:rPr lang="pl-PL" b="1">
                <a:latin typeface="Open Sans"/>
                <a:ea typeface="Open Sans"/>
                <a:cs typeface="Open Sans"/>
              </a:rPr>
              <a:t>Wydatki</a:t>
            </a:r>
            <a:r>
              <a:rPr lang="pl-PL">
                <a:latin typeface="Open Sans"/>
                <a:ea typeface="Open Sans"/>
                <a:cs typeface="Open Sans"/>
              </a:rPr>
              <a:t> </a:t>
            </a:r>
            <a:r>
              <a:rPr lang="pl-PL" b="1">
                <a:latin typeface="Open Sans"/>
                <a:ea typeface="Open Sans"/>
                <a:cs typeface="Open Sans"/>
              </a:rPr>
              <a:t>niekwalifikowalne</a:t>
            </a:r>
            <a:r>
              <a:rPr lang="pl-PL">
                <a:latin typeface="Open Sans"/>
                <a:ea typeface="Open Sans"/>
                <a:cs typeface="Open Sans"/>
              </a:rPr>
              <a:t> </a:t>
            </a:r>
          </a:p>
          <a:p>
            <a:pPr marL="0" indent="0">
              <a:lnSpc>
                <a:spcPts val="1600"/>
              </a:lnSpc>
              <a:spcBef>
                <a:spcPts val="600"/>
              </a:spcBef>
              <a:buNone/>
            </a:pPr>
            <a:endParaRPr lang="pl-PL">
              <a:latin typeface="Open Sans"/>
              <a:ea typeface="Open Sans"/>
              <a:cs typeface="Open Sans"/>
            </a:endParaRPr>
          </a:p>
          <a:p>
            <a:pPr marL="251460" indent="-251460">
              <a:lnSpc>
                <a:spcPct val="150000"/>
              </a:lnSpc>
              <a:spcBef>
                <a:spcPts val="600"/>
              </a:spcBef>
            </a:pPr>
            <a:r>
              <a:rPr lang="pl-PL">
                <a:latin typeface="+mn-lt"/>
              </a:rPr>
              <a:t>Zakup środków transportu na potrzeby realizacji projektu, za wyjątkiem zakupu nowych ekologicznych środków transportu będących atrakcją turystyczną</a:t>
            </a:r>
          </a:p>
          <a:p>
            <a:pPr marL="251460" indent="-251460">
              <a:lnSpc>
                <a:spcPct val="150000"/>
              </a:lnSpc>
              <a:spcBef>
                <a:spcPts val="600"/>
              </a:spcBef>
            </a:pPr>
            <a:r>
              <a:rPr lang="pl-PL">
                <a:latin typeface="+mn-lt"/>
              </a:rPr>
              <a:t>Prace dotyczące poprawy efektywności energetycznej obiektów infrastruktury turystycznej stanowiące wyłączny element projektu</a:t>
            </a:r>
          </a:p>
          <a:p>
            <a:pPr marL="251460" indent="-251460">
              <a:lnSpc>
                <a:spcPct val="150000"/>
              </a:lnSpc>
              <a:spcBef>
                <a:spcPts val="600"/>
              </a:spcBef>
            </a:pPr>
            <a:r>
              <a:rPr lang="pl-PL">
                <a:latin typeface="+mn-lt"/>
              </a:rPr>
              <a:t>Roboty budowlane dotyczące infrastruktury służącej wyłącznie funkcjom administracyjno-zarządczym</a:t>
            </a:r>
          </a:p>
          <a:p>
            <a:pPr marL="251460" indent="-251460">
              <a:lnSpc>
                <a:spcPct val="150000"/>
              </a:lnSpc>
              <a:spcBef>
                <a:spcPts val="600"/>
              </a:spcBef>
            </a:pPr>
            <a:r>
              <a:rPr lang="pl-PL">
                <a:latin typeface="+mn-lt"/>
              </a:rPr>
              <a:t>Wydatki w ramach cross-</a:t>
            </a:r>
            <a:r>
              <a:rPr lang="pl-PL" err="1">
                <a:latin typeface="+mn-lt"/>
              </a:rPr>
              <a:t>financingu</a:t>
            </a:r>
            <a:endParaRPr lang="pl-PL">
              <a:latin typeface="+mn-lt"/>
            </a:endParaRPr>
          </a:p>
          <a:p>
            <a:pPr marL="251460" indent="-251460">
              <a:lnSpc>
                <a:spcPct val="150000"/>
              </a:lnSpc>
              <a:spcBef>
                <a:spcPts val="600"/>
              </a:spcBef>
            </a:pPr>
            <a:r>
              <a:rPr lang="pl-PL">
                <a:latin typeface="+mn-lt"/>
              </a:rPr>
              <a:t>Materiały i inne środki nie stanowiące środków trwałych</a:t>
            </a:r>
          </a:p>
        </p:txBody>
      </p:sp>
      <p:sp>
        <p:nvSpPr>
          <p:cNvPr id="5" name="Symbol zastępczy numeru slajdu 4"/>
          <p:cNvSpPr>
            <a:spLocks noGrp="1"/>
          </p:cNvSpPr>
          <p:nvPr>
            <p:ph type="sldNum" sz="quarter" idx="10"/>
          </p:nvPr>
        </p:nvSpPr>
        <p:spPr/>
        <p:txBody>
          <a:bodyPr/>
          <a:lstStyle/>
          <a:p>
            <a:fld id="{EB4015AA-59F6-416B-87A6-8E3D940284E2}" type="slidenum">
              <a:rPr lang="pl-PL" smtClean="0"/>
              <a:pPr/>
              <a:t>15</a:t>
            </a:fld>
            <a:endParaRPr lang="pl-PL"/>
          </a:p>
        </p:txBody>
      </p:sp>
    </p:spTree>
    <p:extLst>
      <p:ext uri="{BB962C8B-B14F-4D97-AF65-F5344CB8AC3E}">
        <p14:creationId xmlns:p14="http://schemas.microsoft.com/office/powerpoint/2010/main" val="1250140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6A8E71-831A-4384-ADE6-832E837F0D2F}"/>
              </a:ext>
            </a:extLst>
          </p:cNvPr>
          <p:cNvSpPr>
            <a:spLocks noGrp="1"/>
          </p:cNvSpPr>
          <p:nvPr>
            <p:ph type="title"/>
          </p:nvPr>
        </p:nvSpPr>
        <p:spPr>
          <a:xfrm>
            <a:off x="1101436" y="899836"/>
            <a:ext cx="8563513" cy="720003"/>
          </a:xfrm>
        </p:spPr>
        <p:txBody>
          <a:bodyPr>
            <a:normAutofit/>
          </a:bodyPr>
          <a:lstStyle/>
          <a:p>
            <a:r>
              <a:rPr lang="pl-PL" dirty="0">
                <a:latin typeface="+mn-lt"/>
              </a:rPr>
              <a:t>Typ projektu nr 3 - Zakres wsparcia</a:t>
            </a:r>
          </a:p>
        </p:txBody>
      </p:sp>
      <p:sp>
        <p:nvSpPr>
          <p:cNvPr id="3" name="Symbol zastępczy zawartości 2">
            <a:extLst>
              <a:ext uri="{FF2B5EF4-FFF2-40B4-BE49-F238E27FC236}">
                <a16:creationId xmlns:a16="http://schemas.microsoft.com/office/drawing/2014/main" id="{B47BEA2F-0F5E-4CC2-B3F8-EE27C6822EE6}"/>
              </a:ext>
            </a:extLst>
          </p:cNvPr>
          <p:cNvSpPr>
            <a:spLocks noGrp="1"/>
          </p:cNvSpPr>
          <p:nvPr>
            <p:ph idx="1"/>
          </p:nvPr>
        </p:nvSpPr>
        <p:spPr>
          <a:xfrm>
            <a:off x="906138" y="1744636"/>
            <a:ext cx="8850705" cy="5060425"/>
          </a:xfrm>
        </p:spPr>
        <p:txBody>
          <a:bodyPr vert="horz" lIns="0" tIns="0" rIns="0" bIns="0" rtlCol="0" anchor="t">
            <a:normAutofit/>
          </a:bodyPr>
          <a:lstStyle/>
          <a:p>
            <a:pPr marL="251460" indent="-251460">
              <a:lnSpc>
                <a:spcPct val="150000"/>
              </a:lnSpc>
              <a:buFont typeface="Wingdings" panose="05000000000000000000" pitchFamily="2" charset="2"/>
              <a:buChar char="§"/>
            </a:pPr>
            <a:r>
              <a:rPr lang="pl-PL" dirty="0">
                <a:latin typeface="+mn-lt"/>
                <a:ea typeface="Open Sans"/>
                <a:cs typeface="Open Sans"/>
              </a:rPr>
              <a:t>Sieciowanie infrastruktury turystycznej na rzecz </a:t>
            </a:r>
            <a:r>
              <a:rPr lang="pl-PL" b="1" dirty="0">
                <a:latin typeface="+mn-lt"/>
                <a:ea typeface="Open Sans"/>
                <a:cs typeface="Open Sans"/>
              </a:rPr>
              <a:t>utworzenia lub rozszerzenia </a:t>
            </a:r>
            <a:r>
              <a:rPr lang="pl-PL" dirty="0">
                <a:latin typeface="+mn-lt"/>
                <a:ea typeface="Open Sans"/>
                <a:cs typeface="Open Sans"/>
              </a:rPr>
              <a:t>szlaków turystycznych różnych rodzajów (m.in.: pieszych, rowerowych, konnych, narciarskich, wodnych), w tym infrastrukturę poprawiającą dostępność obiektów i atrakcji turystycznych do tych szlaków</a:t>
            </a:r>
          </a:p>
          <a:p>
            <a:pPr marL="251460" indent="-251460">
              <a:lnSpc>
                <a:spcPct val="150000"/>
              </a:lnSpc>
              <a:buFont typeface="Wingdings" panose="05000000000000000000" pitchFamily="2" charset="2"/>
              <a:buChar char="§"/>
            </a:pPr>
            <a:r>
              <a:rPr lang="pl-PL" dirty="0">
                <a:latin typeface="+mn-lt"/>
                <a:ea typeface="Open Sans"/>
                <a:cs typeface="Open Sans"/>
              </a:rPr>
              <a:t>Inwestycje o charakterze liniowym</a:t>
            </a:r>
          </a:p>
          <a:p>
            <a:pPr marL="251460" indent="-251460">
              <a:lnSpc>
                <a:spcPct val="150000"/>
              </a:lnSpc>
              <a:buFont typeface="Wingdings" panose="05000000000000000000" pitchFamily="2" charset="2"/>
              <a:buChar char="§"/>
            </a:pPr>
            <a:r>
              <a:rPr lang="pl-PL" dirty="0">
                <a:latin typeface="+mn-lt"/>
                <a:ea typeface="Open Sans"/>
                <a:cs typeface="Open Sans"/>
              </a:rPr>
              <a:t>Elementy uwzględniające rozbudowę systemów e-informacji turystycznej w powiązaniu z podstawową infrastrukturą projektu</a:t>
            </a:r>
          </a:p>
        </p:txBody>
      </p:sp>
      <p:sp>
        <p:nvSpPr>
          <p:cNvPr id="4" name="Symbol zastępczy numeru slajdu 3">
            <a:extLst>
              <a:ext uri="{FF2B5EF4-FFF2-40B4-BE49-F238E27FC236}">
                <a16:creationId xmlns:a16="http://schemas.microsoft.com/office/drawing/2014/main" id="{0B4F6635-62F3-4F42-819E-23B02B6A50C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4015AA-59F6-416B-87A6-8E3D940284E2}" type="slidenum">
              <a:rPr kumimoji="0" lang="pl-PL" sz="1000" b="0" i="0" u="none" strike="noStrike" kern="1200" cap="none" spc="0" normalizeH="0" baseline="0" noProof="0" smtClean="0">
                <a:ln>
                  <a:noFill/>
                </a:ln>
                <a:solidFill>
                  <a:srgbClr val="002073"/>
                </a:solidFill>
                <a:effectLst/>
                <a:uLnTx/>
                <a:uFillTx/>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pl-PL" sz="1000" b="0" i="0" u="none" strike="noStrike" kern="1200" cap="none" spc="0" normalizeH="0" baseline="0" noProof="0">
              <a:ln>
                <a:noFill/>
              </a:ln>
              <a:solidFill>
                <a:srgbClr val="002073"/>
              </a:solidFill>
              <a:effectLst/>
              <a:uLnTx/>
              <a:uFillTx/>
            </a:endParaRPr>
          </a:p>
        </p:txBody>
      </p:sp>
      <p:sp>
        <p:nvSpPr>
          <p:cNvPr id="5" name="AutoShape 2" descr="https://euc-powerpoint.officeapps.live.com/pods/GetClipboardImage.ashx?Id=1597624d-76b1-47cc-ba03-9ae0ee170379&amp;DC=GEU8&amp;pkey=83f19bfe-14cf-4a87-9e69-97526796f05c&amp;wdwaccluster=GEU8">
            <a:extLst>
              <a:ext uri="{FF2B5EF4-FFF2-40B4-BE49-F238E27FC236}">
                <a16:creationId xmlns:a16="http://schemas.microsoft.com/office/drawing/2014/main" id="{612E2F11-9462-4F70-985C-ADABDE7A96C6}"/>
              </a:ext>
            </a:extLst>
          </p:cNvPr>
          <p:cNvSpPr>
            <a:spLocks noChangeAspect="1" noChangeArrowheads="1"/>
          </p:cNvSpPr>
          <p:nvPr/>
        </p:nvSpPr>
        <p:spPr bwMode="auto">
          <a:xfrm>
            <a:off x="5192713" y="3627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AutoShape 4" descr="https://euc-powerpoint.officeapps.live.com/pods/GetClipboardImage.ashx?Id=1597624d-76b1-47cc-ba03-9ae0ee170379&amp;DC=GEU8&amp;pkey=83f19bfe-14cf-4a87-9e69-97526796f05c&amp;wdwaccluster=GEU8">
            <a:extLst>
              <a:ext uri="{FF2B5EF4-FFF2-40B4-BE49-F238E27FC236}">
                <a16:creationId xmlns:a16="http://schemas.microsoft.com/office/drawing/2014/main" id="{2D92C305-F664-4329-BE88-F44747AB7A6C}"/>
              </a:ext>
            </a:extLst>
          </p:cNvPr>
          <p:cNvSpPr>
            <a:spLocks noChangeAspect="1" noChangeArrowheads="1"/>
          </p:cNvSpPr>
          <p:nvPr/>
        </p:nvSpPr>
        <p:spPr bwMode="auto">
          <a:xfrm>
            <a:off x="5345113" y="3779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Prostokąt 6">
            <a:extLst>
              <a:ext uri="{FF2B5EF4-FFF2-40B4-BE49-F238E27FC236}">
                <a16:creationId xmlns:a16="http://schemas.microsoft.com/office/drawing/2014/main" id="{CAA46CF8-1500-46BB-AAF6-42721E6DFAFF}"/>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
        <p:nvSpPr>
          <p:cNvPr id="8" name="Prostokąt 7">
            <a:extLst>
              <a:ext uri="{FF2B5EF4-FFF2-40B4-BE49-F238E27FC236}">
                <a16:creationId xmlns:a16="http://schemas.microsoft.com/office/drawing/2014/main" id="{02868C43-C33D-471F-9167-430CB8685B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82418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911F0A-986A-4956-958E-A3AB48E29929}"/>
              </a:ext>
            </a:extLst>
          </p:cNvPr>
          <p:cNvSpPr>
            <a:spLocks noGrp="1"/>
          </p:cNvSpPr>
          <p:nvPr>
            <p:ph type="title"/>
          </p:nvPr>
        </p:nvSpPr>
        <p:spPr/>
        <p:txBody>
          <a:bodyPr/>
          <a:lstStyle/>
          <a:p>
            <a:r>
              <a:rPr lang="pl-PL" dirty="0">
                <a:latin typeface="Calibri" panose="020F0502020204030204" pitchFamily="34" charset="0"/>
                <a:cs typeface="Calibri" panose="020F0502020204030204" pitchFamily="34" charset="0"/>
              </a:rPr>
              <a:t>Typ projektu nr 3 - Warunki wsparcia</a:t>
            </a:r>
          </a:p>
        </p:txBody>
      </p:sp>
      <p:sp>
        <p:nvSpPr>
          <p:cNvPr id="3" name="Symbol zastępczy zawartości 2">
            <a:extLst>
              <a:ext uri="{FF2B5EF4-FFF2-40B4-BE49-F238E27FC236}">
                <a16:creationId xmlns:a16="http://schemas.microsoft.com/office/drawing/2014/main" id="{F599818D-EAC8-46DF-A3FD-22DAA8B00113}"/>
              </a:ext>
            </a:extLst>
          </p:cNvPr>
          <p:cNvSpPr>
            <a:spLocks noGrp="1"/>
          </p:cNvSpPr>
          <p:nvPr>
            <p:ph idx="1"/>
          </p:nvPr>
        </p:nvSpPr>
        <p:spPr>
          <a:xfrm>
            <a:off x="1025907" y="1439861"/>
            <a:ext cx="8862687" cy="5219978"/>
          </a:xfrm>
        </p:spPr>
        <p:txBody>
          <a:bodyPr vert="horz" lIns="0" tIns="0" rIns="0" bIns="0" rtlCol="0" anchor="t">
            <a:normAutofit/>
          </a:bodyPr>
          <a:lstStyle/>
          <a:p>
            <a:pPr marL="251460" indent="-251460"/>
            <a:endParaRPr lang="pl-PL" dirty="0"/>
          </a:p>
          <a:p>
            <a:pPr marL="251460" indent="-251460"/>
            <a:r>
              <a:rPr lang="pl-PL" dirty="0">
                <a:latin typeface="Calibri" panose="020F0502020204030204" pitchFamily="34" charset="0"/>
                <a:ea typeface="Open Sans"/>
                <a:cs typeface="Calibri" panose="020F0502020204030204" pitchFamily="34" charset="0"/>
              </a:rPr>
              <a:t>Aplikować o wsparcie mogą wnioskodawcy, których projekty wynikają ze Strategii Rozwoju Subregionu Zachodniego Województwa Śląskiego na lata 2021-2027 i są wskazane na liście projektów ZIT, zgodnie z art. 34 ust.15 pkt. 3 ustawy wdrożeniowej. </a:t>
            </a:r>
          </a:p>
          <a:p>
            <a:pPr marL="251460" indent="-251460"/>
            <a:r>
              <a:rPr lang="pl-PL" b="1" dirty="0">
                <a:latin typeface="Calibri" panose="020F0502020204030204" pitchFamily="34" charset="0"/>
                <a:ea typeface="Open Sans"/>
                <a:cs typeface="Calibri" panose="020F0502020204030204" pitchFamily="34" charset="0"/>
              </a:rPr>
              <a:t>Dla naboru obowiązuje lista projektów ZIT aktualna na moment zakończenia naboru</a:t>
            </a:r>
          </a:p>
          <a:p>
            <a:pPr marL="251460" indent="-251460"/>
            <a:r>
              <a:rPr lang="pl-PL" dirty="0">
                <a:latin typeface="Calibri" panose="020F0502020204030204" pitchFamily="34" charset="0"/>
                <a:ea typeface="Open Sans"/>
                <a:cs typeface="Calibri" panose="020F0502020204030204" pitchFamily="34" charset="0"/>
              </a:rPr>
              <a:t>Działania będą realizowane z poszanowaniem lokalnych zasobów przyrody i przy minimalnej ingerencji w środowisko naturalne. Warunek uznaje się za spełniony, jeśli przy minimalnej ingerencji w środowisko naturalne, wykazane zostanie co najmniej jedno działanie na rzecz poszanowania lokalnych zasobów przyrody.</a:t>
            </a:r>
            <a:r>
              <a:rPr lang="en-US" dirty="0">
                <a:latin typeface="Calibri" panose="020F0502020204030204" pitchFamily="34" charset="0"/>
                <a:ea typeface="Open Sans"/>
                <a:cs typeface="Calibri" panose="020F0502020204030204" pitchFamily="34" charset="0"/>
              </a:rPr>
              <a:t>​</a:t>
            </a:r>
          </a:p>
          <a:p>
            <a:pPr marL="0" indent="0">
              <a:buNone/>
            </a:pPr>
            <a:endParaRPr lang="pl-PL" dirty="0"/>
          </a:p>
        </p:txBody>
      </p:sp>
      <p:sp>
        <p:nvSpPr>
          <p:cNvPr id="4" name="Symbol zastępczy numeru slajdu 3">
            <a:extLst>
              <a:ext uri="{FF2B5EF4-FFF2-40B4-BE49-F238E27FC236}">
                <a16:creationId xmlns:a16="http://schemas.microsoft.com/office/drawing/2014/main" id="{8DC12F02-EE0B-467E-84BF-C0C1346F20E5}"/>
              </a:ext>
            </a:extLst>
          </p:cNvPr>
          <p:cNvSpPr>
            <a:spLocks noGrp="1"/>
          </p:cNvSpPr>
          <p:nvPr>
            <p:ph type="sldNum" sz="quarter" idx="10"/>
          </p:nvPr>
        </p:nvSpPr>
        <p:spPr/>
        <p:txBody>
          <a:bodyPr/>
          <a:lstStyle/>
          <a:p>
            <a:fld id="{EB4015AA-59F6-416B-87A6-8E3D940284E2}" type="slidenum">
              <a:rPr lang="pl-PL" smtClean="0"/>
              <a:pPr/>
              <a:t>17</a:t>
            </a:fld>
            <a:endParaRPr lang="pl-PL"/>
          </a:p>
        </p:txBody>
      </p:sp>
    </p:spTree>
    <p:extLst>
      <p:ext uri="{BB962C8B-B14F-4D97-AF65-F5344CB8AC3E}">
        <p14:creationId xmlns:p14="http://schemas.microsoft.com/office/powerpoint/2010/main" val="3854870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715" y="574559"/>
            <a:ext cx="8761427" cy="772684"/>
          </a:xfrm>
        </p:spPr>
        <p:txBody>
          <a:bodyPr>
            <a:normAutofit/>
          </a:bodyPr>
          <a:lstStyle/>
          <a:p>
            <a:r>
              <a:rPr lang="pl-PL" dirty="0">
                <a:latin typeface="Calibri" panose="020F0502020204030204" pitchFamily="34" charset="0"/>
                <a:cs typeface="Calibri" panose="020F0502020204030204" pitchFamily="34" charset="0"/>
              </a:rPr>
              <a:t>Typ projektu nr 3 - Warunki wsparcia</a:t>
            </a:r>
          </a:p>
        </p:txBody>
      </p:sp>
      <p:sp>
        <p:nvSpPr>
          <p:cNvPr id="3" name="Symbol zastępczy zawartości 2"/>
          <p:cNvSpPr>
            <a:spLocks noGrp="1"/>
          </p:cNvSpPr>
          <p:nvPr>
            <p:ph idx="1"/>
          </p:nvPr>
        </p:nvSpPr>
        <p:spPr>
          <a:xfrm>
            <a:off x="953192" y="1527243"/>
            <a:ext cx="8833831" cy="5492594"/>
          </a:xfrm>
        </p:spPr>
        <p:txBody>
          <a:bodyPr vert="horz" lIns="0" tIns="0" rIns="0" bIns="0" rtlCol="0" anchor="t">
            <a:normAutofit/>
          </a:bodyPr>
          <a:lstStyle/>
          <a:p>
            <a:pPr marL="0" indent="0">
              <a:lnSpc>
                <a:spcPct val="170000"/>
              </a:lnSpc>
              <a:buNone/>
            </a:pPr>
            <a:r>
              <a:rPr lang="pl-PL" b="1" dirty="0">
                <a:latin typeface="+mn-lt"/>
                <a:ea typeface="Open Sans"/>
                <a:cs typeface="Open Sans"/>
              </a:rPr>
              <a:t>Dla Regionalnych Tras Rowerowych</a:t>
            </a:r>
            <a:r>
              <a:rPr lang="en-US" b="1" dirty="0">
                <a:latin typeface="+mn-lt"/>
                <a:ea typeface="Open Sans"/>
                <a:cs typeface="Open Sans"/>
              </a:rPr>
              <a:t> </a:t>
            </a:r>
            <a:r>
              <a:rPr lang="pl-PL" b="1" dirty="0">
                <a:latin typeface="+mn-lt"/>
                <a:ea typeface="Open Sans"/>
                <a:cs typeface="Open Sans"/>
              </a:rPr>
              <a:t>(</a:t>
            </a:r>
            <a:r>
              <a:rPr lang="en-US" b="1" dirty="0">
                <a:latin typeface="+mn-lt"/>
                <a:ea typeface="Open Sans"/>
                <a:cs typeface="Open Sans"/>
              </a:rPr>
              <a:t>RTR</a:t>
            </a:r>
            <a:r>
              <a:rPr lang="pl-PL" b="1" dirty="0">
                <a:latin typeface="+mn-lt"/>
                <a:ea typeface="Open Sans"/>
                <a:cs typeface="Open Sans"/>
              </a:rPr>
              <a:t>)</a:t>
            </a:r>
            <a:r>
              <a:rPr lang="en-US" b="1" dirty="0">
                <a:latin typeface="+mn-lt"/>
                <a:ea typeface="Open Sans"/>
                <a:cs typeface="Open Sans"/>
              </a:rPr>
              <a:t> </a:t>
            </a:r>
            <a:endParaRPr lang="pl-PL" b="1" dirty="0">
              <a:latin typeface="+mn-lt"/>
              <a:ea typeface="Open Sans"/>
              <a:cs typeface="Open Sans"/>
            </a:endParaRPr>
          </a:p>
          <a:p>
            <a:pPr marL="251460" indent="-251460">
              <a:lnSpc>
                <a:spcPct val="170000"/>
              </a:lnSpc>
              <a:buFont typeface="Wingdings" panose="05000000000000000000" pitchFamily="2" charset="2"/>
              <a:buChar char="§"/>
            </a:pPr>
            <a:r>
              <a:rPr lang="en-US" dirty="0">
                <a:latin typeface="+mn-lt"/>
                <a:ea typeface="Open Sans"/>
                <a:cs typeface="Open Sans"/>
              </a:rPr>
              <a:t> </a:t>
            </a:r>
            <a:r>
              <a:rPr lang="en-US" b="1" dirty="0" err="1">
                <a:latin typeface="+mn-lt"/>
                <a:ea typeface="Open Sans"/>
                <a:cs typeface="Open Sans"/>
              </a:rPr>
              <a:t>pozytywna</a:t>
            </a:r>
            <a:r>
              <a:rPr lang="en-US" b="1" dirty="0">
                <a:latin typeface="+mn-lt"/>
                <a:ea typeface="Open Sans"/>
                <a:cs typeface="Open Sans"/>
              </a:rPr>
              <a:t> </a:t>
            </a:r>
            <a:r>
              <a:rPr lang="en-US" b="1" dirty="0" err="1">
                <a:latin typeface="+mn-lt"/>
                <a:ea typeface="Open Sans"/>
                <a:cs typeface="Open Sans"/>
              </a:rPr>
              <a:t>opinia</a:t>
            </a:r>
            <a:r>
              <a:rPr lang="en-US" b="1" dirty="0">
                <a:latin typeface="+mn-lt"/>
                <a:ea typeface="Open Sans"/>
                <a:cs typeface="Open Sans"/>
              </a:rPr>
              <a:t> </a:t>
            </a:r>
            <a:r>
              <a:rPr lang="en-US" b="1" dirty="0" err="1">
                <a:latin typeface="+mn-lt"/>
                <a:ea typeface="Open Sans"/>
                <a:cs typeface="Open Sans"/>
              </a:rPr>
              <a:t>właściwej</a:t>
            </a:r>
            <a:r>
              <a:rPr lang="en-US" b="1" dirty="0">
                <a:latin typeface="+mn-lt"/>
                <a:ea typeface="Open Sans"/>
                <a:cs typeface="Open Sans"/>
              </a:rPr>
              <a:t> </a:t>
            </a:r>
            <a:r>
              <a:rPr lang="en-US" b="1" dirty="0" err="1">
                <a:latin typeface="+mn-lt"/>
                <a:ea typeface="Open Sans"/>
                <a:cs typeface="Open Sans"/>
              </a:rPr>
              <a:t>komórki</a:t>
            </a:r>
            <a:r>
              <a:rPr lang="en-US" b="1" dirty="0">
                <a:latin typeface="+mn-lt"/>
                <a:ea typeface="Open Sans"/>
                <a:cs typeface="Open Sans"/>
              </a:rPr>
              <a:t> </a:t>
            </a:r>
            <a:r>
              <a:rPr lang="en-US" b="1" dirty="0" err="1">
                <a:latin typeface="+mn-lt"/>
                <a:ea typeface="Open Sans"/>
                <a:cs typeface="Open Sans"/>
              </a:rPr>
              <a:t>organizacyjnej</a:t>
            </a:r>
            <a:r>
              <a:rPr lang="en-US" b="1" dirty="0">
                <a:latin typeface="+mn-lt"/>
                <a:ea typeface="Open Sans"/>
                <a:cs typeface="Open Sans"/>
              </a:rPr>
              <a:t> </a:t>
            </a:r>
            <a:r>
              <a:rPr lang="en-US" b="1" dirty="0" err="1">
                <a:latin typeface="+mn-lt"/>
                <a:ea typeface="Open Sans"/>
                <a:cs typeface="Open Sans"/>
              </a:rPr>
              <a:t>Urzędu</a:t>
            </a:r>
            <a:r>
              <a:rPr lang="en-US" b="1" dirty="0">
                <a:latin typeface="+mn-lt"/>
                <a:ea typeface="Open Sans"/>
                <a:cs typeface="Open Sans"/>
              </a:rPr>
              <a:t> </a:t>
            </a:r>
            <a:r>
              <a:rPr lang="en-US" b="1" dirty="0" err="1">
                <a:latin typeface="+mn-lt"/>
                <a:ea typeface="Open Sans"/>
                <a:cs typeface="Open Sans"/>
              </a:rPr>
              <a:t>Marszałkowskiego</a:t>
            </a:r>
            <a:r>
              <a:rPr lang="en-US" b="1" dirty="0">
                <a:latin typeface="+mn-lt"/>
                <a:ea typeface="Open Sans"/>
                <a:cs typeface="Open Sans"/>
              </a:rPr>
              <a:t> </a:t>
            </a:r>
            <a:r>
              <a:rPr lang="en-US" b="1" dirty="0" err="1">
                <a:latin typeface="+mn-lt"/>
                <a:ea typeface="Open Sans"/>
                <a:cs typeface="Open Sans"/>
              </a:rPr>
              <a:t>Województwa</a:t>
            </a:r>
            <a:r>
              <a:rPr lang="en-US" b="1" dirty="0">
                <a:latin typeface="+mn-lt"/>
                <a:ea typeface="Open Sans"/>
                <a:cs typeface="Open Sans"/>
              </a:rPr>
              <a:t> </a:t>
            </a:r>
            <a:r>
              <a:rPr lang="en-US" b="1" dirty="0" err="1">
                <a:latin typeface="+mn-lt"/>
                <a:ea typeface="Open Sans"/>
                <a:cs typeface="Open Sans"/>
              </a:rPr>
              <a:t>Śląskiego</a:t>
            </a:r>
            <a:r>
              <a:rPr lang="en-US" b="1" dirty="0">
                <a:latin typeface="+mn-lt"/>
                <a:ea typeface="Open Sans"/>
                <a:cs typeface="Open Sans"/>
              </a:rPr>
              <a:t> </a:t>
            </a:r>
            <a:r>
              <a:rPr lang="en-US" b="1" dirty="0" err="1">
                <a:latin typeface="+mn-lt"/>
                <a:ea typeface="Open Sans"/>
                <a:cs typeface="Open Sans"/>
              </a:rPr>
              <a:t>odpowiedzialnego</a:t>
            </a:r>
            <a:r>
              <a:rPr lang="en-US" b="1" dirty="0">
                <a:latin typeface="+mn-lt"/>
                <a:ea typeface="Open Sans"/>
                <a:cs typeface="Open Sans"/>
              </a:rPr>
              <a:t> za </a:t>
            </a:r>
            <a:r>
              <a:rPr lang="en-US" b="1" dirty="0" err="1">
                <a:latin typeface="+mn-lt"/>
                <a:ea typeface="Open Sans"/>
                <a:cs typeface="Open Sans"/>
              </a:rPr>
              <a:t>Regionalną</a:t>
            </a:r>
            <a:r>
              <a:rPr lang="en-US" b="1" dirty="0">
                <a:latin typeface="+mn-lt"/>
                <a:ea typeface="Open Sans"/>
                <a:cs typeface="Open Sans"/>
              </a:rPr>
              <a:t> </a:t>
            </a:r>
            <a:r>
              <a:rPr lang="en-US" b="1" dirty="0" err="1">
                <a:latin typeface="+mn-lt"/>
                <a:ea typeface="Open Sans"/>
                <a:cs typeface="Open Sans"/>
              </a:rPr>
              <a:t>Politykę</a:t>
            </a:r>
            <a:r>
              <a:rPr lang="en-US" b="1" dirty="0">
                <a:latin typeface="+mn-lt"/>
                <a:ea typeface="Open Sans"/>
                <a:cs typeface="Open Sans"/>
              </a:rPr>
              <a:t> </a:t>
            </a:r>
            <a:r>
              <a:rPr lang="en-US" b="1" dirty="0" err="1">
                <a:latin typeface="+mn-lt"/>
                <a:ea typeface="Open Sans"/>
                <a:cs typeface="Open Sans"/>
              </a:rPr>
              <a:t>Rowerową</a:t>
            </a:r>
            <a:r>
              <a:rPr lang="en-US" b="1" dirty="0">
                <a:latin typeface="+mn-lt"/>
                <a:ea typeface="Open Sans"/>
                <a:cs typeface="Open Sans"/>
              </a:rPr>
              <a:t> </a:t>
            </a:r>
            <a:r>
              <a:rPr lang="en-US" b="1" dirty="0" err="1">
                <a:latin typeface="+mn-lt"/>
                <a:ea typeface="Open Sans"/>
                <a:cs typeface="Open Sans"/>
              </a:rPr>
              <a:t>Województwa</a:t>
            </a:r>
            <a:r>
              <a:rPr lang="en-US" b="1" dirty="0">
                <a:latin typeface="+mn-lt"/>
                <a:ea typeface="Open Sans"/>
                <a:cs typeface="Open Sans"/>
              </a:rPr>
              <a:t> </a:t>
            </a:r>
            <a:r>
              <a:rPr lang="en-US" b="1" dirty="0" err="1">
                <a:latin typeface="+mn-lt"/>
                <a:ea typeface="Open Sans"/>
                <a:cs typeface="Open Sans"/>
              </a:rPr>
              <a:t>Śląskiego</a:t>
            </a:r>
            <a:r>
              <a:rPr lang="pl-PL" dirty="0">
                <a:latin typeface="+mn-lt"/>
                <a:ea typeface="Open Sans"/>
                <a:cs typeface="Open Sans"/>
              </a:rPr>
              <a:t> </a:t>
            </a:r>
            <a:r>
              <a:rPr lang="pl-PL" dirty="0">
                <a:latin typeface="+mn-lt"/>
              </a:rPr>
              <a:t>zgodnie Regionalną Polityką Rowerową wraz z planem regionalnych tras rowerowych przyjętą uchwalą nr 2309/461/VI/2023 Zarząd Województwa Śląskiego z dn. 3 listopada 2023 r. </a:t>
            </a:r>
          </a:p>
          <a:p>
            <a:pPr marL="251460" indent="-251460">
              <a:lnSpc>
                <a:spcPct val="170000"/>
              </a:lnSpc>
              <a:buFont typeface="Wingdings" panose="05000000000000000000" pitchFamily="2" charset="2"/>
              <a:buChar char="§"/>
            </a:pPr>
            <a:r>
              <a:rPr lang="pl-PL" dirty="0">
                <a:latin typeface="+mn-lt"/>
              </a:rPr>
              <a:t>Opinię będziesz musiał dołączyć na moment złożenia wniosku o dofinansowanie (uwzględnij w swoim harmonogramie prac nad wnioskiem o dofinansowanie czas niezbędny na uzyskanie opinii).</a:t>
            </a:r>
            <a:endParaRPr lang="en-US" dirty="0">
              <a:latin typeface="+mn-lt"/>
            </a:endParaRPr>
          </a:p>
          <a:p>
            <a:pPr marL="251460" indent="-251460">
              <a:buChar char="•"/>
            </a:pPr>
            <a:endParaRPr lang="en-US" dirty="0"/>
          </a:p>
          <a:p>
            <a:pPr marL="251460" indent="-251460">
              <a:lnSpc>
                <a:spcPct val="150000"/>
              </a:lnSpc>
            </a:pPr>
            <a:endParaRPr lang="en-US" dirty="0"/>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18</a:t>
            </a:fld>
            <a:endParaRPr lang="pl-PL"/>
          </a:p>
        </p:txBody>
      </p:sp>
    </p:spTree>
    <p:extLst>
      <p:ext uri="{BB962C8B-B14F-4D97-AF65-F5344CB8AC3E}">
        <p14:creationId xmlns:p14="http://schemas.microsoft.com/office/powerpoint/2010/main" val="3154578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29D9E-203B-3B27-09F6-B0D9C8D6505A}"/>
              </a:ext>
            </a:extLst>
          </p:cNvPr>
          <p:cNvSpPr>
            <a:spLocks noGrp="1"/>
          </p:cNvSpPr>
          <p:nvPr>
            <p:ph type="title"/>
          </p:nvPr>
        </p:nvSpPr>
        <p:spPr/>
        <p:txBody>
          <a:bodyPr>
            <a:normAutofit/>
          </a:bodyPr>
          <a:lstStyle/>
          <a:p>
            <a:r>
              <a:rPr lang="pl-PL" dirty="0">
                <a:latin typeface="Calibri"/>
                <a:ea typeface="Calibri"/>
                <a:cs typeface="Calibri"/>
              </a:rPr>
              <a:t>Typ projektu nr 3 - Warunki wsparcia</a:t>
            </a:r>
            <a:endParaRPr lang="en-US" dirty="0"/>
          </a:p>
        </p:txBody>
      </p:sp>
      <p:sp>
        <p:nvSpPr>
          <p:cNvPr id="3" name="Content Placeholder 2">
            <a:extLst>
              <a:ext uri="{FF2B5EF4-FFF2-40B4-BE49-F238E27FC236}">
                <a16:creationId xmlns:a16="http://schemas.microsoft.com/office/drawing/2014/main" id="{4435D8D9-E7D6-5F2F-2235-7E3E270EE785}"/>
              </a:ext>
            </a:extLst>
          </p:cNvPr>
          <p:cNvSpPr>
            <a:spLocks noGrp="1"/>
          </p:cNvSpPr>
          <p:nvPr>
            <p:ph idx="1"/>
          </p:nvPr>
        </p:nvSpPr>
        <p:spPr>
          <a:xfrm>
            <a:off x="1025907" y="1780162"/>
            <a:ext cx="8640382" cy="4879677"/>
          </a:xfrm>
        </p:spPr>
        <p:txBody>
          <a:bodyPr vert="horz" lIns="0" tIns="0" rIns="0" bIns="0" rtlCol="0" anchor="t">
            <a:normAutofit/>
          </a:bodyPr>
          <a:lstStyle/>
          <a:p>
            <a:pPr marL="0" indent="0">
              <a:buNone/>
            </a:pPr>
            <a:r>
              <a:rPr lang="pl-PL" b="1" dirty="0">
                <a:latin typeface="+mn-lt"/>
                <a:ea typeface="Open Sans"/>
                <a:cs typeface="Open Sans"/>
              </a:rPr>
              <a:t>Dla Regionalnych Tras Rowerowych</a:t>
            </a:r>
            <a:r>
              <a:rPr lang="en-US" b="1" dirty="0">
                <a:latin typeface="+mn-lt"/>
                <a:ea typeface="Open Sans"/>
                <a:cs typeface="Open Sans"/>
              </a:rPr>
              <a:t> </a:t>
            </a:r>
            <a:r>
              <a:rPr lang="pl-PL" b="1" dirty="0">
                <a:latin typeface="+mn-lt"/>
                <a:ea typeface="Open Sans"/>
                <a:cs typeface="Open Sans"/>
              </a:rPr>
              <a:t>(</a:t>
            </a:r>
            <a:r>
              <a:rPr lang="en-US" b="1" dirty="0">
                <a:latin typeface="+mn-lt"/>
                <a:ea typeface="Open Sans"/>
                <a:cs typeface="Open Sans"/>
              </a:rPr>
              <a:t>RTR</a:t>
            </a:r>
            <a:r>
              <a:rPr lang="pl-PL" b="1" dirty="0">
                <a:latin typeface="+mn-lt"/>
                <a:ea typeface="Open Sans"/>
                <a:cs typeface="Open Sans"/>
              </a:rPr>
              <a:t>)</a:t>
            </a:r>
            <a:endParaRPr lang="pl-PL" dirty="0">
              <a:latin typeface="+mn-lt"/>
              <a:ea typeface="Open Sans"/>
              <a:cs typeface="Open Sans"/>
            </a:endParaRPr>
          </a:p>
          <a:p>
            <a:r>
              <a:rPr lang="en-US" dirty="0" err="1">
                <a:latin typeface="+mn-lt"/>
              </a:rPr>
              <a:t>Inwestycje</a:t>
            </a:r>
            <a:r>
              <a:rPr lang="en-US" dirty="0">
                <a:latin typeface="+mn-lt"/>
              </a:rPr>
              <a:t> w </a:t>
            </a:r>
            <a:r>
              <a:rPr lang="en-US" dirty="0" err="1">
                <a:latin typeface="+mn-lt"/>
              </a:rPr>
              <a:t>zakresie</a:t>
            </a:r>
            <a:r>
              <a:rPr lang="en-US" dirty="0">
                <a:latin typeface="+mn-lt"/>
              </a:rPr>
              <a:t> </a:t>
            </a:r>
            <a:r>
              <a:rPr lang="en-US" dirty="0" err="1">
                <a:latin typeface="+mn-lt"/>
              </a:rPr>
              <a:t>budowy</a:t>
            </a:r>
            <a:r>
              <a:rPr lang="en-US" dirty="0">
                <a:latin typeface="+mn-lt"/>
              </a:rPr>
              <a:t> </a:t>
            </a:r>
            <a:r>
              <a:rPr lang="en-US" dirty="0" err="1">
                <a:latin typeface="+mn-lt"/>
              </a:rPr>
              <a:t>dróg</a:t>
            </a:r>
            <a:r>
              <a:rPr lang="en-US" dirty="0">
                <a:latin typeface="+mn-lt"/>
              </a:rPr>
              <a:t> </a:t>
            </a:r>
            <a:r>
              <a:rPr lang="en-US" dirty="0" err="1">
                <a:latin typeface="+mn-lt"/>
              </a:rPr>
              <a:t>rowerowych</a:t>
            </a:r>
            <a:r>
              <a:rPr lang="en-US" dirty="0">
                <a:latin typeface="+mn-lt"/>
              </a:rPr>
              <a:t> </a:t>
            </a:r>
            <a:r>
              <a:rPr lang="en-US" dirty="0" err="1">
                <a:latin typeface="+mn-lt"/>
              </a:rPr>
              <a:t>muszą</a:t>
            </a:r>
            <a:r>
              <a:rPr lang="en-US" dirty="0">
                <a:latin typeface="+mn-lt"/>
              </a:rPr>
              <a:t> </a:t>
            </a:r>
            <a:r>
              <a:rPr lang="en-US" dirty="0" err="1">
                <a:latin typeface="+mn-lt"/>
              </a:rPr>
              <a:t>spełniać</a:t>
            </a:r>
            <a:r>
              <a:rPr lang="en-US" dirty="0">
                <a:latin typeface="+mn-lt"/>
              </a:rPr>
              <a:t> </a:t>
            </a:r>
            <a:r>
              <a:rPr lang="en-US" dirty="0" err="1">
                <a:latin typeface="+mn-lt"/>
              </a:rPr>
              <a:t>wymagania</a:t>
            </a:r>
            <a:r>
              <a:rPr lang="en-US" dirty="0">
                <a:latin typeface="+mn-lt"/>
              </a:rPr>
              <a:t> </a:t>
            </a:r>
            <a:r>
              <a:rPr lang="en-US" dirty="0" err="1">
                <a:latin typeface="+mn-lt"/>
              </a:rPr>
              <a:t>techniczne</a:t>
            </a:r>
            <a:r>
              <a:rPr lang="en-US" dirty="0">
                <a:latin typeface="+mn-lt"/>
              </a:rPr>
              <a:t> </a:t>
            </a:r>
            <a:r>
              <a:rPr lang="en-US" dirty="0" err="1">
                <a:latin typeface="+mn-lt"/>
              </a:rPr>
              <a:t>i</a:t>
            </a:r>
            <a:r>
              <a:rPr lang="en-US" dirty="0">
                <a:latin typeface="+mn-lt"/>
              </a:rPr>
              <a:t> </a:t>
            </a:r>
            <a:r>
              <a:rPr lang="en-US" dirty="0" err="1">
                <a:latin typeface="+mn-lt"/>
              </a:rPr>
              <a:t>standardy</a:t>
            </a:r>
            <a:r>
              <a:rPr lang="en-US" dirty="0">
                <a:latin typeface="+mn-lt"/>
              </a:rPr>
              <a:t> </a:t>
            </a:r>
            <a:r>
              <a:rPr lang="en-US" dirty="0" err="1">
                <a:latin typeface="+mn-lt"/>
              </a:rPr>
              <a:t>budowy</a:t>
            </a:r>
            <a:r>
              <a:rPr lang="en-US" dirty="0">
                <a:latin typeface="+mn-lt"/>
              </a:rPr>
              <a:t> </a:t>
            </a:r>
            <a:r>
              <a:rPr lang="en-US" dirty="0" err="1">
                <a:latin typeface="+mn-lt"/>
              </a:rPr>
              <a:t>dróg</a:t>
            </a:r>
            <a:r>
              <a:rPr lang="en-US" dirty="0">
                <a:latin typeface="+mn-lt"/>
              </a:rPr>
              <a:t> </a:t>
            </a:r>
            <a:r>
              <a:rPr lang="en-US" dirty="0" err="1">
                <a:latin typeface="+mn-lt"/>
                <a:cs typeface="Calibri" panose="020F0502020204030204" pitchFamily="34" charset="0"/>
              </a:rPr>
              <a:t>rowerowych</a:t>
            </a:r>
            <a:r>
              <a:rPr lang="en-US" dirty="0">
                <a:latin typeface="+mn-lt"/>
              </a:rPr>
              <a:t> w </a:t>
            </a:r>
            <a:r>
              <a:rPr lang="en-US" dirty="0" err="1">
                <a:latin typeface="+mn-lt"/>
              </a:rPr>
              <a:t>województwie</a:t>
            </a:r>
            <a:r>
              <a:rPr lang="en-US" dirty="0">
                <a:latin typeface="+mn-lt"/>
              </a:rPr>
              <a:t> </a:t>
            </a:r>
            <a:r>
              <a:rPr lang="en-US" dirty="0" err="1">
                <a:latin typeface="+mn-lt"/>
              </a:rPr>
              <a:t>śląskim</a:t>
            </a:r>
            <a:r>
              <a:rPr lang="en-US" dirty="0">
                <a:latin typeface="+mn-lt"/>
              </a:rPr>
              <a:t>, w </a:t>
            </a:r>
            <a:r>
              <a:rPr lang="en-US" dirty="0" err="1">
                <a:latin typeface="+mn-lt"/>
              </a:rPr>
              <a:t>zależności</a:t>
            </a:r>
            <a:r>
              <a:rPr lang="en-US" dirty="0">
                <a:latin typeface="+mn-lt"/>
              </a:rPr>
              <a:t> od </a:t>
            </a:r>
            <a:r>
              <a:rPr lang="en-US" dirty="0" err="1">
                <a:latin typeface="+mn-lt"/>
              </a:rPr>
              <a:t>obszaru</a:t>
            </a:r>
            <a:r>
              <a:rPr lang="en-US" dirty="0">
                <a:latin typeface="+mn-lt"/>
              </a:rPr>
              <a:t>, </a:t>
            </a:r>
            <a:r>
              <a:rPr lang="en-US" dirty="0" err="1">
                <a:latin typeface="+mn-lt"/>
              </a:rPr>
              <a:t>na</a:t>
            </a:r>
            <a:r>
              <a:rPr lang="en-US" dirty="0">
                <a:latin typeface="+mn-lt"/>
              </a:rPr>
              <a:t> </a:t>
            </a:r>
            <a:r>
              <a:rPr lang="en-US" dirty="0" err="1">
                <a:latin typeface="+mn-lt"/>
              </a:rPr>
              <a:t>którym</a:t>
            </a:r>
            <a:r>
              <a:rPr lang="en-US" dirty="0">
                <a:latin typeface="+mn-lt"/>
              </a:rPr>
              <a:t> </a:t>
            </a:r>
            <a:r>
              <a:rPr lang="en-US" dirty="0" err="1">
                <a:latin typeface="+mn-lt"/>
              </a:rPr>
              <a:t>będą</a:t>
            </a:r>
            <a:r>
              <a:rPr lang="en-US" dirty="0">
                <a:latin typeface="+mn-lt"/>
              </a:rPr>
              <a:t> </a:t>
            </a:r>
            <a:r>
              <a:rPr lang="en-US" dirty="0" err="1">
                <a:latin typeface="+mn-lt"/>
              </a:rPr>
              <a:t>realizowane</a:t>
            </a:r>
            <a:r>
              <a:rPr lang="en-US" dirty="0">
                <a:latin typeface="+mn-lt"/>
              </a:rPr>
              <a:t>, </a:t>
            </a:r>
            <a:r>
              <a:rPr lang="en-US" dirty="0" err="1">
                <a:latin typeface="+mn-lt"/>
              </a:rPr>
              <a:t>tj</a:t>
            </a:r>
            <a:r>
              <a:rPr lang="en-US" dirty="0">
                <a:latin typeface="+mn-lt"/>
              </a:rPr>
              <a:t>.:</a:t>
            </a:r>
          </a:p>
          <a:p>
            <a:r>
              <a:rPr lang="en-US" dirty="0">
                <a:latin typeface="+mn-lt"/>
              </a:rPr>
              <a:t>„</a:t>
            </a:r>
            <a:r>
              <a:rPr lang="en-US" dirty="0" err="1">
                <a:latin typeface="+mn-lt"/>
              </a:rPr>
              <a:t>Regionalna</a:t>
            </a:r>
            <a:r>
              <a:rPr lang="en-US" dirty="0">
                <a:latin typeface="+mn-lt"/>
              </a:rPr>
              <a:t> </a:t>
            </a:r>
            <a:r>
              <a:rPr lang="en-US" dirty="0" err="1">
                <a:latin typeface="+mn-lt"/>
              </a:rPr>
              <a:t>Polityka</a:t>
            </a:r>
            <a:r>
              <a:rPr lang="en-US" dirty="0">
                <a:latin typeface="+mn-lt"/>
              </a:rPr>
              <a:t> </a:t>
            </a:r>
            <a:r>
              <a:rPr lang="en-US" dirty="0" err="1">
                <a:latin typeface="+mn-lt"/>
              </a:rPr>
              <a:t>Miejska</a:t>
            </a:r>
            <a:r>
              <a:rPr lang="en-US" dirty="0">
                <a:latin typeface="+mn-lt"/>
              </a:rPr>
              <a:t> </a:t>
            </a:r>
            <a:r>
              <a:rPr lang="en-US" dirty="0" err="1">
                <a:latin typeface="+mn-lt"/>
              </a:rPr>
              <a:t>Województwa</a:t>
            </a:r>
            <a:r>
              <a:rPr lang="en-US" dirty="0">
                <a:latin typeface="+mn-lt"/>
              </a:rPr>
              <a:t> </a:t>
            </a:r>
            <a:r>
              <a:rPr lang="en-US" dirty="0" err="1">
                <a:latin typeface="+mn-lt"/>
              </a:rPr>
              <a:t>Śląskiego</a:t>
            </a:r>
            <a:r>
              <a:rPr lang="en-US" dirty="0">
                <a:latin typeface="+mn-lt"/>
              </a:rPr>
              <a:t>” </a:t>
            </a:r>
            <a:r>
              <a:rPr lang="en-US" dirty="0" err="1">
                <a:latin typeface="+mn-lt"/>
              </a:rPr>
              <a:t>przyjęta</a:t>
            </a:r>
            <a:r>
              <a:rPr lang="en-US" dirty="0">
                <a:latin typeface="+mn-lt"/>
              </a:rPr>
              <a:t> </a:t>
            </a:r>
            <a:r>
              <a:rPr lang="en-US" dirty="0" err="1">
                <a:latin typeface="+mn-lt"/>
              </a:rPr>
              <a:t>Uchwałą</a:t>
            </a:r>
            <a:r>
              <a:rPr lang="en-US" dirty="0">
                <a:latin typeface="+mn-lt"/>
              </a:rPr>
              <a:t> </a:t>
            </a:r>
            <a:r>
              <a:rPr lang="en-US" dirty="0" err="1">
                <a:latin typeface="+mn-lt"/>
              </a:rPr>
              <a:t>Zarządu</a:t>
            </a:r>
            <a:r>
              <a:rPr lang="en-US" dirty="0">
                <a:latin typeface="+mn-lt"/>
              </a:rPr>
              <a:t> </a:t>
            </a:r>
            <a:r>
              <a:rPr lang="en-US" dirty="0" err="1">
                <a:latin typeface="+mn-lt"/>
              </a:rPr>
              <a:t>Województwa</a:t>
            </a:r>
            <a:r>
              <a:rPr lang="en-US" dirty="0">
                <a:latin typeface="+mn-lt"/>
              </a:rPr>
              <a:t> </a:t>
            </a:r>
            <a:r>
              <a:rPr lang="en-US" dirty="0" err="1">
                <a:latin typeface="+mn-lt"/>
              </a:rPr>
              <a:t>Śląskiego</a:t>
            </a:r>
            <a:r>
              <a:rPr lang="en-US" dirty="0">
                <a:latin typeface="+mn-lt"/>
              </a:rPr>
              <a:t> nr 2703/297/VI/2021 z </a:t>
            </a:r>
            <a:r>
              <a:rPr lang="en-US" dirty="0" err="1">
                <a:latin typeface="+mn-lt"/>
              </a:rPr>
              <a:t>dnia</a:t>
            </a:r>
            <a:r>
              <a:rPr lang="en-US" dirty="0">
                <a:latin typeface="+mn-lt"/>
              </a:rPr>
              <a:t> 15 </a:t>
            </a:r>
            <a:r>
              <a:rPr lang="en-US" dirty="0" err="1">
                <a:latin typeface="+mn-lt"/>
              </a:rPr>
              <a:t>grudnia</a:t>
            </a:r>
            <a:r>
              <a:rPr lang="en-US" dirty="0">
                <a:latin typeface="+mn-lt"/>
              </a:rPr>
              <a:t> 2021 r.</a:t>
            </a:r>
          </a:p>
          <a:p>
            <a:r>
              <a:rPr lang="en-US" dirty="0" err="1">
                <a:latin typeface="+mn-lt"/>
              </a:rPr>
              <a:t>Wzdłuż</a:t>
            </a:r>
            <a:r>
              <a:rPr lang="en-US" dirty="0">
                <a:latin typeface="+mn-lt"/>
              </a:rPr>
              <a:t> </a:t>
            </a:r>
            <a:r>
              <a:rPr lang="en-US" dirty="0" err="1">
                <a:latin typeface="+mn-lt"/>
              </a:rPr>
              <a:t>dróg</a:t>
            </a:r>
            <a:r>
              <a:rPr lang="en-US" dirty="0">
                <a:latin typeface="+mn-lt"/>
              </a:rPr>
              <a:t> </a:t>
            </a:r>
            <a:r>
              <a:rPr lang="en-US" dirty="0" err="1">
                <a:latin typeface="+mn-lt"/>
              </a:rPr>
              <a:t>Wojewódzkich</a:t>
            </a:r>
            <a:r>
              <a:rPr lang="en-US" dirty="0">
                <a:latin typeface="+mn-lt"/>
              </a:rPr>
              <a:t> </a:t>
            </a:r>
            <a:r>
              <a:rPr lang="en-US" dirty="0" err="1">
                <a:latin typeface="+mn-lt"/>
              </a:rPr>
              <a:t>administrowanych</a:t>
            </a:r>
            <a:r>
              <a:rPr lang="en-US" dirty="0">
                <a:latin typeface="+mn-lt"/>
              </a:rPr>
              <a:t> </a:t>
            </a:r>
            <a:r>
              <a:rPr lang="en-US" dirty="0" err="1">
                <a:latin typeface="+mn-lt"/>
              </a:rPr>
              <a:t>przez</a:t>
            </a:r>
            <a:r>
              <a:rPr lang="en-US" dirty="0">
                <a:latin typeface="+mn-lt"/>
              </a:rPr>
              <a:t> </a:t>
            </a:r>
            <a:r>
              <a:rPr lang="en-US" dirty="0" err="1">
                <a:latin typeface="+mn-lt"/>
              </a:rPr>
              <a:t>Zarząd</a:t>
            </a:r>
            <a:r>
              <a:rPr lang="en-US" dirty="0">
                <a:latin typeface="+mn-lt"/>
              </a:rPr>
              <a:t> </a:t>
            </a:r>
            <a:r>
              <a:rPr lang="en-US" dirty="0" err="1">
                <a:latin typeface="+mn-lt"/>
              </a:rPr>
              <a:t>Dróg</a:t>
            </a:r>
            <a:r>
              <a:rPr lang="en-US" dirty="0">
                <a:latin typeface="+mn-lt"/>
              </a:rPr>
              <a:t> </a:t>
            </a:r>
            <a:r>
              <a:rPr lang="en-US" dirty="0" err="1">
                <a:latin typeface="+mn-lt"/>
              </a:rPr>
              <a:t>Wojewódzkich</a:t>
            </a:r>
            <a:r>
              <a:rPr lang="en-US" dirty="0">
                <a:latin typeface="+mn-lt"/>
              </a:rPr>
              <a:t> w </a:t>
            </a:r>
            <a:r>
              <a:rPr lang="en-US" dirty="0" err="1">
                <a:latin typeface="+mn-lt"/>
              </a:rPr>
              <a:t>Katowicach</a:t>
            </a:r>
            <a:r>
              <a:rPr lang="en-US" dirty="0">
                <a:latin typeface="+mn-lt"/>
              </a:rPr>
              <a:t>: „</a:t>
            </a:r>
            <a:r>
              <a:rPr lang="en-US" dirty="0" err="1">
                <a:latin typeface="+mn-lt"/>
              </a:rPr>
              <a:t>Wytyczne</a:t>
            </a:r>
            <a:r>
              <a:rPr lang="en-US" dirty="0">
                <a:latin typeface="+mn-lt"/>
              </a:rPr>
              <a:t> </a:t>
            </a:r>
            <a:r>
              <a:rPr lang="en-US" dirty="0" err="1">
                <a:latin typeface="+mn-lt"/>
              </a:rPr>
              <a:t>projektowania</a:t>
            </a:r>
            <a:r>
              <a:rPr lang="en-US" dirty="0">
                <a:latin typeface="+mn-lt"/>
              </a:rPr>
              <a:t> </a:t>
            </a:r>
            <a:r>
              <a:rPr lang="en-US" dirty="0" err="1">
                <a:latin typeface="+mn-lt"/>
              </a:rPr>
              <a:t>dróg</a:t>
            </a:r>
            <a:r>
              <a:rPr lang="en-US" dirty="0">
                <a:latin typeface="+mn-lt"/>
              </a:rPr>
              <a:t> </a:t>
            </a:r>
            <a:r>
              <a:rPr lang="en-US" dirty="0" err="1">
                <a:latin typeface="+mn-lt"/>
              </a:rPr>
              <a:t>dla</a:t>
            </a:r>
            <a:r>
              <a:rPr lang="en-US" dirty="0">
                <a:latin typeface="+mn-lt"/>
              </a:rPr>
              <a:t> </a:t>
            </a:r>
            <a:r>
              <a:rPr lang="en-US" dirty="0" err="1">
                <a:latin typeface="+mn-lt"/>
              </a:rPr>
              <a:t>rowerów</a:t>
            </a:r>
            <a:r>
              <a:rPr lang="en-US" dirty="0">
                <a:latin typeface="+mn-lt"/>
              </a:rPr>
              <a:t> </a:t>
            </a:r>
            <a:r>
              <a:rPr lang="en-US" dirty="0" err="1">
                <a:latin typeface="+mn-lt"/>
              </a:rPr>
              <a:t>na</a:t>
            </a:r>
            <a:r>
              <a:rPr lang="en-US" dirty="0">
                <a:latin typeface="+mn-lt"/>
              </a:rPr>
              <a:t> </a:t>
            </a:r>
            <a:r>
              <a:rPr lang="en-US" dirty="0" err="1">
                <a:latin typeface="+mn-lt"/>
              </a:rPr>
              <a:t>drogach</a:t>
            </a:r>
            <a:r>
              <a:rPr lang="en-US" dirty="0">
                <a:latin typeface="+mn-lt"/>
              </a:rPr>
              <a:t> </a:t>
            </a:r>
            <a:r>
              <a:rPr lang="en-US" dirty="0" err="1">
                <a:latin typeface="+mn-lt"/>
              </a:rPr>
              <a:t>wojewódzkich</a:t>
            </a:r>
            <a:r>
              <a:rPr lang="en-US" dirty="0">
                <a:latin typeface="+mn-lt"/>
              </a:rPr>
              <a:t> </a:t>
            </a:r>
            <a:r>
              <a:rPr lang="en-US" dirty="0" err="1">
                <a:latin typeface="+mn-lt"/>
              </a:rPr>
              <a:t>administrowanych</a:t>
            </a:r>
            <a:r>
              <a:rPr lang="en-US" dirty="0">
                <a:latin typeface="+mn-lt"/>
              </a:rPr>
              <a:t> </a:t>
            </a:r>
            <a:r>
              <a:rPr lang="en-US" dirty="0" err="1">
                <a:latin typeface="+mn-lt"/>
              </a:rPr>
              <a:t>przez</a:t>
            </a:r>
            <a:r>
              <a:rPr lang="en-US" dirty="0">
                <a:latin typeface="+mn-lt"/>
              </a:rPr>
              <a:t> </a:t>
            </a:r>
            <a:r>
              <a:rPr lang="en-US" dirty="0" err="1">
                <a:latin typeface="+mn-lt"/>
              </a:rPr>
              <a:t>Zarząd</a:t>
            </a:r>
            <a:r>
              <a:rPr lang="en-US" dirty="0">
                <a:latin typeface="+mn-lt"/>
              </a:rPr>
              <a:t> </a:t>
            </a:r>
            <a:r>
              <a:rPr lang="en-US" dirty="0" err="1">
                <a:latin typeface="+mn-lt"/>
              </a:rPr>
              <a:t>Dróg</a:t>
            </a:r>
            <a:r>
              <a:rPr lang="en-US" dirty="0">
                <a:latin typeface="+mn-lt"/>
              </a:rPr>
              <a:t> </a:t>
            </a:r>
            <a:r>
              <a:rPr lang="en-US" dirty="0" err="1">
                <a:latin typeface="+mn-lt"/>
              </a:rPr>
              <a:t>Wojewódzkich</a:t>
            </a:r>
            <a:r>
              <a:rPr lang="en-US" dirty="0">
                <a:latin typeface="+mn-lt"/>
              </a:rPr>
              <a:t> w </a:t>
            </a:r>
            <a:r>
              <a:rPr lang="en-US" dirty="0" err="1">
                <a:latin typeface="+mn-lt"/>
              </a:rPr>
              <a:t>Katowicach</a:t>
            </a:r>
            <a:r>
              <a:rPr lang="en-US" dirty="0">
                <a:latin typeface="+mn-lt"/>
              </a:rPr>
              <a:t>” (WP-DDR v. </a:t>
            </a:r>
            <a:r>
              <a:rPr lang="en-US" dirty="0" err="1">
                <a:latin typeface="+mn-lt"/>
              </a:rPr>
              <a:t>grudzień</a:t>
            </a:r>
            <a:r>
              <a:rPr lang="en-US" dirty="0">
                <a:latin typeface="+mn-lt"/>
              </a:rPr>
              <a:t> 2021);</a:t>
            </a:r>
          </a:p>
          <a:p>
            <a:r>
              <a:rPr lang="en-US" dirty="0">
                <a:latin typeface="+mn-lt"/>
              </a:rPr>
              <a:t>Na </a:t>
            </a:r>
            <a:r>
              <a:rPr lang="en-US" dirty="0" err="1">
                <a:latin typeface="+mn-lt"/>
              </a:rPr>
              <a:t>pozostałym</a:t>
            </a:r>
            <a:r>
              <a:rPr lang="en-US" dirty="0">
                <a:latin typeface="+mn-lt"/>
              </a:rPr>
              <a:t> </a:t>
            </a:r>
            <a:r>
              <a:rPr lang="en-US" dirty="0" err="1">
                <a:latin typeface="+mn-lt"/>
              </a:rPr>
              <a:t>obszarze</a:t>
            </a:r>
            <a:r>
              <a:rPr lang="en-US" dirty="0">
                <a:latin typeface="+mn-lt"/>
              </a:rPr>
              <a:t> </a:t>
            </a:r>
            <a:r>
              <a:rPr lang="en-US" dirty="0" err="1">
                <a:latin typeface="+mn-lt"/>
              </a:rPr>
              <a:t>Województwa</a:t>
            </a:r>
            <a:r>
              <a:rPr lang="en-US" dirty="0">
                <a:latin typeface="+mn-lt"/>
              </a:rPr>
              <a:t>: „</a:t>
            </a:r>
            <a:r>
              <a:rPr lang="en-US" dirty="0" err="1">
                <a:latin typeface="+mn-lt"/>
              </a:rPr>
              <a:t>Wytyczne</a:t>
            </a:r>
            <a:r>
              <a:rPr lang="en-US" dirty="0">
                <a:latin typeface="+mn-lt"/>
              </a:rPr>
              <a:t> </a:t>
            </a:r>
            <a:r>
              <a:rPr lang="en-US" dirty="0" err="1">
                <a:latin typeface="+mn-lt"/>
              </a:rPr>
              <a:t>projektowania</a:t>
            </a:r>
            <a:r>
              <a:rPr lang="en-US" dirty="0">
                <a:latin typeface="+mn-lt"/>
              </a:rPr>
              <a:t> </a:t>
            </a:r>
            <a:r>
              <a:rPr lang="en-US" dirty="0" err="1">
                <a:latin typeface="+mn-lt"/>
              </a:rPr>
              <a:t>infrastruktury</a:t>
            </a:r>
            <a:r>
              <a:rPr lang="en-US" dirty="0">
                <a:latin typeface="+mn-lt"/>
              </a:rPr>
              <a:t> </a:t>
            </a:r>
            <a:r>
              <a:rPr lang="en-US" dirty="0" err="1">
                <a:latin typeface="+mn-lt"/>
              </a:rPr>
              <a:t>dla</a:t>
            </a:r>
            <a:r>
              <a:rPr lang="en-US" dirty="0">
                <a:latin typeface="+mn-lt"/>
              </a:rPr>
              <a:t> </a:t>
            </a:r>
            <a:r>
              <a:rPr lang="en-US" dirty="0" err="1">
                <a:latin typeface="+mn-lt"/>
              </a:rPr>
              <a:t>rowerów</a:t>
            </a:r>
            <a:r>
              <a:rPr lang="en-US" dirty="0">
                <a:latin typeface="+mn-lt"/>
              </a:rPr>
              <a:t>” </a:t>
            </a:r>
            <a:r>
              <a:rPr lang="en-US" dirty="0" err="1">
                <a:latin typeface="+mn-lt"/>
              </a:rPr>
              <a:t>przygotowane</a:t>
            </a:r>
            <a:r>
              <a:rPr lang="en-US" dirty="0">
                <a:latin typeface="+mn-lt"/>
              </a:rPr>
              <a:t> </a:t>
            </a:r>
            <a:r>
              <a:rPr lang="en-US" dirty="0" err="1">
                <a:latin typeface="+mn-lt"/>
              </a:rPr>
              <a:t>przez</a:t>
            </a:r>
            <a:r>
              <a:rPr lang="en-US" dirty="0">
                <a:latin typeface="+mn-lt"/>
              </a:rPr>
              <a:t> </a:t>
            </a:r>
            <a:r>
              <a:rPr lang="en-US" dirty="0" err="1">
                <a:latin typeface="+mn-lt"/>
              </a:rPr>
              <a:t>Ministerstwo</a:t>
            </a:r>
            <a:r>
              <a:rPr lang="en-US" dirty="0">
                <a:latin typeface="+mn-lt"/>
              </a:rPr>
              <a:t> </a:t>
            </a:r>
            <a:r>
              <a:rPr lang="en-US" dirty="0" err="1">
                <a:latin typeface="+mn-lt"/>
              </a:rPr>
              <a:t>Infrastruktury</a:t>
            </a:r>
            <a:r>
              <a:rPr lang="en-US" dirty="0">
                <a:latin typeface="+mn-lt"/>
              </a:rPr>
              <a:t>, </a:t>
            </a:r>
            <a:r>
              <a:rPr lang="en-US" dirty="0" err="1">
                <a:latin typeface="+mn-lt"/>
              </a:rPr>
              <a:t>które</a:t>
            </a:r>
            <a:r>
              <a:rPr lang="en-US" dirty="0">
                <a:latin typeface="+mn-lt"/>
              </a:rPr>
              <a:t> </a:t>
            </a:r>
            <a:r>
              <a:rPr lang="en-US" dirty="0" err="1">
                <a:latin typeface="+mn-lt"/>
              </a:rPr>
              <a:t>rekomendował</a:t>
            </a:r>
            <a:r>
              <a:rPr lang="en-US" dirty="0">
                <a:latin typeface="+mn-lt"/>
              </a:rPr>
              <a:t> Minister </a:t>
            </a:r>
            <a:r>
              <a:rPr lang="en-US" dirty="0" err="1">
                <a:latin typeface="+mn-lt"/>
              </a:rPr>
              <a:t>Infrastruktury</a:t>
            </a:r>
            <a:r>
              <a:rPr lang="en-US" dirty="0">
                <a:latin typeface="+mn-lt"/>
              </a:rPr>
              <a:t> w </a:t>
            </a:r>
            <a:r>
              <a:rPr lang="en-US" dirty="0" err="1">
                <a:latin typeface="+mn-lt"/>
              </a:rPr>
              <a:t>dniu</a:t>
            </a:r>
            <a:r>
              <a:rPr lang="en-US" dirty="0">
                <a:latin typeface="+mn-lt"/>
              </a:rPr>
              <a:t> 19 </a:t>
            </a:r>
            <a:r>
              <a:rPr lang="en-US" dirty="0" err="1">
                <a:latin typeface="+mn-lt"/>
              </a:rPr>
              <a:t>września</a:t>
            </a:r>
            <a:r>
              <a:rPr lang="en-US" dirty="0">
                <a:latin typeface="+mn-lt"/>
              </a:rPr>
              <a:t> 2022 r.</a:t>
            </a:r>
          </a:p>
          <a:p>
            <a:pPr marL="251460" indent="-251460"/>
            <a:endParaRPr lang="en-US" dirty="0">
              <a:latin typeface="Open Sans"/>
              <a:ea typeface="Open Sans"/>
              <a:cs typeface="Open Sans"/>
            </a:endParaRPr>
          </a:p>
          <a:p>
            <a:pPr marL="251460" indent="-251460"/>
            <a:endParaRPr lang="en-US" dirty="0"/>
          </a:p>
        </p:txBody>
      </p:sp>
      <p:sp>
        <p:nvSpPr>
          <p:cNvPr id="4" name="Slide Number Placeholder 3">
            <a:extLst>
              <a:ext uri="{FF2B5EF4-FFF2-40B4-BE49-F238E27FC236}">
                <a16:creationId xmlns:a16="http://schemas.microsoft.com/office/drawing/2014/main" id="{FC0BCEE3-C21F-9AE8-CAB8-52C232641D2B}"/>
              </a:ext>
            </a:extLst>
          </p:cNvPr>
          <p:cNvSpPr>
            <a:spLocks noGrp="1"/>
          </p:cNvSpPr>
          <p:nvPr>
            <p:ph type="sldNum" sz="quarter" idx="10"/>
          </p:nvPr>
        </p:nvSpPr>
        <p:spPr/>
        <p:txBody>
          <a:bodyPr/>
          <a:lstStyle/>
          <a:p>
            <a:fld id="{EB4015AA-59F6-416B-87A6-8E3D940284E2}" type="slidenum">
              <a:rPr lang="pl-PL" smtClean="0"/>
              <a:pPr/>
              <a:t>19</a:t>
            </a:fld>
            <a:endParaRPr lang="pl-PL"/>
          </a:p>
        </p:txBody>
      </p:sp>
    </p:spTree>
    <p:extLst>
      <p:ext uri="{BB962C8B-B14F-4D97-AF65-F5344CB8AC3E}">
        <p14:creationId xmlns:p14="http://schemas.microsoft.com/office/powerpoint/2010/main" val="635371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0B03DE-AE5C-4072-888A-2B33EB0F33F4}"/>
              </a:ext>
            </a:extLst>
          </p:cNvPr>
          <p:cNvSpPr>
            <a:spLocks noGrp="1"/>
          </p:cNvSpPr>
          <p:nvPr>
            <p:ph type="ctrTitle"/>
          </p:nvPr>
        </p:nvSpPr>
        <p:spPr>
          <a:xfrm>
            <a:off x="5597389" y="2068233"/>
            <a:ext cx="3698809" cy="436418"/>
          </a:xfrm>
        </p:spPr>
        <p:txBody>
          <a:bodyPr>
            <a:noAutofit/>
          </a:bodyPr>
          <a:lstStyle/>
          <a:p>
            <a:r>
              <a:rPr lang="pl-PL" sz="2800">
                <a:latin typeface="+mn-lt"/>
              </a:rPr>
              <a:t>Plan prezentacji:</a:t>
            </a:r>
          </a:p>
        </p:txBody>
      </p:sp>
      <p:sp>
        <p:nvSpPr>
          <p:cNvPr id="3" name="Podtytuł 2">
            <a:extLst>
              <a:ext uri="{FF2B5EF4-FFF2-40B4-BE49-F238E27FC236}">
                <a16:creationId xmlns:a16="http://schemas.microsoft.com/office/drawing/2014/main" id="{E0A4F5A7-E379-471C-958A-C33378013F3C}"/>
              </a:ext>
            </a:extLst>
          </p:cNvPr>
          <p:cNvSpPr>
            <a:spLocks noGrp="1"/>
          </p:cNvSpPr>
          <p:nvPr>
            <p:ph type="subTitle" idx="1"/>
          </p:nvPr>
        </p:nvSpPr>
        <p:spPr>
          <a:xfrm>
            <a:off x="1011677" y="2295298"/>
            <a:ext cx="8677072" cy="4300055"/>
          </a:xfrm>
        </p:spPr>
        <p:txBody>
          <a:bodyPr vert="horz" lIns="0" tIns="0" rIns="0" bIns="0" rtlCol="0" anchor="t">
            <a:noAutofit/>
          </a:bodyPr>
          <a:lstStyle/>
          <a:p>
            <a:pPr marL="36000">
              <a:lnSpc>
                <a:spcPct val="100000"/>
              </a:lnSpc>
            </a:pPr>
            <a:endParaRPr lang="pl-PL" sz="1300">
              <a:latin typeface="+mn-lt"/>
            </a:endParaRPr>
          </a:p>
          <a:p>
            <a:pPr marL="36000" indent="-342900">
              <a:lnSpc>
                <a:spcPct val="150000"/>
              </a:lnSpc>
              <a:buAutoNum type="arabicPeriod"/>
            </a:pPr>
            <a:r>
              <a:rPr lang="pl-PL" sz="1600">
                <a:latin typeface="+mn-lt"/>
                <a:ea typeface="Open Sans"/>
                <a:cs typeface="Open Sans"/>
              </a:rPr>
              <a:t>Działanie 9.1  Zwiększenie roli kultury i turystyki w rozwoju subregionalnym :</a:t>
            </a:r>
          </a:p>
          <a:p>
            <a:pPr marL="342900" indent="-342900">
              <a:lnSpc>
                <a:spcPct val="150000"/>
              </a:lnSpc>
              <a:spcBef>
                <a:spcPts val="600"/>
              </a:spcBef>
              <a:buFont typeface="Wingdings" panose="05000000000000000000" pitchFamily="2" charset="2"/>
              <a:buChar char="Ø"/>
            </a:pPr>
            <a:r>
              <a:rPr lang="pl-PL" sz="1600">
                <a:latin typeface="+mn-lt"/>
                <a:ea typeface="Open Sans"/>
                <a:cs typeface="Open Sans"/>
              </a:rPr>
              <a:t>katalog potencjalnych beneficjentów</a:t>
            </a:r>
          </a:p>
          <a:p>
            <a:pPr marL="342900" indent="-342900">
              <a:lnSpc>
                <a:spcPct val="150000"/>
              </a:lnSpc>
              <a:spcBef>
                <a:spcPts val="600"/>
              </a:spcBef>
              <a:buFont typeface="Wingdings" panose="05000000000000000000" pitchFamily="2" charset="2"/>
              <a:buChar char="Ø"/>
            </a:pPr>
            <a:r>
              <a:rPr lang="pl-PL" sz="1600">
                <a:latin typeface="+mn-lt"/>
                <a:ea typeface="Open Sans"/>
                <a:cs typeface="Open Sans"/>
              </a:rPr>
              <a:t>typy projektów </a:t>
            </a:r>
            <a:endParaRPr lang="pl-PL" sz="1600">
              <a:latin typeface="+mn-lt"/>
            </a:endParaRPr>
          </a:p>
          <a:p>
            <a:pPr marL="342900" indent="-342900">
              <a:lnSpc>
                <a:spcPct val="150000"/>
              </a:lnSpc>
              <a:spcBef>
                <a:spcPts val="600"/>
              </a:spcBef>
              <a:buFont typeface="Wingdings" panose="05000000000000000000" pitchFamily="2" charset="2"/>
              <a:buChar char="Ø"/>
            </a:pPr>
            <a:r>
              <a:rPr lang="pl-PL" sz="1600">
                <a:latin typeface="+mn-lt"/>
                <a:ea typeface="Open Sans"/>
                <a:cs typeface="Open Sans"/>
              </a:rPr>
              <a:t>zakres wsparcia (w tym warunki dostępu) w podziale na typu projektu</a:t>
            </a:r>
          </a:p>
          <a:p>
            <a:pPr marL="342900" indent="-342900">
              <a:lnSpc>
                <a:spcPct val="150000"/>
              </a:lnSpc>
              <a:spcBef>
                <a:spcPts val="600"/>
              </a:spcBef>
              <a:buFont typeface="Wingdings" panose="05000000000000000000" pitchFamily="2" charset="2"/>
              <a:buChar char="Ø"/>
            </a:pPr>
            <a:r>
              <a:rPr lang="pl-PL" sz="1600">
                <a:latin typeface="+mn-lt"/>
                <a:ea typeface="Open Sans"/>
                <a:cs typeface="Open Sans"/>
              </a:rPr>
              <a:t>kwalifikowalność wydatków w podziale na typy projektu</a:t>
            </a:r>
          </a:p>
          <a:p>
            <a:pPr marL="342900" indent="-342900">
              <a:lnSpc>
                <a:spcPct val="150000"/>
              </a:lnSpc>
              <a:spcBef>
                <a:spcPts val="600"/>
              </a:spcBef>
              <a:buFont typeface="Wingdings" panose="05000000000000000000" pitchFamily="2" charset="2"/>
              <a:buChar char="Ø"/>
            </a:pPr>
            <a:r>
              <a:rPr lang="pl-PL" sz="1600">
                <a:latin typeface="+mn-lt"/>
                <a:ea typeface="Open Sans"/>
                <a:cs typeface="Open Sans"/>
              </a:rPr>
              <a:t>wskaźniki produktu i rezultatu </a:t>
            </a:r>
            <a:endParaRPr lang="pl-PL" sz="1600">
              <a:latin typeface="+mn-lt"/>
            </a:endParaRPr>
          </a:p>
          <a:p>
            <a:pPr marL="342900" indent="-342900">
              <a:lnSpc>
                <a:spcPct val="150000"/>
              </a:lnSpc>
              <a:spcBef>
                <a:spcPts val="600"/>
              </a:spcBef>
              <a:buFont typeface="Wingdings" panose="05000000000000000000" pitchFamily="2" charset="2"/>
              <a:buChar char="Ø"/>
            </a:pPr>
            <a:r>
              <a:rPr lang="pl-PL" sz="1600">
                <a:latin typeface="+mn-lt"/>
                <a:ea typeface="Open Sans"/>
                <a:cs typeface="Open Sans"/>
              </a:rPr>
              <a:t>niezbędne załączniki do wniosku o dofinansowanie</a:t>
            </a:r>
          </a:p>
          <a:p>
            <a:pPr>
              <a:lnSpc>
                <a:spcPct val="150000"/>
              </a:lnSpc>
            </a:pPr>
            <a:r>
              <a:rPr lang="pl-PL" sz="1600" dirty="0">
                <a:latin typeface="+mn-lt"/>
                <a:ea typeface="Open Sans"/>
                <a:cs typeface="Open Sans"/>
              </a:rPr>
              <a:t>2.  Metodyka i proces oceny wniosków o dofinansowanie w tym kryteria specyficzne oceny merytorycznej</a:t>
            </a:r>
            <a:r>
              <a:rPr lang="pl-PL" sz="1400" dirty="0">
                <a:latin typeface="+mn-lt"/>
                <a:ea typeface="Open Sans"/>
                <a:cs typeface="Open Sans"/>
              </a:rPr>
              <a:t> </a:t>
            </a:r>
            <a:endParaRPr lang="pl-PL" sz="1400" dirty="0">
              <a:latin typeface="+mn-lt"/>
            </a:endParaRPr>
          </a:p>
        </p:txBody>
      </p:sp>
    </p:spTree>
    <p:extLst>
      <p:ext uri="{BB962C8B-B14F-4D97-AF65-F5344CB8AC3E}">
        <p14:creationId xmlns:p14="http://schemas.microsoft.com/office/powerpoint/2010/main" val="623842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46773C-31DB-4F93-95E0-A7FCB43B0734}"/>
              </a:ext>
            </a:extLst>
          </p:cNvPr>
          <p:cNvSpPr>
            <a:spLocks noGrp="1"/>
          </p:cNvSpPr>
          <p:nvPr>
            <p:ph type="title"/>
          </p:nvPr>
        </p:nvSpPr>
        <p:spPr/>
        <p:txBody>
          <a:bodyPr/>
          <a:lstStyle/>
          <a:p>
            <a:r>
              <a:rPr lang="pl-PL" sz="2400" dirty="0">
                <a:latin typeface="Calibri"/>
                <a:ea typeface="Calibri"/>
                <a:cs typeface="Calibri"/>
              </a:rPr>
              <a:t>Typ</a:t>
            </a:r>
            <a:r>
              <a:rPr lang="pl-PL" dirty="0">
                <a:latin typeface="Calibri"/>
                <a:ea typeface="Calibri"/>
                <a:cs typeface="Calibri"/>
              </a:rPr>
              <a:t> projektu nr 3 - Warunki wsparcia</a:t>
            </a:r>
            <a:endParaRPr lang="pl-PL" dirty="0"/>
          </a:p>
        </p:txBody>
      </p:sp>
      <p:sp>
        <p:nvSpPr>
          <p:cNvPr id="3" name="Symbol zastępczy zawartości 2">
            <a:extLst>
              <a:ext uri="{FF2B5EF4-FFF2-40B4-BE49-F238E27FC236}">
                <a16:creationId xmlns:a16="http://schemas.microsoft.com/office/drawing/2014/main" id="{0E7B2141-C858-4CE9-B12C-AF042F7A1F19}"/>
              </a:ext>
            </a:extLst>
          </p:cNvPr>
          <p:cNvSpPr>
            <a:spLocks noGrp="1"/>
          </p:cNvSpPr>
          <p:nvPr>
            <p:ph idx="1"/>
          </p:nvPr>
        </p:nvSpPr>
        <p:spPr/>
        <p:txBody>
          <a:bodyPr vert="horz" lIns="0" tIns="0" rIns="0" bIns="0" rtlCol="0" anchor="t">
            <a:normAutofit/>
          </a:bodyPr>
          <a:lstStyle/>
          <a:p>
            <a:pPr marL="0" indent="0">
              <a:buNone/>
            </a:pPr>
            <a:r>
              <a:rPr lang="pl-PL" b="1" dirty="0">
                <a:latin typeface="Calibri" panose="020F0502020204030204" pitchFamily="34" charset="0"/>
                <a:ea typeface="Open Sans"/>
                <a:cs typeface="Calibri" panose="020F0502020204030204" pitchFamily="34" charset="0"/>
              </a:rPr>
              <a:t>Dla Regionalnych Tras Rowerowych</a:t>
            </a:r>
            <a:r>
              <a:rPr lang="en-US" b="1" dirty="0">
                <a:latin typeface="Calibri" panose="020F0502020204030204" pitchFamily="34" charset="0"/>
                <a:ea typeface="Open Sans"/>
                <a:cs typeface="Calibri" panose="020F0502020204030204" pitchFamily="34" charset="0"/>
              </a:rPr>
              <a:t> </a:t>
            </a:r>
            <a:r>
              <a:rPr lang="pl-PL" b="1" dirty="0">
                <a:latin typeface="Calibri" panose="020F0502020204030204" pitchFamily="34" charset="0"/>
                <a:ea typeface="Open Sans"/>
                <a:cs typeface="Calibri" panose="020F0502020204030204" pitchFamily="34" charset="0"/>
              </a:rPr>
              <a:t>(</a:t>
            </a:r>
            <a:r>
              <a:rPr lang="en-US" b="1" dirty="0">
                <a:latin typeface="Calibri" panose="020F0502020204030204" pitchFamily="34" charset="0"/>
                <a:ea typeface="Open Sans"/>
                <a:cs typeface="Calibri" panose="020F0502020204030204" pitchFamily="34" charset="0"/>
              </a:rPr>
              <a:t>RTR</a:t>
            </a:r>
            <a:r>
              <a:rPr lang="pl-PL" b="1" dirty="0">
                <a:latin typeface="Calibri" panose="020F0502020204030204" pitchFamily="34" charset="0"/>
                <a:ea typeface="Open Sans"/>
                <a:cs typeface="Calibri" panose="020F0502020204030204" pitchFamily="34" charset="0"/>
              </a:rPr>
              <a:t>)</a:t>
            </a:r>
            <a:endParaRPr lang="pl-PL" dirty="0">
              <a:latin typeface="Calibri" panose="020F0502020204030204" pitchFamily="34" charset="0"/>
              <a:cs typeface="Calibri" panose="020F0502020204030204" pitchFamily="34" charset="0"/>
            </a:endParaRPr>
          </a:p>
          <a:p>
            <a:pPr marL="251460" lvl="0" indent="-251460"/>
            <a:r>
              <a:rPr lang="pl-PL" dirty="0">
                <a:latin typeface="Calibri" panose="020F0502020204030204" pitchFamily="34" charset="0"/>
                <a:ea typeface="Open Sans"/>
                <a:cs typeface="Calibri" panose="020F0502020204030204" pitchFamily="34" charset="0"/>
              </a:rPr>
              <a:t>projekt musi wynikać (być spójny) z Planu Zrównoważonej Mobilności Miejskiej (SUMP) Subregionu Północnego, przygotowanego zgodnie z wymogami programu, czego potwierdzeniem będzie pozytywna opinia Centrum Unijnych Projektów Transportowych (CUPT). Pozytywna opinia CUPT dot. SUMP jest wymagana na moment zakończenia naboru projektów. Na moment złożenia wniosku o dofinansowanie konieczne do uwzględnienia będą rekomendacje CUPT dotyczące JST aplikującej o dofinansowanie.</a:t>
            </a:r>
          </a:p>
          <a:p>
            <a:pPr marL="251460" indent="-251460"/>
            <a:r>
              <a:rPr lang="pl-PL" dirty="0">
                <a:latin typeface="Calibri" panose="020F0502020204030204" pitchFamily="34" charset="0"/>
                <a:ea typeface="Open Sans"/>
                <a:cs typeface="Calibri" panose="020F0502020204030204" pitchFamily="34" charset="0"/>
              </a:rPr>
              <a:t>Warunkiem jest brak sprzeczności projektu z postanowieniami planu. Projekt nie może także podważać celów SUMP ani kolidować z innymi działaniami podejmowanymi na jego podstawie. Nie jest natomiast wymagane bezpośrednie wskazanie danej inwestycji w planie.</a:t>
            </a:r>
          </a:p>
          <a:p>
            <a:pPr marL="0" indent="0">
              <a:buNone/>
            </a:pPr>
            <a:endParaRPr lang="pl-PL" dirty="0"/>
          </a:p>
        </p:txBody>
      </p:sp>
      <p:sp>
        <p:nvSpPr>
          <p:cNvPr id="4" name="Symbol zastępczy numeru slajdu 3">
            <a:extLst>
              <a:ext uri="{FF2B5EF4-FFF2-40B4-BE49-F238E27FC236}">
                <a16:creationId xmlns:a16="http://schemas.microsoft.com/office/drawing/2014/main" id="{71D05032-430C-40BC-B764-1D02002746F7}"/>
              </a:ext>
            </a:extLst>
          </p:cNvPr>
          <p:cNvSpPr>
            <a:spLocks noGrp="1"/>
          </p:cNvSpPr>
          <p:nvPr>
            <p:ph type="sldNum" sz="quarter" idx="10"/>
          </p:nvPr>
        </p:nvSpPr>
        <p:spPr/>
        <p:txBody>
          <a:bodyPr/>
          <a:lstStyle/>
          <a:p>
            <a:fld id="{EB4015AA-59F6-416B-87A6-8E3D940284E2}" type="slidenum">
              <a:rPr lang="pl-PL" smtClean="0"/>
              <a:pPr/>
              <a:t>20</a:t>
            </a:fld>
            <a:endParaRPr lang="pl-PL"/>
          </a:p>
        </p:txBody>
      </p:sp>
    </p:spTree>
    <p:extLst>
      <p:ext uri="{BB962C8B-B14F-4D97-AF65-F5344CB8AC3E}">
        <p14:creationId xmlns:p14="http://schemas.microsoft.com/office/powerpoint/2010/main" val="1220048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1411" y="467469"/>
            <a:ext cx="8640381" cy="1080001"/>
          </a:xfrm>
        </p:spPr>
        <p:txBody>
          <a:bodyPr/>
          <a:lstStyle/>
          <a:p>
            <a:r>
              <a:rPr lang="pl-PL" dirty="0">
                <a:latin typeface="+mn-lt"/>
                <a:ea typeface="Open Sans"/>
                <a:cs typeface="Open Sans"/>
              </a:rPr>
              <a:t>Typ projektu nr 3 - </a:t>
            </a:r>
            <a:r>
              <a:rPr lang="pl-PL" dirty="0">
                <a:latin typeface="+mn-lt"/>
              </a:rPr>
              <a:t>Kwalifikowalność wydatków</a:t>
            </a:r>
          </a:p>
        </p:txBody>
      </p:sp>
      <p:sp>
        <p:nvSpPr>
          <p:cNvPr id="3" name="Symbol zastępczy zawartości 2"/>
          <p:cNvSpPr>
            <a:spLocks noGrp="1"/>
          </p:cNvSpPr>
          <p:nvPr>
            <p:ph idx="1"/>
          </p:nvPr>
        </p:nvSpPr>
        <p:spPr>
          <a:xfrm>
            <a:off x="881410" y="1115541"/>
            <a:ext cx="9001892" cy="5904296"/>
          </a:xfrm>
        </p:spPr>
        <p:txBody>
          <a:bodyPr vert="horz" lIns="0" tIns="0" rIns="0" bIns="0" rtlCol="0" anchor="t">
            <a:normAutofit lnSpcReduction="10000"/>
          </a:bodyPr>
          <a:lstStyle/>
          <a:p>
            <a:pPr marL="0" indent="0">
              <a:lnSpc>
                <a:spcPct val="160000"/>
              </a:lnSpc>
              <a:spcBef>
                <a:spcPts val="600"/>
              </a:spcBef>
              <a:buNone/>
            </a:pPr>
            <a:r>
              <a:rPr lang="pl-PL" b="1" dirty="0">
                <a:latin typeface="Calibri" panose="020F0502020204030204" pitchFamily="34" charset="0"/>
                <a:ea typeface="Open Sans"/>
                <a:cs typeface="Calibri" panose="020F0502020204030204" pitchFamily="34" charset="0"/>
              </a:rPr>
              <a:t>Wybrane wydatki</a:t>
            </a:r>
            <a:r>
              <a:rPr lang="pl-PL" dirty="0">
                <a:latin typeface="Calibri" panose="020F0502020204030204" pitchFamily="34" charset="0"/>
                <a:ea typeface="Open Sans"/>
                <a:cs typeface="Calibri" panose="020F0502020204030204" pitchFamily="34" charset="0"/>
              </a:rPr>
              <a:t> </a:t>
            </a:r>
            <a:r>
              <a:rPr lang="pl-PL" b="1" dirty="0">
                <a:latin typeface="Calibri" panose="020F0502020204030204" pitchFamily="34" charset="0"/>
                <a:ea typeface="Open Sans"/>
                <a:cs typeface="Calibri" panose="020F0502020204030204" pitchFamily="34" charset="0"/>
              </a:rPr>
              <a:t>kwalifikowalne</a:t>
            </a:r>
            <a:r>
              <a:rPr lang="pl-PL" dirty="0">
                <a:latin typeface="Calibri" panose="020F0502020204030204" pitchFamily="34" charset="0"/>
                <a:ea typeface="Open Sans"/>
                <a:cs typeface="Calibri" panose="020F0502020204030204" pitchFamily="34" charset="0"/>
              </a:rPr>
              <a:t> </a:t>
            </a:r>
          </a:p>
          <a:p>
            <a:pPr marL="251460" indent="-251460">
              <a:lnSpc>
                <a:spcPct val="150000"/>
              </a:lnSpc>
              <a:spcBef>
                <a:spcPts val="600"/>
              </a:spcBef>
            </a:pPr>
            <a:r>
              <a:rPr lang="pl-PL" dirty="0">
                <a:latin typeface="Calibri" panose="020F0502020204030204" pitchFamily="34" charset="0"/>
                <a:cs typeface="Calibri" panose="020F0502020204030204" pitchFamily="34" charset="0"/>
              </a:rPr>
              <a:t>Prace budowlane, instalacyjne i adaptacyjne dot. infrastruktury liniowej (szlaki turystyczne);</a:t>
            </a:r>
            <a:br>
              <a:rPr lang="pl-PL" dirty="0">
                <a:latin typeface="Calibri" panose="020F0502020204030204" pitchFamily="34" charset="0"/>
                <a:cs typeface="Calibri" panose="020F0502020204030204" pitchFamily="34" charset="0"/>
              </a:rPr>
            </a:br>
            <a:r>
              <a:rPr lang="pl-PL" dirty="0">
                <a:latin typeface="Calibri" panose="020F0502020204030204" pitchFamily="34" charset="0"/>
                <a:cs typeface="Calibri" panose="020F0502020204030204" pitchFamily="34" charset="0"/>
              </a:rPr>
              <a:t>− oświetlenie - miejsca odpoczynku turystów;</a:t>
            </a:r>
            <a:br>
              <a:rPr lang="pl-PL" dirty="0">
                <a:latin typeface="Calibri" panose="020F0502020204030204" pitchFamily="34" charset="0"/>
                <a:cs typeface="Calibri" panose="020F0502020204030204" pitchFamily="34" charset="0"/>
              </a:rPr>
            </a:br>
            <a:r>
              <a:rPr lang="pl-PL" dirty="0">
                <a:latin typeface="Calibri" panose="020F0502020204030204" pitchFamily="34" charset="0"/>
                <a:cs typeface="Calibri" panose="020F0502020204030204" pitchFamily="34" charset="0"/>
              </a:rPr>
              <a:t>− systemy zliczające osoby korzystające ze szlaków turystycznych;</a:t>
            </a:r>
          </a:p>
          <a:p>
            <a:pPr marL="251460" indent="-251460">
              <a:lnSpc>
                <a:spcPct val="150000"/>
              </a:lnSpc>
              <a:spcBef>
                <a:spcPts val="600"/>
              </a:spcBef>
            </a:pPr>
            <a:r>
              <a:rPr lang="pl-PL" dirty="0">
                <a:latin typeface="Calibri" panose="020F0502020204030204" pitchFamily="34" charset="0"/>
                <a:cs typeface="Calibri" panose="020F0502020204030204" pitchFamily="34" charset="0"/>
              </a:rPr>
              <a:t>Prace znakarskie służące do wyznaczania szlaków turystycznych</a:t>
            </a:r>
          </a:p>
          <a:p>
            <a:pPr marL="251460" indent="-251460">
              <a:lnSpc>
                <a:spcPct val="150000"/>
              </a:lnSpc>
              <a:spcBef>
                <a:spcPts val="600"/>
              </a:spcBef>
            </a:pPr>
            <a:r>
              <a:rPr lang="pl-PL" dirty="0">
                <a:latin typeface="Calibri" panose="020F0502020204030204" pitchFamily="34" charset="0"/>
                <a:cs typeface="Calibri" panose="020F0502020204030204" pitchFamily="34" charset="0"/>
              </a:rPr>
              <a:t>Elementy uwzględniające rozbudowę systemów e-informacji turystycznej w powiązaniu z podstawową infrastrukturą projektu</a:t>
            </a:r>
          </a:p>
          <a:p>
            <a:pPr marL="251460" indent="-251460">
              <a:lnSpc>
                <a:spcPct val="150000"/>
              </a:lnSpc>
              <a:spcBef>
                <a:spcPts val="600"/>
              </a:spcBef>
            </a:pPr>
            <a:r>
              <a:rPr lang="pl-PL" dirty="0">
                <a:latin typeface="Calibri" panose="020F0502020204030204" pitchFamily="34" charset="0"/>
                <a:cs typeface="Calibri" panose="020F0502020204030204" pitchFamily="34" charset="0"/>
              </a:rPr>
              <a:t>Elementy małej architektury służącej infrastrukturze na rzecz ruchu turystycznego: ławki, kosze na śmieci, stojaki, słupki, tablice informacyjne, kraty i osłony na drzewa, wiaty, punktowa infrastruktura widokowa (urządzenia służące obserwacji przyrody);</a:t>
            </a:r>
          </a:p>
          <a:p>
            <a:pPr marL="251460" indent="-251460">
              <a:lnSpc>
                <a:spcPct val="150000"/>
              </a:lnSpc>
              <a:spcBef>
                <a:spcPts val="600"/>
              </a:spcBef>
            </a:pPr>
            <a:r>
              <a:rPr lang="pl-PL" dirty="0">
                <a:latin typeface="Calibri" panose="020F0502020204030204" pitchFamily="34" charset="0"/>
                <a:cs typeface="Calibri" panose="020F0502020204030204" pitchFamily="34" charset="0"/>
              </a:rPr>
              <a:t>Wydatki dotyczące ciągów pieszych, ciągów pieszo-rowerowych, dróg/ścieżek/szlaków rowerowych niewykorzystywanych do prowadzenia ruchu samochodowego;</a:t>
            </a:r>
          </a:p>
          <a:p>
            <a:pPr marL="251460" indent="-251460">
              <a:lnSpc>
                <a:spcPct val="150000"/>
              </a:lnSpc>
              <a:spcBef>
                <a:spcPts val="600"/>
              </a:spcBef>
            </a:pPr>
            <a:r>
              <a:rPr lang="pl-PL" dirty="0">
                <a:latin typeface="Calibri" panose="020F0502020204030204" pitchFamily="34" charset="0"/>
                <a:cs typeface="Calibri" panose="020F0502020204030204" pitchFamily="34" charset="0"/>
              </a:rPr>
              <a:t>Inne wydatki bezpośrednie, których nie można zaklasyfikować do żadnej z powyższych kategorii.</a:t>
            </a:r>
          </a:p>
        </p:txBody>
      </p:sp>
      <p:sp>
        <p:nvSpPr>
          <p:cNvPr id="5" name="Symbol zastępczy numeru slajdu 4"/>
          <p:cNvSpPr>
            <a:spLocks noGrp="1"/>
          </p:cNvSpPr>
          <p:nvPr>
            <p:ph type="sldNum" sz="quarter" idx="10"/>
          </p:nvPr>
        </p:nvSpPr>
        <p:spPr/>
        <p:txBody>
          <a:bodyPr/>
          <a:lstStyle/>
          <a:p>
            <a:fld id="{EB4015AA-59F6-416B-87A6-8E3D940284E2}" type="slidenum">
              <a:rPr lang="pl-PL" smtClean="0"/>
              <a:pPr/>
              <a:t>21</a:t>
            </a:fld>
            <a:endParaRPr lang="pl-PL"/>
          </a:p>
        </p:txBody>
      </p:sp>
    </p:spTree>
    <p:extLst>
      <p:ext uri="{BB962C8B-B14F-4D97-AF65-F5344CB8AC3E}">
        <p14:creationId xmlns:p14="http://schemas.microsoft.com/office/powerpoint/2010/main" val="1711798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81411" y="640725"/>
            <a:ext cx="8640381" cy="562434"/>
          </a:xfrm>
        </p:spPr>
        <p:txBody>
          <a:bodyPr/>
          <a:lstStyle/>
          <a:p>
            <a:r>
              <a:rPr lang="pl-PL">
                <a:latin typeface="+mn-lt"/>
                <a:ea typeface="Open Sans"/>
                <a:cs typeface="Open Sans"/>
              </a:rPr>
              <a:t>Typ projektu nr 3 - </a:t>
            </a:r>
            <a:r>
              <a:rPr lang="pl-PL">
                <a:latin typeface="+mn-lt"/>
              </a:rPr>
              <a:t>Kwalifikowalność wydatków</a:t>
            </a:r>
          </a:p>
        </p:txBody>
      </p:sp>
      <p:sp>
        <p:nvSpPr>
          <p:cNvPr id="3" name="Symbol zastępczy zawartości 2"/>
          <p:cNvSpPr>
            <a:spLocks noGrp="1"/>
          </p:cNvSpPr>
          <p:nvPr>
            <p:ph idx="1"/>
          </p:nvPr>
        </p:nvSpPr>
        <p:spPr>
          <a:xfrm>
            <a:off x="881410" y="1771047"/>
            <a:ext cx="8640382" cy="4961117"/>
          </a:xfrm>
        </p:spPr>
        <p:txBody>
          <a:bodyPr vert="horz" lIns="0" tIns="0" rIns="0" bIns="0" rtlCol="0" anchor="t">
            <a:normAutofit/>
          </a:bodyPr>
          <a:lstStyle/>
          <a:p>
            <a:pPr marL="0" indent="0">
              <a:lnSpc>
                <a:spcPct val="150000"/>
              </a:lnSpc>
              <a:spcBef>
                <a:spcPts val="600"/>
              </a:spcBef>
              <a:buNone/>
            </a:pPr>
            <a:r>
              <a:rPr lang="pl-PL" b="1">
                <a:latin typeface="+mn-lt"/>
                <a:ea typeface="Open Sans"/>
                <a:cs typeface="Open Sans"/>
              </a:rPr>
              <a:t>Wydatki</a:t>
            </a:r>
            <a:r>
              <a:rPr lang="pl-PL">
                <a:latin typeface="+mn-lt"/>
                <a:ea typeface="Open Sans"/>
                <a:cs typeface="Open Sans"/>
              </a:rPr>
              <a:t> </a:t>
            </a:r>
            <a:r>
              <a:rPr lang="pl-PL" b="1">
                <a:latin typeface="+mn-lt"/>
                <a:ea typeface="Open Sans"/>
                <a:cs typeface="Open Sans"/>
              </a:rPr>
              <a:t>niekwalifikowalne</a:t>
            </a:r>
            <a:r>
              <a:rPr lang="pl-PL">
                <a:latin typeface="+mn-lt"/>
                <a:ea typeface="Open Sans"/>
                <a:cs typeface="Open Sans"/>
              </a:rPr>
              <a:t> </a:t>
            </a:r>
          </a:p>
          <a:p>
            <a:pPr marL="0" indent="0">
              <a:lnSpc>
                <a:spcPct val="150000"/>
              </a:lnSpc>
              <a:spcBef>
                <a:spcPts val="600"/>
              </a:spcBef>
              <a:buNone/>
            </a:pPr>
            <a:endParaRPr lang="pl-PL">
              <a:latin typeface="+mn-lt"/>
              <a:ea typeface="Open Sans"/>
              <a:cs typeface="Open Sans"/>
            </a:endParaRPr>
          </a:p>
          <a:p>
            <a:pPr marL="251460" indent="-251460">
              <a:lnSpc>
                <a:spcPct val="150000"/>
              </a:lnSpc>
              <a:spcBef>
                <a:spcPts val="600"/>
              </a:spcBef>
            </a:pPr>
            <a:r>
              <a:rPr lang="pl-PL">
                <a:latin typeface="+mn-lt"/>
              </a:rPr>
              <a:t>Zakup środków transportu na potrzeby realizacji projektu</a:t>
            </a:r>
          </a:p>
          <a:p>
            <a:pPr marL="251460" indent="-251460">
              <a:lnSpc>
                <a:spcPct val="150000"/>
              </a:lnSpc>
              <a:spcBef>
                <a:spcPts val="600"/>
              </a:spcBef>
            </a:pPr>
            <a:r>
              <a:rPr lang="pl-PL">
                <a:latin typeface="+mn-lt"/>
              </a:rPr>
              <a:t>Wydatki w ramach cross-</a:t>
            </a:r>
            <a:r>
              <a:rPr lang="pl-PL" err="1">
                <a:latin typeface="+mn-lt"/>
              </a:rPr>
              <a:t>financingu</a:t>
            </a:r>
            <a:endParaRPr lang="pl-PL">
              <a:latin typeface="+mn-lt"/>
            </a:endParaRPr>
          </a:p>
          <a:p>
            <a:pPr marL="251460" indent="-251460">
              <a:lnSpc>
                <a:spcPct val="150000"/>
              </a:lnSpc>
              <a:spcBef>
                <a:spcPts val="600"/>
              </a:spcBef>
            </a:pPr>
            <a:r>
              <a:rPr lang="pl-PL">
                <a:latin typeface="+mn-lt"/>
              </a:rPr>
              <a:t>Materiały i inne środki nie stanowiące środków trwałych</a:t>
            </a:r>
          </a:p>
        </p:txBody>
      </p:sp>
      <p:sp>
        <p:nvSpPr>
          <p:cNvPr id="5" name="Symbol zastępczy numeru slajdu 4"/>
          <p:cNvSpPr>
            <a:spLocks noGrp="1"/>
          </p:cNvSpPr>
          <p:nvPr>
            <p:ph type="sldNum" sz="quarter" idx="10"/>
          </p:nvPr>
        </p:nvSpPr>
        <p:spPr/>
        <p:txBody>
          <a:bodyPr/>
          <a:lstStyle/>
          <a:p>
            <a:fld id="{EB4015AA-59F6-416B-87A6-8E3D940284E2}" type="slidenum">
              <a:rPr lang="pl-PL" smtClean="0"/>
              <a:pPr/>
              <a:t>22</a:t>
            </a:fld>
            <a:endParaRPr lang="pl-PL"/>
          </a:p>
        </p:txBody>
      </p:sp>
    </p:spTree>
    <p:extLst>
      <p:ext uri="{BB962C8B-B14F-4D97-AF65-F5344CB8AC3E}">
        <p14:creationId xmlns:p14="http://schemas.microsoft.com/office/powerpoint/2010/main" val="3240840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25525" y="1220692"/>
            <a:ext cx="8640764" cy="5386333"/>
          </a:xfrm>
        </p:spPr>
        <p:txBody>
          <a:bodyPr vert="horz" lIns="0" tIns="0" rIns="0" bIns="0" rtlCol="0" anchor="t">
            <a:normAutofit lnSpcReduction="10000"/>
          </a:bodyPr>
          <a:lstStyle/>
          <a:p>
            <a:pPr marL="0" indent="0">
              <a:lnSpc>
                <a:spcPct val="150000"/>
              </a:lnSpc>
              <a:buNone/>
            </a:pPr>
            <a:r>
              <a:rPr lang="pl-PL" sz="1600" b="1" dirty="0">
                <a:latin typeface="+mn-lt"/>
                <a:ea typeface="Open Sans"/>
                <a:cs typeface="Open Sans"/>
              </a:rPr>
              <a:t>Wskaźniki produktu:</a:t>
            </a:r>
          </a:p>
          <a:p>
            <a:pPr marL="755650" lvl="1" indent="-251460">
              <a:lnSpc>
                <a:spcPct val="150000"/>
              </a:lnSpc>
              <a:buClr>
                <a:schemeClr val="tx2"/>
              </a:buClr>
              <a:buFont typeface="Wingdings" panose="05000000000000000000" pitchFamily="2" charset="2"/>
              <a:buChar char="§"/>
            </a:pPr>
            <a:r>
              <a:rPr lang="pl-PL" sz="1400" dirty="0">
                <a:latin typeface="+mn-lt"/>
                <a:ea typeface="Open Sans"/>
                <a:cs typeface="Open Sans"/>
              </a:rPr>
              <a:t>Liczba instytucji kultury objętych wsparciem</a:t>
            </a:r>
          </a:p>
          <a:p>
            <a:pPr marL="755650" lvl="1" indent="-251460">
              <a:lnSpc>
                <a:spcPct val="150000"/>
              </a:lnSpc>
              <a:buClr>
                <a:schemeClr val="tx2"/>
              </a:buClr>
              <a:buFont typeface="Wingdings" panose="05000000000000000000" pitchFamily="2" charset="2"/>
              <a:buChar char="§"/>
            </a:pPr>
            <a:r>
              <a:rPr lang="pl-PL" sz="1400" dirty="0">
                <a:latin typeface="+mn-lt"/>
                <a:ea typeface="Open Sans"/>
                <a:cs typeface="Open Sans"/>
              </a:rPr>
              <a:t>Liczba wspartych obiektów o charakterze </a:t>
            </a:r>
            <a:r>
              <a:rPr lang="pl-PL" sz="1400" dirty="0" err="1">
                <a:latin typeface="+mn-lt"/>
                <a:ea typeface="Open Sans"/>
                <a:cs typeface="Open Sans"/>
              </a:rPr>
              <a:t>niezabytkowym</a:t>
            </a:r>
            <a:endParaRPr lang="pl-PL" sz="1400" dirty="0">
              <a:latin typeface="+mn-lt"/>
              <a:ea typeface="Open Sans"/>
              <a:cs typeface="Open Sans"/>
            </a:endParaRPr>
          </a:p>
          <a:p>
            <a:pPr marL="755650" lvl="1" indent="-251460">
              <a:lnSpc>
                <a:spcPct val="150000"/>
              </a:lnSpc>
              <a:buClr>
                <a:schemeClr val="tx2"/>
              </a:buClr>
              <a:buFont typeface="Wingdings" panose="05000000000000000000" pitchFamily="2" charset="2"/>
              <a:buChar char="§"/>
            </a:pPr>
            <a:r>
              <a:rPr lang="pl-PL" sz="1400" dirty="0">
                <a:latin typeface="+mn-lt"/>
                <a:ea typeface="Open Sans"/>
                <a:cs typeface="Open Sans"/>
              </a:rPr>
              <a:t>Liczba zabytków nieruchomych objętych wsparciem</a:t>
            </a:r>
          </a:p>
          <a:p>
            <a:pPr marL="755650" lvl="1" indent="-251460">
              <a:lnSpc>
                <a:spcPct val="150000"/>
              </a:lnSpc>
              <a:buClr>
                <a:schemeClr val="tx2"/>
              </a:buClr>
              <a:buFont typeface="Wingdings" panose="05000000000000000000" pitchFamily="2" charset="2"/>
              <a:buChar char="§"/>
            </a:pPr>
            <a:r>
              <a:rPr lang="pl-PL" sz="1400" dirty="0">
                <a:latin typeface="+mn-lt"/>
                <a:ea typeface="Open Sans"/>
                <a:cs typeface="Open Sans"/>
              </a:rPr>
              <a:t>Liczba obiektów kulturalnych i turystycznych objętych wsparciem</a:t>
            </a:r>
          </a:p>
          <a:p>
            <a:pPr marL="755650" lvl="1" indent="-251460">
              <a:lnSpc>
                <a:spcPct val="150000"/>
              </a:lnSpc>
              <a:buClr>
                <a:schemeClr val="tx2"/>
              </a:buClr>
              <a:buFont typeface="Wingdings" panose="05000000000000000000" pitchFamily="2" charset="2"/>
              <a:buChar char="§"/>
            </a:pPr>
            <a:r>
              <a:rPr lang="pl-PL" sz="1400" dirty="0">
                <a:latin typeface="+mn-lt"/>
                <a:ea typeface="Open Sans"/>
                <a:cs typeface="Open Sans"/>
              </a:rPr>
              <a:t>Ludność objęta projektami w ramach strategii zintegrowanego rozwoju terytorialnego</a:t>
            </a:r>
          </a:p>
          <a:p>
            <a:pPr marL="755650" lvl="1" indent="-251460">
              <a:lnSpc>
                <a:spcPct val="150000"/>
              </a:lnSpc>
              <a:buClr>
                <a:schemeClr val="tx2"/>
              </a:buClr>
              <a:buFont typeface="Wingdings" panose="05000000000000000000" pitchFamily="2" charset="2"/>
              <a:buChar char="§"/>
            </a:pPr>
            <a:r>
              <a:rPr lang="pl-PL" sz="1400" dirty="0">
                <a:latin typeface="+mn-lt"/>
              </a:rPr>
              <a:t>Wspierane strategie zintegrowanego rozwoju terytorialnego</a:t>
            </a:r>
          </a:p>
          <a:p>
            <a:pPr marL="755650" lvl="1" indent="-251460">
              <a:lnSpc>
                <a:spcPct val="150000"/>
              </a:lnSpc>
              <a:buClr>
                <a:schemeClr val="tx2"/>
              </a:buClr>
              <a:buFont typeface="Wingdings" panose="05000000000000000000" pitchFamily="2" charset="2"/>
              <a:buChar char="§"/>
            </a:pPr>
            <a:r>
              <a:rPr lang="pl-PL" sz="1400" dirty="0">
                <a:latin typeface="+mn-lt"/>
                <a:ea typeface="Open Sans"/>
                <a:cs typeface="Open Sans"/>
              </a:rPr>
              <a:t>Długość utworzonych szlaków turystycznych</a:t>
            </a:r>
            <a:endParaRPr lang="pl-PL" sz="1400" dirty="0">
              <a:latin typeface="+mn-lt"/>
            </a:endParaRPr>
          </a:p>
          <a:p>
            <a:pPr marL="755650" lvl="1" indent="-251460">
              <a:lnSpc>
                <a:spcPct val="150000"/>
              </a:lnSpc>
              <a:buClr>
                <a:schemeClr val="tx2"/>
              </a:buClr>
              <a:buFont typeface="Wingdings" panose="05000000000000000000" pitchFamily="2" charset="2"/>
              <a:buChar char="§"/>
            </a:pPr>
            <a:r>
              <a:rPr lang="pl-PL" sz="1400" dirty="0">
                <a:latin typeface="+mn-lt"/>
              </a:rPr>
              <a:t>Liczba obiektów dostosowanych do potrzeb osób z niepełnosprawnościami</a:t>
            </a:r>
          </a:p>
          <a:p>
            <a:pPr marL="0" indent="0">
              <a:lnSpc>
                <a:spcPct val="150000"/>
              </a:lnSpc>
              <a:buNone/>
            </a:pPr>
            <a:r>
              <a:rPr lang="pl-PL" sz="1600" b="1" dirty="0">
                <a:latin typeface="+mn-lt"/>
              </a:rPr>
              <a:t>Wskaźniki rezultatu:</a:t>
            </a:r>
          </a:p>
          <a:p>
            <a:pPr marL="755650" lvl="1" indent="-251460">
              <a:lnSpc>
                <a:spcPct val="150000"/>
              </a:lnSpc>
              <a:buClr>
                <a:schemeClr val="tx2"/>
              </a:buClr>
              <a:buFont typeface="Wingdings,Sans-Serif" panose="05000000000000000000" pitchFamily="2" charset="2"/>
              <a:buChar char="§"/>
            </a:pPr>
            <a:r>
              <a:rPr lang="pl-PL" sz="1400" dirty="0">
                <a:latin typeface="+mn-lt"/>
                <a:ea typeface="Calibri"/>
                <a:cs typeface="Calibri"/>
              </a:rPr>
              <a:t>Liczba osób odwiedzających obiekty kulturalne i turystyczne objęte wsparciem</a:t>
            </a:r>
            <a:endParaRPr lang="en-US" sz="1400" dirty="0">
              <a:latin typeface="+mn-lt"/>
              <a:ea typeface="Calibri"/>
              <a:cs typeface="Calibri"/>
            </a:endParaRPr>
          </a:p>
          <a:p>
            <a:pPr marL="755650" lvl="1" indent="-251460">
              <a:lnSpc>
                <a:spcPct val="150000"/>
              </a:lnSpc>
              <a:buClr>
                <a:schemeClr val="tx2"/>
              </a:buClr>
              <a:buFont typeface="Wingdings" panose="05000000000000000000" pitchFamily="2" charset="2"/>
              <a:buChar char="§"/>
            </a:pPr>
            <a:r>
              <a:rPr lang="pl-PL" sz="1400" dirty="0">
                <a:latin typeface="+mn-lt"/>
                <a:ea typeface="Open Sans"/>
                <a:cs typeface="Open Sans"/>
              </a:rPr>
              <a:t>Roczna liczba użytkowników infrastruktury rowerowej (dotyczy Typu projektu nr 3 RTR)</a:t>
            </a:r>
            <a:endParaRPr lang="pl-PL" dirty="0">
              <a:ea typeface="Open Sans"/>
              <a:cs typeface="Open Sans"/>
            </a:endParaRPr>
          </a:p>
          <a:p>
            <a:pPr marL="755650" lvl="1" indent="-251460">
              <a:lnSpc>
                <a:spcPct val="150000"/>
              </a:lnSpc>
              <a:buClr>
                <a:schemeClr val="tx2"/>
              </a:buClr>
              <a:buFont typeface="Wingdings" panose="05000000000000000000" pitchFamily="2" charset="2"/>
              <a:buChar char="§"/>
            </a:pPr>
            <a:r>
              <a:rPr lang="pl-PL" sz="1400" dirty="0">
                <a:latin typeface="+mn-lt"/>
              </a:rPr>
              <a:t>Liczba przedsięwzięć proekologicznych</a:t>
            </a:r>
          </a:p>
          <a:p>
            <a:pPr marL="755650" lvl="1" indent="-251460">
              <a:lnSpc>
                <a:spcPct val="150000"/>
              </a:lnSpc>
              <a:buClr>
                <a:schemeClr val="tx2"/>
              </a:buClr>
              <a:buFont typeface="Wingdings" panose="05000000000000000000" pitchFamily="2" charset="2"/>
              <a:buChar char="§"/>
            </a:pPr>
            <a:r>
              <a:rPr lang="pl-PL" sz="1400" dirty="0">
                <a:latin typeface="+mn-lt"/>
              </a:rPr>
              <a:t>Miejsca pracy utworzone we wspieranych jednostkach</a:t>
            </a: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908" y="359838"/>
            <a:ext cx="8640381" cy="775943"/>
          </a:xfrm>
        </p:spPr>
        <p:txBody>
          <a:bodyPr/>
          <a:lstStyle/>
          <a:p>
            <a:r>
              <a:rPr lang="pl-PL" dirty="0">
                <a:latin typeface="+mn-lt"/>
              </a:rPr>
              <a:t>Wskaźniki produktu i rezultatu</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pPr/>
              <a:t>23</a:t>
            </a:fld>
            <a:endParaRPr lang="pl-PL"/>
          </a:p>
        </p:txBody>
      </p:sp>
    </p:spTree>
    <p:extLst>
      <p:ext uri="{BB962C8B-B14F-4D97-AF65-F5344CB8AC3E}">
        <p14:creationId xmlns:p14="http://schemas.microsoft.com/office/powerpoint/2010/main" val="533445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78CBF-58B2-4603-CCE5-B4E7B1D484AC}"/>
            </a:ext>
          </a:extLst>
        </p:cNvPr>
        <p:cNvGrpSpPr/>
        <p:nvPr/>
      </p:nvGrpSpPr>
      <p:grpSpPr>
        <a:xfrm>
          <a:off x="0" y="0"/>
          <a:ext cx="0" cy="0"/>
          <a:chOff x="0" y="0"/>
          <a:chExt cx="0" cy="0"/>
        </a:xfrm>
      </p:grpSpPr>
      <p:sp>
        <p:nvSpPr>
          <p:cNvPr id="16" name="Podtytuł 15">
            <a:extLst>
              <a:ext uri="{FF2B5EF4-FFF2-40B4-BE49-F238E27FC236}">
                <a16:creationId xmlns:a16="http://schemas.microsoft.com/office/drawing/2014/main" id="{3576A8D7-6678-C9A7-FB1A-F1A4B59E24C4}"/>
              </a:ext>
            </a:extLst>
          </p:cNvPr>
          <p:cNvSpPr>
            <a:spLocks noGrp="1"/>
          </p:cNvSpPr>
          <p:nvPr>
            <p:ph idx="1"/>
          </p:nvPr>
        </p:nvSpPr>
        <p:spPr>
          <a:xfrm>
            <a:off x="1025907" y="1979837"/>
            <a:ext cx="8640382" cy="4824336"/>
          </a:xfrm>
        </p:spPr>
        <p:txBody>
          <a:bodyPr vert="horz" lIns="0" tIns="0" rIns="0" bIns="0" rtlCol="0" anchor="t">
            <a:normAutofit/>
          </a:bodyPr>
          <a:lstStyle/>
          <a:p>
            <a:pPr marL="0" indent="0">
              <a:buNone/>
            </a:pPr>
            <a:endParaRPr lang="pl-PL" sz="1800"/>
          </a:p>
          <a:p>
            <a:pPr marL="0" indent="0">
              <a:buNone/>
            </a:pPr>
            <a:endParaRPr lang="pl-PL"/>
          </a:p>
        </p:txBody>
      </p:sp>
      <p:sp>
        <p:nvSpPr>
          <p:cNvPr id="2" name="pole tekstowe 1">
            <a:extLst>
              <a:ext uri="{FF2B5EF4-FFF2-40B4-BE49-F238E27FC236}">
                <a16:creationId xmlns:a16="http://schemas.microsoft.com/office/drawing/2014/main" id="{EBF3ECAE-F096-E8E3-0E70-B74D222F23C6}"/>
              </a:ext>
            </a:extLst>
          </p:cNvPr>
          <p:cNvSpPr txBox="1"/>
          <p:nvPr/>
        </p:nvSpPr>
        <p:spPr>
          <a:xfrm>
            <a:off x="859568" y="335421"/>
            <a:ext cx="8811839" cy="954107"/>
          </a:xfrm>
          <a:prstGeom prst="rect">
            <a:avLst/>
          </a:prstGeom>
          <a:noFill/>
          <a:ln w="38100">
            <a:solidFill>
              <a:srgbClr val="0070C0"/>
            </a:solidFill>
          </a:ln>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000000"/>
                </a:solidFill>
                <a:effectLst/>
                <a:uLnTx/>
                <a:uFillTx/>
                <a:latin typeface="Calibri" panose="020F0502020204030204"/>
                <a:ea typeface="Open Sans"/>
                <a:cs typeface="Open Sans"/>
              </a:rPr>
              <a:t>Załączniki niezbędne do wniosku o dofinansowanie projektu w szczególności:</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pole tekstowe 6">
            <a:extLst>
              <a:ext uri="{FF2B5EF4-FFF2-40B4-BE49-F238E27FC236}">
                <a16:creationId xmlns:a16="http://schemas.microsoft.com/office/drawing/2014/main" id="{6A10056F-ABF1-4850-6D42-A5D6229174E7}"/>
              </a:ext>
            </a:extLst>
          </p:cNvPr>
          <p:cNvSpPr txBox="1"/>
          <p:nvPr/>
        </p:nvSpPr>
        <p:spPr>
          <a:xfrm>
            <a:off x="723672" y="1721122"/>
            <a:ext cx="8937859" cy="4619854"/>
          </a:xfrm>
          <a:prstGeom prst="rect">
            <a:avLst/>
          </a:prstGeom>
          <a:noFill/>
          <a:ln w="38100">
            <a:solidFill>
              <a:srgbClr val="0070C0"/>
            </a:solidFill>
          </a:ln>
        </p:spPr>
        <p:txBody>
          <a:bodyPr wrap="square" lIns="91440" tIns="45720" rIns="91440" bIns="45720" rtlCol="0" anchor="t">
            <a:spAutoFit/>
          </a:bodyPr>
          <a:lstStyle/>
          <a:p>
            <a:pPr marL="914400" lvl="1" indent="-457200">
              <a:lnSpc>
                <a:spcPct val="150000"/>
              </a:lnSpc>
              <a:buClr>
                <a:schemeClr val="tx2"/>
              </a:buClr>
              <a:buFont typeface="Wingdings" panose="05000000000000000000" pitchFamily="2" charset="2"/>
              <a:buChar char="§"/>
              <a:defRPr/>
            </a:pPr>
            <a:r>
              <a:rPr lang="pl-PL" dirty="0">
                <a:solidFill>
                  <a:srgbClr val="000000"/>
                </a:solidFill>
              </a:rPr>
              <a:t>Analiza finansowa i ekonomiczna</a:t>
            </a:r>
          </a:p>
          <a:p>
            <a:pPr marL="914400" lvl="1" indent="-457200">
              <a:lnSpc>
                <a:spcPct val="150000"/>
              </a:lnSpc>
              <a:buClr>
                <a:schemeClr val="tx2"/>
              </a:buClr>
              <a:buFont typeface="Wingdings" panose="05000000000000000000" pitchFamily="2" charset="2"/>
              <a:buChar char="§"/>
              <a:defRPr/>
            </a:pPr>
            <a:r>
              <a:rPr lang="pl-PL" dirty="0">
                <a:solidFill>
                  <a:srgbClr val="000000"/>
                </a:solidFill>
              </a:rPr>
              <a:t>Analiza </a:t>
            </a:r>
            <a:r>
              <a:rPr kumimoji="0" lang="pl-PL" b="0" i="0" u="none" strike="noStrike" kern="1200" cap="none" spc="0" normalizeH="0" baseline="0" noProof="0" dirty="0">
                <a:ln>
                  <a:noFill/>
                </a:ln>
                <a:solidFill>
                  <a:srgbClr val="000000"/>
                </a:solidFill>
                <a:effectLst/>
                <a:uLnTx/>
                <a:uFillTx/>
              </a:rPr>
              <a:t>zgodności projektu z zasadami pomocy publicznej i/lub pomocy de minimis</a:t>
            </a:r>
          </a:p>
          <a:p>
            <a:pPr marL="914400" lvl="1" indent="-457200">
              <a:lnSpc>
                <a:spcPct val="150000"/>
              </a:lnSpc>
              <a:buClr>
                <a:schemeClr val="tx2"/>
              </a:buClr>
              <a:buFont typeface="Wingdings" panose="05000000000000000000" pitchFamily="2" charset="2"/>
              <a:buChar char="§"/>
              <a:defRPr/>
            </a:pPr>
            <a:r>
              <a:rPr lang="pl-PL" dirty="0"/>
              <a:t>Analiza popytu i oceny potrzeb w celu ograniczenia ryzyka nieefektywności w ramach działania 9.1</a:t>
            </a:r>
            <a:endParaRPr kumimoji="0" lang="pl-PL" b="0" i="0" u="none" strike="noStrike" kern="1200" cap="none" spc="0" normalizeH="0" baseline="0" noProof="0" dirty="0">
              <a:ln>
                <a:noFill/>
              </a:ln>
              <a:solidFill>
                <a:srgbClr val="000000"/>
              </a:solidFill>
              <a:effectLst/>
              <a:uLnTx/>
              <a:uFillTx/>
            </a:endParaRPr>
          </a:p>
          <a:p>
            <a:pPr marL="914400" marR="0" lvl="1" indent="-457200" algn="l" defTabSz="457200" rtl="0" eaLnBrk="1" fontAlgn="auto" latinLnBrk="0" hangingPunct="1">
              <a:lnSpc>
                <a:spcPct val="150000"/>
              </a:lnSpc>
              <a:spcBef>
                <a:spcPts val="0"/>
              </a:spcBef>
              <a:spcAft>
                <a:spcPts val="0"/>
              </a:spcAft>
              <a:buClr>
                <a:schemeClr val="tx2"/>
              </a:buClr>
              <a:buSzTx/>
              <a:buFont typeface="Wingdings" panose="05000000000000000000" pitchFamily="2" charset="2"/>
              <a:buChar char="§"/>
              <a:tabLst/>
              <a:defRPr/>
            </a:pPr>
            <a:r>
              <a:rPr kumimoji="0" lang="pl-PL" b="0" i="0" u="none" strike="noStrike" kern="1200" cap="none" spc="0" normalizeH="0" baseline="0" noProof="0" dirty="0">
                <a:ln>
                  <a:noFill/>
                </a:ln>
                <a:solidFill>
                  <a:srgbClr val="000000"/>
                </a:solidFill>
                <a:effectLst/>
                <a:uLnTx/>
                <a:uFillTx/>
              </a:rPr>
              <a:t>Informacja o prawie do dysponowania nieruchomością,</a:t>
            </a:r>
          </a:p>
          <a:p>
            <a:pPr marL="914400" lvl="1" indent="-457200">
              <a:lnSpc>
                <a:spcPct val="150000"/>
              </a:lnSpc>
              <a:buClr>
                <a:schemeClr val="tx2"/>
              </a:buClr>
              <a:buFont typeface="Wingdings" panose="05000000000000000000" pitchFamily="2" charset="2"/>
              <a:buChar char="§"/>
            </a:pPr>
            <a:r>
              <a:rPr lang="pl-PL" dirty="0">
                <a:solidFill>
                  <a:srgbClr val="000000"/>
                </a:solidFill>
              </a:rPr>
              <a:t>Zaświadczenie/ deklaracja organu odpowiedzialnego za monitorowanie obszarów Natura 2000,</a:t>
            </a:r>
            <a:endParaRPr kumimoji="0" lang="pl-PL" b="0" i="0" u="none" strike="noStrike" kern="1200" cap="none" spc="0" normalizeH="0" baseline="0" noProof="0" dirty="0">
              <a:ln>
                <a:noFill/>
              </a:ln>
              <a:solidFill>
                <a:srgbClr val="000000"/>
              </a:solidFill>
              <a:effectLst/>
              <a:uLnTx/>
              <a:uFillTx/>
            </a:endParaRPr>
          </a:p>
          <a:p>
            <a:pPr marL="914400" marR="0" lvl="1" indent="-457200" algn="l" defTabSz="457200" rtl="0" eaLnBrk="1" fontAlgn="auto" latinLnBrk="0" hangingPunct="1">
              <a:lnSpc>
                <a:spcPct val="150000"/>
              </a:lnSpc>
              <a:spcBef>
                <a:spcPts val="0"/>
              </a:spcBef>
              <a:spcAft>
                <a:spcPts val="0"/>
              </a:spcAft>
              <a:buClr>
                <a:schemeClr val="tx2"/>
              </a:buClr>
              <a:buSzTx/>
              <a:buFont typeface="Wingdings" panose="05000000000000000000" pitchFamily="2" charset="2"/>
              <a:buChar char="§"/>
              <a:tabLst/>
              <a:defRPr/>
            </a:pPr>
            <a:r>
              <a:rPr kumimoji="0" lang="pl-PL" b="0" i="0" u="none" strike="noStrike" kern="1200" cap="none" spc="0" normalizeH="0" baseline="0" noProof="0" dirty="0">
                <a:ln>
                  <a:noFill/>
                </a:ln>
                <a:solidFill>
                  <a:srgbClr val="000000"/>
                </a:solidFill>
                <a:effectLst/>
                <a:uLnTx/>
                <a:uFillTx/>
              </a:rPr>
              <a:t>PFU, dokumentacja techniczna – wyciąg z dokumentów </a:t>
            </a:r>
          </a:p>
          <a:p>
            <a:pPr marR="0" lvl="1" algn="l" defTabSz="457200" rtl="0" eaLnBrk="1" fontAlgn="auto" latinLnBrk="0" hangingPunct="1">
              <a:lnSpc>
                <a:spcPct val="150000"/>
              </a:lnSpc>
              <a:spcBef>
                <a:spcPts val="0"/>
              </a:spcBef>
              <a:spcAft>
                <a:spcPts val="0"/>
              </a:spcAft>
              <a:buClr>
                <a:schemeClr val="tx2"/>
              </a:buClr>
              <a:buSzTx/>
              <a:tabLst/>
              <a:defRPr/>
            </a:pPr>
            <a:endParaRPr kumimoji="0" lang="pl-PL" b="0" i="0" u="none" strike="noStrike" kern="1200" cap="none" spc="0" normalizeH="0" baseline="0" noProof="0" dirty="0">
              <a:ln>
                <a:noFill/>
              </a:ln>
              <a:solidFill>
                <a:srgbClr val="000000"/>
              </a:solidFill>
              <a:effectLst/>
              <a:uLnTx/>
              <a:uFillTx/>
            </a:endParaRPr>
          </a:p>
          <a:p>
            <a:pPr marR="0" lvl="1" algn="l" defTabSz="457200" rtl="0" eaLnBrk="1" fontAlgn="auto" latinLnBrk="0" hangingPunct="1">
              <a:lnSpc>
                <a:spcPct val="150000"/>
              </a:lnSpc>
              <a:spcBef>
                <a:spcPts val="0"/>
              </a:spcBef>
              <a:spcAft>
                <a:spcPts val="0"/>
              </a:spcAft>
              <a:buClr>
                <a:schemeClr val="tx2"/>
              </a:buClr>
              <a:buSzTx/>
              <a:tabLst/>
              <a:defRPr/>
            </a:pPr>
            <a:r>
              <a:rPr kumimoji="0" lang="pl-PL" b="1" i="0" u="none" strike="noStrike" kern="1200" cap="none" spc="0" normalizeH="0" baseline="0" noProof="0" dirty="0">
                <a:ln>
                  <a:noFill/>
                </a:ln>
                <a:solidFill>
                  <a:srgbClr val="000000"/>
                </a:solidFill>
                <a:effectLst/>
                <a:uLnTx/>
                <a:uFillTx/>
              </a:rPr>
              <a:t>UWAGA: </a:t>
            </a:r>
            <a:r>
              <a:rPr kumimoji="0" lang="pl-PL" i="0" u="none" strike="noStrike" kern="1200" cap="none" spc="0" normalizeH="0" baseline="0" noProof="0" dirty="0">
                <a:ln>
                  <a:noFill/>
                </a:ln>
                <a:solidFill>
                  <a:srgbClr val="000000"/>
                </a:solidFill>
                <a:effectLst/>
                <a:uLnTx/>
                <a:uFillTx/>
              </a:rPr>
              <a:t>Wnioskodawca nie musi dołączać  dokumentacji do wniosku o dofinansowanie, natomiast w treści wniosku musi wtedy zadeklarować, że jest w jej posiadaniu</a:t>
            </a:r>
          </a:p>
        </p:txBody>
      </p:sp>
      <p:sp>
        <p:nvSpPr>
          <p:cNvPr id="3" name="Symbol zastępczy numeru slajdu 2"/>
          <p:cNvSpPr>
            <a:spLocks noGrp="1"/>
          </p:cNvSpPr>
          <p:nvPr>
            <p:ph type="sldNum" sz="quarter" idx="10"/>
          </p:nvPr>
        </p:nvSpPr>
        <p:spPr/>
        <p:txBody>
          <a:bodyPr/>
          <a:lstStyle/>
          <a:p>
            <a:fld id="{EB4015AA-59F6-416B-87A6-8E3D940284E2}" type="slidenum">
              <a:rPr lang="pl-PL" smtClean="0"/>
              <a:pPr/>
              <a:t>24</a:t>
            </a:fld>
            <a:endParaRPr lang="pl-PL"/>
          </a:p>
        </p:txBody>
      </p:sp>
    </p:spTree>
    <p:extLst>
      <p:ext uri="{BB962C8B-B14F-4D97-AF65-F5344CB8AC3E}">
        <p14:creationId xmlns:p14="http://schemas.microsoft.com/office/powerpoint/2010/main" val="2712025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78CBF-58B2-4603-CCE5-B4E7B1D484AC}"/>
            </a:ext>
          </a:extLst>
        </p:cNvPr>
        <p:cNvGrpSpPr/>
        <p:nvPr/>
      </p:nvGrpSpPr>
      <p:grpSpPr>
        <a:xfrm>
          <a:off x="0" y="0"/>
          <a:ext cx="0" cy="0"/>
          <a:chOff x="0" y="0"/>
          <a:chExt cx="0" cy="0"/>
        </a:xfrm>
      </p:grpSpPr>
      <p:sp>
        <p:nvSpPr>
          <p:cNvPr id="16" name="Podtytuł 15">
            <a:extLst>
              <a:ext uri="{FF2B5EF4-FFF2-40B4-BE49-F238E27FC236}">
                <a16:creationId xmlns:a16="http://schemas.microsoft.com/office/drawing/2014/main" id="{3576A8D7-6678-C9A7-FB1A-F1A4B59E24C4}"/>
              </a:ext>
            </a:extLst>
          </p:cNvPr>
          <p:cNvSpPr>
            <a:spLocks noGrp="1"/>
          </p:cNvSpPr>
          <p:nvPr>
            <p:ph idx="1"/>
          </p:nvPr>
        </p:nvSpPr>
        <p:spPr>
          <a:xfrm>
            <a:off x="1025907" y="1979837"/>
            <a:ext cx="8640382" cy="4824336"/>
          </a:xfrm>
        </p:spPr>
        <p:txBody>
          <a:bodyPr vert="horz" lIns="0" tIns="0" rIns="0" bIns="0" rtlCol="0" anchor="t">
            <a:normAutofit/>
          </a:bodyPr>
          <a:lstStyle/>
          <a:p>
            <a:pPr marL="0" indent="0">
              <a:buNone/>
            </a:pPr>
            <a:endParaRPr lang="pl-PL" sz="1800"/>
          </a:p>
          <a:p>
            <a:pPr marL="0" indent="0">
              <a:buNone/>
            </a:pPr>
            <a:endParaRPr lang="pl-PL"/>
          </a:p>
        </p:txBody>
      </p:sp>
      <p:sp>
        <p:nvSpPr>
          <p:cNvPr id="2" name="pole tekstowe 1">
            <a:extLst>
              <a:ext uri="{FF2B5EF4-FFF2-40B4-BE49-F238E27FC236}">
                <a16:creationId xmlns:a16="http://schemas.microsoft.com/office/drawing/2014/main" id="{EBF3ECAE-F096-E8E3-0E70-B74D222F23C6}"/>
              </a:ext>
            </a:extLst>
          </p:cNvPr>
          <p:cNvSpPr txBox="1"/>
          <p:nvPr/>
        </p:nvSpPr>
        <p:spPr>
          <a:xfrm>
            <a:off x="854450" y="643430"/>
            <a:ext cx="8811839" cy="523220"/>
          </a:xfrm>
          <a:prstGeom prst="rect">
            <a:avLst/>
          </a:prstGeom>
          <a:noFill/>
          <a:ln w="38100">
            <a:solidFill>
              <a:srgbClr val="0070C0"/>
            </a:solidFill>
          </a:ln>
        </p:spPr>
        <p:txBody>
          <a:bodyPr wrap="square" lIns="91440" tIns="45720" rIns="91440" bIns="45720" rtlCol="0" anchor="t">
            <a:spAutoFit/>
          </a:bodyPr>
          <a:lstStyle/>
          <a:p>
            <a:pPr lvl="0" algn="ctr">
              <a:defRPr/>
            </a:pPr>
            <a:r>
              <a:rPr lang="pl-PL" sz="2800" b="1">
                <a:solidFill>
                  <a:srgbClr val="000000"/>
                </a:solidFill>
              </a:rPr>
              <a:t>Załączniki dodatkowe (wymagane, jeśli dotyczą projektu) </a:t>
            </a:r>
            <a:r>
              <a:rPr kumimoji="0" lang="pl-PL" sz="2800" b="1" i="0" u="none" strike="noStrike" kern="1200" cap="none" spc="0" normalizeH="0" baseline="0" noProof="0">
                <a:ln>
                  <a:noFill/>
                </a:ln>
                <a:solidFill>
                  <a:srgbClr val="000000"/>
                </a:solidFill>
                <a:effectLst/>
                <a:uLnTx/>
                <a:uFillTx/>
                <a:latin typeface="Calibri" panose="020F0502020204030204"/>
                <a:ea typeface="Open Sans"/>
                <a:cs typeface="Open Sans"/>
              </a:rPr>
              <a:t>:</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pole tekstowe 6">
            <a:extLst>
              <a:ext uri="{FF2B5EF4-FFF2-40B4-BE49-F238E27FC236}">
                <a16:creationId xmlns:a16="http://schemas.microsoft.com/office/drawing/2014/main" id="{6A10056F-ABF1-4850-6D42-A5D6229174E7}"/>
              </a:ext>
            </a:extLst>
          </p:cNvPr>
          <p:cNvSpPr txBox="1"/>
          <p:nvPr/>
        </p:nvSpPr>
        <p:spPr>
          <a:xfrm>
            <a:off x="617813" y="1968412"/>
            <a:ext cx="9456570" cy="2814617"/>
          </a:xfrm>
          <a:prstGeom prst="rect">
            <a:avLst/>
          </a:prstGeom>
          <a:noFill/>
          <a:ln w="38100">
            <a:solidFill>
              <a:srgbClr val="0070C0"/>
            </a:solidFill>
          </a:ln>
        </p:spPr>
        <p:txBody>
          <a:bodyPr wrap="square" lIns="91440" tIns="45720" rIns="91440" bIns="45720" rtlCol="0" anchor="t">
            <a:spAutoFit/>
          </a:bodyPr>
          <a:lstStyle/>
          <a:p>
            <a:pPr marL="800100" lvl="1" indent="-342900">
              <a:lnSpc>
                <a:spcPct val="150000"/>
              </a:lnSpc>
              <a:buClr>
                <a:schemeClr val="tx2"/>
              </a:buClr>
              <a:buFont typeface="Wingdings" panose="05000000000000000000" pitchFamily="2" charset="2"/>
              <a:buChar char="§"/>
            </a:pPr>
            <a:r>
              <a:rPr kumimoji="0" lang="pl-PL" sz="2000" b="0" i="0" u="none" strike="noStrike" kern="1200" cap="none" spc="0" normalizeH="0" baseline="0" noProof="0" dirty="0">
                <a:ln>
                  <a:noFill/>
                </a:ln>
                <a:solidFill>
                  <a:srgbClr val="000000"/>
                </a:solidFill>
                <a:effectLst/>
                <a:uLnTx/>
                <a:uFillTx/>
              </a:rPr>
              <a:t>Oświadczenie o kwalifikowalności VAT</a:t>
            </a:r>
          </a:p>
          <a:p>
            <a:pPr marL="800100" lvl="1" indent="-342900">
              <a:lnSpc>
                <a:spcPct val="150000"/>
              </a:lnSpc>
              <a:buClr>
                <a:schemeClr val="tx2"/>
              </a:buClr>
              <a:buFont typeface="Wingdings" panose="05000000000000000000" pitchFamily="2" charset="2"/>
              <a:buChar char="§"/>
            </a:pPr>
            <a:r>
              <a:rPr lang="pl-PL" sz="2000" dirty="0">
                <a:solidFill>
                  <a:srgbClr val="000000"/>
                </a:solidFill>
              </a:rPr>
              <a:t>Mapa zawierająca zakres przestrzenny projektu (z uwzględnieniem przebiegu przez działki ewidencyjne).</a:t>
            </a:r>
          </a:p>
          <a:p>
            <a:pPr marL="800100" lvl="1" indent="-342900">
              <a:lnSpc>
                <a:spcPct val="150000"/>
              </a:lnSpc>
              <a:buClr>
                <a:schemeClr val="tx2"/>
              </a:buClr>
              <a:buFont typeface="Wingdings" panose="05000000000000000000" pitchFamily="2" charset="2"/>
              <a:buChar char="§"/>
            </a:pPr>
            <a:r>
              <a:rPr lang="pl-PL" sz="2000" dirty="0">
                <a:solidFill>
                  <a:srgbClr val="000000"/>
                </a:solidFill>
              </a:rPr>
              <a:t>P</a:t>
            </a:r>
            <a:r>
              <a:rPr lang="pl-PL" sz="2000" dirty="0"/>
              <a:t>ozytywna opinia właściwego Departamentu/ podmiotu Urzędu Marszałkowskiego Województwa Śląskiego odpowiedzialnego za Regionalną Politykę Rowerową Województwa Śląskiego, – </a:t>
            </a:r>
            <a:r>
              <a:rPr lang="pl-PL" sz="2000" b="1" dirty="0"/>
              <a:t>dotyczy typu projektu nr 3 RTR</a:t>
            </a:r>
            <a:endParaRPr kumimoji="0" lang="pl-PL" sz="2000" b="1" i="0" u="none" strike="noStrike" kern="1200" cap="none" spc="0" normalizeH="0" baseline="0" noProof="0" dirty="0">
              <a:ln>
                <a:noFill/>
              </a:ln>
              <a:solidFill>
                <a:srgbClr val="000000"/>
              </a:solidFill>
              <a:effectLst/>
              <a:uLnTx/>
              <a:uFillTx/>
            </a:endParaRPr>
          </a:p>
        </p:txBody>
      </p:sp>
      <p:sp>
        <p:nvSpPr>
          <p:cNvPr id="3" name="Symbol zastępczy numeru slajdu 2"/>
          <p:cNvSpPr>
            <a:spLocks noGrp="1"/>
          </p:cNvSpPr>
          <p:nvPr>
            <p:ph type="sldNum" sz="quarter" idx="10"/>
          </p:nvPr>
        </p:nvSpPr>
        <p:spPr/>
        <p:txBody>
          <a:bodyPr/>
          <a:lstStyle/>
          <a:p>
            <a:fld id="{EB4015AA-59F6-416B-87A6-8E3D940284E2}" type="slidenum">
              <a:rPr lang="pl-PL" smtClean="0"/>
              <a:pPr/>
              <a:t>25</a:t>
            </a:fld>
            <a:endParaRPr lang="pl-PL"/>
          </a:p>
        </p:txBody>
      </p:sp>
    </p:spTree>
    <p:extLst>
      <p:ext uri="{BB962C8B-B14F-4D97-AF65-F5344CB8AC3E}">
        <p14:creationId xmlns:p14="http://schemas.microsoft.com/office/powerpoint/2010/main" val="2221527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97EF08-423F-4876-977B-E58EFBC9BC5A}"/>
              </a:ext>
            </a:extLst>
          </p:cNvPr>
          <p:cNvSpPr>
            <a:spLocks noGrp="1"/>
          </p:cNvSpPr>
          <p:nvPr>
            <p:ph type="title"/>
          </p:nvPr>
        </p:nvSpPr>
        <p:spPr/>
        <p:txBody>
          <a:bodyPr/>
          <a:lstStyle/>
          <a:p>
            <a:r>
              <a:rPr lang="pl-PL"/>
              <a:t>Wysokość kosztów pośrednich </a:t>
            </a:r>
          </a:p>
        </p:txBody>
      </p:sp>
      <p:sp>
        <p:nvSpPr>
          <p:cNvPr id="3" name="Symbol zastępczy zawartości 2">
            <a:extLst>
              <a:ext uri="{FF2B5EF4-FFF2-40B4-BE49-F238E27FC236}">
                <a16:creationId xmlns:a16="http://schemas.microsoft.com/office/drawing/2014/main" id="{B1B9AE46-2C03-45E4-ACF0-1097FBCFD746}"/>
              </a:ext>
            </a:extLst>
          </p:cNvPr>
          <p:cNvSpPr>
            <a:spLocks noGrp="1"/>
          </p:cNvSpPr>
          <p:nvPr>
            <p:ph idx="1"/>
          </p:nvPr>
        </p:nvSpPr>
        <p:spPr/>
        <p:txBody>
          <a:bodyPr/>
          <a:lstStyle/>
          <a:p>
            <a:pPr marL="0" indent="0">
              <a:lnSpc>
                <a:spcPct val="150000"/>
              </a:lnSpc>
              <a:buNone/>
            </a:pPr>
            <a:r>
              <a:rPr lang="pl-PL" dirty="0"/>
              <a:t>W ramach naboru kwalifikowalne są koszty pośrednie w wysokości </a:t>
            </a:r>
            <a:r>
              <a:rPr lang="pl-PL" b="1" dirty="0"/>
              <a:t>7%</a:t>
            </a:r>
            <a:r>
              <a:rPr lang="pl-PL" dirty="0"/>
              <a:t> kosztów kwalifikowalnych bezpośrednich, z zastrzeżeniem uregulowań dotyczących pomocy publicznej/pomocy de minimis.</a:t>
            </a:r>
          </a:p>
        </p:txBody>
      </p:sp>
      <p:sp>
        <p:nvSpPr>
          <p:cNvPr id="4" name="Symbol zastępczy numeru slajdu 3">
            <a:extLst>
              <a:ext uri="{FF2B5EF4-FFF2-40B4-BE49-F238E27FC236}">
                <a16:creationId xmlns:a16="http://schemas.microsoft.com/office/drawing/2014/main" id="{55CBF435-9988-47E7-B95E-E5D3E4E9660B}"/>
              </a:ext>
            </a:extLst>
          </p:cNvPr>
          <p:cNvSpPr>
            <a:spLocks noGrp="1"/>
          </p:cNvSpPr>
          <p:nvPr>
            <p:ph type="sldNum" sz="quarter" idx="10"/>
          </p:nvPr>
        </p:nvSpPr>
        <p:spPr/>
        <p:txBody>
          <a:bodyPr/>
          <a:lstStyle/>
          <a:p>
            <a:fld id="{EB4015AA-59F6-416B-87A6-8E3D940284E2}" type="slidenum">
              <a:rPr lang="pl-PL" smtClean="0"/>
              <a:pPr/>
              <a:t>26</a:t>
            </a:fld>
            <a:endParaRPr lang="pl-PL"/>
          </a:p>
        </p:txBody>
      </p:sp>
    </p:spTree>
    <p:extLst>
      <p:ext uri="{BB962C8B-B14F-4D97-AF65-F5344CB8AC3E}">
        <p14:creationId xmlns:p14="http://schemas.microsoft.com/office/powerpoint/2010/main" val="1669772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p:txBody>
          <a:bodyPr>
            <a:normAutofit/>
          </a:bodyPr>
          <a:lstStyle/>
          <a:p>
            <a:pPr algn="ctr"/>
            <a:r>
              <a:rPr lang="pl-PL">
                <a:latin typeface="+mn-lt"/>
              </a:rPr>
              <a:t> Metodyka i proces oceny wniosków o </a:t>
            </a:r>
            <a:br>
              <a:rPr lang="pl-PL">
                <a:latin typeface="+mn-lt"/>
              </a:rPr>
            </a:br>
            <a:r>
              <a:rPr lang="pl-PL">
                <a:latin typeface="+mn-lt"/>
              </a:rPr>
              <a:t>dofinansowanie 	</a:t>
            </a: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407952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5" y="899836"/>
            <a:ext cx="8640381" cy="572829"/>
          </a:xfrm>
        </p:spPr>
        <p:txBody>
          <a:bodyPr/>
          <a:lstStyle/>
          <a:p>
            <a:pPr algn="ctr"/>
            <a:r>
              <a:rPr lang="pl-PL">
                <a:latin typeface="+mn-lt"/>
              </a:rPr>
              <a:t>Metodyka kryteriów oceny projektów</a:t>
            </a:r>
          </a:p>
        </p:txBody>
      </p:sp>
      <p:pic>
        <p:nvPicPr>
          <p:cNvPr id="7" name="Symbol zastępczy zawartości 3">
            <a:extLst>
              <a:ext uri="{FF2B5EF4-FFF2-40B4-BE49-F238E27FC236}">
                <a16:creationId xmlns:a16="http://schemas.microsoft.com/office/drawing/2014/main" id="{213B259C-C833-4A79-AAD1-701FE99CCCDF}"/>
              </a:ext>
            </a:extLst>
          </p:cNvPr>
          <p:cNvPicPr>
            <a:picLocks noGrp="1" noChangeAspect="1"/>
          </p:cNvPicPr>
          <p:nvPr>
            <p:ph idx="1"/>
          </p:nvPr>
        </p:nvPicPr>
        <p:blipFill>
          <a:blip r:embed="rId2"/>
          <a:stretch>
            <a:fillRect/>
          </a:stretch>
        </p:blipFill>
        <p:spPr>
          <a:xfrm>
            <a:off x="1786716" y="2102478"/>
            <a:ext cx="7117997" cy="4198197"/>
          </a:xfrm>
          <a:prstGeom prst="rect">
            <a:avLst/>
          </a:prstGeom>
          <a:ln w="38100">
            <a:solidFill>
              <a:srgbClr val="FF0000"/>
            </a:solidFill>
          </a:ln>
        </p:spPr>
      </p:pic>
      <p:sp>
        <p:nvSpPr>
          <p:cNvPr id="2" name="Symbol zastępczy numeru slajdu 1"/>
          <p:cNvSpPr>
            <a:spLocks noGrp="1"/>
          </p:cNvSpPr>
          <p:nvPr>
            <p:ph type="sldNum" sz="quarter" idx="10"/>
          </p:nvPr>
        </p:nvSpPr>
        <p:spPr/>
        <p:txBody>
          <a:bodyPr/>
          <a:lstStyle/>
          <a:p>
            <a:fld id="{EB4015AA-59F6-416B-87A6-8E3D940284E2}" type="slidenum">
              <a:rPr lang="pl-PL" smtClean="0"/>
              <a:pPr/>
              <a:t>28</a:t>
            </a:fld>
            <a:endParaRPr lang="pl-PL"/>
          </a:p>
        </p:txBody>
      </p:sp>
    </p:spTree>
    <p:extLst>
      <p:ext uri="{BB962C8B-B14F-4D97-AF65-F5344CB8AC3E}">
        <p14:creationId xmlns:p14="http://schemas.microsoft.com/office/powerpoint/2010/main" val="3852992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025525" y="899836"/>
            <a:ext cx="8640381" cy="572829"/>
          </a:xfrm>
        </p:spPr>
        <p:txBody>
          <a:bodyPr/>
          <a:lstStyle/>
          <a:p>
            <a:pPr algn="ctr"/>
            <a:r>
              <a:rPr lang="pl-PL">
                <a:latin typeface="+mn-lt"/>
              </a:rPr>
              <a:t>Metodyka kryteriów oceny projektów</a:t>
            </a:r>
          </a:p>
        </p:txBody>
      </p:sp>
      <p:sp>
        <p:nvSpPr>
          <p:cNvPr id="6" name="Prostokąt: zaokrąglone rogi 5">
            <a:extLst>
              <a:ext uri="{FF2B5EF4-FFF2-40B4-BE49-F238E27FC236}">
                <a16:creationId xmlns:a16="http://schemas.microsoft.com/office/drawing/2014/main" id="{620CA5ED-C832-4709-A6AF-D5D2BFD3DD89}"/>
              </a:ext>
            </a:extLst>
          </p:cNvPr>
          <p:cNvSpPr/>
          <p:nvPr/>
        </p:nvSpPr>
        <p:spPr>
          <a:xfrm>
            <a:off x="1454050" y="2301496"/>
            <a:ext cx="7827665" cy="115556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a:ln>
                  <a:noFill/>
                </a:ln>
                <a:solidFill>
                  <a:srgbClr val="FFFFFF"/>
                </a:solidFill>
                <a:effectLst/>
                <a:uLnTx/>
                <a:uFillTx/>
                <a:latin typeface="Calibri" panose="020F0502020204030204"/>
                <a:ea typeface="+mn-ea"/>
                <a:cs typeface="+mn-cs"/>
              </a:rPr>
              <a:t>Kryteria formalne (0/1) </a:t>
            </a:r>
          </a:p>
        </p:txBody>
      </p:sp>
      <p:sp>
        <p:nvSpPr>
          <p:cNvPr id="8" name="Symbol zastępczy zawartości 7">
            <a:extLst>
              <a:ext uri="{FF2B5EF4-FFF2-40B4-BE49-F238E27FC236}">
                <a16:creationId xmlns:a16="http://schemas.microsoft.com/office/drawing/2014/main" id="{56AECACC-0A0F-4418-B753-4294111E522C}"/>
              </a:ext>
            </a:extLst>
          </p:cNvPr>
          <p:cNvSpPr>
            <a:spLocks noGrp="1"/>
          </p:cNvSpPr>
          <p:nvPr>
            <p:ph idx="1"/>
          </p:nvPr>
        </p:nvSpPr>
        <p:spPr>
          <a:xfrm>
            <a:off x="1774750" y="3707841"/>
            <a:ext cx="3004457" cy="143691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pl-PL" sz="4000"/>
              <a:t>Ogólne </a:t>
            </a:r>
          </a:p>
        </p:txBody>
      </p:sp>
      <p:sp>
        <p:nvSpPr>
          <p:cNvPr id="9" name="Symbol zastępczy zawartości 7">
            <a:extLst>
              <a:ext uri="{FF2B5EF4-FFF2-40B4-BE49-F238E27FC236}">
                <a16:creationId xmlns:a16="http://schemas.microsoft.com/office/drawing/2014/main" id="{5FDC3CB1-A69E-49E8-9393-39BB83B4240A}"/>
              </a:ext>
            </a:extLst>
          </p:cNvPr>
          <p:cNvSpPr txBox="1">
            <a:spLocks/>
          </p:cNvSpPr>
          <p:nvPr/>
        </p:nvSpPr>
        <p:spPr>
          <a:xfrm>
            <a:off x="5498122" y="3707841"/>
            <a:ext cx="3242740" cy="1436915"/>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3"/>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4000" b="0" i="0" u="none" strike="noStrike" kern="1200" cap="none" spc="0" normalizeH="0" baseline="0" noProof="0">
                <a:ln>
                  <a:noFill/>
                </a:ln>
                <a:solidFill>
                  <a:srgbClr val="FFFFFF"/>
                </a:solidFill>
                <a:effectLst/>
                <a:uLnTx/>
                <a:uFillTx/>
                <a:latin typeface="Calibri" panose="020F0502020204030204"/>
                <a:ea typeface="+mn-ea"/>
                <a:cs typeface="+mn-cs"/>
              </a:rPr>
              <a:t>Specyficzne</a:t>
            </a:r>
          </a:p>
        </p:txBody>
      </p:sp>
      <p:sp>
        <p:nvSpPr>
          <p:cNvPr id="10" name="Symbol zastępczy numeru slajdu 9"/>
          <p:cNvSpPr>
            <a:spLocks noGrp="1"/>
          </p:cNvSpPr>
          <p:nvPr>
            <p:ph type="sldNum" sz="quarter" idx="10"/>
          </p:nvPr>
        </p:nvSpPr>
        <p:spPr/>
        <p:txBody>
          <a:bodyPr/>
          <a:lstStyle/>
          <a:p>
            <a:fld id="{EB4015AA-59F6-416B-87A6-8E3D940284E2}" type="slidenum">
              <a:rPr lang="pl-PL" smtClean="0"/>
              <a:pPr/>
              <a:t>29</a:t>
            </a:fld>
            <a:endParaRPr lang="pl-PL"/>
          </a:p>
        </p:txBody>
      </p:sp>
    </p:spTree>
    <p:extLst>
      <p:ext uri="{BB962C8B-B14F-4D97-AF65-F5344CB8AC3E}">
        <p14:creationId xmlns:p14="http://schemas.microsoft.com/office/powerpoint/2010/main" val="3960302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119EB6-DB21-4397-ACF1-2EC665A6D457}"/>
              </a:ext>
            </a:extLst>
          </p:cNvPr>
          <p:cNvSpPr>
            <a:spLocks noGrp="1"/>
          </p:cNvSpPr>
          <p:nvPr>
            <p:ph type="ctrTitle"/>
          </p:nvPr>
        </p:nvSpPr>
        <p:spPr>
          <a:xfrm>
            <a:off x="1108954" y="2616741"/>
            <a:ext cx="8463064" cy="3219855"/>
          </a:xfrm>
        </p:spPr>
        <p:txBody>
          <a:bodyPr>
            <a:noAutofit/>
          </a:bodyPr>
          <a:lstStyle/>
          <a:p>
            <a:pPr algn="ctr">
              <a:lnSpc>
                <a:spcPts val="3000"/>
              </a:lnSpc>
            </a:pPr>
            <a:br>
              <a:rPr lang="pl-PL" sz="1800" b="0"/>
            </a:br>
            <a:r>
              <a:rPr lang="pl-PL" sz="1800" b="0">
                <a:latin typeface="Open Sans"/>
                <a:ea typeface="Open Sans"/>
                <a:cs typeface="Open Sans"/>
              </a:rPr>
              <a:t>Wsparcie w ramach Działania 9.1 realizowane </a:t>
            </a:r>
            <a:r>
              <a:rPr lang="pl-PL" sz="1800">
                <a:latin typeface="Open Sans"/>
                <a:ea typeface="Open Sans"/>
                <a:cs typeface="Open Sans"/>
              </a:rPr>
              <a:t>tylko</a:t>
            </a:r>
            <a:r>
              <a:rPr lang="pl-PL" sz="1800" b="0">
                <a:latin typeface="Open Sans"/>
                <a:ea typeface="Open Sans"/>
                <a:cs typeface="Open Sans"/>
              </a:rPr>
              <a:t> w ramach instrumentu ZIT                      w oparciu o kompleksowe Strategie ponadlokalne/ Strategie ZIT.</a:t>
            </a:r>
            <a:br>
              <a:rPr lang="pl-PL" sz="1800" b="0"/>
            </a:br>
            <a:br>
              <a:rPr lang="pl-PL" sz="1800" b="0"/>
            </a:br>
            <a:r>
              <a:rPr lang="pl-PL" sz="1800" b="0">
                <a:latin typeface="Open Sans"/>
                <a:ea typeface="Open Sans"/>
                <a:cs typeface="Open Sans"/>
              </a:rPr>
              <a:t>Przez wynikanie ze strategii rozumie się umieszczenie projektu na liście projektów, zgodnie z art. 34, ust.15 pkt.3 ustawy z dnia 28.04.2022 r. o zasadach realizacji zadań finansowanych ze środków europejskich w perspektywie finansowej 2021–2027</a:t>
            </a:r>
            <a:br>
              <a:rPr lang="pl-PL" sz="2400" b="0"/>
            </a:br>
            <a:endParaRPr lang="pl-PL" sz="2400" b="0"/>
          </a:p>
        </p:txBody>
      </p:sp>
    </p:spTree>
    <p:extLst>
      <p:ext uri="{BB962C8B-B14F-4D97-AF65-F5344CB8AC3E}">
        <p14:creationId xmlns:p14="http://schemas.microsoft.com/office/powerpoint/2010/main" val="2146377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0B03DE-AE5C-4072-888A-2B33EB0F33F4}"/>
              </a:ext>
            </a:extLst>
          </p:cNvPr>
          <p:cNvSpPr>
            <a:spLocks noGrp="1"/>
          </p:cNvSpPr>
          <p:nvPr>
            <p:ph type="ctrTitle"/>
          </p:nvPr>
        </p:nvSpPr>
        <p:spPr>
          <a:xfrm>
            <a:off x="5012316" y="2098963"/>
            <a:ext cx="4612948" cy="592283"/>
          </a:xfrm>
        </p:spPr>
        <p:txBody>
          <a:bodyPr>
            <a:normAutofit/>
          </a:bodyPr>
          <a:lstStyle/>
          <a:p>
            <a:r>
              <a:rPr lang="pl-PL" sz="2200" dirty="0">
                <a:latin typeface="+mn-lt"/>
              </a:rPr>
              <a:t>Kryteria formalne specyficzne:</a:t>
            </a:r>
          </a:p>
        </p:txBody>
      </p:sp>
      <p:sp>
        <p:nvSpPr>
          <p:cNvPr id="3" name="Podtytuł 2">
            <a:extLst>
              <a:ext uri="{FF2B5EF4-FFF2-40B4-BE49-F238E27FC236}">
                <a16:creationId xmlns:a16="http://schemas.microsoft.com/office/drawing/2014/main" id="{E0A4F5A7-E379-471C-958A-C33378013F3C}"/>
              </a:ext>
            </a:extLst>
          </p:cNvPr>
          <p:cNvSpPr>
            <a:spLocks noGrp="1"/>
          </p:cNvSpPr>
          <p:nvPr>
            <p:ph type="subTitle" idx="1"/>
          </p:nvPr>
        </p:nvSpPr>
        <p:spPr>
          <a:xfrm>
            <a:off x="1135626" y="2800697"/>
            <a:ext cx="8489638" cy="3526361"/>
          </a:xfrm>
        </p:spPr>
        <p:txBody>
          <a:bodyPr vert="horz" lIns="0" tIns="0" rIns="0" bIns="0" rtlCol="0" anchor="t">
            <a:noAutofit/>
          </a:bodyPr>
          <a:lstStyle/>
          <a:p>
            <a:pPr marL="514350" indent="-514350">
              <a:lnSpc>
                <a:spcPct val="150000"/>
              </a:lnSpc>
              <a:buAutoNum type="arabicPeriod"/>
            </a:pPr>
            <a:r>
              <a:rPr lang="pl-PL" sz="1800" dirty="0">
                <a:latin typeface="Calibri" panose="020F0502020204030204" pitchFamily="34" charset="0"/>
                <a:cs typeface="Calibri" panose="020F0502020204030204" pitchFamily="34" charset="0"/>
              </a:rPr>
              <a:t>Infrastruktura drogowa (w tym parkingi) realizowana w ramach projektu</a:t>
            </a:r>
          </a:p>
          <a:p>
            <a:pPr>
              <a:lnSpc>
                <a:spcPct val="150000"/>
              </a:lnSpc>
            </a:pPr>
            <a:r>
              <a:rPr lang="pl-PL" sz="1800" b="0" dirty="0">
                <a:latin typeface="Calibri" panose="020F0502020204030204" pitchFamily="34" charset="0"/>
                <a:cs typeface="Calibri" panose="020F0502020204030204" pitchFamily="34" charset="0"/>
              </a:rPr>
              <a:t> W ramach kryterium będzie weryfikowane czy infrastruktura drogowa jest niezbędnym   elementem większego projektu, a jego koszty nie przekraczają 15% kosztów kwalifikowalnych. </a:t>
            </a:r>
          </a:p>
          <a:p>
            <a:pPr>
              <a:lnSpc>
                <a:spcPct val="150000"/>
              </a:lnSpc>
            </a:pPr>
            <a:r>
              <a:rPr lang="pl-PL" sz="1800" b="0" dirty="0">
                <a:latin typeface="Calibri" panose="020F0502020204030204" pitchFamily="34" charset="0"/>
                <a:ea typeface="Open Sans"/>
                <a:cs typeface="Calibri" panose="020F0502020204030204" pitchFamily="34" charset="0"/>
              </a:rPr>
              <a:t> Projekty nie mogą obejmować budowy nowych dróg lub parkingów a w odniesieniu do istniejących prowadzić do zwiększenia ich pojemności lub przepustowości. Prace dotyczące infrastruktury drogowej nie mogą także w żaden inny sposób przyczyniać się do zwiększenia natężenia ruchu samochodowego.</a:t>
            </a:r>
          </a:p>
          <a:p>
            <a:pPr>
              <a:lnSpc>
                <a:spcPct val="150000"/>
              </a:lnSpc>
            </a:pPr>
            <a:endParaRPr lang="pl-PL" sz="1700" dirty="0">
              <a:latin typeface="+mn-lt"/>
            </a:endParaRPr>
          </a:p>
        </p:txBody>
      </p:sp>
    </p:spTree>
    <p:extLst>
      <p:ext uri="{BB962C8B-B14F-4D97-AF65-F5344CB8AC3E}">
        <p14:creationId xmlns:p14="http://schemas.microsoft.com/office/powerpoint/2010/main" val="1152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p:txBody>
          <a:bodyPr/>
          <a:lstStyle/>
          <a:p>
            <a:pPr algn="ctr"/>
            <a:r>
              <a:rPr lang="pl-PL">
                <a:latin typeface="+mn-lt"/>
              </a:rPr>
              <a:t>Metodyka kryteriów oceny projektów</a:t>
            </a:r>
          </a:p>
        </p:txBody>
      </p:sp>
      <p:sp>
        <p:nvSpPr>
          <p:cNvPr id="6" name="Prostokąt: zaokrąglone rogi 5">
            <a:extLst>
              <a:ext uri="{FF2B5EF4-FFF2-40B4-BE49-F238E27FC236}">
                <a16:creationId xmlns:a16="http://schemas.microsoft.com/office/drawing/2014/main" id="{620CA5ED-C832-4709-A6AF-D5D2BFD3DD89}"/>
              </a:ext>
            </a:extLst>
          </p:cNvPr>
          <p:cNvSpPr/>
          <p:nvPr/>
        </p:nvSpPr>
        <p:spPr>
          <a:xfrm>
            <a:off x="1431882" y="1688279"/>
            <a:ext cx="7827665" cy="115556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l-PL" sz="4000" b="0" i="0" u="none" strike="noStrike" kern="1200" cap="none" spc="0" normalizeH="0" baseline="0" noProof="0">
                <a:ln>
                  <a:noFill/>
                </a:ln>
                <a:solidFill>
                  <a:srgbClr val="FFFFFF"/>
                </a:solidFill>
                <a:effectLst/>
                <a:uLnTx/>
                <a:uFillTx/>
                <a:latin typeface="Calibri" panose="020F0502020204030204"/>
                <a:ea typeface="+mn-ea"/>
                <a:cs typeface="+mn-cs"/>
              </a:rPr>
              <a:t>Kryteria merytoryczne  </a:t>
            </a:r>
          </a:p>
        </p:txBody>
      </p:sp>
      <p:sp>
        <p:nvSpPr>
          <p:cNvPr id="8" name="Symbol zastępczy zawartości 7">
            <a:extLst>
              <a:ext uri="{FF2B5EF4-FFF2-40B4-BE49-F238E27FC236}">
                <a16:creationId xmlns:a16="http://schemas.microsoft.com/office/drawing/2014/main" id="{56AECACC-0A0F-4418-B753-4294111E522C}"/>
              </a:ext>
            </a:extLst>
          </p:cNvPr>
          <p:cNvSpPr>
            <a:spLocks noGrp="1"/>
          </p:cNvSpPr>
          <p:nvPr>
            <p:ph idx="1"/>
          </p:nvPr>
        </p:nvSpPr>
        <p:spPr>
          <a:xfrm>
            <a:off x="1387491" y="3098128"/>
            <a:ext cx="3150167"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pl-PL" sz="2800"/>
              <a:t>Obligatoryjne (0/1) </a:t>
            </a:r>
          </a:p>
        </p:txBody>
      </p:sp>
      <p:sp>
        <p:nvSpPr>
          <p:cNvPr id="9" name="Symbol zastępczy zawartości 7">
            <a:extLst>
              <a:ext uri="{FF2B5EF4-FFF2-40B4-BE49-F238E27FC236}">
                <a16:creationId xmlns:a16="http://schemas.microsoft.com/office/drawing/2014/main" id="{5FDC3CB1-A69E-49E8-9393-39BB83B4240A}"/>
              </a:ext>
            </a:extLst>
          </p:cNvPr>
          <p:cNvSpPr txBox="1">
            <a:spLocks/>
          </p:cNvSpPr>
          <p:nvPr/>
        </p:nvSpPr>
        <p:spPr>
          <a:xfrm>
            <a:off x="6109380" y="3098128"/>
            <a:ext cx="3150167"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3"/>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Punktowe</a:t>
            </a:r>
          </a:p>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(Premiujące) </a:t>
            </a:r>
          </a:p>
        </p:txBody>
      </p:sp>
      <p:sp>
        <p:nvSpPr>
          <p:cNvPr id="7" name="Symbol zastępczy zawartości 7">
            <a:extLst>
              <a:ext uri="{FF2B5EF4-FFF2-40B4-BE49-F238E27FC236}">
                <a16:creationId xmlns:a16="http://schemas.microsoft.com/office/drawing/2014/main" id="{DCFB69AF-570C-42D1-8DA3-7457E4ABD03A}"/>
              </a:ext>
            </a:extLst>
          </p:cNvPr>
          <p:cNvSpPr txBox="1">
            <a:spLocks/>
          </p:cNvSpPr>
          <p:nvPr/>
        </p:nvSpPr>
        <p:spPr>
          <a:xfrm>
            <a:off x="499891" y="4521511"/>
            <a:ext cx="2082535"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3"/>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Ogólne  </a:t>
            </a:r>
          </a:p>
        </p:txBody>
      </p:sp>
      <p:sp>
        <p:nvSpPr>
          <p:cNvPr id="10" name="Symbol zastępczy zawartości 7">
            <a:extLst>
              <a:ext uri="{FF2B5EF4-FFF2-40B4-BE49-F238E27FC236}">
                <a16:creationId xmlns:a16="http://schemas.microsoft.com/office/drawing/2014/main" id="{B6B9E703-1D3D-4670-A04D-0D54FA45E04B}"/>
              </a:ext>
            </a:extLst>
          </p:cNvPr>
          <p:cNvSpPr txBox="1">
            <a:spLocks/>
          </p:cNvSpPr>
          <p:nvPr/>
        </p:nvSpPr>
        <p:spPr>
          <a:xfrm>
            <a:off x="2962574" y="4521511"/>
            <a:ext cx="2082535"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3"/>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Specyficzne  </a:t>
            </a:r>
          </a:p>
        </p:txBody>
      </p:sp>
      <p:sp>
        <p:nvSpPr>
          <p:cNvPr id="11" name="Symbol zastępczy zawartości 7">
            <a:extLst>
              <a:ext uri="{FF2B5EF4-FFF2-40B4-BE49-F238E27FC236}">
                <a16:creationId xmlns:a16="http://schemas.microsoft.com/office/drawing/2014/main" id="{6CF7DDE6-5602-4739-9B47-F4D6320C3D62}"/>
              </a:ext>
            </a:extLst>
          </p:cNvPr>
          <p:cNvSpPr txBox="1">
            <a:spLocks/>
          </p:cNvSpPr>
          <p:nvPr/>
        </p:nvSpPr>
        <p:spPr>
          <a:xfrm>
            <a:off x="5425257" y="4554815"/>
            <a:ext cx="2082535"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3"/>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Ogólne  </a:t>
            </a:r>
          </a:p>
        </p:txBody>
      </p:sp>
      <p:sp>
        <p:nvSpPr>
          <p:cNvPr id="12" name="Symbol zastępczy zawartości 7">
            <a:extLst>
              <a:ext uri="{FF2B5EF4-FFF2-40B4-BE49-F238E27FC236}">
                <a16:creationId xmlns:a16="http://schemas.microsoft.com/office/drawing/2014/main" id="{E6672A1B-DD88-4678-8053-C90F241F8D32}"/>
              </a:ext>
            </a:extLst>
          </p:cNvPr>
          <p:cNvSpPr txBox="1">
            <a:spLocks/>
          </p:cNvSpPr>
          <p:nvPr/>
        </p:nvSpPr>
        <p:spPr>
          <a:xfrm>
            <a:off x="7850320" y="4524670"/>
            <a:ext cx="2082535" cy="12359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lt1"/>
                </a:solidFill>
                <a:latin typeface="+mn-lt"/>
                <a:ea typeface="+mn-ea"/>
                <a:cs typeface="+mn-cs"/>
              </a:defRPr>
            </a:lvl1pPr>
            <a:lvl2pPr marL="755957" indent="-251986" algn="l" defTabSz="1007943" rtl="0" eaLnBrk="1" latinLnBrk="0" hangingPunct="1">
              <a:lnSpc>
                <a:spcPts val="2400"/>
              </a:lnSpc>
              <a:spcBef>
                <a:spcPts val="551"/>
              </a:spcBef>
              <a:buFontTx/>
              <a:buBlip>
                <a:blip r:embed="rId3"/>
              </a:buBlip>
              <a:defRPr sz="1800" kern="1200">
                <a:solidFill>
                  <a:schemeClr val="lt1"/>
                </a:solidFill>
                <a:latin typeface="+mn-lt"/>
                <a:ea typeface="+mn-ea"/>
                <a:cs typeface="+mn-cs"/>
              </a:defRPr>
            </a:lvl2pPr>
            <a:lvl3pPr marL="1259929" indent="-251986" algn="l" defTabSz="1007943" rtl="0" eaLnBrk="1" latinLnBrk="0" hangingPunct="1">
              <a:lnSpc>
                <a:spcPts val="2400"/>
              </a:lnSpc>
              <a:spcBef>
                <a:spcPts val="551"/>
              </a:spcBef>
              <a:buFontTx/>
              <a:buBlip>
                <a:blip r:embed="rId4"/>
              </a:buBlip>
              <a:defRPr sz="1800" kern="1200">
                <a:solidFill>
                  <a:schemeClr val="lt1"/>
                </a:solidFill>
                <a:latin typeface="+mn-lt"/>
                <a:ea typeface="+mn-ea"/>
                <a:cs typeface="+mn-cs"/>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marR="0" lvl="0" indent="0" algn="ctr" defTabSz="1007943" rtl="0" eaLnBrk="1" fontAlgn="auto" latinLnBrk="0" hangingPunct="1">
              <a:lnSpc>
                <a:spcPts val="2400"/>
              </a:lnSpc>
              <a:spcBef>
                <a:spcPts val="1102"/>
              </a:spcBef>
              <a:spcAft>
                <a:spcPts val="0"/>
              </a:spcAft>
              <a:buClr>
                <a:srgbClr val="003399"/>
              </a:buClr>
              <a:buSzTx/>
              <a:buFontTx/>
              <a:buNone/>
              <a:tabLst/>
              <a:defRPr/>
            </a:pPr>
            <a:r>
              <a:rPr kumimoji="0" lang="pl-PL" sz="2800" b="0" i="0" u="none" strike="noStrike" kern="1200" cap="none" spc="0" normalizeH="0" baseline="0" noProof="0">
                <a:ln>
                  <a:noFill/>
                </a:ln>
                <a:solidFill>
                  <a:srgbClr val="FFFFFF"/>
                </a:solidFill>
                <a:effectLst/>
                <a:uLnTx/>
                <a:uFillTx/>
                <a:latin typeface="Calibri" panose="020F0502020204030204"/>
                <a:ea typeface="+mn-ea"/>
                <a:cs typeface="+mn-cs"/>
              </a:rPr>
              <a:t>Specyficzne  </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pPr/>
              <a:t>31</a:t>
            </a:fld>
            <a:endParaRPr lang="pl-PL"/>
          </a:p>
        </p:txBody>
      </p:sp>
    </p:spTree>
    <p:extLst>
      <p:ext uri="{BB962C8B-B14F-4D97-AF65-F5344CB8AC3E}">
        <p14:creationId xmlns:p14="http://schemas.microsoft.com/office/powerpoint/2010/main" val="1888512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5256266"/>
          </a:xfrm>
        </p:spPr>
        <p:txBody>
          <a:bodyPr>
            <a:normAutofit/>
          </a:bodyPr>
          <a:lstStyle/>
          <a:p>
            <a:pPr>
              <a:buFont typeface="Arial" panose="020B0604020202020204" pitchFamily="34" charset="0"/>
              <a:buChar char="•"/>
            </a:pPr>
            <a:endParaRPr lang="pl-PL"/>
          </a:p>
          <a:p>
            <a:pPr marL="0" indent="0">
              <a:buNone/>
            </a:pPr>
            <a:endParaRPr lang="pl-PL"/>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4148" y="322438"/>
            <a:ext cx="8640381" cy="503737"/>
          </a:xfrm>
        </p:spPr>
        <p:txBody>
          <a:bodyPr>
            <a:normAutofit fontScale="90000"/>
          </a:bodyPr>
          <a:lstStyle/>
          <a:p>
            <a:r>
              <a:rPr lang="pl-PL"/>
              <a:t>Typ projektu nr 1 - Kryteria merytoryczne specyficzne</a:t>
            </a:r>
          </a:p>
        </p:txBody>
      </p:sp>
      <p:sp>
        <p:nvSpPr>
          <p:cNvPr id="5" name="Symbol zastępczy zawartości 2"/>
          <p:cNvSpPr txBox="1">
            <a:spLocks/>
          </p:cNvSpPr>
          <p:nvPr/>
        </p:nvSpPr>
        <p:spPr>
          <a:xfrm>
            <a:off x="573932" y="1075409"/>
            <a:ext cx="9377463" cy="6161828"/>
          </a:xfrm>
          <a:prstGeom prst="rect">
            <a:avLst/>
          </a:prstGeom>
        </p:spPr>
        <p:txBody>
          <a:bodyPr vert="horz" lIns="0" tIns="0" rIns="0" bIns="0" rtlCol="0" anchor="t">
            <a:normAutofit fontScale="55000" lnSpcReduction="20000"/>
          </a:bodyPr>
          <a:lstStyle>
            <a:lvl1pPr marL="251986" indent="-251986" algn="l" defTabSz="1007943" rtl="0" eaLnBrk="1" latinLnBrk="0" hangingPunct="1">
              <a:lnSpc>
                <a:spcPts val="2400"/>
              </a:lnSpc>
              <a:spcBef>
                <a:spcPts val="1102"/>
              </a:spcBef>
              <a:buClr>
                <a:schemeClr val="accent1"/>
              </a:buClr>
              <a:buFontTx/>
              <a:buBlip>
                <a:blip r:embed="rId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marR="0" lvl="0" indent="0" algn="l" defTabSz="1007943" rtl="0" eaLnBrk="1" fontAlgn="auto" latinLnBrk="0" hangingPunct="1">
              <a:lnSpc>
                <a:spcPct val="170000"/>
              </a:lnSpc>
              <a:spcBef>
                <a:spcPts val="0"/>
              </a:spcBef>
              <a:buClr>
                <a:srgbClr val="003399"/>
              </a:buClr>
              <a:buSzTx/>
              <a:buNone/>
              <a:tabLst/>
              <a:defRPr/>
            </a:pPr>
            <a:r>
              <a:rPr lang="pl-PL" sz="2900" b="1">
                <a:solidFill>
                  <a:srgbClr val="000000"/>
                </a:solidFill>
                <a:latin typeface="+mn-lt"/>
                <a:ea typeface="Open Sans"/>
                <a:cs typeface="Open Sans"/>
              </a:rPr>
              <a:t>Nie przewiduje się kryteriów dopuszczających 0/1</a:t>
            </a:r>
            <a:endParaRPr lang="en-US" sz="2900">
              <a:ea typeface="Open Sans"/>
              <a:cs typeface="Open Sans"/>
            </a:endParaRPr>
          </a:p>
          <a:p>
            <a:pPr marL="0" indent="0">
              <a:lnSpc>
                <a:spcPct val="170000"/>
              </a:lnSpc>
              <a:spcBef>
                <a:spcPts val="0"/>
              </a:spcBef>
              <a:buClr>
                <a:srgbClr val="003399"/>
              </a:buClr>
              <a:buNone/>
              <a:defRPr/>
            </a:pPr>
            <a:r>
              <a:rPr kumimoji="0" lang="pl-PL" sz="2900" b="0" i="0" u="sng" strike="noStrike" kern="1200" cap="none" spc="0" normalizeH="0" baseline="0" noProof="0">
                <a:ln>
                  <a:noFill/>
                </a:ln>
                <a:solidFill>
                  <a:srgbClr val="000000"/>
                </a:solidFill>
                <a:effectLst/>
                <a:uLnTx/>
                <a:uFillTx/>
                <a:latin typeface="+mn-lt"/>
                <a:ea typeface="Open Sans"/>
                <a:cs typeface="Open Sans"/>
              </a:rPr>
              <a:t>Ocenie punktowej podlegają</a:t>
            </a:r>
            <a:r>
              <a:rPr lang="pl-PL" sz="2900" u="sng">
                <a:solidFill>
                  <a:srgbClr val="000000"/>
                </a:solidFill>
                <a:latin typeface="+mn-lt"/>
                <a:ea typeface="Open Sans"/>
                <a:cs typeface="Open Sans"/>
              </a:rPr>
              <a:t> </a:t>
            </a:r>
            <a:r>
              <a:rPr kumimoji="0" lang="pl-PL" sz="2900" b="0" i="0" u="sng" strike="noStrike" kern="1200" cap="none" spc="0" normalizeH="0" baseline="0" noProof="0">
                <a:ln>
                  <a:noFill/>
                </a:ln>
                <a:solidFill>
                  <a:srgbClr val="000000"/>
                </a:solidFill>
                <a:effectLst/>
                <a:uLnTx/>
                <a:uFillTx/>
                <a:latin typeface="+mn-lt"/>
                <a:ea typeface="Open Sans"/>
                <a:cs typeface="Open Sans"/>
              </a:rPr>
              <a:t>kryteria:</a:t>
            </a:r>
            <a:endParaRPr lang="pl-PL" sz="2900" b="0" i="0" u="sng" strike="noStrike" kern="1200" cap="none" spc="0" normalizeH="0" baseline="0" noProof="0">
              <a:ln>
                <a:noFill/>
              </a:ln>
              <a:solidFill>
                <a:srgbClr val="000000"/>
              </a:solidFill>
              <a:effectLst/>
              <a:uLnTx/>
              <a:uFillTx/>
              <a:latin typeface="+mn-lt"/>
              <a:ea typeface="Open Sans"/>
              <a:cs typeface="Open Sans"/>
            </a:endParaRPr>
          </a:p>
          <a:p>
            <a:pPr marL="251460" indent="-251460">
              <a:lnSpc>
                <a:spcPct val="170000"/>
              </a:lnSpc>
              <a:spcBef>
                <a:spcPts val="0"/>
              </a:spcBef>
              <a:buFont typeface="Wingdings"/>
              <a:buChar char="§"/>
            </a:pPr>
            <a:r>
              <a:rPr lang="pl-PL" sz="2900">
                <a:latin typeface="+mn-lt"/>
                <a:ea typeface="Open Sans"/>
                <a:cs typeface="Open Sans"/>
              </a:rPr>
              <a:t>Oferta kulturalna, animacyjna, edukacyjna po zakończeniu projektu – max 12 pkt</a:t>
            </a:r>
          </a:p>
          <a:p>
            <a:pPr marL="251460" indent="-251460">
              <a:lnSpc>
                <a:spcPct val="170000"/>
              </a:lnSpc>
              <a:spcBef>
                <a:spcPts val="0"/>
              </a:spcBef>
              <a:buFont typeface="Wingdings"/>
              <a:buChar char="§"/>
            </a:pPr>
            <a:r>
              <a:rPr lang="pl-PL" sz="2900">
                <a:latin typeface="+mn-lt"/>
                <a:ea typeface="Open Sans"/>
                <a:cs typeface="Open Sans"/>
              </a:rPr>
              <a:t>Ocena popytu – maks. 2 pkt</a:t>
            </a:r>
          </a:p>
          <a:p>
            <a:pPr marL="251460" indent="-251460">
              <a:lnSpc>
                <a:spcPct val="170000"/>
              </a:lnSpc>
              <a:spcBef>
                <a:spcPts val="0"/>
              </a:spcBef>
              <a:buFont typeface="Wingdings"/>
              <a:buChar char="§"/>
            </a:pPr>
            <a:r>
              <a:rPr lang="pl-PL" sz="2900">
                <a:latin typeface="+mn-lt"/>
                <a:ea typeface="Open Sans"/>
                <a:cs typeface="Open Sans"/>
              </a:rPr>
              <a:t>Potencjał  infrastruktury – maks. 9 pkt</a:t>
            </a:r>
          </a:p>
          <a:p>
            <a:pPr marL="251460" indent="-251460">
              <a:lnSpc>
                <a:spcPct val="170000"/>
              </a:lnSpc>
              <a:spcBef>
                <a:spcPts val="0"/>
              </a:spcBef>
              <a:buFont typeface="Wingdings"/>
              <a:buChar char="§"/>
            </a:pPr>
            <a:r>
              <a:rPr lang="pl-PL" sz="2900">
                <a:latin typeface="+mn-lt"/>
                <a:ea typeface="Open Sans"/>
                <a:cs typeface="Open Sans"/>
              </a:rPr>
              <a:t>Udogodnienia dla korzystających - maks. 2 pkt</a:t>
            </a:r>
          </a:p>
          <a:p>
            <a:pPr marL="251460" indent="-251460">
              <a:lnSpc>
                <a:spcPct val="170000"/>
              </a:lnSpc>
              <a:spcBef>
                <a:spcPts val="0"/>
              </a:spcBef>
              <a:buFont typeface="Wingdings"/>
              <a:buChar char="§"/>
            </a:pPr>
            <a:r>
              <a:rPr lang="pl-PL" sz="2900">
                <a:latin typeface="+mn-lt"/>
                <a:ea typeface="Open Sans"/>
                <a:cs typeface="Open Sans"/>
              </a:rPr>
              <a:t>Promowanie rozwiązań cyfrowych  - maks. 1 pkt</a:t>
            </a:r>
          </a:p>
          <a:p>
            <a:pPr marL="251460" indent="-251460">
              <a:lnSpc>
                <a:spcPct val="170000"/>
              </a:lnSpc>
              <a:spcBef>
                <a:spcPts val="0"/>
              </a:spcBef>
              <a:buFont typeface="Wingdings"/>
              <a:buChar char="§"/>
            </a:pPr>
            <a:r>
              <a:rPr lang="pl-PL" sz="2900">
                <a:latin typeface="+mn-lt"/>
                <a:ea typeface="Open Sans"/>
                <a:cs typeface="Open Sans"/>
              </a:rPr>
              <a:t>Komplementarność transnarodowa, transgraniczna i międzyregionalna – maks. 1 pkt</a:t>
            </a:r>
          </a:p>
          <a:p>
            <a:pPr marL="251460" indent="-251460">
              <a:lnSpc>
                <a:spcPct val="170000"/>
              </a:lnSpc>
              <a:spcBef>
                <a:spcPts val="0"/>
              </a:spcBef>
              <a:buFont typeface="Wingdings"/>
              <a:buChar char="§"/>
            </a:pPr>
            <a:r>
              <a:rPr lang="pl-PL" sz="2900">
                <a:latin typeface="Calibri"/>
                <a:ea typeface="Open Sans"/>
                <a:cs typeface="Open Sans"/>
              </a:rPr>
              <a:t>Dążenie do standardów określonych przez Międzynarodową Radę Ochrony Zabytków i Miejsc Historycznych (ICOMOS) - maks. - 1 pkt</a:t>
            </a:r>
          </a:p>
          <a:p>
            <a:pPr marL="251460" indent="-251460">
              <a:lnSpc>
                <a:spcPct val="170000"/>
              </a:lnSpc>
              <a:spcBef>
                <a:spcPts val="0"/>
              </a:spcBef>
              <a:buFont typeface="Wingdings"/>
              <a:buChar char="§"/>
            </a:pPr>
            <a:r>
              <a:rPr lang="pl-PL" sz="2900">
                <a:latin typeface="+mn-lt"/>
                <a:ea typeface="Open Sans"/>
                <a:cs typeface="Open Sans"/>
              </a:rPr>
              <a:t>Premiowanie projektów zakładających utworzenie nowych miejsc pracy wynikających bezpośrednio z realizacji projektu – maks. 1 pkt</a:t>
            </a:r>
          </a:p>
          <a:p>
            <a:pPr marL="251460" indent="-251460">
              <a:lnSpc>
                <a:spcPct val="170000"/>
              </a:lnSpc>
              <a:spcBef>
                <a:spcPts val="0"/>
              </a:spcBef>
              <a:buFont typeface="Wingdings"/>
              <a:buChar char="§"/>
            </a:pPr>
            <a:r>
              <a:rPr lang="pl-PL" sz="2900">
                <a:latin typeface="+mn-lt"/>
                <a:ea typeface="Open Sans"/>
                <a:cs typeface="Open Sans"/>
              </a:rPr>
              <a:t>Premiowanie rozwiązań pozwalających na większą dostępność do oferty dla osób ze szczególnymi potrzebami – </a:t>
            </a:r>
            <a:r>
              <a:rPr lang="pl-PL" sz="2900" err="1">
                <a:latin typeface="+mn-lt"/>
                <a:ea typeface="Open Sans"/>
                <a:cs typeface="Open Sans"/>
              </a:rPr>
              <a:t>maks</a:t>
            </a:r>
            <a:r>
              <a:rPr lang="pl-PL" sz="2900">
                <a:latin typeface="+mn-lt"/>
                <a:ea typeface="Open Sans"/>
                <a:cs typeface="Open Sans"/>
              </a:rPr>
              <a:t> 1 pkt </a:t>
            </a:r>
          </a:p>
          <a:p>
            <a:pPr marL="251460" indent="-251460">
              <a:lnSpc>
                <a:spcPct val="170000"/>
              </a:lnSpc>
              <a:spcBef>
                <a:spcPts val="0"/>
              </a:spcBef>
              <a:buFont typeface="Wingdings"/>
              <a:buChar char="§"/>
            </a:pPr>
            <a:r>
              <a:rPr lang="pl-PL" sz="2900">
                <a:latin typeface="+mn-lt"/>
                <a:ea typeface="Open Sans"/>
                <a:cs typeface="Open Sans"/>
              </a:rPr>
              <a:t>Komplementarność z projektem/projektami finansowanymi z EFS+ lub działaniami, których cele są zgodne z celami EFS+ - maks. - 1 pkt</a:t>
            </a:r>
          </a:p>
          <a:p>
            <a:pPr marL="0" indent="0">
              <a:lnSpc>
                <a:spcPct val="170000"/>
              </a:lnSpc>
              <a:buNone/>
            </a:pPr>
            <a:endParaRPr lang="pl-PL" sz="1900" b="1">
              <a:latin typeface="+mn-lt"/>
              <a:ea typeface="Open Sans"/>
              <a:cs typeface="Open Sans"/>
            </a:endParaRPr>
          </a:p>
        </p:txBody>
      </p:sp>
      <p:sp>
        <p:nvSpPr>
          <p:cNvPr id="8" name="Symbol zastępczy numeru slajdu 7"/>
          <p:cNvSpPr>
            <a:spLocks noGrp="1"/>
          </p:cNvSpPr>
          <p:nvPr>
            <p:ph type="sldNum" sz="quarter" idx="10"/>
          </p:nvPr>
        </p:nvSpPr>
        <p:spPr/>
        <p:txBody>
          <a:bodyPr/>
          <a:lstStyle/>
          <a:p>
            <a:fld id="{EB4015AA-59F6-416B-87A6-8E3D940284E2}" type="slidenum">
              <a:rPr lang="pl-PL" smtClean="0"/>
              <a:pPr/>
              <a:t>32</a:t>
            </a:fld>
            <a:endParaRPr lang="pl-PL"/>
          </a:p>
        </p:txBody>
      </p:sp>
    </p:spTree>
    <p:extLst>
      <p:ext uri="{BB962C8B-B14F-4D97-AF65-F5344CB8AC3E}">
        <p14:creationId xmlns:p14="http://schemas.microsoft.com/office/powerpoint/2010/main" val="3323875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5256266"/>
          </a:xfrm>
        </p:spPr>
        <p:txBody>
          <a:bodyPr>
            <a:normAutofit/>
          </a:bodyPr>
          <a:lstStyle/>
          <a:p>
            <a:pPr>
              <a:buFont typeface="Arial" panose="020B0604020202020204" pitchFamily="34" charset="0"/>
              <a:buChar char="•"/>
            </a:pPr>
            <a:endParaRPr lang="pl-PL"/>
          </a:p>
          <a:p>
            <a:pPr marL="0" indent="0">
              <a:buNone/>
            </a:pPr>
            <a:endParaRPr lang="pl-PL"/>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652327"/>
            <a:ext cx="8640381" cy="503737"/>
          </a:xfrm>
        </p:spPr>
        <p:txBody>
          <a:bodyPr>
            <a:normAutofit fontScale="90000"/>
          </a:bodyPr>
          <a:lstStyle/>
          <a:p>
            <a:r>
              <a:rPr lang="pl-PL"/>
              <a:t>Typ projektu nr 1 - Kryteria merytoryczne specyficzne</a:t>
            </a:r>
          </a:p>
        </p:txBody>
      </p:sp>
      <p:sp>
        <p:nvSpPr>
          <p:cNvPr id="5" name="Symbol zastępczy zawartości 2"/>
          <p:cNvSpPr txBox="1">
            <a:spLocks/>
          </p:cNvSpPr>
          <p:nvPr/>
        </p:nvSpPr>
        <p:spPr>
          <a:xfrm>
            <a:off x="1013102" y="1542196"/>
            <a:ext cx="8928565" cy="5253460"/>
          </a:xfrm>
          <a:prstGeom prst="rect">
            <a:avLst/>
          </a:prstGeom>
        </p:spPr>
        <p:txBody>
          <a:bodyPr vert="horz" lIns="0" tIns="0" rIns="0" bIns="0" rtlCol="0" anchor="t">
            <a:no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70000"/>
              </a:lnSpc>
              <a:spcBef>
                <a:spcPts val="0"/>
              </a:spcBef>
              <a:buNone/>
              <a:defRPr/>
            </a:pPr>
            <a:r>
              <a:rPr kumimoji="0" lang="pl-PL" sz="1600" b="0" i="0" strike="noStrike" kern="1200" cap="none" spc="0" normalizeH="0" baseline="0" noProof="0">
                <a:ln>
                  <a:noFill/>
                </a:ln>
                <a:solidFill>
                  <a:srgbClr val="000000"/>
                </a:solidFill>
                <a:effectLst/>
                <a:uLnTx/>
                <a:uFillTx/>
                <a:latin typeface="+mn-lt"/>
                <a:ea typeface="Calibri"/>
                <a:cs typeface="Calibri"/>
              </a:rPr>
              <a:t>Ocenie punktowej podlegają</a:t>
            </a:r>
            <a:r>
              <a:rPr lang="pl-PL" sz="1600">
                <a:solidFill>
                  <a:srgbClr val="000000"/>
                </a:solidFill>
                <a:latin typeface="+mn-lt"/>
                <a:ea typeface="Calibri"/>
                <a:cs typeface="Calibri"/>
              </a:rPr>
              <a:t> </a:t>
            </a:r>
            <a:r>
              <a:rPr kumimoji="0" lang="pl-PL" sz="1600" b="0" i="0" strike="noStrike" kern="1200" cap="none" spc="0" normalizeH="0" baseline="0" noProof="0">
                <a:ln>
                  <a:noFill/>
                </a:ln>
                <a:solidFill>
                  <a:srgbClr val="000000"/>
                </a:solidFill>
                <a:effectLst/>
                <a:uLnTx/>
                <a:uFillTx/>
                <a:latin typeface="+mn-lt"/>
                <a:ea typeface="Calibri"/>
                <a:cs typeface="Calibri"/>
              </a:rPr>
              <a:t>kryteria</a:t>
            </a:r>
            <a:r>
              <a:rPr lang="pl-PL" sz="1600">
                <a:solidFill>
                  <a:srgbClr val="000000"/>
                </a:solidFill>
                <a:latin typeface="+mn-lt"/>
                <a:ea typeface="Calibri"/>
                <a:cs typeface="Calibri"/>
              </a:rPr>
              <a:t> </a:t>
            </a:r>
            <a:r>
              <a:rPr lang="pl-PL" sz="1600" u="sng">
                <a:solidFill>
                  <a:srgbClr val="000000"/>
                </a:solidFill>
                <a:latin typeface="+mn-lt"/>
                <a:ea typeface="Calibri"/>
                <a:cs typeface="Calibri"/>
              </a:rPr>
              <a:t>(rozstrzygające):</a:t>
            </a:r>
          </a:p>
          <a:p>
            <a:pPr marL="0" indent="0">
              <a:lnSpc>
                <a:spcPct val="170000"/>
              </a:lnSpc>
              <a:spcBef>
                <a:spcPts val="0"/>
              </a:spcBef>
              <a:buNone/>
              <a:defRPr/>
            </a:pPr>
            <a:endParaRPr lang="pl-PL" sz="1600" u="sng"/>
          </a:p>
          <a:p>
            <a:pPr marL="251460" indent="-251460">
              <a:lnSpc>
                <a:spcPct val="170000"/>
              </a:lnSpc>
              <a:spcBef>
                <a:spcPts val="0"/>
              </a:spcBef>
            </a:pPr>
            <a:r>
              <a:rPr lang="pl-PL" sz="1600" b="1">
                <a:latin typeface="+mn-lt"/>
                <a:ea typeface="Open Sans"/>
                <a:cs typeface="Open Sans"/>
              </a:rPr>
              <a:t>Oferta kulturalna, animacyjna, edukacyjna po zakończeniu projektu </a:t>
            </a:r>
            <a:r>
              <a:rPr lang="pl-PL" sz="1600">
                <a:latin typeface="+mn-lt"/>
                <a:ea typeface="Open Sans"/>
                <a:cs typeface="Open Sans"/>
              </a:rPr>
              <a:t>– </a:t>
            </a:r>
            <a:r>
              <a:rPr lang="pl-PL" sz="1600" b="1">
                <a:latin typeface="+mn-lt"/>
                <a:ea typeface="Open Sans"/>
                <a:cs typeface="Open Sans"/>
              </a:rPr>
              <a:t>maks. 12 pkt</a:t>
            </a:r>
          </a:p>
          <a:p>
            <a:pPr marL="0" indent="0">
              <a:lnSpc>
                <a:spcPct val="170000"/>
              </a:lnSpc>
              <a:spcBef>
                <a:spcPts val="0"/>
              </a:spcBef>
              <a:buNone/>
            </a:pPr>
            <a:r>
              <a:rPr lang="pl-PL" sz="1600" b="1">
                <a:latin typeface="+mn-lt"/>
                <a:ea typeface="Open Sans"/>
                <a:cs typeface="Open Sans"/>
              </a:rPr>
              <a:t>Premiowanie będą następujące elementy:</a:t>
            </a:r>
          </a:p>
          <a:p>
            <a:pPr marL="251460" indent="-251460">
              <a:lnSpc>
                <a:spcPct val="170000"/>
              </a:lnSpc>
              <a:spcBef>
                <a:spcPts val="0"/>
              </a:spcBef>
              <a:buFont typeface="Wingdings" panose="05000000000000000000" pitchFamily="2" charset="2"/>
              <a:buChar char="§"/>
            </a:pPr>
            <a:r>
              <a:rPr lang="pl-PL" sz="1600">
                <a:latin typeface="+mn-lt"/>
                <a:ea typeface="Open Sans"/>
                <a:cs typeface="Open Sans"/>
              </a:rPr>
              <a:t>zwiększające zaangażowanie społeczności lokalnej,</a:t>
            </a:r>
          </a:p>
          <a:p>
            <a:pPr marL="251460" indent="-251460">
              <a:lnSpc>
                <a:spcPct val="170000"/>
              </a:lnSpc>
              <a:spcBef>
                <a:spcPts val="0"/>
              </a:spcBef>
              <a:buFont typeface="Wingdings" panose="05000000000000000000" pitchFamily="2" charset="2"/>
              <a:buChar char="§"/>
            </a:pPr>
            <a:r>
              <a:rPr lang="pl-PL" sz="1600">
                <a:latin typeface="+mn-lt"/>
                <a:ea typeface="Open Sans"/>
                <a:cs typeface="Open Sans"/>
              </a:rPr>
              <a:t>zawierające wydarzenia kierowane do osób aktywnych i nieaktywnych zawodowo, dzieci i młodzieży, seniorów  (minimum 2 wydarzenia rocznie w każdym roku okresu trwałości);</a:t>
            </a:r>
          </a:p>
          <a:p>
            <a:pPr marL="251460" indent="-251460">
              <a:lnSpc>
                <a:spcPct val="170000"/>
              </a:lnSpc>
              <a:spcBef>
                <a:spcPts val="0"/>
              </a:spcBef>
              <a:buFont typeface="Wingdings" panose="05000000000000000000" pitchFamily="2" charset="2"/>
              <a:buChar char="§"/>
            </a:pPr>
            <a:r>
              <a:rPr lang="pl-PL" sz="1600">
                <a:latin typeface="+mn-lt"/>
                <a:ea typeface="Open Sans"/>
                <a:cs typeface="Open Sans"/>
              </a:rPr>
              <a:t>stanowiące atrakcję turystyczną przyciągającą osoby spoza gminy, w której realizowany jest projekt,</a:t>
            </a:r>
          </a:p>
          <a:p>
            <a:pPr marL="251460" indent="-251460">
              <a:lnSpc>
                <a:spcPct val="170000"/>
              </a:lnSpc>
              <a:spcBef>
                <a:spcPts val="0"/>
              </a:spcBef>
              <a:buFont typeface="Wingdings" panose="05000000000000000000" pitchFamily="2" charset="2"/>
              <a:buChar char="§"/>
            </a:pPr>
            <a:r>
              <a:rPr lang="pl-PL" sz="1600">
                <a:latin typeface="+mn-lt"/>
                <a:ea typeface="Open Sans"/>
                <a:cs typeface="Open Sans"/>
              </a:rPr>
              <a:t>przewiduje realizację wydarzeń kulturalnych, animacyjnych lub edukacyjnych będących efektem współpracy z instytucjami kultury z sąsiednich gmin (co najmniej 1 wydarzenie rocznie), </a:t>
            </a:r>
            <a:endParaRPr lang="pl-PL" sz="1600">
              <a:latin typeface="+mn-lt"/>
            </a:endParaRPr>
          </a:p>
          <a:p>
            <a:pPr marL="251460" indent="-251460">
              <a:lnSpc>
                <a:spcPct val="170000"/>
              </a:lnSpc>
              <a:spcBef>
                <a:spcPts val="0"/>
              </a:spcBef>
              <a:buFont typeface="Wingdings" panose="05000000000000000000" pitchFamily="2" charset="2"/>
              <a:buChar char="§"/>
            </a:pPr>
            <a:r>
              <a:rPr lang="pl-PL" sz="1600">
                <a:latin typeface="+mn-lt"/>
                <a:ea typeface="Open Sans"/>
                <a:cs typeface="Open Sans"/>
              </a:rPr>
              <a:t>przyczynia się do budowania i wzmacniania poczucia lokalnej tożsamości kulturowej </a:t>
            </a:r>
            <a:endParaRPr lang="pl-PL" sz="1600">
              <a:latin typeface="+mn-lt"/>
            </a:endParaRPr>
          </a:p>
        </p:txBody>
      </p:sp>
      <p:sp>
        <p:nvSpPr>
          <p:cNvPr id="8" name="Symbol zastępczy numeru slajdu 7"/>
          <p:cNvSpPr>
            <a:spLocks noGrp="1"/>
          </p:cNvSpPr>
          <p:nvPr>
            <p:ph type="sldNum" sz="quarter" idx="10"/>
          </p:nvPr>
        </p:nvSpPr>
        <p:spPr/>
        <p:txBody>
          <a:bodyPr/>
          <a:lstStyle/>
          <a:p>
            <a:fld id="{EB4015AA-59F6-416B-87A6-8E3D940284E2}" type="slidenum">
              <a:rPr lang="pl-PL" smtClean="0"/>
              <a:pPr/>
              <a:t>33</a:t>
            </a:fld>
            <a:endParaRPr lang="pl-PL"/>
          </a:p>
        </p:txBody>
      </p:sp>
    </p:spTree>
    <p:extLst>
      <p:ext uri="{BB962C8B-B14F-4D97-AF65-F5344CB8AC3E}">
        <p14:creationId xmlns:p14="http://schemas.microsoft.com/office/powerpoint/2010/main" val="90284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5256266"/>
          </a:xfrm>
        </p:spPr>
        <p:txBody>
          <a:bodyPr>
            <a:normAutofit/>
          </a:bodyPr>
          <a:lstStyle/>
          <a:p>
            <a:pPr>
              <a:buFont typeface="Arial" panose="020B0604020202020204" pitchFamily="34" charset="0"/>
              <a:buChar char="•"/>
            </a:pPr>
            <a:endParaRPr lang="pl-PL"/>
          </a:p>
          <a:p>
            <a:pPr marL="0" indent="0">
              <a:buNone/>
            </a:pPr>
            <a:endParaRPr lang="pl-PL"/>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899836"/>
            <a:ext cx="8640381" cy="503737"/>
          </a:xfrm>
        </p:spPr>
        <p:txBody>
          <a:bodyPr>
            <a:normAutofit/>
          </a:bodyPr>
          <a:lstStyle/>
          <a:p>
            <a:r>
              <a:rPr lang="pl-PL">
                <a:latin typeface="+mn-lt"/>
              </a:rPr>
              <a:t>Typ projektu nr 1 - Kryteria merytoryczne specyficzne</a:t>
            </a:r>
          </a:p>
        </p:txBody>
      </p:sp>
      <p:sp>
        <p:nvSpPr>
          <p:cNvPr id="5" name="Symbol zastępczy zawartości 2"/>
          <p:cNvSpPr txBox="1">
            <a:spLocks/>
          </p:cNvSpPr>
          <p:nvPr/>
        </p:nvSpPr>
        <p:spPr>
          <a:xfrm>
            <a:off x="1025525" y="1835621"/>
            <a:ext cx="8640382" cy="4390081"/>
          </a:xfrm>
          <a:prstGeom prst="rect">
            <a:avLst/>
          </a:prstGeom>
        </p:spPr>
        <p:txBody>
          <a:bodyPr vert="horz" lIns="0" tIns="0" rIns="0" bIns="0" rtlCol="0" anchor="t">
            <a:no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251460" indent="-251460">
              <a:lnSpc>
                <a:spcPct val="150000"/>
              </a:lnSpc>
            </a:pPr>
            <a:r>
              <a:rPr lang="pl-PL" sz="1600">
                <a:latin typeface="+mn-lt"/>
                <a:ea typeface="Open Sans"/>
                <a:cs typeface="Open Sans"/>
              </a:rPr>
              <a:t>Potencjał  infrastruktury – </a:t>
            </a:r>
            <a:r>
              <a:rPr lang="pl-PL" sz="1600" b="1" err="1">
                <a:latin typeface="+mn-lt"/>
                <a:ea typeface="Open Sans"/>
                <a:cs typeface="Open Sans"/>
              </a:rPr>
              <a:t>maks</a:t>
            </a:r>
            <a:r>
              <a:rPr lang="pl-PL" sz="1600" b="1">
                <a:latin typeface="+mn-lt"/>
                <a:ea typeface="Open Sans"/>
                <a:cs typeface="Open Sans"/>
              </a:rPr>
              <a:t> 9 pkt</a:t>
            </a:r>
            <a:endParaRPr lang="en-US" sz="1600">
              <a:ea typeface="Open Sans"/>
              <a:cs typeface="Open Sans"/>
            </a:endParaRPr>
          </a:p>
          <a:p>
            <a:pPr marL="0" indent="0">
              <a:lnSpc>
                <a:spcPct val="150000"/>
              </a:lnSpc>
              <a:buClr>
                <a:srgbClr val="003399"/>
              </a:buClr>
              <a:buNone/>
              <a:defRPr/>
            </a:pPr>
            <a:r>
              <a:rPr kumimoji="0" lang="pl-PL" sz="1600" b="1" i="0" u="none" strike="noStrike" kern="1200" cap="none" spc="0" normalizeH="0" baseline="0" noProof="0">
                <a:ln>
                  <a:noFill/>
                </a:ln>
                <a:solidFill>
                  <a:srgbClr val="000000"/>
                </a:solidFill>
                <a:effectLst/>
                <a:uLnTx/>
                <a:uFillTx/>
                <a:latin typeface="+mn-lt"/>
                <a:ea typeface="Open Sans"/>
                <a:cs typeface="Open Sans"/>
              </a:rPr>
              <a:t>Premiowane będą następujące elementy:</a:t>
            </a:r>
            <a:r>
              <a:rPr lang="pl-PL" sz="1600" b="1">
                <a:solidFill>
                  <a:srgbClr val="000000"/>
                </a:solidFill>
                <a:latin typeface="+mn-lt"/>
                <a:ea typeface="Open Sans"/>
                <a:cs typeface="Open Sans"/>
              </a:rPr>
              <a:t> </a:t>
            </a:r>
            <a:endParaRPr lang="pl-PL" sz="1600" b="1" i="0" u="none" strike="noStrike" kern="1200" cap="none" spc="0" normalizeH="0" baseline="0" noProof="0">
              <a:ln>
                <a:noFill/>
              </a:ln>
              <a:solidFill>
                <a:srgbClr val="000000"/>
              </a:solidFill>
              <a:effectLst/>
              <a:uLnTx/>
              <a:uFillTx/>
              <a:latin typeface="+mn-lt"/>
            </a:endParaRPr>
          </a:p>
          <a:p>
            <a:pPr marL="251460" indent="-251460">
              <a:lnSpc>
                <a:spcPct val="150000"/>
              </a:lnSpc>
              <a:buClr>
                <a:srgbClr val="003399"/>
              </a:buClr>
              <a:buFont typeface="Wingdings" panose="05000000000000000000" pitchFamily="2" charset="2"/>
              <a:buChar char="§"/>
              <a:defRPr/>
            </a:pPr>
            <a:r>
              <a:rPr lang="pl-PL" sz="1600">
                <a:latin typeface="+mn-lt"/>
                <a:ea typeface="Open Sans"/>
                <a:cs typeface="Open Sans"/>
              </a:rPr>
              <a:t>powstanie nowa/dodatkowa przestrzeń dostępna dla zwiedzających/odbiorców,</a:t>
            </a:r>
          </a:p>
          <a:p>
            <a:pPr marL="251460" indent="-251460">
              <a:lnSpc>
                <a:spcPct val="150000"/>
              </a:lnSpc>
              <a:buClr>
                <a:srgbClr val="003399"/>
              </a:buClr>
              <a:buFont typeface="Wingdings" panose="05000000000000000000" pitchFamily="2" charset="2"/>
              <a:buChar char="§"/>
              <a:defRPr/>
            </a:pPr>
            <a:r>
              <a:rPr lang="pl-PL" sz="1600">
                <a:latin typeface="+mn-lt"/>
                <a:ea typeface="Open Sans"/>
                <a:cs typeface="Open Sans"/>
              </a:rPr>
              <a:t>infrastruktura objęta projektem zapewnia możliwość elastycznej zmiany/ dostosowania układu ścian, podłóg, ciągów komunikacyjnych w zależności od aktualnych potrzeb, </a:t>
            </a:r>
            <a:endParaRPr lang="pl-PL" sz="1600">
              <a:latin typeface="+mn-lt"/>
            </a:endParaRPr>
          </a:p>
          <a:p>
            <a:pPr marL="251460" indent="-251460">
              <a:lnSpc>
                <a:spcPct val="150000"/>
              </a:lnSpc>
              <a:buClr>
                <a:srgbClr val="003399"/>
              </a:buClr>
              <a:buFont typeface="Wingdings" panose="05000000000000000000" pitchFamily="2" charset="2"/>
              <a:buChar char="§"/>
              <a:defRPr/>
            </a:pPr>
            <a:r>
              <a:rPr lang="pl-PL" sz="1600">
                <a:latin typeface="+mn-lt"/>
                <a:ea typeface="Open Sans"/>
                <a:cs typeface="Open Sans"/>
              </a:rPr>
              <a:t>infrastruktura objęta projektem posiada wielofunkcyjną przestrzeń (np. hol) otwartą/zorientowaną na różnorodne inicjatywy społeczne,</a:t>
            </a:r>
          </a:p>
          <a:p>
            <a:pPr marL="251460" indent="-251460">
              <a:lnSpc>
                <a:spcPct val="150000"/>
              </a:lnSpc>
              <a:buClr>
                <a:srgbClr val="003399"/>
              </a:buClr>
              <a:buFont typeface="Wingdings" panose="05000000000000000000" pitchFamily="2" charset="2"/>
              <a:buChar char="§"/>
              <a:defRPr/>
            </a:pPr>
            <a:r>
              <a:rPr lang="pl-PL" sz="1600">
                <a:latin typeface="+mn-lt"/>
                <a:ea typeface="Open Sans"/>
                <a:cs typeface="Open Sans"/>
              </a:rPr>
              <a:t>zaplecze (w tym dach, piwnica) i otoczenie infrastruktury (w tym wewnętrzny dziedziniec) zapewnia dodatkową przestrzeń użytkową.</a:t>
            </a:r>
          </a:p>
        </p:txBody>
      </p:sp>
      <p:sp>
        <p:nvSpPr>
          <p:cNvPr id="6" name="Symbol zastępczy numeru slajdu 5"/>
          <p:cNvSpPr>
            <a:spLocks noGrp="1"/>
          </p:cNvSpPr>
          <p:nvPr>
            <p:ph type="sldNum" sz="quarter" idx="10"/>
          </p:nvPr>
        </p:nvSpPr>
        <p:spPr/>
        <p:txBody>
          <a:bodyPr/>
          <a:lstStyle/>
          <a:p>
            <a:fld id="{EB4015AA-59F6-416B-87A6-8E3D940284E2}" type="slidenum">
              <a:rPr lang="pl-PL" smtClean="0"/>
              <a:pPr/>
              <a:t>34</a:t>
            </a:fld>
            <a:endParaRPr lang="pl-PL"/>
          </a:p>
        </p:txBody>
      </p:sp>
    </p:spTree>
    <p:extLst>
      <p:ext uri="{BB962C8B-B14F-4D97-AF65-F5344CB8AC3E}">
        <p14:creationId xmlns:p14="http://schemas.microsoft.com/office/powerpoint/2010/main" val="324778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4935207"/>
          </a:xfrm>
        </p:spPr>
        <p:txBody>
          <a:bodyPr>
            <a:normAutofit fontScale="92500" lnSpcReduction="20000"/>
          </a:bodyPr>
          <a:lstStyle/>
          <a:p>
            <a:pPr marL="0" indent="0">
              <a:lnSpc>
                <a:spcPct val="150000"/>
              </a:lnSpc>
              <a:buNone/>
            </a:pPr>
            <a:r>
              <a:rPr lang="pl-PL" b="1">
                <a:solidFill>
                  <a:srgbClr val="000000"/>
                </a:solidFill>
                <a:latin typeface="+mn-lt"/>
              </a:rPr>
              <a:t>Przewiduje się kryteria dopuszczające 0/1</a:t>
            </a:r>
          </a:p>
          <a:p>
            <a:pPr>
              <a:lnSpc>
                <a:spcPct val="150000"/>
              </a:lnSpc>
              <a:buFont typeface="Wingdings" panose="05000000000000000000" pitchFamily="2" charset="2"/>
              <a:buChar char="§"/>
            </a:pPr>
            <a:r>
              <a:rPr lang="pl-PL" b="1">
                <a:latin typeface="+mn-lt"/>
              </a:rPr>
              <a:t>Potencjał ponadlokalnych i subregionalnych produktów, marek kulturowych i turystycznych </a:t>
            </a:r>
          </a:p>
          <a:p>
            <a:pPr marL="0" indent="0">
              <a:lnSpc>
                <a:spcPct val="150000"/>
              </a:lnSpc>
              <a:buNone/>
            </a:pPr>
            <a:r>
              <a:rPr lang="pl-PL">
                <a:latin typeface="+mn-lt"/>
              </a:rPr>
              <a:t>Projekt wykorzystuje przynajmniej </a:t>
            </a:r>
            <a:r>
              <a:rPr lang="pl-PL" u="sng">
                <a:latin typeface="+mn-lt"/>
              </a:rPr>
              <a:t>jeden </a:t>
            </a:r>
            <a:r>
              <a:rPr lang="pl-PL">
                <a:latin typeface="+mn-lt"/>
              </a:rPr>
              <a:t>potencjał (przyrodniczy, krajobrazowy, kulturowy) przyczyniający się do poprawy atrakcyjności produktu i marki turystycznej</a:t>
            </a:r>
          </a:p>
          <a:p>
            <a:pPr>
              <a:lnSpc>
                <a:spcPct val="150000"/>
              </a:lnSpc>
              <a:buFont typeface="Wingdings" panose="05000000000000000000" pitchFamily="2" charset="2"/>
              <a:buChar char="§"/>
            </a:pPr>
            <a:r>
              <a:rPr lang="pl-PL" b="1">
                <a:latin typeface="+mn-lt"/>
              </a:rPr>
              <a:t>Zapotrzebowanie, koordynacja, niepowielanie, antropopresja</a:t>
            </a:r>
          </a:p>
          <a:p>
            <a:pPr lvl="1">
              <a:lnSpc>
                <a:spcPct val="150000"/>
              </a:lnSpc>
              <a:buClr>
                <a:schemeClr val="tx2"/>
              </a:buClr>
              <a:buFont typeface="Wingdings" panose="05000000000000000000" pitchFamily="2" charset="2"/>
              <a:buChar char="§"/>
            </a:pPr>
            <a:r>
              <a:rPr lang="pl-PL">
                <a:latin typeface="+mn-lt"/>
              </a:rPr>
              <a:t>analiza popytu i oceną potrzeb w celu ograniczenia ryzyka nieefektywności; </a:t>
            </a:r>
          </a:p>
          <a:p>
            <a:pPr lvl="1">
              <a:lnSpc>
                <a:spcPct val="150000"/>
              </a:lnSpc>
              <a:buClr>
                <a:schemeClr val="tx2"/>
              </a:buClr>
              <a:buFont typeface="Wingdings" panose="05000000000000000000" pitchFamily="2" charset="2"/>
              <a:buChar char="§"/>
            </a:pPr>
            <a:r>
              <a:rPr lang="pl-PL">
                <a:latin typeface="+mn-lt"/>
              </a:rPr>
              <a:t>projekty są skoordynowane z projektami w sąsiednich obszarach,</a:t>
            </a:r>
          </a:p>
          <a:p>
            <a:pPr lvl="1">
              <a:lnSpc>
                <a:spcPct val="150000"/>
              </a:lnSpc>
              <a:buClr>
                <a:schemeClr val="tx2"/>
              </a:buClr>
              <a:buFont typeface="Wingdings" panose="05000000000000000000" pitchFamily="2" charset="2"/>
              <a:buChar char="§"/>
            </a:pPr>
            <a:r>
              <a:rPr lang="pl-PL">
                <a:latin typeface="+mn-lt"/>
              </a:rPr>
              <a:t>unikają nakładania się i konkurencji,</a:t>
            </a:r>
          </a:p>
          <a:p>
            <a:pPr lvl="1">
              <a:lnSpc>
                <a:spcPct val="150000"/>
              </a:lnSpc>
              <a:buClr>
                <a:schemeClr val="tx2"/>
              </a:buClr>
              <a:buFont typeface="Wingdings" panose="05000000000000000000" pitchFamily="2" charset="2"/>
              <a:buChar char="§"/>
            </a:pPr>
            <a:r>
              <a:rPr lang="pl-PL">
                <a:latin typeface="+mn-lt"/>
              </a:rPr>
              <a:t>mają wpływ wykraczający poza sam projekt na stymulowanie aktywności turystycznej w regionie. </a:t>
            </a:r>
          </a:p>
          <a:p>
            <a:pPr lvl="1">
              <a:lnSpc>
                <a:spcPct val="150000"/>
              </a:lnSpc>
              <a:buClr>
                <a:schemeClr val="tx2"/>
              </a:buClr>
              <a:buFont typeface="Wingdings" panose="05000000000000000000" pitchFamily="2" charset="2"/>
              <a:buChar char="§"/>
            </a:pPr>
            <a:r>
              <a:rPr lang="pl-PL">
                <a:latin typeface="+mn-lt"/>
              </a:rPr>
              <a:t>projekt przewiduje rozwiązania zabezpieczające przed negatywnym oddziaływaniem człowieka na przyrodę (zjawisko antropopresji) na obszarach cennych przyrodniczo </a:t>
            </a: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899836"/>
            <a:ext cx="8640381" cy="503737"/>
          </a:xfrm>
        </p:spPr>
        <p:txBody>
          <a:bodyPr>
            <a:normAutofit/>
          </a:bodyPr>
          <a:lstStyle/>
          <a:p>
            <a:r>
              <a:rPr lang="pl-PL">
                <a:latin typeface="+mn-lt"/>
              </a:rPr>
              <a:t>Typ projektu nr 2 -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35</a:t>
            </a:fld>
            <a:endParaRPr lang="pl-PL">
              <a:latin typeface="+mn-lt"/>
            </a:endParaRPr>
          </a:p>
        </p:txBody>
      </p:sp>
    </p:spTree>
    <p:extLst>
      <p:ext uri="{BB962C8B-B14F-4D97-AF65-F5344CB8AC3E}">
        <p14:creationId xmlns:p14="http://schemas.microsoft.com/office/powerpoint/2010/main" val="1720167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14399" y="999312"/>
            <a:ext cx="9163455" cy="5722501"/>
          </a:xfrm>
        </p:spPr>
        <p:txBody>
          <a:bodyPr vert="horz" lIns="0" tIns="0" rIns="0" bIns="0" rtlCol="0" anchor="t">
            <a:noAutofit/>
          </a:bodyPr>
          <a:lstStyle/>
          <a:p>
            <a:pPr marL="0" indent="0">
              <a:lnSpc>
                <a:spcPct val="150000"/>
              </a:lnSpc>
              <a:spcBef>
                <a:spcPts val="0"/>
              </a:spcBef>
              <a:buNone/>
            </a:pPr>
            <a:r>
              <a:rPr lang="pl-PL" sz="1600" b="1" u="sng">
                <a:solidFill>
                  <a:srgbClr val="000000"/>
                </a:solidFill>
                <a:latin typeface="+mn-lt"/>
                <a:ea typeface="Open Sans"/>
                <a:cs typeface="Open Sans"/>
              </a:rPr>
              <a:t>Ocenie punktowej podlegają kryteria:</a:t>
            </a:r>
          </a:p>
          <a:p>
            <a:pPr marL="251460" indent="-251460">
              <a:lnSpc>
                <a:spcPct val="150000"/>
              </a:lnSpc>
              <a:spcBef>
                <a:spcPts val="0"/>
              </a:spcBef>
              <a:buFont typeface="Wingdings" panose="05000000000000000000" pitchFamily="2" charset="2"/>
              <a:buChar char="§"/>
            </a:pPr>
            <a:r>
              <a:rPr lang="pl-PL" sz="1600">
                <a:latin typeface="+mn-lt"/>
                <a:ea typeface="Open Sans"/>
                <a:cs typeface="Open Sans"/>
              </a:rPr>
              <a:t>Stopień koordynacji, oceny popytu i zapotrzebowania – maks. 4 pkt</a:t>
            </a:r>
          </a:p>
          <a:p>
            <a:pPr marL="251460" indent="-251460">
              <a:lnSpc>
                <a:spcPct val="150000"/>
              </a:lnSpc>
              <a:spcBef>
                <a:spcPts val="0"/>
              </a:spcBef>
              <a:buFont typeface="Wingdings" panose="05000000000000000000" pitchFamily="2" charset="2"/>
              <a:buChar char="§"/>
            </a:pPr>
            <a:r>
              <a:rPr lang="pl-PL" sz="1600">
                <a:solidFill>
                  <a:srgbClr val="000000"/>
                </a:solidFill>
                <a:latin typeface="Calibri"/>
                <a:ea typeface="Open Sans"/>
                <a:cs typeface="Open Sans"/>
              </a:rPr>
              <a:t>Stymulowanie turystyki – maks. 10 pkt</a:t>
            </a:r>
            <a:endParaRPr lang="pl-PL" sz="1600">
              <a:solidFill>
                <a:srgbClr val="000000"/>
              </a:solidFill>
              <a:latin typeface="Calibri"/>
            </a:endParaRPr>
          </a:p>
          <a:p>
            <a:pPr marL="251460" indent="-251460">
              <a:lnSpc>
                <a:spcPct val="150000"/>
              </a:lnSpc>
              <a:spcBef>
                <a:spcPts val="0"/>
              </a:spcBef>
              <a:buFont typeface="Wingdings" panose="05000000000000000000" pitchFamily="2" charset="2"/>
              <a:buChar char="§"/>
            </a:pPr>
            <a:r>
              <a:rPr lang="pl-PL" sz="1600">
                <a:solidFill>
                  <a:srgbClr val="000000"/>
                </a:solidFill>
                <a:latin typeface="+mn-lt"/>
                <a:ea typeface="Open Sans"/>
                <a:cs typeface="Open Sans"/>
              </a:rPr>
              <a:t>Dostępność komunikacyjna – maks. 2 pkt</a:t>
            </a:r>
            <a:endParaRPr lang="pl-PL" sz="1600">
              <a:solidFill>
                <a:srgbClr val="000000"/>
              </a:solidFill>
              <a:latin typeface="+mn-lt"/>
            </a:endParaRPr>
          </a:p>
          <a:p>
            <a:pPr marL="251460" indent="-251460">
              <a:lnSpc>
                <a:spcPct val="150000"/>
              </a:lnSpc>
              <a:spcBef>
                <a:spcPts val="0"/>
              </a:spcBef>
              <a:buFont typeface="Wingdings" panose="05000000000000000000" pitchFamily="2" charset="2"/>
              <a:buChar char="§"/>
            </a:pPr>
            <a:r>
              <a:rPr lang="pl-PL" sz="1600">
                <a:solidFill>
                  <a:srgbClr val="000000"/>
                </a:solidFill>
                <a:latin typeface="+mn-lt"/>
                <a:ea typeface="Open Sans"/>
                <a:cs typeface="Open Sans"/>
              </a:rPr>
              <a:t>Zdolność do funkcjonowania oferty turystycznej w ciągu roku – maks.4 pkt</a:t>
            </a:r>
            <a:endParaRPr lang="pl-PL" sz="1600">
              <a:solidFill>
                <a:srgbClr val="000000"/>
              </a:solidFill>
              <a:latin typeface="+mn-lt"/>
            </a:endParaRPr>
          </a:p>
          <a:p>
            <a:pPr marL="251460" indent="-251460">
              <a:lnSpc>
                <a:spcPct val="150000"/>
              </a:lnSpc>
              <a:spcBef>
                <a:spcPts val="0"/>
              </a:spcBef>
              <a:buFont typeface="Wingdings" panose="05000000000000000000" pitchFamily="2" charset="2"/>
              <a:buChar char="§"/>
            </a:pPr>
            <a:r>
              <a:rPr lang="pl-PL" sz="1600">
                <a:solidFill>
                  <a:srgbClr val="000000"/>
                </a:solidFill>
                <a:latin typeface="Calibri"/>
                <a:ea typeface="Open Sans"/>
                <a:cs typeface="Open Sans"/>
              </a:rPr>
              <a:t>Promowanie idei Zrównoważonej turystyki – maks. - 1 pkt. </a:t>
            </a:r>
          </a:p>
          <a:p>
            <a:pPr marL="251460" indent="-251460">
              <a:lnSpc>
                <a:spcPct val="150000"/>
              </a:lnSpc>
              <a:spcBef>
                <a:spcPts val="0"/>
              </a:spcBef>
              <a:buFont typeface="Wingdings" panose="05000000000000000000" pitchFamily="2" charset="2"/>
              <a:buChar char="§"/>
            </a:pPr>
            <a:r>
              <a:rPr lang="pl-PL" sz="1600">
                <a:solidFill>
                  <a:srgbClr val="000000"/>
                </a:solidFill>
                <a:latin typeface="Calibri"/>
                <a:ea typeface="Open Sans"/>
                <a:cs typeface="Open Sans"/>
              </a:rPr>
              <a:t>Turystyka prowadzona na obszarach cennych przyrodniczo – maks. 5 pkt.</a:t>
            </a:r>
            <a:endParaRPr lang="pl-PL" sz="1600">
              <a:solidFill>
                <a:srgbClr val="000000"/>
              </a:solidFill>
              <a:latin typeface="Calibri"/>
            </a:endParaRPr>
          </a:p>
          <a:p>
            <a:pPr marL="251460" indent="-251460">
              <a:lnSpc>
                <a:spcPct val="150000"/>
              </a:lnSpc>
              <a:spcBef>
                <a:spcPts val="0"/>
              </a:spcBef>
              <a:buFont typeface="Wingdings" panose="05000000000000000000" pitchFamily="2" charset="2"/>
              <a:buChar char="§"/>
            </a:pPr>
            <a:r>
              <a:rPr lang="pl-PL" sz="1600">
                <a:solidFill>
                  <a:srgbClr val="000000"/>
                </a:solidFill>
                <a:latin typeface="Calibri"/>
                <a:ea typeface="Open Sans"/>
                <a:cs typeface="Open Sans"/>
              </a:rPr>
              <a:t>Dążenie do standardów określonych przez Międzynarodową Radę Ochrony Zabytków i Miejsc Historycznych (ICOMOS)  - maks. 1 pkt</a:t>
            </a:r>
          </a:p>
          <a:p>
            <a:pPr marL="251460" indent="-251460">
              <a:lnSpc>
                <a:spcPct val="150000"/>
              </a:lnSpc>
              <a:spcBef>
                <a:spcPts val="0"/>
              </a:spcBef>
              <a:buFont typeface="Wingdings" panose="05000000000000000000" pitchFamily="2" charset="2"/>
              <a:buChar char="§"/>
            </a:pPr>
            <a:r>
              <a:rPr lang="pl-PL" sz="1600">
                <a:solidFill>
                  <a:srgbClr val="000000"/>
                </a:solidFill>
                <a:latin typeface="Calibri"/>
                <a:ea typeface="Calibri"/>
                <a:cs typeface="Calibri"/>
              </a:rPr>
              <a:t>Promowanie rozwiązań cyfrowych – maks. 1 pkt. </a:t>
            </a:r>
            <a:endParaRPr lang="pl-PL" sz="1600">
              <a:solidFill>
                <a:srgbClr val="000000"/>
              </a:solidFill>
              <a:latin typeface="Calibri"/>
            </a:endParaRPr>
          </a:p>
          <a:p>
            <a:pPr marL="251460" indent="-251460">
              <a:lnSpc>
                <a:spcPct val="150000"/>
              </a:lnSpc>
              <a:spcBef>
                <a:spcPts val="0"/>
              </a:spcBef>
              <a:buFont typeface="Wingdings" panose="05000000000000000000" pitchFamily="2" charset="2"/>
              <a:buChar char="§"/>
            </a:pPr>
            <a:r>
              <a:rPr lang="pl-PL" sz="1600">
                <a:solidFill>
                  <a:srgbClr val="000000"/>
                </a:solidFill>
                <a:latin typeface="Calibri"/>
                <a:ea typeface="Calibri"/>
                <a:cs typeface="Calibri"/>
              </a:rPr>
              <a:t>Komplementarność transnarodowa, transgraniczna i międzyregionalna - maks. 1 pkt</a:t>
            </a:r>
          </a:p>
          <a:p>
            <a:pPr marL="251460" indent="-251460">
              <a:lnSpc>
                <a:spcPct val="150000"/>
              </a:lnSpc>
              <a:spcBef>
                <a:spcPts val="0"/>
              </a:spcBef>
              <a:buFont typeface="Wingdings" panose="05000000000000000000" pitchFamily="2" charset="2"/>
              <a:buChar char="§"/>
            </a:pPr>
            <a:r>
              <a:rPr lang="pl-PL" sz="1600">
                <a:solidFill>
                  <a:srgbClr val="000000"/>
                </a:solidFill>
                <a:latin typeface="Calibri"/>
                <a:ea typeface="Calibri"/>
                <a:cs typeface="Calibri"/>
              </a:rPr>
              <a:t>Premiowanie rozwiązań pozwalających na większą dostępność do oferty dla osób ze szczególnymi potrzebami – maks. 1 pkt </a:t>
            </a:r>
            <a:endParaRPr lang="pl-PL" sz="1600">
              <a:solidFill>
                <a:srgbClr val="000000"/>
              </a:solidFill>
              <a:latin typeface="Calibri"/>
              <a:ea typeface="Open Sans"/>
              <a:cs typeface="Open Sans"/>
            </a:endParaRPr>
          </a:p>
          <a:p>
            <a:pPr marL="251460" indent="-251460">
              <a:lnSpc>
                <a:spcPct val="150000"/>
              </a:lnSpc>
              <a:spcBef>
                <a:spcPts val="0"/>
              </a:spcBef>
              <a:buFont typeface="Wingdings" panose="05000000000000000000" pitchFamily="2" charset="2"/>
              <a:buChar char="§"/>
            </a:pPr>
            <a:r>
              <a:rPr lang="pl-PL" sz="1600">
                <a:solidFill>
                  <a:srgbClr val="000000"/>
                </a:solidFill>
                <a:latin typeface="Calibri"/>
                <a:ea typeface="Calibri"/>
                <a:cs typeface="Calibri"/>
              </a:rPr>
              <a:t>Komplementarność z projektem/projektami finansowanymi z EFS+ lub działaniami, których cele są zgodne z celami EFS+ - maks. 1 pkt</a:t>
            </a:r>
          </a:p>
          <a:p>
            <a:pPr marL="251460" indent="-251460">
              <a:lnSpc>
                <a:spcPct val="150000"/>
              </a:lnSpc>
              <a:buFont typeface="Wingdings" panose="05000000000000000000" pitchFamily="2" charset="2"/>
              <a:buChar char="§"/>
            </a:pPr>
            <a:endParaRPr lang="pl-PL" sz="1600">
              <a:solidFill>
                <a:srgbClr val="000000"/>
              </a:solidFill>
              <a:latin typeface="+mn-lt"/>
              <a:ea typeface="Calibri"/>
              <a:cs typeface="Calibri"/>
            </a:endParaRPr>
          </a:p>
          <a:p>
            <a:pPr marL="251460" indent="-251460">
              <a:lnSpc>
                <a:spcPct val="150000"/>
              </a:lnSpc>
              <a:buFont typeface="Wingdings" panose="05000000000000000000" pitchFamily="2" charset="2"/>
              <a:buChar char="§"/>
            </a:pPr>
            <a:endParaRPr lang="pl-PL" sz="1600">
              <a:solidFill>
                <a:srgbClr val="000000"/>
              </a:solidFill>
              <a:latin typeface="+mn-lt"/>
              <a:ea typeface="Calibri"/>
              <a:cs typeface="Calibri"/>
            </a:endParaRPr>
          </a:p>
          <a:p>
            <a:pPr marL="251460" indent="-251460">
              <a:lnSpc>
                <a:spcPct val="150000"/>
              </a:lnSpc>
              <a:buFont typeface="Wingdings" panose="05000000000000000000" pitchFamily="2" charset="2"/>
              <a:buChar char="§"/>
            </a:pPr>
            <a:endParaRPr lang="pl-PL" sz="1600" b="1">
              <a:solidFill>
                <a:srgbClr val="000000"/>
              </a:solidFill>
              <a:latin typeface="+mn-lt"/>
            </a:endParaRPr>
          </a:p>
          <a:p>
            <a:pPr marL="251460" indent="-251460">
              <a:lnSpc>
                <a:spcPct val="150000"/>
              </a:lnSpc>
              <a:buFont typeface="Wingdings" panose="05000000000000000000" pitchFamily="2" charset="2"/>
              <a:buChar char="§"/>
            </a:pPr>
            <a:endParaRPr lang="pl-PL" sz="1600" b="1">
              <a:solidFill>
                <a:srgbClr val="000000"/>
              </a:solidFill>
              <a:latin typeface="+mn-lt"/>
            </a:endParaRPr>
          </a:p>
          <a:p>
            <a:pPr marL="251460" indent="-251460">
              <a:lnSpc>
                <a:spcPct val="150000"/>
              </a:lnSpc>
              <a:buFont typeface="Wingdings" panose="05000000000000000000" pitchFamily="2" charset="2"/>
              <a:buChar char="§"/>
            </a:pPr>
            <a:endParaRPr lang="pl-PL" sz="1600" b="1">
              <a:solidFill>
                <a:srgbClr val="000000"/>
              </a:solidFill>
              <a:latin typeface="+mn-lt"/>
            </a:endParaRPr>
          </a:p>
          <a:p>
            <a:pPr marL="251460" indent="-251460">
              <a:lnSpc>
                <a:spcPct val="150000"/>
              </a:lnSpc>
              <a:buFont typeface="Wingdings" panose="05000000000000000000" pitchFamily="2" charset="2"/>
              <a:buChar char="§"/>
            </a:pPr>
            <a:endParaRPr lang="pl-PL" sz="1600" b="1">
              <a:solidFill>
                <a:srgbClr val="000000"/>
              </a:solidFill>
              <a:latin typeface="+mn-lt"/>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324943"/>
            <a:ext cx="8640381" cy="503737"/>
          </a:xfrm>
        </p:spPr>
        <p:txBody>
          <a:bodyPr>
            <a:normAutofit/>
          </a:bodyPr>
          <a:lstStyle/>
          <a:p>
            <a:r>
              <a:rPr lang="pl-PL">
                <a:latin typeface="+mn-lt"/>
              </a:rPr>
              <a:t>Typ projektu nr 2 -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36</a:t>
            </a:fld>
            <a:endParaRPr lang="pl-PL">
              <a:latin typeface="+mn-lt"/>
            </a:endParaRPr>
          </a:p>
        </p:txBody>
      </p:sp>
    </p:spTree>
    <p:extLst>
      <p:ext uri="{BB962C8B-B14F-4D97-AF65-F5344CB8AC3E}">
        <p14:creationId xmlns:p14="http://schemas.microsoft.com/office/powerpoint/2010/main" val="2511136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245140"/>
            <a:ext cx="8640382" cy="5242287"/>
          </a:xfrm>
        </p:spPr>
        <p:txBody>
          <a:bodyPr vert="horz" lIns="0" tIns="0" rIns="0" bIns="0" rtlCol="0" anchor="t">
            <a:noAutofit/>
          </a:bodyPr>
          <a:lstStyle/>
          <a:p>
            <a:pPr marL="251460" indent="-251460">
              <a:lnSpc>
                <a:spcPct val="150000"/>
              </a:lnSpc>
              <a:buFont typeface="Wingdings" panose="05000000000000000000" pitchFamily="2" charset="2"/>
              <a:buChar char="§"/>
            </a:pPr>
            <a:endParaRPr lang="pl-PL" sz="1200">
              <a:solidFill>
                <a:srgbClr val="000000"/>
              </a:solidFill>
              <a:latin typeface="+mn-lt"/>
              <a:ea typeface="Calibri"/>
              <a:cs typeface="Calibri"/>
            </a:endParaRPr>
          </a:p>
          <a:p>
            <a:pPr marL="251460" indent="-251460">
              <a:lnSpc>
                <a:spcPct val="150000"/>
              </a:lnSpc>
              <a:buFont typeface="Wingdings" panose="05000000000000000000" pitchFamily="2" charset="2"/>
              <a:buChar char="§"/>
            </a:pPr>
            <a:endParaRPr lang="pl-PL" sz="1200">
              <a:solidFill>
                <a:srgbClr val="000000"/>
              </a:solidFill>
              <a:latin typeface="+mn-lt"/>
              <a:ea typeface="Calibri"/>
              <a:cs typeface="Calibri"/>
            </a:endParaRPr>
          </a:p>
          <a:p>
            <a:pPr marL="251460" indent="-251460">
              <a:lnSpc>
                <a:spcPct val="150000"/>
              </a:lnSpc>
              <a:buFont typeface="Wingdings" panose="05000000000000000000" pitchFamily="2" charset="2"/>
              <a:buChar char="§"/>
            </a:pPr>
            <a:endParaRPr lang="pl-PL" sz="1400" b="1">
              <a:solidFill>
                <a:srgbClr val="000000"/>
              </a:solidFill>
              <a:latin typeface="+mn-lt"/>
            </a:endParaRPr>
          </a:p>
          <a:p>
            <a:pPr marL="251460" indent="-251460">
              <a:lnSpc>
                <a:spcPct val="150000"/>
              </a:lnSpc>
              <a:buFont typeface="Wingdings" panose="05000000000000000000" pitchFamily="2" charset="2"/>
              <a:buChar char="§"/>
            </a:pPr>
            <a:endParaRPr lang="pl-PL" sz="1400" b="1">
              <a:solidFill>
                <a:srgbClr val="000000"/>
              </a:solidFill>
              <a:latin typeface="+mn-lt"/>
            </a:endParaRPr>
          </a:p>
          <a:p>
            <a:pPr marL="251460" indent="-251460">
              <a:lnSpc>
                <a:spcPct val="150000"/>
              </a:lnSpc>
              <a:buFont typeface="Wingdings" panose="05000000000000000000" pitchFamily="2" charset="2"/>
              <a:buChar char="§"/>
            </a:pPr>
            <a:endParaRPr lang="pl-PL" sz="1400" b="1">
              <a:solidFill>
                <a:srgbClr val="000000"/>
              </a:solidFill>
              <a:latin typeface="+mn-lt"/>
            </a:endParaRPr>
          </a:p>
          <a:p>
            <a:pPr marL="251460" indent="-251460">
              <a:lnSpc>
                <a:spcPct val="150000"/>
              </a:lnSpc>
              <a:buFont typeface="Wingdings" panose="05000000000000000000" pitchFamily="2" charset="2"/>
              <a:buChar char="§"/>
            </a:pPr>
            <a:endParaRPr lang="pl-PL" sz="1400" b="1">
              <a:solidFill>
                <a:srgbClr val="000000"/>
              </a:solidFill>
              <a:latin typeface="+mn-lt"/>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324943"/>
            <a:ext cx="8640381" cy="503737"/>
          </a:xfrm>
        </p:spPr>
        <p:txBody>
          <a:bodyPr>
            <a:normAutofit/>
          </a:bodyPr>
          <a:lstStyle/>
          <a:p>
            <a:r>
              <a:rPr lang="pl-PL">
                <a:latin typeface="+mn-lt"/>
              </a:rPr>
              <a:t>Typ projektu nr 2 -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37</a:t>
            </a:fld>
            <a:endParaRPr lang="pl-PL">
              <a:latin typeface="+mn-lt"/>
            </a:endParaRPr>
          </a:p>
        </p:txBody>
      </p:sp>
      <p:pic>
        <p:nvPicPr>
          <p:cNvPr id="5" name="Obraz 4"/>
          <p:cNvPicPr>
            <a:picLocks noChangeAspect="1"/>
          </p:cNvPicPr>
          <p:nvPr/>
        </p:nvPicPr>
        <p:blipFill>
          <a:blip r:embed="rId2"/>
          <a:stretch>
            <a:fillRect/>
          </a:stretch>
        </p:blipFill>
        <p:spPr>
          <a:xfrm>
            <a:off x="5029403" y="828680"/>
            <a:ext cx="4382112" cy="5811061"/>
          </a:xfrm>
          <a:prstGeom prst="rect">
            <a:avLst/>
          </a:prstGeom>
        </p:spPr>
      </p:pic>
      <p:sp>
        <p:nvSpPr>
          <p:cNvPr id="6" name="Prostokąt 5">
            <a:extLst>
              <a:ext uri="{FF2B5EF4-FFF2-40B4-BE49-F238E27FC236}">
                <a16:creationId xmlns:a16="http://schemas.microsoft.com/office/drawing/2014/main" id="{0E9913BB-F51E-4FD2-908F-0729B921E97B}"/>
              </a:ext>
            </a:extLst>
          </p:cNvPr>
          <p:cNvSpPr/>
          <p:nvPr/>
        </p:nvSpPr>
        <p:spPr>
          <a:xfrm>
            <a:off x="1108953" y="1332417"/>
            <a:ext cx="4826202" cy="1477328"/>
          </a:xfrm>
          <a:prstGeom prst="rect">
            <a:avLst/>
          </a:prstGeom>
        </p:spPr>
        <p:txBody>
          <a:bodyPr wrap="square" lIns="91440" tIns="45720" rIns="91440" bIns="45720" anchor="t">
            <a:spAutoFit/>
          </a:bodyPr>
          <a:lstStyle/>
          <a:p>
            <a:r>
              <a:rPr lang="pl-PL"/>
              <a:t>Kryterium: Turystyka prowadzona na obszarach cennych przyrodniczo. </a:t>
            </a:r>
          </a:p>
          <a:p>
            <a:endParaRPr lang="pl-PL"/>
          </a:p>
          <a:p>
            <a:r>
              <a:rPr lang="pl-PL"/>
              <a:t>Obszary cenne przyrodniczo  zostały skatalogowane w Strategii „Śląskie 2030”, str. 102</a:t>
            </a:r>
            <a:endParaRPr lang="pl-PL">
              <a:ea typeface="Calibri"/>
              <a:cs typeface="Calibri"/>
            </a:endParaRPr>
          </a:p>
        </p:txBody>
      </p:sp>
    </p:spTree>
    <p:extLst>
      <p:ext uri="{BB962C8B-B14F-4D97-AF65-F5344CB8AC3E}">
        <p14:creationId xmlns:p14="http://schemas.microsoft.com/office/powerpoint/2010/main" val="1557732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1" y="999312"/>
            <a:ext cx="9006387" cy="5790594"/>
          </a:xfrm>
        </p:spPr>
        <p:txBody>
          <a:bodyPr vert="horz" lIns="0" tIns="0" rIns="0" bIns="0" rtlCol="0" anchor="t">
            <a:noAutofit/>
          </a:bodyPr>
          <a:lstStyle/>
          <a:p>
            <a:pPr marL="0" indent="0">
              <a:lnSpc>
                <a:spcPct val="150000"/>
              </a:lnSpc>
              <a:buNone/>
            </a:pPr>
            <a:r>
              <a:rPr lang="pl-PL" sz="1600">
                <a:solidFill>
                  <a:srgbClr val="000000"/>
                </a:solidFill>
                <a:latin typeface="+mn-lt"/>
                <a:ea typeface="Open Sans"/>
                <a:cs typeface="Open Sans"/>
              </a:rPr>
              <a:t>Ocenie punktowej podlegają kryteria </a:t>
            </a:r>
            <a:r>
              <a:rPr lang="pl-PL" sz="1600" u="sng">
                <a:solidFill>
                  <a:srgbClr val="000000"/>
                </a:solidFill>
                <a:latin typeface="+mn-lt"/>
                <a:ea typeface="Open Sans"/>
                <a:cs typeface="Open Sans"/>
              </a:rPr>
              <a:t>(rozstrzygające):</a:t>
            </a:r>
          </a:p>
          <a:p>
            <a:pPr marL="251460" indent="-251460">
              <a:lnSpc>
                <a:spcPct val="150000"/>
              </a:lnSpc>
              <a:buFont typeface="Wingdings" panose="05000000000000000000" pitchFamily="2" charset="2"/>
              <a:buChar char="§"/>
            </a:pPr>
            <a:r>
              <a:rPr lang="pl-PL" sz="1600" b="1">
                <a:latin typeface="+mn-lt"/>
                <a:ea typeface="Open Sans"/>
                <a:cs typeface="Open Sans"/>
              </a:rPr>
              <a:t>Stopień koordynacji, oceny popytu i zapotrzebowania – maks. 4 pkt</a:t>
            </a:r>
            <a:endParaRPr lang="pl-PL" sz="1600">
              <a:solidFill>
                <a:srgbClr val="000000"/>
              </a:solidFill>
              <a:latin typeface="+mn-lt"/>
              <a:ea typeface="Open Sans"/>
              <a:cs typeface="Open Sans"/>
            </a:endParaRPr>
          </a:p>
          <a:p>
            <a:pPr marL="755650" lvl="1" indent="-251460">
              <a:lnSpc>
                <a:spcPct val="150000"/>
              </a:lnSpc>
              <a:buFont typeface="Wingdings" panose="05000000000000000000" pitchFamily="2" charset="2"/>
              <a:buChar char="§"/>
            </a:pPr>
            <a:r>
              <a:rPr lang="pl-PL" sz="1600" b="1">
                <a:latin typeface="+mn-lt"/>
                <a:ea typeface="Open Sans"/>
                <a:cs typeface="Open Sans"/>
              </a:rPr>
              <a:t>określenie bieżącego popytu : </a:t>
            </a:r>
            <a:r>
              <a:rPr lang="pl-PL" sz="1600">
                <a:latin typeface="+mn-lt"/>
                <a:ea typeface="Open Sans"/>
                <a:cs typeface="Open Sans"/>
              </a:rPr>
              <a:t>charakterystyka obszaru, na którym realizowany jest projekt, bieżąca wielkość popytu tj.  liczba osób odwiedzających dany obszar, grupy docelowe, istniejące produkty, szlaki turystyczne, infrastruktura, usługi turystyczne występujące na danym terenie, analiza powinna być przygotowana na podstawie najaktualniejszych danych poprzedzających złożenie wniosku</a:t>
            </a:r>
          </a:p>
          <a:p>
            <a:pPr marL="755650" lvl="1" indent="-251460">
              <a:lnSpc>
                <a:spcPct val="150000"/>
              </a:lnSpc>
              <a:buFont typeface="Wingdings" panose="05000000000000000000" pitchFamily="2" charset="2"/>
              <a:buChar char="§"/>
            </a:pPr>
            <a:r>
              <a:rPr lang="pl-PL" sz="1600" b="1">
                <a:latin typeface="+mn-lt"/>
                <a:ea typeface="Open Sans"/>
                <a:cs typeface="Open Sans"/>
              </a:rPr>
              <a:t>określenie przyszłego popytu: </a:t>
            </a:r>
            <a:r>
              <a:rPr lang="pl-PL" sz="1600">
                <a:latin typeface="+mn-lt"/>
                <a:ea typeface="Open Sans"/>
                <a:cs typeface="Open Sans"/>
              </a:rPr>
              <a:t>określenie przyszłego zainteresowania odwiedzinami danego obszaru, w tym produktami czy usługami oferowanymi na terenie zrealizowanego projektu. Należy przedstawić co najmniej następujące dane: ile powstanie/zostanie zmodernizowanych obiektów turystycznych, ilu ludzi będzie zainteresowanych odwiedzinami danego obszaru w tym usługami czy produktami, jaka będzie liczba nowych odbiorców, jaki będzie stopień wzrostu popytu na oferowane usługi, produkty turystyczne</a:t>
            </a:r>
          </a:p>
          <a:p>
            <a:pPr marL="755650" lvl="1" indent="-251460">
              <a:lnSpc>
                <a:spcPct val="150000"/>
              </a:lnSpc>
              <a:buFont typeface="Wingdings" panose="05000000000000000000" pitchFamily="2" charset="2"/>
              <a:buChar char="§"/>
            </a:pPr>
            <a:r>
              <a:rPr lang="pl-PL" sz="1600" b="1">
                <a:latin typeface="+mn-lt"/>
                <a:ea typeface="Open Sans"/>
                <a:cs typeface="Open Sans"/>
              </a:rPr>
              <a:t>uwzględnienie charakterystyki obszaru sąsiadującego z obszarem (obszar sąsiadujących gmin), na którym nastąpi realizacja projektu</a:t>
            </a:r>
            <a:endParaRPr lang="pl-PL" sz="1600" b="1">
              <a:solidFill>
                <a:srgbClr val="000000"/>
              </a:solidFill>
              <a:latin typeface="+mn-lt"/>
              <a:ea typeface="Open Sans"/>
              <a:cs typeface="Open Sans"/>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a:latin typeface="+mn-lt"/>
              </a:rPr>
              <a:t>Typ projektu nr 2 -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38</a:t>
            </a:fld>
            <a:endParaRPr lang="pl-PL">
              <a:latin typeface="+mn-lt"/>
            </a:endParaRPr>
          </a:p>
        </p:txBody>
      </p:sp>
    </p:spTree>
    <p:extLst>
      <p:ext uri="{BB962C8B-B14F-4D97-AF65-F5344CB8AC3E}">
        <p14:creationId xmlns:p14="http://schemas.microsoft.com/office/powerpoint/2010/main" val="92383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5256266"/>
          </a:xfrm>
        </p:spPr>
        <p:txBody>
          <a:bodyPr vert="horz" lIns="0" tIns="0" rIns="0" bIns="0" rtlCol="0" anchor="t">
            <a:normAutofit/>
          </a:bodyPr>
          <a:lstStyle/>
          <a:p>
            <a:pPr marL="251460" indent="-251460">
              <a:lnSpc>
                <a:spcPct val="150000"/>
              </a:lnSpc>
              <a:buFont typeface="Wingdings" panose="05000000000000000000" pitchFamily="2" charset="2"/>
              <a:buChar char="§"/>
            </a:pPr>
            <a:r>
              <a:rPr lang="pl-PL" b="1">
                <a:latin typeface="+mn-lt"/>
                <a:ea typeface="Open Sans"/>
                <a:cs typeface="Open Sans"/>
              </a:rPr>
              <a:t>Stymulowanie turystyki </a:t>
            </a:r>
            <a:r>
              <a:rPr lang="pl-PL" sz="1600" b="1">
                <a:latin typeface="+mn-lt"/>
                <a:ea typeface="Open Sans"/>
                <a:cs typeface="Open Sans"/>
              </a:rPr>
              <a:t>– maks. 10 pkt</a:t>
            </a:r>
            <a:endParaRPr lang="en-US">
              <a:ea typeface="Open Sans"/>
              <a:cs typeface="Open Sans"/>
            </a:endParaRP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Lokalizacja projektu na terenie: szlaków turystycznych, terytorialnej Marki Województwa</a:t>
            </a: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Istniejących atrakcji turystycznych, funkcjonujących szlaków dziedzictwa kulturowego,</a:t>
            </a: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Tworzenie warunków do zagospodarowania czasu wolnego, </a:t>
            </a:r>
            <a:endParaRPr lang="pl-PL" sz="1600">
              <a:solidFill>
                <a:srgbClr val="000000"/>
              </a:solidFill>
              <a:latin typeface="+mn-lt"/>
            </a:endParaRP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Co najmniej 1 punkt dystrybucji lokalnych produktów (sklep, warsztat, galeria, punkty gastronomiczne etc.). Dotyczy istniejących, nowopowstałych punktów.</a:t>
            </a: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Powierzchnie noclegowe,</a:t>
            </a: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Ułatwienie działalności lokalnych przedsiębiorców,</a:t>
            </a: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Tworzenie miejsc pracy,</a:t>
            </a:r>
          </a:p>
          <a:p>
            <a:pPr marL="755650" lvl="1" indent="-251460">
              <a:lnSpc>
                <a:spcPct val="150000"/>
              </a:lnSpc>
              <a:buClr>
                <a:schemeClr val="tx2"/>
              </a:buClr>
              <a:buFont typeface="Wingdings" panose="05000000000000000000" pitchFamily="2" charset="2"/>
              <a:buChar char="§"/>
            </a:pPr>
            <a:r>
              <a:rPr lang="pl-PL" sz="1600">
                <a:solidFill>
                  <a:srgbClr val="000000"/>
                </a:solidFill>
                <a:latin typeface="+mn-lt"/>
                <a:ea typeface="Open Sans"/>
                <a:cs typeface="Open Sans"/>
              </a:rPr>
              <a:t>Wpływ na zachowanie/wzmacnianie dziedzictwa kulturowego.</a:t>
            </a: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899836"/>
            <a:ext cx="8640381" cy="503737"/>
          </a:xfrm>
        </p:spPr>
        <p:txBody>
          <a:bodyPr>
            <a:normAutofit/>
          </a:bodyPr>
          <a:lstStyle/>
          <a:p>
            <a:r>
              <a:rPr lang="pl-PL">
                <a:latin typeface="+mn-lt"/>
              </a:rPr>
              <a:t>Typ projektu nr 2 -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39</a:t>
            </a:fld>
            <a:endParaRPr lang="pl-PL">
              <a:latin typeface="+mn-lt"/>
            </a:endParaRPr>
          </a:p>
        </p:txBody>
      </p:sp>
    </p:spTree>
    <p:extLst>
      <p:ext uri="{BB962C8B-B14F-4D97-AF65-F5344CB8AC3E}">
        <p14:creationId xmlns:p14="http://schemas.microsoft.com/office/powerpoint/2010/main" val="1504656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DB6AF3-3FB0-4145-8D32-C274CA222EEC}"/>
              </a:ext>
            </a:extLst>
          </p:cNvPr>
          <p:cNvSpPr>
            <a:spLocks noGrp="1"/>
          </p:cNvSpPr>
          <p:nvPr>
            <p:ph type="ctrTitle"/>
          </p:nvPr>
        </p:nvSpPr>
        <p:spPr>
          <a:xfrm>
            <a:off x="5174672" y="2135045"/>
            <a:ext cx="4183285" cy="1087764"/>
          </a:xfrm>
        </p:spPr>
        <p:txBody>
          <a:bodyPr/>
          <a:lstStyle/>
          <a:p>
            <a:r>
              <a:rPr lang="pl-PL" dirty="0"/>
              <a:t>Beneficjenci wsparcia </a:t>
            </a:r>
          </a:p>
        </p:txBody>
      </p:sp>
      <p:sp>
        <p:nvSpPr>
          <p:cNvPr id="3" name="Podtytuł 2">
            <a:extLst>
              <a:ext uri="{FF2B5EF4-FFF2-40B4-BE49-F238E27FC236}">
                <a16:creationId xmlns:a16="http://schemas.microsoft.com/office/drawing/2014/main" id="{E4F7C9E1-66C4-496B-B7B3-BF4AAB8579DD}"/>
              </a:ext>
            </a:extLst>
          </p:cNvPr>
          <p:cNvSpPr>
            <a:spLocks noGrp="1"/>
          </p:cNvSpPr>
          <p:nvPr>
            <p:ph type="subTitle" idx="1"/>
          </p:nvPr>
        </p:nvSpPr>
        <p:spPr>
          <a:xfrm>
            <a:off x="1101436" y="2857499"/>
            <a:ext cx="8801100" cy="3605645"/>
          </a:xfrm>
        </p:spPr>
        <p:txBody>
          <a:bodyPr>
            <a:normAutofit fontScale="25000" lnSpcReduction="20000"/>
          </a:bodyPr>
          <a:lstStyle/>
          <a:p>
            <a:pPr>
              <a:spcBef>
                <a:spcPts val="600"/>
              </a:spcBef>
            </a:pPr>
            <a:r>
              <a:rPr lang="pl-PL" sz="7200" b="0" dirty="0"/>
              <a:t>Jednostki Samorządu Terytorialnego,</a:t>
            </a:r>
          </a:p>
          <a:p>
            <a:pPr>
              <a:spcBef>
                <a:spcPts val="600"/>
              </a:spcBef>
            </a:pPr>
            <a:r>
              <a:rPr lang="pl-PL" sz="7200" b="0" dirty="0"/>
              <a:t>Instytucje kultury,</a:t>
            </a:r>
          </a:p>
          <a:p>
            <a:pPr>
              <a:spcBef>
                <a:spcPts val="600"/>
              </a:spcBef>
            </a:pPr>
            <a:r>
              <a:rPr lang="pl-PL" sz="7200" b="0" dirty="0"/>
              <a:t>Jednostki organizacyjne działające w imieniu jednostek samorządu terytorialnego </a:t>
            </a:r>
          </a:p>
          <a:p>
            <a:pPr>
              <a:spcBef>
                <a:spcPts val="600"/>
              </a:spcBef>
            </a:pPr>
            <a:r>
              <a:rPr lang="pl-PL" sz="7200" b="0" dirty="0"/>
              <a:t>Niepubliczne instytucje kultury,</a:t>
            </a:r>
          </a:p>
          <a:p>
            <a:pPr>
              <a:spcBef>
                <a:spcPts val="600"/>
              </a:spcBef>
            </a:pPr>
            <a:r>
              <a:rPr lang="pl-PL" sz="7200" b="0" dirty="0"/>
              <a:t>Organizacje pozarządowe,</a:t>
            </a:r>
          </a:p>
          <a:p>
            <a:pPr>
              <a:lnSpc>
                <a:spcPct val="170000"/>
              </a:lnSpc>
              <a:spcBef>
                <a:spcPts val="600"/>
              </a:spcBef>
            </a:pPr>
            <a:r>
              <a:rPr lang="pl-PL" sz="7200" b="0" dirty="0"/>
              <a:t>Pozarządowe organizacje turystyczne,</a:t>
            </a:r>
          </a:p>
          <a:p>
            <a:pPr>
              <a:lnSpc>
                <a:spcPct val="170000"/>
              </a:lnSpc>
              <a:spcBef>
                <a:spcPts val="600"/>
              </a:spcBef>
            </a:pPr>
            <a:r>
              <a:rPr lang="pl-PL" sz="7200" b="0" dirty="0"/>
              <a:t>Zintegrowane Inwestycje Terytorialne (ZIT).</a:t>
            </a:r>
          </a:p>
        </p:txBody>
      </p:sp>
    </p:spTree>
    <p:extLst>
      <p:ext uri="{BB962C8B-B14F-4D97-AF65-F5344CB8AC3E}">
        <p14:creationId xmlns:p14="http://schemas.microsoft.com/office/powerpoint/2010/main" val="4081925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p:cNvPicPr>
            <a:picLocks noGrp="1" noChangeAspect="1"/>
          </p:cNvPicPr>
          <p:nvPr>
            <p:ph idx="1"/>
          </p:nvPr>
        </p:nvPicPr>
        <p:blipFill>
          <a:blip r:embed="rId2"/>
          <a:stretch>
            <a:fillRect/>
          </a:stretch>
        </p:blipFill>
        <p:spPr>
          <a:xfrm>
            <a:off x="408562" y="1721783"/>
            <a:ext cx="3842425" cy="5118171"/>
          </a:xfrm>
          <a:prstGeom prst="rect">
            <a:avLst/>
          </a:prstGeom>
        </p:spPr>
      </p:pic>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4819" y="405566"/>
            <a:ext cx="8640381" cy="503737"/>
          </a:xfrm>
        </p:spPr>
        <p:txBody>
          <a:bodyPr>
            <a:normAutofit/>
          </a:bodyPr>
          <a:lstStyle/>
          <a:p>
            <a:r>
              <a:rPr lang="pl-PL">
                <a:latin typeface="+mn-lt"/>
              </a:rPr>
              <a:t>Typ projektu nr 2 -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40</a:t>
            </a:fld>
            <a:endParaRPr lang="pl-PL">
              <a:latin typeface="+mn-lt"/>
            </a:endParaRPr>
          </a:p>
        </p:txBody>
      </p:sp>
      <p:pic>
        <p:nvPicPr>
          <p:cNvPr id="6" name="Obraz 5"/>
          <p:cNvPicPr>
            <a:picLocks noChangeAspect="1"/>
          </p:cNvPicPr>
          <p:nvPr/>
        </p:nvPicPr>
        <p:blipFill rotWithShape="1">
          <a:blip r:embed="rId3"/>
          <a:srcRect r="20949"/>
          <a:stretch/>
        </p:blipFill>
        <p:spPr>
          <a:xfrm>
            <a:off x="4250987" y="1721783"/>
            <a:ext cx="5414213" cy="4765299"/>
          </a:xfrm>
          <a:prstGeom prst="rect">
            <a:avLst/>
          </a:prstGeom>
        </p:spPr>
      </p:pic>
      <p:sp>
        <p:nvSpPr>
          <p:cNvPr id="3" name="Prostokąt 2">
            <a:extLst>
              <a:ext uri="{FF2B5EF4-FFF2-40B4-BE49-F238E27FC236}">
                <a16:creationId xmlns:a16="http://schemas.microsoft.com/office/drawing/2014/main" id="{24D6E0D9-3B69-4042-A6AF-DE99D7A79E15}"/>
              </a:ext>
            </a:extLst>
          </p:cNvPr>
          <p:cNvSpPr/>
          <p:nvPr/>
        </p:nvSpPr>
        <p:spPr>
          <a:xfrm>
            <a:off x="678760" y="914870"/>
            <a:ext cx="8986440" cy="646331"/>
          </a:xfrm>
          <a:prstGeom prst="rect">
            <a:avLst/>
          </a:prstGeom>
        </p:spPr>
        <p:txBody>
          <a:bodyPr wrap="square">
            <a:spAutoFit/>
          </a:bodyPr>
          <a:lstStyle/>
          <a:p>
            <a:r>
              <a:rPr lang="pl-PL"/>
              <a:t>Marki terytorialne Województwa Śląskiego zostały określone w dokumencie Polityka Rozwoju Turystyki 2030 </a:t>
            </a:r>
          </a:p>
        </p:txBody>
      </p:sp>
    </p:spTree>
    <p:extLst>
      <p:ext uri="{BB962C8B-B14F-4D97-AF65-F5344CB8AC3E}">
        <p14:creationId xmlns:p14="http://schemas.microsoft.com/office/powerpoint/2010/main" val="932116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24818" y="1359715"/>
            <a:ext cx="8640382" cy="5256266"/>
          </a:xfrm>
        </p:spPr>
        <p:txBody>
          <a:bodyPr>
            <a:normAutofit fontScale="92500"/>
          </a:bodyPr>
          <a:lstStyle/>
          <a:p>
            <a:pPr marL="0" indent="0">
              <a:lnSpc>
                <a:spcPct val="150000"/>
              </a:lnSpc>
              <a:buNone/>
            </a:pPr>
            <a:r>
              <a:rPr lang="pl-PL" b="1">
                <a:solidFill>
                  <a:srgbClr val="000000"/>
                </a:solidFill>
                <a:latin typeface="+mn-lt"/>
              </a:rPr>
              <a:t>Przewiduje się kryteria dopuszczające 0/1 </a:t>
            </a:r>
          </a:p>
          <a:p>
            <a:pPr>
              <a:lnSpc>
                <a:spcPct val="150000"/>
              </a:lnSpc>
              <a:buFont typeface="Wingdings" panose="05000000000000000000" pitchFamily="2" charset="2"/>
              <a:buChar char="§"/>
            </a:pPr>
            <a:r>
              <a:rPr lang="pl-PL" b="1">
                <a:latin typeface="+mn-lt"/>
              </a:rPr>
              <a:t>Potencjał ponadlokalnych i subregionalnych produktów, marek kulturowych i turystycznych  - </a:t>
            </a:r>
            <a:r>
              <a:rPr lang="pl-PL">
                <a:latin typeface="+mn-lt"/>
              </a:rPr>
              <a:t>analogicznie jak dla typu nr 2</a:t>
            </a:r>
          </a:p>
          <a:p>
            <a:pPr>
              <a:lnSpc>
                <a:spcPct val="150000"/>
              </a:lnSpc>
              <a:buFont typeface="Wingdings" panose="05000000000000000000" pitchFamily="2" charset="2"/>
              <a:buChar char="§"/>
            </a:pPr>
            <a:r>
              <a:rPr lang="pl-PL" b="1">
                <a:latin typeface="+mn-lt"/>
              </a:rPr>
              <a:t>Zapotrzebowanie, koordynacja, niepowielanie, antropopresja –</a:t>
            </a:r>
            <a:r>
              <a:rPr lang="pl-PL">
                <a:latin typeface="+mn-lt"/>
              </a:rPr>
              <a:t> analogicznie jak dla typu nr 2 </a:t>
            </a:r>
          </a:p>
          <a:p>
            <a:pPr>
              <a:lnSpc>
                <a:spcPct val="150000"/>
              </a:lnSpc>
              <a:buFont typeface="Wingdings" panose="05000000000000000000" pitchFamily="2" charset="2"/>
              <a:buChar char="§"/>
            </a:pPr>
            <a:r>
              <a:rPr lang="pl-PL" b="1">
                <a:solidFill>
                  <a:srgbClr val="000000"/>
                </a:solidFill>
                <a:latin typeface="+mn-lt"/>
              </a:rPr>
              <a:t>Zdolność sieciowania:</a:t>
            </a:r>
          </a:p>
          <a:p>
            <a:pPr marL="0" indent="0">
              <a:lnSpc>
                <a:spcPct val="150000"/>
              </a:lnSpc>
              <a:buNone/>
            </a:pPr>
            <a:r>
              <a:rPr lang="pl-PL">
                <a:latin typeface="+mn-lt"/>
              </a:rPr>
              <a:t>Realizacja projektu: </a:t>
            </a:r>
          </a:p>
          <a:p>
            <a:pPr marL="0" indent="0">
              <a:lnSpc>
                <a:spcPct val="150000"/>
              </a:lnSpc>
              <a:spcBef>
                <a:spcPts val="600"/>
              </a:spcBef>
              <a:buNone/>
            </a:pPr>
            <a:r>
              <a:rPr lang="pl-PL">
                <a:latin typeface="+mn-lt"/>
              </a:rPr>
              <a:t>- doprowadza do włączenia nowo utworzonego odcinka szlaku turystycznego do sieci istniejących szlaków,</a:t>
            </a:r>
          </a:p>
          <a:p>
            <a:pPr marL="0" indent="0">
              <a:lnSpc>
                <a:spcPct val="150000"/>
              </a:lnSpc>
              <a:spcBef>
                <a:spcPts val="600"/>
              </a:spcBef>
              <a:buNone/>
            </a:pPr>
            <a:r>
              <a:rPr lang="pl-PL">
                <a:latin typeface="+mn-lt"/>
              </a:rPr>
              <a:t>lub</a:t>
            </a:r>
          </a:p>
          <a:p>
            <a:pPr marL="0" indent="0">
              <a:lnSpc>
                <a:spcPct val="150000"/>
              </a:lnSpc>
              <a:spcBef>
                <a:spcPts val="600"/>
              </a:spcBef>
              <a:buNone/>
            </a:pPr>
            <a:r>
              <a:rPr lang="pl-PL">
                <a:latin typeface="+mn-lt"/>
              </a:rPr>
              <a:t>- tworzy nową sieć szlaków turystycznych o charakterystycznych parametrach technicznych i jednolitym oznaczeniu.</a:t>
            </a: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4819" y="668830"/>
            <a:ext cx="8640381" cy="503737"/>
          </a:xfrm>
        </p:spPr>
        <p:txBody>
          <a:bodyPr>
            <a:normAutofit/>
          </a:bodyPr>
          <a:lstStyle/>
          <a:p>
            <a:r>
              <a:rPr lang="pl-PL">
                <a:latin typeface="+mn-lt"/>
              </a:rPr>
              <a:t>Typ projektu nr 3 -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pPr/>
              <a:t>41</a:t>
            </a:fld>
            <a:endParaRPr lang="pl-PL"/>
          </a:p>
        </p:txBody>
      </p:sp>
    </p:spTree>
    <p:extLst>
      <p:ext uri="{BB962C8B-B14F-4D97-AF65-F5344CB8AC3E}">
        <p14:creationId xmlns:p14="http://schemas.microsoft.com/office/powerpoint/2010/main" val="492982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335210"/>
            <a:ext cx="8860472" cy="5256266"/>
          </a:xfrm>
        </p:spPr>
        <p:txBody>
          <a:bodyPr vert="horz" lIns="0" tIns="0" rIns="0" bIns="0" rtlCol="0" anchor="t">
            <a:normAutofit/>
          </a:bodyPr>
          <a:lstStyle/>
          <a:p>
            <a:pPr marL="0" indent="0">
              <a:lnSpc>
                <a:spcPct val="150000"/>
              </a:lnSpc>
              <a:buNone/>
            </a:pPr>
            <a:r>
              <a:rPr lang="pl-PL" b="1">
                <a:solidFill>
                  <a:srgbClr val="000000"/>
                </a:solidFill>
                <a:latin typeface="+mn-lt"/>
                <a:ea typeface="Open Sans"/>
                <a:cs typeface="Open Sans"/>
              </a:rPr>
              <a:t>Ocenie punktowej podlegają kryteria:</a:t>
            </a:r>
          </a:p>
          <a:p>
            <a:pPr marL="251460" indent="-251460">
              <a:lnSpc>
                <a:spcPct val="150000"/>
              </a:lnSpc>
              <a:buFont typeface="Wingdings" panose="05000000000000000000" pitchFamily="2" charset="2"/>
              <a:buChar char="§"/>
            </a:pPr>
            <a:r>
              <a:rPr lang="pl-PL">
                <a:solidFill>
                  <a:srgbClr val="000000"/>
                </a:solidFill>
                <a:latin typeface="Calibri"/>
                <a:ea typeface="Open Sans"/>
                <a:cs typeface="Open Sans"/>
              </a:rPr>
              <a:t>Stopień koordynacji, oceny popytu i zapotrzebowania – maks. 4 pkt</a:t>
            </a:r>
          </a:p>
          <a:p>
            <a:pPr marL="251460" indent="-251460">
              <a:lnSpc>
                <a:spcPct val="150000"/>
              </a:lnSpc>
              <a:buFont typeface="Wingdings" panose="05000000000000000000" pitchFamily="2" charset="2"/>
              <a:buChar char="§"/>
            </a:pPr>
            <a:r>
              <a:rPr lang="pl-PL">
                <a:solidFill>
                  <a:srgbClr val="000000"/>
                </a:solidFill>
                <a:latin typeface="+mn-lt"/>
                <a:ea typeface="Open Sans"/>
                <a:cs typeface="Open Sans"/>
              </a:rPr>
              <a:t>Udogodnienia – maks. 11 pkt</a:t>
            </a:r>
          </a:p>
          <a:p>
            <a:pPr marL="251460" indent="-251460">
              <a:lnSpc>
                <a:spcPct val="150000"/>
              </a:lnSpc>
              <a:buFont typeface="Wingdings" panose="05000000000000000000" pitchFamily="2" charset="2"/>
              <a:buChar char="§"/>
            </a:pPr>
            <a:r>
              <a:rPr lang="pl-PL">
                <a:latin typeface="+mn-lt"/>
                <a:ea typeface="Open Sans"/>
                <a:cs typeface="Open Sans"/>
              </a:rPr>
              <a:t>Potencjał rozpoznawalności projektu – maks. 4 pkt</a:t>
            </a:r>
          </a:p>
          <a:p>
            <a:pPr marL="251460" indent="-251460">
              <a:lnSpc>
                <a:spcPct val="150000"/>
              </a:lnSpc>
              <a:buFont typeface="Wingdings" panose="05000000000000000000" pitchFamily="2" charset="2"/>
              <a:buChar char="§"/>
            </a:pPr>
            <a:r>
              <a:rPr lang="pl-PL">
                <a:latin typeface="Calibri"/>
                <a:ea typeface="Open Sans"/>
                <a:cs typeface="Open Sans"/>
              </a:rPr>
              <a:t>Turystyka prowadzona na obszarach cennych przyrodniczo – maks. 5 pkt</a:t>
            </a:r>
            <a:endParaRPr lang="pl-PL">
              <a:latin typeface="+mn-lt"/>
              <a:ea typeface="Open Sans"/>
              <a:cs typeface="Open Sans"/>
            </a:endParaRPr>
          </a:p>
          <a:p>
            <a:pPr marL="251460" indent="-251460">
              <a:lnSpc>
                <a:spcPct val="150000"/>
              </a:lnSpc>
              <a:buFont typeface="Wingdings" panose="05000000000000000000" pitchFamily="2" charset="2"/>
              <a:buChar char="§"/>
            </a:pPr>
            <a:r>
              <a:rPr lang="pl-PL">
                <a:latin typeface="+mn-lt"/>
                <a:ea typeface="Open Sans"/>
                <a:cs typeface="Open Sans"/>
              </a:rPr>
              <a:t>Zdolność do korzystania z przedmiotu projektu w ciągu roku – maks. 4 pkt</a:t>
            </a:r>
          </a:p>
          <a:p>
            <a:pPr marL="251460" indent="-251460">
              <a:lnSpc>
                <a:spcPct val="150000"/>
              </a:lnSpc>
              <a:buFont typeface="Wingdings" panose="05000000000000000000" pitchFamily="2" charset="2"/>
              <a:buChar char="§"/>
            </a:pPr>
            <a:r>
              <a:rPr lang="pl-PL">
                <a:latin typeface="+mn-lt"/>
                <a:ea typeface="Open Sans"/>
                <a:cs typeface="Open Sans"/>
              </a:rPr>
              <a:t>Promowanie rozwiązań cyfrowych  - maks. 1 pkt</a:t>
            </a:r>
          </a:p>
          <a:p>
            <a:pPr marL="251460" indent="-251460">
              <a:lnSpc>
                <a:spcPct val="150000"/>
              </a:lnSpc>
              <a:buFont typeface="Wingdings" panose="05000000000000000000" pitchFamily="2" charset="2"/>
              <a:buChar char="§"/>
            </a:pPr>
            <a:r>
              <a:rPr lang="pl-PL">
                <a:latin typeface="+mn-lt"/>
                <a:ea typeface="Open Sans"/>
                <a:cs typeface="Open Sans"/>
              </a:rPr>
              <a:t>Komplementarność transnarodowa, transgraniczna i międzyregionalna - 1 pkt</a:t>
            </a:r>
          </a:p>
          <a:p>
            <a:pPr marL="251460" indent="-251460">
              <a:lnSpc>
                <a:spcPct val="150000"/>
              </a:lnSpc>
              <a:buFont typeface="Wingdings" panose="05000000000000000000" pitchFamily="2" charset="2"/>
              <a:buChar char="§"/>
            </a:pPr>
            <a:r>
              <a:rPr lang="pl-PL">
                <a:latin typeface="+mn-lt"/>
                <a:ea typeface="Open Sans"/>
                <a:cs typeface="Open Sans"/>
              </a:rPr>
              <a:t>Komplementarność z projektem/projektami finansowanymi z EFS+ lub działaniami, których cele są zgodne z celami EFS+ - maks. 1 pkt</a:t>
            </a:r>
          </a:p>
          <a:p>
            <a:pPr marL="251460" indent="-251460">
              <a:lnSpc>
                <a:spcPct val="150000"/>
              </a:lnSpc>
              <a:buFont typeface="Wingdings" panose="05000000000000000000" pitchFamily="2" charset="2"/>
              <a:buChar char="§"/>
            </a:pPr>
            <a:endParaRPr lang="pl-PL">
              <a:latin typeface="+mn-lt"/>
              <a:ea typeface="Open Sans"/>
              <a:cs typeface="Open Sans"/>
            </a:endParaRPr>
          </a:p>
          <a:p>
            <a:pPr marL="251460" indent="-251460">
              <a:lnSpc>
                <a:spcPct val="150000"/>
              </a:lnSpc>
              <a:buFont typeface="Wingdings" panose="05000000000000000000" pitchFamily="2" charset="2"/>
              <a:buChar char="§"/>
            </a:pPr>
            <a:endParaRPr lang="pl-PL">
              <a:latin typeface="+mn-lt"/>
              <a:ea typeface="Open Sans"/>
              <a:cs typeface="Open Sans"/>
            </a:endParaRPr>
          </a:p>
          <a:p>
            <a:pPr marL="251460" indent="-251460">
              <a:lnSpc>
                <a:spcPct val="150000"/>
              </a:lnSpc>
              <a:buFont typeface="Wingdings" panose="05000000000000000000" pitchFamily="2" charset="2"/>
              <a:buChar char="§"/>
            </a:pPr>
            <a:endParaRPr lang="pl-PL" b="1">
              <a:latin typeface="+mn-lt"/>
              <a:ea typeface="Open Sans"/>
              <a:cs typeface="Open Sans"/>
            </a:endParaRPr>
          </a:p>
          <a:p>
            <a:pPr marL="251460" indent="-251460">
              <a:lnSpc>
                <a:spcPct val="150000"/>
              </a:lnSpc>
              <a:buFont typeface="Wingdings" panose="05000000000000000000" pitchFamily="2" charset="2"/>
              <a:buChar char="§"/>
            </a:pPr>
            <a:endParaRPr lang="pl-PL" b="1">
              <a:latin typeface="+mn-lt"/>
              <a:ea typeface="Open Sans"/>
              <a:cs typeface="Open Sans"/>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4148" y="581322"/>
            <a:ext cx="8640381" cy="503737"/>
          </a:xfrm>
        </p:spPr>
        <p:txBody>
          <a:bodyPr>
            <a:normAutofit/>
          </a:bodyPr>
          <a:lstStyle/>
          <a:p>
            <a:r>
              <a:rPr lang="pl-PL">
                <a:latin typeface="+mn-lt"/>
              </a:rPr>
              <a:t>Typ projektu nr 3 -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pPr/>
              <a:t>42</a:t>
            </a:fld>
            <a:endParaRPr lang="pl-PL"/>
          </a:p>
        </p:txBody>
      </p:sp>
    </p:spTree>
    <p:extLst>
      <p:ext uri="{BB962C8B-B14F-4D97-AF65-F5344CB8AC3E}">
        <p14:creationId xmlns:p14="http://schemas.microsoft.com/office/powerpoint/2010/main" val="1670212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44749" y="999312"/>
            <a:ext cx="9367735" cy="5936509"/>
          </a:xfrm>
        </p:spPr>
        <p:txBody>
          <a:bodyPr vert="horz" lIns="0" tIns="0" rIns="0" bIns="0" rtlCol="0" anchor="t">
            <a:noAutofit/>
          </a:bodyPr>
          <a:lstStyle/>
          <a:p>
            <a:pPr marL="0" indent="0">
              <a:lnSpc>
                <a:spcPct val="150000"/>
              </a:lnSpc>
              <a:buNone/>
            </a:pPr>
            <a:r>
              <a:rPr lang="pl-PL" sz="1600" b="1">
                <a:solidFill>
                  <a:srgbClr val="000000"/>
                </a:solidFill>
                <a:latin typeface="+mn-lt"/>
                <a:ea typeface="Open Sans"/>
                <a:cs typeface="Open Sans"/>
              </a:rPr>
              <a:t>Ocenie punktowej podlegają kryteria </a:t>
            </a:r>
            <a:r>
              <a:rPr lang="pl-PL" sz="1600" b="1" u="sng">
                <a:solidFill>
                  <a:srgbClr val="000000"/>
                </a:solidFill>
                <a:latin typeface="+mn-lt"/>
                <a:ea typeface="Open Sans"/>
                <a:cs typeface="Open Sans"/>
              </a:rPr>
              <a:t>(rozstrzygające):</a:t>
            </a:r>
          </a:p>
          <a:p>
            <a:pPr marL="251460" indent="-251460">
              <a:lnSpc>
                <a:spcPct val="150000"/>
              </a:lnSpc>
              <a:buFont typeface="Wingdings" panose="05000000000000000000" pitchFamily="2" charset="2"/>
              <a:buChar char="§"/>
            </a:pPr>
            <a:r>
              <a:rPr lang="pl-PL" sz="1600" b="1">
                <a:latin typeface="+mn-lt"/>
                <a:ea typeface="Open Sans"/>
                <a:cs typeface="Open Sans"/>
              </a:rPr>
              <a:t>Stopień koordynacji, oceny popytu i zapotrzebowania – maks. 4 pkt</a:t>
            </a:r>
            <a:endParaRPr lang="pl-PL" sz="1600">
              <a:solidFill>
                <a:srgbClr val="000000"/>
              </a:solidFill>
              <a:latin typeface="+mn-lt"/>
              <a:ea typeface="Open Sans"/>
              <a:cs typeface="Open Sans"/>
            </a:endParaRPr>
          </a:p>
          <a:p>
            <a:pPr marL="755650" lvl="1" indent="-251460">
              <a:lnSpc>
                <a:spcPct val="150000"/>
              </a:lnSpc>
              <a:buFont typeface="Wingdings" panose="05000000000000000000" pitchFamily="2" charset="2"/>
              <a:buChar char="§"/>
            </a:pPr>
            <a:r>
              <a:rPr lang="pl-PL" sz="1600" b="1">
                <a:latin typeface="+mn-lt"/>
                <a:ea typeface="Open Sans"/>
                <a:cs typeface="Open Sans"/>
              </a:rPr>
              <a:t>określenie bieżącego popytu : </a:t>
            </a:r>
            <a:r>
              <a:rPr lang="pl-PL" sz="1600">
                <a:latin typeface="+mn-lt"/>
                <a:ea typeface="Open Sans"/>
                <a:cs typeface="Open Sans"/>
              </a:rPr>
              <a:t>charakterystyka obszaru, na którym realizowany jest projekt, bieżąca wielkość popytu tj.  liczba osób odwiedzających dany obszar, grupy docelowe, istniejące produkty, szlaki turystyczne, infrastruktura, usługi turystyczne występujące na danym terenie, analiza powinna być przygotowana na podstawie  najaktualniejszych danych poprzedzających złożenie wniosku</a:t>
            </a:r>
          </a:p>
          <a:p>
            <a:pPr marL="755650" lvl="1" indent="-251460">
              <a:lnSpc>
                <a:spcPct val="150000"/>
              </a:lnSpc>
              <a:buFont typeface="Wingdings" panose="05000000000000000000" pitchFamily="2" charset="2"/>
              <a:buChar char="§"/>
            </a:pPr>
            <a:r>
              <a:rPr lang="pl-PL" sz="1600" b="1">
                <a:latin typeface="+mn-lt"/>
                <a:ea typeface="Open Sans"/>
                <a:cs typeface="Open Sans"/>
              </a:rPr>
              <a:t>określenie przyszłego popytu: </a:t>
            </a:r>
            <a:r>
              <a:rPr lang="pl-PL" sz="1600">
                <a:latin typeface="+mn-lt"/>
                <a:ea typeface="Open Sans"/>
                <a:cs typeface="Open Sans"/>
              </a:rPr>
              <a:t>określenie przyszłego zainteresowania odwiedzinami danego obszaru, w tym produktami czy usługami oferowanymi na terenie zrealizowanego projektu. Należy przedstawić co najmniej następujące dane: ile powstanie/zostanie zmodernizowanych obiektów turystycznych, ilu ludzi będzie zainteresowanych odwiedzinami danego obszaru w tym usługami czy produktami, jaka będzie liczba nowych odbiorców, jaki będzie stopień wzrostu popytu na oferowane usługi, produkty turystyczne</a:t>
            </a:r>
          </a:p>
          <a:p>
            <a:pPr marL="755650" lvl="1" indent="-251460">
              <a:lnSpc>
                <a:spcPct val="150000"/>
              </a:lnSpc>
              <a:buFont typeface="Wingdings" panose="05000000000000000000" pitchFamily="2" charset="2"/>
              <a:buChar char="§"/>
            </a:pPr>
            <a:r>
              <a:rPr lang="pl-PL" sz="1600" b="1">
                <a:latin typeface="+mn-lt"/>
                <a:ea typeface="Open Sans"/>
                <a:cs typeface="Open Sans"/>
              </a:rPr>
              <a:t>uwzględnienie charakterystyki obszaru sąsiadującego z obszarem (obszar sąsiadujących gmin), na którym nastąpi realizacja projektu</a:t>
            </a:r>
            <a:endParaRPr lang="pl-PL" sz="1600" b="1">
              <a:solidFill>
                <a:srgbClr val="000000"/>
              </a:solidFill>
              <a:latin typeface="+mn-lt"/>
              <a:ea typeface="Open Sans"/>
              <a:cs typeface="Open Sans"/>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3" y="495575"/>
            <a:ext cx="8640381" cy="503737"/>
          </a:xfrm>
        </p:spPr>
        <p:txBody>
          <a:bodyPr>
            <a:normAutofit/>
          </a:bodyPr>
          <a:lstStyle/>
          <a:p>
            <a:r>
              <a:rPr lang="pl-PL">
                <a:latin typeface="+mn-lt"/>
                <a:ea typeface="Open Sans"/>
                <a:cs typeface="Open Sans"/>
              </a:rPr>
              <a:t>Typ projektu nr 3 -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latin typeface="+mn-lt"/>
              </a:rPr>
              <a:pPr/>
              <a:t>43</a:t>
            </a:fld>
            <a:endParaRPr lang="pl-PL">
              <a:latin typeface="+mn-lt"/>
            </a:endParaRPr>
          </a:p>
        </p:txBody>
      </p:sp>
    </p:spTree>
    <p:extLst>
      <p:ext uri="{BB962C8B-B14F-4D97-AF65-F5344CB8AC3E}">
        <p14:creationId xmlns:p14="http://schemas.microsoft.com/office/powerpoint/2010/main" val="3894945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619597"/>
            <a:ext cx="8640382" cy="5256266"/>
          </a:xfrm>
        </p:spPr>
        <p:txBody>
          <a:bodyPr>
            <a:normAutofit/>
          </a:bodyPr>
          <a:lstStyle/>
          <a:p>
            <a:pPr>
              <a:lnSpc>
                <a:spcPct val="150000"/>
              </a:lnSpc>
              <a:buFont typeface="Wingdings" panose="05000000000000000000" pitchFamily="2" charset="2"/>
              <a:buChar char="§"/>
            </a:pPr>
            <a:r>
              <a:rPr lang="pl-PL" b="1">
                <a:solidFill>
                  <a:srgbClr val="000000"/>
                </a:solidFill>
                <a:latin typeface="+mn-lt"/>
              </a:rPr>
              <a:t>Udogodnienia – max. 11 pkt.</a:t>
            </a:r>
            <a:endParaRPr lang="pl-PL">
              <a:latin typeface="+mn-lt"/>
            </a:endParaRPr>
          </a:p>
          <a:p>
            <a:pPr lvl="1">
              <a:lnSpc>
                <a:spcPct val="150000"/>
              </a:lnSpc>
              <a:buClr>
                <a:schemeClr val="tx2"/>
              </a:buClr>
              <a:buFont typeface="Wingdings" panose="05000000000000000000" pitchFamily="2" charset="2"/>
              <a:buChar char="§"/>
            </a:pPr>
            <a:r>
              <a:rPr lang="pl-PL">
                <a:latin typeface="+mn-lt"/>
              </a:rPr>
              <a:t>na obszarze realizacji projektu istnieją lub powstaną miejsca wypoczynkowe, </a:t>
            </a:r>
          </a:p>
          <a:p>
            <a:pPr lvl="1">
              <a:lnSpc>
                <a:spcPct val="150000"/>
              </a:lnSpc>
              <a:buClr>
                <a:schemeClr val="tx2"/>
              </a:buClr>
              <a:buFont typeface="Wingdings" panose="05000000000000000000" pitchFamily="2" charset="2"/>
              <a:buChar char="§"/>
            </a:pPr>
            <a:r>
              <a:rPr lang="pl-PL">
                <a:latin typeface="+mn-lt"/>
              </a:rPr>
              <a:t>na obszarze realizacji projektu powstaną węzłowe punkty turystyczne z dostępną bazą gastronomiczną, noclegową, sanitarną,</a:t>
            </a:r>
          </a:p>
          <a:p>
            <a:pPr lvl="1">
              <a:lnSpc>
                <a:spcPct val="150000"/>
              </a:lnSpc>
              <a:buClr>
                <a:schemeClr val="tx2"/>
              </a:buClr>
              <a:buFont typeface="Wingdings" panose="05000000000000000000" pitchFamily="2" charset="2"/>
              <a:buChar char="§"/>
            </a:pPr>
            <a:r>
              <a:rPr lang="pl-PL">
                <a:latin typeface="+mn-lt"/>
              </a:rPr>
              <a:t>projekt przebiega w znaczącej części trasami odseparowanymi od transportu zmotoryzowanego, </a:t>
            </a:r>
          </a:p>
          <a:p>
            <a:pPr lvl="1">
              <a:lnSpc>
                <a:spcPct val="150000"/>
              </a:lnSpc>
              <a:buClr>
                <a:schemeClr val="tx2"/>
              </a:buClr>
              <a:buFont typeface="Wingdings" panose="05000000000000000000" pitchFamily="2" charset="2"/>
              <a:buChar char="§"/>
            </a:pPr>
            <a:r>
              <a:rPr lang="pl-PL">
                <a:latin typeface="+mn-lt"/>
              </a:rPr>
              <a:t>projekt przewiduje pętlę umożliwiającą jego rozpoczęcie i zakończenie w tym samym miejscu</a:t>
            </a:r>
          </a:p>
          <a:p>
            <a:pPr lvl="1">
              <a:lnSpc>
                <a:spcPct val="150000"/>
              </a:lnSpc>
              <a:buClr>
                <a:schemeClr val="tx2"/>
              </a:buClr>
              <a:buFont typeface="Wingdings" panose="05000000000000000000" pitchFamily="2" charset="2"/>
              <a:buChar char="§"/>
            </a:pPr>
            <a:r>
              <a:rPr lang="pl-PL">
                <a:latin typeface="+mn-lt"/>
              </a:rPr>
              <a:t>projekt przewiduje punkt widokowy wyposażony w urządzenia obsługi ruchu turystycznego oraz infrastrukturę informacyjno-porządkową</a:t>
            </a:r>
          </a:p>
          <a:p>
            <a:pPr lvl="1">
              <a:lnSpc>
                <a:spcPct val="150000"/>
              </a:lnSpc>
              <a:buClr>
                <a:schemeClr val="tx2"/>
              </a:buClr>
              <a:buFont typeface="Wingdings" panose="05000000000000000000" pitchFamily="2" charset="2"/>
              <a:buChar char="§"/>
            </a:pPr>
            <a:r>
              <a:rPr lang="pl-PL">
                <a:latin typeface="+mn-lt"/>
              </a:rPr>
              <a:t>inne udogodnienia poprawiające komfort i wygodę korzystania z projektu</a:t>
            </a: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5525" y="899836"/>
            <a:ext cx="8640381" cy="503737"/>
          </a:xfrm>
        </p:spPr>
        <p:txBody>
          <a:bodyPr>
            <a:normAutofit/>
          </a:bodyPr>
          <a:lstStyle/>
          <a:p>
            <a:r>
              <a:rPr lang="pl-PL">
                <a:latin typeface="+mn-lt"/>
              </a:rPr>
              <a:t>Typ projektu nr 3 - Kryteria merytoryczne specyficzne</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pPr/>
              <a:t>44</a:t>
            </a:fld>
            <a:endParaRPr lang="pl-PL"/>
          </a:p>
        </p:txBody>
      </p:sp>
    </p:spTree>
    <p:extLst>
      <p:ext uri="{BB962C8B-B14F-4D97-AF65-F5344CB8AC3E}">
        <p14:creationId xmlns:p14="http://schemas.microsoft.com/office/powerpoint/2010/main" val="2568388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3102" y="1446343"/>
            <a:ext cx="8640382" cy="5256266"/>
          </a:xfrm>
        </p:spPr>
        <p:txBody>
          <a:bodyPr>
            <a:normAutofit/>
          </a:bodyPr>
          <a:lstStyle/>
          <a:p>
            <a:pPr marL="0" indent="0">
              <a:lnSpc>
                <a:spcPct val="150000"/>
              </a:lnSpc>
              <a:buNone/>
            </a:pPr>
            <a:r>
              <a:rPr lang="pl-PL" sz="1600" b="1">
                <a:solidFill>
                  <a:srgbClr val="000000"/>
                </a:solidFill>
                <a:latin typeface="+mn-lt"/>
              </a:rPr>
              <a:t>Przewiduje się kryteria dopuszczające 0/1 </a:t>
            </a:r>
            <a:endParaRPr lang="pl-PL" sz="1600" b="1">
              <a:latin typeface="+mn-lt"/>
            </a:endParaRPr>
          </a:p>
          <a:p>
            <a:pPr>
              <a:lnSpc>
                <a:spcPct val="150000"/>
              </a:lnSpc>
              <a:buFont typeface="Wingdings" panose="05000000000000000000" pitchFamily="2" charset="2"/>
              <a:buChar char="§"/>
            </a:pPr>
            <a:r>
              <a:rPr lang="pl-PL" sz="1600" b="1">
                <a:latin typeface="+mn-lt"/>
              </a:rPr>
              <a:t>Zgodność z RPR </a:t>
            </a:r>
          </a:p>
          <a:p>
            <a:pPr lvl="1">
              <a:lnSpc>
                <a:spcPct val="150000"/>
              </a:lnSpc>
              <a:buClr>
                <a:schemeClr val="tx2"/>
              </a:buClr>
              <a:buFont typeface="Wingdings" panose="05000000000000000000" pitchFamily="2" charset="2"/>
              <a:buChar char="§"/>
            </a:pPr>
            <a:r>
              <a:rPr lang="pl-PL" sz="1600">
                <a:latin typeface="+mn-lt"/>
              </a:rPr>
              <a:t>Potwierdzenie zgodności z założeniami określonymi w dokumencie pn.: Regionalna polityka rowerowa (RPR) Województwa Śląskiego wraz z planem sieci regionalnych tras rowerowych (RTR) (wraz z uwzględnieniem ewentualnych rekomendowanych odstępstw w standardach wytyczania i budowania RTR) poprzez dołączenie do wniosku o dofinansowanie pozytywnej opinii Pełnomocnika Marszałka Województwa Śląskiego </a:t>
            </a:r>
          </a:p>
          <a:p>
            <a:pPr>
              <a:lnSpc>
                <a:spcPct val="150000"/>
              </a:lnSpc>
              <a:buFont typeface="Wingdings" panose="05000000000000000000" pitchFamily="2" charset="2"/>
              <a:buChar char="§"/>
            </a:pPr>
            <a:r>
              <a:rPr lang="pl-PL" sz="1600" b="1">
                <a:latin typeface="+mn-lt"/>
              </a:rPr>
              <a:t>Minimalna długość trasy rowerowej </a:t>
            </a:r>
          </a:p>
          <a:p>
            <a:pPr lvl="1">
              <a:lnSpc>
                <a:spcPct val="150000"/>
              </a:lnSpc>
              <a:buClr>
                <a:schemeClr val="tx2"/>
              </a:buClr>
              <a:buFont typeface="Wingdings" panose="05000000000000000000" pitchFamily="2" charset="2"/>
              <a:buChar char="§"/>
            </a:pPr>
            <a:r>
              <a:rPr lang="pl-PL" sz="1600">
                <a:latin typeface="+mn-lt"/>
              </a:rPr>
              <a:t>Projekt zapewni powstanie minimum 3 km ciągłej trasy rowerowej (zgodnej z wymogami określonymi w dok. Regionalnej Polityki Rowerowej Województwa Śląskiego). Do wyznaczenia minimalnej długości trasy rowerowej (3 km), wlicza się również już istniejące i wyznaczone ciągi rowerowe (spełniające parametry RTR, w tym wyznaczone poprzez oznakowanie przebiegu trasy rowerowej). </a:t>
            </a:r>
            <a:endParaRPr lang="pl-PL" sz="1600" b="1">
              <a:solidFill>
                <a:srgbClr val="000000"/>
              </a:solidFill>
              <a:latin typeface="+mn-lt"/>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13102" y="485950"/>
            <a:ext cx="8640381" cy="503737"/>
          </a:xfrm>
        </p:spPr>
        <p:txBody>
          <a:bodyPr>
            <a:normAutofit fontScale="90000"/>
          </a:bodyPr>
          <a:lstStyle/>
          <a:p>
            <a:r>
              <a:rPr lang="pl-PL" dirty="0">
                <a:latin typeface="+mn-lt"/>
              </a:rPr>
              <a:t>Typ projektu nr 3 – Regionalne Trasy Rowerowe </a:t>
            </a:r>
            <a:br>
              <a:rPr lang="pl-PL" dirty="0">
                <a:latin typeface="+mn-lt"/>
              </a:rPr>
            </a:br>
            <a:r>
              <a:rPr lang="pl-PL" dirty="0">
                <a:latin typeface="+mn-lt"/>
              </a:rPr>
              <a:t>kryteria formalne specyficzne	</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pPr/>
              <a:t>45</a:t>
            </a:fld>
            <a:endParaRPr lang="pl-PL"/>
          </a:p>
        </p:txBody>
      </p:sp>
    </p:spTree>
    <p:extLst>
      <p:ext uri="{BB962C8B-B14F-4D97-AF65-F5344CB8AC3E}">
        <p14:creationId xmlns:p14="http://schemas.microsoft.com/office/powerpoint/2010/main" val="3354209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6579" y="1284051"/>
            <a:ext cx="9075906" cy="5915786"/>
          </a:xfrm>
        </p:spPr>
        <p:txBody>
          <a:bodyPr>
            <a:noAutofit/>
          </a:bodyPr>
          <a:lstStyle/>
          <a:p>
            <a:pPr marL="0" indent="0">
              <a:lnSpc>
                <a:spcPct val="170000"/>
              </a:lnSpc>
              <a:buNone/>
            </a:pPr>
            <a:r>
              <a:rPr lang="pl-PL" sz="1600" b="1">
                <a:solidFill>
                  <a:srgbClr val="000000"/>
                </a:solidFill>
                <a:latin typeface="+mn-lt"/>
              </a:rPr>
              <a:t>Przewiduje się kryteria dopuszczające 0/1 </a:t>
            </a:r>
            <a:endParaRPr lang="pl-PL" sz="1600" b="1">
              <a:latin typeface="+mn-lt"/>
            </a:endParaRPr>
          </a:p>
          <a:p>
            <a:pPr>
              <a:lnSpc>
                <a:spcPct val="170000"/>
              </a:lnSpc>
              <a:buFont typeface="Wingdings" panose="05000000000000000000" pitchFamily="2" charset="2"/>
              <a:buChar char="§"/>
            </a:pPr>
            <a:r>
              <a:rPr lang="pl-PL" sz="1600" b="1">
                <a:latin typeface="+mn-lt"/>
              </a:rPr>
              <a:t>Zgodność projektu realizowanego na obszarze miejskim z właściwym Planem Zrównoważonej Mobilności Miejskiej lub z innymi właściwymi dokumentami planowania mobilności miejskiej.</a:t>
            </a:r>
          </a:p>
          <a:p>
            <a:pPr>
              <a:lnSpc>
                <a:spcPct val="170000"/>
              </a:lnSpc>
              <a:buFont typeface="Wingdings" panose="05000000000000000000" pitchFamily="2" charset="2"/>
              <a:buChar char="§"/>
            </a:pPr>
            <a:r>
              <a:rPr lang="pl-PL" sz="1600" b="1">
                <a:latin typeface="+mn-lt"/>
              </a:rPr>
              <a:t>Zgodność projektu z programem ochrony powietrza oraz SEAP</a:t>
            </a:r>
            <a:endParaRPr lang="pl-PL" sz="1600" b="1" u="sng">
              <a:solidFill>
                <a:srgbClr val="000000"/>
              </a:solidFill>
              <a:latin typeface="+mn-lt"/>
            </a:endParaRPr>
          </a:p>
          <a:p>
            <a:pPr lvl="1">
              <a:lnSpc>
                <a:spcPct val="170000"/>
              </a:lnSpc>
              <a:buClr>
                <a:schemeClr val="tx2"/>
              </a:buClr>
              <a:buFont typeface="Wingdings" panose="05000000000000000000" pitchFamily="2" charset="2"/>
              <a:buChar char="§"/>
            </a:pPr>
            <a:r>
              <a:rPr lang="pl-PL" sz="1600">
                <a:latin typeface="+mn-lt"/>
              </a:rPr>
              <a:t>Spójność z ww. dokumentami należy rozpatrywać przez brak sprzeczności z postanowieniami obowiązującego na moment ogłoszenia naboru wniosków planu i programu oraz poprzez niepodważanie przez projekt ich celów i niekolidowanie projektu z innymi działaniami podejmowanymi na ich podstawie </a:t>
            </a:r>
            <a:r>
              <a:rPr lang="pl-PL" sz="1600" u="sng">
                <a:latin typeface="+mn-lt"/>
              </a:rPr>
              <a:t>(nie jest natomiast wymagane bezpośrednie wskazanie danej inwestycji w planie i programie).</a:t>
            </a:r>
          </a:p>
          <a:p>
            <a:pPr>
              <a:lnSpc>
                <a:spcPct val="170000"/>
              </a:lnSpc>
              <a:buFont typeface="Wingdings" panose="05000000000000000000" pitchFamily="2" charset="2"/>
              <a:buChar char="§"/>
            </a:pPr>
            <a:r>
              <a:rPr lang="pl-PL" sz="1600" b="1">
                <a:latin typeface="+mn-lt"/>
              </a:rPr>
              <a:t>Poprawa bezpieczeństwa niechronionych uczestników ruchu </a:t>
            </a:r>
          </a:p>
          <a:p>
            <a:pPr lvl="1">
              <a:lnSpc>
                <a:spcPct val="170000"/>
              </a:lnSpc>
              <a:buClr>
                <a:schemeClr val="tx2"/>
              </a:buClr>
              <a:buFont typeface="Wingdings" panose="05000000000000000000" pitchFamily="2" charset="2"/>
              <a:buChar char="§"/>
            </a:pPr>
            <a:r>
              <a:rPr lang="pl-PL" sz="1600">
                <a:latin typeface="+mn-lt"/>
              </a:rPr>
              <a:t>rozwiązania poprawiające bezpieczeństwo, w szczególności na rzecz niezmotoryzowanych uczestników ruchu.</a:t>
            </a:r>
            <a:endParaRPr lang="pl-PL" sz="1600" b="1" u="sng">
              <a:latin typeface="+mn-lt"/>
            </a:endParaRPr>
          </a:p>
        </p:txBody>
      </p:sp>
      <p:sp>
        <p:nvSpPr>
          <p:cNvPr id="4" name="Tytuł 3">
            <a:extLst>
              <a:ext uri="{FF2B5EF4-FFF2-40B4-BE49-F238E27FC236}">
                <a16:creationId xmlns:a16="http://schemas.microsoft.com/office/drawing/2014/main" id="{84F52724-6D3D-42AD-B6EC-9A8B2F997901}"/>
              </a:ext>
            </a:extLst>
          </p:cNvPr>
          <p:cNvSpPr>
            <a:spLocks noGrp="1"/>
          </p:cNvSpPr>
          <p:nvPr>
            <p:ph type="title"/>
          </p:nvPr>
        </p:nvSpPr>
        <p:spPr>
          <a:xfrm>
            <a:off x="1024819" y="359839"/>
            <a:ext cx="8640381" cy="764602"/>
          </a:xfrm>
        </p:spPr>
        <p:txBody>
          <a:bodyPr>
            <a:normAutofit fontScale="90000"/>
          </a:bodyPr>
          <a:lstStyle/>
          <a:p>
            <a:r>
              <a:rPr lang="pl-PL" dirty="0"/>
              <a:t>Typ projektu nr 3 – Regionalne Trasy Rowerowe </a:t>
            </a:r>
            <a:br>
              <a:rPr lang="pl-PL" dirty="0"/>
            </a:br>
            <a:r>
              <a:rPr lang="pl-PL" dirty="0"/>
              <a:t>kryteria merytoryczne specyficzne	</a:t>
            </a:r>
          </a:p>
        </p:txBody>
      </p:sp>
      <p:sp>
        <p:nvSpPr>
          <p:cNvPr id="2" name="Symbol zastępczy numeru slajdu 1"/>
          <p:cNvSpPr>
            <a:spLocks noGrp="1"/>
          </p:cNvSpPr>
          <p:nvPr>
            <p:ph type="sldNum" sz="quarter" idx="10"/>
          </p:nvPr>
        </p:nvSpPr>
        <p:spPr/>
        <p:txBody>
          <a:bodyPr/>
          <a:lstStyle/>
          <a:p>
            <a:fld id="{EB4015AA-59F6-416B-87A6-8E3D940284E2}" type="slidenum">
              <a:rPr lang="pl-PL" smtClean="0"/>
              <a:pPr/>
              <a:t>46</a:t>
            </a:fld>
            <a:endParaRPr lang="pl-PL"/>
          </a:p>
        </p:txBody>
      </p:sp>
    </p:spTree>
    <p:extLst>
      <p:ext uri="{BB962C8B-B14F-4D97-AF65-F5344CB8AC3E}">
        <p14:creationId xmlns:p14="http://schemas.microsoft.com/office/powerpoint/2010/main" val="2822727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CF15F4-3DA3-4399-A9D6-1C41ED1F9ADB}"/>
              </a:ext>
            </a:extLst>
          </p:cNvPr>
          <p:cNvSpPr>
            <a:spLocks noGrp="1"/>
          </p:cNvSpPr>
          <p:nvPr>
            <p:ph type="ctrTitle"/>
          </p:nvPr>
        </p:nvSpPr>
        <p:spPr>
          <a:xfrm>
            <a:off x="1277160" y="2692073"/>
            <a:ext cx="8278239" cy="654242"/>
          </a:xfrm>
        </p:spPr>
        <p:txBody>
          <a:bodyPr>
            <a:normAutofit/>
          </a:bodyPr>
          <a:lstStyle/>
          <a:p>
            <a:pPr>
              <a:lnSpc>
                <a:spcPct val="150000"/>
              </a:lnSpc>
            </a:pPr>
            <a:r>
              <a:rPr lang="pl-PL" sz="1800"/>
              <a:t>Najczęściej stosowane podstawy prawne pomocy publicznej</a:t>
            </a:r>
          </a:p>
        </p:txBody>
      </p:sp>
      <p:sp>
        <p:nvSpPr>
          <p:cNvPr id="3" name="Podtytuł 2">
            <a:extLst>
              <a:ext uri="{FF2B5EF4-FFF2-40B4-BE49-F238E27FC236}">
                <a16:creationId xmlns:a16="http://schemas.microsoft.com/office/drawing/2014/main" id="{CBB01A7D-D681-4300-839B-249E15ED0D2A}"/>
              </a:ext>
            </a:extLst>
          </p:cNvPr>
          <p:cNvSpPr>
            <a:spLocks noGrp="1"/>
          </p:cNvSpPr>
          <p:nvPr>
            <p:ph type="subTitle" idx="1"/>
          </p:nvPr>
        </p:nvSpPr>
        <p:spPr>
          <a:xfrm>
            <a:off x="1277160" y="3346315"/>
            <a:ext cx="8169513" cy="2996119"/>
          </a:xfrm>
        </p:spPr>
        <p:txBody>
          <a:bodyPr>
            <a:normAutofit fontScale="47500" lnSpcReduction="20000"/>
          </a:bodyPr>
          <a:lstStyle/>
          <a:p>
            <a:pPr>
              <a:lnSpc>
                <a:spcPct val="150000"/>
              </a:lnSpc>
              <a:spcBef>
                <a:spcPts val="600"/>
              </a:spcBef>
            </a:pPr>
            <a:r>
              <a:rPr lang="pl-PL"/>
              <a:t>Rozporządzenie Ministra Funduszy i Polityki Regionalnej z dnia 7 sierpnia 2023 r. w sprawie udzielania pomocy inwestycyjnej na kulturę i zachowanie dziedzictwa kulturowego w ramach regionalnych programów na lata 2021–2027 (Dz. U. z 2023 poz. 1678);</a:t>
            </a:r>
          </a:p>
          <a:p>
            <a:pPr>
              <a:lnSpc>
                <a:spcPct val="150000"/>
              </a:lnSpc>
              <a:spcBef>
                <a:spcPts val="600"/>
              </a:spcBef>
            </a:pPr>
            <a:r>
              <a:rPr lang="pl-PL"/>
              <a:t>Rozporządzenie Ministra Funduszy i Polityki Regionalnej z dnia 11 grudnia 2022 r. w sprawie udzielania pomocy inwestycyjnej na infrastrukturę lokalną w ramach regionalnych programów na lata 2021–2027 (Dz. U. z 2022 r. poz. 2686),</a:t>
            </a:r>
          </a:p>
          <a:p>
            <a:pPr>
              <a:lnSpc>
                <a:spcPct val="150000"/>
              </a:lnSpc>
              <a:spcBef>
                <a:spcPts val="600"/>
              </a:spcBef>
            </a:pPr>
            <a:r>
              <a:rPr lang="pl-PL"/>
              <a:t>Rozporządzenie Ministra funduszy i polityki regionalnej z dnia 24 sierpnia 2023 r. w sprawie udzielania pomocy inwestycyjnej na infrastrukturę sportową i wielofunkcyjną infrastrukturę rekreacyjną w ramach regionalnych programów na lata 2021–2027 (Dz.U. 2023 poz. 1818);</a:t>
            </a:r>
          </a:p>
          <a:p>
            <a:endParaRPr lang="pl-PL"/>
          </a:p>
        </p:txBody>
      </p:sp>
    </p:spTree>
    <p:extLst>
      <p:ext uri="{BB962C8B-B14F-4D97-AF65-F5344CB8AC3E}">
        <p14:creationId xmlns:p14="http://schemas.microsoft.com/office/powerpoint/2010/main" val="13965519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45B67FA0-B0D8-460A-9800-495E367E4B71}"/>
              </a:ext>
            </a:extLst>
          </p:cNvPr>
          <p:cNvSpPr>
            <a:spLocks noGrp="1"/>
          </p:cNvSpPr>
          <p:nvPr>
            <p:ph type="subTitle" idx="1"/>
          </p:nvPr>
        </p:nvSpPr>
        <p:spPr>
          <a:xfrm>
            <a:off x="1196502" y="2928026"/>
            <a:ext cx="8278238" cy="3706238"/>
          </a:xfrm>
        </p:spPr>
        <p:txBody>
          <a:bodyPr vert="horz" lIns="0" tIns="0" rIns="0" bIns="0" rtlCol="0" anchor="t">
            <a:normAutofit fontScale="25000" lnSpcReduction="20000"/>
          </a:bodyPr>
          <a:lstStyle/>
          <a:p>
            <a:pPr>
              <a:lnSpc>
                <a:spcPct val="170000"/>
              </a:lnSpc>
            </a:pPr>
            <a:r>
              <a:rPr lang="pl-PL" sz="5600" dirty="0"/>
              <a:t>Rozporządzenie Ministra Funduszy i Polityki Regionalnej z dnia 11 grudnia 2022 r. w sprawie udzielania pomocy inwestycyjnej na propagowanie energii ze źródeł odnawialnych, propagowanie wodoru odnawialnego i wysokosprawnej kogeneracji w ramach regionalnych programów na lata 2021-2027 (Dz.U. z 2025 poz. 150 </a:t>
            </a:r>
            <a:r>
              <a:rPr lang="pl-PL" sz="5600" dirty="0" err="1"/>
              <a:t>t.j</a:t>
            </a:r>
            <a:r>
              <a:rPr lang="pl-PL" sz="5600" dirty="0"/>
              <a:t>.),</a:t>
            </a:r>
          </a:p>
          <a:p>
            <a:pPr>
              <a:lnSpc>
                <a:spcPct val="170000"/>
              </a:lnSpc>
            </a:pPr>
            <a:r>
              <a:rPr lang="pl-PL" sz="5600" dirty="0"/>
              <a:t>Rozporządzenie Ministra Funduszy i Polityki Regionalnej z dnia 27 stycznia 2025 r. w sprawie udzielania pomocy na inwestycje wspierające efektywność energetyczną w ramach regionalnych programów na lata 2021–2027 (Dz.U. 2025 poz. 152 </a:t>
            </a:r>
            <a:r>
              <a:rPr lang="pl-PL" sz="5600" dirty="0" err="1"/>
              <a:t>t.j</a:t>
            </a:r>
            <a:r>
              <a:rPr lang="pl-PL" sz="5600" dirty="0"/>
              <a:t>.),</a:t>
            </a:r>
          </a:p>
          <a:p>
            <a:pPr>
              <a:lnSpc>
                <a:spcPct val="170000"/>
              </a:lnSpc>
            </a:pPr>
            <a:r>
              <a:rPr lang="pl-PL" sz="5600" dirty="0">
                <a:latin typeface="Open Sans"/>
                <a:ea typeface="Open Sans"/>
                <a:cs typeface="Open Sans"/>
              </a:rPr>
              <a:t>Rozporządzenie Ministra Funduszy i Polityki Regionalnej z dnia 17 kwietnia 2024 r. w sprawie udzielania pomocy de minimis w ramach regionalnych programów na lata 2021–2027 (Dz. U. z 2024 r. poz. 598)</a:t>
            </a:r>
            <a:endParaRPr lang="pl-PL" dirty="0">
              <a:latin typeface="Open Sans"/>
              <a:ea typeface="Open Sans"/>
              <a:cs typeface="Open Sans"/>
            </a:endParaRPr>
          </a:p>
          <a:p>
            <a:endParaRPr lang="pl-PL" dirty="0"/>
          </a:p>
        </p:txBody>
      </p:sp>
    </p:spTree>
    <p:extLst>
      <p:ext uri="{BB962C8B-B14F-4D97-AF65-F5344CB8AC3E}">
        <p14:creationId xmlns:p14="http://schemas.microsoft.com/office/powerpoint/2010/main" val="2729844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a:extLst>
              <a:ext uri="{FF2B5EF4-FFF2-40B4-BE49-F238E27FC236}">
                <a16:creationId xmlns:a16="http://schemas.microsoft.com/office/drawing/2014/main" id="{8BD29868-21BA-4C85-B33B-626BEE339E1A}"/>
              </a:ext>
            </a:extLst>
          </p:cNvPr>
          <p:cNvGrpSpPr/>
          <p:nvPr/>
        </p:nvGrpSpPr>
        <p:grpSpPr>
          <a:xfrm>
            <a:off x="89324" y="6423017"/>
            <a:ext cx="10602489" cy="1115542"/>
            <a:chOff x="153899" y="6417375"/>
            <a:chExt cx="10492198" cy="1192200"/>
          </a:xfrm>
        </p:grpSpPr>
        <p:pic>
          <p:nvPicPr>
            <p:cNvPr id="5" name="Obraz 4">
              <a:extLst>
                <a:ext uri="{FF2B5EF4-FFF2-40B4-BE49-F238E27FC236}">
                  <a16:creationId xmlns:a16="http://schemas.microsoft.com/office/drawing/2014/main" id="{FAD900B4-6AC2-439C-9392-70E3D642AE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7" name="Obraz 6">
              <a:extLst>
                <a:ext uri="{FF2B5EF4-FFF2-40B4-BE49-F238E27FC236}">
                  <a16:creationId xmlns:a16="http://schemas.microsoft.com/office/drawing/2014/main" id="{537F6D25-2268-4358-91E0-A28EC39741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8" name="Obraz 7">
              <a:extLst>
                <a:ext uri="{FF2B5EF4-FFF2-40B4-BE49-F238E27FC236}">
                  <a16:creationId xmlns:a16="http://schemas.microsoft.com/office/drawing/2014/main" id="{D862AD94-BDDA-4CF3-A95F-5087D24FFC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9" name="Obraz 8">
              <a:extLst>
                <a:ext uri="{FF2B5EF4-FFF2-40B4-BE49-F238E27FC236}">
                  <a16:creationId xmlns:a16="http://schemas.microsoft.com/office/drawing/2014/main" id="{AD9431F5-949C-4612-8C8B-9445AFB72C4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10" name="Łącznik prosty 9">
              <a:extLst>
                <a:ext uri="{FF2B5EF4-FFF2-40B4-BE49-F238E27FC236}">
                  <a16:creationId xmlns:a16="http://schemas.microsoft.com/office/drawing/2014/main" id="{C6F945A1-2B76-4421-8CF3-F9DEA8CDEB79}"/>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pole tekstowe 11">
            <a:extLst>
              <a:ext uri="{FF2B5EF4-FFF2-40B4-BE49-F238E27FC236}">
                <a16:creationId xmlns:a16="http://schemas.microsoft.com/office/drawing/2014/main" id="{20D15C57-6318-468B-8420-59416F315FF6}"/>
              </a:ext>
            </a:extLst>
          </p:cNvPr>
          <p:cNvSpPr txBox="1"/>
          <p:nvPr/>
        </p:nvSpPr>
        <p:spPr>
          <a:xfrm>
            <a:off x="1823873" y="443939"/>
            <a:ext cx="6984776" cy="327628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pl-PL" sz="4800" b="1" i="0" u="none" strike="noStrike" kern="1200" cap="none" spc="0" normalizeH="0" baseline="0" noProof="0">
                <a:ln>
                  <a:noFill/>
                </a:ln>
                <a:solidFill>
                  <a:schemeClr val="tx2"/>
                </a:solidFill>
                <a:effectLst/>
                <a:uLnTx/>
                <a:uFillTx/>
              </a:rPr>
              <a:t>DZIĘKUJEMY ZA UWAGĘ</a:t>
            </a:r>
            <a:endParaRPr kumimoji="0" lang="pl-PL" sz="2800" b="1" i="0" u="none" strike="noStrike" kern="1200" cap="none" spc="0" normalizeH="0" baseline="0" noProof="0">
              <a:ln>
                <a:noFill/>
              </a:ln>
              <a:solidFill>
                <a:schemeClr val="tx2"/>
              </a:solidFill>
              <a:effectLst/>
              <a:uLnTx/>
              <a:uFillTx/>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pl-PL" sz="3200" b="0" i="0" u="none" strike="noStrike" kern="1200" cap="none" spc="0" normalizeH="0" baseline="0" noProof="0">
                <a:ln>
                  <a:noFill/>
                </a:ln>
                <a:solidFill>
                  <a:schemeClr val="tx2"/>
                </a:solidFill>
                <a:effectLst/>
                <a:uLnTx/>
                <a:uFillTx/>
              </a:rPr>
              <a:t>Pracownicy referatów oceny projektów</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a:ln>
                  <a:noFill/>
                </a:ln>
                <a:solidFill>
                  <a:schemeClr val="tx2"/>
                </a:solidFill>
                <a:effectLst/>
                <a:uLnTx/>
                <a:uFillTx/>
              </a:rPr>
              <a:t>Departament Europejskiego Funduszu Rozwoju Regionalnego</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pl-PL" sz="2000" b="0" i="0" u="none" strike="noStrike" kern="1200" cap="none" spc="0" normalizeH="0" baseline="0" noProof="0">
                <a:ln>
                  <a:noFill/>
                </a:ln>
                <a:solidFill>
                  <a:schemeClr val="tx2"/>
                </a:solidFill>
                <a:effectLst/>
                <a:uLnTx/>
                <a:uFillTx/>
              </a:rPr>
              <a:t>Urząd Marszałkowski Województwa Śląskiego</a:t>
            </a:r>
            <a:endParaRPr kumimoji="0" lang="pl-PL" sz="2000" b="0" i="0" u="none" strike="noStrike" kern="1200" cap="none" spc="0" normalizeH="0" baseline="0" noProof="0">
              <a:ln>
                <a:noFill/>
              </a:ln>
              <a:solidFill>
                <a:srgbClr val="000000"/>
              </a:solidFill>
              <a:effectLst/>
              <a:uLnTx/>
              <a:uFillTx/>
            </a:endParaRPr>
          </a:p>
          <a:p>
            <a:pPr lvl="0" algn="ctr">
              <a:lnSpc>
                <a:spcPct val="150000"/>
              </a:lnSpc>
            </a:pPr>
            <a:r>
              <a:rPr lang="pl-PL" sz="2000" b="1">
                <a:solidFill>
                  <a:schemeClr val="tx2"/>
                </a:solidFill>
              </a:rPr>
              <a:t>kultura_i_turystyka_subregionalna_fr@slaskie.pl</a:t>
            </a:r>
          </a:p>
        </p:txBody>
      </p:sp>
    </p:spTree>
    <p:extLst>
      <p:ext uri="{BB962C8B-B14F-4D97-AF65-F5344CB8AC3E}">
        <p14:creationId xmlns:p14="http://schemas.microsoft.com/office/powerpoint/2010/main" val="3325994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ytuł 14">
            <a:extLst>
              <a:ext uri="{FF2B5EF4-FFF2-40B4-BE49-F238E27FC236}">
                <a16:creationId xmlns:a16="http://schemas.microsoft.com/office/drawing/2014/main" id="{1A365829-BF54-41E6-86AE-EC571D59EF72}"/>
              </a:ext>
            </a:extLst>
          </p:cNvPr>
          <p:cNvSpPr>
            <a:spLocks noGrp="1"/>
          </p:cNvSpPr>
          <p:nvPr>
            <p:ph type="ctrTitle"/>
          </p:nvPr>
        </p:nvSpPr>
        <p:spPr>
          <a:xfrm>
            <a:off x="1385369" y="2692074"/>
            <a:ext cx="7920115" cy="1087764"/>
          </a:xfrm>
        </p:spPr>
        <p:txBody>
          <a:bodyPr>
            <a:normAutofit fontScale="90000"/>
          </a:bodyPr>
          <a:lstStyle/>
          <a:p>
            <a:pPr algn="ctr">
              <a:lnSpc>
                <a:spcPct val="150000"/>
              </a:lnSpc>
            </a:pPr>
            <a:r>
              <a:rPr lang="pl-PL">
                <a:latin typeface="+mn-lt"/>
              </a:rPr>
              <a:t>TYPY PROJEKTÓW</a:t>
            </a:r>
            <a:br>
              <a:rPr lang="pl-PL">
                <a:latin typeface="+mn-lt"/>
              </a:rPr>
            </a:br>
            <a:r>
              <a:rPr lang="pl-PL">
                <a:latin typeface="+mn-lt"/>
              </a:rPr>
              <a:t> </a:t>
            </a:r>
          </a:p>
        </p:txBody>
      </p:sp>
      <p:sp>
        <p:nvSpPr>
          <p:cNvPr id="16" name="Podtytuł 15">
            <a:extLst>
              <a:ext uri="{FF2B5EF4-FFF2-40B4-BE49-F238E27FC236}">
                <a16:creationId xmlns:a16="http://schemas.microsoft.com/office/drawing/2014/main" id="{4C794C03-15A9-49F8-B6BD-0FEC745D633C}"/>
              </a:ext>
            </a:extLst>
          </p:cNvPr>
          <p:cNvSpPr>
            <a:spLocks noGrp="1"/>
          </p:cNvSpPr>
          <p:nvPr>
            <p:ph type="subTitle" idx="1"/>
          </p:nvPr>
        </p:nvSpPr>
        <p:spPr>
          <a:xfrm>
            <a:off x="1385368" y="3861882"/>
            <a:ext cx="7920115" cy="2294220"/>
          </a:xfrm>
        </p:spPr>
        <p:txBody>
          <a:bodyPr vert="horz" lIns="0" tIns="0" rIns="0" bIns="0" rtlCol="0" anchor="t">
            <a:normAutofit/>
          </a:bodyPr>
          <a:lstStyle/>
          <a:p>
            <a:pPr marL="342900" indent="-342900">
              <a:lnSpc>
                <a:spcPct val="150000"/>
              </a:lnSpc>
              <a:buAutoNum type="arabicPeriod"/>
            </a:pPr>
            <a:r>
              <a:rPr lang="pl-PL" sz="2000">
                <a:latin typeface="+mn-lt"/>
              </a:rPr>
              <a:t>ROZWÓJ INFRASTRUKTURY KULTURY</a:t>
            </a:r>
          </a:p>
          <a:p>
            <a:pPr marL="342900" indent="-342900">
              <a:lnSpc>
                <a:spcPct val="150000"/>
              </a:lnSpc>
              <a:buAutoNum type="arabicPeriod"/>
            </a:pPr>
            <a:r>
              <a:rPr lang="pl-PL" sz="2000">
                <a:latin typeface="+mn-lt"/>
              </a:rPr>
              <a:t>INFRASTRUKTURA TURYSTYCZNA I DZIEDZICTWA KULTUROWEGO</a:t>
            </a:r>
          </a:p>
          <a:p>
            <a:pPr marL="342900" indent="-342900">
              <a:lnSpc>
                <a:spcPct val="150000"/>
              </a:lnSpc>
              <a:buAutoNum type="arabicPeriod"/>
            </a:pPr>
            <a:r>
              <a:rPr lang="pl-PL" sz="2000">
                <a:latin typeface="+mn-lt"/>
              </a:rPr>
              <a:t>SIECI SZLAKÓW TURYSTYCZNYCH</a:t>
            </a:r>
          </a:p>
          <a:p>
            <a:pPr marL="342900" indent="-342900">
              <a:buAutoNum type="arabicPeriod"/>
            </a:pPr>
            <a:endParaRPr lang="pl-PL" sz="2000">
              <a:latin typeface="+mn-lt"/>
            </a:endParaRPr>
          </a:p>
          <a:p>
            <a:endParaRPr lang="pl-PL" sz="3200">
              <a:latin typeface="+mn-lt"/>
            </a:endParaRPr>
          </a:p>
        </p:txBody>
      </p:sp>
      <p:sp>
        <p:nvSpPr>
          <p:cNvPr id="3" name="Prostokąt 2">
            <a:extLst>
              <a:ext uri="{FF2B5EF4-FFF2-40B4-BE49-F238E27FC236}">
                <a16:creationId xmlns:a16="http://schemas.microsoft.com/office/drawing/2014/main" id="{C05DEDF2-10EF-4444-AD82-6F9C479F4871}"/>
              </a:ext>
            </a:extLst>
          </p:cNvPr>
          <p:cNvSpPr/>
          <p:nvPr/>
        </p:nvSpPr>
        <p:spPr>
          <a:xfrm>
            <a:off x="5226329" y="3595172"/>
            <a:ext cx="237566" cy="369332"/>
          </a:xfrm>
          <a:prstGeom prst="rect">
            <a:avLst/>
          </a:prstGeom>
        </p:spPr>
        <p:txBody>
          <a:bodyPr wrap="none">
            <a:spAutoFit/>
          </a:bodyPr>
          <a:lstStyle/>
          <a:p>
            <a:r>
              <a:rPr lang="pl-PL"/>
              <a:t> </a:t>
            </a:r>
          </a:p>
        </p:txBody>
      </p:sp>
    </p:spTree>
    <p:extLst>
      <p:ext uri="{BB962C8B-B14F-4D97-AF65-F5344CB8AC3E}">
        <p14:creationId xmlns:p14="http://schemas.microsoft.com/office/powerpoint/2010/main" val="308450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a 3">
            <a:extLst>
              <a:ext uri="{FF2B5EF4-FFF2-40B4-BE49-F238E27FC236}">
                <a16:creationId xmlns:a16="http://schemas.microsoft.com/office/drawing/2014/main" id="{8BD29868-21BA-4C85-B33B-626BEE339E1A}"/>
              </a:ext>
            </a:extLst>
          </p:cNvPr>
          <p:cNvGrpSpPr/>
          <p:nvPr/>
        </p:nvGrpSpPr>
        <p:grpSpPr>
          <a:xfrm>
            <a:off x="89324" y="6423017"/>
            <a:ext cx="10602489" cy="1115542"/>
            <a:chOff x="153899" y="6417375"/>
            <a:chExt cx="10492198" cy="1192200"/>
          </a:xfrm>
        </p:grpSpPr>
        <p:pic>
          <p:nvPicPr>
            <p:cNvPr id="5" name="Obraz 4">
              <a:extLst>
                <a:ext uri="{FF2B5EF4-FFF2-40B4-BE49-F238E27FC236}">
                  <a16:creationId xmlns:a16="http://schemas.microsoft.com/office/drawing/2014/main" id="{FAD900B4-6AC2-439C-9392-70E3D642AE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2550" y="6544452"/>
              <a:ext cx="2497838" cy="950945"/>
            </a:xfrm>
            <a:prstGeom prst="rect">
              <a:avLst/>
            </a:prstGeom>
          </p:spPr>
        </p:pic>
        <p:pic>
          <p:nvPicPr>
            <p:cNvPr id="7" name="Obraz 6">
              <a:extLst>
                <a:ext uri="{FF2B5EF4-FFF2-40B4-BE49-F238E27FC236}">
                  <a16:creationId xmlns:a16="http://schemas.microsoft.com/office/drawing/2014/main" id="{537F6D25-2268-4358-91E0-A28EC39741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3899" y="6433030"/>
              <a:ext cx="2463956" cy="1117120"/>
            </a:xfrm>
            <a:prstGeom prst="rect">
              <a:avLst/>
            </a:prstGeom>
          </p:spPr>
        </p:pic>
        <p:pic>
          <p:nvPicPr>
            <p:cNvPr id="8" name="Obraz 7">
              <a:extLst>
                <a:ext uri="{FF2B5EF4-FFF2-40B4-BE49-F238E27FC236}">
                  <a16:creationId xmlns:a16="http://schemas.microsoft.com/office/drawing/2014/main" id="{D862AD94-BDDA-4CF3-A95F-5087D24FFC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65351" y="6544452"/>
              <a:ext cx="2929811" cy="938047"/>
            </a:xfrm>
            <a:prstGeom prst="rect">
              <a:avLst/>
            </a:prstGeom>
          </p:spPr>
        </p:pic>
        <p:pic>
          <p:nvPicPr>
            <p:cNvPr id="9" name="Obraz 8">
              <a:extLst>
                <a:ext uri="{FF2B5EF4-FFF2-40B4-BE49-F238E27FC236}">
                  <a16:creationId xmlns:a16="http://schemas.microsoft.com/office/drawing/2014/main" id="{AD9431F5-949C-4612-8C8B-9445AFB72C4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70242" y="6417375"/>
              <a:ext cx="2275855" cy="1192200"/>
            </a:xfrm>
            <a:prstGeom prst="rect">
              <a:avLst/>
            </a:prstGeom>
          </p:spPr>
        </p:pic>
        <p:cxnSp>
          <p:nvCxnSpPr>
            <p:cNvPr id="10" name="Łącznik prosty 9">
              <a:extLst>
                <a:ext uri="{FF2B5EF4-FFF2-40B4-BE49-F238E27FC236}">
                  <a16:creationId xmlns:a16="http://schemas.microsoft.com/office/drawing/2014/main" id="{C6F945A1-2B76-4421-8CF3-F9DEA8CDEB79}"/>
                </a:ext>
              </a:extLst>
            </p:cNvPr>
            <p:cNvCxnSpPr/>
            <p:nvPr userDrawn="1"/>
          </p:nvCxnSpPr>
          <p:spPr>
            <a:xfrm>
              <a:off x="8239050" y="6686847"/>
              <a:ext cx="0" cy="6094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pole tekstowe 11">
            <a:extLst>
              <a:ext uri="{FF2B5EF4-FFF2-40B4-BE49-F238E27FC236}">
                <a16:creationId xmlns:a16="http://schemas.microsoft.com/office/drawing/2014/main" id="{20D15C57-6318-468B-8420-59416F315FF6}"/>
              </a:ext>
            </a:extLst>
          </p:cNvPr>
          <p:cNvSpPr txBox="1"/>
          <p:nvPr/>
        </p:nvSpPr>
        <p:spPr>
          <a:xfrm>
            <a:off x="1334252" y="382155"/>
            <a:ext cx="6984776" cy="67185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endParaRPr kumimoji="0" lang="pl-PL" sz="2800" b="1" i="0" u="none" strike="noStrike" kern="1200" cap="none" spc="0" normalizeH="0" baseline="0" noProof="0">
              <a:ln>
                <a:noFill/>
              </a:ln>
              <a:solidFill>
                <a:schemeClr val="tx2"/>
              </a:solidFill>
              <a:effectLst/>
              <a:uLnTx/>
              <a:uFillTx/>
            </a:endParaRPr>
          </a:p>
        </p:txBody>
      </p:sp>
      <p:sp>
        <p:nvSpPr>
          <p:cNvPr id="11" name="pole tekstowe 10"/>
          <p:cNvSpPr txBox="1"/>
          <p:nvPr/>
        </p:nvSpPr>
        <p:spPr>
          <a:xfrm>
            <a:off x="274676" y="486413"/>
            <a:ext cx="10092644" cy="671851"/>
          </a:xfrm>
          <a:prstGeom prst="rect">
            <a:avLst/>
          </a:prstGeom>
          <a:noFill/>
        </p:spPr>
        <p:txBody>
          <a:bodyPr wrap="square" rtlCol="0">
            <a:spAutoFit/>
          </a:bodyPr>
          <a:lstStyle/>
          <a:p>
            <a:pPr lvl="0" algn="ctr">
              <a:lnSpc>
                <a:spcPct val="150000"/>
              </a:lnSpc>
              <a:defRPr/>
            </a:pPr>
            <a:r>
              <a:rPr lang="pl-PL" sz="2800" b="1" dirty="0">
                <a:solidFill>
                  <a:schemeClr val="tx2"/>
                </a:solidFill>
              </a:rPr>
              <a:t>Ankieta ewaluacyjna po spotkaniu informacyjnym 15 lipca 2025</a:t>
            </a:r>
            <a:endParaRPr lang="pl-PL" sz="1400" b="1" dirty="0">
              <a:solidFill>
                <a:schemeClr val="tx2"/>
              </a:solidFill>
            </a:endParaRPr>
          </a:p>
        </p:txBody>
      </p:sp>
      <p:pic>
        <p:nvPicPr>
          <p:cNvPr id="3" name="Obraz 2">
            <a:extLst>
              <a:ext uri="{FF2B5EF4-FFF2-40B4-BE49-F238E27FC236}">
                <a16:creationId xmlns:a16="http://schemas.microsoft.com/office/drawing/2014/main" id="{967D7881-D121-4C9D-83FE-AAD1EE19C86D}"/>
              </a:ext>
            </a:extLst>
          </p:cNvPr>
          <p:cNvPicPr>
            <a:picLocks noChangeAspect="1"/>
          </p:cNvPicPr>
          <p:nvPr/>
        </p:nvPicPr>
        <p:blipFill rotWithShape="1">
          <a:blip r:embed="rId7"/>
          <a:srcRect l="25989" t="36827" r="26157" b="14157"/>
          <a:stretch/>
        </p:blipFill>
        <p:spPr>
          <a:xfrm>
            <a:off x="3764604" y="1361873"/>
            <a:ext cx="2801566" cy="2869660"/>
          </a:xfrm>
          <a:prstGeom prst="rect">
            <a:avLst/>
          </a:prstGeom>
        </p:spPr>
      </p:pic>
    </p:spTree>
    <p:extLst>
      <p:ext uri="{BB962C8B-B14F-4D97-AF65-F5344CB8AC3E}">
        <p14:creationId xmlns:p14="http://schemas.microsoft.com/office/powerpoint/2010/main" val="929910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6A8E71-831A-4384-ADE6-832E837F0D2F}"/>
              </a:ext>
            </a:extLst>
          </p:cNvPr>
          <p:cNvSpPr>
            <a:spLocks noGrp="1"/>
          </p:cNvSpPr>
          <p:nvPr>
            <p:ph type="title"/>
          </p:nvPr>
        </p:nvSpPr>
        <p:spPr>
          <a:xfrm>
            <a:off x="1025525" y="899836"/>
            <a:ext cx="8640381" cy="661061"/>
          </a:xfrm>
        </p:spPr>
        <p:txBody>
          <a:bodyPr>
            <a:noAutofit/>
          </a:bodyPr>
          <a:lstStyle/>
          <a:p>
            <a:r>
              <a:rPr lang="pl-PL" dirty="0">
                <a:latin typeface="+mn-lt"/>
              </a:rPr>
              <a:t>Typ projektu nr 1 - Zakres wsparcia</a:t>
            </a:r>
            <a:br>
              <a:rPr lang="pl-PL" dirty="0">
                <a:latin typeface="+mn-lt"/>
              </a:rPr>
            </a:br>
            <a:br>
              <a:rPr lang="pl-PL" dirty="0">
                <a:latin typeface="+mn-lt"/>
              </a:rPr>
            </a:br>
            <a:endParaRPr lang="pl-PL" dirty="0">
              <a:latin typeface="+mn-lt"/>
            </a:endParaRPr>
          </a:p>
        </p:txBody>
      </p:sp>
      <p:sp>
        <p:nvSpPr>
          <p:cNvPr id="3" name="Symbol zastępczy zawartości 2">
            <a:extLst>
              <a:ext uri="{FF2B5EF4-FFF2-40B4-BE49-F238E27FC236}">
                <a16:creationId xmlns:a16="http://schemas.microsoft.com/office/drawing/2014/main" id="{B47BEA2F-0F5E-4CC2-B3F8-EE27C6822EE6}"/>
              </a:ext>
            </a:extLst>
          </p:cNvPr>
          <p:cNvSpPr>
            <a:spLocks noGrp="1"/>
          </p:cNvSpPr>
          <p:nvPr>
            <p:ph idx="1"/>
          </p:nvPr>
        </p:nvSpPr>
        <p:spPr>
          <a:xfrm>
            <a:off x="369532" y="1713297"/>
            <a:ext cx="9771995" cy="4946542"/>
          </a:xfrm>
        </p:spPr>
        <p:txBody>
          <a:bodyPr vert="horz" lIns="0" tIns="0" rIns="0" bIns="0" rtlCol="0" anchor="t">
            <a:noAutofit/>
          </a:bodyPr>
          <a:lstStyle/>
          <a:p>
            <a:pPr marL="251460" indent="-251460">
              <a:lnSpc>
                <a:spcPct val="170000"/>
              </a:lnSpc>
              <a:buFont typeface="Wingdings" panose="05000000000000000000" pitchFamily="2" charset="2"/>
              <a:buChar char="ü"/>
            </a:pPr>
            <a:r>
              <a:rPr lang="pl-PL" sz="1600" dirty="0">
                <a:latin typeface="+mn-lt"/>
                <a:ea typeface="Open Sans"/>
                <a:cs typeface="Open Sans"/>
              </a:rPr>
              <a:t>Wzmocnienie prorozwojowej i </a:t>
            </a:r>
            <a:r>
              <a:rPr lang="pl-PL" sz="1600" dirty="0" err="1">
                <a:latin typeface="+mn-lt"/>
                <a:ea typeface="Open Sans"/>
                <a:cs typeface="Open Sans"/>
              </a:rPr>
              <a:t>wspólnototwórczej</a:t>
            </a:r>
            <a:r>
              <a:rPr lang="pl-PL" sz="1600" dirty="0">
                <a:latin typeface="+mn-lt"/>
                <a:ea typeface="Open Sans"/>
                <a:cs typeface="Open Sans"/>
              </a:rPr>
              <a:t> roli kultury poprzez </a:t>
            </a:r>
            <a:r>
              <a:rPr lang="pl-PL" sz="1600" u="sng" dirty="0">
                <a:latin typeface="+mn-lt"/>
                <a:ea typeface="Open Sans"/>
                <a:cs typeface="Open Sans"/>
              </a:rPr>
              <a:t>przekształcenie istniejących instytucji kultury w wielofunkcyjne centra kultury </a:t>
            </a:r>
            <a:r>
              <a:rPr lang="pl-PL" sz="1600" dirty="0">
                <a:latin typeface="+mn-lt"/>
                <a:ea typeface="Open Sans"/>
                <a:cs typeface="Open Sans"/>
              </a:rPr>
              <a:t>ze zróżnicowaną ofertą dla wszystkich grup mieszkańców oraz prowadzące działania na rzecz rozwoju kapitału społecznego na poziomie lokalnym</a:t>
            </a:r>
            <a:endParaRPr lang="pl-PL" dirty="0">
              <a:ea typeface="Open Sans"/>
              <a:cs typeface="Open Sans"/>
            </a:endParaRPr>
          </a:p>
          <a:p>
            <a:pPr marL="0" indent="0" fontAlgn="base">
              <a:lnSpc>
                <a:spcPct val="170000"/>
              </a:lnSpc>
              <a:spcBef>
                <a:spcPts val="600"/>
              </a:spcBef>
              <a:buNone/>
            </a:pPr>
            <a:r>
              <a:rPr lang="pl-PL" sz="1600" b="1" dirty="0">
                <a:latin typeface="+mn-lt"/>
                <a:ea typeface="Open Sans"/>
                <a:cs typeface="Open Sans"/>
              </a:rPr>
              <a:t> Wielofunkcyjne centrum kultury</a:t>
            </a:r>
            <a:r>
              <a:rPr lang="pl-PL" sz="1600" dirty="0">
                <a:latin typeface="+mn-lt"/>
                <a:ea typeface="Open Sans"/>
                <a:cs typeface="Open Sans"/>
              </a:rPr>
              <a:t> - obiekt lub zespół obiektów instytucji kultury na terenie których w wyniku  realizacji projektu, oprócz funkcji kulturalnej, realizowane będą co najmniej 2 funkcje m. in.:</a:t>
            </a:r>
          </a:p>
          <a:p>
            <a:pPr marL="251460" lvl="0" indent="-251460" fontAlgn="base">
              <a:lnSpc>
                <a:spcPct val="170000"/>
              </a:lnSpc>
            </a:pPr>
            <a:r>
              <a:rPr lang="pl-PL" sz="1600" b="1" dirty="0">
                <a:latin typeface="+mn-lt"/>
                <a:ea typeface="Open Sans"/>
                <a:cs typeface="Open Sans"/>
              </a:rPr>
              <a:t>Funkcja turystyczna </a:t>
            </a:r>
            <a:r>
              <a:rPr lang="pl-PL" sz="1600" dirty="0">
                <a:latin typeface="+mn-lt"/>
                <a:ea typeface="Open Sans"/>
                <a:cs typeface="Open Sans"/>
              </a:rPr>
              <a:t>– wszelkie działania wpływające na obsługę ruchu turystycznego, w tym informacja i promocja turystyki</a:t>
            </a:r>
          </a:p>
          <a:p>
            <a:pPr marL="251460" lvl="0" indent="-251460" fontAlgn="base">
              <a:lnSpc>
                <a:spcPct val="170000"/>
              </a:lnSpc>
            </a:pPr>
            <a:r>
              <a:rPr lang="pl-PL" sz="1600" b="1" dirty="0">
                <a:latin typeface="+mn-lt"/>
                <a:ea typeface="Open Sans"/>
                <a:cs typeface="Open Sans"/>
              </a:rPr>
              <a:t>Funkcja społeczna </a:t>
            </a:r>
            <a:r>
              <a:rPr lang="pl-PL" sz="1600" dirty="0">
                <a:latin typeface="+mn-lt"/>
                <a:ea typeface="Open Sans"/>
                <a:cs typeface="Open Sans"/>
              </a:rPr>
              <a:t>– wszelkie działania mające na celu aktywizację społeczną, w tym projekty kierowane do osób lub rodzin zagrożonych wykluczeniem społecznym </a:t>
            </a:r>
          </a:p>
          <a:p>
            <a:pPr marL="251460" lvl="0" indent="-251460" fontAlgn="base">
              <a:lnSpc>
                <a:spcPct val="170000"/>
              </a:lnSpc>
            </a:pPr>
            <a:r>
              <a:rPr lang="pl-PL" sz="1600" b="1" dirty="0">
                <a:latin typeface="+mn-lt"/>
                <a:ea typeface="Open Sans"/>
                <a:cs typeface="Open Sans"/>
              </a:rPr>
              <a:t>Funkcja gospodarcza </a:t>
            </a:r>
            <a:r>
              <a:rPr lang="pl-PL" sz="1600" dirty="0">
                <a:latin typeface="+mn-lt"/>
                <a:ea typeface="Open Sans"/>
                <a:cs typeface="Open Sans"/>
              </a:rPr>
              <a:t>– wszelkie działania generujące przychody z tytułu prowadzenia działalności gospodarczej </a:t>
            </a:r>
          </a:p>
          <a:p>
            <a:pPr marL="251460" lvl="0" indent="-251460" fontAlgn="base">
              <a:lnSpc>
                <a:spcPct val="170000"/>
              </a:lnSpc>
            </a:pPr>
            <a:r>
              <a:rPr lang="pl-PL" sz="1600" b="1" dirty="0">
                <a:latin typeface="+mn-lt"/>
                <a:ea typeface="Open Sans"/>
                <a:cs typeface="Open Sans"/>
              </a:rPr>
              <a:t>Funkcja edukacyjna </a:t>
            </a:r>
            <a:r>
              <a:rPr lang="pl-PL" sz="1600" dirty="0">
                <a:latin typeface="+mn-lt"/>
                <a:ea typeface="Open Sans"/>
                <a:cs typeface="Open Sans"/>
              </a:rPr>
              <a:t>– wszelkie działania służące dostarczaniu wiedzy i nabywaniu nowych umiejętności</a:t>
            </a:r>
          </a:p>
        </p:txBody>
      </p:sp>
      <p:sp>
        <p:nvSpPr>
          <p:cNvPr id="4" name="Symbol zastępczy numeru slajdu 3">
            <a:extLst>
              <a:ext uri="{FF2B5EF4-FFF2-40B4-BE49-F238E27FC236}">
                <a16:creationId xmlns:a16="http://schemas.microsoft.com/office/drawing/2014/main" id="{0B4F6635-62F3-4F42-819E-23B02B6A50C6}"/>
              </a:ext>
            </a:extLst>
          </p:cNvPr>
          <p:cNvSpPr>
            <a:spLocks noGrp="1"/>
          </p:cNvSpPr>
          <p:nvPr>
            <p:ph type="sldNum" sz="quarter" idx="10"/>
          </p:nvPr>
        </p:nvSpPr>
        <p:spPr/>
        <p:txBody>
          <a:bodyPr/>
          <a:lstStyle/>
          <a:p>
            <a:fld id="{EB4015AA-59F6-416B-87A6-8E3D940284E2}" type="slidenum">
              <a:rPr lang="pl-PL" smtClean="0"/>
              <a:pPr/>
              <a:t>6</a:t>
            </a:fld>
            <a:endParaRPr lang="pl-PL"/>
          </a:p>
        </p:txBody>
      </p:sp>
      <p:sp>
        <p:nvSpPr>
          <p:cNvPr id="5" name="AutoShape 2" descr="https://euc-powerpoint.officeapps.live.com/pods/GetClipboardImage.ashx?Id=1597624d-76b1-47cc-ba03-9ae0ee170379&amp;DC=GEU8&amp;pkey=83f19bfe-14cf-4a87-9e69-97526796f05c&amp;wdwaccluster=GEU8">
            <a:extLst>
              <a:ext uri="{FF2B5EF4-FFF2-40B4-BE49-F238E27FC236}">
                <a16:creationId xmlns:a16="http://schemas.microsoft.com/office/drawing/2014/main" id="{612E2F11-9462-4F70-985C-ADABDE7A96C6}"/>
              </a:ext>
            </a:extLst>
          </p:cNvPr>
          <p:cNvSpPr>
            <a:spLocks noChangeAspect="1" noChangeArrowheads="1"/>
          </p:cNvSpPr>
          <p:nvPr/>
        </p:nvSpPr>
        <p:spPr bwMode="auto">
          <a:xfrm>
            <a:off x="5192713" y="3627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4" descr="https://euc-powerpoint.officeapps.live.com/pods/GetClipboardImage.ashx?Id=1597624d-76b1-47cc-ba03-9ae0ee170379&amp;DC=GEU8&amp;pkey=83f19bfe-14cf-4a87-9e69-97526796f05c&amp;wdwaccluster=GEU8">
            <a:extLst>
              <a:ext uri="{FF2B5EF4-FFF2-40B4-BE49-F238E27FC236}">
                <a16:creationId xmlns:a16="http://schemas.microsoft.com/office/drawing/2014/main" id="{2D92C305-F664-4329-BE88-F44747AB7A6C}"/>
              </a:ext>
            </a:extLst>
          </p:cNvPr>
          <p:cNvSpPr>
            <a:spLocks noChangeAspect="1" noChangeArrowheads="1"/>
          </p:cNvSpPr>
          <p:nvPr/>
        </p:nvSpPr>
        <p:spPr bwMode="auto">
          <a:xfrm>
            <a:off x="5345113" y="3779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Prostokąt 6">
            <a:extLst>
              <a:ext uri="{FF2B5EF4-FFF2-40B4-BE49-F238E27FC236}">
                <a16:creationId xmlns:a16="http://schemas.microsoft.com/office/drawing/2014/main" id="{CAA46CF8-1500-46BB-AAF6-42721E6DFAFF}"/>
              </a:ext>
            </a:extLst>
          </p:cNvPr>
          <p:cNvSpPr/>
          <p:nvPr/>
        </p:nvSpPr>
        <p:spPr>
          <a:xfrm>
            <a:off x="5226329" y="3595172"/>
            <a:ext cx="237566" cy="369332"/>
          </a:xfrm>
          <a:prstGeom prst="rect">
            <a:avLst/>
          </a:prstGeom>
        </p:spPr>
        <p:txBody>
          <a:bodyPr wrap="none">
            <a:spAutoFit/>
          </a:bodyPr>
          <a:lstStyle/>
          <a:p>
            <a:r>
              <a:rPr lang="pl-PL"/>
              <a:t> </a:t>
            </a:r>
          </a:p>
        </p:txBody>
      </p:sp>
      <p:sp>
        <p:nvSpPr>
          <p:cNvPr id="8" name="Prostokąt 7">
            <a:extLst>
              <a:ext uri="{FF2B5EF4-FFF2-40B4-BE49-F238E27FC236}">
                <a16:creationId xmlns:a16="http://schemas.microsoft.com/office/drawing/2014/main" id="{02868C43-C33D-471F-9167-430CB8685B71}"/>
              </a:ext>
            </a:extLst>
          </p:cNvPr>
          <p:cNvSpPr/>
          <p:nvPr/>
        </p:nvSpPr>
        <p:spPr>
          <a:xfrm>
            <a:off x="5226329" y="3595172"/>
            <a:ext cx="237566" cy="369332"/>
          </a:xfrm>
          <a:prstGeom prst="rect">
            <a:avLst/>
          </a:prstGeom>
        </p:spPr>
        <p:txBody>
          <a:bodyPr wrap="none">
            <a:spAutoFit/>
          </a:bodyPr>
          <a:lstStyle/>
          <a:p>
            <a:r>
              <a:rPr lang="pl-PL"/>
              <a:t> </a:t>
            </a:r>
          </a:p>
        </p:txBody>
      </p:sp>
    </p:spTree>
    <p:extLst>
      <p:ext uri="{BB962C8B-B14F-4D97-AF65-F5344CB8AC3E}">
        <p14:creationId xmlns:p14="http://schemas.microsoft.com/office/powerpoint/2010/main" val="379768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899837"/>
            <a:ext cx="8640381" cy="534328"/>
          </a:xfrm>
        </p:spPr>
        <p:txBody>
          <a:bodyPr/>
          <a:lstStyle/>
          <a:p>
            <a:r>
              <a:rPr lang="pl-PL">
                <a:latin typeface="+mn-lt"/>
              </a:rPr>
              <a:t>Typ projektu nr 1 - Warunki wsparcia  </a:t>
            </a:r>
          </a:p>
        </p:txBody>
      </p:sp>
      <p:sp>
        <p:nvSpPr>
          <p:cNvPr id="3" name="Symbol zastępczy zawartości 2"/>
          <p:cNvSpPr>
            <a:spLocks noGrp="1"/>
          </p:cNvSpPr>
          <p:nvPr>
            <p:ph idx="1"/>
          </p:nvPr>
        </p:nvSpPr>
        <p:spPr>
          <a:xfrm>
            <a:off x="852652" y="1887000"/>
            <a:ext cx="8640382" cy="4680002"/>
          </a:xfrm>
        </p:spPr>
        <p:txBody>
          <a:bodyPr vert="horz" lIns="0" tIns="0" rIns="0" bIns="0" rtlCol="0" anchor="t">
            <a:normAutofit/>
          </a:bodyPr>
          <a:lstStyle/>
          <a:p>
            <a:pPr marL="251460" indent="-251460">
              <a:lnSpc>
                <a:spcPct val="160000"/>
              </a:lnSpc>
            </a:pPr>
            <a:r>
              <a:rPr lang="pl-PL" dirty="0">
                <a:latin typeface="+mn-lt"/>
                <a:ea typeface="Open Sans"/>
                <a:cs typeface="Open Sans"/>
              </a:rPr>
              <a:t>Aplikować o wsparcie mogą wnioskodawcy, których projekty wynikają ze Strategii Rozwoju Subregionu Północnego Województwa Śląskiego na lata 2021-2027 i są wskazane na liście projektów ZIT, zgodnie z art. 34 ust.15 pkt. 3 ustawy wdrożeniowej. </a:t>
            </a:r>
            <a:endParaRPr lang="pl-PL" dirty="0">
              <a:ea typeface="Open Sans"/>
              <a:cs typeface="Open Sans"/>
            </a:endParaRPr>
          </a:p>
          <a:p>
            <a:pPr marL="0" indent="0">
              <a:lnSpc>
                <a:spcPct val="160000"/>
              </a:lnSpc>
              <a:buNone/>
            </a:pPr>
            <a:r>
              <a:rPr lang="pl-PL" dirty="0">
                <a:latin typeface="+mn-lt"/>
                <a:ea typeface="Open Sans"/>
                <a:cs typeface="Open Sans"/>
              </a:rPr>
              <a:t>    </a:t>
            </a:r>
            <a:r>
              <a:rPr lang="pl-PL" b="1" dirty="0">
                <a:latin typeface="+mn-lt"/>
                <a:ea typeface="Open Sans"/>
                <a:cs typeface="Open Sans"/>
              </a:rPr>
              <a:t>Dla naboru obowiązuje lista projektów ZIT aktualna na moment zakończenia naboru</a:t>
            </a:r>
          </a:p>
          <a:p>
            <a:pPr marL="251460" indent="-251460">
              <a:lnSpc>
                <a:spcPct val="160000"/>
              </a:lnSpc>
            </a:pPr>
            <a:r>
              <a:rPr lang="pl-PL" dirty="0">
                <a:latin typeface="+mn-lt"/>
                <a:ea typeface="Open Sans"/>
                <a:cs typeface="Open Sans"/>
              </a:rPr>
              <a:t>Ograniczenia w zakresie budowy nowych obiektów. Wsparcie nowej infrastruktury dopuszcza się wyłącznie w uzasadnionych okolicznościach np. brak istniejącej infrastruktury</a:t>
            </a:r>
          </a:p>
          <a:p>
            <a:pPr marL="251460" indent="-251460">
              <a:lnSpc>
                <a:spcPct val="160000"/>
              </a:lnSpc>
            </a:pPr>
            <a:r>
              <a:rPr lang="pl-PL" dirty="0">
                <a:latin typeface="+mn-lt"/>
                <a:ea typeface="Open Sans"/>
                <a:cs typeface="Open Sans"/>
              </a:rPr>
              <a:t>Wykluczenie wsparcie obiektów UNESCO oraz Pomników Historii Prezydenta RP- na cele  związane z prowadzeniem działalności kulturalnej.</a:t>
            </a:r>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7</a:t>
            </a:fld>
            <a:endParaRPr lang="pl-PL"/>
          </a:p>
        </p:txBody>
      </p:sp>
    </p:spTree>
    <p:extLst>
      <p:ext uri="{BB962C8B-B14F-4D97-AF65-F5344CB8AC3E}">
        <p14:creationId xmlns:p14="http://schemas.microsoft.com/office/powerpoint/2010/main" val="191249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25525" y="685800"/>
            <a:ext cx="8640381" cy="748365"/>
          </a:xfrm>
        </p:spPr>
        <p:txBody>
          <a:bodyPr/>
          <a:lstStyle/>
          <a:p>
            <a:r>
              <a:rPr lang="pl-PL" dirty="0">
                <a:latin typeface="+mn-lt"/>
              </a:rPr>
              <a:t>Typ projektu nr 1 - Warunki wsparcia  </a:t>
            </a:r>
          </a:p>
        </p:txBody>
      </p:sp>
      <p:sp>
        <p:nvSpPr>
          <p:cNvPr id="3" name="Symbol zastępczy zawartości 2"/>
          <p:cNvSpPr>
            <a:spLocks noGrp="1"/>
          </p:cNvSpPr>
          <p:nvPr>
            <p:ph idx="1"/>
          </p:nvPr>
        </p:nvSpPr>
        <p:spPr>
          <a:xfrm>
            <a:off x="840295" y="1558636"/>
            <a:ext cx="8906820" cy="5167212"/>
          </a:xfrm>
        </p:spPr>
        <p:txBody>
          <a:bodyPr vert="horz" lIns="0" tIns="0" rIns="0" bIns="0" rtlCol="0" anchor="t">
            <a:normAutofit fontScale="77500" lnSpcReduction="20000"/>
          </a:bodyPr>
          <a:lstStyle/>
          <a:p>
            <a:pPr>
              <a:lnSpc>
                <a:spcPct val="160000"/>
              </a:lnSpc>
            </a:pPr>
            <a:r>
              <a:rPr lang="pl-PL" sz="2300" dirty="0">
                <a:latin typeface="+mn-lt"/>
              </a:rPr>
              <a:t>Brak wsparcia dla państwowych instytucji kultury i instytucji kultury współprowadzonych przez administrację rządową i samorządową (z wyłączeniem przedsięwzięć uzgodnionych w kontrakcie programowym).</a:t>
            </a:r>
          </a:p>
          <a:p>
            <a:pPr marL="0" indent="0">
              <a:lnSpc>
                <a:spcPct val="160000"/>
              </a:lnSpc>
              <a:buNone/>
            </a:pPr>
            <a:r>
              <a:rPr lang="pl-PL" sz="2200" dirty="0">
                <a:latin typeface="+mn-lt"/>
              </a:rPr>
              <a:t>Lista państwowych instytucji kultury i instytucji kultury współprowadzonych przez administrację rządową i samorządową z terenu Województwa Śląskiego (wg. stanu na dzień 01.01.2025 r. ):</a:t>
            </a:r>
          </a:p>
          <a:p>
            <a:pPr marL="0" indent="0">
              <a:lnSpc>
                <a:spcPct val="160000"/>
              </a:lnSpc>
              <a:spcBef>
                <a:spcPts val="600"/>
              </a:spcBef>
              <a:buNone/>
            </a:pPr>
            <a:r>
              <a:rPr lang="pl-PL" sz="2200" dirty="0">
                <a:latin typeface="+mn-lt"/>
              </a:rPr>
              <a:t>1)  Narodowa Orkiestra Symfoniczna Polskiego Radia z siedzibą w Katowicach, </a:t>
            </a:r>
          </a:p>
          <a:p>
            <a:pPr marL="0" indent="0">
              <a:lnSpc>
                <a:spcPct val="160000"/>
              </a:lnSpc>
              <a:spcBef>
                <a:spcPts val="600"/>
              </a:spcBef>
              <a:buNone/>
            </a:pPr>
            <a:r>
              <a:rPr lang="pl-PL" sz="2200" dirty="0">
                <a:latin typeface="+mn-lt"/>
              </a:rPr>
              <a:t>2)   AUKSO Orkiestra Kameralna Miasta Tychy,</a:t>
            </a:r>
          </a:p>
          <a:p>
            <a:pPr marL="0" indent="0">
              <a:lnSpc>
                <a:spcPct val="160000"/>
              </a:lnSpc>
              <a:spcBef>
                <a:spcPts val="600"/>
              </a:spcBef>
              <a:buNone/>
            </a:pPr>
            <a:r>
              <a:rPr lang="pl-PL" sz="2200" dirty="0">
                <a:latin typeface="+mn-lt"/>
              </a:rPr>
              <a:t>3)   Muzeum Śląskie w Katowicach,</a:t>
            </a:r>
          </a:p>
          <a:p>
            <a:pPr marL="0" indent="0">
              <a:lnSpc>
                <a:spcPct val="160000"/>
              </a:lnSpc>
              <a:spcBef>
                <a:spcPts val="600"/>
              </a:spcBef>
              <a:buNone/>
            </a:pPr>
            <a:r>
              <a:rPr lang="pl-PL" sz="2200" dirty="0">
                <a:latin typeface="+mn-lt"/>
              </a:rPr>
              <a:t>4)   Panteon Górnośląski w Katowicach,</a:t>
            </a:r>
          </a:p>
          <a:p>
            <a:pPr marL="0" indent="0">
              <a:lnSpc>
                <a:spcPct val="160000"/>
              </a:lnSpc>
              <a:spcBef>
                <a:spcPts val="600"/>
              </a:spcBef>
              <a:buNone/>
            </a:pPr>
            <a:r>
              <a:rPr lang="pl-PL" sz="2200" dirty="0">
                <a:latin typeface="+mn-lt"/>
              </a:rPr>
              <a:t>5)   Teatr Dzieci Zagłębia im. Jana Dormana w Będzinie,</a:t>
            </a:r>
          </a:p>
          <a:p>
            <a:pPr marL="342900" indent="-342900">
              <a:lnSpc>
                <a:spcPct val="160000"/>
              </a:lnSpc>
              <a:spcBef>
                <a:spcPts val="600"/>
              </a:spcBef>
              <a:buAutoNum type="arabicParenR" startAt="6"/>
            </a:pPr>
            <a:r>
              <a:rPr lang="pl-PL" sz="2200" dirty="0">
                <a:latin typeface="+mn-lt"/>
              </a:rPr>
              <a:t>Zespół Pieśni i Tańca Śląsk im. Stanisława Hadyny w Koszęcinie.</a:t>
            </a:r>
          </a:p>
          <a:p>
            <a:pPr marL="342900" indent="-342900">
              <a:lnSpc>
                <a:spcPct val="160000"/>
              </a:lnSpc>
              <a:spcBef>
                <a:spcPts val="600"/>
              </a:spcBef>
              <a:buAutoNum type="arabicParenR" startAt="6"/>
            </a:pPr>
            <a:r>
              <a:rPr lang="pl-PL" sz="2200" dirty="0">
                <a:latin typeface="+mn-lt"/>
              </a:rPr>
              <a:t>Zespół Śpiewaków Miasta Katowice </a:t>
            </a:r>
            <a:r>
              <a:rPr lang="pl-PL" sz="2200" dirty="0" err="1">
                <a:latin typeface="+mn-lt"/>
              </a:rPr>
              <a:t>Camerata</a:t>
            </a:r>
            <a:r>
              <a:rPr lang="pl-PL" sz="2200" dirty="0">
                <a:latin typeface="+mn-lt"/>
              </a:rPr>
              <a:t> Silesia</a:t>
            </a:r>
          </a:p>
          <a:p>
            <a:pPr marL="0" indent="0">
              <a:lnSpc>
                <a:spcPct val="160000"/>
              </a:lnSpc>
              <a:buNone/>
            </a:pPr>
            <a:endParaRPr lang="pl-PL" dirty="0">
              <a:latin typeface="+mn-lt"/>
            </a:endParaRPr>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8</a:t>
            </a:fld>
            <a:endParaRPr lang="pl-PL"/>
          </a:p>
        </p:txBody>
      </p:sp>
    </p:spTree>
    <p:extLst>
      <p:ext uri="{BB962C8B-B14F-4D97-AF65-F5344CB8AC3E}">
        <p14:creationId xmlns:p14="http://schemas.microsoft.com/office/powerpoint/2010/main" val="301240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E84B7A-E17B-44EB-812D-03DB1B1D0775}"/>
              </a:ext>
            </a:extLst>
          </p:cNvPr>
          <p:cNvSpPr>
            <a:spLocks noGrp="1"/>
          </p:cNvSpPr>
          <p:nvPr>
            <p:ph type="ctrTitle"/>
          </p:nvPr>
        </p:nvSpPr>
        <p:spPr>
          <a:xfrm>
            <a:off x="5020740" y="1451525"/>
            <a:ext cx="4509831" cy="493855"/>
          </a:xfrm>
        </p:spPr>
        <p:txBody>
          <a:bodyPr>
            <a:normAutofit/>
          </a:bodyPr>
          <a:lstStyle/>
          <a:p>
            <a:r>
              <a:rPr lang="pl-PL" sz="2500">
                <a:latin typeface="+mn-lt"/>
              </a:rPr>
              <a:t>Kwalifikowalność wydatków</a:t>
            </a:r>
          </a:p>
        </p:txBody>
      </p:sp>
      <p:sp>
        <p:nvSpPr>
          <p:cNvPr id="3" name="Podtytuł 2">
            <a:extLst>
              <a:ext uri="{FF2B5EF4-FFF2-40B4-BE49-F238E27FC236}">
                <a16:creationId xmlns:a16="http://schemas.microsoft.com/office/drawing/2014/main" id="{99EF501D-EAE5-42A0-BC0D-5714E49F9EB4}"/>
              </a:ext>
            </a:extLst>
          </p:cNvPr>
          <p:cNvSpPr>
            <a:spLocks noGrp="1"/>
          </p:cNvSpPr>
          <p:nvPr>
            <p:ph type="subTitle" idx="1"/>
          </p:nvPr>
        </p:nvSpPr>
        <p:spPr>
          <a:xfrm>
            <a:off x="1385888" y="2961409"/>
            <a:ext cx="7920037" cy="2980385"/>
          </a:xfrm>
        </p:spPr>
        <p:txBody>
          <a:bodyPr vert="horz" lIns="0" tIns="0" rIns="0" bIns="0" rtlCol="0" anchor="t">
            <a:normAutofit/>
          </a:bodyPr>
          <a:lstStyle/>
          <a:p>
            <a:pPr marL="342900" indent="-342900">
              <a:lnSpc>
                <a:spcPct val="150000"/>
              </a:lnSpc>
              <a:buFont typeface="Arial" panose="020B0604020202020204" pitchFamily="34" charset="0"/>
              <a:buChar char="•"/>
            </a:pPr>
            <a:r>
              <a:rPr lang="pl-PL" sz="1800">
                <a:latin typeface="+mn-lt"/>
                <a:ea typeface="Open Sans"/>
                <a:cs typeface="Open Sans"/>
              </a:rPr>
              <a:t>Wytyczne dotyczące kwalifikowalności wydatków na lata 2021-2027 </a:t>
            </a:r>
            <a:r>
              <a:rPr lang="pl-PL" sz="1800" u="sng">
                <a:latin typeface="+mn-lt"/>
                <a:ea typeface="Open Sans"/>
                <a:cs typeface="Open Sans"/>
                <a:hlinkClick r:id="rId2"/>
              </a:rPr>
              <a:t>Wytyczne na lata 2021-2027</a:t>
            </a:r>
            <a:endParaRPr lang="pl-PL" sz="1800">
              <a:latin typeface="+mn-lt"/>
              <a:ea typeface="Open Sans"/>
              <a:cs typeface="Open Sans"/>
              <a:hlinkClick r:id="rId2"/>
            </a:endParaRPr>
          </a:p>
          <a:p>
            <a:pPr marL="342900" indent="-342900">
              <a:lnSpc>
                <a:spcPct val="150000"/>
              </a:lnSpc>
              <a:buFont typeface="Arial" panose="020B0604020202020204" pitchFamily="34" charset="0"/>
              <a:buChar char="•"/>
            </a:pPr>
            <a:r>
              <a:rPr lang="pl-PL" sz="1800">
                <a:latin typeface="+mn-lt"/>
                <a:ea typeface="Open Sans"/>
                <a:cs typeface="Open Sans"/>
              </a:rPr>
              <a:t> Przewodnik dla beneficjentów FE SL 2021-2027: </a:t>
            </a:r>
            <a:r>
              <a:rPr lang="pl-PL" sz="1800">
                <a:latin typeface="+mn-lt"/>
                <a:ea typeface="Open Sans"/>
                <a:cs typeface="Open Sans"/>
                <a:hlinkClick r:id="rId3"/>
              </a:rPr>
              <a:t>Przewodnik</a:t>
            </a:r>
            <a:endParaRPr lang="pl-PL" sz="1800">
              <a:latin typeface="+mn-lt"/>
            </a:endParaRPr>
          </a:p>
          <a:p>
            <a:pPr marL="342900" indent="-342900">
              <a:lnSpc>
                <a:spcPct val="150000"/>
              </a:lnSpc>
              <a:buFont typeface="Arial" panose="020B0604020202020204" pitchFamily="34" charset="0"/>
              <a:buChar char="•"/>
            </a:pPr>
            <a:r>
              <a:rPr lang="pl-PL" sz="1800">
                <a:latin typeface="+mn-lt"/>
                <a:ea typeface="Open Sans"/>
                <a:cs typeface="Open Sans"/>
              </a:rPr>
              <a:t>Przepisy dotyczące pomocy publicznej, pomocy de </a:t>
            </a:r>
            <a:r>
              <a:rPr lang="pl-PL" sz="1800" err="1">
                <a:latin typeface="+mn-lt"/>
                <a:ea typeface="Open Sans"/>
                <a:cs typeface="Open Sans"/>
              </a:rPr>
              <a:t>minimis</a:t>
            </a:r>
            <a:r>
              <a:rPr lang="pl-PL" sz="1800">
                <a:latin typeface="+mn-lt"/>
                <a:ea typeface="Open Sans"/>
                <a:cs typeface="Open Sans"/>
              </a:rPr>
              <a:t> – jeśli dotyczy projektu</a:t>
            </a:r>
          </a:p>
          <a:p>
            <a:pPr marL="342900" indent="-342900">
              <a:buFont typeface="Arial" panose="020B0604020202020204" pitchFamily="34" charset="0"/>
              <a:buChar char="•"/>
            </a:pPr>
            <a:endParaRPr lang="pl-PL" sz="1800"/>
          </a:p>
          <a:p>
            <a:endParaRPr lang="pl-PL"/>
          </a:p>
        </p:txBody>
      </p:sp>
    </p:spTree>
    <p:extLst>
      <p:ext uri="{BB962C8B-B14F-4D97-AF65-F5344CB8AC3E}">
        <p14:creationId xmlns:p14="http://schemas.microsoft.com/office/powerpoint/2010/main" val="631564306"/>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1_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7045f44-ec46-4ccc-a0f5-6e6600517be9">
      <UserInfo>
        <DisplayName>Dąbek Justyna</DisplayName>
        <AccountId>11</AccountId>
        <AccountType/>
      </UserInfo>
    </SharedWithUsers>
    <TaxCatchAll xmlns="67045f44-ec46-4ccc-a0f5-6e6600517be9" xsi:nil="true"/>
    <lcf76f155ced4ddcb4097134ff3c332f xmlns="ea1f0649-767e-4101-ac42-4c88ca8afb4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091D2838DF0DC4EB5843F8066A18250" ma:contentTypeVersion="13" ma:contentTypeDescription="Utwórz nowy dokument." ma:contentTypeScope="" ma:versionID="df9c8ec2569b3797fcaf137f2ef8333c">
  <xsd:schema xmlns:xsd="http://www.w3.org/2001/XMLSchema" xmlns:xs="http://www.w3.org/2001/XMLSchema" xmlns:p="http://schemas.microsoft.com/office/2006/metadata/properties" xmlns:ns2="ea1f0649-767e-4101-ac42-4c88ca8afb40" xmlns:ns3="67045f44-ec46-4ccc-a0f5-6e6600517be9" targetNamespace="http://schemas.microsoft.com/office/2006/metadata/properties" ma:root="true" ma:fieldsID="3a485c5a23c9491d8e87bb7e36d4ab7f" ns2:_="" ns3:_="">
    <xsd:import namespace="ea1f0649-767e-4101-ac42-4c88ca8afb40"/>
    <xsd:import namespace="67045f44-ec46-4ccc-a0f5-6e6600517b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1f0649-767e-4101-ac42-4c88ca8afb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Tagi obrazów" ma:readOnly="false" ma:fieldId="{5cf76f15-5ced-4ddc-b409-7134ff3c332f}" ma:taxonomyMulti="true" ma:sspId="54914f52-495d-4bb6-95e8-b9da89695b2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045f44-ec46-4ccc-a0f5-6e6600517be9"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TaxCatchAll" ma:index="16" nillable="true" ma:displayName="Taxonomy Catch All Column" ma:hidden="true" ma:list="{dc80aae1-5e32-4609-bcb2-cd7adb4f8eab}" ma:internalName="TaxCatchAll" ma:showField="CatchAllData" ma:web="67045f44-ec46-4ccc-a0f5-6e6600517b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2AAAB6-C606-4262-8AAB-A289D11A6E32}">
  <ds:schemaRefs>
    <ds:schemaRef ds:uri="http://schemas.microsoft.com/sharepoint/v3/contenttype/forms"/>
  </ds:schemaRefs>
</ds:datastoreItem>
</file>

<file path=customXml/itemProps2.xml><?xml version="1.0" encoding="utf-8"?>
<ds:datastoreItem xmlns:ds="http://schemas.openxmlformats.org/officeDocument/2006/customXml" ds:itemID="{1D6470E4-38B4-4043-87FE-9820A2779581}">
  <ds:schemaRefs>
    <ds:schemaRef ds:uri="7c6cf09b-cc61-4cb9-b6cd-8ef0e7ec3519"/>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6f0b49af-81dc-48d5-9933-dd0e604e99be"/>
    <ds:schemaRef ds:uri="http://purl.org/dc/dcmitype/"/>
    <ds:schemaRef ds:uri="67045f44-ec46-4ccc-a0f5-6e6600517be9"/>
    <ds:schemaRef ds:uri="ea1f0649-767e-4101-ac42-4c88ca8afb40"/>
  </ds:schemaRefs>
</ds:datastoreItem>
</file>

<file path=customXml/itemProps3.xml><?xml version="1.0" encoding="utf-8"?>
<ds:datastoreItem xmlns:ds="http://schemas.openxmlformats.org/officeDocument/2006/customXml" ds:itemID="{A8038033-108B-49C6-8643-E52558B86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1f0649-767e-4101-ac42-4c88ca8afb40"/>
    <ds:schemaRef ds:uri="67045f44-ec46-4ccc-a0f5-6e6600517b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154</TotalTime>
  <Words>4223</Words>
  <Application>Microsoft Office PowerPoint</Application>
  <PresentationFormat>Custom</PresentationFormat>
  <Paragraphs>392</Paragraphs>
  <Slides>50</Slides>
  <Notes>10</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Motyw pakietu Office</vt:lpstr>
      <vt:lpstr>1_Motyw pakietu Office</vt:lpstr>
      <vt:lpstr>Priorytet: IX. Fundusze Europejskie na rozwój terytorialny</vt:lpstr>
      <vt:lpstr>Plan prezentacji:</vt:lpstr>
      <vt:lpstr> Wsparcie w ramach Działania 9.1 realizowane tylko w ramach instrumentu ZIT                      w oparciu o kompleksowe Strategie ponadlokalne/ Strategie ZIT.  Przez wynikanie ze strategii rozumie się umieszczenie projektu na liście projektów, zgodnie z art. 34, ust.15 pkt.3 ustawy z dnia 28.04.2022 r. o zasadach realizacji zadań finansowanych ze środków europejskich w perspektywie finansowej 2021–2027 </vt:lpstr>
      <vt:lpstr>Beneficjenci wsparcia </vt:lpstr>
      <vt:lpstr>TYPY PROJEKTÓW  </vt:lpstr>
      <vt:lpstr>Typ projektu nr 1 - Zakres wsparcia  </vt:lpstr>
      <vt:lpstr>Typ projektu nr 1 - Warunki wsparcia  </vt:lpstr>
      <vt:lpstr>Typ projektu nr 1 - Warunki wsparcia  </vt:lpstr>
      <vt:lpstr>Kwalifikowalność wydatków</vt:lpstr>
      <vt:lpstr>Typ projektu nr 1 - Kwalifikowalność wydatków  </vt:lpstr>
      <vt:lpstr>Typ projektu nr 1 - Kwalifikowalność wydatków </vt:lpstr>
      <vt:lpstr>Typ projektu nr 2 - Zakres wsparcia</vt:lpstr>
      <vt:lpstr>Typ projektu nr 2 - Warunki wsparcia  </vt:lpstr>
      <vt:lpstr>Typ projektu nr 2 - Kwalifikowalność wydatków </vt:lpstr>
      <vt:lpstr>Typ projektu nr 2 - Kwalifikowalność wydatków </vt:lpstr>
      <vt:lpstr>Typ projektu nr 3 - Zakres wsparcia</vt:lpstr>
      <vt:lpstr>Typ projektu nr 3 - Warunki wsparcia</vt:lpstr>
      <vt:lpstr>Typ projektu nr 3 - Warunki wsparcia</vt:lpstr>
      <vt:lpstr>Typ projektu nr 3 - Warunki wsparcia</vt:lpstr>
      <vt:lpstr>Typ projektu nr 3 - Warunki wsparcia</vt:lpstr>
      <vt:lpstr>Typ projektu nr 3 - Kwalifikowalność wydatków</vt:lpstr>
      <vt:lpstr>Typ projektu nr 3 - Kwalifikowalność wydatków</vt:lpstr>
      <vt:lpstr>Wskaźniki produktu i rezultatu</vt:lpstr>
      <vt:lpstr>PowerPoint Presentation</vt:lpstr>
      <vt:lpstr>PowerPoint Presentation</vt:lpstr>
      <vt:lpstr>Wysokość kosztów pośrednich </vt:lpstr>
      <vt:lpstr> Metodyka i proces oceny wniosków o  dofinansowanie  </vt:lpstr>
      <vt:lpstr>Metodyka kryteriów oceny projektów</vt:lpstr>
      <vt:lpstr>Metodyka kryteriów oceny projektów</vt:lpstr>
      <vt:lpstr>Kryteria formalne specyficzne:</vt:lpstr>
      <vt:lpstr>Metodyka kryteriów oceny projektów</vt:lpstr>
      <vt:lpstr>Typ projektu nr 1 - Kryteria merytoryczne specyficzne</vt:lpstr>
      <vt:lpstr>Typ projektu nr 1 - Kryteria merytoryczne specyficzne</vt:lpstr>
      <vt:lpstr>Typ projektu nr 1 - Kryteria merytoryczne specyficzne</vt:lpstr>
      <vt:lpstr>Typ projektu nr 2 - Kryteria merytoryczne specyficzne</vt:lpstr>
      <vt:lpstr>Typ projektu nr 2 - Kryteria merytoryczne specyficzne</vt:lpstr>
      <vt:lpstr>Typ projektu nr 2 - Kryteria merytoryczne specyficzne</vt:lpstr>
      <vt:lpstr>Typ projektu nr 2 - Kryteria merytoryczne specyficzne</vt:lpstr>
      <vt:lpstr>Typ projektu nr 2 - Kryteria merytoryczne specyficzne</vt:lpstr>
      <vt:lpstr>Typ projektu nr 2 - Kryteria merytoryczne specyficzne</vt:lpstr>
      <vt:lpstr>Typ projektu nr 3 - Kryteria merytoryczne specyficzne</vt:lpstr>
      <vt:lpstr>Typ projektu nr 3 - Kryteria merytoryczne specyficzne</vt:lpstr>
      <vt:lpstr>Typ projektu nr 3 - Kryteria merytoryczne specyficzne</vt:lpstr>
      <vt:lpstr>Typ projektu nr 3 - Kryteria merytoryczne specyficzne</vt:lpstr>
      <vt:lpstr>Typ projektu nr 3 – Regionalne Trasy Rowerowe  kryteria formalne specyficzne </vt:lpstr>
      <vt:lpstr>Typ projektu nr 3 – Regionalne Trasy Rowerowe  kryteria merytoryczne specyficzne </vt:lpstr>
      <vt:lpstr>Najczęściej stosowane podstawy prawne pomocy publicznej</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Dziubiak Lucyna</cp:lastModifiedBy>
  <cp:revision>38</cp:revision>
  <dcterms:created xsi:type="dcterms:W3CDTF">2022-06-22T09:40:44Z</dcterms:created>
  <dcterms:modified xsi:type="dcterms:W3CDTF">2025-07-17T12:31:33Z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0x010100D091D2838DF0DC4EB5843F8066A18250</vt:lpwstr>
  </property>
  <property fmtid="{D5CDD505-2E9C-101B-9397-08002B2CF9AE}" pid="3" name="MediaServiceImageTags">
    <vt:lpwstr/>
  </property>
</Properties>
</file>