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slides/slide188.xml" ContentType="application/vnd.openxmlformats-officedocument.presentationml.slide+xml"/>
  <Override PartName="/ppt/slides/slide189.xml" ContentType="application/vnd.openxmlformats-officedocument.presentationml.slide+xml"/>
  <Override PartName="/ppt/slides/slide190.xml" ContentType="application/vnd.openxmlformats-officedocument.presentationml.slide+xml"/>
  <Override PartName="/ppt/slides/slide191.xml" ContentType="application/vnd.openxmlformats-officedocument.presentationml.slide+xml"/>
  <Override PartName="/ppt/slides/slide192.xml" ContentType="application/vnd.openxmlformats-officedocument.presentationml.slide+xml"/>
  <Override PartName="/ppt/slides/slide193.xml" ContentType="application/vnd.openxmlformats-officedocument.presentationml.slide+xml"/>
  <Override PartName="/ppt/slides/slide194.xml" ContentType="application/vnd.openxmlformats-officedocument.presentationml.slide+xml"/>
  <Override PartName="/ppt/slides/slide195.xml" ContentType="application/vnd.openxmlformats-officedocument.presentationml.slide+xml"/>
  <Override PartName="/ppt/slides/slide196.xml" ContentType="application/vnd.openxmlformats-officedocument.presentationml.slide+xml"/>
  <Override PartName="/ppt/slides/slide197.xml" ContentType="application/vnd.openxmlformats-officedocument.presentationml.slide+xml"/>
  <Override PartName="/ppt/slides/slide198.xml" ContentType="application/vnd.openxmlformats-officedocument.presentationml.slide+xml"/>
  <Override PartName="/ppt/slides/slide199.xml" ContentType="application/vnd.openxmlformats-officedocument.presentationml.slide+xml"/>
  <Override PartName="/ppt/slides/slide200.xml" ContentType="application/vnd.openxmlformats-officedocument.presentationml.slide+xml"/>
  <Override PartName="/ppt/slides/slide201.xml" ContentType="application/vnd.openxmlformats-officedocument.presentationml.slide+xml"/>
  <Override PartName="/ppt/slides/slide202.xml" ContentType="application/vnd.openxmlformats-officedocument.presentationml.slide+xml"/>
  <Override PartName="/ppt/slides/slide203.xml" ContentType="application/vnd.openxmlformats-officedocument.presentationml.slide+xml"/>
  <Override PartName="/ppt/slides/slide204.xml" ContentType="application/vnd.openxmlformats-officedocument.presentationml.slide+xml"/>
  <Override PartName="/ppt/slides/slide205.xml" ContentType="application/vnd.openxmlformats-officedocument.presentationml.slide+xml"/>
  <Override PartName="/ppt/slides/slide206.xml" ContentType="application/vnd.openxmlformats-officedocument.presentationml.slide+xml"/>
  <Override PartName="/ppt/slides/slide207.xml" ContentType="application/vnd.openxmlformats-officedocument.presentationml.slide+xml"/>
  <Override PartName="/ppt/slides/slide208.xml" ContentType="application/vnd.openxmlformats-officedocument.presentationml.slide+xml"/>
  <Override PartName="/ppt/slides/slide209.xml" ContentType="application/vnd.openxmlformats-officedocument.presentationml.slide+xml"/>
  <Override PartName="/ppt/slides/slide210.xml" ContentType="application/vnd.openxmlformats-officedocument.presentationml.slide+xml"/>
  <Override PartName="/ppt/slides/slide211.xml" ContentType="application/vnd.openxmlformats-officedocument.presentationml.slide+xml"/>
  <Override PartName="/ppt/slides/slide212.xml" ContentType="application/vnd.openxmlformats-officedocument.presentationml.slide+xml"/>
  <Override PartName="/ppt/slides/slide213.xml" ContentType="application/vnd.openxmlformats-officedocument.presentationml.slide+xml"/>
  <Override PartName="/ppt/slides/slide214.xml" ContentType="application/vnd.openxmlformats-officedocument.presentationml.slide+xml"/>
  <Override PartName="/ppt/slides/slide215.xml" ContentType="application/vnd.openxmlformats-officedocument.presentationml.slide+xml"/>
  <Override PartName="/ppt/slides/slide216.xml" ContentType="application/vnd.openxmlformats-officedocument.presentationml.slide+xml"/>
  <Override PartName="/ppt/slides/slide217.xml" ContentType="application/vnd.openxmlformats-officedocument.presentationml.slide+xml"/>
  <Override PartName="/ppt/slides/slide218.xml" ContentType="application/vnd.openxmlformats-officedocument.presentationml.slide+xml"/>
  <Override PartName="/ppt/slides/slide219.xml" ContentType="application/vnd.openxmlformats-officedocument.presentationml.slide+xml"/>
  <Override PartName="/ppt/slides/slide220.xml" ContentType="application/vnd.openxmlformats-officedocument.presentationml.slide+xml"/>
  <Override PartName="/ppt/slides/slide221.xml" ContentType="application/vnd.openxmlformats-officedocument.presentationml.slide+xml"/>
  <Override PartName="/ppt/slides/slide222.xml" ContentType="application/vnd.openxmlformats-officedocument.presentationml.slide+xml"/>
  <Override PartName="/ppt/slides/slide223.xml" ContentType="application/vnd.openxmlformats-officedocument.presentationml.slide+xml"/>
  <Override PartName="/ppt/slides/slide224.xml" ContentType="application/vnd.openxmlformats-officedocument.presentationml.slide+xml"/>
  <Override PartName="/ppt/slides/slide225.xml" ContentType="application/vnd.openxmlformats-officedocument.presentationml.slide+xml"/>
  <Override PartName="/ppt/slides/slide226.xml" ContentType="application/vnd.openxmlformats-officedocument.presentationml.slide+xml"/>
  <Override PartName="/ppt/slides/slide227.xml" ContentType="application/vnd.openxmlformats-officedocument.presentationml.slide+xml"/>
  <Override PartName="/ppt/slides/slide228.xml" ContentType="application/vnd.openxmlformats-officedocument.presentationml.slide+xml"/>
  <Override PartName="/ppt/slides/slide229.xml" ContentType="application/vnd.openxmlformats-officedocument.presentationml.slide+xml"/>
  <Override PartName="/ppt/slides/slide230.xml" ContentType="application/vnd.openxmlformats-officedocument.presentationml.slide+xml"/>
  <Override PartName="/ppt/slides/slide231.xml" ContentType="application/vnd.openxmlformats-officedocument.presentationml.slide+xml"/>
  <Override PartName="/ppt/slides/slide232.xml" ContentType="application/vnd.openxmlformats-officedocument.presentationml.slide+xml"/>
  <Override PartName="/ppt/slides/slide233.xml" ContentType="application/vnd.openxmlformats-officedocument.presentationml.slide+xml"/>
  <Override PartName="/ppt/slides/slide234.xml" ContentType="application/vnd.openxmlformats-officedocument.presentationml.slide+xml"/>
  <Override PartName="/ppt/slides/slide235.xml" ContentType="application/vnd.openxmlformats-officedocument.presentationml.slide+xml"/>
  <Override PartName="/ppt/slides/slide236.xml" ContentType="application/vnd.openxmlformats-officedocument.presentationml.slide+xml"/>
  <Override PartName="/ppt/slides/slide237.xml" ContentType="application/vnd.openxmlformats-officedocument.presentationml.slide+xml"/>
  <Override PartName="/ppt/slides/slide238.xml" ContentType="application/vnd.openxmlformats-officedocument.presentationml.slide+xml"/>
  <Override PartName="/ppt/slides/slide239.xml" ContentType="application/vnd.openxmlformats-officedocument.presentationml.slide+xml"/>
  <Override PartName="/ppt/slides/slide240.xml" ContentType="application/vnd.openxmlformats-officedocument.presentationml.slide+xml"/>
  <Override PartName="/ppt/slides/slide241.xml" ContentType="application/vnd.openxmlformats-officedocument.presentationml.slide+xml"/>
  <Override PartName="/ppt/slides/slide242.xml" ContentType="application/vnd.openxmlformats-officedocument.presentationml.slide+xml"/>
  <Override PartName="/ppt/slides/slide243.xml" ContentType="application/vnd.openxmlformats-officedocument.presentationml.slide+xml"/>
  <Override PartName="/ppt/slides/slide244.xml" ContentType="application/vnd.openxmlformats-officedocument.presentationml.slide+xml"/>
  <Override PartName="/ppt/slides/slide245.xml" ContentType="application/vnd.openxmlformats-officedocument.presentationml.slide+xml"/>
  <Override PartName="/ppt/slides/slide246.xml" ContentType="application/vnd.openxmlformats-officedocument.presentationml.slide+xml"/>
  <Override PartName="/ppt/slides/slide247.xml" ContentType="application/vnd.openxmlformats-officedocument.presentationml.slide+xml"/>
  <Override PartName="/ppt/slides/slide24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4"/>
  </p:sldMasterIdLst>
  <p:notesMasterIdLst>
    <p:notesMasterId r:id="rId253"/>
  </p:notesMasterIdLst>
  <p:sldIdLst>
    <p:sldId id="300" r:id="rId5"/>
    <p:sldId id="302" r:id="rId6"/>
    <p:sldId id="301" r:id="rId7"/>
    <p:sldId id="308" r:id="rId8"/>
    <p:sldId id="307" r:id="rId9"/>
    <p:sldId id="309" r:id="rId10"/>
    <p:sldId id="310" r:id="rId11"/>
    <p:sldId id="311" r:id="rId12"/>
    <p:sldId id="312" r:id="rId13"/>
    <p:sldId id="313" r:id="rId14"/>
    <p:sldId id="314" r:id="rId15"/>
    <p:sldId id="334" r:id="rId16"/>
    <p:sldId id="315" r:id="rId17"/>
    <p:sldId id="316" r:id="rId18"/>
    <p:sldId id="303" r:id="rId19"/>
    <p:sldId id="304" r:id="rId20"/>
    <p:sldId id="306" r:id="rId21"/>
    <p:sldId id="2106" r:id="rId22"/>
    <p:sldId id="2107" r:id="rId23"/>
    <p:sldId id="2108" r:id="rId24"/>
    <p:sldId id="317" r:id="rId25"/>
    <p:sldId id="318" r:id="rId26"/>
    <p:sldId id="1795" r:id="rId27"/>
    <p:sldId id="319" r:id="rId28"/>
    <p:sldId id="320" r:id="rId29"/>
    <p:sldId id="321" r:id="rId30"/>
    <p:sldId id="322" r:id="rId31"/>
    <p:sldId id="323" r:id="rId32"/>
    <p:sldId id="324" r:id="rId33"/>
    <p:sldId id="332" r:id="rId34"/>
    <p:sldId id="325" r:id="rId35"/>
    <p:sldId id="326" r:id="rId36"/>
    <p:sldId id="327" r:id="rId37"/>
    <p:sldId id="347" r:id="rId38"/>
    <p:sldId id="349" r:id="rId39"/>
    <p:sldId id="350" r:id="rId40"/>
    <p:sldId id="351" r:id="rId41"/>
    <p:sldId id="348" r:id="rId42"/>
    <p:sldId id="352" r:id="rId43"/>
    <p:sldId id="353" r:id="rId44"/>
    <p:sldId id="355" r:id="rId45"/>
    <p:sldId id="2568" r:id="rId46"/>
    <p:sldId id="2570" r:id="rId47"/>
    <p:sldId id="2604" r:id="rId48"/>
    <p:sldId id="333" r:id="rId49"/>
    <p:sldId id="328" r:id="rId50"/>
    <p:sldId id="329" r:id="rId51"/>
    <p:sldId id="335" r:id="rId52"/>
    <p:sldId id="331" r:id="rId53"/>
    <p:sldId id="305" r:id="rId54"/>
    <p:sldId id="336" r:id="rId55"/>
    <p:sldId id="337" r:id="rId56"/>
    <p:sldId id="338" r:id="rId57"/>
    <p:sldId id="343" r:id="rId58"/>
    <p:sldId id="339" r:id="rId59"/>
    <p:sldId id="340" r:id="rId60"/>
    <p:sldId id="341" r:id="rId61"/>
    <p:sldId id="342" r:id="rId62"/>
    <p:sldId id="344" r:id="rId63"/>
    <p:sldId id="2655" r:id="rId64"/>
    <p:sldId id="2572" r:id="rId65"/>
    <p:sldId id="2573" r:id="rId66"/>
    <p:sldId id="1691" r:id="rId67"/>
    <p:sldId id="1694" r:id="rId68"/>
    <p:sldId id="2702" r:id="rId69"/>
    <p:sldId id="2575" r:id="rId70"/>
    <p:sldId id="2576" r:id="rId71"/>
    <p:sldId id="2577" r:id="rId72"/>
    <p:sldId id="2578" r:id="rId73"/>
    <p:sldId id="2579" r:id="rId74"/>
    <p:sldId id="1714" r:id="rId75"/>
    <p:sldId id="1750" r:id="rId76"/>
    <p:sldId id="1762" r:id="rId77"/>
    <p:sldId id="1715" r:id="rId78"/>
    <p:sldId id="1753" r:id="rId79"/>
    <p:sldId id="1708" r:id="rId80"/>
    <p:sldId id="1721" r:id="rId81"/>
    <p:sldId id="1722" r:id="rId82"/>
    <p:sldId id="2656" r:id="rId83"/>
    <p:sldId id="1923" r:id="rId84"/>
    <p:sldId id="1924" r:id="rId85"/>
    <p:sldId id="2003" r:id="rId86"/>
    <p:sldId id="2690" r:id="rId87"/>
    <p:sldId id="2695" r:id="rId88"/>
    <p:sldId id="2691" r:id="rId89"/>
    <p:sldId id="2696" r:id="rId90"/>
    <p:sldId id="2692" r:id="rId91"/>
    <p:sldId id="2697" r:id="rId92"/>
    <p:sldId id="2693" r:id="rId93"/>
    <p:sldId id="2698" r:id="rId94"/>
    <p:sldId id="2657" r:id="rId95"/>
    <p:sldId id="2580" r:id="rId96"/>
    <p:sldId id="2581" r:id="rId97"/>
    <p:sldId id="2582" r:id="rId98"/>
    <p:sldId id="1863" r:id="rId99"/>
    <p:sldId id="1865" r:id="rId100"/>
    <p:sldId id="2583" r:id="rId101"/>
    <p:sldId id="2584" r:id="rId102"/>
    <p:sldId id="2585" r:id="rId103"/>
    <p:sldId id="1868" r:id="rId104"/>
    <p:sldId id="1864" r:id="rId105"/>
    <p:sldId id="2658" r:id="rId106"/>
    <p:sldId id="1612" r:id="rId107"/>
    <p:sldId id="1925" r:id="rId108"/>
    <p:sldId id="2586" r:id="rId109"/>
    <p:sldId id="2659" r:id="rId110"/>
    <p:sldId id="2593" r:id="rId111"/>
    <p:sldId id="2589" r:id="rId112"/>
    <p:sldId id="2590" r:id="rId113"/>
    <p:sldId id="2591" r:id="rId114"/>
    <p:sldId id="2592" r:id="rId115"/>
    <p:sldId id="2594" r:id="rId116"/>
    <p:sldId id="2595" r:id="rId117"/>
    <p:sldId id="2596" r:id="rId118"/>
    <p:sldId id="2597" r:id="rId119"/>
    <p:sldId id="2598" r:id="rId120"/>
    <p:sldId id="2599" r:id="rId121"/>
    <p:sldId id="2600" r:id="rId122"/>
    <p:sldId id="2601" r:id="rId123"/>
    <p:sldId id="2602" r:id="rId124"/>
    <p:sldId id="2603" r:id="rId125"/>
    <p:sldId id="2660" r:id="rId126"/>
    <p:sldId id="2496" r:id="rId127"/>
    <p:sldId id="2319" r:id="rId128"/>
    <p:sldId id="2607" r:id="rId129"/>
    <p:sldId id="2608" r:id="rId130"/>
    <p:sldId id="2609" r:id="rId131"/>
    <p:sldId id="2699" r:id="rId132"/>
    <p:sldId id="2701" r:id="rId133"/>
    <p:sldId id="2610" r:id="rId134"/>
    <p:sldId id="2611" r:id="rId135"/>
    <p:sldId id="2327" r:id="rId136"/>
    <p:sldId id="2328" r:id="rId137"/>
    <p:sldId id="2612" r:id="rId138"/>
    <p:sldId id="2613" r:id="rId139"/>
    <p:sldId id="2331" r:id="rId140"/>
    <p:sldId id="2614" r:id="rId141"/>
    <p:sldId id="2615" r:id="rId142"/>
    <p:sldId id="2497" r:id="rId143"/>
    <p:sldId id="2661" r:id="rId144"/>
    <p:sldId id="2616" r:id="rId145"/>
    <p:sldId id="2617" r:id="rId146"/>
    <p:sldId id="2618" r:id="rId147"/>
    <p:sldId id="2338" r:id="rId148"/>
    <p:sldId id="2619" r:id="rId149"/>
    <p:sldId id="2620" r:id="rId150"/>
    <p:sldId id="2341" r:id="rId151"/>
    <p:sldId id="2498" r:id="rId152"/>
    <p:sldId id="2621" r:id="rId153"/>
    <p:sldId id="2622" r:id="rId154"/>
    <p:sldId id="2623" r:id="rId155"/>
    <p:sldId id="2624" r:id="rId156"/>
    <p:sldId id="2493" r:id="rId157"/>
    <p:sldId id="2625" r:id="rId158"/>
    <p:sldId id="2626" r:id="rId159"/>
    <p:sldId id="2627" r:id="rId160"/>
    <p:sldId id="2628" r:id="rId161"/>
    <p:sldId id="2629" r:id="rId162"/>
    <p:sldId id="2351" r:id="rId163"/>
    <p:sldId id="2662" r:id="rId164"/>
    <p:sldId id="2630" r:id="rId165"/>
    <p:sldId id="2501" r:id="rId166"/>
    <p:sldId id="2631" r:id="rId167"/>
    <p:sldId id="2632" r:id="rId168"/>
    <p:sldId id="2633" r:id="rId169"/>
    <p:sldId id="2634" r:id="rId170"/>
    <p:sldId id="2635" r:id="rId171"/>
    <p:sldId id="2357" r:id="rId172"/>
    <p:sldId id="2505" r:id="rId173"/>
    <p:sldId id="2359" r:id="rId174"/>
    <p:sldId id="2663" r:id="rId175"/>
    <p:sldId id="2636" r:id="rId176"/>
    <p:sldId id="2361" r:id="rId177"/>
    <p:sldId id="2637" r:id="rId178"/>
    <p:sldId id="2638" r:id="rId179"/>
    <p:sldId id="2639" r:id="rId180"/>
    <p:sldId id="2640" r:id="rId181"/>
    <p:sldId id="2365" r:id="rId182"/>
    <p:sldId id="2664" r:id="rId183"/>
    <p:sldId id="2366" r:id="rId184"/>
    <p:sldId id="2506" r:id="rId185"/>
    <p:sldId id="2641" r:id="rId186"/>
    <p:sldId id="2642" r:id="rId187"/>
    <p:sldId id="2643" r:id="rId188"/>
    <p:sldId id="2644" r:id="rId189"/>
    <p:sldId id="2645" r:id="rId190"/>
    <p:sldId id="2646" r:id="rId191"/>
    <p:sldId id="2502" r:id="rId192"/>
    <p:sldId id="2374" r:id="rId193"/>
    <p:sldId id="2375" r:id="rId194"/>
    <p:sldId id="2503" r:id="rId195"/>
    <p:sldId id="2376" r:id="rId196"/>
    <p:sldId id="2665" r:id="rId197"/>
    <p:sldId id="2377" r:id="rId198"/>
    <p:sldId id="2378" r:id="rId199"/>
    <p:sldId id="2666" r:id="rId200"/>
    <p:sldId id="2647" r:id="rId201"/>
    <p:sldId id="2648" r:id="rId202"/>
    <p:sldId id="2649" r:id="rId203"/>
    <p:sldId id="1964" r:id="rId204"/>
    <p:sldId id="2511" r:id="rId205"/>
    <p:sldId id="2667" r:id="rId206"/>
    <p:sldId id="2650" r:id="rId207"/>
    <p:sldId id="2651" r:id="rId208"/>
    <p:sldId id="2079" r:id="rId209"/>
    <p:sldId id="2080" r:id="rId210"/>
    <p:sldId id="2201" r:id="rId211"/>
    <p:sldId id="2653" r:id="rId212"/>
    <p:sldId id="2652" r:id="rId213"/>
    <p:sldId id="2654" r:id="rId214"/>
    <p:sldId id="2668" r:id="rId215"/>
    <p:sldId id="2673" r:id="rId216"/>
    <p:sldId id="2674" r:id="rId217"/>
    <p:sldId id="1144" r:id="rId218"/>
    <p:sldId id="2669" r:id="rId219"/>
    <p:sldId id="2677" r:id="rId220"/>
    <p:sldId id="2678" r:id="rId221"/>
    <p:sldId id="2680" r:id="rId222"/>
    <p:sldId id="2681" r:id="rId223"/>
    <p:sldId id="2670" r:id="rId224"/>
    <p:sldId id="2515" r:id="rId225"/>
    <p:sldId id="2682" r:id="rId226"/>
    <p:sldId id="2683" r:id="rId227"/>
    <p:sldId id="2684" r:id="rId228"/>
    <p:sldId id="1150" r:id="rId229"/>
    <p:sldId id="2517" r:id="rId230"/>
    <p:sldId id="2685" r:id="rId231"/>
    <p:sldId id="2686" r:id="rId232"/>
    <p:sldId id="2518" r:id="rId233"/>
    <p:sldId id="2519" r:id="rId234"/>
    <p:sldId id="2520" r:id="rId235"/>
    <p:sldId id="2521" r:id="rId236"/>
    <p:sldId id="2671" r:id="rId237"/>
    <p:sldId id="2687" r:id="rId238"/>
    <p:sldId id="1898" r:id="rId239"/>
    <p:sldId id="1899" r:id="rId240"/>
    <p:sldId id="1900" r:id="rId241"/>
    <p:sldId id="2006" r:id="rId242"/>
    <p:sldId id="1908" r:id="rId243"/>
    <p:sldId id="2688" r:id="rId244"/>
    <p:sldId id="2672" r:id="rId245"/>
    <p:sldId id="1912" r:id="rId246"/>
    <p:sldId id="1913" r:id="rId247"/>
    <p:sldId id="1915" r:id="rId248"/>
    <p:sldId id="1916" r:id="rId249"/>
    <p:sldId id="1917" r:id="rId250"/>
    <p:sldId id="2689" r:id="rId251"/>
    <p:sldId id="260" r:id="rId252"/>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userDrawn="1">
          <p15:clr>
            <a:srgbClr val="A4A3A4"/>
          </p15:clr>
        </p15:guide>
        <p15:guide id="2" pos="3368"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lenik Agnieszka" initials="PA" lastIdx="1" clrIdx="0">
    <p:extLst>
      <p:ext uri="{19B8F6BF-5375-455C-9EA6-DF929625EA0E}">
        <p15:presenceInfo xmlns:p15="http://schemas.microsoft.com/office/powerpoint/2012/main" userId="S::Agnieszka.Palenik@mfipr.gov.pl::6a0c958d-6557-4bbd-8aa6-03360055b1e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00A15C55-8517-42AA-B614-E9B94910E393}">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Styl pośredni 2 — Ak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480" autoAdjust="0"/>
    <p:restoredTop sz="97449" autoAdjust="0"/>
  </p:normalViewPr>
  <p:slideViewPr>
    <p:cSldViewPr showGuides="1">
      <p:cViewPr varScale="1">
        <p:scale>
          <a:sx n="89" d="100"/>
          <a:sy n="89" d="100"/>
        </p:scale>
        <p:origin x="629" y="72"/>
      </p:cViewPr>
      <p:guideLst>
        <p:guide orient="horz" pos="2381"/>
        <p:guide pos="3368"/>
      </p:guideLst>
    </p:cSldViewPr>
  </p:slideViewPr>
  <p:notesTextViewPr>
    <p:cViewPr>
      <p:scale>
        <a:sx n="1" d="1"/>
        <a:sy n="1" d="1"/>
      </p:scale>
      <p:origin x="0" y="0"/>
    </p:cViewPr>
  </p:notesTextViewPr>
  <p:sorterViewPr>
    <p:cViewPr>
      <p:scale>
        <a:sx n="150" d="100"/>
        <a:sy n="150" d="100"/>
      </p:scale>
      <p:origin x="0" y="-69408"/>
    </p:cViewPr>
  </p:sorterViewPr>
  <p:notesViewPr>
    <p:cSldViewPr showGuides="1">
      <p:cViewPr varScale="1">
        <p:scale>
          <a:sx n="88" d="100"/>
          <a:sy n="88" d="100"/>
        </p:scale>
        <p:origin x="3822" y="66"/>
      </p:cViewPr>
      <p:guideLst/>
    </p:cSldViewPr>
  </p:notes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3.xml"/><Relationship Id="rId21" Type="http://schemas.openxmlformats.org/officeDocument/2006/relationships/slide" Target="slides/slide17.xml"/><Relationship Id="rId42" Type="http://schemas.openxmlformats.org/officeDocument/2006/relationships/slide" Target="slides/slide38.xml"/><Relationship Id="rId63" Type="http://schemas.openxmlformats.org/officeDocument/2006/relationships/slide" Target="slides/slide59.xml"/><Relationship Id="rId84" Type="http://schemas.openxmlformats.org/officeDocument/2006/relationships/slide" Target="slides/slide80.xml"/><Relationship Id="rId138" Type="http://schemas.openxmlformats.org/officeDocument/2006/relationships/slide" Target="slides/slide134.xml"/><Relationship Id="rId159" Type="http://schemas.openxmlformats.org/officeDocument/2006/relationships/slide" Target="slides/slide155.xml"/><Relationship Id="rId170" Type="http://schemas.openxmlformats.org/officeDocument/2006/relationships/slide" Target="slides/slide166.xml"/><Relationship Id="rId191" Type="http://schemas.openxmlformats.org/officeDocument/2006/relationships/slide" Target="slides/slide187.xml"/><Relationship Id="rId205" Type="http://schemas.openxmlformats.org/officeDocument/2006/relationships/slide" Target="slides/slide201.xml"/><Relationship Id="rId226" Type="http://schemas.openxmlformats.org/officeDocument/2006/relationships/slide" Target="slides/slide222.xml"/><Relationship Id="rId247" Type="http://schemas.openxmlformats.org/officeDocument/2006/relationships/slide" Target="slides/slide243.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53" Type="http://schemas.openxmlformats.org/officeDocument/2006/relationships/slide" Target="slides/slide49.xml"/><Relationship Id="rId74" Type="http://schemas.openxmlformats.org/officeDocument/2006/relationships/slide" Target="slides/slide70.xml"/><Relationship Id="rId128" Type="http://schemas.openxmlformats.org/officeDocument/2006/relationships/slide" Target="slides/slide124.xml"/><Relationship Id="rId149" Type="http://schemas.openxmlformats.org/officeDocument/2006/relationships/slide" Target="slides/slide145.xml"/><Relationship Id="rId5" Type="http://schemas.openxmlformats.org/officeDocument/2006/relationships/slide" Target="slides/slide1.xml"/><Relationship Id="rId95" Type="http://schemas.openxmlformats.org/officeDocument/2006/relationships/slide" Target="slides/slide91.xml"/><Relationship Id="rId160" Type="http://schemas.openxmlformats.org/officeDocument/2006/relationships/slide" Target="slides/slide156.xml"/><Relationship Id="rId181" Type="http://schemas.openxmlformats.org/officeDocument/2006/relationships/slide" Target="slides/slide177.xml"/><Relationship Id="rId216" Type="http://schemas.openxmlformats.org/officeDocument/2006/relationships/slide" Target="slides/slide212.xml"/><Relationship Id="rId237" Type="http://schemas.openxmlformats.org/officeDocument/2006/relationships/slide" Target="slides/slide233.xml"/><Relationship Id="rId258" Type="http://schemas.openxmlformats.org/officeDocument/2006/relationships/tableStyles" Target="tableStyles.xml"/><Relationship Id="rId22" Type="http://schemas.openxmlformats.org/officeDocument/2006/relationships/slide" Target="slides/slide18.xml"/><Relationship Id="rId43" Type="http://schemas.openxmlformats.org/officeDocument/2006/relationships/slide" Target="slides/slide39.xml"/><Relationship Id="rId64" Type="http://schemas.openxmlformats.org/officeDocument/2006/relationships/slide" Target="slides/slide60.xml"/><Relationship Id="rId118" Type="http://schemas.openxmlformats.org/officeDocument/2006/relationships/slide" Target="slides/slide114.xml"/><Relationship Id="rId139" Type="http://schemas.openxmlformats.org/officeDocument/2006/relationships/slide" Target="slides/slide135.xml"/><Relationship Id="rId85" Type="http://schemas.openxmlformats.org/officeDocument/2006/relationships/slide" Target="slides/slide81.xml"/><Relationship Id="rId150" Type="http://schemas.openxmlformats.org/officeDocument/2006/relationships/slide" Target="slides/slide146.xml"/><Relationship Id="rId171" Type="http://schemas.openxmlformats.org/officeDocument/2006/relationships/slide" Target="slides/slide167.xml"/><Relationship Id="rId192" Type="http://schemas.openxmlformats.org/officeDocument/2006/relationships/slide" Target="slides/slide188.xml"/><Relationship Id="rId206" Type="http://schemas.openxmlformats.org/officeDocument/2006/relationships/slide" Target="slides/slide202.xml"/><Relationship Id="rId227" Type="http://schemas.openxmlformats.org/officeDocument/2006/relationships/slide" Target="slides/slide223.xml"/><Relationship Id="rId248" Type="http://schemas.openxmlformats.org/officeDocument/2006/relationships/slide" Target="slides/slide244.xml"/><Relationship Id="rId12" Type="http://schemas.openxmlformats.org/officeDocument/2006/relationships/slide" Target="slides/slide8.xml"/><Relationship Id="rId33" Type="http://schemas.openxmlformats.org/officeDocument/2006/relationships/slide" Target="slides/slide29.xml"/><Relationship Id="rId108" Type="http://schemas.openxmlformats.org/officeDocument/2006/relationships/slide" Target="slides/slide104.xml"/><Relationship Id="rId129" Type="http://schemas.openxmlformats.org/officeDocument/2006/relationships/slide" Target="slides/slide125.xml"/><Relationship Id="rId54" Type="http://schemas.openxmlformats.org/officeDocument/2006/relationships/slide" Target="slides/slide50.xml"/><Relationship Id="rId75" Type="http://schemas.openxmlformats.org/officeDocument/2006/relationships/slide" Target="slides/slide71.xml"/><Relationship Id="rId96" Type="http://schemas.openxmlformats.org/officeDocument/2006/relationships/slide" Target="slides/slide92.xml"/><Relationship Id="rId140" Type="http://schemas.openxmlformats.org/officeDocument/2006/relationships/slide" Target="slides/slide136.xml"/><Relationship Id="rId161" Type="http://schemas.openxmlformats.org/officeDocument/2006/relationships/slide" Target="slides/slide157.xml"/><Relationship Id="rId182" Type="http://schemas.openxmlformats.org/officeDocument/2006/relationships/slide" Target="slides/slide178.xml"/><Relationship Id="rId217" Type="http://schemas.openxmlformats.org/officeDocument/2006/relationships/slide" Target="slides/slide213.xml"/><Relationship Id="rId6" Type="http://schemas.openxmlformats.org/officeDocument/2006/relationships/slide" Target="slides/slide2.xml"/><Relationship Id="rId238" Type="http://schemas.openxmlformats.org/officeDocument/2006/relationships/slide" Target="slides/slide234.xml"/><Relationship Id="rId259" Type="http://schemas.microsoft.com/office/2016/11/relationships/changesInfo" Target="changesInfos/changesInfo1.xml"/><Relationship Id="rId23" Type="http://schemas.openxmlformats.org/officeDocument/2006/relationships/slide" Target="slides/slide19.xml"/><Relationship Id="rId119" Type="http://schemas.openxmlformats.org/officeDocument/2006/relationships/slide" Target="slides/slide115.xml"/><Relationship Id="rId44" Type="http://schemas.openxmlformats.org/officeDocument/2006/relationships/slide" Target="slides/slide40.xml"/><Relationship Id="rId65" Type="http://schemas.openxmlformats.org/officeDocument/2006/relationships/slide" Target="slides/slide61.xml"/><Relationship Id="rId86" Type="http://schemas.openxmlformats.org/officeDocument/2006/relationships/slide" Target="slides/slide82.xml"/><Relationship Id="rId130" Type="http://schemas.openxmlformats.org/officeDocument/2006/relationships/slide" Target="slides/slide126.xml"/><Relationship Id="rId151" Type="http://schemas.openxmlformats.org/officeDocument/2006/relationships/slide" Target="slides/slide147.xml"/><Relationship Id="rId172" Type="http://schemas.openxmlformats.org/officeDocument/2006/relationships/slide" Target="slides/slide168.xml"/><Relationship Id="rId193" Type="http://schemas.openxmlformats.org/officeDocument/2006/relationships/slide" Target="slides/slide189.xml"/><Relationship Id="rId207" Type="http://schemas.openxmlformats.org/officeDocument/2006/relationships/slide" Target="slides/slide203.xml"/><Relationship Id="rId228" Type="http://schemas.openxmlformats.org/officeDocument/2006/relationships/slide" Target="slides/slide224.xml"/><Relationship Id="rId249" Type="http://schemas.openxmlformats.org/officeDocument/2006/relationships/slide" Target="slides/slide245.xml"/><Relationship Id="rId13" Type="http://schemas.openxmlformats.org/officeDocument/2006/relationships/slide" Target="slides/slide9.xml"/><Relationship Id="rId109" Type="http://schemas.openxmlformats.org/officeDocument/2006/relationships/slide" Target="slides/slide105.xml"/><Relationship Id="rId34" Type="http://schemas.openxmlformats.org/officeDocument/2006/relationships/slide" Target="slides/slide30.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20" Type="http://schemas.openxmlformats.org/officeDocument/2006/relationships/slide" Target="slides/slide116.xml"/><Relationship Id="rId141" Type="http://schemas.openxmlformats.org/officeDocument/2006/relationships/slide" Target="slides/slide137.xml"/><Relationship Id="rId7" Type="http://schemas.openxmlformats.org/officeDocument/2006/relationships/slide" Target="slides/slide3.xml"/><Relationship Id="rId162" Type="http://schemas.openxmlformats.org/officeDocument/2006/relationships/slide" Target="slides/slide158.xml"/><Relationship Id="rId183" Type="http://schemas.openxmlformats.org/officeDocument/2006/relationships/slide" Target="slides/slide179.xml"/><Relationship Id="rId218" Type="http://schemas.openxmlformats.org/officeDocument/2006/relationships/slide" Target="slides/slide214.xml"/><Relationship Id="rId239" Type="http://schemas.openxmlformats.org/officeDocument/2006/relationships/slide" Target="slides/slide235.xml"/><Relationship Id="rId250" Type="http://schemas.openxmlformats.org/officeDocument/2006/relationships/slide" Target="slides/slide246.xml"/><Relationship Id="rId24" Type="http://schemas.openxmlformats.org/officeDocument/2006/relationships/slide" Target="slides/slide20.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slide" Target="slides/slide106.xml"/><Relationship Id="rId131" Type="http://schemas.openxmlformats.org/officeDocument/2006/relationships/slide" Target="slides/slide127.xml"/><Relationship Id="rId152" Type="http://schemas.openxmlformats.org/officeDocument/2006/relationships/slide" Target="slides/slide148.xml"/><Relationship Id="rId173" Type="http://schemas.openxmlformats.org/officeDocument/2006/relationships/slide" Target="slides/slide169.xml"/><Relationship Id="rId194" Type="http://schemas.openxmlformats.org/officeDocument/2006/relationships/slide" Target="slides/slide190.xml"/><Relationship Id="rId208" Type="http://schemas.openxmlformats.org/officeDocument/2006/relationships/slide" Target="slides/slide204.xml"/><Relationship Id="rId229" Type="http://schemas.openxmlformats.org/officeDocument/2006/relationships/slide" Target="slides/slide225.xml"/><Relationship Id="rId240" Type="http://schemas.openxmlformats.org/officeDocument/2006/relationships/slide" Target="slides/slide236.xml"/><Relationship Id="rId14" Type="http://schemas.openxmlformats.org/officeDocument/2006/relationships/slide" Target="slides/slide10.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8" Type="http://schemas.openxmlformats.org/officeDocument/2006/relationships/slide" Target="slides/slide4.xml"/><Relationship Id="rId98" Type="http://schemas.openxmlformats.org/officeDocument/2006/relationships/slide" Target="slides/slide94.xml"/><Relationship Id="rId121" Type="http://schemas.openxmlformats.org/officeDocument/2006/relationships/slide" Target="slides/slide117.xml"/><Relationship Id="rId142" Type="http://schemas.openxmlformats.org/officeDocument/2006/relationships/slide" Target="slides/slide138.xml"/><Relationship Id="rId163" Type="http://schemas.openxmlformats.org/officeDocument/2006/relationships/slide" Target="slides/slide159.xml"/><Relationship Id="rId184" Type="http://schemas.openxmlformats.org/officeDocument/2006/relationships/slide" Target="slides/slide180.xml"/><Relationship Id="rId219" Type="http://schemas.openxmlformats.org/officeDocument/2006/relationships/slide" Target="slides/slide215.xml"/><Relationship Id="rId230" Type="http://schemas.openxmlformats.org/officeDocument/2006/relationships/slide" Target="slides/slide226.xml"/><Relationship Id="rId251" Type="http://schemas.openxmlformats.org/officeDocument/2006/relationships/slide" Target="slides/slide247.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88" Type="http://schemas.openxmlformats.org/officeDocument/2006/relationships/slide" Target="slides/slide84.xml"/><Relationship Id="rId111" Type="http://schemas.openxmlformats.org/officeDocument/2006/relationships/slide" Target="slides/slide107.xml"/><Relationship Id="rId132" Type="http://schemas.openxmlformats.org/officeDocument/2006/relationships/slide" Target="slides/slide128.xml"/><Relationship Id="rId153" Type="http://schemas.openxmlformats.org/officeDocument/2006/relationships/slide" Target="slides/slide149.xml"/><Relationship Id="rId174" Type="http://schemas.openxmlformats.org/officeDocument/2006/relationships/slide" Target="slides/slide170.xml"/><Relationship Id="rId195" Type="http://schemas.openxmlformats.org/officeDocument/2006/relationships/slide" Target="slides/slide191.xml"/><Relationship Id="rId209" Type="http://schemas.openxmlformats.org/officeDocument/2006/relationships/slide" Target="slides/slide205.xml"/><Relationship Id="rId220" Type="http://schemas.openxmlformats.org/officeDocument/2006/relationships/slide" Target="slides/slide216.xml"/><Relationship Id="rId241" Type="http://schemas.openxmlformats.org/officeDocument/2006/relationships/slide" Target="slides/slide237.xml"/><Relationship Id="rId15" Type="http://schemas.openxmlformats.org/officeDocument/2006/relationships/slide" Target="slides/slide11.xml"/><Relationship Id="rId36" Type="http://schemas.openxmlformats.org/officeDocument/2006/relationships/slide" Target="slides/slide32.xml"/><Relationship Id="rId57" Type="http://schemas.openxmlformats.org/officeDocument/2006/relationships/slide" Target="slides/slide53.xml"/><Relationship Id="rId78" Type="http://schemas.openxmlformats.org/officeDocument/2006/relationships/slide" Target="slides/slide74.xml"/><Relationship Id="rId99" Type="http://schemas.openxmlformats.org/officeDocument/2006/relationships/slide" Target="slides/slide95.xml"/><Relationship Id="rId101" Type="http://schemas.openxmlformats.org/officeDocument/2006/relationships/slide" Target="slides/slide97.xml"/><Relationship Id="rId122" Type="http://schemas.openxmlformats.org/officeDocument/2006/relationships/slide" Target="slides/slide118.xml"/><Relationship Id="rId143" Type="http://schemas.openxmlformats.org/officeDocument/2006/relationships/slide" Target="slides/slide139.xml"/><Relationship Id="rId164" Type="http://schemas.openxmlformats.org/officeDocument/2006/relationships/slide" Target="slides/slide160.xml"/><Relationship Id="rId185" Type="http://schemas.openxmlformats.org/officeDocument/2006/relationships/slide" Target="slides/slide181.xml"/><Relationship Id="rId9" Type="http://schemas.openxmlformats.org/officeDocument/2006/relationships/slide" Target="slides/slide5.xml"/><Relationship Id="rId210" Type="http://schemas.openxmlformats.org/officeDocument/2006/relationships/slide" Target="slides/slide206.xml"/><Relationship Id="rId26" Type="http://schemas.openxmlformats.org/officeDocument/2006/relationships/slide" Target="slides/slide22.xml"/><Relationship Id="rId231" Type="http://schemas.openxmlformats.org/officeDocument/2006/relationships/slide" Target="slides/slide227.xml"/><Relationship Id="rId252" Type="http://schemas.openxmlformats.org/officeDocument/2006/relationships/slide" Target="slides/slide248.xml"/><Relationship Id="rId47" Type="http://schemas.openxmlformats.org/officeDocument/2006/relationships/slide" Target="slides/slide43.xml"/><Relationship Id="rId68" Type="http://schemas.openxmlformats.org/officeDocument/2006/relationships/slide" Target="slides/slide64.xml"/><Relationship Id="rId89" Type="http://schemas.openxmlformats.org/officeDocument/2006/relationships/slide" Target="slides/slide85.xml"/><Relationship Id="rId112" Type="http://schemas.openxmlformats.org/officeDocument/2006/relationships/slide" Target="slides/slide108.xml"/><Relationship Id="rId133" Type="http://schemas.openxmlformats.org/officeDocument/2006/relationships/slide" Target="slides/slide129.xml"/><Relationship Id="rId154" Type="http://schemas.openxmlformats.org/officeDocument/2006/relationships/slide" Target="slides/slide150.xml"/><Relationship Id="rId175" Type="http://schemas.openxmlformats.org/officeDocument/2006/relationships/slide" Target="slides/slide171.xml"/><Relationship Id="rId196" Type="http://schemas.openxmlformats.org/officeDocument/2006/relationships/slide" Target="slides/slide192.xml"/><Relationship Id="rId200" Type="http://schemas.openxmlformats.org/officeDocument/2006/relationships/slide" Target="slides/slide196.xml"/><Relationship Id="rId16" Type="http://schemas.openxmlformats.org/officeDocument/2006/relationships/slide" Target="slides/slide12.xml"/><Relationship Id="rId221" Type="http://schemas.openxmlformats.org/officeDocument/2006/relationships/slide" Target="slides/slide217.xml"/><Relationship Id="rId242" Type="http://schemas.openxmlformats.org/officeDocument/2006/relationships/slide" Target="slides/slide238.xml"/><Relationship Id="rId37" Type="http://schemas.openxmlformats.org/officeDocument/2006/relationships/slide" Target="slides/slide33.xml"/><Relationship Id="rId58" Type="http://schemas.openxmlformats.org/officeDocument/2006/relationships/slide" Target="slides/slide54.xml"/><Relationship Id="rId79" Type="http://schemas.openxmlformats.org/officeDocument/2006/relationships/slide" Target="slides/slide75.xml"/><Relationship Id="rId102" Type="http://schemas.openxmlformats.org/officeDocument/2006/relationships/slide" Target="slides/slide98.xml"/><Relationship Id="rId123" Type="http://schemas.openxmlformats.org/officeDocument/2006/relationships/slide" Target="slides/slide119.xml"/><Relationship Id="rId144" Type="http://schemas.openxmlformats.org/officeDocument/2006/relationships/slide" Target="slides/slide140.xml"/><Relationship Id="rId90" Type="http://schemas.openxmlformats.org/officeDocument/2006/relationships/slide" Target="slides/slide86.xml"/><Relationship Id="rId165" Type="http://schemas.openxmlformats.org/officeDocument/2006/relationships/slide" Target="slides/slide161.xml"/><Relationship Id="rId186" Type="http://schemas.openxmlformats.org/officeDocument/2006/relationships/slide" Target="slides/slide182.xml"/><Relationship Id="rId211" Type="http://schemas.openxmlformats.org/officeDocument/2006/relationships/slide" Target="slides/slide207.xml"/><Relationship Id="rId232" Type="http://schemas.openxmlformats.org/officeDocument/2006/relationships/slide" Target="slides/slide228.xml"/><Relationship Id="rId253" Type="http://schemas.openxmlformats.org/officeDocument/2006/relationships/notesMaster" Target="notesMasters/notesMaster1.xml"/><Relationship Id="rId27" Type="http://schemas.openxmlformats.org/officeDocument/2006/relationships/slide" Target="slides/slide23.xml"/><Relationship Id="rId48" Type="http://schemas.openxmlformats.org/officeDocument/2006/relationships/slide" Target="slides/slide44.xml"/><Relationship Id="rId69" Type="http://schemas.openxmlformats.org/officeDocument/2006/relationships/slide" Target="slides/slide65.xml"/><Relationship Id="rId113" Type="http://schemas.openxmlformats.org/officeDocument/2006/relationships/slide" Target="slides/slide109.xml"/><Relationship Id="rId134" Type="http://schemas.openxmlformats.org/officeDocument/2006/relationships/slide" Target="slides/slide130.xml"/><Relationship Id="rId80" Type="http://schemas.openxmlformats.org/officeDocument/2006/relationships/slide" Target="slides/slide76.xml"/><Relationship Id="rId155" Type="http://schemas.openxmlformats.org/officeDocument/2006/relationships/slide" Target="slides/slide151.xml"/><Relationship Id="rId176" Type="http://schemas.openxmlformats.org/officeDocument/2006/relationships/slide" Target="slides/slide172.xml"/><Relationship Id="rId197" Type="http://schemas.openxmlformats.org/officeDocument/2006/relationships/slide" Target="slides/slide193.xml"/><Relationship Id="rId201" Type="http://schemas.openxmlformats.org/officeDocument/2006/relationships/slide" Target="slides/slide197.xml"/><Relationship Id="rId222" Type="http://schemas.openxmlformats.org/officeDocument/2006/relationships/slide" Target="slides/slide218.xml"/><Relationship Id="rId243" Type="http://schemas.openxmlformats.org/officeDocument/2006/relationships/slide" Target="slides/slide239.xml"/><Relationship Id="rId17" Type="http://schemas.openxmlformats.org/officeDocument/2006/relationships/slide" Target="slides/slide13.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24" Type="http://schemas.openxmlformats.org/officeDocument/2006/relationships/slide" Target="slides/slide120.xml"/><Relationship Id="rId70" Type="http://schemas.openxmlformats.org/officeDocument/2006/relationships/slide" Target="slides/slide66.xml"/><Relationship Id="rId91" Type="http://schemas.openxmlformats.org/officeDocument/2006/relationships/slide" Target="slides/slide87.xml"/><Relationship Id="rId145" Type="http://schemas.openxmlformats.org/officeDocument/2006/relationships/slide" Target="slides/slide141.xml"/><Relationship Id="rId166" Type="http://schemas.openxmlformats.org/officeDocument/2006/relationships/slide" Target="slides/slide162.xml"/><Relationship Id="rId187" Type="http://schemas.openxmlformats.org/officeDocument/2006/relationships/slide" Target="slides/slide183.xml"/><Relationship Id="rId1" Type="http://schemas.openxmlformats.org/officeDocument/2006/relationships/customXml" Target="../customXml/item1.xml"/><Relationship Id="rId212" Type="http://schemas.openxmlformats.org/officeDocument/2006/relationships/slide" Target="slides/slide208.xml"/><Relationship Id="rId233" Type="http://schemas.openxmlformats.org/officeDocument/2006/relationships/slide" Target="slides/slide229.xml"/><Relationship Id="rId254" Type="http://schemas.openxmlformats.org/officeDocument/2006/relationships/commentAuthors" Target="commentAuthors.xml"/><Relationship Id="rId28" Type="http://schemas.openxmlformats.org/officeDocument/2006/relationships/slide" Target="slides/slide24.xml"/><Relationship Id="rId49" Type="http://schemas.openxmlformats.org/officeDocument/2006/relationships/slide" Target="slides/slide45.xml"/><Relationship Id="rId114" Type="http://schemas.openxmlformats.org/officeDocument/2006/relationships/slide" Target="slides/slide110.xml"/><Relationship Id="rId60" Type="http://schemas.openxmlformats.org/officeDocument/2006/relationships/slide" Target="slides/slide56.xml"/><Relationship Id="rId81" Type="http://schemas.openxmlformats.org/officeDocument/2006/relationships/slide" Target="slides/slide77.xml"/><Relationship Id="rId135" Type="http://schemas.openxmlformats.org/officeDocument/2006/relationships/slide" Target="slides/slide131.xml"/><Relationship Id="rId156" Type="http://schemas.openxmlformats.org/officeDocument/2006/relationships/slide" Target="slides/slide152.xml"/><Relationship Id="rId177" Type="http://schemas.openxmlformats.org/officeDocument/2006/relationships/slide" Target="slides/slide173.xml"/><Relationship Id="rId198" Type="http://schemas.openxmlformats.org/officeDocument/2006/relationships/slide" Target="slides/slide194.xml"/><Relationship Id="rId202" Type="http://schemas.openxmlformats.org/officeDocument/2006/relationships/slide" Target="slides/slide198.xml"/><Relationship Id="rId223" Type="http://schemas.openxmlformats.org/officeDocument/2006/relationships/slide" Target="slides/slide219.xml"/><Relationship Id="rId244" Type="http://schemas.openxmlformats.org/officeDocument/2006/relationships/slide" Target="slides/slide240.xml"/><Relationship Id="rId18" Type="http://schemas.openxmlformats.org/officeDocument/2006/relationships/slide" Target="slides/slide14.xml"/><Relationship Id="rId39" Type="http://schemas.openxmlformats.org/officeDocument/2006/relationships/slide" Target="slides/slide35.xml"/><Relationship Id="rId50" Type="http://schemas.openxmlformats.org/officeDocument/2006/relationships/slide" Target="slides/slide46.xml"/><Relationship Id="rId104" Type="http://schemas.openxmlformats.org/officeDocument/2006/relationships/slide" Target="slides/slide100.xml"/><Relationship Id="rId125" Type="http://schemas.openxmlformats.org/officeDocument/2006/relationships/slide" Target="slides/slide121.xml"/><Relationship Id="rId146" Type="http://schemas.openxmlformats.org/officeDocument/2006/relationships/slide" Target="slides/slide142.xml"/><Relationship Id="rId167" Type="http://schemas.openxmlformats.org/officeDocument/2006/relationships/slide" Target="slides/slide163.xml"/><Relationship Id="rId188" Type="http://schemas.openxmlformats.org/officeDocument/2006/relationships/slide" Target="slides/slide184.xml"/><Relationship Id="rId71" Type="http://schemas.openxmlformats.org/officeDocument/2006/relationships/slide" Target="slides/slide67.xml"/><Relationship Id="rId92" Type="http://schemas.openxmlformats.org/officeDocument/2006/relationships/slide" Target="slides/slide88.xml"/><Relationship Id="rId213" Type="http://schemas.openxmlformats.org/officeDocument/2006/relationships/slide" Target="slides/slide209.xml"/><Relationship Id="rId234" Type="http://schemas.openxmlformats.org/officeDocument/2006/relationships/slide" Target="slides/slide230.xml"/><Relationship Id="rId2" Type="http://schemas.openxmlformats.org/officeDocument/2006/relationships/customXml" Target="../customXml/item2.xml"/><Relationship Id="rId29" Type="http://schemas.openxmlformats.org/officeDocument/2006/relationships/slide" Target="slides/slide25.xml"/><Relationship Id="rId255" Type="http://schemas.openxmlformats.org/officeDocument/2006/relationships/presProps" Target="presProps.xml"/><Relationship Id="rId40" Type="http://schemas.openxmlformats.org/officeDocument/2006/relationships/slide" Target="slides/slide36.xml"/><Relationship Id="rId115" Type="http://schemas.openxmlformats.org/officeDocument/2006/relationships/slide" Target="slides/slide111.xml"/><Relationship Id="rId136" Type="http://schemas.openxmlformats.org/officeDocument/2006/relationships/slide" Target="slides/slide132.xml"/><Relationship Id="rId157" Type="http://schemas.openxmlformats.org/officeDocument/2006/relationships/slide" Target="slides/slide153.xml"/><Relationship Id="rId178" Type="http://schemas.openxmlformats.org/officeDocument/2006/relationships/slide" Target="slides/slide174.xml"/><Relationship Id="rId61" Type="http://schemas.openxmlformats.org/officeDocument/2006/relationships/slide" Target="slides/slide57.xml"/><Relationship Id="rId82" Type="http://schemas.openxmlformats.org/officeDocument/2006/relationships/slide" Target="slides/slide78.xml"/><Relationship Id="rId199" Type="http://schemas.openxmlformats.org/officeDocument/2006/relationships/slide" Target="slides/slide195.xml"/><Relationship Id="rId203" Type="http://schemas.openxmlformats.org/officeDocument/2006/relationships/slide" Target="slides/slide199.xml"/><Relationship Id="rId19" Type="http://schemas.openxmlformats.org/officeDocument/2006/relationships/slide" Target="slides/slide15.xml"/><Relationship Id="rId224" Type="http://schemas.openxmlformats.org/officeDocument/2006/relationships/slide" Target="slides/slide220.xml"/><Relationship Id="rId245" Type="http://schemas.openxmlformats.org/officeDocument/2006/relationships/slide" Target="slides/slide241.xml"/><Relationship Id="rId30" Type="http://schemas.openxmlformats.org/officeDocument/2006/relationships/slide" Target="slides/slide26.xml"/><Relationship Id="rId105" Type="http://schemas.openxmlformats.org/officeDocument/2006/relationships/slide" Target="slides/slide101.xml"/><Relationship Id="rId126" Type="http://schemas.openxmlformats.org/officeDocument/2006/relationships/slide" Target="slides/slide122.xml"/><Relationship Id="rId147" Type="http://schemas.openxmlformats.org/officeDocument/2006/relationships/slide" Target="slides/slide143.xml"/><Relationship Id="rId168" Type="http://schemas.openxmlformats.org/officeDocument/2006/relationships/slide" Target="slides/slide16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189" Type="http://schemas.openxmlformats.org/officeDocument/2006/relationships/slide" Target="slides/slide185.xml"/><Relationship Id="rId3" Type="http://schemas.openxmlformats.org/officeDocument/2006/relationships/customXml" Target="../customXml/item3.xml"/><Relationship Id="rId214" Type="http://schemas.openxmlformats.org/officeDocument/2006/relationships/slide" Target="slides/slide210.xml"/><Relationship Id="rId235" Type="http://schemas.openxmlformats.org/officeDocument/2006/relationships/slide" Target="slides/slide231.xml"/><Relationship Id="rId256" Type="http://schemas.openxmlformats.org/officeDocument/2006/relationships/viewProps" Target="viewProps.xml"/><Relationship Id="rId116" Type="http://schemas.openxmlformats.org/officeDocument/2006/relationships/slide" Target="slides/slide112.xml"/><Relationship Id="rId137" Type="http://schemas.openxmlformats.org/officeDocument/2006/relationships/slide" Target="slides/slide133.xml"/><Relationship Id="rId158" Type="http://schemas.openxmlformats.org/officeDocument/2006/relationships/slide" Target="slides/slide154.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179" Type="http://schemas.openxmlformats.org/officeDocument/2006/relationships/slide" Target="slides/slide175.xml"/><Relationship Id="rId190" Type="http://schemas.openxmlformats.org/officeDocument/2006/relationships/slide" Target="slides/slide186.xml"/><Relationship Id="rId204" Type="http://schemas.openxmlformats.org/officeDocument/2006/relationships/slide" Target="slides/slide200.xml"/><Relationship Id="rId225" Type="http://schemas.openxmlformats.org/officeDocument/2006/relationships/slide" Target="slides/slide221.xml"/><Relationship Id="rId246" Type="http://schemas.openxmlformats.org/officeDocument/2006/relationships/slide" Target="slides/slide242.xml"/><Relationship Id="rId106" Type="http://schemas.openxmlformats.org/officeDocument/2006/relationships/slide" Target="slides/slide102.xml"/><Relationship Id="rId127" Type="http://schemas.openxmlformats.org/officeDocument/2006/relationships/slide" Target="slides/slide123.xml"/><Relationship Id="rId10" Type="http://schemas.openxmlformats.org/officeDocument/2006/relationships/slide" Target="slides/slide6.xml"/><Relationship Id="rId31" Type="http://schemas.openxmlformats.org/officeDocument/2006/relationships/slide" Target="slides/slide27.xml"/><Relationship Id="rId52" Type="http://schemas.openxmlformats.org/officeDocument/2006/relationships/slide" Target="slides/slide48.xml"/><Relationship Id="rId73" Type="http://schemas.openxmlformats.org/officeDocument/2006/relationships/slide" Target="slides/slide69.xml"/><Relationship Id="rId94" Type="http://schemas.openxmlformats.org/officeDocument/2006/relationships/slide" Target="slides/slide90.xml"/><Relationship Id="rId148" Type="http://schemas.openxmlformats.org/officeDocument/2006/relationships/slide" Target="slides/slide144.xml"/><Relationship Id="rId169" Type="http://schemas.openxmlformats.org/officeDocument/2006/relationships/slide" Target="slides/slide165.xml"/><Relationship Id="rId4" Type="http://schemas.openxmlformats.org/officeDocument/2006/relationships/slideMaster" Target="slideMasters/slideMaster1.xml"/><Relationship Id="rId180" Type="http://schemas.openxmlformats.org/officeDocument/2006/relationships/slide" Target="slides/slide176.xml"/><Relationship Id="rId215" Type="http://schemas.openxmlformats.org/officeDocument/2006/relationships/slide" Target="slides/slide211.xml"/><Relationship Id="rId236" Type="http://schemas.openxmlformats.org/officeDocument/2006/relationships/slide" Target="slides/slide232.xml"/><Relationship Id="rId257"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ickoś Agnieszka" userId="1920c183-800b-4f74-b202-589ec63df764" providerId="ADAL" clId="{29CCB9DA-A1EA-4EB2-BD41-8F2D05936FC5}"/>
    <pc:docChg chg="undo custSel addSld delSld modSld">
      <pc:chgData name="Mickoś Agnieszka" userId="1920c183-800b-4f74-b202-589ec63df764" providerId="ADAL" clId="{29CCB9DA-A1EA-4EB2-BD41-8F2D05936FC5}" dt="2024-09-19T11:08:26.398" v="29" actId="478"/>
      <pc:docMkLst>
        <pc:docMk/>
      </pc:docMkLst>
      <pc:sldChg chg="modSp mod">
        <pc:chgData name="Mickoś Agnieszka" userId="1920c183-800b-4f74-b202-589ec63df764" providerId="ADAL" clId="{29CCB9DA-A1EA-4EB2-BD41-8F2D05936FC5}" dt="2024-09-19T11:06:00.178" v="2" actId="6549"/>
        <pc:sldMkLst>
          <pc:docMk/>
          <pc:sldMk cId="1061682294" sldId="256"/>
        </pc:sldMkLst>
        <pc:spChg chg="mod">
          <ac:chgData name="Mickoś Agnieszka" userId="1920c183-800b-4f74-b202-589ec63df764" providerId="ADAL" clId="{29CCB9DA-A1EA-4EB2-BD41-8F2D05936FC5}" dt="2024-09-19T11:05:54.638" v="0" actId="6549"/>
          <ac:spMkLst>
            <pc:docMk/>
            <pc:sldMk cId="1061682294" sldId="256"/>
            <ac:spMk id="2" creationId="{01A395D3-35E7-4FC6-9F13-A51704F85134}"/>
          </ac:spMkLst>
        </pc:spChg>
        <pc:spChg chg="mod">
          <ac:chgData name="Mickoś Agnieszka" userId="1920c183-800b-4f74-b202-589ec63df764" providerId="ADAL" clId="{29CCB9DA-A1EA-4EB2-BD41-8F2D05936FC5}" dt="2024-09-19T11:05:58.348" v="1" actId="6549"/>
          <ac:spMkLst>
            <pc:docMk/>
            <pc:sldMk cId="1061682294" sldId="256"/>
            <ac:spMk id="4" creationId="{2726208F-D6F7-1381-5132-3B60A6BFE74B}"/>
          </ac:spMkLst>
        </pc:spChg>
        <pc:spChg chg="mod">
          <ac:chgData name="Mickoś Agnieszka" userId="1920c183-800b-4f74-b202-589ec63df764" providerId="ADAL" clId="{29CCB9DA-A1EA-4EB2-BD41-8F2D05936FC5}" dt="2024-09-19T11:06:00.178" v="2" actId="6549"/>
          <ac:spMkLst>
            <pc:docMk/>
            <pc:sldMk cId="1061682294" sldId="256"/>
            <ac:spMk id="5" creationId="{0F4B11A1-2445-C731-5567-0EBA6FAF8969}"/>
          </ac:spMkLst>
        </pc:spChg>
      </pc:sldChg>
      <pc:sldChg chg="addSp delSp modSp mod">
        <pc:chgData name="Mickoś Agnieszka" userId="1920c183-800b-4f74-b202-589ec63df764" providerId="ADAL" clId="{29CCB9DA-A1EA-4EB2-BD41-8F2D05936FC5}" dt="2024-09-19T11:08:26.398" v="29" actId="478"/>
        <pc:sldMkLst>
          <pc:docMk/>
          <pc:sldMk cId="3325994817" sldId="260"/>
        </pc:sldMkLst>
        <pc:spChg chg="add mod">
          <ac:chgData name="Mickoś Agnieszka" userId="1920c183-800b-4f74-b202-589ec63df764" providerId="ADAL" clId="{29CCB9DA-A1EA-4EB2-BD41-8F2D05936FC5}" dt="2024-09-19T11:08:26.398" v="29" actId="478"/>
          <ac:spMkLst>
            <pc:docMk/>
            <pc:sldMk cId="3325994817" sldId="260"/>
            <ac:spMk id="3" creationId="{5DE37055-C246-41CC-8828-A3BF76D8D216}"/>
          </ac:spMkLst>
        </pc:spChg>
        <pc:picChg chg="del">
          <ac:chgData name="Mickoś Agnieszka" userId="1920c183-800b-4f74-b202-589ec63df764" providerId="ADAL" clId="{29CCB9DA-A1EA-4EB2-BD41-8F2D05936FC5}" dt="2024-09-19T11:08:26.398" v="29" actId="478"/>
          <ac:picMkLst>
            <pc:docMk/>
            <pc:sldMk cId="3325994817" sldId="260"/>
            <ac:picMk id="5" creationId="{00000000-0000-0000-0000-000000000000}"/>
          </ac:picMkLst>
        </pc:picChg>
      </pc:sldChg>
      <pc:sldChg chg="addSp modSp del mod">
        <pc:chgData name="Mickoś Agnieszka" userId="1920c183-800b-4f74-b202-589ec63df764" providerId="ADAL" clId="{29CCB9DA-A1EA-4EB2-BD41-8F2D05936FC5}" dt="2024-09-19T11:08:15.794" v="28" actId="2696"/>
        <pc:sldMkLst>
          <pc:docMk/>
          <pc:sldMk cId="1651935358" sldId="275"/>
        </pc:sldMkLst>
        <pc:spChg chg="mod">
          <ac:chgData name="Mickoś Agnieszka" userId="1920c183-800b-4f74-b202-589ec63df764" providerId="ADAL" clId="{29CCB9DA-A1EA-4EB2-BD41-8F2D05936FC5}" dt="2024-09-19T11:06:12.210" v="5" actId="6549"/>
          <ac:spMkLst>
            <pc:docMk/>
            <pc:sldMk cId="1651935358" sldId="275"/>
            <ac:spMk id="4098" creationId="{00000000-0000-0000-0000-000000000000}"/>
          </ac:spMkLst>
        </pc:spChg>
        <pc:picChg chg="add mod">
          <ac:chgData name="Mickoś Agnieszka" userId="1920c183-800b-4f74-b202-589ec63df764" providerId="ADAL" clId="{29CCB9DA-A1EA-4EB2-BD41-8F2D05936FC5}" dt="2024-09-19T11:08:03.751" v="27" actId="14100"/>
          <ac:picMkLst>
            <pc:docMk/>
            <pc:sldMk cId="1651935358" sldId="275"/>
            <ac:picMk id="2" creationId="{61719685-8A19-4CFC-B4CD-3B50BACB4B19}"/>
          </ac:picMkLst>
        </pc:picChg>
      </pc:sldChg>
      <pc:sldChg chg="del">
        <pc:chgData name="Mickoś Agnieszka" userId="1920c183-800b-4f74-b202-589ec63df764" providerId="ADAL" clId="{29CCB9DA-A1EA-4EB2-BD41-8F2D05936FC5}" dt="2024-09-19T11:06:16.990" v="6" actId="2696"/>
        <pc:sldMkLst>
          <pc:docMk/>
          <pc:sldMk cId="1631943686" sldId="276"/>
        </pc:sldMkLst>
      </pc:sldChg>
      <pc:sldChg chg="del">
        <pc:chgData name="Mickoś Agnieszka" userId="1920c183-800b-4f74-b202-589ec63df764" providerId="ADAL" clId="{29CCB9DA-A1EA-4EB2-BD41-8F2D05936FC5}" dt="2024-09-19T11:06:21.462" v="8" actId="47"/>
        <pc:sldMkLst>
          <pc:docMk/>
          <pc:sldMk cId="1770127616" sldId="277"/>
        </pc:sldMkLst>
      </pc:sldChg>
      <pc:sldChg chg="del">
        <pc:chgData name="Mickoś Agnieszka" userId="1920c183-800b-4f74-b202-589ec63df764" providerId="ADAL" clId="{29CCB9DA-A1EA-4EB2-BD41-8F2D05936FC5}" dt="2024-09-19T11:06:22.417" v="10" actId="47"/>
        <pc:sldMkLst>
          <pc:docMk/>
          <pc:sldMk cId="3129499743" sldId="278"/>
        </pc:sldMkLst>
      </pc:sldChg>
      <pc:sldChg chg="del">
        <pc:chgData name="Mickoś Agnieszka" userId="1920c183-800b-4f74-b202-589ec63df764" providerId="ADAL" clId="{29CCB9DA-A1EA-4EB2-BD41-8F2D05936FC5}" dt="2024-09-19T11:06:22.868" v="11" actId="47"/>
        <pc:sldMkLst>
          <pc:docMk/>
          <pc:sldMk cId="2975914669" sldId="279"/>
        </pc:sldMkLst>
      </pc:sldChg>
      <pc:sldChg chg="del">
        <pc:chgData name="Mickoś Agnieszka" userId="1920c183-800b-4f74-b202-589ec63df764" providerId="ADAL" clId="{29CCB9DA-A1EA-4EB2-BD41-8F2D05936FC5}" dt="2024-09-19T11:06:23.540" v="12" actId="47"/>
        <pc:sldMkLst>
          <pc:docMk/>
          <pc:sldMk cId="2711228138" sldId="280"/>
        </pc:sldMkLst>
      </pc:sldChg>
      <pc:sldChg chg="del">
        <pc:chgData name="Mickoś Agnieszka" userId="1920c183-800b-4f74-b202-589ec63df764" providerId="ADAL" clId="{29CCB9DA-A1EA-4EB2-BD41-8F2D05936FC5}" dt="2024-09-19T11:06:23.996" v="13" actId="47"/>
        <pc:sldMkLst>
          <pc:docMk/>
          <pc:sldMk cId="3138325528" sldId="281"/>
        </pc:sldMkLst>
      </pc:sldChg>
      <pc:sldChg chg="del">
        <pc:chgData name="Mickoś Agnieszka" userId="1920c183-800b-4f74-b202-589ec63df764" providerId="ADAL" clId="{29CCB9DA-A1EA-4EB2-BD41-8F2D05936FC5}" dt="2024-09-19T11:06:24.477" v="14" actId="47"/>
        <pc:sldMkLst>
          <pc:docMk/>
          <pc:sldMk cId="290253135" sldId="282"/>
        </pc:sldMkLst>
      </pc:sldChg>
      <pc:sldChg chg="del">
        <pc:chgData name="Mickoś Agnieszka" userId="1920c183-800b-4f74-b202-589ec63df764" providerId="ADAL" clId="{29CCB9DA-A1EA-4EB2-BD41-8F2D05936FC5}" dt="2024-09-19T11:06:24.954" v="15" actId="47"/>
        <pc:sldMkLst>
          <pc:docMk/>
          <pc:sldMk cId="3617573869" sldId="283"/>
        </pc:sldMkLst>
      </pc:sldChg>
      <pc:sldChg chg="del">
        <pc:chgData name="Mickoś Agnieszka" userId="1920c183-800b-4f74-b202-589ec63df764" providerId="ADAL" clId="{29CCB9DA-A1EA-4EB2-BD41-8F2D05936FC5}" dt="2024-09-19T11:06:25.508" v="16" actId="47"/>
        <pc:sldMkLst>
          <pc:docMk/>
          <pc:sldMk cId="4093458231" sldId="284"/>
        </pc:sldMkLst>
      </pc:sldChg>
      <pc:sldChg chg="del">
        <pc:chgData name="Mickoś Agnieszka" userId="1920c183-800b-4f74-b202-589ec63df764" providerId="ADAL" clId="{29CCB9DA-A1EA-4EB2-BD41-8F2D05936FC5}" dt="2024-09-19T11:06:26.037" v="17" actId="47"/>
        <pc:sldMkLst>
          <pc:docMk/>
          <pc:sldMk cId="3548029734" sldId="285"/>
        </pc:sldMkLst>
      </pc:sldChg>
      <pc:sldChg chg="del">
        <pc:chgData name="Mickoś Agnieszka" userId="1920c183-800b-4f74-b202-589ec63df764" providerId="ADAL" clId="{29CCB9DA-A1EA-4EB2-BD41-8F2D05936FC5}" dt="2024-09-19T11:06:26.543" v="18" actId="47"/>
        <pc:sldMkLst>
          <pc:docMk/>
          <pc:sldMk cId="1124828949" sldId="286"/>
        </pc:sldMkLst>
      </pc:sldChg>
      <pc:sldChg chg="del">
        <pc:chgData name="Mickoś Agnieszka" userId="1920c183-800b-4f74-b202-589ec63df764" providerId="ADAL" clId="{29CCB9DA-A1EA-4EB2-BD41-8F2D05936FC5}" dt="2024-09-19T11:06:27.118" v="19" actId="47"/>
        <pc:sldMkLst>
          <pc:docMk/>
          <pc:sldMk cId="2150467939" sldId="287"/>
        </pc:sldMkLst>
      </pc:sldChg>
      <pc:sldChg chg="del">
        <pc:chgData name="Mickoś Agnieszka" userId="1920c183-800b-4f74-b202-589ec63df764" providerId="ADAL" clId="{29CCB9DA-A1EA-4EB2-BD41-8F2D05936FC5}" dt="2024-09-19T11:06:27.708" v="20" actId="47"/>
        <pc:sldMkLst>
          <pc:docMk/>
          <pc:sldMk cId="2137119925" sldId="289"/>
        </pc:sldMkLst>
      </pc:sldChg>
      <pc:sldChg chg="del">
        <pc:chgData name="Mickoś Agnieszka" userId="1920c183-800b-4f74-b202-589ec63df764" providerId="ADAL" clId="{29CCB9DA-A1EA-4EB2-BD41-8F2D05936FC5}" dt="2024-09-19T11:06:28.266" v="21" actId="47"/>
        <pc:sldMkLst>
          <pc:docMk/>
          <pc:sldMk cId="2468255089" sldId="291"/>
        </pc:sldMkLst>
      </pc:sldChg>
      <pc:sldChg chg="del">
        <pc:chgData name="Mickoś Agnieszka" userId="1920c183-800b-4f74-b202-589ec63df764" providerId="ADAL" clId="{29CCB9DA-A1EA-4EB2-BD41-8F2D05936FC5}" dt="2024-09-19T11:06:29.276" v="22" actId="47"/>
        <pc:sldMkLst>
          <pc:docMk/>
          <pc:sldMk cId="1019710099" sldId="292"/>
        </pc:sldMkLst>
      </pc:sldChg>
      <pc:sldChg chg="add del">
        <pc:chgData name="Mickoś Agnieszka" userId="1920c183-800b-4f74-b202-589ec63df764" providerId="ADAL" clId="{29CCB9DA-A1EA-4EB2-BD41-8F2D05936FC5}" dt="2024-09-19T11:06:39.407" v="24" actId="47"/>
        <pc:sldMkLst>
          <pc:docMk/>
          <pc:sldMk cId="2303610369" sldId="297"/>
        </pc:sldMkLst>
      </pc:sldChg>
      <pc:sldChg chg="modSp mod">
        <pc:chgData name="Mickoś Agnieszka" userId="1920c183-800b-4f74-b202-589ec63df764" providerId="ADAL" clId="{29CCB9DA-A1EA-4EB2-BD41-8F2D05936FC5}" dt="2024-09-19T11:06:03.421" v="3" actId="6549"/>
        <pc:sldMkLst>
          <pc:docMk/>
          <pc:sldMk cId="1295946452" sldId="299"/>
        </pc:sldMkLst>
        <pc:spChg chg="mod">
          <ac:chgData name="Mickoś Agnieszka" userId="1920c183-800b-4f74-b202-589ec63df764" providerId="ADAL" clId="{29CCB9DA-A1EA-4EB2-BD41-8F2D05936FC5}" dt="2024-09-19T11:06:03.421" v="3" actId="6549"/>
          <ac:spMkLst>
            <pc:docMk/>
            <pc:sldMk cId="1295946452" sldId="299"/>
            <ac:spMk id="4098" creationId="{00000000-0000-0000-0000-000000000000}"/>
          </ac:spMkLst>
        </pc:spChg>
      </pc:sldChg>
      <pc:sldChg chg="add del">
        <pc:chgData name="Mickoś Agnieszka" userId="1920c183-800b-4f74-b202-589ec63df764" providerId="ADAL" clId="{29CCB9DA-A1EA-4EB2-BD41-8F2D05936FC5}" dt="2024-09-19T11:06:22.007" v="9" actId="47"/>
        <pc:sldMkLst>
          <pc:docMk/>
          <pc:sldMk cId="311696470" sldId="30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C822081-9C3A-422C-B2BB-2C4E4806FA0A}" type="doc">
      <dgm:prSet loTypeId="urn:microsoft.com/office/officeart/2005/8/layout/orgChart1" loCatId="hierarchy" qsTypeId="urn:microsoft.com/office/officeart/2005/8/quickstyle/simple1" qsCatId="simple" csTypeId="urn:microsoft.com/office/officeart/2005/8/colors/accent1_2" csCatId="accent1" phldr="1"/>
      <dgm:spPr/>
      <dgm:t>
        <a:bodyPr/>
        <a:lstStyle/>
        <a:p>
          <a:endParaRPr lang="pl-PL"/>
        </a:p>
      </dgm:t>
    </dgm:pt>
    <dgm:pt modelId="{43A82F5B-37E5-4FBF-A673-B80375DD66FE}">
      <dgm:prSet phldrT="[Tekst]"/>
      <dgm:spPr>
        <a:solidFill>
          <a:schemeClr val="accent5"/>
        </a:solidFill>
        <a:ln>
          <a:solidFill>
            <a:srgbClr val="00A4B7"/>
          </a:solidFill>
        </a:ln>
      </dgm:spPr>
      <dgm:t>
        <a:bodyPr/>
        <a:lstStyle/>
        <a:p>
          <a:r>
            <a:rPr lang="pl-PL" b="0" dirty="0">
              <a:latin typeface="Open Sans" panose="020B0606030504020204" pitchFamily="34" charset="0"/>
              <a:ea typeface="Open Sans" panose="020B0606030504020204" pitchFamily="34" charset="0"/>
              <a:cs typeface="Open Sans" panose="020B0606030504020204" pitchFamily="34" charset="0"/>
            </a:rPr>
            <a:t>Działalność</a:t>
          </a:r>
        </a:p>
      </dgm:t>
    </dgm:pt>
    <dgm:pt modelId="{D26C639F-71C0-4481-8F6C-D1F92B91E4EB}" type="parTrans" cxnId="{8EA531DE-E479-4A63-A7CB-DB32C298D66E}">
      <dgm:prSet/>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F97C2BE3-418C-4585-8155-0EA33EA2E271}" type="sibTrans" cxnId="{8EA531DE-E479-4A63-A7CB-DB32C298D66E}">
      <dgm:prSet/>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E758AF27-EAE3-4C1F-8B6A-2E6930026607}" type="asst">
      <dgm:prSet phldrT="[Tekst]"/>
      <dgm:spPr>
        <a:solidFill>
          <a:schemeClr val="accent3"/>
        </a:solidFill>
      </dgm:spPr>
      <dgm:t>
        <a:bodyPr/>
        <a:lstStyle/>
        <a:p>
          <a:r>
            <a:rPr lang="pl-PL" dirty="0">
              <a:solidFill>
                <a:schemeClr val="tx2"/>
              </a:solidFill>
              <a:latin typeface="Open Sans" panose="020B0606030504020204" pitchFamily="34" charset="0"/>
              <a:ea typeface="Open Sans" panose="020B0606030504020204" pitchFamily="34" charset="0"/>
              <a:cs typeface="Open Sans" panose="020B0606030504020204" pitchFamily="34" charset="0"/>
            </a:rPr>
            <a:t>Niegospodarcza</a:t>
          </a:r>
        </a:p>
      </dgm:t>
    </dgm:pt>
    <dgm:pt modelId="{E0A3468A-20F3-458F-B9F7-972619792D64}" type="parTrans" cxnId="{A8C3749D-03E8-4E78-9F0A-C387F3B4B2EF}">
      <dgm:prSet/>
      <dgm:spPr>
        <a:ln>
          <a:solidFill>
            <a:srgbClr val="00A4B7"/>
          </a:solidFill>
        </a:ln>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9591C5FF-FB4D-4640-8843-9FDBE452DC17}" type="sibTrans" cxnId="{A8C3749D-03E8-4E78-9F0A-C387F3B4B2EF}">
      <dgm:prSet/>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ACF39465-91F6-46BD-8E45-26644859FAF5}" type="asst">
      <dgm:prSet phldrT="[Tekst]"/>
      <dgm:spPr>
        <a:solidFill>
          <a:schemeClr val="accent5"/>
        </a:solidFill>
      </dgm:spPr>
      <dgm:t>
        <a:bodyPr/>
        <a:lstStyle/>
        <a:p>
          <a:r>
            <a:rPr lang="pl-PL" dirty="0">
              <a:latin typeface="Open Sans" panose="020B0606030504020204" pitchFamily="34" charset="0"/>
              <a:ea typeface="Open Sans" panose="020B0606030504020204" pitchFamily="34" charset="0"/>
              <a:cs typeface="Open Sans" panose="020B0606030504020204" pitchFamily="34" charset="0"/>
            </a:rPr>
            <a:t>Gospodarcza</a:t>
          </a:r>
        </a:p>
      </dgm:t>
    </dgm:pt>
    <dgm:pt modelId="{769A2BAF-8C17-43C8-8442-BA1A5856A091}" type="parTrans" cxnId="{F54A9F50-EB6A-4C0D-8CFA-B9BFA21BDD8C}">
      <dgm:prSet/>
      <dgm:spPr>
        <a:ln>
          <a:solidFill>
            <a:srgbClr val="00A4B7"/>
          </a:solidFill>
        </a:ln>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42148728-6F70-45C1-86CC-5AFB38229A0F}" type="sibTrans" cxnId="{F54A9F50-EB6A-4C0D-8CFA-B9BFA21BDD8C}">
      <dgm:prSet/>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E3B34953-1A2E-4DA7-A379-82FC68F9388B}" type="asst">
      <dgm:prSet phldrT="[Tekst]"/>
      <dgm:spPr>
        <a:solidFill>
          <a:schemeClr val="accent3"/>
        </a:solidFill>
      </dgm:spPr>
      <dgm:t>
        <a:bodyPr/>
        <a:lstStyle/>
        <a:p>
          <a:r>
            <a:rPr lang="pl-PL" dirty="0">
              <a:solidFill>
                <a:schemeClr val="tx2"/>
              </a:solidFill>
              <a:latin typeface="Open Sans" panose="020B0606030504020204" pitchFamily="34" charset="0"/>
              <a:ea typeface="Open Sans" panose="020B0606030504020204" pitchFamily="34" charset="0"/>
              <a:cs typeface="Open Sans" panose="020B0606030504020204" pitchFamily="34" charset="0"/>
            </a:rPr>
            <a:t>Pomocnicza</a:t>
          </a:r>
        </a:p>
      </dgm:t>
    </dgm:pt>
    <dgm:pt modelId="{D2459FF6-8124-4E2D-8D25-5A80AEE5E2AB}" type="parTrans" cxnId="{2CC4C455-FF7A-4FC3-9958-3A7CFD19E04B}">
      <dgm:prSet/>
      <dgm:spPr>
        <a:ln>
          <a:solidFill>
            <a:srgbClr val="00A4B7"/>
          </a:solidFill>
        </a:ln>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37DBB404-F289-48D9-91FE-38074FD29C15}" type="sibTrans" cxnId="{2CC4C455-FF7A-4FC3-9958-3A7CFD19E04B}">
      <dgm:prSet/>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A3EE3099-3D87-42C8-826C-AC739F537390}" type="asst">
      <dgm:prSet phldrT="[Tekst]"/>
      <dgm:spPr>
        <a:solidFill>
          <a:schemeClr val="accent5"/>
        </a:solidFill>
      </dgm:spPr>
      <dgm:t>
        <a:bodyPr/>
        <a:lstStyle/>
        <a:p>
          <a:r>
            <a:rPr lang="pl-PL" dirty="0">
              <a:latin typeface="Open Sans" panose="020B0606030504020204" pitchFamily="34" charset="0"/>
              <a:ea typeface="Open Sans" panose="020B0606030504020204" pitchFamily="34" charset="0"/>
              <a:cs typeface="Open Sans" panose="020B0606030504020204" pitchFamily="34" charset="0"/>
            </a:rPr>
            <a:t>Inna niż pomocnicza</a:t>
          </a:r>
        </a:p>
      </dgm:t>
    </dgm:pt>
    <dgm:pt modelId="{AE9929FD-2335-4D16-B446-27C41941FB81}" type="parTrans" cxnId="{3C69E416-F77F-4CA3-8F6F-CA648012242E}">
      <dgm:prSet/>
      <dgm:spPr>
        <a:ln>
          <a:solidFill>
            <a:srgbClr val="00A4B7"/>
          </a:solidFill>
        </a:ln>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EDCB2AC2-955C-4EF3-BFDC-66BC5931AC67}" type="sibTrans" cxnId="{3C69E416-F77F-4CA3-8F6F-CA648012242E}">
      <dgm:prSet/>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7B3BAAB4-C5BC-4EEA-A804-9C90126AB0B2}" type="asst">
      <dgm:prSet phldrT="[Tekst]"/>
      <dgm:spPr>
        <a:solidFill>
          <a:schemeClr val="accent3"/>
        </a:solidFill>
      </dgm:spPr>
      <dgm:t>
        <a:bodyPr/>
        <a:lstStyle/>
        <a:p>
          <a:r>
            <a:rPr lang="pl-PL" dirty="0">
              <a:solidFill>
                <a:schemeClr val="tx2"/>
              </a:solidFill>
              <a:latin typeface="Open Sans" panose="020B0606030504020204" pitchFamily="34" charset="0"/>
              <a:ea typeface="Open Sans" panose="020B0606030504020204" pitchFamily="34" charset="0"/>
              <a:cs typeface="Open Sans" panose="020B0606030504020204" pitchFamily="34" charset="0"/>
            </a:rPr>
            <a:t>Monopol</a:t>
          </a:r>
        </a:p>
      </dgm:t>
    </dgm:pt>
    <dgm:pt modelId="{BCB1E76D-D9CF-484C-A5C9-4483DF1BB96B}" type="parTrans" cxnId="{A6C82B49-8F14-40DA-B9DC-CEFCDBCC9E2A}">
      <dgm:prSet/>
      <dgm:spPr>
        <a:ln>
          <a:solidFill>
            <a:srgbClr val="00A4B7"/>
          </a:solidFill>
        </a:ln>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EC5A467E-FA7E-40C8-997E-6A8A8BCB8516}" type="sibTrans" cxnId="{A6C82B49-8F14-40DA-B9DC-CEFCDBCC9E2A}">
      <dgm:prSet/>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BF0C526D-F7DA-41CA-8E2A-DB68871B784C}" type="asst">
      <dgm:prSet phldrT="[Tekst]"/>
      <dgm:spPr>
        <a:solidFill>
          <a:schemeClr val="accent5"/>
        </a:solidFill>
      </dgm:spPr>
      <dgm:t>
        <a:bodyPr/>
        <a:lstStyle/>
        <a:p>
          <a:r>
            <a:rPr lang="pl-PL" dirty="0">
              <a:latin typeface="Open Sans" panose="020B0606030504020204" pitchFamily="34" charset="0"/>
              <a:ea typeface="Open Sans" panose="020B0606030504020204" pitchFamily="34" charset="0"/>
              <a:cs typeface="Open Sans" panose="020B0606030504020204" pitchFamily="34" charset="0"/>
            </a:rPr>
            <a:t>Zakłóca konkurencję</a:t>
          </a:r>
        </a:p>
      </dgm:t>
    </dgm:pt>
    <dgm:pt modelId="{2AB0EC73-1669-4EF8-83C5-16C9D1B7143A}" type="parTrans" cxnId="{0C7E5547-164B-49D3-A60C-7A9DDC333D39}">
      <dgm:prSet/>
      <dgm:spPr>
        <a:ln>
          <a:solidFill>
            <a:srgbClr val="00A4B7"/>
          </a:solidFill>
        </a:ln>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48FB0CC1-1D8B-4B4E-AF0E-3E6D644533C9}" type="sibTrans" cxnId="{0C7E5547-164B-49D3-A60C-7A9DDC333D39}">
      <dgm:prSet/>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2A1FFCA7-128E-4B7F-8991-AF93BE8D30BB}" type="asst">
      <dgm:prSet phldrT="[Tekst]"/>
      <dgm:spPr>
        <a:solidFill>
          <a:schemeClr val="accent3"/>
        </a:solidFill>
      </dgm:spPr>
      <dgm:t>
        <a:bodyPr/>
        <a:lstStyle/>
        <a:p>
          <a:r>
            <a:rPr lang="pl-PL" dirty="0">
              <a:solidFill>
                <a:schemeClr val="tx2"/>
              </a:solidFill>
              <a:latin typeface="Open Sans" panose="020B0606030504020204" pitchFamily="34" charset="0"/>
              <a:ea typeface="Open Sans" panose="020B0606030504020204" pitchFamily="34" charset="0"/>
              <a:cs typeface="Open Sans" panose="020B0606030504020204" pitchFamily="34" charset="0"/>
            </a:rPr>
            <a:t>Nie wpływa na wymianę handlową</a:t>
          </a:r>
        </a:p>
      </dgm:t>
    </dgm:pt>
    <dgm:pt modelId="{000D5E83-8FAF-4986-BCFE-95288D2E15DD}" type="parTrans" cxnId="{11ADB27D-E88C-427D-8E57-C2B6AEAC4A07}">
      <dgm:prSet/>
      <dgm:spPr>
        <a:ln>
          <a:solidFill>
            <a:srgbClr val="00A4B7"/>
          </a:solidFill>
        </a:ln>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4262D37F-E671-45E5-B80F-06DD7705F80B}" type="sibTrans" cxnId="{11ADB27D-E88C-427D-8E57-C2B6AEAC4A07}">
      <dgm:prSet/>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65ECA4FC-5123-47AF-9075-CC0AC087E963}" type="asst">
      <dgm:prSet phldrT="[Tekst]"/>
      <dgm:spPr>
        <a:solidFill>
          <a:schemeClr val="accent5"/>
        </a:solidFill>
      </dgm:spPr>
      <dgm:t>
        <a:bodyPr/>
        <a:lstStyle/>
        <a:p>
          <a:r>
            <a:rPr lang="pl-PL" dirty="0">
              <a:latin typeface="Open Sans" panose="020B0606030504020204" pitchFamily="34" charset="0"/>
              <a:ea typeface="Open Sans" panose="020B0606030504020204" pitchFamily="34" charset="0"/>
              <a:cs typeface="Open Sans" panose="020B0606030504020204" pitchFamily="34" charset="0"/>
            </a:rPr>
            <a:t>Wpływa na wymianę handlową</a:t>
          </a:r>
        </a:p>
      </dgm:t>
    </dgm:pt>
    <dgm:pt modelId="{E4CE5200-4EB4-40A4-B10D-8E25D476CD69}" type="parTrans" cxnId="{22F01786-E3D4-49D8-82E4-1E54320F3032}">
      <dgm:prSet/>
      <dgm:spPr>
        <a:ln>
          <a:solidFill>
            <a:srgbClr val="00A4B7"/>
          </a:solidFill>
        </a:ln>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88DEA599-D8F4-46B3-9BD1-E77CF7D12555}" type="sibTrans" cxnId="{22F01786-E3D4-49D8-82E4-1E54320F3032}">
      <dgm:prSet/>
      <dgm:spPr/>
      <dgm:t>
        <a:bodyPr/>
        <a:lstStyle/>
        <a:p>
          <a:endParaRPr lang="pl-PL">
            <a:latin typeface="Open Sans" panose="020B0606030504020204" pitchFamily="34" charset="0"/>
            <a:ea typeface="Open Sans" panose="020B0606030504020204" pitchFamily="34" charset="0"/>
            <a:cs typeface="Open Sans" panose="020B0606030504020204" pitchFamily="34" charset="0"/>
          </a:endParaRPr>
        </a:p>
      </dgm:t>
    </dgm:pt>
    <dgm:pt modelId="{7BFF0EE8-55F5-4EEF-957E-405587F332D2}" type="pres">
      <dgm:prSet presAssocID="{FC822081-9C3A-422C-B2BB-2C4E4806FA0A}" presName="hierChild1" presStyleCnt="0">
        <dgm:presLayoutVars>
          <dgm:orgChart val="1"/>
          <dgm:chPref val="1"/>
          <dgm:dir/>
          <dgm:animOne val="branch"/>
          <dgm:animLvl val="lvl"/>
          <dgm:resizeHandles/>
        </dgm:presLayoutVars>
      </dgm:prSet>
      <dgm:spPr/>
    </dgm:pt>
    <dgm:pt modelId="{65DFEDB8-6376-48A5-A159-D5CAE6926321}" type="pres">
      <dgm:prSet presAssocID="{43A82F5B-37E5-4FBF-A673-B80375DD66FE}" presName="hierRoot1" presStyleCnt="0">
        <dgm:presLayoutVars>
          <dgm:hierBranch val="init"/>
        </dgm:presLayoutVars>
      </dgm:prSet>
      <dgm:spPr/>
    </dgm:pt>
    <dgm:pt modelId="{06DB51E2-F80D-47E5-8DBB-56D3A178B025}" type="pres">
      <dgm:prSet presAssocID="{43A82F5B-37E5-4FBF-A673-B80375DD66FE}" presName="rootComposite1" presStyleCnt="0"/>
      <dgm:spPr/>
    </dgm:pt>
    <dgm:pt modelId="{80A21AC5-4AA3-4FBE-A6DE-8142BC98804C}" type="pres">
      <dgm:prSet presAssocID="{43A82F5B-37E5-4FBF-A673-B80375DD66FE}" presName="rootText1" presStyleLbl="node0" presStyleIdx="0" presStyleCnt="1">
        <dgm:presLayoutVars>
          <dgm:chPref val="3"/>
        </dgm:presLayoutVars>
      </dgm:prSet>
      <dgm:spPr/>
    </dgm:pt>
    <dgm:pt modelId="{CBC673E9-4EA5-4E8D-B16D-42037975FEB3}" type="pres">
      <dgm:prSet presAssocID="{43A82F5B-37E5-4FBF-A673-B80375DD66FE}" presName="rootConnector1" presStyleLbl="node1" presStyleIdx="0" presStyleCnt="0"/>
      <dgm:spPr/>
    </dgm:pt>
    <dgm:pt modelId="{F190377E-8668-413B-9FF1-2A00CFDCC606}" type="pres">
      <dgm:prSet presAssocID="{43A82F5B-37E5-4FBF-A673-B80375DD66FE}" presName="hierChild2" presStyleCnt="0"/>
      <dgm:spPr/>
    </dgm:pt>
    <dgm:pt modelId="{EAAD8E96-AF63-43D9-B7FC-151615C1FA38}" type="pres">
      <dgm:prSet presAssocID="{43A82F5B-37E5-4FBF-A673-B80375DD66FE}" presName="hierChild3" presStyleCnt="0"/>
      <dgm:spPr/>
    </dgm:pt>
    <dgm:pt modelId="{8E9EBF97-C1E4-4458-BC49-3477B4240C40}" type="pres">
      <dgm:prSet presAssocID="{E0A3468A-20F3-458F-B9F7-972619792D64}" presName="Name111" presStyleLbl="parChTrans1D2" presStyleIdx="0" presStyleCnt="2"/>
      <dgm:spPr/>
    </dgm:pt>
    <dgm:pt modelId="{70180265-8AFE-4639-AAE9-14EC90FCF618}" type="pres">
      <dgm:prSet presAssocID="{E758AF27-EAE3-4C1F-8B6A-2E6930026607}" presName="hierRoot3" presStyleCnt="0">
        <dgm:presLayoutVars>
          <dgm:hierBranch val="init"/>
        </dgm:presLayoutVars>
      </dgm:prSet>
      <dgm:spPr/>
    </dgm:pt>
    <dgm:pt modelId="{95AE58FD-B8F4-444B-9BFA-50E3D17BD1FB}" type="pres">
      <dgm:prSet presAssocID="{E758AF27-EAE3-4C1F-8B6A-2E6930026607}" presName="rootComposite3" presStyleCnt="0"/>
      <dgm:spPr/>
    </dgm:pt>
    <dgm:pt modelId="{EE0C6934-EB03-43A6-B81D-E969B15CC29B}" type="pres">
      <dgm:prSet presAssocID="{E758AF27-EAE3-4C1F-8B6A-2E6930026607}" presName="rootText3" presStyleLbl="asst1" presStyleIdx="0" presStyleCnt="8">
        <dgm:presLayoutVars>
          <dgm:chPref val="3"/>
        </dgm:presLayoutVars>
      </dgm:prSet>
      <dgm:spPr/>
    </dgm:pt>
    <dgm:pt modelId="{B986955D-F777-40D9-AE60-4C8F3DD67EC2}" type="pres">
      <dgm:prSet presAssocID="{E758AF27-EAE3-4C1F-8B6A-2E6930026607}" presName="rootConnector3" presStyleLbl="asst1" presStyleIdx="0" presStyleCnt="8"/>
      <dgm:spPr/>
    </dgm:pt>
    <dgm:pt modelId="{DF3E1F3E-25D0-4871-A2B1-90C72681CD9A}" type="pres">
      <dgm:prSet presAssocID="{E758AF27-EAE3-4C1F-8B6A-2E6930026607}" presName="hierChild6" presStyleCnt="0"/>
      <dgm:spPr/>
    </dgm:pt>
    <dgm:pt modelId="{FD0680A5-80B1-4122-8C9F-4D31F8AF9EF3}" type="pres">
      <dgm:prSet presAssocID="{E758AF27-EAE3-4C1F-8B6A-2E6930026607}" presName="hierChild7" presStyleCnt="0"/>
      <dgm:spPr/>
    </dgm:pt>
    <dgm:pt modelId="{AFDB86AB-86DF-4DDC-B6B2-FB5FD2A0B7A8}" type="pres">
      <dgm:prSet presAssocID="{769A2BAF-8C17-43C8-8442-BA1A5856A091}" presName="Name111" presStyleLbl="parChTrans1D2" presStyleIdx="1" presStyleCnt="2"/>
      <dgm:spPr/>
    </dgm:pt>
    <dgm:pt modelId="{29ED0C08-90DB-49F0-89AB-91B345FDCC6F}" type="pres">
      <dgm:prSet presAssocID="{ACF39465-91F6-46BD-8E45-26644859FAF5}" presName="hierRoot3" presStyleCnt="0">
        <dgm:presLayoutVars>
          <dgm:hierBranch val="init"/>
        </dgm:presLayoutVars>
      </dgm:prSet>
      <dgm:spPr/>
    </dgm:pt>
    <dgm:pt modelId="{E4CB52D7-3CD3-49BD-A5E0-B29DF1F3D9F5}" type="pres">
      <dgm:prSet presAssocID="{ACF39465-91F6-46BD-8E45-26644859FAF5}" presName="rootComposite3" presStyleCnt="0"/>
      <dgm:spPr/>
    </dgm:pt>
    <dgm:pt modelId="{73B2C21B-D040-4062-8556-15B962EF4EA7}" type="pres">
      <dgm:prSet presAssocID="{ACF39465-91F6-46BD-8E45-26644859FAF5}" presName="rootText3" presStyleLbl="asst1" presStyleIdx="1" presStyleCnt="8">
        <dgm:presLayoutVars>
          <dgm:chPref val="3"/>
        </dgm:presLayoutVars>
      </dgm:prSet>
      <dgm:spPr/>
    </dgm:pt>
    <dgm:pt modelId="{FDA96063-C2D8-479E-89C3-EBBB9F769682}" type="pres">
      <dgm:prSet presAssocID="{ACF39465-91F6-46BD-8E45-26644859FAF5}" presName="rootConnector3" presStyleLbl="asst1" presStyleIdx="1" presStyleCnt="8"/>
      <dgm:spPr/>
    </dgm:pt>
    <dgm:pt modelId="{6D0A2A28-6EB5-4148-8F55-8DBB7E904C9D}" type="pres">
      <dgm:prSet presAssocID="{ACF39465-91F6-46BD-8E45-26644859FAF5}" presName="hierChild6" presStyleCnt="0"/>
      <dgm:spPr/>
    </dgm:pt>
    <dgm:pt modelId="{BA7F7CA5-55A6-48D0-B629-42E95E809B93}" type="pres">
      <dgm:prSet presAssocID="{ACF39465-91F6-46BD-8E45-26644859FAF5}" presName="hierChild7" presStyleCnt="0"/>
      <dgm:spPr/>
    </dgm:pt>
    <dgm:pt modelId="{3467CC3E-98BD-497D-80A4-07383E733E69}" type="pres">
      <dgm:prSet presAssocID="{D2459FF6-8124-4E2D-8D25-5A80AEE5E2AB}" presName="Name111" presStyleLbl="parChTrans1D3" presStyleIdx="0" presStyleCnt="2"/>
      <dgm:spPr/>
    </dgm:pt>
    <dgm:pt modelId="{ED94FEB4-420C-418B-893E-395F6E61C93F}" type="pres">
      <dgm:prSet presAssocID="{E3B34953-1A2E-4DA7-A379-82FC68F9388B}" presName="hierRoot3" presStyleCnt="0">
        <dgm:presLayoutVars>
          <dgm:hierBranch val="init"/>
        </dgm:presLayoutVars>
      </dgm:prSet>
      <dgm:spPr/>
    </dgm:pt>
    <dgm:pt modelId="{A072AFBC-3700-482F-BD10-C8D11B0BBE71}" type="pres">
      <dgm:prSet presAssocID="{E3B34953-1A2E-4DA7-A379-82FC68F9388B}" presName="rootComposite3" presStyleCnt="0"/>
      <dgm:spPr/>
    </dgm:pt>
    <dgm:pt modelId="{A62C7B45-8DB2-45B9-91C7-89802021ACF7}" type="pres">
      <dgm:prSet presAssocID="{E3B34953-1A2E-4DA7-A379-82FC68F9388B}" presName="rootText3" presStyleLbl="asst1" presStyleIdx="2" presStyleCnt="8">
        <dgm:presLayoutVars>
          <dgm:chPref val="3"/>
        </dgm:presLayoutVars>
      </dgm:prSet>
      <dgm:spPr/>
    </dgm:pt>
    <dgm:pt modelId="{C4251676-EF2A-4B44-97F8-A0A6F6601CCE}" type="pres">
      <dgm:prSet presAssocID="{E3B34953-1A2E-4DA7-A379-82FC68F9388B}" presName="rootConnector3" presStyleLbl="asst1" presStyleIdx="2" presStyleCnt="8"/>
      <dgm:spPr/>
    </dgm:pt>
    <dgm:pt modelId="{5EA8625E-E6F4-4E7C-9515-275178ED2C50}" type="pres">
      <dgm:prSet presAssocID="{E3B34953-1A2E-4DA7-A379-82FC68F9388B}" presName="hierChild6" presStyleCnt="0"/>
      <dgm:spPr/>
    </dgm:pt>
    <dgm:pt modelId="{FCEB7FAD-FE08-43B5-81DA-70B0B3790B5C}" type="pres">
      <dgm:prSet presAssocID="{E3B34953-1A2E-4DA7-A379-82FC68F9388B}" presName="hierChild7" presStyleCnt="0"/>
      <dgm:spPr/>
    </dgm:pt>
    <dgm:pt modelId="{62DDAA10-D872-4D61-B60C-1AE554F0CBE7}" type="pres">
      <dgm:prSet presAssocID="{AE9929FD-2335-4D16-B446-27C41941FB81}" presName="Name111" presStyleLbl="parChTrans1D3" presStyleIdx="1" presStyleCnt="2"/>
      <dgm:spPr/>
    </dgm:pt>
    <dgm:pt modelId="{B1E9CF15-648C-4AC5-8E46-C69487DF73C1}" type="pres">
      <dgm:prSet presAssocID="{A3EE3099-3D87-42C8-826C-AC739F537390}" presName="hierRoot3" presStyleCnt="0">
        <dgm:presLayoutVars>
          <dgm:hierBranch val="init"/>
        </dgm:presLayoutVars>
      </dgm:prSet>
      <dgm:spPr/>
    </dgm:pt>
    <dgm:pt modelId="{E7895064-733E-4CDD-A21E-C66C5F8F88A7}" type="pres">
      <dgm:prSet presAssocID="{A3EE3099-3D87-42C8-826C-AC739F537390}" presName="rootComposite3" presStyleCnt="0"/>
      <dgm:spPr/>
    </dgm:pt>
    <dgm:pt modelId="{5BC2B4F2-18E9-48DD-9981-5B1DE6CA7B0F}" type="pres">
      <dgm:prSet presAssocID="{A3EE3099-3D87-42C8-826C-AC739F537390}" presName="rootText3" presStyleLbl="asst1" presStyleIdx="3" presStyleCnt="8">
        <dgm:presLayoutVars>
          <dgm:chPref val="3"/>
        </dgm:presLayoutVars>
      </dgm:prSet>
      <dgm:spPr/>
    </dgm:pt>
    <dgm:pt modelId="{A4877738-6703-4121-972A-AFD2CA1B1880}" type="pres">
      <dgm:prSet presAssocID="{A3EE3099-3D87-42C8-826C-AC739F537390}" presName="rootConnector3" presStyleLbl="asst1" presStyleIdx="3" presStyleCnt="8"/>
      <dgm:spPr/>
    </dgm:pt>
    <dgm:pt modelId="{91AB0D0D-9F8E-464E-B475-3765F03987C2}" type="pres">
      <dgm:prSet presAssocID="{A3EE3099-3D87-42C8-826C-AC739F537390}" presName="hierChild6" presStyleCnt="0"/>
      <dgm:spPr/>
    </dgm:pt>
    <dgm:pt modelId="{CDA2AB52-6878-4774-975E-EB0947DDE028}" type="pres">
      <dgm:prSet presAssocID="{A3EE3099-3D87-42C8-826C-AC739F537390}" presName="hierChild7" presStyleCnt="0"/>
      <dgm:spPr/>
    </dgm:pt>
    <dgm:pt modelId="{3B8DFF3F-A7B8-43E7-B957-FB9FE5BCD6BF}" type="pres">
      <dgm:prSet presAssocID="{BCB1E76D-D9CF-484C-A5C9-4483DF1BB96B}" presName="Name111" presStyleLbl="parChTrans1D4" presStyleIdx="0" presStyleCnt="4"/>
      <dgm:spPr/>
    </dgm:pt>
    <dgm:pt modelId="{FF6BFE90-8F8C-45DA-B760-FBD5473E3A5B}" type="pres">
      <dgm:prSet presAssocID="{7B3BAAB4-C5BC-4EEA-A804-9C90126AB0B2}" presName="hierRoot3" presStyleCnt="0">
        <dgm:presLayoutVars>
          <dgm:hierBranch val="init"/>
        </dgm:presLayoutVars>
      </dgm:prSet>
      <dgm:spPr/>
    </dgm:pt>
    <dgm:pt modelId="{73042595-489A-4110-B883-851409DB3068}" type="pres">
      <dgm:prSet presAssocID="{7B3BAAB4-C5BC-4EEA-A804-9C90126AB0B2}" presName="rootComposite3" presStyleCnt="0"/>
      <dgm:spPr/>
    </dgm:pt>
    <dgm:pt modelId="{76635457-8DD6-4373-B754-E0F61AECB33F}" type="pres">
      <dgm:prSet presAssocID="{7B3BAAB4-C5BC-4EEA-A804-9C90126AB0B2}" presName="rootText3" presStyleLbl="asst1" presStyleIdx="4" presStyleCnt="8">
        <dgm:presLayoutVars>
          <dgm:chPref val="3"/>
        </dgm:presLayoutVars>
      </dgm:prSet>
      <dgm:spPr/>
    </dgm:pt>
    <dgm:pt modelId="{10D31AE1-D5B3-4C7D-AF6E-498CF1FB1121}" type="pres">
      <dgm:prSet presAssocID="{7B3BAAB4-C5BC-4EEA-A804-9C90126AB0B2}" presName="rootConnector3" presStyleLbl="asst1" presStyleIdx="4" presStyleCnt="8"/>
      <dgm:spPr/>
    </dgm:pt>
    <dgm:pt modelId="{74D03872-268F-4600-A8DA-306E66EB44DC}" type="pres">
      <dgm:prSet presAssocID="{7B3BAAB4-C5BC-4EEA-A804-9C90126AB0B2}" presName="hierChild6" presStyleCnt="0"/>
      <dgm:spPr/>
    </dgm:pt>
    <dgm:pt modelId="{D70B6D08-B9B0-4BE4-B01D-CBBBD4B114D7}" type="pres">
      <dgm:prSet presAssocID="{7B3BAAB4-C5BC-4EEA-A804-9C90126AB0B2}" presName="hierChild7" presStyleCnt="0"/>
      <dgm:spPr/>
    </dgm:pt>
    <dgm:pt modelId="{F41FEAA7-C15F-47F6-8036-76B32B830D18}" type="pres">
      <dgm:prSet presAssocID="{2AB0EC73-1669-4EF8-83C5-16C9D1B7143A}" presName="Name111" presStyleLbl="parChTrans1D4" presStyleIdx="1" presStyleCnt="4"/>
      <dgm:spPr/>
    </dgm:pt>
    <dgm:pt modelId="{41D53E5F-A17D-4B9B-930A-E5DB01DE85CF}" type="pres">
      <dgm:prSet presAssocID="{BF0C526D-F7DA-41CA-8E2A-DB68871B784C}" presName="hierRoot3" presStyleCnt="0">
        <dgm:presLayoutVars>
          <dgm:hierBranch val="init"/>
        </dgm:presLayoutVars>
      </dgm:prSet>
      <dgm:spPr/>
    </dgm:pt>
    <dgm:pt modelId="{21C42476-CDE4-4E04-93BD-B927D6133F39}" type="pres">
      <dgm:prSet presAssocID="{BF0C526D-F7DA-41CA-8E2A-DB68871B784C}" presName="rootComposite3" presStyleCnt="0"/>
      <dgm:spPr/>
    </dgm:pt>
    <dgm:pt modelId="{6CE4E9FC-9BF6-4598-81D5-882ADCBB04F2}" type="pres">
      <dgm:prSet presAssocID="{BF0C526D-F7DA-41CA-8E2A-DB68871B784C}" presName="rootText3" presStyleLbl="asst1" presStyleIdx="5" presStyleCnt="8">
        <dgm:presLayoutVars>
          <dgm:chPref val="3"/>
        </dgm:presLayoutVars>
      </dgm:prSet>
      <dgm:spPr/>
    </dgm:pt>
    <dgm:pt modelId="{B2902949-B7B8-4736-9E58-31D3D69EC61C}" type="pres">
      <dgm:prSet presAssocID="{BF0C526D-F7DA-41CA-8E2A-DB68871B784C}" presName="rootConnector3" presStyleLbl="asst1" presStyleIdx="5" presStyleCnt="8"/>
      <dgm:spPr/>
    </dgm:pt>
    <dgm:pt modelId="{F424F324-EDA5-4C94-AB58-84B84437B366}" type="pres">
      <dgm:prSet presAssocID="{BF0C526D-F7DA-41CA-8E2A-DB68871B784C}" presName="hierChild6" presStyleCnt="0"/>
      <dgm:spPr/>
    </dgm:pt>
    <dgm:pt modelId="{2ED0FABE-F4EF-4C0F-8A32-8F6771A2AB74}" type="pres">
      <dgm:prSet presAssocID="{BF0C526D-F7DA-41CA-8E2A-DB68871B784C}" presName="hierChild7" presStyleCnt="0"/>
      <dgm:spPr/>
    </dgm:pt>
    <dgm:pt modelId="{5D1FBF46-8BF6-4948-83FB-0D438B1EFABB}" type="pres">
      <dgm:prSet presAssocID="{000D5E83-8FAF-4986-BCFE-95288D2E15DD}" presName="Name111" presStyleLbl="parChTrans1D4" presStyleIdx="2" presStyleCnt="4"/>
      <dgm:spPr/>
    </dgm:pt>
    <dgm:pt modelId="{1CE814BD-FB4E-48BA-8F67-CCB8D907EEBC}" type="pres">
      <dgm:prSet presAssocID="{2A1FFCA7-128E-4B7F-8991-AF93BE8D30BB}" presName="hierRoot3" presStyleCnt="0">
        <dgm:presLayoutVars>
          <dgm:hierBranch val="init"/>
        </dgm:presLayoutVars>
      </dgm:prSet>
      <dgm:spPr/>
    </dgm:pt>
    <dgm:pt modelId="{C1C870D2-F231-4919-8EAB-3EA9B00346A1}" type="pres">
      <dgm:prSet presAssocID="{2A1FFCA7-128E-4B7F-8991-AF93BE8D30BB}" presName="rootComposite3" presStyleCnt="0"/>
      <dgm:spPr/>
    </dgm:pt>
    <dgm:pt modelId="{FFBAEBDE-AE79-41AC-BB48-340069121219}" type="pres">
      <dgm:prSet presAssocID="{2A1FFCA7-128E-4B7F-8991-AF93BE8D30BB}" presName="rootText3" presStyleLbl="asst1" presStyleIdx="6" presStyleCnt="8">
        <dgm:presLayoutVars>
          <dgm:chPref val="3"/>
        </dgm:presLayoutVars>
      </dgm:prSet>
      <dgm:spPr/>
    </dgm:pt>
    <dgm:pt modelId="{6AEA488E-60F5-4EA4-B493-2401AE107680}" type="pres">
      <dgm:prSet presAssocID="{2A1FFCA7-128E-4B7F-8991-AF93BE8D30BB}" presName="rootConnector3" presStyleLbl="asst1" presStyleIdx="6" presStyleCnt="8"/>
      <dgm:spPr/>
    </dgm:pt>
    <dgm:pt modelId="{F751B856-FE96-448A-AF7A-AD5E3C3F0794}" type="pres">
      <dgm:prSet presAssocID="{2A1FFCA7-128E-4B7F-8991-AF93BE8D30BB}" presName="hierChild6" presStyleCnt="0"/>
      <dgm:spPr/>
    </dgm:pt>
    <dgm:pt modelId="{06C97E59-B7EC-46B7-AE08-2C09357E344D}" type="pres">
      <dgm:prSet presAssocID="{2A1FFCA7-128E-4B7F-8991-AF93BE8D30BB}" presName="hierChild7" presStyleCnt="0"/>
      <dgm:spPr/>
    </dgm:pt>
    <dgm:pt modelId="{63641BF0-21EC-4C7B-9927-F2D6F0BB7E25}" type="pres">
      <dgm:prSet presAssocID="{E4CE5200-4EB4-40A4-B10D-8E25D476CD69}" presName="Name111" presStyleLbl="parChTrans1D4" presStyleIdx="3" presStyleCnt="4"/>
      <dgm:spPr/>
    </dgm:pt>
    <dgm:pt modelId="{F85C5376-8C5E-4098-B9EE-097159376217}" type="pres">
      <dgm:prSet presAssocID="{65ECA4FC-5123-47AF-9075-CC0AC087E963}" presName="hierRoot3" presStyleCnt="0">
        <dgm:presLayoutVars>
          <dgm:hierBranch val="init"/>
        </dgm:presLayoutVars>
      </dgm:prSet>
      <dgm:spPr/>
    </dgm:pt>
    <dgm:pt modelId="{C26C285C-86ED-45E3-B6A9-001DC9CB8562}" type="pres">
      <dgm:prSet presAssocID="{65ECA4FC-5123-47AF-9075-CC0AC087E963}" presName="rootComposite3" presStyleCnt="0"/>
      <dgm:spPr/>
    </dgm:pt>
    <dgm:pt modelId="{3D81A885-759B-4F1A-93E9-83B7D07AAFE9}" type="pres">
      <dgm:prSet presAssocID="{65ECA4FC-5123-47AF-9075-CC0AC087E963}" presName="rootText3" presStyleLbl="asst1" presStyleIdx="7" presStyleCnt="8">
        <dgm:presLayoutVars>
          <dgm:chPref val="3"/>
        </dgm:presLayoutVars>
      </dgm:prSet>
      <dgm:spPr/>
    </dgm:pt>
    <dgm:pt modelId="{BB0AF56C-753A-44AC-BE3D-F207A398BB46}" type="pres">
      <dgm:prSet presAssocID="{65ECA4FC-5123-47AF-9075-CC0AC087E963}" presName="rootConnector3" presStyleLbl="asst1" presStyleIdx="7" presStyleCnt="8"/>
      <dgm:spPr/>
    </dgm:pt>
    <dgm:pt modelId="{0632997D-F1FC-4D92-A1EA-84EF1E249CAA}" type="pres">
      <dgm:prSet presAssocID="{65ECA4FC-5123-47AF-9075-CC0AC087E963}" presName="hierChild6" presStyleCnt="0"/>
      <dgm:spPr/>
    </dgm:pt>
    <dgm:pt modelId="{8FC54C58-D078-4D7D-8516-8A293BE86801}" type="pres">
      <dgm:prSet presAssocID="{65ECA4FC-5123-47AF-9075-CC0AC087E963}" presName="hierChild7" presStyleCnt="0"/>
      <dgm:spPr/>
    </dgm:pt>
  </dgm:ptLst>
  <dgm:cxnLst>
    <dgm:cxn modelId="{334E8F00-561F-4AB9-B795-E051EDC4F797}" type="presOf" srcId="{65ECA4FC-5123-47AF-9075-CC0AC087E963}" destId="{BB0AF56C-753A-44AC-BE3D-F207A398BB46}" srcOrd="1" destOrd="0" presId="urn:microsoft.com/office/officeart/2005/8/layout/orgChart1"/>
    <dgm:cxn modelId="{DBD6260D-0C78-4FC9-AFA8-9A3AEBDF4EA4}" type="presOf" srcId="{ACF39465-91F6-46BD-8E45-26644859FAF5}" destId="{FDA96063-C2D8-479E-89C3-EBBB9F769682}" srcOrd="1" destOrd="0" presId="urn:microsoft.com/office/officeart/2005/8/layout/orgChart1"/>
    <dgm:cxn modelId="{3C69E416-F77F-4CA3-8F6F-CA648012242E}" srcId="{ACF39465-91F6-46BD-8E45-26644859FAF5}" destId="{A3EE3099-3D87-42C8-826C-AC739F537390}" srcOrd="1" destOrd="0" parTransId="{AE9929FD-2335-4D16-B446-27C41941FB81}" sibTransId="{EDCB2AC2-955C-4EF3-BFDC-66BC5931AC67}"/>
    <dgm:cxn modelId="{6816F21B-1221-45B8-A0D9-B30F53DF07DC}" type="presOf" srcId="{2A1FFCA7-128E-4B7F-8991-AF93BE8D30BB}" destId="{6AEA488E-60F5-4EA4-B493-2401AE107680}" srcOrd="1" destOrd="0" presId="urn:microsoft.com/office/officeart/2005/8/layout/orgChart1"/>
    <dgm:cxn modelId="{D4CEBA23-AFF2-40C5-B6E1-2F7D33F6F105}" type="presOf" srcId="{ACF39465-91F6-46BD-8E45-26644859FAF5}" destId="{73B2C21B-D040-4062-8556-15B962EF4EA7}" srcOrd="0" destOrd="0" presId="urn:microsoft.com/office/officeart/2005/8/layout/orgChart1"/>
    <dgm:cxn modelId="{4484EE2E-954D-4703-9127-2447E8869174}" type="presOf" srcId="{E758AF27-EAE3-4C1F-8B6A-2E6930026607}" destId="{EE0C6934-EB03-43A6-B81D-E969B15CC29B}" srcOrd="0" destOrd="0" presId="urn:microsoft.com/office/officeart/2005/8/layout/orgChart1"/>
    <dgm:cxn modelId="{B3A90C30-D4D9-415A-8ACC-546E29A1C13C}" type="presOf" srcId="{2AB0EC73-1669-4EF8-83C5-16C9D1B7143A}" destId="{F41FEAA7-C15F-47F6-8036-76B32B830D18}" srcOrd="0" destOrd="0" presId="urn:microsoft.com/office/officeart/2005/8/layout/orgChart1"/>
    <dgm:cxn modelId="{20CF5636-62D9-428F-A2D8-80F044A9383F}" type="presOf" srcId="{A3EE3099-3D87-42C8-826C-AC739F537390}" destId="{A4877738-6703-4121-972A-AFD2CA1B1880}" srcOrd="1" destOrd="0" presId="urn:microsoft.com/office/officeart/2005/8/layout/orgChart1"/>
    <dgm:cxn modelId="{4A33D036-F1DD-4CB4-BBFB-EBEAAAF8E3D9}" type="presOf" srcId="{FC822081-9C3A-422C-B2BB-2C4E4806FA0A}" destId="{7BFF0EE8-55F5-4EEF-957E-405587F332D2}" srcOrd="0" destOrd="0" presId="urn:microsoft.com/office/officeart/2005/8/layout/orgChart1"/>
    <dgm:cxn modelId="{3916205B-AB6D-440B-8759-A79F2FEC5371}" type="presOf" srcId="{43A82F5B-37E5-4FBF-A673-B80375DD66FE}" destId="{CBC673E9-4EA5-4E8D-B16D-42037975FEB3}" srcOrd="1" destOrd="0" presId="urn:microsoft.com/office/officeart/2005/8/layout/orgChart1"/>
    <dgm:cxn modelId="{0C7E5547-164B-49D3-A60C-7A9DDC333D39}" srcId="{A3EE3099-3D87-42C8-826C-AC739F537390}" destId="{BF0C526D-F7DA-41CA-8E2A-DB68871B784C}" srcOrd="1" destOrd="0" parTransId="{2AB0EC73-1669-4EF8-83C5-16C9D1B7143A}" sibTransId="{48FB0CC1-1D8B-4B4E-AF0E-3E6D644533C9}"/>
    <dgm:cxn modelId="{A6C82B49-8F14-40DA-B9DC-CEFCDBCC9E2A}" srcId="{A3EE3099-3D87-42C8-826C-AC739F537390}" destId="{7B3BAAB4-C5BC-4EEA-A804-9C90126AB0B2}" srcOrd="0" destOrd="0" parTransId="{BCB1E76D-D9CF-484C-A5C9-4483DF1BB96B}" sibTransId="{EC5A467E-FA7E-40C8-997E-6A8A8BCB8516}"/>
    <dgm:cxn modelId="{E4A7FF4B-0C71-4D7C-A5A5-2BADFEC31E2A}" type="presOf" srcId="{D2459FF6-8124-4E2D-8D25-5A80AEE5E2AB}" destId="{3467CC3E-98BD-497D-80A4-07383E733E69}" srcOrd="0" destOrd="0" presId="urn:microsoft.com/office/officeart/2005/8/layout/orgChart1"/>
    <dgm:cxn modelId="{26151E6C-3CAF-4924-9CF5-EF6F5961B96C}" type="presOf" srcId="{2A1FFCA7-128E-4B7F-8991-AF93BE8D30BB}" destId="{FFBAEBDE-AE79-41AC-BB48-340069121219}" srcOrd="0" destOrd="0" presId="urn:microsoft.com/office/officeart/2005/8/layout/orgChart1"/>
    <dgm:cxn modelId="{F54A9F50-EB6A-4C0D-8CFA-B9BFA21BDD8C}" srcId="{43A82F5B-37E5-4FBF-A673-B80375DD66FE}" destId="{ACF39465-91F6-46BD-8E45-26644859FAF5}" srcOrd="1" destOrd="0" parTransId="{769A2BAF-8C17-43C8-8442-BA1A5856A091}" sibTransId="{42148728-6F70-45C1-86CC-5AFB38229A0F}"/>
    <dgm:cxn modelId="{C3043374-9652-4FC9-99CB-8299282AE0D3}" type="presOf" srcId="{65ECA4FC-5123-47AF-9075-CC0AC087E963}" destId="{3D81A885-759B-4F1A-93E9-83B7D07AAFE9}" srcOrd="0" destOrd="0" presId="urn:microsoft.com/office/officeart/2005/8/layout/orgChart1"/>
    <dgm:cxn modelId="{2CC4C455-FF7A-4FC3-9958-3A7CFD19E04B}" srcId="{ACF39465-91F6-46BD-8E45-26644859FAF5}" destId="{E3B34953-1A2E-4DA7-A379-82FC68F9388B}" srcOrd="0" destOrd="0" parTransId="{D2459FF6-8124-4E2D-8D25-5A80AEE5E2AB}" sibTransId="{37DBB404-F289-48D9-91FE-38074FD29C15}"/>
    <dgm:cxn modelId="{5C02D755-0621-4C23-8B0B-CEA6F7B3C81C}" type="presOf" srcId="{BCB1E76D-D9CF-484C-A5C9-4483DF1BB96B}" destId="{3B8DFF3F-A7B8-43E7-B957-FB9FE5BCD6BF}" srcOrd="0" destOrd="0" presId="urn:microsoft.com/office/officeart/2005/8/layout/orgChart1"/>
    <dgm:cxn modelId="{D32B4358-C044-4053-9594-140BDEF27F6C}" type="presOf" srcId="{BF0C526D-F7DA-41CA-8E2A-DB68871B784C}" destId="{6CE4E9FC-9BF6-4598-81D5-882ADCBB04F2}" srcOrd="0" destOrd="0" presId="urn:microsoft.com/office/officeart/2005/8/layout/orgChart1"/>
    <dgm:cxn modelId="{60E18258-011D-487A-80A1-DF8D61D7BB95}" type="presOf" srcId="{AE9929FD-2335-4D16-B446-27C41941FB81}" destId="{62DDAA10-D872-4D61-B60C-1AE554F0CBE7}" srcOrd="0" destOrd="0" presId="urn:microsoft.com/office/officeart/2005/8/layout/orgChart1"/>
    <dgm:cxn modelId="{11ADB27D-E88C-427D-8E57-C2B6AEAC4A07}" srcId="{BF0C526D-F7DA-41CA-8E2A-DB68871B784C}" destId="{2A1FFCA7-128E-4B7F-8991-AF93BE8D30BB}" srcOrd="0" destOrd="0" parTransId="{000D5E83-8FAF-4986-BCFE-95288D2E15DD}" sibTransId="{4262D37F-E671-45E5-B80F-06DD7705F80B}"/>
    <dgm:cxn modelId="{0A6AF57D-0907-4972-8C01-9B381DBDD009}" type="presOf" srcId="{A3EE3099-3D87-42C8-826C-AC739F537390}" destId="{5BC2B4F2-18E9-48DD-9981-5B1DE6CA7B0F}" srcOrd="0" destOrd="0" presId="urn:microsoft.com/office/officeart/2005/8/layout/orgChart1"/>
    <dgm:cxn modelId="{7328D57F-B8B0-47D6-BAB6-FC5FD2D6D17A}" type="presOf" srcId="{E0A3468A-20F3-458F-B9F7-972619792D64}" destId="{8E9EBF97-C1E4-4458-BC49-3477B4240C40}" srcOrd="0" destOrd="0" presId="urn:microsoft.com/office/officeart/2005/8/layout/orgChart1"/>
    <dgm:cxn modelId="{22F01786-E3D4-49D8-82E4-1E54320F3032}" srcId="{BF0C526D-F7DA-41CA-8E2A-DB68871B784C}" destId="{65ECA4FC-5123-47AF-9075-CC0AC087E963}" srcOrd="1" destOrd="0" parTransId="{E4CE5200-4EB4-40A4-B10D-8E25D476CD69}" sibTransId="{88DEA599-D8F4-46B3-9BD1-E77CF7D12555}"/>
    <dgm:cxn modelId="{74F3BC8E-3B41-4CF6-8F0C-44A1DA6E74B2}" type="presOf" srcId="{E758AF27-EAE3-4C1F-8B6A-2E6930026607}" destId="{B986955D-F777-40D9-AE60-4C8F3DD67EC2}" srcOrd="1" destOrd="0" presId="urn:microsoft.com/office/officeart/2005/8/layout/orgChart1"/>
    <dgm:cxn modelId="{4161A49A-3845-4F72-B45C-4EFDFDD6C0D9}" type="presOf" srcId="{BF0C526D-F7DA-41CA-8E2A-DB68871B784C}" destId="{B2902949-B7B8-4736-9E58-31D3D69EC61C}" srcOrd="1" destOrd="0" presId="urn:microsoft.com/office/officeart/2005/8/layout/orgChart1"/>
    <dgm:cxn modelId="{A8C3749D-03E8-4E78-9F0A-C387F3B4B2EF}" srcId="{43A82F5B-37E5-4FBF-A673-B80375DD66FE}" destId="{E758AF27-EAE3-4C1F-8B6A-2E6930026607}" srcOrd="0" destOrd="0" parTransId="{E0A3468A-20F3-458F-B9F7-972619792D64}" sibTransId="{9591C5FF-FB4D-4640-8843-9FDBE452DC17}"/>
    <dgm:cxn modelId="{14B4319F-F778-44EB-89CB-D24D19152508}" type="presOf" srcId="{769A2BAF-8C17-43C8-8442-BA1A5856A091}" destId="{AFDB86AB-86DF-4DDC-B6B2-FB5FD2A0B7A8}" srcOrd="0" destOrd="0" presId="urn:microsoft.com/office/officeart/2005/8/layout/orgChart1"/>
    <dgm:cxn modelId="{0693E6A1-DA40-447F-9A9E-1BCCFEF20BDF}" type="presOf" srcId="{43A82F5B-37E5-4FBF-A673-B80375DD66FE}" destId="{80A21AC5-4AA3-4FBE-A6DE-8142BC98804C}" srcOrd="0" destOrd="0" presId="urn:microsoft.com/office/officeart/2005/8/layout/orgChart1"/>
    <dgm:cxn modelId="{D312A5AF-AE75-42EA-95F0-9BA59B7C3BF5}" type="presOf" srcId="{E3B34953-1A2E-4DA7-A379-82FC68F9388B}" destId="{C4251676-EF2A-4B44-97F8-A0A6F6601CCE}" srcOrd="1" destOrd="0" presId="urn:microsoft.com/office/officeart/2005/8/layout/orgChart1"/>
    <dgm:cxn modelId="{1DDCABB3-9FDA-4D00-B075-BE50866C1F42}" type="presOf" srcId="{E3B34953-1A2E-4DA7-A379-82FC68F9388B}" destId="{A62C7B45-8DB2-45B9-91C7-89802021ACF7}" srcOrd="0" destOrd="0" presId="urn:microsoft.com/office/officeart/2005/8/layout/orgChart1"/>
    <dgm:cxn modelId="{747F17D9-184C-46A6-9AD1-950C13F47DAF}" type="presOf" srcId="{E4CE5200-4EB4-40A4-B10D-8E25D476CD69}" destId="{63641BF0-21EC-4C7B-9927-F2D6F0BB7E25}" srcOrd="0" destOrd="0" presId="urn:microsoft.com/office/officeart/2005/8/layout/orgChart1"/>
    <dgm:cxn modelId="{8EA531DE-E479-4A63-A7CB-DB32C298D66E}" srcId="{FC822081-9C3A-422C-B2BB-2C4E4806FA0A}" destId="{43A82F5B-37E5-4FBF-A673-B80375DD66FE}" srcOrd="0" destOrd="0" parTransId="{D26C639F-71C0-4481-8F6C-D1F92B91E4EB}" sibTransId="{F97C2BE3-418C-4585-8155-0EA33EA2E271}"/>
    <dgm:cxn modelId="{E357FEE6-5631-4573-B11A-3EEB7DF49D19}" type="presOf" srcId="{7B3BAAB4-C5BC-4EEA-A804-9C90126AB0B2}" destId="{76635457-8DD6-4373-B754-E0F61AECB33F}" srcOrd="0" destOrd="0" presId="urn:microsoft.com/office/officeart/2005/8/layout/orgChart1"/>
    <dgm:cxn modelId="{723752F0-0AA7-419D-936F-D585322EAAE1}" type="presOf" srcId="{7B3BAAB4-C5BC-4EEA-A804-9C90126AB0B2}" destId="{10D31AE1-D5B3-4C7D-AF6E-498CF1FB1121}" srcOrd="1" destOrd="0" presId="urn:microsoft.com/office/officeart/2005/8/layout/orgChart1"/>
    <dgm:cxn modelId="{8E8C25FF-30AE-40AE-852A-5313D595E8CA}" type="presOf" srcId="{000D5E83-8FAF-4986-BCFE-95288D2E15DD}" destId="{5D1FBF46-8BF6-4948-83FB-0D438B1EFABB}" srcOrd="0" destOrd="0" presId="urn:microsoft.com/office/officeart/2005/8/layout/orgChart1"/>
    <dgm:cxn modelId="{FCFD2BD7-ED42-4D3D-9156-29B5B2590CFC}" type="presParOf" srcId="{7BFF0EE8-55F5-4EEF-957E-405587F332D2}" destId="{65DFEDB8-6376-48A5-A159-D5CAE6926321}" srcOrd="0" destOrd="0" presId="urn:microsoft.com/office/officeart/2005/8/layout/orgChart1"/>
    <dgm:cxn modelId="{C66D080C-97E3-491B-8C5A-F40FA91BBF12}" type="presParOf" srcId="{65DFEDB8-6376-48A5-A159-D5CAE6926321}" destId="{06DB51E2-F80D-47E5-8DBB-56D3A178B025}" srcOrd="0" destOrd="0" presId="urn:microsoft.com/office/officeart/2005/8/layout/orgChart1"/>
    <dgm:cxn modelId="{4D7867A4-FC32-4901-BD18-573110A4598F}" type="presParOf" srcId="{06DB51E2-F80D-47E5-8DBB-56D3A178B025}" destId="{80A21AC5-4AA3-4FBE-A6DE-8142BC98804C}" srcOrd="0" destOrd="0" presId="urn:microsoft.com/office/officeart/2005/8/layout/orgChart1"/>
    <dgm:cxn modelId="{BD6D1943-B22B-4756-BCB3-593E227E342C}" type="presParOf" srcId="{06DB51E2-F80D-47E5-8DBB-56D3A178B025}" destId="{CBC673E9-4EA5-4E8D-B16D-42037975FEB3}" srcOrd="1" destOrd="0" presId="urn:microsoft.com/office/officeart/2005/8/layout/orgChart1"/>
    <dgm:cxn modelId="{5CE73E5B-B37F-47ED-B506-180EF430C04C}" type="presParOf" srcId="{65DFEDB8-6376-48A5-A159-D5CAE6926321}" destId="{F190377E-8668-413B-9FF1-2A00CFDCC606}" srcOrd="1" destOrd="0" presId="urn:microsoft.com/office/officeart/2005/8/layout/orgChart1"/>
    <dgm:cxn modelId="{E2BAD528-90AF-4590-945C-08E1B1F25A6A}" type="presParOf" srcId="{65DFEDB8-6376-48A5-A159-D5CAE6926321}" destId="{EAAD8E96-AF63-43D9-B7FC-151615C1FA38}" srcOrd="2" destOrd="0" presId="urn:microsoft.com/office/officeart/2005/8/layout/orgChart1"/>
    <dgm:cxn modelId="{40945778-F9EB-4FE5-9BCB-0E1E86C3BC30}" type="presParOf" srcId="{EAAD8E96-AF63-43D9-B7FC-151615C1FA38}" destId="{8E9EBF97-C1E4-4458-BC49-3477B4240C40}" srcOrd="0" destOrd="0" presId="urn:microsoft.com/office/officeart/2005/8/layout/orgChart1"/>
    <dgm:cxn modelId="{8CF03C06-38C2-4913-A2E3-BA947BC30512}" type="presParOf" srcId="{EAAD8E96-AF63-43D9-B7FC-151615C1FA38}" destId="{70180265-8AFE-4639-AAE9-14EC90FCF618}" srcOrd="1" destOrd="0" presId="urn:microsoft.com/office/officeart/2005/8/layout/orgChart1"/>
    <dgm:cxn modelId="{AA235515-8146-4554-AD76-9C098F3DEE31}" type="presParOf" srcId="{70180265-8AFE-4639-AAE9-14EC90FCF618}" destId="{95AE58FD-B8F4-444B-9BFA-50E3D17BD1FB}" srcOrd="0" destOrd="0" presId="urn:microsoft.com/office/officeart/2005/8/layout/orgChart1"/>
    <dgm:cxn modelId="{184B1AA3-0792-4C8C-9C4E-53AB4F2AC8AB}" type="presParOf" srcId="{95AE58FD-B8F4-444B-9BFA-50E3D17BD1FB}" destId="{EE0C6934-EB03-43A6-B81D-E969B15CC29B}" srcOrd="0" destOrd="0" presId="urn:microsoft.com/office/officeart/2005/8/layout/orgChart1"/>
    <dgm:cxn modelId="{8A35421D-62D9-49F5-945E-D300380731CD}" type="presParOf" srcId="{95AE58FD-B8F4-444B-9BFA-50E3D17BD1FB}" destId="{B986955D-F777-40D9-AE60-4C8F3DD67EC2}" srcOrd="1" destOrd="0" presId="urn:microsoft.com/office/officeart/2005/8/layout/orgChart1"/>
    <dgm:cxn modelId="{DD654B9B-CD56-4024-AA32-6689450943F8}" type="presParOf" srcId="{70180265-8AFE-4639-AAE9-14EC90FCF618}" destId="{DF3E1F3E-25D0-4871-A2B1-90C72681CD9A}" srcOrd="1" destOrd="0" presId="urn:microsoft.com/office/officeart/2005/8/layout/orgChart1"/>
    <dgm:cxn modelId="{A0681753-7537-4F54-86C9-4D1AE5F47953}" type="presParOf" srcId="{70180265-8AFE-4639-AAE9-14EC90FCF618}" destId="{FD0680A5-80B1-4122-8C9F-4D31F8AF9EF3}" srcOrd="2" destOrd="0" presId="urn:microsoft.com/office/officeart/2005/8/layout/orgChart1"/>
    <dgm:cxn modelId="{E7D5871E-3780-4504-A3D4-04AA1C1D46E5}" type="presParOf" srcId="{EAAD8E96-AF63-43D9-B7FC-151615C1FA38}" destId="{AFDB86AB-86DF-4DDC-B6B2-FB5FD2A0B7A8}" srcOrd="2" destOrd="0" presId="urn:microsoft.com/office/officeart/2005/8/layout/orgChart1"/>
    <dgm:cxn modelId="{B99DAF02-D41A-4390-AD5F-6DD6F97ADE38}" type="presParOf" srcId="{EAAD8E96-AF63-43D9-B7FC-151615C1FA38}" destId="{29ED0C08-90DB-49F0-89AB-91B345FDCC6F}" srcOrd="3" destOrd="0" presId="urn:microsoft.com/office/officeart/2005/8/layout/orgChart1"/>
    <dgm:cxn modelId="{EEFA1F21-5EF4-4B90-B251-804E443AD4DA}" type="presParOf" srcId="{29ED0C08-90DB-49F0-89AB-91B345FDCC6F}" destId="{E4CB52D7-3CD3-49BD-A5E0-B29DF1F3D9F5}" srcOrd="0" destOrd="0" presId="urn:microsoft.com/office/officeart/2005/8/layout/orgChart1"/>
    <dgm:cxn modelId="{B1531472-C6C5-4BFF-B8B4-BDA1EA78E6FE}" type="presParOf" srcId="{E4CB52D7-3CD3-49BD-A5E0-B29DF1F3D9F5}" destId="{73B2C21B-D040-4062-8556-15B962EF4EA7}" srcOrd="0" destOrd="0" presId="urn:microsoft.com/office/officeart/2005/8/layout/orgChart1"/>
    <dgm:cxn modelId="{14CB0C13-4011-4C82-90FE-6A94B8017405}" type="presParOf" srcId="{E4CB52D7-3CD3-49BD-A5E0-B29DF1F3D9F5}" destId="{FDA96063-C2D8-479E-89C3-EBBB9F769682}" srcOrd="1" destOrd="0" presId="urn:microsoft.com/office/officeart/2005/8/layout/orgChart1"/>
    <dgm:cxn modelId="{B6CABBC8-4037-4DF2-9B86-3535C9692B45}" type="presParOf" srcId="{29ED0C08-90DB-49F0-89AB-91B345FDCC6F}" destId="{6D0A2A28-6EB5-4148-8F55-8DBB7E904C9D}" srcOrd="1" destOrd="0" presId="urn:microsoft.com/office/officeart/2005/8/layout/orgChart1"/>
    <dgm:cxn modelId="{97E7D47A-6E5E-4D76-8CBD-FF965B346EA9}" type="presParOf" srcId="{29ED0C08-90DB-49F0-89AB-91B345FDCC6F}" destId="{BA7F7CA5-55A6-48D0-B629-42E95E809B93}" srcOrd="2" destOrd="0" presId="urn:microsoft.com/office/officeart/2005/8/layout/orgChart1"/>
    <dgm:cxn modelId="{C377B329-C701-4B2D-AD45-095F17A313BA}" type="presParOf" srcId="{BA7F7CA5-55A6-48D0-B629-42E95E809B93}" destId="{3467CC3E-98BD-497D-80A4-07383E733E69}" srcOrd="0" destOrd="0" presId="urn:microsoft.com/office/officeart/2005/8/layout/orgChart1"/>
    <dgm:cxn modelId="{EF65BB26-F6FB-4A1E-AA61-F9EC4A8AEF58}" type="presParOf" srcId="{BA7F7CA5-55A6-48D0-B629-42E95E809B93}" destId="{ED94FEB4-420C-418B-893E-395F6E61C93F}" srcOrd="1" destOrd="0" presId="urn:microsoft.com/office/officeart/2005/8/layout/orgChart1"/>
    <dgm:cxn modelId="{2086B05E-BB67-4D9E-B7A8-26F9F26BAAA5}" type="presParOf" srcId="{ED94FEB4-420C-418B-893E-395F6E61C93F}" destId="{A072AFBC-3700-482F-BD10-C8D11B0BBE71}" srcOrd="0" destOrd="0" presId="urn:microsoft.com/office/officeart/2005/8/layout/orgChart1"/>
    <dgm:cxn modelId="{B8399735-7BD1-4F16-B01C-09D13D57DF7F}" type="presParOf" srcId="{A072AFBC-3700-482F-BD10-C8D11B0BBE71}" destId="{A62C7B45-8DB2-45B9-91C7-89802021ACF7}" srcOrd="0" destOrd="0" presId="urn:microsoft.com/office/officeart/2005/8/layout/orgChart1"/>
    <dgm:cxn modelId="{79E2C8BE-E088-4E56-9531-5F41A9B75604}" type="presParOf" srcId="{A072AFBC-3700-482F-BD10-C8D11B0BBE71}" destId="{C4251676-EF2A-4B44-97F8-A0A6F6601CCE}" srcOrd="1" destOrd="0" presId="urn:microsoft.com/office/officeart/2005/8/layout/orgChart1"/>
    <dgm:cxn modelId="{359D0256-3C49-4E7B-8C57-402FD6742330}" type="presParOf" srcId="{ED94FEB4-420C-418B-893E-395F6E61C93F}" destId="{5EA8625E-E6F4-4E7C-9515-275178ED2C50}" srcOrd="1" destOrd="0" presId="urn:microsoft.com/office/officeart/2005/8/layout/orgChart1"/>
    <dgm:cxn modelId="{5609AA2D-04C6-4CDF-8A9A-3735D025A4CF}" type="presParOf" srcId="{ED94FEB4-420C-418B-893E-395F6E61C93F}" destId="{FCEB7FAD-FE08-43B5-81DA-70B0B3790B5C}" srcOrd="2" destOrd="0" presId="urn:microsoft.com/office/officeart/2005/8/layout/orgChart1"/>
    <dgm:cxn modelId="{84715ABF-275A-4C2A-9690-A759BAB9D97D}" type="presParOf" srcId="{BA7F7CA5-55A6-48D0-B629-42E95E809B93}" destId="{62DDAA10-D872-4D61-B60C-1AE554F0CBE7}" srcOrd="2" destOrd="0" presId="urn:microsoft.com/office/officeart/2005/8/layout/orgChart1"/>
    <dgm:cxn modelId="{71642A49-EC31-4932-B326-6C5507A6FC69}" type="presParOf" srcId="{BA7F7CA5-55A6-48D0-B629-42E95E809B93}" destId="{B1E9CF15-648C-4AC5-8E46-C69487DF73C1}" srcOrd="3" destOrd="0" presId="urn:microsoft.com/office/officeart/2005/8/layout/orgChart1"/>
    <dgm:cxn modelId="{C81D0FB9-3D1C-404A-9784-3C37DD48F60E}" type="presParOf" srcId="{B1E9CF15-648C-4AC5-8E46-C69487DF73C1}" destId="{E7895064-733E-4CDD-A21E-C66C5F8F88A7}" srcOrd="0" destOrd="0" presId="urn:microsoft.com/office/officeart/2005/8/layout/orgChart1"/>
    <dgm:cxn modelId="{75EB9DC3-8131-47CA-B6B0-D715E173D997}" type="presParOf" srcId="{E7895064-733E-4CDD-A21E-C66C5F8F88A7}" destId="{5BC2B4F2-18E9-48DD-9981-5B1DE6CA7B0F}" srcOrd="0" destOrd="0" presId="urn:microsoft.com/office/officeart/2005/8/layout/orgChart1"/>
    <dgm:cxn modelId="{8D2021F2-4FF0-4E39-B71D-4333A9177C55}" type="presParOf" srcId="{E7895064-733E-4CDD-A21E-C66C5F8F88A7}" destId="{A4877738-6703-4121-972A-AFD2CA1B1880}" srcOrd="1" destOrd="0" presId="urn:microsoft.com/office/officeart/2005/8/layout/orgChart1"/>
    <dgm:cxn modelId="{FFC59993-516C-462D-A93A-13187A7CCD6F}" type="presParOf" srcId="{B1E9CF15-648C-4AC5-8E46-C69487DF73C1}" destId="{91AB0D0D-9F8E-464E-B475-3765F03987C2}" srcOrd="1" destOrd="0" presId="urn:microsoft.com/office/officeart/2005/8/layout/orgChart1"/>
    <dgm:cxn modelId="{23E5647C-B46B-4194-B8F1-FCBF0B0871F7}" type="presParOf" srcId="{B1E9CF15-648C-4AC5-8E46-C69487DF73C1}" destId="{CDA2AB52-6878-4774-975E-EB0947DDE028}" srcOrd="2" destOrd="0" presId="urn:microsoft.com/office/officeart/2005/8/layout/orgChart1"/>
    <dgm:cxn modelId="{4A153189-4B25-49B0-B546-B1D9F9BB9571}" type="presParOf" srcId="{CDA2AB52-6878-4774-975E-EB0947DDE028}" destId="{3B8DFF3F-A7B8-43E7-B957-FB9FE5BCD6BF}" srcOrd="0" destOrd="0" presId="urn:microsoft.com/office/officeart/2005/8/layout/orgChart1"/>
    <dgm:cxn modelId="{4DB1E298-5252-40B0-B82A-901E8B7F5D10}" type="presParOf" srcId="{CDA2AB52-6878-4774-975E-EB0947DDE028}" destId="{FF6BFE90-8F8C-45DA-B760-FBD5473E3A5B}" srcOrd="1" destOrd="0" presId="urn:microsoft.com/office/officeart/2005/8/layout/orgChart1"/>
    <dgm:cxn modelId="{1D18F7E4-4441-49A3-BACB-0A259AFBAB4E}" type="presParOf" srcId="{FF6BFE90-8F8C-45DA-B760-FBD5473E3A5B}" destId="{73042595-489A-4110-B883-851409DB3068}" srcOrd="0" destOrd="0" presId="urn:microsoft.com/office/officeart/2005/8/layout/orgChart1"/>
    <dgm:cxn modelId="{8FE3A983-940E-4204-82FB-3933816769F1}" type="presParOf" srcId="{73042595-489A-4110-B883-851409DB3068}" destId="{76635457-8DD6-4373-B754-E0F61AECB33F}" srcOrd="0" destOrd="0" presId="urn:microsoft.com/office/officeart/2005/8/layout/orgChart1"/>
    <dgm:cxn modelId="{A4D8F477-B667-4A4A-B0EF-94B826F59D57}" type="presParOf" srcId="{73042595-489A-4110-B883-851409DB3068}" destId="{10D31AE1-D5B3-4C7D-AF6E-498CF1FB1121}" srcOrd="1" destOrd="0" presId="urn:microsoft.com/office/officeart/2005/8/layout/orgChart1"/>
    <dgm:cxn modelId="{586C1115-0206-4423-BD73-4EBA98B1D81D}" type="presParOf" srcId="{FF6BFE90-8F8C-45DA-B760-FBD5473E3A5B}" destId="{74D03872-268F-4600-A8DA-306E66EB44DC}" srcOrd="1" destOrd="0" presId="urn:microsoft.com/office/officeart/2005/8/layout/orgChart1"/>
    <dgm:cxn modelId="{FBDAF034-C88C-4561-9089-42FA90212FAA}" type="presParOf" srcId="{FF6BFE90-8F8C-45DA-B760-FBD5473E3A5B}" destId="{D70B6D08-B9B0-4BE4-B01D-CBBBD4B114D7}" srcOrd="2" destOrd="0" presId="urn:microsoft.com/office/officeart/2005/8/layout/orgChart1"/>
    <dgm:cxn modelId="{880A7CEF-A0AB-4FC5-B799-7C8733BA4BB7}" type="presParOf" srcId="{CDA2AB52-6878-4774-975E-EB0947DDE028}" destId="{F41FEAA7-C15F-47F6-8036-76B32B830D18}" srcOrd="2" destOrd="0" presId="urn:microsoft.com/office/officeart/2005/8/layout/orgChart1"/>
    <dgm:cxn modelId="{FC63DB13-2311-4B89-A3F5-A1F14D97D52A}" type="presParOf" srcId="{CDA2AB52-6878-4774-975E-EB0947DDE028}" destId="{41D53E5F-A17D-4B9B-930A-E5DB01DE85CF}" srcOrd="3" destOrd="0" presId="urn:microsoft.com/office/officeart/2005/8/layout/orgChart1"/>
    <dgm:cxn modelId="{B4FC8A19-1BB3-4202-981B-4123CA2879C7}" type="presParOf" srcId="{41D53E5F-A17D-4B9B-930A-E5DB01DE85CF}" destId="{21C42476-CDE4-4E04-93BD-B927D6133F39}" srcOrd="0" destOrd="0" presId="urn:microsoft.com/office/officeart/2005/8/layout/orgChart1"/>
    <dgm:cxn modelId="{66FC2361-C8A7-492F-8E51-51A6C8FF20EE}" type="presParOf" srcId="{21C42476-CDE4-4E04-93BD-B927D6133F39}" destId="{6CE4E9FC-9BF6-4598-81D5-882ADCBB04F2}" srcOrd="0" destOrd="0" presId="urn:microsoft.com/office/officeart/2005/8/layout/orgChart1"/>
    <dgm:cxn modelId="{C5678A56-820F-4167-B66C-90B295F7029F}" type="presParOf" srcId="{21C42476-CDE4-4E04-93BD-B927D6133F39}" destId="{B2902949-B7B8-4736-9E58-31D3D69EC61C}" srcOrd="1" destOrd="0" presId="urn:microsoft.com/office/officeart/2005/8/layout/orgChart1"/>
    <dgm:cxn modelId="{42560322-0713-4AA2-8681-788D8B56DD63}" type="presParOf" srcId="{41D53E5F-A17D-4B9B-930A-E5DB01DE85CF}" destId="{F424F324-EDA5-4C94-AB58-84B84437B366}" srcOrd="1" destOrd="0" presId="urn:microsoft.com/office/officeart/2005/8/layout/orgChart1"/>
    <dgm:cxn modelId="{91E20E4F-717E-4BF6-A0F1-3F7EFBD09EF2}" type="presParOf" srcId="{41D53E5F-A17D-4B9B-930A-E5DB01DE85CF}" destId="{2ED0FABE-F4EF-4C0F-8A32-8F6771A2AB74}" srcOrd="2" destOrd="0" presId="urn:microsoft.com/office/officeart/2005/8/layout/orgChart1"/>
    <dgm:cxn modelId="{CA6CEB20-A83F-484B-A17C-A0D3404CC2D3}" type="presParOf" srcId="{2ED0FABE-F4EF-4C0F-8A32-8F6771A2AB74}" destId="{5D1FBF46-8BF6-4948-83FB-0D438B1EFABB}" srcOrd="0" destOrd="0" presId="urn:microsoft.com/office/officeart/2005/8/layout/orgChart1"/>
    <dgm:cxn modelId="{A04BF66F-D196-4E9B-BD9B-CF44C8BE5823}" type="presParOf" srcId="{2ED0FABE-F4EF-4C0F-8A32-8F6771A2AB74}" destId="{1CE814BD-FB4E-48BA-8F67-CCB8D907EEBC}" srcOrd="1" destOrd="0" presId="urn:microsoft.com/office/officeart/2005/8/layout/orgChart1"/>
    <dgm:cxn modelId="{80F85792-6722-487D-8428-1F62D7FB1118}" type="presParOf" srcId="{1CE814BD-FB4E-48BA-8F67-CCB8D907EEBC}" destId="{C1C870D2-F231-4919-8EAB-3EA9B00346A1}" srcOrd="0" destOrd="0" presId="urn:microsoft.com/office/officeart/2005/8/layout/orgChart1"/>
    <dgm:cxn modelId="{B4F084E4-41FD-4F97-8A26-771FB7E3A8C9}" type="presParOf" srcId="{C1C870D2-F231-4919-8EAB-3EA9B00346A1}" destId="{FFBAEBDE-AE79-41AC-BB48-340069121219}" srcOrd="0" destOrd="0" presId="urn:microsoft.com/office/officeart/2005/8/layout/orgChart1"/>
    <dgm:cxn modelId="{73DD9204-EE1E-4EA8-BB3F-FAF39AE9088E}" type="presParOf" srcId="{C1C870D2-F231-4919-8EAB-3EA9B00346A1}" destId="{6AEA488E-60F5-4EA4-B493-2401AE107680}" srcOrd="1" destOrd="0" presId="urn:microsoft.com/office/officeart/2005/8/layout/orgChart1"/>
    <dgm:cxn modelId="{D2129F6F-AF1D-4147-9EBE-663B47FF58D9}" type="presParOf" srcId="{1CE814BD-FB4E-48BA-8F67-CCB8D907EEBC}" destId="{F751B856-FE96-448A-AF7A-AD5E3C3F0794}" srcOrd="1" destOrd="0" presId="urn:microsoft.com/office/officeart/2005/8/layout/orgChart1"/>
    <dgm:cxn modelId="{A43CBE21-4A2C-4E2A-B614-22A602AD17F7}" type="presParOf" srcId="{1CE814BD-FB4E-48BA-8F67-CCB8D907EEBC}" destId="{06C97E59-B7EC-46B7-AE08-2C09357E344D}" srcOrd="2" destOrd="0" presId="urn:microsoft.com/office/officeart/2005/8/layout/orgChart1"/>
    <dgm:cxn modelId="{44BFFA94-1B18-4C67-AFDD-B248CCDF95F9}" type="presParOf" srcId="{2ED0FABE-F4EF-4C0F-8A32-8F6771A2AB74}" destId="{63641BF0-21EC-4C7B-9927-F2D6F0BB7E25}" srcOrd="2" destOrd="0" presId="urn:microsoft.com/office/officeart/2005/8/layout/orgChart1"/>
    <dgm:cxn modelId="{9361227C-BFC5-4344-B338-B1572B1BB052}" type="presParOf" srcId="{2ED0FABE-F4EF-4C0F-8A32-8F6771A2AB74}" destId="{F85C5376-8C5E-4098-B9EE-097159376217}" srcOrd="3" destOrd="0" presId="urn:microsoft.com/office/officeart/2005/8/layout/orgChart1"/>
    <dgm:cxn modelId="{B1487BAC-8A60-4497-9D7F-622C6FD5744D}" type="presParOf" srcId="{F85C5376-8C5E-4098-B9EE-097159376217}" destId="{C26C285C-86ED-45E3-B6A9-001DC9CB8562}" srcOrd="0" destOrd="0" presId="urn:microsoft.com/office/officeart/2005/8/layout/orgChart1"/>
    <dgm:cxn modelId="{9C34259B-C206-4E35-8679-8FDBE1ECE48A}" type="presParOf" srcId="{C26C285C-86ED-45E3-B6A9-001DC9CB8562}" destId="{3D81A885-759B-4F1A-93E9-83B7D07AAFE9}" srcOrd="0" destOrd="0" presId="urn:microsoft.com/office/officeart/2005/8/layout/orgChart1"/>
    <dgm:cxn modelId="{16FCCB5A-4350-47FF-BEA5-BC56E02E9565}" type="presParOf" srcId="{C26C285C-86ED-45E3-B6A9-001DC9CB8562}" destId="{BB0AF56C-753A-44AC-BE3D-F207A398BB46}" srcOrd="1" destOrd="0" presId="urn:microsoft.com/office/officeart/2005/8/layout/orgChart1"/>
    <dgm:cxn modelId="{761A40AA-D6C4-4AE4-98D6-3292167E4830}" type="presParOf" srcId="{F85C5376-8C5E-4098-B9EE-097159376217}" destId="{0632997D-F1FC-4D92-A1EA-84EF1E249CAA}" srcOrd="1" destOrd="0" presId="urn:microsoft.com/office/officeart/2005/8/layout/orgChart1"/>
    <dgm:cxn modelId="{FA7EBDE9-A26E-4C5D-966C-EC780EE10542}" type="presParOf" srcId="{F85C5376-8C5E-4098-B9EE-097159376217}" destId="{8FC54C58-D078-4D7D-8516-8A293BE86801}" srcOrd="2" destOrd="0" presId="urn:microsoft.com/office/officeart/2005/8/layout/orgChar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3641BF0-21EC-4C7B-9927-F2D6F0BB7E25}">
      <dsp:nvSpPr>
        <dsp:cNvPr id="0" name=""/>
        <dsp:cNvSpPr/>
      </dsp:nvSpPr>
      <dsp:spPr>
        <a:xfrm>
          <a:off x="6875458" y="3401891"/>
          <a:ext cx="135805" cy="594958"/>
        </a:xfrm>
        <a:custGeom>
          <a:avLst/>
          <a:gdLst/>
          <a:ahLst/>
          <a:cxnLst/>
          <a:rect l="0" t="0" r="0" b="0"/>
          <a:pathLst>
            <a:path>
              <a:moveTo>
                <a:pt x="0" y="0"/>
              </a:moveTo>
              <a:lnTo>
                <a:pt x="0" y="594958"/>
              </a:lnTo>
              <a:lnTo>
                <a:pt x="135805" y="594958"/>
              </a:lnTo>
            </a:path>
          </a:pathLst>
        </a:custGeom>
        <a:noFill/>
        <a:ln w="12700" cap="flat" cmpd="sng" algn="ctr">
          <a:solidFill>
            <a:srgbClr val="00A4B7"/>
          </a:solidFill>
          <a:prstDash val="solid"/>
          <a:miter lim="800000"/>
        </a:ln>
        <a:effectLst/>
      </dsp:spPr>
      <dsp:style>
        <a:lnRef idx="2">
          <a:scrgbClr r="0" g="0" b="0"/>
        </a:lnRef>
        <a:fillRef idx="0">
          <a:scrgbClr r="0" g="0" b="0"/>
        </a:fillRef>
        <a:effectRef idx="0">
          <a:scrgbClr r="0" g="0" b="0"/>
        </a:effectRef>
        <a:fontRef idx="minor"/>
      </dsp:style>
    </dsp:sp>
    <dsp:sp modelId="{5D1FBF46-8BF6-4948-83FB-0D438B1EFABB}">
      <dsp:nvSpPr>
        <dsp:cNvPr id="0" name=""/>
        <dsp:cNvSpPr/>
      </dsp:nvSpPr>
      <dsp:spPr>
        <a:xfrm>
          <a:off x="6739653" y="3401891"/>
          <a:ext cx="135805" cy="594958"/>
        </a:xfrm>
        <a:custGeom>
          <a:avLst/>
          <a:gdLst/>
          <a:ahLst/>
          <a:cxnLst/>
          <a:rect l="0" t="0" r="0" b="0"/>
          <a:pathLst>
            <a:path>
              <a:moveTo>
                <a:pt x="135805" y="0"/>
              </a:moveTo>
              <a:lnTo>
                <a:pt x="135805" y="594958"/>
              </a:lnTo>
              <a:lnTo>
                <a:pt x="0" y="594958"/>
              </a:lnTo>
            </a:path>
          </a:pathLst>
        </a:custGeom>
        <a:noFill/>
        <a:ln w="12700" cap="flat" cmpd="sng" algn="ctr">
          <a:solidFill>
            <a:srgbClr val="00A4B7"/>
          </a:solidFill>
          <a:prstDash val="solid"/>
          <a:miter lim="800000"/>
        </a:ln>
        <a:effectLst/>
      </dsp:spPr>
      <dsp:style>
        <a:lnRef idx="2">
          <a:scrgbClr r="0" g="0" b="0"/>
        </a:lnRef>
        <a:fillRef idx="0">
          <a:scrgbClr r="0" g="0" b="0"/>
        </a:fillRef>
        <a:effectRef idx="0">
          <a:scrgbClr r="0" g="0" b="0"/>
        </a:effectRef>
        <a:fontRef idx="minor"/>
      </dsp:style>
    </dsp:sp>
    <dsp:sp modelId="{F41FEAA7-C15F-47F6-8036-76B32B830D18}">
      <dsp:nvSpPr>
        <dsp:cNvPr id="0" name=""/>
        <dsp:cNvSpPr/>
      </dsp:nvSpPr>
      <dsp:spPr>
        <a:xfrm>
          <a:off x="5310460" y="2483586"/>
          <a:ext cx="918304" cy="594958"/>
        </a:xfrm>
        <a:custGeom>
          <a:avLst/>
          <a:gdLst/>
          <a:ahLst/>
          <a:cxnLst/>
          <a:rect l="0" t="0" r="0" b="0"/>
          <a:pathLst>
            <a:path>
              <a:moveTo>
                <a:pt x="0" y="0"/>
              </a:moveTo>
              <a:lnTo>
                <a:pt x="0" y="594958"/>
              </a:lnTo>
              <a:lnTo>
                <a:pt x="918304" y="594958"/>
              </a:lnTo>
            </a:path>
          </a:pathLst>
        </a:custGeom>
        <a:noFill/>
        <a:ln w="12700" cap="flat" cmpd="sng" algn="ctr">
          <a:solidFill>
            <a:srgbClr val="00A4B7"/>
          </a:solidFill>
          <a:prstDash val="solid"/>
          <a:miter lim="800000"/>
        </a:ln>
        <a:effectLst/>
      </dsp:spPr>
      <dsp:style>
        <a:lnRef idx="2">
          <a:scrgbClr r="0" g="0" b="0"/>
        </a:lnRef>
        <a:fillRef idx="0">
          <a:scrgbClr r="0" g="0" b="0"/>
        </a:fillRef>
        <a:effectRef idx="0">
          <a:scrgbClr r="0" g="0" b="0"/>
        </a:effectRef>
        <a:fontRef idx="minor"/>
      </dsp:style>
    </dsp:sp>
    <dsp:sp modelId="{3B8DFF3F-A7B8-43E7-B957-FB9FE5BCD6BF}">
      <dsp:nvSpPr>
        <dsp:cNvPr id="0" name=""/>
        <dsp:cNvSpPr/>
      </dsp:nvSpPr>
      <dsp:spPr>
        <a:xfrm>
          <a:off x="5174654" y="2483586"/>
          <a:ext cx="135805" cy="594958"/>
        </a:xfrm>
        <a:custGeom>
          <a:avLst/>
          <a:gdLst/>
          <a:ahLst/>
          <a:cxnLst/>
          <a:rect l="0" t="0" r="0" b="0"/>
          <a:pathLst>
            <a:path>
              <a:moveTo>
                <a:pt x="135805" y="0"/>
              </a:moveTo>
              <a:lnTo>
                <a:pt x="135805" y="594958"/>
              </a:lnTo>
              <a:lnTo>
                <a:pt x="0" y="594958"/>
              </a:lnTo>
            </a:path>
          </a:pathLst>
        </a:custGeom>
        <a:noFill/>
        <a:ln w="12700" cap="flat" cmpd="sng" algn="ctr">
          <a:solidFill>
            <a:srgbClr val="00A4B7"/>
          </a:solidFill>
          <a:prstDash val="solid"/>
          <a:miter lim="800000"/>
        </a:ln>
        <a:effectLst/>
      </dsp:spPr>
      <dsp:style>
        <a:lnRef idx="2">
          <a:scrgbClr r="0" g="0" b="0"/>
        </a:lnRef>
        <a:fillRef idx="0">
          <a:scrgbClr r="0" g="0" b="0"/>
        </a:fillRef>
        <a:effectRef idx="0">
          <a:scrgbClr r="0" g="0" b="0"/>
        </a:effectRef>
        <a:fontRef idx="minor"/>
      </dsp:style>
    </dsp:sp>
    <dsp:sp modelId="{62DDAA10-D872-4D61-B60C-1AE554F0CBE7}">
      <dsp:nvSpPr>
        <dsp:cNvPr id="0" name=""/>
        <dsp:cNvSpPr/>
      </dsp:nvSpPr>
      <dsp:spPr>
        <a:xfrm>
          <a:off x="3745461" y="1565281"/>
          <a:ext cx="918304" cy="594958"/>
        </a:xfrm>
        <a:custGeom>
          <a:avLst/>
          <a:gdLst/>
          <a:ahLst/>
          <a:cxnLst/>
          <a:rect l="0" t="0" r="0" b="0"/>
          <a:pathLst>
            <a:path>
              <a:moveTo>
                <a:pt x="0" y="0"/>
              </a:moveTo>
              <a:lnTo>
                <a:pt x="0" y="594958"/>
              </a:lnTo>
              <a:lnTo>
                <a:pt x="918304" y="594958"/>
              </a:lnTo>
            </a:path>
          </a:pathLst>
        </a:custGeom>
        <a:noFill/>
        <a:ln w="12700" cap="flat" cmpd="sng" algn="ctr">
          <a:solidFill>
            <a:srgbClr val="00A4B7"/>
          </a:solidFill>
          <a:prstDash val="solid"/>
          <a:miter lim="800000"/>
        </a:ln>
        <a:effectLst/>
      </dsp:spPr>
      <dsp:style>
        <a:lnRef idx="2">
          <a:scrgbClr r="0" g="0" b="0"/>
        </a:lnRef>
        <a:fillRef idx="0">
          <a:scrgbClr r="0" g="0" b="0"/>
        </a:fillRef>
        <a:effectRef idx="0">
          <a:scrgbClr r="0" g="0" b="0"/>
        </a:effectRef>
        <a:fontRef idx="minor"/>
      </dsp:style>
    </dsp:sp>
    <dsp:sp modelId="{3467CC3E-98BD-497D-80A4-07383E733E69}">
      <dsp:nvSpPr>
        <dsp:cNvPr id="0" name=""/>
        <dsp:cNvSpPr/>
      </dsp:nvSpPr>
      <dsp:spPr>
        <a:xfrm>
          <a:off x="3609656" y="1565281"/>
          <a:ext cx="135805" cy="594958"/>
        </a:xfrm>
        <a:custGeom>
          <a:avLst/>
          <a:gdLst/>
          <a:ahLst/>
          <a:cxnLst/>
          <a:rect l="0" t="0" r="0" b="0"/>
          <a:pathLst>
            <a:path>
              <a:moveTo>
                <a:pt x="135805" y="0"/>
              </a:moveTo>
              <a:lnTo>
                <a:pt x="135805" y="594958"/>
              </a:lnTo>
              <a:lnTo>
                <a:pt x="0" y="594958"/>
              </a:lnTo>
            </a:path>
          </a:pathLst>
        </a:custGeom>
        <a:noFill/>
        <a:ln w="12700" cap="flat" cmpd="sng" algn="ctr">
          <a:solidFill>
            <a:srgbClr val="00A4B7"/>
          </a:solidFill>
          <a:prstDash val="solid"/>
          <a:miter lim="800000"/>
        </a:ln>
        <a:effectLst/>
      </dsp:spPr>
      <dsp:style>
        <a:lnRef idx="2">
          <a:scrgbClr r="0" g="0" b="0"/>
        </a:lnRef>
        <a:fillRef idx="0">
          <a:scrgbClr r="0" g="0" b="0"/>
        </a:fillRef>
        <a:effectRef idx="0">
          <a:scrgbClr r="0" g="0" b="0"/>
        </a:effectRef>
        <a:fontRef idx="minor"/>
      </dsp:style>
    </dsp:sp>
    <dsp:sp modelId="{AFDB86AB-86DF-4DDC-B6B2-FB5FD2A0B7A8}">
      <dsp:nvSpPr>
        <dsp:cNvPr id="0" name=""/>
        <dsp:cNvSpPr/>
      </dsp:nvSpPr>
      <dsp:spPr>
        <a:xfrm>
          <a:off x="2180463" y="646976"/>
          <a:ext cx="918304" cy="594958"/>
        </a:xfrm>
        <a:custGeom>
          <a:avLst/>
          <a:gdLst/>
          <a:ahLst/>
          <a:cxnLst/>
          <a:rect l="0" t="0" r="0" b="0"/>
          <a:pathLst>
            <a:path>
              <a:moveTo>
                <a:pt x="0" y="0"/>
              </a:moveTo>
              <a:lnTo>
                <a:pt x="0" y="594958"/>
              </a:lnTo>
              <a:lnTo>
                <a:pt x="918304" y="594958"/>
              </a:lnTo>
            </a:path>
          </a:pathLst>
        </a:custGeom>
        <a:noFill/>
        <a:ln w="12700" cap="flat" cmpd="sng" algn="ctr">
          <a:solidFill>
            <a:srgbClr val="00A4B7"/>
          </a:solidFill>
          <a:prstDash val="solid"/>
          <a:miter lim="800000"/>
        </a:ln>
        <a:effectLst/>
      </dsp:spPr>
      <dsp:style>
        <a:lnRef idx="2">
          <a:scrgbClr r="0" g="0" b="0"/>
        </a:lnRef>
        <a:fillRef idx="0">
          <a:scrgbClr r="0" g="0" b="0"/>
        </a:fillRef>
        <a:effectRef idx="0">
          <a:scrgbClr r="0" g="0" b="0"/>
        </a:effectRef>
        <a:fontRef idx="minor"/>
      </dsp:style>
    </dsp:sp>
    <dsp:sp modelId="{8E9EBF97-C1E4-4458-BC49-3477B4240C40}">
      <dsp:nvSpPr>
        <dsp:cNvPr id="0" name=""/>
        <dsp:cNvSpPr/>
      </dsp:nvSpPr>
      <dsp:spPr>
        <a:xfrm>
          <a:off x="2044657" y="646976"/>
          <a:ext cx="135805" cy="594958"/>
        </a:xfrm>
        <a:custGeom>
          <a:avLst/>
          <a:gdLst/>
          <a:ahLst/>
          <a:cxnLst/>
          <a:rect l="0" t="0" r="0" b="0"/>
          <a:pathLst>
            <a:path>
              <a:moveTo>
                <a:pt x="135805" y="0"/>
              </a:moveTo>
              <a:lnTo>
                <a:pt x="135805" y="594958"/>
              </a:lnTo>
              <a:lnTo>
                <a:pt x="0" y="594958"/>
              </a:lnTo>
            </a:path>
          </a:pathLst>
        </a:custGeom>
        <a:noFill/>
        <a:ln w="12700" cap="flat" cmpd="sng" algn="ctr">
          <a:solidFill>
            <a:srgbClr val="00A4B7"/>
          </a:solidFill>
          <a:prstDash val="solid"/>
          <a:miter lim="800000"/>
        </a:ln>
        <a:effectLst/>
      </dsp:spPr>
      <dsp:style>
        <a:lnRef idx="2">
          <a:scrgbClr r="0" g="0" b="0"/>
        </a:lnRef>
        <a:fillRef idx="0">
          <a:scrgbClr r="0" g="0" b="0"/>
        </a:fillRef>
        <a:effectRef idx="0">
          <a:scrgbClr r="0" g="0" b="0"/>
        </a:effectRef>
        <a:fontRef idx="minor"/>
      </dsp:style>
    </dsp:sp>
    <dsp:sp modelId="{80A21AC5-4AA3-4FBE-A6DE-8142BC98804C}">
      <dsp:nvSpPr>
        <dsp:cNvPr id="0" name=""/>
        <dsp:cNvSpPr/>
      </dsp:nvSpPr>
      <dsp:spPr>
        <a:xfrm>
          <a:off x="1533769" y="283"/>
          <a:ext cx="1293387" cy="646693"/>
        </a:xfrm>
        <a:prstGeom prst="rect">
          <a:avLst/>
        </a:prstGeom>
        <a:solidFill>
          <a:schemeClr val="accent5"/>
        </a:solidFill>
        <a:ln w="12700" cap="flat" cmpd="sng" algn="ctr">
          <a:solidFill>
            <a:srgbClr val="00A4B7"/>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b="0" kern="1200" dirty="0">
              <a:latin typeface="Open Sans" panose="020B0606030504020204" pitchFamily="34" charset="0"/>
              <a:ea typeface="Open Sans" panose="020B0606030504020204" pitchFamily="34" charset="0"/>
              <a:cs typeface="Open Sans" panose="020B0606030504020204" pitchFamily="34" charset="0"/>
            </a:rPr>
            <a:t>Działalność</a:t>
          </a:r>
        </a:p>
      </dsp:txBody>
      <dsp:txXfrm>
        <a:off x="1533769" y="283"/>
        <a:ext cx="1293387" cy="646693"/>
      </dsp:txXfrm>
    </dsp:sp>
    <dsp:sp modelId="{EE0C6934-EB03-43A6-B81D-E969B15CC29B}">
      <dsp:nvSpPr>
        <dsp:cNvPr id="0" name=""/>
        <dsp:cNvSpPr/>
      </dsp:nvSpPr>
      <dsp:spPr>
        <a:xfrm>
          <a:off x="751270" y="918588"/>
          <a:ext cx="1293387" cy="64669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solidFill>
                <a:schemeClr val="tx2"/>
              </a:solidFill>
              <a:latin typeface="Open Sans" panose="020B0606030504020204" pitchFamily="34" charset="0"/>
              <a:ea typeface="Open Sans" panose="020B0606030504020204" pitchFamily="34" charset="0"/>
              <a:cs typeface="Open Sans" panose="020B0606030504020204" pitchFamily="34" charset="0"/>
            </a:rPr>
            <a:t>Niegospodarcza</a:t>
          </a:r>
        </a:p>
      </dsp:txBody>
      <dsp:txXfrm>
        <a:off x="751270" y="918588"/>
        <a:ext cx="1293387" cy="646693"/>
      </dsp:txXfrm>
    </dsp:sp>
    <dsp:sp modelId="{73B2C21B-D040-4062-8556-15B962EF4EA7}">
      <dsp:nvSpPr>
        <dsp:cNvPr id="0" name=""/>
        <dsp:cNvSpPr/>
      </dsp:nvSpPr>
      <dsp:spPr>
        <a:xfrm>
          <a:off x="3098768" y="918588"/>
          <a:ext cx="1293387" cy="64669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latin typeface="Open Sans" panose="020B0606030504020204" pitchFamily="34" charset="0"/>
              <a:ea typeface="Open Sans" panose="020B0606030504020204" pitchFamily="34" charset="0"/>
              <a:cs typeface="Open Sans" panose="020B0606030504020204" pitchFamily="34" charset="0"/>
            </a:rPr>
            <a:t>Gospodarcza</a:t>
          </a:r>
        </a:p>
      </dsp:txBody>
      <dsp:txXfrm>
        <a:off x="3098768" y="918588"/>
        <a:ext cx="1293387" cy="646693"/>
      </dsp:txXfrm>
    </dsp:sp>
    <dsp:sp modelId="{A62C7B45-8DB2-45B9-91C7-89802021ACF7}">
      <dsp:nvSpPr>
        <dsp:cNvPr id="0" name=""/>
        <dsp:cNvSpPr/>
      </dsp:nvSpPr>
      <dsp:spPr>
        <a:xfrm>
          <a:off x="2316268" y="1836893"/>
          <a:ext cx="1293387" cy="64669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solidFill>
                <a:schemeClr val="tx2"/>
              </a:solidFill>
              <a:latin typeface="Open Sans" panose="020B0606030504020204" pitchFamily="34" charset="0"/>
              <a:ea typeface="Open Sans" panose="020B0606030504020204" pitchFamily="34" charset="0"/>
              <a:cs typeface="Open Sans" panose="020B0606030504020204" pitchFamily="34" charset="0"/>
            </a:rPr>
            <a:t>Pomocnicza</a:t>
          </a:r>
        </a:p>
      </dsp:txBody>
      <dsp:txXfrm>
        <a:off x="2316268" y="1836893"/>
        <a:ext cx="1293387" cy="646693"/>
      </dsp:txXfrm>
    </dsp:sp>
    <dsp:sp modelId="{5BC2B4F2-18E9-48DD-9981-5B1DE6CA7B0F}">
      <dsp:nvSpPr>
        <dsp:cNvPr id="0" name=""/>
        <dsp:cNvSpPr/>
      </dsp:nvSpPr>
      <dsp:spPr>
        <a:xfrm>
          <a:off x="4663766" y="1836893"/>
          <a:ext cx="1293387" cy="64669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latin typeface="Open Sans" panose="020B0606030504020204" pitchFamily="34" charset="0"/>
              <a:ea typeface="Open Sans" panose="020B0606030504020204" pitchFamily="34" charset="0"/>
              <a:cs typeface="Open Sans" panose="020B0606030504020204" pitchFamily="34" charset="0"/>
            </a:rPr>
            <a:t>Inna niż pomocnicza</a:t>
          </a:r>
        </a:p>
      </dsp:txBody>
      <dsp:txXfrm>
        <a:off x="4663766" y="1836893"/>
        <a:ext cx="1293387" cy="646693"/>
      </dsp:txXfrm>
    </dsp:sp>
    <dsp:sp modelId="{76635457-8DD6-4373-B754-E0F61AECB33F}">
      <dsp:nvSpPr>
        <dsp:cNvPr id="0" name=""/>
        <dsp:cNvSpPr/>
      </dsp:nvSpPr>
      <dsp:spPr>
        <a:xfrm>
          <a:off x="3881267" y="2755198"/>
          <a:ext cx="1293387" cy="64669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solidFill>
                <a:schemeClr val="tx2"/>
              </a:solidFill>
              <a:latin typeface="Open Sans" panose="020B0606030504020204" pitchFamily="34" charset="0"/>
              <a:ea typeface="Open Sans" panose="020B0606030504020204" pitchFamily="34" charset="0"/>
              <a:cs typeface="Open Sans" panose="020B0606030504020204" pitchFamily="34" charset="0"/>
            </a:rPr>
            <a:t>Monopol</a:t>
          </a:r>
        </a:p>
      </dsp:txBody>
      <dsp:txXfrm>
        <a:off x="3881267" y="2755198"/>
        <a:ext cx="1293387" cy="646693"/>
      </dsp:txXfrm>
    </dsp:sp>
    <dsp:sp modelId="{6CE4E9FC-9BF6-4598-81D5-882ADCBB04F2}">
      <dsp:nvSpPr>
        <dsp:cNvPr id="0" name=""/>
        <dsp:cNvSpPr/>
      </dsp:nvSpPr>
      <dsp:spPr>
        <a:xfrm>
          <a:off x="6228765" y="2755198"/>
          <a:ext cx="1293387" cy="64669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latin typeface="Open Sans" panose="020B0606030504020204" pitchFamily="34" charset="0"/>
              <a:ea typeface="Open Sans" panose="020B0606030504020204" pitchFamily="34" charset="0"/>
              <a:cs typeface="Open Sans" panose="020B0606030504020204" pitchFamily="34" charset="0"/>
            </a:rPr>
            <a:t>Zakłóca konkurencję</a:t>
          </a:r>
        </a:p>
      </dsp:txBody>
      <dsp:txXfrm>
        <a:off x="6228765" y="2755198"/>
        <a:ext cx="1293387" cy="646693"/>
      </dsp:txXfrm>
    </dsp:sp>
    <dsp:sp modelId="{FFBAEBDE-AE79-41AC-BB48-340069121219}">
      <dsp:nvSpPr>
        <dsp:cNvPr id="0" name=""/>
        <dsp:cNvSpPr/>
      </dsp:nvSpPr>
      <dsp:spPr>
        <a:xfrm>
          <a:off x="5446265" y="3673503"/>
          <a:ext cx="1293387" cy="646693"/>
        </a:xfrm>
        <a:prstGeom prst="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solidFill>
                <a:schemeClr val="tx2"/>
              </a:solidFill>
              <a:latin typeface="Open Sans" panose="020B0606030504020204" pitchFamily="34" charset="0"/>
              <a:ea typeface="Open Sans" panose="020B0606030504020204" pitchFamily="34" charset="0"/>
              <a:cs typeface="Open Sans" panose="020B0606030504020204" pitchFamily="34" charset="0"/>
            </a:rPr>
            <a:t>Nie wpływa na wymianę handlową</a:t>
          </a:r>
        </a:p>
      </dsp:txBody>
      <dsp:txXfrm>
        <a:off x="5446265" y="3673503"/>
        <a:ext cx="1293387" cy="646693"/>
      </dsp:txXfrm>
    </dsp:sp>
    <dsp:sp modelId="{3D81A885-759B-4F1A-93E9-83B7D07AAFE9}">
      <dsp:nvSpPr>
        <dsp:cNvPr id="0" name=""/>
        <dsp:cNvSpPr/>
      </dsp:nvSpPr>
      <dsp:spPr>
        <a:xfrm>
          <a:off x="7011264" y="3673503"/>
          <a:ext cx="1293387" cy="646693"/>
        </a:xfrm>
        <a:prstGeom prst="rect">
          <a:avLst/>
        </a:prstGeom>
        <a:solidFill>
          <a:schemeClr val="accent5"/>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pl-PL" sz="1300" kern="1200" dirty="0">
              <a:latin typeface="Open Sans" panose="020B0606030504020204" pitchFamily="34" charset="0"/>
              <a:ea typeface="Open Sans" panose="020B0606030504020204" pitchFamily="34" charset="0"/>
              <a:cs typeface="Open Sans" panose="020B0606030504020204" pitchFamily="34" charset="0"/>
            </a:rPr>
            <a:t>Wpływa na wymianę handlową</a:t>
          </a:r>
        </a:p>
      </dsp:txBody>
      <dsp:txXfrm>
        <a:off x="7011264" y="3673503"/>
        <a:ext cx="1293387" cy="646693"/>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l-PL"/>
          </a:p>
        </p:txBody>
      </p:sp>
      <p:sp>
        <p:nvSpPr>
          <p:cNvPr id="3" name="Symbol zastępczy daty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EEEFF2B-0721-7148-92D1-1650B5B78E9F}" type="datetimeFigureOut">
              <a:rPr lang="pl-PL" smtClean="0"/>
              <a:t>2025-06-10</a:t>
            </a:fld>
            <a:endParaRPr lang="pl-PL"/>
          </a:p>
        </p:txBody>
      </p:sp>
      <p:sp>
        <p:nvSpPr>
          <p:cNvPr id="4" name="Symbol zastępczy obrazu slajdu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pl-PL"/>
          </a:p>
        </p:txBody>
      </p:sp>
      <p:sp>
        <p:nvSpPr>
          <p:cNvPr id="5" name="Symbol zastępczy notatek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6" name="Symbol zastępczy stopki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l-PL"/>
          </a:p>
        </p:txBody>
      </p:sp>
      <p:sp>
        <p:nvSpPr>
          <p:cNvPr id="7" name="Symbol zastępczy numeru slajd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02B4DB-5212-AD42-B2C1-BD19AC94D45E}" type="slidenum">
              <a:rPr lang="pl-PL" smtClean="0"/>
              <a:t>‹#›</a:t>
            </a:fld>
            <a:endParaRPr lang="pl-PL"/>
          </a:p>
        </p:txBody>
      </p:sp>
    </p:spTree>
    <p:extLst>
      <p:ext uri="{BB962C8B-B14F-4D97-AF65-F5344CB8AC3E}">
        <p14:creationId xmlns:p14="http://schemas.microsoft.com/office/powerpoint/2010/main" val="11927739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C5B0E85-6A4E-4956-9573-DA32F14BF21E}" type="slidenum">
              <a:rPr lang="pl-PL" smtClean="0"/>
              <a:t>82</a:t>
            </a:fld>
            <a:endParaRPr lang="pl-PL" dirty="0"/>
          </a:p>
        </p:txBody>
      </p:sp>
    </p:spTree>
    <p:extLst>
      <p:ext uri="{BB962C8B-B14F-4D97-AF65-F5344CB8AC3E}">
        <p14:creationId xmlns:p14="http://schemas.microsoft.com/office/powerpoint/2010/main" val="10533079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C5B0E85-6A4E-4956-9573-DA32F14BF21E}" type="slidenum">
              <a:rPr lang="pl-PL" smtClean="0"/>
              <a:t>168</a:t>
            </a:fld>
            <a:endParaRPr lang="pl-PL" dirty="0"/>
          </a:p>
        </p:txBody>
      </p:sp>
    </p:spTree>
    <p:extLst>
      <p:ext uri="{BB962C8B-B14F-4D97-AF65-F5344CB8AC3E}">
        <p14:creationId xmlns:p14="http://schemas.microsoft.com/office/powerpoint/2010/main" val="14467558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C5B0E85-6A4E-4956-9573-DA32F14BF21E}" type="slidenum">
              <a:rPr lang="pl-PL" smtClean="0"/>
              <a:t>180</a:t>
            </a:fld>
            <a:endParaRPr lang="pl-PL" dirty="0"/>
          </a:p>
        </p:txBody>
      </p:sp>
    </p:spTree>
    <p:extLst>
      <p:ext uri="{BB962C8B-B14F-4D97-AF65-F5344CB8AC3E}">
        <p14:creationId xmlns:p14="http://schemas.microsoft.com/office/powerpoint/2010/main" val="12205903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ymbol zastępczy obrazu slajdu 1"/>
          <p:cNvSpPr>
            <a:spLocks noGrp="1" noRot="1" noChangeAspect="1"/>
          </p:cNvSpPr>
          <p:nvPr>
            <p:ph type="sldImg"/>
          </p:nvPr>
        </p:nvSpPr>
        <p:spPr/>
      </p:sp>
      <p:sp>
        <p:nvSpPr>
          <p:cNvPr id="3" name="Symbol zastępczy notatek 2"/>
          <p:cNvSpPr>
            <a:spLocks noGrp="1"/>
          </p:cNvSpPr>
          <p:nvPr>
            <p:ph type="body" idx="1"/>
          </p:nvPr>
        </p:nvSpPr>
        <p:spPr/>
        <p:txBody>
          <a:bodyPr/>
          <a:lstStyle/>
          <a:p>
            <a:endParaRPr lang="pl-PL" dirty="0"/>
          </a:p>
        </p:txBody>
      </p:sp>
      <p:sp>
        <p:nvSpPr>
          <p:cNvPr id="4" name="Symbol zastępczy numeru slajdu 3"/>
          <p:cNvSpPr>
            <a:spLocks noGrp="1"/>
          </p:cNvSpPr>
          <p:nvPr>
            <p:ph type="sldNum" sz="quarter" idx="5"/>
          </p:nvPr>
        </p:nvSpPr>
        <p:spPr/>
        <p:txBody>
          <a:bodyPr/>
          <a:lstStyle/>
          <a:p>
            <a:fld id="{9C5B0E85-6A4E-4956-9573-DA32F14BF21E}" type="slidenum">
              <a:rPr lang="pl-PL" smtClean="0"/>
              <a:t>192</a:t>
            </a:fld>
            <a:endParaRPr lang="pl-PL" dirty="0"/>
          </a:p>
        </p:txBody>
      </p:sp>
    </p:spTree>
    <p:extLst>
      <p:ext uri="{BB962C8B-B14F-4D97-AF65-F5344CB8AC3E}">
        <p14:creationId xmlns:p14="http://schemas.microsoft.com/office/powerpoint/2010/main" val="407332589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18.png"/><Relationship Id="rId3" Type="http://schemas.openxmlformats.org/officeDocument/2006/relationships/image" Target="../media/image8.png"/><Relationship Id="rId7" Type="http://schemas.openxmlformats.org/officeDocument/2006/relationships/image" Target="../media/image12.png"/><Relationship Id="rId12" Type="http://schemas.openxmlformats.org/officeDocument/2006/relationships/image" Target="../media/image17.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11.png"/><Relationship Id="rId11" Type="http://schemas.openxmlformats.org/officeDocument/2006/relationships/image" Target="../media/image16.png"/><Relationship Id="rId5" Type="http://schemas.openxmlformats.org/officeDocument/2006/relationships/image" Target="../media/image10.png"/><Relationship Id="rId10" Type="http://schemas.openxmlformats.org/officeDocument/2006/relationships/image" Target="../media/image15.png"/><Relationship Id="rId4" Type="http://schemas.openxmlformats.org/officeDocument/2006/relationships/image" Target="../media/image9.png"/><Relationship Id="rId9" Type="http://schemas.openxmlformats.org/officeDocument/2006/relationships/image" Target="../media/image14.png"/><Relationship Id="rId14" Type="http://schemas.openxmlformats.org/officeDocument/2006/relationships/image" Target="../media/image19.pn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6613" y="1973818"/>
            <a:ext cx="8639675" cy="4326381"/>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6760" y="1973818"/>
            <a:ext cx="3959225" cy="720090"/>
          </a:xfrm>
          <a:prstGeom prst="rect">
            <a:avLst/>
          </a:prstGeom>
        </p:spPr>
      </p:pic>
      <p:pic>
        <p:nvPicPr>
          <p:cNvPr id="14" name="Obraz 13">
            <a:extLst>
              <a:ext uri="{FF2B5EF4-FFF2-40B4-BE49-F238E27FC236}">
                <a16:creationId xmlns:a16="http://schemas.microsoft.com/office/drawing/2014/main" id="{2B41AD81-079D-B212-C8B7-9A9D3BEE5179}"/>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597632" y="540402"/>
            <a:ext cx="1080000" cy="1080000"/>
          </a:xfrm>
          <a:prstGeom prst="rect">
            <a:avLst/>
          </a:prstGeom>
        </p:spPr>
      </p:pic>
      <p:pic>
        <p:nvPicPr>
          <p:cNvPr id="15" name="Obraz 14">
            <a:extLst>
              <a:ext uri="{FF2B5EF4-FFF2-40B4-BE49-F238E27FC236}">
                <a16:creationId xmlns:a16="http://schemas.microsoft.com/office/drawing/2014/main" id="{0A433181-6EED-44B3-4822-4AF9E6BA906A}"/>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2105788" y="540402"/>
            <a:ext cx="1080000" cy="1080000"/>
          </a:xfrm>
          <a:prstGeom prst="rect">
            <a:avLst/>
          </a:prstGeom>
        </p:spPr>
      </p:pic>
      <p:pic>
        <p:nvPicPr>
          <p:cNvPr id="16" name="Obraz 15">
            <a:extLst>
              <a:ext uri="{FF2B5EF4-FFF2-40B4-BE49-F238E27FC236}">
                <a16:creationId xmlns:a16="http://schemas.microsoft.com/office/drawing/2014/main" id="{276322E5-6025-7EA2-67FB-9F57E9210052}"/>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3613944" y="540402"/>
            <a:ext cx="1080000" cy="1080000"/>
          </a:xfrm>
          <a:prstGeom prst="rect">
            <a:avLst/>
          </a:prstGeom>
        </p:spPr>
      </p:pic>
      <p:sp>
        <p:nvSpPr>
          <p:cNvPr id="2" name="Title 1"/>
          <p:cNvSpPr>
            <a:spLocks noGrp="1"/>
          </p:cNvSpPr>
          <p:nvPr>
            <p:ph type="ctrTitle"/>
          </p:nvPr>
        </p:nvSpPr>
        <p:spPr>
          <a:xfrm>
            <a:off x="1385877" y="3059113"/>
            <a:ext cx="7920115" cy="1107677"/>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D2A3D249-6366-4532-95C2-9DDC07D17B44}" type="datetime1">
              <a:rPr lang="pl-PL" smtClean="0"/>
              <a:t>2025-06-10</a:t>
            </a:fld>
            <a:endParaRPr lang="pl-PL" dirty="0"/>
          </a:p>
        </p:txBody>
      </p:sp>
    </p:spTree>
    <p:extLst>
      <p:ext uri="{BB962C8B-B14F-4D97-AF65-F5344CB8AC3E}">
        <p14:creationId xmlns:p14="http://schemas.microsoft.com/office/powerpoint/2010/main" val="4255767286"/>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2_Slajd tytułowy (długi tytuł)">
    <p:spTree>
      <p:nvGrpSpPr>
        <p:cNvPr id="1" name=""/>
        <p:cNvGrpSpPr/>
        <p:nvPr/>
      </p:nvGrpSpPr>
      <p:grpSpPr>
        <a:xfrm>
          <a:off x="0" y="0"/>
          <a:ext cx="0" cy="0"/>
          <a:chOff x="0" y="0"/>
          <a:chExt cx="0" cy="0"/>
        </a:xfrm>
      </p:grpSpPr>
      <p:sp>
        <p:nvSpPr>
          <p:cNvPr id="9" name="Prostokąt 8">
            <a:extLst>
              <a:ext uri="{FF2B5EF4-FFF2-40B4-BE49-F238E27FC236}">
                <a16:creationId xmlns:a16="http://schemas.microsoft.com/office/drawing/2014/main" id="{A63EBD56-4A88-4F5C-BEAF-A33740721C44}"/>
              </a:ext>
            </a:extLst>
          </p:cNvPr>
          <p:cNvSpPr/>
          <p:nvPr userDrawn="1"/>
        </p:nvSpPr>
        <p:spPr>
          <a:xfrm>
            <a:off x="1025525" y="1983572"/>
            <a:ext cx="8640763" cy="4316627"/>
          </a:xfrm>
          <a:prstGeom prst="rect">
            <a:avLst/>
          </a:prstGeom>
          <a:solidFill>
            <a:srgbClr val="A6D3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Prostokąt 10">
            <a:extLst>
              <a:ext uri="{FF2B5EF4-FFF2-40B4-BE49-F238E27FC236}">
                <a16:creationId xmlns:a16="http://schemas.microsoft.com/office/drawing/2014/main" id="{48CDFE25-4437-7188-EA7B-7D9DAD502275}"/>
              </a:ext>
              <a:ext uri="{C183D7F6-B498-43B3-948B-1728B52AA6E4}">
                <adec:decorative xmlns:adec="http://schemas.microsoft.com/office/drawing/2017/decorative" val="1"/>
              </a:ext>
            </a:extLst>
          </p:cNvPr>
          <p:cNvSpPr/>
          <p:nvPr userDrawn="1"/>
        </p:nvSpPr>
        <p:spPr>
          <a:xfrm>
            <a:off x="1" y="0"/>
            <a:ext cx="4986337" cy="2693908"/>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3" name="Obraz 12" descr="Obraz zawierający tekst&#10;&#10;Opis wygenerowany automatycznie">
            <a:extLst>
              <a:ext uri="{FF2B5EF4-FFF2-40B4-BE49-F238E27FC236}">
                <a16:creationId xmlns:a16="http://schemas.microsoft.com/office/drawing/2014/main" id="{49D1ECBE-9DB2-9B2A-CE8F-84EF95EA4842}"/>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1025525" y="1983572"/>
            <a:ext cx="3959225" cy="720090"/>
          </a:xfrm>
          <a:prstGeom prst="rect">
            <a:avLst/>
          </a:prstGeom>
        </p:spPr>
      </p:pic>
      <p:sp>
        <p:nvSpPr>
          <p:cNvPr id="2" name="Title 1"/>
          <p:cNvSpPr>
            <a:spLocks noGrp="1"/>
          </p:cNvSpPr>
          <p:nvPr>
            <p:ph type="ctrTitle"/>
          </p:nvPr>
        </p:nvSpPr>
        <p:spPr>
          <a:xfrm>
            <a:off x="1385877" y="3070227"/>
            <a:ext cx="7920115" cy="1087764"/>
          </a:xfrm>
        </p:spPr>
        <p:txBody>
          <a:bodyPr anchor="t" anchorCtr="0">
            <a:normAutofit/>
          </a:bodyPr>
          <a:lstStyle>
            <a:lvl1pPr algn="l">
              <a:lnSpc>
                <a:spcPts val="4000"/>
              </a:lnSpc>
              <a:defRPr sz="3200"/>
            </a:lvl1pPr>
          </a:lstStyle>
          <a:p>
            <a:r>
              <a:rPr lang="pl-PL"/>
              <a:t>Kliknij, aby edytować styl</a:t>
            </a:r>
            <a:endParaRPr lang="en-US" dirty="0"/>
          </a:p>
        </p:txBody>
      </p:sp>
      <p:sp>
        <p:nvSpPr>
          <p:cNvPr id="3" name="Subtitle 2"/>
          <p:cNvSpPr>
            <a:spLocks noGrp="1"/>
          </p:cNvSpPr>
          <p:nvPr>
            <p:ph type="subTitle" idx="1"/>
          </p:nvPr>
        </p:nvSpPr>
        <p:spPr>
          <a:xfrm>
            <a:off x="1385888" y="4861794"/>
            <a:ext cx="7920037" cy="1080000"/>
          </a:xfrm>
        </p:spPr>
        <p:txBody>
          <a:bodyPr>
            <a:normAutofit/>
          </a:bodyPr>
          <a:lstStyle>
            <a:lvl1pPr marL="0" indent="0" algn="l">
              <a:lnSpc>
                <a:spcPts val="3500"/>
              </a:lnSpc>
              <a:buNone/>
              <a:defRPr sz="2800" b="1">
                <a:solidFill>
                  <a:schemeClr val="tx2"/>
                </a:solidFill>
              </a:defRPr>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pl-PL"/>
              <a:t>Kliknij, aby edytować styl wzorca podtytułu</a:t>
            </a:r>
            <a:endParaRPr lang="en-US" dirty="0"/>
          </a:p>
        </p:txBody>
      </p:sp>
      <p:sp>
        <p:nvSpPr>
          <p:cNvPr id="4" name="Date Placeholder 3"/>
          <p:cNvSpPr>
            <a:spLocks noGrp="1"/>
          </p:cNvSpPr>
          <p:nvPr>
            <p:ph type="dt" sz="half" idx="10"/>
          </p:nvPr>
        </p:nvSpPr>
        <p:spPr>
          <a:xfrm>
            <a:off x="7865356" y="540402"/>
            <a:ext cx="1799844" cy="349114"/>
          </a:xfrm>
          <a:prstGeom prst="rect">
            <a:avLst/>
          </a:prstGeom>
        </p:spPr>
        <p:txBody>
          <a:bodyPr lIns="0" tIns="0" rIns="0" bIns="0"/>
          <a:lstStyle>
            <a:lvl1pPr algn="r">
              <a:lnSpc>
                <a:spcPts val="1800"/>
              </a:lnSpc>
              <a:defRPr sz="1400">
                <a:solidFill>
                  <a:schemeClr val="tx2"/>
                </a:solidFill>
                <a:latin typeface="Open Sans" pitchFamily="2" charset="0"/>
                <a:ea typeface="Open Sans" pitchFamily="2" charset="0"/>
                <a:cs typeface="Open Sans" pitchFamily="2" charset="0"/>
              </a:defRPr>
            </a:lvl1pPr>
          </a:lstStyle>
          <a:p>
            <a:fld id="{68EEE8EE-D7CF-4F1D-849B-3E54D1DD80B0}" type="datetime1">
              <a:rPr lang="pl-PL" smtClean="0"/>
              <a:t>2025-06-10</a:t>
            </a:fld>
            <a:endParaRPr lang="pl-PL" dirty="0"/>
          </a:p>
        </p:txBody>
      </p:sp>
      <p:pic>
        <p:nvPicPr>
          <p:cNvPr id="6" name="Obraz 5">
            <a:extLst>
              <a:ext uri="{FF2B5EF4-FFF2-40B4-BE49-F238E27FC236}">
                <a16:creationId xmlns:a16="http://schemas.microsoft.com/office/drawing/2014/main" id="{039E0742-6ADE-F448-8437-7F591E1D07FA}"/>
              </a:ext>
            </a:extLst>
          </p:cNvPr>
          <p:cNvPicPr>
            <a:picLocks noChangeAspect="1"/>
          </p:cNvPicPr>
          <p:nvPr userDrawn="1"/>
        </p:nvPicPr>
        <p:blipFill>
          <a:blip r:embed="rId3" cstate="hqprint">
            <a:alphaModFix amt="55000"/>
            <a:extLst>
              <a:ext uri="{28A0092B-C50C-407E-A947-70E740481C1C}">
                <a14:useLocalDpi xmlns:a14="http://schemas.microsoft.com/office/drawing/2010/main" val="0"/>
              </a:ext>
            </a:extLst>
          </a:blip>
          <a:stretch>
            <a:fillRect/>
          </a:stretch>
        </p:blipFill>
        <p:spPr>
          <a:xfrm>
            <a:off x="652757" y="1244366"/>
            <a:ext cx="381000" cy="381000"/>
          </a:xfrm>
          <a:prstGeom prst="rect">
            <a:avLst/>
          </a:prstGeom>
        </p:spPr>
      </p:pic>
      <p:pic>
        <p:nvPicPr>
          <p:cNvPr id="17" name="Obraz 16">
            <a:extLst>
              <a:ext uri="{FF2B5EF4-FFF2-40B4-BE49-F238E27FC236}">
                <a16:creationId xmlns:a16="http://schemas.microsoft.com/office/drawing/2014/main" id="{F60567DB-D582-D44E-A6AD-12B2B5F1FE7B}"/>
              </a:ext>
            </a:extLst>
          </p:cNvPr>
          <p:cNvPicPr>
            <a:picLocks noChangeAspect="1"/>
          </p:cNvPicPr>
          <p:nvPr userDrawn="1"/>
        </p:nvPicPr>
        <p:blipFill>
          <a:blip r:embed="rId4" cstate="hqprint">
            <a:alphaModFix amt="55000"/>
            <a:extLst>
              <a:ext uri="{28A0092B-C50C-407E-A947-70E740481C1C}">
                <a14:useLocalDpi xmlns:a14="http://schemas.microsoft.com/office/drawing/2010/main" val="0"/>
              </a:ext>
            </a:extLst>
          </a:blip>
          <a:stretch>
            <a:fillRect/>
          </a:stretch>
        </p:blipFill>
        <p:spPr>
          <a:xfrm>
            <a:off x="1365250" y="545866"/>
            <a:ext cx="381000" cy="381000"/>
          </a:xfrm>
          <a:prstGeom prst="rect">
            <a:avLst/>
          </a:prstGeom>
        </p:spPr>
      </p:pic>
      <p:pic>
        <p:nvPicPr>
          <p:cNvPr id="19" name="Obraz 18">
            <a:extLst>
              <a:ext uri="{FF2B5EF4-FFF2-40B4-BE49-F238E27FC236}">
                <a16:creationId xmlns:a16="http://schemas.microsoft.com/office/drawing/2014/main" id="{39EEE39C-033E-F640-8C4C-E23D91BEA336}"/>
              </a:ext>
            </a:extLst>
          </p:cNvPr>
          <p:cNvPicPr>
            <a:picLocks noChangeAspect="1"/>
          </p:cNvPicPr>
          <p:nvPr userDrawn="1"/>
        </p:nvPicPr>
        <p:blipFill>
          <a:blip r:embed="rId5" cstate="hqprint">
            <a:alphaModFix amt="55000"/>
            <a:extLst>
              <a:ext uri="{28A0092B-C50C-407E-A947-70E740481C1C}">
                <a14:useLocalDpi xmlns:a14="http://schemas.microsoft.com/office/drawing/2010/main" val="0"/>
              </a:ext>
            </a:extLst>
          </a:blip>
          <a:stretch>
            <a:fillRect/>
          </a:stretch>
        </p:blipFill>
        <p:spPr>
          <a:xfrm>
            <a:off x="1380511" y="1244366"/>
            <a:ext cx="381000" cy="381000"/>
          </a:xfrm>
          <a:prstGeom prst="rect">
            <a:avLst/>
          </a:prstGeom>
        </p:spPr>
      </p:pic>
      <p:pic>
        <p:nvPicPr>
          <p:cNvPr id="21" name="Obraz 20">
            <a:extLst>
              <a:ext uri="{FF2B5EF4-FFF2-40B4-BE49-F238E27FC236}">
                <a16:creationId xmlns:a16="http://schemas.microsoft.com/office/drawing/2014/main" id="{C169AC8E-96EA-1048-803E-97D6CEE5E102}"/>
              </a:ext>
            </a:extLst>
          </p:cNvPr>
          <p:cNvPicPr>
            <a:picLocks noChangeAspect="1"/>
          </p:cNvPicPr>
          <p:nvPr userDrawn="1"/>
        </p:nvPicPr>
        <p:blipFill>
          <a:blip r:embed="rId6" cstate="hqprint">
            <a:alphaModFix amt="55000"/>
            <a:extLst>
              <a:ext uri="{28A0092B-C50C-407E-A947-70E740481C1C}">
                <a14:useLocalDpi xmlns:a14="http://schemas.microsoft.com/office/drawing/2010/main" val="0"/>
              </a:ext>
            </a:extLst>
          </a:blip>
          <a:stretch>
            <a:fillRect/>
          </a:stretch>
        </p:blipFill>
        <p:spPr>
          <a:xfrm>
            <a:off x="4265786" y="538288"/>
            <a:ext cx="381000" cy="381000"/>
          </a:xfrm>
          <a:prstGeom prst="rect">
            <a:avLst/>
          </a:prstGeom>
        </p:spPr>
      </p:pic>
      <p:pic>
        <p:nvPicPr>
          <p:cNvPr id="23" name="Obraz 22">
            <a:extLst>
              <a:ext uri="{FF2B5EF4-FFF2-40B4-BE49-F238E27FC236}">
                <a16:creationId xmlns:a16="http://schemas.microsoft.com/office/drawing/2014/main" id="{D5D90F56-CFD2-1A40-B479-B556FC2D370D}"/>
              </a:ext>
            </a:extLst>
          </p:cNvPr>
          <p:cNvPicPr>
            <a:picLocks noChangeAspect="1"/>
          </p:cNvPicPr>
          <p:nvPr userDrawn="1"/>
        </p:nvPicPr>
        <p:blipFill>
          <a:blip r:embed="rId7" cstate="hqprint">
            <a:alphaModFix amt="55000"/>
            <a:extLst>
              <a:ext uri="{28A0092B-C50C-407E-A947-70E740481C1C}">
                <a14:useLocalDpi xmlns:a14="http://schemas.microsoft.com/office/drawing/2010/main" val="0"/>
              </a:ext>
            </a:extLst>
          </a:blip>
          <a:stretch>
            <a:fillRect/>
          </a:stretch>
        </p:blipFill>
        <p:spPr>
          <a:xfrm>
            <a:off x="644525" y="545866"/>
            <a:ext cx="381000" cy="381000"/>
          </a:xfrm>
          <a:prstGeom prst="rect">
            <a:avLst/>
          </a:prstGeom>
        </p:spPr>
      </p:pic>
      <p:pic>
        <p:nvPicPr>
          <p:cNvPr id="25" name="Obraz 24">
            <a:extLst>
              <a:ext uri="{FF2B5EF4-FFF2-40B4-BE49-F238E27FC236}">
                <a16:creationId xmlns:a16="http://schemas.microsoft.com/office/drawing/2014/main" id="{48E96C1A-FA5C-A24F-9872-8608B9B3BC4F}"/>
              </a:ext>
            </a:extLst>
          </p:cNvPr>
          <p:cNvPicPr>
            <a:picLocks noChangeAspect="1"/>
          </p:cNvPicPr>
          <p:nvPr userDrawn="1"/>
        </p:nvPicPr>
        <p:blipFill>
          <a:blip r:embed="rId8" cstate="hqprint">
            <a:alphaModFix amt="55000"/>
            <a:extLst>
              <a:ext uri="{28A0092B-C50C-407E-A947-70E740481C1C}">
                <a14:useLocalDpi xmlns:a14="http://schemas.microsoft.com/office/drawing/2010/main" val="0"/>
              </a:ext>
            </a:extLst>
          </a:blip>
          <a:stretch>
            <a:fillRect/>
          </a:stretch>
        </p:blipFill>
        <p:spPr>
          <a:xfrm>
            <a:off x="2104293" y="1254829"/>
            <a:ext cx="381000" cy="381000"/>
          </a:xfrm>
          <a:prstGeom prst="rect">
            <a:avLst/>
          </a:prstGeom>
        </p:spPr>
      </p:pic>
      <p:pic>
        <p:nvPicPr>
          <p:cNvPr id="27" name="Obraz 26">
            <a:extLst>
              <a:ext uri="{FF2B5EF4-FFF2-40B4-BE49-F238E27FC236}">
                <a16:creationId xmlns:a16="http://schemas.microsoft.com/office/drawing/2014/main" id="{28B2440F-CBE5-784D-ADC8-E797F64F472B}"/>
              </a:ext>
            </a:extLst>
          </p:cNvPr>
          <p:cNvPicPr>
            <a:picLocks noChangeAspect="1"/>
          </p:cNvPicPr>
          <p:nvPr userDrawn="1"/>
        </p:nvPicPr>
        <p:blipFill>
          <a:blip r:embed="rId9" cstate="hqprint">
            <a:alphaModFix amt="55000"/>
            <a:extLst>
              <a:ext uri="{28A0092B-C50C-407E-A947-70E740481C1C}">
                <a14:useLocalDpi xmlns:a14="http://schemas.microsoft.com/office/drawing/2010/main" val="0"/>
              </a:ext>
            </a:extLst>
          </a:blip>
          <a:stretch>
            <a:fillRect/>
          </a:stretch>
        </p:blipFill>
        <p:spPr>
          <a:xfrm>
            <a:off x="2814637" y="543567"/>
            <a:ext cx="381000" cy="381000"/>
          </a:xfrm>
          <a:prstGeom prst="rect">
            <a:avLst/>
          </a:prstGeom>
        </p:spPr>
      </p:pic>
      <p:pic>
        <p:nvPicPr>
          <p:cNvPr id="29" name="Obraz 28">
            <a:extLst>
              <a:ext uri="{FF2B5EF4-FFF2-40B4-BE49-F238E27FC236}">
                <a16:creationId xmlns:a16="http://schemas.microsoft.com/office/drawing/2014/main" id="{1C717A0E-10D0-FA43-BF65-49909BDCEAFA}"/>
              </a:ext>
            </a:extLst>
          </p:cNvPr>
          <p:cNvPicPr>
            <a:picLocks noChangeAspect="1"/>
          </p:cNvPicPr>
          <p:nvPr userDrawn="1"/>
        </p:nvPicPr>
        <p:blipFill>
          <a:blip r:embed="rId10" cstate="hqprint">
            <a:alphaModFix amt="55000"/>
            <a:extLst>
              <a:ext uri="{28A0092B-C50C-407E-A947-70E740481C1C}">
                <a14:useLocalDpi xmlns:a14="http://schemas.microsoft.com/office/drawing/2010/main" val="0"/>
              </a:ext>
            </a:extLst>
          </a:blip>
          <a:stretch>
            <a:fillRect/>
          </a:stretch>
        </p:blipFill>
        <p:spPr>
          <a:xfrm>
            <a:off x="3537018" y="535269"/>
            <a:ext cx="381000" cy="381000"/>
          </a:xfrm>
          <a:prstGeom prst="rect">
            <a:avLst/>
          </a:prstGeom>
        </p:spPr>
      </p:pic>
      <p:pic>
        <p:nvPicPr>
          <p:cNvPr id="31" name="Obraz 30">
            <a:extLst>
              <a:ext uri="{FF2B5EF4-FFF2-40B4-BE49-F238E27FC236}">
                <a16:creationId xmlns:a16="http://schemas.microsoft.com/office/drawing/2014/main" id="{A2891D6F-956C-9342-B2BB-C701A5BC5154}"/>
              </a:ext>
            </a:extLst>
          </p:cNvPr>
          <p:cNvPicPr>
            <a:picLocks noChangeAspect="1"/>
          </p:cNvPicPr>
          <p:nvPr userDrawn="1"/>
        </p:nvPicPr>
        <p:blipFill>
          <a:blip r:embed="rId11" cstate="hqprint">
            <a:alphaModFix amt="55000"/>
            <a:extLst>
              <a:ext uri="{28A0092B-C50C-407E-A947-70E740481C1C}">
                <a14:useLocalDpi xmlns:a14="http://schemas.microsoft.com/office/drawing/2010/main" val="0"/>
              </a:ext>
            </a:extLst>
          </a:blip>
          <a:stretch>
            <a:fillRect/>
          </a:stretch>
        </p:blipFill>
        <p:spPr>
          <a:xfrm>
            <a:off x="2092256" y="531095"/>
            <a:ext cx="381000" cy="381000"/>
          </a:xfrm>
          <a:prstGeom prst="rect">
            <a:avLst/>
          </a:prstGeom>
        </p:spPr>
      </p:pic>
      <p:pic>
        <p:nvPicPr>
          <p:cNvPr id="33" name="Obraz 32">
            <a:extLst>
              <a:ext uri="{FF2B5EF4-FFF2-40B4-BE49-F238E27FC236}">
                <a16:creationId xmlns:a16="http://schemas.microsoft.com/office/drawing/2014/main" id="{7DE0C268-A93E-1C47-9AA3-10F1F10D0971}"/>
              </a:ext>
            </a:extLst>
          </p:cNvPr>
          <p:cNvPicPr>
            <a:picLocks noChangeAspect="1"/>
          </p:cNvPicPr>
          <p:nvPr userDrawn="1"/>
        </p:nvPicPr>
        <p:blipFill>
          <a:blip r:embed="rId12" cstate="hqprint">
            <a:alphaModFix amt="55000"/>
            <a:extLst>
              <a:ext uri="{28A0092B-C50C-407E-A947-70E740481C1C}">
                <a14:useLocalDpi xmlns:a14="http://schemas.microsoft.com/office/drawing/2010/main" val="0"/>
              </a:ext>
            </a:extLst>
          </a:blip>
          <a:stretch>
            <a:fillRect/>
          </a:stretch>
        </p:blipFill>
        <p:spPr>
          <a:xfrm>
            <a:off x="3534802" y="1251987"/>
            <a:ext cx="381000" cy="381000"/>
          </a:xfrm>
          <a:prstGeom prst="rect">
            <a:avLst/>
          </a:prstGeom>
        </p:spPr>
      </p:pic>
      <p:pic>
        <p:nvPicPr>
          <p:cNvPr id="35" name="Obraz 34">
            <a:extLst>
              <a:ext uri="{FF2B5EF4-FFF2-40B4-BE49-F238E27FC236}">
                <a16:creationId xmlns:a16="http://schemas.microsoft.com/office/drawing/2014/main" id="{45508241-FE91-D847-8686-4F72BD314220}"/>
              </a:ext>
            </a:extLst>
          </p:cNvPr>
          <p:cNvPicPr>
            <a:picLocks noChangeAspect="1"/>
          </p:cNvPicPr>
          <p:nvPr userDrawn="1"/>
        </p:nvPicPr>
        <p:blipFill>
          <a:blip r:embed="rId13" cstate="hqprint">
            <a:alphaModFix amt="55000"/>
            <a:extLst>
              <a:ext uri="{28A0092B-C50C-407E-A947-70E740481C1C}">
                <a14:useLocalDpi xmlns:a14="http://schemas.microsoft.com/office/drawing/2010/main" val="0"/>
              </a:ext>
            </a:extLst>
          </a:blip>
          <a:stretch>
            <a:fillRect/>
          </a:stretch>
        </p:blipFill>
        <p:spPr>
          <a:xfrm>
            <a:off x="4265613" y="1250549"/>
            <a:ext cx="381000" cy="381000"/>
          </a:xfrm>
          <a:prstGeom prst="rect">
            <a:avLst/>
          </a:prstGeom>
        </p:spPr>
      </p:pic>
      <p:pic>
        <p:nvPicPr>
          <p:cNvPr id="37" name="Obraz 36">
            <a:extLst>
              <a:ext uri="{FF2B5EF4-FFF2-40B4-BE49-F238E27FC236}">
                <a16:creationId xmlns:a16="http://schemas.microsoft.com/office/drawing/2014/main" id="{EB9A3203-260A-FA4A-9526-A6276A5756DA}"/>
              </a:ext>
            </a:extLst>
          </p:cNvPr>
          <p:cNvPicPr>
            <a:picLocks noChangeAspect="1"/>
          </p:cNvPicPr>
          <p:nvPr userDrawn="1"/>
        </p:nvPicPr>
        <p:blipFill>
          <a:blip r:embed="rId14" cstate="hqprint">
            <a:alphaModFix amt="55000"/>
            <a:extLst>
              <a:ext uri="{28A0092B-C50C-407E-A947-70E740481C1C}">
                <a14:useLocalDpi xmlns:a14="http://schemas.microsoft.com/office/drawing/2010/main" val="0"/>
              </a:ext>
            </a:extLst>
          </a:blip>
          <a:stretch>
            <a:fillRect/>
          </a:stretch>
        </p:blipFill>
        <p:spPr>
          <a:xfrm>
            <a:off x="2814637" y="1250549"/>
            <a:ext cx="381000" cy="381000"/>
          </a:xfrm>
          <a:prstGeom prst="rect">
            <a:avLst/>
          </a:prstGeom>
        </p:spPr>
      </p:pic>
    </p:spTree>
    <p:extLst>
      <p:ext uri="{BB962C8B-B14F-4D97-AF65-F5344CB8AC3E}">
        <p14:creationId xmlns:p14="http://schemas.microsoft.com/office/powerpoint/2010/main" val="3586026018"/>
      </p:ext>
    </p:extLst>
  </p:cSld>
  <p:clrMapOvr>
    <a:masterClrMapping/>
  </p:clrMapOvr>
  <p:extLst>
    <p:ext uri="{DCECCB84-F9BA-43D5-87BE-67443E8EF086}">
      <p15:sldGuideLst xmlns:p15="http://schemas.microsoft.com/office/powerpoint/2012/main">
        <p15:guide id="1" pos="193" userDrawn="1">
          <p15:clr>
            <a:srgbClr val="FBAE40"/>
          </p15:clr>
        </p15:guide>
        <p15:guide id="2" orient="horz" pos="113" userDrawn="1">
          <p15:clr>
            <a:srgbClr val="FBAE40"/>
          </p15:clr>
        </p15:guide>
        <p15:guide id="3" orient="horz" pos="2381" userDrawn="1">
          <p15:clr>
            <a:srgbClr val="FBAE40"/>
          </p15:clr>
        </p15:guide>
        <p15:guide id="4" orient="horz" pos="340" userDrawn="1">
          <p15:clr>
            <a:srgbClr val="FBAE40"/>
          </p15:clr>
        </p15:guide>
        <p15:guide id="5" orient="horz" pos="567" userDrawn="1">
          <p15:clr>
            <a:srgbClr val="FBAE40"/>
          </p15:clr>
        </p15:guide>
        <p15:guide id="6" orient="horz" pos="794" userDrawn="1">
          <p15:clr>
            <a:srgbClr val="FBAE40"/>
          </p15:clr>
        </p15:guide>
        <p15:guide id="7" orient="horz" pos="1020" userDrawn="1">
          <p15:clr>
            <a:srgbClr val="FBAE40"/>
          </p15:clr>
        </p15:guide>
        <p15:guide id="8" orient="horz" pos="1247" userDrawn="1">
          <p15:clr>
            <a:srgbClr val="FBAE40"/>
          </p15:clr>
        </p15:guide>
        <p15:guide id="9" orient="horz" pos="1474" userDrawn="1">
          <p15:clr>
            <a:srgbClr val="FBAE40"/>
          </p15:clr>
        </p15:guide>
        <p15:guide id="10" orient="horz" pos="1701" userDrawn="1">
          <p15:clr>
            <a:srgbClr val="FBAE40"/>
          </p15:clr>
        </p15:guide>
        <p15:guide id="11" orient="horz" pos="1927" userDrawn="1">
          <p15:clr>
            <a:srgbClr val="FBAE40"/>
          </p15:clr>
        </p15:guide>
        <p15:guide id="12" orient="horz" pos="2154" userDrawn="1">
          <p15:clr>
            <a:srgbClr val="FBAE40"/>
          </p15:clr>
        </p15:guide>
        <p15:guide id="13" orient="horz" pos="2608" userDrawn="1">
          <p15:clr>
            <a:srgbClr val="FBAE40"/>
          </p15:clr>
        </p15:guide>
        <p15:guide id="14" orient="horz" pos="2835" userDrawn="1">
          <p15:clr>
            <a:srgbClr val="FBAE40"/>
          </p15:clr>
        </p15:guide>
        <p15:guide id="15" orient="horz" pos="3061" userDrawn="1">
          <p15:clr>
            <a:srgbClr val="FBAE40"/>
          </p15:clr>
        </p15:guide>
        <p15:guide id="16" orient="horz" pos="3288" userDrawn="1">
          <p15:clr>
            <a:srgbClr val="FBAE40"/>
          </p15:clr>
        </p15:guide>
        <p15:guide id="17" orient="horz" pos="3515" userDrawn="1">
          <p15:clr>
            <a:srgbClr val="FBAE40"/>
          </p15:clr>
        </p15:guide>
        <p15:guide id="18" orient="horz" pos="3742" userDrawn="1">
          <p15:clr>
            <a:srgbClr val="FBAE40"/>
          </p15:clr>
        </p15:guide>
        <p15:guide id="19" orient="horz" pos="3968" userDrawn="1">
          <p15:clr>
            <a:srgbClr val="FBAE40"/>
          </p15:clr>
        </p15:guide>
        <p15:guide id="20" orient="horz" pos="4195" userDrawn="1">
          <p15:clr>
            <a:srgbClr val="FBAE40"/>
          </p15:clr>
        </p15:guide>
        <p15:guide id="21" orient="horz" pos="4422" userDrawn="1">
          <p15:clr>
            <a:srgbClr val="FBAE40"/>
          </p15:clr>
        </p15:guide>
        <p15:guide id="22" orient="horz" pos="4649" userDrawn="1">
          <p15:clr>
            <a:srgbClr val="FBAE40"/>
          </p15:clr>
        </p15:guide>
        <p15:guide id="23" pos="419" userDrawn="1">
          <p15:clr>
            <a:srgbClr val="FBAE40"/>
          </p15:clr>
        </p15:guide>
        <p15:guide id="24" pos="646" userDrawn="1">
          <p15:clr>
            <a:srgbClr val="FBAE40"/>
          </p15:clr>
        </p15:guide>
        <p15:guide id="25" pos="873" userDrawn="1">
          <p15:clr>
            <a:srgbClr val="FBAE40"/>
          </p15:clr>
        </p15:guide>
        <p15:guide id="26" pos="1100" userDrawn="1">
          <p15:clr>
            <a:srgbClr val="FBAE40"/>
          </p15:clr>
        </p15:guide>
        <p15:guide id="27" pos="1327" userDrawn="1">
          <p15:clr>
            <a:srgbClr val="FBAE40"/>
          </p15:clr>
        </p15:guide>
        <p15:guide id="28" pos="1553" userDrawn="1">
          <p15:clr>
            <a:srgbClr val="FBAE40"/>
          </p15:clr>
        </p15:guide>
        <p15:guide id="29" pos="1780" userDrawn="1">
          <p15:clr>
            <a:srgbClr val="FBAE40"/>
          </p15:clr>
        </p15:guide>
        <p15:guide id="30" pos="2007" userDrawn="1">
          <p15:clr>
            <a:srgbClr val="FBAE40"/>
          </p15:clr>
        </p15:guide>
        <p15:guide id="31" pos="2234" userDrawn="1">
          <p15:clr>
            <a:srgbClr val="FBAE40"/>
          </p15:clr>
        </p15:guide>
        <p15:guide id="32" pos="2460" userDrawn="1">
          <p15:clr>
            <a:srgbClr val="FBAE40"/>
          </p15:clr>
        </p15:guide>
        <p15:guide id="33" pos="2687" userDrawn="1">
          <p15:clr>
            <a:srgbClr val="FBAE40"/>
          </p15:clr>
        </p15:guide>
        <p15:guide id="34" pos="2914" userDrawn="1">
          <p15:clr>
            <a:srgbClr val="FBAE40"/>
          </p15:clr>
        </p15:guide>
        <p15:guide id="35" pos="3141" userDrawn="1">
          <p15:clr>
            <a:srgbClr val="FBAE40"/>
          </p15:clr>
        </p15:guide>
        <p15:guide id="36" pos="3368" userDrawn="1">
          <p15:clr>
            <a:srgbClr val="FBAE40"/>
          </p15:clr>
        </p15:guide>
        <p15:guide id="37" pos="3594" userDrawn="1">
          <p15:clr>
            <a:srgbClr val="FBAE40"/>
          </p15:clr>
        </p15:guide>
        <p15:guide id="38" pos="3821" userDrawn="1">
          <p15:clr>
            <a:srgbClr val="FBAE40"/>
          </p15:clr>
        </p15:guide>
        <p15:guide id="39" pos="4048" userDrawn="1">
          <p15:clr>
            <a:srgbClr val="FBAE40"/>
          </p15:clr>
        </p15:guide>
        <p15:guide id="40" pos="4275" userDrawn="1">
          <p15:clr>
            <a:srgbClr val="FBAE40"/>
          </p15:clr>
        </p15:guide>
        <p15:guide id="41" pos="4501" userDrawn="1">
          <p15:clr>
            <a:srgbClr val="FBAE40"/>
          </p15:clr>
        </p15:guide>
        <p15:guide id="42" pos="4728" userDrawn="1">
          <p15:clr>
            <a:srgbClr val="FBAE40"/>
          </p15:clr>
        </p15:guide>
        <p15:guide id="43" pos="4955" userDrawn="1">
          <p15:clr>
            <a:srgbClr val="FBAE40"/>
          </p15:clr>
        </p15:guide>
        <p15:guide id="44" pos="5182" userDrawn="1">
          <p15:clr>
            <a:srgbClr val="FBAE40"/>
          </p15:clr>
        </p15:guide>
        <p15:guide id="45" pos="5408" userDrawn="1">
          <p15:clr>
            <a:srgbClr val="FBAE40"/>
          </p15:clr>
        </p15:guide>
        <p15:guide id="46" pos="5635" userDrawn="1">
          <p15:clr>
            <a:srgbClr val="FBAE40"/>
          </p15:clr>
        </p15:guide>
        <p15:guide id="47" pos="5862" userDrawn="1">
          <p15:clr>
            <a:srgbClr val="FBAE40"/>
          </p15:clr>
        </p15:guide>
        <p15:guide id="48" pos="6089" userDrawn="1">
          <p15:clr>
            <a:srgbClr val="FBAE40"/>
          </p15:clr>
        </p15:guide>
        <p15:guide id="49" pos="6316" userDrawn="1">
          <p15:clr>
            <a:srgbClr val="FBAE40"/>
          </p15:clr>
        </p15:guide>
        <p15:guide id="50" pos="6542"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obj" preserve="1">
  <p:cSld name="1_Slajd - tytuł + zawartość bez pask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p:txBody>
      </p:sp>
      <p:sp>
        <p:nvSpPr>
          <p:cNvPr id="5" name="Symbol zastępczy numeru slajdu 4">
            <a:extLst>
              <a:ext uri="{FF2B5EF4-FFF2-40B4-BE49-F238E27FC236}">
                <a16:creationId xmlns:a16="http://schemas.microsoft.com/office/drawing/2014/main" id="{96BE561E-99B3-4335-3AEE-43699306B9E0}"/>
              </a:ext>
            </a:extLst>
          </p:cNvPr>
          <p:cNvSpPr>
            <a:spLocks noGrp="1"/>
          </p:cNvSpPr>
          <p:nvPr>
            <p:ph type="sldNum" sz="quarter" idx="10"/>
          </p:nvPr>
        </p:nvSpPr>
        <p:spPr/>
        <p:txBody>
          <a:bodyPr/>
          <a:lstStyle/>
          <a:p>
            <a:fld id="{EB4015AA-59F6-416B-87A6-8E3D940284E2}" type="slidenum">
              <a:rPr lang="pl-PL" smtClean="0"/>
              <a:pPr/>
              <a:t>‹#›</a:t>
            </a:fld>
            <a:endParaRPr lang="pl-PL" dirty="0"/>
          </a:p>
        </p:txBody>
      </p:sp>
      <p:sp>
        <p:nvSpPr>
          <p:cNvPr id="6" name="Prostokąt 5">
            <a:extLst>
              <a:ext uri="{FF2B5EF4-FFF2-40B4-BE49-F238E27FC236}">
                <a16:creationId xmlns:a16="http://schemas.microsoft.com/office/drawing/2014/main" id="{630E28BA-19A4-6182-CE10-65107EDF6B75}"/>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1699915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ajd końcowy">
    <p:spTree>
      <p:nvGrpSpPr>
        <p:cNvPr id="1" name=""/>
        <p:cNvGrpSpPr/>
        <p:nvPr/>
      </p:nvGrpSpPr>
      <p:grpSpPr>
        <a:xfrm>
          <a:off x="0" y="0"/>
          <a:ext cx="0" cy="0"/>
          <a:chOff x="0" y="0"/>
          <a:chExt cx="0" cy="0"/>
        </a:xfrm>
      </p:grpSpPr>
      <p:sp>
        <p:nvSpPr>
          <p:cNvPr id="12" name="Prostokąt 11">
            <a:extLst>
              <a:ext uri="{FF2B5EF4-FFF2-40B4-BE49-F238E27FC236}">
                <a16:creationId xmlns:a16="http://schemas.microsoft.com/office/drawing/2014/main" id="{F8E39A3A-22D6-B8ED-2F58-16F69704FFAA}"/>
              </a:ext>
            </a:extLst>
          </p:cNvPr>
          <p:cNvSpPr/>
          <p:nvPr userDrawn="1"/>
        </p:nvSpPr>
        <p:spPr>
          <a:xfrm>
            <a:off x="2465388" y="4500563"/>
            <a:ext cx="8226426" cy="17996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1" name="Symbol zastępczy obrazu 10">
            <a:extLst>
              <a:ext uri="{FF2B5EF4-FFF2-40B4-BE49-F238E27FC236}">
                <a16:creationId xmlns:a16="http://schemas.microsoft.com/office/drawing/2014/main" id="{A760FD32-D539-3290-0E5F-1B5EF08EB2F0}"/>
              </a:ext>
            </a:extLst>
          </p:cNvPr>
          <p:cNvSpPr>
            <a:spLocks noGrp="1"/>
          </p:cNvSpPr>
          <p:nvPr>
            <p:ph type="pic" sz="quarter" idx="10"/>
          </p:nvPr>
        </p:nvSpPr>
        <p:spPr>
          <a:xfrm>
            <a:off x="1025525" y="0"/>
            <a:ext cx="8640763" cy="5221288"/>
          </a:xfrm>
          <a:custGeom>
            <a:avLst/>
            <a:gdLst>
              <a:gd name="connsiteX0" fmla="*/ 0 w 8640763"/>
              <a:gd name="connsiteY0" fmla="*/ 0 h 5221288"/>
              <a:gd name="connsiteX1" fmla="*/ 8640763 w 8640763"/>
              <a:gd name="connsiteY1" fmla="*/ 0 h 5221288"/>
              <a:gd name="connsiteX2" fmla="*/ 8640763 w 8640763"/>
              <a:gd name="connsiteY2" fmla="*/ 4500563 h 5221288"/>
              <a:gd name="connsiteX3" fmla="*/ 1439863 w 8640763"/>
              <a:gd name="connsiteY3" fmla="*/ 4500563 h 5221288"/>
              <a:gd name="connsiteX4" fmla="*/ 1439863 w 8640763"/>
              <a:gd name="connsiteY4" fmla="*/ 5221288 h 5221288"/>
              <a:gd name="connsiteX5" fmla="*/ 0 w 8640763"/>
              <a:gd name="connsiteY5" fmla="*/ 5221288 h 5221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640763" h="5221288">
                <a:moveTo>
                  <a:pt x="0" y="0"/>
                </a:moveTo>
                <a:lnTo>
                  <a:pt x="8640763" y="0"/>
                </a:lnTo>
                <a:lnTo>
                  <a:pt x="8640763" y="4500563"/>
                </a:lnTo>
                <a:lnTo>
                  <a:pt x="1439863" y="4500563"/>
                </a:lnTo>
                <a:lnTo>
                  <a:pt x="1439863" y="5221288"/>
                </a:lnTo>
                <a:lnTo>
                  <a:pt x="0" y="5221288"/>
                </a:lnTo>
                <a:close/>
              </a:path>
            </a:pathLst>
          </a:custGeom>
          <a:solidFill>
            <a:schemeClr val="bg1">
              <a:lumMod val="95000"/>
            </a:schemeClr>
          </a:solidFill>
        </p:spPr>
        <p:txBody>
          <a:bodyPr wrap="square" anchor="ctr" anchorCtr="0">
            <a:noAutofit/>
          </a:bodyPr>
          <a:lstStyle>
            <a:lvl1pPr marL="0" indent="0" algn="ctr">
              <a:buFont typeface="Arial" panose="020B0604020202020204" pitchFamily="34" charset="0"/>
              <a:buNone/>
              <a:defRPr sz="1000"/>
            </a:lvl1pPr>
          </a:lstStyle>
          <a:p>
            <a:r>
              <a:rPr lang="pl-PL"/>
              <a:t>Kliknij ikonę, aby dodać obraz</a:t>
            </a:r>
            <a:endParaRPr lang="pl-PL" dirty="0"/>
          </a:p>
        </p:txBody>
      </p:sp>
      <p:pic>
        <p:nvPicPr>
          <p:cNvPr id="7" name="Obraz 6" descr="Obraz zawierający tekst&#10;&#10;Opis wygenerowany automatycznie">
            <a:extLst>
              <a:ext uri="{FF2B5EF4-FFF2-40B4-BE49-F238E27FC236}">
                <a16:creationId xmlns:a16="http://schemas.microsoft.com/office/drawing/2014/main" id="{3B4B8A84-3D08-244B-BF5B-6E361D1A74B5}"/>
              </a:ext>
            </a:extLst>
          </p:cNvPr>
          <p:cNvPicPr>
            <a:picLocks noChangeAspect="1"/>
          </p:cNvPicPr>
          <p:nvPr userDrawn="1"/>
        </p:nvPicPr>
        <p:blipFill>
          <a:blip r:embed="rId2" cstate="hqprint">
            <a:extLst>
              <a:ext uri="{28A0092B-C50C-407E-A947-70E740481C1C}">
                <a14:useLocalDpi xmlns:a14="http://schemas.microsoft.com/office/drawing/2010/main" val="0"/>
              </a:ext>
            </a:extLst>
          </a:blip>
          <a:stretch>
            <a:fillRect/>
          </a:stretch>
        </p:blipFill>
        <p:spPr>
          <a:xfrm>
            <a:off x="2466975" y="4500563"/>
            <a:ext cx="3959225" cy="720090"/>
          </a:xfrm>
          <a:prstGeom prst="rect">
            <a:avLst/>
          </a:prstGeom>
        </p:spPr>
      </p:pic>
      <p:sp>
        <p:nvSpPr>
          <p:cNvPr id="2" name="Tytuł 1">
            <a:extLst>
              <a:ext uri="{FF2B5EF4-FFF2-40B4-BE49-F238E27FC236}">
                <a16:creationId xmlns:a16="http://schemas.microsoft.com/office/drawing/2014/main" id="{C3C397EF-E780-3941-A190-8FF660EE9016}"/>
              </a:ext>
            </a:extLst>
          </p:cNvPr>
          <p:cNvSpPr>
            <a:spLocks noGrp="1"/>
          </p:cNvSpPr>
          <p:nvPr>
            <p:ph type="title"/>
          </p:nvPr>
        </p:nvSpPr>
        <p:spPr>
          <a:xfrm>
            <a:off x="2825750" y="5593629"/>
            <a:ext cx="7559675" cy="705572"/>
          </a:xfrm>
        </p:spPr>
        <p:txBody>
          <a:bodyPr/>
          <a:lstStyle/>
          <a:p>
            <a:r>
              <a:rPr lang="pl-PL"/>
              <a:t>Kliknij, aby edytować styl</a:t>
            </a:r>
            <a:endParaRPr lang="pl-PL" dirty="0"/>
          </a:p>
        </p:txBody>
      </p:sp>
    </p:spTree>
    <p:extLst>
      <p:ext uri="{BB962C8B-B14F-4D97-AF65-F5344CB8AC3E}">
        <p14:creationId xmlns:p14="http://schemas.microsoft.com/office/powerpoint/2010/main" val="27850847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25525" y="899836"/>
            <a:ext cx="8640381" cy="1080001"/>
          </a:xfrm>
          <a:prstGeom prst="rect">
            <a:avLst/>
          </a:prstGeom>
        </p:spPr>
        <p:txBody>
          <a:bodyPr vert="horz" lIns="0" tIns="0" rIns="0" bIns="0" rtlCol="0" anchor="t" anchorCtr="0">
            <a:normAutofit/>
          </a:bodyPr>
          <a:lstStyle/>
          <a:p>
            <a:r>
              <a:rPr lang="pl-PL" dirty="0"/>
              <a:t>Kliknij, aby edytować styl</a:t>
            </a:r>
            <a:endParaRPr lang="en-US" dirty="0"/>
          </a:p>
        </p:txBody>
      </p:sp>
      <p:sp>
        <p:nvSpPr>
          <p:cNvPr id="3" name="Text Placeholder 2"/>
          <p:cNvSpPr>
            <a:spLocks noGrp="1"/>
          </p:cNvSpPr>
          <p:nvPr>
            <p:ph type="body" idx="1"/>
          </p:nvPr>
        </p:nvSpPr>
        <p:spPr>
          <a:xfrm>
            <a:off x="1025907" y="1979837"/>
            <a:ext cx="8640382" cy="4680002"/>
          </a:xfrm>
          <a:prstGeom prst="rect">
            <a:avLst/>
          </a:prstGeom>
        </p:spPr>
        <p:txBody>
          <a:bodyPr vert="horz" lIns="0" tIns="0" rIns="0" bIns="0" rtlCol="0">
            <a:normAutofit/>
          </a:bodyPr>
          <a:lstStyle/>
          <a:p>
            <a:pPr lvl="0"/>
            <a:r>
              <a:rPr lang="pl-PL" dirty="0"/>
              <a:t>Kliknij, aby edytować style wzorca tekstu</a:t>
            </a:r>
          </a:p>
          <a:p>
            <a:pPr lvl="1"/>
            <a:r>
              <a:rPr lang="pl-PL" dirty="0"/>
              <a:t>Drugi poziom</a:t>
            </a:r>
          </a:p>
          <a:p>
            <a:pPr lvl="2"/>
            <a:r>
              <a:rPr lang="pl-PL" dirty="0"/>
              <a:t>Trzeci poziom</a:t>
            </a:r>
            <a:endParaRPr lang="en-US" dirty="0"/>
          </a:p>
        </p:txBody>
      </p:sp>
      <p:sp>
        <p:nvSpPr>
          <p:cNvPr id="10" name="Prostokąt 9">
            <a:extLst>
              <a:ext uri="{FF2B5EF4-FFF2-40B4-BE49-F238E27FC236}">
                <a16:creationId xmlns:a16="http://schemas.microsoft.com/office/drawing/2014/main" id="{617E16B8-2BD0-D12E-978E-94E428DF9717}"/>
              </a:ext>
            </a:extLst>
          </p:cNvPr>
          <p:cNvSpPr/>
          <p:nvPr userDrawn="1"/>
        </p:nvSpPr>
        <p:spPr>
          <a:xfrm>
            <a:off x="1025870" y="0"/>
            <a:ext cx="1080742" cy="179388"/>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12" name="Prostokąt 11">
            <a:extLst>
              <a:ext uri="{FF2B5EF4-FFF2-40B4-BE49-F238E27FC236}">
                <a16:creationId xmlns:a16="http://schemas.microsoft.com/office/drawing/2014/main" id="{662915FD-1FF3-5CF3-5C57-034114B5E6A2}"/>
              </a:ext>
            </a:extLst>
          </p:cNvPr>
          <p:cNvSpPr/>
          <p:nvPr userDrawn="1"/>
        </p:nvSpPr>
        <p:spPr>
          <a:xfrm>
            <a:off x="2106612" y="0"/>
            <a:ext cx="7559293"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4" name="Symbol zastępczy numeru slajdu 3">
            <a:extLst>
              <a:ext uri="{FF2B5EF4-FFF2-40B4-BE49-F238E27FC236}">
                <a16:creationId xmlns:a16="http://schemas.microsoft.com/office/drawing/2014/main" id="{5026AD61-FC69-65FC-05E3-06AA14C89304}"/>
              </a:ext>
            </a:extLst>
          </p:cNvPr>
          <p:cNvSpPr>
            <a:spLocks noGrp="1"/>
          </p:cNvSpPr>
          <p:nvPr>
            <p:ph type="sldNum" sz="quarter" idx="4"/>
          </p:nvPr>
        </p:nvSpPr>
        <p:spPr>
          <a:xfrm>
            <a:off x="8585200" y="7019837"/>
            <a:ext cx="1080000" cy="180000"/>
          </a:xfrm>
          <a:prstGeom prst="rect">
            <a:avLst/>
          </a:prstGeom>
          <a:noFill/>
        </p:spPr>
        <p:txBody>
          <a:bodyPr vert="horz" lIns="0" tIns="72000" rIns="0" bIns="72000" rtlCol="0" anchor="ctr" anchorCtr="0"/>
          <a:lstStyle>
            <a:lvl1pPr algn="r">
              <a:defRPr sz="1000">
                <a:solidFill>
                  <a:schemeClr val="tx2"/>
                </a:solidFill>
                <a:latin typeface="Open Sans" pitchFamily="2" charset="0"/>
                <a:ea typeface="Open Sans" pitchFamily="2" charset="0"/>
                <a:cs typeface="Open Sans" pitchFamily="2" charset="0"/>
              </a:defRPr>
            </a:lvl1pPr>
          </a:lstStyle>
          <a:p>
            <a:fld id="{EB4015AA-59F6-416B-87A6-8E3D940284E2}" type="slidenum">
              <a:rPr lang="pl-PL" smtClean="0"/>
              <a:pPr/>
              <a:t>‹#›</a:t>
            </a:fld>
            <a:endParaRPr lang="pl-PL" dirty="0"/>
          </a:p>
        </p:txBody>
      </p:sp>
      <p:sp>
        <p:nvSpPr>
          <p:cNvPr id="7" name="Prostokąt 6">
            <a:extLst>
              <a:ext uri="{FF2B5EF4-FFF2-40B4-BE49-F238E27FC236}">
                <a16:creationId xmlns:a16="http://schemas.microsoft.com/office/drawing/2014/main" id="{4C2A84FB-402E-BB6C-632B-D1ADD49B7D8C}"/>
              </a:ext>
            </a:extLst>
          </p:cNvPr>
          <p:cNvSpPr/>
          <p:nvPr userDrawn="1"/>
        </p:nvSpPr>
        <p:spPr>
          <a:xfrm>
            <a:off x="8585546" y="7380288"/>
            <a:ext cx="1080742" cy="179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Tree>
    <p:extLst>
      <p:ext uri="{BB962C8B-B14F-4D97-AF65-F5344CB8AC3E}">
        <p14:creationId xmlns:p14="http://schemas.microsoft.com/office/powerpoint/2010/main" val="3286163953"/>
      </p:ext>
    </p:extLst>
  </p:cSld>
  <p:clrMap bg1="lt1" tx1="dk1" bg2="lt2" tx2="dk2" accent1="accent1" accent2="accent2" accent3="accent3" accent4="accent4" accent5="accent5" accent6="accent6" hlink="hlink" folHlink="folHlink"/>
  <p:sldLayoutIdLst>
    <p:sldLayoutId id="2147483709" r:id="rId1"/>
    <p:sldLayoutId id="2147483725" r:id="rId2"/>
    <p:sldLayoutId id="2147483740" r:id="rId3"/>
    <p:sldLayoutId id="2147483728" r:id="rId4"/>
  </p:sldLayoutIdLst>
  <p:hf hdr="0" ftr="0"/>
  <p:txStyles>
    <p:titleStyle>
      <a:lvl1pPr algn="l" defTabSz="1007943" rtl="0" eaLnBrk="1" latinLnBrk="0" hangingPunct="1">
        <a:lnSpc>
          <a:spcPts val="3600"/>
        </a:lnSpc>
        <a:spcBef>
          <a:spcPct val="0"/>
        </a:spcBef>
        <a:buNone/>
        <a:defRPr sz="2800" b="1" kern="1200">
          <a:solidFill>
            <a:schemeClr val="tx2"/>
          </a:solidFill>
          <a:latin typeface="Open Sans" pitchFamily="2" charset="0"/>
          <a:ea typeface="Open Sans" pitchFamily="2" charset="0"/>
          <a:cs typeface="Open Sans" pitchFamily="2" charset="0"/>
        </a:defRPr>
      </a:lvl1pPr>
    </p:titleStyle>
    <p:bodyStyle>
      <a:lvl1pPr marL="251986" indent="-251986" algn="l" defTabSz="1007943" rtl="0" eaLnBrk="1" latinLnBrk="0" hangingPunct="1">
        <a:lnSpc>
          <a:spcPts val="2400"/>
        </a:lnSpc>
        <a:spcBef>
          <a:spcPts val="1102"/>
        </a:spcBef>
        <a:buClr>
          <a:schemeClr val="accent1"/>
        </a:buClr>
        <a:buFontTx/>
        <a:buBlip>
          <a:blip r:embed="rId6"/>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7"/>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8"/>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extLst>
    <p:ext uri="{27BBF7A9-308A-43DC-89C8-2F10F3537804}">
      <p15:sldGuideLst xmlns:p15="http://schemas.microsoft.com/office/powerpoint/2012/main">
        <p15:guide id="1" pos="193" userDrawn="1">
          <p15:clr>
            <a:srgbClr val="F26B43"/>
          </p15:clr>
        </p15:guide>
        <p15:guide id="2" pos="419" userDrawn="1">
          <p15:clr>
            <a:srgbClr val="F26B43"/>
          </p15:clr>
        </p15:guide>
        <p15:guide id="3" pos="646" userDrawn="1">
          <p15:clr>
            <a:srgbClr val="F26B43"/>
          </p15:clr>
        </p15:guide>
        <p15:guide id="4" pos="873" userDrawn="1">
          <p15:clr>
            <a:srgbClr val="F26B43"/>
          </p15:clr>
        </p15:guide>
        <p15:guide id="5" pos="1100" userDrawn="1">
          <p15:clr>
            <a:srgbClr val="F26B43"/>
          </p15:clr>
        </p15:guide>
        <p15:guide id="6" pos="1327" userDrawn="1">
          <p15:clr>
            <a:srgbClr val="F26B43"/>
          </p15:clr>
        </p15:guide>
        <p15:guide id="7" pos="1553" userDrawn="1">
          <p15:clr>
            <a:srgbClr val="F26B43"/>
          </p15:clr>
        </p15:guide>
        <p15:guide id="8" pos="1780" userDrawn="1">
          <p15:clr>
            <a:srgbClr val="F26B43"/>
          </p15:clr>
        </p15:guide>
        <p15:guide id="9" pos="2007" userDrawn="1">
          <p15:clr>
            <a:srgbClr val="F26B43"/>
          </p15:clr>
        </p15:guide>
        <p15:guide id="10" pos="2234" userDrawn="1">
          <p15:clr>
            <a:srgbClr val="F26B43"/>
          </p15:clr>
        </p15:guide>
        <p15:guide id="11" pos="2460" userDrawn="1">
          <p15:clr>
            <a:srgbClr val="F26B43"/>
          </p15:clr>
        </p15:guide>
        <p15:guide id="12" pos="2687" userDrawn="1">
          <p15:clr>
            <a:srgbClr val="F26B43"/>
          </p15:clr>
        </p15:guide>
        <p15:guide id="13" pos="2914" userDrawn="1">
          <p15:clr>
            <a:srgbClr val="F26B43"/>
          </p15:clr>
        </p15:guide>
        <p15:guide id="14" pos="3141" userDrawn="1">
          <p15:clr>
            <a:srgbClr val="F26B43"/>
          </p15:clr>
        </p15:guide>
        <p15:guide id="15" pos="3368" userDrawn="1">
          <p15:clr>
            <a:srgbClr val="F26B43"/>
          </p15:clr>
        </p15:guide>
        <p15:guide id="16" pos="3594" userDrawn="1">
          <p15:clr>
            <a:srgbClr val="F26B43"/>
          </p15:clr>
        </p15:guide>
        <p15:guide id="17" pos="3821" userDrawn="1">
          <p15:clr>
            <a:srgbClr val="F26B43"/>
          </p15:clr>
        </p15:guide>
        <p15:guide id="18" pos="4048" userDrawn="1">
          <p15:clr>
            <a:srgbClr val="F26B43"/>
          </p15:clr>
        </p15:guide>
        <p15:guide id="19" pos="4275" userDrawn="1">
          <p15:clr>
            <a:srgbClr val="F26B43"/>
          </p15:clr>
        </p15:guide>
        <p15:guide id="20" pos="4501" userDrawn="1">
          <p15:clr>
            <a:srgbClr val="F26B43"/>
          </p15:clr>
        </p15:guide>
        <p15:guide id="21" pos="4728" userDrawn="1">
          <p15:clr>
            <a:srgbClr val="F26B43"/>
          </p15:clr>
        </p15:guide>
        <p15:guide id="22" pos="4955" userDrawn="1">
          <p15:clr>
            <a:srgbClr val="F26B43"/>
          </p15:clr>
        </p15:guide>
        <p15:guide id="23" pos="5182" userDrawn="1">
          <p15:clr>
            <a:srgbClr val="F26B43"/>
          </p15:clr>
        </p15:guide>
        <p15:guide id="24" pos="5408" userDrawn="1">
          <p15:clr>
            <a:srgbClr val="F26B43"/>
          </p15:clr>
        </p15:guide>
        <p15:guide id="25" pos="5635" userDrawn="1">
          <p15:clr>
            <a:srgbClr val="F26B43"/>
          </p15:clr>
        </p15:guide>
        <p15:guide id="26" pos="5862" userDrawn="1">
          <p15:clr>
            <a:srgbClr val="F26B43"/>
          </p15:clr>
        </p15:guide>
        <p15:guide id="27" pos="6089" userDrawn="1">
          <p15:clr>
            <a:srgbClr val="F26B43"/>
          </p15:clr>
        </p15:guide>
        <p15:guide id="28" pos="6316" userDrawn="1">
          <p15:clr>
            <a:srgbClr val="F26B43"/>
          </p15:clr>
        </p15:guide>
        <p15:guide id="29" pos="6542" userDrawn="1">
          <p15:clr>
            <a:srgbClr val="F26B43"/>
          </p15:clr>
        </p15:guide>
        <p15:guide id="30" orient="horz" pos="113" userDrawn="1">
          <p15:clr>
            <a:srgbClr val="F26B43"/>
          </p15:clr>
        </p15:guide>
        <p15:guide id="31" orient="horz" pos="340" userDrawn="1">
          <p15:clr>
            <a:srgbClr val="F26B43"/>
          </p15:clr>
        </p15:guide>
        <p15:guide id="32" orient="horz" pos="567" userDrawn="1">
          <p15:clr>
            <a:srgbClr val="F26B43"/>
          </p15:clr>
        </p15:guide>
        <p15:guide id="33" orient="horz" pos="794" userDrawn="1">
          <p15:clr>
            <a:srgbClr val="F26B43"/>
          </p15:clr>
        </p15:guide>
        <p15:guide id="34" orient="horz" pos="1020" userDrawn="1">
          <p15:clr>
            <a:srgbClr val="F26B43"/>
          </p15:clr>
        </p15:guide>
        <p15:guide id="35" orient="horz" pos="1247" userDrawn="1">
          <p15:clr>
            <a:srgbClr val="F26B43"/>
          </p15:clr>
        </p15:guide>
        <p15:guide id="36" orient="horz" pos="1474" userDrawn="1">
          <p15:clr>
            <a:srgbClr val="F26B43"/>
          </p15:clr>
        </p15:guide>
        <p15:guide id="37" orient="horz" pos="1701" userDrawn="1">
          <p15:clr>
            <a:srgbClr val="F26B43"/>
          </p15:clr>
        </p15:guide>
        <p15:guide id="38" orient="horz" pos="1927" userDrawn="1">
          <p15:clr>
            <a:srgbClr val="F26B43"/>
          </p15:clr>
        </p15:guide>
        <p15:guide id="39" orient="horz" pos="2154" userDrawn="1">
          <p15:clr>
            <a:srgbClr val="F26B43"/>
          </p15:clr>
        </p15:guide>
        <p15:guide id="40" orient="horz" pos="2381" userDrawn="1">
          <p15:clr>
            <a:srgbClr val="F26B43"/>
          </p15:clr>
        </p15:guide>
        <p15:guide id="41" orient="horz" pos="2608" userDrawn="1">
          <p15:clr>
            <a:srgbClr val="F26B43"/>
          </p15:clr>
        </p15:guide>
        <p15:guide id="42" orient="horz" pos="2835" userDrawn="1">
          <p15:clr>
            <a:srgbClr val="F26B43"/>
          </p15:clr>
        </p15:guide>
        <p15:guide id="43" orient="horz" pos="3061" userDrawn="1">
          <p15:clr>
            <a:srgbClr val="F26B43"/>
          </p15:clr>
        </p15:guide>
        <p15:guide id="44" orient="horz" pos="3288" userDrawn="1">
          <p15:clr>
            <a:srgbClr val="F26B43"/>
          </p15:clr>
        </p15:guide>
        <p15:guide id="45" orient="horz" pos="3515" userDrawn="1">
          <p15:clr>
            <a:srgbClr val="F26B43"/>
          </p15:clr>
        </p15:guide>
        <p15:guide id="46" orient="horz" pos="3742" userDrawn="1">
          <p15:clr>
            <a:srgbClr val="F26B43"/>
          </p15:clr>
        </p15:guide>
        <p15:guide id="47" orient="horz" pos="3968" userDrawn="1">
          <p15:clr>
            <a:srgbClr val="F26B43"/>
          </p15:clr>
        </p15:guide>
        <p15:guide id="48" orient="horz" pos="4195" userDrawn="1">
          <p15:clr>
            <a:srgbClr val="F26B43"/>
          </p15:clr>
        </p15:guide>
        <p15:guide id="49" orient="horz" pos="4422" userDrawn="1">
          <p15:clr>
            <a:srgbClr val="F26B43"/>
          </p15:clr>
        </p15:guide>
        <p15:guide id="50" orient="horz" pos="4649"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6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1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9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6.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0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2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23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232.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3.xml"/></Relationships>
</file>

<file path=ppt/slides/_rels/slide2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2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9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C05AD6-1CAC-70B8-B184-6B672D645293}"/>
              </a:ext>
            </a:extLst>
          </p:cNvPr>
          <p:cNvSpPr>
            <a:spLocks noGrp="1"/>
          </p:cNvSpPr>
          <p:nvPr>
            <p:ph type="ctrTitle"/>
          </p:nvPr>
        </p:nvSpPr>
        <p:spPr/>
        <p:txBody>
          <a:bodyPr/>
          <a:lstStyle/>
          <a:p>
            <a:r>
              <a:rPr lang="pl-PL" dirty="0"/>
              <a:t>Pomoc publiczna</a:t>
            </a:r>
          </a:p>
        </p:txBody>
      </p:sp>
      <p:sp>
        <p:nvSpPr>
          <p:cNvPr id="3" name="Podtytuł 2">
            <a:extLst>
              <a:ext uri="{FF2B5EF4-FFF2-40B4-BE49-F238E27FC236}">
                <a16:creationId xmlns:a16="http://schemas.microsoft.com/office/drawing/2014/main" id="{CC195C6F-0E7E-1295-F493-161C3CB0EC64}"/>
              </a:ext>
            </a:extLst>
          </p:cNvPr>
          <p:cNvSpPr>
            <a:spLocks noGrp="1"/>
          </p:cNvSpPr>
          <p:nvPr>
            <p:ph type="subTitle" idx="1"/>
          </p:nvPr>
        </p:nvSpPr>
        <p:spPr/>
        <p:txBody>
          <a:bodyPr/>
          <a:lstStyle/>
          <a:p>
            <a:r>
              <a:rPr lang="pl-PL" dirty="0"/>
              <a:t>09-10 czerwca 2025 r., Katowice</a:t>
            </a:r>
          </a:p>
        </p:txBody>
      </p:sp>
      <p:sp>
        <p:nvSpPr>
          <p:cNvPr id="4" name="Symbol zastępczy daty 3">
            <a:extLst>
              <a:ext uri="{FF2B5EF4-FFF2-40B4-BE49-F238E27FC236}">
                <a16:creationId xmlns:a16="http://schemas.microsoft.com/office/drawing/2014/main" id="{A3E04475-9FD7-DB1E-B5F3-BAFD3C55F168}"/>
              </a:ext>
            </a:extLst>
          </p:cNvPr>
          <p:cNvSpPr>
            <a:spLocks noGrp="1"/>
          </p:cNvSpPr>
          <p:nvPr>
            <p:ph type="dt" sz="half" idx="10"/>
          </p:nvPr>
        </p:nvSpPr>
        <p:spPr/>
        <p:txBody>
          <a:bodyPr/>
          <a:lstStyle/>
          <a:p>
            <a:fld id="{68EEE8EE-D7CF-4F1D-849B-3E54D1DD80B0}" type="datetime1">
              <a:rPr lang="pl-PL" smtClean="0"/>
              <a:t>2025-06-10</a:t>
            </a:fld>
            <a:endParaRPr lang="pl-PL" dirty="0"/>
          </a:p>
        </p:txBody>
      </p:sp>
      <p:pic>
        <p:nvPicPr>
          <p:cNvPr id="5" name="Obraz 4">
            <a:extLst>
              <a:ext uri="{FF2B5EF4-FFF2-40B4-BE49-F238E27FC236}">
                <a16:creationId xmlns:a16="http://schemas.microsoft.com/office/drawing/2014/main" id="{C2F8CB48-EB74-90CF-D91A-4E63AE39476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71320410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2A46552-4861-94A0-F909-B4E1118994BD}"/>
              </a:ext>
            </a:extLst>
          </p:cNvPr>
          <p:cNvSpPr>
            <a:spLocks noGrp="1"/>
          </p:cNvSpPr>
          <p:nvPr>
            <p:ph type="title"/>
          </p:nvPr>
        </p:nvSpPr>
        <p:spPr/>
        <p:txBody>
          <a:bodyPr/>
          <a:lstStyle/>
          <a:p>
            <a:r>
              <a:rPr lang="pl-PL" dirty="0"/>
              <a:t>Przedsiębiorstwo</a:t>
            </a:r>
          </a:p>
        </p:txBody>
      </p:sp>
      <p:sp>
        <p:nvSpPr>
          <p:cNvPr id="3" name="Symbol zastępczy zawartości 2">
            <a:extLst>
              <a:ext uri="{FF2B5EF4-FFF2-40B4-BE49-F238E27FC236}">
                <a16:creationId xmlns:a16="http://schemas.microsoft.com/office/drawing/2014/main" id="{20B84EE3-26AF-E77D-17D4-0575A58D5800}"/>
              </a:ext>
            </a:extLst>
          </p:cNvPr>
          <p:cNvSpPr>
            <a:spLocks noGrp="1"/>
          </p:cNvSpPr>
          <p:nvPr>
            <p:ph idx="1"/>
          </p:nvPr>
        </p:nvSpPr>
        <p:spPr/>
        <p:txBody>
          <a:bodyPr/>
          <a:lstStyle/>
          <a:p>
            <a:r>
              <a:rPr lang="pl-PL" dirty="0"/>
              <a:t>Za pomocniczą działalność gospodarczą uważa się działalność bezpośrednio powiązaną z eksploatacją infrastruktury, konieczną do eksploatacji infrastruktury lub nieodłącznie związaną z podstawowym wykorzystaniem o charakterze niegospodarczym. </a:t>
            </a:r>
          </a:p>
          <a:p>
            <a:r>
              <a:rPr lang="pl-PL" dirty="0"/>
              <a:t>Uznaje się, że taka sytuacja ma miejsce, gdy działalność gospodarcza pochłania takie same nakłady jak podstawowa działalność o charakterze niegospodarczym, takie jak materiały, sprzęt, siła robocza lub aktywa trwałe.</a:t>
            </a:r>
          </a:p>
          <a:p>
            <a:r>
              <a:rPr lang="pl-PL" dirty="0"/>
              <a:t>Działalność gospodarcza o charakterze pomocniczym musi mieć ograniczony zakres, w odniesieniu do wydajności infrastruktury: uznaje się, że warunek ten jest spełniony, jeżeli wydajność przydzielana co roku na taką działalność nie przekracza 20% całkowitej rocznej wydajności infrastruktury.</a:t>
            </a:r>
          </a:p>
        </p:txBody>
      </p:sp>
      <p:sp>
        <p:nvSpPr>
          <p:cNvPr id="4" name="Symbol zastępczy numeru slajdu 3">
            <a:extLst>
              <a:ext uri="{FF2B5EF4-FFF2-40B4-BE49-F238E27FC236}">
                <a16:creationId xmlns:a16="http://schemas.microsoft.com/office/drawing/2014/main" id="{4FD65E70-8D2B-CB30-D6FD-9CBF2BE23CB1}"/>
              </a:ext>
            </a:extLst>
          </p:cNvPr>
          <p:cNvSpPr>
            <a:spLocks noGrp="1"/>
          </p:cNvSpPr>
          <p:nvPr>
            <p:ph type="sldNum" sz="quarter" idx="10"/>
          </p:nvPr>
        </p:nvSpPr>
        <p:spPr/>
        <p:txBody>
          <a:bodyPr/>
          <a:lstStyle/>
          <a:p>
            <a:fld id="{EB4015AA-59F6-416B-87A6-8E3D940284E2}" type="slidenum">
              <a:rPr lang="pl-PL" smtClean="0"/>
              <a:pPr/>
              <a:t>10</a:t>
            </a:fld>
            <a:endParaRPr lang="pl-PL" dirty="0"/>
          </a:p>
        </p:txBody>
      </p:sp>
    </p:spTree>
    <p:extLst>
      <p:ext uri="{BB962C8B-B14F-4D97-AF65-F5344CB8AC3E}">
        <p14:creationId xmlns:p14="http://schemas.microsoft.com/office/powerpoint/2010/main" val="2546279319"/>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143F4D-80ED-47D4-C2D3-F664E1310ABE}"/>
              </a:ext>
            </a:extLst>
          </p:cNvPr>
          <p:cNvSpPr>
            <a:spLocks noGrp="1"/>
          </p:cNvSpPr>
          <p:nvPr>
            <p:ph type="title"/>
          </p:nvPr>
        </p:nvSpPr>
        <p:spPr/>
        <p:txBody>
          <a:bodyPr/>
          <a:lstStyle/>
          <a:p>
            <a:r>
              <a:rPr lang="pl-PL" dirty="0"/>
              <a:t>Rozpoczęcie prac – wąska definicja</a:t>
            </a:r>
          </a:p>
        </p:txBody>
      </p:sp>
      <p:sp>
        <p:nvSpPr>
          <p:cNvPr id="3" name="Symbol zastępczy zawartości 2">
            <a:extLst>
              <a:ext uri="{FF2B5EF4-FFF2-40B4-BE49-F238E27FC236}">
                <a16:creationId xmlns:a16="http://schemas.microsoft.com/office/drawing/2014/main" id="{71051786-8383-B3E9-069C-DB182996818D}"/>
              </a:ext>
            </a:extLst>
          </p:cNvPr>
          <p:cNvSpPr>
            <a:spLocks noGrp="1"/>
          </p:cNvSpPr>
          <p:nvPr>
            <p:ph idx="1"/>
          </p:nvPr>
        </p:nvSpPr>
        <p:spPr/>
        <p:txBody>
          <a:bodyPr/>
          <a:lstStyle/>
          <a:p>
            <a:r>
              <a:rPr lang="pl-PL" dirty="0"/>
              <a:t>W wyroku z dnia 14 stycznia 2020 r. (I GSK 2908/18) NSA rozpatrywał efekt zachęty w przypadku przedsiębiorcy, który złożył wniosek o dofinansowanie zakupu i montażu innowacyjnej linii technologicznej do wypieku chleba. Wniosek ten został oceniony negatywnie, co skłoniło przedsiębiorcę do wniesienia protestu. </a:t>
            </a:r>
          </a:p>
          <a:p>
            <a:r>
              <a:rPr lang="pl-PL" dirty="0"/>
              <a:t>NSA uznał, że projekt spełniał warunki efektu zachęty, gdyż inwestycja w linię technologiczną była samodzielnym przedsięwzięciem, niezależnym od budowy hali, która miała miejsce wcześniej. Sąd wskazał, że budowa hali nie była częścią zgłoszonego projektu, więc jej rozpoczęcie przed złożeniem wniosku nie miało wpływu na spełnienie kryterium efektu zachęty.</a:t>
            </a:r>
          </a:p>
          <a:p>
            <a:endParaRPr lang="pl-PL" dirty="0"/>
          </a:p>
        </p:txBody>
      </p:sp>
      <p:sp>
        <p:nvSpPr>
          <p:cNvPr id="4" name="Symbol zastępczy numeru slajdu 3">
            <a:extLst>
              <a:ext uri="{FF2B5EF4-FFF2-40B4-BE49-F238E27FC236}">
                <a16:creationId xmlns:a16="http://schemas.microsoft.com/office/drawing/2014/main" id="{815808F7-7A83-ECF7-60BD-07D13EDDB98C}"/>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100</a:t>
            </a:fld>
            <a:endParaRPr lang="pl-PL" dirty="0"/>
          </a:p>
        </p:txBody>
      </p:sp>
    </p:spTree>
    <p:extLst>
      <p:ext uri="{BB962C8B-B14F-4D97-AF65-F5344CB8AC3E}">
        <p14:creationId xmlns:p14="http://schemas.microsoft.com/office/powerpoint/2010/main" val="3881875909"/>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89AAD0A-46C7-75E7-ACBA-8F9D6F683C3D}"/>
              </a:ext>
            </a:extLst>
          </p:cNvPr>
          <p:cNvSpPr>
            <a:spLocks noGrp="1"/>
          </p:cNvSpPr>
          <p:nvPr>
            <p:ph type="title"/>
          </p:nvPr>
        </p:nvSpPr>
        <p:spPr/>
        <p:txBody>
          <a:bodyPr/>
          <a:lstStyle/>
          <a:p>
            <a:r>
              <a:rPr lang="pl-PL" dirty="0"/>
              <a:t>Rozpoczęcie prac – szeroka definicja</a:t>
            </a:r>
          </a:p>
        </p:txBody>
      </p:sp>
      <p:sp>
        <p:nvSpPr>
          <p:cNvPr id="3" name="Symbol zastępczy zawartości 2">
            <a:extLst>
              <a:ext uri="{FF2B5EF4-FFF2-40B4-BE49-F238E27FC236}">
                <a16:creationId xmlns:a16="http://schemas.microsoft.com/office/drawing/2014/main" id="{7C344756-B44E-C764-E0B3-16911794072A}"/>
              </a:ext>
            </a:extLst>
          </p:cNvPr>
          <p:cNvSpPr>
            <a:spLocks noGrp="1"/>
          </p:cNvSpPr>
          <p:nvPr>
            <p:ph idx="1"/>
          </p:nvPr>
        </p:nvSpPr>
        <p:spPr/>
        <p:txBody>
          <a:bodyPr/>
          <a:lstStyle/>
          <a:p>
            <a:r>
              <a:rPr lang="pl-PL" dirty="0"/>
              <a:t>W wyroku z WSA w Gliwicach z dnia 18 listopada 2019 r. (III SA/</a:t>
            </a:r>
            <a:r>
              <a:rPr lang="pl-PL" dirty="0" err="1"/>
              <a:t>Gl</a:t>
            </a:r>
            <a:r>
              <a:rPr lang="pl-PL" dirty="0"/>
              <a:t> 836/19), Sąd uznał, że inwestycja w przebudowę i adaptację budynku na cele browaru, która miała miejsce przed złożeniem wniosku o dofinansowanie, stanowi rozpoczęcie prac nad projektem. Z tego powodu projekt nie spełniał wymogu efektu zachęty, co było warunkiem koniecznym do uzyskania dofinansowania.</a:t>
            </a:r>
          </a:p>
          <a:p>
            <a:r>
              <a:rPr lang="pl-PL" dirty="0"/>
              <a:t> Sąd podkreślił, że prace budowlane, związane z przebudową i rozbudową istniejącego budynku oraz zmianą sposobu użytkowania na cele mini browaru rzemieślniczego z funkcją mieszkalną, były integralną częścią przygotowania do realizacji przedsięwzięcia, które miało być dofinansowane, a bez ich przeprowadzenia uruchomienie linii produkcyjnej nie byłoby możliwe.</a:t>
            </a:r>
          </a:p>
        </p:txBody>
      </p:sp>
      <p:sp>
        <p:nvSpPr>
          <p:cNvPr id="4" name="Symbol zastępczy numeru slajdu 3">
            <a:extLst>
              <a:ext uri="{FF2B5EF4-FFF2-40B4-BE49-F238E27FC236}">
                <a16:creationId xmlns:a16="http://schemas.microsoft.com/office/drawing/2014/main" id="{BC44F23D-74B1-F0F0-2D2C-2D93717CC13A}"/>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101</a:t>
            </a:fld>
            <a:endParaRPr lang="pl-PL" dirty="0"/>
          </a:p>
        </p:txBody>
      </p:sp>
    </p:spTree>
    <p:extLst>
      <p:ext uri="{BB962C8B-B14F-4D97-AF65-F5344CB8AC3E}">
        <p14:creationId xmlns:p14="http://schemas.microsoft.com/office/powerpoint/2010/main" val="752335496"/>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F5B058-AC04-0081-BDCE-DEC31C6D382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7BDAE6C-035E-AC0D-0888-792F7889888C}"/>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835207DE-B56B-5D3D-6F5F-1037C26FA3A4}"/>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A4EC64B6-A93A-D96C-24CF-F9B11AB06256}"/>
              </a:ext>
            </a:extLst>
          </p:cNvPr>
          <p:cNvSpPr>
            <a:spLocks noGrp="1"/>
          </p:cNvSpPr>
          <p:nvPr>
            <p:ph type="subTitle" idx="1"/>
          </p:nvPr>
        </p:nvSpPr>
        <p:spPr/>
        <p:txBody>
          <a:bodyPr/>
          <a:lstStyle/>
          <a:p>
            <a:r>
              <a:rPr lang="pl-PL" dirty="0"/>
              <a:t>Mapa pomocy regionalnej</a:t>
            </a:r>
          </a:p>
        </p:txBody>
      </p:sp>
      <p:pic>
        <p:nvPicPr>
          <p:cNvPr id="3" name="Obraz 2">
            <a:extLst>
              <a:ext uri="{FF2B5EF4-FFF2-40B4-BE49-F238E27FC236}">
                <a16:creationId xmlns:a16="http://schemas.microsoft.com/office/drawing/2014/main" id="{FF08ABB0-B4FE-2024-34A8-DA4ECCC25C1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2889247963"/>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9D5409-A273-C50F-C59D-5DFFCE073418}"/>
              </a:ext>
            </a:extLst>
          </p:cNvPr>
          <p:cNvSpPr>
            <a:spLocks noGrp="1"/>
          </p:cNvSpPr>
          <p:nvPr>
            <p:ph type="title"/>
          </p:nvPr>
        </p:nvSpPr>
        <p:spPr/>
        <p:txBody>
          <a:bodyPr/>
          <a:lstStyle/>
          <a:p>
            <a:r>
              <a:rPr lang="pl-PL" dirty="0"/>
              <a:t>Mapa pomocy regionalnej</a:t>
            </a:r>
          </a:p>
        </p:txBody>
      </p:sp>
      <p:sp>
        <p:nvSpPr>
          <p:cNvPr id="3" name="Symbol zastępczy zawartości 2">
            <a:extLst>
              <a:ext uri="{FF2B5EF4-FFF2-40B4-BE49-F238E27FC236}">
                <a16:creationId xmlns:a16="http://schemas.microsoft.com/office/drawing/2014/main" id="{05081AE0-AE3C-D2EF-5FF1-63898520D223}"/>
              </a:ext>
            </a:extLst>
          </p:cNvPr>
          <p:cNvSpPr>
            <a:spLocks noGrp="1"/>
          </p:cNvSpPr>
          <p:nvPr>
            <p:ph idx="1"/>
          </p:nvPr>
        </p:nvSpPr>
        <p:spPr/>
        <p:txBody>
          <a:bodyPr>
            <a:normAutofit fontScale="92500"/>
          </a:bodyPr>
          <a:lstStyle/>
          <a:p>
            <a:r>
              <a:rPr lang="pl-PL" dirty="0"/>
              <a:t>Mapa pomocy regionalnej jest przygotowana na podstawie pkt. 189 Wytycznych w sprawie regionalnej pomocy państwa.</a:t>
            </a:r>
          </a:p>
          <a:p>
            <a:r>
              <a:rPr lang="pl-PL" dirty="0"/>
              <a:t>Celem mapy pomocy regionalnej jest określenie:</a:t>
            </a:r>
          </a:p>
          <a:p>
            <a:pPr lvl="1"/>
            <a:r>
              <a:rPr lang="pl-PL" dirty="0"/>
              <a:t>obszarów kraju, w których dopuszczalne jest udzielanie pomocy regionalnej,</a:t>
            </a:r>
          </a:p>
          <a:p>
            <a:pPr lvl="1"/>
            <a:r>
              <a:rPr lang="pl-PL" dirty="0"/>
              <a:t>maksymalnych intensywności pomocy dla tych obszarów, przy uwzględnieniu        w szczególności poziomu PKB na jednego mieszkańca na danym obszarze,</a:t>
            </a:r>
          </a:p>
          <a:p>
            <a:pPr lvl="1"/>
            <a:r>
              <a:rPr lang="pl-PL" dirty="0"/>
              <a:t>rodzajów działalności gospodarczej, w których udzielanie pomocy regionalnej nie jest dozwolone (zgodnie z definicjami określonymi przez Komisję).</a:t>
            </a:r>
          </a:p>
          <a:p>
            <a:r>
              <a:rPr lang="pl-PL" dirty="0"/>
              <a:t>Mapa pomocy regionalnej nie jest wykorzystywana do oceny dopuszczalności horyzontalnej pomocy państwa, ale może być wykorzystywana do dodatkowego premiowania przedsiębiorstw ubiegających się o pomoc horyzontalną i prowadzących jednocześnie działalność na obszarach kwalifikujących się do  pomocy regionalnej.</a:t>
            </a:r>
          </a:p>
          <a:p>
            <a:endParaRPr lang="pl-PL" dirty="0"/>
          </a:p>
        </p:txBody>
      </p:sp>
      <p:sp>
        <p:nvSpPr>
          <p:cNvPr id="4" name="Symbol zastępczy numeru slajdu 3">
            <a:extLst>
              <a:ext uri="{FF2B5EF4-FFF2-40B4-BE49-F238E27FC236}">
                <a16:creationId xmlns:a16="http://schemas.microsoft.com/office/drawing/2014/main" id="{FC0E1024-2B2A-38FE-1094-E11F85A5EB17}"/>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103</a:t>
            </a:fld>
            <a:endParaRPr lang="pl-PL" dirty="0"/>
          </a:p>
        </p:txBody>
      </p:sp>
    </p:spTree>
    <p:extLst>
      <p:ext uri="{BB962C8B-B14F-4D97-AF65-F5344CB8AC3E}">
        <p14:creationId xmlns:p14="http://schemas.microsoft.com/office/powerpoint/2010/main" val="888945378"/>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67C72D-AA1F-78B3-8B1C-D78F5065C488}"/>
              </a:ext>
            </a:extLst>
          </p:cNvPr>
          <p:cNvSpPr>
            <a:spLocks noGrp="1"/>
          </p:cNvSpPr>
          <p:nvPr>
            <p:ph type="title"/>
          </p:nvPr>
        </p:nvSpPr>
        <p:spPr/>
        <p:txBody>
          <a:bodyPr>
            <a:noAutofit/>
          </a:bodyPr>
          <a:lstStyle/>
          <a:p>
            <a:r>
              <a:rPr lang="pl-PL" dirty="0"/>
              <a:t>Mapa pomocy regionalnej</a:t>
            </a:r>
          </a:p>
        </p:txBody>
      </p:sp>
      <p:pic>
        <p:nvPicPr>
          <p:cNvPr id="5" name="Symbol zastępczy zawartości 4">
            <a:extLst>
              <a:ext uri="{FF2B5EF4-FFF2-40B4-BE49-F238E27FC236}">
                <a16:creationId xmlns:a16="http://schemas.microsoft.com/office/drawing/2014/main" id="{7BE76C6B-E62D-D881-331A-7716400F60FF}"/>
              </a:ext>
            </a:extLst>
          </p:cNvPr>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83377" y="1331119"/>
            <a:ext cx="6300838" cy="5874497"/>
          </a:xfrm>
        </p:spPr>
      </p:pic>
      <p:sp>
        <p:nvSpPr>
          <p:cNvPr id="8" name="Symbol zastępczy zawartości 2">
            <a:extLst>
              <a:ext uri="{FF2B5EF4-FFF2-40B4-BE49-F238E27FC236}">
                <a16:creationId xmlns:a16="http://schemas.microsoft.com/office/drawing/2014/main" id="{72932CF1-0F82-EE82-3DC2-F238EB8D63D4}"/>
              </a:ext>
            </a:extLst>
          </p:cNvPr>
          <p:cNvSpPr txBox="1">
            <a:spLocks/>
          </p:cNvSpPr>
          <p:nvPr/>
        </p:nvSpPr>
        <p:spPr>
          <a:xfrm>
            <a:off x="6587778" y="1398574"/>
            <a:ext cx="3730648" cy="6032536"/>
          </a:xfrm>
          <a:prstGeom prst="rect">
            <a:avLst/>
          </a:prstGeom>
          <a:ln>
            <a:noFill/>
          </a:ln>
        </p:spPr>
        <p:txBody>
          <a:bodyPr vert="horz" lIns="100796" tIns="50398" rIns="100796" bIns="50398" rtlCol="0">
            <a:normAutofit/>
          </a:bodyPr>
          <a:lstStyle>
            <a:lvl1pPr marL="185738" indent="-185738" algn="l" defTabSz="914400" rtl="0" eaLnBrk="1" latinLnBrk="0" hangingPunct="1">
              <a:spcBef>
                <a:spcPct val="20000"/>
              </a:spcBef>
              <a:buClr>
                <a:srgbClr val="00A4B7"/>
              </a:buClr>
              <a:buSzPct val="90000"/>
              <a:buFont typeface="Arial" panose="020B0604020202020204" pitchFamily="34" charset="0"/>
              <a:buChar char="•"/>
              <a:defRPr sz="2400" kern="1200">
                <a:solidFill>
                  <a:schemeClr val="tx1">
                    <a:lumMod val="75000"/>
                    <a:lumOff val="25000"/>
                  </a:schemeClr>
                </a:solidFill>
                <a:latin typeface="Calibri Light" panose="020F0302020204030204" pitchFamily="34" charset="0"/>
                <a:ea typeface="Noto Sans" panose="020B0502040504020204" pitchFamily="34" charset="0"/>
                <a:cs typeface="Calibri Light" panose="020F0302020204030204" pitchFamily="34" charset="0"/>
              </a:defRPr>
            </a:lvl1pPr>
            <a:lvl2pPr marL="357188" indent="-171450" algn="l" defTabSz="914400" rtl="0" eaLnBrk="1" latinLnBrk="0" hangingPunct="1">
              <a:spcBef>
                <a:spcPct val="20000"/>
              </a:spcBef>
              <a:buClr>
                <a:srgbClr val="00A4B7"/>
              </a:buClr>
              <a:buSzPct val="90000"/>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Noto Sans" panose="020B0502040504020204" pitchFamily="34" charset="0"/>
                <a:cs typeface="Calibri Light" panose="020F0302020204030204" pitchFamily="34" charset="0"/>
              </a:defRPr>
            </a:lvl2pPr>
            <a:lvl3pPr marL="542925" indent="-185738" algn="l" defTabSz="914400" rtl="0" eaLnBrk="1" latinLnBrk="0" hangingPunct="1">
              <a:spcBef>
                <a:spcPct val="20000"/>
              </a:spcBef>
              <a:buClr>
                <a:srgbClr val="00A4B7"/>
              </a:buClr>
              <a:buSzPct val="90000"/>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Noto Sans" panose="020B0502040504020204" pitchFamily="34" charset="0"/>
                <a:cs typeface="Calibri Light" panose="020F0302020204030204" pitchFamily="34" charset="0"/>
              </a:defRPr>
            </a:lvl3pPr>
            <a:lvl4pPr marL="542925" indent="-185738" algn="l" defTabSz="914400" rtl="0" eaLnBrk="1" latinLnBrk="0" hangingPunct="1">
              <a:spcBef>
                <a:spcPct val="20000"/>
              </a:spcBef>
              <a:buClr>
                <a:srgbClr val="00A4B7"/>
              </a:buClr>
              <a:buSzPct val="90000"/>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Noto Sans" panose="020B0502040504020204" pitchFamily="34" charset="0"/>
                <a:cs typeface="Calibri Light" panose="020F0302020204030204" pitchFamily="34" charset="0"/>
              </a:defRPr>
            </a:lvl4pPr>
            <a:lvl5pPr marL="542925" indent="-185738" algn="l" defTabSz="914400" rtl="0" eaLnBrk="1" latinLnBrk="0" hangingPunct="1">
              <a:spcBef>
                <a:spcPct val="20000"/>
              </a:spcBef>
              <a:buClr>
                <a:srgbClr val="00A4B7"/>
              </a:buClr>
              <a:buSzPct val="90000"/>
              <a:buFont typeface="Arial" panose="020B0604020202020204" pitchFamily="34" charset="0"/>
              <a:buChar char="•"/>
              <a:defRPr sz="2000" kern="1200">
                <a:solidFill>
                  <a:schemeClr val="tx1">
                    <a:lumMod val="75000"/>
                    <a:lumOff val="25000"/>
                  </a:schemeClr>
                </a:solidFill>
                <a:latin typeface="Calibri Light" panose="020F0302020204030204" pitchFamily="34" charset="0"/>
                <a:ea typeface="Noto Sans" panose="020B0502040504020204" pitchFamily="34" charset="0"/>
                <a:cs typeface="Calibri Light" panose="020F0302020204030204"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pl-PL" sz="1800" dirty="0">
                <a:latin typeface="Open Sans" panose="020B0606030504020204" pitchFamily="34" charset="0"/>
                <a:ea typeface="Open Sans" panose="020B0606030504020204" pitchFamily="34" charset="0"/>
                <a:cs typeface="Open Sans" panose="020B0606030504020204" pitchFamily="34" charset="0"/>
              </a:rPr>
              <a:t>50% – lubelskie, podkarpackie, podlaskie, warmińsko-mazurskie, świętokrzyskie oraz podregion siedlecki;</a:t>
            </a:r>
          </a:p>
          <a:p>
            <a:r>
              <a:rPr lang="pl-PL" sz="1800" dirty="0">
                <a:latin typeface="Open Sans" panose="020B0606030504020204" pitchFamily="34" charset="0"/>
                <a:ea typeface="Open Sans" panose="020B0606030504020204" pitchFamily="34" charset="0"/>
                <a:cs typeface="Open Sans" panose="020B0606030504020204" pitchFamily="34" charset="0"/>
              </a:rPr>
              <a:t>40% – kujawsko-pomorskie, lubuskie, łódzkie, małopolskie, opolskie, zachodniopomorskie oraz region mazowiecki regionalny bez podregionu siedleckiego);</a:t>
            </a:r>
          </a:p>
          <a:p>
            <a:r>
              <a:rPr lang="pl-PL" sz="1800" b="1" dirty="0">
                <a:latin typeface="Open Sans" panose="020B0606030504020204" pitchFamily="34" charset="0"/>
                <a:ea typeface="Open Sans" panose="020B0606030504020204" pitchFamily="34" charset="0"/>
                <a:cs typeface="Open Sans" panose="020B0606030504020204" pitchFamily="34" charset="0"/>
              </a:rPr>
              <a:t>30% </a:t>
            </a:r>
            <a:r>
              <a:rPr lang="pl-PL" sz="1800" dirty="0">
                <a:latin typeface="Open Sans" panose="020B0606030504020204" pitchFamily="34" charset="0"/>
                <a:ea typeface="Open Sans" panose="020B0606030504020204" pitchFamily="34" charset="0"/>
                <a:cs typeface="Open Sans" panose="020B0606030504020204" pitchFamily="34" charset="0"/>
              </a:rPr>
              <a:t>– pomorskie, </a:t>
            </a:r>
            <a:r>
              <a:rPr lang="pl-PL" sz="1800" b="1" dirty="0">
                <a:latin typeface="Open Sans" panose="020B0606030504020204" pitchFamily="34" charset="0"/>
                <a:ea typeface="Open Sans" panose="020B0606030504020204" pitchFamily="34" charset="0"/>
                <a:cs typeface="Open Sans" panose="020B0606030504020204" pitchFamily="34" charset="0"/>
              </a:rPr>
              <a:t>śląskie</a:t>
            </a:r>
            <a:r>
              <a:rPr lang="pl-PL" sz="1800" dirty="0">
                <a:latin typeface="Open Sans" panose="020B0606030504020204" pitchFamily="34" charset="0"/>
                <a:ea typeface="Open Sans" panose="020B0606030504020204" pitchFamily="34" charset="0"/>
                <a:cs typeface="Open Sans" panose="020B0606030504020204" pitchFamily="34" charset="0"/>
              </a:rPr>
              <a:t>;</a:t>
            </a:r>
          </a:p>
          <a:p>
            <a:r>
              <a:rPr lang="pl-PL" sz="1800" dirty="0">
                <a:latin typeface="Open Sans" panose="020B0606030504020204" pitchFamily="34" charset="0"/>
                <a:ea typeface="Open Sans" panose="020B0606030504020204" pitchFamily="34" charset="0"/>
                <a:cs typeface="Open Sans" panose="020B0606030504020204" pitchFamily="34" charset="0"/>
              </a:rPr>
              <a:t>25% – dolnośląskie, wielkopolskie;</a:t>
            </a:r>
          </a:p>
          <a:p>
            <a:r>
              <a:rPr lang="pl-PL" sz="1800" dirty="0">
                <a:latin typeface="Open Sans" panose="020B0606030504020204" pitchFamily="34" charset="0"/>
                <a:ea typeface="Open Sans" panose="020B0606030504020204" pitchFamily="34" charset="0"/>
                <a:cs typeface="Open Sans" panose="020B0606030504020204" pitchFamily="34" charset="0"/>
              </a:rPr>
              <a:t>20% – miasto Poznań i Wrocław oraz podregion poznański od 01.01.2022 r. do 31.12.2024 r.;</a:t>
            </a:r>
          </a:p>
          <a:p>
            <a:r>
              <a:rPr lang="pl-PL" sz="1800" dirty="0">
                <a:latin typeface="Open Sans" panose="020B0606030504020204" pitchFamily="34" charset="0"/>
                <a:ea typeface="Open Sans" panose="020B0606030504020204" pitchFamily="34" charset="0"/>
                <a:cs typeface="Open Sans" panose="020B0606030504020204" pitchFamily="34" charset="0"/>
              </a:rPr>
              <a:t>15% – miasto Poznań i Wrocław oraz podregion poznański od 01.01.2025 r. do 31.12.2027 r.</a:t>
            </a:r>
          </a:p>
        </p:txBody>
      </p:sp>
      <p:sp>
        <p:nvSpPr>
          <p:cNvPr id="4" name="pole tekstowe 3">
            <a:extLst>
              <a:ext uri="{FF2B5EF4-FFF2-40B4-BE49-F238E27FC236}">
                <a16:creationId xmlns:a16="http://schemas.microsoft.com/office/drawing/2014/main" id="{92E992F3-642E-A819-9D1C-D752EBA7A9A3}"/>
              </a:ext>
            </a:extLst>
          </p:cNvPr>
          <p:cNvSpPr txBox="1"/>
          <p:nvPr/>
        </p:nvSpPr>
        <p:spPr>
          <a:xfrm>
            <a:off x="504001" y="6478603"/>
            <a:ext cx="2460640" cy="923330"/>
          </a:xfrm>
          <a:prstGeom prst="rect">
            <a:avLst/>
          </a:prstGeom>
          <a:noFill/>
        </p:spPr>
        <p:txBody>
          <a:bodyPr wrap="square">
            <a:spAutoFit/>
          </a:bodyPr>
          <a:lstStyle/>
          <a:p>
            <a:r>
              <a:rPr lang="pl-PL"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Licencja: 3.0 </a:t>
            </a:r>
            <a:r>
              <a:rPr lang="pl-PL" sz="9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Unported</a:t>
            </a:r>
            <a:r>
              <a:rPr lang="pl-PL"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(CC BY 3.0); </a:t>
            </a:r>
            <a:br>
              <a:rPr lang="pl-PL"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pl-PL"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Autor: </a:t>
            </a:r>
            <a:r>
              <a:rPr lang="pl-PL" sz="900"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Aotearoa</a:t>
            </a:r>
            <a:r>
              <a:rPr lang="pl-PL"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Treść modyfikowana. </a:t>
            </a:r>
            <a:br>
              <a:rPr lang="pl-PL"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pl-PL"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Źródło: https://pl.wikipedia.org/wiki/Podzia%C5%82_administracyjny_Polski#/media/Plik:Polska_wojew%C3%B3dztwa_powiaty.png </a:t>
            </a:r>
          </a:p>
        </p:txBody>
      </p:sp>
      <p:sp>
        <p:nvSpPr>
          <p:cNvPr id="3" name="Symbol zastępczy numeru slajdu 3">
            <a:extLst>
              <a:ext uri="{FF2B5EF4-FFF2-40B4-BE49-F238E27FC236}">
                <a16:creationId xmlns:a16="http://schemas.microsoft.com/office/drawing/2014/main" id="{79C4CAA6-3441-E566-99D3-AC723EDD7686}"/>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104</a:t>
            </a:fld>
            <a:endParaRPr lang="pl-PL" dirty="0"/>
          </a:p>
        </p:txBody>
      </p:sp>
    </p:spTree>
    <p:extLst>
      <p:ext uri="{BB962C8B-B14F-4D97-AF65-F5344CB8AC3E}">
        <p14:creationId xmlns:p14="http://schemas.microsoft.com/office/powerpoint/2010/main" val="3370881256"/>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280A227-2E1D-1336-B0C1-DAA94048ECD5}"/>
              </a:ext>
            </a:extLst>
          </p:cNvPr>
          <p:cNvSpPr>
            <a:spLocks noGrp="1"/>
          </p:cNvSpPr>
          <p:nvPr>
            <p:ph type="title"/>
          </p:nvPr>
        </p:nvSpPr>
        <p:spPr/>
        <p:txBody>
          <a:bodyPr/>
          <a:lstStyle/>
          <a:p>
            <a:r>
              <a:rPr lang="pl-PL" dirty="0"/>
              <a:t>Mapa pomocy regionalnej</a:t>
            </a:r>
          </a:p>
        </p:txBody>
      </p:sp>
      <p:sp>
        <p:nvSpPr>
          <p:cNvPr id="3" name="Symbol zastępczy zawartości 2">
            <a:extLst>
              <a:ext uri="{FF2B5EF4-FFF2-40B4-BE49-F238E27FC236}">
                <a16:creationId xmlns:a16="http://schemas.microsoft.com/office/drawing/2014/main" id="{C6AEAC28-3E1B-B57B-1DC4-B66595287105}"/>
              </a:ext>
            </a:extLst>
          </p:cNvPr>
          <p:cNvSpPr>
            <a:spLocks noGrp="1"/>
          </p:cNvSpPr>
          <p:nvPr>
            <p:ph idx="1"/>
          </p:nvPr>
        </p:nvSpPr>
        <p:spPr/>
        <p:txBody>
          <a:bodyPr/>
          <a:lstStyle/>
          <a:p>
            <a:r>
              <a:rPr lang="pl-PL" dirty="0"/>
              <a:t>Obszary określone w art. 107 ust. 3 lit. a) Traktatu: pomoc regionalna może być przyznana na inwestycję początkową niezależnie od wielkości przedsiębiorstwa beneficjenta. </a:t>
            </a:r>
          </a:p>
          <a:p>
            <a:r>
              <a:rPr lang="pl-PL" dirty="0"/>
              <a:t>Obszary określone w art. 107 ust. 3 lit. c) Traktatu: pomoc regionalna może być przyznana:</a:t>
            </a:r>
          </a:p>
          <a:p>
            <a:pPr lvl="1"/>
            <a:r>
              <a:rPr lang="pl-PL" dirty="0"/>
              <a:t>dla MŚP na dowolną formę inwestycji początkowej; </a:t>
            </a:r>
          </a:p>
          <a:p>
            <a:pPr lvl="1"/>
            <a:r>
              <a:rPr lang="pl-PL" dirty="0"/>
              <a:t>dla dużych przedsiębiorstw może zostać przyznana wyłącznie na inwestycję początkową na rzecz (1) nowej działalności gospodarczej na (2) danym obszarze;</a:t>
            </a:r>
          </a:p>
          <a:p>
            <a:pPr lvl="1"/>
            <a:r>
              <a:rPr lang="pl-PL" dirty="0"/>
              <a:t>w Polsce są to obszary dolnośląskiego oraz wielkopolskiego i gmin obszaru stołecznego województwa mazowieckiego kwalifikujących się do pomocy regionalnej.</a:t>
            </a:r>
          </a:p>
          <a:p>
            <a:endParaRPr lang="pl-PL" dirty="0"/>
          </a:p>
        </p:txBody>
      </p:sp>
      <p:sp>
        <p:nvSpPr>
          <p:cNvPr id="4" name="Symbol zastępczy numeru slajdu 3">
            <a:extLst>
              <a:ext uri="{FF2B5EF4-FFF2-40B4-BE49-F238E27FC236}">
                <a16:creationId xmlns:a16="http://schemas.microsoft.com/office/drawing/2014/main" id="{CF8D3E84-0E31-A56F-7EC4-F1BCD16F98F4}"/>
              </a:ext>
            </a:extLst>
          </p:cNvPr>
          <p:cNvSpPr>
            <a:spLocks noGrp="1"/>
          </p:cNvSpPr>
          <p:nvPr>
            <p:ph type="sldNum" sz="quarter" idx="10"/>
          </p:nvPr>
        </p:nvSpPr>
        <p:spPr/>
        <p:txBody>
          <a:bodyPr/>
          <a:lstStyle/>
          <a:p>
            <a:fld id="{EB4015AA-59F6-416B-87A6-8E3D940284E2}" type="slidenum">
              <a:rPr lang="pl-PL" smtClean="0"/>
              <a:pPr/>
              <a:t>105</a:t>
            </a:fld>
            <a:endParaRPr lang="pl-PL" dirty="0"/>
          </a:p>
        </p:txBody>
      </p:sp>
    </p:spTree>
    <p:extLst>
      <p:ext uri="{BB962C8B-B14F-4D97-AF65-F5344CB8AC3E}">
        <p14:creationId xmlns:p14="http://schemas.microsoft.com/office/powerpoint/2010/main" val="1123587304"/>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D34DEC-EAF3-B9D1-927C-745A29A8E08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0190B4F-F165-9DA0-6451-EF5A1C5D6A32}"/>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16694838-9CF1-E751-CBF4-9D8CCFFE90B7}"/>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C5A26EDE-8623-BF0B-4E1C-B01EEED47795}"/>
              </a:ext>
            </a:extLst>
          </p:cNvPr>
          <p:cNvSpPr>
            <a:spLocks noGrp="1"/>
          </p:cNvSpPr>
          <p:nvPr>
            <p:ph type="subTitle" idx="1"/>
          </p:nvPr>
        </p:nvSpPr>
        <p:spPr/>
        <p:txBody>
          <a:bodyPr/>
          <a:lstStyle/>
          <a:p>
            <a:r>
              <a:rPr lang="pl-PL" dirty="0"/>
              <a:t>Regionalna pomoc inwestycyjna</a:t>
            </a:r>
          </a:p>
        </p:txBody>
      </p:sp>
      <p:pic>
        <p:nvPicPr>
          <p:cNvPr id="3" name="Obraz 2">
            <a:extLst>
              <a:ext uri="{FF2B5EF4-FFF2-40B4-BE49-F238E27FC236}">
                <a16:creationId xmlns:a16="http://schemas.microsoft.com/office/drawing/2014/main" id="{A2C9C35D-246C-6822-BAFF-9F48064BA49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2672466101"/>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B9F099-C869-84BD-05A1-EC8C914EA43D}"/>
              </a:ext>
            </a:extLst>
          </p:cNvPr>
          <p:cNvSpPr>
            <a:spLocks noGrp="1"/>
          </p:cNvSpPr>
          <p:nvPr>
            <p:ph type="title"/>
          </p:nvPr>
        </p:nvSpPr>
        <p:spPr/>
        <p:txBody>
          <a:bodyPr/>
          <a:lstStyle/>
          <a:p>
            <a:r>
              <a:rPr lang="pl-PL" dirty="0"/>
              <a:t>Wykluczenia sektorowe</a:t>
            </a:r>
          </a:p>
        </p:txBody>
      </p:sp>
      <p:sp>
        <p:nvSpPr>
          <p:cNvPr id="3" name="Symbol zastępczy zawartości 2">
            <a:extLst>
              <a:ext uri="{FF2B5EF4-FFF2-40B4-BE49-F238E27FC236}">
                <a16:creationId xmlns:a16="http://schemas.microsoft.com/office/drawing/2014/main" id="{5BB2B059-30F8-28A1-6257-37C5D5393A74}"/>
              </a:ext>
            </a:extLst>
          </p:cNvPr>
          <p:cNvSpPr>
            <a:spLocks noGrp="1"/>
          </p:cNvSpPr>
          <p:nvPr>
            <p:ph idx="1"/>
          </p:nvPr>
        </p:nvSpPr>
        <p:spPr/>
        <p:txBody>
          <a:bodyPr/>
          <a:lstStyle/>
          <a:p>
            <a:r>
              <a:rPr lang="pl-PL" dirty="0"/>
              <a:t>Regionalnej pomocy inwestycyjnej nie można udzielać:</a:t>
            </a:r>
          </a:p>
          <a:p>
            <a:pPr lvl="1"/>
            <a:r>
              <a:rPr lang="pl-PL" dirty="0"/>
              <a:t>w sektorze transportu i na związaną z nim infrastrukturę;</a:t>
            </a:r>
          </a:p>
          <a:p>
            <a:pPr lvl="1"/>
            <a:r>
              <a:rPr lang="pl-PL" dirty="0"/>
              <a:t>w sektorze wytwarzania, magazynowania, przesyłu i dystrybucji energii oraz na związaną z tym infrastrukturę,</a:t>
            </a:r>
          </a:p>
          <a:p>
            <a:pPr lvl="1"/>
            <a:r>
              <a:rPr lang="pl-PL" dirty="0"/>
              <a:t>w sektorze łączności szerokopasmowej,</a:t>
            </a:r>
          </a:p>
          <a:p>
            <a:pPr lvl="1"/>
            <a:r>
              <a:rPr lang="pl-PL" dirty="0"/>
              <a:t>w sektorze hutnictwa żelaza i stali, </a:t>
            </a:r>
          </a:p>
          <a:p>
            <a:pPr lvl="1"/>
            <a:r>
              <a:rPr lang="pl-PL" dirty="0"/>
              <a:t>w sektorze węgla brunatnego i sektorze węgla kamiennego,</a:t>
            </a:r>
          </a:p>
          <a:p>
            <a:pPr lvl="1"/>
            <a:r>
              <a:rPr lang="pl-PL" dirty="0"/>
              <a:t>w sektorze produkcji podstawowej produktów rolnych,</a:t>
            </a:r>
          </a:p>
          <a:p>
            <a:pPr lvl="1"/>
            <a:r>
              <a:rPr lang="pl-PL" dirty="0"/>
              <a:t>w sektorze rybołówstwa i akwakultury.</a:t>
            </a:r>
          </a:p>
          <a:p>
            <a:r>
              <a:rPr lang="pl-PL" dirty="0"/>
              <a:t>Sektor budownictwa okrętowego oraz sektor włókien syntetycznych nie jest już wykluczony z możliwości uzyskania regionalnej pomocy inwestycyjnej.</a:t>
            </a:r>
          </a:p>
          <a:p>
            <a:endParaRPr lang="pl-PL" dirty="0"/>
          </a:p>
        </p:txBody>
      </p:sp>
      <p:sp>
        <p:nvSpPr>
          <p:cNvPr id="4" name="Symbol zastępczy numeru slajdu 3">
            <a:extLst>
              <a:ext uri="{FF2B5EF4-FFF2-40B4-BE49-F238E27FC236}">
                <a16:creationId xmlns:a16="http://schemas.microsoft.com/office/drawing/2014/main" id="{DE432C52-7543-023E-F896-90CABFE26528}"/>
              </a:ext>
            </a:extLst>
          </p:cNvPr>
          <p:cNvSpPr>
            <a:spLocks noGrp="1"/>
          </p:cNvSpPr>
          <p:nvPr>
            <p:ph type="sldNum" sz="quarter" idx="10"/>
          </p:nvPr>
        </p:nvSpPr>
        <p:spPr/>
        <p:txBody>
          <a:bodyPr/>
          <a:lstStyle/>
          <a:p>
            <a:fld id="{EB4015AA-59F6-416B-87A6-8E3D940284E2}" type="slidenum">
              <a:rPr lang="pl-PL" smtClean="0"/>
              <a:pPr/>
              <a:t>107</a:t>
            </a:fld>
            <a:endParaRPr lang="pl-PL" dirty="0"/>
          </a:p>
        </p:txBody>
      </p:sp>
    </p:spTree>
    <p:extLst>
      <p:ext uri="{BB962C8B-B14F-4D97-AF65-F5344CB8AC3E}">
        <p14:creationId xmlns:p14="http://schemas.microsoft.com/office/powerpoint/2010/main" val="778040284"/>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691FDDD-C212-9E09-8B97-97D00162A865}"/>
              </a:ext>
            </a:extLst>
          </p:cNvPr>
          <p:cNvSpPr>
            <a:spLocks noGrp="1"/>
          </p:cNvSpPr>
          <p:nvPr>
            <p:ph type="title"/>
          </p:nvPr>
        </p:nvSpPr>
        <p:spPr/>
        <p:txBody>
          <a:bodyPr>
            <a:normAutofit/>
          </a:bodyPr>
          <a:lstStyle/>
          <a:p>
            <a:r>
              <a:rPr lang="pl-PL" dirty="0"/>
              <a:t>Sektor energii oraz związana z tym infrastruktura</a:t>
            </a:r>
          </a:p>
        </p:txBody>
      </p:sp>
      <p:sp>
        <p:nvSpPr>
          <p:cNvPr id="3" name="Symbol zastępczy zawartości 2">
            <a:extLst>
              <a:ext uri="{FF2B5EF4-FFF2-40B4-BE49-F238E27FC236}">
                <a16:creationId xmlns:a16="http://schemas.microsoft.com/office/drawing/2014/main" id="{8F151F6A-6495-4C06-7865-3DBFE6995B67}"/>
              </a:ext>
            </a:extLst>
          </p:cNvPr>
          <p:cNvSpPr>
            <a:spLocks noGrp="1"/>
          </p:cNvSpPr>
          <p:nvPr>
            <p:ph idx="1"/>
          </p:nvPr>
        </p:nvSpPr>
        <p:spPr>
          <a:xfrm>
            <a:off x="1025907" y="1979837"/>
            <a:ext cx="8640382" cy="5040000"/>
          </a:xfrm>
        </p:spPr>
        <p:txBody>
          <a:bodyPr>
            <a:normAutofit/>
          </a:bodyPr>
          <a:lstStyle/>
          <a:p>
            <a:r>
              <a:rPr lang="pl-PL" dirty="0"/>
              <a:t>W drodze odstępstwa niektóre koszty związane z wytwarzaniem energii można uznać za koszty kwalifikowalne w przypadku pomocy regionalnej, pod warunkiem, że spełnione zostaną łącznie trzy warunki:</a:t>
            </a:r>
          </a:p>
          <a:p>
            <a:pPr lvl="1"/>
            <a:r>
              <a:rPr lang="pl-PL" dirty="0"/>
              <a:t>(1) wytwarzanie energii nie jest podstawowym celem całego projektu (większość kosztów nie powinna być powiązana z wytwarzaniem energii);</a:t>
            </a:r>
          </a:p>
          <a:p>
            <a:pPr lvl="1"/>
            <a:r>
              <a:rPr lang="pl-PL" dirty="0"/>
              <a:t>(2) zdolność wytwarzania energii powinna być dostosowana do potrzeb przedsiębiorstwa, co oznacza, że celem jest zużywanie wytworzonej energii na potrzeby własne, a więc maksymalnie 20% zaplanowanej do wytworzenia energii może zostać sprzedane (na podstawie analizy ex </a:t>
            </a:r>
            <a:r>
              <a:rPr lang="pl-PL" dirty="0" err="1"/>
              <a:t>ante</a:t>
            </a:r>
            <a:r>
              <a:rPr lang="pl-PL" dirty="0"/>
              <a:t>), czyli zastosowanie ma zasada 80/20;</a:t>
            </a:r>
          </a:p>
          <a:p>
            <a:pPr lvl="1"/>
            <a:r>
              <a:rPr lang="pl-PL" dirty="0"/>
              <a:t>(3) w odniesieniu do źródła energii, jedynie inwestycje, które kwalifikowałyby się do otrzymania pomocy na podstawie zasad dotyczących pomocy państwa w sektorze energii, będą uznane za kwalifikowalne, np. odnawialne źródła energii lub wysokosprawna kogeneracja (ale nie np. zasilanie silnikiem wysokoprężnym).</a:t>
            </a:r>
          </a:p>
          <a:p>
            <a:endParaRPr lang="pl-PL" dirty="0"/>
          </a:p>
        </p:txBody>
      </p:sp>
      <p:sp>
        <p:nvSpPr>
          <p:cNvPr id="4" name="Symbol zastępczy numeru slajdu 3">
            <a:extLst>
              <a:ext uri="{FF2B5EF4-FFF2-40B4-BE49-F238E27FC236}">
                <a16:creationId xmlns:a16="http://schemas.microsoft.com/office/drawing/2014/main" id="{7071E188-59C5-1040-8681-DE156CB58255}"/>
              </a:ext>
            </a:extLst>
          </p:cNvPr>
          <p:cNvSpPr>
            <a:spLocks noGrp="1"/>
          </p:cNvSpPr>
          <p:nvPr>
            <p:ph type="sldNum" sz="quarter" idx="10"/>
          </p:nvPr>
        </p:nvSpPr>
        <p:spPr/>
        <p:txBody>
          <a:bodyPr/>
          <a:lstStyle/>
          <a:p>
            <a:fld id="{EB4015AA-59F6-416B-87A6-8E3D940284E2}" type="slidenum">
              <a:rPr lang="pl-PL" smtClean="0"/>
              <a:pPr/>
              <a:t>108</a:t>
            </a:fld>
            <a:endParaRPr lang="pl-PL" dirty="0"/>
          </a:p>
        </p:txBody>
      </p:sp>
    </p:spTree>
    <p:extLst>
      <p:ext uri="{BB962C8B-B14F-4D97-AF65-F5344CB8AC3E}">
        <p14:creationId xmlns:p14="http://schemas.microsoft.com/office/powerpoint/2010/main" val="4122261771"/>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6CCDC55-C5F8-6DCF-2C5F-45CA0028E0AD}"/>
              </a:ext>
            </a:extLst>
          </p:cNvPr>
          <p:cNvSpPr>
            <a:spLocks noGrp="1"/>
          </p:cNvSpPr>
          <p:nvPr>
            <p:ph type="title"/>
          </p:nvPr>
        </p:nvSpPr>
        <p:spPr/>
        <p:txBody>
          <a:bodyPr/>
          <a:lstStyle/>
          <a:p>
            <a:r>
              <a:rPr lang="pl-PL" dirty="0"/>
              <a:t>Inwestycja początkowa</a:t>
            </a:r>
          </a:p>
        </p:txBody>
      </p:sp>
      <p:sp>
        <p:nvSpPr>
          <p:cNvPr id="3" name="Symbol zastępczy zawartości 2">
            <a:extLst>
              <a:ext uri="{FF2B5EF4-FFF2-40B4-BE49-F238E27FC236}">
                <a16:creationId xmlns:a16="http://schemas.microsoft.com/office/drawing/2014/main" id="{CA487640-EAE3-1A78-ADDD-B3A9F41B1BEA}"/>
              </a:ext>
            </a:extLst>
          </p:cNvPr>
          <p:cNvSpPr>
            <a:spLocks noGrp="1"/>
          </p:cNvSpPr>
          <p:nvPr>
            <p:ph idx="1"/>
          </p:nvPr>
        </p:nvSpPr>
        <p:spPr/>
        <p:txBody>
          <a:bodyPr/>
          <a:lstStyle/>
          <a:p>
            <a:r>
              <a:rPr lang="pl-PL" dirty="0"/>
              <a:t>Inwestycja w rzeczowe aktywa trwałe lub wartości niematerialne i prawne, której konsekwencją będzie:</a:t>
            </a:r>
          </a:p>
          <a:p>
            <a:pPr lvl="1"/>
            <a:r>
              <a:rPr lang="pl-PL" dirty="0"/>
              <a:t>(1) utworzenie nowego zakładu,</a:t>
            </a:r>
          </a:p>
          <a:p>
            <a:pPr lvl="1"/>
            <a:r>
              <a:rPr lang="pl-PL" dirty="0"/>
              <a:t>(2) zwiększenie zdolności produkcyjnej istniejącego zakładu, </a:t>
            </a:r>
          </a:p>
          <a:p>
            <a:pPr lvl="1"/>
            <a:r>
              <a:rPr lang="pl-PL" dirty="0"/>
              <a:t>(3) dywersyfikacja produkcji zakładu poprzez wprowadzenie produktów lub usług dotąd niewytwarzanych lub nieświadczonych przez ten zakład,</a:t>
            </a:r>
          </a:p>
          <a:p>
            <a:pPr lvl="1"/>
            <a:r>
              <a:rPr lang="pl-PL" dirty="0"/>
              <a:t>(4) zasadnicza zmianą całościowego procesu produkcji produktu lub produktów, których dotyczy inwestycja;</a:t>
            </a:r>
          </a:p>
          <a:p>
            <a:pPr lvl="1"/>
            <a:r>
              <a:rPr lang="pl-PL" dirty="0"/>
              <a:t>(5) nabycie aktywów należących do zakładu, który został zamknięty lub zostałby zamknięty, gdyby zakup nie nastąpił, przy czym aktywa nabywane są przez inwestora niezwiązanego ze sprzedawcą i wyklucza się samo nabycie akcji lub udziałów przedsiębiorstwa.</a:t>
            </a:r>
          </a:p>
          <a:p>
            <a:endParaRPr lang="pl-PL" dirty="0"/>
          </a:p>
        </p:txBody>
      </p:sp>
      <p:sp>
        <p:nvSpPr>
          <p:cNvPr id="4" name="Symbol zastępczy numeru slajdu 3">
            <a:extLst>
              <a:ext uri="{FF2B5EF4-FFF2-40B4-BE49-F238E27FC236}">
                <a16:creationId xmlns:a16="http://schemas.microsoft.com/office/drawing/2014/main" id="{038C2EBC-FCA2-3A09-BFB1-D72F718272F6}"/>
              </a:ext>
            </a:extLst>
          </p:cNvPr>
          <p:cNvSpPr>
            <a:spLocks noGrp="1"/>
          </p:cNvSpPr>
          <p:nvPr>
            <p:ph type="sldNum" sz="quarter" idx="10"/>
          </p:nvPr>
        </p:nvSpPr>
        <p:spPr/>
        <p:txBody>
          <a:bodyPr/>
          <a:lstStyle/>
          <a:p>
            <a:fld id="{EB4015AA-59F6-416B-87A6-8E3D940284E2}" type="slidenum">
              <a:rPr lang="pl-PL" smtClean="0"/>
              <a:pPr/>
              <a:t>109</a:t>
            </a:fld>
            <a:endParaRPr lang="pl-PL" dirty="0"/>
          </a:p>
        </p:txBody>
      </p:sp>
    </p:spTree>
    <p:extLst>
      <p:ext uri="{BB962C8B-B14F-4D97-AF65-F5344CB8AC3E}">
        <p14:creationId xmlns:p14="http://schemas.microsoft.com/office/powerpoint/2010/main" val="265193671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E8BD54D-CDC8-A93F-6EF5-6454EFEC6BFF}"/>
              </a:ext>
            </a:extLst>
          </p:cNvPr>
          <p:cNvSpPr>
            <a:spLocks noGrp="1"/>
          </p:cNvSpPr>
          <p:nvPr>
            <p:ph type="title"/>
          </p:nvPr>
        </p:nvSpPr>
        <p:spPr/>
        <p:txBody>
          <a:bodyPr/>
          <a:lstStyle/>
          <a:p>
            <a:r>
              <a:rPr lang="pl-PL" dirty="0"/>
              <a:t>Przedsiębiorstwo</a:t>
            </a:r>
          </a:p>
        </p:txBody>
      </p:sp>
      <p:sp>
        <p:nvSpPr>
          <p:cNvPr id="3" name="Symbol zastępczy zawartości 2">
            <a:extLst>
              <a:ext uri="{FF2B5EF4-FFF2-40B4-BE49-F238E27FC236}">
                <a16:creationId xmlns:a16="http://schemas.microsoft.com/office/drawing/2014/main" id="{9ECC1641-31B5-9ECD-D046-1A8C6470358B}"/>
              </a:ext>
            </a:extLst>
          </p:cNvPr>
          <p:cNvSpPr>
            <a:spLocks noGrp="1"/>
          </p:cNvSpPr>
          <p:nvPr>
            <p:ph idx="1"/>
          </p:nvPr>
        </p:nvSpPr>
        <p:spPr/>
        <p:txBody>
          <a:bodyPr/>
          <a:lstStyle/>
          <a:p>
            <a:r>
              <a:rPr lang="pl-PL" dirty="0"/>
              <a:t>Mechanizm dotyczy wyłącznie infrastruktury podwójnego wykorzystania, a zatem zastosowanie mechanizmu przewidzianego w pkt 207 Zawiadomienia Komisji jest możliwe, gdy jedna i ta sama infrastruktura wykorzystywana jest do różnych celów (gospodarczego i niegospodarczego). </a:t>
            </a:r>
          </a:p>
          <a:p>
            <a:r>
              <a:rPr lang="pl-PL" dirty="0"/>
              <a:t>Niedopuszczalne jest sztuczne łączenie w ramach danego projektu kilku odrębnych obiektów, tylko po to, aby nie przekroczyć progu dla różnych obiektów. Innymi słowy poziom wykorzystania gospodarczego należy zawsze odnosić do danej infrastruktury (danego obiektu).</a:t>
            </a:r>
          </a:p>
        </p:txBody>
      </p:sp>
      <p:sp>
        <p:nvSpPr>
          <p:cNvPr id="4" name="Symbol zastępczy numeru slajdu 3">
            <a:extLst>
              <a:ext uri="{FF2B5EF4-FFF2-40B4-BE49-F238E27FC236}">
                <a16:creationId xmlns:a16="http://schemas.microsoft.com/office/drawing/2014/main" id="{910356DB-E2A4-1EC4-BE03-DD46CB8001A7}"/>
              </a:ext>
            </a:extLst>
          </p:cNvPr>
          <p:cNvSpPr>
            <a:spLocks noGrp="1"/>
          </p:cNvSpPr>
          <p:nvPr>
            <p:ph type="sldNum" sz="quarter" idx="10"/>
          </p:nvPr>
        </p:nvSpPr>
        <p:spPr/>
        <p:txBody>
          <a:bodyPr/>
          <a:lstStyle/>
          <a:p>
            <a:fld id="{EB4015AA-59F6-416B-87A6-8E3D940284E2}" type="slidenum">
              <a:rPr lang="pl-PL" smtClean="0"/>
              <a:pPr/>
              <a:t>11</a:t>
            </a:fld>
            <a:endParaRPr lang="pl-PL" dirty="0"/>
          </a:p>
        </p:txBody>
      </p:sp>
    </p:spTree>
    <p:extLst>
      <p:ext uri="{BB962C8B-B14F-4D97-AF65-F5344CB8AC3E}">
        <p14:creationId xmlns:p14="http://schemas.microsoft.com/office/powerpoint/2010/main" val="790795691"/>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1EAB04F-BC71-DD21-16E4-B964B81A2C90}"/>
              </a:ext>
            </a:extLst>
          </p:cNvPr>
          <p:cNvSpPr>
            <a:spLocks noGrp="1"/>
          </p:cNvSpPr>
          <p:nvPr>
            <p:ph type="title"/>
          </p:nvPr>
        </p:nvSpPr>
        <p:spPr/>
        <p:txBody>
          <a:bodyPr/>
          <a:lstStyle/>
          <a:p>
            <a:r>
              <a:rPr lang="pl-PL" dirty="0"/>
              <a:t>Utworzenie nowego zakładu</a:t>
            </a:r>
          </a:p>
        </p:txBody>
      </p:sp>
      <p:sp>
        <p:nvSpPr>
          <p:cNvPr id="3" name="Symbol zastępczy zawartości 2">
            <a:extLst>
              <a:ext uri="{FF2B5EF4-FFF2-40B4-BE49-F238E27FC236}">
                <a16:creationId xmlns:a16="http://schemas.microsoft.com/office/drawing/2014/main" id="{913D5222-F8BC-C53E-41E5-D228B8BA9C60}"/>
              </a:ext>
            </a:extLst>
          </p:cNvPr>
          <p:cNvSpPr>
            <a:spLocks noGrp="1"/>
          </p:cNvSpPr>
          <p:nvPr>
            <p:ph idx="1"/>
          </p:nvPr>
        </p:nvSpPr>
        <p:spPr/>
        <p:txBody>
          <a:bodyPr/>
          <a:lstStyle/>
          <a:p>
            <a:r>
              <a:rPr lang="pl-PL" dirty="0"/>
              <a:t>Przez nowy zakład należy rozumieć nową jednostkę produkcyjną (np. fabrykę, kolejny oddział istniejącego przedsiębiorstwa) nie zaś nowego przedsiębiorcę w rozumieniu przepisów wspólnotowego prawa konkurencji. </a:t>
            </a:r>
          </a:p>
          <a:p>
            <a:r>
              <a:rPr lang="pl-PL" dirty="0"/>
              <a:t>Nowy zakład będzie stanowić nową, samodzielną jednostkę produkcyjną, autonomiczną w swoim działaniu, posiadającą własne zasoby, zarządzanie i odpowiedzialność za zachodzące w nim procesy produkcyjne lub usługowe. </a:t>
            </a:r>
          </a:p>
          <a:p>
            <a:r>
              <a:rPr lang="pl-PL" dirty="0"/>
              <a:t>Komisja w swoich wyjaśnieniach wskazała, że np. jeżeli przedsiębiorstwo zakłada nowy zakład, który jest samodzielny i nie jest jedynie tylko prostym rozszerzeniem zdolności produkcyjnej istniejącego zakładu, to można uznać to za inwestycję początkową na rzecz nowej działalności gospodarczej</a:t>
            </a:r>
          </a:p>
          <a:p>
            <a:endParaRPr lang="pl-PL" dirty="0"/>
          </a:p>
        </p:txBody>
      </p:sp>
      <p:sp>
        <p:nvSpPr>
          <p:cNvPr id="4" name="Symbol zastępczy numeru slajdu 3">
            <a:extLst>
              <a:ext uri="{FF2B5EF4-FFF2-40B4-BE49-F238E27FC236}">
                <a16:creationId xmlns:a16="http://schemas.microsoft.com/office/drawing/2014/main" id="{498EFFB6-D588-FDBF-F81E-22E9CAF4FFC2}"/>
              </a:ext>
            </a:extLst>
          </p:cNvPr>
          <p:cNvSpPr>
            <a:spLocks noGrp="1"/>
          </p:cNvSpPr>
          <p:nvPr>
            <p:ph type="sldNum" sz="quarter" idx="10"/>
          </p:nvPr>
        </p:nvSpPr>
        <p:spPr/>
        <p:txBody>
          <a:bodyPr/>
          <a:lstStyle/>
          <a:p>
            <a:fld id="{EB4015AA-59F6-416B-87A6-8E3D940284E2}" type="slidenum">
              <a:rPr lang="pl-PL" smtClean="0"/>
              <a:pPr/>
              <a:t>110</a:t>
            </a:fld>
            <a:endParaRPr lang="pl-PL" dirty="0"/>
          </a:p>
        </p:txBody>
      </p:sp>
    </p:spTree>
    <p:extLst>
      <p:ext uri="{BB962C8B-B14F-4D97-AF65-F5344CB8AC3E}">
        <p14:creationId xmlns:p14="http://schemas.microsoft.com/office/powerpoint/2010/main" val="1856846587"/>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E8863B0-F00D-EBCF-55B2-2C6FECE248A0}"/>
              </a:ext>
            </a:extLst>
          </p:cNvPr>
          <p:cNvSpPr>
            <a:spLocks noGrp="1"/>
          </p:cNvSpPr>
          <p:nvPr>
            <p:ph type="title"/>
          </p:nvPr>
        </p:nvSpPr>
        <p:spPr/>
        <p:txBody>
          <a:bodyPr/>
          <a:lstStyle/>
          <a:p>
            <a:r>
              <a:rPr lang="pl-PL"/>
              <a:t>Zwiększenie zdolności produkcyjnej istniejącego zakładu</a:t>
            </a:r>
          </a:p>
        </p:txBody>
      </p:sp>
      <p:sp>
        <p:nvSpPr>
          <p:cNvPr id="3" name="Symbol zastępczy zawartości 2">
            <a:extLst>
              <a:ext uri="{FF2B5EF4-FFF2-40B4-BE49-F238E27FC236}">
                <a16:creationId xmlns:a16="http://schemas.microsoft.com/office/drawing/2014/main" id="{D9474EDB-839C-F2F6-2DF0-2B94815BE7C2}"/>
              </a:ext>
            </a:extLst>
          </p:cNvPr>
          <p:cNvSpPr>
            <a:spLocks noGrp="1"/>
          </p:cNvSpPr>
          <p:nvPr>
            <p:ph idx="1"/>
          </p:nvPr>
        </p:nvSpPr>
        <p:spPr>
          <a:xfrm>
            <a:off x="1025907" y="1979837"/>
            <a:ext cx="8640382" cy="5040000"/>
          </a:xfrm>
        </p:spPr>
        <p:txBody>
          <a:bodyPr>
            <a:normAutofit/>
          </a:bodyPr>
          <a:lstStyle/>
          <a:p>
            <a:r>
              <a:rPr lang="pl-PL" dirty="0"/>
              <a:t>Rozbudowa istniejącego zakładu w celu wytwarzania tego samego produktu.</a:t>
            </a:r>
          </a:p>
          <a:p>
            <a:r>
              <a:rPr lang="pl-PL" dirty="0"/>
              <a:t>Proces produkcyjny nie jest zasadniczo zmieniany. </a:t>
            </a:r>
          </a:p>
          <a:p>
            <a:r>
              <a:rPr lang="pl-PL" dirty="0"/>
              <a:t>Efektem inwestycji jest produkcja co najmniej jednego produktu więcej.</a:t>
            </a:r>
          </a:p>
          <a:p>
            <a:r>
              <a:rPr lang="pl-PL" dirty="0"/>
              <a:t>Przykłady:</a:t>
            </a:r>
          </a:p>
          <a:p>
            <a:pPr lvl="1"/>
            <a:r>
              <a:rPr lang="pl-PL" dirty="0"/>
              <a:t>zakup i montaż nowych reaktorów chemicznych, by zwiększyć produkcję farb;</a:t>
            </a:r>
          </a:p>
          <a:p>
            <a:pPr lvl="1"/>
            <a:r>
              <a:rPr lang="pl-PL" dirty="0"/>
              <a:t>zakup i montaż nowych kadzi fermentacyjnych, by zwiększyć możliwości produkcyjne piwa rzemieślniczego (</a:t>
            </a:r>
            <a:r>
              <a:rPr lang="pl-PL" i="1" u="sng" dirty="0"/>
              <a:t>uwaga</a:t>
            </a:r>
            <a:r>
              <a:rPr lang="pl-PL" i="1" dirty="0"/>
              <a:t>: projekt spełnia definicję inwestycji początkowej, ale nie kwalifikuje się do uzyskania RPI z powodu ograniczeń programowych: produkcja alkoholu</a:t>
            </a:r>
            <a:r>
              <a:rPr lang="pl-PL" dirty="0"/>
              <a:t>);</a:t>
            </a:r>
          </a:p>
          <a:p>
            <a:pPr lvl="1"/>
            <a:r>
              <a:rPr lang="pl-PL" dirty="0"/>
              <a:t>inwestycja w nowe piece hutnicze i urządzenia do obróbki metali w hucie stali, co zwiększy zdolność produkcyjną stali i poprawi wydajność procesu produkcji (</a:t>
            </a:r>
            <a:r>
              <a:rPr lang="pl-PL" i="1" u="sng" dirty="0"/>
              <a:t>uwaga</a:t>
            </a:r>
            <a:r>
              <a:rPr lang="pl-PL" i="1" dirty="0"/>
              <a:t>: projekt spełnia definicję inwestycji początkowej, ale nie kwalifikuje się do uzyskania RPI z powodu ograniczeń sektorowych</a:t>
            </a:r>
            <a:r>
              <a:rPr lang="pl-PL" dirty="0"/>
              <a:t>).</a:t>
            </a:r>
          </a:p>
          <a:p>
            <a:endParaRPr lang="pl-PL" dirty="0"/>
          </a:p>
        </p:txBody>
      </p:sp>
      <p:sp>
        <p:nvSpPr>
          <p:cNvPr id="4" name="Symbol zastępczy numeru slajdu 3">
            <a:extLst>
              <a:ext uri="{FF2B5EF4-FFF2-40B4-BE49-F238E27FC236}">
                <a16:creationId xmlns:a16="http://schemas.microsoft.com/office/drawing/2014/main" id="{466EFAB3-B48A-E48B-8864-3B05A52AFC98}"/>
              </a:ext>
            </a:extLst>
          </p:cNvPr>
          <p:cNvSpPr>
            <a:spLocks noGrp="1"/>
          </p:cNvSpPr>
          <p:nvPr>
            <p:ph type="sldNum" sz="quarter" idx="10"/>
          </p:nvPr>
        </p:nvSpPr>
        <p:spPr/>
        <p:txBody>
          <a:bodyPr/>
          <a:lstStyle/>
          <a:p>
            <a:fld id="{EB4015AA-59F6-416B-87A6-8E3D940284E2}" type="slidenum">
              <a:rPr lang="pl-PL" smtClean="0"/>
              <a:pPr/>
              <a:t>111</a:t>
            </a:fld>
            <a:endParaRPr lang="pl-PL" dirty="0"/>
          </a:p>
        </p:txBody>
      </p:sp>
    </p:spTree>
    <p:extLst>
      <p:ext uri="{BB962C8B-B14F-4D97-AF65-F5344CB8AC3E}">
        <p14:creationId xmlns:p14="http://schemas.microsoft.com/office/powerpoint/2010/main" val="1023679157"/>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76F1769-5A95-630B-DE9F-20F5C451139C}"/>
              </a:ext>
            </a:extLst>
          </p:cNvPr>
          <p:cNvSpPr>
            <a:spLocks noGrp="1"/>
          </p:cNvSpPr>
          <p:nvPr>
            <p:ph type="title"/>
          </p:nvPr>
        </p:nvSpPr>
        <p:spPr/>
        <p:txBody>
          <a:bodyPr/>
          <a:lstStyle/>
          <a:p>
            <a:r>
              <a:rPr lang="pl-PL" dirty="0"/>
              <a:t>Dywersyfikacja produkcji zakładu</a:t>
            </a:r>
          </a:p>
        </p:txBody>
      </p:sp>
      <p:sp>
        <p:nvSpPr>
          <p:cNvPr id="3" name="Symbol zastępczy zawartości 2">
            <a:extLst>
              <a:ext uri="{FF2B5EF4-FFF2-40B4-BE49-F238E27FC236}">
                <a16:creationId xmlns:a16="http://schemas.microsoft.com/office/drawing/2014/main" id="{2A82206D-4ED4-E89D-2C40-C1FA47031964}"/>
              </a:ext>
            </a:extLst>
          </p:cNvPr>
          <p:cNvSpPr>
            <a:spLocks noGrp="1"/>
          </p:cNvSpPr>
          <p:nvPr>
            <p:ph idx="1"/>
          </p:nvPr>
        </p:nvSpPr>
        <p:spPr>
          <a:xfrm>
            <a:off x="1025907" y="1979837"/>
            <a:ext cx="8640382" cy="5220000"/>
          </a:xfrm>
        </p:spPr>
        <p:txBody>
          <a:bodyPr/>
          <a:lstStyle/>
          <a:p>
            <a:r>
              <a:rPr lang="pl-PL" dirty="0"/>
              <a:t>Dywersyfikacja produkcji zakładu poprzez wprowadzenie produktów dotąd nie wytwarzanych w zakładzie.</a:t>
            </a:r>
          </a:p>
          <a:p>
            <a:r>
              <a:rPr lang="pl-PL" i="1" dirty="0"/>
              <a:t>Produkt </a:t>
            </a:r>
            <a:r>
              <a:rPr lang="pl-PL" dirty="0"/>
              <a:t>nie jest definiowany poprzez odniesienie do klasyfikacji NACE. Jeżeli efektem projektu będzie powstanie nowego produktu, które będzie związane z rozszerzeniem kodów klasyfikacji NACE o kod dotychczas niewystępujący, przedsięwzięcie należy uznać za dywersyfikację. Jednak nie we wszystkich przypadkach działalność prowadząca do powstania nowych produktów musi wiązać się z rozszerzeniem kodów klasyfikacji NACE, aby projekt mógł być uznany za dywersyfikację.</a:t>
            </a:r>
          </a:p>
          <a:p>
            <a:r>
              <a:rPr lang="pl-PL" dirty="0"/>
              <a:t>Przykład: zakład produkcyjny, który wytwarza odzież klasyfikowaną pod kodem NACE 14.13 „</a:t>
            </a:r>
            <a:r>
              <a:rPr lang="pl-PL" i="1" dirty="0"/>
              <a:t>Produkcja odzieży wierzchniej</a:t>
            </a:r>
            <a:r>
              <a:rPr lang="pl-PL" dirty="0"/>
              <a:t>”. Przed rozpoczęciem projektu zakład produkuje wyłącznie kurtki zimowe. Firma decyduje się na rozszerzenie swojego asortymentu i rozpoczyna produkcję płaszczy przeciwdeszczowych.</a:t>
            </a:r>
          </a:p>
        </p:txBody>
      </p:sp>
      <p:sp>
        <p:nvSpPr>
          <p:cNvPr id="4" name="Symbol zastępczy numeru slajdu 3">
            <a:extLst>
              <a:ext uri="{FF2B5EF4-FFF2-40B4-BE49-F238E27FC236}">
                <a16:creationId xmlns:a16="http://schemas.microsoft.com/office/drawing/2014/main" id="{665FF251-D1BD-5568-9C40-FD6FE7E50510}"/>
              </a:ext>
            </a:extLst>
          </p:cNvPr>
          <p:cNvSpPr>
            <a:spLocks noGrp="1"/>
          </p:cNvSpPr>
          <p:nvPr>
            <p:ph type="sldNum" sz="quarter" idx="10"/>
          </p:nvPr>
        </p:nvSpPr>
        <p:spPr/>
        <p:txBody>
          <a:bodyPr/>
          <a:lstStyle/>
          <a:p>
            <a:fld id="{EB4015AA-59F6-416B-87A6-8E3D940284E2}" type="slidenum">
              <a:rPr lang="pl-PL" smtClean="0"/>
              <a:pPr/>
              <a:t>112</a:t>
            </a:fld>
            <a:endParaRPr lang="pl-PL" dirty="0"/>
          </a:p>
        </p:txBody>
      </p:sp>
    </p:spTree>
    <p:extLst>
      <p:ext uri="{BB962C8B-B14F-4D97-AF65-F5344CB8AC3E}">
        <p14:creationId xmlns:p14="http://schemas.microsoft.com/office/powerpoint/2010/main" val="359110768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04CDC0-81BD-9FF7-2909-50CD8E364FEA}"/>
              </a:ext>
            </a:extLst>
          </p:cNvPr>
          <p:cNvSpPr>
            <a:spLocks noGrp="1"/>
          </p:cNvSpPr>
          <p:nvPr>
            <p:ph type="title"/>
          </p:nvPr>
        </p:nvSpPr>
        <p:spPr/>
        <p:txBody>
          <a:bodyPr/>
          <a:lstStyle/>
          <a:p>
            <a:r>
              <a:rPr lang="pl-PL" dirty="0"/>
              <a:t>Zasadnicza zmiana całościowego procesu produkcji</a:t>
            </a:r>
          </a:p>
        </p:txBody>
      </p:sp>
      <p:sp>
        <p:nvSpPr>
          <p:cNvPr id="3" name="Symbol zastępczy zawartości 2">
            <a:extLst>
              <a:ext uri="{FF2B5EF4-FFF2-40B4-BE49-F238E27FC236}">
                <a16:creationId xmlns:a16="http://schemas.microsoft.com/office/drawing/2014/main" id="{57B30E16-FC76-02D8-5768-B60A7F9D9E4E}"/>
              </a:ext>
            </a:extLst>
          </p:cNvPr>
          <p:cNvSpPr>
            <a:spLocks noGrp="1"/>
          </p:cNvSpPr>
          <p:nvPr>
            <p:ph idx="1"/>
          </p:nvPr>
        </p:nvSpPr>
        <p:spPr>
          <a:xfrm>
            <a:off x="1025907" y="1979837"/>
            <a:ext cx="8640382" cy="4896344"/>
          </a:xfrm>
        </p:spPr>
        <p:txBody>
          <a:bodyPr/>
          <a:lstStyle/>
          <a:p>
            <a:r>
              <a:rPr lang="pl-PL" dirty="0"/>
              <a:t>Przepisy GBER nie zawierają definicji </a:t>
            </a:r>
            <a:r>
              <a:rPr lang="pl-PL" i="1" dirty="0"/>
              <a:t>zasadniczej zmiany.</a:t>
            </a:r>
            <a:endParaRPr lang="pl-PL" dirty="0"/>
          </a:p>
          <a:p>
            <a:r>
              <a:rPr lang="pl-PL" i="1" dirty="0"/>
              <a:t>Zasadnicza zmiana</a:t>
            </a:r>
            <a:r>
              <a:rPr lang="pl-PL" dirty="0"/>
              <a:t> powinna być związana z </a:t>
            </a:r>
            <a:r>
              <a:rPr lang="pl-PL" i="1" dirty="0"/>
              <a:t>procesem produkcyjnym</a:t>
            </a:r>
            <a:r>
              <a:rPr lang="pl-PL" dirty="0"/>
              <a:t> a nie z samym </a:t>
            </a:r>
            <a:r>
              <a:rPr lang="pl-PL" i="1" dirty="0"/>
              <a:t>produktem</a:t>
            </a:r>
            <a:endParaRPr lang="pl-PL" dirty="0"/>
          </a:p>
          <a:p>
            <a:r>
              <a:rPr lang="pl-PL" dirty="0"/>
              <a:t>Wymiana poszczególnych aktywów bez zasadniczych zmian w procesie produkcji jest traktowana jako inwestycja odtworzeniowa.</a:t>
            </a:r>
          </a:p>
          <a:p>
            <a:r>
              <a:rPr lang="pl-PL" dirty="0"/>
              <a:t>Przykład:</a:t>
            </a:r>
          </a:p>
          <a:p>
            <a:pPr lvl="1"/>
            <a:r>
              <a:rPr lang="pl-PL" dirty="0"/>
              <a:t>inwestycja w technologie produkcji leków, wykorzystując metodę syntezy chemicznej zamiast tradycyjnych metod ekstrakcji z surowców naturalnych;</a:t>
            </a:r>
          </a:p>
          <a:p>
            <a:pPr lvl="1"/>
            <a:r>
              <a:rPr lang="pl-PL" dirty="0"/>
              <a:t>implementacja technologii recyklingu papieru, które zasadniczo zmieniają proces produkcji i zmniejszają jednocześnie wpływ na środowisko;</a:t>
            </a:r>
          </a:p>
          <a:p>
            <a:pPr lvl="1"/>
            <a:r>
              <a:rPr lang="pl-PL" dirty="0"/>
              <a:t>zastąpienie tradycyjnych metod produkcji przez linie montażowe z robotami przemysłowymi.</a:t>
            </a:r>
          </a:p>
        </p:txBody>
      </p:sp>
      <p:sp>
        <p:nvSpPr>
          <p:cNvPr id="4" name="Symbol zastępczy numeru slajdu 3">
            <a:extLst>
              <a:ext uri="{FF2B5EF4-FFF2-40B4-BE49-F238E27FC236}">
                <a16:creationId xmlns:a16="http://schemas.microsoft.com/office/drawing/2014/main" id="{68A8578F-0C9C-6DA8-4A25-C01F31D1994B}"/>
              </a:ext>
            </a:extLst>
          </p:cNvPr>
          <p:cNvSpPr>
            <a:spLocks noGrp="1"/>
          </p:cNvSpPr>
          <p:nvPr>
            <p:ph type="sldNum" sz="quarter" idx="10"/>
          </p:nvPr>
        </p:nvSpPr>
        <p:spPr/>
        <p:txBody>
          <a:bodyPr/>
          <a:lstStyle/>
          <a:p>
            <a:fld id="{EB4015AA-59F6-416B-87A6-8E3D940284E2}" type="slidenum">
              <a:rPr lang="pl-PL" smtClean="0"/>
              <a:pPr/>
              <a:t>113</a:t>
            </a:fld>
            <a:endParaRPr lang="pl-PL" dirty="0"/>
          </a:p>
        </p:txBody>
      </p:sp>
    </p:spTree>
    <p:extLst>
      <p:ext uri="{BB962C8B-B14F-4D97-AF65-F5344CB8AC3E}">
        <p14:creationId xmlns:p14="http://schemas.microsoft.com/office/powerpoint/2010/main" val="2713365821"/>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E96567D-F037-9992-4F70-07FF08D88E03}"/>
              </a:ext>
            </a:extLst>
          </p:cNvPr>
          <p:cNvSpPr>
            <a:spLocks noGrp="1"/>
          </p:cNvSpPr>
          <p:nvPr>
            <p:ph type="title"/>
          </p:nvPr>
        </p:nvSpPr>
        <p:spPr/>
        <p:txBody>
          <a:bodyPr/>
          <a:lstStyle/>
          <a:p>
            <a:r>
              <a:rPr lang="pl-PL" dirty="0"/>
              <a:t>Koszty kwalifikowalne</a:t>
            </a:r>
          </a:p>
        </p:txBody>
      </p:sp>
      <p:sp>
        <p:nvSpPr>
          <p:cNvPr id="3" name="Symbol zastępczy zawartości 2">
            <a:extLst>
              <a:ext uri="{FF2B5EF4-FFF2-40B4-BE49-F238E27FC236}">
                <a16:creationId xmlns:a16="http://schemas.microsoft.com/office/drawing/2014/main" id="{18326741-38AF-6FE7-17F9-CEB98C421FDB}"/>
              </a:ext>
            </a:extLst>
          </p:cNvPr>
          <p:cNvSpPr>
            <a:spLocks noGrp="1"/>
          </p:cNvSpPr>
          <p:nvPr>
            <p:ph idx="1"/>
          </p:nvPr>
        </p:nvSpPr>
        <p:spPr>
          <a:xfrm>
            <a:off x="1025907" y="1979837"/>
            <a:ext cx="8640382" cy="5040000"/>
          </a:xfrm>
        </p:spPr>
        <p:txBody>
          <a:bodyPr>
            <a:normAutofit/>
          </a:bodyPr>
          <a:lstStyle/>
          <a:p>
            <a:r>
              <a:rPr lang="pl-PL" dirty="0"/>
              <a:t>Rzeczowe aktywa trwałe, które obejmują aktywa takie jak grunty, budynki, zakład, urządzenia i wyposażenie.</a:t>
            </a:r>
          </a:p>
          <a:p>
            <a:r>
              <a:rPr lang="pl-PL" dirty="0"/>
              <a:t>Wartości niematerialne i prawne, które obejmują aktywa nieposiadające postaci fizycznej ani finansowej, takie jak patenty, licencje, know-how lub inna własność intelektualna: należy z nich korzystać wyłącznie w zakładzie otrzymującym pomoc, muszą podlegać amortyzacji oraz być wykorzystywane przez 3 do 5 lat.</a:t>
            </a:r>
          </a:p>
          <a:p>
            <a:r>
              <a:rPr lang="pl-PL" dirty="0"/>
              <a:t>Nabywane aktywa muszą być nowe, z wyjątkiem aktywów nabywanych przez MŚP.</a:t>
            </a:r>
          </a:p>
          <a:p>
            <a:r>
              <a:rPr lang="pl-PL" dirty="0"/>
              <a:t>Przykład: urządzenia i wyposażenie (zakup nowych urządzeń do lakierowania proszkowego, w tym kabin do malowania proszkowego, systemów wentylacyjnych, pieców utwardzających), patenty (zakup unikalnego rozwiązania w technologii malowania proszkowego, które może być zastrzeżone patentem), know-how (szkolenia z obsługi urządzeń oraz technologii lakierowania).</a:t>
            </a:r>
          </a:p>
          <a:p>
            <a:endParaRPr lang="pl-PL" dirty="0"/>
          </a:p>
        </p:txBody>
      </p:sp>
      <p:sp>
        <p:nvSpPr>
          <p:cNvPr id="4" name="Symbol zastępczy numeru slajdu 3">
            <a:extLst>
              <a:ext uri="{FF2B5EF4-FFF2-40B4-BE49-F238E27FC236}">
                <a16:creationId xmlns:a16="http://schemas.microsoft.com/office/drawing/2014/main" id="{6308FC6A-6E16-7DD2-AA0C-5D9B73605489}"/>
              </a:ext>
            </a:extLst>
          </p:cNvPr>
          <p:cNvSpPr>
            <a:spLocks noGrp="1"/>
          </p:cNvSpPr>
          <p:nvPr>
            <p:ph type="sldNum" sz="quarter" idx="10"/>
          </p:nvPr>
        </p:nvSpPr>
        <p:spPr/>
        <p:txBody>
          <a:bodyPr/>
          <a:lstStyle/>
          <a:p>
            <a:fld id="{EB4015AA-59F6-416B-87A6-8E3D940284E2}" type="slidenum">
              <a:rPr lang="pl-PL" smtClean="0"/>
              <a:pPr/>
              <a:t>114</a:t>
            </a:fld>
            <a:endParaRPr lang="pl-PL" dirty="0"/>
          </a:p>
        </p:txBody>
      </p:sp>
    </p:spTree>
    <p:extLst>
      <p:ext uri="{BB962C8B-B14F-4D97-AF65-F5344CB8AC3E}">
        <p14:creationId xmlns:p14="http://schemas.microsoft.com/office/powerpoint/2010/main" val="598680524"/>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50D16C-C30C-3641-0BF7-78C4C437C4A4}"/>
              </a:ext>
            </a:extLst>
          </p:cNvPr>
          <p:cNvSpPr>
            <a:spLocks noGrp="1"/>
          </p:cNvSpPr>
          <p:nvPr>
            <p:ph type="title"/>
          </p:nvPr>
        </p:nvSpPr>
        <p:spPr/>
        <p:txBody>
          <a:bodyPr/>
          <a:lstStyle/>
          <a:p>
            <a:r>
              <a:rPr lang="pl-PL" dirty="0"/>
              <a:t>Koszty kwalifikowalne</a:t>
            </a:r>
          </a:p>
        </p:txBody>
      </p:sp>
      <p:sp>
        <p:nvSpPr>
          <p:cNvPr id="3" name="Symbol zastępczy zawartości 2">
            <a:extLst>
              <a:ext uri="{FF2B5EF4-FFF2-40B4-BE49-F238E27FC236}">
                <a16:creationId xmlns:a16="http://schemas.microsoft.com/office/drawing/2014/main" id="{47D8E762-3321-655E-0E37-7A1320D7597E}"/>
              </a:ext>
            </a:extLst>
          </p:cNvPr>
          <p:cNvSpPr>
            <a:spLocks noGrp="1"/>
          </p:cNvSpPr>
          <p:nvPr>
            <p:ph idx="1"/>
          </p:nvPr>
        </p:nvSpPr>
        <p:spPr>
          <a:xfrm>
            <a:off x="1025907" y="1979837"/>
            <a:ext cx="8640382" cy="5220000"/>
          </a:xfrm>
        </p:spPr>
        <p:txBody>
          <a:bodyPr>
            <a:normAutofit/>
          </a:bodyPr>
          <a:lstStyle/>
          <a:p>
            <a:r>
              <a:rPr lang="pl-PL" dirty="0"/>
              <a:t>W przypadku dużych przedsiębiorstw koszty wartości niematerialnych i prawnych są kwalifikowalne do wysokości 50% całkowitych kwalifikowalnych kosztów inwestycji początkowej: </a:t>
            </a:r>
          </a:p>
          <a:p>
            <a:pPr lvl="1"/>
            <a:r>
              <a:rPr lang="pl-PL" dirty="0"/>
              <a:t>jeśli całość kosztów inwestycji wynosi 500.000 zł, to tylko 250.000 zł mogą stanowić koszty wartości niematerialnych i prawnych, aby mogły być one uznane w pełni za kwalifikowalne;</a:t>
            </a:r>
          </a:p>
          <a:p>
            <a:pPr lvl="1"/>
            <a:r>
              <a:rPr lang="pl-PL" dirty="0"/>
              <a:t>jeżeli koszty wartości niematerialnych i prawnych stanowią więcej niż 50% całkowitych kosztów inwestycji, np. 300.000 zł – nadwyżka, tj. 50.000 zł nie będzie kwalifikowalna.</a:t>
            </a:r>
          </a:p>
          <a:p>
            <a:r>
              <a:rPr lang="pl-PL" dirty="0"/>
              <a:t>W przypadku MŚP za koszty kwalifikowalne można uznać do 100% kosztów wartości niematerialnych i prawnych (inwestycję początkową może stanowić wyłącznie zakup wartości niematerialnych i prawnych): </a:t>
            </a:r>
          </a:p>
          <a:p>
            <a:pPr lvl="1"/>
            <a:r>
              <a:rPr lang="pl-PL" dirty="0"/>
              <a:t>jeśli całość kosztów inwestycji wynosi 100.000 zł, to 100% kosztów związanych z wartościami niematerialnymi i prawnymi (100.000 zł) może być uznane za kwalifikowalne. </a:t>
            </a:r>
          </a:p>
          <a:p>
            <a:endParaRPr lang="pl-PL" dirty="0"/>
          </a:p>
        </p:txBody>
      </p:sp>
      <p:sp>
        <p:nvSpPr>
          <p:cNvPr id="4" name="Symbol zastępczy numeru slajdu 3">
            <a:extLst>
              <a:ext uri="{FF2B5EF4-FFF2-40B4-BE49-F238E27FC236}">
                <a16:creationId xmlns:a16="http://schemas.microsoft.com/office/drawing/2014/main" id="{9CDD09CC-20E6-98F2-4F6B-3D2D2F24DAF3}"/>
              </a:ext>
            </a:extLst>
          </p:cNvPr>
          <p:cNvSpPr>
            <a:spLocks noGrp="1"/>
          </p:cNvSpPr>
          <p:nvPr>
            <p:ph type="sldNum" sz="quarter" idx="10"/>
          </p:nvPr>
        </p:nvSpPr>
        <p:spPr/>
        <p:txBody>
          <a:bodyPr/>
          <a:lstStyle/>
          <a:p>
            <a:fld id="{EB4015AA-59F6-416B-87A6-8E3D940284E2}" type="slidenum">
              <a:rPr lang="pl-PL" smtClean="0"/>
              <a:pPr/>
              <a:t>115</a:t>
            </a:fld>
            <a:endParaRPr lang="pl-PL" dirty="0"/>
          </a:p>
        </p:txBody>
      </p:sp>
    </p:spTree>
    <p:extLst>
      <p:ext uri="{BB962C8B-B14F-4D97-AF65-F5344CB8AC3E}">
        <p14:creationId xmlns:p14="http://schemas.microsoft.com/office/powerpoint/2010/main" val="3186727821"/>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68983E-36B5-F4F6-5625-8519BCBCA726}"/>
              </a:ext>
            </a:extLst>
          </p:cNvPr>
          <p:cNvSpPr>
            <a:spLocks noGrp="1"/>
          </p:cNvSpPr>
          <p:nvPr>
            <p:ph type="title"/>
          </p:nvPr>
        </p:nvSpPr>
        <p:spPr/>
        <p:txBody>
          <a:bodyPr/>
          <a:lstStyle/>
          <a:p>
            <a:r>
              <a:rPr lang="pl-PL" dirty="0"/>
              <a:t>Specyfika dywersyfikacji produkcji</a:t>
            </a:r>
          </a:p>
        </p:txBody>
      </p:sp>
      <p:sp>
        <p:nvSpPr>
          <p:cNvPr id="3" name="Symbol zastępczy zawartości 2">
            <a:extLst>
              <a:ext uri="{FF2B5EF4-FFF2-40B4-BE49-F238E27FC236}">
                <a16:creationId xmlns:a16="http://schemas.microsoft.com/office/drawing/2014/main" id="{290678B9-55A6-12FF-2596-60DAD0FB4562}"/>
              </a:ext>
            </a:extLst>
          </p:cNvPr>
          <p:cNvSpPr>
            <a:spLocks noGrp="1"/>
          </p:cNvSpPr>
          <p:nvPr>
            <p:ph idx="1"/>
          </p:nvPr>
        </p:nvSpPr>
        <p:spPr/>
        <p:txBody>
          <a:bodyPr/>
          <a:lstStyle/>
          <a:p>
            <a:r>
              <a:rPr lang="pl-PL" dirty="0"/>
              <a:t>Przy dywersyfikacji część aktywów służących do dotychczasowej produkcji jest na ogół nadal wykorzystywana do nowego produktu, np. grunty, budynki wykorzystywane do produkcji produktu A są całkowicie albo częściowo wykorzystywane do produkcji produktu B (</a:t>
            </a:r>
            <a:r>
              <a:rPr lang="pl-PL" i="1" dirty="0" err="1"/>
              <a:t>reused</a:t>
            </a:r>
            <a:r>
              <a:rPr lang="pl-PL" i="1" dirty="0"/>
              <a:t> </a:t>
            </a:r>
            <a:r>
              <a:rPr lang="pl-PL" i="1" dirty="0" err="1"/>
              <a:t>assets</a:t>
            </a:r>
            <a:r>
              <a:rPr lang="pl-PL" dirty="0"/>
              <a:t>).</a:t>
            </a:r>
          </a:p>
          <a:p>
            <a:r>
              <a:rPr lang="pl-PL" dirty="0"/>
              <a:t>GBER nie wymaga aby aktywa wykorzystywane dotychczas były ponownie używane, jeśli jednak tak jest koszty kwalifikowane muszą przekraczać o co najmniej 200% wartość księgową aktywów, które są ponownie wykorzystywane, odnotowaną w roku obrotowym poprzedzającym rozpoczęcie prac.</a:t>
            </a:r>
          </a:p>
          <a:p>
            <a:r>
              <a:rPr lang="pl-PL" dirty="0"/>
              <a:t>Zasada dotyczy każdego przedsiębiorstwa, niezależnie od jego statusu.</a:t>
            </a:r>
          </a:p>
          <a:p>
            <a:endParaRPr lang="pl-PL" dirty="0"/>
          </a:p>
        </p:txBody>
      </p:sp>
      <p:sp>
        <p:nvSpPr>
          <p:cNvPr id="4" name="Symbol zastępczy numeru slajdu 3">
            <a:extLst>
              <a:ext uri="{FF2B5EF4-FFF2-40B4-BE49-F238E27FC236}">
                <a16:creationId xmlns:a16="http://schemas.microsoft.com/office/drawing/2014/main" id="{05640061-DB42-1ECD-10A2-0D087416263A}"/>
              </a:ext>
            </a:extLst>
          </p:cNvPr>
          <p:cNvSpPr>
            <a:spLocks noGrp="1"/>
          </p:cNvSpPr>
          <p:nvPr>
            <p:ph type="sldNum" sz="quarter" idx="10"/>
          </p:nvPr>
        </p:nvSpPr>
        <p:spPr/>
        <p:txBody>
          <a:bodyPr/>
          <a:lstStyle/>
          <a:p>
            <a:fld id="{EB4015AA-59F6-416B-87A6-8E3D940284E2}" type="slidenum">
              <a:rPr lang="pl-PL" smtClean="0"/>
              <a:pPr/>
              <a:t>116</a:t>
            </a:fld>
            <a:endParaRPr lang="pl-PL" dirty="0"/>
          </a:p>
        </p:txBody>
      </p:sp>
    </p:spTree>
    <p:extLst>
      <p:ext uri="{BB962C8B-B14F-4D97-AF65-F5344CB8AC3E}">
        <p14:creationId xmlns:p14="http://schemas.microsoft.com/office/powerpoint/2010/main" val="1647778467"/>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A73C39-3149-A86A-03FC-51713AC6ADBF}"/>
              </a:ext>
            </a:extLst>
          </p:cNvPr>
          <p:cNvSpPr>
            <a:spLocks noGrp="1"/>
          </p:cNvSpPr>
          <p:nvPr>
            <p:ph type="title"/>
          </p:nvPr>
        </p:nvSpPr>
        <p:spPr/>
        <p:txBody>
          <a:bodyPr/>
          <a:lstStyle/>
          <a:p>
            <a:r>
              <a:rPr lang="pl-PL" dirty="0"/>
              <a:t>Specyfika zasadniczej zmiany procesu produkcji</a:t>
            </a:r>
          </a:p>
        </p:txBody>
      </p:sp>
      <p:sp>
        <p:nvSpPr>
          <p:cNvPr id="3" name="Symbol zastępczy zawartości 2">
            <a:extLst>
              <a:ext uri="{FF2B5EF4-FFF2-40B4-BE49-F238E27FC236}">
                <a16:creationId xmlns:a16="http://schemas.microsoft.com/office/drawing/2014/main" id="{E0DE92F4-BA69-4945-1A1A-9E7E3A31CE47}"/>
              </a:ext>
            </a:extLst>
          </p:cNvPr>
          <p:cNvSpPr>
            <a:spLocks noGrp="1"/>
          </p:cNvSpPr>
          <p:nvPr>
            <p:ph idx="1"/>
          </p:nvPr>
        </p:nvSpPr>
        <p:spPr/>
        <p:txBody>
          <a:bodyPr/>
          <a:lstStyle/>
          <a:p>
            <a:r>
              <a:rPr lang="pl-PL" dirty="0"/>
              <a:t>W przypadku dużych przedsiębiorstw koszty kwalifikowane muszą przekraczać koszty amortyzacji aktywów związanych z działalnością podlegającą modernizacji w ciągu poprzednich trzech lat obrotowych.</a:t>
            </a:r>
          </a:p>
          <a:p>
            <a:r>
              <a:rPr lang="pl-PL" dirty="0"/>
              <a:t>Zasada nie dotyczy każdego przedsiębiorstwa MŚP.</a:t>
            </a:r>
          </a:p>
          <a:p>
            <a:endParaRPr lang="pl-PL" dirty="0"/>
          </a:p>
        </p:txBody>
      </p:sp>
      <p:sp>
        <p:nvSpPr>
          <p:cNvPr id="4" name="Symbol zastępczy numeru slajdu 3">
            <a:extLst>
              <a:ext uri="{FF2B5EF4-FFF2-40B4-BE49-F238E27FC236}">
                <a16:creationId xmlns:a16="http://schemas.microsoft.com/office/drawing/2014/main" id="{753582B4-508D-AA53-6FB8-E30021DB1B40}"/>
              </a:ext>
            </a:extLst>
          </p:cNvPr>
          <p:cNvSpPr>
            <a:spLocks noGrp="1"/>
          </p:cNvSpPr>
          <p:nvPr>
            <p:ph type="sldNum" sz="quarter" idx="10"/>
          </p:nvPr>
        </p:nvSpPr>
        <p:spPr/>
        <p:txBody>
          <a:bodyPr/>
          <a:lstStyle/>
          <a:p>
            <a:fld id="{EB4015AA-59F6-416B-87A6-8E3D940284E2}" type="slidenum">
              <a:rPr lang="pl-PL" smtClean="0"/>
              <a:pPr/>
              <a:t>117</a:t>
            </a:fld>
            <a:endParaRPr lang="pl-PL" dirty="0"/>
          </a:p>
        </p:txBody>
      </p:sp>
    </p:spTree>
    <p:extLst>
      <p:ext uri="{BB962C8B-B14F-4D97-AF65-F5344CB8AC3E}">
        <p14:creationId xmlns:p14="http://schemas.microsoft.com/office/powerpoint/2010/main" val="3882552271"/>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DDAA62D-CD9C-29DE-FD06-2767D0FBA8B7}"/>
              </a:ext>
            </a:extLst>
          </p:cNvPr>
          <p:cNvSpPr>
            <a:spLocks noGrp="1"/>
          </p:cNvSpPr>
          <p:nvPr>
            <p:ph type="title"/>
          </p:nvPr>
        </p:nvSpPr>
        <p:spPr/>
        <p:txBody>
          <a:bodyPr/>
          <a:lstStyle/>
          <a:p>
            <a:r>
              <a:rPr lang="pl-PL" dirty="0"/>
              <a:t>Jednostkowy projekt inwestycyjny </a:t>
            </a:r>
          </a:p>
        </p:txBody>
      </p:sp>
      <p:sp>
        <p:nvSpPr>
          <p:cNvPr id="3" name="Symbol zastępczy zawartości 2">
            <a:extLst>
              <a:ext uri="{FF2B5EF4-FFF2-40B4-BE49-F238E27FC236}">
                <a16:creationId xmlns:a16="http://schemas.microsoft.com/office/drawing/2014/main" id="{AB1178F1-4271-F2E9-373B-D3851E77AECF}"/>
              </a:ext>
            </a:extLst>
          </p:cNvPr>
          <p:cNvSpPr>
            <a:spLocks noGrp="1"/>
          </p:cNvSpPr>
          <p:nvPr>
            <p:ph idx="1"/>
          </p:nvPr>
        </p:nvSpPr>
        <p:spPr>
          <a:xfrm>
            <a:off x="1025907" y="1979837"/>
            <a:ext cx="8640382" cy="5040000"/>
          </a:xfrm>
        </p:spPr>
        <p:txBody>
          <a:bodyPr>
            <a:normAutofit/>
          </a:bodyPr>
          <a:lstStyle/>
          <a:p>
            <a:r>
              <a:rPr lang="pl-PL" dirty="0"/>
              <a:t>Jednostkowy projekt inwestycyjny, to każda inwestycja początkowa:</a:t>
            </a:r>
          </a:p>
          <a:p>
            <a:pPr lvl="1"/>
            <a:r>
              <a:rPr lang="pl-PL" dirty="0"/>
              <a:t>związana z taką samą lub podobną działalnością, </a:t>
            </a:r>
          </a:p>
          <a:p>
            <a:pPr lvl="1"/>
            <a:r>
              <a:rPr lang="pl-PL" dirty="0"/>
              <a:t>rozpoczęta przez tego samego beneficjenta (na poziomie grupy),</a:t>
            </a:r>
          </a:p>
          <a:p>
            <a:pPr lvl="1"/>
            <a:r>
              <a:rPr lang="pl-PL" dirty="0"/>
              <a:t>w okresie trzech lat od dnia rozpoczęcia prac nad inną inwestycją objętą pomocą,</a:t>
            </a:r>
          </a:p>
          <a:p>
            <a:pPr lvl="1"/>
            <a:r>
              <a:rPr lang="pl-PL" dirty="0"/>
              <a:t>w tym samym regionie NUTS3.</a:t>
            </a:r>
          </a:p>
          <a:p>
            <a:r>
              <a:rPr lang="pl-PL" dirty="0"/>
              <a:t>Poziom grupy – odnosi się do jednego przedsiębiorstwa mającego wspólne źródło kontroli.</a:t>
            </a:r>
          </a:p>
          <a:p>
            <a:r>
              <a:rPr lang="pl-PL" dirty="0"/>
              <a:t>Taka sama lub podobna działalność: oznacza działalność w tej samej klasie (czterocyfrowy kod numeryczny) statystycznej klasyfikacji działalności gospodarczej (NACE </a:t>
            </a:r>
            <a:r>
              <a:rPr lang="pl-PL" dirty="0" err="1"/>
              <a:t>Rev</a:t>
            </a:r>
            <a:r>
              <a:rPr lang="pl-PL" dirty="0"/>
              <a:t>. 2).</a:t>
            </a:r>
          </a:p>
          <a:p>
            <a:r>
              <a:rPr lang="pl-PL" dirty="0"/>
              <a:t>Polska Klasyfikację Działalności jest krajowym odpowiednikiem europejskiego systemu NACE i jest zgodna z klasyfikacją NACE </a:t>
            </a:r>
            <a:r>
              <a:rPr lang="pl-PL" dirty="0" err="1"/>
              <a:t>Rev</a:t>
            </a:r>
            <a:r>
              <a:rPr lang="pl-PL" dirty="0"/>
              <a:t>. 2, jednak z pewnymi dostosowaniami do polskich warunków prawnych i gospodarczych.</a:t>
            </a:r>
          </a:p>
          <a:p>
            <a:endParaRPr lang="pl-PL" dirty="0"/>
          </a:p>
        </p:txBody>
      </p:sp>
      <p:sp>
        <p:nvSpPr>
          <p:cNvPr id="4" name="Symbol zastępczy numeru slajdu 3">
            <a:extLst>
              <a:ext uri="{FF2B5EF4-FFF2-40B4-BE49-F238E27FC236}">
                <a16:creationId xmlns:a16="http://schemas.microsoft.com/office/drawing/2014/main" id="{9F663195-C655-623A-DA1C-E26DAFB993D0}"/>
              </a:ext>
            </a:extLst>
          </p:cNvPr>
          <p:cNvSpPr>
            <a:spLocks noGrp="1"/>
          </p:cNvSpPr>
          <p:nvPr>
            <p:ph type="sldNum" sz="quarter" idx="10"/>
          </p:nvPr>
        </p:nvSpPr>
        <p:spPr/>
        <p:txBody>
          <a:bodyPr/>
          <a:lstStyle/>
          <a:p>
            <a:fld id="{EB4015AA-59F6-416B-87A6-8E3D940284E2}" type="slidenum">
              <a:rPr lang="pl-PL" smtClean="0"/>
              <a:pPr/>
              <a:t>118</a:t>
            </a:fld>
            <a:endParaRPr lang="pl-PL" dirty="0"/>
          </a:p>
        </p:txBody>
      </p:sp>
    </p:spTree>
    <p:extLst>
      <p:ext uri="{BB962C8B-B14F-4D97-AF65-F5344CB8AC3E}">
        <p14:creationId xmlns:p14="http://schemas.microsoft.com/office/powerpoint/2010/main" val="2070394886"/>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C0EE11-DD03-BB78-DEF3-CE2E688E738F}"/>
              </a:ext>
            </a:extLst>
          </p:cNvPr>
          <p:cNvSpPr>
            <a:spLocks noGrp="1"/>
          </p:cNvSpPr>
          <p:nvPr>
            <p:ph type="title"/>
          </p:nvPr>
        </p:nvSpPr>
        <p:spPr/>
        <p:txBody>
          <a:bodyPr/>
          <a:lstStyle/>
          <a:p>
            <a:r>
              <a:rPr lang="pl-PL" dirty="0"/>
              <a:t>Maksymalna intensywność pomocy</a:t>
            </a:r>
          </a:p>
        </p:txBody>
      </p:sp>
      <p:sp>
        <p:nvSpPr>
          <p:cNvPr id="3" name="Symbol zastępczy zawartości 2">
            <a:extLst>
              <a:ext uri="{FF2B5EF4-FFF2-40B4-BE49-F238E27FC236}">
                <a16:creationId xmlns:a16="http://schemas.microsoft.com/office/drawing/2014/main" id="{E14BA5DB-8CCE-F624-AE60-32880B5F8CE6}"/>
              </a:ext>
            </a:extLst>
          </p:cNvPr>
          <p:cNvSpPr>
            <a:spLocks noGrp="1"/>
          </p:cNvSpPr>
          <p:nvPr>
            <p:ph idx="1"/>
          </p:nvPr>
        </p:nvSpPr>
        <p:spPr/>
        <p:txBody>
          <a:bodyPr/>
          <a:lstStyle/>
          <a:p>
            <a:r>
              <a:rPr lang="pl-PL" dirty="0"/>
              <a:t>Maksymalne intensywności pomocy określa mapa pomocy regionalnej.</a:t>
            </a:r>
          </a:p>
          <a:p>
            <a:r>
              <a:rPr lang="pl-PL" dirty="0"/>
              <a:t>Maksymalną intensywność pomocy podwyższa się o:</a:t>
            </a:r>
          </a:p>
          <a:p>
            <a:pPr lvl="1"/>
            <a:r>
              <a:rPr lang="pl-PL" dirty="0"/>
              <a:t>20 pp. w przypadku małych przedsiębiorców;</a:t>
            </a:r>
          </a:p>
          <a:p>
            <a:pPr lvl="1"/>
            <a:r>
              <a:rPr lang="pl-PL" dirty="0"/>
              <a:t>10 pp. w przypadku średnich przedsiębiorców;</a:t>
            </a:r>
          </a:p>
          <a:p>
            <a:pPr lvl="1"/>
            <a:r>
              <a:rPr lang="pl-PL" dirty="0"/>
              <a:t>10 pp. w odniesieniu do części obszarów objętych Funduszem na rzecz Sprawiedliwej Transformacji.</a:t>
            </a:r>
          </a:p>
          <a:p>
            <a:endParaRPr lang="pl-PL" dirty="0"/>
          </a:p>
        </p:txBody>
      </p:sp>
      <p:sp>
        <p:nvSpPr>
          <p:cNvPr id="4" name="Symbol zastępczy numeru slajdu 3">
            <a:extLst>
              <a:ext uri="{FF2B5EF4-FFF2-40B4-BE49-F238E27FC236}">
                <a16:creationId xmlns:a16="http://schemas.microsoft.com/office/drawing/2014/main" id="{F477ABC4-4FDC-483C-02CF-5861544FA200}"/>
              </a:ext>
            </a:extLst>
          </p:cNvPr>
          <p:cNvSpPr>
            <a:spLocks noGrp="1"/>
          </p:cNvSpPr>
          <p:nvPr>
            <p:ph type="sldNum" sz="quarter" idx="10"/>
          </p:nvPr>
        </p:nvSpPr>
        <p:spPr/>
        <p:txBody>
          <a:bodyPr/>
          <a:lstStyle/>
          <a:p>
            <a:fld id="{EB4015AA-59F6-416B-87A6-8E3D940284E2}" type="slidenum">
              <a:rPr lang="pl-PL" smtClean="0"/>
              <a:pPr/>
              <a:t>119</a:t>
            </a:fld>
            <a:endParaRPr lang="pl-PL" dirty="0"/>
          </a:p>
        </p:txBody>
      </p:sp>
    </p:spTree>
    <p:extLst>
      <p:ext uri="{BB962C8B-B14F-4D97-AF65-F5344CB8AC3E}">
        <p14:creationId xmlns:p14="http://schemas.microsoft.com/office/powerpoint/2010/main" val="8387754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FC65A0-7DFF-B5AE-A11B-34377038548B}"/>
              </a:ext>
            </a:extLst>
          </p:cNvPr>
          <p:cNvSpPr>
            <a:spLocks noGrp="1"/>
          </p:cNvSpPr>
          <p:nvPr>
            <p:ph type="title"/>
          </p:nvPr>
        </p:nvSpPr>
        <p:spPr/>
        <p:txBody>
          <a:bodyPr/>
          <a:lstStyle/>
          <a:p>
            <a:r>
              <a:rPr lang="pl-PL" dirty="0"/>
              <a:t>Przedsiębiorstwo</a:t>
            </a:r>
          </a:p>
        </p:txBody>
      </p:sp>
      <p:sp>
        <p:nvSpPr>
          <p:cNvPr id="5" name="pole tekstowe 4">
            <a:extLst>
              <a:ext uri="{FF2B5EF4-FFF2-40B4-BE49-F238E27FC236}">
                <a16:creationId xmlns:a16="http://schemas.microsoft.com/office/drawing/2014/main" id="{5F6222D0-57F6-73BA-B947-FD2CDDF6EEEC}"/>
              </a:ext>
            </a:extLst>
          </p:cNvPr>
          <p:cNvSpPr txBox="1"/>
          <p:nvPr/>
        </p:nvSpPr>
        <p:spPr>
          <a:xfrm>
            <a:off x="4336609" y="2195661"/>
            <a:ext cx="2016224" cy="1938992"/>
          </a:xfrm>
          <a:prstGeom prst="rect">
            <a:avLst/>
          </a:prstGeom>
          <a:noFill/>
          <a:ln w="12700">
            <a:solidFill>
              <a:schemeClr val="accent4"/>
            </a:solidFill>
          </a:ln>
        </p:spPr>
        <p:txBody>
          <a:bodyPr wrap="square" rtlCol="0">
            <a:spAutoFit/>
          </a:bodyPr>
          <a:lstStyle/>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6" name="pole tekstowe 5">
            <a:extLst>
              <a:ext uri="{FF2B5EF4-FFF2-40B4-BE49-F238E27FC236}">
                <a16:creationId xmlns:a16="http://schemas.microsoft.com/office/drawing/2014/main" id="{EA832535-8EC1-F542-FDB9-FBFACB7A169A}"/>
              </a:ext>
            </a:extLst>
          </p:cNvPr>
          <p:cNvSpPr txBox="1"/>
          <p:nvPr/>
        </p:nvSpPr>
        <p:spPr>
          <a:xfrm>
            <a:off x="4336609" y="4859957"/>
            <a:ext cx="2016224" cy="1938992"/>
          </a:xfrm>
          <a:prstGeom prst="rect">
            <a:avLst/>
          </a:prstGeom>
          <a:noFill/>
          <a:ln w="12700">
            <a:solidFill>
              <a:schemeClr val="accent4"/>
            </a:solidFill>
          </a:ln>
        </p:spPr>
        <p:txBody>
          <a:bodyPr wrap="square" rtlCol="0">
            <a:spAutoFit/>
          </a:bodyPr>
          <a:lstStyle/>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a:p>
            <a:endParaRPr lang="pl-PL" sz="1500"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5B9212C4-3533-805D-F813-AFE4F8304FAC}"/>
              </a:ext>
            </a:extLst>
          </p:cNvPr>
          <p:cNvSpPr txBox="1"/>
          <p:nvPr/>
        </p:nvSpPr>
        <p:spPr>
          <a:xfrm>
            <a:off x="4336609" y="4427909"/>
            <a:ext cx="2016224" cy="323165"/>
          </a:xfrm>
          <a:prstGeom prst="rect">
            <a:avLst/>
          </a:prstGeom>
          <a:solidFill>
            <a:schemeClr val="accent5"/>
          </a:solidFill>
          <a:ln>
            <a:noFill/>
          </a:ln>
        </p:spPr>
        <p:txBody>
          <a:bodyPr wrap="square" rtlCol="0">
            <a:spAutoFit/>
          </a:bodyPr>
          <a:lstStyle/>
          <a:p>
            <a:pPr algn="ctr"/>
            <a:r>
              <a:rPr lang="pl-PL"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Pkt 206 </a:t>
            </a:r>
          </a:p>
        </p:txBody>
      </p:sp>
      <p:sp>
        <p:nvSpPr>
          <p:cNvPr id="8" name="pole tekstowe 7">
            <a:extLst>
              <a:ext uri="{FF2B5EF4-FFF2-40B4-BE49-F238E27FC236}">
                <a16:creationId xmlns:a16="http://schemas.microsoft.com/office/drawing/2014/main" id="{557CCD66-6E96-DB29-5B23-854C75E97F63}"/>
              </a:ext>
            </a:extLst>
          </p:cNvPr>
          <p:cNvSpPr txBox="1"/>
          <p:nvPr/>
        </p:nvSpPr>
        <p:spPr>
          <a:xfrm>
            <a:off x="4336609" y="1763613"/>
            <a:ext cx="2016224" cy="323165"/>
          </a:xfrm>
          <a:prstGeom prst="rect">
            <a:avLst/>
          </a:prstGeom>
          <a:solidFill>
            <a:schemeClr val="accent5"/>
          </a:solidFill>
          <a:ln>
            <a:noFill/>
          </a:ln>
        </p:spPr>
        <p:txBody>
          <a:bodyPr wrap="square" rtlCol="0">
            <a:spAutoFit/>
          </a:bodyPr>
          <a:lstStyle/>
          <a:p>
            <a:pPr algn="ctr"/>
            <a:r>
              <a:rPr lang="pl-PL" sz="15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Pkt 207 </a:t>
            </a:r>
          </a:p>
        </p:txBody>
      </p:sp>
      <p:cxnSp>
        <p:nvCxnSpPr>
          <p:cNvPr id="9" name="Łącznik prosty 8">
            <a:extLst>
              <a:ext uri="{FF2B5EF4-FFF2-40B4-BE49-F238E27FC236}">
                <a16:creationId xmlns:a16="http://schemas.microsoft.com/office/drawing/2014/main" id="{F5CD5C85-848B-4F56-88D4-D1E02948F1A9}"/>
              </a:ext>
            </a:extLst>
          </p:cNvPr>
          <p:cNvCxnSpPr/>
          <p:nvPr/>
        </p:nvCxnSpPr>
        <p:spPr>
          <a:xfrm>
            <a:off x="4336609" y="3707829"/>
            <a:ext cx="2016224"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cxnSp>
        <p:nvCxnSpPr>
          <p:cNvPr id="10" name="Łącznik prosty 9">
            <a:extLst>
              <a:ext uri="{FF2B5EF4-FFF2-40B4-BE49-F238E27FC236}">
                <a16:creationId xmlns:a16="http://schemas.microsoft.com/office/drawing/2014/main" id="{C99E4767-6548-2D05-68D6-F829CC9A26A8}"/>
              </a:ext>
            </a:extLst>
          </p:cNvPr>
          <p:cNvCxnSpPr/>
          <p:nvPr/>
        </p:nvCxnSpPr>
        <p:spPr>
          <a:xfrm>
            <a:off x="4336609" y="6084093"/>
            <a:ext cx="2016224" cy="0"/>
          </a:xfrm>
          <a:prstGeom prst="line">
            <a:avLst/>
          </a:prstGeom>
          <a:ln w="12700">
            <a:solidFill>
              <a:schemeClr val="accent4"/>
            </a:solidFill>
            <a:prstDash val="dash"/>
          </a:ln>
        </p:spPr>
        <p:style>
          <a:lnRef idx="1">
            <a:schemeClr val="accent1"/>
          </a:lnRef>
          <a:fillRef idx="0">
            <a:schemeClr val="accent1"/>
          </a:fillRef>
          <a:effectRef idx="0">
            <a:schemeClr val="accent1"/>
          </a:effectRef>
          <a:fontRef idx="minor">
            <a:schemeClr val="tx1"/>
          </a:fontRef>
        </p:style>
      </p:cxnSp>
      <p:sp>
        <p:nvSpPr>
          <p:cNvPr id="11" name="Nawias klamrowy otwierający 10">
            <a:extLst>
              <a:ext uri="{FF2B5EF4-FFF2-40B4-BE49-F238E27FC236}">
                <a16:creationId xmlns:a16="http://schemas.microsoft.com/office/drawing/2014/main" id="{C6047FA9-EE78-107A-F127-B7C87393324B}"/>
              </a:ext>
            </a:extLst>
          </p:cNvPr>
          <p:cNvSpPr/>
          <p:nvPr/>
        </p:nvSpPr>
        <p:spPr>
          <a:xfrm>
            <a:off x="3975469" y="2195661"/>
            <a:ext cx="288032" cy="1938991"/>
          </a:xfrm>
          <a:prstGeom prst="leftBrace">
            <a:avLst>
              <a:gd name="adj1" fmla="val 55716"/>
              <a:gd name="adj2"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sz="1500">
              <a:ln>
                <a:solidFill>
                  <a:srgbClr val="00828C"/>
                </a:solidFill>
              </a:ln>
              <a:solidFill>
                <a:srgbClr val="0082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 name="Nawias klamrowy otwierający 11">
            <a:extLst>
              <a:ext uri="{FF2B5EF4-FFF2-40B4-BE49-F238E27FC236}">
                <a16:creationId xmlns:a16="http://schemas.microsoft.com/office/drawing/2014/main" id="{9E5D6739-B061-60EC-91CE-A95017B6C9EF}"/>
              </a:ext>
            </a:extLst>
          </p:cNvPr>
          <p:cNvSpPr/>
          <p:nvPr/>
        </p:nvSpPr>
        <p:spPr>
          <a:xfrm rot="10800000">
            <a:off x="6425941" y="2195661"/>
            <a:ext cx="288032" cy="1434479"/>
          </a:xfrm>
          <a:prstGeom prst="leftBrace">
            <a:avLst>
              <a:gd name="adj1" fmla="val 55716"/>
              <a:gd name="adj2"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sz="1500">
              <a:ln>
                <a:solidFill>
                  <a:srgbClr val="00828C"/>
                </a:solidFill>
              </a:ln>
              <a:solidFill>
                <a:srgbClr val="0082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3" name="pole tekstowe 12">
            <a:extLst>
              <a:ext uri="{FF2B5EF4-FFF2-40B4-BE49-F238E27FC236}">
                <a16:creationId xmlns:a16="http://schemas.microsoft.com/office/drawing/2014/main" id="{0C853E0F-776A-E05B-DD02-364147DEB814}"/>
              </a:ext>
            </a:extLst>
          </p:cNvPr>
          <p:cNvSpPr txBox="1"/>
          <p:nvPr/>
        </p:nvSpPr>
        <p:spPr>
          <a:xfrm>
            <a:off x="1024241" y="2742108"/>
            <a:ext cx="2951227" cy="553998"/>
          </a:xfrm>
          <a:prstGeom prst="rect">
            <a:avLst/>
          </a:prstGeom>
          <a:noFill/>
        </p:spPr>
        <p:txBody>
          <a:bodyPr wrap="square" rtlCol="0">
            <a:spAutoFit/>
          </a:bodyPr>
          <a:lstStyle/>
          <a:p>
            <a:pPr algn="r"/>
            <a:r>
              <a:rPr lang="pl-PL" sz="1500" dirty="0">
                <a:latin typeface="Open Sans" panose="020B0606030504020204" pitchFamily="34" charset="0"/>
                <a:ea typeface="Open Sans" panose="020B0606030504020204" pitchFamily="34" charset="0"/>
                <a:cs typeface="Open Sans" panose="020B0606030504020204" pitchFamily="34" charset="0"/>
              </a:rPr>
              <a:t>Koszty kwalifikowalne projektu nieobjęte pomocą publiczną</a:t>
            </a:r>
          </a:p>
        </p:txBody>
      </p:sp>
      <p:sp>
        <p:nvSpPr>
          <p:cNvPr id="14" name="pole tekstowe 13">
            <a:extLst>
              <a:ext uri="{FF2B5EF4-FFF2-40B4-BE49-F238E27FC236}">
                <a16:creationId xmlns:a16="http://schemas.microsoft.com/office/drawing/2014/main" id="{FFF59F1C-C651-C93C-D3E7-DA603BC52ED3}"/>
              </a:ext>
            </a:extLst>
          </p:cNvPr>
          <p:cNvSpPr txBox="1"/>
          <p:nvPr/>
        </p:nvSpPr>
        <p:spPr>
          <a:xfrm>
            <a:off x="6787081" y="2590604"/>
            <a:ext cx="2878119" cy="553998"/>
          </a:xfrm>
          <a:prstGeom prst="rect">
            <a:avLst/>
          </a:prstGeom>
          <a:noFill/>
        </p:spPr>
        <p:txBody>
          <a:bodyPr wrap="square" rtlCol="0">
            <a:spAutoFit/>
          </a:bodyPr>
          <a:lstStyle/>
          <a:p>
            <a:r>
              <a:rPr lang="pl-PL" sz="1500" dirty="0">
                <a:latin typeface="Open Sans" panose="020B0606030504020204" pitchFamily="34" charset="0"/>
                <a:ea typeface="Open Sans" panose="020B0606030504020204" pitchFamily="34" charset="0"/>
                <a:cs typeface="Open Sans" panose="020B0606030504020204" pitchFamily="34" charset="0"/>
              </a:rPr>
              <a:t>min. 80% całkowitej rocznej wydajności infrastruktury</a:t>
            </a:r>
          </a:p>
        </p:txBody>
      </p:sp>
      <p:sp>
        <p:nvSpPr>
          <p:cNvPr id="15" name="Nawias klamrowy otwierający 14">
            <a:extLst>
              <a:ext uri="{FF2B5EF4-FFF2-40B4-BE49-F238E27FC236}">
                <a16:creationId xmlns:a16="http://schemas.microsoft.com/office/drawing/2014/main" id="{CB3F4AE8-9D73-13CB-BAE2-E15CDC29DF44}"/>
              </a:ext>
            </a:extLst>
          </p:cNvPr>
          <p:cNvSpPr/>
          <p:nvPr/>
        </p:nvSpPr>
        <p:spPr>
          <a:xfrm rot="10800000">
            <a:off x="6427920" y="3710669"/>
            <a:ext cx="288032" cy="423983"/>
          </a:xfrm>
          <a:prstGeom prst="leftBrace">
            <a:avLst>
              <a:gd name="adj1" fmla="val 55716"/>
              <a:gd name="adj2"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sz="1500">
              <a:ln>
                <a:solidFill>
                  <a:srgbClr val="00828C"/>
                </a:solidFill>
              </a:ln>
              <a:solidFill>
                <a:srgbClr val="0082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pole tekstowe 15">
            <a:extLst>
              <a:ext uri="{FF2B5EF4-FFF2-40B4-BE49-F238E27FC236}">
                <a16:creationId xmlns:a16="http://schemas.microsoft.com/office/drawing/2014/main" id="{E3C4D1B0-1576-7921-D5E1-694ADC7E7A8D}"/>
              </a:ext>
            </a:extLst>
          </p:cNvPr>
          <p:cNvSpPr txBox="1"/>
          <p:nvPr/>
        </p:nvSpPr>
        <p:spPr>
          <a:xfrm>
            <a:off x="6787081" y="3635266"/>
            <a:ext cx="2878119" cy="553998"/>
          </a:xfrm>
          <a:prstGeom prst="rect">
            <a:avLst/>
          </a:prstGeom>
          <a:noFill/>
        </p:spPr>
        <p:txBody>
          <a:bodyPr wrap="square" rtlCol="0">
            <a:spAutoFit/>
          </a:bodyPr>
          <a:lstStyle/>
          <a:p>
            <a:r>
              <a:rPr lang="pl-PL" sz="1500" dirty="0">
                <a:latin typeface="Open Sans" panose="020B0606030504020204" pitchFamily="34" charset="0"/>
                <a:ea typeface="Open Sans" panose="020B0606030504020204" pitchFamily="34" charset="0"/>
                <a:cs typeface="Open Sans" panose="020B0606030504020204" pitchFamily="34" charset="0"/>
              </a:rPr>
              <a:t>maks. 20% całkowitej rocznej wydajności infrastruktury</a:t>
            </a:r>
          </a:p>
        </p:txBody>
      </p:sp>
      <p:sp>
        <p:nvSpPr>
          <p:cNvPr id="17" name="pole tekstowe 16">
            <a:extLst>
              <a:ext uri="{FF2B5EF4-FFF2-40B4-BE49-F238E27FC236}">
                <a16:creationId xmlns:a16="http://schemas.microsoft.com/office/drawing/2014/main" id="{7C539EED-F2EE-DFA5-FC33-0FADA3256422}"/>
              </a:ext>
            </a:extLst>
          </p:cNvPr>
          <p:cNvSpPr txBox="1"/>
          <p:nvPr/>
        </p:nvSpPr>
        <p:spPr>
          <a:xfrm>
            <a:off x="4624641" y="2834441"/>
            <a:ext cx="1440160" cy="323165"/>
          </a:xfrm>
          <a:prstGeom prst="rect">
            <a:avLst/>
          </a:prstGeom>
          <a:noFill/>
        </p:spPr>
        <p:txBody>
          <a:bodyPr wrap="square" rtlCol="0">
            <a:spAutoFit/>
          </a:bodyPr>
          <a:lstStyle/>
          <a:p>
            <a:pPr algn="ctr"/>
            <a:r>
              <a:rPr lang="pl-PL" sz="1500" dirty="0">
                <a:latin typeface="Open Sans" panose="020B0606030504020204" pitchFamily="34" charset="0"/>
                <a:ea typeface="Open Sans" panose="020B0606030504020204" pitchFamily="34" charset="0"/>
                <a:cs typeface="Open Sans" panose="020B0606030504020204" pitchFamily="34" charset="0"/>
              </a:rPr>
              <a:t>DNG</a:t>
            </a:r>
          </a:p>
        </p:txBody>
      </p:sp>
      <p:sp>
        <p:nvSpPr>
          <p:cNvPr id="18" name="pole tekstowe 17">
            <a:extLst>
              <a:ext uri="{FF2B5EF4-FFF2-40B4-BE49-F238E27FC236}">
                <a16:creationId xmlns:a16="http://schemas.microsoft.com/office/drawing/2014/main" id="{692E51C9-3E29-3FE2-7AF7-E735461D9CE7}"/>
              </a:ext>
            </a:extLst>
          </p:cNvPr>
          <p:cNvSpPr txBox="1"/>
          <p:nvPr/>
        </p:nvSpPr>
        <p:spPr>
          <a:xfrm>
            <a:off x="4624641" y="3770546"/>
            <a:ext cx="1440160" cy="323165"/>
          </a:xfrm>
          <a:prstGeom prst="rect">
            <a:avLst/>
          </a:prstGeom>
          <a:noFill/>
        </p:spPr>
        <p:txBody>
          <a:bodyPr wrap="square" rtlCol="0">
            <a:spAutoFit/>
          </a:bodyPr>
          <a:lstStyle/>
          <a:p>
            <a:pPr algn="ctr"/>
            <a:r>
              <a:rPr lang="pl-PL" sz="1500" dirty="0">
                <a:latin typeface="Open Sans" panose="020B0606030504020204" pitchFamily="34" charset="0"/>
                <a:ea typeface="Open Sans" panose="020B0606030504020204" pitchFamily="34" charset="0"/>
                <a:cs typeface="Open Sans" panose="020B0606030504020204" pitchFamily="34" charset="0"/>
              </a:rPr>
              <a:t>DG</a:t>
            </a:r>
          </a:p>
        </p:txBody>
      </p:sp>
      <p:sp>
        <p:nvSpPr>
          <p:cNvPr id="19" name="Nawias klamrowy otwierający 18">
            <a:extLst>
              <a:ext uri="{FF2B5EF4-FFF2-40B4-BE49-F238E27FC236}">
                <a16:creationId xmlns:a16="http://schemas.microsoft.com/office/drawing/2014/main" id="{636EE470-A014-2EB8-E089-1D7CB3FB19E2}"/>
              </a:ext>
            </a:extLst>
          </p:cNvPr>
          <p:cNvSpPr/>
          <p:nvPr/>
        </p:nvSpPr>
        <p:spPr>
          <a:xfrm>
            <a:off x="3975469" y="4880808"/>
            <a:ext cx="288032" cy="1203285"/>
          </a:xfrm>
          <a:prstGeom prst="leftBrace">
            <a:avLst>
              <a:gd name="adj1" fmla="val 55716"/>
              <a:gd name="adj2"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sz="1500">
              <a:ln>
                <a:solidFill>
                  <a:srgbClr val="00828C"/>
                </a:solidFill>
              </a:ln>
              <a:solidFill>
                <a:srgbClr val="0082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0" name="Nawias klamrowy otwierający 19">
            <a:extLst>
              <a:ext uri="{FF2B5EF4-FFF2-40B4-BE49-F238E27FC236}">
                <a16:creationId xmlns:a16="http://schemas.microsoft.com/office/drawing/2014/main" id="{6256EC09-F1CB-7C09-75C5-2AB4E5476848}"/>
              </a:ext>
            </a:extLst>
          </p:cNvPr>
          <p:cNvSpPr/>
          <p:nvPr/>
        </p:nvSpPr>
        <p:spPr>
          <a:xfrm>
            <a:off x="3975469" y="6084093"/>
            <a:ext cx="288032" cy="712349"/>
          </a:xfrm>
          <a:prstGeom prst="leftBrace">
            <a:avLst>
              <a:gd name="adj1" fmla="val 55716"/>
              <a:gd name="adj2"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sz="1500">
              <a:ln>
                <a:solidFill>
                  <a:srgbClr val="00828C"/>
                </a:solidFill>
              </a:ln>
              <a:solidFill>
                <a:srgbClr val="0082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1" name="pole tekstowe 20">
            <a:extLst>
              <a:ext uri="{FF2B5EF4-FFF2-40B4-BE49-F238E27FC236}">
                <a16:creationId xmlns:a16="http://schemas.microsoft.com/office/drawing/2014/main" id="{2149E417-518F-9230-808E-6F2E68CEBDD4}"/>
              </a:ext>
            </a:extLst>
          </p:cNvPr>
          <p:cNvSpPr txBox="1"/>
          <p:nvPr/>
        </p:nvSpPr>
        <p:spPr>
          <a:xfrm>
            <a:off x="1024240" y="5020786"/>
            <a:ext cx="2951227" cy="784830"/>
          </a:xfrm>
          <a:prstGeom prst="rect">
            <a:avLst/>
          </a:prstGeom>
          <a:noFill/>
        </p:spPr>
        <p:txBody>
          <a:bodyPr wrap="square" rtlCol="0">
            <a:spAutoFit/>
          </a:bodyPr>
          <a:lstStyle/>
          <a:p>
            <a:pPr algn="r"/>
            <a:r>
              <a:rPr lang="pl-PL" sz="1500" dirty="0">
                <a:latin typeface="Open Sans" panose="020B0606030504020204" pitchFamily="34" charset="0"/>
                <a:ea typeface="Open Sans" panose="020B0606030504020204" pitchFamily="34" charset="0"/>
                <a:cs typeface="Open Sans" panose="020B0606030504020204" pitchFamily="34" charset="0"/>
              </a:rPr>
              <a:t>% kosztów kwalifikowalnych projektu nieobjętych pomocą publiczną</a:t>
            </a:r>
          </a:p>
        </p:txBody>
      </p:sp>
      <p:sp>
        <p:nvSpPr>
          <p:cNvPr id="22" name="pole tekstowe 21">
            <a:extLst>
              <a:ext uri="{FF2B5EF4-FFF2-40B4-BE49-F238E27FC236}">
                <a16:creationId xmlns:a16="http://schemas.microsoft.com/office/drawing/2014/main" id="{D689E16B-BFE9-401F-B538-FA6493B689C7}"/>
              </a:ext>
            </a:extLst>
          </p:cNvPr>
          <p:cNvSpPr txBox="1"/>
          <p:nvPr/>
        </p:nvSpPr>
        <p:spPr>
          <a:xfrm>
            <a:off x="1024239" y="6011612"/>
            <a:ext cx="2951227" cy="784830"/>
          </a:xfrm>
          <a:prstGeom prst="rect">
            <a:avLst/>
          </a:prstGeom>
          <a:noFill/>
        </p:spPr>
        <p:txBody>
          <a:bodyPr wrap="square" rtlCol="0">
            <a:spAutoFit/>
          </a:bodyPr>
          <a:lstStyle/>
          <a:p>
            <a:pPr algn="r"/>
            <a:r>
              <a:rPr lang="pl-PL" sz="1500" dirty="0">
                <a:latin typeface="Open Sans" panose="020B0606030504020204" pitchFamily="34" charset="0"/>
                <a:ea typeface="Open Sans" panose="020B0606030504020204" pitchFamily="34" charset="0"/>
                <a:cs typeface="Open Sans" panose="020B0606030504020204" pitchFamily="34" charset="0"/>
              </a:rPr>
              <a:t>% kosztów kwalifikowalnych projektu objętych pomocą publiczną</a:t>
            </a:r>
          </a:p>
        </p:txBody>
      </p:sp>
      <p:sp>
        <p:nvSpPr>
          <p:cNvPr id="23" name="Nawias klamrowy otwierający 22">
            <a:extLst>
              <a:ext uri="{FF2B5EF4-FFF2-40B4-BE49-F238E27FC236}">
                <a16:creationId xmlns:a16="http://schemas.microsoft.com/office/drawing/2014/main" id="{107A1A0C-7452-8FA6-3FEA-400B4202D87D}"/>
              </a:ext>
            </a:extLst>
          </p:cNvPr>
          <p:cNvSpPr/>
          <p:nvPr/>
        </p:nvSpPr>
        <p:spPr>
          <a:xfrm rot="10800000">
            <a:off x="6426685" y="6084093"/>
            <a:ext cx="288032" cy="720649"/>
          </a:xfrm>
          <a:prstGeom prst="leftBrace">
            <a:avLst>
              <a:gd name="adj1" fmla="val 55716"/>
              <a:gd name="adj2"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sz="1500">
              <a:ln>
                <a:solidFill>
                  <a:srgbClr val="00828C"/>
                </a:solidFill>
              </a:ln>
              <a:solidFill>
                <a:srgbClr val="0082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4" name="Nawias klamrowy otwierający 23">
            <a:extLst>
              <a:ext uri="{FF2B5EF4-FFF2-40B4-BE49-F238E27FC236}">
                <a16:creationId xmlns:a16="http://schemas.microsoft.com/office/drawing/2014/main" id="{306BC46F-FB19-706A-05E2-00E4C315FD70}"/>
              </a:ext>
            </a:extLst>
          </p:cNvPr>
          <p:cNvSpPr/>
          <p:nvPr/>
        </p:nvSpPr>
        <p:spPr>
          <a:xfrm rot="10800000">
            <a:off x="6425941" y="4859957"/>
            <a:ext cx="288032" cy="1224136"/>
          </a:xfrm>
          <a:prstGeom prst="leftBrace">
            <a:avLst>
              <a:gd name="adj1" fmla="val 55716"/>
              <a:gd name="adj2" fmla="val 50000"/>
            </a:avLst>
          </a:prstGeom>
          <a:ln w="12700">
            <a:solidFill>
              <a:schemeClr val="accent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pl-PL" sz="1500">
              <a:ln>
                <a:solidFill>
                  <a:srgbClr val="00828C"/>
                </a:solidFill>
              </a:ln>
              <a:solidFill>
                <a:srgbClr val="00828C"/>
              </a:solidFill>
              <a:latin typeface="Open Sans" panose="020B0606030504020204" pitchFamily="34" charset="0"/>
              <a:ea typeface="Open Sans" panose="020B0606030504020204" pitchFamily="34" charset="0"/>
              <a:cs typeface="Open Sans" panose="020B0606030504020204" pitchFamily="34" charset="0"/>
            </a:endParaRPr>
          </a:p>
        </p:txBody>
      </p:sp>
      <p:sp>
        <p:nvSpPr>
          <p:cNvPr id="25" name="pole tekstowe 24">
            <a:extLst>
              <a:ext uri="{FF2B5EF4-FFF2-40B4-BE49-F238E27FC236}">
                <a16:creationId xmlns:a16="http://schemas.microsoft.com/office/drawing/2014/main" id="{D5D25727-D293-5A25-ED76-10F2D6FEC7F2}"/>
              </a:ext>
            </a:extLst>
          </p:cNvPr>
          <p:cNvSpPr txBox="1"/>
          <p:nvPr/>
        </p:nvSpPr>
        <p:spPr>
          <a:xfrm>
            <a:off x="6787081" y="5148859"/>
            <a:ext cx="2878119" cy="553998"/>
          </a:xfrm>
          <a:prstGeom prst="rect">
            <a:avLst/>
          </a:prstGeom>
          <a:noFill/>
        </p:spPr>
        <p:txBody>
          <a:bodyPr wrap="square" rtlCol="0">
            <a:spAutoFit/>
          </a:bodyPr>
          <a:lstStyle/>
          <a:p>
            <a:r>
              <a:rPr lang="pl-PL" sz="1500" dirty="0">
                <a:latin typeface="Open Sans" panose="020B0606030504020204" pitchFamily="34" charset="0"/>
                <a:ea typeface="Open Sans" panose="020B0606030504020204" pitchFamily="34" charset="0"/>
                <a:cs typeface="Open Sans" panose="020B0606030504020204" pitchFamily="34" charset="0"/>
              </a:rPr>
              <a:t>% całkowitej rocznej wydajności infrastruktury</a:t>
            </a:r>
          </a:p>
        </p:txBody>
      </p:sp>
      <p:sp>
        <p:nvSpPr>
          <p:cNvPr id="26" name="pole tekstowe 25">
            <a:extLst>
              <a:ext uri="{FF2B5EF4-FFF2-40B4-BE49-F238E27FC236}">
                <a16:creationId xmlns:a16="http://schemas.microsoft.com/office/drawing/2014/main" id="{EFA98650-CE3F-D460-CC22-EFAE76C07CE9}"/>
              </a:ext>
            </a:extLst>
          </p:cNvPr>
          <p:cNvSpPr txBox="1"/>
          <p:nvPr/>
        </p:nvSpPr>
        <p:spPr>
          <a:xfrm>
            <a:off x="6787080" y="6150111"/>
            <a:ext cx="2878119" cy="553998"/>
          </a:xfrm>
          <a:prstGeom prst="rect">
            <a:avLst/>
          </a:prstGeom>
          <a:noFill/>
        </p:spPr>
        <p:txBody>
          <a:bodyPr wrap="square" rtlCol="0">
            <a:spAutoFit/>
          </a:bodyPr>
          <a:lstStyle/>
          <a:p>
            <a:r>
              <a:rPr lang="pl-PL" sz="1500" dirty="0">
                <a:latin typeface="Open Sans" panose="020B0606030504020204" pitchFamily="34" charset="0"/>
                <a:ea typeface="Open Sans" panose="020B0606030504020204" pitchFamily="34" charset="0"/>
                <a:cs typeface="Open Sans" panose="020B0606030504020204" pitchFamily="34" charset="0"/>
              </a:rPr>
              <a:t>% całkowitej rocznej wydajności infrastruktury</a:t>
            </a:r>
          </a:p>
        </p:txBody>
      </p:sp>
      <p:sp>
        <p:nvSpPr>
          <p:cNvPr id="27" name="pole tekstowe 26">
            <a:extLst>
              <a:ext uri="{FF2B5EF4-FFF2-40B4-BE49-F238E27FC236}">
                <a16:creationId xmlns:a16="http://schemas.microsoft.com/office/drawing/2014/main" id="{E71D71B8-29E1-2DF1-379E-24D79AC2450E}"/>
              </a:ext>
            </a:extLst>
          </p:cNvPr>
          <p:cNvSpPr txBox="1"/>
          <p:nvPr/>
        </p:nvSpPr>
        <p:spPr>
          <a:xfrm>
            <a:off x="4624641" y="5364014"/>
            <a:ext cx="1440160" cy="323165"/>
          </a:xfrm>
          <a:prstGeom prst="rect">
            <a:avLst/>
          </a:prstGeom>
          <a:noFill/>
        </p:spPr>
        <p:txBody>
          <a:bodyPr wrap="square" rtlCol="0">
            <a:spAutoFit/>
          </a:bodyPr>
          <a:lstStyle/>
          <a:p>
            <a:pPr algn="ctr"/>
            <a:r>
              <a:rPr lang="pl-PL" sz="1500" dirty="0">
                <a:latin typeface="Open Sans" panose="020B0606030504020204" pitchFamily="34" charset="0"/>
                <a:ea typeface="Open Sans" panose="020B0606030504020204" pitchFamily="34" charset="0"/>
                <a:cs typeface="Open Sans" panose="020B0606030504020204" pitchFamily="34" charset="0"/>
              </a:rPr>
              <a:t>DNG</a:t>
            </a:r>
          </a:p>
        </p:txBody>
      </p:sp>
      <p:sp>
        <p:nvSpPr>
          <p:cNvPr id="28" name="pole tekstowe 27">
            <a:extLst>
              <a:ext uri="{FF2B5EF4-FFF2-40B4-BE49-F238E27FC236}">
                <a16:creationId xmlns:a16="http://schemas.microsoft.com/office/drawing/2014/main" id="{2D9EFCF0-0A29-E719-391C-98657E21EC38}"/>
              </a:ext>
            </a:extLst>
          </p:cNvPr>
          <p:cNvSpPr txBox="1"/>
          <p:nvPr/>
        </p:nvSpPr>
        <p:spPr>
          <a:xfrm>
            <a:off x="4624641" y="6237403"/>
            <a:ext cx="1440160" cy="323165"/>
          </a:xfrm>
          <a:prstGeom prst="rect">
            <a:avLst/>
          </a:prstGeom>
          <a:noFill/>
        </p:spPr>
        <p:txBody>
          <a:bodyPr wrap="square" rtlCol="0">
            <a:spAutoFit/>
          </a:bodyPr>
          <a:lstStyle/>
          <a:p>
            <a:pPr algn="ctr"/>
            <a:r>
              <a:rPr lang="pl-PL" sz="1500" dirty="0">
                <a:latin typeface="Open Sans" panose="020B0606030504020204" pitchFamily="34" charset="0"/>
                <a:ea typeface="Open Sans" panose="020B0606030504020204" pitchFamily="34" charset="0"/>
                <a:cs typeface="Open Sans" panose="020B0606030504020204" pitchFamily="34" charset="0"/>
              </a:rPr>
              <a:t>DG</a:t>
            </a:r>
          </a:p>
        </p:txBody>
      </p:sp>
      <p:sp>
        <p:nvSpPr>
          <p:cNvPr id="3" name="Symbol zastępczy numeru slajdu 3">
            <a:extLst>
              <a:ext uri="{FF2B5EF4-FFF2-40B4-BE49-F238E27FC236}">
                <a16:creationId xmlns:a16="http://schemas.microsoft.com/office/drawing/2014/main" id="{42F6C421-070C-99F2-86E6-586ED31370EC}"/>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12</a:t>
            </a:fld>
            <a:endParaRPr lang="pl-PL" dirty="0"/>
          </a:p>
        </p:txBody>
      </p:sp>
    </p:spTree>
    <p:extLst>
      <p:ext uri="{BB962C8B-B14F-4D97-AF65-F5344CB8AC3E}">
        <p14:creationId xmlns:p14="http://schemas.microsoft.com/office/powerpoint/2010/main" val="303548776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50CCBCD-3A9D-6272-E12E-8B2F01BF4B52}"/>
              </a:ext>
            </a:extLst>
          </p:cNvPr>
          <p:cNvSpPr>
            <a:spLocks noGrp="1"/>
          </p:cNvSpPr>
          <p:nvPr>
            <p:ph type="title"/>
          </p:nvPr>
        </p:nvSpPr>
        <p:spPr/>
        <p:txBody>
          <a:bodyPr/>
          <a:lstStyle/>
          <a:p>
            <a:r>
              <a:rPr lang="pl-PL" dirty="0"/>
              <a:t>Wkład własny w formie finansowej</a:t>
            </a:r>
          </a:p>
        </p:txBody>
      </p:sp>
      <p:sp>
        <p:nvSpPr>
          <p:cNvPr id="3" name="Symbol zastępczy zawartości 2">
            <a:extLst>
              <a:ext uri="{FF2B5EF4-FFF2-40B4-BE49-F238E27FC236}">
                <a16:creationId xmlns:a16="http://schemas.microsoft.com/office/drawing/2014/main" id="{CC1183A6-D855-A023-08C3-2CB09AD3D822}"/>
              </a:ext>
            </a:extLst>
          </p:cNvPr>
          <p:cNvSpPr>
            <a:spLocks noGrp="1"/>
          </p:cNvSpPr>
          <p:nvPr>
            <p:ph idx="1"/>
          </p:nvPr>
        </p:nvSpPr>
        <p:spPr/>
        <p:txBody>
          <a:bodyPr/>
          <a:lstStyle/>
          <a:p>
            <a:r>
              <a:rPr lang="pl-PL" dirty="0"/>
              <a:t>Beneficjent wnosi wkład finansowy w wysokości co najmniej 25% kosztów kwalifikowalnych, pochodzący ze środków własnych lub zewnętrznych źródeł finansowania, w postaci wolnej od wszelkiego publicznego wsparcia finansowego. </a:t>
            </a:r>
          </a:p>
          <a:p>
            <a:endParaRPr lang="pl-PL" dirty="0"/>
          </a:p>
        </p:txBody>
      </p:sp>
      <p:sp>
        <p:nvSpPr>
          <p:cNvPr id="4" name="Symbol zastępczy numeru slajdu 3">
            <a:extLst>
              <a:ext uri="{FF2B5EF4-FFF2-40B4-BE49-F238E27FC236}">
                <a16:creationId xmlns:a16="http://schemas.microsoft.com/office/drawing/2014/main" id="{61FDE541-A99E-A6D7-5A89-877B1E614CCE}"/>
              </a:ext>
            </a:extLst>
          </p:cNvPr>
          <p:cNvSpPr>
            <a:spLocks noGrp="1"/>
          </p:cNvSpPr>
          <p:nvPr>
            <p:ph type="sldNum" sz="quarter" idx="10"/>
          </p:nvPr>
        </p:nvSpPr>
        <p:spPr/>
        <p:txBody>
          <a:bodyPr/>
          <a:lstStyle/>
          <a:p>
            <a:fld id="{EB4015AA-59F6-416B-87A6-8E3D940284E2}" type="slidenum">
              <a:rPr lang="pl-PL" smtClean="0"/>
              <a:pPr/>
              <a:t>120</a:t>
            </a:fld>
            <a:endParaRPr lang="pl-PL" dirty="0"/>
          </a:p>
        </p:txBody>
      </p:sp>
    </p:spTree>
    <p:extLst>
      <p:ext uri="{BB962C8B-B14F-4D97-AF65-F5344CB8AC3E}">
        <p14:creationId xmlns:p14="http://schemas.microsoft.com/office/powerpoint/2010/main" val="2785205554"/>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9BFAF13-EA6E-91CD-CA9D-DB2EB97B9EF1}"/>
              </a:ext>
            </a:extLst>
          </p:cNvPr>
          <p:cNvSpPr>
            <a:spLocks noGrp="1"/>
          </p:cNvSpPr>
          <p:nvPr>
            <p:ph type="title"/>
          </p:nvPr>
        </p:nvSpPr>
        <p:spPr/>
        <p:txBody>
          <a:bodyPr/>
          <a:lstStyle/>
          <a:p>
            <a:r>
              <a:rPr lang="pl-PL" dirty="0"/>
              <a:t>Utrzymanie inwestycji</a:t>
            </a:r>
          </a:p>
        </p:txBody>
      </p:sp>
      <p:sp>
        <p:nvSpPr>
          <p:cNvPr id="3" name="Symbol zastępczy zawartości 2">
            <a:extLst>
              <a:ext uri="{FF2B5EF4-FFF2-40B4-BE49-F238E27FC236}">
                <a16:creationId xmlns:a16="http://schemas.microsoft.com/office/drawing/2014/main" id="{5048E8CE-048B-ED54-F963-7424B9DB1708}"/>
              </a:ext>
            </a:extLst>
          </p:cNvPr>
          <p:cNvSpPr>
            <a:spLocks noGrp="1"/>
          </p:cNvSpPr>
          <p:nvPr>
            <p:ph idx="1"/>
          </p:nvPr>
        </p:nvSpPr>
        <p:spPr>
          <a:xfrm>
            <a:off x="1025907" y="1979837"/>
            <a:ext cx="8640382" cy="5112368"/>
          </a:xfrm>
        </p:spPr>
        <p:txBody>
          <a:bodyPr/>
          <a:lstStyle/>
          <a:p>
            <a:r>
              <a:rPr lang="pl-PL" dirty="0"/>
              <a:t>Inwestycja musi być utrzymywana na danym obszarze przez co najmniej 5 lat, albo przez co najmniej 3 lata w przypadku MŚP, od dnia którym organy krajowe uznają inwestycję za zakończoną albo – w przypadku braku uznania jej za zakończoną – moment, w którym upływają 3 lata od rozpoczęcia prac. </a:t>
            </a:r>
          </a:p>
          <a:p>
            <a:r>
              <a:rPr lang="pl-PL" dirty="0"/>
              <a:t>Inwestycja może zostać uznana za zakończoną na podstawie różnych dokumentów lub procedur, zależnie od rodzaju inwestycji i obowiązujących przepisów, np.:</a:t>
            </a:r>
          </a:p>
          <a:p>
            <a:pPr lvl="1"/>
            <a:r>
              <a:rPr lang="pl-PL" dirty="0"/>
              <a:t>decyzja o pozwoleniu na użytkowanie, </a:t>
            </a:r>
          </a:p>
          <a:p>
            <a:pPr lvl="1"/>
            <a:r>
              <a:rPr lang="pl-PL" dirty="0"/>
              <a:t>protokół odbioru końcowego,</a:t>
            </a:r>
          </a:p>
          <a:p>
            <a:pPr lvl="1"/>
            <a:r>
              <a:rPr lang="pl-PL" dirty="0"/>
              <a:t>wprowadzenie aktywów do ewidencji środków trwałych przedsiębiorstwa,</a:t>
            </a:r>
          </a:p>
          <a:p>
            <a:pPr lvl="1"/>
            <a:r>
              <a:rPr lang="pl-PL" dirty="0"/>
              <a:t>gdy kosztem kwalifikowalnym jest najem lub dzierżawa instalacji lub maszyn, przybiera ona formę leasingu finansowego, a bieg okresu utrzymania inwestycji rozpocznie się po wygaśnięciu umowy. </a:t>
            </a:r>
          </a:p>
        </p:txBody>
      </p:sp>
      <p:sp>
        <p:nvSpPr>
          <p:cNvPr id="4" name="Symbol zastępczy numeru slajdu 3">
            <a:extLst>
              <a:ext uri="{FF2B5EF4-FFF2-40B4-BE49-F238E27FC236}">
                <a16:creationId xmlns:a16="http://schemas.microsoft.com/office/drawing/2014/main" id="{B74E7D2F-F822-6D11-CD85-11B2FB9ECD3B}"/>
              </a:ext>
            </a:extLst>
          </p:cNvPr>
          <p:cNvSpPr>
            <a:spLocks noGrp="1"/>
          </p:cNvSpPr>
          <p:nvPr>
            <p:ph type="sldNum" sz="quarter" idx="10"/>
          </p:nvPr>
        </p:nvSpPr>
        <p:spPr/>
        <p:txBody>
          <a:bodyPr/>
          <a:lstStyle/>
          <a:p>
            <a:fld id="{EB4015AA-59F6-416B-87A6-8E3D940284E2}" type="slidenum">
              <a:rPr lang="pl-PL" smtClean="0"/>
              <a:pPr/>
              <a:t>121</a:t>
            </a:fld>
            <a:endParaRPr lang="pl-PL" dirty="0"/>
          </a:p>
        </p:txBody>
      </p:sp>
    </p:spTree>
    <p:extLst>
      <p:ext uri="{BB962C8B-B14F-4D97-AF65-F5344CB8AC3E}">
        <p14:creationId xmlns:p14="http://schemas.microsoft.com/office/powerpoint/2010/main" val="1482011864"/>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A18A38-3E43-C176-A434-07B80973508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0619581-63BF-A589-6B8D-9D377AF062E2}"/>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83721224-CCE4-473A-27A5-735598B69365}"/>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135E30F7-F57E-87A6-8C08-F176D1628998}"/>
              </a:ext>
            </a:extLst>
          </p:cNvPr>
          <p:cNvSpPr>
            <a:spLocks noGrp="1"/>
          </p:cNvSpPr>
          <p:nvPr>
            <p:ph type="subTitle" idx="1"/>
          </p:nvPr>
        </p:nvSpPr>
        <p:spPr/>
        <p:txBody>
          <a:bodyPr>
            <a:normAutofit/>
          </a:bodyPr>
          <a:lstStyle/>
          <a:p>
            <a:r>
              <a:rPr lang="pl-PL" dirty="0"/>
              <a:t>Pomoc inwestycyjna na propagowanie energii z OZE (art. 41 GBER)</a:t>
            </a:r>
          </a:p>
        </p:txBody>
      </p:sp>
      <p:pic>
        <p:nvPicPr>
          <p:cNvPr id="3" name="Obraz 2">
            <a:extLst>
              <a:ext uri="{FF2B5EF4-FFF2-40B4-BE49-F238E27FC236}">
                <a16:creationId xmlns:a16="http://schemas.microsoft.com/office/drawing/2014/main" id="{373B85E4-32AA-CBFB-D892-5F83D5EB3A3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292927244"/>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31773E-4082-5E03-E764-99E18FB8ECF1}"/>
              </a:ext>
            </a:extLst>
          </p:cNvPr>
          <p:cNvSpPr>
            <a:spLocks noGrp="1"/>
          </p:cNvSpPr>
          <p:nvPr>
            <p:ph type="title"/>
          </p:nvPr>
        </p:nvSpPr>
        <p:spPr/>
        <p:txBody>
          <a:bodyPr/>
          <a:lstStyle/>
          <a:p>
            <a:r>
              <a:rPr lang="pl-PL" dirty="0"/>
              <a:t>Pomoc inwestycyjna na propagowanie energii z OZE</a:t>
            </a:r>
          </a:p>
        </p:txBody>
      </p:sp>
      <p:sp>
        <p:nvSpPr>
          <p:cNvPr id="3" name="Symbol zastępczy zawartości 2">
            <a:extLst>
              <a:ext uri="{FF2B5EF4-FFF2-40B4-BE49-F238E27FC236}">
                <a16:creationId xmlns:a16="http://schemas.microsoft.com/office/drawing/2014/main" id="{78D5A958-FFB1-4683-B830-41BB814EEF8D}"/>
              </a:ext>
            </a:extLst>
          </p:cNvPr>
          <p:cNvSpPr>
            <a:spLocks noGrp="1"/>
          </p:cNvSpPr>
          <p:nvPr>
            <p:ph idx="1"/>
          </p:nvPr>
        </p:nvSpPr>
        <p:spPr/>
        <p:txBody>
          <a:bodyPr/>
          <a:lstStyle/>
          <a:p>
            <a:r>
              <a:rPr lang="pl-PL" dirty="0"/>
              <a:t>Dwie zasadnicze zmiany w porównaniu do poprzedniego brzmienia GBER:</a:t>
            </a:r>
          </a:p>
          <a:p>
            <a:pPr lvl="1"/>
            <a:r>
              <a:rPr lang="pl-PL" dirty="0"/>
              <a:t>(1) rezygnacja z obliczania wartości pomocy w oparciu o rozbudowę instalacji, inwestycję referencyjną oraz małą instalację,</a:t>
            </a:r>
          </a:p>
          <a:p>
            <a:pPr lvl="1"/>
            <a:r>
              <a:rPr lang="pl-PL" dirty="0"/>
              <a:t>(2) rezygnacja z dodatkowych premii z tytułu realizacji projektu na obszarach określonych w art. 107 ust. 3 lit. c) TFUE, </a:t>
            </a:r>
          </a:p>
          <a:p>
            <a:pPr lvl="1"/>
            <a:r>
              <a:rPr lang="pl-PL" dirty="0"/>
              <a:t>(3) możliwość podniesienia intensywności pomocy do 100% kk.</a:t>
            </a:r>
          </a:p>
          <a:p>
            <a:endParaRPr lang="pl-PL" dirty="0"/>
          </a:p>
        </p:txBody>
      </p:sp>
      <p:sp>
        <p:nvSpPr>
          <p:cNvPr id="4" name="Symbol zastępczy numeru slajdu 3">
            <a:extLst>
              <a:ext uri="{FF2B5EF4-FFF2-40B4-BE49-F238E27FC236}">
                <a16:creationId xmlns:a16="http://schemas.microsoft.com/office/drawing/2014/main" id="{B52B7B35-A68B-0D43-F192-09C129288AE1}"/>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123</a:t>
            </a:fld>
            <a:endParaRPr lang="pl-PL" dirty="0"/>
          </a:p>
        </p:txBody>
      </p:sp>
    </p:spTree>
    <p:extLst>
      <p:ext uri="{BB962C8B-B14F-4D97-AF65-F5344CB8AC3E}">
        <p14:creationId xmlns:p14="http://schemas.microsoft.com/office/powerpoint/2010/main" val="1888681866"/>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AA17D9-AC0E-A504-936A-52F012028F80}"/>
              </a:ext>
            </a:extLst>
          </p:cNvPr>
          <p:cNvSpPr>
            <a:spLocks noGrp="1"/>
          </p:cNvSpPr>
          <p:nvPr>
            <p:ph type="title"/>
          </p:nvPr>
        </p:nvSpPr>
        <p:spPr/>
        <p:txBody>
          <a:bodyPr>
            <a:noAutofit/>
          </a:bodyPr>
          <a:lstStyle/>
          <a:p>
            <a:r>
              <a:rPr lang="pl-PL" dirty="0"/>
              <a:t>Pomoc inwestycyjna na propagowanie energii z OZE</a:t>
            </a:r>
          </a:p>
        </p:txBody>
      </p:sp>
      <p:sp>
        <p:nvSpPr>
          <p:cNvPr id="4" name="pole tekstowe 3">
            <a:extLst>
              <a:ext uri="{FF2B5EF4-FFF2-40B4-BE49-F238E27FC236}">
                <a16:creationId xmlns:a16="http://schemas.microsoft.com/office/drawing/2014/main" id="{A0EF743F-7962-ED67-8ECA-BF56F9323615}"/>
              </a:ext>
            </a:extLst>
          </p:cNvPr>
          <p:cNvSpPr txBox="1"/>
          <p:nvPr/>
        </p:nvSpPr>
        <p:spPr>
          <a:xfrm>
            <a:off x="583377" y="1866772"/>
            <a:ext cx="3182608" cy="646331"/>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Produkcja i magazynowanie energii (1)</a:t>
            </a:r>
          </a:p>
        </p:txBody>
      </p:sp>
      <p:sp>
        <p:nvSpPr>
          <p:cNvPr id="5" name="pole tekstowe 4">
            <a:extLst>
              <a:ext uri="{FF2B5EF4-FFF2-40B4-BE49-F238E27FC236}">
                <a16:creationId xmlns:a16="http://schemas.microsoft.com/office/drawing/2014/main" id="{022860D5-80C1-2C31-DE8C-89DE739790D2}"/>
              </a:ext>
            </a:extLst>
          </p:cNvPr>
          <p:cNvSpPr txBox="1"/>
          <p:nvPr/>
        </p:nvSpPr>
        <p:spPr>
          <a:xfrm>
            <a:off x="8039381" y="5361605"/>
            <a:ext cx="2127266" cy="923330"/>
          </a:xfrm>
          <a:prstGeom prst="rect">
            <a:avLst/>
          </a:prstGeom>
          <a:noFill/>
          <a:ln>
            <a:solidFill>
              <a:srgbClr val="002060"/>
            </a:solidFill>
          </a:ln>
        </p:spPr>
        <p:txBody>
          <a:bodyPr wrap="square" rtlCol="0">
            <a:spAutoFit/>
          </a:bodyPr>
          <a:lstStyle/>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Produkcja energii z wodoru odnawialnego</a:t>
            </a:r>
            <a:endParaRPr lang="pl-PL" i="1" dirty="0">
              <a:solidFill>
                <a:srgbClr val="002060"/>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Łącznik prosty ze strzałką 5">
            <a:extLst>
              <a:ext uri="{FF2B5EF4-FFF2-40B4-BE49-F238E27FC236}">
                <a16:creationId xmlns:a16="http://schemas.microsoft.com/office/drawing/2014/main" id="{DC2F0FDE-25D4-3E5A-0BD0-2E3862E895E3}"/>
              </a:ext>
            </a:extLst>
          </p:cNvPr>
          <p:cNvCxnSpPr>
            <a:cxnSpLocks/>
            <a:stCxn id="4" idx="2"/>
            <a:endCxn id="12" idx="0"/>
          </p:cNvCxnSpPr>
          <p:nvPr/>
        </p:nvCxnSpPr>
        <p:spPr>
          <a:xfrm flipH="1">
            <a:off x="2170887" y="2513103"/>
            <a:ext cx="3794" cy="1498332"/>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2C811F85-C72E-8806-A241-57F6DCEA886E}"/>
              </a:ext>
            </a:extLst>
          </p:cNvPr>
          <p:cNvSpPr txBox="1"/>
          <p:nvPr/>
        </p:nvSpPr>
        <p:spPr>
          <a:xfrm>
            <a:off x="583377" y="4011435"/>
            <a:ext cx="3175019" cy="923330"/>
          </a:xfrm>
          <a:prstGeom prst="rect">
            <a:avLst/>
          </a:prstGeom>
          <a:solidFill>
            <a:srgbClr val="002060"/>
          </a:solidFill>
          <a:ln>
            <a:solidFill>
              <a:srgbClr val="002060"/>
            </a:solidFill>
          </a:ln>
        </p:spPr>
        <p:txBody>
          <a:bodyPr wrap="square" rtlCol="0">
            <a:spAutoFit/>
          </a:bodyPr>
          <a:lstStyle/>
          <a:p>
            <a:pPr algn="ctr"/>
            <a: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t>Pomoc inwestycyjna na propagowanie </a:t>
            </a:r>
            <a:b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br>
            <a: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t>energii z OZE</a:t>
            </a:r>
            <a:endParaRPr lang="pl-PL"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7" name="pole tekstowe 16">
            <a:extLst>
              <a:ext uri="{FF2B5EF4-FFF2-40B4-BE49-F238E27FC236}">
                <a16:creationId xmlns:a16="http://schemas.microsoft.com/office/drawing/2014/main" id="{4F9ED0C2-8C0C-238B-59B0-0E7C81B3F087}"/>
              </a:ext>
            </a:extLst>
          </p:cNvPr>
          <p:cNvSpPr txBox="1"/>
          <p:nvPr/>
        </p:nvSpPr>
        <p:spPr>
          <a:xfrm>
            <a:off x="583377" y="6156101"/>
            <a:ext cx="3182608" cy="646331"/>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Wysokosprawne jednostki kogeneracyjne (4)</a:t>
            </a:r>
          </a:p>
        </p:txBody>
      </p:sp>
      <p:sp>
        <p:nvSpPr>
          <p:cNvPr id="18" name="pole tekstowe 17">
            <a:extLst>
              <a:ext uri="{FF2B5EF4-FFF2-40B4-BE49-F238E27FC236}">
                <a16:creationId xmlns:a16="http://schemas.microsoft.com/office/drawing/2014/main" id="{79AEE006-3C05-8305-6E0B-74C1019951AC}"/>
              </a:ext>
            </a:extLst>
          </p:cNvPr>
          <p:cNvSpPr txBox="1"/>
          <p:nvPr/>
        </p:nvSpPr>
        <p:spPr>
          <a:xfrm>
            <a:off x="4552151" y="5083768"/>
            <a:ext cx="3175019" cy="646331"/>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Produkcja i magazynowanie wodoru (3)</a:t>
            </a:r>
          </a:p>
        </p:txBody>
      </p:sp>
      <p:sp>
        <p:nvSpPr>
          <p:cNvPr id="19" name="pole tekstowe 18">
            <a:extLst>
              <a:ext uri="{FF2B5EF4-FFF2-40B4-BE49-F238E27FC236}">
                <a16:creationId xmlns:a16="http://schemas.microsoft.com/office/drawing/2014/main" id="{638602CC-A5C7-65D1-7124-3D3BEAD4697E}"/>
              </a:ext>
            </a:extLst>
          </p:cNvPr>
          <p:cNvSpPr txBox="1"/>
          <p:nvPr/>
        </p:nvSpPr>
        <p:spPr>
          <a:xfrm>
            <a:off x="4552151" y="2939103"/>
            <a:ext cx="3175019" cy="646331"/>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Produkcja i magazynowanie biopaliw (2)</a:t>
            </a:r>
          </a:p>
        </p:txBody>
      </p:sp>
      <p:cxnSp>
        <p:nvCxnSpPr>
          <p:cNvPr id="24" name="Łącznik prosty ze strzałką 23">
            <a:extLst>
              <a:ext uri="{FF2B5EF4-FFF2-40B4-BE49-F238E27FC236}">
                <a16:creationId xmlns:a16="http://schemas.microsoft.com/office/drawing/2014/main" id="{58CEFEE8-2F2D-BC57-C077-99943803BBF6}"/>
              </a:ext>
            </a:extLst>
          </p:cNvPr>
          <p:cNvCxnSpPr>
            <a:cxnSpLocks/>
            <a:stCxn id="17" idx="0"/>
            <a:endCxn id="12" idx="2"/>
          </p:cNvCxnSpPr>
          <p:nvPr/>
        </p:nvCxnSpPr>
        <p:spPr>
          <a:xfrm flipH="1" flipV="1">
            <a:off x="2170887" y="4934765"/>
            <a:ext cx="3794" cy="1221336"/>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D1729D69-3090-F207-5904-41414313F304}"/>
              </a:ext>
            </a:extLst>
          </p:cNvPr>
          <p:cNvCxnSpPr>
            <a:cxnSpLocks/>
            <a:stCxn id="19" idx="1"/>
            <a:endCxn id="12" idx="3"/>
          </p:cNvCxnSpPr>
          <p:nvPr/>
        </p:nvCxnSpPr>
        <p:spPr>
          <a:xfrm flipH="1">
            <a:off x="3758396" y="3262269"/>
            <a:ext cx="793755" cy="1210831"/>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a:extLst>
              <a:ext uri="{FF2B5EF4-FFF2-40B4-BE49-F238E27FC236}">
                <a16:creationId xmlns:a16="http://schemas.microsoft.com/office/drawing/2014/main" id="{7D7D6EC2-77B4-1245-BB88-BAADAEA0E981}"/>
              </a:ext>
            </a:extLst>
          </p:cNvPr>
          <p:cNvCxnSpPr>
            <a:cxnSpLocks/>
            <a:stCxn id="18" idx="1"/>
            <a:endCxn id="12" idx="3"/>
          </p:cNvCxnSpPr>
          <p:nvPr/>
        </p:nvCxnSpPr>
        <p:spPr>
          <a:xfrm flipH="1" flipV="1">
            <a:off x="3758396" y="4473100"/>
            <a:ext cx="793755" cy="933834"/>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pole tekstowe 2">
            <a:extLst>
              <a:ext uri="{FF2B5EF4-FFF2-40B4-BE49-F238E27FC236}">
                <a16:creationId xmlns:a16="http://schemas.microsoft.com/office/drawing/2014/main" id="{5EDB43E4-2045-7F61-7166-120062C70F3F}"/>
              </a:ext>
            </a:extLst>
          </p:cNvPr>
          <p:cNvSpPr txBox="1"/>
          <p:nvPr/>
        </p:nvSpPr>
        <p:spPr>
          <a:xfrm>
            <a:off x="8039381" y="4954485"/>
            <a:ext cx="2131061" cy="369332"/>
          </a:xfrm>
          <a:prstGeom prst="rect">
            <a:avLst/>
          </a:prstGeom>
          <a:solidFill>
            <a:srgbClr val="002060"/>
          </a:solidFill>
          <a:ln>
            <a:solidFill>
              <a:srgbClr val="002060"/>
            </a:solidFill>
          </a:ln>
        </p:spPr>
        <p:txBody>
          <a:bodyPr wrap="square" rtlCol="0">
            <a:spAutoFit/>
          </a:bodyPr>
          <a:lstStyle/>
          <a:p>
            <a:pPr algn="ctr"/>
            <a: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t>Niekwalifikowalne</a:t>
            </a:r>
            <a:endParaRPr lang="pl-PL" i="1"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Symbol zastępczy numeru slajdu 3">
            <a:extLst>
              <a:ext uri="{FF2B5EF4-FFF2-40B4-BE49-F238E27FC236}">
                <a16:creationId xmlns:a16="http://schemas.microsoft.com/office/drawing/2014/main" id="{147CEEAB-539C-5DCA-98C0-D7BAA4A1E611}"/>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124</a:t>
            </a:fld>
            <a:endParaRPr lang="pl-PL" dirty="0"/>
          </a:p>
        </p:txBody>
      </p:sp>
    </p:spTree>
    <p:extLst>
      <p:ext uri="{BB962C8B-B14F-4D97-AF65-F5344CB8AC3E}">
        <p14:creationId xmlns:p14="http://schemas.microsoft.com/office/powerpoint/2010/main" val="1494738853"/>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6F0506A-5281-A94A-E36A-5B114CDF60C0}"/>
              </a:ext>
            </a:extLst>
          </p:cNvPr>
          <p:cNvSpPr>
            <a:spLocks noGrp="1"/>
          </p:cNvSpPr>
          <p:nvPr>
            <p:ph type="title"/>
          </p:nvPr>
        </p:nvSpPr>
        <p:spPr/>
        <p:txBody>
          <a:bodyPr/>
          <a:lstStyle/>
          <a:p>
            <a:r>
              <a:rPr lang="pl-PL" dirty="0"/>
              <a:t>Produkcja i magazynowanie energii (1)</a:t>
            </a:r>
          </a:p>
        </p:txBody>
      </p:sp>
      <p:sp>
        <p:nvSpPr>
          <p:cNvPr id="3" name="Symbol zastępczy zawartości 2">
            <a:extLst>
              <a:ext uri="{FF2B5EF4-FFF2-40B4-BE49-F238E27FC236}">
                <a16:creationId xmlns:a16="http://schemas.microsoft.com/office/drawing/2014/main" id="{C5106029-AE97-14D6-4BB2-E3E19F27EC56}"/>
              </a:ext>
            </a:extLst>
          </p:cNvPr>
          <p:cNvSpPr>
            <a:spLocks noGrp="1"/>
          </p:cNvSpPr>
          <p:nvPr>
            <p:ph idx="1"/>
          </p:nvPr>
        </p:nvSpPr>
        <p:spPr/>
        <p:txBody>
          <a:bodyPr/>
          <a:lstStyle/>
          <a:p>
            <a:r>
              <a:rPr lang="pl-PL" dirty="0"/>
              <a:t>Pomoc może być przyznana na połączone projekty w zakresie energii odnawialnej i projekty dotyczące magazynowania (za licznikiem, tj. na poziomie konsumenta lub użytkownika końcowego): </a:t>
            </a:r>
          </a:p>
          <a:p>
            <a:pPr lvl="1"/>
            <a:r>
              <a:rPr lang="pl-PL" dirty="0"/>
              <a:t>jeżeli oba elementy są częściami składowymi jednej inwestycji lub </a:t>
            </a:r>
          </a:p>
          <a:p>
            <a:pPr lvl="1"/>
            <a:r>
              <a:rPr lang="pl-PL" dirty="0"/>
              <a:t>jeżeli magazynowanie jest połączone z istniejącą instalacją do produkcji energii OZE;</a:t>
            </a:r>
          </a:p>
          <a:p>
            <a:pPr lvl="1"/>
            <a:r>
              <a:rPr lang="pl-PL" dirty="0"/>
              <a:t>część związana z magazynowaniem musi odbierać co najmniej 75% energii z bezpośrednio podłączonej instalacji wytwarzania energii z OZE w skali roku;</a:t>
            </a:r>
          </a:p>
          <a:p>
            <a:pPr lvl="1"/>
            <a:r>
              <a:rPr lang="pl-PL" dirty="0"/>
              <a:t>wytwarzanie i magazynowanie uznaje się za jeden zintegrowany projekt (te same zasady stosuje się do magazynowania energii cieplnej bezpośrednio połączonego z instalacją do produkcji energii z OZE).</a:t>
            </a:r>
          </a:p>
          <a:p>
            <a:endParaRPr lang="pl-PL" dirty="0"/>
          </a:p>
        </p:txBody>
      </p:sp>
      <p:sp>
        <p:nvSpPr>
          <p:cNvPr id="4" name="Symbol zastępczy numeru slajdu 3">
            <a:extLst>
              <a:ext uri="{FF2B5EF4-FFF2-40B4-BE49-F238E27FC236}">
                <a16:creationId xmlns:a16="http://schemas.microsoft.com/office/drawing/2014/main" id="{5681D1E3-C308-9D05-8DFD-6497AC455397}"/>
              </a:ext>
            </a:extLst>
          </p:cNvPr>
          <p:cNvSpPr>
            <a:spLocks noGrp="1"/>
          </p:cNvSpPr>
          <p:nvPr>
            <p:ph type="sldNum" sz="quarter" idx="10"/>
          </p:nvPr>
        </p:nvSpPr>
        <p:spPr/>
        <p:txBody>
          <a:bodyPr/>
          <a:lstStyle/>
          <a:p>
            <a:fld id="{EB4015AA-59F6-416B-87A6-8E3D940284E2}" type="slidenum">
              <a:rPr lang="pl-PL" smtClean="0"/>
              <a:pPr/>
              <a:t>125</a:t>
            </a:fld>
            <a:endParaRPr lang="pl-PL" dirty="0"/>
          </a:p>
        </p:txBody>
      </p:sp>
    </p:spTree>
    <p:extLst>
      <p:ext uri="{BB962C8B-B14F-4D97-AF65-F5344CB8AC3E}">
        <p14:creationId xmlns:p14="http://schemas.microsoft.com/office/powerpoint/2010/main" val="1851452045"/>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F381C4-0DE9-EEFF-E85E-C99568F59484}"/>
              </a:ext>
            </a:extLst>
          </p:cNvPr>
          <p:cNvSpPr>
            <a:spLocks noGrp="1"/>
          </p:cNvSpPr>
          <p:nvPr>
            <p:ph type="title"/>
          </p:nvPr>
        </p:nvSpPr>
        <p:spPr/>
        <p:txBody>
          <a:bodyPr/>
          <a:lstStyle/>
          <a:p>
            <a:r>
              <a:rPr lang="pl-PL" dirty="0"/>
              <a:t>Produkcja i magazynowanie energii (1)</a:t>
            </a:r>
          </a:p>
        </p:txBody>
      </p:sp>
      <p:sp>
        <p:nvSpPr>
          <p:cNvPr id="3" name="Symbol zastępczy zawartości 2">
            <a:extLst>
              <a:ext uri="{FF2B5EF4-FFF2-40B4-BE49-F238E27FC236}">
                <a16:creationId xmlns:a16="http://schemas.microsoft.com/office/drawing/2014/main" id="{6377A3AC-F9E6-6487-1F7A-9EA362FFB6E6}"/>
              </a:ext>
            </a:extLst>
          </p:cNvPr>
          <p:cNvSpPr>
            <a:spLocks noGrp="1"/>
          </p:cNvSpPr>
          <p:nvPr>
            <p:ph idx="1"/>
          </p:nvPr>
        </p:nvSpPr>
        <p:spPr>
          <a:xfrm>
            <a:off x="1025907" y="1979837"/>
            <a:ext cx="8640382" cy="5040000"/>
          </a:xfrm>
        </p:spPr>
        <p:txBody>
          <a:bodyPr>
            <a:normAutofit fontScale="92500"/>
          </a:bodyPr>
          <a:lstStyle/>
          <a:p>
            <a:r>
              <a:rPr lang="pl-PL" dirty="0"/>
              <a:t>Projekt instalacji fotowoltaicznej: firma planuje budowę nowej instalacji PV, która będzie ściśle związana z istniejącym zakładem produkcyjnym.</a:t>
            </a:r>
          </a:p>
          <a:p>
            <a:r>
              <a:rPr lang="pl-PL" dirty="0"/>
              <a:t>Rozbudowa zakładu biogazu z dodatkową jednostką magazynowania: firma rozbudowuje istniejący zakład biogazu o nową jednostkę magazynowania energii, która zwiększy jej zdolność do wykorzystania energii wyprodukowanej w porze nocnej; projekt jest traktowany jako jedna inwestycja i może otrzymać wsparcie, jeśli magazynowanie będzie pochłaniało co najmniej 75% energii pochodzącej z odnawialnych źródeł.</a:t>
            </a:r>
          </a:p>
          <a:p>
            <a:r>
              <a:rPr lang="pl-PL" dirty="0"/>
              <a:t>Modernizacja istniejącej elektrowni wodnej: istniejąca elektrownia wodna może zostać zmodernizowana w celu zwiększenia jej efektywności i wydajności; modernizacja może obejmować wymianę turbin, generatorów, a także zastosowanie nowych technologii w celu optymalizacji produkcji energii z wody.</a:t>
            </a:r>
          </a:p>
          <a:p>
            <a:r>
              <a:rPr lang="pl-PL" dirty="0"/>
              <a:t>Budowa instalacji do produkcji wodoru przy użyciu elektrolizy wody: projekt obejmuje budowę i instalację elektrolizerów, które przetwarzają wodę na wodór i tlen za pomocą prądu elektrycznego.</a:t>
            </a:r>
          </a:p>
          <a:p>
            <a:endParaRPr lang="pl-PL" dirty="0"/>
          </a:p>
        </p:txBody>
      </p:sp>
      <p:sp>
        <p:nvSpPr>
          <p:cNvPr id="4" name="Symbol zastępczy numeru slajdu 3">
            <a:extLst>
              <a:ext uri="{FF2B5EF4-FFF2-40B4-BE49-F238E27FC236}">
                <a16:creationId xmlns:a16="http://schemas.microsoft.com/office/drawing/2014/main" id="{5783C211-C2AD-68D1-42FE-FA68DF4EA348}"/>
              </a:ext>
            </a:extLst>
          </p:cNvPr>
          <p:cNvSpPr>
            <a:spLocks noGrp="1"/>
          </p:cNvSpPr>
          <p:nvPr>
            <p:ph type="sldNum" sz="quarter" idx="10"/>
          </p:nvPr>
        </p:nvSpPr>
        <p:spPr/>
        <p:txBody>
          <a:bodyPr/>
          <a:lstStyle/>
          <a:p>
            <a:fld id="{EB4015AA-59F6-416B-87A6-8E3D940284E2}" type="slidenum">
              <a:rPr lang="pl-PL" smtClean="0"/>
              <a:pPr/>
              <a:t>126</a:t>
            </a:fld>
            <a:endParaRPr lang="pl-PL" dirty="0"/>
          </a:p>
        </p:txBody>
      </p:sp>
    </p:spTree>
    <p:extLst>
      <p:ext uri="{BB962C8B-B14F-4D97-AF65-F5344CB8AC3E}">
        <p14:creationId xmlns:p14="http://schemas.microsoft.com/office/powerpoint/2010/main" val="1103594388"/>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E50AF00-E738-AC77-EC1D-5E4EB2A11B26}"/>
              </a:ext>
            </a:extLst>
          </p:cNvPr>
          <p:cNvSpPr>
            <a:spLocks noGrp="1"/>
          </p:cNvSpPr>
          <p:nvPr>
            <p:ph type="title"/>
          </p:nvPr>
        </p:nvSpPr>
        <p:spPr/>
        <p:txBody>
          <a:bodyPr/>
          <a:lstStyle/>
          <a:p>
            <a:r>
              <a:rPr lang="pl-PL" dirty="0"/>
              <a:t>Produkcja i magazynowanie energii (1)</a:t>
            </a:r>
          </a:p>
        </p:txBody>
      </p:sp>
      <p:sp>
        <p:nvSpPr>
          <p:cNvPr id="3" name="Symbol zastępczy zawartości 2">
            <a:extLst>
              <a:ext uri="{FF2B5EF4-FFF2-40B4-BE49-F238E27FC236}">
                <a16:creationId xmlns:a16="http://schemas.microsoft.com/office/drawing/2014/main" id="{430C2348-9632-6B9B-932B-2D4D9C2F0703}"/>
              </a:ext>
            </a:extLst>
          </p:cNvPr>
          <p:cNvSpPr>
            <a:spLocks noGrp="1"/>
          </p:cNvSpPr>
          <p:nvPr>
            <p:ph idx="1"/>
          </p:nvPr>
        </p:nvSpPr>
        <p:spPr>
          <a:xfrm>
            <a:off x="1025907" y="1979837"/>
            <a:ext cx="8640382" cy="5328392"/>
          </a:xfrm>
        </p:spPr>
        <p:txBody>
          <a:bodyPr>
            <a:normAutofit/>
          </a:bodyPr>
          <a:lstStyle/>
          <a:p>
            <a:r>
              <a:rPr lang="pl-PL" dirty="0"/>
              <a:t>Możliwe są warianty realizacji projektu obejmującego zarówno oba elementy składowe: źródło energii odnawialnej oraz magazyn energii lub jeden element: źródło energii odnawialnej lub tylko magazyn energii. </a:t>
            </a:r>
          </a:p>
          <a:p>
            <a:r>
              <a:rPr lang="pl-PL" dirty="0"/>
              <a:t>W przypadku projektu dotyczącego wyłącznie magazynowania energii, magazyn energii musi był połączony z już istniejącą instalacją do produkcji energii ze źródeł odnawialnych.</a:t>
            </a:r>
          </a:p>
          <a:p>
            <a:r>
              <a:rPr lang="pl-PL" dirty="0"/>
              <a:t>Przykład: </a:t>
            </a:r>
          </a:p>
          <a:p>
            <a:pPr lvl="1"/>
            <a:r>
              <a:rPr lang="pl-PL" dirty="0"/>
              <a:t>farmy wiatrowe lub solarne zintegrowane z bateriami akumulacyjnymi lub innymi rozwiązaniami do magazynowania energii, pozwalające na przechowywanie wyprodukowanej energii i jej wykorzystanie w momencie zwiększonego zapotrzebowania.</a:t>
            </a:r>
          </a:p>
          <a:p>
            <a:pPr lvl="1"/>
            <a:r>
              <a:rPr lang="pl-PL" dirty="0"/>
              <a:t>projekty hydroelektrowni szczytowo-pompowych zintegrowanych z instalacjami fotowoltaicznymi, gdzie energia ze źródeł odnawialnych jest wykorzystywana do pompowania wody do zbiornika górnego podczas nadprodukcji, a następnie wykorzystywana do produkcji energii podczas szczytowego zapotrzebowania.</a:t>
            </a:r>
          </a:p>
          <a:p>
            <a:endParaRPr lang="pl-PL" dirty="0"/>
          </a:p>
        </p:txBody>
      </p:sp>
      <p:sp>
        <p:nvSpPr>
          <p:cNvPr id="4" name="Symbol zastępczy numeru slajdu 3">
            <a:extLst>
              <a:ext uri="{FF2B5EF4-FFF2-40B4-BE49-F238E27FC236}">
                <a16:creationId xmlns:a16="http://schemas.microsoft.com/office/drawing/2014/main" id="{593E04F5-5544-1E18-8B95-124CEF86591E}"/>
              </a:ext>
            </a:extLst>
          </p:cNvPr>
          <p:cNvSpPr>
            <a:spLocks noGrp="1"/>
          </p:cNvSpPr>
          <p:nvPr>
            <p:ph type="sldNum" sz="quarter" idx="10"/>
          </p:nvPr>
        </p:nvSpPr>
        <p:spPr/>
        <p:txBody>
          <a:bodyPr/>
          <a:lstStyle/>
          <a:p>
            <a:fld id="{EB4015AA-59F6-416B-87A6-8E3D940284E2}" type="slidenum">
              <a:rPr lang="pl-PL" smtClean="0"/>
              <a:pPr/>
              <a:t>127</a:t>
            </a:fld>
            <a:endParaRPr lang="pl-PL" dirty="0"/>
          </a:p>
        </p:txBody>
      </p:sp>
    </p:spTree>
    <p:extLst>
      <p:ext uri="{BB962C8B-B14F-4D97-AF65-F5344CB8AC3E}">
        <p14:creationId xmlns:p14="http://schemas.microsoft.com/office/powerpoint/2010/main" val="1657157951"/>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9BFB1E-6316-EFF3-26D6-C66A7B7631CE}"/>
              </a:ext>
            </a:extLst>
          </p:cNvPr>
          <p:cNvSpPr>
            <a:spLocks noGrp="1"/>
          </p:cNvSpPr>
          <p:nvPr>
            <p:ph type="title"/>
          </p:nvPr>
        </p:nvSpPr>
        <p:spPr/>
        <p:txBody>
          <a:bodyPr/>
          <a:lstStyle/>
          <a:p>
            <a:r>
              <a:rPr lang="pl-PL" dirty="0"/>
              <a:t>Produkcja i magazynowanie energii (1)</a:t>
            </a:r>
          </a:p>
        </p:txBody>
      </p:sp>
      <p:sp>
        <p:nvSpPr>
          <p:cNvPr id="3" name="Symbol zastępczy zawartości 2">
            <a:extLst>
              <a:ext uri="{FF2B5EF4-FFF2-40B4-BE49-F238E27FC236}">
                <a16:creationId xmlns:a16="http://schemas.microsoft.com/office/drawing/2014/main" id="{DD685E5C-2699-B284-2BE7-A3646D340BF2}"/>
              </a:ext>
            </a:extLst>
          </p:cNvPr>
          <p:cNvSpPr>
            <a:spLocks noGrp="1"/>
          </p:cNvSpPr>
          <p:nvPr>
            <p:ph idx="1"/>
          </p:nvPr>
        </p:nvSpPr>
        <p:spPr/>
        <p:txBody>
          <a:bodyPr/>
          <a:lstStyle/>
          <a:p>
            <a:r>
              <a:rPr lang="pl-PL"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Część związana z magazynowaniem musi odbierać co najmniej 75% energii z bezpośrednio podłączonej instalacji wytwarzania energii z OZE w skali roku.</a:t>
            </a:r>
          </a:p>
        </p:txBody>
      </p:sp>
      <p:sp>
        <p:nvSpPr>
          <p:cNvPr id="4" name="Symbol zastępczy numeru slajdu 3">
            <a:extLst>
              <a:ext uri="{FF2B5EF4-FFF2-40B4-BE49-F238E27FC236}">
                <a16:creationId xmlns:a16="http://schemas.microsoft.com/office/drawing/2014/main" id="{66B4C480-AB8E-2805-E43C-09D92A3853CA}"/>
              </a:ext>
            </a:extLst>
          </p:cNvPr>
          <p:cNvSpPr>
            <a:spLocks noGrp="1"/>
          </p:cNvSpPr>
          <p:nvPr>
            <p:ph type="sldNum" sz="quarter" idx="10"/>
          </p:nvPr>
        </p:nvSpPr>
        <p:spPr/>
        <p:txBody>
          <a:bodyPr/>
          <a:lstStyle/>
          <a:p>
            <a:fld id="{EB4015AA-59F6-416B-87A6-8E3D940284E2}" type="slidenum">
              <a:rPr lang="pl-PL" smtClean="0"/>
              <a:pPr/>
              <a:t>128</a:t>
            </a:fld>
            <a:endParaRPr lang="pl-PL" dirty="0"/>
          </a:p>
        </p:txBody>
      </p:sp>
      <p:sp>
        <p:nvSpPr>
          <p:cNvPr id="5" name="pole tekstowe 4">
            <a:extLst>
              <a:ext uri="{FF2B5EF4-FFF2-40B4-BE49-F238E27FC236}">
                <a16:creationId xmlns:a16="http://schemas.microsoft.com/office/drawing/2014/main" id="{032ED708-D930-CFCC-8077-B04C60F8E1FE}"/>
              </a:ext>
            </a:extLst>
          </p:cNvPr>
          <p:cNvSpPr txBox="1"/>
          <p:nvPr/>
        </p:nvSpPr>
        <p:spPr>
          <a:xfrm>
            <a:off x="3756499" y="2972807"/>
            <a:ext cx="3178814" cy="872547"/>
          </a:xfrm>
          <a:prstGeom prst="rect">
            <a:avLst/>
          </a:prstGeom>
          <a:noFill/>
          <a:ln>
            <a:solidFill>
              <a:srgbClr val="002060"/>
            </a:solidFill>
          </a:ln>
        </p:spPr>
        <p:txBody>
          <a:bodyPr wrap="square" rtlCol="0">
            <a:spAutoFit/>
          </a:bodyPr>
          <a:lstStyle/>
          <a:p>
            <a:pPr algn="ctr"/>
            <a:r>
              <a:rPr lang="pl-PL" sz="2535" dirty="0">
                <a:solidFill>
                  <a:schemeClr val="tx1">
                    <a:lumMod val="75000"/>
                    <a:lumOff val="25000"/>
                  </a:schemeClr>
                </a:solidFill>
                <a:latin typeface="Calibri Light" panose="020F0302020204030204" pitchFamily="34" charset="0"/>
                <a:cs typeface="Calibri Light" panose="020F0302020204030204" pitchFamily="34" charset="0"/>
              </a:rPr>
              <a:t>Odnawialne źródło energii</a:t>
            </a:r>
          </a:p>
        </p:txBody>
      </p:sp>
      <p:sp>
        <p:nvSpPr>
          <p:cNvPr id="6" name="pole tekstowe 5">
            <a:extLst>
              <a:ext uri="{FF2B5EF4-FFF2-40B4-BE49-F238E27FC236}">
                <a16:creationId xmlns:a16="http://schemas.microsoft.com/office/drawing/2014/main" id="{3FC9E1B9-0E4F-BA46-9CDC-8BAFC1A020FA}"/>
              </a:ext>
            </a:extLst>
          </p:cNvPr>
          <p:cNvSpPr txBox="1"/>
          <p:nvPr/>
        </p:nvSpPr>
        <p:spPr>
          <a:xfrm>
            <a:off x="1808540" y="4320522"/>
            <a:ext cx="3178814" cy="872547"/>
          </a:xfrm>
          <a:prstGeom prst="rect">
            <a:avLst/>
          </a:prstGeom>
          <a:solidFill>
            <a:srgbClr val="002060"/>
          </a:solidFill>
          <a:ln>
            <a:solidFill>
              <a:srgbClr val="002060"/>
            </a:solidFill>
          </a:ln>
        </p:spPr>
        <p:txBody>
          <a:bodyPr wrap="square" rtlCol="0">
            <a:spAutoFit/>
          </a:bodyPr>
          <a:lstStyle/>
          <a:p>
            <a:pPr algn="ctr"/>
            <a:r>
              <a:rPr lang="pl-PL" sz="2535" dirty="0">
                <a:solidFill>
                  <a:schemeClr val="bg1"/>
                </a:solidFill>
                <a:latin typeface="Calibri Light" panose="020F0302020204030204" pitchFamily="34" charset="0"/>
                <a:cs typeface="Calibri Light" panose="020F0302020204030204" pitchFamily="34" charset="0"/>
              </a:rPr>
              <a:t>Magazyn energii</a:t>
            </a:r>
          </a:p>
          <a:p>
            <a:pPr algn="ctr"/>
            <a:r>
              <a:rPr lang="pl-PL" sz="2535" i="1" dirty="0">
                <a:solidFill>
                  <a:schemeClr val="bg1"/>
                </a:solidFill>
                <a:latin typeface="Calibri Light" panose="020F0302020204030204" pitchFamily="34" charset="0"/>
                <a:cs typeface="Calibri Light" panose="020F0302020204030204" pitchFamily="34" charset="0"/>
              </a:rPr>
              <a:t>80 MWh pojemości</a:t>
            </a:r>
          </a:p>
        </p:txBody>
      </p:sp>
      <p:sp>
        <p:nvSpPr>
          <p:cNvPr id="7" name="pole tekstowe 6">
            <a:extLst>
              <a:ext uri="{FF2B5EF4-FFF2-40B4-BE49-F238E27FC236}">
                <a16:creationId xmlns:a16="http://schemas.microsoft.com/office/drawing/2014/main" id="{724B32A7-5C36-338E-0BF1-895D1F339707}"/>
              </a:ext>
            </a:extLst>
          </p:cNvPr>
          <p:cNvSpPr txBox="1"/>
          <p:nvPr/>
        </p:nvSpPr>
        <p:spPr>
          <a:xfrm>
            <a:off x="5704458" y="4320520"/>
            <a:ext cx="3178814" cy="872675"/>
          </a:xfrm>
          <a:prstGeom prst="rect">
            <a:avLst/>
          </a:prstGeom>
          <a:noFill/>
          <a:ln>
            <a:solidFill>
              <a:srgbClr val="002060"/>
            </a:solidFill>
          </a:ln>
        </p:spPr>
        <p:txBody>
          <a:bodyPr wrap="square" rtlCol="0">
            <a:spAutoFit/>
          </a:bodyPr>
          <a:lstStyle/>
          <a:p>
            <a:pPr algn="ctr"/>
            <a:endParaRPr lang="pl-PL" sz="1268" dirty="0">
              <a:solidFill>
                <a:srgbClr val="002060"/>
              </a:solidFill>
              <a:latin typeface="Calibri Light" panose="020F0302020204030204" pitchFamily="34" charset="0"/>
              <a:cs typeface="Calibri Light" panose="020F0302020204030204" pitchFamily="34" charset="0"/>
            </a:endParaRPr>
          </a:p>
          <a:p>
            <a:pPr algn="ctr"/>
            <a:r>
              <a:rPr lang="pl-PL" sz="2535" dirty="0">
                <a:solidFill>
                  <a:srgbClr val="002060"/>
                </a:solidFill>
                <a:latin typeface="Calibri Light" panose="020F0302020204030204" pitchFamily="34" charset="0"/>
                <a:cs typeface="Calibri Light" panose="020F0302020204030204" pitchFamily="34" charset="0"/>
              </a:rPr>
              <a:t>Urządzenia i maszyny</a:t>
            </a:r>
          </a:p>
          <a:p>
            <a:pPr algn="ctr"/>
            <a:endParaRPr lang="pl-PL" sz="1268" dirty="0">
              <a:solidFill>
                <a:srgbClr val="002060"/>
              </a:solidFill>
              <a:latin typeface="Calibri Light" panose="020F0302020204030204" pitchFamily="34" charset="0"/>
              <a:cs typeface="Calibri Light" panose="020F0302020204030204" pitchFamily="34" charset="0"/>
            </a:endParaRPr>
          </a:p>
        </p:txBody>
      </p:sp>
      <p:sp>
        <p:nvSpPr>
          <p:cNvPr id="8" name="pole tekstowe 7">
            <a:extLst>
              <a:ext uri="{FF2B5EF4-FFF2-40B4-BE49-F238E27FC236}">
                <a16:creationId xmlns:a16="http://schemas.microsoft.com/office/drawing/2014/main" id="{50B05602-E347-018D-478C-884D2DBAEC03}"/>
              </a:ext>
            </a:extLst>
          </p:cNvPr>
          <p:cNvSpPr txBox="1"/>
          <p:nvPr/>
        </p:nvSpPr>
        <p:spPr>
          <a:xfrm>
            <a:off x="3764087" y="5787823"/>
            <a:ext cx="3178814" cy="872547"/>
          </a:xfrm>
          <a:prstGeom prst="rect">
            <a:avLst/>
          </a:prstGeom>
          <a:noFill/>
          <a:ln>
            <a:solidFill>
              <a:srgbClr val="002060"/>
            </a:solidFill>
          </a:ln>
        </p:spPr>
        <p:txBody>
          <a:bodyPr wrap="square" rtlCol="0">
            <a:spAutoFit/>
          </a:bodyPr>
          <a:lstStyle/>
          <a:p>
            <a:pPr algn="ctr"/>
            <a:r>
              <a:rPr lang="pl-PL" sz="2535" dirty="0">
                <a:solidFill>
                  <a:schemeClr val="tx1">
                    <a:lumMod val="75000"/>
                    <a:lumOff val="25000"/>
                  </a:schemeClr>
                </a:solidFill>
                <a:latin typeface="Calibri Light" panose="020F0302020204030204" pitchFamily="34" charset="0"/>
                <a:cs typeface="Calibri Light" panose="020F0302020204030204" pitchFamily="34" charset="0"/>
              </a:rPr>
              <a:t>Konwencjonalne źródło energii</a:t>
            </a:r>
          </a:p>
        </p:txBody>
      </p:sp>
      <p:cxnSp>
        <p:nvCxnSpPr>
          <p:cNvPr id="9" name="Łącznik prosty ze strzałką 8">
            <a:extLst>
              <a:ext uri="{FF2B5EF4-FFF2-40B4-BE49-F238E27FC236}">
                <a16:creationId xmlns:a16="http://schemas.microsoft.com/office/drawing/2014/main" id="{5689035C-6ECB-3314-9CA5-D14BE379A3EF}"/>
              </a:ext>
            </a:extLst>
          </p:cNvPr>
          <p:cNvCxnSpPr>
            <a:cxnSpLocks/>
            <a:stCxn id="5" idx="2"/>
            <a:endCxn id="6" idx="0"/>
          </p:cNvCxnSpPr>
          <p:nvPr/>
        </p:nvCxnSpPr>
        <p:spPr>
          <a:xfrm flipH="1">
            <a:off x="3397947" y="3845354"/>
            <a:ext cx="1947959" cy="475168"/>
          </a:xfrm>
          <a:prstGeom prst="straightConnector1">
            <a:avLst/>
          </a:prstGeom>
          <a:ln>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6551B23B-F631-7CC4-00E5-78A4ACC2559C}"/>
              </a:ext>
            </a:extLst>
          </p:cNvPr>
          <p:cNvCxnSpPr>
            <a:cxnSpLocks/>
            <a:stCxn id="6" idx="3"/>
            <a:endCxn id="7" idx="1"/>
          </p:cNvCxnSpPr>
          <p:nvPr/>
        </p:nvCxnSpPr>
        <p:spPr>
          <a:xfrm>
            <a:off x="4987354" y="4756796"/>
            <a:ext cx="717104" cy="62"/>
          </a:xfrm>
          <a:prstGeom prst="straightConnector1">
            <a:avLst/>
          </a:prstGeom>
          <a:ln>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7A63DB14-9AE5-8B6E-5C3C-E63606104F2C}"/>
              </a:ext>
            </a:extLst>
          </p:cNvPr>
          <p:cNvCxnSpPr>
            <a:cxnSpLocks/>
            <a:stCxn id="8" idx="0"/>
            <a:endCxn id="6" idx="2"/>
          </p:cNvCxnSpPr>
          <p:nvPr/>
        </p:nvCxnSpPr>
        <p:spPr>
          <a:xfrm flipH="1" flipV="1">
            <a:off x="3397947" y="5193069"/>
            <a:ext cx="1955547" cy="594754"/>
          </a:xfrm>
          <a:prstGeom prst="straightConnector1">
            <a:avLst/>
          </a:prstGeom>
          <a:ln>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2" name="Łącznik prosty ze strzałką 11">
            <a:extLst>
              <a:ext uri="{FF2B5EF4-FFF2-40B4-BE49-F238E27FC236}">
                <a16:creationId xmlns:a16="http://schemas.microsoft.com/office/drawing/2014/main" id="{BDFE31A9-B244-1E43-D61E-F77BE2579878}"/>
              </a:ext>
            </a:extLst>
          </p:cNvPr>
          <p:cNvCxnSpPr>
            <a:cxnSpLocks/>
            <a:stCxn id="8" idx="0"/>
            <a:endCxn id="7" idx="2"/>
          </p:cNvCxnSpPr>
          <p:nvPr/>
        </p:nvCxnSpPr>
        <p:spPr>
          <a:xfrm flipV="1">
            <a:off x="5353494" y="5193195"/>
            <a:ext cx="1940371" cy="594628"/>
          </a:xfrm>
          <a:prstGeom prst="straightConnector1">
            <a:avLst/>
          </a:prstGeom>
          <a:ln>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3" name="pole tekstowe 12">
            <a:extLst>
              <a:ext uri="{FF2B5EF4-FFF2-40B4-BE49-F238E27FC236}">
                <a16:creationId xmlns:a16="http://schemas.microsoft.com/office/drawing/2014/main" id="{305B65E2-450C-BD8B-0A6E-F0EC5F9A8F91}"/>
              </a:ext>
            </a:extLst>
          </p:cNvPr>
          <p:cNvSpPr txBox="1"/>
          <p:nvPr/>
        </p:nvSpPr>
        <p:spPr>
          <a:xfrm>
            <a:off x="577685" y="3763826"/>
            <a:ext cx="3178814" cy="431657"/>
          </a:xfrm>
          <a:prstGeom prst="rect">
            <a:avLst/>
          </a:prstGeom>
          <a:noFill/>
          <a:ln>
            <a:noFill/>
          </a:ln>
        </p:spPr>
        <p:txBody>
          <a:bodyPr wrap="square" rtlCol="0">
            <a:spAutoFit/>
          </a:bodyPr>
          <a:lstStyle/>
          <a:p>
            <a:pPr algn="r"/>
            <a:r>
              <a:rPr lang="pl-PL" sz="2205" i="1" dirty="0">
                <a:solidFill>
                  <a:srgbClr val="002060"/>
                </a:solidFill>
                <a:latin typeface="Calibri Light" panose="020F0302020204030204" pitchFamily="34" charset="0"/>
                <a:cs typeface="Calibri Light" panose="020F0302020204030204" pitchFamily="34" charset="0"/>
              </a:rPr>
              <a:t>&gt; 60 MWh (&gt; 75%)</a:t>
            </a:r>
          </a:p>
        </p:txBody>
      </p:sp>
      <p:sp>
        <p:nvSpPr>
          <p:cNvPr id="14" name="pole tekstowe 13">
            <a:extLst>
              <a:ext uri="{FF2B5EF4-FFF2-40B4-BE49-F238E27FC236}">
                <a16:creationId xmlns:a16="http://schemas.microsoft.com/office/drawing/2014/main" id="{14E719B9-168C-56CD-B350-7DA2F3D8B9EF}"/>
              </a:ext>
            </a:extLst>
          </p:cNvPr>
          <p:cNvSpPr txBox="1"/>
          <p:nvPr/>
        </p:nvSpPr>
        <p:spPr>
          <a:xfrm>
            <a:off x="577685" y="5346776"/>
            <a:ext cx="3178814" cy="431657"/>
          </a:xfrm>
          <a:prstGeom prst="rect">
            <a:avLst/>
          </a:prstGeom>
          <a:noFill/>
          <a:ln>
            <a:noFill/>
          </a:ln>
        </p:spPr>
        <p:txBody>
          <a:bodyPr wrap="square" rtlCol="0">
            <a:spAutoFit/>
          </a:bodyPr>
          <a:lstStyle/>
          <a:p>
            <a:pPr algn="r"/>
            <a:r>
              <a:rPr lang="pl-PL" sz="2205" i="1" dirty="0">
                <a:solidFill>
                  <a:srgbClr val="002060"/>
                </a:solidFill>
                <a:latin typeface="Calibri Light" panose="020F0302020204030204" pitchFamily="34" charset="0"/>
                <a:cs typeface="Calibri Light" panose="020F0302020204030204" pitchFamily="34" charset="0"/>
              </a:rPr>
              <a:t>&lt; 20 MWh (&lt; 25%)</a:t>
            </a:r>
          </a:p>
        </p:txBody>
      </p:sp>
    </p:spTree>
    <p:extLst>
      <p:ext uri="{BB962C8B-B14F-4D97-AF65-F5344CB8AC3E}">
        <p14:creationId xmlns:p14="http://schemas.microsoft.com/office/powerpoint/2010/main" val="1474438374"/>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6552DFE-CEB1-B6D4-5B49-2B9AE87FB916}"/>
              </a:ext>
            </a:extLst>
          </p:cNvPr>
          <p:cNvSpPr>
            <a:spLocks noGrp="1"/>
          </p:cNvSpPr>
          <p:nvPr>
            <p:ph type="title"/>
          </p:nvPr>
        </p:nvSpPr>
        <p:spPr/>
        <p:txBody>
          <a:bodyPr/>
          <a:lstStyle/>
          <a:p>
            <a:r>
              <a:rPr lang="pl-PL" dirty="0"/>
              <a:t>Produkcja i magazynowanie energii (1)</a:t>
            </a:r>
          </a:p>
        </p:txBody>
      </p:sp>
      <p:sp>
        <p:nvSpPr>
          <p:cNvPr id="3" name="Symbol zastępczy zawartości 2">
            <a:extLst>
              <a:ext uri="{FF2B5EF4-FFF2-40B4-BE49-F238E27FC236}">
                <a16:creationId xmlns:a16="http://schemas.microsoft.com/office/drawing/2014/main" id="{071AB0BD-2B58-A069-7031-9C145EC41F94}"/>
              </a:ext>
            </a:extLst>
          </p:cNvPr>
          <p:cNvSpPr>
            <a:spLocks noGrp="1"/>
          </p:cNvSpPr>
          <p:nvPr>
            <p:ph idx="1"/>
          </p:nvPr>
        </p:nvSpPr>
        <p:spPr/>
        <p:txBody>
          <a:bodyPr/>
          <a:lstStyle/>
          <a:p>
            <a:r>
              <a:rPr lang="pl-PL" dirty="0"/>
              <a:t>Część związana z magazynowaniem musi odbierać co najmniej 75% energii z bezpośrednio podłączonej instalacji wytwarzania energii z OZE w skali roku.</a:t>
            </a:r>
            <a:br>
              <a:rPr lang="pl-PL" dirty="0"/>
            </a:br>
            <a:endParaRPr lang="pl-PL" dirty="0"/>
          </a:p>
          <a:p>
            <a:endParaRPr lang="pl-PL" dirty="0"/>
          </a:p>
        </p:txBody>
      </p:sp>
      <p:sp>
        <p:nvSpPr>
          <p:cNvPr id="4" name="Symbol zastępczy numeru slajdu 3">
            <a:extLst>
              <a:ext uri="{FF2B5EF4-FFF2-40B4-BE49-F238E27FC236}">
                <a16:creationId xmlns:a16="http://schemas.microsoft.com/office/drawing/2014/main" id="{A7A17062-309E-AB60-9338-68289E199F19}"/>
              </a:ext>
            </a:extLst>
          </p:cNvPr>
          <p:cNvSpPr>
            <a:spLocks noGrp="1"/>
          </p:cNvSpPr>
          <p:nvPr>
            <p:ph type="sldNum" sz="quarter" idx="10"/>
          </p:nvPr>
        </p:nvSpPr>
        <p:spPr/>
        <p:txBody>
          <a:bodyPr/>
          <a:lstStyle/>
          <a:p>
            <a:fld id="{EB4015AA-59F6-416B-87A6-8E3D940284E2}" type="slidenum">
              <a:rPr lang="pl-PL" smtClean="0"/>
              <a:pPr/>
              <a:t>129</a:t>
            </a:fld>
            <a:endParaRPr lang="pl-PL" dirty="0"/>
          </a:p>
        </p:txBody>
      </p:sp>
      <p:sp>
        <p:nvSpPr>
          <p:cNvPr id="5" name="pole tekstowe 4">
            <a:extLst>
              <a:ext uri="{FF2B5EF4-FFF2-40B4-BE49-F238E27FC236}">
                <a16:creationId xmlns:a16="http://schemas.microsoft.com/office/drawing/2014/main" id="{7B7635C6-DEA2-190F-CD3D-A3D4053F03D4}"/>
              </a:ext>
            </a:extLst>
          </p:cNvPr>
          <p:cNvSpPr txBox="1"/>
          <p:nvPr/>
        </p:nvSpPr>
        <p:spPr>
          <a:xfrm>
            <a:off x="3756499" y="2972276"/>
            <a:ext cx="3178814" cy="872547"/>
          </a:xfrm>
          <a:prstGeom prst="rect">
            <a:avLst/>
          </a:prstGeom>
          <a:noFill/>
          <a:ln>
            <a:solidFill>
              <a:srgbClr val="002060"/>
            </a:solidFill>
          </a:ln>
        </p:spPr>
        <p:txBody>
          <a:bodyPr wrap="square" rtlCol="0">
            <a:spAutoFit/>
          </a:bodyPr>
          <a:lstStyle/>
          <a:p>
            <a:pPr algn="ctr"/>
            <a:r>
              <a:rPr lang="pl-PL" sz="2535" dirty="0">
                <a:solidFill>
                  <a:schemeClr val="tx1">
                    <a:lumMod val="75000"/>
                    <a:lumOff val="25000"/>
                  </a:schemeClr>
                </a:solidFill>
                <a:latin typeface="Calibri Light" panose="020F0302020204030204" pitchFamily="34" charset="0"/>
                <a:cs typeface="Calibri Light" panose="020F0302020204030204" pitchFamily="34" charset="0"/>
              </a:rPr>
              <a:t>Odnawialne źródło energii</a:t>
            </a:r>
          </a:p>
        </p:txBody>
      </p:sp>
      <p:sp>
        <p:nvSpPr>
          <p:cNvPr id="6" name="pole tekstowe 5">
            <a:extLst>
              <a:ext uri="{FF2B5EF4-FFF2-40B4-BE49-F238E27FC236}">
                <a16:creationId xmlns:a16="http://schemas.microsoft.com/office/drawing/2014/main" id="{DC311878-D959-155C-CDC2-6C2F6FB36D77}"/>
              </a:ext>
            </a:extLst>
          </p:cNvPr>
          <p:cNvSpPr txBox="1"/>
          <p:nvPr/>
        </p:nvSpPr>
        <p:spPr>
          <a:xfrm>
            <a:off x="1808540" y="4319991"/>
            <a:ext cx="3178814" cy="872547"/>
          </a:xfrm>
          <a:prstGeom prst="rect">
            <a:avLst/>
          </a:prstGeom>
          <a:solidFill>
            <a:srgbClr val="002060"/>
          </a:solidFill>
          <a:ln>
            <a:solidFill>
              <a:srgbClr val="002060"/>
            </a:solidFill>
          </a:ln>
        </p:spPr>
        <p:txBody>
          <a:bodyPr wrap="square" rtlCol="0">
            <a:spAutoFit/>
          </a:bodyPr>
          <a:lstStyle/>
          <a:p>
            <a:pPr algn="ctr"/>
            <a:r>
              <a:rPr lang="pl-PL" sz="2535" dirty="0">
                <a:solidFill>
                  <a:schemeClr val="bg1"/>
                </a:solidFill>
                <a:latin typeface="Calibri Light" panose="020F0302020204030204" pitchFamily="34" charset="0"/>
                <a:cs typeface="Calibri Light" panose="020F0302020204030204" pitchFamily="34" charset="0"/>
              </a:rPr>
              <a:t>Magazyn energii</a:t>
            </a:r>
          </a:p>
          <a:p>
            <a:pPr algn="ctr"/>
            <a:r>
              <a:rPr lang="pl-PL" sz="2535" i="1" dirty="0">
                <a:solidFill>
                  <a:schemeClr val="bg1"/>
                </a:solidFill>
                <a:latin typeface="Calibri Light" panose="020F0302020204030204" pitchFamily="34" charset="0"/>
                <a:cs typeface="Calibri Light" panose="020F0302020204030204" pitchFamily="34" charset="0"/>
              </a:rPr>
              <a:t>20 MWh pojemości</a:t>
            </a:r>
          </a:p>
        </p:txBody>
      </p:sp>
      <p:sp>
        <p:nvSpPr>
          <p:cNvPr id="7" name="pole tekstowe 6">
            <a:extLst>
              <a:ext uri="{FF2B5EF4-FFF2-40B4-BE49-F238E27FC236}">
                <a16:creationId xmlns:a16="http://schemas.microsoft.com/office/drawing/2014/main" id="{4D33A966-AE76-7FE4-F645-BF292DFA0E96}"/>
              </a:ext>
            </a:extLst>
          </p:cNvPr>
          <p:cNvSpPr txBox="1"/>
          <p:nvPr/>
        </p:nvSpPr>
        <p:spPr>
          <a:xfrm>
            <a:off x="5704458" y="4319989"/>
            <a:ext cx="3178814" cy="872675"/>
          </a:xfrm>
          <a:prstGeom prst="rect">
            <a:avLst/>
          </a:prstGeom>
          <a:noFill/>
          <a:ln>
            <a:solidFill>
              <a:srgbClr val="002060"/>
            </a:solidFill>
          </a:ln>
        </p:spPr>
        <p:txBody>
          <a:bodyPr wrap="square" rtlCol="0">
            <a:spAutoFit/>
          </a:bodyPr>
          <a:lstStyle/>
          <a:p>
            <a:pPr algn="ctr"/>
            <a:endParaRPr lang="pl-PL" sz="1268"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pl-PL" sz="2535" dirty="0">
                <a:solidFill>
                  <a:schemeClr val="tx1">
                    <a:lumMod val="75000"/>
                    <a:lumOff val="25000"/>
                  </a:schemeClr>
                </a:solidFill>
                <a:latin typeface="Calibri Light" panose="020F0302020204030204" pitchFamily="34" charset="0"/>
                <a:cs typeface="Calibri Light" panose="020F0302020204030204" pitchFamily="34" charset="0"/>
              </a:rPr>
              <a:t>Urządzenia i maszyny</a:t>
            </a:r>
          </a:p>
          <a:p>
            <a:pPr algn="ctr"/>
            <a:endParaRPr lang="pl-PL" sz="1268"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8" name="pole tekstowe 7">
            <a:extLst>
              <a:ext uri="{FF2B5EF4-FFF2-40B4-BE49-F238E27FC236}">
                <a16:creationId xmlns:a16="http://schemas.microsoft.com/office/drawing/2014/main" id="{0725113E-9BE0-DBDD-D2B0-ABAF99455A20}"/>
              </a:ext>
            </a:extLst>
          </p:cNvPr>
          <p:cNvSpPr txBox="1"/>
          <p:nvPr/>
        </p:nvSpPr>
        <p:spPr>
          <a:xfrm>
            <a:off x="3764087" y="5787292"/>
            <a:ext cx="3178814" cy="872547"/>
          </a:xfrm>
          <a:prstGeom prst="rect">
            <a:avLst/>
          </a:prstGeom>
          <a:noFill/>
          <a:ln>
            <a:solidFill>
              <a:srgbClr val="002060"/>
            </a:solidFill>
          </a:ln>
        </p:spPr>
        <p:txBody>
          <a:bodyPr wrap="square" rtlCol="0">
            <a:spAutoFit/>
          </a:bodyPr>
          <a:lstStyle/>
          <a:p>
            <a:pPr algn="ctr"/>
            <a:r>
              <a:rPr lang="pl-PL" sz="2535" dirty="0">
                <a:solidFill>
                  <a:schemeClr val="tx1">
                    <a:lumMod val="75000"/>
                    <a:lumOff val="25000"/>
                  </a:schemeClr>
                </a:solidFill>
                <a:latin typeface="Calibri Light" panose="020F0302020204030204" pitchFamily="34" charset="0"/>
                <a:cs typeface="Calibri Light" panose="020F0302020204030204" pitchFamily="34" charset="0"/>
              </a:rPr>
              <a:t>Konwencjonalne źródło energii</a:t>
            </a:r>
          </a:p>
        </p:txBody>
      </p:sp>
      <p:cxnSp>
        <p:nvCxnSpPr>
          <p:cNvPr id="9" name="Łącznik prosty ze strzałką 8">
            <a:extLst>
              <a:ext uri="{FF2B5EF4-FFF2-40B4-BE49-F238E27FC236}">
                <a16:creationId xmlns:a16="http://schemas.microsoft.com/office/drawing/2014/main" id="{62899D2D-624C-4C5F-F5A9-0CF53D5A9108}"/>
              </a:ext>
            </a:extLst>
          </p:cNvPr>
          <p:cNvCxnSpPr>
            <a:cxnSpLocks/>
            <a:stCxn id="5" idx="2"/>
            <a:endCxn id="6" idx="0"/>
          </p:cNvCxnSpPr>
          <p:nvPr/>
        </p:nvCxnSpPr>
        <p:spPr>
          <a:xfrm flipH="1">
            <a:off x="3397947" y="3844823"/>
            <a:ext cx="1947959" cy="475168"/>
          </a:xfrm>
          <a:prstGeom prst="straightConnector1">
            <a:avLst/>
          </a:prstGeom>
          <a:ln>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ze strzałką 9">
            <a:extLst>
              <a:ext uri="{FF2B5EF4-FFF2-40B4-BE49-F238E27FC236}">
                <a16:creationId xmlns:a16="http://schemas.microsoft.com/office/drawing/2014/main" id="{2AAAA39E-8379-A1F4-98BA-9ED66025CAE7}"/>
              </a:ext>
            </a:extLst>
          </p:cNvPr>
          <p:cNvCxnSpPr>
            <a:cxnSpLocks/>
            <a:stCxn id="8" idx="0"/>
            <a:endCxn id="6" idx="2"/>
          </p:cNvCxnSpPr>
          <p:nvPr/>
        </p:nvCxnSpPr>
        <p:spPr>
          <a:xfrm flipH="1" flipV="1">
            <a:off x="3397947" y="5192538"/>
            <a:ext cx="1955547" cy="594754"/>
          </a:xfrm>
          <a:prstGeom prst="straightConnector1">
            <a:avLst/>
          </a:prstGeom>
          <a:ln>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cxnSp>
        <p:nvCxnSpPr>
          <p:cNvPr id="11" name="Łącznik prosty ze strzałką 10">
            <a:extLst>
              <a:ext uri="{FF2B5EF4-FFF2-40B4-BE49-F238E27FC236}">
                <a16:creationId xmlns:a16="http://schemas.microsoft.com/office/drawing/2014/main" id="{186D70CF-6F0C-818B-5EFD-0505D41E6BD0}"/>
              </a:ext>
            </a:extLst>
          </p:cNvPr>
          <p:cNvCxnSpPr>
            <a:cxnSpLocks/>
            <a:stCxn id="8" idx="0"/>
            <a:endCxn id="7" idx="2"/>
          </p:cNvCxnSpPr>
          <p:nvPr/>
        </p:nvCxnSpPr>
        <p:spPr>
          <a:xfrm flipV="1">
            <a:off x="5353494" y="5192664"/>
            <a:ext cx="1940371" cy="594628"/>
          </a:xfrm>
          <a:prstGeom prst="straightConnector1">
            <a:avLst/>
          </a:prstGeom>
          <a:ln>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A09866CF-9440-4463-1112-0544A77AA509}"/>
              </a:ext>
            </a:extLst>
          </p:cNvPr>
          <p:cNvSpPr txBox="1"/>
          <p:nvPr/>
        </p:nvSpPr>
        <p:spPr>
          <a:xfrm>
            <a:off x="577685" y="3763295"/>
            <a:ext cx="3178814" cy="431657"/>
          </a:xfrm>
          <a:prstGeom prst="rect">
            <a:avLst/>
          </a:prstGeom>
          <a:noFill/>
          <a:ln>
            <a:noFill/>
          </a:ln>
        </p:spPr>
        <p:txBody>
          <a:bodyPr wrap="square" rtlCol="0">
            <a:spAutoFit/>
          </a:bodyPr>
          <a:lstStyle/>
          <a:p>
            <a:pPr algn="r"/>
            <a:r>
              <a:rPr lang="pl-PL" sz="2205" i="1" dirty="0">
                <a:solidFill>
                  <a:srgbClr val="002060"/>
                </a:solidFill>
                <a:latin typeface="Calibri Light" panose="020F0302020204030204" pitchFamily="34" charset="0"/>
                <a:cs typeface="Calibri Light" panose="020F0302020204030204" pitchFamily="34" charset="0"/>
              </a:rPr>
              <a:t>&gt; 15 MWh (&gt; 75%)</a:t>
            </a:r>
          </a:p>
        </p:txBody>
      </p:sp>
      <p:sp>
        <p:nvSpPr>
          <p:cNvPr id="13" name="pole tekstowe 12">
            <a:extLst>
              <a:ext uri="{FF2B5EF4-FFF2-40B4-BE49-F238E27FC236}">
                <a16:creationId xmlns:a16="http://schemas.microsoft.com/office/drawing/2014/main" id="{A8EBF4BD-6B8E-9DF7-6EB9-25C4800C83E9}"/>
              </a:ext>
            </a:extLst>
          </p:cNvPr>
          <p:cNvSpPr txBox="1"/>
          <p:nvPr/>
        </p:nvSpPr>
        <p:spPr>
          <a:xfrm>
            <a:off x="577685" y="5346245"/>
            <a:ext cx="3178814" cy="431657"/>
          </a:xfrm>
          <a:prstGeom prst="rect">
            <a:avLst/>
          </a:prstGeom>
          <a:noFill/>
          <a:ln>
            <a:noFill/>
          </a:ln>
        </p:spPr>
        <p:txBody>
          <a:bodyPr wrap="square" rtlCol="0">
            <a:spAutoFit/>
          </a:bodyPr>
          <a:lstStyle/>
          <a:p>
            <a:pPr algn="r"/>
            <a:r>
              <a:rPr lang="pl-PL" sz="2205" i="1" dirty="0">
                <a:solidFill>
                  <a:srgbClr val="002060"/>
                </a:solidFill>
                <a:latin typeface="Calibri Light" panose="020F0302020204030204" pitchFamily="34" charset="0"/>
                <a:cs typeface="Calibri Light" panose="020F0302020204030204" pitchFamily="34" charset="0"/>
              </a:rPr>
              <a:t>&lt; 5 MWh (&lt; 25%)</a:t>
            </a:r>
          </a:p>
        </p:txBody>
      </p:sp>
      <p:cxnSp>
        <p:nvCxnSpPr>
          <p:cNvPr id="14" name="Łącznik prosty ze strzałką 13">
            <a:extLst>
              <a:ext uri="{FF2B5EF4-FFF2-40B4-BE49-F238E27FC236}">
                <a16:creationId xmlns:a16="http://schemas.microsoft.com/office/drawing/2014/main" id="{AB09F635-CAAE-2931-5623-665034226FAF}"/>
              </a:ext>
            </a:extLst>
          </p:cNvPr>
          <p:cNvCxnSpPr>
            <a:cxnSpLocks/>
            <a:stCxn id="5" idx="2"/>
            <a:endCxn id="7" idx="0"/>
          </p:cNvCxnSpPr>
          <p:nvPr/>
        </p:nvCxnSpPr>
        <p:spPr>
          <a:xfrm>
            <a:off x="5345906" y="3844823"/>
            <a:ext cx="1947959" cy="475166"/>
          </a:xfrm>
          <a:prstGeom prst="straightConnector1">
            <a:avLst/>
          </a:prstGeom>
          <a:ln>
            <a:solidFill>
              <a:srgbClr val="002060"/>
            </a:solidFill>
            <a:prstDash val="lgDash"/>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0594314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4466F2-2A09-189A-EB35-9087166B7B0D}"/>
              </a:ext>
            </a:extLst>
          </p:cNvPr>
          <p:cNvSpPr>
            <a:spLocks noGrp="1"/>
          </p:cNvSpPr>
          <p:nvPr>
            <p:ph type="title"/>
          </p:nvPr>
        </p:nvSpPr>
        <p:spPr/>
        <p:txBody>
          <a:bodyPr/>
          <a:lstStyle/>
          <a:p>
            <a:r>
              <a:rPr lang="pl-PL" dirty="0"/>
              <a:t>Przedsiębiorstwo</a:t>
            </a:r>
          </a:p>
        </p:txBody>
      </p:sp>
      <p:sp>
        <p:nvSpPr>
          <p:cNvPr id="3" name="Symbol zastępczy zawartości 2">
            <a:extLst>
              <a:ext uri="{FF2B5EF4-FFF2-40B4-BE49-F238E27FC236}">
                <a16:creationId xmlns:a16="http://schemas.microsoft.com/office/drawing/2014/main" id="{CB3BEB3E-BBBC-1837-525D-1C6B0BE59479}"/>
              </a:ext>
            </a:extLst>
          </p:cNvPr>
          <p:cNvSpPr>
            <a:spLocks noGrp="1"/>
          </p:cNvSpPr>
          <p:nvPr>
            <p:ph idx="1"/>
          </p:nvPr>
        </p:nvSpPr>
        <p:spPr/>
        <p:txBody>
          <a:bodyPr>
            <a:normAutofit/>
          </a:bodyPr>
          <a:lstStyle/>
          <a:p>
            <a:r>
              <a:rPr lang="pl-PL" dirty="0"/>
              <a:t>Pomimo faktu, iż definicja działalności gospodarczej w ujęciu prawa pomocy publicznej jest szeroka, to w Zawiadomieniu Komisji przedstawiono kryteria pozwalające na rozróżnienie działalności gospodarczej i niegospodarczej względem niektórych obszarów:</a:t>
            </a:r>
          </a:p>
          <a:p>
            <a:pPr lvl="1"/>
            <a:r>
              <a:rPr lang="pl-PL" dirty="0"/>
              <a:t>sprawowana władzy publicznej,</a:t>
            </a:r>
          </a:p>
          <a:p>
            <a:pPr lvl="1"/>
            <a:r>
              <a:rPr lang="pl-PL" dirty="0"/>
              <a:t>budowy i eksploatacji w interesie publicznym infrastruktury,</a:t>
            </a:r>
          </a:p>
          <a:p>
            <a:pPr lvl="1"/>
            <a:r>
              <a:rPr lang="pl-PL" dirty="0"/>
              <a:t>służących zachowaniu dziedzictwa kulturowego,</a:t>
            </a:r>
          </a:p>
          <a:p>
            <a:pPr lvl="1"/>
            <a:r>
              <a:rPr lang="pl-PL" dirty="0"/>
              <a:t>opieki zdrowotnej finansowana w całości ze składek,</a:t>
            </a:r>
          </a:p>
          <a:p>
            <a:pPr lvl="1"/>
            <a:r>
              <a:rPr lang="pl-PL" dirty="0"/>
              <a:t>opieki społecznej opartej na zasadzie solidarności,</a:t>
            </a:r>
          </a:p>
          <a:p>
            <a:pPr lvl="1"/>
            <a:r>
              <a:rPr lang="pl-PL" dirty="0"/>
              <a:t>kształcenia w ramach krajowego systemu kształcenia,</a:t>
            </a:r>
          </a:p>
          <a:p>
            <a:pPr lvl="1"/>
            <a:r>
              <a:rPr lang="pl-PL" dirty="0"/>
              <a:t>działalności badawczej.</a:t>
            </a:r>
          </a:p>
          <a:p>
            <a:pPr lvl="1"/>
            <a:endParaRPr lang="pl-PL" dirty="0"/>
          </a:p>
        </p:txBody>
      </p:sp>
      <p:sp>
        <p:nvSpPr>
          <p:cNvPr id="4" name="Symbol zastępczy numeru slajdu 3">
            <a:extLst>
              <a:ext uri="{FF2B5EF4-FFF2-40B4-BE49-F238E27FC236}">
                <a16:creationId xmlns:a16="http://schemas.microsoft.com/office/drawing/2014/main" id="{82DD55C7-0B16-1374-1FE2-4EB01025B911}"/>
              </a:ext>
            </a:extLst>
          </p:cNvPr>
          <p:cNvSpPr>
            <a:spLocks noGrp="1"/>
          </p:cNvSpPr>
          <p:nvPr>
            <p:ph type="sldNum" sz="quarter" idx="10"/>
          </p:nvPr>
        </p:nvSpPr>
        <p:spPr/>
        <p:txBody>
          <a:bodyPr/>
          <a:lstStyle/>
          <a:p>
            <a:fld id="{EB4015AA-59F6-416B-87A6-8E3D940284E2}" type="slidenum">
              <a:rPr lang="pl-PL" smtClean="0"/>
              <a:pPr/>
              <a:t>13</a:t>
            </a:fld>
            <a:endParaRPr lang="pl-PL" dirty="0"/>
          </a:p>
        </p:txBody>
      </p:sp>
    </p:spTree>
    <p:extLst>
      <p:ext uri="{BB962C8B-B14F-4D97-AF65-F5344CB8AC3E}">
        <p14:creationId xmlns:p14="http://schemas.microsoft.com/office/powerpoint/2010/main" val="2359840100"/>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9A3E312-D4F1-4DB7-E520-C609EF8C1AE0}"/>
              </a:ext>
            </a:extLst>
          </p:cNvPr>
          <p:cNvSpPr>
            <a:spLocks noGrp="1"/>
          </p:cNvSpPr>
          <p:nvPr>
            <p:ph type="title"/>
          </p:nvPr>
        </p:nvSpPr>
        <p:spPr/>
        <p:txBody>
          <a:bodyPr/>
          <a:lstStyle/>
          <a:p>
            <a:r>
              <a:rPr lang="pl-PL" dirty="0"/>
              <a:t>Produkcja i magazynowanie biopaliw (2)</a:t>
            </a:r>
          </a:p>
        </p:txBody>
      </p:sp>
      <p:sp>
        <p:nvSpPr>
          <p:cNvPr id="3" name="Symbol zastępczy zawartości 2">
            <a:extLst>
              <a:ext uri="{FF2B5EF4-FFF2-40B4-BE49-F238E27FC236}">
                <a16:creationId xmlns:a16="http://schemas.microsoft.com/office/drawing/2014/main" id="{0B04FAAD-6F5A-FB4F-3B22-406E35DCCB2A}"/>
              </a:ext>
            </a:extLst>
          </p:cNvPr>
          <p:cNvSpPr>
            <a:spLocks noGrp="1"/>
          </p:cNvSpPr>
          <p:nvPr>
            <p:ph idx="1"/>
          </p:nvPr>
        </p:nvSpPr>
        <p:spPr>
          <a:xfrm>
            <a:off x="1025907" y="1979837"/>
            <a:ext cx="8640382" cy="4968352"/>
          </a:xfrm>
        </p:spPr>
        <p:txBody>
          <a:bodyPr/>
          <a:lstStyle/>
          <a:p>
            <a:r>
              <a:rPr lang="pl-PL" dirty="0"/>
              <a:t>Pomoc może być przyznana na produkcję i przechowywanie biopaliw, </a:t>
            </a:r>
            <a:r>
              <a:rPr lang="pl-PL" dirty="0" err="1"/>
              <a:t>biopłynów</a:t>
            </a:r>
            <a:r>
              <a:rPr lang="pl-PL" dirty="0"/>
              <a:t>, biogazu (w tym </a:t>
            </a:r>
            <a:r>
              <a:rPr lang="pl-PL" dirty="0" err="1"/>
              <a:t>biometanu</a:t>
            </a:r>
            <a:r>
              <a:rPr lang="pl-PL" dirty="0"/>
              <a:t>) i paliw z biomasy: </a:t>
            </a:r>
          </a:p>
          <a:p>
            <a:pPr lvl="1"/>
            <a:r>
              <a:rPr lang="pl-PL" dirty="0"/>
              <a:t>paliwa objęte pomocą są zgodne z kryteriami zrównoważonego rozwoju i ograniczania emisji gazów cieplarnianych;</a:t>
            </a:r>
          </a:p>
          <a:p>
            <a:pPr lvl="1"/>
            <a:r>
              <a:rPr lang="pl-PL" dirty="0"/>
              <a:t>paliwa są wytwarzane z surowców wymienionych w załączniku IX do dyrektywy (UE) 2018/2001, np. np. słoma, obornik i osad ściekowy, wytłoki z winogron i osad winny z drożdży, łupiny orzechów, łuski nasion, kolby oczyszczone z ziaren kukurydzy, </a:t>
            </a:r>
            <a:r>
              <a:rPr lang="pl-PL" dirty="0" err="1"/>
              <a:t>rakcja</a:t>
            </a:r>
            <a:r>
              <a:rPr lang="pl-PL" dirty="0"/>
              <a:t> biomasy odpadów i pozostałości z leśnictwa i gałęzi przemysłu opartych na leśnictwie (kora, gałęzie, liście, igły, trociny), zużyty olej kuchenny, niektóre tłuszcze zwierzęce;</a:t>
            </a:r>
          </a:p>
          <a:p>
            <a:pPr lvl="1"/>
            <a:r>
              <a:rPr lang="pl-PL" dirty="0"/>
              <a:t>część związana z magazynowaniem musi uzyskiwać co najmniej 75% paliwa z bezpośrednio podłączonych instalacji do produkcji biopaliw, </a:t>
            </a:r>
            <a:r>
              <a:rPr lang="pl-PL" dirty="0" err="1"/>
              <a:t>biopłynów</a:t>
            </a:r>
            <a:r>
              <a:rPr lang="pl-PL" dirty="0"/>
              <a:t>, biogazu (w tym </a:t>
            </a:r>
            <a:r>
              <a:rPr lang="pl-PL" dirty="0" err="1"/>
              <a:t>biometanu</a:t>
            </a:r>
            <a:r>
              <a:rPr lang="pl-PL" dirty="0"/>
              <a:t>) i paliw z biomasy w skali roku;</a:t>
            </a:r>
          </a:p>
          <a:p>
            <a:pPr lvl="1"/>
            <a:r>
              <a:rPr lang="pl-PL" dirty="0"/>
              <a:t>wytwarzanie i magazynowanie uznaje się za jeden zintegrowany projekt.</a:t>
            </a:r>
          </a:p>
          <a:p>
            <a:endParaRPr lang="pl-PL" dirty="0"/>
          </a:p>
        </p:txBody>
      </p:sp>
      <p:sp>
        <p:nvSpPr>
          <p:cNvPr id="4" name="Symbol zastępczy numeru slajdu 3">
            <a:extLst>
              <a:ext uri="{FF2B5EF4-FFF2-40B4-BE49-F238E27FC236}">
                <a16:creationId xmlns:a16="http://schemas.microsoft.com/office/drawing/2014/main" id="{68E5C2AB-9758-8C8D-6C81-8275FA42EAE5}"/>
              </a:ext>
            </a:extLst>
          </p:cNvPr>
          <p:cNvSpPr>
            <a:spLocks noGrp="1"/>
          </p:cNvSpPr>
          <p:nvPr>
            <p:ph type="sldNum" sz="quarter" idx="10"/>
          </p:nvPr>
        </p:nvSpPr>
        <p:spPr/>
        <p:txBody>
          <a:bodyPr/>
          <a:lstStyle/>
          <a:p>
            <a:fld id="{EB4015AA-59F6-416B-87A6-8E3D940284E2}" type="slidenum">
              <a:rPr lang="pl-PL" smtClean="0"/>
              <a:pPr/>
              <a:t>130</a:t>
            </a:fld>
            <a:endParaRPr lang="pl-PL" dirty="0"/>
          </a:p>
        </p:txBody>
      </p:sp>
    </p:spTree>
    <p:extLst>
      <p:ext uri="{BB962C8B-B14F-4D97-AF65-F5344CB8AC3E}">
        <p14:creationId xmlns:p14="http://schemas.microsoft.com/office/powerpoint/2010/main" val="946113082"/>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5E6C5E4-DFF8-ABD0-00D6-F0F46E621425}"/>
              </a:ext>
            </a:extLst>
          </p:cNvPr>
          <p:cNvSpPr>
            <a:spLocks noGrp="1"/>
          </p:cNvSpPr>
          <p:nvPr>
            <p:ph type="title"/>
          </p:nvPr>
        </p:nvSpPr>
        <p:spPr/>
        <p:txBody>
          <a:bodyPr/>
          <a:lstStyle/>
          <a:p>
            <a:r>
              <a:rPr lang="pl-PL" dirty="0"/>
              <a:t>Produkcja i magazynowanie biopaliw (2)</a:t>
            </a:r>
          </a:p>
        </p:txBody>
      </p:sp>
      <p:sp>
        <p:nvSpPr>
          <p:cNvPr id="3" name="Symbol zastępczy zawartości 2">
            <a:extLst>
              <a:ext uri="{FF2B5EF4-FFF2-40B4-BE49-F238E27FC236}">
                <a16:creationId xmlns:a16="http://schemas.microsoft.com/office/drawing/2014/main" id="{929620B1-D709-CDCA-8BD3-9F14F1D411D9}"/>
              </a:ext>
            </a:extLst>
          </p:cNvPr>
          <p:cNvSpPr>
            <a:spLocks noGrp="1"/>
          </p:cNvSpPr>
          <p:nvPr>
            <p:ph idx="1"/>
          </p:nvPr>
        </p:nvSpPr>
        <p:spPr/>
        <p:txBody>
          <a:bodyPr/>
          <a:lstStyle/>
          <a:p>
            <a:r>
              <a:rPr lang="pl-PL" dirty="0"/>
              <a:t>Przykład (produkcja biopaliw i </a:t>
            </a:r>
            <a:r>
              <a:rPr lang="pl-PL" dirty="0" err="1"/>
              <a:t>biometanu</a:t>
            </a:r>
            <a:r>
              <a:rPr lang="pl-PL" dirty="0"/>
              <a:t>): projekty mogą obejmować budowę lub rozbudowę zakładów produkcyjnych specjalizujących się w przetwarzaniu biomasy na biopaliwa lub </a:t>
            </a:r>
            <a:r>
              <a:rPr lang="pl-PL" dirty="0" err="1"/>
              <a:t>biometan</a:t>
            </a:r>
            <a:r>
              <a:rPr lang="pl-PL" dirty="0"/>
              <a:t>, np. zakład przetwarzający odpady rolnicze na </a:t>
            </a:r>
            <a:r>
              <a:rPr lang="pl-PL" dirty="0" err="1"/>
              <a:t>biometan</a:t>
            </a:r>
            <a:r>
              <a:rPr lang="pl-PL" dirty="0"/>
              <a:t>, który następnie jest wykorzystywany do zasilania floty pojazdów w przedsiębiorstwie.</a:t>
            </a:r>
          </a:p>
          <a:p>
            <a:r>
              <a:rPr lang="pl-PL" dirty="0"/>
              <a:t>Przykład (magazynowania biopaliw i </a:t>
            </a:r>
            <a:r>
              <a:rPr lang="pl-PL" dirty="0" err="1"/>
              <a:t>biometanu</a:t>
            </a:r>
            <a:r>
              <a:rPr lang="pl-PL" dirty="0"/>
              <a:t>): tworzenie infrastruktury niezbędnej do magazynowania wyprodukowanych biopaliw lub </a:t>
            </a:r>
            <a:r>
              <a:rPr lang="pl-PL" dirty="0" err="1"/>
              <a:t>biometanu</a:t>
            </a:r>
            <a:r>
              <a:rPr lang="pl-PL" dirty="0"/>
              <a:t> w celu ich późniejszego wykorzystania, np. system magazynowania </a:t>
            </a:r>
            <a:r>
              <a:rPr lang="pl-PL" dirty="0" err="1"/>
              <a:t>biometanu</a:t>
            </a:r>
            <a:r>
              <a:rPr lang="pl-PL" dirty="0"/>
              <a:t> produkowanego z odpadów rolniczych, który umożliwia jego wykorzystanie w ciągu całego roku.</a:t>
            </a:r>
          </a:p>
          <a:p>
            <a:endParaRPr lang="pl-PL" dirty="0"/>
          </a:p>
        </p:txBody>
      </p:sp>
      <p:sp>
        <p:nvSpPr>
          <p:cNvPr id="4" name="Symbol zastępczy numeru slajdu 3">
            <a:extLst>
              <a:ext uri="{FF2B5EF4-FFF2-40B4-BE49-F238E27FC236}">
                <a16:creationId xmlns:a16="http://schemas.microsoft.com/office/drawing/2014/main" id="{C28C05F0-E39F-016A-0D8A-E8E75CB05C94}"/>
              </a:ext>
            </a:extLst>
          </p:cNvPr>
          <p:cNvSpPr>
            <a:spLocks noGrp="1"/>
          </p:cNvSpPr>
          <p:nvPr>
            <p:ph type="sldNum" sz="quarter" idx="10"/>
          </p:nvPr>
        </p:nvSpPr>
        <p:spPr/>
        <p:txBody>
          <a:bodyPr/>
          <a:lstStyle/>
          <a:p>
            <a:fld id="{EB4015AA-59F6-416B-87A6-8E3D940284E2}" type="slidenum">
              <a:rPr lang="pl-PL" smtClean="0"/>
              <a:pPr/>
              <a:t>131</a:t>
            </a:fld>
            <a:endParaRPr lang="pl-PL" dirty="0"/>
          </a:p>
        </p:txBody>
      </p:sp>
    </p:spTree>
    <p:extLst>
      <p:ext uri="{BB962C8B-B14F-4D97-AF65-F5344CB8AC3E}">
        <p14:creationId xmlns:p14="http://schemas.microsoft.com/office/powerpoint/2010/main" val="4134074294"/>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C7BC248-7D58-EC11-B0D5-96387F8D2F5B}"/>
              </a:ext>
            </a:extLst>
          </p:cNvPr>
          <p:cNvSpPr>
            <a:spLocks noGrp="1"/>
          </p:cNvSpPr>
          <p:nvPr>
            <p:ph type="title"/>
          </p:nvPr>
        </p:nvSpPr>
        <p:spPr/>
        <p:txBody>
          <a:bodyPr>
            <a:noAutofit/>
          </a:bodyPr>
          <a:lstStyle/>
          <a:p>
            <a:r>
              <a:rPr lang="pl-PL" dirty="0"/>
              <a:t>Produkcja i magazynowanie wodoru (3)</a:t>
            </a:r>
          </a:p>
        </p:txBody>
      </p:sp>
      <p:sp>
        <p:nvSpPr>
          <p:cNvPr id="3" name="Symbol zastępczy zawartości 2">
            <a:extLst>
              <a:ext uri="{FF2B5EF4-FFF2-40B4-BE49-F238E27FC236}">
                <a16:creationId xmlns:a16="http://schemas.microsoft.com/office/drawing/2014/main" id="{147EB9E7-94B2-5203-00AC-664997D024FE}"/>
              </a:ext>
            </a:extLst>
          </p:cNvPr>
          <p:cNvSpPr>
            <a:spLocks noGrp="1"/>
          </p:cNvSpPr>
          <p:nvPr>
            <p:ph idx="1"/>
          </p:nvPr>
        </p:nvSpPr>
        <p:spPr/>
        <p:txBody>
          <a:bodyPr>
            <a:normAutofit/>
          </a:bodyPr>
          <a:lstStyle/>
          <a:p>
            <a:r>
              <a:rPr lang="pl-PL" dirty="0"/>
              <a:t>Pomoc może być przyznana na produkcję wodoru:</a:t>
            </a:r>
          </a:p>
          <a:p>
            <a:pPr lvl="1"/>
            <a:r>
              <a:rPr lang="pl-PL" dirty="0"/>
              <a:t>jedynie w przypadku instalacji wytwarzających wyłącznie wodór odnawialny;</a:t>
            </a:r>
          </a:p>
          <a:p>
            <a:pPr lvl="1"/>
            <a:r>
              <a:rPr lang="pl-PL" dirty="0"/>
              <a:t>w przypadku projektów dotyczących wodoru odnawialnego obejmujących elektrolizer i co najmniej jedną odnawialną jednostkę wytwórczą za pojedynczym punktem przyłączenia do sieci zdolność produkcyjna elektrolizera nie może przekraczać łącznej zdolności produkcyjnej odnawialnych jednostek wytwórczych;</a:t>
            </a:r>
          </a:p>
          <a:p>
            <a:pPr lvl="1"/>
            <a:r>
              <a:rPr lang="pl-PL" dirty="0"/>
              <a:t>pomoc inwestycyjna może obejmować infrastrukturę dedykowaną na potrzeby przesyłu lub dystrybucji wodoru odnawialnego oraz obiekty do magazynowania wodoru odnawialnego.</a:t>
            </a:r>
          </a:p>
          <a:p>
            <a:r>
              <a:rPr lang="pl-PL" dirty="0">
                <a:solidFill>
                  <a:srgbClr val="C00000"/>
                </a:solidFill>
              </a:rPr>
              <a:t>Pomoc nie może być przeznaczona na wytwarzanie energii elektrycznej produkowanej z wodoru odnawialnego.</a:t>
            </a:r>
          </a:p>
          <a:p>
            <a:pPr lvl="1"/>
            <a:endParaRPr lang="pl-PL" dirty="0"/>
          </a:p>
        </p:txBody>
      </p:sp>
      <p:sp>
        <p:nvSpPr>
          <p:cNvPr id="4" name="Symbol zastępczy numeru slajdu 3">
            <a:extLst>
              <a:ext uri="{FF2B5EF4-FFF2-40B4-BE49-F238E27FC236}">
                <a16:creationId xmlns:a16="http://schemas.microsoft.com/office/drawing/2014/main" id="{A7A59C25-0A29-FF6B-83FC-44EFFF19F008}"/>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132</a:t>
            </a:fld>
            <a:endParaRPr lang="pl-PL" dirty="0"/>
          </a:p>
        </p:txBody>
      </p:sp>
    </p:spTree>
    <p:extLst>
      <p:ext uri="{BB962C8B-B14F-4D97-AF65-F5344CB8AC3E}">
        <p14:creationId xmlns:p14="http://schemas.microsoft.com/office/powerpoint/2010/main" val="2258041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B61462-2C25-395B-045C-0754F6B4CA44}"/>
              </a:ext>
            </a:extLst>
          </p:cNvPr>
          <p:cNvSpPr>
            <a:spLocks noGrp="1"/>
          </p:cNvSpPr>
          <p:nvPr>
            <p:ph type="title"/>
          </p:nvPr>
        </p:nvSpPr>
        <p:spPr/>
        <p:txBody>
          <a:bodyPr>
            <a:noAutofit/>
          </a:bodyPr>
          <a:lstStyle/>
          <a:p>
            <a:r>
              <a:rPr lang="pl-PL" dirty="0"/>
              <a:t>Produkcja i magazynowanie wodoru (3)</a:t>
            </a:r>
          </a:p>
        </p:txBody>
      </p:sp>
      <p:sp>
        <p:nvSpPr>
          <p:cNvPr id="3" name="Symbol zastępczy zawartości 2">
            <a:extLst>
              <a:ext uri="{FF2B5EF4-FFF2-40B4-BE49-F238E27FC236}">
                <a16:creationId xmlns:a16="http://schemas.microsoft.com/office/drawing/2014/main" id="{45EB2667-529C-B35F-496C-7DE9469A89DE}"/>
              </a:ext>
            </a:extLst>
          </p:cNvPr>
          <p:cNvSpPr>
            <a:spLocks noGrp="1"/>
          </p:cNvSpPr>
          <p:nvPr>
            <p:ph idx="1"/>
          </p:nvPr>
        </p:nvSpPr>
        <p:spPr/>
        <p:txBody>
          <a:bodyPr>
            <a:normAutofit/>
          </a:bodyPr>
          <a:lstStyle/>
          <a:p>
            <a:r>
              <a:rPr lang="pl-PL" dirty="0"/>
              <a:t>Zdolność produkcyjna elektrolizera w projektach wodoru odnawialnego nie może przekraczać łącznej zdolności produkcyjnej odnawialnych jednostek wytwórczych.</a:t>
            </a:r>
          </a:p>
          <a:p>
            <a:r>
              <a:rPr lang="pl-PL" dirty="0"/>
              <a:t>Przykład: elektrolizer do produkcji wodoru odnawialnego ma zdolność produkcyjną 10 MW. Elektrolizer jest zasilany przez farmę wiatrową o łącznej zdolności produkcyjnej 15 MW oraz instalację fotowoltaiczną o zdolności produkcyjnej 10 MW. Łączna zdolność produkcyjna odnawialnych źródeł energii wynosi 25 MW, co jest więcej niż wystarczające, aby zasilić elektrolizer o zdolności produkcyjnej 10 MW. Projekt spełnia wymagania, ponieważ zdolność produkcyjna elektrolizera nie przekracza łącznej zdolności produkcyjnej odnawialnych jednostek wytwórczych.</a:t>
            </a:r>
          </a:p>
          <a:p>
            <a:endParaRPr lang="pl-PL" dirty="0"/>
          </a:p>
        </p:txBody>
      </p:sp>
    </p:spTree>
    <p:extLst>
      <p:ext uri="{BB962C8B-B14F-4D97-AF65-F5344CB8AC3E}">
        <p14:creationId xmlns:p14="http://schemas.microsoft.com/office/powerpoint/2010/main" val="579661125"/>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89632F-9E74-AA6D-55C3-B2B2B08D8DB7}"/>
              </a:ext>
            </a:extLst>
          </p:cNvPr>
          <p:cNvSpPr>
            <a:spLocks noGrp="1"/>
          </p:cNvSpPr>
          <p:nvPr>
            <p:ph type="title"/>
          </p:nvPr>
        </p:nvSpPr>
        <p:spPr/>
        <p:txBody>
          <a:bodyPr/>
          <a:lstStyle/>
          <a:p>
            <a:r>
              <a:rPr lang="pl-PL" dirty="0"/>
              <a:t>Wysokosprawne jednostki kogeneracyjne (4)</a:t>
            </a:r>
          </a:p>
        </p:txBody>
      </p:sp>
      <p:sp>
        <p:nvSpPr>
          <p:cNvPr id="3" name="Symbol zastępczy zawartości 2">
            <a:extLst>
              <a:ext uri="{FF2B5EF4-FFF2-40B4-BE49-F238E27FC236}">
                <a16:creationId xmlns:a16="http://schemas.microsoft.com/office/drawing/2014/main" id="{95FB8CEF-FC83-4E2B-2E0D-C7FE69648DB8}"/>
              </a:ext>
            </a:extLst>
          </p:cNvPr>
          <p:cNvSpPr>
            <a:spLocks noGrp="1"/>
          </p:cNvSpPr>
          <p:nvPr>
            <p:ph idx="1"/>
          </p:nvPr>
        </p:nvSpPr>
        <p:spPr>
          <a:xfrm>
            <a:off x="1025907" y="1979837"/>
            <a:ext cx="8640382" cy="5400400"/>
          </a:xfrm>
        </p:spPr>
        <p:txBody>
          <a:bodyPr>
            <a:normAutofit/>
          </a:bodyPr>
          <a:lstStyle/>
          <a:p>
            <a:r>
              <a:rPr lang="pl-PL" dirty="0"/>
              <a:t>Pomoc może być przyznana na wysokosprawne jednostki kogeneracyjne:</a:t>
            </a:r>
          </a:p>
          <a:p>
            <a:pPr lvl="1"/>
            <a:r>
              <a:rPr lang="pl-PL" dirty="0"/>
              <a:t>obowiązek przynoszenia ogólnych oszczędności energii pierwotnej w porównaniu z oddzielną produkcją energii cieplnej i elektrycznej;</a:t>
            </a:r>
          </a:p>
          <a:p>
            <a:pPr lvl="1"/>
            <a:r>
              <a:rPr lang="pl-PL" dirty="0"/>
              <a:t>pomoc inwestycyjna na projekty w zakresie magazynowania energii elektrycznej i energii cieplnej bezpośrednio połączone z wysokosprawną kogeneracją opartą na OZE jest dozwolona jeżeli oba elementy są częściami składowymi jednej inwestycji lub </a:t>
            </a:r>
          </a:p>
          <a:p>
            <a:pPr lvl="1"/>
            <a:r>
              <a:rPr lang="pl-PL" dirty="0"/>
              <a:t>jeżeli magazynowanie jest połączone z istniejącą instalacją do produkcji energii OZE;</a:t>
            </a:r>
          </a:p>
          <a:p>
            <a:pPr lvl="1"/>
            <a:r>
              <a:rPr lang="pl-PL" dirty="0"/>
              <a:t>część związana z magazynowaniem musi odbierać co najmniej 75% energii z bezpośrednio podłączonej instalacji wytwarzania energii z OZE w skali roku;</a:t>
            </a:r>
          </a:p>
          <a:p>
            <a:pPr lvl="1"/>
            <a:r>
              <a:rPr lang="pl-PL" dirty="0"/>
              <a:t>wytwarzanie i magazynowanie uznaje się za jeden zintegrowany projekt (te same zasady stosuje się do magazynowania energii cieplnej bezpośrednio połączonego z instalacją do produkcji energii z OZE).</a:t>
            </a:r>
          </a:p>
        </p:txBody>
      </p:sp>
      <p:sp>
        <p:nvSpPr>
          <p:cNvPr id="4" name="Symbol zastępczy numeru slajdu 3">
            <a:extLst>
              <a:ext uri="{FF2B5EF4-FFF2-40B4-BE49-F238E27FC236}">
                <a16:creationId xmlns:a16="http://schemas.microsoft.com/office/drawing/2014/main" id="{BEFA4780-AD6A-4569-38A1-3289692B1E61}"/>
              </a:ext>
            </a:extLst>
          </p:cNvPr>
          <p:cNvSpPr>
            <a:spLocks noGrp="1"/>
          </p:cNvSpPr>
          <p:nvPr>
            <p:ph type="sldNum" sz="quarter" idx="10"/>
          </p:nvPr>
        </p:nvSpPr>
        <p:spPr/>
        <p:txBody>
          <a:bodyPr/>
          <a:lstStyle/>
          <a:p>
            <a:fld id="{EB4015AA-59F6-416B-87A6-8E3D940284E2}" type="slidenum">
              <a:rPr lang="pl-PL" smtClean="0"/>
              <a:pPr/>
              <a:t>134</a:t>
            </a:fld>
            <a:endParaRPr lang="pl-PL" dirty="0"/>
          </a:p>
        </p:txBody>
      </p:sp>
    </p:spTree>
    <p:extLst>
      <p:ext uri="{BB962C8B-B14F-4D97-AF65-F5344CB8AC3E}">
        <p14:creationId xmlns:p14="http://schemas.microsoft.com/office/powerpoint/2010/main" val="568217097"/>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F9EC76-13DC-7176-A4B0-DB1A07E11550}"/>
              </a:ext>
            </a:extLst>
          </p:cNvPr>
          <p:cNvSpPr>
            <a:spLocks noGrp="1"/>
          </p:cNvSpPr>
          <p:nvPr>
            <p:ph type="title"/>
          </p:nvPr>
        </p:nvSpPr>
        <p:spPr/>
        <p:txBody>
          <a:bodyPr/>
          <a:lstStyle/>
          <a:p>
            <a:r>
              <a:rPr lang="pl-PL" dirty="0"/>
              <a:t>Wysokosprawne jednostki kogeneracyjne (4)</a:t>
            </a:r>
          </a:p>
        </p:txBody>
      </p:sp>
      <p:sp>
        <p:nvSpPr>
          <p:cNvPr id="3" name="Symbol zastępczy zawartości 2">
            <a:extLst>
              <a:ext uri="{FF2B5EF4-FFF2-40B4-BE49-F238E27FC236}">
                <a16:creationId xmlns:a16="http://schemas.microsoft.com/office/drawing/2014/main" id="{FC2CD749-787B-D485-256F-9FAA9B5A4206}"/>
              </a:ext>
            </a:extLst>
          </p:cNvPr>
          <p:cNvSpPr>
            <a:spLocks noGrp="1"/>
          </p:cNvSpPr>
          <p:nvPr>
            <p:ph idx="1"/>
          </p:nvPr>
        </p:nvSpPr>
        <p:spPr>
          <a:xfrm>
            <a:off x="1025907" y="1979837"/>
            <a:ext cx="8640382" cy="5400400"/>
          </a:xfrm>
        </p:spPr>
        <p:txBody>
          <a:bodyPr>
            <a:normAutofit fontScale="77500" lnSpcReduction="20000"/>
          </a:bodyPr>
          <a:lstStyle/>
          <a:p>
            <a:r>
              <a:rPr lang="pl-PL" dirty="0"/>
              <a:t>Wysokosprawna kogeneracja musi prowadzić do oszczędności co najmniej 10% energii pierwotnej w porównaniu z referencyjnymi wartościami dla oddzielnej produkcji ciepła i energii elektrycznej. Oszczędność energii pierwotnej jest różnicą między energią, którą zużylibyśmy na oddzielną produkcję tych form energii, a energią zużytą w procesie kogeneracji.</a:t>
            </a:r>
          </a:p>
          <a:p>
            <a:r>
              <a:rPr lang="pl-PL" dirty="0"/>
              <a:t>Przykład (elektrociepłownia zasilana biomasą): przedsiębiorstwo planuje inwestycję w instalację kogeneracyjną o mocy elektrycznej 5 </a:t>
            </a:r>
            <a:r>
              <a:rPr lang="pl-PL" dirty="0" err="1"/>
              <a:t>MWe</a:t>
            </a:r>
            <a:r>
              <a:rPr lang="pl-PL" dirty="0"/>
              <a:t>, która produkuje jednocześnie energię elektryczną i ciepło użytkowe. W tym procesie zużywane jest 100 jednostek paliwa. W przypadku oddzielnej produkcji, do wytworzenia tej samej ilości energii elektrycznej przedsiębiorstwo musiałoby 70 jednostek paliwa w elektrowni, a do produkcji tej samej ilości ciepła w tradycyjnej kotłowni dodatkowo 50 jednostek paliwa. To daje łącznie 120 jednostek paliwa dla oddzielnej produkcji, co oznacza, że instalacja kogeneracyjna, zużywając tylko 100 jednostek paliwa, osiąga oszczędności energii pierwotnej na poziomie 20 jednostek w porównaniu do oddzielnej produkcji, spełniając tym samym kryteria wysokosprawnej kogeneracji.</a:t>
            </a:r>
          </a:p>
          <a:p>
            <a:r>
              <a:rPr lang="pl-PL" dirty="0"/>
              <a:t>Produkcja w </a:t>
            </a:r>
            <a:r>
              <a:rPr lang="pl-PL" dirty="0" err="1"/>
              <a:t>małoskalowych</a:t>
            </a:r>
            <a:r>
              <a:rPr lang="pl-PL" dirty="0"/>
              <a:t> jednostkach kogeneracyjnych i jednostkach </a:t>
            </a:r>
            <a:r>
              <a:rPr lang="pl-PL" dirty="0" err="1"/>
              <a:t>mikrokogeneracyjnych</a:t>
            </a:r>
            <a:r>
              <a:rPr lang="pl-PL" dirty="0"/>
              <a:t> zapewniająca oszczędność energii pierwotnej kwalifikuje się jako wysokosprawna kogeneracja.</a:t>
            </a:r>
          </a:p>
          <a:p>
            <a:endParaRPr lang="pl-PL" dirty="0"/>
          </a:p>
        </p:txBody>
      </p:sp>
      <p:sp>
        <p:nvSpPr>
          <p:cNvPr id="4" name="Symbol zastępczy numeru slajdu 3">
            <a:extLst>
              <a:ext uri="{FF2B5EF4-FFF2-40B4-BE49-F238E27FC236}">
                <a16:creationId xmlns:a16="http://schemas.microsoft.com/office/drawing/2014/main" id="{81EDF729-4B15-3B4C-AAF3-7CB763BFF3D3}"/>
              </a:ext>
            </a:extLst>
          </p:cNvPr>
          <p:cNvSpPr>
            <a:spLocks noGrp="1"/>
          </p:cNvSpPr>
          <p:nvPr>
            <p:ph type="sldNum" sz="quarter" idx="10"/>
          </p:nvPr>
        </p:nvSpPr>
        <p:spPr/>
        <p:txBody>
          <a:bodyPr/>
          <a:lstStyle/>
          <a:p>
            <a:fld id="{EB4015AA-59F6-416B-87A6-8E3D940284E2}" type="slidenum">
              <a:rPr lang="pl-PL" smtClean="0"/>
              <a:pPr/>
              <a:t>135</a:t>
            </a:fld>
            <a:endParaRPr lang="pl-PL" dirty="0"/>
          </a:p>
        </p:txBody>
      </p:sp>
    </p:spTree>
    <p:extLst>
      <p:ext uri="{BB962C8B-B14F-4D97-AF65-F5344CB8AC3E}">
        <p14:creationId xmlns:p14="http://schemas.microsoft.com/office/powerpoint/2010/main" val="2089802767"/>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8E9587-2004-7B5B-C836-DAD79052BCE1}"/>
              </a:ext>
            </a:extLst>
          </p:cNvPr>
          <p:cNvSpPr>
            <a:spLocks noGrp="1"/>
          </p:cNvSpPr>
          <p:nvPr>
            <p:ph type="title"/>
          </p:nvPr>
        </p:nvSpPr>
        <p:spPr/>
        <p:txBody>
          <a:bodyPr>
            <a:noAutofit/>
          </a:bodyPr>
          <a:lstStyle/>
          <a:p>
            <a:r>
              <a:rPr lang="pl-PL" dirty="0"/>
              <a:t>Wysokosprawne jednostki kogeneracyjne (4)</a:t>
            </a:r>
          </a:p>
        </p:txBody>
      </p:sp>
      <p:sp>
        <p:nvSpPr>
          <p:cNvPr id="3" name="Symbol zastępczy zawartości 2">
            <a:extLst>
              <a:ext uri="{FF2B5EF4-FFF2-40B4-BE49-F238E27FC236}">
                <a16:creationId xmlns:a16="http://schemas.microsoft.com/office/drawing/2014/main" id="{12E426C1-C28C-1D36-3AAF-FF7E6E22339E}"/>
              </a:ext>
            </a:extLst>
          </p:cNvPr>
          <p:cNvSpPr>
            <a:spLocks noGrp="1"/>
          </p:cNvSpPr>
          <p:nvPr>
            <p:ph idx="1"/>
          </p:nvPr>
        </p:nvSpPr>
        <p:spPr/>
        <p:txBody>
          <a:bodyPr>
            <a:normAutofit/>
          </a:bodyPr>
          <a:lstStyle/>
          <a:p>
            <a:r>
              <a:rPr lang="pl-PL" dirty="0"/>
              <a:t>Pomoc inwestycyjna na wysokosprawne jednostki kogeneracyjne jest dozwolona w przypadku, gdy inwestycja przyniesie ogólne oszczędności energii pierwotnej w porównaniu z oddzielną produkcją energii cieplnej i elektrycznej zgodnie z dyrektywą 2012/27/UE.</a:t>
            </a:r>
          </a:p>
          <a:p>
            <a:r>
              <a:rPr lang="pl-PL" dirty="0"/>
              <a:t>Przykład (elektrociepłownia zasilana biomasą): inwestycja przewiduje budowę  nowej elektrociepłowni kogeneracyjnej zasilanej biomasą. Moc elektryczna to 5 </a:t>
            </a:r>
            <a:r>
              <a:rPr lang="pl-PL" dirty="0" err="1"/>
              <a:t>MWe</a:t>
            </a:r>
            <a:r>
              <a:rPr lang="pl-PL" dirty="0"/>
              <a:t>, a moc cieplna: 15 </a:t>
            </a:r>
            <a:r>
              <a:rPr lang="pl-PL" dirty="0" err="1"/>
              <a:t>MWt</a:t>
            </a:r>
            <a:r>
              <a:rPr lang="pl-PL" dirty="0"/>
              <a:t>. System kogeneracji umożliwia jednoczesną produkcję energii elektrycznej i ciepła z tego samego źródła paliwa, co przekłada się na oszczędność około 30% energii pierwotnej w porównaniu do oddzielnej produkcji energii w konwencjonalnych elektrowniach i kotłowniach. Oszczędności energii pierwotnej wynikają z niższego zapotrzebowania na paliwo do wyprodukowania tej samej ilości energii elektrycznej i cieplnej w porównaniu do oddzielnych procesów. </a:t>
            </a:r>
          </a:p>
          <a:p>
            <a:endParaRPr lang="pl-PL" dirty="0"/>
          </a:p>
        </p:txBody>
      </p:sp>
      <p:sp>
        <p:nvSpPr>
          <p:cNvPr id="4" name="Symbol zastępczy numeru slajdu 3">
            <a:extLst>
              <a:ext uri="{FF2B5EF4-FFF2-40B4-BE49-F238E27FC236}">
                <a16:creationId xmlns:a16="http://schemas.microsoft.com/office/drawing/2014/main" id="{2093BC2F-AFA2-DC42-A5B6-7357CBF1167A}"/>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136</a:t>
            </a:fld>
            <a:endParaRPr lang="pl-PL" dirty="0"/>
          </a:p>
        </p:txBody>
      </p:sp>
    </p:spTree>
    <p:extLst>
      <p:ext uri="{BB962C8B-B14F-4D97-AF65-F5344CB8AC3E}">
        <p14:creationId xmlns:p14="http://schemas.microsoft.com/office/powerpoint/2010/main" val="1703351137"/>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6089F5-52B6-5DCB-FA21-D5DCE9578028}"/>
              </a:ext>
            </a:extLst>
          </p:cNvPr>
          <p:cNvSpPr>
            <a:spLocks noGrp="1"/>
          </p:cNvSpPr>
          <p:nvPr>
            <p:ph type="title"/>
          </p:nvPr>
        </p:nvSpPr>
        <p:spPr/>
        <p:txBody>
          <a:bodyPr/>
          <a:lstStyle/>
          <a:p>
            <a:r>
              <a:rPr lang="pl-PL" dirty="0"/>
              <a:t>Koszty kwalifikowalne</a:t>
            </a:r>
          </a:p>
        </p:txBody>
      </p:sp>
      <p:sp>
        <p:nvSpPr>
          <p:cNvPr id="3" name="Symbol zastępczy zawartości 2">
            <a:extLst>
              <a:ext uri="{FF2B5EF4-FFF2-40B4-BE49-F238E27FC236}">
                <a16:creationId xmlns:a16="http://schemas.microsoft.com/office/drawing/2014/main" id="{57B6E81A-3F5E-ACD7-19C3-5837214FC0EA}"/>
              </a:ext>
            </a:extLst>
          </p:cNvPr>
          <p:cNvSpPr>
            <a:spLocks noGrp="1"/>
          </p:cNvSpPr>
          <p:nvPr>
            <p:ph idx="1"/>
          </p:nvPr>
        </p:nvSpPr>
        <p:spPr/>
        <p:txBody>
          <a:bodyPr/>
          <a:lstStyle/>
          <a:p>
            <a:r>
              <a:rPr lang="pl-PL" dirty="0"/>
              <a:t>Pomoc może być przyznana się na moce nowo zainstalowane lub odnowione.</a:t>
            </a:r>
          </a:p>
          <a:p>
            <a:r>
              <a:rPr lang="pl-PL" dirty="0"/>
              <a:t>Koszty kwalifikowalne to całkowity koszt inwestycji w instalacje.</a:t>
            </a:r>
          </a:p>
          <a:p>
            <a:r>
              <a:rPr lang="pl-PL" dirty="0"/>
              <a:t>Kosztem kwalifikującym się do objęcia pomocą może być modernizacja, renowacja, odtworzenie istniejącej instalacji wyłącznie, jeżeli projekt obejmuje znaczną część instalacji i przedłuża jej przewidywany czas funkcjonowania.</a:t>
            </a:r>
          </a:p>
          <a:p>
            <a:r>
              <a:rPr lang="pl-PL" dirty="0"/>
              <a:t>Czynności konserwacyjne i wymiana drobnych części i podzespołów instalacji OZE, które są zwykle przeprowadzane podczas przewidywanego okresu funkcjonowania nie kwalifikują się do pomocy inwestycyjnej na propagowanie energii ze źródeł odnawialnych.</a:t>
            </a:r>
          </a:p>
          <a:p>
            <a:endParaRPr lang="pl-PL" dirty="0"/>
          </a:p>
        </p:txBody>
      </p:sp>
      <p:sp>
        <p:nvSpPr>
          <p:cNvPr id="4" name="Symbol zastępczy numeru slajdu 3">
            <a:extLst>
              <a:ext uri="{FF2B5EF4-FFF2-40B4-BE49-F238E27FC236}">
                <a16:creationId xmlns:a16="http://schemas.microsoft.com/office/drawing/2014/main" id="{F1244099-6193-5520-BE1B-B379DEDB968F}"/>
              </a:ext>
            </a:extLst>
          </p:cNvPr>
          <p:cNvSpPr>
            <a:spLocks noGrp="1"/>
          </p:cNvSpPr>
          <p:nvPr>
            <p:ph type="sldNum" sz="quarter" idx="10"/>
          </p:nvPr>
        </p:nvSpPr>
        <p:spPr/>
        <p:txBody>
          <a:bodyPr/>
          <a:lstStyle/>
          <a:p>
            <a:fld id="{EB4015AA-59F6-416B-87A6-8E3D940284E2}" type="slidenum">
              <a:rPr lang="pl-PL" smtClean="0"/>
              <a:pPr/>
              <a:t>137</a:t>
            </a:fld>
            <a:endParaRPr lang="pl-PL" dirty="0"/>
          </a:p>
        </p:txBody>
      </p:sp>
    </p:spTree>
    <p:extLst>
      <p:ext uri="{BB962C8B-B14F-4D97-AF65-F5344CB8AC3E}">
        <p14:creationId xmlns:p14="http://schemas.microsoft.com/office/powerpoint/2010/main" val="3687008760"/>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9DB395-97B3-7F21-C2E0-41D80F2C2A12}"/>
              </a:ext>
            </a:extLst>
          </p:cNvPr>
          <p:cNvSpPr>
            <a:spLocks noGrp="1"/>
          </p:cNvSpPr>
          <p:nvPr>
            <p:ph type="title"/>
          </p:nvPr>
        </p:nvSpPr>
        <p:spPr/>
        <p:txBody>
          <a:bodyPr/>
          <a:lstStyle/>
          <a:p>
            <a:r>
              <a:rPr lang="pl-PL" dirty="0"/>
              <a:t>Koszty kwalifikowalne</a:t>
            </a:r>
          </a:p>
        </p:txBody>
      </p:sp>
      <p:sp>
        <p:nvSpPr>
          <p:cNvPr id="3" name="Symbol zastępczy zawartości 2">
            <a:extLst>
              <a:ext uri="{FF2B5EF4-FFF2-40B4-BE49-F238E27FC236}">
                <a16:creationId xmlns:a16="http://schemas.microsoft.com/office/drawing/2014/main" id="{77229340-79AE-3E2A-D65C-F833449D977A}"/>
              </a:ext>
            </a:extLst>
          </p:cNvPr>
          <p:cNvSpPr>
            <a:spLocks noGrp="1"/>
          </p:cNvSpPr>
          <p:nvPr>
            <p:ph idx="1"/>
          </p:nvPr>
        </p:nvSpPr>
        <p:spPr>
          <a:xfrm>
            <a:off x="1025907" y="1979837"/>
            <a:ext cx="8640382" cy="5400400"/>
          </a:xfrm>
        </p:spPr>
        <p:txBody>
          <a:bodyPr>
            <a:normAutofit fontScale="92500"/>
          </a:bodyPr>
          <a:lstStyle/>
          <a:p>
            <a:r>
              <a:rPr lang="pl-PL" dirty="0"/>
              <a:t>Dopuszczalne – zgodnie z wyjaśnieniami Komisji – jest udzielenie pomocy inwestycyjnej na propagowanie energii ze źródeł odnawialnych na przekształcenie konwencjonalnych źródeł energii na energię pochodzącą z OZE.</a:t>
            </a:r>
          </a:p>
          <a:p>
            <a:r>
              <a:rPr lang="pl-PL" dirty="0"/>
              <a:t>W przypadku przebudowy istniejącej kotłowni olejowej na kotłownię wykorzystująca OZE w pierwszej kolejności należy ustalić jakie, co by się stało w przypadku braku pomocy:</a:t>
            </a:r>
          </a:p>
          <a:p>
            <a:pPr lvl="1"/>
            <a:r>
              <a:rPr lang="pl-PL" dirty="0"/>
              <a:t>jeśli istniejąca kotłownia olejowa spełnia już wszystkie niezbędne wymagania oraz normy i może nadal działać na oleju, nie wymagając inwestycji w dającej się przewidzieć przyszłości, wyłącznie koszty przekształcenia jej w kotłownię wykorzystującą OZE można uznać za koszty kwalifikujące się do objęcia pomocą;</a:t>
            </a:r>
          </a:p>
          <a:p>
            <a:pPr lvl="1"/>
            <a:r>
              <a:rPr lang="pl-PL" dirty="0"/>
              <a:t>jeżeli istniejąca kotłownia olejowa wymagałaby pewnych inwestycji, aby móc dalej funkcjonować (np. wymagane byłoby poniesienie kosztów w celu spełnienia niektórych standardów lub wymiany zużytych elementów) koszty kwalifikujące się do objęcia pomocą będą pomniejszone o niezbędne do poniesienia nakłady.</a:t>
            </a:r>
          </a:p>
          <a:p>
            <a:endParaRPr lang="pl-PL" dirty="0"/>
          </a:p>
        </p:txBody>
      </p:sp>
      <p:sp>
        <p:nvSpPr>
          <p:cNvPr id="4" name="Symbol zastępczy numeru slajdu 3">
            <a:extLst>
              <a:ext uri="{FF2B5EF4-FFF2-40B4-BE49-F238E27FC236}">
                <a16:creationId xmlns:a16="http://schemas.microsoft.com/office/drawing/2014/main" id="{A2E4CE72-282E-C307-8BB4-5B4752E5C9DF}"/>
              </a:ext>
            </a:extLst>
          </p:cNvPr>
          <p:cNvSpPr>
            <a:spLocks noGrp="1"/>
          </p:cNvSpPr>
          <p:nvPr>
            <p:ph type="sldNum" sz="quarter" idx="10"/>
          </p:nvPr>
        </p:nvSpPr>
        <p:spPr/>
        <p:txBody>
          <a:bodyPr/>
          <a:lstStyle/>
          <a:p>
            <a:fld id="{EB4015AA-59F6-416B-87A6-8E3D940284E2}" type="slidenum">
              <a:rPr lang="pl-PL" smtClean="0"/>
              <a:pPr/>
              <a:t>138</a:t>
            </a:fld>
            <a:endParaRPr lang="pl-PL" dirty="0"/>
          </a:p>
        </p:txBody>
      </p:sp>
    </p:spTree>
    <p:extLst>
      <p:ext uri="{BB962C8B-B14F-4D97-AF65-F5344CB8AC3E}">
        <p14:creationId xmlns:p14="http://schemas.microsoft.com/office/powerpoint/2010/main" val="2368155229"/>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2C8D35-69EE-6FD6-EAB8-0937D0332959}"/>
              </a:ext>
            </a:extLst>
          </p:cNvPr>
          <p:cNvSpPr>
            <a:spLocks noGrp="1"/>
          </p:cNvSpPr>
          <p:nvPr>
            <p:ph type="title"/>
          </p:nvPr>
        </p:nvSpPr>
        <p:spPr/>
        <p:txBody>
          <a:bodyPr/>
          <a:lstStyle/>
          <a:p>
            <a:r>
              <a:rPr lang="pl-PL" dirty="0"/>
              <a:t>Maksymalna intensywność pomocy</a:t>
            </a:r>
          </a:p>
        </p:txBody>
      </p:sp>
      <p:sp>
        <p:nvSpPr>
          <p:cNvPr id="3" name="Symbol zastępczy zawartości 2">
            <a:extLst>
              <a:ext uri="{FF2B5EF4-FFF2-40B4-BE49-F238E27FC236}">
                <a16:creationId xmlns:a16="http://schemas.microsoft.com/office/drawing/2014/main" id="{03E838CB-1EB6-C660-E9D0-7284848340EA}"/>
              </a:ext>
            </a:extLst>
          </p:cNvPr>
          <p:cNvSpPr>
            <a:spLocks noGrp="1"/>
          </p:cNvSpPr>
          <p:nvPr>
            <p:ph idx="1"/>
          </p:nvPr>
        </p:nvSpPr>
        <p:spPr>
          <a:xfrm>
            <a:off x="1025907" y="1979837"/>
            <a:ext cx="8640382" cy="4896344"/>
          </a:xfrm>
        </p:spPr>
        <p:txBody>
          <a:bodyPr/>
          <a:lstStyle/>
          <a:p>
            <a:r>
              <a:rPr lang="pl-PL" dirty="0"/>
              <a:t>Maksymalna intensywność pomocy:</a:t>
            </a:r>
          </a:p>
          <a:p>
            <a:pPr lvl="1"/>
            <a:r>
              <a:rPr lang="pl-PL" dirty="0"/>
              <a:t>45% kk. w przypadku inwestycji w produkcję energii z OZE, </a:t>
            </a:r>
          </a:p>
          <a:p>
            <a:pPr lvl="1"/>
            <a:r>
              <a:rPr lang="pl-PL" dirty="0"/>
              <a:t>45% kk. w przypadku inwestycji w produkcję wodoru odnawialnego i</a:t>
            </a:r>
          </a:p>
          <a:p>
            <a:pPr lvl="1"/>
            <a:r>
              <a:rPr lang="pl-PL" dirty="0"/>
              <a:t>45% kk. w przypadku inwestycji w wysokosprawną kogenerację opartą na OZE.</a:t>
            </a:r>
          </a:p>
          <a:p>
            <a:pPr lvl="1"/>
            <a:r>
              <a:rPr lang="pl-PL" dirty="0"/>
              <a:t>30% kk. w przypadku pozostałych inwestycji.</a:t>
            </a:r>
          </a:p>
          <a:p>
            <a:r>
              <a:rPr lang="pl-PL" dirty="0"/>
              <a:t>Maksymalną intensywność pomocy podwyższa się o:</a:t>
            </a:r>
          </a:p>
          <a:p>
            <a:pPr lvl="1"/>
            <a:r>
              <a:rPr lang="pl-PL" dirty="0"/>
              <a:t>20 pp. w przypadku małych przedsiębiorców;</a:t>
            </a:r>
          </a:p>
          <a:p>
            <a:pPr lvl="1"/>
            <a:r>
              <a:rPr lang="pl-PL" dirty="0"/>
              <a:t>10 pp. w przypadku średnich przedsiębiorców. </a:t>
            </a:r>
          </a:p>
          <a:p>
            <a:r>
              <a:rPr lang="pl-PL" dirty="0"/>
              <a:t>Wartość pomocy nie może być uzależniona od wydajności instalacji.</a:t>
            </a:r>
          </a:p>
          <a:p>
            <a:endParaRPr lang="pl-PL" dirty="0"/>
          </a:p>
        </p:txBody>
      </p:sp>
      <p:sp>
        <p:nvSpPr>
          <p:cNvPr id="4" name="Symbol zastępczy numeru slajdu 3">
            <a:extLst>
              <a:ext uri="{FF2B5EF4-FFF2-40B4-BE49-F238E27FC236}">
                <a16:creationId xmlns:a16="http://schemas.microsoft.com/office/drawing/2014/main" id="{C1D1F346-0321-13DA-0A72-72AC807B9712}"/>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139</a:t>
            </a:fld>
            <a:endParaRPr lang="pl-PL" dirty="0"/>
          </a:p>
        </p:txBody>
      </p:sp>
    </p:spTree>
    <p:extLst>
      <p:ext uri="{BB962C8B-B14F-4D97-AF65-F5344CB8AC3E}">
        <p14:creationId xmlns:p14="http://schemas.microsoft.com/office/powerpoint/2010/main" val="891141457"/>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06911F8-9A5B-1613-1829-9D997581337F}"/>
              </a:ext>
            </a:extLst>
          </p:cNvPr>
          <p:cNvSpPr>
            <a:spLocks noGrp="1"/>
          </p:cNvSpPr>
          <p:nvPr>
            <p:ph type="title"/>
          </p:nvPr>
        </p:nvSpPr>
        <p:spPr/>
        <p:txBody>
          <a:bodyPr/>
          <a:lstStyle/>
          <a:p>
            <a:r>
              <a:rPr lang="pl-PL" dirty="0"/>
              <a:t>Przedsiębiorstwo</a:t>
            </a:r>
          </a:p>
        </p:txBody>
      </p:sp>
      <p:sp>
        <p:nvSpPr>
          <p:cNvPr id="3" name="Symbol zastępczy zawartości 2">
            <a:extLst>
              <a:ext uri="{FF2B5EF4-FFF2-40B4-BE49-F238E27FC236}">
                <a16:creationId xmlns:a16="http://schemas.microsoft.com/office/drawing/2014/main" id="{0B0D63C3-0FC2-C046-E722-5E1289D993B2}"/>
              </a:ext>
            </a:extLst>
          </p:cNvPr>
          <p:cNvSpPr>
            <a:spLocks noGrp="1"/>
          </p:cNvSpPr>
          <p:nvPr>
            <p:ph idx="1"/>
          </p:nvPr>
        </p:nvSpPr>
        <p:spPr/>
        <p:txBody>
          <a:bodyPr/>
          <a:lstStyle/>
          <a:p>
            <a:r>
              <a:rPr lang="pl-PL" dirty="0"/>
              <a:t>Art. 107 ust. 1 Traktatu nie ma zastosowania, jeżeli państwo działa, „</a:t>
            </a:r>
            <a:r>
              <a:rPr lang="pl-PL" i="1" dirty="0"/>
              <a:t>sprawując władzę publiczną</a:t>
            </a:r>
            <a:r>
              <a:rPr lang="pl-PL" dirty="0"/>
              <a:t>” lub jeżeli podmioty publiczne działają „</a:t>
            </a:r>
            <a:r>
              <a:rPr lang="pl-PL" i="1" dirty="0"/>
              <a:t>w charakterze organów publicznych</a:t>
            </a:r>
            <a:r>
              <a:rPr lang="pl-PL" dirty="0"/>
              <a:t>”. </a:t>
            </a:r>
          </a:p>
          <a:p>
            <a:r>
              <a:rPr lang="pl-PL" dirty="0"/>
              <a:t>Należy uznać, że dany podmiot działa, sprawując władzę publiczną, jeżeli przedmiotowa działalność stanowi część zasadniczych funkcji państwa lub jest ona powiązana z tymi funkcjami przez swój charakter, swoje cele i zasady, którym podlega. </a:t>
            </a:r>
          </a:p>
          <a:p>
            <a:r>
              <a:rPr lang="pl-PL" dirty="0"/>
              <a:t>Nie należy automatycznie utożsamiać zadań publicznych nałożonych na organy publiczne ze sprawowaniem władzy publicznej (np. art. 7 ust. 1 ustawy o samorządzie gminnym określa szereg zadań, które stanowią zadania własne gminy, ale nie oznacza, iż każde z tych zadań ma charakter niegospodarczy, gdyż część z nich polegać będzie na oferowaniu towarów lub usług, na rynku).</a:t>
            </a:r>
          </a:p>
        </p:txBody>
      </p:sp>
      <p:sp>
        <p:nvSpPr>
          <p:cNvPr id="4" name="Symbol zastępczy numeru slajdu 3">
            <a:extLst>
              <a:ext uri="{FF2B5EF4-FFF2-40B4-BE49-F238E27FC236}">
                <a16:creationId xmlns:a16="http://schemas.microsoft.com/office/drawing/2014/main" id="{57ED3C0F-7BA8-C0B5-F379-7F01E535DEE7}"/>
              </a:ext>
            </a:extLst>
          </p:cNvPr>
          <p:cNvSpPr>
            <a:spLocks noGrp="1"/>
          </p:cNvSpPr>
          <p:nvPr>
            <p:ph type="sldNum" sz="quarter" idx="10"/>
          </p:nvPr>
        </p:nvSpPr>
        <p:spPr/>
        <p:txBody>
          <a:bodyPr/>
          <a:lstStyle/>
          <a:p>
            <a:fld id="{EB4015AA-59F6-416B-87A6-8E3D940284E2}" type="slidenum">
              <a:rPr lang="pl-PL" smtClean="0"/>
              <a:pPr/>
              <a:t>14</a:t>
            </a:fld>
            <a:endParaRPr lang="pl-PL" dirty="0"/>
          </a:p>
        </p:txBody>
      </p:sp>
    </p:spTree>
    <p:extLst>
      <p:ext uri="{BB962C8B-B14F-4D97-AF65-F5344CB8AC3E}">
        <p14:creationId xmlns:p14="http://schemas.microsoft.com/office/powerpoint/2010/main" val="276722918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8C327C-D3DB-7D05-CEDE-D516954CF95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61B094DA-85CC-F6C4-B4DE-15B6FEEE74AB}"/>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A846B65B-5176-8E2E-6327-6E58303D925A}"/>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97380DAC-66F3-35BB-6471-EE160C591299}"/>
              </a:ext>
            </a:extLst>
          </p:cNvPr>
          <p:cNvSpPr>
            <a:spLocks noGrp="1"/>
          </p:cNvSpPr>
          <p:nvPr>
            <p:ph type="subTitle" idx="1"/>
          </p:nvPr>
        </p:nvSpPr>
        <p:spPr/>
        <p:txBody>
          <a:bodyPr>
            <a:normAutofit/>
          </a:bodyPr>
          <a:lstStyle/>
          <a:p>
            <a:r>
              <a:rPr lang="pl-PL" dirty="0"/>
              <a:t>Pomoc inwestycyjna na ochronę środowiska (art. 36 GBER)</a:t>
            </a:r>
          </a:p>
        </p:txBody>
      </p:sp>
      <p:pic>
        <p:nvPicPr>
          <p:cNvPr id="3" name="Obraz 2">
            <a:extLst>
              <a:ext uri="{FF2B5EF4-FFF2-40B4-BE49-F238E27FC236}">
                <a16:creationId xmlns:a16="http://schemas.microsoft.com/office/drawing/2014/main" id="{7733E67D-7E5D-59E8-F2F4-0ACB0721B8D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2961272748"/>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B2D3562-68B0-47F2-23DA-FCE1EB0D8972}"/>
              </a:ext>
            </a:extLst>
          </p:cNvPr>
          <p:cNvSpPr>
            <a:spLocks noGrp="1"/>
          </p:cNvSpPr>
          <p:nvPr>
            <p:ph type="title"/>
          </p:nvPr>
        </p:nvSpPr>
        <p:spPr/>
        <p:txBody>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8CD7FE90-9688-8DF7-4359-76FDAF2521A9}"/>
              </a:ext>
            </a:extLst>
          </p:cNvPr>
          <p:cNvSpPr>
            <a:spLocks noGrp="1"/>
          </p:cNvSpPr>
          <p:nvPr>
            <p:ph idx="1"/>
          </p:nvPr>
        </p:nvSpPr>
        <p:spPr>
          <a:xfrm>
            <a:off x="1025907" y="1979837"/>
            <a:ext cx="8640382" cy="4464296"/>
          </a:xfrm>
        </p:spPr>
        <p:txBody>
          <a:bodyPr numCol="1">
            <a:normAutofit/>
          </a:bodyPr>
          <a:lstStyle/>
          <a:p>
            <a:r>
              <a:rPr lang="pl-PL" dirty="0"/>
              <a:t>Pomoc nie może być przeznaczona na projekty wpisujące się w którekolwiek z pozostałych przeznaczeń pomocy publicznej na ochronę środowiska, tj. m.in. na:</a:t>
            </a:r>
          </a:p>
          <a:p>
            <a:pPr lvl="1"/>
            <a:r>
              <a:rPr lang="pl-PL" dirty="0"/>
              <a:t>na infrastrukturę ładowania lub tankowania,</a:t>
            </a:r>
          </a:p>
          <a:p>
            <a:pPr lvl="1"/>
            <a:r>
              <a:rPr lang="pl-PL" dirty="0"/>
              <a:t>na zakup pojazdów ekologicznie czystych,</a:t>
            </a:r>
          </a:p>
          <a:p>
            <a:pPr lvl="1"/>
            <a:r>
              <a:rPr lang="pl-PL" dirty="0"/>
              <a:t>na efektywność energetyczną inną niż w budynkach,</a:t>
            </a:r>
          </a:p>
          <a:p>
            <a:pPr lvl="1"/>
            <a:r>
              <a:rPr lang="pl-PL" dirty="0"/>
              <a:t>na efektywność energetyczną w budynkach,</a:t>
            </a:r>
          </a:p>
          <a:p>
            <a:pPr lvl="1"/>
            <a:r>
              <a:rPr lang="pl-PL" dirty="0"/>
              <a:t>na propagowanie energii z OZE,</a:t>
            </a:r>
          </a:p>
          <a:p>
            <a:pPr lvl="1"/>
            <a:r>
              <a:rPr lang="pl-PL" dirty="0"/>
              <a:t>na remediację szkód wyrządzonych środowisku,</a:t>
            </a:r>
          </a:p>
          <a:p>
            <a:pPr lvl="1"/>
            <a:r>
              <a:rPr lang="pl-PL" dirty="0"/>
              <a:t>na efektywny energetycznie system ciepłowniczy lub chłodniczy,</a:t>
            </a:r>
          </a:p>
          <a:p>
            <a:pPr lvl="1"/>
            <a:r>
              <a:rPr lang="pl-PL" dirty="0"/>
              <a:t>na efektywne gospodarowanie zasobami.</a:t>
            </a:r>
          </a:p>
        </p:txBody>
      </p:sp>
      <p:sp>
        <p:nvSpPr>
          <p:cNvPr id="4" name="Symbol zastępczy numeru slajdu 3">
            <a:extLst>
              <a:ext uri="{FF2B5EF4-FFF2-40B4-BE49-F238E27FC236}">
                <a16:creationId xmlns:a16="http://schemas.microsoft.com/office/drawing/2014/main" id="{AD59859B-4935-827D-61F7-5D810E405E06}"/>
              </a:ext>
            </a:extLst>
          </p:cNvPr>
          <p:cNvSpPr>
            <a:spLocks noGrp="1"/>
          </p:cNvSpPr>
          <p:nvPr>
            <p:ph type="sldNum" sz="quarter" idx="10"/>
          </p:nvPr>
        </p:nvSpPr>
        <p:spPr/>
        <p:txBody>
          <a:bodyPr/>
          <a:lstStyle/>
          <a:p>
            <a:fld id="{EB4015AA-59F6-416B-87A6-8E3D940284E2}" type="slidenum">
              <a:rPr lang="pl-PL" smtClean="0"/>
              <a:pPr/>
              <a:t>141</a:t>
            </a:fld>
            <a:endParaRPr lang="pl-PL" dirty="0"/>
          </a:p>
        </p:txBody>
      </p:sp>
    </p:spTree>
    <p:extLst>
      <p:ext uri="{BB962C8B-B14F-4D97-AF65-F5344CB8AC3E}">
        <p14:creationId xmlns:p14="http://schemas.microsoft.com/office/powerpoint/2010/main" val="69160670"/>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5B18FD-69BF-8829-CADE-D32A6BE49B67}"/>
              </a:ext>
            </a:extLst>
          </p:cNvPr>
          <p:cNvSpPr>
            <a:spLocks noGrp="1"/>
          </p:cNvSpPr>
          <p:nvPr>
            <p:ph type="title"/>
          </p:nvPr>
        </p:nvSpPr>
        <p:spPr/>
        <p:txBody>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28F642C4-CA98-158E-6DD9-38D5DCAD1434}"/>
              </a:ext>
            </a:extLst>
          </p:cNvPr>
          <p:cNvSpPr>
            <a:spLocks noGrp="1"/>
          </p:cNvSpPr>
          <p:nvPr>
            <p:ph idx="1"/>
          </p:nvPr>
        </p:nvSpPr>
        <p:spPr>
          <a:xfrm>
            <a:off x="1025907" y="1979837"/>
            <a:ext cx="8640382" cy="5220000"/>
          </a:xfrm>
        </p:spPr>
        <p:txBody>
          <a:bodyPr>
            <a:normAutofit/>
          </a:bodyPr>
          <a:lstStyle/>
          <a:p>
            <a:r>
              <a:rPr lang="pl-PL" dirty="0"/>
              <a:t>Pomoc może być przyznana na inwestycję spełniającą co najmniej jeden warunek:</a:t>
            </a:r>
          </a:p>
          <a:p>
            <a:pPr lvl="1"/>
            <a:r>
              <a:rPr lang="pl-PL" dirty="0"/>
              <a:t>(1) podnosi poziom ochrony środowiska w zakresie wykraczającym poza obowiązujące normy unijne, niezależnie od istnienia obowiązkowych norm krajowych, które są bardziej rygorystyczne niż normy unijne;</a:t>
            </a:r>
          </a:p>
          <a:p>
            <a:pPr lvl="1"/>
            <a:r>
              <a:rPr lang="pl-PL" dirty="0"/>
              <a:t>(2) podnosi poziom ochrony środowiska w przypadku braku norm unijnych;</a:t>
            </a:r>
          </a:p>
          <a:p>
            <a:pPr lvl="1"/>
            <a:r>
              <a:rPr lang="pl-PL" dirty="0"/>
              <a:t>(3) podnosi poziom ochrony środowiska w celu dostosowania do norm unijnych, które zostały przyjęte, ale jeszcze nie obowiązują.</a:t>
            </a:r>
          </a:p>
          <a:p>
            <a:r>
              <a:rPr lang="pl-PL" dirty="0"/>
              <a:t>Pomoc nie jest przyznawana, gdy inwestycje są realizowane w celu zapewnienia przestrzegania obowiązujących norm unijnych (WYJĄTEK: pomoc na przestrzeganie przyjętych, ale jeszcze nieobowiązujących norm unijnych może zostać przyznana, jeżeli inwestycja, na którą przyznaje się pomoc, zostanie zrealizowana i zakończona co najmniej 18 miesięcy przed datą wejścia w życie danej normy).</a:t>
            </a:r>
          </a:p>
          <a:p>
            <a:pPr lvl="1"/>
            <a:endParaRPr lang="pl-PL" dirty="0"/>
          </a:p>
          <a:p>
            <a:endParaRPr lang="pl-PL" dirty="0"/>
          </a:p>
        </p:txBody>
      </p:sp>
      <p:sp>
        <p:nvSpPr>
          <p:cNvPr id="4" name="Symbol zastępczy numeru slajdu 3">
            <a:extLst>
              <a:ext uri="{FF2B5EF4-FFF2-40B4-BE49-F238E27FC236}">
                <a16:creationId xmlns:a16="http://schemas.microsoft.com/office/drawing/2014/main" id="{A69869EB-59DE-934D-B364-4633C2B3D95C}"/>
              </a:ext>
            </a:extLst>
          </p:cNvPr>
          <p:cNvSpPr>
            <a:spLocks noGrp="1"/>
          </p:cNvSpPr>
          <p:nvPr>
            <p:ph type="sldNum" sz="quarter" idx="10"/>
          </p:nvPr>
        </p:nvSpPr>
        <p:spPr/>
        <p:txBody>
          <a:bodyPr/>
          <a:lstStyle/>
          <a:p>
            <a:fld id="{EB4015AA-59F6-416B-87A6-8E3D940284E2}" type="slidenum">
              <a:rPr lang="pl-PL" smtClean="0"/>
              <a:pPr/>
              <a:t>142</a:t>
            </a:fld>
            <a:endParaRPr lang="pl-PL" dirty="0"/>
          </a:p>
        </p:txBody>
      </p:sp>
    </p:spTree>
    <p:extLst>
      <p:ext uri="{BB962C8B-B14F-4D97-AF65-F5344CB8AC3E}">
        <p14:creationId xmlns:p14="http://schemas.microsoft.com/office/powerpoint/2010/main" val="2006804661"/>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2489BF-B229-F405-0EBB-0173924FD690}"/>
              </a:ext>
            </a:extLst>
          </p:cNvPr>
          <p:cNvSpPr>
            <a:spLocks noGrp="1"/>
          </p:cNvSpPr>
          <p:nvPr>
            <p:ph type="title"/>
          </p:nvPr>
        </p:nvSpPr>
        <p:spPr/>
        <p:txBody>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2FD1BC13-9544-D22C-3517-6AFA34EF9C39}"/>
              </a:ext>
            </a:extLst>
          </p:cNvPr>
          <p:cNvSpPr>
            <a:spLocks noGrp="1"/>
          </p:cNvSpPr>
          <p:nvPr>
            <p:ph idx="1"/>
          </p:nvPr>
        </p:nvSpPr>
        <p:spPr/>
        <p:txBody>
          <a:bodyPr>
            <a:normAutofit/>
          </a:bodyPr>
          <a:lstStyle/>
          <a:p>
            <a:r>
              <a:rPr lang="pl-PL" dirty="0"/>
              <a:t>Norma unijna, w rozumieniu GBER oznacza:</a:t>
            </a:r>
          </a:p>
          <a:p>
            <a:pPr lvl="1"/>
            <a:r>
              <a:rPr lang="pl-PL" dirty="0"/>
              <a:t>obowiązkową normę unijną określającą poziom, jaki indywidualne przedsiębiorstwa powinny osiągnąć w zakresie ochrony środowiska, z wyłączeniem norm lub celów ustalonych na poziomie unijnym, które są wiążące dla państw członkowskich, ale nie dla indywidualnych przedsiębiorstw; lub</a:t>
            </a:r>
          </a:p>
          <a:p>
            <a:pPr lvl="1"/>
            <a:r>
              <a:rPr lang="pl-PL" dirty="0"/>
              <a:t>obowiązek dotyczący stosowania najlepszych dostępnych technik (BAT) zgodnie z definicją w dyrektywie Parlamentu Europejskiego i Rady 2010/75/UE i zagwarantowania, że poziomy emisji zanieczyszczeń nie przekroczą tych, jakie zostałyby osiągnięte w przypadku stosowania BAT.</a:t>
            </a:r>
          </a:p>
          <a:p>
            <a:r>
              <a:rPr lang="pl-PL" dirty="0"/>
              <a:t>Dyrektywa Parlamentu Europejskiego i Rady 2010/75/UE, znana również jako dyrektywa w sprawie emisji przemysłowych (IPPC), ma na celu ograniczenie zanieczyszczeń pochodzących z różnych instalacji przemysłowych w całej Unii Europejskiej poprzez zastosowanie najlepszych dostępnych technik (BAT). </a:t>
            </a:r>
          </a:p>
          <a:p>
            <a:endParaRPr lang="pl-PL" dirty="0"/>
          </a:p>
        </p:txBody>
      </p:sp>
      <p:sp>
        <p:nvSpPr>
          <p:cNvPr id="4" name="Symbol zastępczy numeru slajdu 3">
            <a:extLst>
              <a:ext uri="{FF2B5EF4-FFF2-40B4-BE49-F238E27FC236}">
                <a16:creationId xmlns:a16="http://schemas.microsoft.com/office/drawing/2014/main" id="{1E5D4F41-6E16-1281-D45A-30FC1BDACF2D}"/>
              </a:ext>
            </a:extLst>
          </p:cNvPr>
          <p:cNvSpPr>
            <a:spLocks noGrp="1"/>
          </p:cNvSpPr>
          <p:nvPr>
            <p:ph type="sldNum" sz="quarter" idx="10"/>
          </p:nvPr>
        </p:nvSpPr>
        <p:spPr/>
        <p:txBody>
          <a:bodyPr/>
          <a:lstStyle/>
          <a:p>
            <a:fld id="{EB4015AA-59F6-416B-87A6-8E3D940284E2}" type="slidenum">
              <a:rPr lang="pl-PL" smtClean="0"/>
              <a:pPr/>
              <a:t>143</a:t>
            </a:fld>
            <a:endParaRPr lang="pl-PL" dirty="0"/>
          </a:p>
        </p:txBody>
      </p:sp>
    </p:spTree>
    <p:extLst>
      <p:ext uri="{BB962C8B-B14F-4D97-AF65-F5344CB8AC3E}">
        <p14:creationId xmlns:p14="http://schemas.microsoft.com/office/powerpoint/2010/main" val="3374574803"/>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88EDB6A-5B40-1596-0FA8-153555D68BDA}"/>
              </a:ext>
            </a:extLst>
          </p:cNvPr>
          <p:cNvSpPr>
            <a:spLocks noGrp="1"/>
          </p:cNvSpPr>
          <p:nvPr>
            <p:ph type="title"/>
          </p:nvPr>
        </p:nvSpPr>
        <p:spPr/>
        <p:txBody>
          <a:bodyPr>
            <a:noAutofit/>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7C4C31C7-D65F-C6DD-5FF1-CAE46BC299D0}"/>
              </a:ext>
            </a:extLst>
          </p:cNvPr>
          <p:cNvSpPr>
            <a:spLocks noGrp="1"/>
          </p:cNvSpPr>
          <p:nvPr>
            <p:ph idx="1"/>
          </p:nvPr>
        </p:nvSpPr>
        <p:spPr/>
        <p:txBody>
          <a:bodyPr>
            <a:normAutofit/>
          </a:bodyPr>
          <a:lstStyle/>
          <a:p>
            <a:r>
              <a:rPr lang="pl-PL" dirty="0"/>
              <a:t>W branży chemicznej normy unijne mogą dotyczyć ograniczenia emisji szkodliwych substancji do atmosfery, wody i gleby: przedsiębiorstwo produkujące farby musi stosować technologie i procesy, które minimalizują emisję lotnych związków organicznych (VOC) do atmosfery, zgodnie z wymogami BAT. To obejmuje wykorzystanie surowców emitujących mniej VOC, ulepszanie systemów wentylacyjnych, czy wprowadzenie metod odzysku i recyklingu rozpuszczalników.</a:t>
            </a:r>
          </a:p>
          <a:p>
            <a:r>
              <a:rPr lang="pl-PL" dirty="0"/>
              <a:t>W przetwórstwie spożywczym normy unijne mogą się odnosić do zarządzania odpadami i ściekami: zakład przetwarzający mięso powinien stosować zaawansowane systemy oczyszczania ścieków, aby zapobiegać zanieczyszczeniu wód powierzchniowych substancjami organicznymi i azotem.</a:t>
            </a:r>
          </a:p>
        </p:txBody>
      </p:sp>
      <p:sp>
        <p:nvSpPr>
          <p:cNvPr id="4" name="Symbol zastępczy numeru slajdu 3">
            <a:extLst>
              <a:ext uri="{FF2B5EF4-FFF2-40B4-BE49-F238E27FC236}">
                <a16:creationId xmlns:a16="http://schemas.microsoft.com/office/drawing/2014/main" id="{7572BC73-89BF-220B-A942-EA11C75695DE}"/>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144</a:t>
            </a:fld>
            <a:endParaRPr lang="pl-PL" dirty="0"/>
          </a:p>
        </p:txBody>
      </p:sp>
    </p:spTree>
    <p:extLst>
      <p:ext uri="{BB962C8B-B14F-4D97-AF65-F5344CB8AC3E}">
        <p14:creationId xmlns:p14="http://schemas.microsoft.com/office/powerpoint/2010/main" val="2406657057"/>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5375C61-B06F-DA13-689F-877EEB91775C}"/>
              </a:ext>
            </a:extLst>
          </p:cNvPr>
          <p:cNvSpPr>
            <a:spLocks noGrp="1"/>
          </p:cNvSpPr>
          <p:nvPr>
            <p:ph type="title"/>
          </p:nvPr>
        </p:nvSpPr>
        <p:spPr/>
        <p:txBody>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892EFD9C-CD9A-444A-9C33-9848E64180D7}"/>
              </a:ext>
            </a:extLst>
          </p:cNvPr>
          <p:cNvSpPr>
            <a:spLocks noGrp="1"/>
          </p:cNvSpPr>
          <p:nvPr>
            <p:ph idx="1"/>
          </p:nvPr>
        </p:nvSpPr>
        <p:spPr>
          <a:xfrm>
            <a:off x="1025907" y="1979837"/>
            <a:ext cx="8640382" cy="5040000"/>
          </a:xfrm>
        </p:spPr>
        <p:txBody>
          <a:bodyPr>
            <a:normAutofit/>
          </a:bodyPr>
          <a:lstStyle/>
          <a:p>
            <a:r>
              <a:rPr lang="pl-PL" dirty="0"/>
              <a:t>Przykład (hałas w przemyśle chemicznym): w przemyśle chemicznym źródłami hałasu mogą być procesy produkcyjne, wentylatory, pompy i inne urządzenia mechaniczne. Normy unijne mogą wymagać, aby poziomy hałasu były ograniczone do określonych wartości decybeli (</a:t>
            </a:r>
            <a:r>
              <a:rPr lang="pl-PL" dirty="0" err="1"/>
              <a:t>dB</a:t>
            </a:r>
            <a:r>
              <a:rPr lang="pl-PL" dirty="0"/>
              <a:t>) na granicy zakładu, np. nie przekraczających 55 </a:t>
            </a:r>
            <a:r>
              <a:rPr lang="pl-PL" dirty="0" err="1"/>
              <a:t>dB</a:t>
            </a:r>
            <a:r>
              <a:rPr lang="pl-PL" dirty="0"/>
              <a:t> w ciągu dnia i 45 </a:t>
            </a:r>
            <a:r>
              <a:rPr lang="pl-PL" dirty="0" err="1"/>
              <a:t>dB</a:t>
            </a:r>
            <a:r>
              <a:rPr lang="pl-PL" dirty="0"/>
              <a:t> w nocy, zgodnie z lokalnymi regulacjami. Przedsiębiorstwa mogą stosować różne techniki redukcji hałasu, takie jak tłumiki dźwięku, obudowy izolacyjne czy bariery akustyczne, aby osiągnąć te cele.</a:t>
            </a:r>
          </a:p>
          <a:p>
            <a:r>
              <a:rPr lang="pl-PL" dirty="0"/>
              <a:t>Przykład (tlenki azotu  - </a:t>
            </a:r>
            <a:r>
              <a:rPr lang="pl-PL" dirty="0" err="1"/>
              <a:t>NOx</a:t>
            </a:r>
            <a:r>
              <a:rPr lang="pl-PL" dirty="0"/>
              <a:t>  - w przetwórstwie spożywczym): emisje </a:t>
            </a:r>
            <a:r>
              <a:rPr lang="pl-PL" dirty="0" err="1"/>
              <a:t>NOx</a:t>
            </a:r>
            <a:r>
              <a:rPr lang="pl-PL" dirty="0"/>
              <a:t> mogą pochodzić z kotłów i pieców stosowanych w przetwórstwie spożywczym. Normy mogą określać maksymalne stężenie </a:t>
            </a:r>
            <a:r>
              <a:rPr lang="pl-PL" dirty="0" err="1"/>
              <a:t>NOx</a:t>
            </a:r>
            <a:r>
              <a:rPr lang="pl-PL" dirty="0"/>
              <a:t> w emisjach, np. 200 mg/Nm³ dla dużych kotłów. Aby spełnić te wymagania, przedsiębiorstwa mogą zastosować technologie takie jak selektywna redukcja katalityczna (SCR) lub selektywna redukcja niekatalityczna (SNCR), które efektywnie obniżają poziom </a:t>
            </a:r>
            <a:r>
              <a:rPr lang="pl-PL" dirty="0" err="1"/>
              <a:t>NOx</a:t>
            </a:r>
            <a:r>
              <a:rPr lang="pl-PL" dirty="0"/>
              <a:t> w emisjach.</a:t>
            </a:r>
          </a:p>
          <a:p>
            <a:endParaRPr lang="pl-PL" dirty="0"/>
          </a:p>
        </p:txBody>
      </p:sp>
      <p:sp>
        <p:nvSpPr>
          <p:cNvPr id="4" name="Symbol zastępczy numeru slajdu 3">
            <a:extLst>
              <a:ext uri="{FF2B5EF4-FFF2-40B4-BE49-F238E27FC236}">
                <a16:creationId xmlns:a16="http://schemas.microsoft.com/office/drawing/2014/main" id="{4CD46175-133B-51B6-A091-F4758DCBAEB8}"/>
              </a:ext>
            </a:extLst>
          </p:cNvPr>
          <p:cNvSpPr>
            <a:spLocks noGrp="1"/>
          </p:cNvSpPr>
          <p:nvPr>
            <p:ph type="sldNum" sz="quarter" idx="10"/>
          </p:nvPr>
        </p:nvSpPr>
        <p:spPr/>
        <p:txBody>
          <a:bodyPr/>
          <a:lstStyle/>
          <a:p>
            <a:fld id="{EB4015AA-59F6-416B-87A6-8E3D940284E2}" type="slidenum">
              <a:rPr lang="pl-PL" smtClean="0"/>
              <a:pPr/>
              <a:t>145</a:t>
            </a:fld>
            <a:endParaRPr lang="pl-PL" dirty="0"/>
          </a:p>
        </p:txBody>
      </p:sp>
    </p:spTree>
    <p:extLst>
      <p:ext uri="{BB962C8B-B14F-4D97-AF65-F5344CB8AC3E}">
        <p14:creationId xmlns:p14="http://schemas.microsoft.com/office/powerpoint/2010/main" val="2742212837"/>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0BF70EC-E8CF-29FF-7FB8-A060130882CD}"/>
              </a:ext>
            </a:extLst>
          </p:cNvPr>
          <p:cNvSpPr>
            <a:spLocks noGrp="1"/>
          </p:cNvSpPr>
          <p:nvPr>
            <p:ph type="title"/>
          </p:nvPr>
        </p:nvSpPr>
        <p:spPr/>
        <p:txBody>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0EB07AE2-7010-D97A-FC18-02072EA4538A}"/>
              </a:ext>
            </a:extLst>
          </p:cNvPr>
          <p:cNvSpPr>
            <a:spLocks noGrp="1"/>
          </p:cNvSpPr>
          <p:nvPr>
            <p:ph idx="1"/>
          </p:nvPr>
        </p:nvSpPr>
        <p:spPr/>
        <p:txBody>
          <a:bodyPr/>
          <a:lstStyle/>
          <a:p>
            <a:r>
              <a:rPr lang="pl-PL" dirty="0"/>
              <a:t>Przykłady projektów </a:t>
            </a:r>
            <a:r>
              <a:rPr lang="pl-PL" b="1" dirty="0"/>
              <a:t>wykraczających poza obowiązujące normy unijne</a:t>
            </a:r>
            <a:r>
              <a:rPr lang="pl-PL" dirty="0"/>
              <a:t>:</a:t>
            </a:r>
          </a:p>
          <a:p>
            <a:pPr lvl="1"/>
            <a:r>
              <a:rPr lang="pl-PL" dirty="0"/>
              <a:t>zakład chemiczny wprowadzający zaawansowane metody oczyszczania ścieków: zakład ten implementuje innowacyjną technologię oczyszczania ścieków przemysłowych, która wykracza poza obecne wymagania Dyrektywy oczyszczalni ścieków miejskich (91/271/EWG), np. poprzez zastosowanie zaawansowanej oksydacji czy filtracji membranowej, co prowadzi do znacznego zmniejszenia obecności szkodliwych związków chemicznych w wodach odprowadzanych.</a:t>
            </a:r>
          </a:p>
          <a:p>
            <a:pPr lvl="1"/>
            <a:r>
              <a:rPr lang="pl-PL" dirty="0"/>
              <a:t>producent mebli stosujący nietoksyczne, biodegradowalne materiały i lakier: wprowadzenie przez producenta mebli procesu produkcyjnego, który wykorzystuje wyłącznie ekologiczne materiały i lakiery, bezpieczne dla środowiska i zdrowia ludzi, wykraczające poza wymogi REACH (rozporządzenie WE nr 1907/2006) dotyczące substancji chemicznych.</a:t>
            </a:r>
          </a:p>
          <a:p>
            <a:endParaRPr lang="pl-PL" dirty="0"/>
          </a:p>
        </p:txBody>
      </p:sp>
      <p:sp>
        <p:nvSpPr>
          <p:cNvPr id="4" name="Symbol zastępczy numeru slajdu 3">
            <a:extLst>
              <a:ext uri="{FF2B5EF4-FFF2-40B4-BE49-F238E27FC236}">
                <a16:creationId xmlns:a16="http://schemas.microsoft.com/office/drawing/2014/main" id="{91F858D8-432C-7646-AFDB-95B64961E2DA}"/>
              </a:ext>
            </a:extLst>
          </p:cNvPr>
          <p:cNvSpPr>
            <a:spLocks noGrp="1"/>
          </p:cNvSpPr>
          <p:nvPr>
            <p:ph type="sldNum" sz="quarter" idx="10"/>
          </p:nvPr>
        </p:nvSpPr>
        <p:spPr/>
        <p:txBody>
          <a:bodyPr/>
          <a:lstStyle/>
          <a:p>
            <a:fld id="{EB4015AA-59F6-416B-87A6-8E3D940284E2}" type="slidenum">
              <a:rPr lang="pl-PL" smtClean="0"/>
              <a:pPr/>
              <a:t>146</a:t>
            </a:fld>
            <a:endParaRPr lang="pl-PL" dirty="0"/>
          </a:p>
        </p:txBody>
      </p:sp>
    </p:spTree>
    <p:extLst>
      <p:ext uri="{BB962C8B-B14F-4D97-AF65-F5344CB8AC3E}">
        <p14:creationId xmlns:p14="http://schemas.microsoft.com/office/powerpoint/2010/main" val="1730817774"/>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512602-2268-723B-9BD3-01F88B01CC09}"/>
              </a:ext>
            </a:extLst>
          </p:cNvPr>
          <p:cNvSpPr>
            <a:spLocks noGrp="1"/>
          </p:cNvSpPr>
          <p:nvPr>
            <p:ph type="title"/>
          </p:nvPr>
        </p:nvSpPr>
        <p:spPr/>
        <p:txBody>
          <a:bodyPr>
            <a:noAutofit/>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3EAD2992-7FC2-50B7-A06B-C9683335C276}"/>
              </a:ext>
            </a:extLst>
          </p:cNvPr>
          <p:cNvSpPr>
            <a:spLocks noGrp="1"/>
          </p:cNvSpPr>
          <p:nvPr>
            <p:ph idx="1"/>
          </p:nvPr>
        </p:nvSpPr>
        <p:spPr/>
        <p:txBody>
          <a:bodyPr>
            <a:normAutofit/>
          </a:bodyPr>
          <a:lstStyle/>
          <a:p>
            <a:r>
              <a:rPr lang="pl-PL" dirty="0"/>
              <a:t>Przykład projektu w przypadku </a:t>
            </a:r>
            <a:r>
              <a:rPr lang="pl-PL" b="1" dirty="0"/>
              <a:t>braku norm unijnych</a:t>
            </a:r>
            <a:r>
              <a:rPr lang="pl-PL" dirty="0"/>
              <a:t>: producent chemikaliów wprowadzający innowacyjne metody neutralizacji toksycznych odpadów: firma wprowadza metody obróbki toksycznych odpadów, które przekształcają je w nieszkodliwe substancje lub umożliwiają ich bezpieczne ponowne wykorzystanie. Działanie to, przy braku szczegółowych norm unijnych dla niektórych rodzajów odpadów chemicznych, stanowi krok w redukcji potencjalnego zagrożenia dla środowiska wodnego i gleby.</a:t>
            </a:r>
          </a:p>
        </p:txBody>
      </p:sp>
      <p:sp>
        <p:nvSpPr>
          <p:cNvPr id="4" name="Symbol zastępczy numeru slajdu 3">
            <a:extLst>
              <a:ext uri="{FF2B5EF4-FFF2-40B4-BE49-F238E27FC236}">
                <a16:creationId xmlns:a16="http://schemas.microsoft.com/office/drawing/2014/main" id="{C7769920-DF9F-1D2F-0ECC-0DF802D5CCC8}"/>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147</a:t>
            </a:fld>
            <a:endParaRPr lang="pl-PL" dirty="0"/>
          </a:p>
        </p:txBody>
      </p:sp>
    </p:spTree>
    <p:extLst>
      <p:ext uri="{BB962C8B-B14F-4D97-AF65-F5344CB8AC3E}">
        <p14:creationId xmlns:p14="http://schemas.microsoft.com/office/powerpoint/2010/main" val="1723445602"/>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8498A98-A5F8-E256-7A2E-9885CF6486AB}"/>
              </a:ext>
            </a:extLst>
          </p:cNvPr>
          <p:cNvSpPr>
            <a:spLocks noGrp="1"/>
          </p:cNvSpPr>
          <p:nvPr>
            <p:ph type="title"/>
          </p:nvPr>
        </p:nvSpPr>
        <p:spPr/>
        <p:txBody>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9290A314-62B8-93F7-888D-57AD8DE5CEA9}"/>
              </a:ext>
            </a:extLst>
          </p:cNvPr>
          <p:cNvSpPr>
            <a:spLocks noGrp="1"/>
          </p:cNvSpPr>
          <p:nvPr>
            <p:ph idx="1"/>
          </p:nvPr>
        </p:nvSpPr>
        <p:spPr/>
        <p:txBody>
          <a:bodyPr/>
          <a:lstStyle/>
          <a:p>
            <a:r>
              <a:rPr lang="pl-PL" dirty="0"/>
              <a:t>Przykład projektu </a:t>
            </a:r>
            <a:r>
              <a:rPr lang="pl-PL" b="1" dirty="0"/>
              <a:t>dostosowującego się do przyszłych norm unijnych</a:t>
            </a:r>
            <a:r>
              <a:rPr lang="pl-PL" dirty="0"/>
              <a:t>: producent mebli redukujący emisję lotnych związków organicznych  – VOC – z lakierów): antycypując wprowadzenie nowych, bardziej rygorystycznych norm unijnych dotyczących emisji VOC, producent mebli inwestuje w nowoczesne, ekologiczne technologie lakierowania. Pozwala to na znaczną redukcję emisji szkodliwych związków do atmosfery, jeszcze przed wejściem w życie nowych regulacji.</a:t>
            </a:r>
          </a:p>
        </p:txBody>
      </p:sp>
      <p:sp>
        <p:nvSpPr>
          <p:cNvPr id="4" name="Symbol zastępczy numeru slajdu 3">
            <a:extLst>
              <a:ext uri="{FF2B5EF4-FFF2-40B4-BE49-F238E27FC236}">
                <a16:creationId xmlns:a16="http://schemas.microsoft.com/office/drawing/2014/main" id="{022422A1-477E-AAA9-6181-F3AEC0BD2155}"/>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148</a:t>
            </a:fld>
            <a:endParaRPr lang="pl-PL" dirty="0"/>
          </a:p>
        </p:txBody>
      </p:sp>
    </p:spTree>
    <p:extLst>
      <p:ext uri="{BB962C8B-B14F-4D97-AF65-F5344CB8AC3E}">
        <p14:creationId xmlns:p14="http://schemas.microsoft.com/office/powerpoint/2010/main" val="2122703942"/>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723BC24-91A2-18EA-E39A-6D1E7CE05C1E}"/>
              </a:ext>
            </a:extLst>
          </p:cNvPr>
          <p:cNvSpPr>
            <a:spLocks noGrp="1"/>
          </p:cNvSpPr>
          <p:nvPr>
            <p:ph type="title"/>
          </p:nvPr>
        </p:nvSpPr>
        <p:spPr/>
        <p:txBody>
          <a:bodyPr/>
          <a:lstStyle/>
          <a:p>
            <a:r>
              <a:rPr lang="pl-PL" dirty="0"/>
              <a:t>Koszty kwalifikowalne</a:t>
            </a:r>
            <a:endParaRPr lang="pl-PL" b="0" dirty="0"/>
          </a:p>
        </p:txBody>
      </p:sp>
      <p:sp>
        <p:nvSpPr>
          <p:cNvPr id="3" name="Symbol zastępczy zawartości 2">
            <a:extLst>
              <a:ext uri="{FF2B5EF4-FFF2-40B4-BE49-F238E27FC236}">
                <a16:creationId xmlns:a16="http://schemas.microsoft.com/office/drawing/2014/main" id="{02AC0F17-DAAA-6DDC-0BB6-74142F2E5F23}"/>
              </a:ext>
            </a:extLst>
          </p:cNvPr>
          <p:cNvSpPr>
            <a:spLocks noGrp="1"/>
          </p:cNvSpPr>
          <p:nvPr>
            <p:ph idx="1"/>
          </p:nvPr>
        </p:nvSpPr>
        <p:spPr/>
        <p:txBody>
          <a:bodyPr/>
          <a:lstStyle/>
          <a:p>
            <a:r>
              <a:rPr lang="pl-PL" dirty="0"/>
              <a:t>Pomoc może być przeznaczona na: </a:t>
            </a:r>
          </a:p>
          <a:p>
            <a:pPr lvl="1"/>
            <a:r>
              <a:rPr lang="pl-PL" dirty="0"/>
              <a:t>inwestycje w sprzęt i maszyny wykorzystujące wodór oraz w infrastrukturę transportującą wodór w zakresie, w jakim wykorzystywany lub transportowany wodór kwalifikuje się jako wodór odnawialny;</a:t>
            </a:r>
          </a:p>
          <a:p>
            <a:pPr lvl="1"/>
            <a:r>
              <a:rPr lang="pl-PL" dirty="0"/>
              <a:t>inwestycje w sprzęt i maszyny wykorzystujące paliwa </a:t>
            </a:r>
            <a:r>
              <a:rPr lang="pl-PL" dirty="0" err="1"/>
              <a:t>wodoropochodne</a:t>
            </a:r>
            <a:r>
              <a:rPr lang="pl-PL" dirty="0"/>
              <a:t>, których wartość energetyczna pochodzi ze źródeł odnawialnych innych niż biomasa;</a:t>
            </a:r>
          </a:p>
          <a:p>
            <a:pPr lvl="1"/>
            <a:r>
              <a:rPr lang="pl-PL" dirty="0"/>
              <a:t>inwestycje w instalacje, sprzęt i maszyny produkujące lub wykorzystujące oraz w infrastrukturę dedykowaną transportującą wodór wyprodukowany przy użyciu energii elektrycznej, który nie kwalifikuje się jako wodór odnawialny (pod szczególnymi warunkami związanymi ograniczeniem emisji gazów cieplarnianych w cyklu życia w wysokości co najmniej 70%).</a:t>
            </a:r>
          </a:p>
          <a:p>
            <a:endParaRPr lang="pl-PL" dirty="0"/>
          </a:p>
        </p:txBody>
      </p:sp>
      <p:sp>
        <p:nvSpPr>
          <p:cNvPr id="4" name="Symbol zastępczy numeru slajdu 3">
            <a:extLst>
              <a:ext uri="{FF2B5EF4-FFF2-40B4-BE49-F238E27FC236}">
                <a16:creationId xmlns:a16="http://schemas.microsoft.com/office/drawing/2014/main" id="{F127B6BD-D2FD-418D-EF8E-89D284AED8F2}"/>
              </a:ext>
            </a:extLst>
          </p:cNvPr>
          <p:cNvSpPr>
            <a:spLocks noGrp="1"/>
          </p:cNvSpPr>
          <p:nvPr>
            <p:ph type="sldNum" sz="quarter" idx="10"/>
          </p:nvPr>
        </p:nvSpPr>
        <p:spPr/>
        <p:txBody>
          <a:bodyPr/>
          <a:lstStyle/>
          <a:p>
            <a:fld id="{EB4015AA-59F6-416B-87A6-8E3D940284E2}" type="slidenum">
              <a:rPr lang="pl-PL" smtClean="0"/>
              <a:pPr/>
              <a:t>149</a:t>
            </a:fld>
            <a:endParaRPr lang="pl-PL" dirty="0"/>
          </a:p>
        </p:txBody>
      </p:sp>
    </p:spTree>
    <p:extLst>
      <p:ext uri="{BB962C8B-B14F-4D97-AF65-F5344CB8AC3E}">
        <p14:creationId xmlns:p14="http://schemas.microsoft.com/office/powerpoint/2010/main" val="22581114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9F1A90-3CCA-7545-B6FA-455E0CFE809F}"/>
              </a:ext>
            </a:extLst>
          </p:cNvPr>
          <p:cNvSpPr>
            <a:spLocks noGrp="1"/>
          </p:cNvSpPr>
          <p:nvPr>
            <p:ph type="title"/>
          </p:nvPr>
        </p:nvSpPr>
        <p:spPr/>
        <p:txBody>
          <a:bodyPr/>
          <a:lstStyle/>
          <a:p>
            <a:r>
              <a:rPr lang="pl-PL" dirty="0"/>
              <a:t>Przedsiębiorstwo</a:t>
            </a:r>
          </a:p>
        </p:txBody>
      </p:sp>
      <p:sp>
        <p:nvSpPr>
          <p:cNvPr id="3" name="Symbol zastępczy zawartości 2">
            <a:extLst>
              <a:ext uri="{FF2B5EF4-FFF2-40B4-BE49-F238E27FC236}">
                <a16:creationId xmlns:a16="http://schemas.microsoft.com/office/drawing/2014/main" id="{380B1CDE-BBE7-C235-F96A-3F34BFB09251}"/>
              </a:ext>
            </a:extLst>
          </p:cNvPr>
          <p:cNvSpPr>
            <a:spLocks noGrp="1"/>
          </p:cNvSpPr>
          <p:nvPr>
            <p:ph idx="1"/>
          </p:nvPr>
        </p:nvSpPr>
        <p:spPr/>
        <p:txBody>
          <a:bodyPr/>
          <a:lstStyle/>
          <a:p>
            <a:r>
              <a:rPr lang="pl-PL" dirty="0"/>
              <a:t>Istotne jest także rozróżnienie pomiędzy rolą organizatora, a rolą podmiotu świadczącego dany rodzaj usług w ramach zadań publicznych. </a:t>
            </a:r>
          </a:p>
          <a:p>
            <a:r>
              <a:rPr lang="pl-PL" dirty="0"/>
              <a:t>Z orzecznictwa sądów unijnych wynika, że należy rozróżnić poszczególne poziomy analizy podmiotowej przesłanki istnienia przedsiębiorstwa. </a:t>
            </a:r>
          </a:p>
          <a:p>
            <a:r>
              <a:rPr lang="pl-PL" dirty="0"/>
              <a:t>W sytuacji, gdy gmina otrzymuje środki od innego podmiotu publicznego w zakresie w jakim działa, sprawując władzę publiczną (np. jako organizator transportu publicznego lub systemu zarządzania odpadami), nie jest ona traktowana jako przedsiębiorca, co nie znaczy, że do takich wniosków nie można dojść na tzw. drugim poziomie, (a zatem w odniesieniu do operatora transportu lub gospodarki odpadami).</a:t>
            </a:r>
          </a:p>
          <a:p>
            <a:r>
              <a:rPr lang="pl-PL" b="1" dirty="0"/>
              <a:t>Podsumowując, ocena wsparcia każdorazowo powinna rozpoczynać się od weryfikacji, czy wsparcie to w danym przypadku udzielone będzie przedsiębiorstwu (czy beneficjent wykorzystywał je będzie w związku z działalnością polegającą na oferowaniu towarów lub usług na rynku).</a:t>
            </a:r>
          </a:p>
        </p:txBody>
      </p:sp>
      <p:sp>
        <p:nvSpPr>
          <p:cNvPr id="4" name="Symbol zastępczy numeru slajdu 3">
            <a:extLst>
              <a:ext uri="{FF2B5EF4-FFF2-40B4-BE49-F238E27FC236}">
                <a16:creationId xmlns:a16="http://schemas.microsoft.com/office/drawing/2014/main" id="{AAC9CC03-E9DB-8D84-FD61-6DBC7C511F9A}"/>
              </a:ext>
            </a:extLst>
          </p:cNvPr>
          <p:cNvSpPr>
            <a:spLocks noGrp="1"/>
          </p:cNvSpPr>
          <p:nvPr>
            <p:ph type="sldNum" sz="quarter" idx="10"/>
          </p:nvPr>
        </p:nvSpPr>
        <p:spPr/>
        <p:txBody>
          <a:bodyPr/>
          <a:lstStyle/>
          <a:p>
            <a:fld id="{EB4015AA-59F6-416B-87A6-8E3D940284E2}" type="slidenum">
              <a:rPr lang="pl-PL" smtClean="0"/>
              <a:pPr/>
              <a:t>15</a:t>
            </a:fld>
            <a:endParaRPr lang="pl-PL" dirty="0"/>
          </a:p>
        </p:txBody>
      </p:sp>
    </p:spTree>
    <p:extLst>
      <p:ext uri="{BB962C8B-B14F-4D97-AF65-F5344CB8AC3E}">
        <p14:creationId xmlns:p14="http://schemas.microsoft.com/office/powerpoint/2010/main" val="3592700365"/>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2F52DC-320A-FF42-7CBB-2ED1E78C859E}"/>
              </a:ext>
            </a:extLst>
          </p:cNvPr>
          <p:cNvSpPr>
            <a:spLocks noGrp="1"/>
          </p:cNvSpPr>
          <p:nvPr>
            <p:ph type="title"/>
          </p:nvPr>
        </p:nvSpPr>
        <p:spPr/>
        <p:txBody>
          <a:bodyPr/>
          <a:lstStyle/>
          <a:p>
            <a:r>
              <a:rPr lang="pl-PL" dirty="0"/>
              <a:t>Koszty kwalifikowalne</a:t>
            </a:r>
          </a:p>
        </p:txBody>
      </p:sp>
      <p:sp>
        <p:nvSpPr>
          <p:cNvPr id="3" name="Symbol zastępczy zawartości 2">
            <a:extLst>
              <a:ext uri="{FF2B5EF4-FFF2-40B4-BE49-F238E27FC236}">
                <a16:creationId xmlns:a16="http://schemas.microsoft.com/office/drawing/2014/main" id="{0718612A-9D04-5668-2642-035EF5A4C32C}"/>
              </a:ext>
            </a:extLst>
          </p:cNvPr>
          <p:cNvSpPr>
            <a:spLocks noGrp="1"/>
          </p:cNvSpPr>
          <p:nvPr>
            <p:ph idx="1"/>
          </p:nvPr>
        </p:nvSpPr>
        <p:spPr>
          <a:xfrm>
            <a:off x="1025907" y="1979837"/>
            <a:ext cx="8640382" cy="4716344"/>
          </a:xfrm>
        </p:spPr>
        <p:txBody>
          <a:bodyPr/>
          <a:lstStyle/>
          <a:p>
            <a:r>
              <a:rPr lang="pl-PL" dirty="0"/>
              <a:t>Inwestycje w wychwytywanie i transport CO2 muszą łącznie spełniać warunki:</a:t>
            </a:r>
          </a:p>
          <a:p>
            <a:pPr lvl="1"/>
            <a:r>
              <a:rPr lang="pl-PL" dirty="0"/>
              <a:t>kosztami kwalifikowalnymi są wyłącznie dodatkowe koszty inwestycyjne wynikające z wychwytywania CO2 z instalacji emitującej CO2 (instalacji przemysłowej lub elektrowni) lub bezpośrednio z powietrza atmosferycznego, a także wynikające z buforowego składowania i transportu wychwyconych emisji CO2;</a:t>
            </a:r>
          </a:p>
          <a:p>
            <a:pPr lvl="1"/>
            <a:r>
              <a:rPr lang="pl-PL" dirty="0"/>
              <a:t>wychwytywanie lub transport CO2, w tym poszczególne elementy łańcucha CCS lub CCU, są włączone do całego łańcucha CCS lub CCU;</a:t>
            </a:r>
          </a:p>
          <a:p>
            <a:pPr lvl="1"/>
            <a:r>
              <a:rPr lang="pl-PL" dirty="0"/>
              <a:t>wartość bieżąca netto projektu inwestycyjnego w ciągu jego cyklu życia jest ujemna (w celu obliczenia wartości bieżącej netto projektu uwzględnia się nieponiesione koszty emisji CO2).</a:t>
            </a:r>
          </a:p>
        </p:txBody>
      </p:sp>
      <p:sp>
        <p:nvSpPr>
          <p:cNvPr id="4" name="Symbol zastępczy numeru slajdu 3">
            <a:extLst>
              <a:ext uri="{FF2B5EF4-FFF2-40B4-BE49-F238E27FC236}">
                <a16:creationId xmlns:a16="http://schemas.microsoft.com/office/drawing/2014/main" id="{DA3EC6CD-11DB-C1A8-A57A-57BECC94036B}"/>
              </a:ext>
            </a:extLst>
          </p:cNvPr>
          <p:cNvSpPr>
            <a:spLocks noGrp="1"/>
          </p:cNvSpPr>
          <p:nvPr>
            <p:ph type="sldNum" sz="quarter" idx="10"/>
          </p:nvPr>
        </p:nvSpPr>
        <p:spPr/>
        <p:txBody>
          <a:bodyPr/>
          <a:lstStyle/>
          <a:p>
            <a:fld id="{EB4015AA-59F6-416B-87A6-8E3D940284E2}" type="slidenum">
              <a:rPr lang="pl-PL" smtClean="0"/>
              <a:pPr/>
              <a:t>150</a:t>
            </a:fld>
            <a:endParaRPr lang="pl-PL" dirty="0"/>
          </a:p>
        </p:txBody>
      </p:sp>
    </p:spTree>
    <p:extLst>
      <p:ext uri="{BB962C8B-B14F-4D97-AF65-F5344CB8AC3E}">
        <p14:creationId xmlns:p14="http://schemas.microsoft.com/office/powerpoint/2010/main" val="691057651"/>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E7B26CB-AAF7-F374-7EEF-299F368D819F}"/>
              </a:ext>
            </a:extLst>
          </p:cNvPr>
          <p:cNvSpPr>
            <a:spLocks noGrp="1"/>
          </p:cNvSpPr>
          <p:nvPr>
            <p:ph type="title"/>
          </p:nvPr>
        </p:nvSpPr>
        <p:spPr/>
        <p:txBody>
          <a:bodyPr/>
          <a:lstStyle/>
          <a:p>
            <a:r>
              <a:rPr lang="pl-PL" dirty="0"/>
              <a:t>Koszty kwalifikowalne</a:t>
            </a:r>
          </a:p>
        </p:txBody>
      </p:sp>
      <p:sp>
        <p:nvSpPr>
          <p:cNvPr id="3" name="Symbol zastępczy zawartości 2">
            <a:extLst>
              <a:ext uri="{FF2B5EF4-FFF2-40B4-BE49-F238E27FC236}">
                <a16:creationId xmlns:a16="http://schemas.microsoft.com/office/drawing/2014/main" id="{A0F9BBEE-9CCC-42A5-CF07-1B230D177A09}"/>
              </a:ext>
            </a:extLst>
          </p:cNvPr>
          <p:cNvSpPr>
            <a:spLocks noGrp="1"/>
          </p:cNvSpPr>
          <p:nvPr>
            <p:ph idx="1"/>
          </p:nvPr>
        </p:nvSpPr>
        <p:spPr>
          <a:xfrm>
            <a:off x="1025907" y="1979837"/>
            <a:ext cx="8640382" cy="5328392"/>
          </a:xfrm>
        </p:spPr>
        <p:txBody>
          <a:bodyPr>
            <a:normAutofit/>
          </a:bodyPr>
          <a:lstStyle/>
          <a:p>
            <a:r>
              <a:rPr lang="pl-PL" dirty="0"/>
              <a:t>Inwestycje w wychwytywanie i transport CO2 muszą obejmować cały łańcuch procesu, od wychwytywania przez transport, aż do składowania lub wykorzystania CO2. Oznacza to, że projekty muszą zapewniać kompleksowe rozwiązanie dla emisji CO2, a nie skupiać się tylko na jednym elemencie. </a:t>
            </a:r>
          </a:p>
          <a:p>
            <a:r>
              <a:rPr lang="pl-PL" dirty="0"/>
              <a:t>Przykład pozytywny: zakład przemysłowy instaluje system CCS, który obejmuje wychwytywanie CO2 z procesów produkcyjnych, transport rurociągiem do miejsca składowania i zatłaczanie CO2 w podziemnych formacjach skalnych. Cały proces jest zintegrowany i zapewnia znaczną redukcję emisji CO2 z zakładu.</a:t>
            </a:r>
          </a:p>
          <a:p>
            <a:r>
              <a:rPr lang="pl-PL" dirty="0"/>
              <a:t>Przykład negatywny: firma decyduje się tylko na instalację urządzeń do wychwytywania CO2, bez zapewnienia rozwiązań na jego składowanie lub wykorzystanie. Taka częściowa inwestycja nie jest zgodna z przepisem, gdyż nie obejmuje ona całego łańcucha CCS lub CCU, co może skutkować brakiem miejsc docelowych dla wychwyconego CO2 i jego ewentualnym uwolnieniem do atmosfery.</a:t>
            </a:r>
          </a:p>
          <a:p>
            <a:endParaRPr lang="pl-PL" dirty="0"/>
          </a:p>
        </p:txBody>
      </p:sp>
      <p:sp>
        <p:nvSpPr>
          <p:cNvPr id="4" name="Symbol zastępczy numeru slajdu 3">
            <a:extLst>
              <a:ext uri="{FF2B5EF4-FFF2-40B4-BE49-F238E27FC236}">
                <a16:creationId xmlns:a16="http://schemas.microsoft.com/office/drawing/2014/main" id="{5A6455E7-A260-6F69-F598-F89510D4E9A4}"/>
              </a:ext>
            </a:extLst>
          </p:cNvPr>
          <p:cNvSpPr>
            <a:spLocks noGrp="1"/>
          </p:cNvSpPr>
          <p:nvPr>
            <p:ph type="sldNum" sz="quarter" idx="10"/>
          </p:nvPr>
        </p:nvSpPr>
        <p:spPr/>
        <p:txBody>
          <a:bodyPr/>
          <a:lstStyle/>
          <a:p>
            <a:fld id="{EB4015AA-59F6-416B-87A6-8E3D940284E2}" type="slidenum">
              <a:rPr lang="pl-PL" smtClean="0"/>
              <a:pPr/>
              <a:t>151</a:t>
            </a:fld>
            <a:endParaRPr lang="pl-PL" dirty="0"/>
          </a:p>
        </p:txBody>
      </p:sp>
    </p:spTree>
    <p:extLst>
      <p:ext uri="{BB962C8B-B14F-4D97-AF65-F5344CB8AC3E}">
        <p14:creationId xmlns:p14="http://schemas.microsoft.com/office/powerpoint/2010/main" val="784120289"/>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0344E9-EDA4-C420-9077-41FFE9AB8CC0}"/>
              </a:ext>
            </a:extLst>
          </p:cNvPr>
          <p:cNvSpPr>
            <a:spLocks noGrp="1"/>
          </p:cNvSpPr>
          <p:nvPr>
            <p:ph type="title"/>
          </p:nvPr>
        </p:nvSpPr>
        <p:spPr/>
        <p:txBody>
          <a:bodyPr/>
          <a:lstStyle/>
          <a:p>
            <a:r>
              <a:rPr lang="pl-PL" dirty="0"/>
              <a:t>Koszty kwalifikowalne</a:t>
            </a:r>
          </a:p>
        </p:txBody>
      </p:sp>
      <p:sp>
        <p:nvSpPr>
          <p:cNvPr id="3" name="Symbol zastępczy zawartości 2">
            <a:extLst>
              <a:ext uri="{FF2B5EF4-FFF2-40B4-BE49-F238E27FC236}">
                <a16:creationId xmlns:a16="http://schemas.microsoft.com/office/drawing/2014/main" id="{A774B5F5-2EA3-F284-E0B8-622E9515DAB3}"/>
              </a:ext>
            </a:extLst>
          </p:cNvPr>
          <p:cNvSpPr>
            <a:spLocks noGrp="1"/>
          </p:cNvSpPr>
          <p:nvPr>
            <p:ph idx="1"/>
          </p:nvPr>
        </p:nvSpPr>
        <p:spPr/>
        <p:txBody>
          <a:bodyPr/>
          <a:lstStyle/>
          <a:p>
            <a:r>
              <a:rPr lang="pl-PL" dirty="0"/>
              <a:t>Kosztem kwalifikowalnym inwestycji w wychwytywanie i transport CO2 są wyłącznie dodatkowe koszty inwestycyjne wynikające z wychwytywania CO2 z instalacji emitującej CO2 (instalacji przemysłowej lub elektrowni) lub bezpośrednio z powietrza atmosferycznego, a także wynikające z buforowego składowania i transportu wychwyconych emisji CO2.</a:t>
            </a:r>
          </a:p>
          <a:p>
            <a:r>
              <a:rPr lang="pl-PL" dirty="0"/>
              <a:t>Przykład (dodatkowe koszty w branży produkcji elementów budowalnych): w przypadku produkcji bloczków betonowych, technologie CCS mogą obejmować instalację systemów wychwytu CO2, takich jak </a:t>
            </a:r>
            <a:r>
              <a:rPr lang="pl-PL" dirty="0" err="1"/>
              <a:t>amine</a:t>
            </a:r>
            <a:r>
              <a:rPr lang="pl-PL" dirty="0"/>
              <a:t> </a:t>
            </a:r>
            <a:r>
              <a:rPr lang="pl-PL" dirty="0" err="1"/>
              <a:t>scrubbing</a:t>
            </a:r>
            <a:r>
              <a:rPr lang="pl-PL" dirty="0"/>
              <a:t> lub </a:t>
            </a:r>
            <a:r>
              <a:rPr lang="pl-PL" dirty="0" err="1"/>
              <a:t>oxyfuel</a:t>
            </a:r>
            <a:r>
              <a:rPr lang="pl-PL" dirty="0"/>
              <a:t> </a:t>
            </a:r>
            <a:r>
              <a:rPr lang="pl-PL" dirty="0" err="1"/>
              <a:t>combustion</a:t>
            </a:r>
            <a:r>
              <a:rPr lang="pl-PL" dirty="0"/>
              <a:t>, budowa rurociągów i instalacji składowania CO2 pod ziemią w formie głębokich studni wiertniczych. </a:t>
            </a:r>
          </a:p>
          <a:p>
            <a:endParaRPr lang="pl-PL" dirty="0"/>
          </a:p>
        </p:txBody>
      </p:sp>
      <p:sp>
        <p:nvSpPr>
          <p:cNvPr id="4" name="Symbol zastępczy numeru slajdu 3">
            <a:extLst>
              <a:ext uri="{FF2B5EF4-FFF2-40B4-BE49-F238E27FC236}">
                <a16:creationId xmlns:a16="http://schemas.microsoft.com/office/drawing/2014/main" id="{C464F5AD-EBB2-1BA1-0D8F-F592D0ADF1E5}"/>
              </a:ext>
            </a:extLst>
          </p:cNvPr>
          <p:cNvSpPr>
            <a:spLocks noGrp="1"/>
          </p:cNvSpPr>
          <p:nvPr>
            <p:ph type="sldNum" sz="quarter" idx="10"/>
          </p:nvPr>
        </p:nvSpPr>
        <p:spPr/>
        <p:txBody>
          <a:bodyPr/>
          <a:lstStyle/>
          <a:p>
            <a:fld id="{EB4015AA-59F6-416B-87A6-8E3D940284E2}" type="slidenum">
              <a:rPr lang="pl-PL" smtClean="0"/>
              <a:pPr/>
              <a:t>152</a:t>
            </a:fld>
            <a:endParaRPr lang="pl-PL" dirty="0"/>
          </a:p>
        </p:txBody>
      </p:sp>
    </p:spTree>
    <p:extLst>
      <p:ext uri="{BB962C8B-B14F-4D97-AF65-F5344CB8AC3E}">
        <p14:creationId xmlns:p14="http://schemas.microsoft.com/office/powerpoint/2010/main" val="944856724"/>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09DCAD8-2D03-D0FA-DE79-6B1009D94F6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9F60A12-581D-1BB1-E1A2-73ADEDD6E4CD}"/>
              </a:ext>
            </a:extLst>
          </p:cNvPr>
          <p:cNvSpPr>
            <a:spLocks noGrp="1"/>
          </p:cNvSpPr>
          <p:nvPr>
            <p:ph type="title"/>
          </p:nvPr>
        </p:nvSpPr>
        <p:spPr/>
        <p:txBody>
          <a:bodyPr>
            <a:noAutofit/>
          </a:bodyPr>
          <a:lstStyle/>
          <a:p>
            <a:r>
              <a:rPr lang="pl-PL" dirty="0"/>
              <a:t>Metodologia ustalania wysokości kosztów kwalifikowalnych</a:t>
            </a:r>
          </a:p>
        </p:txBody>
      </p:sp>
      <p:sp>
        <p:nvSpPr>
          <p:cNvPr id="4" name="pole tekstowe 3">
            <a:extLst>
              <a:ext uri="{FF2B5EF4-FFF2-40B4-BE49-F238E27FC236}">
                <a16:creationId xmlns:a16="http://schemas.microsoft.com/office/drawing/2014/main" id="{7A3C56BD-7BFD-4743-2C7E-FF19788BD156}"/>
              </a:ext>
            </a:extLst>
          </p:cNvPr>
          <p:cNvSpPr txBox="1"/>
          <p:nvPr/>
        </p:nvSpPr>
        <p:spPr>
          <a:xfrm>
            <a:off x="583377" y="2010788"/>
            <a:ext cx="3182608" cy="923330"/>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Koszty inwestycji pomniejszone o zysk operacyjny</a:t>
            </a:r>
          </a:p>
        </p:txBody>
      </p:sp>
      <p:cxnSp>
        <p:nvCxnSpPr>
          <p:cNvPr id="6" name="Łącznik prosty ze strzałką 5">
            <a:extLst>
              <a:ext uri="{FF2B5EF4-FFF2-40B4-BE49-F238E27FC236}">
                <a16:creationId xmlns:a16="http://schemas.microsoft.com/office/drawing/2014/main" id="{67A2E093-DDF5-FA61-10C9-87142A186ADE}"/>
              </a:ext>
            </a:extLst>
          </p:cNvPr>
          <p:cNvCxnSpPr>
            <a:cxnSpLocks/>
            <a:stCxn id="4" idx="2"/>
            <a:endCxn id="12" idx="0"/>
          </p:cNvCxnSpPr>
          <p:nvPr/>
        </p:nvCxnSpPr>
        <p:spPr>
          <a:xfrm flipH="1">
            <a:off x="2170887" y="2934118"/>
            <a:ext cx="3794" cy="1221333"/>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F981D85D-EF29-84DE-A3B1-AAB68A7946B8}"/>
              </a:ext>
            </a:extLst>
          </p:cNvPr>
          <p:cNvSpPr txBox="1"/>
          <p:nvPr/>
        </p:nvSpPr>
        <p:spPr>
          <a:xfrm>
            <a:off x="583377" y="4155451"/>
            <a:ext cx="3175019" cy="923330"/>
          </a:xfrm>
          <a:prstGeom prst="rect">
            <a:avLst/>
          </a:prstGeom>
          <a:solidFill>
            <a:srgbClr val="002060"/>
          </a:solidFill>
          <a:ln>
            <a:solidFill>
              <a:srgbClr val="002060"/>
            </a:solidFill>
          </a:ln>
        </p:spPr>
        <p:txBody>
          <a:bodyPr wrap="square" rtlCol="0">
            <a:spAutoFit/>
          </a:bodyPr>
          <a:lstStyle/>
          <a:p>
            <a:pPr algn="ctr"/>
            <a: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t>Metodologia ustalania wysokości kosztów kwalifikowalnych</a:t>
            </a:r>
          </a:p>
        </p:txBody>
      </p:sp>
      <p:sp>
        <p:nvSpPr>
          <p:cNvPr id="17" name="pole tekstowe 16">
            <a:extLst>
              <a:ext uri="{FF2B5EF4-FFF2-40B4-BE49-F238E27FC236}">
                <a16:creationId xmlns:a16="http://schemas.microsoft.com/office/drawing/2014/main" id="{8ACF35D8-F449-6823-DFFC-0BF6E39D187E}"/>
              </a:ext>
            </a:extLst>
          </p:cNvPr>
          <p:cNvSpPr txBox="1"/>
          <p:nvPr/>
        </p:nvSpPr>
        <p:spPr>
          <a:xfrm>
            <a:off x="583377" y="6300117"/>
            <a:ext cx="3182608"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Przetarg (konkurs)</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pole tekstowe 17">
            <a:extLst>
              <a:ext uri="{FF2B5EF4-FFF2-40B4-BE49-F238E27FC236}">
                <a16:creationId xmlns:a16="http://schemas.microsoft.com/office/drawing/2014/main" id="{286BEE97-CEF5-6E25-6786-4AC4D31650B2}"/>
              </a:ext>
            </a:extLst>
          </p:cNvPr>
          <p:cNvSpPr txBox="1"/>
          <p:nvPr/>
        </p:nvSpPr>
        <p:spPr>
          <a:xfrm>
            <a:off x="4548357" y="5368261"/>
            <a:ext cx="3175019" cy="923330"/>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Bez scenariusza alternatywnego i bez przetargu (konkursu)</a:t>
            </a:r>
          </a:p>
        </p:txBody>
      </p:sp>
      <p:sp>
        <p:nvSpPr>
          <p:cNvPr id="19" name="pole tekstowe 18">
            <a:extLst>
              <a:ext uri="{FF2B5EF4-FFF2-40B4-BE49-F238E27FC236}">
                <a16:creationId xmlns:a16="http://schemas.microsoft.com/office/drawing/2014/main" id="{1FA2CA05-5BD3-CEFE-0ADA-347C83D32CDD}"/>
              </a:ext>
            </a:extLst>
          </p:cNvPr>
          <p:cNvSpPr txBox="1"/>
          <p:nvPr/>
        </p:nvSpPr>
        <p:spPr>
          <a:xfrm>
            <a:off x="4548357" y="3081403"/>
            <a:ext cx="3175019"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Scenariusz alternatywny</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Łącznik prosty ze strzałką 23">
            <a:extLst>
              <a:ext uri="{FF2B5EF4-FFF2-40B4-BE49-F238E27FC236}">
                <a16:creationId xmlns:a16="http://schemas.microsoft.com/office/drawing/2014/main" id="{647CDA91-E43F-1BD7-6B30-B363ED44FD35}"/>
              </a:ext>
            </a:extLst>
          </p:cNvPr>
          <p:cNvCxnSpPr>
            <a:cxnSpLocks/>
            <a:stCxn id="17" idx="0"/>
            <a:endCxn id="12" idx="2"/>
          </p:cNvCxnSpPr>
          <p:nvPr/>
        </p:nvCxnSpPr>
        <p:spPr>
          <a:xfrm flipH="1" flipV="1">
            <a:off x="2170887" y="5078781"/>
            <a:ext cx="3794" cy="1221336"/>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06D81BF5-1521-B0DD-436E-051118BACE6D}"/>
              </a:ext>
            </a:extLst>
          </p:cNvPr>
          <p:cNvCxnSpPr>
            <a:cxnSpLocks/>
            <a:stCxn id="19" idx="1"/>
            <a:endCxn id="12" idx="3"/>
          </p:cNvCxnSpPr>
          <p:nvPr/>
        </p:nvCxnSpPr>
        <p:spPr>
          <a:xfrm flipH="1">
            <a:off x="3758396" y="3543068"/>
            <a:ext cx="789961" cy="1074048"/>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a:extLst>
              <a:ext uri="{FF2B5EF4-FFF2-40B4-BE49-F238E27FC236}">
                <a16:creationId xmlns:a16="http://schemas.microsoft.com/office/drawing/2014/main" id="{CD17052A-220C-B918-8579-24189D1921FB}"/>
              </a:ext>
            </a:extLst>
          </p:cNvPr>
          <p:cNvCxnSpPr>
            <a:cxnSpLocks/>
            <a:stCxn id="18" idx="1"/>
            <a:endCxn id="12" idx="3"/>
          </p:cNvCxnSpPr>
          <p:nvPr/>
        </p:nvCxnSpPr>
        <p:spPr>
          <a:xfrm flipH="1" flipV="1">
            <a:off x="3758396" y="4617116"/>
            <a:ext cx="789961" cy="1212810"/>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pole tekstowe 2">
            <a:extLst>
              <a:ext uri="{FF2B5EF4-FFF2-40B4-BE49-F238E27FC236}">
                <a16:creationId xmlns:a16="http://schemas.microsoft.com/office/drawing/2014/main" id="{7D092C1B-63DA-6050-4B43-1B461607EB02}"/>
              </a:ext>
            </a:extLst>
          </p:cNvPr>
          <p:cNvSpPr txBox="1"/>
          <p:nvPr/>
        </p:nvSpPr>
        <p:spPr>
          <a:xfrm>
            <a:off x="8520926" y="4642030"/>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Scen.</a:t>
            </a:r>
            <a:r>
              <a:rPr lang="pl-PL" baseline="-25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7" name="pole tekstowe 6">
            <a:extLst>
              <a:ext uri="{FF2B5EF4-FFF2-40B4-BE49-F238E27FC236}">
                <a16:creationId xmlns:a16="http://schemas.microsoft.com/office/drawing/2014/main" id="{BE783E3B-90D8-1303-BFFB-129C76FC731F}"/>
              </a:ext>
            </a:extLst>
          </p:cNvPr>
          <p:cNvSpPr txBox="1"/>
          <p:nvPr/>
        </p:nvSpPr>
        <p:spPr>
          <a:xfrm>
            <a:off x="8520926" y="2300632"/>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Scen.</a:t>
            </a:r>
            <a:r>
              <a:rPr lang="pl-PL" baseline="-25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8" name="pole tekstowe 7">
            <a:extLst>
              <a:ext uri="{FF2B5EF4-FFF2-40B4-BE49-F238E27FC236}">
                <a16:creationId xmlns:a16="http://schemas.microsoft.com/office/drawing/2014/main" id="{FF8E6F64-3880-54DC-99A6-C6BF636ACC5E}"/>
              </a:ext>
            </a:extLst>
          </p:cNvPr>
          <p:cNvSpPr txBox="1"/>
          <p:nvPr/>
        </p:nvSpPr>
        <p:spPr>
          <a:xfrm>
            <a:off x="8520926" y="3861716"/>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Scen.</a:t>
            </a:r>
            <a:r>
              <a:rPr lang="pl-PL" baseline="-25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9" name="pole tekstowe 8">
            <a:extLst>
              <a:ext uri="{FF2B5EF4-FFF2-40B4-BE49-F238E27FC236}">
                <a16:creationId xmlns:a16="http://schemas.microsoft.com/office/drawing/2014/main" id="{1CE4BE08-9377-EABE-F4AF-F801961A55B2}"/>
              </a:ext>
            </a:extLst>
          </p:cNvPr>
          <p:cNvSpPr txBox="1"/>
          <p:nvPr/>
        </p:nvSpPr>
        <p:spPr>
          <a:xfrm>
            <a:off x="8524721" y="3081403"/>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Scen.</a:t>
            </a:r>
            <a:r>
              <a:rPr lang="pl-PL" baseline="-25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a:t>
            </a:r>
          </a:p>
        </p:txBody>
      </p:sp>
      <p:cxnSp>
        <p:nvCxnSpPr>
          <p:cNvPr id="10" name="Łącznik prosty ze strzałką 9">
            <a:extLst>
              <a:ext uri="{FF2B5EF4-FFF2-40B4-BE49-F238E27FC236}">
                <a16:creationId xmlns:a16="http://schemas.microsoft.com/office/drawing/2014/main" id="{0B35F908-5F35-1750-8150-DE469C0CC138}"/>
              </a:ext>
            </a:extLst>
          </p:cNvPr>
          <p:cNvCxnSpPr>
            <a:cxnSpLocks/>
            <a:stCxn id="3" idx="1"/>
            <a:endCxn id="19" idx="3"/>
          </p:cNvCxnSpPr>
          <p:nvPr/>
        </p:nvCxnSpPr>
        <p:spPr>
          <a:xfrm flipH="1" flipV="1">
            <a:off x="7723376" y="3543068"/>
            <a:ext cx="797550" cy="1283628"/>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8742A6AA-38EE-1811-94B7-27FDAE49A98C}"/>
              </a:ext>
            </a:extLst>
          </p:cNvPr>
          <p:cNvCxnSpPr>
            <a:cxnSpLocks/>
            <a:stCxn id="7" idx="1"/>
            <a:endCxn id="19" idx="3"/>
          </p:cNvCxnSpPr>
          <p:nvPr/>
        </p:nvCxnSpPr>
        <p:spPr>
          <a:xfrm flipH="1">
            <a:off x="7723376" y="2485298"/>
            <a:ext cx="797550" cy="1057770"/>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6BCC04B9-B748-8541-6FA3-CCE0565971A0}"/>
              </a:ext>
            </a:extLst>
          </p:cNvPr>
          <p:cNvCxnSpPr>
            <a:cxnSpLocks/>
            <a:stCxn id="9" idx="1"/>
            <a:endCxn id="19" idx="3"/>
          </p:cNvCxnSpPr>
          <p:nvPr/>
        </p:nvCxnSpPr>
        <p:spPr>
          <a:xfrm flipH="1">
            <a:off x="7723376" y="3266069"/>
            <a:ext cx="801345" cy="276999"/>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977F595D-E3BF-45A7-5B4D-2BE5C2E82B96}"/>
              </a:ext>
            </a:extLst>
          </p:cNvPr>
          <p:cNvCxnSpPr>
            <a:cxnSpLocks/>
            <a:stCxn id="8" idx="1"/>
            <a:endCxn id="19" idx="3"/>
          </p:cNvCxnSpPr>
          <p:nvPr/>
        </p:nvCxnSpPr>
        <p:spPr>
          <a:xfrm flipH="1" flipV="1">
            <a:off x="7723376" y="3543068"/>
            <a:ext cx="797550" cy="503314"/>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19008"/>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4FC489D-06A6-CC60-9AFA-E26D75800436}"/>
              </a:ext>
            </a:extLst>
          </p:cNvPr>
          <p:cNvSpPr>
            <a:spLocks noGrp="1"/>
          </p:cNvSpPr>
          <p:nvPr>
            <p:ph type="title"/>
          </p:nvPr>
        </p:nvSpPr>
        <p:spPr/>
        <p:txBody>
          <a:bodyPr/>
          <a:lstStyle/>
          <a:p>
            <a:r>
              <a:rPr lang="pl-PL" dirty="0"/>
              <a:t>Metodologia ustalania wysokości kosztów kwalifikowalnych</a:t>
            </a:r>
          </a:p>
        </p:txBody>
      </p:sp>
      <p:sp>
        <p:nvSpPr>
          <p:cNvPr id="3" name="Symbol zastępczy zawartości 2">
            <a:extLst>
              <a:ext uri="{FF2B5EF4-FFF2-40B4-BE49-F238E27FC236}">
                <a16:creationId xmlns:a16="http://schemas.microsoft.com/office/drawing/2014/main" id="{C92A2073-00DE-D601-4738-47763C3BE660}"/>
              </a:ext>
            </a:extLst>
          </p:cNvPr>
          <p:cNvSpPr>
            <a:spLocks noGrp="1"/>
          </p:cNvSpPr>
          <p:nvPr>
            <p:ph idx="1"/>
          </p:nvPr>
        </p:nvSpPr>
        <p:spPr>
          <a:xfrm>
            <a:off x="1025907" y="1979837"/>
            <a:ext cx="8640382" cy="4968352"/>
          </a:xfrm>
        </p:spPr>
        <p:txBody>
          <a:bodyPr>
            <a:normAutofit/>
          </a:bodyPr>
          <a:lstStyle/>
          <a:p>
            <a:r>
              <a:rPr lang="pl-PL" dirty="0"/>
              <a:t>Koszty kwalifikowalne to dodatkowe koszty inwestycji stanowiące:</a:t>
            </a:r>
          </a:p>
          <a:p>
            <a:pPr lvl="1"/>
            <a:r>
              <a:rPr lang="pl-PL" dirty="0"/>
              <a:t>różnicę między kosztami inwestycji na którą przyznano pomoc i kosztami inwestycji mniej przyjaznej środowisku (scenariusz 1);</a:t>
            </a:r>
          </a:p>
          <a:p>
            <a:pPr lvl="1"/>
            <a:r>
              <a:rPr lang="pl-PL" dirty="0"/>
              <a:t>różnicę między kosztami inwestycji na którą przyznano pomoc i wartością bieżącą netto kosztów późniejszej inwestycji, dyskontowaną do wartości na moment, w którym inwestycja objęta pomocą zostałaby przeprowadzona (scenariusz 2);</a:t>
            </a:r>
          </a:p>
        </p:txBody>
      </p:sp>
      <p:sp>
        <p:nvSpPr>
          <p:cNvPr id="4" name="Symbol zastępczy numeru slajdu 3">
            <a:extLst>
              <a:ext uri="{FF2B5EF4-FFF2-40B4-BE49-F238E27FC236}">
                <a16:creationId xmlns:a16="http://schemas.microsoft.com/office/drawing/2014/main" id="{8955B9A9-8199-A04C-0C16-C3F014E936A6}"/>
              </a:ext>
            </a:extLst>
          </p:cNvPr>
          <p:cNvSpPr>
            <a:spLocks noGrp="1"/>
          </p:cNvSpPr>
          <p:nvPr>
            <p:ph type="sldNum" sz="quarter" idx="10"/>
          </p:nvPr>
        </p:nvSpPr>
        <p:spPr/>
        <p:txBody>
          <a:bodyPr/>
          <a:lstStyle/>
          <a:p>
            <a:fld id="{EB4015AA-59F6-416B-87A6-8E3D940284E2}" type="slidenum">
              <a:rPr lang="pl-PL" smtClean="0"/>
              <a:pPr/>
              <a:t>154</a:t>
            </a:fld>
            <a:endParaRPr lang="pl-PL" dirty="0"/>
          </a:p>
        </p:txBody>
      </p:sp>
    </p:spTree>
    <p:extLst>
      <p:ext uri="{BB962C8B-B14F-4D97-AF65-F5344CB8AC3E}">
        <p14:creationId xmlns:p14="http://schemas.microsoft.com/office/powerpoint/2010/main" val="3931158188"/>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96B68B-0A52-E928-A7E0-C7C242961A5A}"/>
              </a:ext>
            </a:extLst>
          </p:cNvPr>
          <p:cNvSpPr>
            <a:spLocks noGrp="1"/>
          </p:cNvSpPr>
          <p:nvPr>
            <p:ph type="title"/>
          </p:nvPr>
        </p:nvSpPr>
        <p:spPr/>
        <p:txBody>
          <a:bodyPr/>
          <a:lstStyle/>
          <a:p>
            <a:r>
              <a:rPr lang="pl-PL" dirty="0"/>
              <a:t>Metodologia ustalania wysokości kosztów kwalifikowalnych</a:t>
            </a:r>
          </a:p>
        </p:txBody>
      </p:sp>
      <p:sp>
        <p:nvSpPr>
          <p:cNvPr id="3" name="Symbol zastępczy zawartości 2">
            <a:extLst>
              <a:ext uri="{FF2B5EF4-FFF2-40B4-BE49-F238E27FC236}">
                <a16:creationId xmlns:a16="http://schemas.microsoft.com/office/drawing/2014/main" id="{5F40BE44-1082-83DA-4529-B49AFA65FC0B}"/>
              </a:ext>
            </a:extLst>
          </p:cNvPr>
          <p:cNvSpPr>
            <a:spLocks noGrp="1"/>
          </p:cNvSpPr>
          <p:nvPr>
            <p:ph idx="1"/>
          </p:nvPr>
        </p:nvSpPr>
        <p:spPr/>
        <p:txBody>
          <a:bodyPr/>
          <a:lstStyle/>
          <a:p>
            <a:r>
              <a:rPr lang="pl-PL" dirty="0"/>
              <a:t>Koszty kwalifikowalne to dodatkowe koszty inwestycji stanowiące:</a:t>
            </a:r>
          </a:p>
          <a:p>
            <a:pPr lvl="1"/>
            <a:r>
              <a:rPr lang="pl-PL" dirty="0"/>
              <a:t>różnicę między kosztami inwestycji na którą przyznano pomoc i wartością bieżącą netto inwestycji w konserwację, naprawę i modernizację istniejącej instalacji i istniejącego sprzętu, dyskontowaną do wartości na moment, w którym inwestycja objęta pomocą zostałaby przeprowadzona (scenariusz 3);</a:t>
            </a:r>
          </a:p>
          <a:p>
            <a:pPr lvl="1"/>
            <a:r>
              <a:rPr lang="pl-PL" dirty="0"/>
              <a:t>różnicę wartości bieżącej netto między kwotą leasingu sprzętu, na który przyznano pomoc i kwotą leasingu sprzętu mniej przyjaznego środowisku, który zostałby wzięty w leasing w przypadku braku pomocy; koszty leasingu nie obejmują kosztów związanych z eksploatacją sprzętu lub instalacji (koszty paliwa, ubezpieczenia, konserwacji, innych materiałów eksploatacyjnych), niezależnie od tego, czy wchodzą one w skład umowy leasingu (scenariusz 4).</a:t>
            </a:r>
          </a:p>
          <a:p>
            <a:endParaRPr lang="pl-PL" dirty="0"/>
          </a:p>
        </p:txBody>
      </p:sp>
      <p:sp>
        <p:nvSpPr>
          <p:cNvPr id="4" name="Symbol zastępczy numeru slajdu 3">
            <a:extLst>
              <a:ext uri="{FF2B5EF4-FFF2-40B4-BE49-F238E27FC236}">
                <a16:creationId xmlns:a16="http://schemas.microsoft.com/office/drawing/2014/main" id="{75750B59-D87D-F3BE-15BB-8D2B58054F8B}"/>
              </a:ext>
            </a:extLst>
          </p:cNvPr>
          <p:cNvSpPr>
            <a:spLocks noGrp="1"/>
          </p:cNvSpPr>
          <p:nvPr>
            <p:ph type="sldNum" sz="quarter" idx="10"/>
          </p:nvPr>
        </p:nvSpPr>
        <p:spPr/>
        <p:txBody>
          <a:bodyPr/>
          <a:lstStyle/>
          <a:p>
            <a:fld id="{EB4015AA-59F6-416B-87A6-8E3D940284E2}" type="slidenum">
              <a:rPr lang="pl-PL" smtClean="0"/>
              <a:pPr/>
              <a:t>155</a:t>
            </a:fld>
            <a:endParaRPr lang="pl-PL" dirty="0"/>
          </a:p>
        </p:txBody>
      </p:sp>
    </p:spTree>
    <p:extLst>
      <p:ext uri="{BB962C8B-B14F-4D97-AF65-F5344CB8AC3E}">
        <p14:creationId xmlns:p14="http://schemas.microsoft.com/office/powerpoint/2010/main" val="3187474659"/>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FB8C1C-DE34-626D-2307-3BB3310B851A}"/>
              </a:ext>
            </a:extLst>
          </p:cNvPr>
          <p:cNvSpPr>
            <a:spLocks noGrp="1"/>
          </p:cNvSpPr>
          <p:nvPr>
            <p:ph type="title"/>
          </p:nvPr>
        </p:nvSpPr>
        <p:spPr/>
        <p:txBody>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13849108-0891-0344-DF6A-EFB820D30CF5}"/>
              </a:ext>
            </a:extLst>
          </p:cNvPr>
          <p:cNvSpPr>
            <a:spLocks noGrp="1"/>
          </p:cNvSpPr>
          <p:nvPr>
            <p:ph idx="1"/>
          </p:nvPr>
        </p:nvSpPr>
        <p:spPr>
          <a:xfrm>
            <a:off x="1025907" y="1979837"/>
            <a:ext cx="8640382" cy="5040000"/>
          </a:xfrm>
        </p:spPr>
        <p:txBody>
          <a:bodyPr>
            <a:normAutofit/>
          </a:bodyPr>
          <a:lstStyle/>
          <a:p>
            <a:r>
              <a:rPr lang="pl-PL" dirty="0"/>
              <a:t>Różnica między kosztami inwestycji na którą przyznano pomoc i kosztami inwestycji mniej przyjaznej środowisku.</a:t>
            </a:r>
          </a:p>
          <a:p>
            <a:r>
              <a:rPr lang="pl-PL" dirty="0"/>
              <a:t>Przykład (firma metalurgiczna rozważa zakup nowego systemu filtracji spalin w celu zmniejszenia emisji pyłów zawieszonych i tlenków azotu – </a:t>
            </a:r>
            <a:r>
              <a:rPr lang="pl-PL" dirty="0" err="1"/>
              <a:t>NOx</a:t>
            </a:r>
            <a:r>
              <a:rPr lang="pl-PL" dirty="0"/>
              <a:t>).</a:t>
            </a:r>
          </a:p>
          <a:p>
            <a:pPr lvl="1"/>
            <a:r>
              <a:rPr lang="pl-PL" dirty="0"/>
              <a:t>Scenariusz alternatywny (bez pomocy publicznej): koszt zakupu i instalacji tradycyjnych filtrów workowych: 500.000 PLN; efektywność redukcji pyłów: wysoka; redukcja </a:t>
            </a:r>
            <a:r>
              <a:rPr lang="pl-PL" dirty="0" err="1"/>
              <a:t>NOx</a:t>
            </a:r>
            <a:r>
              <a:rPr lang="pl-PL" dirty="0"/>
              <a:t>: niska.</a:t>
            </a:r>
          </a:p>
          <a:p>
            <a:pPr lvl="1"/>
            <a:r>
              <a:rPr lang="pl-PL" dirty="0"/>
              <a:t>Scenariusz z pomocą publiczną (inwestycja bardziej przyjazna środowisku): koszt zakupu i instalacji zaawansowanego systemu filtracji spalin z technologią redukcji </a:t>
            </a:r>
            <a:r>
              <a:rPr lang="pl-PL" dirty="0" err="1"/>
              <a:t>NOx</a:t>
            </a:r>
            <a:r>
              <a:rPr lang="pl-PL" dirty="0"/>
              <a:t> (np. poprzez zastosowanie katalizatorów SCR): 800.000 PLN; efektywność redukcji pyłów: wysoka; redukcja </a:t>
            </a:r>
            <a:r>
              <a:rPr lang="pl-PL" dirty="0" err="1"/>
              <a:t>NOx</a:t>
            </a:r>
            <a:r>
              <a:rPr lang="pl-PL" dirty="0"/>
              <a:t>: bardzo wysoka.</a:t>
            </a:r>
          </a:p>
          <a:p>
            <a:pPr lvl="1"/>
            <a:r>
              <a:rPr lang="pl-PL" dirty="0"/>
              <a:t>Koszty kwalifikowalne stanowią różnicę między kosztami tych dwóch scenariuszy: 800.000 PLN  - 500.000 PLN = 300.000 PLN.</a:t>
            </a:r>
          </a:p>
          <a:p>
            <a:endParaRPr lang="pl-PL" dirty="0"/>
          </a:p>
        </p:txBody>
      </p:sp>
      <p:sp>
        <p:nvSpPr>
          <p:cNvPr id="4" name="Symbol zastępczy numeru slajdu 3">
            <a:extLst>
              <a:ext uri="{FF2B5EF4-FFF2-40B4-BE49-F238E27FC236}">
                <a16:creationId xmlns:a16="http://schemas.microsoft.com/office/drawing/2014/main" id="{A766D703-4853-25F1-7160-524BEF93CC57}"/>
              </a:ext>
            </a:extLst>
          </p:cNvPr>
          <p:cNvSpPr>
            <a:spLocks noGrp="1"/>
          </p:cNvSpPr>
          <p:nvPr>
            <p:ph type="sldNum" sz="quarter" idx="10"/>
          </p:nvPr>
        </p:nvSpPr>
        <p:spPr/>
        <p:txBody>
          <a:bodyPr/>
          <a:lstStyle/>
          <a:p>
            <a:fld id="{EB4015AA-59F6-416B-87A6-8E3D940284E2}" type="slidenum">
              <a:rPr lang="pl-PL" smtClean="0"/>
              <a:pPr/>
              <a:t>156</a:t>
            </a:fld>
            <a:endParaRPr lang="pl-PL" dirty="0"/>
          </a:p>
        </p:txBody>
      </p:sp>
    </p:spTree>
    <p:extLst>
      <p:ext uri="{BB962C8B-B14F-4D97-AF65-F5344CB8AC3E}">
        <p14:creationId xmlns:p14="http://schemas.microsoft.com/office/powerpoint/2010/main" val="1491380213"/>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011F732-7CEC-81FB-37AC-AC2A779381CC}"/>
              </a:ext>
            </a:extLst>
          </p:cNvPr>
          <p:cNvSpPr>
            <a:spLocks noGrp="1"/>
          </p:cNvSpPr>
          <p:nvPr>
            <p:ph type="title"/>
          </p:nvPr>
        </p:nvSpPr>
        <p:spPr/>
        <p:txBody>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97E4384F-D541-7F41-9B3C-06A38F29B054}"/>
              </a:ext>
            </a:extLst>
          </p:cNvPr>
          <p:cNvSpPr>
            <a:spLocks noGrp="1"/>
          </p:cNvSpPr>
          <p:nvPr>
            <p:ph idx="1"/>
          </p:nvPr>
        </p:nvSpPr>
        <p:spPr>
          <a:xfrm>
            <a:off x="1025907" y="1979837"/>
            <a:ext cx="8640382" cy="5400400"/>
          </a:xfrm>
        </p:spPr>
        <p:txBody>
          <a:bodyPr>
            <a:normAutofit/>
          </a:bodyPr>
          <a:lstStyle/>
          <a:p>
            <a:r>
              <a:rPr lang="pl-PL" dirty="0"/>
              <a:t>Różnica między kosztami inwestycji na którą przyznano pomoc i wartością bieżącą netto kosztów późniejszej inwestycji, dyskontowaną do wartości na moment, w którym inwestycja objęta pomocą zostałaby przeprowadzona.</a:t>
            </a:r>
          </a:p>
          <a:p>
            <a:r>
              <a:rPr lang="pl-PL" dirty="0"/>
              <a:t>Przykład (przedsiębiorstwo przemysłowe planuje zakup nowoczesnej instalacji do oczyszczania ścieków).</a:t>
            </a:r>
          </a:p>
          <a:p>
            <a:r>
              <a:rPr lang="pl-PL" dirty="0"/>
              <a:t>Koszt tej inwestycji to 1.000.000 PLN.</a:t>
            </a:r>
          </a:p>
          <a:p>
            <a:pPr lvl="1"/>
            <a:r>
              <a:rPr lang="pl-PL" dirty="0"/>
              <a:t>Scenariusz alternatywny (bez pomocy publicznej) zakłada realizację tej inwestycji za trzy lata, z uwagi na ograniczenia budżetowe przedsiębiorstwa. Wartość bieżąca netto przyszłej inwestycji, dyskontowana z uwzględnieniem stopy dyskontowej, np. 5%, wynosiłaby około 863.837 PLN (w przybliżeniu, gdyż dokładna wartość zależy od sposobu dokonywania dyskonta).</a:t>
            </a:r>
          </a:p>
          <a:p>
            <a:pPr lvl="1"/>
            <a:r>
              <a:rPr lang="pl-PL" dirty="0"/>
              <a:t>Koszty kwalifikowalne stanowiłyby różnicę między kosztami obecnej inwestycji a wartością bieżącą netto przyszłej inwestycji, czyli 1.000.000 PLN - 863.837 PLN = 136.163 PLN.</a:t>
            </a:r>
          </a:p>
          <a:p>
            <a:endParaRPr lang="pl-PL" dirty="0"/>
          </a:p>
        </p:txBody>
      </p:sp>
      <p:sp>
        <p:nvSpPr>
          <p:cNvPr id="4" name="Symbol zastępczy numeru slajdu 3">
            <a:extLst>
              <a:ext uri="{FF2B5EF4-FFF2-40B4-BE49-F238E27FC236}">
                <a16:creationId xmlns:a16="http://schemas.microsoft.com/office/drawing/2014/main" id="{DF6EC219-4818-5A23-0C38-445AEB336CA6}"/>
              </a:ext>
            </a:extLst>
          </p:cNvPr>
          <p:cNvSpPr>
            <a:spLocks noGrp="1"/>
          </p:cNvSpPr>
          <p:nvPr>
            <p:ph type="sldNum" sz="quarter" idx="10"/>
          </p:nvPr>
        </p:nvSpPr>
        <p:spPr/>
        <p:txBody>
          <a:bodyPr/>
          <a:lstStyle/>
          <a:p>
            <a:fld id="{EB4015AA-59F6-416B-87A6-8E3D940284E2}" type="slidenum">
              <a:rPr lang="pl-PL" smtClean="0"/>
              <a:pPr/>
              <a:t>157</a:t>
            </a:fld>
            <a:endParaRPr lang="pl-PL" dirty="0"/>
          </a:p>
        </p:txBody>
      </p:sp>
    </p:spTree>
    <p:extLst>
      <p:ext uri="{BB962C8B-B14F-4D97-AF65-F5344CB8AC3E}">
        <p14:creationId xmlns:p14="http://schemas.microsoft.com/office/powerpoint/2010/main" val="2159447742"/>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730C837-7C3F-186E-B802-F603D5A9D0B1}"/>
              </a:ext>
            </a:extLst>
          </p:cNvPr>
          <p:cNvSpPr>
            <a:spLocks noGrp="1"/>
          </p:cNvSpPr>
          <p:nvPr>
            <p:ph type="title"/>
          </p:nvPr>
        </p:nvSpPr>
        <p:spPr/>
        <p:txBody>
          <a:bodyPr/>
          <a:lstStyle/>
          <a:p>
            <a:r>
              <a:rPr lang="pl-PL" dirty="0"/>
              <a:t>Maksymalna intensywność pomocy</a:t>
            </a:r>
          </a:p>
        </p:txBody>
      </p:sp>
      <p:sp>
        <p:nvSpPr>
          <p:cNvPr id="3" name="Symbol zastępczy zawartości 2">
            <a:extLst>
              <a:ext uri="{FF2B5EF4-FFF2-40B4-BE49-F238E27FC236}">
                <a16:creationId xmlns:a16="http://schemas.microsoft.com/office/drawing/2014/main" id="{5D502BE9-0F2C-72C2-369B-43B4B960513D}"/>
              </a:ext>
            </a:extLst>
          </p:cNvPr>
          <p:cNvSpPr>
            <a:spLocks noGrp="1"/>
          </p:cNvSpPr>
          <p:nvPr>
            <p:ph idx="1"/>
          </p:nvPr>
        </p:nvSpPr>
        <p:spPr>
          <a:xfrm>
            <a:off x="1025907" y="1979837"/>
            <a:ext cx="8640382" cy="5220000"/>
          </a:xfrm>
        </p:spPr>
        <p:txBody>
          <a:bodyPr>
            <a:normAutofit/>
          </a:bodyPr>
          <a:lstStyle/>
          <a:p>
            <a:r>
              <a:rPr lang="pl-PL" dirty="0"/>
              <a:t>Maksymalna intensywność pomocy:</a:t>
            </a:r>
          </a:p>
          <a:p>
            <a:pPr lvl="1"/>
            <a:r>
              <a:rPr lang="pl-PL" dirty="0"/>
              <a:t>50% kk. gdy inwestycja (z wyjątkiem inwestycji opartych na wykorzystaniu biomasy), prowadzi do 100% redukcji emisji gazów cieplarnianych;</a:t>
            </a:r>
          </a:p>
          <a:p>
            <a:pPr lvl="1"/>
            <a:r>
              <a:rPr lang="pl-PL" dirty="0"/>
              <a:t>40% kk.;</a:t>
            </a:r>
          </a:p>
          <a:p>
            <a:pPr lvl="1"/>
            <a:r>
              <a:rPr lang="pl-PL" dirty="0"/>
              <a:t>30% w przypadku inwestycji związanych z CCS lub CCU.</a:t>
            </a:r>
          </a:p>
          <a:p>
            <a:r>
              <a:rPr lang="pl-PL" dirty="0"/>
              <a:t>Maksymalną intensywność pomocy podwyższa się o:</a:t>
            </a:r>
          </a:p>
          <a:p>
            <a:pPr lvl="1"/>
            <a:r>
              <a:rPr lang="pl-PL" dirty="0"/>
              <a:t>20 pp. w przypadku małych przedsiębiorców;</a:t>
            </a:r>
          </a:p>
          <a:p>
            <a:pPr lvl="1"/>
            <a:r>
              <a:rPr lang="pl-PL" dirty="0"/>
              <a:t>10 pp. w przypadku średnich przedsiębiorców.</a:t>
            </a:r>
          </a:p>
          <a:p>
            <a:r>
              <a:rPr lang="pl-PL" dirty="0"/>
              <a:t>Maksymalną intensywność pomocy podwyższa się o:</a:t>
            </a:r>
          </a:p>
          <a:p>
            <a:pPr lvl="1"/>
            <a:r>
              <a:rPr lang="pl-PL" dirty="0"/>
              <a:t>15 pp. dla inwestycji na obszarach określonych obszarach określonych w art. 107 ust. 3 lit. a) Traktatu; </a:t>
            </a:r>
          </a:p>
          <a:p>
            <a:pPr lvl="1"/>
            <a:r>
              <a:rPr lang="pl-PL" dirty="0"/>
              <a:t>5 pp. dla inwestycji na obszarach określonych obszarach określonych w art. 107 ust. 3 lit. c) Traktatu.</a:t>
            </a:r>
          </a:p>
          <a:p>
            <a:endParaRPr lang="pl-PL" dirty="0"/>
          </a:p>
        </p:txBody>
      </p:sp>
      <p:sp>
        <p:nvSpPr>
          <p:cNvPr id="4" name="Symbol zastępczy numeru slajdu 3">
            <a:extLst>
              <a:ext uri="{FF2B5EF4-FFF2-40B4-BE49-F238E27FC236}">
                <a16:creationId xmlns:a16="http://schemas.microsoft.com/office/drawing/2014/main" id="{0678479B-F481-6D15-8192-BC95A22D1DDF}"/>
              </a:ext>
            </a:extLst>
          </p:cNvPr>
          <p:cNvSpPr>
            <a:spLocks noGrp="1"/>
          </p:cNvSpPr>
          <p:nvPr>
            <p:ph type="sldNum" sz="quarter" idx="10"/>
          </p:nvPr>
        </p:nvSpPr>
        <p:spPr/>
        <p:txBody>
          <a:bodyPr/>
          <a:lstStyle/>
          <a:p>
            <a:fld id="{EB4015AA-59F6-416B-87A6-8E3D940284E2}" type="slidenum">
              <a:rPr lang="pl-PL" smtClean="0"/>
              <a:pPr/>
              <a:t>158</a:t>
            </a:fld>
            <a:endParaRPr lang="pl-PL" dirty="0"/>
          </a:p>
        </p:txBody>
      </p:sp>
    </p:spTree>
    <p:extLst>
      <p:ext uri="{BB962C8B-B14F-4D97-AF65-F5344CB8AC3E}">
        <p14:creationId xmlns:p14="http://schemas.microsoft.com/office/powerpoint/2010/main" val="389793371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5FF8922-576D-5B9F-40F9-8C464EA681EA}"/>
              </a:ext>
            </a:extLst>
          </p:cNvPr>
          <p:cNvSpPr>
            <a:spLocks noGrp="1"/>
          </p:cNvSpPr>
          <p:nvPr>
            <p:ph type="title"/>
          </p:nvPr>
        </p:nvSpPr>
        <p:spPr/>
        <p:txBody>
          <a:bodyPr>
            <a:noAutofit/>
          </a:bodyPr>
          <a:lstStyle/>
          <a:p>
            <a:r>
              <a:rPr lang="pl-PL" dirty="0"/>
              <a:t>Pomoc inwestycyjna na ochronę środowiska</a:t>
            </a:r>
          </a:p>
        </p:txBody>
      </p:sp>
      <p:sp>
        <p:nvSpPr>
          <p:cNvPr id="3" name="Symbol zastępczy zawartości 2">
            <a:extLst>
              <a:ext uri="{FF2B5EF4-FFF2-40B4-BE49-F238E27FC236}">
                <a16:creationId xmlns:a16="http://schemas.microsoft.com/office/drawing/2014/main" id="{84FA5957-5EFF-5B4F-43DE-E6C228D26AD4}"/>
              </a:ext>
            </a:extLst>
          </p:cNvPr>
          <p:cNvSpPr>
            <a:spLocks noGrp="1"/>
          </p:cNvSpPr>
          <p:nvPr>
            <p:ph idx="1"/>
          </p:nvPr>
        </p:nvSpPr>
        <p:spPr/>
        <p:txBody>
          <a:bodyPr>
            <a:normAutofit/>
          </a:bodyPr>
          <a:lstStyle/>
          <a:p>
            <a:r>
              <a:rPr lang="pl-PL" dirty="0"/>
              <a:t>W drodze odstępstwa kk. można określić bez odniesienia do scenariusza alternatywnego i bez stosowania procedury przetargowej zgodnej z zasadami konkurencji. Wówczas kk. są koszty inwestycji bezpośrednio związane z osiągnięciem wyższego poziomu ochrony środowiska, a poziomy intensywności pomocy i ewentualne premie zmniejsza się o 50%. </a:t>
            </a:r>
          </a:p>
          <a:p>
            <a:r>
              <a:rPr lang="pl-PL" dirty="0"/>
              <a:t>Alternatywnie pomoc nie przekracza różnicy między kosztami inwestycji bezpośrednio związanymi z osiągnięciem wyższego poziomu ochrony środowiska a zyskiem operacyjnym z inwestycji. Zysk operacyjny odlicza się od kosztów kwalifikowalnych </a:t>
            </a:r>
            <a:r>
              <a:rPr lang="pl-PL" i="1" dirty="0"/>
              <a:t>ex </a:t>
            </a:r>
            <a:r>
              <a:rPr lang="pl-PL" i="1" dirty="0" err="1"/>
              <a:t>ante</a:t>
            </a:r>
            <a:r>
              <a:rPr lang="pl-PL" i="1" dirty="0"/>
              <a:t> </a:t>
            </a:r>
            <a:r>
              <a:rPr lang="pl-PL" dirty="0"/>
              <a:t>na podstawie rozsądnych prognoz i weryfikuje </a:t>
            </a:r>
            <a:r>
              <a:rPr lang="pl-PL" i="1" dirty="0"/>
              <a:t>ex post </a:t>
            </a:r>
            <a:r>
              <a:rPr lang="pl-PL" dirty="0"/>
              <a:t>przy użyciu mechanizmu wycofania.</a:t>
            </a:r>
          </a:p>
          <a:p>
            <a:endParaRPr lang="pl-PL" dirty="0"/>
          </a:p>
        </p:txBody>
      </p:sp>
      <p:sp>
        <p:nvSpPr>
          <p:cNvPr id="4" name="Symbol zastępczy numeru slajdu 3">
            <a:extLst>
              <a:ext uri="{FF2B5EF4-FFF2-40B4-BE49-F238E27FC236}">
                <a16:creationId xmlns:a16="http://schemas.microsoft.com/office/drawing/2014/main" id="{7118D107-C32C-448C-B22E-0EF4808CA399}"/>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159</a:t>
            </a:fld>
            <a:endParaRPr lang="pl-PL" dirty="0"/>
          </a:p>
        </p:txBody>
      </p:sp>
    </p:spTree>
    <p:extLst>
      <p:ext uri="{BB962C8B-B14F-4D97-AF65-F5344CB8AC3E}">
        <p14:creationId xmlns:p14="http://schemas.microsoft.com/office/powerpoint/2010/main" val="2483661076"/>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27FC81-9745-F5D6-E4CB-46A93DF67D77}"/>
              </a:ext>
            </a:extLst>
          </p:cNvPr>
          <p:cNvSpPr>
            <a:spLocks noGrp="1"/>
          </p:cNvSpPr>
          <p:nvPr>
            <p:ph type="title"/>
          </p:nvPr>
        </p:nvSpPr>
        <p:spPr/>
        <p:txBody>
          <a:bodyPr/>
          <a:lstStyle/>
          <a:p>
            <a:r>
              <a:rPr lang="pl-PL" dirty="0"/>
              <a:t>Korzyść</a:t>
            </a:r>
          </a:p>
        </p:txBody>
      </p:sp>
      <p:sp>
        <p:nvSpPr>
          <p:cNvPr id="3" name="Symbol zastępczy zawartości 2">
            <a:extLst>
              <a:ext uri="{FF2B5EF4-FFF2-40B4-BE49-F238E27FC236}">
                <a16:creationId xmlns:a16="http://schemas.microsoft.com/office/drawing/2014/main" id="{CD473FFB-562C-26B3-7C10-C3F30243BFA2}"/>
              </a:ext>
            </a:extLst>
          </p:cNvPr>
          <p:cNvSpPr>
            <a:spLocks noGrp="1"/>
          </p:cNvSpPr>
          <p:nvPr>
            <p:ph idx="1"/>
          </p:nvPr>
        </p:nvSpPr>
        <p:spPr/>
        <p:txBody>
          <a:bodyPr/>
          <a:lstStyle/>
          <a:p>
            <a:r>
              <a:rPr lang="pl-PL" dirty="0"/>
              <a:t>Korzyść w rozumieniu art. 107 ust. 1 TFUE oznacza każdą korzyść gospodarczą, której dane przedsiębiorstwo nie mogłoby uzyskać w normalnych warunkach rynkowych, tj. bez interwencji państwa. </a:t>
            </a:r>
          </a:p>
          <a:p>
            <a:r>
              <a:rPr lang="pl-PL" dirty="0"/>
              <a:t>Korzyść występuje zawsze, ilekroć sytuacja finansowa przedsiębiorstwa ulega poprawie w wyniku interwencji państwa.</a:t>
            </a:r>
          </a:p>
          <a:p>
            <a:r>
              <a:rPr lang="pl-PL" dirty="0"/>
              <a:t>Co do zasady należy uznać, iż przesłanka dotycząca korzyści będzie spełniona na tzw. pierwszym poziomie, gdyż wnioskodawca otrzymuje wsparcie w formie dotacji (tzw. pomoc bezpośrednia)</a:t>
            </a:r>
          </a:p>
          <a:p>
            <a:r>
              <a:rPr lang="pl-PL" dirty="0"/>
              <a:t>W pewnych przypadkach możliwe jest wykazanie, że korzyść, którą otrzymał bezpośredni beneficjent, transferowana jest w całości na rzecz innych podmiotów (tzw. pomoc pośrednia).</a:t>
            </a:r>
          </a:p>
          <a:p>
            <a:r>
              <a:rPr lang="pl-PL" dirty="0"/>
              <a:t>Każdy przypadek należy oceniać indywidualnie.</a:t>
            </a:r>
          </a:p>
        </p:txBody>
      </p:sp>
      <p:sp>
        <p:nvSpPr>
          <p:cNvPr id="4" name="Symbol zastępczy numeru slajdu 3">
            <a:extLst>
              <a:ext uri="{FF2B5EF4-FFF2-40B4-BE49-F238E27FC236}">
                <a16:creationId xmlns:a16="http://schemas.microsoft.com/office/drawing/2014/main" id="{0889483E-0C36-2F6C-F842-5AD48164C010}"/>
              </a:ext>
            </a:extLst>
          </p:cNvPr>
          <p:cNvSpPr>
            <a:spLocks noGrp="1"/>
          </p:cNvSpPr>
          <p:nvPr>
            <p:ph type="sldNum" sz="quarter" idx="10"/>
          </p:nvPr>
        </p:nvSpPr>
        <p:spPr/>
        <p:txBody>
          <a:bodyPr/>
          <a:lstStyle/>
          <a:p>
            <a:fld id="{EB4015AA-59F6-416B-87A6-8E3D940284E2}" type="slidenum">
              <a:rPr lang="pl-PL" smtClean="0"/>
              <a:pPr/>
              <a:t>16</a:t>
            </a:fld>
            <a:endParaRPr lang="pl-PL" dirty="0"/>
          </a:p>
        </p:txBody>
      </p:sp>
    </p:spTree>
    <p:extLst>
      <p:ext uri="{BB962C8B-B14F-4D97-AF65-F5344CB8AC3E}">
        <p14:creationId xmlns:p14="http://schemas.microsoft.com/office/powerpoint/2010/main" val="863622197"/>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8ACFC1-D999-9EAE-9664-393A3DECADE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C5275EB-4588-BCD8-8ABB-7ADADC54AD27}"/>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69FD6C7F-BBD0-CFE2-7982-DFD64C5DA0BC}"/>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5FB0BE2C-26B5-DF7E-CAE8-C0BA2EE08147}"/>
              </a:ext>
            </a:extLst>
          </p:cNvPr>
          <p:cNvSpPr>
            <a:spLocks noGrp="1"/>
          </p:cNvSpPr>
          <p:nvPr>
            <p:ph type="subTitle" idx="1"/>
          </p:nvPr>
        </p:nvSpPr>
        <p:spPr/>
        <p:txBody>
          <a:bodyPr>
            <a:normAutofit/>
          </a:bodyPr>
          <a:lstStyle/>
          <a:p>
            <a:r>
              <a:rPr lang="pl-PL" dirty="0"/>
              <a:t>Pomoc efektywność energetyczną  inną niż w budynkach (art. 38 GBER)</a:t>
            </a:r>
          </a:p>
        </p:txBody>
      </p:sp>
      <p:pic>
        <p:nvPicPr>
          <p:cNvPr id="3" name="Obraz 2">
            <a:extLst>
              <a:ext uri="{FF2B5EF4-FFF2-40B4-BE49-F238E27FC236}">
                <a16:creationId xmlns:a16="http://schemas.microsoft.com/office/drawing/2014/main" id="{4AA838AB-FC29-61AB-C15C-512370487B7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1232126702"/>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81BFD12-8A59-293A-A9E4-27CEA29BB359}"/>
              </a:ext>
            </a:extLst>
          </p:cNvPr>
          <p:cNvSpPr>
            <a:spLocks noGrp="1"/>
          </p:cNvSpPr>
          <p:nvPr>
            <p:ph type="title"/>
          </p:nvPr>
        </p:nvSpPr>
        <p:spPr/>
        <p:txBody>
          <a:bodyPr/>
          <a:lstStyle/>
          <a:p>
            <a:r>
              <a:rPr lang="pl-PL" dirty="0"/>
              <a:t>Pomoc efektywność energetyczną inną niż w budynkach</a:t>
            </a:r>
          </a:p>
        </p:txBody>
      </p:sp>
      <p:sp>
        <p:nvSpPr>
          <p:cNvPr id="3" name="Symbol zastępczy zawartości 2">
            <a:extLst>
              <a:ext uri="{FF2B5EF4-FFF2-40B4-BE49-F238E27FC236}">
                <a16:creationId xmlns:a16="http://schemas.microsoft.com/office/drawing/2014/main" id="{29FA8149-0CF7-F08B-D37E-40F2FE6759F5}"/>
              </a:ext>
            </a:extLst>
          </p:cNvPr>
          <p:cNvSpPr>
            <a:spLocks noGrp="1"/>
          </p:cNvSpPr>
          <p:nvPr>
            <p:ph idx="1"/>
          </p:nvPr>
        </p:nvSpPr>
        <p:spPr/>
        <p:txBody>
          <a:bodyPr/>
          <a:lstStyle/>
          <a:p>
            <a:r>
              <a:rPr lang="pl-PL" dirty="0"/>
              <a:t>Pomoc nie jest przyznawana na kogenerację ani na systemy ciepłownicze lub chłodnicze.</a:t>
            </a:r>
          </a:p>
          <a:p>
            <a:r>
              <a:rPr lang="pl-PL" dirty="0"/>
              <a:t>Pomoc nie jest przyznawana na instalację urządzeń energetycznych wykorzystujących paliwa kopalne, w tym gaz ziemny.</a:t>
            </a:r>
          </a:p>
          <a:p>
            <a:r>
              <a:rPr lang="pl-PL" dirty="0"/>
              <a:t>Pomoc nie jest przyznawana na inwestycje realizowane w celu spełnienia przyjętych i obowiązujących norm unijnych.</a:t>
            </a:r>
          </a:p>
          <a:p>
            <a:r>
              <a:rPr lang="pl-PL" dirty="0"/>
              <a:t>Pomoc jest przyznawana na inwestycje podejmowane w celu spełnienia przyjętych, lecz jeszcze nieobowiązujących norm unijnych, pod warunkiem że inwestycja zostanie zrealizowana i ukończona co najmniej 18 miesięcy przed datą wejścia w życie danej normy.</a:t>
            </a:r>
          </a:p>
          <a:p>
            <a:endParaRPr lang="pl-PL" dirty="0"/>
          </a:p>
        </p:txBody>
      </p:sp>
      <p:sp>
        <p:nvSpPr>
          <p:cNvPr id="4" name="Symbol zastępczy numeru slajdu 3">
            <a:extLst>
              <a:ext uri="{FF2B5EF4-FFF2-40B4-BE49-F238E27FC236}">
                <a16:creationId xmlns:a16="http://schemas.microsoft.com/office/drawing/2014/main" id="{F06D116B-77B9-2E51-1ED7-F176F8241AD7}"/>
              </a:ext>
            </a:extLst>
          </p:cNvPr>
          <p:cNvSpPr>
            <a:spLocks noGrp="1"/>
          </p:cNvSpPr>
          <p:nvPr>
            <p:ph type="sldNum" sz="quarter" idx="10"/>
          </p:nvPr>
        </p:nvSpPr>
        <p:spPr/>
        <p:txBody>
          <a:bodyPr/>
          <a:lstStyle/>
          <a:p>
            <a:fld id="{EB4015AA-59F6-416B-87A6-8E3D940284E2}" type="slidenum">
              <a:rPr lang="pl-PL" smtClean="0"/>
              <a:pPr/>
              <a:t>161</a:t>
            </a:fld>
            <a:endParaRPr lang="pl-PL" dirty="0"/>
          </a:p>
        </p:txBody>
      </p:sp>
    </p:spTree>
    <p:extLst>
      <p:ext uri="{BB962C8B-B14F-4D97-AF65-F5344CB8AC3E}">
        <p14:creationId xmlns:p14="http://schemas.microsoft.com/office/powerpoint/2010/main" val="1593028214"/>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892E01-2808-C075-01EA-2238B4A040A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0641F7A-E8B7-7923-119E-1C181BEA0D25}"/>
              </a:ext>
            </a:extLst>
          </p:cNvPr>
          <p:cNvSpPr>
            <a:spLocks noGrp="1"/>
          </p:cNvSpPr>
          <p:nvPr>
            <p:ph type="title"/>
          </p:nvPr>
        </p:nvSpPr>
        <p:spPr/>
        <p:txBody>
          <a:bodyPr>
            <a:noAutofit/>
          </a:bodyPr>
          <a:lstStyle/>
          <a:p>
            <a:r>
              <a:rPr lang="pl-PL" dirty="0">
                <a:latin typeface="Open Sans" panose="020B0606030504020204" pitchFamily="34" charset="0"/>
                <a:ea typeface="Open Sans" panose="020B0606030504020204" pitchFamily="34" charset="0"/>
                <a:cs typeface="Open Sans" panose="020B0606030504020204" pitchFamily="34" charset="0"/>
              </a:rPr>
              <a:t>Metodologia ustalania wysokości kosztów kwalifikowalnych</a:t>
            </a:r>
          </a:p>
        </p:txBody>
      </p:sp>
      <p:sp>
        <p:nvSpPr>
          <p:cNvPr id="4" name="pole tekstowe 3">
            <a:extLst>
              <a:ext uri="{FF2B5EF4-FFF2-40B4-BE49-F238E27FC236}">
                <a16:creationId xmlns:a16="http://schemas.microsoft.com/office/drawing/2014/main" id="{668B3857-C30F-B2B5-045B-26C507473E77}"/>
              </a:ext>
            </a:extLst>
          </p:cNvPr>
          <p:cNvSpPr txBox="1"/>
          <p:nvPr/>
        </p:nvSpPr>
        <p:spPr>
          <a:xfrm>
            <a:off x="583377" y="2067222"/>
            <a:ext cx="3182608" cy="1200329"/>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Brak scenariusza alternatywnego</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6" name="Łącznik prosty ze strzałką 5">
            <a:extLst>
              <a:ext uri="{FF2B5EF4-FFF2-40B4-BE49-F238E27FC236}">
                <a16:creationId xmlns:a16="http://schemas.microsoft.com/office/drawing/2014/main" id="{6A68DCF1-CA4F-7E2A-0425-FDFD4329F3A1}"/>
              </a:ext>
            </a:extLst>
          </p:cNvPr>
          <p:cNvCxnSpPr>
            <a:cxnSpLocks/>
            <a:stCxn id="4" idx="2"/>
            <a:endCxn id="12" idx="0"/>
          </p:cNvCxnSpPr>
          <p:nvPr/>
        </p:nvCxnSpPr>
        <p:spPr>
          <a:xfrm flipH="1">
            <a:off x="2170887" y="3267551"/>
            <a:ext cx="3794" cy="944334"/>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022C8D37-2178-9340-4F69-7BBDF8429DCF}"/>
              </a:ext>
            </a:extLst>
          </p:cNvPr>
          <p:cNvSpPr txBox="1"/>
          <p:nvPr/>
        </p:nvSpPr>
        <p:spPr>
          <a:xfrm>
            <a:off x="583377" y="4211885"/>
            <a:ext cx="3175019" cy="923330"/>
          </a:xfrm>
          <a:prstGeom prst="rect">
            <a:avLst/>
          </a:prstGeom>
          <a:solidFill>
            <a:srgbClr val="002060"/>
          </a:solidFill>
          <a:ln>
            <a:solidFill>
              <a:srgbClr val="002060"/>
            </a:solidFill>
          </a:ln>
        </p:spPr>
        <p:txBody>
          <a:bodyPr wrap="square" rtlCol="0">
            <a:spAutoFit/>
          </a:bodyPr>
          <a:lstStyle/>
          <a:p>
            <a:pPr algn="ctr"/>
            <a: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t>Metodologia ustalania wysokości kosztów kwalifikowalnych</a:t>
            </a:r>
          </a:p>
        </p:txBody>
      </p:sp>
      <p:sp>
        <p:nvSpPr>
          <p:cNvPr id="17" name="pole tekstowe 16">
            <a:extLst>
              <a:ext uri="{FF2B5EF4-FFF2-40B4-BE49-F238E27FC236}">
                <a16:creationId xmlns:a16="http://schemas.microsoft.com/office/drawing/2014/main" id="{5C37FC5E-EDA9-5F73-BC71-0CDDBBDBAF31}"/>
              </a:ext>
            </a:extLst>
          </p:cNvPr>
          <p:cNvSpPr txBox="1"/>
          <p:nvPr/>
        </p:nvSpPr>
        <p:spPr>
          <a:xfrm>
            <a:off x="583377" y="6356551"/>
            <a:ext cx="3182608"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Przetarg (konkurs)</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8" name="pole tekstowe 17">
            <a:extLst>
              <a:ext uri="{FF2B5EF4-FFF2-40B4-BE49-F238E27FC236}">
                <a16:creationId xmlns:a16="http://schemas.microsoft.com/office/drawing/2014/main" id="{D496AB93-85E0-26DF-C4E4-A508D85FE97D}"/>
              </a:ext>
            </a:extLst>
          </p:cNvPr>
          <p:cNvSpPr txBox="1"/>
          <p:nvPr/>
        </p:nvSpPr>
        <p:spPr>
          <a:xfrm>
            <a:off x="4548357" y="5424695"/>
            <a:ext cx="3175019" cy="923330"/>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Bez scenariusza alternatywnego i bez przetargu (konkursu)</a:t>
            </a:r>
          </a:p>
        </p:txBody>
      </p:sp>
      <p:sp>
        <p:nvSpPr>
          <p:cNvPr id="19" name="pole tekstowe 18">
            <a:extLst>
              <a:ext uri="{FF2B5EF4-FFF2-40B4-BE49-F238E27FC236}">
                <a16:creationId xmlns:a16="http://schemas.microsoft.com/office/drawing/2014/main" id="{A5686CB3-A366-9952-4388-F8B699D41C70}"/>
              </a:ext>
            </a:extLst>
          </p:cNvPr>
          <p:cNvSpPr txBox="1"/>
          <p:nvPr/>
        </p:nvSpPr>
        <p:spPr>
          <a:xfrm>
            <a:off x="4548357" y="3137837"/>
            <a:ext cx="3175019"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Scenariusz alternatywny</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24" name="Łącznik prosty ze strzałką 23">
            <a:extLst>
              <a:ext uri="{FF2B5EF4-FFF2-40B4-BE49-F238E27FC236}">
                <a16:creationId xmlns:a16="http://schemas.microsoft.com/office/drawing/2014/main" id="{D1A432CA-314E-0541-EC4D-004298BCBF3A}"/>
              </a:ext>
            </a:extLst>
          </p:cNvPr>
          <p:cNvCxnSpPr>
            <a:cxnSpLocks/>
            <a:stCxn id="17" idx="0"/>
            <a:endCxn id="12" idx="2"/>
          </p:cNvCxnSpPr>
          <p:nvPr/>
        </p:nvCxnSpPr>
        <p:spPr>
          <a:xfrm flipH="1" flipV="1">
            <a:off x="2170887" y="5135215"/>
            <a:ext cx="3794" cy="1221336"/>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7" name="Łącznik prosty ze strzałką 26">
            <a:extLst>
              <a:ext uri="{FF2B5EF4-FFF2-40B4-BE49-F238E27FC236}">
                <a16:creationId xmlns:a16="http://schemas.microsoft.com/office/drawing/2014/main" id="{65A5A4C5-E999-E190-6701-121585D213F8}"/>
              </a:ext>
            </a:extLst>
          </p:cNvPr>
          <p:cNvCxnSpPr>
            <a:cxnSpLocks/>
            <a:stCxn id="19" idx="1"/>
            <a:endCxn id="12" idx="3"/>
          </p:cNvCxnSpPr>
          <p:nvPr/>
        </p:nvCxnSpPr>
        <p:spPr>
          <a:xfrm flipH="1">
            <a:off x="3758396" y="3599502"/>
            <a:ext cx="789961" cy="1074048"/>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a:extLst>
              <a:ext uri="{FF2B5EF4-FFF2-40B4-BE49-F238E27FC236}">
                <a16:creationId xmlns:a16="http://schemas.microsoft.com/office/drawing/2014/main" id="{7DA3C817-0249-56BF-81DF-E42BE0B781D3}"/>
              </a:ext>
            </a:extLst>
          </p:cNvPr>
          <p:cNvCxnSpPr>
            <a:cxnSpLocks/>
            <a:stCxn id="18" idx="1"/>
            <a:endCxn id="12" idx="3"/>
          </p:cNvCxnSpPr>
          <p:nvPr/>
        </p:nvCxnSpPr>
        <p:spPr>
          <a:xfrm flipH="1" flipV="1">
            <a:off x="3758396" y="4673550"/>
            <a:ext cx="789961" cy="1212810"/>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pole tekstowe 2">
            <a:extLst>
              <a:ext uri="{FF2B5EF4-FFF2-40B4-BE49-F238E27FC236}">
                <a16:creationId xmlns:a16="http://schemas.microsoft.com/office/drawing/2014/main" id="{627CE0ED-FD2C-504B-CF60-443F5526CED1}"/>
              </a:ext>
            </a:extLst>
          </p:cNvPr>
          <p:cNvSpPr txBox="1"/>
          <p:nvPr/>
        </p:nvSpPr>
        <p:spPr>
          <a:xfrm>
            <a:off x="8520926" y="4698464"/>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Scen.</a:t>
            </a:r>
            <a:r>
              <a:rPr lang="pl-PL" baseline="-25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4</a:t>
            </a:r>
          </a:p>
        </p:txBody>
      </p:sp>
      <p:sp>
        <p:nvSpPr>
          <p:cNvPr id="7" name="pole tekstowe 6">
            <a:extLst>
              <a:ext uri="{FF2B5EF4-FFF2-40B4-BE49-F238E27FC236}">
                <a16:creationId xmlns:a16="http://schemas.microsoft.com/office/drawing/2014/main" id="{25C886C3-92C5-ADB9-C3EA-7C8D2331881A}"/>
              </a:ext>
            </a:extLst>
          </p:cNvPr>
          <p:cNvSpPr txBox="1"/>
          <p:nvPr/>
        </p:nvSpPr>
        <p:spPr>
          <a:xfrm>
            <a:off x="8520926" y="2357066"/>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Scen.</a:t>
            </a:r>
            <a:r>
              <a:rPr lang="pl-PL" baseline="-25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a:t>
            </a:r>
          </a:p>
        </p:txBody>
      </p:sp>
      <p:sp>
        <p:nvSpPr>
          <p:cNvPr id="8" name="pole tekstowe 7">
            <a:extLst>
              <a:ext uri="{FF2B5EF4-FFF2-40B4-BE49-F238E27FC236}">
                <a16:creationId xmlns:a16="http://schemas.microsoft.com/office/drawing/2014/main" id="{45970B9F-56F8-A369-CFC0-902CF021CFF0}"/>
              </a:ext>
            </a:extLst>
          </p:cNvPr>
          <p:cNvSpPr txBox="1"/>
          <p:nvPr/>
        </p:nvSpPr>
        <p:spPr>
          <a:xfrm>
            <a:off x="8520926" y="3918150"/>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Scen.</a:t>
            </a:r>
            <a:r>
              <a:rPr lang="pl-PL" baseline="-25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3</a:t>
            </a:r>
          </a:p>
        </p:txBody>
      </p:sp>
      <p:sp>
        <p:nvSpPr>
          <p:cNvPr id="9" name="pole tekstowe 8">
            <a:extLst>
              <a:ext uri="{FF2B5EF4-FFF2-40B4-BE49-F238E27FC236}">
                <a16:creationId xmlns:a16="http://schemas.microsoft.com/office/drawing/2014/main" id="{BA4BB4FB-6E7D-D096-037B-44FE408096B8}"/>
              </a:ext>
            </a:extLst>
          </p:cNvPr>
          <p:cNvSpPr txBox="1"/>
          <p:nvPr/>
        </p:nvSpPr>
        <p:spPr>
          <a:xfrm>
            <a:off x="8524721" y="3137837"/>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Scen.</a:t>
            </a:r>
            <a:r>
              <a:rPr lang="pl-PL" baseline="-250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a:t>
            </a:r>
          </a:p>
        </p:txBody>
      </p:sp>
      <p:cxnSp>
        <p:nvCxnSpPr>
          <p:cNvPr id="10" name="Łącznik prosty ze strzałką 9">
            <a:extLst>
              <a:ext uri="{FF2B5EF4-FFF2-40B4-BE49-F238E27FC236}">
                <a16:creationId xmlns:a16="http://schemas.microsoft.com/office/drawing/2014/main" id="{D3C6CE00-C656-6A6B-4FB7-3AE7748E563A}"/>
              </a:ext>
            </a:extLst>
          </p:cNvPr>
          <p:cNvCxnSpPr>
            <a:cxnSpLocks/>
            <a:stCxn id="3" idx="1"/>
            <a:endCxn id="19" idx="3"/>
          </p:cNvCxnSpPr>
          <p:nvPr/>
        </p:nvCxnSpPr>
        <p:spPr>
          <a:xfrm flipH="1" flipV="1">
            <a:off x="7723376" y="3599502"/>
            <a:ext cx="797550" cy="1283628"/>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ECABA612-A317-D926-93F5-F45F5C7AFE92}"/>
              </a:ext>
            </a:extLst>
          </p:cNvPr>
          <p:cNvCxnSpPr>
            <a:cxnSpLocks/>
            <a:stCxn id="7" idx="1"/>
            <a:endCxn id="19" idx="3"/>
          </p:cNvCxnSpPr>
          <p:nvPr/>
        </p:nvCxnSpPr>
        <p:spPr>
          <a:xfrm flipH="1">
            <a:off x="7723376" y="2541732"/>
            <a:ext cx="797550" cy="1057770"/>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74361288-7AB6-F829-28DC-3A90B338863F}"/>
              </a:ext>
            </a:extLst>
          </p:cNvPr>
          <p:cNvCxnSpPr>
            <a:cxnSpLocks/>
            <a:stCxn id="9" idx="1"/>
            <a:endCxn id="19" idx="3"/>
          </p:cNvCxnSpPr>
          <p:nvPr/>
        </p:nvCxnSpPr>
        <p:spPr>
          <a:xfrm flipH="1">
            <a:off x="7723376" y="3322503"/>
            <a:ext cx="801345" cy="276999"/>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376215A0-3D53-D612-D168-F9E5D43FB5CC}"/>
              </a:ext>
            </a:extLst>
          </p:cNvPr>
          <p:cNvCxnSpPr>
            <a:cxnSpLocks/>
            <a:stCxn id="8" idx="1"/>
            <a:endCxn id="19" idx="3"/>
          </p:cNvCxnSpPr>
          <p:nvPr/>
        </p:nvCxnSpPr>
        <p:spPr>
          <a:xfrm flipH="1" flipV="1">
            <a:off x="7723376" y="3599502"/>
            <a:ext cx="797550" cy="503314"/>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282924"/>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B7CC8B7-6919-D3BA-0AFB-03E515B620DF}"/>
              </a:ext>
            </a:extLst>
          </p:cNvPr>
          <p:cNvSpPr>
            <a:spLocks noGrp="1"/>
          </p:cNvSpPr>
          <p:nvPr>
            <p:ph type="title"/>
          </p:nvPr>
        </p:nvSpPr>
        <p:spPr/>
        <p:txBody>
          <a:bodyPr/>
          <a:lstStyle/>
          <a:p>
            <a:r>
              <a:rPr lang="pl-PL" dirty="0"/>
              <a:t>Pomoc efektywność energetyczną inną niż w budynkach</a:t>
            </a:r>
          </a:p>
        </p:txBody>
      </p:sp>
      <p:sp>
        <p:nvSpPr>
          <p:cNvPr id="3" name="Symbol zastępczy zawartości 2">
            <a:extLst>
              <a:ext uri="{FF2B5EF4-FFF2-40B4-BE49-F238E27FC236}">
                <a16:creationId xmlns:a16="http://schemas.microsoft.com/office/drawing/2014/main" id="{2217E8F4-FE63-A7E8-A4DC-5BD5BEF228CF}"/>
              </a:ext>
            </a:extLst>
          </p:cNvPr>
          <p:cNvSpPr>
            <a:spLocks noGrp="1"/>
          </p:cNvSpPr>
          <p:nvPr>
            <p:ph idx="1"/>
          </p:nvPr>
        </p:nvSpPr>
        <p:spPr/>
        <p:txBody>
          <a:bodyPr/>
          <a:lstStyle/>
          <a:p>
            <a:r>
              <a:rPr lang="pl-PL" dirty="0"/>
              <a:t>Koszty kwalifikowalne to koszty inwestycji niezbędne do osiągnięcia wyższego poziomu efektywności energetycznej, określane w drodze porównania kosztów inwestycji z kosztami jednego ze scenariuszy alternatywnych:</a:t>
            </a:r>
          </a:p>
          <a:p>
            <a:pPr lvl="1"/>
            <a:r>
              <a:rPr lang="pl-PL" dirty="0"/>
              <a:t>różnica między kosztami inwestycji mniej efektywnej energetycznie odpowiadającej normalnym praktykom handlowym w danym sektorze lub dla danej działalności, koszty kwalifikowalne stanowią różnicę między kosztami inwestycji, na którą przyznano pomoc, i kosztami inwestycji mniej efektywnej energetycznie (scenariusz 1);</a:t>
            </a:r>
          </a:p>
          <a:p>
            <a:pPr lvl="1"/>
            <a:r>
              <a:rPr lang="pl-PL" dirty="0"/>
              <a:t>różnica między kosztami inwestycji na którą przyznano pomoc i wartością bieżącą netto kosztów późniejszej inwestycji, dyskontowaną do wartości na moment, w którym inwestycja objęta pomocą zostałaby przeprowadzona (scenariusz 2);</a:t>
            </a:r>
          </a:p>
          <a:p>
            <a:endParaRPr lang="pl-PL" dirty="0"/>
          </a:p>
        </p:txBody>
      </p:sp>
      <p:sp>
        <p:nvSpPr>
          <p:cNvPr id="4" name="Symbol zastępczy numeru slajdu 3">
            <a:extLst>
              <a:ext uri="{FF2B5EF4-FFF2-40B4-BE49-F238E27FC236}">
                <a16:creationId xmlns:a16="http://schemas.microsoft.com/office/drawing/2014/main" id="{0B568320-0866-8A90-DD33-1F65210FD86A}"/>
              </a:ext>
            </a:extLst>
          </p:cNvPr>
          <p:cNvSpPr>
            <a:spLocks noGrp="1"/>
          </p:cNvSpPr>
          <p:nvPr>
            <p:ph type="sldNum" sz="quarter" idx="10"/>
          </p:nvPr>
        </p:nvSpPr>
        <p:spPr/>
        <p:txBody>
          <a:bodyPr/>
          <a:lstStyle/>
          <a:p>
            <a:fld id="{EB4015AA-59F6-416B-87A6-8E3D940284E2}" type="slidenum">
              <a:rPr lang="pl-PL" smtClean="0"/>
              <a:pPr/>
              <a:t>163</a:t>
            </a:fld>
            <a:endParaRPr lang="pl-PL" dirty="0"/>
          </a:p>
        </p:txBody>
      </p:sp>
    </p:spTree>
    <p:extLst>
      <p:ext uri="{BB962C8B-B14F-4D97-AF65-F5344CB8AC3E}">
        <p14:creationId xmlns:p14="http://schemas.microsoft.com/office/powerpoint/2010/main" val="129613756"/>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394FB4-6C2C-CD81-370A-0C76C27EB87F}"/>
              </a:ext>
            </a:extLst>
          </p:cNvPr>
          <p:cNvSpPr>
            <a:spLocks noGrp="1"/>
          </p:cNvSpPr>
          <p:nvPr>
            <p:ph type="title"/>
          </p:nvPr>
        </p:nvSpPr>
        <p:spPr/>
        <p:txBody>
          <a:bodyPr/>
          <a:lstStyle/>
          <a:p>
            <a:r>
              <a:rPr lang="pl-PL" dirty="0"/>
              <a:t>Pomoc efektywność energetyczną inną niż w budynkach</a:t>
            </a:r>
          </a:p>
        </p:txBody>
      </p:sp>
      <p:sp>
        <p:nvSpPr>
          <p:cNvPr id="3" name="Symbol zastępczy zawartości 2">
            <a:extLst>
              <a:ext uri="{FF2B5EF4-FFF2-40B4-BE49-F238E27FC236}">
                <a16:creationId xmlns:a16="http://schemas.microsoft.com/office/drawing/2014/main" id="{43F90C92-9FD3-2402-7277-2984094D1C51}"/>
              </a:ext>
            </a:extLst>
          </p:cNvPr>
          <p:cNvSpPr>
            <a:spLocks noGrp="1"/>
          </p:cNvSpPr>
          <p:nvPr>
            <p:ph idx="1"/>
          </p:nvPr>
        </p:nvSpPr>
        <p:spPr>
          <a:xfrm>
            <a:off x="1025907" y="1979837"/>
            <a:ext cx="8640382" cy="5040000"/>
          </a:xfrm>
        </p:spPr>
        <p:txBody>
          <a:bodyPr>
            <a:normAutofit/>
          </a:bodyPr>
          <a:lstStyle/>
          <a:p>
            <a:r>
              <a:rPr lang="pl-PL" dirty="0"/>
              <a:t>Koszty kwalifikowalne to koszty inwestycji niezbędne do osiągnięcia wyższego poziomu efektywności energetycznej, określane w drodze porównania kosztów inwestycji z kosztami jednego ze scenariuszy alternatywnych</a:t>
            </a:r>
          </a:p>
          <a:p>
            <a:pPr lvl="1"/>
            <a:r>
              <a:rPr lang="pl-PL" dirty="0"/>
              <a:t>różnica między kosztami inwestycji na którą przyznano pomoc i wartością bieżącą netto inwestycji w konserwację, naprawę i modernizację istniejącej instalacji i istniejącego sprzętu, dyskontowaną do wartości na moment, w którym inwestycja objęta pomocą zostałaby przeprowadzona (scenariusz 3);</a:t>
            </a:r>
          </a:p>
          <a:p>
            <a:pPr lvl="1"/>
            <a:r>
              <a:rPr lang="pl-PL" dirty="0"/>
              <a:t>różnica wartości bieżącej netto między kwotą leasingu sprzętu, na który przyznano pomoc i kwotą leasingu sprzętu mniej efektywnego energetycznie, który zostałby wzięty w leasing w przypadku braku pomocy; koszty leasingu nie obejmują kosztów związanych z eksploatacją sprzętu lub instalacji (koszty paliwa, ubezpieczenia, konserwacji, innych materiałów eksploatacyjnych), niezależnie od tego, czy wchodzą one w skład umowy leasingu (scenariusz 4).</a:t>
            </a:r>
          </a:p>
          <a:p>
            <a:endParaRPr lang="pl-PL" dirty="0"/>
          </a:p>
        </p:txBody>
      </p:sp>
      <p:sp>
        <p:nvSpPr>
          <p:cNvPr id="4" name="Symbol zastępczy numeru slajdu 3">
            <a:extLst>
              <a:ext uri="{FF2B5EF4-FFF2-40B4-BE49-F238E27FC236}">
                <a16:creationId xmlns:a16="http://schemas.microsoft.com/office/drawing/2014/main" id="{12984AB6-5253-1949-79B2-8B7C8AC028A2}"/>
              </a:ext>
            </a:extLst>
          </p:cNvPr>
          <p:cNvSpPr>
            <a:spLocks noGrp="1"/>
          </p:cNvSpPr>
          <p:nvPr>
            <p:ph type="sldNum" sz="quarter" idx="10"/>
          </p:nvPr>
        </p:nvSpPr>
        <p:spPr/>
        <p:txBody>
          <a:bodyPr/>
          <a:lstStyle/>
          <a:p>
            <a:fld id="{EB4015AA-59F6-416B-87A6-8E3D940284E2}" type="slidenum">
              <a:rPr lang="pl-PL" smtClean="0"/>
              <a:pPr/>
              <a:t>164</a:t>
            </a:fld>
            <a:endParaRPr lang="pl-PL" dirty="0"/>
          </a:p>
        </p:txBody>
      </p:sp>
    </p:spTree>
    <p:extLst>
      <p:ext uri="{BB962C8B-B14F-4D97-AF65-F5344CB8AC3E}">
        <p14:creationId xmlns:p14="http://schemas.microsoft.com/office/powerpoint/2010/main" val="123824102"/>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0CA9217-B8AC-A57B-6FFE-271C67764D40}"/>
              </a:ext>
            </a:extLst>
          </p:cNvPr>
          <p:cNvSpPr>
            <a:spLocks noGrp="1"/>
          </p:cNvSpPr>
          <p:nvPr>
            <p:ph type="title"/>
          </p:nvPr>
        </p:nvSpPr>
        <p:spPr/>
        <p:txBody>
          <a:bodyPr/>
          <a:lstStyle/>
          <a:p>
            <a:r>
              <a:rPr lang="pl-PL" dirty="0"/>
              <a:t>Pomoc efektywność energetyczną inną niż w budynkach</a:t>
            </a:r>
          </a:p>
        </p:txBody>
      </p:sp>
      <p:sp>
        <p:nvSpPr>
          <p:cNvPr id="3" name="Symbol zastępczy zawartości 2">
            <a:extLst>
              <a:ext uri="{FF2B5EF4-FFF2-40B4-BE49-F238E27FC236}">
                <a16:creationId xmlns:a16="http://schemas.microsoft.com/office/drawing/2014/main" id="{D94DF4A4-751C-3BAE-1CB5-E57064A1EF3D}"/>
              </a:ext>
            </a:extLst>
          </p:cNvPr>
          <p:cNvSpPr>
            <a:spLocks noGrp="1"/>
          </p:cNvSpPr>
          <p:nvPr>
            <p:ph idx="1"/>
          </p:nvPr>
        </p:nvSpPr>
        <p:spPr>
          <a:xfrm>
            <a:off x="1025907" y="1979837"/>
            <a:ext cx="8640382" cy="5328392"/>
          </a:xfrm>
        </p:spPr>
        <p:txBody>
          <a:bodyPr>
            <a:normAutofit fontScale="92500"/>
          </a:bodyPr>
          <a:lstStyle/>
          <a:p>
            <a:r>
              <a:rPr lang="pl-PL" dirty="0"/>
              <a:t>Pomoc publiczna może być przyznana na pokrycie wydatków wykraczających ponad standardowe koszty, które są wymagane, aby poprawić wydajność energetyczną urządzenia lub procesu powyżej bazowego poziomu efektywności. </a:t>
            </a:r>
          </a:p>
          <a:p>
            <a:r>
              <a:rPr lang="pl-PL" dirty="0"/>
              <a:t>Mogą to być koszty związane z zakupem urządzenia, wyposażenia, technologii lub systemów zarządzania energią, które przyczyniają się do mniejszego zużycia energii w przedsiębiorstwie:</a:t>
            </a:r>
          </a:p>
          <a:p>
            <a:pPr lvl="1"/>
            <a:r>
              <a:rPr lang="pl-PL" dirty="0"/>
              <a:t>zakup i instalacja nowoczesnych maszyn, urządzeń i linii produkcyjnych, które są bardziej energooszczędne niż określają to normy unijne (jeśli istnieją), co pozwala na zmniejszenie zużycia energii elektrycznej przez procesy produkcyjne. Inwestycja może obejmować nowe piece, kompresory, prasy, urządzenia chłodnicze czy piece do lakierni.</a:t>
            </a:r>
          </a:p>
          <a:p>
            <a:pPr lvl="1"/>
            <a:r>
              <a:rPr lang="pl-PL" dirty="0"/>
              <a:t>inwestycje w systemy automatyzacji i sterowania, które pozwalają na optymalizację zużycia energii poprzez precyzyjne zarządzanie procesami produkcyjnymi i eliminację przypadków niepotrzebnego zużycia energii.</a:t>
            </a:r>
          </a:p>
          <a:p>
            <a:pPr lvl="1"/>
            <a:r>
              <a:rPr lang="pl-PL" dirty="0"/>
              <a:t>zakup i instalacja energooszczędnych oświetleniowych, takich jak diody LED czy oświetlenie sterowane czujnikami ruchu.</a:t>
            </a:r>
          </a:p>
          <a:p>
            <a:endParaRPr lang="pl-PL" dirty="0"/>
          </a:p>
        </p:txBody>
      </p:sp>
      <p:sp>
        <p:nvSpPr>
          <p:cNvPr id="4" name="Symbol zastępczy numeru slajdu 3">
            <a:extLst>
              <a:ext uri="{FF2B5EF4-FFF2-40B4-BE49-F238E27FC236}">
                <a16:creationId xmlns:a16="http://schemas.microsoft.com/office/drawing/2014/main" id="{593CB222-79C7-D6AF-1884-9576271E9B67}"/>
              </a:ext>
            </a:extLst>
          </p:cNvPr>
          <p:cNvSpPr>
            <a:spLocks noGrp="1"/>
          </p:cNvSpPr>
          <p:nvPr>
            <p:ph type="sldNum" sz="quarter" idx="10"/>
          </p:nvPr>
        </p:nvSpPr>
        <p:spPr/>
        <p:txBody>
          <a:bodyPr/>
          <a:lstStyle/>
          <a:p>
            <a:fld id="{EB4015AA-59F6-416B-87A6-8E3D940284E2}" type="slidenum">
              <a:rPr lang="pl-PL" smtClean="0"/>
              <a:pPr/>
              <a:t>165</a:t>
            </a:fld>
            <a:endParaRPr lang="pl-PL" dirty="0"/>
          </a:p>
        </p:txBody>
      </p:sp>
    </p:spTree>
    <p:extLst>
      <p:ext uri="{BB962C8B-B14F-4D97-AF65-F5344CB8AC3E}">
        <p14:creationId xmlns:p14="http://schemas.microsoft.com/office/powerpoint/2010/main" val="4135067020"/>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38FF89-21CF-D20C-C87C-B87EB8FADEFB}"/>
              </a:ext>
            </a:extLst>
          </p:cNvPr>
          <p:cNvSpPr>
            <a:spLocks noGrp="1"/>
          </p:cNvSpPr>
          <p:nvPr>
            <p:ph type="title"/>
          </p:nvPr>
        </p:nvSpPr>
        <p:spPr/>
        <p:txBody>
          <a:bodyPr/>
          <a:lstStyle/>
          <a:p>
            <a:r>
              <a:rPr lang="pl-PL"/>
              <a:t>Pomoc efektywność energetyczną inną niż w budynkach</a:t>
            </a:r>
          </a:p>
        </p:txBody>
      </p:sp>
      <p:sp>
        <p:nvSpPr>
          <p:cNvPr id="3" name="Symbol zastępczy zawartości 2">
            <a:extLst>
              <a:ext uri="{FF2B5EF4-FFF2-40B4-BE49-F238E27FC236}">
                <a16:creationId xmlns:a16="http://schemas.microsoft.com/office/drawing/2014/main" id="{598C109C-657E-F263-B2B6-F6A5664E325A}"/>
              </a:ext>
            </a:extLst>
          </p:cNvPr>
          <p:cNvSpPr>
            <a:spLocks noGrp="1"/>
          </p:cNvSpPr>
          <p:nvPr>
            <p:ph idx="1"/>
          </p:nvPr>
        </p:nvSpPr>
        <p:spPr>
          <a:xfrm>
            <a:off x="1025907" y="1979837"/>
            <a:ext cx="8640382" cy="5400400"/>
          </a:xfrm>
        </p:spPr>
        <p:txBody>
          <a:bodyPr>
            <a:normAutofit fontScale="70000" lnSpcReduction="20000"/>
          </a:bodyPr>
          <a:lstStyle/>
          <a:p>
            <a:r>
              <a:rPr lang="pl-PL" dirty="0"/>
              <a:t>Norma unijna odnosi się do regulacji i standardów przyjętych na poziomie Unii Europejskiej, które mają na celu zapewnienie wysokiego poziomu ochrony środowiska oraz promowanie stosowania najlepszych dostępnych technik (BAT) w przedsiębiorstwach. </a:t>
            </a:r>
          </a:p>
          <a:p>
            <a:r>
              <a:rPr lang="pl-PL" dirty="0"/>
              <a:t>Normy te określają wymagania, które przedsiębiorstwa muszą spełniać w zakresie minimalizowania wpływu ich działalności na środowisko, w tym w zakresie zużycia energii (uwaga: jeżeli takie normy istnieją dla danej branży lub przedmiotu projektu).</a:t>
            </a:r>
          </a:p>
          <a:p>
            <a:pPr lvl="1"/>
            <a:r>
              <a:rPr lang="pl-PL" dirty="0"/>
              <a:t>inwestycja w zakup oraz montaż energooszczędnych agregatów chłodniczych: agregaty chłodnicze mogą spełniać normę efektywności energetycznej SEPR. Jeśli standardowa jednostka chłodnicza ma SEPR równy 3,5, co oznacza, że na każdy 1 kW zużytej energii elektrycznej, urządzenie dostarcza 3,5 kW chłodzenia. Wprowadzenie agregatów chłodniczych z SEPR równym 5,5 prowadzi do znaczącego wzrostu efektywności energetycznej – na każdy 1 kW zużytej energii, urządzenie dostarcza 5,5 kW chłodzenia. </a:t>
            </a:r>
          </a:p>
          <a:p>
            <a:pPr lvl="1"/>
            <a:r>
              <a:rPr lang="pl-PL" dirty="0"/>
              <a:t>inwestycja w systemy grzewcze, wentylacyjne i klimatyzacyjne są oceniane na podstawie współczynnika COP dla ciepła i EER dla chłodzenia. Załóżmy, że starszy system HVAC ma COP równy 2,5 i EER równy 2,8, co oznacza, że dla każdego 1 kW zużytej energii system dostarcza 2,5 kW ciepła lub 2,8 kW chłodzenia. Nowoczesne systemy mogą mieć COP równy 4,0 i EER równy 3,5 lub wyższe. </a:t>
            </a:r>
          </a:p>
        </p:txBody>
      </p:sp>
      <p:sp>
        <p:nvSpPr>
          <p:cNvPr id="4" name="Symbol zastępczy numeru slajdu 3">
            <a:extLst>
              <a:ext uri="{FF2B5EF4-FFF2-40B4-BE49-F238E27FC236}">
                <a16:creationId xmlns:a16="http://schemas.microsoft.com/office/drawing/2014/main" id="{6A3BC7AD-DA0A-E255-C418-54C6314D5684}"/>
              </a:ext>
            </a:extLst>
          </p:cNvPr>
          <p:cNvSpPr>
            <a:spLocks noGrp="1"/>
          </p:cNvSpPr>
          <p:nvPr>
            <p:ph type="sldNum" sz="quarter" idx="10"/>
          </p:nvPr>
        </p:nvSpPr>
        <p:spPr/>
        <p:txBody>
          <a:bodyPr/>
          <a:lstStyle/>
          <a:p>
            <a:fld id="{EB4015AA-59F6-416B-87A6-8E3D940284E2}" type="slidenum">
              <a:rPr lang="pl-PL" smtClean="0"/>
              <a:pPr/>
              <a:t>166</a:t>
            </a:fld>
            <a:endParaRPr lang="pl-PL" dirty="0"/>
          </a:p>
        </p:txBody>
      </p:sp>
    </p:spTree>
    <p:extLst>
      <p:ext uri="{BB962C8B-B14F-4D97-AF65-F5344CB8AC3E}">
        <p14:creationId xmlns:p14="http://schemas.microsoft.com/office/powerpoint/2010/main" val="3175078904"/>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DB939B1-5683-043F-70B8-22E9BE2C3AB7}"/>
              </a:ext>
            </a:extLst>
          </p:cNvPr>
          <p:cNvSpPr>
            <a:spLocks noGrp="1"/>
          </p:cNvSpPr>
          <p:nvPr>
            <p:ph type="title"/>
          </p:nvPr>
        </p:nvSpPr>
        <p:spPr/>
        <p:txBody>
          <a:bodyPr/>
          <a:lstStyle/>
          <a:p>
            <a:r>
              <a:rPr lang="pl-PL" dirty="0"/>
              <a:t>Koszty </a:t>
            </a:r>
            <a:r>
              <a:rPr lang="pl-PL" dirty="0" err="1"/>
              <a:t>kwlaifikowalne</a:t>
            </a:r>
            <a:endParaRPr lang="pl-PL" dirty="0"/>
          </a:p>
        </p:txBody>
      </p:sp>
      <p:sp>
        <p:nvSpPr>
          <p:cNvPr id="3" name="Symbol zastępczy zawartości 2">
            <a:extLst>
              <a:ext uri="{FF2B5EF4-FFF2-40B4-BE49-F238E27FC236}">
                <a16:creationId xmlns:a16="http://schemas.microsoft.com/office/drawing/2014/main" id="{3EF1832E-3532-97EF-6C54-ACC9930C42A9}"/>
              </a:ext>
            </a:extLst>
          </p:cNvPr>
          <p:cNvSpPr>
            <a:spLocks noGrp="1"/>
          </p:cNvSpPr>
          <p:nvPr>
            <p:ph idx="1"/>
          </p:nvPr>
        </p:nvSpPr>
        <p:spPr>
          <a:xfrm>
            <a:off x="1025907" y="1979837"/>
            <a:ext cx="8640382" cy="5400400"/>
          </a:xfrm>
        </p:spPr>
        <p:txBody>
          <a:bodyPr>
            <a:normAutofit fontScale="70000" lnSpcReduction="20000"/>
          </a:bodyPr>
          <a:lstStyle/>
          <a:p>
            <a:r>
              <a:rPr lang="pl-PL" dirty="0"/>
              <a:t>Koszty kwalifikowalne stanowią dodatkowe wydatki, które są konieczne, aby osiągnąć lepsze wyniki energetyczne niż te, które byłyby uzyskane, gdyby przedsiębiorstwo postępowało zgodnie z normalnymi praktykami handlowymi w swojej branży, </a:t>
            </a:r>
            <a:r>
              <a:rPr lang="pl-PL" dirty="0" err="1"/>
              <a:t>np</a:t>
            </a:r>
            <a:r>
              <a:rPr lang="pl-PL" dirty="0"/>
              <a:t>:</a:t>
            </a:r>
          </a:p>
          <a:p>
            <a:pPr lvl="1"/>
            <a:r>
              <a:rPr lang="pl-PL" dirty="0"/>
              <a:t>w branży obróbki metalu standardową praktyką może być używanie konwencjonalnych frezarek CNC, które zużywają średnio 10 kWh energii na godzinę pracy. Koszt zakupu standardowej frezarki CNC to 200.000 PLN. Przedsiębiorstwo decyduje się na zakup frezarki CNC z zaawansowanymi funkcjami zarządzania energią, która zużywa 6 kWh energii na godzinę pracy. Koszt zakupu nowoczesnej frezarki CNC to 300.000 PLN. Koszty kwalifikowalne to dodatkowe 100.000 PLN ponad standardową praktykę handlową w branży, które są niezbędne do osiągnięcia niższego zużycia energii.</a:t>
            </a:r>
          </a:p>
          <a:p>
            <a:pPr lvl="1"/>
            <a:r>
              <a:rPr lang="pl-PL" dirty="0"/>
              <a:t>w branży hotelarskiej standardem może być używanie tradycyjnych bojlerów elektrycznych do ogrzewania wody, które mają efektywność energetyczną na poziomie 80%. Koszt instalacji tradycyjnego bojlera to 50.000 PLN. Hotel decyduje się na instalację nowoczesnego systemu ogrzewania wody wykorzystującego pompy ciepła z odzyskiem ciepła, co pozwala na osiągnięcie efektywności energetycznej na poziomie 300%. Koszt instalacji systemu z pompami ciepła to 150.000 PLN. Koszty kwalifikowalne to dodatkowe 100.000 PLN ponad standardową praktykę w branży, które są niezbędne do znaczącej poprawy efektywności energetycznej w zakresie ogrzewania wody.</a:t>
            </a:r>
          </a:p>
          <a:p>
            <a:endParaRPr lang="pl-PL" dirty="0"/>
          </a:p>
        </p:txBody>
      </p:sp>
      <p:sp>
        <p:nvSpPr>
          <p:cNvPr id="4" name="Symbol zastępczy numeru slajdu 3">
            <a:extLst>
              <a:ext uri="{FF2B5EF4-FFF2-40B4-BE49-F238E27FC236}">
                <a16:creationId xmlns:a16="http://schemas.microsoft.com/office/drawing/2014/main" id="{C66117E3-5013-7A55-CCE0-CC9847C098AE}"/>
              </a:ext>
            </a:extLst>
          </p:cNvPr>
          <p:cNvSpPr>
            <a:spLocks noGrp="1"/>
          </p:cNvSpPr>
          <p:nvPr>
            <p:ph type="sldNum" sz="quarter" idx="10"/>
          </p:nvPr>
        </p:nvSpPr>
        <p:spPr/>
        <p:txBody>
          <a:bodyPr/>
          <a:lstStyle/>
          <a:p>
            <a:fld id="{EB4015AA-59F6-416B-87A6-8E3D940284E2}" type="slidenum">
              <a:rPr lang="pl-PL" smtClean="0"/>
              <a:pPr/>
              <a:t>167</a:t>
            </a:fld>
            <a:endParaRPr lang="pl-PL" dirty="0"/>
          </a:p>
        </p:txBody>
      </p:sp>
    </p:spTree>
    <p:extLst>
      <p:ext uri="{BB962C8B-B14F-4D97-AF65-F5344CB8AC3E}">
        <p14:creationId xmlns:p14="http://schemas.microsoft.com/office/powerpoint/2010/main" val="1576586210"/>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2FC8AD7-6E9B-39B8-B399-8D79E379174D}"/>
              </a:ext>
            </a:extLst>
          </p:cNvPr>
          <p:cNvSpPr>
            <a:spLocks noGrp="1"/>
          </p:cNvSpPr>
          <p:nvPr>
            <p:ph type="title"/>
          </p:nvPr>
        </p:nvSpPr>
        <p:spPr/>
        <p:txBody>
          <a:bodyPr>
            <a:noAutofit/>
          </a:bodyPr>
          <a:lstStyle/>
          <a:p>
            <a:r>
              <a:rPr lang="pl-PL" dirty="0"/>
              <a:t>Pomoc efektywność energetyczną inną niż w budynkach</a:t>
            </a:r>
          </a:p>
        </p:txBody>
      </p:sp>
      <p:sp>
        <p:nvSpPr>
          <p:cNvPr id="3" name="Symbol zastępczy zawartości 2">
            <a:extLst>
              <a:ext uri="{FF2B5EF4-FFF2-40B4-BE49-F238E27FC236}">
                <a16:creationId xmlns:a16="http://schemas.microsoft.com/office/drawing/2014/main" id="{79794180-670C-AD25-C7B7-664779EB702E}"/>
              </a:ext>
            </a:extLst>
          </p:cNvPr>
          <p:cNvSpPr>
            <a:spLocks noGrp="1"/>
          </p:cNvSpPr>
          <p:nvPr>
            <p:ph idx="1"/>
          </p:nvPr>
        </p:nvSpPr>
        <p:spPr/>
        <p:txBody>
          <a:bodyPr>
            <a:normAutofit/>
          </a:bodyPr>
          <a:lstStyle/>
          <a:p>
            <a:r>
              <a:rPr lang="pl-PL" dirty="0"/>
              <a:t>Gdy celem inwestycji jest wyłącznie poprawa efektywności energetycznej i nie ma żadnej alternatywnej, mniej energooszczędnej opcji do porównania, koszty kwalifikowalne do wsparcia finansowego obejmują pełne koszty tej inwestycji.</a:t>
            </a:r>
          </a:p>
          <a:p>
            <a:r>
              <a:rPr lang="pl-PL" b="1" dirty="0"/>
              <a:t>Przykład (modernizacja systemu ogrzewania w przedsiębiorstwie do wykorzystania ciepła odpadowego): </a:t>
            </a:r>
            <a:r>
              <a:rPr lang="pl-PL" dirty="0"/>
              <a:t>przedsiębiorstwo postanawia zmodernizować swój system ogrzewania, aby wykorzystywać ciepło odpadowe z własnych procesów produkcyjnych. W tym przypadku, modernizacja systemu ogrzewania, która bezpośrednio wykorzystuje ciepło odpadowe, nie ma bezpośredniej, mniej energooszczędnej alternatywy, ponieważ standardowe systemy ogrzewania nie wykorzystują ciepła odpadowego w taki bezpośredni sposób. Poprawa efektywności energetycznej jest osiągana przez zmniejszenie ogólnego zużycia energii na ogrzewanie poprzez ponowne wykorzystanie energii, która inaczej byłaby rozproszona w atmosferze.</a:t>
            </a:r>
          </a:p>
          <a:p>
            <a:endParaRPr lang="pl-PL" dirty="0"/>
          </a:p>
        </p:txBody>
      </p:sp>
      <p:sp>
        <p:nvSpPr>
          <p:cNvPr id="4" name="Symbol zastępczy numeru slajdu 3">
            <a:extLst>
              <a:ext uri="{FF2B5EF4-FFF2-40B4-BE49-F238E27FC236}">
                <a16:creationId xmlns:a16="http://schemas.microsoft.com/office/drawing/2014/main" id="{333161B2-CA18-62C3-5C5C-B81B1F981FD3}"/>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168</a:t>
            </a:fld>
            <a:endParaRPr lang="pl-PL" dirty="0"/>
          </a:p>
        </p:txBody>
      </p:sp>
    </p:spTree>
    <p:extLst>
      <p:ext uri="{BB962C8B-B14F-4D97-AF65-F5344CB8AC3E}">
        <p14:creationId xmlns:p14="http://schemas.microsoft.com/office/powerpoint/2010/main" val="1526420262"/>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5CA28AD-3BB4-A13B-665D-0E8467ED1634}"/>
              </a:ext>
            </a:extLst>
          </p:cNvPr>
          <p:cNvSpPr>
            <a:spLocks noGrp="1"/>
          </p:cNvSpPr>
          <p:nvPr>
            <p:ph type="title"/>
          </p:nvPr>
        </p:nvSpPr>
        <p:spPr/>
        <p:txBody>
          <a:bodyPr/>
          <a:lstStyle/>
          <a:p>
            <a:r>
              <a:rPr lang="pl-PL" dirty="0"/>
              <a:t>Pomoc efektywność energetyczną inną niż w budynkach</a:t>
            </a:r>
          </a:p>
        </p:txBody>
      </p:sp>
      <p:sp>
        <p:nvSpPr>
          <p:cNvPr id="3" name="Symbol zastępczy zawartości 2">
            <a:extLst>
              <a:ext uri="{FF2B5EF4-FFF2-40B4-BE49-F238E27FC236}">
                <a16:creationId xmlns:a16="http://schemas.microsoft.com/office/drawing/2014/main" id="{F5B49FED-DA6A-7A77-3E7F-B87B108A3511}"/>
              </a:ext>
            </a:extLst>
          </p:cNvPr>
          <p:cNvSpPr>
            <a:spLocks noGrp="1"/>
          </p:cNvSpPr>
          <p:nvPr>
            <p:ph idx="1"/>
          </p:nvPr>
        </p:nvSpPr>
        <p:spPr/>
        <p:txBody>
          <a:bodyPr/>
          <a:lstStyle/>
          <a:p>
            <a:r>
              <a:rPr lang="pl-PL" dirty="0"/>
              <a:t>W przypadku wyłącznie poprawy efektywności energetycznej i braku inwestycji alternatywnej kk. to całkowite koszty inwestycji.</a:t>
            </a:r>
          </a:p>
          <a:p>
            <a:r>
              <a:rPr lang="pl-PL" dirty="0"/>
              <a:t>Maksymalna intensywność pomocy wynosi 30% kk.</a:t>
            </a:r>
          </a:p>
          <a:p>
            <a:r>
              <a:rPr lang="pl-PL" dirty="0"/>
              <a:t>Maksymalną intensywność pomocy podwyższa się o:</a:t>
            </a:r>
          </a:p>
          <a:p>
            <a:pPr lvl="1"/>
            <a:r>
              <a:rPr lang="pl-PL" dirty="0"/>
              <a:t>20 pp. w przypadku małych przedsiębiorców;</a:t>
            </a:r>
          </a:p>
          <a:p>
            <a:pPr lvl="1"/>
            <a:r>
              <a:rPr lang="pl-PL" dirty="0"/>
              <a:t>10 pp. w przypadku średnich przedsiębiorców.</a:t>
            </a:r>
          </a:p>
          <a:p>
            <a:r>
              <a:rPr lang="pl-PL" dirty="0"/>
              <a:t>Maksymalną intensywność pomocy podwyższa się o:</a:t>
            </a:r>
          </a:p>
          <a:p>
            <a:pPr lvl="1"/>
            <a:r>
              <a:rPr lang="pl-PL" dirty="0"/>
              <a:t>15 pp. dla inwestycji na obszarach określonych obszarach określonych w art. 107 ust. 3 lit. a) Traktatu; </a:t>
            </a:r>
          </a:p>
          <a:p>
            <a:pPr lvl="1"/>
            <a:r>
              <a:rPr lang="pl-PL" dirty="0"/>
              <a:t>5 pp. dla inwestycji na obszarach określonych obszarach określonych w art. 107 ust. 3 lit. c) Traktatu.</a:t>
            </a:r>
          </a:p>
          <a:p>
            <a:r>
              <a:rPr lang="pl-PL" dirty="0"/>
              <a:t>Jest możliwość podniesienia intensywności pomocy do 100% kk.</a:t>
            </a:r>
          </a:p>
          <a:p>
            <a:endParaRPr lang="pl-PL" dirty="0"/>
          </a:p>
        </p:txBody>
      </p:sp>
      <p:sp>
        <p:nvSpPr>
          <p:cNvPr id="4" name="Symbol zastępczy numeru slajdu 3">
            <a:extLst>
              <a:ext uri="{FF2B5EF4-FFF2-40B4-BE49-F238E27FC236}">
                <a16:creationId xmlns:a16="http://schemas.microsoft.com/office/drawing/2014/main" id="{D980F9D8-7DC3-51EF-812D-82D861992D95}"/>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169</a:t>
            </a:fld>
            <a:endParaRPr lang="pl-PL" dirty="0"/>
          </a:p>
        </p:txBody>
      </p:sp>
    </p:spTree>
    <p:extLst>
      <p:ext uri="{BB962C8B-B14F-4D97-AF65-F5344CB8AC3E}">
        <p14:creationId xmlns:p14="http://schemas.microsoft.com/office/powerpoint/2010/main" val="397740477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27391B1-3D68-2D9C-25CE-85378DDB9DA5}"/>
              </a:ext>
            </a:extLst>
          </p:cNvPr>
          <p:cNvSpPr>
            <a:spLocks noGrp="1"/>
          </p:cNvSpPr>
          <p:nvPr>
            <p:ph type="title"/>
          </p:nvPr>
        </p:nvSpPr>
        <p:spPr/>
        <p:txBody>
          <a:bodyPr/>
          <a:lstStyle/>
          <a:p>
            <a:r>
              <a:rPr lang="pl-PL" dirty="0"/>
              <a:t>Korzyść</a:t>
            </a:r>
          </a:p>
        </p:txBody>
      </p:sp>
      <p:sp>
        <p:nvSpPr>
          <p:cNvPr id="3" name="Symbol zastępczy zawartości 2">
            <a:extLst>
              <a:ext uri="{FF2B5EF4-FFF2-40B4-BE49-F238E27FC236}">
                <a16:creationId xmlns:a16="http://schemas.microsoft.com/office/drawing/2014/main" id="{E0D8E42C-F750-509D-0203-90EC10B17C82}"/>
              </a:ext>
            </a:extLst>
          </p:cNvPr>
          <p:cNvSpPr>
            <a:spLocks noGrp="1"/>
          </p:cNvSpPr>
          <p:nvPr>
            <p:ph idx="1"/>
          </p:nvPr>
        </p:nvSpPr>
        <p:spPr/>
        <p:txBody>
          <a:bodyPr/>
          <a:lstStyle/>
          <a:p>
            <a:r>
              <a:rPr lang="pl-PL" dirty="0"/>
              <a:t>Pośrednia pomoc publiczna (tzw. pomoc publiczna na drugim poziomie), jest uzależniona od warunków udostępnienia produktów projektu (np. taboru, infrastruktury) podmiotom trzecim (tzw. operatorom infrastruktury). </a:t>
            </a:r>
          </a:p>
          <a:p>
            <a:r>
              <a:rPr lang="pl-PL" dirty="0"/>
              <a:t>W szczególności należy zwrócić uwagę na warunki dzierżawy produktów projektu oraz na sposób wyłonienia dzierżawcy (tzw. operatora infrastruktury). </a:t>
            </a:r>
          </a:p>
          <a:p>
            <a:r>
              <a:rPr lang="pl-PL" dirty="0"/>
              <a:t>Jeśli podmiot trzeci (tzw. operator infrastruktury) zostałby wyłoniony w wyniku otwartej, przejrzystej i niedyskryminującej procedury przetargowej, to można będzie uznać, że dzierżawa ma charakter rynkowy i pomoc pośrednia nie występuje.</a:t>
            </a:r>
          </a:p>
          <a:p>
            <a:r>
              <a:rPr lang="pl-PL" dirty="0"/>
              <a:t>W świetle ograniczeń wynikających z definicji </a:t>
            </a:r>
            <a:r>
              <a:rPr lang="pl-PL" i="1" dirty="0"/>
              <a:t>beneficjenta</a:t>
            </a:r>
            <a:r>
              <a:rPr lang="pl-PL" dirty="0"/>
              <a:t> (art. 2 pkt 9 rozporządzenia 2021/1060) w perspektywie finansowej 2021-2027 zasadniczo nie ma możliwości udzielania pomocy publicznej na tzw. drugim poziomie, tj. przez beneficjenta – stronę umowy o dofinansowanie kolejnym podmiotom.</a:t>
            </a:r>
          </a:p>
          <a:p>
            <a:endParaRPr lang="pl-PL" dirty="0"/>
          </a:p>
          <a:p>
            <a:endParaRPr lang="pl-PL" dirty="0"/>
          </a:p>
        </p:txBody>
      </p:sp>
      <p:sp>
        <p:nvSpPr>
          <p:cNvPr id="4" name="Symbol zastępczy numeru slajdu 3">
            <a:extLst>
              <a:ext uri="{FF2B5EF4-FFF2-40B4-BE49-F238E27FC236}">
                <a16:creationId xmlns:a16="http://schemas.microsoft.com/office/drawing/2014/main" id="{421B24F9-8E06-1971-5D2B-77330F77BDF6}"/>
              </a:ext>
            </a:extLst>
          </p:cNvPr>
          <p:cNvSpPr>
            <a:spLocks noGrp="1"/>
          </p:cNvSpPr>
          <p:nvPr>
            <p:ph type="sldNum" sz="quarter" idx="10"/>
          </p:nvPr>
        </p:nvSpPr>
        <p:spPr/>
        <p:txBody>
          <a:bodyPr/>
          <a:lstStyle/>
          <a:p>
            <a:fld id="{EB4015AA-59F6-416B-87A6-8E3D940284E2}" type="slidenum">
              <a:rPr lang="pl-PL" smtClean="0"/>
              <a:pPr/>
              <a:t>17</a:t>
            </a:fld>
            <a:endParaRPr lang="pl-PL" dirty="0"/>
          </a:p>
        </p:txBody>
      </p:sp>
    </p:spTree>
    <p:extLst>
      <p:ext uri="{BB962C8B-B14F-4D97-AF65-F5344CB8AC3E}">
        <p14:creationId xmlns:p14="http://schemas.microsoft.com/office/powerpoint/2010/main" val="2666822495"/>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DBD8CD6-73C3-4964-1E97-5306BFC423A3}"/>
              </a:ext>
            </a:extLst>
          </p:cNvPr>
          <p:cNvSpPr>
            <a:spLocks noGrp="1"/>
          </p:cNvSpPr>
          <p:nvPr>
            <p:ph type="title"/>
          </p:nvPr>
        </p:nvSpPr>
        <p:spPr/>
        <p:txBody>
          <a:bodyPr>
            <a:noAutofit/>
          </a:bodyPr>
          <a:lstStyle/>
          <a:p>
            <a:r>
              <a:rPr lang="pl-PL" dirty="0"/>
              <a:t>Pomoc efektywność energetyczną inną niż w budynkach</a:t>
            </a:r>
          </a:p>
        </p:txBody>
      </p:sp>
      <p:sp>
        <p:nvSpPr>
          <p:cNvPr id="3" name="Symbol zastępczy zawartości 2">
            <a:extLst>
              <a:ext uri="{FF2B5EF4-FFF2-40B4-BE49-F238E27FC236}">
                <a16:creationId xmlns:a16="http://schemas.microsoft.com/office/drawing/2014/main" id="{6A32F6D5-8B78-9055-0969-74E4035EFF92}"/>
              </a:ext>
            </a:extLst>
          </p:cNvPr>
          <p:cNvSpPr>
            <a:spLocks noGrp="1"/>
          </p:cNvSpPr>
          <p:nvPr>
            <p:ph idx="1"/>
          </p:nvPr>
        </p:nvSpPr>
        <p:spPr/>
        <p:txBody>
          <a:bodyPr/>
          <a:lstStyle/>
          <a:p>
            <a:r>
              <a:rPr lang="pl-PL" dirty="0"/>
              <a:t>W drodze odstępstwa kk. można określić bez odniesienia do scenariusza alternatywnego i bez stosowania procedury przetargowej zgodnej z zasadami konkurencji. Wówczas kk. są całkowite koszty inwestycji bezpośrednio związane z osiągnięciem wyższego poziomu ochrony środowiska, a poziomy intensywności pomocy i ewentualne premie zmniejsza się o 50%.</a:t>
            </a:r>
          </a:p>
          <a:p>
            <a:endParaRPr lang="pl-PL" dirty="0"/>
          </a:p>
        </p:txBody>
      </p:sp>
      <p:sp>
        <p:nvSpPr>
          <p:cNvPr id="4" name="Symbol zastępczy numeru slajdu 3">
            <a:extLst>
              <a:ext uri="{FF2B5EF4-FFF2-40B4-BE49-F238E27FC236}">
                <a16:creationId xmlns:a16="http://schemas.microsoft.com/office/drawing/2014/main" id="{6F9E3806-9A37-486D-ABBB-62DCF302243F}"/>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170</a:t>
            </a:fld>
            <a:endParaRPr lang="pl-PL" dirty="0"/>
          </a:p>
        </p:txBody>
      </p:sp>
    </p:spTree>
    <p:extLst>
      <p:ext uri="{BB962C8B-B14F-4D97-AF65-F5344CB8AC3E}">
        <p14:creationId xmlns:p14="http://schemas.microsoft.com/office/powerpoint/2010/main" val="2719916117"/>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F80ABA-E316-9037-5BDC-960F166E7B9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7C9E7E7-8089-9CCF-7C20-8DE8B24C5DD3}"/>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4231E455-DABA-4A17-69F0-87151C5AC846}"/>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8617625E-67E8-ACD8-EC84-FDCC86280281}"/>
              </a:ext>
            </a:extLst>
          </p:cNvPr>
          <p:cNvSpPr>
            <a:spLocks noGrp="1"/>
          </p:cNvSpPr>
          <p:nvPr>
            <p:ph type="subTitle" idx="1"/>
          </p:nvPr>
        </p:nvSpPr>
        <p:spPr/>
        <p:txBody>
          <a:bodyPr>
            <a:normAutofit/>
          </a:bodyPr>
          <a:lstStyle/>
          <a:p>
            <a:r>
              <a:rPr lang="pl-PL" dirty="0"/>
              <a:t>Pomoc na efektywność energetyczną </a:t>
            </a:r>
            <a:br>
              <a:rPr lang="pl-PL" dirty="0"/>
            </a:br>
            <a:r>
              <a:rPr lang="pl-PL" dirty="0"/>
              <a:t>w budynkach (art. 38a GBER)</a:t>
            </a:r>
          </a:p>
        </p:txBody>
      </p:sp>
      <p:pic>
        <p:nvPicPr>
          <p:cNvPr id="3" name="Obraz 2">
            <a:extLst>
              <a:ext uri="{FF2B5EF4-FFF2-40B4-BE49-F238E27FC236}">
                <a16:creationId xmlns:a16="http://schemas.microsoft.com/office/drawing/2014/main" id="{BA972FF6-C8D8-8944-DC47-119C315F6AF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4117045095"/>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970EFA1-3AE8-DBC3-7CFC-EAF04EFE2208}"/>
              </a:ext>
            </a:extLst>
          </p:cNvPr>
          <p:cNvSpPr>
            <a:spLocks noGrp="1"/>
          </p:cNvSpPr>
          <p:nvPr>
            <p:ph type="title"/>
          </p:nvPr>
        </p:nvSpPr>
        <p:spPr/>
        <p:txBody>
          <a:bodyPr/>
          <a:lstStyle/>
          <a:p>
            <a:r>
              <a:rPr lang="pl-PL" dirty="0"/>
              <a:t>Pomoc na efektywność energetyczną w budynkach</a:t>
            </a:r>
          </a:p>
        </p:txBody>
      </p:sp>
      <p:sp>
        <p:nvSpPr>
          <p:cNvPr id="3" name="Symbol zastępczy zawartości 2">
            <a:extLst>
              <a:ext uri="{FF2B5EF4-FFF2-40B4-BE49-F238E27FC236}">
                <a16:creationId xmlns:a16="http://schemas.microsoft.com/office/drawing/2014/main" id="{836F820C-0432-D076-3B4E-B6E6C8CB62D7}"/>
              </a:ext>
            </a:extLst>
          </p:cNvPr>
          <p:cNvSpPr>
            <a:spLocks noGrp="1"/>
          </p:cNvSpPr>
          <p:nvPr>
            <p:ph idx="1"/>
          </p:nvPr>
        </p:nvSpPr>
        <p:spPr/>
        <p:txBody>
          <a:bodyPr/>
          <a:lstStyle/>
          <a:p>
            <a:r>
              <a:rPr lang="pl-PL" dirty="0"/>
              <a:t>Pomoc nie jest przyznawana na kogenerację ani na systemy ciepłownicze lub chłodnicze.</a:t>
            </a:r>
          </a:p>
          <a:p>
            <a:r>
              <a:rPr lang="pl-PL" dirty="0"/>
              <a:t>Pomoc nie jest przyznawana na instalację urządzeń energetycznych wykorzystujących paliwa kopalne, w tym gaz ziemny.</a:t>
            </a:r>
          </a:p>
          <a:p>
            <a:r>
              <a:rPr lang="pl-PL" dirty="0"/>
              <a:t>Pomoc nie jest przyznawana na inwestycje realizowane w celu spełnienia przyjętych i obowiązujących norm unijnych.</a:t>
            </a:r>
          </a:p>
          <a:p>
            <a:r>
              <a:rPr lang="pl-PL" dirty="0"/>
              <a:t>Pomoc jest przyznawana na inwestycje podejmowane w celu spełnienia przyjętych, lecz jeszcze nieobowiązujących norm unijnych, pod warunkiem że inwestycja zostanie zrealizowana i ukończona co najmniej 18 miesięcy przed datą wejścia w życie danej normy. Jeżeli odpowiednie normy unijne odpowiadają minimalnym normom charakterystyki energetycznej, pomoc musi zostać przyznana, zanim normy te staną się obowiązkowe.</a:t>
            </a:r>
          </a:p>
          <a:p>
            <a:endParaRPr lang="pl-PL" dirty="0"/>
          </a:p>
        </p:txBody>
      </p:sp>
      <p:sp>
        <p:nvSpPr>
          <p:cNvPr id="4" name="Symbol zastępczy numeru slajdu 3">
            <a:extLst>
              <a:ext uri="{FF2B5EF4-FFF2-40B4-BE49-F238E27FC236}">
                <a16:creationId xmlns:a16="http://schemas.microsoft.com/office/drawing/2014/main" id="{880E9905-27F7-6445-AC7C-0F7B06F8159A}"/>
              </a:ext>
            </a:extLst>
          </p:cNvPr>
          <p:cNvSpPr>
            <a:spLocks noGrp="1"/>
          </p:cNvSpPr>
          <p:nvPr>
            <p:ph type="sldNum" sz="quarter" idx="10"/>
          </p:nvPr>
        </p:nvSpPr>
        <p:spPr/>
        <p:txBody>
          <a:bodyPr/>
          <a:lstStyle/>
          <a:p>
            <a:fld id="{EB4015AA-59F6-416B-87A6-8E3D940284E2}" type="slidenum">
              <a:rPr lang="pl-PL" smtClean="0"/>
              <a:pPr/>
              <a:t>172</a:t>
            </a:fld>
            <a:endParaRPr lang="pl-PL" dirty="0"/>
          </a:p>
        </p:txBody>
      </p:sp>
    </p:spTree>
    <p:extLst>
      <p:ext uri="{BB962C8B-B14F-4D97-AF65-F5344CB8AC3E}">
        <p14:creationId xmlns:p14="http://schemas.microsoft.com/office/powerpoint/2010/main" val="2205772474"/>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435B893-84C3-1BEB-1DAB-AAE30836ECDC}"/>
              </a:ext>
            </a:extLst>
          </p:cNvPr>
          <p:cNvSpPr>
            <a:spLocks noGrp="1"/>
          </p:cNvSpPr>
          <p:nvPr>
            <p:ph type="title"/>
          </p:nvPr>
        </p:nvSpPr>
        <p:spPr/>
        <p:txBody>
          <a:bodyPr>
            <a:noAutofit/>
          </a:bodyPr>
          <a:lstStyle/>
          <a:p>
            <a:r>
              <a:rPr lang="pl-PL" dirty="0"/>
              <a:t>Pomoc na efektywność energetyczną w budynkach</a:t>
            </a:r>
          </a:p>
        </p:txBody>
      </p:sp>
      <p:sp>
        <p:nvSpPr>
          <p:cNvPr id="3" name="Symbol zastępczy zawartości 2">
            <a:extLst>
              <a:ext uri="{FF2B5EF4-FFF2-40B4-BE49-F238E27FC236}">
                <a16:creationId xmlns:a16="http://schemas.microsoft.com/office/drawing/2014/main" id="{64C0E898-4483-7F45-602B-B986648C90DC}"/>
              </a:ext>
            </a:extLst>
          </p:cNvPr>
          <p:cNvSpPr>
            <a:spLocks noGrp="1"/>
          </p:cNvSpPr>
          <p:nvPr>
            <p:ph idx="1"/>
          </p:nvPr>
        </p:nvSpPr>
        <p:spPr>
          <a:xfrm>
            <a:off x="1025907" y="1979837"/>
            <a:ext cx="8640382" cy="5184376"/>
          </a:xfrm>
        </p:spPr>
        <p:txBody>
          <a:bodyPr>
            <a:normAutofit/>
          </a:bodyPr>
          <a:lstStyle/>
          <a:p>
            <a:r>
              <a:rPr lang="pl-PL" dirty="0"/>
              <a:t>Definicja </a:t>
            </a:r>
            <a:r>
              <a:rPr lang="pl-PL" i="1" dirty="0"/>
              <a:t>normy unijnej</a:t>
            </a:r>
            <a:r>
              <a:rPr lang="pl-PL" dirty="0"/>
              <a:t> odnosi się do regulacji i standardów przyjętych na poziomie Unii Europejskiej, które mają na celu zapewnienie wysokiego poziomu ochrony środowiska oraz promowanie stosowania najlepszych dostępnych technik (BAT) w przedsiębiorstwach.</a:t>
            </a:r>
          </a:p>
          <a:p>
            <a:r>
              <a:rPr lang="pl-PL" dirty="0"/>
              <a:t>W kontekście efektywności energetycznej budynków, odniesienie do norm unijnych można znaleźć w dyrektywie Parlamentu Europejskiego i Rady 2010/31/UE z dnia 19 maja 2010 r. w sprawie efektywności energetycznej budynków, która ustanawia ramy dla poprawy charakterystyki energetycznej budynków w Unii Europejskiej</a:t>
            </a:r>
          </a:p>
          <a:p>
            <a:r>
              <a:rPr lang="pl-PL" dirty="0"/>
              <a:t>Biorąc pod uwagę, że dyrektywa 2010/31/UE nie określa minimalnych normy charakterystyki energetycznej, pozostawiając to do doprecyzowania na poziomie państw członkowskich, właściwym będzie odniesienie się norm efektywności energetycznej budynków określonych  w Rozporządzeniu Ministra Infrastruktury z dnia 12 kwietnia 2002 r. w sprawie warunków technicznych, jakim powinny odpowiadać budynki i ich usytuowanie.</a:t>
            </a:r>
          </a:p>
          <a:p>
            <a:endParaRPr lang="pl-PL" dirty="0"/>
          </a:p>
        </p:txBody>
      </p:sp>
      <p:sp>
        <p:nvSpPr>
          <p:cNvPr id="4" name="Symbol zastępczy numeru slajdu 3">
            <a:extLst>
              <a:ext uri="{FF2B5EF4-FFF2-40B4-BE49-F238E27FC236}">
                <a16:creationId xmlns:a16="http://schemas.microsoft.com/office/drawing/2014/main" id="{B60A97CA-6BDC-FBE2-DBBF-084FEE09DCA3}"/>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173</a:t>
            </a:fld>
            <a:endParaRPr lang="pl-PL" dirty="0"/>
          </a:p>
        </p:txBody>
      </p:sp>
    </p:spTree>
    <p:extLst>
      <p:ext uri="{BB962C8B-B14F-4D97-AF65-F5344CB8AC3E}">
        <p14:creationId xmlns:p14="http://schemas.microsoft.com/office/powerpoint/2010/main" val="101561440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C4F6DC0-05E1-F0CF-7027-E804CF51E66A}"/>
              </a:ext>
            </a:extLst>
          </p:cNvPr>
          <p:cNvSpPr>
            <a:spLocks noGrp="1"/>
          </p:cNvSpPr>
          <p:nvPr>
            <p:ph type="title"/>
          </p:nvPr>
        </p:nvSpPr>
        <p:spPr/>
        <p:txBody>
          <a:bodyPr/>
          <a:lstStyle/>
          <a:p>
            <a:r>
              <a:rPr lang="pl-PL" dirty="0"/>
              <a:t>Pomoc na efektywność energetyczną w budynkach</a:t>
            </a:r>
          </a:p>
        </p:txBody>
      </p:sp>
      <p:sp>
        <p:nvSpPr>
          <p:cNvPr id="3" name="Symbol zastępczy zawartości 2">
            <a:extLst>
              <a:ext uri="{FF2B5EF4-FFF2-40B4-BE49-F238E27FC236}">
                <a16:creationId xmlns:a16="http://schemas.microsoft.com/office/drawing/2014/main" id="{B5CBCAD0-075A-4CC0-909F-E671ADA6F792}"/>
              </a:ext>
            </a:extLst>
          </p:cNvPr>
          <p:cNvSpPr>
            <a:spLocks noGrp="1"/>
          </p:cNvSpPr>
          <p:nvPr>
            <p:ph idx="1"/>
          </p:nvPr>
        </p:nvSpPr>
        <p:spPr/>
        <p:txBody>
          <a:bodyPr/>
          <a:lstStyle/>
          <a:p>
            <a:r>
              <a:rPr lang="pl-PL" dirty="0"/>
              <a:t>Pomoc prowadzi do poprawy charakterystyki energetycznej budynku pod względem energii pierwotnej o co najmniej: </a:t>
            </a:r>
          </a:p>
          <a:p>
            <a:pPr lvl="1"/>
            <a:r>
              <a:rPr lang="pl-PL" dirty="0"/>
              <a:t>20% w porównaniu z sytuacją sprzed inwestycji w przypadku renowacji istniejących budynków lub </a:t>
            </a:r>
          </a:p>
          <a:p>
            <a:pPr lvl="1"/>
            <a:r>
              <a:rPr lang="pl-PL" dirty="0"/>
              <a:t>10% w porównaniu z sytuacją sprzed inwestycji w przypadku działań renowacyjnych dotyczących instalacji lub wymiany tylko jednego rodzaju elementów budynku, a działania renowacyjne nie przekraczają 30% części budżetu programu przeznaczonej na środki wspierające efektywność energetyczną, lub </a:t>
            </a:r>
          </a:p>
          <a:p>
            <a:pPr lvl="1"/>
            <a:r>
              <a:rPr lang="pl-PL" dirty="0"/>
              <a:t>10% w porównaniu z progiem określonym dla wymogów dotyczących budynków o niemal zerowym zużyciu energii.</a:t>
            </a:r>
          </a:p>
          <a:p>
            <a:endParaRPr lang="pl-PL" dirty="0"/>
          </a:p>
        </p:txBody>
      </p:sp>
      <p:sp>
        <p:nvSpPr>
          <p:cNvPr id="4" name="Symbol zastępczy numeru slajdu 3">
            <a:extLst>
              <a:ext uri="{FF2B5EF4-FFF2-40B4-BE49-F238E27FC236}">
                <a16:creationId xmlns:a16="http://schemas.microsoft.com/office/drawing/2014/main" id="{25A21F09-5579-9E69-E192-B41574985789}"/>
              </a:ext>
            </a:extLst>
          </p:cNvPr>
          <p:cNvSpPr>
            <a:spLocks noGrp="1"/>
          </p:cNvSpPr>
          <p:nvPr>
            <p:ph type="sldNum" sz="quarter" idx="10"/>
          </p:nvPr>
        </p:nvSpPr>
        <p:spPr/>
        <p:txBody>
          <a:bodyPr/>
          <a:lstStyle/>
          <a:p>
            <a:fld id="{EB4015AA-59F6-416B-87A6-8E3D940284E2}" type="slidenum">
              <a:rPr lang="pl-PL" smtClean="0"/>
              <a:pPr/>
              <a:t>174</a:t>
            </a:fld>
            <a:endParaRPr lang="pl-PL" dirty="0"/>
          </a:p>
        </p:txBody>
      </p:sp>
    </p:spTree>
    <p:extLst>
      <p:ext uri="{BB962C8B-B14F-4D97-AF65-F5344CB8AC3E}">
        <p14:creationId xmlns:p14="http://schemas.microsoft.com/office/powerpoint/2010/main" val="2769901968"/>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5BBD5C-A3CC-294F-3119-2F9B42BF2610}"/>
              </a:ext>
            </a:extLst>
          </p:cNvPr>
          <p:cNvSpPr>
            <a:spLocks noGrp="1"/>
          </p:cNvSpPr>
          <p:nvPr>
            <p:ph type="title"/>
          </p:nvPr>
        </p:nvSpPr>
        <p:spPr/>
        <p:txBody>
          <a:bodyPr/>
          <a:lstStyle/>
          <a:p>
            <a:r>
              <a:rPr lang="pl-PL" dirty="0"/>
              <a:t>Pomoc na efektywność energetyczną w budynkach</a:t>
            </a:r>
          </a:p>
        </p:txBody>
      </p:sp>
      <p:sp>
        <p:nvSpPr>
          <p:cNvPr id="3" name="Symbol zastępczy zawartości 2">
            <a:extLst>
              <a:ext uri="{FF2B5EF4-FFF2-40B4-BE49-F238E27FC236}">
                <a16:creationId xmlns:a16="http://schemas.microsoft.com/office/drawing/2014/main" id="{08465B24-DEB3-2D75-4AC8-427A7E9449AE}"/>
              </a:ext>
            </a:extLst>
          </p:cNvPr>
          <p:cNvSpPr>
            <a:spLocks noGrp="1"/>
          </p:cNvSpPr>
          <p:nvPr>
            <p:ph idx="1"/>
          </p:nvPr>
        </p:nvSpPr>
        <p:spPr/>
        <p:txBody>
          <a:bodyPr/>
          <a:lstStyle/>
          <a:p>
            <a:r>
              <a:rPr lang="pl-PL" dirty="0"/>
              <a:t>Pomoc prowadzi do poprawy charakterystyki energetycznej budynku pod względem energii pierwotnej.</a:t>
            </a:r>
          </a:p>
          <a:p>
            <a:r>
              <a:rPr lang="pl-PL" dirty="0"/>
              <a:t>Przykład: początkowe zapotrzebowanie na energię pierwotną oraz szacowaną poprawę ustala się poprzez odniesienie do świadectwa charakterystyki energetycznej: zakład ma początkowe zapotrzebowanie na energię pierwotną na poziomie 500 MWh/r. Po poprawie izolacji termicznej i instalacji systemu odzyskiwania ciepła, zapotrzebowanie obniżono do 400 MWh/r, co stanowi 20% poprawę w stosunku do stanu początkowego (udokumentowane świadectwem charakterystyki energetycznej, które określa stan początkowy, jak i osiągniętą poprawę).</a:t>
            </a:r>
          </a:p>
          <a:p>
            <a:endParaRPr lang="pl-PL" dirty="0"/>
          </a:p>
        </p:txBody>
      </p:sp>
      <p:sp>
        <p:nvSpPr>
          <p:cNvPr id="4" name="Symbol zastępczy numeru slajdu 3">
            <a:extLst>
              <a:ext uri="{FF2B5EF4-FFF2-40B4-BE49-F238E27FC236}">
                <a16:creationId xmlns:a16="http://schemas.microsoft.com/office/drawing/2014/main" id="{65655151-A1D8-DC5D-DEB5-D28B51A8D05F}"/>
              </a:ext>
            </a:extLst>
          </p:cNvPr>
          <p:cNvSpPr>
            <a:spLocks noGrp="1"/>
          </p:cNvSpPr>
          <p:nvPr>
            <p:ph type="sldNum" sz="quarter" idx="10"/>
          </p:nvPr>
        </p:nvSpPr>
        <p:spPr/>
        <p:txBody>
          <a:bodyPr/>
          <a:lstStyle/>
          <a:p>
            <a:fld id="{EB4015AA-59F6-416B-87A6-8E3D940284E2}" type="slidenum">
              <a:rPr lang="pl-PL" smtClean="0"/>
              <a:pPr/>
              <a:t>175</a:t>
            </a:fld>
            <a:endParaRPr lang="pl-PL" dirty="0"/>
          </a:p>
        </p:txBody>
      </p:sp>
    </p:spTree>
    <p:extLst>
      <p:ext uri="{BB962C8B-B14F-4D97-AF65-F5344CB8AC3E}">
        <p14:creationId xmlns:p14="http://schemas.microsoft.com/office/powerpoint/2010/main" val="1248741028"/>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05CB9D-8B5B-3100-93D2-4C399EFE01C1}"/>
              </a:ext>
            </a:extLst>
          </p:cNvPr>
          <p:cNvSpPr>
            <a:spLocks noGrp="1"/>
          </p:cNvSpPr>
          <p:nvPr>
            <p:ph type="title"/>
          </p:nvPr>
        </p:nvSpPr>
        <p:spPr/>
        <p:txBody>
          <a:bodyPr/>
          <a:lstStyle/>
          <a:p>
            <a:r>
              <a:rPr lang="pl-PL" dirty="0"/>
              <a:t>Pomoc na efektywność energetyczną w budynkach</a:t>
            </a:r>
          </a:p>
        </p:txBody>
      </p:sp>
      <p:sp>
        <p:nvSpPr>
          <p:cNvPr id="3" name="Symbol zastępczy zawartości 2">
            <a:extLst>
              <a:ext uri="{FF2B5EF4-FFF2-40B4-BE49-F238E27FC236}">
                <a16:creationId xmlns:a16="http://schemas.microsoft.com/office/drawing/2014/main" id="{F3D2D1B8-22A1-C12B-D67A-75ECE599A66F}"/>
              </a:ext>
            </a:extLst>
          </p:cNvPr>
          <p:cNvSpPr>
            <a:spLocks noGrp="1"/>
          </p:cNvSpPr>
          <p:nvPr>
            <p:ph idx="1"/>
          </p:nvPr>
        </p:nvSpPr>
        <p:spPr>
          <a:xfrm>
            <a:off x="1025907" y="1979837"/>
            <a:ext cx="8640382" cy="5400400"/>
          </a:xfrm>
        </p:spPr>
        <p:txBody>
          <a:bodyPr>
            <a:normAutofit fontScale="85000" lnSpcReduction="10000"/>
          </a:bodyPr>
          <a:lstStyle/>
          <a:p>
            <a:r>
              <a:rPr lang="pl-PL" dirty="0"/>
              <a:t>Pomoc na poprawę efektywności energetycznej budynku można przeznaczyć także na :</a:t>
            </a:r>
          </a:p>
          <a:p>
            <a:pPr lvl="1"/>
            <a:r>
              <a:rPr lang="pl-PL" dirty="0"/>
              <a:t>montaż urządzeń wytwarzających na miejscu energię elektryczną, cieplną lub chłodniczą z OZE (m.in. panele fotowoltaiczne i pompy ciepła);</a:t>
            </a:r>
          </a:p>
          <a:p>
            <a:pPr lvl="1"/>
            <a:r>
              <a:rPr lang="pl-PL" dirty="0"/>
              <a:t>instalacja urządzeń do magazynowania energii wytworzonej przez miejscowe instalacje wytwarzające energię z OZE (urządzenia muszą odbierać co najmniej 75% energii z bezpośrednio podłączonej instalacji wytwarzania energii z OZE w skali roku);</a:t>
            </a:r>
          </a:p>
          <a:p>
            <a:pPr lvl="1"/>
            <a:r>
              <a:rPr lang="pl-PL" dirty="0"/>
              <a:t>połączenie z efektywnym energetycznie systemem ciepłowniczym lub chłodniczym oraz powiązanymi z nim urządzeniami;</a:t>
            </a:r>
          </a:p>
          <a:p>
            <a:pPr lvl="1"/>
            <a:r>
              <a:rPr lang="pl-PL" dirty="0"/>
              <a:t>budowę i instalację infrastruktury ładowania do użytku przez użytkowników budynku oraz infrastruktury powiązanej (np. kanały), jeżeli obiekty parkingowe znajdują się wewnątrz budynku lub fizycznie sąsiadują z budynkiem;</a:t>
            </a:r>
          </a:p>
          <a:p>
            <a:pPr lvl="1"/>
            <a:r>
              <a:rPr lang="pl-PL" dirty="0"/>
              <a:t>instalację urządzeń do cyfryzacji budynku (np. przygotowanie do obsługi inteligentnych sieci), z wyjątkiem </a:t>
            </a:r>
            <a:r>
              <a:rPr lang="pl-PL" dirty="0" err="1"/>
              <a:t>oprzewodowania</a:t>
            </a:r>
            <a:r>
              <a:rPr lang="pl-PL" dirty="0"/>
              <a:t> lub okablowania na potrzeby sieci danych poza nieruchomością;</a:t>
            </a:r>
          </a:p>
          <a:p>
            <a:pPr lvl="1"/>
            <a:r>
              <a:rPr lang="pl-PL" dirty="0"/>
              <a:t>inwestycje w zielone dachy i wyposażenie do zatrzymywania i wykorzystywania wód deszczowych.</a:t>
            </a:r>
          </a:p>
        </p:txBody>
      </p:sp>
      <p:sp>
        <p:nvSpPr>
          <p:cNvPr id="4" name="Symbol zastępczy numeru slajdu 3">
            <a:extLst>
              <a:ext uri="{FF2B5EF4-FFF2-40B4-BE49-F238E27FC236}">
                <a16:creationId xmlns:a16="http://schemas.microsoft.com/office/drawing/2014/main" id="{B5FBFA1C-26FA-520A-B950-99B22708FDD7}"/>
              </a:ext>
            </a:extLst>
          </p:cNvPr>
          <p:cNvSpPr>
            <a:spLocks noGrp="1"/>
          </p:cNvSpPr>
          <p:nvPr>
            <p:ph type="sldNum" sz="quarter" idx="10"/>
          </p:nvPr>
        </p:nvSpPr>
        <p:spPr/>
        <p:txBody>
          <a:bodyPr/>
          <a:lstStyle/>
          <a:p>
            <a:fld id="{EB4015AA-59F6-416B-87A6-8E3D940284E2}" type="slidenum">
              <a:rPr lang="pl-PL" smtClean="0"/>
              <a:pPr/>
              <a:t>176</a:t>
            </a:fld>
            <a:endParaRPr lang="pl-PL" dirty="0"/>
          </a:p>
        </p:txBody>
      </p:sp>
    </p:spTree>
    <p:extLst>
      <p:ext uri="{BB962C8B-B14F-4D97-AF65-F5344CB8AC3E}">
        <p14:creationId xmlns:p14="http://schemas.microsoft.com/office/powerpoint/2010/main" val="1365160269"/>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993485-06B7-A623-D8A5-7575259284F8}"/>
              </a:ext>
            </a:extLst>
          </p:cNvPr>
          <p:cNvSpPr>
            <a:spLocks noGrp="1"/>
          </p:cNvSpPr>
          <p:nvPr>
            <p:ph type="title"/>
          </p:nvPr>
        </p:nvSpPr>
        <p:spPr/>
        <p:txBody>
          <a:bodyPr/>
          <a:lstStyle/>
          <a:p>
            <a:r>
              <a:rPr lang="pl-PL" dirty="0"/>
              <a:t>Pomoc na efektywność energetyczną w budynkach</a:t>
            </a:r>
          </a:p>
        </p:txBody>
      </p:sp>
      <p:sp>
        <p:nvSpPr>
          <p:cNvPr id="3" name="Symbol zastępczy zawartości 2">
            <a:extLst>
              <a:ext uri="{FF2B5EF4-FFF2-40B4-BE49-F238E27FC236}">
                <a16:creationId xmlns:a16="http://schemas.microsoft.com/office/drawing/2014/main" id="{C7BF8165-18F9-916C-97FD-F50156402B2D}"/>
              </a:ext>
            </a:extLst>
          </p:cNvPr>
          <p:cNvSpPr>
            <a:spLocks noGrp="1"/>
          </p:cNvSpPr>
          <p:nvPr>
            <p:ph idx="1"/>
          </p:nvPr>
        </p:nvSpPr>
        <p:spPr>
          <a:xfrm>
            <a:off x="1025907" y="1979837"/>
            <a:ext cx="8640382" cy="5400400"/>
          </a:xfrm>
        </p:spPr>
        <p:txBody>
          <a:bodyPr>
            <a:normAutofit fontScale="70000" lnSpcReduction="20000"/>
          </a:bodyPr>
          <a:lstStyle/>
          <a:p>
            <a:r>
              <a:rPr lang="pl-PL" dirty="0"/>
              <a:t>Maksymalna intensywność pomocy wynosi 30% kk.</a:t>
            </a:r>
          </a:p>
          <a:p>
            <a:r>
              <a:rPr lang="pl-PL" dirty="0"/>
              <a:t>Maksymalna intensywność pomocy wynosi 25% kk. jeżeli inwestycja polega na instalacji lub wymianie tylko jednego rodzaju elementu budynku.</a:t>
            </a:r>
          </a:p>
          <a:p>
            <a:r>
              <a:rPr lang="pl-PL" dirty="0"/>
              <a:t>Maksymalna intensywność pomocy wynosi 15% kk. jeżeli inwestycja podejmowana jest celu spełnienia minimalnych norm charakterystyki energetycznej, które kwalifikują się jako normy unijne, zostaje przyznana w okresie krótszym niż 18 miesięcy przed wejściem i polega na instalacji lub wymianie tylko jednego rodzaju elementu budynku.</a:t>
            </a:r>
          </a:p>
          <a:p>
            <a:r>
              <a:rPr lang="pl-PL" dirty="0"/>
              <a:t>Maksymalną intensywność pomocy podwyższa się o:</a:t>
            </a:r>
          </a:p>
          <a:p>
            <a:pPr lvl="1"/>
            <a:r>
              <a:rPr lang="pl-PL" dirty="0"/>
              <a:t>20 pp. w przypadku małych przedsiębiorców;</a:t>
            </a:r>
          </a:p>
          <a:p>
            <a:pPr lvl="1"/>
            <a:r>
              <a:rPr lang="pl-PL" dirty="0"/>
              <a:t>10 pp. w przypadku średnich przedsiębiorców.</a:t>
            </a:r>
          </a:p>
          <a:p>
            <a:r>
              <a:rPr lang="pl-PL" dirty="0"/>
              <a:t>Maksymalną intensywność pomocy podwyższa się o:</a:t>
            </a:r>
          </a:p>
          <a:p>
            <a:pPr lvl="1"/>
            <a:r>
              <a:rPr lang="pl-PL" dirty="0"/>
              <a:t>15 pp. dla inwestycji na obszarach określonych obszarach określonych w art. 107 ust. 3 lit. a) Traktatu; </a:t>
            </a:r>
          </a:p>
          <a:p>
            <a:pPr lvl="1"/>
            <a:r>
              <a:rPr lang="pl-PL" dirty="0"/>
              <a:t>5 pp. dla inwestycji na obszarach określonych obszarach określonych w art. 107 ust. 3 lit. c) Traktatu.</a:t>
            </a:r>
          </a:p>
          <a:p>
            <a:endParaRPr lang="pl-PL" dirty="0"/>
          </a:p>
        </p:txBody>
      </p:sp>
      <p:sp>
        <p:nvSpPr>
          <p:cNvPr id="4" name="Symbol zastępczy numeru slajdu 3">
            <a:extLst>
              <a:ext uri="{FF2B5EF4-FFF2-40B4-BE49-F238E27FC236}">
                <a16:creationId xmlns:a16="http://schemas.microsoft.com/office/drawing/2014/main" id="{4AA1F103-359F-176F-E7B2-F6BFB6E5A9EC}"/>
              </a:ext>
            </a:extLst>
          </p:cNvPr>
          <p:cNvSpPr>
            <a:spLocks noGrp="1"/>
          </p:cNvSpPr>
          <p:nvPr>
            <p:ph type="sldNum" sz="quarter" idx="10"/>
          </p:nvPr>
        </p:nvSpPr>
        <p:spPr/>
        <p:txBody>
          <a:bodyPr/>
          <a:lstStyle/>
          <a:p>
            <a:fld id="{EB4015AA-59F6-416B-87A6-8E3D940284E2}" type="slidenum">
              <a:rPr lang="pl-PL" smtClean="0"/>
              <a:pPr/>
              <a:t>177</a:t>
            </a:fld>
            <a:endParaRPr lang="pl-PL" dirty="0"/>
          </a:p>
        </p:txBody>
      </p:sp>
    </p:spTree>
    <p:extLst>
      <p:ext uri="{BB962C8B-B14F-4D97-AF65-F5344CB8AC3E}">
        <p14:creationId xmlns:p14="http://schemas.microsoft.com/office/powerpoint/2010/main" val="1942727320"/>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C88722F-7669-EF74-C61A-C50A40836164}"/>
              </a:ext>
            </a:extLst>
          </p:cNvPr>
          <p:cNvSpPr>
            <a:spLocks noGrp="1"/>
          </p:cNvSpPr>
          <p:nvPr>
            <p:ph type="title"/>
          </p:nvPr>
        </p:nvSpPr>
        <p:spPr/>
        <p:txBody>
          <a:bodyPr>
            <a:noAutofit/>
          </a:bodyPr>
          <a:lstStyle/>
          <a:p>
            <a:r>
              <a:rPr lang="pl-PL" dirty="0"/>
              <a:t>Pomoc na efektywność energetyczną w budynkach</a:t>
            </a:r>
          </a:p>
        </p:txBody>
      </p:sp>
      <p:sp>
        <p:nvSpPr>
          <p:cNvPr id="3" name="Symbol zastępczy zawartości 2">
            <a:extLst>
              <a:ext uri="{FF2B5EF4-FFF2-40B4-BE49-F238E27FC236}">
                <a16:creationId xmlns:a16="http://schemas.microsoft.com/office/drawing/2014/main" id="{519F11D1-C5C9-BE08-060C-4E9B105E444A}"/>
              </a:ext>
            </a:extLst>
          </p:cNvPr>
          <p:cNvSpPr>
            <a:spLocks noGrp="1"/>
          </p:cNvSpPr>
          <p:nvPr>
            <p:ph idx="1"/>
          </p:nvPr>
        </p:nvSpPr>
        <p:spPr/>
        <p:txBody>
          <a:bodyPr>
            <a:normAutofit/>
          </a:bodyPr>
          <a:lstStyle/>
          <a:p>
            <a:r>
              <a:rPr lang="pl-PL" dirty="0"/>
              <a:t>Maksymalną intensywność pomocy podwyższa się o 15 pp. w przypadku pomocy przyznawanej na poprawę efektywności energetycznej istniejących budynków, jeżeli pomoc prowadzi do poprawy efektywności energetycznej budynku mierzonej w odniesieniu do energii pierwotnej i wynoszącej co najmniej 40% w porównaniu z sytuacją sprzed inwestycji. </a:t>
            </a:r>
          </a:p>
          <a:p>
            <a:r>
              <a:rPr lang="pl-PL" dirty="0"/>
              <a:t>Powyższe nie ma zastosowanie, gdy inwestycja nie poprawia charakterystyki energetycznej budynku ponad poziom wynikający z minimalnych norm charakterystyki energetycznej, kwalifikujących się jako normy unijne i wchodzących w życie w okresie krótszym niż 18 miesięcy od momentu realizacji i zakończenia inwestycji.</a:t>
            </a:r>
          </a:p>
          <a:p>
            <a:endParaRPr lang="pl-PL" dirty="0"/>
          </a:p>
        </p:txBody>
      </p:sp>
      <p:sp>
        <p:nvSpPr>
          <p:cNvPr id="4" name="Symbol zastępczy numeru slajdu 3">
            <a:extLst>
              <a:ext uri="{FF2B5EF4-FFF2-40B4-BE49-F238E27FC236}">
                <a16:creationId xmlns:a16="http://schemas.microsoft.com/office/drawing/2014/main" id="{3531428B-7F38-3C7C-2168-A08EBB01E871}"/>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178</a:t>
            </a:fld>
            <a:endParaRPr lang="pl-PL" dirty="0"/>
          </a:p>
        </p:txBody>
      </p:sp>
    </p:spTree>
    <p:extLst>
      <p:ext uri="{BB962C8B-B14F-4D97-AF65-F5344CB8AC3E}">
        <p14:creationId xmlns:p14="http://schemas.microsoft.com/office/powerpoint/2010/main" val="925026869"/>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28AD90-ACFF-E564-E34E-38A5BE83FC6E}"/>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529231E-B08C-34A9-BDBA-27BCC3EFEE83}"/>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BC079C45-8A29-5296-C22C-846BF29249CA}"/>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8FACF0B4-7567-6DFD-6ABB-4C8364529726}"/>
              </a:ext>
            </a:extLst>
          </p:cNvPr>
          <p:cNvSpPr>
            <a:spLocks noGrp="1"/>
          </p:cNvSpPr>
          <p:nvPr>
            <p:ph type="subTitle" idx="1"/>
          </p:nvPr>
        </p:nvSpPr>
        <p:spPr/>
        <p:txBody>
          <a:bodyPr>
            <a:normAutofit/>
          </a:bodyPr>
          <a:lstStyle/>
          <a:p>
            <a:r>
              <a:rPr lang="pl-PL" dirty="0"/>
              <a:t>Pomoc na efektywne gospodarowanie zasobami (art. 47 GBER)</a:t>
            </a:r>
          </a:p>
        </p:txBody>
      </p:sp>
      <p:pic>
        <p:nvPicPr>
          <p:cNvPr id="3" name="Obraz 2">
            <a:extLst>
              <a:ext uri="{FF2B5EF4-FFF2-40B4-BE49-F238E27FC236}">
                <a16:creationId xmlns:a16="http://schemas.microsoft.com/office/drawing/2014/main" id="{72541C57-A729-7975-FCD7-915F2172CCC7}"/>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40297443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910C10D-0C7C-CA35-D027-AD8953C23F0F}"/>
              </a:ext>
            </a:extLst>
          </p:cNvPr>
          <p:cNvSpPr>
            <a:spLocks noGrp="1"/>
          </p:cNvSpPr>
          <p:nvPr>
            <p:ph type="title"/>
          </p:nvPr>
        </p:nvSpPr>
        <p:spPr/>
        <p:txBody>
          <a:bodyPr/>
          <a:lstStyle/>
          <a:p>
            <a:r>
              <a:rPr lang="pl-PL" dirty="0"/>
              <a:t>Kryterium korzyści gospodarczej</a:t>
            </a:r>
          </a:p>
        </p:txBody>
      </p:sp>
      <p:sp>
        <p:nvSpPr>
          <p:cNvPr id="3" name="Symbol zastępczy zawartości 2">
            <a:extLst>
              <a:ext uri="{FF2B5EF4-FFF2-40B4-BE49-F238E27FC236}">
                <a16:creationId xmlns:a16="http://schemas.microsoft.com/office/drawing/2014/main" id="{710425BB-BE3D-FF24-41F7-85BFEE763B7E}"/>
              </a:ext>
            </a:extLst>
          </p:cNvPr>
          <p:cNvSpPr>
            <a:spLocks noGrp="1"/>
          </p:cNvSpPr>
          <p:nvPr>
            <p:ph idx="1"/>
          </p:nvPr>
        </p:nvSpPr>
        <p:spPr/>
        <p:txBody>
          <a:bodyPr/>
          <a:lstStyle/>
          <a:p>
            <a:r>
              <a:rPr lang="pl-PL" dirty="0"/>
              <a:t>Nie stanowi korzyści gospodarczej wsparcie udzielane na warunkach rynkowych, spełniające:</a:t>
            </a:r>
          </a:p>
          <a:p>
            <a:pPr lvl="1"/>
            <a:r>
              <a:rPr lang="pl-PL" dirty="0"/>
              <a:t>test prywatnego inwestora,</a:t>
            </a:r>
          </a:p>
          <a:p>
            <a:pPr lvl="1"/>
            <a:r>
              <a:rPr lang="pl-PL" dirty="0"/>
              <a:t>test prywatnego wierzyciela,</a:t>
            </a:r>
          </a:p>
          <a:p>
            <a:pPr lvl="1"/>
            <a:r>
              <a:rPr lang="pl-PL" dirty="0"/>
              <a:t>test prywatnego sprzedawcy,</a:t>
            </a:r>
          </a:p>
          <a:p>
            <a:pPr lvl="1"/>
            <a:r>
              <a:rPr lang="pl-PL" dirty="0"/>
              <a:t>zasadę </a:t>
            </a:r>
            <a:r>
              <a:rPr lang="pl-PL" dirty="0" err="1"/>
              <a:t>pari</a:t>
            </a:r>
            <a:r>
              <a:rPr lang="pl-PL" dirty="0"/>
              <a:t> </a:t>
            </a:r>
            <a:r>
              <a:rPr lang="pl-PL" dirty="0" err="1"/>
              <a:t>passu</a:t>
            </a:r>
            <a:r>
              <a:rPr lang="pl-PL" dirty="0"/>
              <a:t>.</a:t>
            </a:r>
          </a:p>
          <a:p>
            <a:r>
              <a:rPr lang="pl-PL" dirty="0"/>
              <a:t>W przypadku usług w ogólnym interesie gospodarczym – łączne spełnienie czterech przesłanek określonych w tzw. sprawie </a:t>
            </a:r>
            <a:r>
              <a:rPr lang="pl-PL" dirty="0" err="1"/>
              <a:t>Altmark</a:t>
            </a:r>
            <a:r>
              <a:rPr lang="pl-PL" dirty="0"/>
              <a:t>.</a:t>
            </a:r>
          </a:p>
          <a:p>
            <a:endParaRPr lang="pl-PL" dirty="0"/>
          </a:p>
        </p:txBody>
      </p:sp>
      <p:sp>
        <p:nvSpPr>
          <p:cNvPr id="4" name="Symbol zastępczy numeru slajdu 3">
            <a:extLst>
              <a:ext uri="{FF2B5EF4-FFF2-40B4-BE49-F238E27FC236}">
                <a16:creationId xmlns:a16="http://schemas.microsoft.com/office/drawing/2014/main" id="{DF0B5E31-6116-966C-29B1-E049C3CE747D}"/>
              </a:ext>
            </a:extLst>
          </p:cNvPr>
          <p:cNvSpPr>
            <a:spLocks noGrp="1"/>
          </p:cNvSpPr>
          <p:nvPr>
            <p:ph type="sldNum" sz="quarter" idx="10"/>
          </p:nvPr>
        </p:nvSpPr>
        <p:spPr>
          <a:xfrm>
            <a:off x="8585200" y="7020197"/>
            <a:ext cx="1080000" cy="180000"/>
          </a:xfrm>
        </p:spPr>
        <p:txBody>
          <a:bodyPr/>
          <a:lstStyle/>
          <a:p>
            <a:fld id="{EB4015AA-59F6-416B-87A6-8E3D940284E2}" type="slidenum">
              <a:rPr lang="pl-PL" smtClean="0"/>
              <a:pPr/>
              <a:t>18</a:t>
            </a:fld>
            <a:endParaRPr lang="pl-PL" dirty="0"/>
          </a:p>
        </p:txBody>
      </p:sp>
    </p:spTree>
    <p:extLst>
      <p:ext uri="{BB962C8B-B14F-4D97-AF65-F5344CB8AC3E}">
        <p14:creationId xmlns:p14="http://schemas.microsoft.com/office/powerpoint/2010/main" val="2755949029"/>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7A03129-7B54-C7E3-4D59-7C272D171D9A}"/>
              </a:ext>
            </a:extLst>
          </p:cNvPr>
          <p:cNvSpPr>
            <a:spLocks noGrp="1"/>
          </p:cNvSpPr>
          <p:nvPr>
            <p:ph type="title"/>
          </p:nvPr>
        </p:nvSpPr>
        <p:spPr/>
        <p:txBody>
          <a:bodyPr>
            <a:noAutofit/>
          </a:bodyPr>
          <a:lstStyle/>
          <a:p>
            <a:r>
              <a:rPr lang="pl-PL" dirty="0"/>
              <a:t>Pomoc na efektywne gospodarowanie zasobami</a:t>
            </a:r>
          </a:p>
        </p:txBody>
      </p:sp>
      <p:sp>
        <p:nvSpPr>
          <p:cNvPr id="3" name="Symbol zastępczy zawartości 2">
            <a:extLst>
              <a:ext uri="{FF2B5EF4-FFF2-40B4-BE49-F238E27FC236}">
                <a16:creationId xmlns:a16="http://schemas.microsoft.com/office/drawing/2014/main" id="{67E92435-60AC-3417-D570-9E40A874D73B}"/>
              </a:ext>
            </a:extLst>
          </p:cNvPr>
          <p:cNvSpPr>
            <a:spLocks noGrp="1"/>
          </p:cNvSpPr>
          <p:nvPr>
            <p:ph idx="1"/>
          </p:nvPr>
        </p:nvSpPr>
        <p:spPr/>
        <p:txBody>
          <a:bodyPr>
            <a:normAutofit/>
          </a:bodyPr>
          <a:lstStyle/>
          <a:p>
            <a:r>
              <a:rPr lang="pl-PL" dirty="0"/>
              <a:t>Pomoc nie jest przyznawana na procesy unieszkodliwiania odpadów i odzysku odpadów służące do produkcji energii.</a:t>
            </a:r>
          </a:p>
          <a:p>
            <a:r>
              <a:rPr lang="pl-PL" dirty="0"/>
              <a:t>Pomoc jest przyznawana na:</a:t>
            </a:r>
          </a:p>
          <a:p>
            <a:pPr lvl="1"/>
            <a:r>
              <a:rPr lang="pl-PL" dirty="0"/>
              <a:t>(1) inwestycje poprawiające efektywne gospodarowanie zasobami poprzez jeden lub oba działania:</a:t>
            </a:r>
          </a:p>
          <a:p>
            <a:pPr lvl="2"/>
            <a:r>
              <a:rPr lang="pl-PL" dirty="0"/>
              <a:t>ograniczenie netto ilości zasobów zużywanych do produkcji danej ilości produktu w porównaniu z wcześniej istniejącym procesem produkcji lub z alternatywnymi projektami lub działaniami; zużywane zasoby nie obejmują energii, a ograniczenie określa się w drodze pomiaru lub oszacowania zużycia przed wdrożeniem środka pomocy i po jego wdrożeniu, z uwzględnieniem wszelkich korekt w zakresie warunków zewnętrznych mogących wpływać na zużycie zasobów;</a:t>
            </a:r>
          </a:p>
          <a:p>
            <a:pPr lvl="2"/>
            <a:r>
              <a:rPr lang="pl-PL" dirty="0"/>
              <a:t>zastąpienie pierwotnych surowców surowcami wtórnymi (ponownie użytymi lub pochodzącymi z odzysku, w tym z recyklingu).</a:t>
            </a:r>
          </a:p>
        </p:txBody>
      </p:sp>
      <p:sp>
        <p:nvSpPr>
          <p:cNvPr id="4" name="Symbol zastępczy numeru slajdu 3">
            <a:extLst>
              <a:ext uri="{FF2B5EF4-FFF2-40B4-BE49-F238E27FC236}">
                <a16:creationId xmlns:a16="http://schemas.microsoft.com/office/drawing/2014/main" id="{11E0C577-B4A7-017E-3B35-069F0F3C0E19}"/>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180</a:t>
            </a:fld>
            <a:endParaRPr lang="pl-PL" dirty="0"/>
          </a:p>
        </p:txBody>
      </p:sp>
    </p:spTree>
    <p:extLst>
      <p:ext uri="{BB962C8B-B14F-4D97-AF65-F5344CB8AC3E}">
        <p14:creationId xmlns:p14="http://schemas.microsoft.com/office/powerpoint/2010/main" val="2568515396"/>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FDC5269-9A2F-0B48-8FC0-27DDD1268CB4}"/>
              </a:ext>
            </a:extLst>
          </p:cNvPr>
          <p:cNvSpPr>
            <a:spLocks noGrp="1"/>
          </p:cNvSpPr>
          <p:nvPr>
            <p:ph type="title"/>
          </p:nvPr>
        </p:nvSpPr>
        <p:spPr/>
        <p:txBody>
          <a:bodyPr/>
          <a:lstStyle/>
          <a:p>
            <a:r>
              <a:rPr lang="pl-PL" dirty="0"/>
              <a:t>Pomoc na efektywne gospodarowanie zasobami</a:t>
            </a:r>
          </a:p>
        </p:txBody>
      </p:sp>
      <p:sp>
        <p:nvSpPr>
          <p:cNvPr id="3" name="Symbol zastępczy zawartości 2">
            <a:extLst>
              <a:ext uri="{FF2B5EF4-FFF2-40B4-BE49-F238E27FC236}">
                <a16:creationId xmlns:a16="http://schemas.microsoft.com/office/drawing/2014/main" id="{FAD52CA8-B5E2-2C74-1016-9F2B4E1BEEA0}"/>
              </a:ext>
            </a:extLst>
          </p:cNvPr>
          <p:cNvSpPr>
            <a:spLocks noGrp="1"/>
          </p:cNvSpPr>
          <p:nvPr>
            <p:ph idx="1"/>
          </p:nvPr>
        </p:nvSpPr>
        <p:spPr/>
        <p:txBody>
          <a:bodyPr/>
          <a:lstStyle/>
          <a:p>
            <a:r>
              <a:rPr lang="pl-PL" dirty="0"/>
              <a:t>Pomoc jest przyznawana na:</a:t>
            </a:r>
          </a:p>
          <a:p>
            <a:pPr lvl="1"/>
            <a:r>
              <a:rPr lang="pl-PL" dirty="0"/>
              <a:t>(2) inwestycje w zapobieganie wytwarzaniu odpadów i ograniczenie ich wytwarzania, przygotowanie do ponownego użycia, dekontaminację i recykling odpadów </a:t>
            </a:r>
            <a:r>
              <a:rPr lang="pl-PL" b="1" dirty="0"/>
              <a:t>wytwarzanych przez beneficjenta </a:t>
            </a:r>
            <a:r>
              <a:rPr lang="pl-PL" dirty="0"/>
              <a:t>lub inwestycje w przygotowanie do ponownego użycia, dekontaminację i recykling odpadów </a:t>
            </a:r>
            <a:r>
              <a:rPr lang="pl-PL" b="1" dirty="0"/>
              <a:t>wytwarzanych przez osoby trzecie;</a:t>
            </a:r>
            <a:endParaRPr lang="pl-PL" dirty="0"/>
          </a:p>
          <a:p>
            <a:pPr lvl="1"/>
            <a:r>
              <a:rPr lang="pl-PL" dirty="0"/>
              <a:t>(3) inwestycje w zbiórkę, sortowanie, dekontaminację, przetwarzanie wstępne i przetwarzanie innych produktów, materiałów lub substancji </a:t>
            </a:r>
            <a:r>
              <a:rPr lang="pl-PL" b="1" dirty="0"/>
              <a:t>wytwarzanych przez beneficjenta lub przez osoby trzecie</a:t>
            </a:r>
            <a:r>
              <a:rPr lang="pl-PL" dirty="0"/>
              <a:t>;</a:t>
            </a:r>
          </a:p>
          <a:p>
            <a:pPr lvl="1"/>
            <a:r>
              <a:rPr lang="pl-PL" dirty="0"/>
              <a:t>(4) inwestycje w selektywną zbiórkę i sortowanie odpadów w celu ich przygotowania do ponownego użycia lub recyklingu.</a:t>
            </a:r>
          </a:p>
          <a:p>
            <a:endParaRPr lang="pl-PL" dirty="0"/>
          </a:p>
          <a:p>
            <a:endParaRPr lang="pl-PL" dirty="0"/>
          </a:p>
        </p:txBody>
      </p:sp>
      <p:sp>
        <p:nvSpPr>
          <p:cNvPr id="4" name="Symbol zastępczy numeru slajdu 3">
            <a:extLst>
              <a:ext uri="{FF2B5EF4-FFF2-40B4-BE49-F238E27FC236}">
                <a16:creationId xmlns:a16="http://schemas.microsoft.com/office/drawing/2014/main" id="{0BFE2EFD-AC5A-2BE4-3446-A08A7F58034A}"/>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181</a:t>
            </a:fld>
            <a:endParaRPr lang="pl-PL" dirty="0"/>
          </a:p>
        </p:txBody>
      </p:sp>
    </p:spTree>
    <p:extLst>
      <p:ext uri="{BB962C8B-B14F-4D97-AF65-F5344CB8AC3E}">
        <p14:creationId xmlns:p14="http://schemas.microsoft.com/office/powerpoint/2010/main" val="2621883845"/>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FC26D02-E43F-FA69-C2E7-08104306E728}"/>
              </a:ext>
            </a:extLst>
          </p:cNvPr>
          <p:cNvSpPr>
            <a:spLocks noGrp="1"/>
          </p:cNvSpPr>
          <p:nvPr>
            <p:ph type="title"/>
          </p:nvPr>
        </p:nvSpPr>
        <p:spPr/>
        <p:txBody>
          <a:bodyPr/>
          <a:lstStyle/>
          <a:p>
            <a:r>
              <a:rPr lang="pl-PL" dirty="0"/>
              <a:t>Pomoc na efektywne gospodarowanie zasobami</a:t>
            </a:r>
          </a:p>
        </p:txBody>
      </p:sp>
      <p:sp>
        <p:nvSpPr>
          <p:cNvPr id="3" name="Symbol zastępczy zawartości 2">
            <a:extLst>
              <a:ext uri="{FF2B5EF4-FFF2-40B4-BE49-F238E27FC236}">
                <a16:creationId xmlns:a16="http://schemas.microsoft.com/office/drawing/2014/main" id="{BB726A1F-877F-DE7D-9B93-11E5B67A2B02}"/>
              </a:ext>
            </a:extLst>
          </p:cNvPr>
          <p:cNvSpPr>
            <a:spLocks noGrp="1"/>
          </p:cNvSpPr>
          <p:nvPr>
            <p:ph idx="1"/>
          </p:nvPr>
        </p:nvSpPr>
        <p:spPr>
          <a:xfrm>
            <a:off x="1025907" y="1979837"/>
            <a:ext cx="8640382" cy="5400400"/>
          </a:xfrm>
        </p:spPr>
        <p:txBody>
          <a:bodyPr>
            <a:normAutofit fontScale="85000" lnSpcReduction="10000"/>
          </a:bodyPr>
          <a:lstStyle/>
          <a:p>
            <a:r>
              <a:rPr lang="pl-PL" dirty="0"/>
              <a:t>Redukcja zużycia surowców materialnych (poza energią) powinna być mierzalna i weryfikowalna, uwzględniając również wszelkie zewnętrzne warunki, które mogą wpłynąć na zużycie zasobów.</a:t>
            </a:r>
          </a:p>
          <a:p>
            <a:pPr lvl="1"/>
            <a:r>
              <a:rPr lang="pl-PL" dirty="0"/>
              <a:t>firma produkująca tkaniny decyduje się zainwestować w maszyny tkackie, które umożliwiają ograniczenie odpadów tkanin oraz zużycia bawełny i innych włókien w procesie produkcji. Porównując zużycie surowców przed i po wdrożeniu nowych maszyn, firma może wykazać, że dla tej samej ilości wyprodukowanych metrów tkaniny zużycie surowców zmniejszyło się o 15%. Oszczędności są możliwe dzięki lepszemu wykorzystaniu materiału i zmniejszeniu ilości odpadów.</a:t>
            </a:r>
          </a:p>
          <a:p>
            <a:pPr lvl="1"/>
            <a:r>
              <a:rPr lang="pl-PL" dirty="0"/>
              <a:t>przedsiębiorstwo produkujące opakowania plastikowe inwestuje w technologię wtryskową, która pozwala na produkcję opakowań o mniejszej masie, ale zachowujących te same właściwości użytkowe. Dzięki tej zmianie, produkcja jednostkowa opakowania zużywa o 20% mniej plastiku. Dodatkowo, nowa technologia pozwala na lepsze wykorzystanie materiału i redukcję odpadów produkcyjnych. Przed wdrożeniem zmian przedsiębiorstwo dokonuje pomiarów i szacunków zużycia surowców, a następnie porównuje je z wynikami osiągniętymi po wprowadzeniu nowych maszyn.</a:t>
            </a:r>
          </a:p>
          <a:p>
            <a:endParaRPr lang="pl-PL" dirty="0"/>
          </a:p>
        </p:txBody>
      </p:sp>
      <p:sp>
        <p:nvSpPr>
          <p:cNvPr id="4" name="Symbol zastępczy numeru slajdu 3">
            <a:extLst>
              <a:ext uri="{FF2B5EF4-FFF2-40B4-BE49-F238E27FC236}">
                <a16:creationId xmlns:a16="http://schemas.microsoft.com/office/drawing/2014/main" id="{AD5DCC79-475D-DA4F-AF37-88145D2DF283}"/>
              </a:ext>
            </a:extLst>
          </p:cNvPr>
          <p:cNvSpPr>
            <a:spLocks noGrp="1"/>
          </p:cNvSpPr>
          <p:nvPr>
            <p:ph type="sldNum" sz="quarter" idx="10"/>
          </p:nvPr>
        </p:nvSpPr>
        <p:spPr/>
        <p:txBody>
          <a:bodyPr/>
          <a:lstStyle/>
          <a:p>
            <a:fld id="{EB4015AA-59F6-416B-87A6-8E3D940284E2}" type="slidenum">
              <a:rPr lang="pl-PL" smtClean="0"/>
              <a:pPr/>
              <a:t>182</a:t>
            </a:fld>
            <a:endParaRPr lang="pl-PL" dirty="0"/>
          </a:p>
        </p:txBody>
      </p:sp>
    </p:spTree>
    <p:extLst>
      <p:ext uri="{BB962C8B-B14F-4D97-AF65-F5344CB8AC3E}">
        <p14:creationId xmlns:p14="http://schemas.microsoft.com/office/powerpoint/2010/main" val="3776061743"/>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8BE3C13-9828-B705-C8B1-40B59B8DD3BC}"/>
              </a:ext>
            </a:extLst>
          </p:cNvPr>
          <p:cNvSpPr>
            <a:spLocks noGrp="1"/>
          </p:cNvSpPr>
          <p:nvPr>
            <p:ph type="title"/>
          </p:nvPr>
        </p:nvSpPr>
        <p:spPr/>
        <p:txBody>
          <a:bodyPr/>
          <a:lstStyle/>
          <a:p>
            <a:r>
              <a:rPr lang="pl-PL" dirty="0"/>
              <a:t>Pomoc na efektywne gospodarowanie zasobami</a:t>
            </a:r>
          </a:p>
        </p:txBody>
      </p:sp>
      <p:sp>
        <p:nvSpPr>
          <p:cNvPr id="3" name="Symbol zastępczy zawartości 2">
            <a:extLst>
              <a:ext uri="{FF2B5EF4-FFF2-40B4-BE49-F238E27FC236}">
                <a16:creationId xmlns:a16="http://schemas.microsoft.com/office/drawing/2014/main" id="{03C9947E-DF86-A23C-9D2E-1C79DF99C8EF}"/>
              </a:ext>
            </a:extLst>
          </p:cNvPr>
          <p:cNvSpPr>
            <a:spLocks noGrp="1"/>
          </p:cNvSpPr>
          <p:nvPr>
            <p:ph idx="1"/>
          </p:nvPr>
        </p:nvSpPr>
        <p:spPr/>
        <p:txBody>
          <a:bodyPr>
            <a:normAutofit fontScale="92500"/>
          </a:bodyPr>
          <a:lstStyle/>
          <a:p>
            <a:r>
              <a:rPr lang="pl-PL" dirty="0"/>
              <a:t>Pomoc może być przeznaczona także na działania mające na celu efektywne gospodarowanie zasobami poprzez zastąpienie pierwotnych surowców lub substratów surowcami lub substratami wtórnymi, które zostały ponownie użyte lub pochodzą z odzysku, w tym z recyklingu:</a:t>
            </a:r>
          </a:p>
          <a:p>
            <a:pPr lvl="1"/>
            <a:r>
              <a:rPr lang="pl-PL" dirty="0"/>
              <a:t>firma produkująca opakowania decyduje się na zastąpienie nowego plastiku, który dotychczas wykorzystywała do produkcji butelek, </a:t>
            </a:r>
            <a:r>
              <a:rPr lang="pl-PL" dirty="0" err="1"/>
              <a:t>recyklingowanym</a:t>
            </a:r>
            <a:r>
              <a:rPr lang="pl-PL" dirty="0"/>
              <a:t> plastikiem. Dzięki temu zmniejsza zapotrzebowanie na pierwotne surowce naftowe, jednocześnie przyczyniając się do zmniejszenia ilości plastikowych odpadów. Projekt ten wymaga inwestycji w nowe technologie sortowania i przetwarzania plastiku, aby zapewnić materiał spełniający wymogi produkcji.</a:t>
            </a:r>
          </a:p>
          <a:p>
            <a:pPr lvl="1"/>
            <a:r>
              <a:rPr lang="pl-PL" dirty="0"/>
              <a:t>producent mebli postanawia używać drewna odzyskanego z rozebranych budynków zamiast świeżo wyciętego drewna. Działanie wymaga dostosowania linii produkcyjnych do pracy z materiałem, który może mieć niejednorodne wymiary i właściwości.</a:t>
            </a:r>
          </a:p>
          <a:p>
            <a:endParaRPr lang="pl-PL" dirty="0"/>
          </a:p>
        </p:txBody>
      </p:sp>
      <p:sp>
        <p:nvSpPr>
          <p:cNvPr id="4" name="Symbol zastępczy numeru slajdu 3">
            <a:extLst>
              <a:ext uri="{FF2B5EF4-FFF2-40B4-BE49-F238E27FC236}">
                <a16:creationId xmlns:a16="http://schemas.microsoft.com/office/drawing/2014/main" id="{932363D8-1308-E476-327F-262E314E9310}"/>
              </a:ext>
            </a:extLst>
          </p:cNvPr>
          <p:cNvSpPr>
            <a:spLocks noGrp="1"/>
          </p:cNvSpPr>
          <p:nvPr>
            <p:ph type="sldNum" sz="quarter" idx="10"/>
          </p:nvPr>
        </p:nvSpPr>
        <p:spPr/>
        <p:txBody>
          <a:bodyPr/>
          <a:lstStyle/>
          <a:p>
            <a:fld id="{EB4015AA-59F6-416B-87A6-8E3D940284E2}" type="slidenum">
              <a:rPr lang="pl-PL" smtClean="0"/>
              <a:pPr/>
              <a:t>183</a:t>
            </a:fld>
            <a:endParaRPr lang="pl-PL" dirty="0"/>
          </a:p>
        </p:txBody>
      </p:sp>
    </p:spTree>
    <p:extLst>
      <p:ext uri="{BB962C8B-B14F-4D97-AF65-F5344CB8AC3E}">
        <p14:creationId xmlns:p14="http://schemas.microsoft.com/office/powerpoint/2010/main" val="2910904988"/>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1CE2639-8046-E5FC-8FE6-2905769246E2}"/>
              </a:ext>
            </a:extLst>
          </p:cNvPr>
          <p:cNvSpPr>
            <a:spLocks noGrp="1"/>
          </p:cNvSpPr>
          <p:nvPr>
            <p:ph type="title"/>
          </p:nvPr>
        </p:nvSpPr>
        <p:spPr/>
        <p:txBody>
          <a:bodyPr/>
          <a:lstStyle/>
          <a:p>
            <a:r>
              <a:rPr lang="pl-PL" dirty="0"/>
              <a:t>Pomoc na efektywne gospodarowanie zasobami</a:t>
            </a:r>
          </a:p>
        </p:txBody>
      </p:sp>
      <p:sp>
        <p:nvSpPr>
          <p:cNvPr id="3" name="Symbol zastępczy zawartości 2">
            <a:extLst>
              <a:ext uri="{FF2B5EF4-FFF2-40B4-BE49-F238E27FC236}">
                <a16:creationId xmlns:a16="http://schemas.microsoft.com/office/drawing/2014/main" id="{65C802EA-8F60-08EE-D04A-59DC50F5F9AD}"/>
              </a:ext>
            </a:extLst>
          </p:cNvPr>
          <p:cNvSpPr>
            <a:spLocks noGrp="1"/>
          </p:cNvSpPr>
          <p:nvPr>
            <p:ph idx="1"/>
          </p:nvPr>
        </p:nvSpPr>
        <p:spPr/>
        <p:txBody>
          <a:bodyPr/>
          <a:lstStyle/>
          <a:p>
            <a:r>
              <a:rPr lang="pl-PL" dirty="0"/>
              <a:t>Pomoc może być przeznaczona na inwestycje które mają na celu poprawę zarządzania odpadami i zasobami w ramach działalności przedsiębiorstwa. Priorytetem jest zapobieganie wytwarzaniu odpadów, ich redukcja, a także ponowne wykorzystanie, dekontaminacja i recykling:</a:t>
            </a:r>
          </a:p>
          <a:p>
            <a:pPr lvl="1"/>
            <a:r>
              <a:rPr lang="pl-PL" dirty="0"/>
              <a:t>fabryka produkująca elektronikę wdraża system modułowej budowy swoich urządzeń, co umożliwia łatwą wymianę poszczególnych komponentów zamiast konieczności wyrzucania całego urządzenia, gdy jedna część ulegnie uszkodzeniu. Działanie to zmniejsza ilość elektronicznych odpadów generowanych przez konsumentów.</a:t>
            </a:r>
          </a:p>
          <a:p>
            <a:pPr lvl="1"/>
            <a:r>
              <a:rPr lang="pl-PL" dirty="0"/>
              <a:t>przedsiębiorstwo zajmujące się produkcją opakowań wprowadza technologię czyszczenia i dezynfekcji opakowań wielokrotnego użytku dla branży spożywczej, umożliwiając ich ponowne wykorzystanie, a tym samym ogranicza produkcję jednorazowych opakowań plastikowych, co przyczynia się do redukcji odpadów plastikowych.</a:t>
            </a:r>
          </a:p>
          <a:p>
            <a:endParaRPr lang="pl-PL" dirty="0"/>
          </a:p>
        </p:txBody>
      </p:sp>
      <p:sp>
        <p:nvSpPr>
          <p:cNvPr id="4" name="Symbol zastępczy numeru slajdu 3">
            <a:extLst>
              <a:ext uri="{FF2B5EF4-FFF2-40B4-BE49-F238E27FC236}">
                <a16:creationId xmlns:a16="http://schemas.microsoft.com/office/drawing/2014/main" id="{1B66450F-884E-11DC-7D3E-2CE755A411FF}"/>
              </a:ext>
            </a:extLst>
          </p:cNvPr>
          <p:cNvSpPr>
            <a:spLocks noGrp="1"/>
          </p:cNvSpPr>
          <p:nvPr>
            <p:ph type="sldNum" sz="quarter" idx="10"/>
          </p:nvPr>
        </p:nvSpPr>
        <p:spPr/>
        <p:txBody>
          <a:bodyPr/>
          <a:lstStyle/>
          <a:p>
            <a:fld id="{EB4015AA-59F6-416B-87A6-8E3D940284E2}" type="slidenum">
              <a:rPr lang="pl-PL" smtClean="0"/>
              <a:pPr/>
              <a:t>184</a:t>
            </a:fld>
            <a:endParaRPr lang="pl-PL" dirty="0"/>
          </a:p>
        </p:txBody>
      </p:sp>
    </p:spTree>
    <p:extLst>
      <p:ext uri="{BB962C8B-B14F-4D97-AF65-F5344CB8AC3E}">
        <p14:creationId xmlns:p14="http://schemas.microsoft.com/office/powerpoint/2010/main" val="3812736504"/>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186A45F-0A48-DDC6-3530-B3EF77BC08E5}"/>
              </a:ext>
            </a:extLst>
          </p:cNvPr>
          <p:cNvSpPr>
            <a:spLocks noGrp="1"/>
          </p:cNvSpPr>
          <p:nvPr>
            <p:ph type="title"/>
          </p:nvPr>
        </p:nvSpPr>
        <p:spPr/>
        <p:txBody>
          <a:bodyPr/>
          <a:lstStyle/>
          <a:p>
            <a:r>
              <a:rPr lang="pl-PL" dirty="0"/>
              <a:t>Pomoc na efektywne gospodarowanie zasobami</a:t>
            </a:r>
          </a:p>
        </p:txBody>
      </p:sp>
      <p:sp>
        <p:nvSpPr>
          <p:cNvPr id="3" name="Symbol zastępczy zawartości 2">
            <a:extLst>
              <a:ext uri="{FF2B5EF4-FFF2-40B4-BE49-F238E27FC236}">
                <a16:creationId xmlns:a16="http://schemas.microsoft.com/office/drawing/2014/main" id="{F179C7E8-C1B4-2BCA-6689-28DD257A46BD}"/>
              </a:ext>
            </a:extLst>
          </p:cNvPr>
          <p:cNvSpPr>
            <a:spLocks noGrp="1"/>
          </p:cNvSpPr>
          <p:nvPr>
            <p:ph idx="1"/>
          </p:nvPr>
        </p:nvSpPr>
        <p:spPr>
          <a:xfrm>
            <a:off x="1025907" y="1979837"/>
            <a:ext cx="8640382" cy="5400400"/>
          </a:xfrm>
        </p:spPr>
        <p:txBody>
          <a:bodyPr>
            <a:normAutofit/>
          </a:bodyPr>
          <a:lstStyle/>
          <a:p>
            <a:r>
              <a:rPr lang="pl-PL" dirty="0"/>
              <a:t>Kwalifikowalne są inwestycje w zbiórkę, sortowanie, dekontaminację, przetwarzanie wstępne i przetwarzanie innych produktów, materiałów lub substancji wytwarzanych przez beneficjenta lub przez osoby trzecie, które w przeciwnym razie zostałyby niewykorzystane lub wykorzystane w mniej </a:t>
            </a:r>
            <a:r>
              <a:rPr lang="pl-PL" dirty="0" err="1"/>
              <a:t>zasobooszczędny</a:t>
            </a:r>
            <a:r>
              <a:rPr lang="pl-PL" dirty="0"/>
              <a:t> sposób:</a:t>
            </a:r>
          </a:p>
          <a:p>
            <a:pPr lvl="1"/>
            <a:r>
              <a:rPr lang="pl-PL" dirty="0"/>
              <a:t>firma produkująca napoje wprowadza w swojej fabryce system zbierania i sortowania odpadów opakowaniowych, takich jak plastik, szkło i karton. Następnie, te materiały są poddawane procesowi czyszczenia i przetwarzania wstępnego, zanim zostaną wysłane do zakładów recyklingu;</a:t>
            </a:r>
          </a:p>
          <a:p>
            <a:pPr lvl="1"/>
            <a:r>
              <a:rPr lang="pl-PL" dirty="0"/>
              <a:t>przedsiębiorstwo zajmujące się zarządzaniem odpadami uruchamia nowy zakład, który specjalizuje się w zbieraniu, sortowaniu i dekontaminacji odpadów elektronicznych pochodzących od różnych producentów i konsumentów. Odpady te są następnie przetwarzane wstępnie, aby odzyskać cenne metale i inne materiały, które mogą być ponownie wykorzystane w produkcji nowych urządzeń.</a:t>
            </a:r>
          </a:p>
          <a:p>
            <a:endParaRPr lang="pl-PL" dirty="0"/>
          </a:p>
        </p:txBody>
      </p:sp>
      <p:sp>
        <p:nvSpPr>
          <p:cNvPr id="4" name="Symbol zastępczy numeru slajdu 3">
            <a:extLst>
              <a:ext uri="{FF2B5EF4-FFF2-40B4-BE49-F238E27FC236}">
                <a16:creationId xmlns:a16="http://schemas.microsoft.com/office/drawing/2014/main" id="{BE3D586F-EA8A-D1D5-C904-5AFFF2BBEBB4}"/>
              </a:ext>
            </a:extLst>
          </p:cNvPr>
          <p:cNvSpPr>
            <a:spLocks noGrp="1"/>
          </p:cNvSpPr>
          <p:nvPr>
            <p:ph type="sldNum" sz="quarter" idx="10"/>
          </p:nvPr>
        </p:nvSpPr>
        <p:spPr/>
        <p:txBody>
          <a:bodyPr/>
          <a:lstStyle/>
          <a:p>
            <a:fld id="{EB4015AA-59F6-416B-87A6-8E3D940284E2}" type="slidenum">
              <a:rPr lang="pl-PL" smtClean="0"/>
              <a:pPr/>
              <a:t>185</a:t>
            </a:fld>
            <a:endParaRPr lang="pl-PL" dirty="0"/>
          </a:p>
        </p:txBody>
      </p:sp>
    </p:spTree>
    <p:extLst>
      <p:ext uri="{BB962C8B-B14F-4D97-AF65-F5344CB8AC3E}">
        <p14:creationId xmlns:p14="http://schemas.microsoft.com/office/powerpoint/2010/main" val="793012165"/>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39BA25-ECAF-03B9-EDDE-764F1160997A}"/>
              </a:ext>
            </a:extLst>
          </p:cNvPr>
          <p:cNvSpPr>
            <a:spLocks noGrp="1"/>
          </p:cNvSpPr>
          <p:nvPr>
            <p:ph type="title"/>
          </p:nvPr>
        </p:nvSpPr>
        <p:spPr/>
        <p:txBody>
          <a:bodyPr/>
          <a:lstStyle/>
          <a:p>
            <a:r>
              <a:rPr lang="pl-PL" dirty="0"/>
              <a:t>Pomoc na efektywne gospodarowanie zasobami</a:t>
            </a:r>
          </a:p>
        </p:txBody>
      </p:sp>
      <p:sp>
        <p:nvSpPr>
          <p:cNvPr id="3" name="Symbol zastępczy zawartości 2">
            <a:extLst>
              <a:ext uri="{FF2B5EF4-FFF2-40B4-BE49-F238E27FC236}">
                <a16:creationId xmlns:a16="http://schemas.microsoft.com/office/drawing/2014/main" id="{67921CAC-8944-EF7C-DDC6-6159715AAD96}"/>
              </a:ext>
            </a:extLst>
          </p:cNvPr>
          <p:cNvSpPr>
            <a:spLocks noGrp="1"/>
          </p:cNvSpPr>
          <p:nvPr>
            <p:ph idx="1"/>
          </p:nvPr>
        </p:nvSpPr>
        <p:spPr>
          <a:xfrm>
            <a:off x="1025907" y="1979837"/>
            <a:ext cx="8640382" cy="5400400"/>
          </a:xfrm>
        </p:spPr>
        <p:txBody>
          <a:bodyPr>
            <a:normAutofit/>
          </a:bodyPr>
          <a:lstStyle/>
          <a:p>
            <a:r>
              <a:rPr lang="pl-PL" dirty="0"/>
              <a:t>Jeśli przedsiębiorstwo otrzyma pomoc publiczną na realizację projektu związanego z recyklingiem, ponownym użyciem materiałów czy innymi działaniami proekologicznymi, nadal musi pokrywać koszty związane z przetwarzaniem odpadów, których produkcji nie można uniknąć, a także spełniać wymogi prawne dotyczące zarządzania tymi odpadami:</a:t>
            </a:r>
          </a:p>
          <a:p>
            <a:pPr lvl="1"/>
            <a:r>
              <a:rPr lang="pl-PL" dirty="0"/>
              <a:t>firma produkująca opakowania plastikowe decyduje się na inwestycję w nową technologię recyklingu, która pozwala na ponowne wykorzystanie odpadów plastikowych do produkcji nowych opakowań. Pomimo otrzymania wsparcia, firma jest nadal odpowiedzialna za pokrycie wszystkich kosztów związanych z przetwarzaniem odpadów plastikowych, które nie kwalifikują się do procesu recyklingu w ramach nowej technologii. Obejmuje to koszty zbierania, sortowania i odpowiedniej utylizacji tych odpadów. Ponadto, firma musi nadal przestrzegać przepisów systemu ROP, który zobowiązuje producentów do ponoszenia odpowiedzialności za cały cykl życia swoich produktów, w tym za ich zbiórkę i przetwarzanie po zużyciu.</a:t>
            </a:r>
          </a:p>
          <a:p>
            <a:endParaRPr lang="pl-PL" dirty="0"/>
          </a:p>
        </p:txBody>
      </p:sp>
      <p:sp>
        <p:nvSpPr>
          <p:cNvPr id="4" name="Symbol zastępczy numeru slajdu 3">
            <a:extLst>
              <a:ext uri="{FF2B5EF4-FFF2-40B4-BE49-F238E27FC236}">
                <a16:creationId xmlns:a16="http://schemas.microsoft.com/office/drawing/2014/main" id="{BC1A5F40-07AB-3154-3B77-3A274C8C66E7}"/>
              </a:ext>
            </a:extLst>
          </p:cNvPr>
          <p:cNvSpPr>
            <a:spLocks noGrp="1"/>
          </p:cNvSpPr>
          <p:nvPr>
            <p:ph type="sldNum" sz="quarter" idx="10"/>
          </p:nvPr>
        </p:nvSpPr>
        <p:spPr/>
        <p:txBody>
          <a:bodyPr/>
          <a:lstStyle/>
          <a:p>
            <a:fld id="{EB4015AA-59F6-416B-87A6-8E3D940284E2}" type="slidenum">
              <a:rPr lang="pl-PL" smtClean="0"/>
              <a:pPr/>
              <a:t>186</a:t>
            </a:fld>
            <a:endParaRPr lang="pl-PL" dirty="0"/>
          </a:p>
        </p:txBody>
      </p:sp>
    </p:spTree>
    <p:extLst>
      <p:ext uri="{BB962C8B-B14F-4D97-AF65-F5344CB8AC3E}">
        <p14:creationId xmlns:p14="http://schemas.microsoft.com/office/powerpoint/2010/main" val="219948587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FD1948-2A8D-126F-B82B-0BB98C4E79EF}"/>
              </a:ext>
            </a:extLst>
          </p:cNvPr>
          <p:cNvSpPr>
            <a:spLocks noGrp="1"/>
          </p:cNvSpPr>
          <p:nvPr>
            <p:ph type="title"/>
          </p:nvPr>
        </p:nvSpPr>
        <p:spPr/>
        <p:txBody>
          <a:bodyPr/>
          <a:lstStyle/>
          <a:p>
            <a:r>
              <a:rPr lang="pl-PL" dirty="0"/>
              <a:t>Pomoc na efektywne gospodarowanie zasobami</a:t>
            </a:r>
          </a:p>
        </p:txBody>
      </p:sp>
      <p:sp>
        <p:nvSpPr>
          <p:cNvPr id="3" name="Symbol zastępczy zawartości 2">
            <a:extLst>
              <a:ext uri="{FF2B5EF4-FFF2-40B4-BE49-F238E27FC236}">
                <a16:creationId xmlns:a16="http://schemas.microsoft.com/office/drawing/2014/main" id="{BDA79D91-36A1-A9C7-BACC-BBDAE79DCBD9}"/>
              </a:ext>
            </a:extLst>
          </p:cNvPr>
          <p:cNvSpPr>
            <a:spLocks noGrp="1"/>
          </p:cNvSpPr>
          <p:nvPr>
            <p:ph idx="1"/>
          </p:nvPr>
        </p:nvSpPr>
        <p:spPr/>
        <p:txBody>
          <a:bodyPr/>
          <a:lstStyle/>
          <a:p>
            <a:r>
              <a:rPr lang="pl-PL" dirty="0"/>
              <a:t>Pomoc nie może stanowić zachęty do wytwarzania odpadów ani do większego wykorzystywania zasobów.</a:t>
            </a:r>
          </a:p>
          <a:p>
            <a:r>
              <a:rPr lang="pl-PL" dirty="0"/>
              <a:t>Pomoc nie jest przyznawana na inwestycje podejmowane w celu spełnienia przyjętych i obowiązujących norm unijnych. </a:t>
            </a:r>
          </a:p>
          <a:p>
            <a:r>
              <a:rPr lang="pl-PL" dirty="0"/>
              <a:t>Pomoc może zostać przyznana na inwestycje podejmowane w celu spełnienia przyjętych, lecz jeszcze nieobowiązujących norm unijnych, pod warunkiem że inwestycja zostanie zrealizowana i ukończona co najmniej 18 miesięcy przed datą wejścia w życie danej normy.</a:t>
            </a:r>
          </a:p>
          <a:p>
            <a:endParaRPr lang="pl-PL" dirty="0"/>
          </a:p>
        </p:txBody>
      </p:sp>
      <p:sp>
        <p:nvSpPr>
          <p:cNvPr id="4" name="Symbol zastępczy numeru slajdu 3">
            <a:extLst>
              <a:ext uri="{FF2B5EF4-FFF2-40B4-BE49-F238E27FC236}">
                <a16:creationId xmlns:a16="http://schemas.microsoft.com/office/drawing/2014/main" id="{E1364F86-2FA0-800B-90EF-5EB6963EDDF0}"/>
              </a:ext>
            </a:extLst>
          </p:cNvPr>
          <p:cNvSpPr>
            <a:spLocks noGrp="1"/>
          </p:cNvSpPr>
          <p:nvPr>
            <p:ph type="sldNum" sz="quarter" idx="10"/>
          </p:nvPr>
        </p:nvSpPr>
        <p:spPr/>
        <p:txBody>
          <a:bodyPr/>
          <a:lstStyle/>
          <a:p>
            <a:fld id="{EB4015AA-59F6-416B-87A6-8E3D940284E2}" type="slidenum">
              <a:rPr lang="pl-PL" smtClean="0"/>
              <a:pPr/>
              <a:t>187</a:t>
            </a:fld>
            <a:endParaRPr lang="pl-PL" dirty="0"/>
          </a:p>
        </p:txBody>
      </p:sp>
    </p:spTree>
    <p:extLst>
      <p:ext uri="{BB962C8B-B14F-4D97-AF65-F5344CB8AC3E}">
        <p14:creationId xmlns:p14="http://schemas.microsoft.com/office/powerpoint/2010/main" val="1808265755"/>
      </p:ext>
    </p:extLst>
  </p:cSld>
  <p:clrMapOvr>
    <a:masterClrMapping/>
  </p:clrMapOvr>
</p:sld>
</file>

<file path=ppt/slides/slide1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377A83-8AF4-8373-1D2B-A48BCCF1BD5A}"/>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0F2BB606-5B50-502F-CA4D-B16E617CB5E3}"/>
              </a:ext>
            </a:extLst>
          </p:cNvPr>
          <p:cNvSpPr>
            <a:spLocks noGrp="1"/>
          </p:cNvSpPr>
          <p:nvPr>
            <p:ph type="title"/>
          </p:nvPr>
        </p:nvSpPr>
        <p:spPr/>
        <p:txBody>
          <a:bodyPr>
            <a:noAutofit/>
          </a:bodyPr>
          <a:lstStyle/>
          <a:p>
            <a:r>
              <a:rPr lang="pl-PL" dirty="0"/>
              <a:t>Metodologia ustalania wysokości kosztów kwalifikowalnych</a:t>
            </a:r>
          </a:p>
        </p:txBody>
      </p:sp>
      <p:sp>
        <p:nvSpPr>
          <p:cNvPr id="12" name="pole tekstowe 11">
            <a:extLst>
              <a:ext uri="{FF2B5EF4-FFF2-40B4-BE49-F238E27FC236}">
                <a16:creationId xmlns:a16="http://schemas.microsoft.com/office/drawing/2014/main" id="{DD465865-3CD0-AD4F-9AC0-F7BF5440EFE6}"/>
              </a:ext>
            </a:extLst>
          </p:cNvPr>
          <p:cNvSpPr txBox="1"/>
          <p:nvPr/>
        </p:nvSpPr>
        <p:spPr>
          <a:xfrm>
            <a:off x="583377" y="3671457"/>
            <a:ext cx="3175019" cy="923330"/>
          </a:xfrm>
          <a:prstGeom prst="rect">
            <a:avLst/>
          </a:prstGeom>
          <a:solidFill>
            <a:srgbClr val="002060"/>
          </a:solidFill>
          <a:ln>
            <a:solidFill>
              <a:srgbClr val="002060"/>
            </a:solidFill>
          </a:ln>
        </p:spPr>
        <p:txBody>
          <a:bodyPr wrap="square" rtlCol="0">
            <a:spAutoFit/>
          </a:bodyPr>
          <a:lstStyle/>
          <a:p>
            <a:pPr algn="ctr"/>
            <a:r>
              <a:rPr lang="pl-PL" dirty="0">
                <a:solidFill>
                  <a:schemeClr val="bg1"/>
                </a:solidFill>
                <a:latin typeface="Calibri Light" panose="020F0302020204030204" pitchFamily="34" charset="0"/>
                <a:cs typeface="Calibri Light" panose="020F0302020204030204" pitchFamily="34" charset="0"/>
              </a:rPr>
              <a:t>Metodologia ustalania wysokości kosztów kwalifikowalnych</a:t>
            </a:r>
          </a:p>
        </p:txBody>
      </p:sp>
      <p:sp>
        <p:nvSpPr>
          <p:cNvPr id="18" name="pole tekstowe 17">
            <a:extLst>
              <a:ext uri="{FF2B5EF4-FFF2-40B4-BE49-F238E27FC236}">
                <a16:creationId xmlns:a16="http://schemas.microsoft.com/office/drawing/2014/main" id="{AC93AC77-2BC6-772C-9166-844903CD6B6A}"/>
              </a:ext>
            </a:extLst>
          </p:cNvPr>
          <p:cNvSpPr txBox="1"/>
          <p:nvPr/>
        </p:nvSpPr>
        <p:spPr>
          <a:xfrm>
            <a:off x="4548357" y="4884266"/>
            <a:ext cx="3175019" cy="1200329"/>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Brak scenariusza alternatywnego</a:t>
            </a:r>
          </a:p>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9" name="pole tekstowe 18">
            <a:extLst>
              <a:ext uri="{FF2B5EF4-FFF2-40B4-BE49-F238E27FC236}">
                <a16:creationId xmlns:a16="http://schemas.microsoft.com/office/drawing/2014/main" id="{EA48EF03-50B6-AF61-80C9-8DB80B2C6C2B}"/>
              </a:ext>
            </a:extLst>
          </p:cNvPr>
          <p:cNvSpPr txBox="1"/>
          <p:nvPr/>
        </p:nvSpPr>
        <p:spPr>
          <a:xfrm>
            <a:off x="4548357" y="2597409"/>
            <a:ext cx="3175019"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Scenariusz alternatywny</a:t>
            </a:r>
          </a:p>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27" name="Łącznik prosty ze strzałką 26">
            <a:extLst>
              <a:ext uri="{FF2B5EF4-FFF2-40B4-BE49-F238E27FC236}">
                <a16:creationId xmlns:a16="http://schemas.microsoft.com/office/drawing/2014/main" id="{2FF5ADE3-686A-6C0F-FC36-6DA6BC25AD22}"/>
              </a:ext>
            </a:extLst>
          </p:cNvPr>
          <p:cNvCxnSpPr>
            <a:cxnSpLocks/>
            <a:stCxn id="19" idx="1"/>
            <a:endCxn id="12" idx="3"/>
          </p:cNvCxnSpPr>
          <p:nvPr/>
        </p:nvCxnSpPr>
        <p:spPr>
          <a:xfrm flipH="1">
            <a:off x="3758396" y="3059074"/>
            <a:ext cx="789961" cy="1074048"/>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30" name="Łącznik prosty ze strzałką 29">
            <a:extLst>
              <a:ext uri="{FF2B5EF4-FFF2-40B4-BE49-F238E27FC236}">
                <a16:creationId xmlns:a16="http://schemas.microsoft.com/office/drawing/2014/main" id="{75B8C142-E1B0-1BE9-A163-19DC0D246965}"/>
              </a:ext>
            </a:extLst>
          </p:cNvPr>
          <p:cNvCxnSpPr>
            <a:cxnSpLocks/>
            <a:stCxn id="18" idx="1"/>
            <a:endCxn id="12" idx="3"/>
          </p:cNvCxnSpPr>
          <p:nvPr/>
        </p:nvCxnSpPr>
        <p:spPr>
          <a:xfrm flipH="1" flipV="1">
            <a:off x="3758396" y="4133122"/>
            <a:ext cx="789961" cy="1351309"/>
          </a:xfrm>
          <a:prstGeom prst="straightConnector1">
            <a:avLst/>
          </a:prstGeom>
          <a:ln>
            <a:solidFill>
              <a:srgbClr val="002060"/>
            </a:solidFill>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7" name="pole tekstowe 6">
            <a:extLst>
              <a:ext uri="{FF2B5EF4-FFF2-40B4-BE49-F238E27FC236}">
                <a16:creationId xmlns:a16="http://schemas.microsoft.com/office/drawing/2014/main" id="{89179510-B7DF-8C7A-2CCC-B061F25413D5}"/>
              </a:ext>
            </a:extLst>
          </p:cNvPr>
          <p:cNvSpPr txBox="1"/>
          <p:nvPr/>
        </p:nvSpPr>
        <p:spPr>
          <a:xfrm>
            <a:off x="8520926" y="2218753"/>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Scen.</a:t>
            </a:r>
            <a:r>
              <a:rPr lang="pl-PL" baseline="-25000" dirty="0">
                <a:solidFill>
                  <a:schemeClr val="tx1">
                    <a:lumMod val="75000"/>
                    <a:lumOff val="25000"/>
                  </a:schemeClr>
                </a:solidFill>
                <a:latin typeface="Calibri Light" panose="020F0302020204030204" pitchFamily="34" charset="0"/>
                <a:cs typeface="Calibri Light" panose="020F0302020204030204" pitchFamily="34" charset="0"/>
              </a:rPr>
              <a:t>1</a:t>
            </a:r>
          </a:p>
        </p:txBody>
      </p:sp>
      <p:sp>
        <p:nvSpPr>
          <p:cNvPr id="8" name="pole tekstowe 7">
            <a:extLst>
              <a:ext uri="{FF2B5EF4-FFF2-40B4-BE49-F238E27FC236}">
                <a16:creationId xmlns:a16="http://schemas.microsoft.com/office/drawing/2014/main" id="{A44FB55C-2DE4-0929-3EA6-2445B91C39E4}"/>
              </a:ext>
            </a:extLst>
          </p:cNvPr>
          <p:cNvSpPr txBox="1"/>
          <p:nvPr/>
        </p:nvSpPr>
        <p:spPr>
          <a:xfrm>
            <a:off x="8520926" y="3779837"/>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Scen.</a:t>
            </a:r>
            <a:r>
              <a:rPr lang="pl-PL" baseline="-25000" dirty="0">
                <a:solidFill>
                  <a:schemeClr val="tx1">
                    <a:lumMod val="75000"/>
                    <a:lumOff val="25000"/>
                  </a:schemeClr>
                </a:solidFill>
                <a:latin typeface="Calibri Light" panose="020F0302020204030204" pitchFamily="34" charset="0"/>
                <a:cs typeface="Calibri Light" panose="020F0302020204030204" pitchFamily="34" charset="0"/>
              </a:rPr>
              <a:t>3</a:t>
            </a:r>
          </a:p>
        </p:txBody>
      </p:sp>
      <p:sp>
        <p:nvSpPr>
          <p:cNvPr id="9" name="pole tekstowe 8">
            <a:extLst>
              <a:ext uri="{FF2B5EF4-FFF2-40B4-BE49-F238E27FC236}">
                <a16:creationId xmlns:a16="http://schemas.microsoft.com/office/drawing/2014/main" id="{E390D32C-C009-0DD2-47BC-F3280429AE67}"/>
              </a:ext>
            </a:extLst>
          </p:cNvPr>
          <p:cNvSpPr txBox="1"/>
          <p:nvPr/>
        </p:nvSpPr>
        <p:spPr>
          <a:xfrm>
            <a:off x="8524721" y="2999524"/>
            <a:ext cx="1583714"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Scen.</a:t>
            </a:r>
            <a:r>
              <a:rPr lang="pl-PL" baseline="-25000" dirty="0">
                <a:solidFill>
                  <a:schemeClr val="tx1">
                    <a:lumMod val="75000"/>
                    <a:lumOff val="25000"/>
                  </a:schemeClr>
                </a:solidFill>
                <a:latin typeface="Calibri Light" panose="020F0302020204030204" pitchFamily="34" charset="0"/>
                <a:cs typeface="Calibri Light" panose="020F0302020204030204" pitchFamily="34" charset="0"/>
              </a:rPr>
              <a:t>2</a:t>
            </a:r>
          </a:p>
        </p:txBody>
      </p:sp>
      <p:cxnSp>
        <p:nvCxnSpPr>
          <p:cNvPr id="14" name="Łącznik prosty ze strzałką 13">
            <a:extLst>
              <a:ext uri="{FF2B5EF4-FFF2-40B4-BE49-F238E27FC236}">
                <a16:creationId xmlns:a16="http://schemas.microsoft.com/office/drawing/2014/main" id="{00ACE181-B055-FF94-B8CE-1B8917250D4D}"/>
              </a:ext>
            </a:extLst>
          </p:cNvPr>
          <p:cNvCxnSpPr>
            <a:cxnSpLocks/>
            <a:stCxn id="7" idx="1"/>
            <a:endCxn id="19" idx="3"/>
          </p:cNvCxnSpPr>
          <p:nvPr/>
        </p:nvCxnSpPr>
        <p:spPr>
          <a:xfrm flipH="1">
            <a:off x="7723376" y="2403419"/>
            <a:ext cx="797550" cy="655655"/>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9782D82A-6192-D0EB-BBDE-292258152AAC}"/>
              </a:ext>
            </a:extLst>
          </p:cNvPr>
          <p:cNvCxnSpPr>
            <a:cxnSpLocks/>
            <a:stCxn id="9" idx="1"/>
            <a:endCxn id="19" idx="3"/>
          </p:cNvCxnSpPr>
          <p:nvPr/>
        </p:nvCxnSpPr>
        <p:spPr>
          <a:xfrm flipH="1" flipV="1">
            <a:off x="7723376" y="3059074"/>
            <a:ext cx="801345" cy="125116"/>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2567C568-FF38-390C-3F02-A732699480EA}"/>
              </a:ext>
            </a:extLst>
          </p:cNvPr>
          <p:cNvCxnSpPr>
            <a:cxnSpLocks/>
            <a:stCxn id="8" idx="1"/>
            <a:endCxn id="19" idx="3"/>
          </p:cNvCxnSpPr>
          <p:nvPr/>
        </p:nvCxnSpPr>
        <p:spPr>
          <a:xfrm flipH="1" flipV="1">
            <a:off x="7723376" y="3059074"/>
            <a:ext cx="797550" cy="905429"/>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3" name="Symbol zastępczy numeru slajdu 3">
            <a:extLst>
              <a:ext uri="{FF2B5EF4-FFF2-40B4-BE49-F238E27FC236}">
                <a16:creationId xmlns:a16="http://schemas.microsoft.com/office/drawing/2014/main" id="{B86B4D0E-F613-81C7-87D7-73BC84C90A39}"/>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188</a:t>
            </a:fld>
            <a:endParaRPr lang="pl-PL" dirty="0"/>
          </a:p>
        </p:txBody>
      </p:sp>
    </p:spTree>
    <p:extLst>
      <p:ext uri="{BB962C8B-B14F-4D97-AF65-F5344CB8AC3E}">
        <p14:creationId xmlns:p14="http://schemas.microsoft.com/office/powerpoint/2010/main" val="1222295647"/>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4CDE486-708D-07A9-93C0-5EEC8EC66453}"/>
              </a:ext>
            </a:extLst>
          </p:cNvPr>
          <p:cNvSpPr>
            <a:spLocks noGrp="1"/>
          </p:cNvSpPr>
          <p:nvPr>
            <p:ph type="title"/>
          </p:nvPr>
        </p:nvSpPr>
        <p:spPr/>
        <p:txBody>
          <a:bodyPr>
            <a:noAutofit/>
          </a:bodyPr>
          <a:lstStyle/>
          <a:p>
            <a:r>
              <a:rPr lang="pl-PL" dirty="0"/>
              <a:t>Pomoc na efektywne gospodarowanie zasobami</a:t>
            </a:r>
          </a:p>
        </p:txBody>
      </p:sp>
      <p:sp>
        <p:nvSpPr>
          <p:cNvPr id="3" name="Symbol zastępczy zawartości 2">
            <a:extLst>
              <a:ext uri="{FF2B5EF4-FFF2-40B4-BE49-F238E27FC236}">
                <a16:creationId xmlns:a16="http://schemas.microsoft.com/office/drawing/2014/main" id="{2BF684C9-9DD3-CFAC-3FDF-2CBBD31FC670}"/>
              </a:ext>
            </a:extLst>
          </p:cNvPr>
          <p:cNvSpPr>
            <a:spLocks noGrp="1"/>
          </p:cNvSpPr>
          <p:nvPr>
            <p:ph idx="1"/>
          </p:nvPr>
        </p:nvSpPr>
        <p:spPr/>
        <p:txBody>
          <a:bodyPr>
            <a:normAutofit/>
          </a:bodyPr>
          <a:lstStyle/>
          <a:p>
            <a:r>
              <a:rPr lang="pl-PL" dirty="0"/>
              <a:t>Koszty kwalifikowalne to koszty inwestycji określane w drodze porównania kosztów inwestycji z kosztami jednego ze scenariuszy alternatywnych:</a:t>
            </a:r>
          </a:p>
          <a:p>
            <a:pPr lvl="1"/>
            <a:r>
              <a:rPr lang="pl-PL" dirty="0"/>
              <a:t>różnica między kosztami inwestycji, która w wiarygodny sposób zostałaby zrealizowana bez pomocy w nowym lub wcześniej istniejącym procesie produkcji i która nie umożliwia osiągnięcia jednakowego poziomu efektywnej gospodarki zasobami;;</a:t>
            </a:r>
          </a:p>
          <a:p>
            <a:pPr lvl="1"/>
            <a:r>
              <a:rPr lang="pl-PL" dirty="0"/>
              <a:t>przetwarzanie odpadów zgodnie ze sposobem przetwarzania znajdującym się niżej w kolejności priorytetów hierarchii postępowania z odpadami lub przetwarzanie odpadów, innych produktów, materiałów lub substancji w mniej </a:t>
            </a:r>
            <a:r>
              <a:rPr lang="pl-PL" dirty="0" err="1"/>
              <a:t>zasobooszczędny</a:t>
            </a:r>
            <a:r>
              <a:rPr lang="pl-PL" dirty="0"/>
              <a:t> sposób;</a:t>
            </a:r>
          </a:p>
          <a:p>
            <a:pPr lvl="1"/>
            <a:r>
              <a:rPr lang="pl-PL" dirty="0"/>
              <a:t>inwestycji w tradycyjny proces produkcji z wykorzystaniem surowca pierwotnego lub wsadu, jeżeli otrzymany produkt wtórny (ponownie użyty lub pochodzący z odzysku) można uznać za technicznie i ekonomicznie wymienny z produktem pierwotnym.</a:t>
            </a:r>
          </a:p>
        </p:txBody>
      </p:sp>
      <p:sp>
        <p:nvSpPr>
          <p:cNvPr id="4" name="Symbol zastępczy numeru slajdu 3">
            <a:extLst>
              <a:ext uri="{FF2B5EF4-FFF2-40B4-BE49-F238E27FC236}">
                <a16:creationId xmlns:a16="http://schemas.microsoft.com/office/drawing/2014/main" id="{1429D2A5-A1A4-4E6E-EAAD-26609B863272}"/>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189</a:t>
            </a:fld>
            <a:endParaRPr lang="pl-PL" dirty="0"/>
          </a:p>
        </p:txBody>
      </p:sp>
    </p:spTree>
    <p:extLst>
      <p:ext uri="{BB962C8B-B14F-4D97-AF65-F5344CB8AC3E}">
        <p14:creationId xmlns:p14="http://schemas.microsoft.com/office/powerpoint/2010/main" val="4059451500"/>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C389A1-9F26-70C3-89F2-4265AF939DDE}"/>
              </a:ext>
            </a:extLst>
          </p:cNvPr>
          <p:cNvSpPr>
            <a:spLocks noGrp="1"/>
          </p:cNvSpPr>
          <p:nvPr>
            <p:ph type="title"/>
          </p:nvPr>
        </p:nvSpPr>
        <p:spPr/>
        <p:txBody>
          <a:bodyPr/>
          <a:lstStyle/>
          <a:p>
            <a:r>
              <a:rPr lang="pl-PL" dirty="0"/>
              <a:t>Kryterium korzyści gospodarczej</a:t>
            </a:r>
          </a:p>
        </p:txBody>
      </p:sp>
      <p:sp>
        <p:nvSpPr>
          <p:cNvPr id="3" name="Symbol zastępczy zawartości 2">
            <a:extLst>
              <a:ext uri="{FF2B5EF4-FFF2-40B4-BE49-F238E27FC236}">
                <a16:creationId xmlns:a16="http://schemas.microsoft.com/office/drawing/2014/main" id="{85B4EA95-390E-459A-8B64-1DD2672A064C}"/>
              </a:ext>
            </a:extLst>
          </p:cNvPr>
          <p:cNvSpPr>
            <a:spLocks noGrp="1"/>
          </p:cNvSpPr>
          <p:nvPr>
            <p:ph idx="1"/>
          </p:nvPr>
        </p:nvSpPr>
        <p:spPr/>
        <p:txBody>
          <a:bodyPr/>
          <a:lstStyle/>
          <a:p>
            <a:r>
              <a:rPr lang="pl-PL" b="1" dirty="0"/>
              <a:t>Test prywatnego inwestora</a:t>
            </a:r>
            <a:r>
              <a:rPr lang="pl-PL" dirty="0"/>
              <a:t>: jest to analiza, która ma ustalić, czy podmiot publiczny zachowuje się jak prywatny inwestor, czyli dąży do maksymalizacji zysku. Jeśli państwo lub jednostka publiczna podejmuje decyzje inwestycyjne, które odpowiadałyby racjonalnemu inwestorowi prywatnemu na wolnym rynku, to wsparcie nie jest uznawane za pomoc publiczną.</a:t>
            </a:r>
          </a:p>
          <a:p>
            <a:r>
              <a:rPr lang="pl-PL" b="1" dirty="0"/>
              <a:t>Test prywatnego wierzyciela</a:t>
            </a:r>
            <a:r>
              <a:rPr lang="pl-PL" dirty="0"/>
              <a:t>: test ten ocenia, czy publiczny wierzyciel postępuje jak prywatny wierzyciel, na przykład w sytuacji udzielania kredytu, restrukturyzacji długu lub odroczenia spłaty. Jeśli warunki są zgodne z działaniami prywatnych wierzycieli, wsparcie nie jest traktowane jako pomoc publiczna. Test pomaga sprawdzić, czy decyzja o przyznaniu kredytu lub warunkach spłaty byłaby ekonomicznie uzasadniona.</a:t>
            </a:r>
          </a:p>
        </p:txBody>
      </p:sp>
      <p:sp>
        <p:nvSpPr>
          <p:cNvPr id="4" name="Symbol zastępczy numeru slajdu 3">
            <a:extLst>
              <a:ext uri="{FF2B5EF4-FFF2-40B4-BE49-F238E27FC236}">
                <a16:creationId xmlns:a16="http://schemas.microsoft.com/office/drawing/2014/main" id="{59AAEA41-68D5-3D78-9DE9-87C2334EB8EB}"/>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19</a:t>
            </a:fld>
            <a:endParaRPr lang="pl-PL" dirty="0"/>
          </a:p>
        </p:txBody>
      </p:sp>
    </p:spTree>
    <p:extLst>
      <p:ext uri="{BB962C8B-B14F-4D97-AF65-F5344CB8AC3E}">
        <p14:creationId xmlns:p14="http://schemas.microsoft.com/office/powerpoint/2010/main" val="1949578628"/>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371D420-E8AC-004E-3686-122C57155017}"/>
              </a:ext>
            </a:extLst>
          </p:cNvPr>
          <p:cNvSpPr>
            <a:spLocks noGrp="1"/>
          </p:cNvSpPr>
          <p:nvPr>
            <p:ph type="title"/>
          </p:nvPr>
        </p:nvSpPr>
        <p:spPr/>
        <p:txBody>
          <a:bodyPr>
            <a:noAutofit/>
          </a:bodyPr>
          <a:lstStyle/>
          <a:p>
            <a:r>
              <a:rPr lang="pl-PL" dirty="0"/>
              <a:t>Pomoc na efektywne gospodarowanie zasobami</a:t>
            </a:r>
          </a:p>
        </p:txBody>
      </p:sp>
      <p:sp>
        <p:nvSpPr>
          <p:cNvPr id="3" name="Symbol zastępczy zawartości 2">
            <a:extLst>
              <a:ext uri="{FF2B5EF4-FFF2-40B4-BE49-F238E27FC236}">
                <a16:creationId xmlns:a16="http://schemas.microsoft.com/office/drawing/2014/main" id="{E4F051AD-D625-07D4-C97D-41E47308F741}"/>
              </a:ext>
            </a:extLst>
          </p:cNvPr>
          <p:cNvSpPr>
            <a:spLocks noGrp="1"/>
          </p:cNvSpPr>
          <p:nvPr>
            <p:ph idx="1"/>
          </p:nvPr>
        </p:nvSpPr>
        <p:spPr/>
        <p:txBody>
          <a:bodyPr>
            <a:normAutofit/>
          </a:bodyPr>
          <a:lstStyle/>
          <a:p>
            <a:r>
              <a:rPr lang="pl-PL" dirty="0"/>
              <a:t>Jeżeli inwestycja polega na instalacji dodatkowych części w już istniejącym zakładzie, dla którego nie istnieje inwestycja równoważna mniej przyjazna dla środowiska, lub podmiot ubiegający się o pomoc może wykazać, że w przypadku braku pomocy inwestycja nie zostałaby zrealizowana, kosztami kwalifikowalnymi są całkowite koszty inwestycji.</a:t>
            </a:r>
          </a:p>
        </p:txBody>
      </p:sp>
      <p:sp>
        <p:nvSpPr>
          <p:cNvPr id="4" name="Symbol zastępczy numeru slajdu 3">
            <a:extLst>
              <a:ext uri="{FF2B5EF4-FFF2-40B4-BE49-F238E27FC236}">
                <a16:creationId xmlns:a16="http://schemas.microsoft.com/office/drawing/2014/main" id="{E023FF34-DE5A-F46E-8DF3-332AA36EBBDC}"/>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190</a:t>
            </a:fld>
            <a:endParaRPr lang="pl-PL" dirty="0"/>
          </a:p>
        </p:txBody>
      </p:sp>
    </p:spTree>
    <p:extLst>
      <p:ext uri="{BB962C8B-B14F-4D97-AF65-F5344CB8AC3E}">
        <p14:creationId xmlns:p14="http://schemas.microsoft.com/office/powerpoint/2010/main" val="917541868"/>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8D972F-AD7B-8424-36FA-70216DB71EBD}"/>
              </a:ext>
            </a:extLst>
          </p:cNvPr>
          <p:cNvSpPr>
            <a:spLocks noGrp="1"/>
          </p:cNvSpPr>
          <p:nvPr>
            <p:ph type="title"/>
          </p:nvPr>
        </p:nvSpPr>
        <p:spPr/>
        <p:txBody>
          <a:bodyPr/>
          <a:lstStyle/>
          <a:p>
            <a:r>
              <a:rPr lang="pl-PL" dirty="0"/>
              <a:t>Maksymalna intensywność pomocy</a:t>
            </a:r>
          </a:p>
        </p:txBody>
      </p:sp>
      <p:sp>
        <p:nvSpPr>
          <p:cNvPr id="3" name="Symbol zastępczy zawartości 2">
            <a:extLst>
              <a:ext uri="{FF2B5EF4-FFF2-40B4-BE49-F238E27FC236}">
                <a16:creationId xmlns:a16="http://schemas.microsoft.com/office/drawing/2014/main" id="{32951DBE-0A7B-4527-1C6F-EF817B1A506D}"/>
              </a:ext>
            </a:extLst>
          </p:cNvPr>
          <p:cNvSpPr>
            <a:spLocks noGrp="1"/>
          </p:cNvSpPr>
          <p:nvPr>
            <p:ph idx="1"/>
          </p:nvPr>
        </p:nvSpPr>
        <p:spPr/>
        <p:txBody>
          <a:bodyPr/>
          <a:lstStyle/>
          <a:p>
            <a:r>
              <a:rPr lang="pl-PL" dirty="0"/>
              <a:t>Maksymalna intensywność pomocy: 40% kk. </a:t>
            </a:r>
          </a:p>
          <a:p>
            <a:r>
              <a:rPr lang="pl-PL" dirty="0"/>
              <a:t>Maksymalną intensywność pomocy podwyższa się o:</a:t>
            </a:r>
          </a:p>
          <a:p>
            <a:pPr lvl="1"/>
            <a:r>
              <a:rPr lang="pl-PL" dirty="0"/>
              <a:t>20 pp. w przypadku małych przedsiębiorców;</a:t>
            </a:r>
          </a:p>
          <a:p>
            <a:pPr lvl="1"/>
            <a:r>
              <a:rPr lang="pl-PL" dirty="0"/>
              <a:t>10 pp. w przypadku średnich przedsiębiorców.</a:t>
            </a:r>
          </a:p>
          <a:p>
            <a:r>
              <a:rPr lang="pl-PL" dirty="0"/>
              <a:t>Maksymalną intensywność pomocy podwyższa się o:</a:t>
            </a:r>
          </a:p>
          <a:p>
            <a:pPr lvl="1"/>
            <a:r>
              <a:rPr lang="pl-PL" dirty="0"/>
              <a:t>15 pp. dla inwestycji na obszarach określonych obszarach określonych w art. 107 ust. 3 lit. a) Traktatu; </a:t>
            </a:r>
          </a:p>
          <a:p>
            <a:pPr lvl="1"/>
            <a:r>
              <a:rPr lang="pl-PL" dirty="0"/>
              <a:t>5 pp. dla inwestycji na obszarach określonych obszarach określonych w art. 107 ust. 3 lit. c</a:t>
            </a:r>
            <a:r>
              <a:rPr lang="pl-PL"/>
              <a:t>) Traktatu.</a:t>
            </a:r>
            <a:endParaRPr lang="pl-PL" dirty="0"/>
          </a:p>
        </p:txBody>
      </p:sp>
      <p:sp>
        <p:nvSpPr>
          <p:cNvPr id="4" name="Symbol zastępczy numeru slajdu 3">
            <a:extLst>
              <a:ext uri="{FF2B5EF4-FFF2-40B4-BE49-F238E27FC236}">
                <a16:creationId xmlns:a16="http://schemas.microsoft.com/office/drawing/2014/main" id="{E82BD947-FD1A-4B59-B96C-D6A30CC30ABC}"/>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191</a:t>
            </a:fld>
            <a:endParaRPr lang="pl-PL" dirty="0"/>
          </a:p>
        </p:txBody>
      </p:sp>
    </p:spTree>
    <p:extLst>
      <p:ext uri="{BB962C8B-B14F-4D97-AF65-F5344CB8AC3E}">
        <p14:creationId xmlns:p14="http://schemas.microsoft.com/office/powerpoint/2010/main" val="279223470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83FFCA-3A75-8CFD-5129-43CA7F754371}"/>
              </a:ext>
            </a:extLst>
          </p:cNvPr>
          <p:cNvSpPr>
            <a:spLocks noGrp="1"/>
          </p:cNvSpPr>
          <p:nvPr>
            <p:ph type="title"/>
          </p:nvPr>
        </p:nvSpPr>
        <p:spPr/>
        <p:txBody>
          <a:bodyPr>
            <a:noAutofit/>
          </a:bodyPr>
          <a:lstStyle/>
          <a:p>
            <a:r>
              <a:rPr lang="pl-PL" dirty="0"/>
              <a:t>Pomoc na efektywne gospodarowanie zasobami</a:t>
            </a:r>
          </a:p>
        </p:txBody>
      </p:sp>
      <p:graphicFrame>
        <p:nvGraphicFramePr>
          <p:cNvPr id="4" name="Symbol zastępczy zawartości 3">
            <a:extLst>
              <a:ext uri="{FF2B5EF4-FFF2-40B4-BE49-F238E27FC236}">
                <a16:creationId xmlns:a16="http://schemas.microsoft.com/office/drawing/2014/main" id="{8F415CB4-F9A1-D320-4468-D0E756F99875}"/>
              </a:ext>
            </a:extLst>
          </p:cNvPr>
          <p:cNvGraphicFramePr>
            <a:graphicFrameLocks noGrp="1"/>
          </p:cNvGraphicFramePr>
          <p:nvPr>
            <p:ph idx="1"/>
            <p:extLst>
              <p:ext uri="{D42A27DB-BD31-4B8C-83A1-F6EECF244321}">
                <p14:modId xmlns:p14="http://schemas.microsoft.com/office/powerpoint/2010/main" val="1450706193"/>
              </p:ext>
            </p:extLst>
          </p:nvPr>
        </p:nvGraphicFramePr>
        <p:xfrm>
          <a:off x="583377" y="1398572"/>
          <a:ext cx="9526593" cy="5681859"/>
        </p:xfrm>
        <a:graphic>
          <a:graphicData uri="http://schemas.openxmlformats.org/drawingml/2006/table">
            <a:tbl>
              <a:tblPr firstRow="1" bandRow="1">
                <a:tableStyleId>{2D5ABB26-0587-4C30-8999-92F81FD0307C}</a:tableStyleId>
              </a:tblPr>
              <a:tblGrid>
                <a:gridCol w="396877">
                  <a:extLst>
                    <a:ext uri="{9D8B030D-6E8A-4147-A177-3AD203B41FA5}">
                      <a16:colId xmlns:a16="http://schemas.microsoft.com/office/drawing/2014/main" val="20000"/>
                    </a:ext>
                  </a:extLst>
                </a:gridCol>
                <a:gridCol w="7110140">
                  <a:extLst>
                    <a:ext uri="{9D8B030D-6E8A-4147-A177-3AD203B41FA5}">
                      <a16:colId xmlns:a16="http://schemas.microsoft.com/office/drawing/2014/main" val="20001"/>
                    </a:ext>
                  </a:extLst>
                </a:gridCol>
                <a:gridCol w="1009788">
                  <a:extLst>
                    <a:ext uri="{9D8B030D-6E8A-4147-A177-3AD203B41FA5}">
                      <a16:colId xmlns:a16="http://schemas.microsoft.com/office/drawing/2014/main" val="20002"/>
                    </a:ext>
                  </a:extLst>
                </a:gridCol>
                <a:gridCol w="1009788">
                  <a:extLst>
                    <a:ext uri="{9D8B030D-6E8A-4147-A177-3AD203B41FA5}">
                      <a16:colId xmlns:a16="http://schemas.microsoft.com/office/drawing/2014/main" val="446480334"/>
                    </a:ext>
                  </a:extLst>
                </a:gridCol>
              </a:tblGrid>
              <a:tr h="705570">
                <a:tc>
                  <a:txBody>
                    <a:bodyPr/>
                    <a:lstStyle/>
                    <a:p>
                      <a:endParaRPr lang="pl-PL" sz="18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Przykład</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47 GBER</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14 GBER</a:t>
                      </a:r>
                    </a:p>
                  </a:txBody>
                  <a:tcPr marL="100796" marR="100796" marT="50398" marB="50398" anchor="ctr">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0"/>
                  </a:ext>
                </a:extLst>
              </a:tr>
              <a:tr h="714300">
                <a:tc>
                  <a:txBody>
                    <a:bodyPr/>
                    <a:lstStyle/>
                    <a:p>
                      <a:pPr algn="ctr"/>
                      <a:r>
                        <a:rPr lang="pl-PL"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a:t>
                      </a:r>
                    </a:p>
                  </a:txBody>
                  <a:tcPr marL="100796" marR="100796" marT="50398" marB="50398"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Wysokoefektywna technologia odzysku surowców i materiałów do wtórnego użycia z odpadów komunalnych</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1"/>
                  </a:ext>
                </a:extLst>
              </a:tr>
              <a:tr h="515883">
                <a:tc>
                  <a:txBody>
                    <a:bodyPr/>
                    <a:lstStyle/>
                    <a:p>
                      <a:pPr algn="ctr"/>
                      <a:r>
                        <a:rPr lang="pl-PL"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2</a:t>
                      </a:r>
                    </a:p>
                  </a:txBody>
                  <a:tcPr marL="100796" marR="100796" marT="50398" marB="50398"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Przęsło mostu z elementów łopat wirnika turbiny wiatrowej</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r h="992083">
                <a:tc>
                  <a:txBody>
                    <a:bodyPr/>
                    <a:lstStyle/>
                    <a:p>
                      <a:pPr algn="ctr"/>
                      <a:r>
                        <a:rPr lang="pl-PL"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3</a:t>
                      </a:r>
                    </a:p>
                  </a:txBody>
                  <a:tcPr marL="100796" marR="100796" marT="50398" marB="50398"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Wykorzystanie odpadów profili PVC w procesie recyklingu oraz ich ponowne zastosowanie, jako profili PVC</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3"/>
                  </a:ext>
                </a:extLst>
              </a:tr>
              <a:tr h="515883">
                <a:tc>
                  <a:txBody>
                    <a:bodyPr/>
                    <a:lstStyle/>
                    <a:p>
                      <a:pPr algn="ctr"/>
                      <a:r>
                        <a:rPr lang="pl-PL"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4</a:t>
                      </a:r>
                    </a:p>
                  </a:txBody>
                  <a:tcPr marL="100796" marR="100796" marT="50398" marB="50398"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just"/>
                      <a:r>
                        <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Cyrkularne pieczywo w modelu "</a:t>
                      </a:r>
                      <a:r>
                        <a:rPr lang="pl-PL" sz="1800" b="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open </a:t>
                      </a:r>
                      <a:r>
                        <a:rPr lang="pl-PL" sz="1800" b="0" i="1"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manufacturing</a:t>
                      </a:r>
                      <a:r>
                        <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1007957">
                <a:tc>
                  <a:txBody>
                    <a:bodyPr/>
                    <a:lstStyle/>
                    <a:p>
                      <a:pPr algn="ctr"/>
                      <a:r>
                        <a:rPr lang="pl-PL"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5</a:t>
                      </a:r>
                    </a:p>
                  </a:txBody>
                  <a:tcPr marL="100796" marR="100796" marT="50398" marB="50398"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Wdrożenie innowacyjnej technologii mieszanek mineralno-asfaltowych z zastosowaniem materiału z recyklingu nawierzchni asfaltowej</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714300">
                <a:tc>
                  <a:txBody>
                    <a:bodyPr/>
                    <a:lstStyle/>
                    <a:p>
                      <a:pPr algn="ctr"/>
                      <a:r>
                        <a:rPr lang="pl-PL"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6</a:t>
                      </a:r>
                    </a:p>
                  </a:txBody>
                  <a:tcPr marL="100796" marR="100796" marT="50398" marB="50398"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Sorbent o niskiej gęstości do zbierania zanieczyszczeń olejowych i ropopochodnych z powierzchni stałych i wód</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17759035"/>
                  </a:ext>
                </a:extLst>
              </a:tr>
              <a:tr h="515883">
                <a:tc>
                  <a:txBody>
                    <a:bodyPr/>
                    <a:lstStyle/>
                    <a:p>
                      <a:pPr algn="ctr"/>
                      <a:r>
                        <a:rPr lang="pl-PL" sz="18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7</a:t>
                      </a:r>
                    </a:p>
                  </a:txBody>
                  <a:tcPr marL="100796" marR="100796" marT="50398" marB="50398"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Regeneracja elektroniki sterowników bram przemysłowych</a:t>
                      </a: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pl-PL" sz="1800" b="0"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txBody>
                  <a:tcPr marL="100796" marR="100796" marT="50398" marB="50398"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54397561"/>
                  </a:ext>
                </a:extLst>
              </a:tr>
            </a:tbl>
          </a:graphicData>
        </a:graphic>
      </p:graphicFrame>
    </p:spTree>
    <p:extLst>
      <p:ext uri="{BB962C8B-B14F-4D97-AF65-F5344CB8AC3E}">
        <p14:creationId xmlns:p14="http://schemas.microsoft.com/office/powerpoint/2010/main" val="863901106"/>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9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D49CD8-1F2B-189D-FFF0-946CB6144F1F}"/>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FD95DA8D-A83D-E7FC-F265-CB9366207CBE}"/>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027EADB3-5016-5C0C-A4BB-22428432C290}"/>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4173E72C-C0AD-0F5B-C870-49EE44BCC491}"/>
              </a:ext>
            </a:extLst>
          </p:cNvPr>
          <p:cNvSpPr>
            <a:spLocks noGrp="1"/>
          </p:cNvSpPr>
          <p:nvPr>
            <p:ph type="subTitle" idx="1"/>
          </p:nvPr>
        </p:nvSpPr>
        <p:spPr/>
        <p:txBody>
          <a:bodyPr>
            <a:normAutofit/>
          </a:bodyPr>
          <a:lstStyle/>
          <a:p>
            <a:r>
              <a:rPr lang="pl-PL" dirty="0"/>
              <a:t>Pomoc na infrastrukturę energetyczną (art. 48 GBER)</a:t>
            </a:r>
          </a:p>
        </p:txBody>
      </p:sp>
      <p:pic>
        <p:nvPicPr>
          <p:cNvPr id="3" name="Obraz 2">
            <a:extLst>
              <a:ext uri="{FF2B5EF4-FFF2-40B4-BE49-F238E27FC236}">
                <a16:creationId xmlns:a16="http://schemas.microsoft.com/office/drawing/2014/main" id="{96F45834-C1D8-46A3-0309-803734866A3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2268575521"/>
      </p:ext>
    </p:extLst>
  </p:cSld>
  <p:clrMapOvr>
    <a:masterClrMapping/>
  </p:clrMapOvr>
</p:sld>
</file>

<file path=ppt/slides/slide1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37119BD-6F17-5DF2-8812-2E073AD20DCD}"/>
              </a:ext>
            </a:extLst>
          </p:cNvPr>
          <p:cNvSpPr>
            <a:spLocks noGrp="1"/>
          </p:cNvSpPr>
          <p:nvPr>
            <p:ph type="title"/>
          </p:nvPr>
        </p:nvSpPr>
        <p:spPr/>
        <p:txBody>
          <a:bodyPr>
            <a:noAutofit/>
          </a:bodyPr>
          <a:lstStyle/>
          <a:p>
            <a:r>
              <a:rPr lang="pl-PL" dirty="0"/>
              <a:t>Pomoc na infrastrukturę energetyczną</a:t>
            </a:r>
          </a:p>
        </p:txBody>
      </p:sp>
      <p:sp>
        <p:nvSpPr>
          <p:cNvPr id="3" name="Symbol zastępczy zawartości 2">
            <a:extLst>
              <a:ext uri="{FF2B5EF4-FFF2-40B4-BE49-F238E27FC236}">
                <a16:creationId xmlns:a16="http://schemas.microsoft.com/office/drawing/2014/main" id="{C7720BCA-EF3F-5621-39A1-A5A05B7EF814}"/>
              </a:ext>
            </a:extLst>
          </p:cNvPr>
          <p:cNvSpPr>
            <a:spLocks noGrp="1"/>
          </p:cNvSpPr>
          <p:nvPr>
            <p:ph idx="1"/>
          </p:nvPr>
        </p:nvSpPr>
        <p:spPr/>
        <p:txBody>
          <a:bodyPr>
            <a:normAutofit/>
          </a:bodyPr>
          <a:lstStyle/>
          <a:p>
            <a:r>
              <a:rPr lang="pl-PL" dirty="0"/>
              <a:t>Pomoc nie jest przyznawana na infrastrukturę energetyczną w całości albo w części podlegającą wyłączeniu z obowiązku przestrzegania zasad dostępu osób trzecich lub regulacji taryf zgodnie z przepisami dotyczącymi wewnętrznego rynku energii.</a:t>
            </a:r>
          </a:p>
          <a:p>
            <a:r>
              <a:rPr lang="pl-PL" b="1" dirty="0"/>
              <a:t>Pomoc nie jest przyznawana na inwestycje w projekty dotyczące magazynowania energii elektrycznej i gazu.</a:t>
            </a:r>
          </a:p>
          <a:p>
            <a:r>
              <a:rPr lang="pl-PL" dirty="0"/>
              <a:t>Pomoc jest przyznawana na infrastrukturę gazową wyłącznie, jeśli infrastruktura jest przeznaczona do użycia wodoru lub gazów odnawialnych lub jest wykorzystywana w ponad 50% do transportu wodoru i gazów odnawialnych.</a:t>
            </a:r>
          </a:p>
          <a:p>
            <a:r>
              <a:rPr lang="pl-PL" dirty="0"/>
              <a:t>Koszty kwalifikowalne to całkowite koszty inwestycji.</a:t>
            </a:r>
          </a:p>
          <a:p>
            <a:r>
              <a:rPr lang="pl-PL" dirty="0"/>
              <a:t>Maksymalna intensywność pomocy wynosi 100% luki w finansowaniu.</a:t>
            </a:r>
          </a:p>
          <a:p>
            <a:endParaRPr lang="pl-PL" dirty="0"/>
          </a:p>
        </p:txBody>
      </p:sp>
      <p:sp>
        <p:nvSpPr>
          <p:cNvPr id="4" name="Symbol zastępczy numeru slajdu 3">
            <a:extLst>
              <a:ext uri="{FF2B5EF4-FFF2-40B4-BE49-F238E27FC236}">
                <a16:creationId xmlns:a16="http://schemas.microsoft.com/office/drawing/2014/main" id="{8F237B91-3D03-941A-B7D0-C25B85A8D794}"/>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194</a:t>
            </a:fld>
            <a:endParaRPr lang="pl-PL" dirty="0"/>
          </a:p>
        </p:txBody>
      </p:sp>
    </p:spTree>
    <p:extLst>
      <p:ext uri="{BB962C8B-B14F-4D97-AF65-F5344CB8AC3E}">
        <p14:creationId xmlns:p14="http://schemas.microsoft.com/office/powerpoint/2010/main" val="26631353"/>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616380B-FEF0-BBFC-8B21-C4350D851EC7}"/>
              </a:ext>
            </a:extLst>
          </p:cNvPr>
          <p:cNvSpPr>
            <a:spLocks noGrp="1"/>
          </p:cNvSpPr>
          <p:nvPr>
            <p:ph type="title"/>
          </p:nvPr>
        </p:nvSpPr>
        <p:spPr/>
        <p:txBody>
          <a:bodyPr>
            <a:noAutofit/>
          </a:bodyPr>
          <a:lstStyle/>
          <a:p>
            <a:r>
              <a:rPr lang="pl-PL" dirty="0"/>
              <a:t>Pomoc na infrastrukturę energetyczną</a:t>
            </a:r>
          </a:p>
        </p:txBody>
      </p:sp>
      <p:sp>
        <p:nvSpPr>
          <p:cNvPr id="3" name="Symbol zastępczy zawartości 2">
            <a:extLst>
              <a:ext uri="{FF2B5EF4-FFF2-40B4-BE49-F238E27FC236}">
                <a16:creationId xmlns:a16="http://schemas.microsoft.com/office/drawing/2014/main" id="{AC07903F-BBAD-E978-56FC-24498DE0AC1A}"/>
              </a:ext>
            </a:extLst>
          </p:cNvPr>
          <p:cNvSpPr>
            <a:spLocks noGrp="1"/>
          </p:cNvSpPr>
          <p:nvPr>
            <p:ph idx="1"/>
          </p:nvPr>
        </p:nvSpPr>
        <p:spPr/>
        <p:txBody>
          <a:bodyPr/>
          <a:lstStyle/>
          <a:p>
            <a:r>
              <a:rPr lang="pl-PL" dirty="0"/>
              <a:t>Luka w finansowaniu to różnica między przychodami i kosztami gospodarczymi (w tym inwestycyjnymi i operacyjnymi) projektu objętego pomocą a przychodami i kosztami alternatywnego projektu, który beneficjent pomocy zrealizowałby w sposób wiarygodny w razie braku pomocy.</a:t>
            </a:r>
          </a:p>
          <a:p>
            <a:r>
              <a:rPr lang="pl-PL" dirty="0"/>
              <a:t>Luka w finansowaniu nie jest wymagana jeżeli kwoty pomocy zostanie określona w drodze procedury przetargowej zgodnej z zasadami konkurencji.</a:t>
            </a:r>
          </a:p>
          <a:p>
            <a:endParaRPr lang="pl-PL" dirty="0"/>
          </a:p>
        </p:txBody>
      </p:sp>
      <p:sp>
        <p:nvSpPr>
          <p:cNvPr id="4" name="Symbol zastępczy numeru slajdu 3">
            <a:extLst>
              <a:ext uri="{FF2B5EF4-FFF2-40B4-BE49-F238E27FC236}">
                <a16:creationId xmlns:a16="http://schemas.microsoft.com/office/drawing/2014/main" id="{E9DCAD0B-458C-2C43-BACA-46C7F5E7FA63}"/>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195</a:t>
            </a:fld>
            <a:endParaRPr lang="pl-PL" dirty="0"/>
          </a:p>
        </p:txBody>
      </p:sp>
    </p:spTree>
    <p:extLst>
      <p:ext uri="{BB962C8B-B14F-4D97-AF65-F5344CB8AC3E}">
        <p14:creationId xmlns:p14="http://schemas.microsoft.com/office/powerpoint/2010/main" val="4130706462"/>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19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93ABE26-16B0-001F-83FF-4764EB55FB9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A8955571-FD4A-76BD-785E-24A1D57C4F6A}"/>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03AEF53D-4750-406F-91CF-FBB1E8A9EEDA}"/>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AAFD8CD5-5DA9-537C-30C8-6F768FB6A2A6}"/>
              </a:ext>
            </a:extLst>
          </p:cNvPr>
          <p:cNvSpPr>
            <a:spLocks noGrp="1"/>
          </p:cNvSpPr>
          <p:nvPr>
            <p:ph type="subTitle" idx="1"/>
          </p:nvPr>
        </p:nvSpPr>
        <p:spPr/>
        <p:txBody>
          <a:bodyPr>
            <a:normAutofit/>
          </a:bodyPr>
          <a:lstStyle/>
          <a:p>
            <a:r>
              <a:rPr lang="pl-PL" dirty="0"/>
              <a:t>Pomoc inwestycyjna na  remediację i rekultywację (art. 45 GBER)</a:t>
            </a:r>
          </a:p>
        </p:txBody>
      </p:sp>
      <p:pic>
        <p:nvPicPr>
          <p:cNvPr id="3" name="Obraz 2">
            <a:extLst>
              <a:ext uri="{FF2B5EF4-FFF2-40B4-BE49-F238E27FC236}">
                <a16:creationId xmlns:a16="http://schemas.microsoft.com/office/drawing/2014/main" id="{316C42BE-C9C5-2662-C5D7-A99C8E933E5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547645957"/>
      </p:ext>
    </p:extLst>
  </p:cSld>
  <p:clrMapOvr>
    <a:masterClrMapping/>
  </p:clrMapOvr>
</p:sld>
</file>

<file path=ppt/slides/slide1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18681C-05FD-FE68-ECE8-249AFE7B29BB}"/>
              </a:ext>
            </a:extLst>
          </p:cNvPr>
          <p:cNvSpPr>
            <a:spLocks noGrp="1"/>
          </p:cNvSpPr>
          <p:nvPr>
            <p:ph type="title"/>
          </p:nvPr>
        </p:nvSpPr>
        <p:spPr/>
        <p:txBody>
          <a:bodyPr/>
          <a:lstStyle/>
          <a:p>
            <a:r>
              <a:rPr lang="pl-PL" dirty="0"/>
              <a:t>Pomoc inwestycyjna na remediację i rekultywację</a:t>
            </a:r>
          </a:p>
        </p:txBody>
      </p:sp>
      <p:sp>
        <p:nvSpPr>
          <p:cNvPr id="3" name="Symbol zastępczy zawartości 2">
            <a:extLst>
              <a:ext uri="{FF2B5EF4-FFF2-40B4-BE49-F238E27FC236}">
                <a16:creationId xmlns:a16="http://schemas.microsoft.com/office/drawing/2014/main" id="{1BD159F2-CBAF-59E8-751C-C12C5C909EAA}"/>
              </a:ext>
            </a:extLst>
          </p:cNvPr>
          <p:cNvSpPr>
            <a:spLocks noGrp="1"/>
          </p:cNvSpPr>
          <p:nvPr>
            <p:ph idx="1"/>
          </p:nvPr>
        </p:nvSpPr>
        <p:spPr/>
        <p:txBody>
          <a:bodyPr/>
          <a:lstStyle/>
          <a:p>
            <a:r>
              <a:rPr lang="pl-PL" dirty="0"/>
              <a:t>Pomoc nie jest przyznawana:</a:t>
            </a:r>
          </a:p>
          <a:p>
            <a:pPr lvl="1"/>
            <a:r>
              <a:rPr lang="pl-PL" dirty="0"/>
              <a:t>na naprawienie szkód spowodowanych przez klęski żywiołowe, takie jak trzęsienia ziemi, lawiny, osuwiska, powodzie, tornada, huragany, erupcje wulkaniczne i pożary roślinności z przyczyn naturalnych;</a:t>
            </a:r>
          </a:p>
          <a:p>
            <a:pPr lvl="1"/>
            <a:r>
              <a:rPr lang="pl-PL" dirty="0"/>
              <a:t>na remediację lub rekultywację w następstwie likwidacji elektrowni i działalności górniczej lub wydobywczej.</a:t>
            </a:r>
          </a:p>
          <a:p>
            <a:endParaRPr lang="pl-PL" dirty="0"/>
          </a:p>
        </p:txBody>
      </p:sp>
      <p:sp>
        <p:nvSpPr>
          <p:cNvPr id="4" name="Symbol zastępczy numeru slajdu 3">
            <a:extLst>
              <a:ext uri="{FF2B5EF4-FFF2-40B4-BE49-F238E27FC236}">
                <a16:creationId xmlns:a16="http://schemas.microsoft.com/office/drawing/2014/main" id="{21CE7CE5-473D-52E8-29C2-DF40E1DCD638}"/>
              </a:ext>
            </a:extLst>
          </p:cNvPr>
          <p:cNvSpPr>
            <a:spLocks noGrp="1"/>
          </p:cNvSpPr>
          <p:nvPr>
            <p:ph type="sldNum" sz="quarter" idx="10"/>
          </p:nvPr>
        </p:nvSpPr>
        <p:spPr/>
        <p:txBody>
          <a:bodyPr/>
          <a:lstStyle/>
          <a:p>
            <a:fld id="{EB4015AA-59F6-416B-87A6-8E3D940284E2}" type="slidenum">
              <a:rPr lang="pl-PL" smtClean="0"/>
              <a:pPr/>
              <a:t>197</a:t>
            </a:fld>
            <a:endParaRPr lang="pl-PL" dirty="0"/>
          </a:p>
        </p:txBody>
      </p:sp>
    </p:spTree>
    <p:extLst>
      <p:ext uri="{BB962C8B-B14F-4D97-AF65-F5344CB8AC3E}">
        <p14:creationId xmlns:p14="http://schemas.microsoft.com/office/powerpoint/2010/main" val="3461401832"/>
      </p:ext>
    </p:extLst>
  </p:cSld>
  <p:clrMapOvr>
    <a:masterClrMapping/>
  </p:clrMapOvr>
</p:sld>
</file>

<file path=ppt/slides/slide1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95F37B-2EEB-3D67-991E-B23AAD8EB95A}"/>
              </a:ext>
            </a:extLst>
          </p:cNvPr>
          <p:cNvSpPr>
            <a:spLocks noGrp="1"/>
          </p:cNvSpPr>
          <p:nvPr>
            <p:ph type="title"/>
          </p:nvPr>
        </p:nvSpPr>
        <p:spPr/>
        <p:txBody>
          <a:bodyPr/>
          <a:lstStyle/>
          <a:p>
            <a:r>
              <a:rPr lang="pl-PL" dirty="0"/>
              <a:t>Pomoc inwestycyjna na remediację i rekultywację</a:t>
            </a:r>
          </a:p>
        </p:txBody>
      </p:sp>
      <p:sp>
        <p:nvSpPr>
          <p:cNvPr id="3" name="Symbol zastępczy zawartości 2">
            <a:extLst>
              <a:ext uri="{FF2B5EF4-FFF2-40B4-BE49-F238E27FC236}">
                <a16:creationId xmlns:a16="http://schemas.microsoft.com/office/drawing/2014/main" id="{CD5ABC82-A1FD-7A55-A28D-7C85F85776CD}"/>
              </a:ext>
            </a:extLst>
          </p:cNvPr>
          <p:cNvSpPr>
            <a:spLocks noGrp="1"/>
          </p:cNvSpPr>
          <p:nvPr>
            <p:ph idx="1"/>
          </p:nvPr>
        </p:nvSpPr>
        <p:spPr/>
        <p:txBody>
          <a:bodyPr/>
          <a:lstStyle/>
          <a:p>
            <a:r>
              <a:rPr lang="pl-PL" dirty="0"/>
              <a:t>Pomoc jest przyznawana na:</a:t>
            </a:r>
          </a:p>
          <a:p>
            <a:pPr lvl="1"/>
            <a:r>
              <a:rPr lang="pl-PL" dirty="0"/>
              <a:t>remediację szkód wyrządzonych środowisku, w tym szkód polegających na pogorszeniu jakości gleby, wód powierzchniowych lub gruntowych, lub szkód wyrządzonych środowisku morskiemu;</a:t>
            </a:r>
          </a:p>
          <a:p>
            <a:pPr lvl="1"/>
            <a:r>
              <a:rPr lang="pl-PL" dirty="0"/>
              <a:t>rekultywację zdegradowanych siedlisk przyrodniczych i ekosystemów;</a:t>
            </a:r>
          </a:p>
          <a:p>
            <a:pPr lvl="1"/>
            <a:r>
              <a:rPr lang="pl-PL" dirty="0"/>
              <a:t>ochronę lub odbudowę bioróżnorodności lub ekosystemów w celu przyczynienia się do osiągnięcia dobrego stanu ekosystemów lub do ochrony ekosystemów będących dotychczas w dobrym stanie;</a:t>
            </a:r>
          </a:p>
          <a:p>
            <a:pPr lvl="1"/>
            <a:r>
              <a:rPr lang="pl-PL" dirty="0"/>
              <a:t>wdrażanie rozwiązań opartych na zasobach przyrody w celu łagodzenia zmiany klimatu i przystosowywania się do niej.</a:t>
            </a:r>
          </a:p>
          <a:p>
            <a:endParaRPr lang="pl-PL" dirty="0"/>
          </a:p>
        </p:txBody>
      </p:sp>
      <p:sp>
        <p:nvSpPr>
          <p:cNvPr id="4" name="Symbol zastępczy numeru slajdu 3">
            <a:extLst>
              <a:ext uri="{FF2B5EF4-FFF2-40B4-BE49-F238E27FC236}">
                <a16:creationId xmlns:a16="http://schemas.microsoft.com/office/drawing/2014/main" id="{33F2DA24-088E-E4D9-AA2C-7C22D627C725}"/>
              </a:ext>
            </a:extLst>
          </p:cNvPr>
          <p:cNvSpPr>
            <a:spLocks noGrp="1"/>
          </p:cNvSpPr>
          <p:nvPr>
            <p:ph type="sldNum" sz="quarter" idx="10"/>
          </p:nvPr>
        </p:nvSpPr>
        <p:spPr/>
        <p:txBody>
          <a:bodyPr/>
          <a:lstStyle/>
          <a:p>
            <a:fld id="{EB4015AA-59F6-416B-87A6-8E3D940284E2}" type="slidenum">
              <a:rPr lang="pl-PL" smtClean="0"/>
              <a:pPr/>
              <a:t>198</a:t>
            </a:fld>
            <a:endParaRPr lang="pl-PL" dirty="0"/>
          </a:p>
        </p:txBody>
      </p:sp>
    </p:spTree>
    <p:extLst>
      <p:ext uri="{BB962C8B-B14F-4D97-AF65-F5344CB8AC3E}">
        <p14:creationId xmlns:p14="http://schemas.microsoft.com/office/powerpoint/2010/main" val="2229207460"/>
      </p:ext>
    </p:extLst>
  </p:cSld>
  <p:clrMapOvr>
    <a:masterClrMapping/>
  </p:clrMapOvr>
</p:sld>
</file>

<file path=ppt/slides/slide1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6844F0F-E73E-8D50-A4B7-579EE92B9EFF}"/>
              </a:ext>
            </a:extLst>
          </p:cNvPr>
          <p:cNvSpPr>
            <a:spLocks noGrp="1"/>
          </p:cNvSpPr>
          <p:nvPr>
            <p:ph type="title"/>
          </p:nvPr>
        </p:nvSpPr>
        <p:spPr/>
        <p:txBody>
          <a:bodyPr/>
          <a:lstStyle/>
          <a:p>
            <a:r>
              <a:rPr lang="pl-PL" dirty="0"/>
              <a:t>Pomoc inwestycyjna na remediację i rekultywację</a:t>
            </a:r>
          </a:p>
        </p:txBody>
      </p:sp>
      <p:sp>
        <p:nvSpPr>
          <p:cNvPr id="3" name="Symbol zastępczy zawartości 2">
            <a:extLst>
              <a:ext uri="{FF2B5EF4-FFF2-40B4-BE49-F238E27FC236}">
                <a16:creationId xmlns:a16="http://schemas.microsoft.com/office/drawing/2014/main" id="{4485869B-376E-7564-3D9E-CD7ACDAC3D2F}"/>
              </a:ext>
            </a:extLst>
          </p:cNvPr>
          <p:cNvSpPr>
            <a:spLocks noGrp="1"/>
          </p:cNvSpPr>
          <p:nvPr>
            <p:ph idx="1"/>
          </p:nvPr>
        </p:nvSpPr>
        <p:spPr/>
        <p:txBody>
          <a:bodyPr/>
          <a:lstStyle/>
          <a:p>
            <a:r>
              <a:rPr lang="pl-PL" dirty="0"/>
              <a:t>Zastosowanie ma zasada zanieczyszczający płaci – w przypadku gdy zidentyfikowano podmiot odpowiedzialny za wyrządzone szkody, taki podmiot finansuje prace niezbędne do zapobieżenia degradacji i zanieczyszczeniu środowiska i naprawienia ich; nie można przyznać pomocy na prace, które ten podmiot byłyby zobowiązany przeprowadzić.</a:t>
            </a:r>
          </a:p>
          <a:p>
            <a:r>
              <a:rPr lang="pl-PL" dirty="0"/>
              <a:t>Pomoc może zostać przyznana jeżeli nie można zidentyfikować podmiotu odpowiedzialnego za wyrządzone szkody (przestał prawnie istnieć, brak jest jego następcy prawnego lub gospodarczego) lub w przypadku gdy nie ma wystarczającego zabezpieczenia finansowego na pokrycie kosztów remediacji.</a:t>
            </a:r>
          </a:p>
          <a:p>
            <a:endParaRPr lang="pl-PL" dirty="0"/>
          </a:p>
        </p:txBody>
      </p:sp>
      <p:sp>
        <p:nvSpPr>
          <p:cNvPr id="4" name="Symbol zastępczy numeru slajdu 3">
            <a:extLst>
              <a:ext uri="{FF2B5EF4-FFF2-40B4-BE49-F238E27FC236}">
                <a16:creationId xmlns:a16="http://schemas.microsoft.com/office/drawing/2014/main" id="{095FA8CA-64AC-EFD5-4625-CDC6797CF43C}"/>
              </a:ext>
            </a:extLst>
          </p:cNvPr>
          <p:cNvSpPr>
            <a:spLocks noGrp="1"/>
          </p:cNvSpPr>
          <p:nvPr>
            <p:ph type="sldNum" sz="quarter" idx="10"/>
          </p:nvPr>
        </p:nvSpPr>
        <p:spPr/>
        <p:txBody>
          <a:bodyPr/>
          <a:lstStyle/>
          <a:p>
            <a:fld id="{EB4015AA-59F6-416B-87A6-8E3D940284E2}" type="slidenum">
              <a:rPr lang="pl-PL" smtClean="0"/>
              <a:pPr/>
              <a:t>199</a:t>
            </a:fld>
            <a:endParaRPr lang="pl-PL" dirty="0"/>
          </a:p>
        </p:txBody>
      </p:sp>
    </p:spTree>
    <p:extLst>
      <p:ext uri="{BB962C8B-B14F-4D97-AF65-F5344CB8AC3E}">
        <p14:creationId xmlns:p14="http://schemas.microsoft.com/office/powerpoint/2010/main" val="10117108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3FC92B4-2B30-274F-0DD2-A3F972FC7846}"/>
              </a:ext>
            </a:extLst>
          </p:cNvPr>
          <p:cNvSpPr>
            <a:spLocks noGrp="1"/>
          </p:cNvSpPr>
          <p:nvPr>
            <p:ph type="title"/>
          </p:nvPr>
        </p:nvSpPr>
        <p:spPr/>
        <p:txBody>
          <a:bodyPr/>
          <a:lstStyle/>
          <a:p>
            <a:r>
              <a:rPr lang="pl-PL" dirty="0"/>
              <a:t>Przesłanki pomocy publicznej</a:t>
            </a:r>
          </a:p>
        </p:txBody>
      </p:sp>
      <p:sp>
        <p:nvSpPr>
          <p:cNvPr id="3" name="Symbol zastępczy zawartości 2">
            <a:extLst>
              <a:ext uri="{FF2B5EF4-FFF2-40B4-BE49-F238E27FC236}">
                <a16:creationId xmlns:a16="http://schemas.microsoft.com/office/drawing/2014/main" id="{B151FB27-2413-32F6-CC98-98679CBF798E}"/>
              </a:ext>
            </a:extLst>
          </p:cNvPr>
          <p:cNvSpPr>
            <a:spLocks noGrp="1"/>
          </p:cNvSpPr>
          <p:nvPr>
            <p:ph idx="1"/>
          </p:nvPr>
        </p:nvSpPr>
        <p:spPr/>
        <p:txBody>
          <a:bodyPr>
            <a:normAutofit/>
          </a:bodyPr>
          <a:lstStyle/>
          <a:p>
            <a:r>
              <a:rPr lang="pl-PL" dirty="0"/>
              <a:t>W ramach analizy występowania pomocy publicznej w projekcie można bazować na:</a:t>
            </a:r>
          </a:p>
          <a:p>
            <a:pPr lvl="1"/>
            <a:r>
              <a:rPr lang="pl-PL" dirty="0"/>
              <a:t>Zawiadomieniu Komisji w sprawie pojęcie pomocy państwa – w odniesieniu do spełnienia poszczególnych przesłanek pomocy publicznej;</a:t>
            </a:r>
          </a:p>
          <a:p>
            <a:pPr lvl="1"/>
            <a:r>
              <a:rPr lang="pl-PL" dirty="0"/>
              <a:t>Siatkach analitycznych Komisji dla wybranych sektorów (link: https://competition-policy.ec.europa.eu/state-aid/legislation/notion-aid_en);</a:t>
            </a:r>
          </a:p>
          <a:p>
            <a:pPr lvl="1"/>
            <a:r>
              <a:rPr lang="pl-PL" dirty="0"/>
              <a:t>Decyzjach Komisji oraz Wyrokach TSUE.</a:t>
            </a:r>
          </a:p>
          <a:p>
            <a:r>
              <a:rPr lang="pl-PL" dirty="0"/>
              <a:t>Dokumenty te mogą ułatwić ocenę spełnienia wszystkich przesłanek pomocy publicznej w konkretnym przypadku.</a:t>
            </a:r>
          </a:p>
          <a:p>
            <a:r>
              <a:rPr lang="pl-PL" dirty="0"/>
              <a:t>Należy pamiętać o tym, że ocena wystąpienia pomocy publicznej zawsze będzie wymagała oceny konkretnego przypadku.</a:t>
            </a:r>
          </a:p>
          <a:p>
            <a:endParaRPr lang="pl-PL" dirty="0"/>
          </a:p>
        </p:txBody>
      </p:sp>
      <p:sp>
        <p:nvSpPr>
          <p:cNvPr id="4" name="Symbol zastępczy numeru slajdu 3">
            <a:extLst>
              <a:ext uri="{FF2B5EF4-FFF2-40B4-BE49-F238E27FC236}">
                <a16:creationId xmlns:a16="http://schemas.microsoft.com/office/drawing/2014/main" id="{11449178-59E8-52B4-092F-9EF6D75BD2B4}"/>
              </a:ext>
            </a:extLst>
          </p:cNvPr>
          <p:cNvSpPr>
            <a:spLocks noGrp="1"/>
          </p:cNvSpPr>
          <p:nvPr>
            <p:ph type="sldNum" sz="quarter" idx="10"/>
          </p:nvPr>
        </p:nvSpPr>
        <p:spPr/>
        <p:txBody>
          <a:bodyPr/>
          <a:lstStyle/>
          <a:p>
            <a:fld id="{EB4015AA-59F6-416B-87A6-8E3D940284E2}" type="slidenum">
              <a:rPr lang="pl-PL" smtClean="0"/>
              <a:pPr/>
              <a:t>2</a:t>
            </a:fld>
            <a:endParaRPr lang="pl-PL" dirty="0"/>
          </a:p>
        </p:txBody>
      </p:sp>
    </p:spTree>
    <p:extLst>
      <p:ext uri="{BB962C8B-B14F-4D97-AF65-F5344CB8AC3E}">
        <p14:creationId xmlns:p14="http://schemas.microsoft.com/office/powerpoint/2010/main" val="34963579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F446364-EC21-8003-4384-C86752A4DEA4}"/>
              </a:ext>
            </a:extLst>
          </p:cNvPr>
          <p:cNvSpPr>
            <a:spLocks noGrp="1"/>
          </p:cNvSpPr>
          <p:nvPr>
            <p:ph type="title"/>
          </p:nvPr>
        </p:nvSpPr>
        <p:spPr/>
        <p:txBody>
          <a:bodyPr/>
          <a:lstStyle/>
          <a:p>
            <a:r>
              <a:rPr lang="pl-PL" dirty="0"/>
              <a:t>Kryterium korzyści gospodarczej</a:t>
            </a:r>
          </a:p>
        </p:txBody>
      </p:sp>
      <p:sp>
        <p:nvSpPr>
          <p:cNvPr id="3" name="Symbol zastępczy zawartości 2">
            <a:extLst>
              <a:ext uri="{FF2B5EF4-FFF2-40B4-BE49-F238E27FC236}">
                <a16:creationId xmlns:a16="http://schemas.microsoft.com/office/drawing/2014/main" id="{874938D3-A1FE-0D10-1716-A79728396B74}"/>
              </a:ext>
            </a:extLst>
          </p:cNvPr>
          <p:cNvSpPr>
            <a:spLocks noGrp="1"/>
          </p:cNvSpPr>
          <p:nvPr>
            <p:ph idx="1"/>
          </p:nvPr>
        </p:nvSpPr>
        <p:spPr/>
        <p:txBody>
          <a:bodyPr/>
          <a:lstStyle/>
          <a:p>
            <a:r>
              <a:rPr lang="pl-PL" b="1" dirty="0"/>
              <a:t>Test prywatnego sprzedawcy</a:t>
            </a:r>
            <a:r>
              <a:rPr lang="pl-PL" dirty="0"/>
              <a:t>: ma na celu ocenę, czy sprzedaż aktywów publicznych (np. nieruchomości) odbywa się na warunkach rynkowych, czyli tak, jak postąpiłby prywatny sprzedawca. Sprzedaż poniżej wartości rynkowej mogłaby być uznana za niedozwoloną pomoc publiczną. Test ten stosuje się, aby upewnić się, że sprzedaż przebiega w sposób transparentny i zgodny z zasadami konkurencji.</a:t>
            </a:r>
          </a:p>
          <a:p>
            <a:r>
              <a:rPr lang="pl-PL" b="1" dirty="0"/>
              <a:t>Zasada </a:t>
            </a:r>
            <a:r>
              <a:rPr lang="pl-PL" b="1" i="1" dirty="0" err="1"/>
              <a:t>pari</a:t>
            </a:r>
            <a:r>
              <a:rPr lang="pl-PL" b="1" i="1" dirty="0"/>
              <a:t> </a:t>
            </a:r>
            <a:r>
              <a:rPr lang="pl-PL" b="1" i="1" dirty="0" err="1"/>
              <a:t>passu</a:t>
            </a:r>
            <a:r>
              <a:rPr lang="pl-PL" b="1" i="1" dirty="0"/>
              <a:t> </a:t>
            </a:r>
            <a:r>
              <a:rPr lang="pl-PL" dirty="0"/>
              <a:t>oznacza, że podmiot publiczny inwestuje lub angażuje się finansowo w przedsięwzięcie na takich samych warunkach i z takim samym poziomem ryzyka jak prywatni inwestorzy. Gdy inwestycja lub finansowanie następuje </a:t>
            </a:r>
            <a:r>
              <a:rPr lang="pl-PL" i="1" dirty="0" err="1"/>
              <a:t>pari</a:t>
            </a:r>
            <a:r>
              <a:rPr lang="pl-PL" i="1" dirty="0"/>
              <a:t> </a:t>
            </a:r>
            <a:r>
              <a:rPr lang="pl-PL" i="1" dirty="0" err="1"/>
              <a:t>passu</a:t>
            </a:r>
            <a:r>
              <a:rPr lang="pl-PL" dirty="0"/>
              <a:t>, jest uznawana za działanie rynkowe, a nie za pomoc publiczną, gdyż publiczny podmiot nie uzyskuje preferencyjnych warunków ani dodatkowych zabezpieczeń.</a:t>
            </a:r>
          </a:p>
        </p:txBody>
      </p:sp>
      <p:sp>
        <p:nvSpPr>
          <p:cNvPr id="4" name="Symbol zastępczy numeru slajdu 3">
            <a:extLst>
              <a:ext uri="{FF2B5EF4-FFF2-40B4-BE49-F238E27FC236}">
                <a16:creationId xmlns:a16="http://schemas.microsoft.com/office/drawing/2014/main" id="{4B662FC1-4F63-DF72-9F79-C4DA1D052D06}"/>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20</a:t>
            </a:fld>
            <a:endParaRPr lang="pl-PL" dirty="0"/>
          </a:p>
        </p:txBody>
      </p:sp>
    </p:spTree>
    <p:extLst>
      <p:ext uri="{BB962C8B-B14F-4D97-AF65-F5344CB8AC3E}">
        <p14:creationId xmlns:p14="http://schemas.microsoft.com/office/powerpoint/2010/main" val="2879366899"/>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2DBC539-35E6-9BD1-AAB6-FAB925C04D0B}"/>
              </a:ext>
            </a:extLst>
          </p:cNvPr>
          <p:cNvSpPr>
            <a:spLocks noGrp="1"/>
          </p:cNvSpPr>
          <p:nvPr>
            <p:ph type="title"/>
          </p:nvPr>
        </p:nvSpPr>
        <p:spPr/>
        <p:txBody>
          <a:bodyPr>
            <a:noAutofit/>
          </a:bodyPr>
          <a:lstStyle/>
          <a:p>
            <a:r>
              <a:rPr lang="pl-PL" dirty="0"/>
              <a:t>Koszty kwalifikowalne</a:t>
            </a:r>
          </a:p>
        </p:txBody>
      </p:sp>
      <p:sp>
        <p:nvSpPr>
          <p:cNvPr id="3" name="Symbol zastępczy zawartości 2">
            <a:extLst>
              <a:ext uri="{FF2B5EF4-FFF2-40B4-BE49-F238E27FC236}">
                <a16:creationId xmlns:a16="http://schemas.microsoft.com/office/drawing/2014/main" id="{2E7D14C8-0E13-037D-6AC0-3FCE4089DE85}"/>
              </a:ext>
            </a:extLst>
          </p:cNvPr>
          <p:cNvSpPr>
            <a:spLocks noGrp="1"/>
          </p:cNvSpPr>
          <p:nvPr>
            <p:ph idx="1"/>
          </p:nvPr>
        </p:nvSpPr>
        <p:spPr/>
        <p:txBody>
          <a:bodyPr>
            <a:normAutofit/>
          </a:bodyPr>
          <a:lstStyle/>
          <a:p>
            <a:r>
              <a:rPr lang="pl-PL" dirty="0"/>
              <a:t>Koszty kwalifikowalne to koszty prac </a:t>
            </a:r>
            <a:r>
              <a:rPr lang="pl-PL" dirty="0" err="1"/>
              <a:t>remediacyjnych</a:t>
            </a:r>
            <a:r>
              <a:rPr lang="pl-PL" dirty="0"/>
              <a:t> lub rekultywacyjnych pomniejszone o wzrost wartości gruntu lub nieruchomości.</a:t>
            </a:r>
          </a:p>
          <a:p>
            <a:r>
              <a:rPr lang="pl-PL" dirty="0"/>
              <a:t>Wycena wzrostu wartości gruntu lub nieruchomości wynikającego z remediacji lub rekultywacji jest dokonywana przez niezależnego wykwalifikowanego eksperta.</a:t>
            </a:r>
          </a:p>
        </p:txBody>
      </p:sp>
      <p:sp>
        <p:nvSpPr>
          <p:cNvPr id="4" name="Symbol zastępczy numeru slajdu 3">
            <a:extLst>
              <a:ext uri="{FF2B5EF4-FFF2-40B4-BE49-F238E27FC236}">
                <a16:creationId xmlns:a16="http://schemas.microsoft.com/office/drawing/2014/main" id="{3CBB4660-2449-F531-CC8D-B874B3B10F5C}"/>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200</a:t>
            </a:fld>
            <a:endParaRPr lang="pl-PL" dirty="0"/>
          </a:p>
        </p:txBody>
      </p:sp>
    </p:spTree>
    <p:extLst>
      <p:ext uri="{BB962C8B-B14F-4D97-AF65-F5344CB8AC3E}">
        <p14:creationId xmlns:p14="http://schemas.microsoft.com/office/powerpoint/2010/main" val="3041502572"/>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0B4C8CA-C23D-8CE5-3353-C0B567BD69DB}"/>
              </a:ext>
            </a:extLst>
          </p:cNvPr>
          <p:cNvSpPr>
            <a:spLocks noGrp="1"/>
          </p:cNvSpPr>
          <p:nvPr>
            <p:ph type="title"/>
          </p:nvPr>
        </p:nvSpPr>
        <p:spPr/>
        <p:txBody>
          <a:bodyPr/>
          <a:lstStyle/>
          <a:p>
            <a:r>
              <a:rPr lang="pl-PL" dirty="0"/>
              <a:t>Maksymalna intensywność pomocy</a:t>
            </a:r>
          </a:p>
        </p:txBody>
      </p:sp>
      <p:sp>
        <p:nvSpPr>
          <p:cNvPr id="3" name="Symbol zastępczy zawartości 2">
            <a:extLst>
              <a:ext uri="{FF2B5EF4-FFF2-40B4-BE49-F238E27FC236}">
                <a16:creationId xmlns:a16="http://schemas.microsoft.com/office/drawing/2014/main" id="{2D1C9926-7FFF-0BAB-BC39-9283DA4182AD}"/>
              </a:ext>
            </a:extLst>
          </p:cNvPr>
          <p:cNvSpPr>
            <a:spLocks noGrp="1"/>
          </p:cNvSpPr>
          <p:nvPr>
            <p:ph idx="1"/>
          </p:nvPr>
        </p:nvSpPr>
        <p:spPr/>
        <p:txBody>
          <a:bodyPr/>
          <a:lstStyle/>
          <a:p>
            <a:r>
              <a:rPr lang="pl-PL" dirty="0"/>
              <a:t>Maksymalna intensywność pomocy wynosi:</a:t>
            </a:r>
          </a:p>
          <a:p>
            <a:pPr lvl="1"/>
            <a:r>
              <a:rPr lang="pl-PL" dirty="0"/>
              <a:t>100% kk. w przypadku inwestycji w </a:t>
            </a:r>
            <a:r>
              <a:rPr lang="pl-PL" dirty="0" err="1"/>
              <a:t>remediację</a:t>
            </a:r>
            <a:r>
              <a:rPr lang="pl-PL" dirty="0"/>
              <a:t> szkód wyrządzonych środowisku lub rekultywację siedlisk przyrodniczych i ekosystemów;</a:t>
            </a:r>
          </a:p>
          <a:p>
            <a:pPr lvl="1"/>
            <a:r>
              <a:rPr lang="pl-PL" dirty="0"/>
              <a:t>70% kk. w przypadku inwestycji w ochronę lub odbudowę bioróżnorodności oraz rozwiązania oparte na zasobach przyrody w celu łagodzenia zmiany klimatu i przystosowywania się do niej.</a:t>
            </a:r>
          </a:p>
          <a:p>
            <a:r>
              <a:rPr lang="pl-PL" dirty="0"/>
              <a:t>Maksymalną intensywność pomocy podwyższa się o:</a:t>
            </a:r>
          </a:p>
          <a:p>
            <a:pPr lvl="1"/>
            <a:r>
              <a:rPr lang="pl-PL" dirty="0"/>
              <a:t>20 pp. w przypadku małych przedsiębiorców;</a:t>
            </a:r>
          </a:p>
          <a:p>
            <a:pPr lvl="1"/>
            <a:r>
              <a:rPr lang="pl-PL" dirty="0"/>
              <a:t>10 pp. w przypadku średnich przedsiębiorców.</a:t>
            </a:r>
          </a:p>
          <a:p>
            <a:endParaRPr lang="pl-PL" dirty="0"/>
          </a:p>
        </p:txBody>
      </p:sp>
      <p:sp>
        <p:nvSpPr>
          <p:cNvPr id="4" name="Symbol zastępczy numeru slajdu 3">
            <a:extLst>
              <a:ext uri="{FF2B5EF4-FFF2-40B4-BE49-F238E27FC236}">
                <a16:creationId xmlns:a16="http://schemas.microsoft.com/office/drawing/2014/main" id="{BC5A4799-CBE7-FB9D-9958-B3BA3E610724}"/>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201</a:t>
            </a:fld>
            <a:endParaRPr lang="pl-PL" dirty="0"/>
          </a:p>
        </p:txBody>
      </p:sp>
    </p:spTree>
    <p:extLst>
      <p:ext uri="{BB962C8B-B14F-4D97-AF65-F5344CB8AC3E}">
        <p14:creationId xmlns:p14="http://schemas.microsoft.com/office/powerpoint/2010/main" val="1857530368"/>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0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E85D354-369A-D4E7-2620-A9B70069BA3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C381F25-1DCC-03DC-4104-0CAC004D54C9}"/>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668943AA-651F-A209-31F3-CFB35CA5AE44}"/>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AEC59F07-57FE-926D-F34F-650AE5C492B8}"/>
              </a:ext>
            </a:extLst>
          </p:cNvPr>
          <p:cNvSpPr>
            <a:spLocks noGrp="1"/>
          </p:cNvSpPr>
          <p:nvPr>
            <p:ph type="subTitle" idx="1"/>
          </p:nvPr>
        </p:nvSpPr>
        <p:spPr/>
        <p:txBody>
          <a:bodyPr>
            <a:normAutofit/>
          </a:bodyPr>
          <a:lstStyle/>
          <a:p>
            <a:r>
              <a:rPr lang="pl-PL" dirty="0"/>
              <a:t>Pomoc na efektywny energetycznie system ciepłowniczy lub chłodniczy (art. 46 GBER)</a:t>
            </a:r>
          </a:p>
        </p:txBody>
      </p:sp>
      <p:pic>
        <p:nvPicPr>
          <p:cNvPr id="3" name="Obraz 2">
            <a:extLst>
              <a:ext uri="{FF2B5EF4-FFF2-40B4-BE49-F238E27FC236}">
                <a16:creationId xmlns:a16="http://schemas.microsoft.com/office/drawing/2014/main" id="{C1EE2AE1-BC96-1106-6FD5-12765F6A7A5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1052411012"/>
      </p:ext>
    </p:extLst>
  </p:cSld>
  <p:clrMapOvr>
    <a:masterClrMapping/>
  </p:clrMapOvr>
</p:sld>
</file>

<file path=ppt/slides/slide2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4C11FD1-4F05-7276-B951-77645A3C7B1A}"/>
              </a:ext>
            </a:extLst>
          </p:cNvPr>
          <p:cNvSpPr>
            <a:spLocks noGrp="1"/>
          </p:cNvSpPr>
          <p:nvPr>
            <p:ph type="title"/>
          </p:nvPr>
        </p:nvSpPr>
        <p:spPr/>
        <p:txBody>
          <a:bodyPr/>
          <a:lstStyle/>
          <a:p>
            <a:r>
              <a:rPr lang="pl-PL" dirty="0"/>
              <a:t>Pomoc na efektywny energetycznie system ciepłowniczy lub chłodniczy</a:t>
            </a:r>
          </a:p>
        </p:txBody>
      </p:sp>
      <p:sp>
        <p:nvSpPr>
          <p:cNvPr id="3" name="Symbol zastępczy zawartości 2">
            <a:extLst>
              <a:ext uri="{FF2B5EF4-FFF2-40B4-BE49-F238E27FC236}">
                <a16:creationId xmlns:a16="http://schemas.microsoft.com/office/drawing/2014/main" id="{DA5F158A-3C9A-B0C0-9E27-6FB4183007B1}"/>
              </a:ext>
            </a:extLst>
          </p:cNvPr>
          <p:cNvSpPr>
            <a:spLocks noGrp="1"/>
          </p:cNvSpPr>
          <p:nvPr>
            <p:ph idx="1"/>
          </p:nvPr>
        </p:nvSpPr>
        <p:spPr>
          <a:xfrm>
            <a:off x="1025907" y="1979837"/>
            <a:ext cx="8640382" cy="5040000"/>
          </a:xfrm>
        </p:spPr>
        <p:txBody>
          <a:bodyPr>
            <a:normAutofit/>
          </a:bodyPr>
          <a:lstStyle/>
          <a:p>
            <a:r>
              <a:rPr lang="pl-PL" dirty="0"/>
              <a:t>Pomoc jest przyznawana na budowę, rozbudowę lub modernizację systemów ciepłowniczych lub chłodniczych, które są lub staną się efektywne energetycznie.</a:t>
            </a:r>
          </a:p>
          <a:p>
            <a:r>
              <a:rPr lang="pl-PL" dirty="0"/>
              <a:t>Jeżeli w wyniku prac system nie stanie się jeszcze w pełni efektywny energetycznie, dodatkowe modernizacje wymagane do spełnienia warunków objęcia zakresem definicji efektywnego energetycznie systemu ciepłowniczego i chłodniczego, w przypadku zakładów wytwarzania energii cieplnej lub chłodniczej objętych pomocą, muszą rozpocząć się w ciągu 3 lat od rozpoczęcia prac objętych pomocą dotyczących sieci dystrybucji.</a:t>
            </a:r>
          </a:p>
        </p:txBody>
      </p:sp>
      <p:sp>
        <p:nvSpPr>
          <p:cNvPr id="4" name="Symbol zastępczy numeru slajdu 3">
            <a:extLst>
              <a:ext uri="{FF2B5EF4-FFF2-40B4-BE49-F238E27FC236}">
                <a16:creationId xmlns:a16="http://schemas.microsoft.com/office/drawing/2014/main" id="{27B1015B-5110-169E-55F0-4E82C6065341}"/>
              </a:ext>
            </a:extLst>
          </p:cNvPr>
          <p:cNvSpPr>
            <a:spLocks noGrp="1"/>
          </p:cNvSpPr>
          <p:nvPr>
            <p:ph type="sldNum" sz="quarter" idx="10"/>
          </p:nvPr>
        </p:nvSpPr>
        <p:spPr/>
        <p:txBody>
          <a:bodyPr/>
          <a:lstStyle/>
          <a:p>
            <a:fld id="{EB4015AA-59F6-416B-87A6-8E3D940284E2}" type="slidenum">
              <a:rPr lang="pl-PL" smtClean="0"/>
              <a:pPr/>
              <a:t>203</a:t>
            </a:fld>
            <a:endParaRPr lang="pl-PL" dirty="0"/>
          </a:p>
        </p:txBody>
      </p:sp>
    </p:spTree>
    <p:extLst>
      <p:ext uri="{BB962C8B-B14F-4D97-AF65-F5344CB8AC3E}">
        <p14:creationId xmlns:p14="http://schemas.microsoft.com/office/powerpoint/2010/main" val="1189390654"/>
      </p:ext>
    </p:extLst>
  </p:cSld>
  <p:clrMapOvr>
    <a:masterClrMapping/>
  </p:clrMapOvr>
</p:sld>
</file>

<file path=ppt/slides/slide2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958FE3-A1DB-CA0B-A6CB-364BF15AA255}"/>
              </a:ext>
            </a:extLst>
          </p:cNvPr>
          <p:cNvSpPr>
            <a:spLocks noGrp="1"/>
          </p:cNvSpPr>
          <p:nvPr>
            <p:ph type="title"/>
          </p:nvPr>
        </p:nvSpPr>
        <p:spPr/>
        <p:txBody>
          <a:bodyPr/>
          <a:lstStyle/>
          <a:p>
            <a:r>
              <a:rPr lang="pl-PL" dirty="0"/>
              <a:t>Pomoc na efektywny energetycznie system ciepłowniczy lub chłodniczy</a:t>
            </a:r>
          </a:p>
        </p:txBody>
      </p:sp>
      <p:sp>
        <p:nvSpPr>
          <p:cNvPr id="3" name="Symbol zastępczy zawartości 2">
            <a:extLst>
              <a:ext uri="{FF2B5EF4-FFF2-40B4-BE49-F238E27FC236}">
                <a16:creationId xmlns:a16="http://schemas.microsoft.com/office/drawing/2014/main" id="{A76355E3-B8DF-4840-0E39-943FBDA5FEBA}"/>
              </a:ext>
            </a:extLst>
          </p:cNvPr>
          <p:cNvSpPr>
            <a:spLocks noGrp="1"/>
          </p:cNvSpPr>
          <p:nvPr>
            <p:ph idx="1"/>
          </p:nvPr>
        </p:nvSpPr>
        <p:spPr/>
        <p:txBody>
          <a:bodyPr/>
          <a:lstStyle/>
          <a:p>
            <a:r>
              <a:rPr lang="pl-PL" dirty="0"/>
              <a:t>Pomoc jest przyznawana na wytwarzanie energii ze źródeł odnawialnych, w tym pompy ciepła, ciepło odpadowe lub wysokosprawną kogenerację, a także rozwiązania w zakresie magazynowania energii cieplnej (ale nie elektrycznej). </a:t>
            </a:r>
          </a:p>
          <a:p>
            <a:r>
              <a:rPr lang="pl-PL" dirty="0"/>
              <a:t>Pomoc na wytwarzanie energii z odpadów może opierać się na odpadach spełniających kryteria definicji odnawialnych źródeł energii albo odpadach wykorzystywanych do zasilania instalacji spełniających kryteria definicji wysokosprawnej kogeneracji.</a:t>
            </a:r>
          </a:p>
          <a:p>
            <a:r>
              <a:rPr lang="pl-PL" dirty="0"/>
              <a:t>Pomoc nie może być przyznana na budowę ani modernizację obiektów wytwórczych wykorzystujących paliwa kopalne, z wyjątkiem gazu ziemnego, jeżeli zapewniona jest zgodność z celami klimatycznymi.</a:t>
            </a:r>
          </a:p>
          <a:p>
            <a:endParaRPr lang="pl-PL" dirty="0"/>
          </a:p>
        </p:txBody>
      </p:sp>
      <p:sp>
        <p:nvSpPr>
          <p:cNvPr id="4" name="Symbol zastępczy numeru slajdu 3">
            <a:extLst>
              <a:ext uri="{FF2B5EF4-FFF2-40B4-BE49-F238E27FC236}">
                <a16:creationId xmlns:a16="http://schemas.microsoft.com/office/drawing/2014/main" id="{C5E27CD5-DFF5-98ED-06EE-88BF4A6D947F}"/>
              </a:ext>
            </a:extLst>
          </p:cNvPr>
          <p:cNvSpPr>
            <a:spLocks noGrp="1"/>
          </p:cNvSpPr>
          <p:nvPr>
            <p:ph type="sldNum" sz="quarter" idx="10"/>
          </p:nvPr>
        </p:nvSpPr>
        <p:spPr/>
        <p:txBody>
          <a:bodyPr/>
          <a:lstStyle/>
          <a:p>
            <a:fld id="{EB4015AA-59F6-416B-87A6-8E3D940284E2}" type="slidenum">
              <a:rPr lang="pl-PL" smtClean="0"/>
              <a:pPr/>
              <a:t>204</a:t>
            </a:fld>
            <a:endParaRPr lang="pl-PL" dirty="0"/>
          </a:p>
        </p:txBody>
      </p:sp>
    </p:spTree>
    <p:extLst>
      <p:ext uri="{BB962C8B-B14F-4D97-AF65-F5344CB8AC3E}">
        <p14:creationId xmlns:p14="http://schemas.microsoft.com/office/powerpoint/2010/main" val="4200903390"/>
      </p:ext>
    </p:extLst>
  </p:cSld>
  <p:clrMapOvr>
    <a:masterClrMapping/>
  </p:clrMapOvr>
</p:sld>
</file>

<file path=ppt/slides/slide2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AE30545-FE63-BCFA-9BF8-7FA308310C61}"/>
              </a:ext>
            </a:extLst>
          </p:cNvPr>
          <p:cNvSpPr>
            <a:spLocks noGrp="1"/>
          </p:cNvSpPr>
          <p:nvPr>
            <p:ph type="title"/>
          </p:nvPr>
        </p:nvSpPr>
        <p:spPr/>
        <p:txBody>
          <a:bodyPr>
            <a:noAutofit/>
          </a:bodyPr>
          <a:lstStyle/>
          <a:p>
            <a:r>
              <a:rPr lang="pl-PL" dirty="0"/>
              <a:t>Pomoc na efektywny energetycznie system ciepłowniczy lub chłodniczy</a:t>
            </a:r>
          </a:p>
        </p:txBody>
      </p:sp>
      <p:sp>
        <p:nvSpPr>
          <p:cNvPr id="3" name="Symbol zastępczy zawartości 2">
            <a:extLst>
              <a:ext uri="{FF2B5EF4-FFF2-40B4-BE49-F238E27FC236}">
                <a16:creationId xmlns:a16="http://schemas.microsoft.com/office/drawing/2014/main" id="{B7928546-542E-40CA-7668-442F0C6A01D9}"/>
              </a:ext>
            </a:extLst>
          </p:cNvPr>
          <p:cNvSpPr>
            <a:spLocks noGrp="1"/>
          </p:cNvSpPr>
          <p:nvPr>
            <p:ph idx="1"/>
          </p:nvPr>
        </p:nvSpPr>
        <p:spPr/>
        <p:txBody>
          <a:bodyPr>
            <a:normAutofit/>
          </a:bodyPr>
          <a:lstStyle/>
          <a:p>
            <a:r>
              <a:rPr lang="pl-PL" b="1" dirty="0"/>
              <a:t>Inwestycja w systemy ciepłownicze lub chłodnicze: </a:t>
            </a:r>
            <a:r>
              <a:rPr lang="pl-PL" dirty="0"/>
              <a:t>modernizacja zakładowej sieci ciepłowniczej poprzez instalację izolowanych rurociągów i integrację systemu z lokalnymi źródłami energii odnawialnej, takimi jak geotermia lub biomasa oraz zintegrowane systemy zarządzania i monitoringu w czasie rzeczywistym, które optymalizują dostawę ciepła w zależności od aktualnego zapotrzebowania.</a:t>
            </a:r>
          </a:p>
          <a:p>
            <a:r>
              <a:rPr lang="pl-PL" b="1" dirty="0"/>
              <a:t>Inwestycja w budowę systemu chłodzenia opartego na energii odnawialnej: </a:t>
            </a:r>
            <a:r>
              <a:rPr lang="pl-PL" dirty="0"/>
              <a:t>zakup i montaż nowego systemu chłodzenia dla kompleksu biurowego wykorzystującego pompy ciepła powietrze-woda, zasilane energią elektryczną pochodzącą z paneli fotowoltaicznych; projekt może uwzględniać zastosowanie inteligentnych systemów zarządzania energią, które regulują chłodzenie w zależności od potrzeb i warunków zewnętrznych.</a:t>
            </a:r>
          </a:p>
          <a:p>
            <a:endParaRPr lang="pl-PL" dirty="0"/>
          </a:p>
        </p:txBody>
      </p:sp>
      <p:sp>
        <p:nvSpPr>
          <p:cNvPr id="4" name="Symbol zastępczy numeru slajdu 3">
            <a:extLst>
              <a:ext uri="{FF2B5EF4-FFF2-40B4-BE49-F238E27FC236}">
                <a16:creationId xmlns:a16="http://schemas.microsoft.com/office/drawing/2014/main" id="{768C242D-4E1D-FA7A-AB63-8F2D3B93D9B9}"/>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205</a:t>
            </a:fld>
            <a:endParaRPr lang="pl-PL" dirty="0"/>
          </a:p>
        </p:txBody>
      </p:sp>
    </p:spTree>
    <p:extLst>
      <p:ext uri="{BB962C8B-B14F-4D97-AF65-F5344CB8AC3E}">
        <p14:creationId xmlns:p14="http://schemas.microsoft.com/office/powerpoint/2010/main" val="178520197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A8208B5-6AFD-3F99-1E22-DE4A93332E78}"/>
              </a:ext>
            </a:extLst>
          </p:cNvPr>
          <p:cNvSpPr>
            <a:spLocks noGrp="1"/>
          </p:cNvSpPr>
          <p:nvPr>
            <p:ph type="title"/>
          </p:nvPr>
        </p:nvSpPr>
        <p:spPr/>
        <p:txBody>
          <a:bodyPr>
            <a:noAutofit/>
          </a:bodyPr>
          <a:lstStyle/>
          <a:p>
            <a:r>
              <a:rPr lang="pl-PL" dirty="0"/>
              <a:t>Pomoc na efektywny energetycznie system ciepłowniczy lub chłodniczy</a:t>
            </a:r>
          </a:p>
        </p:txBody>
      </p:sp>
      <p:sp>
        <p:nvSpPr>
          <p:cNvPr id="3" name="Symbol zastępczy zawartości 2">
            <a:extLst>
              <a:ext uri="{FF2B5EF4-FFF2-40B4-BE49-F238E27FC236}">
                <a16:creationId xmlns:a16="http://schemas.microsoft.com/office/drawing/2014/main" id="{B05D08B9-C71A-685D-84AB-9B1A42E65351}"/>
              </a:ext>
            </a:extLst>
          </p:cNvPr>
          <p:cNvSpPr>
            <a:spLocks noGrp="1"/>
          </p:cNvSpPr>
          <p:nvPr>
            <p:ph idx="1"/>
          </p:nvPr>
        </p:nvSpPr>
        <p:spPr/>
        <p:txBody>
          <a:bodyPr>
            <a:normAutofit/>
          </a:bodyPr>
          <a:lstStyle/>
          <a:p>
            <a:r>
              <a:rPr lang="pl-PL" b="1" dirty="0"/>
              <a:t>Instalacja geotermalna do produkcji ciepła do hotelowej sieci ciepłowniczej:</a:t>
            </a:r>
            <a:r>
              <a:rPr lang="pl-PL" dirty="0"/>
              <a:t> Instalacja ta już w założeniu jest efektywna energetycznie dzięki wykorzystaniu odnawialnego źródła energii. </a:t>
            </a:r>
          </a:p>
          <a:p>
            <a:r>
              <a:rPr lang="pl-PL" b="1" dirty="0"/>
              <a:t>Inwestycja w wysokosprawną kogeneracja opartą o biomasę: </a:t>
            </a:r>
            <a:r>
              <a:rPr lang="pl-PL" dirty="0"/>
              <a:t>budowa nowej jednostki kogeneracyjnej produkującej zarówno energię elektryczną, jak i cieplną z biomasy.</a:t>
            </a:r>
          </a:p>
          <a:p>
            <a:r>
              <a:rPr lang="pl-PL" b="1" dirty="0"/>
              <a:t>Inwestycja związana z magazynowaniem energii cieplnej: </a:t>
            </a:r>
            <a:r>
              <a:rPr lang="pl-PL" dirty="0"/>
              <a:t>integracja systemu magazynowania energii cieplnej z istniejącą siecią ciepłowniczą, pozwalająca na gromadzenie nadmiaru ciepła wyprodukowanego z odnawialnych źródeł energii w okresach niskiego zapotrzebowania. Projekt zakłada wykorzystanie technologii magazynowania, takich jak zasobniki ciepła wody lub sorbenty wodne oparte o sól nieorganiczną, które umożliwiają efektywne gromadzenie i wykorzystanie energii cieplnej.</a:t>
            </a:r>
          </a:p>
          <a:p>
            <a:endParaRPr lang="pl-PL" dirty="0"/>
          </a:p>
        </p:txBody>
      </p:sp>
      <p:sp>
        <p:nvSpPr>
          <p:cNvPr id="4" name="Symbol zastępczy numeru slajdu 3">
            <a:extLst>
              <a:ext uri="{FF2B5EF4-FFF2-40B4-BE49-F238E27FC236}">
                <a16:creationId xmlns:a16="http://schemas.microsoft.com/office/drawing/2014/main" id="{935A14C6-122B-9601-7E1A-D02CF05A38C1}"/>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206</a:t>
            </a:fld>
            <a:endParaRPr lang="pl-PL" dirty="0"/>
          </a:p>
        </p:txBody>
      </p:sp>
    </p:spTree>
    <p:extLst>
      <p:ext uri="{BB962C8B-B14F-4D97-AF65-F5344CB8AC3E}">
        <p14:creationId xmlns:p14="http://schemas.microsoft.com/office/powerpoint/2010/main" val="1464663563"/>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9794FCF-6D7E-1A8C-D238-29EC558C72E2}"/>
              </a:ext>
            </a:extLst>
          </p:cNvPr>
          <p:cNvSpPr>
            <a:spLocks noGrp="1"/>
          </p:cNvSpPr>
          <p:nvPr>
            <p:ph type="title"/>
          </p:nvPr>
        </p:nvSpPr>
        <p:spPr/>
        <p:txBody>
          <a:bodyPr>
            <a:noAutofit/>
          </a:bodyPr>
          <a:lstStyle/>
          <a:p>
            <a:r>
              <a:rPr lang="pl-PL" dirty="0"/>
              <a:t>Pomoc na efektywny energetycznie system ciepłowniczy lub chłodniczy</a:t>
            </a:r>
          </a:p>
        </p:txBody>
      </p:sp>
      <p:sp>
        <p:nvSpPr>
          <p:cNvPr id="3" name="Symbol zastępczy zawartości 2">
            <a:extLst>
              <a:ext uri="{FF2B5EF4-FFF2-40B4-BE49-F238E27FC236}">
                <a16:creationId xmlns:a16="http://schemas.microsoft.com/office/drawing/2014/main" id="{D65163E4-8DEF-3EB3-5401-FBE14C8EBEF0}"/>
              </a:ext>
            </a:extLst>
          </p:cNvPr>
          <p:cNvSpPr>
            <a:spLocks noGrp="1"/>
          </p:cNvSpPr>
          <p:nvPr>
            <p:ph idx="1"/>
          </p:nvPr>
        </p:nvSpPr>
        <p:spPr/>
        <p:txBody>
          <a:bodyPr>
            <a:normAutofit/>
          </a:bodyPr>
          <a:lstStyle/>
          <a:p>
            <a:r>
              <a:rPr lang="pl-PL" dirty="0"/>
              <a:t>Kosztami kwalifikowalnymi są koszty inwestycji związane z budową lub modernizacją efektywnego energetycznie systemu ciepłowniczego lub chłodniczego.</a:t>
            </a:r>
          </a:p>
          <a:p>
            <a:r>
              <a:rPr lang="pl-PL" dirty="0"/>
              <a:t>Pomoc może być przyznana po łącznym spełnieniu wszystkich warunków:</a:t>
            </a:r>
          </a:p>
          <a:p>
            <a:pPr lvl="1"/>
            <a:r>
              <a:rPr lang="pl-PL" dirty="0"/>
              <a:t>sieć dystrybucji jest lub stanie się odpowiednia do przesytu energii cieplnej lub chłodniczej wytworzonej z odnawialnych źródeł energii lub ciepła odpadowego;</a:t>
            </a:r>
          </a:p>
          <a:p>
            <a:pPr lvl="1"/>
            <a:r>
              <a:rPr lang="pl-PL" dirty="0"/>
              <a:t>modernizacja nie skutkuje zwiększeniem wytwarzania energii z paliw kopalnych, z wyjątkiem gazu ziemnego; w przypadku modernizacji sieci magazynowania lub dystrybucji energii cieplnej i chłodniczej wytwarzanej z gazu ziemnego, jeżeli zapewniona jest zgodność z celami klimatycznymi.</a:t>
            </a:r>
          </a:p>
        </p:txBody>
      </p:sp>
      <p:sp>
        <p:nvSpPr>
          <p:cNvPr id="4" name="Symbol zastępczy numeru slajdu 3">
            <a:extLst>
              <a:ext uri="{FF2B5EF4-FFF2-40B4-BE49-F238E27FC236}">
                <a16:creationId xmlns:a16="http://schemas.microsoft.com/office/drawing/2014/main" id="{1E84F926-7DC8-2821-188B-CFB6E53C001B}"/>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207</a:t>
            </a:fld>
            <a:endParaRPr lang="pl-PL" dirty="0"/>
          </a:p>
        </p:txBody>
      </p:sp>
    </p:spTree>
    <p:extLst>
      <p:ext uri="{BB962C8B-B14F-4D97-AF65-F5344CB8AC3E}">
        <p14:creationId xmlns:p14="http://schemas.microsoft.com/office/powerpoint/2010/main" val="2498654317"/>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2C8E2D-9C09-B6FB-126B-DCC887E99928}"/>
              </a:ext>
            </a:extLst>
          </p:cNvPr>
          <p:cNvSpPr>
            <a:spLocks noGrp="1"/>
          </p:cNvSpPr>
          <p:nvPr>
            <p:ph type="title"/>
          </p:nvPr>
        </p:nvSpPr>
        <p:spPr/>
        <p:txBody>
          <a:bodyPr/>
          <a:lstStyle/>
          <a:p>
            <a:r>
              <a:rPr lang="pl-PL" dirty="0"/>
              <a:t>Pomoc na efektywny energetycznie system ciepłowniczy lub chłodniczy</a:t>
            </a:r>
          </a:p>
        </p:txBody>
      </p:sp>
      <p:sp>
        <p:nvSpPr>
          <p:cNvPr id="3" name="Symbol zastępczy zawartości 2">
            <a:extLst>
              <a:ext uri="{FF2B5EF4-FFF2-40B4-BE49-F238E27FC236}">
                <a16:creationId xmlns:a16="http://schemas.microsoft.com/office/drawing/2014/main" id="{CD439ACD-E70A-E1AF-C800-7BB8F8F7F643}"/>
              </a:ext>
            </a:extLst>
          </p:cNvPr>
          <p:cNvSpPr>
            <a:spLocks noGrp="1"/>
          </p:cNvSpPr>
          <p:nvPr>
            <p:ph idx="1"/>
          </p:nvPr>
        </p:nvSpPr>
        <p:spPr/>
        <p:txBody>
          <a:bodyPr/>
          <a:lstStyle/>
          <a:p>
            <a:r>
              <a:rPr lang="pl-PL" dirty="0"/>
              <a:t>Efektywny system ciepłowniczy i chłodniczy – system ciepłowniczy lub chłodniczy, w którym do produkcji ciepła lub chłodu wykorzystuje się w co najmniej 50% energię ze źródeł odnawialnych, lub w co najmniej 50% ciepło odpadowe, lub w co najmniej 75% ciepło pochodzące z kogeneracji, lub w co najmniej 50% wykorzystuje się połączenie takiej energii i ciepła.</a:t>
            </a:r>
          </a:p>
          <a:p>
            <a:endParaRPr lang="pl-PL" dirty="0"/>
          </a:p>
        </p:txBody>
      </p:sp>
      <p:sp>
        <p:nvSpPr>
          <p:cNvPr id="4" name="Symbol zastępczy numeru slajdu 3">
            <a:extLst>
              <a:ext uri="{FF2B5EF4-FFF2-40B4-BE49-F238E27FC236}">
                <a16:creationId xmlns:a16="http://schemas.microsoft.com/office/drawing/2014/main" id="{FDF48F74-8762-631D-7417-A6E774BBD6A5}"/>
              </a:ext>
            </a:extLst>
          </p:cNvPr>
          <p:cNvSpPr>
            <a:spLocks noGrp="1"/>
          </p:cNvSpPr>
          <p:nvPr>
            <p:ph type="sldNum" sz="quarter" idx="10"/>
          </p:nvPr>
        </p:nvSpPr>
        <p:spPr/>
        <p:txBody>
          <a:bodyPr/>
          <a:lstStyle/>
          <a:p>
            <a:fld id="{EB4015AA-59F6-416B-87A6-8E3D940284E2}" type="slidenum">
              <a:rPr lang="pl-PL" smtClean="0"/>
              <a:pPr/>
              <a:t>208</a:t>
            </a:fld>
            <a:endParaRPr lang="pl-PL" dirty="0"/>
          </a:p>
        </p:txBody>
      </p:sp>
    </p:spTree>
    <p:extLst>
      <p:ext uri="{BB962C8B-B14F-4D97-AF65-F5344CB8AC3E}">
        <p14:creationId xmlns:p14="http://schemas.microsoft.com/office/powerpoint/2010/main" val="1689307484"/>
      </p:ext>
    </p:extLst>
  </p:cSld>
  <p:clrMapOvr>
    <a:masterClrMapping/>
  </p:clrMapOvr>
</p:sld>
</file>

<file path=ppt/slides/slide2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27741B-B0B0-8181-F73D-8C60E1F5075B}"/>
              </a:ext>
            </a:extLst>
          </p:cNvPr>
          <p:cNvSpPr>
            <a:spLocks noGrp="1"/>
          </p:cNvSpPr>
          <p:nvPr>
            <p:ph type="title"/>
          </p:nvPr>
        </p:nvSpPr>
        <p:spPr/>
        <p:txBody>
          <a:bodyPr/>
          <a:lstStyle/>
          <a:p>
            <a:r>
              <a:rPr lang="pl-PL" dirty="0"/>
              <a:t>Pomoc na efektywny energetycznie system ciepłowniczy lub chłodniczy</a:t>
            </a:r>
          </a:p>
        </p:txBody>
      </p:sp>
      <p:sp>
        <p:nvSpPr>
          <p:cNvPr id="3" name="Symbol zastępczy zawartości 2">
            <a:extLst>
              <a:ext uri="{FF2B5EF4-FFF2-40B4-BE49-F238E27FC236}">
                <a16:creationId xmlns:a16="http://schemas.microsoft.com/office/drawing/2014/main" id="{1E61AA8A-716A-0BB1-72B3-46CF1AD777B2}"/>
              </a:ext>
            </a:extLst>
          </p:cNvPr>
          <p:cNvSpPr>
            <a:spLocks noGrp="1"/>
          </p:cNvSpPr>
          <p:nvPr>
            <p:ph idx="1"/>
          </p:nvPr>
        </p:nvSpPr>
        <p:spPr>
          <a:xfrm>
            <a:off x="1025907" y="1979837"/>
            <a:ext cx="8640382" cy="5328392"/>
          </a:xfrm>
        </p:spPr>
        <p:txBody>
          <a:bodyPr>
            <a:normAutofit/>
          </a:bodyPr>
          <a:lstStyle/>
          <a:p>
            <a:r>
              <a:rPr lang="pl-PL" b="1" dirty="0"/>
              <a:t>System ciepłowniczy wykorzystujący energię geotermalną: </a:t>
            </a:r>
            <a:r>
              <a:rPr lang="pl-PL" dirty="0"/>
              <a:t>system ciepłowniczy, który wytwarza ciepło poprzez wykorzystanie energii geotermalnej, może być klasyfikowany jako efektywny energetycznie, ponieważ energia geotermalna jest źródłem odnawialnym. Jeśli co najmniej 50% energii wykorzystywanej w systemie pochodzi z geotermii, system ten spełnia jedno z kryteriów efektywności energetycznej.</a:t>
            </a:r>
          </a:p>
          <a:p>
            <a:r>
              <a:rPr lang="pl-PL" b="1" dirty="0"/>
              <a:t>Sieć dystrybucyjna wykorzystująca ciepło odpadowe z procesów przemysłowych: </a:t>
            </a:r>
            <a:r>
              <a:rPr lang="pl-PL" dirty="0"/>
              <a:t>sieć ciepłownicza zasilana w 50% lub więcej ciepłem odpadowym, które jest efektem ubocznym procesów przemysłowych. Wykorzystanie tego ciepła do ogrzewania budynków produkcyjnych lub biurowych minimalizuje straty energii i przyczynia się do poprawy efektywności energetycznej.</a:t>
            </a:r>
          </a:p>
          <a:p>
            <a:r>
              <a:rPr lang="pl-PL" b="1" dirty="0"/>
              <a:t>System chłodniczy zasilany z wysokosprawnej kogeneracji: </a:t>
            </a:r>
            <a:r>
              <a:rPr lang="pl-PL" dirty="0"/>
              <a:t>instalacja chłodnicza korzystająca z ciepła wytworzonego w procesie wysokosprawnej kogeneracji, w której co najmniej 75% energii pochodzi z tego procesu.</a:t>
            </a:r>
          </a:p>
          <a:p>
            <a:endParaRPr lang="pl-PL" dirty="0"/>
          </a:p>
        </p:txBody>
      </p:sp>
      <p:sp>
        <p:nvSpPr>
          <p:cNvPr id="4" name="Symbol zastępczy numeru slajdu 3">
            <a:extLst>
              <a:ext uri="{FF2B5EF4-FFF2-40B4-BE49-F238E27FC236}">
                <a16:creationId xmlns:a16="http://schemas.microsoft.com/office/drawing/2014/main" id="{540EA885-22F9-B2D1-E757-92A6B0C3954B}"/>
              </a:ext>
            </a:extLst>
          </p:cNvPr>
          <p:cNvSpPr>
            <a:spLocks noGrp="1"/>
          </p:cNvSpPr>
          <p:nvPr>
            <p:ph type="sldNum" sz="quarter" idx="10"/>
          </p:nvPr>
        </p:nvSpPr>
        <p:spPr/>
        <p:txBody>
          <a:bodyPr/>
          <a:lstStyle/>
          <a:p>
            <a:fld id="{EB4015AA-59F6-416B-87A6-8E3D940284E2}" type="slidenum">
              <a:rPr lang="pl-PL" smtClean="0"/>
              <a:pPr/>
              <a:t>209</a:t>
            </a:fld>
            <a:endParaRPr lang="pl-PL" dirty="0"/>
          </a:p>
        </p:txBody>
      </p:sp>
    </p:spTree>
    <p:extLst>
      <p:ext uri="{BB962C8B-B14F-4D97-AF65-F5344CB8AC3E}">
        <p14:creationId xmlns:p14="http://schemas.microsoft.com/office/powerpoint/2010/main" val="19918167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F89F473-3E05-0BF5-8A90-257750193573}"/>
              </a:ext>
            </a:extLst>
          </p:cNvPr>
          <p:cNvSpPr>
            <a:spLocks noGrp="1"/>
          </p:cNvSpPr>
          <p:nvPr>
            <p:ph type="title"/>
          </p:nvPr>
        </p:nvSpPr>
        <p:spPr/>
        <p:txBody>
          <a:bodyPr/>
          <a:lstStyle/>
          <a:p>
            <a:r>
              <a:rPr lang="pl-PL" dirty="0"/>
              <a:t>Korzyść</a:t>
            </a:r>
          </a:p>
        </p:txBody>
      </p:sp>
      <p:sp>
        <p:nvSpPr>
          <p:cNvPr id="3" name="Symbol zastępczy zawartości 2">
            <a:extLst>
              <a:ext uri="{FF2B5EF4-FFF2-40B4-BE49-F238E27FC236}">
                <a16:creationId xmlns:a16="http://schemas.microsoft.com/office/drawing/2014/main" id="{BAC58A97-3C2E-CA85-13F0-626400143F2D}"/>
              </a:ext>
            </a:extLst>
          </p:cNvPr>
          <p:cNvSpPr>
            <a:spLocks noGrp="1"/>
          </p:cNvSpPr>
          <p:nvPr>
            <p:ph idx="1"/>
          </p:nvPr>
        </p:nvSpPr>
        <p:spPr/>
        <p:txBody>
          <a:bodyPr/>
          <a:lstStyle/>
          <a:p>
            <a:r>
              <a:rPr lang="pl-PL" dirty="0"/>
              <a:t>W przypadku usług publicznych/usług w ogólnym interesie gospodarczym, wsparcie w formie rekompensaty spełniającej tzw. kryteria </a:t>
            </a:r>
            <a:r>
              <a:rPr lang="pl-PL" dirty="0" err="1"/>
              <a:t>Altmark</a:t>
            </a:r>
            <a:r>
              <a:rPr lang="pl-PL" dirty="0"/>
              <a:t> stanowi mechanizm pozwalający na eliminację przesłanki korzyści. </a:t>
            </a:r>
          </a:p>
          <a:p>
            <a:r>
              <a:rPr lang="pl-PL" dirty="0"/>
              <a:t>Omawiany mechanizm może ewentualnie znaleźć zastosowanie w odniesieniu do operatora usługi publicznej, wykorzystującego do jej świadczenia np. infrastrukturę objętą dofinansowaniem. </a:t>
            </a:r>
          </a:p>
          <a:p>
            <a:r>
              <a:rPr lang="pl-PL" dirty="0"/>
              <a:t>Udostępnienie operatorowi infrastruktury może stanowić jeden z elementów rekompensaty spełniającej kryteria </a:t>
            </a:r>
            <a:r>
              <a:rPr lang="pl-PL" dirty="0" err="1"/>
              <a:t>Altmark</a:t>
            </a:r>
            <a:r>
              <a:rPr lang="pl-PL" dirty="0"/>
              <a:t>, która nie stanowi pomocy publicznej.</a:t>
            </a:r>
          </a:p>
          <a:p>
            <a:r>
              <a:rPr lang="pl-PL" dirty="0"/>
              <a:t>UWAGA: w przypadku niespełnienia kryteriów </a:t>
            </a:r>
            <a:r>
              <a:rPr lang="pl-PL" dirty="0" err="1"/>
              <a:t>Altmark</a:t>
            </a:r>
            <a:r>
              <a:rPr lang="pl-PL" dirty="0"/>
              <a:t>, które gwarantują, iż udzielona rekompensata z tytułu usług publicznych nie stanowi pomocy publicznej (brak spełnienia przesłanki korzyści), istnieje możliwość udzielenia rekompensat z tytułu usług publicznych, stanowiących pomoc publiczną na podstawie właściwych przepisów prawa unijnego.</a:t>
            </a:r>
          </a:p>
        </p:txBody>
      </p:sp>
      <p:sp>
        <p:nvSpPr>
          <p:cNvPr id="4" name="Symbol zastępczy numeru slajdu 3">
            <a:extLst>
              <a:ext uri="{FF2B5EF4-FFF2-40B4-BE49-F238E27FC236}">
                <a16:creationId xmlns:a16="http://schemas.microsoft.com/office/drawing/2014/main" id="{D8789F36-7698-722E-5E2B-7DC513061603}"/>
              </a:ext>
            </a:extLst>
          </p:cNvPr>
          <p:cNvSpPr>
            <a:spLocks noGrp="1"/>
          </p:cNvSpPr>
          <p:nvPr>
            <p:ph type="sldNum" sz="quarter" idx="10"/>
          </p:nvPr>
        </p:nvSpPr>
        <p:spPr/>
        <p:txBody>
          <a:bodyPr/>
          <a:lstStyle/>
          <a:p>
            <a:fld id="{EB4015AA-59F6-416B-87A6-8E3D940284E2}" type="slidenum">
              <a:rPr lang="pl-PL" smtClean="0"/>
              <a:pPr/>
              <a:t>21</a:t>
            </a:fld>
            <a:endParaRPr lang="pl-PL" dirty="0"/>
          </a:p>
        </p:txBody>
      </p:sp>
    </p:spTree>
    <p:extLst>
      <p:ext uri="{BB962C8B-B14F-4D97-AF65-F5344CB8AC3E}">
        <p14:creationId xmlns:p14="http://schemas.microsoft.com/office/powerpoint/2010/main" val="2884725458"/>
      </p:ext>
    </p:extLst>
  </p:cSld>
  <p:clrMapOvr>
    <a:masterClrMapping/>
  </p:clrMapOvr>
</p:sld>
</file>

<file path=ppt/slides/slide2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8C02915-0560-DEC8-DABD-9A36FD04D4FE}"/>
              </a:ext>
            </a:extLst>
          </p:cNvPr>
          <p:cNvSpPr>
            <a:spLocks noGrp="1"/>
          </p:cNvSpPr>
          <p:nvPr>
            <p:ph type="title"/>
          </p:nvPr>
        </p:nvSpPr>
        <p:spPr/>
        <p:txBody>
          <a:bodyPr/>
          <a:lstStyle/>
          <a:p>
            <a:r>
              <a:rPr lang="pl-PL" dirty="0"/>
              <a:t>Pomoc na efektywny energetycznie system ciepłowniczy lub chłodniczy</a:t>
            </a:r>
          </a:p>
        </p:txBody>
      </p:sp>
      <p:sp>
        <p:nvSpPr>
          <p:cNvPr id="3" name="Symbol zastępczy zawartości 2">
            <a:extLst>
              <a:ext uri="{FF2B5EF4-FFF2-40B4-BE49-F238E27FC236}">
                <a16:creationId xmlns:a16="http://schemas.microsoft.com/office/drawing/2014/main" id="{5F77D0E2-5224-CCD8-3529-B4D9D837073D}"/>
              </a:ext>
            </a:extLst>
          </p:cNvPr>
          <p:cNvSpPr>
            <a:spLocks noGrp="1"/>
          </p:cNvSpPr>
          <p:nvPr>
            <p:ph idx="1"/>
          </p:nvPr>
        </p:nvSpPr>
        <p:spPr>
          <a:xfrm>
            <a:off x="1025907" y="1979837"/>
            <a:ext cx="8640382" cy="5220000"/>
          </a:xfrm>
        </p:spPr>
        <p:txBody>
          <a:bodyPr>
            <a:normAutofit/>
          </a:bodyPr>
          <a:lstStyle/>
          <a:p>
            <a:r>
              <a:rPr lang="pl-PL" dirty="0"/>
              <a:t>Maksymalna intensywność pomocy wynosi 30% kk.</a:t>
            </a:r>
          </a:p>
          <a:p>
            <a:r>
              <a:rPr lang="pl-PL" dirty="0"/>
              <a:t>Maksymalną intensywność pomocy podwyższa się o:</a:t>
            </a:r>
          </a:p>
          <a:p>
            <a:pPr lvl="1"/>
            <a:r>
              <a:rPr lang="pl-PL" dirty="0"/>
              <a:t>20 pp. w przypadku małych przedsiębiorców;</a:t>
            </a:r>
          </a:p>
          <a:p>
            <a:pPr lvl="1"/>
            <a:r>
              <a:rPr lang="pl-PL" dirty="0"/>
              <a:t>10 pp. w przypadku średnich przedsiębiorców.</a:t>
            </a:r>
          </a:p>
          <a:p>
            <a:r>
              <a:rPr lang="pl-PL" dirty="0"/>
              <a:t>Maksymalną intensywność pomocy podwyższa się o 15 pp. w przypadku inwestycji wykorzystujących wyłącznie odnawialne źródła energii, ciepło odpadowe lub ich połączenie, w tym zieloną kogenerację.</a:t>
            </a:r>
          </a:p>
          <a:p>
            <a:r>
              <a:rPr lang="pl-PL" dirty="0"/>
              <a:t>Alternatywnie intensywność pomocy można podnieść do 100% luki w finansowaniu.</a:t>
            </a:r>
          </a:p>
          <a:p>
            <a:r>
              <a:rPr lang="pl-PL" dirty="0"/>
              <a:t>Luka w finansowaniu to różnica między przychodami i kosztami gospodarczymi (w tym inwestycyjnymi i operacyjnymi) projektu objętego pomocą a przychodami i kosztami alternatywnego projektu, który beneficjent pomocy zrealizowałby w razie braku pomocy.</a:t>
            </a:r>
          </a:p>
        </p:txBody>
      </p:sp>
      <p:sp>
        <p:nvSpPr>
          <p:cNvPr id="4" name="Symbol zastępczy numeru slajdu 3">
            <a:extLst>
              <a:ext uri="{FF2B5EF4-FFF2-40B4-BE49-F238E27FC236}">
                <a16:creationId xmlns:a16="http://schemas.microsoft.com/office/drawing/2014/main" id="{CFC46099-8FC0-4634-DE51-24C1744A16AF}"/>
              </a:ext>
            </a:extLst>
          </p:cNvPr>
          <p:cNvSpPr>
            <a:spLocks noGrp="1"/>
          </p:cNvSpPr>
          <p:nvPr>
            <p:ph type="sldNum" sz="quarter" idx="10"/>
          </p:nvPr>
        </p:nvSpPr>
        <p:spPr/>
        <p:txBody>
          <a:bodyPr/>
          <a:lstStyle/>
          <a:p>
            <a:fld id="{EB4015AA-59F6-416B-87A6-8E3D940284E2}" type="slidenum">
              <a:rPr lang="pl-PL" smtClean="0"/>
              <a:pPr/>
              <a:t>210</a:t>
            </a:fld>
            <a:endParaRPr lang="pl-PL" dirty="0"/>
          </a:p>
        </p:txBody>
      </p:sp>
    </p:spTree>
    <p:extLst>
      <p:ext uri="{BB962C8B-B14F-4D97-AF65-F5344CB8AC3E}">
        <p14:creationId xmlns:p14="http://schemas.microsoft.com/office/powerpoint/2010/main" val="486606275"/>
      </p:ext>
    </p:extLst>
  </p:cSld>
  <p:clrMapOvr>
    <a:masterClrMapping/>
  </p:clrMapOvr>
</p:sld>
</file>

<file path=ppt/slides/slide2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E08DCE-53D7-7419-F2C6-075DF49424C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D5183682-AB9B-260B-32D4-F3DC44366387}"/>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0502AF42-DB5F-EEEC-2584-5E75B2EAC620}"/>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89EF4152-6BD4-195C-7260-A57FC8053A5E}"/>
              </a:ext>
            </a:extLst>
          </p:cNvPr>
          <p:cNvSpPr>
            <a:spLocks noGrp="1"/>
          </p:cNvSpPr>
          <p:nvPr>
            <p:ph type="subTitle" idx="1"/>
          </p:nvPr>
        </p:nvSpPr>
        <p:spPr/>
        <p:txBody>
          <a:bodyPr>
            <a:normAutofit/>
          </a:bodyPr>
          <a:lstStyle/>
          <a:p>
            <a:r>
              <a:rPr lang="pl-PL" dirty="0"/>
              <a:t>Pomoc na kulturę i dziedzictwo (art. 53 GBER)</a:t>
            </a:r>
          </a:p>
        </p:txBody>
      </p:sp>
      <p:pic>
        <p:nvPicPr>
          <p:cNvPr id="3" name="Obraz 2">
            <a:extLst>
              <a:ext uri="{FF2B5EF4-FFF2-40B4-BE49-F238E27FC236}">
                <a16:creationId xmlns:a16="http://schemas.microsoft.com/office/drawing/2014/main" id="{94931550-5A00-1790-33A7-27BAACC1245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4275489158"/>
      </p:ext>
    </p:extLst>
  </p:cSld>
  <p:clrMapOvr>
    <a:masterClrMapping/>
  </p:clrMapOvr>
</p:sld>
</file>

<file path=ppt/slides/slide2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1232BC6-08D9-7CA9-2EBF-C54B590305C3}"/>
              </a:ext>
            </a:extLst>
          </p:cNvPr>
          <p:cNvSpPr>
            <a:spLocks noGrp="1"/>
          </p:cNvSpPr>
          <p:nvPr>
            <p:ph type="title"/>
          </p:nvPr>
        </p:nvSpPr>
        <p:spPr/>
        <p:txBody>
          <a:bodyPr/>
          <a:lstStyle/>
          <a:p>
            <a:r>
              <a:rPr lang="pl-PL" dirty="0"/>
              <a:t>Pomoc na kulturę i dziedzictwo</a:t>
            </a:r>
          </a:p>
        </p:txBody>
      </p:sp>
      <p:sp>
        <p:nvSpPr>
          <p:cNvPr id="3" name="Symbol zastępczy zawartości 2">
            <a:extLst>
              <a:ext uri="{FF2B5EF4-FFF2-40B4-BE49-F238E27FC236}">
                <a16:creationId xmlns:a16="http://schemas.microsoft.com/office/drawing/2014/main" id="{FBF01F29-FDFE-EF2C-24B3-635D4B3F2D60}"/>
              </a:ext>
            </a:extLst>
          </p:cNvPr>
          <p:cNvSpPr>
            <a:spLocks noGrp="1"/>
          </p:cNvSpPr>
          <p:nvPr>
            <p:ph idx="1"/>
          </p:nvPr>
        </p:nvSpPr>
        <p:spPr>
          <a:xfrm>
            <a:off x="1025907" y="1979837"/>
            <a:ext cx="8640382" cy="5400400"/>
          </a:xfrm>
        </p:spPr>
        <p:txBody>
          <a:bodyPr>
            <a:normAutofit fontScale="92500"/>
          </a:bodyPr>
          <a:lstStyle/>
          <a:p>
            <a:r>
              <a:rPr lang="pl-PL" dirty="0"/>
              <a:t>Przeznaczenia pomocy to m.in:</a:t>
            </a:r>
          </a:p>
          <a:p>
            <a:pPr lvl="1"/>
            <a:r>
              <a:rPr lang="pl-PL" dirty="0"/>
              <a:t>muzea, archiwa, biblioteki, ośrodki lub przestrzenie kulturalne i artystyczne, teatry, opery, sale koncertowe, inne organizacje wystawiające widowiska sceniczne, instytucje odpowiedzialne za dziedzictwo filmowe oraz inne podobne infrastruktury, organizacje i instytucje kulturalne i artystyczne.</a:t>
            </a:r>
          </a:p>
          <a:p>
            <a:pPr lvl="1"/>
            <a:r>
              <a:rPr lang="pl-PL" dirty="0"/>
              <a:t>materialne zasoby dziedzictwa kulturowego: wszelkie formy ruchomego i nieruchomego dziedzictwa, obiekty archeologiczne, pomniki, obiekty i budynki historyczne.</a:t>
            </a:r>
          </a:p>
          <a:p>
            <a:pPr lvl="1"/>
            <a:r>
              <a:rPr lang="pl-PL" dirty="0"/>
              <a:t>dziedzictwo naturalne związane z dziedzictwem kulturowym lub jeśli zostały formalnie uznane za dziedzictwo kulturowe lub naturalne.</a:t>
            </a:r>
          </a:p>
          <a:p>
            <a:pPr lvl="1"/>
            <a:r>
              <a:rPr lang="pl-PL" dirty="0"/>
              <a:t>edukacja kulturalna i artystyczna, promowanie lepszego zrozumienia znaczenia ochrony i propagowania różnorodnych form wyrazu kulturowego, za pośrednictwem programów edukacyjnych oraz programów zwiększających świadomość społeczeństwa.</a:t>
            </a:r>
          </a:p>
          <a:p>
            <a:pPr lvl="1"/>
            <a:r>
              <a:rPr lang="pl-PL" dirty="0"/>
              <a:t>tworzenie, redagowanie, produkcja, dystrybucja, digitalizacja i publikacja utworów muzycznych i literackich, w tym przekładów.</a:t>
            </a:r>
          </a:p>
          <a:p>
            <a:endParaRPr lang="pl-PL" dirty="0"/>
          </a:p>
        </p:txBody>
      </p:sp>
      <p:sp>
        <p:nvSpPr>
          <p:cNvPr id="4" name="Symbol zastępczy numeru slajdu 3">
            <a:extLst>
              <a:ext uri="{FF2B5EF4-FFF2-40B4-BE49-F238E27FC236}">
                <a16:creationId xmlns:a16="http://schemas.microsoft.com/office/drawing/2014/main" id="{2030638F-AE86-9664-C5BF-4B95D880D66D}"/>
              </a:ext>
            </a:extLst>
          </p:cNvPr>
          <p:cNvSpPr>
            <a:spLocks noGrp="1"/>
          </p:cNvSpPr>
          <p:nvPr>
            <p:ph type="sldNum" sz="quarter" idx="10"/>
          </p:nvPr>
        </p:nvSpPr>
        <p:spPr/>
        <p:txBody>
          <a:bodyPr/>
          <a:lstStyle/>
          <a:p>
            <a:fld id="{EB4015AA-59F6-416B-87A6-8E3D940284E2}" type="slidenum">
              <a:rPr lang="pl-PL" smtClean="0"/>
              <a:pPr/>
              <a:t>212</a:t>
            </a:fld>
            <a:endParaRPr lang="pl-PL" dirty="0"/>
          </a:p>
        </p:txBody>
      </p:sp>
    </p:spTree>
    <p:extLst>
      <p:ext uri="{BB962C8B-B14F-4D97-AF65-F5344CB8AC3E}">
        <p14:creationId xmlns:p14="http://schemas.microsoft.com/office/powerpoint/2010/main" val="3187560014"/>
      </p:ext>
    </p:extLst>
  </p:cSld>
  <p:clrMapOvr>
    <a:masterClrMapping/>
  </p:clrMapOvr>
</p:sld>
</file>

<file path=ppt/slides/slide2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0198B5-E2A0-C2FB-6896-5B718EE73F59}"/>
              </a:ext>
            </a:extLst>
          </p:cNvPr>
          <p:cNvSpPr>
            <a:spLocks noGrp="1"/>
          </p:cNvSpPr>
          <p:nvPr>
            <p:ph type="title"/>
          </p:nvPr>
        </p:nvSpPr>
        <p:spPr/>
        <p:txBody>
          <a:bodyPr/>
          <a:lstStyle/>
          <a:p>
            <a:r>
              <a:rPr lang="pl-PL" dirty="0"/>
              <a:t>Inwestycyjna pomoc na kulturę i dziedzictwo</a:t>
            </a:r>
          </a:p>
        </p:txBody>
      </p:sp>
      <p:sp>
        <p:nvSpPr>
          <p:cNvPr id="3" name="Symbol zastępczy zawartości 2">
            <a:extLst>
              <a:ext uri="{FF2B5EF4-FFF2-40B4-BE49-F238E27FC236}">
                <a16:creationId xmlns:a16="http://schemas.microsoft.com/office/drawing/2014/main" id="{04EA2D7A-589E-034E-5050-7F8A45186DA7}"/>
              </a:ext>
            </a:extLst>
          </p:cNvPr>
          <p:cNvSpPr>
            <a:spLocks noGrp="1"/>
          </p:cNvSpPr>
          <p:nvPr>
            <p:ph idx="1"/>
          </p:nvPr>
        </p:nvSpPr>
        <p:spPr>
          <a:xfrm>
            <a:off x="1025907" y="1979837"/>
            <a:ext cx="8640382" cy="5220000"/>
          </a:xfrm>
        </p:spPr>
        <p:txBody>
          <a:bodyPr>
            <a:normAutofit fontScale="85000" lnSpcReduction="10000"/>
          </a:bodyPr>
          <a:lstStyle/>
          <a:p>
            <a:r>
              <a:rPr lang="pl-PL" dirty="0"/>
              <a:t>Koszty budowy, modernizacji, nabycia, konserwacji lub poprawy infrastruktury, jeżeli w skali roku przynajmniej 80% czasu lub przestrzeni tej infrastruktury jest wykorzystywane do celów związanych z kulturą.</a:t>
            </a:r>
          </a:p>
          <a:p>
            <a:r>
              <a:rPr lang="pl-PL" dirty="0"/>
              <a:t>Koszty nabycia, w tym leasingu, przekazania własności lub fizycznej relokacji dziedzictwa kulturowego.</a:t>
            </a:r>
          </a:p>
          <a:p>
            <a:r>
              <a:rPr lang="pl-PL" dirty="0"/>
              <a:t>Koszty zabezpieczenia, ochrony, renowacji i odnowy materialnych i niematerialnych zasobów dziedzictwa kulturowego, w tym dodatkowe koszty przechowywania w odpowiednich warunkach, specjalnych narzędzi, materiałów oraz koszty dokumentacji, badań, digitalizacji i publikacji.</a:t>
            </a:r>
          </a:p>
          <a:p>
            <a:r>
              <a:rPr lang="pl-PL" dirty="0"/>
              <a:t>Koszty poprawy dostępu do dziedzictwa kulturowego, w tym koszty digitalizacji i innych nowych technologii, koszty poprawy dostępu dla osób o specjalnych potrzebach oraz promowania różnorodności kulturowej w odniesieniu do prezentacji, programów i odwiedzających.</a:t>
            </a:r>
          </a:p>
          <a:p>
            <a:r>
              <a:rPr lang="pl-PL" dirty="0"/>
              <a:t>Koszty projektów i działań kulturalnych, programów współpracy i wymiany oraz dotacje, w tym koszty procedur wyboru, promocji oraz koszty ponoszone bezpośrednio w wyniku projektu.</a:t>
            </a:r>
          </a:p>
          <a:p>
            <a:endParaRPr lang="pl-PL" dirty="0"/>
          </a:p>
        </p:txBody>
      </p:sp>
      <p:sp>
        <p:nvSpPr>
          <p:cNvPr id="4" name="Symbol zastępczy numeru slajdu 3">
            <a:extLst>
              <a:ext uri="{FF2B5EF4-FFF2-40B4-BE49-F238E27FC236}">
                <a16:creationId xmlns:a16="http://schemas.microsoft.com/office/drawing/2014/main" id="{72FA0D8F-8AC4-FA83-1243-08A6E08623CD}"/>
              </a:ext>
            </a:extLst>
          </p:cNvPr>
          <p:cNvSpPr>
            <a:spLocks noGrp="1"/>
          </p:cNvSpPr>
          <p:nvPr>
            <p:ph type="sldNum" sz="quarter" idx="10"/>
          </p:nvPr>
        </p:nvSpPr>
        <p:spPr/>
        <p:txBody>
          <a:bodyPr/>
          <a:lstStyle/>
          <a:p>
            <a:fld id="{EB4015AA-59F6-416B-87A6-8E3D940284E2}" type="slidenum">
              <a:rPr lang="pl-PL" smtClean="0"/>
              <a:pPr/>
              <a:t>213</a:t>
            </a:fld>
            <a:endParaRPr lang="pl-PL" dirty="0"/>
          </a:p>
        </p:txBody>
      </p:sp>
    </p:spTree>
    <p:extLst>
      <p:ext uri="{BB962C8B-B14F-4D97-AF65-F5344CB8AC3E}">
        <p14:creationId xmlns:p14="http://schemas.microsoft.com/office/powerpoint/2010/main" val="1009792806"/>
      </p:ext>
    </p:extLst>
  </p:cSld>
  <p:clrMapOvr>
    <a:masterClrMapping/>
  </p:clrMapOvr>
</p:sld>
</file>

<file path=ppt/slides/slide2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dirty="0"/>
              <a:t>Pomoc na kulturę i dziedzictwo</a:t>
            </a:r>
          </a:p>
        </p:txBody>
      </p:sp>
      <p:sp>
        <p:nvSpPr>
          <p:cNvPr id="3" name="Symbol zastępczy zawartości 2"/>
          <p:cNvSpPr>
            <a:spLocks noGrp="1"/>
          </p:cNvSpPr>
          <p:nvPr>
            <p:ph idx="1"/>
          </p:nvPr>
        </p:nvSpPr>
        <p:spPr/>
        <p:txBody>
          <a:bodyPr>
            <a:normAutofit/>
          </a:bodyPr>
          <a:lstStyle/>
          <a:p>
            <a:pPr algn="just">
              <a:lnSpc>
                <a:spcPct val="110000"/>
              </a:lnSpc>
            </a:pPr>
            <a:r>
              <a:rPr lang="pl-PL" dirty="0"/>
              <a:t>W przypadku pomocy inwestycyjnej kwota pomocy nie przekracza różnicy między kosztami kwalifikowalnymi a zyskiem operacyjnym z inwestycji. Zysk operacyjny odlicza się od kosztów kwalifikowalnych </a:t>
            </a:r>
            <a:r>
              <a:rPr lang="pl-PL" i="1" dirty="0"/>
              <a:t>ex </a:t>
            </a:r>
            <a:r>
              <a:rPr lang="pl-PL" i="1" dirty="0" err="1"/>
              <a:t>ante</a:t>
            </a:r>
            <a:r>
              <a:rPr lang="pl-PL" dirty="0"/>
              <a:t>, na podstawie rozsądnych prognoz, albo przy użyciu mechanizmu wycofania. Operator ma prawo zatrzymać rozsądny zysk przez odnośny okres.</a:t>
            </a:r>
          </a:p>
          <a:p>
            <a:pPr algn="just">
              <a:lnSpc>
                <a:spcPct val="110000"/>
              </a:lnSpc>
            </a:pPr>
            <a:r>
              <a:rPr lang="pl-PL" dirty="0"/>
              <a:t>W przypadku pomocy nieprzekraczającej 2,2 mln euro, maksymalną kwotę pomocy można ustalić na poziomie 80% kk.</a:t>
            </a:r>
          </a:p>
        </p:txBody>
      </p:sp>
      <p:sp>
        <p:nvSpPr>
          <p:cNvPr id="6" name="Symbol zastępczy numeru slajdu 3">
            <a:extLst>
              <a:ext uri="{FF2B5EF4-FFF2-40B4-BE49-F238E27FC236}">
                <a16:creationId xmlns:a16="http://schemas.microsoft.com/office/drawing/2014/main" id="{C2388A51-1E9E-D3EC-5965-304361798E01}"/>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214</a:t>
            </a:fld>
            <a:endParaRPr lang="pl-PL" dirty="0"/>
          </a:p>
        </p:txBody>
      </p:sp>
    </p:spTree>
    <p:extLst>
      <p:ext uri="{BB962C8B-B14F-4D97-AF65-F5344CB8AC3E}">
        <p14:creationId xmlns:p14="http://schemas.microsoft.com/office/powerpoint/2010/main" val="50806040"/>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DF05C9-70A6-A82F-609B-FE8BBFFABD26}"/>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B6F8C38-B81D-19B0-C726-DAA911148A35}"/>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D3BC248D-7329-34E9-043C-32D4D7D8653A}"/>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17D75969-DC85-A49B-7AEA-083D60AD7FA7}"/>
              </a:ext>
            </a:extLst>
          </p:cNvPr>
          <p:cNvSpPr>
            <a:spLocks noGrp="1"/>
          </p:cNvSpPr>
          <p:nvPr>
            <p:ph type="subTitle" idx="1"/>
          </p:nvPr>
        </p:nvSpPr>
        <p:spPr/>
        <p:txBody>
          <a:bodyPr>
            <a:normAutofit/>
          </a:bodyPr>
          <a:lstStyle/>
          <a:p>
            <a:r>
              <a:rPr lang="pl-PL" dirty="0"/>
              <a:t>Pomoc na infrastrukturę lokalną (art. 56 GBER)</a:t>
            </a:r>
          </a:p>
        </p:txBody>
      </p:sp>
      <p:pic>
        <p:nvPicPr>
          <p:cNvPr id="3" name="Obraz 2">
            <a:extLst>
              <a:ext uri="{FF2B5EF4-FFF2-40B4-BE49-F238E27FC236}">
                <a16:creationId xmlns:a16="http://schemas.microsoft.com/office/drawing/2014/main" id="{D99CB516-C8EA-3F84-7248-3B41D1A887C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923525434"/>
      </p:ext>
    </p:extLst>
  </p:cSld>
  <p:clrMapOvr>
    <a:masterClrMapping/>
  </p:clrMapOvr>
</p:sld>
</file>

<file path=ppt/slides/slide2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50C0110-47BF-2CB9-F536-7CDDAA2EF4F9}"/>
              </a:ext>
            </a:extLst>
          </p:cNvPr>
          <p:cNvSpPr>
            <a:spLocks noGrp="1"/>
          </p:cNvSpPr>
          <p:nvPr>
            <p:ph type="title"/>
          </p:nvPr>
        </p:nvSpPr>
        <p:spPr/>
        <p:txBody>
          <a:bodyPr/>
          <a:lstStyle/>
          <a:p>
            <a:r>
              <a:rPr lang="pl-PL" dirty="0"/>
              <a:t>Pomoc na infrastrukturę lokalną</a:t>
            </a:r>
          </a:p>
        </p:txBody>
      </p:sp>
      <p:sp>
        <p:nvSpPr>
          <p:cNvPr id="3" name="Symbol zastępczy zawartości 2">
            <a:extLst>
              <a:ext uri="{FF2B5EF4-FFF2-40B4-BE49-F238E27FC236}">
                <a16:creationId xmlns:a16="http://schemas.microsoft.com/office/drawing/2014/main" id="{D2021C88-D582-705D-903F-88485B1F11BF}"/>
              </a:ext>
            </a:extLst>
          </p:cNvPr>
          <p:cNvSpPr>
            <a:spLocks noGrp="1"/>
          </p:cNvSpPr>
          <p:nvPr>
            <p:ph idx="1"/>
          </p:nvPr>
        </p:nvSpPr>
        <p:spPr>
          <a:xfrm>
            <a:off x="1025907" y="1979837"/>
            <a:ext cx="8640382" cy="5220000"/>
          </a:xfrm>
        </p:spPr>
        <p:txBody>
          <a:bodyPr>
            <a:normAutofit/>
          </a:bodyPr>
          <a:lstStyle/>
          <a:p>
            <a:r>
              <a:rPr lang="pl-PL" sz="1800" dirty="0"/>
              <a:t>Pomoc nie może być udzielana na infrastrukturę, która jest przedmiotem innych sekcji rozdziału III GBER, z wyjątkiem pomocy regionalnej.</a:t>
            </a:r>
          </a:p>
          <a:p>
            <a:r>
              <a:rPr lang="pl-PL" sz="1800" dirty="0"/>
              <a:t>Pomoc nie może być udzielana na infrastrukturę portów lotniczych i infrastrukturę portową.</a:t>
            </a:r>
          </a:p>
          <a:p>
            <a:r>
              <a:rPr lang="pl-PL" sz="1800" dirty="0"/>
              <a:t>Katalog akceptowanych przypadków, które mogą być objęte pomocą publiczną: centra kongresowo-przemysłowe, parki przemysłowe i technologiczne, centra logistyczne, parkingi P&amp;R, infrastruktura rehabilitacyjna, infrastruktura wodno-kanalizacyjna, modernizacja budynków dworca kolejowego, budowa mieszkań pod wynajem, rewitalizacja gruntów, budowa i przebudowa budynków/budowli w celu ich wynajmu przedsiębiorstwom, infrastruktura hoteli i parków rozrywki.</a:t>
            </a:r>
          </a:p>
          <a:p>
            <a:endParaRPr lang="pl-PL" sz="1800" dirty="0"/>
          </a:p>
          <a:p>
            <a:endParaRPr lang="pl-PL" dirty="0"/>
          </a:p>
        </p:txBody>
      </p:sp>
      <p:sp>
        <p:nvSpPr>
          <p:cNvPr id="4" name="Symbol zastępczy numeru slajdu 3">
            <a:extLst>
              <a:ext uri="{FF2B5EF4-FFF2-40B4-BE49-F238E27FC236}">
                <a16:creationId xmlns:a16="http://schemas.microsoft.com/office/drawing/2014/main" id="{0231F2C6-3BF9-0FDB-10F6-8E81076E2A11}"/>
              </a:ext>
            </a:extLst>
          </p:cNvPr>
          <p:cNvSpPr>
            <a:spLocks noGrp="1"/>
          </p:cNvSpPr>
          <p:nvPr>
            <p:ph type="sldNum" sz="quarter" idx="10"/>
          </p:nvPr>
        </p:nvSpPr>
        <p:spPr/>
        <p:txBody>
          <a:bodyPr/>
          <a:lstStyle/>
          <a:p>
            <a:fld id="{EB4015AA-59F6-416B-87A6-8E3D940284E2}" type="slidenum">
              <a:rPr lang="pl-PL" smtClean="0"/>
              <a:pPr/>
              <a:t>216</a:t>
            </a:fld>
            <a:endParaRPr lang="pl-PL" dirty="0"/>
          </a:p>
        </p:txBody>
      </p:sp>
    </p:spTree>
    <p:extLst>
      <p:ext uri="{BB962C8B-B14F-4D97-AF65-F5344CB8AC3E}">
        <p14:creationId xmlns:p14="http://schemas.microsoft.com/office/powerpoint/2010/main" val="4209360479"/>
      </p:ext>
    </p:extLst>
  </p:cSld>
  <p:clrMapOvr>
    <a:masterClrMapping/>
  </p:clrMapOvr>
</p:sld>
</file>

<file path=ppt/slides/slide2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3DEF51D-23C5-76AB-4917-F9214BACFE56}"/>
              </a:ext>
            </a:extLst>
          </p:cNvPr>
          <p:cNvSpPr>
            <a:spLocks noGrp="1"/>
          </p:cNvSpPr>
          <p:nvPr>
            <p:ph type="title"/>
          </p:nvPr>
        </p:nvSpPr>
        <p:spPr/>
        <p:txBody>
          <a:bodyPr/>
          <a:lstStyle/>
          <a:p>
            <a:r>
              <a:rPr lang="pl-PL" dirty="0"/>
              <a:t>Pomoc na infrastrukturę lokalną</a:t>
            </a:r>
          </a:p>
        </p:txBody>
      </p:sp>
      <p:sp>
        <p:nvSpPr>
          <p:cNvPr id="3" name="Symbol zastępczy zawartości 2">
            <a:extLst>
              <a:ext uri="{FF2B5EF4-FFF2-40B4-BE49-F238E27FC236}">
                <a16:creationId xmlns:a16="http://schemas.microsoft.com/office/drawing/2014/main" id="{7F7A2D4F-4ED8-AFFE-4C24-9711AF47E489}"/>
              </a:ext>
            </a:extLst>
          </p:cNvPr>
          <p:cNvSpPr>
            <a:spLocks noGrp="1"/>
          </p:cNvSpPr>
          <p:nvPr>
            <p:ph idx="1"/>
          </p:nvPr>
        </p:nvSpPr>
        <p:spPr/>
        <p:txBody>
          <a:bodyPr/>
          <a:lstStyle/>
          <a:p>
            <a:r>
              <a:rPr lang="pl-PL" sz="1800" dirty="0"/>
              <a:t>Infrastruktura musi być udostępniana użytkownikom w oparciu o niedyskryminacyjne, otwarte oraz przejrzyste zasady, a opłata za użytkowanie lub sprzedaż powinny być rynkowe.</a:t>
            </a:r>
          </a:p>
          <a:p>
            <a:r>
              <a:rPr lang="pl-PL" sz="1800" dirty="0"/>
              <a:t>Koszty kwalifikowalne to koszty inwestycji w rzeczowe aktywa trwałe i wartości niematerialne i prawne</a:t>
            </a:r>
          </a:p>
          <a:p>
            <a:r>
              <a:rPr lang="pl-PL" sz="1800" dirty="0"/>
              <a:t>Kwota pomocy nie przekracza różnicy między kosztami kwalifikowalnymi a zyskiem operacyjnym z inwestycji.</a:t>
            </a:r>
          </a:p>
          <a:p>
            <a:r>
              <a:rPr lang="pl-PL" dirty="0"/>
              <a:t>Pomoc nie może być udzielana na infrastrukturę dedykowanej (tj. infrastrukturę, która została zbudowana dla możliwych do ustalenia z góry przedsiębiorstw i dostosowana do ich potrzeb).</a:t>
            </a:r>
            <a:endParaRPr lang="pl-PL" sz="1800" dirty="0"/>
          </a:p>
          <a:p>
            <a:endParaRPr lang="pl-PL" dirty="0"/>
          </a:p>
        </p:txBody>
      </p:sp>
      <p:sp>
        <p:nvSpPr>
          <p:cNvPr id="4" name="Symbol zastępczy numeru slajdu 3">
            <a:extLst>
              <a:ext uri="{FF2B5EF4-FFF2-40B4-BE49-F238E27FC236}">
                <a16:creationId xmlns:a16="http://schemas.microsoft.com/office/drawing/2014/main" id="{8BE84121-DB12-D353-E174-66257DD4CB88}"/>
              </a:ext>
            </a:extLst>
          </p:cNvPr>
          <p:cNvSpPr>
            <a:spLocks noGrp="1"/>
          </p:cNvSpPr>
          <p:nvPr>
            <p:ph type="sldNum" sz="quarter" idx="10"/>
          </p:nvPr>
        </p:nvSpPr>
        <p:spPr/>
        <p:txBody>
          <a:bodyPr/>
          <a:lstStyle/>
          <a:p>
            <a:fld id="{EB4015AA-59F6-416B-87A6-8E3D940284E2}" type="slidenum">
              <a:rPr lang="pl-PL" smtClean="0"/>
              <a:pPr/>
              <a:t>217</a:t>
            </a:fld>
            <a:endParaRPr lang="pl-PL" dirty="0"/>
          </a:p>
        </p:txBody>
      </p:sp>
    </p:spTree>
    <p:extLst>
      <p:ext uri="{BB962C8B-B14F-4D97-AF65-F5344CB8AC3E}">
        <p14:creationId xmlns:p14="http://schemas.microsoft.com/office/powerpoint/2010/main" val="201718192"/>
      </p:ext>
    </p:extLst>
  </p:cSld>
  <p:clrMapOvr>
    <a:masterClrMapping/>
  </p:clrMapOvr>
</p:sld>
</file>

<file path=ppt/slides/slide2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FDA9522-3FC9-CB7A-CB62-3D848EE614CB}"/>
              </a:ext>
            </a:extLst>
          </p:cNvPr>
          <p:cNvSpPr>
            <a:spLocks noGrp="1"/>
          </p:cNvSpPr>
          <p:nvPr>
            <p:ph type="title"/>
          </p:nvPr>
        </p:nvSpPr>
        <p:spPr/>
        <p:txBody>
          <a:bodyPr/>
          <a:lstStyle/>
          <a:p>
            <a:r>
              <a:rPr lang="pl-PL" dirty="0"/>
              <a:t>Infrastruktura dedykowana</a:t>
            </a:r>
          </a:p>
        </p:txBody>
      </p:sp>
      <p:sp>
        <p:nvSpPr>
          <p:cNvPr id="3" name="Symbol zastępczy zawartości 2">
            <a:extLst>
              <a:ext uri="{FF2B5EF4-FFF2-40B4-BE49-F238E27FC236}">
                <a16:creationId xmlns:a16="http://schemas.microsoft.com/office/drawing/2014/main" id="{0A2B7F06-5072-81C1-EDEC-4571CFA62BBC}"/>
              </a:ext>
            </a:extLst>
          </p:cNvPr>
          <p:cNvSpPr>
            <a:spLocks noGrp="1"/>
          </p:cNvSpPr>
          <p:nvPr>
            <p:ph idx="1"/>
          </p:nvPr>
        </p:nvSpPr>
        <p:spPr/>
        <p:txBody>
          <a:bodyPr>
            <a:normAutofit/>
          </a:bodyPr>
          <a:lstStyle/>
          <a:p>
            <a:r>
              <a:rPr lang="pl-PL" dirty="0"/>
              <a:t>Decyzja Komisji Europejskiej w sprawie N671/2008 –  Pomoc dla Mercedes-Benz Manufacturing </a:t>
            </a:r>
            <a:r>
              <a:rPr lang="pl-PL" dirty="0" err="1"/>
              <a:t>Hungary</a:t>
            </a:r>
            <a:r>
              <a:rPr lang="pl-PL" dirty="0"/>
              <a:t> </a:t>
            </a:r>
            <a:r>
              <a:rPr lang="pl-PL" dirty="0" err="1"/>
              <a:t>Korlatolt</a:t>
            </a:r>
            <a:r>
              <a:rPr lang="pl-PL" dirty="0"/>
              <a:t> </a:t>
            </a:r>
            <a:r>
              <a:rPr lang="pl-PL" dirty="0" err="1"/>
              <a:t>Felelossegu</a:t>
            </a:r>
            <a:r>
              <a:rPr lang="pl-PL" dirty="0"/>
              <a:t> </a:t>
            </a:r>
            <a:r>
              <a:rPr lang="pl-PL" dirty="0" err="1"/>
              <a:t>Tarsasag</a:t>
            </a:r>
            <a:r>
              <a:rPr lang="pl-PL" dirty="0"/>
              <a:t>.</a:t>
            </a:r>
          </a:p>
          <a:p>
            <a:r>
              <a:rPr lang="pl-PL" dirty="0"/>
              <a:t>Projekt przewidywał m.in. budowę nowej infrastruktury kolejowej prowadzącej od narodowej infrastruktury kolejowej do fabryki samochodów osobowych.</a:t>
            </a:r>
          </a:p>
          <a:p>
            <a:r>
              <a:rPr lang="pl-PL" dirty="0"/>
              <a:t>Infrastruktura kolejowa miała się znajdować się poza terenem fabryki, nie być jej własnością i teoretycznie być otwarta dla wszystkich potencjalnych użytkowników.</a:t>
            </a:r>
          </a:p>
          <a:p>
            <a:r>
              <a:rPr lang="pl-PL" dirty="0"/>
              <a:t>Właściciel fabryki miał płacić ceny rynkowe za dostęp do infrastruktury kolejowej.</a:t>
            </a:r>
          </a:p>
          <a:p>
            <a:r>
              <a:rPr lang="pl-PL" dirty="0"/>
              <a:t>Komisja uznała, że w rzeczywistości nowe połączenie kolejowe będzie służyć jedynie tej fabryce samochodów, a zatem wsparcie będzie przeznaczone dla konkretnego przedsiębiorstwa i co za tym idzie będzie to selektywna korzyść ekonomiczna, a więc dofinansowanie będzie stanowić pomoc publiczną.</a:t>
            </a:r>
          </a:p>
          <a:p>
            <a:endParaRPr lang="pl-PL" dirty="0"/>
          </a:p>
        </p:txBody>
      </p:sp>
      <p:sp>
        <p:nvSpPr>
          <p:cNvPr id="4" name="Symbol zastępczy numeru slajdu 3">
            <a:extLst>
              <a:ext uri="{FF2B5EF4-FFF2-40B4-BE49-F238E27FC236}">
                <a16:creationId xmlns:a16="http://schemas.microsoft.com/office/drawing/2014/main" id="{4708101D-42B9-EFEF-E77D-14B9FEB5DFA8}"/>
              </a:ext>
            </a:extLst>
          </p:cNvPr>
          <p:cNvSpPr>
            <a:spLocks noGrp="1"/>
          </p:cNvSpPr>
          <p:nvPr>
            <p:ph type="sldNum" sz="quarter" idx="10"/>
          </p:nvPr>
        </p:nvSpPr>
        <p:spPr/>
        <p:txBody>
          <a:bodyPr/>
          <a:lstStyle/>
          <a:p>
            <a:fld id="{EB4015AA-59F6-416B-87A6-8E3D940284E2}" type="slidenum">
              <a:rPr lang="pl-PL" smtClean="0"/>
              <a:pPr/>
              <a:t>218</a:t>
            </a:fld>
            <a:endParaRPr lang="pl-PL" dirty="0"/>
          </a:p>
        </p:txBody>
      </p:sp>
    </p:spTree>
    <p:extLst>
      <p:ext uri="{BB962C8B-B14F-4D97-AF65-F5344CB8AC3E}">
        <p14:creationId xmlns:p14="http://schemas.microsoft.com/office/powerpoint/2010/main" val="2137911807"/>
      </p:ext>
    </p:extLst>
  </p:cSld>
  <p:clrMapOvr>
    <a:masterClrMapping/>
  </p:clrMapOvr>
</p:sld>
</file>

<file path=ppt/slides/slide2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CEEFA25-42DB-7261-16EC-694AA2FE6043}"/>
              </a:ext>
            </a:extLst>
          </p:cNvPr>
          <p:cNvSpPr>
            <a:spLocks noGrp="1"/>
          </p:cNvSpPr>
          <p:nvPr>
            <p:ph type="title"/>
          </p:nvPr>
        </p:nvSpPr>
        <p:spPr/>
        <p:txBody>
          <a:bodyPr/>
          <a:lstStyle/>
          <a:p>
            <a:r>
              <a:rPr lang="pl-PL" dirty="0"/>
              <a:t>Infrastruktura dedykowana</a:t>
            </a:r>
          </a:p>
        </p:txBody>
      </p:sp>
      <p:sp>
        <p:nvSpPr>
          <p:cNvPr id="3" name="Symbol zastępczy zawartości 2">
            <a:extLst>
              <a:ext uri="{FF2B5EF4-FFF2-40B4-BE49-F238E27FC236}">
                <a16:creationId xmlns:a16="http://schemas.microsoft.com/office/drawing/2014/main" id="{96CC54FA-B55E-8647-0C53-ED0835DB7D90}"/>
              </a:ext>
            </a:extLst>
          </p:cNvPr>
          <p:cNvSpPr>
            <a:spLocks noGrp="1"/>
          </p:cNvSpPr>
          <p:nvPr>
            <p:ph idx="1"/>
          </p:nvPr>
        </p:nvSpPr>
        <p:spPr>
          <a:xfrm>
            <a:off x="1025907" y="1979837"/>
            <a:ext cx="8640382" cy="5400400"/>
          </a:xfrm>
        </p:spPr>
        <p:txBody>
          <a:bodyPr>
            <a:normAutofit/>
          </a:bodyPr>
          <a:lstStyle/>
          <a:p>
            <a:r>
              <a:rPr lang="pl-PL" dirty="0"/>
              <a:t>Decyzja Komisji Europejskiej w sprawie w sprawie SA.36147 – rzekoma pomoc dla </a:t>
            </a:r>
            <a:r>
              <a:rPr lang="pl-PL" dirty="0" err="1"/>
              <a:t>Propapier</a:t>
            </a:r>
            <a:r>
              <a:rPr lang="pl-PL" dirty="0"/>
              <a:t> PM2 GmbH.</a:t>
            </a:r>
          </a:p>
          <a:p>
            <a:r>
              <a:rPr lang="pl-PL" dirty="0"/>
              <a:t>Ogólnodostępny i bezpłatny parking: służył mieszkańcom miasta i innym firmom; sam fakt, że infrastruktura jest niedaleko przedsiębiorstwa nie przesądza, że jest to infrastruktura dedykowana.</a:t>
            </a:r>
          </a:p>
          <a:p>
            <a:r>
              <a:rPr lang="pl-PL" dirty="0"/>
              <a:t>Budowa drogi (bezpłatnej): droga łączy tereny przemysłowe z siecią autostrad i jest </a:t>
            </a:r>
            <a:r>
              <a:rPr lang="pl-PL" dirty="0" err="1"/>
              <a:t>ogólniodostępna</a:t>
            </a:r>
            <a:r>
              <a:rPr lang="pl-PL" dirty="0"/>
              <a:t>.</a:t>
            </a:r>
          </a:p>
          <a:p>
            <a:r>
              <a:rPr lang="pl-PL" dirty="0"/>
              <a:t>Oczyszczalnia ścieków: niezbędna dla </a:t>
            </a:r>
            <a:r>
              <a:rPr lang="pl-PL" dirty="0" err="1"/>
              <a:t>Propapier</a:t>
            </a:r>
            <a:r>
              <a:rPr lang="pl-PL" dirty="0"/>
              <a:t> (70%-90% oczyszczanych ścieków pochodziło z fabryki); tylko dwóch innych użytkowników (w tym elektrownia dostarczająca </a:t>
            </a:r>
            <a:r>
              <a:rPr lang="pl-PL" dirty="0" err="1"/>
              <a:t>Propaper</a:t>
            </a:r>
            <a:r>
              <a:rPr lang="pl-PL" dirty="0"/>
              <a:t> prąd); budowa oczyszczalni była planowana zanim pojawiły się plany inwestycyjne </a:t>
            </a:r>
            <a:r>
              <a:rPr lang="pl-PL" dirty="0" err="1"/>
              <a:t>Propapier</a:t>
            </a:r>
            <a:r>
              <a:rPr lang="pl-PL" dirty="0"/>
              <a:t>; budowa oczyszczalni była konieczna, ponieważ w przypadku pojawienia się nowych firm istniejąca oczyszczalnia nie byłaby wystarczająca; fakt, że nowa oczyszczalnia technicznie służyła oczyszczaniu głównie ścieków przemysłowych </a:t>
            </a:r>
            <a:r>
              <a:rPr lang="pl-PL" dirty="0" err="1"/>
              <a:t>Propaper</a:t>
            </a:r>
            <a:r>
              <a:rPr lang="pl-PL" dirty="0"/>
              <a:t> nie przemawia za tym, że jest to infrastruktura dedykowana, ponieważ nowi inwestorzy przemysłowi mogą się do niej podłączyć.</a:t>
            </a:r>
          </a:p>
          <a:p>
            <a:endParaRPr lang="pl-PL" dirty="0"/>
          </a:p>
        </p:txBody>
      </p:sp>
      <p:sp>
        <p:nvSpPr>
          <p:cNvPr id="4" name="Symbol zastępczy numeru slajdu 3">
            <a:extLst>
              <a:ext uri="{FF2B5EF4-FFF2-40B4-BE49-F238E27FC236}">
                <a16:creationId xmlns:a16="http://schemas.microsoft.com/office/drawing/2014/main" id="{041B4C73-38CC-3326-C2C6-A6094B242569}"/>
              </a:ext>
            </a:extLst>
          </p:cNvPr>
          <p:cNvSpPr>
            <a:spLocks noGrp="1"/>
          </p:cNvSpPr>
          <p:nvPr>
            <p:ph type="sldNum" sz="quarter" idx="10"/>
          </p:nvPr>
        </p:nvSpPr>
        <p:spPr/>
        <p:txBody>
          <a:bodyPr/>
          <a:lstStyle/>
          <a:p>
            <a:fld id="{EB4015AA-59F6-416B-87A6-8E3D940284E2}" type="slidenum">
              <a:rPr lang="pl-PL" smtClean="0"/>
              <a:pPr/>
              <a:t>219</a:t>
            </a:fld>
            <a:endParaRPr lang="pl-PL" dirty="0"/>
          </a:p>
        </p:txBody>
      </p:sp>
    </p:spTree>
    <p:extLst>
      <p:ext uri="{BB962C8B-B14F-4D97-AF65-F5344CB8AC3E}">
        <p14:creationId xmlns:p14="http://schemas.microsoft.com/office/powerpoint/2010/main" val="11247162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4CA800-CF66-EBC5-9736-4CF943E30B0E}"/>
              </a:ext>
            </a:extLst>
          </p:cNvPr>
          <p:cNvSpPr>
            <a:spLocks noGrp="1"/>
          </p:cNvSpPr>
          <p:nvPr>
            <p:ph type="title"/>
          </p:nvPr>
        </p:nvSpPr>
        <p:spPr/>
        <p:txBody>
          <a:bodyPr/>
          <a:lstStyle/>
          <a:p>
            <a:r>
              <a:rPr lang="pl-PL" dirty="0"/>
              <a:t>Korzyść</a:t>
            </a:r>
          </a:p>
        </p:txBody>
      </p:sp>
      <p:sp>
        <p:nvSpPr>
          <p:cNvPr id="3" name="Symbol zastępczy zawartości 2">
            <a:extLst>
              <a:ext uri="{FF2B5EF4-FFF2-40B4-BE49-F238E27FC236}">
                <a16:creationId xmlns:a16="http://schemas.microsoft.com/office/drawing/2014/main" id="{6A916B26-38E7-C367-D069-3E6945C730BD}"/>
              </a:ext>
            </a:extLst>
          </p:cNvPr>
          <p:cNvSpPr>
            <a:spLocks noGrp="1"/>
          </p:cNvSpPr>
          <p:nvPr>
            <p:ph idx="1"/>
          </p:nvPr>
        </p:nvSpPr>
        <p:spPr>
          <a:xfrm>
            <a:off x="1025907" y="1979837"/>
            <a:ext cx="8640382" cy="5328392"/>
          </a:xfrm>
        </p:spPr>
        <p:txBody>
          <a:bodyPr>
            <a:normAutofit/>
          </a:bodyPr>
          <a:lstStyle/>
          <a:p>
            <a:r>
              <a:rPr lang="pl-PL" dirty="0"/>
              <a:t>W wyroku w sprawie </a:t>
            </a:r>
            <a:r>
              <a:rPr lang="pl-PL" dirty="0" err="1"/>
              <a:t>Altmark</a:t>
            </a:r>
            <a:r>
              <a:rPr lang="pl-PL" dirty="0"/>
              <a:t> Trybunał stwierdził, że przyznanie korzyści można wykluczyć w przypadku łącznego spełnienia czterech przesłanek:</a:t>
            </a:r>
          </a:p>
          <a:p>
            <a:pPr lvl="1"/>
            <a:r>
              <a:rPr lang="pl-PL" dirty="0"/>
              <a:t>przedsiębiorstwo będące beneficjentem powinno być obciążone wykonaniem zobowiązań do świadczenia usług publicznych i zobowiązania te powinny być jasno określone;</a:t>
            </a:r>
          </a:p>
          <a:p>
            <a:pPr lvl="1"/>
            <a:r>
              <a:rPr lang="pl-PL" dirty="0"/>
              <a:t>parametry, na podstawie których obliczona jest rekompensata, muszą być ustalone z góry, w sposób obiektywny i przejrzysty;</a:t>
            </a:r>
          </a:p>
          <a:p>
            <a:pPr lvl="1"/>
            <a:r>
              <a:rPr lang="pl-PL" dirty="0"/>
              <a:t>rekompensata nie może przekraczać kwoty niezbędnej do pokrycia całości lub części kosztów poniesionych w celu wykonania zobowiązań do świadczenia usług publicznych, przy uwzględnieniu związanych z nimi przychodów oraz </a:t>
            </a:r>
            <a:r>
              <a:rPr lang="pl-PL" i="1" dirty="0"/>
              <a:t>rozsądnego zysku </a:t>
            </a:r>
            <a:r>
              <a:rPr lang="pl-PL" dirty="0"/>
              <a:t>z tytułu wypełniania tych zobowiązań;</a:t>
            </a:r>
          </a:p>
          <a:p>
            <a:pPr lvl="1"/>
            <a:r>
              <a:rPr lang="pl-PL" dirty="0"/>
              <a:t>jeżeli wybór przedsiębiorstwa, któremu ma zostać powierzone wykonywanie zobowiązań do świadczenia usług publicznych, nie został dokonany w ramach procedury udzielania zamówień publicznych, poziom rekompensaty powinien zostać ustalony na podstawie analizy kosztów i przychodów </a:t>
            </a:r>
            <a:r>
              <a:rPr lang="pl-PL" i="1" dirty="0"/>
              <a:t>typowego przedsiębiorstwa</a:t>
            </a:r>
            <a:r>
              <a:rPr lang="pl-PL" dirty="0"/>
              <a:t>.</a:t>
            </a:r>
          </a:p>
          <a:p>
            <a:endParaRPr lang="pl-PL" dirty="0"/>
          </a:p>
        </p:txBody>
      </p:sp>
      <p:sp>
        <p:nvSpPr>
          <p:cNvPr id="4" name="Symbol zastępczy numeru slajdu 3">
            <a:extLst>
              <a:ext uri="{FF2B5EF4-FFF2-40B4-BE49-F238E27FC236}">
                <a16:creationId xmlns:a16="http://schemas.microsoft.com/office/drawing/2014/main" id="{991CDE85-696C-BF1B-45B0-5D0488A4FE22}"/>
              </a:ext>
            </a:extLst>
          </p:cNvPr>
          <p:cNvSpPr>
            <a:spLocks noGrp="1"/>
          </p:cNvSpPr>
          <p:nvPr>
            <p:ph type="sldNum" sz="quarter" idx="10"/>
          </p:nvPr>
        </p:nvSpPr>
        <p:spPr/>
        <p:txBody>
          <a:bodyPr/>
          <a:lstStyle/>
          <a:p>
            <a:fld id="{EB4015AA-59F6-416B-87A6-8E3D940284E2}" type="slidenum">
              <a:rPr lang="pl-PL" smtClean="0"/>
              <a:pPr/>
              <a:t>22</a:t>
            </a:fld>
            <a:endParaRPr lang="pl-PL" dirty="0"/>
          </a:p>
        </p:txBody>
      </p:sp>
    </p:spTree>
    <p:extLst>
      <p:ext uri="{BB962C8B-B14F-4D97-AF65-F5344CB8AC3E}">
        <p14:creationId xmlns:p14="http://schemas.microsoft.com/office/powerpoint/2010/main" val="1709499075"/>
      </p:ext>
    </p:extLst>
  </p:cSld>
  <p:clrMapOvr>
    <a:masterClrMapping/>
  </p:clrMapOvr>
</p:sld>
</file>

<file path=ppt/slides/slide2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5DB9D-1F1B-731D-85A1-4B97CFB8C362}"/>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87E15A85-4873-43C5-B1D9-24BE3A5CAA27}"/>
              </a:ext>
            </a:extLst>
          </p:cNvPr>
          <p:cNvSpPr>
            <a:spLocks noGrp="1"/>
          </p:cNvSpPr>
          <p:nvPr>
            <p:ph type="ctrTitle"/>
          </p:nvPr>
        </p:nvSpPr>
        <p:spPr/>
        <p:txBody>
          <a:bodyPr/>
          <a:lstStyle/>
          <a:p>
            <a:r>
              <a:rPr lang="pl-PL" sz="3200" dirty="0"/>
              <a:t>Usługi w ogólnym interesie </a:t>
            </a:r>
            <a:br>
              <a:rPr lang="pl-PL" sz="3200" dirty="0"/>
            </a:br>
            <a:r>
              <a:rPr lang="pl-PL" sz="3200" dirty="0"/>
              <a:t>gospodarczym</a:t>
            </a:r>
            <a:endParaRPr lang="pl-PL" dirty="0"/>
          </a:p>
        </p:txBody>
      </p:sp>
      <p:sp>
        <p:nvSpPr>
          <p:cNvPr id="4" name="Symbol zastępczy daty 3">
            <a:extLst>
              <a:ext uri="{FF2B5EF4-FFF2-40B4-BE49-F238E27FC236}">
                <a16:creationId xmlns:a16="http://schemas.microsoft.com/office/drawing/2014/main" id="{9144F0EA-A9E3-E393-8972-A569909E058F}"/>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41FCC0D2-B2B0-6B85-B1C3-D0ED18238D3F}"/>
              </a:ext>
            </a:extLst>
          </p:cNvPr>
          <p:cNvSpPr>
            <a:spLocks noGrp="1"/>
          </p:cNvSpPr>
          <p:nvPr>
            <p:ph type="subTitle" idx="1"/>
          </p:nvPr>
        </p:nvSpPr>
        <p:spPr/>
        <p:txBody>
          <a:bodyPr>
            <a:normAutofit/>
          </a:bodyPr>
          <a:lstStyle/>
          <a:p>
            <a:endParaRPr lang="pl-PL" dirty="0"/>
          </a:p>
        </p:txBody>
      </p:sp>
      <p:pic>
        <p:nvPicPr>
          <p:cNvPr id="3" name="Obraz 2">
            <a:extLst>
              <a:ext uri="{FF2B5EF4-FFF2-40B4-BE49-F238E27FC236}">
                <a16:creationId xmlns:a16="http://schemas.microsoft.com/office/drawing/2014/main" id="{09EBF465-CA6D-015A-5C11-F1ADB3E9468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4098959088"/>
      </p:ext>
    </p:extLst>
  </p:cSld>
  <p:clrMapOvr>
    <a:masterClrMapping/>
  </p:clrMapOvr>
</p:sld>
</file>

<file path=ppt/slides/slide2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1A26CF-BD4D-988C-8719-E2134E90BC4B}"/>
            </a:ext>
          </a:extLst>
        </p:cNvPr>
        <p:cNvGrpSpPr/>
        <p:nvPr/>
      </p:nvGrpSpPr>
      <p:grpSpPr>
        <a:xfrm>
          <a:off x="0" y="0"/>
          <a:ext cx="0" cy="0"/>
          <a:chOff x="0" y="0"/>
          <a:chExt cx="0" cy="0"/>
        </a:xfrm>
      </p:grpSpPr>
      <p:sp>
        <p:nvSpPr>
          <p:cNvPr id="12" name="pole tekstowe 11">
            <a:extLst>
              <a:ext uri="{FF2B5EF4-FFF2-40B4-BE49-F238E27FC236}">
                <a16:creationId xmlns:a16="http://schemas.microsoft.com/office/drawing/2014/main" id="{D98F8D37-9239-BB4A-6991-AE575B67548D}"/>
              </a:ext>
            </a:extLst>
          </p:cNvPr>
          <p:cNvSpPr txBox="1"/>
          <p:nvPr/>
        </p:nvSpPr>
        <p:spPr>
          <a:xfrm>
            <a:off x="575789" y="1691605"/>
            <a:ext cx="2785730" cy="923330"/>
          </a:xfrm>
          <a:prstGeom prst="rect">
            <a:avLst/>
          </a:prstGeom>
          <a:solidFill>
            <a:srgbClr val="002060"/>
          </a:solidFill>
          <a:ln>
            <a:solidFill>
              <a:srgbClr val="002060"/>
            </a:solidFill>
          </a:ln>
        </p:spPr>
        <p:txBody>
          <a:bodyPr wrap="square" rtlCol="0">
            <a:spAutoFit/>
          </a:bodyPr>
          <a:lstStyle/>
          <a:p>
            <a:pPr algn="ctr"/>
            <a:endParaRPr lang="pl-PL" dirty="0">
              <a:solidFill>
                <a:schemeClr val="bg1"/>
              </a:solidFill>
              <a:latin typeface="Calibri Light" panose="020F0302020204030204" pitchFamily="34" charset="0"/>
              <a:cs typeface="Calibri Light" panose="020F0302020204030204" pitchFamily="34" charset="0"/>
            </a:endParaRPr>
          </a:p>
          <a:p>
            <a:pPr algn="ctr"/>
            <a:r>
              <a:rPr lang="pl-PL" dirty="0">
                <a:solidFill>
                  <a:schemeClr val="bg1"/>
                </a:solidFill>
                <a:latin typeface="Calibri Light" panose="020F0302020204030204" pitchFamily="34" charset="0"/>
                <a:cs typeface="Calibri Light" panose="020F0302020204030204" pitchFamily="34" charset="0"/>
              </a:rPr>
              <a:t>UOIG</a:t>
            </a:r>
          </a:p>
          <a:p>
            <a:pPr algn="ctr"/>
            <a:endParaRPr lang="pl-PL" dirty="0">
              <a:solidFill>
                <a:schemeClr val="bg1"/>
              </a:solidFill>
              <a:latin typeface="Calibri Light" panose="020F0302020204030204" pitchFamily="34" charset="0"/>
              <a:cs typeface="Calibri Light" panose="020F0302020204030204" pitchFamily="34" charset="0"/>
            </a:endParaRPr>
          </a:p>
        </p:txBody>
      </p:sp>
      <p:sp>
        <p:nvSpPr>
          <p:cNvPr id="2" name="Tytuł 1">
            <a:extLst>
              <a:ext uri="{FF2B5EF4-FFF2-40B4-BE49-F238E27FC236}">
                <a16:creationId xmlns:a16="http://schemas.microsoft.com/office/drawing/2014/main" id="{32049DD2-FB1A-D150-C285-71129EE60367}"/>
              </a:ext>
            </a:extLst>
          </p:cNvPr>
          <p:cNvSpPr>
            <a:spLocks noGrp="1"/>
          </p:cNvSpPr>
          <p:nvPr>
            <p:ph type="title"/>
          </p:nvPr>
        </p:nvSpPr>
        <p:spPr/>
        <p:txBody>
          <a:bodyPr>
            <a:noAutofit/>
          </a:bodyPr>
          <a:lstStyle/>
          <a:p>
            <a:r>
              <a:rPr lang="pl-PL" dirty="0"/>
              <a:t>UOIG a pomoc publiczna</a:t>
            </a:r>
          </a:p>
        </p:txBody>
      </p:sp>
      <p:sp>
        <p:nvSpPr>
          <p:cNvPr id="4" name="pole tekstowe 3">
            <a:extLst>
              <a:ext uri="{FF2B5EF4-FFF2-40B4-BE49-F238E27FC236}">
                <a16:creationId xmlns:a16="http://schemas.microsoft.com/office/drawing/2014/main" id="{BD831ADD-48A1-0A7E-3BA4-4CF6D656961F}"/>
              </a:ext>
            </a:extLst>
          </p:cNvPr>
          <p:cNvSpPr txBox="1"/>
          <p:nvPr/>
        </p:nvSpPr>
        <p:spPr>
          <a:xfrm>
            <a:off x="7322705" y="1691605"/>
            <a:ext cx="2785730"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Kryteria </a:t>
            </a:r>
            <a:r>
              <a:rPr lang="pl-PL" dirty="0" err="1">
                <a:solidFill>
                  <a:schemeClr val="tx1">
                    <a:lumMod val="75000"/>
                    <a:lumOff val="25000"/>
                  </a:schemeClr>
                </a:solidFill>
                <a:latin typeface="Calibri Light" panose="020F0302020204030204" pitchFamily="34" charset="0"/>
                <a:cs typeface="Calibri Light" panose="020F0302020204030204" pitchFamily="34" charset="0"/>
              </a:rPr>
              <a:t>Altmark</a:t>
            </a: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17" name="pole tekstowe 16">
            <a:extLst>
              <a:ext uri="{FF2B5EF4-FFF2-40B4-BE49-F238E27FC236}">
                <a16:creationId xmlns:a16="http://schemas.microsoft.com/office/drawing/2014/main" id="{12A4466C-773E-9364-F2E7-DC21C872C9E2}"/>
              </a:ext>
            </a:extLst>
          </p:cNvPr>
          <p:cNvSpPr txBox="1"/>
          <p:nvPr/>
        </p:nvSpPr>
        <p:spPr>
          <a:xfrm>
            <a:off x="579583" y="6673541"/>
            <a:ext cx="2778142"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&lt; 750.000 EUR</a:t>
            </a:r>
          </a:p>
        </p:txBody>
      </p:sp>
      <p:sp>
        <p:nvSpPr>
          <p:cNvPr id="19" name="pole tekstowe 18">
            <a:extLst>
              <a:ext uri="{FF2B5EF4-FFF2-40B4-BE49-F238E27FC236}">
                <a16:creationId xmlns:a16="http://schemas.microsoft.com/office/drawing/2014/main" id="{54D86DBF-072D-63D4-352B-D21B7419D637}"/>
              </a:ext>
            </a:extLst>
          </p:cNvPr>
          <p:cNvSpPr txBox="1"/>
          <p:nvPr/>
        </p:nvSpPr>
        <p:spPr>
          <a:xfrm>
            <a:off x="3951144" y="2833390"/>
            <a:ext cx="2785730"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Decyzja Komisji</a:t>
            </a:r>
          </a:p>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7" name="pole tekstowe 6">
            <a:extLst>
              <a:ext uri="{FF2B5EF4-FFF2-40B4-BE49-F238E27FC236}">
                <a16:creationId xmlns:a16="http://schemas.microsoft.com/office/drawing/2014/main" id="{EA845B7E-F31E-F23C-127D-6BAD52DE70A3}"/>
              </a:ext>
            </a:extLst>
          </p:cNvPr>
          <p:cNvSpPr txBox="1"/>
          <p:nvPr/>
        </p:nvSpPr>
        <p:spPr>
          <a:xfrm>
            <a:off x="7322705" y="2822591"/>
            <a:ext cx="2783833"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Brak notyfikacji</a:t>
            </a:r>
            <a:endParaRPr lang="pl-PL" baseline="-25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8" name="pole tekstowe 7">
            <a:extLst>
              <a:ext uri="{FF2B5EF4-FFF2-40B4-BE49-F238E27FC236}">
                <a16:creationId xmlns:a16="http://schemas.microsoft.com/office/drawing/2014/main" id="{EE012573-FD3B-6B27-1DAE-E74195CBD53B}"/>
              </a:ext>
            </a:extLst>
          </p:cNvPr>
          <p:cNvSpPr txBox="1"/>
          <p:nvPr/>
        </p:nvSpPr>
        <p:spPr>
          <a:xfrm>
            <a:off x="7321328" y="4383675"/>
            <a:ext cx="2781415"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Do 15 mln EUR/rok</a:t>
            </a:r>
            <a:endParaRPr lang="pl-PL" baseline="-25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9" name="pole tekstowe 8">
            <a:extLst>
              <a:ext uri="{FF2B5EF4-FFF2-40B4-BE49-F238E27FC236}">
                <a16:creationId xmlns:a16="http://schemas.microsoft.com/office/drawing/2014/main" id="{89F62646-F655-4802-2F17-ED95F3A61B24}"/>
              </a:ext>
            </a:extLst>
          </p:cNvPr>
          <p:cNvSpPr txBox="1"/>
          <p:nvPr/>
        </p:nvSpPr>
        <p:spPr>
          <a:xfrm>
            <a:off x="7326500" y="3603361"/>
            <a:ext cx="2780038"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Do okresu 10 lat</a:t>
            </a:r>
            <a:endParaRPr lang="pl-PL" baseline="-25000"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14" name="Łącznik prosty ze strzałką 13">
            <a:extLst>
              <a:ext uri="{FF2B5EF4-FFF2-40B4-BE49-F238E27FC236}">
                <a16:creationId xmlns:a16="http://schemas.microsoft.com/office/drawing/2014/main" id="{3C9299EB-1072-78A0-BFA4-38CE6E4AA5E3}"/>
              </a:ext>
            </a:extLst>
          </p:cNvPr>
          <p:cNvCxnSpPr>
            <a:cxnSpLocks/>
            <a:stCxn id="7" idx="1"/>
            <a:endCxn id="19" idx="3"/>
          </p:cNvCxnSpPr>
          <p:nvPr/>
        </p:nvCxnSpPr>
        <p:spPr>
          <a:xfrm flipH="1">
            <a:off x="6736874" y="3007257"/>
            <a:ext cx="585831" cy="287798"/>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0" name="Łącznik prosty ze strzałką 19">
            <a:extLst>
              <a:ext uri="{FF2B5EF4-FFF2-40B4-BE49-F238E27FC236}">
                <a16:creationId xmlns:a16="http://schemas.microsoft.com/office/drawing/2014/main" id="{DDDE8085-BC24-8D82-59C2-F81DE73BC0C1}"/>
              </a:ext>
            </a:extLst>
          </p:cNvPr>
          <p:cNvCxnSpPr>
            <a:cxnSpLocks/>
            <a:stCxn id="9" idx="1"/>
            <a:endCxn id="19" idx="3"/>
          </p:cNvCxnSpPr>
          <p:nvPr/>
        </p:nvCxnSpPr>
        <p:spPr>
          <a:xfrm flipH="1" flipV="1">
            <a:off x="6736874" y="3295055"/>
            <a:ext cx="589626" cy="492972"/>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Łącznik prosty ze strzałką 22">
            <a:extLst>
              <a:ext uri="{FF2B5EF4-FFF2-40B4-BE49-F238E27FC236}">
                <a16:creationId xmlns:a16="http://schemas.microsoft.com/office/drawing/2014/main" id="{2CC71911-EAE8-3552-471A-35D860E94E13}"/>
              </a:ext>
            </a:extLst>
          </p:cNvPr>
          <p:cNvCxnSpPr>
            <a:cxnSpLocks/>
            <a:stCxn id="8" idx="1"/>
            <a:endCxn id="19" idx="3"/>
          </p:cNvCxnSpPr>
          <p:nvPr/>
        </p:nvCxnSpPr>
        <p:spPr>
          <a:xfrm flipH="1" flipV="1">
            <a:off x="6736874" y="3295055"/>
            <a:ext cx="584454" cy="1273286"/>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40" name="pole tekstowe 39">
            <a:extLst>
              <a:ext uri="{FF2B5EF4-FFF2-40B4-BE49-F238E27FC236}">
                <a16:creationId xmlns:a16="http://schemas.microsoft.com/office/drawing/2014/main" id="{586F17BC-B59E-6B82-08BE-58ED93CF5DF9}"/>
              </a:ext>
            </a:extLst>
          </p:cNvPr>
          <p:cNvSpPr txBox="1"/>
          <p:nvPr/>
        </p:nvSpPr>
        <p:spPr>
          <a:xfrm>
            <a:off x="3953041" y="1694530"/>
            <a:ext cx="2785730"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Nie stanowi pomocy</a:t>
            </a:r>
          </a:p>
        </p:txBody>
      </p:sp>
      <p:sp>
        <p:nvSpPr>
          <p:cNvPr id="41" name="pole tekstowe 40">
            <a:extLst>
              <a:ext uri="{FF2B5EF4-FFF2-40B4-BE49-F238E27FC236}">
                <a16:creationId xmlns:a16="http://schemas.microsoft.com/office/drawing/2014/main" id="{2F99873D-B873-29AD-CEC5-ACA2F0C4DCA5}"/>
              </a:ext>
            </a:extLst>
          </p:cNvPr>
          <p:cNvSpPr txBox="1"/>
          <p:nvPr/>
        </p:nvSpPr>
        <p:spPr>
          <a:xfrm>
            <a:off x="583377" y="2833392"/>
            <a:ext cx="2785730"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Stanowi pomoc</a:t>
            </a:r>
          </a:p>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55" name="pole tekstowe 54">
            <a:extLst>
              <a:ext uri="{FF2B5EF4-FFF2-40B4-BE49-F238E27FC236}">
                <a16:creationId xmlns:a16="http://schemas.microsoft.com/office/drawing/2014/main" id="{A18109F0-7D00-6E4C-7347-BE6F0B96F75E}"/>
              </a:ext>
            </a:extLst>
          </p:cNvPr>
          <p:cNvSpPr txBox="1"/>
          <p:nvPr/>
        </p:nvSpPr>
        <p:spPr>
          <a:xfrm>
            <a:off x="3953041" y="5116964"/>
            <a:ext cx="2785730"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Komunikat Komisji</a:t>
            </a:r>
          </a:p>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56" name="pole tekstowe 55">
            <a:extLst>
              <a:ext uri="{FF2B5EF4-FFF2-40B4-BE49-F238E27FC236}">
                <a16:creationId xmlns:a16="http://schemas.microsoft.com/office/drawing/2014/main" id="{C03BAE4C-A477-72C4-C823-EDB834ABFC7E}"/>
              </a:ext>
            </a:extLst>
          </p:cNvPr>
          <p:cNvSpPr txBox="1"/>
          <p:nvPr/>
        </p:nvSpPr>
        <p:spPr>
          <a:xfrm>
            <a:off x="7321328" y="5112457"/>
            <a:ext cx="2781415"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Notyfikacja</a:t>
            </a:r>
            <a:endParaRPr lang="pl-PL" baseline="-25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57" name="pole tekstowe 56">
            <a:extLst>
              <a:ext uri="{FF2B5EF4-FFF2-40B4-BE49-F238E27FC236}">
                <a16:creationId xmlns:a16="http://schemas.microsoft.com/office/drawing/2014/main" id="{803EA491-77C6-3011-480B-54FC9E13F7E4}"/>
              </a:ext>
            </a:extLst>
          </p:cNvPr>
          <p:cNvSpPr txBox="1"/>
          <p:nvPr/>
        </p:nvSpPr>
        <p:spPr>
          <a:xfrm>
            <a:off x="7321328" y="6673541"/>
            <a:ext cx="2785210"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Do okresu </a:t>
            </a:r>
            <a:r>
              <a:rPr lang="pl-PL" dirty="0" err="1">
                <a:solidFill>
                  <a:schemeClr val="tx1">
                    <a:lumMod val="75000"/>
                    <a:lumOff val="25000"/>
                  </a:schemeClr>
                </a:solidFill>
                <a:latin typeface="Calibri Light" panose="020F0302020204030204" pitchFamily="34" charset="0"/>
                <a:cs typeface="Calibri Light" panose="020F0302020204030204" pitchFamily="34" charset="0"/>
              </a:rPr>
              <a:t>amort</a:t>
            </a:r>
            <a:r>
              <a:rPr lang="pl-PL" dirty="0">
                <a:solidFill>
                  <a:schemeClr val="tx1">
                    <a:lumMod val="75000"/>
                    <a:lumOff val="25000"/>
                  </a:schemeClr>
                </a:solidFill>
                <a:latin typeface="Calibri Light" panose="020F0302020204030204" pitchFamily="34" charset="0"/>
                <a:cs typeface="Calibri Light" panose="020F0302020204030204" pitchFamily="34" charset="0"/>
              </a:rPr>
              <a:t>.</a:t>
            </a:r>
            <a:endParaRPr lang="pl-PL" baseline="-25000" dirty="0">
              <a:solidFill>
                <a:schemeClr val="tx1">
                  <a:lumMod val="75000"/>
                  <a:lumOff val="25000"/>
                </a:schemeClr>
              </a:solidFill>
              <a:latin typeface="Calibri Light" panose="020F0302020204030204" pitchFamily="34" charset="0"/>
              <a:cs typeface="Calibri Light" panose="020F0302020204030204" pitchFamily="34" charset="0"/>
            </a:endParaRPr>
          </a:p>
        </p:txBody>
      </p:sp>
      <p:sp>
        <p:nvSpPr>
          <p:cNvPr id="58" name="pole tekstowe 57">
            <a:extLst>
              <a:ext uri="{FF2B5EF4-FFF2-40B4-BE49-F238E27FC236}">
                <a16:creationId xmlns:a16="http://schemas.microsoft.com/office/drawing/2014/main" id="{138A3D80-A4AA-7F7F-7F6D-17A179761F8B}"/>
              </a:ext>
            </a:extLst>
          </p:cNvPr>
          <p:cNvSpPr txBox="1"/>
          <p:nvPr/>
        </p:nvSpPr>
        <p:spPr>
          <a:xfrm>
            <a:off x="7325124" y="5893227"/>
            <a:ext cx="2777619" cy="369332"/>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Zamówienie </a:t>
            </a:r>
            <a:r>
              <a:rPr lang="pl-PL" dirty="0" err="1">
                <a:solidFill>
                  <a:schemeClr val="tx1">
                    <a:lumMod val="75000"/>
                    <a:lumOff val="25000"/>
                  </a:schemeClr>
                </a:solidFill>
                <a:latin typeface="Calibri Light" panose="020F0302020204030204" pitchFamily="34" charset="0"/>
                <a:cs typeface="Calibri Light" panose="020F0302020204030204" pitchFamily="34" charset="0"/>
              </a:rPr>
              <a:t>publ</a:t>
            </a:r>
            <a:r>
              <a:rPr lang="pl-PL" dirty="0">
                <a:solidFill>
                  <a:schemeClr val="tx1">
                    <a:lumMod val="75000"/>
                    <a:lumOff val="25000"/>
                  </a:schemeClr>
                </a:solidFill>
                <a:latin typeface="Calibri Light" panose="020F0302020204030204" pitchFamily="34" charset="0"/>
                <a:cs typeface="Calibri Light" panose="020F0302020204030204" pitchFamily="34" charset="0"/>
              </a:rPr>
              <a:t>.</a:t>
            </a:r>
          </a:p>
        </p:txBody>
      </p:sp>
      <p:cxnSp>
        <p:nvCxnSpPr>
          <p:cNvPr id="59" name="Łącznik prosty ze strzałką 58">
            <a:extLst>
              <a:ext uri="{FF2B5EF4-FFF2-40B4-BE49-F238E27FC236}">
                <a16:creationId xmlns:a16="http://schemas.microsoft.com/office/drawing/2014/main" id="{CAB69366-9C94-78D6-B2DB-DFCBA2A2D237}"/>
              </a:ext>
            </a:extLst>
          </p:cNvPr>
          <p:cNvCxnSpPr>
            <a:cxnSpLocks/>
            <a:stCxn id="56" idx="1"/>
            <a:endCxn id="55" idx="3"/>
          </p:cNvCxnSpPr>
          <p:nvPr/>
        </p:nvCxnSpPr>
        <p:spPr>
          <a:xfrm flipH="1">
            <a:off x="6738771" y="5297123"/>
            <a:ext cx="582557" cy="281506"/>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0" name="Łącznik prosty ze strzałką 59">
            <a:extLst>
              <a:ext uri="{FF2B5EF4-FFF2-40B4-BE49-F238E27FC236}">
                <a16:creationId xmlns:a16="http://schemas.microsoft.com/office/drawing/2014/main" id="{11F0CE81-D695-4A30-5D2E-2CDA4D76D247}"/>
              </a:ext>
            </a:extLst>
          </p:cNvPr>
          <p:cNvCxnSpPr>
            <a:cxnSpLocks/>
            <a:stCxn id="58" idx="1"/>
            <a:endCxn id="55" idx="3"/>
          </p:cNvCxnSpPr>
          <p:nvPr/>
        </p:nvCxnSpPr>
        <p:spPr>
          <a:xfrm flipH="1" flipV="1">
            <a:off x="6738771" y="5578629"/>
            <a:ext cx="586353" cy="499264"/>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61" name="Łącznik prosty ze strzałką 60">
            <a:extLst>
              <a:ext uri="{FF2B5EF4-FFF2-40B4-BE49-F238E27FC236}">
                <a16:creationId xmlns:a16="http://schemas.microsoft.com/office/drawing/2014/main" id="{ACEC92E5-FA88-88DA-6A7A-932254F34776}"/>
              </a:ext>
            </a:extLst>
          </p:cNvPr>
          <p:cNvCxnSpPr>
            <a:cxnSpLocks/>
            <a:stCxn id="57" idx="1"/>
            <a:endCxn id="55" idx="3"/>
          </p:cNvCxnSpPr>
          <p:nvPr/>
        </p:nvCxnSpPr>
        <p:spPr>
          <a:xfrm flipH="1" flipV="1">
            <a:off x="6738771" y="5578629"/>
            <a:ext cx="582557" cy="1279578"/>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2" name="pole tekstowe 61">
            <a:extLst>
              <a:ext uri="{FF2B5EF4-FFF2-40B4-BE49-F238E27FC236}">
                <a16:creationId xmlns:a16="http://schemas.microsoft.com/office/drawing/2014/main" id="{FF9E5D47-921D-483D-94E5-D8CE8C9FFAAC}"/>
              </a:ext>
            </a:extLst>
          </p:cNvPr>
          <p:cNvSpPr txBox="1"/>
          <p:nvPr/>
        </p:nvSpPr>
        <p:spPr>
          <a:xfrm>
            <a:off x="583377" y="5112457"/>
            <a:ext cx="2785730"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a:p>
            <a:pPr algn="ctr"/>
            <a:r>
              <a:rPr lang="pl-PL" dirty="0">
                <a:solidFill>
                  <a:schemeClr val="tx1">
                    <a:lumMod val="75000"/>
                    <a:lumOff val="25000"/>
                  </a:schemeClr>
                </a:solidFill>
                <a:latin typeface="Calibri Light" panose="020F0302020204030204" pitchFamily="34" charset="0"/>
                <a:cs typeface="Calibri Light" panose="020F0302020204030204" pitchFamily="34" charset="0"/>
              </a:rPr>
              <a:t>Pomoc de minimis</a:t>
            </a:r>
          </a:p>
          <a:p>
            <a:pPr algn="ctr"/>
            <a:endParaRPr lang="pl-PL" dirty="0">
              <a:solidFill>
                <a:schemeClr val="tx1">
                  <a:lumMod val="75000"/>
                  <a:lumOff val="25000"/>
                </a:schemeClr>
              </a:solidFill>
              <a:latin typeface="Calibri Light" panose="020F0302020204030204" pitchFamily="34" charset="0"/>
              <a:cs typeface="Calibri Light" panose="020F0302020204030204" pitchFamily="34" charset="0"/>
            </a:endParaRPr>
          </a:p>
        </p:txBody>
      </p:sp>
      <p:cxnSp>
        <p:nvCxnSpPr>
          <p:cNvPr id="104" name="Łącznik prosty ze strzałką 103">
            <a:extLst>
              <a:ext uri="{FF2B5EF4-FFF2-40B4-BE49-F238E27FC236}">
                <a16:creationId xmlns:a16="http://schemas.microsoft.com/office/drawing/2014/main" id="{C8F66C86-A36F-D043-E4F9-1EED4AB0111B}"/>
              </a:ext>
            </a:extLst>
          </p:cNvPr>
          <p:cNvCxnSpPr>
            <a:cxnSpLocks/>
            <a:stCxn id="40" idx="1"/>
            <a:endCxn id="12" idx="3"/>
          </p:cNvCxnSpPr>
          <p:nvPr/>
        </p:nvCxnSpPr>
        <p:spPr>
          <a:xfrm flipH="1">
            <a:off x="3361519" y="1879196"/>
            <a:ext cx="591522" cy="274074"/>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07" name="Łącznik prosty ze strzałką 106">
            <a:extLst>
              <a:ext uri="{FF2B5EF4-FFF2-40B4-BE49-F238E27FC236}">
                <a16:creationId xmlns:a16="http://schemas.microsoft.com/office/drawing/2014/main" id="{06D4DEDB-7505-6BD3-617C-784434DFD81B}"/>
              </a:ext>
            </a:extLst>
          </p:cNvPr>
          <p:cNvCxnSpPr>
            <a:cxnSpLocks/>
            <a:stCxn id="4" idx="1"/>
            <a:endCxn id="40" idx="3"/>
          </p:cNvCxnSpPr>
          <p:nvPr/>
        </p:nvCxnSpPr>
        <p:spPr>
          <a:xfrm flipH="1" flipV="1">
            <a:off x="6738771" y="1879196"/>
            <a:ext cx="583934" cy="274074"/>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0" name="Łącznik prosty ze strzałką 109">
            <a:extLst>
              <a:ext uri="{FF2B5EF4-FFF2-40B4-BE49-F238E27FC236}">
                <a16:creationId xmlns:a16="http://schemas.microsoft.com/office/drawing/2014/main" id="{0B7F7DA1-0565-1BF6-9869-3E253FFB19B1}"/>
              </a:ext>
            </a:extLst>
          </p:cNvPr>
          <p:cNvCxnSpPr>
            <a:cxnSpLocks/>
            <a:stCxn id="41" idx="0"/>
            <a:endCxn id="12" idx="2"/>
          </p:cNvCxnSpPr>
          <p:nvPr/>
        </p:nvCxnSpPr>
        <p:spPr>
          <a:xfrm flipH="1" flipV="1">
            <a:off x="1968654" y="2614935"/>
            <a:ext cx="7588" cy="218457"/>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13" name="Łącznik prosty ze strzałką 112">
            <a:extLst>
              <a:ext uri="{FF2B5EF4-FFF2-40B4-BE49-F238E27FC236}">
                <a16:creationId xmlns:a16="http://schemas.microsoft.com/office/drawing/2014/main" id="{C768230B-4819-F9AD-F0A2-64FD535FE26C}"/>
              </a:ext>
            </a:extLst>
          </p:cNvPr>
          <p:cNvCxnSpPr>
            <a:cxnSpLocks/>
            <a:stCxn id="19" idx="1"/>
            <a:endCxn id="41" idx="3"/>
          </p:cNvCxnSpPr>
          <p:nvPr/>
        </p:nvCxnSpPr>
        <p:spPr>
          <a:xfrm flipH="1">
            <a:off x="3369107" y="3295055"/>
            <a:ext cx="582037" cy="2"/>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0" name="Łącznik prosty ze strzałką 119">
            <a:extLst>
              <a:ext uri="{FF2B5EF4-FFF2-40B4-BE49-F238E27FC236}">
                <a16:creationId xmlns:a16="http://schemas.microsoft.com/office/drawing/2014/main" id="{C383CD58-96AA-FB6C-2838-41CF5A4A75F2}"/>
              </a:ext>
            </a:extLst>
          </p:cNvPr>
          <p:cNvCxnSpPr>
            <a:cxnSpLocks/>
            <a:stCxn id="55" idx="1"/>
            <a:endCxn id="41" idx="3"/>
          </p:cNvCxnSpPr>
          <p:nvPr/>
        </p:nvCxnSpPr>
        <p:spPr>
          <a:xfrm flipH="1" flipV="1">
            <a:off x="3369107" y="3295057"/>
            <a:ext cx="583934" cy="2283572"/>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3" name="Łącznik prosty ze strzałką 122">
            <a:extLst>
              <a:ext uri="{FF2B5EF4-FFF2-40B4-BE49-F238E27FC236}">
                <a16:creationId xmlns:a16="http://schemas.microsoft.com/office/drawing/2014/main" id="{FFBC25B8-3809-1117-ED0E-286909EEECFD}"/>
              </a:ext>
            </a:extLst>
          </p:cNvPr>
          <p:cNvCxnSpPr>
            <a:cxnSpLocks/>
            <a:stCxn id="62" idx="0"/>
            <a:endCxn id="41" idx="2"/>
          </p:cNvCxnSpPr>
          <p:nvPr/>
        </p:nvCxnSpPr>
        <p:spPr>
          <a:xfrm flipV="1">
            <a:off x="1976242" y="3756722"/>
            <a:ext cx="0" cy="1355735"/>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126" name="Łącznik prosty ze strzałką 125">
            <a:extLst>
              <a:ext uri="{FF2B5EF4-FFF2-40B4-BE49-F238E27FC236}">
                <a16:creationId xmlns:a16="http://schemas.microsoft.com/office/drawing/2014/main" id="{5AF5B56A-356D-ACE5-67A4-1D19400C2C85}"/>
              </a:ext>
            </a:extLst>
          </p:cNvPr>
          <p:cNvCxnSpPr>
            <a:cxnSpLocks/>
            <a:stCxn id="17" idx="0"/>
            <a:endCxn id="62" idx="2"/>
          </p:cNvCxnSpPr>
          <p:nvPr/>
        </p:nvCxnSpPr>
        <p:spPr>
          <a:xfrm flipV="1">
            <a:off x="1968654" y="6035787"/>
            <a:ext cx="7588" cy="637754"/>
          </a:xfrm>
          <a:prstGeom prst="straightConnector1">
            <a:avLst/>
          </a:prstGeom>
          <a:ln>
            <a:solidFill>
              <a:srgbClr val="002060"/>
            </a:solidFill>
            <a:prstDash val="dash"/>
            <a:headEnd type="triangle" w="med" len="med"/>
            <a:tailEnd type="none" w="med" len="med"/>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06242805"/>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5294CD-DB54-36FE-7AD0-4EB27CAF2972}"/>
              </a:ext>
            </a:extLst>
          </p:cNvPr>
          <p:cNvSpPr>
            <a:spLocks noGrp="1"/>
          </p:cNvSpPr>
          <p:nvPr>
            <p:ph type="title"/>
          </p:nvPr>
        </p:nvSpPr>
        <p:spPr/>
        <p:txBody>
          <a:bodyPr/>
          <a:lstStyle/>
          <a:p>
            <a:r>
              <a:rPr lang="pl-PL" dirty="0"/>
              <a:t>UOIG a pomoc publiczna</a:t>
            </a:r>
          </a:p>
        </p:txBody>
      </p:sp>
      <p:sp>
        <p:nvSpPr>
          <p:cNvPr id="3" name="Symbol zastępczy zawartości 2">
            <a:extLst>
              <a:ext uri="{FF2B5EF4-FFF2-40B4-BE49-F238E27FC236}">
                <a16:creationId xmlns:a16="http://schemas.microsoft.com/office/drawing/2014/main" id="{0BCD82FA-936B-5EB8-EEEE-65D9A8E3E758}"/>
              </a:ext>
            </a:extLst>
          </p:cNvPr>
          <p:cNvSpPr>
            <a:spLocks noGrp="1"/>
          </p:cNvSpPr>
          <p:nvPr>
            <p:ph idx="1"/>
          </p:nvPr>
        </p:nvSpPr>
        <p:spPr/>
        <p:txBody>
          <a:bodyPr/>
          <a:lstStyle/>
          <a:p>
            <a:r>
              <a:rPr lang="pl-PL" dirty="0"/>
              <a:t>Zasady stosowania pomocy publicznej przeznaczonej na finansowanie usług świadczonych w ogólnym interesie gospodarczym są określone w:</a:t>
            </a:r>
          </a:p>
          <a:p>
            <a:pPr lvl="1"/>
            <a:r>
              <a:rPr lang="pl-PL" dirty="0"/>
              <a:t>Decyzji Komisji z dnia 20 grudnia 2011 r. w sprawie stosowania art. 106 ust. 2 Traktatu o funkcjonowania Unii Europejskiej do pomocy państwa w formie rekompensaty z tytułu świadczenia usług publicznych, przyznawanej przedsiębiorstwom zobowiązanym do wykonywania usług świadczonych w ogólnym interesie gospodarczym,</a:t>
            </a:r>
          </a:p>
          <a:p>
            <a:pPr lvl="1"/>
            <a:r>
              <a:rPr lang="pl-PL" dirty="0"/>
              <a:t>Komunikacie Komisji Europejskiej – Zasady ramowe Unii Europejskiej dotyczące pomocy państwa w formie rekompensaty z tytułu świadczenia usług publicznych z dnia 11 stycznia 2012 r.,</a:t>
            </a:r>
          </a:p>
          <a:p>
            <a:pPr lvl="1"/>
            <a:r>
              <a:rPr lang="pl-PL" dirty="0"/>
              <a:t>Rozporządzeniu (WE) nr 1370/2007 Parlamentu Europejskiego i Rady z dnia 23 października 2007 r. dotyczące usług publicznych w zakresie kolejowego i drogowego transportu pasażerskiego oraz uchylające rozporządzenia Rady (EWG) nr 1191/69 i (EWG) nr 1107/70.</a:t>
            </a:r>
          </a:p>
          <a:p>
            <a:endParaRPr lang="pl-PL" dirty="0"/>
          </a:p>
        </p:txBody>
      </p:sp>
      <p:sp>
        <p:nvSpPr>
          <p:cNvPr id="4" name="Symbol zastępczy numeru slajdu 3">
            <a:extLst>
              <a:ext uri="{FF2B5EF4-FFF2-40B4-BE49-F238E27FC236}">
                <a16:creationId xmlns:a16="http://schemas.microsoft.com/office/drawing/2014/main" id="{DF9C20D3-19D5-9C27-9B5B-1FCF8E830599}"/>
              </a:ext>
            </a:extLst>
          </p:cNvPr>
          <p:cNvSpPr>
            <a:spLocks noGrp="1"/>
          </p:cNvSpPr>
          <p:nvPr>
            <p:ph type="sldNum" sz="quarter" idx="10"/>
          </p:nvPr>
        </p:nvSpPr>
        <p:spPr/>
        <p:txBody>
          <a:bodyPr/>
          <a:lstStyle/>
          <a:p>
            <a:fld id="{EB4015AA-59F6-416B-87A6-8E3D940284E2}" type="slidenum">
              <a:rPr lang="pl-PL" smtClean="0"/>
              <a:pPr/>
              <a:t>222</a:t>
            </a:fld>
            <a:endParaRPr lang="pl-PL" dirty="0"/>
          </a:p>
        </p:txBody>
      </p:sp>
    </p:spTree>
    <p:extLst>
      <p:ext uri="{BB962C8B-B14F-4D97-AF65-F5344CB8AC3E}">
        <p14:creationId xmlns:p14="http://schemas.microsoft.com/office/powerpoint/2010/main" val="3481184427"/>
      </p:ext>
    </p:extLst>
  </p:cSld>
  <p:clrMapOvr>
    <a:masterClrMapping/>
  </p:clrMapOvr>
</p:sld>
</file>

<file path=ppt/slides/slide2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EE5D1B5-DDC6-75DA-EA97-508685AF5640}"/>
              </a:ext>
            </a:extLst>
          </p:cNvPr>
          <p:cNvSpPr>
            <a:spLocks noGrp="1"/>
          </p:cNvSpPr>
          <p:nvPr>
            <p:ph type="title"/>
          </p:nvPr>
        </p:nvSpPr>
        <p:spPr/>
        <p:txBody>
          <a:bodyPr/>
          <a:lstStyle/>
          <a:p>
            <a:r>
              <a:rPr lang="pl-PL" dirty="0"/>
              <a:t>UOIG a pomoc de minimis</a:t>
            </a:r>
          </a:p>
        </p:txBody>
      </p:sp>
      <p:sp>
        <p:nvSpPr>
          <p:cNvPr id="3" name="Symbol zastępczy zawartości 2">
            <a:extLst>
              <a:ext uri="{FF2B5EF4-FFF2-40B4-BE49-F238E27FC236}">
                <a16:creationId xmlns:a16="http://schemas.microsoft.com/office/drawing/2014/main" id="{05CF42E1-EB06-0980-7A40-CEC9988162C2}"/>
              </a:ext>
            </a:extLst>
          </p:cNvPr>
          <p:cNvSpPr>
            <a:spLocks noGrp="1"/>
          </p:cNvSpPr>
          <p:nvPr>
            <p:ph idx="1"/>
          </p:nvPr>
        </p:nvSpPr>
        <p:spPr/>
        <p:txBody>
          <a:bodyPr/>
          <a:lstStyle/>
          <a:p>
            <a:r>
              <a:rPr lang="pl-PL" dirty="0"/>
              <a:t>Zasady stosowania pomocy de minimis reguluje Rozporządzenie Komisji (UE) 2023/2832 z dnia 13 grudnia 2023 r. w sprawie stosowania art. 107 i 108 Traktatu o funkcjonowaniu Unii Europejskiej do pomocy de minimis przyznawanej przedsiębiorstwom wykonującym usługi świadczone w ogólnym interesie gospodarczym.</a:t>
            </a:r>
          </a:p>
          <a:p>
            <a:r>
              <a:rPr lang="pl-PL" dirty="0"/>
              <a:t>Pułap wynosi 750.000 EUR w okresie trzech lat.</a:t>
            </a:r>
          </a:p>
          <a:p>
            <a:r>
              <a:rPr lang="pl-PL" dirty="0"/>
              <a:t>Pomoc de minimis nie powinna być łączona z żadnym rodzajem rekompensaty za wykonywanie tej samej usługi niezależnie od tego, czy rekompensata stanowi pomoc publiczną.</a:t>
            </a:r>
          </a:p>
          <a:p>
            <a:r>
              <a:rPr lang="pl-PL" dirty="0"/>
              <a:t>Odstępstwem jest przypadek, gdy przyznana wcześniej rekompensata w jest pomocą de minimis przyznaną na podstawie innych rozporządzeń i spełnione zostaną warunki kumulacji pomocy de minimis.</a:t>
            </a:r>
          </a:p>
        </p:txBody>
      </p:sp>
      <p:sp>
        <p:nvSpPr>
          <p:cNvPr id="4" name="Symbol zastępczy numeru slajdu 3">
            <a:extLst>
              <a:ext uri="{FF2B5EF4-FFF2-40B4-BE49-F238E27FC236}">
                <a16:creationId xmlns:a16="http://schemas.microsoft.com/office/drawing/2014/main" id="{E8F2FE20-8C1D-D2E3-0E18-BD39979B8E85}"/>
              </a:ext>
            </a:extLst>
          </p:cNvPr>
          <p:cNvSpPr>
            <a:spLocks noGrp="1"/>
          </p:cNvSpPr>
          <p:nvPr>
            <p:ph type="sldNum" sz="quarter" idx="10"/>
          </p:nvPr>
        </p:nvSpPr>
        <p:spPr/>
        <p:txBody>
          <a:bodyPr/>
          <a:lstStyle/>
          <a:p>
            <a:fld id="{EB4015AA-59F6-416B-87A6-8E3D940284E2}" type="slidenum">
              <a:rPr lang="pl-PL" smtClean="0"/>
              <a:pPr/>
              <a:t>223</a:t>
            </a:fld>
            <a:endParaRPr lang="pl-PL" dirty="0"/>
          </a:p>
        </p:txBody>
      </p:sp>
    </p:spTree>
    <p:extLst>
      <p:ext uri="{BB962C8B-B14F-4D97-AF65-F5344CB8AC3E}">
        <p14:creationId xmlns:p14="http://schemas.microsoft.com/office/powerpoint/2010/main" val="1875151697"/>
      </p:ext>
    </p:extLst>
  </p:cSld>
  <p:clrMapOvr>
    <a:masterClrMapping/>
  </p:clrMapOvr>
</p:sld>
</file>

<file path=ppt/slides/slide2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49AB7A7-0698-BDC0-7343-1C0CC4EC68A2}"/>
              </a:ext>
            </a:extLst>
          </p:cNvPr>
          <p:cNvSpPr>
            <a:spLocks noGrp="1"/>
          </p:cNvSpPr>
          <p:nvPr>
            <p:ph type="title"/>
          </p:nvPr>
        </p:nvSpPr>
        <p:spPr/>
        <p:txBody>
          <a:bodyPr/>
          <a:lstStyle/>
          <a:p>
            <a:r>
              <a:rPr lang="pl-PL" dirty="0"/>
              <a:t>Kryteria ustalone w sprawie </a:t>
            </a:r>
            <a:r>
              <a:rPr lang="pl-PL" dirty="0" err="1"/>
              <a:t>Altmark</a:t>
            </a:r>
            <a:endParaRPr lang="pl-PL" dirty="0"/>
          </a:p>
        </p:txBody>
      </p:sp>
      <p:sp>
        <p:nvSpPr>
          <p:cNvPr id="3" name="Symbol zastępczy zawartości 2">
            <a:extLst>
              <a:ext uri="{FF2B5EF4-FFF2-40B4-BE49-F238E27FC236}">
                <a16:creationId xmlns:a16="http://schemas.microsoft.com/office/drawing/2014/main" id="{30F7615F-C598-0E8F-8CF5-9AB463856E8B}"/>
              </a:ext>
            </a:extLst>
          </p:cNvPr>
          <p:cNvSpPr>
            <a:spLocks noGrp="1"/>
          </p:cNvSpPr>
          <p:nvPr>
            <p:ph idx="1"/>
          </p:nvPr>
        </p:nvSpPr>
        <p:spPr>
          <a:xfrm>
            <a:off x="1025907" y="1979837"/>
            <a:ext cx="8640382" cy="5400400"/>
          </a:xfrm>
        </p:spPr>
        <p:txBody>
          <a:bodyPr>
            <a:normAutofit/>
          </a:bodyPr>
          <a:lstStyle/>
          <a:p>
            <a:r>
              <a:rPr lang="pl-PL" dirty="0"/>
              <a:t>Przedsiębiorstwo powinno być zobowiązane do świadczenia usług publicznych i zobowiązania te powinny być jasno określone.</a:t>
            </a:r>
          </a:p>
          <a:p>
            <a:r>
              <a:rPr lang="pl-PL" dirty="0"/>
              <a:t>Parametry, na których podstawie obliczona jest rekompensata, muszą być wcześniej ustalone w obiektywny i przejrzysty sposób; rekompensata strat poniesionych przez przedsiębiorstwo bez uprzedniego ustalenia jej parametrów, stanowi pomoc publiczną.</a:t>
            </a:r>
          </a:p>
          <a:p>
            <a:r>
              <a:rPr lang="pl-PL" dirty="0"/>
              <a:t>Rekompensata nie może przekraczać kwoty niezbędnej do pokrycia całości lub części kosztów poniesionych w celu wykonania zobowiązań do świadczenia usług publicznych, z uwzględnieniem przychodów oraz rozsądnego zysku.</a:t>
            </a:r>
          </a:p>
          <a:p>
            <a:r>
              <a:rPr lang="pl-PL" dirty="0"/>
              <a:t>Jeżeli wybór przedsiębiorstwa, któremu ma zostać powierzone wykonywanie zobowiązań do świadczenia usług publicznych, nie został przypadku dokonany w ramach procedury udzielania zamówień publicznych, poziom rekompensaty powinien zostać ustalony na podstawie analizy kosztów, jakie przeciętne przedsiębiorstwo, prawidłowo zarządzane i odpowiednio wyposażone poniosłoby na wykonanie usługi, przy uwzględnieniu przychodów oraz rozsądnego zysku.</a:t>
            </a:r>
          </a:p>
          <a:p>
            <a:endParaRPr lang="pl-PL" dirty="0"/>
          </a:p>
        </p:txBody>
      </p:sp>
      <p:sp>
        <p:nvSpPr>
          <p:cNvPr id="4" name="Symbol zastępczy numeru slajdu 3">
            <a:extLst>
              <a:ext uri="{FF2B5EF4-FFF2-40B4-BE49-F238E27FC236}">
                <a16:creationId xmlns:a16="http://schemas.microsoft.com/office/drawing/2014/main" id="{65BB60DA-B4AE-56EF-83DB-B537A44DA0DB}"/>
              </a:ext>
            </a:extLst>
          </p:cNvPr>
          <p:cNvSpPr>
            <a:spLocks noGrp="1"/>
          </p:cNvSpPr>
          <p:nvPr>
            <p:ph type="sldNum" sz="quarter" idx="10"/>
          </p:nvPr>
        </p:nvSpPr>
        <p:spPr/>
        <p:txBody>
          <a:bodyPr/>
          <a:lstStyle/>
          <a:p>
            <a:fld id="{EB4015AA-59F6-416B-87A6-8E3D940284E2}" type="slidenum">
              <a:rPr lang="pl-PL" smtClean="0"/>
              <a:pPr/>
              <a:t>224</a:t>
            </a:fld>
            <a:endParaRPr lang="pl-PL" dirty="0"/>
          </a:p>
        </p:txBody>
      </p:sp>
    </p:spTree>
    <p:extLst>
      <p:ext uri="{BB962C8B-B14F-4D97-AF65-F5344CB8AC3E}">
        <p14:creationId xmlns:p14="http://schemas.microsoft.com/office/powerpoint/2010/main" val="4170899703"/>
      </p:ext>
    </p:extLst>
  </p:cSld>
  <p:clrMapOvr>
    <a:masterClrMapping/>
  </p:clrMapOvr>
</p:sld>
</file>

<file path=ppt/slides/slide2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p:cNvSpPr>
            <a:spLocks noGrp="1"/>
          </p:cNvSpPr>
          <p:nvPr>
            <p:ph type="title"/>
          </p:nvPr>
        </p:nvSpPr>
        <p:spPr/>
        <p:txBody>
          <a:bodyPr>
            <a:noAutofit/>
          </a:bodyPr>
          <a:lstStyle/>
          <a:p>
            <a:r>
              <a:rPr lang="pl-PL" dirty="0"/>
              <a:t>Zdefiniowanie UOIG</a:t>
            </a:r>
          </a:p>
        </p:txBody>
      </p:sp>
      <p:sp>
        <p:nvSpPr>
          <p:cNvPr id="3" name="Symbol zastępczy zawartości 2"/>
          <p:cNvSpPr>
            <a:spLocks noGrp="1"/>
          </p:cNvSpPr>
          <p:nvPr>
            <p:ph idx="1"/>
          </p:nvPr>
        </p:nvSpPr>
        <p:spPr>
          <a:xfrm>
            <a:off x="1025907" y="1979837"/>
            <a:ext cx="8640382" cy="5400400"/>
          </a:xfrm>
        </p:spPr>
        <p:txBody>
          <a:bodyPr>
            <a:normAutofit/>
          </a:bodyPr>
          <a:lstStyle/>
          <a:p>
            <a:pPr algn="just"/>
            <a:r>
              <a:rPr lang="pl-PL" dirty="0"/>
              <a:t>Organ publiczny dysponuje swobodą przy definiowaniu UOIG. </a:t>
            </a:r>
          </a:p>
          <a:p>
            <a:pPr algn="just"/>
            <a:r>
              <a:rPr lang="pl-PL" dirty="0"/>
              <a:t>Kompetencje Komisji w tym zakresie są ograniczone do sprawdzania, czy organ publiczny nie popełnił oczywistego błędu przy definiowaniu określonej usługi jako UOIG.</a:t>
            </a:r>
          </a:p>
          <a:p>
            <a:pPr algn="just"/>
            <a:r>
              <a:rPr lang="pl-PL" dirty="0"/>
              <a:t>Powierzenie </a:t>
            </a:r>
            <a:r>
              <a:rPr lang="pl-PL" i="1" dirty="0"/>
              <a:t>określonego zadania z zakresu usług publicznych</a:t>
            </a:r>
            <a:r>
              <a:rPr lang="pl-PL" dirty="0"/>
              <a:t> oznacza świadczenie usług, których dane przedsiębiorstwo, ze względu na swój własny interes gospodarczy, nie podjęłoby się lub nie podjęłoby się w tym samym zakresie lub na tych samych warunkach.</a:t>
            </a:r>
          </a:p>
          <a:p>
            <a:pPr algn="just"/>
            <a:r>
              <a:rPr lang="pl-PL" dirty="0"/>
              <a:t>Nie należy wiązać zobowiązań do świadczenia określonych usług publicznych z działalnością, która już jest lub może być wykonywana skutecznie i na warunkach takich jak cena, obiektywne cechy jakościowe, ciągłość i dostęp do danej usługi, zgodnych z interesem publicznym zdefiniowanym przez państwo, przez przedsiębiorstwa działające na zwykłych warunkach rynkowych.</a:t>
            </a:r>
          </a:p>
          <a:p>
            <a:pPr algn="just"/>
            <a:r>
              <a:rPr lang="pl-PL" dirty="0"/>
              <a:t>Usługi, które mają zostać zaklasyfikowane jako UOIG, muszą służyć obywatelom lub leżeć w interesie całego społeczeństwa.</a:t>
            </a:r>
          </a:p>
        </p:txBody>
      </p:sp>
      <p:sp>
        <p:nvSpPr>
          <p:cNvPr id="4" name="Symbol zastępczy numeru slajdu 3">
            <a:extLst>
              <a:ext uri="{FF2B5EF4-FFF2-40B4-BE49-F238E27FC236}">
                <a16:creationId xmlns:a16="http://schemas.microsoft.com/office/drawing/2014/main" id="{8B880186-C0D6-772D-22E3-1BC8EA936721}"/>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225</a:t>
            </a:fld>
            <a:endParaRPr lang="pl-PL" dirty="0"/>
          </a:p>
        </p:txBody>
      </p:sp>
    </p:spTree>
    <p:extLst>
      <p:ext uri="{BB962C8B-B14F-4D97-AF65-F5344CB8AC3E}">
        <p14:creationId xmlns:p14="http://schemas.microsoft.com/office/powerpoint/2010/main" val="362509075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A85BE63-6849-A947-9F37-B7E0500714C9}"/>
              </a:ext>
            </a:extLst>
          </p:cNvPr>
          <p:cNvSpPr>
            <a:spLocks noGrp="1"/>
          </p:cNvSpPr>
          <p:nvPr>
            <p:ph type="title"/>
          </p:nvPr>
        </p:nvSpPr>
        <p:spPr/>
        <p:txBody>
          <a:bodyPr/>
          <a:lstStyle/>
          <a:p>
            <a:r>
              <a:rPr lang="pl-PL" dirty="0"/>
              <a:t>Akt powierzenia</a:t>
            </a:r>
          </a:p>
        </p:txBody>
      </p:sp>
      <p:sp>
        <p:nvSpPr>
          <p:cNvPr id="3" name="Symbol zastępczy zawartości 2">
            <a:extLst>
              <a:ext uri="{FF2B5EF4-FFF2-40B4-BE49-F238E27FC236}">
                <a16:creationId xmlns:a16="http://schemas.microsoft.com/office/drawing/2014/main" id="{10E82660-45DF-FD09-0EDF-8F09605150E0}"/>
              </a:ext>
            </a:extLst>
          </p:cNvPr>
          <p:cNvSpPr>
            <a:spLocks noGrp="1"/>
          </p:cNvSpPr>
          <p:nvPr>
            <p:ph idx="1"/>
          </p:nvPr>
        </p:nvSpPr>
        <p:spPr/>
        <p:txBody>
          <a:bodyPr/>
          <a:lstStyle/>
          <a:p>
            <a:r>
              <a:rPr lang="pl-PL" dirty="0"/>
              <a:t>Zadanie z zakresu usług publicznych musi być powierzone w formie aktu, który w może przyjąć formę instrumentu ustawodawczego lub regulacyjnego albo umowy.</a:t>
            </a:r>
          </a:p>
          <a:p>
            <a:r>
              <a:rPr lang="pl-PL" dirty="0"/>
              <a:t>Akt musi określać co najmniej:</a:t>
            </a:r>
          </a:p>
          <a:p>
            <a:pPr lvl="1"/>
            <a:r>
              <a:rPr lang="pl-PL" dirty="0"/>
              <a:t>treść i czas trwania zobowiązania z tytułu świadczenia usług publicznych;</a:t>
            </a:r>
          </a:p>
          <a:p>
            <a:pPr lvl="1"/>
            <a:r>
              <a:rPr lang="pl-PL" dirty="0"/>
              <a:t>przedsiębiorstwo i w stosownych przypadkach odnośne terytorium;</a:t>
            </a:r>
          </a:p>
          <a:p>
            <a:pPr lvl="1"/>
            <a:r>
              <a:rPr lang="pl-PL" dirty="0"/>
              <a:t>charakter wszelkich praw wyłącznych lub specjalnych przyznanych przedsiębiorstwu przez odnośny organ;</a:t>
            </a:r>
          </a:p>
          <a:p>
            <a:pPr lvl="1"/>
            <a:r>
              <a:rPr lang="pl-PL" dirty="0"/>
              <a:t>parametry służące do obliczania, kontrolowania i przeglądu kwot rekompensaty, oraz</a:t>
            </a:r>
          </a:p>
          <a:p>
            <a:pPr lvl="1"/>
            <a:r>
              <a:rPr lang="pl-PL" dirty="0"/>
              <a:t>ustalenia dotyczące unikania nadwyżki rekompensaty i jej zwrotu.</a:t>
            </a:r>
          </a:p>
          <a:p>
            <a:endParaRPr lang="pl-PL" dirty="0"/>
          </a:p>
        </p:txBody>
      </p:sp>
      <p:sp>
        <p:nvSpPr>
          <p:cNvPr id="4" name="Symbol zastępczy numeru slajdu 3">
            <a:extLst>
              <a:ext uri="{FF2B5EF4-FFF2-40B4-BE49-F238E27FC236}">
                <a16:creationId xmlns:a16="http://schemas.microsoft.com/office/drawing/2014/main" id="{D76F2B23-5F8C-74BF-8BB6-D0DFFAD14BE6}"/>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226</a:t>
            </a:fld>
            <a:endParaRPr lang="pl-PL" dirty="0"/>
          </a:p>
        </p:txBody>
      </p:sp>
    </p:spTree>
    <p:extLst>
      <p:ext uri="{BB962C8B-B14F-4D97-AF65-F5344CB8AC3E}">
        <p14:creationId xmlns:p14="http://schemas.microsoft.com/office/powerpoint/2010/main" val="3905512843"/>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11DC6B3-1D8B-1D94-4F74-EE4024078C07}"/>
              </a:ext>
            </a:extLst>
          </p:cNvPr>
          <p:cNvSpPr>
            <a:spLocks noGrp="1"/>
          </p:cNvSpPr>
          <p:nvPr>
            <p:ph type="title"/>
          </p:nvPr>
        </p:nvSpPr>
        <p:spPr/>
        <p:txBody>
          <a:bodyPr/>
          <a:lstStyle/>
          <a:p>
            <a:r>
              <a:rPr lang="pl-PL" dirty="0"/>
              <a:t>Parametry rekompensaty</a:t>
            </a:r>
          </a:p>
        </p:txBody>
      </p:sp>
      <p:sp>
        <p:nvSpPr>
          <p:cNvPr id="3" name="Symbol zastępczy zawartości 2">
            <a:extLst>
              <a:ext uri="{FF2B5EF4-FFF2-40B4-BE49-F238E27FC236}">
                <a16:creationId xmlns:a16="http://schemas.microsoft.com/office/drawing/2014/main" id="{4C1484B8-4805-CB61-DEBF-F512F218BE29}"/>
              </a:ext>
            </a:extLst>
          </p:cNvPr>
          <p:cNvSpPr>
            <a:spLocks noGrp="1"/>
          </p:cNvSpPr>
          <p:nvPr>
            <p:ph idx="1"/>
          </p:nvPr>
        </p:nvSpPr>
        <p:spPr>
          <a:xfrm>
            <a:off x="1025907" y="1979837"/>
            <a:ext cx="8640382" cy="5400400"/>
          </a:xfrm>
        </p:spPr>
        <p:txBody>
          <a:bodyPr>
            <a:normAutofit/>
          </a:bodyPr>
          <a:lstStyle/>
          <a:p>
            <a:pPr algn="just"/>
            <a:r>
              <a:rPr lang="pl-PL" dirty="0"/>
              <a:t>Parametry służące jako podstawa do obliczenia rekompensaty muszą być określone z wyprzedzeniem w sposób obiektywny i przejrzysty (konieczność ustalenia parametrów nie oznacza, że rekompensata musi być obliczona na podstawie specjalnego wzoru, wystarczającym jest wskazanie mechanizmu jej obliczania, np. określona cena za dzień, za posiłek, za pasażera czy za liczbę użytkowników).</a:t>
            </a:r>
          </a:p>
          <a:p>
            <a:pPr algn="just"/>
            <a:r>
              <a:rPr lang="pl-PL" dirty="0"/>
              <a:t>Jeżeli rekompensata obejmie wszystkie pozycje kosztów usługodawcy, należy określić, w jaki sposób koszty te będą ustalane i obliczane. Uwzględniane mogą być tylko koszty bezpośrednio związane ze świadczeniem UOIG. Należy odliczyć wszelkie przychody, jakie przedsiębiorstwo uzyskuje ze świadczenia odnośnej UOIG.</a:t>
            </a:r>
          </a:p>
          <a:p>
            <a:pPr algn="just"/>
            <a:r>
              <a:rPr lang="pl-PL" dirty="0"/>
              <a:t>Jeśli w ramach rekompensaty oferuje się rozsądny zysk, w akcie powierzenia należy również określić kryteria obliczania tego zysku.</a:t>
            </a:r>
          </a:p>
          <a:p>
            <a:pPr algn="just"/>
            <a:r>
              <a:rPr lang="pl-PL" dirty="0"/>
              <a:t>Jeśli UOIG powierzono w wyniku procedury przetargowej, metoda obliczania rekompensaty musi być uwzględniona w dokumentacji i dostępna dla każdego potencjalnego uczestnika tego postępowania.</a:t>
            </a:r>
          </a:p>
          <a:p>
            <a:endParaRPr lang="pl-PL" dirty="0"/>
          </a:p>
        </p:txBody>
      </p:sp>
      <p:sp>
        <p:nvSpPr>
          <p:cNvPr id="4" name="Symbol zastępczy numeru slajdu 3">
            <a:extLst>
              <a:ext uri="{FF2B5EF4-FFF2-40B4-BE49-F238E27FC236}">
                <a16:creationId xmlns:a16="http://schemas.microsoft.com/office/drawing/2014/main" id="{01B7CA0C-A74C-E022-751F-166F1A5639BA}"/>
              </a:ext>
            </a:extLst>
          </p:cNvPr>
          <p:cNvSpPr>
            <a:spLocks noGrp="1"/>
          </p:cNvSpPr>
          <p:nvPr>
            <p:ph type="sldNum" sz="quarter" idx="10"/>
          </p:nvPr>
        </p:nvSpPr>
        <p:spPr/>
        <p:txBody>
          <a:bodyPr/>
          <a:lstStyle/>
          <a:p>
            <a:fld id="{EB4015AA-59F6-416B-87A6-8E3D940284E2}" type="slidenum">
              <a:rPr lang="pl-PL" smtClean="0"/>
              <a:pPr/>
              <a:t>227</a:t>
            </a:fld>
            <a:endParaRPr lang="pl-PL" dirty="0"/>
          </a:p>
        </p:txBody>
      </p:sp>
    </p:spTree>
    <p:extLst>
      <p:ext uri="{BB962C8B-B14F-4D97-AF65-F5344CB8AC3E}">
        <p14:creationId xmlns:p14="http://schemas.microsoft.com/office/powerpoint/2010/main" val="1960462804"/>
      </p:ext>
    </p:extLst>
  </p:cSld>
  <p:clrMapOvr>
    <a:masterClrMapping/>
  </p:clrMapOvr>
</p:sld>
</file>

<file path=ppt/slides/slide2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754D93-7F82-F20B-DCBC-020E04F41F21}"/>
              </a:ext>
            </a:extLst>
          </p:cNvPr>
          <p:cNvSpPr>
            <a:spLocks noGrp="1"/>
          </p:cNvSpPr>
          <p:nvPr>
            <p:ph type="title"/>
          </p:nvPr>
        </p:nvSpPr>
        <p:spPr/>
        <p:txBody>
          <a:bodyPr/>
          <a:lstStyle/>
          <a:p>
            <a:r>
              <a:rPr lang="pl-PL" dirty="0"/>
              <a:t>Unikanie nadwyżki rekompensaty</a:t>
            </a:r>
          </a:p>
        </p:txBody>
      </p:sp>
      <p:sp>
        <p:nvSpPr>
          <p:cNvPr id="3" name="Symbol zastępczy zawartości 2">
            <a:extLst>
              <a:ext uri="{FF2B5EF4-FFF2-40B4-BE49-F238E27FC236}">
                <a16:creationId xmlns:a16="http://schemas.microsoft.com/office/drawing/2014/main" id="{DD79592E-8135-4860-A688-111B06D169C3}"/>
              </a:ext>
            </a:extLst>
          </p:cNvPr>
          <p:cNvSpPr>
            <a:spLocks noGrp="1"/>
          </p:cNvSpPr>
          <p:nvPr>
            <p:ph idx="1"/>
          </p:nvPr>
        </p:nvSpPr>
        <p:spPr/>
        <p:txBody>
          <a:bodyPr/>
          <a:lstStyle/>
          <a:p>
            <a:pPr algn="just"/>
            <a:r>
              <a:rPr lang="pl-PL" sz="1800" dirty="0"/>
              <a:t>Rekompensata nie może być wyższa niż kwota niezbędna do pokrycia wszystkich lub części kosztów poniesionych przy wywiązywaniu się ze zobowiązań z tytułu świadczenia usług publicznych, z uwzględnieniem uzyskiwanych przy tym wpływów i </a:t>
            </a:r>
            <a:r>
              <a:rPr lang="pl-PL" sz="1800" i="1" dirty="0"/>
              <a:t>rozsądnego zysku</a:t>
            </a:r>
            <a:r>
              <a:rPr lang="pl-PL" sz="1800" dirty="0"/>
              <a:t>.</a:t>
            </a:r>
          </a:p>
          <a:p>
            <a:pPr algn="just"/>
            <a:r>
              <a:rPr lang="pl-PL" sz="1800" i="1" dirty="0"/>
              <a:t>Rozsądny zysk </a:t>
            </a:r>
            <a:r>
              <a:rPr lang="pl-PL" sz="1800" dirty="0"/>
              <a:t>należy rozumieć jako stopę zwrotu z kapitału, której zażądałoby typowe przedsiębiorstwo rozważające, czy podjąć się wykonywania danej usługi świadczonej w ogólnym interesie gospodarczym w całym okresie powierzenia realizacji usługi, przy uwzględnieniu poziomu ryzyka.</a:t>
            </a:r>
          </a:p>
          <a:p>
            <a:pPr algn="just"/>
            <a:r>
              <a:rPr lang="pl-PL" sz="1800" dirty="0"/>
              <a:t>W przypadku udzielania pomocy w oparciu o Decyzję Komisji, rozsądny zysk to stopa SWAP + 100 </a:t>
            </a:r>
            <a:r>
              <a:rPr lang="pl-PL" sz="1800" dirty="0" err="1"/>
              <a:t>pb</a:t>
            </a:r>
            <a:r>
              <a:rPr lang="pl-PL" sz="1800" dirty="0"/>
              <a:t>. (https://competition-policy.ec.europa.eu/state-aid/legislation/sgei/swap-rate-proxies_en)</a:t>
            </a:r>
          </a:p>
          <a:p>
            <a:pPr algn="just"/>
            <a:endParaRPr lang="pl-PL" sz="1800" dirty="0"/>
          </a:p>
          <a:p>
            <a:endParaRPr lang="pl-PL" dirty="0"/>
          </a:p>
        </p:txBody>
      </p:sp>
      <p:sp>
        <p:nvSpPr>
          <p:cNvPr id="4" name="Symbol zastępczy numeru slajdu 3">
            <a:extLst>
              <a:ext uri="{FF2B5EF4-FFF2-40B4-BE49-F238E27FC236}">
                <a16:creationId xmlns:a16="http://schemas.microsoft.com/office/drawing/2014/main" id="{E1ABBAFB-5541-8D9D-D17D-9A4D78000672}"/>
              </a:ext>
            </a:extLst>
          </p:cNvPr>
          <p:cNvSpPr>
            <a:spLocks noGrp="1"/>
          </p:cNvSpPr>
          <p:nvPr>
            <p:ph type="sldNum" sz="quarter" idx="10"/>
          </p:nvPr>
        </p:nvSpPr>
        <p:spPr/>
        <p:txBody>
          <a:bodyPr/>
          <a:lstStyle/>
          <a:p>
            <a:fld id="{EB4015AA-59F6-416B-87A6-8E3D940284E2}" type="slidenum">
              <a:rPr lang="pl-PL" smtClean="0"/>
              <a:pPr/>
              <a:t>228</a:t>
            </a:fld>
            <a:endParaRPr lang="pl-PL" dirty="0"/>
          </a:p>
        </p:txBody>
      </p:sp>
    </p:spTree>
    <p:extLst>
      <p:ext uri="{BB962C8B-B14F-4D97-AF65-F5344CB8AC3E}">
        <p14:creationId xmlns:p14="http://schemas.microsoft.com/office/powerpoint/2010/main" val="1587071538"/>
      </p:ext>
    </p:extLst>
  </p:cSld>
  <p:clrMapOvr>
    <a:masterClrMapping/>
  </p:clrMapOvr>
</p:sld>
</file>

<file path=ppt/slides/slide2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29CCE4A-70E8-5EA4-081D-F4385DA3B61A}"/>
              </a:ext>
            </a:extLst>
          </p:cNvPr>
          <p:cNvSpPr>
            <a:spLocks noGrp="1"/>
          </p:cNvSpPr>
          <p:nvPr>
            <p:ph type="title"/>
          </p:nvPr>
        </p:nvSpPr>
        <p:spPr/>
        <p:txBody>
          <a:bodyPr/>
          <a:lstStyle/>
          <a:p>
            <a:r>
              <a:rPr lang="pl-PL" dirty="0"/>
              <a:t>Mechanizm wyznaczania rekompensaty</a:t>
            </a:r>
          </a:p>
        </p:txBody>
      </p:sp>
      <p:sp>
        <p:nvSpPr>
          <p:cNvPr id="5" name="pole tekstowe 4">
            <a:extLst>
              <a:ext uri="{FF2B5EF4-FFF2-40B4-BE49-F238E27FC236}">
                <a16:creationId xmlns:a16="http://schemas.microsoft.com/office/drawing/2014/main" id="{793F6CAC-8811-9F4F-6D3A-C79CA0614E84}"/>
              </a:ext>
            </a:extLst>
          </p:cNvPr>
          <p:cNvSpPr txBox="1"/>
          <p:nvPr/>
        </p:nvSpPr>
        <p:spPr>
          <a:xfrm>
            <a:off x="5439334" y="1616672"/>
            <a:ext cx="3889399"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Przychody UOIG</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 name="pole tekstowe 5">
            <a:extLst>
              <a:ext uri="{FF2B5EF4-FFF2-40B4-BE49-F238E27FC236}">
                <a16:creationId xmlns:a16="http://schemas.microsoft.com/office/drawing/2014/main" id="{E8F41FC1-ED95-438C-2FFB-CDAAC806B2B7}"/>
              </a:ext>
            </a:extLst>
          </p:cNvPr>
          <p:cNvSpPr txBox="1"/>
          <p:nvPr/>
        </p:nvSpPr>
        <p:spPr>
          <a:xfrm>
            <a:off x="603141" y="1619597"/>
            <a:ext cx="3869635"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Koszty UOIG</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 name="pole tekstowe 9">
            <a:extLst>
              <a:ext uri="{FF2B5EF4-FFF2-40B4-BE49-F238E27FC236}">
                <a16:creationId xmlns:a16="http://schemas.microsoft.com/office/drawing/2014/main" id="{CAA0B073-EADF-44BC-394A-DA56E05FD4C9}"/>
              </a:ext>
            </a:extLst>
          </p:cNvPr>
          <p:cNvSpPr txBox="1"/>
          <p:nvPr/>
        </p:nvSpPr>
        <p:spPr>
          <a:xfrm>
            <a:off x="4702898" y="1616672"/>
            <a:ext cx="526623" cy="923330"/>
          </a:xfrm>
          <a:prstGeom prst="rect">
            <a:avLst/>
          </a:prstGeom>
          <a:noFill/>
          <a:ln>
            <a:no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4" name="pole tekstowe 13">
            <a:extLst>
              <a:ext uri="{FF2B5EF4-FFF2-40B4-BE49-F238E27FC236}">
                <a16:creationId xmlns:a16="http://schemas.microsoft.com/office/drawing/2014/main" id="{836465E1-1258-B7B1-3B46-CC94993DA891}"/>
              </a:ext>
            </a:extLst>
          </p:cNvPr>
          <p:cNvSpPr txBox="1"/>
          <p:nvPr/>
        </p:nvSpPr>
        <p:spPr>
          <a:xfrm>
            <a:off x="5439943" y="2608123"/>
            <a:ext cx="3889399" cy="923330"/>
          </a:xfrm>
          <a:prstGeom prst="rect">
            <a:avLst/>
          </a:prstGeom>
          <a:noFill/>
          <a:ln>
            <a:solidFill>
              <a:srgbClr val="002060"/>
            </a:solidFill>
          </a:ln>
        </p:spPr>
        <p:txBody>
          <a:bodyPr wrap="square" rtlCol="0">
            <a:spAutoFit/>
          </a:bodyPr>
          <a:lstStyle/>
          <a:p>
            <a:pPr algn="ctr"/>
            <a:endParaRPr lang="pl-PL"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Zysk na usługach nie wchodzących w zakres OIG</a:t>
            </a:r>
          </a:p>
          <a:p>
            <a:pPr algn="ctr"/>
            <a:endParaRPr lang="pl-PL" sz="90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pole tekstowe 14">
            <a:extLst>
              <a:ext uri="{FF2B5EF4-FFF2-40B4-BE49-F238E27FC236}">
                <a16:creationId xmlns:a16="http://schemas.microsoft.com/office/drawing/2014/main" id="{020DA453-4C0C-C6F1-8B1B-91D8BBDA2B40}"/>
              </a:ext>
            </a:extLst>
          </p:cNvPr>
          <p:cNvSpPr txBox="1"/>
          <p:nvPr/>
        </p:nvSpPr>
        <p:spPr>
          <a:xfrm>
            <a:off x="603751" y="2608124"/>
            <a:ext cx="3869635"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Koszt netto UOIG</a:t>
            </a: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17" name="pole tekstowe 16">
            <a:extLst>
              <a:ext uri="{FF2B5EF4-FFF2-40B4-BE49-F238E27FC236}">
                <a16:creationId xmlns:a16="http://schemas.microsoft.com/office/drawing/2014/main" id="{8776699C-5189-DEB8-2A9C-6F843840ABFB}"/>
              </a:ext>
            </a:extLst>
          </p:cNvPr>
          <p:cNvSpPr txBox="1"/>
          <p:nvPr/>
        </p:nvSpPr>
        <p:spPr>
          <a:xfrm>
            <a:off x="4690736" y="2608123"/>
            <a:ext cx="526623" cy="923330"/>
          </a:xfrm>
          <a:prstGeom prst="rect">
            <a:avLst/>
          </a:prstGeom>
          <a:noFill/>
          <a:ln>
            <a:no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pole tekstowe 18">
            <a:extLst>
              <a:ext uri="{FF2B5EF4-FFF2-40B4-BE49-F238E27FC236}">
                <a16:creationId xmlns:a16="http://schemas.microsoft.com/office/drawing/2014/main" id="{A79BA22F-D322-E2B7-0D0F-7B117C08CC75}"/>
              </a:ext>
            </a:extLst>
          </p:cNvPr>
          <p:cNvSpPr txBox="1"/>
          <p:nvPr/>
        </p:nvSpPr>
        <p:spPr>
          <a:xfrm>
            <a:off x="603141" y="3599573"/>
            <a:ext cx="3869635"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Niepokryte koszty UOIG</a:t>
            </a: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a:t>
            </a:r>
          </a:p>
        </p:txBody>
      </p:sp>
      <p:sp>
        <p:nvSpPr>
          <p:cNvPr id="30" name="pole tekstowe 29">
            <a:extLst>
              <a:ext uri="{FF2B5EF4-FFF2-40B4-BE49-F238E27FC236}">
                <a16:creationId xmlns:a16="http://schemas.microsoft.com/office/drawing/2014/main" id="{C2C67551-5791-FA2E-9400-5C91CE94CEEC}"/>
              </a:ext>
            </a:extLst>
          </p:cNvPr>
          <p:cNvSpPr txBox="1"/>
          <p:nvPr/>
        </p:nvSpPr>
        <p:spPr>
          <a:xfrm>
            <a:off x="4685421" y="3599573"/>
            <a:ext cx="526623" cy="923330"/>
          </a:xfrm>
          <a:prstGeom prst="rect">
            <a:avLst/>
          </a:prstGeom>
          <a:noFill/>
          <a:ln>
            <a:no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1" name="pole tekstowe 30">
            <a:extLst>
              <a:ext uri="{FF2B5EF4-FFF2-40B4-BE49-F238E27FC236}">
                <a16:creationId xmlns:a16="http://schemas.microsoft.com/office/drawing/2014/main" id="{571F9A20-1E56-4FFC-98AE-2581B4DAA473}"/>
              </a:ext>
            </a:extLst>
          </p:cNvPr>
          <p:cNvSpPr txBox="1"/>
          <p:nvPr/>
        </p:nvSpPr>
        <p:spPr>
          <a:xfrm>
            <a:off x="9556187" y="1623754"/>
            <a:ext cx="526623" cy="923330"/>
          </a:xfrm>
          <a:prstGeom prst="rect">
            <a:avLst/>
          </a:prstGeom>
          <a:noFill/>
          <a:ln>
            <a:no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2" name="pole tekstowe 31">
            <a:extLst>
              <a:ext uri="{FF2B5EF4-FFF2-40B4-BE49-F238E27FC236}">
                <a16:creationId xmlns:a16="http://schemas.microsoft.com/office/drawing/2014/main" id="{C0504217-B6A9-359A-E3AA-424D7CF27240}"/>
              </a:ext>
            </a:extLst>
          </p:cNvPr>
          <p:cNvSpPr txBox="1"/>
          <p:nvPr/>
        </p:nvSpPr>
        <p:spPr>
          <a:xfrm>
            <a:off x="9556589" y="2608122"/>
            <a:ext cx="526623" cy="923330"/>
          </a:xfrm>
          <a:prstGeom prst="rect">
            <a:avLst/>
          </a:prstGeom>
          <a:noFill/>
          <a:ln>
            <a:no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3" name="pole tekstowe 32">
            <a:extLst>
              <a:ext uri="{FF2B5EF4-FFF2-40B4-BE49-F238E27FC236}">
                <a16:creationId xmlns:a16="http://schemas.microsoft.com/office/drawing/2014/main" id="{D7B25815-9B28-9C60-B8D1-5C7AF5FADC23}"/>
              </a:ext>
            </a:extLst>
          </p:cNvPr>
          <p:cNvSpPr txBox="1"/>
          <p:nvPr/>
        </p:nvSpPr>
        <p:spPr>
          <a:xfrm>
            <a:off x="5427665" y="3607272"/>
            <a:ext cx="3889399" cy="923330"/>
          </a:xfrm>
          <a:prstGeom prst="rect">
            <a:avLst/>
          </a:prstGeom>
          <a:noFill/>
          <a:ln>
            <a:solidFill>
              <a:srgbClr val="002060"/>
            </a:solid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Rozsądny zysk</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4" name="pole tekstowe 33">
            <a:extLst>
              <a:ext uri="{FF2B5EF4-FFF2-40B4-BE49-F238E27FC236}">
                <a16:creationId xmlns:a16="http://schemas.microsoft.com/office/drawing/2014/main" id="{074F8BFD-D15A-D3FB-3294-2758944AD1D0}"/>
              </a:ext>
            </a:extLst>
          </p:cNvPr>
          <p:cNvSpPr txBox="1"/>
          <p:nvPr/>
        </p:nvSpPr>
        <p:spPr>
          <a:xfrm>
            <a:off x="9555979" y="3595411"/>
            <a:ext cx="526623" cy="923330"/>
          </a:xfrm>
          <a:prstGeom prst="rect">
            <a:avLst/>
          </a:prstGeom>
          <a:noFill/>
          <a:ln>
            <a:noFill/>
          </a:ln>
        </p:spPr>
        <p:txBody>
          <a:bodyPr wrap="square" rtlCol="0">
            <a:spAutoFit/>
          </a:bodyPr>
          <a:lstStyle/>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a:t>
            </a:r>
          </a:p>
          <a:p>
            <a:pPr algn="ct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5" name="pole tekstowe 34">
            <a:extLst>
              <a:ext uri="{FF2B5EF4-FFF2-40B4-BE49-F238E27FC236}">
                <a16:creationId xmlns:a16="http://schemas.microsoft.com/office/drawing/2014/main" id="{D23368F1-050B-1E3A-499F-A70DAB293DC6}"/>
              </a:ext>
            </a:extLst>
          </p:cNvPr>
          <p:cNvSpPr txBox="1"/>
          <p:nvPr/>
        </p:nvSpPr>
        <p:spPr>
          <a:xfrm>
            <a:off x="609927" y="4588100"/>
            <a:ext cx="3862848" cy="923330"/>
          </a:xfrm>
          <a:prstGeom prst="rect">
            <a:avLst/>
          </a:prstGeom>
          <a:solidFill>
            <a:srgbClr val="002060"/>
          </a:solidFill>
          <a:ln>
            <a:solidFill>
              <a:srgbClr val="002060"/>
            </a:solidFill>
          </a:ln>
        </p:spPr>
        <p:txBody>
          <a:bodyPr wrap="square" rtlCol="0">
            <a:spAutoFit/>
          </a:bodyPr>
          <a:lstStyle/>
          <a:p>
            <a:pPr algn="ctr"/>
            <a:endPar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t>Rekompensata</a:t>
            </a:r>
          </a:p>
          <a:p>
            <a:pPr algn="ctr"/>
            <a:endPar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3" name="Symbol zastępczy numeru slajdu 3">
            <a:extLst>
              <a:ext uri="{FF2B5EF4-FFF2-40B4-BE49-F238E27FC236}">
                <a16:creationId xmlns:a16="http://schemas.microsoft.com/office/drawing/2014/main" id="{90C8163E-40DA-DF68-04A2-D8CAFBA3E7BD}"/>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229</a:t>
            </a:fld>
            <a:endParaRPr lang="pl-PL" dirty="0"/>
          </a:p>
        </p:txBody>
      </p:sp>
    </p:spTree>
    <p:extLst>
      <p:ext uri="{BB962C8B-B14F-4D97-AF65-F5344CB8AC3E}">
        <p14:creationId xmlns:p14="http://schemas.microsoft.com/office/powerpoint/2010/main" val="4266825688"/>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377E3D-BB5A-1661-A91F-E2EF4B834E92}"/>
              </a:ext>
            </a:extLst>
          </p:cNvPr>
          <p:cNvSpPr>
            <a:spLocks noGrp="1"/>
          </p:cNvSpPr>
          <p:nvPr>
            <p:ph type="title"/>
          </p:nvPr>
        </p:nvSpPr>
        <p:spPr/>
        <p:txBody>
          <a:bodyPr/>
          <a:lstStyle/>
          <a:p>
            <a:r>
              <a:rPr lang="pl-PL" dirty="0"/>
              <a:t>Kryterium selektywności</a:t>
            </a:r>
          </a:p>
        </p:txBody>
      </p:sp>
      <p:sp>
        <p:nvSpPr>
          <p:cNvPr id="3" name="Symbol zastępczy zawartości 2">
            <a:extLst>
              <a:ext uri="{FF2B5EF4-FFF2-40B4-BE49-F238E27FC236}">
                <a16:creationId xmlns:a16="http://schemas.microsoft.com/office/drawing/2014/main" id="{9E1107E9-B870-1FC4-1793-07A0A3BE54FA}"/>
              </a:ext>
            </a:extLst>
          </p:cNvPr>
          <p:cNvSpPr>
            <a:spLocks noGrp="1"/>
          </p:cNvSpPr>
          <p:nvPr>
            <p:ph idx="1"/>
          </p:nvPr>
        </p:nvSpPr>
        <p:spPr/>
        <p:txBody>
          <a:bodyPr>
            <a:normAutofit/>
          </a:bodyPr>
          <a:lstStyle/>
          <a:p>
            <a:r>
              <a:rPr lang="pl-PL" dirty="0"/>
              <a:t>Wsparcie ma charakter selektywny, gdy uprzywilejowuje tylko wybrane podmioty. </a:t>
            </a:r>
          </a:p>
          <a:p>
            <a:r>
              <a:rPr lang="pl-PL" dirty="0"/>
              <a:t>Selektywność przejawia się poprzez skierowanie danego środka tylko do przedsiębiorstw określonej wielkości (np. MŚP) lub przedsiębiorstw z jednego regionu. </a:t>
            </a:r>
          </a:p>
          <a:p>
            <a:r>
              <a:rPr lang="pl-PL" dirty="0"/>
              <a:t>Stosowanie formy konkursu w celu wyłonienia zadań do dofinansowania nie przesądza o braku spełnienia przesłanki </a:t>
            </a:r>
            <a:r>
              <a:rPr lang="pl-PL" i="1" dirty="0"/>
              <a:t>selektywności</a:t>
            </a:r>
            <a:r>
              <a:rPr lang="pl-PL" dirty="0"/>
              <a:t> z uwagi na charakter konkursu: organizowanie konkursów w celu wyłonienia wniosków do dofinansowania nie służy wyeliminowaniu selektywnej korzyści, tylko wyłonieniu najlepszych wniosków do dofinansowania.</a:t>
            </a:r>
          </a:p>
          <a:p>
            <a:endParaRPr lang="pl-PL" dirty="0"/>
          </a:p>
        </p:txBody>
      </p:sp>
      <p:sp>
        <p:nvSpPr>
          <p:cNvPr id="4" name="Symbol zastępczy numeru slajdu 3">
            <a:extLst>
              <a:ext uri="{FF2B5EF4-FFF2-40B4-BE49-F238E27FC236}">
                <a16:creationId xmlns:a16="http://schemas.microsoft.com/office/drawing/2014/main" id="{CB1D38AF-EDFC-186E-72A9-AC16F4BB2C3B}"/>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23</a:t>
            </a:fld>
            <a:endParaRPr lang="pl-PL" dirty="0"/>
          </a:p>
        </p:txBody>
      </p:sp>
    </p:spTree>
    <p:extLst>
      <p:ext uri="{BB962C8B-B14F-4D97-AF65-F5344CB8AC3E}">
        <p14:creationId xmlns:p14="http://schemas.microsoft.com/office/powerpoint/2010/main" val="422744001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116C891-84CD-3FB9-7363-C07E263B8044}"/>
              </a:ext>
            </a:extLst>
          </p:cNvPr>
          <p:cNvSpPr>
            <a:spLocks noGrp="1"/>
          </p:cNvSpPr>
          <p:nvPr>
            <p:ph type="title"/>
          </p:nvPr>
        </p:nvSpPr>
        <p:spPr/>
        <p:txBody>
          <a:bodyPr/>
          <a:lstStyle/>
          <a:p>
            <a:r>
              <a:rPr lang="pl-PL" dirty="0"/>
              <a:t>Poziom kosztów netto</a:t>
            </a:r>
          </a:p>
        </p:txBody>
      </p:sp>
      <p:sp>
        <p:nvSpPr>
          <p:cNvPr id="3" name="Symbol zastępczy zawartości 2">
            <a:extLst>
              <a:ext uri="{FF2B5EF4-FFF2-40B4-BE49-F238E27FC236}">
                <a16:creationId xmlns:a16="http://schemas.microsoft.com/office/drawing/2014/main" id="{A933A323-8411-A6D2-E70E-922A79819AC0}"/>
              </a:ext>
            </a:extLst>
          </p:cNvPr>
          <p:cNvSpPr>
            <a:spLocks noGrp="1"/>
          </p:cNvSpPr>
          <p:nvPr>
            <p:ph idx="1"/>
          </p:nvPr>
        </p:nvSpPr>
        <p:spPr>
          <a:xfrm>
            <a:off x="583377" y="2987749"/>
            <a:ext cx="9525058" cy="3814137"/>
          </a:xfrm>
        </p:spPr>
        <p:txBody>
          <a:bodyPr>
            <a:normAutofit/>
          </a:bodyPr>
          <a:lstStyle/>
          <a:p>
            <a:r>
              <a:rPr lang="pl-PL" b="1" dirty="0"/>
              <a:t>KN</a:t>
            </a:r>
            <a:r>
              <a:rPr lang="pl-PL" dirty="0"/>
              <a:t> – koszty netto wynikające ze świadczenia usługi publicznej w ogólnym interesie gospodarczym.</a:t>
            </a:r>
          </a:p>
          <a:p>
            <a:r>
              <a:rPr lang="pl-PL" b="1" dirty="0"/>
              <a:t>KUOIG</a:t>
            </a:r>
            <a:r>
              <a:rPr lang="pl-PL" dirty="0"/>
              <a:t> – koszty związane z usługą publiczną świadczoną w ogólnym interesie gospodarczym.</a:t>
            </a:r>
          </a:p>
          <a:p>
            <a:r>
              <a:rPr lang="pl-PL" b="1" dirty="0"/>
              <a:t>PUOIG</a:t>
            </a:r>
            <a:r>
              <a:rPr lang="pl-PL" dirty="0"/>
              <a:t> – przychody związane z usługą publiczną świadczoną w ogólnym interesie gospodarczym.</a:t>
            </a:r>
          </a:p>
          <a:p>
            <a:r>
              <a:rPr lang="pl-PL" b="1" dirty="0"/>
              <a:t>i</a:t>
            </a:r>
            <a:r>
              <a:rPr lang="pl-PL" dirty="0"/>
              <a:t> – i-ty rok okresu świadczenia usługi publicznej w ogólnym interesie gospodarczym.</a:t>
            </a:r>
          </a:p>
          <a:p>
            <a:r>
              <a:rPr lang="pl-PL" b="1" dirty="0"/>
              <a:t>n</a:t>
            </a:r>
            <a:r>
              <a:rPr lang="pl-PL" dirty="0"/>
              <a:t> – ostatni rok okresu świadczenia usługi publicznej w ogólnym interesie gospodarczym.</a:t>
            </a:r>
          </a:p>
          <a:p>
            <a:r>
              <a:rPr lang="pl-PL" b="1" dirty="0" err="1"/>
              <a:t>rb</a:t>
            </a:r>
            <a:r>
              <a:rPr lang="pl-PL" dirty="0"/>
              <a:t> – stopa bazowa.</a:t>
            </a:r>
          </a:p>
          <a:p>
            <a:endParaRPr lang="pl-PL"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627AA6BA-8099-A285-2D21-9A0ECFE52ED5}"/>
                  </a:ext>
                </a:extLst>
              </p:cNvPr>
              <p:cNvSpPr txBox="1"/>
              <p:nvPr/>
            </p:nvSpPr>
            <p:spPr>
              <a:xfrm>
                <a:off x="2826015" y="2045525"/>
                <a:ext cx="5039783" cy="9232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1984" b="1">
                          <a:latin typeface="Cambria Math" panose="02040503050406030204" pitchFamily="18" charset="0"/>
                        </a:rPr>
                        <m:t>𝐊𝐍</m:t>
                      </m:r>
                      <m:r>
                        <a:rPr lang="pl-PL" sz="1984" b="1">
                          <a:latin typeface="Cambria Math" panose="02040503050406030204" pitchFamily="18" charset="0"/>
                        </a:rPr>
                        <m:t>= </m:t>
                      </m:r>
                      <m:nary>
                        <m:naryPr>
                          <m:chr m:val="∑"/>
                          <m:limLoc m:val="undOvr"/>
                          <m:ctrlPr>
                            <a:rPr lang="pl-PL" sz="1984" b="1" i="1">
                              <a:latin typeface="Cambria Math" panose="02040503050406030204" pitchFamily="18" charset="0"/>
                            </a:rPr>
                          </m:ctrlPr>
                        </m:naryPr>
                        <m:sub>
                          <m:r>
                            <a:rPr lang="pl-PL" sz="1984" b="1">
                              <a:latin typeface="Cambria Math" panose="02040503050406030204" pitchFamily="18" charset="0"/>
                            </a:rPr>
                            <m:t>𝐢</m:t>
                          </m:r>
                          <m:r>
                            <a:rPr lang="pl-PL" sz="1984" b="1">
                              <a:latin typeface="Cambria Math" panose="02040503050406030204" pitchFamily="18" charset="0"/>
                            </a:rPr>
                            <m:t>=</m:t>
                          </m:r>
                          <m:r>
                            <a:rPr lang="pl-PL" sz="1984" b="1">
                              <a:latin typeface="Cambria Math" panose="02040503050406030204" pitchFamily="18" charset="0"/>
                            </a:rPr>
                            <m:t>𝟏</m:t>
                          </m:r>
                        </m:sub>
                        <m:sup>
                          <m:r>
                            <a:rPr lang="pl-PL" sz="1984" b="1">
                              <a:latin typeface="Cambria Math" panose="02040503050406030204" pitchFamily="18" charset="0"/>
                            </a:rPr>
                            <m:t>𝐧</m:t>
                          </m:r>
                        </m:sup>
                        <m:e>
                          <m:f>
                            <m:fPr>
                              <m:ctrlPr>
                                <a:rPr lang="pl-PL" sz="1984" b="1" i="1">
                                  <a:solidFill>
                                    <a:srgbClr val="836967"/>
                                  </a:solidFill>
                                  <a:latin typeface="Cambria Math" panose="02040503050406030204" pitchFamily="18" charset="0"/>
                                </a:rPr>
                              </m:ctrlPr>
                            </m:fPr>
                            <m:num>
                              <m:r>
                                <a:rPr lang="pl-PL" sz="1984" b="1">
                                  <a:latin typeface="Cambria Math" panose="02040503050406030204" pitchFamily="18" charset="0"/>
                                </a:rPr>
                                <m:t>𝐊𝐔𝐎𝐈𝐆</m:t>
                              </m:r>
                              <m:r>
                                <a:rPr lang="pl-PL" sz="1984" b="1" baseline="-25000">
                                  <a:latin typeface="Cambria Math" panose="02040503050406030204" pitchFamily="18" charset="0"/>
                                </a:rPr>
                                <m:t>𝐢</m:t>
                              </m:r>
                              <m:r>
                                <a:rPr lang="pl-PL" sz="1984" b="1">
                                  <a:latin typeface="Cambria Math" panose="02040503050406030204" pitchFamily="18" charset="0"/>
                                </a:rPr>
                                <m:t> −</m:t>
                              </m:r>
                              <m:r>
                                <a:rPr lang="pl-PL" sz="1984" b="1">
                                  <a:latin typeface="Cambria Math" panose="02040503050406030204" pitchFamily="18" charset="0"/>
                                </a:rPr>
                                <m:t>𝐏𝐔𝐎𝐈𝐆𝐢</m:t>
                              </m:r>
                            </m:num>
                            <m:den>
                              <m:sSup>
                                <m:sSupPr>
                                  <m:ctrlPr>
                                    <a:rPr lang="pl-PL" sz="1984" b="1" i="1">
                                      <a:latin typeface="Cambria Math" panose="02040503050406030204" pitchFamily="18" charset="0"/>
                                    </a:rPr>
                                  </m:ctrlPr>
                                </m:sSupPr>
                                <m:e>
                                  <m:r>
                                    <a:rPr lang="pl-PL" sz="1984" b="1">
                                      <a:latin typeface="Cambria Math" panose="02040503050406030204" pitchFamily="18" charset="0"/>
                                    </a:rPr>
                                    <m:t>(</m:t>
                                  </m:r>
                                  <m:r>
                                    <a:rPr lang="pl-PL" sz="1984" b="1">
                                      <a:latin typeface="Cambria Math" panose="02040503050406030204" pitchFamily="18" charset="0"/>
                                    </a:rPr>
                                    <m:t>𝟏</m:t>
                                  </m:r>
                                  <m:r>
                                    <a:rPr lang="pl-PL" sz="1984" b="1">
                                      <a:latin typeface="Cambria Math" panose="02040503050406030204" pitchFamily="18" charset="0"/>
                                    </a:rPr>
                                    <m:t>+</m:t>
                                  </m:r>
                                  <m:r>
                                    <a:rPr lang="pl-PL" sz="1984" b="1">
                                      <a:latin typeface="Cambria Math" panose="02040503050406030204" pitchFamily="18" charset="0"/>
                                    </a:rPr>
                                    <m:t>𝐫𝐛</m:t>
                                  </m:r>
                                  <m:r>
                                    <a:rPr lang="pl-PL" sz="1984" b="1">
                                      <a:latin typeface="Cambria Math" panose="02040503050406030204" pitchFamily="18" charset="0"/>
                                    </a:rPr>
                                    <m:t>)</m:t>
                                  </m:r>
                                </m:e>
                                <m:sup>
                                  <m:r>
                                    <a:rPr lang="pl-PL" sz="1984" b="1">
                                      <a:latin typeface="Cambria Math" panose="02040503050406030204" pitchFamily="18" charset="0"/>
                                    </a:rPr>
                                    <m:t>𝐢</m:t>
                                  </m:r>
                                  <m:r>
                                    <a:rPr lang="pl-PL" sz="1984" b="1">
                                      <a:latin typeface="Cambria Math" panose="02040503050406030204" pitchFamily="18" charset="0"/>
                                    </a:rPr>
                                    <m:t>−</m:t>
                                  </m:r>
                                  <m:r>
                                    <a:rPr lang="pl-PL" sz="1984" b="1">
                                      <a:latin typeface="Cambria Math" panose="02040503050406030204" pitchFamily="18" charset="0"/>
                                    </a:rPr>
                                    <m:t>𝟏</m:t>
                                  </m:r>
                                </m:sup>
                              </m:sSup>
                            </m:den>
                          </m:f>
                        </m:e>
                      </m:nary>
                    </m:oMath>
                  </m:oMathPara>
                </a14:m>
                <a:endParaRPr lang="pl-PL" sz="1984" b="1" dirty="0"/>
              </a:p>
            </p:txBody>
          </p:sp>
        </mc:Choice>
        <mc:Fallback xmlns="">
          <p:sp>
            <p:nvSpPr>
              <p:cNvPr id="4" name="pole tekstowe 3">
                <a:extLst>
                  <a:ext uri="{FF2B5EF4-FFF2-40B4-BE49-F238E27FC236}">
                    <a16:creationId xmlns:a16="http://schemas.microsoft.com/office/drawing/2014/main" id="{627AA6BA-8099-A285-2D21-9A0ECFE52ED5}"/>
                  </a:ext>
                </a:extLst>
              </p:cNvPr>
              <p:cNvSpPr txBox="1">
                <a:spLocks noRot="1" noChangeAspect="1" noMove="1" noResize="1" noEditPoints="1" noAdjustHandles="1" noChangeArrowheads="1" noChangeShapeType="1" noTextEdit="1"/>
              </p:cNvSpPr>
              <p:nvPr/>
            </p:nvSpPr>
            <p:spPr>
              <a:xfrm>
                <a:off x="2826015" y="2045525"/>
                <a:ext cx="5039783" cy="923201"/>
              </a:xfrm>
              <a:prstGeom prst="rect">
                <a:avLst/>
              </a:prstGeom>
              <a:blipFill>
                <a:blip r:embed="rId2"/>
                <a:stretch>
                  <a:fillRect/>
                </a:stretch>
              </a:blipFill>
            </p:spPr>
            <p:txBody>
              <a:bodyPr/>
              <a:lstStyle/>
              <a:p>
                <a:r>
                  <a:rPr lang="pl-PL">
                    <a:noFill/>
                  </a:rPr>
                  <a:t> </a:t>
                </a:r>
              </a:p>
            </p:txBody>
          </p:sp>
        </mc:Fallback>
      </mc:AlternateContent>
      <p:sp>
        <p:nvSpPr>
          <p:cNvPr id="5" name="Symbol zastępczy numeru slajdu 3">
            <a:extLst>
              <a:ext uri="{FF2B5EF4-FFF2-40B4-BE49-F238E27FC236}">
                <a16:creationId xmlns:a16="http://schemas.microsoft.com/office/drawing/2014/main" id="{1D407B17-0BB8-94EC-5717-D2934CED32D7}"/>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230</a:t>
            </a:fld>
            <a:endParaRPr lang="pl-PL" dirty="0"/>
          </a:p>
        </p:txBody>
      </p:sp>
    </p:spTree>
    <p:extLst>
      <p:ext uri="{BB962C8B-B14F-4D97-AF65-F5344CB8AC3E}">
        <p14:creationId xmlns:p14="http://schemas.microsoft.com/office/powerpoint/2010/main" val="3596928333"/>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2C10664-775B-1E14-99C4-6530A3AEC1FE}"/>
              </a:ext>
            </a:extLst>
          </p:cNvPr>
          <p:cNvSpPr>
            <a:spLocks noGrp="1"/>
          </p:cNvSpPr>
          <p:nvPr>
            <p:ph type="title"/>
          </p:nvPr>
        </p:nvSpPr>
        <p:spPr/>
        <p:txBody>
          <a:bodyPr/>
          <a:lstStyle/>
          <a:p>
            <a:r>
              <a:rPr lang="pl-PL" dirty="0"/>
              <a:t>Rozsądny zysk związany z UOIG</a:t>
            </a:r>
          </a:p>
        </p:txBody>
      </p:sp>
      <p:sp>
        <p:nvSpPr>
          <p:cNvPr id="3" name="Symbol zastępczy zawartości 2">
            <a:extLst>
              <a:ext uri="{FF2B5EF4-FFF2-40B4-BE49-F238E27FC236}">
                <a16:creationId xmlns:a16="http://schemas.microsoft.com/office/drawing/2014/main" id="{95D4B51B-CCAA-070F-BB6D-73D55CDF9642}"/>
              </a:ext>
            </a:extLst>
          </p:cNvPr>
          <p:cNvSpPr>
            <a:spLocks noGrp="1"/>
          </p:cNvSpPr>
          <p:nvPr>
            <p:ph idx="1"/>
          </p:nvPr>
        </p:nvSpPr>
        <p:spPr>
          <a:xfrm>
            <a:off x="583377" y="2985335"/>
            <a:ext cx="9525058" cy="3392419"/>
          </a:xfrm>
        </p:spPr>
        <p:txBody>
          <a:bodyPr>
            <a:normAutofit/>
          </a:bodyPr>
          <a:lstStyle/>
          <a:p>
            <a:r>
              <a:rPr lang="pl-PL" b="1" dirty="0"/>
              <a:t>RZ</a:t>
            </a:r>
            <a:r>
              <a:rPr lang="pl-PL" dirty="0"/>
              <a:t> – rozsądny zysk.</a:t>
            </a:r>
          </a:p>
          <a:p>
            <a:r>
              <a:rPr lang="pl-PL" b="1" dirty="0" err="1"/>
              <a:t>i</a:t>
            </a:r>
            <a:r>
              <a:rPr lang="pl-PL" b="1" baseline="-25000" dirty="0" err="1"/>
              <a:t>IRS</a:t>
            </a:r>
            <a:r>
              <a:rPr lang="pl-PL" dirty="0"/>
              <a:t> – stopa </a:t>
            </a:r>
            <a:r>
              <a:rPr lang="pl-PL" dirty="0" err="1"/>
              <a:t>swap</a:t>
            </a:r>
            <a:r>
              <a:rPr lang="pl-PL" dirty="0"/>
              <a:t> dla 10-letniego okresu, obowiązująca na dzień zawarcia umowy</a:t>
            </a:r>
          </a:p>
          <a:p>
            <a:r>
              <a:rPr lang="pl-PL" b="1" dirty="0"/>
              <a:t>KIUOIG</a:t>
            </a:r>
            <a:r>
              <a:rPr lang="pl-PL" dirty="0"/>
              <a:t> – koszty realizacji usługi publicznej w ogólnym interesie gospodarczym.</a:t>
            </a:r>
          </a:p>
          <a:p>
            <a:r>
              <a:rPr lang="pl-PL" b="1" dirty="0"/>
              <a:t>FW</a:t>
            </a:r>
            <a:r>
              <a:rPr lang="pl-PL" dirty="0"/>
              <a:t> – kwota udzielonego wsparcia finansowego.</a:t>
            </a:r>
          </a:p>
          <a:p>
            <a:r>
              <a:rPr lang="pl-PL" b="1" dirty="0"/>
              <a:t>i</a:t>
            </a:r>
            <a:r>
              <a:rPr lang="pl-PL" dirty="0"/>
              <a:t> – i-ty rok okresu świadczenia usługi publicznej w ogólnym interesie gospodarczym.</a:t>
            </a:r>
          </a:p>
          <a:p>
            <a:r>
              <a:rPr lang="pl-PL" b="1" dirty="0"/>
              <a:t>n</a:t>
            </a:r>
            <a:r>
              <a:rPr lang="pl-PL" dirty="0"/>
              <a:t> – ostatni rok okresu świadczenia usługi publicznej w ogólnym interesie gospodarczym.</a:t>
            </a:r>
          </a:p>
          <a:p>
            <a:r>
              <a:rPr lang="pl-PL" b="1" dirty="0" err="1"/>
              <a:t>rb</a:t>
            </a:r>
            <a:r>
              <a:rPr lang="pl-PL" dirty="0"/>
              <a:t> – stopa bazowa.</a:t>
            </a:r>
          </a:p>
          <a:p>
            <a:endParaRPr lang="pl-PL"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04625F12-6F02-8890-E92B-6A9D034B353F}"/>
                  </a:ext>
                </a:extLst>
              </p:cNvPr>
              <p:cNvSpPr txBox="1"/>
              <p:nvPr/>
            </p:nvSpPr>
            <p:spPr>
              <a:xfrm>
                <a:off x="2826015" y="2051645"/>
                <a:ext cx="5039783" cy="9232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1984" b="1">
                          <a:latin typeface="Cambria Math" panose="02040503050406030204" pitchFamily="18" charset="0"/>
                        </a:rPr>
                        <m:t>𝐑𝐙</m:t>
                      </m:r>
                      <m:r>
                        <a:rPr lang="pl-PL" sz="1984" b="1">
                          <a:latin typeface="Cambria Math" panose="02040503050406030204" pitchFamily="18" charset="0"/>
                        </a:rPr>
                        <m:t>= </m:t>
                      </m:r>
                      <m:nary>
                        <m:naryPr>
                          <m:chr m:val="∑"/>
                          <m:limLoc m:val="undOvr"/>
                          <m:ctrlPr>
                            <a:rPr lang="pl-PL" sz="1984" b="1" i="1">
                              <a:latin typeface="Cambria Math" panose="02040503050406030204" pitchFamily="18" charset="0"/>
                            </a:rPr>
                          </m:ctrlPr>
                        </m:naryPr>
                        <m:sub>
                          <m:r>
                            <a:rPr lang="pl-PL" sz="1984" b="1">
                              <a:latin typeface="Cambria Math" panose="02040503050406030204" pitchFamily="18" charset="0"/>
                            </a:rPr>
                            <m:t>𝐢</m:t>
                          </m:r>
                          <m:r>
                            <a:rPr lang="pl-PL" sz="1984" b="1">
                              <a:latin typeface="Cambria Math" panose="02040503050406030204" pitchFamily="18" charset="0"/>
                            </a:rPr>
                            <m:t>=</m:t>
                          </m:r>
                          <m:r>
                            <a:rPr lang="pl-PL" sz="1984" b="1">
                              <a:latin typeface="Cambria Math" panose="02040503050406030204" pitchFamily="18" charset="0"/>
                            </a:rPr>
                            <m:t>𝟏</m:t>
                          </m:r>
                        </m:sub>
                        <m:sup>
                          <m:r>
                            <a:rPr lang="pl-PL" sz="1984" b="1">
                              <a:latin typeface="Cambria Math" panose="02040503050406030204" pitchFamily="18" charset="0"/>
                            </a:rPr>
                            <m:t>𝐧</m:t>
                          </m:r>
                        </m:sup>
                        <m:e>
                          <m:f>
                            <m:fPr>
                              <m:ctrlPr>
                                <a:rPr lang="pl-PL" sz="1984" b="1" i="1">
                                  <a:solidFill>
                                    <a:srgbClr val="836967"/>
                                  </a:solidFill>
                                  <a:latin typeface="Cambria Math" panose="02040503050406030204" pitchFamily="18" charset="0"/>
                                </a:rPr>
                              </m:ctrlPr>
                            </m:fPr>
                            <m:num>
                              <m:d>
                                <m:dPr>
                                  <m:ctrlPr>
                                    <a:rPr lang="pl-PL" sz="1984" b="1" i="1">
                                      <a:latin typeface="Cambria Math" panose="02040503050406030204" pitchFamily="18" charset="0"/>
                                    </a:rPr>
                                  </m:ctrlPr>
                                </m:dPr>
                                <m:e>
                                  <m:r>
                                    <a:rPr lang="pl-PL" sz="1984" b="1">
                                      <a:latin typeface="Cambria Math" panose="02040503050406030204" pitchFamily="18" charset="0"/>
                                    </a:rPr>
                                    <m:t>𝐢</m:t>
                                  </m:r>
                                  <m:r>
                                    <a:rPr lang="pl-PL" sz="1984" b="1" baseline="-25000">
                                      <a:latin typeface="Cambria Math" panose="02040503050406030204" pitchFamily="18" charset="0"/>
                                    </a:rPr>
                                    <m:t>𝐈𝐑𝐒</m:t>
                                  </m:r>
                                  <m:r>
                                    <a:rPr lang="pl-PL" sz="1984" b="1">
                                      <a:latin typeface="Cambria Math" panose="02040503050406030204" pitchFamily="18" charset="0"/>
                                    </a:rPr>
                                    <m:t>+</m:t>
                                  </m:r>
                                  <m:r>
                                    <a:rPr lang="pl-PL" sz="1984" b="1">
                                      <a:latin typeface="Cambria Math" panose="02040503050406030204" pitchFamily="18" charset="0"/>
                                    </a:rPr>
                                    <m:t>𝟏𝐩𝐩</m:t>
                                  </m:r>
                                </m:e>
                              </m:d>
                              <m:r>
                                <a:rPr lang="pl-PL" sz="1984" b="1">
                                  <a:latin typeface="Cambria Math" panose="02040503050406030204" pitchFamily="18" charset="0"/>
                                </a:rPr>
                                <m:t> </m:t>
                              </m:r>
                              <m:r>
                                <a:rPr lang="pl-PL" sz="1984" b="1">
                                  <a:latin typeface="Cambria Math" panose="02040503050406030204" pitchFamily="18" charset="0"/>
                                </a:rPr>
                                <m:t>𝐱</m:t>
                              </m:r>
                              <m:r>
                                <a:rPr lang="pl-PL" sz="1984" b="1">
                                  <a:latin typeface="Cambria Math" panose="02040503050406030204" pitchFamily="18" charset="0"/>
                                </a:rPr>
                                <m:t> (</m:t>
                              </m:r>
                              <m:r>
                                <a:rPr lang="pl-PL" sz="1984" b="1">
                                  <a:latin typeface="Cambria Math" panose="02040503050406030204" pitchFamily="18" charset="0"/>
                                </a:rPr>
                                <m:t>𝐊𝐈𝐔𝐎𝐈𝐆</m:t>
                              </m:r>
                              <m:r>
                                <a:rPr lang="pl-PL" sz="1984" b="1">
                                  <a:latin typeface="Cambria Math" panose="02040503050406030204" pitchFamily="18" charset="0"/>
                                </a:rPr>
                                <m:t>−</m:t>
                              </m:r>
                              <m:r>
                                <a:rPr lang="pl-PL" sz="1984" b="1">
                                  <a:latin typeface="Cambria Math" panose="02040503050406030204" pitchFamily="18" charset="0"/>
                                </a:rPr>
                                <m:t>𝐅𝐖</m:t>
                              </m:r>
                              <m:r>
                                <a:rPr lang="pl-PL" sz="1984" b="1">
                                  <a:latin typeface="Cambria Math" panose="02040503050406030204" pitchFamily="18" charset="0"/>
                                </a:rPr>
                                <m:t>)</m:t>
                              </m:r>
                            </m:num>
                            <m:den>
                              <m:sSup>
                                <m:sSupPr>
                                  <m:ctrlPr>
                                    <a:rPr lang="pl-PL" sz="1984" b="1" i="1">
                                      <a:latin typeface="Cambria Math" panose="02040503050406030204" pitchFamily="18" charset="0"/>
                                    </a:rPr>
                                  </m:ctrlPr>
                                </m:sSupPr>
                                <m:e>
                                  <m:r>
                                    <a:rPr lang="pl-PL" sz="1984" b="1">
                                      <a:latin typeface="Cambria Math" panose="02040503050406030204" pitchFamily="18" charset="0"/>
                                    </a:rPr>
                                    <m:t>(</m:t>
                                  </m:r>
                                  <m:r>
                                    <a:rPr lang="pl-PL" sz="1984" b="1">
                                      <a:latin typeface="Cambria Math" panose="02040503050406030204" pitchFamily="18" charset="0"/>
                                    </a:rPr>
                                    <m:t>𝟏</m:t>
                                  </m:r>
                                  <m:r>
                                    <a:rPr lang="pl-PL" sz="1984" b="1">
                                      <a:latin typeface="Cambria Math" panose="02040503050406030204" pitchFamily="18" charset="0"/>
                                    </a:rPr>
                                    <m:t>+</m:t>
                                  </m:r>
                                  <m:r>
                                    <a:rPr lang="pl-PL" sz="1984" b="1">
                                      <a:latin typeface="Cambria Math" panose="02040503050406030204" pitchFamily="18" charset="0"/>
                                    </a:rPr>
                                    <m:t>𝐫𝐛</m:t>
                                  </m:r>
                                  <m:r>
                                    <a:rPr lang="pl-PL" sz="1984" b="1">
                                      <a:latin typeface="Cambria Math" panose="02040503050406030204" pitchFamily="18" charset="0"/>
                                    </a:rPr>
                                    <m:t>)</m:t>
                                  </m:r>
                                </m:e>
                                <m:sup>
                                  <m:r>
                                    <a:rPr lang="pl-PL" sz="1984" b="1">
                                      <a:latin typeface="Cambria Math" panose="02040503050406030204" pitchFamily="18" charset="0"/>
                                    </a:rPr>
                                    <m:t>𝐢</m:t>
                                  </m:r>
                                  <m:r>
                                    <a:rPr lang="pl-PL" sz="1984" b="1">
                                      <a:latin typeface="Cambria Math" panose="02040503050406030204" pitchFamily="18" charset="0"/>
                                    </a:rPr>
                                    <m:t>−</m:t>
                                  </m:r>
                                  <m:r>
                                    <a:rPr lang="pl-PL" sz="1984" b="1">
                                      <a:latin typeface="Cambria Math" panose="02040503050406030204" pitchFamily="18" charset="0"/>
                                    </a:rPr>
                                    <m:t>𝟏</m:t>
                                  </m:r>
                                </m:sup>
                              </m:sSup>
                            </m:den>
                          </m:f>
                        </m:e>
                      </m:nary>
                    </m:oMath>
                  </m:oMathPara>
                </a14:m>
                <a:endParaRPr lang="pl-PL" sz="1984" b="1" dirty="0"/>
              </a:p>
            </p:txBody>
          </p:sp>
        </mc:Choice>
        <mc:Fallback xmlns="">
          <p:sp>
            <p:nvSpPr>
              <p:cNvPr id="4" name="pole tekstowe 3">
                <a:extLst>
                  <a:ext uri="{FF2B5EF4-FFF2-40B4-BE49-F238E27FC236}">
                    <a16:creationId xmlns:a16="http://schemas.microsoft.com/office/drawing/2014/main" id="{04625F12-6F02-8890-E92B-6A9D034B353F}"/>
                  </a:ext>
                </a:extLst>
              </p:cNvPr>
              <p:cNvSpPr txBox="1">
                <a:spLocks noRot="1" noChangeAspect="1" noMove="1" noResize="1" noEditPoints="1" noAdjustHandles="1" noChangeArrowheads="1" noChangeShapeType="1" noTextEdit="1"/>
              </p:cNvSpPr>
              <p:nvPr/>
            </p:nvSpPr>
            <p:spPr>
              <a:xfrm>
                <a:off x="2826015" y="2051645"/>
                <a:ext cx="5039783" cy="923201"/>
              </a:xfrm>
              <a:prstGeom prst="rect">
                <a:avLst/>
              </a:prstGeom>
              <a:blipFill>
                <a:blip r:embed="rId2"/>
                <a:stretch>
                  <a:fillRect/>
                </a:stretch>
              </a:blipFill>
            </p:spPr>
            <p:txBody>
              <a:bodyPr/>
              <a:lstStyle/>
              <a:p>
                <a:r>
                  <a:rPr lang="pl-PL">
                    <a:noFill/>
                  </a:rPr>
                  <a:t> </a:t>
                </a:r>
              </a:p>
            </p:txBody>
          </p:sp>
        </mc:Fallback>
      </mc:AlternateContent>
      <p:sp>
        <p:nvSpPr>
          <p:cNvPr id="5" name="Symbol zastępczy numeru slajdu 3">
            <a:extLst>
              <a:ext uri="{FF2B5EF4-FFF2-40B4-BE49-F238E27FC236}">
                <a16:creationId xmlns:a16="http://schemas.microsoft.com/office/drawing/2014/main" id="{C519A928-085F-BA78-FAF1-B5F57E819E19}"/>
              </a:ext>
            </a:extLst>
          </p:cNvPr>
          <p:cNvSpPr>
            <a:spLocks noGrp="1"/>
          </p:cNvSpPr>
          <p:nvPr>
            <p:ph type="sldNum" sz="quarter" idx="10"/>
          </p:nvPr>
        </p:nvSpPr>
        <p:spPr>
          <a:xfrm>
            <a:off x="8585200" y="6884182"/>
            <a:ext cx="1080000" cy="180000"/>
          </a:xfrm>
        </p:spPr>
        <p:txBody>
          <a:bodyPr/>
          <a:lstStyle/>
          <a:p>
            <a:fld id="{EB4015AA-59F6-416B-87A6-8E3D940284E2}" type="slidenum">
              <a:rPr lang="pl-PL" smtClean="0"/>
              <a:pPr/>
              <a:t>231</a:t>
            </a:fld>
            <a:endParaRPr lang="pl-PL" dirty="0"/>
          </a:p>
        </p:txBody>
      </p:sp>
    </p:spTree>
    <p:extLst>
      <p:ext uri="{BB962C8B-B14F-4D97-AF65-F5344CB8AC3E}">
        <p14:creationId xmlns:p14="http://schemas.microsoft.com/office/powerpoint/2010/main" val="3327123369"/>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443E751-DEF7-1719-B6E8-F71955E255E1}"/>
              </a:ext>
            </a:extLst>
          </p:cNvPr>
          <p:cNvSpPr>
            <a:spLocks noGrp="1"/>
          </p:cNvSpPr>
          <p:nvPr>
            <p:ph type="title"/>
          </p:nvPr>
        </p:nvSpPr>
        <p:spPr/>
        <p:txBody>
          <a:bodyPr/>
          <a:lstStyle/>
          <a:p>
            <a:r>
              <a:rPr lang="pl-PL" dirty="0"/>
              <a:t>Kwota rekompensaty z tytułu UOIG </a:t>
            </a:r>
          </a:p>
        </p:txBody>
      </p:sp>
      <p:sp>
        <p:nvSpPr>
          <p:cNvPr id="3" name="Symbol zastępczy zawartości 2">
            <a:extLst>
              <a:ext uri="{FF2B5EF4-FFF2-40B4-BE49-F238E27FC236}">
                <a16:creationId xmlns:a16="http://schemas.microsoft.com/office/drawing/2014/main" id="{F442A5B4-3C2F-7A4D-0411-5FC9423C9F38}"/>
              </a:ext>
            </a:extLst>
          </p:cNvPr>
          <p:cNvSpPr>
            <a:spLocks noGrp="1"/>
          </p:cNvSpPr>
          <p:nvPr>
            <p:ph idx="1"/>
          </p:nvPr>
        </p:nvSpPr>
        <p:spPr>
          <a:xfrm>
            <a:off x="583377" y="2530773"/>
            <a:ext cx="9525058" cy="2866986"/>
          </a:xfrm>
        </p:spPr>
        <p:txBody>
          <a:bodyPr/>
          <a:lstStyle/>
          <a:p>
            <a:endParaRPr lang="pl-PL" b="1" dirty="0"/>
          </a:p>
          <a:p>
            <a:r>
              <a:rPr lang="pl-PL" b="1" dirty="0"/>
              <a:t>RUOIG</a:t>
            </a:r>
            <a:r>
              <a:rPr lang="pl-PL" dirty="0"/>
              <a:t> – kwota rekompensaty za świadczenie usługi publicznej w ogólnym interesie gospodarczym.</a:t>
            </a:r>
          </a:p>
          <a:p>
            <a:r>
              <a:rPr lang="pl-PL" b="1" dirty="0"/>
              <a:t>KN</a:t>
            </a:r>
            <a:r>
              <a:rPr lang="pl-PL" dirty="0"/>
              <a:t> – koszty netto wynikające ze świadczenia usługi publicznej w ogólnym interesie gospodarczym.</a:t>
            </a:r>
          </a:p>
          <a:p>
            <a:r>
              <a:rPr lang="pl-PL" b="1" dirty="0"/>
              <a:t>RZ</a:t>
            </a:r>
            <a:r>
              <a:rPr lang="pl-PL" dirty="0"/>
              <a:t> – rozsądny zysk inwestora.</a:t>
            </a:r>
          </a:p>
          <a:p>
            <a:endParaRPr lang="pl-PL" dirty="0"/>
          </a:p>
        </p:txBody>
      </p:sp>
      <mc:AlternateContent xmlns:mc="http://schemas.openxmlformats.org/markup-compatibility/2006" xmlns:a14="http://schemas.microsoft.com/office/drawing/2010/main">
        <mc:Choice Requires="a14">
          <p:sp>
            <p:nvSpPr>
              <p:cNvPr id="4" name="pole tekstowe 3">
                <a:extLst>
                  <a:ext uri="{FF2B5EF4-FFF2-40B4-BE49-F238E27FC236}">
                    <a16:creationId xmlns:a16="http://schemas.microsoft.com/office/drawing/2014/main" id="{6D30892A-38ED-BA96-E33F-DAB6D3D7F034}"/>
                  </a:ext>
                </a:extLst>
              </p:cNvPr>
              <p:cNvSpPr txBox="1"/>
              <p:nvPr/>
            </p:nvSpPr>
            <p:spPr>
              <a:xfrm>
                <a:off x="2826015" y="2123653"/>
                <a:ext cx="5039783" cy="397673"/>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r>
                        <a:rPr lang="pl-PL" sz="1984" b="1">
                          <a:latin typeface="Cambria Math" panose="02040503050406030204" pitchFamily="18" charset="0"/>
                        </a:rPr>
                        <m:t>𝐑𝐔𝐎𝐈𝐆</m:t>
                      </m:r>
                      <m:r>
                        <a:rPr lang="pl-PL" sz="1984" b="1">
                          <a:latin typeface="Cambria Math" panose="02040503050406030204" pitchFamily="18" charset="0"/>
                          <a:ea typeface="Cambria Math" panose="02040503050406030204" pitchFamily="18" charset="0"/>
                        </a:rPr>
                        <m:t>≤</m:t>
                      </m:r>
                      <m:r>
                        <a:rPr lang="pl-PL" sz="1984" b="1">
                          <a:latin typeface="Cambria Math" panose="02040503050406030204" pitchFamily="18" charset="0"/>
                          <a:ea typeface="Cambria Math" panose="02040503050406030204" pitchFamily="18" charset="0"/>
                        </a:rPr>
                        <m:t>𝐊𝐍</m:t>
                      </m:r>
                      <m:r>
                        <a:rPr lang="pl-PL" sz="1984" b="1">
                          <a:latin typeface="Cambria Math" panose="02040503050406030204" pitchFamily="18" charset="0"/>
                          <a:ea typeface="Cambria Math" panose="02040503050406030204" pitchFamily="18" charset="0"/>
                        </a:rPr>
                        <m:t>+</m:t>
                      </m:r>
                      <m:r>
                        <a:rPr lang="pl-PL" sz="1984" b="1">
                          <a:latin typeface="Cambria Math" panose="02040503050406030204" pitchFamily="18" charset="0"/>
                          <a:ea typeface="Cambria Math" panose="02040503050406030204" pitchFamily="18" charset="0"/>
                        </a:rPr>
                        <m:t>𝐑𝐙</m:t>
                      </m:r>
                    </m:oMath>
                  </m:oMathPara>
                </a14:m>
                <a:endParaRPr lang="pl-PL" sz="1984" b="1" dirty="0"/>
              </a:p>
            </p:txBody>
          </p:sp>
        </mc:Choice>
        <mc:Fallback xmlns="">
          <p:sp>
            <p:nvSpPr>
              <p:cNvPr id="4" name="pole tekstowe 3">
                <a:extLst>
                  <a:ext uri="{FF2B5EF4-FFF2-40B4-BE49-F238E27FC236}">
                    <a16:creationId xmlns:a16="http://schemas.microsoft.com/office/drawing/2014/main" id="{6D30892A-38ED-BA96-E33F-DAB6D3D7F034}"/>
                  </a:ext>
                </a:extLst>
              </p:cNvPr>
              <p:cNvSpPr txBox="1">
                <a:spLocks noRot="1" noChangeAspect="1" noMove="1" noResize="1" noEditPoints="1" noAdjustHandles="1" noChangeArrowheads="1" noChangeShapeType="1" noTextEdit="1"/>
              </p:cNvSpPr>
              <p:nvPr/>
            </p:nvSpPr>
            <p:spPr>
              <a:xfrm>
                <a:off x="2826015" y="2123653"/>
                <a:ext cx="5039783" cy="397673"/>
              </a:xfrm>
              <a:prstGeom prst="rect">
                <a:avLst/>
              </a:prstGeom>
              <a:blipFill>
                <a:blip r:embed="rId2"/>
                <a:stretch>
                  <a:fillRect/>
                </a:stretch>
              </a:blipFill>
            </p:spPr>
            <p:txBody>
              <a:bodyPr/>
              <a:lstStyle/>
              <a:p>
                <a:r>
                  <a:rPr lang="pl-PL">
                    <a:noFill/>
                  </a:rPr>
                  <a:t> </a:t>
                </a:r>
              </a:p>
            </p:txBody>
          </p:sp>
        </mc:Fallback>
      </mc:AlternateContent>
      <p:sp>
        <p:nvSpPr>
          <p:cNvPr id="5" name="Symbol zastępczy numeru slajdu 3">
            <a:extLst>
              <a:ext uri="{FF2B5EF4-FFF2-40B4-BE49-F238E27FC236}">
                <a16:creationId xmlns:a16="http://schemas.microsoft.com/office/drawing/2014/main" id="{4E6E1A04-4822-D91E-F4F3-E951B0FE0B43}"/>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232</a:t>
            </a:fld>
            <a:endParaRPr lang="pl-PL" dirty="0"/>
          </a:p>
        </p:txBody>
      </p:sp>
    </p:spTree>
    <p:extLst>
      <p:ext uri="{BB962C8B-B14F-4D97-AF65-F5344CB8AC3E}">
        <p14:creationId xmlns:p14="http://schemas.microsoft.com/office/powerpoint/2010/main" val="64942323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893A45-1890-1FDE-1B2E-270D7C6BED29}"/>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C8C7A24D-0EFD-BC2F-4EF8-E618B445F29E}"/>
              </a:ext>
            </a:extLst>
          </p:cNvPr>
          <p:cNvSpPr>
            <a:spLocks noGrp="1"/>
          </p:cNvSpPr>
          <p:nvPr>
            <p:ph type="ctrTitle"/>
          </p:nvPr>
        </p:nvSpPr>
        <p:spPr/>
        <p:txBody>
          <a:bodyPr/>
          <a:lstStyle/>
          <a:p>
            <a:r>
              <a:rPr lang="pl-PL" sz="3200" dirty="0"/>
              <a:t>Przedsiębiorstwo znajdujące </a:t>
            </a:r>
            <a:br>
              <a:rPr lang="pl-PL" sz="3200" dirty="0"/>
            </a:br>
            <a:r>
              <a:rPr lang="pl-PL" sz="3200" dirty="0"/>
              <a:t>się w trudnej sytuacji</a:t>
            </a:r>
            <a:endParaRPr lang="pl-PL" dirty="0"/>
          </a:p>
        </p:txBody>
      </p:sp>
      <p:sp>
        <p:nvSpPr>
          <p:cNvPr id="4" name="Symbol zastępczy daty 3">
            <a:extLst>
              <a:ext uri="{FF2B5EF4-FFF2-40B4-BE49-F238E27FC236}">
                <a16:creationId xmlns:a16="http://schemas.microsoft.com/office/drawing/2014/main" id="{84891D39-261E-8A14-9CA7-B22804D8B050}"/>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296F990C-8943-E865-E1D7-89D510F8DD26}"/>
              </a:ext>
            </a:extLst>
          </p:cNvPr>
          <p:cNvSpPr>
            <a:spLocks noGrp="1"/>
          </p:cNvSpPr>
          <p:nvPr>
            <p:ph type="subTitle" idx="1"/>
          </p:nvPr>
        </p:nvSpPr>
        <p:spPr/>
        <p:txBody>
          <a:bodyPr>
            <a:normAutofit/>
          </a:bodyPr>
          <a:lstStyle/>
          <a:p>
            <a:endParaRPr lang="pl-PL" dirty="0"/>
          </a:p>
        </p:txBody>
      </p:sp>
      <p:pic>
        <p:nvPicPr>
          <p:cNvPr id="3" name="Obraz 2">
            <a:extLst>
              <a:ext uri="{FF2B5EF4-FFF2-40B4-BE49-F238E27FC236}">
                <a16:creationId xmlns:a16="http://schemas.microsoft.com/office/drawing/2014/main" id="{51C32451-4034-7705-AF66-9BDC590E0FDF}"/>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739193251"/>
      </p:ext>
    </p:extLst>
  </p:cSld>
  <p:clrMapOvr>
    <a:masterClrMapping/>
  </p:clrMapOvr>
</p:sld>
</file>

<file path=ppt/slides/slide2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6E9D168-F937-5935-C28E-5A7ABB503561}"/>
              </a:ext>
            </a:extLst>
          </p:cNvPr>
          <p:cNvSpPr>
            <a:spLocks noGrp="1"/>
          </p:cNvSpPr>
          <p:nvPr>
            <p:ph type="title"/>
          </p:nvPr>
        </p:nvSpPr>
        <p:spPr/>
        <p:txBody>
          <a:bodyPr/>
          <a:lstStyle/>
          <a:p>
            <a:r>
              <a:rPr lang="pl-PL" dirty="0"/>
              <a:t>Trudna sytuacja ekonomiczna</a:t>
            </a:r>
          </a:p>
        </p:txBody>
      </p:sp>
      <p:sp>
        <p:nvSpPr>
          <p:cNvPr id="3" name="Symbol zastępczy zawartości 2">
            <a:extLst>
              <a:ext uri="{FF2B5EF4-FFF2-40B4-BE49-F238E27FC236}">
                <a16:creationId xmlns:a16="http://schemas.microsoft.com/office/drawing/2014/main" id="{B1802C19-8026-5635-C9C1-823BB4228A09}"/>
              </a:ext>
            </a:extLst>
          </p:cNvPr>
          <p:cNvSpPr>
            <a:spLocks noGrp="1"/>
          </p:cNvSpPr>
          <p:nvPr>
            <p:ph idx="1"/>
          </p:nvPr>
        </p:nvSpPr>
        <p:spPr/>
        <p:txBody>
          <a:bodyPr/>
          <a:lstStyle/>
          <a:p>
            <a:r>
              <a:rPr lang="pl-PL" dirty="0"/>
              <a:t>Wyrok Trybunału Sprawiedliwości z dnia 27 stycznia 2022 r. w sprawie C-347/20 </a:t>
            </a:r>
            <a:r>
              <a:rPr lang="pl-PL" dirty="0" err="1"/>
              <a:t>Zinatnes</a:t>
            </a:r>
            <a:r>
              <a:rPr lang="pl-PL" dirty="0"/>
              <a:t> </a:t>
            </a:r>
            <a:r>
              <a:rPr lang="pl-PL" dirty="0" err="1"/>
              <a:t>Parks</a:t>
            </a:r>
            <a:r>
              <a:rPr lang="pl-PL" dirty="0"/>
              <a:t>.</a:t>
            </a:r>
          </a:p>
          <a:p>
            <a:r>
              <a:rPr lang="pl-PL" dirty="0"/>
              <a:t>Art. 2 pkt 18 lit a) jak i pozostałe przepisy GBER nie zawierają definicji pojęcia subskrybowany kapitał zakładowy, nie określają też daty od której podwyższenie takiego kapitału uważa się za skuteczne.</a:t>
            </a:r>
          </a:p>
          <a:p>
            <a:r>
              <a:rPr lang="pl-PL" dirty="0"/>
              <a:t>Opierając się na wykładni językowej oraz celowościowej Trybunał uznał, że pojęcie subskrybowanego kapitału zakładowego należy interpretować jako pojęcie autonomiczne, które odnosi się do wszystkich wkładów, które obecni lub przyszli wspólnicy lub akcjonariusze już wnieśli lub nieodwołalnie zobowiązali się wnieść – przed dokonaniem oceny projektu.</a:t>
            </a:r>
          </a:p>
          <a:p>
            <a:r>
              <a:rPr lang="pl-PL" dirty="0"/>
              <a:t>Nie ma znaczenia z perspektywy tego przepisu okoliczność, czy podwyższenie kapitału zakładowego zostało zarejestrowane w odpowiednim rejestrze, czy też nie.</a:t>
            </a:r>
          </a:p>
          <a:p>
            <a:endParaRPr lang="pl-PL" dirty="0"/>
          </a:p>
        </p:txBody>
      </p:sp>
      <p:sp>
        <p:nvSpPr>
          <p:cNvPr id="4" name="Symbol zastępczy numeru slajdu 3">
            <a:extLst>
              <a:ext uri="{FF2B5EF4-FFF2-40B4-BE49-F238E27FC236}">
                <a16:creationId xmlns:a16="http://schemas.microsoft.com/office/drawing/2014/main" id="{1E7087E8-41BA-D1A8-9060-56DF8C689365}"/>
              </a:ext>
            </a:extLst>
          </p:cNvPr>
          <p:cNvSpPr>
            <a:spLocks noGrp="1"/>
          </p:cNvSpPr>
          <p:nvPr>
            <p:ph type="sldNum" sz="quarter" idx="10"/>
          </p:nvPr>
        </p:nvSpPr>
        <p:spPr/>
        <p:txBody>
          <a:bodyPr/>
          <a:lstStyle/>
          <a:p>
            <a:fld id="{EB4015AA-59F6-416B-87A6-8E3D940284E2}" type="slidenum">
              <a:rPr lang="pl-PL" smtClean="0"/>
              <a:pPr/>
              <a:t>234</a:t>
            </a:fld>
            <a:endParaRPr lang="pl-PL" dirty="0"/>
          </a:p>
        </p:txBody>
      </p:sp>
    </p:spTree>
    <p:extLst>
      <p:ext uri="{BB962C8B-B14F-4D97-AF65-F5344CB8AC3E}">
        <p14:creationId xmlns:p14="http://schemas.microsoft.com/office/powerpoint/2010/main" val="35988439"/>
      </p:ext>
    </p:extLst>
  </p:cSld>
  <p:clrMapOvr>
    <a:masterClrMapping/>
  </p:clrMapOvr>
</p:sld>
</file>

<file path=ppt/slides/slide2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A94BBED-304C-B081-C7EA-A434A0ACFCE8}"/>
              </a:ext>
            </a:extLst>
          </p:cNvPr>
          <p:cNvSpPr>
            <a:spLocks noGrp="1"/>
          </p:cNvSpPr>
          <p:nvPr>
            <p:ph type="title"/>
          </p:nvPr>
        </p:nvSpPr>
        <p:spPr/>
        <p:txBody>
          <a:bodyPr/>
          <a:lstStyle/>
          <a:p>
            <a:r>
              <a:rPr lang="pl-PL" dirty="0"/>
              <a:t>Trudna sytuacja ekonomiczna</a:t>
            </a:r>
          </a:p>
        </p:txBody>
      </p:sp>
      <p:sp>
        <p:nvSpPr>
          <p:cNvPr id="3" name="Symbol zastępczy zawartości 2">
            <a:extLst>
              <a:ext uri="{FF2B5EF4-FFF2-40B4-BE49-F238E27FC236}">
                <a16:creationId xmlns:a16="http://schemas.microsoft.com/office/drawing/2014/main" id="{5FCA61D9-2293-60A0-BA6C-A9423135BFF1}"/>
              </a:ext>
            </a:extLst>
          </p:cNvPr>
          <p:cNvSpPr>
            <a:spLocks noGrp="1"/>
          </p:cNvSpPr>
          <p:nvPr>
            <p:ph idx="1"/>
          </p:nvPr>
        </p:nvSpPr>
        <p:spPr>
          <a:xfrm>
            <a:off x="1025907" y="1979837"/>
            <a:ext cx="8640382" cy="5400400"/>
          </a:xfrm>
        </p:spPr>
        <p:txBody>
          <a:bodyPr>
            <a:normAutofit/>
          </a:bodyPr>
          <a:lstStyle/>
          <a:p>
            <a:r>
              <a:rPr lang="pl-PL" dirty="0"/>
              <a:t>W przypadku spółki z ograniczoną odpowiedzialnością, gdy ponad </a:t>
            </a:r>
            <a:r>
              <a:rPr lang="pl-PL" u="sng" dirty="0"/>
              <a:t>połowa jej subskrybowanego kapitału zakładowego została utracona w efekcie zakumulowanych strat</a:t>
            </a:r>
            <a:r>
              <a:rPr lang="pl-PL" dirty="0"/>
              <a:t>. Ma to miejsce w przypadku, gdy odliczenie poniesionych strat z kapitałów rezerwowych (i z wszystkich innych elementów ogólnie uznawanych za część funduszy własnych spółki) prowadzi do ujemnego wyniku przekraczającego połowę subskrybowanego kapitału zakładowego.</a:t>
            </a:r>
          </a:p>
          <a:p>
            <a:r>
              <a:rPr lang="pl-PL" dirty="0"/>
              <a:t>W przypadku spółki, w której co najmniej niektórzy z jej członków ponoszą nieograniczoną odpowiedzialność za jej zadłużenie, gdy ponad </a:t>
            </a:r>
            <a:r>
              <a:rPr lang="pl-PL" u="sng" dirty="0"/>
              <a:t>połowa jej kapitału wykazanego w sprawozdaniach finansowych tej spółki została utracona w efekcie zakumulowanych strat</a:t>
            </a:r>
            <a:r>
              <a:rPr lang="pl-PL" dirty="0"/>
              <a:t>.</a:t>
            </a:r>
          </a:p>
          <a:p>
            <a:r>
              <a:rPr lang="pl-PL" dirty="0"/>
              <a:t>Powyższe kryteria nie mają zastosowania do przedsiębiorstwa mikro, małego lub średniego istniejącego krócej niż trzy lata.</a:t>
            </a:r>
          </a:p>
          <a:p>
            <a:r>
              <a:rPr lang="pl-PL" dirty="0"/>
              <a:t>Powyższe kryteria mają zastosowanie do każdego przedsiębiorstwa będącego dużym oraz przedsiębiorstwa mikro, małego lub średniego istniejącego dłużej niż trzy lata.</a:t>
            </a:r>
          </a:p>
          <a:p>
            <a:endParaRPr lang="pl-PL" dirty="0"/>
          </a:p>
        </p:txBody>
      </p:sp>
      <p:sp>
        <p:nvSpPr>
          <p:cNvPr id="4" name="Symbol zastępczy numeru slajdu 3">
            <a:extLst>
              <a:ext uri="{FF2B5EF4-FFF2-40B4-BE49-F238E27FC236}">
                <a16:creationId xmlns:a16="http://schemas.microsoft.com/office/drawing/2014/main" id="{E7AA35CC-9FC9-D769-1FAF-90861302EFAA}"/>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235</a:t>
            </a:fld>
            <a:endParaRPr lang="pl-PL" dirty="0"/>
          </a:p>
        </p:txBody>
      </p:sp>
    </p:spTree>
    <p:extLst>
      <p:ext uri="{BB962C8B-B14F-4D97-AF65-F5344CB8AC3E}">
        <p14:creationId xmlns:p14="http://schemas.microsoft.com/office/powerpoint/2010/main" val="3167027179"/>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7103802-BBFD-8C3A-3C21-1C3A47FE22B4}"/>
              </a:ext>
            </a:extLst>
          </p:cNvPr>
          <p:cNvSpPr>
            <a:spLocks noGrp="1"/>
          </p:cNvSpPr>
          <p:nvPr>
            <p:ph type="title"/>
          </p:nvPr>
        </p:nvSpPr>
        <p:spPr/>
        <p:txBody>
          <a:bodyPr/>
          <a:lstStyle/>
          <a:p>
            <a:r>
              <a:rPr lang="pl-PL" dirty="0"/>
              <a:t>Trudna sytuacja ekonomiczna</a:t>
            </a:r>
          </a:p>
        </p:txBody>
      </p:sp>
      <p:sp>
        <p:nvSpPr>
          <p:cNvPr id="3" name="Symbol zastępczy zawartości 2">
            <a:extLst>
              <a:ext uri="{FF2B5EF4-FFF2-40B4-BE49-F238E27FC236}">
                <a16:creationId xmlns:a16="http://schemas.microsoft.com/office/drawing/2014/main" id="{A0C738B8-5A41-DBCF-E28E-769C351274EB}"/>
              </a:ext>
            </a:extLst>
          </p:cNvPr>
          <p:cNvSpPr>
            <a:spLocks noGrp="1"/>
          </p:cNvSpPr>
          <p:nvPr>
            <p:ph idx="1"/>
          </p:nvPr>
        </p:nvSpPr>
        <p:spPr/>
        <p:txBody>
          <a:bodyPr/>
          <a:lstStyle/>
          <a:p>
            <a:r>
              <a:rPr lang="pl-PL" dirty="0"/>
              <a:t>Przedsiębiorstwo podlega zbiorowemu postępowaniu w związku z niewypłacalnością lub spełnia kryteria na mocy obowiązującego prawa krajowego, by zostać objętym zbiorowym podstępowaniem w związku z niewypłacalnością na wniosek jej wierzycieli.</a:t>
            </a:r>
          </a:p>
          <a:p>
            <a:r>
              <a:rPr lang="pl-PL" dirty="0"/>
              <a:t>Przedsiębiorstwo otrzymało pomoc na ratowanie i nie spłaciło do tej pory pożyczki ani nie zakończyło umowy o gwarancję lub otrzymało pomoc na restrukturyzację i nadal podlega planowi restrukturyzacyjnemu.</a:t>
            </a:r>
          </a:p>
          <a:p>
            <a:r>
              <a:rPr lang="pl-PL" dirty="0"/>
              <a:t>Powyższe kryteria mają zastosowanie do każdego przedsiębiorstwa, niezależnie od wielkości oraz okresu prowadzenia działalności (dotyczą zatem także nowo utworzonych mikro, małych i średnich przedsiębiorstw).</a:t>
            </a:r>
          </a:p>
          <a:p>
            <a:endParaRPr lang="pl-PL" dirty="0"/>
          </a:p>
        </p:txBody>
      </p:sp>
      <p:sp>
        <p:nvSpPr>
          <p:cNvPr id="4" name="Symbol zastępczy numeru slajdu 3">
            <a:extLst>
              <a:ext uri="{FF2B5EF4-FFF2-40B4-BE49-F238E27FC236}">
                <a16:creationId xmlns:a16="http://schemas.microsoft.com/office/drawing/2014/main" id="{606C11AB-46FE-8222-8A03-50DA7870EEBA}"/>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236</a:t>
            </a:fld>
            <a:endParaRPr lang="pl-PL" dirty="0"/>
          </a:p>
        </p:txBody>
      </p:sp>
    </p:spTree>
    <p:extLst>
      <p:ext uri="{BB962C8B-B14F-4D97-AF65-F5344CB8AC3E}">
        <p14:creationId xmlns:p14="http://schemas.microsoft.com/office/powerpoint/2010/main" val="2380979780"/>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032C32B-0144-78B2-C33F-57B5BB733CFC}"/>
              </a:ext>
            </a:extLst>
          </p:cNvPr>
          <p:cNvSpPr>
            <a:spLocks noGrp="1"/>
          </p:cNvSpPr>
          <p:nvPr>
            <p:ph type="title"/>
          </p:nvPr>
        </p:nvSpPr>
        <p:spPr/>
        <p:txBody>
          <a:bodyPr/>
          <a:lstStyle/>
          <a:p>
            <a:r>
              <a:rPr lang="pl-PL" dirty="0"/>
              <a:t>Trudna sytuacja ekonomiczna</a:t>
            </a:r>
          </a:p>
        </p:txBody>
      </p:sp>
      <p:sp>
        <p:nvSpPr>
          <p:cNvPr id="3" name="Symbol zastępczy zawartości 2">
            <a:extLst>
              <a:ext uri="{FF2B5EF4-FFF2-40B4-BE49-F238E27FC236}">
                <a16:creationId xmlns:a16="http://schemas.microsoft.com/office/drawing/2014/main" id="{BBC4C612-A723-6CEB-A170-34E38A298D18}"/>
              </a:ext>
            </a:extLst>
          </p:cNvPr>
          <p:cNvSpPr>
            <a:spLocks noGrp="1"/>
          </p:cNvSpPr>
          <p:nvPr>
            <p:ph idx="1"/>
          </p:nvPr>
        </p:nvSpPr>
        <p:spPr/>
        <p:txBody>
          <a:bodyPr/>
          <a:lstStyle/>
          <a:p>
            <a:r>
              <a:rPr lang="pl-PL" dirty="0"/>
              <a:t>W przypadku przedsiębiorstwa, które nie jest mikro, małym i średniemu przedsiębiorstwem, jeśli w ciągu ostatnich dwóch lat:</a:t>
            </a:r>
          </a:p>
          <a:p>
            <a:pPr lvl="1"/>
            <a:r>
              <a:rPr lang="pl-PL" dirty="0"/>
              <a:t>(1) stosunek księgowej wartości kapitału obcego do kapitału własnego tego przedsiębiorstwa przekracza 7,5 oraz </a:t>
            </a:r>
          </a:p>
          <a:p>
            <a:pPr lvl="1"/>
            <a:r>
              <a:rPr lang="pl-PL" dirty="0"/>
              <a:t>(2) wskaźnik pokrycia odsetek zyskiem EBITDA tego przedsiębiorstwa wynosi poniżej 1,0.</a:t>
            </a:r>
          </a:p>
          <a:p>
            <a:endParaRPr lang="pl-PL" dirty="0"/>
          </a:p>
        </p:txBody>
      </p:sp>
      <p:sp>
        <p:nvSpPr>
          <p:cNvPr id="4" name="Symbol zastępczy numeru slajdu 3">
            <a:extLst>
              <a:ext uri="{FF2B5EF4-FFF2-40B4-BE49-F238E27FC236}">
                <a16:creationId xmlns:a16="http://schemas.microsoft.com/office/drawing/2014/main" id="{3CD52349-3356-C667-6384-7F2DB8E5C351}"/>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237</a:t>
            </a:fld>
            <a:endParaRPr lang="pl-PL" dirty="0"/>
          </a:p>
        </p:txBody>
      </p:sp>
    </p:spTree>
    <p:extLst>
      <p:ext uri="{BB962C8B-B14F-4D97-AF65-F5344CB8AC3E}">
        <p14:creationId xmlns:p14="http://schemas.microsoft.com/office/powerpoint/2010/main" val="4014535230"/>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693D6C9-B111-43C5-A14D-646B876DBD58}"/>
              </a:ext>
            </a:extLst>
          </p:cNvPr>
          <p:cNvSpPr>
            <a:spLocks noGrp="1"/>
          </p:cNvSpPr>
          <p:nvPr>
            <p:ph type="title"/>
          </p:nvPr>
        </p:nvSpPr>
        <p:spPr/>
        <p:txBody>
          <a:bodyPr/>
          <a:lstStyle/>
          <a:p>
            <a:r>
              <a:rPr lang="pl-PL" dirty="0"/>
              <a:t>Trudna sytuacja ekonomiczna - uzupełnienie</a:t>
            </a:r>
          </a:p>
        </p:txBody>
      </p:sp>
      <p:graphicFrame>
        <p:nvGraphicFramePr>
          <p:cNvPr id="4" name="Tabela 3">
            <a:extLst>
              <a:ext uri="{FF2B5EF4-FFF2-40B4-BE49-F238E27FC236}">
                <a16:creationId xmlns:a16="http://schemas.microsoft.com/office/drawing/2014/main" id="{62E50A30-D44F-4203-C87B-F1775A7FB0C1}"/>
              </a:ext>
            </a:extLst>
          </p:cNvPr>
          <p:cNvGraphicFramePr>
            <a:graphicFrameLocks noGrp="1"/>
          </p:cNvGraphicFramePr>
          <p:nvPr>
            <p:extLst>
              <p:ext uri="{D42A27DB-BD31-4B8C-83A1-F6EECF244321}">
                <p14:modId xmlns:p14="http://schemas.microsoft.com/office/powerpoint/2010/main" val="613898229"/>
              </p:ext>
            </p:extLst>
          </p:nvPr>
        </p:nvGraphicFramePr>
        <p:xfrm>
          <a:off x="583377" y="1619597"/>
          <a:ext cx="9525058" cy="4482680"/>
        </p:xfrm>
        <a:graphic>
          <a:graphicData uri="http://schemas.openxmlformats.org/drawingml/2006/table">
            <a:tbl>
              <a:tblPr firstRow="1" bandRow="1">
                <a:tableStyleId>{2D5ABB26-0587-4C30-8999-92F81FD0307C}</a:tableStyleId>
              </a:tblPr>
              <a:tblGrid>
                <a:gridCol w="4763295">
                  <a:extLst>
                    <a:ext uri="{9D8B030D-6E8A-4147-A177-3AD203B41FA5}">
                      <a16:colId xmlns:a16="http://schemas.microsoft.com/office/drawing/2014/main" val="1227733136"/>
                    </a:ext>
                  </a:extLst>
                </a:gridCol>
                <a:gridCol w="4761763">
                  <a:extLst>
                    <a:ext uri="{9D8B030D-6E8A-4147-A177-3AD203B41FA5}">
                      <a16:colId xmlns:a16="http://schemas.microsoft.com/office/drawing/2014/main" val="2107943200"/>
                    </a:ext>
                  </a:extLst>
                </a:gridCol>
              </a:tblGrid>
              <a:tr h="388940">
                <a:tc>
                  <a:txBody>
                    <a:bodyPr/>
                    <a:lstStyle/>
                    <a:p>
                      <a:pPr algn="ctr"/>
                      <a:r>
                        <a:rPr lang="pl-PL" sz="19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Dane finansowe</a:t>
                      </a:r>
                    </a:p>
                  </a:txBody>
                  <a:tcPr marL="100796" marR="100796" marT="50398" marB="50398"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900"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Wartości</a:t>
                      </a:r>
                    </a:p>
                  </a:txBody>
                  <a:tcPr marL="100796" marR="100796" marT="50398" marB="50398"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60434985"/>
                  </a:ext>
                </a:extLst>
              </a:tr>
              <a:tr h="388940">
                <a:tc>
                  <a:txBody>
                    <a:bodyPr/>
                    <a:lstStyle/>
                    <a:p>
                      <a:r>
                        <a:rPr lang="pl-PL" sz="1900" b="0" i="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Kapitał zapasowy</a:t>
                      </a:r>
                    </a:p>
                  </a:txBody>
                  <a:tcPr marL="100796" marR="100796" marT="50398" marB="50398"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900" b="0" i="0"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1.340.256 zł</a:t>
                      </a:r>
                    </a:p>
                  </a:txBody>
                  <a:tcPr marL="100796" marR="100796" marT="50398" marB="50398"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3596284"/>
                  </a:ext>
                </a:extLst>
              </a:tr>
              <a:tr h="388940">
                <a:tc>
                  <a:txBody>
                    <a:bodyPr/>
                    <a:lstStyle/>
                    <a:p>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 Kapitał rezerwowy</a:t>
                      </a:r>
                    </a:p>
                  </a:txBody>
                  <a:tcPr marL="100796" marR="100796" marT="50398" marB="50398"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 zł</a:t>
                      </a:r>
                    </a:p>
                  </a:txBody>
                  <a:tcPr marL="100796" marR="100796" marT="50398" marB="50398"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73287787"/>
                  </a:ext>
                </a:extLst>
              </a:tr>
              <a:tr h="388940">
                <a:tc>
                  <a:txBody>
                    <a:bodyPr/>
                    <a:lstStyle/>
                    <a:p>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C. Kapitał z aktualizacji wyceny</a:t>
                      </a:r>
                    </a:p>
                  </a:txBody>
                  <a:tcPr marL="100796" marR="100796" marT="50398" marB="50398"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0 zł</a:t>
                      </a:r>
                    </a:p>
                  </a:txBody>
                  <a:tcPr marL="100796" marR="100796" marT="50398" marB="50398"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82968696"/>
                  </a:ext>
                </a:extLst>
              </a:tr>
              <a:tr h="388940">
                <a:tc>
                  <a:txBody>
                    <a:bodyPr/>
                    <a:lstStyle/>
                    <a:p>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 Zysk netto</a:t>
                      </a:r>
                    </a:p>
                  </a:txBody>
                  <a:tcPr marL="100796" marR="100796" marT="50398" marB="50398"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- 4.662.084 zł</a:t>
                      </a:r>
                    </a:p>
                  </a:txBody>
                  <a:tcPr marL="100796" marR="100796" marT="50398" marB="50398"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3089574"/>
                  </a:ext>
                </a:extLst>
              </a:tr>
              <a:tr h="388940">
                <a:tc>
                  <a:txBody>
                    <a:bodyPr/>
                    <a:lstStyle/>
                    <a:p>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E. Zysk z lat ubiegłych</a:t>
                      </a:r>
                    </a:p>
                  </a:txBody>
                  <a:tcPr marL="100796" marR="100796" marT="50398" marB="50398"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- 12.441 zł</a:t>
                      </a:r>
                    </a:p>
                  </a:txBody>
                  <a:tcPr marL="100796" marR="100796" marT="50398" marB="50398"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00682237"/>
                  </a:ext>
                </a:extLst>
              </a:tr>
              <a:tr h="388940">
                <a:tc>
                  <a:txBody>
                    <a:bodyPr/>
                    <a:lstStyle/>
                    <a:p>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 Wysokość niepokrytej straty </a:t>
                      </a:r>
                      <a:r>
                        <a:rPr lang="pl-PL" sz="1900" b="0" i="1"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 + B + C - D - E)</a:t>
                      </a:r>
                    </a:p>
                  </a:txBody>
                  <a:tcPr marL="100796" marR="100796" marT="50398" marB="50398"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- 3.334.269</a:t>
                      </a:r>
                    </a:p>
                  </a:txBody>
                  <a:tcPr marL="100796" marR="100796" marT="50398" marB="50398"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6887805"/>
                  </a:ext>
                </a:extLst>
              </a:tr>
              <a:tr h="388940">
                <a:tc>
                  <a:txBody>
                    <a:bodyPr/>
                    <a:lstStyle/>
                    <a:p>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G. Kapitał podstawowy</a:t>
                      </a:r>
                    </a:p>
                  </a:txBody>
                  <a:tcPr marL="100796" marR="100796" marT="50398" marB="50398"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500.000 zł</a:t>
                      </a:r>
                    </a:p>
                  </a:txBody>
                  <a:tcPr marL="100796" marR="100796" marT="50398" marB="50398"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81564916"/>
                  </a:ext>
                </a:extLst>
              </a:tr>
              <a:tr h="388940">
                <a:tc>
                  <a:txBody>
                    <a:bodyPr/>
                    <a:lstStyle/>
                    <a:p>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Wskaźnik</a:t>
                      </a:r>
                    </a:p>
                  </a:txBody>
                  <a:tcPr marL="100796" marR="100796" marT="50398" marB="50398"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|3.334.269| &gt; 250.000</a:t>
                      </a:r>
                    </a:p>
                  </a:txBody>
                  <a:tcPr marL="100796" marR="100796" marT="50398" marB="50398"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02490268"/>
                  </a:ext>
                </a:extLst>
              </a:tr>
              <a:tr h="388940">
                <a:tc>
                  <a:txBody>
                    <a:bodyPr/>
                    <a:lstStyle/>
                    <a:p>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Ocena</a:t>
                      </a:r>
                    </a:p>
                  </a:txBody>
                  <a:tcPr marL="100796" marR="100796" marT="50398" marB="50398" anchor="ctr">
                    <a:lnL w="12700" cap="flat" cmpd="sng" algn="ctr">
                      <a:no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Podmiot </a:t>
                      </a:r>
                      <a:r>
                        <a:rPr lang="pl-PL" sz="1900" b="0" i="0" u="sng"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spełnia </a:t>
                      </a:r>
                      <a:r>
                        <a:rPr lang="pl-PL" sz="1900" b="0" i="0" u="none"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kryterium trudnej sytuacji</a:t>
                      </a:r>
                    </a:p>
                  </a:txBody>
                  <a:tcPr marL="100796" marR="100796" marT="50398" marB="50398" anchor="ctr">
                    <a:lnL w="12700" cap="flat" cmpd="sng" algn="ctr">
                      <a:solidFill>
                        <a:schemeClr val="tx1">
                          <a:lumMod val="75000"/>
                          <a:lumOff val="25000"/>
                        </a:schemeClr>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48814506"/>
                  </a:ext>
                </a:extLst>
              </a:tr>
            </a:tbl>
          </a:graphicData>
        </a:graphic>
      </p:graphicFrame>
      <p:sp>
        <p:nvSpPr>
          <p:cNvPr id="3" name="Symbol zastępczy numeru slajdu 3">
            <a:extLst>
              <a:ext uri="{FF2B5EF4-FFF2-40B4-BE49-F238E27FC236}">
                <a16:creationId xmlns:a16="http://schemas.microsoft.com/office/drawing/2014/main" id="{41BA3766-FDA0-8E3B-4F0B-DCC382945F0C}"/>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238</a:t>
            </a:fld>
            <a:endParaRPr lang="pl-PL" dirty="0"/>
          </a:p>
        </p:txBody>
      </p:sp>
    </p:spTree>
    <p:extLst>
      <p:ext uri="{BB962C8B-B14F-4D97-AF65-F5344CB8AC3E}">
        <p14:creationId xmlns:p14="http://schemas.microsoft.com/office/powerpoint/2010/main" val="388794845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24A3B60-5FCE-F442-7A26-1AF8B1064FE1}"/>
              </a:ext>
            </a:extLst>
          </p:cNvPr>
          <p:cNvSpPr>
            <a:spLocks noGrp="1"/>
          </p:cNvSpPr>
          <p:nvPr>
            <p:ph type="title"/>
          </p:nvPr>
        </p:nvSpPr>
        <p:spPr/>
        <p:txBody>
          <a:bodyPr/>
          <a:lstStyle/>
          <a:p>
            <a:r>
              <a:rPr lang="pl-PL" dirty="0"/>
              <a:t>Trudna sytuacja ekonomiczna</a:t>
            </a:r>
          </a:p>
        </p:txBody>
      </p:sp>
      <p:graphicFrame>
        <p:nvGraphicFramePr>
          <p:cNvPr id="5" name="Tabela 4">
            <a:extLst>
              <a:ext uri="{FF2B5EF4-FFF2-40B4-BE49-F238E27FC236}">
                <a16:creationId xmlns:a16="http://schemas.microsoft.com/office/drawing/2014/main" id="{CF0422E5-2354-CFA8-A704-FE2A6B9BD36C}"/>
              </a:ext>
            </a:extLst>
          </p:cNvPr>
          <p:cNvGraphicFramePr>
            <a:graphicFrameLocks noGrp="1"/>
          </p:cNvGraphicFramePr>
          <p:nvPr>
            <p:extLst>
              <p:ext uri="{D42A27DB-BD31-4B8C-83A1-F6EECF244321}">
                <p14:modId xmlns:p14="http://schemas.microsoft.com/office/powerpoint/2010/main" val="3819347704"/>
              </p:ext>
            </p:extLst>
          </p:nvPr>
        </p:nvGraphicFramePr>
        <p:xfrm>
          <a:off x="581842" y="1619597"/>
          <a:ext cx="9526592" cy="3901005"/>
        </p:xfrm>
        <a:graphic>
          <a:graphicData uri="http://schemas.openxmlformats.org/drawingml/2006/table">
            <a:tbl>
              <a:tblPr firstRow="1" bandRow="1">
                <a:tableStyleId>{2D5ABB26-0587-4C30-8999-92F81FD0307C}</a:tableStyleId>
              </a:tblPr>
              <a:tblGrid>
                <a:gridCol w="2381648">
                  <a:extLst>
                    <a:ext uri="{9D8B030D-6E8A-4147-A177-3AD203B41FA5}">
                      <a16:colId xmlns:a16="http://schemas.microsoft.com/office/drawing/2014/main" val="3972625810"/>
                    </a:ext>
                  </a:extLst>
                </a:gridCol>
                <a:gridCol w="2381648">
                  <a:extLst>
                    <a:ext uri="{9D8B030D-6E8A-4147-A177-3AD203B41FA5}">
                      <a16:colId xmlns:a16="http://schemas.microsoft.com/office/drawing/2014/main" val="58977157"/>
                    </a:ext>
                  </a:extLst>
                </a:gridCol>
                <a:gridCol w="2381648">
                  <a:extLst>
                    <a:ext uri="{9D8B030D-6E8A-4147-A177-3AD203B41FA5}">
                      <a16:colId xmlns:a16="http://schemas.microsoft.com/office/drawing/2014/main" val="3147048905"/>
                    </a:ext>
                  </a:extLst>
                </a:gridCol>
                <a:gridCol w="2381648">
                  <a:extLst>
                    <a:ext uri="{9D8B030D-6E8A-4147-A177-3AD203B41FA5}">
                      <a16:colId xmlns:a16="http://schemas.microsoft.com/office/drawing/2014/main" val="3772878397"/>
                    </a:ext>
                  </a:extLst>
                </a:gridCol>
              </a:tblGrid>
              <a:tr h="1117152">
                <a:tc>
                  <a:txBody>
                    <a:bodyPr/>
                    <a:lstStyle/>
                    <a:p>
                      <a:pPr algn="ctr"/>
                      <a:r>
                        <a:rPr lang="pl-PL" sz="1800" b="1"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Wnioskodawca</a:t>
                      </a:r>
                      <a:endPar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endParaRPr>
                    </a:p>
                  </a:txBody>
                  <a:tcPr marL="209991" marR="209991" marT="104995" marB="104995" anchor="ctr">
                    <a:lnL>
                      <a:noFill/>
                    </a:lnL>
                    <a:lnR w="12700" cap="flat" cmpd="sng" algn="ctr">
                      <a:solidFill>
                        <a:schemeClr val="tx1">
                          <a:lumMod val="75000"/>
                          <a:lumOff val="25000"/>
                        </a:schemeClr>
                      </a:solidFill>
                      <a:prstDash val="solid"/>
                      <a:round/>
                      <a:headEnd type="none" w="med" len="med"/>
                      <a:tailEnd type="none" w="med" len="med"/>
                    </a:lnR>
                    <a:lnT>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b="1"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Jednostka gospodarcza</a:t>
                      </a:r>
                      <a:endPar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endParaRP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b="1"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Dopuszczalność pomocy zgodnej z GBER</a:t>
                      </a:r>
                      <a:endPar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endParaRP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b="1"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Uwagi</a:t>
                      </a:r>
                      <a:endPar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endParaRP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a:noFill/>
                    </a:lnR>
                    <a:lnT>
                      <a:noFill/>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77662239"/>
                  </a:ext>
                </a:extLst>
              </a:tr>
              <a:tr h="555567">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W trudnościach</a:t>
                      </a:r>
                    </a:p>
                  </a:txBody>
                  <a:tcPr marL="209991" marR="209991" marT="104995" marB="104995"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W trudnościach</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NIE</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 ---</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911109063"/>
                  </a:ext>
                </a:extLst>
              </a:tr>
              <a:tr h="555567">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W dobrej sytuacji</a:t>
                      </a:r>
                    </a:p>
                  </a:txBody>
                  <a:tcPr marL="209991" marR="209991" marT="104995" marB="104995"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W dobrej sytuacji</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TAK</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 ---</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046879603"/>
                  </a:ext>
                </a:extLst>
              </a:tr>
              <a:tr h="555567">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W dobrej sytuacji</a:t>
                      </a:r>
                    </a:p>
                  </a:txBody>
                  <a:tcPr marL="209991" marR="209991" marT="104995" marB="104995"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W trudnościach</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NIE</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 ---</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solidFill>
                        <a:schemeClr val="tx1">
                          <a:lumMod val="75000"/>
                          <a:lumOff val="25000"/>
                        </a:schemeClr>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66803592"/>
                  </a:ext>
                </a:extLst>
              </a:tr>
              <a:tr h="1117152">
                <a:tc>
                  <a:txBody>
                    <a:bodyPr/>
                    <a:lstStyle/>
                    <a:p>
                      <a:pPr algn="ctr"/>
                      <a:r>
                        <a:rPr lang="pl-PL" sz="180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W trudnościach</a:t>
                      </a:r>
                    </a:p>
                  </a:txBody>
                  <a:tcPr marL="209991" marR="209991" marT="104995" marB="104995" anchor="ctr">
                    <a:lnL>
                      <a:noFill/>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W dobrej sytuacji</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NIE</a:t>
                      </a:r>
                    </a:p>
                    <a:p>
                      <a:pPr algn="ctr"/>
                      <a:r>
                        <a:rPr lang="pl-PL" sz="1800" i="1"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co do zasady</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w="12700" cap="flat" cmpd="sng" algn="ctr">
                      <a:solidFill>
                        <a:schemeClr val="tx1">
                          <a:lumMod val="75000"/>
                          <a:lumOff val="25000"/>
                        </a:schemeClr>
                      </a:solidFill>
                      <a:prstDash val="solid"/>
                      <a:round/>
                      <a:headEnd type="none" w="med" len="med"/>
                      <a:tailEnd type="none" w="med" len="med"/>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pl-PL" sz="1800" dirty="0">
                          <a:solidFill>
                            <a:srgbClr val="3C4147"/>
                          </a:solidFill>
                          <a:effectLst/>
                          <a:latin typeface="Open Sans" panose="020B0606030504020204" pitchFamily="34" charset="0"/>
                          <a:ea typeface="Open Sans" panose="020B0606030504020204" pitchFamily="34" charset="0"/>
                          <a:cs typeface="Open Sans" panose="020B0606030504020204" pitchFamily="34" charset="0"/>
                        </a:rPr>
                        <a:t>Pomoc jest dopuszczalna po poprawie sytuacji</a:t>
                      </a:r>
                    </a:p>
                  </a:txBody>
                  <a:tcPr marL="209991" marR="209991" marT="104995" marB="104995" anchor="ctr">
                    <a:lnL w="12700" cap="flat" cmpd="sng" algn="ctr">
                      <a:solidFill>
                        <a:schemeClr val="tx1">
                          <a:lumMod val="75000"/>
                          <a:lumOff val="25000"/>
                        </a:schemeClr>
                      </a:solidFill>
                      <a:prstDash val="solid"/>
                      <a:round/>
                      <a:headEnd type="none" w="med" len="med"/>
                      <a:tailEnd type="none" w="med" len="med"/>
                    </a:lnL>
                    <a:lnR>
                      <a:noFill/>
                    </a:lnR>
                    <a:lnT w="12700" cap="flat" cmpd="sng" algn="ctr">
                      <a:solidFill>
                        <a:schemeClr val="tx1">
                          <a:lumMod val="75000"/>
                          <a:lumOff val="25000"/>
                        </a:schemeClr>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65002952"/>
                  </a:ext>
                </a:extLst>
              </a:tr>
            </a:tbl>
          </a:graphicData>
        </a:graphic>
      </p:graphicFrame>
      <p:sp>
        <p:nvSpPr>
          <p:cNvPr id="3" name="Symbol zastępczy numeru slajdu 3">
            <a:extLst>
              <a:ext uri="{FF2B5EF4-FFF2-40B4-BE49-F238E27FC236}">
                <a16:creationId xmlns:a16="http://schemas.microsoft.com/office/drawing/2014/main" id="{40B981FE-9DF2-2B13-175A-208424BE7764}"/>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239</a:t>
            </a:fld>
            <a:endParaRPr lang="pl-PL" dirty="0"/>
          </a:p>
        </p:txBody>
      </p:sp>
    </p:spTree>
    <p:extLst>
      <p:ext uri="{BB962C8B-B14F-4D97-AF65-F5344CB8AC3E}">
        <p14:creationId xmlns:p14="http://schemas.microsoft.com/office/powerpoint/2010/main" val="3051476302"/>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3D101F3-ED63-A2E1-B41E-C11E22C0A35C}"/>
              </a:ext>
            </a:extLst>
          </p:cNvPr>
          <p:cNvSpPr>
            <a:spLocks noGrp="1"/>
          </p:cNvSpPr>
          <p:nvPr>
            <p:ph type="title"/>
          </p:nvPr>
        </p:nvSpPr>
        <p:spPr/>
        <p:txBody>
          <a:bodyPr/>
          <a:lstStyle/>
          <a:p>
            <a:r>
              <a:rPr lang="pl-PL" dirty="0"/>
              <a:t>Zakłócenie konkurencji oraz wpływ na wymianę handlową</a:t>
            </a:r>
          </a:p>
        </p:txBody>
      </p:sp>
      <p:sp>
        <p:nvSpPr>
          <p:cNvPr id="3" name="Symbol zastępczy zawartości 2">
            <a:extLst>
              <a:ext uri="{FF2B5EF4-FFF2-40B4-BE49-F238E27FC236}">
                <a16:creationId xmlns:a16="http://schemas.microsoft.com/office/drawing/2014/main" id="{31019D28-1E2E-9DC9-977A-AD4BC2888F53}"/>
              </a:ext>
            </a:extLst>
          </p:cNvPr>
          <p:cNvSpPr>
            <a:spLocks noGrp="1"/>
          </p:cNvSpPr>
          <p:nvPr>
            <p:ph idx="1"/>
          </p:nvPr>
        </p:nvSpPr>
        <p:spPr/>
        <p:txBody>
          <a:bodyPr/>
          <a:lstStyle/>
          <a:p>
            <a:r>
              <a:rPr lang="pl-PL" dirty="0"/>
              <a:t>Zasadniczo uznaje się istnienie zakłócenia konkurencji w rozumieniu art. 107 ust. 1 TFUE, jeżeli państwo przyznaje korzyść finansową przedsiębiorstwu w sektorze zliberalizowanym, gdzie istnieje lub mogłaby istnieć konkurencja. </a:t>
            </a:r>
          </a:p>
          <a:p>
            <a:r>
              <a:rPr lang="pl-PL" dirty="0"/>
              <a:t>Co ważne, wsparcie publiczne może zakłócać konkurencję, nawet jeżeli nie pomaga ono przedsiębiorstwu będącemu beneficjentem w ekspansji i zdobyciu udziału w rynku: wystarczy, że pomoc pozwala utrzymać silniejszą pozycję konkurencyjną niż pozycja, którą przedsiębiorstwo miałoby w przypadku braku pomocy. </a:t>
            </a:r>
          </a:p>
          <a:p>
            <a:r>
              <a:rPr lang="pl-PL" dirty="0"/>
              <a:t>W tym kontekście, aby można było uznać pomoc za zakłócającą konkurencję, zwykle wystarczy, że pomoc przynosi beneficjentowi korzyść polegającą na uwolnieniu go od kosztów, które w przeciwnym razie musiałby ponieść w ramach swojej bieżącej działalności gospodarczej.</a:t>
            </a:r>
          </a:p>
        </p:txBody>
      </p:sp>
      <p:sp>
        <p:nvSpPr>
          <p:cNvPr id="4" name="Symbol zastępczy numeru slajdu 3">
            <a:extLst>
              <a:ext uri="{FF2B5EF4-FFF2-40B4-BE49-F238E27FC236}">
                <a16:creationId xmlns:a16="http://schemas.microsoft.com/office/drawing/2014/main" id="{A0E59047-F496-B69A-80B1-85696B8C4254}"/>
              </a:ext>
            </a:extLst>
          </p:cNvPr>
          <p:cNvSpPr>
            <a:spLocks noGrp="1"/>
          </p:cNvSpPr>
          <p:nvPr>
            <p:ph type="sldNum" sz="quarter" idx="10"/>
          </p:nvPr>
        </p:nvSpPr>
        <p:spPr/>
        <p:txBody>
          <a:bodyPr/>
          <a:lstStyle/>
          <a:p>
            <a:fld id="{EB4015AA-59F6-416B-87A6-8E3D940284E2}" type="slidenum">
              <a:rPr lang="pl-PL" smtClean="0"/>
              <a:pPr/>
              <a:t>24</a:t>
            </a:fld>
            <a:endParaRPr lang="pl-PL" dirty="0"/>
          </a:p>
        </p:txBody>
      </p:sp>
    </p:spTree>
    <p:extLst>
      <p:ext uri="{BB962C8B-B14F-4D97-AF65-F5344CB8AC3E}">
        <p14:creationId xmlns:p14="http://schemas.microsoft.com/office/powerpoint/2010/main" val="1067117877"/>
      </p:ext>
    </p:extLst>
  </p:cSld>
  <p:clrMapOvr>
    <a:masterClrMapping/>
  </p:clrMapOvr>
</p:sld>
</file>

<file path=ppt/slides/slide2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1B05D4B-9528-CDA2-051F-F2877F1667A7}"/>
              </a:ext>
            </a:extLst>
          </p:cNvPr>
          <p:cNvSpPr>
            <a:spLocks noGrp="1"/>
          </p:cNvSpPr>
          <p:nvPr>
            <p:ph type="title"/>
          </p:nvPr>
        </p:nvSpPr>
        <p:spPr/>
        <p:txBody>
          <a:bodyPr/>
          <a:lstStyle/>
          <a:p>
            <a:r>
              <a:rPr lang="pl-PL" dirty="0"/>
              <a:t>Zakres stosowania trudnej sytuacji</a:t>
            </a:r>
          </a:p>
        </p:txBody>
      </p:sp>
      <p:sp>
        <p:nvSpPr>
          <p:cNvPr id="3" name="Symbol zastępczy zawartości 2">
            <a:extLst>
              <a:ext uri="{FF2B5EF4-FFF2-40B4-BE49-F238E27FC236}">
                <a16:creationId xmlns:a16="http://schemas.microsoft.com/office/drawing/2014/main" id="{C9FD7793-2B52-306D-3B23-91890C194117}"/>
              </a:ext>
            </a:extLst>
          </p:cNvPr>
          <p:cNvSpPr>
            <a:spLocks noGrp="1"/>
          </p:cNvSpPr>
          <p:nvPr>
            <p:ph idx="1"/>
          </p:nvPr>
        </p:nvSpPr>
        <p:spPr/>
        <p:txBody>
          <a:bodyPr/>
          <a:lstStyle/>
          <a:p>
            <a:r>
              <a:rPr lang="pl-PL" dirty="0"/>
              <a:t>Definicja trudnej sytuacji ekonomicznej nie ma zastosowania do:</a:t>
            </a:r>
          </a:p>
          <a:p>
            <a:pPr lvl="1"/>
            <a:r>
              <a:rPr lang="pl-PL" dirty="0"/>
              <a:t>programów pomocy na rozpoczęcie działalności, </a:t>
            </a:r>
          </a:p>
          <a:p>
            <a:pPr lvl="1"/>
            <a:r>
              <a:rPr lang="pl-PL" dirty="0"/>
              <a:t>programów regionalnej pomocy operacyjnej, </a:t>
            </a:r>
          </a:p>
          <a:p>
            <a:pPr lvl="1"/>
            <a:r>
              <a:rPr lang="pl-PL" dirty="0"/>
              <a:t>programów pomocy dla MŚP korzystających z projektów na rzecz rozwoju lokalnego kierowanego przez społeczność, </a:t>
            </a:r>
          </a:p>
          <a:p>
            <a:pPr lvl="1"/>
            <a:r>
              <a:rPr lang="pl-PL" dirty="0"/>
              <a:t>pomocy dla MŚP związanej z komercyjnymi produktami finansowymi z udziałem pośredników wspieranymi przez Fundusz </a:t>
            </a:r>
            <a:r>
              <a:rPr lang="pl-PL" dirty="0" err="1"/>
              <a:t>InvestEU</a:t>
            </a:r>
            <a:r>
              <a:rPr lang="pl-PL" dirty="0"/>
              <a:t>,</a:t>
            </a:r>
          </a:p>
          <a:p>
            <a:pPr lvl="1"/>
            <a:r>
              <a:rPr lang="pl-PL" dirty="0"/>
              <a:t>pomocy dla pośredników finansowych na podstawie art. 16, 21, 22 i 39 oraz sekcji 16 rozdziału III, o ile przedsiębiorstwa znajdujące się w trudnej sytuacji nie są traktowane w sposób uprzywilejowany w porównaniu z innymi przedsiębiorstwami. </a:t>
            </a:r>
          </a:p>
          <a:p>
            <a:endParaRPr lang="pl-PL" dirty="0"/>
          </a:p>
        </p:txBody>
      </p:sp>
      <p:sp>
        <p:nvSpPr>
          <p:cNvPr id="4" name="Symbol zastępczy numeru slajdu 3">
            <a:extLst>
              <a:ext uri="{FF2B5EF4-FFF2-40B4-BE49-F238E27FC236}">
                <a16:creationId xmlns:a16="http://schemas.microsoft.com/office/drawing/2014/main" id="{7140C6DB-A525-9D26-236F-E14C4B45579F}"/>
              </a:ext>
            </a:extLst>
          </p:cNvPr>
          <p:cNvSpPr>
            <a:spLocks noGrp="1"/>
          </p:cNvSpPr>
          <p:nvPr>
            <p:ph type="sldNum" sz="quarter" idx="10"/>
          </p:nvPr>
        </p:nvSpPr>
        <p:spPr/>
        <p:txBody>
          <a:bodyPr/>
          <a:lstStyle/>
          <a:p>
            <a:fld id="{EB4015AA-59F6-416B-87A6-8E3D940284E2}" type="slidenum">
              <a:rPr lang="pl-PL" smtClean="0"/>
              <a:pPr/>
              <a:t>240</a:t>
            </a:fld>
            <a:endParaRPr lang="pl-PL" dirty="0"/>
          </a:p>
        </p:txBody>
      </p:sp>
    </p:spTree>
    <p:extLst>
      <p:ext uri="{BB962C8B-B14F-4D97-AF65-F5344CB8AC3E}">
        <p14:creationId xmlns:p14="http://schemas.microsoft.com/office/powerpoint/2010/main" val="840343707"/>
      </p:ext>
    </p:extLst>
  </p:cSld>
  <p:clrMapOvr>
    <a:masterClrMapping/>
  </p:clrMapOvr>
</p:sld>
</file>

<file path=ppt/slides/slide2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11D045C-BE49-BADF-15A5-789D718D3633}"/>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AAC20EB-3261-ACDC-BD24-A97F289A9BE3}"/>
              </a:ext>
            </a:extLst>
          </p:cNvPr>
          <p:cNvSpPr>
            <a:spLocks noGrp="1"/>
          </p:cNvSpPr>
          <p:nvPr>
            <p:ph type="ctrTitle"/>
          </p:nvPr>
        </p:nvSpPr>
        <p:spPr/>
        <p:txBody>
          <a:bodyPr/>
          <a:lstStyle/>
          <a:p>
            <a:r>
              <a:rPr lang="pl-PL" sz="3200" dirty="0"/>
              <a:t>Procedury związane z udzielaniem pomocy publicznej i de minimis</a:t>
            </a:r>
            <a:endParaRPr lang="pl-PL" dirty="0"/>
          </a:p>
        </p:txBody>
      </p:sp>
      <p:sp>
        <p:nvSpPr>
          <p:cNvPr id="4" name="Symbol zastępczy daty 3">
            <a:extLst>
              <a:ext uri="{FF2B5EF4-FFF2-40B4-BE49-F238E27FC236}">
                <a16:creationId xmlns:a16="http://schemas.microsoft.com/office/drawing/2014/main" id="{D6488C22-316E-EF73-719B-8A3BCF2F82FD}"/>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0E05B1FA-F3C5-90BF-ECB2-9BDA5491432A}"/>
              </a:ext>
            </a:extLst>
          </p:cNvPr>
          <p:cNvSpPr>
            <a:spLocks noGrp="1"/>
          </p:cNvSpPr>
          <p:nvPr>
            <p:ph type="subTitle" idx="1"/>
          </p:nvPr>
        </p:nvSpPr>
        <p:spPr/>
        <p:txBody>
          <a:bodyPr>
            <a:normAutofit/>
          </a:bodyPr>
          <a:lstStyle/>
          <a:p>
            <a:endParaRPr lang="pl-PL" dirty="0"/>
          </a:p>
        </p:txBody>
      </p:sp>
      <p:pic>
        <p:nvPicPr>
          <p:cNvPr id="3" name="Obraz 2">
            <a:extLst>
              <a:ext uri="{FF2B5EF4-FFF2-40B4-BE49-F238E27FC236}">
                <a16:creationId xmlns:a16="http://schemas.microsoft.com/office/drawing/2014/main" id="{59AA2FC1-1607-6501-FBE7-06118CB3043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2778352903"/>
      </p:ext>
    </p:extLst>
  </p:cSld>
  <p:clrMapOvr>
    <a:masterClrMapping/>
  </p:clrMapOvr>
</p:sld>
</file>

<file path=ppt/slides/slide2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1EE662F-D77F-3D75-C03C-A427E5A2012D}"/>
              </a:ext>
            </a:extLst>
          </p:cNvPr>
          <p:cNvSpPr>
            <a:spLocks noGrp="1"/>
          </p:cNvSpPr>
          <p:nvPr>
            <p:ph type="title"/>
          </p:nvPr>
        </p:nvSpPr>
        <p:spPr/>
        <p:txBody>
          <a:bodyPr/>
          <a:lstStyle/>
          <a:p>
            <a:r>
              <a:rPr lang="pl-PL" dirty="0"/>
              <a:t>Kwestie proceduralne: minimalny zakres obowiązków</a:t>
            </a:r>
          </a:p>
        </p:txBody>
      </p:sp>
      <p:sp>
        <p:nvSpPr>
          <p:cNvPr id="3" name="Symbol zastępczy zawartości 2">
            <a:extLst>
              <a:ext uri="{FF2B5EF4-FFF2-40B4-BE49-F238E27FC236}">
                <a16:creationId xmlns:a16="http://schemas.microsoft.com/office/drawing/2014/main" id="{4CE693E5-E2CD-4E78-5CB6-881403029ED1}"/>
              </a:ext>
            </a:extLst>
          </p:cNvPr>
          <p:cNvSpPr>
            <a:spLocks noGrp="1"/>
          </p:cNvSpPr>
          <p:nvPr>
            <p:ph idx="1"/>
          </p:nvPr>
        </p:nvSpPr>
        <p:spPr/>
        <p:txBody>
          <a:bodyPr>
            <a:normAutofit/>
          </a:bodyPr>
          <a:lstStyle/>
          <a:p>
            <a:r>
              <a:rPr lang="pl-PL" dirty="0"/>
              <a:t>Do wniosku o udzielenie pomocy de minimis przedsiębiorca załącza:</a:t>
            </a:r>
          </a:p>
          <a:p>
            <a:pPr lvl="1"/>
            <a:r>
              <a:rPr lang="pl-PL" dirty="0"/>
              <a:t>kopie zaświadczeń o pomocy de minimis oraz pomocy de minimis w rolnictwie lub rybołówstwie, jakie otrzymał w okresie, o którym mowa w art. 3 ust. 2 rozporządzenia 2023/2831, albo oświadczenia o wielkości pomocy otrzymanej w tym okresie, albo oświadczenia o nieotrzymaniu takiej pomocy w tym okresie;</a:t>
            </a:r>
          </a:p>
          <a:p>
            <a:pPr lvl="1"/>
            <a:r>
              <a:rPr lang="pl-PL" dirty="0"/>
              <a:t>informacje, o których mowa w art. 37 ust. 1 pkt 2 ustawy z dnia 30 kwietnia 2004 r. o postępowaniu w sprawach dotyczących pomocy publicznej, określone w rozporządzeniu Rady Ministrów z dnia 29 marca 2010 r. w sprawie zakresu informacji przedstawianych przez podmiot ubiegający się o pomoc de minimis (Dz. U. poz. 311, z 2013 r. poz. 276 oraz z 2014 r. poz. 1543), na formularzu informacji przedstawianych przy ubieganiu się o pomoc de minimis, stanowiącym załącznik nr 1 do tego rozporządzenia. </a:t>
            </a:r>
          </a:p>
          <a:p>
            <a:endParaRPr lang="pl-PL" dirty="0"/>
          </a:p>
        </p:txBody>
      </p:sp>
      <p:sp>
        <p:nvSpPr>
          <p:cNvPr id="4" name="Symbol zastępczy numeru slajdu 3">
            <a:extLst>
              <a:ext uri="{FF2B5EF4-FFF2-40B4-BE49-F238E27FC236}">
                <a16:creationId xmlns:a16="http://schemas.microsoft.com/office/drawing/2014/main" id="{323BCA10-705C-6A9D-6A3A-66811CB5FE75}"/>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242</a:t>
            </a:fld>
            <a:endParaRPr lang="pl-PL" dirty="0"/>
          </a:p>
        </p:txBody>
      </p:sp>
    </p:spTree>
    <p:extLst>
      <p:ext uri="{BB962C8B-B14F-4D97-AF65-F5344CB8AC3E}">
        <p14:creationId xmlns:p14="http://schemas.microsoft.com/office/powerpoint/2010/main" val="1937190234"/>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47061F-2F50-5FDC-16C3-5F9AE5BB08DC}"/>
              </a:ext>
            </a:extLst>
          </p:cNvPr>
          <p:cNvSpPr>
            <a:spLocks noGrp="1"/>
          </p:cNvSpPr>
          <p:nvPr>
            <p:ph type="title"/>
          </p:nvPr>
        </p:nvSpPr>
        <p:spPr/>
        <p:txBody>
          <a:bodyPr/>
          <a:lstStyle/>
          <a:p>
            <a:r>
              <a:rPr lang="pl-PL" dirty="0"/>
              <a:t>Kwestie proceduralne: minimalny zakres obowiązków</a:t>
            </a:r>
          </a:p>
        </p:txBody>
      </p:sp>
      <p:sp>
        <p:nvSpPr>
          <p:cNvPr id="3" name="Symbol zastępczy zawartości 2">
            <a:extLst>
              <a:ext uri="{FF2B5EF4-FFF2-40B4-BE49-F238E27FC236}">
                <a16:creationId xmlns:a16="http://schemas.microsoft.com/office/drawing/2014/main" id="{312984E4-0019-36D9-DBA0-302A84696FB3}"/>
              </a:ext>
            </a:extLst>
          </p:cNvPr>
          <p:cNvSpPr>
            <a:spLocks noGrp="1"/>
          </p:cNvSpPr>
          <p:nvPr>
            <p:ph idx="1"/>
          </p:nvPr>
        </p:nvSpPr>
        <p:spPr/>
        <p:txBody>
          <a:bodyPr/>
          <a:lstStyle/>
          <a:p>
            <a:r>
              <a:rPr lang="pl-PL" dirty="0"/>
              <a:t>Do wniosku o udzielenie pomocy publicznej przedsiębiorca załącza informacje, o których mowa w art. 37 ust. 5 ustawy z dnia 30 kwietnia 2004 r. o postępowaniu w sprawach dotyczących pomocy publicznej, określone w rozporządzeniu Rady Ministrów z dnia 29 marca 2010 r. w sprawie zakresu informacji przedstawianych przez podmiot ubiegający się o pomoc inną niż pomoc de minimis lub pomoc de minimis w rolnictwie lub rybołówstwie (Dz. U. poz. 312 i 1704, z 2016 r. poz. 238 oraz z 2020 r. poz. 1338), na formularzu informacji przedstawianych przy ubieganiu się o pomoc inną niż pomoc w rolnictwie lub rybołówstwie, pomoc de minimis lub pomoc de minimis w rolnictwie lub rybołówstwie, stanowiącym załącznik nr 1 do tego rozporządzenia. </a:t>
            </a:r>
          </a:p>
          <a:p>
            <a:endParaRPr lang="pl-PL" dirty="0"/>
          </a:p>
        </p:txBody>
      </p:sp>
      <p:sp>
        <p:nvSpPr>
          <p:cNvPr id="4" name="Symbol zastępczy numeru slajdu 3">
            <a:extLst>
              <a:ext uri="{FF2B5EF4-FFF2-40B4-BE49-F238E27FC236}">
                <a16:creationId xmlns:a16="http://schemas.microsoft.com/office/drawing/2014/main" id="{36415927-D6FB-A3DA-44B3-2045D31D3560}"/>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243</a:t>
            </a:fld>
            <a:endParaRPr lang="pl-PL" dirty="0"/>
          </a:p>
        </p:txBody>
      </p:sp>
    </p:spTree>
    <p:extLst>
      <p:ext uri="{BB962C8B-B14F-4D97-AF65-F5344CB8AC3E}">
        <p14:creationId xmlns:p14="http://schemas.microsoft.com/office/powerpoint/2010/main" val="272521915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4D5357C-C8A5-9A3F-4976-B4701AA5E8CD}"/>
              </a:ext>
            </a:extLst>
          </p:cNvPr>
          <p:cNvSpPr>
            <a:spLocks noGrp="1"/>
          </p:cNvSpPr>
          <p:nvPr>
            <p:ph type="title"/>
          </p:nvPr>
        </p:nvSpPr>
        <p:spPr/>
        <p:txBody>
          <a:bodyPr/>
          <a:lstStyle/>
          <a:p>
            <a:r>
              <a:rPr lang="pl-PL" dirty="0"/>
              <a:t>Kwestie proceduralne: podsumowanie</a:t>
            </a:r>
          </a:p>
        </p:txBody>
      </p:sp>
      <p:sp>
        <p:nvSpPr>
          <p:cNvPr id="4" name="pole tekstowe 3">
            <a:extLst>
              <a:ext uri="{FF2B5EF4-FFF2-40B4-BE49-F238E27FC236}">
                <a16:creationId xmlns:a16="http://schemas.microsoft.com/office/drawing/2014/main" id="{CC74D484-707A-4F1A-BDFD-0D3CEF2FD543}"/>
              </a:ext>
            </a:extLst>
          </p:cNvPr>
          <p:cNvSpPr txBox="1"/>
          <p:nvPr/>
        </p:nvSpPr>
        <p:spPr>
          <a:xfrm>
            <a:off x="5504658" y="1979837"/>
            <a:ext cx="4603778" cy="369332"/>
          </a:xfrm>
          <a:prstGeom prst="rect">
            <a:avLst/>
          </a:prstGeom>
          <a:solidFill>
            <a:srgbClr val="002060"/>
          </a:solidFill>
          <a:ln>
            <a:solidFill>
              <a:srgbClr val="002060"/>
            </a:solidFill>
          </a:ln>
        </p:spPr>
        <p:txBody>
          <a:bodyPr wrap="square" rtlCol="0">
            <a:spAutoFit/>
          </a:bodyPr>
          <a:lstStyle/>
          <a:p>
            <a:pPr algn="ctr"/>
            <a: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t>Pomoc publiczna</a:t>
            </a:r>
          </a:p>
        </p:txBody>
      </p:sp>
      <p:sp>
        <p:nvSpPr>
          <p:cNvPr id="5" name="pole tekstowe 4">
            <a:extLst>
              <a:ext uri="{FF2B5EF4-FFF2-40B4-BE49-F238E27FC236}">
                <a16:creationId xmlns:a16="http://schemas.microsoft.com/office/drawing/2014/main" id="{76105896-C445-7E38-1F2F-EF919202EA05}"/>
              </a:ext>
            </a:extLst>
          </p:cNvPr>
          <p:cNvSpPr txBox="1"/>
          <p:nvPr/>
        </p:nvSpPr>
        <p:spPr>
          <a:xfrm>
            <a:off x="583377" y="1979837"/>
            <a:ext cx="4603778" cy="369332"/>
          </a:xfrm>
          <a:prstGeom prst="rect">
            <a:avLst/>
          </a:prstGeom>
          <a:solidFill>
            <a:srgbClr val="002060"/>
          </a:solidFill>
          <a:ln>
            <a:solidFill>
              <a:srgbClr val="002060"/>
            </a:solidFill>
          </a:ln>
        </p:spPr>
        <p:txBody>
          <a:bodyPr wrap="square" rtlCol="0">
            <a:spAutoFit/>
          </a:bodyPr>
          <a:lstStyle/>
          <a:p>
            <a:pPr algn="ctr"/>
            <a: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t>Pomoc de minimis</a:t>
            </a:r>
          </a:p>
        </p:txBody>
      </p:sp>
      <p:sp>
        <p:nvSpPr>
          <p:cNvPr id="7" name="pole tekstowe 6">
            <a:extLst>
              <a:ext uri="{FF2B5EF4-FFF2-40B4-BE49-F238E27FC236}">
                <a16:creationId xmlns:a16="http://schemas.microsoft.com/office/drawing/2014/main" id="{5F6C3952-A861-ED6B-5FF4-99CE80A1460C}"/>
              </a:ext>
            </a:extLst>
          </p:cNvPr>
          <p:cNvSpPr txBox="1"/>
          <p:nvPr/>
        </p:nvSpPr>
        <p:spPr>
          <a:xfrm>
            <a:off x="583377" y="2570968"/>
            <a:ext cx="4603778" cy="923330"/>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37.1.1. Obowiązek przedłożenia przez wnioskodawcę oświadczenia o uzyskanej pomocy de minimis</a:t>
            </a:r>
          </a:p>
        </p:txBody>
      </p:sp>
      <p:sp>
        <p:nvSpPr>
          <p:cNvPr id="9" name="pole tekstowe 8">
            <a:extLst>
              <a:ext uri="{FF2B5EF4-FFF2-40B4-BE49-F238E27FC236}">
                <a16:creationId xmlns:a16="http://schemas.microsoft.com/office/drawing/2014/main" id="{8DBEEB58-D218-261D-4BD2-592F67AC8093}"/>
              </a:ext>
            </a:extLst>
          </p:cNvPr>
          <p:cNvSpPr txBox="1"/>
          <p:nvPr/>
        </p:nvSpPr>
        <p:spPr>
          <a:xfrm>
            <a:off x="583377" y="3730371"/>
            <a:ext cx="4603778" cy="923330"/>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37.1.2. Obowiązek przedłożenia przez wnioskodawcę formularza informacji dla pomocy de minimis</a:t>
            </a:r>
          </a:p>
        </p:txBody>
      </p:sp>
      <p:sp>
        <p:nvSpPr>
          <p:cNvPr id="11" name="pole tekstowe 10">
            <a:extLst>
              <a:ext uri="{FF2B5EF4-FFF2-40B4-BE49-F238E27FC236}">
                <a16:creationId xmlns:a16="http://schemas.microsoft.com/office/drawing/2014/main" id="{D3D60CC4-D224-BA84-B0BB-2F9042C59211}"/>
              </a:ext>
            </a:extLst>
          </p:cNvPr>
          <p:cNvSpPr txBox="1"/>
          <p:nvPr/>
        </p:nvSpPr>
        <p:spPr>
          <a:xfrm>
            <a:off x="583377" y="4889773"/>
            <a:ext cx="4603778" cy="646331"/>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5.3. Wydanie beneficjentowi zaświadczenia o pomocy de minimis</a:t>
            </a:r>
          </a:p>
        </p:txBody>
      </p:sp>
      <p:sp>
        <p:nvSpPr>
          <p:cNvPr id="13" name="pole tekstowe 12">
            <a:extLst>
              <a:ext uri="{FF2B5EF4-FFF2-40B4-BE49-F238E27FC236}">
                <a16:creationId xmlns:a16="http://schemas.microsoft.com/office/drawing/2014/main" id="{7BDDC659-F4FB-CD97-678C-0D30892BAFC8}"/>
              </a:ext>
            </a:extLst>
          </p:cNvPr>
          <p:cNvSpPr txBox="1"/>
          <p:nvPr/>
        </p:nvSpPr>
        <p:spPr>
          <a:xfrm>
            <a:off x="583377" y="5743836"/>
            <a:ext cx="4603778" cy="923330"/>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32.1. Wysłanie do Prezesa UOKiK sprawozdania z udzielonej                      pomocy de minimis</a:t>
            </a:r>
          </a:p>
        </p:txBody>
      </p:sp>
      <p:sp>
        <p:nvSpPr>
          <p:cNvPr id="14" name="pole tekstowe 13">
            <a:extLst>
              <a:ext uri="{FF2B5EF4-FFF2-40B4-BE49-F238E27FC236}">
                <a16:creationId xmlns:a16="http://schemas.microsoft.com/office/drawing/2014/main" id="{73BAC8D7-C0C1-25D6-2482-1BF7732CAC89}"/>
              </a:ext>
            </a:extLst>
          </p:cNvPr>
          <p:cNvSpPr txBox="1"/>
          <p:nvPr/>
        </p:nvSpPr>
        <p:spPr>
          <a:xfrm>
            <a:off x="5504659" y="2570968"/>
            <a:ext cx="4603777" cy="1754326"/>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37.5. Obowiązek przedłożenia przez wnioskodawcę formularza informacji dla pomocy publicznej wraz ze sprawozdaniami finansowymi za 3 ostatnie lata obrotowe, gdy są sporządzane zgodnie z </a:t>
            </a:r>
            <a:r>
              <a:rPr lang="pl-PL" dirty="0" err="1">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UoR</a:t>
            </a:r>
            <a:endPar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5" name="pole tekstowe 14">
            <a:extLst>
              <a:ext uri="{FF2B5EF4-FFF2-40B4-BE49-F238E27FC236}">
                <a16:creationId xmlns:a16="http://schemas.microsoft.com/office/drawing/2014/main" id="{EF9A1EF1-39DD-6873-34A2-95CCEBA31579}"/>
              </a:ext>
            </a:extLst>
          </p:cNvPr>
          <p:cNvSpPr txBox="1"/>
          <p:nvPr/>
        </p:nvSpPr>
        <p:spPr>
          <a:xfrm>
            <a:off x="5504659" y="4383459"/>
            <a:ext cx="4603777" cy="923330"/>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38.1. Poinformowanie beneficjenta o udzieleniu pomocy publicznej oraz nr referencyjnym programu pomocowego</a:t>
            </a:r>
          </a:p>
        </p:txBody>
      </p:sp>
      <p:sp>
        <p:nvSpPr>
          <p:cNvPr id="16" name="pole tekstowe 15">
            <a:extLst>
              <a:ext uri="{FF2B5EF4-FFF2-40B4-BE49-F238E27FC236}">
                <a16:creationId xmlns:a16="http://schemas.microsoft.com/office/drawing/2014/main" id="{3FF7950E-A0B1-A009-ADC0-C1DE19B3E2FE}"/>
              </a:ext>
            </a:extLst>
          </p:cNvPr>
          <p:cNvSpPr txBox="1"/>
          <p:nvPr/>
        </p:nvSpPr>
        <p:spPr>
          <a:xfrm>
            <a:off x="5504658" y="5585170"/>
            <a:ext cx="4603777" cy="923330"/>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32.1. Wysłanie do Prezesa UOKiK sprawozdania z udzielonej pomocy publicznej</a:t>
            </a:r>
          </a:p>
        </p:txBody>
      </p:sp>
      <p:sp>
        <p:nvSpPr>
          <p:cNvPr id="3" name="Symbol zastępczy numeru slajdu 3">
            <a:extLst>
              <a:ext uri="{FF2B5EF4-FFF2-40B4-BE49-F238E27FC236}">
                <a16:creationId xmlns:a16="http://schemas.microsoft.com/office/drawing/2014/main" id="{F1111A16-4FD4-428D-996C-7C7C851F3A97}"/>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244</a:t>
            </a:fld>
            <a:endParaRPr lang="pl-PL" dirty="0"/>
          </a:p>
        </p:txBody>
      </p:sp>
    </p:spTree>
    <p:extLst>
      <p:ext uri="{BB962C8B-B14F-4D97-AF65-F5344CB8AC3E}">
        <p14:creationId xmlns:p14="http://schemas.microsoft.com/office/powerpoint/2010/main" val="1388488076"/>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F74898E-9E22-FA4D-D55C-730F9F484D46}"/>
              </a:ext>
            </a:extLst>
          </p:cNvPr>
          <p:cNvSpPr>
            <a:spLocks noGrp="1"/>
          </p:cNvSpPr>
          <p:nvPr>
            <p:ph type="title"/>
          </p:nvPr>
        </p:nvSpPr>
        <p:spPr/>
        <p:txBody>
          <a:bodyPr>
            <a:noAutofit/>
          </a:bodyPr>
          <a:lstStyle/>
          <a:p>
            <a:r>
              <a:rPr lang="pl-PL" dirty="0"/>
              <a:t>Kwestie proceduralne: wzory formularzy oraz zaświadczenia</a:t>
            </a:r>
          </a:p>
        </p:txBody>
      </p:sp>
      <p:sp>
        <p:nvSpPr>
          <p:cNvPr id="4" name="pole tekstowe 3">
            <a:extLst>
              <a:ext uri="{FF2B5EF4-FFF2-40B4-BE49-F238E27FC236}">
                <a16:creationId xmlns:a16="http://schemas.microsoft.com/office/drawing/2014/main" id="{730EC05B-41B7-29CE-43BE-71796D05FB43}"/>
              </a:ext>
            </a:extLst>
          </p:cNvPr>
          <p:cNvSpPr txBox="1"/>
          <p:nvPr/>
        </p:nvSpPr>
        <p:spPr>
          <a:xfrm>
            <a:off x="5504658" y="1979837"/>
            <a:ext cx="4603778" cy="369332"/>
          </a:xfrm>
          <a:prstGeom prst="rect">
            <a:avLst/>
          </a:prstGeom>
          <a:solidFill>
            <a:srgbClr val="002060"/>
          </a:solidFill>
          <a:ln>
            <a:solidFill>
              <a:srgbClr val="002060"/>
            </a:solidFill>
          </a:ln>
        </p:spPr>
        <p:txBody>
          <a:bodyPr wrap="square" rtlCol="0">
            <a:spAutoFit/>
          </a:bodyPr>
          <a:lstStyle/>
          <a:p>
            <a:pPr algn="ctr"/>
            <a: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t>Pomoc publiczna</a:t>
            </a:r>
          </a:p>
        </p:txBody>
      </p:sp>
      <p:sp>
        <p:nvSpPr>
          <p:cNvPr id="5" name="pole tekstowe 4">
            <a:extLst>
              <a:ext uri="{FF2B5EF4-FFF2-40B4-BE49-F238E27FC236}">
                <a16:creationId xmlns:a16="http://schemas.microsoft.com/office/drawing/2014/main" id="{2B24DC75-77C8-1C31-0530-7399FC4396BF}"/>
              </a:ext>
            </a:extLst>
          </p:cNvPr>
          <p:cNvSpPr txBox="1"/>
          <p:nvPr/>
        </p:nvSpPr>
        <p:spPr>
          <a:xfrm>
            <a:off x="583377" y="1979837"/>
            <a:ext cx="4603778" cy="369332"/>
          </a:xfrm>
          <a:prstGeom prst="rect">
            <a:avLst/>
          </a:prstGeom>
          <a:solidFill>
            <a:srgbClr val="002060"/>
          </a:solidFill>
          <a:ln>
            <a:solidFill>
              <a:srgbClr val="002060"/>
            </a:solidFill>
          </a:ln>
        </p:spPr>
        <p:txBody>
          <a:bodyPr wrap="square" rtlCol="0">
            <a:spAutoFit/>
          </a:bodyPr>
          <a:lstStyle/>
          <a:p>
            <a:pPr algn="ctr"/>
            <a:r>
              <a:rPr lang="pl-PL" dirty="0">
                <a:solidFill>
                  <a:schemeClr val="bg1"/>
                </a:solidFill>
                <a:latin typeface="Open Sans" panose="020B0606030504020204" pitchFamily="34" charset="0"/>
                <a:ea typeface="Open Sans" panose="020B0606030504020204" pitchFamily="34" charset="0"/>
                <a:cs typeface="Open Sans" panose="020B0606030504020204" pitchFamily="34" charset="0"/>
              </a:rPr>
              <a:t>Pomoc de minimis</a:t>
            </a:r>
          </a:p>
        </p:txBody>
      </p:sp>
      <p:sp>
        <p:nvSpPr>
          <p:cNvPr id="9" name="pole tekstowe 8">
            <a:extLst>
              <a:ext uri="{FF2B5EF4-FFF2-40B4-BE49-F238E27FC236}">
                <a16:creationId xmlns:a16="http://schemas.microsoft.com/office/drawing/2014/main" id="{19DF8504-7AAB-6F62-F354-1505504AF005}"/>
              </a:ext>
            </a:extLst>
          </p:cNvPr>
          <p:cNvSpPr txBox="1"/>
          <p:nvPr/>
        </p:nvSpPr>
        <p:spPr>
          <a:xfrm>
            <a:off x="5504659" y="2570968"/>
            <a:ext cx="4603777" cy="1477328"/>
          </a:xfrm>
          <a:prstGeom prst="rect">
            <a:avLst/>
          </a:prstGeom>
          <a:noFill/>
          <a:ln>
            <a:solidFill>
              <a:srgbClr val="002060"/>
            </a:solidFill>
          </a:ln>
        </p:spPr>
        <p:txBody>
          <a:bodyPr wrap="square" rtlCol="0">
            <a:spAutoFit/>
          </a:bodyPr>
          <a:lstStyle/>
          <a:p>
            <a:pPr algn="ctr"/>
            <a:r>
              <a:rPr lang="pl-PL"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Formularz informacji przedstawianych przez wnioskodawcę</a:t>
            </a: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(załącznik nr 1 do rozporządzenia Rady Ministrów z dnia 29 marca 2010 r. (poz. 312 ze zm.)</a:t>
            </a:r>
          </a:p>
        </p:txBody>
      </p:sp>
      <p:sp>
        <p:nvSpPr>
          <p:cNvPr id="10" name="pole tekstowe 9">
            <a:extLst>
              <a:ext uri="{FF2B5EF4-FFF2-40B4-BE49-F238E27FC236}">
                <a16:creationId xmlns:a16="http://schemas.microsoft.com/office/drawing/2014/main" id="{E49FB8C8-58C6-8437-2939-06EE88995460}"/>
              </a:ext>
            </a:extLst>
          </p:cNvPr>
          <p:cNvSpPr txBox="1"/>
          <p:nvPr/>
        </p:nvSpPr>
        <p:spPr>
          <a:xfrm>
            <a:off x="583377" y="2570968"/>
            <a:ext cx="4603778" cy="1477328"/>
          </a:xfrm>
          <a:prstGeom prst="rect">
            <a:avLst/>
          </a:prstGeom>
          <a:noFill/>
          <a:ln>
            <a:solidFill>
              <a:srgbClr val="002060"/>
            </a:solidFill>
          </a:ln>
        </p:spPr>
        <p:txBody>
          <a:bodyPr wrap="square" rtlCol="0">
            <a:spAutoFit/>
          </a:bodyPr>
          <a:lstStyle/>
          <a:p>
            <a:pPr algn="ctr"/>
            <a:r>
              <a:rPr lang="pl-PL"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Formularz informacji przedstawianych przy ubieganiu się o pomoc de minimis</a:t>
            </a: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(załącznik nr 1 do rozporządzenia Rady Ministrów z dnia 24 października 2014 r. (poz. 1543 ze zm.)</a:t>
            </a:r>
          </a:p>
        </p:txBody>
      </p:sp>
      <p:sp>
        <p:nvSpPr>
          <p:cNvPr id="11" name="pole tekstowe 10">
            <a:extLst>
              <a:ext uri="{FF2B5EF4-FFF2-40B4-BE49-F238E27FC236}">
                <a16:creationId xmlns:a16="http://schemas.microsoft.com/office/drawing/2014/main" id="{32CA7B23-04EB-4583-05FF-866FB1840F1E}"/>
              </a:ext>
            </a:extLst>
          </p:cNvPr>
          <p:cNvSpPr txBox="1"/>
          <p:nvPr/>
        </p:nvSpPr>
        <p:spPr>
          <a:xfrm>
            <a:off x="583377" y="4389848"/>
            <a:ext cx="4603778" cy="1200329"/>
          </a:xfrm>
          <a:prstGeom prst="rect">
            <a:avLst/>
          </a:prstGeom>
          <a:noFill/>
          <a:ln>
            <a:solidFill>
              <a:srgbClr val="002060"/>
            </a:solidFill>
          </a:ln>
        </p:spPr>
        <p:txBody>
          <a:bodyPr wrap="square" rtlCol="0">
            <a:spAutoFit/>
          </a:bodyPr>
          <a:lstStyle/>
          <a:p>
            <a:pPr algn="ctr"/>
            <a:r>
              <a:rPr lang="pl-PL"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Zaświadczenie o pomocy de minimis</a:t>
            </a:r>
          </a:p>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(załącznik nr 1 do rozporządzenia Rady Ministrów z dnia 24 października 2014 r. (poz. 1550 ze zm.)</a:t>
            </a:r>
          </a:p>
        </p:txBody>
      </p:sp>
      <p:sp>
        <p:nvSpPr>
          <p:cNvPr id="3" name="Symbol zastępczy numeru slajdu 3">
            <a:extLst>
              <a:ext uri="{FF2B5EF4-FFF2-40B4-BE49-F238E27FC236}">
                <a16:creationId xmlns:a16="http://schemas.microsoft.com/office/drawing/2014/main" id="{78937AAF-D814-35EB-8F85-4D7638D029E0}"/>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245</a:t>
            </a:fld>
            <a:endParaRPr lang="pl-PL" dirty="0"/>
          </a:p>
        </p:txBody>
      </p:sp>
    </p:spTree>
    <p:extLst>
      <p:ext uri="{BB962C8B-B14F-4D97-AF65-F5344CB8AC3E}">
        <p14:creationId xmlns:p14="http://schemas.microsoft.com/office/powerpoint/2010/main" val="2976483009"/>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1CB1370-6289-CDA0-0FBC-77D8234F1C7A}"/>
              </a:ext>
            </a:extLst>
          </p:cNvPr>
          <p:cNvSpPr>
            <a:spLocks noGrp="1"/>
          </p:cNvSpPr>
          <p:nvPr>
            <p:ph type="title"/>
          </p:nvPr>
        </p:nvSpPr>
        <p:spPr/>
        <p:txBody>
          <a:bodyPr>
            <a:noAutofit/>
          </a:bodyPr>
          <a:lstStyle/>
          <a:p>
            <a:r>
              <a:rPr lang="pl-PL" dirty="0"/>
              <a:t>Kwestie proceduralne: wezwanie do uzupełnienia dokumentów</a:t>
            </a:r>
          </a:p>
        </p:txBody>
      </p:sp>
      <p:sp>
        <p:nvSpPr>
          <p:cNvPr id="3" name="Symbol zastępczy zawartości 2">
            <a:extLst>
              <a:ext uri="{FF2B5EF4-FFF2-40B4-BE49-F238E27FC236}">
                <a16:creationId xmlns:a16="http://schemas.microsoft.com/office/drawing/2014/main" id="{91302F3B-DCC9-BD98-5EBC-968E6F3939FC}"/>
              </a:ext>
            </a:extLst>
          </p:cNvPr>
          <p:cNvSpPr>
            <a:spLocks noGrp="1"/>
          </p:cNvSpPr>
          <p:nvPr>
            <p:ph idx="1"/>
          </p:nvPr>
        </p:nvSpPr>
        <p:spPr/>
        <p:txBody>
          <a:bodyPr/>
          <a:lstStyle/>
          <a:p>
            <a:r>
              <a:rPr lang="pl-PL" dirty="0"/>
              <a:t>Ustawa z dnia 30 kwietnia 2004 r. o postępowaniu w sprawach dotyczących pomocy publicznej:</a:t>
            </a:r>
          </a:p>
          <a:p>
            <a:pPr lvl="1"/>
            <a:r>
              <a:rPr lang="pl-PL" dirty="0"/>
              <a:t>art. 39.1. Beneficjent pomocy oraz podmiot ubiegający się o pomoc jest zobowiązany do przekazywania informacji o dotyczącej ich pomocy publicznej Prezesowi Urzędu, a w zakresie pomocy publicznej w rolnictwie lub rybołówstwie – ministrowi właściwemu do spraw rolnictwa, lub podmiotowi udzielającemu pomocy – na ich żądanie, w zakresie i terminach określonych w żądaniu.</a:t>
            </a:r>
          </a:p>
          <a:p>
            <a:pPr lvl="1"/>
            <a:r>
              <a:rPr lang="pl-PL" dirty="0"/>
              <a:t>art. 39.2. Termin określony w żądaniu, o którym mowa w ust. 1, nie może być krótszy niż 14 dni, chyba że o informacje dotyczące udzielonej pomocy występuje Komisja.</a:t>
            </a:r>
          </a:p>
          <a:p>
            <a:endParaRPr lang="pl-PL" dirty="0"/>
          </a:p>
        </p:txBody>
      </p:sp>
      <p:sp>
        <p:nvSpPr>
          <p:cNvPr id="4" name="Symbol zastępczy numeru slajdu 3">
            <a:extLst>
              <a:ext uri="{FF2B5EF4-FFF2-40B4-BE49-F238E27FC236}">
                <a16:creationId xmlns:a16="http://schemas.microsoft.com/office/drawing/2014/main" id="{96583B29-6F0B-903E-3CA2-82950089F756}"/>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246</a:t>
            </a:fld>
            <a:endParaRPr lang="pl-PL" dirty="0"/>
          </a:p>
        </p:txBody>
      </p:sp>
    </p:spTree>
    <p:extLst>
      <p:ext uri="{BB962C8B-B14F-4D97-AF65-F5344CB8AC3E}">
        <p14:creationId xmlns:p14="http://schemas.microsoft.com/office/powerpoint/2010/main" val="743726949"/>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2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6C104C-17CD-B855-0D06-103061F00DB3}"/>
              </a:ext>
            </a:extLst>
          </p:cNvPr>
          <p:cNvSpPr>
            <a:spLocks noGrp="1"/>
          </p:cNvSpPr>
          <p:nvPr>
            <p:ph type="title"/>
          </p:nvPr>
        </p:nvSpPr>
        <p:spPr/>
        <p:txBody>
          <a:bodyPr/>
          <a:lstStyle/>
          <a:p>
            <a:r>
              <a:rPr lang="pl-PL" dirty="0"/>
              <a:t>Kwestie proceduralne: sprawozdanie z udzielonej pomocy</a:t>
            </a:r>
          </a:p>
        </p:txBody>
      </p:sp>
      <p:sp>
        <p:nvSpPr>
          <p:cNvPr id="3" name="Symbol zastępczy zawartości 2">
            <a:extLst>
              <a:ext uri="{FF2B5EF4-FFF2-40B4-BE49-F238E27FC236}">
                <a16:creationId xmlns:a16="http://schemas.microsoft.com/office/drawing/2014/main" id="{CCAD1557-C4BD-7B10-87FD-A6FB48A77BA4}"/>
              </a:ext>
            </a:extLst>
          </p:cNvPr>
          <p:cNvSpPr>
            <a:spLocks noGrp="1"/>
          </p:cNvSpPr>
          <p:nvPr>
            <p:ph idx="1"/>
          </p:nvPr>
        </p:nvSpPr>
        <p:spPr/>
        <p:txBody>
          <a:bodyPr/>
          <a:lstStyle/>
          <a:p>
            <a:r>
              <a:rPr lang="pl-PL" dirty="0"/>
              <a:t>Ustawa z dnia 30 kwietnia 2004 r. o postępowaniu w sprawach dotyczących pomocy publicznej:</a:t>
            </a:r>
          </a:p>
          <a:p>
            <a:pPr lvl="1"/>
            <a:r>
              <a:rPr lang="pl-PL" dirty="0"/>
              <a:t>art. 32.1. Podmioty udzielające pomocy są zobowiązane do sporządzania i przedstawiania Prezesowi Urzędu sprawozdań o udzielonej pomocy publicznej innej niż pomoc publiczna w rolnictwie lub rybołówstwie albo informacji o nieudzieleniu takiej pomocy w danym okresie sprawozdawczym. Sprawozdania zawierają w szczególności informacje o beneficjentach pomocy oraz o rodzajach, formach, wielkości i przeznaczeniu udzielonej pomocy.</a:t>
            </a:r>
          </a:p>
          <a:p>
            <a:r>
              <a:rPr lang="pl-PL" dirty="0"/>
              <a:t>Sprawozdania z pomocy de minimis wysyła się za pośrednictwem aplikacji </a:t>
            </a:r>
            <a:r>
              <a:rPr lang="pl-PL" dirty="0" err="1"/>
              <a:t>SHRiMP</a:t>
            </a:r>
            <a:r>
              <a:rPr lang="pl-PL" dirty="0"/>
              <a:t> (shrimp.uokik.gov.pl) do UOKiK.</a:t>
            </a:r>
          </a:p>
          <a:p>
            <a:endParaRPr lang="pl-PL" dirty="0"/>
          </a:p>
        </p:txBody>
      </p:sp>
      <p:sp>
        <p:nvSpPr>
          <p:cNvPr id="4" name="Symbol zastępczy numeru slajdu 3">
            <a:extLst>
              <a:ext uri="{FF2B5EF4-FFF2-40B4-BE49-F238E27FC236}">
                <a16:creationId xmlns:a16="http://schemas.microsoft.com/office/drawing/2014/main" id="{F04A6D3E-A509-FF24-D596-EFF67623257C}"/>
              </a:ext>
            </a:extLst>
          </p:cNvPr>
          <p:cNvSpPr>
            <a:spLocks noGrp="1"/>
          </p:cNvSpPr>
          <p:nvPr>
            <p:ph type="sldNum" sz="quarter" idx="10"/>
          </p:nvPr>
        </p:nvSpPr>
        <p:spPr/>
        <p:txBody>
          <a:bodyPr/>
          <a:lstStyle/>
          <a:p>
            <a:fld id="{EB4015AA-59F6-416B-87A6-8E3D940284E2}" type="slidenum">
              <a:rPr lang="pl-PL" smtClean="0"/>
              <a:pPr/>
              <a:t>247</a:t>
            </a:fld>
            <a:endParaRPr lang="pl-PL" dirty="0"/>
          </a:p>
        </p:txBody>
      </p:sp>
    </p:spTree>
    <p:extLst>
      <p:ext uri="{BB962C8B-B14F-4D97-AF65-F5344CB8AC3E}">
        <p14:creationId xmlns:p14="http://schemas.microsoft.com/office/powerpoint/2010/main" val="1307024777"/>
      </p:ext>
    </p:extLst>
  </p:cSld>
  <p:clrMapOvr>
    <a:masterClrMapping/>
  </p:clrMapOvr>
</p:sld>
</file>

<file path=ppt/slides/slide2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ytuł 5">
            <a:extLst>
              <a:ext uri="{FF2B5EF4-FFF2-40B4-BE49-F238E27FC236}">
                <a16:creationId xmlns:a16="http://schemas.microsoft.com/office/drawing/2014/main" id="{0CD17717-5751-F730-50BD-CBB39F57635A}"/>
              </a:ext>
            </a:extLst>
          </p:cNvPr>
          <p:cNvSpPr>
            <a:spLocks noGrp="1"/>
          </p:cNvSpPr>
          <p:nvPr>
            <p:ph type="title"/>
          </p:nvPr>
        </p:nvSpPr>
        <p:spPr>
          <a:xfrm>
            <a:off x="6714058" y="5407457"/>
            <a:ext cx="3977755" cy="748643"/>
          </a:xfrm>
        </p:spPr>
        <p:txBody>
          <a:bodyPr/>
          <a:lstStyle/>
          <a:p>
            <a:r>
              <a:rPr lang="pl-PL" dirty="0"/>
              <a:t>Dziękuję za uwagę</a:t>
            </a:r>
          </a:p>
        </p:txBody>
      </p:sp>
      <p:pic>
        <p:nvPicPr>
          <p:cNvPr id="4" name="Obraz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
        <p:nvSpPr>
          <p:cNvPr id="3" name="Symbol zastępczy obrazu 2">
            <a:extLst>
              <a:ext uri="{FF2B5EF4-FFF2-40B4-BE49-F238E27FC236}">
                <a16:creationId xmlns:a16="http://schemas.microsoft.com/office/drawing/2014/main" id="{5DE37055-C246-41CC-8828-A3BF76D8D216}"/>
              </a:ext>
            </a:extLst>
          </p:cNvPr>
          <p:cNvSpPr>
            <a:spLocks noGrp="1"/>
          </p:cNvSpPr>
          <p:nvPr>
            <p:ph type="pic" sz="quarter" idx="10"/>
          </p:nvPr>
        </p:nvSpPr>
        <p:spPr/>
      </p:sp>
    </p:spTree>
    <p:extLst>
      <p:ext uri="{BB962C8B-B14F-4D97-AF65-F5344CB8AC3E}">
        <p14:creationId xmlns:p14="http://schemas.microsoft.com/office/powerpoint/2010/main" val="332599481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8E30E8D-C172-6A10-E00A-4A011A3D43D6}"/>
              </a:ext>
            </a:extLst>
          </p:cNvPr>
          <p:cNvSpPr>
            <a:spLocks noGrp="1"/>
          </p:cNvSpPr>
          <p:nvPr>
            <p:ph type="title"/>
          </p:nvPr>
        </p:nvSpPr>
        <p:spPr/>
        <p:txBody>
          <a:bodyPr/>
          <a:lstStyle/>
          <a:p>
            <a:r>
              <a:rPr lang="pl-PL" dirty="0"/>
              <a:t>Zakłócenie konkurencji oraz wpływ na wymianę handlową</a:t>
            </a:r>
          </a:p>
        </p:txBody>
      </p:sp>
      <p:sp>
        <p:nvSpPr>
          <p:cNvPr id="3" name="Symbol zastępczy zawartości 2">
            <a:extLst>
              <a:ext uri="{FF2B5EF4-FFF2-40B4-BE49-F238E27FC236}">
                <a16:creationId xmlns:a16="http://schemas.microsoft.com/office/drawing/2014/main" id="{FF5A73F9-7CE1-24ED-CE3B-53273EA19CD4}"/>
              </a:ext>
            </a:extLst>
          </p:cNvPr>
          <p:cNvSpPr>
            <a:spLocks noGrp="1"/>
          </p:cNvSpPr>
          <p:nvPr>
            <p:ph idx="1"/>
          </p:nvPr>
        </p:nvSpPr>
        <p:spPr/>
        <p:txBody>
          <a:bodyPr>
            <a:normAutofit/>
          </a:bodyPr>
          <a:lstStyle/>
          <a:p>
            <a:r>
              <a:rPr lang="pl-PL" dirty="0"/>
              <a:t>W Zawiadomieniu Komisja wskazała, że możliwość zakłócenia konkurencji wyklucza się w przypadku wystąpienia łącznie czterech następujących przesłanek:</a:t>
            </a:r>
          </a:p>
          <a:p>
            <a:pPr lvl="1"/>
            <a:r>
              <a:rPr lang="pl-PL" dirty="0"/>
              <a:t>usługa jest objęta monopolem prawnym (ustanowionym zgodnie z prawem unijnym);</a:t>
            </a:r>
          </a:p>
          <a:p>
            <a:pPr lvl="1"/>
            <a:r>
              <a:rPr lang="pl-PL" dirty="0"/>
              <a:t>monopol prawny nie tylko wyklucza konkurencję na rynku, ale również konkurencję o rynek, wykluczając wszelką możliwą konkurencję o to, aby stać się wyłącznym dostawcą danej usługi;</a:t>
            </a:r>
          </a:p>
          <a:p>
            <a:pPr lvl="1"/>
            <a:r>
              <a:rPr lang="pl-PL" dirty="0"/>
              <a:t>usługa nie konkuruje z innymi usługami;</a:t>
            </a:r>
          </a:p>
          <a:p>
            <a:pPr lvl="1"/>
            <a:r>
              <a:rPr lang="pl-PL" dirty="0"/>
              <a:t>jeżeli usługodawca prowadzi działalność na innym rynku (geograficznym lub produktowym), który jest otwarty na konkurencję, trzeba wykluczyć subsydiowanie skrośne.</a:t>
            </a:r>
          </a:p>
        </p:txBody>
      </p:sp>
      <p:sp>
        <p:nvSpPr>
          <p:cNvPr id="4" name="Symbol zastępczy numeru slajdu 3">
            <a:extLst>
              <a:ext uri="{FF2B5EF4-FFF2-40B4-BE49-F238E27FC236}">
                <a16:creationId xmlns:a16="http://schemas.microsoft.com/office/drawing/2014/main" id="{12E17891-C9CC-1D7E-2617-0F9B8BFF3511}"/>
              </a:ext>
            </a:extLst>
          </p:cNvPr>
          <p:cNvSpPr>
            <a:spLocks noGrp="1"/>
          </p:cNvSpPr>
          <p:nvPr>
            <p:ph type="sldNum" sz="quarter" idx="10"/>
          </p:nvPr>
        </p:nvSpPr>
        <p:spPr/>
        <p:txBody>
          <a:bodyPr/>
          <a:lstStyle/>
          <a:p>
            <a:fld id="{EB4015AA-59F6-416B-87A6-8E3D940284E2}" type="slidenum">
              <a:rPr lang="pl-PL" smtClean="0"/>
              <a:pPr/>
              <a:t>25</a:t>
            </a:fld>
            <a:endParaRPr lang="pl-PL" dirty="0"/>
          </a:p>
        </p:txBody>
      </p:sp>
    </p:spTree>
    <p:extLst>
      <p:ext uri="{BB962C8B-B14F-4D97-AF65-F5344CB8AC3E}">
        <p14:creationId xmlns:p14="http://schemas.microsoft.com/office/powerpoint/2010/main" val="362542826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04994A6-BD4B-135D-3CDC-99FA6DEFA706}"/>
              </a:ext>
            </a:extLst>
          </p:cNvPr>
          <p:cNvSpPr>
            <a:spLocks noGrp="1"/>
          </p:cNvSpPr>
          <p:nvPr>
            <p:ph type="title"/>
          </p:nvPr>
        </p:nvSpPr>
        <p:spPr/>
        <p:txBody>
          <a:bodyPr/>
          <a:lstStyle/>
          <a:p>
            <a:r>
              <a:rPr lang="pl-PL" dirty="0"/>
              <a:t>Zakłócenie konkurencji oraz wpływ na wymianę handlową</a:t>
            </a:r>
          </a:p>
        </p:txBody>
      </p:sp>
      <p:sp>
        <p:nvSpPr>
          <p:cNvPr id="3" name="Symbol zastępczy zawartości 2">
            <a:extLst>
              <a:ext uri="{FF2B5EF4-FFF2-40B4-BE49-F238E27FC236}">
                <a16:creationId xmlns:a16="http://schemas.microsoft.com/office/drawing/2014/main" id="{9A1F2DAA-6B28-3551-0384-CBF918AD6202}"/>
              </a:ext>
            </a:extLst>
          </p:cNvPr>
          <p:cNvSpPr>
            <a:spLocks noGrp="1"/>
          </p:cNvSpPr>
          <p:nvPr>
            <p:ph idx="1"/>
          </p:nvPr>
        </p:nvSpPr>
        <p:spPr>
          <a:xfrm>
            <a:off x="1025907" y="1979837"/>
            <a:ext cx="8640382" cy="4896344"/>
          </a:xfrm>
        </p:spPr>
        <p:txBody>
          <a:bodyPr>
            <a:normAutofit/>
          </a:bodyPr>
          <a:lstStyle/>
          <a:p>
            <a:r>
              <a:rPr lang="pl-PL" dirty="0"/>
              <a:t>Komisja zawraca uwagę, że pewne rodzaje infrastruktur nie podlegają bezpośredniej konkurencji ze strony innej infrastruktury.</a:t>
            </a:r>
          </a:p>
          <a:p>
            <a:r>
              <a:rPr lang="pl-PL" dirty="0"/>
              <a:t>Sytuacja taka jest prawdopodobna zwłaszcza w przypadku kompleksowych infrastruktur sieciowych, które stanowią naturalne monopole.</a:t>
            </a:r>
          </a:p>
          <a:p>
            <a:r>
              <a:rPr lang="pl-PL" dirty="0"/>
              <a:t>Wpływ na wymianę handlową między państwami członkowskimi lub zakłócenie konkurencji są zazwyczaj wykluczone w przypadkach, w których jednocześnie spełnione są następujące przesłanki:</a:t>
            </a:r>
          </a:p>
          <a:p>
            <a:pPr lvl="1"/>
            <a:r>
              <a:rPr lang="pl-PL" dirty="0"/>
              <a:t>infrastruktura na ogół nie podlega bezpośredniej konkurencji (w szczególności infrastruktura objęta monopolem naturalnym);</a:t>
            </a:r>
          </a:p>
          <a:p>
            <a:pPr lvl="1"/>
            <a:r>
              <a:rPr lang="pl-PL" dirty="0"/>
              <a:t>finansowanie prywatne jest nieznaczące w danym sektorze i w państwie członkowskim;</a:t>
            </a:r>
          </a:p>
          <a:p>
            <a:pPr lvl="1"/>
            <a:r>
              <a:rPr lang="pl-PL" dirty="0"/>
              <a:t>infrastruktura nie jest zaprojektowana, aby selektywnie sprzyjać jednemu przedsiębiorstwu lub sektorowi, ale przynosi korzyści całemu społeczeństwu.</a:t>
            </a:r>
          </a:p>
        </p:txBody>
      </p:sp>
      <p:sp>
        <p:nvSpPr>
          <p:cNvPr id="4" name="Symbol zastępczy numeru slajdu 3">
            <a:extLst>
              <a:ext uri="{FF2B5EF4-FFF2-40B4-BE49-F238E27FC236}">
                <a16:creationId xmlns:a16="http://schemas.microsoft.com/office/drawing/2014/main" id="{072F4FD6-79D7-B498-D8A4-D8F038325A3B}"/>
              </a:ext>
            </a:extLst>
          </p:cNvPr>
          <p:cNvSpPr>
            <a:spLocks noGrp="1"/>
          </p:cNvSpPr>
          <p:nvPr>
            <p:ph type="sldNum" sz="quarter" idx="10"/>
          </p:nvPr>
        </p:nvSpPr>
        <p:spPr/>
        <p:txBody>
          <a:bodyPr/>
          <a:lstStyle/>
          <a:p>
            <a:fld id="{EB4015AA-59F6-416B-87A6-8E3D940284E2}" type="slidenum">
              <a:rPr lang="pl-PL" smtClean="0"/>
              <a:pPr/>
              <a:t>26</a:t>
            </a:fld>
            <a:endParaRPr lang="pl-PL" dirty="0"/>
          </a:p>
        </p:txBody>
      </p:sp>
    </p:spTree>
    <p:extLst>
      <p:ext uri="{BB962C8B-B14F-4D97-AF65-F5344CB8AC3E}">
        <p14:creationId xmlns:p14="http://schemas.microsoft.com/office/powerpoint/2010/main" val="64239069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0C50B72-3EB4-52D4-871B-B91F4C73A781}"/>
              </a:ext>
            </a:extLst>
          </p:cNvPr>
          <p:cNvSpPr>
            <a:spLocks noGrp="1"/>
          </p:cNvSpPr>
          <p:nvPr>
            <p:ph type="title"/>
          </p:nvPr>
        </p:nvSpPr>
        <p:spPr/>
        <p:txBody>
          <a:bodyPr/>
          <a:lstStyle/>
          <a:p>
            <a:r>
              <a:rPr lang="pl-PL" dirty="0"/>
              <a:t>Zakłócenie konkurencji oraz wpływ na wymianę handlową</a:t>
            </a:r>
          </a:p>
        </p:txBody>
      </p:sp>
      <p:sp>
        <p:nvSpPr>
          <p:cNvPr id="3" name="Symbol zastępczy zawartości 2">
            <a:extLst>
              <a:ext uri="{FF2B5EF4-FFF2-40B4-BE49-F238E27FC236}">
                <a16:creationId xmlns:a16="http://schemas.microsoft.com/office/drawing/2014/main" id="{CF13F7E8-E979-13D6-CF3D-5A0C5DDAA81A}"/>
              </a:ext>
            </a:extLst>
          </p:cNvPr>
          <p:cNvSpPr>
            <a:spLocks noGrp="1"/>
          </p:cNvSpPr>
          <p:nvPr>
            <p:ph idx="1"/>
          </p:nvPr>
        </p:nvSpPr>
        <p:spPr/>
        <p:txBody>
          <a:bodyPr>
            <a:normAutofit/>
          </a:bodyPr>
          <a:lstStyle/>
          <a:p>
            <a:r>
              <a:rPr lang="pl-PL" dirty="0"/>
              <a:t>Odnosząc się bezpośrednio do analizy wpływu na wymianę handlową można uznać, że pomoc publiczna może potencjalnie wpłynąć na wymianę handlową między państwami członkowskimi, nawet jeżeli beneficjent nie uczestniczy bezpośrednio w handlu transgranicznym. </a:t>
            </a:r>
          </a:p>
          <a:p>
            <a:r>
              <a:rPr lang="pl-PL" dirty="0"/>
              <a:t>Dotacja publiczna przyznana przedsiębiorstwu, które świadczy jedynie usługi lokalne lub regionalne, a nie świadczy żadnych usług poza państwem pochodzenia, może zatem wywierać wpływ na wymianę handlową między państwami członkowskimi, jeżeli przedsiębiorstwa z innych państw członkowskich mogłyby świadczyć takie usługi (także w ramach swobody przedsiębiorczości).</a:t>
            </a:r>
          </a:p>
          <a:p>
            <a:r>
              <a:rPr lang="pl-PL" dirty="0"/>
              <a:t>W praktyce decyzyjnej Komisji (od roku 2015 r., kiedy wydano serię decyzji, uznających wsparcie publiczne za niewywierające wpływu na wymianę handlową pomiędzy państwami członkowskimi), wykształciła się </a:t>
            </a:r>
            <a:r>
              <a:rPr lang="pl-PL" i="1" dirty="0"/>
              <a:t>doktryna</a:t>
            </a:r>
            <a:r>
              <a:rPr lang="pl-PL" dirty="0"/>
              <a:t> dotycząca środków o czysto lokalnej skali oddziaływania.</a:t>
            </a:r>
          </a:p>
        </p:txBody>
      </p:sp>
      <p:sp>
        <p:nvSpPr>
          <p:cNvPr id="4" name="Symbol zastępczy numeru slajdu 3">
            <a:extLst>
              <a:ext uri="{FF2B5EF4-FFF2-40B4-BE49-F238E27FC236}">
                <a16:creationId xmlns:a16="http://schemas.microsoft.com/office/drawing/2014/main" id="{4F02D475-6D19-3CC9-B614-C39CE6EDAB8B}"/>
              </a:ext>
            </a:extLst>
          </p:cNvPr>
          <p:cNvSpPr>
            <a:spLocks noGrp="1"/>
          </p:cNvSpPr>
          <p:nvPr>
            <p:ph type="sldNum" sz="quarter" idx="10"/>
          </p:nvPr>
        </p:nvSpPr>
        <p:spPr/>
        <p:txBody>
          <a:bodyPr/>
          <a:lstStyle/>
          <a:p>
            <a:fld id="{EB4015AA-59F6-416B-87A6-8E3D940284E2}" type="slidenum">
              <a:rPr lang="pl-PL" smtClean="0"/>
              <a:pPr/>
              <a:t>27</a:t>
            </a:fld>
            <a:endParaRPr lang="pl-PL" dirty="0"/>
          </a:p>
        </p:txBody>
      </p:sp>
    </p:spTree>
    <p:extLst>
      <p:ext uri="{BB962C8B-B14F-4D97-AF65-F5344CB8AC3E}">
        <p14:creationId xmlns:p14="http://schemas.microsoft.com/office/powerpoint/2010/main" val="511714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27E99A-FD70-C059-D606-61B818D95DD2}"/>
              </a:ext>
            </a:extLst>
          </p:cNvPr>
          <p:cNvSpPr>
            <a:spLocks noGrp="1"/>
          </p:cNvSpPr>
          <p:nvPr>
            <p:ph type="title"/>
          </p:nvPr>
        </p:nvSpPr>
        <p:spPr/>
        <p:txBody>
          <a:bodyPr/>
          <a:lstStyle/>
          <a:p>
            <a:r>
              <a:rPr lang="pl-PL" dirty="0"/>
              <a:t>Zakłócenie konkurencji oraz wpływ na wymianę handlową</a:t>
            </a:r>
          </a:p>
        </p:txBody>
      </p:sp>
      <p:sp>
        <p:nvSpPr>
          <p:cNvPr id="3" name="Symbol zastępczy zawartości 2">
            <a:extLst>
              <a:ext uri="{FF2B5EF4-FFF2-40B4-BE49-F238E27FC236}">
                <a16:creationId xmlns:a16="http://schemas.microsoft.com/office/drawing/2014/main" id="{EFB0593A-C47B-CE2E-1851-E42522FF4A9B}"/>
              </a:ext>
            </a:extLst>
          </p:cNvPr>
          <p:cNvSpPr>
            <a:spLocks noGrp="1"/>
          </p:cNvSpPr>
          <p:nvPr>
            <p:ph idx="1"/>
          </p:nvPr>
        </p:nvSpPr>
        <p:spPr/>
        <p:txBody>
          <a:bodyPr/>
          <a:lstStyle/>
          <a:p>
            <a:r>
              <a:rPr lang="pl-PL" dirty="0"/>
              <a:t>Spektrum przypadków, w których Komisja uznawała, iż brak jest wpływu na wymianę handlową pomiędzy państwami członkowskimi, jest nad szeroki.</a:t>
            </a:r>
          </a:p>
          <a:p>
            <a:r>
              <a:rPr lang="pl-PL" dirty="0"/>
              <a:t>Nie należy jednak powyższego interpretować w ten sposób, że w każdym przypadku dot. tego samego rodzaju infrastruktury czy działalności, jak wyżej wymienione, środki takie nie mają wpływu na wymianę handlową. </a:t>
            </a:r>
          </a:p>
          <a:p>
            <a:r>
              <a:rPr lang="pl-PL" dirty="0"/>
              <a:t>Komisja podkreśla bowiem, iż doszła do określonych konkluzji „w świetle określonych okoliczności sprawy”. </a:t>
            </a:r>
          </a:p>
          <a:p>
            <a:r>
              <a:rPr lang="pl-PL" dirty="0"/>
              <a:t>Zatem, starając się wykazać, iż infrastruktura ma jedynie czysto lokalny wymiar, należy przeprowadzić analizę opartą na konkretnych danych i informacjach dotyczących danego przypadku.</a:t>
            </a:r>
          </a:p>
          <a:p>
            <a:endParaRPr lang="pl-PL" dirty="0"/>
          </a:p>
        </p:txBody>
      </p:sp>
      <p:sp>
        <p:nvSpPr>
          <p:cNvPr id="4" name="Symbol zastępczy numeru slajdu 3">
            <a:extLst>
              <a:ext uri="{FF2B5EF4-FFF2-40B4-BE49-F238E27FC236}">
                <a16:creationId xmlns:a16="http://schemas.microsoft.com/office/drawing/2014/main" id="{F94FA6FD-6201-2A7E-EE03-B711935DBF10}"/>
              </a:ext>
            </a:extLst>
          </p:cNvPr>
          <p:cNvSpPr>
            <a:spLocks noGrp="1"/>
          </p:cNvSpPr>
          <p:nvPr>
            <p:ph type="sldNum" sz="quarter" idx="10"/>
          </p:nvPr>
        </p:nvSpPr>
        <p:spPr/>
        <p:txBody>
          <a:bodyPr/>
          <a:lstStyle/>
          <a:p>
            <a:fld id="{EB4015AA-59F6-416B-87A6-8E3D940284E2}" type="slidenum">
              <a:rPr lang="pl-PL" smtClean="0"/>
              <a:pPr/>
              <a:t>28</a:t>
            </a:fld>
            <a:endParaRPr lang="pl-PL" dirty="0"/>
          </a:p>
        </p:txBody>
      </p:sp>
    </p:spTree>
    <p:extLst>
      <p:ext uri="{BB962C8B-B14F-4D97-AF65-F5344CB8AC3E}">
        <p14:creationId xmlns:p14="http://schemas.microsoft.com/office/powerpoint/2010/main" val="41543540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7F26AEC-B133-3758-CCA9-1ADEF35FAB3F}"/>
              </a:ext>
            </a:extLst>
          </p:cNvPr>
          <p:cNvSpPr>
            <a:spLocks noGrp="1"/>
          </p:cNvSpPr>
          <p:nvPr>
            <p:ph type="title"/>
          </p:nvPr>
        </p:nvSpPr>
        <p:spPr/>
        <p:txBody>
          <a:bodyPr/>
          <a:lstStyle/>
          <a:p>
            <a:r>
              <a:rPr lang="pl-PL" dirty="0"/>
              <a:t>Zakłócenie konkurencji oraz wpływ na wymianę handlową</a:t>
            </a:r>
          </a:p>
        </p:txBody>
      </p:sp>
      <p:sp>
        <p:nvSpPr>
          <p:cNvPr id="3" name="Symbol zastępczy zawartości 2">
            <a:extLst>
              <a:ext uri="{FF2B5EF4-FFF2-40B4-BE49-F238E27FC236}">
                <a16:creationId xmlns:a16="http://schemas.microsoft.com/office/drawing/2014/main" id="{49D69FBF-F2E3-5D63-9305-064C80DA12ED}"/>
              </a:ext>
            </a:extLst>
          </p:cNvPr>
          <p:cNvSpPr>
            <a:spLocks noGrp="1"/>
          </p:cNvSpPr>
          <p:nvPr>
            <p:ph idx="1"/>
          </p:nvPr>
        </p:nvSpPr>
        <p:spPr/>
        <p:txBody>
          <a:bodyPr/>
          <a:lstStyle/>
          <a:p>
            <a:r>
              <a:rPr lang="pl-PL" dirty="0"/>
              <a:t>Adekwatne będzie przeprowadzenie analizy popytu jak i podaży. </a:t>
            </a:r>
          </a:p>
          <a:p>
            <a:r>
              <a:rPr lang="pl-PL" dirty="0"/>
              <a:t>W pierwszym przypadku należy odnieść się do tego, czy z infrastruktury będą korzystali przede wszystkim użytkownicy lokalni, regionalni, krajowi, czy też może zagraniczni. </a:t>
            </a:r>
          </a:p>
          <a:p>
            <a:r>
              <a:rPr lang="pl-PL" dirty="0"/>
              <a:t>W odniesieniu do analizy podaży istotne jest, po określeniu zasięgu oddziaływania wspieranej infrastruktury w oparciu o krąg podmiotowy jej użytkowników, ustalenie, czy na tak wyznaczonym obszarze geograficznym funkcjonują już inne podmioty, w tym w szczególności z udziałem kapitału zagranicznego (ewentualnie czy prawdopodobne jest, aby takie podmioty planowały oferować swoje usługi na odnośnym rynku geograficznym). </a:t>
            </a:r>
          </a:p>
          <a:p>
            <a:r>
              <a:rPr lang="pl-PL" dirty="0"/>
              <a:t>Analiza powinna być poparta danymi liczbowymi.</a:t>
            </a:r>
          </a:p>
        </p:txBody>
      </p:sp>
      <p:sp>
        <p:nvSpPr>
          <p:cNvPr id="4" name="Symbol zastępczy numeru slajdu 3">
            <a:extLst>
              <a:ext uri="{FF2B5EF4-FFF2-40B4-BE49-F238E27FC236}">
                <a16:creationId xmlns:a16="http://schemas.microsoft.com/office/drawing/2014/main" id="{71857EAD-7D33-44FB-3721-1061D4CBB9D2}"/>
              </a:ext>
            </a:extLst>
          </p:cNvPr>
          <p:cNvSpPr>
            <a:spLocks noGrp="1"/>
          </p:cNvSpPr>
          <p:nvPr>
            <p:ph type="sldNum" sz="quarter" idx="10"/>
          </p:nvPr>
        </p:nvSpPr>
        <p:spPr/>
        <p:txBody>
          <a:bodyPr/>
          <a:lstStyle/>
          <a:p>
            <a:fld id="{EB4015AA-59F6-416B-87A6-8E3D940284E2}" type="slidenum">
              <a:rPr lang="pl-PL" smtClean="0"/>
              <a:pPr/>
              <a:t>29</a:t>
            </a:fld>
            <a:endParaRPr lang="pl-PL" dirty="0"/>
          </a:p>
        </p:txBody>
      </p:sp>
    </p:spTree>
    <p:extLst>
      <p:ext uri="{BB962C8B-B14F-4D97-AF65-F5344CB8AC3E}">
        <p14:creationId xmlns:p14="http://schemas.microsoft.com/office/powerpoint/2010/main" val="61775616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2DAFC59-7968-A620-C5E3-8F6D008B0AE1}"/>
              </a:ext>
            </a:extLst>
          </p:cNvPr>
          <p:cNvSpPr>
            <a:spLocks noGrp="1"/>
          </p:cNvSpPr>
          <p:nvPr>
            <p:ph type="title"/>
          </p:nvPr>
        </p:nvSpPr>
        <p:spPr/>
        <p:txBody>
          <a:bodyPr/>
          <a:lstStyle/>
          <a:p>
            <a:r>
              <a:rPr lang="pl-PL" dirty="0"/>
              <a:t>Przesłanki pomocy publicznej</a:t>
            </a:r>
          </a:p>
        </p:txBody>
      </p:sp>
      <p:sp>
        <p:nvSpPr>
          <p:cNvPr id="3" name="Symbol zastępczy zawartości 2">
            <a:extLst>
              <a:ext uri="{FF2B5EF4-FFF2-40B4-BE49-F238E27FC236}">
                <a16:creationId xmlns:a16="http://schemas.microsoft.com/office/drawing/2014/main" id="{289CE515-C388-49DB-C968-74B38EAD43AC}"/>
              </a:ext>
            </a:extLst>
          </p:cNvPr>
          <p:cNvSpPr>
            <a:spLocks noGrp="1"/>
          </p:cNvSpPr>
          <p:nvPr>
            <p:ph idx="1"/>
          </p:nvPr>
        </p:nvSpPr>
        <p:spPr/>
        <p:txBody>
          <a:bodyPr>
            <a:normAutofit/>
          </a:bodyPr>
          <a:lstStyle/>
          <a:p>
            <a:r>
              <a:rPr lang="pl-PL" dirty="0"/>
              <a:t>W oparciu o art. 107 ust. 1 Traktatu wyróżnia się następujące przesłanki pomocy publicznej:</a:t>
            </a:r>
          </a:p>
          <a:p>
            <a:pPr lvl="1"/>
            <a:r>
              <a:rPr lang="pl-PL" b="1" dirty="0"/>
              <a:t>istnienie przedsiębiorstwa;</a:t>
            </a:r>
          </a:p>
          <a:p>
            <a:pPr lvl="1"/>
            <a:r>
              <a:rPr lang="pl-PL" dirty="0"/>
              <a:t>możliwość przypisania danego wsparcia państwu;</a:t>
            </a:r>
          </a:p>
          <a:p>
            <a:pPr lvl="1"/>
            <a:r>
              <a:rPr lang="pl-PL" b="1" dirty="0"/>
              <a:t>przyznanie na rzecz przedsiębiorstwa korzyści na warunkach atrakcyjniejszych niż rynkowe;</a:t>
            </a:r>
          </a:p>
          <a:p>
            <a:pPr lvl="1"/>
            <a:r>
              <a:rPr lang="pl-PL" dirty="0"/>
              <a:t>selektywność instrumentu wsparcia;</a:t>
            </a:r>
          </a:p>
          <a:p>
            <a:pPr lvl="1"/>
            <a:r>
              <a:rPr lang="pl-PL" b="1" dirty="0"/>
              <a:t>jego wpływ na konkurencję i wymianę handlową między państwami członkowskimi.</a:t>
            </a:r>
          </a:p>
          <a:p>
            <a:r>
              <a:rPr lang="pl-PL" dirty="0"/>
              <a:t>To czy pomoc publiczna wystąpi, wymaga analizy każdego działania w odniesieniu do ww. przesłanek.</a:t>
            </a:r>
          </a:p>
        </p:txBody>
      </p:sp>
      <p:sp>
        <p:nvSpPr>
          <p:cNvPr id="4" name="Symbol zastępczy numeru slajdu 3">
            <a:extLst>
              <a:ext uri="{FF2B5EF4-FFF2-40B4-BE49-F238E27FC236}">
                <a16:creationId xmlns:a16="http://schemas.microsoft.com/office/drawing/2014/main" id="{E4966D4A-69B4-B970-A70B-0478B25FBE4B}"/>
              </a:ext>
            </a:extLst>
          </p:cNvPr>
          <p:cNvSpPr>
            <a:spLocks noGrp="1"/>
          </p:cNvSpPr>
          <p:nvPr>
            <p:ph type="sldNum" sz="quarter" idx="10"/>
          </p:nvPr>
        </p:nvSpPr>
        <p:spPr/>
        <p:txBody>
          <a:bodyPr/>
          <a:lstStyle/>
          <a:p>
            <a:fld id="{EB4015AA-59F6-416B-87A6-8E3D940284E2}" type="slidenum">
              <a:rPr lang="pl-PL" smtClean="0"/>
              <a:pPr/>
              <a:t>3</a:t>
            </a:fld>
            <a:endParaRPr lang="pl-PL" dirty="0"/>
          </a:p>
        </p:txBody>
      </p:sp>
    </p:spTree>
    <p:extLst>
      <p:ext uri="{BB962C8B-B14F-4D97-AF65-F5344CB8AC3E}">
        <p14:creationId xmlns:p14="http://schemas.microsoft.com/office/powerpoint/2010/main" val="110926417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B46B0C0-99AD-46B6-C98E-4147DFB201CF}"/>
              </a:ext>
            </a:extLst>
          </p:cNvPr>
          <p:cNvSpPr>
            <a:spLocks noGrp="1"/>
          </p:cNvSpPr>
          <p:nvPr>
            <p:ph type="title"/>
          </p:nvPr>
        </p:nvSpPr>
        <p:spPr/>
        <p:txBody>
          <a:bodyPr/>
          <a:lstStyle/>
          <a:p>
            <a:r>
              <a:rPr lang="pl-PL" dirty="0"/>
              <a:t>Ścieżka przejścia przez przesłanki pomocy publicznej</a:t>
            </a:r>
          </a:p>
        </p:txBody>
      </p:sp>
      <p:sp>
        <p:nvSpPr>
          <p:cNvPr id="4" name="Symbol zastępczy numeru slajdu 3">
            <a:extLst>
              <a:ext uri="{FF2B5EF4-FFF2-40B4-BE49-F238E27FC236}">
                <a16:creationId xmlns:a16="http://schemas.microsoft.com/office/drawing/2014/main" id="{E5DFBD98-5478-7A91-E180-9A5DF099DB70}"/>
              </a:ext>
            </a:extLst>
          </p:cNvPr>
          <p:cNvSpPr>
            <a:spLocks noGrp="1"/>
          </p:cNvSpPr>
          <p:nvPr>
            <p:ph type="sldNum" sz="quarter" idx="10"/>
          </p:nvPr>
        </p:nvSpPr>
        <p:spPr/>
        <p:txBody>
          <a:bodyPr/>
          <a:lstStyle/>
          <a:p>
            <a:fld id="{EB4015AA-59F6-416B-87A6-8E3D940284E2}" type="slidenum">
              <a:rPr lang="pl-PL" smtClean="0"/>
              <a:pPr/>
              <a:t>30</a:t>
            </a:fld>
            <a:endParaRPr lang="pl-PL" dirty="0"/>
          </a:p>
        </p:txBody>
      </p:sp>
      <p:graphicFrame>
        <p:nvGraphicFramePr>
          <p:cNvPr id="5" name="Diagram 4">
            <a:extLst>
              <a:ext uri="{FF2B5EF4-FFF2-40B4-BE49-F238E27FC236}">
                <a16:creationId xmlns:a16="http://schemas.microsoft.com/office/drawing/2014/main" id="{77F4FBFD-B407-444D-36FE-DFFF49974FE1}"/>
              </a:ext>
            </a:extLst>
          </p:cNvPr>
          <p:cNvGraphicFramePr/>
          <p:nvPr>
            <p:extLst>
              <p:ext uri="{D42A27DB-BD31-4B8C-83A1-F6EECF244321}">
                <p14:modId xmlns:p14="http://schemas.microsoft.com/office/powerpoint/2010/main" val="358838843"/>
              </p:ext>
            </p:extLst>
          </p:nvPr>
        </p:nvGraphicFramePr>
        <p:xfrm>
          <a:off x="305346" y="1979837"/>
          <a:ext cx="9055922" cy="432048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pole tekstowe 5">
            <a:extLst>
              <a:ext uri="{FF2B5EF4-FFF2-40B4-BE49-F238E27FC236}">
                <a16:creationId xmlns:a16="http://schemas.microsoft.com/office/drawing/2014/main" id="{16A409A1-9DBE-9CB8-11C0-B8B9263D8A8A}"/>
              </a:ext>
            </a:extLst>
          </p:cNvPr>
          <p:cNvSpPr txBox="1"/>
          <p:nvPr/>
        </p:nvSpPr>
        <p:spPr>
          <a:xfrm>
            <a:off x="1080348" y="6676326"/>
            <a:ext cx="5976664" cy="553998"/>
          </a:xfrm>
          <a:prstGeom prst="rect">
            <a:avLst/>
          </a:prstGeom>
          <a:solidFill>
            <a:schemeClr val="accent3"/>
          </a:solidFill>
          <a:ln>
            <a:noFill/>
          </a:ln>
        </p:spPr>
        <p:txBody>
          <a:bodyPr wrap="square" rtlCol="0">
            <a:spAutoFit/>
          </a:bodyPr>
          <a:lstStyle/>
          <a:p>
            <a:pPr algn="ctr"/>
            <a:endParaRPr lang="pl-PL" sz="7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a:p>
            <a:pPr algn="ctr"/>
            <a:r>
              <a:rPr lang="pl-PL" sz="1400" b="1" dirty="0">
                <a:solidFill>
                  <a:schemeClr val="tx2"/>
                </a:solidFill>
                <a:latin typeface="Open Sans" panose="020B0606030504020204" pitchFamily="34" charset="0"/>
                <a:ea typeface="Open Sans" panose="020B0606030504020204" pitchFamily="34" charset="0"/>
                <a:cs typeface="Open Sans" panose="020B0606030504020204" pitchFamily="34" charset="0"/>
              </a:rPr>
              <a:t>Brak pomocy publicznej</a:t>
            </a:r>
          </a:p>
          <a:p>
            <a:pPr algn="ctr"/>
            <a:endParaRPr lang="pl-PL" sz="75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pole tekstowe 6">
            <a:extLst>
              <a:ext uri="{FF2B5EF4-FFF2-40B4-BE49-F238E27FC236}">
                <a16:creationId xmlns:a16="http://schemas.microsoft.com/office/drawing/2014/main" id="{C9BE8F59-45F6-7794-3427-8F8E4AF4B709}"/>
              </a:ext>
            </a:extLst>
          </p:cNvPr>
          <p:cNvSpPr txBox="1"/>
          <p:nvPr/>
        </p:nvSpPr>
        <p:spPr>
          <a:xfrm>
            <a:off x="7345044" y="6707104"/>
            <a:ext cx="1296144" cy="523220"/>
          </a:xfrm>
          <a:prstGeom prst="rect">
            <a:avLst/>
          </a:prstGeom>
          <a:solidFill>
            <a:schemeClr val="accent5"/>
          </a:solidFill>
          <a:ln>
            <a:noFill/>
          </a:ln>
        </p:spPr>
        <p:txBody>
          <a:bodyPr wrap="square" rtlCol="0">
            <a:spAutoFit/>
          </a:bodyPr>
          <a:lstStyle/>
          <a:p>
            <a:pPr algn="ctr"/>
            <a:r>
              <a:rPr lang="pl-PL" sz="1400" b="1" dirty="0">
                <a:solidFill>
                  <a:schemeClr val="bg1"/>
                </a:solidFill>
                <a:latin typeface="Open Sans" panose="020B0606030504020204" pitchFamily="34" charset="0"/>
                <a:ea typeface="Open Sans" panose="020B0606030504020204" pitchFamily="34" charset="0"/>
                <a:cs typeface="Open Sans" panose="020B0606030504020204" pitchFamily="34" charset="0"/>
              </a:rPr>
              <a:t>Pomoc publiczna</a:t>
            </a:r>
          </a:p>
        </p:txBody>
      </p:sp>
      <p:cxnSp>
        <p:nvCxnSpPr>
          <p:cNvPr id="8" name="Łącznik prosty ze strzałką 7">
            <a:extLst>
              <a:ext uri="{FF2B5EF4-FFF2-40B4-BE49-F238E27FC236}">
                <a16:creationId xmlns:a16="http://schemas.microsoft.com/office/drawing/2014/main" id="{9E953B72-E687-66DE-A179-13205D5330AB}"/>
              </a:ext>
            </a:extLst>
          </p:cNvPr>
          <p:cNvCxnSpPr>
            <a:cxnSpLocks/>
          </p:cNvCxnSpPr>
          <p:nvPr/>
        </p:nvCxnSpPr>
        <p:spPr>
          <a:xfrm>
            <a:off x="1656412" y="3636021"/>
            <a:ext cx="0" cy="2952328"/>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9" name="Łącznik prosty ze strzałką 8">
            <a:extLst>
              <a:ext uri="{FF2B5EF4-FFF2-40B4-BE49-F238E27FC236}">
                <a16:creationId xmlns:a16="http://schemas.microsoft.com/office/drawing/2014/main" id="{F367A9B6-39B2-A70F-FF78-7162E06C5879}"/>
              </a:ext>
            </a:extLst>
          </p:cNvPr>
          <p:cNvCxnSpPr>
            <a:cxnSpLocks/>
          </p:cNvCxnSpPr>
          <p:nvPr/>
        </p:nvCxnSpPr>
        <p:spPr>
          <a:xfrm>
            <a:off x="3240588" y="4572125"/>
            <a:ext cx="0" cy="2016224"/>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0" name="Łącznik prosty ze strzałką 9">
            <a:extLst>
              <a:ext uri="{FF2B5EF4-FFF2-40B4-BE49-F238E27FC236}">
                <a16:creationId xmlns:a16="http://schemas.microsoft.com/office/drawing/2014/main" id="{51746351-30B4-0CBE-8176-8DFC304F4FD5}"/>
              </a:ext>
            </a:extLst>
          </p:cNvPr>
          <p:cNvCxnSpPr>
            <a:cxnSpLocks/>
          </p:cNvCxnSpPr>
          <p:nvPr/>
        </p:nvCxnSpPr>
        <p:spPr>
          <a:xfrm>
            <a:off x="4824764" y="5508229"/>
            <a:ext cx="0" cy="1080120"/>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1" name="Łącznik prosty ze strzałką 10">
            <a:extLst>
              <a:ext uri="{FF2B5EF4-FFF2-40B4-BE49-F238E27FC236}">
                <a16:creationId xmlns:a16="http://schemas.microsoft.com/office/drawing/2014/main" id="{574A9E06-9013-A925-0EE7-1BF0E5A2FDA0}"/>
              </a:ext>
            </a:extLst>
          </p:cNvPr>
          <p:cNvCxnSpPr>
            <a:cxnSpLocks/>
          </p:cNvCxnSpPr>
          <p:nvPr/>
        </p:nvCxnSpPr>
        <p:spPr>
          <a:xfrm>
            <a:off x="6408940" y="6388294"/>
            <a:ext cx="0" cy="200055"/>
          </a:xfrm>
          <a:prstGeom prst="straightConnector1">
            <a:avLst/>
          </a:prstGeom>
          <a:ln>
            <a:tailEnd type="triangle"/>
          </a:ln>
        </p:spPr>
        <p:style>
          <a:lnRef idx="1">
            <a:schemeClr val="accent6"/>
          </a:lnRef>
          <a:fillRef idx="0">
            <a:schemeClr val="accent6"/>
          </a:fillRef>
          <a:effectRef idx="0">
            <a:schemeClr val="accent6"/>
          </a:effectRef>
          <a:fontRef idx="minor">
            <a:schemeClr val="tx1"/>
          </a:fontRef>
        </p:style>
      </p:cxnSp>
      <p:cxnSp>
        <p:nvCxnSpPr>
          <p:cNvPr id="12" name="Łącznik prosty ze strzałką 11">
            <a:extLst>
              <a:ext uri="{FF2B5EF4-FFF2-40B4-BE49-F238E27FC236}">
                <a16:creationId xmlns:a16="http://schemas.microsoft.com/office/drawing/2014/main" id="{78FF2B8B-C925-CF53-778F-9EAAC5CA0867}"/>
              </a:ext>
            </a:extLst>
          </p:cNvPr>
          <p:cNvCxnSpPr>
            <a:cxnSpLocks/>
          </p:cNvCxnSpPr>
          <p:nvPr/>
        </p:nvCxnSpPr>
        <p:spPr>
          <a:xfrm>
            <a:off x="7993116" y="6388294"/>
            <a:ext cx="0" cy="20005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32527045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5D5FDD8-75FF-9C76-6111-23BC78E62838}"/>
              </a:ext>
            </a:extLst>
          </p:cNvPr>
          <p:cNvSpPr>
            <a:spLocks noGrp="1"/>
          </p:cNvSpPr>
          <p:nvPr>
            <p:ph type="title"/>
          </p:nvPr>
        </p:nvSpPr>
        <p:spPr/>
        <p:txBody>
          <a:bodyPr/>
          <a:lstStyle/>
          <a:p>
            <a:r>
              <a:rPr lang="pl-PL" dirty="0"/>
              <a:t>Beneficjent pomocy </a:t>
            </a:r>
          </a:p>
        </p:txBody>
      </p:sp>
      <p:sp>
        <p:nvSpPr>
          <p:cNvPr id="3" name="Symbol zastępczy zawartości 2">
            <a:extLst>
              <a:ext uri="{FF2B5EF4-FFF2-40B4-BE49-F238E27FC236}">
                <a16:creationId xmlns:a16="http://schemas.microsoft.com/office/drawing/2014/main" id="{00518AF2-2029-A25A-9349-95CDF6047A52}"/>
              </a:ext>
            </a:extLst>
          </p:cNvPr>
          <p:cNvSpPr>
            <a:spLocks noGrp="1"/>
          </p:cNvSpPr>
          <p:nvPr>
            <p:ph idx="1"/>
          </p:nvPr>
        </p:nvSpPr>
        <p:spPr/>
        <p:txBody>
          <a:bodyPr>
            <a:normAutofit/>
          </a:bodyPr>
          <a:lstStyle/>
          <a:p>
            <a:r>
              <a:rPr lang="pl-PL" dirty="0"/>
              <a:t>W przypadku działań/poddziałań realizowanych przez jednostki samorządu terytorialnego w których dofinansowanie stanowi pomoc publiczną, konieczne jest ustalenie podmiotu, który faktycznie odniesie korzyść w wyniku działalności prowadzonej na wspartej infrastrukturze, a tym samym, który będzie beneficjentem pomocy. </a:t>
            </a:r>
          </a:p>
          <a:p>
            <a:r>
              <a:rPr lang="pl-PL" dirty="0"/>
              <a:t>Należy wyróżnić następujące scenariusze, w których operatorem jest:</a:t>
            </a:r>
          </a:p>
          <a:p>
            <a:pPr lvl="1"/>
            <a:r>
              <a:rPr lang="pl-PL" dirty="0"/>
              <a:t>(scen. 1) jednostka organizacyjna JST nieposiadająca osobowości prawnej (w tym urząd miasta);</a:t>
            </a:r>
          </a:p>
          <a:p>
            <a:pPr lvl="1"/>
            <a:r>
              <a:rPr lang="pl-PL" dirty="0"/>
              <a:t>(scen. 2) jednostka organizacyjna JST posiadająca osobowość prawną (100% własności po stronie JST);</a:t>
            </a:r>
          </a:p>
          <a:p>
            <a:pPr lvl="1"/>
            <a:r>
              <a:rPr lang="pl-PL" dirty="0"/>
              <a:t>(scen. 3) podmiot zewnętrzny.</a:t>
            </a:r>
          </a:p>
        </p:txBody>
      </p:sp>
      <p:sp>
        <p:nvSpPr>
          <p:cNvPr id="4" name="Symbol zastępczy numeru slajdu 3">
            <a:extLst>
              <a:ext uri="{FF2B5EF4-FFF2-40B4-BE49-F238E27FC236}">
                <a16:creationId xmlns:a16="http://schemas.microsoft.com/office/drawing/2014/main" id="{961AAE2D-41A1-5168-1B19-8F3CCAE76C43}"/>
              </a:ext>
            </a:extLst>
          </p:cNvPr>
          <p:cNvSpPr>
            <a:spLocks noGrp="1"/>
          </p:cNvSpPr>
          <p:nvPr>
            <p:ph type="sldNum" sz="quarter" idx="10"/>
          </p:nvPr>
        </p:nvSpPr>
        <p:spPr/>
        <p:txBody>
          <a:bodyPr/>
          <a:lstStyle/>
          <a:p>
            <a:fld id="{EB4015AA-59F6-416B-87A6-8E3D940284E2}" type="slidenum">
              <a:rPr lang="pl-PL" smtClean="0"/>
              <a:pPr/>
              <a:t>31</a:t>
            </a:fld>
            <a:endParaRPr lang="pl-PL" dirty="0"/>
          </a:p>
        </p:txBody>
      </p:sp>
    </p:spTree>
    <p:extLst>
      <p:ext uri="{BB962C8B-B14F-4D97-AF65-F5344CB8AC3E}">
        <p14:creationId xmlns:p14="http://schemas.microsoft.com/office/powerpoint/2010/main" val="17503527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F14103-0B9F-D76C-97BE-D41485270B10}"/>
              </a:ext>
            </a:extLst>
          </p:cNvPr>
          <p:cNvSpPr>
            <a:spLocks noGrp="1"/>
          </p:cNvSpPr>
          <p:nvPr>
            <p:ph type="title"/>
          </p:nvPr>
        </p:nvSpPr>
        <p:spPr/>
        <p:txBody>
          <a:bodyPr/>
          <a:lstStyle/>
          <a:p>
            <a:r>
              <a:rPr lang="pl-PL" dirty="0"/>
              <a:t>Beneficjent pomocy </a:t>
            </a:r>
          </a:p>
        </p:txBody>
      </p:sp>
      <p:sp>
        <p:nvSpPr>
          <p:cNvPr id="3" name="Symbol zastępczy zawartości 2">
            <a:extLst>
              <a:ext uri="{FF2B5EF4-FFF2-40B4-BE49-F238E27FC236}">
                <a16:creationId xmlns:a16="http://schemas.microsoft.com/office/drawing/2014/main" id="{6698FAAC-6BE1-1773-0612-8DA900D38A9B}"/>
              </a:ext>
            </a:extLst>
          </p:cNvPr>
          <p:cNvSpPr>
            <a:spLocks noGrp="1"/>
          </p:cNvSpPr>
          <p:nvPr>
            <p:ph idx="1"/>
          </p:nvPr>
        </p:nvSpPr>
        <p:spPr>
          <a:xfrm>
            <a:off x="1025907" y="1979837"/>
            <a:ext cx="8640382" cy="4896344"/>
          </a:xfrm>
        </p:spPr>
        <p:txBody>
          <a:bodyPr>
            <a:normAutofit/>
          </a:bodyPr>
          <a:lstStyle/>
          <a:p>
            <a:r>
              <a:rPr lang="pl-PL" dirty="0"/>
              <a:t>W scenariuszu 1 beneficjentem pomocy będzie jednostka organizacyjna JST.</a:t>
            </a:r>
          </a:p>
          <a:p>
            <a:r>
              <a:rPr lang="pl-PL" dirty="0"/>
              <a:t>W scenariuszu 2 należy zwrócić uwagę, że obejmuje on wyłącznie sytuację, w której:</a:t>
            </a:r>
          </a:p>
          <a:p>
            <a:pPr lvl="1"/>
            <a:r>
              <a:rPr lang="pl-PL" dirty="0"/>
              <a:t>100% właścicielem jednostki jest dana JST, a dodatkowo należy określić </a:t>
            </a:r>
          </a:p>
          <a:p>
            <a:pPr lvl="1"/>
            <a:r>
              <a:rPr lang="pl-PL" dirty="0"/>
              <a:t>sposób przekazania majątku jednostce: gdy nastąpi przekazanie praw właścicielskich jednostce (np. w formie aportu) wówczas to ta jednostka powinna być beneficjentem pomocy; w sytuacji, w której powierzenie majątku nastąpi w trybie dzierżawy lub użyczenia koniecznym jest wykazanie braku wystąpienia pomocy na poziomie powierzenia majątku np. poprzez wykazanie ceny rynkowej i w takim przypadku beneficjentem pomocy jest urząd danej JST.</a:t>
            </a:r>
          </a:p>
          <a:p>
            <a:r>
              <a:rPr lang="pl-PL" dirty="0"/>
              <a:t>W scenariuszu 3 koniecznym jest dokonanie wyboru operatora w trybie konkurencyjnym, a wówczas beneficjentem pomocy w danym działaniu jest urząd danej JST.</a:t>
            </a:r>
          </a:p>
        </p:txBody>
      </p:sp>
      <p:sp>
        <p:nvSpPr>
          <p:cNvPr id="4" name="Symbol zastępczy numeru slajdu 3">
            <a:extLst>
              <a:ext uri="{FF2B5EF4-FFF2-40B4-BE49-F238E27FC236}">
                <a16:creationId xmlns:a16="http://schemas.microsoft.com/office/drawing/2014/main" id="{D2DDA84D-B90A-F73F-8959-1AFFCA7D7720}"/>
              </a:ext>
            </a:extLst>
          </p:cNvPr>
          <p:cNvSpPr>
            <a:spLocks noGrp="1"/>
          </p:cNvSpPr>
          <p:nvPr>
            <p:ph type="sldNum" sz="quarter" idx="10"/>
          </p:nvPr>
        </p:nvSpPr>
        <p:spPr/>
        <p:txBody>
          <a:bodyPr/>
          <a:lstStyle/>
          <a:p>
            <a:fld id="{EB4015AA-59F6-416B-87A6-8E3D940284E2}" type="slidenum">
              <a:rPr lang="pl-PL" smtClean="0"/>
              <a:pPr/>
              <a:t>32</a:t>
            </a:fld>
            <a:endParaRPr lang="pl-PL" dirty="0"/>
          </a:p>
        </p:txBody>
      </p:sp>
    </p:spTree>
    <p:extLst>
      <p:ext uri="{BB962C8B-B14F-4D97-AF65-F5344CB8AC3E}">
        <p14:creationId xmlns:p14="http://schemas.microsoft.com/office/powerpoint/2010/main" val="235752736"/>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43E048B-6003-243E-E76F-9CF4A7F21A90}"/>
              </a:ext>
            </a:extLst>
          </p:cNvPr>
          <p:cNvSpPr>
            <a:spLocks noGrp="1"/>
          </p:cNvSpPr>
          <p:nvPr>
            <p:ph type="title"/>
          </p:nvPr>
        </p:nvSpPr>
        <p:spPr/>
        <p:txBody>
          <a:bodyPr/>
          <a:lstStyle/>
          <a:p>
            <a:r>
              <a:rPr lang="pl-PL" dirty="0"/>
              <a:t>Beneficjent pomocy </a:t>
            </a:r>
          </a:p>
        </p:txBody>
      </p:sp>
      <p:sp>
        <p:nvSpPr>
          <p:cNvPr id="3" name="Symbol zastępczy zawartości 2">
            <a:extLst>
              <a:ext uri="{FF2B5EF4-FFF2-40B4-BE49-F238E27FC236}">
                <a16:creationId xmlns:a16="http://schemas.microsoft.com/office/drawing/2014/main" id="{0C5F5710-03D0-B1E3-E02D-7B1EC102A059}"/>
              </a:ext>
            </a:extLst>
          </p:cNvPr>
          <p:cNvSpPr>
            <a:spLocks noGrp="1"/>
          </p:cNvSpPr>
          <p:nvPr>
            <p:ph idx="1"/>
          </p:nvPr>
        </p:nvSpPr>
        <p:spPr/>
        <p:txBody>
          <a:bodyPr/>
          <a:lstStyle/>
          <a:p>
            <a:r>
              <a:rPr lang="pl-PL" dirty="0"/>
              <a:t>W scenariuszu 1 i 2 (w wariancie, w którym następuje przekazania prawa własności na rzecz jednostki organizacyjnej), pomoc udzielana będzie na poziomie właściciela w rozumieniu Zawiadomienia Komisji, zgodnie z którym „właściciel” to każdy podmiot, który faktycznie wykonuje prawa właścicielskie w stosunku do infrastruktury oraz odnosi z tego korzyści gospodarcze. </a:t>
            </a:r>
          </a:p>
          <a:p>
            <a:r>
              <a:rPr lang="pl-PL" dirty="0"/>
              <a:t>Na przykład w przypadku, gdy właściciel przekazuje swoje prawa właścicielskie osobnemu podmiotowi (np. organowi portowemu), który w imieniu właściciela zarządza infrastrukturą, można go traktować jako zastępującego właściciela do celów kontroli pomocy państwa.</a:t>
            </a:r>
          </a:p>
          <a:p>
            <a:r>
              <a:rPr lang="pl-PL" sz="1800" b="0" i="0" u="none" strike="noStrike" baseline="0" dirty="0">
                <a:solidFill>
                  <a:srgbClr val="000000"/>
                </a:solidFill>
                <a:latin typeface="Open Sans" panose="020B0606030504020204" pitchFamily="34" charset="0"/>
              </a:rPr>
              <a:t>Poziom właściciela wystąpi również w sytuacji, gdy podmiotem uzyskującym wsparcie będzie urząd, a infrastruktura zostanie użyczona lub wydzierżawiona jednostce lub podmiotowi zewnętrznemu. Jednocześnie w celu wyeliminowania pomocy na poziomie operatora, koniecznym jest wyeliminowanie korzyści na tym poziomie.</a:t>
            </a:r>
            <a:endParaRPr lang="pl-PL" dirty="0"/>
          </a:p>
        </p:txBody>
      </p:sp>
      <p:sp>
        <p:nvSpPr>
          <p:cNvPr id="4" name="Symbol zastępczy numeru slajdu 3">
            <a:extLst>
              <a:ext uri="{FF2B5EF4-FFF2-40B4-BE49-F238E27FC236}">
                <a16:creationId xmlns:a16="http://schemas.microsoft.com/office/drawing/2014/main" id="{2EEDDB9A-74E1-8599-B8DE-38F89049CD58}"/>
              </a:ext>
            </a:extLst>
          </p:cNvPr>
          <p:cNvSpPr>
            <a:spLocks noGrp="1"/>
          </p:cNvSpPr>
          <p:nvPr>
            <p:ph type="sldNum" sz="quarter" idx="10"/>
          </p:nvPr>
        </p:nvSpPr>
        <p:spPr/>
        <p:txBody>
          <a:bodyPr/>
          <a:lstStyle/>
          <a:p>
            <a:fld id="{EB4015AA-59F6-416B-87A6-8E3D940284E2}" type="slidenum">
              <a:rPr lang="pl-PL" smtClean="0"/>
              <a:pPr/>
              <a:t>33</a:t>
            </a:fld>
            <a:endParaRPr lang="pl-PL" dirty="0"/>
          </a:p>
        </p:txBody>
      </p:sp>
    </p:spTree>
    <p:extLst>
      <p:ext uri="{BB962C8B-B14F-4D97-AF65-F5344CB8AC3E}">
        <p14:creationId xmlns:p14="http://schemas.microsoft.com/office/powerpoint/2010/main" val="3207490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A2BF121-E4F5-5642-F7AC-77C35FB46C06}"/>
              </a:ext>
            </a:extLst>
          </p:cNvPr>
          <p:cNvSpPr>
            <a:spLocks noGrp="1"/>
          </p:cNvSpPr>
          <p:nvPr>
            <p:ph type="title"/>
          </p:nvPr>
        </p:nvSpPr>
        <p:spPr/>
        <p:txBody>
          <a:bodyPr/>
          <a:lstStyle/>
          <a:p>
            <a:r>
              <a:rPr lang="pl-PL" dirty="0"/>
              <a:t>Infrastruktura podwójnego wykorzystania</a:t>
            </a:r>
          </a:p>
        </p:txBody>
      </p:sp>
      <p:sp>
        <p:nvSpPr>
          <p:cNvPr id="3" name="Symbol zastępczy zawartości 2">
            <a:extLst>
              <a:ext uri="{FF2B5EF4-FFF2-40B4-BE49-F238E27FC236}">
                <a16:creationId xmlns:a16="http://schemas.microsoft.com/office/drawing/2014/main" id="{ACDE19DB-58F2-3CEE-C565-A96359654BF2}"/>
              </a:ext>
            </a:extLst>
          </p:cNvPr>
          <p:cNvSpPr>
            <a:spLocks noGrp="1"/>
          </p:cNvSpPr>
          <p:nvPr>
            <p:ph idx="1"/>
          </p:nvPr>
        </p:nvSpPr>
        <p:spPr/>
        <p:txBody>
          <a:bodyPr>
            <a:normAutofit fontScale="92500"/>
          </a:bodyPr>
          <a:lstStyle/>
          <a:p>
            <a:r>
              <a:rPr lang="pl-PL" dirty="0"/>
              <a:t>W pierwszej kolejności należy określić, jaki będzie zakres prowadzonej działalności. </a:t>
            </a:r>
          </a:p>
          <a:p>
            <a:r>
              <a:rPr lang="pl-PL" dirty="0"/>
              <a:t>Jeżeli działalność gospodarcza związana jest prowadzeniem działalności pomocniczej należy wskazać jaki dokładnie rodzaj działalności będzie prowadzony wraz z potwierdzeniem spełnienia warunków pkt. 207 Zawiadomienia Komisji.</a:t>
            </a:r>
          </a:p>
          <a:p>
            <a:r>
              <a:rPr lang="pl-PL" dirty="0"/>
              <a:t>W przypadku działalności pomocniczej należy wskazać jakie zasoby będą wykorzystywane do prowadzenia działalności gospodarczej (np. czas, powierzchnia – nie mogą to być przychody lub koszty) oraz wskazać metodykę potwierdzającą, że nie więcej niż 20% rocznych zasobów będzie wykorzystywanych do prowadzenia działalności gospodarczej (np. wskazująca jaki % powierzchni będzie wykorzystywany do prowadzenia działalności gospodarczej). </a:t>
            </a:r>
          </a:p>
          <a:p>
            <a:r>
              <a:rPr lang="pl-PL" dirty="0"/>
              <a:t>Dodatkowo konieczne jest potwierdzenie, że przez okres ekonomicznej użyteczności infrastruktury prowadzony będzie monitoring roczny wykorzystania infrastruktury w celu potwierdzenia, że prowadzona działalność spełnia definicję działalności pomocniczej.</a:t>
            </a:r>
          </a:p>
        </p:txBody>
      </p:sp>
      <p:sp>
        <p:nvSpPr>
          <p:cNvPr id="4" name="Symbol zastępczy numeru slajdu 3">
            <a:extLst>
              <a:ext uri="{FF2B5EF4-FFF2-40B4-BE49-F238E27FC236}">
                <a16:creationId xmlns:a16="http://schemas.microsoft.com/office/drawing/2014/main" id="{9075092F-BDC5-1F31-DE06-C8FF87F9D24C}"/>
              </a:ext>
            </a:extLst>
          </p:cNvPr>
          <p:cNvSpPr>
            <a:spLocks noGrp="1"/>
          </p:cNvSpPr>
          <p:nvPr>
            <p:ph type="sldNum" sz="quarter" idx="10"/>
          </p:nvPr>
        </p:nvSpPr>
        <p:spPr/>
        <p:txBody>
          <a:bodyPr/>
          <a:lstStyle/>
          <a:p>
            <a:fld id="{EB4015AA-59F6-416B-87A6-8E3D940284E2}" type="slidenum">
              <a:rPr lang="pl-PL" smtClean="0"/>
              <a:pPr/>
              <a:t>34</a:t>
            </a:fld>
            <a:endParaRPr lang="pl-PL" dirty="0"/>
          </a:p>
        </p:txBody>
      </p:sp>
    </p:spTree>
    <p:extLst>
      <p:ext uri="{BB962C8B-B14F-4D97-AF65-F5344CB8AC3E}">
        <p14:creationId xmlns:p14="http://schemas.microsoft.com/office/powerpoint/2010/main" val="186016839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043CEF6-BBA0-AFFA-F7EF-4E0166F002CA}"/>
              </a:ext>
            </a:extLst>
          </p:cNvPr>
          <p:cNvSpPr>
            <a:spLocks noGrp="1"/>
          </p:cNvSpPr>
          <p:nvPr>
            <p:ph type="title"/>
          </p:nvPr>
        </p:nvSpPr>
        <p:spPr/>
        <p:txBody>
          <a:bodyPr/>
          <a:lstStyle/>
          <a:p>
            <a:r>
              <a:rPr lang="pl-PL" dirty="0"/>
              <a:t>Infrastruktura podwójnego wykorzystania</a:t>
            </a:r>
          </a:p>
        </p:txBody>
      </p:sp>
      <p:sp>
        <p:nvSpPr>
          <p:cNvPr id="3" name="Symbol zastępczy zawartości 2">
            <a:extLst>
              <a:ext uri="{FF2B5EF4-FFF2-40B4-BE49-F238E27FC236}">
                <a16:creationId xmlns:a16="http://schemas.microsoft.com/office/drawing/2014/main" id="{9E1710FF-788C-99B7-FDAA-2B224531EF9E}"/>
              </a:ext>
            </a:extLst>
          </p:cNvPr>
          <p:cNvSpPr>
            <a:spLocks noGrp="1"/>
          </p:cNvSpPr>
          <p:nvPr>
            <p:ph idx="1"/>
          </p:nvPr>
        </p:nvSpPr>
        <p:spPr>
          <a:xfrm>
            <a:off x="1025907" y="1979837"/>
            <a:ext cx="8640382" cy="5220000"/>
          </a:xfrm>
        </p:spPr>
        <p:txBody>
          <a:bodyPr>
            <a:normAutofit/>
          </a:bodyPr>
          <a:lstStyle/>
          <a:p>
            <a:r>
              <a:rPr lang="pl-PL" dirty="0"/>
              <a:t>Jeżeli działalność gospodarcza związana jest prowadzeniem innej działalności niż działalność pomocnicza w rozumieniu pkt. 207 Zawiadomienia Komisji należy rozróżnić dwa scenariusze:</a:t>
            </a:r>
          </a:p>
          <a:p>
            <a:pPr lvl="1"/>
            <a:r>
              <a:rPr lang="pl-PL" dirty="0"/>
              <a:t>działalność ta będzie prowadzona jest w ramach monopolu lub też obejmuje infrastrukturę o znaczeniu czysto lokalnym (np. działanie obejmuje rozbudowę strefy aktywności gospodarczej, w ramach której zaplanowano stworzenie układu drogowego oraz sieci wodnokanalizacyjnej) – </a:t>
            </a:r>
            <a:r>
              <a:rPr lang="pl-PL" b="0" i="0" u="none" strike="noStrike" baseline="0" dirty="0">
                <a:solidFill>
                  <a:srgbClr val="000000"/>
                </a:solidFill>
                <a:latin typeface="Open Sans" panose="020B0606030504020204" pitchFamily="34" charset="0"/>
              </a:rPr>
              <a:t>dofinansowanie nie będzie stanowić pomocy publicznej (ale </a:t>
            </a:r>
            <a:r>
              <a:rPr lang="pl-PL" dirty="0"/>
              <a:t>konieczne jest przedstawienie informacji potwierdzających, że dofinansowanie infrastruktury wykorzystywanej w części do działalności gospodarczej nie stanowi pomocy publicznej);</a:t>
            </a:r>
          </a:p>
          <a:p>
            <a:pPr lvl="1"/>
            <a:r>
              <a:rPr lang="pl-PL" dirty="0"/>
              <a:t>drugi scenariusz obejmuje przypadek gdy częściowa działalność gospodarcza obejmuje zakres, który w części związany jest z działalnością gospodarczą, której wsparcie stanowi pomoc publiczną.</a:t>
            </a:r>
          </a:p>
          <a:p>
            <a:r>
              <a:rPr lang="pl-PL" dirty="0"/>
              <a:t>W uzasadnieniu konieczne jest przedstawienie informacji potwierdzających możliwość rozdzielenia zakresu objętego i nieobjętego pomocą publiczną.</a:t>
            </a:r>
          </a:p>
        </p:txBody>
      </p:sp>
      <p:sp>
        <p:nvSpPr>
          <p:cNvPr id="4" name="Symbol zastępczy numeru slajdu 3">
            <a:extLst>
              <a:ext uri="{FF2B5EF4-FFF2-40B4-BE49-F238E27FC236}">
                <a16:creationId xmlns:a16="http://schemas.microsoft.com/office/drawing/2014/main" id="{7EBC87CC-BD6C-CBCC-2D2B-5D734653DEFD}"/>
              </a:ext>
            </a:extLst>
          </p:cNvPr>
          <p:cNvSpPr>
            <a:spLocks noGrp="1"/>
          </p:cNvSpPr>
          <p:nvPr>
            <p:ph type="sldNum" sz="quarter" idx="10"/>
          </p:nvPr>
        </p:nvSpPr>
        <p:spPr/>
        <p:txBody>
          <a:bodyPr/>
          <a:lstStyle/>
          <a:p>
            <a:fld id="{EB4015AA-59F6-416B-87A6-8E3D940284E2}" type="slidenum">
              <a:rPr lang="pl-PL" smtClean="0"/>
              <a:pPr/>
              <a:t>35</a:t>
            </a:fld>
            <a:endParaRPr lang="pl-PL" dirty="0"/>
          </a:p>
        </p:txBody>
      </p:sp>
    </p:spTree>
    <p:extLst>
      <p:ext uri="{BB962C8B-B14F-4D97-AF65-F5344CB8AC3E}">
        <p14:creationId xmlns:p14="http://schemas.microsoft.com/office/powerpoint/2010/main" val="2811595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17AC8E9-176C-8F8B-843E-3707CCA94F5D}"/>
              </a:ext>
            </a:extLst>
          </p:cNvPr>
          <p:cNvSpPr>
            <a:spLocks noGrp="1"/>
          </p:cNvSpPr>
          <p:nvPr>
            <p:ph type="title"/>
          </p:nvPr>
        </p:nvSpPr>
        <p:spPr/>
        <p:txBody>
          <a:bodyPr/>
          <a:lstStyle/>
          <a:p>
            <a:r>
              <a:rPr lang="pl-PL" dirty="0"/>
              <a:t>Przykład 1</a:t>
            </a:r>
          </a:p>
        </p:txBody>
      </p:sp>
      <p:sp>
        <p:nvSpPr>
          <p:cNvPr id="3" name="Symbol zastępczy zawartości 2">
            <a:extLst>
              <a:ext uri="{FF2B5EF4-FFF2-40B4-BE49-F238E27FC236}">
                <a16:creationId xmlns:a16="http://schemas.microsoft.com/office/drawing/2014/main" id="{7FA075E2-1314-40AF-4CA7-1F03DCF257A1}"/>
              </a:ext>
            </a:extLst>
          </p:cNvPr>
          <p:cNvSpPr>
            <a:spLocks noGrp="1"/>
          </p:cNvSpPr>
          <p:nvPr>
            <p:ph idx="1"/>
          </p:nvPr>
        </p:nvSpPr>
        <p:spPr>
          <a:xfrm>
            <a:off x="1025907" y="1979837"/>
            <a:ext cx="8640382" cy="5040000"/>
          </a:xfrm>
        </p:spPr>
        <p:txBody>
          <a:bodyPr>
            <a:normAutofit/>
          </a:bodyPr>
          <a:lstStyle/>
          <a:p>
            <a:r>
              <a:rPr lang="pl-PL" i="1" dirty="0"/>
              <a:t>W ramach projektu zaplanowano prace termomodernizacyjne sześciu komunalnych budynków wielorodzinnych. </a:t>
            </a:r>
          </a:p>
          <a:p>
            <a:r>
              <a:rPr lang="pl-PL" dirty="0"/>
              <a:t>Budynki objęte poddziałaniem znajdują się w zasobach miejskich, a za ich utrzymanie odpowiada Zakład Usług Mieszkaniowych (jednostka budżetowa gminy). </a:t>
            </a:r>
          </a:p>
          <a:p>
            <a:r>
              <a:rPr lang="pl-PL" dirty="0"/>
              <a:t>Budynki stanowią zasób mieszkań socjalnych i komunalnych, przeznaczonych na wynajem dla osób w szczególnej sytuacji i spełniających kryteria określone w akcie prawa miejscowego.</a:t>
            </a:r>
          </a:p>
          <a:p>
            <a:r>
              <a:rPr lang="pl-PL" dirty="0"/>
              <a:t>Prace przewidziane w ramach poddziałania wynikają z audytów energetycznych budynków i obejmować będą m.in. ocieplenie ścian zewnętrznych, stropów i stropodachów, wymianę stolarki okiennej i drzwiowej, modernizację instalacji CO (wymiany źródła ciepła, montażu zaworów, głowic termostatycznych </a:t>
            </a:r>
            <a:r>
              <a:rPr lang="pl-PL" dirty="0" err="1"/>
              <a:t>przygrzejnikowych</a:t>
            </a:r>
            <a:r>
              <a:rPr lang="pl-PL" dirty="0"/>
              <a:t> i zaworów powrotnych, regulacji instalacji grzewczej), wymianę zasobników do ciepłej wody użytkowej, wykorzystanie instalacji fotowoltaicznych.</a:t>
            </a:r>
          </a:p>
        </p:txBody>
      </p:sp>
      <p:sp>
        <p:nvSpPr>
          <p:cNvPr id="4" name="Symbol zastępczy numeru slajdu 3">
            <a:extLst>
              <a:ext uri="{FF2B5EF4-FFF2-40B4-BE49-F238E27FC236}">
                <a16:creationId xmlns:a16="http://schemas.microsoft.com/office/drawing/2014/main" id="{89CFBFDB-0072-D71A-3D21-461D19F2BFA8}"/>
              </a:ext>
            </a:extLst>
          </p:cNvPr>
          <p:cNvSpPr>
            <a:spLocks noGrp="1"/>
          </p:cNvSpPr>
          <p:nvPr>
            <p:ph type="sldNum" sz="quarter" idx="10"/>
          </p:nvPr>
        </p:nvSpPr>
        <p:spPr/>
        <p:txBody>
          <a:bodyPr/>
          <a:lstStyle/>
          <a:p>
            <a:fld id="{EB4015AA-59F6-416B-87A6-8E3D940284E2}" type="slidenum">
              <a:rPr lang="pl-PL" smtClean="0"/>
              <a:pPr/>
              <a:t>36</a:t>
            </a:fld>
            <a:endParaRPr lang="pl-PL" dirty="0"/>
          </a:p>
        </p:txBody>
      </p:sp>
    </p:spTree>
    <p:extLst>
      <p:ext uri="{BB962C8B-B14F-4D97-AF65-F5344CB8AC3E}">
        <p14:creationId xmlns:p14="http://schemas.microsoft.com/office/powerpoint/2010/main" val="309746646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12D80D6B-95AF-EC27-D138-CBD58185FCAA}"/>
              </a:ext>
            </a:extLst>
          </p:cNvPr>
          <p:cNvSpPr>
            <a:spLocks noGrp="1"/>
          </p:cNvSpPr>
          <p:nvPr>
            <p:ph type="title"/>
          </p:nvPr>
        </p:nvSpPr>
        <p:spPr/>
        <p:txBody>
          <a:bodyPr/>
          <a:lstStyle/>
          <a:p>
            <a:r>
              <a:rPr lang="pl-PL" dirty="0"/>
              <a:t>Przykład 1</a:t>
            </a:r>
          </a:p>
        </p:txBody>
      </p:sp>
      <p:sp>
        <p:nvSpPr>
          <p:cNvPr id="3" name="Symbol zastępczy zawartości 2">
            <a:extLst>
              <a:ext uri="{FF2B5EF4-FFF2-40B4-BE49-F238E27FC236}">
                <a16:creationId xmlns:a16="http://schemas.microsoft.com/office/drawing/2014/main" id="{954ACEAD-F0FF-C506-E3B9-16C5B402547D}"/>
              </a:ext>
            </a:extLst>
          </p:cNvPr>
          <p:cNvSpPr>
            <a:spLocks noGrp="1"/>
          </p:cNvSpPr>
          <p:nvPr>
            <p:ph idx="1"/>
          </p:nvPr>
        </p:nvSpPr>
        <p:spPr>
          <a:xfrm>
            <a:off x="1025907" y="1979837"/>
            <a:ext cx="8640382" cy="5040000"/>
          </a:xfrm>
        </p:spPr>
        <p:txBody>
          <a:bodyPr>
            <a:normAutofit/>
          </a:bodyPr>
          <a:lstStyle/>
          <a:p>
            <a:r>
              <a:rPr lang="pl-PL" dirty="0"/>
              <a:t>Dodatkowo w czterech budynkach wynajmowane są lokale na działalność handlową i gastronomiczną, a ponieważ przewidziano kompleksową </a:t>
            </a:r>
            <a:r>
              <a:rPr lang="pl-PL" dirty="0">
                <a:solidFill>
                  <a:schemeClr val="tx1">
                    <a:lumMod val="75000"/>
                    <a:lumOff val="25000"/>
                  </a:schemeClr>
                </a:solidFill>
              </a:rPr>
              <a:t>termomodernizację budynku prace obejmować będą również te lokalne.</a:t>
            </a:r>
          </a:p>
          <a:p>
            <a:r>
              <a:rPr lang="pl-PL" dirty="0">
                <a:solidFill>
                  <a:schemeClr val="tx1">
                    <a:lumMod val="75000"/>
                    <a:lumOff val="25000"/>
                  </a:schemeClr>
                </a:solidFill>
              </a:rPr>
              <a:t>Prowadzona działalność polegająca na wynajmie lokali gastronomicznych i handlowych nie spełnia definicji działalności pomocniczej, jak również towarzyszącej. Jest to stały wynajem kilku lokali o łącznej powierzchni użytkowej 400m2, które stanowią 10% powierzchni użytkowej każdego z budynków (wyznacznikiem wykorzystania infrastruktury na działalność gospodarczą powinna być powierzchnia budynku, w którym powierzchnia jest wynajmowana, nie zaś wszytkach budynków objętych projektem).</a:t>
            </a:r>
          </a:p>
          <a:p>
            <a:r>
              <a:rPr lang="pl-PL" sz="1800" b="0" i="0" u="none" strike="noStrike" baseline="0" dirty="0">
                <a:solidFill>
                  <a:schemeClr val="tx1">
                    <a:lumMod val="75000"/>
                    <a:lumOff val="25000"/>
                  </a:schemeClr>
                </a:solidFill>
                <a:latin typeface="Open Sans" panose="020B0606030504020204" pitchFamily="34" charset="0"/>
              </a:rPr>
              <a:t>Realizacja inwestycji w zakresie termomodernizacji budynków w części związanej z mieszkaniami komunalnymi nie stanowi działalności gospodarczej.</a:t>
            </a:r>
          </a:p>
          <a:p>
            <a:r>
              <a:rPr lang="pl-PL" sz="1800" b="0" i="0" u="none" strike="noStrike" baseline="0" dirty="0">
                <a:solidFill>
                  <a:schemeClr val="tx1">
                    <a:lumMod val="75000"/>
                    <a:lumOff val="25000"/>
                  </a:schemeClr>
                </a:solidFill>
                <a:latin typeface="Open Sans" panose="020B0606030504020204" pitchFamily="34" charset="0"/>
              </a:rPr>
              <a:t>Ponieważ zakres prac obejmuje całość budynków wartość kosztów objętych pomocą publiczn</a:t>
            </a:r>
            <a:r>
              <a:rPr lang="pl-PL" dirty="0">
                <a:solidFill>
                  <a:schemeClr val="tx1">
                    <a:lumMod val="75000"/>
                    <a:lumOff val="25000"/>
                  </a:schemeClr>
                </a:solidFill>
                <a:latin typeface="Open Sans" panose="020B0606030504020204" pitchFamily="34" charset="0"/>
              </a:rPr>
              <a:t>ą </a:t>
            </a:r>
            <a:r>
              <a:rPr lang="pl-PL" sz="1800" b="0" i="0" u="none" strike="noStrike" baseline="0" dirty="0">
                <a:solidFill>
                  <a:schemeClr val="tx1">
                    <a:lumMod val="75000"/>
                    <a:lumOff val="25000"/>
                  </a:schemeClr>
                </a:solidFill>
                <a:latin typeface="Open Sans" panose="020B0606030504020204" pitchFamily="34" charset="0"/>
              </a:rPr>
              <a:t>wyniesie 10% kosztów inwestycji </a:t>
            </a:r>
            <a:r>
              <a:rPr lang="pl-PL" dirty="0">
                <a:solidFill>
                  <a:schemeClr val="tx1">
                    <a:lumMod val="75000"/>
                    <a:lumOff val="25000"/>
                  </a:schemeClr>
                </a:solidFill>
              </a:rPr>
              <a:t>każdego z budynków w których wynajmowane są lokale na działalność handlową i gastronomiczną</a:t>
            </a:r>
            <a:r>
              <a:rPr lang="pl-PL" sz="1800" b="0" i="0" u="none" strike="noStrike" baseline="0" dirty="0">
                <a:solidFill>
                  <a:schemeClr val="tx1">
                    <a:lumMod val="75000"/>
                    <a:lumOff val="25000"/>
                  </a:schemeClr>
                </a:solidFill>
                <a:latin typeface="Open Sans" panose="020B0606030504020204" pitchFamily="34" charset="0"/>
              </a:rPr>
              <a:t>.</a:t>
            </a:r>
          </a:p>
        </p:txBody>
      </p:sp>
      <p:sp>
        <p:nvSpPr>
          <p:cNvPr id="4" name="Symbol zastępczy numeru slajdu 3">
            <a:extLst>
              <a:ext uri="{FF2B5EF4-FFF2-40B4-BE49-F238E27FC236}">
                <a16:creationId xmlns:a16="http://schemas.microsoft.com/office/drawing/2014/main" id="{682B87CE-4AAC-4F6B-0E91-8D399A80CD0D}"/>
              </a:ext>
            </a:extLst>
          </p:cNvPr>
          <p:cNvSpPr>
            <a:spLocks noGrp="1"/>
          </p:cNvSpPr>
          <p:nvPr>
            <p:ph type="sldNum" sz="quarter" idx="10"/>
          </p:nvPr>
        </p:nvSpPr>
        <p:spPr/>
        <p:txBody>
          <a:bodyPr/>
          <a:lstStyle/>
          <a:p>
            <a:fld id="{EB4015AA-59F6-416B-87A6-8E3D940284E2}" type="slidenum">
              <a:rPr lang="pl-PL" smtClean="0"/>
              <a:pPr/>
              <a:t>37</a:t>
            </a:fld>
            <a:endParaRPr lang="pl-PL" dirty="0"/>
          </a:p>
        </p:txBody>
      </p:sp>
    </p:spTree>
    <p:extLst>
      <p:ext uri="{BB962C8B-B14F-4D97-AF65-F5344CB8AC3E}">
        <p14:creationId xmlns:p14="http://schemas.microsoft.com/office/powerpoint/2010/main" val="353627078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B6E85F7-0F38-4F29-C5CD-0C3AC0B18FB5}"/>
              </a:ext>
            </a:extLst>
          </p:cNvPr>
          <p:cNvSpPr>
            <a:spLocks noGrp="1"/>
          </p:cNvSpPr>
          <p:nvPr>
            <p:ph type="title"/>
          </p:nvPr>
        </p:nvSpPr>
        <p:spPr/>
        <p:txBody>
          <a:bodyPr/>
          <a:lstStyle/>
          <a:p>
            <a:r>
              <a:rPr lang="pl-PL" dirty="0"/>
              <a:t>Przykład 2</a:t>
            </a:r>
          </a:p>
        </p:txBody>
      </p:sp>
      <p:sp>
        <p:nvSpPr>
          <p:cNvPr id="3" name="Symbol zastępczy zawartości 2">
            <a:extLst>
              <a:ext uri="{FF2B5EF4-FFF2-40B4-BE49-F238E27FC236}">
                <a16:creationId xmlns:a16="http://schemas.microsoft.com/office/drawing/2014/main" id="{6EEB2631-1F2B-F392-DECC-A076214C4C8D}"/>
              </a:ext>
            </a:extLst>
          </p:cNvPr>
          <p:cNvSpPr>
            <a:spLocks noGrp="1"/>
          </p:cNvSpPr>
          <p:nvPr>
            <p:ph idx="1"/>
          </p:nvPr>
        </p:nvSpPr>
        <p:spPr/>
        <p:txBody>
          <a:bodyPr/>
          <a:lstStyle/>
          <a:p>
            <a:r>
              <a:rPr lang="pl-PL" i="1" dirty="0"/>
              <a:t>W ramach projektu zaplanowano prace termomodernizacyjne kilku budynków użyteczności publicznej w tym jednego budynku Urzędu Miasta, budynków szkół podstawowych, budynków samorządowych przedszkoli, oraz budynek domu kultury. </a:t>
            </a:r>
          </a:p>
          <a:p>
            <a:r>
              <a:rPr lang="pl-PL" dirty="0"/>
              <a:t>Prace przewidziane w ramach poddziałania wynikają z audytów energetycznych budynków i obejmować będą m.in. ocieplenie ścian zewnętrznych, stropów i stropodachów, wymianę stolarki okiennej i drzwiowej, modernizację instalacji CO (wymiany źródła ciepła, montażu zaworów, głowic termostatycznych </a:t>
            </a:r>
            <a:r>
              <a:rPr lang="pl-PL" sz="1800" b="0" i="0" u="none" strike="noStrike" baseline="0" dirty="0" err="1">
                <a:solidFill>
                  <a:srgbClr val="000000"/>
                </a:solidFill>
                <a:latin typeface="Open Sans" panose="020B0606030504020204" pitchFamily="34" charset="0"/>
              </a:rPr>
              <a:t>przygrzejnikowych</a:t>
            </a:r>
            <a:r>
              <a:rPr lang="pl-PL" sz="1800" b="0" i="0" u="none" strike="noStrike" baseline="0" dirty="0">
                <a:solidFill>
                  <a:srgbClr val="000000"/>
                </a:solidFill>
                <a:latin typeface="Open Sans" panose="020B0606030504020204" pitchFamily="34" charset="0"/>
              </a:rPr>
              <a:t> i zaworów powrotnych, regulacji instalacji grzewczej), wymianę zasobników do ciepłej wody użytkowej, wykorzystanie instalacji fotowoltaicznych. 	</a:t>
            </a:r>
          </a:p>
          <a:p>
            <a:endParaRPr lang="pl-PL" dirty="0"/>
          </a:p>
        </p:txBody>
      </p:sp>
      <p:sp>
        <p:nvSpPr>
          <p:cNvPr id="4" name="Symbol zastępczy numeru slajdu 3">
            <a:extLst>
              <a:ext uri="{FF2B5EF4-FFF2-40B4-BE49-F238E27FC236}">
                <a16:creationId xmlns:a16="http://schemas.microsoft.com/office/drawing/2014/main" id="{FB2326A6-7F7E-ED6E-598F-0C54E82912DE}"/>
              </a:ext>
            </a:extLst>
          </p:cNvPr>
          <p:cNvSpPr>
            <a:spLocks noGrp="1"/>
          </p:cNvSpPr>
          <p:nvPr>
            <p:ph type="sldNum" sz="quarter" idx="10"/>
          </p:nvPr>
        </p:nvSpPr>
        <p:spPr/>
        <p:txBody>
          <a:bodyPr/>
          <a:lstStyle/>
          <a:p>
            <a:fld id="{EB4015AA-59F6-416B-87A6-8E3D940284E2}" type="slidenum">
              <a:rPr lang="pl-PL" smtClean="0"/>
              <a:pPr/>
              <a:t>38</a:t>
            </a:fld>
            <a:endParaRPr lang="pl-PL" dirty="0"/>
          </a:p>
        </p:txBody>
      </p:sp>
    </p:spTree>
    <p:extLst>
      <p:ext uri="{BB962C8B-B14F-4D97-AF65-F5344CB8AC3E}">
        <p14:creationId xmlns:p14="http://schemas.microsoft.com/office/powerpoint/2010/main" val="199209639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B4FFD3C-095F-D794-4661-C4AF9B0D5A6C}"/>
              </a:ext>
            </a:extLst>
          </p:cNvPr>
          <p:cNvSpPr>
            <a:spLocks noGrp="1"/>
          </p:cNvSpPr>
          <p:nvPr>
            <p:ph type="title"/>
          </p:nvPr>
        </p:nvSpPr>
        <p:spPr/>
        <p:txBody>
          <a:bodyPr/>
          <a:lstStyle/>
          <a:p>
            <a:r>
              <a:rPr lang="pl-PL" dirty="0"/>
              <a:t>Przykład 2</a:t>
            </a:r>
          </a:p>
        </p:txBody>
      </p:sp>
      <p:sp>
        <p:nvSpPr>
          <p:cNvPr id="3" name="Symbol zastępczy zawartości 2">
            <a:extLst>
              <a:ext uri="{FF2B5EF4-FFF2-40B4-BE49-F238E27FC236}">
                <a16:creationId xmlns:a16="http://schemas.microsoft.com/office/drawing/2014/main" id="{99A3F07E-55AB-F973-5789-EB52A5BC6163}"/>
              </a:ext>
            </a:extLst>
          </p:cNvPr>
          <p:cNvSpPr>
            <a:spLocks noGrp="1"/>
          </p:cNvSpPr>
          <p:nvPr>
            <p:ph idx="1"/>
          </p:nvPr>
        </p:nvSpPr>
        <p:spPr/>
        <p:txBody>
          <a:bodyPr>
            <a:normAutofit/>
          </a:bodyPr>
          <a:lstStyle/>
          <a:p>
            <a:r>
              <a:rPr lang="pl-PL" dirty="0"/>
              <a:t>Inwestycje w projekcie obejmuje budynki, które wykorzystywane są co do zasady do prowadzenia działalności niegospodarczej: </a:t>
            </a:r>
          </a:p>
          <a:p>
            <a:pPr lvl="1"/>
            <a:r>
              <a:rPr lang="pl-PL" dirty="0"/>
              <a:t>budynek Urzędu Miasta wykorzystywany jest wyłącznie do prowadzenia obsługi obywateli oraz zarządzanie Miastem; w budynku nie jest prowadzona działalność gospodarcza (</a:t>
            </a:r>
            <a:r>
              <a:rPr lang="pl-PL" i="1" dirty="0"/>
              <a:t>sprawowanie władzy publicznej</a:t>
            </a:r>
            <a:r>
              <a:rPr lang="pl-PL" dirty="0"/>
              <a:t>);</a:t>
            </a:r>
          </a:p>
          <a:p>
            <a:pPr lvl="1"/>
            <a:r>
              <a:rPr lang="pl-PL" dirty="0"/>
              <a:t>budynki szkół wykorzystywane są co do zasady do działalności edukacyjnej w ramach </a:t>
            </a:r>
            <a:r>
              <a:rPr lang="pl-PL" i="1" dirty="0"/>
              <a:t>krajowego systemu edukacji </a:t>
            </a:r>
            <a:r>
              <a:rPr lang="pl-PL" dirty="0"/>
              <a:t>finansowana ze środków pochodzących z subwencji oświatowej; część powierzchni wynajmowana jest na rzecz organizacji odpłatnych zajęć sportowych oraz lekcyjnych;</a:t>
            </a:r>
          </a:p>
          <a:p>
            <a:pPr lvl="1"/>
            <a:r>
              <a:rPr lang="pl-PL" dirty="0"/>
              <a:t>samorządowe przedszkola realizują program wychowania przedszkolnego w oparciu o podstawę programową i co do zasady finansowane są przez Miasto (działalność w ramach </a:t>
            </a:r>
            <a:r>
              <a:rPr lang="pl-PL" i="1" dirty="0"/>
              <a:t>krajowego systemu edukacji</a:t>
            </a:r>
            <a:r>
              <a:rPr lang="pl-PL" dirty="0"/>
              <a:t>);</a:t>
            </a:r>
          </a:p>
        </p:txBody>
      </p:sp>
      <p:sp>
        <p:nvSpPr>
          <p:cNvPr id="4" name="Symbol zastępczy numeru slajdu 3">
            <a:extLst>
              <a:ext uri="{FF2B5EF4-FFF2-40B4-BE49-F238E27FC236}">
                <a16:creationId xmlns:a16="http://schemas.microsoft.com/office/drawing/2014/main" id="{3F55228B-963A-003E-F653-CF1492093CCC}"/>
              </a:ext>
            </a:extLst>
          </p:cNvPr>
          <p:cNvSpPr>
            <a:spLocks noGrp="1"/>
          </p:cNvSpPr>
          <p:nvPr>
            <p:ph type="sldNum" sz="quarter" idx="10"/>
          </p:nvPr>
        </p:nvSpPr>
        <p:spPr/>
        <p:txBody>
          <a:bodyPr/>
          <a:lstStyle/>
          <a:p>
            <a:fld id="{EB4015AA-59F6-416B-87A6-8E3D940284E2}" type="slidenum">
              <a:rPr lang="pl-PL" smtClean="0"/>
              <a:pPr/>
              <a:t>39</a:t>
            </a:fld>
            <a:endParaRPr lang="pl-PL" dirty="0"/>
          </a:p>
        </p:txBody>
      </p:sp>
    </p:spTree>
    <p:extLst>
      <p:ext uri="{BB962C8B-B14F-4D97-AF65-F5344CB8AC3E}">
        <p14:creationId xmlns:p14="http://schemas.microsoft.com/office/powerpoint/2010/main" val="288635335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E14C79D-AEB4-B849-8714-3EAA42BF5B56}"/>
              </a:ext>
            </a:extLst>
          </p:cNvPr>
          <p:cNvSpPr>
            <a:spLocks noGrp="1"/>
          </p:cNvSpPr>
          <p:nvPr>
            <p:ph type="title"/>
          </p:nvPr>
        </p:nvSpPr>
        <p:spPr/>
        <p:txBody>
          <a:bodyPr/>
          <a:lstStyle/>
          <a:p>
            <a:r>
              <a:rPr lang="pl-PL" dirty="0"/>
              <a:t>Przesłanki pomocy publicznej</a:t>
            </a:r>
          </a:p>
        </p:txBody>
      </p:sp>
      <p:sp>
        <p:nvSpPr>
          <p:cNvPr id="3" name="Symbol zastępczy zawartości 2">
            <a:extLst>
              <a:ext uri="{FF2B5EF4-FFF2-40B4-BE49-F238E27FC236}">
                <a16:creationId xmlns:a16="http://schemas.microsoft.com/office/drawing/2014/main" id="{30A5ED99-300E-FF85-A96D-2A96CB360CD1}"/>
              </a:ext>
            </a:extLst>
          </p:cNvPr>
          <p:cNvSpPr>
            <a:spLocks noGrp="1"/>
          </p:cNvSpPr>
          <p:nvPr>
            <p:ph idx="1"/>
          </p:nvPr>
        </p:nvSpPr>
        <p:spPr/>
        <p:txBody>
          <a:bodyPr/>
          <a:lstStyle/>
          <a:p>
            <a:r>
              <a:rPr lang="pl-PL" dirty="0"/>
              <a:t>Test pomocy publicznej bazujące na przesłankach wynikających z art. 107 ust. 1 TFUE. </a:t>
            </a:r>
          </a:p>
          <a:p>
            <a:r>
              <a:rPr lang="pl-PL" dirty="0"/>
              <a:t>Z uwagi na to, że dwie przesłanki – tj. przesłanka dotycząca zasobów przyznanych ze źródeł Państwa oraz selektywność środka – są co do zasady spełnione w przypadku środków przyznawanych w ramach FESL 2021-2027, stąd dla tych pytań odpowiedź zawsze będzie brzmieć „TAK”. </a:t>
            </a:r>
          </a:p>
          <a:p>
            <a:r>
              <a:rPr lang="pl-PL" dirty="0"/>
              <a:t>W stosunku do pozostałych pytań wnioskodawca </a:t>
            </a:r>
            <a:r>
              <a:rPr lang="pl-PL" sz="1800" b="0" i="0" u="none" strike="noStrike" baseline="0" dirty="0">
                <a:solidFill>
                  <a:srgbClr val="000000"/>
                </a:solidFill>
                <a:latin typeface="Open Sans" panose="020B0606030504020204" pitchFamily="34" charset="0"/>
              </a:rPr>
              <a:t>zobowiązany jest dokonać analizy dostępnych opcji („TAK” lub „NIE”) oraz przedstawić uzasadnienie.</a:t>
            </a:r>
          </a:p>
          <a:p>
            <a:r>
              <a:rPr lang="pl-PL" dirty="0"/>
              <a:t>Test pomocy publicznej przewiduje sytuację, w której wnioskodawca planuje prowadzenie zarówno działalności gospodarczej, jak również niegospodarczej, co wymaga szczegółowego opisania. </a:t>
            </a:r>
          </a:p>
        </p:txBody>
      </p:sp>
      <p:sp>
        <p:nvSpPr>
          <p:cNvPr id="4" name="Symbol zastępczy numeru slajdu 3">
            <a:extLst>
              <a:ext uri="{FF2B5EF4-FFF2-40B4-BE49-F238E27FC236}">
                <a16:creationId xmlns:a16="http://schemas.microsoft.com/office/drawing/2014/main" id="{A0FE85D4-BC41-59E5-A47B-6695DD5E8072}"/>
              </a:ext>
            </a:extLst>
          </p:cNvPr>
          <p:cNvSpPr>
            <a:spLocks noGrp="1"/>
          </p:cNvSpPr>
          <p:nvPr>
            <p:ph type="sldNum" sz="quarter" idx="10"/>
          </p:nvPr>
        </p:nvSpPr>
        <p:spPr/>
        <p:txBody>
          <a:bodyPr/>
          <a:lstStyle/>
          <a:p>
            <a:fld id="{EB4015AA-59F6-416B-87A6-8E3D940284E2}" type="slidenum">
              <a:rPr lang="pl-PL" smtClean="0"/>
              <a:pPr/>
              <a:t>4</a:t>
            </a:fld>
            <a:endParaRPr lang="pl-PL" dirty="0"/>
          </a:p>
        </p:txBody>
      </p:sp>
    </p:spTree>
    <p:extLst>
      <p:ext uri="{BB962C8B-B14F-4D97-AF65-F5344CB8AC3E}">
        <p14:creationId xmlns:p14="http://schemas.microsoft.com/office/powerpoint/2010/main" val="380378036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78DAA7D-A067-BD4C-9FD3-E7662741CE33}"/>
              </a:ext>
            </a:extLst>
          </p:cNvPr>
          <p:cNvSpPr>
            <a:spLocks noGrp="1"/>
          </p:cNvSpPr>
          <p:nvPr>
            <p:ph type="title"/>
          </p:nvPr>
        </p:nvSpPr>
        <p:spPr/>
        <p:txBody>
          <a:bodyPr/>
          <a:lstStyle/>
          <a:p>
            <a:r>
              <a:rPr lang="pl-PL" dirty="0"/>
              <a:t>Przykład 2</a:t>
            </a:r>
          </a:p>
        </p:txBody>
      </p:sp>
      <p:sp>
        <p:nvSpPr>
          <p:cNvPr id="3" name="Symbol zastępczy zawartości 2">
            <a:extLst>
              <a:ext uri="{FF2B5EF4-FFF2-40B4-BE49-F238E27FC236}">
                <a16:creationId xmlns:a16="http://schemas.microsoft.com/office/drawing/2014/main" id="{5E080DB3-99B8-AF0E-492E-82F2D4F177BA}"/>
              </a:ext>
            </a:extLst>
          </p:cNvPr>
          <p:cNvSpPr>
            <a:spLocks noGrp="1"/>
          </p:cNvSpPr>
          <p:nvPr>
            <p:ph idx="1"/>
          </p:nvPr>
        </p:nvSpPr>
        <p:spPr/>
        <p:txBody>
          <a:bodyPr/>
          <a:lstStyle/>
          <a:p>
            <a:pPr lvl="1"/>
            <a:r>
              <a:rPr lang="pl-PL" dirty="0"/>
              <a:t>w budynku Domu Kultury prowadzona jest działalnością związana z prowadzeniem wydarzeń kulturalnych dla społeczności lokalnej oraz organizacji zajęć dodatkowych dla mieszkańców; w obiekcie prowadzona jest działalność związana z wynajmem sali widowiskowej w zakresie określonym dla działalności pomocniczej oraz kawiarnia stanowiąca uzupełnienie podstawowej oferty. </a:t>
            </a:r>
          </a:p>
          <a:p>
            <a:r>
              <a:rPr lang="pl-PL" dirty="0"/>
              <a:t>Dodatkowo na każdym budynku zainstalowane zostaną instalacje fotowoltaiczne wraz z magazynami energii, które zostały zwymiarowane na potrzeby tych budynków. </a:t>
            </a:r>
            <a:r>
              <a:rPr lang="pl-PL" sz="1800" b="0" i="0" u="none" strike="noStrike" baseline="0" dirty="0">
                <a:solidFill>
                  <a:srgbClr val="000000"/>
                </a:solidFill>
                <a:latin typeface="Open Sans" panose="020B0606030504020204" pitchFamily="34" charset="0"/>
              </a:rPr>
              <a:t>Oddawanie energii do sieci nie przekroczy 20% zdolności produkcyjnej instalacji w skali rocznej. </a:t>
            </a:r>
            <a:endParaRPr lang="pl-PL" dirty="0"/>
          </a:p>
          <a:p>
            <a:endParaRPr lang="pl-PL" dirty="0"/>
          </a:p>
        </p:txBody>
      </p:sp>
      <p:sp>
        <p:nvSpPr>
          <p:cNvPr id="4" name="Symbol zastępczy numeru slajdu 3">
            <a:extLst>
              <a:ext uri="{FF2B5EF4-FFF2-40B4-BE49-F238E27FC236}">
                <a16:creationId xmlns:a16="http://schemas.microsoft.com/office/drawing/2014/main" id="{B2101275-5CB1-9A7A-9A0C-563FB11CF3E8}"/>
              </a:ext>
            </a:extLst>
          </p:cNvPr>
          <p:cNvSpPr>
            <a:spLocks noGrp="1"/>
          </p:cNvSpPr>
          <p:nvPr>
            <p:ph type="sldNum" sz="quarter" idx="10"/>
          </p:nvPr>
        </p:nvSpPr>
        <p:spPr/>
        <p:txBody>
          <a:bodyPr/>
          <a:lstStyle/>
          <a:p>
            <a:fld id="{EB4015AA-59F6-416B-87A6-8E3D940284E2}" type="slidenum">
              <a:rPr lang="pl-PL" smtClean="0"/>
              <a:pPr/>
              <a:t>40</a:t>
            </a:fld>
            <a:endParaRPr lang="pl-PL" dirty="0"/>
          </a:p>
        </p:txBody>
      </p:sp>
    </p:spTree>
    <p:extLst>
      <p:ext uri="{BB962C8B-B14F-4D97-AF65-F5344CB8AC3E}">
        <p14:creationId xmlns:p14="http://schemas.microsoft.com/office/powerpoint/2010/main" val="18664194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31AF244-15E2-46A4-02D7-4CB26801DF50}"/>
              </a:ext>
            </a:extLst>
          </p:cNvPr>
          <p:cNvSpPr>
            <a:spLocks noGrp="1"/>
          </p:cNvSpPr>
          <p:nvPr>
            <p:ph type="title"/>
          </p:nvPr>
        </p:nvSpPr>
        <p:spPr/>
        <p:txBody>
          <a:bodyPr/>
          <a:lstStyle/>
          <a:p>
            <a:r>
              <a:rPr lang="pl-PL" dirty="0"/>
              <a:t>Przykład 2</a:t>
            </a:r>
          </a:p>
        </p:txBody>
      </p:sp>
      <p:sp>
        <p:nvSpPr>
          <p:cNvPr id="3" name="Symbol zastępczy zawartości 2">
            <a:extLst>
              <a:ext uri="{FF2B5EF4-FFF2-40B4-BE49-F238E27FC236}">
                <a16:creationId xmlns:a16="http://schemas.microsoft.com/office/drawing/2014/main" id="{90E622B5-E2EB-0B85-5012-0B9FB7CF4956}"/>
              </a:ext>
            </a:extLst>
          </p:cNvPr>
          <p:cNvSpPr>
            <a:spLocks noGrp="1"/>
          </p:cNvSpPr>
          <p:nvPr>
            <p:ph idx="1"/>
          </p:nvPr>
        </p:nvSpPr>
        <p:spPr>
          <a:xfrm>
            <a:off x="1025907" y="1979837"/>
            <a:ext cx="8640382" cy="5040000"/>
          </a:xfrm>
        </p:spPr>
        <p:txBody>
          <a:bodyPr>
            <a:normAutofit fontScale="92500"/>
          </a:bodyPr>
          <a:lstStyle/>
          <a:p>
            <a:r>
              <a:rPr lang="pl-PL" dirty="0"/>
              <a:t>Szkoła Podstawowa nr 1– działalność pomocnicza związana z wynajmem sali gimnastycznej na potrzeby lokalnych klubów sportowych w wymiarze 15% czasu wykorzystania - 300 godzin rocznie na działalność gospodarczą - zasób roczny 2.000 godzin);</a:t>
            </a:r>
          </a:p>
          <a:p>
            <a:r>
              <a:rPr lang="pl-PL" dirty="0"/>
              <a:t>Szkoła Podstawowa nr 2 – wynajem sali gimnastycznej oraz </a:t>
            </a:r>
            <a:r>
              <a:rPr lang="pl-PL" dirty="0" err="1"/>
              <a:t>sal</a:t>
            </a:r>
            <a:r>
              <a:rPr lang="pl-PL" dirty="0"/>
              <a:t> lekcyjnych na potrzeby zajęć dodatkowych w ramach działalności pomocniczej w wymiarze 18% powierzchni – powierzchnia wynajmowana 400 m2 – 2.200 m2 powierzchnia szkoły;</a:t>
            </a:r>
          </a:p>
          <a:p>
            <a:r>
              <a:rPr lang="pl-PL" dirty="0"/>
              <a:t>Szkoła Podstawowa nr 3 - działalność pomocnicza związana z wynajmem sali gimnastycznej na potrzeby lokalnych klubów sportowych w wymiarze 15% czasu wykorzystania - 300 godzin rocznie na działalność gospodarczą - zasób roczny 2.000 godzin);</a:t>
            </a:r>
          </a:p>
          <a:p>
            <a:r>
              <a:rPr lang="pl-PL" dirty="0"/>
              <a:t>Dom Kultury - działalność pomocnicza związana z wynajmem sali widowiskowej 15% - 300 godzin rocznie na działalność gospodarczą - zasób roczny 2.000 godzin) oraz prowadzenie działalności uzupełniającej w ramach kawiarni. Kawiarnia działa w godzinach funkcjonowania Domu Kultury.</a:t>
            </a:r>
          </a:p>
        </p:txBody>
      </p:sp>
      <p:sp>
        <p:nvSpPr>
          <p:cNvPr id="4" name="Symbol zastępczy numeru slajdu 3">
            <a:extLst>
              <a:ext uri="{FF2B5EF4-FFF2-40B4-BE49-F238E27FC236}">
                <a16:creationId xmlns:a16="http://schemas.microsoft.com/office/drawing/2014/main" id="{74DDB70E-CE43-E36C-CA71-F61F987D6696}"/>
              </a:ext>
            </a:extLst>
          </p:cNvPr>
          <p:cNvSpPr>
            <a:spLocks noGrp="1"/>
          </p:cNvSpPr>
          <p:nvPr>
            <p:ph type="sldNum" sz="quarter" idx="10"/>
          </p:nvPr>
        </p:nvSpPr>
        <p:spPr/>
        <p:txBody>
          <a:bodyPr/>
          <a:lstStyle/>
          <a:p>
            <a:fld id="{EB4015AA-59F6-416B-87A6-8E3D940284E2}" type="slidenum">
              <a:rPr lang="pl-PL" smtClean="0"/>
              <a:pPr/>
              <a:t>41</a:t>
            </a:fld>
            <a:endParaRPr lang="pl-PL" dirty="0"/>
          </a:p>
        </p:txBody>
      </p:sp>
    </p:spTree>
    <p:extLst>
      <p:ext uri="{BB962C8B-B14F-4D97-AF65-F5344CB8AC3E}">
        <p14:creationId xmlns:p14="http://schemas.microsoft.com/office/powerpoint/2010/main" val="87467727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C0F0B47-2550-C4A7-8B52-04248F17D870}"/>
              </a:ext>
            </a:extLst>
          </p:cNvPr>
          <p:cNvSpPr>
            <a:spLocks noGrp="1"/>
          </p:cNvSpPr>
          <p:nvPr>
            <p:ph type="title"/>
          </p:nvPr>
        </p:nvSpPr>
        <p:spPr/>
        <p:txBody>
          <a:bodyPr/>
          <a:lstStyle/>
          <a:p>
            <a:r>
              <a:rPr lang="pl-PL" dirty="0"/>
              <a:t>Pomoc niezgodna z prawem</a:t>
            </a:r>
          </a:p>
        </p:txBody>
      </p:sp>
      <p:sp>
        <p:nvSpPr>
          <p:cNvPr id="3" name="Symbol zastępczy zawartości 2">
            <a:extLst>
              <a:ext uri="{FF2B5EF4-FFF2-40B4-BE49-F238E27FC236}">
                <a16:creationId xmlns:a16="http://schemas.microsoft.com/office/drawing/2014/main" id="{B0403E7C-C722-3F94-AFB3-4F374BA3DF9E}"/>
              </a:ext>
            </a:extLst>
          </p:cNvPr>
          <p:cNvSpPr>
            <a:spLocks noGrp="1"/>
          </p:cNvSpPr>
          <p:nvPr>
            <p:ph idx="1"/>
          </p:nvPr>
        </p:nvSpPr>
        <p:spPr/>
        <p:txBody>
          <a:bodyPr>
            <a:normAutofit fontScale="92500"/>
          </a:bodyPr>
          <a:lstStyle/>
          <a:p>
            <a:r>
              <a:rPr lang="pl-PL" dirty="0"/>
              <a:t>Może wystąpić w przypadku, gdy pierwotne założenia projektu nie przewidywały występowania pomocy publicznej, a wystąpiła ona wskutek zmian założeń projektu.</a:t>
            </a:r>
          </a:p>
          <a:p>
            <a:r>
              <a:rPr lang="pl-PL" dirty="0"/>
              <a:t>Może być przedmiotem postępowania wyjaśniającego, a następnie formalnej procedury dochodzenia, prowadzonej przez Komisję z własnej inicjatywy lub wskutek skargi złożonej przez zainteresowaną stronę. </a:t>
            </a:r>
          </a:p>
          <a:p>
            <a:r>
              <a:rPr lang="pl-PL" dirty="0"/>
              <a:t>Wprowadzenie do projektu zmian skutkujących wystąpieniem pomocy publicznej może także rodzić konsekwencje, takie jak pozbawienie beneficjenta wsparcia lub rozwiązanie umowy o dofinansowanie, jeśli wystąpienie nieuprawnionej pomocy zostanie zidentyfikowane w ramach prowadzonych kontroli lub audytów.</a:t>
            </a:r>
          </a:p>
          <a:p>
            <a:r>
              <a:rPr lang="pl-PL" dirty="0"/>
              <a:t>Konsekwencją otrzymania pomocy niezgodnej z prawem może być decyzja Komisji nakazująca windykację pomocy, która obejmuje odsetki naliczone według właściwej stopy ustalonej przez Komisję.</a:t>
            </a:r>
          </a:p>
          <a:p>
            <a:endParaRPr lang="pl-PL" dirty="0"/>
          </a:p>
        </p:txBody>
      </p:sp>
      <p:sp>
        <p:nvSpPr>
          <p:cNvPr id="4" name="Symbol zastępczy numeru slajdu 3">
            <a:extLst>
              <a:ext uri="{FF2B5EF4-FFF2-40B4-BE49-F238E27FC236}">
                <a16:creationId xmlns:a16="http://schemas.microsoft.com/office/drawing/2014/main" id="{79F2E0BE-DC01-A414-A420-3BD5669F07D3}"/>
              </a:ext>
            </a:extLst>
          </p:cNvPr>
          <p:cNvSpPr>
            <a:spLocks noGrp="1"/>
          </p:cNvSpPr>
          <p:nvPr>
            <p:ph type="sldNum" sz="quarter" idx="10"/>
          </p:nvPr>
        </p:nvSpPr>
        <p:spPr/>
        <p:txBody>
          <a:bodyPr/>
          <a:lstStyle/>
          <a:p>
            <a:fld id="{EB4015AA-59F6-416B-87A6-8E3D940284E2}" type="slidenum">
              <a:rPr lang="pl-PL" smtClean="0"/>
              <a:pPr/>
              <a:t>42</a:t>
            </a:fld>
            <a:endParaRPr lang="pl-PL" dirty="0"/>
          </a:p>
        </p:txBody>
      </p:sp>
    </p:spTree>
    <p:extLst>
      <p:ext uri="{BB962C8B-B14F-4D97-AF65-F5344CB8AC3E}">
        <p14:creationId xmlns:p14="http://schemas.microsoft.com/office/powerpoint/2010/main" val="189497677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02D5676-C536-A4D2-C869-271276383376}"/>
              </a:ext>
            </a:extLst>
          </p:cNvPr>
          <p:cNvSpPr>
            <a:spLocks noGrp="1"/>
          </p:cNvSpPr>
          <p:nvPr>
            <p:ph type="title"/>
          </p:nvPr>
        </p:nvSpPr>
        <p:spPr/>
        <p:txBody>
          <a:bodyPr/>
          <a:lstStyle/>
          <a:p>
            <a:r>
              <a:rPr lang="pl-PL" dirty="0"/>
              <a:t>Pomoc świadczona niezgodnie z przeznaczeniem</a:t>
            </a:r>
          </a:p>
        </p:txBody>
      </p:sp>
      <p:sp>
        <p:nvSpPr>
          <p:cNvPr id="3" name="Symbol zastępczy zawartości 2">
            <a:extLst>
              <a:ext uri="{FF2B5EF4-FFF2-40B4-BE49-F238E27FC236}">
                <a16:creationId xmlns:a16="http://schemas.microsoft.com/office/drawing/2014/main" id="{D24EE350-4A41-96A0-6630-EA1929522F68}"/>
              </a:ext>
            </a:extLst>
          </p:cNvPr>
          <p:cNvSpPr>
            <a:spLocks noGrp="1"/>
          </p:cNvSpPr>
          <p:nvPr>
            <p:ph idx="1"/>
          </p:nvPr>
        </p:nvSpPr>
        <p:spPr/>
        <p:txBody>
          <a:bodyPr/>
          <a:lstStyle/>
          <a:p>
            <a:r>
              <a:rPr lang="pl-PL" dirty="0"/>
              <a:t>Oznacza pomoc publiczną wykorzystaną przez beneficjenta z naruszeniem zasad określonego przeznaczenia pomocy publicznej.</a:t>
            </a:r>
          </a:p>
          <a:p>
            <a:r>
              <a:rPr lang="pl-PL" dirty="0"/>
              <a:t>Uprawnienia Komisji są tożsame, jak w przypadku pomocy niezgodnej z prawem.</a:t>
            </a:r>
          </a:p>
          <a:p>
            <a:r>
              <a:rPr lang="pl-PL" dirty="0"/>
              <a:t>Minimalizacją ryzyka wystąpienia pomocy świadczonej niezgodnie z przeznaczeniem jest właściwa ocena planowanych działań na etapie tworzenia wniosku o dofinansowanie projektu: w przypadku wątpliwości dotyczących wystąpienia pomocy, bezpieczniejszym rozwiązaniem jest przyjęcie w założenia, że dofinansowanie projektu będzie stanowić pomoc publiczną. </a:t>
            </a:r>
          </a:p>
          <a:p>
            <a:r>
              <a:rPr lang="pl-PL" dirty="0"/>
              <a:t>Uniknie się wtedy ryzyka, że pomoc publiczna zostanie zidentyfikowana po realizacji działań projektowych, co może skutkować uznaniem jej za pomoc niezgodną z prawem lub niezgodną z przeznaczeniem.</a:t>
            </a:r>
          </a:p>
          <a:p>
            <a:endParaRPr lang="pl-PL" dirty="0"/>
          </a:p>
        </p:txBody>
      </p:sp>
      <p:sp>
        <p:nvSpPr>
          <p:cNvPr id="4" name="Symbol zastępczy numeru slajdu 3">
            <a:extLst>
              <a:ext uri="{FF2B5EF4-FFF2-40B4-BE49-F238E27FC236}">
                <a16:creationId xmlns:a16="http://schemas.microsoft.com/office/drawing/2014/main" id="{DF59566F-8681-7984-D04C-D66DFD3B01EC}"/>
              </a:ext>
            </a:extLst>
          </p:cNvPr>
          <p:cNvSpPr>
            <a:spLocks noGrp="1"/>
          </p:cNvSpPr>
          <p:nvPr>
            <p:ph type="sldNum" sz="quarter" idx="10"/>
          </p:nvPr>
        </p:nvSpPr>
        <p:spPr/>
        <p:txBody>
          <a:bodyPr/>
          <a:lstStyle/>
          <a:p>
            <a:fld id="{EB4015AA-59F6-416B-87A6-8E3D940284E2}" type="slidenum">
              <a:rPr lang="pl-PL" smtClean="0"/>
              <a:pPr/>
              <a:t>43</a:t>
            </a:fld>
            <a:endParaRPr lang="pl-PL" dirty="0"/>
          </a:p>
        </p:txBody>
      </p:sp>
    </p:spTree>
    <p:extLst>
      <p:ext uri="{BB962C8B-B14F-4D97-AF65-F5344CB8AC3E}">
        <p14:creationId xmlns:p14="http://schemas.microsoft.com/office/powerpoint/2010/main" val="392334863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86D9A7-7F45-FE33-1843-2C0C436C378D}"/>
              </a:ext>
            </a:extLst>
          </p:cNvPr>
          <p:cNvSpPr>
            <a:spLocks noGrp="1"/>
          </p:cNvSpPr>
          <p:nvPr>
            <p:ph type="title"/>
          </p:nvPr>
        </p:nvSpPr>
        <p:spPr/>
        <p:txBody>
          <a:bodyPr/>
          <a:lstStyle/>
          <a:p>
            <a:r>
              <a:rPr lang="pl-PL" dirty="0"/>
              <a:t>Pomoc niezgodna z prawem lub świadczona niezgodnie z przeznaczeniem</a:t>
            </a:r>
          </a:p>
        </p:txBody>
      </p:sp>
      <p:sp>
        <p:nvSpPr>
          <p:cNvPr id="3" name="Symbol zastępczy zawartości 2">
            <a:extLst>
              <a:ext uri="{FF2B5EF4-FFF2-40B4-BE49-F238E27FC236}">
                <a16:creationId xmlns:a16="http://schemas.microsoft.com/office/drawing/2014/main" id="{BF5141AD-8BE3-9219-B73F-862415490D68}"/>
              </a:ext>
            </a:extLst>
          </p:cNvPr>
          <p:cNvSpPr>
            <a:spLocks noGrp="1"/>
          </p:cNvSpPr>
          <p:nvPr>
            <p:ph idx="1"/>
          </p:nvPr>
        </p:nvSpPr>
        <p:spPr>
          <a:xfrm>
            <a:off x="1025907" y="1979837"/>
            <a:ext cx="8640382" cy="4896344"/>
          </a:xfrm>
        </p:spPr>
        <p:txBody>
          <a:bodyPr>
            <a:normAutofit/>
          </a:bodyPr>
          <a:lstStyle/>
          <a:p>
            <a:r>
              <a:rPr lang="pl-PL" dirty="0"/>
              <a:t>Beneficjentem jest instytucja kultury, a celem projektu jest sfinansowanie budowy budynku z funkcją wystawienniczą. Na etapie podpisania umowy nie stwierdzono występowania pomocy publicznej ze względu na niegospodarczy charakter działalności prowadzonej przez beneficjenta i planowane niegospodarcze wykorzystanie obiektu. Po zrealizowaniu projektu obiekt był jednak wynajmowany komercyjnie, co spowodowało, że koszty działalności beneficjenta są pokrywane głównie z wpływów z działalności gospodarczej.</a:t>
            </a:r>
          </a:p>
          <a:p>
            <a:r>
              <a:rPr lang="pl-PL" dirty="0"/>
              <a:t>Beneficjent prowadzi ośrodek sportu i rekreacji. Celem projektu jest budowa nowej infrastruktury sportowej. Powstaje hala sportowa, która przez 85% czasu jest wykorzystywana przez lokalny zawodowy klub siatkarski. Dodatkowo brak jest publicznie i powszechnie dostępnej informacji o warunkach cenowych korzystania z infrastruktury przez klub ten klub.</a:t>
            </a:r>
          </a:p>
          <a:p>
            <a:endParaRPr lang="pl-PL" dirty="0"/>
          </a:p>
        </p:txBody>
      </p:sp>
      <p:sp>
        <p:nvSpPr>
          <p:cNvPr id="4" name="Symbol zastępczy numeru slajdu 3">
            <a:extLst>
              <a:ext uri="{FF2B5EF4-FFF2-40B4-BE49-F238E27FC236}">
                <a16:creationId xmlns:a16="http://schemas.microsoft.com/office/drawing/2014/main" id="{BFA071AD-B047-86CC-7793-8118CFC4A1BD}"/>
              </a:ext>
            </a:extLst>
          </p:cNvPr>
          <p:cNvSpPr>
            <a:spLocks noGrp="1"/>
          </p:cNvSpPr>
          <p:nvPr>
            <p:ph type="sldNum" sz="quarter" idx="10"/>
          </p:nvPr>
        </p:nvSpPr>
        <p:spPr/>
        <p:txBody>
          <a:bodyPr/>
          <a:lstStyle/>
          <a:p>
            <a:fld id="{EB4015AA-59F6-416B-87A6-8E3D940284E2}" type="slidenum">
              <a:rPr lang="pl-PL" smtClean="0"/>
              <a:pPr/>
              <a:t>44</a:t>
            </a:fld>
            <a:endParaRPr lang="pl-PL" dirty="0"/>
          </a:p>
        </p:txBody>
      </p:sp>
    </p:spTree>
    <p:extLst>
      <p:ext uri="{BB962C8B-B14F-4D97-AF65-F5344CB8AC3E}">
        <p14:creationId xmlns:p14="http://schemas.microsoft.com/office/powerpoint/2010/main" val="2583315798"/>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566A60-1751-4B27-089C-4B10AC745840}"/>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5173FDEF-36F6-FAB6-1F94-419DB4702E1E}"/>
              </a:ext>
            </a:extLst>
          </p:cNvPr>
          <p:cNvSpPr>
            <a:spLocks noGrp="1"/>
          </p:cNvSpPr>
          <p:nvPr>
            <p:ph type="ctrTitle"/>
          </p:nvPr>
        </p:nvSpPr>
        <p:spPr/>
        <p:txBody>
          <a:bodyPr/>
          <a:lstStyle/>
          <a:p>
            <a:r>
              <a:rPr lang="pl-PL" dirty="0"/>
              <a:t>Podstawy prawne udzielania pomocy publicznej</a:t>
            </a:r>
          </a:p>
        </p:txBody>
      </p:sp>
      <p:sp>
        <p:nvSpPr>
          <p:cNvPr id="4" name="Symbol zastępczy daty 3">
            <a:extLst>
              <a:ext uri="{FF2B5EF4-FFF2-40B4-BE49-F238E27FC236}">
                <a16:creationId xmlns:a16="http://schemas.microsoft.com/office/drawing/2014/main" id="{F2D18037-3A5A-69CF-5EF2-A921CD73EE1B}"/>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0800CB4C-D6E5-C592-E590-2BE9102F1F4C}"/>
              </a:ext>
            </a:extLst>
          </p:cNvPr>
          <p:cNvSpPr>
            <a:spLocks noGrp="1"/>
          </p:cNvSpPr>
          <p:nvPr>
            <p:ph type="subTitle" idx="1"/>
          </p:nvPr>
        </p:nvSpPr>
        <p:spPr/>
        <p:txBody>
          <a:bodyPr/>
          <a:lstStyle/>
          <a:p>
            <a:endParaRPr lang="pl-PL"/>
          </a:p>
        </p:txBody>
      </p:sp>
      <p:pic>
        <p:nvPicPr>
          <p:cNvPr id="3" name="Obraz 2">
            <a:extLst>
              <a:ext uri="{FF2B5EF4-FFF2-40B4-BE49-F238E27FC236}">
                <a16:creationId xmlns:a16="http://schemas.microsoft.com/office/drawing/2014/main" id="{3C43FEE4-21AD-D62A-0A94-90F132B69C92}"/>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1808934862"/>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D325DD-773D-A7A5-11F3-D1C7CA3A9B12}"/>
              </a:ext>
            </a:extLst>
          </p:cNvPr>
          <p:cNvSpPr>
            <a:spLocks noGrp="1"/>
          </p:cNvSpPr>
          <p:nvPr>
            <p:ph type="title"/>
          </p:nvPr>
        </p:nvSpPr>
        <p:spPr/>
        <p:txBody>
          <a:bodyPr/>
          <a:lstStyle/>
          <a:p>
            <a:r>
              <a:rPr lang="pl-PL" dirty="0"/>
              <a:t>Unijne źródła prawa</a:t>
            </a:r>
          </a:p>
        </p:txBody>
      </p:sp>
      <p:sp>
        <p:nvSpPr>
          <p:cNvPr id="3" name="Symbol zastępczy zawartości 2">
            <a:extLst>
              <a:ext uri="{FF2B5EF4-FFF2-40B4-BE49-F238E27FC236}">
                <a16:creationId xmlns:a16="http://schemas.microsoft.com/office/drawing/2014/main" id="{32730129-1AAB-D170-B58B-E8D9CE76E4FD}"/>
              </a:ext>
            </a:extLst>
          </p:cNvPr>
          <p:cNvSpPr>
            <a:spLocks noGrp="1"/>
          </p:cNvSpPr>
          <p:nvPr>
            <p:ph idx="1"/>
          </p:nvPr>
        </p:nvSpPr>
        <p:spPr/>
        <p:txBody>
          <a:bodyPr/>
          <a:lstStyle/>
          <a:p>
            <a:r>
              <a:rPr lang="pl-PL" dirty="0"/>
              <a:t>Komisja ustaliła, że pomoc przyznana jednemu przedsiębiorstwu w okresie trzech lat nie zakłóca konkurencji ani nie wywiera niekorzystnego wpływu na wymianę handlową między państwami członkowskimi, jeżeli nie przekracza określonego pułapu. </a:t>
            </a:r>
          </a:p>
          <a:p>
            <a:r>
              <a:rPr lang="pl-PL" dirty="0"/>
              <a:t>Tego rodzaju pomoc określana jest mianem pomocy de minimis, a ponieważ nie zakłóca ona konkurencji, nie grozi jej zakłóceniem ani nie wpływa negatywnie na wymianę handlową między państwami członkowskimi, nie jest klasyfikowana jako pomoc publiczna i nie musi być zgłaszana Komisji.</a:t>
            </a:r>
          </a:p>
          <a:p>
            <a:r>
              <a:rPr lang="pl-PL" b="1" dirty="0"/>
              <a:t>Rozporządzenie Komisji (UE) 2023/2831 z dnia 13 grudnia 2023 r. w sprawie stosowania art. 107 i 108 Traktatu o funkcjonowaniu Unii Europejskiej do pomocy de minimis.</a:t>
            </a:r>
          </a:p>
          <a:p>
            <a:endParaRPr lang="pl-PL" dirty="0"/>
          </a:p>
        </p:txBody>
      </p:sp>
      <p:sp>
        <p:nvSpPr>
          <p:cNvPr id="4" name="Symbol zastępczy numeru slajdu 3">
            <a:extLst>
              <a:ext uri="{FF2B5EF4-FFF2-40B4-BE49-F238E27FC236}">
                <a16:creationId xmlns:a16="http://schemas.microsoft.com/office/drawing/2014/main" id="{ABB414BB-EA42-750B-AAB2-F0B27ADA7483}"/>
              </a:ext>
            </a:extLst>
          </p:cNvPr>
          <p:cNvSpPr>
            <a:spLocks noGrp="1"/>
          </p:cNvSpPr>
          <p:nvPr>
            <p:ph type="sldNum" sz="quarter" idx="10"/>
          </p:nvPr>
        </p:nvSpPr>
        <p:spPr/>
        <p:txBody>
          <a:bodyPr/>
          <a:lstStyle/>
          <a:p>
            <a:fld id="{EB4015AA-59F6-416B-87A6-8E3D940284E2}" type="slidenum">
              <a:rPr lang="pl-PL" smtClean="0"/>
              <a:pPr/>
              <a:t>46</a:t>
            </a:fld>
            <a:endParaRPr lang="pl-PL" dirty="0"/>
          </a:p>
        </p:txBody>
      </p:sp>
    </p:spTree>
    <p:extLst>
      <p:ext uri="{BB962C8B-B14F-4D97-AF65-F5344CB8AC3E}">
        <p14:creationId xmlns:p14="http://schemas.microsoft.com/office/powerpoint/2010/main" val="418597012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9B9BAB2-9977-0DE6-F9C8-A7B6518C7901}"/>
              </a:ext>
            </a:extLst>
          </p:cNvPr>
          <p:cNvSpPr>
            <a:spLocks noGrp="1"/>
          </p:cNvSpPr>
          <p:nvPr>
            <p:ph type="title"/>
          </p:nvPr>
        </p:nvSpPr>
        <p:spPr/>
        <p:txBody>
          <a:bodyPr/>
          <a:lstStyle/>
          <a:p>
            <a:r>
              <a:rPr lang="pl-PL" dirty="0"/>
              <a:t>Unijne źródła prawa</a:t>
            </a:r>
          </a:p>
        </p:txBody>
      </p:sp>
      <p:sp>
        <p:nvSpPr>
          <p:cNvPr id="3" name="Symbol zastępczy zawartości 2">
            <a:extLst>
              <a:ext uri="{FF2B5EF4-FFF2-40B4-BE49-F238E27FC236}">
                <a16:creationId xmlns:a16="http://schemas.microsoft.com/office/drawing/2014/main" id="{E424DB42-A331-CD9F-AE6E-2B1D283544E7}"/>
              </a:ext>
            </a:extLst>
          </p:cNvPr>
          <p:cNvSpPr>
            <a:spLocks noGrp="1"/>
          </p:cNvSpPr>
          <p:nvPr>
            <p:ph idx="1"/>
          </p:nvPr>
        </p:nvSpPr>
        <p:spPr/>
        <p:txBody>
          <a:bodyPr>
            <a:normAutofit/>
          </a:bodyPr>
          <a:lstStyle/>
          <a:p>
            <a:r>
              <a:rPr lang="pl-PL" dirty="0"/>
              <a:t>Komisja przyjęła rozporządzenie, w myśl którego pewne kategorie pomocy, które uznano za prawdopodobnie zgodne z rynkiem wewnętrznym, nie podlegają wymogowi zgłoszenia, jeśli spełnione zostały wszystkie warunki, chyba że kwota pomocy przewyższa określone progi. Jest to tzw. rozporządzenie GBER.</a:t>
            </a:r>
          </a:p>
          <a:p>
            <a:r>
              <a:rPr lang="pl-PL" b="1" dirty="0"/>
              <a:t>Rozporządzenie Komisji (UE) nr 651/2014 z dnia 17 czerwca 2014 r. uznające niektóre rodzaje pomocy za zgodne z rynkiem wewnętrznym w zastosowaniu art. 107 i 108 Traktatu, zmienione przez Rozporządzenie Komisji (UE) 2023/1315 z dnia 23 czerwca 2023 r.</a:t>
            </a:r>
          </a:p>
          <a:p>
            <a:endParaRPr lang="pl-PL" dirty="0"/>
          </a:p>
        </p:txBody>
      </p:sp>
      <p:sp>
        <p:nvSpPr>
          <p:cNvPr id="4" name="Symbol zastępczy numeru slajdu 3">
            <a:extLst>
              <a:ext uri="{FF2B5EF4-FFF2-40B4-BE49-F238E27FC236}">
                <a16:creationId xmlns:a16="http://schemas.microsoft.com/office/drawing/2014/main" id="{A0B49DEB-03A7-F5B9-F2FF-7A006017A425}"/>
              </a:ext>
            </a:extLst>
          </p:cNvPr>
          <p:cNvSpPr>
            <a:spLocks noGrp="1"/>
          </p:cNvSpPr>
          <p:nvPr>
            <p:ph type="sldNum" sz="quarter" idx="10"/>
          </p:nvPr>
        </p:nvSpPr>
        <p:spPr/>
        <p:txBody>
          <a:bodyPr/>
          <a:lstStyle/>
          <a:p>
            <a:fld id="{EB4015AA-59F6-416B-87A6-8E3D940284E2}" type="slidenum">
              <a:rPr lang="pl-PL" smtClean="0"/>
              <a:pPr/>
              <a:t>47</a:t>
            </a:fld>
            <a:endParaRPr lang="pl-PL" dirty="0"/>
          </a:p>
        </p:txBody>
      </p:sp>
    </p:spTree>
    <p:extLst>
      <p:ext uri="{BB962C8B-B14F-4D97-AF65-F5344CB8AC3E}">
        <p14:creationId xmlns:p14="http://schemas.microsoft.com/office/powerpoint/2010/main" val="168828257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2E5DCE8-251D-057F-753F-674E2E0D5020}"/>
              </a:ext>
            </a:extLst>
          </p:cNvPr>
          <p:cNvSpPr>
            <a:spLocks noGrp="1"/>
          </p:cNvSpPr>
          <p:nvPr>
            <p:ph type="title"/>
          </p:nvPr>
        </p:nvSpPr>
        <p:spPr/>
        <p:txBody>
          <a:bodyPr/>
          <a:lstStyle/>
          <a:p>
            <a:r>
              <a:rPr lang="pl-PL" dirty="0"/>
              <a:t>Unijne źródła prawa</a:t>
            </a:r>
          </a:p>
        </p:txBody>
      </p:sp>
      <p:sp>
        <p:nvSpPr>
          <p:cNvPr id="3" name="Symbol zastępczy zawartości 2">
            <a:extLst>
              <a:ext uri="{FF2B5EF4-FFF2-40B4-BE49-F238E27FC236}">
                <a16:creationId xmlns:a16="http://schemas.microsoft.com/office/drawing/2014/main" id="{071B9AB9-A57D-7EF7-D975-076B2FF33809}"/>
              </a:ext>
            </a:extLst>
          </p:cNvPr>
          <p:cNvSpPr>
            <a:spLocks noGrp="1"/>
          </p:cNvSpPr>
          <p:nvPr>
            <p:ph idx="1"/>
          </p:nvPr>
        </p:nvSpPr>
        <p:spPr>
          <a:xfrm>
            <a:off x="1025907" y="1979837"/>
            <a:ext cx="8640382" cy="5220000"/>
          </a:xfrm>
        </p:spPr>
        <p:txBody>
          <a:bodyPr>
            <a:normAutofit/>
          </a:bodyPr>
          <a:lstStyle/>
          <a:p>
            <a:r>
              <a:rPr lang="pl-PL" dirty="0"/>
              <a:t>Zasady stosowania pomocy publicznej przeznaczonej na finansowanie usług świadczonych w ogólnym interesie gospodarczym są określone w:</a:t>
            </a:r>
          </a:p>
          <a:p>
            <a:pPr lvl="1"/>
            <a:r>
              <a:rPr lang="pl-PL" dirty="0"/>
              <a:t>Decyzji Komisji z dnia 20 grudnia 2011 r. w sprawie stosowania art. 106 ust. 2 Traktatu o funkcjonowania Unii Europejskiej do pomocy państwa w formie rekompensaty z tytułu świadczenia usług publicznych, przyznawanej przedsiębiorstwom zobowiązanym do wykonywania usług świadczonych w ogólnym interesie gospodarczym,</a:t>
            </a:r>
          </a:p>
          <a:p>
            <a:pPr lvl="1"/>
            <a:r>
              <a:rPr lang="pl-PL" dirty="0"/>
              <a:t>Rozporządzeniu (WE) nr 1370/2007 Parlamentu Europejskiego i Rady z dnia 23 października 2007 r. dotyczące usług publicznych w zakresie kolejowego i drogowego transportu pasażerskiego oraz uchylające rozporządzenia Rady (EWG) nr 1191/69 i (EWG) nr 1107/70.</a:t>
            </a:r>
          </a:p>
          <a:p>
            <a:r>
              <a:rPr lang="pl-PL" sz="1800" dirty="0"/>
              <a:t>Zasady stosowania pomocy de minimis reguluje Rozporządzenie Komisji (UE) 2023/2832 z dnia 13 grudnia 2023 r. w sprawie stosowania art. 107 i 108 Traktatu o funkcjonowaniu Unii Europejskiej do pomocy de minimis przyznawanej przedsiębiorstwom wykonującym usługi świadczone w ogólnym interesie gospodarczym.</a:t>
            </a:r>
          </a:p>
          <a:p>
            <a:endParaRPr lang="pl-PL" dirty="0"/>
          </a:p>
        </p:txBody>
      </p:sp>
      <p:sp>
        <p:nvSpPr>
          <p:cNvPr id="4" name="Symbol zastępczy numeru slajdu 3">
            <a:extLst>
              <a:ext uri="{FF2B5EF4-FFF2-40B4-BE49-F238E27FC236}">
                <a16:creationId xmlns:a16="http://schemas.microsoft.com/office/drawing/2014/main" id="{1A4B027F-4050-C049-26D4-CC39F280F3D2}"/>
              </a:ext>
            </a:extLst>
          </p:cNvPr>
          <p:cNvSpPr>
            <a:spLocks noGrp="1"/>
          </p:cNvSpPr>
          <p:nvPr>
            <p:ph type="sldNum" sz="quarter" idx="10"/>
          </p:nvPr>
        </p:nvSpPr>
        <p:spPr/>
        <p:txBody>
          <a:bodyPr/>
          <a:lstStyle/>
          <a:p>
            <a:fld id="{EB4015AA-59F6-416B-87A6-8E3D940284E2}" type="slidenum">
              <a:rPr lang="pl-PL" smtClean="0"/>
              <a:pPr/>
              <a:t>48</a:t>
            </a:fld>
            <a:endParaRPr lang="pl-PL" dirty="0"/>
          </a:p>
        </p:txBody>
      </p:sp>
    </p:spTree>
    <p:extLst>
      <p:ext uri="{BB962C8B-B14F-4D97-AF65-F5344CB8AC3E}">
        <p14:creationId xmlns:p14="http://schemas.microsoft.com/office/powerpoint/2010/main" val="110799766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FB5998-7D52-9405-1158-BE5D9E19ED41}"/>
              </a:ext>
            </a:extLst>
          </p:cNvPr>
          <p:cNvSpPr>
            <a:spLocks noGrp="1"/>
          </p:cNvSpPr>
          <p:nvPr>
            <p:ph type="title"/>
          </p:nvPr>
        </p:nvSpPr>
        <p:spPr/>
        <p:txBody>
          <a:bodyPr/>
          <a:lstStyle/>
          <a:p>
            <a:r>
              <a:rPr lang="pl-PL" dirty="0"/>
              <a:t>Polskie źródła prawa</a:t>
            </a:r>
          </a:p>
        </p:txBody>
      </p:sp>
      <p:sp>
        <p:nvSpPr>
          <p:cNvPr id="3" name="Symbol zastępczy zawartości 2">
            <a:extLst>
              <a:ext uri="{FF2B5EF4-FFF2-40B4-BE49-F238E27FC236}">
                <a16:creationId xmlns:a16="http://schemas.microsoft.com/office/drawing/2014/main" id="{FD4A900C-973A-3374-18DC-CE0B7751B828}"/>
              </a:ext>
            </a:extLst>
          </p:cNvPr>
          <p:cNvSpPr>
            <a:spLocks noGrp="1"/>
          </p:cNvSpPr>
          <p:nvPr>
            <p:ph idx="1"/>
          </p:nvPr>
        </p:nvSpPr>
        <p:spPr/>
        <p:txBody>
          <a:bodyPr/>
          <a:lstStyle/>
          <a:p>
            <a:r>
              <a:rPr lang="pl-PL" dirty="0"/>
              <a:t>Ustawa z dnia 28 kwietnia 2022 r. o zasadach realizacji zadań finansowanych ze środków europejskich w perspektywie finansowej 2021–2027 oraz szereg aktów wykonawczych opartych o pomoc de minimis lub GBER, np.:</a:t>
            </a:r>
          </a:p>
          <a:p>
            <a:pPr lvl="1"/>
            <a:r>
              <a:rPr lang="pl-PL" dirty="0"/>
              <a:t>Rozporządzenie Ministra Funduszy i Polityki Regionalnej z dnia 7 sierpnia 2023 r. w sprawie udzielania pomocy inwestycyjnej na kulturę i zachowanie dziedzictwa kulturowego w ramach regionalnych programów na lata 2021–2027;</a:t>
            </a:r>
          </a:p>
          <a:p>
            <a:pPr lvl="1"/>
            <a:r>
              <a:rPr lang="pl-PL" dirty="0"/>
              <a:t>Rozporządzenie Ministra Funduszy i Polityki Regionalnej z dnia 26 stycznia 2023 r. w sprawie udzielania regionalnej pomocy inwestycyjnej ze środków Funduszu na rzecz Sprawiedliwej Transformacji w ramach regionalnych programów na lata 2021–2027;</a:t>
            </a:r>
          </a:p>
          <a:p>
            <a:pPr lvl="1"/>
            <a:r>
              <a:rPr lang="pl-PL" dirty="0"/>
              <a:t>Rozporządzenie Ministra Funduszy i Polityki Regionalnej z dnia 11 października 2022 r. w sprawie udzielania regionalnej pomocy inwestycyjnej w ramach programów regionalnych na lata 2021-2027;</a:t>
            </a:r>
          </a:p>
        </p:txBody>
      </p:sp>
      <p:sp>
        <p:nvSpPr>
          <p:cNvPr id="4" name="Symbol zastępczy numeru slajdu 3">
            <a:extLst>
              <a:ext uri="{FF2B5EF4-FFF2-40B4-BE49-F238E27FC236}">
                <a16:creationId xmlns:a16="http://schemas.microsoft.com/office/drawing/2014/main" id="{5FF40573-8F41-D438-3C86-337DA96BF77F}"/>
              </a:ext>
            </a:extLst>
          </p:cNvPr>
          <p:cNvSpPr>
            <a:spLocks noGrp="1"/>
          </p:cNvSpPr>
          <p:nvPr>
            <p:ph type="sldNum" sz="quarter" idx="10"/>
          </p:nvPr>
        </p:nvSpPr>
        <p:spPr/>
        <p:txBody>
          <a:bodyPr/>
          <a:lstStyle/>
          <a:p>
            <a:fld id="{EB4015AA-59F6-416B-87A6-8E3D940284E2}" type="slidenum">
              <a:rPr lang="pl-PL" smtClean="0"/>
              <a:pPr/>
              <a:t>49</a:t>
            </a:fld>
            <a:endParaRPr lang="pl-PL" dirty="0"/>
          </a:p>
        </p:txBody>
      </p:sp>
    </p:spTree>
    <p:extLst>
      <p:ext uri="{BB962C8B-B14F-4D97-AF65-F5344CB8AC3E}">
        <p14:creationId xmlns:p14="http://schemas.microsoft.com/office/powerpoint/2010/main" val="2994722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C1DA076-1C89-83A4-25B7-42E0625BEFB8}"/>
              </a:ext>
            </a:extLst>
          </p:cNvPr>
          <p:cNvSpPr>
            <a:spLocks noGrp="1"/>
          </p:cNvSpPr>
          <p:nvPr>
            <p:ph type="title"/>
          </p:nvPr>
        </p:nvSpPr>
        <p:spPr/>
        <p:txBody>
          <a:bodyPr/>
          <a:lstStyle/>
          <a:p>
            <a:r>
              <a:rPr lang="pl-PL" dirty="0"/>
              <a:t>Przesłanki pomocy publicznej</a:t>
            </a:r>
          </a:p>
        </p:txBody>
      </p:sp>
      <p:sp>
        <p:nvSpPr>
          <p:cNvPr id="3" name="Symbol zastępczy zawartości 2">
            <a:extLst>
              <a:ext uri="{FF2B5EF4-FFF2-40B4-BE49-F238E27FC236}">
                <a16:creationId xmlns:a16="http://schemas.microsoft.com/office/drawing/2014/main" id="{AE15D2D7-9633-7FA5-C47F-3F098BAF9D48}"/>
              </a:ext>
            </a:extLst>
          </p:cNvPr>
          <p:cNvSpPr>
            <a:spLocks noGrp="1"/>
          </p:cNvSpPr>
          <p:nvPr>
            <p:ph idx="1"/>
          </p:nvPr>
        </p:nvSpPr>
        <p:spPr/>
        <p:txBody>
          <a:bodyPr>
            <a:normAutofit/>
          </a:bodyPr>
          <a:lstStyle/>
          <a:p>
            <a:r>
              <a:rPr lang="pl-PL" dirty="0"/>
              <a:t>Jeden projekt może przewidywać realizację jednego lub kilku działań, z których każde stanowić może odrębną zamkniętą część projektu.</a:t>
            </a:r>
          </a:p>
          <a:p>
            <a:r>
              <a:rPr lang="pl-PL" dirty="0"/>
              <a:t>Działanie może być realizowane w następujący sposób:</a:t>
            </a:r>
          </a:p>
          <a:p>
            <a:pPr lvl="1"/>
            <a:r>
              <a:rPr lang="pl-PL" dirty="0"/>
              <a:t>jako jednorodne bez podziału na poddziałania, gdy w jego zakres nie wchodzą różne elementy;</a:t>
            </a:r>
          </a:p>
          <a:p>
            <a:pPr lvl="1"/>
            <a:r>
              <a:rPr lang="pl-PL" dirty="0"/>
              <a:t>w podziale na poddziałania, z których każde stanowi wyodrębnione przedsięwzięcie lub zespół przedsięwzięć powiązanych tematycznie.</a:t>
            </a:r>
          </a:p>
          <a:p>
            <a:r>
              <a:rPr lang="pl-PL" dirty="0"/>
              <a:t>W sytuacji, w której działanie będzie składało się z kilku działań, z których każde będzie stanowiło oddzielny zakres, dla każdego poddziałania konieczne jest wykonanie odrębnego testu pomocy publicznej.</a:t>
            </a:r>
          </a:p>
        </p:txBody>
      </p:sp>
      <p:sp>
        <p:nvSpPr>
          <p:cNvPr id="4" name="Symbol zastępczy numeru slajdu 3">
            <a:extLst>
              <a:ext uri="{FF2B5EF4-FFF2-40B4-BE49-F238E27FC236}">
                <a16:creationId xmlns:a16="http://schemas.microsoft.com/office/drawing/2014/main" id="{B25503C8-93BA-9294-7201-AE6ACFABFF8E}"/>
              </a:ext>
            </a:extLst>
          </p:cNvPr>
          <p:cNvSpPr>
            <a:spLocks noGrp="1"/>
          </p:cNvSpPr>
          <p:nvPr>
            <p:ph type="sldNum" sz="quarter" idx="10"/>
          </p:nvPr>
        </p:nvSpPr>
        <p:spPr/>
        <p:txBody>
          <a:bodyPr/>
          <a:lstStyle/>
          <a:p>
            <a:fld id="{EB4015AA-59F6-416B-87A6-8E3D940284E2}" type="slidenum">
              <a:rPr lang="pl-PL" smtClean="0"/>
              <a:pPr/>
              <a:t>5</a:t>
            </a:fld>
            <a:endParaRPr lang="pl-PL" dirty="0"/>
          </a:p>
        </p:txBody>
      </p:sp>
    </p:spTree>
    <p:extLst>
      <p:ext uri="{BB962C8B-B14F-4D97-AF65-F5344CB8AC3E}">
        <p14:creationId xmlns:p14="http://schemas.microsoft.com/office/powerpoint/2010/main" val="371108165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2C0F832-407D-65AA-45F1-1A56C7A5D3E8}"/>
              </a:ext>
            </a:extLst>
          </p:cNvPr>
          <p:cNvSpPr>
            <a:spLocks noGrp="1"/>
          </p:cNvSpPr>
          <p:nvPr>
            <p:ph type="title"/>
          </p:nvPr>
        </p:nvSpPr>
        <p:spPr/>
        <p:txBody>
          <a:bodyPr/>
          <a:lstStyle/>
          <a:p>
            <a:r>
              <a:rPr lang="pl-PL" dirty="0"/>
              <a:t>Polskie źródła prawa</a:t>
            </a:r>
          </a:p>
        </p:txBody>
      </p:sp>
      <p:sp>
        <p:nvSpPr>
          <p:cNvPr id="3" name="Symbol zastępczy zawartości 2">
            <a:extLst>
              <a:ext uri="{FF2B5EF4-FFF2-40B4-BE49-F238E27FC236}">
                <a16:creationId xmlns:a16="http://schemas.microsoft.com/office/drawing/2014/main" id="{3C1EE7EC-91DE-C862-A08D-6AFEF061A797}"/>
              </a:ext>
            </a:extLst>
          </p:cNvPr>
          <p:cNvSpPr>
            <a:spLocks noGrp="1"/>
          </p:cNvSpPr>
          <p:nvPr>
            <p:ph idx="1"/>
          </p:nvPr>
        </p:nvSpPr>
        <p:spPr/>
        <p:txBody>
          <a:bodyPr/>
          <a:lstStyle/>
          <a:p>
            <a:r>
              <a:rPr lang="pl-PL" dirty="0"/>
              <a:t>Ustawa z dnia 28 kwietnia 2022 r. o zasadach realizacji zadań finansowanych ze środków europejskich w perspektywie finansowej 2021–2027 oraz szereg aktów wykonawczych opartych o pomoc de minimis lub GBER, np.:</a:t>
            </a:r>
          </a:p>
          <a:p>
            <a:pPr lvl="1"/>
            <a:r>
              <a:rPr lang="pl-PL" dirty="0"/>
              <a:t>Rozporządzenie Ministra Funduszy i Polityki Regionalnej z dnia 24 sierpnia 2023 r. w sprawie udzielania pomocy inwestycyjnej na infrastrukturę sportową i wielofunkcyjną infrastrukturę rekreacyjną w ramach regionalnych programów na lata 2021–2027;</a:t>
            </a:r>
          </a:p>
          <a:p>
            <a:pPr lvl="1"/>
            <a:r>
              <a:rPr lang="pl-PL" dirty="0"/>
              <a:t>Rozporządzenie Ministra Funduszy i Polityki Regionalnej z dnia 16 sierpnia 2023 r. w sprawie udzielania pomocy inwestycyjnej na system ciepłowniczy i chłodniczy w ramach regionalnych programów na lata 2021–2027;</a:t>
            </a:r>
          </a:p>
          <a:p>
            <a:pPr lvl="1"/>
            <a:r>
              <a:rPr lang="pl-PL" dirty="0"/>
              <a:t>Rozporządzenie Ministra Funduszy i Polityki Regionalnej z dnia 11 grudnia 2022 r. w sprawie udzielania pomocy inwestycyjnej na infrastrukturę lokalną w ramach regionalnych programów na lata 2021–2027.</a:t>
            </a:r>
          </a:p>
        </p:txBody>
      </p:sp>
      <p:sp>
        <p:nvSpPr>
          <p:cNvPr id="4" name="Symbol zastępczy numeru slajdu 3">
            <a:extLst>
              <a:ext uri="{FF2B5EF4-FFF2-40B4-BE49-F238E27FC236}">
                <a16:creationId xmlns:a16="http://schemas.microsoft.com/office/drawing/2014/main" id="{FD516444-743C-399A-6332-9C8269A132CE}"/>
              </a:ext>
            </a:extLst>
          </p:cNvPr>
          <p:cNvSpPr>
            <a:spLocks noGrp="1"/>
          </p:cNvSpPr>
          <p:nvPr>
            <p:ph type="sldNum" sz="quarter" idx="10"/>
          </p:nvPr>
        </p:nvSpPr>
        <p:spPr/>
        <p:txBody>
          <a:bodyPr/>
          <a:lstStyle/>
          <a:p>
            <a:fld id="{EB4015AA-59F6-416B-87A6-8E3D940284E2}" type="slidenum">
              <a:rPr lang="pl-PL" smtClean="0"/>
              <a:pPr/>
              <a:t>50</a:t>
            </a:fld>
            <a:endParaRPr lang="pl-PL" dirty="0"/>
          </a:p>
        </p:txBody>
      </p:sp>
    </p:spTree>
    <p:extLst>
      <p:ext uri="{BB962C8B-B14F-4D97-AF65-F5344CB8AC3E}">
        <p14:creationId xmlns:p14="http://schemas.microsoft.com/office/powerpoint/2010/main" val="19165245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C25CE65-0651-1E51-929F-A3192A7292A7}"/>
              </a:ext>
            </a:extLst>
          </p:cNvPr>
          <p:cNvSpPr>
            <a:spLocks noGrp="1"/>
          </p:cNvSpPr>
          <p:nvPr>
            <p:ph type="title"/>
          </p:nvPr>
        </p:nvSpPr>
        <p:spPr/>
        <p:txBody>
          <a:bodyPr/>
          <a:lstStyle/>
          <a:p>
            <a:r>
              <a:rPr lang="pl-PL" dirty="0"/>
              <a:t>Polskie źródła prawa</a:t>
            </a:r>
          </a:p>
        </p:txBody>
      </p:sp>
      <p:sp>
        <p:nvSpPr>
          <p:cNvPr id="3" name="Symbol zastępczy zawartości 2">
            <a:extLst>
              <a:ext uri="{FF2B5EF4-FFF2-40B4-BE49-F238E27FC236}">
                <a16:creationId xmlns:a16="http://schemas.microsoft.com/office/drawing/2014/main" id="{D0503196-4864-BBA9-6F76-8F4E3606C294}"/>
              </a:ext>
            </a:extLst>
          </p:cNvPr>
          <p:cNvSpPr>
            <a:spLocks noGrp="1"/>
          </p:cNvSpPr>
          <p:nvPr>
            <p:ph idx="1"/>
          </p:nvPr>
        </p:nvSpPr>
        <p:spPr>
          <a:xfrm>
            <a:off x="1025907" y="1979837"/>
            <a:ext cx="8640382" cy="5220000"/>
          </a:xfrm>
        </p:spPr>
        <p:txBody>
          <a:bodyPr>
            <a:normAutofit/>
          </a:bodyPr>
          <a:lstStyle/>
          <a:p>
            <a:r>
              <a:rPr lang="pl-PL" dirty="0"/>
              <a:t>Ustawa z dnia 28 kwietnia 2022 r. o zasadach realizacji zadań finansowanych ze środków europejskich w perspektywie finansowej 2021–2027 oraz szereg aktów wykonawczych opartych o pomoc de minimis lub GBER, np.:</a:t>
            </a:r>
          </a:p>
          <a:p>
            <a:pPr lvl="1"/>
            <a:r>
              <a:rPr lang="pl-PL" dirty="0"/>
              <a:t>Rozporządzenie Ministra Funduszy i Polityki Regionalnej z dnia 7 grudnia 2023 r. w sprawie udzielania pomocy inwestycyjnej na efektywne gospodarowanie zasobami i wspieranie przechodzenia na gospodarkę o obiegu zamkniętym w ramach regionalnych programów na lata 2021–2027;</a:t>
            </a:r>
          </a:p>
          <a:p>
            <a:pPr lvl="1"/>
            <a:r>
              <a:rPr lang="pl-PL" dirty="0"/>
              <a:t>Rozporządzenie Ministra Funduszy i Polityki Regionalnej z dnia 11 grudnia 2022 r. w sprawie udzielania pomocy na inwestycje wspierające efektywność energetyczną w ramach regionalnych programów na lata 2021-2027;</a:t>
            </a:r>
          </a:p>
          <a:p>
            <a:pPr lvl="1"/>
            <a:r>
              <a:rPr lang="pl-PL" dirty="0"/>
              <a:t>Rozporządzenie Ministra Funduszy i Polityki Regionalnej z dnia 11 grudnia 2022 r. w sprawie udzielania pomocy na inwestycje w układy wysokosprawnej kogeneracji oraz na propagowanie energii ze źródeł odnawialnych w ramach regionalnych programów na lata 2021-2027.</a:t>
            </a:r>
          </a:p>
        </p:txBody>
      </p:sp>
      <p:sp>
        <p:nvSpPr>
          <p:cNvPr id="4" name="Symbol zastępczy numeru slajdu 3">
            <a:extLst>
              <a:ext uri="{FF2B5EF4-FFF2-40B4-BE49-F238E27FC236}">
                <a16:creationId xmlns:a16="http://schemas.microsoft.com/office/drawing/2014/main" id="{C8212CD6-3F68-4AE9-54CD-3ED9521BFDB4}"/>
              </a:ext>
            </a:extLst>
          </p:cNvPr>
          <p:cNvSpPr>
            <a:spLocks noGrp="1"/>
          </p:cNvSpPr>
          <p:nvPr>
            <p:ph type="sldNum" sz="quarter" idx="10"/>
          </p:nvPr>
        </p:nvSpPr>
        <p:spPr/>
        <p:txBody>
          <a:bodyPr/>
          <a:lstStyle/>
          <a:p>
            <a:fld id="{EB4015AA-59F6-416B-87A6-8E3D940284E2}" type="slidenum">
              <a:rPr lang="pl-PL" smtClean="0"/>
              <a:pPr/>
              <a:t>51</a:t>
            </a:fld>
            <a:endParaRPr lang="pl-PL" dirty="0"/>
          </a:p>
        </p:txBody>
      </p:sp>
    </p:spTree>
    <p:extLst>
      <p:ext uri="{BB962C8B-B14F-4D97-AF65-F5344CB8AC3E}">
        <p14:creationId xmlns:p14="http://schemas.microsoft.com/office/powerpoint/2010/main" val="36926084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BFD44E2-4E02-777C-1E31-F236F78C2F44}"/>
              </a:ext>
            </a:extLst>
          </p:cNvPr>
          <p:cNvSpPr>
            <a:spLocks noGrp="1"/>
          </p:cNvSpPr>
          <p:nvPr>
            <p:ph type="title"/>
          </p:nvPr>
        </p:nvSpPr>
        <p:spPr/>
        <p:txBody>
          <a:bodyPr/>
          <a:lstStyle/>
          <a:p>
            <a:r>
              <a:rPr lang="pl-PL" dirty="0"/>
              <a:t>Polskie źródła prawa</a:t>
            </a:r>
          </a:p>
        </p:txBody>
      </p:sp>
      <p:sp>
        <p:nvSpPr>
          <p:cNvPr id="3" name="Symbol zastępczy zawartości 2">
            <a:extLst>
              <a:ext uri="{FF2B5EF4-FFF2-40B4-BE49-F238E27FC236}">
                <a16:creationId xmlns:a16="http://schemas.microsoft.com/office/drawing/2014/main" id="{699F042F-B76A-6B3E-58D5-820AE00191AD}"/>
              </a:ext>
            </a:extLst>
          </p:cNvPr>
          <p:cNvSpPr>
            <a:spLocks noGrp="1"/>
          </p:cNvSpPr>
          <p:nvPr>
            <p:ph idx="1"/>
          </p:nvPr>
        </p:nvSpPr>
        <p:spPr>
          <a:xfrm>
            <a:off x="1025907" y="1979837"/>
            <a:ext cx="8640382" cy="5040000"/>
          </a:xfrm>
        </p:spPr>
        <p:txBody>
          <a:bodyPr>
            <a:normAutofit/>
          </a:bodyPr>
          <a:lstStyle/>
          <a:p>
            <a:r>
              <a:rPr lang="pl-PL" dirty="0"/>
              <a:t>Ustawa z dnia 28 kwietnia 2022 r. o zasadach realizacji zadań finansowanych ze środków europejskich w perspektywie finansowej 2021–2027 oraz szereg aktów wykonawczych opartych o pomoc de minimis lub GBER, np.:</a:t>
            </a:r>
          </a:p>
          <a:p>
            <a:pPr lvl="1"/>
            <a:r>
              <a:rPr lang="pl-PL" dirty="0"/>
              <a:t>Rozporządzenie Ministra Funduszy i Polityki Regionalnej z dnia 8 grudnia 2023 r. w sprawie udzielania pomocy inwestycyjnej na infrastrukturę energetyczną w ramach regionalnych programów na lata 2021–2027;</a:t>
            </a:r>
          </a:p>
          <a:p>
            <a:pPr lvl="1"/>
            <a:r>
              <a:rPr lang="pl-PL" dirty="0"/>
              <a:t>Rozporządzenie Ministra Funduszy i Polityki Regionalnej z dnia 28 grudnia 2023 r. w sprawie udzielania pomocy inwestycyjnej na ochronę środowiska, w tym obniżenie emisyjności, w ramach regionalnych programów na lata 2021-2027;</a:t>
            </a:r>
          </a:p>
          <a:p>
            <a:pPr lvl="1"/>
            <a:r>
              <a:rPr lang="pl-PL" dirty="0"/>
              <a:t>Rozporządzenie Ministra Funduszy i Polityki Regionalnej z dnia 18 stycznia 2024 r. w sprawie udzielania pomocy inwestycyjnej na infrastrukturę ładowania lub tankowania, zakup pojazdów ekologicznie czystych lub bezemisyjnych oraz na doposażenie pojazdów w ramach regionalnych programów na lata 2021-2027.</a:t>
            </a:r>
          </a:p>
        </p:txBody>
      </p:sp>
      <p:sp>
        <p:nvSpPr>
          <p:cNvPr id="4" name="Symbol zastępczy numeru slajdu 3">
            <a:extLst>
              <a:ext uri="{FF2B5EF4-FFF2-40B4-BE49-F238E27FC236}">
                <a16:creationId xmlns:a16="http://schemas.microsoft.com/office/drawing/2014/main" id="{24274E5C-F2FA-931F-A220-C5ED876DC1DC}"/>
              </a:ext>
            </a:extLst>
          </p:cNvPr>
          <p:cNvSpPr>
            <a:spLocks noGrp="1"/>
          </p:cNvSpPr>
          <p:nvPr>
            <p:ph type="sldNum" sz="quarter" idx="10"/>
          </p:nvPr>
        </p:nvSpPr>
        <p:spPr/>
        <p:txBody>
          <a:bodyPr/>
          <a:lstStyle/>
          <a:p>
            <a:fld id="{EB4015AA-59F6-416B-87A6-8E3D940284E2}" type="slidenum">
              <a:rPr lang="pl-PL" smtClean="0"/>
              <a:pPr/>
              <a:t>52</a:t>
            </a:fld>
            <a:endParaRPr lang="pl-PL" dirty="0"/>
          </a:p>
        </p:txBody>
      </p:sp>
    </p:spTree>
    <p:extLst>
      <p:ext uri="{BB962C8B-B14F-4D97-AF65-F5344CB8AC3E}">
        <p14:creationId xmlns:p14="http://schemas.microsoft.com/office/powerpoint/2010/main" val="208076938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ADEC69-EFCC-86D6-0F10-624A67D8256C}"/>
              </a:ext>
            </a:extLst>
          </p:cNvPr>
          <p:cNvSpPr>
            <a:spLocks noGrp="1"/>
          </p:cNvSpPr>
          <p:nvPr>
            <p:ph type="title"/>
          </p:nvPr>
        </p:nvSpPr>
        <p:spPr/>
        <p:txBody>
          <a:bodyPr/>
          <a:lstStyle/>
          <a:p>
            <a:r>
              <a:rPr lang="pl-PL" dirty="0"/>
              <a:t>Polskie źródła prawa</a:t>
            </a:r>
          </a:p>
        </p:txBody>
      </p:sp>
      <p:sp>
        <p:nvSpPr>
          <p:cNvPr id="3" name="Symbol zastępczy zawartości 2">
            <a:extLst>
              <a:ext uri="{FF2B5EF4-FFF2-40B4-BE49-F238E27FC236}">
                <a16:creationId xmlns:a16="http://schemas.microsoft.com/office/drawing/2014/main" id="{2B27069D-6DD8-67C1-F3A3-347E1AF9BEB0}"/>
              </a:ext>
            </a:extLst>
          </p:cNvPr>
          <p:cNvSpPr>
            <a:spLocks noGrp="1"/>
          </p:cNvSpPr>
          <p:nvPr>
            <p:ph idx="1"/>
          </p:nvPr>
        </p:nvSpPr>
        <p:spPr/>
        <p:txBody>
          <a:bodyPr/>
          <a:lstStyle/>
          <a:p>
            <a:r>
              <a:rPr lang="pl-PL" dirty="0"/>
              <a:t>Ustawa z dnia 28 kwietnia 2022 r. o zasadach realizacji zadań finansowanych ze środków europejskich w perspektywie finansowej 2021–2027 oraz szereg aktów wykonawczych opartych o pomoc de minimis lub GBER, np.:</a:t>
            </a:r>
          </a:p>
          <a:p>
            <a:pPr lvl="1"/>
            <a:r>
              <a:rPr lang="pl-PL" dirty="0"/>
              <a:t>Rozporządzenie Ministra Funduszy i Polityki Regionalnej z dnia 17 kwietnia 2024 r. w sprawie udzielania pomocy de minimis w ramach regionalnych programów na lata 2021-2027.</a:t>
            </a:r>
          </a:p>
        </p:txBody>
      </p:sp>
      <p:sp>
        <p:nvSpPr>
          <p:cNvPr id="4" name="Symbol zastępczy numeru slajdu 3">
            <a:extLst>
              <a:ext uri="{FF2B5EF4-FFF2-40B4-BE49-F238E27FC236}">
                <a16:creationId xmlns:a16="http://schemas.microsoft.com/office/drawing/2014/main" id="{BFC6AE25-D109-6E50-62CA-93D779837D42}"/>
              </a:ext>
            </a:extLst>
          </p:cNvPr>
          <p:cNvSpPr>
            <a:spLocks noGrp="1"/>
          </p:cNvSpPr>
          <p:nvPr>
            <p:ph type="sldNum" sz="quarter" idx="10"/>
          </p:nvPr>
        </p:nvSpPr>
        <p:spPr/>
        <p:txBody>
          <a:bodyPr/>
          <a:lstStyle/>
          <a:p>
            <a:fld id="{EB4015AA-59F6-416B-87A6-8E3D940284E2}" type="slidenum">
              <a:rPr lang="pl-PL" smtClean="0"/>
              <a:pPr/>
              <a:t>53</a:t>
            </a:fld>
            <a:endParaRPr lang="pl-PL" dirty="0"/>
          </a:p>
        </p:txBody>
      </p:sp>
    </p:spTree>
    <p:extLst>
      <p:ext uri="{BB962C8B-B14F-4D97-AF65-F5344CB8AC3E}">
        <p14:creationId xmlns:p14="http://schemas.microsoft.com/office/powerpoint/2010/main" val="25577874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6730B9E-0D2D-B5A5-CBBB-8C60B6E795ED}"/>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26DC2AD5-55FE-1516-3302-3C10467B11CA}"/>
              </a:ext>
            </a:extLst>
          </p:cNvPr>
          <p:cNvSpPr>
            <a:spLocks noGrp="1"/>
          </p:cNvSpPr>
          <p:nvPr>
            <p:ph type="ctrTitle"/>
          </p:nvPr>
        </p:nvSpPr>
        <p:spPr/>
        <p:txBody>
          <a:bodyPr/>
          <a:lstStyle/>
          <a:p>
            <a:r>
              <a:rPr lang="pl-PL" dirty="0"/>
              <a:t>Sposoby obliczania dofinansowania</a:t>
            </a:r>
          </a:p>
        </p:txBody>
      </p:sp>
      <p:sp>
        <p:nvSpPr>
          <p:cNvPr id="4" name="Symbol zastępczy daty 3">
            <a:extLst>
              <a:ext uri="{FF2B5EF4-FFF2-40B4-BE49-F238E27FC236}">
                <a16:creationId xmlns:a16="http://schemas.microsoft.com/office/drawing/2014/main" id="{36283DE3-EB34-F71B-3B19-FABCA7AE7537}"/>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3ECF8DDD-4C78-9CE8-BD62-FCD44608E76D}"/>
              </a:ext>
            </a:extLst>
          </p:cNvPr>
          <p:cNvSpPr>
            <a:spLocks noGrp="1"/>
          </p:cNvSpPr>
          <p:nvPr>
            <p:ph type="subTitle" idx="1"/>
          </p:nvPr>
        </p:nvSpPr>
        <p:spPr/>
        <p:txBody>
          <a:bodyPr/>
          <a:lstStyle/>
          <a:p>
            <a:endParaRPr lang="pl-PL" dirty="0"/>
          </a:p>
        </p:txBody>
      </p:sp>
      <p:pic>
        <p:nvPicPr>
          <p:cNvPr id="3" name="Obraz 2">
            <a:extLst>
              <a:ext uri="{FF2B5EF4-FFF2-40B4-BE49-F238E27FC236}">
                <a16:creationId xmlns:a16="http://schemas.microsoft.com/office/drawing/2014/main" id="{F4EAFEBC-5238-0805-77D9-D9F73C7C5E2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1960243931"/>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551150-8EF5-BBFC-9FE5-B94153F2A331}"/>
              </a:ext>
            </a:extLst>
          </p:cNvPr>
          <p:cNvSpPr>
            <a:spLocks noGrp="1"/>
          </p:cNvSpPr>
          <p:nvPr>
            <p:ph type="title"/>
          </p:nvPr>
        </p:nvSpPr>
        <p:spPr/>
        <p:txBody>
          <a:bodyPr/>
          <a:lstStyle/>
          <a:p>
            <a:r>
              <a:rPr lang="pl-PL" dirty="0"/>
              <a:t>Sposoby obliczania dofinansowania</a:t>
            </a:r>
          </a:p>
        </p:txBody>
      </p:sp>
      <p:sp>
        <p:nvSpPr>
          <p:cNvPr id="3" name="Symbol zastępczy zawartości 2">
            <a:extLst>
              <a:ext uri="{FF2B5EF4-FFF2-40B4-BE49-F238E27FC236}">
                <a16:creationId xmlns:a16="http://schemas.microsoft.com/office/drawing/2014/main" id="{8A36BA2E-5C0A-9F22-1149-46DCBD67904D}"/>
              </a:ext>
            </a:extLst>
          </p:cNvPr>
          <p:cNvSpPr>
            <a:spLocks noGrp="1"/>
          </p:cNvSpPr>
          <p:nvPr>
            <p:ph idx="1"/>
          </p:nvPr>
        </p:nvSpPr>
        <p:spPr>
          <a:xfrm>
            <a:off x="1025907" y="1979837"/>
            <a:ext cx="8640382" cy="4968352"/>
          </a:xfrm>
        </p:spPr>
        <p:txBody>
          <a:bodyPr>
            <a:normAutofit/>
          </a:bodyPr>
          <a:lstStyle/>
          <a:p>
            <a:r>
              <a:rPr lang="pl-PL" dirty="0"/>
              <a:t>Rozporządzenie KE nr 651/2014 uwzględnia różne sposoby wyliczenia poziomu dofinansowania w zależności od rodzaju pomocy. W stosunku do rodzajów pomocy, jakie będą mogły zostać przyznane w Programie, w ramach niniejszego opracowania należy wyróżnić następujące sposoby ustalenia poziomu pomocy:</a:t>
            </a:r>
          </a:p>
          <a:p>
            <a:pPr lvl="1"/>
            <a:r>
              <a:rPr lang="pl-PL" dirty="0"/>
              <a:t>procent dofinansowania;</a:t>
            </a:r>
          </a:p>
          <a:p>
            <a:pPr lvl="1"/>
            <a:r>
              <a:rPr lang="pl-PL" dirty="0"/>
              <a:t>luka w finansowaniu;</a:t>
            </a:r>
          </a:p>
          <a:p>
            <a:pPr lvl="1"/>
            <a:r>
              <a:rPr lang="pl-PL" dirty="0"/>
              <a:t>zysk operacyjny na podstawie tzw. rozsądnej prognozy;</a:t>
            </a:r>
          </a:p>
          <a:p>
            <a:pPr lvl="1"/>
            <a:r>
              <a:rPr lang="pl-PL" dirty="0"/>
              <a:t>m</a:t>
            </a:r>
            <a:r>
              <a:rPr lang="pl-PL"/>
              <a:t>echanizm </a:t>
            </a:r>
            <a:r>
              <a:rPr lang="pl-PL" dirty="0"/>
              <a:t>monitorowania i wycofania;</a:t>
            </a:r>
          </a:p>
          <a:p>
            <a:pPr lvl="1"/>
            <a:r>
              <a:rPr lang="pl-PL" dirty="0"/>
              <a:t>procedura przetargowa zgodna z zasadami konkurencji.</a:t>
            </a:r>
          </a:p>
          <a:p>
            <a:r>
              <a:rPr lang="pl-PL" dirty="0"/>
              <a:t>W ramach niektórych przeznaczeń pomocy publicznej możliwe jest zastosowanie jako alternatywnych dwóch lub więcej z ww. metod. W praktyce jednak zastosowanie procedury przetargowej zgodnej z zasadami konkurencji nie będzie możliwe ze względu na założenia FESL 2021-2027.</a:t>
            </a:r>
          </a:p>
        </p:txBody>
      </p:sp>
      <p:sp>
        <p:nvSpPr>
          <p:cNvPr id="4" name="Symbol zastępczy numeru slajdu 3">
            <a:extLst>
              <a:ext uri="{FF2B5EF4-FFF2-40B4-BE49-F238E27FC236}">
                <a16:creationId xmlns:a16="http://schemas.microsoft.com/office/drawing/2014/main" id="{0344AD29-3638-017E-39C1-E07A5B1ACE4E}"/>
              </a:ext>
            </a:extLst>
          </p:cNvPr>
          <p:cNvSpPr>
            <a:spLocks noGrp="1"/>
          </p:cNvSpPr>
          <p:nvPr>
            <p:ph type="sldNum" sz="quarter" idx="10"/>
          </p:nvPr>
        </p:nvSpPr>
        <p:spPr/>
        <p:txBody>
          <a:bodyPr/>
          <a:lstStyle/>
          <a:p>
            <a:fld id="{EB4015AA-59F6-416B-87A6-8E3D940284E2}" type="slidenum">
              <a:rPr lang="pl-PL" smtClean="0"/>
              <a:pPr/>
              <a:t>55</a:t>
            </a:fld>
            <a:endParaRPr lang="pl-PL" dirty="0"/>
          </a:p>
        </p:txBody>
      </p:sp>
    </p:spTree>
    <p:extLst>
      <p:ext uri="{BB962C8B-B14F-4D97-AF65-F5344CB8AC3E}">
        <p14:creationId xmlns:p14="http://schemas.microsoft.com/office/powerpoint/2010/main" val="3025469170"/>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9647623-8273-22B8-C04C-E3489917F4EE}"/>
              </a:ext>
            </a:extLst>
          </p:cNvPr>
          <p:cNvSpPr>
            <a:spLocks noGrp="1"/>
          </p:cNvSpPr>
          <p:nvPr>
            <p:ph type="title"/>
          </p:nvPr>
        </p:nvSpPr>
        <p:spPr/>
        <p:txBody>
          <a:bodyPr/>
          <a:lstStyle/>
          <a:p>
            <a:r>
              <a:rPr lang="pl-PL" dirty="0"/>
              <a:t>Sposoby obliczania dofinansowania</a:t>
            </a:r>
          </a:p>
        </p:txBody>
      </p:sp>
      <p:sp>
        <p:nvSpPr>
          <p:cNvPr id="3" name="Symbol zastępczy zawartości 2">
            <a:extLst>
              <a:ext uri="{FF2B5EF4-FFF2-40B4-BE49-F238E27FC236}">
                <a16:creationId xmlns:a16="http://schemas.microsoft.com/office/drawing/2014/main" id="{C253F2A7-297B-7471-D4C4-45ADA5F982E1}"/>
              </a:ext>
            </a:extLst>
          </p:cNvPr>
          <p:cNvSpPr>
            <a:spLocks noGrp="1"/>
          </p:cNvSpPr>
          <p:nvPr>
            <p:ph idx="1"/>
          </p:nvPr>
        </p:nvSpPr>
        <p:spPr/>
        <p:txBody>
          <a:bodyPr/>
          <a:lstStyle/>
          <a:p>
            <a:r>
              <a:rPr lang="pl-PL" dirty="0"/>
              <a:t>W przypadku, gdy pomoc ustalana jest na podstawie procentu dofinansowania, należy uwzględnić jeden stały procent lub też uwzględniając stały procent stanowiący podstawę plus premie procentowe za wielkość przedsiębiorstwa (np. w przypadku pomocy regionalnej) lub/oraz premie za obszar, w którym projekt będzie realizowany (np. w przypadku pomocy inwestycyjnej na środki wspierające efektywność energetyczną w budynkach).</a:t>
            </a:r>
          </a:p>
        </p:txBody>
      </p:sp>
      <p:sp>
        <p:nvSpPr>
          <p:cNvPr id="4" name="Symbol zastępczy numeru slajdu 3">
            <a:extLst>
              <a:ext uri="{FF2B5EF4-FFF2-40B4-BE49-F238E27FC236}">
                <a16:creationId xmlns:a16="http://schemas.microsoft.com/office/drawing/2014/main" id="{A08C7134-0C65-9306-DAEC-9E6EE30FAAD9}"/>
              </a:ext>
            </a:extLst>
          </p:cNvPr>
          <p:cNvSpPr>
            <a:spLocks noGrp="1"/>
          </p:cNvSpPr>
          <p:nvPr>
            <p:ph type="sldNum" sz="quarter" idx="10"/>
          </p:nvPr>
        </p:nvSpPr>
        <p:spPr/>
        <p:txBody>
          <a:bodyPr/>
          <a:lstStyle/>
          <a:p>
            <a:fld id="{EB4015AA-59F6-416B-87A6-8E3D940284E2}" type="slidenum">
              <a:rPr lang="pl-PL" smtClean="0"/>
              <a:pPr/>
              <a:t>56</a:t>
            </a:fld>
            <a:endParaRPr lang="pl-PL" dirty="0"/>
          </a:p>
        </p:txBody>
      </p:sp>
    </p:spTree>
    <p:extLst>
      <p:ext uri="{BB962C8B-B14F-4D97-AF65-F5344CB8AC3E}">
        <p14:creationId xmlns:p14="http://schemas.microsoft.com/office/powerpoint/2010/main" val="5579092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A50E703-A6BA-FC9A-E5B6-A7AD39640D0E}"/>
              </a:ext>
            </a:extLst>
          </p:cNvPr>
          <p:cNvSpPr>
            <a:spLocks noGrp="1"/>
          </p:cNvSpPr>
          <p:nvPr>
            <p:ph type="title"/>
          </p:nvPr>
        </p:nvSpPr>
        <p:spPr/>
        <p:txBody>
          <a:bodyPr/>
          <a:lstStyle/>
          <a:p>
            <a:r>
              <a:rPr lang="pl-PL" dirty="0"/>
              <a:t>Sposoby obliczania dofinansowania</a:t>
            </a:r>
          </a:p>
        </p:txBody>
      </p:sp>
      <p:sp>
        <p:nvSpPr>
          <p:cNvPr id="3" name="Symbol zastępczy zawartości 2">
            <a:extLst>
              <a:ext uri="{FF2B5EF4-FFF2-40B4-BE49-F238E27FC236}">
                <a16:creationId xmlns:a16="http://schemas.microsoft.com/office/drawing/2014/main" id="{D085AFE7-F99B-13F3-20CA-FC96F62CC3EE}"/>
              </a:ext>
            </a:extLst>
          </p:cNvPr>
          <p:cNvSpPr>
            <a:spLocks noGrp="1"/>
          </p:cNvSpPr>
          <p:nvPr>
            <p:ph idx="1"/>
          </p:nvPr>
        </p:nvSpPr>
        <p:spPr>
          <a:xfrm>
            <a:off x="1025907" y="1979837"/>
            <a:ext cx="8640382" cy="5040000"/>
          </a:xfrm>
        </p:spPr>
        <p:txBody>
          <a:bodyPr>
            <a:normAutofit/>
          </a:bodyPr>
          <a:lstStyle/>
          <a:p>
            <a:r>
              <a:rPr lang="pl-PL" dirty="0"/>
              <a:t>W tych przeznaczeniach pomocy, dla których wartość pomocy należy ustalić na podstawie luki w finansowaniu koniecznym jest określenie dodatkowego kosztu netto stanowiącego różnicę między przychodami i kosztami gospodarczymi (w tym inwestycyjnymi i operacyjnymi) projektu objętego pomocą, a przychodami i kosztami alternatywnego projektu, który beneficjent pomocy zrealizowałby w sposób wiarygodny w razie braku pomocy. </a:t>
            </a:r>
          </a:p>
          <a:p>
            <a:r>
              <a:rPr lang="pl-PL" dirty="0"/>
              <a:t>Aby określić lukę w finansowaniu należy określić ilościowo – w odniesieniu do scenariusza faktycznego i wiarygodnego scenariusza alternatywnego – wszystkie główne koszty i przychody, szacunkowy średni ważony koszt kapitału (WACC) beneficjentów w celu zdyskontowania przyszłych przepływów środków pieniężnych, a także wartość bieżącą netto w przypadku scenariusza faktycznego i alternatywnego w całym cyklu życia projektu. </a:t>
            </a:r>
          </a:p>
          <a:p>
            <a:r>
              <a:rPr lang="pl-PL" dirty="0"/>
              <a:t>Typowy dodatkowy koszt netto można oszacować jako różnicę między wartością bieżącą netto w przypadku scenariusza faktycznego i scenariusza alternatywnego w cyklu życia projektu referencyjnego.</a:t>
            </a:r>
          </a:p>
        </p:txBody>
      </p:sp>
      <p:sp>
        <p:nvSpPr>
          <p:cNvPr id="4" name="Symbol zastępczy numeru slajdu 3">
            <a:extLst>
              <a:ext uri="{FF2B5EF4-FFF2-40B4-BE49-F238E27FC236}">
                <a16:creationId xmlns:a16="http://schemas.microsoft.com/office/drawing/2014/main" id="{E9285044-009C-4EF3-9745-F65AEF24C76C}"/>
              </a:ext>
            </a:extLst>
          </p:cNvPr>
          <p:cNvSpPr>
            <a:spLocks noGrp="1"/>
          </p:cNvSpPr>
          <p:nvPr>
            <p:ph type="sldNum" sz="quarter" idx="10"/>
          </p:nvPr>
        </p:nvSpPr>
        <p:spPr/>
        <p:txBody>
          <a:bodyPr/>
          <a:lstStyle/>
          <a:p>
            <a:fld id="{EB4015AA-59F6-416B-87A6-8E3D940284E2}" type="slidenum">
              <a:rPr lang="pl-PL" smtClean="0"/>
              <a:pPr/>
              <a:t>57</a:t>
            </a:fld>
            <a:endParaRPr lang="pl-PL" dirty="0"/>
          </a:p>
        </p:txBody>
      </p:sp>
    </p:spTree>
    <p:extLst>
      <p:ext uri="{BB962C8B-B14F-4D97-AF65-F5344CB8AC3E}">
        <p14:creationId xmlns:p14="http://schemas.microsoft.com/office/powerpoint/2010/main" val="105097934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31409E-8BDF-4AF7-F6DD-7D7471FD0810}"/>
              </a:ext>
            </a:extLst>
          </p:cNvPr>
          <p:cNvSpPr>
            <a:spLocks noGrp="1"/>
          </p:cNvSpPr>
          <p:nvPr>
            <p:ph type="title"/>
          </p:nvPr>
        </p:nvSpPr>
        <p:spPr/>
        <p:txBody>
          <a:bodyPr/>
          <a:lstStyle/>
          <a:p>
            <a:r>
              <a:rPr lang="pl-PL" dirty="0"/>
              <a:t>Sposoby obliczania dofinansowania</a:t>
            </a:r>
          </a:p>
        </p:txBody>
      </p:sp>
      <p:sp>
        <p:nvSpPr>
          <p:cNvPr id="3" name="Symbol zastępczy zawartości 2">
            <a:extLst>
              <a:ext uri="{FF2B5EF4-FFF2-40B4-BE49-F238E27FC236}">
                <a16:creationId xmlns:a16="http://schemas.microsoft.com/office/drawing/2014/main" id="{01CCA733-87B5-A3D8-44F0-7804A0C20CBD}"/>
              </a:ext>
            </a:extLst>
          </p:cNvPr>
          <p:cNvSpPr>
            <a:spLocks noGrp="1"/>
          </p:cNvSpPr>
          <p:nvPr>
            <p:ph idx="1"/>
          </p:nvPr>
        </p:nvSpPr>
        <p:spPr/>
        <p:txBody>
          <a:bodyPr/>
          <a:lstStyle/>
          <a:p>
            <a:r>
              <a:rPr lang="pl-PL" dirty="0"/>
              <a:t>Kolejną metodą, jaka może zostać zastosowana do obliczenia dofinansowania to zysk operacyjny na podstawie tzw. rozsądnej prognozy. W tym wariancie wartość dofinansowania ustalana jest na podstawie różnicy pomiędzy kosztami kwalifikowalnymi, a zyskiem operacyjnym.</a:t>
            </a:r>
          </a:p>
          <a:p>
            <a:r>
              <a:rPr lang="pl-PL" dirty="0"/>
              <a:t>W celu wyliczenia zysku operacyjnego oraz ustalenia wysokości wsparcia należy wziąć pod uwagę przychody i koszty operacyjne projektu w okresie ekonomicznego życia projektu i wyliczyć zysk, zgodnie z poniższym wzorem:</a:t>
            </a:r>
          </a:p>
          <a:p>
            <a:r>
              <a:rPr lang="pl-PL" dirty="0"/>
              <a:t>Zysk operacyjny = Σ zdyskontowanych przychodów operacyjnych - Σ zdyskontowanych kosztów operacyjnych.</a:t>
            </a:r>
          </a:p>
          <a:p>
            <a:r>
              <a:rPr lang="pl-PL" sz="1800" b="0" i="0" u="none" strike="noStrike" baseline="0" dirty="0">
                <a:solidFill>
                  <a:srgbClr val="000000"/>
                </a:solidFill>
                <a:latin typeface="Open Sans" panose="020B0606030504020204" pitchFamily="34" charset="0"/>
              </a:rPr>
              <a:t>Należy podkreślić, że przyjęte założenia co do kosztów i przychodów powinny być rozsądne i znajdować oparcie w praktyce gospodarczej dotyczącej danego rodzaju przedsięwzięcia. </a:t>
            </a:r>
            <a:endParaRPr lang="pl-PL" dirty="0"/>
          </a:p>
        </p:txBody>
      </p:sp>
      <p:sp>
        <p:nvSpPr>
          <p:cNvPr id="4" name="Symbol zastępczy numeru slajdu 3">
            <a:extLst>
              <a:ext uri="{FF2B5EF4-FFF2-40B4-BE49-F238E27FC236}">
                <a16:creationId xmlns:a16="http://schemas.microsoft.com/office/drawing/2014/main" id="{7A145FB7-8A8B-D7B9-BFC5-0CC7A636F241}"/>
              </a:ext>
            </a:extLst>
          </p:cNvPr>
          <p:cNvSpPr>
            <a:spLocks noGrp="1"/>
          </p:cNvSpPr>
          <p:nvPr>
            <p:ph type="sldNum" sz="quarter" idx="10"/>
          </p:nvPr>
        </p:nvSpPr>
        <p:spPr/>
        <p:txBody>
          <a:bodyPr/>
          <a:lstStyle/>
          <a:p>
            <a:fld id="{EB4015AA-59F6-416B-87A6-8E3D940284E2}" type="slidenum">
              <a:rPr lang="pl-PL" smtClean="0"/>
              <a:pPr/>
              <a:t>58</a:t>
            </a:fld>
            <a:endParaRPr lang="pl-PL" dirty="0"/>
          </a:p>
        </p:txBody>
      </p:sp>
    </p:spTree>
    <p:extLst>
      <p:ext uri="{BB962C8B-B14F-4D97-AF65-F5344CB8AC3E}">
        <p14:creationId xmlns:p14="http://schemas.microsoft.com/office/powerpoint/2010/main" val="136319008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42C988E-F184-EB19-53E8-D5C306FDCD6B}"/>
              </a:ext>
            </a:extLst>
          </p:cNvPr>
          <p:cNvSpPr>
            <a:spLocks noGrp="1"/>
          </p:cNvSpPr>
          <p:nvPr>
            <p:ph type="title"/>
          </p:nvPr>
        </p:nvSpPr>
        <p:spPr/>
        <p:txBody>
          <a:bodyPr/>
          <a:lstStyle/>
          <a:p>
            <a:r>
              <a:rPr lang="pl-PL" dirty="0"/>
              <a:t>Sposoby obliczania dofinansowania</a:t>
            </a:r>
          </a:p>
        </p:txBody>
      </p:sp>
      <p:sp>
        <p:nvSpPr>
          <p:cNvPr id="3" name="Symbol zastępczy zawartości 2">
            <a:extLst>
              <a:ext uri="{FF2B5EF4-FFF2-40B4-BE49-F238E27FC236}">
                <a16:creationId xmlns:a16="http://schemas.microsoft.com/office/drawing/2014/main" id="{698E6817-87AF-033F-5190-2475B62763D0}"/>
              </a:ext>
            </a:extLst>
          </p:cNvPr>
          <p:cNvSpPr>
            <a:spLocks noGrp="1"/>
          </p:cNvSpPr>
          <p:nvPr>
            <p:ph idx="1"/>
          </p:nvPr>
        </p:nvSpPr>
        <p:spPr/>
        <p:txBody>
          <a:bodyPr/>
          <a:lstStyle/>
          <a:p>
            <a:r>
              <a:rPr lang="pl-PL" dirty="0"/>
              <a:t>Ostatnią metodą wyróżnioną w Rozporządzeniu KE nr 651/2014 jest mechanizm wycofania. Jest to metoda w ramach, której ostateczne ustalenie wartości dofinansowania następuje na etapie eksploatacji infrastruktury (w okresie jej amortyzacji). </a:t>
            </a:r>
          </a:p>
          <a:p>
            <a:r>
              <a:rPr lang="pl-PL" dirty="0"/>
              <a:t>W takim przypadku beneficjent dokonuje proporcjonalnego zwrotu pomocy stosownie do zysków generowanych przez projekt w cyklu jego życia (tj. przez okres amortyzacji).</a:t>
            </a:r>
          </a:p>
        </p:txBody>
      </p:sp>
      <p:sp>
        <p:nvSpPr>
          <p:cNvPr id="4" name="Symbol zastępczy numeru slajdu 3">
            <a:extLst>
              <a:ext uri="{FF2B5EF4-FFF2-40B4-BE49-F238E27FC236}">
                <a16:creationId xmlns:a16="http://schemas.microsoft.com/office/drawing/2014/main" id="{D89D4EBE-D17E-F841-E90D-A9F967F985CE}"/>
              </a:ext>
            </a:extLst>
          </p:cNvPr>
          <p:cNvSpPr>
            <a:spLocks noGrp="1"/>
          </p:cNvSpPr>
          <p:nvPr>
            <p:ph type="sldNum" sz="quarter" idx="10"/>
          </p:nvPr>
        </p:nvSpPr>
        <p:spPr/>
        <p:txBody>
          <a:bodyPr/>
          <a:lstStyle/>
          <a:p>
            <a:fld id="{EB4015AA-59F6-416B-87A6-8E3D940284E2}" type="slidenum">
              <a:rPr lang="pl-PL" smtClean="0"/>
              <a:pPr/>
              <a:t>59</a:t>
            </a:fld>
            <a:endParaRPr lang="pl-PL" dirty="0"/>
          </a:p>
        </p:txBody>
      </p:sp>
    </p:spTree>
    <p:extLst>
      <p:ext uri="{BB962C8B-B14F-4D97-AF65-F5344CB8AC3E}">
        <p14:creationId xmlns:p14="http://schemas.microsoft.com/office/powerpoint/2010/main" val="134650889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2C6CFA3-2DCF-7997-2FCF-16230BE730AE}"/>
              </a:ext>
            </a:extLst>
          </p:cNvPr>
          <p:cNvSpPr>
            <a:spLocks noGrp="1"/>
          </p:cNvSpPr>
          <p:nvPr>
            <p:ph type="title"/>
          </p:nvPr>
        </p:nvSpPr>
        <p:spPr/>
        <p:txBody>
          <a:bodyPr/>
          <a:lstStyle/>
          <a:p>
            <a:r>
              <a:rPr lang="pl-PL" dirty="0"/>
              <a:t>Przesłanki pomocy publicznej</a:t>
            </a:r>
          </a:p>
        </p:txBody>
      </p:sp>
      <p:sp>
        <p:nvSpPr>
          <p:cNvPr id="3" name="Symbol zastępczy zawartości 2">
            <a:extLst>
              <a:ext uri="{FF2B5EF4-FFF2-40B4-BE49-F238E27FC236}">
                <a16:creationId xmlns:a16="http://schemas.microsoft.com/office/drawing/2014/main" id="{8FC4C200-DC66-68B8-3AE7-A60F6207ABAD}"/>
              </a:ext>
            </a:extLst>
          </p:cNvPr>
          <p:cNvSpPr>
            <a:spLocks noGrp="1"/>
          </p:cNvSpPr>
          <p:nvPr>
            <p:ph idx="1"/>
          </p:nvPr>
        </p:nvSpPr>
        <p:spPr/>
        <p:txBody>
          <a:bodyPr/>
          <a:lstStyle/>
          <a:p>
            <a:r>
              <a:rPr lang="pl-PL" dirty="0"/>
              <a:t>Test pomocy publicznej powinien przewidywać sytuację, w której wnioskodawca planuje prowadzenie zarówno działalności gospodarczej, jak również niegospodarczej, co wymaga szczegółowego opisania. </a:t>
            </a:r>
          </a:p>
          <a:p>
            <a:r>
              <a:rPr lang="pl-PL" dirty="0"/>
              <a:t>W sytuacji, w której spełnione będą warunki określone w pkt 207 Zawiadomienia Komisji, możliwe będzie uznanie, że dofinansowanie planowanej do prowadzenia działalności gospodarczej nie będzie zakłócać konkurencji oraz nie wywrze wpływu na wymianę handlową, a tym samym nie będzie stanowiło pomocy publicznej.</a:t>
            </a:r>
          </a:p>
        </p:txBody>
      </p:sp>
      <p:sp>
        <p:nvSpPr>
          <p:cNvPr id="4" name="Symbol zastępczy numeru slajdu 3">
            <a:extLst>
              <a:ext uri="{FF2B5EF4-FFF2-40B4-BE49-F238E27FC236}">
                <a16:creationId xmlns:a16="http://schemas.microsoft.com/office/drawing/2014/main" id="{742B5039-BF04-F72F-367B-4D2E46CA5526}"/>
              </a:ext>
            </a:extLst>
          </p:cNvPr>
          <p:cNvSpPr>
            <a:spLocks noGrp="1"/>
          </p:cNvSpPr>
          <p:nvPr>
            <p:ph type="sldNum" sz="quarter" idx="10"/>
          </p:nvPr>
        </p:nvSpPr>
        <p:spPr/>
        <p:txBody>
          <a:bodyPr/>
          <a:lstStyle/>
          <a:p>
            <a:fld id="{EB4015AA-59F6-416B-87A6-8E3D940284E2}" type="slidenum">
              <a:rPr lang="pl-PL" smtClean="0"/>
              <a:pPr/>
              <a:t>6</a:t>
            </a:fld>
            <a:endParaRPr lang="pl-PL" dirty="0"/>
          </a:p>
        </p:txBody>
      </p:sp>
    </p:spTree>
    <p:extLst>
      <p:ext uri="{BB962C8B-B14F-4D97-AF65-F5344CB8AC3E}">
        <p14:creationId xmlns:p14="http://schemas.microsoft.com/office/powerpoint/2010/main" val="1682807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A966B7-4ABA-F23B-2A17-A94384F5A8C8}"/>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774E77D3-F701-9F29-FF9D-85F291E61ADF}"/>
              </a:ext>
            </a:extLst>
          </p:cNvPr>
          <p:cNvSpPr>
            <a:spLocks noGrp="1"/>
          </p:cNvSpPr>
          <p:nvPr>
            <p:ph type="ctrTitle"/>
          </p:nvPr>
        </p:nvSpPr>
        <p:spPr/>
        <p:txBody>
          <a:bodyPr/>
          <a:lstStyle/>
          <a:p>
            <a:r>
              <a:rPr lang="pl-PL" dirty="0"/>
              <a:t>Pomoc de minimis </a:t>
            </a:r>
            <a:br>
              <a:rPr lang="pl-PL" dirty="0"/>
            </a:br>
            <a:r>
              <a:rPr lang="pl-PL" dirty="0"/>
              <a:t>rozporządzanie Komisji (UE) 2023/2831</a:t>
            </a:r>
          </a:p>
        </p:txBody>
      </p:sp>
      <p:sp>
        <p:nvSpPr>
          <p:cNvPr id="4" name="Symbol zastępczy daty 3">
            <a:extLst>
              <a:ext uri="{FF2B5EF4-FFF2-40B4-BE49-F238E27FC236}">
                <a16:creationId xmlns:a16="http://schemas.microsoft.com/office/drawing/2014/main" id="{7799FCEE-9429-8328-08D7-B816807763C9}"/>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801268DA-8FA1-19D4-D429-A9FF4EE39401}"/>
              </a:ext>
            </a:extLst>
          </p:cNvPr>
          <p:cNvSpPr>
            <a:spLocks noGrp="1"/>
          </p:cNvSpPr>
          <p:nvPr>
            <p:ph type="subTitle" idx="1"/>
          </p:nvPr>
        </p:nvSpPr>
        <p:spPr/>
        <p:txBody>
          <a:bodyPr/>
          <a:lstStyle/>
          <a:p>
            <a:endParaRPr lang="pl-PL"/>
          </a:p>
        </p:txBody>
      </p:sp>
      <p:pic>
        <p:nvPicPr>
          <p:cNvPr id="3" name="Obraz 2">
            <a:extLst>
              <a:ext uri="{FF2B5EF4-FFF2-40B4-BE49-F238E27FC236}">
                <a16:creationId xmlns:a16="http://schemas.microsoft.com/office/drawing/2014/main" id="{D3A0B7A5-1EF6-A763-ECDF-58FBABFD7465}"/>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369157214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58A6A8E-37A8-3CD0-B771-7555BF14227C}"/>
              </a:ext>
            </a:extLst>
          </p:cNvPr>
          <p:cNvSpPr>
            <a:spLocks noGrp="1"/>
          </p:cNvSpPr>
          <p:nvPr>
            <p:ph type="title"/>
          </p:nvPr>
        </p:nvSpPr>
        <p:spPr/>
        <p:txBody>
          <a:bodyPr/>
          <a:lstStyle/>
          <a:p>
            <a:r>
              <a:rPr lang="pl-PL" dirty="0"/>
              <a:t>Główne zmiany wprowadzone rozporządzeniem </a:t>
            </a:r>
            <a:br>
              <a:rPr lang="pl-PL" dirty="0"/>
            </a:br>
            <a:r>
              <a:rPr lang="pl-PL" dirty="0"/>
              <a:t>Komisji 2023/2831 </a:t>
            </a:r>
          </a:p>
        </p:txBody>
      </p:sp>
      <p:sp>
        <p:nvSpPr>
          <p:cNvPr id="3" name="Symbol zastępczy zawartości 2">
            <a:extLst>
              <a:ext uri="{FF2B5EF4-FFF2-40B4-BE49-F238E27FC236}">
                <a16:creationId xmlns:a16="http://schemas.microsoft.com/office/drawing/2014/main" id="{2BA278F3-7098-31AC-2EC3-BC916B88A09F}"/>
              </a:ext>
            </a:extLst>
          </p:cNvPr>
          <p:cNvSpPr>
            <a:spLocks noGrp="1"/>
          </p:cNvSpPr>
          <p:nvPr>
            <p:ph idx="1"/>
          </p:nvPr>
        </p:nvSpPr>
        <p:spPr>
          <a:xfrm>
            <a:off x="1025907" y="1979837"/>
            <a:ext cx="8640382" cy="5400400"/>
          </a:xfrm>
        </p:spPr>
        <p:txBody>
          <a:bodyPr>
            <a:normAutofit/>
          </a:bodyPr>
          <a:lstStyle/>
          <a:p>
            <a:r>
              <a:rPr lang="pl-PL" dirty="0"/>
              <a:t>Rozporządzenie Komisji (UE) 2023/2831 z dnia 13 grudnia 2023 r. w sprawie stosowania art. 107 i 108 Traktatu o funkcjonowaniu Unii Europejskiej do pomocy de minimis:</a:t>
            </a:r>
          </a:p>
          <a:p>
            <a:pPr lvl="1"/>
            <a:r>
              <a:rPr lang="pl-PL" dirty="0"/>
              <a:t>podniesienie pułapu pomocy de minimis do 300.000 EUR;</a:t>
            </a:r>
          </a:p>
          <a:p>
            <a:pPr lvl="1"/>
            <a:r>
              <a:rPr lang="pl-PL" dirty="0"/>
              <a:t>zmiana zasad podejścia do sektora transportu;</a:t>
            </a:r>
          </a:p>
          <a:p>
            <a:pPr lvl="1"/>
            <a:r>
              <a:rPr lang="pl-PL" dirty="0"/>
              <a:t>zmiana mechanizmu liczenia okresu referencyjnego: odejście od lat podatkowych;</a:t>
            </a:r>
          </a:p>
          <a:p>
            <a:pPr lvl="1"/>
            <a:r>
              <a:rPr lang="pl-PL" dirty="0"/>
              <a:t>zmiana podejścia do oceny wpływu pomocy de minimis na wymianę handlową;</a:t>
            </a:r>
          </a:p>
          <a:p>
            <a:pPr lvl="1"/>
            <a:r>
              <a:rPr lang="pl-PL" dirty="0"/>
              <a:t>doprecyzowanie kwestii dotyczących pułapu pomocy de minimis w przypadku przedsiębiorstw prowadzących dodatkową działalność w sektorach wrażliwych;</a:t>
            </a:r>
          </a:p>
          <a:p>
            <a:pPr lvl="1"/>
            <a:r>
              <a:rPr lang="pl-PL" dirty="0"/>
              <a:t>doprecyzowanie pojęcia wprowadzania do obrotów produktów rolnych oraz przetwarzania i wprowadzania do obrotu produktów rybołówstwa i akwakultury.</a:t>
            </a:r>
          </a:p>
        </p:txBody>
      </p:sp>
      <p:sp>
        <p:nvSpPr>
          <p:cNvPr id="4" name="Symbol zastępczy numeru slajdu 3">
            <a:extLst>
              <a:ext uri="{FF2B5EF4-FFF2-40B4-BE49-F238E27FC236}">
                <a16:creationId xmlns:a16="http://schemas.microsoft.com/office/drawing/2014/main" id="{70EC817D-9A07-FA75-CDFC-FD96A23DD610}"/>
              </a:ext>
            </a:extLst>
          </p:cNvPr>
          <p:cNvSpPr>
            <a:spLocks noGrp="1"/>
          </p:cNvSpPr>
          <p:nvPr>
            <p:ph type="sldNum" sz="quarter" idx="10"/>
          </p:nvPr>
        </p:nvSpPr>
        <p:spPr/>
        <p:txBody>
          <a:bodyPr/>
          <a:lstStyle/>
          <a:p>
            <a:fld id="{EB4015AA-59F6-416B-87A6-8E3D940284E2}" type="slidenum">
              <a:rPr lang="pl-PL" smtClean="0"/>
              <a:pPr/>
              <a:t>61</a:t>
            </a:fld>
            <a:endParaRPr lang="pl-PL" dirty="0"/>
          </a:p>
        </p:txBody>
      </p:sp>
    </p:spTree>
    <p:extLst>
      <p:ext uri="{BB962C8B-B14F-4D97-AF65-F5344CB8AC3E}">
        <p14:creationId xmlns:p14="http://schemas.microsoft.com/office/powerpoint/2010/main" val="75729972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4322B6A-C383-2742-2D5E-9FCC961F45C4}"/>
              </a:ext>
            </a:extLst>
          </p:cNvPr>
          <p:cNvSpPr>
            <a:spLocks noGrp="1"/>
          </p:cNvSpPr>
          <p:nvPr>
            <p:ph type="title"/>
          </p:nvPr>
        </p:nvSpPr>
        <p:spPr/>
        <p:txBody>
          <a:bodyPr/>
          <a:lstStyle/>
          <a:p>
            <a:r>
              <a:rPr lang="pl-PL" dirty="0"/>
              <a:t>Przeznaczenia pomocy de minimis</a:t>
            </a:r>
          </a:p>
        </p:txBody>
      </p:sp>
      <p:sp>
        <p:nvSpPr>
          <p:cNvPr id="3" name="Symbol zastępczy zawartości 2">
            <a:extLst>
              <a:ext uri="{FF2B5EF4-FFF2-40B4-BE49-F238E27FC236}">
                <a16:creationId xmlns:a16="http://schemas.microsoft.com/office/drawing/2014/main" id="{E6383106-8986-E4E2-82F6-9666906F62DD}"/>
              </a:ext>
            </a:extLst>
          </p:cNvPr>
          <p:cNvSpPr>
            <a:spLocks noGrp="1"/>
          </p:cNvSpPr>
          <p:nvPr>
            <p:ph idx="1"/>
          </p:nvPr>
        </p:nvSpPr>
        <p:spPr>
          <a:xfrm>
            <a:off x="1025907" y="1979837"/>
            <a:ext cx="8640382" cy="5400400"/>
          </a:xfrm>
        </p:spPr>
        <p:txBody>
          <a:bodyPr>
            <a:normAutofit/>
          </a:bodyPr>
          <a:lstStyle/>
          <a:p>
            <a:r>
              <a:rPr lang="pl-PL" dirty="0"/>
              <a:t>(1) Rozporządzenie Komisji (UE) 2023/2831 z dnia 13 grudnia 2023 r. w sprawie stosowania art. 107 i 108 Traktatu o funkcjonowaniu Unii Europejskiej do pomocy de minimis:</a:t>
            </a:r>
          </a:p>
          <a:p>
            <a:pPr lvl="1"/>
            <a:r>
              <a:rPr lang="pl-PL" dirty="0"/>
              <a:t>zakres: wszystkie rodzaje działalności gospodarczej, w tym przetwarzanie produktów rolnych oraz rybołówstwa i akwakultury oraz wprowadzania ich do obrotu,</a:t>
            </a:r>
          </a:p>
          <a:p>
            <a:pPr lvl="1"/>
            <a:r>
              <a:rPr lang="pl-PL" dirty="0"/>
              <a:t>do 300.000 EUR w okresie trzech lat niezależnie od przedmiotu działalności.</a:t>
            </a:r>
          </a:p>
          <a:p>
            <a:r>
              <a:rPr lang="pl-PL" dirty="0"/>
              <a:t>(2) Rozporządzenie Komisji (UE) 2023/2832 z dnia 13 grudnia 2023 r. w sprawie stosowania art. 107 i 108 Traktatu o funkcjonowaniu Unii Europejskiej do pomocy de minimis przyznawanej przedsiębiorstwom wykonującym usługi świadczone w ogólnym interesie gospodarczym:</a:t>
            </a:r>
          </a:p>
          <a:p>
            <a:pPr lvl="1"/>
            <a:r>
              <a:rPr lang="pl-PL" dirty="0"/>
              <a:t>zakres: pomoc przyznawana przedsiębiorstwom zobowiązanym do realizacji usług w ogólnym interesie gospodarczym,</a:t>
            </a:r>
          </a:p>
          <a:p>
            <a:pPr lvl="1"/>
            <a:r>
              <a:rPr lang="pl-PL" dirty="0"/>
              <a:t>do 750.000 EUR w okresie trzech lat niezależnie od przedmiotu działalności.</a:t>
            </a:r>
          </a:p>
        </p:txBody>
      </p:sp>
      <p:sp>
        <p:nvSpPr>
          <p:cNvPr id="4" name="Symbol zastępczy numeru slajdu 3">
            <a:extLst>
              <a:ext uri="{FF2B5EF4-FFF2-40B4-BE49-F238E27FC236}">
                <a16:creationId xmlns:a16="http://schemas.microsoft.com/office/drawing/2014/main" id="{0DC34C38-C677-B410-46B0-139CD6563635}"/>
              </a:ext>
            </a:extLst>
          </p:cNvPr>
          <p:cNvSpPr>
            <a:spLocks noGrp="1"/>
          </p:cNvSpPr>
          <p:nvPr>
            <p:ph type="sldNum" sz="quarter" idx="10"/>
          </p:nvPr>
        </p:nvSpPr>
        <p:spPr/>
        <p:txBody>
          <a:bodyPr/>
          <a:lstStyle/>
          <a:p>
            <a:fld id="{EB4015AA-59F6-416B-87A6-8E3D940284E2}" type="slidenum">
              <a:rPr lang="pl-PL" smtClean="0"/>
              <a:pPr/>
              <a:t>62</a:t>
            </a:fld>
            <a:endParaRPr lang="pl-PL" dirty="0"/>
          </a:p>
        </p:txBody>
      </p:sp>
    </p:spTree>
    <p:extLst>
      <p:ext uri="{BB962C8B-B14F-4D97-AF65-F5344CB8AC3E}">
        <p14:creationId xmlns:p14="http://schemas.microsoft.com/office/powerpoint/2010/main" val="13603905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5F38C67-1DB2-D8FF-22C1-1B4C2A7A2033}"/>
              </a:ext>
            </a:extLst>
          </p:cNvPr>
          <p:cNvSpPr>
            <a:spLocks noGrp="1"/>
          </p:cNvSpPr>
          <p:nvPr>
            <p:ph type="title"/>
          </p:nvPr>
        </p:nvSpPr>
        <p:spPr/>
        <p:txBody>
          <a:bodyPr>
            <a:noAutofit/>
          </a:bodyPr>
          <a:lstStyle/>
          <a:p>
            <a:r>
              <a:rPr lang="pl-PL" dirty="0"/>
              <a:t>Obszar wykluczony z pomocy de minimis</a:t>
            </a:r>
          </a:p>
        </p:txBody>
      </p:sp>
      <p:sp>
        <p:nvSpPr>
          <p:cNvPr id="3" name="Symbol zastępczy zawartości 2">
            <a:extLst>
              <a:ext uri="{FF2B5EF4-FFF2-40B4-BE49-F238E27FC236}">
                <a16:creationId xmlns:a16="http://schemas.microsoft.com/office/drawing/2014/main" id="{2306B5DA-2C9E-B971-23F2-A574E602FB4F}"/>
              </a:ext>
            </a:extLst>
          </p:cNvPr>
          <p:cNvSpPr>
            <a:spLocks noGrp="1"/>
          </p:cNvSpPr>
          <p:nvPr>
            <p:ph idx="1"/>
          </p:nvPr>
        </p:nvSpPr>
        <p:spPr>
          <a:xfrm>
            <a:off x="1025907" y="1979837"/>
            <a:ext cx="8640382" cy="5400400"/>
          </a:xfrm>
        </p:spPr>
        <p:txBody>
          <a:bodyPr>
            <a:normAutofit/>
          </a:bodyPr>
          <a:lstStyle/>
          <a:p>
            <a:r>
              <a:rPr lang="pl-PL" dirty="0"/>
              <a:t>W przypadku rolnictwa: wytwarzanie płodów ziemi i produktów pochodzących z chowu zwierząt, wymienionych w załączniku I do Traktatu, bez poddawania ich jakimkolwiek dalszym czynnościom zmieniającym właściwości tych produktów, w tym:</a:t>
            </a:r>
          </a:p>
          <a:p>
            <a:pPr lvl="1"/>
            <a:r>
              <a:rPr lang="pl-PL" dirty="0"/>
              <a:t>czynności niezbędne do przygotowania produktów zwierzęcych lub roślinnych do pierwszej sprzedaży,</a:t>
            </a:r>
          </a:p>
          <a:p>
            <a:pPr lvl="1"/>
            <a:r>
              <a:rPr lang="pl-PL" dirty="0"/>
              <a:t>pierwsza sprzedaż przez producenta surowców na rzecz podmiotów zajmujących się odsprzedażą lub przetwórstwem.</a:t>
            </a:r>
          </a:p>
          <a:p>
            <a:r>
              <a:rPr lang="pl-PL" dirty="0"/>
              <a:t>W przypadku rybołówstwa i akwakultury: wszelkie czynności związane z połowami, hodowlą lub uprawą organizmów wodnych, w tym:</a:t>
            </a:r>
          </a:p>
          <a:p>
            <a:pPr lvl="1"/>
            <a:r>
              <a:rPr lang="pl-PL" dirty="0"/>
              <a:t>czynności wykonywane w gospodarstwie lub na pokładzie, niezbędne, aby przygotować zwierzę lub roślinę do pierwszej sprzedaży, w tym cięcie, filetowanie lub zamrażanie, </a:t>
            </a:r>
          </a:p>
          <a:p>
            <a:pPr lvl="1"/>
            <a:r>
              <a:rPr lang="pl-PL" dirty="0"/>
              <a:t>pierwsza sprzedaż odsprzedawcom lub przetwórcom.</a:t>
            </a:r>
          </a:p>
          <a:p>
            <a:endParaRPr lang="pl-PL" dirty="0"/>
          </a:p>
        </p:txBody>
      </p:sp>
      <p:sp>
        <p:nvSpPr>
          <p:cNvPr id="4" name="Symbol zastępczy numeru slajdu 3">
            <a:extLst>
              <a:ext uri="{FF2B5EF4-FFF2-40B4-BE49-F238E27FC236}">
                <a16:creationId xmlns:a16="http://schemas.microsoft.com/office/drawing/2014/main" id="{0B5F80DB-3FDB-1214-3F0C-E67D06A467FB}"/>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63</a:t>
            </a:fld>
            <a:endParaRPr lang="pl-PL" dirty="0"/>
          </a:p>
        </p:txBody>
      </p:sp>
    </p:spTree>
    <p:extLst>
      <p:ext uri="{BB962C8B-B14F-4D97-AF65-F5344CB8AC3E}">
        <p14:creationId xmlns:p14="http://schemas.microsoft.com/office/powerpoint/2010/main" val="1959815419"/>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D1F924A-3281-69BD-1129-07CFBB13D5CE}"/>
              </a:ext>
            </a:extLst>
          </p:cNvPr>
          <p:cNvSpPr>
            <a:spLocks noGrp="1"/>
          </p:cNvSpPr>
          <p:nvPr>
            <p:ph type="title"/>
          </p:nvPr>
        </p:nvSpPr>
        <p:spPr/>
        <p:txBody>
          <a:bodyPr>
            <a:normAutofit/>
          </a:bodyPr>
          <a:lstStyle/>
          <a:p>
            <a:r>
              <a:rPr lang="pl-PL" dirty="0"/>
              <a:t>Obszar kwalifikowalny do pomocy de minimis</a:t>
            </a:r>
          </a:p>
        </p:txBody>
      </p:sp>
      <p:sp>
        <p:nvSpPr>
          <p:cNvPr id="3" name="Symbol zastępczy zawartości 2">
            <a:extLst>
              <a:ext uri="{FF2B5EF4-FFF2-40B4-BE49-F238E27FC236}">
                <a16:creationId xmlns:a16="http://schemas.microsoft.com/office/drawing/2014/main" id="{977A19EC-F072-5B99-424B-423AB0F1F957}"/>
              </a:ext>
            </a:extLst>
          </p:cNvPr>
          <p:cNvSpPr>
            <a:spLocks noGrp="1"/>
          </p:cNvSpPr>
          <p:nvPr>
            <p:ph idx="1"/>
          </p:nvPr>
        </p:nvSpPr>
        <p:spPr>
          <a:xfrm>
            <a:off x="1025907" y="1979837"/>
            <a:ext cx="8640382" cy="5400400"/>
          </a:xfrm>
        </p:spPr>
        <p:txBody>
          <a:bodyPr>
            <a:normAutofit/>
          </a:bodyPr>
          <a:lstStyle/>
          <a:p>
            <a:r>
              <a:rPr lang="pl-PL" b="1" dirty="0"/>
              <a:t>Przetwarzanie produktów rolnych</a:t>
            </a:r>
            <a:r>
              <a:rPr lang="pl-PL" dirty="0"/>
              <a:t>: wszelkie czynności dokonywane na produkcie rolnym, w wyniku których powstaje produkt będący również produktem rolnym, z wyjątkiem czynności wykonywanych w gospodarstwach, niezbędnych do przygotowania produktów zwierzęcych lub roślinnych do pierwszej sprzedaży.</a:t>
            </a:r>
          </a:p>
          <a:p>
            <a:r>
              <a:rPr lang="pl-PL" b="1" dirty="0"/>
              <a:t>Wprowadzanie do obrotu produktów rolnych</a:t>
            </a:r>
            <a:r>
              <a:rPr lang="pl-PL" dirty="0"/>
              <a:t>: oznacza posiadanie lub wystawianie produktu rolnego w celu sprzedaży, oferowanie go na sprzedaż, dostawę lub każdy inny sposób wprowadzania produktu na rynek, z wyjątkiem jego pierwszej sprzedaży przez producenta surowców na rzecz podmiotów zajmujących się odsprzedażą lub przetwórstwem i czynności przygotowujących produkt do takiej pierwszej sprzedaży.</a:t>
            </a:r>
          </a:p>
          <a:p>
            <a:r>
              <a:rPr lang="pl-PL" b="1" dirty="0"/>
              <a:t>Przetwarzanie i wprowadzanie do obrotu produktów rybołówstwa i akwakultury</a:t>
            </a:r>
            <a:r>
              <a:rPr lang="pl-PL" dirty="0"/>
              <a:t>: wszelkie czynności, takie jak składowanie, przetwarzanie i przekształcanie, przeprowadzane od chwili wyładunku lub, w przypadku akwakultury, zbioru, które skutkują powstaniem produktu przetworzonego, a także jego dystrybucję.</a:t>
            </a:r>
          </a:p>
          <a:p>
            <a:endParaRPr lang="pl-PL" dirty="0"/>
          </a:p>
        </p:txBody>
      </p:sp>
      <p:sp>
        <p:nvSpPr>
          <p:cNvPr id="4" name="Symbol zastępczy numeru slajdu 3">
            <a:extLst>
              <a:ext uri="{FF2B5EF4-FFF2-40B4-BE49-F238E27FC236}">
                <a16:creationId xmlns:a16="http://schemas.microsoft.com/office/drawing/2014/main" id="{25E5451D-7DA0-9AEA-D8AF-A02B055BCF9D}"/>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64</a:t>
            </a:fld>
            <a:endParaRPr lang="pl-PL" dirty="0"/>
          </a:p>
        </p:txBody>
      </p:sp>
    </p:spTree>
    <p:extLst>
      <p:ext uri="{BB962C8B-B14F-4D97-AF65-F5344CB8AC3E}">
        <p14:creationId xmlns:p14="http://schemas.microsoft.com/office/powerpoint/2010/main" val="106576564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32CD18-41EC-F53D-2C96-69933424B0ED}"/>
              </a:ext>
            </a:extLst>
          </p:cNvPr>
          <p:cNvSpPr>
            <a:spLocks noGrp="1"/>
          </p:cNvSpPr>
          <p:nvPr>
            <p:ph type="title"/>
          </p:nvPr>
        </p:nvSpPr>
        <p:spPr/>
        <p:txBody>
          <a:bodyPr/>
          <a:lstStyle/>
          <a:p>
            <a:r>
              <a:rPr lang="pl-PL" dirty="0"/>
              <a:t>Pułap pomocy de minimis</a:t>
            </a:r>
          </a:p>
        </p:txBody>
      </p:sp>
      <p:sp>
        <p:nvSpPr>
          <p:cNvPr id="3" name="Symbol zastępczy zawartości 2">
            <a:extLst>
              <a:ext uri="{FF2B5EF4-FFF2-40B4-BE49-F238E27FC236}">
                <a16:creationId xmlns:a16="http://schemas.microsoft.com/office/drawing/2014/main" id="{10BF812E-EBD0-52AF-2133-A0DDAD1FF835}"/>
              </a:ext>
            </a:extLst>
          </p:cNvPr>
          <p:cNvSpPr>
            <a:spLocks noGrp="1"/>
          </p:cNvSpPr>
          <p:nvPr>
            <p:ph idx="1"/>
          </p:nvPr>
        </p:nvSpPr>
        <p:spPr>
          <a:xfrm>
            <a:off x="1025907" y="1979837"/>
            <a:ext cx="8640382" cy="5400400"/>
          </a:xfrm>
        </p:spPr>
        <p:txBody>
          <a:bodyPr>
            <a:normAutofit fontScale="92500"/>
          </a:bodyPr>
          <a:lstStyle/>
          <a:p>
            <a:r>
              <a:rPr lang="pl-PL" dirty="0"/>
              <a:t>Całkowita kwota pomocy de minimis przyznanej przez jedno państwo członkowskie jednemu przedsiębiorstwu nie może przekroczyć 300.000 EUR w okresie trzech lat.</a:t>
            </a:r>
          </a:p>
          <a:p>
            <a:r>
              <a:rPr lang="pl-PL" dirty="0"/>
              <a:t>Jeżeli w efekcie udzielenia nowej pomocy de minimis przekroczony zostałby pułap określony 300.000 EUR, taka nowa pomoc nie czerpie korzyści z przepisów niniejszego rozporządzenia.</a:t>
            </a:r>
          </a:p>
          <a:p>
            <a:r>
              <a:rPr lang="pl-PL" dirty="0"/>
              <a:t>Do działalności w zakresu drogowego transportu towarów stosuje się standardowy pułap pomocy de minimis.</a:t>
            </a:r>
          </a:p>
          <a:p>
            <a:r>
              <a:rPr lang="pl-PL" dirty="0"/>
              <a:t>Pułap pomocy de minimis nie jest uzależniony od sytuacji ekonomicznej przedsiębiorstwa.</a:t>
            </a:r>
          </a:p>
          <a:p>
            <a:r>
              <a:rPr lang="pl-PL" dirty="0"/>
              <a:t>Pułap pomocy de minimis nie jest uzależniony od wielkości przedsiębiorstwa oraz regionu w którym przedsiębiorstwo prowadzi działalność gospodarczą.</a:t>
            </a:r>
          </a:p>
          <a:p>
            <a:r>
              <a:rPr lang="pl-PL" dirty="0"/>
              <a:t>Pomoc de minimis kumuluje się:</a:t>
            </a:r>
          </a:p>
          <a:p>
            <a:pPr lvl="1"/>
            <a:r>
              <a:rPr lang="pl-PL" dirty="0"/>
              <a:t>z inną pomocą de minimis w odniesieniu do górnego pułapu,</a:t>
            </a:r>
          </a:p>
          <a:p>
            <a:pPr lvl="1"/>
            <a:r>
              <a:rPr lang="pl-PL" dirty="0"/>
              <a:t>z pomocą publiczną w odniesieniu do tych samych kosztów kwalifikowalnych.</a:t>
            </a:r>
          </a:p>
          <a:p>
            <a:endParaRPr lang="pl-PL" dirty="0"/>
          </a:p>
        </p:txBody>
      </p:sp>
      <p:sp>
        <p:nvSpPr>
          <p:cNvPr id="4" name="Symbol zastępczy numeru slajdu 3">
            <a:extLst>
              <a:ext uri="{FF2B5EF4-FFF2-40B4-BE49-F238E27FC236}">
                <a16:creationId xmlns:a16="http://schemas.microsoft.com/office/drawing/2014/main" id="{1AD5BFA7-0C23-9AAB-D052-774E741E07A2}"/>
              </a:ext>
            </a:extLst>
          </p:cNvPr>
          <p:cNvSpPr>
            <a:spLocks noGrp="1"/>
          </p:cNvSpPr>
          <p:nvPr>
            <p:ph type="sldNum" sz="quarter" idx="10"/>
          </p:nvPr>
        </p:nvSpPr>
        <p:spPr/>
        <p:txBody>
          <a:bodyPr/>
          <a:lstStyle/>
          <a:p>
            <a:fld id="{EB4015AA-59F6-416B-87A6-8E3D940284E2}" type="slidenum">
              <a:rPr lang="pl-PL" smtClean="0"/>
              <a:pPr/>
              <a:t>65</a:t>
            </a:fld>
            <a:endParaRPr lang="pl-PL" dirty="0"/>
          </a:p>
        </p:txBody>
      </p:sp>
    </p:spTree>
    <p:extLst>
      <p:ext uri="{BB962C8B-B14F-4D97-AF65-F5344CB8AC3E}">
        <p14:creationId xmlns:p14="http://schemas.microsoft.com/office/powerpoint/2010/main" val="1086723082"/>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A5AB6E4-5BAB-CC04-3023-842FE008BFA4}"/>
              </a:ext>
            </a:extLst>
          </p:cNvPr>
          <p:cNvSpPr>
            <a:spLocks noGrp="1"/>
          </p:cNvSpPr>
          <p:nvPr>
            <p:ph type="title"/>
          </p:nvPr>
        </p:nvSpPr>
        <p:spPr/>
        <p:txBody>
          <a:bodyPr/>
          <a:lstStyle/>
          <a:p>
            <a:r>
              <a:rPr lang="pl-PL" dirty="0"/>
              <a:t>Mechanizm wyznaczania okresu referencyjnego</a:t>
            </a:r>
          </a:p>
        </p:txBody>
      </p:sp>
      <p:sp>
        <p:nvSpPr>
          <p:cNvPr id="3" name="Symbol zastępczy zawartości 2">
            <a:extLst>
              <a:ext uri="{FF2B5EF4-FFF2-40B4-BE49-F238E27FC236}">
                <a16:creationId xmlns:a16="http://schemas.microsoft.com/office/drawing/2014/main" id="{34299DAF-AFCB-46C8-5C6A-A13007981742}"/>
              </a:ext>
            </a:extLst>
          </p:cNvPr>
          <p:cNvSpPr>
            <a:spLocks noGrp="1"/>
          </p:cNvSpPr>
          <p:nvPr>
            <p:ph idx="1"/>
          </p:nvPr>
        </p:nvSpPr>
        <p:spPr/>
        <p:txBody>
          <a:bodyPr/>
          <a:lstStyle/>
          <a:p>
            <a:r>
              <a:rPr lang="pl-PL" dirty="0"/>
              <a:t>Trzy poprzedzające lata należy rozumieć w ten sposób, że jeśli np. pomoc de minimis była udzielona 18 maja 2025 r., uwzględnieniu podlegała pomoc de minimis i pomoc de minimis w rolnictwie lub rybołówstwie udzielona przedsiębiorstwu począwszy od 18 maja 2022 r. do 18 maja 2025 r. włącznie. </a:t>
            </a:r>
          </a:p>
        </p:txBody>
      </p:sp>
      <p:sp>
        <p:nvSpPr>
          <p:cNvPr id="4" name="Symbol zastępczy numeru slajdu 3">
            <a:extLst>
              <a:ext uri="{FF2B5EF4-FFF2-40B4-BE49-F238E27FC236}">
                <a16:creationId xmlns:a16="http://schemas.microsoft.com/office/drawing/2014/main" id="{B8C917CC-6999-04F3-498B-3D1E221482D2}"/>
              </a:ext>
            </a:extLst>
          </p:cNvPr>
          <p:cNvSpPr>
            <a:spLocks noGrp="1"/>
          </p:cNvSpPr>
          <p:nvPr>
            <p:ph type="sldNum" sz="quarter" idx="10"/>
          </p:nvPr>
        </p:nvSpPr>
        <p:spPr/>
        <p:txBody>
          <a:bodyPr/>
          <a:lstStyle/>
          <a:p>
            <a:fld id="{EB4015AA-59F6-416B-87A6-8E3D940284E2}" type="slidenum">
              <a:rPr lang="pl-PL" smtClean="0"/>
              <a:pPr/>
              <a:t>66</a:t>
            </a:fld>
            <a:endParaRPr lang="pl-PL" dirty="0"/>
          </a:p>
        </p:txBody>
      </p:sp>
      <p:sp>
        <p:nvSpPr>
          <p:cNvPr id="5" name="pole tekstowe 4">
            <a:extLst>
              <a:ext uri="{FF2B5EF4-FFF2-40B4-BE49-F238E27FC236}">
                <a16:creationId xmlns:a16="http://schemas.microsoft.com/office/drawing/2014/main" id="{31E48978-A15A-A832-FF0F-78B96F60B5CC}"/>
              </a:ext>
            </a:extLst>
          </p:cNvPr>
          <p:cNvSpPr txBox="1"/>
          <p:nvPr/>
        </p:nvSpPr>
        <p:spPr>
          <a:xfrm>
            <a:off x="536806" y="4243841"/>
            <a:ext cx="2381263"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początek okresu referencyjnego</a:t>
            </a:r>
          </a:p>
        </p:txBody>
      </p:sp>
      <p:cxnSp>
        <p:nvCxnSpPr>
          <p:cNvPr id="6" name="Łącznik prosty ze strzałką 5">
            <a:extLst>
              <a:ext uri="{FF2B5EF4-FFF2-40B4-BE49-F238E27FC236}">
                <a16:creationId xmlns:a16="http://schemas.microsoft.com/office/drawing/2014/main" id="{3A61F0F2-ED49-32CD-DE97-DFFBF176096E}"/>
              </a:ext>
            </a:extLst>
          </p:cNvPr>
          <p:cNvCxnSpPr>
            <a:cxnSpLocks/>
          </p:cNvCxnSpPr>
          <p:nvPr/>
        </p:nvCxnSpPr>
        <p:spPr>
          <a:xfrm>
            <a:off x="1806813" y="5147040"/>
            <a:ext cx="1587510" cy="0"/>
          </a:xfrm>
          <a:prstGeom prst="straightConnector1">
            <a:avLst/>
          </a:prstGeom>
          <a:ln w="12700">
            <a:solidFill>
              <a:srgbClr val="002060"/>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7" name="pole tekstowe 6">
            <a:extLst>
              <a:ext uri="{FF2B5EF4-FFF2-40B4-BE49-F238E27FC236}">
                <a16:creationId xmlns:a16="http://schemas.microsoft.com/office/drawing/2014/main" id="{B797B591-7055-ADC9-618D-6296C0949A2E}"/>
              </a:ext>
            </a:extLst>
          </p:cNvPr>
          <p:cNvSpPr txBox="1"/>
          <p:nvPr/>
        </p:nvSpPr>
        <p:spPr>
          <a:xfrm>
            <a:off x="6609812" y="4210693"/>
            <a:ext cx="2160656"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dzień złożenia wniosku</a:t>
            </a:r>
          </a:p>
        </p:txBody>
      </p:sp>
      <p:sp>
        <p:nvSpPr>
          <p:cNvPr id="8" name="pole tekstowe 7">
            <a:extLst>
              <a:ext uri="{FF2B5EF4-FFF2-40B4-BE49-F238E27FC236}">
                <a16:creationId xmlns:a16="http://schemas.microsoft.com/office/drawing/2014/main" id="{3EECF72B-1166-CAA3-351F-7941A84BA56E}"/>
              </a:ext>
            </a:extLst>
          </p:cNvPr>
          <p:cNvSpPr txBox="1"/>
          <p:nvPr/>
        </p:nvSpPr>
        <p:spPr>
          <a:xfrm>
            <a:off x="2393370" y="5595528"/>
            <a:ext cx="2160656"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początek okresu referencyjnego</a:t>
            </a:r>
          </a:p>
        </p:txBody>
      </p:sp>
      <p:cxnSp>
        <p:nvCxnSpPr>
          <p:cNvPr id="9" name="Łącznik prosty ze strzałką 8">
            <a:extLst>
              <a:ext uri="{FF2B5EF4-FFF2-40B4-BE49-F238E27FC236}">
                <a16:creationId xmlns:a16="http://schemas.microsoft.com/office/drawing/2014/main" id="{AC99BD0B-91C9-AFF5-84EF-FDE24DB66D1A}"/>
              </a:ext>
            </a:extLst>
          </p:cNvPr>
          <p:cNvCxnSpPr>
            <a:cxnSpLocks/>
          </p:cNvCxnSpPr>
          <p:nvPr/>
        </p:nvCxnSpPr>
        <p:spPr>
          <a:xfrm>
            <a:off x="616181" y="5306503"/>
            <a:ext cx="9525058"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Łącznik prosty 9">
            <a:extLst>
              <a:ext uri="{FF2B5EF4-FFF2-40B4-BE49-F238E27FC236}">
                <a16:creationId xmlns:a16="http://schemas.microsoft.com/office/drawing/2014/main" id="{CABADD3E-4290-FBD3-39C0-0031ECB1FCEF}"/>
              </a:ext>
            </a:extLst>
          </p:cNvPr>
          <p:cNvCxnSpPr/>
          <p:nvPr/>
        </p:nvCxnSpPr>
        <p:spPr>
          <a:xfrm>
            <a:off x="1727436" y="5067665"/>
            <a:ext cx="0" cy="476253"/>
          </a:xfrm>
          <a:prstGeom prst="line">
            <a:avLst/>
          </a:prstGeom>
          <a:ln w="12700">
            <a:solidFill>
              <a:srgbClr val="002060"/>
            </a:solidFill>
          </a:ln>
        </p:spPr>
        <p:style>
          <a:lnRef idx="1">
            <a:schemeClr val="accent5"/>
          </a:lnRef>
          <a:fillRef idx="0">
            <a:schemeClr val="accent5"/>
          </a:fillRef>
          <a:effectRef idx="0">
            <a:schemeClr val="accent5"/>
          </a:effectRef>
          <a:fontRef idx="minor">
            <a:schemeClr val="tx1"/>
          </a:fontRef>
        </p:style>
      </p:cxnSp>
      <p:cxnSp>
        <p:nvCxnSpPr>
          <p:cNvPr id="11" name="Łącznik prosty 10">
            <a:extLst>
              <a:ext uri="{FF2B5EF4-FFF2-40B4-BE49-F238E27FC236}">
                <a16:creationId xmlns:a16="http://schemas.microsoft.com/office/drawing/2014/main" id="{202CACBE-3C8C-05D0-C83A-249A17666313}"/>
              </a:ext>
            </a:extLst>
          </p:cNvPr>
          <p:cNvCxnSpPr/>
          <p:nvPr/>
        </p:nvCxnSpPr>
        <p:spPr>
          <a:xfrm>
            <a:off x="3473698" y="5067665"/>
            <a:ext cx="0" cy="476253"/>
          </a:xfrm>
          <a:prstGeom prst="line">
            <a:avLst/>
          </a:prstGeom>
          <a:ln w="12700"/>
        </p:spPr>
        <p:style>
          <a:lnRef idx="1">
            <a:schemeClr val="accent5"/>
          </a:lnRef>
          <a:fillRef idx="0">
            <a:schemeClr val="accent5"/>
          </a:fillRef>
          <a:effectRef idx="0">
            <a:schemeClr val="accent5"/>
          </a:effectRef>
          <a:fontRef idx="minor">
            <a:schemeClr val="tx1"/>
          </a:fontRef>
        </p:style>
      </p:cxnSp>
      <p:cxnSp>
        <p:nvCxnSpPr>
          <p:cNvPr id="12" name="Łącznik prosty 11">
            <a:extLst>
              <a:ext uri="{FF2B5EF4-FFF2-40B4-BE49-F238E27FC236}">
                <a16:creationId xmlns:a16="http://schemas.microsoft.com/office/drawing/2014/main" id="{F44BD417-8315-3F2F-CD84-C6A50B2BA5D2}"/>
              </a:ext>
            </a:extLst>
          </p:cNvPr>
          <p:cNvCxnSpPr/>
          <p:nvPr/>
        </p:nvCxnSpPr>
        <p:spPr>
          <a:xfrm>
            <a:off x="7687632" y="5067665"/>
            <a:ext cx="0" cy="476253"/>
          </a:xfrm>
          <a:prstGeom prst="line">
            <a:avLst/>
          </a:prstGeom>
          <a:ln w="12700">
            <a:solidFill>
              <a:srgbClr val="002060"/>
            </a:solidFill>
          </a:ln>
        </p:spPr>
        <p:style>
          <a:lnRef idx="1">
            <a:schemeClr val="accent5"/>
          </a:lnRef>
          <a:fillRef idx="0">
            <a:schemeClr val="accent5"/>
          </a:fillRef>
          <a:effectRef idx="0">
            <a:schemeClr val="accent5"/>
          </a:effectRef>
          <a:fontRef idx="minor">
            <a:schemeClr val="tx1"/>
          </a:fontRef>
        </p:style>
      </p:cxnSp>
      <p:cxnSp>
        <p:nvCxnSpPr>
          <p:cNvPr id="13" name="Łącznik prosty 12">
            <a:extLst>
              <a:ext uri="{FF2B5EF4-FFF2-40B4-BE49-F238E27FC236}">
                <a16:creationId xmlns:a16="http://schemas.microsoft.com/office/drawing/2014/main" id="{4A854DFE-0C69-A968-A2B2-A82A4CF446F4}"/>
              </a:ext>
            </a:extLst>
          </p:cNvPr>
          <p:cNvCxnSpPr/>
          <p:nvPr/>
        </p:nvCxnSpPr>
        <p:spPr>
          <a:xfrm>
            <a:off x="9347484" y="5067665"/>
            <a:ext cx="0" cy="476253"/>
          </a:xfrm>
          <a:prstGeom prst="line">
            <a:avLst/>
          </a:prstGeom>
          <a:ln w="12700">
            <a:solidFill>
              <a:srgbClr val="002060"/>
            </a:solidFill>
          </a:ln>
        </p:spPr>
        <p:style>
          <a:lnRef idx="1">
            <a:schemeClr val="accent5"/>
          </a:lnRef>
          <a:fillRef idx="0">
            <a:schemeClr val="accent5"/>
          </a:fillRef>
          <a:effectRef idx="0">
            <a:schemeClr val="accent5"/>
          </a:effectRef>
          <a:fontRef idx="minor">
            <a:schemeClr val="tx1"/>
          </a:fontRef>
        </p:style>
      </p:cxnSp>
      <p:cxnSp>
        <p:nvCxnSpPr>
          <p:cNvPr id="14" name="Łącznik prosty ze strzałką 13">
            <a:extLst>
              <a:ext uri="{FF2B5EF4-FFF2-40B4-BE49-F238E27FC236}">
                <a16:creationId xmlns:a16="http://schemas.microsoft.com/office/drawing/2014/main" id="{BCDB29DC-5184-9395-2BEB-89CA56F31139}"/>
              </a:ext>
            </a:extLst>
          </p:cNvPr>
          <p:cNvCxnSpPr>
            <a:cxnSpLocks/>
          </p:cNvCxnSpPr>
          <p:nvPr/>
        </p:nvCxnSpPr>
        <p:spPr>
          <a:xfrm>
            <a:off x="7759974" y="5142564"/>
            <a:ext cx="1508134" cy="0"/>
          </a:xfrm>
          <a:prstGeom prst="straightConnector1">
            <a:avLst/>
          </a:prstGeom>
          <a:ln w="12700">
            <a:solidFill>
              <a:srgbClr val="002060"/>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5" name="pole tekstowe 14">
            <a:extLst>
              <a:ext uri="{FF2B5EF4-FFF2-40B4-BE49-F238E27FC236}">
                <a16:creationId xmlns:a16="http://schemas.microsoft.com/office/drawing/2014/main" id="{E6178723-FF1E-B997-3D60-AE9A626517F8}"/>
              </a:ext>
            </a:extLst>
          </p:cNvPr>
          <p:cNvSpPr txBox="1"/>
          <p:nvPr/>
        </p:nvSpPr>
        <p:spPr>
          <a:xfrm>
            <a:off x="8354859" y="5595530"/>
            <a:ext cx="2029166" cy="646331"/>
          </a:xfrm>
          <a:prstGeom prst="rect">
            <a:avLst/>
          </a:prstGeom>
          <a:ln>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dzień zawarcia umowy</a:t>
            </a:r>
          </a:p>
        </p:txBody>
      </p:sp>
      <p:sp>
        <p:nvSpPr>
          <p:cNvPr id="16" name="pole tekstowe 15">
            <a:extLst>
              <a:ext uri="{FF2B5EF4-FFF2-40B4-BE49-F238E27FC236}">
                <a16:creationId xmlns:a16="http://schemas.microsoft.com/office/drawing/2014/main" id="{D2E3A085-AECA-5835-F162-8C88F0DF324B}"/>
              </a:ext>
            </a:extLst>
          </p:cNvPr>
          <p:cNvSpPr txBox="1"/>
          <p:nvPr/>
        </p:nvSpPr>
        <p:spPr>
          <a:xfrm>
            <a:off x="1727437" y="3513734"/>
            <a:ext cx="5960194" cy="369332"/>
          </a:xfrm>
          <a:prstGeom prst="rect">
            <a:avLst/>
          </a:prstGeom>
          <a:noFill/>
          <a:ln w="12700">
            <a:solidFill>
              <a:srgbClr val="00206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i="1" dirty="0">
                <a:solidFill>
                  <a:srgbClr val="002060"/>
                </a:solidFill>
                <a:latin typeface="Open Sans" panose="020B0606030504020204" pitchFamily="34" charset="0"/>
                <a:ea typeface="Open Sans" panose="020B0606030504020204" pitchFamily="34" charset="0"/>
                <a:cs typeface="Open Sans" panose="020B0606030504020204" pitchFamily="34" charset="0"/>
              </a:rPr>
              <a:t> pierwszy rok / drugi rok / trzeci rok</a:t>
            </a:r>
          </a:p>
        </p:txBody>
      </p:sp>
      <p:sp>
        <p:nvSpPr>
          <p:cNvPr id="17" name="pole tekstowe 16">
            <a:extLst>
              <a:ext uri="{FF2B5EF4-FFF2-40B4-BE49-F238E27FC236}">
                <a16:creationId xmlns:a16="http://schemas.microsoft.com/office/drawing/2014/main" id="{CE5F2C9B-A1A0-DBAF-2A74-D9F5EB149E78}"/>
              </a:ext>
            </a:extLst>
          </p:cNvPr>
          <p:cNvSpPr txBox="1"/>
          <p:nvPr/>
        </p:nvSpPr>
        <p:spPr>
          <a:xfrm>
            <a:off x="3473698" y="6597012"/>
            <a:ext cx="5873786" cy="369332"/>
          </a:xfrm>
          <a:prstGeom prst="rect">
            <a:avLst/>
          </a:prstGeom>
          <a:noFill/>
          <a:ln w="12700">
            <a:solidFill>
              <a:srgbClr val="00206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 </a:t>
            </a:r>
            <a:r>
              <a:rPr lang="pl-PL" i="1" dirty="0">
                <a:solidFill>
                  <a:srgbClr val="002060"/>
                </a:solidFill>
                <a:latin typeface="Open Sans" panose="020B0606030504020204" pitchFamily="34" charset="0"/>
                <a:ea typeface="Open Sans" panose="020B0606030504020204" pitchFamily="34" charset="0"/>
                <a:cs typeface="Open Sans" panose="020B0606030504020204" pitchFamily="34" charset="0"/>
              </a:rPr>
              <a:t>pierwszy rok / drugi rok / trzeci rok</a:t>
            </a:r>
          </a:p>
        </p:txBody>
      </p:sp>
    </p:spTree>
    <p:extLst>
      <p:ext uri="{BB962C8B-B14F-4D97-AF65-F5344CB8AC3E}">
        <p14:creationId xmlns:p14="http://schemas.microsoft.com/office/powerpoint/2010/main" val="2837415026"/>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2B5A6EB7-03FA-47E4-53D1-D2AEB9834E0D}"/>
              </a:ext>
            </a:extLst>
          </p:cNvPr>
          <p:cNvSpPr>
            <a:spLocks noGrp="1"/>
          </p:cNvSpPr>
          <p:nvPr>
            <p:ph type="title"/>
          </p:nvPr>
        </p:nvSpPr>
        <p:spPr/>
        <p:txBody>
          <a:bodyPr/>
          <a:lstStyle/>
          <a:p>
            <a:r>
              <a:rPr lang="pl-PL" dirty="0"/>
              <a:t>Przedsiębiorstwa przekraczające pułap</a:t>
            </a:r>
          </a:p>
        </p:txBody>
      </p:sp>
      <p:sp>
        <p:nvSpPr>
          <p:cNvPr id="3" name="Symbol zastępczy zawartości 2">
            <a:extLst>
              <a:ext uri="{FF2B5EF4-FFF2-40B4-BE49-F238E27FC236}">
                <a16:creationId xmlns:a16="http://schemas.microsoft.com/office/drawing/2014/main" id="{03FB28A8-1BA7-3F8A-897B-C0669D9C7650}"/>
              </a:ext>
            </a:extLst>
          </p:cNvPr>
          <p:cNvSpPr>
            <a:spLocks noGrp="1"/>
          </p:cNvSpPr>
          <p:nvPr>
            <p:ph idx="1"/>
          </p:nvPr>
        </p:nvSpPr>
        <p:spPr/>
        <p:txBody>
          <a:bodyPr/>
          <a:lstStyle/>
          <a:p>
            <a:r>
              <a:rPr lang="it-IT" dirty="0"/>
              <a:t>Wyrok Trybunału z dnia 28 października 2020 r. w sprawie C‑608/19 Istituto nazionale per l’assicurazione contro gli infortuni sul lavoro (INAIL).</a:t>
            </a:r>
          </a:p>
          <a:p>
            <a:r>
              <a:rPr lang="pl-PL" dirty="0"/>
              <a:t>Przedsiębiorstwo, któremu organ zamierza przyznać pomoc de minimis, która ze względu na wcześniej uzyskaną pomoc de minimis, podniosłaby całkowitą kwotę do poziomu przekraczającego pułap pomocy de minimis może wybrać, do momentu udzielenia pomocy de minimis, zmniejszenie wnioskowanego finansowania lub zrzeczenie się – w całości lub w części – już otrzymanych wcześniejszych dotacji, aby nie przekroczyć pułapu.</a:t>
            </a:r>
          </a:p>
          <a:p>
            <a:r>
              <a:rPr lang="pl-PL" dirty="0"/>
              <a:t>Organ udzielający pomocy nie jest zobowiązany do zezwolenia wnioskującym przedsiębiorstwom na zmianę ich wniosków o przyznanie pomocy przed jej przyznaniem, tak aby nie przekroczyć pułapu pomocy de minimis.</a:t>
            </a:r>
          </a:p>
          <a:p>
            <a:endParaRPr lang="pl-PL" dirty="0"/>
          </a:p>
        </p:txBody>
      </p:sp>
      <p:sp>
        <p:nvSpPr>
          <p:cNvPr id="4" name="Symbol zastępczy numeru slajdu 3">
            <a:extLst>
              <a:ext uri="{FF2B5EF4-FFF2-40B4-BE49-F238E27FC236}">
                <a16:creationId xmlns:a16="http://schemas.microsoft.com/office/drawing/2014/main" id="{86DD4D73-0B6D-E09C-A3AF-224F8F098E23}"/>
              </a:ext>
            </a:extLst>
          </p:cNvPr>
          <p:cNvSpPr>
            <a:spLocks noGrp="1"/>
          </p:cNvSpPr>
          <p:nvPr>
            <p:ph type="sldNum" sz="quarter" idx="10"/>
          </p:nvPr>
        </p:nvSpPr>
        <p:spPr/>
        <p:txBody>
          <a:bodyPr/>
          <a:lstStyle/>
          <a:p>
            <a:fld id="{EB4015AA-59F6-416B-87A6-8E3D940284E2}" type="slidenum">
              <a:rPr lang="pl-PL" smtClean="0"/>
              <a:pPr/>
              <a:t>67</a:t>
            </a:fld>
            <a:endParaRPr lang="pl-PL" dirty="0"/>
          </a:p>
        </p:txBody>
      </p:sp>
    </p:spTree>
    <p:extLst>
      <p:ext uri="{BB962C8B-B14F-4D97-AF65-F5344CB8AC3E}">
        <p14:creationId xmlns:p14="http://schemas.microsoft.com/office/powerpoint/2010/main" val="278580827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EBCBB00-D3C7-1E24-A429-0F105FFF180F}"/>
              </a:ext>
            </a:extLst>
          </p:cNvPr>
          <p:cNvSpPr>
            <a:spLocks noGrp="1"/>
          </p:cNvSpPr>
          <p:nvPr>
            <p:ph type="title"/>
          </p:nvPr>
        </p:nvSpPr>
        <p:spPr/>
        <p:txBody>
          <a:bodyPr/>
          <a:lstStyle/>
          <a:p>
            <a:r>
              <a:rPr lang="pl-PL" dirty="0"/>
              <a:t>Jedno przedsiębiorstwo</a:t>
            </a:r>
          </a:p>
        </p:txBody>
      </p:sp>
      <p:sp>
        <p:nvSpPr>
          <p:cNvPr id="3" name="Symbol zastępczy zawartości 2">
            <a:extLst>
              <a:ext uri="{FF2B5EF4-FFF2-40B4-BE49-F238E27FC236}">
                <a16:creationId xmlns:a16="http://schemas.microsoft.com/office/drawing/2014/main" id="{DDE9489C-7D59-6147-26F5-5280F68981BB}"/>
              </a:ext>
            </a:extLst>
          </p:cNvPr>
          <p:cNvSpPr>
            <a:spLocks noGrp="1"/>
          </p:cNvSpPr>
          <p:nvPr>
            <p:ph idx="1"/>
          </p:nvPr>
        </p:nvSpPr>
        <p:spPr>
          <a:xfrm>
            <a:off x="1025907" y="1979837"/>
            <a:ext cx="8640382" cy="5400400"/>
          </a:xfrm>
        </p:spPr>
        <p:txBody>
          <a:bodyPr>
            <a:normAutofit fontScale="85000" lnSpcReduction="10000"/>
          </a:bodyPr>
          <a:lstStyle/>
          <a:p>
            <a:r>
              <a:rPr lang="pl-PL" dirty="0"/>
              <a:t>Jedno przedsiębiorstwo obejmuje wszystkie jednostki gospodarcze, które pozostają w co najmniej jednym z następujących stosunków:</a:t>
            </a:r>
          </a:p>
          <a:p>
            <a:pPr lvl="1"/>
            <a:r>
              <a:rPr lang="pl-PL" dirty="0"/>
              <a:t>a) jedna jednostka gospodarcza posiada w drugiej jednostce gospodarczej większość praw głosu akcjonariuszy lub wspólników;</a:t>
            </a:r>
          </a:p>
          <a:p>
            <a:pPr lvl="1"/>
            <a:r>
              <a:rPr lang="pl-PL" dirty="0"/>
              <a:t>b) jedna jednostka gospodarcza ma prawo wyznaczyć lub odwołać większość członków organu administracyjnego, zarządzającego lub nadzorczego innej jednostki gospodarczej;</a:t>
            </a:r>
          </a:p>
          <a:p>
            <a:pPr lvl="1"/>
            <a:r>
              <a:rPr lang="pl-PL" dirty="0"/>
              <a:t>c) jedna jednostka gospodarcza ma prawo wywierać dominujący wpływ na inną jednostkę gospodarczą zgodnie z umową zawartą z tą jednostką lub postanowieniami w jej akcie założycielskim lub umowie spółki;</a:t>
            </a:r>
          </a:p>
          <a:p>
            <a:pPr lvl="1"/>
            <a:r>
              <a:rPr lang="pl-PL" dirty="0"/>
              <a:t>d) jedna jednostka gospodarcza, która jest akcjonariuszem lub wspólnikiem w innej jednostce gospodarczej, samodzielnie kontroluje, zgodnie z porozumieniem z innymi akcjonariuszami lub wspólnikami tej jednostki, większość praw głosu akcjonariuszy lub wspólników tej jednostki.</a:t>
            </a:r>
          </a:p>
          <a:p>
            <a:r>
              <a:rPr lang="pl-PL" dirty="0"/>
              <a:t>Jednostki gospodarcze pozostające w jakimkolwiek ze stosunków, o których mowa w lit. a)–d), poprzez co najmniej jedną inną jednostkę gospodarczą również są uznawane za jedno przedsiębiorstwo.</a:t>
            </a:r>
          </a:p>
          <a:p>
            <a:endParaRPr lang="pl-PL" dirty="0"/>
          </a:p>
        </p:txBody>
      </p:sp>
      <p:sp>
        <p:nvSpPr>
          <p:cNvPr id="4" name="Symbol zastępczy numeru slajdu 3">
            <a:extLst>
              <a:ext uri="{FF2B5EF4-FFF2-40B4-BE49-F238E27FC236}">
                <a16:creationId xmlns:a16="http://schemas.microsoft.com/office/drawing/2014/main" id="{044988CB-2883-E28E-2B30-F4EFC852495B}"/>
              </a:ext>
            </a:extLst>
          </p:cNvPr>
          <p:cNvSpPr>
            <a:spLocks noGrp="1"/>
          </p:cNvSpPr>
          <p:nvPr>
            <p:ph type="sldNum" sz="quarter" idx="10"/>
          </p:nvPr>
        </p:nvSpPr>
        <p:spPr/>
        <p:txBody>
          <a:bodyPr/>
          <a:lstStyle/>
          <a:p>
            <a:fld id="{EB4015AA-59F6-416B-87A6-8E3D940284E2}" type="slidenum">
              <a:rPr lang="pl-PL" smtClean="0"/>
              <a:pPr/>
              <a:t>68</a:t>
            </a:fld>
            <a:endParaRPr lang="pl-PL" dirty="0"/>
          </a:p>
        </p:txBody>
      </p:sp>
    </p:spTree>
    <p:extLst>
      <p:ext uri="{BB962C8B-B14F-4D97-AF65-F5344CB8AC3E}">
        <p14:creationId xmlns:p14="http://schemas.microsoft.com/office/powerpoint/2010/main" val="13006372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FFD1DEC-2881-4463-D2F9-676F42967863}"/>
              </a:ext>
            </a:extLst>
          </p:cNvPr>
          <p:cNvSpPr>
            <a:spLocks noGrp="1"/>
          </p:cNvSpPr>
          <p:nvPr>
            <p:ph type="title"/>
          </p:nvPr>
        </p:nvSpPr>
        <p:spPr/>
        <p:txBody>
          <a:bodyPr/>
          <a:lstStyle/>
          <a:p>
            <a:r>
              <a:rPr lang="pl-PL" dirty="0"/>
              <a:t>Jedno przedsiębiorstwo</a:t>
            </a:r>
          </a:p>
        </p:txBody>
      </p:sp>
      <p:sp>
        <p:nvSpPr>
          <p:cNvPr id="3" name="Symbol zastępczy zawartości 2">
            <a:extLst>
              <a:ext uri="{FF2B5EF4-FFF2-40B4-BE49-F238E27FC236}">
                <a16:creationId xmlns:a16="http://schemas.microsoft.com/office/drawing/2014/main" id="{1225007C-B034-4EC1-8431-90507429050B}"/>
              </a:ext>
            </a:extLst>
          </p:cNvPr>
          <p:cNvSpPr>
            <a:spLocks noGrp="1"/>
          </p:cNvSpPr>
          <p:nvPr>
            <p:ph idx="1"/>
          </p:nvPr>
        </p:nvSpPr>
        <p:spPr/>
        <p:txBody>
          <a:bodyPr/>
          <a:lstStyle/>
          <a:p>
            <a:r>
              <a:rPr lang="pl-PL" dirty="0"/>
              <a:t>Wyrok Trybunału Sprawiedliwości z 10.01.2006 r. w sprawie C-222/04 Cassa di </a:t>
            </a:r>
            <a:r>
              <a:rPr lang="pl-PL" dirty="0" err="1"/>
              <a:t>Risparmio</a:t>
            </a:r>
            <a:r>
              <a:rPr lang="pl-PL" dirty="0"/>
              <a:t> di </a:t>
            </a:r>
            <a:r>
              <a:rPr lang="pl-PL" dirty="0" err="1"/>
              <a:t>Firenze</a:t>
            </a:r>
            <a:r>
              <a:rPr lang="pl-PL" dirty="0"/>
              <a:t> </a:t>
            </a:r>
            <a:r>
              <a:rPr lang="pl-PL" dirty="0" err="1"/>
              <a:t>SpA</a:t>
            </a:r>
            <a:r>
              <a:rPr lang="pl-PL" dirty="0"/>
              <a:t> i in.</a:t>
            </a:r>
          </a:p>
          <a:p>
            <a:r>
              <a:rPr lang="pl-PL" dirty="0"/>
              <a:t>Przedsiębiorstwem w rozumieniu przepisów o pomocy publicznej jest osoba fizyczna prowadząca działalność gospodarczą, jednakże sam fakt posiadania udziałów w przedsiębiorstwie przez osobę fizyczną nie jest wystarczający, by stwierdzić, że osoba ta jest przedsiębiorcą, jeżeli sama nie oferuje na rynku towarów lub usług.</a:t>
            </a:r>
          </a:p>
          <a:p>
            <a:endParaRPr lang="pl-PL" dirty="0"/>
          </a:p>
        </p:txBody>
      </p:sp>
      <p:sp>
        <p:nvSpPr>
          <p:cNvPr id="4" name="Symbol zastępczy numeru slajdu 3">
            <a:extLst>
              <a:ext uri="{FF2B5EF4-FFF2-40B4-BE49-F238E27FC236}">
                <a16:creationId xmlns:a16="http://schemas.microsoft.com/office/drawing/2014/main" id="{BAD8DA41-6F0F-3A5C-8F6A-ACBA44CD766D}"/>
              </a:ext>
            </a:extLst>
          </p:cNvPr>
          <p:cNvSpPr>
            <a:spLocks noGrp="1"/>
          </p:cNvSpPr>
          <p:nvPr>
            <p:ph type="sldNum" sz="quarter" idx="10"/>
          </p:nvPr>
        </p:nvSpPr>
        <p:spPr/>
        <p:txBody>
          <a:bodyPr/>
          <a:lstStyle/>
          <a:p>
            <a:fld id="{EB4015AA-59F6-416B-87A6-8E3D940284E2}" type="slidenum">
              <a:rPr lang="pl-PL" smtClean="0"/>
              <a:pPr/>
              <a:t>69</a:t>
            </a:fld>
            <a:endParaRPr lang="pl-PL" dirty="0"/>
          </a:p>
        </p:txBody>
      </p:sp>
    </p:spTree>
    <p:extLst>
      <p:ext uri="{BB962C8B-B14F-4D97-AF65-F5344CB8AC3E}">
        <p14:creationId xmlns:p14="http://schemas.microsoft.com/office/powerpoint/2010/main" val="40945670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E4C911A-985E-481A-EA90-BF694F8C7FAC}"/>
              </a:ext>
            </a:extLst>
          </p:cNvPr>
          <p:cNvSpPr>
            <a:spLocks noGrp="1"/>
          </p:cNvSpPr>
          <p:nvPr>
            <p:ph type="title"/>
          </p:nvPr>
        </p:nvSpPr>
        <p:spPr/>
        <p:txBody>
          <a:bodyPr/>
          <a:lstStyle/>
          <a:p>
            <a:r>
              <a:rPr lang="pl-PL" dirty="0"/>
              <a:t>Przedsiębiorstwo</a:t>
            </a:r>
          </a:p>
        </p:txBody>
      </p:sp>
      <p:sp>
        <p:nvSpPr>
          <p:cNvPr id="3" name="Symbol zastępczy zawartości 2">
            <a:extLst>
              <a:ext uri="{FF2B5EF4-FFF2-40B4-BE49-F238E27FC236}">
                <a16:creationId xmlns:a16="http://schemas.microsoft.com/office/drawing/2014/main" id="{05A89C87-763C-D795-2345-A273E6A4F9AB}"/>
              </a:ext>
            </a:extLst>
          </p:cNvPr>
          <p:cNvSpPr>
            <a:spLocks noGrp="1"/>
          </p:cNvSpPr>
          <p:nvPr>
            <p:ph idx="1"/>
          </p:nvPr>
        </p:nvSpPr>
        <p:spPr/>
        <p:txBody>
          <a:bodyPr/>
          <a:lstStyle/>
          <a:p>
            <a:r>
              <a:rPr lang="pl-PL" dirty="0"/>
              <a:t>Zasady pomocy publicznej mają zastosowanie wyłącznie wówczas, gdy beneficjentem środka jest „przedsiębiorstwo”. </a:t>
            </a:r>
          </a:p>
          <a:p>
            <a:r>
              <a:rPr lang="pl-PL" dirty="0"/>
              <a:t>Omawianą przesłankę można sprowadzić do pytania: czy beneficjentem wsparcia będzie podmiot prowadzący działalność gospodarczą w rozumieniu prawa unijnego? </a:t>
            </a:r>
          </a:p>
          <a:p>
            <a:r>
              <a:rPr lang="pl-PL" dirty="0"/>
              <a:t>Działalność gospodarczą w tym ujęciu należy rozumieć jako oferowanie towarów lub usług na rynku. </a:t>
            </a:r>
          </a:p>
          <a:p>
            <a:r>
              <a:rPr lang="pl-PL" dirty="0"/>
              <a:t>Kwestia tego, czy istnieje rynek dla określonych usług, może zależeć od sposobu organizacji tych usług w danym państwie członkowskim. </a:t>
            </a:r>
          </a:p>
          <a:p>
            <a:r>
              <a:rPr lang="pl-PL" dirty="0"/>
              <a:t>Pojęcie przedsiębiorstwa jest szerokie i wykracza poza ramy przyjęte na gruncie ustawy Prawo przedsiębiorców.</a:t>
            </a:r>
          </a:p>
        </p:txBody>
      </p:sp>
      <p:sp>
        <p:nvSpPr>
          <p:cNvPr id="4" name="Symbol zastępczy numeru slajdu 3">
            <a:extLst>
              <a:ext uri="{FF2B5EF4-FFF2-40B4-BE49-F238E27FC236}">
                <a16:creationId xmlns:a16="http://schemas.microsoft.com/office/drawing/2014/main" id="{05A6C7E2-FAE3-14CA-2C13-D8FD5FDECFFE}"/>
              </a:ext>
            </a:extLst>
          </p:cNvPr>
          <p:cNvSpPr>
            <a:spLocks noGrp="1"/>
          </p:cNvSpPr>
          <p:nvPr>
            <p:ph type="sldNum" sz="quarter" idx="10"/>
          </p:nvPr>
        </p:nvSpPr>
        <p:spPr/>
        <p:txBody>
          <a:bodyPr/>
          <a:lstStyle/>
          <a:p>
            <a:fld id="{EB4015AA-59F6-416B-87A6-8E3D940284E2}" type="slidenum">
              <a:rPr lang="pl-PL" smtClean="0"/>
              <a:pPr/>
              <a:t>7</a:t>
            </a:fld>
            <a:endParaRPr lang="pl-PL" dirty="0"/>
          </a:p>
        </p:txBody>
      </p:sp>
    </p:spTree>
    <p:extLst>
      <p:ext uri="{BB962C8B-B14F-4D97-AF65-F5344CB8AC3E}">
        <p14:creationId xmlns:p14="http://schemas.microsoft.com/office/powerpoint/2010/main" val="1601531292"/>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A0CF37F-1856-4F22-B681-5A4363C7D7F6}"/>
              </a:ext>
            </a:extLst>
          </p:cNvPr>
          <p:cNvSpPr>
            <a:spLocks noGrp="1"/>
          </p:cNvSpPr>
          <p:nvPr>
            <p:ph type="title"/>
          </p:nvPr>
        </p:nvSpPr>
        <p:spPr/>
        <p:txBody>
          <a:bodyPr/>
          <a:lstStyle/>
          <a:p>
            <a:r>
              <a:rPr lang="pl-PL" dirty="0"/>
              <a:t>Jedno przedsiębiorstwo</a:t>
            </a:r>
          </a:p>
        </p:txBody>
      </p:sp>
      <p:sp>
        <p:nvSpPr>
          <p:cNvPr id="3" name="Symbol zastępczy zawartości 2">
            <a:extLst>
              <a:ext uri="{FF2B5EF4-FFF2-40B4-BE49-F238E27FC236}">
                <a16:creationId xmlns:a16="http://schemas.microsoft.com/office/drawing/2014/main" id="{2FA7149E-8957-83E8-F207-57C9E516DE3D}"/>
              </a:ext>
            </a:extLst>
          </p:cNvPr>
          <p:cNvSpPr>
            <a:spLocks noGrp="1"/>
          </p:cNvSpPr>
          <p:nvPr>
            <p:ph idx="1"/>
          </p:nvPr>
        </p:nvSpPr>
        <p:spPr/>
        <p:txBody>
          <a:bodyPr/>
          <a:lstStyle/>
          <a:p>
            <a:r>
              <a:rPr lang="pl-PL" dirty="0"/>
              <a:t>Przedsiębiorstwa, których nie łączą żadne stosunki, z wyjątkiem faktu, że każde z nich jest bezpośrednio powiązane z tym samym organem publicznym lub tymi samymi organami publicznymi, nie powinny być jednak traktowane jako powiązane ze sobą.</a:t>
            </a:r>
          </a:p>
          <a:p>
            <a:r>
              <a:rPr lang="pl-PL" dirty="0"/>
              <a:t>Wyrok Trybunału Sprawiedliwości z dnia 24 września 2020 r. w sprawie C-516/19 NMI </a:t>
            </a:r>
            <a:r>
              <a:rPr lang="pl-PL" dirty="0" err="1"/>
              <a:t>Technologietransfer</a:t>
            </a:r>
            <a:r>
              <a:rPr lang="pl-PL" dirty="0"/>
              <a:t> GmbH: pojęcie należy rozumieć jako odnoszące się do państwa, jednostek samorządu terytorialnego, jak też podmiotów, które: </a:t>
            </a:r>
          </a:p>
          <a:p>
            <a:pPr lvl="1"/>
            <a:r>
              <a:rPr lang="pl-PL" dirty="0"/>
              <a:t>1) zostały utworzone w szczególnym celu zaspokajania potrzeb leżących w interesie ogólnym, </a:t>
            </a:r>
          </a:p>
          <a:p>
            <a:pPr lvl="1"/>
            <a:r>
              <a:rPr lang="pl-PL" dirty="0"/>
              <a:t>2) mają osobowość prawną, </a:t>
            </a:r>
          </a:p>
          <a:p>
            <a:pPr lvl="1"/>
            <a:r>
              <a:rPr lang="pl-PL" dirty="0"/>
              <a:t>3) są w przeważającej części finansowane bądź kontrolowane, bezpośrednio lub pośrednio, przez państwo, przez jednostki samorządu terytorialnego lub przez inne organy publiczne.</a:t>
            </a:r>
          </a:p>
          <a:p>
            <a:endParaRPr lang="pl-PL" dirty="0"/>
          </a:p>
          <a:p>
            <a:endParaRPr lang="pl-PL" dirty="0"/>
          </a:p>
        </p:txBody>
      </p:sp>
      <p:sp>
        <p:nvSpPr>
          <p:cNvPr id="4" name="Symbol zastępczy numeru slajdu 3">
            <a:extLst>
              <a:ext uri="{FF2B5EF4-FFF2-40B4-BE49-F238E27FC236}">
                <a16:creationId xmlns:a16="http://schemas.microsoft.com/office/drawing/2014/main" id="{6EF21C5E-2761-D2CC-0E5E-7D778FAF8D71}"/>
              </a:ext>
            </a:extLst>
          </p:cNvPr>
          <p:cNvSpPr>
            <a:spLocks noGrp="1"/>
          </p:cNvSpPr>
          <p:nvPr>
            <p:ph type="sldNum" sz="quarter" idx="10"/>
          </p:nvPr>
        </p:nvSpPr>
        <p:spPr/>
        <p:txBody>
          <a:bodyPr/>
          <a:lstStyle/>
          <a:p>
            <a:fld id="{EB4015AA-59F6-416B-87A6-8E3D940284E2}" type="slidenum">
              <a:rPr lang="pl-PL" smtClean="0"/>
              <a:pPr/>
              <a:t>70</a:t>
            </a:fld>
            <a:endParaRPr lang="pl-PL" dirty="0"/>
          </a:p>
        </p:txBody>
      </p:sp>
    </p:spTree>
    <p:extLst>
      <p:ext uri="{BB962C8B-B14F-4D97-AF65-F5344CB8AC3E}">
        <p14:creationId xmlns:p14="http://schemas.microsoft.com/office/powerpoint/2010/main" val="344600626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D93442B-71B4-A957-1094-F997A7E2452E}"/>
              </a:ext>
            </a:extLst>
          </p:cNvPr>
          <p:cNvSpPr>
            <a:spLocks noGrp="1"/>
          </p:cNvSpPr>
          <p:nvPr>
            <p:ph type="title"/>
          </p:nvPr>
        </p:nvSpPr>
        <p:spPr/>
        <p:txBody>
          <a:bodyPr/>
          <a:lstStyle/>
          <a:p>
            <a:r>
              <a:rPr lang="pl-PL" dirty="0"/>
              <a:t>Bezpośrednia relacja kapitałowa</a:t>
            </a:r>
          </a:p>
        </p:txBody>
      </p:sp>
      <p:sp>
        <p:nvSpPr>
          <p:cNvPr id="6" name="Elipsa 4">
            <a:extLst>
              <a:ext uri="{FF2B5EF4-FFF2-40B4-BE49-F238E27FC236}">
                <a16:creationId xmlns:a16="http://schemas.microsoft.com/office/drawing/2014/main" id="{6CA7DF23-90C6-BA70-36D7-D5F9ABC88061}"/>
              </a:ext>
            </a:extLst>
          </p:cNvPr>
          <p:cNvSpPr/>
          <p:nvPr/>
        </p:nvSpPr>
        <p:spPr>
          <a:xfrm>
            <a:off x="4203319" y="2178940"/>
            <a:ext cx="556680" cy="564277"/>
          </a:xfrm>
          <a:prstGeom prst="ellipse">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chemeClr val="bg1"/>
                  </a:solidFill>
                  <a:prstDash val="solid"/>
                  <a:bevel/>
                </a:ln>
                <a:solidFill>
                  <a:schemeClr val="bg1"/>
                </a:solidFill>
                <a:latin typeface="Open Sans" panose="020B0606030504020204" pitchFamily="34" charset="0"/>
                <a:ea typeface="Open Sans" panose="020B0606030504020204" pitchFamily="34" charset="0"/>
                <a:cs typeface="Open Sans" panose="020B0606030504020204" pitchFamily="34" charset="0"/>
              </a:rPr>
              <a:t>A</a:t>
            </a:r>
            <a:endParaRPr lang="pl-PL" dirty="0">
              <a:ln>
                <a:solidFill>
                  <a:schemeClr val="bg1"/>
                </a:solidFill>
              </a:ln>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 name="Elipsa 5">
            <a:extLst>
              <a:ext uri="{FF2B5EF4-FFF2-40B4-BE49-F238E27FC236}">
                <a16:creationId xmlns:a16="http://schemas.microsoft.com/office/drawing/2014/main" id="{E2F5EA88-1714-18CD-22B3-A7B93C189EED}"/>
              </a:ext>
            </a:extLst>
          </p:cNvPr>
          <p:cNvSpPr/>
          <p:nvPr/>
        </p:nvSpPr>
        <p:spPr>
          <a:xfrm>
            <a:off x="5861542" y="2178938"/>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9" name="pole tekstowe 49">
            <a:extLst>
              <a:ext uri="{FF2B5EF4-FFF2-40B4-BE49-F238E27FC236}">
                <a16:creationId xmlns:a16="http://schemas.microsoft.com/office/drawing/2014/main" id="{2AAAD7BD-5668-B7EB-5BAC-E94D6ABFE37E}"/>
              </a:ext>
            </a:extLst>
          </p:cNvPr>
          <p:cNvSpPr txBox="1"/>
          <p:nvPr/>
        </p:nvSpPr>
        <p:spPr>
          <a:xfrm>
            <a:off x="3527938" y="1691605"/>
            <a:ext cx="1907445" cy="369332"/>
          </a:xfrm>
          <a:prstGeom prst="rect">
            <a:avLst/>
          </a:prstGeom>
          <a:noFill/>
        </p:spPr>
        <p:txBody>
          <a:bodyPr wrap="none" rtlCol="0">
            <a:spAutoFit/>
          </a:bodyPr>
          <a:lstStyle/>
          <a:p>
            <a:pPr algn="ctr"/>
            <a:r>
              <a:rPr lang="pl-PL" b="1" dirty="0">
                <a:solidFill>
                  <a:srgbClr val="002060"/>
                </a:solidFill>
                <a:latin typeface="Open Sans" panose="020B0606030504020204" pitchFamily="34" charset="0"/>
                <a:ea typeface="Open Sans" panose="020B0606030504020204" pitchFamily="34" charset="0"/>
                <a:cs typeface="Open Sans" panose="020B0606030504020204" pitchFamily="34" charset="0"/>
              </a:rPr>
              <a:t>Wnioskodawca</a:t>
            </a:r>
          </a:p>
        </p:txBody>
      </p:sp>
      <p:sp>
        <p:nvSpPr>
          <p:cNvPr id="15" name="pole tekstowe 49">
            <a:extLst>
              <a:ext uri="{FF2B5EF4-FFF2-40B4-BE49-F238E27FC236}">
                <a16:creationId xmlns:a16="http://schemas.microsoft.com/office/drawing/2014/main" id="{B65BDFDD-3CD0-FA08-EAA3-7E9E6110BFB0}"/>
              </a:ext>
            </a:extLst>
          </p:cNvPr>
          <p:cNvSpPr txBox="1"/>
          <p:nvPr/>
        </p:nvSpPr>
        <p:spPr>
          <a:xfrm>
            <a:off x="590965" y="2212703"/>
            <a:ext cx="3612354" cy="369332"/>
          </a:xfrm>
          <a:prstGeom prst="rect">
            <a:avLst/>
          </a:prstGeom>
          <a:noFill/>
        </p:spPr>
        <p:txBody>
          <a:bodyPr wrap="square" rtlCol="0">
            <a:spAutoFit/>
          </a:bodyPr>
          <a:lstStyle/>
          <a:p>
            <a:pPr algn="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Sp. z o.o.</a:t>
            </a:r>
            <a:endParaRPr lang="pl-PL" b="1" dirty="0">
              <a:latin typeface="Open Sans" panose="020B0606030504020204" pitchFamily="34" charset="0"/>
              <a:ea typeface="Open Sans" panose="020B0606030504020204" pitchFamily="34" charset="0"/>
              <a:cs typeface="Open Sans" panose="020B0606030504020204" pitchFamily="34" charset="0"/>
            </a:endParaRPr>
          </a:p>
        </p:txBody>
      </p:sp>
      <p:sp>
        <p:nvSpPr>
          <p:cNvPr id="16" name="pole tekstowe 49">
            <a:extLst>
              <a:ext uri="{FF2B5EF4-FFF2-40B4-BE49-F238E27FC236}">
                <a16:creationId xmlns:a16="http://schemas.microsoft.com/office/drawing/2014/main" id="{781D45AC-1424-BDF9-248F-C48C0E05538B}"/>
              </a:ext>
            </a:extLst>
          </p:cNvPr>
          <p:cNvSpPr txBox="1"/>
          <p:nvPr/>
        </p:nvSpPr>
        <p:spPr>
          <a:xfrm>
            <a:off x="6418222" y="2118831"/>
            <a:ext cx="3690213" cy="369332"/>
          </a:xfrm>
          <a:prstGeom prst="rect">
            <a:avLst/>
          </a:prstGeom>
          <a:noFill/>
        </p:spPr>
        <p:txBody>
          <a:bodyPr wrap="square" rtlCol="0">
            <a:spAutoFit/>
          </a:bodyPr>
          <a:lstStyle/>
          <a:p>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Pan Jan </a:t>
            </a:r>
            <a:endParaRPr lang="pl-PL" b="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pole tekstowe 49">
            <a:extLst>
              <a:ext uri="{FF2B5EF4-FFF2-40B4-BE49-F238E27FC236}">
                <a16:creationId xmlns:a16="http://schemas.microsoft.com/office/drawing/2014/main" id="{59771CC5-3431-9A8C-B3C9-ADAF30536B5E}"/>
              </a:ext>
            </a:extLst>
          </p:cNvPr>
          <p:cNvSpPr txBox="1"/>
          <p:nvPr/>
        </p:nvSpPr>
        <p:spPr>
          <a:xfrm>
            <a:off x="583377" y="2613756"/>
            <a:ext cx="3612354" cy="2031325"/>
          </a:xfrm>
          <a:prstGeom prst="rect">
            <a:avLst/>
          </a:prstGeom>
          <a:noFill/>
        </p:spPr>
        <p:txBody>
          <a:bodyPr wrap="square" rtlCol="0">
            <a:spAutoFit/>
          </a:bodyPr>
          <a:lstStyle/>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Dane Wspólników: </a:t>
            </a:r>
          </a:p>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Pan Jan – 600 udziałów o łącznej wartości 30 tys. PLN</a:t>
            </a:r>
          </a:p>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C sp. z o.o. – 400 udziałów o łącznej wartości 20 tys. PLN </a:t>
            </a:r>
          </a:p>
          <a:p>
            <a:pPr algn="r"/>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Kapitał Spółki: 50 tys. PLN </a:t>
            </a:r>
          </a:p>
        </p:txBody>
      </p:sp>
      <p:cxnSp>
        <p:nvCxnSpPr>
          <p:cNvPr id="11" name="Łącznik prosty ze strzałką 10">
            <a:extLst>
              <a:ext uri="{FF2B5EF4-FFF2-40B4-BE49-F238E27FC236}">
                <a16:creationId xmlns:a16="http://schemas.microsoft.com/office/drawing/2014/main" id="{F69EB10B-3FE0-1825-1D07-F153F950C71F}"/>
              </a:ext>
            </a:extLst>
          </p:cNvPr>
          <p:cNvCxnSpPr>
            <a:cxnSpLocks/>
          </p:cNvCxnSpPr>
          <p:nvPr/>
        </p:nvCxnSpPr>
        <p:spPr>
          <a:xfrm flipH="1">
            <a:off x="4759999" y="2461078"/>
            <a:ext cx="1101543" cy="1"/>
          </a:xfrm>
          <a:prstGeom prst="straightConnector1">
            <a:avLst/>
          </a:prstGeom>
          <a:ln w="28575">
            <a:solidFill>
              <a:srgbClr val="00206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pole tekstowe 46">
            <a:extLst>
              <a:ext uri="{FF2B5EF4-FFF2-40B4-BE49-F238E27FC236}">
                <a16:creationId xmlns:a16="http://schemas.microsoft.com/office/drawing/2014/main" id="{5E616F9D-447F-A8E9-DFA5-234A07B867A5}"/>
              </a:ext>
            </a:extLst>
          </p:cNvPr>
          <p:cNvSpPr txBox="1"/>
          <p:nvPr/>
        </p:nvSpPr>
        <p:spPr>
          <a:xfrm>
            <a:off x="4859014" y="2489398"/>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60%</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4" name="Symbol zastępczy numeru slajdu 3">
            <a:extLst>
              <a:ext uri="{FF2B5EF4-FFF2-40B4-BE49-F238E27FC236}">
                <a16:creationId xmlns:a16="http://schemas.microsoft.com/office/drawing/2014/main" id="{78F4D83E-F822-36B9-6AD0-FBED68675C84}"/>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71</a:t>
            </a:fld>
            <a:endParaRPr lang="pl-PL" dirty="0"/>
          </a:p>
        </p:txBody>
      </p:sp>
    </p:spTree>
    <p:extLst>
      <p:ext uri="{BB962C8B-B14F-4D97-AF65-F5344CB8AC3E}">
        <p14:creationId xmlns:p14="http://schemas.microsoft.com/office/powerpoint/2010/main" val="937720192"/>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8BA19A5-D31D-C6EF-5846-48983F7596DA}"/>
              </a:ext>
            </a:extLst>
          </p:cNvPr>
          <p:cNvSpPr>
            <a:spLocks noGrp="1"/>
          </p:cNvSpPr>
          <p:nvPr>
            <p:ph type="title"/>
          </p:nvPr>
        </p:nvSpPr>
        <p:spPr/>
        <p:txBody>
          <a:bodyPr/>
          <a:lstStyle/>
          <a:p>
            <a:r>
              <a:rPr lang="pl-PL" dirty="0"/>
              <a:t>Bezpośrednia relacja osobowa</a:t>
            </a:r>
          </a:p>
        </p:txBody>
      </p:sp>
      <p:sp>
        <p:nvSpPr>
          <p:cNvPr id="4" name="Elipsa 4">
            <a:extLst>
              <a:ext uri="{FF2B5EF4-FFF2-40B4-BE49-F238E27FC236}">
                <a16:creationId xmlns:a16="http://schemas.microsoft.com/office/drawing/2014/main" id="{E637A7F9-C633-FAE9-37D2-A66F7C56F190}"/>
              </a:ext>
            </a:extLst>
          </p:cNvPr>
          <p:cNvSpPr/>
          <p:nvPr/>
        </p:nvSpPr>
        <p:spPr>
          <a:xfrm>
            <a:off x="4203319" y="2161898"/>
            <a:ext cx="556680" cy="564277"/>
          </a:xfrm>
          <a:prstGeom prst="ellipse">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chemeClr val="bg1"/>
                  </a:solidFill>
                  <a:prstDash val="solid"/>
                  <a:bevel/>
                </a:ln>
                <a:solidFill>
                  <a:schemeClr val="bg1"/>
                </a:solidFill>
                <a:latin typeface="Open Sans" panose="020B0606030504020204" pitchFamily="34" charset="0"/>
                <a:ea typeface="Open Sans" panose="020B0606030504020204" pitchFamily="34" charset="0"/>
                <a:cs typeface="Open Sans" panose="020B0606030504020204" pitchFamily="34" charset="0"/>
              </a:rPr>
              <a:t>A</a:t>
            </a:r>
            <a:endParaRPr lang="pl-PL" dirty="0">
              <a:ln>
                <a:solidFill>
                  <a:schemeClr val="bg1"/>
                </a:solidFill>
              </a:ln>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Elipsa 5">
            <a:extLst>
              <a:ext uri="{FF2B5EF4-FFF2-40B4-BE49-F238E27FC236}">
                <a16:creationId xmlns:a16="http://schemas.microsoft.com/office/drawing/2014/main" id="{6C0C5865-AA13-D8B4-8F0A-CB8316288500}"/>
              </a:ext>
            </a:extLst>
          </p:cNvPr>
          <p:cNvSpPr/>
          <p:nvPr/>
        </p:nvSpPr>
        <p:spPr>
          <a:xfrm>
            <a:off x="5861542" y="2161896"/>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6" name="pole tekstowe 49">
            <a:extLst>
              <a:ext uri="{FF2B5EF4-FFF2-40B4-BE49-F238E27FC236}">
                <a16:creationId xmlns:a16="http://schemas.microsoft.com/office/drawing/2014/main" id="{FF01F993-BFCE-12B3-F1E5-006DFFD21771}"/>
              </a:ext>
            </a:extLst>
          </p:cNvPr>
          <p:cNvSpPr txBox="1"/>
          <p:nvPr/>
        </p:nvSpPr>
        <p:spPr>
          <a:xfrm>
            <a:off x="3527938" y="1674563"/>
            <a:ext cx="1907445" cy="369332"/>
          </a:xfrm>
          <a:prstGeom prst="rect">
            <a:avLst/>
          </a:prstGeom>
          <a:noFill/>
        </p:spPr>
        <p:txBody>
          <a:bodyPr wrap="none" rtlCol="0">
            <a:spAutoFit/>
          </a:bodyPr>
          <a:lstStyle/>
          <a:p>
            <a:pPr algn="ctr"/>
            <a:r>
              <a:rPr lang="pl-PL" b="1" dirty="0">
                <a:solidFill>
                  <a:srgbClr val="002060"/>
                </a:solidFill>
                <a:latin typeface="Open Sans" panose="020B0606030504020204" pitchFamily="34" charset="0"/>
                <a:ea typeface="Open Sans" panose="020B0606030504020204" pitchFamily="34" charset="0"/>
                <a:cs typeface="Open Sans" panose="020B0606030504020204" pitchFamily="34" charset="0"/>
              </a:rPr>
              <a:t>Wnioskodawca</a:t>
            </a:r>
          </a:p>
        </p:txBody>
      </p:sp>
      <p:sp>
        <p:nvSpPr>
          <p:cNvPr id="7" name="pole tekstowe 49">
            <a:extLst>
              <a:ext uri="{FF2B5EF4-FFF2-40B4-BE49-F238E27FC236}">
                <a16:creationId xmlns:a16="http://schemas.microsoft.com/office/drawing/2014/main" id="{2E9A609F-8694-9D0B-ED35-075AF721E439}"/>
              </a:ext>
            </a:extLst>
          </p:cNvPr>
          <p:cNvSpPr txBox="1"/>
          <p:nvPr/>
        </p:nvSpPr>
        <p:spPr>
          <a:xfrm>
            <a:off x="590965" y="2195661"/>
            <a:ext cx="3612354" cy="369332"/>
          </a:xfrm>
          <a:prstGeom prst="rect">
            <a:avLst/>
          </a:prstGeom>
          <a:noFill/>
        </p:spPr>
        <p:txBody>
          <a:bodyPr wrap="square" rtlCol="0">
            <a:spAutoFit/>
          </a:bodyPr>
          <a:lstStyle/>
          <a:p>
            <a:pPr algn="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S.A.</a:t>
            </a:r>
            <a:endParaRPr lang="pl-PL"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pole tekstowe 49">
            <a:extLst>
              <a:ext uri="{FF2B5EF4-FFF2-40B4-BE49-F238E27FC236}">
                <a16:creationId xmlns:a16="http://schemas.microsoft.com/office/drawing/2014/main" id="{50146A8E-C51B-A126-EB16-47E358AFAF7C}"/>
              </a:ext>
            </a:extLst>
          </p:cNvPr>
          <p:cNvSpPr txBox="1"/>
          <p:nvPr/>
        </p:nvSpPr>
        <p:spPr>
          <a:xfrm>
            <a:off x="6418222" y="2195661"/>
            <a:ext cx="3690213" cy="369332"/>
          </a:xfrm>
          <a:prstGeom prst="rect">
            <a:avLst/>
          </a:prstGeom>
          <a:noFill/>
        </p:spPr>
        <p:txBody>
          <a:bodyPr wrap="square" rtlCol="0">
            <a:spAutoFit/>
          </a:bodyPr>
          <a:lstStyle/>
          <a:p>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Sp. z o.o.</a:t>
            </a:r>
            <a:endParaRPr lang="pl-PL" b="1" dirty="0">
              <a:latin typeface="Open Sans" panose="020B0606030504020204" pitchFamily="34" charset="0"/>
              <a:ea typeface="Open Sans" panose="020B0606030504020204" pitchFamily="34" charset="0"/>
              <a:cs typeface="Open Sans" panose="020B0606030504020204" pitchFamily="34" charset="0"/>
            </a:endParaRPr>
          </a:p>
        </p:txBody>
      </p:sp>
      <p:sp>
        <p:nvSpPr>
          <p:cNvPr id="10" name="pole tekstowe 49">
            <a:extLst>
              <a:ext uri="{FF2B5EF4-FFF2-40B4-BE49-F238E27FC236}">
                <a16:creationId xmlns:a16="http://schemas.microsoft.com/office/drawing/2014/main" id="{765BCCB4-60F5-5CC4-99D9-A5EDCAAF955A}"/>
              </a:ext>
            </a:extLst>
          </p:cNvPr>
          <p:cNvSpPr txBox="1"/>
          <p:nvPr/>
        </p:nvSpPr>
        <p:spPr>
          <a:xfrm>
            <a:off x="6418222" y="2603137"/>
            <a:ext cx="3690213" cy="3970318"/>
          </a:xfrm>
          <a:prstGeom prst="rect">
            <a:avLst/>
          </a:prstGeom>
          <a:noFill/>
        </p:spPr>
        <p:txBody>
          <a:bodyPr wrap="square" rtlCol="0">
            <a:spAutoFit/>
          </a:bodyPr>
          <a:lstStyle/>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Umowa Spółki:</a:t>
            </a:r>
          </a:p>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12. Zarząd</a:t>
            </a:r>
          </a:p>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1. Zarząd Spółki składa się wyłącznie z Prezesa Zarządu. </a:t>
            </a:r>
          </a:p>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18. Rada Nadzorcza</a:t>
            </a:r>
          </a:p>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1. Rada Nadzorcza składa się z trzech członków.</a:t>
            </a:r>
          </a:p>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2. Dwóch członków Rady Nadzorczej powołuje i odwołuje udziałowiec (S.A.)</a:t>
            </a:r>
          </a:p>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3. Rada Nadzorcza powołuje i odwołuje Prezesa Zarządu.</a:t>
            </a:r>
          </a:p>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4. Uchwały Rady Nadzorczej zapadają większością głosów.</a:t>
            </a:r>
          </a:p>
        </p:txBody>
      </p:sp>
      <p:sp>
        <p:nvSpPr>
          <p:cNvPr id="11" name="pole tekstowe 46">
            <a:extLst>
              <a:ext uri="{FF2B5EF4-FFF2-40B4-BE49-F238E27FC236}">
                <a16:creationId xmlns:a16="http://schemas.microsoft.com/office/drawing/2014/main" id="{E194C0CC-2A51-7EBC-DC84-88D1CBC3EC90}"/>
              </a:ext>
            </a:extLst>
          </p:cNvPr>
          <p:cNvSpPr txBox="1"/>
          <p:nvPr/>
        </p:nvSpPr>
        <p:spPr>
          <a:xfrm>
            <a:off x="4859014" y="2472356"/>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20%</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12" name="Łącznik prosty ze strzałką 11">
            <a:extLst>
              <a:ext uri="{FF2B5EF4-FFF2-40B4-BE49-F238E27FC236}">
                <a16:creationId xmlns:a16="http://schemas.microsoft.com/office/drawing/2014/main" id="{04839BDF-1FD4-1C17-FAED-6A4E1A30C1D0}"/>
              </a:ext>
            </a:extLst>
          </p:cNvPr>
          <p:cNvCxnSpPr>
            <a:cxnSpLocks/>
            <a:stCxn id="5" idx="2"/>
            <a:endCxn id="4" idx="6"/>
          </p:cNvCxnSpPr>
          <p:nvPr/>
        </p:nvCxnSpPr>
        <p:spPr>
          <a:xfrm flipH="1">
            <a:off x="4759999" y="2444036"/>
            <a:ext cx="1101543" cy="1"/>
          </a:xfrm>
          <a:prstGeom prst="straightConnector1">
            <a:avLst/>
          </a:prstGeom>
          <a:ln w="28575">
            <a:solidFill>
              <a:srgbClr val="00206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20" name="Symbol zastępczy numeru slajdu 3">
            <a:extLst>
              <a:ext uri="{FF2B5EF4-FFF2-40B4-BE49-F238E27FC236}">
                <a16:creationId xmlns:a16="http://schemas.microsoft.com/office/drawing/2014/main" id="{EBE4D812-2923-4933-D9E4-103A80230389}"/>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72</a:t>
            </a:fld>
            <a:endParaRPr lang="pl-PL" dirty="0"/>
          </a:p>
        </p:txBody>
      </p:sp>
    </p:spTree>
    <p:extLst>
      <p:ext uri="{BB962C8B-B14F-4D97-AF65-F5344CB8AC3E}">
        <p14:creationId xmlns:p14="http://schemas.microsoft.com/office/powerpoint/2010/main" val="3427847642"/>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1D70AA2-B552-7D46-10EB-D090743B74F4}"/>
              </a:ext>
            </a:extLst>
          </p:cNvPr>
          <p:cNvSpPr>
            <a:spLocks noGrp="1"/>
          </p:cNvSpPr>
          <p:nvPr>
            <p:ph type="title"/>
          </p:nvPr>
        </p:nvSpPr>
        <p:spPr/>
        <p:txBody>
          <a:bodyPr/>
          <a:lstStyle/>
          <a:p>
            <a:r>
              <a:rPr lang="pl-PL" dirty="0"/>
              <a:t>Bezpośrednia relacja z dominującym wpływem</a:t>
            </a:r>
          </a:p>
        </p:txBody>
      </p:sp>
      <p:sp>
        <p:nvSpPr>
          <p:cNvPr id="4" name="Elipsa 4">
            <a:extLst>
              <a:ext uri="{FF2B5EF4-FFF2-40B4-BE49-F238E27FC236}">
                <a16:creationId xmlns:a16="http://schemas.microsoft.com/office/drawing/2014/main" id="{49E5D958-65DC-E684-745C-5DFC70919C37}"/>
              </a:ext>
            </a:extLst>
          </p:cNvPr>
          <p:cNvSpPr/>
          <p:nvPr/>
        </p:nvSpPr>
        <p:spPr>
          <a:xfrm>
            <a:off x="4203319" y="2161898"/>
            <a:ext cx="556680" cy="564277"/>
          </a:xfrm>
          <a:prstGeom prst="ellipse">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chemeClr val="bg1"/>
                  </a:solidFill>
                  <a:prstDash val="solid"/>
                  <a:bevel/>
                </a:ln>
                <a:solidFill>
                  <a:schemeClr val="bg1"/>
                </a:solidFill>
                <a:latin typeface="Open Sans" panose="020B0606030504020204" pitchFamily="34" charset="0"/>
                <a:ea typeface="Open Sans" panose="020B0606030504020204" pitchFamily="34" charset="0"/>
                <a:cs typeface="Open Sans" panose="020B0606030504020204" pitchFamily="34" charset="0"/>
              </a:rPr>
              <a:t>A</a:t>
            </a:r>
            <a:endParaRPr lang="pl-PL" dirty="0">
              <a:ln>
                <a:solidFill>
                  <a:schemeClr val="bg1"/>
                </a:solidFill>
              </a:ln>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Elipsa 5">
            <a:extLst>
              <a:ext uri="{FF2B5EF4-FFF2-40B4-BE49-F238E27FC236}">
                <a16:creationId xmlns:a16="http://schemas.microsoft.com/office/drawing/2014/main" id="{9C944C05-EF03-0C8A-67F4-04B7C360F611}"/>
              </a:ext>
            </a:extLst>
          </p:cNvPr>
          <p:cNvSpPr/>
          <p:nvPr/>
        </p:nvSpPr>
        <p:spPr>
          <a:xfrm>
            <a:off x="5861542" y="2161896"/>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6" name="pole tekstowe 49">
            <a:extLst>
              <a:ext uri="{FF2B5EF4-FFF2-40B4-BE49-F238E27FC236}">
                <a16:creationId xmlns:a16="http://schemas.microsoft.com/office/drawing/2014/main" id="{67A10C2A-8019-AA37-151D-8E3918D817DA}"/>
              </a:ext>
            </a:extLst>
          </p:cNvPr>
          <p:cNvSpPr txBox="1"/>
          <p:nvPr/>
        </p:nvSpPr>
        <p:spPr>
          <a:xfrm>
            <a:off x="3527938" y="1674563"/>
            <a:ext cx="1907445" cy="369332"/>
          </a:xfrm>
          <a:prstGeom prst="rect">
            <a:avLst/>
          </a:prstGeom>
          <a:noFill/>
        </p:spPr>
        <p:txBody>
          <a:bodyPr wrap="none" rtlCol="0">
            <a:spAutoFit/>
          </a:bodyPr>
          <a:lstStyle/>
          <a:p>
            <a:pPr algn="ctr"/>
            <a:r>
              <a:rPr lang="pl-PL" b="1" dirty="0">
                <a:solidFill>
                  <a:srgbClr val="002060"/>
                </a:solidFill>
                <a:latin typeface="Open Sans" panose="020B0606030504020204" pitchFamily="34" charset="0"/>
                <a:ea typeface="Open Sans" panose="020B0606030504020204" pitchFamily="34" charset="0"/>
                <a:cs typeface="Open Sans" panose="020B0606030504020204" pitchFamily="34" charset="0"/>
              </a:rPr>
              <a:t>Wnioskodawca</a:t>
            </a:r>
          </a:p>
        </p:txBody>
      </p:sp>
      <p:sp>
        <p:nvSpPr>
          <p:cNvPr id="7" name="pole tekstowe 49">
            <a:extLst>
              <a:ext uri="{FF2B5EF4-FFF2-40B4-BE49-F238E27FC236}">
                <a16:creationId xmlns:a16="http://schemas.microsoft.com/office/drawing/2014/main" id="{5130A0C2-B8F1-1751-74D4-8578BD843CE1}"/>
              </a:ext>
            </a:extLst>
          </p:cNvPr>
          <p:cNvSpPr txBox="1"/>
          <p:nvPr/>
        </p:nvSpPr>
        <p:spPr>
          <a:xfrm>
            <a:off x="590965" y="2195661"/>
            <a:ext cx="3612354" cy="369332"/>
          </a:xfrm>
          <a:prstGeom prst="rect">
            <a:avLst/>
          </a:prstGeom>
          <a:noFill/>
        </p:spPr>
        <p:txBody>
          <a:bodyPr wrap="square" rtlCol="0">
            <a:spAutoFit/>
          </a:bodyPr>
          <a:lstStyle/>
          <a:p>
            <a:pPr algn="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Sp. z o.o. </a:t>
            </a:r>
            <a:r>
              <a:rPr lang="pl-PL"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sk</a:t>
            </a: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a:t>
            </a:r>
            <a:endParaRPr lang="pl-PL"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pole tekstowe 49">
            <a:extLst>
              <a:ext uri="{FF2B5EF4-FFF2-40B4-BE49-F238E27FC236}">
                <a16:creationId xmlns:a16="http://schemas.microsoft.com/office/drawing/2014/main" id="{45B72926-6350-598E-5CAB-C846D5AE6E94}"/>
              </a:ext>
            </a:extLst>
          </p:cNvPr>
          <p:cNvSpPr txBox="1"/>
          <p:nvPr/>
        </p:nvSpPr>
        <p:spPr>
          <a:xfrm>
            <a:off x="6418222" y="2195661"/>
            <a:ext cx="3690213" cy="369332"/>
          </a:xfrm>
          <a:prstGeom prst="rect">
            <a:avLst/>
          </a:prstGeom>
          <a:noFill/>
        </p:spPr>
        <p:txBody>
          <a:bodyPr wrap="square" rtlCol="0">
            <a:spAutoFit/>
          </a:bodyPr>
          <a:lstStyle/>
          <a:p>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Sp. z o.o.</a:t>
            </a:r>
            <a:endParaRPr lang="pl-PL" b="1" dirty="0">
              <a:latin typeface="Open Sans" panose="020B0606030504020204" pitchFamily="34" charset="0"/>
              <a:ea typeface="Open Sans" panose="020B0606030504020204" pitchFamily="34" charset="0"/>
              <a:cs typeface="Open Sans" panose="020B0606030504020204" pitchFamily="34" charset="0"/>
            </a:endParaRPr>
          </a:p>
        </p:txBody>
      </p:sp>
      <p:sp>
        <p:nvSpPr>
          <p:cNvPr id="9" name="pole tekstowe 49">
            <a:extLst>
              <a:ext uri="{FF2B5EF4-FFF2-40B4-BE49-F238E27FC236}">
                <a16:creationId xmlns:a16="http://schemas.microsoft.com/office/drawing/2014/main" id="{ABEE86FC-A9FB-1417-E84D-C6C12FC196AA}"/>
              </a:ext>
            </a:extLst>
          </p:cNvPr>
          <p:cNvSpPr txBox="1"/>
          <p:nvPr/>
        </p:nvSpPr>
        <p:spPr>
          <a:xfrm>
            <a:off x="513107" y="2596714"/>
            <a:ext cx="3682624" cy="4524315"/>
          </a:xfrm>
          <a:prstGeom prst="rect">
            <a:avLst/>
          </a:prstGeom>
          <a:noFill/>
        </p:spPr>
        <p:txBody>
          <a:bodyPr wrap="square" rtlCol="0">
            <a:spAutoFit/>
          </a:bodyPr>
          <a:lstStyle/>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Prawo reprezentowania spółki przysługuje komplementariuszowi samodzielnie.</a:t>
            </a:r>
          </a:p>
          <a:p>
            <a:pPr algn="r"/>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Dane wspólników reprezentujących spółkę: </a:t>
            </a:r>
            <a:r>
              <a:rPr lang="pl-PL"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sp</a:t>
            </a: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 z. o.o.  </a:t>
            </a:r>
          </a:p>
          <a:p>
            <a:pPr algn="r"/>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Sp. z o.o. reprezentuje Pan Jan  – prezes zarządu.</a:t>
            </a:r>
          </a:p>
          <a:p>
            <a:pPr algn="r"/>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Dane wspólników: Panna Joanna, komandytariusz – wysokość sumy komandytowej 50.000 zł.</a:t>
            </a:r>
          </a:p>
        </p:txBody>
      </p:sp>
      <p:cxnSp>
        <p:nvCxnSpPr>
          <p:cNvPr id="10" name="Łącznik prosty ze strzałką 9">
            <a:extLst>
              <a:ext uri="{FF2B5EF4-FFF2-40B4-BE49-F238E27FC236}">
                <a16:creationId xmlns:a16="http://schemas.microsoft.com/office/drawing/2014/main" id="{7901C976-E959-203D-F5DC-14741805549F}"/>
              </a:ext>
            </a:extLst>
          </p:cNvPr>
          <p:cNvCxnSpPr>
            <a:cxnSpLocks/>
          </p:cNvCxnSpPr>
          <p:nvPr/>
        </p:nvCxnSpPr>
        <p:spPr>
          <a:xfrm flipH="1">
            <a:off x="4759999" y="2444036"/>
            <a:ext cx="1101543" cy="1"/>
          </a:xfrm>
          <a:prstGeom prst="straightConnector1">
            <a:avLst/>
          </a:prstGeom>
          <a:ln w="28575">
            <a:solidFill>
              <a:srgbClr val="00206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1" name="pole tekstowe 46">
            <a:extLst>
              <a:ext uri="{FF2B5EF4-FFF2-40B4-BE49-F238E27FC236}">
                <a16:creationId xmlns:a16="http://schemas.microsoft.com/office/drawing/2014/main" id="{729797AB-0640-1D80-99C9-AD661A327662}"/>
              </a:ext>
            </a:extLst>
          </p:cNvPr>
          <p:cNvSpPr txBox="1"/>
          <p:nvPr/>
        </p:nvSpPr>
        <p:spPr>
          <a:xfrm>
            <a:off x="4859014" y="2472356"/>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komp.</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12" name="Symbol zastępczy numeru slajdu 3">
            <a:extLst>
              <a:ext uri="{FF2B5EF4-FFF2-40B4-BE49-F238E27FC236}">
                <a16:creationId xmlns:a16="http://schemas.microsoft.com/office/drawing/2014/main" id="{C561A45D-576C-16F0-FDC5-924D3E76B88D}"/>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73</a:t>
            </a:fld>
            <a:endParaRPr lang="pl-PL" dirty="0"/>
          </a:p>
        </p:txBody>
      </p:sp>
    </p:spTree>
    <p:extLst>
      <p:ext uri="{BB962C8B-B14F-4D97-AF65-F5344CB8AC3E}">
        <p14:creationId xmlns:p14="http://schemas.microsoft.com/office/powerpoint/2010/main" val="2681436695"/>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FE510EC-7A15-FF32-8A43-3363DA93B08B}"/>
              </a:ext>
            </a:extLst>
          </p:cNvPr>
          <p:cNvSpPr>
            <a:spLocks noGrp="1"/>
          </p:cNvSpPr>
          <p:nvPr>
            <p:ph type="title"/>
          </p:nvPr>
        </p:nvSpPr>
        <p:spPr/>
        <p:txBody>
          <a:bodyPr/>
          <a:lstStyle/>
          <a:p>
            <a:r>
              <a:rPr lang="pl-PL" dirty="0"/>
              <a:t>Pośrednia relacja z dominującym wpływem</a:t>
            </a:r>
          </a:p>
        </p:txBody>
      </p:sp>
      <p:sp>
        <p:nvSpPr>
          <p:cNvPr id="4" name="Elipsa 4">
            <a:extLst>
              <a:ext uri="{FF2B5EF4-FFF2-40B4-BE49-F238E27FC236}">
                <a16:creationId xmlns:a16="http://schemas.microsoft.com/office/drawing/2014/main" id="{6E2366CC-267D-AABA-9D5B-698D7D2CE811}"/>
              </a:ext>
            </a:extLst>
          </p:cNvPr>
          <p:cNvSpPr/>
          <p:nvPr/>
        </p:nvSpPr>
        <p:spPr>
          <a:xfrm>
            <a:off x="4203319" y="2161898"/>
            <a:ext cx="556680" cy="564277"/>
          </a:xfrm>
          <a:prstGeom prst="ellipse">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chemeClr val="bg1"/>
                  </a:solidFill>
                  <a:prstDash val="solid"/>
                  <a:bevel/>
                </a:ln>
                <a:solidFill>
                  <a:schemeClr val="bg1"/>
                </a:solidFill>
                <a:latin typeface="Open Sans" panose="020B0606030504020204" pitchFamily="34" charset="0"/>
                <a:ea typeface="Open Sans" panose="020B0606030504020204" pitchFamily="34" charset="0"/>
                <a:cs typeface="Open Sans" panose="020B0606030504020204" pitchFamily="34" charset="0"/>
              </a:rPr>
              <a:t>A</a:t>
            </a:r>
            <a:endParaRPr lang="pl-PL" dirty="0">
              <a:ln>
                <a:solidFill>
                  <a:schemeClr val="bg1"/>
                </a:solidFill>
              </a:ln>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 name="Elipsa 5">
            <a:extLst>
              <a:ext uri="{FF2B5EF4-FFF2-40B4-BE49-F238E27FC236}">
                <a16:creationId xmlns:a16="http://schemas.microsoft.com/office/drawing/2014/main" id="{CC2CF3AA-045A-5379-7113-A75A787700E8}"/>
              </a:ext>
            </a:extLst>
          </p:cNvPr>
          <p:cNvSpPr/>
          <p:nvPr/>
        </p:nvSpPr>
        <p:spPr>
          <a:xfrm>
            <a:off x="5861542" y="2161896"/>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6" name="pole tekstowe 49">
            <a:extLst>
              <a:ext uri="{FF2B5EF4-FFF2-40B4-BE49-F238E27FC236}">
                <a16:creationId xmlns:a16="http://schemas.microsoft.com/office/drawing/2014/main" id="{F85B8DB3-BFB6-F996-4987-3F0BB2C32CFB}"/>
              </a:ext>
            </a:extLst>
          </p:cNvPr>
          <p:cNvSpPr txBox="1"/>
          <p:nvPr/>
        </p:nvSpPr>
        <p:spPr>
          <a:xfrm>
            <a:off x="3329682" y="1674563"/>
            <a:ext cx="2376264" cy="369332"/>
          </a:xfrm>
          <a:prstGeom prst="rect">
            <a:avLst/>
          </a:prstGeom>
          <a:noFill/>
        </p:spPr>
        <p:txBody>
          <a:bodyPr wrap="square" rtlCol="0">
            <a:spAutoFit/>
          </a:bodyPr>
          <a:lstStyle/>
          <a:p>
            <a:pPr algn="ctr"/>
            <a:r>
              <a:rPr lang="pl-PL" b="1" dirty="0">
                <a:solidFill>
                  <a:srgbClr val="002060"/>
                </a:solidFill>
                <a:latin typeface="Open Sans" panose="020B0606030504020204" pitchFamily="34" charset="0"/>
                <a:ea typeface="Open Sans" panose="020B0606030504020204" pitchFamily="34" charset="0"/>
                <a:cs typeface="Open Sans" panose="020B0606030504020204" pitchFamily="34" charset="0"/>
              </a:rPr>
              <a:t>Wnioskodawca</a:t>
            </a:r>
          </a:p>
        </p:txBody>
      </p:sp>
      <p:sp>
        <p:nvSpPr>
          <p:cNvPr id="7" name="pole tekstowe 49">
            <a:extLst>
              <a:ext uri="{FF2B5EF4-FFF2-40B4-BE49-F238E27FC236}">
                <a16:creationId xmlns:a16="http://schemas.microsoft.com/office/drawing/2014/main" id="{CED0C175-6042-1160-3F7B-A551439877EE}"/>
              </a:ext>
            </a:extLst>
          </p:cNvPr>
          <p:cNvSpPr txBox="1"/>
          <p:nvPr/>
        </p:nvSpPr>
        <p:spPr>
          <a:xfrm>
            <a:off x="590965" y="2195661"/>
            <a:ext cx="3612354" cy="369332"/>
          </a:xfrm>
          <a:prstGeom prst="rect">
            <a:avLst/>
          </a:prstGeom>
          <a:noFill/>
        </p:spPr>
        <p:txBody>
          <a:bodyPr wrap="square" rtlCol="0">
            <a:spAutoFit/>
          </a:bodyPr>
          <a:lstStyle/>
          <a:p>
            <a:pPr algn="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Sp. z o.o.</a:t>
            </a:r>
            <a:endParaRPr lang="pl-PL" b="1" dirty="0">
              <a:latin typeface="Open Sans" panose="020B0606030504020204" pitchFamily="34" charset="0"/>
              <a:ea typeface="Open Sans" panose="020B0606030504020204" pitchFamily="34" charset="0"/>
              <a:cs typeface="Open Sans" panose="020B0606030504020204" pitchFamily="34" charset="0"/>
            </a:endParaRPr>
          </a:p>
        </p:txBody>
      </p:sp>
      <p:sp>
        <p:nvSpPr>
          <p:cNvPr id="8" name="pole tekstowe 49">
            <a:extLst>
              <a:ext uri="{FF2B5EF4-FFF2-40B4-BE49-F238E27FC236}">
                <a16:creationId xmlns:a16="http://schemas.microsoft.com/office/drawing/2014/main" id="{D222B52E-4318-FFED-A13E-03A23EDCDC5A}"/>
              </a:ext>
            </a:extLst>
          </p:cNvPr>
          <p:cNvSpPr txBox="1"/>
          <p:nvPr/>
        </p:nvSpPr>
        <p:spPr>
          <a:xfrm>
            <a:off x="6418222" y="2195661"/>
            <a:ext cx="3690213" cy="369332"/>
          </a:xfrm>
          <a:prstGeom prst="rect">
            <a:avLst/>
          </a:prstGeom>
          <a:noFill/>
        </p:spPr>
        <p:txBody>
          <a:bodyPr wrap="square" rtlCol="0">
            <a:spAutoFit/>
          </a:bodyPr>
          <a:lstStyle/>
          <a:p>
            <a:r>
              <a:rPr lang="pl-PL" b="1" dirty="0">
                <a:solidFill>
                  <a:srgbClr val="002060"/>
                </a:solidFill>
                <a:latin typeface="Open Sans" panose="020B0606030504020204" pitchFamily="34" charset="0"/>
                <a:ea typeface="Open Sans" panose="020B0606030504020204" pitchFamily="34" charset="0"/>
                <a:cs typeface="Open Sans" panose="020B0606030504020204" pitchFamily="34" charset="0"/>
              </a:rPr>
              <a:t>S.A.</a:t>
            </a:r>
          </a:p>
        </p:txBody>
      </p:sp>
      <p:sp>
        <p:nvSpPr>
          <p:cNvPr id="9" name="pole tekstowe 49">
            <a:extLst>
              <a:ext uri="{FF2B5EF4-FFF2-40B4-BE49-F238E27FC236}">
                <a16:creationId xmlns:a16="http://schemas.microsoft.com/office/drawing/2014/main" id="{154868C4-22E6-CB0C-EEDD-9F3E5AECAD6E}"/>
              </a:ext>
            </a:extLst>
          </p:cNvPr>
          <p:cNvSpPr txBox="1"/>
          <p:nvPr/>
        </p:nvSpPr>
        <p:spPr>
          <a:xfrm>
            <a:off x="583377" y="2596714"/>
            <a:ext cx="3612354" cy="3970318"/>
          </a:xfrm>
          <a:prstGeom prst="rect">
            <a:avLst/>
          </a:prstGeom>
          <a:noFill/>
        </p:spPr>
        <p:txBody>
          <a:bodyPr wrap="square" rtlCol="0">
            <a:spAutoFit/>
          </a:bodyPr>
          <a:lstStyle/>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Zarząd: w przypadku zarządu jednoosobowego do składania oświadczeń woli w imieniu spółki upoważniony jest jeden członek zarządu. W przypadku zarządu wieloosobowego wymagane jest współdziałanie dwóch członków zarządu albo jednego członka zarządu łącznie z prokurentem.</a:t>
            </a:r>
          </a:p>
          <a:p>
            <a:pPr algn="r"/>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Dane osób wchodzących w skład organu - wyłącznie: Pan Jan – Prezes Zarządu</a:t>
            </a:r>
          </a:p>
        </p:txBody>
      </p:sp>
      <p:sp>
        <p:nvSpPr>
          <p:cNvPr id="10" name="pole tekstowe 49">
            <a:extLst>
              <a:ext uri="{FF2B5EF4-FFF2-40B4-BE49-F238E27FC236}">
                <a16:creationId xmlns:a16="http://schemas.microsoft.com/office/drawing/2014/main" id="{EABB45E3-F64D-EAE4-B7F8-EE3EC68127A6}"/>
              </a:ext>
            </a:extLst>
          </p:cNvPr>
          <p:cNvSpPr txBox="1"/>
          <p:nvPr/>
        </p:nvSpPr>
        <p:spPr>
          <a:xfrm>
            <a:off x="6418222" y="2603137"/>
            <a:ext cx="3690213" cy="2031325"/>
          </a:xfrm>
          <a:prstGeom prst="rect">
            <a:avLst/>
          </a:prstGeom>
          <a:noFill/>
        </p:spPr>
        <p:txBody>
          <a:bodyPr wrap="square" rtlCol="0">
            <a:spAutoFit/>
          </a:bodyPr>
          <a:lstStyle/>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Zarząd: Do reprezentowania spółki uprawniony jest każdy członek zarządu samodzielnie.</a:t>
            </a:r>
          </a:p>
          <a:p>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Dane osób wchodzących w skład organu – m.in. Pan Jan – Członek Zarządu</a:t>
            </a:r>
          </a:p>
        </p:txBody>
      </p:sp>
      <p:sp>
        <p:nvSpPr>
          <p:cNvPr id="11" name="Symbol zastępczy numeru slajdu 3">
            <a:extLst>
              <a:ext uri="{FF2B5EF4-FFF2-40B4-BE49-F238E27FC236}">
                <a16:creationId xmlns:a16="http://schemas.microsoft.com/office/drawing/2014/main" id="{A823EF03-B140-DAB9-E5AB-0F70DC4995A4}"/>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74</a:t>
            </a:fld>
            <a:endParaRPr lang="pl-PL" dirty="0"/>
          </a:p>
        </p:txBody>
      </p:sp>
    </p:spTree>
    <p:extLst>
      <p:ext uri="{BB962C8B-B14F-4D97-AF65-F5344CB8AC3E}">
        <p14:creationId xmlns:p14="http://schemas.microsoft.com/office/powerpoint/2010/main" val="4173584939"/>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CBE74DA-F5CB-CFB7-1701-081D77C02FEE}"/>
              </a:ext>
            </a:extLst>
          </p:cNvPr>
          <p:cNvSpPr>
            <a:spLocks noGrp="1"/>
          </p:cNvSpPr>
          <p:nvPr>
            <p:ph type="title"/>
          </p:nvPr>
        </p:nvSpPr>
        <p:spPr/>
        <p:txBody>
          <a:bodyPr/>
          <a:lstStyle/>
          <a:p>
            <a:r>
              <a:rPr lang="pl-PL" dirty="0"/>
              <a:t>Bezpośrednia relacja z organem publicznym</a:t>
            </a:r>
          </a:p>
        </p:txBody>
      </p:sp>
      <p:sp>
        <p:nvSpPr>
          <p:cNvPr id="4" name="Elipsa 4">
            <a:extLst>
              <a:ext uri="{FF2B5EF4-FFF2-40B4-BE49-F238E27FC236}">
                <a16:creationId xmlns:a16="http://schemas.microsoft.com/office/drawing/2014/main" id="{2ED053BB-8A14-8499-A366-B65A978B23F1}"/>
              </a:ext>
            </a:extLst>
          </p:cNvPr>
          <p:cNvSpPr/>
          <p:nvPr/>
        </p:nvSpPr>
        <p:spPr>
          <a:xfrm>
            <a:off x="5067566" y="2161898"/>
            <a:ext cx="556680" cy="564277"/>
          </a:xfrm>
          <a:prstGeom prst="ellipse">
            <a:avLst/>
          </a:prstGeom>
          <a:noFill/>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5" name="Elipsa 5">
            <a:extLst>
              <a:ext uri="{FF2B5EF4-FFF2-40B4-BE49-F238E27FC236}">
                <a16:creationId xmlns:a16="http://schemas.microsoft.com/office/drawing/2014/main" id="{1BC0475A-2AC9-BD07-B011-5B7CB72284A7}"/>
              </a:ext>
            </a:extLst>
          </p:cNvPr>
          <p:cNvSpPr/>
          <p:nvPr/>
        </p:nvSpPr>
        <p:spPr>
          <a:xfrm>
            <a:off x="6725789" y="2161896"/>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6" name="pole tekstowe 49">
            <a:extLst>
              <a:ext uri="{FF2B5EF4-FFF2-40B4-BE49-F238E27FC236}">
                <a16:creationId xmlns:a16="http://schemas.microsoft.com/office/drawing/2014/main" id="{21394C71-5BF8-322E-49AC-8DF4455B9804}"/>
              </a:ext>
            </a:extLst>
          </p:cNvPr>
          <p:cNvSpPr txBox="1"/>
          <p:nvPr/>
        </p:nvSpPr>
        <p:spPr>
          <a:xfrm>
            <a:off x="2733961" y="1674563"/>
            <a:ext cx="1907445" cy="369332"/>
          </a:xfrm>
          <a:prstGeom prst="rect">
            <a:avLst/>
          </a:prstGeom>
          <a:noFill/>
        </p:spPr>
        <p:txBody>
          <a:bodyPr wrap="none" rtlCol="0">
            <a:spAutoFit/>
          </a:bodyPr>
          <a:lstStyle/>
          <a:p>
            <a:pPr algn="ctr"/>
            <a:r>
              <a:rPr lang="pl-PL" b="1" dirty="0">
                <a:solidFill>
                  <a:srgbClr val="002060"/>
                </a:solidFill>
                <a:latin typeface="Open Sans" panose="020B0606030504020204" pitchFamily="34" charset="0"/>
                <a:ea typeface="Open Sans" panose="020B0606030504020204" pitchFamily="34" charset="0"/>
                <a:cs typeface="Open Sans" panose="020B0606030504020204" pitchFamily="34" charset="0"/>
              </a:rPr>
              <a:t>Wnioskodawca</a:t>
            </a:r>
          </a:p>
        </p:txBody>
      </p:sp>
      <p:sp>
        <p:nvSpPr>
          <p:cNvPr id="7" name="pole tekstowe 49">
            <a:extLst>
              <a:ext uri="{FF2B5EF4-FFF2-40B4-BE49-F238E27FC236}">
                <a16:creationId xmlns:a16="http://schemas.microsoft.com/office/drawing/2014/main" id="{422EA950-1EEF-5832-4676-BD57A7AF9CF6}"/>
              </a:ext>
            </a:extLst>
          </p:cNvPr>
          <p:cNvSpPr txBox="1"/>
          <p:nvPr/>
        </p:nvSpPr>
        <p:spPr>
          <a:xfrm>
            <a:off x="3539729" y="2907796"/>
            <a:ext cx="3612354" cy="369332"/>
          </a:xfrm>
          <a:prstGeom prst="rect">
            <a:avLst/>
          </a:prstGeom>
          <a:noFill/>
        </p:spPr>
        <p:txBody>
          <a:bodyPr wrap="square" rtlCol="0">
            <a:spAutoFit/>
          </a:bodyPr>
          <a:lstStyle/>
          <a:p>
            <a:pPr algn="ct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Gmina</a:t>
            </a:r>
          </a:p>
        </p:txBody>
      </p:sp>
      <p:sp>
        <p:nvSpPr>
          <p:cNvPr id="8" name="pole tekstowe 49">
            <a:extLst>
              <a:ext uri="{FF2B5EF4-FFF2-40B4-BE49-F238E27FC236}">
                <a16:creationId xmlns:a16="http://schemas.microsoft.com/office/drawing/2014/main" id="{9BAB0DA3-963D-A369-685A-0A7425030536}"/>
              </a:ext>
            </a:extLst>
          </p:cNvPr>
          <p:cNvSpPr txBox="1"/>
          <p:nvPr/>
        </p:nvSpPr>
        <p:spPr>
          <a:xfrm>
            <a:off x="7282470" y="2195661"/>
            <a:ext cx="2825966" cy="369332"/>
          </a:xfrm>
          <a:prstGeom prst="rect">
            <a:avLst/>
          </a:prstGeom>
          <a:noFill/>
        </p:spPr>
        <p:txBody>
          <a:bodyPr wrap="square" rtlCol="0">
            <a:spAutoFit/>
          </a:bodyPr>
          <a:lstStyle/>
          <a:p>
            <a:r>
              <a:rPr lang="pl-PL" b="1" dirty="0" err="1">
                <a:solidFill>
                  <a:srgbClr val="002060"/>
                </a:solidFill>
                <a:latin typeface="Open Sans" panose="020B0606030504020204" pitchFamily="34" charset="0"/>
                <a:ea typeface="Open Sans" panose="020B0606030504020204" pitchFamily="34" charset="0"/>
                <a:cs typeface="Open Sans" panose="020B0606030504020204" pitchFamily="34" charset="0"/>
              </a:rPr>
              <a:t>Gminpol</a:t>
            </a:r>
            <a:r>
              <a:rPr lang="pl-PL" b="1" dirty="0">
                <a:solidFill>
                  <a:srgbClr val="002060"/>
                </a:solidFill>
                <a:latin typeface="Open Sans" panose="020B0606030504020204" pitchFamily="34" charset="0"/>
                <a:ea typeface="Open Sans" panose="020B0606030504020204" pitchFamily="34" charset="0"/>
                <a:cs typeface="Open Sans" panose="020B0606030504020204" pitchFamily="34" charset="0"/>
              </a:rPr>
              <a:t> S.A.</a:t>
            </a:r>
          </a:p>
        </p:txBody>
      </p:sp>
      <p:cxnSp>
        <p:nvCxnSpPr>
          <p:cNvPr id="9" name="Łącznik prosty ze strzałką 8">
            <a:extLst>
              <a:ext uri="{FF2B5EF4-FFF2-40B4-BE49-F238E27FC236}">
                <a16:creationId xmlns:a16="http://schemas.microsoft.com/office/drawing/2014/main" id="{B0BF5472-E23E-E433-8CD1-1D1207FD1016}"/>
              </a:ext>
            </a:extLst>
          </p:cNvPr>
          <p:cNvCxnSpPr>
            <a:cxnSpLocks/>
          </p:cNvCxnSpPr>
          <p:nvPr/>
        </p:nvCxnSpPr>
        <p:spPr>
          <a:xfrm flipH="1">
            <a:off x="5624246" y="2444036"/>
            <a:ext cx="1101543" cy="1"/>
          </a:xfrm>
          <a:prstGeom prst="straightConnector1">
            <a:avLst/>
          </a:prstGeom>
          <a:ln w="28575">
            <a:solidFill>
              <a:srgbClr val="00206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10" name="pole tekstowe 46">
            <a:extLst>
              <a:ext uri="{FF2B5EF4-FFF2-40B4-BE49-F238E27FC236}">
                <a16:creationId xmlns:a16="http://schemas.microsoft.com/office/drawing/2014/main" id="{5B5C85F4-E8AA-AA0B-DBD4-AF8DA3F0A601}"/>
              </a:ext>
            </a:extLst>
          </p:cNvPr>
          <p:cNvSpPr txBox="1"/>
          <p:nvPr/>
        </p:nvSpPr>
        <p:spPr>
          <a:xfrm>
            <a:off x="5723261" y="2472356"/>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60%</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11" name="Elipsa 5">
            <a:extLst>
              <a:ext uri="{FF2B5EF4-FFF2-40B4-BE49-F238E27FC236}">
                <a16:creationId xmlns:a16="http://schemas.microsoft.com/office/drawing/2014/main" id="{4EEFA51D-6602-9520-EFF6-4490EAD077FD}"/>
              </a:ext>
            </a:extLst>
          </p:cNvPr>
          <p:cNvSpPr/>
          <p:nvPr/>
        </p:nvSpPr>
        <p:spPr>
          <a:xfrm>
            <a:off x="3409343" y="2161896"/>
            <a:ext cx="556680" cy="564277"/>
          </a:xfrm>
          <a:prstGeom prst="ellipse">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chemeClr val="bg1"/>
                  </a:solidFill>
                  <a:prstDash val="solid"/>
                  <a:bevel/>
                </a:ln>
                <a:solidFill>
                  <a:schemeClr val="bg1"/>
                </a:solidFill>
                <a:latin typeface="Open Sans" panose="020B0606030504020204" pitchFamily="34" charset="0"/>
                <a:ea typeface="Open Sans" panose="020B0606030504020204" pitchFamily="34" charset="0"/>
                <a:cs typeface="Open Sans" panose="020B0606030504020204" pitchFamily="34" charset="0"/>
              </a:rPr>
              <a:t>A</a:t>
            </a:r>
          </a:p>
        </p:txBody>
      </p:sp>
      <p:cxnSp>
        <p:nvCxnSpPr>
          <p:cNvPr id="12" name="Łącznik prosty ze strzałką 11">
            <a:extLst>
              <a:ext uri="{FF2B5EF4-FFF2-40B4-BE49-F238E27FC236}">
                <a16:creationId xmlns:a16="http://schemas.microsoft.com/office/drawing/2014/main" id="{DBC37415-3915-94F9-8F8B-94B560E233AC}"/>
              </a:ext>
            </a:extLst>
          </p:cNvPr>
          <p:cNvCxnSpPr>
            <a:cxnSpLocks/>
            <a:stCxn id="4" idx="2"/>
            <a:endCxn id="11" idx="6"/>
          </p:cNvCxnSpPr>
          <p:nvPr/>
        </p:nvCxnSpPr>
        <p:spPr>
          <a:xfrm flipH="1" flipV="1">
            <a:off x="3966023" y="2444036"/>
            <a:ext cx="1101543" cy="1"/>
          </a:xfrm>
          <a:prstGeom prst="straightConnector1">
            <a:avLst/>
          </a:prstGeom>
          <a:ln w="28575">
            <a:solidFill>
              <a:srgbClr val="00206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3" name="pole tekstowe 49">
            <a:extLst>
              <a:ext uri="{FF2B5EF4-FFF2-40B4-BE49-F238E27FC236}">
                <a16:creationId xmlns:a16="http://schemas.microsoft.com/office/drawing/2014/main" id="{526A011C-2ACF-E595-9893-B1681B0ECD21}"/>
              </a:ext>
            </a:extLst>
          </p:cNvPr>
          <p:cNvSpPr txBox="1"/>
          <p:nvPr/>
        </p:nvSpPr>
        <p:spPr>
          <a:xfrm>
            <a:off x="583378" y="2195661"/>
            <a:ext cx="2825965" cy="369332"/>
          </a:xfrm>
          <a:prstGeom prst="rect">
            <a:avLst/>
          </a:prstGeom>
          <a:noFill/>
        </p:spPr>
        <p:txBody>
          <a:bodyPr wrap="square" rtlCol="0">
            <a:spAutoFit/>
          </a:bodyPr>
          <a:lstStyle/>
          <a:p>
            <a:pPr algn="r"/>
            <a:r>
              <a:rPr lang="pl-PL" b="1" dirty="0" err="1">
                <a:solidFill>
                  <a:srgbClr val="000000"/>
                </a:solidFill>
                <a:latin typeface="Open Sans" panose="020B0606030504020204" pitchFamily="34" charset="0"/>
                <a:ea typeface="Open Sans" panose="020B0606030504020204" pitchFamily="34" charset="0"/>
                <a:cs typeface="Open Sans" panose="020B0606030504020204" pitchFamily="34" charset="0"/>
              </a:rPr>
              <a:t>Gminex</a:t>
            </a:r>
            <a:r>
              <a:rPr lang="pl-PL" b="1" dirty="0">
                <a:solidFill>
                  <a:srgbClr val="000000"/>
                </a:solidFill>
                <a:latin typeface="Open Sans" panose="020B0606030504020204" pitchFamily="34" charset="0"/>
                <a:ea typeface="Open Sans" panose="020B0606030504020204" pitchFamily="34" charset="0"/>
                <a:cs typeface="Open Sans" panose="020B0606030504020204" pitchFamily="34" charset="0"/>
              </a:rPr>
              <a:t> sp. z o.o.</a:t>
            </a:r>
            <a:endParaRPr lang="pl-PL" b="1" dirty="0">
              <a:latin typeface="Open Sans" panose="020B0606030504020204" pitchFamily="34" charset="0"/>
              <a:ea typeface="Open Sans" panose="020B0606030504020204" pitchFamily="34" charset="0"/>
              <a:cs typeface="Open Sans" panose="020B0606030504020204" pitchFamily="34" charset="0"/>
            </a:endParaRPr>
          </a:p>
        </p:txBody>
      </p:sp>
      <p:sp>
        <p:nvSpPr>
          <p:cNvPr id="14" name="pole tekstowe 46">
            <a:extLst>
              <a:ext uri="{FF2B5EF4-FFF2-40B4-BE49-F238E27FC236}">
                <a16:creationId xmlns:a16="http://schemas.microsoft.com/office/drawing/2014/main" id="{23FDA366-9DDE-3FF2-5391-9EFA8789044F}"/>
              </a:ext>
            </a:extLst>
          </p:cNvPr>
          <p:cNvSpPr txBox="1"/>
          <p:nvPr/>
        </p:nvSpPr>
        <p:spPr>
          <a:xfrm>
            <a:off x="4065037" y="2444035"/>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100%</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15" name="pole tekstowe 49">
            <a:extLst>
              <a:ext uri="{FF2B5EF4-FFF2-40B4-BE49-F238E27FC236}">
                <a16:creationId xmlns:a16="http://schemas.microsoft.com/office/drawing/2014/main" id="{3BD07CC0-ED72-FD69-EE6B-4FAA5A8D928B}"/>
              </a:ext>
            </a:extLst>
          </p:cNvPr>
          <p:cNvSpPr txBox="1"/>
          <p:nvPr/>
        </p:nvSpPr>
        <p:spPr>
          <a:xfrm>
            <a:off x="7286848" y="2636545"/>
            <a:ext cx="2825966" cy="2585323"/>
          </a:xfrm>
          <a:prstGeom prst="rect">
            <a:avLst/>
          </a:prstGeom>
          <a:noFill/>
        </p:spPr>
        <p:txBody>
          <a:bodyPr wrap="square" rtlCol="0">
            <a:spAutoFit/>
          </a:bodyPr>
          <a:lstStyle/>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Kapitał Spółki: 100.000 akcji o wartości nominalnej 10 PLN każda</a:t>
            </a:r>
          </a:p>
          <a:p>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Informacja o akcjonariacie: 60.000 akcji – Gmina</a:t>
            </a:r>
          </a:p>
          <a:p>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6" name="pole tekstowe 49">
            <a:extLst>
              <a:ext uri="{FF2B5EF4-FFF2-40B4-BE49-F238E27FC236}">
                <a16:creationId xmlns:a16="http://schemas.microsoft.com/office/drawing/2014/main" id="{60F8F401-C4DF-A0F5-4CB6-3C5CEB7719E5}"/>
              </a:ext>
            </a:extLst>
          </p:cNvPr>
          <p:cNvSpPr txBox="1"/>
          <p:nvPr/>
        </p:nvSpPr>
        <p:spPr>
          <a:xfrm>
            <a:off x="606594" y="2636591"/>
            <a:ext cx="2825965" cy="2031325"/>
          </a:xfrm>
          <a:prstGeom prst="rect">
            <a:avLst/>
          </a:prstGeom>
          <a:noFill/>
        </p:spPr>
        <p:txBody>
          <a:bodyPr wrap="square" rtlCol="0">
            <a:spAutoFit/>
          </a:bodyPr>
          <a:lstStyle/>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Dane Wspólników: Gmina – 1.000 udziałów o łącznej wartości 500.000 tys. PLN</a:t>
            </a:r>
          </a:p>
          <a:p>
            <a:pPr algn="r"/>
            <a:endPar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endParaRPr>
          </a:p>
          <a:p>
            <a:pPr algn="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Rubryka 8 – Kapitał Spółki: 500.000 tys. PLN </a:t>
            </a:r>
          </a:p>
        </p:txBody>
      </p:sp>
      <p:sp>
        <p:nvSpPr>
          <p:cNvPr id="17" name="Symbol zastępczy numeru slajdu 3">
            <a:extLst>
              <a:ext uri="{FF2B5EF4-FFF2-40B4-BE49-F238E27FC236}">
                <a16:creationId xmlns:a16="http://schemas.microsoft.com/office/drawing/2014/main" id="{40C26EDA-0C9F-7CFF-4420-C26170B842B0}"/>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75</a:t>
            </a:fld>
            <a:endParaRPr lang="pl-PL" dirty="0"/>
          </a:p>
        </p:txBody>
      </p:sp>
    </p:spTree>
    <p:extLst>
      <p:ext uri="{BB962C8B-B14F-4D97-AF65-F5344CB8AC3E}">
        <p14:creationId xmlns:p14="http://schemas.microsoft.com/office/powerpoint/2010/main" val="2970293704"/>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6DF3CA1-9800-5470-5F04-2397ABD514DB}"/>
              </a:ext>
            </a:extLst>
          </p:cNvPr>
          <p:cNvSpPr>
            <a:spLocks noGrp="1"/>
          </p:cNvSpPr>
          <p:nvPr>
            <p:ph type="title"/>
          </p:nvPr>
        </p:nvSpPr>
        <p:spPr/>
        <p:txBody>
          <a:bodyPr/>
          <a:lstStyle/>
          <a:p>
            <a:r>
              <a:rPr lang="pl-PL" dirty="0"/>
              <a:t>Pośrednia relacja kapitałowa</a:t>
            </a:r>
          </a:p>
        </p:txBody>
      </p:sp>
      <p:sp>
        <p:nvSpPr>
          <p:cNvPr id="18" name="Elipsa 4">
            <a:extLst>
              <a:ext uri="{FF2B5EF4-FFF2-40B4-BE49-F238E27FC236}">
                <a16:creationId xmlns:a16="http://schemas.microsoft.com/office/drawing/2014/main" id="{9C578408-2DC1-0E9C-D947-82BF18A0F278}"/>
              </a:ext>
            </a:extLst>
          </p:cNvPr>
          <p:cNvSpPr/>
          <p:nvPr/>
        </p:nvSpPr>
        <p:spPr>
          <a:xfrm>
            <a:off x="1169284" y="2827011"/>
            <a:ext cx="556680" cy="564277"/>
          </a:xfrm>
          <a:prstGeom prst="ellipse">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chemeClr val="bg1"/>
                  </a:solidFill>
                  <a:prstDash val="solid"/>
                  <a:bevel/>
                </a:ln>
                <a:solidFill>
                  <a:schemeClr val="bg1"/>
                </a:solidFill>
                <a:latin typeface="Open Sans" panose="020B0606030504020204" pitchFamily="34" charset="0"/>
                <a:ea typeface="Open Sans" panose="020B0606030504020204" pitchFamily="34" charset="0"/>
                <a:cs typeface="Open Sans" panose="020B0606030504020204" pitchFamily="34" charset="0"/>
              </a:rPr>
              <a:t>A</a:t>
            </a:r>
            <a:endParaRPr lang="pl-PL" dirty="0">
              <a:ln>
                <a:solidFill>
                  <a:schemeClr val="bg1"/>
                </a:solidFill>
              </a:ln>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9" name="Elipsa 5">
            <a:extLst>
              <a:ext uri="{FF2B5EF4-FFF2-40B4-BE49-F238E27FC236}">
                <a16:creationId xmlns:a16="http://schemas.microsoft.com/office/drawing/2014/main" id="{D320BB5D-FE9D-7FE9-8E84-D29ABD16D3E5}"/>
              </a:ext>
            </a:extLst>
          </p:cNvPr>
          <p:cNvSpPr/>
          <p:nvPr/>
        </p:nvSpPr>
        <p:spPr>
          <a:xfrm>
            <a:off x="2827507" y="2827010"/>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B</a:t>
            </a:r>
          </a:p>
        </p:txBody>
      </p:sp>
      <p:sp>
        <p:nvSpPr>
          <p:cNvPr id="20" name="Elipsa 6">
            <a:extLst>
              <a:ext uri="{FF2B5EF4-FFF2-40B4-BE49-F238E27FC236}">
                <a16:creationId xmlns:a16="http://schemas.microsoft.com/office/drawing/2014/main" id="{DEBE6C1C-0442-BD53-F7E7-CAF6975FCC87}"/>
              </a:ext>
            </a:extLst>
          </p:cNvPr>
          <p:cNvSpPr/>
          <p:nvPr/>
        </p:nvSpPr>
        <p:spPr>
          <a:xfrm>
            <a:off x="4485730" y="3391287"/>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0000"/>
                </a:solidFill>
                <a:latin typeface="Open Sans" panose="020B0606030504020204" pitchFamily="34" charset="0"/>
                <a:ea typeface="Open Sans" panose="020B0606030504020204" pitchFamily="34" charset="0"/>
                <a:cs typeface="Open Sans" panose="020B0606030504020204" pitchFamily="34" charset="0"/>
              </a:rPr>
              <a:t>D</a:t>
            </a:r>
            <a:endParaRPr lang="pl-PL" dirty="0">
              <a:ln w="9525" cap="rnd" cmpd="sng" algn="ctr">
                <a:solidFill>
                  <a:srgbClr val="002060"/>
                </a:solidFill>
                <a:prstDash val="solid"/>
                <a:bevel/>
              </a:ln>
              <a:latin typeface="Open Sans" panose="020B0606030504020204" pitchFamily="34" charset="0"/>
              <a:ea typeface="Open Sans" panose="020B0606030504020204" pitchFamily="34" charset="0"/>
              <a:cs typeface="Open Sans" panose="020B0606030504020204" pitchFamily="34" charset="0"/>
            </a:endParaRPr>
          </a:p>
        </p:txBody>
      </p:sp>
      <p:sp>
        <p:nvSpPr>
          <p:cNvPr id="21" name="Elipsa 7">
            <a:extLst>
              <a:ext uri="{FF2B5EF4-FFF2-40B4-BE49-F238E27FC236}">
                <a16:creationId xmlns:a16="http://schemas.microsoft.com/office/drawing/2014/main" id="{D4085A3C-7CFC-4B01-0015-0551B62A3F04}"/>
              </a:ext>
            </a:extLst>
          </p:cNvPr>
          <p:cNvSpPr/>
          <p:nvPr/>
        </p:nvSpPr>
        <p:spPr>
          <a:xfrm>
            <a:off x="4485730" y="2262733"/>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C</a:t>
            </a:r>
          </a:p>
        </p:txBody>
      </p:sp>
      <p:sp>
        <p:nvSpPr>
          <p:cNvPr id="25" name="pole tekstowe 46">
            <a:extLst>
              <a:ext uri="{FF2B5EF4-FFF2-40B4-BE49-F238E27FC236}">
                <a16:creationId xmlns:a16="http://schemas.microsoft.com/office/drawing/2014/main" id="{086EA335-FDFC-6B5E-F0EF-AD83ADDE1323}"/>
              </a:ext>
            </a:extLst>
          </p:cNvPr>
          <p:cNvSpPr txBox="1"/>
          <p:nvPr/>
        </p:nvSpPr>
        <p:spPr>
          <a:xfrm>
            <a:off x="1844706" y="3187727"/>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60%</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28" name="pole tekstowe 49">
            <a:extLst>
              <a:ext uri="{FF2B5EF4-FFF2-40B4-BE49-F238E27FC236}">
                <a16:creationId xmlns:a16="http://schemas.microsoft.com/office/drawing/2014/main" id="{22C7F2A0-C2C6-A8DF-99AC-B324618FD4B5}"/>
              </a:ext>
            </a:extLst>
          </p:cNvPr>
          <p:cNvSpPr txBox="1"/>
          <p:nvPr/>
        </p:nvSpPr>
        <p:spPr>
          <a:xfrm>
            <a:off x="493902" y="2339677"/>
            <a:ext cx="1907445" cy="369332"/>
          </a:xfrm>
          <a:prstGeom prst="rect">
            <a:avLst/>
          </a:prstGeom>
          <a:noFill/>
        </p:spPr>
        <p:txBody>
          <a:bodyPr wrap="none" rtlCol="0">
            <a:spAutoFit/>
          </a:bodyPr>
          <a:lstStyle/>
          <a:p>
            <a:pPr algn="ctr"/>
            <a:r>
              <a:rPr lang="pl-PL" b="1" dirty="0">
                <a:solidFill>
                  <a:srgbClr val="002060"/>
                </a:solidFill>
                <a:latin typeface="Open Sans" panose="020B0606030504020204" pitchFamily="34" charset="0"/>
                <a:ea typeface="Open Sans" panose="020B0606030504020204" pitchFamily="34" charset="0"/>
                <a:cs typeface="Open Sans" panose="020B0606030504020204" pitchFamily="34" charset="0"/>
              </a:rPr>
              <a:t>Wnioskodawca</a:t>
            </a:r>
          </a:p>
        </p:txBody>
      </p:sp>
      <p:cxnSp>
        <p:nvCxnSpPr>
          <p:cNvPr id="32" name="Łącznik prosty ze strzałką 31">
            <a:extLst>
              <a:ext uri="{FF2B5EF4-FFF2-40B4-BE49-F238E27FC236}">
                <a16:creationId xmlns:a16="http://schemas.microsoft.com/office/drawing/2014/main" id="{81EBC79E-A0DB-B644-CDAE-6B581D7A711C}"/>
              </a:ext>
            </a:extLst>
          </p:cNvPr>
          <p:cNvCxnSpPr>
            <a:cxnSpLocks/>
            <a:stCxn id="19" idx="2"/>
            <a:endCxn id="18" idx="6"/>
          </p:cNvCxnSpPr>
          <p:nvPr/>
        </p:nvCxnSpPr>
        <p:spPr>
          <a:xfrm flipH="1">
            <a:off x="1725964" y="3109149"/>
            <a:ext cx="1101543" cy="1"/>
          </a:xfrm>
          <a:prstGeom prst="straightConnector1">
            <a:avLst/>
          </a:prstGeom>
          <a:ln w="28575">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37" name="Łącznik prosty ze strzałką 36">
            <a:extLst>
              <a:ext uri="{FF2B5EF4-FFF2-40B4-BE49-F238E27FC236}">
                <a16:creationId xmlns:a16="http://schemas.microsoft.com/office/drawing/2014/main" id="{1DB4FDC0-C322-9CB9-106D-BC0C7D3AE788}"/>
              </a:ext>
            </a:extLst>
          </p:cNvPr>
          <p:cNvCxnSpPr>
            <a:cxnSpLocks/>
            <a:stCxn id="21" idx="2"/>
            <a:endCxn id="19" idx="6"/>
          </p:cNvCxnSpPr>
          <p:nvPr/>
        </p:nvCxnSpPr>
        <p:spPr>
          <a:xfrm flipH="1">
            <a:off x="3384187" y="2544871"/>
            <a:ext cx="1101543" cy="564277"/>
          </a:xfrm>
          <a:prstGeom prst="straightConnector1">
            <a:avLst/>
          </a:prstGeom>
          <a:ln w="28575">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40" name="pole tekstowe 46">
            <a:extLst>
              <a:ext uri="{FF2B5EF4-FFF2-40B4-BE49-F238E27FC236}">
                <a16:creationId xmlns:a16="http://schemas.microsoft.com/office/drawing/2014/main" id="{04146CD2-4FC5-FFD5-B213-C1990ABCE970}"/>
              </a:ext>
            </a:extLst>
          </p:cNvPr>
          <p:cNvSpPr txBox="1"/>
          <p:nvPr/>
        </p:nvSpPr>
        <p:spPr>
          <a:xfrm>
            <a:off x="3433818" y="2327819"/>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52%</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cxnSp>
        <p:nvCxnSpPr>
          <p:cNvPr id="41" name="Łącznik prosty ze strzałką 40">
            <a:extLst>
              <a:ext uri="{FF2B5EF4-FFF2-40B4-BE49-F238E27FC236}">
                <a16:creationId xmlns:a16="http://schemas.microsoft.com/office/drawing/2014/main" id="{69EC49DD-C019-9042-F7B1-2FCC3F7F47D9}"/>
              </a:ext>
            </a:extLst>
          </p:cNvPr>
          <p:cNvCxnSpPr>
            <a:cxnSpLocks/>
            <a:stCxn id="20" idx="2"/>
            <a:endCxn id="19" idx="6"/>
          </p:cNvCxnSpPr>
          <p:nvPr/>
        </p:nvCxnSpPr>
        <p:spPr>
          <a:xfrm flipH="1" flipV="1">
            <a:off x="3384187" y="3109148"/>
            <a:ext cx="1101543" cy="564277"/>
          </a:xfrm>
          <a:prstGeom prst="straightConnector1">
            <a:avLst/>
          </a:prstGeom>
          <a:ln w="28575">
            <a:solidFill>
              <a:srgbClr val="00206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45" name="pole tekstowe 46">
            <a:extLst>
              <a:ext uri="{FF2B5EF4-FFF2-40B4-BE49-F238E27FC236}">
                <a16:creationId xmlns:a16="http://schemas.microsoft.com/office/drawing/2014/main" id="{25F9F4B5-BE51-B6B8-9D8E-A79B98360570}"/>
              </a:ext>
            </a:extLst>
          </p:cNvPr>
          <p:cNvSpPr txBox="1"/>
          <p:nvPr/>
        </p:nvSpPr>
        <p:spPr>
          <a:xfrm>
            <a:off x="3433818" y="3469866"/>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48%</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46" name="Elipsa 7">
            <a:extLst>
              <a:ext uri="{FF2B5EF4-FFF2-40B4-BE49-F238E27FC236}">
                <a16:creationId xmlns:a16="http://schemas.microsoft.com/office/drawing/2014/main" id="{8FD85570-DC17-4C1A-E63C-DA6E84059D0F}"/>
              </a:ext>
            </a:extLst>
          </p:cNvPr>
          <p:cNvSpPr/>
          <p:nvPr/>
        </p:nvSpPr>
        <p:spPr>
          <a:xfrm>
            <a:off x="6143953" y="2261098"/>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E</a:t>
            </a:r>
          </a:p>
        </p:txBody>
      </p:sp>
      <p:cxnSp>
        <p:nvCxnSpPr>
          <p:cNvPr id="47" name="Łącznik prosty ze strzałką 46">
            <a:extLst>
              <a:ext uri="{FF2B5EF4-FFF2-40B4-BE49-F238E27FC236}">
                <a16:creationId xmlns:a16="http://schemas.microsoft.com/office/drawing/2014/main" id="{AF12A836-0297-B461-AE0C-30B140310DA8}"/>
              </a:ext>
            </a:extLst>
          </p:cNvPr>
          <p:cNvCxnSpPr>
            <a:cxnSpLocks/>
            <a:stCxn id="46" idx="2"/>
            <a:endCxn id="21" idx="6"/>
          </p:cNvCxnSpPr>
          <p:nvPr/>
        </p:nvCxnSpPr>
        <p:spPr>
          <a:xfrm flipH="1">
            <a:off x="5042410" y="2543237"/>
            <a:ext cx="1101543" cy="1635"/>
          </a:xfrm>
          <a:prstGeom prst="straightConnector1">
            <a:avLst/>
          </a:prstGeom>
          <a:ln w="28575">
            <a:solidFill>
              <a:srgbClr val="00206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50" name="pole tekstowe 46">
            <a:extLst>
              <a:ext uri="{FF2B5EF4-FFF2-40B4-BE49-F238E27FC236}">
                <a16:creationId xmlns:a16="http://schemas.microsoft.com/office/drawing/2014/main" id="{3B7B942C-C994-1F67-6CB5-D13D9E176245}"/>
              </a:ext>
            </a:extLst>
          </p:cNvPr>
          <p:cNvSpPr txBox="1"/>
          <p:nvPr/>
        </p:nvSpPr>
        <p:spPr>
          <a:xfrm>
            <a:off x="5167374" y="2057538"/>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75%</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51" name="Elipsa 4">
            <a:extLst>
              <a:ext uri="{FF2B5EF4-FFF2-40B4-BE49-F238E27FC236}">
                <a16:creationId xmlns:a16="http://schemas.microsoft.com/office/drawing/2014/main" id="{2FADBA2A-FC8C-EC1F-A910-C9E076FD41D9}"/>
              </a:ext>
            </a:extLst>
          </p:cNvPr>
          <p:cNvSpPr/>
          <p:nvPr/>
        </p:nvSpPr>
        <p:spPr>
          <a:xfrm>
            <a:off x="1169284" y="5692973"/>
            <a:ext cx="556680" cy="564277"/>
          </a:xfrm>
          <a:prstGeom prst="ellipse">
            <a:avLst/>
          </a:prstGeom>
          <a:solidFill>
            <a:srgbClr val="002060"/>
          </a:solidFill>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chemeClr val="bg1"/>
                  </a:solidFill>
                  <a:prstDash val="solid"/>
                  <a:bevel/>
                </a:ln>
                <a:solidFill>
                  <a:schemeClr val="bg1"/>
                </a:solidFill>
                <a:latin typeface="Open Sans" panose="020B0606030504020204" pitchFamily="34" charset="0"/>
                <a:ea typeface="Open Sans" panose="020B0606030504020204" pitchFamily="34" charset="0"/>
                <a:cs typeface="Open Sans" panose="020B0606030504020204" pitchFamily="34" charset="0"/>
              </a:rPr>
              <a:t>G</a:t>
            </a:r>
            <a:endParaRPr lang="pl-PL" dirty="0">
              <a:ln>
                <a:solidFill>
                  <a:schemeClr val="bg1"/>
                </a:solidFill>
              </a:ln>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52" name="Elipsa 5">
            <a:extLst>
              <a:ext uri="{FF2B5EF4-FFF2-40B4-BE49-F238E27FC236}">
                <a16:creationId xmlns:a16="http://schemas.microsoft.com/office/drawing/2014/main" id="{BDF6661F-6864-5A6A-0408-7A9AD56A4265}"/>
              </a:ext>
            </a:extLst>
          </p:cNvPr>
          <p:cNvSpPr/>
          <p:nvPr/>
        </p:nvSpPr>
        <p:spPr>
          <a:xfrm>
            <a:off x="2827507" y="5692972"/>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H</a:t>
            </a:r>
          </a:p>
        </p:txBody>
      </p:sp>
      <p:sp>
        <p:nvSpPr>
          <p:cNvPr id="53" name="Elipsa 6">
            <a:extLst>
              <a:ext uri="{FF2B5EF4-FFF2-40B4-BE49-F238E27FC236}">
                <a16:creationId xmlns:a16="http://schemas.microsoft.com/office/drawing/2014/main" id="{D8EB7A2D-2C62-0C3D-966E-78C1A3B4EC39}"/>
              </a:ext>
            </a:extLst>
          </p:cNvPr>
          <p:cNvSpPr/>
          <p:nvPr/>
        </p:nvSpPr>
        <p:spPr>
          <a:xfrm>
            <a:off x="4485730" y="6257249"/>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I</a:t>
            </a:r>
          </a:p>
        </p:txBody>
      </p:sp>
      <p:sp>
        <p:nvSpPr>
          <p:cNvPr id="54" name="Elipsa 7">
            <a:extLst>
              <a:ext uri="{FF2B5EF4-FFF2-40B4-BE49-F238E27FC236}">
                <a16:creationId xmlns:a16="http://schemas.microsoft.com/office/drawing/2014/main" id="{6DF62AD3-A749-7CAC-779E-66D87D2E5D08}"/>
              </a:ext>
            </a:extLst>
          </p:cNvPr>
          <p:cNvSpPr/>
          <p:nvPr/>
        </p:nvSpPr>
        <p:spPr>
          <a:xfrm>
            <a:off x="4485730" y="5128695"/>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J</a:t>
            </a:r>
          </a:p>
        </p:txBody>
      </p:sp>
      <p:sp>
        <p:nvSpPr>
          <p:cNvPr id="55" name="pole tekstowe 46">
            <a:extLst>
              <a:ext uri="{FF2B5EF4-FFF2-40B4-BE49-F238E27FC236}">
                <a16:creationId xmlns:a16="http://schemas.microsoft.com/office/drawing/2014/main" id="{A8C86A44-304D-2902-916F-BC6B271E70ED}"/>
              </a:ext>
            </a:extLst>
          </p:cNvPr>
          <p:cNvSpPr txBox="1"/>
          <p:nvPr/>
        </p:nvSpPr>
        <p:spPr>
          <a:xfrm>
            <a:off x="1844706" y="6053690"/>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60%</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56" name="pole tekstowe 49">
            <a:extLst>
              <a:ext uri="{FF2B5EF4-FFF2-40B4-BE49-F238E27FC236}">
                <a16:creationId xmlns:a16="http://schemas.microsoft.com/office/drawing/2014/main" id="{F200DA36-53BD-A281-7C54-175F19DACFB2}"/>
              </a:ext>
            </a:extLst>
          </p:cNvPr>
          <p:cNvSpPr txBox="1"/>
          <p:nvPr/>
        </p:nvSpPr>
        <p:spPr>
          <a:xfrm>
            <a:off x="583377" y="5205639"/>
            <a:ext cx="1907445" cy="369332"/>
          </a:xfrm>
          <a:prstGeom prst="rect">
            <a:avLst/>
          </a:prstGeom>
          <a:noFill/>
        </p:spPr>
        <p:txBody>
          <a:bodyPr wrap="none" rtlCol="0">
            <a:spAutoFit/>
          </a:bodyPr>
          <a:lstStyle/>
          <a:p>
            <a:r>
              <a:rPr lang="pl-PL" b="1" dirty="0">
                <a:solidFill>
                  <a:srgbClr val="002060"/>
                </a:solidFill>
                <a:latin typeface="Open Sans" panose="020B0606030504020204" pitchFamily="34" charset="0"/>
                <a:ea typeface="Open Sans" panose="020B0606030504020204" pitchFamily="34" charset="0"/>
                <a:cs typeface="Open Sans" panose="020B0606030504020204" pitchFamily="34" charset="0"/>
              </a:rPr>
              <a:t>Wnioskodawca</a:t>
            </a:r>
          </a:p>
        </p:txBody>
      </p:sp>
      <p:cxnSp>
        <p:nvCxnSpPr>
          <p:cNvPr id="57" name="Łącznik prosty ze strzałką 56">
            <a:extLst>
              <a:ext uri="{FF2B5EF4-FFF2-40B4-BE49-F238E27FC236}">
                <a16:creationId xmlns:a16="http://schemas.microsoft.com/office/drawing/2014/main" id="{F7A5AFD9-94F8-FB95-EED5-FBF89EDD45BF}"/>
              </a:ext>
            </a:extLst>
          </p:cNvPr>
          <p:cNvCxnSpPr>
            <a:cxnSpLocks/>
            <a:stCxn id="52" idx="2"/>
            <a:endCxn id="51" idx="6"/>
          </p:cNvCxnSpPr>
          <p:nvPr/>
        </p:nvCxnSpPr>
        <p:spPr>
          <a:xfrm flipH="1">
            <a:off x="1725964" y="5975111"/>
            <a:ext cx="1101543" cy="1"/>
          </a:xfrm>
          <a:prstGeom prst="straightConnector1">
            <a:avLst/>
          </a:prstGeom>
          <a:ln w="28575">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cxnSp>
        <p:nvCxnSpPr>
          <p:cNvPr id="58" name="Łącznik prosty ze strzałką 57">
            <a:extLst>
              <a:ext uri="{FF2B5EF4-FFF2-40B4-BE49-F238E27FC236}">
                <a16:creationId xmlns:a16="http://schemas.microsoft.com/office/drawing/2014/main" id="{1F06D650-DB2C-30FF-F666-63E65397232A}"/>
              </a:ext>
            </a:extLst>
          </p:cNvPr>
          <p:cNvCxnSpPr>
            <a:cxnSpLocks/>
            <a:stCxn id="54" idx="2"/>
            <a:endCxn id="52" idx="6"/>
          </p:cNvCxnSpPr>
          <p:nvPr/>
        </p:nvCxnSpPr>
        <p:spPr>
          <a:xfrm flipH="1">
            <a:off x="3384187" y="5410834"/>
            <a:ext cx="1101543" cy="564277"/>
          </a:xfrm>
          <a:prstGeom prst="straightConnector1">
            <a:avLst/>
          </a:prstGeom>
          <a:ln w="28575">
            <a:solidFill>
              <a:srgbClr val="002060"/>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59" name="pole tekstowe 46">
            <a:extLst>
              <a:ext uri="{FF2B5EF4-FFF2-40B4-BE49-F238E27FC236}">
                <a16:creationId xmlns:a16="http://schemas.microsoft.com/office/drawing/2014/main" id="{C9855D32-806A-63D8-00A4-A17FF4CD4354}"/>
              </a:ext>
            </a:extLst>
          </p:cNvPr>
          <p:cNvSpPr txBox="1"/>
          <p:nvPr/>
        </p:nvSpPr>
        <p:spPr>
          <a:xfrm>
            <a:off x="3433818" y="5193782"/>
            <a:ext cx="851615" cy="369332"/>
          </a:xfrm>
          <a:prstGeom prst="rect">
            <a:avLst/>
          </a:prstGeom>
          <a:noFill/>
        </p:spPr>
        <p:txBody>
          <a:bodyPr wrap="square" rtlCol="0">
            <a:spAutoFit/>
          </a:bodyPr>
          <a:lstStyle/>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48%</a:t>
            </a:r>
          </a:p>
        </p:txBody>
      </p:sp>
      <p:cxnSp>
        <p:nvCxnSpPr>
          <p:cNvPr id="60" name="Łącznik prosty ze strzałką 59">
            <a:extLst>
              <a:ext uri="{FF2B5EF4-FFF2-40B4-BE49-F238E27FC236}">
                <a16:creationId xmlns:a16="http://schemas.microsoft.com/office/drawing/2014/main" id="{080C37F8-14CE-6BAF-5678-2144C7EFF637}"/>
              </a:ext>
            </a:extLst>
          </p:cNvPr>
          <p:cNvCxnSpPr>
            <a:cxnSpLocks/>
            <a:stCxn id="53" idx="2"/>
            <a:endCxn id="52" idx="6"/>
          </p:cNvCxnSpPr>
          <p:nvPr/>
        </p:nvCxnSpPr>
        <p:spPr>
          <a:xfrm flipH="1" flipV="1">
            <a:off x="3384187" y="5975111"/>
            <a:ext cx="1101543" cy="564277"/>
          </a:xfrm>
          <a:prstGeom prst="straightConnector1">
            <a:avLst/>
          </a:prstGeom>
          <a:ln w="28575">
            <a:solidFill>
              <a:srgbClr val="00206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61" name="pole tekstowe 46">
            <a:extLst>
              <a:ext uri="{FF2B5EF4-FFF2-40B4-BE49-F238E27FC236}">
                <a16:creationId xmlns:a16="http://schemas.microsoft.com/office/drawing/2014/main" id="{BA09B476-32F9-4157-08EB-722CAA31D8A7}"/>
              </a:ext>
            </a:extLst>
          </p:cNvPr>
          <p:cNvSpPr txBox="1"/>
          <p:nvPr/>
        </p:nvSpPr>
        <p:spPr>
          <a:xfrm>
            <a:off x="3433818" y="6335828"/>
            <a:ext cx="851615" cy="369332"/>
          </a:xfrm>
          <a:prstGeom prst="rect">
            <a:avLst/>
          </a:prstGeom>
          <a:noFill/>
        </p:spPr>
        <p:txBody>
          <a:bodyPr wrap="square" rtlCol="0">
            <a:spAutoFit/>
          </a:bodyPr>
          <a:lstStyle/>
          <a:p>
            <a:pPr algn="ctr"/>
            <a:r>
              <a:rPr lang="pl-PL" dirty="0">
                <a:solidFill>
                  <a:srgbClr val="002060"/>
                </a:solidFill>
                <a:latin typeface="Open Sans" panose="020B0606030504020204" pitchFamily="34" charset="0"/>
                <a:ea typeface="Open Sans" panose="020B0606030504020204" pitchFamily="34" charset="0"/>
                <a:cs typeface="Open Sans" panose="020B0606030504020204" pitchFamily="34" charset="0"/>
              </a:rPr>
              <a:t>48%</a:t>
            </a:r>
          </a:p>
        </p:txBody>
      </p:sp>
      <p:sp>
        <p:nvSpPr>
          <p:cNvPr id="62" name="Elipsa 7">
            <a:extLst>
              <a:ext uri="{FF2B5EF4-FFF2-40B4-BE49-F238E27FC236}">
                <a16:creationId xmlns:a16="http://schemas.microsoft.com/office/drawing/2014/main" id="{B9DD664C-5069-ED0E-E4F9-795AFD15622B}"/>
              </a:ext>
            </a:extLst>
          </p:cNvPr>
          <p:cNvSpPr/>
          <p:nvPr/>
        </p:nvSpPr>
        <p:spPr>
          <a:xfrm>
            <a:off x="6143953" y="5127060"/>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K</a:t>
            </a:r>
          </a:p>
        </p:txBody>
      </p:sp>
      <p:cxnSp>
        <p:nvCxnSpPr>
          <p:cNvPr id="63" name="Łącznik prosty ze strzałką 62">
            <a:extLst>
              <a:ext uri="{FF2B5EF4-FFF2-40B4-BE49-F238E27FC236}">
                <a16:creationId xmlns:a16="http://schemas.microsoft.com/office/drawing/2014/main" id="{AC94945F-F0C8-5E52-6563-1506F696CEC4}"/>
              </a:ext>
            </a:extLst>
          </p:cNvPr>
          <p:cNvCxnSpPr>
            <a:cxnSpLocks/>
            <a:stCxn id="62" idx="2"/>
            <a:endCxn id="54" idx="6"/>
          </p:cNvCxnSpPr>
          <p:nvPr/>
        </p:nvCxnSpPr>
        <p:spPr>
          <a:xfrm flipH="1">
            <a:off x="5042410" y="5409199"/>
            <a:ext cx="1101543" cy="1635"/>
          </a:xfrm>
          <a:prstGeom prst="straightConnector1">
            <a:avLst/>
          </a:prstGeom>
          <a:ln w="28575">
            <a:solidFill>
              <a:srgbClr val="002060"/>
            </a:solidFill>
            <a:prstDash val="sysDot"/>
            <a:headEnd type="triangle" w="med" len="med"/>
            <a:tailEnd type="none" w="med" len="med"/>
          </a:ln>
        </p:spPr>
        <p:style>
          <a:lnRef idx="1">
            <a:schemeClr val="accent1"/>
          </a:lnRef>
          <a:fillRef idx="0">
            <a:schemeClr val="accent1"/>
          </a:fillRef>
          <a:effectRef idx="0">
            <a:schemeClr val="accent1"/>
          </a:effectRef>
          <a:fontRef idx="minor">
            <a:schemeClr val="tx1"/>
          </a:fontRef>
        </p:style>
      </p:cxnSp>
      <p:sp>
        <p:nvSpPr>
          <p:cNvPr id="64" name="pole tekstowe 46">
            <a:extLst>
              <a:ext uri="{FF2B5EF4-FFF2-40B4-BE49-F238E27FC236}">
                <a16:creationId xmlns:a16="http://schemas.microsoft.com/office/drawing/2014/main" id="{A6474E5D-AA77-BF5B-D8FC-210C3F39C9B1}"/>
              </a:ext>
            </a:extLst>
          </p:cNvPr>
          <p:cNvSpPr txBox="1"/>
          <p:nvPr/>
        </p:nvSpPr>
        <p:spPr>
          <a:xfrm>
            <a:off x="5167374" y="4923501"/>
            <a:ext cx="851615" cy="369332"/>
          </a:xfrm>
          <a:prstGeom prst="rect">
            <a:avLst/>
          </a:prstGeom>
          <a:noFill/>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75%</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Elipsa 7">
            <a:extLst>
              <a:ext uri="{FF2B5EF4-FFF2-40B4-BE49-F238E27FC236}">
                <a16:creationId xmlns:a16="http://schemas.microsoft.com/office/drawing/2014/main" id="{0F99DB7D-A7B2-E8B1-C273-EA7B080C6BF1}"/>
              </a:ext>
            </a:extLst>
          </p:cNvPr>
          <p:cNvSpPr/>
          <p:nvPr/>
        </p:nvSpPr>
        <p:spPr>
          <a:xfrm>
            <a:off x="7802176" y="2261098"/>
            <a:ext cx="556680" cy="564277"/>
          </a:xfrm>
          <a:prstGeom prst="ellipse">
            <a:avLst/>
          </a:prstGeom>
          <a:ln>
            <a:solidFill>
              <a:srgbClr val="002060"/>
            </a:solidFill>
          </a:ln>
        </p:spPr>
        <p:style>
          <a:lnRef idx="2">
            <a:schemeClr val="accent6"/>
          </a:lnRef>
          <a:fillRef idx="1">
            <a:schemeClr val="lt1"/>
          </a:fillRef>
          <a:effectRef idx="0">
            <a:schemeClr val="accent6"/>
          </a:effectRef>
          <a:fontRef idx="minor">
            <a:schemeClr val="dk1"/>
          </a:fontRef>
        </p:style>
        <p:txBody>
          <a:bodyPr rot="0" spcFirstLastPara="0" vert="horz" wrap="square" lIns="99456" tIns="49729" rIns="99456" bIns="49729" numCol="1" spcCol="0" rtlCol="0" fromWordArt="0" anchor="ctr" anchorCtr="0" forceAA="0" compatLnSpc="1">
            <a:prstTxWarp prst="textNoShape">
              <a:avLst/>
            </a:prstTxWarp>
            <a:noAutofit/>
          </a:bodyPr>
          <a:lstStyle/>
          <a:p>
            <a:pPr algn="ctr"/>
            <a:r>
              <a:rPr lang="pl-PL" dirty="0">
                <a:ln w="9525" cap="rnd" cmpd="sng" algn="ctr">
                  <a:solidFill>
                    <a:srgbClr val="002060"/>
                  </a:solidFill>
                  <a:prstDash val="solid"/>
                  <a:bevel/>
                </a:ln>
                <a:solidFill>
                  <a:srgbClr val="002060"/>
                </a:solidFill>
                <a:latin typeface="Open Sans" panose="020B0606030504020204" pitchFamily="34" charset="0"/>
                <a:ea typeface="Open Sans" panose="020B0606030504020204" pitchFamily="34" charset="0"/>
                <a:cs typeface="Open Sans" panose="020B0606030504020204" pitchFamily="34" charset="0"/>
              </a:rPr>
              <a:t>F</a:t>
            </a:r>
          </a:p>
        </p:txBody>
      </p:sp>
      <p:cxnSp>
        <p:nvCxnSpPr>
          <p:cNvPr id="4" name="Łącznik prosty ze strzałką 3">
            <a:extLst>
              <a:ext uri="{FF2B5EF4-FFF2-40B4-BE49-F238E27FC236}">
                <a16:creationId xmlns:a16="http://schemas.microsoft.com/office/drawing/2014/main" id="{46DFC38A-9FB3-945C-00F2-D7CB30CC4A64}"/>
              </a:ext>
            </a:extLst>
          </p:cNvPr>
          <p:cNvCxnSpPr>
            <a:cxnSpLocks/>
            <a:stCxn id="3" idx="2"/>
          </p:cNvCxnSpPr>
          <p:nvPr/>
        </p:nvCxnSpPr>
        <p:spPr>
          <a:xfrm flipH="1">
            <a:off x="6700633" y="2543237"/>
            <a:ext cx="1101543" cy="1635"/>
          </a:xfrm>
          <a:prstGeom prst="straightConnector1">
            <a:avLst/>
          </a:prstGeom>
          <a:ln w="28575">
            <a:solidFill>
              <a:srgbClr val="002060"/>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 name="pole tekstowe 46">
            <a:extLst>
              <a:ext uri="{FF2B5EF4-FFF2-40B4-BE49-F238E27FC236}">
                <a16:creationId xmlns:a16="http://schemas.microsoft.com/office/drawing/2014/main" id="{F56848B3-841B-72B4-9B44-147425A70EA2}"/>
              </a:ext>
            </a:extLst>
          </p:cNvPr>
          <p:cNvSpPr txBox="1"/>
          <p:nvPr/>
        </p:nvSpPr>
        <p:spPr>
          <a:xfrm>
            <a:off x="6786066" y="2057538"/>
            <a:ext cx="936103" cy="369332"/>
          </a:xfrm>
          <a:prstGeom prst="rect">
            <a:avLst/>
          </a:prstGeom>
          <a:noFill/>
          <a:ln>
            <a:noFill/>
          </a:ln>
        </p:spPr>
        <p:txBody>
          <a:bodyPr wrap="square" rtlCol="0">
            <a:spAutoFit/>
          </a:bodyPr>
          <a:lstStyle/>
          <a:p>
            <a:pPr algn="ctr"/>
            <a:r>
              <a:rPr lang="pl-PL" dirty="0">
                <a:solidFill>
                  <a:srgbClr val="000000"/>
                </a:solidFill>
                <a:latin typeface="Open Sans" panose="020B0606030504020204" pitchFamily="34" charset="0"/>
                <a:ea typeface="Open Sans" panose="020B0606030504020204" pitchFamily="34" charset="0"/>
                <a:cs typeface="Open Sans" panose="020B0606030504020204" pitchFamily="34" charset="0"/>
              </a:rPr>
              <a:t>Prezes</a:t>
            </a:r>
            <a:endParaRPr lang="pl-PL" dirty="0">
              <a:latin typeface="Open Sans" panose="020B0606030504020204" pitchFamily="34" charset="0"/>
              <a:ea typeface="Open Sans" panose="020B0606030504020204" pitchFamily="34" charset="0"/>
              <a:cs typeface="Open Sans" panose="020B0606030504020204" pitchFamily="34" charset="0"/>
            </a:endParaRPr>
          </a:p>
        </p:txBody>
      </p:sp>
      <p:sp>
        <p:nvSpPr>
          <p:cNvPr id="7" name="Symbol zastępczy numeru slajdu 3">
            <a:extLst>
              <a:ext uri="{FF2B5EF4-FFF2-40B4-BE49-F238E27FC236}">
                <a16:creationId xmlns:a16="http://schemas.microsoft.com/office/drawing/2014/main" id="{F80FBCCC-574F-05AD-EFC0-D5456EFAA83B}"/>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76</a:t>
            </a:fld>
            <a:endParaRPr lang="pl-PL" dirty="0"/>
          </a:p>
        </p:txBody>
      </p:sp>
    </p:spTree>
    <p:extLst>
      <p:ext uri="{BB962C8B-B14F-4D97-AF65-F5344CB8AC3E}">
        <p14:creationId xmlns:p14="http://schemas.microsoft.com/office/powerpoint/2010/main" val="1611578295"/>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2D1460-9EB3-5506-09E0-B9A393550E55}"/>
              </a:ext>
            </a:extLst>
          </p:cNvPr>
          <p:cNvSpPr>
            <a:spLocks noGrp="1"/>
          </p:cNvSpPr>
          <p:nvPr>
            <p:ph type="title"/>
          </p:nvPr>
        </p:nvSpPr>
        <p:spPr/>
        <p:txBody>
          <a:bodyPr/>
          <a:lstStyle/>
          <a:p>
            <a:r>
              <a:rPr lang="pl-PL" dirty="0"/>
              <a:t>Kumulacja pomocy de minimis</a:t>
            </a:r>
          </a:p>
        </p:txBody>
      </p:sp>
      <p:sp>
        <p:nvSpPr>
          <p:cNvPr id="3" name="Symbol zastępczy zawartości 2">
            <a:extLst>
              <a:ext uri="{FF2B5EF4-FFF2-40B4-BE49-F238E27FC236}">
                <a16:creationId xmlns:a16="http://schemas.microsoft.com/office/drawing/2014/main" id="{B5AC7875-E31C-CCB8-AECD-3EEEEE47ED90}"/>
              </a:ext>
            </a:extLst>
          </p:cNvPr>
          <p:cNvSpPr>
            <a:spLocks noGrp="1"/>
          </p:cNvSpPr>
          <p:nvPr>
            <p:ph idx="1"/>
          </p:nvPr>
        </p:nvSpPr>
        <p:spPr/>
        <p:txBody>
          <a:bodyPr/>
          <a:lstStyle/>
          <a:p>
            <a:r>
              <a:rPr lang="pl-PL" dirty="0"/>
              <a:t>Pomoc de minimis można łączyć z pomocą de minimis przyznaną zgodnie z rozporządzeniem Komisji 2023/2832.</a:t>
            </a:r>
          </a:p>
          <a:p>
            <a:r>
              <a:rPr lang="pl-PL" dirty="0"/>
              <a:t>Pomoc de minimis można łączyć z pomocą de minimis przyznaną zgodnie z rozporządzeniami Komisji nr 1408/2013 i nr 717/2014 do odpowiedniego pułapu określonego w art. 3 ust. 2 rozporządzenia Komisji 2023/2831.</a:t>
            </a:r>
          </a:p>
          <a:p>
            <a:endParaRPr lang="pl-PL" dirty="0"/>
          </a:p>
        </p:txBody>
      </p:sp>
      <p:sp>
        <p:nvSpPr>
          <p:cNvPr id="4" name="Symbol zastępczy numeru slajdu 3">
            <a:extLst>
              <a:ext uri="{FF2B5EF4-FFF2-40B4-BE49-F238E27FC236}">
                <a16:creationId xmlns:a16="http://schemas.microsoft.com/office/drawing/2014/main" id="{5CB974E5-4A79-960F-774D-A32A8E286F71}"/>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77</a:t>
            </a:fld>
            <a:endParaRPr lang="pl-PL" dirty="0"/>
          </a:p>
        </p:txBody>
      </p:sp>
    </p:spTree>
    <p:extLst>
      <p:ext uri="{BB962C8B-B14F-4D97-AF65-F5344CB8AC3E}">
        <p14:creationId xmlns:p14="http://schemas.microsoft.com/office/powerpoint/2010/main" val="1992710490"/>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A121275-176B-B993-9FB3-C993BF60FCE4}"/>
              </a:ext>
            </a:extLst>
          </p:cNvPr>
          <p:cNvSpPr>
            <a:spLocks noGrp="1"/>
          </p:cNvSpPr>
          <p:nvPr>
            <p:ph type="title"/>
          </p:nvPr>
        </p:nvSpPr>
        <p:spPr/>
        <p:txBody>
          <a:bodyPr/>
          <a:lstStyle/>
          <a:p>
            <a:r>
              <a:rPr lang="pl-PL" dirty="0"/>
              <a:t>Kumulacja pomocy de minimis</a:t>
            </a:r>
          </a:p>
        </p:txBody>
      </p:sp>
      <p:sp>
        <p:nvSpPr>
          <p:cNvPr id="3" name="Symbol zastępczy zawartości 2">
            <a:extLst>
              <a:ext uri="{FF2B5EF4-FFF2-40B4-BE49-F238E27FC236}">
                <a16:creationId xmlns:a16="http://schemas.microsoft.com/office/drawing/2014/main" id="{1E3932DF-4480-26F2-2DC6-D74A71A30501}"/>
              </a:ext>
            </a:extLst>
          </p:cNvPr>
          <p:cNvSpPr>
            <a:spLocks noGrp="1"/>
          </p:cNvSpPr>
          <p:nvPr>
            <p:ph idx="1"/>
          </p:nvPr>
        </p:nvSpPr>
        <p:spPr/>
        <p:txBody>
          <a:bodyPr/>
          <a:lstStyle/>
          <a:p>
            <a:r>
              <a:rPr lang="pl-PL" dirty="0"/>
              <a:t>Pomoc de minimis można łączyć z pomocą państwa w odniesieniu do tych samych kosztów kwalifikowalnych lub z pomocą państwa na ten sam środek finansowania ryzyka, jeżeli takie połączenie nie będzie skutkować przekroczeniem odpowiedniego maksymalnego poziomu intensywności pomocy lub kwoty pomocy, ustalonych pod kątem specyficznych uwarunkowań każdego przypadku w rozporządzeniu w sprawie wyłączeń grupowych lub w decyzji przyjętej przez Komisję. </a:t>
            </a:r>
          </a:p>
          <a:p>
            <a:r>
              <a:rPr lang="pl-PL" dirty="0"/>
              <a:t>Pomoc de minimis, której nie przyznano w odniesieniu do konkretnych kosztów kwalifikowalnych lub której nie można przypisać do takich kosztów, można łączyć z inną pomocą państwa przyznaną na mocy rozporządzenia w sprawie wyłączeń grupowych lub na mocy decyzji przyjętej przez Komisję.</a:t>
            </a:r>
          </a:p>
          <a:p>
            <a:endParaRPr lang="pl-PL" dirty="0"/>
          </a:p>
        </p:txBody>
      </p:sp>
      <p:sp>
        <p:nvSpPr>
          <p:cNvPr id="4" name="Symbol zastępczy numeru slajdu 3">
            <a:extLst>
              <a:ext uri="{FF2B5EF4-FFF2-40B4-BE49-F238E27FC236}">
                <a16:creationId xmlns:a16="http://schemas.microsoft.com/office/drawing/2014/main" id="{A2962C4E-871E-BD30-4D25-900DCFD15E58}"/>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78</a:t>
            </a:fld>
            <a:endParaRPr lang="pl-PL" dirty="0"/>
          </a:p>
        </p:txBody>
      </p:sp>
    </p:spTree>
    <p:extLst>
      <p:ext uri="{BB962C8B-B14F-4D97-AF65-F5344CB8AC3E}">
        <p14:creationId xmlns:p14="http://schemas.microsoft.com/office/powerpoint/2010/main" val="4168613596"/>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8C7360-4C3C-3E40-1714-48D369321C3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12D6CB08-0516-5BA5-F37F-9E70D689668E}"/>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B5C89A6D-2FAC-98CC-DFAC-F99080AF5F72}"/>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6ED7BDBF-7E3F-0168-D6A7-18EC1A4E5D6E}"/>
              </a:ext>
            </a:extLst>
          </p:cNvPr>
          <p:cNvSpPr>
            <a:spLocks noGrp="1"/>
          </p:cNvSpPr>
          <p:nvPr>
            <p:ph type="subTitle" idx="1"/>
          </p:nvPr>
        </p:nvSpPr>
        <p:spPr/>
        <p:txBody>
          <a:bodyPr/>
          <a:lstStyle/>
          <a:p>
            <a:r>
              <a:rPr lang="pl-PL" dirty="0"/>
              <a:t>Zasady ogólne</a:t>
            </a:r>
          </a:p>
        </p:txBody>
      </p:sp>
      <p:pic>
        <p:nvPicPr>
          <p:cNvPr id="3" name="Obraz 2">
            <a:extLst>
              <a:ext uri="{FF2B5EF4-FFF2-40B4-BE49-F238E27FC236}">
                <a16:creationId xmlns:a16="http://schemas.microsoft.com/office/drawing/2014/main" id="{17654B37-FF6D-4EFA-BA21-EFE1DF78F1E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18379010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7720B75C-39B9-FEAE-0838-7B0531BCE196}"/>
              </a:ext>
            </a:extLst>
          </p:cNvPr>
          <p:cNvSpPr>
            <a:spLocks noGrp="1"/>
          </p:cNvSpPr>
          <p:nvPr>
            <p:ph type="title"/>
          </p:nvPr>
        </p:nvSpPr>
        <p:spPr/>
        <p:txBody>
          <a:bodyPr/>
          <a:lstStyle/>
          <a:p>
            <a:r>
              <a:rPr lang="pl-PL" dirty="0"/>
              <a:t>Przedsiębiorstwo</a:t>
            </a:r>
          </a:p>
        </p:txBody>
      </p:sp>
      <p:sp>
        <p:nvSpPr>
          <p:cNvPr id="3" name="Symbol zastępczy zawartości 2">
            <a:extLst>
              <a:ext uri="{FF2B5EF4-FFF2-40B4-BE49-F238E27FC236}">
                <a16:creationId xmlns:a16="http://schemas.microsoft.com/office/drawing/2014/main" id="{B409E77A-62E4-E50C-DB4E-9829A09E4EAF}"/>
              </a:ext>
            </a:extLst>
          </p:cNvPr>
          <p:cNvSpPr>
            <a:spLocks noGrp="1"/>
          </p:cNvSpPr>
          <p:nvPr>
            <p:ph idx="1"/>
          </p:nvPr>
        </p:nvSpPr>
        <p:spPr/>
        <p:txBody>
          <a:bodyPr/>
          <a:lstStyle/>
          <a:p>
            <a:r>
              <a:rPr lang="pl-PL" dirty="0"/>
              <a:t>Status podmiotu przyznany mu na podstawie prawa krajowego nie jest decydujący. </a:t>
            </a:r>
          </a:p>
          <a:p>
            <a:r>
              <a:rPr lang="pl-PL" dirty="0"/>
              <a:t>O stosowaniu pomocy publicznej nie decyduje to, czy dany podmiot utworzono po to, aby przynosił zyski – znaczenie ma wyłącznie to, czy podmiot oferuje towary lub usługi na danym rynku.</a:t>
            </a:r>
          </a:p>
          <a:p>
            <a:r>
              <a:rPr lang="pl-PL" dirty="0"/>
              <a:t>Klasyfikacja podmiotu jako przedsiębiorstwa zawsze odnosi się do konkretnej działalności – podmiot prowadzący jednocześnie działalność gospodarczą i działalność o charakterze niegospodarczym powinien być traktowany jako przedsiębiorstwo jedynie w odniesieniu do działalności gospodarczej.</a:t>
            </a:r>
          </a:p>
          <a:p>
            <a:r>
              <a:rPr lang="pl-PL" dirty="0"/>
              <a:t>Sposób wykorzystania infrastruktury determinuje to czy dofinansowanie będzie stanowiło pomoc publiczną. W przypadku finansowania budowy nie można bowiem rozdzielać etapu budowy i etapu wykorzystywania tej infrastruktury.</a:t>
            </a:r>
          </a:p>
        </p:txBody>
      </p:sp>
      <p:sp>
        <p:nvSpPr>
          <p:cNvPr id="4" name="Symbol zastępczy numeru slajdu 3">
            <a:extLst>
              <a:ext uri="{FF2B5EF4-FFF2-40B4-BE49-F238E27FC236}">
                <a16:creationId xmlns:a16="http://schemas.microsoft.com/office/drawing/2014/main" id="{29FA99DC-B630-80E5-AE6A-DF36D986443D}"/>
              </a:ext>
            </a:extLst>
          </p:cNvPr>
          <p:cNvSpPr>
            <a:spLocks noGrp="1"/>
          </p:cNvSpPr>
          <p:nvPr>
            <p:ph type="sldNum" sz="quarter" idx="10"/>
          </p:nvPr>
        </p:nvSpPr>
        <p:spPr/>
        <p:txBody>
          <a:bodyPr/>
          <a:lstStyle/>
          <a:p>
            <a:fld id="{EB4015AA-59F6-416B-87A6-8E3D940284E2}" type="slidenum">
              <a:rPr lang="pl-PL" smtClean="0"/>
              <a:pPr/>
              <a:t>8</a:t>
            </a:fld>
            <a:endParaRPr lang="pl-PL" dirty="0"/>
          </a:p>
        </p:txBody>
      </p:sp>
    </p:spTree>
    <p:extLst>
      <p:ext uri="{BB962C8B-B14F-4D97-AF65-F5344CB8AC3E}">
        <p14:creationId xmlns:p14="http://schemas.microsoft.com/office/powerpoint/2010/main" val="2739132326"/>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B7961A8-0ED3-B0A8-2133-935622884658}"/>
              </a:ext>
            </a:extLst>
          </p:cNvPr>
          <p:cNvSpPr>
            <a:spLocks noGrp="1"/>
          </p:cNvSpPr>
          <p:nvPr>
            <p:ph type="title"/>
          </p:nvPr>
        </p:nvSpPr>
        <p:spPr/>
        <p:txBody>
          <a:bodyPr/>
          <a:lstStyle/>
          <a:p>
            <a:r>
              <a:rPr lang="pl-PL" dirty="0"/>
              <a:t>Obszary wykluczone z pomocy publicznej</a:t>
            </a:r>
          </a:p>
        </p:txBody>
      </p:sp>
      <p:sp>
        <p:nvSpPr>
          <p:cNvPr id="3" name="Symbol zastępczy zawartości 2">
            <a:extLst>
              <a:ext uri="{FF2B5EF4-FFF2-40B4-BE49-F238E27FC236}">
                <a16:creationId xmlns:a16="http://schemas.microsoft.com/office/drawing/2014/main" id="{5471F6B8-9DDE-9E19-BFDC-B81409140983}"/>
              </a:ext>
            </a:extLst>
          </p:cNvPr>
          <p:cNvSpPr>
            <a:spLocks noGrp="1"/>
          </p:cNvSpPr>
          <p:nvPr>
            <p:ph idx="1"/>
          </p:nvPr>
        </p:nvSpPr>
        <p:spPr/>
        <p:txBody>
          <a:bodyPr/>
          <a:lstStyle/>
          <a:p>
            <a:r>
              <a:rPr lang="pl-PL" dirty="0"/>
              <a:t>Pomoc publiczna nie może zostać przyznana w sektorze rybołówstwa, z wyjątkiem: pomocy na szkolenia, pomocy na dostęp do finansowania dla MŚP, pomocy na wspieranie innowacyjności dla MŚP, pomocy na B+R.</a:t>
            </a:r>
          </a:p>
          <a:p>
            <a:r>
              <a:rPr lang="pl-PL" dirty="0"/>
              <a:t>Pomoc publiczna nie może zostać przyznana w sektorze produkcji podstawowej produktów rolnych, z wyjątkiem pomocy na doradztwo dla MŚP, pomocy na wspieranie innowacyjności dla MŚP, pomocy na finansowanie ryzyka, pomocy na B+R, pomocy na ochronę środowiska.</a:t>
            </a:r>
          </a:p>
          <a:p>
            <a:r>
              <a:rPr lang="pl-PL" dirty="0"/>
              <a:t>W przypadku pomocy regionalnej obowiązują dodatkowe ograniczenia – szerzej na ten temat w części poświęconej regionalnej pomocy inwestycyjnej.</a:t>
            </a:r>
          </a:p>
          <a:p>
            <a:endParaRPr lang="pl-PL" dirty="0"/>
          </a:p>
        </p:txBody>
      </p:sp>
      <p:sp>
        <p:nvSpPr>
          <p:cNvPr id="4" name="Symbol zastępczy numeru slajdu 3">
            <a:extLst>
              <a:ext uri="{FF2B5EF4-FFF2-40B4-BE49-F238E27FC236}">
                <a16:creationId xmlns:a16="http://schemas.microsoft.com/office/drawing/2014/main" id="{FCC9DCF5-1DE5-DBE5-6986-45559E27BE10}"/>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80</a:t>
            </a:fld>
            <a:endParaRPr lang="pl-PL" dirty="0"/>
          </a:p>
        </p:txBody>
      </p:sp>
    </p:spTree>
    <p:extLst>
      <p:ext uri="{BB962C8B-B14F-4D97-AF65-F5344CB8AC3E}">
        <p14:creationId xmlns:p14="http://schemas.microsoft.com/office/powerpoint/2010/main" val="2815325660"/>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FB59B13-2321-4C26-79BD-423A9850E8DB}"/>
              </a:ext>
            </a:extLst>
          </p:cNvPr>
          <p:cNvSpPr>
            <a:spLocks noGrp="1"/>
          </p:cNvSpPr>
          <p:nvPr>
            <p:ph type="title"/>
          </p:nvPr>
        </p:nvSpPr>
        <p:spPr/>
        <p:txBody>
          <a:bodyPr/>
          <a:lstStyle/>
          <a:p>
            <a:r>
              <a:rPr lang="pl-PL" dirty="0"/>
              <a:t>Obszary wykluczone z pomocy publicznej</a:t>
            </a:r>
          </a:p>
        </p:txBody>
      </p:sp>
      <p:sp>
        <p:nvSpPr>
          <p:cNvPr id="3" name="Symbol zastępczy zawartości 2">
            <a:extLst>
              <a:ext uri="{FF2B5EF4-FFF2-40B4-BE49-F238E27FC236}">
                <a16:creationId xmlns:a16="http://schemas.microsoft.com/office/drawing/2014/main" id="{398E4A63-9A5B-8DAE-125D-D13B3AA14206}"/>
              </a:ext>
            </a:extLst>
          </p:cNvPr>
          <p:cNvSpPr>
            <a:spLocks noGrp="1"/>
          </p:cNvSpPr>
          <p:nvPr>
            <p:ph idx="1"/>
          </p:nvPr>
        </p:nvSpPr>
        <p:spPr/>
        <p:txBody>
          <a:bodyPr>
            <a:normAutofit fontScale="92500"/>
          </a:bodyPr>
          <a:lstStyle/>
          <a:p>
            <a:r>
              <a:rPr lang="pl-PL" dirty="0"/>
              <a:t>Pomoc nie może zostać przyznana przedsiębiorstwu na którym ciąży obowiązek zwrotu pomocy wynikający z wcześniejszej decyzji Komisji uznającej pomoc przyznaną przez to samo państwo członkowskie za niezgodną z prawem i z rynkiem wewnętrzny.</a:t>
            </a:r>
          </a:p>
          <a:p>
            <a:r>
              <a:rPr lang="pl-PL" dirty="0"/>
              <a:t>Pomoc nie może zostać przyznana przedsiębiorstwu znajdującemu się w trudnej sytuacji – szerzej na ten temat w części poświęconej pojęciu trudnej sytuacji.</a:t>
            </a:r>
          </a:p>
          <a:p>
            <a:r>
              <a:rPr lang="pl-PL" dirty="0"/>
              <a:t>Przyznanie pomocy nie może być uzależnione od m.in.:</a:t>
            </a:r>
          </a:p>
          <a:p>
            <a:pPr lvl="1"/>
            <a:r>
              <a:rPr lang="pl-PL" dirty="0"/>
              <a:t>posiadania przez beneficjenta siedziby w danym państwie członkowskim lub prowadzeniem przez niego działalności w przeważającej mierze w danym państwie członkowskim (dozwolony jest obowiązek posiadania zakładu lub oddziału w danym państwie na moment przyznania pomocy),</a:t>
            </a:r>
          </a:p>
          <a:p>
            <a:pPr lvl="1"/>
            <a:r>
              <a:rPr lang="pl-PL" dirty="0"/>
              <a:t>ograniczenia możliwości wykorzystania wyników działalności B+R w innych państwach członkowskich.</a:t>
            </a:r>
          </a:p>
          <a:p>
            <a:endParaRPr lang="pl-PL" dirty="0"/>
          </a:p>
        </p:txBody>
      </p:sp>
      <p:sp>
        <p:nvSpPr>
          <p:cNvPr id="4" name="Symbol zastępczy numeru slajdu 3">
            <a:extLst>
              <a:ext uri="{FF2B5EF4-FFF2-40B4-BE49-F238E27FC236}">
                <a16:creationId xmlns:a16="http://schemas.microsoft.com/office/drawing/2014/main" id="{C6D97544-C505-9833-A0B5-D8ED7FD8888E}"/>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81</a:t>
            </a:fld>
            <a:endParaRPr lang="pl-PL" dirty="0"/>
          </a:p>
        </p:txBody>
      </p:sp>
    </p:spTree>
    <p:extLst>
      <p:ext uri="{BB962C8B-B14F-4D97-AF65-F5344CB8AC3E}">
        <p14:creationId xmlns:p14="http://schemas.microsoft.com/office/powerpoint/2010/main" val="2510955101"/>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78B8BE6-ABB6-3477-BEF8-831243F46F91}"/>
              </a:ext>
            </a:extLst>
          </p:cNvPr>
          <p:cNvSpPr>
            <a:spLocks noGrp="1"/>
          </p:cNvSpPr>
          <p:nvPr>
            <p:ph type="title"/>
          </p:nvPr>
        </p:nvSpPr>
        <p:spPr/>
        <p:txBody>
          <a:bodyPr/>
          <a:lstStyle/>
          <a:p>
            <a:r>
              <a:rPr lang="pl-PL" dirty="0"/>
              <a:t>Ogólne zasady kumulacji pomocy publicznej</a:t>
            </a:r>
          </a:p>
        </p:txBody>
      </p:sp>
      <p:sp>
        <p:nvSpPr>
          <p:cNvPr id="4" name="pole tekstowe 3">
            <a:extLst>
              <a:ext uri="{FF2B5EF4-FFF2-40B4-BE49-F238E27FC236}">
                <a16:creationId xmlns:a16="http://schemas.microsoft.com/office/drawing/2014/main" id="{A62BCC49-4E85-4924-6BD0-2D5D5B65E9D8}"/>
              </a:ext>
            </a:extLst>
          </p:cNvPr>
          <p:cNvSpPr txBox="1"/>
          <p:nvPr/>
        </p:nvSpPr>
        <p:spPr>
          <a:xfrm>
            <a:off x="3282144" y="1610505"/>
            <a:ext cx="4127525" cy="369332"/>
          </a:xfrm>
          <a:prstGeom prst="rect">
            <a:avLst/>
          </a:prstGeom>
          <a:solidFill>
            <a:srgbClr val="002060"/>
          </a:solidFill>
          <a:ln>
            <a:solidFill>
              <a:srgbClr val="002060"/>
            </a:solidFill>
          </a:ln>
        </p:spPr>
        <p:txBody>
          <a:bodyPr wrap="square" rtlCol="0">
            <a:spAutoFit/>
          </a:bodyPr>
          <a:lstStyle/>
          <a:p>
            <a:pPr algn="ctr"/>
            <a:r>
              <a:rPr lang="pl-PL" b="1" dirty="0">
                <a:solidFill>
                  <a:schemeClr val="bg1"/>
                </a:solidFill>
                <a:latin typeface="Open Sans" panose="020B0606030504020204" pitchFamily="34" charset="0"/>
                <a:ea typeface="Open Sans" panose="020B0606030504020204" pitchFamily="34" charset="0"/>
                <a:cs typeface="Open Sans" panose="020B0606030504020204" pitchFamily="34" charset="0"/>
              </a:rPr>
              <a:t>Kumulacja pomoc publicznej</a:t>
            </a:r>
          </a:p>
        </p:txBody>
      </p:sp>
      <p:sp>
        <p:nvSpPr>
          <p:cNvPr id="7" name="pole tekstowe 6">
            <a:extLst>
              <a:ext uri="{FF2B5EF4-FFF2-40B4-BE49-F238E27FC236}">
                <a16:creationId xmlns:a16="http://schemas.microsoft.com/office/drawing/2014/main" id="{DB1E934B-DB63-F7D8-BD4E-F1C45BBBE52A}"/>
              </a:ext>
            </a:extLst>
          </p:cNvPr>
          <p:cNvSpPr txBox="1"/>
          <p:nvPr/>
        </p:nvSpPr>
        <p:spPr>
          <a:xfrm>
            <a:off x="583377" y="3059838"/>
            <a:ext cx="2698766" cy="2031325"/>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 inną pomocą publiczną, pod warunkiem że środki te dotyczą różnych, możliwych do wyodrębnienia kosztów kwalifikowalnych.</a:t>
            </a:r>
          </a:p>
        </p:txBody>
      </p:sp>
      <p:cxnSp>
        <p:nvCxnSpPr>
          <p:cNvPr id="13" name="Łącznik prosty ze strzałką 12">
            <a:extLst>
              <a:ext uri="{FF2B5EF4-FFF2-40B4-BE49-F238E27FC236}">
                <a16:creationId xmlns:a16="http://schemas.microsoft.com/office/drawing/2014/main" id="{D8A37A78-6F32-D0FB-0FFB-2617527C6F64}"/>
              </a:ext>
            </a:extLst>
          </p:cNvPr>
          <p:cNvCxnSpPr>
            <a:cxnSpLocks/>
            <a:stCxn id="4" idx="2"/>
            <a:endCxn id="36" idx="0"/>
          </p:cNvCxnSpPr>
          <p:nvPr/>
        </p:nvCxnSpPr>
        <p:spPr>
          <a:xfrm flipH="1">
            <a:off x="1956529" y="1979837"/>
            <a:ext cx="3389378" cy="599127"/>
          </a:xfrm>
          <a:prstGeom prst="straightConnector1">
            <a:avLst/>
          </a:prstGeom>
          <a:ln w="12700">
            <a:solidFill>
              <a:srgbClr val="00A4B7"/>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4" name="Łącznik prosty ze strzałką 13">
            <a:extLst>
              <a:ext uri="{FF2B5EF4-FFF2-40B4-BE49-F238E27FC236}">
                <a16:creationId xmlns:a16="http://schemas.microsoft.com/office/drawing/2014/main" id="{18E6591A-7A65-0AE9-0636-58D25F8081BF}"/>
              </a:ext>
            </a:extLst>
          </p:cNvPr>
          <p:cNvCxnSpPr>
            <a:cxnSpLocks/>
            <a:stCxn id="4" idx="2"/>
            <a:endCxn id="35" idx="0"/>
          </p:cNvCxnSpPr>
          <p:nvPr/>
        </p:nvCxnSpPr>
        <p:spPr>
          <a:xfrm>
            <a:off x="5345907" y="1979837"/>
            <a:ext cx="23768" cy="599127"/>
          </a:xfrm>
          <a:prstGeom prst="straightConnector1">
            <a:avLst/>
          </a:prstGeom>
          <a:ln w="12700">
            <a:solidFill>
              <a:srgbClr val="00A4B7"/>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5" name="Łącznik prosty ze strzałką 14">
            <a:extLst>
              <a:ext uri="{FF2B5EF4-FFF2-40B4-BE49-F238E27FC236}">
                <a16:creationId xmlns:a16="http://schemas.microsoft.com/office/drawing/2014/main" id="{F426317C-7138-3AA9-FDE3-6D95506D1EBB}"/>
              </a:ext>
            </a:extLst>
          </p:cNvPr>
          <p:cNvCxnSpPr>
            <a:cxnSpLocks/>
            <a:stCxn id="4" idx="2"/>
            <a:endCxn id="34" idx="0"/>
          </p:cNvCxnSpPr>
          <p:nvPr/>
        </p:nvCxnSpPr>
        <p:spPr>
          <a:xfrm>
            <a:off x="5345907" y="1979837"/>
            <a:ext cx="3413145" cy="599127"/>
          </a:xfrm>
          <a:prstGeom prst="straightConnector1">
            <a:avLst/>
          </a:prstGeom>
          <a:ln w="12700">
            <a:solidFill>
              <a:srgbClr val="00A4B7"/>
            </a:solidFill>
            <a:prstDash val="sysDot"/>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7" name="pole tekstowe 26">
            <a:extLst>
              <a:ext uri="{FF2B5EF4-FFF2-40B4-BE49-F238E27FC236}">
                <a16:creationId xmlns:a16="http://schemas.microsoft.com/office/drawing/2014/main" id="{B9A94AD6-C207-9E19-2FC4-F835A1A84CE7}"/>
              </a:ext>
            </a:extLst>
          </p:cNvPr>
          <p:cNvSpPr txBox="1"/>
          <p:nvPr/>
        </p:nvSpPr>
        <p:spPr>
          <a:xfrm>
            <a:off x="7409669" y="3059269"/>
            <a:ext cx="2698766" cy="3416320"/>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 pomocą de minimis w odniesieniu do tych samych kosztów kwalifikowalnych, jeżeli skutkiem takiej kumulacji nie będzie przekroczenie maksymalnych poziomów intensywności danego przeznaczenia pomocy publicznej.</a:t>
            </a:r>
          </a:p>
        </p:txBody>
      </p:sp>
      <p:sp>
        <p:nvSpPr>
          <p:cNvPr id="28" name="pole tekstowe 27">
            <a:extLst>
              <a:ext uri="{FF2B5EF4-FFF2-40B4-BE49-F238E27FC236}">
                <a16:creationId xmlns:a16="http://schemas.microsoft.com/office/drawing/2014/main" id="{2CCA6D4D-F70F-3168-76C2-528E3429CB88}"/>
              </a:ext>
            </a:extLst>
          </p:cNvPr>
          <p:cNvSpPr txBox="1"/>
          <p:nvPr/>
        </p:nvSpPr>
        <p:spPr>
          <a:xfrm>
            <a:off x="3996523" y="3059838"/>
            <a:ext cx="2698766" cy="3970318"/>
          </a:xfrm>
          <a:prstGeom prst="rect">
            <a:avLst/>
          </a:prstGeom>
          <a:noFill/>
          <a:ln>
            <a:solidFill>
              <a:srgbClr val="002060"/>
            </a:solidFill>
          </a:ln>
        </p:spPr>
        <p:txBody>
          <a:bodyPr wrap="square" rtlCol="0">
            <a:spAutoFit/>
          </a:bodyP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 inną pomocą publiczną, w odniesieniu do tych samych – pokrywających się częściowo lub w całości – kosztów kwalifikowalnych, gdy kumulacja nie powoduje przekroczenia najwyższego poziomu intensywności pomocy lub kwoty pomocy.</a:t>
            </a:r>
          </a:p>
        </p:txBody>
      </p:sp>
      <p:sp>
        <p:nvSpPr>
          <p:cNvPr id="34" name="pole tekstowe 33">
            <a:extLst>
              <a:ext uri="{FF2B5EF4-FFF2-40B4-BE49-F238E27FC236}">
                <a16:creationId xmlns:a16="http://schemas.microsoft.com/office/drawing/2014/main" id="{B2D44CB8-360C-50DC-AAF6-C147CC833B39}"/>
              </a:ext>
            </a:extLst>
          </p:cNvPr>
          <p:cNvSpPr txBox="1"/>
          <p:nvPr/>
        </p:nvSpPr>
        <p:spPr>
          <a:xfrm>
            <a:off x="7409669" y="2578964"/>
            <a:ext cx="2698766" cy="369332"/>
          </a:xfrm>
          <a:prstGeom prst="rect">
            <a:avLst/>
          </a:prstGeom>
          <a:noFill/>
          <a:ln>
            <a:solidFill>
              <a:srgbClr val="002060"/>
            </a:solidFill>
          </a:ln>
        </p:spPr>
        <p:txBody>
          <a:bodyPr wrap="square" rtlCol="0">
            <a:spAutoFit/>
          </a:bodyPr>
          <a:lstStyle/>
          <a:p>
            <a:pPr algn="ctr"/>
            <a:r>
              <a:rPr lang="pl-PL"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8 ust. 5 GBER</a:t>
            </a:r>
          </a:p>
        </p:txBody>
      </p:sp>
      <p:sp>
        <p:nvSpPr>
          <p:cNvPr id="35" name="pole tekstowe 34">
            <a:extLst>
              <a:ext uri="{FF2B5EF4-FFF2-40B4-BE49-F238E27FC236}">
                <a16:creationId xmlns:a16="http://schemas.microsoft.com/office/drawing/2014/main" id="{DE63C1F0-EEFB-6889-1CF2-D03582A33A82}"/>
              </a:ext>
            </a:extLst>
          </p:cNvPr>
          <p:cNvSpPr txBox="1"/>
          <p:nvPr/>
        </p:nvSpPr>
        <p:spPr>
          <a:xfrm>
            <a:off x="3996522" y="2578964"/>
            <a:ext cx="2746305" cy="369332"/>
          </a:xfrm>
          <a:prstGeom prst="rect">
            <a:avLst/>
          </a:prstGeom>
          <a:noFill/>
          <a:ln>
            <a:solidFill>
              <a:srgbClr val="002060"/>
            </a:solidFill>
          </a:ln>
        </p:spPr>
        <p:txBody>
          <a:bodyPr wrap="square" rtlCol="0">
            <a:spAutoFit/>
          </a:bodyPr>
          <a:lstStyle/>
          <a:p>
            <a:pPr algn="ctr"/>
            <a:r>
              <a:rPr lang="pl-PL"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8 ust. 3 lit b) GBER</a:t>
            </a:r>
          </a:p>
        </p:txBody>
      </p:sp>
      <p:sp>
        <p:nvSpPr>
          <p:cNvPr id="36" name="pole tekstowe 35">
            <a:extLst>
              <a:ext uri="{FF2B5EF4-FFF2-40B4-BE49-F238E27FC236}">
                <a16:creationId xmlns:a16="http://schemas.microsoft.com/office/drawing/2014/main" id="{85B05495-8C8F-32A7-2B59-19A7B90C33E4}"/>
              </a:ext>
            </a:extLst>
          </p:cNvPr>
          <p:cNvSpPr txBox="1"/>
          <p:nvPr/>
        </p:nvSpPr>
        <p:spPr>
          <a:xfrm>
            <a:off x="583376" y="2578964"/>
            <a:ext cx="2746305" cy="369332"/>
          </a:xfrm>
          <a:prstGeom prst="rect">
            <a:avLst/>
          </a:prstGeom>
          <a:noFill/>
          <a:ln>
            <a:solidFill>
              <a:srgbClr val="002060"/>
            </a:solidFill>
          </a:ln>
        </p:spPr>
        <p:txBody>
          <a:bodyPr wrap="square" rtlCol="0">
            <a:spAutoFit/>
          </a:bodyPr>
          <a:lstStyle/>
          <a:p>
            <a:pPr algn="ctr"/>
            <a:r>
              <a:rPr lang="pl-PL" b="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Art. 8 ust. 3 lit a) GBER</a:t>
            </a:r>
          </a:p>
        </p:txBody>
      </p:sp>
      <p:sp>
        <p:nvSpPr>
          <p:cNvPr id="6" name="Symbol zastępczy numeru slajdu 3">
            <a:extLst>
              <a:ext uri="{FF2B5EF4-FFF2-40B4-BE49-F238E27FC236}">
                <a16:creationId xmlns:a16="http://schemas.microsoft.com/office/drawing/2014/main" id="{C7269E54-E30D-A45B-E3D7-86230FBF80CB}"/>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82</a:t>
            </a:fld>
            <a:endParaRPr lang="pl-PL" dirty="0"/>
          </a:p>
        </p:txBody>
      </p:sp>
    </p:spTree>
    <p:extLst>
      <p:ext uri="{BB962C8B-B14F-4D97-AF65-F5344CB8AC3E}">
        <p14:creationId xmlns:p14="http://schemas.microsoft.com/office/powerpoint/2010/main" val="1917994283"/>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731EC18-C373-234B-E8D6-705A69A89337}"/>
              </a:ext>
            </a:extLst>
          </p:cNvPr>
          <p:cNvSpPr>
            <a:spLocks noGrp="1"/>
          </p:cNvSpPr>
          <p:nvPr>
            <p:ph type="title"/>
          </p:nvPr>
        </p:nvSpPr>
        <p:spPr/>
        <p:txBody>
          <a:bodyPr/>
          <a:lstStyle/>
          <a:p>
            <a:r>
              <a:rPr lang="pl-PL" dirty="0"/>
              <a:t>Przykład nr 1 w odniesieniu do a</a:t>
            </a:r>
            <a:r>
              <a:rPr lang="en-US" dirty="0"/>
              <a:t>rt. 8 </a:t>
            </a:r>
            <a:r>
              <a:rPr lang="en-US" dirty="0" err="1"/>
              <a:t>ust</a:t>
            </a:r>
            <a:r>
              <a:rPr lang="en-US" dirty="0"/>
              <a:t>. 3 lit a) GBER</a:t>
            </a:r>
            <a:endParaRPr lang="pl-PL" dirty="0"/>
          </a:p>
        </p:txBody>
      </p:sp>
      <p:sp>
        <p:nvSpPr>
          <p:cNvPr id="3" name="Symbol zastępczy zawartości 2">
            <a:extLst>
              <a:ext uri="{FF2B5EF4-FFF2-40B4-BE49-F238E27FC236}">
                <a16:creationId xmlns:a16="http://schemas.microsoft.com/office/drawing/2014/main" id="{D8A5EDC9-9C4E-EE27-F254-8D00774A95A3}"/>
              </a:ext>
            </a:extLst>
          </p:cNvPr>
          <p:cNvSpPr>
            <a:spLocks noGrp="1"/>
          </p:cNvSpPr>
          <p:nvPr>
            <p:ph idx="1"/>
          </p:nvPr>
        </p:nvSpPr>
        <p:spPr/>
        <p:txBody>
          <a:bodyPr/>
          <a:lstStyle/>
          <a:p>
            <a:r>
              <a:rPr lang="pl-PL" dirty="0"/>
              <a:t>Pomoc publiczna z art. 25 GBER (pomoc na projekty badawczo-rozwojowe.</a:t>
            </a:r>
          </a:p>
          <a:p>
            <a:r>
              <a:rPr lang="pl-PL" dirty="0"/>
              <a:t>Pomoc publiczna z art. 41 GBER (pomoc na propagowanie energii ze źródeł odnawialnych).</a:t>
            </a:r>
          </a:p>
          <a:p>
            <a:r>
              <a:rPr lang="pl-PL" dirty="0"/>
              <a:t>Pokrywające się kk.: </a:t>
            </a:r>
            <a:r>
              <a:rPr lang="pl-PL" i="1" dirty="0"/>
              <a:t>brak</a:t>
            </a:r>
            <a:r>
              <a:rPr lang="pl-PL" dirty="0"/>
              <a:t>.</a:t>
            </a:r>
          </a:p>
          <a:p>
            <a:endParaRPr lang="pl-PL" dirty="0"/>
          </a:p>
        </p:txBody>
      </p:sp>
      <p:sp>
        <p:nvSpPr>
          <p:cNvPr id="4" name="Symbol zastępczy numeru slajdu 3">
            <a:extLst>
              <a:ext uri="{FF2B5EF4-FFF2-40B4-BE49-F238E27FC236}">
                <a16:creationId xmlns:a16="http://schemas.microsoft.com/office/drawing/2014/main" id="{AB8CEFD0-B612-81F9-47F7-07CEA2FD7F64}"/>
              </a:ext>
            </a:extLst>
          </p:cNvPr>
          <p:cNvSpPr>
            <a:spLocks noGrp="1"/>
          </p:cNvSpPr>
          <p:nvPr>
            <p:ph type="sldNum" sz="quarter" idx="10"/>
          </p:nvPr>
        </p:nvSpPr>
        <p:spPr/>
        <p:txBody>
          <a:bodyPr/>
          <a:lstStyle/>
          <a:p>
            <a:fld id="{EB4015AA-59F6-416B-87A6-8E3D940284E2}" type="slidenum">
              <a:rPr lang="pl-PL" smtClean="0"/>
              <a:pPr/>
              <a:t>83</a:t>
            </a:fld>
            <a:endParaRPr lang="pl-PL" dirty="0"/>
          </a:p>
        </p:txBody>
      </p:sp>
      <p:cxnSp>
        <p:nvCxnSpPr>
          <p:cNvPr id="5" name="Łącznik prosty ze strzałką 4">
            <a:extLst>
              <a:ext uri="{FF2B5EF4-FFF2-40B4-BE49-F238E27FC236}">
                <a16:creationId xmlns:a16="http://schemas.microsoft.com/office/drawing/2014/main" id="{3BB4270D-5FA4-571F-CB8B-663C8802CF30}"/>
              </a:ext>
            </a:extLst>
          </p:cNvPr>
          <p:cNvCxnSpPr>
            <a:cxnSpLocks/>
          </p:cNvCxnSpPr>
          <p:nvPr/>
        </p:nvCxnSpPr>
        <p:spPr>
          <a:xfrm>
            <a:off x="579388" y="5645125"/>
            <a:ext cx="9525058"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pole tekstowe 5">
            <a:extLst>
              <a:ext uri="{FF2B5EF4-FFF2-40B4-BE49-F238E27FC236}">
                <a16:creationId xmlns:a16="http://schemas.microsoft.com/office/drawing/2014/main" id="{A402AE98-7B15-12D5-9AE1-1DD191C0F709}"/>
              </a:ext>
            </a:extLst>
          </p:cNvPr>
          <p:cNvSpPr txBox="1"/>
          <p:nvPr/>
        </p:nvSpPr>
        <p:spPr>
          <a:xfrm>
            <a:off x="2964641" y="4335467"/>
            <a:ext cx="4762530" cy="703013"/>
          </a:xfrm>
          <a:prstGeom prst="rect">
            <a:avLst/>
          </a:prstGeom>
          <a:noFill/>
          <a:ln w="12700">
            <a:solidFill>
              <a:srgbClr val="00206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Koszty kwalifikowalne bezpośrednio</a:t>
            </a:r>
          </a:p>
          <a:p>
            <a:pPr algn="ct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związane z realizacją projektu badawczego</a:t>
            </a:r>
          </a:p>
        </p:txBody>
      </p:sp>
      <p:sp>
        <p:nvSpPr>
          <p:cNvPr id="7" name="pole tekstowe 6">
            <a:extLst>
              <a:ext uri="{FF2B5EF4-FFF2-40B4-BE49-F238E27FC236}">
                <a16:creationId xmlns:a16="http://schemas.microsoft.com/office/drawing/2014/main" id="{931C81EF-3C76-7BFF-CD35-216A231C155D}"/>
              </a:ext>
            </a:extLst>
          </p:cNvPr>
          <p:cNvSpPr txBox="1"/>
          <p:nvPr/>
        </p:nvSpPr>
        <p:spPr>
          <a:xfrm>
            <a:off x="2170890" y="6240900"/>
            <a:ext cx="3968769" cy="703013"/>
          </a:xfrm>
          <a:prstGeom prst="rect">
            <a:avLst/>
          </a:prstGeom>
          <a:noFill/>
          <a:ln w="12700">
            <a:solidFill>
              <a:srgbClr val="00206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 Koszty kwalifikowalne z zakupem i montażem instalacji OZE na </a:t>
            </a:r>
            <a:r>
              <a:rPr lang="pl-PL" sz="1984" i="1" dirty="0" err="1">
                <a:solidFill>
                  <a:srgbClr val="002060"/>
                </a:solidFill>
                <a:latin typeface="Calibri Light" panose="020F0302020204030204" pitchFamily="34" charset="0"/>
                <a:ea typeface="Open Sans" panose="020B0606030504020204" pitchFamily="34" charset="0"/>
                <a:cs typeface="Calibri Light" panose="020F0302020204030204" pitchFamily="34" charset="0"/>
              </a:rPr>
              <a:t>laborat</a:t>
            </a: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 </a:t>
            </a:r>
          </a:p>
        </p:txBody>
      </p:sp>
      <p:sp>
        <p:nvSpPr>
          <p:cNvPr id="8" name="pole tekstowe 7">
            <a:extLst>
              <a:ext uri="{FF2B5EF4-FFF2-40B4-BE49-F238E27FC236}">
                <a16:creationId xmlns:a16="http://schemas.microsoft.com/office/drawing/2014/main" id="{7608C715-F4ED-B4B5-923D-F29207A93C36}"/>
              </a:ext>
            </a:extLst>
          </p:cNvPr>
          <p:cNvSpPr txBox="1"/>
          <p:nvPr/>
        </p:nvSpPr>
        <p:spPr>
          <a:xfrm>
            <a:off x="579388" y="4335466"/>
            <a:ext cx="956495"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Art. 25 GBER</a:t>
            </a:r>
          </a:p>
        </p:txBody>
      </p:sp>
      <p:sp>
        <p:nvSpPr>
          <p:cNvPr id="9" name="pole tekstowe 8">
            <a:extLst>
              <a:ext uri="{FF2B5EF4-FFF2-40B4-BE49-F238E27FC236}">
                <a16:creationId xmlns:a16="http://schemas.microsoft.com/office/drawing/2014/main" id="{566F4562-E391-F392-FB80-D4FC4E6418D5}"/>
              </a:ext>
            </a:extLst>
          </p:cNvPr>
          <p:cNvSpPr txBox="1"/>
          <p:nvPr/>
        </p:nvSpPr>
        <p:spPr>
          <a:xfrm>
            <a:off x="584064" y="6240899"/>
            <a:ext cx="951819"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Art. 41 GBER</a:t>
            </a:r>
          </a:p>
        </p:txBody>
      </p:sp>
      <p:sp>
        <p:nvSpPr>
          <p:cNvPr id="10" name="pole tekstowe 9">
            <a:extLst>
              <a:ext uri="{FF2B5EF4-FFF2-40B4-BE49-F238E27FC236}">
                <a16:creationId xmlns:a16="http://schemas.microsoft.com/office/drawing/2014/main" id="{B88A3F4F-12EF-B6CA-81C5-99CBFE273775}"/>
              </a:ext>
            </a:extLst>
          </p:cNvPr>
          <p:cNvSpPr txBox="1"/>
          <p:nvPr/>
        </p:nvSpPr>
        <p:spPr>
          <a:xfrm>
            <a:off x="9147951" y="4335465"/>
            <a:ext cx="956495"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err="1">
                <a:solidFill>
                  <a:srgbClr val="FF0000"/>
                </a:solidFill>
                <a:latin typeface="Calibri Light" panose="020F0302020204030204" pitchFamily="34" charset="0"/>
                <a:ea typeface="Open Sans" panose="020B0606030504020204" pitchFamily="34" charset="0"/>
                <a:cs typeface="Calibri Light" panose="020F0302020204030204" pitchFamily="34" charset="0"/>
              </a:rPr>
              <a:t>NCBiR</a:t>
            </a:r>
            <a:endPar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1" name="pole tekstowe 10">
            <a:extLst>
              <a:ext uri="{FF2B5EF4-FFF2-40B4-BE49-F238E27FC236}">
                <a16:creationId xmlns:a16="http://schemas.microsoft.com/office/drawing/2014/main" id="{D22CDB57-9269-2E3C-D7F3-87C3021A4644}"/>
              </a:ext>
            </a:extLst>
          </p:cNvPr>
          <p:cNvSpPr txBox="1"/>
          <p:nvPr/>
        </p:nvSpPr>
        <p:spPr>
          <a:xfrm>
            <a:off x="9187467" y="6236641"/>
            <a:ext cx="924958"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IZ RPO</a:t>
            </a:r>
          </a:p>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2" name="pole tekstowe 11">
            <a:extLst>
              <a:ext uri="{FF2B5EF4-FFF2-40B4-BE49-F238E27FC236}">
                <a16:creationId xmlns:a16="http://schemas.microsoft.com/office/drawing/2014/main" id="{A30030B4-DD22-42BD-2FF6-242427E02EF2}"/>
              </a:ext>
            </a:extLst>
          </p:cNvPr>
          <p:cNvSpPr txBox="1"/>
          <p:nvPr/>
        </p:nvSpPr>
        <p:spPr>
          <a:xfrm>
            <a:off x="2960652" y="5451039"/>
            <a:ext cx="4762530" cy="397673"/>
          </a:xfrm>
          <a:prstGeom prst="rect">
            <a:avLst/>
          </a:prstGeom>
          <a:solidFill>
            <a:schemeClr val="bg1"/>
          </a:solidFill>
          <a:ln w="12700">
            <a:solidFill>
              <a:srgbClr val="002060"/>
            </a:solidFill>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Realizacja projektu badawczego</a:t>
            </a:r>
          </a:p>
        </p:txBody>
      </p:sp>
    </p:spTree>
    <p:extLst>
      <p:ext uri="{BB962C8B-B14F-4D97-AF65-F5344CB8AC3E}">
        <p14:creationId xmlns:p14="http://schemas.microsoft.com/office/powerpoint/2010/main" val="10304333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D97AA1C-A413-A4E9-4B6B-8FD90DB63E47}"/>
              </a:ext>
            </a:extLst>
          </p:cNvPr>
          <p:cNvSpPr>
            <a:spLocks noGrp="1"/>
          </p:cNvSpPr>
          <p:nvPr>
            <p:ph type="title"/>
          </p:nvPr>
        </p:nvSpPr>
        <p:spPr/>
        <p:txBody>
          <a:bodyPr/>
          <a:lstStyle/>
          <a:p>
            <a:r>
              <a:rPr lang="pl-PL" dirty="0"/>
              <a:t>Przykład nr 1 w odniesieniu do a</a:t>
            </a:r>
            <a:r>
              <a:rPr lang="en-US" dirty="0"/>
              <a:t>rt. 8 </a:t>
            </a:r>
            <a:r>
              <a:rPr lang="en-US" dirty="0" err="1"/>
              <a:t>ust</a:t>
            </a:r>
            <a:r>
              <a:rPr lang="en-US" dirty="0"/>
              <a:t>. 3 lit a) GBER</a:t>
            </a:r>
            <a:endParaRPr lang="pl-PL" dirty="0"/>
          </a:p>
        </p:txBody>
      </p:sp>
      <p:sp>
        <p:nvSpPr>
          <p:cNvPr id="3" name="Symbol zastępczy zawartości 2">
            <a:extLst>
              <a:ext uri="{FF2B5EF4-FFF2-40B4-BE49-F238E27FC236}">
                <a16:creationId xmlns:a16="http://schemas.microsoft.com/office/drawing/2014/main" id="{F824D1F1-52A2-9A92-55C6-91EF2D324824}"/>
              </a:ext>
            </a:extLst>
          </p:cNvPr>
          <p:cNvSpPr>
            <a:spLocks noGrp="1"/>
          </p:cNvSpPr>
          <p:nvPr>
            <p:ph idx="1"/>
          </p:nvPr>
        </p:nvSpPr>
        <p:spPr>
          <a:xfrm>
            <a:off x="1025907" y="1979837"/>
            <a:ext cx="8640382" cy="1223936"/>
          </a:xfrm>
        </p:spPr>
        <p:txBody>
          <a:bodyPr/>
          <a:lstStyle/>
          <a:p>
            <a:r>
              <a:rPr lang="pl-PL" dirty="0"/>
              <a:t>Dofinansowanie dotyczy różnych, możliwych do wyodrębnienia kosztów kwalifikowalnych.</a:t>
            </a:r>
          </a:p>
          <a:p>
            <a:r>
              <a:rPr lang="pl-PL" dirty="0"/>
              <a:t>Wniosek: kumulacja pomocy jest dozwolona.</a:t>
            </a:r>
          </a:p>
          <a:p>
            <a:endParaRPr lang="pl-PL" dirty="0"/>
          </a:p>
        </p:txBody>
      </p:sp>
      <p:sp>
        <p:nvSpPr>
          <p:cNvPr id="4" name="Symbol zastępczy numeru slajdu 3">
            <a:extLst>
              <a:ext uri="{FF2B5EF4-FFF2-40B4-BE49-F238E27FC236}">
                <a16:creationId xmlns:a16="http://schemas.microsoft.com/office/drawing/2014/main" id="{8329C396-33B2-20B5-BE32-D58852868CC6}"/>
              </a:ext>
            </a:extLst>
          </p:cNvPr>
          <p:cNvSpPr>
            <a:spLocks noGrp="1"/>
          </p:cNvSpPr>
          <p:nvPr>
            <p:ph type="sldNum" sz="quarter" idx="10"/>
          </p:nvPr>
        </p:nvSpPr>
        <p:spPr/>
        <p:txBody>
          <a:bodyPr/>
          <a:lstStyle/>
          <a:p>
            <a:fld id="{EB4015AA-59F6-416B-87A6-8E3D940284E2}" type="slidenum">
              <a:rPr lang="pl-PL" smtClean="0"/>
              <a:pPr/>
              <a:t>84</a:t>
            </a:fld>
            <a:endParaRPr lang="pl-PL" dirty="0"/>
          </a:p>
        </p:txBody>
      </p:sp>
      <p:sp>
        <p:nvSpPr>
          <p:cNvPr id="5" name="Symbol zastępczy zawartości 2">
            <a:extLst>
              <a:ext uri="{FF2B5EF4-FFF2-40B4-BE49-F238E27FC236}">
                <a16:creationId xmlns:a16="http://schemas.microsoft.com/office/drawing/2014/main" id="{0D7ECC7F-9730-20DD-DDE1-1DFD95504944}"/>
              </a:ext>
            </a:extLst>
          </p:cNvPr>
          <p:cNvSpPr txBox="1">
            <a:spLocks/>
          </p:cNvSpPr>
          <p:nvPr/>
        </p:nvSpPr>
        <p:spPr>
          <a:xfrm>
            <a:off x="1024818" y="3203773"/>
            <a:ext cx="8640382" cy="4176464"/>
          </a:xfrm>
          <a:prstGeom prst="rect">
            <a:avLst/>
          </a:prstGeom>
        </p:spPr>
        <p:txBody>
          <a:bodyPr vert="horz" lIns="0" tIns="0" rIns="0" bIns="0" numCol="2" rtlCol="0">
            <a:normAutofit fontScale="85000" lnSpcReduction="10000"/>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pl-PL" b="1" dirty="0"/>
              <a:t>Art. 25 GBER:</a:t>
            </a:r>
          </a:p>
          <a:p>
            <a:pPr lvl="1"/>
            <a:r>
              <a:rPr lang="pl-PL" dirty="0"/>
              <a:t>maksymalna intensywność pomocy: do 70% kk. (50% + 20 pp.);</a:t>
            </a:r>
          </a:p>
          <a:p>
            <a:pPr lvl="1"/>
            <a:r>
              <a:rPr lang="pl-PL" dirty="0"/>
              <a:t>wartość kk. (koszty bezpośrednio związane z realizacją projektu badawczego: 1.200.000 zł;</a:t>
            </a:r>
          </a:p>
          <a:p>
            <a:pPr lvl="1"/>
            <a:r>
              <a:rPr lang="pl-PL" dirty="0"/>
              <a:t>wartość dofinansowania stanowiącego pomoc: 840.000 zł. (podmiot udzielający pomocy: </a:t>
            </a:r>
            <a:r>
              <a:rPr lang="pl-PL" dirty="0" err="1"/>
              <a:t>NCBiR</a:t>
            </a:r>
            <a:r>
              <a:rPr lang="pl-PL" dirty="0"/>
              <a:t>);</a:t>
            </a:r>
          </a:p>
          <a:p>
            <a:pPr lvl="1"/>
            <a:r>
              <a:rPr lang="pl-PL" dirty="0"/>
              <a:t>intensywność pomocy udzielonej: 70%.</a:t>
            </a:r>
          </a:p>
          <a:p>
            <a:endParaRPr lang="pl-PL" dirty="0"/>
          </a:p>
          <a:p>
            <a:r>
              <a:rPr lang="pl-PL" b="1" dirty="0"/>
              <a:t>Art. 41 GBER:</a:t>
            </a:r>
          </a:p>
          <a:p>
            <a:pPr lvl="1"/>
            <a:r>
              <a:rPr lang="pl-PL" dirty="0"/>
              <a:t>maksymalna intensywność pomocy: do 65% kk. (45% + 20 pp.).</a:t>
            </a:r>
          </a:p>
          <a:p>
            <a:pPr lvl="1"/>
            <a:r>
              <a:rPr lang="pl-PL" dirty="0"/>
              <a:t>wartość kk. (koszty zakupu i montażu instalacji OZE): 70.000 zł;</a:t>
            </a:r>
          </a:p>
          <a:p>
            <a:pPr lvl="1"/>
            <a:r>
              <a:rPr lang="pl-PL" dirty="0"/>
              <a:t>wartość dofinansowania stanowiącego pomoc: 45.500 zł (podmiot udzielający pomocy: IZ RPO);</a:t>
            </a:r>
          </a:p>
          <a:p>
            <a:pPr lvl="1"/>
            <a:r>
              <a:rPr lang="pl-PL" dirty="0"/>
              <a:t>intensywność pomocy udzielonej: 65%.</a:t>
            </a:r>
          </a:p>
          <a:p>
            <a:endParaRPr lang="pl-PL" dirty="0"/>
          </a:p>
          <a:p>
            <a:endParaRPr lang="pl-PL" dirty="0"/>
          </a:p>
        </p:txBody>
      </p:sp>
    </p:spTree>
    <p:extLst>
      <p:ext uri="{BB962C8B-B14F-4D97-AF65-F5344CB8AC3E}">
        <p14:creationId xmlns:p14="http://schemas.microsoft.com/office/powerpoint/2010/main" val="3776277873"/>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F90714C2-EDA2-D40E-3AEE-834C2AB79BB3}"/>
              </a:ext>
            </a:extLst>
          </p:cNvPr>
          <p:cNvSpPr>
            <a:spLocks noGrp="1"/>
          </p:cNvSpPr>
          <p:nvPr>
            <p:ph type="title"/>
          </p:nvPr>
        </p:nvSpPr>
        <p:spPr/>
        <p:txBody>
          <a:bodyPr/>
          <a:lstStyle/>
          <a:p>
            <a:r>
              <a:rPr lang="pl-PL" dirty="0"/>
              <a:t>Przykład nr 2 w odniesieniu do a</a:t>
            </a:r>
            <a:r>
              <a:rPr lang="en-US" dirty="0"/>
              <a:t>rt. 8 </a:t>
            </a:r>
            <a:r>
              <a:rPr lang="en-US" dirty="0" err="1"/>
              <a:t>ust</a:t>
            </a:r>
            <a:r>
              <a:rPr lang="en-US" dirty="0"/>
              <a:t>. 3 lit </a:t>
            </a:r>
            <a:r>
              <a:rPr lang="pl-PL" dirty="0"/>
              <a:t>b</a:t>
            </a:r>
            <a:r>
              <a:rPr lang="en-US" dirty="0"/>
              <a:t>) GBER</a:t>
            </a:r>
            <a:endParaRPr lang="pl-PL" dirty="0"/>
          </a:p>
        </p:txBody>
      </p:sp>
      <p:sp>
        <p:nvSpPr>
          <p:cNvPr id="3" name="Symbol zastępczy zawartości 2">
            <a:extLst>
              <a:ext uri="{FF2B5EF4-FFF2-40B4-BE49-F238E27FC236}">
                <a16:creationId xmlns:a16="http://schemas.microsoft.com/office/drawing/2014/main" id="{158ECD5A-0026-C380-5A11-F61F62A903DF}"/>
              </a:ext>
            </a:extLst>
          </p:cNvPr>
          <p:cNvSpPr>
            <a:spLocks noGrp="1"/>
          </p:cNvSpPr>
          <p:nvPr>
            <p:ph idx="1"/>
          </p:nvPr>
        </p:nvSpPr>
        <p:spPr/>
        <p:txBody>
          <a:bodyPr/>
          <a:lstStyle/>
          <a:p>
            <a:r>
              <a:rPr lang="pl-PL" dirty="0"/>
              <a:t>Pomoc publiczna z art. 25 GBER (pomoc na projekty badawczo-rozwojowe.</a:t>
            </a:r>
          </a:p>
          <a:p>
            <a:r>
              <a:rPr lang="pl-PL" dirty="0"/>
              <a:t>Pomoc publiczna z art. 33 GBER (pomoc w formie subsydiowania wynagrodzeń na zatrudnianie pracowników niepełnosprawnych).</a:t>
            </a:r>
          </a:p>
          <a:p>
            <a:r>
              <a:rPr lang="pl-PL" dirty="0"/>
              <a:t>Pokrywające się kk.: </a:t>
            </a:r>
            <a:r>
              <a:rPr lang="pl-PL" i="1" dirty="0"/>
              <a:t>koszty płacy</a:t>
            </a:r>
            <a:r>
              <a:rPr lang="pl-PL" dirty="0"/>
              <a:t>.</a:t>
            </a:r>
          </a:p>
          <a:p>
            <a:endParaRPr lang="pl-PL" dirty="0"/>
          </a:p>
        </p:txBody>
      </p:sp>
      <p:sp>
        <p:nvSpPr>
          <p:cNvPr id="4" name="Symbol zastępczy numeru slajdu 3">
            <a:extLst>
              <a:ext uri="{FF2B5EF4-FFF2-40B4-BE49-F238E27FC236}">
                <a16:creationId xmlns:a16="http://schemas.microsoft.com/office/drawing/2014/main" id="{BA6EFFF4-670A-DF1C-C172-B3D5532AC473}"/>
              </a:ext>
            </a:extLst>
          </p:cNvPr>
          <p:cNvSpPr>
            <a:spLocks noGrp="1"/>
          </p:cNvSpPr>
          <p:nvPr>
            <p:ph type="sldNum" sz="quarter" idx="10"/>
          </p:nvPr>
        </p:nvSpPr>
        <p:spPr/>
        <p:txBody>
          <a:bodyPr/>
          <a:lstStyle/>
          <a:p>
            <a:fld id="{EB4015AA-59F6-416B-87A6-8E3D940284E2}" type="slidenum">
              <a:rPr lang="pl-PL" smtClean="0"/>
              <a:pPr/>
              <a:t>85</a:t>
            </a:fld>
            <a:endParaRPr lang="pl-PL" dirty="0"/>
          </a:p>
        </p:txBody>
      </p:sp>
      <p:sp>
        <p:nvSpPr>
          <p:cNvPr id="5" name="pole tekstowe 4">
            <a:extLst>
              <a:ext uri="{FF2B5EF4-FFF2-40B4-BE49-F238E27FC236}">
                <a16:creationId xmlns:a16="http://schemas.microsoft.com/office/drawing/2014/main" id="{F7AD6316-3ACA-83E8-CDA0-DFEE98D2BC86}"/>
              </a:ext>
            </a:extLst>
          </p:cNvPr>
          <p:cNvSpPr txBox="1"/>
          <p:nvPr/>
        </p:nvSpPr>
        <p:spPr>
          <a:xfrm>
            <a:off x="6933422" y="5858159"/>
            <a:ext cx="797740"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6 m-c</a:t>
            </a:r>
          </a:p>
        </p:txBody>
      </p:sp>
      <p:sp>
        <p:nvSpPr>
          <p:cNvPr id="6" name="pole tekstowe 5">
            <a:extLst>
              <a:ext uri="{FF2B5EF4-FFF2-40B4-BE49-F238E27FC236}">
                <a16:creationId xmlns:a16="http://schemas.microsoft.com/office/drawing/2014/main" id="{969AAE48-F8BD-7FBE-EE29-7E0D98E39F03}"/>
              </a:ext>
            </a:extLst>
          </p:cNvPr>
          <p:cNvSpPr txBox="1"/>
          <p:nvPr/>
        </p:nvSpPr>
        <p:spPr>
          <a:xfrm>
            <a:off x="6137677" y="5858159"/>
            <a:ext cx="797740"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5 m-c</a:t>
            </a:r>
          </a:p>
        </p:txBody>
      </p:sp>
      <p:sp>
        <p:nvSpPr>
          <p:cNvPr id="7" name="pole tekstowe 6">
            <a:extLst>
              <a:ext uri="{FF2B5EF4-FFF2-40B4-BE49-F238E27FC236}">
                <a16:creationId xmlns:a16="http://schemas.microsoft.com/office/drawing/2014/main" id="{7EBBF9B0-C258-F6DE-2F31-2C6886020861}"/>
              </a:ext>
            </a:extLst>
          </p:cNvPr>
          <p:cNvSpPr txBox="1"/>
          <p:nvPr/>
        </p:nvSpPr>
        <p:spPr>
          <a:xfrm>
            <a:off x="5343092" y="5858159"/>
            <a:ext cx="797740"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4 m-c</a:t>
            </a:r>
          </a:p>
        </p:txBody>
      </p:sp>
      <p:sp>
        <p:nvSpPr>
          <p:cNvPr id="8" name="pole tekstowe 7">
            <a:extLst>
              <a:ext uri="{FF2B5EF4-FFF2-40B4-BE49-F238E27FC236}">
                <a16:creationId xmlns:a16="http://schemas.microsoft.com/office/drawing/2014/main" id="{4F7CB613-48A6-08D4-CDB7-69305C3B4917}"/>
              </a:ext>
            </a:extLst>
          </p:cNvPr>
          <p:cNvSpPr txBox="1"/>
          <p:nvPr/>
        </p:nvSpPr>
        <p:spPr>
          <a:xfrm>
            <a:off x="4551338" y="5858159"/>
            <a:ext cx="797740"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3 m-c</a:t>
            </a:r>
          </a:p>
        </p:txBody>
      </p:sp>
      <p:sp>
        <p:nvSpPr>
          <p:cNvPr id="9" name="pole tekstowe 8">
            <a:extLst>
              <a:ext uri="{FF2B5EF4-FFF2-40B4-BE49-F238E27FC236}">
                <a16:creationId xmlns:a16="http://schemas.microsoft.com/office/drawing/2014/main" id="{AA9DD374-0963-CC35-C25C-D39B1AC6226D}"/>
              </a:ext>
            </a:extLst>
          </p:cNvPr>
          <p:cNvSpPr txBox="1"/>
          <p:nvPr/>
        </p:nvSpPr>
        <p:spPr>
          <a:xfrm>
            <a:off x="3756591" y="5858159"/>
            <a:ext cx="797740"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2 m-c</a:t>
            </a:r>
          </a:p>
        </p:txBody>
      </p:sp>
      <p:sp>
        <p:nvSpPr>
          <p:cNvPr id="10" name="pole tekstowe 9">
            <a:extLst>
              <a:ext uri="{FF2B5EF4-FFF2-40B4-BE49-F238E27FC236}">
                <a16:creationId xmlns:a16="http://schemas.microsoft.com/office/drawing/2014/main" id="{8501C7A2-67B8-22B3-2006-2BD1CF0A7131}"/>
              </a:ext>
            </a:extLst>
          </p:cNvPr>
          <p:cNvSpPr txBox="1"/>
          <p:nvPr/>
        </p:nvSpPr>
        <p:spPr>
          <a:xfrm>
            <a:off x="2964640" y="5858159"/>
            <a:ext cx="793754"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1 m-c</a:t>
            </a:r>
          </a:p>
        </p:txBody>
      </p:sp>
      <p:cxnSp>
        <p:nvCxnSpPr>
          <p:cNvPr id="11" name="Łącznik prosty ze strzałką 10">
            <a:extLst>
              <a:ext uri="{FF2B5EF4-FFF2-40B4-BE49-F238E27FC236}">
                <a16:creationId xmlns:a16="http://schemas.microsoft.com/office/drawing/2014/main" id="{D5E800D4-ECC5-E3D0-8C54-844BFB25B40C}"/>
              </a:ext>
            </a:extLst>
          </p:cNvPr>
          <p:cNvCxnSpPr>
            <a:cxnSpLocks/>
          </p:cNvCxnSpPr>
          <p:nvPr/>
        </p:nvCxnSpPr>
        <p:spPr>
          <a:xfrm>
            <a:off x="579388" y="5644702"/>
            <a:ext cx="9525058"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12" name="pole tekstowe 11">
            <a:extLst>
              <a:ext uri="{FF2B5EF4-FFF2-40B4-BE49-F238E27FC236}">
                <a16:creationId xmlns:a16="http://schemas.microsoft.com/office/drawing/2014/main" id="{A9F4BEC4-24A1-6993-0F56-DE104F2D50E4}"/>
              </a:ext>
            </a:extLst>
          </p:cNvPr>
          <p:cNvSpPr txBox="1"/>
          <p:nvPr/>
        </p:nvSpPr>
        <p:spPr>
          <a:xfrm>
            <a:off x="2964641" y="4335045"/>
            <a:ext cx="4762530" cy="703013"/>
          </a:xfrm>
          <a:prstGeom prst="rect">
            <a:avLst/>
          </a:prstGeom>
          <a:noFill/>
          <a:ln w="12700">
            <a:solidFill>
              <a:srgbClr val="00206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Wynagrodzenia p. Jana (pracownik naukowy będący osobą niepełnosprawną)</a:t>
            </a:r>
          </a:p>
        </p:txBody>
      </p:sp>
      <p:sp>
        <p:nvSpPr>
          <p:cNvPr id="13" name="pole tekstowe 12">
            <a:extLst>
              <a:ext uri="{FF2B5EF4-FFF2-40B4-BE49-F238E27FC236}">
                <a16:creationId xmlns:a16="http://schemas.microsoft.com/office/drawing/2014/main" id="{010190DB-1083-CACA-9CB5-C5C1B191BBDC}"/>
              </a:ext>
            </a:extLst>
          </p:cNvPr>
          <p:cNvSpPr txBox="1"/>
          <p:nvPr/>
        </p:nvSpPr>
        <p:spPr>
          <a:xfrm>
            <a:off x="2956246" y="6240477"/>
            <a:ext cx="3183412" cy="703013"/>
          </a:xfrm>
          <a:prstGeom prst="rect">
            <a:avLst/>
          </a:prstGeom>
          <a:noFill/>
          <a:ln w="12700">
            <a:solidFill>
              <a:srgbClr val="00206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 Dofinansowania do wynagrodzenia p. Jana</a:t>
            </a:r>
          </a:p>
        </p:txBody>
      </p:sp>
      <p:sp>
        <p:nvSpPr>
          <p:cNvPr id="14" name="pole tekstowe 13">
            <a:extLst>
              <a:ext uri="{FF2B5EF4-FFF2-40B4-BE49-F238E27FC236}">
                <a16:creationId xmlns:a16="http://schemas.microsoft.com/office/drawing/2014/main" id="{ABD2799B-426B-2131-AE09-1F9A1B61EE38}"/>
              </a:ext>
            </a:extLst>
          </p:cNvPr>
          <p:cNvSpPr txBox="1"/>
          <p:nvPr/>
        </p:nvSpPr>
        <p:spPr>
          <a:xfrm>
            <a:off x="579388" y="4335044"/>
            <a:ext cx="956495"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Art. 25 GBER</a:t>
            </a:r>
          </a:p>
        </p:txBody>
      </p:sp>
      <p:sp>
        <p:nvSpPr>
          <p:cNvPr id="15" name="pole tekstowe 14">
            <a:extLst>
              <a:ext uri="{FF2B5EF4-FFF2-40B4-BE49-F238E27FC236}">
                <a16:creationId xmlns:a16="http://schemas.microsoft.com/office/drawing/2014/main" id="{BDB25547-4F33-6642-5F8D-CD3D4EC01FE0}"/>
              </a:ext>
            </a:extLst>
          </p:cNvPr>
          <p:cNvSpPr txBox="1"/>
          <p:nvPr/>
        </p:nvSpPr>
        <p:spPr>
          <a:xfrm>
            <a:off x="584064" y="6240477"/>
            <a:ext cx="951819"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Art. 33 GBER</a:t>
            </a:r>
          </a:p>
        </p:txBody>
      </p:sp>
      <p:sp>
        <p:nvSpPr>
          <p:cNvPr id="16" name="pole tekstowe 15">
            <a:extLst>
              <a:ext uri="{FF2B5EF4-FFF2-40B4-BE49-F238E27FC236}">
                <a16:creationId xmlns:a16="http://schemas.microsoft.com/office/drawing/2014/main" id="{37C8C76D-41E3-7812-50E9-02932B0EDF13}"/>
              </a:ext>
            </a:extLst>
          </p:cNvPr>
          <p:cNvSpPr txBox="1"/>
          <p:nvPr/>
        </p:nvSpPr>
        <p:spPr>
          <a:xfrm>
            <a:off x="9147951" y="4335042"/>
            <a:ext cx="956495"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err="1">
                <a:solidFill>
                  <a:srgbClr val="FF0000"/>
                </a:solidFill>
                <a:latin typeface="Calibri Light" panose="020F0302020204030204" pitchFamily="34" charset="0"/>
                <a:ea typeface="Open Sans" panose="020B0606030504020204" pitchFamily="34" charset="0"/>
                <a:cs typeface="Calibri Light" panose="020F0302020204030204" pitchFamily="34" charset="0"/>
              </a:rPr>
              <a:t>NCBiR</a:t>
            </a:r>
            <a:endPar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7" name="pole tekstowe 16">
            <a:extLst>
              <a:ext uri="{FF2B5EF4-FFF2-40B4-BE49-F238E27FC236}">
                <a16:creationId xmlns:a16="http://schemas.microsoft.com/office/drawing/2014/main" id="{BE42B3C5-F2C2-3940-451E-6F1B9D28CACC}"/>
              </a:ext>
            </a:extLst>
          </p:cNvPr>
          <p:cNvSpPr txBox="1"/>
          <p:nvPr/>
        </p:nvSpPr>
        <p:spPr>
          <a:xfrm>
            <a:off x="9187467" y="6236218"/>
            <a:ext cx="924958"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PFRON</a:t>
            </a:r>
          </a:p>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8" name="pole tekstowe 17">
            <a:extLst>
              <a:ext uri="{FF2B5EF4-FFF2-40B4-BE49-F238E27FC236}">
                <a16:creationId xmlns:a16="http://schemas.microsoft.com/office/drawing/2014/main" id="{5F4C7156-0E65-B2D8-C99A-610C5B1D84BD}"/>
              </a:ext>
            </a:extLst>
          </p:cNvPr>
          <p:cNvSpPr txBox="1"/>
          <p:nvPr/>
        </p:nvSpPr>
        <p:spPr>
          <a:xfrm>
            <a:off x="2170887" y="6236218"/>
            <a:ext cx="781370" cy="703013"/>
          </a:xfrm>
          <a:prstGeom prst="rect">
            <a:avLst/>
          </a:prstGeom>
          <a:solidFill>
            <a:srgbClr val="D70000">
              <a:alpha val="5098"/>
            </a:srgbClr>
          </a:solid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rPr>
              <a:t> </a:t>
            </a:r>
          </a:p>
          <a:p>
            <a:pPr algn="ctr"/>
            <a:endParaRPr lang="pl-PL" sz="992"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9" name="pole tekstowe 18">
            <a:extLst>
              <a:ext uri="{FF2B5EF4-FFF2-40B4-BE49-F238E27FC236}">
                <a16:creationId xmlns:a16="http://schemas.microsoft.com/office/drawing/2014/main" id="{C9FDA81C-5F17-A351-C2EE-63433AE4727A}"/>
              </a:ext>
            </a:extLst>
          </p:cNvPr>
          <p:cNvSpPr txBox="1"/>
          <p:nvPr/>
        </p:nvSpPr>
        <p:spPr>
          <a:xfrm>
            <a:off x="2964640" y="5451039"/>
            <a:ext cx="4762530" cy="397673"/>
          </a:xfrm>
          <a:prstGeom prst="rect">
            <a:avLst/>
          </a:prstGeom>
          <a:solidFill>
            <a:schemeClr val="bg1"/>
          </a:solidFill>
          <a:ln w="12700">
            <a:solidFill>
              <a:srgbClr val="002060"/>
            </a:solidFill>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Realizacja projektu badawczego</a:t>
            </a:r>
          </a:p>
        </p:txBody>
      </p:sp>
      <p:cxnSp>
        <p:nvCxnSpPr>
          <p:cNvPr id="20" name="Łącznik prosty 19">
            <a:extLst>
              <a:ext uri="{FF2B5EF4-FFF2-40B4-BE49-F238E27FC236}">
                <a16:creationId xmlns:a16="http://schemas.microsoft.com/office/drawing/2014/main" id="{A23B64B5-D675-1BF2-8468-9C215BE49BAA}"/>
              </a:ext>
            </a:extLst>
          </p:cNvPr>
          <p:cNvCxnSpPr/>
          <p:nvPr/>
        </p:nvCxnSpPr>
        <p:spPr>
          <a:xfrm>
            <a:off x="2170887" y="5367347"/>
            <a:ext cx="0" cy="555628"/>
          </a:xfrm>
          <a:prstGeom prst="line">
            <a:avLst/>
          </a:prstGeom>
          <a:ln w="9525">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25488153"/>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4111FB-E7BF-49F1-316D-F7D943AF74C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EFD2D3C-C73F-9855-0CB8-572706BB768C}"/>
              </a:ext>
            </a:extLst>
          </p:cNvPr>
          <p:cNvSpPr>
            <a:spLocks noGrp="1"/>
          </p:cNvSpPr>
          <p:nvPr>
            <p:ph type="title"/>
          </p:nvPr>
        </p:nvSpPr>
        <p:spPr/>
        <p:txBody>
          <a:bodyPr/>
          <a:lstStyle/>
          <a:p>
            <a:r>
              <a:rPr lang="pl-PL" dirty="0"/>
              <a:t>Przykład nr 2 w odniesieniu do a</a:t>
            </a:r>
            <a:r>
              <a:rPr lang="en-US" dirty="0"/>
              <a:t>rt. 8 </a:t>
            </a:r>
            <a:r>
              <a:rPr lang="en-US" dirty="0" err="1"/>
              <a:t>ust</a:t>
            </a:r>
            <a:r>
              <a:rPr lang="en-US" dirty="0"/>
              <a:t>. 3 lit </a:t>
            </a:r>
            <a:r>
              <a:rPr lang="pl-PL" dirty="0"/>
              <a:t>b</a:t>
            </a:r>
            <a:r>
              <a:rPr lang="en-US" dirty="0"/>
              <a:t>) GBER</a:t>
            </a:r>
            <a:endParaRPr lang="pl-PL" dirty="0"/>
          </a:p>
        </p:txBody>
      </p:sp>
      <p:sp>
        <p:nvSpPr>
          <p:cNvPr id="3" name="Symbol zastępczy zawartości 2">
            <a:extLst>
              <a:ext uri="{FF2B5EF4-FFF2-40B4-BE49-F238E27FC236}">
                <a16:creationId xmlns:a16="http://schemas.microsoft.com/office/drawing/2014/main" id="{19469A76-8856-EFED-8F99-04571FE3DA98}"/>
              </a:ext>
            </a:extLst>
          </p:cNvPr>
          <p:cNvSpPr>
            <a:spLocks noGrp="1"/>
          </p:cNvSpPr>
          <p:nvPr>
            <p:ph idx="1"/>
          </p:nvPr>
        </p:nvSpPr>
        <p:spPr>
          <a:xfrm>
            <a:off x="1025907" y="1979837"/>
            <a:ext cx="8640382" cy="1223936"/>
          </a:xfrm>
        </p:spPr>
        <p:txBody>
          <a:bodyPr>
            <a:normAutofit/>
          </a:bodyPr>
          <a:lstStyle/>
          <a:p>
            <a:r>
              <a:rPr lang="pl-PL" dirty="0"/>
              <a:t>Łączna wartość udzielonej pomocy: 52.000 zł, co stanowi 86,67% kk.</a:t>
            </a:r>
          </a:p>
          <a:p>
            <a:r>
              <a:rPr lang="pl-PL" dirty="0"/>
              <a:t>Wniosek: kumulacja nie powoduje przekroczenia najwyższego poziomu intensywności pomocy (w tym przypadku jest to 100% kk.).</a:t>
            </a:r>
          </a:p>
        </p:txBody>
      </p:sp>
      <p:sp>
        <p:nvSpPr>
          <p:cNvPr id="4" name="Symbol zastępczy numeru slajdu 3">
            <a:extLst>
              <a:ext uri="{FF2B5EF4-FFF2-40B4-BE49-F238E27FC236}">
                <a16:creationId xmlns:a16="http://schemas.microsoft.com/office/drawing/2014/main" id="{8DD4424C-7439-A56F-61D7-2F1C8CF010E9}"/>
              </a:ext>
            </a:extLst>
          </p:cNvPr>
          <p:cNvSpPr>
            <a:spLocks noGrp="1"/>
          </p:cNvSpPr>
          <p:nvPr>
            <p:ph type="sldNum" sz="quarter" idx="10"/>
          </p:nvPr>
        </p:nvSpPr>
        <p:spPr/>
        <p:txBody>
          <a:bodyPr/>
          <a:lstStyle/>
          <a:p>
            <a:fld id="{EB4015AA-59F6-416B-87A6-8E3D940284E2}" type="slidenum">
              <a:rPr lang="pl-PL" smtClean="0"/>
              <a:pPr/>
              <a:t>86</a:t>
            </a:fld>
            <a:endParaRPr lang="pl-PL" dirty="0"/>
          </a:p>
        </p:txBody>
      </p:sp>
      <p:sp>
        <p:nvSpPr>
          <p:cNvPr id="5" name="Symbol zastępczy zawartości 2">
            <a:extLst>
              <a:ext uri="{FF2B5EF4-FFF2-40B4-BE49-F238E27FC236}">
                <a16:creationId xmlns:a16="http://schemas.microsoft.com/office/drawing/2014/main" id="{0FEBF062-0A48-2169-03B6-10EF81B1CA30}"/>
              </a:ext>
            </a:extLst>
          </p:cNvPr>
          <p:cNvSpPr txBox="1">
            <a:spLocks/>
          </p:cNvSpPr>
          <p:nvPr/>
        </p:nvSpPr>
        <p:spPr>
          <a:xfrm>
            <a:off x="1024818" y="3203773"/>
            <a:ext cx="8640382" cy="4176464"/>
          </a:xfrm>
          <a:prstGeom prst="rect">
            <a:avLst/>
          </a:prstGeom>
        </p:spPr>
        <p:txBody>
          <a:bodyPr vert="horz" lIns="0" tIns="0" rIns="0" bIns="0" numCol="2" rtlCol="0">
            <a:normAutofit/>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pl-PL" sz="1500" b="1" dirty="0"/>
              <a:t>Art. 25 GBER:</a:t>
            </a:r>
          </a:p>
          <a:p>
            <a:pPr lvl="1"/>
            <a:r>
              <a:rPr lang="pl-PL" sz="1500" dirty="0"/>
              <a:t>maksymalna intensywność pomocy: do 70% kk. (50% + 20 pp.);</a:t>
            </a:r>
          </a:p>
          <a:p>
            <a:pPr lvl="1"/>
            <a:r>
              <a:rPr lang="pl-PL" sz="1500" dirty="0"/>
              <a:t>wartość kk. (wyłącznie wynagrodzenia za 6 m-</a:t>
            </a:r>
            <a:r>
              <a:rPr lang="pl-PL" sz="1500" dirty="0" err="1"/>
              <a:t>cy</a:t>
            </a:r>
            <a:r>
              <a:rPr lang="pl-PL" sz="1500" dirty="0"/>
              <a:t>): 60.000 zł;</a:t>
            </a:r>
          </a:p>
          <a:p>
            <a:pPr lvl="1"/>
            <a:r>
              <a:rPr lang="pl-PL" sz="1500" dirty="0"/>
              <a:t>wartość dofinansowania stanowiącego pomoc: 42.000 zł. (podmiot udzielający pomocy: </a:t>
            </a:r>
            <a:r>
              <a:rPr lang="pl-PL" sz="1500" dirty="0" err="1"/>
              <a:t>NCBiR</a:t>
            </a:r>
            <a:r>
              <a:rPr lang="pl-PL" sz="1500" dirty="0"/>
              <a:t>);</a:t>
            </a:r>
          </a:p>
          <a:p>
            <a:pPr lvl="1"/>
            <a:r>
              <a:rPr lang="pl-PL" sz="1500" dirty="0"/>
              <a:t>intensywność pomocy udzielonej: 70%.</a:t>
            </a:r>
          </a:p>
          <a:p>
            <a:endParaRPr lang="pl-PL" sz="1500" dirty="0"/>
          </a:p>
          <a:p>
            <a:endParaRPr lang="pl-PL" sz="1500" dirty="0"/>
          </a:p>
          <a:p>
            <a:r>
              <a:rPr lang="pl-PL" sz="1500" b="1" dirty="0"/>
              <a:t>Art. 33 GBER:</a:t>
            </a:r>
          </a:p>
          <a:p>
            <a:pPr lvl="1"/>
            <a:r>
              <a:rPr lang="pl-PL" sz="1500" dirty="0"/>
              <a:t>maksymalna intensywność pomocy: do 100% kk.</a:t>
            </a:r>
          </a:p>
          <a:p>
            <a:pPr lvl="1"/>
            <a:r>
              <a:rPr lang="pl-PL" sz="1500" dirty="0"/>
              <a:t>wartość kk. (wyłącznie wynagrodzenia za 4 m-ce): 40.000 zł;</a:t>
            </a:r>
          </a:p>
          <a:p>
            <a:pPr lvl="1"/>
            <a:r>
              <a:rPr lang="pl-PL" sz="1500" dirty="0"/>
              <a:t>wartość dofinansowania stanowiącego pomoc: 10.000 zł (podmiot udzielający pomocy: PFRON);</a:t>
            </a:r>
          </a:p>
          <a:p>
            <a:pPr lvl="1"/>
            <a:r>
              <a:rPr lang="pl-PL" sz="1500" dirty="0"/>
              <a:t>intensywność pomocy udzielonej: 25%.</a:t>
            </a:r>
          </a:p>
          <a:p>
            <a:endParaRPr lang="pl-PL" sz="1500" dirty="0"/>
          </a:p>
          <a:p>
            <a:endParaRPr lang="pl-PL" dirty="0"/>
          </a:p>
        </p:txBody>
      </p:sp>
    </p:spTree>
    <p:extLst>
      <p:ext uri="{BB962C8B-B14F-4D97-AF65-F5344CB8AC3E}">
        <p14:creationId xmlns:p14="http://schemas.microsoft.com/office/powerpoint/2010/main" val="184620274"/>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B7E9CCC-3EBB-9117-A3D0-2CD628602AFB}"/>
              </a:ext>
            </a:extLst>
          </p:cNvPr>
          <p:cNvSpPr>
            <a:spLocks noGrp="1"/>
          </p:cNvSpPr>
          <p:nvPr>
            <p:ph type="title"/>
          </p:nvPr>
        </p:nvSpPr>
        <p:spPr/>
        <p:txBody>
          <a:bodyPr/>
          <a:lstStyle/>
          <a:p>
            <a:r>
              <a:rPr lang="pl-PL" dirty="0"/>
              <a:t>Przykład nr 3 w odniesieniu do a</a:t>
            </a:r>
            <a:r>
              <a:rPr lang="en-US" dirty="0"/>
              <a:t>rt. 8 </a:t>
            </a:r>
            <a:r>
              <a:rPr lang="en-US" dirty="0" err="1"/>
              <a:t>ust</a:t>
            </a:r>
            <a:r>
              <a:rPr lang="en-US" dirty="0"/>
              <a:t>. 3 lit </a:t>
            </a:r>
            <a:r>
              <a:rPr lang="pl-PL" dirty="0"/>
              <a:t>b</a:t>
            </a:r>
            <a:r>
              <a:rPr lang="en-US" dirty="0"/>
              <a:t>) GBER</a:t>
            </a:r>
            <a:endParaRPr lang="pl-PL" dirty="0"/>
          </a:p>
        </p:txBody>
      </p:sp>
      <p:sp>
        <p:nvSpPr>
          <p:cNvPr id="3" name="Symbol zastępczy zawartości 2">
            <a:extLst>
              <a:ext uri="{FF2B5EF4-FFF2-40B4-BE49-F238E27FC236}">
                <a16:creationId xmlns:a16="http://schemas.microsoft.com/office/drawing/2014/main" id="{0B04B7F5-BE60-1B20-975F-99FE69F9C35C}"/>
              </a:ext>
            </a:extLst>
          </p:cNvPr>
          <p:cNvSpPr>
            <a:spLocks noGrp="1"/>
          </p:cNvSpPr>
          <p:nvPr>
            <p:ph idx="1"/>
          </p:nvPr>
        </p:nvSpPr>
        <p:spPr/>
        <p:txBody>
          <a:bodyPr/>
          <a:lstStyle/>
          <a:p>
            <a:r>
              <a:rPr lang="pl-PL" dirty="0"/>
              <a:t>Pomoc publiczna z art. 25 GBER (pomoc na projekty badawczo-rozwojowe.</a:t>
            </a:r>
          </a:p>
          <a:p>
            <a:r>
              <a:rPr lang="pl-PL" dirty="0"/>
              <a:t>Pomoc publiczna z art. 14 GBER (regionalna pomoc inwestycyjna).</a:t>
            </a:r>
          </a:p>
          <a:p>
            <a:r>
              <a:rPr lang="pl-PL" dirty="0"/>
              <a:t>Pokrywające się kk.: </a:t>
            </a:r>
            <a:r>
              <a:rPr lang="pl-PL" i="1" dirty="0"/>
              <a:t>koszty nabycia wartości niematerialnych i prawnych</a:t>
            </a:r>
            <a:r>
              <a:rPr lang="pl-PL" dirty="0"/>
              <a:t>.</a:t>
            </a:r>
          </a:p>
          <a:p>
            <a:endParaRPr lang="pl-PL" dirty="0"/>
          </a:p>
        </p:txBody>
      </p:sp>
      <p:sp>
        <p:nvSpPr>
          <p:cNvPr id="4" name="Symbol zastępczy numeru slajdu 3">
            <a:extLst>
              <a:ext uri="{FF2B5EF4-FFF2-40B4-BE49-F238E27FC236}">
                <a16:creationId xmlns:a16="http://schemas.microsoft.com/office/drawing/2014/main" id="{58D321C1-DAB4-AB2B-3F33-DF3530385724}"/>
              </a:ext>
            </a:extLst>
          </p:cNvPr>
          <p:cNvSpPr>
            <a:spLocks noGrp="1"/>
          </p:cNvSpPr>
          <p:nvPr>
            <p:ph type="sldNum" sz="quarter" idx="10"/>
          </p:nvPr>
        </p:nvSpPr>
        <p:spPr/>
        <p:txBody>
          <a:bodyPr/>
          <a:lstStyle/>
          <a:p>
            <a:fld id="{EB4015AA-59F6-416B-87A6-8E3D940284E2}" type="slidenum">
              <a:rPr lang="pl-PL" smtClean="0"/>
              <a:pPr/>
              <a:t>87</a:t>
            </a:fld>
            <a:endParaRPr lang="pl-PL" dirty="0"/>
          </a:p>
        </p:txBody>
      </p:sp>
      <p:cxnSp>
        <p:nvCxnSpPr>
          <p:cNvPr id="5" name="Łącznik prosty ze strzałką 4">
            <a:extLst>
              <a:ext uri="{FF2B5EF4-FFF2-40B4-BE49-F238E27FC236}">
                <a16:creationId xmlns:a16="http://schemas.microsoft.com/office/drawing/2014/main" id="{A82A9B2A-572C-6514-9117-54AD9687CB85}"/>
              </a:ext>
            </a:extLst>
          </p:cNvPr>
          <p:cNvCxnSpPr>
            <a:cxnSpLocks/>
          </p:cNvCxnSpPr>
          <p:nvPr/>
        </p:nvCxnSpPr>
        <p:spPr>
          <a:xfrm>
            <a:off x="579388" y="5644702"/>
            <a:ext cx="9525058"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pole tekstowe 5">
            <a:extLst>
              <a:ext uri="{FF2B5EF4-FFF2-40B4-BE49-F238E27FC236}">
                <a16:creationId xmlns:a16="http://schemas.microsoft.com/office/drawing/2014/main" id="{AE41C635-FB7E-FCF4-AE96-02DCDCCA6A20}"/>
              </a:ext>
            </a:extLst>
          </p:cNvPr>
          <p:cNvSpPr txBox="1"/>
          <p:nvPr/>
        </p:nvSpPr>
        <p:spPr>
          <a:xfrm>
            <a:off x="3160086" y="4335045"/>
            <a:ext cx="4363664" cy="703013"/>
          </a:xfrm>
          <a:prstGeom prst="rect">
            <a:avLst/>
          </a:prstGeom>
          <a:noFill/>
          <a:ln w="12700">
            <a:solidFill>
              <a:srgbClr val="00206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Zakup patentu na kapsułki o kontrolowanym uwalnianiu do badań</a:t>
            </a:r>
          </a:p>
        </p:txBody>
      </p:sp>
      <p:sp>
        <p:nvSpPr>
          <p:cNvPr id="7" name="pole tekstowe 6">
            <a:extLst>
              <a:ext uri="{FF2B5EF4-FFF2-40B4-BE49-F238E27FC236}">
                <a16:creationId xmlns:a16="http://schemas.microsoft.com/office/drawing/2014/main" id="{8E382E13-8153-550A-F7EC-9903BC0F76AF}"/>
              </a:ext>
            </a:extLst>
          </p:cNvPr>
          <p:cNvSpPr txBox="1"/>
          <p:nvPr/>
        </p:nvSpPr>
        <p:spPr>
          <a:xfrm>
            <a:off x="579388" y="4335044"/>
            <a:ext cx="956495"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Art. 25 GBER</a:t>
            </a:r>
          </a:p>
        </p:txBody>
      </p:sp>
      <p:sp>
        <p:nvSpPr>
          <p:cNvPr id="8" name="pole tekstowe 7">
            <a:extLst>
              <a:ext uri="{FF2B5EF4-FFF2-40B4-BE49-F238E27FC236}">
                <a16:creationId xmlns:a16="http://schemas.microsoft.com/office/drawing/2014/main" id="{DCC3E907-FEC4-72EB-204C-4C909232D483}"/>
              </a:ext>
            </a:extLst>
          </p:cNvPr>
          <p:cNvSpPr txBox="1"/>
          <p:nvPr/>
        </p:nvSpPr>
        <p:spPr>
          <a:xfrm>
            <a:off x="584064" y="6240477"/>
            <a:ext cx="951819"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Art. 14 GBER</a:t>
            </a:r>
          </a:p>
        </p:txBody>
      </p:sp>
      <p:sp>
        <p:nvSpPr>
          <p:cNvPr id="9" name="pole tekstowe 8">
            <a:extLst>
              <a:ext uri="{FF2B5EF4-FFF2-40B4-BE49-F238E27FC236}">
                <a16:creationId xmlns:a16="http://schemas.microsoft.com/office/drawing/2014/main" id="{60A879F1-7934-7778-A42D-76693D0316F4}"/>
              </a:ext>
            </a:extLst>
          </p:cNvPr>
          <p:cNvSpPr txBox="1"/>
          <p:nvPr/>
        </p:nvSpPr>
        <p:spPr>
          <a:xfrm>
            <a:off x="9147951" y="4335042"/>
            <a:ext cx="956495"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PARP</a:t>
            </a:r>
          </a:p>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0" name="pole tekstowe 9">
            <a:extLst>
              <a:ext uri="{FF2B5EF4-FFF2-40B4-BE49-F238E27FC236}">
                <a16:creationId xmlns:a16="http://schemas.microsoft.com/office/drawing/2014/main" id="{38059A22-69C6-5FE3-52CE-753FF32E2D55}"/>
              </a:ext>
            </a:extLst>
          </p:cNvPr>
          <p:cNvSpPr txBox="1"/>
          <p:nvPr/>
        </p:nvSpPr>
        <p:spPr>
          <a:xfrm>
            <a:off x="9187467" y="6236218"/>
            <a:ext cx="924958"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IZ RPO</a:t>
            </a:r>
          </a:p>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1" name="pole tekstowe 10">
            <a:extLst>
              <a:ext uri="{FF2B5EF4-FFF2-40B4-BE49-F238E27FC236}">
                <a16:creationId xmlns:a16="http://schemas.microsoft.com/office/drawing/2014/main" id="{00C29D37-1437-E1CD-1ADA-00D7B09C99F5}"/>
              </a:ext>
            </a:extLst>
          </p:cNvPr>
          <p:cNvSpPr txBox="1"/>
          <p:nvPr/>
        </p:nvSpPr>
        <p:spPr>
          <a:xfrm>
            <a:off x="3160084" y="5451039"/>
            <a:ext cx="4363666" cy="397673"/>
          </a:xfrm>
          <a:prstGeom prst="rect">
            <a:avLst/>
          </a:prstGeom>
          <a:solidFill>
            <a:schemeClr val="bg1"/>
          </a:solidFill>
          <a:ln w="12700">
            <a:solidFill>
              <a:srgbClr val="002060"/>
            </a:solidFill>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Realizacja projektu badawczego</a:t>
            </a:r>
          </a:p>
        </p:txBody>
      </p:sp>
      <p:sp>
        <p:nvSpPr>
          <p:cNvPr id="12" name="pole tekstowe 11">
            <a:extLst>
              <a:ext uri="{FF2B5EF4-FFF2-40B4-BE49-F238E27FC236}">
                <a16:creationId xmlns:a16="http://schemas.microsoft.com/office/drawing/2014/main" id="{12D6D665-2D4B-D6A3-4E52-AC2ED7E1A2CB}"/>
              </a:ext>
            </a:extLst>
          </p:cNvPr>
          <p:cNvSpPr txBox="1"/>
          <p:nvPr/>
        </p:nvSpPr>
        <p:spPr>
          <a:xfrm>
            <a:off x="2012136" y="6243328"/>
            <a:ext cx="6667541" cy="703013"/>
          </a:xfrm>
          <a:prstGeom prst="rect">
            <a:avLst/>
          </a:prstGeom>
          <a:noFill/>
          <a:ln w="12700">
            <a:solidFill>
              <a:srgbClr val="00206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 Działalność produkcyjna w ramach której wykorzystywany jest patent np. produkcję kapsułek o kontrolowanym uwalnianiu</a:t>
            </a:r>
          </a:p>
        </p:txBody>
      </p:sp>
    </p:spTree>
    <p:extLst>
      <p:ext uri="{BB962C8B-B14F-4D97-AF65-F5344CB8AC3E}">
        <p14:creationId xmlns:p14="http://schemas.microsoft.com/office/powerpoint/2010/main" val="2081182669"/>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CBB5940-D685-38E7-0E7C-5C6CB2143295}"/>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40D8D0AD-1480-E5EA-8DFB-A283936F75B4}"/>
              </a:ext>
            </a:extLst>
          </p:cNvPr>
          <p:cNvSpPr>
            <a:spLocks noGrp="1"/>
          </p:cNvSpPr>
          <p:nvPr>
            <p:ph type="title"/>
          </p:nvPr>
        </p:nvSpPr>
        <p:spPr/>
        <p:txBody>
          <a:bodyPr/>
          <a:lstStyle/>
          <a:p>
            <a:r>
              <a:rPr lang="pl-PL" dirty="0"/>
              <a:t>Przykład nr 3 w odniesieniu do a</a:t>
            </a:r>
            <a:r>
              <a:rPr lang="en-US" dirty="0"/>
              <a:t>rt. 8 </a:t>
            </a:r>
            <a:r>
              <a:rPr lang="en-US" dirty="0" err="1"/>
              <a:t>ust</a:t>
            </a:r>
            <a:r>
              <a:rPr lang="en-US" dirty="0"/>
              <a:t>. 3 lit </a:t>
            </a:r>
            <a:r>
              <a:rPr lang="pl-PL" dirty="0"/>
              <a:t>b</a:t>
            </a:r>
            <a:r>
              <a:rPr lang="en-US" dirty="0"/>
              <a:t>) GBER</a:t>
            </a:r>
            <a:endParaRPr lang="pl-PL" dirty="0"/>
          </a:p>
        </p:txBody>
      </p:sp>
      <p:sp>
        <p:nvSpPr>
          <p:cNvPr id="3" name="Symbol zastępczy zawartości 2">
            <a:extLst>
              <a:ext uri="{FF2B5EF4-FFF2-40B4-BE49-F238E27FC236}">
                <a16:creationId xmlns:a16="http://schemas.microsoft.com/office/drawing/2014/main" id="{E9413BC9-D46C-04D7-DE52-8958854355C9}"/>
              </a:ext>
            </a:extLst>
          </p:cNvPr>
          <p:cNvSpPr>
            <a:spLocks noGrp="1"/>
          </p:cNvSpPr>
          <p:nvPr>
            <p:ph idx="1"/>
          </p:nvPr>
        </p:nvSpPr>
        <p:spPr>
          <a:xfrm>
            <a:off x="1025907" y="1979837"/>
            <a:ext cx="8640382" cy="1223936"/>
          </a:xfrm>
        </p:spPr>
        <p:txBody>
          <a:bodyPr>
            <a:normAutofit/>
          </a:bodyPr>
          <a:lstStyle/>
          <a:p>
            <a:r>
              <a:rPr lang="pl-PL" dirty="0"/>
              <a:t>Łączna wartość udzielonej pomocy: 130.000 zł, co stanowi 130% kk.</a:t>
            </a:r>
          </a:p>
          <a:p>
            <a:r>
              <a:rPr lang="pl-PL" dirty="0"/>
              <a:t>Wniosek: kumulacja powoduje przekroczenia najwyższego poziomu intensywności pomocy (w tym przypadku jest to 70% kk.).</a:t>
            </a:r>
          </a:p>
        </p:txBody>
      </p:sp>
      <p:sp>
        <p:nvSpPr>
          <p:cNvPr id="4" name="Symbol zastępczy numeru slajdu 3">
            <a:extLst>
              <a:ext uri="{FF2B5EF4-FFF2-40B4-BE49-F238E27FC236}">
                <a16:creationId xmlns:a16="http://schemas.microsoft.com/office/drawing/2014/main" id="{5B08A604-566E-AB1D-D753-D3F1C65EE49C}"/>
              </a:ext>
            </a:extLst>
          </p:cNvPr>
          <p:cNvSpPr>
            <a:spLocks noGrp="1"/>
          </p:cNvSpPr>
          <p:nvPr>
            <p:ph type="sldNum" sz="quarter" idx="10"/>
          </p:nvPr>
        </p:nvSpPr>
        <p:spPr/>
        <p:txBody>
          <a:bodyPr/>
          <a:lstStyle/>
          <a:p>
            <a:fld id="{EB4015AA-59F6-416B-87A6-8E3D940284E2}" type="slidenum">
              <a:rPr lang="pl-PL" smtClean="0"/>
              <a:pPr/>
              <a:t>88</a:t>
            </a:fld>
            <a:endParaRPr lang="pl-PL" dirty="0"/>
          </a:p>
        </p:txBody>
      </p:sp>
      <p:sp>
        <p:nvSpPr>
          <p:cNvPr id="5" name="Symbol zastępczy zawartości 2">
            <a:extLst>
              <a:ext uri="{FF2B5EF4-FFF2-40B4-BE49-F238E27FC236}">
                <a16:creationId xmlns:a16="http://schemas.microsoft.com/office/drawing/2014/main" id="{E5942335-E5B5-2F2B-D3A5-1A8A3A2A791A}"/>
              </a:ext>
            </a:extLst>
          </p:cNvPr>
          <p:cNvSpPr txBox="1">
            <a:spLocks/>
          </p:cNvSpPr>
          <p:nvPr/>
        </p:nvSpPr>
        <p:spPr>
          <a:xfrm>
            <a:off x="1024818" y="3203773"/>
            <a:ext cx="8640382" cy="4176464"/>
          </a:xfrm>
          <a:prstGeom prst="rect">
            <a:avLst/>
          </a:prstGeom>
        </p:spPr>
        <p:txBody>
          <a:bodyPr vert="horz" lIns="0" tIns="0" rIns="0" bIns="0" numCol="2" rtlCol="0">
            <a:normAutofit fontScale="85000" lnSpcReduction="10000"/>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pl-PL" b="1" dirty="0"/>
              <a:t>Art. 25 GBER:</a:t>
            </a:r>
          </a:p>
          <a:p>
            <a:pPr lvl="1"/>
            <a:r>
              <a:rPr lang="pl-PL" dirty="0"/>
              <a:t>maksymalna intensywność pomocy: do 70% kk. (50% + 20 pp.);</a:t>
            </a:r>
          </a:p>
          <a:p>
            <a:pPr lvl="1"/>
            <a:r>
              <a:rPr lang="pl-PL" dirty="0"/>
              <a:t>wartość kk. (wyłącznie koszty nabycia patentu): 100.000 zł;</a:t>
            </a:r>
          </a:p>
          <a:p>
            <a:pPr lvl="1"/>
            <a:r>
              <a:rPr lang="pl-PL" dirty="0"/>
              <a:t>wartość dofinansowania stanowiącego pomoc: 70.000 zł. (podmiot udzielający pomocy: PARP);</a:t>
            </a:r>
          </a:p>
          <a:p>
            <a:pPr lvl="1"/>
            <a:r>
              <a:rPr lang="pl-PL" dirty="0"/>
              <a:t>intensywność pomocy udzielonej: 70%.</a:t>
            </a:r>
          </a:p>
          <a:p>
            <a:endParaRPr lang="pl-PL" dirty="0"/>
          </a:p>
          <a:p>
            <a:endParaRPr lang="pl-PL" dirty="0"/>
          </a:p>
          <a:p>
            <a:r>
              <a:rPr lang="pl-PL" b="1" dirty="0"/>
              <a:t>Art. 14 GBER:</a:t>
            </a:r>
          </a:p>
          <a:p>
            <a:pPr lvl="1"/>
            <a:r>
              <a:rPr lang="pl-PL" dirty="0"/>
              <a:t>maksymalna intensywność pomocy: do 60% kk. (40% + 20 pp.);</a:t>
            </a:r>
          </a:p>
          <a:p>
            <a:pPr lvl="1"/>
            <a:r>
              <a:rPr lang="pl-PL" dirty="0"/>
              <a:t>wartość kk. (wyłącznie koszty nabycia patentu): 100.000 zł;</a:t>
            </a:r>
          </a:p>
          <a:p>
            <a:pPr lvl="1"/>
            <a:r>
              <a:rPr lang="pl-PL" dirty="0"/>
              <a:t>wartość dofinansowania stanowiącego pomoc: 60.000 zł (podmiot udzielający pomocy: IZ RPO);</a:t>
            </a:r>
          </a:p>
          <a:p>
            <a:pPr lvl="1"/>
            <a:r>
              <a:rPr lang="pl-PL" dirty="0"/>
              <a:t>intensywność pomocy udzielonej: 60%.</a:t>
            </a:r>
          </a:p>
          <a:p>
            <a:endParaRPr lang="pl-PL" dirty="0"/>
          </a:p>
          <a:p>
            <a:endParaRPr lang="pl-PL" dirty="0"/>
          </a:p>
        </p:txBody>
      </p:sp>
    </p:spTree>
    <p:extLst>
      <p:ext uri="{BB962C8B-B14F-4D97-AF65-F5344CB8AC3E}">
        <p14:creationId xmlns:p14="http://schemas.microsoft.com/office/powerpoint/2010/main" val="394222314"/>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C80B6D4B-5CB0-21BD-E20A-6B60FCD3A903}"/>
              </a:ext>
            </a:extLst>
          </p:cNvPr>
          <p:cNvSpPr>
            <a:spLocks noGrp="1"/>
          </p:cNvSpPr>
          <p:nvPr>
            <p:ph type="title"/>
          </p:nvPr>
        </p:nvSpPr>
        <p:spPr/>
        <p:txBody>
          <a:bodyPr/>
          <a:lstStyle/>
          <a:p>
            <a:r>
              <a:rPr lang="pl-PL" dirty="0"/>
              <a:t>Przykład nr 4 w odniesieniu do a</a:t>
            </a:r>
            <a:r>
              <a:rPr lang="en-US" dirty="0"/>
              <a:t>rt. 8 </a:t>
            </a:r>
            <a:r>
              <a:rPr lang="en-US" dirty="0" err="1"/>
              <a:t>ust</a:t>
            </a:r>
            <a:r>
              <a:rPr lang="en-US" dirty="0"/>
              <a:t>. </a:t>
            </a:r>
            <a:r>
              <a:rPr lang="pl-PL" dirty="0"/>
              <a:t>5</a:t>
            </a:r>
            <a:r>
              <a:rPr lang="en-US" dirty="0"/>
              <a:t> GBER</a:t>
            </a:r>
            <a:endParaRPr lang="pl-PL" dirty="0"/>
          </a:p>
        </p:txBody>
      </p:sp>
      <p:sp>
        <p:nvSpPr>
          <p:cNvPr id="3" name="Symbol zastępczy zawartości 2">
            <a:extLst>
              <a:ext uri="{FF2B5EF4-FFF2-40B4-BE49-F238E27FC236}">
                <a16:creationId xmlns:a16="http://schemas.microsoft.com/office/drawing/2014/main" id="{D709F8CB-B3A3-C050-D475-8E9BCF10C81D}"/>
              </a:ext>
            </a:extLst>
          </p:cNvPr>
          <p:cNvSpPr>
            <a:spLocks noGrp="1"/>
          </p:cNvSpPr>
          <p:nvPr>
            <p:ph idx="1"/>
          </p:nvPr>
        </p:nvSpPr>
        <p:spPr/>
        <p:txBody>
          <a:bodyPr/>
          <a:lstStyle/>
          <a:p>
            <a:r>
              <a:rPr lang="pl-PL" dirty="0"/>
              <a:t>Pomoc publiczna z art. 25 GBER (pomoc na projekty badawczo-rozwojowe.</a:t>
            </a:r>
          </a:p>
          <a:p>
            <a:r>
              <a:rPr lang="pl-PL" dirty="0"/>
              <a:t>Pomoc de minimis.</a:t>
            </a:r>
          </a:p>
          <a:p>
            <a:r>
              <a:rPr lang="pl-PL" dirty="0"/>
              <a:t>Pokrywające się kk.: </a:t>
            </a:r>
            <a:r>
              <a:rPr lang="pl-PL" i="1" dirty="0"/>
              <a:t>odpisy amortyzacyjne przez 6 m-</a:t>
            </a:r>
            <a:r>
              <a:rPr lang="pl-PL" i="1" dirty="0" err="1"/>
              <a:t>cy</a:t>
            </a:r>
            <a:r>
              <a:rPr lang="pl-PL" i="1" dirty="0"/>
              <a:t> aparatury badawczej o wartości początkowej 150.000 zł (amortyzacja liniowa przez okres 60 m-</a:t>
            </a:r>
            <a:r>
              <a:rPr lang="pl-PL" i="1" dirty="0" err="1"/>
              <a:t>cy</a:t>
            </a:r>
            <a:r>
              <a:rPr lang="pl-PL" i="1" dirty="0"/>
              <a:t> wg. stawki 20% rocznie).</a:t>
            </a:r>
            <a:endParaRPr lang="pl-PL" dirty="0"/>
          </a:p>
          <a:p>
            <a:endParaRPr lang="pl-PL" dirty="0"/>
          </a:p>
        </p:txBody>
      </p:sp>
      <p:sp>
        <p:nvSpPr>
          <p:cNvPr id="4" name="Symbol zastępczy numeru slajdu 3">
            <a:extLst>
              <a:ext uri="{FF2B5EF4-FFF2-40B4-BE49-F238E27FC236}">
                <a16:creationId xmlns:a16="http://schemas.microsoft.com/office/drawing/2014/main" id="{BB1B519B-D5BD-C7E9-2B5D-0FF3C4E6D3DE}"/>
              </a:ext>
            </a:extLst>
          </p:cNvPr>
          <p:cNvSpPr>
            <a:spLocks noGrp="1"/>
          </p:cNvSpPr>
          <p:nvPr>
            <p:ph type="sldNum" sz="quarter" idx="10"/>
          </p:nvPr>
        </p:nvSpPr>
        <p:spPr/>
        <p:txBody>
          <a:bodyPr/>
          <a:lstStyle/>
          <a:p>
            <a:fld id="{EB4015AA-59F6-416B-87A6-8E3D940284E2}" type="slidenum">
              <a:rPr lang="pl-PL" smtClean="0"/>
              <a:pPr/>
              <a:t>89</a:t>
            </a:fld>
            <a:endParaRPr lang="pl-PL" dirty="0"/>
          </a:p>
        </p:txBody>
      </p:sp>
      <p:cxnSp>
        <p:nvCxnSpPr>
          <p:cNvPr id="5" name="Łącznik prosty ze strzałką 4">
            <a:extLst>
              <a:ext uri="{FF2B5EF4-FFF2-40B4-BE49-F238E27FC236}">
                <a16:creationId xmlns:a16="http://schemas.microsoft.com/office/drawing/2014/main" id="{E25B4DF8-56C1-D95B-CC11-2CF5A24381D9}"/>
              </a:ext>
            </a:extLst>
          </p:cNvPr>
          <p:cNvCxnSpPr>
            <a:cxnSpLocks/>
          </p:cNvCxnSpPr>
          <p:nvPr/>
        </p:nvCxnSpPr>
        <p:spPr>
          <a:xfrm>
            <a:off x="579388" y="5644702"/>
            <a:ext cx="9525058"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sp>
        <p:nvSpPr>
          <p:cNvPr id="6" name="pole tekstowe 5">
            <a:extLst>
              <a:ext uri="{FF2B5EF4-FFF2-40B4-BE49-F238E27FC236}">
                <a16:creationId xmlns:a16="http://schemas.microsoft.com/office/drawing/2014/main" id="{EB32E5FA-1E7E-D6A2-1567-01C3452C77B7}"/>
              </a:ext>
            </a:extLst>
          </p:cNvPr>
          <p:cNvSpPr txBox="1"/>
          <p:nvPr/>
        </p:nvSpPr>
        <p:spPr>
          <a:xfrm>
            <a:off x="2964641" y="4335045"/>
            <a:ext cx="4762530" cy="703013"/>
          </a:xfrm>
          <a:prstGeom prst="rect">
            <a:avLst/>
          </a:prstGeom>
          <a:noFill/>
          <a:ln w="12700">
            <a:solidFill>
              <a:srgbClr val="00206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Odpisy amortyzacyjne urządzenia przez </a:t>
            </a:r>
            <a:b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b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czas prowadzenia prac badawczych  </a:t>
            </a:r>
          </a:p>
        </p:txBody>
      </p:sp>
      <p:sp>
        <p:nvSpPr>
          <p:cNvPr id="7" name="pole tekstowe 6">
            <a:extLst>
              <a:ext uri="{FF2B5EF4-FFF2-40B4-BE49-F238E27FC236}">
                <a16:creationId xmlns:a16="http://schemas.microsoft.com/office/drawing/2014/main" id="{122F6131-C06B-105E-57E2-89B704843921}"/>
              </a:ext>
            </a:extLst>
          </p:cNvPr>
          <p:cNvSpPr txBox="1"/>
          <p:nvPr/>
        </p:nvSpPr>
        <p:spPr>
          <a:xfrm>
            <a:off x="2170888" y="6240477"/>
            <a:ext cx="6350039" cy="703013"/>
          </a:xfrm>
          <a:prstGeom prst="rect">
            <a:avLst/>
          </a:prstGeom>
          <a:noFill/>
          <a:ln w="12700">
            <a:solidFill>
              <a:srgbClr val="00206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Jednorazowy odpis amortyzacyjny urządzenia</a:t>
            </a:r>
          </a:p>
          <a:p>
            <a:pPr algn="ctr"/>
            <a:endParaRPr lang="pl-PL" sz="992"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8" name="pole tekstowe 7">
            <a:extLst>
              <a:ext uri="{FF2B5EF4-FFF2-40B4-BE49-F238E27FC236}">
                <a16:creationId xmlns:a16="http://schemas.microsoft.com/office/drawing/2014/main" id="{BEF67991-A688-B28A-D630-C101B674271E}"/>
              </a:ext>
            </a:extLst>
          </p:cNvPr>
          <p:cNvSpPr txBox="1"/>
          <p:nvPr/>
        </p:nvSpPr>
        <p:spPr>
          <a:xfrm>
            <a:off x="579388" y="4335044"/>
            <a:ext cx="956495"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Art. 25 GBER</a:t>
            </a:r>
          </a:p>
        </p:txBody>
      </p:sp>
      <p:sp>
        <p:nvSpPr>
          <p:cNvPr id="9" name="pole tekstowe 8">
            <a:extLst>
              <a:ext uri="{FF2B5EF4-FFF2-40B4-BE49-F238E27FC236}">
                <a16:creationId xmlns:a16="http://schemas.microsoft.com/office/drawing/2014/main" id="{80515B39-E347-2D55-82F2-F1A1C8806BBD}"/>
              </a:ext>
            </a:extLst>
          </p:cNvPr>
          <p:cNvSpPr txBox="1"/>
          <p:nvPr/>
        </p:nvSpPr>
        <p:spPr>
          <a:xfrm>
            <a:off x="584064" y="6240476"/>
            <a:ext cx="951819"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Pomoc DM</a:t>
            </a:r>
          </a:p>
        </p:txBody>
      </p:sp>
      <p:sp>
        <p:nvSpPr>
          <p:cNvPr id="10" name="pole tekstowe 9">
            <a:extLst>
              <a:ext uri="{FF2B5EF4-FFF2-40B4-BE49-F238E27FC236}">
                <a16:creationId xmlns:a16="http://schemas.microsoft.com/office/drawing/2014/main" id="{4796D81D-326F-A9BA-87BC-E84A6E89FA75}"/>
              </a:ext>
            </a:extLst>
          </p:cNvPr>
          <p:cNvSpPr txBox="1"/>
          <p:nvPr/>
        </p:nvSpPr>
        <p:spPr>
          <a:xfrm>
            <a:off x="9147951" y="4335042"/>
            <a:ext cx="956495"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err="1">
                <a:solidFill>
                  <a:srgbClr val="FF0000"/>
                </a:solidFill>
                <a:latin typeface="Calibri Light" panose="020F0302020204030204" pitchFamily="34" charset="0"/>
                <a:ea typeface="Open Sans" panose="020B0606030504020204" pitchFamily="34" charset="0"/>
                <a:cs typeface="Calibri Light" panose="020F0302020204030204" pitchFamily="34" charset="0"/>
              </a:rPr>
              <a:t>NCBiR</a:t>
            </a:r>
            <a:endPar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1" name="pole tekstowe 10">
            <a:extLst>
              <a:ext uri="{FF2B5EF4-FFF2-40B4-BE49-F238E27FC236}">
                <a16:creationId xmlns:a16="http://schemas.microsoft.com/office/drawing/2014/main" id="{84F691FA-CD16-ED1C-333A-DE6893E45D17}"/>
              </a:ext>
            </a:extLst>
          </p:cNvPr>
          <p:cNvSpPr txBox="1"/>
          <p:nvPr/>
        </p:nvSpPr>
        <p:spPr>
          <a:xfrm>
            <a:off x="9187467" y="6236218"/>
            <a:ext cx="924958" cy="703013"/>
          </a:xfrm>
          <a:prstGeom prst="rect">
            <a:avLst/>
          </a:prstGeom>
          <a:no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rPr>
              <a:t>US</a:t>
            </a:r>
          </a:p>
          <a:p>
            <a:pPr algn="ctr"/>
            <a:endParaRPr lang="pl-PL" sz="992" i="1" dirty="0">
              <a:solidFill>
                <a:srgbClr val="FF0000"/>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2" name="pole tekstowe 11">
            <a:extLst>
              <a:ext uri="{FF2B5EF4-FFF2-40B4-BE49-F238E27FC236}">
                <a16:creationId xmlns:a16="http://schemas.microsoft.com/office/drawing/2014/main" id="{106C8448-5596-999A-DB25-33376FDA2E18}"/>
              </a:ext>
            </a:extLst>
          </p:cNvPr>
          <p:cNvSpPr txBox="1"/>
          <p:nvPr/>
        </p:nvSpPr>
        <p:spPr>
          <a:xfrm>
            <a:off x="2158501" y="4335359"/>
            <a:ext cx="793757" cy="703013"/>
          </a:xfrm>
          <a:prstGeom prst="rect">
            <a:avLst/>
          </a:prstGeom>
          <a:solidFill>
            <a:srgbClr val="D70000">
              <a:alpha val="5098"/>
            </a:srgbClr>
          </a:solid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rPr>
              <a:t> </a:t>
            </a:r>
          </a:p>
          <a:p>
            <a:pPr algn="ctr"/>
            <a:endParaRPr lang="pl-PL" sz="992"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3" name="pole tekstowe 12">
            <a:extLst>
              <a:ext uri="{FF2B5EF4-FFF2-40B4-BE49-F238E27FC236}">
                <a16:creationId xmlns:a16="http://schemas.microsoft.com/office/drawing/2014/main" id="{70BA9E06-BD49-99E5-40E7-7BFFB023E7BE}"/>
              </a:ext>
            </a:extLst>
          </p:cNvPr>
          <p:cNvSpPr txBox="1"/>
          <p:nvPr/>
        </p:nvSpPr>
        <p:spPr>
          <a:xfrm>
            <a:off x="7727171" y="4328278"/>
            <a:ext cx="793757" cy="703013"/>
          </a:xfrm>
          <a:prstGeom prst="rect">
            <a:avLst/>
          </a:prstGeom>
          <a:solidFill>
            <a:srgbClr val="D70000">
              <a:alpha val="5098"/>
            </a:srgbClr>
          </a:solidFill>
          <a:ln w="12700">
            <a:solidFill>
              <a:srgbClr val="D70000"/>
            </a:solidFill>
            <a:prstDash val="dash"/>
          </a:ln>
        </p:spPr>
        <p:style>
          <a:lnRef idx="2">
            <a:schemeClr val="dk1"/>
          </a:lnRef>
          <a:fillRef idx="1">
            <a:schemeClr val="lt1"/>
          </a:fillRef>
          <a:effectRef idx="0">
            <a:schemeClr val="dk1"/>
          </a:effectRef>
          <a:fontRef idx="minor">
            <a:schemeClr val="dk1"/>
          </a:fontRef>
        </p:style>
        <p:txBody>
          <a:bodyPr wrap="square" rtlCol="0">
            <a:spAutoFit/>
          </a:bodyPr>
          <a:lstStyle/>
          <a:p>
            <a:pPr algn="ctr"/>
            <a:endParaRPr lang="pl-PL" sz="992"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endParaRPr>
          </a:p>
          <a:p>
            <a:pPr algn="ctr"/>
            <a:r>
              <a:rPr lang="pl-PL" sz="1984"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rPr>
              <a:t> </a:t>
            </a:r>
          </a:p>
          <a:p>
            <a:pPr algn="ctr"/>
            <a:endParaRPr lang="pl-PL" sz="992" i="1" dirty="0">
              <a:solidFill>
                <a:srgbClr val="00A4B7"/>
              </a:solidFill>
              <a:latin typeface="Calibri Light" panose="020F0302020204030204" pitchFamily="34" charset="0"/>
              <a:ea typeface="Open Sans" panose="020B0606030504020204" pitchFamily="34" charset="0"/>
              <a:cs typeface="Calibri Light" panose="020F0302020204030204" pitchFamily="34" charset="0"/>
            </a:endParaRPr>
          </a:p>
        </p:txBody>
      </p:sp>
      <p:sp>
        <p:nvSpPr>
          <p:cNvPr id="14" name="pole tekstowe 13">
            <a:extLst>
              <a:ext uri="{FF2B5EF4-FFF2-40B4-BE49-F238E27FC236}">
                <a16:creationId xmlns:a16="http://schemas.microsoft.com/office/drawing/2014/main" id="{52DE6F64-CD7A-26B3-C3A4-8DF1311A5023}"/>
              </a:ext>
            </a:extLst>
          </p:cNvPr>
          <p:cNvSpPr txBox="1"/>
          <p:nvPr/>
        </p:nvSpPr>
        <p:spPr>
          <a:xfrm>
            <a:off x="6933422" y="5858159"/>
            <a:ext cx="797740"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6 m-c</a:t>
            </a:r>
          </a:p>
        </p:txBody>
      </p:sp>
      <p:sp>
        <p:nvSpPr>
          <p:cNvPr id="15" name="pole tekstowe 14">
            <a:extLst>
              <a:ext uri="{FF2B5EF4-FFF2-40B4-BE49-F238E27FC236}">
                <a16:creationId xmlns:a16="http://schemas.microsoft.com/office/drawing/2014/main" id="{D43C257E-554D-9076-3DEA-F26A9193D47D}"/>
              </a:ext>
            </a:extLst>
          </p:cNvPr>
          <p:cNvSpPr txBox="1"/>
          <p:nvPr/>
        </p:nvSpPr>
        <p:spPr>
          <a:xfrm>
            <a:off x="6137677" y="5858159"/>
            <a:ext cx="797740"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5 m-c</a:t>
            </a:r>
          </a:p>
        </p:txBody>
      </p:sp>
      <p:sp>
        <p:nvSpPr>
          <p:cNvPr id="16" name="pole tekstowe 15">
            <a:extLst>
              <a:ext uri="{FF2B5EF4-FFF2-40B4-BE49-F238E27FC236}">
                <a16:creationId xmlns:a16="http://schemas.microsoft.com/office/drawing/2014/main" id="{777CE640-5D6D-EAC2-41F1-C0607D9EAEC5}"/>
              </a:ext>
            </a:extLst>
          </p:cNvPr>
          <p:cNvSpPr txBox="1"/>
          <p:nvPr/>
        </p:nvSpPr>
        <p:spPr>
          <a:xfrm>
            <a:off x="5343092" y="5858159"/>
            <a:ext cx="797740"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4 m-c</a:t>
            </a:r>
          </a:p>
        </p:txBody>
      </p:sp>
      <p:sp>
        <p:nvSpPr>
          <p:cNvPr id="17" name="pole tekstowe 16">
            <a:extLst>
              <a:ext uri="{FF2B5EF4-FFF2-40B4-BE49-F238E27FC236}">
                <a16:creationId xmlns:a16="http://schemas.microsoft.com/office/drawing/2014/main" id="{825DF778-B802-B6E4-272E-7E88A11ADC0A}"/>
              </a:ext>
            </a:extLst>
          </p:cNvPr>
          <p:cNvSpPr txBox="1"/>
          <p:nvPr/>
        </p:nvSpPr>
        <p:spPr>
          <a:xfrm>
            <a:off x="4551338" y="5858159"/>
            <a:ext cx="797740"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3 m-c</a:t>
            </a:r>
          </a:p>
        </p:txBody>
      </p:sp>
      <p:sp>
        <p:nvSpPr>
          <p:cNvPr id="18" name="pole tekstowe 17">
            <a:extLst>
              <a:ext uri="{FF2B5EF4-FFF2-40B4-BE49-F238E27FC236}">
                <a16:creationId xmlns:a16="http://schemas.microsoft.com/office/drawing/2014/main" id="{3D964EDF-19B8-04F1-7314-570FF956EF71}"/>
              </a:ext>
            </a:extLst>
          </p:cNvPr>
          <p:cNvSpPr txBox="1"/>
          <p:nvPr/>
        </p:nvSpPr>
        <p:spPr>
          <a:xfrm>
            <a:off x="3756591" y="5858159"/>
            <a:ext cx="797740"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2 m-c</a:t>
            </a:r>
          </a:p>
        </p:txBody>
      </p:sp>
      <p:sp>
        <p:nvSpPr>
          <p:cNvPr id="19" name="pole tekstowe 18">
            <a:extLst>
              <a:ext uri="{FF2B5EF4-FFF2-40B4-BE49-F238E27FC236}">
                <a16:creationId xmlns:a16="http://schemas.microsoft.com/office/drawing/2014/main" id="{E85CA5E0-32D6-111C-ACD1-3CAC278DDCD3}"/>
              </a:ext>
            </a:extLst>
          </p:cNvPr>
          <p:cNvSpPr txBox="1"/>
          <p:nvPr/>
        </p:nvSpPr>
        <p:spPr>
          <a:xfrm>
            <a:off x="2964640" y="5858159"/>
            <a:ext cx="793754" cy="329770"/>
          </a:xfrm>
          <a:prstGeom prst="rect">
            <a:avLst/>
          </a:prstGeom>
          <a:ln w="12700">
            <a:noFill/>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543"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1 m-c</a:t>
            </a:r>
          </a:p>
        </p:txBody>
      </p:sp>
      <p:sp>
        <p:nvSpPr>
          <p:cNvPr id="20" name="pole tekstowe 19">
            <a:extLst>
              <a:ext uri="{FF2B5EF4-FFF2-40B4-BE49-F238E27FC236}">
                <a16:creationId xmlns:a16="http://schemas.microsoft.com/office/drawing/2014/main" id="{38D4630E-8412-AFD0-A3E8-1CDB6332906E}"/>
              </a:ext>
            </a:extLst>
          </p:cNvPr>
          <p:cNvSpPr txBox="1"/>
          <p:nvPr/>
        </p:nvSpPr>
        <p:spPr>
          <a:xfrm>
            <a:off x="2964640" y="5451039"/>
            <a:ext cx="4762530" cy="397673"/>
          </a:xfrm>
          <a:prstGeom prst="rect">
            <a:avLst/>
          </a:prstGeom>
          <a:solidFill>
            <a:schemeClr val="bg1"/>
          </a:solidFill>
          <a:ln w="12700">
            <a:solidFill>
              <a:srgbClr val="002060"/>
            </a:solidFill>
            <a:prstDash val="solid"/>
          </a:ln>
        </p:spPr>
        <p:style>
          <a:lnRef idx="2">
            <a:schemeClr val="dk1"/>
          </a:lnRef>
          <a:fillRef idx="1">
            <a:schemeClr val="lt1"/>
          </a:fillRef>
          <a:effectRef idx="0">
            <a:schemeClr val="dk1"/>
          </a:effectRef>
          <a:fontRef idx="minor">
            <a:schemeClr val="dk1"/>
          </a:fontRef>
        </p:style>
        <p:txBody>
          <a:bodyPr wrap="square" rtlCol="0">
            <a:spAutoFit/>
          </a:bodyPr>
          <a:lstStyle/>
          <a:p>
            <a:pPr algn="ctr"/>
            <a:r>
              <a:rPr lang="pl-PL" sz="1984" dirty="0">
                <a:solidFill>
                  <a:srgbClr val="002060"/>
                </a:solidFill>
                <a:latin typeface="Calibri Light" panose="020F0302020204030204" pitchFamily="34" charset="0"/>
                <a:ea typeface="Open Sans" panose="020B0606030504020204" pitchFamily="34" charset="0"/>
                <a:cs typeface="Calibri Light" panose="020F0302020204030204" pitchFamily="34" charset="0"/>
              </a:rPr>
              <a:t>Realizacja projektu badawczego</a:t>
            </a:r>
          </a:p>
        </p:txBody>
      </p:sp>
    </p:spTree>
    <p:extLst>
      <p:ext uri="{BB962C8B-B14F-4D97-AF65-F5344CB8AC3E}">
        <p14:creationId xmlns:p14="http://schemas.microsoft.com/office/powerpoint/2010/main" val="211872711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9D807DAB-8B05-98CC-3EB1-A2A06CFBC5C7}"/>
              </a:ext>
            </a:extLst>
          </p:cNvPr>
          <p:cNvSpPr>
            <a:spLocks noGrp="1"/>
          </p:cNvSpPr>
          <p:nvPr>
            <p:ph type="title"/>
          </p:nvPr>
        </p:nvSpPr>
        <p:spPr/>
        <p:txBody>
          <a:bodyPr/>
          <a:lstStyle/>
          <a:p>
            <a:r>
              <a:rPr lang="pl-PL" dirty="0"/>
              <a:t>Przedsiębiorstwo</a:t>
            </a:r>
          </a:p>
        </p:txBody>
      </p:sp>
      <p:sp>
        <p:nvSpPr>
          <p:cNvPr id="3" name="Symbol zastępczy zawartości 2">
            <a:extLst>
              <a:ext uri="{FF2B5EF4-FFF2-40B4-BE49-F238E27FC236}">
                <a16:creationId xmlns:a16="http://schemas.microsoft.com/office/drawing/2014/main" id="{28B10753-6F46-56E4-0AB3-B21FB1FE8032}"/>
              </a:ext>
            </a:extLst>
          </p:cNvPr>
          <p:cNvSpPr>
            <a:spLocks noGrp="1"/>
          </p:cNvSpPr>
          <p:nvPr>
            <p:ph idx="1"/>
          </p:nvPr>
        </p:nvSpPr>
        <p:spPr/>
        <p:txBody>
          <a:bodyPr>
            <a:normAutofit/>
          </a:bodyPr>
          <a:lstStyle/>
          <a:p>
            <a:r>
              <a:rPr lang="pl-PL" dirty="0"/>
              <a:t>Przedmiotowa a nie podmiotowa ocena występowania pomocy publicznej znajduje odpowiednie zastosowanie względem infrastruktur (obiektów) wykorzystywanych zarówno do prowadzenia działalności gospodarczej i niegospodarczej. </a:t>
            </a:r>
          </a:p>
          <a:p>
            <a:r>
              <a:rPr lang="pl-PL" dirty="0"/>
              <a:t>W kontekście kwestii infrastruktury podwójnego wykorzystania, należy omówić pojęcie tzw. pomocniczej działalności gospodarczej. </a:t>
            </a:r>
          </a:p>
          <a:p>
            <a:r>
              <a:rPr lang="pl-PL" dirty="0"/>
              <a:t>Jak wskazano w pkt. 207 Zawiadomienia Komisji, w przypadkach infrastruktury podwójnego wykorzystania, jeżeli jest ona prawie wyłącznie wykorzystywana do celów działalności niegospodarczej, Komisja uważa, że finansowanie takiej infrastruktury może w całości wykraczać poza zakres zasad pomocy publicznej, pod warunkiem, że użytkowanie do celów działalności gospodarczej ma charakter czysto pomocniczy.</a:t>
            </a:r>
          </a:p>
        </p:txBody>
      </p:sp>
      <p:sp>
        <p:nvSpPr>
          <p:cNvPr id="4" name="Symbol zastępczy numeru slajdu 3">
            <a:extLst>
              <a:ext uri="{FF2B5EF4-FFF2-40B4-BE49-F238E27FC236}">
                <a16:creationId xmlns:a16="http://schemas.microsoft.com/office/drawing/2014/main" id="{C4316971-EC65-F10E-029A-3882841032B5}"/>
              </a:ext>
            </a:extLst>
          </p:cNvPr>
          <p:cNvSpPr>
            <a:spLocks noGrp="1"/>
          </p:cNvSpPr>
          <p:nvPr>
            <p:ph type="sldNum" sz="quarter" idx="10"/>
          </p:nvPr>
        </p:nvSpPr>
        <p:spPr/>
        <p:txBody>
          <a:bodyPr/>
          <a:lstStyle/>
          <a:p>
            <a:fld id="{EB4015AA-59F6-416B-87A6-8E3D940284E2}" type="slidenum">
              <a:rPr lang="pl-PL" smtClean="0"/>
              <a:pPr/>
              <a:t>9</a:t>
            </a:fld>
            <a:endParaRPr lang="pl-PL" dirty="0"/>
          </a:p>
        </p:txBody>
      </p:sp>
    </p:spTree>
    <p:extLst>
      <p:ext uri="{BB962C8B-B14F-4D97-AF65-F5344CB8AC3E}">
        <p14:creationId xmlns:p14="http://schemas.microsoft.com/office/powerpoint/2010/main" val="114113070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FD23D3-05CD-3B9F-5158-5B6167359AA1}"/>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B5F616BF-1AC6-DE76-F374-D74C912BA9D2}"/>
              </a:ext>
            </a:extLst>
          </p:cNvPr>
          <p:cNvSpPr>
            <a:spLocks noGrp="1"/>
          </p:cNvSpPr>
          <p:nvPr>
            <p:ph type="title"/>
          </p:nvPr>
        </p:nvSpPr>
        <p:spPr/>
        <p:txBody>
          <a:bodyPr/>
          <a:lstStyle/>
          <a:p>
            <a:r>
              <a:rPr lang="pl-PL" dirty="0"/>
              <a:t>Przykład nr 4 w odniesieniu do a</a:t>
            </a:r>
            <a:r>
              <a:rPr lang="en-US" dirty="0"/>
              <a:t>rt. 8 </a:t>
            </a:r>
            <a:r>
              <a:rPr lang="en-US" dirty="0" err="1"/>
              <a:t>ust</a:t>
            </a:r>
            <a:r>
              <a:rPr lang="en-US" dirty="0"/>
              <a:t>. </a:t>
            </a:r>
            <a:r>
              <a:rPr lang="pl-PL" dirty="0"/>
              <a:t>5</a:t>
            </a:r>
            <a:r>
              <a:rPr lang="en-US" dirty="0"/>
              <a:t> GBER</a:t>
            </a:r>
            <a:endParaRPr lang="pl-PL" dirty="0"/>
          </a:p>
        </p:txBody>
      </p:sp>
      <p:sp>
        <p:nvSpPr>
          <p:cNvPr id="3" name="Symbol zastępczy zawartości 2">
            <a:extLst>
              <a:ext uri="{FF2B5EF4-FFF2-40B4-BE49-F238E27FC236}">
                <a16:creationId xmlns:a16="http://schemas.microsoft.com/office/drawing/2014/main" id="{25D83651-EAE6-78AE-D3CB-94A5004C7352}"/>
              </a:ext>
            </a:extLst>
          </p:cNvPr>
          <p:cNvSpPr>
            <a:spLocks noGrp="1"/>
          </p:cNvSpPr>
          <p:nvPr>
            <p:ph idx="1"/>
          </p:nvPr>
        </p:nvSpPr>
        <p:spPr>
          <a:xfrm>
            <a:off x="1025907" y="1979837"/>
            <a:ext cx="8640382" cy="1223936"/>
          </a:xfrm>
        </p:spPr>
        <p:txBody>
          <a:bodyPr>
            <a:normAutofit/>
          </a:bodyPr>
          <a:lstStyle/>
          <a:p>
            <a:r>
              <a:rPr lang="pl-PL" dirty="0"/>
              <a:t>Łączna wartość udzielonej pomocy: 160.500 zł, co stanowi 160,5% kk.</a:t>
            </a:r>
          </a:p>
          <a:p>
            <a:r>
              <a:rPr lang="pl-PL" dirty="0"/>
              <a:t>Wniosek: kumulacja powoduje przekroczenia najwyższego poziomu intensywności pomocy publicznej (w tym przypadku jest to 70% kk.).</a:t>
            </a:r>
          </a:p>
        </p:txBody>
      </p:sp>
      <p:sp>
        <p:nvSpPr>
          <p:cNvPr id="4" name="Symbol zastępczy numeru slajdu 3">
            <a:extLst>
              <a:ext uri="{FF2B5EF4-FFF2-40B4-BE49-F238E27FC236}">
                <a16:creationId xmlns:a16="http://schemas.microsoft.com/office/drawing/2014/main" id="{F8699A3C-70CE-0F15-63B1-188290F3FA48}"/>
              </a:ext>
            </a:extLst>
          </p:cNvPr>
          <p:cNvSpPr>
            <a:spLocks noGrp="1"/>
          </p:cNvSpPr>
          <p:nvPr>
            <p:ph type="sldNum" sz="quarter" idx="10"/>
          </p:nvPr>
        </p:nvSpPr>
        <p:spPr/>
        <p:txBody>
          <a:bodyPr/>
          <a:lstStyle/>
          <a:p>
            <a:fld id="{EB4015AA-59F6-416B-87A6-8E3D940284E2}" type="slidenum">
              <a:rPr lang="pl-PL" smtClean="0"/>
              <a:pPr/>
              <a:t>90</a:t>
            </a:fld>
            <a:endParaRPr lang="pl-PL" dirty="0"/>
          </a:p>
        </p:txBody>
      </p:sp>
      <p:sp>
        <p:nvSpPr>
          <p:cNvPr id="5" name="Symbol zastępczy zawartości 2">
            <a:extLst>
              <a:ext uri="{FF2B5EF4-FFF2-40B4-BE49-F238E27FC236}">
                <a16:creationId xmlns:a16="http://schemas.microsoft.com/office/drawing/2014/main" id="{E708E884-8D57-444F-9106-AE52A2F345CC}"/>
              </a:ext>
            </a:extLst>
          </p:cNvPr>
          <p:cNvSpPr txBox="1">
            <a:spLocks/>
          </p:cNvSpPr>
          <p:nvPr/>
        </p:nvSpPr>
        <p:spPr>
          <a:xfrm>
            <a:off x="1024818" y="3203773"/>
            <a:ext cx="8640382" cy="4176464"/>
          </a:xfrm>
          <a:prstGeom prst="rect">
            <a:avLst/>
          </a:prstGeom>
        </p:spPr>
        <p:txBody>
          <a:bodyPr vert="horz" lIns="0" tIns="0" rIns="0" bIns="0" numCol="2" rtlCol="0">
            <a:normAutofit fontScale="85000" lnSpcReduction="10000"/>
          </a:bodyPr>
          <a:lstStyle>
            <a:lvl1pPr marL="251986" indent="-251986" algn="l" defTabSz="1007943" rtl="0" eaLnBrk="1" latinLnBrk="0" hangingPunct="1">
              <a:lnSpc>
                <a:spcPts val="2400"/>
              </a:lnSpc>
              <a:spcBef>
                <a:spcPts val="1102"/>
              </a:spcBef>
              <a:buClr>
                <a:schemeClr val="accent1"/>
              </a:buClr>
              <a:buFontTx/>
              <a:buBlip>
                <a:blip r:embed="rId2"/>
              </a:buBlip>
              <a:defRPr sz="1800" kern="1200">
                <a:solidFill>
                  <a:schemeClr val="tx1"/>
                </a:solidFill>
                <a:latin typeface="Open Sans" pitchFamily="2" charset="0"/>
                <a:ea typeface="Open Sans" pitchFamily="2" charset="0"/>
                <a:cs typeface="Open Sans" pitchFamily="2" charset="0"/>
              </a:defRPr>
            </a:lvl1pPr>
            <a:lvl2pPr marL="755957" indent="-251986" algn="l" defTabSz="1007943" rtl="0" eaLnBrk="1" latinLnBrk="0" hangingPunct="1">
              <a:lnSpc>
                <a:spcPts val="2400"/>
              </a:lnSpc>
              <a:spcBef>
                <a:spcPts val="551"/>
              </a:spcBef>
              <a:buFontTx/>
              <a:buBlip>
                <a:blip r:embed="rId3"/>
              </a:buBlip>
              <a:defRPr sz="1800" kern="1200">
                <a:solidFill>
                  <a:schemeClr val="tx1"/>
                </a:solidFill>
                <a:latin typeface="Open Sans" pitchFamily="2" charset="0"/>
                <a:ea typeface="Open Sans" pitchFamily="2" charset="0"/>
                <a:cs typeface="Open Sans" pitchFamily="2" charset="0"/>
              </a:defRPr>
            </a:lvl2pPr>
            <a:lvl3pPr marL="1259929" indent="-251986" algn="l" defTabSz="1007943" rtl="0" eaLnBrk="1" latinLnBrk="0" hangingPunct="1">
              <a:lnSpc>
                <a:spcPts val="2400"/>
              </a:lnSpc>
              <a:spcBef>
                <a:spcPts val="551"/>
              </a:spcBef>
              <a:buFontTx/>
              <a:buBlip>
                <a:blip r:embed="rId4"/>
              </a:buBlip>
              <a:defRPr sz="1800" kern="1200">
                <a:solidFill>
                  <a:schemeClr val="tx1"/>
                </a:solidFill>
                <a:latin typeface="Open Sans" pitchFamily="2" charset="0"/>
                <a:ea typeface="Open Sans" pitchFamily="2" charset="0"/>
                <a:cs typeface="Open Sans" pitchFamily="2" charset="0"/>
              </a:defRPr>
            </a:lvl3pPr>
            <a:lvl4pPr marL="1763900"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4pPr>
            <a:lvl5pPr marL="2267872" indent="-251986" algn="l" defTabSz="1007943" rtl="0" eaLnBrk="1" latinLnBrk="0" hangingPunct="1">
              <a:lnSpc>
                <a:spcPts val="2400"/>
              </a:lnSpc>
              <a:spcBef>
                <a:spcPts val="551"/>
              </a:spcBef>
              <a:buFont typeface="Arial" panose="020B0604020202020204" pitchFamily="34" charset="0"/>
              <a:buChar char="•"/>
              <a:defRPr sz="1800" kern="1200">
                <a:solidFill>
                  <a:schemeClr val="tx1"/>
                </a:solidFill>
                <a:latin typeface="Open Sans" pitchFamily="2" charset="0"/>
                <a:ea typeface="Open Sans" pitchFamily="2" charset="0"/>
                <a:cs typeface="Open Sans" pitchFamily="2" charset="0"/>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a:lstStyle>
          <a:p>
            <a:r>
              <a:rPr lang="pl-PL" b="1" dirty="0"/>
              <a:t>Art. 25 GBER:</a:t>
            </a:r>
          </a:p>
          <a:p>
            <a:pPr lvl="1"/>
            <a:r>
              <a:rPr lang="pl-PL" dirty="0"/>
              <a:t>maksymalna intensywność pomocy: do 70% kk. (50% + 20 pp.);</a:t>
            </a:r>
          </a:p>
          <a:p>
            <a:pPr lvl="1"/>
            <a:r>
              <a:rPr lang="pl-PL" dirty="0"/>
              <a:t>wartość kk. (odpisy amortyzacyjne: 2.500 zł x 6 m-</a:t>
            </a:r>
            <a:r>
              <a:rPr lang="pl-PL" dirty="0" err="1"/>
              <a:t>cy</a:t>
            </a:r>
            <a:r>
              <a:rPr lang="pl-PL" dirty="0"/>
              <a:t>: 15.000 zł);</a:t>
            </a:r>
          </a:p>
          <a:p>
            <a:pPr lvl="1"/>
            <a:r>
              <a:rPr lang="pl-PL" dirty="0"/>
              <a:t>wartość dofinansowania stanowiącego pomoc: 10.500 zł. (podmiot udzielający pomocy: </a:t>
            </a:r>
            <a:r>
              <a:rPr lang="pl-PL" dirty="0" err="1"/>
              <a:t>NCBiR</a:t>
            </a:r>
            <a:r>
              <a:rPr lang="pl-PL" dirty="0"/>
              <a:t>);</a:t>
            </a:r>
          </a:p>
          <a:p>
            <a:pPr lvl="1"/>
            <a:r>
              <a:rPr lang="pl-PL" dirty="0"/>
              <a:t>intensywność pomocy udzielonej: 70%.</a:t>
            </a:r>
          </a:p>
          <a:p>
            <a:pPr lvl="1"/>
            <a:endParaRPr lang="pl-PL" dirty="0"/>
          </a:p>
          <a:p>
            <a:endParaRPr lang="pl-PL" dirty="0"/>
          </a:p>
          <a:p>
            <a:r>
              <a:rPr lang="pl-PL" b="1" dirty="0"/>
              <a:t>Pomoc de minimis:</a:t>
            </a:r>
          </a:p>
          <a:p>
            <a:pPr lvl="1"/>
            <a:r>
              <a:rPr lang="pl-PL" dirty="0"/>
              <a:t>maksymalna intensywność pomocy: do 100% kk.;</a:t>
            </a:r>
          </a:p>
          <a:p>
            <a:pPr lvl="1"/>
            <a:r>
              <a:rPr lang="pl-PL" dirty="0"/>
              <a:t>wartość kk. (jednorazowy odpis amortyzacyjny): 150.000 zł;</a:t>
            </a:r>
          </a:p>
          <a:p>
            <a:pPr lvl="1"/>
            <a:r>
              <a:rPr lang="pl-PL" dirty="0"/>
              <a:t>wartość pomocy: 150.000 zł (podmiot udzielający pomocy: US);</a:t>
            </a:r>
          </a:p>
          <a:p>
            <a:pPr lvl="1"/>
            <a:r>
              <a:rPr lang="pl-PL" dirty="0"/>
              <a:t>intensywność pomocy udzielonej: 100%.</a:t>
            </a:r>
          </a:p>
          <a:p>
            <a:endParaRPr lang="pl-PL" dirty="0"/>
          </a:p>
          <a:p>
            <a:endParaRPr lang="pl-PL" dirty="0"/>
          </a:p>
        </p:txBody>
      </p:sp>
    </p:spTree>
    <p:extLst>
      <p:ext uri="{BB962C8B-B14F-4D97-AF65-F5344CB8AC3E}">
        <p14:creationId xmlns:p14="http://schemas.microsoft.com/office/powerpoint/2010/main" val="2144615471"/>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FDC624-2046-4532-7207-CE53AF23C004}"/>
            </a:ext>
          </a:extLst>
        </p:cNvPr>
        <p:cNvGrpSpPr/>
        <p:nvPr/>
      </p:nvGrpSpPr>
      <p:grpSpPr>
        <a:xfrm>
          <a:off x="0" y="0"/>
          <a:ext cx="0" cy="0"/>
          <a:chOff x="0" y="0"/>
          <a:chExt cx="0" cy="0"/>
        </a:xfrm>
      </p:grpSpPr>
      <p:sp>
        <p:nvSpPr>
          <p:cNvPr id="2" name="Tytuł 1">
            <a:extLst>
              <a:ext uri="{FF2B5EF4-FFF2-40B4-BE49-F238E27FC236}">
                <a16:creationId xmlns:a16="http://schemas.microsoft.com/office/drawing/2014/main" id="{9E0CEC6C-7276-F28E-257A-F61D7602F529}"/>
              </a:ext>
            </a:extLst>
          </p:cNvPr>
          <p:cNvSpPr>
            <a:spLocks noGrp="1"/>
          </p:cNvSpPr>
          <p:nvPr>
            <p:ph type="ctrTitle"/>
          </p:nvPr>
        </p:nvSpPr>
        <p:spPr/>
        <p:txBody>
          <a:bodyPr/>
          <a:lstStyle/>
          <a:p>
            <a:r>
              <a:rPr lang="pl-PL" dirty="0"/>
              <a:t>Pomoc publiczna</a:t>
            </a:r>
            <a:br>
              <a:rPr lang="pl-PL" dirty="0"/>
            </a:br>
            <a:r>
              <a:rPr lang="pl-PL" dirty="0"/>
              <a:t>rozporządzanie Komisji (UE) 651/2014</a:t>
            </a:r>
          </a:p>
        </p:txBody>
      </p:sp>
      <p:sp>
        <p:nvSpPr>
          <p:cNvPr id="4" name="Symbol zastępczy daty 3">
            <a:extLst>
              <a:ext uri="{FF2B5EF4-FFF2-40B4-BE49-F238E27FC236}">
                <a16:creationId xmlns:a16="http://schemas.microsoft.com/office/drawing/2014/main" id="{1B6C37BF-FC0D-1DC3-11F1-01CE9498AF02}"/>
              </a:ext>
            </a:extLst>
          </p:cNvPr>
          <p:cNvSpPr>
            <a:spLocks noGrp="1"/>
          </p:cNvSpPr>
          <p:nvPr>
            <p:ph type="dt" sz="half" idx="10"/>
          </p:nvPr>
        </p:nvSpPr>
        <p:spPr/>
        <p:txBody>
          <a:bodyPr/>
          <a:lstStyle/>
          <a:p>
            <a:fld id="{68EEE8EE-D7CF-4F1D-849B-3E54D1DD80B0}" type="datetime1">
              <a:rPr lang="pl-PL" smtClean="0"/>
              <a:t>2025-06-10</a:t>
            </a:fld>
            <a:endParaRPr lang="pl-PL" dirty="0"/>
          </a:p>
        </p:txBody>
      </p:sp>
      <p:sp>
        <p:nvSpPr>
          <p:cNvPr id="6" name="Podtytuł 5">
            <a:extLst>
              <a:ext uri="{FF2B5EF4-FFF2-40B4-BE49-F238E27FC236}">
                <a16:creationId xmlns:a16="http://schemas.microsoft.com/office/drawing/2014/main" id="{1CD65E54-25D1-8707-33FA-16022F43970E}"/>
              </a:ext>
            </a:extLst>
          </p:cNvPr>
          <p:cNvSpPr>
            <a:spLocks noGrp="1"/>
          </p:cNvSpPr>
          <p:nvPr>
            <p:ph type="subTitle" idx="1"/>
          </p:nvPr>
        </p:nvSpPr>
        <p:spPr/>
        <p:txBody>
          <a:bodyPr/>
          <a:lstStyle/>
          <a:p>
            <a:r>
              <a:rPr lang="pl-PL" dirty="0"/>
              <a:t>Efekt zachęty</a:t>
            </a:r>
          </a:p>
        </p:txBody>
      </p:sp>
      <p:pic>
        <p:nvPicPr>
          <p:cNvPr id="3" name="Obraz 2">
            <a:extLst>
              <a:ext uri="{FF2B5EF4-FFF2-40B4-BE49-F238E27FC236}">
                <a16:creationId xmlns:a16="http://schemas.microsoft.com/office/drawing/2014/main" id="{1D6A9860-D615-2C8A-AEFC-620BF19CB8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84721" y="6299200"/>
            <a:ext cx="9522371" cy="1006083"/>
          </a:xfrm>
          <a:prstGeom prst="rect">
            <a:avLst/>
          </a:prstGeom>
        </p:spPr>
      </p:pic>
    </p:spTree>
    <p:extLst>
      <p:ext uri="{BB962C8B-B14F-4D97-AF65-F5344CB8AC3E}">
        <p14:creationId xmlns:p14="http://schemas.microsoft.com/office/powerpoint/2010/main" val="90007072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37353E9-8310-9564-9313-AD4144BADF1F}"/>
              </a:ext>
            </a:extLst>
          </p:cNvPr>
          <p:cNvSpPr>
            <a:spLocks noGrp="1"/>
          </p:cNvSpPr>
          <p:nvPr>
            <p:ph type="title"/>
          </p:nvPr>
        </p:nvSpPr>
        <p:spPr/>
        <p:txBody>
          <a:bodyPr/>
          <a:lstStyle/>
          <a:p>
            <a:r>
              <a:rPr lang="pl-PL" dirty="0"/>
              <a:t>Efekt zachęty</a:t>
            </a:r>
          </a:p>
        </p:txBody>
      </p:sp>
      <p:sp>
        <p:nvSpPr>
          <p:cNvPr id="3" name="Symbol zastępczy zawartości 2">
            <a:extLst>
              <a:ext uri="{FF2B5EF4-FFF2-40B4-BE49-F238E27FC236}">
                <a16:creationId xmlns:a16="http://schemas.microsoft.com/office/drawing/2014/main" id="{917627C5-6DA0-1DA7-9AB1-FED0B7DF2A4B}"/>
              </a:ext>
            </a:extLst>
          </p:cNvPr>
          <p:cNvSpPr>
            <a:spLocks noGrp="1"/>
          </p:cNvSpPr>
          <p:nvPr>
            <p:ph idx="1"/>
          </p:nvPr>
        </p:nvSpPr>
        <p:spPr/>
        <p:txBody>
          <a:bodyPr/>
          <a:lstStyle/>
          <a:p>
            <a:r>
              <a:rPr lang="pl-PL" dirty="0"/>
              <a:t>Pomoc wywołuje efekt zachęty, jeżeli beneficjent złożył do danego państwa członkowskiego pisemny wniosek o przyznanie pomocy przed rozpoczęciem prac nad projektem lub rozpoczęciem działalności.</a:t>
            </a:r>
          </a:p>
          <a:p>
            <a:r>
              <a:rPr lang="pl-PL" dirty="0"/>
              <a:t>Wniosek o przyznanie pomocy musi zawierać co najmniej następujące informacje:</a:t>
            </a:r>
          </a:p>
          <a:p>
            <a:pPr lvl="1"/>
            <a:r>
              <a:rPr lang="pl-PL" dirty="0"/>
              <a:t>nazwę przedsiębiorstwa i informację o jego wielkości;</a:t>
            </a:r>
          </a:p>
          <a:p>
            <a:pPr lvl="1"/>
            <a:r>
              <a:rPr lang="pl-PL" dirty="0"/>
              <a:t>opis projektu, w tym daty jego rozpoczęcia i zakończenia;</a:t>
            </a:r>
          </a:p>
          <a:p>
            <a:pPr lvl="1"/>
            <a:r>
              <a:rPr lang="pl-PL" dirty="0"/>
              <a:t>lokalizację projektu;</a:t>
            </a:r>
          </a:p>
          <a:p>
            <a:pPr lvl="1"/>
            <a:r>
              <a:rPr lang="pl-PL" dirty="0"/>
              <a:t>wykaz kosztów projektu;</a:t>
            </a:r>
          </a:p>
          <a:p>
            <a:pPr lvl="1"/>
            <a:r>
              <a:rPr lang="pl-PL" dirty="0"/>
              <a:t>rodzaj pomocy oraz kwota finansowania publicznego.</a:t>
            </a:r>
          </a:p>
          <a:p>
            <a:endParaRPr lang="pl-PL" dirty="0"/>
          </a:p>
        </p:txBody>
      </p:sp>
      <p:sp>
        <p:nvSpPr>
          <p:cNvPr id="4" name="Symbol zastępczy numeru slajdu 3">
            <a:extLst>
              <a:ext uri="{FF2B5EF4-FFF2-40B4-BE49-F238E27FC236}">
                <a16:creationId xmlns:a16="http://schemas.microsoft.com/office/drawing/2014/main" id="{D90B52A9-38EF-4E72-0A12-C71723E6A4E0}"/>
              </a:ext>
            </a:extLst>
          </p:cNvPr>
          <p:cNvSpPr>
            <a:spLocks noGrp="1"/>
          </p:cNvSpPr>
          <p:nvPr>
            <p:ph type="sldNum" sz="quarter" idx="10"/>
          </p:nvPr>
        </p:nvSpPr>
        <p:spPr/>
        <p:txBody>
          <a:bodyPr/>
          <a:lstStyle/>
          <a:p>
            <a:fld id="{EB4015AA-59F6-416B-87A6-8E3D940284E2}" type="slidenum">
              <a:rPr lang="pl-PL" smtClean="0"/>
              <a:pPr/>
              <a:t>92</a:t>
            </a:fld>
            <a:endParaRPr lang="pl-PL" dirty="0"/>
          </a:p>
        </p:txBody>
      </p:sp>
    </p:spTree>
    <p:extLst>
      <p:ext uri="{BB962C8B-B14F-4D97-AF65-F5344CB8AC3E}">
        <p14:creationId xmlns:p14="http://schemas.microsoft.com/office/powerpoint/2010/main" val="1825786617"/>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4E12C69A-333A-7C40-199F-7A7A4561BF17}"/>
              </a:ext>
            </a:extLst>
          </p:cNvPr>
          <p:cNvSpPr>
            <a:spLocks noGrp="1"/>
          </p:cNvSpPr>
          <p:nvPr>
            <p:ph type="title"/>
          </p:nvPr>
        </p:nvSpPr>
        <p:spPr/>
        <p:txBody>
          <a:bodyPr/>
          <a:lstStyle/>
          <a:p>
            <a:r>
              <a:rPr lang="pl-PL" dirty="0"/>
              <a:t>Rozpoczęcie prac</a:t>
            </a:r>
          </a:p>
        </p:txBody>
      </p:sp>
      <p:sp>
        <p:nvSpPr>
          <p:cNvPr id="3" name="Symbol zastępczy zawartości 2">
            <a:extLst>
              <a:ext uri="{FF2B5EF4-FFF2-40B4-BE49-F238E27FC236}">
                <a16:creationId xmlns:a16="http://schemas.microsoft.com/office/drawing/2014/main" id="{05DF2829-9339-50B7-2C36-94A8FEE465A3}"/>
              </a:ext>
            </a:extLst>
          </p:cNvPr>
          <p:cNvSpPr>
            <a:spLocks noGrp="1"/>
          </p:cNvSpPr>
          <p:nvPr>
            <p:ph idx="1"/>
          </p:nvPr>
        </p:nvSpPr>
        <p:spPr>
          <a:xfrm>
            <a:off x="1025907" y="1979837"/>
            <a:ext cx="8640382" cy="5040000"/>
          </a:xfrm>
        </p:spPr>
        <p:txBody>
          <a:bodyPr>
            <a:normAutofit fontScale="85000" lnSpcReduction="10000"/>
          </a:bodyPr>
          <a:lstStyle/>
          <a:p>
            <a:r>
              <a:rPr lang="pl-PL" dirty="0"/>
              <a:t>Oznacza ono:</a:t>
            </a:r>
          </a:p>
          <a:p>
            <a:pPr lvl="1"/>
            <a:r>
              <a:rPr lang="pl-PL" dirty="0"/>
              <a:t>(1) rozpoczęcie fizycznych robót budowlanych lub</a:t>
            </a:r>
          </a:p>
          <a:p>
            <a:pPr lvl="1"/>
            <a:r>
              <a:rPr lang="pl-PL" dirty="0"/>
              <a:t>(2) pierwsze prawnie wiążące zobowiązanie do zakupu urządzeń, lub </a:t>
            </a:r>
          </a:p>
          <a:p>
            <a:pPr lvl="1"/>
            <a:r>
              <a:rPr lang="pl-PL" dirty="0"/>
              <a:t>(3) inne zobowiązania, które czynią projekt nieodwracalnym. </a:t>
            </a:r>
          </a:p>
          <a:p>
            <a:r>
              <a:rPr lang="pl-PL" dirty="0"/>
              <a:t>Zakup gruntów i prace przygotowawcze, takie jak uzyskanie zezwoleń czy studia wykonalności, nie są traktowane jako rozpoczęcie prac.</a:t>
            </a:r>
          </a:p>
          <a:p>
            <a:r>
              <a:rPr lang="pl-PL" dirty="0"/>
              <a:t>Przy zawarciu umowy – przesądzenie czy jest to </a:t>
            </a:r>
            <a:r>
              <a:rPr lang="pl-PL" i="1" dirty="0"/>
              <a:t>pierwsze wiążące zobowiązanie</a:t>
            </a:r>
            <a:r>
              <a:rPr lang="pl-PL" dirty="0"/>
              <a:t> niekoniecznie zależy od formalnej klasyfikacji umowy, ale od warunków w niej zawartych.</a:t>
            </a:r>
          </a:p>
          <a:p>
            <a:r>
              <a:rPr lang="pl-PL" dirty="0"/>
              <a:t>Wyrok NSA z dnia 3 marca 2017 r. (I CSK 86/16): wystarczające jest złożenie oświadczenia, które wiąże składającego w tym znaczeniu, że dojście umowy do skutku w czasie poprzedzającym złożenie wniosku zależy wyłącznie od kontrahenta; w omawianym przypadku, umowa nie zawierała żadnych postanowień uzależniających jej wykonanie od złożenia wniosku o dofinansowanie lub od uzyskania tego finansowania, które świadczyłyby o zabezpieczaniu się przedsiębiorstwa przed ryzykiem finansowania inwestycji na własnych rachunek.</a:t>
            </a:r>
          </a:p>
          <a:p>
            <a:endParaRPr lang="pl-PL" dirty="0"/>
          </a:p>
        </p:txBody>
      </p:sp>
      <p:sp>
        <p:nvSpPr>
          <p:cNvPr id="4" name="Symbol zastępczy numeru slajdu 3">
            <a:extLst>
              <a:ext uri="{FF2B5EF4-FFF2-40B4-BE49-F238E27FC236}">
                <a16:creationId xmlns:a16="http://schemas.microsoft.com/office/drawing/2014/main" id="{C2C06CF1-9CB8-C1D9-63F2-14682320BB33}"/>
              </a:ext>
            </a:extLst>
          </p:cNvPr>
          <p:cNvSpPr>
            <a:spLocks noGrp="1"/>
          </p:cNvSpPr>
          <p:nvPr>
            <p:ph type="sldNum" sz="quarter" idx="10"/>
          </p:nvPr>
        </p:nvSpPr>
        <p:spPr/>
        <p:txBody>
          <a:bodyPr/>
          <a:lstStyle/>
          <a:p>
            <a:fld id="{EB4015AA-59F6-416B-87A6-8E3D940284E2}" type="slidenum">
              <a:rPr lang="pl-PL" smtClean="0"/>
              <a:pPr/>
              <a:t>93</a:t>
            </a:fld>
            <a:endParaRPr lang="pl-PL" dirty="0"/>
          </a:p>
        </p:txBody>
      </p:sp>
    </p:spTree>
    <p:extLst>
      <p:ext uri="{BB962C8B-B14F-4D97-AF65-F5344CB8AC3E}">
        <p14:creationId xmlns:p14="http://schemas.microsoft.com/office/powerpoint/2010/main" val="877881047"/>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43138EE-3918-ADB9-FC4A-654D8471ABEC}"/>
              </a:ext>
            </a:extLst>
          </p:cNvPr>
          <p:cNvSpPr>
            <a:spLocks noGrp="1"/>
          </p:cNvSpPr>
          <p:nvPr>
            <p:ph type="title"/>
          </p:nvPr>
        </p:nvSpPr>
        <p:spPr/>
        <p:txBody>
          <a:bodyPr/>
          <a:lstStyle/>
          <a:p>
            <a:r>
              <a:rPr lang="pl-PL" dirty="0"/>
              <a:t>Rozpoczęcie prac</a:t>
            </a:r>
          </a:p>
        </p:txBody>
      </p:sp>
      <p:sp>
        <p:nvSpPr>
          <p:cNvPr id="3" name="Symbol zastępczy zawartości 2">
            <a:extLst>
              <a:ext uri="{FF2B5EF4-FFF2-40B4-BE49-F238E27FC236}">
                <a16:creationId xmlns:a16="http://schemas.microsoft.com/office/drawing/2014/main" id="{270E95E7-8885-BD2C-4B17-940302BD3E2D}"/>
              </a:ext>
            </a:extLst>
          </p:cNvPr>
          <p:cNvSpPr>
            <a:spLocks noGrp="1"/>
          </p:cNvSpPr>
          <p:nvPr>
            <p:ph idx="1"/>
          </p:nvPr>
        </p:nvSpPr>
        <p:spPr/>
        <p:txBody>
          <a:bodyPr/>
          <a:lstStyle/>
          <a:p>
            <a:r>
              <a:rPr lang="pl-PL" dirty="0"/>
              <a:t>Kryterium złożenia wniosku o przyznanie pomocy przed rozpoczęciem realizacji projektu inwestycyjnego stanowi proste, trafne i odpowiednie kryterium pozwalające domniemywać, że planowana pomoc ma efekt zachęty. </a:t>
            </a:r>
          </a:p>
          <a:p>
            <a:r>
              <a:rPr lang="pl-PL" dirty="0"/>
              <a:t>W ocenie Trybunału, analiza tego czy koszty jakie poniósłby dany przedsiębiorca są marginalne czy też nie powinna być dokonywania w oparciu o pomoc publiczną przewidzianą w GBER: organy krajowe powinny skoncentrować się na kwestii, czy zobowiązania zawarte przed złożeniem wniosku mają charakter wiążący, nie ma natomiast znaczenia jakie ewentualnie koszty poniósłby dany przedsiębiorca próbując zrezygnować z tego zobowiązania.</a:t>
            </a:r>
          </a:p>
          <a:p>
            <a:endParaRPr lang="pl-PL" dirty="0"/>
          </a:p>
        </p:txBody>
      </p:sp>
      <p:sp>
        <p:nvSpPr>
          <p:cNvPr id="4" name="Symbol zastępczy numeru slajdu 3">
            <a:extLst>
              <a:ext uri="{FF2B5EF4-FFF2-40B4-BE49-F238E27FC236}">
                <a16:creationId xmlns:a16="http://schemas.microsoft.com/office/drawing/2014/main" id="{5104937A-358F-D87D-C6C6-A282047B2C04}"/>
              </a:ext>
            </a:extLst>
          </p:cNvPr>
          <p:cNvSpPr>
            <a:spLocks noGrp="1"/>
          </p:cNvSpPr>
          <p:nvPr>
            <p:ph type="sldNum" sz="quarter" idx="10"/>
          </p:nvPr>
        </p:nvSpPr>
        <p:spPr/>
        <p:txBody>
          <a:bodyPr/>
          <a:lstStyle/>
          <a:p>
            <a:fld id="{EB4015AA-59F6-416B-87A6-8E3D940284E2}" type="slidenum">
              <a:rPr lang="pl-PL" smtClean="0"/>
              <a:pPr/>
              <a:t>94</a:t>
            </a:fld>
            <a:endParaRPr lang="pl-PL" dirty="0"/>
          </a:p>
        </p:txBody>
      </p:sp>
    </p:spTree>
    <p:extLst>
      <p:ext uri="{BB962C8B-B14F-4D97-AF65-F5344CB8AC3E}">
        <p14:creationId xmlns:p14="http://schemas.microsoft.com/office/powerpoint/2010/main" val="1946450448"/>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BB0EC397-3841-52EE-78DF-4B927163DF38}"/>
              </a:ext>
            </a:extLst>
          </p:cNvPr>
          <p:cNvSpPr>
            <a:spLocks noGrp="1"/>
          </p:cNvSpPr>
          <p:nvPr>
            <p:ph type="title"/>
          </p:nvPr>
        </p:nvSpPr>
        <p:spPr/>
        <p:txBody>
          <a:bodyPr/>
          <a:lstStyle/>
          <a:p>
            <a:r>
              <a:rPr lang="pl-PL" dirty="0"/>
              <a:t>Rozpoczęcie prac – roboty budowlane</a:t>
            </a:r>
          </a:p>
        </p:txBody>
      </p:sp>
      <p:sp>
        <p:nvSpPr>
          <p:cNvPr id="3" name="Symbol zastępczy zawartości 2">
            <a:extLst>
              <a:ext uri="{FF2B5EF4-FFF2-40B4-BE49-F238E27FC236}">
                <a16:creationId xmlns:a16="http://schemas.microsoft.com/office/drawing/2014/main" id="{2D63354A-4E92-0A74-D215-5138DAFBADA8}"/>
              </a:ext>
            </a:extLst>
          </p:cNvPr>
          <p:cNvSpPr>
            <a:spLocks noGrp="1"/>
          </p:cNvSpPr>
          <p:nvPr>
            <p:ph idx="1"/>
          </p:nvPr>
        </p:nvSpPr>
        <p:spPr/>
        <p:txBody>
          <a:bodyPr/>
          <a:lstStyle/>
          <a:p>
            <a:r>
              <a:rPr lang="pl-PL" dirty="0"/>
              <a:t>Rozpoczęcie fizycznych robót budowlanych odnosi się do momentu, w którym na terenie przyszłej inwestycji rozpoczynają się prace konstrukcyjne lub budowlane. Obejmuje to wszelkie działania, które wiążą się z trwałą zmianą stanu miejsca budowy, np. wykopy pod fundamenty, wznoszenie ścian, układanie instalacji. Jest to moment, od którego projekt inwestycyjny zaczyna nabierać fizycznej formy i staje się widoczny na placu budowy.</a:t>
            </a:r>
          </a:p>
        </p:txBody>
      </p:sp>
      <p:sp>
        <p:nvSpPr>
          <p:cNvPr id="4" name="Symbol zastępczy numeru slajdu 3">
            <a:extLst>
              <a:ext uri="{FF2B5EF4-FFF2-40B4-BE49-F238E27FC236}">
                <a16:creationId xmlns:a16="http://schemas.microsoft.com/office/drawing/2014/main" id="{81F5E945-918A-207D-8DCF-89F8EC57B305}"/>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95</a:t>
            </a:fld>
            <a:endParaRPr lang="pl-PL" dirty="0"/>
          </a:p>
        </p:txBody>
      </p:sp>
    </p:spTree>
    <p:extLst>
      <p:ext uri="{BB962C8B-B14F-4D97-AF65-F5344CB8AC3E}">
        <p14:creationId xmlns:p14="http://schemas.microsoft.com/office/powerpoint/2010/main" val="2792954648"/>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AD6752A7-04A5-7E09-D7F6-88641EDF8FFD}"/>
              </a:ext>
            </a:extLst>
          </p:cNvPr>
          <p:cNvSpPr>
            <a:spLocks noGrp="1"/>
          </p:cNvSpPr>
          <p:nvPr>
            <p:ph type="title"/>
          </p:nvPr>
        </p:nvSpPr>
        <p:spPr/>
        <p:txBody>
          <a:bodyPr/>
          <a:lstStyle/>
          <a:p>
            <a:r>
              <a:rPr lang="pl-PL" dirty="0"/>
              <a:t>Rozpoczęcie prac – wiążące zobowiązanie do zakupu</a:t>
            </a:r>
          </a:p>
        </p:txBody>
      </p:sp>
      <p:sp>
        <p:nvSpPr>
          <p:cNvPr id="3" name="Symbol zastępczy zawartości 2">
            <a:extLst>
              <a:ext uri="{FF2B5EF4-FFF2-40B4-BE49-F238E27FC236}">
                <a16:creationId xmlns:a16="http://schemas.microsoft.com/office/drawing/2014/main" id="{EFE08C97-0D2A-6B26-4D2B-D496207E0894}"/>
              </a:ext>
            </a:extLst>
          </p:cNvPr>
          <p:cNvSpPr>
            <a:spLocks noGrp="1"/>
          </p:cNvSpPr>
          <p:nvPr>
            <p:ph idx="1"/>
          </p:nvPr>
        </p:nvSpPr>
        <p:spPr/>
        <p:txBody>
          <a:bodyPr/>
          <a:lstStyle/>
          <a:p>
            <a:r>
              <a:rPr lang="pl-PL" dirty="0"/>
              <a:t>Pierwsze prawnie wiążące zobowiązanie do zakupu urządzeń oznacza moment, w którym przedsiębiorstwo podpisuje umowę lub inny dokument prawny, który formalnie zobowiązuje je do zakupu określonych urządzeń lub maszyn. Od tego momentu przedsiębiorstwo jest prawnie zobligowane do realizacji transakcji, co sprawia, że decyzja o inwestycji staje się nieodwracalna.</a:t>
            </a:r>
          </a:p>
        </p:txBody>
      </p:sp>
      <p:sp>
        <p:nvSpPr>
          <p:cNvPr id="4" name="Symbol zastępczy numeru slajdu 3">
            <a:extLst>
              <a:ext uri="{FF2B5EF4-FFF2-40B4-BE49-F238E27FC236}">
                <a16:creationId xmlns:a16="http://schemas.microsoft.com/office/drawing/2014/main" id="{8BADD3BA-F81D-719C-F421-542B2341BC40}"/>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96</a:t>
            </a:fld>
            <a:endParaRPr lang="pl-PL" dirty="0"/>
          </a:p>
        </p:txBody>
      </p:sp>
    </p:spTree>
    <p:extLst>
      <p:ext uri="{BB962C8B-B14F-4D97-AF65-F5344CB8AC3E}">
        <p14:creationId xmlns:p14="http://schemas.microsoft.com/office/powerpoint/2010/main" val="2929610387"/>
      </p:ext>
    </p:extLst>
  </p:cSld>
  <p:clrMapOvr>
    <a:masterClrMapping/>
  </p:clrMapOvr>
  <mc:AlternateContent xmlns:mc="http://schemas.openxmlformats.org/markup-compatibility/2006" xmlns:p14="http://schemas.microsoft.com/office/powerpoint/2010/main">
    <mc:Choice Requires="p14">
      <p:transition p14:dur="250">
        <p14:switch dir="r"/>
      </p:transition>
    </mc:Choice>
    <mc:Fallback xmlns="">
      <p:transition>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359ADB0-2F58-1E8C-7691-3413F6C38312}"/>
              </a:ext>
            </a:extLst>
          </p:cNvPr>
          <p:cNvSpPr>
            <a:spLocks noGrp="1"/>
          </p:cNvSpPr>
          <p:nvPr>
            <p:ph type="title"/>
          </p:nvPr>
        </p:nvSpPr>
        <p:spPr/>
        <p:txBody>
          <a:bodyPr/>
          <a:lstStyle/>
          <a:p>
            <a:r>
              <a:rPr lang="pl-PL" dirty="0"/>
              <a:t>Rozpoczęcie prac – inne zobowiązanie</a:t>
            </a:r>
          </a:p>
        </p:txBody>
      </p:sp>
      <p:sp>
        <p:nvSpPr>
          <p:cNvPr id="3" name="Symbol zastępczy zawartości 2">
            <a:extLst>
              <a:ext uri="{FF2B5EF4-FFF2-40B4-BE49-F238E27FC236}">
                <a16:creationId xmlns:a16="http://schemas.microsoft.com/office/drawing/2014/main" id="{6994F929-2CAB-3031-1D90-5171AC8ACA53}"/>
              </a:ext>
            </a:extLst>
          </p:cNvPr>
          <p:cNvSpPr>
            <a:spLocks noGrp="1"/>
          </p:cNvSpPr>
          <p:nvPr>
            <p:ph idx="1"/>
          </p:nvPr>
        </p:nvSpPr>
        <p:spPr/>
        <p:txBody>
          <a:bodyPr/>
          <a:lstStyle/>
          <a:p>
            <a:r>
              <a:rPr lang="pl-PL" dirty="0"/>
              <a:t>Inne zobowiązanie, które sprawia, że inwestycja staje się nieodwracalna, odnosi się do decyzji lub działań podejmowanych przez przedsiębiorstwo, które zobowiązują je w sposób, uniemożliwiający odstąpienie od realizacji projektu. </a:t>
            </a:r>
          </a:p>
          <a:p>
            <a:r>
              <a:rPr lang="pl-PL" dirty="0"/>
              <a:t>Takie zobowiązanie może przybrać różne formy, które nie są bezpośrednio związane z rozpoczęciem prac budowlanych czy zakupem urządzeń, ale mają równie wiążący charakter dla realizacji projektu, np. zatrudnienie części pracowników przed złożeniem wniosku.</a:t>
            </a:r>
          </a:p>
          <a:p>
            <a:endParaRPr lang="pl-PL" dirty="0"/>
          </a:p>
        </p:txBody>
      </p:sp>
      <p:sp>
        <p:nvSpPr>
          <p:cNvPr id="4" name="Symbol zastępczy numeru slajdu 3">
            <a:extLst>
              <a:ext uri="{FF2B5EF4-FFF2-40B4-BE49-F238E27FC236}">
                <a16:creationId xmlns:a16="http://schemas.microsoft.com/office/drawing/2014/main" id="{806B9901-0139-6C9E-8D3D-61BBA98A8B77}"/>
              </a:ext>
            </a:extLst>
          </p:cNvPr>
          <p:cNvSpPr>
            <a:spLocks noGrp="1"/>
          </p:cNvSpPr>
          <p:nvPr>
            <p:ph type="sldNum" sz="quarter" idx="10"/>
          </p:nvPr>
        </p:nvSpPr>
        <p:spPr/>
        <p:txBody>
          <a:bodyPr/>
          <a:lstStyle/>
          <a:p>
            <a:fld id="{EB4015AA-59F6-416B-87A6-8E3D940284E2}" type="slidenum">
              <a:rPr lang="pl-PL" smtClean="0"/>
              <a:pPr/>
              <a:t>97</a:t>
            </a:fld>
            <a:endParaRPr lang="pl-PL" dirty="0"/>
          </a:p>
        </p:txBody>
      </p:sp>
    </p:spTree>
    <p:extLst>
      <p:ext uri="{BB962C8B-B14F-4D97-AF65-F5344CB8AC3E}">
        <p14:creationId xmlns:p14="http://schemas.microsoft.com/office/powerpoint/2010/main" val="1802916646"/>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415B086-28E9-8862-FC96-3902A9EC7622}"/>
              </a:ext>
            </a:extLst>
          </p:cNvPr>
          <p:cNvSpPr>
            <a:spLocks noGrp="1"/>
          </p:cNvSpPr>
          <p:nvPr>
            <p:ph type="title"/>
          </p:nvPr>
        </p:nvSpPr>
        <p:spPr/>
        <p:txBody>
          <a:bodyPr/>
          <a:lstStyle/>
          <a:p>
            <a:r>
              <a:rPr lang="pl-PL" dirty="0"/>
              <a:t>Czy działanie wywołuje efekt zachęty?</a:t>
            </a:r>
          </a:p>
        </p:txBody>
      </p:sp>
      <p:sp>
        <p:nvSpPr>
          <p:cNvPr id="3" name="Symbol zastępczy zawartości 2">
            <a:extLst>
              <a:ext uri="{FF2B5EF4-FFF2-40B4-BE49-F238E27FC236}">
                <a16:creationId xmlns:a16="http://schemas.microsoft.com/office/drawing/2014/main" id="{10B7327E-2E7C-0733-9151-1115151C7EC3}"/>
              </a:ext>
            </a:extLst>
          </p:cNvPr>
          <p:cNvSpPr>
            <a:spLocks noGrp="1"/>
          </p:cNvSpPr>
          <p:nvPr>
            <p:ph idx="1"/>
          </p:nvPr>
        </p:nvSpPr>
        <p:spPr/>
        <p:txBody>
          <a:bodyPr/>
          <a:lstStyle/>
          <a:p>
            <a:r>
              <a:rPr lang="pl-PL" dirty="0"/>
              <a:t>Orzeczenie Trybunału Sprawiedliwości z dnia 12 października 2023 r. w sprawie C-11/22 Est Wind </a:t>
            </a:r>
            <a:r>
              <a:rPr lang="pl-PL" dirty="0" err="1"/>
              <a:t>PowerOÜ</a:t>
            </a:r>
            <a:r>
              <a:rPr lang="pl-PL" dirty="0"/>
              <a:t>/</a:t>
            </a:r>
            <a:r>
              <a:rPr lang="pl-PL" dirty="0" err="1"/>
              <a:t>Elering</a:t>
            </a:r>
            <a:r>
              <a:rPr lang="pl-PL" dirty="0"/>
              <a:t> AS: </a:t>
            </a:r>
            <a:r>
              <a:rPr lang="pl-PL" i="1" dirty="0"/>
              <a:t>czy pierwszy człon definicji rozpoczęcia prac „rozpoczęcie robót budowlanych związanych z inwestycją”, należy interpretować w ten sposób, że chodzi o rozpoczęcie robót budowlanych powiązanych z jakimkolwiek projektem inwestycyjnym, czy też jedynie o rozpoczęcie takich robót budowlanych, które pozostają w związku z instalowanym w ramach projektu inwestycyjnego urządzeniem, za pomocą którego będzie wytwarzana energia?</a:t>
            </a:r>
          </a:p>
          <a:p>
            <a:endParaRPr lang="pl-PL" dirty="0"/>
          </a:p>
        </p:txBody>
      </p:sp>
      <p:cxnSp>
        <p:nvCxnSpPr>
          <p:cNvPr id="5" name="Łącznik prosty ze strzałką 4">
            <a:extLst>
              <a:ext uri="{FF2B5EF4-FFF2-40B4-BE49-F238E27FC236}">
                <a16:creationId xmlns:a16="http://schemas.microsoft.com/office/drawing/2014/main" id="{E47F7605-B675-EE1C-0531-405950E15BC8}"/>
              </a:ext>
            </a:extLst>
          </p:cNvPr>
          <p:cNvCxnSpPr>
            <a:cxnSpLocks/>
          </p:cNvCxnSpPr>
          <p:nvPr/>
        </p:nvCxnSpPr>
        <p:spPr>
          <a:xfrm>
            <a:off x="742128" y="5843600"/>
            <a:ext cx="9128181"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 name="Łącznik prosty 5">
            <a:extLst>
              <a:ext uri="{FF2B5EF4-FFF2-40B4-BE49-F238E27FC236}">
                <a16:creationId xmlns:a16="http://schemas.microsoft.com/office/drawing/2014/main" id="{A8CF6BFE-EB9A-F883-F514-F6E1342B67ED}"/>
              </a:ext>
            </a:extLst>
          </p:cNvPr>
          <p:cNvCxnSpPr>
            <a:cxnSpLocks/>
          </p:cNvCxnSpPr>
          <p:nvPr/>
        </p:nvCxnSpPr>
        <p:spPr>
          <a:xfrm>
            <a:off x="5369787" y="5526098"/>
            <a:ext cx="0" cy="63500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Prostokąt 6">
            <a:extLst>
              <a:ext uri="{FF2B5EF4-FFF2-40B4-BE49-F238E27FC236}">
                <a16:creationId xmlns:a16="http://schemas.microsoft.com/office/drawing/2014/main" id="{077BD94E-BDB4-D505-2491-1872726D1D12}"/>
              </a:ext>
            </a:extLst>
          </p:cNvPr>
          <p:cNvSpPr/>
          <p:nvPr/>
        </p:nvSpPr>
        <p:spPr>
          <a:xfrm>
            <a:off x="3758397" y="6312887"/>
            <a:ext cx="3175019" cy="555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złożenie wniosku </a:t>
            </a:r>
            <a:b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 udzielenie pomocy</a:t>
            </a:r>
          </a:p>
        </p:txBody>
      </p:sp>
      <p:cxnSp>
        <p:nvCxnSpPr>
          <p:cNvPr id="8" name="Łącznik prosty 7">
            <a:extLst>
              <a:ext uri="{FF2B5EF4-FFF2-40B4-BE49-F238E27FC236}">
                <a16:creationId xmlns:a16="http://schemas.microsoft.com/office/drawing/2014/main" id="{0BFB4B1E-81C3-C3DB-1B6D-6C509232C92F}"/>
              </a:ext>
            </a:extLst>
          </p:cNvPr>
          <p:cNvCxnSpPr>
            <a:cxnSpLocks/>
          </p:cNvCxnSpPr>
          <p:nvPr/>
        </p:nvCxnSpPr>
        <p:spPr>
          <a:xfrm>
            <a:off x="8520925" y="5526098"/>
            <a:ext cx="0" cy="63500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Prostokąt 8">
            <a:extLst>
              <a:ext uri="{FF2B5EF4-FFF2-40B4-BE49-F238E27FC236}">
                <a16:creationId xmlns:a16="http://schemas.microsoft.com/office/drawing/2014/main" id="{56857B63-70D7-D898-57A0-CFD0660DBCFF}"/>
              </a:ext>
            </a:extLst>
          </p:cNvPr>
          <p:cNvSpPr/>
          <p:nvPr/>
        </p:nvSpPr>
        <p:spPr>
          <a:xfrm>
            <a:off x="6933414" y="6312887"/>
            <a:ext cx="3175019" cy="555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budowa elektrowni wiatrowej</a:t>
            </a:r>
            <a:endParaRPr lang="pl-PL" i="1"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endParaRPr>
          </a:p>
        </p:txBody>
      </p:sp>
      <p:cxnSp>
        <p:nvCxnSpPr>
          <p:cNvPr id="10" name="Łącznik prosty 9">
            <a:extLst>
              <a:ext uri="{FF2B5EF4-FFF2-40B4-BE49-F238E27FC236}">
                <a16:creationId xmlns:a16="http://schemas.microsoft.com/office/drawing/2014/main" id="{552CFE36-6702-6173-FA8F-D3214AE0C1D1}"/>
              </a:ext>
            </a:extLst>
          </p:cNvPr>
          <p:cNvCxnSpPr>
            <a:cxnSpLocks/>
          </p:cNvCxnSpPr>
          <p:nvPr/>
        </p:nvCxnSpPr>
        <p:spPr>
          <a:xfrm>
            <a:off x="2170887" y="5526106"/>
            <a:ext cx="0" cy="634996"/>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Prostokąt 10">
            <a:extLst>
              <a:ext uri="{FF2B5EF4-FFF2-40B4-BE49-F238E27FC236}">
                <a16:creationId xmlns:a16="http://schemas.microsoft.com/office/drawing/2014/main" id="{AA58AC0C-9751-A0C3-D24C-2B737EE6FD0D}"/>
              </a:ext>
            </a:extLst>
          </p:cNvPr>
          <p:cNvSpPr/>
          <p:nvPr/>
        </p:nvSpPr>
        <p:spPr>
          <a:xfrm>
            <a:off x="583370" y="6312886"/>
            <a:ext cx="3175018" cy="8406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budowa masztów pomiarowych wiatru </a:t>
            </a:r>
            <a:b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i przyłączy do sieci</a:t>
            </a:r>
          </a:p>
        </p:txBody>
      </p:sp>
      <p:sp>
        <p:nvSpPr>
          <p:cNvPr id="12" name="Symbol zastępczy numeru slajdu 3">
            <a:extLst>
              <a:ext uri="{FF2B5EF4-FFF2-40B4-BE49-F238E27FC236}">
                <a16:creationId xmlns:a16="http://schemas.microsoft.com/office/drawing/2014/main" id="{75508E64-AB0F-67C1-6D44-06F541114E22}"/>
              </a:ext>
            </a:extLst>
          </p:cNvPr>
          <p:cNvSpPr>
            <a:spLocks noGrp="1"/>
          </p:cNvSpPr>
          <p:nvPr>
            <p:ph type="sldNum" sz="quarter" idx="10"/>
          </p:nvPr>
        </p:nvSpPr>
        <p:spPr>
          <a:xfrm>
            <a:off x="8585200" y="7019837"/>
            <a:ext cx="1080000" cy="180000"/>
          </a:xfrm>
        </p:spPr>
        <p:txBody>
          <a:bodyPr/>
          <a:lstStyle/>
          <a:p>
            <a:fld id="{EB4015AA-59F6-416B-87A6-8E3D940284E2}" type="slidenum">
              <a:rPr lang="pl-PL" smtClean="0"/>
              <a:pPr/>
              <a:t>98</a:t>
            </a:fld>
            <a:endParaRPr lang="pl-PL" dirty="0"/>
          </a:p>
        </p:txBody>
      </p:sp>
    </p:spTree>
    <p:extLst>
      <p:ext uri="{BB962C8B-B14F-4D97-AF65-F5344CB8AC3E}">
        <p14:creationId xmlns:p14="http://schemas.microsoft.com/office/powerpoint/2010/main" val="392244023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3F1BC753-BBC9-23D4-198C-1355F88AE0CB}"/>
              </a:ext>
            </a:extLst>
          </p:cNvPr>
          <p:cNvSpPr>
            <a:spLocks noGrp="1"/>
          </p:cNvSpPr>
          <p:nvPr>
            <p:ph type="title"/>
          </p:nvPr>
        </p:nvSpPr>
        <p:spPr/>
        <p:txBody>
          <a:bodyPr/>
          <a:lstStyle/>
          <a:p>
            <a:r>
              <a:rPr lang="pl-PL" dirty="0"/>
              <a:t>Czy działanie wywołuje efekt zachęty?</a:t>
            </a:r>
          </a:p>
        </p:txBody>
      </p:sp>
      <p:sp>
        <p:nvSpPr>
          <p:cNvPr id="3" name="Symbol zastępczy zawartości 2">
            <a:extLst>
              <a:ext uri="{FF2B5EF4-FFF2-40B4-BE49-F238E27FC236}">
                <a16:creationId xmlns:a16="http://schemas.microsoft.com/office/drawing/2014/main" id="{1206DB31-5C82-9817-93D8-B9D7C2E00DC0}"/>
              </a:ext>
            </a:extLst>
          </p:cNvPr>
          <p:cNvSpPr>
            <a:spLocks noGrp="1"/>
          </p:cNvSpPr>
          <p:nvPr>
            <p:ph idx="1"/>
          </p:nvPr>
        </p:nvSpPr>
        <p:spPr/>
        <p:txBody>
          <a:bodyPr/>
          <a:lstStyle/>
          <a:p>
            <a:r>
              <a:rPr lang="pl-PL" dirty="0"/>
              <a:t>Wyrok NSA z dnia 14 stycznia 2020 r. (I GSK 2137/19):</a:t>
            </a:r>
            <a:r>
              <a:rPr lang="pl-PL" i="1" dirty="0"/>
              <a:t> czy dofinansowanie zakupu linii technologicznej, która będzie umieszczona w hali produkcyjnej, spełnia efekt zachęty, przy założeniu, że koszty budowy hali produkcyjnej są finansowane ze środków przedsiębiorstwa, a sama budowa hali została rozpoczęta przez złożeniem wniosku o dofinansowanie?</a:t>
            </a:r>
          </a:p>
          <a:p>
            <a:endParaRPr lang="pl-PL" dirty="0"/>
          </a:p>
        </p:txBody>
      </p:sp>
      <p:sp>
        <p:nvSpPr>
          <p:cNvPr id="4" name="Symbol zastępczy numeru slajdu 3">
            <a:extLst>
              <a:ext uri="{FF2B5EF4-FFF2-40B4-BE49-F238E27FC236}">
                <a16:creationId xmlns:a16="http://schemas.microsoft.com/office/drawing/2014/main" id="{AD32ACA5-E768-38EC-3E9C-32CCC2C83766}"/>
              </a:ext>
            </a:extLst>
          </p:cNvPr>
          <p:cNvSpPr>
            <a:spLocks noGrp="1"/>
          </p:cNvSpPr>
          <p:nvPr>
            <p:ph type="sldNum" sz="quarter" idx="10"/>
          </p:nvPr>
        </p:nvSpPr>
        <p:spPr/>
        <p:txBody>
          <a:bodyPr/>
          <a:lstStyle/>
          <a:p>
            <a:fld id="{EB4015AA-59F6-416B-87A6-8E3D940284E2}" type="slidenum">
              <a:rPr lang="pl-PL" smtClean="0"/>
              <a:pPr/>
              <a:t>99</a:t>
            </a:fld>
            <a:endParaRPr lang="pl-PL" dirty="0"/>
          </a:p>
        </p:txBody>
      </p:sp>
      <p:cxnSp>
        <p:nvCxnSpPr>
          <p:cNvPr id="5" name="Łącznik prosty ze strzałką 4">
            <a:extLst>
              <a:ext uri="{FF2B5EF4-FFF2-40B4-BE49-F238E27FC236}">
                <a16:creationId xmlns:a16="http://schemas.microsoft.com/office/drawing/2014/main" id="{51A149B4-0564-BD05-7AE3-70A40AA5609F}"/>
              </a:ext>
            </a:extLst>
          </p:cNvPr>
          <p:cNvCxnSpPr>
            <a:cxnSpLocks/>
          </p:cNvCxnSpPr>
          <p:nvPr/>
        </p:nvCxnSpPr>
        <p:spPr>
          <a:xfrm>
            <a:off x="742128" y="5843600"/>
            <a:ext cx="9128181" cy="0"/>
          </a:xfrm>
          <a:prstGeom prst="straightConnector1">
            <a:avLst/>
          </a:prstGeom>
          <a:ln w="12700">
            <a:solidFill>
              <a:srgbClr val="002060"/>
            </a:solidFill>
            <a:tailEnd type="triangle"/>
          </a:ln>
        </p:spPr>
        <p:style>
          <a:lnRef idx="1">
            <a:schemeClr val="accent1"/>
          </a:lnRef>
          <a:fillRef idx="0">
            <a:schemeClr val="accent1"/>
          </a:fillRef>
          <a:effectRef idx="0">
            <a:schemeClr val="accent1"/>
          </a:effectRef>
          <a:fontRef idx="minor">
            <a:schemeClr val="tx1"/>
          </a:fontRef>
        </p:style>
      </p:cxnSp>
      <p:cxnSp>
        <p:nvCxnSpPr>
          <p:cNvPr id="6" name="Łącznik prosty 5">
            <a:extLst>
              <a:ext uri="{FF2B5EF4-FFF2-40B4-BE49-F238E27FC236}">
                <a16:creationId xmlns:a16="http://schemas.microsoft.com/office/drawing/2014/main" id="{F4671E64-0D5E-5BBA-6BF6-B6A3C28E4523}"/>
              </a:ext>
            </a:extLst>
          </p:cNvPr>
          <p:cNvCxnSpPr>
            <a:cxnSpLocks/>
          </p:cNvCxnSpPr>
          <p:nvPr/>
        </p:nvCxnSpPr>
        <p:spPr>
          <a:xfrm>
            <a:off x="5369787" y="5526098"/>
            <a:ext cx="0" cy="63500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7" name="Prostokąt 6">
            <a:extLst>
              <a:ext uri="{FF2B5EF4-FFF2-40B4-BE49-F238E27FC236}">
                <a16:creationId xmlns:a16="http://schemas.microsoft.com/office/drawing/2014/main" id="{D108AB0E-9286-20D9-5D7A-77D9A2C20C6D}"/>
              </a:ext>
            </a:extLst>
          </p:cNvPr>
          <p:cNvSpPr/>
          <p:nvPr/>
        </p:nvSpPr>
        <p:spPr>
          <a:xfrm>
            <a:off x="3758397" y="6312887"/>
            <a:ext cx="3175019" cy="555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złożenie wniosku </a:t>
            </a:r>
            <a:b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o udzielenie pomocy</a:t>
            </a:r>
          </a:p>
        </p:txBody>
      </p:sp>
      <p:cxnSp>
        <p:nvCxnSpPr>
          <p:cNvPr id="8" name="Łącznik prosty 7">
            <a:extLst>
              <a:ext uri="{FF2B5EF4-FFF2-40B4-BE49-F238E27FC236}">
                <a16:creationId xmlns:a16="http://schemas.microsoft.com/office/drawing/2014/main" id="{BA01D6BD-58C8-7D16-0A73-53E8A45ED2A7}"/>
              </a:ext>
            </a:extLst>
          </p:cNvPr>
          <p:cNvCxnSpPr>
            <a:cxnSpLocks/>
          </p:cNvCxnSpPr>
          <p:nvPr/>
        </p:nvCxnSpPr>
        <p:spPr>
          <a:xfrm>
            <a:off x="8520925" y="5526098"/>
            <a:ext cx="0" cy="635004"/>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9" name="Prostokąt 8">
            <a:extLst>
              <a:ext uri="{FF2B5EF4-FFF2-40B4-BE49-F238E27FC236}">
                <a16:creationId xmlns:a16="http://schemas.microsoft.com/office/drawing/2014/main" id="{FFE1CDC6-E26D-AE83-5AD7-13D68E07D4CE}"/>
              </a:ext>
            </a:extLst>
          </p:cNvPr>
          <p:cNvSpPr/>
          <p:nvPr/>
        </p:nvSpPr>
        <p:spPr>
          <a:xfrm>
            <a:off x="6933414" y="6312887"/>
            <a:ext cx="3175019" cy="55540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zakup linii technologicznej</a:t>
            </a:r>
          </a:p>
        </p:txBody>
      </p:sp>
      <p:cxnSp>
        <p:nvCxnSpPr>
          <p:cNvPr id="10" name="Łącznik prosty 9">
            <a:extLst>
              <a:ext uri="{FF2B5EF4-FFF2-40B4-BE49-F238E27FC236}">
                <a16:creationId xmlns:a16="http://schemas.microsoft.com/office/drawing/2014/main" id="{FCC9D922-1CB2-0B20-1A7E-50AC7185EF23}"/>
              </a:ext>
            </a:extLst>
          </p:cNvPr>
          <p:cNvCxnSpPr>
            <a:cxnSpLocks/>
          </p:cNvCxnSpPr>
          <p:nvPr/>
        </p:nvCxnSpPr>
        <p:spPr>
          <a:xfrm>
            <a:off x="2170887" y="5526106"/>
            <a:ext cx="0" cy="634996"/>
          </a:xfrm>
          <a:prstGeom prst="line">
            <a:avLst/>
          </a:prstGeom>
          <a:ln w="12700">
            <a:solidFill>
              <a:srgbClr val="002060"/>
            </a:solidFill>
          </a:ln>
        </p:spPr>
        <p:style>
          <a:lnRef idx="1">
            <a:schemeClr val="accent1"/>
          </a:lnRef>
          <a:fillRef idx="0">
            <a:schemeClr val="accent1"/>
          </a:fillRef>
          <a:effectRef idx="0">
            <a:schemeClr val="accent1"/>
          </a:effectRef>
          <a:fontRef idx="minor">
            <a:schemeClr val="tx1"/>
          </a:fontRef>
        </p:style>
      </p:cxnSp>
      <p:sp>
        <p:nvSpPr>
          <p:cNvPr id="11" name="Prostokąt 10">
            <a:extLst>
              <a:ext uri="{FF2B5EF4-FFF2-40B4-BE49-F238E27FC236}">
                <a16:creationId xmlns:a16="http://schemas.microsoft.com/office/drawing/2014/main" id="{48B046F2-9743-90B8-D04C-4E474B53A0BD}"/>
              </a:ext>
            </a:extLst>
          </p:cNvPr>
          <p:cNvSpPr/>
          <p:nvPr/>
        </p:nvSpPr>
        <p:spPr>
          <a:xfrm>
            <a:off x="583370" y="6312886"/>
            <a:ext cx="3175018" cy="84060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budowa hali produkcyjnej </a:t>
            </a:r>
            <a:b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br>
            <a:r>
              <a:rPr lang="pl-PL" dirty="0">
                <a:solidFill>
                  <a:schemeClr val="tx1">
                    <a:lumMod val="75000"/>
                    <a:lumOff val="25000"/>
                  </a:schemeClr>
                </a:solidFill>
                <a:latin typeface="Open Sans" panose="020B0606030504020204" pitchFamily="34" charset="0"/>
                <a:ea typeface="Open Sans" panose="020B0606030504020204" pitchFamily="34" charset="0"/>
                <a:cs typeface="Open Sans" panose="020B0606030504020204" pitchFamily="34" charset="0"/>
              </a:rPr>
              <a:t>dla dedykowanej linii technologicznej</a:t>
            </a:r>
          </a:p>
        </p:txBody>
      </p:sp>
    </p:spTree>
    <p:extLst>
      <p:ext uri="{BB962C8B-B14F-4D97-AF65-F5344CB8AC3E}">
        <p14:creationId xmlns:p14="http://schemas.microsoft.com/office/powerpoint/2010/main" val="3940789364"/>
      </p:ext>
    </p:extLst>
  </p:cSld>
  <p:clrMapOvr>
    <a:masterClrMapping/>
  </p:clrMapOvr>
</p:sld>
</file>

<file path=ppt/theme/theme1.xml><?xml version="1.0" encoding="utf-8"?>
<a:theme xmlns:a="http://schemas.openxmlformats.org/drawingml/2006/main" name="Motyw pakietu Office">
  <a:themeElements>
    <a:clrScheme name="Niestandardowy 8">
      <a:dk1>
        <a:srgbClr val="000000"/>
      </a:dk1>
      <a:lt1>
        <a:srgbClr val="FFFFFF"/>
      </a:lt1>
      <a:dk2>
        <a:srgbClr val="002073"/>
      </a:dk2>
      <a:lt2>
        <a:srgbClr val="FFFFFF"/>
      </a:lt2>
      <a:accent1>
        <a:srgbClr val="003399"/>
      </a:accent1>
      <a:accent2>
        <a:srgbClr val="A6D3FF"/>
      </a:accent2>
      <a:accent3>
        <a:srgbClr val="FFD618"/>
      </a:accent3>
      <a:accent4>
        <a:srgbClr val="0051B0"/>
      </a:accent4>
      <a:accent5>
        <a:srgbClr val="6BB1E2"/>
      </a:accent5>
      <a:accent6>
        <a:srgbClr val="FFE60B"/>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zentacja1" id="{436F5452-C95B-4D43-A1C6-1CA5BE69C951}" vid="{ABE25C27-1E66-47F3-AA86-B88226738C33}"/>
    </a:ext>
  </a:ext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Pakiet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Pakiet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FA1F3B16C8C704DA37A63ACA9CA61DD" ma:contentTypeVersion="14" ma:contentTypeDescription="Utwórz nowy dokument." ma:contentTypeScope="" ma:versionID="3b8d1f156b98b844c2179feaf6fb49f8">
  <xsd:schema xmlns:xsd="http://www.w3.org/2001/XMLSchema" xmlns:xs="http://www.w3.org/2001/XMLSchema" xmlns:p="http://schemas.microsoft.com/office/2006/metadata/properties" xmlns:ns3="d4f64a22-a125-4b7a-afce-4a30c86a8f7c" xmlns:ns4="d47a4560-aee9-43e8-973f-2abd655c26a0" targetNamespace="http://schemas.microsoft.com/office/2006/metadata/properties" ma:root="true" ma:fieldsID="9f70f3c22ece0843ccea75003f12c394" ns3:_="" ns4:_="">
    <xsd:import namespace="d4f64a22-a125-4b7a-afce-4a30c86a8f7c"/>
    <xsd:import namespace="d47a4560-aee9-43e8-973f-2abd655c26a0"/>
    <xsd:element name="properties">
      <xsd:complexType>
        <xsd:sequence>
          <xsd:element name="documentManagement">
            <xsd:complexType>
              <xsd:all>
                <xsd:element ref="ns3:MediaServiceMetadata" minOccurs="0"/>
                <xsd:element ref="ns3:MediaServiceFastMetadata" minOccurs="0"/>
                <xsd:element ref="ns3:MediaServiceDateTaken" minOccurs="0"/>
                <xsd:element ref="ns3:MediaServiceAutoTags" minOccurs="0"/>
                <xsd:element ref="ns4:SharedWithUsers" minOccurs="0"/>
                <xsd:element ref="ns4:SharedWithDetails" minOccurs="0"/>
                <xsd:element ref="ns4:SharingHintHash"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4f64a22-a125-4b7a-afce-4a30c86a8f7c"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DateTaken" ma:index="10" nillable="true" ma:displayName="MediaServiceDateTaken" ma:description="" ma:hidden="true" ma:internalName="MediaServiceDateTaken" ma:readOnly="true">
      <xsd:simpleType>
        <xsd:restriction base="dms:Text"/>
      </xsd:simpleType>
    </xsd:element>
    <xsd:element name="MediaServiceAutoTags" ma:index="11" nillable="true" ma:displayName="MediaServiceAutoTags" ma:description="" ma:internalName="MediaServiceAutoTags" ma:readOnly="true">
      <xsd:simpleType>
        <xsd:restriction base="dms:Text"/>
      </xsd:simpleType>
    </xsd:element>
    <xsd:element name="MediaServiceOCR" ma:index="15" nillable="true" ma:displayName="MediaServiceOCR" ma:internalName="MediaServiceOCR" ma:readOnly="true">
      <xsd:simpleType>
        <xsd:restriction base="dms:Note">
          <xsd:maxLength value="255"/>
        </xsd:restriction>
      </xsd:simpleType>
    </xsd:element>
    <xsd:element name="MediaServiceLocation" ma:index="16" nillable="true" ma:displayName="MediaServiceLocation" ma:internalName="MediaServiceLocation" ma:readOnly="true">
      <xsd:simpleType>
        <xsd:restriction base="dms:Text"/>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AutoKeyPoints" ma:index="19" nillable="true" ma:displayName="MediaServiceAutoKeyPoints" ma:hidden="true" ma:internalName="MediaServiceAutoKeyPoints" ma:readOnly="true">
      <xsd:simpleType>
        <xsd:restriction base="dms:Note"/>
      </xsd:simpleType>
    </xsd:element>
    <xsd:element name="MediaServiceKeyPoints" ma:index="20"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d47a4560-aee9-43e8-973f-2abd655c26a0" elementFormDefault="qualified">
    <xsd:import namespace="http://schemas.microsoft.com/office/2006/documentManagement/types"/>
    <xsd:import namespace="http://schemas.microsoft.com/office/infopath/2007/PartnerControls"/>
    <xsd:element name="SharedWithUsers" ma:index="12" nillable="true" ma:displayName="Udostępnianie"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Udostępnione dla — szczegóły" ma:internalName="SharedWithDetails" ma:readOnly="true">
      <xsd:simpleType>
        <xsd:restriction base="dms:Note">
          <xsd:maxLength value="255"/>
        </xsd:restriction>
      </xsd:simpleType>
    </xsd:element>
    <xsd:element name="SharingHintHash" ma:index="14" nillable="true" ma:displayName="Skrót wskazówki dotyczącej udostępniania"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FB9266E9-47D5-4BEA-96BB-91834E0157E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4f64a22-a125-4b7a-afce-4a30c86a8f7c"/>
    <ds:schemaRef ds:uri="d47a4560-aee9-43e8-973f-2abd655c26a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EEAE707B-CAB2-4EF2-9059-DA173A9CEE37}">
  <ds:schemaRefs>
    <ds:schemaRef ds:uri="http://schemas.microsoft.com/sharepoint/v3/contenttype/forms"/>
  </ds:schemaRefs>
</ds:datastoreItem>
</file>

<file path=customXml/itemProps3.xml><?xml version="1.0" encoding="utf-8"?>
<ds:datastoreItem xmlns:ds="http://schemas.openxmlformats.org/officeDocument/2006/customXml" ds:itemID="{60734B14-AD9C-4F5D-B1E5-B1777D81BF07}">
  <ds:schemaRefs>
    <ds:schemaRef ds:uri="http://purl.org/dc/elements/1.1/"/>
    <ds:schemaRef ds:uri="d4f64a22-a125-4b7a-afce-4a30c86a8f7c"/>
    <ds:schemaRef ds:uri="http://schemas.microsoft.com/office/2006/documentManagement/types"/>
    <ds:schemaRef ds:uri="http://www.w3.org/XML/1998/namespace"/>
    <ds:schemaRef ds:uri="http://schemas.microsoft.com/office/infopath/2007/PartnerControls"/>
    <ds:schemaRef ds:uri="http://purl.org/dc/dcmitype/"/>
    <ds:schemaRef ds:uri="http://schemas.openxmlformats.org/package/2006/metadata/core-properties"/>
    <ds:schemaRef ds:uri="d47a4560-aee9-43e8-973f-2abd655c26a0"/>
    <ds:schemaRef ds:uri="http://schemas.microsoft.com/office/2006/metadata/properties"/>
    <ds:schemaRef ds:uri="http://purl.org/dc/terms/"/>
  </ds:schemaRefs>
</ds:datastoreItem>
</file>

<file path=docProps/app.xml><?xml version="1.0" encoding="utf-8"?>
<Properties xmlns="http://schemas.openxmlformats.org/officeDocument/2006/extended-properties" xmlns:vt="http://schemas.openxmlformats.org/officeDocument/2006/docPropsVTypes">
  <Template/>
  <TotalTime>1134</TotalTime>
  <Words>24731</Words>
  <Application>Microsoft Office PowerPoint</Application>
  <PresentationFormat>Niestandardowy</PresentationFormat>
  <Paragraphs>1727</Paragraphs>
  <Slides>248</Slides>
  <Notes>4</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248</vt:i4>
      </vt:variant>
    </vt:vector>
  </HeadingPairs>
  <TitlesOfParts>
    <vt:vector size="254" baseType="lpstr">
      <vt:lpstr>Arial</vt:lpstr>
      <vt:lpstr>Calibri</vt:lpstr>
      <vt:lpstr>Calibri Light</vt:lpstr>
      <vt:lpstr>Cambria Math</vt:lpstr>
      <vt:lpstr>Open Sans</vt:lpstr>
      <vt:lpstr>Motyw pakietu Office</vt:lpstr>
      <vt:lpstr>Pomoc publiczna</vt:lpstr>
      <vt:lpstr>Przesłanki pomocy publicznej</vt:lpstr>
      <vt:lpstr>Przesłanki pomocy publicznej</vt:lpstr>
      <vt:lpstr>Przesłanki pomocy publicznej</vt:lpstr>
      <vt:lpstr>Przesłanki pomocy publicznej</vt:lpstr>
      <vt:lpstr>Przesłanki pomocy publicznej</vt:lpstr>
      <vt:lpstr>Przedsiębiorstwo</vt:lpstr>
      <vt:lpstr>Przedsiębiorstwo</vt:lpstr>
      <vt:lpstr>Przedsiębiorstwo</vt:lpstr>
      <vt:lpstr>Przedsiębiorstwo</vt:lpstr>
      <vt:lpstr>Przedsiębiorstwo</vt:lpstr>
      <vt:lpstr>Przedsiębiorstwo</vt:lpstr>
      <vt:lpstr>Przedsiębiorstwo</vt:lpstr>
      <vt:lpstr>Przedsiębiorstwo</vt:lpstr>
      <vt:lpstr>Przedsiębiorstwo</vt:lpstr>
      <vt:lpstr>Korzyść</vt:lpstr>
      <vt:lpstr>Korzyść</vt:lpstr>
      <vt:lpstr>Kryterium korzyści gospodarczej</vt:lpstr>
      <vt:lpstr>Kryterium korzyści gospodarczej</vt:lpstr>
      <vt:lpstr>Kryterium korzyści gospodarczej</vt:lpstr>
      <vt:lpstr>Korzyść</vt:lpstr>
      <vt:lpstr>Korzyść</vt:lpstr>
      <vt:lpstr>Kryterium selektywności</vt:lpstr>
      <vt:lpstr>Zakłócenie konkurencji oraz wpływ na wymianę handlową</vt:lpstr>
      <vt:lpstr>Zakłócenie konkurencji oraz wpływ na wymianę handlową</vt:lpstr>
      <vt:lpstr>Zakłócenie konkurencji oraz wpływ na wymianę handlową</vt:lpstr>
      <vt:lpstr>Zakłócenie konkurencji oraz wpływ na wymianę handlową</vt:lpstr>
      <vt:lpstr>Zakłócenie konkurencji oraz wpływ na wymianę handlową</vt:lpstr>
      <vt:lpstr>Zakłócenie konkurencji oraz wpływ na wymianę handlową</vt:lpstr>
      <vt:lpstr>Ścieżka przejścia przez przesłanki pomocy publicznej</vt:lpstr>
      <vt:lpstr>Beneficjent pomocy </vt:lpstr>
      <vt:lpstr>Beneficjent pomocy </vt:lpstr>
      <vt:lpstr>Beneficjent pomocy </vt:lpstr>
      <vt:lpstr>Infrastruktura podwójnego wykorzystania</vt:lpstr>
      <vt:lpstr>Infrastruktura podwójnego wykorzystania</vt:lpstr>
      <vt:lpstr>Przykład 1</vt:lpstr>
      <vt:lpstr>Przykład 1</vt:lpstr>
      <vt:lpstr>Przykład 2</vt:lpstr>
      <vt:lpstr>Przykład 2</vt:lpstr>
      <vt:lpstr>Przykład 2</vt:lpstr>
      <vt:lpstr>Przykład 2</vt:lpstr>
      <vt:lpstr>Pomoc niezgodna z prawem</vt:lpstr>
      <vt:lpstr>Pomoc świadczona niezgodnie z przeznaczeniem</vt:lpstr>
      <vt:lpstr>Pomoc niezgodna z prawem lub świadczona niezgodnie z przeznaczeniem</vt:lpstr>
      <vt:lpstr>Podstawy prawne udzielania pomocy publicznej</vt:lpstr>
      <vt:lpstr>Unijne źródła prawa</vt:lpstr>
      <vt:lpstr>Unijne źródła prawa</vt:lpstr>
      <vt:lpstr>Unijne źródła prawa</vt:lpstr>
      <vt:lpstr>Polskie źródła prawa</vt:lpstr>
      <vt:lpstr>Polskie źródła prawa</vt:lpstr>
      <vt:lpstr>Polskie źródła prawa</vt:lpstr>
      <vt:lpstr>Polskie źródła prawa</vt:lpstr>
      <vt:lpstr>Polskie źródła prawa</vt:lpstr>
      <vt:lpstr>Sposoby obliczania dofinansowania</vt:lpstr>
      <vt:lpstr>Sposoby obliczania dofinansowania</vt:lpstr>
      <vt:lpstr>Sposoby obliczania dofinansowania</vt:lpstr>
      <vt:lpstr>Sposoby obliczania dofinansowania</vt:lpstr>
      <vt:lpstr>Sposoby obliczania dofinansowania</vt:lpstr>
      <vt:lpstr>Sposoby obliczania dofinansowania</vt:lpstr>
      <vt:lpstr>Pomoc de minimis  rozporządzanie Komisji (UE) 2023/2831</vt:lpstr>
      <vt:lpstr>Główne zmiany wprowadzone rozporządzeniem  Komisji 2023/2831 </vt:lpstr>
      <vt:lpstr>Przeznaczenia pomocy de minimis</vt:lpstr>
      <vt:lpstr>Obszar wykluczony z pomocy de minimis</vt:lpstr>
      <vt:lpstr>Obszar kwalifikowalny do pomocy de minimis</vt:lpstr>
      <vt:lpstr>Pułap pomocy de minimis</vt:lpstr>
      <vt:lpstr>Mechanizm wyznaczania okresu referencyjnego</vt:lpstr>
      <vt:lpstr>Przedsiębiorstwa przekraczające pułap</vt:lpstr>
      <vt:lpstr>Jedno przedsiębiorstwo</vt:lpstr>
      <vt:lpstr>Jedno przedsiębiorstwo</vt:lpstr>
      <vt:lpstr>Jedno przedsiębiorstwo</vt:lpstr>
      <vt:lpstr>Bezpośrednia relacja kapitałowa</vt:lpstr>
      <vt:lpstr>Bezpośrednia relacja osobowa</vt:lpstr>
      <vt:lpstr>Bezpośrednia relacja z dominującym wpływem</vt:lpstr>
      <vt:lpstr>Pośrednia relacja z dominującym wpływem</vt:lpstr>
      <vt:lpstr>Bezpośrednia relacja z organem publicznym</vt:lpstr>
      <vt:lpstr>Pośrednia relacja kapitałowa</vt:lpstr>
      <vt:lpstr>Kumulacja pomocy de minimis</vt:lpstr>
      <vt:lpstr>Kumulacja pomocy de minimis</vt:lpstr>
      <vt:lpstr>Pomoc publiczna rozporządzanie Komisji (UE) 651/2014</vt:lpstr>
      <vt:lpstr>Obszary wykluczone z pomocy publicznej</vt:lpstr>
      <vt:lpstr>Obszary wykluczone z pomocy publicznej</vt:lpstr>
      <vt:lpstr>Ogólne zasady kumulacji pomocy publicznej</vt:lpstr>
      <vt:lpstr>Przykład nr 1 w odniesieniu do art. 8 ust. 3 lit a) GBER</vt:lpstr>
      <vt:lpstr>Przykład nr 1 w odniesieniu do art. 8 ust. 3 lit a) GBER</vt:lpstr>
      <vt:lpstr>Przykład nr 2 w odniesieniu do art. 8 ust. 3 lit b) GBER</vt:lpstr>
      <vt:lpstr>Przykład nr 2 w odniesieniu do art. 8 ust. 3 lit b) GBER</vt:lpstr>
      <vt:lpstr>Przykład nr 3 w odniesieniu do art. 8 ust. 3 lit b) GBER</vt:lpstr>
      <vt:lpstr>Przykład nr 3 w odniesieniu do art. 8 ust. 3 lit b) GBER</vt:lpstr>
      <vt:lpstr>Przykład nr 4 w odniesieniu do art. 8 ust. 5 GBER</vt:lpstr>
      <vt:lpstr>Przykład nr 4 w odniesieniu do art. 8 ust. 5 GBER</vt:lpstr>
      <vt:lpstr>Pomoc publiczna rozporządzanie Komisji (UE) 651/2014</vt:lpstr>
      <vt:lpstr>Efekt zachęty</vt:lpstr>
      <vt:lpstr>Rozpoczęcie prac</vt:lpstr>
      <vt:lpstr>Rozpoczęcie prac</vt:lpstr>
      <vt:lpstr>Rozpoczęcie prac – roboty budowlane</vt:lpstr>
      <vt:lpstr>Rozpoczęcie prac – wiążące zobowiązanie do zakupu</vt:lpstr>
      <vt:lpstr>Rozpoczęcie prac – inne zobowiązanie</vt:lpstr>
      <vt:lpstr>Czy działanie wywołuje efekt zachęty?</vt:lpstr>
      <vt:lpstr>Czy działanie wywołuje efekt zachęty?</vt:lpstr>
      <vt:lpstr>Rozpoczęcie prac – wąska definicja</vt:lpstr>
      <vt:lpstr>Rozpoczęcie prac – szeroka definicja</vt:lpstr>
      <vt:lpstr>Pomoc publiczna rozporządzanie Komisji (UE) 651/2014</vt:lpstr>
      <vt:lpstr>Mapa pomocy regionalnej</vt:lpstr>
      <vt:lpstr>Mapa pomocy regionalnej</vt:lpstr>
      <vt:lpstr>Mapa pomocy regionalnej</vt:lpstr>
      <vt:lpstr>Pomoc publiczna rozporządzanie Komisji (UE) 651/2014</vt:lpstr>
      <vt:lpstr>Wykluczenia sektorowe</vt:lpstr>
      <vt:lpstr>Sektor energii oraz związana z tym infrastruktura</vt:lpstr>
      <vt:lpstr>Inwestycja początkowa</vt:lpstr>
      <vt:lpstr>Utworzenie nowego zakładu</vt:lpstr>
      <vt:lpstr>Zwiększenie zdolności produkcyjnej istniejącego zakładu</vt:lpstr>
      <vt:lpstr>Dywersyfikacja produkcji zakładu</vt:lpstr>
      <vt:lpstr>Zasadnicza zmiana całościowego procesu produkcji</vt:lpstr>
      <vt:lpstr>Koszty kwalifikowalne</vt:lpstr>
      <vt:lpstr>Koszty kwalifikowalne</vt:lpstr>
      <vt:lpstr>Specyfika dywersyfikacji produkcji</vt:lpstr>
      <vt:lpstr>Specyfika zasadniczej zmiany procesu produkcji</vt:lpstr>
      <vt:lpstr>Jednostkowy projekt inwestycyjny </vt:lpstr>
      <vt:lpstr>Maksymalna intensywność pomocy</vt:lpstr>
      <vt:lpstr>Wkład własny w formie finansowej</vt:lpstr>
      <vt:lpstr>Utrzymanie inwestycji</vt:lpstr>
      <vt:lpstr>Pomoc publiczna rozporządzanie Komisji (UE) 651/2014</vt:lpstr>
      <vt:lpstr>Pomoc inwestycyjna na propagowanie energii z OZE</vt:lpstr>
      <vt:lpstr>Pomoc inwestycyjna na propagowanie energii z OZE</vt:lpstr>
      <vt:lpstr>Produkcja i magazynowanie energii (1)</vt:lpstr>
      <vt:lpstr>Produkcja i magazynowanie energii (1)</vt:lpstr>
      <vt:lpstr>Produkcja i magazynowanie energii (1)</vt:lpstr>
      <vt:lpstr>Produkcja i magazynowanie energii (1)</vt:lpstr>
      <vt:lpstr>Produkcja i magazynowanie energii (1)</vt:lpstr>
      <vt:lpstr>Produkcja i magazynowanie biopaliw (2)</vt:lpstr>
      <vt:lpstr>Produkcja i magazynowanie biopaliw (2)</vt:lpstr>
      <vt:lpstr>Produkcja i magazynowanie wodoru (3)</vt:lpstr>
      <vt:lpstr>Produkcja i magazynowanie wodoru (3)</vt:lpstr>
      <vt:lpstr>Wysokosprawne jednostki kogeneracyjne (4)</vt:lpstr>
      <vt:lpstr>Wysokosprawne jednostki kogeneracyjne (4)</vt:lpstr>
      <vt:lpstr>Wysokosprawne jednostki kogeneracyjne (4)</vt:lpstr>
      <vt:lpstr>Koszty kwalifikowalne</vt:lpstr>
      <vt:lpstr>Koszty kwalifikowalne</vt:lpstr>
      <vt:lpstr>Maksymalna intensywność pomocy</vt:lpstr>
      <vt:lpstr>Pomoc publiczna rozporządzanie Komisji (UE) 651/2014</vt:lpstr>
      <vt:lpstr>Pomoc inwestycyjna na ochronę środowiska</vt:lpstr>
      <vt:lpstr>Pomoc inwestycyjna na ochronę środowiska</vt:lpstr>
      <vt:lpstr>Pomoc inwestycyjna na ochronę środowiska</vt:lpstr>
      <vt:lpstr>Pomoc inwestycyjna na ochronę środowiska</vt:lpstr>
      <vt:lpstr>Pomoc inwestycyjna na ochronę środowiska</vt:lpstr>
      <vt:lpstr>Pomoc inwestycyjna na ochronę środowiska</vt:lpstr>
      <vt:lpstr>Pomoc inwestycyjna na ochronę środowiska</vt:lpstr>
      <vt:lpstr>Pomoc inwestycyjna na ochronę środowiska</vt:lpstr>
      <vt:lpstr>Koszty kwalifikowalne</vt:lpstr>
      <vt:lpstr>Koszty kwalifikowalne</vt:lpstr>
      <vt:lpstr>Koszty kwalifikowalne</vt:lpstr>
      <vt:lpstr>Koszty kwalifikowalne</vt:lpstr>
      <vt:lpstr>Metodologia ustalania wysokości kosztów kwalifikowalnych</vt:lpstr>
      <vt:lpstr>Metodologia ustalania wysokości kosztów kwalifikowalnych</vt:lpstr>
      <vt:lpstr>Metodologia ustalania wysokości kosztów kwalifikowalnych</vt:lpstr>
      <vt:lpstr>Pomoc inwestycyjna na ochronę środowiska</vt:lpstr>
      <vt:lpstr>Pomoc inwestycyjna na ochronę środowiska</vt:lpstr>
      <vt:lpstr>Maksymalna intensywność pomocy</vt:lpstr>
      <vt:lpstr>Pomoc inwestycyjna na ochronę środowiska</vt:lpstr>
      <vt:lpstr>Pomoc publiczna rozporządzanie Komisji (UE) 651/2014</vt:lpstr>
      <vt:lpstr>Pomoc efektywność energetyczną inną niż w budynkach</vt:lpstr>
      <vt:lpstr>Metodologia ustalania wysokości kosztów kwalifikowalnych</vt:lpstr>
      <vt:lpstr>Pomoc efektywność energetyczną inną niż w budynkach</vt:lpstr>
      <vt:lpstr>Pomoc efektywność energetyczną inną niż w budynkach</vt:lpstr>
      <vt:lpstr>Pomoc efektywność energetyczną inną niż w budynkach</vt:lpstr>
      <vt:lpstr>Pomoc efektywność energetyczną inną niż w budynkach</vt:lpstr>
      <vt:lpstr>Koszty kwlaifikowalne</vt:lpstr>
      <vt:lpstr>Pomoc efektywność energetyczną inną niż w budynkach</vt:lpstr>
      <vt:lpstr>Pomoc efektywność energetyczną inną niż w budynkach</vt:lpstr>
      <vt:lpstr>Pomoc efektywność energetyczną inną niż w budynkach</vt:lpstr>
      <vt:lpstr>Pomoc publiczna rozporządzanie Komisji (UE) 651/2014</vt:lpstr>
      <vt:lpstr>Pomoc na efektywność energetyczną w budynkach</vt:lpstr>
      <vt:lpstr>Pomoc na efektywność energetyczną w budynkach</vt:lpstr>
      <vt:lpstr>Pomoc na efektywność energetyczną w budynkach</vt:lpstr>
      <vt:lpstr>Pomoc na efektywność energetyczną w budynkach</vt:lpstr>
      <vt:lpstr>Pomoc na efektywność energetyczną w budynkach</vt:lpstr>
      <vt:lpstr>Pomoc na efektywność energetyczną w budynkach</vt:lpstr>
      <vt:lpstr>Pomoc na efektywność energetyczną w budynkach</vt:lpstr>
      <vt:lpstr>Pomoc publiczna rozporządzanie Komisji (UE) 651/2014</vt:lpstr>
      <vt:lpstr>Pomoc na efektywne gospodarowanie zasobami</vt:lpstr>
      <vt:lpstr>Pomoc na efektywne gospodarowanie zasobami</vt:lpstr>
      <vt:lpstr>Pomoc na efektywne gospodarowanie zasobami</vt:lpstr>
      <vt:lpstr>Pomoc na efektywne gospodarowanie zasobami</vt:lpstr>
      <vt:lpstr>Pomoc na efektywne gospodarowanie zasobami</vt:lpstr>
      <vt:lpstr>Pomoc na efektywne gospodarowanie zasobami</vt:lpstr>
      <vt:lpstr>Pomoc na efektywne gospodarowanie zasobami</vt:lpstr>
      <vt:lpstr>Pomoc na efektywne gospodarowanie zasobami</vt:lpstr>
      <vt:lpstr>Metodologia ustalania wysokości kosztów kwalifikowalnych</vt:lpstr>
      <vt:lpstr>Pomoc na efektywne gospodarowanie zasobami</vt:lpstr>
      <vt:lpstr>Pomoc na efektywne gospodarowanie zasobami</vt:lpstr>
      <vt:lpstr>Maksymalna intensywność pomocy</vt:lpstr>
      <vt:lpstr>Pomoc na efektywne gospodarowanie zasobami</vt:lpstr>
      <vt:lpstr>Pomoc publiczna rozporządzanie Komisji (UE) 651/2014</vt:lpstr>
      <vt:lpstr>Pomoc na infrastrukturę energetyczną</vt:lpstr>
      <vt:lpstr>Pomoc na infrastrukturę energetyczną</vt:lpstr>
      <vt:lpstr>Pomoc publiczna rozporządzanie Komisji (UE) 651/2014</vt:lpstr>
      <vt:lpstr>Pomoc inwestycyjna na remediację i rekultywację</vt:lpstr>
      <vt:lpstr>Pomoc inwestycyjna na remediację i rekultywację</vt:lpstr>
      <vt:lpstr>Pomoc inwestycyjna na remediację i rekultywację</vt:lpstr>
      <vt:lpstr>Koszty kwalifikowalne</vt:lpstr>
      <vt:lpstr>Maksymalna intensywność pomocy</vt:lpstr>
      <vt:lpstr>Pomoc publiczna rozporządzanie Komisji (UE) 651/2014</vt:lpstr>
      <vt:lpstr>Pomoc na efektywny energetycznie system ciepłowniczy lub chłodniczy</vt:lpstr>
      <vt:lpstr>Pomoc na efektywny energetycznie system ciepłowniczy lub chłodniczy</vt:lpstr>
      <vt:lpstr>Pomoc na efektywny energetycznie system ciepłowniczy lub chłodniczy</vt:lpstr>
      <vt:lpstr>Pomoc na efektywny energetycznie system ciepłowniczy lub chłodniczy</vt:lpstr>
      <vt:lpstr>Pomoc na efektywny energetycznie system ciepłowniczy lub chłodniczy</vt:lpstr>
      <vt:lpstr>Pomoc na efektywny energetycznie system ciepłowniczy lub chłodniczy</vt:lpstr>
      <vt:lpstr>Pomoc na efektywny energetycznie system ciepłowniczy lub chłodniczy</vt:lpstr>
      <vt:lpstr>Pomoc na efektywny energetycznie system ciepłowniczy lub chłodniczy</vt:lpstr>
      <vt:lpstr>Pomoc publiczna rozporządzanie Komisji (UE) 651/2014</vt:lpstr>
      <vt:lpstr>Pomoc na kulturę i dziedzictwo</vt:lpstr>
      <vt:lpstr>Inwestycyjna pomoc na kulturę i dziedzictwo</vt:lpstr>
      <vt:lpstr>Pomoc na kulturę i dziedzictwo</vt:lpstr>
      <vt:lpstr>Pomoc publiczna rozporządzanie Komisji (UE) 651/2014</vt:lpstr>
      <vt:lpstr>Pomoc na infrastrukturę lokalną</vt:lpstr>
      <vt:lpstr>Pomoc na infrastrukturę lokalną</vt:lpstr>
      <vt:lpstr>Infrastruktura dedykowana</vt:lpstr>
      <vt:lpstr>Infrastruktura dedykowana</vt:lpstr>
      <vt:lpstr>Usługi w ogólnym interesie  gospodarczym</vt:lpstr>
      <vt:lpstr>UOIG a pomoc publiczna</vt:lpstr>
      <vt:lpstr>UOIG a pomoc publiczna</vt:lpstr>
      <vt:lpstr>UOIG a pomoc de minimis</vt:lpstr>
      <vt:lpstr>Kryteria ustalone w sprawie Altmark</vt:lpstr>
      <vt:lpstr>Zdefiniowanie UOIG</vt:lpstr>
      <vt:lpstr>Akt powierzenia</vt:lpstr>
      <vt:lpstr>Parametry rekompensaty</vt:lpstr>
      <vt:lpstr>Unikanie nadwyżki rekompensaty</vt:lpstr>
      <vt:lpstr>Mechanizm wyznaczania rekompensaty</vt:lpstr>
      <vt:lpstr>Poziom kosztów netto</vt:lpstr>
      <vt:lpstr>Rozsądny zysk związany z UOIG</vt:lpstr>
      <vt:lpstr>Kwota rekompensaty z tytułu UOIG </vt:lpstr>
      <vt:lpstr>Przedsiębiorstwo znajdujące  się w trudnej sytuacji</vt:lpstr>
      <vt:lpstr>Trudna sytuacja ekonomiczna</vt:lpstr>
      <vt:lpstr>Trudna sytuacja ekonomiczna</vt:lpstr>
      <vt:lpstr>Trudna sytuacja ekonomiczna</vt:lpstr>
      <vt:lpstr>Trudna sytuacja ekonomiczna</vt:lpstr>
      <vt:lpstr>Trudna sytuacja ekonomiczna - uzupełnienie</vt:lpstr>
      <vt:lpstr>Trudna sytuacja ekonomiczna</vt:lpstr>
      <vt:lpstr>Zakres stosowania trudnej sytuacji</vt:lpstr>
      <vt:lpstr>Procedury związane z udzielaniem pomocy publicznej i de minimis</vt:lpstr>
      <vt:lpstr>Kwestie proceduralne: minimalny zakres obowiązków</vt:lpstr>
      <vt:lpstr>Kwestie proceduralne: minimalny zakres obowiązków</vt:lpstr>
      <vt:lpstr>Kwestie proceduralne: podsumowanie</vt:lpstr>
      <vt:lpstr>Kwestie proceduralne: wzory formularzy oraz zaświadczenia</vt:lpstr>
      <vt:lpstr>Kwestie proceduralne: wezwanie do uzupełnienia dokumentów</vt:lpstr>
      <vt:lpstr>Kwestie proceduralne: sprawozdanie z udzielonej pomocy</vt:lpstr>
      <vt:lpstr>Dziękuję za uwagę</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Sowiński Piotr</dc:creator>
  <cp:lastModifiedBy>Kubacka Urszula</cp:lastModifiedBy>
  <cp:revision>83</cp:revision>
  <dcterms:created xsi:type="dcterms:W3CDTF">2022-06-22T09:40:44Z</dcterms:created>
  <dcterms:modified xsi:type="dcterms:W3CDTF">2025-06-10T07:28:44Z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0x0101002FA1F3B16C8C704DA37A63ACA9CA61DD</vt:lpwstr>
  </property>
</Properties>
</file>