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3"/>
  </p:sldMasterIdLst>
  <p:sldIdLst>
    <p:sldId id="256" r:id="rId4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kasek Anna" initials="LA" lastIdx="1" clrIdx="0">
    <p:extLst>
      <p:ext uri="{19B8F6BF-5375-455C-9EA6-DF929625EA0E}">
        <p15:presenceInfo xmlns:p15="http://schemas.microsoft.com/office/powerpoint/2012/main" userId="S-1-5-21-833596994-3496505273-2944068786-2172" providerId="AD"/>
      </p:ext>
    </p:extLst>
  </p:cmAuthor>
  <p:cmAuthor id="2" name="Zofia Szymczyk" initials="ZS" lastIdx="1" clrIdx="1">
    <p:extLst>
      <p:ext uri="{19B8F6BF-5375-455C-9EA6-DF929625EA0E}">
        <p15:presenceInfo xmlns:p15="http://schemas.microsoft.com/office/powerpoint/2012/main" userId="S::szymczyk@agrotecpolska.onmicrosoft.com::1e109826-b2f6-4808-8356-f098e48b06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72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3029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49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11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269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94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2314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966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330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0717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257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796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8E04F2-E132-4C20-9C9B-D8B23234EDEA}" type="datetimeFigureOut">
              <a:rPr lang="pl-PL" smtClean="0"/>
              <a:t>2024-09-16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DF6902-8CA1-4266-9B9F-C532015F0FA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964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17" Type="http://schemas.openxmlformats.org/officeDocument/2006/relationships/image" Target="../media/image9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5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1CF4BA7A-37BF-6B24-ED58-128A809D99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801599" cy="981636"/>
          </a:xfrm>
          <a:prstGeom prst="rect">
            <a:avLst/>
          </a:prstGeom>
          <a:solidFill>
            <a:srgbClr val="A6D3FF"/>
          </a:solidFill>
          <a:ln w="12700" cap="flat" cmpd="sng" algn="ctr">
            <a:solidFill>
              <a:srgbClr val="A6D3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endParaRPr lang="pl-PL"/>
          </a:p>
        </p:txBody>
      </p:sp>
      <p:sp>
        <p:nvSpPr>
          <p:cNvPr id="5" name="Pole tekstowe 3">
            <a:extLst>
              <a:ext uri="{FF2B5EF4-FFF2-40B4-BE49-F238E27FC236}">
                <a16:creationId xmlns:a16="http://schemas.microsoft.com/office/drawing/2014/main" id="{B803B58A-D41C-7A32-639A-90832AE74348}"/>
              </a:ext>
            </a:extLst>
          </p:cNvPr>
          <p:cNvSpPr txBox="1">
            <a:spLocks/>
          </p:cNvSpPr>
          <p:nvPr/>
        </p:nvSpPr>
        <p:spPr>
          <a:xfrm>
            <a:off x="3245622" y="-332592"/>
            <a:ext cx="6310353" cy="1314227"/>
          </a:xfrm>
          <a:prstGeom prst="rect">
            <a:avLst/>
          </a:prstGeom>
          <a:noFill/>
          <a:ln w="6350"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1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1100" dirty="0"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 </a:t>
            </a:r>
          </a:p>
          <a:p>
            <a:pPr algn="ctr" defTabSz="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1400" b="1" cap="all" dirty="0"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Ewaluacja dotycząca wsparcia obywateli państw trzecich w ramach RPO WSL na lata 2014-2020 i FE SL 2021-2027</a:t>
            </a:r>
            <a:endParaRPr lang="pl-PL" sz="1400" dirty="0">
              <a:latin typeface="Arial" panose="020B0604020202020204" pitchFamily="34" charset="0"/>
              <a:ea typeface="Aptos" panose="020B0004020202020204" pitchFamily="34" charset="0"/>
              <a:cs typeface="+mn-cs"/>
            </a:endParaRPr>
          </a:p>
          <a:p>
            <a:pPr defTabSz="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1100" dirty="0"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 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AAC991E0-9FA3-D100-A4AF-12EE2D71F8B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5"/>
          <a:stretch/>
        </p:blipFill>
        <p:spPr bwMode="auto">
          <a:xfrm>
            <a:off x="0" y="0"/>
            <a:ext cx="2931459" cy="5243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1A7D9771-90E4-2A6F-EEE9-CFEE12E82815}"/>
              </a:ext>
            </a:extLst>
          </p:cNvPr>
          <p:cNvSpPr txBox="1"/>
          <p:nvPr/>
        </p:nvSpPr>
        <p:spPr>
          <a:xfrm>
            <a:off x="41861" y="1204875"/>
            <a:ext cx="64075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NAJWAŻNIEJSZE WYNIKI</a:t>
            </a:r>
            <a:endParaRPr lang="pl-PL" sz="1400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4575E725-C0EC-3823-BE55-007C441D4CC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621385"/>
            <a:ext cx="6362698" cy="44958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946E6207-0D4E-D0AA-B10F-9C85AE5C0F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418940"/>
            <a:ext cx="6362698" cy="84891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13C1565A-F2D7-2572-3723-F2F6B76D3D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-2" y="3633288"/>
            <a:ext cx="6362698" cy="62464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E6FE1254-D17B-6275-6C13-8B33686EEF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-2" y="4652354"/>
            <a:ext cx="6362698" cy="66705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2DC18BEE-15C8-5EF6-99EA-C516174FE4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658199"/>
            <a:ext cx="6362696" cy="144479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723E9FF8-DBC8-B199-D06B-0EB224E4117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-2" y="7441787"/>
            <a:ext cx="6362696" cy="84097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2BD3605D-7187-B0B7-E162-657A2E31AC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621558"/>
            <a:ext cx="6362694" cy="97964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FBF1B94A-D9E3-014F-DDBB-7B6B87B13116}"/>
              </a:ext>
            </a:extLst>
          </p:cNvPr>
          <p:cNvSpPr txBox="1"/>
          <p:nvPr/>
        </p:nvSpPr>
        <p:spPr>
          <a:xfrm>
            <a:off x="93903" y="1708496"/>
            <a:ext cx="56751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 ramach RPO WSL 2014-2020 wsparto blisko 6 tys. uchodźców ukraińskich.</a:t>
            </a:r>
          </a:p>
          <a:p>
            <a:endParaRPr lang="pl-PL" dirty="0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494785BA-D1EB-1827-235B-8B0689416397}"/>
              </a:ext>
            </a:extLst>
          </p:cNvPr>
          <p:cNvSpPr txBox="1"/>
          <p:nvPr/>
        </p:nvSpPr>
        <p:spPr>
          <a:xfrm>
            <a:off x="93903" y="2446504"/>
            <a:ext cx="5643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5 tys. uchodźców skorzystało ze wsparcia w projektach integracyjnych</a:t>
            </a:r>
          </a:p>
          <a:p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– m.in. z poradnictwa prawnego, rodzinnego, nauki języka polskiego, zatrudnienia w podmiotach ekonomii społecznej i podmiotach reintegracji zawodowej, mieszkań socjalnych oferowanych w projektach RPO WSL.</a:t>
            </a:r>
            <a:endParaRPr lang="pl-PL" sz="1200" dirty="0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28324B0B-40DD-212C-FA63-FABD2421C97B}"/>
              </a:ext>
            </a:extLst>
          </p:cNvPr>
          <p:cNvSpPr txBox="1"/>
          <p:nvPr/>
        </p:nvSpPr>
        <p:spPr>
          <a:xfrm>
            <a:off x="93902" y="3714777"/>
            <a:ext cx="5311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109 uchodźców ukraińskich podniosło swoje kwalifikacje na rzecz miejsca pracy w Polsce.</a:t>
            </a:r>
            <a:endParaRPr lang="pl-PL" sz="1200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2721418C-E219-29DE-590D-7538847AE8DC}"/>
              </a:ext>
            </a:extLst>
          </p:cNvPr>
          <p:cNvSpPr txBox="1"/>
          <p:nvPr/>
        </p:nvSpPr>
        <p:spPr>
          <a:xfrm>
            <a:off x="93902" y="4750138"/>
            <a:ext cx="50787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952 uczniów pochodzących z Ukrainy uzyskało wsparcie adaptacyjne w polskich szkołach.</a:t>
            </a:r>
          </a:p>
          <a:p>
            <a:endParaRPr lang="pl-PL" dirty="0"/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DA47C1E2-3672-533C-5374-6F8DFF313EB7}"/>
              </a:ext>
            </a:extLst>
          </p:cNvPr>
          <p:cNvSpPr txBox="1"/>
          <p:nvPr/>
        </p:nvSpPr>
        <p:spPr>
          <a:xfrm>
            <a:off x="41861" y="5792680"/>
            <a:ext cx="54445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Wsparcie RPO WSL trafnie odpowiedziało na potrzeby integracyjne uchodźców ukraińskich. W opinii beneficjentów i realizatorów wsparcia było ono kompletne i wystarczające, mimo, iż nie wydatkowano wszystkich założonych w Programie środków. Cele szczegółowe związane ze wzrostem zdolności do zatrudnienia uchodźców, lepszym dostępem usług społecznych oraz kształcenia ogólnego wysokiej jakości zostały osiągnięte.</a:t>
            </a:r>
            <a:endParaRPr lang="pl-PL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pl-PL" dirty="0"/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777EDDDE-ACC2-9D76-9FEE-8A9BB00B49C0}"/>
              </a:ext>
            </a:extLst>
          </p:cNvPr>
          <p:cNvSpPr txBox="1"/>
          <p:nvPr/>
        </p:nvSpPr>
        <p:spPr>
          <a:xfrm>
            <a:off x="1" y="7518150"/>
            <a:ext cx="5486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Odnotowano niskie zainteresowanie śląskich pracodawców podnoszeniem kwalifikacji przez pracowników ukraińskich, co związane było przede wszystkim z powierzaniem im prac prostych lub produkcyjnych. </a:t>
            </a:r>
          </a:p>
          <a:p>
            <a:endParaRPr lang="pl-PL" dirty="0"/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B4C6E7BF-A9EC-A3C6-9A82-8FEB41A9878D}"/>
              </a:ext>
            </a:extLst>
          </p:cNvPr>
          <p:cNvSpPr txBox="1"/>
          <p:nvPr/>
        </p:nvSpPr>
        <p:spPr>
          <a:xfrm>
            <a:off x="0" y="8695879"/>
            <a:ext cx="56432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Trwałość wsparcia jest istotna. Blisko ¾ beneficjentów z obszaru integracji społecznej, zawodowej, ekonomii społecznej nadal pracuje z obywatelami państw trzecich. We wszystkich wspartych szkołach nadal uczą się uczniowie z Ukrainy. </a:t>
            </a:r>
          </a:p>
        </p:txBody>
      </p:sp>
      <p:pic>
        <p:nvPicPr>
          <p:cNvPr id="23" name="Grafika 22" descr="Grafika przedstawia grupę ludzi">
            <a:extLst>
              <a:ext uri="{FF2B5EF4-FFF2-40B4-BE49-F238E27FC236}">
                <a16:creationId xmlns:a16="http://schemas.microsoft.com/office/drawing/2014/main" id="{C5FF9DB4-0882-5FF2-9F02-9FD6E391AB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86396" y="1349686"/>
            <a:ext cx="914400" cy="914400"/>
          </a:xfrm>
          <a:prstGeom prst="rect">
            <a:avLst/>
          </a:prstGeom>
        </p:spPr>
      </p:pic>
      <p:pic>
        <p:nvPicPr>
          <p:cNvPr id="24" name="Grafika 23" descr="Grafika przedstawia otwartą dłoń">
            <a:extLst>
              <a:ext uri="{FF2B5EF4-FFF2-40B4-BE49-F238E27FC236}">
                <a16:creationId xmlns:a16="http://schemas.microsoft.com/office/drawing/2014/main" id="{A3BAAF50-2F44-858D-7142-C653B475E3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48298" y="2354672"/>
            <a:ext cx="914400" cy="914400"/>
          </a:xfrm>
          <a:prstGeom prst="rect">
            <a:avLst/>
          </a:prstGeom>
        </p:spPr>
      </p:pic>
      <p:pic>
        <p:nvPicPr>
          <p:cNvPr id="25" name="Grafika 24" descr="Grafika przedstawia grupę ludzi i strzałkę w górę ">
            <a:extLst>
              <a:ext uri="{FF2B5EF4-FFF2-40B4-BE49-F238E27FC236}">
                <a16:creationId xmlns:a16="http://schemas.microsoft.com/office/drawing/2014/main" id="{CBA890AE-43F8-D14E-8062-8B728E463D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486396" y="3551227"/>
            <a:ext cx="914400" cy="914400"/>
          </a:xfrm>
          <a:prstGeom prst="rect">
            <a:avLst/>
          </a:prstGeom>
        </p:spPr>
      </p:pic>
      <p:pic>
        <p:nvPicPr>
          <p:cNvPr id="26" name="Grafika 25" descr="Grafika przedstawia szkołę ">
            <a:extLst>
              <a:ext uri="{FF2B5EF4-FFF2-40B4-BE49-F238E27FC236}">
                <a16:creationId xmlns:a16="http://schemas.microsoft.com/office/drawing/2014/main" id="{77B24417-FE56-0FAC-6CC4-5DB5FCB964D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451163" y="4378628"/>
            <a:ext cx="998220" cy="1052835"/>
          </a:xfrm>
          <a:prstGeom prst="rect">
            <a:avLst/>
          </a:prstGeom>
        </p:spPr>
      </p:pic>
      <p:pic>
        <p:nvPicPr>
          <p:cNvPr id="27" name="Grafika 26" descr="Grafika przedstawia wykres i strzałkę w górę">
            <a:extLst>
              <a:ext uri="{FF2B5EF4-FFF2-40B4-BE49-F238E27FC236}">
                <a16:creationId xmlns:a16="http://schemas.microsoft.com/office/drawing/2014/main" id="{78C05367-BDFF-C869-8A05-F20E2BED2B7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378773" y="5834048"/>
            <a:ext cx="1070610" cy="1070610"/>
          </a:xfrm>
          <a:prstGeom prst="rect">
            <a:avLst/>
          </a:prstGeom>
        </p:spPr>
      </p:pic>
      <p:pic>
        <p:nvPicPr>
          <p:cNvPr id="28" name="Grafika 27" descr="Grafika przedstawia człowieka w graniturze">
            <a:extLst>
              <a:ext uri="{FF2B5EF4-FFF2-40B4-BE49-F238E27FC236}">
                <a16:creationId xmlns:a16="http://schemas.microsoft.com/office/drawing/2014/main" id="{C6E0C976-922B-7799-6F86-689F454B407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420957" y="7234690"/>
            <a:ext cx="1040130" cy="1078096"/>
          </a:xfrm>
          <a:prstGeom prst="rect">
            <a:avLst/>
          </a:prstGeom>
        </p:spPr>
      </p:pic>
      <p:pic>
        <p:nvPicPr>
          <p:cNvPr id="29" name="Grafika 28" descr="Grafika przedstawia uścisk dłoni">
            <a:extLst>
              <a:ext uri="{FF2B5EF4-FFF2-40B4-BE49-F238E27FC236}">
                <a16:creationId xmlns:a16="http://schemas.microsoft.com/office/drawing/2014/main" id="{45F072BA-992D-634E-D046-9D84BA735BC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493073" y="8615800"/>
            <a:ext cx="914400" cy="914400"/>
          </a:xfrm>
          <a:prstGeom prst="rect">
            <a:avLst/>
          </a:prstGeom>
        </p:spPr>
      </p:pic>
      <p:sp>
        <p:nvSpPr>
          <p:cNvPr id="31" name="pole tekstowe 30">
            <a:extLst>
              <a:ext uri="{FF2B5EF4-FFF2-40B4-BE49-F238E27FC236}">
                <a16:creationId xmlns:a16="http://schemas.microsoft.com/office/drawing/2014/main" id="{6F8AA32C-AD00-5919-E6DA-85C6ADE856EC}"/>
              </a:ext>
            </a:extLst>
          </p:cNvPr>
          <p:cNvSpPr txBox="1"/>
          <p:nvPr/>
        </p:nvSpPr>
        <p:spPr>
          <a:xfrm>
            <a:off x="7814981" y="1204875"/>
            <a:ext cx="64142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POTRZEBY UCHODŹCÓW W 2024 ROKU</a:t>
            </a:r>
            <a:endParaRPr lang="pl-PL" sz="1400" dirty="0"/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EB2BCEA9-DD2A-DE29-CFF3-28ADB37C8BEB}"/>
              </a:ext>
            </a:extLst>
          </p:cNvPr>
          <p:cNvSpPr txBox="1"/>
          <p:nvPr/>
        </p:nvSpPr>
        <p:spPr>
          <a:xfrm>
            <a:off x="6494701" y="1615086"/>
            <a:ext cx="6306899" cy="273664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L="251986" marR="0" lvl="0" indent="-251986" algn="l" defTabSz="1007943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l-PL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Obywatele ukraińscy objęci ochroną tymczasową stanowią połowę wszystkich obywateli państw trzecich </a:t>
            </a:r>
            <a:r>
              <a:rPr lang="pl-PL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przebywających i pracujących w województwie śląskim. Ich sytuacja życiowa jest gorsza niż sytuacja migrantów ekonomicznych np. z Azji lub Ameryki Południowej</a:t>
            </a: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Open Sans" pitchFamily="2" charset="0"/>
              </a:rPr>
              <a:t>;</a:t>
            </a:r>
          </a:p>
          <a:p>
            <a:pPr marL="251986" marR="0" lvl="0" indent="-251986" algn="l" defTabSz="1007943" rtl="0" eaLnBrk="1" fontAlgn="auto" latinLnBrk="0" hangingPunct="1"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Open Sans" pitchFamily="2" charset="0"/>
              </a:rPr>
              <a:t>Potrzeby mieszkaniowe – ryzyko bezdomności związane z likwidacją programu rządowego dofinansowania wynajmu mieszkań dla uchodźców ukraińskich;</a:t>
            </a:r>
          </a:p>
          <a:p>
            <a:pPr marL="251986" marR="0" lvl="0" indent="-251986" algn="l" defTabSz="1007943" rtl="0" eaLnBrk="1" fontAlgn="auto" latinLnBrk="0" hangingPunct="1"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Open Sans" pitchFamily="2" charset="0"/>
              </a:rPr>
              <a:t>Potrzeba dalszej nauki języka polskiego, również na poziomie zaawansowanym co zwiększa szanse na polskim rynku pracy;</a:t>
            </a:r>
          </a:p>
          <a:p>
            <a:pPr marL="251986" marR="0" lvl="0" indent="-251986" algn="l" defTabSz="1007943" rtl="0" eaLnBrk="1" fontAlgn="auto" latinLnBrk="0" hangingPunct="1"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Open Sans" pitchFamily="2" charset="0"/>
              </a:rPr>
              <a:t>Potrzeba dostępności kursów kwalifikacyjnych i kompetencyjnych, również w języku ukraińskim, ponad połowa uchodźców na śląskim rynku pracy znajduje zatrudnienie poniżej swoich kwalifikacji, jest to najczęściej praca sezonowa, dorywcza;</a:t>
            </a:r>
          </a:p>
          <a:p>
            <a:pPr marL="251986" marR="0" lvl="0" indent="-251986" algn="l" defTabSz="1007943" rtl="0" eaLnBrk="1" fontAlgn="auto" latinLnBrk="0" hangingPunct="1"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l-PL" sz="9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Potrzeba zwiększenia dochodów z pracy - uchodźcy ukraińscy pracujący na śląskim rynku pracy rzadko zarabiają powyżej pensji minimalnej, pracują poniżej swoich kwalifikacji. Ponad 40% uchodźców ukraińskich żyje poniżej granicy ubóstwa</a:t>
            </a: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Open Sans" pitchFamily="2" charset="0"/>
              </a:rPr>
              <a:t>;</a:t>
            </a:r>
          </a:p>
          <a:p>
            <a:pPr marL="251986" marR="0" lvl="0" indent="-251986" algn="l" defTabSz="1007943" rtl="0" eaLnBrk="1" fontAlgn="auto" latinLnBrk="0" hangingPunct="1"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Open Sans" pitchFamily="2" charset="0"/>
              </a:rPr>
              <a:t>Potrzeba dostępu do publicznej ochrony zdrowia.</a:t>
            </a:r>
          </a:p>
        </p:txBody>
      </p:sp>
      <p:sp>
        <p:nvSpPr>
          <p:cNvPr id="33" name="Pole tekstowe 5">
            <a:extLst>
              <a:ext uri="{FF2B5EF4-FFF2-40B4-BE49-F238E27FC236}">
                <a16:creationId xmlns:a16="http://schemas.microsoft.com/office/drawing/2014/main" id="{AE48CFB5-E3BA-5B5D-289E-246C4060958E}"/>
              </a:ext>
            </a:extLst>
          </p:cNvPr>
          <p:cNvSpPr txBox="1">
            <a:spLocks/>
          </p:cNvSpPr>
          <p:nvPr/>
        </p:nvSpPr>
        <p:spPr>
          <a:xfrm>
            <a:off x="7108014" y="4430927"/>
            <a:ext cx="5080271" cy="638421"/>
          </a:xfrm>
          <a:prstGeom prst="rect">
            <a:avLst/>
          </a:prstGeom>
          <a:noFill/>
          <a:ln w="6350"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POTENCJAŁ INSTYTUCJONALNY PODMIOTÓW UDZIELAJĄCYCH WSPARCIA OPT</a:t>
            </a:r>
          </a:p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+mn-cs"/>
            </a:endParaRP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231FBABF-1070-56A8-831A-E59CF5F1DD31}"/>
              </a:ext>
            </a:extLst>
          </p:cNvPr>
          <p:cNvSpPr txBox="1"/>
          <p:nvPr/>
        </p:nvSpPr>
        <p:spPr>
          <a:xfrm>
            <a:off x="6494701" y="5069348"/>
            <a:ext cx="6306897" cy="126188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L="251986" indent="-251986" defTabSz="1007943">
              <a:spcBef>
                <a:spcPts val="600"/>
              </a:spcBef>
              <a:buClr>
                <a:srgbClr val="003399"/>
              </a:buClr>
              <a:buFont typeface="Wingdings" panose="05000000000000000000" pitchFamily="2" charset="2"/>
              <a:buChar char="§"/>
              <a:defRPr/>
            </a:pPr>
            <a:r>
              <a:rPr lang="pl-PL" sz="1100" dirty="0">
                <a:solidFill>
                  <a:srgbClr val="000000"/>
                </a:solidFill>
                <a:latin typeface="Arial" panose="020B0604020202020204" pitchFamily="34" charset="0"/>
                <a:cs typeface="Open Sans" pitchFamily="2" charset="0"/>
              </a:rPr>
              <a:t>Wystarczający potencjał instytucji rynku pracy i instytucji pomocy społecznej;</a:t>
            </a:r>
          </a:p>
          <a:p>
            <a:pPr marL="251986" indent="-251986" defTabSz="1007943">
              <a:buClr>
                <a:srgbClr val="003399"/>
              </a:buClr>
              <a:buFont typeface="Wingdings" panose="05000000000000000000" pitchFamily="2" charset="2"/>
              <a:buChar char="§"/>
              <a:defRPr/>
            </a:pPr>
            <a:r>
              <a:rPr lang="pl-PL" sz="1100" dirty="0">
                <a:solidFill>
                  <a:srgbClr val="000000"/>
                </a:solidFill>
                <a:latin typeface="Arial" panose="020B0604020202020204" pitchFamily="34" charset="0"/>
                <a:cs typeface="Open Sans" pitchFamily="2" charset="0"/>
              </a:rPr>
              <a:t>Duży potencjał NGO – powszechne doświadczenie w udzielaniu wsparcia obywatelom państw trzecich;</a:t>
            </a:r>
          </a:p>
          <a:p>
            <a:pPr marL="251986" indent="-251986" defTabSz="1007943">
              <a:spcBef>
                <a:spcPts val="600"/>
              </a:spcBef>
              <a:buClr>
                <a:srgbClr val="003399"/>
              </a:buClr>
              <a:buFont typeface="Wingdings" panose="05000000000000000000" pitchFamily="2" charset="2"/>
              <a:buChar char="§"/>
              <a:defRPr/>
            </a:pPr>
            <a:r>
              <a:rPr lang="pl-PL" sz="1100" dirty="0">
                <a:solidFill>
                  <a:srgbClr val="000000"/>
                </a:solidFill>
                <a:latin typeface="Arial" panose="020B0604020202020204" pitchFamily="34" charset="0"/>
                <a:cs typeface="Open Sans" pitchFamily="2" charset="0"/>
              </a:rPr>
              <a:t>Niewystarczający potencjał kadry publicznej ochrony zdrowia;</a:t>
            </a:r>
          </a:p>
          <a:p>
            <a:pPr marL="251986" lvl="0" indent="-251986" defTabSz="1007943">
              <a:spcBef>
                <a:spcPts val="600"/>
              </a:spcBef>
              <a:spcAft>
                <a:spcPts val="600"/>
              </a:spcAft>
              <a:buClr>
                <a:srgbClr val="003399"/>
              </a:buClr>
              <a:buFont typeface="Wingdings" panose="05000000000000000000" pitchFamily="2" charset="2"/>
              <a:buChar char="§"/>
              <a:defRPr/>
            </a:pPr>
            <a:r>
              <a:rPr lang="pl-PL" sz="1100" dirty="0">
                <a:solidFill>
                  <a:srgbClr val="000000"/>
                </a:solidFill>
                <a:latin typeface="Arial" panose="020B0604020202020204" pitchFamily="34" charset="0"/>
                <a:cs typeface="Open Sans" pitchFamily="2" charset="0"/>
              </a:rPr>
              <a:t>Niewystarczający potencjał pracodawców w wykorzystywaniu kwalifikacji obywateli państw trzecich.</a:t>
            </a:r>
          </a:p>
        </p:txBody>
      </p:sp>
      <p:pic>
        <p:nvPicPr>
          <p:cNvPr id="35" name="Obraz 34">
            <a:extLst>
              <a:ext uri="{FF2B5EF4-FFF2-40B4-BE49-F238E27FC236}">
                <a16:creationId xmlns:a16="http://schemas.microsoft.com/office/drawing/2014/main" id="{27724DC8-A570-2B80-C5D1-D519D73D5C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435" y="8927106"/>
            <a:ext cx="6380163" cy="674094"/>
          </a:xfrm>
          <a:prstGeom prst="rect">
            <a:avLst/>
          </a:prstGeom>
        </p:spPr>
      </p:pic>
      <p:sp>
        <p:nvSpPr>
          <p:cNvPr id="39" name="pole tekstowe 38">
            <a:extLst>
              <a:ext uri="{FF2B5EF4-FFF2-40B4-BE49-F238E27FC236}">
                <a16:creationId xmlns:a16="http://schemas.microsoft.com/office/drawing/2014/main" id="{1F689B4F-9AE9-AB9E-FF99-E5103905F395}"/>
              </a:ext>
            </a:extLst>
          </p:cNvPr>
          <p:cNvSpPr txBox="1"/>
          <p:nvPr/>
        </p:nvSpPr>
        <p:spPr>
          <a:xfrm>
            <a:off x="6494700" y="6969653"/>
            <a:ext cx="6306900" cy="1938992"/>
          </a:xfrm>
          <a:prstGeom prst="rect">
            <a:avLst/>
          </a:prstGeom>
          <a:solidFill>
            <a:srgbClr val="DCEAF7"/>
          </a:solidFill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Wprowadzenie zatrudnienia subsydiowanego dla obywateli państw trzecich z wyższym wykształceniem w zawodach zbieżnych z ich kwalifikacjami i doświadczeniem zawodowym w planowanym projekcie pozakonkursowym WUP.</a:t>
            </a:r>
            <a:endParaRPr lang="pl-PL" sz="9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 ramach indywidualnej integracji obywateli państw trzecich wprowadzenia możliwości dofinansowania kosztów wynajmu mieszkania przez uchodźców ukraińskich.</a:t>
            </a:r>
            <a:endParaRPr lang="pl-PL" sz="9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Promocja wśród potencjalnych beneficjentów kolejnego naboru w Działaniu 7.3 wagi wsparcia podmiotów ochrony zdrowia.</a:t>
            </a:r>
            <a:endParaRPr lang="pl-PL" sz="9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pl-PL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Promocja wśród potencjalnych beneficjentów kolejnego naboru w Działaniu 7.3 uwzględnienia w doborze kursów kwalifikacyjnych zawodów deficytowych w regionie i skali lokalnej.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sz="9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Wprowadzenie kwalifikowalności kosztów tłumaczeń materiałów szkoleniowych i egzaminacyjnych w kursach kwalifikacyjnych.</a:t>
            </a:r>
            <a:endParaRPr lang="pl-PL" sz="9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91EB5D72-1703-8D29-63E9-D4181B3D9E30}"/>
              </a:ext>
            </a:extLst>
          </p:cNvPr>
          <p:cNvSpPr txBox="1"/>
          <p:nvPr/>
        </p:nvSpPr>
        <p:spPr>
          <a:xfrm>
            <a:off x="6088041" y="6513799"/>
            <a:ext cx="712021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REKOMENDACJE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6601530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03DD7CDC32D34AAF41115F56D72253" ma:contentTypeVersion="18" ma:contentTypeDescription="Utwórz nowy dokument." ma:contentTypeScope="" ma:versionID="06630ba011e23a5e47c3e38a6fe8e578">
  <xsd:schema xmlns:xsd="http://www.w3.org/2001/XMLSchema" xmlns:xs="http://www.w3.org/2001/XMLSchema" xmlns:p="http://schemas.microsoft.com/office/2006/metadata/properties" xmlns:ns2="dd923e78-97f0-4770-8d88-52d928478cb8" xmlns:ns3="8a2d8800-91b9-4637-8fd6-918cc8b97657" targetNamespace="http://schemas.microsoft.com/office/2006/metadata/properties" ma:root="true" ma:fieldsID="efaf8862f6c5be3925bff8fad1c0ec4a" ns2:_="" ns3:_="">
    <xsd:import namespace="dd923e78-97f0-4770-8d88-52d928478cb8"/>
    <xsd:import namespace="8a2d8800-91b9-4637-8fd6-918cc8b976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923e78-97f0-4770-8d88-52d928478c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d8800-91b9-4637-8fd6-918cc8b9765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1b5ce88-e526-48ce-a46c-cf01a8e5cca3}" ma:internalName="TaxCatchAll" ma:showField="CatchAllData" ma:web="8a2d8800-91b9-4637-8fd6-918cc8b976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086D64-227F-4382-B1CF-785382B6B2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B1896A-A0FB-44CB-A543-FBC24DE6C9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923e78-97f0-4770-8d88-52d928478cb8"/>
    <ds:schemaRef ds:uri="8a2d8800-91b9-4637-8fd6-918cc8b976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502</Words>
  <Application>Microsoft Office PowerPoint</Application>
  <PresentationFormat>Papier A3 (297x420 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Open Sans</vt:lpstr>
      <vt:lpstr>Wingdings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Infografika Ewaluacja dotycząca wsparcia obywateli państw trzecich w ramach RPO WSL na lata 2014-2020 i FE SL 2021-2027</dc:title>
  <dc:creator>Zofia Szymczyk</dc:creator>
  <cp:lastModifiedBy>Kajzer Grzegorz</cp:lastModifiedBy>
  <cp:revision>5</cp:revision>
  <dcterms:created xsi:type="dcterms:W3CDTF">2024-08-22T09:31:46Z</dcterms:created>
  <dcterms:modified xsi:type="dcterms:W3CDTF">2024-09-16T12:39:11Z</dcterms:modified>
</cp:coreProperties>
</file>